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3" r:id="rId5"/>
  </p:sldMasterIdLst>
  <p:notesMasterIdLst>
    <p:notesMasterId r:id="rId41"/>
  </p:notesMasterIdLst>
  <p:sldIdLst>
    <p:sldId id="303" r:id="rId6"/>
    <p:sldId id="305" r:id="rId7"/>
    <p:sldId id="308" r:id="rId8"/>
    <p:sldId id="396" r:id="rId9"/>
    <p:sldId id="416" r:id="rId10"/>
    <p:sldId id="403" r:id="rId11"/>
    <p:sldId id="401" r:id="rId12"/>
    <p:sldId id="414" r:id="rId13"/>
    <p:sldId id="459" r:id="rId14"/>
    <p:sldId id="264" r:id="rId15"/>
    <p:sldId id="451" r:id="rId16"/>
    <p:sldId id="316" r:id="rId17"/>
    <p:sldId id="464" r:id="rId18"/>
    <p:sldId id="376" r:id="rId19"/>
    <p:sldId id="352" r:id="rId20"/>
    <p:sldId id="353" r:id="rId21"/>
    <p:sldId id="307" r:id="rId22"/>
    <p:sldId id="309" r:id="rId23"/>
    <p:sldId id="312" r:id="rId24"/>
    <p:sldId id="313" r:id="rId25"/>
    <p:sldId id="314" r:id="rId26"/>
    <p:sldId id="469" r:id="rId27"/>
    <p:sldId id="298" r:id="rId28"/>
    <p:sldId id="256" r:id="rId29"/>
    <p:sldId id="257" r:id="rId30"/>
    <p:sldId id="259" r:id="rId31"/>
    <p:sldId id="331" r:id="rId32"/>
    <p:sldId id="372" r:id="rId33"/>
    <p:sldId id="382" r:id="rId34"/>
    <p:sldId id="470" r:id="rId35"/>
    <p:sldId id="410" r:id="rId36"/>
    <p:sldId id="445" r:id="rId37"/>
    <p:sldId id="471" r:id="rId38"/>
    <p:sldId id="385" r:id="rId39"/>
    <p:sldId id="318" r:id="rId4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36" userDrawn="1">
          <p15:clr>
            <a:srgbClr val="A4A3A4"/>
          </p15:clr>
        </p15:guide>
        <p15:guide id="2" pos="456" userDrawn="1">
          <p15:clr>
            <a:srgbClr val="A4A3A4"/>
          </p15:clr>
        </p15:guide>
        <p15:guide id="3" pos="7248" userDrawn="1">
          <p15:clr>
            <a:srgbClr val="A4A3A4"/>
          </p15:clr>
        </p15:guide>
        <p15:guide id="4" pos="7392" userDrawn="1">
          <p15:clr>
            <a:srgbClr val="A4A3A4"/>
          </p15:clr>
        </p15:guide>
        <p15:guide id="5" orient="horz" pos="144" userDrawn="1">
          <p15:clr>
            <a:srgbClr val="A4A3A4"/>
          </p15:clr>
        </p15:guide>
        <p15:guide id="6" orient="horz" pos="288" userDrawn="1">
          <p15:clr>
            <a:srgbClr val="A4A3A4"/>
          </p15:clr>
        </p15:guide>
        <p15:guide id="7" orient="horz" pos="1008" userDrawn="1">
          <p15:clr>
            <a:srgbClr val="A4A3A4"/>
          </p15:clr>
        </p15:guide>
        <p15:guide id="8" orient="horz" pos="3912" userDrawn="1">
          <p15:clr>
            <a:srgbClr val="A4A3A4"/>
          </p15:clr>
        </p15:guide>
        <p15:guide id="9" orient="horz" pos="4032" userDrawn="1">
          <p15:clr>
            <a:srgbClr val="A4A3A4"/>
          </p15:clr>
        </p15:guide>
        <p15:guide id="10" orient="horz" pos="412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ngeline Metilda" initials="AM" lastIdx="106" clrIdx="6">
    <p:extLst>
      <p:ext uri="{19B8F6BF-5375-455C-9EA6-DF929625EA0E}">
        <p15:presenceInfo xmlns:p15="http://schemas.microsoft.com/office/powerpoint/2012/main" userId="S::Angeline.Metilda@extentia.com::ed87727e-52b6-4fa5-8589-5ec96b7728b7" providerId="AD"/>
      </p:ext>
    </p:extLst>
  </p:cmAuthor>
  <p:cmAuthor id="1" name="Sarah Kessler" initials="SK" lastIdx="33" clrIdx="0">
    <p:extLst>
      <p:ext uri="{19B8F6BF-5375-455C-9EA6-DF929625EA0E}">
        <p15:presenceInfo xmlns:p15="http://schemas.microsoft.com/office/powerpoint/2012/main" userId="S::skessler@clinicaloptions.com::34c07e64-e39a-45e1-8a42-1aeb7eb4acb5" providerId="AD"/>
      </p:ext>
    </p:extLst>
  </p:cmAuthor>
  <p:cmAuthor id="8" name="CLINICALOPTIONS\tquill" initials="C" lastIdx="67" clrIdx="7">
    <p:extLst>
      <p:ext uri="{19B8F6BF-5375-455C-9EA6-DF929625EA0E}">
        <p15:presenceInfo xmlns:p15="http://schemas.microsoft.com/office/powerpoint/2012/main" userId="CLINICALOPTIONS\tquill" providerId="None"/>
      </p:ext>
    </p:extLst>
  </p:cmAuthor>
  <p:cmAuthor id="2" name="skessler@clinicaloptions.com" initials="s" lastIdx="49" clrIdx="1">
    <p:extLst>
      <p:ext uri="{19B8F6BF-5375-455C-9EA6-DF929625EA0E}">
        <p15:presenceInfo xmlns:p15="http://schemas.microsoft.com/office/powerpoint/2012/main" userId="skessler@clinicaloptions.com" providerId="None"/>
      </p:ext>
    </p:extLst>
  </p:cmAuthor>
  <p:cmAuthor id="9" name="Dussadee Royal" initials="DR" lastIdx="4" clrIdx="8">
    <p:extLst>
      <p:ext uri="{19B8F6BF-5375-455C-9EA6-DF929625EA0E}">
        <p15:presenceInfo xmlns:p15="http://schemas.microsoft.com/office/powerpoint/2012/main" userId="S::droyal@clinicaloptions.com::51beead8-6fa0-4b98-aeba-37044af35e17" providerId="AD"/>
      </p:ext>
    </p:extLst>
  </p:cmAuthor>
  <p:cmAuthor id="3" name="Timothy Quill" initials="TQ" lastIdx="41" clrIdx="2">
    <p:extLst>
      <p:ext uri="{19B8F6BF-5375-455C-9EA6-DF929625EA0E}">
        <p15:presenceInfo xmlns:p15="http://schemas.microsoft.com/office/powerpoint/2012/main" userId="S::tquill@clinicaloptions.com::b1dc6efb-2995-45e7-a306-57a2c67aa886" providerId="AD"/>
      </p:ext>
    </p:extLst>
  </p:cmAuthor>
  <p:cmAuthor id="10" name="aboecler@clinicaloptions.com" initials="a" lastIdx="6" clrIdx="9">
    <p:extLst>
      <p:ext uri="{19B8F6BF-5375-455C-9EA6-DF929625EA0E}">
        <p15:presenceInfo xmlns:p15="http://schemas.microsoft.com/office/powerpoint/2012/main" userId="aboecler@clinicaloptions.com" providerId="None"/>
      </p:ext>
    </p:extLst>
  </p:cmAuthor>
  <p:cmAuthor id="4" name="Melanie Couton" initials="" lastIdx="37" clrIdx="3">
    <p:extLst>
      <p:ext uri="{19B8F6BF-5375-455C-9EA6-DF929625EA0E}">
        <p15:presenceInfo xmlns:p15="http://schemas.microsoft.com/office/powerpoint/2012/main" userId="S::mcouton@clinicaloptions.com::b5a8fb1e-a716-46a0-9a38-0d707f5e2bfc" providerId="AD"/>
      </p:ext>
    </p:extLst>
  </p:cmAuthor>
  <p:cmAuthor id="11" name=" " initials="MAC" lastIdx="1" clrIdx="10"/>
  <p:cmAuthor id="5" name="Abigail" initials="A" lastIdx="2" clrIdx="4">
    <p:extLst>
      <p:ext uri="{19B8F6BF-5375-455C-9EA6-DF929625EA0E}">
        <p15:presenceInfo xmlns:p15="http://schemas.microsoft.com/office/powerpoint/2012/main" userId="7f3407a22d98fbb1" providerId="Windows Live"/>
      </p:ext>
    </p:extLst>
  </p:cmAuthor>
  <p:cmAuthor id="12" name="Taryn Gross" initials="TG" lastIdx="1" clrIdx="11"/>
  <p:cmAuthor id="6" name="Megan Capel" initials="MC" lastIdx="2" clrIdx="5">
    <p:extLst>
      <p:ext uri="{19B8F6BF-5375-455C-9EA6-DF929625EA0E}">
        <p15:presenceInfo xmlns:p15="http://schemas.microsoft.com/office/powerpoint/2012/main" userId="S::mcapel@clinicaloptions.com::a0ac8621-8aa0-41ce-906c-27c59560f08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7CA3"/>
    <a:srgbClr val="015873"/>
    <a:srgbClr val="0000CC"/>
    <a:srgbClr val="000066"/>
    <a:srgbClr val="6600CC"/>
    <a:srgbClr val="0099CC"/>
    <a:srgbClr val="CCCC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892" autoAdjust="0"/>
    <p:restoredTop sz="81184" autoAdjust="0"/>
  </p:normalViewPr>
  <p:slideViewPr>
    <p:cSldViewPr snapToGrid="0">
      <p:cViewPr varScale="1">
        <p:scale>
          <a:sx n="103" d="100"/>
          <a:sy n="103" d="100"/>
        </p:scale>
        <p:origin x="114" y="102"/>
      </p:cViewPr>
      <p:guideLst>
        <p:guide pos="336"/>
        <p:guide pos="456"/>
        <p:guide pos="7248"/>
        <p:guide pos="7392"/>
        <p:guide orient="horz" pos="144"/>
        <p:guide orient="horz" pos="288"/>
        <p:guide orient="horz" pos="1008"/>
        <p:guide orient="horz" pos="3912"/>
        <p:guide orient="horz" pos="4032"/>
        <p:guide orient="horz" pos="4128"/>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commentAuthors" Target="commentAuthor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F0DB50-6263-471A-B1C8-C8DB7EA21572}" type="datetimeFigureOut">
              <a:rPr lang="fr-FR" smtClean="0"/>
              <a:t>06/06/2023</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916986-E259-4EF3-909C-AE5BCFBE2C1D}" type="slidenum">
              <a:rPr lang="fr-FR" smtClean="0"/>
              <a:t>‹#›</a:t>
            </a:fld>
            <a:endParaRPr lang="fr-FR" dirty="0"/>
          </a:p>
        </p:txBody>
      </p:sp>
    </p:spTree>
    <p:extLst>
      <p:ext uri="{BB962C8B-B14F-4D97-AF65-F5344CB8AC3E}">
        <p14:creationId xmlns:p14="http://schemas.microsoft.com/office/powerpoint/2010/main" val="3845051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26988" y="744538"/>
            <a:ext cx="6615112" cy="3722687"/>
          </a:xfrm>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457154" rtl="0" eaLnBrk="1" fontAlgn="base" latinLnBrk="0" hangingPunct="1">
              <a:lnSpc>
                <a:spcPct val="100000"/>
              </a:lnSpc>
              <a:spcBef>
                <a:spcPct val="0"/>
              </a:spcBef>
              <a:spcAft>
                <a:spcPct val="0"/>
              </a:spcAft>
              <a:buClrTx/>
              <a:buSzTx/>
              <a:buFontTx/>
              <a:buNone/>
              <a:tabLst/>
              <a:defRPr/>
            </a:pPr>
            <a:fld id="{56E14B8A-F0AF-4802-8723-4B0F8049A318}" type="slidenum">
              <a:rPr kumimoji="0" lang="en-US" sz="1200" b="0" i="0" u="none" strike="noStrike" kern="1200" cap="none" spc="0" normalizeH="0" baseline="0" noProof="0" smtClean="0">
                <a:ln>
                  <a:noFill/>
                </a:ln>
                <a:solidFill>
                  <a:prstClr val="black"/>
                </a:solidFill>
                <a:effectLst/>
                <a:uLnTx/>
                <a:uFillTx/>
                <a:latin typeface="Calibri" pitchFamily="34" charset="0"/>
                <a:ea typeface="MS PGothic" pitchFamily="34" charset="-128"/>
                <a:cs typeface="+mn-cs"/>
              </a:rPr>
              <a:pPr marL="0" marR="0" lvl="0" indent="0" algn="r" defTabSz="457154"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itchFamily="34" charset="0"/>
              <a:ea typeface="MS PGothic" pitchFamily="34" charset="-128"/>
              <a:cs typeface="+mn-cs"/>
            </a:endParaRPr>
          </a:p>
        </p:txBody>
      </p:sp>
    </p:spTree>
    <p:extLst>
      <p:ext uri="{BB962C8B-B14F-4D97-AF65-F5344CB8AC3E}">
        <p14:creationId xmlns:p14="http://schemas.microsoft.com/office/powerpoint/2010/main" val="782909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3</a:t>
            </a:fld>
            <a:endParaRPr lang="en-US" altLang="en-US"/>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1L, first line, 2L, second line</a:t>
            </a:r>
            <a:r>
              <a:rPr lang="en-IN" b="0" i="1" dirty="0">
                <a:solidFill>
                  <a:srgbClr val="202124"/>
                </a:solidFill>
                <a:effectLst/>
                <a:latin typeface="Arial" panose="020B0604020202020204" pitchFamily="34" charset="0"/>
                <a:cs typeface="Arial" panose="020B0604020202020204" pitchFamily="34" charset="0"/>
              </a:rPr>
              <a:t>; </a:t>
            </a:r>
            <a:r>
              <a:rPr lang="en-IN" i="1" dirty="0">
                <a:latin typeface="Arial" panose="020B0604020202020204" pitchFamily="34" charset="0"/>
                <a:cs typeface="Arial" panose="020B0604020202020204" pitchFamily="34" charset="0"/>
              </a:rPr>
              <a:t>Bev, bevacizumab; CCRT, concurrent chemoradiation therapy; CPI, checkpoint inhibitor; EGFR, epidermal growth factor receptor; NSCLC, non-small cell lung cancer.</a:t>
            </a:r>
          </a:p>
        </p:txBody>
      </p:sp>
      <p:sp>
        <p:nvSpPr>
          <p:cNvPr id="4" name="Slide Number Placeholder 3"/>
          <p:cNvSpPr>
            <a:spLocks noGrp="1"/>
          </p:cNvSpPr>
          <p:nvPr>
            <p:ph type="sldNum" sz="quarter" idx="5"/>
          </p:nvPr>
        </p:nvSpPr>
        <p:spPr/>
        <p:txBody>
          <a:bodyPr/>
          <a:lstStyle/>
          <a:p>
            <a:fld id="{4B916986-E259-4EF3-909C-AE5BCFBE2C1D}" type="slidenum">
              <a:rPr lang="fr-FR" smtClean="0"/>
              <a:t>4</a:t>
            </a:fld>
            <a:endParaRPr lang="fr-FR" dirty="0"/>
          </a:p>
        </p:txBody>
      </p:sp>
    </p:spTree>
    <p:extLst>
      <p:ext uri="{BB962C8B-B14F-4D97-AF65-F5344CB8AC3E}">
        <p14:creationId xmlns:p14="http://schemas.microsoft.com/office/powerpoint/2010/main" val="1336879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CT, chemotherapy; NSCLC, non-small-cell lung cancer; NSQ, nonsquamous.</a:t>
            </a:r>
          </a:p>
        </p:txBody>
      </p:sp>
      <p:sp>
        <p:nvSpPr>
          <p:cNvPr id="4" name="Slide Number Placeholder 3"/>
          <p:cNvSpPr>
            <a:spLocks noGrp="1"/>
          </p:cNvSpPr>
          <p:nvPr>
            <p:ph type="sldNum" sz="quarter" idx="5"/>
          </p:nvPr>
        </p:nvSpPr>
        <p:spPr/>
        <p:txBody>
          <a:bodyPr/>
          <a:lstStyle/>
          <a:p>
            <a:fld id="{4B916986-E259-4EF3-909C-AE5BCFBE2C1D}" type="slidenum">
              <a:rPr lang="fr-FR" smtClean="0"/>
              <a:t>5</a:t>
            </a:fld>
            <a:endParaRPr lang="fr-FR" dirty="0"/>
          </a:p>
        </p:txBody>
      </p:sp>
    </p:spTree>
    <p:extLst>
      <p:ext uri="{BB962C8B-B14F-4D97-AF65-F5344CB8AC3E}">
        <p14:creationId xmlns:p14="http://schemas.microsoft.com/office/powerpoint/2010/main" val="3583364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i="1" dirty="0">
                <a:latin typeface="Arial" panose="020B0604020202020204" pitchFamily="34" charset="0"/>
                <a:cs typeface="Arial" panose="020B0604020202020204" pitchFamily="34" charset="0"/>
              </a:rPr>
              <a:t>FISH, fluorescence in situ hybridization; IHC, immunohistochemistry; mNSCLC, metastatic non-small cell lung cancer; NGS, next-generation sequencing; PCR, polymerase chain reaction. </a:t>
            </a:r>
          </a:p>
          <a:p>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6</a:t>
            </a:fld>
            <a:endParaRPr lang="fr-FR" dirty="0"/>
          </a:p>
        </p:txBody>
      </p:sp>
    </p:spTree>
    <p:extLst>
      <p:ext uri="{BB962C8B-B14F-4D97-AF65-F5344CB8AC3E}">
        <p14:creationId xmlns:p14="http://schemas.microsoft.com/office/powerpoint/2010/main" val="2043394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CPI, checkpoint inhibitor; OS, overall survival; PS, performance status.</a:t>
            </a:r>
          </a:p>
        </p:txBody>
      </p:sp>
      <p:sp>
        <p:nvSpPr>
          <p:cNvPr id="4" name="Slide Number Placeholder 3"/>
          <p:cNvSpPr>
            <a:spLocks noGrp="1"/>
          </p:cNvSpPr>
          <p:nvPr>
            <p:ph type="sldNum" sz="quarter" idx="5"/>
          </p:nvPr>
        </p:nvSpPr>
        <p:spPr/>
        <p:txBody>
          <a:bodyPr/>
          <a:lstStyle/>
          <a:p>
            <a:fld id="{4B916986-E259-4EF3-909C-AE5BCFBE2C1D}" type="slidenum">
              <a:rPr lang="fr-FR" smtClean="0"/>
              <a:t>7</a:t>
            </a:fld>
            <a:endParaRPr lang="fr-FR" dirty="0"/>
          </a:p>
        </p:txBody>
      </p:sp>
    </p:spTree>
    <p:extLst>
      <p:ext uri="{BB962C8B-B14F-4D97-AF65-F5344CB8AC3E}">
        <p14:creationId xmlns:p14="http://schemas.microsoft.com/office/powerpoint/2010/main" val="2012011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latin typeface="Arial" panose="020B0604020202020204" pitchFamily="34" charset="0"/>
                <a:cs typeface="Arial" panose="020B0604020202020204" pitchFamily="34" charset="0"/>
              </a:rPr>
              <a:t>Ab, antibody; MoA, mechanism of action.</a:t>
            </a:r>
          </a:p>
          <a:p>
            <a:endParaRPr lang="en-IN"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8</a:t>
            </a:fld>
            <a:endParaRPr lang="fr-FR" dirty="0"/>
          </a:p>
        </p:txBody>
      </p:sp>
    </p:spTree>
    <p:extLst>
      <p:ext uri="{BB962C8B-B14F-4D97-AF65-F5344CB8AC3E}">
        <p14:creationId xmlns:p14="http://schemas.microsoft.com/office/powerpoint/2010/main" val="29755275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ADC, antibody–drug conjugate; DAR, drug-to-antibody ratio; NSCLC, non-small-cell lung cancer.</a:t>
            </a:r>
          </a:p>
        </p:txBody>
      </p:sp>
      <p:sp>
        <p:nvSpPr>
          <p:cNvPr id="4" name="Slide Number Placeholder 3"/>
          <p:cNvSpPr>
            <a:spLocks noGrp="1"/>
          </p:cNvSpPr>
          <p:nvPr>
            <p:ph type="sldNum" sz="quarter" idx="5"/>
          </p:nvPr>
        </p:nvSpPr>
        <p:spPr/>
        <p:txBody>
          <a:bodyPr/>
          <a:lstStyle/>
          <a:p>
            <a:fld id="{4B916986-E259-4EF3-909C-AE5BCFBE2C1D}" type="slidenum">
              <a:rPr lang="fr-FR" smtClean="0"/>
              <a:t>9</a:t>
            </a:fld>
            <a:endParaRPr lang="fr-FR" dirty="0"/>
          </a:p>
        </p:txBody>
      </p:sp>
    </p:spTree>
    <p:extLst>
      <p:ext uri="{BB962C8B-B14F-4D97-AF65-F5344CB8AC3E}">
        <p14:creationId xmlns:p14="http://schemas.microsoft.com/office/powerpoint/2010/main" val="37665982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PDX, </a:t>
            </a:r>
            <a:r>
              <a:rPr lang="en-IN" b="0" i="1" dirty="0">
                <a:solidFill>
                  <a:srgbClr val="4D5156"/>
                </a:solidFill>
                <a:effectLst/>
                <a:latin typeface="Arial" panose="020B0604020202020204" pitchFamily="34" charset="0"/>
                <a:cs typeface="Arial" panose="020B0604020202020204" pitchFamily="34" charset="0"/>
              </a:rPr>
              <a:t>patient-derived xenograft; NSCLC, non-small-cell lung cancer; NSQ, nonsquamous; SQ, squamous.</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10</a:t>
            </a:fld>
            <a:endParaRPr lang="fr-FR" dirty="0"/>
          </a:p>
        </p:txBody>
      </p:sp>
    </p:spTree>
    <p:extLst>
      <p:ext uri="{BB962C8B-B14F-4D97-AF65-F5344CB8AC3E}">
        <p14:creationId xmlns:p14="http://schemas.microsoft.com/office/powerpoint/2010/main" val="859962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panose="020B0604020202020204" pitchFamily="34" charset="0"/>
                <a:cs typeface="Arial" panose="020B0604020202020204" pitchFamily="34" charset="0"/>
              </a:rPr>
              <a:t>IHC, immunohistochemistry.</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11</a:t>
            </a:fld>
            <a:endParaRPr lang="fr-FR" dirty="0"/>
          </a:p>
        </p:txBody>
      </p:sp>
    </p:spTree>
    <p:extLst>
      <p:ext uri="{BB962C8B-B14F-4D97-AF65-F5344CB8AC3E}">
        <p14:creationId xmlns:p14="http://schemas.microsoft.com/office/powerpoint/2010/main" val="19948097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panose="020B0604020202020204" pitchFamily="34" charset="0"/>
                <a:cs typeface="Arial" panose="020B0604020202020204" pitchFamily="34" charset="0"/>
              </a:rPr>
              <a:t>DL, dose level; DLT, dose-limiting toxicity; MTD, maximum tolerated dose.</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12</a:t>
            </a:fld>
            <a:endParaRPr lang="fr-FR" dirty="0"/>
          </a:p>
        </p:txBody>
      </p:sp>
    </p:spTree>
    <p:extLst>
      <p:ext uri="{BB962C8B-B14F-4D97-AF65-F5344CB8AC3E}">
        <p14:creationId xmlns:p14="http://schemas.microsoft.com/office/powerpoint/2010/main" val="154834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CEA, carcinoembryonic antigen; CRC, colorectal cancer; DoR, duration of response; GEJ, gastroesophageal junction; NA, not assessable; O, other; P, pancreas; PD, documented progressive disease; PR, confirmed partial response; S, stomach; SD, stable disease.</a:t>
            </a:r>
            <a:endParaRPr lang="en-US"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13</a:t>
            </a:fld>
            <a:endParaRPr lang="fr-FR" dirty="0"/>
          </a:p>
        </p:txBody>
      </p:sp>
    </p:spTree>
    <p:extLst>
      <p:ext uri="{BB962C8B-B14F-4D97-AF65-F5344CB8AC3E}">
        <p14:creationId xmlns:p14="http://schemas.microsoft.com/office/powerpoint/2010/main" val="29305288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panose="020B0604020202020204" pitchFamily="34" charset="0"/>
                <a:cs typeface="Arial" panose="020B0604020202020204" pitchFamily="34" charset="0"/>
              </a:rPr>
              <a:t>C, cycle; DL, dose level; L-DL, loading dose level; MTD, maximum tolerated dose.</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14</a:t>
            </a:fld>
            <a:endParaRPr lang="fr-FR" dirty="0"/>
          </a:p>
        </p:txBody>
      </p:sp>
    </p:spTree>
    <p:extLst>
      <p:ext uri="{BB962C8B-B14F-4D97-AF65-F5344CB8AC3E}">
        <p14:creationId xmlns:p14="http://schemas.microsoft.com/office/powerpoint/2010/main" val="3109211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C, cycle; DLT, dose-limiting toxicity; TEAE, treatment-emergent adverse event; TRAE, treatment-related adverse event.</a:t>
            </a:r>
          </a:p>
        </p:txBody>
      </p:sp>
      <p:sp>
        <p:nvSpPr>
          <p:cNvPr id="4" name="Slide Number Placeholder 3"/>
          <p:cNvSpPr>
            <a:spLocks noGrp="1"/>
          </p:cNvSpPr>
          <p:nvPr>
            <p:ph type="sldNum" sz="quarter" idx="5"/>
          </p:nvPr>
        </p:nvSpPr>
        <p:spPr/>
        <p:txBody>
          <a:bodyPr/>
          <a:lstStyle/>
          <a:p>
            <a:fld id="{4B916986-E259-4EF3-909C-AE5BCFBE2C1D}" type="slidenum">
              <a:rPr lang="fr-FR" smtClean="0"/>
              <a:t>15</a:t>
            </a:fld>
            <a:endParaRPr lang="fr-FR" dirty="0"/>
          </a:p>
        </p:txBody>
      </p:sp>
    </p:spTree>
    <p:extLst>
      <p:ext uri="{BB962C8B-B14F-4D97-AF65-F5344CB8AC3E}">
        <p14:creationId xmlns:p14="http://schemas.microsoft.com/office/powerpoint/2010/main" val="7080280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i="1" dirty="0">
                <a:latin typeface="Arial" panose="020B0604020202020204" pitchFamily="34" charset="0"/>
                <a:cs typeface="Arial" panose="020B0604020202020204" pitchFamily="34" charset="0"/>
              </a:rPr>
              <a:t>C, cycle; DLT, dose-limiting toxicity; TRAE, treatment-related adverse event.</a:t>
            </a:r>
          </a:p>
        </p:txBody>
      </p:sp>
      <p:sp>
        <p:nvSpPr>
          <p:cNvPr id="4" name="Slide Number Placeholder 3"/>
          <p:cNvSpPr>
            <a:spLocks noGrp="1"/>
          </p:cNvSpPr>
          <p:nvPr>
            <p:ph type="sldNum" sz="quarter" idx="5"/>
          </p:nvPr>
        </p:nvSpPr>
        <p:spPr/>
        <p:txBody>
          <a:bodyPr/>
          <a:lstStyle/>
          <a:p>
            <a:fld id="{4B916986-E259-4EF3-909C-AE5BCFBE2C1D}" type="slidenum">
              <a:rPr lang="fr-FR" smtClean="0"/>
              <a:t>16</a:t>
            </a:fld>
            <a:endParaRPr lang="fr-FR" dirty="0"/>
          </a:p>
        </p:txBody>
      </p:sp>
    </p:spTree>
    <p:extLst>
      <p:ext uri="{BB962C8B-B14F-4D97-AF65-F5344CB8AC3E}">
        <p14:creationId xmlns:p14="http://schemas.microsoft.com/office/powerpoint/2010/main" val="5595211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panose="020B0604020202020204" pitchFamily="34" charset="0"/>
                <a:cs typeface="Arial" panose="020B0604020202020204" pitchFamily="34" charset="0"/>
              </a:rPr>
              <a:t>DLT, dose-limiting toxicity; MTD, maximum tolerated dose; IHC, immunohistochemistry; NSCLC, non-small-cell lung cancer; NSQ, nonsquamous; PK, pharmacokinetic; SCLC, small-cell lung cancer.</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17</a:t>
            </a:fld>
            <a:endParaRPr lang="fr-FR" dirty="0"/>
          </a:p>
        </p:txBody>
      </p:sp>
    </p:spTree>
    <p:extLst>
      <p:ext uri="{BB962C8B-B14F-4D97-AF65-F5344CB8AC3E}">
        <p14:creationId xmlns:p14="http://schemas.microsoft.com/office/powerpoint/2010/main" val="19323418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solidFill>
                  <a:schemeClr val="bg1"/>
                </a:solidFill>
                <a:latin typeface="Arial" panose="020B0604020202020204" pitchFamily="34" charset="0"/>
                <a:cs typeface="Arial" panose="020B0604020202020204" pitchFamily="34" charset="0"/>
              </a:rPr>
              <a:t>Adv, advanced; BOR, best overall response; DCR, disease control rate; NE, not evaluable; NSCLC, non-small-cell lung cancer; ORR, overall response rate; PD, progressive disease; PR, partial response; SD, stable disease.</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18</a:t>
            </a:fld>
            <a:endParaRPr lang="fr-FR" dirty="0"/>
          </a:p>
        </p:txBody>
      </p:sp>
    </p:spTree>
    <p:extLst>
      <p:ext uri="{BB962C8B-B14F-4D97-AF65-F5344CB8AC3E}">
        <p14:creationId xmlns:p14="http://schemas.microsoft.com/office/powerpoint/2010/main" val="37757029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solidFill>
                  <a:schemeClr val="bg1"/>
                </a:solidFill>
                <a:latin typeface="Arial" panose="020B0604020202020204" pitchFamily="34" charset="0"/>
                <a:cs typeface="Arial" panose="020B0604020202020204" pitchFamily="34" charset="0"/>
              </a:rPr>
              <a:t>DoR, duration of response; NSCLC, non-small-cell lung cancer; PD, progressive disease; PR, partial response; SD, stable disease.</a:t>
            </a:r>
            <a:endParaRPr lang="en-IN" dirty="0"/>
          </a:p>
        </p:txBody>
      </p:sp>
      <p:sp>
        <p:nvSpPr>
          <p:cNvPr id="4" name="Slide Number Placeholder 3"/>
          <p:cNvSpPr>
            <a:spLocks noGrp="1"/>
          </p:cNvSpPr>
          <p:nvPr>
            <p:ph type="sldNum" sz="quarter" idx="5"/>
          </p:nvPr>
        </p:nvSpPr>
        <p:spPr/>
        <p:txBody>
          <a:bodyPr/>
          <a:lstStyle/>
          <a:p>
            <a:fld id="{4B916986-E259-4EF3-909C-AE5BCFBE2C1D}" type="slidenum">
              <a:rPr lang="fr-FR" smtClean="0"/>
              <a:t>19</a:t>
            </a:fld>
            <a:endParaRPr lang="fr-FR" dirty="0"/>
          </a:p>
        </p:txBody>
      </p:sp>
    </p:spTree>
    <p:extLst>
      <p:ext uri="{BB962C8B-B14F-4D97-AF65-F5344CB8AC3E}">
        <p14:creationId xmlns:p14="http://schemas.microsoft.com/office/powerpoint/2010/main" val="2982144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AE, adverse event; NSCLC, non-small cell lung cancer; SMQ, </a:t>
            </a:r>
            <a:r>
              <a:rPr lang="en-US" sz="1200" b="0" i="1" dirty="0">
                <a:solidFill>
                  <a:schemeClr val="bg1"/>
                </a:solidFill>
                <a:latin typeface="Arial" panose="020B0604020202020204" pitchFamily="34" charset="0"/>
                <a:cs typeface="Arial" panose="020B0604020202020204" pitchFamily="34" charset="0"/>
              </a:rPr>
              <a:t>standardized MedDRA queries; TEAE, treatment-emergent adverse event.</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20</a:t>
            </a:fld>
            <a:endParaRPr lang="fr-FR" dirty="0"/>
          </a:p>
        </p:txBody>
      </p:sp>
    </p:spTree>
    <p:extLst>
      <p:ext uri="{BB962C8B-B14F-4D97-AF65-F5344CB8AC3E}">
        <p14:creationId xmlns:p14="http://schemas.microsoft.com/office/powerpoint/2010/main" val="38734697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AE, adverse event; TEAE, treatment-emergent adverse event.</a:t>
            </a:r>
          </a:p>
        </p:txBody>
      </p:sp>
      <p:sp>
        <p:nvSpPr>
          <p:cNvPr id="4" name="Slide Number Placeholder 3"/>
          <p:cNvSpPr>
            <a:spLocks noGrp="1"/>
          </p:cNvSpPr>
          <p:nvPr>
            <p:ph type="sldNum" sz="quarter" idx="5"/>
          </p:nvPr>
        </p:nvSpPr>
        <p:spPr/>
        <p:txBody>
          <a:bodyPr/>
          <a:lstStyle/>
          <a:p>
            <a:fld id="{4B916986-E259-4EF3-909C-AE5BCFBE2C1D}" type="slidenum">
              <a:rPr lang="fr-FR" smtClean="0"/>
              <a:t>21</a:t>
            </a:fld>
            <a:endParaRPr lang="fr-FR" dirty="0"/>
          </a:p>
        </p:txBody>
      </p:sp>
    </p:spTree>
    <p:extLst>
      <p:ext uri="{BB962C8B-B14F-4D97-AF65-F5344CB8AC3E}">
        <p14:creationId xmlns:p14="http://schemas.microsoft.com/office/powerpoint/2010/main" val="38146578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ea typeface="Calibri" panose="020F0502020204030204" pitchFamily="34" charset="0"/>
                <a:cs typeface="Arial" panose="020B0604020202020204" pitchFamily="34" charset="0"/>
              </a:rPr>
              <a:t>AE, adverse event; C1D1, cycle 1 day 1; </a:t>
            </a:r>
            <a:r>
              <a:rPr lang="en-IN" i="1" dirty="0">
                <a:latin typeface="Arial" panose="020B0604020202020204" pitchFamily="34" charset="0"/>
                <a:cs typeface="Arial" panose="020B0604020202020204" pitchFamily="34" charset="0"/>
              </a:rPr>
              <a:t>CT, chemotherapy;</a:t>
            </a:r>
            <a:r>
              <a:rPr lang="en-IN" dirty="0"/>
              <a:t> </a:t>
            </a:r>
            <a:r>
              <a:rPr lang="en-IN" i="1" dirty="0">
                <a:latin typeface="Arial" panose="020B0604020202020204" pitchFamily="34" charset="0"/>
                <a:cs typeface="Arial" panose="020B0604020202020204" pitchFamily="34" charset="0"/>
              </a:rPr>
              <a:t>CPI, checkpoint inhibitor; </a:t>
            </a:r>
            <a:r>
              <a:rPr lang="en-IN" i="1" dirty="0">
                <a:latin typeface="Arial" panose="020B0604020202020204" pitchFamily="34" charset="0"/>
                <a:ea typeface="Calibri" panose="020F0502020204030204" pitchFamily="34" charset="0"/>
                <a:cs typeface="Arial" panose="020B0604020202020204" pitchFamily="34" charset="0"/>
              </a:rPr>
              <a:t>ECOG PS, Eastern cooperative oncology group performance status; EOT, end of treatment; IRC, independent review committee; NCI-CTCAE, National cancer institute common terminology criteria for adverse events; NSCLC, non-small-cell lung cancer; NSQ, nonsquamous; ORR, objective response rate; OS, overall safety; PFS, progression-free survival; RECIST, </a:t>
            </a:r>
            <a:r>
              <a:rPr lang="en-IN" b="0" i="1" dirty="0">
                <a:solidFill>
                  <a:srgbClr val="4D5156"/>
                </a:solidFill>
                <a:effectLst/>
                <a:latin typeface="arial" panose="020B0604020202020204" pitchFamily="34" charset="0"/>
                <a:ea typeface="Calibri" panose="020F0502020204030204" pitchFamily="34" charset="0"/>
                <a:cs typeface="Arial" panose="020B0604020202020204" pitchFamily="34" charset="0"/>
              </a:rPr>
              <a:t>R</a:t>
            </a:r>
            <a:r>
              <a:rPr lang="en-IN" b="0" i="1" dirty="0">
                <a:solidFill>
                  <a:srgbClr val="4D5156"/>
                </a:solidFill>
                <a:effectLst/>
                <a:latin typeface="arial" panose="020B0604020202020204" pitchFamily="34" charset="0"/>
              </a:rPr>
              <a:t>esponse Evaluation Criteria in Solid Tumors; </a:t>
            </a:r>
            <a:r>
              <a:rPr lang="en-IN" i="1" dirty="0">
                <a:latin typeface="Arial" panose="020B0604020202020204" pitchFamily="34" charset="0"/>
                <a:ea typeface="Calibri" panose="020F0502020204030204" pitchFamily="34" charset="0"/>
                <a:cs typeface="Arial" panose="020B0604020202020204" pitchFamily="34" charset="0"/>
              </a:rPr>
              <a:t>TEAE, treatment-emergent adverse event.</a:t>
            </a:r>
            <a:endParaRPr lang="en-IN" dirty="0"/>
          </a:p>
        </p:txBody>
      </p:sp>
      <p:sp>
        <p:nvSpPr>
          <p:cNvPr id="4" name="Slide Number Placeholder 3"/>
          <p:cNvSpPr>
            <a:spLocks noGrp="1"/>
          </p:cNvSpPr>
          <p:nvPr>
            <p:ph type="sldNum" sz="quarter" idx="5"/>
          </p:nvPr>
        </p:nvSpPr>
        <p:spPr/>
        <p:txBody>
          <a:bodyPr/>
          <a:lstStyle/>
          <a:p>
            <a:fld id="{4B916986-E259-4EF3-909C-AE5BCFBE2C1D}" type="slidenum">
              <a:rPr lang="fr-FR" smtClean="0"/>
              <a:t>22</a:t>
            </a:fld>
            <a:endParaRPr lang="fr-FR" dirty="0"/>
          </a:p>
        </p:txBody>
      </p:sp>
    </p:spTree>
    <p:extLst>
      <p:ext uri="{BB962C8B-B14F-4D97-AF65-F5344CB8AC3E}">
        <p14:creationId xmlns:p14="http://schemas.microsoft.com/office/powerpoint/2010/main" val="1995926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i="1" dirty="0">
                <a:latin typeface="Arial" panose="020B0604020202020204" pitchFamily="34" charset="0"/>
                <a:ea typeface="Calibri" panose="020F0502020204030204" pitchFamily="34" charset="0"/>
                <a:cs typeface="Arial" panose="020B0604020202020204" pitchFamily="34" charset="0"/>
              </a:rPr>
              <a:t>AE, adverse event; C1D1, cycle 1 day 1; </a:t>
            </a:r>
            <a:r>
              <a:rPr lang="en-IN" i="1" dirty="0">
                <a:latin typeface="Arial" panose="020B0604020202020204" pitchFamily="34" charset="0"/>
                <a:cs typeface="Arial" panose="020B0604020202020204" pitchFamily="34" charset="0"/>
              </a:rPr>
              <a:t>CT, chemotherapy;</a:t>
            </a:r>
            <a:r>
              <a:rPr lang="en-IN" dirty="0"/>
              <a:t> </a:t>
            </a:r>
            <a:r>
              <a:rPr lang="en-IN" i="1" dirty="0">
                <a:latin typeface="Arial" panose="020B0604020202020204" pitchFamily="34" charset="0"/>
                <a:cs typeface="Arial" panose="020B0604020202020204" pitchFamily="34" charset="0"/>
              </a:rPr>
              <a:t>CPI, checkpoint inhibitor; DLT, dose-limiting toxicity; </a:t>
            </a:r>
            <a:r>
              <a:rPr lang="en-IN" i="1" dirty="0">
                <a:latin typeface="Arial" panose="020B0604020202020204" pitchFamily="34" charset="0"/>
                <a:ea typeface="Calibri" panose="020F0502020204030204" pitchFamily="34" charset="0"/>
                <a:cs typeface="Arial" panose="020B0604020202020204" pitchFamily="34" charset="0"/>
              </a:rPr>
              <a:t>ECOG PS, Eastern cooperative oncology group performance status; EOT, end of treatment; NSCLC, non-small-cell lung cancer; NSQ, nonsquamous; ORR, objective response rate; Q2W, every 2 weeks; RECIST, </a:t>
            </a:r>
            <a:r>
              <a:rPr lang="en-IN" b="0" i="1" dirty="0">
                <a:solidFill>
                  <a:srgbClr val="4D5156"/>
                </a:solidFill>
                <a:effectLst/>
                <a:latin typeface="arial" panose="020B0604020202020204" pitchFamily="34" charset="0"/>
                <a:ea typeface="Calibri" panose="020F0502020204030204" pitchFamily="34" charset="0"/>
                <a:cs typeface="Arial" panose="020B0604020202020204" pitchFamily="34" charset="0"/>
              </a:rPr>
              <a:t>r</a:t>
            </a:r>
            <a:r>
              <a:rPr lang="en-IN" b="0" i="1" dirty="0">
                <a:solidFill>
                  <a:srgbClr val="4D5156"/>
                </a:solidFill>
                <a:effectLst/>
                <a:latin typeface="arial" panose="020B0604020202020204" pitchFamily="34" charset="0"/>
              </a:rPr>
              <a:t>esponse evaluation criteria in solid tumors; RP2D, recommended phase 2 dose</a:t>
            </a:r>
            <a:r>
              <a:rPr lang="en-IN" i="1" dirty="0">
                <a:latin typeface="Arial" panose="020B0604020202020204" pitchFamily="34" charset="0"/>
                <a:ea typeface="Calibri" panose="020F0502020204030204" pitchFamily="34" charset="0"/>
                <a:cs typeface="Arial" panose="020B0604020202020204" pitchFamily="34" charset="0"/>
              </a:rPr>
              <a:t>.</a:t>
            </a:r>
            <a:endParaRPr lang="en-IN" dirty="0"/>
          </a:p>
        </p:txBody>
      </p:sp>
      <p:sp>
        <p:nvSpPr>
          <p:cNvPr id="4" name="Slide Number Placeholder 3"/>
          <p:cNvSpPr>
            <a:spLocks noGrp="1"/>
          </p:cNvSpPr>
          <p:nvPr>
            <p:ph type="sldNum" sz="quarter" idx="5"/>
          </p:nvPr>
        </p:nvSpPr>
        <p:spPr/>
        <p:txBody>
          <a:bodyPr/>
          <a:lstStyle/>
          <a:p>
            <a:fld id="{4B916986-E259-4EF3-909C-AE5BCFBE2C1D}" type="slidenum">
              <a:rPr lang="fr-FR" smtClean="0"/>
              <a:t>23</a:t>
            </a:fld>
            <a:endParaRPr lang="fr-FR" dirty="0"/>
          </a:p>
        </p:txBody>
      </p:sp>
    </p:spTree>
    <p:extLst>
      <p:ext uri="{BB962C8B-B14F-4D97-AF65-F5344CB8AC3E}">
        <p14:creationId xmlns:p14="http://schemas.microsoft.com/office/powerpoint/2010/main" val="4253326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dirty="0">
                <a:solidFill>
                  <a:schemeClr val="bg1"/>
                </a:solidFill>
                <a:latin typeface="Arial" panose="020B0604020202020204" pitchFamily="34" charset="0"/>
                <a:cs typeface="Arial" panose="020B0604020202020204" pitchFamily="34" charset="0"/>
              </a:rPr>
              <a:t>DLT, dose-limiting toxicity; IHC, immunohistochemistry; IV, intravenous; NSCLC, non-small-cell lung cancer; NSQ, nonsquamous; ORR, objective response rate; Pembro, pembrolizumab; SAE, serious adverse event; TEAE, treatment-emergent adverse event; Tusa rav, tusamitamab ravtansine.</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24</a:t>
            </a:fld>
            <a:endParaRPr lang="fr-FR" dirty="0"/>
          </a:p>
        </p:txBody>
      </p:sp>
    </p:spTree>
    <p:extLst>
      <p:ext uri="{BB962C8B-B14F-4D97-AF65-F5344CB8AC3E}">
        <p14:creationId xmlns:p14="http://schemas.microsoft.com/office/powerpoint/2010/main" val="14460501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dirty="0">
                <a:solidFill>
                  <a:schemeClr val="bg1"/>
                </a:solidFill>
                <a:latin typeface="Arial" panose="020B0604020202020204" pitchFamily="34" charset="0"/>
                <a:cs typeface="Arial" panose="020B0604020202020204" pitchFamily="34" charset="0"/>
              </a:rPr>
              <a:t>BOR, best overall response; PD, progressive disease; PR, partial response; SD, stable disease; Tusa rav, tusamitamab ravtansine</a:t>
            </a:r>
          </a:p>
        </p:txBody>
      </p:sp>
      <p:sp>
        <p:nvSpPr>
          <p:cNvPr id="4" name="Slide Number Placeholder 3"/>
          <p:cNvSpPr>
            <a:spLocks noGrp="1"/>
          </p:cNvSpPr>
          <p:nvPr>
            <p:ph type="sldNum" sz="quarter" idx="5"/>
          </p:nvPr>
        </p:nvSpPr>
        <p:spPr/>
        <p:txBody>
          <a:bodyPr/>
          <a:lstStyle/>
          <a:p>
            <a:fld id="{4B916986-E259-4EF3-909C-AE5BCFBE2C1D}" type="slidenum">
              <a:rPr lang="fr-FR" smtClean="0"/>
              <a:t>25</a:t>
            </a:fld>
            <a:endParaRPr lang="fr-FR" dirty="0"/>
          </a:p>
        </p:txBody>
      </p:sp>
    </p:spTree>
    <p:extLst>
      <p:ext uri="{BB962C8B-B14F-4D97-AF65-F5344CB8AC3E}">
        <p14:creationId xmlns:p14="http://schemas.microsoft.com/office/powerpoint/2010/main" val="4702150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dirty="0">
                <a:solidFill>
                  <a:schemeClr val="bg1"/>
                </a:solidFill>
                <a:latin typeface="Arial" panose="020B0604020202020204" pitchFamily="34" charset="0"/>
                <a:cs typeface="Arial" panose="020B0604020202020204" pitchFamily="34" charset="0"/>
              </a:rPr>
              <a:t>Pembro, pembrolizumab; Plt, platelet; SAE, serious adverse event; TEAE, treatment-emergent adverse event; Tusa rav, </a:t>
            </a:r>
            <a:r>
              <a:rPr lang="en-US" sz="1200" b="0" i="1" dirty="0" err="1">
                <a:solidFill>
                  <a:schemeClr val="bg1"/>
                </a:solidFill>
                <a:latin typeface="Arial" panose="020B0604020202020204" pitchFamily="34" charset="0"/>
                <a:cs typeface="Arial" panose="020B0604020202020204" pitchFamily="34" charset="0"/>
              </a:rPr>
              <a:t>tusamitamab</a:t>
            </a:r>
            <a:r>
              <a:rPr lang="en-US" sz="1200" b="0" i="1" dirty="0">
                <a:solidFill>
                  <a:schemeClr val="bg1"/>
                </a:solidFill>
                <a:latin typeface="Arial" panose="020B0604020202020204" pitchFamily="34" charset="0"/>
                <a:cs typeface="Arial" panose="020B0604020202020204" pitchFamily="34" charset="0"/>
              </a:rPr>
              <a:t> </a:t>
            </a:r>
            <a:r>
              <a:rPr lang="en-US" sz="1200" b="0" i="1" dirty="0" err="1">
                <a:solidFill>
                  <a:schemeClr val="bg1"/>
                </a:solidFill>
                <a:latin typeface="Arial" panose="020B0604020202020204" pitchFamily="34" charset="0"/>
                <a:cs typeface="Arial" panose="020B0604020202020204" pitchFamily="34" charset="0"/>
              </a:rPr>
              <a:t>ravtansine</a:t>
            </a:r>
            <a:r>
              <a:rPr lang="en-US" sz="1200" b="0" i="1" dirty="0">
                <a:solidFill>
                  <a:schemeClr val="bg1"/>
                </a:solidFill>
                <a:latin typeface="Arial" panose="020B0604020202020204" pitchFamily="34" charset="0"/>
                <a:cs typeface="Arial" panose="020B0604020202020204" pitchFamily="34" charset="0"/>
              </a:rPr>
              <a:t>; Pem, </a:t>
            </a:r>
            <a:r>
              <a:rPr lang="en-US" sz="1200" b="0" i="1" dirty="0" err="1">
                <a:solidFill>
                  <a:schemeClr val="bg1"/>
                </a:solidFill>
                <a:latin typeface="Arial" panose="020B0604020202020204" pitchFamily="34" charset="0"/>
                <a:cs typeface="Arial" panose="020B0604020202020204" pitchFamily="34" charset="0"/>
              </a:rPr>
              <a:t>pematrexed</a:t>
            </a:r>
            <a:endParaRPr lang="en-US" sz="1200" b="0" i="1" dirty="0">
              <a:solidFill>
                <a:schemeClr val="bg1"/>
              </a:solidFill>
              <a:latin typeface="Arial" panose="020B0604020202020204" pitchFamily="34" charset="0"/>
              <a:cs typeface="Arial" panose="020B0604020202020204" pitchFamily="34" charset="0"/>
            </a:endParaRPr>
          </a:p>
          <a:p>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26</a:t>
            </a:fld>
            <a:endParaRPr lang="fr-FR" dirty="0"/>
          </a:p>
        </p:txBody>
      </p:sp>
    </p:spTree>
    <p:extLst>
      <p:ext uri="{BB962C8B-B14F-4D97-AF65-F5344CB8AC3E}">
        <p14:creationId xmlns:p14="http://schemas.microsoft.com/office/powerpoint/2010/main" val="28840955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i="1" dirty="0">
                <a:solidFill>
                  <a:schemeClr val="bg2"/>
                </a:solidFill>
                <a:latin typeface="Arial" panose="020B0604020202020204" pitchFamily="34" charset="0"/>
                <a:cs typeface="Arial" panose="020B0604020202020204" pitchFamily="34" charset="0"/>
              </a:rPr>
              <a:t>ATA, antitherapeutic antibody; cCEA: circulating carcinoembryonic antigen; </a:t>
            </a:r>
            <a:r>
              <a:rPr lang="fr-FR" sz="1200" b="0" i="1" dirty="0">
                <a:solidFill>
                  <a:schemeClr val="bg2"/>
                </a:solidFill>
                <a:latin typeface="Arial" panose="020B0604020202020204" pitchFamily="34" charset="0"/>
                <a:cs typeface="Arial" panose="020B0604020202020204" pitchFamily="34" charset="0"/>
              </a:rPr>
              <a:t>DCR, disease control rate; DoR, duration of response; NSCLC, non-small-cell lung cancer; NSQ, nonsquamous; ORR, objective response rate; PFS, progression-free survival; SAE, serious adverse event; </a:t>
            </a:r>
            <a:r>
              <a:rPr lang="fr-FR" sz="1200" i="1" dirty="0">
                <a:solidFill>
                  <a:schemeClr val="bg2"/>
                </a:solidFill>
                <a:latin typeface="Arial" panose="020B0604020202020204" pitchFamily="34" charset="0"/>
                <a:cs typeface="Arial" panose="020B0604020202020204" pitchFamily="34" charset="0"/>
              </a:rPr>
              <a:t>TEAE treatment-emergent adverse event.</a:t>
            </a:r>
          </a:p>
          <a:p>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27</a:t>
            </a:fld>
            <a:endParaRPr lang="fr-FR" dirty="0"/>
          </a:p>
        </p:txBody>
      </p:sp>
    </p:spTree>
    <p:extLst>
      <p:ext uri="{BB962C8B-B14F-4D97-AF65-F5344CB8AC3E}">
        <p14:creationId xmlns:p14="http://schemas.microsoft.com/office/powerpoint/2010/main" val="12504142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i="1" dirty="0">
                <a:solidFill>
                  <a:schemeClr val="bg1"/>
                </a:solidFill>
                <a:latin typeface="Arial" panose="020B0604020202020204" pitchFamily="34" charset="0"/>
                <a:cs typeface="Arial" panose="020B0604020202020204" pitchFamily="34" charset="0"/>
              </a:rPr>
              <a:t>ADCC, antibody-dependent cellular cytotoxicity; CDC, complement-dependent cytotoxicity; </a:t>
            </a:r>
            <a:r>
              <a:rPr lang="en-US" sz="1200" b="0" i="1" dirty="0">
                <a:solidFill>
                  <a:schemeClr val="bg1"/>
                </a:solidFill>
                <a:latin typeface="Arial" panose="020B0604020202020204" pitchFamily="34" charset="0"/>
                <a:cs typeface="Arial" panose="020B0604020202020204" pitchFamily="34" charset="0"/>
              </a:rPr>
              <a:t>DL, dose level.</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28</a:t>
            </a:fld>
            <a:endParaRPr lang="fr-FR" dirty="0"/>
          </a:p>
        </p:txBody>
      </p:sp>
    </p:spTree>
    <p:extLst>
      <p:ext uri="{BB962C8B-B14F-4D97-AF65-F5344CB8AC3E}">
        <p14:creationId xmlns:p14="http://schemas.microsoft.com/office/powerpoint/2010/main" val="1039091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panose="020B0604020202020204" pitchFamily="34" charset="0"/>
                <a:cs typeface="Arial" panose="020B0604020202020204" pitchFamily="34" charset="0"/>
              </a:rPr>
              <a:t>AE, adverse event; DL, dose level; DLT, dose-limiting toxicity; Gr, grade; PK, pharmacokinetic; RP2D, recommended phase 2 dose.</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29</a:t>
            </a:fld>
            <a:endParaRPr lang="fr-FR" dirty="0"/>
          </a:p>
        </p:txBody>
      </p:sp>
    </p:spTree>
    <p:extLst>
      <p:ext uri="{BB962C8B-B14F-4D97-AF65-F5344CB8AC3E}">
        <p14:creationId xmlns:p14="http://schemas.microsoft.com/office/powerpoint/2010/main" val="11339998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Pembro, p</a:t>
            </a:r>
            <a:r>
              <a:rPr lang="en-US" i="1" noProof="0" dirty="0"/>
              <a:t>embrolizumab; PK, pharmacokinetics; MTD, maximum tolerated dose; RDE, recommended dose for expansion; RP2D, recommended phase II dose.</a:t>
            </a:r>
            <a:endParaRPr lang="en-US" i="1" dirty="0"/>
          </a:p>
        </p:txBody>
      </p:sp>
      <p:sp>
        <p:nvSpPr>
          <p:cNvPr id="4" name="Slide Number Placeholder 3"/>
          <p:cNvSpPr>
            <a:spLocks noGrp="1"/>
          </p:cNvSpPr>
          <p:nvPr>
            <p:ph type="sldNum" sz="quarter" idx="5"/>
          </p:nvPr>
        </p:nvSpPr>
        <p:spPr/>
        <p:txBody>
          <a:bodyPr/>
          <a:lstStyle/>
          <a:p>
            <a:fld id="{4B916986-E259-4EF3-909C-AE5BCFBE2C1D}" type="slidenum">
              <a:rPr lang="fr-FR" smtClean="0"/>
              <a:t>30</a:t>
            </a:fld>
            <a:endParaRPr lang="fr-FR" dirty="0"/>
          </a:p>
        </p:txBody>
      </p:sp>
    </p:spTree>
    <p:extLst>
      <p:ext uri="{BB962C8B-B14F-4D97-AF65-F5344CB8AC3E}">
        <p14:creationId xmlns:p14="http://schemas.microsoft.com/office/powerpoint/2010/main" val="26136267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i="1" dirty="0">
                <a:latin typeface="Arial" panose="020B0604020202020204" pitchFamily="34" charset="0"/>
                <a:cs typeface="Arial" panose="020B0604020202020204" pitchFamily="34" charset="0"/>
              </a:rPr>
              <a:t>ALK, anaplastic lymphoma receptor tyrosine kinase; </a:t>
            </a:r>
            <a:r>
              <a:rPr lang="en-US" i="1" dirty="0">
                <a:latin typeface="Arial" panose="020B0604020202020204" pitchFamily="34" charset="0"/>
                <a:cs typeface="Arial" panose="020B0604020202020204" pitchFamily="34" charset="0"/>
              </a:rPr>
              <a:t>NSCLC, non-small-cell lung cancer.</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980474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i="1" dirty="0">
                <a:latin typeface="Arial" panose="020B0604020202020204" pitchFamily="34" charset="0"/>
                <a:cs typeface="Arial" panose="020B0604020202020204" pitchFamily="34" charset="0"/>
              </a:rPr>
              <a:t>ADC, antibody–drug conjugate; AGA, actionable genomic alteration; CT, chemotherapy; Dato-DXd, datopotamab deruxtecan; NSCLC, non-small-cell lung cancer; </a:t>
            </a:r>
            <a:r>
              <a:rPr lang="en-IN" b="0" i="1" dirty="0">
                <a:solidFill>
                  <a:srgbClr val="000000"/>
                </a:solidFill>
                <a:effectLst/>
                <a:latin typeface="Arial" panose="020B0604020202020204" pitchFamily="34" charset="0"/>
                <a:cs typeface="Arial" panose="020B0604020202020204" pitchFamily="34" charset="0"/>
              </a:rPr>
              <a:t>SoC, standard of care; </a:t>
            </a:r>
            <a:r>
              <a:rPr lang="en-IN" i="1" dirty="0">
                <a:latin typeface="Arial" panose="020B0604020202020204" pitchFamily="34" charset="0"/>
                <a:cs typeface="Arial" panose="020B0604020202020204" pitchFamily="34" charset="0"/>
              </a:rPr>
              <a:t>T-DXd, </a:t>
            </a:r>
            <a:r>
              <a:rPr lang="en-IN" b="0" i="1" dirty="0">
                <a:solidFill>
                  <a:srgbClr val="000000"/>
                </a:solidFill>
                <a:effectLst/>
                <a:latin typeface="Arial" panose="020B0604020202020204" pitchFamily="34" charset="0"/>
                <a:cs typeface="Arial" panose="020B0604020202020204" pitchFamily="34" charset="0"/>
              </a:rPr>
              <a:t>trastuzumab deruxtecan. </a:t>
            </a:r>
            <a:endParaRPr lang="en-IN"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B916986-E259-4EF3-909C-AE5BCFBE2C1D}" type="slidenum">
              <a:rPr lang="fr-FR" smtClean="0"/>
              <a:t>32</a:t>
            </a:fld>
            <a:endParaRPr lang="fr-FR" dirty="0"/>
          </a:p>
        </p:txBody>
      </p:sp>
    </p:spTree>
    <p:extLst>
      <p:ext uri="{BB962C8B-B14F-4D97-AF65-F5344CB8AC3E}">
        <p14:creationId xmlns:p14="http://schemas.microsoft.com/office/powerpoint/2010/main" val="17892552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ADC, antibody–drug conjugate.</a:t>
            </a:r>
            <a:endParaRPr lang="en-US" dirty="0"/>
          </a:p>
        </p:txBody>
      </p:sp>
      <p:sp>
        <p:nvSpPr>
          <p:cNvPr id="4" name="Slide Number Placeholder 3"/>
          <p:cNvSpPr>
            <a:spLocks noGrp="1"/>
          </p:cNvSpPr>
          <p:nvPr>
            <p:ph type="sldNum" sz="quarter" idx="5"/>
          </p:nvPr>
        </p:nvSpPr>
        <p:spPr/>
        <p:txBody>
          <a:bodyPr/>
          <a:lstStyle/>
          <a:p>
            <a:fld id="{4B916986-E259-4EF3-909C-AE5BCFBE2C1D}" type="slidenum">
              <a:rPr lang="fr-FR" smtClean="0"/>
              <a:t>33</a:t>
            </a:fld>
            <a:endParaRPr lang="fr-FR" dirty="0"/>
          </a:p>
        </p:txBody>
      </p:sp>
    </p:spTree>
    <p:extLst>
      <p:ext uri="{BB962C8B-B14F-4D97-AF65-F5344CB8AC3E}">
        <p14:creationId xmlns:p14="http://schemas.microsoft.com/office/powerpoint/2010/main" val="37745583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a:latin typeface="Arial" panose="020B0604020202020204" pitchFamily="34" charset="0"/>
                <a:cs typeface="Arial" panose="020B0604020202020204" pitchFamily="34" charset="0"/>
              </a:rPr>
              <a:t>ADC, antibody–drug conjugate</a:t>
            </a:r>
            <a:r>
              <a:rPr lang="en-US" sz="1200" b="0" i="1" dirty="0">
                <a:solidFill>
                  <a:schemeClr val="bg1"/>
                </a:solidFill>
                <a:latin typeface="Arial" panose="020B0604020202020204" pitchFamily="34" charset="0"/>
                <a:cs typeface="Arial" panose="020B0604020202020204" pitchFamily="34" charset="0"/>
              </a:rPr>
              <a:t>; NSCLC, non-small-cell lung cancer; NSQ, nonsquamous; SQ, squamous. </a:t>
            </a:r>
            <a:endParaRPr lang="en-IN" dirty="0"/>
          </a:p>
        </p:txBody>
      </p:sp>
      <p:sp>
        <p:nvSpPr>
          <p:cNvPr id="4" name="Slide Number Placeholder 3"/>
          <p:cNvSpPr>
            <a:spLocks noGrp="1"/>
          </p:cNvSpPr>
          <p:nvPr>
            <p:ph type="sldNum" sz="quarter" idx="5"/>
          </p:nvPr>
        </p:nvSpPr>
        <p:spPr/>
        <p:txBody>
          <a:bodyPr/>
          <a:lstStyle/>
          <a:p>
            <a:fld id="{4B916986-E259-4EF3-909C-AE5BCFBE2C1D}" type="slidenum">
              <a:rPr lang="fr-FR" smtClean="0"/>
              <a:t>34</a:t>
            </a:fld>
            <a:endParaRPr lang="fr-FR" dirty="0"/>
          </a:p>
        </p:txBody>
      </p:sp>
    </p:spTree>
    <p:extLst>
      <p:ext uri="{BB962C8B-B14F-4D97-AF65-F5344CB8AC3E}">
        <p14:creationId xmlns:p14="http://schemas.microsoft.com/office/powerpoint/2010/main" val="26988393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35</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44259A53-D7CD-AD4C-332E-11397DF35E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359650272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9624747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7" name="Group 6">
            <a:extLst>
              <a:ext uri="{FF2B5EF4-FFF2-40B4-BE49-F238E27FC236}">
                <a16:creationId xmlns:a16="http://schemas.microsoft.com/office/drawing/2014/main" id="{8E962FFC-B5AB-9CDC-CC52-9C7F433B5521}"/>
              </a:ext>
            </a:extLst>
          </p:cNvPr>
          <p:cNvGrpSpPr/>
          <p:nvPr/>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AC58FC73-841C-3078-468E-B3664F7AA12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6DC9250B-E053-5AE4-D75A-2ADF7F26B87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68212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D85C33AD-6E0A-16F3-FB78-DC3D30C5D5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48128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16184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8" name="Group 7">
            <a:extLst>
              <a:ext uri="{FF2B5EF4-FFF2-40B4-BE49-F238E27FC236}">
                <a16:creationId xmlns:a16="http://schemas.microsoft.com/office/drawing/2014/main" id="{C6834F86-4122-FE8A-D063-E510A44B56EC}"/>
              </a:ext>
            </a:extLst>
          </p:cNvPr>
          <p:cNvGrpSpPr/>
          <p:nvPr/>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ADEA04DB-0AFB-370C-9254-603D4D07DE3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C591F59A-BBD9-F7A9-64FB-C93FE9FBB54A}"/>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34043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18271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 name="Group 1">
            <a:extLst>
              <a:ext uri="{FF2B5EF4-FFF2-40B4-BE49-F238E27FC236}">
                <a16:creationId xmlns:a16="http://schemas.microsoft.com/office/drawing/2014/main" id="{47B43B3F-E103-1609-4193-76BF5E9FF720}"/>
              </a:ext>
            </a:extLst>
          </p:cNvPr>
          <p:cNvGrpSpPr/>
          <p:nvPr/>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04CECF26-98C2-BD40-1EEF-AFFA5CC6FFE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CB6F26AC-9B23-D0F0-9B79-30240C897C28}"/>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42712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4087682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6" name="Group 5">
            <a:extLst>
              <a:ext uri="{FF2B5EF4-FFF2-40B4-BE49-F238E27FC236}">
                <a16:creationId xmlns:a16="http://schemas.microsoft.com/office/drawing/2014/main" id="{ECCC2417-7C5B-D549-1109-A4F60874DA58}"/>
              </a:ext>
            </a:extLst>
          </p:cNvPr>
          <p:cNvGrpSpPr/>
          <p:nvPr/>
        </p:nvGrpSpPr>
        <p:grpSpPr>
          <a:xfrm>
            <a:off x="8869472" y="6298815"/>
            <a:ext cx="2877113" cy="394353"/>
            <a:chOff x="8869472" y="6298815"/>
            <a:chExt cx="2877113" cy="394353"/>
          </a:xfrm>
        </p:grpSpPr>
        <p:pic>
          <p:nvPicPr>
            <p:cNvPr id="7" name="Picture 6">
              <a:extLst>
                <a:ext uri="{FF2B5EF4-FFF2-40B4-BE49-F238E27FC236}">
                  <a16:creationId xmlns:a16="http://schemas.microsoft.com/office/drawing/2014/main" id="{E59B980A-8479-1003-9F60-B29257E9119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6074B84A-B2C3-6ACA-0E8D-590E6D908BDC}"/>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68486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5078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8904217-8B08-235C-03F4-10268FC53A30}"/>
              </a:ext>
            </a:extLst>
          </p:cNvPr>
          <p:cNvGrpSpPr/>
          <p:nvPr/>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A53F6DF0-3C28-6361-A3DD-20BB4E81CA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5456858A-0E78-94AE-075C-40B61AE72A1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053413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Click to 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Click to edit Master text styles</a:t>
            </a:r>
          </a:p>
        </p:txBody>
      </p:sp>
      <p:sp>
        <p:nvSpPr>
          <p:cNvPr id="15" name="Rectangle 14">
            <a:extLst>
              <a:ext uri="{FF2B5EF4-FFF2-40B4-BE49-F238E27FC236}">
                <a16:creationId xmlns:a16="http://schemas.microsoft.com/office/drawing/2014/main" id="{5BBD1E00-A2D3-4202-961C-9DF3DF2683C9}"/>
              </a:ext>
            </a:extLst>
          </p:cNvPr>
          <p:cNvSpPr/>
          <p:nvPr/>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46EFC9B8-20F6-FF42-25B8-5D18828828F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7472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6148324"/>
      </p:ext>
    </p:extLst>
  </p:cSld>
  <p:clrMap bg1="dk2" tx1="lt1" bg2="dk1" tx2="lt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 id="2147483832" r:id="rId9"/>
    <p:sldLayoutId id="2147483833" r:id="rId10"/>
    <p:sldLayoutId id="2147483834" r:id="rId11"/>
    <p:sldLayoutId id="2147483835" r:id="rId12"/>
    <p:sldLayoutId id="2147483836"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10.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clinicaloptions.com/CE-CME-program/oncology/lung-adc-module-2023-program/17148" TargetMode="External"/><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9D9B6-2BA8-1839-CA26-66E13787845B}"/>
              </a:ext>
            </a:extLst>
          </p:cNvPr>
          <p:cNvSpPr>
            <a:spLocks noGrp="1"/>
          </p:cNvSpPr>
          <p:nvPr>
            <p:ph type="subTitle" idx="1"/>
          </p:nvPr>
        </p:nvSpPr>
        <p:spPr>
          <a:xfrm>
            <a:off x="609600" y="4041651"/>
            <a:ext cx="5181600" cy="1500506"/>
          </a:xfrm>
        </p:spPr>
        <p:txBody>
          <a:bodyPr/>
          <a:lstStyle/>
          <a:p>
            <a:pPr lvl="0"/>
            <a:r>
              <a:rPr lang="en-US" noProof="0" dirty="0"/>
              <a:t>David Planchard, MD, PhD</a:t>
            </a:r>
            <a:br>
              <a:rPr lang="en-US" noProof="0" dirty="0"/>
            </a:br>
            <a:r>
              <a:rPr lang="en-GB" sz="1600" b="0" noProof="0" dirty="0"/>
              <a:t>Head of Thoracic </a:t>
            </a:r>
            <a:r>
              <a:rPr lang="en-GB" sz="1600" b="0" dirty="0"/>
              <a:t>G</a:t>
            </a:r>
            <a:r>
              <a:rPr lang="en-GB" sz="1600" b="0" noProof="0" dirty="0"/>
              <a:t>roup</a:t>
            </a:r>
            <a:br>
              <a:rPr lang="en-GB" sz="1600" b="0" noProof="0" dirty="0"/>
            </a:br>
            <a:r>
              <a:rPr lang="en-GB" sz="1600" b="0" noProof="0" dirty="0"/>
              <a:t>Department of Cancer Medicine</a:t>
            </a:r>
            <a:br>
              <a:rPr lang="en-GB" sz="1600" b="0" noProof="0" dirty="0"/>
            </a:br>
            <a:r>
              <a:rPr lang="fr-FR" sz="1600" b="0" noProof="0" dirty="0"/>
              <a:t>Institut Gustave Roussy </a:t>
            </a:r>
            <a:br>
              <a:rPr lang="fr-FR" sz="1600" b="0" noProof="0" dirty="0"/>
            </a:br>
            <a:r>
              <a:rPr lang="fr-FR" sz="1600" b="0" noProof="0" dirty="0"/>
              <a:t>Villejuif, France</a:t>
            </a:r>
          </a:p>
        </p:txBody>
      </p:sp>
      <p:sp>
        <p:nvSpPr>
          <p:cNvPr id="2" name="Title 1">
            <a:extLst>
              <a:ext uri="{FF2B5EF4-FFF2-40B4-BE49-F238E27FC236}">
                <a16:creationId xmlns:a16="http://schemas.microsoft.com/office/drawing/2014/main" id="{EFA8F453-2E20-DCAB-B1F0-D82C56EA9550}"/>
              </a:ext>
            </a:extLst>
          </p:cNvPr>
          <p:cNvSpPr>
            <a:spLocks noGrp="1"/>
          </p:cNvSpPr>
          <p:nvPr>
            <p:ph type="ctrTitle"/>
          </p:nvPr>
        </p:nvSpPr>
        <p:spPr/>
        <p:txBody>
          <a:bodyPr/>
          <a:lstStyle/>
          <a:p>
            <a:r>
              <a:rPr lang="en-US" dirty="0"/>
              <a:t>Targeting CEACAM5 With Novel Antibody–Drug Conjugates in Nonsquamous NSCLC</a:t>
            </a:r>
          </a:p>
        </p:txBody>
      </p:sp>
      <p:sp>
        <p:nvSpPr>
          <p:cNvPr id="10" name="Text Box 21">
            <a:extLst>
              <a:ext uri="{FF2B5EF4-FFF2-40B4-BE49-F238E27FC236}">
                <a16:creationId xmlns:a16="http://schemas.microsoft.com/office/drawing/2014/main" id="{B75FF009-1E18-66B4-1155-F5F7D1C890AC}"/>
              </a:ext>
            </a:extLst>
          </p:cNvPr>
          <p:cNvSpPr txBox="1">
            <a:spLocks noChangeArrowheads="1"/>
          </p:cNvSpPr>
          <p:nvPr/>
        </p:nvSpPr>
        <p:spPr bwMode="auto">
          <a:xfrm>
            <a:off x="448578" y="6376811"/>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This program is supported by an educational grant from Sanofi Genzyme.</a:t>
            </a:r>
          </a:p>
        </p:txBody>
      </p:sp>
    </p:spTree>
    <p:extLst>
      <p:ext uri="{BB962C8B-B14F-4D97-AF65-F5344CB8AC3E}">
        <p14:creationId xmlns:p14="http://schemas.microsoft.com/office/powerpoint/2010/main" val="2764529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B4A03-CE1D-7E13-87B3-2ECB0282509C}"/>
              </a:ext>
            </a:extLst>
          </p:cNvPr>
          <p:cNvSpPr>
            <a:spLocks noGrp="1"/>
          </p:cNvSpPr>
          <p:nvPr>
            <p:ph type="title"/>
          </p:nvPr>
        </p:nvSpPr>
        <p:spPr/>
        <p:txBody>
          <a:bodyPr/>
          <a:lstStyle/>
          <a:p>
            <a:r>
              <a:rPr lang="en-US" dirty="0"/>
              <a:t>Disclosures</a:t>
            </a:r>
          </a:p>
        </p:txBody>
      </p:sp>
      <p:sp>
        <p:nvSpPr>
          <p:cNvPr id="6" name="Content Placeholder 5">
            <a:extLst>
              <a:ext uri="{FF2B5EF4-FFF2-40B4-BE49-F238E27FC236}">
                <a16:creationId xmlns:a16="http://schemas.microsoft.com/office/drawing/2014/main" id="{0C905503-A53D-EBCE-C376-A3A873F7660A}"/>
              </a:ext>
            </a:extLst>
          </p:cNvPr>
          <p:cNvSpPr>
            <a:spLocks noGrp="1"/>
          </p:cNvSpPr>
          <p:nvPr>
            <p:ph idx="1"/>
          </p:nvPr>
        </p:nvSpPr>
        <p:spPr>
          <a:xfrm>
            <a:off x="604675" y="1513047"/>
            <a:ext cx="11130125" cy="4650686"/>
          </a:xfrm>
        </p:spPr>
        <p:txBody>
          <a:bodyPr/>
          <a:lstStyle/>
          <a:p>
            <a:pPr marL="0" lvl="0" indent="0">
              <a:buNone/>
            </a:pPr>
            <a:r>
              <a:rPr lang="en-US" sz="2400" b="1" noProof="0" dirty="0">
                <a:solidFill>
                  <a:schemeClr val="accent3"/>
                </a:solidFill>
              </a:rPr>
              <a:t>Consulting, advisory role or lectures</a:t>
            </a:r>
            <a:r>
              <a:rPr lang="en-US" sz="2400" b="1" noProof="0" dirty="0"/>
              <a:t>: </a:t>
            </a:r>
            <a:r>
              <a:rPr lang="en-US" sz="2400" noProof="0" dirty="0"/>
              <a:t>AstraZeneca, Bristol-Myers Squibb, Boehringer Ingelheim, Celgene, Daiichi Sankyo, Eli Lilly, Merck, Novartis, Pfizer, prIME Oncology, Peer CME, Roche, Janssen, Abbvie</a:t>
            </a:r>
            <a:endParaRPr lang="fr-FR" sz="2400" noProof="0" dirty="0"/>
          </a:p>
          <a:p>
            <a:pPr marL="0" lvl="0" indent="0">
              <a:buNone/>
            </a:pPr>
            <a:r>
              <a:rPr lang="en-US" sz="2400" b="1" noProof="0" dirty="0">
                <a:solidFill>
                  <a:schemeClr val="accent3"/>
                </a:solidFill>
              </a:rPr>
              <a:t>Honoraria</a:t>
            </a:r>
            <a:r>
              <a:rPr lang="en-US" sz="2400" b="1" noProof="0" dirty="0"/>
              <a:t>: </a:t>
            </a:r>
            <a:r>
              <a:rPr lang="en-US" sz="2400" noProof="0" dirty="0"/>
              <a:t>AstraZeneca, Bristol-Myers Squibb, Boehringer Ingelheim, Celgene, Eli Lilly, Merck, Novartis, Pfizer, prIME Oncology, Peer CME, Roche, Janssen, Abbvie</a:t>
            </a:r>
            <a:endParaRPr lang="fr-FR" sz="2400" noProof="0" dirty="0"/>
          </a:p>
          <a:p>
            <a:pPr marL="0" lvl="0" indent="0">
              <a:buNone/>
            </a:pPr>
            <a:r>
              <a:rPr lang="en-US" sz="2400" b="1" noProof="0" dirty="0">
                <a:solidFill>
                  <a:schemeClr val="accent3"/>
                </a:solidFill>
              </a:rPr>
              <a:t>Clinical trials research as principal or co-investigator (Institutional financial interests)</a:t>
            </a:r>
            <a:r>
              <a:rPr lang="en-US" sz="2400" b="1" noProof="0" dirty="0"/>
              <a:t>: </a:t>
            </a:r>
            <a:r>
              <a:rPr lang="en-US" sz="2400" noProof="0" dirty="0"/>
              <a:t>AstraZeneca, Bristol-Myers Squibb, Boehringer Ingelheim, Eli Lilly, Merck, Novartis, Pfizer, Roche, Medimmun, Sanofi-Aventis, Taiho Pharma, Novocure, Daiichi Sankyo, Janssen, Abbvie</a:t>
            </a:r>
            <a:endParaRPr lang="fr-FR" sz="2400" noProof="0" dirty="0"/>
          </a:p>
          <a:p>
            <a:pPr marL="0" lvl="0" indent="0">
              <a:buNone/>
            </a:pPr>
            <a:r>
              <a:rPr lang="en-US" sz="2400" b="1" noProof="0" dirty="0">
                <a:solidFill>
                  <a:schemeClr val="accent3"/>
                </a:solidFill>
              </a:rPr>
              <a:t>Travel, Accommodations, Expenses</a:t>
            </a:r>
            <a:r>
              <a:rPr lang="en-US" sz="2400" b="1" noProof="0" dirty="0"/>
              <a:t>: </a:t>
            </a:r>
            <a:r>
              <a:rPr lang="en-US" sz="2400" noProof="0" dirty="0"/>
              <a:t>AstraZeneca, Roche, Novartis, prIME Oncology, Pfizer</a:t>
            </a:r>
            <a:endParaRPr lang="fr-FR" sz="2400" noProof="0" dirty="0"/>
          </a:p>
          <a:p>
            <a:endParaRPr lang="en-US" sz="2400" dirty="0"/>
          </a:p>
        </p:txBody>
      </p:sp>
    </p:spTree>
    <p:extLst>
      <p:ext uri="{BB962C8B-B14F-4D97-AF65-F5344CB8AC3E}">
        <p14:creationId xmlns:p14="http://schemas.microsoft.com/office/powerpoint/2010/main" val="612378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F3EF6DF-D7D4-4302-BDDD-262378DA7574}"/>
              </a:ext>
            </a:extLst>
          </p:cNvPr>
          <p:cNvSpPr/>
          <p:nvPr/>
        </p:nvSpPr>
        <p:spPr>
          <a:xfrm>
            <a:off x="-2005" y="3806686"/>
            <a:ext cx="12192000" cy="752435"/>
          </a:xfrm>
          <a:prstGeom prst="rect">
            <a:avLst/>
          </a:prstGeom>
          <a:solidFill>
            <a:srgbClr val="F7F9F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E7F25989-42EB-7542-988C-6A25885DB55C}"/>
              </a:ext>
            </a:extLst>
          </p:cNvPr>
          <p:cNvSpPr/>
          <p:nvPr/>
        </p:nvSpPr>
        <p:spPr>
          <a:xfrm>
            <a:off x="0" y="5314885"/>
            <a:ext cx="12192000" cy="760129"/>
          </a:xfrm>
          <a:prstGeom prst="rect">
            <a:avLst/>
          </a:prstGeom>
          <a:solidFill>
            <a:srgbClr val="D9E4F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46D32EF1-65A6-4E98-8C60-285382BE5598}"/>
              </a:ext>
            </a:extLst>
          </p:cNvPr>
          <p:cNvSpPr/>
          <p:nvPr/>
        </p:nvSpPr>
        <p:spPr>
          <a:xfrm>
            <a:off x="-1" y="4556914"/>
            <a:ext cx="12192001" cy="759600"/>
          </a:xfrm>
          <a:prstGeom prst="rect">
            <a:avLst/>
          </a:prstGeom>
          <a:solidFill>
            <a:srgbClr val="F0F4F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 name="TextBox 67">
            <a:extLst>
              <a:ext uri="{FF2B5EF4-FFF2-40B4-BE49-F238E27FC236}">
                <a16:creationId xmlns:a16="http://schemas.microsoft.com/office/drawing/2014/main" id="{79B9F4FB-6383-4D4B-9F4E-2BF28CE1BF4B}"/>
              </a:ext>
            </a:extLst>
          </p:cNvPr>
          <p:cNvSpPr txBox="1"/>
          <p:nvPr/>
        </p:nvSpPr>
        <p:spPr>
          <a:xfrm rot="16200000">
            <a:off x="898121" y="4798215"/>
            <a:ext cx="328936" cy="276999"/>
          </a:xfrm>
          <a:prstGeom prst="rect">
            <a:avLst/>
          </a:prstGeom>
          <a:noFill/>
        </p:spPr>
        <p:txBody>
          <a:bodyPr wrap="none" rtlCol="0">
            <a:spAutoFit/>
          </a:bodyPr>
          <a:lstStyle>
            <a:defPPr>
              <a:defRPr lang="en-US"/>
            </a:defPPr>
            <a:lvl1pPr>
              <a:defRPr sz="1100" b="1">
                <a:solidFill>
                  <a:srgbClr val="376092"/>
                </a:solidFill>
              </a:defRPr>
            </a:lvl1pPr>
          </a:lstStyle>
          <a:p>
            <a:r>
              <a:rPr lang="en-GB" sz="1200" dirty="0">
                <a:solidFill>
                  <a:schemeClr val="accent1"/>
                </a:solidFill>
                <a:latin typeface="Calibri" panose="020F0502020204030204" pitchFamily="34" charset="0"/>
                <a:cs typeface="Calibri" panose="020F0502020204030204" pitchFamily="34" charset="0"/>
              </a:rPr>
              <a:t>1L</a:t>
            </a:r>
          </a:p>
        </p:txBody>
      </p:sp>
      <p:sp>
        <p:nvSpPr>
          <p:cNvPr id="7" name="TextBox 68">
            <a:extLst>
              <a:ext uri="{FF2B5EF4-FFF2-40B4-BE49-F238E27FC236}">
                <a16:creationId xmlns:a16="http://schemas.microsoft.com/office/drawing/2014/main" id="{4DCEB263-EFD7-42DF-8BD9-5A81389D6D5D}"/>
              </a:ext>
            </a:extLst>
          </p:cNvPr>
          <p:cNvSpPr txBox="1"/>
          <p:nvPr/>
        </p:nvSpPr>
        <p:spPr>
          <a:xfrm rot="16200000">
            <a:off x="898121" y="5556450"/>
            <a:ext cx="328936" cy="276999"/>
          </a:xfrm>
          <a:prstGeom prst="rect">
            <a:avLst/>
          </a:prstGeom>
          <a:noFill/>
        </p:spPr>
        <p:txBody>
          <a:bodyPr wrap="none" rtlCol="0">
            <a:spAutoFit/>
          </a:bodyPr>
          <a:lstStyle>
            <a:defPPr>
              <a:defRPr lang="en-US"/>
            </a:defPPr>
            <a:lvl1pPr>
              <a:defRPr sz="1100" b="1">
                <a:solidFill>
                  <a:srgbClr val="376092"/>
                </a:solidFill>
              </a:defRPr>
            </a:lvl1pPr>
          </a:lstStyle>
          <a:p>
            <a:r>
              <a:rPr lang="en-GB" sz="1200" dirty="0">
                <a:solidFill>
                  <a:schemeClr val="accent1"/>
                </a:solidFill>
                <a:latin typeface="Calibri" panose="020F0502020204030204" pitchFamily="34" charset="0"/>
                <a:cs typeface="Calibri" panose="020F0502020204030204" pitchFamily="34" charset="0"/>
              </a:rPr>
              <a:t>2L</a:t>
            </a:r>
          </a:p>
        </p:txBody>
      </p:sp>
      <p:sp>
        <p:nvSpPr>
          <p:cNvPr id="8" name="TextBox 72">
            <a:extLst>
              <a:ext uri="{FF2B5EF4-FFF2-40B4-BE49-F238E27FC236}">
                <a16:creationId xmlns:a16="http://schemas.microsoft.com/office/drawing/2014/main" id="{41E84CDF-179B-45B9-935D-C9B98142B18D}"/>
              </a:ext>
            </a:extLst>
          </p:cNvPr>
          <p:cNvSpPr txBox="1"/>
          <p:nvPr/>
        </p:nvSpPr>
        <p:spPr>
          <a:xfrm rot="16200000">
            <a:off x="225915" y="4041582"/>
            <a:ext cx="811504" cy="276999"/>
          </a:xfrm>
          <a:prstGeom prst="rect">
            <a:avLst/>
          </a:prstGeom>
          <a:noFill/>
        </p:spPr>
        <p:txBody>
          <a:bodyPr wrap="none" rtlCol="0">
            <a:spAutoFit/>
          </a:bodyPr>
          <a:lstStyle/>
          <a:p>
            <a:r>
              <a:rPr lang="en-GB" sz="1200" b="1" dirty="0">
                <a:solidFill>
                  <a:schemeClr val="accent1"/>
                </a:solidFill>
                <a:latin typeface="Calibri" panose="020F0502020204030204" pitchFamily="34" charset="0"/>
                <a:cs typeface="Calibri" panose="020F0502020204030204" pitchFamily="34" charset="0"/>
              </a:rPr>
              <a:t>Stage I–III</a:t>
            </a:r>
          </a:p>
        </p:txBody>
      </p:sp>
      <p:sp>
        <p:nvSpPr>
          <p:cNvPr id="9" name="Rectangle 8">
            <a:extLst>
              <a:ext uri="{FF2B5EF4-FFF2-40B4-BE49-F238E27FC236}">
                <a16:creationId xmlns:a16="http://schemas.microsoft.com/office/drawing/2014/main" id="{CCB8EF0F-181A-4393-BDF9-22001F623692}"/>
              </a:ext>
            </a:extLst>
          </p:cNvPr>
          <p:cNvSpPr/>
          <p:nvPr/>
        </p:nvSpPr>
        <p:spPr>
          <a:xfrm>
            <a:off x="12905" y="1531046"/>
            <a:ext cx="12192000" cy="752435"/>
          </a:xfrm>
          <a:prstGeom prst="rect">
            <a:avLst/>
          </a:prstGeom>
          <a:solidFill>
            <a:srgbClr val="F7F9F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59588BC9-4EA4-F944-A345-C5476F0C32CB}"/>
              </a:ext>
            </a:extLst>
          </p:cNvPr>
          <p:cNvSpPr/>
          <p:nvPr/>
        </p:nvSpPr>
        <p:spPr>
          <a:xfrm>
            <a:off x="12903" y="2283610"/>
            <a:ext cx="12192002" cy="759600"/>
          </a:xfrm>
          <a:prstGeom prst="rect">
            <a:avLst/>
          </a:prstGeom>
          <a:solidFill>
            <a:srgbClr val="F0F4F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1" name="Rectangle 10">
            <a:extLst>
              <a:ext uri="{FF2B5EF4-FFF2-40B4-BE49-F238E27FC236}">
                <a16:creationId xmlns:a16="http://schemas.microsoft.com/office/drawing/2014/main" id="{8BBFC3A5-DEF4-4E68-B790-6CF805BB9328}"/>
              </a:ext>
            </a:extLst>
          </p:cNvPr>
          <p:cNvSpPr/>
          <p:nvPr/>
        </p:nvSpPr>
        <p:spPr>
          <a:xfrm>
            <a:off x="-1" y="3043924"/>
            <a:ext cx="12192001" cy="759600"/>
          </a:xfrm>
          <a:prstGeom prst="rect">
            <a:avLst/>
          </a:prstGeom>
          <a:solidFill>
            <a:srgbClr val="D9E4F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2" name="TextBox 3">
            <a:extLst>
              <a:ext uri="{FF2B5EF4-FFF2-40B4-BE49-F238E27FC236}">
                <a16:creationId xmlns:a16="http://schemas.microsoft.com/office/drawing/2014/main" id="{14B4C9C7-AD08-4E8F-AEDA-998ED0205C5D}"/>
              </a:ext>
            </a:extLst>
          </p:cNvPr>
          <p:cNvSpPr txBox="1"/>
          <p:nvPr/>
        </p:nvSpPr>
        <p:spPr>
          <a:xfrm rot="16200000">
            <a:off x="898121" y="2524911"/>
            <a:ext cx="328936" cy="276999"/>
          </a:xfrm>
          <a:prstGeom prst="rect">
            <a:avLst/>
          </a:prstGeom>
          <a:noFill/>
        </p:spPr>
        <p:txBody>
          <a:bodyPr wrap="none" rtlCol="0">
            <a:spAutoFit/>
          </a:bodyPr>
          <a:lstStyle/>
          <a:p>
            <a:r>
              <a:rPr lang="en-GB" sz="1200" b="1" dirty="0">
                <a:solidFill>
                  <a:schemeClr val="accent1"/>
                </a:solidFill>
                <a:latin typeface="Calibri" panose="020F0502020204030204" pitchFamily="34" charset="0"/>
                <a:cs typeface="Calibri" panose="020F0502020204030204" pitchFamily="34" charset="0"/>
              </a:rPr>
              <a:t>1L</a:t>
            </a:r>
          </a:p>
        </p:txBody>
      </p:sp>
      <p:sp>
        <p:nvSpPr>
          <p:cNvPr id="13" name="TextBox 65">
            <a:extLst>
              <a:ext uri="{FF2B5EF4-FFF2-40B4-BE49-F238E27FC236}">
                <a16:creationId xmlns:a16="http://schemas.microsoft.com/office/drawing/2014/main" id="{2DC6ACF9-FD44-4A48-ADCE-5C56178A2684}"/>
              </a:ext>
            </a:extLst>
          </p:cNvPr>
          <p:cNvSpPr txBox="1"/>
          <p:nvPr/>
        </p:nvSpPr>
        <p:spPr>
          <a:xfrm rot="16200000">
            <a:off x="898121" y="3285225"/>
            <a:ext cx="328936" cy="276999"/>
          </a:xfrm>
          <a:prstGeom prst="rect">
            <a:avLst/>
          </a:prstGeom>
          <a:noFill/>
        </p:spPr>
        <p:txBody>
          <a:bodyPr wrap="none" rtlCol="0">
            <a:spAutoFit/>
          </a:bodyPr>
          <a:lstStyle/>
          <a:p>
            <a:r>
              <a:rPr lang="en-GB" sz="1200" b="1" dirty="0">
                <a:solidFill>
                  <a:schemeClr val="accent1"/>
                </a:solidFill>
                <a:latin typeface="Calibri" panose="020F0502020204030204" pitchFamily="34" charset="0"/>
                <a:cs typeface="Calibri" panose="020F0502020204030204" pitchFamily="34" charset="0"/>
              </a:rPr>
              <a:t>2L</a:t>
            </a:r>
          </a:p>
        </p:txBody>
      </p:sp>
      <p:sp>
        <p:nvSpPr>
          <p:cNvPr id="14" name="TextBox 69">
            <a:extLst>
              <a:ext uri="{FF2B5EF4-FFF2-40B4-BE49-F238E27FC236}">
                <a16:creationId xmlns:a16="http://schemas.microsoft.com/office/drawing/2014/main" id="{90D84377-607D-4928-85E7-C4E65B457942}"/>
              </a:ext>
            </a:extLst>
          </p:cNvPr>
          <p:cNvSpPr txBox="1"/>
          <p:nvPr/>
        </p:nvSpPr>
        <p:spPr>
          <a:xfrm rot="16200000">
            <a:off x="225915" y="1768553"/>
            <a:ext cx="811504" cy="276999"/>
          </a:xfrm>
          <a:prstGeom prst="rect">
            <a:avLst/>
          </a:prstGeom>
          <a:noFill/>
        </p:spPr>
        <p:txBody>
          <a:bodyPr wrap="none" rtlCol="0">
            <a:spAutoFit/>
          </a:bodyPr>
          <a:lstStyle/>
          <a:p>
            <a:r>
              <a:rPr lang="en-GB" sz="1200" b="1" dirty="0">
                <a:solidFill>
                  <a:schemeClr val="accent1"/>
                </a:solidFill>
                <a:latin typeface="Calibri" panose="020F0502020204030204" pitchFamily="34" charset="0"/>
                <a:cs typeface="Calibri" panose="020F0502020204030204" pitchFamily="34" charset="0"/>
              </a:rPr>
              <a:t>Stage I–III</a:t>
            </a:r>
          </a:p>
        </p:txBody>
      </p:sp>
      <p:sp>
        <p:nvSpPr>
          <p:cNvPr id="16" name="Text Placeholder 9">
            <a:extLst>
              <a:ext uri="{FF2B5EF4-FFF2-40B4-BE49-F238E27FC236}">
                <a16:creationId xmlns:a16="http://schemas.microsoft.com/office/drawing/2014/main" id="{E6CB1787-0579-430A-87C9-C3E8EBB029C5}"/>
              </a:ext>
            </a:extLst>
          </p:cNvPr>
          <p:cNvSpPr txBox="1">
            <a:spLocks/>
          </p:cNvSpPr>
          <p:nvPr/>
        </p:nvSpPr>
        <p:spPr>
          <a:xfrm>
            <a:off x="461004" y="6364162"/>
            <a:ext cx="7838435" cy="271791"/>
          </a:xfrm>
          <a:prstGeom prst="rect">
            <a:avLst/>
          </a:prstGeom>
        </p:spPr>
        <p:txBody>
          <a:bodyPr anchor="b"/>
          <a:lstStyle>
            <a:lvl1pPr marL="0" indent="0" algn="l" defTabSz="914400" rtl="0" eaLnBrk="1" latinLnBrk="0" hangingPunct="1">
              <a:lnSpc>
                <a:spcPct val="100000"/>
              </a:lnSpc>
              <a:spcBef>
                <a:spcPts val="0"/>
              </a:spcBef>
              <a:buFont typeface="Arial" panose="020B0604020202020204" pitchFamily="34" charset="0"/>
              <a:buNone/>
              <a:defRPr sz="85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br>
              <a:rPr lang="en-US" sz="1200" dirty="0">
                <a:solidFill>
                  <a:schemeClr val="bg2"/>
                </a:solidFill>
                <a:latin typeface="Calibri" panose="020F0502020204030204" pitchFamily="34" charset="0"/>
                <a:cs typeface="Calibri" panose="020F0502020204030204" pitchFamily="34" charset="0"/>
              </a:rPr>
            </a:br>
            <a:r>
              <a:rPr lang="en-US" sz="1200" spc="-5" dirty="0">
                <a:solidFill>
                  <a:schemeClr val="bg2"/>
                </a:solidFill>
                <a:latin typeface="Calibri" panose="020F0502020204030204" pitchFamily="34" charset="0"/>
                <a:cs typeface="Calibri" panose="020F0502020204030204" pitchFamily="34" charset="0"/>
              </a:rPr>
              <a:t>Thai. Lancet. 2021;398:535. Cheng. MedComm. 2021;2:692. Godoy. Biomark Res. 2023;11:7.</a:t>
            </a:r>
            <a:endParaRPr lang="en-US" sz="1200" dirty="0">
              <a:solidFill>
                <a:schemeClr val="bg2"/>
              </a:solidFill>
              <a:latin typeface="Calibri" panose="020F0502020204030204" pitchFamily="34" charset="0"/>
              <a:cs typeface="Calibri" panose="020F0502020204030204" pitchFamily="34" charset="0"/>
            </a:endParaRPr>
          </a:p>
        </p:txBody>
      </p:sp>
      <p:cxnSp>
        <p:nvCxnSpPr>
          <p:cNvPr id="17" name="Straight Connector 29">
            <a:extLst>
              <a:ext uri="{FF2B5EF4-FFF2-40B4-BE49-F238E27FC236}">
                <a16:creationId xmlns:a16="http://schemas.microsoft.com/office/drawing/2014/main" id="{684BC1B1-84F7-4A10-B571-0AE143FC385F}"/>
              </a:ext>
            </a:extLst>
          </p:cNvPr>
          <p:cNvCxnSpPr>
            <a:cxnSpLocks/>
          </p:cNvCxnSpPr>
          <p:nvPr/>
        </p:nvCxnSpPr>
        <p:spPr>
          <a:xfrm>
            <a:off x="6850354" y="3773929"/>
            <a:ext cx="0" cy="936000"/>
          </a:xfrm>
          <a:prstGeom prst="line">
            <a:avLst/>
          </a:prstGeom>
          <a:noFill/>
          <a:ln w="12700" cap="flat" cmpd="sng" algn="ctr">
            <a:solidFill>
              <a:srgbClr val="2966BD"/>
            </a:solidFill>
            <a:prstDash val="solid"/>
            <a:miter lim="800000"/>
            <a:headEnd type="none"/>
            <a:tailEnd type="oval"/>
          </a:ln>
          <a:effectLst/>
        </p:spPr>
      </p:cxnSp>
      <p:sp>
        <p:nvSpPr>
          <p:cNvPr id="18" name="Rectangle 17">
            <a:extLst>
              <a:ext uri="{FF2B5EF4-FFF2-40B4-BE49-F238E27FC236}">
                <a16:creationId xmlns:a16="http://schemas.microsoft.com/office/drawing/2014/main" id="{26110B6E-F20C-485E-8F12-B8530F62F823}"/>
              </a:ext>
            </a:extLst>
          </p:cNvPr>
          <p:cNvSpPr/>
          <p:nvPr/>
        </p:nvSpPr>
        <p:spPr>
          <a:xfrm>
            <a:off x="6850354" y="1888067"/>
            <a:ext cx="3709571" cy="276999"/>
          </a:xfrm>
          <a:prstGeom prst="rect">
            <a:avLst/>
          </a:prstGeom>
          <a:noFill/>
          <a:ln w="6350" cap="flat" cmpd="sng" algn="ctr">
            <a:noFill/>
            <a:prstDash val="solid"/>
            <a:miter lim="800000"/>
          </a:ln>
          <a:effectLst/>
        </p:spPr>
        <p:txBody>
          <a:bodyPr wrap="square" rtlCol="0" anchor="b">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Monotherapy </a:t>
            </a: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(Unresectable Stage III, PD-L1+)</a:t>
            </a:r>
          </a:p>
        </p:txBody>
      </p:sp>
      <p:cxnSp>
        <p:nvCxnSpPr>
          <p:cNvPr id="19" name="Straight Connector 15">
            <a:extLst>
              <a:ext uri="{FF2B5EF4-FFF2-40B4-BE49-F238E27FC236}">
                <a16:creationId xmlns:a16="http://schemas.microsoft.com/office/drawing/2014/main" id="{69D350DB-8426-4271-9103-44F2584DC832}"/>
              </a:ext>
            </a:extLst>
          </p:cNvPr>
          <p:cNvCxnSpPr>
            <a:cxnSpLocks/>
          </p:cNvCxnSpPr>
          <p:nvPr/>
        </p:nvCxnSpPr>
        <p:spPr>
          <a:xfrm flipH="1" flipV="1">
            <a:off x="8299439" y="2196047"/>
            <a:ext cx="0" cy="1584000"/>
          </a:xfrm>
          <a:prstGeom prst="line">
            <a:avLst/>
          </a:prstGeom>
          <a:noFill/>
          <a:ln w="12700" cap="flat" cmpd="sng" algn="ctr">
            <a:solidFill>
              <a:schemeClr val="accent4"/>
            </a:solidFill>
            <a:prstDash val="solid"/>
            <a:miter lim="800000"/>
            <a:headEnd type="none"/>
            <a:tailEnd type="oval"/>
          </a:ln>
          <a:effectLst/>
        </p:spPr>
      </p:cxnSp>
      <p:sp>
        <p:nvSpPr>
          <p:cNvPr id="20" name="Rectangle 19">
            <a:extLst>
              <a:ext uri="{FF2B5EF4-FFF2-40B4-BE49-F238E27FC236}">
                <a16:creationId xmlns:a16="http://schemas.microsoft.com/office/drawing/2014/main" id="{08B36BD4-D40C-49DA-AE8A-1E7172D1B21B}"/>
              </a:ext>
            </a:extLst>
          </p:cNvPr>
          <p:cNvSpPr/>
          <p:nvPr/>
        </p:nvSpPr>
        <p:spPr>
          <a:xfrm>
            <a:off x="9802451" y="5436694"/>
            <a:ext cx="1320522" cy="487313"/>
          </a:xfrm>
          <a:prstGeom prst="rect">
            <a:avLst/>
          </a:prstGeom>
          <a:noFill/>
          <a:ln w="6350" cap="flat" cmpd="sng" algn="ctr">
            <a:noFill/>
            <a:prstDash val="solid"/>
            <a:miter lim="800000"/>
          </a:ln>
          <a:effectLst/>
        </p:spPr>
        <p:txBody>
          <a:bodyPr wrap="square" rtlCol="0" anchor="t">
            <a:spAutoFit/>
          </a:bodyPr>
          <a:lstStyle/>
          <a:p>
            <a:pPr marL="0" marR="0" lvl="0" indent="0" defTabSz="914400" eaLnBrk="1" fontAlgn="auto" latinLnBrk="0" hangingPunct="1">
              <a:lnSpc>
                <a:spcPct val="100000"/>
              </a:lnSpc>
              <a:spcBef>
                <a:spcPts val="0"/>
              </a:spcBef>
              <a:spcAft>
                <a:spcPts val="200"/>
              </a:spcAft>
              <a:buClrTx/>
              <a:buSzTx/>
              <a:buFontTx/>
              <a:buNone/>
              <a:tabLst/>
              <a:defRPr/>
            </a:pPr>
            <a:r>
              <a:rPr kumimoji="0" lang="en-US" sz="1200" b="1" i="0" u="none" strike="noStrike" kern="0" cap="none" spc="0" normalizeH="0" baseline="0" noProof="0" dirty="0">
                <a:ln>
                  <a:noFill/>
                </a:ln>
                <a:solidFill>
                  <a:srgbClr val="9166CE"/>
                </a:solidFill>
                <a:effectLst/>
                <a:uLnTx/>
                <a:uFillTx/>
                <a:latin typeface="Calibri" panose="020F0502020204030204" pitchFamily="34" charset="0"/>
                <a:cs typeface="Calibri" panose="020F0502020204030204" pitchFamily="34" charset="0"/>
              </a:rPr>
              <a:t>KRAS</a:t>
            </a:r>
            <a:r>
              <a:rPr kumimoji="0" lang="en-US" sz="1200" b="1" i="0" u="none" strike="noStrike" kern="0" cap="none" spc="0" normalizeH="0" baseline="30000" noProof="0" dirty="0">
                <a:ln>
                  <a:noFill/>
                </a:ln>
                <a:solidFill>
                  <a:srgbClr val="9166CE"/>
                </a:solidFill>
                <a:effectLst/>
                <a:uLnTx/>
                <a:uFillTx/>
                <a:latin typeface="Calibri" panose="020F0502020204030204" pitchFamily="34" charset="0"/>
                <a:cs typeface="Calibri" panose="020F0502020204030204" pitchFamily="34" charset="0"/>
              </a:rPr>
              <a:t>G12C</a:t>
            </a:r>
          </a:p>
          <a:p>
            <a:pPr marL="0" marR="0" lvl="0" indent="0" defTabSz="914400" eaLnBrk="1" fontAlgn="auto" latinLnBrk="0" hangingPunct="1">
              <a:lnSpc>
                <a:spcPct val="100000"/>
              </a:lnSpc>
              <a:spcBef>
                <a:spcPts val="0"/>
              </a:spcBef>
              <a:spcAft>
                <a:spcPts val="200"/>
              </a:spcAft>
              <a:buClrTx/>
              <a:buSzTx/>
              <a:buFontTx/>
              <a:buNone/>
              <a:tabLst/>
              <a:defRPr/>
            </a:pPr>
            <a:r>
              <a:rPr kumimoji="0" lang="en-US" sz="1200" b="1" i="0" u="none" strike="noStrike" kern="0" cap="none" spc="0" normalizeH="0" baseline="0" noProof="0" dirty="0">
                <a:ln>
                  <a:noFill/>
                </a:ln>
                <a:solidFill>
                  <a:schemeClr val="accent5">
                    <a:lumMod val="75000"/>
                  </a:schemeClr>
                </a:solidFill>
                <a:effectLst/>
                <a:uLnTx/>
                <a:uFillTx/>
                <a:latin typeface="Calibri" panose="020F0502020204030204" pitchFamily="34" charset="0"/>
                <a:cs typeface="Calibri" panose="020F0502020204030204" pitchFamily="34" charset="0"/>
              </a:rPr>
              <a:t>EGFR exon 20</a:t>
            </a:r>
          </a:p>
        </p:txBody>
      </p:sp>
      <p:sp>
        <p:nvSpPr>
          <p:cNvPr id="21" name="Rectangle 20">
            <a:extLst>
              <a:ext uri="{FF2B5EF4-FFF2-40B4-BE49-F238E27FC236}">
                <a16:creationId xmlns:a16="http://schemas.microsoft.com/office/drawing/2014/main" id="{9569700A-D7DE-4F93-9E0B-C5D719B346BE}"/>
              </a:ext>
            </a:extLst>
          </p:cNvPr>
          <p:cNvSpPr/>
          <p:nvPr/>
        </p:nvSpPr>
        <p:spPr>
          <a:xfrm>
            <a:off x="4276318" y="4729558"/>
            <a:ext cx="644374" cy="276999"/>
          </a:xfrm>
          <a:prstGeom prst="rect">
            <a:avLst/>
          </a:prstGeom>
          <a:noFill/>
          <a:ln w="6350" cap="flat" cmpd="sng" algn="ctr">
            <a:noFill/>
            <a:prstDash val="solid"/>
            <a:miter lim="800000"/>
          </a:ln>
          <a:effectLst/>
        </p:spPr>
        <p:txBody>
          <a:bodyPr wrap="square"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B40000"/>
                </a:solidFill>
                <a:effectLst/>
                <a:uLnTx/>
                <a:uFillTx/>
                <a:latin typeface="Calibri" panose="020F0502020204030204" pitchFamily="34" charset="0"/>
                <a:cs typeface="Calibri" panose="020F0502020204030204" pitchFamily="34" charset="0"/>
              </a:rPr>
              <a:t>ROS1</a:t>
            </a:r>
            <a:endParaRPr kumimoji="0" lang="en-US" sz="1200" b="0" i="0" u="none" strike="noStrike" kern="0" cap="none" spc="0" normalizeH="0" baseline="0" noProof="0" dirty="0">
              <a:ln>
                <a:noFill/>
              </a:ln>
              <a:solidFill>
                <a:srgbClr val="B40000"/>
              </a:solidFill>
              <a:effectLst/>
              <a:uLnTx/>
              <a:uFillTx/>
              <a:latin typeface="Calibri" panose="020F0502020204030204" pitchFamily="34" charset="0"/>
              <a:cs typeface="Calibri" panose="020F0502020204030204" pitchFamily="34" charset="0"/>
            </a:endParaRPr>
          </a:p>
        </p:txBody>
      </p:sp>
      <p:cxnSp>
        <p:nvCxnSpPr>
          <p:cNvPr id="22" name="Straight Connector 31">
            <a:extLst>
              <a:ext uri="{FF2B5EF4-FFF2-40B4-BE49-F238E27FC236}">
                <a16:creationId xmlns:a16="http://schemas.microsoft.com/office/drawing/2014/main" id="{70BD1BC3-4A3F-4D80-A1C5-68F8DBD20158}"/>
              </a:ext>
            </a:extLst>
          </p:cNvPr>
          <p:cNvCxnSpPr>
            <a:cxnSpLocks/>
          </p:cNvCxnSpPr>
          <p:nvPr/>
        </p:nvCxnSpPr>
        <p:spPr>
          <a:xfrm>
            <a:off x="4598505" y="3773929"/>
            <a:ext cx="0" cy="936000"/>
          </a:xfrm>
          <a:prstGeom prst="line">
            <a:avLst/>
          </a:prstGeom>
          <a:noFill/>
          <a:ln w="12700" cap="flat" cmpd="sng" algn="ctr">
            <a:solidFill>
              <a:srgbClr val="B40000"/>
            </a:solidFill>
            <a:prstDash val="solid"/>
            <a:miter lim="800000"/>
            <a:headEnd type="none"/>
            <a:tailEnd type="oval"/>
          </a:ln>
          <a:effectLst/>
        </p:spPr>
      </p:cxnSp>
      <p:sp>
        <p:nvSpPr>
          <p:cNvPr id="23" name="Rectangle 22">
            <a:extLst>
              <a:ext uri="{FF2B5EF4-FFF2-40B4-BE49-F238E27FC236}">
                <a16:creationId xmlns:a16="http://schemas.microsoft.com/office/drawing/2014/main" id="{CA3A3692-0E3C-4125-AC68-9ED46919E589}"/>
              </a:ext>
            </a:extLst>
          </p:cNvPr>
          <p:cNvSpPr/>
          <p:nvPr/>
        </p:nvSpPr>
        <p:spPr>
          <a:xfrm>
            <a:off x="5902086" y="4729558"/>
            <a:ext cx="1896536" cy="276999"/>
          </a:xfrm>
          <a:prstGeom prst="rect">
            <a:avLst/>
          </a:prstGeom>
          <a:noFill/>
          <a:ln w="6350" cap="flat" cmpd="sng" algn="ctr">
            <a:noFill/>
            <a:prstDash val="solid"/>
            <a:miter lim="800000"/>
          </a:ln>
          <a:effectLst/>
        </p:spPr>
        <p:txBody>
          <a:bodyPr wrap="square"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2966BD"/>
                </a:solidFill>
                <a:effectLst/>
                <a:uLnTx/>
                <a:uFillTx/>
                <a:latin typeface="Calibri" panose="020F0502020204030204" pitchFamily="34" charset="0"/>
                <a:cs typeface="Calibri" panose="020F0502020204030204" pitchFamily="34" charset="0"/>
              </a:rPr>
              <a:t>NTRK</a:t>
            </a:r>
            <a:endParaRPr kumimoji="0" lang="en-US" sz="1200" b="0" i="0" u="none" strike="noStrike" kern="0" cap="none" spc="0" normalizeH="0" baseline="0" noProof="0" dirty="0">
              <a:ln>
                <a:noFill/>
              </a:ln>
              <a:solidFill>
                <a:srgbClr val="2966BD"/>
              </a:solidFill>
              <a:effectLst/>
              <a:uLnTx/>
              <a:uFillTx/>
              <a:latin typeface="Calibri" panose="020F0502020204030204" pitchFamily="34" charset="0"/>
              <a:cs typeface="Calibri" panose="020F0502020204030204" pitchFamily="34" charset="0"/>
            </a:endParaRPr>
          </a:p>
        </p:txBody>
      </p:sp>
      <p:sp>
        <p:nvSpPr>
          <p:cNvPr id="24" name="Rectangle 23">
            <a:extLst>
              <a:ext uri="{FF2B5EF4-FFF2-40B4-BE49-F238E27FC236}">
                <a16:creationId xmlns:a16="http://schemas.microsoft.com/office/drawing/2014/main" id="{2AE532F7-46EF-4260-8342-7E4458CEC4F9}"/>
              </a:ext>
            </a:extLst>
          </p:cNvPr>
          <p:cNvSpPr/>
          <p:nvPr/>
        </p:nvSpPr>
        <p:spPr>
          <a:xfrm>
            <a:off x="2456483" y="3107380"/>
            <a:ext cx="1888115" cy="276999"/>
          </a:xfrm>
          <a:prstGeom prst="rect">
            <a:avLst/>
          </a:prstGeom>
          <a:noFill/>
          <a:ln w="6350" cap="flat" cmpd="sng" algn="ctr">
            <a:noFill/>
            <a:prstDash val="solid"/>
            <a:miter lim="800000"/>
          </a:ln>
          <a:effectLst/>
        </p:spPr>
        <p:txBody>
          <a:bodyPr rtlCol="0" anchor="b">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a:t>
            </a: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Monotherapy</a:t>
            </a:r>
            <a:endPar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cxnSp>
        <p:nvCxnSpPr>
          <p:cNvPr id="25" name="Straight Connector 14">
            <a:extLst>
              <a:ext uri="{FF2B5EF4-FFF2-40B4-BE49-F238E27FC236}">
                <a16:creationId xmlns:a16="http://schemas.microsoft.com/office/drawing/2014/main" id="{E1FFF057-78EF-4C98-9B6F-E005AD9F7BBC}"/>
              </a:ext>
            </a:extLst>
          </p:cNvPr>
          <p:cNvCxnSpPr>
            <a:cxnSpLocks/>
          </p:cNvCxnSpPr>
          <p:nvPr/>
        </p:nvCxnSpPr>
        <p:spPr>
          <a:xfrm flipV="1">
            <a:off x="7278485" y="2918790"/>
            <a:ext cx="0" cy="874800"/>
          </a:xfrm>
          <a:prstGeom prst="line">
            <a:avLst/>
          </a:prstGeom>
          <a:noFill/>
          <a:ln w="12700" cap="flat" cmpd="sng" algn="ctr">
            <a:solidFill>
              <a:schemeClr val="accent2"/>
            </a:solidFill>
            <a:prstDash val="solid"/>
            <a:miter lim="800000"/>
            <a:headEnd type="none"/>
            <a:tailEnd type="oval"/>
          </a:ln>
          <a:effectLst/>
        </p:spPr>
      </p:cxnSp>
      <p:sp>
        <p:nvSpPr>
          <p:cNvPr id="26" name="Rectangle 25">
            <a:extLst>
              <a:ext uri="{FF2B5EF4-FFF2-40B4-BE49-F238E27FC236}">
                <a16:creationId xmlns:a16="http://schemas.microsoft.com/office/drawing/2014/main" id="{17987148-B309-493F-B296-2B4E1B91C37C}"/>
              </a:ext>
            </a:extLst>
          </p:cNvPr>
          <p:cNvSpPr/>
          <p:nvPr/>
        </p:nvSpPr>
        <p:spPr>
          <a:xfrm>
            <a:off x="8437311" y="2377789"/>
            <a:ext cx="1766053" cy="487313"/>
          </a:xfrm>
          <a:prstGeom prst="rect">
            <a:avLst/>
          </a:prstGeom>
          <a:noFill/>
          <a:ln w="6350" cap="flat" cmpd="sng" algn="ctr">
            <a:noFill/>
            <a:prstDash val="solid"/>
            <a:miter lim="800000"/>
          </a:ln>
          <a:effectLst/>
        </p:spPr>
        <p:txBody>
          <a:bodyPr wrap="square" rtlCol="0" anchor="b">
            <a:spAutoFit/>
          </a:bodyPr>
          <a:lstStyle/>
          <a:p>
            <a:pPr marL="0" marR="0" lvl="0" indent="0" defTabSz="914400" eaLnBrk="1" fontAlgn="auto" latinLnBrk="0" hangingPunct="1">
              <a:lnSpc>
                <a:spcPct val="100000"/>
              </a:lnSpc>
              <a:spcBef>
                <a:spcPts val="0"/>
              </a:spcBef>
              <a:spcAft>
                <a:spcPts val="20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doublet </a:t>
            </a: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(PD-L1+)</a:t>
            </a:r>
          </a:p>
          <a:p>
            <a:pPr marL="0" marR="0" lvl="0" indent="0" defTabSz="914400" eaLnBrk="1" fontAlgn="auto" latinLnBrk="0" hangingPunct="1">
              <a:lnSpc>
                <a:spcPct val="100000"/>
              </a:lnSpc>
              <a:spcBef>
                <a:spcPts val="0"/>
              </a:spcBef>
              <a:spcAft>
                <a:spcPts val="20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doublet + Chemo</a:t>
            </a:r>
          </a:p>
        </p:txBody>
      </p:sp>
      <p:cxnSp>
        <p:nvCxnSpPr>
          <p:cNvPr id="27" name="Straight Connector 32">
            <a:extLst>
              <a:ext uri="{FF2B5EF4-FFF2-40B4-BE49-F238E27FC236}">
                <a16:creationId xmlns:a16="http://schemas.microsoft.com/office/drawing/2014/main" id="{5EB252AB-AC89-478B-AC01-39F46BB167F9}"/>
              </a:ext>
            </a:extLst>
          </p:cNvPr>
          <p:cNvCxnSpPr>
            <a:cxnSpLocks/>
          </p:cNvCxnSpPr>
          <p:nvPr/>
        </p:nvCxnSpPr>
        <p:spPr>
          <a:xfrm>
            <a:off x="9425459" y="3761865"/>
            <a:ext cx="0" cy="936000"/>
          </a:xfrm>
          <a:prstGeom prst="line">
            <a:avLst/>
          </a:prstGeom>
          <a:noFill/>
          <a:ln w="12700" cap="flat" cmpd="sng" algn="ctr">
            <a:solidFill>
              <a:srgbClr val="F67E21"/>
            </a:solidFill>
            <a:prstDash val="solid"/>
            <a:miter lim="800000"/>
            <a:headEnd type="none"/>
            <a:tailEnd type="oval"/>
          </a:ln>
          <a:effectLst/>
        </p:spPr>
      </p:cxnSp>
      <p:cxnSp>
        <p:nvCxnSpPr>
          <p:cNvPr id="28" name="Straight Connector 44">
            <a:extLst>
              <a:ext uri="{FF2B5EF4-FFF2-40B4-BE49-F238E27FC236}">
                <a16:creationId xmlns:a16="http://schemas.microsoft.com/office/drawing/2014/main" id="{3E2090B2-8503-4360-A1EE-62779C052487}"/>
              </a:ext>
            </a:extLst>
          </p:cNvPr>
          <p:cNvCxnSpPr>
            <a:cxnSpLocks/>
          </p:cNvCxnSpPr>
          <p:nvPr/>
        </p:nvCxnSpPr>
        <p:spPr>
          <a:xfrm flipV="1">
            <a:off x="9318741" y="2918790"/>
            <a:ext cx="0" cy="874800"/>
          </a:xfrm>
          <a:prstGeom prst="line">
            <a:avLst/>
          </a:prstGeom>
          <a:noFill/>
          <a:ln w="12700" cap="flat" cmpd="sng" algn="ctr">
            <a:solidFill>
              <a:schemeClr val="accent6"/>
            </a:solidFill>
            <a:prstDash val="solid"/>
            <a:miter lim="800000"/>
            <a:headEnd type="none"/>
            <a:tailEnd type="oval"/>
          </a:ln>
          <a:effectLst/>
        </p:spPr>
      </p:cxnSp>
      <p:sp>
        <p:nvSpPr>
          <p:cNvPr id="29" name="Rectangle 28">
            <a:extLst>
              <a:ext uri="{FF2B5EF4-FFF2-40B4-BE49-F238E27FC236}">
                <a16:creationId xmlns:a16="http://schemas.microsoft.com/office/drawing/2014/main" id="{22F60847-3CAD-44BD-94C6-162AB176A3F4}"/>
              </a:ext>
            </a:extLst>
          </p:cNvPr>
          <p:cNvSpPr/>
          <p:nvPr/>
        </p:nvSpPr>
        <p:spPr>
          <a:xfrm>
            <a:off x="9115425" y="4734286"/>
            <a:ext cx="1395351" cy="461665"/>
          </a:xfrm>
          <a:prstGeom prst="rect">
            <a:avLst/>
          </a:prstGeom>
          <a:noFill/>
          <a:ln w="6350" cap="flat" cmpd="sng" algn="ctr">
            <a:noFill/>
            <a:prstDash val="solid"/>
            <a:miter lim="800000"/>
          </a:ln>
          <a:effectLst/>
        </p:spPr>
        <p:txBody>
          <a:bodyPr wrap="square" rtlCol="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67E21"/>
                </a:solidFill>
                <a:effectLst/>
                <a:uLnTx/>
                <a:uFillTx/>
                <a:latin typeface="Calibri" panose="020F0502020204030204" pitchFamily="34" charset="0"/>
                <a:cs typeface="Calibri" panose="020F0502020204030204" pitchFamily="34" charset="0"/>
              </a:rPr>
              <a:t>RET</a:t>
            </a:r>
            <a:endParaRPr kumimoji="0" lang="en-US" sz="1200" b="0" i="0" u="none" strike="noStrike" kern="0" cap="none" spc="0" normalizeH="0" baseline="0" noProof="0" dirty="0">
              <a:ln>
                <a:noFill/>
              </a:ln>
              <a:solidFill>
                <a:srgbClr val="F67E21"/>
              </a:solidFill>
              <a:effectLst/>
              <a:uLnTx/>
              <a:uFillTx/>
              <a:latin typeface="Calibri" panose="020F0502020204030204" pitchFamily="34" charset="0"/>
              <a:cs typeface="Calibri" panose="020F050202020403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B050"/>
                </a:solidFill>
                <a:effectLst/>
                <a:uLnTx/>
                <a:uFillTx/>
                <a:latin typeface="Calibri" panose="020F0502020204030204" pitchFamily="34" charset="0"/>
                <a:cs typeface="Calibri" panose="020F0502020204030204" pitchFamily="34" charset="0"/>
              </a:rPr>
              <a:t>METex14</a:t>
            </a:r>
            <a:endParaRPr kumimoji="0" lang="en-US" sz="1200" b="0" i="0" u="none" strike="noStrike" kern="0" cap="none" spc="0" normalizeH="0" baseline="0" noProof="0" dirty="0">
              <a:ln>
                <a:noFill/>
              </a:ln>
              <a:solidFill>
                <a:srgbClr val="00B050"/>
              </a:solidFill>
              <a:effectLst/>
              <a:uLnTx/>
              <a:uFillTx/>
              <a:latin typeface="Calibri" panose="020F0502020204030204" pitchFamily="34" charset="0"/>
              <a:cs typeface="Calibri" panose="020F0502020204030204" pitchFamily="34" charset="0"/>
            </a:endParaRPr>
          </a:p>
        </p:txBody>
      </p:sp>
      <p:cxnSp>
        <p:nvCxnSpPr>
          <p:cNvPr id="30" name="Straight Connector 150">
            <a:extLst>
              <a:ext uri="{FF2B5EF4-FFF2-40B4-BE49-F238E27FC236}">
                <a16:creationId xmlns:a16="http://schemas.microsoft.com/office/drawing/2014/main" id="{9DA5A1AF-597C-4911-8804-4031DBF5B6A2}"/>
              </a:ext>
            </a:extLst>
          </p:cNvPr>
          <p:cNvCxnSpPr>
            <a:cxnSpLocks/>
          </p:cNvCxnSpPr>
          <p:nvPr/>
        </p:nvCxnSpPr>
        <p:spPr>
          <a:xfrm>
            <a:off x="10436800" y="3722098"/>
            <a:ext cx="0" cy="1692000"/>
          </a:xfrm>
          <a:prstGeom prst="line">
            <a:avLst/>
          </a:prstGeom>
          <a:noFill/>
          <a:ln w="12700" cap="flat" cmpd="sng" algn="ctr">
            <a:solidFill>
              <a:srgbClr val="9166CE"/>
            </a:solidFill>
            <a:prstDash val="solid"/>
            <a:miter lim="800000"/>
            <a:headEnd type="none"/>
            <a:tailEnd type="oval"/>
          </a:ln>
          <a:effectLst/>
        </p:spPr>
      </p:cxnSp>
      <p:sp>
        <p:nvSpPr>
          <p:cNvPr id="31" name="Rectangle 30">
            <a:extLst>
              <a:ext uri="{FF2B5EF4-FFF2-40B4-BE49-F238E27FC236}">
                <a16:creationId xmlns:a16="http://schemas.microsoft.com/office/drawing/2014/main" id="{542B2202-C6AA-4A96-924A-BC8B24C0A355}"/>
              </a:ext>
            </a:extLst>
          </p:cNvPr>
          <p:cNvSpPr/>
          <p:nvPr/>
        </p:nvSpPr>
        <p:spPr>
          <a:xfrm>
            <a:off x="10789042" y="1518735"/>
            <a:ext cx="1349375" cy="646331"/>
          </a:xfrm>
          <a:prstGeom prst="rect">
            <a:avLst/>
          </a:prstGeom>
          <a:noFill/>
          <a:ln w="6350" cap="flat" cmpd="sng" algn="ctr">
            <a:noFill/>
            <a:prstDash val="solid"/>
            <a:miter lim="800000"/>
          </a:ln>
          <a:effectLst/>
        </p:spPr>
        <p:txBody>
          <a:bodyPr wrap="square" lIns="0" rIns="0" rtlCol="0" anchor="b">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 Chemo </a:t>
            </a:r>
            <a:b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b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(Neoadjuvant, </a:t>
            </a:r>
            <a:b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b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Stage IB-IIIA)</a:t>
            </a:r>
          </a:p>
        </p:txBody>
      </p:sp>
      <p:cxnSp>
        <p:nvCxnSpPr>
          <p:cNvPr id="32" name="Straight Connector 74">
            <a:extLst>
              <a:ext uri="{FF2B5EF4-FFF2-40B4-BE49-F238E27FC236}">
                <a16:creationId xmlns:a16="http://schemas.microsoft.com/office/drawing/2014/main" id="{AEDDF0C8-8CB1-45E4-B508-4CD8BEDB89A5}"/>
              </a:ext>
            </a:extLst>
          </p:cNvPr>
          <p:cNvCxnSpPr>
            <a:cxnSpLocks/>
          </p:cNvCxnSpPr>
          <p:nvPr/>
        </p:nvCxnSpPr>
        <p:spPr>
          <a:xfrm flipV="1">
            <a:off x="11372973" y="2196046"/>
            <a:ext cx="0" cy="1584000"/>
          </a:xfrm>
          <a:prstGeom prst="line">
            <a:avLst/>
          </a:prstGeom>
          <a:noFill/>
          <a:ln w="12700" cap="flat" cmpd="sng" algn="ctr">
            <a:solidFill>
              <a:schemeClr val="accent4"/>
            </a:solidFill>
            <a:prstDash val="solid"/>
            <a:miter lim="800000"/>
            <a:headEnd type="none"/>
            <a:tailEnd type="oval"/>
          </a:ln>
          <a:effectLst/>
        </p:spPr>
      </p:cxnSp>
      <p:sp>
        <p:nvSpPr>
          <p:cNvPr id="33" name="Rectangle 32">
            <a:extLst>
              <a:ext uri="{FF2B5EF4-FFF2-40B4-BE49-F238E27FC236}">
                <a16:creationId xmlns:a16="http://schemas.microsoft.com/office/drawing/2014/main" id="{E44C9E8A-5E64-486F-ADF1-6F171B379687}"/>
              </a:ext>
            </a:extLst>
          </p:cNvPr>
          <p:cNvSpPr/>
          <p:nvPr/>
        </p:nvSpPr>
        <p:spPr>
          <a:xfrm>
            <a:off x="6702187" y="2588103"/>
            <a:ext cx="2178416" cy="276999"/>
          </a:xfrm>
          <a:prstGeom prst="rect">
            <a:avLst/>
          </a:prstGeom>
          <a:noFill/>
          <a:ln w="6350" cap="flat" cmpd="sng" algn="ctr">
            <a:noFill/>
            <a:prstDash val="solid"/>
            <a:miter lim="800000"/>
          </a:ln>
          <a:effectLst/>
        </p:spPr>
        <p:txBody>
          <a:bodyPr wrap="square" rtlCol="0" anchor="b">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 Bev + Chemo</a:t>
            </a:r>
          </a:p>
        </p:txBody>
      </p:sp>
      <p:cxnSp>
        <p:nvCxnSpPr>
          <p:cNvPr id="34" name="Straight Connector 77">
            <a:extLst>
              <a:ext uri="{FF2B5EF4-FFF2-40B4-BE49-F238E27FC236}">
                <a16:creationId xmlns:a16="http://schemas.microsoft.com/office/drawing/2014/main" id="{3A18C8A2-EFB0-4651-8081-33043CF3D84E}"/>
              </a:ext>
            </a:extLst>
          </p:cNvPr>
          <p:cNvCxnSpPr>
            <a:cxnSpLocks/>
          </p:cNvCxnSpPr>
          <p:nvPr/>
        </p:nvCxnSpPr>
        <p:spPr>
          <a:xfrm flipV="1">
            <a:off x="3400540" y="3419475"/>
            <a:ext cx="0" cy="400210"/>
          </a:xfrm>
          <a:prstGeom prst="line">
            <a:avLst/>
          </a:prstGeom>
          <a:noFill/>
          <a:ln w="12700" cap="flat" cmpd="sng" algn="ctr">
            <a:solidFill>
              <a:schemeClr val="accent2"/>
            </a:solidFill>
            <a:prstDash val="solid"/>
            <a:miter lim="800000"/>
            <a:headEnd type="none"/>
            <a:tailEnd type="oval"/>
          </a:ln>
          <a:effectLst/>
        </p:spPr>
      </p:cxnSp>
      <p:sp>
        <p:nvSpPr>
          <p:cNvPr id="35" name="Rectangle 34">
            <a:extLst>
              <a:ext uri="{FF2B5EF4-FFF2-40B4-BE49-F238E27FC236}">
                <a16:creationId xmlns:a16="http://schemas.microsoft.com/office/drawing/2014/main" id="{40A7C37D-8C1B-492B-B9DA-BCBEB7F89F94}"/>
              </a:ext>
            </a:extLst>
          </p:cNvPr>
          <p:cNvSpPr/>
          <p:nvPr/>
        </p:nvSpPr>
        <p:spPr>
          <a:xfrm>
            <a:off x="2617296" y="2588103"/>
            <a:ext cx="2205027" cy="276999"/>
          </a:xfrm>
          <a:prstGeom prst="rect">
            <a:avLst/>
          </a:prstGeom>
          <a:noFill/>
          <a:ln w="6350" cap="flat" cmpd="sng" algn="ctr">
            <a:noFill/>
            <a:prstDash val="solid"/>
            <a:miter lim="800000"/>
          </a:ln>
          <a:effectLst/>
        </p:spPr>
        <p:txBody>
          <a:bodyPr wrap="square" rtlCol="0" anchor="b">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Monotherapy </a:t>
            </a: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(PD-L1+)</a:t>
            </a:r>
          </a:p>
        </p:txBody>
      </p:sp>
      <p:cxnSp>
        <p:nvCxnSpPr>
          <p:cNvPr id="36" name="Straight Connector 81">
            <a:extLst>
              <a:ext uri="{FF2B5EF4-FFF2-40B4-BE49-F238E27FC236}">
                <a16:creationId xmlns:a16="http://schemas.microsoft.com/office/drawing/2014/main" id="{15FE33E1-E74C-478B-8132-A490AA9280E2}"/>
              </a:ext>
            </a:extLst>
          </p:cNvPr>
          <p:cNvCxnSpPr>
            <a:cxnSpLocks/>
          </p:cNvCxnSpPr>
          <p:nvPr/>
        </p:nvCxnSpPr>
        <p:spPr>
          <a:xfrm flipV="1">
            <a:off x="4388816" y="2918790"/>
            <a:ext cx="0" cy="874800"/>
          </a:xfrm>
          <a:prstGeom prst="line">
            <a:avLst/>
          </a:prstGeom>
          <a:noFill/>
          <a:ln w="12700" cap="flat" cmpd="sng" algn="ctr">
            <a:solidFill>
              <a:schemeClr val="accent4"/>
            </a:solidFill>
            <a:prstDash val="solid"/>
            <a:miter lim="800000"/>
            <a:headEnd type="none"/>
            <a:tailEnd type="oval"/>
          </a:ln>
          <a:effectLst/>
        </p:spPr>
      </p:cxnSp>
      <p:sp>
        <p:nvSpPr>
          <p:cNvPr id="37" name="Rectangle 36">
            <a:extLst>
              <a:ext uri="{FF2B5EF4-FFF2-40B4-BE49-F238E27FC236}">
                <a16:creationId xmlns:a16="http://schemas.microsoft.com/office/drawing/2014/main" id="{6AAB41CE-A119-48D5-A95F-92C8D79D4B0D}"/>
              </a:ext>
            </a:extLst>
          </p:cNvPr>
          <p:cNvSpPr/>
          <p:nvPr/>
        </p:nvSpPr>
        <p:spPr>
          <a:xfrm>
            <a:off x="4908954" y="2588103"/>
            <a:ext cx="1159103" cy="276999"/>
          </a:xfrm>
          <a:prstGeom prst="rect">
            <a:avLst/>
          </a:prstGeom>
          <a:noFill/>
          <a:ln w="6350" cap="flat" cmpd="sng" algn="ctr">
            <a:noFill/>
            <a:prstDash val="solid"/>
            <a:miter lim="800000"/>
          </a:ln>
          <a:effectLst/>
        </p:spPr>
        <p:txBody>
          <a:bodyPr wrap="square" rtlCol="0" anchor="b">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 Chemo</a:t>
            </a:r>
            <a:endPar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cxnSp>
        <p:nvCxnSpPr>
          <p:cNvPr id="38" name="Straight Connector 85">
            <a:extLst>
              <a:ext uri="{FF2B5EF4-FFF2-40B4-BE49-F238E27FC236}">
                <a16:creationId xmlns:a16="http://schemas.microsoft.com/office/drawing/2014/main" id="{E1ACEC8E-F79C-430D-B2D4-B70AC010F61B}"/>
              </a:ext>
            </a:extLst>
          </p:cNvPr>
          <p:cNvCxnSpPr>
            <a:cxnSpLocks/>
          </p:cNvCxnSpPr>
          <p:nvPr/>
        </p:nvCxnSpPr>
        <p:spPr>
          <a:xfrm flipV="1">
            <a:off x="5488505" y="2918790"/>
            <a:ext cx="0" cy="874800"/>
          </a:xfrm>
          <a:prstGeom prst="line">
            <a:avLst/>
          </a:prstGeom>
          <a:noFill/>
          <a:ln w="12700" cap="flat" cmpd="sng" algn="ctr">
            <a:solidFill>
              <a:schemeClr val="accent6"/>
            </a:solidFill>
            <a:prstDash val="solid"/>
            <a:miter lim="800000"/>
            <a:headEnd type="none"/>
            <a:tailEnd type="oval"/>
          </a:ln>
          <a:effectLst/>
        </p:spPr>
      </p:cxnSp>
      <p:sp>
        <p:nvSpPr>
          <p:cNvPr id="39" name="Rectangle 38">
            <a:extLst>
              <a:ext uri="{FF2B5EF4-FFF2-40B4-BE49-F238E27FC236}">
                <a16:creationId xmlns:a16="http://schemas.microsoft.com/office/drawing/2014/main" id="{8185F391-DD41-4AE5-8C5D-0F750D44129D}"/>
              </a:ext>
            </a:extLst>
          </p:cNvPr>
          <p:cNvSpPr/>
          <p:nvPr/>
        </p:nvSpPr>
        <p:spPr>
          <a:xfrm>
            <a:off x="1383584" y="4729558"/>
            <a:ext cx="687903" cy="276999"/>
          </a:xfrm>
          <a:prstGeom prst="rect">
            <a:avLst/>
          </a:prstGeom>
          <a:noFill/>
          <a:ln w="6350" cap="flat" cmpd="sng" algn="ctr">
            <a:noFill/>
            <a:prstDash val="solid"/>
            <a:miter lim="800000"/>
          </a:ln>
          <a:effectLst/>
        </p:spPr>
        <p:txBody>
          <a:bodyPr wrap="square"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accent5">
                    <a:lumMod val="75000"/>
                  </a:schemeClr>
                </a:solidFill>
                <a:effectLst/>
                <a:uLnTx/>
                <a:uFillTx/>
                <a:latin typeface="Calibri" panose="020F0502020204030204" pitchFamily="34" charset="0"/>
                <a:cs typeface="Calibri" panose="020F0502020204030204" pitchFamily="34" charset="0"/>
              </a:rPr>
              <a:t>EGFR</a:t>
            </a:r>
            <a:endParaRPr kumimoji="0" lang="en-US" sz="1200" b="0" i="0" u="none" strike="noStrike" kern="0" cap="none" spc="0" normalizeH="0" baseline="0" noProof="0" dirty="0">
              <a:ln>
                <a:noFill/>
              </a:ln>
              <a:solidFill>
                <a:schemeClr val="accent5">
                  <a:lumMod val="75000"/>
                </a:schemeClr>
              </a:solidFill>
              <a:effectLst/>
              <a:uLnTx/>
              <a:uFillTx/>
              <a:latin typeface="Calibri" panose="020F0502020204030204" pitchFamily="34" charset="0"/>
              <a:cs typeface="Calibri" panose="020F0502020204030204" pitchFamily="34" charset="0"/>
            </a:endParaRPr>
          </a:p>
        </p:txBody>
      </p:sp>
      <p:cxnSp>
        <p:nvCxnSpPr>
          <p:cNvPr id="40" name="Straight Connector 42">
            <a:extLst>
              <a:ext uri="{FF2B5EF4-FFF2-40B4-BE49-F238E27FC236}">
                <a16:creationId xmlns:a16="http://schemas.microsoft.com/office/drawing/2014/main" id="{B4003FBC-2ADD-4998-A770-E38A120E328A}"/>
              </a:ext>
            </a:extLst>
          </p:cNvPr>
          <p:cNvCxnSpPr>
            <a:cxnSpLocks/>
          </p:cNvCxnSpPr>
          <p:nvPr/>
        </p:nvCxnSpPr>
        <p:spPr>
          <a:xfrm>
            <a:off x="1727535" y="3773929"/>
            <a:ext cx="0" cy="936000"/>
          </a:xfrm>
          <a:prstGeom prst="line">
            <a:avLst/>
          </a:prstGeom>
          <a:noFill/>
          <a:ln w="12700" cap="flat" cmpd="sng" algn="ctr">
            <a:solidFill>
              <a:srgbClr val="FFBD00"/>
            </a:solidFill>
            <a:prstDash val="solid"/>
            <a:miter lim="800000"/>
            <a:headEnd type="none"/>
            <a:tailEnd type="oval"/>
          </a:ln>
          <a:effectLst/>
        </p:spPr>
      </p:cxnSp>
      <p:sp>
        <p:nvSpPr>
          <p:cNvPr id="41" name="Rectangle 40">
            <a:extLst>
              <a:ext uri="{FF2B5EF4-FFF2-40B4-BE49-F238E27FC236}">
                <a16:creationId xmlns:a16="http://schemas.microsoft.com/office/drawing/2014/main" id="{F839F93E-E06A-4D7D-B237-035EC937B619}"/>
              </a:ext>
            </a:extLst>
          </p:cNvPr>
          <p:cNvSpPr/>
          <p:nvPr/>
        </p:nvSpPr>
        <p:spPr>
          <a:xfrm>
            <a:off x="3065323" y="4729558"/>
            <a:ext cx="794208" cy="276999"/>
          </a:xfrm>
          <a:prstGeom prst="rect">
            <a:avLst/>
          </a:prstGeom>
          <a:noFill/>
          <a:ln w="6350" cap="flat" cmpd="sng" algn="ctr">
            <a:noFill/>
            <a:prstDash val="solid"/>
            <a:miter lim="800000"/>
          </a:ln>
          <a:effectLst/>
        </p:spPr>
        <p:txBody>
          <a:bodyPr wrap="square"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6F0B5C"/>
                </a:solidFill>
                <a:effectLst/>
                <a:uLnTx/>
                <a:uFillTx/>
                <a:latin typeface="Calibri" panose="020F0502020204030204" pitchFamily="34" charset="0"/>
                <a:cs typeface="Calibri" panose="020F0502020204030204" pitchFamily="34" charset="0"/>
              </a:rPr>
              <a:t>ALK</a:t>
            </a:r>
            <a:endParaRPr kumimoji="0" lang="en-US" sz="1200" b="0" i="0" u="none" strike="noStrike" kern="0" cap="none" spc="0" normalizeH="0" baseline="0" noProof="0" dirty="0">
              <a:ln>
                <a:noFill/>
              </a:ln>
              <a:solidFill>
                <a:srgbClr val="6F0B5C"/>
              </a:solidFill>
              <a:effectLst/>
              <a:uLnTx/>
              <a:uFillTx/>
              <a:latin typeface="Calibri" panose="020F0502020204030204" pitchFamily="34" charset="0"/>
              <a:cs typeface="Calibri" panose="020F0502020204030204" pitchFamily="34" charset="0"/>
            </a:endParaRPr>
          </a:p>
        </p:txBody>
      </p:sp>
      <p:sp>
        <p:nvSpPr>
          <p:cNvPr id="42" name="Rectangle 41">
            <a:extLst>
              <a:ext uri="{FF2B5EF4-FFF2-40B4-BE49-F238E27FC236}">
                <a16:creationId xmlns:a16="http://schemas.microsoft.com/office/drawing/2014/main" id="{C2FC8E84-2CDA-4C9A-8ACA-F4C0C6534EF1}"/>
              </a:ext>
            </a:extLst>
          </p:cNvPr>
          <p:cNvSpPr/>
          <p:nvPr/>
        </p:nvSpPr>
        <p:spPr>
          <a:xfrm>
            <a:off x="5243599" y="4729558"/>
            <a:ext cx="1046284" cy="276999"/>
          </a:xfrm>
          <a:prstGeom prst="rect">
            <a:avLst/>
          </a:prstGeom>
          <a:noFill/>
          <a:ln w="6350" cap="flat" cmpd="sng" algn="ctr">
            <a:noFill/>
            <a:prstDash val="solid"/>
            <a:miter lim="800000"/>
          </a:ln>
          <a:effectLst/>
        </p:spPr>
        <p:txBody>
          <a:bodyPr wrap="square"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3F4D68"/>
                </a:solidFill>
                <a:effectLst/>
                <a:uLnTx/>
                <a:uFillTx/>
                <a:latin typeface="Calibri" panose="020F0502020204030204" pitchFamily="34" charset="0"/>
                <a:cs typeface="Calibri" panose="020F0502020204030204" pitchFamily="34" charset="0"/>
              </a:rPr>
              <a:t>BRAF</a:t>
            </a:r>
            <a:r>
              <a:rPr kumimoji="0" lang="en-US" sz="1200" b="1" i="0" u="none" strike="noStrike" kern="0" cap="none" spc="0" normalizeH="0" baseline="30000" noProof="0" dirty="0">
                <a:ln>
                  <a:noFill/>
                </a:ln>
                <a:solidFill>
                  <a:srgbClr val="3F4D68"/>
                </a:solidFill>
                <a:effectLst/>
                <a:uLnTx/>
                <a:uFillTx/>
                <a:latin typeface="Calibri" panose="020F0502020204030204" pitchFamily="34" charset="0"/>
                <a:cs typeface="Calibri" panose="020F0502020204030204" pitchFamily="34" charset="0"/>
              </a:rPr>
              <a:t>V600E</a:t>
            </a:r>
            <a:endParaRPr kumimoji="0" lang="en-US" sz="1200" b="0" i="0" u="none" strike="noStrike" kern="0" cap="none" spc="0" normalizeH="0" baseline="0" noProof="0" dirty="0">
              <a:ln>
                <a:noFill/>
              </a:ln>
              <a:solidFill>
                <a:srgbClr val="3F4D68"/>
              </a:solidFill>
              <a:effectLst/>
              <a:uLnTx/>
              <a:uFillTx/>
              <a:latin typeface="Calibri" panose="020F0502020204030204" pitchFamily="34" charset="0"/>
              <a:cs typeface="Calibri" panose="020F0502020204030204" pitchFamily="34" charset="0"/>
            </a:endParaRPr>
          </a:p>
        </p:txBody>
      </p:sp>
      <p:cxnSp>
        <p:nvCxnSpPr>
          <p:cNvPr id="43" name="Straight Connector 55">
            <a:extLst>
              <a:ext uri="{FF2B5EF4-FFF2-40B4-BE49-F238E27FC236}">
                <a16:creationId xmlns:a16="http://schemas.microsoft.com/office/drawing/2014/main" id="{686870C8-C93C-41E2-A402-A6B34D8FBBF1}"/>
              </a:ext>
            </a:extLst>
          </p:cNvPr>
          <p:cNvCxnSpPr>
            <a:cxnSpLocks/>
          </p:cNvCxnSpPr>
          <p:nvPr/>
        </p:nvCxnSpPr>
        <p:spPr>
          <a:xfrm>
            <a:off x="3462427" y="3773929"/>
            <a:ext cx="0" cy="936000"/>
          </a:xfrm>
          <a:prstGeom prst="line">
            <a:avLst/>
          </a:prstGeom>
          <a:noFill/>
          <a:ln w="12700" cap="flat" cmpd="sng" algn="ctr">
            <a:solidFill>
              <a:schemeClr val="accent6"/>
            </a:solidFill>
            <a:prstDash val="solid"/>
            <a:miter lim="800000"/>
            <a:headEnd type="none"/>
            <a:tailEnd type="oval"/>
          </a:ln>
          <a:effectLst/>
        </p:spPr>
      </p:cxnSp>
      <p:cxnSp>
        <p:nvCxnSpPr>
          <p:cNvPr id="44" name="Straight Connector 56">
            <a:extLst>
              <a:ext uri="{FF2B5EF4-FFF2-40B4-BE49-F238E27FC236}">
                <a16:creationId xmlns:a16="http://schemas.microsoft.com/office/drawing/2014/main" id="{45DE7D98-D146-47BB-8FF8-503200721BC0}"/>
              </a:ext>
            </a:extLst>
          </p:cNvPr>
          <p:cNvCxnSpPr>
            <a:cxnSpLocks/>
          </p:cNvCxnSpPr>
          <p:nvPr/>
        </p:nvCxnSpPr>
        <p:spPr>
          <a:xfrm>
            <a:off x="5766741" y="3773929"/>
            <a:ext cx="0" cy="936000"/>
          </a:xfrm>
          <a:prstGeom prst="line">
            <a:avLst/>
          </a:prstGeom>
          <a:noFill/>
          <a:ln w="12700" cap="flat" cmpd="sng" algn="ctr">
            <a:solidFill>
              <a:srgbClr val="3F4D68"/>
            </a:solidFill>
            <a:prstDash val="solid"/>
            <a:miter lim="800000"/>
            <a:headEnd type="none"/>
            <a:tailEnd type="oval"/>
          </a:ln>
          <a:effectLst/>
        </p:spPr>
      </p:cxnSp>
      <p:sp>
        <p:nvSpPr>
          <p:cNvPr id="45" name="Parallelogram 50">
            <a:extLst>
              <a:ext uri="{FF2B5EF4-FFF2-40B4-BE49-F238E27FC236}">
                <a16:creationId xmlns:a16="http://schemas.microsoft.com/office/drawing/2014/main" id="{5E233D50-AE8F-444B-A778-C9127DA4ADE3}"/>
              </a:ext>
            </a:extLst>
          </p:cNvPr>
          <p:cNvSpPr/>
          <p:nvPr/>
        </p:nvSpPr>
        <p:spPr>
          <a:xfrm>
            <a:off x="6270581" y="3678767"/>
            <a:ext cx="1260000" cy="317098"/>
          </a:xfrm>
          <a:prstGeom prst="parallelogram">
            <a:avLst>
              <a:gd name="adj" fmla="val 50926"/>
            </a:avLst>
          </a:prstGeom>
          <a:solidFill>
            <a:schemeClr val="accent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a:t>
            </a: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18</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47" name="Parallelogram 75">
            <a:extLst>
              <a:ext uri="{FF2B5EF4-FFF2-40B4-BE49-F238E27FC236}">
                <a16:creationId xmlns:a16="http://schemas.microsoft.com/office/drawing/2014/main" id="{2F046846-32C9-4DE4-999D-6F91463CB88C}"/>
              </a:ext>
            </a:extLst>
          </p:cNvPr>
          <p:cNvSpPr/>
          <p:nvPr/>
        </p:nvSpPr>
        <p:spPr>
          <a:xfrm>
            <a:off x="2980484" y="3678767"/>
            <a:ext cx="1260000" cy="317098"/>
          </a:xfrm>
          <a:prstGeom prst="parallelogram">
            <a:avLst>
              <a:gd name="adj" fmla="val 50926"/>
            </a:avLst>
          </a:prstGeom>
          <a:solidFill>
            <a:schemeClr val="accent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a:t>
            </a: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15</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48" name="Parallelogram 80">
            <a:extLst>
              <a:ext uri="{FF2B5EF4-FFF2-40B4-BE49-F238E27FC236}">
                <a16:creationId xmlns:a16="http://schemas.microsoft.com/office/drawing/2014/main" id="{039A1FD9-0D0D-41A4-93CF-A398DF335E7B}"/>
              </a:ext>
            </a:extLst>
          </p:cNvPr>
          <p:cNvSpPr/>
          <p:nvPr/>
        </p:nvSpPr>
        <p:spPr>
          <a:xfrm>
            <a:off x="4077183" y="3678767"/>
            <a:ext cx="1260000" cy="317098"/>
          </a:xfrm>
          <a:prstGeom prst="parallelogram">
            <a:avLst>
              <a:gd name="adj" fmla="val 50926"/>
            </a:avLst>
          </a:prstGeom>
          <a:solidFill>
            <a:schemeClr val="accent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a:t>
            </a: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16</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49" name="Parallelogram 84">
            <a:extLst>
              <a:ext uri="{FF2B5EF4-FFF2-40B4-BE49-F238E27FC236}">
                <a16:creationId xmlns:a16="http://schemas.microsoft.com/office/drawing/2014/main" id="{17704D8A-EEF0-4116-9C46-5B3F72FE4489}"/>
              </a:ext>
            </a:extLst>
          </p:cNvPr>
          <p:cNvSpPr/>
          <p:nvPr/>
        </p:nvSpPr>
        <p:spPr>
          <a:xfrm>
            <a:off x="5173882" y="3678767"/>
            <a:ext cx="1260000" cy="317098"/>
          </a:xfrm>
          <a:prstGeom prst="parallelogram">
            <a:avLst>
              <a:gd name="adj" fmla="val 50926"/>
            </a:avLst>
          </a:prstGeom>
          <a:solidFill>
            <a:schemeClr val="accent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a:t>
            </a: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17</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50" name="Parallelogram 40">
            <a:extLst>
              <a:ext uri="{FF2B5EF4-FFF2-40B4-BE49-F238E27FC236}">
                <a16:creationId xmlns:a16="http://schemas.microsoft.com/office/drawing/2014/main" id="{2518DBC4-BC38-44F5-A3E5-D55D60F5F1CE}"/>
              </a:ext>
            </a:extLst>
          </p:cNvPr>
          <p:cNvSpPr/>
          <p:nvPr/>
        </p:nvSpPr>
        <p:spPr>
          <a:xfrm>
            <a:off x="787086" y="3678767"/>
            <a:ext cx="1260000" cy="317098"/>
          </a:xfrm>
          <a:prstGeom prst="parallelogram">
            <a:avLst>
              <a:gd name="adj" fmla="val 50926"/>
            </a:avLst>
          </a:prstGeom>
          <a:solidFill>
            <a:schemeClr val="accent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a:t>
            </a: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13</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51" name="Parallelogram 41">
            <a:extLst>
              <a:ext uri="{FF2B5EF4-FFF2-40B4-BE49-F238E27FC236}">
                <a16:creationId xmlns:a16="http://schemas.microsoft.com/office/drawing/2014/main" id="{0111A5C9-64DD-409F-884C-7967C0AE84C6}"/>
              </a:ext>
            </a:extLst>
          </p:cNvPr>
          <p:cNvSpPr/>
          <p:nvPr/>
        </p:nvSpPr>
        <p:spPr>
          <a:xfrm>
            <a:off x="1883785" y="3678767"/>
            <a:ext cx="1260000" cy="317098"/>
          </a:xfrm>
          <a:prstGeom prst="parallelogram">
            <a:avLst>
              <a:gd name="adj" fmla="val 50926"/>
            </a:avLst>
          </a:prstGeom>
          <a:solidFill>
            <a:schemeClr val="accent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a:t>
            </a: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14</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52" name="Parallelogram 53">
            <a:extLst>
              <a:ext uri="{FF2B5EF4-FFF2-40B4-BE49-F238E27FC236}">
                <a16:creationId xmlns:a16="http://schemas.microsoft.com/office/drawing/2014/main" id="{BFB2A628-9C24-441F-B6C6-4885C418925C}"/>
              </a:ext>
            </a:extLst>
          </p:cNvPr>
          <p:cNvSpPr/>
          <p:nvPr/>
        </p:nvSpPr>
        <p:spPr>
          <a:xfrm>
            <a:off x="9560678" y="3678767"/>
            <a:ext cx="1260000" cy="317098"/>
          </a:xfrm>
          <a:prstGeom prst="parallelogram">
            <a:avLst>
              <a:gd name="adj" fmla="val 50926"/>
            </a:avLst>
          </a:prstGeom>
          <a:solidFill>
            <a:schemeClr val="accent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202</a:t>
            </a:r>
            <a:r>
              <a:rPr kumimoji="0" lang="en-GB"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53" name="TextBox 60">
            <a:extLst>
              <a:ext uri="{FF2B5EF4-FFF2-40B4-BE49-F238E27FC236}">
                <a16:creationId xmlns:a16="http://schemas.microsoft.com/office/drawing/2014/main" id="{780F31B6-0CA8-4D93-B3CA-BC7106399E96}"/>
              </a:ext>
            </a:extLst>
          </p:cNvPr>
          <p:cNvSpPr txBox="1"/>
          <p:nvPr/>
        </p:nvSpPr>
        <p:spPr>
          <a:xfrm>
            <a:off x="4913515" y="1232539"/>
            <a:ext cx="2364970" cy="369332"/>
          </a:xfrm>
          <a:prstGeom prst="rect">
            <a:avLst/>
          </a:prstGeom>
          <a:noFill/>
        </p:spPr>
        <p:txBody>
          <a:bodyPr wrap="square" rtlCol="0">
            <a:spAutoFit/>
          </a:bodyPr>
          <a:lstStyle/>
          <a:p>
            <a:pPr algn="ctr">
              <a:defRPr/>
            </a:pPr>
            <a:r>
              <a:rPr lang="en-US" b="1" dirty="0">
                <a:solidFill>
                  <a:schemeClr val="bg1"/>
                </a:solidFill>
                <a:latin typeface="Calibri" panose="020F0502020204030204" pitchFamily="34" charset="0"/>
                <a:cs typeface="Calibri" panose="020F0502020204030204" pitchFamily="34" charset="0"/>
              </a:rPr>
              <a:t>First FDA Approvals</a:t>
            </a:r>
          </a:p>
        </p:txBody>
      </p:sp>
      <p:sp>
        <p:nvSpPr>
          <p:cNvPr id="54" name="Rectangle: Rounded Corners 62">
            <a:extLst>
              <a:ext uri="{FF2B5EF4-FFF2-40B4-BE49-F238E27FC236}">
                <a16:creationId xmlns:a16="http://schemas.microsoft.com/office/drawing/2014/main" id="{F89CB38C-744C-4E8A-A1D0-D9A6B2F957CB}"/>
              </a:ext>
            </a:extLst>
          </p:cNvPr>
          <p:cNvSpPr/>
          <p:nvPr/>
        </p:nvSpPr>
        <p:spPr>
          <a:xfrm>
            <a:off x="95819" y="1601615"/>
            <a:ext cx="365186" cy="2088000"/>
          </a:xfrm>
          <a:prstGeom prst="roundRect">
            <a:avLst/>
          </a:prstGeom>
          <a:solidFill>
            <a:schemeClr val="accent1"/>
          </a:solidFill>
          <a:ln w="19050" cap="flat" cmpd="sng" algn="ctr">
            <a:solidFill>
              <a:srgbClr val="376092"/>
            </a:solidFill>
            <a:prstDash val="solid"/>
            <a:miter lim="800000"/>
          </a:ln>
          <a:effectLst/>
        </p:spPr>
        <p:txBody>
          <a:bodyPr vert="vert270" wrap="square" lIns="72000" tIns="0" rIns="72000" bIns="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Without Driver Mutations</a:t>
            </a:r>
            <a:r>
              <a:rPr kumimoji="0" lang="en-US" sz="1200" b="0" i="0" u="none" strike="noStrike" kern="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1–4</a:t>
            </a:r>
          </a:p>
        </p:txBody>
      </p:sp>
      <p:sp>
        <p:nvSpPr>
          <p:cNvPr id="55" name="Rectangle: Rounded Corners 64">
            <a:extLst>
              <a:ext uri="{FF2B5EF4-FFF2-40B4-BE49-F238E27FC236}">
                <a16:creationId xmlns:a16="http://schemas.microsoft.com/office/drawing/2014/main" id="{10D1081A-4267-4D81-ABE4-A34D06FBD877}"/>
              </a:ext>
            </a:extLst>
          </p:cNvPr>
          <p:cNvSpPr/>
          <p:nvPr/>
        </p:nvSpPr>
        <p:spPr>
          <a:xfrm>
            <a:off x="95819" y="3869267"/>
            <a:ext cx="365186" cy="2116450"/>
          </a:xfrm>
          <a:prstGeom prst="roundRect">
            <a:avLst/>
          </a:prstGeom>
          <a:solidFill>
            <a:schemeClr val="accent1"/>
          </a:solidFill>
          <a:ln w="19050" cap="flat" cmpd="sng" algn="ctr">
            <a:solidFill>
              <a:srgbClr val="376092"/>
            </a:solidFill>
            <a:prstDash val="solid"/>
            <a:miter lim="800000"/>
          </a:ln>
          <a:effectLst/>
        </p:spPr>
        <p:txBody>
          <a:bodyPr vert="vert270" wrap="square" lIns="72000" tIns="90000" rIns="72000" bIns="9000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With Driver Mutations</a:t>
            </a:r>
            <a:r>
              <a:rPr kumimoji="0" lang="en-US" sz="1200" b="0" i="0" u="none" strike="noStrike" kern="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5–14</a:t>
            </a:r>
          </a:p>
        </p:txBody>
      </p:sp>
      <p:sp>
        <p:nvSpPr>
          <p:cNvPr id="56" name="Rectangle 55">
            <a:extLst>
              <a:ext uri="{FF2B5EF4-FFF2-40B4-BE49-F238E27FC236}">
                <a16:creationId xmlns:a16="http://schemas.microsoft.com/office/drawing/2014/main" id="{895BC9C3-559F-4998-9311-A487EFC0E2BC}"/>
              </a:ext>
            </a:extLst>
          </p:cNvPr>
          <p:cNvSpPr/>
          <p:nvPr/>
        </p:nvSpPr>
        <p:spPr>
          <a:xfrm>
            <a:off x="7534212" y="1563624"/>
            <a:ext cx="3865291" cy="276999"/>
          </a:xfrm>
          <a:prstGeom prst="rect">
            <a:avLst/>
          </a:prstGeom>
          <a:noFill/>
          <a:ln w="6350" cap="flat" cmpd="sng" algn="ctr">
            <a:noFill/>
            <a:prstDash val="solid"/>
            <a:miter lim="800000"/>
          </a:ln>
          <a:effectLst/>
        </p:spPr>
        <p:txBody>
          <a:bodyPr wrap="square" rtlCol="0" anchor="b">
            <a:spAutoFit/>
          </a:bodyPr>
          <a:lstStyle/>
          <a:p>
            <a:pPr marL="0" marR="0" lvl="0" indent="0" defTabSz="914400" eaLnBrk="1" fontAlgn="auto" latinLnBrk="0" hangingPunct="1">
              <a:lnSpc>
                <a:spcPct val="100000"/>
              </a:lnSpc>
              <a:spcBef>
                <a:spcPts val="0"/>
              </a:spcBef>
              <a:spcAft>
                <a:spcPts val="20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Chemo </a:t>
            </a: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sym typeface="Wingdings" panose="05000000000000000000" pitchFamily="2" charset="2"/>
              </a:rPr>
              <a:t> </a:t>
            </a: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a:t>
            </a: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(Adjuvant, Stage II-IIIA, PD-L1+)</a:t>
            </a:r>
          </a:p>
        </p:txBody>
      </p:sp>
      <p:sp>
        <p:nvSpPr>
          <p:cNvPr id="57" name="Rectangle 56">
            <a:extLst>
              <a:ext uri="{FF2B5EF4-FFF2-40B4-BE49-F238E27FC236}">
                <a16:creationId xmlns:a16="http://schemas.microsoft.com/office/drawing/2014/main" id="{4DFC970F-A719-41F4-9325-22B7465324CE}"/>
              </a:ext>
            </a:extLst>
          </p:cNvPr>
          <p:cNvSpPr/>
          <p:nvPr/>
        </p:nvSpPr>
        <p:spPr>
          <a:xfrm>
            <a:off x="7070028" y="4257912"/>
            <a:ext cx="2355431" cy="461665"/>
          </a:xfrm>
          <a:prstGeom prst="rect">
            <a:avLst/>
          </a:prstGeom>
          <a:noFill/>
          <a:ln w="6350" cap="flat" cmpd="sng" algn="ctr">
            <a:noFill/>
            <a:prstDash val="solid"/>
            <a:miter lim="800000"/>
          </a:ln>
          <a:effectLst/>
        </p:spPr>
        <p:txBody>
          <a:bodyPr wrap="square" rtlCol="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accent5">
                    <a:lumMod val="75000"/>
                  </a:schemeClr>
                </a:solidFill>
                <a:effectLst/>
                <a:uLnTx/>
                <a:uFillTx/>
                <a:latin typeface="Calibri" panose="020F0502020204030204" pitchFamily="34" charset="0"/>
                <a:cs typeface="Calibri" panose="020F0502020204030204" pitchFamily="34" charset="0"/>
              </a:rPr>
              <a:t>EGFR </a:t>
            </a:r>
            <a:r>
              <a:rPr kumimoji="0" lang="en-US" sz="1200" b="0" i="0" u="none" strike="noStrike" kern="0" cap="none" spc="0" normalizeH="0" baseline="0" noProof="0" dirty="0">
                <a:ln>
                  <a:noFill/>
                </a:ln>
                <a:solidFill>
                  <a:schemeClr val="accent5">
                    <a:lumMod val="75000"/>
                  </a:schemeClr>
                </a:solidFill>
                <a:effectLst/>
                <a:uLnTx/>
                <a:uFillTx/>
                <a:latin typeface="Calibri" panose="020F0502020204030204" pitchFamily="34" charset="0"/>
                <a:cs typeface="Calibri" panose="020F0502020204030204" pitchFamily="34" charset="0"/>
              </a:rPr>
              <a:t>(Adjuvant, Stage IIB/IIIA)</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chemeClr val="accent5">
                  <a:lumMod val="75000"/>
                </a:schemeClr>
              </a:solidFill>
              <a:effectLst/>
              <a:uLnTx/>
              <a:uFillTx/>
              <a:latin typeface="Calibri" panose="020F0502020204030204" pitchFamily="34" charset="0"/>
              <a:cs typeface="Calibri" panose="020F0502020204030204" pitchFamily="34" charset="0"/>
            </a:endParaRPr>
          </a:p>
        </p:txBody>
      </p:sp>
      <p:cxnSp>
        <p:nvCxnSpPr>
          <p:cNvPr id="58" name="Straight Connector 71">
            <a:extLst>
              <a:ext uri="{FF2B5EF4-FFF2-40B4-BE49-F238E27FC236}">
                <a16:creationId xmlns:a16="http://schemas.microsoft.com/office/drawing/2014/main" id="{9F14F23D-35BC-4147-89C2-78E90E02A9C0}"/>
              </a:ext>
            </a:extLst>
          </p:cNvPr>
          <p:cNvCxnSpPr>
            <a:cxnSpLocks/>
          </p:cNvCxnSpPr>
          <p:nvPr/>
        </p:nvCxnSpPr>
        <p:spPr>
          <a:xfrm>
            <a:off x="8860369" y="3908808"/>
            <a:ext cx="0" cy="324000"/>
          </a:xfrm>
          <a:prstGeom prst="line">
            <a:avLst/>
          </a:prstGeom>
          <a:noFill/>
          <a:ln w="12700" cap="flat" cmpd="sng" algn="ctr">
            <a:solidFill>
              <a:srgbClr val="FFBD00"/>
            </a:solidFill>
            <a:prstDash val="solid"/>
            <a:miter lim="800000"/>
            <a:headEnd type="none"/>
            <a:tailEnd type="oval"/>
          </a:ln>
          <a:effectLst/>
        </p:spPr>
      </p:cxnSp>
      <p:sp>
        <p:nvSpPr>
          <p:cNvPr id="59" name="Parallelogram 51">
            <a:extLst>
              <a:ext uri="{FF2B5EF4-FFF2-40B4-BE49-F238E27FC236}">
                <a16:creationId xmlns:a16="http://schemas.microsoft.com/office/drawing/2014/main" id="{091E4876-D2B6-4B35-8501-E05C4EE239BC}"/>
              </a:ext>
            </a:extLst>
          </p:cNvPr>
          <p:cNvSpPr/>
          <p:nvPr/>
        </p:nvSpPr>
        <p:spPr>
          <a:xfrm>
            <a:off x="7367280" y="3678767"/>
            <a:ext cx="1260000" cy="317098"/>
          </a:xfrm>
          <a:prstGeom prst="parallelogram">
            <a:avLst>
              <a:gd name="adj" fmla="val 50926"/>
            </a:avLst>
          </a:prstGeom>
          <a:solidFill>
            <a:schemeClr val="accent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a:t>
            </a: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19</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60" name="Parallelogram 52">
            <a:extLst>
              <a:ext uri="{FF2B5EF4-FFF2-40B4-BE49-F238E27FC236}">
                <a16:creationId xmlns:a16="http://schemas.microsoft.com/office/drawing/2014/main" id="{69975DD1-056C-46EB-B811-A6AD870F7891}"/>
              </a:ext>
            </a:extLst>
          </p:cNvPr>
          <p:cNvSpPr/>
          <p:nvPr/>
        </p:nvSpPr>
        <p:spPr>
          <a:xfrm>
            <a:off x="8463979" y="3678767"/>
            <a:ext cx="1260000" cy="317098"/>
          </a:xfrm>
          <a:prstGeom prst="parallelogram">
            <a:avLst>
              <a:gd name="adj" fmla="val 50926"/>
            </a:avLst>
          </a:prstGeom>
          <a:solidFill>
            <a:schemeClr val="accent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a:t>
            </a:r>
            <a:r>
              <a:rPr kumimoji="0" lang="en-US"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20</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61" name="Rectangle 60">
            <a:extLst>
              <a:ext uri="{FF2B5EF4-FFF2-40B4-BE49-F238E27FC236}">
                <a16:creationId xmlns:a16="http://schemas.microsoft.com/office/drawing/2014/main" id="{6A3D4EB0-B5EA-4E4E-8851-2B637F349801}"/>
              </a:ext>
            </a:extLst>
          </p:cNvPr>
          <p:cNvSpPr/>
          <p:nvPr/>
        </p:nvSpPr>
        <p:spPr>
          <a:xfrm>
            <a:off x="4467970" y="1703401"/>
            <a:ext cx="2362655" cy="461665"/>
          </a:xfrm>
          <a:prstGeom prst="rect">
            <a:avLst/>
          </a:prstGeom>
          <a:noFill/>
          <a:ln w="6350" cap="flat" cmpd="sng" algn="ctr">
            <a:noFill/>
            <a:prstDash val="solid"/>
            <a:miter lim="800000"/>
          </a:ln>
          <a:effectLst/>
        </p:spPr>
        <p:txBody>
          <a:bodyPr wrap="square" rtlCol="0" anchor="b">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CCRT </a:t>
            </a: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sym typeface="Wingdings" panose="05000000000000000000" pitchFamily="2" charset="2"/>
              </a:rPr>
              <a:t> </a:t>
            </a:r>
            <a:r>
              <a:rPr kumimoji="0" lang="en-US" sz="12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CPI Monotherapy</a:t>
            </a: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b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br>
            <a:r>
              <a:rPr kumimoji="0" 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(Unresectable Stage III)</a:t>
            </a:r>
            <a:endParaRPr kumimoji="0" lang="en-US" sz="1200" b="0" i="0" u="none" strike="noStrike" kern="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endParaRPr>
          </a:p>
        </p:txBody>
      </p:sp>
      <p:cxnSp>
        <p:nvCxnSpPr>
          <p:cNvPr id="62" name="Straight Connector 87">
            <a:extLst>
              <a:ext uri="{FF2B5EF4-FFF2-40B4-BE49-F238E27FC236}">
                <a16:creationId xmlns:a16="http://schemas.microsoft.com/office/drawing/2014/main" id="{1F36D135-C8A8-4330-8564-4A0BB5D71BE9}"/>
              </a:ext>
            </a:extLst>
          </p:cNvPr>
          <p:cNvCxnSpPr>
            <a:cxnSpLocks/>
          </p:cNvCxnSpPr>
          <p:nvPr/>
        </p:nvCxnSpPr>
        <p:spPr>
          <a:xfrm flipV="1">
            <a:off x="10594451" y="1862162"/>
            <a:ext cx="0" cy="1821600"/>
          </a:xfrm>
          <a:prstGeom prst="line">
            <a:avLst/>
          </a:prstGeom>
          <a:noFill/>
          <a:ln w="12700" cap="flat" cmpd="sng" algn="ctr">
            <a:solidFill>
              <a:schemeClr val="accent2"/>
            </a:solidFill>
            <a:prstDash val="solid"/>
            <a:miter lim="800000"/>
            <a:headEnd type="none"/>
            <a:tailEnd type="oval"/>
          </a:ln>
          <a:effectLst/>
        </p:spPr>
      </p:cxnSp>
      <p:cxnSp>
        <p:nvCxnSpPr>
          <p:cNvPr id="63" name="Straight Connector 88">
            <a:extLst>
              <a:ext uri="{FF2B5EF4-FFF2-40B4-BE49-F238E27FC236}">
                <a16:creationId xmlns:a16="http://schemas.microsoft.com/office/drawing/2014/main" id="{F09FA185-51D0-4899-B911-59C89F944A2E}"/>
              </a:ext>
            </a:extLst>
          </p:cNvPr>
          <p:cNvCxnSpPr>
            <a:cxnSpLocks/>
          </p:cNvCxnSpPr>
          <p:nvPr/>
        </p:nvCxnSpPr>
        <p:spPr>
          <a:xfrm flipV="1">
            <a:off x="6663456" y="2187981"/>
            <a:ext cx="0" cy="1512000"/>
          </a:xfrm>
          <a:prstGeom prst="line">
            <a:avLst/>
          </a:prstGeom>
          <a:noFill/>
          <a:ln w="12700" cap="flat" cmpd="sng" algn="ctr">
            <a:solidFill>
              <a:schemeClr val="accent2"/>
            </a:solidFill>
            <a:prstDash val="solid"/>
            <a:miter lim="800000"/>
            <a:headEnd type="none"/>
            <a:tailEnd type="oval"/>
          </a:ln>
          <a:effectLst/>
        </p:spPr>
      </p:cxnSp>
      <p:sp>
        <p:nvSpPr>
          <p:cNvPr id="64" name="TextBox 89">
            <a:extLst>
              <a:ext uri="{FF2B5EF4-FFF2-40B4-BE49-F238E27FC236}">
                <a16:creationId xmlns:a16="http://schemas.microsoft.com/office/drawing/2014/main" id="{D748E957-031D-4115-BE3A-6ECA258A5EE4}"/>
              </a:ext>
            </a:extLst>
          </p:cNvPr>
          <p:cNvSpPr txBox="1"/>
          <p:nvPr/>
        </p:nvSpPr>
        <p:spPr>
          <a:xfrm rot="16200000">
            <a:off x="285991" y="2855700"/>
            <a:ext cx="700898" cy="276999"/>
          </a:xfrm>
          <a:prstGeom prst="rect">
            <a:avLst/>
          </a:prstGeom>
          <a:noFill/>
        </p:spPr>
        <p:txBody>
          <a:bodyPr wrap="none" rtlCol="0">
            <a:spAutoFit/>
          </a:bodyPr>
          <a:lstStyle/>
          <a:p>
            <a:r>
              <a:rPr lang="en-GB" sz="1200" b="1" dirty="0">
                <a:solidFill>
                  <a:schemeClr val="accent1"/>
                </a:solidFill>
                <a:latin typeface="Calibri" panose="020F0502020204030204" pitchFamily="34" charset="0"/>
                <a:cs typeface="Calibri" panose="020F0502020204030204" pitchFamily="34" charset="0"/>
              </a:rPr>
              <a:t>Stage IV</a:t>
            </a:r>
          </a:p>
        </p:txBody>
      </p:sp>
      <p:sp>
        <p:nvSpPr>
          <p:cNvPr id="65" name="TextBox 90">
            <a:extLst>
              <a:ext uri="{FF2B5EF4-FFF2-40B4-BE49-F238E27FC236}">
                <a16:creationId xmlns:a16="http://schemas.microsoft.com/office/drawing/2014/main" id="{8D70A25B-B0AC-456C-B16C-D1B5D012532D}"/>
              </a:ext>
            </a:extLst>
          </p:cNvPr>
          <p:cNvSpPr txBox="1"/>
          <p:nvPr/>
        </p:nvSpPr>
        <p:spPr>
          <a:xfrm rot="16200000">
            <a:off x="281217" y="5110289"/>
            <a:ext cx="700898" cy="276999"/>
          </a:xfrm>
          <a:prstGeom prst="rect">
            <a:avLst/>
          </a:prstGeom>
          <a:noFill/>
        </p:spPr>
        <p:txBody>
          <a:bodyPr wrap="none" rtlCol="0">
            <a:spAutoFit/>
          </a:bodyPr>
          <a:lstStyle/>
          <a:p>
            <a:r>
              <a:rPr lang="en-GB" sz="1200" b="1" dirty="0">
                <a:solidFill>
                  <a:schemeClr val="accent1"/>
                </a:solidFill>
                <a:latin typeface="Calibri" panose="020F0502020204030204" pitchFamily="34" charset="0"/>
                <a:cs typeface="Calibri" panose="020F0502020204030204" pitchFamily="34" charset="0"/>
              </a:rPr>
              <a:t>Stage IV</a:t>
            </a:r>
          </a:p>
        </p:txBody>
      </p:sp>
      <p:sp>
        <p:nvSpPr>
          <p:cNvPr id="2" name="Rectangle 1">
            <a:extLst>
              <a:ext uri="{FF2B5EF4-FFF2-40B4-BE49-F238E27FC236}">
                <a16:creationId xmlns:a16="http://schemas.microsoft.com/office/drawing/2014/main" id="{410D8DE4-960A-5A5A-EF70-FDBA92D30DCA}"/>
              </a:ext>
            </a:extLst>
          </p:cNvPr>
          <p:cNvSpPr/>
          <p:nvPr/>
        </p:nvSpPr>
        <p:spPr>
          <a:xfrm>
            <a:off x="11063924" y="5446273"/>
            <a:ext cx="860213" cy="276999"/>
          </a:xfrm>
          <a:prstGeom prst="rect">
            <a:avLst/>
          </a:prstGeom>
          <a:noFill/>
          <a:ln w="6350" cap="flat" cmpd="sng" algn="ctr">
            <a:noFill/>
            <a:prstDash val="solid"/>
            <a:miter lim="800000"/>
          </a:ln>
          <a:effectLst/>
        </p:spPr>
        <p:txBody>
          <a:bodyPr wrap="square" rtlCol="0" anchor="t">
            <a:spAutoFit/>
          </a:bodyPr>
          <a:lstStyle/>
          <a:p>
            <a:pPr marL="0" marR="0" lvl="0" indent="0" algn="ctr" defTabSz="914400" eaLnBrk="1" fontAlgn="auto" latinLnBrk="0" hangingPunct="1">
              <a:lnSpc>
                <a:spcPct val="100000"/>
              </a:lnSpc>
              <a:spcBef>
                <a:spcPts val="0"/>
              </a:spcBef>
              <a:spcAft>
                <a:spcPts val="200"/>
              </a:spcAft>
              <a:buClrTx/>
              <a:buSzTx/>
              <a:buFontTx/>
              <a:buNone/>
              <a:tabLst/>
              <a:defRPr/>
            </a:pPr>
            <a:r>
              <a:rPr kumimoji="0" lang="en-US" sz="1200" b="1" i="0" u="none" strike="noStrike" kern="0" cap="none" spc="0" normalizeH="0" baseline="0" noProof="0" dirty="0">
                <a:ln>
                  <a:noFill/>
                </a:ln>
                <a:solidFill>
                  <a:schemeClr val="accent3">
                    <a:lumMod val="75000"/>
                  </a:schemeClr>
                </a:solidFill>
                <a:effectLst/>
                <a:uLnTx/>
                <a:uFillTx/>
                <a:latin typeface="Calibri" panose="020F0502020204030204" pitchFamily="34" charset="0"/>
                <a:cs typeface="Calibri" panose="020F0502020204030204" pitchFamily="34" charset="0"/>
              </a:rPr>
              <a:t>HER2</a:t>
            </a:r>
            <a:r>
              <a:rPr kumimoji="0" lang="en-US" sz="1200" b="1" i="0" u="none" strike="noStrike" kern="0" cap="none" spc="0" normalizeH="0" baseline="30000" noProof="0" dirty="0">
                <a:ln>
                  <a:noFill/>
                </a:ln>
                <a:solidFill>
                  <a:schemeClr val="accent3">
                    <a:lumMod val="75000"/>
                  </a:schemeClr>
                </a:solidFill>
                <a:effectLst/>
                <a:uLnTx/>
                <a:uFillTx/>
                <a:latin typeface="Calibri" panose="020F0502020204030204" pitchFamily="34" charset="0"/>
                <a:cs typeface="Calibri" panose="020F0502020204030204" pitchFamily="34" charset="0"/>
              </a:rPr>
              <a:t>mut</a:t>
            </a:r>
          </a:p>
        </p:txBody>
      </p:sp>
      <p:cxnSp>
        <p:nvCxnSpPr>
          <p:cNvPr id="66" name="Straight Connector 150">
            <a:extLst>
              <a:ext uri="{FF2B5EF4-FFF2-40B4-BE49-F238E27FC236}">
                <a16:creationId xmlns:a16="http://schemas.microsoft.com/office/drawing/2014/main" id="{BCE604D8-7911-056C-F5C6-A94A41721BA3}"/>
              </a:ext>
            </a:extLst>
          </p:cNvPr>
          <p:cNvCxnSpPr>
            <a:cxnSpLocks/>
          </p:cNvCxnSpPr>
          <p:nvPr/>
        </p:nvCxnSpPr>
        <p:spPr>
          <a:xfrm>
            <a:off x="11494031" y="3722098"/>
            <a:ext cx="0" cy="1692000"/>
          </a:xfrm>
          <a:prstGeom prst="line">
            <a:avLst/>
          </a:prstGeom>
          <a:noFill/>
          <a:ln w="12700" cap="flat" cmpd="sng" algn="ctr">
            <a:solidFill>
              <a:schemeClr val="accent3">
                <a:lumMod val="75000"/>
              </a:schemeClr>
            </a:solidFill>
            <a:prstDash val="solid"/>
            <a:miter lim="800000"/>
            <a:headEnd type="none"/>
            <a:tailEnd type="oval"/>
          </a:ln>
          <a:effectLst/>
        </p:spPr>
      </p:cxnSp>
      <p:sp>
        <p:nvSpPr>
          <p:cNvPr id="46" name="Parallelogram 59">
            <a:extLst>
              <a:ext uri="{FF2B5EF4-FFF2-40B4-BE49-F238E27FC236}">
                <a16:creationId xmlns:a16="http://schemas.microsoft.com/office/drawing/2014/main" id="{5280424F-8740-410A-AC49-D16223776664}"/>
              </a:ext>
            </a:extLst>
          </p:cNvPr>
          <p:cNvSpPr/>
          <p:nvPr/>
        </p:nvSpPr>
        <p:spPr>
          <a:xfrm>
            <a:off x="10647218" y="3678767"/>
            <a:ext cx="1260000" cy="317098"/>
          </a:xfrm>
          <a:prstGeom prst="parallelogram">
            <a:avLst>
              <a:gd name="adj" fmla="val 50926"/>
            </a:avLst>
          </a:prstGeom>
          <a:solidFill>
            <a:schemeClr val="accent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rPr>
              <a:t>202</a:t>
            </a:r>
            <a:r>
              <a:rPr kumimoji="0" lang="en-GB" sz="12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a:t>
            </a:r>
            <a:endParaRPr kumimoji="0" lang="id-ID" sz="1200" b="0" i="0" u="none" strike="noStrike" kern="0" cap="none" spc="0" normalizeH="0" baseline="0" noProof="0">
              <a:ln>
                <a:noFill/>
              </a:ln>
              <a:solidFill>
                <a:srgbClr val="FFFFFF"/>
              </a:solidFill>
              <a:effectLst/>
              <a:uLnTx/>
              <a:uFillTx/>
              <a:latin typeface="Calibri" panose="020F0502020204030204" pitchFamily="34" charset="0"/>
              <a:cs typeface="Calibri" panose="020F0502020204030204" pitchFamily="34" charset="0"/>
            </a:endParaRPr>
          </a:p>
        </p:txBody>
      </p:sp>
      <p:sp>
        <p:nvSpPr>
          <p:cNvPr id="67" name="Title 66">
            <a:extLst>
              <a:ext uri="{FF2B5EF4-FFF2-40B4-BE49-F238E27FC236}">
                <a16:creationId xmlns:a16="http://schemas.microsoft.com/office/drawing/2014/main" id="{BE17D857-B446-E45B-ECA1-072AB16866C4}"/>
              </a:ext>
            </a:extLst>
          </p:cNvPr>
          <p:cNvSpPr>
            <a:spLocks noGrp="1"/>
          </p:cNvSpPr>
          <p:nvPr>
            <p:ph type="title"/>
          </p:nvPr>
        </p:nvSpPr>
        <p:spPr/>
        <p:txBody>
          <a:bodyPr/>
          <a:lstStyle/>
          <a:p>
            <a:r>
              <a:rPr lang="en-US" noProof="0" dirty="0"/>
              <a:t>Numerous Advances in Treatment Have Been Made for Patients With NSCLC</a:t>
            </a:r>
            <a:endParaRPr lang="en-US" dirty="0"/>
          </a:p>
        </p:txBody>
      </p:sp>
    </p:spTree>
    <p:extLst>
      <p:ext uri="{BB962C8B-B14F-4D97-AF65-F5344CB8AC3E}">
        <p14:creationId xmlns:p14="http://schemas.microsoft.com/office/powerpoint/2010/main" val="375558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84">
            <a:extLst>
              <a:ext uri="{FF2B5EF4-FFF2-40B4-BE49-F238E27FC236}">
                <a16:creationId xmlns:a16="http://schemas.microsoft.com/office/drawing/2014/main" id="{9DE3DDEC-4029-4B1C-808F-8520E880D6A7}"/>
              </a:ext>
            </a:extLst>
          </p:cNvPr>
          <p:cNvSpPr/>
          <p:nvPr/>
        </p:nvSpPr>
        <p:spPr bwMode="auto">
          <a:xfrm rot="16200000">
            <a:off x="6505813" y="2352432"/>
            <a:ext cx="548640" cy="45719"/>
          </a:xfrm>
          <a:custGeom>
            <a:avLst/>
            <a:gdLst>
              <a:gd name="connsiteX0" fmla="*/ 0 w 398834"/>
              <a:gd name="connsiteY0" fmla="*/ 0 h 0"/>
              <a:gd name="connsiteX1" fmla="*/ 398834 w 398834"/>
              <a:gd name="connsiteY1" fmla="*/ 0 h 0"/>
            </a:gdLst>
            <a:ahLst/>
            <a:cxnLst>
              <a:cxn ang="0">
                <a:pos x="connsiteX0" y="connsiteY0"/>
              </a:cxn>
              <a:cxn ang="0">
                <a:pos x="connsiteX1" y="connsiteY1"/>
              </a:cxn>
            </a:cxnLst>
            <a:rect l="l" t="t" r="r" b="b"/>
            <a:pathLst>
              <a:path w="398834">
                <a:moveTo>
                  <a:pt x="0" y="0"/>
                </a:moveTo>
                <a:lnTo>
                  <a:pt x="398834"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 name="Freeform: Shape 76">
            <a:extLst>
              <a:ext uri="{FF2B5EF4-FFF2-40B4-BE49-F238E27FC236}">
                <a16:creationId xmlns:a16="http://schemas.microsoft.com/office/drawing/2014/main" id="{AB99494B-ECA0-4250-989B-AE4AA94534EE}"/>
              </a:ext>
            </a:extLst>
          </p:cNvPr>
          <p:cNvSpPr/>
          <p:nvPr/>
        </p:nvSpPr>
        <p:spPr bwMode="auto">
          <a:xfrm rot="16200000">
            <a:off x="2517162" y="3721572"/>
            <a:ext cx="365760" cy="2300793"/>
          </a:xfrm>
          <a:custGeom>
            <a:avLst/>
            <a:gdLst>
              <a:gd name="connsiteX0" fmla="*/ 0 w 252920"/>
              <a:gd name="connsiteY0" fmla="*/ 0 h 437744"/>
              <a:gd name="connsiteX1" fmla="*/ 107005 w 252920"/>
              <a:gd name="connsiteY1" fmla="*/ 428017 h 437744"/>
              <a:gd name="connsiteX2" fmla="*/ 252920 w 252920"/>
              <a:gd name="connsiteY2" fmla="*/ 437744 h 437744"/>
            </a:gdLst>
            <a:ahLst/>
            <a:cxnLst>
              <a:cxn ang="0">
                <a:pos x="connsiteX0" y="connsiteY0"/>
              </a:cxn>
              <a:cxn ang="0">
                <a:pos x="connsiteX1" y="connsiteY1"/>
              </a:cxn>
              <a:cxn ang="0">
                <a:pos x="connsiteX2" y="connsiteY2"/>
              </a:cxn>
            </a:cxnLst>
            <a:rect l="l" t="t" r="r" b="b"/>
            <a:pathLst>
              <a:path w="252920" h="437744">
                <a:moveTo>
                  <a:pt x="0" y="0"/>
                </a:moveTo>
                <a:lnTo>
                  <a:pt x="107005" y="428017"/>
                </a:lnTo>
                <a:lnTo>
                  <a:pt x="252920" y="437744"/>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 name="TextBox 157">
            <a:extLst>
              <a:ext uri="{FF2B5EF4-FFF2-40B4-BE49-F238E27FC236}">
                <a16:creationId xmlns:a16="http://schemas.microsoft.com/office/drawing/2014/main" id="{06A0CE6E-B43C-4CAF-B5DF-CE4504C5FFDD}"/>
              </a:ext>
            </a:extLst>
          </p:cNvPr>
          <p:cNvSpPr txBox="1"/>
          <p:nvPr/>
        </p:nvSpPr>
        <p:spPr bwMode="auto">
          <a:xfrm>
            <a:off x="7827473" y="3246780"/>
            <a:ext cx="17284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ROS1</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2%</a:t>
            </a:r>
          </a:p>
        </p:txBody>
      </p:sp>
      <p:sp>
        <p:nvSpPr>
          <p:cNvPr id="6" name="TextBox 162">
            <a:extLst>
              <a:ext uri="{FF2B5EF4-FFF2-40B4-BE49-F238E27FC236}">
                <a16:creationId xmlns:a16="http://schemas.microsoft.com/office/drawing/2014/main" id="{4478A584-C19C-4929-83E5-33FA8383657F}"/>
              </a:ext>
            </a:extLst>
          </p:cNvPr>
          <p:cNvSpPr txBox="1"/>
          <p:nvPr/>
        </p:nvSpPr>
        <p:spPr bwMode="auto">
          <a:xfrm>
            <a:off x="7798822" y="3519138"/>
            <a:ext cx="17284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BRAF</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2%</a:t>
            </a:r>
          </a:p>
        </p:txBody>
      </p:sp>
      <p:sp>
        <p:nvSpPr>
          <p:cNvPr id="8" name="Text Box 11">
            <a:extLst>
              <a:ext uri="{FF2B5EF4-FFF2-40B4-BE49-F238E27FC236}">
                <a16:creationId xmlns:a16="http://schemas.microsoft.com/office/drawing/2014/main" id="{7747AEC3-21F5-455C-BE5A-39B0ACE7117F}"/>
              </a:ext>
            </a:extLst>
          </p:cNvPr>
          <p:cNvSpPr txBox="1">
            <a:spLocks noChangeArrowheads="1"/>
          </p:cNvSpPr>
          <p:nvPr/>
        </p:nvSpPr>
        <p:spPr bwMode="auto">
          <a:xfrm>
            <a:off x="79399" y="5363028"/>
            <a:ext cx="409074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fontAlgn="base">
              <a:lnSpc>
                <a:spcPct val="100000"/>
              </a:lnSpc>
              <a:spcBef>
                <a:spcPct val="0"/>
              </a:spcBef>
              <a:spcAft>
                <a:spcPct val="0"/>
              </a:spcAft>
              <a:buClrTx/>
              <a:buNone/>
              <a:defRPr/>
            </a:pP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Tsao. JTO. 2016;11:613. Burnett. PLoS One. 2021;16:e0247620. Nassar. NEJM. 2021;384:185. Thai. Lancet. 2021;398:535. Janne. NEJM. 2022;387:120. Ma. J Thorac Dis. 2022;14:4751. Le. JCO. 2022;40:710. </a:t>
            </a:r>
            <a:r>
              <a:rPr lang="en-US" altLang="en-US" sz="1200" dirty="0">
                <a:solidFill>
                  <a:schemeClr val="bg2"/>
                </a:solidFill>
                <a:latin typeface="Calibri" panose="020F0502020204030204" pitchFamily="34" charset="0"/>
                <a:cs typeface="Calibri" panose="020F0502020204030204" pitchFamily="34" charset="0"/>
              </a:rPr>
              <a:t>Li. NEJM. 2022;386:241.</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 Lau. Drugs. 2019;79:823. Olivier. Transl Oncol. 2022;</a:t>
            </a:r>
            <a:r>
              <a:rPr lang="en-IN" sz="1200" b="0" i="0" dirty="0">
                <a:solidFill>
                  <a:schemeClr val="bg2"/>
                </a:solidFill>
                <a:effectLst/>
                <a:latin typeface="Calibri" panose="020F0502020204030204" pitchFamily="34" charset="0"/>
                <a:ea typeface="Calibri" panose="020F0502020204030204" pitchFamily="34" charset="0"/>
                <a:cs typeface="Calibri" panose="020F0502020204030204" pitchFamily="34" charset="0"/>
              </a:rPr>
              <a:t>23:101475. </a:t>
            </a:r>
            <a:r>
              <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Nakajima. Clin Cancer Res. 2022;28:1482. Mathieu. Clin Cancer Res. 2022;28:249. Zhao. Front Oncol. 2021;11:665484.</a:t>
            </a:r>
          </a:p>
        </p:txBody>
      </p:sp>
      <p:sp>
        <p:nvSpPr>
          <p:cNvPr id="9" name="TextBox 137">
            <a:extLst>
              <a:ext uri="{FF2B5EF4-FFF2-40B4-BE49-F238E27FC236}">
                <a16:creationId xmlns:a16="http://schemas.microsoft.com/office/drawing/2014/main" id="{E32FA339-BA76-47BC-BD4D-691ABC58DD8E}"/>
              </a:ext>
            </a:extLst>
          </p:cNvPr>
          <p:cNvSpPr txBox="1"/>
          <p:nvPr/>
        </p:nvSpPr>
        <p:spPr bwMode="auto">
          <a:xfrm>
            <a:off x="5705470" y="2181402"/>
            <a:ext cx="73238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ALK</a:t>
            </a:r>
            <a:b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7%</a:t>
            </a:r>
          </a:p>
        </p:txBody>
      </p:sp>
      <p:sp>
        <p:nvSpPr>
          <p:cNvPr id="10" name="TextBox 138">
            <a:extLst>
              <a:ext uri="{FF2B5EF4-FFF2-40B4-BE49-F238E27FC236}">
                <a16:creationId xmlns:a16="http://schemas.microsoft.com/office/drawing/2014/main" id="{0DD318C1-6863-4307-92DF-FF3AC8A3A2F0}"/>
              </a:ext>
            </a:extLst>
          </p:cNvPr>
          <p:cNvSpPr txBox="1"/>
          <p:nvPr/>
        </p:nvSpPr>
        <p:spPr bwMode="auto">
          <a:xfrm>
            <a:off x="5955052" y="1067203"/>
            <a:ext cx="152707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EGFR</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Other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t>
            </a: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EGFR</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ex20ins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0.1%-4%)</a:t>
            </a:r>
          </a:p>
        </p:txBody>
      </p:sp>
      <p:sp>
        <p:nvSpPr>
          <p:cNvPr id="11" name="TextBox 139">
            <a:extLst>
              <a:ext uri="{FF2B5EF4-FFF2-40B4-BE49-F238E27FC236}">
                <a16:creationId xmlns:a16="http://schemas.microsoft.com/office/drawing/2014/main" id="{AAFE0BC3-63A9-4A7A-85AB-8D175AE44C57}"/>
              </a:ext>
            </a:extLst>
          </p:cNvPr>
          <p:cNvSpPr txBox="1"/>
          <p:nvPr/>
        </p:nvSpPr>
        <p:spPr bwMode="auto">
          <a:xfrm>
            <a:off x="7391077" y="2174987"/>
            <a:ext cx="10073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MET</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3%</a:t>
            </a:r>
          </a:p>
        </p:txBody>
      </p:sp>
      <p:sp>
        <p:nvSpPr>
          <p:cNvPr id="12" name="TextBox 154">
            <a:extLst>
              <a:ext uri="{FF2B5EF4-FFF2-40B4-BE49-F238E27FC236}">
                <a16:creationId xmlns:a16="http://schemas.microsoft.com/office/drawing/2014/main" id="{CD091378-8596-45A9-87C1-B81C5DD5E46D}"/>
              </a:ext>
            </a:extLst>
          </p:cNvPr>
          <p:cNvSpPr txBox="1"/>
          <p:nvPr/>
        </p:nvSpPr>
        <p:spPr bwMode="auto">
          <a:xfrm>
            <a:off x="7640134" y="2565946"/>
            <a:ext cx="17284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&gt;1 Mutation 3%</a:t>
            </a:r>
          </a:p>
        </p:txBody>
      </p:sp>
      <p:sp>
        <p:nvSpPr>
          <p:cNvPr id="13" name="TextBox 155">
            <a:extLst>
              <a:ext uri="{FF2B5EF4-FFF2-40B4-BE49-F238E27FC236}">
                <a16:creationId xmlns:a16="http://schemas.microsoft.com/office/drawing/2014/main" id="{CDD9B4DA-5CFF-4F2B-85CE-53D194328DF1}"/>
              </a:ext>
            </a:extLst>
          </p:cNvPr>
          <p:cNvSpPr txBox="1"/>
          <p:nvPr/>
        </p:nvSpPr>
        <p:spPr bwMode="auto">
          <a:xfrm>
            <a:off x="7745378" y="2883603"/>
            <a:ext cx="17284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HER2</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2%</a:t>
            </a:r>
          </a:p>
        </p:txBody>
      </p:sp>
      <p:sp>
        <p:nvSpPr>
          <p:cNvPr id="14" name="TextBox 158">
            <a:extLst>
              <a:ext uri="{FF2B5EF4-FFF2-40B4-BE49-F238E27FC236}">
                <a16:creationId xmlns:a16="http://schemas.microsoft.com/office/drawing/2014/main" id="{A91E7BEB-322C-4F8D-B166-5C7FAAEA16F4}"/>
              </a:ext>
            </a:extLst>
          </p:cNvPr>
          <p:cNvSpPr txBox="1"/>
          <p:nvPr/>
        </p:nvSpPr>
        <p:spPr bwMode="auto">
          <a:xfrm>
            <a:off x="7784461" y="3820907"/>
            <a:ext cx="17284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RET</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2%</a:t>
            </a:r>
          </a:p>
        </p:txBody>
      </p:sp>
      <p:sp>
        <p:nvSpPr>
          <p:cNvPr id="15" name="TextBox 159">
            <a:extLst>
              <a:ext uri="{FF2B5EF4-FFF2-40B4-BE49-F238E27FC236}">
                <a16:creationId xmlns:a16="http://schemas.microsoft.com/office/drawing/2014/main" id="{7F9C1B92-37E1-4D10-95F2-701DDBE602A8}"/>
              </a:ext>
            </a:extLst>
          </p:cNvPr>
          <p:cNvSpPr txBox="1"/>
          <p:nvPr/>
        </p:nvSpPr>
        <p:spPr bwMode="auto">
          <a:xfrm>
            <a:off x="7806511" y="4089284"/>
            <a:ext cx="18605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NTRK1</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1%</a:t>
            </a:r>
          </a:p>
        </p:txBody>
      </p:sp>
      <p:sp>
        <p:nvSpPr>
          <p:cNvPr id="16" name="TextBox 160">
            <a:extLst>
              <a:ext uri="{FF2B5EF4-FFF2-40B4-BE49-F238E27FC236}">
                <a16:creationId xmlns:a16="http://schemas.microsoft.com/office/drawing/2014/main" id="{368674E8-B6C7-4EFC-BD66-515AD55F1CA6}"/>
              </a:ext>
            </a:extLst>
          </p:cNvPr>
          <p:cNvSpPr txBox="1"/>
          <p:nvPr/>
        </p:nvSpPr>
        <p:spPr bwMode="auto">
          <a:xfrm>
            <a:off x="7836572" y="4356112"/>
            <a:ext cx="17284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PIK3CA</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1%</a:t>
            </a:r>
          </a:p>
        </p:txBody>
      </p:sp>
      <p:sp>
        <p:nvSpPr>
          <p:cNvPr id="17" name="TextBox 161">
            <a:extLst>
              <a:ext uri="{FF2B5EF4-FFF2-40B4-BE49-F238E27FC236}">
                <a16:creationId xmlns:a16="http://schemas.microsoft.com/office/drawing/2014/main" id="{01BCBA89-536F-4387-B823-8BE6755B2C84}"/>
              </a:ext>
            </a:extLst>
          </p:cNvPr>
          <p:cNvSpPr txBox="1"/>
          <p:nvPr/>
        </p:nvSpPr>
        <p:spPr bwMode="auto">
          <a:xfrm>
            <a:off x="7795575" y="4758644"/>
            <a:ext cx="11310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MEK1</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&lt;1%</a:t>
            </a:r>
          </a:p>
        </p:txBody>
      </p:sp>
      <p:sp>
        <p:nvSpPr>
          <p:cNvPr id="18" name="Freeform: Shape 166">
            <a:extLst>
              <a:ext uri="{FF2B5EF4-FFF2-40B4-BE49-F238E27FC236}">
                <a16:creationId xmlns:a16="http://schemas.microsoft.com/office/drawing/2014/main" id="{153FCD18-47EF-4DDA-B5D7-FBBAA6DC12DE}"/>
              </a:ext>
            </a:extLst>
          </p:cNvPr>
          <p:cNvSpPr/>
          <p:nvPr/>
        </p:nvSpPr>
        <p:spPr bwMode="auto">
          <a:xfrm>
            <a:off x="7186038" y="2360302"/>
            <a:ext cx="240838" cy="335079"/>
          </a:xfrm>
          <a:custGeom>
            <a:avLst/>
            <a:gdLst>
              <a:gd name="connsiteX0" fmla="*/ 0 w 223736"/>
              <a:gd name="connsiteY0" fmla="*/ 311285 h 311285"/>
              <a:gd name="connsiteX1" fmla="*/ 87549 w 223736"/>
              <a:gd name="connsiteY1" fmla="*/ 9728 h 311285"/>
              <a:gd name="connsiteX2" fmla="*/ 223736 w 223736"/>
              <a:gd name="connsiteY2" fmla="*/ 0 h 311285"/>
            </a:gdLst>
            <a:ahLst/>
            <a:cxnLst>
              <a:cxn ang="0">
                <a:pos x="connsiteX0" y="connsiteY0"/>
              </a:cxn>
              <a:cxn ang="0">
                <a:pos x="connsiteX1" y="connsiteY1"/>
              </a:cxn>
              <a:cxn ang="0">
                <a:pos x="connsiteX2" y="connsiteY2"/>
              </a:cxn>
            </a:cxnLst>
            <a:rect l="l" t="t" r="r" b="b"/>
            <a:pathLst>
              <a:path w="223736" h="311285">
                <a:moveTo>
                  <a:pt x="0" y="311285"/>
                </a:moveTo>
                <a:lnTo>
                  <a:pt x="87549" y="9728"/>
                </a:lnTo>
                <a:lnTo>
                  <a:pt x="223736"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9" name="Freeform: Shape 168">
            <a:extLst>
              <a:ext uri="{FF2B5EF4-FFF2-40B4-BE49-F238E27FC236}">
                <a16:creationId xmlns:a16="http://schemas.microsoft.com/office/drawing/2014/main" id="{90E66E97-214F-4A4C-AE18-CEE4B360EDA2}"/>
              </a:ext>
            </a:extLst>
          </p:cNvPr>
          <p:cNvSpPr/>
          <p:nvPr/>
        </p:nvSpPr>
        <p:spPr bwMode="auto">
          <a:xfrm>
            <a:off x="7338965" y="2744882"/>
            <a:ext cx="324607" cy="251309"/>
          </a:xfrm>
          <a:custGeom>
            <a:avLst/>
            <a:gdLst>
              <a:gd name="connsiteX0" fmla="*/ 0 w 301557"/>
              <a:gd name="connsiteY0" fmla="*/ 233464 h 233464"/>
              <a:gd name="connsiteX1" fmla="*/ 136187 w 301557"/>
              <a:gd name="connsiteY1" fmla="*/ 0 h 233464"/>
              <a:gd name="connsiteX2" fmla="*/ 301557 w 301557"/>
              <a:gd name="connsiteY2" fmla="*/ 0 h 233464"/>
            </a:gdLst>
            <a:ahLst/>
            <a:cxnLst>
              <a:cxn ang="0">
                <a:pos x="connsiteX0" y="connsiteY0"/>
              </a:cxn>
              <a:cxn ang="0">
                <a:pos x="connsiteX1" y="connsiteY1"/>
              </a:cxn>
              <a:cxn ang="0">
                <a:pos x="connsiteX2" y="connsiteY2"/>
              </a:cxn>
            </a:cxnLst>
            <a:rect l="l" t="t" r="r" b="b"/>
            <a:pathLst>
              <a:path w="301557" h="233464">
                <a:moveTo>
                  <a:pt x="0" y="233464"/>
                </a:moveTo>
                <a:lnTo>
                  <a:pt x="136187" y="0"/>
                </a:lnTo>
                <a:lnTo>
                  <a:pt x="301557"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0" name="Freeform: Shape 170">
            <a:extLst>
              <a:ext uri="{FF2B5EF4-FFF2-40B4-BE49-F238E27FC236}">
                <a16:creationId xmlns:a16="http://schemas.microsoft.com/office/drawing/2014/main" id="{64709747-F96D-4860-BFA5-F7A21BCD3975}"/>
              </a:ext>
            </a:extLst>
          </p:cNvPr>
          <p:cNvSpPr/>
          <p:nvPr/>
        </p:nvSpPr>
        <p:spPr bwMode="auto">
          <a:xfrm>
            <a:off x="7461803" y="3046439"/>
            <a:ext cx="324607" cy="293194"/>
          </a:xfrm>
          <a:custGeom>
            <a:avLst/>
            <a:gdLst>
              <a:gd name="connsiteX0" fmla="*/ 0 w 301557"/>
              <a:gd name="connsiteY0" fmla="*/ 272375 h 272375"/>
              <a:gd name="connsiteX1" fmla="*/ 175098 w 301557"/>
              <a:gd name="connsiteY1" fmla="*/ 0 h 272375"/>
              <a:gd name="connsiteX2" fmla="*/ 301557 w 301557"/>
              <a:gd name="connsiteY2" fmla="*/ 0 h 272375"/>
            </a:gdLst>
            <a:ahLst/>
            <a:cxnLst>
              <a:cxn ang="0">
                <a:pos x="connsiteX0" y="connsiteY0"/>
              </a:cxn>
              <a:cxn ang="0">
                <a:pos x="connsiteX1" y="connsiteY1"/>
              </a:cxn>
              <a:cxn ang="0">
                <a:pos x="connsiteX2" y="connsiteY2"/>
              </a:cxn>
            </a:cxnLst>
            <a:rect l="l" t="t" r="r" b="b"/>
            <a:pathLst>
              <a:path w="301557" h="272375">
                <a:moveTo>
                  <a:pt x="0" y="272375"/>
                </a:moveTo>
                <a:lnTo>
                  <a:pt x="175098" y="0"/>
                </a:lnTo>
                <a:lnTo>
                  <a:pt x="301557"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1" name="Freeform: Shape 172">
            <a:extLst>
              <a:ext uri="{FF2B5EF4-FFF2-40B4-BE49-F238E27FC236}">
                <a16:creationId xmlns:a16="http://schemas.microsoft.com/office/drawing/2014/main" id="{8AECC5A9-A669-43E0-81DC-6351CCA301E3}"/>
              </a:ext>
            </a:extLst>
          </p:cNvPr>
          <p:cNvSpPr/>
          <p:nvPr/>
        </p:nvSpPr>
        <p:spPr bwMode="auto">
          <a:xfrm>
            <a:off x="7575145" y="3430344"/>
            <a:ext cx="314136" cy="167539"/>
          </a:xfrm>
          <a:custGeom>
            <a:avLst/>
            <a:gdLst>
              <a:gd name="connsiteX0" fmla="*/ 0 w 291829"/>
              <a:gd name="connsiteY0" fmla="*/ 155642 h 155642"/>
              <a:gd name="connsiteX1" fmla="*/ 126459 w 291829"/>
              <a:gd name="connsiteY1" fmla="*/ 9727 h 155642"/>
              <a:gd name="connsiteX2" fmla="*/ 291829 w 291829"/>
              <a:gd name="connsiteY2" fmla="*/ 0 h 155642"/>
            </a:gdLst>
            <a:ahLst/>
            <a:cxnLst>
              <a:cxn ang="0">
                <a:pos x="connsiteX0" y="connsiteY0"/>
              </a:cxn>
              <a:cxn ang="0">
                <a:pos x="connsiteX1" y="connsiteY1"/>
              </a:cxn>
              <a:cxn ang="0">
                <a:pos x="connsiteX2" y="connsiteY2"/>
              </a:cxn>
            </a:cxnLst>
            <a:rect l="l" t="t" r="r" b="b"/>
            <a:pathLst>
              <a:path w="291829" h="155642">
                <a:moveTo>
                  <a:pt x="0" y="155642"/>
                </a:moveTo>
                <a:lnTo>
                  <a:pt x="126459" y="9727"/>
                </a:lnTo>
                <a:lnTo>
                  <a:pt x="291829"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2" name="Freeform: Shape 174">
            <a:extLst>
              <a:ext uri="{FF2B5EF4-FFF2-40B4-BE49-F238E27FC236}">
                <a16:creationId xmlns:a16="http://schemas.microsoft.com/office/drawing/2014/main" id="{7CB0FA85-8C6A-46B7-A5D2-D17EC8839FDF}"/>
              </a:ext>
            </a:extLst>
          </p:cNvPr>
          <p:cNvSpPr/>
          <p:nvPr/>
        </p:nvSpPr>
        <p:spPr bwMode="auto">
          <a:xfrm>
            <a:off x="7560891" y="3692086"/>
            <a:ext cx="230367" cy="136126"/>
          </a:xfrm>
          <a:custGeom>
            <a:avLst/>
            <a:gdLst>
              <a:gd name="connsiteX0" fmla="*/ 0 w 214009"/>
              <a:gd name="connsiteY0" fmla="*/ 126460 h 126460"/>
              <a:gd name="connsiteX1" fmla="*/ 97277 w 214009"/>
              <a:gd name="connsiteY1" fmla="*/ 9728 h 126460"/>
              <a:gd name="connsiteX2" fmla="*/ 214009 w 214009"/>
              <a:gd name="connsiteY2" fmla="*/ 0 h 126460"/>
            </a:gdLst>
            <a:ahLst/>
            <a:cxnLst>
              <a:cxn ang="0">
                <a:pos x="connsiteX0" y="connsiteY0"/>
              </a:cxn>
              <a:cxn ang="0">
                <a:pos x="connsiteX1" y="connsiteY1"/>
              </a:cxn>
              <a:cxn ang="0">
                <a:pos x="connsiteX2" y="connsiteY2"/>
              </a:cxn>
            </a:cxnLst>
            <a:rect l="l" t="t" r="r" b="b"/>
            <a:pathLst>
              <a:path w="214009" h="126460">
                <a:moveTo>
                  <a:pt x="0" y="126460"/>
                </a:moveTo>
                <a:lnTo>
                  <a:pt x="97277" y="9728"/>
                </a:lnTo>
                <a:lnTo>
                  <a:pt x="214009"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3" name="Freeform: Shape 176">
            <a:extLst>
              <a:ext uri="{FF2B5EF4-FFF2-40B4-BE49-F238E27FC236}">
                <a16:creationId xmlns:a16="http://schemas.microsoft.com/office/drawing/2014/main" id="{093924D2-18BF-47D0-A503-F3144EB22E54}"/>
              </a:ext>
            </a:extLst>
          </p:cNvPr>
          <p:cNvSpPr/>
          <p:nvPr/>
        </p:nvSpPr>
        <p:spPr bwMode="auto">
          <a:xfrm>
            <a:off x="7550258" y="3992738"/>
            <a:ext cx="262647" cy="107004"/>
          </a:xfrm>
          <a:custGeom>
            <a:avLst/>
            <a:gdLst>
              <a:gd name="connsiteX0" fmla="*/ 0 w 262647"/>
              <a:gd name="connsiteY0" fmla="*/ 107004 h 107004"/>
              <a:gd name="connsiteX1" fmla="*/ 155643 w 262647"/>
              <a:gd name="connsiteY1" fmla="*/ 0 h 107004"/>
              <a:gd name="connsiteX2" fmla="*/ 262647 w 262647"/>
              <a:gd name="connsiteY2" fmla="*/ 0 h 107004"/>
            </a:gdLst>
            <a:ahLst/>
            <a:cxnLst>
              <a:cxn ang="0">
                <a:pos x="connsiteX0" y="connsiteY0"/>
              </a:cxn>
              <a:cxn ang="0">
                <a:pos x="connsiteX1" y="connsiteY1"/>
              </a:cxn>
              <a:cxn ang="0">
                <a:pos x="connsiteX2" y="connsiteY2"/>
              </a:cxn>
            </a:cxnLst>
            <a:rect l="l" t="t" r="r" b="b"/>
            <a:pathLst>
              <a:path w="262647" h="107004">
                <a:moveTo>
                  <a:pt x="0" y="107004"/>
                </a:moveTo>
                <a:lnTo>
                  <a:pt x="155643" y="0"/>
                </a:lnTo>
                <a:lnTo>
                  <a:pt x="262647"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4" name="Freeform: Shape 178">
            <a:extLst>
              <a:ext uri="{FF2B5EF4-FFF2-40B4-BE49-F238E27FC236}">
                <a16:creationId xmlns:a16="http://schemas.microsoft.com/office/drawing/2014/main" id="{36C8E39D-1CE4-42DF-B0FC-9F7BF085EE46}"/>
              </a:ext>
            </a:extLst>
          </p:cNvPr>
          <p:cNvSpPr/>
          <p:nvPr/>
        </p:nvSpPr>
        <p:spPr bwMode="auto">
          <a:xfrm>
            <a:off x="7571523" y="4235024"/>
            <a:ext cx="233464" cy="38911"/>
          </a:xfrm>
          <a:custGeom>
            <a:avLst/>
            <a:gdLst>
              <a:gd name="connsiteX0" fmla="*/ 0 w 233464"/>
              <a:gd name="connsiteY0" fmla="*/ 0 h 38911"/>
              <a:gd name="connsiteX1" fmla="*/ 233464 w 233464"/>
              <a:gd name="connsiteY1" fmla="*/ 38911 h 38911"/>
            </a:gdLst>
            <a:ahLst/>
            <a:cxnLst>
              <a:cxn ang="0">
                <a:pos x="connsiteX0" y="connsiteY0"/>
              </a:cxn>
              <a:cxn ang="0">
                <a:pos x="connsiteX1" y="connsiteY1"/>
              </a:cxn>
            </a:cxnLst>
            <a:rect l="l" t="t" r="r" b="b"/>
            <a:pathLst>
              <a:path w="233464" h="38911">
                <a:moveTo>
                  <a:pt x="0" y="0"/>
                </a:moveTo>
                <a:lnTo>
                  <a:pt x="233464" y="38911"/>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5" name="Freeform: Shape 179">
            <a:extLst>
              <a:ext uri="{FF2B5EF4-FFF2-40B4-BE49-F238E27FC236}">
                <a16:creationId xmlns:a16="http://schemas.microsoft.com/office/drawing/2014/main" id="{BEF1C888-F3A6-4941-8F64-1D2F2BBE24C9}"/>
              </a:ext>
            </a:extLst>
          </p:cNvPr>
          <p:cNvSpPr/>
          <p:nvPr/>
        </p:nvSpPr>
        <p:spPr bwMode="auto">
          <a:xfrm>
            <a:off x="7553879" y="4370306"/>
            <a:ext cx="301557" cy="155643"/>
          </a:xfrm>
          <a:custGeom>
            <a:avLst/>
            <a:gdLst>
              <a:gd name="connsiteX0" fmla="*/ 0 w 301557"/>
              <a:gd name="connsiteY0" fmla="*/ 0 h 155643"/>
              <a:gd name="connsiteX1" fmla="*/ 194553 w 301557"/>
              <a:gd name="connsiteY1" fmla="*/ 155643 h 155643"/>
              <a:gd name="connsiteX2" fmla="*/ 301557 w 301557"/>
              <a:gd name="connsiteY2" fmla="*/ 155643 h 155643"/>
            </a:gdLst>
            <a:ahLst/>
            <a:cxnLst>
              <a:cxn ang="0">
                <a:pos x="connsiteX0" y="connsiteY0"/>
              </a:cxn>
              <a:cxn ang="0">
                <a:pos x="connsiteX1" y="connsiteY1"/>
              </a:cxn>
              <a:cxn ang="0">
                <a:pos x="connsiteX2" y="connsiteY2"/>
              </a:cxn>
            </a:cxnLst>
            <a:rect l="l" t="t" r="r" b="b"/>
            <a:pathLst>
              <a:path w="301557" h="155643">
                <a:moveTo>
                  <a:pt x="0" y="0"/>
                </a:moveTo>
                <a:lnTo>
                  <a:pt x="194553" y="155643"/>
                </a:lnTo>
                <a:lnTo>
                  <a:pt x="301557" y="155643"/>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6" name="Freeform: Shape 180">
            <a:extLst>
              <a:ext uri="{FF2B5EF4-FFF2-40B4-BE49-F238E27FC236}">
                <a16:creationId xmlns:a16="http://schemas.microsoft.com/office/drawing/2014/main" id="{AAD4C913-9049-4EA9-B3E5-62E612FEA948}"/>
              </a:ext>
            </a:extLst>
          </p:cNvPr>
          <p:cNvSpPr/>
          <p:nvPr/>
        </p:nvSpPr>
        <p:spPr bwMode="auto">
          <a:xfrm>
            <a:off x="7534423" y="4456950"/>
            <a:ext cx="252920" cy="437744"/>
          </a:xfrm>
          <a:custGeom>
            <a:avLst/>
            <a:gdLst>
              <a:gd name="connsiteX0" fmla="*/ 0 w 252920"/>
              <a:gd name="connsiteY0" fmla="*/ 0 h 437744"/>
              <a:gd name="connsiteX1" fmla="*/ 107005 w 252920"/>
              <a:gd name="connsiteY1" fmla="*/ 428017 h 437744"/>
              <a:gd name="connsiteX2" fmla="*/ 252920 w 252920"/>
              <a:gd name="connsiteY2" fmla="*/ 437744 h 437744"/>
            </a:gdLst>
            <a:ahLst/>
            <a:cxnLst>
              <a:cxn ang="0">
                <a:pos x="connsiteX0" y="connsiteY0"/>
              </a:cxn>
              <a:cxn ang="0">
                <a:pos x="connsiteX1" y="connsiteY1"/>
              </a:cxn>
              <a:cxn ang="0">
                <a:pos x="connsiteX2" y="connsiteY2"/>
              </a:cxn>
            </a:cxnLst>
            <a:rect l="l" t="t" r="r" b="b"/>
            <a:pathLst>
              <a:path w="252920" h="437744">
                <a:moveTo>
                  <a:pt x="0" y="0"/>
                </a:moveTo>
                <a:lnTo>
                  <a:pt x="107005" y="428017"/>
                </a:lnTo>
                <a:lnTo>
                  <a:pt x="252920" y="437744"/>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7" name="Freeform: Shape 181">
            <a:extLst>
              <a:ext uri="{FF2B5EF4-FFF2-40B4-BE49-F238E27FC236}">
                <a16:creationId xmlns:a16="http://schemas.microsoft.com/office/drawing/2014/main" id="{7B589423-138E-4669-A4B0-2FB8B5DCE81B}"/>
              </a:ext>
            </a:extLst>
          </p:cNvPr>
          <p:cNvSpPr/>
          <p:nvPr/>
        </p:nvSpPr>
        <p:spPr bwMode="auto">
          <a:xfrm>
            <a:off x="2757403" y="2706512"/>
            <a:ext cx="1433509" cy="782594"/>
          </a:xfrm>
          <a:custGeom>
            <a:avLst/>
            <a:gdLst>
              <a:gd name="connsiteX0" fmla="*/ 1381327 w 1381327"/>
              <a:gd name="connsiteY0" fmla="*/ 0 h 1254868"/>
              <a:gd name="connsiteX1" fmla="*/ 0 w 1381327"/>
              <a:gd name="connsiteY1" fmla="*/ 0 h 1254868"/>
              <a:gd name="connsiteX2" fmla="*/ 0 w 1381327"/>
              <a:gd name="connsiteY2" fmla="*/ 1254868 h 1254868"/>
            </a:gdLst>
            <a:ahLst/>
            <a:cxnLst>
              <a:cxn ang="0">
                <a:pos x="connsiteX0" y="connsiteY0"/>
              </a:cxn>
              <a:cxn ang="0">
                <a:pos x="connsiteX1" y="connsiteY1"/>
              </a:cxn>
              <a:cxn ang="0">
                <a:pos x="connsiteX2" y="connsiteY2"/>
              </a:cxn>
            </a:cxnLst>
            <a:rect l="l" t="t" r="r" b="b"/>
            <a:pathLst>
              <a:path w="1381327" h="1254868">
                <a:moveTo>
                  <a:pt x="1381327" y="0"/>
                </a:moveTo>
                <a:lnTo>
                  <a:pt x="0" y="0"/>
                </a:lnTo>
                <a:lnTo>
                  <a:pt x="0" y="1254868"/>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8" name="Freeform: Shape 182">
            <a:extLst>
              <a:ext uri="{FF2B5EF4-FFF2-40B4-BE49-F238E27FC236}">
                <a16:creationId xmlns:a16="http://schemas.microsoft.com/office/drawing/2014/main" id="{D0D765F4-AFEA-4665-AB6B-EAB868F896BE}"/>
              </a:ext>
            </a:extLst>
          </p:cNvPr>
          <p:cNvSpPr/>
          <p:nvPr/>
        </p:nvSpPr>
        <p:spPr bwMode="auto">
          <a:xfrm>
            <a:off x="8732735" y="3722173"/>
            <a:ext cx="548640" cy="45719"/>
          </a:xfrm>
          <a:custGeom>
            <a:avLst/>
            <a:gdLst>
              <a:gd name="connsiteX0" fmla="*/ 0 w 398834"/>
              <a:gd name="connsiteY0" fmla="*/ 0 h 0"/>
              <a:gd name="connsiteX1" fmla="*/ 398834 w 398834"/>
              <a:gd name="connsiteY1" fmla="*/ 0 h 0"/>
            </a:gdLst>
            <a:ahLst/>
            <a:cxnLst>
              <a:cxn ang="0">
                <a:pos x="connsiteX0" y="connsiteY0"/>
              </a:cxn>
              <a:cxn ang="0">
                <a:pos x="connsiteX1" y="connsiteY1"/>
              </a:cxn>
            </a:cxnLst>
            <a:rect l="l" t="t" r="r" b="b"/>
            <a:pathLst>
              <a:path w="398834">
                <a:moveTo>
                  <a:pt x="0" y="0"/>
                </a:moveTo>
                <a:lnTo>
                  <a:pt x="398834"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9" name="Freeform: Shape 183">
            <a:extLst>
              <a:ext uri="{FF2B5EF4-FFF2-40B4-BE49-F238E27FC236}">
                <a16:creationId xmlns:a16="http://schemas.microsoft.com/office/drawing/2014/main" id="{D1656EA5-32EB-438D-997A-FC645678549C}"/>
              </a:ext>
            </a:extLst>
          </p:cNvPr>
          <p:cNvSpPr/>
          <p:nvPr/>
        </p:nvSpPr>
        <p:spPr bwMode="auto">
          <a:xfrm>
            <a:off x="1977605" y="1847652"/>
            <a:ext cx="3931920" cy="184825"/>
          </a:xfrm>
          <a:custGeom>
            <a:avLst/>
            <a:gdLst>
              <a:gd name="connsiteX0" fmla="*/ 3385225 w 3385225"/>
              <a:gd name="connsiteY0" fmla="*/ 184825 h 184825"/>
              <a:gd name="connsiteX1" fmla="*/ 3317132 w 3385225"/>
              <a:gd name="connsiteY1" fmla="*/ 0 h 184825"/>
              <a:gd name="connsiteX2" fmla="*/ 0 w 3385225"/>
              <a:gd name="connsiteY2" fmla="*/ 19455 h 184825"/>
            </a:gdLst>
            <a:ahLst/>
            <a:cxnLst>
              <a:cxn ang="0">
                <a:pos x="connsiteX0" y="connsiteY0"/>
              </a:cxn>
              <a:cxn ang="0">
                <a:pos x="connsiteX1" y="connsiteY1"/>
              </a:cxn>
              <a:cxn ang="0">
                <a:pos x="connsiteX2" y="connsiteY2"/>
              </a:cxn>
            </a:cxnLst>
            <a:rect l="l" t="t" r="r" b="b"/>
            <a:pathLst>
              <a:path w="3385225" h="184825">
                <a:moveTo>
                  <a:pt x="3385225" y="184825"/>
                </a:moveTo>
                <a:lnTo>
                  <a:pt x="3317132" y="0"/>
                </a:lnTo>
                <a:lnTo>
                  <a:pt x="0" y="19455"/>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nvGrpSpPr>
          <p:cNvPr id="30" name="Group 184">
            <a:extLst>
              <a:ext uri="{FF2B5EF4-FFF2-40B4-BE49-F238E27FC236}">
                <a16:creationId xmlns:a16="http://schemas.microsoft.com/office/drawing/2014/main" id="{69E327B6-3C68-4976-9159-99C831CF86C3}"/>
              </a:ext>
            </a:extLst>
          </p:cNvPr>
          <p:cNvGrpSpPr/>
          <p:nvPr/>
        </p:nvGrpSpPr>
        <p:grpSpPr>
          <a:xfrm rot="6300000">
            <a:off x="3489767" y="1898032"/>
            <a:ext cx="4102022" cy="4102022"/>
            <a:chOff x="915988" y="1244601"/>
            <a:chExt cx="4432300" cy="4432300"/>
          </a:xfrm>
        </p:grpSpPr>
        <p:sp>
          <p:nvSpPr>
            <p:cNvPr id="31" name="Freeform 5">
              <a:extLst>
                <a:ext uri="{FF2B5EF4-FFF2-40B4-BE49-F238E27FC236}">
                  <a16:creationId xmlns:a16="http://schemas.microsoft.com/office/drawing/2014/main" id="{C9C3CF43-DB10-42A2-A921-14A347BEF9A4}"/>
                </a:ext>
              </a:extLst>
            </p:cNvPr>
            <p:cNvSpPr>
              <a:spLocks/>
            </p:cNvSpPr>
            <p:nvPr/>
          </p:nvSpPr>
          <p:spPr bwMode="auto">
            <a:xfrm>
              <a:off x="3133725" y="1244601"/>
              <a:ext cx="2214563" cy="3013075"/>
            </a:xfrm>
            <a:custGeom>
              <a:avLst/>
              <a:gdLst>
                <a:gd name="T0" fmla="*/ 0 w 1395"/>
                <a:gd name="T1" fmla="*/ 0 h 1898"/>
                <a:gd name="T2" fmla="*/ 72 w 1395"/>
                <a:gd name="T3" fmla="*/ 1 h 1898"/>
                <a:gd name="T4" fmla="*/ 142 w 1395"/>
                <a:gd name="T5" fmla="*/ 8 h 1898"/>
                <a:gd name="T6" fmla="*/ 212 w 1395"/>
                <a:gd name="T7" fmla="*/ 16 h 1898"/>
                <a:gd name="T8" fmla="*/ 281 w 1395"/>
                <a:gd name="T9" fmla="*/ 28 h 1898"/>
                <a:gd name="T10" fmla="*/ 348 w 1395"/>
                <a:gd name="T11" fmla="*/ 43 h 1898"/>
                <a:gd name="T12" fmla="*/ 414 w 1395"/>
                <a:gd name="T13" fmla="*/ 62 h 1898"/>
                <a:gd name="T14" fmla="*/ 480 w 1395"/>
                <a:gd name="T15" fmla="*/ 84 h 1898"/>
                <a:gd name="T16" fmla="*/ 542 w 1395"/>
                <a:gd name="T17" fmla="*/ 110 h 1898"/>
                <a:gd name="T18" fmla="*/ 604 w 1395"/>
                <a:gd name="T19" fmla="*/ 137 h 1898"/>
                <a:gd name="T20" fmla="*/ 665 w 1395"/>
                <a:gd name="T21" fmla="*/ 168 h 1898"/>
                <a:gd name="T22" fmla="*/ 723 w 1395"/>
                <a:gd name="T23" fmla="*/ 201 h 1898"/>
                <a:gd name="T24" fmla="*/ 780 w 1395"/>
                <a:gd name="T25" fmla="*/ 238 h 1898"/>
                <a:gd name="T26" fmla="*/ 835 w 1395"/>
                <a:gd name="T27" fmla="*/ 276 h 1898"/>
                <a:gd name="T28" fmla="*/ 888 w 1395"/>
                <a:gd name="T29" fmla="*/ 318 h 1898"/>
                <a:gd name="T30" fmla="*/ 937 w 1395"/>
                <a:gd name="T31" fmla="*/ 363 h 1898"/>
                <a:gd name="T32" fmla="*/ 987 w 1395"/>
                <a:gd name="T33" fmla="*/ 409 h 1898"/>
                <a:gd name="T34" fmla="*/ 1033 w 1395"/>
                <a:gd name="T35" fmla="*/ 457 h 1898"/>
                <a:gd name="T36" fmla="*/ 1076 w 1395"/>
                <a:gd name="T37" fmla="*/ 508 h 1898"/>
                <a:gd name="T38" fmla="*/ 1118 w 1395"/>
                <a:gd name="T39" fmla="*/ 560 h 1898"/>
                <a:gd name="T40" fmla="*/ 1156 w 1395"/>
                <a:gd name="T41" fmla="*/ 616 h 1898"/>
                <a:gd name="T42" fmla="*/ 1193 w 1395"/>
                <a:gd name="T43" fmla="*/ 672 h 1898"/>
                <a:gd name="T44" fmla="*/ 1227 w 1395"/>
                <a:gd name="T45" fmla="*/ 731 h 1898"/>
                <a:gd name="T46" fmla="*/ 1257 w 1395"/>
                <a:gd name="T47" fmla="*/ 790 h 1898"/>
                <a:gd name="T48" fmla="*/ 1286 w 1395"/>
                <a:gd name="T49" fmla="*/ 853 h 1898"/>
                <a:gd name="T50" fmla="*/ 1310 w 1395"/>
                <a:gd name="T51" fmla="*/ 917 h 1898"/>
                <a:gd name="T52" fmla="*/ 1332 w 1395"/>
                <a:gd name="T53" fmla="*/ 981 h 1898"/>
                <a:gd name="T54" fmla="*/ 1352 w 1395"/>
                <a:gd name="T55" fmla="*/ 1046 h 1898"/>
                <a:gd name="T56" fmla="*/ 1368 w 1395"/>
                <a:gd name="T57" fmla="*/ 1115 h 1898"/>
                <a:gd name="T58" fmla="*/ 1379 w 1395"/>
                <a:gd name="T59" fmla="*/ 1184 h 1898"/>
                <a:gd name="T60" fmla="*/ 1388 w 1395"/>
                <a:gd name="T61" fmla="*/ 1253 h 1898"/>
                <a:gd name="T62" fmla="*/ 1393 w 1395"/>
                <a:gd name="T63" fmla="*/ 1325 h 1898"/>
                <a:gd name="T64" fmla="*/ 1395 w 1395"/>
                <a:gd name="T65" fmla="*/ 1397 h 1898"/>
                <a:gd name="T66" fmla="*/ 1395 w 1395"/>
                <a:gd name="T67" fmla="*/ 1429 h 1898"/>
                <a:gd name="T68" fmla="*/ 1393 w 1395"/>
                <a:gd name="T69" fmla="*/ 1461 h 1898"/>
                <a:gd name="T70" fmla="*/ 1392 w 1395"/>
                <a:gd name="T71" fmla="*/ 1493 h 1898"/>
                <a:gd name="T72" fmla="*/ 1390 w 1395"/>
                <a:gd name="T73" fmla="*/ 1525 h 1898"/>
                <a:gd name="T74" fmla="*/ 1387 w 1395"/>
                <a:gd name="T75" fmla="*/ 1557 h 1898"/>
                <a:gd name="T76" fmla="*/ 1382 w 1395"/>
                <a:gd name="T77" fmla="*/ 1587 h 1898"/>
                <a:gd name="T78" fmla="*/ 1377 w 1395"/>
                <a:gd name="T79" fmla="*/ 1619 h 1898"/>
                <a:gd name="T80" fmla="*/ 1372 w 1395"/>
                <a:gd name="T81" fmla="*/ 1651 h 1898"/>
                <a:gd name="T82" fmla="*/ 1366 w 1395"/>
                <a:gd name="T83" fmla="*/ 1683 h 1898"/>
                <a:gd name="T84" fmla="*/ 1358 w 1395"/>
                <a:gd name="T85" fmla="*/ 1714 h 1898"/>
                <a:gd name="T86" fmla="*/ 1352 w 1395"/>
                <a:gd name="T87" fmla="*/ 1744 h 1898"/>
                <a:gd name="T88" fmla="*/ 1342 w 1395"/>
                <a:gd name="T89" fmla="*/ 1776 h 1898"/>
                <a:gd name="T90" fmla="*/ 1334 w 1395"/>
                <a:gd name="T91" fmla="*/ 1807 h 1898"/>
                <a:gd name="T92" fmla="*/ 1324 w 1395"/>
                <a:gd name="T93" fmla="*/ 1837 h 1898"/>
                <a:gd name="T94" fmla="*/ 1313 w 1395"/>
                <a:gd name="T95" fmla="*/ 1867 h 1898"/>
                <a:gd name="T96" fmla="*/ 1302 w 1395"/>
                <a:gd name="T97" fmla="*/ 1898 h 1898"/>
                <a:gd name="T98" fmla="*/ 0 w 1395"/>
                <a:gd name="T99" fmla="*/ 1397 h 1898"/>
                <a:gd name="T100" fmla="*/ 0 w 1395"/>
                <a:gd name="T101" fmla="*/ 0 h 1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95" h="1898">
                  <a:moveTo>
                    <a:pt x="0" y="0"/>
                  </a:moveTo>
                  <a:lnTo>
                    <a:pt x="72" y="1"/>
                  </a:lnTo>
                  <a:lnTo>
                    <a:pt x="142" y="8"/>
                  </a:lnTo>
                  <a:lnTo>
                    <a:pt x="212" y="16"/>
                  </a:lnTo>
                  <a:lnTo>
                    <a:pt x="281" y="28"/>
                  </a:lnTo>
                  <a:lnTo>
                    <a:pt x="348" y="43"/>
                  </a:lnTo>
                  <a:lnTo>
                    <a:pt x="414" y="62"/>
                  </a:lnTo>
                  <a:lnTo>
                    <a:pt x="480" y="84"/>
                  </a:lnTo>
                  <a:lnTo>
                    <a:pt x="542" y="110"/>
                  </a:lnTo>
                  <a:lnTo>
                    <a:pt x="604" y="137"/>
                  </a:lnTo>
                  <a:lnTo>
                    <a:pt x="665" y="168"/>
                  </a:lnTo>
                  <a:lnTo>
                    <a:pt x="723" y="201"/>
                  </a:lnTo>
                  <a:lnTo>
                    <a:pt x="780" y="238"/>
                  </a:lnTo>
                  <a:lnTo>
                    <a:pt x="835" y="276"/>
                  </a:lnTo>
                  <a:lnTo>
                    <a:pt x="888" y="318"/>
                  </a:lnTo>
                  <a:lnTo>
                    <a:pt x="937" y="363"/>
                  </a:lnTo>
                  <a:lnTo>
                    <a:pt x="987" y="409"/>
                  </a:lnTo>
                  <a:lnTo>
                    <a:pt x="1033" y="457"/>
                  </a:lnTo>
                  <a:lnTo>
                    <a:pt x="1076" y="508"/>
                  </a:lnTo>
                  <a:lnTo>
                    <a:pt x="1118" y="560"/>
                  </a:lnTo>
                  <a:lnTo>
                    <a:pt x="1156" y="616"/>
                  </a:lnTo>
                  <a:lnTo>
                    <a:pt x="1193" y="672"/>
                  </a:lnTo>
                  <a:lnTo>
                    <a:pt x="1227" y="731"/>
                  </a:lnTo>
                  <a:lnTo>
                    <a:pt x="1257" y="790"/>
                  </a:lnTo>
                  <a:lnTo>
                    <a:pt x="1286" y="853"/>
                  </a:lnTo>
                  <a:lnTo>
                    <a:pt x="1310" y="917"/>
                  </a:lnTo>
                  <a:lnTo>
                    <a:pt x="1332" y="981"/>
                  </a:lnTo>
                  <a:lnTo>
                    <a:pt x="1352" y="1046"/>
                  </a:lnTo>
                  <a:lnTo>
                    <a:pt x="1368" y="1115"/>
                  </a:lnTo>
                  <a:lnTo>
                    <a:pt x="1379" y="1184"/>
                  </a:lnTo>
                  <a:lnTo>
                    <a:pt x="1388" y="1253"/>
                  </a:lnTo>
                  <a:lnTo>
                    <a:pt x="1393" y="1325"/>
                  </a:lnTo>
                  <a:lnTo>
                    <a:pt x="1395" y="1397"/>
                  </a:lnTo>
                  <a:lnTo>
                    <a:pt x="1395" y="1429"/>
                  </a:lnTo>
                  <a:lnTo>
                    <a:pt x="1393" y="1461"/>
                  </a:lnTo>
                  <a:lnTo>
                    <a:pt x="1392" y="1493"/>
                  </a:lnTo>
                  <a:lnTo>
                    <a:pt x="1390" y="1525"/>
                  </a:lnTo>
                  <a:lnTo>
                    <a:pt x="1387" y="1557"/>
                  </a:lnTo>
                  <a:lnTo>
                    <a:pt x="1382" y="1587"/>
                  </a:lnTo>
                  <a:lnTo>
                    <a:pt x="1377" y="1619"/>
                  </a:lnTo>
                  <a:lnTo>
                    <a:pt x="1372" y="1651"/>
                  </a:lnTo>
                  <a:lnTo>
                    <a:pt x="1366" y="1683"/>
                  </a:lnTo>
                  <a:lnTo>
                    <a:pt x="1358" y="1714"/>
                  </a:lnTo>
                  <a:lnTo>
                    <a:pt x="1352" y="1744"/>
                  </a:lnTo>
                  <a:lnTo>
                    <a:pt x="1342" y="1776"/>
                  </a:lnTo>
                  <a:lnTo>
                    <a:pt x="1334" y="1807"/>
                  </a:lnTo>
                  <a:lnTo>
                    <a:pt x="1324" y="1837"/>
                  </a:lnTo>
                  <a:lnTo>
                    <a:pt x="1313" y="1867"/>
                  </a:lnTo>
                  <a:lnTo>
                    <a:pt x="1302" y="1898"/>
                  </a:lnTo>
                  <a:lnTo>
                    <a:pt x="0" y="1397"/>
                  </a:lnTo>
                  <a:lnTo>
                    <a:pt x="0" y="0"/>
                  </a:lnTo>
                  <a:close/>
                </a:path>
              </a:pathLst>
            </a:custGeom>
            <a:solidFill>
              <a:srgbClr val="015873"/>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32" name="Freeform 6">
              <a:extLst>
                <a:ext uri="{FF2B5EF4-FFF2-40B4-BE49-F238E27FC236}">
                  <a16:creationId xmlns:a16="http://schemas.microsoft.com/office/drawing/2014/main" id="{F2E70C49-485A-48F4-8ACC-B7C8958A3131}"/>
                </a:ext>
              </a:extLst>
            </p:cNvPr>
            <p:cNvSpPr>
              <a:spLocks/>
            </p:cNvSpPr>
            <p:nvPr/>
          </p:nvSpPr>
          <p:spPr bwMode="auto">
            <a:xfrm>
              <a:off x="3133725" y="1244601"/>
              <a:ext cx="2214563" cy="3013075"/>
            </a:xfrm>
            <a:custGeom>
              <a:avLst/>
              <a:gdLst>
                <a:gd name="T0" fmla="*/ 0 w 1395"/>
                <a:gd name="T1" fmla="*/ 0 h 1898"/>
                <a:gd name="T2" fmla="*/ 72 w 1395"/>
                <a:gd name="T3" fmla="*/ 1 h 1898"/>
                <a:gd name="T4" fmla="*/ 142 w 1395"/>
                <a:gd name="T5" fmla="*/ 8 h 1898"/>
                <a:gd name="T6" fmla="*/ 212 w 1395"/>
                <a:gd name="T7" fmla="*/ 16 h 1898"/>
                <a:gd name="T8" fmla="*/ 281 w 1395"/>
                <a:gd name="T9" fmla="*/ 28 h 1898"/>
                <a:gd name="T10" fmla="*/ 348 w 1395"/>
                <a:gd name="T11" fmla="*/ 43 h 1898"/>
                <a:gd name="T12" fmla="*/ 414 w 1395"/>
                <a:gd name="T13" fmla="*/ 62 h 1898"/>
                <a:gd name="T14" fmla="*/ 480 w 1395"/>
                <a:gd name="T15" fmla="*/ 84 h 1898"/>
                <a:gd name="T16" fmla="*/ 542 w 1395"/>
                <a:gd name="T17" fmla="*/ 110 h 1898"/>
                <a:gd name="T18" fmla="*/ 604 w 1395"/>
                <a:gd name="T19" fmla="*/ 137 h 1898"/>
                <a:gd name="T20" fmla="*/ 665 w 1395"/>
                <a:gd name="T21" fmla="*/ 168 h 1898"/>
                <a:gd name="T22" fmla="*/ 723 w 1395"/>
                <a:gd name="T23" fmla="*/ 201 h 1898"/>
                <a:gd name="T24" fmla="*/ 780 w 1395"/>
                <a:gd name="T25" fmla="*/ 238 h 1898"/>
                <a:gd name="T26" fmla="*/ 835 w 1395"/>
                <a:gd name="T27" fmla="*/ 276 h 1898"/>
                <a:gd name="T28" fmla="*/ 888 w 1395"/>
                <a:gd name="T29" fmla="*/ 318 h 1898"/>
                <a:gd name="T30" fmla="*/ 937 w 1395"/>
                <a:gd name="T31" fmla="*/ 363 h 1898"/>
                <a:gd name="T32" fmla="*/ 987 w 1395"/>
                <a:gd name="T33" fmla="*/ 409 h 1898"/>
                <a:gd name="T34" fmla="*/ 1033 w 1395"/>
                <a:gd name="T35" fmla="*/ 457 h 1898"/>
                <a:gd name="T36" fmla="*/ 1076 w 1395"/>
                <a:gd name="T37" fmla="*/ 508 h 1898"/>
                <a:gd name="T38" fmla="*/ 1118 w 1395"/>
                <a:gd name="T39" fmla="*/ 560 h 1898"/>
                <a:gd name="T40" fmla="*/ 1156 w 1395"/>
                <a:gd name="T41" fmla="*/ 616 h 1898"/>
                <a:gd name="T42" fmla="*/ 1193 w 1395"/>
                <a:gd name="T43" fmla="*/ 672 h 1898"/>
                <a:gd name="T44" fmla="*/ 1227 w 1395"/>
                <a:gd name="T45" fmla="*/ 731 h 1898"/>
                <a:gd name="T46" fmla="*/ 1257 w 1395"/>
                <a:gd name="T47" fmla="*/ 790 h 1898"/>
                <a:gd name="T48" fmla="*/ 1286 w 1395"/>
                <a:gd name="T49" fmla="*/ 853 h 1898"/>
                <a:gd name="T50" fmla="*/ 1310 w 1395"/>
                <a:gd name="T51" fmla="*/ 917 h 1898"/>
                <a:gd name="T52" fmla="*/ 1332 w 1395"/>
                <a:gd name="T53" fmla="*/ 981 h 1898"/>
                <a:gd name="T54" fmla="*/ 1352 w 1395"/>
                <a:gd name="T55" fmla="*/ 1046 h 1898"/>
                <a:gd name="T56" fmla="*/ 1368 w 1395"/>
                <a:gd name="T57" fmla="*/ 1115 h 1898"/>
                <a:gd name="T58" fmla="*/ 1379 w 1395"/>
                <a:gd name="T59" fmla="*/ 1184 h 1898"/>
                <a:gd name="T60" fmla="*/ 1388 w 1395"/>
                <a:gd name="T61" fmla="*/ 1253 h 1898"/>
                <a:gd name="T62" fmla="*/ 1393 w 1395"/>
                <a:gd name="T63" fmla="*/ 1325 h 1898"/>
                <a:gd name="T64" fmla="*/ 1395 w 1395"/>
                <a:gd name="T65" fmla="*/ 1397 h 1898"/>
                <a:gd name="T66" fmla="*/ 1395 w 1395"/>
                <a:gd name="T67" fmla="*/ 1429 h 1898"/>
                <a:gd name="T68" fmla="*/ 1393 w 1395"/>
                <a:gd name="T69" fmla="*/ 1461 h 1898"/>
                <a:gd name="T70" fmla="*/ 1392 w 1395"/>
                <a:gd name="T71" fmla="*/ 1493 h 1898"/>
                <a:gd name="T72" fmla="*/ 1390 w 1395"/>
                <a:gd name="T73" fmla="*/ 1525 h 1898"/>
                <a:gd name="T74" fmla="*/ 1387 w 1395"/>
                <a:gd name="T75" fmla="*/ 1557 h 1898"/>
                <a:gd name="T76" fmla="*/ 1382 w 1395"/>
                <a:gd name="T77" fmla="*/ 1587 h 1898"/>
                <a:gd name="T78" fmla="*/ 1377 w 1395"/>
                <a:gd name="T79" fmla="*/ 1619 h 1898"/>
                <a:gd name="T80" fmla="*/ 1372 w 1395"/>
                <a:gd name="T81" fmla="*/ 1651 h 1898"/>
                <a:gd name="T82" fmla="*/ 1366 w 1395"/>
                <a:gd name="T83" fmla="*/ 1683 h 1898"/>
                <a:gd name="T84" fmla="*/ 1358 w 1395"/>
                <a:gd name="T85" fmla="*/ 1714 h 1898"/>
                <a:gd name="T86" fmla="*/ 1352 w 1395"/>
                <a:gd name="T87" fmla="*/ 1744 h 1898"/>
                <a:gd name="T88" fmla="*/ 1342 w 1395"/>
                <a:gd name="T89" fmla="*/ 1776 h 1898"/>
                <a:gd name="T90" fmla="*/ 1334 w 1395"/>
                <a:gd name="T91" fmla="*/ 1807 h 1898"/>
                <a:gd name="T92" fmla="*/ 1324 w 1395"/>
                <a:gd name="T93" fmla="*/ 1837 h 1898"/>
                <a:gd name="T94" fmla="*/ 1313 w 1395"/>
                <a:gd name="T95" fmla="*/ 1867 h 1898"/>
                <a:gd name="T96" fmla="*/ 1302 w 1395"/>
                <a:gd name="T97" fmla="*/ 1898 h 1898"/>
                <a:gd name="T98" fmla="*/ 0 w 1395"/>
                <a:gd name="T99" fmla="*/ 1397 h 1898"/>
                <a:gd name="T100" fmla="*/ 0 w 1395"/>
                <a:gd name="T101" fmla="*/ 0 h 1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95" h="1898">
                  <a:moveTo>
                    <a:pt x="0" y="0"/>
                  </a:moveTo>
                  <a:lnTo>
                    <a:pt x="72" y="1"/>
                  </a:lnTo>
                  <a:lnTo>
                    <a:pt x="142" y="8"/>
                  </a:lnTo>
                  <a:lnTo>
                    <a:pt x="212" y="16"/>
                  </a:lnTo>
                  <a:lnTo>
                    <a:pt x="281" y="28"/>
                  </a:lnTo>
                  <a:lnTo>
                    <a:pt x="348" y="43"/>
                  </a:lnTo>
                  <a:lnTo>
                    <a:pt x="414" y="62"/>
                  </a:lnTo>
                  <a:lnTo>
                    <a:pt x="480" y="84"/>
                  </a:lnTo>
                  <a:lnTo>
                    <a:pt x="542" y="110"/>
                  </a:lnTo>
                  <a:lnTo>
                    <a:pt x="604" y="137"/>
                  </a:lnTo>
                  <a:lnTo>
                    <a:pt x="665" y="168"/>
                  </a:lnTo>
                  <a:lnTo>
                    <a:pt x="723" y="201"/>
                  </a:lnTo>
                  <a:lnTo>
                    <a:pt x="780" y="238"/>
                  </a:lnTo>
                  <a:lnTo>
                    <a:pt x="835" y="276"/>
                  </a:lnTo>
                  <a:lnTo>
                    <a:pt x="888" y="318"/>
                  </a:lnTo>
                  <a:lnTo>
                    <a:pt x="937" y="363"/>
                  </a:lnTo>
                  <a:lnTo>
                    <a:pt x="987" y="409"/>
                  </a:lnTo>
                  <a:lnTo>
                    <a:pt x="1033" y="457"/>
                  </a:lnTo>
                  <a:lnTo>
                    <a:pt x="1076" y="508"/>
                  </a:lnTo>
                  <a:lnTo>
                    <a:pt x="1118" y="560"/>
                  </a:lnTo>
                  <a:lnTo>
                    <a:pt x="1156" y="616"/>
                  </a:lnTo>
                  <a:lnTo>
                    <a:pt x="1193" y="672"/>
                  </a:lnTo>
                  <a:lnTo>
                    <a:pt x="1227" y="731"/>
                  </a:lnTo>
                  <a:lnTo>
                    <a:pt x="1257" y="790"/>
                  </a:lnTo>
                  <a:lnTo>
                    <a:pt x="1286" y="853"/>
                  </a:lnTo>
                  <a:lnTo>
                    <a:pt x="1310" y="917"/>
                  </a:lnTo>
                  <a:lnTo>
                    <a:pt x="1332" y="981"/>
                  </a:lnTo>
                  <a:lnTo>
                    <a:pt x="1352" y="1046"/>
                  </a:lnTo>
                  <a:lnTo>
                    <a:pt x="1368" y="1115"/>
                  </a:lnTo>
                  <a:lnTo>
                    <a:pt x="1379" y="1184"/>
                  </a:lnTo>
                  <a:lnTo>
                    <a:pt x="1388" y="1253"/>
                  </a:lnTo>
                  <a:lnTo>
                    <a:pt x="1393" y="1325"/>
                  </a:lnTo>
                  <a:lnTo>
                    <a:pt x="1395" y="1397"/>
                  </a:lnTo>
                  <a:lnTo>
                    <a:pt x="1395" y="1429"/>
                  </a:lnTo>
                  <a:lnTo>
                    <a:pt x="1393" y="1461"/>
                  </a:lnTo>
                  <a:lnTo>
                    <a:pt x="1392" y="1493"/>
                  </a:lnTo>
                  <a:lnTo>
                    <a:pt x="1390" y="1525"/>
                  </a:lnTo>
                  <a:lnTo>
                    <a:pt x="1387" y="1557"/>
                  </a:lnTo>
                  <a:lnTo>
                    <a:pt x="1382" y="1587"/>
                  </a:lnTo>
                  <a:lnTo>
                    <a:pt x="1377" y="1619"/>
                  </a:lnTo>
                  <a:lnTo>
                    <a:pt x="1372" y="1651"/>
                  </a:lnTo>
                  <a:lnTo>
                    <a:pt x="1366" y="1683"/>
                  </a:lnTo>
                  <a:lnTo>
                    <a:pt x="1358" y="1714"/>
                  </a:lnTo>
                  <a:lnTo>
                    <a:pt x="1352" y="1744"/>
                  </a:lnTo>
                  <a:lnTo>
                    <a:pt x="1342" y="1776"/>
                  </a:lnTo>
                  <a:lnTo>
                    <a:pt x="1334" y="1807"/>
                  </a:lnTo>
                  <a:lnTo>
                    <a:pt x="1324" y="1837"/>
                  </a:lnTo>
                  <a:lnTo>
                    <a:pt x="1313" y="1867"/>
                  </a:lnTo>
                  <a:lnTo>
                    <a:pt x="1302" y="1898"/>
                  </a:lnTo>
                  <a:lnTo>
                    <a:pt x="0" y="1397"/>
                  </a:lnTo>
                  <a:lnTo>
                    <a:pt x="0" y="0"/>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33" name="Freeform 7">
              <a:extLst>
                <a:ext uri="{FF2B5EF4-FFF2-40B4-BE49-F238E27FC236}">
                  <a16:creationId xmlns:a16="http://schemas.microsoft.com/office/drawing/2014/main" id="{435B4158-6444-4731-9388-526720E3AE64}"/>
                </a:ext>
              </a:extLst>
            </p:cNvPr>
            <p:cNvSpPr>
              <a:spLocks/>
            </p:cNvSpPr>
            <p:nvPr/>
          </p:nvSpPr>
          <p:spPr bwMode="auto">
            <a:xfrm>
              <a:off x="2352675" y="3462338"/>
              <a:ext cx="2847975" cy="2214563"/>
            </a:xfrm>
            <a:custGeom>
              <a:avLst/>
              <a:gdLst>
                <a:gd name="T0" fmla="*/ 1794 w 1794"/>
                <a:gd name="T1" fmla="*/ 501 h 1395"/>
                <a:gd name="T2" fmla="*/ 1767 w 1794"/>
                <a:gd name="T3" fmla="*/ 566 h 1395"/>
                <a:gd name="T4" fmla="*/ 1736 w 1794"/>
                <a:gd name="T5" fmla="*/ 630 h 1395"/>
                <a:gd name="T6" fmla="*/ 1703 w 1794"/>
                <a:gd name="T7" fmla="*/ 693 h 1395"/>
                <a:gd name="T8" fmla="*/ 1668 w 1794"/>
                <a:gd name="T9" fmla="*/ 752 h 1395"/>
                <a:gd name="T10" fmla="*/ 1629 w 1794"/>
                <a:gd name="T11" fmla="*/ 810 h 1395"/>
                <a:gd name="T12" fmla="*/ 1588 w 1794"/>
                <a:gd name="T13" fmla="*/ 864 h 1395"/>
                <a:gd name="T14" fmla="*/ 1544 w 1794"/>
                <a:gd name="T15" fmla="*/ 917 h 1395"/>
                <a:gd name="T16" fmla="*/ 1498 w 1794"/>
                <a:gd name="T17" fmla="*/ 967 h 1395"/>
                <a:gd name="T18" fmla="*/ 1450 w 1794"/>
                <a:gd name="T19" fmla="*/ 1015 h 1395"/>
                <a:gd name="T20" fmla="*/ 1400 w 1794"/>
                <a:gd name="T21" fmla="*/ 1059 h 1395"/>
                <a:gd name="T22" fmla="*/ 1349 w 1794"/>
                <a:gd name="T23" fmla="*/ 1101 h 1395"/>
                <a:gd name="T24" fmla="*/ 1295 w 1794"/>
                <a:gd name="T25" fmla="*/ 1141 h 1395"/>
                <a:gd name="T26" fmla="*/ 1239 w 1794"/>
                <a:gd name="T27" fmla="*/ 1178 h 1395"/>
                <a:gd name="T28" fmla="*/ 1181 w 1794"/>
                <a:gd name="T29" fmla="*/ 1213 h 1395"/>
                <a:gd name="T30" fmla="*/ 1124 w 1794"/>
                <a:gd name="T31" fmla="*/ 1245 h 1395"/>
                <a:gd name="T32" fmla="*/ 1063 w 1794"/>
                <a:gd name="T33" fmla="*/ 1274 h 1395"/>
                <a:gd name="T34" fmla="*/ 1002 w 1794"/>
                <a:gd name="T35" fmla="*/ 1299 h 1395"/>
                <a:gd name="T36" fmla="*/ 940 w 1794"/>
                <a:gd name="T37" fmla="*/ 1322 h 1395"/>
                <a:gd name="T38" fmla="*/ 876 w 1794"/>
                <a:gd name="T39" fmla="*/ 1341 h 1395"/>
                <a:gd name="T40" fmla="*/ 810 w 1794"/>
                <a:gd name="T41" fmla="*/ 1359 h 1395"/>
                <a:gd name="T42" fmla="*/ 744 w 1794"/>
                <a:gd name="T43" fmla="*/ 1373 h 1395"/>
                <a:gd name="T44" fmla="*/ 679 w 1794"/>
                <a:gd name="T45" fmla="*/ 1383 h 1395"/>
                <a:gd name="T46" fmla="*/ 612 w 1794"/>
                <a:gd name="T47" fmla="*/ 1391 h 1395"/>
                <a:gd name="T48" fmla="*/ 544 w 1794"/>
                <a:gd name="T49" fmla="*/ 1395 h 1395"/>
                <a:gd name="T50" fmla="*/ 477 w 1794"/>
                <a:gd name="T51" fmla="*/ 1395 h 1395"/>
                <a:gd name="T52" fmla="*/ 408 w 1794"/>
                <a:gd name="T53" fmla="*/ 1394 h 1395"/>
                <a:gd name="T54" fmla="*/ 340 w 1794"/>
                <a:gd name="T55" fmla="*/ 1387 h 1395"/>
                <a:gd name="T56" fmla="*/ 272 w 1794"/>
                <a:gd name="T57" fmla="*/ 1378 h 1395"/>
                <a:gd name="T58" fmla="*/ 204 w 1794"/>
                <a:gd name="T59" fmla="*/ 1365 h 1395"/>
                <a:gd name="T60" fmla="*/ 135 w 1794"/>
                <a:gd name="T61" fmla="*/ 1349 h 1395"/>
                <a:gd name="T62" fmla="*/ 68 w 1794"/>
                <a:gd name="T63" fmla="*/ 1330 h 1395"/>
                <a:gd name="T64" fmla="*/ 0 w 1794"/>
                <a:gd name="T65" fmla="*/ 1306 h 1395"/>
                <a:gd name="T66" fmla="*/ 492 w 1794"/>
                <a:gd name="T67" fmla="*/ 0 h 1395"/>
                <a:gd name="T68" fmla="*/ 1794 w 1794"/>
                <a:gd name="T69" fmla="*/ 501 h 1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4" h="1395">
                  <a:moveTo>
                    <a:pt x="1794" y="501"/>
                  </a:moveTo>
                  <a:lnTo>
                    <a:pt x="1767" y="566"/>
                  </a:lnTo>
                  <a:lnTo>
                    <a:pt x="1736" y="630"/>
                  </a:lnTo>
                  <a:lnTo>
                    <a:pt x="1703" y="693"/>
                  </a:lnTo>
                  <a:lnTo>
                    <a:pt x="1668" y="752"/>
                  </a:lnTo>
                  <a:lnTo>
                    <a:pt x="1629" y="810"/>
                  </a:lnTo>
                  <a:lnTo>
                    <a:pt x="1588" y="864"/>
                  </a:lnTo>
                  <a:lnTo>
                    <a:pt x="1544" y="917"/>
                  </a:lnTo>
                  <a:lnTo>
                    <a:pt x="1498" y="967"/>
                  </a:lnTo>
                  <a:lnTo>
                    <a:pt x="1450" y="1015"/>
                  </a:lnTo>
                  <a:lnTo>
                    <a:pt x="1400" y="1059"/>
                  </a:lnTo>
                  <a:lnTo>
                    <a:pt x="1349" y="1101"/>
                  </a:lnTo>
                  <a:lnTo>
                    <a:pt x="1295" y="1141"/>
                  </a:lnTo>
                  <a:lnTo>
                    <a:pt x="1239" y="1178"/>
                  </a:lnTo>
                  <a:lnTo>
                    <a:pt x="1181" y="1213"/>
                  </a:lnTo>
                  <a:lnTo>
                    <a:pt x="1124" y="1245"/>
                  </a:lnTo>
                  <a:lnTo>
                    <a:pt x="1063" y="1274"/>
                  </a:lnTo>
                  <a:lnTo>
                    <a:pt x="1002" y="1299"/>
                  </a:lnTo>
                  <a:lnTo>
                    <a:pt x="940" y="1322"/>
                  </a:lnTo>
                  <a:lnTo>
                    <a:pt x="876" y="1341"/>
                  </a:lnTo>
                  <a:lnTo>
                    <a:pt x="810" y="1359"/>
                  </a:lnTo>
                  <a:lnTo>
                    <a:pt x="744" y="1373"/>
                  </a:lnTo>
                  <a:lnTo>
                    <a:pt x="679" y="1383"/>
                  </a:lnTo>
                  <a:lnTo>
                    <a:pt x="612" y="1391"/>
                  </a:lnTo>
                  <a:lnTo>
                    <a:pt x="544" y="1395"/>
                  </a:lnTo>
                  <a:lnTo>
                    <a:pt x="477" y="1395"/>
                  </a:lnTo>
                  <a:lnTo>
                    <a:pt x="408" y="1394"/>
                  </a:lnTo>
                  <a:lnTo>
                    <a:pt x="340" y="1387"/>
                  </a:lnTo>
                  <a:lnTo>
                    <a:pt x="272" y="1378"/>
                  </a:lnTo>
                  <a:lnTo>
                    <a:pt x="204" y="1365"/>
                  </a:lnTo>
                  <a:lnTo>
                    <a:pt x="135" y="1349"/>
                  </a:lnTo>
                  <a:lnTo>
                    <a:pt x="68" y="1330"/>
                  </a:lnTo>
                  <a:lnTo>
                    <a:pt x="0" y="1306"/>
                  </a:lnTo>
                  <a:lnTo>
                    <a:pt x="492" y="0"/>
                  </a:lnTo>
                  <a:lnTo>
                    <a:pt x="1794" y="501"/>
                  </a:lnTo>
                  <a:close/>
                </a:path>
              </a:pathLst>
            </a:custGeom>
            <a:solidFill>
              <a:srgbClr val="E1471D"/>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34" name="Freeform 8">
              <a:extLst>
                <a:ext uri="{FF2B5EF4-FFF2-40B4-BE49-F238E27FC236}">
                  <a16:creationId xmlns:a16="http://schemas.microsoft.com/office/drawing/2014/main" id="{1424AA3E-200B-4E64-AC90-AA10FE14F2A4}"/>
                </a:ext>
              </a:extLst>
            </p:cNvPr>
            <p:cNvSpPr>
              <a:spLocks/>
            </p:cNvSpPr>
            <p:nvPr/>
          </p:nvSpPr>
          <p:spPr bwMode="auto">
            <a:xfrm>
              <a:off x="2352675" y="3462338"/>
              <a:ext cx="2847975" cy="2214563"/>
            </a:xfrm>
            <a:custGeom>
              <a:avLst/>
              <a:gdLst>
                <a:gd name="T0" fmla="*/ 1794 w 1794"/>
                <a:gd name="T1" fmla="*/ 501 h 1395"/>
                <a:gd name="T2" fmla="*/ 1767 w 1794"/>
                <a:gd name="T3" fmla="*/ 566 h 1395"/>
                <a:gd name="T4" fmla="*/ 1736 w 1794"/>
                <a:gd name="T5" fmla="*/ 630 h 1395"/>
                <a:gd name="T6" fmla="*/ 1703 w 1794"/>
                <a:gd name="T7" fmla="*/ 693 h 1395"/>
                <a:gd name="T8" fmla="*/ 1668 w 1794"/>
                <a:gd name="T9" fmla="*/ 752 h 1395"/>
                <a:gd name="T10" fmla="*/ 1629 w 1794"/>
                <a:gd name="T11" fmla="*/ 810 h 1395"/>
                <a:gd name="T12" fmla="*/ 1588 w 1794"/>
                <a:gd name="T13" fmla="*/ 864 h 1395"/>
                <a:gd name="T14" fmla="*/ 1544 w 1794"/>
                <a:gd name="T15" fmla="*/ 917 h 1395"/>
                <a:gd name="T16" fmla="*/ 1498 w 1794"/>
                <a:gd name="T17" fmla="*/ 967 h 1395"/>
                <a:gd name="T18" fmla="*/ 1450 w 1794"/>
                <a:gd name="T19" fmla="*/ 1015 h 1395"/>
                <a:gd name="T20" fmla="*/ 1400 w 1794"/>
                <a:gd name="T21" fmla="*/ 1059 h 1395"/>
                <a:gd name="T22" fmla="*/ 1349 w 1794"/>
                <a:gd name="T23" fmla="*/ 1101 h 1395"/>
                <a:gd name="T24" fmla="*/ 1295 w 1794"/>
                <a:gd name="T25" fmla="*/ 1141 h 1395"/>
                <a:gd name="T26" fmla="*/ 1239 w 1794"/>
                <a:gd name="T27" fmla="*/ 1178 h 1395"/>
                <a:gd name="T28" fmla="*/ 1181 w 1794"/>
                <a:gd name="T29" fmla="*/ 1213 h 1395"/>
                <a:gd name="T30" fmla="*/ 1124 w 1794"/>
                <a:gd name="T31" fmla="*/ 1245 h 1395"/>
                <a:gd name="T32" fmla="*/ 1063 w 1794"/>
                <a:gd name="T33" fmla="*/ 1274 h 1395"/>
                <a:gd name="T34" fmla="*/ 1002 w 1794"/>
                <a:gd name="T35" fmla="*/ 1299 h 1395"/>
                <a:gd name="T36" fmla="*/ 940 w 1794"/>
                <a:gd name="T37" fmla="*/ 1322 h 1395"/>
                <a:gd name="T38" fmla="*/ 876 w 1794"/>
                <a:gd name="T39" fmla="*/ 1341 h 1395"/>
                <a:gd name="T40" fmla="*/ 810 w 1794"/>
                <a:gd name="T41" fmla="*/ 1359 h 1395"/>
                <a:gd name="T42" fmla="*/ 744 w 1794"/>
                <a:gd name="T43" fmla="*/ 1373 h 1395"/>
                <a:gd name="T44" fmla="*/ 679 w 1794"/>
                <a:gd name="T45" fmla="*/ 1383 h 1395"/>
                <a:gd name="T46" fmla="*/ 612 w 1794"/>
                <a:gd name="T47" fmla="*/ 1391 h 1395"/>
                <a:gd name="T48" fmla="*/ 544 w 1794"/>
                <a:gd name="T49" fmla="*/ 1395 h 1395"/>
                <a:gd name="T50" fmla="*/ 477 w 1794"/>
                <a:gd name="T51" fmla="*/ 1395 h 1395"/>
                <a:gd name="T52" fmla="*/ 408 w 1794"/>
                <a:gd name="T53" fmla="*/ 1394 h 1395"/>
                <a:gd name="T54" fmla="*/ 340 w 1794"/>
                <a:gd name="T55" fmla="*/ 1387 h 1395"/>
                <a:gd name="T56" fmla="*/ 272 w 1794"/>
                <a:gd name="T57" fmla="*/ 1378 h 1395"/>
                <a:gd name="T58" fmla="*/ 204 w 1794"/>
                <a:gd name="T59" fmla="*/ 1365 h 1395"/>
                <a:gd name="T60" fmla="*/ 135 w 1794"/>
                <a:gd name="T61" fmla="*/ 1349 h 1395"/>
                <a:gd name="T62" fmla="*/ 68 w 1794"/>
                <a:gd name="T63" fmla="*/ 1330 h 1395"/>
                <a:gd name="T64" fmla="*/ 0 w 1794"/>
                <a:gd name="T65" fmla="*/ 1306 h 1395"/>
                <a:gd name="T66" fmla="*/ 492 w 1794"/>
                <a:gd name="T67" fmla="*/ 0 h 1395"/>
                <a:gd name="T68" fmla="*/ 1794 w 1794"/>
                <a:gd name="T69" fmla="*/ 501 h 1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4" h="1395">
                  <a:moveTo>
                    <a:pt x="1794" y="501"/>
                  </a:moveTo>
                  <a:lnTo>
                    <a:pt x="1767" y="566"/>
                  </a:lnTo>
                  <a:lnTo>
                    <a:pt x="1736" y="630"/>
                  </a:lnTo>
                  <a:lnTo>
                    <a:pt x="1703" y="693"/>
                  </a:lnTo>
                  <a:lnTo>
                    <a:pt x="1668" y="752"/>
                  </a:lnTo>
                  <a:lnTo>
                    <a:pt x="1629" y="810"/>
                  </a:lnTo>
                  <a:lnTo>
                    <a:pt x="1588" y="864"/>
                  </a:lnTo>
                  <a:lnTo>
                    <a:pt x="1544" y="917"/>
                  </a:lnTo>
                  <a:lnTo>
                    <a:pt x="1498" y="967"/>
                  </a:lnTo>
                  <a:lnTo>
                    <a:pt x="1450" y="1015"/>
                  </a:lnTo>
                  <a:lnTo>
                    <a:pt x="1400" y="1059"/>
                  </a:lnTo>
                  <a:lnTo>
                    <a:pt x="1349" y="1101"/>
                  </a:lnTo>
                  <a:lnTo>
                    <a:pt x="1295" y="1141"/>
                  </a:lnTo>
                  <a:lnTo>
                    <a:pt x="1239" y="1178"/>
                  </a:lnTo>
                  <a:lnTo>
                    <a:pt x="1181" y="1213"/>
                  </a:lnTo>
                  <a:lnTo>
                    <a:pt x="1124" y="1245"/>
                  </a:lnTo>
                  <a:lnTo>
                    <a:pt x="1063" y="1274"/>
                  </a:lnTo>
                  <a:lnTo>
                    <a:pt x="1002" y="1299"/>
                  </a:lnTo>
                  <a:lnTo>
                    <a:pt x="940" y="1322"/>
                  </a:lnTo>
                  <a:lnTo>
                    <a:pt x="876" y="1341"/>
                  </a:lnTo>
                  <a:lnTo>
                    <a:pt x="810" y="1359"/>
                  </a:lnTo>
                  <a:lnTo>
                    <a:pt x="744" y="1373"/>
                  </a:lnTo>
                  <a:lnTo>
                    <a:pt x="679" y="1383"/>
                  </a:lnTo>
                  <a:lnTo>
                    <a:pt x="612" y="1391"/>
                  </a:lnTo>
                  <a:lnTo>
                    <a:pt x="544" y="1395"/>
                  </a:lnTo>
                  <a:lnTo>
                    <a:pt x="477" y="1395"/>
                  </a:lnTo>
                  <a:lnTo>
                    <a:pt x="408" y="1394"/>
                  </a:lnTo>
                  <a:lnTo>
                    <a:pt x="340" y="1387"/>
                  </a:lnTo>
                  <a:lnTo>
                    <a:pt x="272" y="1378"/>
                  </a:lnTo>
                  <a:lnTo>
                    <a:pt x="204" y="1365"/>
                  </a:lnTo>
                  <a:lnTo>
                    <a:pt x="135" y="1349"/>
                  </a:lnTo>
                  <a:lnTo>
                    <a:pt x="68" y="1330"/>
                  </a:lnTo>
                  <a:lnTo>
                    <a:pt x="0" y="1306"/>
                  </a:lnTo>
                  <a:lnTo>
                    <a:pt x="492" y="0"/>
                  </a:lnTo>
                  <a:lnTo>
                    <a:pt x="1794" y="501"/>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35" name="Freeform 9">
              <a:extLst>
                <a:ext uri="{FF2B5EF4-FFF2-40B4-BE49-F238E27FC236}">
                  <a16:creationId xmlns:a16="http://schemas.microsoft.com/office/drawing/2014/main" id="{3E4A973E-E535-4374-8472-797E5E71F7DA}"/>
                </a:ext>
              </a:extLst>
            </p:cNvPr>
            <p:cNvSpPr>
              <a:spLocks/>
            </p:cNvSpPr>
            <p:nvPr/>
          </p:nvSpPr>
          <p:spPr bwMode="auto">
            <a:xfrm>
              <a:off x="941388" y="3462338"/>
              <a:ext cx="2192338" cy="2073275"/>
            </a:xfrm>
            <a:custGeom>
              <a:avLst/>
              <a:gdLst>
                <a:gd name="T0" fmla="*/ 889 w 1381"/>
                <a:gd name="T1" fmla="*/ 1306 h 1306"/>
                <a:gd name="T2" fmla="*/ 845 w 1381"/>
                <a:gd name="T3" fmla="*/ 1288 h 1306"/>
                <a:gd name="T4" fmla="*/ 801 w 1381"/>
                <a:gd name="T5" fmla="*/ 1271 h 1306"/>
                <a:gd name="T6" fmla="*/ 760 w 1381"/>
                <a:gd name="T7" fmla="*/ 1250 h 1306"/>
                <a:gd name="T8" fmla="*/ 718 w 1381"/>
                <a:gd name="T9" fmla="*/ 1229 h 1306"/>
                <a:gd name="T10" fmla="*/ 677 w 1381"/>
                <a:gd name="T11" fmla="*/ 1205 h 1306"/>
                <a:gd name="T12" fmla="*/ 637 w 1381"/>
                <a:gd name="T13" fmla="*/ 1181 h 1306"/>
                <a:gd name="T14" fmla="*/ 598 w 1381"/>
                <a:gd name="T15" fmla="*/ 1155 h 1306"/>
                <a:gd name="T16" fmla="*/ 560 w 1381"/>
                <a:gd name="T17" fmla="*/ 1130 h 1306"/>
                <a:gd name="T18" fmla="*/ 523 w 1381"/>
                <a:gd name="T19" fmla="*/ 1103 h 1306"/>
                <a:gd name="T20" fmla="*/ 488 w 1381"/>
                <a:gd name="T21" fmla="*/ 1074 h 1306"/>
                <a:gd name="T22" fmla="*/ 453 w 1381"/>
                <a:gd name="T23" fmla="*/ 1043 h 1306"/>
                <a:gd name="T24" fmla="*/ 419 w 1381"/>
                <a:gd name="T25" fmla="*/ 1011 h 1306"/>
                <a:gd name="T26" fmla="*/ 385 w 1381"/>
                <a:gd name="T27" fmla="*/ 979 h 1306"/>
                <a:gd name="T28" fmla="*/ 355 w 1381"/>
                <a:gd name="T29" fmla="*/ 946 h 1306"/>
                <a:gd name="T30" fmla="*/ 325 w 1381"/>
                <a:gd name="T31" fmla="*/ 912 h 1306"/>
                <a:gd name="T32" fmla="*/ 294 w 1381"/>
                <a:gd name="T33" fmla="*/ 877 h 1306"/>
                <a:gd name="T34" fmla="*/ 267 w 1381"/>
                <a:gd name="T35" fmla="*/ 842 h 1306"/>
                <a:gd name="T36" fmla="*/ 240 w 1381"/>
                <a:gd name="T37" fmla="*/ 803 h 1306"/>
                <a:gd name="T38" fmla="*/ 214 w 1381"/>
                <a:gd name="T39" fmla="*/ 766 h 1306"/>
                <a:gd name="T40" fmla="*/ 189 w 1381"/>
                <a:gd name="T41" fmla="*/ 726 h 1306"/>
                <a:gd name="T42" fmla="*/ 166 w 1381"/>
                <a:gd name="T43" fmla="*/ 688 h 1306"/>
                <a:gd name="T44" fmla="*/ 144 w 1381"/>
                <a:gd name="T45" fmla="*/ 646 h 1306"/>
                <a:gd name="T46" fmla="*/ 123 w 1381"/>
                <a:gd name="T47" fmla="*/ 606 h 1306"/>
                <a:gd name="T48" fmla="*/ 104 w 1381"/>
                <a:gd name="T49" fmla="*/ 565 h 1306"/>
                <a:gd name="T50" fmla="*/ 85 w 1381"/>
                <a:gd name="T51" fmla="*/ 522 h 1306"/>
                <a:gd name="T52" fmla="*/ 69 w 1381"/>
                <a:gd name="T53" fmla="*/ 478 h 1306"/>
                <a:gd name="T54" fmla="*/ 54 w 1381"/>
                <a:gd name="T55" fmla="*/ 434 h 1306"/>
                <a:gd name="T56" fmla="*/ 40 w 1381"/>
                <a:gd name="T57" fmla="*/ 390 h 1306"/>
                <a:gd name="T58" fmla="*/ 27 w 1381"/>
                <a:gd name="T59" fmla="*/ 344 h 1306"/>
                <a:gd name="T60" fmla="*/ 16 w 1381"/>
                <a:gd name="T61" fmla="*/ 299 h 1306"/>
                <a:gd name="T62" fmla="*/ 8 w 1381"/>
                <a:gd name="T63" fmla="*/ 253 h 1306"/>
                <a:gd name="T64" fmla="*/ 0 w 1381"/>
                <a:gd name="T65" fmla="*/ 206 h 1306"/>
                <a:gd name="T66" fmla="*/ 1381 w 1381"/>
                <a:gd name="T67" fmla="*/ 0 h 1306"/>
                <a:gd name="T68" fmla="*/ 889 w 1381"/>
                <a:gd name="T69" fmla="*/ 1306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1" h="1306">
                  <a:moveTo>
                    <a:pt x="889" y="1306"/>
                  </a:moveTo>
                  <a:lnTo>
                    <a:pt x="845" y="1288"/>
                  </a:lnTo>
                  <a:lnTo>
                    <a:pt x="801" y="1271"/>
                  </a:lnTo>
                  <a:lnTo>
                    <a:pt x="760" y="1250"/>
                  </a:lnTo>
                  <a:lnTo>
                    <a:pt x="718" y="1229"/>
                  </a:lnTo>
                  <a:lnTo>
                    <a:pt x="677" y="1205"/>
                  </a:lnTo>
                  <a:lnTo>
                    <a:pt x="637" y="1181"/>
                  </a:lnTo>
                  <a:lnTo>
                    <a:pt x="598" y="1155"/>
                  </a:lnTo>
                  <a:lnTo>
                    <a:pt x="560" y="1130"/>
                  </a:lnTo>
                  <a:lnTo>
                    <a:pt x="523" y="1103"/>
                  </a:lnTo>
                  <a:lnTo>
                    <a:pt x="488" y="1074"/>
                  </a:lnTo>
                  <a:lnTo>
                    <a:pt x="453" y="1043"/>
                  </a:lnTo>
                  <a:lnTo>
                    <a:pt x="419" y="1011"/>
                  </a:lnTo>
                  <a:lnTo>
                    <a:pt x="385" y="979"/>
                  </a:lnTo>
                  <a:lnTo>
                    <a:pt x="355" y="946"/>
                  </a:lnTo>
                  <a:lnTo>
                    <a:pt x="325" y="912"/>
                  </a:lnTo>
                  <a:lnTo>
                    <a:pt x="294" y="877"/>
                  </a:lnTo>
                  <a:lnTo>
                    <a:pt x="267" y="842"/>
                  </a:lnTo>
                  <a:lnTo>
                    <a:pt x="240" y="803"/>
                  </a:lnTo>
                  <a:lnTo>
                    <a:pt x="214" y="766"/>
                  </a:lnTo>
                  <a:lnTo>
                    <a:pt x="189" y="726"/>
                  </a:lnTo>
                  <a:lnTo>
                    <a:pt x="166" y="688"/>
                  </a:lnTo>
                  <a:lnTo>
                    <a:pt x="144" y="646"/>
                  </a:lnTo>
                  <a:lnTo>
                    <a:pt x="123" y="606"/>
                  </a:lnTo>
                  <a:lnTo>
                    <a:pt x="104" y="565"/>
                  </a:lnTo>
                  <a:lnTo>
                    <a:pt x="85" y="522"/>
                  </a:lnTo>
                  <a:lnTo>
                    <a:pt x="69" y="478"/>
                  </a:lnTo>
                  <a:lnTo>
                    <a:pt x="54" y="434"/>
                  </a:lnTo>
                  <a:lnTo>
                    <a:pt x="40" y="390"/>
                  </a:lnTo>
                  <a:lnTo>
                    <a:pt x="27" y="344"/>
                  </a:lnTo>
                  <a:lnTo>
                    <a:pt x="16" y="299"/>
                  </a:lnTo>
                  <a:lnTo>
                    <a:pt x="8" y="253"/>
                  </a:lnTo>
                  <a:lnTo>
                    <a:pt x="0" y="206"/>
                  </a:lnTo>
                  <a:lnTo>
                    <a:pt x="1381" y="0"/>
                  </a:lnTo>
                  <a:lnTo>
                    <a:pt x="889" y="1306"/>
                  </a:lnTo>
                  <a:close/>
                </a:path>
              </a:pathLst>
            </a:custGeom>
            <a:solidFill>
              <a:srgbClr val="00823B"/>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36" name="Freeform 10">
              <a:extLst>
                <a:ext uri="{FF2B5EF4-FFF2-40B4-BE49-F238E27FC236}">
                  <a16:creationId xmlns:a16="http://schemas.microsoft.com/office/drawing/2014/main" id="{818E0426-132F-4B94-8629-B8440ADB1F3A}"/>
                </a:ext>
              </a:extLst>
            </p:cNvPr>
            <p:cNvSpPr>
              <a:spLocks/>
            </p:cNvSpPr>
            <p:nvPr/>
          </p:nvSpPr>
          <p:spPr bwMode="auto">
            <a:xfrm>
              <a:off x="941388" y="3462338"/>
              <a:ext cx="2192338" cy="2073275"/>
            </a:xfrm>
            <a:custGeom>
              <a:avLst/>
              <a:gdLst>
                <a:gd name="T0" fmla="*/ 889 w 1381"/>
                <a:gd name="T1" fmla="*/ 1306 h 1306"/>
                <a:gd name="T2" fmla="*/ 845 w 1381"/>
                <a:gd name="T3" fmla="*/ 1288 h 1306"/>
                <a:gd name="T4" fmla="*/ 801 w 1381"/>
                <a:gd name="T5" fmla="*/ 1271 h 1306"/>
                <a:gd name="T6" fmla="*/ 760 w 1381"/>
                <a:gd name="T7" fmla="*/ 1250 h 1306"/>
                <a:gd name="T8" fmla="*/ 718 w 1381"/>
                <a:gd name="T9" fmla="*/ 1229 h 1306"/>
                <a:gd name="T10" fmla="*/ 677 w 1381"/>
                <a:gd name="T11" fmla="*/ 1205 h 1306"/>
                <a:gd name="T12" fmla="*/ 637 w 1381"/>
                <a:gd name="T13" fmla="*/ 1181 h 1306"/>
                <a:gd name="T14" fmla="*/ 598 w 1381"/>
                <a:gd name="T15" fmla="*/ 1155 h 1306"/>
                <a:gd name="T16" fmla="*/ 560 w 1381"/>
                <a:gd name="T17" fmla="*/ 1130 h 1306"/>
                <a:gd name="T18" fmla="*/ 523 w 1381"/>
                <a:gd name="T19" fmla="*/ 1103 h 1306"/>
                <a:gd name="T20" fmla="*/ 488 w 1381"/>
                <a:gd name="T21" fmla="*/ 1074 h 1306"/>
                <a:gd name="T22" fmla="*/ 453 w 1381"/>
                <a:gd name="T23" fmla="*/ 1043 h 1306"/>
                <a:gd name="T24" fmla="*/ 419 w 1381"/>
                <a:gd name="T25" fmla="*/ 1011 h 1306"/>
                <a:gd name="T26" fmla="*/ 385 w 1381"/>
                <a:gd name="T27" fmla="*/ 979 h 1306"/>
                <a:gd name="T28" fmla="*/ 355 w 1381"/>
                <a:gd name="T29" fmla="*/ 946 h 1306"/>
                <a:gd name="T30" fmla="*/ 325 w 1381"/>
                <a:gd name="T31" fmla="*/ 912 h 1306"/>
                <a:gd name="T32" fmla="*/ 294 w 1381"/>
                <a:gd name="T33" fmla="*/ 877 h 1306"/>
                <a:gd name="T34" fmla="*/ 267 w 1381"/>
                <a:gd name="T35" fmla="*/ 842 h 1306"/>
                <a:gd name="T36" fmla="*/ 240 w 1381"/>
                <a:gd name="T37" fmla="*/ 803 h 1306"/>
                <a:gd name="T38" fmla="*/ 214 w 1381"/>
                <a:gd name="T39" fmla="*/ 766 h 1306"/>
                <a:gd name="T40" fmla="*/ 189 w 1381"/>
                <a:gd name="T41" fmla="*/ 726 h 1306"/>
                <a:gd name="T42" fmla="*/ 166 w 1381"/>
                <a:gd name="T43" fmla="*/ 688 h 1306"/>
                <a:gd name="T44" fmla="*/ 144 w 1381"/>
                <a:gd name="T45" fmla="*/ 646 h 1306"/>
                <a:gd name="T46" fmla="*/ 123 w 1381"/>
                <a:gd name="T47" fmla="*/ 606 h 1306"/>
                <a:gd name="T48" fmla="*/ 104 w 1381"/>
                <a:gd name="T49" fmla="*/ 565 h 1306"/>
                <a:gd name="T50" fmla="*/ 85 w 1381"/>
                <a:gd name="T51" fmla="*/ 522 h 1306"/>
                <a:gd name="T52" fmla="*/ 69 w 1381"/>
                <a:gd name="T53" fmla="*/ 478 h 1306"/>
                <a:gd name="T54" fmla="*/ 54 w 1381"/>
                <a:gd name="T55" fmla="*/ 434 h 1306"/>
                <a:gd name="T56" fmla="*/ 40 w 1381"/>
                <a:gd name="T57" fmla="*/ 390 h 1306"/>
                <a:gd name="T58" fmla="*/ 27 w 1381"/>
                <a:gd name="T59" fmla="*/ 344 h 1306"/>
                <a:gd name="T60" fmla="*/ 16 w 1381"/>
                <a:gd name="T61" fmla="*/ 299 h 1306"/>
                <a:gd name="T62" fmla="*/ 8 w 1381"/>
                <a:gd name="T63" fmla="*/ 253 h 1306"/>
                <a:gd name="T64" fmla="*/ 0 w 1381"/>
                <a:gd name="T65" fmla="*/ 206 h 1306"/>
                <a:gd name="T66" fmla="*/ 1381 w 1381"/>
                <a:gd name="T67" fmla="*/ 0 h 1306"/>
                <a:gd name="T68" fmla="*/ 889 w 1381"/>
                <a:gd name="T69" fmla="*/ 1306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1" h="1306">
                  <a:moveTo>
                    <a:pt x="889" y="1306"/>
                  </a:moveTo>
                  <a:lnTo>
                    <a:pt x="845" y="1288"/>
                  </a:lnTo>
                  <a:lnTo>
                    <a:pt x="801" y="1271"/>
                  </a:lnTo>
                  <a:lnTo>
                    <a:pt x="760" y="1250"/>
                  </a:lnTo>
                  <a:lnTo>
                    <a:pt x="718" y="1229"/>
                  </a:lnTo>
                  <a:lnTo>
                    <a:pt x="677" y="1205"/>
                  </a:lnTo>
                  <a:lnTo>
                    <a:pt x="637" y="1181"/>
                  </a:lnTo>
                  <a:lnTo>
                    <a:pt x="598" y="1155"/>
                  </a:lnTo>
                  <a:lnTo>
                    <a:pt x="560" y="1130"/>
                  </a:lnTo>
                  <a:lnTo>
                    <a:pt x="523" y="1103"/>
                  </a:lnTo>
                  <a:lnTo>
                    <a:pt x="488" y="1074"/>
                  </a:lnTo>
                  <a:lnTo>
                    <a:pt x="453" y="1043"/>
                  </a:lnTo>
                  <a:lnTo>
                    <a:pt x="419" y="1011"/>
                  </a:lnTo>
                  <a:lnTo>
                    <a:pt x="385" y="979"/>
                  </a:lnTo>
                  <a:lnTo>
                    <a:pt x="355" y="946"/>
                  </a:lnTo>
                  <a:lnTo>
                    <a:pt x="325" y="912"/>
                  </a:lnTo>
                  <a:lnTo>
                    <a:pt x="294" y="877"/>
                  </a:lnTo>
                  <a:lnTo>
                    <a:pt x="267" y="842"/>
                  </a:lnTo>
                  <a:lnTo>
                    <a:pt x="240" y="803"/>
                  </a:lnTo>
                  <a:lnTo>
                    <a:pt x="214" y="766"/>
                  </a:lnTo>
                  <a:lnTo>
                    <a:pt x="189" y="726"/>
                  </a:lnTo>
                  <a:lnTo>
                    <a:pt x="166" y="688"/>
                  </a:lnTo>
                  <a:lnTo>
                    <a:pt x="144" y="646"/>
                  </a:lnTo>
                  <a:lnTo>
                    <a:pt x="123" y="606"/>
                  </a:lnTo>
                  <a:lnTo>
                    <a:pt x="104" y="565"/>
                  </a:lnTo>
                  <a:lnTo>
                    <a:pt x="85" y="522"/>
                  </a:lnTo>
                  <a:lnTo>
                    <a:pt x="69" y="478"/>
                  </a:lnTo>
                  <a:lnTo>
                    <a:pt x="54" y="434"/>
                  </a:lnTo>
                  <a:lnTo>
                    <a:pt x="40" y="390"/>
                  </a:lnTo>
                  <a:lnTo>
                    <a:pt x="27" y="344"/>
                  </a:lnTo>
                  <a:lnTo>
                    <a:pt x="16" y="299"/>
                  </a:lnTo>
                  <a:lnTo>
                    <a:pt x="8" y="253"/>
                  </a:lnTo>
                  <a:lnTo>
                    <a:pt x="0" y="206"/>
                  </a:lnTo>
                  <a:lnTo>
                    <a:pt x="1381" y="0"/>
                  </a:lnTo>
                  <a:lnTo>
                    <a:pt x="889" y="1306"/>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37" name="Freeform 11">
              <a:extLst>
                <a:ext uri="{FF2B5EF4-FFF2-40B4-BE49-F238E27FC236}">
                  <a16:creationId xmlns:a16="http://schemas.microsoft.com/office/drawing/2014/main" id="{BDF5675D-922C-409F-80D9-00044B2A79A8}"/>
                </a:ext>
              </a:extLst>
            </p:cNvPr>
            <p:cNvSpPr>
              <a:spLocks/>
            </p:cNvSpPr>
            <p:nvPr/>
          </p:nvSpPr>
          <p:spPr bwMode="auto">
            <a:xfrm>
              <a:off x="915988" y="2828926"/>
              <a:ext cx="2217738" cy="960438"/>
            </a:xfrm>
            <a:custGeom>
              <a:avLst/>
              <a:gdLst>
                <a:gd name="T0" fmla="*/ 16 w 1397"/>
                <a:gd name="T1" fmla="*/ 605 h 605"/>
                <a:gd name="T2" fmla="*/ 11 w 1397"/>
                <a:gd name="T3" fmla="*/ 567 h 605"/>
                <a:gd name="T4" fmla="*/ 6 w 1397"/>
                <a:gd name="T5" fmla="*/ 528 h 605"/>
                <a:gd name="T6" fmla="*/ 3 w 1397"/>
                <a:gd name="T7" fmla="*/ 490 h 605"/>
                <a:gd name="T8" fmla="*/ 1 w 1397"/>
                <a:gd name="T9" fmla="*/ 452 h 605"/>
                <a:gd name="T10" fmla="*/ 0 w 1397"/>
                <a:gd name="T11" fmla="*/ 415 h 605"/>
                <a:gd name="T12" fmla="*/ 0 w 1397"/>
                <a:gd name="T13" fmla="*/ 376 h 605"/>
                <a:gd name="T14" fmla="*/ 1 w 1397"/>
                <a:gd name="T15" fmla="*/ 338 h 605"/>
                <a:gd name="T16" fmla="*/ 3 w 1397"/>
                <a:gd name="T17" fmla="*/ 300 h 605"/>
                <a:gd name="T18" fmla="*/ 6 w 1397"/>
                <a:gd name="T19" fmla="*/ 261 h 605"/>
                <a:gd name="T20" fmla="*/ 11 w 1397"/>
                <a:gd name="T21" fmla="*/ 224 h 605"/>
                <a:gd name="T22" fmla="*/ 16 w 1397"/>
                <a:gd name="T23" fmla="*/ 186 h 605"/>
                <a:gd name="T24" fmla="*/ 22 w 1397"/>
                <a:gd name="T25" fmla="*/ 149 h 605"/>
                <a:gd name="T26" fmla="*/ 30 w 1397"/>
                <a:gd name="T27" fmla="*/ 111 h 605"/>
                <a:gd name="T28" fmla="*/ 38 w 1397"/>
                <a:gd name="T29" fmla="*/ 74 h 605"/>
                <a:gd name="T30" fmla="*/ 48 w 1397"/>
                <a:gd name="T31" fmla="*/ 37 h 605"/>
                <a:gd name="T32" fmla="*/ 57 w 1397"/>
                <a:gd name="T33" fmla="*/ 0 h 605"/>
                <a:gd name="T34" fmla="*/ 1397 w 1397"/>
                <a:gd name="T35" fmla="*/ 397 h 605"/>
                <a:gd name="T36" fmla="*/ 16 w 1397"/>
                <a:gd name="T37" fmla="*/ 60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97" h="605">
                  <a:moveTo>
                    <a:pt x="16" y="605"/>
                  </a:moveTo>
                  <a:lnTo>
                    <a:pt x="11" y="567"/>
                  </a:lnTo>
                  <a:lnTo>
                    <a:pt x="6" y="528"/>
                  </a:lnTo>
                  <a:lnTo>
                    <a:pt x="3" y="490"/>
                  </a:lnTo>
                  <a:lnTo>
                    <a:pt x="1" y="452"/>
                  </a:lnTo>
                  <a:lnTo>
                    <a:pt x="0" y="415"/>
                  </a:lnTo>
                  <a:lnTo>
                    <a:pt x="0" y="376"/>
                  </a:lnTo>
                  <a:lnTo>
                    <a:pt x="1" y="338"/>
                  </a:lnTo>
                  <a:lnTo>
                    <a:pt x="3" y="300"/>
                  </a:lnTo>
                  <a:lnTo>
                    <a:pt x="6" y="261"/>
                  </a:lnTo>
                  <a:lnTo>
                    <a:pt x="11" y="224"/>
                  </a:lnTo>
                  <a:lnTo>
                    <a:pt x="16" y="186"/>
                  </a:lnTo>
                  <a:lnTo>
                    <a:pt x="22" y="149"/>
                  </a:lnTo>
                  <a:lnTo>
                    <a:pt x="30" y="111"/>
                  </a:lnTo>
                  <a:lnTo>
                    <a:pt x="38" y="74"/>
                  </a:lnTo>
                  <a:lnTo>
                    <a:pt x="48" y="37"/>
                  </a:lnTo>
                  <a:lnTo>
                    <a:pt x="57" y="0"/>
                  </a:lnTo>
                  <a:lnTo>
                    <a:pt x="1397" y="397"/>
                  </a:lnTo>
                  <a:lnTo>
                    <a:pt x="16" y="605"/>
                  </a:lnTo>
                  <a:close/>
                </a:path>
              </a:pathLst>
            </a:custGeom>
            <a:solidFill>
              <a:srgbClr val="FDB33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38" name="Freeform 12">
              <a:extLst>
                <a:ext uri="{FF2B5EF4-FFF2-40B4-BE49-F238E27FC236}">
                  <a16:creationId xmlns:a16="http://schemas.microsoft.com/office/drawing/2014/main" id="{9B1CF1C7-A570-411A-90D9-DF3CDF0F302B}"/>
                </a:ext>
              </a:extLst>
            </p:cNvPr>
            <p:cNvSpPr>
              <a:spLocks/>
            </p:cNvSpPr>
            <p:nvPr/>
          </p:nvSpPr>
          <p:spPr bwMode="auto">
            <a:xfrm>
              <a:off x="915988" y="2828926"/>
              <a:ext cx="2217738" cy="960438"/>
            </a:xfrm>
            <a:custGeom>
              <a:avLst/>
              <a:gdLst>
                <a:gd name="T0" fmla="*/ 16 w 1397"/>
                <a:gd name="T1" fmla="*/ 605 h 605"/>
                <a:gd name="T2" fmla="*/ 11 w 1397"/>
                <a:gd name="T3" fmla="*/ 567 h 605"/>
                <a:gd name="T4" fmla="*/ 6 w 1397"/>
                <a:gd name="T5" fmla="*/ 528 h 605"/>
                <a:gd name="T6" fmla="*/ 3 w 1397"/>
                <a:gd name="T7" fmla="*/ 490 h 605"/>
                <a:gd name="T8" fmla="*/ 1 w 1397"/>
                <a:gd name="T9" fmla="*/ 452 h 605"/>
                <a:gd name="T10" fmla="*/ 0 w 1397"/>
                <a:gd name="T11" fmla="*/ 415 h 605"/>
                <a:gd name="T12" fmla="*/ 0 w 1397"/>
                <a:gd name="T13" fmla="*/ 376 h 605"/>
                <a:gd name="T14" fmla="*/ 1 w 1397"/>
                <a:gd name="T15" fmla="*/ 338 h 605"/>
                <a:gd name="T16" fmla="*/ 3 w 1397"/>
                <a:gd name="T17" fmla="*/ 300 h 605"/>
                <a:gd name="T18" fmla="*/ 6 w 1397"/>
                <a:gd name="T19" fmla="*/ 261 h 605"/>
                <a:gd name="T20" fmla="*/ 11 w 1397"/>
                <a:gd name="T21" fmla="*/ 224 h 605"/>
                <a:gd name="T22" fmla="*/ 16 w 1397"/>
                <a:gd name="T23" fmla="*/ 186 h 605"/>
                <a:gd name="T24" fmla="*/ 22 w 1397"/>
                <a:gd name="T25" fmla="*/ 149 h 605"/>
                <a:gd name="T26" fmla="*/ 30 w 1397"/>
                <a:gd name="T27" fmla="*/ 111 h 605"/>
                <a:gd name="T28" fmla="*/ 38 w 1397"/>
                <a:gd name="T29" fmla="*/ 74 h 605"/>
                <a:gd name="T30" fmla="*/ 48 w 1397"/>
                <a:gd name="T31" fmla="*/ 37 h 605"/>
                <a:gd name="T32" fmla="*/ 57 w 1397"/>
                <a:gd name="T33" fmla="*/ 0 h 605"/>
                <a:gd name="T34" fmla="*/ 1397 w 1397"/>
                <a:gd name="T35" fmla="*/ 397 h 605"/>
                <a:gd name="T36" fmla="*/ 16 w 1397"/>
                <a:gd name="T37" fmla="*/ 60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97" h="605">
                  <a:moveTo>
                    <a:pt x="16" y="605"/>
                  </a:moveTo>
                  <a:lnTo>
                    <a:pt x="11" y="567"/>
                  </a:lnTo>
                  <a:lnTo>
                    <a:pt x="6" y="528"/>
                  </a:lnTo>
                  <a:lnTo>
                    <a:pt x="3" y="490"/>
                  </a:lnTo>
                  <a:lnTo>
                    <a:pt x="1" y="452"/>
                  </a:lnTo>
                  <a:lnTo>
                    <a:pt x="0" y="415"/>
                  </a:lnTo>
                  <a:lnTo>
                    <a:pt x="0" y="376"/>
                  </a:lnTo>
                  <a:lnTo>
                    <a:pt x="1" y="338"/>
                  </a:lnTo>
                  <a:lnTo>
                    <a:pt x="3" y="300"/>
                  </a:lnTo>
                  <a:lnTo>
                    <a:pt x="6" y="261"/>
                  </a:lnTo>
                  <a:lnTo>
                    <a:pt x="11" y="224"/>
                  </a:lnTo>
                  <a:lnTo>
                    <a:pt x="16" y="186"/>
                  </a:lnTo>
                  <a:lnTo>
                    <a:pt x="22" y="149"/>
                  </a:lnTo>
                  <a:lnTo>
                    <a:pt x="30" y="111"/>
                  </a:lnTo>
                  <a:lnTo>
                    <a:pt x="38" y="74"/>
                  </a:lnTo>
                  <a:lnTo>
                    <a:pt x="48" y="37"/>
                  </a:lnTo>
                  <a:lnTo>
                    <a:pt x="57" y="0"/>
                  </a:lnTo>
                  <a:lnTo>
                    <a:pt x="1397" y="397"/>
                  </a:lnTo>
                  <a:lnTo>
                    <a:pt x="16" y="605"/>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39" name="Freeform 13">
              <a:extLst>
                <a:ext uri="{FF2B5EF4-FFF2-40B4-BE49-F238E27FC236}">
                  <a16:creationId xmlns:a16="http://schemas.microsoft.com/office/drawing/2014/main" id="{A7173409-8854-4316-9D16-08C1756FB284}"/>
                </a:ext>
              </a:extLst>
            </p:cNvPr>
            <p:cNvSpPr>
              <a:spLocks/>
            </p:cNvSpPr>
            <p:nvPr/>
          </p:nvSpPr>
          <p:spPr bwMode="auto">
            <a:xfrm>
              <a:off x="1006475" y="2320926"/>
              <a:ext cx="2127250" cy="1138238"/>
            </a:xfrm>
            <a:custGeom>
              <a:avLst/>
              <a:gdLst>
                <a:gd name="T0" fmla="*/ 0 w 1340"/>
                <a:gd name="T1" fmla="*/ 320 h 717"/>
                <a:gd name="T2" fmla="*/ 15 w 1340"/>
                <a:gd name="T3" fmla="*/ 279 h 717"/>
                <a:gd name="T4" fmla="*/ 29 w 1340"/>
                <a:gd name="T5" fmla="*/ 237 h 717"/>
                <a:gd name="T6" fmla="*/ 44 w 1340"/>
                <a:gd name="T7" fmla="*/ 195 h 717"/>
                <a:gd name="T8" fmla="*/ 61 w 1340"/>
                <a:gd name="T9" fmla="*/ 155 h 717"/>
                <a:gd name="T10" fmla="*/ 79 w 1340"/>
                <a:gd name="T11" fmla="*/ 117 h 717"/>
                <a:gd name="T12" fmla="*/ 98 w 1340"/>
                <a:gd name="T13" fmla="*/ 77 h 717"/>
                <a:gd name="T14" fmla="*/ 119 w 1340"/>
                <a:gd name="T15" fmla="*/ 39 h 717"/>
                <a:gd name="T16" fmla="*/ 141 w 1340"/>
                <a:gd name="T17" fmla="*/ 0 h 717"/>
                <a:gd name="T18" fmla="*/ 1340 w 1340"/>
                <a:gd name="T19" fmla="*/ 717 h 717"/>
                <a:gd name="T20" fmla="*/ 0 w 1340"/>
                <a:gd name="T21" fmla="*/ 32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40" h="717">
                  <a:moveTo>
                    <a:pt x="0" y="320"/>
                  </a:moveTo>
                  <a:lnTo>
                    <a:pt x="15" y="279"/>
                  </a:lnTo>
                  <a:lnTo>
                    <a:pt x="29" y="237"/>
                  </a:lnTo>
                  <a:lnTo>
                    <a:pt x="44" y="195"/>
                  </a:lnTo>
                  <a:lnTo>
                    <a:pt x="61" y="155"/>
                  </a:lnTo>
                  <a:lnTo>
                    <a:pt x="79" y="117"/>
                  </a:lnTo>
                  <a:lnTo>
                    <a:pt x="98" y="77"/>
                  </a:lnTo>
                  <a:lnTo>
                    <a:pt x="119" y="39"/>
                  </a:lnTo>
                  <a:lnTo>
                    <a:pt x="141" y="0"/>
                  </a:lnTo>
                  <a:lnTo>
                    <a:pt x="1340" y="717"/>
                  </a:lnTo>
                  <a:lnTo>
                    <a:pt x="0" y="320"/>
                  </a:lnTo>
                  <a:close/>
                </a:path>
              </a:pathLst>
            </a:custGeom>
            <a:solidFill>
              <a:srgbClr val="682E74"/>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0" name="Freeform 14">
              <a:extLst>
                <a:ext uri="{FF2B5EF4-FFF2-40B4-BE49-F238E27FC236}">
                  <a16:creationId xmlns:a16="http://schemas.microsoft.com/office/drawing/2014/main" id="{F36772E8-260E-4890-B588-1C35850A14FC}"/>
                </a:ext>
              </a:extLst>
            </p:cNvPr>
            <p:cNvSpPr>
              <a:spLocks/>
            </p:cNvSpPr>
            <p:nvPr/>
          </p:nvSpPr>
          <p:spPr bwMode="auto">
            <a:xfrm>
              <a:off x="1006475" y="2320926"/>
              <a:ext cx="2127250" cy="1138238"/>
            </a:xfrm>
            <a:custGeom>
              <a:avLst/>
              <a:gdLst>
                <a:gd name="T0" fmla="*/ 0 w 1340"/>
                <a:gd name="T1" fmla="*/ 320 h 717"/>
                <a:gd name="T2" fmla="*/ 15 w 1340"/>
                <a:gd name="T3" fmla="*/ 279 h 717"/>
                <a:gd name="T4" fmla="*/ 29 w 1340"/>
                <a:gd name="T5" fmla="*/ 237 h 717"/>
                <a:gd name="T6" fmla="*/ 44 w 1340"/>
                <a:gd name="T7" fmla="*/ 195 h 717"/>
                <a:gd name="T8" fmla="*/ 61 w 1340"/>
                <a:gd name="T9" fmla="*/ 155 h 717"/>
                <a:gd name="T10" fmla="*/ 79 w 1340"/>
                <a:gd name="T11" fmla="*/ 117 h 717"/>
                <a:gd name="T12" fmla="*/ 98 w 1340"/>
                <a:gd name="T13" fmla="*/ 77 h 717"/>
                <a:gd name="T14" fmla="*/ 119 w 1340"/>
                <a:gd name="T15" fmla="*/ 39 h 717"/>
                <a:gd name="T16" fmla="*/ 141 w 1340"/>
                <a:gd name="T17" fmla="*/ 0 h 717"/>
                <a:gd name="T18" fmla="*/ 1340 w 1340"/>
                <a:gd name="T19" fmla="*/ 717 h 717"/>
                <a:gd name="T20" fmla="*/ 0 w 1340"/>
                <a:gd name="T21" fmla="*/ 32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40" h="717">
                  <a:moveTo>
                    <a:pt x="0" y="320"/>
                  </a:moveTo>
                  <a:lnTo>
                    <a:pt x="15" y="279"/>
                  </a:lnTo>
                  <a:lnTo>
                    <a:pt x="29" y="237"/>
                  </a:lnTo>
                  <a:lnTo>
                    <a:pt x="44" y="195"/>
                  </a:lnTo>
                  <a:lnTo>
                    <a:pt x="61" y="155"/>
                  </a:lnTo>
                  <a:lnTo>
                    <a:pt x="79" y="117"/>
                  </a:lnTo>
                  <a:lnTo>
                    <a:pt x="98" y="77"/>
                  </a:lnTo>
                  <a:lnTo>
                    <a:pt x="119" y="39"/>
                  </a:lnTo>
                  <a:lnTo>
                    <a:pt x="141" y="0"/>
                  </a:lnTo>
                  <a:lnTo>
                    <a:pt x="1340" y="717"/>
                  </a:lnTo>
                  <a:lnTo>
                    <a:pt x="0" y="320"/>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1" name="Freeform 15">
              <a:extLst>
                <a:ext uri="{FF2B5EF4-FFF2-40B4-BE49-F238E27FC236}">
                  <a16:creationId xmlns:a16="http://schemas.microsoft.com/office/drawing/2014/main" id="{D1B8C3B5-7C07-4559-8731-B3B652190935}"/>
                </a:ext>
              </a:extLst>
            </p:cNvPr>
            <p:cNvSpPr>
              <a:spLocks/>
            </p:cNvSpPr>
            <p:nvPr/>
          </p:nvSpPr>
          <p:spPr bwMode="auto">
            <a:xfrm>
              <a:off x="1230313" y="1987551"/>
              <a:ext cx="1903413" cy="1471613"/>
            </a:xfrm>
            <a:custGeom>
              <a:avLst/>
              <a:gdLst>
                <a:gd name="T0" fmla="*/ 0 w 1199"/>
                <a:gd name="T1" fmla="*/ 210 h 927"/>
                <a:gd name="T2" fmla="*/ 18 w 1199"/>
                <a:gd name="T3" fmla="*/ 183 h 927"/>
                <a:gd name="T4" fmla="*/ 35 w 1199"/>
                <a:gd name="T5" fmla="*/ 156 h 927"/>
                <a:gd name="T6" fmla="*/ 53 w 1199"/>
                <a:gd name="T7" fmla="*/ 129 h 927"/>
                <a:gd name="T8" fmla="*/ 72 w 1199"/>
                <a:gd name="T9" fmla="*/ 101 h 927"/>
                <a:gd name="T10" fmla="*/ 91 w 1199"/>
                <a:gd name="T11" fmla="*/ 76 h 927"/>
                <a:gd name="T12" fmla="*/ 112 w 1199"/>
                <a:gd name="T13" fmla="*/ 50 h 927"/>
                <a:gd name="T14" fmla="*/ 133 w 1199"/>
                <a:gd name="T15" fmla="*/ 24 h 927"/>
                <a:gd name="T16" fmla="*/ 155 w 1199"/>
                <a:gd name="T17" fmla="*/ 0 h 927"/>
                <a:gd name="T18" fmla="*/ 1199 w 1199"/>
                <a:gd name="T19" fmla="*/ 927 h 927"/>
                <a:gd name="T20" fmla="*/ 0 w 1199"/>
                <a:gd name="T21" fmla="*/ 21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99" h="927">
                  <a:moveTo>
                    <a:pt x="0" y="210"/>
                  </a:moveTo>
                  <a:lnTo>
                    <a:pt x="18" y="183"/>
                  </a:lnTo>
                  <a:lnTo>
                    <a:pt x="35" y="156"/>
                  </a:lnTo>
                  <a:lnTo>
                    <a:pt x="53" y="129"/>
                  </a:lnTo>
                  <a:lnTo>
                    <a:pt x="72" y="101"/>
                  </a:lnTo>
                  <a:lnTo>
                    <a:pt x="91" y="76"/>
                  </a:lnTo>
                  <a:lnTo>
                    <a:pt x="112" y="50"/>
                  </a:lnTo>
                  <a:lnTo>
                    <a:pt x="133" y="24"/>
                  </a:lnTo>
                  <a:lnTo>
                    <a:pt x="155" y="0"/>
                  </a:lnTo>
                  <a:lnTo>
                    <a:pt x="1199" y="927"/>
                  </a:lnTo>
                  <a:lnTo>
                    <a:pt x="0" y="210"/>
                  </a:lnTo>
                  <a:close/>
                </a:path>
              </a:pathLst>
            </a:custGeom>
            <a:solidFill>
              <a:srgbClr val="45556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2" name="Freeform 16">
              <a:extLst>
                <a:ext uri="{FF2B5EF4-FFF2-40B4-BE49-F238E27FC236}">
                  <a16:creationId xmlns:a16="http://schemas.microsoft.com/office/drawing/2014/main" id="{31A61238-4394-4CCB-A25C-5680CA6D0208}"/>
                </a:ext>
              </a:extLst>
            </p:cNvPr>
            <p:cNvSpPr>
              <a:spLocks/>
            </p:cNvSpPr>
            <p:nvPr/>
          </p:nvSpPr>
          <p:spPr bwMode="auto">
            <a:xfrm>
              <a:off x="1230313" y="1987551"/>
              <a:ext cx="1903413" cy="1471613"/>
            </a:xfrm>
            <a:custGeom>
              <a:avLst/>
              <a:gdLst>
                <a:gd name="T0" fmla="*/ 0 w 1199"/>
                <a:gd name="T1" fmla="*/ 210 h 927"/>
                <a:gd name="T2" fmla="*/ 18 w 1199"/>
                <a:gd name="T3" fmla="*/ 183 h 927"/>
                <a:gd name="T4" fmla="*/ 35 w 1199"/>
                <a:gd name="T5" fmla="*/ 156 h 927"/>
                <a:gd name="T6" fmla="*/ 53 w 1199"/>
                <a:gd name="T7" fmla="*/ 129 h 927"/>
                <a:gd name="T8" fmla="*/ 72 w 1199"/>
                <a:gd name="T9" fmla="*/ 101 h 927"/>
                <a:gd name="T10" fmla="*/ 91 w 1199"/>
                <a:gd name="T11" fmla="*/ 76 h 927"/>
                <a:gd name="T12" fmla="*/ 112 w 1199"/>
                <a:gd name="T13" fmla="*/ 50 h 927"/>
                <a:gd name="T14" fmla="*/ 133 w 1199"/>
                <a:gd name="T15" fmla="*/ 24 h 927"/>
                <a:gd name="T16" fmla="*/ 155 w 1199"/>
                <a:gd name="T17" fmla="*/ 0 h 927"/>
                <a:gd name="T18" fmla="*/ 1199 w 1199"/>
                <a:gd name="T19" fmla="*/ 927 h 927"/>
                <a:gd name="T20" fmla="*/ 0 w 1199"/>
                <a:gd name="T21" fmla="*/ 21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99" h="927">
                  <a:moveTo>
                    <a:pt x="0" y="210"/>
                  </a:moveTo>
                  <a:lnTo>
                    <a:pt x="18" y="183"/>
                  </a:lnTo>
                  <a:lnTo>
                    <a:pt x="35" y="156"/>
                  </a:lnTo>
                  <a:lnTo>
                    <a:pt x="53" y="129"/>
                  </a:lnTo>
                  <a:lnTo>
                    <a:pt x="72" y="101"/>
                  </a:lnTo>
                  <a:lnTo>
                    <a:pt x="91" y="76"/>
                  </a:lnTo>
                  <a:lnTo>
                    <a:pt x="112" y="50"/>
                  </a:lnTo>
                  <a:lnTo>
                    <a:pt x="133" y="24"/>
                  </a:lnTo>
                  <a:lnTo>
                    <a:pt x="155" y="0"/>
                  </a:lnTo>
                  <a:lnTo>
                    <a:pt x="1199" y="927"/>
                  </a:lnTo>
                  <a:lnTo>
                    <a:pt x="0" y="210"/>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3" name="Freeform 17">
              <a:extLst>
                <a:ext uri="{FF2B5EF4-FFF2-40B4-BE49-F238E27FC236}">
                  <a16:creationId xmlns:a16="http://schemas.microsoft.com/office/drawing/2014/main" id="{49D182D0-AA81-43E7-950B-8616C4E92DD0}"/>
                </a:ext>
              </a:extLst>
            </p:cNvPr>
            <p:cNvSpPr>
              <a:spLocks/>
            </p:cNvSpPr>
            <p:nvPr/>
          </p:nvSpPr>
          <p:spPr bwMode="auto">
            <a:xfrm>
              <a:off x="1476375" y="1703388"/>
              <a:ext cx="1657350" cy="1755775"/>
            </a:xfrm>
            <a:custGeom>
              <a:avLst/>
              <a:gdLst>
                <a:gd name="T0" fmla="*/ 0 w 1044"/>
                <a:gd name="T1" fmla="*/ 179 h 1106"/>
                <a:gd name="T2" fmla="*/ 21 w 1044"/>
                <a:gd name="T3" fmla="*/ 155 h 1106"/>
                <a:gd name="T4" fmla="*/ 45 w 1044"/>
                <a:gd name="T5" fmla="*/ 131 h 1106"/>
                <a:gd name="T6" fmla="*/ 68 w 1044"/>
                <a:gd name="T7" fmla="*/ 107 h 1106"/>
                <a:gd name="T8" fmla="*/ 92 w 1044"/>
                <a:gd name="T9" fmla="*/ 85 h 1106"/>
                <a:gd name="T10" fmla="*/ 116 w 1044"/>
                <a:gd name="T11" fmla="*/ 63 h 1106"/>
                <a:gd name="T12" fmla="*/ 140 w 1044"/>
                <a:gd name="T13" fmla="*/ 42 h 1106"/>
                <a:gd name="T14" fmla="*/ 165 w 1044"/>
                <a:gd name="T15" fmla="*/ 21 h 1106"/>
                <a:gd name="T16" fmla="*/ 191 w 1044"/>
                <a:gd name="T17" fmla="*/ 0 h 1106"/>
                <a:gd name="T18" fmla="*/ 1044 w 1044"/>
                <a:gd name="T19" fmla="*/ 1106 h 1106"/>
                <a:gd name="T20" fmla="*/ 0 w 1044"/>
                <a:gd name="T21" fmla="*/ 179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4" h="1106">
                  <a:moveTo>
                    <a:pt x="0" y="179"/>
                  </a:moveTo>
                  <a:lnTo>
                    <a:pt x="21" y="155"/>
                  </a:lnTo>
                  <a:lnTo>
                    <a:pt x="45" y="131"/>
                  </a:lnTo>
                  <a:lnTo>
                    <a:pt x="68" y="107"/>
                  </a:lnTo>
                  <a:lnTo>
                    <a:pt x="92" y="85"/>
                  </a:lnTo>
                  <a:lnTo>
                    <a:pt x="116" y="63"/>
                  </a:lnTo>
                  <a:lnTo>
                    <a:pt x="140" y="42"/>
                  </a:lnTo>
                  <a:lnTo>
                    <a:pt x="165" y="21"/>
                  </a:lnTo>
                  <a:lnTo>
                    <a:pt x="191" y="0"/>
                  </a:lnTo>
                  <a:lnTo>
                    <a:pt x="1044" y="1106"/>
                  </a:lnTo>
                  <a:lnTo>
                    <a:pt x="0" y="179"/>
                  </a:lnTo>
                  <a:close/>
                </a:path>
              </a:pathLst>
            </a:custGeom>
            <a:solidFill>
              <a:srgbClr val="CDCDC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4" name="Freeform 18">
              <a:extLst>
                <a:ext uri="{FF2B5EF4-FFF2-40B4-BE49-F238E27FC236}">
                  <a16:creationId xmlns:a16="http://schemas.microsoft.com/office/drawing/2014/main" id="{B3F3D237-C1D4-472E-9D61-636AB1DF18FE}"/>
                </a:ext>
              </a:extLst>
            </p:cNvPr>
            <p:cNvSpPr>
              <a:spLocks/>
            </p:cNvSpPr>
            <p:nvPr/>
          </p:nvSpPr>
          <p:spPr bwMode="auto">
            <a:xfrm>
              <a:off x="1476375" y="1703388"/>
              <a:ext cx="1657350" cy="1755775"/>
            </a:xfrm>
            <a:custGeom>
              <a:avLst/>
              <a:gdLst>
                <a:gd name="T0" fmla="*/ 0 w 1044"/>
                <a:gd name="T1" fmla="*/ 179 h 1106"/>
                <a:gd name="T2" fmla="*/ 21 w 1044"/>
                <a:gd name="T3" fmla="*/ 155 h 1106"/>
                <a:gd name="T4" fmla="*/ 45 w 1044"/>
                <a:gd name="T5" fmla="*/ 131 h 1106"/>
                <a:gd name="T6" fmla="*/ 68 w 1044"/>
                <a:gd name="T7" fmla="*/ 107 h 1106"/>
                <a:gd name="T8" fmla="*/ 92 w 1044"/>
                <a:gd name="T9" fmla="*/ 85 h 1106"/>
                <a:gd name="T10" fmla="*/ 116 w 1044"/>
                <a:gd name="T11" fmla="*/ 63 h 1106"/>
                <a:gd name="T12" fmla="*/ 140 w 1044"/>
                <a:gd name="T13" fmla="*/ 42 h 1106"/>
                <a:gd name="T14" fmla="*/ 165 w 1044"/>
                <a:gd name="T15" fmla="*/ 21 h 1106"/>
                <a:gd name="T16" fmla="*/ 191 w 1044"/>
                <a:gd name="T17" fmla="*/ 0 h 1106"/>
                <a:gd name="T18" fmla="*/ 1044 w 1044"/>
                <a:gd name="T19" fmla="*/ 1106 h 1106"/>
                <a:gd name="T20" fmla="*/ 0 w 1044"/>
                <a:gd name="T21" fmla="*/ 179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4" h="1106">
                  <a:moveTo>
                    <a:pt x="0" y="179"/>
                  </a:moveTo>
                  <a:lnTo>
                    <a:pt x="21" y="155"/>
                  </a:lnTo>
                  <a:lnTo>
                    <a:pt x="45" y="131"/>
                  </a:lnTo>
                  <a:lnTo>
                    <a:pt x="68" y="107"/>
                  </a:lnTo>
                  <a:lnTo>
                    <a:pt x="92" y="85"/>
                  </a:lnTo>
                  <a:lnTo>
                    <a:pt x="116" y="63"/>
                  </a:lnTo>
                  <a:lnTo>
                    <a:pt x="140" y="42"/>
                  </a:lnTo>
                  <a:lnTo>
                    <a:pt x="165" y="21"/>
                  </a:lnTo>
                  <a:lnTo>
                    <a:pt x="191" y="0"/>
                  </a:lnTo>
                  <a:lnTo>
                    <a:pt x="1044" y="1106"/>
                  </a:lnTo>
                  <a:lnTo>
                    <a:pt x="0" y="179"/>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5" name="Freeform 19">
              <a:extLst>
                <a:ext uri="{FF2B5EF4-FFF2-40B4-BE49-F238E27FC236}">
                  <a16:creationId xmlns:a16="http://schemas.microsoft.com/office/drawing/2014/main" id="{DDD3F696-7703-409A-88D3-C98427E72BB5}"/>
                </a:ext>
              </a:extLst>
            </p:cNvPr>
            <p:cNvSpPr>
              <a:spLocks/>
            </p:cNvSpPr>
            <p:nvPr/>
          </p:nvSpPr>
          <p:spPr bwMode="auto">
            <a:xfrm>
              <a:off x="1779588" y="1549401"/>
              <a:ext cx="1354138" cy="1909763"/>
            </a:xfrm>
            <a:custGeom>
              <a:avLst/>
              <a:gdLst>
                <a:gd name="T0" fmla="*/ 0 w 853"/>
                <a:gd name="T1" fmla="*/ 97 h 1203"/>
                <a:gd name="T2" fmla="*/ 35 w 853"/>
                <a:gd name="T3" fmla="*/ 72 h 1203"/>
                <a:gd name="T4" fmla="*/ 70 w 853"/>
                <a:gd name="T5" fmla="*/ 46 h 1203"/>
                <a:gd name="T6" fmla="*/ 107 w 853"/>
                <a:gd name="T7" fmla="*/ 22 h 1203"/>
                <a:gd name="T8" fmla="*/ 145 w 853"/>
                <a:gd name="T9" fmla="*/ 0 h 1203"/>
                <a:gd name="T10" fmla="*/ 853 w 853"/>
                <a:gd name="T11" fmla="*/ 1203 h 1203"/>
                <a:gd name="T12" fmla="*/ 0 w 853"/>
                <a:gd name="T13" fmla="*/ 97 h 1203"/>
              </a:gdLst>
              <a:ahLst/>
              <a:cxnLst>
                <a:cxn ang="0">
                  <a:pos x="T0" y="T1"/>
                </a:cxn>
                <a:cxn ang="0">
                  <a:pos x="T2" y="T3"/>
                </a:cxn>
                <a:cxn ang="0">
                  <a:pos x="T4" y="T5"/>
                </a:cxn>
                <a:cxn ang="0">
                  <a:pos x="T6" y="T7"/>
                </a:cxn>
                <a:cxn ang="0">
                  <a:pos x="T8" y="T9"/>
                </a:cxn>
                <a:cxn ang="0">
                  <a:pos x="T10" y="T11"/>
                </a:cxn>
                <a:cxn ang="0">
                  <a:pos x="T12" y="T13"/>
                </a:cxn>
              </a:cxnLst>
              <a:rect l="0" t="0" r="r" b="b"/>
              <a:pathLst>
                <a:path w="853" h="1203">
                  <a:moveTo>
                    <a:pt x="0" y="97"/>
                  </a:moveTo>
                  <a:lnTo>
                    <a:pt x="35" y="72"/>
                  </a:lnTo>
                  <a:lnTo>
                    <a:pt x="70" y="46"/>
                  </a:lnTo>
                  <a:lnTo>
                    <a:pt x="107" y="22"/>
                  </a:lnTo>
                  <a:lnTo>
                    <a:pt x="145" y="0"/>
                  </a:lnTo>
                  <a:lnTo>
                    <a:pt x="853" y="1203"/>
                  </a:lnTo>
                  <a:lnTo>
                    <a:pt x="0" y="97"/>
                  </a:lnTo>
                  <a:close/>
                </a:path>
              </a:pathLst>
            </a:custGeom>
            <a:solidFill>
              <a:srgbClr val="4DA1BB"/>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6" name="Freeform 20">
              <a:extLst>
                <a:ext uri="{FF2B5EF4-FFF2-40B4-BE49-F238E27FC236}">
                  <a16:creationId xmlns:a16="http://schemas.microsoft.com/office/drawing/2014/main" id="{3B1AEE8A-39F4-434A-8717-51678E91B44B}"/>
                </a:ext>
              </a:extLst>
            </p:cNvPr>
            <p:cNvSpPr>
              <a:spLocks/>
            </p:cNvSpPr>
            <p:nvPr/>
          </p:nvSpPr>
          <p:spPr bwMode="auto">
            <a:xfrm>
              <a:off x="1779588" y="1549401"/>
              <a:ext cx="1354138" cy="1909763"/>
            </a:xfrm>
            <a:custGeom>
              <a:avLst/>
              <a:gdLst>
                <a:gd name="T0" fmla="*/ 0 w 853"/>
                <a:gd name="T1" fmla="*/ 97 h 1203"/>
                <a:gd name="T2" fmla="*/ 35 w 853"/>
                <a:gd name="T3" fmla="*/ 72 h 1203"/>
                <a:gd name="T4" fmla="*/ 70 w 853"/>
                <a:gd name="T5" fmla="*/ 46 h 1203"/>
                <a:gd name="T6" fmla="*/ 107 w 853"/>
                <a:gd name="T7" fmla="*/ 22 h 1203"/>
                <a:gd name="T8" fmla="*/ 145 w 853"/>
                <a:gd name="T9" fmla="*/ 0 h 1203"/>
                <a:gd name="T10" fmla="*/ 853 w 853"/>
                <a:gd name="T11" fmla="*/ 1203 h 1203"/>
                <a:gd name="T12" fmla="*/ 0 w 853"/>
                <a:gd name="T13" fmla="*/ 97 h 1203"/>
              </a:gdLst>
              <a:ahLst/>
              <a:cxnLst>
                <a:cxn ang="0">
                  <a:pos x="T0" y="T1"/>
                </a:cxn>
                <a:cxn ang="0">
                  <a:pos x="T2" y="T3"/>
                </a:cxn>
                <a:cxn ang="0">
                  <a:pos x="T4" y="T5"/>
                </a:cxn>
                <a:cxn ang="0">
                  <a:pos x="T6" y="T7"/>
                </a:cxn>
                <a:cxn ang="0">
                  <a:pos x="T8" y="T9"/>
                </a:cxn>
                <a:cxn ang="0">
                  <a:pos x="T10" y="T11"/>
                </a:cxn>
                <a:cxn ang="0">
                  <a:pos x="T12" y="T13"/>
                </a:cxn>
              </a:cxnLst>
              <a:rect l="0" t="0" r="r" b="b"/>
              <a:pathLst>
                <a:path w="853" h="1203">
                  <a:moveTo>
                    <a:pt x="0" y="97"/>
                  </a:moveTo>
                  <a:lnTo>
                    <a:pt x="35" y="72"/>
                  </a:lnTo>
                  <a:lnTo>
                    <a:pt x="70" y="46"/>
                  </a:lnTo>
                  <a:lnTo>
                    <a:pt x="107" y="22"/>
                  </a:lnTo>
                  <a:lnTo>
                    <a:pt x="145" y="0"/>
                  </a:lnTo>
                  <a:lnTo>
                    <a:pt x="853" y="1203"/>
                  </a:lnTo>
                  <a:lnTo>
                    <a:pt x="0" y="97"/>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7" name="Freeform 21">
              <a:extLst>
                <a:ext uri="{FF2B5EF4-FFF2-40B4-BE49-F238E27FC236}">
                  <a16:creationId xmlns:a16="http://schemas.microsoft.com/office/drawing/2014/main" id="{26C2FB63-B5BE-40F6-8682-0E976C5D0980}"/>
                </a:ext>
              </a:extLst>
            </p:cNvPr>
            <p:cNvSpPr>
              <a:spLocks/>
            </p:cNvSpPr>
            <p:nvPr/>
          </p:nvSpPr>
          <p:spPr bwMode="auto">
            <a:xfrm>
              <a:off x="2009775" y="1423988"/>
              <a:ext cx="1123950" cy="2035175"/>
            </a:xfrm>
            <a:custGeom>
              <a:avLst/>
              <a:gdLst>
                <a:gd name="T0" fmla="*/ 0 w 708"/>
                <a:gd name="T1" fmla="*/ 79 h 1282"/>
                <a:gd name="T2" fmla="*/ 37 w 708"/>
                <a:gd name="T3" fmla="*/ 58 h 1282"/>
                <a:gd name="T4" fmla="*/ 76 w 708"/>
                <a:gd name="T5" fmla="*/ 37 h 1282"/>
                <a:gd name="T6" fmla="*/ 116 w 708"/>
                <a:gd name="T7" fmla="*/ 18 h 1282"/>
                <a:gd name="T8" fmla="*/ 156 w 708"/>
                <a:gd name="T9" fmla="*/ 0 h 1282"/>
                <a:gd name="T10" fmla="*/ 708 w 708"/>
                <a:gd name="T11" fmla="*/ 1282 h 1282"/>
                <a:gd name="T12" fmla="*/ 0 w 708"/>
                <a:gd name="T13" fmla="*/ 79 h 1282"/>
              </a:gdLst>
              <a:ahLst/>
              <a:cxnLst>
                <a:cxn ang="0">
                  <a:pos x="T0" y="T1"/>
                </a:cxn>
                <a:cxn ang="0">
                  <a:pos x="T2" y="T3"/>
                </a:cxn>
                <a:cxn ang="0">
                  <a:pos x="T4" y="T5"/>
                </a:cxn>
                <a:cxn ang="0">
                  <a:pos x="T6" y="T7"/>
                </a:cxn>
                <a:cxn ang="0">
                  <a:pos x="T8" y="T9"/>
                </a:cxn>
                <a:cxn ang="0">
                  <a:pos x="T10" y="T11"/>
                </a:cxn>
                <a:cxn ang="0">
                  <a:pos x="T12" y="T13"/>
                </a:cxn>
              </a:cxnLst>
              <a:rect l="0" t="0" r="r" b="b"/>
              <a:pathLst>
                <a:path w="708" h="1282">
                  <a:moveTo>
                    <a:pt x="0" y="79"/>
                  </a:moveTo>
                  <a:lnTo>
                    <a:pt x="37" y="58"/>
                  </a:lnTo>
                  <a:lnTo>
                    <a:pt x="76" y="37"/>
                  </a:lnTo>
                  <a:lnTo>
                    <a:pt x="116" y="18"/>
                  </a:lnTo>
                  <a:lnTo>
                    <a:pt x="156" y="0"/>
                  </a:lnTo>
                  <a:lnTo>
                    <a:pt x="708" y="1282"/>
                  </a:lnTo>
                  <a:lnTo>
                    <a:pt x="0" y="79"/>
                  </a:lnTo>
                  <a:close/>
                </a:path>
              </a:pathLst>
            </a:custGeom>
            <a:solidFill>
              <a:srgbClr val="E1471D">
                <a:lumMod val="60000"/>
                <a:lumOff val="40000"/>
              </a:srgbClr>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8" name="Freeform 22">
              <a:extLst>
                <a:ext uri="{FF2B5EF4-FFF2-40B4-BE49-F238E27FC236}">
                  <a16:creationId xmlns:a16="http://schemas.microsoft.com/office/drawing/2014/main" id="{823E1DCC-DA4A-4EB2-BE00-462A4BB4123C}"/>
                </a:ext>
              </a:extLst>
            </p:cNvPr>
            <p:cNvSpPr>
              <a:spLocks/>
            </p:cNvSpPr>
            <p:nvPr/>
          </p:nvSpPr>
          <p:spPr bwMode="auto">
            <a:xfrm>
              <a:off x="2009775" y="1423988"/>
              <a:ext cx="1123950" cy="2035175"/>
            </a:xfrm>
            <a:custGeom>
              <a:avLst/>
              <a:gdLst>
                <a:gd name="T0" fmla="*/ 0 w 708"/>
                <a:gd name="T1" fmla="*/ 79 h 1282"/>
                <a:gd name="T2" fmla="*/ 37 w 708"/>
                <a:gd name="T3" fmla="*/ 58 h 1282"/>
                <a:gd name="T4" fmla="*/ 76 w 708"/>
                <a:gd name="T5" fmla="*/ 37 h 1282"/>
                <a:gd name="T6" fmla="*/ 116 w 708"/>
                <a:gd name="T7" fmla="*/ 18 h 1282"/>
                <a:gd name="T8" fmla="*/ 156 w 708"/>
                <a:gd name="T9" fmla="*/ 0 h 1282"/>
                <a:gd name="T10" fmla="*/ 708 w 708"/>
                <a:gd name="T11" fmla="*/ 1282 h 1282"/>
                <a:gd name="T12" fmla="*/ 0 w 708"/>
                <a:gd name="T13" fmla="*/ 79 h 1282"/>
              </a:gdLst>
              <a:ahLst/>
              <a:cxnLst>
                <a:cxn ang="0">
                  <a:pos x="T0" y="T1"/>
                </a:cxn>
                <a:cxn ang="0">
                  <a:pos x="T2" y="T3"/>
                </a:cxn>
                <a:cxn ang="0">
                  <a:pos x="T4" y="T5"/>
                </a:cxn>
                <a:cxn ang="0">
                  <a:pos x="T6" y="T7"/>
                </a:cxn>
                <a:cxn ang="0">
                  <a:pos x="T8" y="T9"/>
                </a:cxn>
                <a:cxn ang="0">
                  <a:pos x="T10" y="T11"/>
                </a:cxn>
                <a:cxn ang="0">
                  <a:pos x="T12" y="T13"/>
                </a:cxn>
              </a:cxnLst>
              <a:rect l="0" t="0" r="r" b="b"/>
              <a:pathLst>
                <a:path w="708" h="1282">
                  <a:moveTo>
                    <a:pt x="0" y="79"/>
                  </a:moveTo>
                  <a:lnTo>
                    <a:pt x="37" y="58"/>
                  </a:lnTo>
                  <a:lnTo>
                    <a:pt x="76" y="37"/>
                  </a:lnTo>
                  <a:lnTo>
                    <a:pt x="116" y="18"/>
                  </a:lnTo>
                  <a:lnTo>
                    <a:pt x="156" y="0"/>
                  </a:lnTo>
                  <a:lnTo>
                    <a:pt x="708" y="1282"/>
                  </a:lnTo>
                  <a:lnTo>
                    <a:pt x="0" y="79"/>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49" name="Freeform 23">
              <a:extLst>
                <a:ext uri="{FF2B5EF4-FFF2-40B4-BE49-F238E27FC236}">
                  <a16:creationId xmlns:a16="http://schemas.microsoft.com/office/drawing/2014/main" id="{11F70BDF-1511-4264-B83B-7B29BE67708F}"/>
                </a:ext>
              </a:extLst>
            </p:cNvPr>
            <p:cNvSpPr>
              <a:spLocks/>
            </p:cNvSpPr>
            <p:nvPr/>
          </p:nvSpPr>
          <p:spPr bwMode="auto">
            <a:xfrm>
              <a:off x="2257425" y="1330326"/>
              <a:ext cx="876300" cy="2128838"/>
            </a:xfrm>
            <a:custGeom>
              <a:avLst/>
              <a:gdLst>
                <a:gd name="T0" fmla="*/ 0 w 552"/>
                <a:gd name="T1" fmla="*/ 59 h 1341"/>
                <a:gd name="T2" fmla="*/ 40 w 552"/>
                <a:gd name="T3" fmla="*/ 43 h 1341"/>
                <a:gd name="T4" fmla="*/ 81 w 552"/>
                <a:gd name="T5" fmla="*/ 27 h 1341"/>
                <a:gd name="T6" fmla="*/ 121 w 552"/>
                <a:gd name="T7" fmla="*/ 13 h 1341"/>
                <a:gd name="T8" fmla="*/ 163 w 552"/>
                <a:gd name="T9" fmla="*/ 0 h 1341"/>
                <a:gd name="T10" fmla="*/ 552 w 552"/>
                <a:gd name="T11" fmla="*/ 1341 h 1341"/>
                <a:gd name="T12" fmla="*/ 0 w 552"/>
                <a:gd name="T13" fmla="*/ 59 h 1341"/>
              </a:gdLst>
              <a:ahLst/>
              <a:cxnLst>
                <a:cxn ang="0">
                  <a:pos x="T0" y="T1"/>
                </a:cxn>
                <a:cxn ang="0">
                  <a:pos x="T2" y="T3"/>
                </a:cxn>
                <a:cxn ang="0">
                  <a:pos x="T4" y="T5"/>
                </a:cxn>
                <a:cxn ang="0">
                  <a:pos x="T6" y="T7"/>
                </a:cxn>
                <a:cxn ang="0">
                  <a:pos x="T8" y="T9"/>
                </a:cxn>
                <a:cxn ang="0">
                  <a:pos x="T10" y="T11"/>
                </a:cxn>
                <a:cxn ang="0">
                  <a:pos x="T12" y="T13"/>
                </a:cxn>
              </a:cxnLst>
              <a:rect l="0" t="0" r="r" b="b"/>
              <a:pathLst>
                <a:path w="552" h="1341">
                  <a:moveTo>
                    <a:pt x="0" y="59"/>
                  </a:moveTo>
                  <a:lnTo>
                    <a:pt x="40" y="43"/>
                  </a:lnTo>
                  <a:lnTo>
                    <a:pt x="81" y="27"/>
                  </a:lnTo>
                  <a:lnTo>
                    <a:pt x="121" y="13"/>
                  </a:lnTo>
                  <a:lnTo>
                    <a:pt x="163" y="0"/>
                  </a:lnTo>
                  <a:lnTo>
                    <a:pt x="552" y="1341"/>
                  </a:lnTo>
                  <a:lnTo>
                    <a:pt x="0" y="59"/>
                  </a:lnTo>
                  <a:close/>
                </a:path>
              </a:pathLst>
            </a:custGeom>
            <a:solidFill>
              <a:srgbClr val="92D05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0" name="Freeform 24">
              <a:extLst>
                <a:ext uri="{FF2B5EF4-FFF2-40B4-BE49-F238E27FC236}">
                  <a16:creationId xmlns:a16="http://schemas.microsoft.com/office/drawing/2014/main" id="{CC08C8CA-52EB-44A5-8CD5-C8AC0A02CDCE}"/>
                </a:ext>
              </a:extLst>
            </p:cNvPr>
            <p:cNvSpPr>
              <a:spLocks/>
            </p:cNvSpPr>
            <p:nvPr/>
          </p:nvSpPr>
          <p:spPr bwMode="auto">
            <a:xfrm>
              <a:off x="2257425" y="1330326"/>
              <a:ext cx="876300" cy="2128838"/>
            </a:xfrm>
            <a:custGeom>
              <a:avLst/>
              <a:gdLst>
                <a:gd name="T0" fmla="*/ 0 w 552"/>
                <a:gd name="T1" fmla="*/ 59 h 1341"/>
                <a:gd name="T2" fmla="*/ 40 w 552"/>
                <a:gd name="T3" fmla="*/ 43 h 1341"/>
                <a:gd name="T4" fmla="*/ 81 w 552"/>
                <a:gd name="T5" fmla="*/ 27 h 1341"/>
                <a:gd name="T6" fmla="*/ 121 w 552"/>
                <a:gd name="T7" fmla="*/ 13 h 1341"/>
                <a:gd name="T8" fmla="*/ 163 w 552"/>
                <a:gd name="T9" fmla="*/ 0 h 1341"/>
                <a:gd name="T10" fmla="*/ 552 w 552"/>
                <a:gd name="T11" fmla="*/ 1341 h 1341"/>
                <a:gd name="T12" fmla="*/ 0 w 552"/>
                <a:gd name="T13" fmla="*/ 59 h 1341"/>
              </a:gdLst>
              <a:ahLst/>
              <a:cxnLst>
                <a:cxn ang="0">
                  <a:pos x="T0" y="T1"/>
                </a:cxn>
                <a:cxn ang="0">
                  <a:pos x="T2" y="T3"/>
                </a:cxn>
                <a:cxn ang="0">
                  <a:pos x="T4" y="T5"/>
                </a:cxn>
                <a:cxn ang="0">
                  <a:pos x="T6" y="T7"/>
                </a:cxn>
                <a:cxn ang="0">
                  <a:pos x="T8" y="T9"/>
                </a:cxn>
                <a:cxn ang="0">
                  <a:pos x="T10" y="T11"/>
                </a:cxn>
                <a:cxn ang="0">
                  <a:pos x="T12" y="T13"/>
                </a:cxn>
              </a:cxnLst>
              <a:rect l="0" t="0" r="r" b="b"/>
              <a:pathLst>
                <a:path w="552" h="1341">
                  <a:moveTo>
                    <a:pt x="0" y="59"/>
                  </a:moveTo>
                  <a:lnTo>
                    <a:pt x="40" y="43"/>
                  </a:lnTo>
                  <a:lnTo>
                    <a:pt x="81" y="27"/>
                  </a:lnTo>
                  <a:lnTo>
                    <a:pt x="121" y="13"/>
                  </a:lnTo>
                  <a:lnTo>
                    <a:pt x="163" y="0"/>
                  </a:lnTo>
                  <a:lnTo>
                    <a:pt x="552" y="1341"/>
                  </a:lnTo>
                  <a:lnTo>
                    <a:pt x="0" y="59"/>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1" name="Freeform 25">
              <a:extLst>
                <a:ext uri="{FF2B5EF4-FFF2-40B4-BE49-F238E27FC236}">
                  <a16:creationId xmlns:a16="http://schemas.microsoft.com/office/drawing/2014/main" id="{B35A02EE-64F7-4CFC-92CE-E0AE196EED1B}"/>
                </a:ext>
              </a:extLst>
            </p:cNvPr>
            <p:cNvSpPr>
              <a:spLocks/>
            </p:cNvSpPr>
            <p:nvPr/>
          </p:nvSpPr>
          <p:spPr bwMode="auto">
            <a:xfrm>
              <a:off x="2516188" y="1271588"/>
              <a:ext cx="617538" cy="2187575"/>
            </a:xfrm>
            <a:custGeom>
              <a:avLst/>
              <a:gdLst>
                <a:gd name="T0" fmla="*/ 0 w 389"/>
                <a:gd name="T1" fmla="*/ 37 h 1378"/>
                <a:gd name="T2" fmla="*/ 43 w 389"/>
                <a:gd name="T3" fmla="*/ 26 h 1378"/>
                <a:gd name="T4" fmla="*/ 85 w 389"/>
                <a:gd name="T5" fmla="*/ 16 h 1378"/>
                <a:gd name="T6" fmla="*/ 128 w 389"/>
                <a:gd name="T7" fmla="*/ 7 h 1378"/>
                <a:gd name="T8" fmla="*/ 171 w 389"/>
                <a:gd name="T9" fmla="*/ 0 h 1378"/>
                <a:gd name="T10" fmla="*/ 389 w 389"/>
                <a:gd name="T11" fmla="*/ 1378 h 1378"/>
                <a:gd name="T12" fmla="*/ 0 w 389"/>
                <a:gd name="T13" fmla="*/ 37 h 1378"/>
              </a:gdLst>
              <a:ahLst/>
              <a:cxnLst>
                <a:cxn ang="0">
                  <a:pos x="T0" y="T1"/>
                </a:cxn>
                <a:cxn ang="0">
                  <a:pos x="T2" y="T3"/>
                </a:cxn>
                <a:cxn ang="0">
                  <a:pos x="T4" y="T5"/>
                </a:cxn>
                <a:cxn ang="0">
                  <a:pos x="T6" y="T7"/>
                </a:cxn>
                <a:cxn ang="0">
                  <a:pos x="T8" y="T9"/>
                </a:cxn>
                <a:cxn ang="0">
                  <a:pos x="T10" y="T11"/>
                </a:cxn>
                <a:cxn ang="0">
                  <a:pos x="T12" y="T13"/>
                </a:cxn>
              </a:cxnLst>
              <a:rect l="0" t="0" r="r" b="b"/>
              <a:pathLst>
                <a:path w="389" h="1378">
                  <a:moveTo>
                    <a:pt x="0" y="37"/>
                  </a:moveTo>
                  <a:lnTo>
                    <a:pt x="43" y="26"/>
                  </a:lnTo>
                  <a:lnTo>
                    <a:pt x="85" y="16"/>
                  </a:lnTo>
                  <a:lnTo>
                    <a:pt x="128" y="7"/>
                  </a:lnTo>
                  <a:lnTo>
                    <a:pt x="171" y="0"/>
                  </a:lnTo>
                  <a:lnTo>
                    <a:pt x="389" y="1378"/>
                  </a:lnTo>
                  <a:lnTo>
                    <a:pt x="0" y="37"/>
                  </a:lnTo>
                  <a:close/>
                </a:path>
              </a:pathLst>
            </a:custGeom>
            <a:solidFill>
              <a:srgbClr val="E1471D">
                <a:lumMod val="50000"/>
              </a:srgbClr>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2" name="Freeform 26">
              <a:extLst>
                <a:ext uri="{FF2B5EF4-FFF2-40B4-BE49-F238E27FC236}">
                  <a16:creationId xmlns:a16="http://schemas.microsoft.com/office/drawing/2014/main" id="{3BCAAD55-DC04-45A1-8F0F-E9AB68F51003}"/>
                </a:ext>
              </a:extLst>
            </p:cNvPr>
            <p:cNvSpPr>
              <a:spLocks/>
            </p:cNvSpPr>
            <p:nvPr/>
          </p:nvSpPr>
          <p:spPr bwMode="auto">
            <a:xfrm>
              <a:off x="2516188" y="1271588"/>
              <a:ext cx="617538" cy="2187575"/>
            </a:xfrm>
            <a:custGeom>
              <a:avLst/>
              <a:gdLst>
                <a:gd name="T0" fmla="*/ 0 w 389"/>
                <a:gd name="T1" fmla="*/ 37 h 1378"/>
                <a:gd name="T2" fmla="*/ 43 w 389"/>
                <a:gd name="T3" fmla="*/ 26 h 1378"/>
                <a:gd name="T4" fmla="*/ 85 w 389"/>
                <a:gd name="T5" fmla="*/ 16 h 1378"/>
                <a:gd name="T6" fmla="*/ 128 w 389"/>
                <a:gd name="T7" fmla="*/ 7 h 1378"/>
                <a:gd name="T8" fmla="*/ 171 w 389"/>
                <a:gd name="T9" fmla="*/ 0 h 1378"/>
                <a:gd name="T10" fmla="*/ 389 w 389"/>
                <a:gd name="T11" fmla="*/ 1378 h 1378"/>
                <a:gd name="T12" fmla="*/ 0 w 389"/>
                <a:gd name="T13" fmla="*/ 37 h 1378"/>
              </a:gdLst>
              <a:ahLst/>
              <a:cxnLst>
                <a:cxn ang="0">
                  <a:pos x="T0" y="T1"/>
                </a:cxn>
                <a:cxn ang="0">
                  <a:pos x="T2" y="T3"/>
                </a:cxn>
                <a:cxn ang="0">
                  <a:pos x="T4" y="T5"/>
                </a:cxn>
                <a:cxn ang="0">
                  <a:pos x="T6" y="T7"/>
                </a:cxn>
                <a:cxn ang="0">
                  <a:pos x="T8" y="T9"/>
                </a:cxn>
                <a:cxn ang="0">
                  <a:pos x="T10" y="T11"/>
                </a:cxn>
                <a:cxn ang="0">
                  <a:pos x="T12" y="T13"/>
                </a:cxn>
              </a:cxnLst>
              <a:rect l="0" t="0" r="r" b="b"/>
              <a:pathLst>
                <a:path w="389" h="1378">
                  <a:moveTo>
                    <a:pt x="0" y="37"/>
                  </a:moveTo>
                  <a:lnTo>
                    <a:pt x="43" y="26"/>
                  </a:lnTo>
                  <a:lnTo>
                    <a:pt x="85" y="16"/>
                  </a:lnTo>
                  <a:lnTo>
                    <a:pt x="128" y="7"/>
                  </a:lnTo>
                  <a:lnTo>
                    <a:pt x="171" y="0"/>
                  </a:lnTo>
                  <a:lnTo>
                    <a:pt x="389" y="1378"/>
                  </a:lnTo>
                  <a:lnTo>
                    <a:pt x="0" y="37"/>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3" name="Freeform 27">
              <a:extLst>
                <a:ext uri="{FF2B5EF4-FFF2-40B4-BE49-F238E27FC236}">
                  <a16:creationId xmlns:a16="http://schemas.microsoft.com/office/drawing/2014/main" id="{7A4971D0-38C0-4A6F-8EEB-4FFB5ED1E489}"/>
                </a:ext>
              </a:extLst>
            </p:cNvPr>
            <p:cNvSpPr>
              <a:spLocks/>
            </p:cNvSpPr>
            <p:nvPr/>
          </p:nvSpPr>
          <p:spPr bwMode="auto">
            <a:xfrm>
              <a:off x="2787650" y="1254126"/>
              <a:ext cx="346075" cy="2205038"/>
            </a:xfrm>
            <a:custGeom>
              <a:avLst/>
              <a:gdLst>
                <a:gd name="T0" fmla="*/ 0 w 218"/>
                <a:gd name="T1" fmla="*/ 11 h 1389"/>
                <a:gd name="T2" fmla="*/ 43 w 218"/>
                <a:gd name="T3" fmla="*/ 5 h 1389"/>
                <a:gd name="T4" fmla="*/ 86 w 218"/>
                <a:gd name="T5" fmla="*/ 0 h 1389"/>
                <a:gd name="T6" fmla="*/ 218 w 218"/>
                <a:gd name="T7" fmla="*/ 1389 h 1389"/>
                <a:gd name="T8" fmla="*/ 0 w 218"/>
                <a:gd name="T9" fmla="*/ 11 h 1389"/>
              </a:gdLst>
              <a:ahLst/>
              <a:cxnLst>
                <a:cxn ang="0">
                  <a:pos x="T0" y="T1"/>
                </a:cxn>
                <a:cxn ang="0">
                  <a:pos x="T2" y="T3"/>
                </a:cxn>
                <a:cxn ang="0">
                  <a:pos x="T4" y="T5"/>
                </a:cxn>
                <a:cxn ang="0">
                  <a:pos x="T6" y="T7"/>
                </a:cxn>
                <a:cxn ang="0">
                  <a:pos x="T8" y="T9"/>
                </a:cxn>
              </a:cxnLst>
              <a:rect l="0" t="0" r="r" b="b"/>
              <a:pathLst>
                <a:path w="218" h="1389">
                  <a:moveTo>
                    <a:pt x="0" y="11"/>
                  </a:moveTo>
                  <a:lnTo>
                    <a:pt x="43" y="5"/>
                  </a:lnTo>
                  <a:lnTo>
                    <a:pt x="86" y="0"/>
                  </a:lnTo>
                  <a:lnTo>
                    <a:pt x="218" y="1389"/>
                  </a:lnTo>
                  <a:lnTo>
                    <a:pt x="0" y="11"/>
                  </a:lnTo>
                  <a:close/>
                </a:path>
              </a:pathLst>
            </a:custGeom>
            <a:solidFill>
              <a:srgbClr val="682E74">
                <a:lumMod val="40000"/>
                <a:lumOff val="60000"/>
              </a:srgbClr>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4" name="Freeform 28">
              <a:extLst>
                <a:ext uri="{FF2B5EF4-FFF2-40B4-BE49-F238E27FC236}">
                  <a16:creationId xmlns:a16="http://schemas.microsoft.com/office/drawing/2014/main" id="{6551D40E-9367-4B89-AB56-8067333872E3}"/>
                </a:ext>
              </a:extLst>
            </p:cNvPr>
            <p:cNvSpPr>
              <a:spLocks/>
            </p:cNvSpPr>
            <p:nvPr/>
          </p:nvSpPr>
          <p:spPr bwMode="auto">
            <a:xfrm>
              <a:off x="2787650" y="1254126"/>
              <a:ext cx="346075" cy="2205038"/>
            </a:xfrm>
            <a:custGeom>
              <a:avLst/>
              <a:gdLst>
                <a:gd name="T0" fmla="*/ 0 w 218"/>
                <a:gd name="T1" fmla="*/ 11 h 1389"/>
                <a:gd name="T2" fmla="*/ 43 w 218"/>
                <a:gd name="T3" fmla="*/ 5 h 1389"/>
                <a:gd name="T4" fmla="*/ 86 w 218"/>
                <a:gd name="T5" fmla="*/ 0 h 1389"/>
                <a:gd name="T6" fmla="*/ 218 w 218"/>
                <a:gd name="T7" fmla="*/ 1389 h 1389"/>
                <a:gd name="T8" fmla="*/ 0 w 218"/>
                <a:gd name="T9" fmla="*/ 11 h 1389"/>
              </a:gdLst>
              <a:ahLst/>
              <a:cxnLst>
                <a:cxn ang="0">
                  <a:pos x="T0" y="T1"/>
                </a:cxn>
                <a:cxn ang="0">
                  <a:pos x="T2" y="T3"/>
                </a:cxn>
                <a:cxn ang="0">
                  <a:pos x="T4" y="T5"/>
                </a:cxn>
                <a:cxn ang="0">
                  <a:pos x="T6" y="T7"/>
                </a:cxn>
                <a:cxn ang="0">
                  <a:pos x="T8" y="T9"/>
                </a:cxn>
              </a:cxnLst>
              <a:rect l="0" t="0" r="r" b="b"/>
              <a:pathLst>
                <a:path w="218" h="1389">
                  <a:moveTo>
                    <a:pt x="0" y="11"/>
                  </a:moveTo>
                  <a:lnTo>
                    <a:pt x="43" y="5"/>
                  </a:lnTo>
                  <a:lnTo>
                    <a:pt x="86" y="0"/>
                  </a:lnTo>
                  <a:lnTo>
                    <a:pt x="218" y="1389"/>
                  </a:lnTo>
                  <a:lnTo>
                    <a:pt x="0" y="11"/>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5" name="Freeform 29">
              <a:extLst>
                <a:ext uri="{FF2B5EF4-FFF2-40B4-BE49-F238E27FC236}">
                  <a16:creationId xmlns:a16="http://schemas.microsoft.com/office/drawing/2014/main" id="{494CD26A-2E4D-4018-8307-A81F6D005D53}"/>
                </a:ext>
              </a:extLst>
            </p:cNvPr>
            <p:cNvSpPr>
              <a:spLocks/>
            </p:cNvSpPr>
            <p:nvPr/>
          </p:nvSpPr>
          <p:spPr bwMode="auto">
            <a:xfrm>
              <a:off x="2924175" y="1244601"/>
              <a:ext cx="209550" cy="2214563"/>
            </a:xfrm>
            <a:custGeom>
              <a:avLst/>
              <a:gdLst>
                <a:gd name="T0" fmla="*/ 0 w 132"/>
                <a:gd name="T1" fmla="*/ 6 h 1395"/>
                <a:gd name="T2" fmla="*/ 44 w 132"/>
                <a:gd name="T3" fmla="*/ 3 h 1395"/>
                <a:gd name="T4" fmla="*/ 87 w 132"/>
                <a:gd name="T5" fmla="*/ 0 h 1395"/>
                <a:gd name="T6" fmla="*/ 132 w 132"/>
                <a:gd name="T7" fmla="*/ 1395 h 1395"/>
                <a:gd name="T8" fmla="*/ 0 w 132"/>
                <a:gd name="T9" fmla="*/ 6 h 1395"/>
              </a:gdLst>
              <a:ahLst/>
              <a:cxnLst>
                <a:cxn ang="0">
                  <a:pos x="T0" y="T1"/>
                </a:cxn>
                <a:cxn ang="0">
                  <a:pos x="T2" y="T3"/>
                </a:cxn>
                <a:cxn ang="0">
                  <a:pos x="T4" y="T5"/>
                </a:cxn>
                <a:cxn ang="0">
                  <a:pos x="T6" y="T7"/>
                </a:cxn>
                <a:cxn ang="0">
                  <a:pos x="T8" y="T9"/>
                </a:cxn>
              </a:cxnLst>
              <a:rect l="0" t="0" r="r" b="b"/>
              <a:pathLst>
                <a:path w="132" h="1395">
                  <a:moveTo>
                    <a:pt x="0" y="6"/>
                  </a:moveTo>
                  <a:lnTo>
                    <a:pt x="44" y="3"/>
                  </a:lnTo>
                  <a:lnTo>
                    <a:pt x="87" y="0"/>
                  </a:lnTo>
                  <a:lnTo>
                    <a:pt x="132" y="1395"/>
                  </a:lnTo>
                  <a:lnTo>
                    <a:pt x="0" y="6"/>
                  </a:lnTo>
                  <a:close/>
                </a:path>
              </a:pathLst>
            </a:cu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6" name="Freeform 30">
              <a:extLst>
                <a:ext uri="{FF2B5EF4-FFF2-40B4-BE49-F238E27FC236}">
                  <a16:creationId xmlns:a16="http://schemas.microsoft.com/office/drawing/2014/main" id="{EC85A785-5BD1-45F1-A55D-190997DE1921}"/>
                </a:ext>
              </a:extLst>
            </p:cNvPr>
            <p:cNvSpPr>
              <a:spLocks/>
            </p:cNvSpPr>
            <p:nvPr/>
          </p:nvSpPr>
          <p:spPr bwMode="auto">
            <a:xfrm>
              <a:off x="2924175" y="1244601"/>
              <a:ext cx="209550" cy="2214563"/>
            </a:xfrm>
            <a:custGeom>
              <a:avLst/>
              <a:gdLst>
                <a:gd name="T0" fmla="*/ 0 w 132"/>
                <a:gd name="T1" fmla="*/ 6 h 1395"/>
                <a:gd name="T2" fmla="*/ 44 w 132"/>
                <a:gd name="T3" fmla="*/ 3 h 1395"/>
                <a:gd name="T4" fmla="*/ 87 w 132"/>
                <a:gd name="T5" fmla="*/ 0 h 1395"/>
                <a:gd name="T6" fmla="*/ 132 w 132"/>
                <a:gd name="T7" fmla="*/ 1395 h 1395"/>
                <a:gd name="T8" fmla="*/ 0 w 132"/>
                <a:gd name="T9" fmla="*/ 6 h 1395"/>
              </a:gdLst>
              <a:ahLst/>
              <a:cxnLst>
                <a:cxn ang="0">
                  <a:pos x="T0" y="T1"/>
                </a:cxn>
                <a:cxn ang="0">
                  <a:pos x="T2" y="T3"/>
                </a:cxn>
                <a:cxn ang="0">
                  <a:pos x="T4" y="T5"/>
                </a:cxn>
                <a:cxn ang="0">
                  <a:pos x="T6" y="T7"/>
                </a:cxn>
                <a:cxn ang="0">
                  <a:pos x="T8" y="T9"/>
                </a:cxn>
              </a:cxnLst>
              <a:rect l="0" t="0" r="r" b="b"/>
              <a:pathLst>
                <a:path w="132" h="1395">
                  <a:moveTo>
                    <a:pt x="0" y="6"/>
                  </a:moveTo>
                  <a:lnTo>
                    <a:pt x="44" y="3"/>
                  </a:lnTo>
                  <a:lnTo>
                    <a:pt x="87" y="0"/>
                  </a:lnTo>
                  <a:lnTo>
                    <a:pt x="132" y="1395"/>
                  </a:lnTo>
                  <a:lnTo>
                    <a:pt x="0" y="6"/>
                  </a:lnTo>
                </a:path>
              </a:pathLst>
            </a:custGeom>
            <a:noFill/>
            <a:ln w="206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7" name="Freeform 31">
              <a:extLst>
                <a:ext uri="{FF2B5EF4-FFF2-40B4-BE49-F238E27FC236}">
                  <a16:creationId xmlns:a16="http://schemas.microsoft.com/office/drawing/2014/main" id="{F767BDB7-AAF7-4790-9A9B-B4C242A9DDA9}"/>
                </a:ext>
              </a:extLst>
            </p:cNvPr>
            <p:cNvSpPr>
              <a:spLocks/>
            </p:cNvSpPr>
            <p:nvPr/>
          </p:nvSpPr>
          <p:spPr bwMode="auto">
            <a:xfrm>
              <a:off x="3062288" y="1244601"/>
              <a:ext cx="71438" cy="2214563"/>
            </a:xfrm>
            <a:custGeom>
              <a:avLst/>
              <a:gdLst>
                <a:gd name="T0" fmla="*/ 0 w 45"/>
                <a:gd name="T1" fmla="*/ 0 h 1395"/>
                <a:gd name="T2" fmla="*/ 45 w 45"/>
                <a:gd name="T3" fmla="*/ 0 h 1395"/>
                <a:gd name="T4" fmla="*/ 45 w 45"/>
                <a:gd name="T5" fmla="*/ 1395 h 1395"/>
                <a:gd name="T6" fmla="*/ 0 w 45"/>
                <a:gd name="T7" fmla="*/ 0 h 1395"/>
              </a:gdLst>
              <a:ahLst/>
              <a:cxnLst>
                <a:cxn ang="0">
                  <a:pos x="T0" y="T1"/>
                </a:cxn>
                <a:cxn ang="0">
                  <a:pos x="T2" y="T3"/>
                </a:cxn>
                <a:cxn ang="0">
                  <a:pos x="T4" y="T5"/>
                </a:cxn>
                <a:cxn ang="0">
                  <a:pos x="T6" y="T7"/>
                </a:cxn>
              </a:cxnLst>
              <a:rect l="0" t="0" r="r" b="b"/>
              <a:pathLst>
                <a:path w="45" h="1395">
                  <a:moveTo>
                    <a:pt x="0" y="0"/>
                  </a:moveTo>
                  <a:lnTo>
                    <a:pt x="45" y="0"/>
                  </a:lnTo>
                  <a:lnTo>
                    <a:pt x="45" y="1395"/>
                  </a:lnTo>
                  <a:lnTo>
                    <a:pt x="0" y="0"/>
                  </a:lnTo>
                  <a:close/>
                </a:path>
              </a:pathLst>
            </a:custGeom>
            <a:solidFill>
              <a:srgbClr val="71B4C9"/>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58" name="Freeform 32">
              <a:extLst>
                <a:ext uri="{FF2B5EF4-FFF2-40B4-BE49-F238E27FC236}">
                  <a16:creationId xmlns:a16="http://schemas.microsoft.com/office/drawing/2014/main" id="{BF8A2F1B-8DC0-4AAD-86DA-87587E31C380}"/>
                </a:ext>
              </a:extLst>
            </p:cNvPr>
            <p:cNvSpPr>
              <a:spLocks/>
            </p:cNvSpPr>
            <p:nvPr/>
          </p:nvSpPr>
          <p:spPr bwMode="auto">
            <a:xfrm>
              <a:off x="3043370" y="1266831"/>
              <a:ext cx="90356" cy="2192333"/>
            </a:xfrm>
            <a:custGeom>
              <a:avLst/>
              <a:gdLst>
                <a:gd name="T0" fmla="*/ 0 w 45"/>
                <a:gd name="T1" fmla="*/ 0 h 1395"/>
                <a:gd name="T2" fmla="*/ 45 w 45"/>
                <a:gd name="T3" fmla="*/ 0 h 1395"/>
                <a:gd name="T4" fmla="*/ 45 w 45"/>
                <a:gd name="T5" fmla="*/ 1395 h 1395"/>
                <a:gd name="T6" fmla="*/ 0 w 45"/>
                <a:gd name="T7" fmla="*/ 0 h 1395"/>
              </a:gdLst>
              <a:ahLst/>
              <a:cxnLst>
                <a:cxn ang="0">
                  <a:pos x="T0" y="T1"/>
                </a:cxn>
                <a:cxn ang="0">
                  <a:pos x="T2" y="T3"/>
                </a:cxn>
                <a:cxn ang="0">
                  <a:pos x="T4" y="T5"/>
                </a:cxn>
                <a:cxn ang="0">
                  <a:pos x="T6" y="T7"/>
                </a:cxn>
              </a:cxnLst>
              <a:rect l="0" t="0" r="r" b="b"/>
              <a:pathLst>
                <a:path w="45" h="1395">
                  <a:moveTo>
                    <a:pt x="0" y="0"/>
                  </a:moveTo>
                  <a:lnTo>
                    <a:pt x="45" y="0"/>
                  </a:lnTo>
                  <a:lnTo>
                    <a:pt x="45" y="1395"/>
                  </a:lnTo>
                  <a:lnTo>
                    <a:pt x="0" y="0"/>
                  </a:lnTo>
                </a:path>
              </a:pathLst>
            </a:custGeom>
            <a:solidFill>
              <a:srgbClr val="FF0000"/>
            </a:solidFill>
            <a:ln w="20638">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59" name="TextBox 213">
            <a:extLst>
              <a:ext uri="{FF2B5EF4-FFF2-40B4-BE49-F238E27FC236}">
                <a16:creationId xmlns:a16="http://schemas.microsoft.com/office/drawing/2014/main" id="{083717D7-A03F-495E-83C4-C9C1121AF619}"/>
              </a:ext>
            </a:extLst>
          </p:cNvPr>
          <p:cNvSpPr txBox="1"/>
          <p:nvPr/>
        </p:nvSpPr>
        <p:spPr bwMode="auto">
          <a:xfrm>
            <a:off x="5020558" y="4578227"/>
            <a:ext cx="185673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Unknown Oncogenic Driver Detected 31%</a:t>
            </a:r>
          </a:p>
        </p:txBody>
      </p:sp>
      <p:sp>
        <p:nvSpPr>
          <p:cNvPr id="60" name="TextBox 214">
            <a:extLst>
              <a:ext uri="{FF2B5EF4-FFF2-40B4-BE49-F238E27FC236}">
                <a16:creationId xmlns:a16="http://schemas.microsoft.com/office/drawing/2014/main" id="{2EAA22EA-8608-42C7-8894-3DF1E9C080FF}"/>
              </a:ext>
            </a:extLst>
          </p:cNvPr>
          <p:cNvSpPr txBox="1"/>
          <p:nvPr/>
        </p:nvSpPr>
        <p:spPr bwMode="auto">
          <a:xfrm>
            <a:off x="3556126" y="3550505"/>
            <a:ext cx="136051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KRAS</a:t>
            </a:r>
            <a:b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25%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a:t>
            </a:r>
            <a:r>
              <a:rPr kumimoji="0" lang="en-US" sz="1600" b="1" i="1"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KRAS</a:t>
            </a:r>
            <a:r>
              <a:rPr kumimoji="0" lang="en-US" sz="1600" b="1" i="0" u="none" strike="noStrike" kern="1200" cap="none" spc="0" normalizeH="0" baseline="30000" noProof="0" dirty="0">
                <a:ln>
                  <a:noFill/>
                </a:ln>
                <a:solidFill>
                  <a:srgbClr val="FFFFFF"/>
                </a:solidFill>
                <a:effectLst/>
                <a:uLnTx/>
                <a:uFillTx/>
                <a:latin typeface="Calibri" panose="020F0502020204030204"/>
                <a:ea typeface="+mn-ea"/>
                <a:cs typeface="Calibri" panose="020F0502020204030204" pitchFamily="34" charset="0"/>
              </a:rPr>
              <a:t>G12C</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14%)</a:t>
            </a:r>
          </a:p>
        </p:txBody>
      </p:sp>
      <p:sp>
        <p:nvSpPr>
          <p:cNvPr id="61" name="TextBox 215">
            <a:extLst>
              <a:ext uri="{FF2B5EF4-FFF2-40B4-BE49-F238E27FC236}">
                <a16:creationId xmlns:a16="http://schemas.microsoft.com/office/drawing/2014/main" id="{FB8A58F4-2039-4629-BCC9-88B19281A6B9}"/>
              </a:ext>
            </a:extLst>
          </p:cNvPr>
          <p:cNvSpPr txBox="1"/>
          <p:nvPr/>
        </p:nvSpPr>
        <p:spPr bwMode="auto">
          <a:xfrm>
            <a:off x="4171887" y="2272307"/>
            <a:ext cx="152707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EGFR</a:t>
            </a: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 Sensitizing</a:t>
            </a:r>
            <a:b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Calibri" panose="020F0502020204030204" pitchFamily="34" charset="0"/>
              </a:rPr>
              <a:t>17%</a:t>
            </a:r>
          </a:p>
        </p:txBody>
      </p:sp>
      <p:sp>
        <p:nvSpPr>
          <p:cNvPr id="62" name="Freeform: Shape 216">
            <a:extLst>
              <a:ext uri="{FF2B5EF4-FFF2-40B4-BE49-F238E27FC236}">
                <a16:creationId xmlns:a16="http://schemas.microsoft.com/office/drawing/2014/main" id="{79BCE634-1B19-4753-8091-E6B2E706EF5A}"/>
              </a:ext>
            </a:extLst>
          </p:cNvPr>
          <p:cNvSpPr/>
          <p:nvPr/>
        </p:nvSpPr>
        <p:spPr bwMode="auto">
          <a:xfrm>
            <a:off x="8849468" y="4296106"/>
            <a:ext cx="359923" cy="1188720"/>
          </a:xfrm>
          <a:custGeom>
            <a:avLst/>
            <a:gdLst>
              <a:gd name="connsiteX0" fmla="*/ 359923 w 359923"/>
              <a:gd name="connsiteY0" fmla="*/ 564205 h 564205"/>
              <a:gd name="connsiteX1" fmla="*/ 243192 w 359923"/>
              <a:gd name="connsiteY1" fmla="*/ 564205 h 564205"/>
              <a:gd name="connsiteX2" fmla="*/ 145915 w 359923"/>
              <a:gd name="connsiteY2" fmla="*/ 0 h 564205"/>
              <a:gd name="connsiteX3" fmla="*/ 0 w 359923"/>
              <a:gd name="connsiteY3" fmla="*/ 0 h 564205"/>
            </a:gdLst>
            <a:ahLst/>
            <a:cxnLst>
              <a:cxn ang="0">
                <a:pos x="connsiteX0" y="connsiteY0"/>
              </a:cxn>
              <a:cxn ang="0">
                <a:pos x="connsiteX1" y="connsiteY1"/>
              </a:cxn>
              <a:cxn ang="0">
                <a:pos x="connsiteX2" y="connsiteY2"/>
              </a:cxn>
              <a:cxn ang="0">
                <a:pos x="connsiteX3" y="connsiteY3"/>
              </a:cxn>
            </a:cxnLst>
            <a:rect l="l" t="t" r="r" b="b"/>
            <a:pathLst>
              <a:path w="359923" h="564205">
                <a:moveTo>
                  <a:pt x="359923" y="564205"/>
                </a:moveTo>
                <a:lnTo>
                  <a:pt x="243192" y="564205"/>
                </a:lnTo>
                <a:lnTo>
                  <a:pt x="145915" y="0"/>
                </a:lnTo>
                <a:lnTo>
                  <a:pt x="0"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63" name="TextBox 218">
            <a:extLst>
              <a:ext uri="{FF2B5EF4-FFF2-40B4-BE49-F238E27FC236}">
                <a16:creationId xmlns:a16="http://schemas.microsoft.com/office/drawing/2014/main" id="{5E026AA6-B2E6-4796-BE76-8927E441B970}"/>
              </a:ext>
            </a:extLst>
          </p:cNvPr>
          <p:cNvSpPr txBox="1"/>
          <p:nvPr/>
        </p:nvSpPr>
        <p:spPr bwMode="auto">
          <a:xfrm>
            <a:off x="5664523" y="2206993"/>
            <a:ext cx="7635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ALK</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a:t>
            </a:r>
            <a:b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7%</a:t>
            </a:r>
          </a:p>
        </p:txBody>
      </p:sp>
      <p:sp>
        <p:nvSpPr>
          <p:cNvPr id="64" name="TextBox 78858">
            <a:extLst>
              <a:ext uri="{FF2B5EF4-FFF2-40B4-BE49-F238E27FC236}">
                <a16:creationId xmlns:a16="http://schemas.microsoft.com/office/drawing/2014/main" id="{3152F7E6-CF49-4E11-AF60-C3F1ADEC83FD}"/>
              </a:ext>
            </a:extLst>
          </p:cNvPr>
          <p:cNvSpPr txBox="1"/>
          <p:nvPr/>
        </p:nvSpPr>
        <p:spPr bwMode="auto">
          <a:xfrm>
            <a:off x="4273255" y="6044019"/>
            <a:ext cx="40032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*Approved after PD on platinum-based CT. </a:t>
            </a:r>
            <a:r>
              <a:rPr kumimoji="0" lang="en-US" sz="1200" b="0" i="0" u="none" strike="noStrike" kern="1200" cap="none" spc="0" normalizeH="0" baseline="30000" noProof="0" dirty="0">
                <a:ln>
                  <a:noFill/>
                </a:ln>
                <a:solidFill>
                  <a:srgbClr val="000000"/>
                </a:solidFill>
                <a:effectLst/>
                <a:uLnTx/>
                <a:uFillTx/>
                <a:latin typeface="Calibri" panose="020F0502020204030204"/>
                <a:ea typeface="+mn-ea"/>
                <a:cs typeface="Calibri" panose="020F0502020204030204" pitchFamily="34" charset="0"/>
              </a:rPr>
              <a:t>†</a:t>
            </a:r>
            <a:r>
              <a:rPr kumimoji="0" lang="en-US" sz="1200" b="0"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Approved after ≥1 prior systemic therapy. </a:t>
            </a:r>
            <a:r>
              <a:rPr kumimoji="0" lang="en-US" sz="1200" b="0" i="0" u="none" strike="noStrike" kern="1200" cap="none" spc="0" normalizeH="0" baseline="30000" noProof="0" dirty="0">
                <a:ln>
                  <a:noFill/>
                </a:ln>
                <a:solidFill>
                  <a:srgbClr val="000000"/>
                </a:solidFill>
                <a:effectLst/>
                <a:uLnTx/>
                <a:uFillTx/>
                <a:latin typeface="Calibri" panose="020F0502020204030204"/>
                <a:ea typeface="+mn-ea"/>
                <a:cs typeface="Calibri" panose="020F0502020204030204" pitchFamily="34" charset="0"/>
              </a:rPr>
              <a:t>‡</a:t>
            </a:r>
            <a:r>
              <a:rPr kumimoji="0" lang="en-US" sz="1200" b="0"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Approved in combination with trametinib (MEK inhibitor) for </a:t>
            </a:r>
            <a:r>
              <a:rPr kumimoji="0" lang="en-US" sz="1200" b="0"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BRAF </a:t>
            </a:r>
            <a:r>
              <a:rPr kumimoji="0" lang="en-US" sz="1200" b="0"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V600E mutation. </a:t>
            </a:r>
          </a:p>
        </p:txBody>
      </p:sp>
      <p:sp>
        <p:nvSpPr>
          <p:cNvPr id="65" name="Freeform: Shape 78860">
            <a:extLst>
              <a:ext uri="{FF2B5EF4-FFF2-40B4-BE49-F238E27FC236}">
                <a16:creationId xmlns:a16="http://schemas.microsoft.com/office/drawing/2014/main" id="{BA85390E-405A-4E6A-8100-F215B3492CD9}"/>
              </a:ext>
            </a:extLst>
          </p:cNvPr>
          <p:cNvSpPr/>
          <p:nvPr/>
        </p:nvSpPr>
        <p:spPr bwMode="auto">
          <a:xfrm>
            <a:off x="8243084" y="1942876"/>
            <a:ext cx="1673422" cy="410688"/>
          </a:xfrm>
          <a:custGeom>
            <a:avLst/>
            <a:gdLst>
              <a:gd name="connsiteX0" fmla="*/ 0 w 525293"/>
              <a:gd name="connsiteY0" fmla="*/ 301558 h 301558"/>
              <a:gd name="connsiteX1" fmla="*/ 418289 w 525293"/>
              <a:gd name="connsiteY1" fmla="*/ 301558 h 301558"/>
              <a:gd name="connsiteX2" fmla="*/ 525293 w 525293"/>
              <a:gd name="connsiteY2" fmla="*/ 0 h 301558"/>
            </a:gdLst>
            <a:ahLst/>
            <a:cxnLst>
              <a:cxn ang="0">
                <a:pos x="connsiteX0" y="connsiteY0"/>
              </a:cxn>
              <a:cxn ang="0">
                <a:pos x="connsiteX1" y="connsiteY1"/>
              </a:cxn>
              <a:cxn ang="0">
                <a:pos x="connsiteX2" y="connsiteY2"/>
              </a:cxn>
            </a:cxnLst>
            <a:rect l="l" t="t" r="r" b="b"/>
            <a:pathLst>
              <a:path w="525293" h="301558">
                <a:moveTo>
                  <a:pt x="0" y="301558"/>
                </a:moveTo>
                <a:lnTo>
                  <a:pt x="418289" y="301558"/>
                </a:lnTo>
                <a:lnTo>
                  <a:pt x="525293"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66" name="Freeform: Shape 78861">
            <a:extLst>
              <a:ext uri="{FF2B5EF4-FFF2-40B4-BE49-F238E27FC236}">
                <a16:creationId xmlns:a16="http://schemas.microsoft.com/office/drawing/2014/main" id="{C0453ABB-9A01-4AEC-AE31-4058F97F067E}"/>
              </a:ext>
            </a:extLst>
          </p:cNvPr>
          <p:cNvSpPr/>
          <p:nvPr/>
        </p:nvSpPr>
        <p:spPr bwMode="auto">
          <a:xfrm>
            <a:off x="8564371" y="3993117"/>
            <a:ext cx="788594" cy="634606"/>
          </a:xfrm>
          <a:custGeom>
            <a:avLst/>
            <a:gdLst>
              <a:gd name="connsiteX0" fmla="*/ 359923 w 359923"/>
              <a:gd name="connsiteY0" fmla="*/ 564205 h 564205"/>
              <a:gd name="connsiteX1" fmla="*/ 243192 w 359923"/>
              <a:gd name="connsiteY1" fmla="*/ 564205 h 564205"/>
              <a:gd name="connsiteX2" fmla="*/ 145915 w 359923"/>
              <a:gd name="connsiteY2" fmla="*/ 0 h 564205"/>
              <a:gd name="connsiteX3" fmla="*/ 0 w 359923"/>
              <a:gd name="connsiteY3" fmla="*/ 0 h 564205"/>
              <a:gd name="connsiteX0" fmla="*/ 359923 w 359923"/>
              <a:gd name="connsiteY0" fmla="*/ 564205 h 564205"/>
              <a:gd name="connsiteX1" fmla="*/ 243192 w 359923"/>
              <a:gd name="connsiteY1" fmla="*/ 564205 h 564205"/>
              <a:gd name="connsiteX2" fmla="*/ 225176 w 359923"/>
              <a:gd name="connsiteY2" fmla="*/ 0 h 564205"/>
              <a:gd name="connsiteX3" fmla="*/ 0 w 359923"/>
              <a:gd name="connsiteY3" fmla="*/ 0 h 564205"/>
              <a:gd name="connsiteX0" fmla="*/ 359923 w 359923"/>
              <a:gd name="connsiteY0" fmla="*/ 564205 h 564205"/>
              <a:gd name="connsiteX1" fmla="*/ 322453 w 359923"/>
              <a:gd name="connsiteY1" fmla="*/ 538121 h 564205"/>
              <a:gd name="connsiteX2" fmla="*/ 225176 w 359923"/>
              <a:gd name="connsiteY2" fmla="*/ 0 h 564205"/>
              <a:gd name="connsiteX3" fmla="*/ 0 w 359923"/>
              <a:gd name="connsiteY3" fmla="*/ 0 h 564205"/>
              <a:gd name="connsiteX0" fmla="*/ 463572 w 463572"/>
              <a:gd name="connsiteY0" fmla="*/ 529426 h 538121"/>
              <a:gd name="connsiteX1" fmla="*/ 322453 w 463572"/>
              <a:gd name="connsiteY1" fmla="*/ 538121 h 538121"/>
              <a:gd name="connsiteX2" fmla="*/ 225176 w 463572"/>
              <a:gd name="connsiteY2" fmla="*/ 0 h 538121"/>
              <a:gd name="connsiteX3" fmla="*/ 0 w 463572"/>
              <a:gd name="connsiteY3" fmla="*/ 0 h 538121"/>
              <a:gd name="connsiteX0" fmla="*/ 463572 w 463572"/>
              <a:gd name="connsiteY0" fmla="*/ 529426 h 529426"/>
              <a:gd name="connsiteX1" fmla="*/ 285871 w 463572"/>
              <a:gd name="connsiteY1" fmla="*/ 512037 h 529426"/>
              <a:gd name="connsiteX2" fmla="*/ 225176 w 463572"/>
              <a:gd name="connsiteY2" fmla="*/ 0 h 529426"/>
              <a:gd name="connsiteX3" fmla="*/ 0 w 463572"/>
              <a:gd name="connsiteY3" fmla="*/ 0 h 529426"/>
              <a:gd name="connsiteX0" fmla="*/ 408699 w 408699"/>
              <a:gd name="connsiteY0" fmla="*/ 512037 h 512037"/>
              <a:gd name="connsiteX1" fmla="*/ 285871 w 408699"/>
              <a:gd name="connsiteY1" fmla="*/ 512037 h 512037"/>
              <a:gd name="connsiteX2" fmla="*/ 225176 w 408699"/>
              <a:gd name="connsiteY2" fmla="*/ 0 h 512037"/>
              <a:gd name="connsiteX3" fmla="*/ 0 w 408699"/>
              <a:gd name="connsiteY3" fmla="*/ 0 h 512037"/>
              <a:gd name="connsiteX0" fmla="*/ 408699 w 408699"/>
              <a:gd name="connsiteY0" fmla="*/ 512037 h 512037"/>
              <a:gd name="connsiteX1" fmla="*/ 285871 w 408699"/>
              <a:gd name="connsiteY1" fmla="*/ 512037 h 512037"/>
              <a:gd name="connsiteX2" fmla="*/ 250293 w 408699"/>
              <a:gd name="connsiteY2" fmla="*/ 0 h 512037"/>
              <a:gd name="connsiteX3" fmla="*/ 0 w 408699"/>
              <a:gd name="connsiteY3" fmla="*/ 0 h 512037"/>
              <a:gd name="connsiteX0" fmla="*/ 408699 w 408699"/>
              <a:gd name="connsiteY0" fmla="*/ 512037 h 512037"/>
              <a:gd name="connsiteX1" fmla="*/ 285871 w 408699"/>
              <a:gd name="connsiteY1" fmla="*/ 512037 h 512037"/>
              <a:gd name="connsiteX2" fmla="*/ 265363 w 408699"/>
              <a:gd name="connsiteY2" fmla="*/ 0 h 512037"/>
              <a:gd name="connsiteX3" fmla="*/ 0 w 408699"/>
              <a:gd name="connsiteY3" fmla="*/ 0 h 512037"/>
              <a:gd name="connsiteX0" fmla="*/ 408699 w 408699"/>
              <a:gd name="connsiteY0" fmla="*/ 512037 h 512037"/>
              <a:gd name="connsiteX1" fmla="*/ 285871 w 408699"/>
              <a:gd name="connsiteY1" fmla="*/ 512037 h 512037"/>
              <a:gd name="connsiteX2" fmla="*/ 265363 w 408699"/>
              <a:gd name="connsiteY2" fmla="*/ 0 h 512037"/>
              <a:gd name="connsiteX3" fmla="*/ 0 w 408699"/>
              <a:gd name="connsiteY3" fmla="*/ 0 h 512037"/>
              <a:gd name="connsiteX0" fmla="*/ 408699 w 408699"/>
              <a:gd name="connsiteY0" fmla="*/ 512037 h 512037"/>
              <a:gd name="connsiteX1" fmla="*/ 285871 w 408699"/>
              <a:gd name="connsiteY1" fmla="*/ 512037 h 512037"/>
              <a:gd name="connsiteX2" fmla="*/ 255317 w 408699"/>
              <a:gd name="connsiteY2" fmla="*/ 0 h 512037"/>
              <a:gd name="connsiteX3" fmla="*/ 0 w 408699"/>
              <a:gd name="connsiteY3" fmla="*/ 0 h 512037"/>
              <a:gd name="connsiteX0" fmla="*/ 353442 w 353442"/>
              <a:gd name="connsiteY0" fmla="*/ 512037 h 512037"/>
              <a:gd name="connsiteX1" fmla="*/ 285871 w 353442"/>
              <a:gd name="connsiteY1" fmla="*/ 512037 h 512037"/>
              <a:gd name="connsiteX2" fmla="*/ 255317 w 353442"/>
              <a:gd name="connsiteY2" fmla="*/ 0 h 512037"/>
              <a:gd name="connsiteX3" fmla="*/ 0 w 353442"/>
              <a:gd name="connsiteY3" fmla="*/ 0 h 512037"/>
            </a:gdLst>
            <a:ahLst/>
            <a:cxnLst>
              <a:cxn ang="0">
                <a:pos x="connsiteX0" y="connsiteY0"/>
              </a:cxn>
              <a:cxn ang="0">
                <a:pos x="connsiteX1" y="connsiteY1"/>
              </a:cxn>
              <a:cxn ang="0">
                <a:pos x="connsiteX2" y="connsiteY2"/>
              </a:cxn>
              <a:cxn ang="0">
                <a:pos x="connsiteX3" y="connsiteY3"/>
              </a:cxn>
            </a:cxnLst>
            <a:rect l="l" t="t" r="r" b="b"/>
            <a:pathLst>
              <a:path w="353442" h="512037">
                <a:moveTo>
                  <a:pt x="353442" y="512037"/>
                </a:moveTo>
                <a:lnTo>
                  <a:pt x="285871" y="512037"/>
                </a:lnTo>
                <a:lnTo>
                  <a:pt x="255317" y="0"/>
                </a:lnTo>
                <a:lnTo>
                  <a:pt x="0"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67" name="TextBox 133">
            <a:extLst>
              <a:ext uri="{FF2B5EF4-FFF2-40B4-BE49-F238E27FC236}">
                <a16:creationId xmlns:a16="http://schemas.microsoft.com/office/drawing/2014/main" id="{533A3897-F035-4DF4-BEBE-852A7373FABC}"/>
              </a:ext>
            </a:extLst>
          </p:cNvPr>
          <p:cNvSpPr txBox="1"/>
          <p:nvPr/>
        </p:nvSpPr>
        <p:spPr bwMode="auto">
          <a:xfrm>
            <a:off x="955094" y="1327946"/>
            <a:ext cx="1019534" cy="1815882"/>
          </a:xfrm>
          <a:prstGeom prst="rect">
            <a:avLst/>
          </a:prstGeom>
          <a:noFill/>
          <a:ln w="28575" algn="ctr">
            <a:solidFill>
              <a:srgbClr val="FDB338"/>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ALK</a:t>
            </a: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Alectinib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Crizotinib</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Ceritinib</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Lorlatinib</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Brigatinib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FF0000"/>
                </a:solidFill>
                <a:effectLst/>
                <a:uLnTx/>
                <a:uFillTx/>
                <a:latin typeface="Calibri" panose="020F0502020204030204"/>
                <a:ea typeface="+mn-ea"/>
                <a:cs typeface="Calibri" panose="020F0502020204030204" pitchFamily="34" charset="0"/>
              </a:rPr>
              <a:t>Ensartinib</a:t>
            </a:r>
          </a:p>
        </p:txBody>
      </p:sp>
      <p:sp>
        <p:nvSpPr>
          <p:cNvPr id="68" name="TextBox 132">
            <a:extLst>
              <a:ext uri="{FF2B5EF4-FFF2-40B4-BE49-F238E27FC236}">
                <a16:creationId xmlns:a16="http://schemas.microsoft.com/office/drawing/2014/main" id="{B6345B0E-434B-4345-B1C9-CFC56731203D}"/>
              </a:ext>
            </a:extLst>
          </p:cNvPr>
          <p:cNvSpPr txBox="1"/>
          <p:nvPr/>
        </p:nvSpPr>
        <p:spPr bwMode="auto">
          <a:xfrm>
            <a:off x="1685556" y="3240914"/>
            <a:ext cx="1673401" cy="1569660"/>
          </a:xfrm>
          <a:prstGeom prst="rect">
            <a:avLst/>
          </a:prstGeom>
          <a:solidFill>
            <a:srgbClr val="FFFFFF"/>
          </a:solidFill>
          <a:ln w="28575" algn="ctr">
            <a:solidFill>
              <a:srgbClr val="00823B"/>
            </a:solidFill>
            <a:miter lim="800000"/>
            <a:headEnd/>
            <a:tailEnd/>
          </a:ln>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EGFR</a:t>
            </a:r>
            <a: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 Sensitizing:</a:t>
            </a:r>
            <a:b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Osimertinib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Gefitinib</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Erlotinib</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Afatinib</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Dacomitinib</a:t>
            </a:r>
          </a:p>
        </p:txBody>
      </p:sp>
      <p:sp>
        <p:nvSpPr>
          <p:cNvPr id="69" name="TextBox 77">
            <a:extLst>
              <a:ext uri="{FF2B5EF4-FFF2-40B4-BE49-F238E27FC236}">
                <a16:creationId xmlns:a16="http://schemas.microsoft.com/office/drawing/2014/main" id="{C6D7148F-8BA0-4179-92BA-B98CFFD8E020}"/>
              </a:ext>
            </a:extLst>
          </p:cNvPr>
          <p:cNvSpPr txBox="1"/>
          <p:nvPr/>
        </p:nvSpPr>
        <p:spPr bwMode="auto">
          <a:xfrm>
            <a:off x="507430" y="4518919"/>
            <a:ext cx="1034319" cy="830997"/>
          </a:xfrm>
          <a:prstGeom prst="rect">
            <a:avLst/>
          </a:prstGeom>
          <a:noFill/>
          <a:ln w="28575" algn="ctr">
            <a:solidFill>
              <a:srgbClr val="E1471D"/>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KRAS</a:t>
            </a:r>
            <a:r>
              <a:rPr kumimoji="0" lang="en-US" sz="1600" b="1" i="0" u="none" strike="noStrike" kern="0" cap="none" spc="0" normalizeH="0" baseline="30000" noProof="0" dirty="0">
                <a:ln>
                  <a:noFill/>
                </a:ln>
                <a:solidFill>
                  <a:srgbClr val="000000"/>
                </a:solidFill>
                <a:effectLst/>
                <a:uLnTx/>
                <a:uFillTx/>
                <a:latin typeface="Calibri" panose="020F0502020204030204"/>
                <a:ea typeface="+mn-ea"/>
                <a:cs typeface="Calibri" panose="020F0502020204030204" pitchFamily="34" charset="0"/>
              </a:rPr>
              <a:t>G12C</a:t>
            </a:r>
            <a: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t>
            </a:r>
            <a:b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Sotorasib</a:t>
            </a:r>
            <a:r>
              <a:rPr kumimoji="0" lang="en-US" sz="1600" b="0" i="0" u="none" strike="noStrike" kern="0" cap="none" spc="0" normalizeH="0" baseline="30000" noProof="0" dirty="0">
                <a:ln>
                  <a:noFill/>
                </a:ln>
                <a:solidFill>
                  <a:srgbClr val="000000"/>
                </a:solidFill>
                <a:effectLst/>
                <a:uLnTx/>
                <a:uFillTx/>
                <a:latin typeface="Calibri" panose="020F0502020204030204"/>
                <a:ea typeface="+mn-ea"/>
                <a:cs typeface="Calibri" panose="020F0502020204030204" pitchFamily="34" charset="0"/>
              </a:rPr>
              <a:t>†</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FF0000"/>
                </a:solidFill>
                <a:effectLst/>
                <a:uLnTx/>
                <a:uFillTx/>
                <a:latin typeface="Calibri" panose="020F0502020204030204"/>
                <a:ea typeface="+mn-ea"/>
                <a:cs typeface="Calibri" panose="020F0502020204030204" pitchFamily="34" charset="0"/>
              </a:rPr>
              <a:t>Adagrasib</a:t>
            </a:r>
          </a:p>
        </p:txBody>
      </p:sp>
      <p:sp>
        <p:nvSpPr>
          <p:cNvPr id="70" name="TextBox 78859">
            <a:extLst>
              <a:ext uri="{FF2B5EF4-FFF2-40B4-BE49-F238E27FC236}">
                <a16:creationId xmlns:a16="http://schemas.microsoft.com/office/drawing/2014/main" id="{BB2101D0-D760-4C9B-8AEB-BE1C6671F9EC}"/>
              </a:ext>
            </a:extLst>
          </p:cNvPr>
          <p:cNvSpPr txBox="1"/>
          <p:nvPr/>
        </p:nvSpPr>
        <p:spPr bwMode="auto">
          <a:xfrm>
            <a:off x="9902555" y="1131181"/>
            <a:ext cx="1192662" cy="830997"/>
          </a:xfrm>
          <a:prstGeom prst="rect">
            <a:avLst/>
          </a:prstGeom>
          <a:noFill/>
          <a:ln w="28575" algn="ctr">
            <a:solidFill>
              <a:srgbClr val="45556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MET</a:t>
            </a:r>
            <a: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ex14:</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Capmatinib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Tepotinib</a:t>
            </a:r>
          </a:p>
        </p:txBody>
      </p:sp>
      <p:sp>
        <p:nvSpPr>
          <p:cNvPr id="71" name="TextBox 135">
            <a:extLst>
              <a:ext uri="{FF2B5EF4-FFF2-40B4-BE49-F238E27FC236}">
                <a16:creationId xmlns:a16="http://schemas.microsoft.com/office/drawing/2014/main" id="{AE7834BC-730C-46C8-B746-A95AA375018E}"/>
              </a:ext>
            </a:extLst>
          </p:cNvPr>
          <p:cNvSpPr txBox="1"/>
          <p:nvPr/>
        </p:nvSpPr>
        <p:spPr bwMode="auto">
          <a:xfrm>
            <a:off x="9293297" y="3608523"/>
            <a:ext cx="1320948" cy="584775"/>
          </a:xfrm>
          <a:prstGeom prst="rect">
            <a:avLst/>
          </a:prstGeom>
          <a:noFill/>
          <a:ln w="28575" algn="ctr">
            <a:solidFill>
              <a:srgbClr val="92D05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BRAF </a:t>
            </a: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V600E:</a:t>
            </a:r>
            <a:br>
              <a:rPr kumimoji="0" lang="en-US" sz="1600" b="0"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Dabrafenib</a:t>
            </a:r>
            <a:r>
              <a:rPr kumimoji="0" lang="en-US" sz="1600" b="0" i="0" u="none" strike="noStrike" kern="1200" cap="none" spc="0" normalizeH="0" baseline="30000" noProof="0" dirty="0">
                <a:ln>
                  <a:noFill/>
                </a:ln>
                <a:solidFill>
                  <a:srgbClr val="000000"/>
                </a:solidFill>
                <a:effectLst/>
                <a:uLnTx/>
                <a:uFillTx/>
                <a:latin typeface="Calibri" panose="020F0502020204030204"/>
                <a:ea typeface="+mn-ea"/>
                <a:cs typeface="Calibri" panose="020F0502020204030204" pitchFamily="34" charset="0"/>
              </a:rPr>
              <a:t>‡</a:t>
            </a:r>
          </a:p>
        </p:txBody>
      </p:sp>
      <p:sp>
        <p:nvSpPr>
          <p:cNvPr id="72" name="TextBox 78862">
            <a:extLst>
              <a:ext uri="{FF2B5EF4-FFF2-40B4-BE49-F238E27FC236}">
                <a16:creationId xmlns:a16="http://schemas.microsoft.com/office/drawing/2014/main" id="{F7AE4E9A-2586-4DA5-9D09-B0155EC49B8C}"/>
              </a:ext>
            </a:extLst>
          </p:cNvPr>
          <p:cNvSpPr txBox="1"/>
          <p:nvPr/>
        </p:nvSpPr>
        <p:spPr bwMode="auto">
          <a:xfrm>
            <a:off x="9353721" y="4340928"/>
            <a:ext cx="1301928" cy="830997"/>
          </a:xfrm>
          <a:prstGeom prst="rect">
            <a:avLst/>
          </a:prstGeom>
          <a:noFill/>
          <a:ln w="28575" algn="ctr">
            <a:solidFill>
              <a:srgbClr val="E1471D">
                <a:lumMod val="50000"/>
              </a:srgbClr>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RET </a:t>
            </a:r>
            <a: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fusion:</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Selpercatinib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Pralsetinib</a:t>
            </a:r>
          </a:p>
        </p:txBody>
      </p:sp>
      <p:sp>
        <p:nvSpPr>
          <p:cNvPr id="73" name="TextBox 136">
            <a:extLst>
              <a:ext uri="{FF2B5EF4-FFF2-40B4-BE49-F238E27FC236}">
                <a16:creationId xmlns:a16="http://schemas.microsoft.com/office/drawing/2014/main" id="{385DC58A-EBA3-4481-B3DC-8AA57938DEEE}"/>
              </a:ext>
            </a:extLst>
          </p:cNvPr>
          <p:cNvSpPr txBox="1"/>
          <p:nvPr/>
        </p:nvSpPr>
        <p:spPr bwMode="auto">
          <a:xfrm>
            <a:off x="9208236" y="5260134"/>
            <a:ext cx="1301928" cy="830997"/>
          </a:xfrm>
          <a:prstGeom prst="rect">
            <a:avLst/>
          </a:prstGeom>
          <a:noFill/>
          <a:ln w="28575" algn="ctr">
            <a:solidFill>
              <a:srgbClr val="682E74">
                <a:lumMod val="40000"/>
                <a:lumOff val="60000"/>
              </a:srgbClr>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NTRK </a:t>
            </a:r>
            <a: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fusion:</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Entrectinib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Larotrectinib</a:t>
            </a:r>
          </a:p>
        </p:txBody>
      </p:sp>
      <p:sp>
        <p:nvSpPr>
          <p:cNvPr id="74" name="Freeform: Shape 79">
            <a:extLst>
              <a:ext uri="{FF2B5EF4-FFF2-40B4-BE49-F238E27FC236}">
                <a16:creationId xmlns:a16="http://schemas.microsoft.com/office/drawing/2014/main" id="{B362DAD3-EF52-4240-ADA2-2FB64E14B19B}"/>
              </a:ext>
            </a:extLst>
          </p:cNvPr>
          <p:cNvSpPr/>
          <p:nvPr/>
        </p:nvSpPr>
        <p:spPr bwMode="auto">
          <a:xfrm>
            <a:off x="8700785" y="3418379"/>
            <a:ext cx="2011680" cy="45719"/>
          </a:xfrm>
          <a:custGeom>
            <a:avLst/>
            <a:gdLst>
              <a:gd name="connsiteX0" fmla="*/ 0 w 398834"/>
              <a:gd name="connsiteY0" fmla="*/ 0 h 0"/>
              <a:gd name="connsiteX1" fmla="*/ 398834 w 398834"/>
              <a:gd name="connsiteY1" fmla="*/ 0 h 0"/>
            </a:gdLst>
            <a:ahLst/>
            <a:cxnLst>
              <a:cxn ang="0">
                <a:pos x="connsiteX0" y="connsiteY0"/>
              </a:cxn>
              <a:cxn ang="0">
                <a:pos x="connsiteX1" y="connsiteY1"/>
              </a:cxn>
            </a:cxnLst>
            <a:rect l="l" t="t" r="r" b="b"/>
            <a:pathLst>
              <a:path w="398834">
                <a:moveTo>
                  <a:pt x="0" y="0"/>
                </a:moveTo>
                <a:lnTo>
                  <a:pt x="398834"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75" name="TextBox 134">
            <a:extLst>
              <a:ext uri="{FF2B5EF4-FFF2-40B4-BE49-F238E27FC236}">
                <a16:creationId xmlns:a16="http://schemas.microsoft.com/office/drawing/2014/main" id="{A17841A9-ED1B-413B-B10F-285DB6D7FDC4}"/>
              </a:ext>
            </a:extLst>
          </p:cNvPr>
          <p:cNvSpPr txBox="1"/>
          <p:nvPr/>
        </p:nvSpPr>
        <p:spPr bwMode="auto">
          <a:xfrm>
            <a:off x="10701576" y="3016260"/>
            <a:ext cx="1192662" cy="830997"/>
          </a:xfrm>
          <a:prstGeom prst="rect">
            <a:avLst/>
          </a:prstGeom>
          <a:noFill/>
          <a:ln w="28575" algn="ctr">
            <a:solidFill>
              <a:srgbClr val="E1471D">
                <a:lumMod val="60000"/>
                <a:lumOff val="40000"/>
              </a:srgbClr>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ROS1</a:t>
            </a:r>
            <a: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Crizotinib</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Entrectinib</a:t>
            </a:r>
          </a:p>
        </p:txBody>
      </p:sp>
      <p:sp>
        <p:nvSpPr>
          <p:cNvPr id="76" name="Freeform: Shape 80">
            <a:extLst>
              <a:ext uri="{FF2B5EF4-FFF2-40B4-BE49-F238E27FC236}">
                <a16:creationId xmlns:a16="http://schemas.microsoft.com/office/drawing/2014/main" id="{8EBCC5E9-6138-4BE5-AEB5-EE54FD396EE9}"/>
              </a:ext>
            </a:extLst>
          </p:cNvPr>
          <p:cNvSpPr/>
          <p:nvPr/>
        </p:nvSpPr>
        <p:spPr bwMode="auto">
          <a:xfrm>
            <a:off x="8609591" y="2674122"/>
            <a:ext cx="1463040" cy="410688"/>
          </a:xfrm>
          <a:custGeom>
            <a:avLst/>
            <a:gdLst>
              <a:gd name="connsiteX0" fmla="*/ 0 w 525293"/>
              <a:gd name="connsiteY0" fmla="*/ 301558 h 301558"/>
              <a:gd name="connsiteX1" fmla="*/ 418289 w 525293"/>
              <a:gd name="connsiteY1" fmla="*/ 301558 h 301558"/>
              <a:gd name="connsiteX2" fmla="*/ 525293 w 525293"/>
              <a:gd name="connsiteY2" fmla="*/ 0 h 301558"/>
            </a:gdLst>
            <a:ahLst/>
            <a:cxnLst>
              <a:cxn ang="0">
                <a:pos x="connsiteX0" y="connsiteY0"/>
              </a:cxn>
              <a:cxn ang="0">
                <a:pos x="connsiteX1" y="connsiteY1"/>
              </a:cxn>
              <a:cxn ang="0">
                <a:pos x="connsiteX2" y="connsiteY2"/>
              </a:cxn>
            </a:cxnLst>
            <a:rect l="l" t="t" r="r" b="b"/>
            <a:pathLst>
              <a:path w="525293" h="301558">
                <a:moveTo>
                  <a:pt x="0" y="301558"/>
                </a:moveTo>
                <a:lnTo>
                  <a:pt x="418289" y="301558"/>
                </a:lnTo>
                <a:lnTo>
                  <a:pt x="525293"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77" name="TextBox 81">
            <a:extLst>
              <a:ext uri="{FF2B5EF4-FFF2-40B4-BE49-F238E27FC236}">
                <a16:creationId xmlns:a16="http://schemas.microsoft.com/office/drawing/2014/main" id="{E2BD3D94-AD18-4903-9466-91039245D589}"/>
              </a:ext>
            </a:extLst>
          </p:cNvPr>
          <p:cNvSpPr txBox="1"/>
          <p:nvPr/>
        </p:nvSpPr>
        <p:spPr bwMode="auto">
          <a:xfrm>
            <a:off x="10075608" y="2061566"/>
            <a:ext cx="1320948" cy="830997"/>
          </a:xfrm>
          <a:prstGeom prst="rect">
            <a:avLst/>
          </a:prstGeom>
          <a:noFill/>
          <a:ln w="28575" algn="ctr">
            <a:solidFill>
              <a:srgbClr val="4DA1BB"/>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HER2</a:t>
            </a:r>
            <a: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t>
            </a:r>
            <a:endParaRPr kumimoji="0" lang="en-US" sz="1600" b="1" i="1"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chemeClr val="bg1"/>
                </a:solidFill>
                <a:effectLst/>
                <a:uLnTx/>
                <a:uFillTx/>
                <a:latin typeface="Calibri" panose="020F0502020204030204"/>
                <a:ea typeface="+mn-ea"/>
                <a:cs typeface="Calibri" panose="020F0502020204030204" pitchFamily="34" charset="0"/>
              </a:rPr>
              <a:t>T-DXd</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FF0000"/>
                </a:solidFill>
                <a:effectLst/>
                <a:uLnTx/>
                <a:uFillTx/>
                <a:latin typeface="Calibri" panose="020F0502020204030204"/>
                <a:ea typeface="+mn-ea"/>
                <a:cs typeface="Calibri" panose="020F0502020204030204" pitchFamily="34" charset="0"/>
              </a:rPr>
              <a:t>Poziotinib</a:t>
            </a:r>
          </a:p>
        </p:txBody>
      </p:sp>
      <p:sp>
        <p:nvSpPr>
          <p:cNvPr id="78" name="TextBox 82">
            <a:extLst>
              <a:ext uri="{FF2B5EF4-FFF2-40B4-BE49-F238E27FC236}">
                <a16:creationId xmlns:a16="http://schemas.microsoft.com/office/drawing/2014/main" id="{C2A39882-BF96-44D5-9AFF-2798BC7B694C}"/>
              </a:ext>
            </a:extLst>
          </p:cNvPr>
          <p:cNvSpPr txBox="1"/>
          <p:nvPr/>
        </p:nvSpPr>
        <p:spPr bwMode="auto">
          <a:xfrm>
            <a:off x="7897587" y="1320367"/>
            <a:ext cx="1642612" cy="830997"/>
          </a:xfrm>
          <a:prstGeom prst="rect">
            <a:avLst/>
          </a:prstGeom>
          <a:noFill/>
          <a:ln w="28575" algn="ctr">
            <a:solidFill>
              <a:srgbClr val="682E74"/>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EGFRex20ins:</a:t>
            </a:r>
            <a:b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b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Amivantamab*</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Mobocertinib*</a:t>
            </a:r>
          </a:p>
        </p:txBody>
      </p:sp>
      <p:sp>
        <p:nvSpPr>
          <p:cNvPr id="79" name="Freeform: Shape 83">
            <a:extLst>
              <a:ext uri="{FF2B5EF4-FFF2-40B4-BE49-F238E27FC236}">
                <a16:creationId xmlns:a16="http://schemas.microsoft.com/office/drawing/2014/main" id="{F4475EC9-EDEE-4E94-9706-B960047157F9}"/>
              </a:ext>
            </a:extLst>
          </p:cNvPr>
          <p:cNvSpPr/>
          <p:nvPr/>
        </p:nvSpPr>
        <p:spPr bwMode="auto">
          <a:xfrm>
            <a:off x="7342230" y="1731663"/>
            <a:ext cx="548640" cy="45719"/>
          </a:xfrm>
          <a:custGeom>
            <a:avLst/>
            <a:gdLst>
              <a:gd name="connsiteX0" fmla="*/ 0 w 398834"/>
              <a:gd name="connsiteY0" fmla="*/ 0 h 0"/>
              <a:gd name="connsiteX1" fmla="*/ 398834 w 398834"/>
              <a:gd name="connsiteY1" fmla="*/ 0 h 0"/>
            </a:gdLst>
            <a:ahLst/>
            <a:cxnLst>
              <a:cxn ang="0">
                <a:pos x="connsiteX0" y="connsiteY0"/>
              </a:cxn>
              <a:cxn ang="0">
                <a:pos x="connsiteX1" y="connsiteY1"/>
              </a:cxn>
            </a:cxnLst>
            <a:rect l="l" t="t" r="r" b="b"/>
            <a:pathLst>
              <a:path w="398834">
                <a:moveTo>
                  <a:pt x="0" y="0"/>
                </a:moveTo>
                <a:lnTo>
                  <a:pt x="398834" y="0"/>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 name="Title 1">
            <a:extLst>
              <a:ext uri="{FF2B5EF4-FFF2-40B4-BE49-F238E27FC236}">
                <a16:creationId xmlns:a16="http://schemas.microsoft.com/office/drawing/2014/main" id="{498368DA-352B-6963-1B3D-1C6C75D532DD}"/>
              </a:ext>
            </a:extLst>
          </p:cNvPr>
          <p:cNvSpPr>
            <a:spLocks noGrp="1"/>
          </p:cNvSpPr>
          <p:nvPr>
            <p:ph type="title"/>
          </p:nvPr>
        </p:nvSpPr>
        <p:spPr/>
        <p:txBody>
          <a:bodyPr/>
          <a:lstStyle/>
          <a:p>
            <a:r>
              <a:rPr lang="en-US" dirty="0"/>
              <a:t>~69</a:t>
            </a:r>
            <a:r>
              <a:rPr lang="en-US" noProof="0" dirty="0"/>
              <a:t>% of Patients With Advanced NSQ NSCLC Have a </a:t>
            </a:r>
            <a:r>
              <a:rPr lang="en-US" dirty="0"/>
              <a:t>Targetable Driver Mutation</a:t>
            </a:r>
          </a:p>
        </p:txBody>
      </p:sp>
    </p:spTree>
    <p:extLst>
      <p:ext uri="{BB962C8B-B14F-4D97-AF65-F5344CB8AC3E}">
        <p14:creationId xmlns:p14="http://schemas.microsoft.com/office/powerpoint/2010/main" val="2292321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ACAF48-D66C-D63D-4886-155605BD7161}"/>
              </a:ext>
            </a:extLst>
          </p:cNvPr>
          <p:cNvSpPr>
            <a:spLocks noGrp="1"/>
          </p:cNvSpPr>
          <p:nvPr>
            <p:ph type="title"/>
          </p:nvPr>
        </p:nvSpPr>
        <p:spPr/>
        <p:txBody>
          <a:bodyPr/>
          <a:lstStyle/>
          <a:p>
            <a:r>
              <a:rPr lang="en-US" noProof="0" dirty="0"/>
              <a:t>Molecular Testing Is Changing the Biomarker Testing Landscape</a:t>
            </a:r>
            <a:endParaRPr lang="en-US" dirty="0"/>
          </a:p>
        </p:txBody>
      </p:sp>
      <p:graphicFrame>
        <p:nvGraphicFramePr>
          <p:cNvPr id="3" name="Table 5">
            <a:extLst>
              <a:ext uri="{FF2B5EF4-FFF2-40B4-BE49-F238E27FC236}">
                <a16:creationId xmlns:a16="http://schemas.microsoft.com/office/drawing/2014/main" id="{1B623E46-4963-1E9F-B346-233FB7633BF5}"/>
              </a:ext>
            </a:extLst>
          </p:cNvPr>
          <p:cNvGraphicFramePr>
            <a:graphicFrameLocks noGrp="1"/>
          </p:cNvGraphicFramePr>
          <p:nvPr>
            <p:extLst>
              <p:ext uri="{D42A27DB-BD31-4B8C-83A1-F6EECF244321}">
                <p14:modId xmlns:p14="http://schemas.microsoft.com/office/powerpoint/2010/main" val="2158955836"/>
              </p:ext>
            </p:extLst>
          </p:nvPr>
        </p:nvGraphicFramePr>
        <p:xfrm>
          <a:off x="3147941" y="867025"/>
          <a:ext cx="6580675" cy="1720740"/>
        </p:xfrm>
        <a:graphic>
          <a:graphicData uri="http://schemas.openxmlformats.org/drawingml/2006/table">
            <a:tbl>
              <a:tblPr firstRow="1" bandRow="1">
                <a:tableStyleId>{F5AB1C69-6EDB-4FF4-983F-18BD219EF322}</a:tableStyleId>
              </a:tblPr>
              <a:tblGrid>
                <a:gridCol w="6580675">
                  <a:extLst>
                    <a:ext uri="{9D8B030D-6E8A-4147-A177-3AD203B41FA5}">
                      <a16:colId xmlns:a16="http://schemas.microsoft.com/office/drawing/2014/main" val="3568033422"/>
                    </a:ext>
                  </a:extLst>
                </a:gridCol>
              </a:tblGrid>
              <a:tr h="486646">
                <a:tc>
                  <a:txBody>
                    <a:bodyPr/>
                    <a:lstStyle/>
                    <a:p>
                      <a:pPr algn="ctr"/>
                      <a:r>
                        <a:rPr lang="en-US" sz="1400" dirty="0">
                          <a:solidFill>
                            <a:schemeClr val="tx1"/>
                          </a:solidFill>
                        </a:rPr>
                        <a:t>Molecular Alterations Tested for in mNSCLC</a:t>
                      </a:r>
                      <a:r>
                        <a:rPr lang="en-US" sz="1400" baseline="30000" dirty="0">
                          <a:solidFill>
                            <a:schemeClr val="tx1"/>
                          </a:solidFill>
                        </a:rPr>
                        <a:t>1</a:t>
                      </a:r>
                      <a:endParaRPr lang="en-US" sz="14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2502922457"/>
                  </a:ext>
                </a:extLst>
              </a:tr>
              <a:tr h="1234094">
                <a:tc>
                  <a:txBody>
                    <a:bodyPr/>
                    <a:lstStyle/>
                    <a:p>
                      <a:endParaRPr lang="en-US" sz="14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84369418"/>
                  </a:ext>
                </a:extLst>
              </a:tr>
            </a:tbl>
          </a:graphicData>
        </a:graphic>
      </p:graphicFrame>
      <p:sp>
        <p:nvSpPr>
          <p:cNvPr id="4" name="Text Placeholder 2"/>
          <p:cNvSpPr txBox="1">
            <a:spLocks/>
          </p:cNvSpPr>
          <p:nvPr/>
        </p:nvSpPr>
        <p:spPr>
          <a:xfrm>
            <a:off x="428748" y="6235700"/>
            <a:ext cx="7830313" cy="419139"/>
          </a:xfrm>
          <a:prstGeom prst="rect">
            <a:avLst/>
          </a:prstGeom>
        </p:spPr>
        <p:txBody>
          <a:bodyPr anchor="b"/>
          <a:lstStyle>
            <a:lvl1pPr marL="0" indent="0" algn="l" defTabSz="914400" rtl="0" eaLnBrk="1" latinLnBrk="0" hangingPunct="1">
              <a:lnSpc>
                <a:spcPct val="100000"/>
              </a:lnSpc>
              <a:spcBef>
                <a:spcPts val="0"/>
              </a:spcBef>
              <a:buFont typeface="Arial" panose="020B0604020202020204" pitchFamily="34" charset="0"/>
              <a:buNone/>
              <a:defRPr sz="85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kumimoji="0" lang="fr-FR"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1. </a:t>
            </a:r>
            <a:r>
              <a:rPr lang="en-US" altLang="en-US" sz="1200" b="0" spc="-10" dirty="0">
                <a:solidFill>
                  <a:srgbClr val="455560"/>
                </a:solidFill>
                <a:latin typeface="Calibri" panose="020F0502020204030204" pitchFamily="34" charset="0"/>
              </a:rPr>
              <a:t>NCCN. Non-small cell lung cancer. v.3.2023.</a:t>
            </a:r>
            <a:r>
              <a:rPr kumimoji="0" lang="fr-FR" sz="1200" b="0" i="0" u="none" strike="noStrike" kern="1200" cap="none" spc="0" normalizeH="0" baseline="0" noProof="0" dirty="0">
                <a:ln>
                  <a:noFill/>
                </a:ln>
                <a:solidFill>
                  <a:schemeClr val="bg2"/>
                </a:solidFill>
                <a:effectLst/>
                <a:uLnTx/>
                <a:uFillTx/>
                <a:latin typeface="Calibri" panose="020F0502020204030204" pitchFamily="34" charset="0"/>
                <a:cs typeface="Calibri" panose="020F0502020204030204" pitchFamily="34" charset="0"/>
              </a:rPr>
              <a:t> 2. Pennell. JCO Precis Oncol. 2019;3:1. 3. Murakami. Front Oncol. 2012;2:24. 4. Esagian. J Cancer Res Clin Oncol. 2020;146:2051. 5. Benayed. Clin Cancer Res. 2019;25:4712. 6. Cheng. CA Cancer J Clin. 2021;71:176. 7. Revelo. Ann Transl Med. 2019;7:349.</a:t>
            </a:r>
          </a:p>
        </p:txBody>
      </p:sp>
      <p:graphicFrame>
        <p:nvGraphicFramePr>
          <p:cNvPr id="5" name="Content Placeholder 5">
            <a:extLst>
              <a:ext uri="{FF2B5EF4-FFF2-40B4-BE49-F238E27FC236}">
                <a16:creationId xmlns:a16="http://schemas.microsoft.com/office/drawing/2014/main" id="{B6559855-71C3-439E-ABA9-82FE6AD978AC}"/>
              </a:ext>
            </a:extLst>
          </p:cNvPr>
          <p:cNvGraphicFramePr>
            <a:graphicFrameLocks/>
          </p:cNvGraphicFramePr>
          <p:nvPr>
            <p:extLst>
              <p:ext uri="{D42A27DB-BD31-4B8C-83A1-F6EECF244321}">
                <p14:modId xmlns:p14="http://schemas.microsoft.com/office/powerpoint/2010/main" val="3786480596"/>
              </p:ext>
            </p:extLst>
          </p:nvPr>
        </p:nvGraphicFramePr>
        <p:xfrm>
          <a:off x="723901" y="2709888"/>
          <a:ext cx="10782300" cy="3226308"/>
        </p:xfrm>
        <a:graphic>
          <a:graphicData uri="http://schemas.openxmlformats.org/drawingml/2006/table">
            <a:tbl>
              <a:tblPr firstRow="1" bandRow="1"/>
              <a:tblGrid>
                <a:gridCol w="1435953">
                  <a:extLst>
                    <a:ext uri="{9D8B030D-6E8A-4147-A177-3AD203B41FA5}">
                      <a16:colId xmlns:a16="http://schemas.microsoft.com/office/drawing/2014/main" val="1406966367"/>
                    </a:ext>
                  </a:extLst>
                </a:gridCol>
                <a:gridCol w="3115449">
                  <a:extLst>
                    <a:ext uri="{9D8B030D-6E8A-4147-A177-3AD203B41FA5}">
                      <a16:colId xmlns:a16="http://schemas.microsoft.com/office/drawing/2014/main" val="1653530968"/>
                    </a:ext>
                  </a:extLst>
                </a:gridCol>
                <a:gridCol w="3115449">
                  <a:extLst>
                    <a:ext uri="{9D8B030D-6E8A-4147-A177-3AD203B41FA5}">
                      <a16:colId xmlns:a16="http://schemas.microsoft.com/office/drawing/2014/main" val="2353568761"/>
                    </a:ext>
                  </a:extLst>
                </a:gridCol>
                <a:gridCol w="3115449">
                  <a:extLst>
                    <a:ext uri="{9D8B030D-6E8A-4147-A177-3AD203B41FA5}">
                      <a16:colId xmlns:a16="http://schemas.microsoft.com/office/drawing/2014/main" val="2092641307"/>
                    </a:ext>
                  </a:extLst>
                </a:gridCol>
              </a:tblGrid>
              <a:tr h="356898">
                <a:tc>
                  <a:txBody>
                    <a:bodyPr/>
                    <a:lstStyle>
                      <a:lvl1pPr marL="0" algn="l" defTabSz="1218510" rtl="0" eaLnBrk="1" latinLnBrk="0" hangingPunct="1">
                        <a:defRPr sz="2400" b="1" kern="1200">
                          <a:solidFill>
                            <a:schemeClr val="lt1"/>
                          </a:solidFill>
                          <a:latin typeface="Arial" panose="020B0604020202020204"/>
                        </a:defRPr>
                      </a:lvl1pPr>
                      <a:lvl2pPr marL="609235" algn="l" defTabSz="1218510" rtl="0" eaLnBrk="1" latinLnBrk="0" hangingPunct="1">
                        <a:defRPr sz="2400" b="1" kern="1200">
                          <a:solidFill>
                            <a:schemeClr val="lt1"/>
                          </a:solidFill>
                          <a:latin typeface="Arial" panose="020B0604020202020204"/>
                        </a:defRPr>
                      </a:lvl2pPr>
                      <a:lvl3pPr marL="1218510" algn="l" defTabSz="1218510" rtl="0" eaLnBrk="1" latinLnBrk="0" hangingPunct="1">
                        <a:defRPr sz="2400" b="1" kern="1200">
                          <a:solidFill>
                            <a:schemeClr val="lt1"/>
                          </a:solidFill>
                          <a:latin typeface="Arial" panose="020B0604020202020204"/>
                        </a:defRPr>
                      </a:lvl3pPr>
                      <a:lvl4pPr marL="1827757" algn="l" defTabSz="1218510" rtl="0" eaLnBrk="1" latinLnBrk="0" hangingPunct="1">
                        <a:defRPr sz="2400" b="1" kern="1200">
                          <a:solidFill>
                            <a:schemeClr val="lt1"/>
                          </a:solidFill>
                          <a:latin typeface="Arial" panose="020B0604020202020204"/>
                        </a:defRPr>
                      </a:lvl4pPr>
                      <a:lvl5pPr marL="2437018" algn="l" defTabSz="1218510" rtl="0" eaLnBrk="1" latinLnBrk="0" hangingPunct="1">
                        <a:defRPr sz="2400" b="1" kern="1200">
                          <a:solidFill>
                            <a:schemeClr val="lt1"/>
                          </a:solidFill>
                          <a:latin typeface="Arial" panose="020B0604020202020204"/>
                        </a:defRPr>
                      </a:lvl5pPr>
                      <a:lvl6pPr marL="3046252" algn="l" defTabSz="1218510" rtl="0" eaLnBrk="1" latinLnBrk="0" hangingPunct="1">
                        <a:defRPr sz="2400" b="1" kern="1200">
                          <a:solidFill>
                            <a:schemeClr val="lt1"/>
                          </a:solidFill>
                          <a:latin typeface="Arial" panose="020B0604020202020204"/>
                        </a:defRPr>
                      </a:lvl6pPr>
                      <a:lvl7pPr marL="3655487" algn="l" defTabSz="1218510" rtl="0" eaLnBrk="1" latinLnBrk="0" hangingPunct="1">
                        <a:defRPr sz="2400" b="1" kern="1200">
                          <a:solidFill>
                            <a:schemeClr val="lt1"/>
                          </a:solidFill>
                          <a:latin typeface="Arial" panose="020B0604020202020204"/>
                        </a:defRPr>
                      </a:lvl7pPr>
                      <a:lvl8pPr marL="4264747" algn="l" defTabSz="1218510" rtl="0" eaLnBrk="1" latinLnBrk="0" hangingPunct="1">
                        <a:defRPr sz="2400" b="1" kern="1200">
                          <a:solidFill>
                            <a:schemeClr val="lt1"/>
                          </a:solidFill>
                          <a:latin typeface="Arial" panose="020B0604020202020204"/>
                        </a:defRPr>
                      </a:lvl8pPr>
                      <a:lvl9pPr marL="4873995" algn="l" defTabSz="1218510" rtl="0" eaLnBrk="1" latinLnBrk="0" hangingPunct="1">
                        <a:defRPr sz="2400" b="1" kern="1200">
                          <a:solidFill>
                            <a:schemeClr val="lt1"/>
                          </a:solidFill>
                          <a:latin typeface="Arial" panose="020B0604020202020204"/>
                        </a:defRPr>
                      </a:lvl9pPr>
                    </a:lstStyle>
                    <a:p>
                      <a:pPr marL="0" marR="0" lvl="0" indent="0" algn="l" defTabSz="457200" rtl="0" eaLnBrk="1" fontAlgn="auto" latinLnBrk="0" hangingPunct="1">
                        <a:lnSpc>
                          <a:spcPct val="90000"/>
                        </a:lnSpc>
                        <a:spcBef>
                          <a:spcPts val="0"/>
                        </a:spcBef>
                        <a:spcAft>
                          <a:spcPts val="0"/>
                        </a:spcAft>
                        <a:buClrTx/>
                        <a:buSzTx/>
                        <a:buFontTx/>
                        <a:buNone/>
                        <a:tabLst/>
                        <a:defRPr/>
                      </a:pPr>
                      <a:endParaRPr lang="en-US" sz="1600" dirty="0">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tc>
                  <a:txBody>
                    <a:bodyPr/>
                    <a:lstStyle>
                      <a:lvl1pPr marL="0" algn="l" defTabSz="1218510" rtl="0" eaLnBrk="1" latinLnBrk="0" hangingPunct="1">
                        <a:defRPr sz="2400" b="1" kern="1200">
                          <a:solidFill>
                            <a:schemeClr val="lt1"/>
                          </a:solidFill>
                          <a:latin typeface="Arial" panose="020B0604020202020204"/>
                        </a:defRPr>
                      </a:lvl1pPr>
                      <a:lvl2pPr marL="609235" algn="l" defTabSz="1218510" rtl="0" eaLnBrk="1" latinLnBrk="0" hangingPunct="1">
                        <a:defRPr sz="2400" b="1" kern="1200">
                          <a:solidFill>
                            <a:schemeClr val="lt1"/>
                          </a:solidFill>
                          <a:latin typeface="Arial" panose="020B0604020202020204"/>
                        </a:defRPr>
                      </a:lvl2pPr>
                      <a:lvl3pPr marL="1218510" algn="l" defTabSz="1218510" rtl="0" eaLnBrk="1" latinLnBrk="0" hangingPunct="1">
                        <a:defRPr sz="2400" b="1" kern="1200">
                          <a:solidFill>
                            <a:schemeClr val="lt1"/>
                          </a:solidFill>
                          <a:latin typeface="Arial" panose="020B0604020202020204"/>
                        </a:defRPr>
                      </a:lvl3pPr>
                      <a:lvl4pPr marL="1827757" algn="l" defTabSz="1218510" rtl="0" eaLnBrk="1" latinLnBrk="0" hangingPunct="1">
                        <a:defRPr sz="2400" b="1" kern="1200">
                          <a:solidFill>
                            <a:schemeClr val="lt1"/>
                          </a:solidFill>
                          <a:latin typeface="Arial" panose="020B0604020202020204"/>
                        </a:defRPr>
                      </a:lvl4pPr>
                      <a:lvl5pPr marL="2437018" algn="l" defTabSz="1218510" rtl="0" eaLnBrk="1" latinLnBrk="0" hangingPunct="1">
                        <a:defRPr sz="2400" b="1" kern="1200">
                          <a:solidFill>
                            <a:schemeClr val="lt1"/>
                          </a:solidFill>
                          <a:latin typeface="Arial" panose="020B0604020202020204"/>
                        </a:defRPr>
                      </a:lvl5pPr>
                      <a:lvl6pPr marL="3046252" algn="l" defTabSz="1218510" rtl="0" eaLnBrk="1" latinLnBrk="0" hangingPunct="1">
                        <a:defRPr sz="2400" b="1" kern="1200">
                          <a:solidFill>
                            <a:schemeClr val="lt1"/>
                          </a:solidFill>
                          <a:latin typeface="Arial" panose="020B0604020202020204"/>
                        </a:defRPr>
                      </a:lvl6pPr>
                      <a:lvl7pPr marL="3655487" algn="l" defTabSz="1218510" rtl="0" eaLnBrk="1" latinLnBrk="0" hangingPunct="1">
                        <a:defRPr sz="2400" b="1" kern="1200">
                          <a:solidFill>
                            <a:schemeClr val="lt1"/>
                          </a:solidFill>
                          <a:latin typeface="Arial" panose="020B0604020202020204"/>
                        </a:defRPr>
                      </a:lvl7pPr>
                      <a:lvl8pPr marL="4264747" algn="l" defTabSz="1218510" rtl="0" eaLnBrk="1" latinLnBrk="0" hangingPunct="1">
                        <a:defRPr sz="2400" b="1" kern="1200">
                          <a:solidFill>
                            <a:schemeClr val="lt1"/>
                          </a:solidFill>
                          <a:latin typeface="Arial" panose="020B0604020202020204"/>
                        </a:defRPr>
                      </a:lvl8pPr>
                      <a:lvl9pPr marL="4873995" algn="l" defTabSz="1218510" rtl="0" eaLnBrk="1" latinLnBrk="0" hangingPunct="1">
                        <a:defRPr sz="2400" b="1" kern="1200">
                          <a:solidFill>
                            <a:schemeClr val="lt1"/>
                          </a:solidFill>
                          <a:latin typeface="Arial" panose="020B0604020202020204"/>
                        </a:defRPr>
                      </a:lvl9pPr>
                    </a:lstStyle>
                    <a:p>
                      <a:pPr algn="ctr">
                        <a:lnSpc>
                          <a:spcPct val="90000"/>
                        </a:lnSpc>
                        <a:spcBef>
                          <a:spcPts val="0"/>
                        </a:spcBef>
                        <a:spcAft>
                          <a:spcPts val="600"/>
                        </a:spcAft>
                      </a:pPr>
                      <a:r>
                        <a:rPr lang="en-US" sz="1600" b="1" kern="1200" baseline="0" dirty="0">
                          <a:solidFill>
                            <a:schemeClr val="lt1"/>
                          </a:solidFill>
                          <a:latin typeface="Calibri" panose="020F0502020204030204" pitchFamily="34" charset="0"/>
                          <a:ea typeface="+mn-ea"/>
                          <a:cs typeface="Calibri" panose="020F0502020204030204" pitchFamily="34" charset="0"/>
                        </a:rPr>
                        <a:t>Single-Gene Testing </a:t>
                      </a:r>
                      <a:br>
                        <a:rPr lang="en-US" sz="1600" b="1" kern="1200" baseline="0" dirty="0">
                          <a:solidFill>
                            <a:schemeClr val="lt1"/>
                          </a:solidFill>
                          <a:latin typeface="Calibri" panose="020F0502020204030204" pitchFamily="34" charset="0"/>
                          <a:ea typeface="+mn-ea"/>
                          <a:cs typeface="Calibri" panose="020F0502020204030204" pitchFamily="34" charset="0"/>
                        </a:rPr>
                      </a:br>
                      <a:r>
                        <a:rPr lang="en-US" sz="1600" b="1" kern="1200" baseline="0" dirty="0">
                          <a:solidFill>
                            <a:schemeClr val="lt1"/>
                          </a:solidFill>
                          <a:latin typeface="Calibri" panose="020F0502020204030204" pitchFamily="34" charset="0"/>
                          <a:ea typeface="+mn-ea"/>
                          <a:cs typeface="Calibri" panose="020F0502020204030204" pitchFamily="34" charset="0"/>
                        </a:rPr>
                        <a:t>(PCR, FISH, IHC)</a:t>
                      </a:r>
                      <a:r>
                        <a:rPr lang="en-US" sz="1600" b="1" kern="1200" baseline="30000" dirty="0">
                          <a:solidFill>
                            <a:schemeClr val="lt1"/>
                          </a:solidFill>
                          <a:latin typeface="Calibri" panose="020F0502020204030204" pitchFamily="34" charset="0"/>
                          <a:ea typeface="+mn-ea"/>
                          <a:cs typeface="Calibri" panose="020F0502020204030204" pitchFamily="34" charset="0"/>
                        </a:rPr>
                        <a:t>2-4</a:t>
                      </a:r>
                      <a:endParaRPr lang="en-US" sz="1600" b="1" kern="1200" baseline="0" dirty="0">
                        <a:solidFill>
                          <a:schemeClr val="lt1"/>
                        </a:solidFill>
                        <a:latin typeface="Calibri" panose="020F0502020204030204" pitchFamily="34" charset="0"/>
                        <a:ea typeface="+mn-ea"/>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tc>
                  <a:txBody>
                    <a:bodyPr/>
                    <a:lstStyle>
                      <a:lvl1pPr marL="0" algn="l" defTabSz="1218510" rtl="0" eaLnBrk="1" latinLnBrk="0" hangingPunct="1">
                        <a:defRPr sz="2400" b="1" kern="1200">
                          <a:solidFill>
                            <a:schemeClr val="lt1"/>
                          </a:solidFill>
                          <a:latin typeface="Arial" panose="020B0604020202020204"/>
                        </a:defRPr>
                      </a:lvl1pPr>
                      <a:lvl2pPr marL="609235" algn="l" defTabSz="1218510" rtl="0" eaLnBrk="1" latinLnBrk="0" hangingPunct="1">
                        <a:defRPr sz="2400" b="1" kern="1200">
                          <a:solidFill>
                            <a:schemeClr val="lt1"/>
                          </a:solidFill>
                          <a:latin typeface="Arial" panose="020B0604020202020204"/>
                        </a:defRPr>
                      </a:lvl2pPr>
                      <a:lvl3pPr marL="1218510" algn="l" defTabSz="1218510" rtl="0" eaLnBrk="1" latinLnBrk="0" hangingPunct="1">
                        <a:defRPr sz="2400" b="1" kern="1200">
                          <a:solidFill>
                            <a:schemeClr val="lt1"/>
                          </a:solidFill>
                          <a:latin typeface="Arial" panose="020B0604020202020204"/>
                        </a:defRPr>
                      </a:lvl3pPr>
                      <a:lvl4pPr marL="1827757" algn="l" defTabSz="1218510" rtl="0" eaLnBrk="1" latinLnBrk="0" hangingPunct="1">
                        <a:defRPr sz="2400" b="1" kern="1200">
                          <a:solidFill>
                            <a:schemeClr val="lt1"/>
                          </a:solidFill>
                          <a:latin typeface="Arial" panose="020B0604020202020204"/>
                        </a:defRPr>
                      </a:lvl4pPr>
                      <a:lvl5pPr marL="2437018" algn="l" defTabSz="1218510" rtl="0" eaLnBrk="1" latinLnBrk="0" hangingPunct="1">
                        <a:defRPr sz="2400" b="1" kern="1200">
                          <a:solidFill>
                            <a:schemeClr val="lt1"/>
                          </a:solidFill>
                          <a:latin typeface="Arial" panose="020B0604020202020204"/>
                        </a:defRPr>
                      </a:lvl5pPr>
                      <a:lvl6pPr marL="3046252" algn="l" defTabSz="1218510" rtl="0" eaLnBrk="1" latinLnBrk="0" hangingPunct="1">
                        <a:defRPr sz="2400" b="1" kern="1200">
                          <a:solidFill>
                            <a:schemeClr val="lt1"/>
                          </a:solidFill>
                          <a:latin typeface="Arial" panose="020B0604020202020204"/>
                        </a:defRPr>
                      </a:lvl6pPr>
                      <a:lvl7pPr marL="3655487" algn="l" defTabSz="1218510" rtl="0" eaLnBrk="1" latinLnBrk="0" hangingPunct="1">
                        <a:defRPr sz="2400" b="1" kern="1200">
                          <a:solidFill>
                            <a:schemeClr val="lt1"/>
                          </a:solidFill>
                          <a:latin typeface="Arial" panose="020B0604020202020204"/>
                        </a:defRPr>
                      </a:lvl7pPr>
                      <a:lvl8pPr marL="4264747" algn="l" defTabSz="1218510" rtl="0" eaLnBrk="1" latinLnBrk="0" hangingPunct="1">
                        <a:defRPr sz="2400" b="1" kern="1200">
                          <a:solidFill>
                            <a:schemeClr val="lt1"/>
                          </a:solidFill>
                          <a:latin typeface="Arial" panose="020B0604020202020204"/>
                        </a:defRPr>
                      </a:lvl8pPr>
                      <a:lvl9pPr marL="4873995" algn="l" defTabSz="1218510" rtl="0" eaLnBrk="1" latinLnBrk="0" hangingPunct="1">
                        <a:defRPr sz="2400" b="1" kern="1200">
                          <a:solidFill>
                            <a:schemeClr val="lt1"/>
                          </a:solidFill>
                          <a:latin typeface="Arial" panose="020B0604020202020204"/>
                        </a:defRPr>
                      </a:lvl9pPr>
                    </a:lstStyle>
                    <a:p>
                      <a:pPr algn="ctr">
                        <a:lnSpc>
                          <a:spcPct val="90000"/>
                        </a:lnSpc>
                        <a:spcBef>
                          <a:spcPts val="0"/>
                        </a:spcBef>
                      </a:pPr>
                      <a:r>
                        <a:rPr lang="en-US" sz="1600" baseline="0" dirty="0">
                          <a:latin typeface="Calibri" panose="020F0502020204030204" pitchFamily="34" charset="0"/>
                          <a:cs typeface="Calibri" panose="020F0502020204030204" pitchFamily="34" charset="0"/>
                        </a:rPr>
                        <a:t>Tissue-Based NGS</a:t>
                      </a:r>
                      <a:r>
                        <a:rPr lang="en-US" sz="1600" baseline="30000" dirty="0">
                          <a:latin typeface="Calibri" panose="020F0502020204030204" pitchFamily="34" charset="0"/>
                          <a:cs typeface="Calibri" panose="020F0502020204030204" pitchFamily="34" charset="0"/>
                        </a:rPr>
                        <a:t>4-6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tc>
                  <a:txBody>
                    <a:bodyPr/>
                    <a:lstStyle>
                      <a:lvl1pPr marL="0" algn="l" defTabSz="1218510" rtl="0" eaLnBrk="1" latinLnBrk="0" hangingPunct="1">
                        <a:defRPr sz="2400" b="1" kern="1200">
                          <a:solidFill>
                            <a:schemeClr val="lt1"/>
                          </a:solidFill>
                          <a:latin typeface="Arial" panose="020B0604020202020204"/>
                        </a:defRPr>
                      </a:lvl1pPr>
                      <a:lvl2pPr marL="609235" algn="l" defTabSz="1218510" rtl="0" eaLnBrk="1" latinLnBrk="0" hangingPunct="1">
                        <a:defRPr sz="2400" b="1" kern="1200">
                          <a:solidFill>
                            <a:schemeClr val="lt1"/>
                          </a:solidFill>
                          <a:latin typeface="Arial" panose="020B0604020202020204"/>
                        </a:defRPr>
                      </a:lvl2pPr>
                      <a:lvl3pPr marL="1218510" algn="l" defTabSz="1218510" rtl="0" eaLnBrk="1" latinLnBrk="0" hangingPunct="1">
                        <a:defRPr sz="2400" b="1" kern="1200">
                          <a:solidFill>
                            <a:schemeClr val="lt1"/>
                          </a:solidFill>
                          <a:latin typeface="Arial" panose="020B0604020202020204"/>
                        </a:defRPr>
                      </a:lvl3pPr>
                      <a:lvl4pPr marL="1827757" algn="l" defTabSz="1218510" rtl="0" eaLnBrk="1" latinLnBrk="0" hangingPunct="1">
                        <a:defRPr sz="2400" b="1" kern="1200">
                          <a:solidFill>
                            <a:schemeClr val="lt1"/>
                          </a:solidFill>
                          <a:latin typeface="Arial" panose="020B0604020202020204"/>
                        </a:defRPr>
                      </a:lvl4pPr>
                      <a:lvl5pPr marL="2437018" algn="l" defTabSz="1218510" rtl="0" eaLnBrk="1" latinLnBrk="0" hangingPunct="1">
                        <a:defRPr sz="2400" b="1" kern="1200">
                          <a:solidFill>
                            <a:schemeClr val="lt1"/>
                          </a:solidFill>
                          <a:latin typeface="Arial" panose="020B0604020202020204"/>
                        </a:defRPr>
                      </a:lvl5pPr>
                      <a:lvl6pPr marL="3046252" algn="l" defTabSz="1218510" rtl="0" eaLnBrk="1" latinLnBrk="0" hangingPunct="1">
                        <a:defRPr sz="2400" b="1" kern="1200">
                          <a:solidFill>
                            <a:schemeClr val="lt1"/>
                          </a:solidFill>
                          <a:latin typeface="Arial" panose="020B0604020202020204"/>
                        </a:defRPr>
                      </a:lvl6pPr>
                      <a:lvl7pPr marL="3655487" algn="l" defTabSz="1218510" rtl="0" eaLnBrk="1" latinLnBrk="0" hangingPunct="1">
                        <a:defRPr sz="2400" b="1" kern="1200">
                          <a:solidFill>
                            <a:schemeClr val="lt1"/>
                          </a:solidFill>
                          <a:latin typeface="Arial" panose="020B0604020202020204"/>
                        </a:defRPr>
                      </a:lvl7pPr>
                      <a:lvl8pPr marL="4264747" algn="l" defTabSz="1218510" rtl="0" eaLnBrk="1" latinLnBrk="0" hangingPunct="1">
                        <a:defRPr sz="2400" b="1" kern="1200">
                          <a:solidFill>
                            <a:schemeClr val="lt1"/>
                          </a:solidFill>
                          <a:latin typeface="Arial" panose="020B0604020202020204"/>
                        </a:defRPr>
                      </a:lvl8pPr>
                      <a:lvl9pPr marL="4873995" algn="l" defTabSz="1218510" rtl="0" eaLnBrk="1" latinLnBrk="0" hangingPunct="1">
                        <a:defRPr sz="2400" b="1" kern="1200">
                          <a:solidFill>
                            <a:schemeClr val="lt1"/>
                          </a:solidFill>
                          <a:latin typeface="Arial" panose="020B0604020202020204"/>
                        </a:defRPr>
                      </a:lvl9pPr>
                    </a:lstStyle>
                    <a:p>
                      <a:pPr algn="ctr">
                        <a:lnSpc>
                          <a:spcPct val="90000"/>
                        </a:lnSpc>
                        <a:spcBef>
                          <a:spcPts val="0"/>
                        </a:spcBef>
                      </a:pPr>
                      <a:r>
                        <a:rPr lang="en-US" sz="1600" baseline="0" dirty="0">
                          <a:latin typeface="Calibri" panose="020F0502020204030204" pitchFamily="34" charset="0"/>
                          <a:cs typeface="Calibri" panose="020F0502020204030204" pitchFamily="34" charset="0"/>
                        </a:rPr>
                        <a:t>ctDNA-Based NGS</a:t>
                      </a:r>
                      <a:r>
                        <a:rPr lang="en-US" sz="1600" baseline="30000" dirty="0">
                          <a:latin typeface="Calibri" panose="020F0502020204030204" pitchFamily="34" charset="0"/>
                          <a:cs typeface="Calibri" panose="020F0502020204030204" pitchFamily="34" charset="0"/>
                        </a:rPr>
                        <a:t>4,7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316650342"/>
                  </a:ext>
                </a:extLst>
              </a:tr>
              <a:tr h="1221262">
                <a:tc>
                  <a:txBody>
                    <a:bodyPr/>
                    <a:lstStyle>
                      <a:lvl1pPr marL="0" algn="l" defTabSz="1218510" rtl="0" eaLnBrk="1" latinLnBrk="0" hangingPunct="1">
                        <a:defRPr sz="2400" kern="1200">
                          <a:solidFill>
                            <a:schemeClr val="dk1"/>
                          </a:solidFill>
                          <a:latin typeface="Arial" panose="020B0604020202020204"/>
                        </a:defRPr>
                      </a:lvl1pPr>
                      <a:lvl2pPr marL="609235" algn="l" defTabSz="1218510" rtl="0" eaLnBrk="1" latinLnBrk="0" hangingPunct="1">
                        <a:defRPr sz="2400" kern="1200">
                          <a:solidFill>
                            <a:schemeClr val="dk1"/>
                          </a:solidFill>
                          <a:latin typeface="Arial" panose="020B0604020202020204"/>
                        </a:defRPr>
                      </a:lvl2pPr>
                      <a:lvl3pPr marL="1218510" algn="l" defTabSz="1218510" rtl="0" eaLnBrk="1" latinLnBrk="0" hangingPunct="1">
                        <a:defRPr sz="2400" kern="1200">
                          <a:solidFill>
                            <a:schemeClr val="dk1"/>
                          </a:solidFill>
                          <a:latin typeface="Arial" panose="020B0604020202020204"/>
                        </a:defRPr>
                      </a:lvl3pPr>
                      <a:lvl4pPr marL="1827757" algn="l" defTabSz="1218510" rtl="0" eaLnBrk="1" latinLnBrk="0" hangingPunct="1">
                        <a:defRPr sz="2400" kern="1200">
                          <a:solidFill>
                            <a:schemeClr val="dk1"/>
                          </a:solidFill>
                          <a:latin typeface="Arial" panose="020B0604020202020204"/>
                        </a:defRPr>
                      </a:lvl4pPr>
                      <a:lvl5pPr marL="2437018" algn="l" defTabSz="1218510" rtl="0" eaLnBrk="1" latinLnBrk="0" hangingPunct="1">
                        <a:defRPr sz="2400" kern="1200">
                          <a:solidFill>
                            <a:schemeClr val="dk1"/>
                          </a:solidFill>
                          <a:latin typeface="Arial" panose="020B0604020202020204"/>
                        </a:defRPr>
                      </a:lvl5pPr>
                      <a:lvl6pPr marL="3046252" algn="l" defTabSz="1218510" rtl="0" eaLnBrk="1" latinLnBrk="0" hangingPunct="1">
                        <a:defRPr sz="2400" kern="1200">
                          <a:solidFill>
                            <a:schemeClr val="dk1"/>
                          </a:solidFill>
                          <a:latin typeface="Arial" panose="020B0604020202020204"/>
                        </a:defRPr>
                      </a:lvl6pPr>
                      <a:lvl7pPr marL="3655487" algn="l" defTabSz="1218510" rtl="0" eaLnBrk="1" latinLnBrk="0" hangingPunct="1">
                        <a:defRPr sz="2400" kern="1200">
                          <a:solidFill>
                            <a:schemeClr val="dk1"/>
                          </a:solidFill>
                          <a:latin typeface="Arial" panose="020B0604020202020204"/>
                        </a:defRPr>
                      </a:lvl7pPr>
                      <a:lvl8pPr marL="4264747" algn="l" defTabSz="1218510" rtl="0" eaLnBrk="1" latinLnBrk="0" hangingPunct="1">
                        <a:defRPr sz="2400" kern="1200">
                          <a:solidFill>
                            <a:schemeClr val="dk1"/>
                          </a:solidFill>
                          <a:latin typeface="Arial" panose="020B0604020202020204"/>
                        </a:defRPr>
                      </a:lvl8pPr>
                      <a:lvl9pPr marL="4873995" algn="l" defTabSz="1218510" rtl="0" eaLnBrk="1" latinLnBrk="0" hangingPunct="1">
                        <a:defRPr sz="2400" kern="1200">
                          <a:solidFill>
                            <a:schemeClr val="dk1"/>
                          </a:solidFill>
                          <a:latin typeface="Arial" panose="020B0604020202020204"/>
                        </a:defRPr>
                      </a:lvl9pPr>
                    </a:lstStyle>
                    <a:p>
                      <a:pPr>
                        <a:lnSpc>
                          <a:spcPct val="90000"/>
                        </a:lnSpc>
                        <a:spcBef>
                          <a:spcPts val="0"/>
                        </a:spcBef>
                      </a:pPr>
                      <a:r>
                        <a:rPr lang="en-US" sz="1600" b="1" dirty="0">
                          <a:solidFill>
                            <a:schemeClr val="accent4"/>
                          </a:solidFill>
                          <a:latin typeface="Calibri" panose="020F0502020204030204" pitchFamily="34" charset="0"/>
                          <a:cs typeface="Calibri" panose="020F0502020204030204" pitchFamily="34" charset="0"/>
                        </a:rPr>
                        <a:t>Benefits</a:t>
                      </a:r>
                    </a:p>
                  </a:txBody>
                  <a:tcPr anchor="ctr">
                    <a:lnL w="12700" cap="flat" cmpd="sng" algn="ctr">
                      <a:noFill/>
                      <a:prstDash val="solid"/>
                      <a:round/>
                      <a:headEnd type="none" w="med" len="med"/>
                      <a:tailEnd type="none" w="med" len="med"/>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1218510" rtl="0" eaLnBrk="1" latinLnBrk="0" hangingPunct="1">
                        <a:defRPr sz="2400" kern="1200">
                          <a:solidFill>
                            <a:schemeClr val="dk1"/>
                          </a:solidFill>
                          <a:latin typeface="Arial" panose="020B0604020202020204"/>
                        </a:defRPr>
                      </a:lvl1pPr>
                      <a:lvl2pPr marL="609235" algn="l" defTabSz="1218510" rtl="0" eaLnBrk="1" latinLnBrk="0" hangingPunct="1">
                        <a:defRPr sz="2400" kern="1200">
                          <a:solidFill>
                            <a:schemeClr val="dk1"/>
                          </a:solidFill>
                          <a:latin typeface="Arial" panose="020B0604020202020204"/>
                        </a:defRPr>
                      </a:lvl2pPr>
                      <a:lvl3pPr marL="1218510" algn="l" defTabSz="1218510" rtl="0" eaLnBrk="1" latinLnBrk="0" hangingPunct="1">
                        <a:defRPr sz="2400" kern="1200">
                          <a:solidFill>
                            <a:schemeClr val="dk1"/>
                          </a:solidFill>
                          <a:latin typeface="Arial" panose="020B0604020202020204"/>
                        </a:defRPr>
                      </a:lvl3pPr>
                      <a:lvl4pPr marL="1827757" algn="l" defTabSz="1218510" rtl="0" eaLnBrk="1" latinLnBrk="0" hangingPunct="1">
                        <a:defRPr sz="2400" kern="1200">
                          <a:solidFill>
                            <a:schemeClr val="dk1"/>
                          </a:solidFill>
                          <a:latin typeface="Arial" panose="020B0604020202020204"/>
                        </a:defRPr>
                      </a:lvl4pPr>
                      <a:lvl5pPr marL="2437018" algn="l" defTabSz="1218510" rtl="0" eaLnBrk="1" latinLnBrk="0" hangingPunct="1">
                        <a:defRPr sz="2400" kern="1200">
                          <a:solidFill>
                            <a:schemeClr val="dk1"/>
                          </a:solidFill>
                          <a:latin typeface="Arial" panose="020B0604020202020204"/>
                        </a:defRPr>
                      </a:lvl5pPr>
                      <a:lvl6pPr marL="3046252" algn="l" defTabSz="1218510" rtl="0" eaLnBrk="1" latinLnBrk="0" hangingPunct="1">
                        <a:defRPr sz="2400" kern="1200">
                          <a:solidFill>
                            <a:schemeClr val="dk1"/>
                          </a:solidFill>
                          <a:latin typeface="Arial" panose="020B0604020202020204"/>
                        </a:defRPr>
                      </a:lvl6pPr>
                      <a:lvl7pPr marL="3655487" algn="l" defTabSz="1218510" rtl="0" eaLnBrk="1" latinLnBrk="0" hangingPunct="1">
                        <a:defRPr sz="2400" kern="1200">
                          <a:solidFill>
                            <a:schemeClr val="dk1"/>
                          </a:solidFill>
                          <a:latin typeface="Arial" panose="020B0604020202020204"/>
                        </a:defRPr>
                      </a:lvl7pPr>
                      <a:lvl8pPr marL="4264747" algn="l" defTabSz="1218510" rtl="0" eaLnBrk="1" latinLnBrk="0" hangingPunct="1">
                        <a:defRPr sz="2400" kern="1200">
                          <a:solidFill>
                            <a:schemeClr val="dk1"/>
                          </a:solidFill>
                          <a:latin typeface="Arial" panose="020B0604020202020204"/>
                        </a:defRPr>
                      </a:lvl8pPr>
                      <a:lvl9pPr marL="4873995" algn="l" defTabSz="1218510" rtl="0" eaLnBrk="1" latinLnBrk="0" hangingPunct="1">
                        <a:defRPr sz="2400" kern="1200">
                          <a:solidFill>
                            <a:schemeClr val="dk1"/>
                          </a:solidFill>
                          <a:latin typeface="Arial" panose="020B0604020202020204"/>
                        </a:defRPr>
                      </a:lvl9pPr>
                    </a:lstStyle>
                    <a:p>
                      <a:pPr marL="285750" marR="0" lvl="0" indent="-285750" algn="l" defTabSz="457200" rtl="0" eaLnBrk="1" fontAlgn="auto" latinLnBrk="0" hangingPunct="1">
                        <a:lnSpc>
                          <a:spcPct val="90000"/>
                        </a:lnSpc>
                        <a:spcBef>
                          <a:spcPts val="0"/>
                        </a:spcBef>
                        <a:spcAft>
                          <a:spcPts val="300"/>
                        </a:spcAft>
                        <a:buClr>
                          <a:schemeClr val="accent4"/>
                        </a:buClr>
                        <a:buSzTx/>
                        <a:buFont typeface="Wingdings" panose="05000000000000000000" pitchFamily="2" charset="2"/>
                        <a:buChar char="ü"/>
                        <a:tabLst/>
                        <a:defRPr/>
                      </a:pPr>
                      <a:r>
                        <a:rPr lang="en-GB" sz="1600" kern="1200" dirty="0">
                          <a:solidFill>
                            <a:schemeClr val="bg1"/>
                          </a:solidFill>
                          <a:latin typeface="Calibri" panose="020F0502020204030204" pitchFamily="34" charset="0"/>
                          <a:ea typeface="+mn-ea"/>
                          <a:cs typeface="Calibri" panose="020F0502020204030204" pitchFamily="34" charset="0"/>
                        </a:rPr>
                        <a:t>Small amount of tissue needed</a:t>
                      </a:r>
                    </a:p>
                    <a:p>
                      <a:pPr marL="285750" marR="0" lvl="0" indent="-285750" algn="l" defTabSz="457200" rtl="0" eaLnBrk="1" fontAlgn="auto" latinLnBrk="0" hangingPunct="1">
                        <a:lnSpc>
                          <a:spcPct val="90000"/>
                        </a:lnSpc>
                        <a:spcBef>
                          <a:spcPts val="0"/>
                        </a:spcBef>
                        <a:spcAft>
                          <a:spcPts val="300"/>
                        </a:spcAft>
                        <a:buClr>
                          <a:schemeClr val="accent4"/>
                        </a:buClr>
                        <a:buSzTx/>
                        <a:buFont typeface="Wingdings" panose="05000000000000000000" pitchFamily="2" charset="2"/>
                        <a:buChar char="ü"/>
                        <a:tabLst/>
                        <a:defRPr/>
                      </a:pPr>
                      <a:r>
                        <a:rPr lang="en-GB" sz="1600" kern="1200" dirty="0">
                          <a:solidFill>
                            <a:schemeClr val="bg1"/>
                          </a:solidFill>
                          <a:latin typeface="Calibri" panose="020F0502020204030204" pitchFamily="34" charset="0"/>
                          <a:ea typeface="+mn-ea"/>
                          <a:cs typeface="Calibri" panose="020F0502020204030204" pitchFamily="34" charset="0"/>
                        </a:rPr>
                        <a:t>Short turnaround time</a:t>
                      </a:r>
                    </a:p>
                    <a:p>
                      <a:pPr marL="285750" marR="0" lvl="0" indent="-285750" algn="l" defTabSz="457200" rtl="0" eaLnBrk="1" fontAlgn="auto" latinLnBrk="0" hangingPunct="1">
                        <a:lnSpc>
                          <a:spcPct val="90000"/>
                        </a:lnSpc>
                        <a:spcBef>
                          <a:spcPts val="0"/>
                        </a:spcBef>
                        <a:spcAft>
                          <a:spcPts val="300"/>
                        </a:spcAft>
                        <a:buClr>
                          <a:schemeClr val="accent4"/>
                        </a:buClr>
                        <a:buSzTx/>
                        <a:buFont typeface="Wingdings" panose="05000000000000000000" pitchFamily="2" charset="2"/>
                        <a:buChar char="ü"/>
                        <a:tabLst/>
                        <a:defRPr/>
                      </a:pPr>
                      <a:r>
                        <a:rPr lang="en-GB" sz="1600" kern="1200" dirty="0">
                          <a:solidFill>
                            <a:schemeClr val="bg1"/>
                          </a:solidFill>
                          <a:latin typeface="Calibri" panose="020F0502020204030204" pitchFamily="34" charset="0"/>
                          <a:ea typeface="+mn-ea"/>
                          <a:cs typeface="Calibri" panose="020F0502020204030204" pitchFamily="34" charset="0"/>
                        </a:rPr>
                        <a:t>Low cost</a:t>
                      </a:r>
                    </a:p>
                  </a:txBody>
                  <a:tcPr marL="45720" marR="45720">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1218510" rtl="0" eaLnBrk="1" latinLnBrk="0" hangingPunct="1">
                        <a:defRPr sz="2400" kern="1200">
                          <a:solidFill>
                            <a:schemeClr val="dk1"/>
                          </a:solidFill>
                          <a:latin typeface="Arial" panose="020B0604020202020204"/>
                        </a:defRPr>
                      </a:lvl1pPr>
                      <a:lvl2pPr marL="609235" algn="l" defTabSz="1218510" rtl="0" eaLnBrk="1" latinLnBrk="0" hangingPunct="1">
                        <a:defRPr sz="2400" kern="1200">
                          <a:solidFill>
                            <a:schemeClr val="dk1"/>
                          </a:solidFill>
                          <a:latin typeface="Arial" panose="020B0604020202020204"/>
                        </a:defRPr>
                      </a:lvl2pPr>
                      <a:lvl3pPr marL="1218510" algn="l" defTabSz="1218510" rtl="0" eaLnBrk="1" latinLnBrk="0" hangingPunct="1">
                        <a:defRPr sz="2400" kern="1200">
                          <a:solidFill>
                            <a:schemeClr val="dk1"/>
                          </a:solidFill>
                          <a:latin typeface="Arial" panose="020B0604020202020204"/>
                        </a:defRPr>
                      </a:lvl3pPr>
                      <a:lvl4pPr marL="1827757" algn="l" defTabSz="1218510" rtl="0" eaLnBrk="1" latinLnBrk="0" hangingPunct="1">
                        <a:defRPr sz="2400" kern="1200">
                          <a:solidFill>
                            <a:schemeClr val="dk1"/>
                          </a:solidFill>
                          <a:latin typeface="Arial" panose="020B0604020202020204"/>
                        </a:defRPr>
                      </a:lvl4pPr>
                      <a:lvl5pPr marL="2437018" algn="l" defTabSz="1218510" rtl="0" eaLnBrk="1" latinLnBrk="0" hangingPunct="1">
                        <a:defRPr sz="2400" kern="1200">
                          <a:solidFill>
                            <a:schemeClr val="dk1"/>
                          </a:solidFill>
                          <a:latin typeface="Arial" panose="020B0604020202020204"/>
                        </a:defRPr>
                      </a:lvl5pPr>
                      <a:lvl6pPr marL="3046252" algn="l" defTabSz="1218510" rtl="0" eaLnBrk="1" latinLnBrk="0" hangingPunct="1">
                        <a:defRPr sz="2400" kern="1200">
                          <a:solidFill>
                            <a:schemeClr val="dk1"/>
                          </a:solidFill>
                          <a:latin typeface="Arial" panose="020B0604020202020204"/>
                        </a:defRPr>
                      </a:lvl6pPr>
                      <a:lvl7pPr marL="3655487" algn="l" defTabSz="1218510" rtl="0" eaLnBrk="1" latinLnBrk="0" hangingPunct="1">
                        <a:defRPr sz="2400" kern="1200">
                          <a:solidFill>
                            <a:schemeClr val="dk1"/>
                          </a:solidFill>
                          <a:latin typeface="Arial" panose="020B0604020202020204"/>
                        </a:defRPr>
                      </a:lvl7pPr>
                      <a:lvl8pPr marL="4264747" algn="l" defTabSz="1218510" rtl="0" eaLnBrk="1" latinLnBrk="0" hangingPunct="1">
                        <a:defRPr sz="2400" kern="1200">
                          <a:solidFill>
                            <a:schemeClr val="dk1"/>
                          </a:solidFill>
                          <a:latin typeface="Arial" panose="020B0604020202020204"/>
                        </a:defRPr>
                      </a:lvl8pPr>
                      <a:lvl9pPr marL="4873995" algn="l" defTabSz="1218510" rtl="0" eaLnBrk="1" latinLnBrk="0" hangingPunct="1">
                        <a:defRPr sz="2400" kern="1200">
                          <a:solidFill>
                            <a:schemeClr val="dk1"/>
                          </a:solidFill>
                          <a:latin typeface="Arial" panose="020B0604020202020204"/>
                        </a:defRPr>
                      </a:lvl9pPr>
                    </a:lstStyle>
                    <a:p>
                      <a:pPr marL="285750" marR="0" lvl="0" indent="-285750" algn="l" defTabSz="457200" rtl="0" eaLnBrk="1" fontAlgn="auto" latinLnBrk="0" hangingPunct="1">
                        <a:lnSpc>
                          <a:spcPct val="90000"/>
                        </a:lnSpc>
                        <a:spcBef>
                          <a:spcPts val="0"/>
                        </a:spcBef>
                        <a:spcAft>
                          <a:spcPts val="300"/>
                        </a:spcAft>
                        <a:buClr>
                          <a:schemeClr val="accent4"/>
                        </a:buClr>
                        <a:buSzTx/>
                        <a:buFont typeface="Wingdings" panose="05000000000000000000" pitchFamily="2" charset="2"/>
                        <a:buChar char="ü"/>
                        <a:tabLst/>
                        <a:defRPr/>
                      </a:pPr>
                      <a:r>
                        <a:rPr lang="en-US" sz="1600" dirty="0">
                          <a:solidFill>
                            <a:schemeClr val="bg1"/>
                          </a:solidFill>
                          <a:latin typeface="Calibri" panose="020F0502020204030204" pitchFamily="34" charset="0"/>
                          <a:cs typeface="Calibri" panose="020F0502020204030204" pitchFamily="34" charset="0"/>
                        </a:rPr>
                        <a:t>Identifies novel alterations</a:t>
                      </a:r>
                    </a:p>
                    <a:p>
                      <a:pPr marL="285750" marR="0" lvl="0" indent="-285750" algn="l" defTabSz="457200" rtl="0" eaLnBrk="1" fontAlgn="auto" latinLnBrk="0" hangingPunct="1">
                        <a:lnSpc>
                          <a:spcPct val="90000"/>
                        </a:lnSpc>
                        <a:spcBef>
                          <a:spcPts val="0"/>
                        </a:spcBef>
                        <a:spcAft>
                          <a:spcPts val="300"/>
                        </a:spcAft>
                        <a:buClr>
                          <a:schemeClr val="accent4"/>
                        </a:buClr>
                        <a:buSzTx/>
                        <a:buFont typeface="Wingdings" panose="05000000000000000000" pitchFamily="2" charset="2"/>
                        <a:buChar char="ü"/>
                        <a:tabLst/>
                        <a:defRPr/>
                      </a:pPr>
                      <a:r>
                        <a:rPr lang="en-US" sz="1600" dirty="0">
                          <a:solidFill>
                            <a:schemeClr val="bg1"/>
                          </a:solidFill>
                          <a:latin typeface="Calibri" panose="020F0502020204030204" pitchFamily="34" charset="0"/>
                          <a:cs typeface="Calibri" panose="020F0502020204030204" pitchFamily="34" charset="0"/>
                        </a:rPr>
                        <a:t>RNA-NGS more sensitive than DNA-NGS for fusion detection</a:t>
                      </a:r>
                    </a:p>
                    <a:p>
                      <a:pPr marL="285750" marR="0" lvl="0" indent="-285750" algn="l" defTabSz="457200" rtl="0" eaLnBrk="1" fontAlgn="auto" latinLnBrk="0" hangingPunct="1">
                        <a:lnSpc>
                          <a:spcPct val="90000"/>
                        </a:lnSpc>
                        <a:spcBef>
                          <a:spcPts val="0"/>
                        </a:spcBef>
                        <a:spcAft>
                          <a:spcPts val="300"/>
                        </a:spcAft>
                        <a:buClr>
                          <a:schemeClr val="accent4"/>
                        </a:buClr>
                        <a:buSzTx/>
                        <a:buFont typeface="Wingdings" panose="05000000000000000000" pitchFamily="2" charset="2"/>
                        <a:buChar char="ü"/>
                        <a:tabLst/>
                        <a:defRPr/>
                      </a:pPr>
                      <a:r>
                        <a:rPr lang="en-GB" sz="1600" dirty="0">
                          <a:solidFill>
                            <a:schemeClr val="bg1"/>
                          </a:solidFill>
                          <a:latin typeface="Calibri" panose="020F0502020204030204" pitchFamily="34" charset="0"/>
                          <a:cs typeface="Calibri" panose="020F0502020204030204" pitchFamily="34" charset="0"/>
                        </a:rPr>
                        <a:t>Tests a wide mutational gene panel concurrently</a:t>
                      </a:r>
                    </a:p>
                    <a:p>
                      <a:pPr marL="285750" marR="0" lvl="0" indent="-285750" algn="l" defTabSz="457200" rtl="0" eaLnBrk="1" fontAlgn="auto" latinLnBrk="0" hangingPunct="1">
                        <a:lnSpc>
                          <a:spcPct val="90000"/>
                        </a:lnSpc>
                        <a:spcBef>
                          <a:spcPts val="0"/>
                        </a:spcBef>
                        <a:spcAft>
                          <a:spcPts val="300"/>
                        </a:spcAft>
                        <a:buClr>
                          <a:schemeClr val="accent4"/>
                        </a:buClr>
                        <a:buSzTx/>
                        <a:buFont typeface="Wingdings" panose="05000000000000000000" pitchFamily="2" charset="2"/>
                        <a:buChar char="ü"/>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May detect co-mutations </a:t>
                      </a:r>
                      <a:endParaRPr lang="en-US" sz="1600" dirty="0">
                        <a:solidFill>
                          <a:schemeClr val="bg1"/>
                        </a:solidFill>
                        <a:latin typeface="Calibri" panose="020F0502020204030204" pitchFamily="34" charset="0"/>
                        <a:cs typeface="Calibri" panose="020F0502020204030204" pitchFamily="34" charset="0"/>
                      </a:endParaRPr>
                    </a:p>
                  </a:txBody>
                  <a:tcPr marL="45720" marR="45720">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1218510" rtl="0" eaLnBrk="1" latinLnBrk="0" hangingPunct="1">
                        <a:defRPr sz="2400" kern="1200">
                          <a:solidFill>
                            <a:schemeClr val="dk1"/>
                          </a:solidFill>
                          <a:latin typeface="Arial" panose="020B0604020202020204"/>
                        </a:defRPr>
                      </a:lvl1pPr>
                      <a:lvl2pPr marL="609235" algn="l" defTabSz="1218510" rtl="0" eaLnBrk="1" latinLnBrk="0" hangingPunct="1">
                        <a:defRPr sz="2400" kern="1200">
                          <a:solidFill>
                            <a:schemeClr val="dk1"/>
                          </a:solidFill>
                          <a:latin typeface="Arial" panose="020B0604020202020204"/>
                        </a:defRPr>
                      </a:lvl2pPr>
                      <a:lvl3pPr marL="1218510" algn="l" defTabSz="1218510" rtl="0" eaLnBrk="1" latinLnBrk="0" hangingPunct="1">
                        <a:defRPr sz="2400" kern="1200">
                          <a:solidFill>
                            <a:schemeClr val="dk1"/>
                          </a:solidFill>
                          <a:latin typeface="Arial" panose="020B0604020202020204"/>
                        </a:defRPr>
                      </a:lvl3pPr>
                      <a:lvl4pPr marL="1827757" algn="l" defTabSz="1218510" rtl="0" eaLnBrk="1" latinLnBrk="0" hangingPunct="1">
                        <a:defRPr sz="2400" kern="1200">
                          <a:solidFill>
                            <a:schemeClr val="dk1"/>
                          </a:solidFill>
                          <a:latin typeface="Arial" panose="020B0604020202020204"/>
                        </a:defRPr>
                      </a:lvl4pPr>
                      <a:lvl5pPr marL="2437018" algn="l" defTabSz="1218510" rtl="0" eaLnBrk="1" latinLnBrk="0" hangingPunct="1">
                        <a:defRPr sz="2400" kern="1200">
                          <a:solidFill>
                            <a:schemeClr val="dk1"/>
                          </a:solidFill>
                          <a:latin typeface="Arial" panose="020B0604020202020204"/>
                        </a:defRPr>
                      </a:lvl5pPr>
                      <a:lvl6pPr marL="3046252" algn="l" defTabSz="1218510" rtl="0" eaLnBrk="1" latinLnBrk="0" hangingPunct="1">
                        <a:defRPr sz="2400" kern="1200">
                          <a:solidFill>
                            <a:schemeClr val="dk1"/>
                          </a:solidFill>
                          <a:latin typeface="Arial" panose="020B0604020202020204"/>
                        </a:defRPr>
                      </a:lvl6pPr>
                      <a:lvl7pPr marL="3655487" algn="l" defTabSz="1218510" rtl="0" eaLnBrk="1" latinLnBrk="0" hangingPunct="1">
                        <a:defRPr sz="2400" kern="1200">
                          <a:solidFill>
                            <a:schemeClr val="dk1"/>
                          </a:solidFill>
                          <a:latin typeface="Arial" panose="020B0604020202020204"/>
                        </a:defRPr>
                      </a:lvl7pPr>
                      <a:lvl8pPr marL="4264747" algn="l" defTabSz="1218510" rtl="0" eaLnBrk="1" latinLnBrk="0" hangingPunct="1">
                        <a:defRPr sz="2400" kern="1200">
                          <a:solidFill>
                            <a:schemeClr val="dk1"/>
                          </a:solidFill>
                          <a:latin typeface="Arial" panose="020B0604020202020204"/>
                        </a:defRPr>
                      </a:lvl8pPr>
                      <a:lvl9pPr marL="4873995" algn="l" defTabSz="1218510" rtl="0" eaLnBrk="1" latinLnBrk="0" hangingPunct="1">
                        <a:defRPr sz="2400" kern="1200">
                          <a:solidFill>
                            <a:schemeClr val="dk1"/>
                          </a:solidFill>
                          <a:latin typeface="Arial" panose="020B0604020202020204"/>
                        </a:defRPr>
                      </a:lvl9pPr>
                    </a:lstStyle>
                    <a:p>
                      <a:pPr marL="285750" indent="-285750" algn="l" defTabSz="457200" rtl="0" eaLnBrk="1" latinLnBrk="0" hangingPunct="1">
                        <a:lnSpc>
                          <a:spcPct val="90000"/>
                        </a:lnSpc>
                        <a:spcBef>
                          <a:spcPts val="0"/>
                        </a:spcBef>
                        <a:spcAft>
                          <a:spcPts val="300"/>
                        </a:spcAft>
                        <a:buClr>
                          <a:schemeClr val="accent4"/>
                        </a:buClr>
                        <a:buFont typeface="Wingdings" panose="05000000000000000000" pitchFamily="2" charset="2"/>
                        <a:buChar char="ü"/>
                      </a:pPr>
                      <a:r>
                        <a:rPr lang="en-US" sz="1600" kern="1200" dirty="0">
                          <a:solidFill>
                            <a:schemeClr val="bg1"/>
                          </a:solidFill>
                          <a:latin typeface="Calibri" panose="020F0502020204030204" pitchFamily="34" charset="0"/>
                          <a:ea typeface="+mn-ea"/>
                          <a:cs typeface="Calibri" panose="020F0502020204030204" pitchFamily="34" charset="0"/>
                        </a:rPr>
                        <a:t>Minimally invasive</a:t>
                      </a:r>
                    </a:p>
                    <a:p>
                      <a:pPr marL="285750" indent="-285750" algn="l" defTabSz="457200" rtl="0" eaLnBrk="1" latinLnBrk="0" hangingPunct="1">
                        <a:lnSpc>
                          <a:spcPct val="90000"/>
                        </a:lnSpc>
                        <a:spcBef>
                          <a:spcPts val="0"/>
                        </a:spcBef>
                        <a:spcAft>
                          <a:spcPts val="300"/>
                        </a:spcAft>
                        <a:buClr>
                          <a:schemeClr val="accent4"/>
                        </a:buClr>
                        <a:buFont typeface="Wingdings" panose="05000000000000000000" pitchFamily="2" charset="2"/>
                        <a:buChar char="ü"/>
                      </a:pPr>
                      <a:r>
                        <a:rPr lang="en-US" sz="1600" kern="1200" dirty="0">
                          <a:solidFill>
                            <a:schemeClr val="bg1"/>
                          </a:solidFill>
                          <a:latin typeface="Calibri" panose="020F0502020204030204" pitchFamily="34" charset="0"/>
                          <a:ea typeface="+mn-ea"/>
                          <a:cs typeface="Calibri" panose="020F0502020204030204" pitchFamily="34" charset="0"/>
                        </a:rPr>
                        <a:t>Useful when biopsy not feasible or insufficient tissue available</a:t>
                      </a:r>
                    </a:p>
                    <a:p>
                      <a:pPr marL="285750" indent="-285750" algn="l" defTabSz="457200" rtl="0" eaLnBrk="1" latinLnBrk="0" hangingPunct="1">
                        <a:lnSpc>
                          <a:spcPct val="90000"/>
                        </a:lnSpc>
                        <a:spcBef>
                          <a:spcPts val="0"/>
                        </a:spcBef>
                        <a:spcAft>
                          <a:spcPts val="300"/>
                        </a:spcAft>
                        <a:buClr>
                          <a:schemeClr val="accent4"/>
                        </a:buClr>
                        <a:buFont typeface="Wingdings" panose="05000000000000000000" pitchFamily="2" charset="2"/>
                        <a:buChar char="ü"/>
                      </a:pPr>
                      <a:r>
                        <a:rPr lang="en-US" sz="1600" kern="1200" dirty="0">
                          <a:solidFill>
                            <a:schemeClr val="bg1"/>
                          </a:solidFill>
                          <a:latin typeface="Calibri" panose="020F0502020204030204" pitchFamily="34" charset="0"/>
                          <a:ea typeface="+mn-ea"/>
                          <a:cs typeface="Calibri" panose="020F0502020204030204" pitchFamily="34" charset="0"/>
                        </a:rPr>
                        <a:t>Can be used for molecular monitoring while on therapy</a:t>
                      </a:r>
                    </a:p>
                  </a:txBody>
                  <a:tcPr marL="45720" marR="4572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2760565"/>
                  </a:ext>
                </a:extLst>
              </a:tr>
              <a:tr h="1014930">
                <a:tc>
                  <a:txBody>
                    <a:bodyPr/>
                    <a:lstStyle>
                      <a:lvl1pPr marL="0" algn="l" defTabSz="1218510" rtl="0" eaLnBrk="1" latinLnBrk="0" hangingPunct="1">
                        <a:defRPr sz="2400" kern="1200">
                          <a:solidFill>
                            <a:schemeClr val="dk1"/>
                          </a:solidFill>
                          <a:latin typeface="Arial" panose="020B0604020202020204"/>
                        </a:defRPr>
                      </a:lvl1pPr>
                      <a:lvl2pPr marL="609235" algn="l" defTabSz="1218510" rtl="0" eaLnBrk="1" latinLnBrk="0" hangingPunct="1">
                        <a:defRPr sz="2400" kern="1200">
                          <a:solidFill>
                            <a:schemeClr val="dk1"/>
                          </a:solidFill>
                          <a:latin typeface="Arial" panose="020B0604020202020204"/>
                        </a:defRPr>
                      </a:lvl2pPr>
                      <a:lvl3pPr marL="1218510" algn="l" defTabSz="1218510" rtl="0" eaLnBrk="1" latinLnBrk="0" hangingPunct="1">
                        <a:defRPr sz="2400" kern="1200">
                          <a:solidFill>
                            <a:schemeClr val="dk1"/>
                          </a:solidFill>
                          <a:latin typeface="Arial" panose="020B0604020202020204"/>
                        </a:defRPr>
                      </a:lvl3pPr>
                      <a:lvl4pPr marL="1827757" algn="l" defTabSz="1218510" rtl="0" eaLnBrk="1" latinLnBrk="0" hangingPunct="1">
                        <a:defRPr sz="2400" kern="1200">
                          <a:solidFill>
                            <a:schemeClr val="dk1"/>
                          </a:solidFill>
                          <a:latin typeface="Arial" panose="020B0604020202020204"/>
                        </a:defRPr>
                      </a:lvl4pPr>
                      <a:lvl5pPr marL="2437018" algn="l" defTabSz="1218510" rtl="0" eaLnBrk="1" latinLnBrk="0" hangingPunct="1">
                        <a:defRPr sz="2400" kern="1200">
                          <a:solidFill>
                            <a:schemeClr val="dk1"/>
                          </a:solidFill>
                          <a:latin typeface="Arial" panose="020B0604020202020204"/>
                        </a:defRPr>
                      </a:lvl5pPr>
                      <a:lvl6pPr marL="3046252" algn="l" defTabSz="1218510" rtl="0" eaLnBrk="1" latinLnBrk="0" hangingPunct="1">
                        <a:defRPr sz="2400" kern="1200">
                          <a:solidFill>
                            <a:schemeClr val="dk1"/>
                          </a:solidFill>
                          <a:latin typeface="Arial" panose="020B0604020202020204"/>
                        </a:defRPr>
                      </a:lvl6pPr>
                      <a:lvl7pPr marL="3655487" algn="l" defTabSz="1218510" rtl="0" eaLnBrk="1" latinLnBrk="0" hangingPunct="1">
                        <a:defRPr sz="2400" kern="1200">
                          <a:solidFill>
                            <a:schemeClr val="dk1"/>
                          </a:solidFill>
                          <a:latin typeface="Arial" panose="020B0604020202020204"/>
                        </a:defRPr>
                      </a:lvl7pPr>
                      <a:lvl8pPr marL="4264747" algn="l" defTabSz="1218510" rtl="0" eaLnBrk="1" latinLnBrk="0" hangingPunct="1">
                        <a:defRPr sz="2400" kern="1200">
                          <a:solidFill>
                            <a:schemeClr val="dk1"/>
                          </a:solidFill>
                          <a:latin typeface="Arial" panose="020B0604020202020204"/>
                        </a:defRPr>
                      </a:lvl8pPr>
                      <a:lvl9pPr marL="4873995" algn="l" defTabSz="1218510" rtl="0" eaLnBrk="1" latinLnBrk="0" hangingPunct="1">
                        <a:defRPr sz="2400" kern="1200">
                          <a:solidFill>
                            <a:schemeClr val="dk1"/>
                          </a:solidFill>
                          <a:latin typeface="Arial" panose="020B0604020202020204"/>
                        </a:defRPr>
                      </a:lvl9pPr>
                    </a:lstStyle>
                    <a:p>
                      <a:pPr>
                        <a:lnSpc>
                          <a:spcPct val="90000"/>
                        </a:lnSpc>
                        <a:spcBef>
                          <a:spcPts val="0"/>
                        </a:spcBef>
                      </a:pPr>
                      <a:r>
                        <a:rPr lang="en-US" sz="1600" b="1" dirty="0">
                          <a:solidFill>
                            <a:schemeClr val="accent3"/>
                          </a:solidFill>
                          <a:latin typeface="Calibri" panose="020F0502020204030204" pitchFamily="34" charset="0"/>
                          <a:cs typeface="Calibri" panose="020F0502020204030204" pitchFamily="34" charset="0"/>
                        </a:rPr>
                        <a:t>Drawbacks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1218510" rtl="0" eaLnBrk="1" latinLnBrk="0" hangingPunct="1">
                        <a:defRPr sz="2400" kern="1200">
                          <a:solidFill>
                            <a:schemeClr val="dk1"/>
                          </a:solidFill>
                          <a:latin typeface="Arial" panose="020B0604020202020204"/>
                        </a:defRPr>
                      </a:lvl1pPr>
                      <a:lvl2pPr marL="609235" algn="l" defTabSz="1218510" rtl="0" eaLnBrk="1" latinLnBrk="0" hangingPunct="1">
                        <a:defRPr sz="2400" kern="1200">
                          <a:solidFill>
                            <a:schemeClr val="dk1"/>
                          </a:solidFill>
                          <a:latin typeface="Arial" panose="020B0604020202020204"/>
                        </a:defRPr>
                      </a:lvl2pPr>
                      <a:lvl3pPr marL="1218510" algn="l" defTabSz="1218510" rtl="0" eaLnBrk="1" latinLnBrk="0" hangingPunct="1">
                        <a:defRPr sz="2400" kern="1200">
                          <a:solidFill>
                            <a:schemeClr val="dk1"/>
                          </a:solidFill>
                          <a:latin typeface="Arial" panose="020B0604020202020204"/>
                        </a:defRPr>
                      </a:lvl3pPr>
                      <a:lvl4pPr marL="1827757" algn="l" defTabSz="1218510" rtl="0" eaLnBrk="1" latinLnBrk="0" hangingPunct="1">
                        <a:defRPr sz="2400" kern="1200">
                          <a:solidFill>
                            <a:schemeClr val="dk1"/>
                          </a:solidFill>
                          <a:latin typeface="Arial" panose="020B0604020202020204"/>
                        </a:defRPr>
                      </a:lvl4pPr>
                      <a:lvl5pPr marL="2437018" algn="l" defTabSz="1218510" rtl="0" eaLnBrk="1" latinLnBrk="0" hangingPunct="1">
                        <a:defRPr sz="2400" kern="1200">
                          <a:solidFill>
                            <a:schemeClr val="dk1"/>
                          </a:solidFill>
                          <a:latin typeface="Arial" panose="020B0604020202020204"/>
                        </a:defRPr>
                      </a:lvl5pPr>
                      <a:lvl6pPr marL="3046252" algn="l" defTabSz="1218510" rtl="0" eaLnBrk="1" latinLnBrk="0" hangingPunct="1">
                        <a:defRPr sz="2400" kern="1200">
                          <a:solidFill>
                            <a:schemeClr val="dk1"/>
                          </a:solidFill>
                          <a:latin typeface="Arial" panose="020B0604020202020204"/>
                        </a:defRPr>
                      </a:lvl6pPr>
                      <a:lvl7pPr marL="3655487" algn="l" defTabSz="1218510" rtl="0" eaLnBrk="1" latinLnBrk="0" hangingPunct="1">
                        <a:defRPr sz="2400" kern="1200">
                          <a:solidFill>
                            <a:schemeClr val="dk1"/>
                          </a:solidFill>
                          <a:latin typeface="Arial" panose="020B0604020202020204"/>
                        </a:defRPr>
                      </a:lvl7pPr>
                      <a:lvl8pPr marL="4264747" algn="l" defTabSz="1218510" rtl="0" eaLnBrk="1" latinLnBrk="0" hangingPunct="1">
                        <a:defRPr sz="2400" kern="1200">
                          <a:solidFill>
                            <a:schemeClr val="dk1"/>
                          </a:solidFill>
                          <a:latin typeface="Arial" panose="020B0604020202020204"/>
                        </a:defRPr>
                      </a:lvl8pPr>
                      <a:lvl9pPr marL="4873995" algn="l" defTabSz="1218510" rtl="0" eaLnBrk="1" latinLnBrk="0" hangingPunct="1">
                        <a:defRPr sz="2400" kern="1200">
                          <a:solidFill>
                            <a:schemeClr val="dk1"/>
                          </a:solidFill>
                          <a:latin typeface="Arial" panose="020B0604020202020204"/>
                        </a:defRPr>
                      </a:lvl9pPr>
                    </a:lstStyle>
                    <a:p>
                      <a:pPr marL="285750" marR="0" lvl="0" indent="-285750" algn="l" defTabSz="914400" rtl="0" eaLnBrk="1" fontAlgn="auto" latinLnBrk="0" hangingPunct="1">
                        <a:lnSpc>
                          <a:spcPct val="90000"/>
                        </a:lnSpc>
                        <a:spcBef>
                          <a:spcPts val="0"/>
                        </a:spcBef>
                        <a:spcAft>
                          <a:spcPts val="300"/>
                        </a:spcAft>
                        <a:buClr>
                          <a:schemeClr val="accent3"/>
                        </a:buClr>
                        <a:buSzTx/>
                        <a:buFont typeface="Arial" panose="020B0604020202020204" pitchFamily="34" charset="0"/>
                        <a:buChar char="×"/>
                        <a:tabLst/>
                        <a:defRPr/>
                      </a:pPr>
                      <a:r>
                        <a:rPr lang="en-GB" sz="1600" kern="1200" dirty="0">
                          <a:solidFill>
                            <a:schemeClr val="bg1"/>
                          </a:solidFill>
                          <a:latin typeface="Calibri" panose="020F0502020204030204" pitchFamily="34" charset="0"/>
                          <a:ea typeface="+mn-ea"/>
                          <a:cs typeface="Calibri" panose="020F0502020204030204" pitchFamily="34" charset="0"/>
                        </a:rPr>
                        <a:t>Only identifies limited number of alterations</a:t>
                      </a:r>
                    </a:p>
                  </a:txBody>
                  <a:tcPr marL="45720" marR="45720">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1218510" rtl="0" eaLnBrk="1" latinLnBrk="0" hangingPunct="1">
                        <a:defRPr sz="2400" kern="1200">
                          <a:solidFill>
                            <a:schemeClr val="dk1"/>
                          </a:solidFill>
                          <a:latin typeface="Arial" panose="020B0604020202020204"/>
                        </a:defRPr>
                      </a:lvl1pPr>
                      <a:lvl2pPr marL="609235" algn="l" defTabSz="1218510" rtl="0" eaLnBrk="1" latinLnBrk="0" hangingPunct="1">
                        <a:defRPr sz="2400" kern="1200">
                          <a:solidFill>
                            <a:schemeClr val="dk1"/>
                          </a:solidFill>
                          <a:latin typeface="Arial" panose="020B0604020202020204"/>
                        </a:defRPr>
                      </a:lvl2pPr>
                      <a:lvl3pPr marL="1218510" algn="l" defTabSz="1218510" rtl="0" eaLnBrk="1" latinLnBrk="0" hangingPunct="1">
                        <a:defRPr sz="2400" kern="1200">
                          <a:solidFill>
                            <a:schemeClr val="dk1"/>
                          </a:solidFill>
                          <a:latin typeface="Arial" panose="020B0604020202020204"/>
                        </a:defRPr>
                      </a:lvl3pPr>
                      <a:lvl4pPr marL="1827757" algn="l" defTabSz="1218510" rtl="0" eaLnBrk="1" latinLnBrk="0" hangingPunct="1">
                        <a:defRPr sz="2400" kern="1200">
                          <a:solidFill>
                            <a:schemeClr val="dk1"/>
                          </a:solidFill>
                          <a:latin typeface="Arial" panose="020B0604020202020204"/>
                        </a:defRPr>
                      </a:lvl4pPr>
                      <a:lvl5pPr marL="2437018" algn="l" defTabSz="1218510" rtl="0" eaLnBrk="1" latinLnBrk="0" hangingPunct="1">
                        <a:defRPr sz="2400" kern="1200">
                          <a:solidFill>
                            <a:schemeClr val="dk1"/>
                          </a:solidFill>
                          <a:latin typeface="Arial" panose="020B0604020202020204"/>
                        </a:defRPr>
                      </a:lvl5pPr>
                      <a:lvl6pPr marL="3046252" algn="l" defTabSz="1218510" rtl="0" eaLnBrk="1" latinLnBrk="0" hangingPunct="1">
                        <a:defRPr sz="2400" kern="1200">
                          <a:solidFill>
                            <a:schemeClr val="dk1"/>
                          </a:solidFill>
                          <a:latin typeface="Arial" panose="020B0604020202020204"/>
                        </a:defRPr>
                      </a:lvl6pPr>
                      <a:lvl7pPr marL="3655487" algn="l" defTabSz="1218510" rtl="0" eaLnBrk="1" latinLnBrk="0" hangingPunct="1">
                        <a:defRPr sz="2400" kern="1200">
                          <a:solidFill>
                            <a:schemeClr val="dk1"/>
                          </a:solidFill>
                          <a:latin typeface="Arial" panose="020B0604020202020204"/>
                        </a:defRPr>
                      </a:lvl7pPr>
                      <a:lvl8pPr marL="4264747" algn="l" defTabSz="1218510" rtl="0" eaLnBrk="1" latinLnBrk="0" hangingPunct="1">
                        <a:defRPr sz="2400" kern="1200">
                          <a:solidFill>
                            <a:schemeClr val="dk1"/>
                          </a:solidFill>
                          <a:latin typeface="Arial" panose="020B0604020202020204"/>
                        </a:defRPr>
                      </a:lvl8pPr>
                      <a:lvl9pPr marL="4873995" algn="l" defTabSz="1218510" rtl="0" eaLnBrk="1" latinLnBrk="0" hangingPunct="1">
                        <a:defRPr sz="2400" kern="1200">
                          <a:solidFill>
                            <a:schemeClr val="dk1"/>
                          </a:solidFill>
                          <a:latin typeface="Arial" panose="020B0604020202020204"/>
                        </a:defRPr>
                      </a:lvl9pPr>
                    </a:lstStyle>
                    <a:p>
                      <a:pPr marL="285750" indent="-285750" algn="l">
                        <a:lnSpc>
                          <a:spcPct val="90000"/>
                        </a:lnSpc>
                        <a:spcBef>
                          <a:spcPts val="0"/>
                        </a:spcBef>
                        <a:spcAft>
                          <a:spcPts val="300"/>
                        </a:spcAft>
                        <a:buClr>
                          <a:srgbClr val="FF0000"/>
                        </a:buClr>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Requires sufficient tissue, might need new biopsy</a:t>
                      </a:r>
                    </a:p>
                    <a:p>
                      <a:pPr marL="285750" indent="-285750" algn="l">
                        <a:lnSpc>
                          <a:spcPct val="90000"/>
                        </a:lnSpc>
                        <a:spcBef>
                          <a:spcPts val="0"/>
                        </a:spcBef>
                        <a:spcAft>
                          <a:spcPts val="300"/>
                        </a:spcAft>
                        <a:buClr>
                          <a:srgbClr val="FF0000"/>
                        </a:buClr>
                        <a:buFont typeface="Arial" panose="020B0604020202020204" pitchFamily="34" charset="0"/>
                        <a:buChar cha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Longer turnaround time</a:t>
                      </a:r>
                      <a:endParaRPr lang="en-US" sz="1600" dirty="0">
                        <a:solidFill>
                          <a:schemeClr val="bg1"/>
                        </a:solidFill>
                        <a:latin typeface="Calibri" panose="020F0502020204030204" pitchFamily="34" charset="0"/>
                        <a:cs typeface="Calibri" panose="020F0502020204030204" pitchFamily="34" charset="0"/>
                      </a:endParaRPr>
                    </a:p>
                    <a:p>
                      <a:pPr marL="285750" indent="-285750" algn="l">
                        <a:lnSpc>
                          <a:spcPct val="90000"/>
                        </a:lnSpc>
                        <a:spcBef>
                          <a:spcPts val="0"/>
                        </a:spcBef>
                        <a:spcAft>
                          <a:spcPts val="300"/>
                        </a:spcAft>
                        <a:buClr>
                          <a:srgbClr val="FF0000"/>
                        </a:buClr>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Sampling can miss tumor heterogeneity</a:t>
                      </a:r>
                    </a:p>
                  </a:txBody>
                  <a:tcPr marL="45720" marR="45720">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1218510" rtl="0" eaLnBrk="1" latinLnBrk="0" hangingPunct="1">
                        <a:defRPr sz="2400" kern="1200">
                          <a:solidFill>
                            <a:schemeClr val="dk1"/>
                          </a:solidFill>
                          <a:latin typeface="Arial" panose="020B0604020202020204"/>
                        </a:defRPr>
                      </a:lvl1pPr>
                      <a:lvl2pPr marL="609235" algn="l" defTabSz="1218510" rtl="0" eaLnBrk="1" latinLnBrk="0" hangingPunct="1">
                        <a:defRPr sz="2400" kern="1200">
                          <a:solidFill>
                            <a:schemeClr val="dk1"/>
                          </a:solidFill>
                          <a:latin typeface="Arial" panose="020B0604020202020204"/>
                        </a:defRPr>
                      </a:lvl2pPr>
                      <a:lvl3pPr marL="1218510" algn="l" defTabSz="1218510" rtl="0" eaLnBrk="1" latinLnBrk="0" hangingPunct="1">
                        <a:defRPr sz="2400" kern="1200">
                          <a:solidFill>
                            <a:schemeClr val="dk1"/>
                          </a:solidFill>
                          <a:latin typeface="Arial" panose="020B0604020202020204"/>
                        </a:defRPr>
                      </a:lvl3pPr>
                      <a:lvl4pPr marL="1827757" algn="l" defTabSz="1218510" rtl="0" eaLnBrk="1" latinLnBrk="0" hangingPunct="1">
                        <a:defRPr sz="2400" kern="1200">
                          <a:solidFill>
                            <a:schemeClr val="dk1"/>
                          </a:solidFill>
                          <a:latin typeface="Arial" panose="020B0604020202020204"/>
                        </a:defRPr>
                      </a:lvl4pPr>
                      <a:lvl5pPr marL="2437018" algn="l" defTabSz="1218510" rtl="0" eaLnBrk="1" latinLnBrk="0" hangingPunct="1">
                        <a:defRPr sz="2400" kern="1200">
                          <a:solidFill>
                            <a:schemeClr val="dk1"/>
                          </a:solidFill>
                          <a:latin typeface="Arial" panose="020B0604020202020204"/>
                        </a:defRPr>
                      </a:lvl5pPr>
                      <a:lvl6pPr marL="3046252" algn="l" defTabSz="1218510" rtl="0" eaLnBrk="1" latinLnBrk="0" hangingPunct="1">
                        <a:defRPr sz="2400" kern="1200">
                          <a:solidFill>
                            <a:schemeClr val="dk1"/>
                          </a:solidFill>
                          <a:latin typeface="Arial" panose="020B0604020202020204"/>
                        </a:defRPr>
                      </a:lvl6pPr>
                      <a:lvl7pPr marL="3655487" algn="l" defTabSz="1218510" rtl="0" eaLnBrk="1" latinLnBrk="0" hangingPunct="1">
                        <a:defRPr sz="2400" kern="1200">
                          <a:solidFill>
                            <a:schemeClr val="dk1"/>
                          </a:solidFill>
                          <a:latin typeface="Arial" panose="020B0604020202020204"/>
                        </a:defRPr>
                      </a:lvl7pPr>
                      <a:lvl8pPr marL="4264747" algn="l" defTabSz="1218510" rtl="0" eaLnBrk="1" latinLnBrk="0" hangingPunct="1">
                        <a:defRPr sz="2400" kern="1200">
                          <a:solidFill>
                            <a:schemeClr val="dk1"/>
                          </a:solidFill>
                          <a:latin typeface="Arial" panose="020B0604020202020204"/>
                        </a:defRPr>
                      </a:lvl8pPr>
                      <a:lvl9pPr marL="4873995" algn="l" defTabSz="1218510" rtl="0" eaLnBrk="1" latinLnBrk="0" hangingPunct="1">
                        <a:defRPr sz="2400" kern="1200">
                          <a:solidFill>
                            <a:schemeClr val="dk1"/>
                          </a:solidFill>
                          <a:latin typeface="Arial" panose="020B0604020202020204"/>
                        </a:defRPr>
                      </a:lvl9pPr>
                    </a:lstStyle>
                    <a:p>
                      <a:pPr marL="285750" indent="-285750" algn="l" defTabSz="457200" rtl="0" eaLnBrk="1" latinLnBrk="0" hangingPunct="1">
                        <a:lnSpc>
                          <a:spcPct val="90000"/>
                        </a:lnSpc>
                        <a:spcBef>
                          <a:spcPts val="0"/>
                        </a:spcBef>
                        <a:spcAft>
                          <a:spcPts val="300"/>
                        </a:spcAft>
                        <a:buClr>
                          <a:srgbClr val="FF0000"/>
                        </a:buClr>
                        <a:buFont typeface="Arial" panose="020B0604020202020204" pitchFamily="34" charset="0"/>
                        <a:buChar char="×"/>
                      </a:pPr>
                      <a:r>
                        <a:rPr lang="en-US" sz="1600" kern="1200" dirty="0">
                          <a:solidFill>
                            <a:schemeClr val="bg1"/>
                          </a:solidFill>
                          <a:latin typeface="Calibri" panose="020F0502020204030204" pitchFamily="34" charset="0"/>
                          <a:ea typeface="+mn-ea"/>
                          <a:cs typeface="Calibri" panose="020F0502020204030204" pitchFamily="34" charset="0"/>
                        </a:rPr>
                        <a:t>Limited sensitivity (dependent on tumor shedding DNA into bloodstream)</a:t>
                      </a:r>
                    </a:p>
                    <a:p>
                      <a:pPr marL="285750" indent="-285750" algn="l" defTabSz="457200" rtl="0" eaLnBrk="1" latinLnBrk="0" hangingPunct="1">
                        <a:lnSpc>
                          <a:spcPct val="90000"/>
                        </a:lnSpc>
                        <a:spcBef>
                          <a:spcPts val="0"/>
                        </a:spcBef>
                        <a:spcAft>
                          <a:spcPts val="300"/>
                        </a:spcAft>
                        <a:buClr>
                          <a:srgbClr val="FF0000"/>
                        </a:buClr>
                        <a:buFont typeface="Arial" panose="020B0604020202020204" pitchFamily="34" charset="0"/>
                        <a:buChar char="×"/>
                      </a:pPr>
                      <a:r>
                        <a:rPr lang="en-US" sz="1600" kern="1200" dirty="0">
                          <a:solidFill>
                            <a:schemeClr val="bg1"/>
                          </a:solidFill>
                          <a:latin typeface="Calibri" panose="020F0502020204030204" pitchFamily="34" charset="0"/>
                          <a:ea typeface="+mn-ea"/>
                          <a:cs typeface="Calibri" panose="020F0502020204030204" pitchFamily="34" charset="0"/>
                        </a:rPr>
                        <a:t>May require tissue confirmation due to false negatives</a:t>
                      </a:r>
                    </a:p>
                  </a:txBody>
                  <a:tcPr marL="45720" marR="4572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198219213"/>
                  </a:ext>
                </a:extLst>
              </a:tr>
            </a:tbl>
          </a:graphicData>
        </a:graphic>
      </p:graphicFrame>
      <p:sp>
        <p:nvSpPr>
          <p:cNvPr id="6" name="Rounded Rectangle 5">
            <a:extLst>
              <a:ext uri="{FF2B5EF4-FFF2-40B4-BE49-F238E27FC236}">
                <a16:creationId xmlns:a16="http://schemas.microsoft.com/office/drawing/2014/main" id="{D52E1B0B-3E21-9112-36F5-1A3BC569E87D}"/>
              </a:ext>
            </a:extLst>
          </p:cNvPr>
          <p:cNvSpPr/>
          <p:nvPr/>
        </p:nvSpPr>
        <p:spPr bwMode="auto">
          <a:xfrm>
            <a:off x="3284983" y="1403602"/>
            <a:ext cx="1033522" cy="543862"/>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EGFR Exon 19 Del/Exon 21 L858R</a:t>
            </a:r>
          </a:p>
        </p:txBody>
      </p:sp>
      <p:sp>
        <p:nvSpPr>
          <p:cNvPr id="8" name="Rounded Rectangle 7">
            <a:extLst>
              <a:ext uri="{FF2B5EF4-FFF2-40B4-BE49-F238E27FC236}">
                <a16:creationId xmlns:a16="http://schemas.microsoft.com/office/drawing/2014/main" id="{A4B6817B-49DC-6EA0-8D41-289376A1CE44}"/>
              </a:ext>
            </a:extLst>
          </p:cNvPr>
          <p:cNvSpPr/>
          <p:nvPr/>
        </p:nvSpPr>
        <p:spPr bwMode="auto">
          <a:xfrm>
            <a:off x="4389268" y="1463563"/>
            <a:ext cx="959608"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BRAF</a:t>
            </a:r>
            <a:r>
              <a:rPr lang="en-US" sz="1200" b="1" baseline="30000" dirty="0">
                <a:solidFill>
                  <a:schemeClr val="tx1"/>
                </a:solidFill>
                <a:latin typeface="Calibri" panose="020F0502020204030204" pitchFamily="34" charset="0"/>
              </a:rPr>
              <a:t>V600E</a:t>
            </a:r>
          </a:p>
        </p:txBody>
      </p:sp>
      <p:sp>
        <p:nvSpPr>
          <p:cNvPr id="9" name="Rounded Rectangle 8">
            <a:extLst>
              <a:ext uri="{FF2B5EF4-FFF2-40B4-BE49-F238E27FC236}">
                <a16:creationId xmlns:a16="http://schemas.microsoft.com/office/drawing/2014/main" id="{1BFE615F-80FE-8E53-76B7-9086902588C1}"/>
              </a:ext>
            </a:extLst>
          </p:cNvPr>
          <p:cNvSpPr/>
          <p:nvPr/>
        </p:nvSpPr>
        <p:spPr bwMode="auto">
          <a:xfrm>
            <a:off x="5419639" y="1463563"/>
            <a:ext cx="959608"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KRAS</a:t>
            </a:r>
            <a:r>
              <a:rPr lang="en-US" sz="1200" b="1" baseline="30000" dirty="0">
                <a:latin typeface="Calibri" panose="020F0502020204030204" pitchFamily="34" charset="0"/>
              </a:rPr>
              <a:t>G12C</a:t>
            </a:r>
            <a:endParaRPr lang="en-US" sz="1200" b="1" baseline="30000" dirty="0">
              <a:solidFill>
                <a:schemeClr val="tx1"/>
              </a:solidFill>
              <a:latin typeface="Calibri" panose="020F0502020204030204" pitchFamily="34" charset="0"/>
            </a:endParaRPr>
          </a:p>
        </p:txBody>
      </p:sp>
      <p:sp>
        <p:nvSpPr>
          <p:cNvPr id="10" name="Rounded Rectangle 9">
            <a:extLst>
              <a:ext uri="{FF2B5EF4-FFF2-40B4-BE49-F238E27FC236}">
                <a16:creationId xmlns:a16="http://schemas.microsoft.com/office/drawing/2014/main" id="{F531C773-B1F3-3A1C-0951-E0340FAB0A4E}"/>
              </a:ext>
            </a:extLst>
          </p:cNvPr>
          <p:cNvSpPr/>
          <p:nvPr/>
        </p:nvSpPr>
        <p:spPr bwMode="auto">
          <a:xfrm>
            <a:off x="6465000" y="1463563"/>
            <a:ext cx="959608"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METex14 Skipping</a:t>
            </a:r>
          </a:p>
        </p:txBody>
      </p:sp>
      <p:sp>
        <p:nvSpPr>
          <p:cNvPr id="11" name="Rounded Rectangle 10">
            <a:extLst>
              <a:ext uri="{FF2B5EF4-FFF2-40B4-BE49-F238E27FC236}">
                <a16:creationId xmlns:a16="http://schemas.microsoft.com/office/drawing/2014/main" id="{20BEAAEB-6149-5EE2-753B-EADA0361ED1F}"/>
              </a:ext>
            </a:extLst>
          </p:cNvPr>
          <p:cNvSpPr/>
          <p:nvPr/>
        </p:nvSpPr>
        <p:spPr bwMode="auto">
          <a:xfrm>
            <a:off x="7510361" y="1463563"/>
            <a:ext cx="1049381"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latin typeface="Calibri" panose="020F0502020204030204" pitchFamily="34" charset="0"/>
              </a:rPr>
              <a:t>EGFR Exon 20 Insertion</a:t>
            </a:r>
            <a:endParaRPr lang="en-US" sz="1200" b="1" dirty="0">
              <a:solidFill>
                <a:schemeClr val="tx1"/>
              </a:solidFill>
              <a:latin typeface="Calibri" panose="020F0502020204030204" pitchFamily="34" charset="0"/>
            </a:endParaRPr>
          </a:p>
        </p:txBody>
      </p:sp>
      <p:sp>
        <p:nvSpPr>
          <p:cNvPr id="12" name="Rounded Rectangle 11">
            <a:extLst>
              <a:ext uri="{FF2B5EF4-FFF2-40B4-BE49-F238E27FC236}">
                <a16:creationId xmlns:a16="http://schemas.microsoft.com/office/drawing/2014/main" id="{917558C0-035E-C902-4F4E-61A7272BB5A9}"/>
              </a:ext>
            </a:extLst>
          </p:cNvPr>
          <p:cNvSpPr/>
          <p:nvPr/>
        </p:nvSpPr>
        <p:spPr bwMode="auto">
          <a:xfrm>
            <a:off x="8645496" y="1463563"/>
            <a:ext cx="882867"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HER2/ ERBB2</a:t>
            </a:r>
          </a:p>
        </p:txBody>
      </p:sp>
      <p:sp>
        <p:nvSpPr>
          <p:cNvPr id="13" name="Rounded Rectangle 12">
            <a:extLst>
              <a:ext uri="{FF2B5EF4-FFF2-40B4-BE49-F238E27FC236}">
                <a16:creationId xmlns:a16="http://schemas.microsoft.com/office/drawing/2014/main" id="{FBBD5AC7-534C-36CD-D6AA-4C59844BBF8E}"/>
              </a:ext>
            </a:extLst>
          </p:cNvPr>
          <p:cNvSpPr/>
          <p:nvPr/>
        </p:nvSpPr>
        <p:spPr bwMode="auto">
          <a:xfrm>
            <a:off x="3282851" y="2007424"/>
            <a:ext cx="1239836"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ALK </a:t>
            </a:r>
            <a:br>
              <a:rPr lang="en-US" sz="1200" b="1" dirty="0">
                <a:solidFill>
                  <a:schemeClr val="tx1"/>
                </a:solidFill>
                <a:latin typeface="Calibri" panose="020F0502020204030204" pitchFamily="34" charset="0"/>
              </a:rPr>
            </a:br>
            <a:r>
              <a:rPr lang="en-US" sz="1200" b="1" dirty="0">
                <a:latin typeface="Calibri" panose="020F0502020204030204" pitchFamily="34" charset="0"/>
              </a:rPr>
              <a:t>Rearrangement</a:t>
            </a:r>
            <a:endParaRPr lang="en-US" sz="1200" b="1" dirty="0">
              <a:solidFill>
                <a:schemeClr val="tx1"/>
              </a:solidFill>
              <a:latin typeface="Calibri" panose="020F0502020204030204" pitchFamily="34" charset="0"/>
            </a:endParaRPr>
          </a:p>
        </p:txBody>
      </p:sp>
      <p:sp>
        <p:nvSpPr>
          <p:cNvPr id="14" name="Rounded Rectangle 13">
            <a:extLst>
              <a:ext uri="{FF2B5EF4-FFF2-40B4-BE49-F238E27FC236}">
                <a16:creationId xmlns:a16="http://schemas.microsoft.com/office/drawing/2014/main" id="{325E4E35-5CA3-E74F-AA79-974695C1591D}"/>
              </a:ext>
            </a:extLst>
          </p:cNvPr>
          <p:cNvSpPr/>
          <p:nvPr/>
        </p:nvSpPr>
        <p:spPr bwMode="auto">
          <a:xfrm>
            <a:off x="4608439" y="2007424"/>
            <a:ext cx="1237728"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ROS1 </a:t>
            </a:r>
            <a:br>
              <a:rPr lang="en-US" sz="1200" b="1" dirty="0">
                <a:solidFill>
                  <a:schemeClr val="tx1"/>
                </a:solidFill>
                <a:latin typeface="Calibri" panose="020F0502020204030204" pitchFamily="34" charset="0"/>
              </a:rPr>
            </a:br>
            <a:r>
              <a:rPr lang="en-US" sz="1200" b="1" dirty="0">
                <a:latin typeface="Calibri" panose="020F0502020204030204" pitchFamily="34" charset="0"/>
              </a:rPr>
              <a:t>Rearrangement</a:t>
            </a:r>
            <a:endParaRPr lang="en-US" sz="1200" b="1" dirty="0">
              <a:solidFill>
                <a:schemeClr val="tx1"/>
              </a:solidFill>
              <a:latin typeface="Calibri" panose="020F0502020204030204" pitchFamily="34" charset="0"/>
            </a:endParaRPr>
          </a:p>
        </p:txBody>
      </p:sp>
      <p:sp>
        <p:nvSpPr>
          <p:cNvPr id="15" name="Rounded Rectangle 14">
            <a:extLst>
              <a:ext uri="{FF2B5EF4-FFF2-40B4-BE49-F238E27FC236}">
                <a16:creationId xmlns:a16="http://schemas.microsoft.com/office/drawing/2014/main" id="{43CDC2B2-DC12-F780-370A-163999CC130B}"/>
              </a:ext>
            </a:extLst>
          </p:cNvPr>
          <p:cNvSpPr/>
          <p:nvPr/>
        </p:nvSpPr>
        <p:spPr bwMode="auto">
          <a:xfrm>
            <a:off x="5904664" y="2007424"/>
            <a:ext cx="1047425"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NTRK 1/2/3</a:t>
            </a:r>
            <a:br>
              <a:rPr lang="en-US" sz="1200" b="1" dirty="0">
                <a:solidFill>
                  <a:schemeClr val="tx1"/>
                </a:solidFill>
                <a:latin typeface="Calibri" panose="020F0502020204030204" pitchFamily="34" charset="0"/>
              </a:rPr>
            </a:br>
            <a:r>
              <a:rPr lang="en-US" sz="1200" b="1" dirty="0">
                <a:solidFill>
                  <a:schemeClr val="tx1"/>
                </a:solidFill>
                <a:latin typeface="Calibri" panose="020F0502020204030204" pitchFamily="34" charset="0"/>
              </a:rPr>
              <a:t>Gene Fusion</a:t>
            </a:r>
          </a:p>
        </p:txBody>
      </p:sp>
      <p:sp>
        <p:nvSpPr>
          <p:cNvPr id="16" name="Rounded Rectangle 15">
            <a:extLst>
              <a:ext uri="{FF2B5EF4-FFF2-40B4-BE49-F238E27FC236}">
                <a16:creationId xmlns:a16="http://schemas.microsoft.com/office/drawing/2014/main" id="{E901F39A-2557-402D-1190-C4DD4703E3C6}"/>
              </a:ext>
            </a:extLst>
          </p:cNvPr>
          <p:cNvSpPr/>
          <p:nvPr/>
        </p:nvSpPr>
        <p:spPr bwMode="auto">
          <a:xfrm>
            <a:off x="7027040" y="2007424"/>
            <a:ext cx="1242458"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RET</a:t>
            </a:r>
            <a:br>
              <a:rPr lang="en-US" sz="1200" b="1" dirty="0">
                <a:solidFill>
                  <a:schemeClr val="tx1"/>
                </a:solidFill>
                <a:latin typeface="Calibri" panose="020F0502020204030204" pitchFamily="34" charset="0"/>
              </a:rPr>
            </a:br>
            <a:r>
              <a:rPr lang="en-US" sz="1200" b="1" dirty="0">
                <a:latin typeface="Calibri" panose="020F0502020204030204" pitchFamily="34" charset="0"/>
              </a:rPr>
              <a:t>Rearrangement</a:t>
            </a:r>
            <a:endParaRPr lang="en-US" sz="1200" b="1" dirty="0">
              <a:solidFill>
                <a:schemeClr val="tx1"/>
              </a:solidFill>
              <a:latin typeface="Calibri" panose="020F0502020204030204" pitchFamily="34" charset="0"/>
            </a:endParaRPr>
          </a:p>
        </p:txBody>
      </p:sp>
      <p:graphicFrame>
        <p:nvGraphicFramePr>
          <p:cNvPr id="17" name="Table 5">
            <a:extLst>
              <a:ext uri="{FF2B5EF4-FFF2-40B4-BE49-F238E27FC236}">
                <a16:creationId xmlns:a16="http://schemas.microsoft.com/office/drawing/2014/main" id="{9612CEF0-FE59-E5D5-EC3E-D180D9F1C673}"/>
              </a:ext>
            </a:extLst>
          </p:cNvPr>
          <p:cNvGraphicFramePr>
            <a:graphicFrameLocks noGrp="1"/>
          </p:cNvGraphicFramePr>
          <p:nvPr>
            <p:extLst>
              <p:ext uri="{D42A27DB-BD31-4B8C-83A1-F6EECF244321}">
                <p14:modId xmlns:p14="http://schemas.microsoft.com/office/powerpoint/2010/main" val="2195179495"/>
              </p:ext>
            </p:extLst>
          </p:nvPr>
        </p:nvGraphicFramePr>
        <p:xfrm>
          <a:off x="9849557" y="856181"/>
          <a:ext cx="1626664" cy="1731584"/>
        </p:xfrm>
        <a:graphic>
          <a:graphicData uri="http://schemas.openxmlformats.org/drawingml/2006/table">
            <a:tbl>
              <a:tblPr firstRow="1" bandRow="1">
                <a:tableStyleId>{F5AB1C69-6EDB-4FF4-983F-18BD219EF322}</a:tableStyleId>
              </a:tblPr>
              <a:tblGrid>
                <a:gridCol w="1626664">
                  <a:extLst>
                    <a:ext uri="{9D8B030D-6E8A-4147-A177-3AD203B41FA5}">
                      <a16:colId xmlns:a16="http://schemas.microsoft.com/office/drawing/2014/main" val="3568033422"/>
                    </a:ext>
                  </a:extLst>
                </a:gridCol>
              </a:tblGrid>
              <a:tr h="521899">
                <a:tc>
                  <a:txBody>
                    <a:bodyPr/>
                    <a:lstStyle/>
                    <a:p>
                      <a:pPr algn="ctr"/>
                      <a:r>
                        <a:rPr lang="en-US" sz="1400" dirty="0">
                          <a:solidFill>
                            <a:schemeClr val="tx1"/>
                          </a:solidFill>
                        </a:rPr>
                        <a:t>Immune Biomarker for mNSCLC</a:t>
                      </a:r>
                      <a:r>
                        <a:rPr lang="en-US" sz="1400" baseline="30000" dirty="0">
                          <a:solidFill>
                            <a:schemeClr val="tx1"/>
                          </a:solidFill>
                        </a:rPr>
                        <a:t>1</a:t>
                      </a:r>
                      <a:endParaRPr lang="en-US" sz="14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2502922457"/>
                  </a:ext>
                </a:extLst>
              </a:tr>
              <a:tr h="1209685">
                <a:tc>
                  <a:txBody>
                    <a:bodyPr/>
                    <a:lstStyle/>
                    <a:p>
                      <a:endParaRPr lang="en-US" sz="14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84369418"/>
                  </a:ext>
                </a:extLst>
              </a:tr>
            </a:tbl>
          </a:graphicData>
        </a:graphic>
      </p:graphicFrame>
      <p:sp>
        <p:nvSpPr>
          <p:cNvPr id="18" name="Rounded Rectangle 17">
            <a:extLst>
              <a:ext uri="{FF2B5EF4-FFF2-40B4-BE49-F238E27FC236}">
                <a16:creationId xmlns:a16="http://schemas.microsoft.com/office/drawing/2014/main" id="{ABE0DB52-4A2A-0D29-10FB-105C9AB1889A}"/>
              </a:ext>
            </a:extLst>
          </p:cNvPr>
          <p:cNvSpPr/>
          <p:nvPr/>
        </p:nvSpPr>
        <p:spPr bwMode="auto">
          <a:xfrm>
            <a:off x="10198641" y="1463563"/>
            <a:ext cx="959608" cy="436956"/>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PD-L1</a:t>
            </a:r>
          </a:p>
        </p:txBody>
      </p:sp>
      <p:sp>
        <p:nvSpPr>
          <p:cNvPr id="2" name="Rounded Rectangle 5">
            <a:extLst>
              <a:ext uri="{FF2B5EF4-FFF2-40B4-BE49-F238E27FC236}">
                <a16:creationId xmlns:a16="http://schemas.microsoft.com/office/drawing/2014/main" id="{A2CA5724-E8AB-3179-2A5D-6D238AE9B073}"/>
              </a:ext>
            </a:extLst>
          </p:cNvPr>
          <p:cNvSpPr/>
          <p:nvPr/>
        </p:nvSpPr>
        <p:spPr bwMode="auto">
          <a:xfrm>
            <a:off x="8359438" y="1964764"/>
            <a:ext cx="1193421" cy="543862"/>
          </a:xfrm>
          <a:prstGeom prst="round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1" dirty="0">
                <a:solidFill>
                  <a:schemeClr val="tx1"/>
                </a:solidFill>
                <a:latin typeface="Calibri" panose="020F0502020204030204" pitchFamily="34" charset="0"/>
              </a:rPr>
              <a:t>EGFR S768I, L861Q, and/or G719X</a:t>
            </a:r>
          </a:p>
        </p:txBody>
      </p:sp>
    </p:spTree>
    <p:extLst>
      <p:ext uri="{BB962C8B-B14F-4D97-AF65-F5344CB8AC3E}">
        <p14:creationId xmlns:p14="http://schemas.microsoft.com/office/powerpoint/2010/main" val="3101334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49">
            <a:extLst>
              <a:ext uri="{FF2B5EF4-FFF2-40B4-BE49-F238E27FC236}">
                <a16:creationId xmlns:a16="http://schemas.microsoft.com/office/drawing/2014/main" id="{A7AD16B2-9E7C-4FF3-9F89-9C57E9D2B9C6}"/>
              </a:ext>
            </a:extLst>
          </p:cNvPr>
          <p:cNvSpPr/>
          <p:nvPr/>
        </p:nvSpPr>
        <p:spPr>
          <a:xfrm>
            <a:off x="522067" y="2494868"/>
            <a:ext cx="6048624" cy="961108"/>
          </a:xfrm>
          <a:prstGeom prst="roundRect">
            <a:avLst/>
          </a:prstGeom>
          <a:solidFill>
            <a:schemeClr val="accent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Subsequent Treatment Options for PS 0-2 Depending </a:t>
            </a:r>
            <a:br>
              <a:rPr kumimoji="0" lang="en-US"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br>
            <a:r>
              <a:rPr kumimoji="0" lang="en-US"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on First-line Therapy</a:t>
            </a:r>
            <a:endParaRPr kumimoji="0" lang="en-US" b="1" i="0" u="none" strike="noStrike" kern="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5" name="Connector: Elbow 350">
            <a:extLst>
              <a:ext uri="{FF2B5EF4-FFF2-40B4-BE49-F238E27FC236}">
                <a16:creationId xmlns:a16="http://schemas.microsoft.com/office/drawing/2014/main" id="{EE31A157-1FA3-4707-9888-04E1DFCCF543}"/>
              </a:ext>
            </a:extLst>
          </p:cNvPr>
          <p:cNvCxnSpPr>
            <a:cxnSpLocks/>
            <a:stCxn id="337" idx="0"/>
            <a:endCxn id="342" idx="2"/>
          </p:cNvCxnSpPr>
          <p:nvPr/>
        </p:nvCxnSpPr>
        <p:spPr>
          <a:xfrm rot="5400000" flipH="1" flipV="1">
            <a:off x="2268987" y="3047728"/>
            <a:ext cx="354872" cy="2199913"/>
          </a:xfrm>
          <a:prstGeom prst="bentConnector3">
            <a:avLst/>
          </a:prstGeom>
          <a:noFill/>
          <a:ln w="28575" cap="flat" cmpd="sng" algn="ctr">
            <a:solidFill>
              <a:schemeClr val="bg1"/>
            </a:solidFill>
            <a:prstDash val="solid"/>
            <a:miter lim="800000"/>
          </a:ln>
          <a:effectLst/>
        </p:spPr>
      </p:cxnSp>
      <p:sp>
        <p:nvSpPr>
          <p:cNvPr id="6" name="TextBox 351">
            <a:extLst>
              <a:ext uri="{FF2B5EF4-FFF2-40B4-BE49-F238E27FC236}">
                <a16:creationId xmlns:a16="http://schemas.microsoft.com/office/drawing/2014/main" id="{E7299308-8051-42A4-893E-C96FF8A4139C}"/>
              </a:ext>
            </a:extLst>
          </p:cNvPr>
          <p:cNvSpPr txBox="1"/>
          <p:nvPr/>
        </p:nvSpPr>
        <p:spPr>
          <a:xfrm>
            <a:off x="7528146" y="1654784"/>
            <a:ext cx="4147682" cy="815189"/>
          </a:xfrm>
          <a:prstGeom prst="rect">
            <a:avLst/>
          </a:prstGeom>
        </p:spPr>
        <p:txBody>
          <a:bodyPr/>
          <a:lstStyle>
            <a:lvl1pPr marL="342900" indent="-342900">
              <a:lnSpc>
                <a:spcPct val="100000"/>
              </a:lnSpc>
              <a:spcBef>
                <a:spcPts val="0"/>
              </a:spcBef>
              <a:spcAft>
                <a:spcPts val="600"/>
              </a:spcAft>
              <a:buClr>
                <a:schemeClr val="tx2"/>
              </a:buClr>
              <a:buFont typeface="Arial" panose="020B0604020202020204" pitchFamily="34" charset="0"/>
              <a:buChar char="•"/>
              <a:defRPr lang="en-US">
                <a:solidFill>
                  <a:srgbClr val="4D4D4D"/>
                </a:solidFill>
                <a:latin typeface="Arial"/>
                <a:cs typeface="Arial"/>
              </a:defRPr>
            </a:lvl1pPr>
            <a:lvl2pPr marL="800100" indent="-342900">
              <a:lnSpc>
                <a:spcPct val="90000"/>
              </a:lnSpc>
              <a:spcBef>
                <a:spcPts val="500"/>
              </a:spcBef>
              <a:spcAft>
                <a:spcPts val="600"/>
              </a:spcAft>
              <a:buClr>
                <a:schemeClr val="tx2"/>
              </a:buClr>
              <a:buFont typeface="Arial" panose="020B0604020202020204" pitchFamily="34" charset="0"/>
              <a:buChar char="̵"/>
              <a:defRPr lang="en-US" sz="2000">
                <a:solidFill>
                  <a:srgbClr val="4D4D4D"/>
                </a:solidFill>
                <a:latin typeface="Arial"/>
                <a:cs typeface="Arial"/>
              </a:defRPr>
            </a:lvl2pPr>
            <a:lvl3pPr marL="1200150" indent="-285750">
              <a:lnSpc>
                <a:spcPct val="90000"/>
              </a:lnSpc>
              <a:spcBef>
                <a:spcPts val="500"/>
              </a:spcBef>
              <a:spcAft>
                <a:spcPts val="600"/>
              </a:spcAft>
              <a:buClr>
                <a:schemeClr val="tx2"/>
              </a:buClr>
              <a:buFont typeface="Courier New" panose="02070309020205020404" pitchFamily="49" charset="0"/>
              <a:buChar char="o"/>
              <a:defRPr lang="en-US">
                <a:solidFill>
                  <a:srgbClr val="4D4D4D"/>
                </a:solidFill>
                <a:latin typeface="Arial"/>
                <a:cs typeface="Arial"/>
              </a:defRPr>
            </a:lvl3pPr>
            <a:lvl4pPr marL="1657350" indent="-285750">
              <a:lnSpc>
                <a:spcPct val="90000"/>
              </a:lnSpc>
              <a:spcBef>
                <a:spcPts val="500"/>
              </a:spcBef>
              <a:spcAft>
                <a:spcPts val="600"/>
              </a:spcAft>
              <a:buClr>
                <a:schemeClr val="tx2"/>
              </a:buClr>
              <a:buFont typeface="Arial" panose="020B0604020202020204" pitchFamily="34" charset="0"/>
              <a:buChar char="•"/>
              <a:defRPr lang="en-US">
                <a:solidFill>
                  <a:srgbClr val="4D4D4D"/>
                </a:solidFill>
                <a:latin typeface="Arial"/>
                <a:cs typeface="Arial"/>
              </a:defRPr>
            </a:lvl4pPr>
            <a:lvl5pPr marL="2057400" indent="-228600">
              <a:lnSpc>
                <a:spcPct val="90000"/>
              </a:lnSpc>
              <a:spcBef>
                <a:spcPts val="500"/>
              </a:spcBef>
              <a:buClr>
                <a:schemeClr val="tx2"/>
              </a:buClr>
              <a:buFont typeface="Arial" panose="020B0604020202020204" pitchFamily="34" charset="0"/>
              <a:buChar char="•"/>
              <a:defRPr>
                <a:solidFill>
                  <a:srgbClr val="4D4D4D"/>
                </a:solidFill>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00000"/>
              </a:lnSpc>
              <a:spcBef>
                <a:spcPts val="0"/>
              </a:spcBef>
              <a:spcAft>
                <a:spcPts val="400"/>
              </a:spcAft>
              <a:buClr>
                <a:srgbClr val="4F2A84"/>
              </a:buClr>
              <a:buSzTx/>
              <a:buFont typeface="Arial" panose="020B0604020202020204" pitchFamily="34" charset="0"/>
              <a:buNone/>
              <a:tabLst/>
              <a:defRPr/>
            </a:pPr>
            <a:r>
              <a:rPr kumimoji="0" lang="en-GB" sz="1600" b="1" i="0" u="none" strike="noStrike" kern="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Retrospective, observational study (US) </a:t>
            </a:r>
            <a:br>
              <a:rPr kumimoji="0" lang="en-GB" sz="1600" b="1" i="0" u="none" strike="noStrike" kern="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br>
            <a:r>
              <a:rPr kumimoji="0" lang="en-GB" sz="1600" b="1" i="0" u="none" strike="noStrike" kern="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using Flatiron Health database: OS following CPI and chemotherapy (n = 2294)</a:t>
            </a:r>
            <a:endParaRPr kumimoji="0" lang="en-GB" sz="1600" b="1" i="0" u="none" strike="noStrike" kern="0" cap="none" spc="0" normalizeH="0" baseline="30000" noProof="0" dirty="0">
              <a:ln>
                <a:noFill/>
              </a:ln>
              <a:solidFill>
                <a:schemeClr val="bg1"/>
              </a:solidFill>
              <a:effectLst/>
              <a:uLnTx/>
              <a:uFillTx/>
              <a:latin typeface="Calibri" panose="020F0502020204030204" pitchFamily="34" charset="0"/>
              <a:cs typeface="Calibri" panose="020F0502020204030204" pitchFamily="34" charset="0"/>
            </a:endParaRPr>
          </a:p>
        </p:txBody>
      </p:sp>
      <p:grpSp>
        <p:nvGrpSpPr>
          <p:cNvPr id="8" name="Group 353">
            <a:extLst>
              <a:ext uri="{FF2B5EF4-FFF2-40B4-BE49-F238E27FC236}">
                <a16:creationId xmlns:a16="http://schemas.microsoft.com/office/drawing/2014/main" id="{C9505965-FF10-4C31-81D7-371082DAEBC8}"/>
              </a:ext>
            </a:extLst>
          </p:cNvPr>
          <p:cNvGrpSpPr/>
          <p:nvPr/>
        </p:nvGrpSpPr>
        <p:grpSpPr>
          <a:xfrm>
            <a:off x="7539177" y="2585988"/>
            <a:ext cx="3817825" cy="2273260"/>
            <a:chOff x="7451831" y="2590025"/>
            <a:chExt cx="3684588" cy="2193926"/>
          </a:xfrm>
        </p:grpSpPr>
        <p:sp>
          <p:nvSpPr>
            <p:cNvPr id="45" name="Line 9">
              <a:extLst>
                <a:ext uri="{FF2B5EF4-FFF2-40B4-BE49-F238E27FC236}">
                  <a16:creationId xmlns:a16="http://schemas.microsoft.com/office/drawing/2014/main" id="{E1EE1FFC-FCD1-4E56-943F-5B8537EE59B9}"/>
                </a:ext>
              </a:extLst>
            </p:cNvPr>
            <p:cNvSpPr>
              <a:spLocks noChangeShapeType="1"/>
            </p:cNvSpPr>
            <p:nvPr/>
          </p:nvSpPr>
          <p:spPr bwMode="auto">
            <a:xfrm flipV="1">
              <a:off x="11101494" y="47125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6" name="Line 10">
              <a:extLst>
                <a:ext uri="{FF2B5EF4-FFF2-40B4-BE49-F238E27FC236}">
                  <a16:creationId xmlns:a16="http://schemas.microsoft.com/office/drawing/2014/main" id="{E2A85B43-0833-4E87-ABAB-123983D32AA9}"/>
                </a:ext>
              </a:extLst>
            </p:cNvPr>
            <p:cNvSpPr>
              <a:spLocks noChangeShapeType="1"/>
            </p:cNvSpPr>
            <p:nvPr/>
          </p:nvSpPr>
          <p:spPr bwMode="auto">
            <a:xfrm flipH="1">
              <a:off x="11064981" y="47490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7" name="Line 11">
              <a:extLst>
                <a:ext uri="{FF2B5EF4-FFF2-40B4-BE49-F238E27FC236}">
                  <a16:creationId xmlns:a16="http://schemas.microsoft.com/office/drawing/2014/main" id="{AA3B9EDD-BE9F-45E0-9B7C-056E5386BC15}"/>
                </a:ext>
              </a:extLst>
            </p:cNvPr>
            <p:cNvSpPr>
              <a:spLocks noChangeShapeType="1"/>
            </p:cNvSpPr>
            <p:nvPr/>
          </p:nvSpPr>
          <p:spPr bwMode="auto">
            <a:xfrm flipV="1">
              <a:off x="11044344" y="47125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8" name="Line 12">
              <a:extLst>
                <a:ext uri="{FF2B5EF4-FFF2-40B4-BE49-F238E27FC236}">
                  <a16:creationId xmlns:a16="http://schemas.microsoft.com/office/drawing/2014/main" id="{C415BB7B-90B7-4EB0-B9DA-F83B588EDADC}"/>
                </a:ext>
              </a:extLst>
            </p:cNvPr>
            <p:cNvSpPr>
              <a:spLocks noChangeShapeType="1"/>
            </p:cNvSpPr>
            <p:nvPr/>
          </p:nvSpPr>
          <p:spPr bwMode="auto">
            <a:xfrm flipH="1">
              <a:off x="11009419" y="47490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9" name="Line 13">
              <a:extLst>
                <a:ext uri="{FF2B5EF4-FFF2-40B4-BE49-F238E27FC236}">
                  <a16:creationId xmlns:a16="http://schemas.microsoft.com/office/drawing/2014/main" id="{FDA29AAF-816D-4140-8F5F-E421B0BE81EF}"/>
                </a:ext>
              </a:extLst>
            </p:cNvPr>
            <p:cNvSpPr>
              <a:spLocks noChangeShapeType="1"/>
            </p:cNvSpPr>
            <p:nvPr/>
          </p:nvSpPr>
          <p:spPr bwMode="auto">
            <a:xfrm flipV="1">
              <a:off x="10890356" y="47125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0" name="Line 14">
              <a:extLst>
                <a:ext uri="{FF2B5EF4-FFF2-40B4-BE49-F238E27FC236}">
                  <a16:creationId xmlns:a16="http://schemas.microsoft.com/office/drawing/2014/main" id="{C97F6D3E-7622-4BAC-B6F7-36BF5E3A4E4B}"/>
                </a:ext>
              </a:extLst>
            </p:cNvPr>
            <p:cNvSpPr>
              <a:spLocks noChangeShapeType="1"/>
            </p:cNvSpPr>
            <p:nvPr/>
          </p:nvSpPr>
          <p:spPr bwMode="auto">
            <a:xfrm flipH="1">
              <a:off x="10855431" y="47490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1" name="Line 15">
              <a:extLst>
                <a:ext uri="{FF2B5EF4-FFF2-40B4-BE49-F238E27FC236}">
                  <a16:creationId xmlns:a16="http://schemas.microsoft.com/office/drawing/2014/main" id="{88F43921-319C-45F6-8604-C0E8B6264B71}"/>
                </a:ext>
              </a:extLst>
            </p:cNvPr>
            <p:cNvSpPr>
              <a:spLocks noChangeShapeType="1"/>
            </p:cNvSpPr>
            <p:nvPr/>
          </p:nvSpPr>
          <p:spPr bwMode="auto">
            <a:xfrm flipV="1">
              <a:off x="10806219" y="47125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2" name="Line 16">
              <a:extLst>
                <a:ext uri="{FF2B5EF4-FFF2-40B4-BE49-F238E27FC236}">
                  <a16:creationId xmlns:a16="http://schemas.microsoft.com/office/drawing/2014/main" id="{0F49F955-78A2-4C16-8AF6-1F4982EDB0E7}"/>
                </a:ext>
              </a:extLst>
            </p:cNvPr>
            <p:cNvSpPr>
              <a:spLocks noChangeShapeType="1"/>
            </p:cNvSpPr>
            <p:nvPr/>
          </p:nvSpPr>
          <p:spPr bwMode="auto">
            <a:xfrm flipH="1">
              <a:off x="10769706" y="47490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3" name="Line 17">
              <a:extLst>
                <a:ext uri="{FF2B5EF4-FFF2-40B4-BE49-F238E27FC236}">
                  <a16:creationId xmlns:a16="http://schemas.microsoft.com/office/drawing/2014/main" id="{27D0917F-68E4-44F7-9187-CBE6D0553DA3}"/>
                </a:ext>
              </a:extLst>
            </p:cNvPr>
            <p:cNvSpPr>
              <a:spLocks noChangeShapeType="1"/>
            </p:cNvSpPr>
            <p:nvPr/>
          </p:nvSpPr>
          <p:spPr bwMode="auto">
            <a:xfrm flipV="1">
              <a:off x="10679219" y="47125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4" name="Line 18">
              <a:extLst>
                <a:ext uri="{FF2B5EF4-FFF2-40B4-BE49-F238E27FC236}">
                  <a16:creationId xmlns:a16="http://schemas.microsoft.com/office/drawing/2014/main" id="{4B08A7A2-E60B-49DC-B2EA-E8BA5817EA01}"/>
                </a:ext>
              </a:extLst>
            </p:cNvPr>
            <p:cNvSpPr>
              <a:spLocks noChangeShapeType="1"/>
            </p:cNvSpPr>
            <p:nvPr/>
          </p:nvSpPr>
          <p:spPr bwMode="auto">
            <a:xfrm flipH="1">
              <a:off x="10642706" y="47490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5" name="Line 19">
              <a:extLst>
                <a:ext uri="{FF2B5EF4-FFF2-40B4-BE49-F238E27FC236}">
                  <a16:creationId xmlns:a16="http://schemas.microsoft.com/office/drawing/2014/main" id="{F210CCC8-A596-4F0F-AED3-BD488AB82FCF}"/>
                </a:ext>
              </a:extLst>
            </p:cNvPr>
            <p:cNvSpPr>
              <a:spLocks noChangeShapeType="1"/>
            </p:cNvSpPr>
            <p:nvPr/>
          </p:nvSpPr>
          <p:spPr bwMode="auto">
            <a:xfrm flipV="1">
              <a:off x="10633181" y="46966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6" name="Line 20">
              <a:extLst>
                <a:ext uri="{FF2B5EF4-FFF2-40B4-BE49-F238E27FC236}">
                  <a16:creationId xmlns:a16="http://schemas.microsoft.com/office/drawing/2014/main" id="{954E60B7-3437-4264-9155-5F57314532FE}"/>
                </a:ext>
              </a:extLst>
            </p:cNvPr>
            <p:cNvSpPr>
              <a:spLocks noChangeShapeType="1"/>
            </p:cNvSpPr>
            <p:nvPr/>
          </p:nvSpPr>
          <p:spPr bwMode="auto">
            <a:xfrm flipH="1">
              <a:off x="10596669" y="47331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7" name="Line 21">
              <a:extLst>
                <a:ext uri="{FF2B5EF4-FFF2-40B4-BE49-F238E27FC236}">
                  <a16:creationId xmlns:a16="http://schemas.microsoft.com/office/drawing/2014/main" id="{7088F9D8-139C-4F19-B08B-067A32D6F024}"/>
                </a:ext>
              </a:extLst>
            </p:cNvPr>
            <p:cNvSpPr>
              <a:spLocks noChangeShapeType="1"/>
            </p:cNvSpPr>
            <p:nvPr/>
          </p:nvSpPr>
          <p:spPr bwMode="auto">
            <a:xfrm flipV="1">
              <a:off x="10587144" y="46966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8" name="Line 22">
              <a:extLst>
                <a:ext uri="{FF2B5EF4-FFF2-40B4-BE49-F238E27FC236}">
                  <a16:creationId xmlns:a16="http://schemas.microsoft.com/office/drawing/2014/main" id="{BFA5A86A-981F-4B65-9273-60E01B54A001}"/>
                </a:ext>
              </a:extLst>
            </p:cNvPr>
            <p:cNvSpPr>
              <a:spLocks noChangeShapeType="1"/>
            </p:cNvSpPr>
            <p:nvPr/>
          </p:nvSpPr>
          <p:spPr bwMode="auto">
            <a:xfrm flipH="1">
              <a:off x="10552219" y="47331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9" name="Line 23">
              <a:extLst>
                <a:ext uri="{FF2B5EF4-FFF2-40B4-BE49-F238E27FC236}">
                  <a16:creationId xmlns:a16="http://schemas.microsoft.com/office/drawing/2014/main" id="{B787BD53-2BA9-4BBD-8FE3-94D8AA41FC1A}"/>
                </a:ext>
              </a:extLst>
            </p:cNvPr>
            <p:cNvSpPr>
              <a:spLocks noChangeShapeType="1"/>
            </p:cNvSpPr>
            <p:nvPr/>
          </p:nvSpPr>
          <p:spPr bwMode="auto">
            <a:xfrm flipV="1">
              <a:off x="10556981" y="46966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0" name="Line 24">
              <a:extLst>
                <a:ext uri="{FF2B5EF4-FFF2-40B4-BE49-F238E27FC236}">
                  <a16:creationId xmlns:a16="http://schemas.microsoft.com/office/drawing/2014/main" id="{2C0F963D-53AC-4DF8-A4BA-E70D4B198207}"/>
                </a:ext>
              </a:extLst>
            </p:cNvPr>
            <p:cNvSpPr>
              <a:spLocks noChangeShapeType="1"/>
            </p:cNvSpPr>
            <p:nvPr/>
          </p:nvSpPr>
          <p:spPr bwMode="auto">
            <a:xfrm flipH="1">
              <a:off x="10520469" y="47331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1" name="Line 25">
              <a:extLst>
                <a:ext uri="{FF2B5EF4-FFF2-40B4-BE49-F238E27FC236}">
                  <a16:creationId xmlns:a16="http://schemas.microsoft.com/office/drawing/2014/main" id="{76D5394B-C722-4B36-A6C4-E47DD60CC88B}"/>
                </a:ext>
              </a:extLst>
            </p:cNvPr>
            <p:cNvSpPr>
              <a:spLocks noChangeShapeType="1"/>
            </p:cNvSpPr>
            <p:nvPr/>
          </p:nvSpPr>
          <p:spPr bwMode="auto">
            <a:xfrm flipV="1">
              <a:off x="10480781" y="46966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2" name="Line 26">
              <a:extLst>
                <a:ext uri="{FF2B5EF4-FFF2-40B4-BE49-F238E27FC236}">
                  <a16:creationId xmlns:a16="http://schemas.microsoft.com/office/drawing/2014/main" id="{EE691430-881B-436B-AADB-71ADC4BB8B40}"/>
                </a:ext>
              </a:extLst>
            </p:cNvPr>
            <p:cNvSpPr>
              <a:spLocks noChangeShapeType="1"/>
            </p:cNvSpPr>
            <p:nvPr/>
          </p:nvSpPr>
          <p:spPr bwMode="auto">
            <a:xfrm flipH="1">
              <a:off x="10444269" y="47331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3" name="Line 27">
              <a:extLst>
                <a:ext uri="{FF2B5EF4-FFF2-40B4-BE49-F238E27FC236}">
                  <a16:creationId xmlns:a16="http://schemas.microsoft.com/office/drawing/2014/main" id="{C64901FE-F629-40EC-A261-DA0B5173F2F1}"/>
                </a:ext>
              </a:extLst>
            </p:cNvPr>
            <p:cNvSpPr>
              <a:spLocks noChangeShapeType="1"/>
            </p:cNvSpPr>
            <p:nvPr/>
          </p:nvSpPr>
          <p:spPr bwMode="auto">
            <a:xfrm flipV="1">
              <a:off x="10339494" y="46966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4" name="Line 28">
              <a:extLst>
                <a:ext uri="{FF2B5EF4-FFF2-40B4-BE49-F238E27FC236}">
                  <a16:creationId xmlns:a16="http://schemas.microsoft.com/office/drawing/2014/main" id="{708A50D2-64C3-441F-932A-92F3E6994CFB}"/>
                </a:ext>
              </a:extLst>
            </p:cNvPr>
            <p:cNvSpPr>
              <a:spLocks noChangeShapeType="1"/>
            </p:cNvSpPr>
            <p:nvPr/>
          </p:nvSpPr>
          <p:spPr bwMode="auto">
            <a:xfrm flipH="1">
              <a:off x="10302981" y="47331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5" name="Line 29">
              <a:extLst>
                <a:ext uri="{FF2B5EF4-FFF2-40B4-BE49-F238E27FC236}">
                  <a16:creationId xmlns:a16="http://schemas.microsoft.com/office/drawing/2014/main" id="{FF77B935-25C1-41C6-B9A6-84EFCC199D5B}"/>
                </a:ext>
              </a:extLst>
            </p:cNvPr>
            <p:cNvSpPr>
              <a:spLocks noChangeShapeType="1"/>
            </p:cNvSpPr>
            <p:nvPr/>
          </p:nvSpPr>
          <p:spPr bwMode="auto">
            <a:xfrm flipV="1">
              <a:off x="10285519" y="46966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6" name="Line 30">
              <a:extLst>
                <a:ext uri="{FF2B5EF4-FFF2-40B4-BE49-F238E27FC236}">
                  <a16:creationId xmlns:a16="http://schemas.microsoft.com/office/drawing/2014/main" id="{803BDD95-5426-4555-8549-9B09A5140DD7}"/>
                </a:ext>
              </a:extLst>
            </p:cNvPr>
            <p:cNvSpPr>
              <a:spLocks noChangeShapeType="1"/>
            </p:cNvSpPr>
            <p:nvPr/>
          </p:nvSpPr>
          <p:spPr bwMode="auto">
            <a:xfrm flipH="1">
              <a:off x="10249006" y="47331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7" name="Line 31">
              <a:extLst>
                <a:ext uri="{FF2B5EF4-FFF2-40B4-BE49-F238E27FC236}">
                  <a16:creationId xmlns:a16="http://schemas.microsoft.com/office/drawing/2014/main" id="{0A9B06CF-35AB-4712-8785-F1544269B9CF}"/>
                </a:ext>
              </a:extLst>
            </p:cNvPr>
            <p:cNvSpPr>
              <a:spLocks noChangeShapeType="1"/>
            </p:cNvSpPr>
            <p:nvPr/>
          </p:nvSpPr>
          <p:spPr bwMode="auto">
            <a:xfrm flipV="1">
              <a:off x="10210906" y="4676000"/>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8" name="Line 32">
              <a:extLst>
                <a:ext uri="{FF2B5EF4-FFF2-40B4-BE49-F238E27FC236}">
                  <a16:creationId xmlns:a16="http://schemas.microsoft.com/office/drawing/2014/main" id="{91EF5C3D-3F29-4115-9D52-B5FFE58A60FE}"/>
                </a:ext>
              </a:extLst>
            </p:cNvPr>
            <p:cNvSpPr>
              <a:spLocks noChangeShapeType="1"/>
            </p:cNvSpPr>
            <p:nvPr/>
          </p:nvSpPr>
          <p:spPr bwMode="auto">
            <a:xfrm flipH="1">
              <a:off x="10174394" y="471251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69" name="Line 33">
              <a:extLst>
                <a:ext uri="{FF2B5EF4-FFF2-40B4-BE49-F238E27FC236}">
                  <a16:creationId xmlns:a16="http://schemas.microsoft.com/office/drawing/2014/main" id="{631BD39D-741A-4F4A-88EC-B0EBDE583269}"/>
                </a:ext>
              </a:extLst>
            </p:cNvPr>
            <p:cNvSpPr>
              <a:spLocks noChangeShapeType="1"/>
            </p:cNvSpPr>
            <p:nvPr/>
          </p:nvSpPr>
          <p:spPr bwMode="auto">
            <a:xfrm flipV="1">
              <a:off x="10190269" y="4676000"/>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0" name="Line 34">
              <a:extLst>
                <a:ext uri="{FF2B5EF4-FFF2-40B4-BE49-F238E27FC236}">
                  <a16:creationId xmlns:a16="http://schemas.microsoft.com/office/drawing/2014/main" id="{B178E36C-5D77-4524-AFA9-8EB54F357A3C}"/>
                </a:ext>
              </a:extLst>
            </p:cNvPr>
            <p:cNvSpPr>
              <a:spLocks noChangeShapeType="1"/>
            </p:cNvSpPr>
            <p:nvPr/>
          </p:nvSpPr>
          <p:spPr bwMode="auto">
            <a:xfrm flipH="1">
              <a:off x="10153756" y="471251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1" name="Line 35">
              <a:extLst>
                <a:ext uri="{FF2B5EF4-FFF2-40B4-BE49-F238E27FC236}">
                  <a16:creationId xmlns:a16="http://schemas.microsoft.com/office/drawing/2014/main" id="{91C30ED1-7040-4DD2-B611-61A4E68FFE7C}"/>
                </a:ext>
              </a:extLst>
            </p:cNvPr>
            <p:cNvSpPr>
              <a:spLocks noChangeShapeType="1"/>
            </p:cNvSpPr>
            <p:nvPr/>
          </p:nvSpPr>
          <p:spPr bwMode="auto">
            <a:xfrm flipV="1">
              <a:off x="10168044" y="4676000"/>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2" name="Line 36">
              <a:extLst>
                <a:ext uri="{FF2B5EF4-FFF2-40B4-BE49-F238E27FC236}">
                  <a16:creationId xmlns:a16="http://schemas.microsoft.com/office/drawing/2014/main" id="{1E37D7A9-653B-4E4C-9F92-B139A6A969C5}"/>
                </a:ext>
              </a:extLst>
            </p:cNvPr>
            <p:cNvSpPr>
              <a:spLocks noChangeShapeType="1"/>
            </p:cNvSpPr>
            <p:nvPr/>
          </p:nvSpPr>
          <p:spPr bwMode="auto">
            <a:xfrm flipH="1">
              <a:off x="10131531" y="471251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3" name="Line 37">
              <a:extLst>
                <a:ext uri="{FF2B5EF4-FFF2-40B4-BE49-F238E27FC236}">
                  <a16:creationId xmlns:a16="http://schemas.microsoft.com/office/drawing/2014/main" id="{A1F3954F-5B26-4963-B52B-6F1AEBDE1D68}"/>
                </a:ext>
              </a:extLst>
            </p:cNvPr>
            <p:cNvSpPr>
              <a:spLocks noChangeShapeType="1"/>
            </p:cNvSpPr>
            <p:nvPr/>
          </p:nvSpPr>
          <p:spPr bwMode="auto">
            <a:xfrm flipV="1">
              <a:off x="10088669" y="46617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4" name="Line 38">
              <a:extLst>
                <a:ext uri="{FF2B5EF4-FFF2-40B4-BE49-F238E27FC236}">
                  <a16:creationId xmlns:a16="http://schemas.microsoft.com/office/drawing/2014/main" id="{DC692048-F0A3-4818-9550-805151B5EB9C}"/>
                </a:ext>
              </a:extLst>
            </p:cNvPr>
            <p:cNvSpPr>
              <a:spLocks noChangeShapeType="1"/>
            </p:cNvSpPr>
            <p:nvPr/>
          </p:nvSpPr>
          <p:spPr bwMode="auto">
            <a:xfrm flipH="1">
              <a:off x="10052156" y="46966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5" name="Line 39">
              <a:extLst>
                <a:ext uri="{FF2B5EF4-FFF2-40B4-BE49-F238E27FC236}">
                  <a16:creationId xmlns:a16="http://schemas.microsoft.com/office/drawing/2014/main" id="{129867A3-3DE1-4037-9174-4E309CEE14CA}"/>
                </a:ext>
              </a:extLst>
            </p:cNvPr>
            <p:cNvSpPr>
              <a:spLocks noChangeShapeType="1"/>
            </p:cNvSpPr>
            <p:nvPr/>
          </p:nvSpPr>
          <p:spPr bwMode="auto">
            <a:xfrm flipV="1">
              <a:off x="10079144" y="46617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6" name="Line 40">
              <a:extLst>
                <a:ext uri="{FF2B5EF4-FFF2-40B4-BE49-F238E27FC236}">
                  <a16:creationId xmlns:a16="http://schemas.microsoft.com/office/drawing/2014/main" id="{ED44799A-6D56-4F05-99A8-CB83A8324AB1}"/>
                </a:ext>
              </a:extLst>
            </p:cNvPr>
            <p:cNvSpPr>
              <a:spLocks noChangeShapeType="1"/>
            </p:cNvSpPr>
            <p:nvPr/>
          </p:nvSpPr>
          <p:spPr bwMode="auto">
            <a:xfrm flipH="1">
              <a:off x="10042631" y="4696638"/>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7" name="Line 41">
              <a:extLst>
                <a:ext uri="{FF2B5EF4-FFF2-40B4-BE49-F238E27FC236}">
                  <a16:creationId xmlns:a16="http://schemas.microsoft.com/office/drawing/2014/main" id="{3CEF3019-E8A8-4A7A-A569-E7BC27448822}"/>
                </a:ext>
              </a:extLst>
            </p:cNvPr>
            <p:cNvSpPr>
              <a:spLocks noChangeShapeType="1"/>
            </p:cNvSpPr>
            <p:nvPr/>
          </p:nvSpPr>
          <p:spPr bwMode="auto">
            <a:xfrm flipV="1">
              <a:off x="9974369" y="465218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8" name="Line 42">
              <a:extLst>
                <a:ext uri="{FF2B5EF4-FFF2-40B4-BE49-F238E27FC236}">
                  <a16:creationId xmlns:a16="http://schemas.microsoft.com/office/drawing/2014/main" id="{B3ADC72B-4794-4011-A61D-8EFD30B01971}"/>
                </a:ext>
              </a:extLst>
            </p:cNvPr>
            <p:cNvSpPr>
              <a:spLocks noChangeShapeType="1"/>
            </p:cNvSpPr>
            <p:nvPr/>
          </p:nvSpPr>
          <p:spPr bwMode="auto">
            <a:xfrm flipH="1">
              <a:off x="9939444" y="46887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9" name="Line 43">
              <a:extLst>
                <a:ext uri="{FF2B5EF4-FFF2-40B4-BE49-F238E27FC236}">
                  <a16:creationId xmlns:a16="http://schemas.microsoft.com/office/drawing/2014/main" id="{ADA4CE8C-F552-4B01-9C29-DC022AAE0BD1}"/>
                </a:ext>
              </a:extLst>
            </p:cNvPr>
            <p:cNvSpPr>
              <a:spLocks noChangeShapeType="1"/>
            </p:cNvSpPr>
            <p:nvPr/>
          </p:nvSpPr>
          <p:spPr bwMode="auto">
            <a:xfrm flipV="1">
              <a:off x="9920394" y="46410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0" name="Line 44">
              <a:extLst>
                <a:ext uri="{FF2B5EF4-FFF2-40B4-BE49-F238E27FC236}">
                  <a16:creationId xmlns:a16="http://schemas.microsoft.com/office/drawing/2014/main" id="{CCD43887-34A4-4888-8454-7C9BF90BCC39}"/>
                </a:ext>
              </a:extLst>
            </p:cNvPr>
            <p:cNvSpPr>
              <a:spLocks noChangeShapeType="1"/>
            </p:cNvSpPr>
            <p:nvPr/>
          </p:nvSpPr>
          <p:spPr bwMode="auto">
            <a:xfrm flipH="1">
              <a:off x="9885469" y="46760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1" name="Line 45">
              <a:extLst>
                <a:ext uri="{FF2B5EF4-FFF2-40B4-BE49-F238E27FC236}">
                  <a16:creationId xmlns:a16="http://schemas.microsoft.com/office/drawing/2014/main" id="{458F16C3-3C60-47B4-B74B-F9041DC37E58}"/>
                </a:ext>
              </a:extLst>
            </p:cNvPr>
            <p:cNvSpPr>
              <a:spLocks noChangeShapeType="1"/>
            </p:cNvSpPr>
            <p:nvPr/>
          </p:nvSpPr>
          <p:spPr bwMode="auto">
            <a:xfrm flipV="1">
              <a:off x="9831494" y="46410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2" name="Line 46">
              <a:extLst>
                <a:ext uri="{FF2B5EF4-FFF2-40B4-BE49-F238E27FC236}">
                  <a16:creationId xmlns:a16="http://schemas.microsoft.com/office/drawing/2014/main" id="{8A33D2FC-0C5C-46D0-9F98-3A1F446FE7FB}"/>
                </a:ext>
              </a:extLst>
            </p:cNvPr>
            <p:cNvSpPr>
              <a:spLocks noChangeShapeType="1"/>
            </p:cNvSpPr>
            <p:nvPr/>
          </p:nvSpPr>
          <p:spPr bwMode="auto">
            <a:xfrm flipH="1">
              <a:off x="9794981" y="46760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3" name="Line 47">
              <a:extLst>
                <a:ext uri="{FF2B5EF4-FFF2-40B4-BE49-F238E27FC236}">
                  <a16:creationId xmlns:a16="http://schemas.microsoft.com/office/drawing/2014/main" id="{A8E71726-5908-4CA0-B1DF-EA19ED669FCE}"/>
                </a:ext>
              </a:extLst>
            </p:cNvPr>
            <p:cNvSpPr>
              <a:spLocks noChangeShapeType="1"/>
            </p:cNvSpPr>
            <p:nvPr/>
          </p:nvSpPr>
          <p:spPr bwMode="auto">
            <a:xfrm flipV="1">
              <a:off x="9818794" y="46331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4" name="Line 48">
              <a:extLst>
                <a:ext uri="{FF2B5EF4-FFF2-40B4-BE49-F238E27FC236}">
                  <a16:creationId xmlns:a16="http://schemas.microsoft.com/office/drawing/2014/main" id="{6D8F8834-2A66-4351-A936-8221A7B74E8A}"/>
                </a:ext>
              </a:extLst>
            </p:cNvPr>
            <p:cNvSpPr>
              <a:spLocks noChangeShapeType="1"/>
            </p:cNvSpPr>
            <p:nvPr/>
          </p:nvSpPr>
          <p:spPr bwMode="auto">
            <a:xfrm flipH="1">
              <a:off x="9783869" y="46680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5" name="Line 49">
              <a:extLst>
                <a:ext uri="{FF2B5EF4-FFF2-40B4-BE49-F238E27FC236}">
                  <a16:creationId xmlns:a16="http://schemas.microsoft.com/office/drawing/2014/main" id="{4F6E84EE-75C1-4C8C-B72A-08684F79DA4D}"/>
                </a:ext>
              </a:extLst>
            </p:cNvPr>
            <p:cNvSpPr>
              <a:spLocks noChangeShapeType="1"/>
            </p:cNvSpPr>
            <p:nvPr/>
          </p:nvSpPr>
          <p:spPr bwMode="auto">
            <a:xfrm flipV="1">
              <a:off x="9794981" y="46204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6" name="Line 50">
              <a:extLst>
                <a:ext uri="{FF2B5EF4-FFF2-40B4-BE49-F238E27FC236}">
                  <a16:creationId xmlns:a16="http://schemas.microsoft.com/office/drawing/2014/main" id="{E332010C-D4C5-458E-B3F8-35E349D08D66}"/>
                </a:ext>
              </a:extLst>
            </p:cNvPr>
            <p:cNvSpPr>
              <a:spLocks noChangeShapeType="1"/>
            </p:cNvSpPr>
            <p:nvPr/>
          </p:nvSpPr>
          <p:spPr bwMode="auto">
            <a:xfrm flipH="1">
              <a:off x="9758469" y="465536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7" name="Line 51">
              <a:extLst>
                <a:ext uri="{FF2B5EF4-FFF2-40B4-BE49-F238E27FC236}">
                  <a16:creationId xmlns:a16="http://schemas.microsoft.com/office/drawing/2014/main" id="{B6644332-9C11-4D77-A168-CBFB01643893}"/>
                </a:ext>
              </a:extLst>
            </p:cNvPr>
            <p:cNvSpPr>
              <a:spLocks noChangeShapeType="1"/>
            </p:cNvSpPr>
            <p:nvPr/>
          </p:nvSpPr>
          <p:spPr bwMode="auto">
            <a:xfrm flipV="1">
              <a:off x="9742594" y="46204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8" name="Line 52">
              <a:extLst>
                <a:ext uri="{FF2B5EF4-FFF2-40B4-BE49-F238E27FC236}">
                  <a16:creationId xmlns:a16="http://schemas.microsoft.com/office/drawing/2014/main" id="{74656060-75EC-43FF-AED2-93F706E16B28}"/>
                </a:ext>
              </a:extLst>
            </p:cNvPr>
            <p:cNvSpPr>
              <a:spLocks noChangeShapeType="1"/>
            </p:cNvSpPr>
            <p:nvPr/>
          </p:nvSpPr>
          <p:spPr bwMode="auto">
            <a:xfrm flipH="1">
              <a:off x="9707669" y="46553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89" name="Line 53">
              <a:extLst>
                <a:ext uri="{FF2B5EF4-FFF2-40B4-BE49-F238E27FC236}">
                  <a16:creationId xmlns:a16="http://schemas.microsoft.com/office/drawing/2014/main" id="{3589051E-80CD-401B-BFB9-F577F81B8A9E}"/>
                </a:ext>
              </a:extLst>
            </p:cNvPr>
            <p:cNvSpPr>
              <a:spLocks noChangeShapeType="1"/>
            </p:cNvSpPr>
            <p:nvPr/>
          </p:nvSpPr>
          <p:spPr bwMode="auto">
            <a:xfrm flipV="1">
              <a:off x="9677506" y="46204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0" name="Line 54">
              <a:extLst>
                <a:ext uri="{FF2B5EF4-FFF2-40B4-BE49-F238E27FC236}">
                  <a16:creationId xmlns:a16="http://schemas.microsoft.com/office/drawing/2014/main" id="{55817DA3-E54F-4D08-956C-B8F4D3F6BD89}"/>
                </a:ext>
              </a:extLst>
            </p:cNvPr>
            <p:cNvSpPr>
              <a:spLocks noChangeShapeType="1"/>
            </p:cNvSpPr>
            <p:nvPr/>
          </p:nvSpPr>
          <p:spPr bwMode="auto">
            <a:xfrm flipH="1">
              <a:off x="9642581" y="46553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1" name="Line 55">
              <a:extLst>
                <a:ext uri="{FF2B5EF4-FFF2-40B4-BE49-F238E27FC236}">
                  <a16:creationId xmlns:a16="http://schemas.microsoft.com/office/drawing/2014/main" id="{2771B784-D6B2-4E6A-AB51-8B2E2F6FBDC6}"/>
                </a:ext>
              </a:extLst>
            </p:cNvPr>
            <p:cNvSpPr>
              <a:spLocks noChangeShapeType="1"/>
            </p:cNvSpPr>
            <p:nvPr/>
          </p:nvSpPr>
          <p:spPr bwMode="auto">
            <a:xfrm flipV="1">
              <a:off x="9647344" y="46204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2" name="Line 56">
              <a:extLst>
                <a:ext uri="{FF2B5EF4-FFF2-40B4-BE49-F238E27FC236}">
                  <a16:creationId xmlns:a16="http://schemas.microsoft.com/office/drawing/2014/main" id="{2E5512F6-6A96-4C25-989B-4849E6A6E89D}"/>
                </a:ext>
              </a:extLst>
            </p:cNvPr>
            <p:cNvSpPr>
              <a:spLocks noChangeShapeType="1"/>
            </p:cNvSpPr>
            <p:nvPr/>
          </p:nvSpPr>
          <p:spPr bwMode="auto">
            <a:xfrm flipH="1">
              <a:off x="9610831" y="465536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3" name="Line 57">
              <a:extLst>
                <a:ext uri="{FF2B5EF4-FFF2-40B4-BE49-F238E27FC236}">
                  <a16:creationId xmlns:a16="http://schemas.microsoft.com/office/drawing/2014/main" id="{EDCFABD6-F298-46F2-B6E9-6671C244B86C}"/>
                </a:ext>
              </a:extLst>
            </p:cNvPr>
            <p:cNvSpPr>
              <a:spLocks noChangeShapeType="1"/>
            </p:cNvSpPr>
            <p:nvPr/>
          </p:nvSpPr>
          <p:spPr bwMode="auto">
            <a:xfrm flipV="1">
              <a:off x="9625119" y="46204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4" name="Line 58">
              <a:extLst>
                <a:ext uri="{FF2B5EF4-FFF2-40B4-BE49-F238E27FC236}">
                  <a16:creationId xmlns:a16="http://schemas.microsoft.com/office/drawing/2014/main" id="{5DD0B8B6-20E3-4892-981A-DBC223190C4D}"/>
                </a:ext>
              </a:extLst>
            </p:cNvPr>
            <p:cNvSpPr>
              <a:spLocks noChangeShapeType="1"/>
            </p:cNvSpPr>
            <p:nvPr/>
          </p:nvSpPr>
          <p:spPr bwMode="auto">
            <a:xfrm flipH="1">
              <a:off x="9588606" y="46553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5" name="Line 59">
              <a:extLst>
                <a:ext uri="{FF2B5EF4-FFF2-40B4-BE49-F238E27FC236}">
                  <a16:creationId xmlns:a16="http://schemas.microsoft.com/office/drawing/2014/main" id="{7B921A59-BD41-4612-9CEE-0E69A1518DCA}"/>
                </a:ext>
              </a:extLst>
            </p:cNvPr>
            <p:cNvSpPr>
              <a:spLocks noChangeShapeType="1"/>
            </p:cNvSpPr>
            <p:nvPr/>
          </p:nvSpPr>
          <p:spPr bwMode="auto">
            <a:xfrm flipV="1">
              <a:off x="9615594" y="46093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6" name="Line 60">
              <a:extLst>
                <a:ext uri="{FF2B5EF4-FFF2-40B4-BE49-F238E27FC236}">
                  <a16:creationId xmlns:a16="http://schemas.microsoft.com/office/drawing/2014/main" id="{9E83D4FF-5B81-4DF9-B473-DEAFC5A54F81}"/>
                </a:ext>
              </a:extLst>
            </p:cNvPr>
            <p:cNvSpPr>
              <a:spLocks noChangeShapeType="1"/>
            </p:cNvSpPr>
            <p:nvPr/>
          </p:nvSpPr>
          <p:spPr bwMode="auto">
            <a:xfrm flipH="1">
              <a:off x="9579081" y="46458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7" name="Line 61">
              <a:extLst>
                <a:ext uri="{FF2B5EF4-FFF2-40B4-BE49-F238E27FC236}">
                  <a16:creationId xmlns:a16="http://schemas.microsoft.com/office/drawing/2014/main" id="{DE152B23-238D-46F2-98A3-8CD925B4738C}"/>
                </a:ext>
              </a:extLst>
            </p:cNvPr>
            <p:cNvSpPr>
              <a:spLocks noChangeShapeType="1"/>
            </p:cNvSpPr>
            <p:nvPr/>
          </p:nvSpPr>
          <p:spPr bwMode="auto">
            <a:xfrm flipV="1">
              <a:off x="9569556" y="45966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8" name="Line 62">
              <a:extLst>
                <a:ext uri="{FF2B5EF4-FFF2-40B4-BE49-F238E27FC236}">
                  <a16:creationId xmlns:a16="http://schemas.microsoft.com/office/drawing/2014/main" id="{73188200-75DB-4BED-B966-32EECD716BFD}"/>
                </a:ext>
              </a:extLst>
            </p:cNvPr>
            <p:cNvSpPr>
              <a:spLocks noChangeShapeType="1"/>
            </p:cNvSpPr>
            <p:nvPr/>
          </p:nvSpPr>
          <p:spPr bwMode="auto">
            <a:xfrm flipH="1">
              <a:off x="9534631" y="46331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99" name="Line 63">
              <a:extLst>
                <a:ext uri="{FF2B5EF4-FFF2-40B4-BE49-F238E27FC236}">
                  <a16:creationId xmlns:a16="http://schemas.microsoft.com/office/drawing/2014/main" id="{2DB0BB5D-3819-462C-B8F7-A4208E613315}"/>
                </a:ext>
              </a:extLst>
            </p:cNvPr>
            <p:cNvSpPr>
              <a:spLocks noChangeShapeType="1"/>
            </p:cNvSpPr>
            <p:nvPr/>
          </p:nvSpPr>
          <p:spPr bwMode="auto">
            <a:xfrm flipV="1">
              <a:off x="9494944" y="45696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0" name="Line 64">
              <a:extLst>
                <a:ext uri="{FF2B5EF4-FFF2-40B4-BE49-F238E27FC236}">
                  <a16:creationId xmlns:a16="http://schemas.microsoft.com/office/drawing/2014/main" id="{1A62C2F9-9E06-4674-919F-69AA873B0383}"/>
                </a:ext>
              </a:extLst>
            </p:cNvPr>
            <p:cNvSpPr>
              <a:spLocks noChangeShapeType="1"/>
            </p:cNvSpPr>
            <p:nvPr/>
          </p:nvSpPr>
          <p:spPr bwMode="auto">
            <a:xfrm flipH="1">
              <a:off x="9460019" y="46045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1" name="Line 65">
              <a:extLst>
                <a:ext uri="{FF2B5EF4-FFF2-40B4-BE49-F238E27FC236}">
                  <a16:creationId xmlns:a16="http://schemas.microsoft.com/office/drawing/2014/main" id="{D20E3AE8-ADCF-4F1B-A919-05F36C140E96}"/>
                </a:ext>
              </a:extLst>
            </p:cNvPr>
            <p:cNvSpPr>
              <a:spLocks noChangeShapeType="1"/>
            </p:cNvSpPr>
            <p:nvPr/>
          </p:nvSpPr>
          <p:spPr bwMode="auto">
            <a:xfrm flipV="1">
              <a:off x="9463194" y="45696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2" name="Line 66">
              <a:extLst>
                <a:ext uri="{FF2B5EF4-FFF2-40B4-BE49-F238E27FC236}">
                  <a16:creationId xmlns:a16="http://schemas.microsoft.com/office/drawing/2014/main" id="{7297CC2D-9AC1-4F9D-AC52-9FA1DBFCA0FB}"/>
                </a:ext>
              </a:extLst>
            </p:cNvPr>
            <p:cNvSpPr>
              <a:spLocks noChangeShapeType="1"/>
            </p:cNvSpPr>
            <p:nvPr/>
          </p:nvSpPr>
          <p:spPr bwMode="auto">
            <a:xfrm flipH="1">
              <a:off x="9428269" y="46045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3" name="Line 67">
              <a:extLst>
                <a:ext uri="{FF2B5EF4-FFF2-40B4-BE49-F238E27FC236}">
                  <a16:creationId xmlns:a16="http://schemas.microsoft.com/office/drawing/2014/main" id="{EBA4EEE2-C07B-4741-AC9A-744D0E0A211D}"/>
                </a:ext>
              </a:extLst>
            </p:cNvPr>
            <p:cNvSpPr>
              <a:spLocks noChangeShapeType="1"/>
            </p:cNvSpPr>
            <p:nvPr/>
          </p:nvSpPr>
          <p:spPr bwMode="auto">
            <a:xfrm flipV="1">
              <a:off x="9442556" y="4553763"/>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4" name="Line 68">
              <a:extLst>
                <a:ext uri="{FF2B5EF4-FFF2-40B4-BE49-F238E27FC236}">
                  <a16:creationId xmlns:a16="http://schemas.microsoft.com/office/drawing/2014/main" id="{E74BB42D-7CDB-4EF4-A0CE-AA8FCB7ECD74}"/>
                </a:ext>
              </a:extLst>
            </p:cNvPr>
            <p:cNvSpPr>
              <a:spLocks noChangeShapeType="1"/>
            </p:cNvSpPr>
            <p:nvPr/>
          </p:nvSpPr>
          <p:spPr bwMode="auto">
            <a:xfrm flipH="1">
              <a:off x="9407631" y="45902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5" name="Line 69">
              <a:extLst>
                <a:ext uri="{FF2B5EF4-FFF2-40B4-BE49-F238E27FC236}">
                  <a16:creationId xmlns:a16="http://schemas.microsoft.com/office/drawing/2014/main" id="{70DA3403-ED07-4A3F-BD88-2A4A7E3835F7}"/>
                </a:ext>
              </a:extLst>
            </p:cNvPr>
            <p:cNvSpPr>
              <a:spLocks noChangeShapeType="1"/>
            </p:cNvSpPr>
            <p:nvPr/>
          </p:nvSpPr>
          <p:spPr bwMode="auto">
            <a:xfrm flipV="1">
              <a:off x="9398106" y="45474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6" name="Line 70">
              <a:extLst>
                <a:ext uri="{FF2B5EF4-FFF2-40B4-BE49-F238E27FC236}">
                  <a16:creationId xmlns:a16="http://schemas.microsoft.com/office/drawing/2014/main" id="{61D5A790-B11D-41A5-9C64-57683B64B0FE}"/>
                </a:ext>
              </a:extLst>
            </p:cNvPr>
            <p:cNvSpPr>
              <a:spLocks noChangeShapeType="1"/>
            </p:cNvSpPr>
            <p:nvPr/>
          </p:nvSpPr>
          <p:spPr bwMode="auto">
            <a:xfrm flipH="1">
              <a:off x="9361594" y="45823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7" name="Line 71">
              <a:extLst>
                <a:ext uri="{FF2B5EF4-FFF2-40B4-BE49-F238E27FC236}">
                  <a16:creationId xmlns:a16="http://schemas.microsoft.com/office/drawing/2014/main" id="{750C942B-E405-4A88-B6A3-A4904B783329}"/>
                </a:ext>
              </a:extLst>
            </p:cNvPr>
            <p:cNvSpPr>
              <a:spLocks noChangeShapeType="1"/>
            </p:cNvSpPr>
            <p:nvPr/>
          </p:nvSpPr>
          <p:spPr bwMode="auto">
            <a:xfrm flipV="1">
              <a:off x="9366356" y="453788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8" name="Line 72">
              <a:extLst>
                <a:ext uri="{FF2B5EF4-FFF2-40B4-BE49-F238E27FC236}">
                  <a16:creationId xmlns:a16="http://schemas.microsoft.com/office/drawing/2014/main" id="{CFA4A5E8-FD86-4BA4-940B-854A4315EC04}"/>
                </a:ext>
              </a:extLst>
            </p:cNvPr>
            <p:cNvSpPr>
              <a:spLocks noChangeShapeType="1"/>
            </p:cNvSpPr>
            <p:nvPr/>
          </p:nvSpPr>
          <p:spPr bwMode="auto">
            <a:xfrm flipH="1">
              <a:off x="9329844" y="45744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9" name="Line 73">
              <a:extLst>
                <a:ext uri="{FF2B5EF4-FFF2-40B4-BE49-F238E27FC236}">
                  <a16:creationId xmlns:a16="http://schemas.microsoft.com/office/drawing/2014/main" id="{38F352C1-3FFA-40CA-8568-19B883325D50}"/>
                </a:ext>
              </a:extLst>
            </p:cNvPr>
            <p:cNvSpPr>
              <a:spLocks noChangeShapeType="1"/>
            </p:cNvSpPr>
            <p:nvPr/>
          </p:nvSpPr>
          <p:spPr bwMode="auto">
            <a:xfrm flipV="1">
              <a:off x="9333019" y="45236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0" name="Line 74">
              <a:extLst>
                <a:ext uri="{FF2B5EF4-FFF2-40B4-BE49-F238E27FC236}">
                  <a16:creationId xmlns:a16="http://schemas.microsoft.com/office/drawing/2014/main" id="{B31211DB-87A2-4E49-AF27-35A7E5376717}"/>
                </a:ext>
              </a:extLst>
            </p:cNvPr>
            <p:cNvSpPr>
              <a:spLocks noChangeShapeType="1"/>
            </p:cNvSpPr>
            <p:nvPr/>
          </p:nvSpPr>
          <p:spPr bwMode="auto">
            <a:xfrm flipH="1">
              <a:off x="9296506" y="456011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1" name="Line 75">
              <a:extLst>
                <a:ext uri="{FF2B5EF4-FFF2-40B4-BE49-F238E27FC236}">
                  <a16:creationId xmlns:a16="http://schemas.microsoft.com/office/drawing/2014/main" id="{78BBCBED-DACE-474A-9EE9-39A474AA4487}"/>
                </a:ext>
              </a:extLst>
            </p:cNvPr>
            <p:cNvSpPr>
              <a:spLocks noChangeShapeType="1"/>
            </p:cNvSpPr>
            <p:nvPr/>
          </p:nvSpPr>
          <p:spPr bwMode="auto">
            <a:xfrm flipV="1">
              <a:off x="9290156" y="451248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2" name="Line 76">
              <a:extLst>
                <a:ext uri="{FF2B5EF4-FFF2-40B4-BE49-F238E27FC236}">
                  <a16:creationId xmlns:a16="http://schemas.microsoft.com/office/drawing/2014/main" id="{0BD6C022-58BE-4FEE-8430-8510EF7C5878}"/>
                </a:ext>
              </a:extLst>
            </p:cNvPr>
            <p:cNvSpPr>
              <a:spLocks noChangeShapeType="1"/>
            </p:cNvSpPr>
            <p:nvPr/>
          </p:nvSpPr>
          <p:spPr bwMode="auto">
            <a:xfrm flipH="1">
              <a:off x="9255231" y="45490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3" name="Line 77">
              <a:extLst>
                <a:ext uri="{FF2B5EF4-FFF2-40B4-BE49-F238E27FC236}">
                  <a16:creationId xmlns:a16="http://schemas.microsoft.com/office/drawing/2014/main" id="{625F3195-E489-4C5C-A2CD-B16BBB6EA867}"/>
                </a:ext>
              </a:extLst>
            </p:cNvPr>
            <p:cNvSpPr>
              <a:spLocks noChangeShapeType="1"/>
            </p:cNvSpPr>
            <p:nvPr/>
          </p:nvSpPr>
          <p:spPr bwMode="auto">
            <a:xfrm flipV="1">
              <a:off x="9256819" y="450296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4" name="Line 78">
              <a:extLst>
                <a:ext uri="{FF2B5EF4-FFF2-40B4-BE49-F238E27FC236}">
                  <a16:creationId xmlns:a16="http://schemas.microsoft.com/office/drawing/2014/main" id="{52F05B20-3730-443B-B8C9-6882E1C82C07}"/>
                </a:ext>
              </a:extLst>
            </p:cNvPr>
            <p:cNvSpPr>
              <a:spLocks noChangeShapeType="1"/>
            </p:cNvSpPr>
            <p:nvPr/>
          </p:nvSpPr>
          <p:spPr bwMode="auto">
            <a:xfrm flipH="1">
              <a:off x="9221894" y="453788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5" name="Line 79">
              <a:extLst>
                <a:ext uri="{FF2B5EF4-FFF2-40B4-BE49-F238E27FC236}">
                  <a16:creationId xmlns:a16="http://schemas.microsoft.com/office/drawing/2014/main" id="{4EBA127D-61F6-49BC-B304-1924449B4F0E}"/>
                </a:ext>
              </a:extLst>
            </p:cNvPr>
            <p:cNvSpPr>
              <a:spLocks noChangeShapeType="1"/>
            </p:cNvSpPr>
            <p:nvPr/>
          </p:nvSpPr>
          <p:spPr bwMode="auto">
            <a:xfrm flipV="1">
              <a:off x="9237769" y="45013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6" name="Line 80">
              <a:extLst>
                <a:ext uri="{FF2B5EF4-FFF2-40B4-BE49-F238E27FC236}">
                  <a16:creationId xmlns:a16="http://schemas.microsoft.com/office/drawing/2014/main" id="{BE170480-22A3-499D-A52A-4A37FFF981C7}"/>
                </a:ext>
              </a:extLst>
            </p:cNvPr>
            <p:cNvSpPr>
              <a:spLocks noChangeShapeType="1"/>
            </p:cNvSpPr>
            <p:nvPr/>
          </p:nvSpPr>
          <p:spPr bwMode="auto">
            <a:xfrm flipH="1">
              <a:off x="9201256" y="45363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7" name="Line 81">
              <a:extLst>
                <a:ext uri="{FF2B5EF4-FFF2-40B4-BE49-F238E27FC236}">
                  <a16:creationId xmlns:a16="http://schemas.microsoft.com/office/drawing/2014/main" id="{18659E28-663C-4123-971E-33E262D60B49}"/>
                </a:ext>
              </a:extLst>
            </p:cNvPr>
            <p:cNvSpPr>
              <a:spLocks noChangeShapeType="1"/>
            </p:cNvSpPr>
            <p:nvPr/>
          </p:nvSpPr>
          <p:spPr bwMode="auto">
            <a:xfrm flipV="1">
              <a:off x="9210781" y="448708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8" name="Line 82">
              <a:extLst>
                <a:ext uri="{FF2B5EF4-FFF2-40B4-BE49-F238E27FC236}">
                  <a16:creationId xmlns:a16="http://schemas.microsoft.com/office/drawing/2014/main" id="{631AEBD3-7069-415E-B355-C43511974176}"/>
                </a:ext>
              </a:extLst>
            </p:cNvPr>
            <p:cNvSpPr>
              <a:spLocks noChangeShapeType="1"/>
            </p:cNvSpPr>
            <p:nvPr/>
          </p:nvSpPr>
          <p:spPr bwMode="auto">
            <a:xfrm flipH="1">
              <a:off x="9175856" y="45236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9" name="Line 83">
              <a:extLst>
                <a:ext uri="{FF2B5EF4-FFF2-40B4-BE49-F238E27FC236}">
                  <a16:creationId xmlns:a16="http://schemas.microsoft.com/office/drawing/2014/main" id="{1DB37B81-BFDA-409B-92D5-F50DC2CB5573}"/>
                </a:ext>
              </a:extLst>
            </p:cNvPr>
            <p:cNvSpPr>
              <a:spLocks noChangeShapeType="1"/>
            </p:cNvSpPr>
            <p:nvPr/>
          </p:nvSpPr>
          <p:spPr bwMode="auto">
            <a:xfrm flipV="1">
              <a:off x="9193319" y="44807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0" name="Line 84">
              <a:extLst>
                <a:ext uri="{FF2B5EF4-FFF2-40B4-BE49-F238E27FC236}">
                  <a16:creationId xmlns:a16="http://schemas.microsoft.com/office/drawing/2014/main" id="{E74DF883-C1EC-4C94-A826-05ECF1EB29A8}"/>
                </a:ext>
              </a:extLst>
            </p:cNvPr>
            <p:cNvSpPr>
              <a:spLocks noChangeShapeType="1"/>
            </p:cNvSpPr>
            <p:nvPr/>
          </p:nvSpPr>
          <p:spPr bwMode="auto">
            <a:xfrm flipH="1">
              <a:off x="9156806" y="45172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1" name="Line 85">
              <a:extLst>
                <a:ext uri="{FF2B5EF4-FFF2-40B4-BE49-F238E27FC236}">
                  <a16:creationId xmlns:a16="http://schemas.microsoft.com/office/drawing/2014/main" id="{9DC41D1D-8E33-414D-991C-C29912F388AC}"/>
                </a:ext>
              </a:extLst>
            </p:cNvPr>
            <p:cNvSpPr>
              <a:spLocks noChangeShapeType="1"/>
            </p:cNvSpPr>
            <p:nvPr/>
          </p:nvSpPr>
          <p:spPr bwMode="auto">
            <a:xfrm flipV="1">
              <a:off x="9169506" y="447438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2" name="Line 86">
              <a:extLst>
                <a:ext uri="{FF2B5EF4-FFF2-40B4-BE49-F238E27FC236}">
                  <a16:creationId xmlns:a16="http://schemas.microsoft.com/office/drawing/2014/main" id="{4C1AB419-8693-4BF3-9FDC-00E2D71BCB30}"/>
                </a:ext>
              </a:extLst>
            </p:cNvPr>
            <p:cNvSpPr>
              <a:spLocks noChangeShapeType="1"/>
            </p:cNvSpPr>
            <p:nvPr/>
          </p:nvSpPr>
          <p:spPr bwMode="auto">
            <a:xfrm flipH="1">
              <a:off x="9132994" y="451090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3" name="Line 87">
              <a:extLst>
                <a:ext uri="{FF2B5EF4-FFF2-40B4-BE49-F238E27FC236}">
                  <a16:creationId xmlns:a16="http://schemas.microsoft.com/office/drawing/2014/main" id="{DC6F9C45-A919-4A87-A61E-4ED4470AF1FC}"/>
                </a:ext>
              </a:extLst>
            </p:cNvPr>
            <p:cNvSpPr>
              <a:spLocks noChangeShapeType="1"/>
            </p:cNvSpPr>
            <p:nvPr/>
          </p:nvSpPr>
          <p:spPr bwMode="auto">
            <a:xfrm flipV="1">
              <a:off x="9150456" y="44696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4" name="Line 88">
              <a:extLst>
                <a:ext uri="{FF2B5EF4-FFF2-40B4-BE49-F238E27FC236}">
                  <a16:creationId xmlns:a16="http://schemas.microsoft.com/office/drawing/2014/main" id="{15F866B2-9F3E-4A8A-BFA7-552BE8A08561}"/>
                </a:ext>
              </a:extLst>
            </p:cNvPr>
            <p:cNvSpPr>
              <a:spLocks noChangeShapeType="1"/>
            </p:cNvSpPr>
            <p:nvPr/>
          </p:nvSpPr>
          <p:spPr bwMode="auto">
            <a:xfrm flipH="1">
              <a:off x="9113944" y="4506138"/>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5" name="Line 89">
              <a:extLst>
                <a:ext uri="{FF2B5EF4-FFF2-40B4-BE49-F238E27FC236}">
                  <a16:creationId xmlns:a16="http://schemas.microsoft.com/office/drawing/2014/main" id="{FD806DAD-4F72-47C5-AE06-2964E3B01F96}"/>
                </a:ext>
              </a:extLst>
            </p:cNvPr>
            <p:cNvSpPr>
              <a:spLocks noChangeShapeType="1"/>
            </p:cNvSpPr>
            <p:nvPr/>
          </p:nvSpPr>
          <p:spPr bwMode="auto">
            <a:xfrm flipV="1">
              <a:off x="9128231" y="44601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6" name="Line 90">
              <a:extLst>
                <a:ext uri="{FF2B5EF4-FFF2-40B4-BE49-F238E27FC236}">
                  <a16:creationId xmlns:a16="http://schemas.microsoft.com/office/drawing/2014/main" id="{E005C2F2-F835-44B3-85B4-91BC111F2687}"/>
                </a:ext>
              </a:extLst>
            </p:cNvPr>
            <p:cNvSpPr>
              <a:spLocks noChangeShapeType="1"/>
            </p:cNvSpPr>
            <p:nvPr/>
          </p:nvSpPr>
          <p:spPr bwMode="auto">
            <a:xfrm flipH="1">
              <a:off x="9091719" y="449661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7" name="Line 91">
              <a:extLst>
                <a:ext uri="{FF2B5EF4-FFF2-40B4-BE49-F238E27FC236}">
                  <a16:creationId xmlns:a16="http://schemas.microsoft.com/office/drawing/2014/main" id="{E47247C6-364D-4CC9-BADC-42F835298C6B}"/>
                </a:ext>
              </a:extLst>
            </p:cNvPr>
            <p:cNvSpPr>
              <a:spLocks noChangeShapeType="1"/>
            </p:cNvSpPr>
            <p:nvPr/>
          </p:nvSpPr>
          <p:spPr bwMode="auto">
            <a:xfrm flipV="1">
              <a:off x="9085369" y="444898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8" name="Line 92">
              <a:extLst>
                <a:ext uri="{FF2B5EF4-FFF2-40B4-BE49-F238E27FC236}">
                  <a16:creationId xmlns:a16="http://schemas.microsoft.com/office/drawing/2014/main" id="{5A92AEDD-090E-4D4F-BA5B-E4E839125F82}"/>
                </a:ext>
              </a:extLst>
            </p:cNvPr>
            <p:cNvSpPr>
              <a:spLocks noChangeShapeType="1"/>
            </p:cNvSpPr>
            <p:nvPr/>
          </p:nvSpPr>
          <p:spPr bwMode="auto">
            <a:xfrm flipH="1">
              <a:off x="9048856" y="448550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9" name="Line 93">
              <a:extLst>
                <a:ext uri="{FF2B5EF4-FFF2-40B4-BE49-F238E27FC236}">
                  <a16:creationId xmlns:a16="http://schemas.microsoft.com/office/drawing/2014/main" id="{4241EE46-250A-4A56-8113-F21504B9167C}"/>
                </a:ext>
              </a:extLst>
            </p:cNvPr>
            <p:cNvSpPr>
              <a:spLocks noChangeShapeType="1"/>
            </p:cNvSpPr>
            <p:nvPr/>
          </p:nvSpPr>
          <p:spPr bwMode="auto">
            <a:xfrm flipV="1">
              <a:off x="9074256" y="44458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0" name="Line 94">
              <a:extLst>
                <a:ext uri="{FF2B5EF4-FFF2-40B4-BE49-F238E27FC236}">
                  <a16:creationId xmlns:a16="http://schemas.microsoft.com/office/drawing/2014/main" id="{5CB165BA-F9C1-4D8C-B085-63814D43056D}"/>
                </a:ext>
              </a:extLst>
            </p:cNvPr>
            <p:cNvSpPr>
              <a:spLocks noChangeShapeType="1"/>
            </p:cNvSpPr>
            <p:nvPr/>
          </p:nvSpPr>
          <p:spPr bwMode="auto">
            <a:xfrm flipH="1">
              <a:off x="9039331" y="44807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1" name="Line 95">
              <a:extLst>
                <a:ext uri="{FF2B5EF4-FFF2-40B4-BE49-F238E27FC236}">
                  <a16:creationId xmlns:a16="http://schemas.microsoft.com/office/drawing/2014/main" id="{A06BCD51-B5F9-4433-A64F-CAFD523F760D}"/>
                </a:ext>
              </a:extLst>
            </p:cNvPr>
            <p:cNvSpPr>
              <a:spLocks noChangeShapeType="1"/>
            </p:cNvSpPr>
            <p:nvPr/>
          </p:nvSpPr>
          <p:spPr bwMode="auto">
            <a:xfrm flipV="1">
              <a:off x="9050444" y="444105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2" name="Line 96">
              <a:extLst>
                <a:ext uri="{FF2B5EF4-FFF2-40B4-BE49-F238E27FC236}">
                  <a16:creationId xmlns:a16="http://schemas.microsoft.com/office/drawing/2014/main" id="{82123EEF-AC4C-48CD-9A33-1A5208F8CFC7}"/>
                </a:ext>
              </a:extLst>
            </p:cNvPr>
            <p:cNvSpPr>
              <a:spLocks noChangeShapeType="1"/>
            </p:cNvSpPr>
            <p:nvPr/>
          </p:nvSpPr>
          <p:spPr bwMode="auto">
            <a:xfrm flipH="1">
              <a:off x="9015519" y="44775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3" name="Line 97">
              <a:extLst>
                <a:ext uri="{FF2B5EF4-FFF2-40B4-BE49-F238E27FC236}">
                  <a16:creationId xmlns:a16="http://schemas.microsoft.com/office/drawing/2014/main" id="{5DA6357C-8369-48F2-A6BD-77B1386FAD49}"/>
                </a:ext>
              </a:extLst>
            </p:cNvPr>
            <p:cNvSpPr>
              <a:spLocks noChangeShapeType="1"/>
            </p:cNvSpPr>
            <p:nvPr/>
          </p:nvSpPr>
          <p:spPr bwMode="auto">
            <a:xfrm flipV="1">
              <a:off x="9042506" y="443628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4" name="Line 98">
              <a:extLst>
                <a:ext uri="{FF2B5EF4-FFF2-40B4-BE49-F238E27FC236}">
                  <a16:creationId xmlns:a16="http://schemas.microsoft.com/office/drawing/2014/main" id="{2A92F97D-8BA0-47E0-BBEE-6D4404833A20}"/>
                </a:ext>
              </a:extLst>
            </p:cNvPr>
            <p:cNvSpPr>
              <a:spLocks noChangeShapeType="1"/>
            </p:cNvSpPr>
            <p:nvPr/>
          </p:nvSpPr>
          <p:spPr bwMode="auto">
            <a:xfrm flipH="1">
              <a:off x="9005994" y="44728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5" name="Line 99">
              <a:extLst>
                <a:ext uri="{FF2B5EF4-FFF2-40B4-BE49-F238E27FC236}">
                  <a16:creationId xmlns:a16="http://schemas.microsoft.com/office/drawing/2014/main" id="{36AF0617-2877-4AF2-870D-95A8D5E97927}"/>
                </a:ext>
              </a:extLst>
            </p:cNvPr>
            <p:cNvSpPr>
              <a:spLocks noChangeShapeType="1"/>
            </p:cNvSpPr>
            <p:nvPr/>
          </p:nvSpPr>
          <p:spPr bwMode="auto">
            <a:xfrm flipV="1">
              <a:off x="9018694" y="44251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6" name="Line 100">
              <a:extLst>
                <a:ext uri="{FF2B5EF4-FFF2-40B4-BE49-F238E27FC236}">
                  <a16:creationId xmlns:a16="http://schemas.microsoft.com/office/drawing/2014/main" id="{1C9E9BEF-721D-4A68-A210-54B46AD4D843}"/>
                </a:ext>
              </a:extLst>
            </p:cNvPr>
            <p:cNvSpPr>
              <a:spLocks noChangeShapeType="1"/>
            </p:cNvSpPr>
            <p:nvPr/>
          </p:nvSpPr>
          <p:spPr bwMode="auto">
            <a:xfrm flipH="1">
              <a:off x="8982181" y="446168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7" name="Line 101">
              <a:extLst>
                <a:ext uri="{FF2B5EF4-FFF2-40B4-BE49-F238E27FC236}">
                  <a16:creationId xmlns:a16="http://schemas.microsoft.com/office/drawing/2014/main" id="{C0A39E23-AF64-4AEB-81CE-B8721A931397}"/>
                </a:ext>
              </a:extLst>
            </p:cNvPr>
            <p:cNvSpPr>
              <a:spLocks noChangeShapeType="1"/>
            </p:cNvSpPr>
            <p:nvPr/>
          </p:nvSpPr>
          <p:spPr bwMode="auto">
            <a:xfrm flipV="1">
              <a:off x="8990119" y="44061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8" name="Line 102">
              <a:extLst>
                <a:ext uri="{FF2B5EF4-FFF2-40B4-BE49-F238E27FC236}">
                  <a16:creationId xmlns:a16="http://schemas.microsoft.com/office/drawing/2014/main" id="{9D303E0E-067C-421B-A76B-9EB6F47E8764}"/>
                </a:ext>
              </a:extLst>
            </p:cNvPr>
            <p:cNvSpPr>
              <a:spLocks noChangeShapeType="1"/>
            </p:cNvSpPr>
            <p:nvPr/>
          </p:nvSpPr>
          <p:spPr bwMode="auto">
            <a:xfrm flipH="1">
              <a:off x="8953606" y="44410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9" name="Line 103">
              <a:extLst>
                <a:ext uri="{FF2B5EF4-FFF2-40B4-BE49-F238E27FC236}">
                  <a16:creationId xmlns:a16="http://schemas.microsoft.com/office/drawing/2014/main" id="{15AF3BF3-FD73-4DB5-8049-8EB9CAA3FEE5}"/>
                </a:ext>
              </a:extLst>
            </p:cNvPr>
            <p:cNvSpPr>
              <a:spLocks noChangeShapeType="1"/>
            </p:cNvSpPr>
            <p:nvPr/>
          </p:nvSpPr>
          <p:spPr bwMode="auto">
            <a:xfrm flipV="1">
              <a:off x="8964719" y="43966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0" name="Line 104">
              <a:extLst>
                <a:ext uri="{FF2B5EF4-FFF2-40B4-BE49-F238E27FC236}">
                  <a16:creationId xmlns:a16="http://schemas.microsoft.com/office/drawing/2014/main" id="{BA4B569C-4ED0-41EF-B8C6-38FC8B3AD3D1}"/>
                </a:ext>
              </a:extLst>
            </p:cNvPr>
            <p:cNvSpPr>
              <a:spLocks noChangeShapeType="1"/>
            </p:cNvSpPr>
            <p:nvPr/>
          </p:nvSpPr>
          <p:spPr bwMode="auto">
            <a:xfrm flipH="1">
              <a:off x="8928206" y="4431525"/>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1" name="Line 105">
              <a:extLst>
                <a:ext uri="{FF2B5EF4-FFF2-40B4-BE49-F238E27FC236}">
                  <a16:creationId xmlns:a16="http://schemas.microsoft.com/office/drawing/2014/main" id="{A41272A2-3C36-4DB0-8288-32BC5285E279}"/>
                </a:ext>
              </a:extLst>
            </p:cNvPr>
            <p:cNvSpPr>
              <a:spLocks noChangeShapeType="1"/>
            </p:cNvSpPr>
            <p:nvPr/>
          </p:nvSpPr>
          <p:spPr bwMode="auto">
            <a:xfrm flipV="1">
              <a:off x="8947256" y="43934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2" name="Line 106">
              <a:extLst>
                <a:ext uri="{FF2B5EF4-FFF2-40B4-BE49-F238E27FC236}">
                  <a16:creationId xmlns:a16="http://schemas.microsoft.com/office/drawing/2014/main" id="{0604C9C3-B796-46C4-83D2-C1F4AABFC2CA}"/>
                </a:ext>
              </a:extLst>
            </p:cNvPr>
            <p:cNvSpPr>
              <a:spLocks noChangeShapeType="1"/>
            </p:cNvSpPr>
            <p:nvPr/>
          </p:nvSpPr>
          <p:spPr bwMode="auto">
            <a:xfrm flipH="1">
              <a:off x="8910744" y="44283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3" name="Line 107">
              <a:extLst>
                <a:ext uri="{FF2B5EF4-FFF2-40B4-BE49-F238E27FC236}">
                  <a16:creationId xmlns:a16="http://schemas.microsoft.com/office/drawing/2014/main" id="{0911D9E8-A1A7-403F-911E-0589DDEA8AE4}"/>
                </a:ext>
              </a:extLst>
            </p:cNvPr>
            <p:cNvSpPr>
              <a:spLocks noChangeShapeType="1"/>
            </p:cNvSpPr>
            <p:nvPr/>
          </p:nvSpPr>
          <p:spPr bwMode="auto">
            <a:xfrm flipV="1">
              <a:off x="8910744" y="43870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4" name="Line 108">
              <a:extLst>
                <a:ext uri="{FF2B5EF4-FFF2-40B4-BE49-F238E27FC236}">
                  <a16:creationId xmlns:a16="http://schemas.microsoft.com/office/drawing/2014/main" id="{B65FE0EC-C976-414E-B0D6-4395B21FB055}"/>
                </a:ext>
              </a:extLst>
            </p:cNvPr>
            <p:cNvSpPr>
              <a:spLocks noChangeShapeType="1"/>
            </p:cNvSpPr>
            <p:nvPr/>
          </p:nvSpPr>
          <p:spPr bwMode="auto">
            <a:xfrm flipH="1">
              <a:off x="8874231" y="442358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5" name="Line 109">
              <a:extLst>
                <a:ext uri="{FF2B5EF4-FFF2-40B4-BE49-F238E27FC236}">
                  <a16:creationId xmlns:a16="http://schemas.microsoft.com/office/drawing/2014/main" id="{F69652BD-70F2-4462-926B-07C1CAD80BD3}"/>
                </a:ext>
              </a:extLst>
            </p:cNvPr>
            <p:cNvSpPr>
              <a:spLocks noChangeShapeType="1"/>
            </p:cNvSpPr>
            <p:nvPr/>
          </p:nvSpPr>
          <p:spPr bwMode="auto">
            <a:xfrm flipV="1">
              <a:off x="8901219" y="43839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6" name="Line 110">
              <a:extLst>
                <a:ext uri="{FF2B5EF4-FFF2-40B4-BE49-F238E27FC236}">
                  <a16:creationId xmlns:a16="http://schemas.microsoft.com/office/drawing/2014/main" id="{2B507C98-B118-44D1-B995-464A6408995F}"/>
                </a:ext>
              </a:extLst>
            </p:cNvPr>
            <p:cNvSpPr>
              <a:spLocks noChangeShapeType="1"/>
            </p:cNvSpPr>
            <p:nvPr/>
          </p:nvSpPr>
          <p:spPr bwMode="auto">
            <a:xfrm flipH="1">
              <a:off x="8864706" y="4418825"/>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7" name="Line 111">
              <a:extLst>
                <a:ext uri="{FF2B5EF4-FFF2-40B4-BE49-F238E27FC236}">
                  <a16:creationId xmlns:a16="http://schemas.microsoft.com/office/drawing/2014/main" id="{01BF3E5F-A835-4A63-A0E2-53DA582595A7}"/>
                </a:ext>
              </a:extLst>
            </p:cNvPr>
            <p:cNvSpPr>
              <a:spLocks noChangeShapeType="1"/>
            </p:cNvSpPr>
            <p:nvPr/>
          </p:nvSpPr>
          <p:spPr bwMode="auto">
            <a:xfrm flipV="1">
              <a:off x="8891694" y="43791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8" name="Line 112">
              <a:extLst>
                <a:ext uri="{FF2B5EF4-FFF2-40B4-BE49-F238E27FC236}">
                  <a16:creationId xmlns:a16="http://schemas.microsoft.com/office/drawing/2014/main" id="{BCCA887F-AA8F-4D73-8CDF-B001324597CD}"/>
                </a:ext>
              </a:extLst>
            </p:cNvPr>
            <p:cNvSpPr>
              <a:spLocks noChangeShapeType="1"/>
            </p:cNvSpPr>
            <p:nvPr/>
          </p:nvSpPr>
          <p:spPr bwMode="auto">
            <a:xfrm flipH="1">
              <a:off x="8855181" y="441406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49" name="Line 113">
              <a:extLst>
                <a:ext uri="{FF2B5EF4-FFF2-40B4-BE49-F238E27FC236}">
                  <a16:creationId xmlns:a16="http://schemas.microsoft.com/office/drawing/2014/main" id="{5520F660-2670-4138-BAD3-CC7757FB2CA9}"/>
                </a:ext>
              </a:extLst>
            </p:cNvPr>
            <p:cNvSpPr>
              <a:spLocks noChangeShapeType="1"/>
            </p:cNvSpPr>
            <p:nvPr/>
          </p:nvSpPr>
          <p:spPr bwMode="auto">
            <a:xfrm flipV="1">
              <a:off x="8856769" y="4363263"/>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0" name="Line 114">
              <a:extLst>
                <a:ext uri="{FF2B5EF4-FFF2-40B4-BE49-F238E27FC236}">
                  <a16:creationId xmlns:a16="http://schemas.microsoft.com/office/drawing/2014/main" id="{FB6025B2-4823-41C5-A36F-69BFBDA59639}"/>
                </a:ext>
              </a:extLst>
            </p:cNvPr>
            <p:cNvSpPr>
              <a:spLocks noChangeShapeType="1"/>
            </p:cNvSpPr>
            <p:nvPr/>
          </p:nvSpPr>
          <p:spPr bwMode="auto">
            <a:xfrm flipH="1">
              <a:off x="8821844" y="43997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1" name="Line 115">
              <a:extLst>
                <a:ext uri="{FF2B5EF4-FFF2-40B4-BE49-F238E27FC236}">
                  <a16:creationId xmlns:a16="http://schemas.microsoft.com/office/drawing/2014/main" id="{C0FC34A0-343D-47FF-97B3-7AC92A666DB4}"/>
                </a:ext>
              </a:extLst>
            </p:cNvPr>
            <p:cNvSpPr>
              <a:spLocks noChangeShapeType="1"/>
            </p:cNvSpPr>
            <p:nvPr/>
          </p:nvSpPr>
          <p:spPr bwMode="auto">
            <a:xfrm flipV="1">
              <a:off x="8804381" y="4331513"/>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2" name="Line 116">
              <a:extLst>
                <a:ext uri="{FF2B5EF4-FFF2-40B4-BE49-F238E27FC236}">
                  <a16:creationId xmlns:a16="http://schemas.microsoft.com/office/drawing/2014/main" id="{F2D30CE2-99B9-48B6-B240-F49B0D7FAD38}"/>
                </a:ext>
              </a:extLst>
            </p:cNvPr>
            <p:cNvSpPr>
              <a:spLocks noChangeShapeType="1"/>
            </p:cNvSpPr>
            <p:nvPr/>
          </p:nvSpPr>
          <p:spPr bwMode="auto">
            <a:xfrm flipH="1">
              <a:off x="8767869" y="43680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3" name="Line 117">
              <a:extLst>
                <a:ext uri="{FF2B5EF4-FFF2-40B4-BE49-F238E27FC236}">
                  <a16:creationId xmlns:a16="http://schemas.microsoft.com/office/drawing/2014/main" id="{95263556-32ED-4150-854D-63E6B99027FA}"/>
                </a:ext>
              </a:extLst>
            </p:cNvPr>
            <p:cNvSpPr>
              <a:spLocks noChangeShapeType="1"/>
            </p:cNvSpPr>
            <p:nvPr/>
          </p:nvSpPr>
          <p:spPr bwMode="auto">
            <a:xfrm flipV="1">
              <a:off x="8791681" y="43315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4" name="Line 118">
              <a:extLst>
                <a:ext uri="{FF2B5EF4-FFF2-40B4-BE49-F238E27FC236}">
                  <a16:creationId xmlns:a16="http://schemas.microsoft.com/office/drawing/2014/main" id="{4C34CC26-5E82-4269-B846-B9783FDAABE4}"/>
                </a:ext>
              </a:extLst>
            </p:cNvPr>
            <p:cNvSpPr>
              <a:spLocks noChangeShapeType="1"/>
            </p:cNvSpPr>
            <p:nvPr/>
          </p:nvSpPr>
          <p:spPr bwMode="auto">
            <a:xfrm flipH="1">
              <a:off x="8755169" y="43680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5" name="Line 119">
              <a:extLst>
                <a:ext uri="{FF2B5EF4-FFF2-40B4-BE49-F238E27FC236}">
                  <a16:creationId xmlns:a16="http://schemas.microsoft.com/office/drawing/2014/main" id="{2241A67C-EAA0-4EBA-A468-BFEF63674FD2}"/>
                </a:ext>
              </a:extLst>
            </p:cNvPr>
            <p:cNvSpPr>
              <a:spLocks noChangeShapeType="1"/>
            </p:cNvSpPr>
            <p:nvPr/>
          </p:nvSpPr>
          <p:spPr bwMode="auto">
            <a:xfrm flipV="1">
              <a:off x="8777394" y="4326750"/>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6" name="Line 120">
              <a:extLst>
                <a:ext uri="{FF2B5EF4-FFF2-40B4-BE49-F238E27FC236}">
                  <a16:creationId xmlns:a16="http://schemas.microsoft.com/office/drawing/2014/main" id="{889DEEFC-B2B7-424B-A2D4-3FB4602E6A79}"/>
                </a:ext>
              </a:extLst>
            </p:cNvPr>
            <p:cNvSpPr>
              <a:spLocks noChangeShapeType="1"/>
            </p:cNvSpPr>
            <p:nvPr/>
          </p:nvSpPr>
          <p:spPr bwMode="auto">
            <a:xfrm flipH="1">
              <a:off x="8740881" y="43632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7" name="Line 121">
              <a:extLst>
                <a:ext uri="{FF2B5EF4-FFF2-40B4-BE49-F238E27FC236}">
                  <a16:creationId xmlns:a16="http://schemas.microsoft.com/office/drawing/2014/main" id="{039011F8-4FE2-4776-97BF-2E914B8AC88E}"/>
                </a:ext>
              </a:extLst>
            </p:cNvPr>
            <p:cNvSpPr>
              <a:spLocks noChangeShapeType="1"/>
            </p:cNvSpPr>
            <p:nvPr/>
          </p:nvSpPr>
          <p:spPr bwMode="auto">
            <a:xfrm flipV="1">
              <a:off x="8758344" y="43156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8" name="Line 122">
              <a:extLst>
                <a:ext uri="{FF2B5EF4-FFF2-40B4-BE49-F238E27FC236}">
                  <a16:creationId xmlns:a16="http://schemas.microsoft.com/office/drawing/2014/main" id="{FEF966B3-F993-4110-802A-4A311D92E78B}"/>
                </a:ext>
              </a:extLst>
            </p:cNvPr>
            <p:cNvSpPr>
              <a:spLocks noChangeShapeType="1"/>
            </p:cNvSpPr>
            <p:nvPr/>
          </p:nvSpPr>
          <p:spPr bwMode="auto">
            <a:xfrm flipH="1">
              <a:off x="8723419" y="43521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59" name="Line 123">
              <a:extLst>
                <a:ext uri="{FF2B5EF4-FFF2-40B4-BE49-F238E27FC236}">
                  <a16:creationId xmlns:a16="http://schemas.microsoft.com/office/drawing/2014/main" id="{340110B7-EC87-424B-914E-9EE165E49054}"/>
                </a:ext>
              </a:extLst>
            </p:cNvPr>
            <p:cNvSpPr>
              <a:spLocks noChangeShapeType="1"/>
            </p:cNvSpPr>
            <p:nvPr/>
          </p:nvSpPr>
          <p:spPr bwMode="auto">
            <a:xfrm flipV="1">
              <a:off x="8750406" y="43108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0" name="Line 124">
              <a:extLst>
                <a:ext uri="{FF2B5EF4-FFF2-40B4-BE49-F238E27FC236}">
                  <a16:creationId xmlns:a16="http://schemas.microsoft.com/office/drawing/2014/main" id="{83AB4870-896F-4D3A-91B0-68F16546445E}"/>
                </a:ext>
              </a:extLst>
            </p:cNvPr>
            <p:cNvSpPr>
              <a:spLocks noChangeShapeType="1"/>
            </p:cNvSpPr>
            <p:nvPr/>
          </p:nvSpPr>
          <p:spPr bwMode="auto">
            <a:xfrm flipH="1">
              <a:off x="8715481" y="43458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1" name="Line 125">
              <a:extLst>
                <a:ext uri="{FF2B5EF4-FFF2-40B4-BE49-F238E27FC236}">
                  <a16:creationId xmlns:a16="http://schemas.microsoft.com/office/drawing/2014/main" id="{5C726350-A426-4E54-8F74-5D7353907E4E}"/>
                </a:ext>
              </a:extLst>
            </p:cNvPr>
            <p:cNvSpPr>
              <a:spLocks noChangeShapeType="1"/>
            </p:cNvSpPr>
            <p:nvPr/>
          </p:nvSpPr>
          <p:spPr bwMode="auto">
            <a:xfrm flipV="1">
              <a:off x="8715481" y="42902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2" name="Line 126">
              <a:extLst>
                <a:ext uri="{FF2B5EF4-FFF2-40B4-BE49-F238E27FC236}">
                  <a16:creationId xmlns:a16="http://schemas.microsoft.com/office/drawing/2014/main" id="{E5776EBC-91F7-48BD-9F75-79372A531F20}"/>
                </a:ext>
              </a:extLst>
            </p:cNvPr>
            <p:cNvSpPr>
              <a:spLocks noChangeShapeType="1"/>
            </p:cNvSpPr>
            <p:nvPr/>
          </p:nvSpPr>
          <p:spPr bwMode="auto">
            <a:xfrm flipH="1">
              <a:off x="8680556" y="43251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3" name="Line 127">
              <a:extLst>
                <a:ext uri="{FF2B5EF4-FFF2-40B4-BE49-F238E27FC236}">
                  <a16:creationId xmlns:a16="http://schemas.microsoft.com/office/drawing/2014/main" id="{E2E985B4-44F5-458D-AE77-F904818FE96B}"/>
                </a:ext>
              </a:extLst>
            </p:cNvPr>
            <p:cNvSpPr>
              <a:spLocks noChangeShapeType="1"/>
            </p:cNvSpPr>
            <p:nvPr/>
          </p:nvSpPr>
          <p:spPr bwMode="auto">
            <a:xfrm flipV="1">
              <a:off x="8704369" y="428388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4" name="Line 128">
              <a:extLst>
                <a:ext uri="{FF2B5EF4-FFF2-40B4-BE49-F238E27FC236}">
                  <a16:creationId xmlns:a16="http://schemas.microsoft.com/office/drawing/2014/main" id="{FF024444-7A38-4B02-9B65-F77EF5DF753B}"/>
                </a:ext>
              </a:extLst>
            </p:cNvPr>
            <p:cNvSpPr>
              <a:spLocks noChangeShapeType="1"/>
            </p:cNvSpPr>
            <p:nvPr/>
          </p:nvSpPr>
          <p:spPr bwMode="auto">
            <a:xfrm flipH="1">
              <a:off x="8667856" y="43204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5" name="Line 129">
              <a:extLst>
                <a:ext uri="{FF2B5EF4-FFF2-40B4-BE49-F238E27FC236}">
                  <a16:creationId xmlns:a16="http://schemas.microsoft.com/office/drawing/2014/main" id="{98DF3C6B-19C6-430A-86CD-799A15279DFE}"/>
                </a:ext>
              </a:extLst>
            </p:cNvPr>
            <p:cNvSpPr>
              <a:spLocks noChangeShapeType="1"/>
            </p:cNvSpPr>
            <p:nvPr/>
          </p:nvSpPr>
          <p:spPr bwMode="auto">
            <a:xfrm flipV="1">
              <a:off x="8651981" y="425848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6" name="Line 130">
              <a:extLst>
                <a:ext uri="{FF2B5EF4-FFF2-40B4-BE49-F238E27FC236}">
                  <a16:creationId xmlns:a16="http://schemas.microsoft.com/office/drawing/2014/main" id="{318ED4FD-B181-454A-9F63-FDFB71729A49}"/>
                </a:ext>
              </a:extLst>
            </p:cNvPr>
            <p:cNvSpPr>
              <a:spLocks noChangeShapeType="1"/>
            </p:cNvSpPr>
            <p:nvPr/>
          </p:nvSpPr>
          <p:spPr bwMode="auto">
            <a:xfrm flipH="1">
              <a:off x="8615469" y="429341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7" name="Line 131">
              <a:extLst>
                <a:ext uri="{FF2B5EF4-FFF2-40B4-BE49-F238E27FC236}">
                  <a16:creationId xmlns:a16="http://schemas.microsoft.com/office/drawing/2014/main" id="{9B94B772-C8C6-4BB6-B7CB-0A7D2013DFB8}"/>
                </a:ext>
              </a:extLst>
            </p:cNvPr>
            <p:cNvSpPr>
              <a:spLocks noChangeShapeType="1"/>
            </p:cNvSpPr>
            <p:nvPr/>
          </p:nvSpPr>
          <p:spPr bwMode="auto">
            <a:xfrm flipV="1">
              <a:off x="8620231" y="42410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8" name="Line 132">
              <a:extLst>
                <a:ext uri="{FF2B5EF4-FFF2-40B4-BE49-F238E27FC236}">
                  <a16:creationId xmlns:a16="http://schemas.microsoft.com/office/drawing/2014/main" id="{D87F42C7-47D6-4182-BCFB-6AA798E67F38}"/>
                </a:ext>
              </a:extLst>
            </p:cNvPr>
            <p:cNvSpPr>
              <a:spLocks noChangeShapeType="1"/>
            </p:cNvSpPr>
            <p:nvPr/>
          </p:nvSpPr>
          <p:spPr bwMode="auto">
            <a:xfrm flipH="1">
              <a:off x="8583719" y="42775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9" name="Line 133">
              <a:extLst>
                <a:ext uri="{FF2B5EF4-FFF2-40B4-BE49-F238E27FC236}">
                  <a16:creationId xmlns:a16="http://schemas.microsoft.com/office/drawing/2014/main" id="{0166DA93-FD66-4BA7-819C-845E759707A9}"/>
                </a:ext>
              </a:extLst>
            </p:cNvPr>
            <p:cNvSpPr>
              <a:spLocks noChangeShapeType="1"/>
            </p:cNvSpPr>
            <p:nvPr/>
          </p:nvSpPr>
          <p:spPr bwMode="auto">
            <a:xfrm flipV="1">
              <a:off x="8598006" y="42315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0" name="Line 134">
              <a:extLst>
                <a:ext uri="{FF2B5EF4-FFF2-40B4-BE49-F238E27FC236}">
                  <a16:creationId xmlns:a16="http://schemas.microsoft.com/office/drawing/2014/main" id="{51AA0E68-FB22-4C42-AA5A-A0351487C1DE}"/>
                </a:ext>
              </a:extLst>
            </p:cNvPr>
            <p:cNvSpPr>
              <a:spLocks noChangeShapeType="1"/>
            </p:cNvSpPr>
            <p:nvPr/>
          </p:nvSpPr>
          <p:spPr bwMode="auto">
            <a:xfrm flipH="1">
              <a:off x="8561494" y="42664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1" name="Line 135">
              <a:extLst>
                <a:ext uri="{FF2B5EF4-FFF2-40B4-BE49-F238E27FC236}">
                  <a16:creationId xmlns:a16="http://schemas.microsoft.com/office/drawing/2014/main" id="{FCDEF393-96E2-41B6-B101-4F301C74E066}"/>
                </a:ext>
              </a:extLst>
            </p:cNvPr>
            <p:cNvSpPr>
              <a:spLocks noChangeShapeType="1"/>
            </p:cNvSpPr>
            <p:nvPr/>
          </p:nvSpPr>
          <p:spPr bwMode="auto">
            <a:xfrm flipV="1">
              <a:off x="8575781" y="4212450"/>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2" name="Line 136">
              <a:extLst>
                <a:ext uri="{FF2B5EF4-FFF2-40B4-BE49-F238E27FC236}">
                  <a16:creationId xmlns:a16="http://schemas.microsoft.com/office/drawing/2014/main" id="{859FBD43-6F4F-4757-998A-B5701BBEA15D}"/>
                </a:ext>
              </a:extLst>
            </p:cNvPr>
            <p:cNvSpPr>
              <a:spLocks noChangeShapeType="1"/>
            </p:cNvSpPr>
            <p:nvPr/>
          </p:nvSpPr>
          <p:spPr bwMode="auto">
            <a:xfrm flipH="1">
              <a:off x="8539269" y="42489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3" name="Line 137">
              <a:extLst>
                <a:ext uri="{FF2B5EF4-FFF2-40B4-BE49-F238E27FC236}">
                  <a16:creationId xmlns:a16="http://schemas.microsoft.com/office/drawing/2014/main" id="{A9F27C54-B72D-4268-9E89-6C2CA3E94A92}"/>
                </a:ext>
              </a:extLst>
            </p:cNvPr>
            <p:cNvSpPr>
              <a:spLocks noChangeShapeType="1"/>
            </p:cNvSpPr>
            <p:nvPr/>
          </p:nvSpPr>
          <p:spPr bwMode="auto">
            <a:xfrm flipV="1">
              <a:off x="8553556" y="41934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4" name="Line 138">
              <a:extLst>
                <a:ext uri="{FF2B5EF4-FFF2-40B4-BE49-F238E27FC236}">
                  <a16:creationId xmlns:a16="http://schemas.microsoft.com/office/drawing/2014/main" id="{40F7667B-A7CF-48E6-B284-3BD48EF9CBF5}"/>
                </a:ext>
              </a:extLst>
            </p:cNvPr>
            <p:cNvSpPr>
              <a:spLocks noChangeShapeType="1"/>
            </p:cNvSpPr>
            <p:nvPr/>
          </p:nvSpPr>
          <p:spPr bwMode="auto">
            <a:xfrm flipH="1">
              <a:off x="8517044" y="422991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5" name="Line 139">
              <a:extLst>
                <a:ext uri="{FF2B5EF4-FFF2-40B4-BE49-F238E27FC236}">
                  <a16:creationId xmlns:a16="http://schemas.microsoft.com/office/drawing/2014/main" id="{2AFA3408-20EC-4BC4-A7F2-2AEB5106EDD8}"/>
                </a:ext>
              </a:extLst>
            </p:cNvPr>
            <p:cNvSpPr>
              <a:spLocks noChangeShapeType="1"/>
            </p:cNvSpPr>
            <p:nvPr/>
          </p:nvSpPr>
          <p:spPr bwMode="auto">
            <a:xfrm flipV="1">
              <a:off x="8499581" y="417435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6" name="Line 140">
              <a:extLst>
                <a:ext uri="{FF2B5EF4-FFF2-40B4-BE49-F238E27FC236}">
                  <a16:creationId xmlns:a16="http://schemas.microsoft.com/office/drawing/2014/main" id="{8858B4D7-B32B-46C7-ADCB-F2F88B9405AF}"/>
                </a:ext>
              </a:extLst>
            </p:cNvPr>
            <p:cNvSpPr>
              <a:spLocks noChangeShapeType="1"/>
            </p:cNvSpPr>
            <p:nvPr/>
          </p:nvSpPr>
          <p:spPr bwMode="auto">
            <a:xfrm flipH="1">
              <a:off x="8463069" y="4210863"/>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7" name="Line 141">
              <a:extLst>
                <a:ext uri="{FF2B5EF4-FFF2-40B4-BE49-F238E27FC236}">
                  <a16:creationId xmlns:a16="http://schemas.microsoft.com/office/drawing/2014/main" id="{E46C64AC-4675-49B1-A84A-5529A4ED8B6D}"/>
                </a:ext>
              </a:extLst>
            </p:cNvPr>
            <p:cNvSpPr>
              <a:spLocks noChangeShapeType="1"/>
            </p:cNvSpPr>
            <p:nvPr/>
          </p:nvSpPr>
          <p:spPr bwMode="auto">
            <a:xfrm flipV="1">
              <a:off x="8456719" y="414736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8" name="Line 142">
              <a:extLst>
                <a:ext uri="{FF2B5EF4-FFF2-40B4-BE49-F238E27FC236}">
                  <a16:creationId xmlns:a16="http://schemas.microsoft.com/office/drawing/2014/main" id="{EE123F91-C79A-4716-91F9-348F5C4033DA}"/>
                </a:ext>
              </a:extLst>
            </p:cNvPr>
            <p:cNvSpPr>
              <a:spLocks noChangeShapeType="1"/>
            </p:cNvSpPr>
            <p:nvPr/>
          </p:nvSpPr>
          <p:spPr bwMode="auto">
            <a:xfrm flipH="1">
              <a:off x="8421794" y="418228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79" name="Line 143">
              <a:extLst>
                <a:ext uri="{FF2B5EF4-FFF2-40B4-BE49-F238E27FC236}">
                  <a16:creationId xmlns:a16="http://schemas.microsoft.com/office/drawing/2014/main" id="{7C2C912E-C3C2-4703-8431-683EC8E6C8E0}"/>
                </a:ext>
              </a:extLst>
            </p:cNvPr>
            <p:cNvSpPr>
              <a:spLocks noChangeShapeType="1"/>
            </p:cNvSpPr>
            <p:nvPr/>
          </p:nvSpPr>
          <p:spPr bwMode="auto">
            <a:xfrm flipV="1">
              <a:off x="8445606" y="41378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0" name="Line 144">
              <a:extLst>
                <a:ext uri="{FF2B5EF4-FFF2-40B4-BE49-F238E27FC236}">
                  <a16:creationId xmlns:a16="http://schemas.microsoft.com/office/drawing/2014/main" id="{0E95817E-FF23-4E48-A544-A38E44B563DE}"/>
                </a:ext>
              </a:extLst>
            </p:cNvPr>
            <p:cNvSpPr>
              <a:spLocks noChangeShapeType="1"/>
            </p:cNvSpPr>
            <p:nvPr/>
          </p:nvSpPr>
          <p:spPr bwMode="auto">
            <a:xfrm flipH="1">
              <a:off x="8409094" y="41743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1" name="Line 145">
              <a:extLst>
                <a:ext uri="{FF2B5EF4-FFF2-40B4-BE49-F238E27FC236}">
                  <a16:creationId xmlns:a16="http://schemas.microsoft.com/office/drawing/2014/main" id="{38CD888F-97DF-4210-B242-3E69645624AE}"/>
                </a:ext>
              </a:extLst>
            </p:cNvPr>
            <p:cNvSpPr>
              <a:spLocks noChangeShapeType="1"/>
            </p:cNvSpPr>
            <p:nvPr/>
          </p:nvSpPr>
          <p:spPr bwMode="auto">
            <a:xfrm flipV="1">
              <a:off x="8432906" y="41283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2" name="Line 146">
              <a:extLst>
                <a:ext uri="{FF2B5EF4-FFF2-40B4-BE49-F238E27FC236}">
                  <a16:creationId xmlns:a16="http://schemas.microsoft.com/office/drawing/2014/main" id="{D1AA5B8C-86C3-4D57-906F-BB1ACA813D9E}"/>
                </a:ext>
              </a:extLst>
            </p:cNvPr>
            <p:cNvSpPr>
              <a:spLocks noChangeShapeType="1"/>
            </p:cNvSpPr>
            <p:nvPr/>
          </p:nvSpPr>
          <p:spPr bwMode="auto">
            <a:xfrm flipH="1">
              <a:off x="8397981" y="41648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3" name="Line 147">
              <a:extLst>
                <a:ext uri="{FF2B5EF4-FFF2-40B4-BE49-F238E27FC236}">
                  <a16:creationId xmlns:a16="http://schemas.microsoft.com/office/drawing/2014/main" id="{19C82E0A-5206-4DA2-AC10-C9FC119E5CC4}"/>
                </a:ext>
              </a:extLst>
            </p:cNvPr>
            <p:cNvSpPr>
              <a:spLocks noChangeShapeType="1"/>
            </p:cNvSpPr>
            <p:nvPr/>
          </p:nvSpPr>
          <p:spPr bwMode="auto">
            <a:xfrm flipV="1">
              <a:off x="8421794" y="4115613"/>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4" name="Line 148">
              <a:extLst>
                <a:ext uri="{FF2B5EF4-FFF2-40B4-BE49-F238E27FC236}">
                  <a16:creationId xmlns:a16="http://schemas.microsoft.com/office/drawing/2014/main" id="{8F2890AA-0257-4E4C-88F7-29344C283105}"/>
                </a:ext>
              </a:extLst>
            </p:cNvPr>
            <p:cNvSpPr>
              <a:spLocks noChangeShapeType="1"/>
            </p:cNvSpPr>
            <p:nvPr/>
          </p:nvSpPr>
          <p:spPr bwMode="auto">
            <a:xfrm flipH="1">
              <a:off x="8385281" y="41521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5" name="Line 149">
              <a:extLst>
                <a:ext uri="{FF2B5EF4-FFF2-40B4-BE49-F238E27FC236}">
                  <a16:creationId xmlns:a16="http://schemas.microsoft.com/office/drawing/2014/main" id="{A5151850-3C87-4799-9420-ADE6B0EA665C}"/>
                </a:ext>
              </a:extLst>
            </p:cNvPr>
            <p:cNvSpPr>
              <a:spLocks noChangeShapeType="1"/>
            </p:cNvSpPr>
            <p:nvPr/>
          </p:nvSpPr>
          <p:spPr bwMode="auto">
            <a:xfrm flipV="1">
              <a:off x="8409094" y="410926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6" name="Line 150">
              <a:extLst>
                <a:ext uri="{FF2B5EF4-FFF2-40B4-BE49-F238E27FC236}">
                  <a16:creationId xmlns:a16="http://schemas.microsoft.com/office/drawing/2014/main" id="{B8C17C8F-9FEC-4EDC-9761-D1F93B7BC24C}"/>
                </a:ext>
              </a:extLst>
            </p:cNvPr>
            <p:cNvSpPr>
              <a:spLocks noChangeShapeType="1"/>
            </p:cNvSpPr>
            <p:nvPr/>
          </p:nvSpPr>
          <p:spPr bwMode="auto">
            <a:xfrm flipH="1">
              <a:off x="8374169" y="41457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7" name="Line 151">
              <a:extLst>
                <a:ext uri="{FF2B5EF4-FFF2-40B4-BE49-F238E27FC236}">
                  <a16:creationId xmlns:a16="http://schemas.microsoft.com/office/drawing/2014/main" id="{769BD67D-2950-49EC-9B9E-15F4DDE6A2E7}"/>
                </a:ext>
              </a:extLst>
            </p:cNvPr>
            <p:cNvSpPr>
              <a:spLocks noChangeShapeType="1"/>
            </p:cNvSpPr>
            <p:nvPr/>
          </p:nvSpPr>
          <p:spPr bwMode="auto">
            <a:xfrm flipV="1">
              <a:off x="8397981" y="4101325"/>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8" name="Line 152">
              <a:extLst>
                <a:ext uri="{FF2B5EF4-FFF2-40B4-BE49-F238E27FC236}">
                  <a16:creationId xmlns:a16="http://schemas.microsoft.com/office/drawing/2014/main" id="{A11BD6B3-11F1-4145-B250-9005C7F5A6A5}"/>
                </a:ext>
              </a:extLst>
            </p:cNvPr>
            <p:cNvSpPr>
              <a:spLocks noChangeShapeType="1"/>
            </p:cNvSpPr>
            <p:nvPr/>
          </p:nvSpPr>
          <p:spPr bwMode="auto">
            <a:xfrm flipH="1">
              <a:off x="8363056" y="41378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89" name="Line 153">
              <a:extLst>
                <a:ext uri="{FF2B5EF4-FFF2-40B4-BE49-F238E27FC236}">
                  <a16:creationId xmlns:a16="http://schemas.microsoft.com/office/drawing/2014/main" id="{D594EFBD-FE67-4F96-93D8-D3DD8AB94E05}"/>
                </a:ext>
              </a:extLst>
            </p:cNvPr>
            <p:cNvSpPr>
              <a:spLocks noChangeShapeType="1"/>
            </p:cNvSpPr>
            <p:nvPr/>
          </p:nvSpPr>
          <p:spPr bwMode="auto">
            <a:xfrm flipV="1">
              <a:off x="8386869" y="409338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0" name="Line 154">
              <a:extLst>
                <a:ext uri="{FF2B5EF4-FFF2-40B4-BE49-F238E27FC236}">
                  <a16:creationId xmlns:a16="http://schemas.microsoft.com/office/drawing/2014/main" id="{9F7228AB-EFA7-4409-88AF-D4F38555D987}"/>
                </a:ext>
              </a:extLst>
            </p:cNvPr>
            <p:cNvSpPr>
              <a:spLocks noChangeShapeType="1"/>
            </p:cNvSpPr>
            <p:nvPr/>
          </p:nvSpPr>
          <p:spPr bwMode="auto">
            <a:xfrm flipH="1">
              <a:off x="8350356" y="412990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1" name="Line 155">
              <a:extLst>
                <a:ext uri="{FF2B5EF4-FFF2-40B4-BE49-F238E27FC236}">
                  <a16:creationId xmlns:a16="http://schemas.microsoft.com/office/drawing/2014/main" id="{8ECC7E0F-F8C9-483E-8674-1BC3057199FE}"/>
                </a:ext>
              </a:extLst>
            </p:cNvPr>
            <p:cNvSpPr>
              <a:spLocks noChangeShapeType="1"/>
            </p:cNvSpPr>
            <p:nvPr/>
          </p:nvSpPr>
          <p:spPr bwMode="auto">
            <a:xfrm flipV="1">
              <a:off x="8378931" y="40870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2" name="Line 156">
              <a:extLst>
                <a:ext uri="{FF2B5EF4-FFF2-40B4-BE49-F238E27FC236}">
                  <a16:creationId xmlns:a16="http://schemas.microsoft.com/office/drawing/2014/main" id="{95FDE793-8BF3-4ACD-BA48-3F189F14879E}"/>
                </a:ext>
              </a:extLst>
            </p:cNvPr>
            <p:cNvSpPr>
              <a:spLocks noChangeShapeType="1"/>
            </p:cNvSpPr>
            <p:nvPr/>
          </p:nvSpPr>
          <p:spPr bwMode="auto">
            <a:xfrm flipH="1">
              <a:off x="8342419" y="41235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3" name="Line 157">
              <a:extLst>
                <a:ext uri="{FF2B5EF4-FFF2-40B4-BE49-F238E27FC236}">
                  <a16:creationId xmlns:a16="http://schemas.microsoft.com/office/drawing/2014/main" id="{9446AB2B-BFEC-4618-AEF2-AC7AF45A3717}"/>
                </a:ext>
              </a:extLst>
            </p:cNvPr>
            <p:cNvSpPr>
              <a:spLocks noChangeShapeType="1"/>
            </p:cNvSpPr>
            <p:nvPr/>
          </p:nvSpPr>
          <p:spPr bwMode="auto">
            <a:xfrm flipV="1">
              <a:off x="8353531" y="40743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4" name="Line 158">
              <a:extLst>
                <a:ext uri="{FF2B5EF4-FFF2-40B4-BE49-F238E27FC236}">
                  <a16:creationId xmlns:a16="http://schemas.microsoft.com/office/drawing/2014/main" id="{C127D45B-9333-478B-A18D-A9C0BEA76438}"/>
                </a:ext>
              </a:extLst>
            </p:cNvPr>
            <p:cNvSpPr>
              <a:spLocks noChangeShapeType="1"/>
            </p:cNvSpPr>
            <p:nvPr/>
          </p:nvSpPr>
          <p:spPr bwMode="auto">
            <a:xfrm flipH="1">
              <a:off x="8317019" y="41108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5" name="Line 159">
              <a:extLst>
                <a:ext uri="{FF2B5EF4-FFF2-40B4-BE49-F238E27FC236}">
                  <a16:creationId xmlns:a16="http://schemas.microsoft.com/office/drawing/2014/main" id="{5611287B-500C-46C9-B50A-C69FC818C0D2}"/>
                </a:ext>
              </a:extLst>
            </p:cNvPr>
            <p:cNvSpPr>
              <a:spLocks noChangeShapeType="1"/>
            </p:cNvSpPr>
            <p:nvPr/>
          </p:nvSpPr>
          <p:spPr bwMode="auto">
            <a:xfrm flipV="1">
              <a:off x="8342419" y="406798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6" name="Line 160">
              <a:extLst>
                <a:ext uri="{FF2B5EF4-FFF2-40B4-BE49-F238E27FC236}">
                  <a16:creationId xmlns:a16="http://schemas.microsoft.com/office/drawing/2014/main" id="{B9B13AAB-CB52-406D-9D0C-AB1BE139EB84}"/>
                </a:ext>
              </a:extLst>
            </p:cNvPr>
            <p:cNvSpPr>
              <a:spLocks noChangeShapeType="1"/>
            </p:cNvSpPr>
            <p:nvPr/>
          </p:nvSpPr>
          <p:spPr bwMode="auto">
            <a:xfrm flipH="1">
              <a:off x="8307494" y="41045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7" name="Line 161">
              <a:extLst>
                <a:ext uri="{FF2B5EF4-FFF2-40B4-BE49-F238E27FC236}">
                  <a16:creationId xmlns:a16="http://schemas.microsoft.com/office/drawing/2014/main" id="{5DE56A39-284D-456F-8F72-18A10F32A3C4}"/>
                </a:ext>
              </a:extLst>
            </p:cNvPr>
            <p:cNvSpPr>
              <a:spLocks noChangeShapeType="1"/>
            </p:cNvSpPr>
            <p:nvPr/>
          </p:nvSpPr>
          <p:spPr bwMode="auto">
            <a:xfrm flipV="1">
              <a:off x="8329719" y="4058463"/>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8" name="Line 162">
              <a:extLst>
                <a:ext uri="{FF2B5EF4-FFF2-40B4-BE49-F238E27FC236}">
                  <a16:creationId xmlns:a16="http://schemas.microsoft.com/office/drawing/2014/main" id="{B0C2895A-07D6-4B44-9E08-8A2B92E0A182}"/>
                </a:ext>
              </a:extLst>
            </p:cNvPr>
            <p:cNvSpPr>
              <a:spLocks noChangeShapeType="1"/>
            </p:cNvSpPr>
            <p:nvPr/>
          </p:nvSpPr>
          <p:spPr bwMode="auto">
            <a:xfrm flipH="1">
              <a:off x="8293206" y="4094975"/>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9" name="Line 163">
              <a:extLst>
                <a:ext uri="{FF2B5EF4-FFF2-40B4-BE49-F238E27FC236}">
                  <a16:creationId xmlns:a16="http://schemas.microsoft.com/office/drawing/2014/main" id="{04A33EB0-977A-4EF1-8459-9B374681A921}"/>
                </a:ext>
              </a:extLst>
            </p:cNvPr>
            <p:cNvSpPr>
              <a:spLocks noChangeShapeType="1"/>
            </p:cNvSpPr>
            <p:nvPr/>
          </p:nvSpPr>
          <p:spPr bwMode="auto">
            <a:xfrm flipV="1">
              <a:off x="8312256" y="404576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0" name="Line 164">
              <a:extLst>
                <a:ext uri="{FF2B5EF4-FFF2-40B4-BE49-F238E27FC236}">
                  <a16:creationId xmlns:a16="http://schemas.microsoft.com/office/drawing/2014/main" id="{FCA5A2C1-7A31-481A-A98C-08AF10B5C79B}"/>
                </a:ext>
              </a:extLst>
            </p:cNvPr>
            <p:cNvSpPr>
              <a:spLocks noChangeShapeType="1"/>
            </p:cNvSpPr>
            <p:nvPr/>
          </p:nvSpPr>
          <p:spPr bwMode="auto">
            <a:xfrm flipH="1">
              <a:off x="8275744" y="4082275"/>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1" name="Line 165">
              <a:extLst>
                <a:ext uri="{FF2B5EF4-FFF2-40B4-BE49-F238E27FC236}">
                  <a16:creationId xmlns:a16="http://schemas.microsoft.com/office/drawing/2014/main" id="{71D8C8D6-AAB8-41E9-A9F8-41F252EC063E}"/>
                </a:ext>
              </a:extLst>
            </p:cNvPr>
            <p:cNvSpPr>
              <a:spLocks noChangeShapeType="1"/>
            </p:cNvSpPr>
            <p:nvPr/>
          </p:nvSpPr>
          <p:spPr bwMode="auto">
            <a:xfrm flipV="1">
              <a:off x="8299556" y="403465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2" name="Line 166">
              <a:extLst>
                <a:ext uri="{FF2B5EF4-FFF2-40B4-BE49-F238E27FC236}">
                  <a16:creationId xmlns:a16="http://schemas.microsoft.com/office/drawing/2014/main" id="{68B669A9-0980-4958-A912-4FCCA0F1EF9E}"/>
                </a:ext>
              </a:extLst>
            </p:cNvPr>
            <p:cNvSpPr>
              <a:spLocks noChangeShapeType="1"/>
            </p:cNvSpPr>
            <p:nvPr/>
          </p:nvSpPr>
          <p:spPr bwMode="auto">
            <a:xfrm flipH="1">
              <a:off x="8264631" y="40695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3" name="Line 167">
              <a:extLst>
                <a:ext uri="{FF2B5EF4-FFF2-40B4-BE49-F238E27FC236}">
                  <a16:creationId xmlns:a16="http://schemas.microsoft.com/office/drawing/2014/main" id="{47FAE801-C377-4689-A652-6AA180DDCD92}"/>
                </a:ext>
              </a:extLst>
            </p:cNvPr>
            <p:cNvSpPr>
              <a:spLocks noChangeShapeType="1"/>
            </p:cNvSpPr>
            <p:nvPr/>
          </p:nvSpPr>
          <p:spPr bwMode="auto">
            <a:xfrm flipV="1">
              <a:off x="8286856" y="4020363"/>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4" name="Line 168">
              <a:extLst>
                <a:ext uri="{FF2B5EF4-FFF2-40B4-BE49-F238E27FC236}">
                  <a16:creationId xmlns:a16="http://schemas.microsoft.com/office/drawing/2014/main" id="{E6B25F45-907E-4B19-8414-BB698E7CB8D6}"/>
                </a:ext>
              </a:extLst>
            </p:cNvPr>
            <p:cNvSpPr>
              <a:spLocks noChangeShapeType="1"/>
            </p:cNvSpPr>
            <p:nvPr/>
          </p:nvSpPr>
          <p:spPr bwMode="auto">
            <a:xfrm flipH="1">
              <a:off x="8251931" y="40568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5" name="Line 169">
              <a:extLst>
                <a:ext uri="{FF2B5EF4-FFF2-40B4-BE49-F238E27FC236}">
                  <a16:creationId xmlns:a16="http://schemas.microsoft.com/office/drawing/2014/main" id="{D2D68A74-1CC1-41F2-B8F1-CCD8E4337646}"/>
                </a:ext>
              </a:extLst>
            </p:cNvPr>
            <p:cNvSpPr>
              <a:spLocks noChangeShapeType="1"/>
            </p:cNvSpPr>
            <p:nvPr/>
          </p:nvSpPr>
          <p:spPr bwMode="auto">
            <a:xfrm flipV="1">
              <a:off x="8275744" y="4009250"/>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6" name="Line 170">
              <a:extLst>
                <a:ext uri="{FF2B5EF4-FFF2-40B4-BE49-F238E27FC236}">
                  <a16:creationId xmlns:a16="http://schemas.microsoft.com/office/drawing/2014/main" id="{38CEEDCE-DD54-4AFE-ABA5-C199F1085D5E}"/>
                </a:ext>
              </a:extLst>
            </p:cNvPr>
            <p:cNvSpPr>
              <a:spLocks noChangeShapeType="1"/>
            </p:cNvSpPr>
            <p:nvPr/>
          </p:nvSpPr>
          <p:spPr bwMode="auto">
            <a:xfrm flipH="1">
              <a:off x="8239231" y="40457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7" name="Line 171">
              <a:extLst>
                <a:ext uri="{FF2B5EF4-FFF2-40B4-BE49-F238E27FC236}">
                  <a16:creationId xmlns:a16="http://schemas.microsoft.com/office/drawing/2014/main" id="{5A19B2B3-1875-4C7B-9A41-12B8EE778A9E}"/>
                </a:ext>
              </a:extLst>
            </p:cNvPr>
            <p:cNvSpPr>
              <a:spLocks noChangeShapeType="1"/>
            </p:cNvSpPr>
            <p:nvPr/>
          </p:nvSpPr>
          <p:spPr bwMode="auto">
            <a:xfrm flipV="1">
              <a:off x="8263044" y="40013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8" name="Line 172">
              <a:extLst>
                <a:ext uri="{FF2B5EF4-FFF2-40B4-BE49-F238E27FC236}">
                  <a16:creationId xmlns:a16="http://schemas.microsoft.com/office/drawing/2014/main" id="{B36C6B01-3600-444C-BC5A-BB5FFDD671B3}"/>
                </a:ext>
              </a:extLst>
            </p:cNvPr>
            <p:cNvSpPr>
              <a:spLocks noChangeShapeType="1"/>
            </p:cNvSpPr>
            <p:nvPr/>
          </p:nvSpPr>
          <p:spPr bwMode="auto">
            <a:xfrm flipH="1">
              <a:off x="8226531" y="40362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09" name="Line 173">
              <a:extLst>
                <a:ext uri="{FF2B5EF4-FFF2-40B4-BE49-F238E27FC236}">
                  <a16:creationId xmlns:a16="http://schemas.microsoft.com/office/drawing/2014/main" id="{D07861D6-D194-4134-8F0C-FAE2E456B35A}"/>
                </a:ext>
              </a:extLst>
            </p:cNvPr>
            <p:cNvSpPr>
              <a:spLocks noChangeShapeType="1"/>
            </p:cNvSpPr>
            <p:nvPr/>
          </p:nvSpPr>
          <p:spPr bwMode="auto">
            <a:xfrm flipV="1">
              <a:off x="8251931" y="39902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0" name="Line 174">
              <a:extLst>
                <a:ext uri="{FF2B5EF4-FFF2-40B4-BE49-F238E27FC236}">
                  <a16:creationId xmlns:a16="http://schemas.microsoft.com/office/drawing/2014/main" id="{23100A50-ECE0-4CAC-BC2E-6D74F83F7A8E}"/>
                </a:ext>
              </a:extLst>
            </p:cNvPr>
            <p:cNvSpPr>
              <a:spLocks noChangeShapeType="1"/>
            </p:cNvSpPr>
            <p:nvPr/>
          </p:nvSpPr>
          <p:spPr bwMode="auto">
            <a:xfrm flipH="1">
              <a:off x="8215419" y="402671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1" name="Line 175">
              <a:extLst>
                <a:ext uri="{FF2B5EF4-FFF2-40B4-BE49-F238E27FC236}">
                  <a16:creationId xmlns:a16="http://schemas.microsoft.com/office/drawing/2014/main" id="{13E9650B-AB93-41DD-8387-0C5FB31D46F0}"/>
                </a:ext>
              </a:extLst>
            </p:cNvPr>
            <p:cNvSpPr>
              <a:spLocks noChangeShapeType="1"/>
            </p:cNvSpPr>
            <p:nvPr/>
          </p:nvSpPr>
          <p:spPr bwMode="auto">
            <a:xfrm flipV="1">
              <a:off x="8239231" y="3975913"/>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2" name="Line 176">
              <a:extLst>
                <a:ext uri="{FF2B5EF4-FFF2-40B4-BE49-F238E27FC236}">
                  <a16:creationId xmlns:a16="http://schemas.microsoft.com/office/drawing/2014/main" id="{D025FD15-A9C7-451A-812A-1317C44167E6}"/>
                </a:ext>
              </a:extLst>
            </p:cNvPr>
            <p:cNvSpPr>
              <a:spLocks noChangeShapeType="1"/>
            </p:cNvSpPr>
            <p:nvPr/>
          </p:nvSpPr>
          <p:spPr bwMode="auto">
            <a:xfrm flipH="1">
              <a:off x="8202719" y="4012425"/>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3" name="Line 177">
              <a:extLst>
                <a:ext uri="{FF2B5EF4-FFF2-40B4-BE49-F238E27FC236}">
                  <a16:creationId xmlns:a16="http://schemas.microsoft.com/office/drawing/2014/main" id="{553F0379-47F7-495E-9EAD-D1EAFC04299D}"/>
                </a:ext>
              </a:extLst>
            </p:cNvPr>
            <p:cNvSpPr>
              <a:spLocks noChangeShapeType="1"/>
            </p:cNvSpPr>
            <p:nvPr/>
          </p:nvSpPr>
          <p:spPr bwMode="auto">
            <a:xfrm flipV="1">
              <a:off x="8229706" y="39616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4" name="Line 178">
              <a:extLst>
                <a:ext uri="{FF2B5EF4-FFF2-40B4-BE49-F238E27FC236}">
                  <a16:creationId xmlns:a16="http://schemas.microsoft.com/office/drawing/2014/main" id="{57539BBE-2191-4A00-80C5-4C33A0775492}"/>
                </a:ext>
              </a:extLst>
            </p:cNvPr>
            <p:cNvSpPr>
              <a:spLocks noChangeShapeType="1"/>
            </p:cNvSpPr>
            <p:nvPr/>
          </p:nvSpPr>
          <p:spPr bwMode="auto">
            <a:xfrm flipH="1">
              <a:off x="8193194" y="3998138"/>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5" name="Line 179">
              <a:extLst>
                <a:ext uri="{FF2B5EF4-FFF2-40B4-BE49-F238E27FC236}">
                  <a16:creationId xmlns:a16="http://schemas.microsoft.com/office/drawing/2014/main" id="{A090DDEE-0278-46B8-9A0D-8BE1E6114BBC}"/>
                </a:ext>
              </a:extLst>
            </p:cNvPr>
            <p:cNvSpPr>
              <a:spLocks noChangeShapeType="1"/>
            </p:cNvSpPr>
            <p:nvPr/>
          </p:nvSpPr>
          <p:spPr bwMode="auto">
            <a:xfrm flipV="1">
              <a:off x="8215419" y="39473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6" name="Line 180">
              <a:extLst>
                <a:ext uri="{FF2B5EF4-FFF2-40B4-BE49-F238E27FC236}">
                  <a16:creationId xmlns:a16="http://schemas.microsoft.com/office/drawing/2014/main" id="{3264A631-EB73-4769-A159-E2E23EA248FA}"/>
                </a:ext>
              </a:extLst>
            </p:cNvPr>
            <p:cNvSpPr>
              <a:spLocks noChangeShapeType="1"/>
            </p:cNvSpPr>
            <p:nvPr/>
          </p:nvSpPr>
          <p:spPr bwMode="auto">
            <a:xfrm flipH="1">
              <a:off x="8178906" y="39838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7" name="Line 181">
              <a:extLst>
                <a:ext uri="{FF2B5EF4-FFF2-40B4-BE49-F238E27FC236}">
                  <a16:creationId xmlns:a16="http://schemas.microsoft.com/office/drawing/2014/main" id="{32067E6D-16CB-44CF-8C88-FC6E397505D8}"/>
                </a:ext>
              </a:extLst>
            </p:cNvPr>
            <p:cNvSpPr>
              <a:spLocks noChangeShapeType="1"/>
            </p:cNvSpPr>
            <p:nvPr/>
          </p:nvSpPr>
          <p:spPr bwMode="auto">
            <a:xfrm flipV="1">
              <a:off x="8207481" y="39378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8" name="Line 182">
              <a:extLst>
                <a:ext uri="{FF2B5EF4-FFF2-40B4-BE49-F238E27FC236}">
                  <a16:creationId xmlns:a16="http://schemas.microsoft.com/office/drawing/2014/main" id="{ADCDA8E0-2249-49CC-BEB3-D47C8041D481}"/>
                </a:ext>
              </a:extLst>
            </p:cNvPr>
            <p:cNvSpPr>
              <a:spLocks noChangeShapeType="1"/>
            </p:cNvSpPr>
            <p:nvPr/>
          </p:nvSpPr>
          <p:spPr bwMode="auto">
            <a:xfrm flipH="1">
              <a:off x="8170969" y="39743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19" name="Line 183">
              <a:extLst>
                <a:ext uri="{FF2B5EF4-FFF2-40B4-BE49-F238E27FC236}">
                  <a16:creationId xmlns:a16="http://schemas.microsoft.com/office/drawing/2014/main" id="{01E41BF3-4A82-4AB4-8644-835BBC0DA897}"/>
                </a:ext>
              </a:extLst>
            </p:cNvPr>
            <p:cNvSpPr>
              <a:spLocks noChangeShapeType="1"/>
            </p:cNvSpPr>
            <p:nvPr/>
          </p:nvSpPr>
          <p:spPr bwMode="auto">
            <a:xfrm flipV="1">
              <a:off x="8196369" y="39251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0" name="Line 184">
              <a:extLst>
                <a:ext uri="{FF2B5EF4-FFF2-40B4-BE49-F238E27FC236}">
                  <a16:creationId xmlns:a16="http://schemas.microsoft.com/office/drawing/2014/main" id="{8100F55A-C379-42D4-9A0B-16C44F42BB50}"/>
                </a:ext>
              </a:extLst>
            </p:cNvPr>
            <p:cNvSpPr>
              <a:spLocks noChangeShapeType="1"/>
            </p:cNvSpPr>
            <p:nvPr/>
          </p:nvSpPr>
          <p:spPr bwMode="auto">
            <a:xfrm flipH="1">
              <a:off x="8161444" y="39616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1" name="Line 185">
              <a:extLst>
                <a:ext uri="{FF2B5EF4-FFF2-40B4-BE49-F238E27FC236}">
                  <a16:creationId xmlns:a16="http://schemas.microsoft.com/office/drawing/2014/main" id="{998D1369-BF2C-449C-9475-DF69EABA462F}"/>
                </a:ext>
              </a:extLst>
            </p:cNvPr>
            <p:cNvSpPr>
              <a:spLocks noChangeShapeType="1"/>
            </p:cNvSpPr>
            <p:nvPr/>
          </p:nvSpPr>
          <p:spPr bwMode="auto">
            <a:xfrm flipV="1">
              <a:off x="8188431" y="39171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2" name="Line 186">
              <a:extLst>
                <a:ext uri="{FF2B5EF4-FFF2-40B4-BE49-F238E27FC236}">
                  <a16:creationId xmlns:a16="http://schemas.microsoft.com/office/drawing/2014/main" id="{DB55EF73-C45B-4395-BE7F-B4955555D2BB}"/>
                </a:ext>
              </a:extLst>
            </p:cNvPr>
            <p:cNvSpPr>
              <a:spLocks noChangeShapeType="1"/>
            </p:cNvSpPr>
            <p:nvPr/>
          </p:nvSpPr>
          <p:spPr bwMode="auto">
            <a:xfrm flipH="1">
              <a:off x="8153506" y="39521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3" name="Line 187">
              <a:extLst>
                <a:ext uri="{FF2B5EF4-FFF2-40B4-BE49-F238E27FC236}">
                  <a16:creationId xmlns:a16="http://schemas.microsoft.com/office/drawing/2014/main" id="{396F47B5-B02C-459A-847E-D5F228AD5E3C}"/>
                </a:ext>
              </a:extLst>
            </p:cNvPr>
            <p:cNvSpPr>
              <a:spLocks noChangeShapeType="1"/>
            </p:cNvSpPr>
            <p:nvPr/>
          </p:nvSpPr>
          <p:spPr bwMode="auto">
            <a:xfrm flipV="1">
              <a:off x="8180494" y="39092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4" name="Line 188">
              <a:extLst>
                <a:ext uri="{FF2B5EF4-FFF2-40B4-BE49-F238E27FC236}">
                  <a16:creationId xmlns:a16="http://schemas.microsoft.com/office/drawing/2014/main" id="{2A92CE73-6FAA-440A-BAF1-008EC5FAC509}"/>
                </a:ext>
              </a:extLst>
            </p:cNvPr>
            <p:cNvSpPr>
              <a:spLocks noChangeShapeType="1"/>
            </p:cNvSpPr>
            <p:nvPr/>
          </p:nvSpPr>
          <p:spPr bwMode="auto">
            <a:xfrm flipH="1">
              <a:off x="8145569" y="394575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5" name="Line 189">
              <a:extLst>
                <a:ext uri="{FF2B5EF4-FFF2-40B4-BE49-F238E27FC236}">
                  <a16:creationId xmlns:a16="http://schemas.microsoft.com/office/drawing/2014/main" id="{941A5654-EDB8-40D3-B4E2-D5425E3D193B}"/>
                </a:ext>
              </a:extLst>
            </p:cNvPr>
            <p:cNvSpPr>
              <a:spLocks noChangeShapeType="1"/>
            </p:cNvSpPr>
            <p:nvPr/>
          </p:nvSpPr>
          <p:spPr bwMode="auto">
            <a:xfrm flipV="1">
              <a:off x="8167794" y="38965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6" name="Line 190">
              <a:extLst>
                <a:ext uri="{FF2B5EF4-FFF2-40B4-BE49-F238E27FC236}">
                  <a16:creationId xmlns:a16="http://schemas.microsoft.com/office/drawing/2014/main" id="{2D34C9A3-BAF6-49F2-80E8-D004173C2457}"/>
                </a:ext>
              </a:extLst>
            </p:cNvPr>
            <p:cNvSpPr>
              <a:spLocks noChangeShapeType="1"/>
            </p:cNvSpPr>
            <p:nvPr/>
          </p:nvSpPr>
          <p:spPr bwMode="auto">
            <a:xfrm flipH="1">
              <a:off x="8132869" y="3931463"/>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7" name="Line 191">
              <a:extLst>
                <a:ext uri="{FF2B5EF4-FFF2-40B4-BE49-F238E27FC236}">
                  <a16:creationId xmlns:a16="http://schemas.microsoft.com/office/drawing/2014/main" id="{5A441B6D-C592-47DB-8E1D-25C32E294016}"/>
                </a:ext>
              </a:extLst>
            </p:cNvPr>
            <p:cNvSpPr>
              <a:spLocks noChangeShapeType="1"/>
            </p:cNvSpPr>
            <p:nvPr/>
          </p:nvSpPr>
          <p:spPr bwMode="auto">
            <a:xfrm flipV="1">
              <a:off x="8156681" y="3883838"/>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8" name="Line 192">
              <a:extLst>
                <a:ext uri="{FF2B5EF4-FFF2-40B4-BE49-F238E27FC236}">
                  <a16:creationId xmlns:a16="http://schemas.microsoft.com/office/drawing/2014/main" id="{39310C23-A637-4981-B7B3-473622A6770C}"/>
                </a:ext>
              </a:extLst>
            </p:cNvPr>
            <p:cNvSpPr>
              <a:spLocks noChangeShapeType="1"/>
            </p:cNvSpPr>
            <p:nvPr/>
          </p:nvSpPr>
          <p:spPr bwMode="auto">
            <a:xfrm flipH="1">
              <a:off x="8120169" y="39203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9" name="Line 193">
              <a:extLst>
                <a:ext uri="{FF2B5EF4-FFF2-40B4-BE49-F238E27FC236}">
                  <a16:creationId xmlns:a16="http://schemas.microsoft.com/office/drawing/2014/main" id="{0BDFBA63-C748-415B-B4DE-961474ED81CC}"/>
                </a:ext>
              </a:extLst>
            </p:cNvPr>
            <p:cNvSpPr>
              <a:spLocks noChangeShapeType="1"/>
            </p:cNvSpPr>
            <p:nvPr/>
          </p:nvSpPr>
          <p:spPr bwMode="auto">
            <a:xfrm flipV="1">
              <a:off x="8147156" y="38727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0" name="Line 194">
              <a:extLst>
                <a:ext uri="{FF2B5EF4-FFF2-40B4-BE49-F238E27FC236}">
                  <a16:creationId xmlns:a16="http://schemas.microsoft.com/office/drawing/2014/main" id="{B8E0795C-0691-460B-AE08-57FDB909110A}"/>
                </a:ext>
              </a:extLst>
            </p:cNvPr>
            <p:cNvSpPr>
              <a:spLocks noChangeShapeType="1"/>
            </p:cNvSpPr>
            <p:nvPr/>
          </p:nvSpPr>
          <p:spPr bwMode="auto">
            <a:xfrm flipH="1">
              <a:off x="8110644" y="39092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1" name="Line 195">
              <a:extLst>
                <a:ext uri="{FF2B5EF4-FFF2-40B4-BE49-F238E27FC236}">
                  <a16:creationId xmlns:a16="http://schemas.microsoft.com/office/drawing/2014/main" id="{A486BC9D-5E56-40AA-BD1F-12053A13AE17}"/>
                </a:ext>
              </a:extLst>
            </p:cNvPr>
            <p:cNvSpPr>
              <a:spLocks noChangeShapeType="1"/>
            </p:cNvSpPr>
            <p:nvPr/>
          </p:nvSpPr>
          <p:spPr bwMode="auto">
            <a:xfrm flipV="1">
              <a:off x="8129694" y="3861613"/>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2" name="Line 196">
              <a:extLst>
                <a:ext uri="{FF2B5EF4-FFF2-40B4-BE49-F238E27FC236}">
                  <a16:creationId xmlns:a16="http://schemas.microsoft.com/office/drawing/2014/main" id="{6528FF5C-BE04-466B-96CF-787B45BA51B3}"/>
                </a:ext>
              </a:extLst>
            </p:cNvPr>
            <p:cNvSpPr>
              <a:spLocks noChangeShapeType="1"/>
            </p:cNvSpPr>
            <p:nvPr/>
          </p:nvSpPr>
          <p:spPr bwMode="auto">
            <a:xfrm flipH="1">
              <a:off x="8093181" y="3898125"/>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3" name="Line 197">
              <a:extLst>
                <a:ext uri="{FF2B5EF4-FFF2-40B4-BE49-F238E27FC236}">
                  <a16:creationId xmlns:a16="http://schemas.microsoft.com/office/drawing/2014/main" id="{E02A40F0-7BFE-426E-9671-0C5FC105FDD7}"/>
                </a:ext>
              </a:extLst>
            </p:cNvPr>
            <p:cNvSpPr>
              <a:spLocks noChangeShapeType="1"/>
            </p:cNvSpPr>
            <p:nvPr/>
          </p:nvSpPr>
          <p:spPr bwMode="auto">
            <a:xfrm flipV="1">
              <a:off x="8120169" y="38473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4" name="Line 198">
              <a:extLst>
                <a:ext uri="{FF2B5EF4-FFF2-40B4-BE49-F238E27FC236}">
                  <a16:creationId xmlns:a16="http://schemas.microsoft.com/office/drawing/2014/main" id="{7DE752FC-EC83-4E35-BBF1-71A4F87DA0B2}"/>
                </a:ext>
              </a:extLst>
            </p:cNvPr>
            <p:cNvSpPr>
              <a:spLocks noChangeShapeType="1"/>
            </p:cNvSpPr>
            <p:nvPr/>
          </p:nvSpPr>
          <p:spPr bwMode="auto">
            <a:xfrm flipH="1">
              <a:off x="8083656" y="38822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5" name="Line 199">
              <a:extLst>
                <a:ext uri="{FF2B5EF4-FFF2-40B4-BE49-F238E27FC236}">
                  <a16:creationId xmlns:a16="http://schemas.microsoft.com/office/drawing/2014/main" id="{5C2DA897-B8C5-4FAF-977B-9737A5587509}"/>
                </a:ext>
              </a:extLst>
            </p:cNvPr>
            <p:cNvSpPr>
              <a:spLocks noChangeShapeType="1"/>
            </p:cNvSpPr>
            <p:nvPr/>
          </p:nvSpPr>
          <p:spPr bwMode="auto">
            <a:xfrm flipV="1">
              <a:off x="8104294" y="382668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6" name="Line 200">
              <a:extLst>
                <a:ext uri="{FF2B5EF4-FFF2-40B4-BE49-F238E27FC236}">
                  <a16:creationId xmlns:a16="http://schemas.microsoft.com/office/drawing/2014/main" id="{F90F3389-D414-43B9-BADB-38970F052E49}"/>
                </a:ext>
              </a:extLst>
            </p:cNvPr>
            <p:cNvSpPr>
              <a:spLocks noChangeShapeType="1"/>
            </p:cNvSpPr>
            <p:nvPr/>
          </p:nvSpPr>
          <p:spPr bwMode="auto">
            <a:xfrm flipH="1">
              <a:off x="8069369" y="38632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7" name="Line 201">
              <a:extLst>
                <a:ext uri="{FF2B5EF4-FFF2-40B4-BE49-F238E27FC236}">
                  <a16:creationId xmlns:a16="http://schemas.microsoft.com/office/drawing/2014/main" id="{C2F0BC14-A558-4BD8-8FD7-09759B81AAF7}"/>
                </a:ext>
              </a:extLst>
            </p:cNvPr>
            <p:cNvSpPr>
              <a:spLocks noChangeShapeType="1"/>
            </p:cNvSpPr>
            <p:nvPr/>
          </p:nvSpPr>
          <p:spPr bwMode="auto">
            <a:xfrm flipV="1">
              <a:off x="8083656" y="379493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8" name="Line 202">
              <a:extLst>
                <a:ext uri="{FF2B5EF4-FFF2-40B4-BE49-F238E27FC236}">
                  <a16:creationId xmlns:a16="http://schemas.microsoft.com/office/drawing/2014/main" id="{55A04619-72CB-4356-AD4B-20F3506B9852}"/>
                </a:ext>
              </a:extLst>
            </p:cNvPr>
            <p:cNvSpPr>
              <a:spLocks noChangeShapeType="1"/>
            </p:cNvSpPr>
            <p:nvPr/>
          </p:nvSpPr>
          <p:spPr bwMode="auto">
            <a:xfrm flipH="1">
              <a:off x="8047144" y="38314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9" name="Line 203">
              <a:extLst>
                <a:ext uri="{FF2B5EF4-FFF2-40B4-BE49-F238E27FC236}">
                  <a16:creationId xmlns:a16="http://schemas.microsoft.com/office/drawing/2014/main" id="{F843B9ED-D13E-4575-A25A-5FC5A1B8C86B}"/>
                </a:ext>
              </a:extLst>
            </p:cNvPr>
            <p:cNvSpPr>
              <a:spLocks noChangeShapeType="1"/>
            </p:cNvSpPr>
            <p:nvPr/>
          </p:nvSpPr>
          <p:spPr bwMode="auto">
            <a:xfrm flipV="1">
              <a:off x="8067781" y="37711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0" name="Line 204">
              <a:extLst>
                <a:ext uri="{FF2B5EF4-FFF2-40B4-BE49-F238E27FC236}">
                  <a16:creationId xmlns:a16="http://schemas.microsoft.com/office/drawing/2014/main" id="{BC6ACDD9-B51F-4ECA-84D1-054370A00E58}"/>
                </a:ext>
              </a:extLst>
            </p:cNvPr>
            <p:cNvSpPr>
              <a:spLocks noChangeShapeType="1"/>
            </p:cNvSpPr>
            <p:nvPr/>
          </p:nvSpPr>
          <p:spPr bwMode="auto">
            <a:xfrm flipH="1">
              <a:off x="8031269" y="380763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1" name="Line 205">
              <a:extLst>
                <a:ext uri="{FF2B5EF4-FFF2-40B4-BE49-F238E27FC236}">
                  <a16:creationId xmlns:a16="http://schemas.microsoft.com/office/drawing/2014/main" id="{3B7218EF-5BC3-4571-9FBC-A0CE7D229D95}"/>
                </a:ext>
              </a:extLst>
            </p:cNvPr>
            <p:cNvSpPr>
              <a:spLocks noChangeShapeType="1"/>
            </p:cNvSpPr>
            <p:nvPr/>
          </p:nvSpPr>
          <p:spPr bwMode="auto">
            <a:xfrm flipV="1">
              <a:off x="8056669" y="3752075"/>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2" name="Line 206">
              <a:extLst>
                <a:ext uri="{FF2B5EF4-FFF2-40B4-BE49-F238E27FC236}">
                  <a16:creationId xmlns:a16="http://schemas.microsoft.com/office/drawing/2014/main" id="{63153B1E-89A5-4C3A-85C1-86EED2AA3796}"/>
                </a:ext>
              </a:extLst>
            </p:cNvPr>
            <p:cNvSpPr>
              <a:spLocks noChangeShapeType="1"/>
            </p:cNvSpPr>
            <p:nvPr/>
          </p:nvSpPr>
          <p:spPr bwMode="auto">
            <a:xfrm flipH="1">
              <a:off x="8021744" y="3788588"/>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3" name="Line 207">
              <a:extLst>
                <a:ext uri="{FF2B5EF4-FFF2-40B4-BE49-F238E27FC236}">
                  <a16:creationId xmlns:a16="http://schemas.microsoft.com/office/drawing/2014/main" id="{F25FABA7-D4F2-417F-BD70-A6EA41537A21}"/>
                </a:ext>
              </a:extLst>
            </p:cNvPr>
            <p:cNvSpPr>
              <a:spLocks noChangeShapeType="1"/>
            </p:cNvSpPr>
            <p:nvPr/>
          </p:nvSpPr>
          <p:spPr bwMode="auto">
            <a:xfrm flipV="1">
              <a:off x="8047144" y="3737788"/>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4" name="Line 209">
              <a:extLst>
                <a:ext uri="{FF2B5EF4-FFF2-40B4-BE49-F238E27FC236}">
                  <a16:creationId xmlns:a16="http://schemas.microsoft.com/office/drawing/2014/main" id="{3919B2A0-4369-47D6-ABC6-C48B8CF21267}"/>
                </a:ext>
              </a:extLst>
            </p:cNvPr>
            <p:cNvSpPr>
              <a:spLocks noChangeShapeType="1"/>
            </p:cNvSpPr>
            <p:nvPr/>
          </p:nvSpPr>
          <p:spPr bwMode="auto">
            <a:xfrm flipH="1">
              <a:off x="8012218" y="3772712"/>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5" name="Line 210">
              <a:extLst>
                <a:ext uri="{FF2B5EF4-FFF2-40B4-BE49-F238E27FC236}">
                  <a16:creationId xmlns:a16="http://schemas.microsoft.com/office/drawing/2014/main" id="{10A43B4A-D777-4FA3-9494-F50AF63D34C7}"/>
                </a:ext>
              </a:extLst>
            </p:cNvPr>
            <p:cNvSpPr>
              <a:spLocks noChangeShapeType="1"/>
            </p:cNvSpPr>
            <p:nvPr/>
          </p:nvSpPr>
          <p:spPr bwMode="auto">
            <a:xfrm flipV="1">
              <a:off x="8039206" y="372508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6" name="Line 211">
              <a:extLst>
                <a:ext uri="{FF2B5EF4-FFF2-40B4-BE49-F238E27FC236}">
                  <a16:creationId xmlns:a16="http://schemas.microsoft.com/office/drawing/2014/main" id="{345C096D-D1F4-4B23-8B56-A43C8339EB4C}"/>
                </a:ext>
              </a:extLst>
            </p:cNvPr>
            <p:cNvSpPr>
              <a:spLocks noChangeShapeType="1"/>
            </p:cNvSpPr>
            <p:nvPr/>
          </p:nvSpPr>
          <p:spPr bwMode="auto">
            <a:xfrm flipH="1">
              <a:off x="8004281" y="3760012"/>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7" name="Line 212">
              <a:extLst>
                <a:ext uri="{FF2B5EF4-FFF2-40B4-BE49-F238E27FC236}">
                  <a16:creationId xmlns:a16="http://schemas.microsoft.com/office/drawing/2014/main" id="{CFABEDAC-29BA-4575-AB79-4132AF95823D}"/>
                </a:ext>
              </a:extLst>
            </p:cNvPr>
            <p:cNvSpPr>
              <a:spLocks noChangeShapeType="1"/>
            </p:cNvSpPr>
            <p:nvPr/>
          </p:nvSpPr>
          <p:spPr bwMode="auto">
            <a:xfrm flipV="1">
              <a:off x="8021743" y="37012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8" name="Line 213">
              <a:extLst>
                <a:ext uri="{FF2B5EF4-FFF2-40B4-BE49-F238E27FC236}">
                  <a16:creationId xmlns:a16="http://schemas.microsoft.com/office/drawing/2014/main" id="{D8E66104-F882-45D7-B1B0-92EF34B68610}"/>
                </a:ext>
              </a:extLst>
            </p:cNvPr>
            <p:cNvSpPr>
              <a:spLocks noChangeShapeType="1"/>
            </p:cNvSpPr>
            <p:nvPr/>
          </p:nvSpPr>
          <p:spPr bwMode="auto">
            <a:xfrm flipH="1">
              <a:off x="7986818" y="37362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49" name="Line 214">
              <a:extLst>
                <a:ext uri="{FF2B5EF4-FFF2-40B4-BE49-F238E27FC236}">
                  <a16:creationId xmlns:a16="http://schemas.microsoft.com/office/drawing/2014/main" id="{8AB8FBED-723F-4646-A1F2-F6FC27A4EC10}"/>
                </a:ext>
              </a:extLst>
            </p:cNvPr>
            <p:cNvSpPr>
              <a:spLocks noChangeShapeType="1"/>
            </p:cNvSpPr>
            <p:nvPr/>
          </p:nvSpPr>
          <p:spPr bwMode="auto">
            <a:xfrm flipV="1">
              <a:off x="8009043" y="367746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0" name="Line 215">
              <a:extLst>
                <a:ext uri="{FF2B5EF4-FFF2-40B4-BE49-F238E27FC236}">
                  <a16:creationId xmlns:a16="http://schemas.microsoft.com/office/drawing/2014/main" id="{90232302-5C9C-4DF4-AE28-A0ADA737BA56}"/>
                </a:ext>
              </a:extLst>
            </p:cNvPr>
            <p:cNvSpPr>
              <a:spLocks noChangeShapeType="1"/>
            </p:cNvSpPr>
            <p:nvPr/>
          </p:nvSpPr>
          <p:spPr bwMode="auto">
            <a:xfrm flipH="1">
              <a:off x="7974118" y="3712387"/>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1" name="Line 216">
              <a:extLst>
                <a:ext uri="{FF2B5EF4-FFF2-40B4-BE49-F238E27FC236}">
                  <a16:creationId xmlns:a16="http://schemas.microsoft.com/office/drawing/2014/main" id="{3D2F77FE-B697-4FAE-989A-611183A4C953}"/>
                </a:ext>
              </a:extLst>
            </p:cNvPr>
            <p:cNvSpPr>
              <a:spLocks noChangeShapeType="1"/>
            </p:cNvSpPr>
            <p:nvPr/>
          </p:nvSpPr>
          <p:spPr bwMode="auto">
            <a:xfrm flipV="1">
              <a:off x="8001106" y="36568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2" name="Line 217">
              <a:extLst>
                <a:ext uri="{FF2B5EF4-FFF2-40B4-BE49-F238E27FC236}">
                  <a16:creationId xmlns:a16="http://schemas.microsoft.com/office/drawing/2014/main" id="{083FB790-5BA5-42BD-8278-CB0833DD8557}"/>
                </a:ext>
              </a:extLst>
            </p:cNvPr>
            <p:cNvSpPr>
              <a:spLocks noChangeShapeType="1"/>
            </p:cNvSpPr>
            <p:nvPr/>
          </p:nvSpPr>
          <p:spPr bwMode="auto">
            <a:xfrm flipH="1">
              <a:off x="7964593" y="3693337"/>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3" name="Line 218">
              <a:extLst>
                <a:ext uri="{FF2B5EF4-FFF2-40B4-BE49-F238E27FC236}">
                  <a16:creationId xmlns:a16="http://schemas.microsoft.com/office/drawing/2014/main" id="{7AD398FD-4A84-493A-AB2A-FD31FB369BA9}"/>
                </a:ext>
              </a:extLst>
            </p:cNvPr>
            <p:cNvSpPr>
              <a:spLocks noChangeShapeType="1"/>
            </p:cNvSpPr>
            <p:nvPr/>
          </p:nvSpPr>
          <p:spPr bwMode="auto">
            <a:xfrm flipV="1">
              <a:off x="7988406" y="364095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4" name="Line 219">
              <a:extLst>
                <a:ext uri="{FF2B5EF4-FFF2-40B4-BE49-F238E27FC236}">
                  <a16:creationId xmlns:a16="http://schemas.microsoft.com/office/drawing/2014/main" id="{AE080A07-62C6-452E-9B26-41C48B981EAC}"/>
                </a:ext>
              </a:extLst>
            </p:cNvPr>
            <p:cNvSpPr>
              <a:spLocks noChangeShapeType="1"/>
            </p:cNvSpPr>
            <p:nvPr/>
          </p:nvSpPr>
          <p:spPr bwMode="auto">
            <a:xfrm flipH="1">
              <a:off x="7951893" y="3677462"/>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5" name="Line 220">
              <a:extLst>
                <a:ext uri="{FF2B5EF4-FFF2-40B4-BE49-F238E27FC236}">
                  <a16:creationId xmlns:a16="http://schemas.microsoft.com/office/drawing/2014/main" id="{DC1D942A-CD3C-4215-A533-34810F6299E2}"/>
                </a:ext>
              </a:extLst>
            </p:cNvPr>
            <p:cNvSpPr>
              <a:spLocks noChangeShapeType="1"/>
            </p:cNvSpPr>
            <p:nvPr/>
          </p:nvSpPr>
          <p:spPr bwMode="auto">
            <a:xfrm flipV="1">
              <a:off x="7975706" y="362031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6" name="Line 221">
              <a:extLst>
                <a:ext uri="{FF2B5EF4-FFF2-40B4-BE49-F238E27FC236}">
                  <a16:creationId xmlns:a16="http://schemas.microsoft.com/office/drawing/2014/main" id="{50471562-AD7A-4769-8C1A-45C7607E1C9A}"/>
                </a:ext>
              </a:extLst>
            </p:cNvPr>
            <p:cNvSpPr>
              <a:spLocks noChangeShapeType="1"/>
            </p:cNvSpPr>
            <p:nvPr/>
          </p:nvSpPr>
          <p:spPr bwMode="auto">
            <a:xfrm flipH="1">
              <a:off x="7939193" y="36568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7" name="Line 222">
              <a:extLst>
                <a:ext uri="{FF2B5EF4-FFF2-40B4-BE49-F238E27FC236}">
                  <a16:creationId xmlns:a16="http://schemas.microsoft.com/office/drawing/2014/main" id="{BF6AEC6C-39A7-4E01-84A5-B3045FEE5898}"/>
                </a:ext>
              </a:extLst>
            </p:cNvPr>
            <p:cNvSpPr>
              <a:spLocks noChangeShapeType="1"/>
            </p:cNvSpPr>
            <p:nvPr/>
          </p:nvSpPr>
          <p:spPr bwMode="auto">
            <a:xfrm flipV="1">
              <a:off x="7958243" y="359491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8" name="Line 223">
              <a:extLst>
                <a:ext uri="{FF2B5EF4-FFF2-40B4-BE49-F238E27FC236}">
                  <a16:creationId xmlns:a16="http://schemas.microsoft.com/office/drawing/2014/main" id="{3D21625C-E467-409B-A1BF-4F2D55A6F343}"/>
                </a:ext>
              </a:extLst>
            </p:cNvPr>
            <p:cNvSpPr>
              <a:spLocks noChangeShapeType="1"/>
            </p:cNvSpPr>
            <p:nvPr/>
          </p:nvSpPr>
          <p:spPr bwMode="auto">
            <a:xfrm flipH="1">
              <a:off x="7921731" y="36314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9" name="Line 224">
              <a:extLst>
                <a:ext uri="{FF2B5EF4-FFF2-40B4-BE49-F238E27FC236}">
                  <a16:creationId xmlns:a16="http://schemas.microsoft.com/office/drawing/2014/main" id="{7D87068E-FB27-4BE6-8145-0EFCB9D47104}"/>
                </a:ext>
              </a:extLst>
            </p:cNvPr>
            <p:cNvSpPr>
              <a:spLocks noChangeShapeType="1"/>
            </p:cNvSpPr>
            <p:nvPr/>
          </p:nvSpPr>
          <p:spPr bwMode="auto">
            <a:xfrm flipV="1">
              <a:off x="7947131" y="35806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0" name="Line 225">
              <a:extLst>
                <a:ext uri="{FF2B5EF4-FFF2-40B4-BE49-F238E27FC236}">
                  <a16:creationId xmlns:a16="http://schemas.microsoft.com/office/drawing/2014/main" id="{7213FF1E-AFFE-499F-89E8-97C4CB962BDA}"/>
                </a:ext>
              </a:extLst>
            </p:cNvPr>
            <p:cNvSpPr>
              <a:spLocks noChangeShapeType="1"/>
            </p:cNvSpPr>
            <p:nvPr/>
          </p:nvSpPr>
          <p:spPr bwMode="auto">
            <a:xfrm flipH="1">
              <a:off x="7910618" y="36155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1" name="Line 226">
              <a:extLst>
                <a:ext uri="{FF2B5EF4-FFF2-40B4-BE49-F238E27FC236}">
                  <a16:creationId xmlns:a16="http://schemas.microsoft.com/office/drawing/2014/main" id="{77961D2D-8AA6-4DCC-9F96-1D0270E88C53}"/>
                </a:ext>
              </a:extLst>
            </p:cNvPr>
            <p:cNvSpPr>
              <a:spLocks noChangeShapeType="1"/>
            </p:cNvSpPr>
            <p:nvPr/>
          </p:nvSpPr>
          <p:spPr bwMode="auto">
            <a:xfrm flipV="1">
              <a:off x="7937606" y="3561575"/>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2" name="Line 227">
              <a:extLst>
                <a:ext uri="{FF2B5EF4-FFF2-40B4-BE49-F238E27FC236}">
                  <a16:creationId xmlns:a16="http://schemas.microsoft.com/office/drawing/2014/main" id="{AFA73097-1A1F-4C49-9939-6AE700BBE00D}"/>
                </a:ext>
              </a:extLst>
            </p:cNvPr>
            <p:cNvSpPr>
              <a:spLocks noChangeShapeType="1"/>
            </p:cNvSpPr>
            <p:nvPr/>
          </p:nvSpPr>
          <p:spPr bwMode="auto">
            <a:xfrm flipH="1">
              <a:off x="7901093" y="3598087"/>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3" name="Line 228">
              <a:extLst>
                <a:ext uri="{FF2B5EF4-FFF2-40B4-BE49-F238E27FC236}">
                  <a16:creationId xmlns:a16="http://schemas.microsoft.com/office/drawing/2014/main" id="{9F23D4A9-6942-4A83-BE20-DE155A27FE6E}"/>
                </a:ext>
              </a:extLst>
            </p:cNvPr>
            <p:cNvSpPr>
              <a:spLocks noChangeShapeType="1"/>
            </p:cNvSpPr>
            <p:nvPr/>
          </p:nvSpPr>
          <p:spPr bwMode="auto">
            <a:xfrm flipV="1">
              <a:off x="7928081" y="3544112"/>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4" name="Line 229">
              <a:extLst>
                <a:ext uri="{FF2B5EF4-FFF2-40B4-BE49-F238E27FC236}">
                  <a16:creationId xmlns:a16="http://schemas.microsoft.com/office/drawing/2014/main" id="{CE1F01FD-95A6-41CF-8D58-28517B2B56A5}"/>
                </a:ext>
              </a:extLst>
            </p:cNvPr>
            <p:cNvSpPr>
              <a:spLocks noChangeShapeType="1"/>
            </p:cNvSpPr>
            <p:nvPr/>
          </p:nvSpPr>
          <p:spPr bwMode="auto">
            <a:xfrm flipH="1">
              <a:off x="7893156" y="35806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5" name="Line 230">
              <a:extLst>
                <a:ext uri="{FF2B5EF4-FFF2-40B4-BE49-F238E27FC236}">
                  <a16:creationId xmlns:a16="http://schemas.microsoft.com/office/drawing/2014/main" id="{FDDFA317-D0D7-4724-88FC-88974D1F2F96}"/>
                </a:ext>
              </a:extLst>
            </p:cNvPr>
            <p:cNvSpPr>
              <a:spLocks noChangeShapeType="1"/>
            </p:cNvSpPr>
            <p:nvPr/>
          </p:nvSpPr>
          <p:spPr bwMode="auto">
            <a:xfrm flipV="1">
              <a:off x="7913793" y="35171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6" name="Line 231">
              <a:extLst>
                <a:ext uri="{FF2B5EF4-FFF2-40B4-BE49-F238E27FC236}">
                  <a16:creationId xmlns:a16="http://schemas.microsoft.com/office/drawing/2014/main" id="{A2AA4823-2F6E-4FD4-9A5A-53764998DF03}"/>
                </a:ext>
              </a:extLst>
            </p:cNvPr>
            <p:cNvSpPr>
              <a:spLocks noChangeShapeType="1"/>
            </p:cNvSpPr>
            <p:nvPr/>
          </p:nvSpPr>
          <p:spPr bwMode="auto">
            <a:xfrm flipH="1">
              <a:off x="7877281" y="35520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7" name="Line 232">
              <a:extLst>
                <a:ext uri="{FF2B5EF4-FFF2-40B4-BE49-F238E27FC236}">
                  <a16:creationId xmlns:a16="http://schemas.microsoft.com/office/drawing/2014/main" id="{80C4F3C6-A9C8-44E8-A0DC-2E176EDDBE8B}"/>
                </a:ext>
              </a:extLst>
            </p:cNvPr>
            <p:cNvSpPr>
              <a:spLocks noChangeShapeType="1"/>
            </p:cNvSpPr>
            <p:nvPr/>
          </p:nvSpPr>
          <p:spPr bwMode="auto">
            <a:xfrm flipV="1">
              <a:off x="7902681" y="349966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8" name="Line 233">
              <a:extLst>
                <a:ext uri="{FF2B5EF4-FFF2-40B4-BE49-F238E27FC236}">
                  <a16:creationId xmlns:a16="http://schemas.microsoft.com/office/drawing/2014/main" id="{E0C1B1A0-B395-44CC-A701-54837D8A5E1A}"/>
                </a:ext>
              </a:extLst>
            </p:cNvPr>
            <p:cNvSpPr>
              <a:spLocks noChangeShapeType="1"/>
            </p:cNvSpPr>
            <p:nvPr/>
          </p:nvSpPr>
          <p:spPr bwMode="auto">
            <a:xfrm flipH="1">
              <a:off x="7867756" y="35361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69" name="Line 234">
              <a:extLst>
                <a:ext uri="{FF2B5EF4-FFF2-40B4-BE49-F238E27FC236}">
                  <a16:creationId xmlns:a16="http://schemas.microsoft.com/office/drawing/2014/main" id="{499F70D9-D5DE-4AE0-97E6-DC37FF0D38AB}"/>
                </a:ext>
              </a:extLst>
            </p:cNvPr>
            <p:cNvSpPr>
              <a:spLocks noChangeShapeType="1"/>
            </p:cNvSpPr>
            <p:nvPr/>
          </p:nvSpPr>
          <p:spPr bwMode="auto">
            <a:xfrm flipV="1">
              <a:off x="7893156" y="348061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0" name="Line 235">
              <a:extLst>
                <a:ext uri="{FF2B5EF4-FFF2-40B4-BE49-F238E27FC236}">
                  <a16:creationId xmlns:a16="http://schemas.microsoft.com/office/drawing/2014/main" id="{99EF79EC-EBE2-4736-BBF0-AC9C84E7E19F}"/>
                </a:ext>
              </a:extLst>
            </p:cNvPr>
            <p:cNvSpPr>
              <a:spLocks noChangeShapeType="1"/>
            </p:cNvSpPr>
            <p:nvPr/>
          </p:nvSpPr>
          <p:spPr bwMode="auto">
            <a:xfrm flipH="1">
              <a:off x="7858231" y="35171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1" name="Line 236">
              <a:extLst>
                <a:ext uri="{FF2B5EF4-FFF2-40B4-BE49-F238E27FC236}">
                  <a16:creationId xmlns:a16="http://schemas.microsoft.com/office/drawing/2014/main" id="{44C42ADB-9DBE-46D0-9F1A-362E638587BB}"/>
                </a:ext>
              </a:extLst>
            </p:cNvPr>
            <p:cNvSpPr>
              <a:spLocks noChangeShapeType="1"/>
            </p:cNvSpPr>
            <p:nvPr/>
          </p:nvSpPr>
          <p:spPr bwMode="auto">
            <a:xfrm flipV="1">
              <a:off x="7880456" y="345521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2" name="Line 237">
              <a:extLst>
                <a:ext uri="{FF2B5EF4-FFF2-40B4-BE49-F238E27FC236}">
                  <a16:creationId xmlns:a16="http://schemas.microsoft.com/office/drawing/2014/main" id="{C9297DEC-061E-4ED6-82B7-F8AC3486D64C}"/>
                </a:ext>
              </a:extLst>
            </p:cNvPr>
            <p:cNvSpPr>
              <a:spLocks noChangeShapeType="1"/>
            </p:cNvSpPr>
            <p:nvPr/>
          </p:nvSpPr>
          <p:spPr bwMode="auto">
            <a:xfrm flipH="1">
              <a:off x="7843943" y="3490137"/>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3" name="Line 238">
              <a:extLst>
                <a:ext uri="{FF2B5EF4-FFF2-40B4-BE49-F238E27FC236}">
                  <a16:creationId xmlns:a16="http://schemas.microsoft.com/office/drawing/2014/main" id="{2CF66E33-1139-4CE2-8B39-B226DC8A4587}"/>
                </a:ext>
              </a:extLst>
            </p:cNvPr>
            <p:cNvSpPr>
              <a:spLocks noChangeShapeType="1"/>
            </p:cNvSpPr>
            <p:nvPr/>
          </p:nvSpPr>
          <p:spPr bwMode="auto">
            <a:xfrm flipV="1">
              <a:off x="7861406" y="3420287"/>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4" name="Line 239">
              <a:extLst>
                <a:ext uri="{FF2B5EF4-FFF2-40B4-BE49-F238E27FC236}">
                  <a16:creationId xmlns:a16="http://schemas.microsoft.com/office/drawing/2014/main" id="{69FA63A0-A084-4E9E-9C72-58EF36E411F1}"/>
                </a:ext>
              </a:extLst>
            </p:cNvPr>
            <p:cNvSpPr>
              <a:spLocks noChangeShapeType="1"/>
            </p:cNvSpPr>
            <p:nvPr/>
          </p:nvSpPr>
          <p:spPr bwMode="auto">
            <a:xfrm flipH="1">
              <a:off x="7826481" y="34568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5" name="Line 240">
              <a:extLst>
                <a:ext uri="{FF2B5EF4-FFF2-40B4-BE49-F238E27FC236}">
                  <a16:creationId xmlns:a16="http://schemas.microsoft.com/office/drawing/2014/main" id="{4F96398D-3F82-4A92-B4AA-171B926E6026}"/>
                </a:ext>
              </a:extLst>
            </p:cNvPr>
            <p:cNvSpPr>
              <a:spLocks noChangeShapeType="1"/>
            </p:cNvSpPr>
            <p:nvPr/>
          </p:nvSpPr>
          <p:spPr bwMode="auto">
            <a:xfrm flipV="1">
              <a:off x="7848706" y="339965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6" name="Line 241">
              <a:extLst>
                <a:ext uri="{FF2B5EF4-FFF2-40B4-BE49-F238E27FC236}">
                  <a16:creationId xmlns:a16="http://schemas.microsoft.com/office/drawing/2014/main" id="{20A8230E-1A4C-4A65-87FE-244CF80AD465}"/>
                </a:ext>
              </a:extLst>
            </p:cNvPr>
            <p:cNvSpPr>
              <a:spLocks noChangeShapeType="1"/>
            </p:cNvSpPr>
            <p:nvPr/>
          </p:nvSpPr>
          <p:spPr bwMode="auto">
            <a:xfrm flipH="1">
              <a:off x="7812193" y="34345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7" name="Line 242">
              <a:extLst>
                <a:ext uri="{FF2B5EF4-FFF2-40B4-BE49-F238E27FC236}">
                  <a16:creationId xmlns:a16="http://schemas.microsoft.com/office/drawing/2014/main" id="{DF9147A0-036B-47FB-A048-D9FE0D0ADE44}"/>
                </a:ext>
              </a:extLst>
            </p:cNvPr>
            <p:cNvSpPr>
              <a:spLocks noChangeShapeType="1"/>
            </p:cNvSpPr>
            <p:nvPr/>
          </p:nvSpPr>
          <p:spPr bwMode="auto">
            <a:xfrm flipV="1">
              <a:off x="7840768" y="337266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8" name="Line 243">
              <a:extLst>
                <a:ext uri="{FF2B5EF4-FFF2-40B4-BE49-F238E27FC236}">
                  <a16:creationId xmlns:a16="http://schemas.microsoft.com/office/drawing/2014/main" id="{D6BA5E40-6575-4A29-8F10-B153F3D01D4F}"/>
                </a:ext>
              </a:extLst>
            </p:cNvPr>
            <p:cNvSpPr>
              <a:spLocks noChangeShapeType="1"/>
            </p:cNvSpPr>
            <p:nvPr/>
          </p:nvSpPr>
          <p:spPr bwMode="auto">
            <a:xfrm flipH="1">
              <a:off x="7804256" y="34091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79" name="Line 244">
              <a:extLst>
                <a:ext uri="{FF2B5EF4-FFF2-40B4-BE49-F238E27FC236}">
                  <a16:creationId xmlns:a16="http://schemas.microsoft.com/office/drawing/2014/main" id="{6B606101-D693-4530-8FB6-FA07A8115E70}"/>
                </a:ext>
              </a:extLst>
            </p:cNvPr>
            <p:cNvSpPr>
              <a:spLocks noChangeShapeType="1"/>
            </p:cNvSpPr>
            <p:nvPr/>
          </p:nvSpPr>
          <p:spPr bwMode="auto">
            <a:xfrm flipV="1">
              <a:off x="7824893" y="334726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0" name="Line 245">
              <a:extLst>
                <a:ext uri="{FF2B5EF4-FFF2-40B4-BE49-F238E27FC236}">
                  <a16:creationId xmlns:a16="http://schemas.microsoft.com/office/drawing/2014/main" id="{C454ADBB-A701-487D-8143-BCEBDE5ECF0B}"/>
                </a:ext>
              </a:extLst>
            </p:cNvPr>
            <p:cNvSpPr>
              <a:spLocks noChangeShapeType="1"/>
            </p:cNvSpPr>
            <p:nvPr/>
          </p:nvSpPr>
          <p:spPr bwMode="auto">
            <a:xfrm flipH="1">
              <a:off x="7789968" y="33837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1" name="Line 246">
              <a:extLst>
                <a:ext uri="{FF2B5EF4-FFF2-40B4-BE49-F238E27FC236}">
                  <a16:creationId xmlns:a16="http://schemas.microsoft.com/office/drawing/2014/main" id="{278C070B-A8BB-4664-BE1C-22962E231AFC}"/>
                </a:ext>
              </a:extLst>
            </p:cNvPr>
            <p:cNvSpPr>
              <a:spLocks noChangeShapeType="1"/>
            </p:cNvSpPr>
            <p:nvPr/>
          </p:nvSpPr>
          <p:spPr bwMode="auto">
            <a:xfrm flipV="1">
              <a:off x="7818543" y="333615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2" name="Line 247">
              <a:extLst>
                <a:ext uri="{FF2B5EF4-FFF2-40B4-BE49-F238E27FC236}">
                  <a16:creationId xmlns:a16="http://schemas.microsoft.com/office/drawing/2014/main" id="{7D6FEA82-6A15-43C5-98FC-A4A7D9244D5F}"/>
                </a:ext>
              </a:extLst>
            </p:cNvPr>
            <p:cNvSpPr>
              <a:spLocks noChangeShapeType="1"/>
            </p:cNvSpPr>
            <p:nvPr/>
          </p:nvSpPr>
          <p:spPr bwMode="auto">
            <a:xfrm flipH="1">
              <a:off x="7782031" y="3372662"/>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3" name="Line 248">
              <a:extLst>
                <a:ext uri="{FF2B5EF4-FFF2-40B4-BE49-F238E27FC236}">
                  <a16:creationId xmlns:a16="http://schemas.microsoft.com/office/drawing/2014/main" id="{404904AB-C28A-4E8B-89DF-E13B86634AEE}"/>
                </a:ext>
              </a:extLst>
            </p:cNvPr>
            <p:cNvSpPr>
              <a:spLocks noChangeShapeType="1"/>
            </p:cNvSpPr>
            <p:nvPr/>
          </p:nvSpPr>
          <p:spPr bwMode="auto">
            <a:xfrm flipV="1">
              <a:off x="7805843" y="3320275"/>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4" name="Line 249">
              <a:extLst>
                <a:ext uri="{FF2B5EF4-FFF2-40B4-BE49-F238E27FC236}">
                  <a16:creationId xmlns:a16="http://schemas.microsoft.com/office/drawing/2014/main" id="{6E3458F5-72A7-4F95-99C3-0544BA771CEB}"/>
                </a:ext>
              </a:extLst>
            </p:cNvPr>
            <p:cNvSpPr>
              <a:spLocks noChangeShapeType="1"/>
            </p:cNvSpPr>
            <p:nvPr/>
          </p:nvSpPr>
          <p:spPr bwMode="auto">
            <a:xfrm flipH="1">
              <a:off x="7769331" y="3356787"/>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5" name="Line 250">
              <a:extLst>
                <a:ext uri="{FF2B5EF4-FFF2-40B4-BE49-F238E27FC236}">
                  <a16:creationId xmlns:a16="http://schemas.microsoft.com/office/drawing/2014/main" id="{6BA92A9E-5D88-4838-9865-2755DD04FF24}"/>
                </a:ext>
              </a:extLst>
            </p:cNvPr>
            <p:cNvSpPr>
              <a:spLocks noChangeShapeType="1"/>
            </p:cNvSpPr>
            <p:nvPr/>
          </p:nvSpPr>
          <p:spPr bwMode="auto">
            <a:xfrm flipV="1">
              <a:off x="7797906" y="331075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6" name="Line 251">
              <a:extLst>
                <a:ext uri="{FF2B5EF4-FFF2-40B4-BE49-F238E27FC236}">
                  <a16:creationId xmlns:a16="http://schemas.microsoft.com/office/drawing/2014/main" id="{8027F40D-C9F3-46DF-B3C7-CC94B9A0E939}"/>
                </a:ext>
              </a:extLst>
            </p:cNvPr>
            <p:cNvSpPr>
              <a:spLocks noChangeShapeType="1"/>
            </p:cNvSpPr>
            <p:nvPr/>
          </p:nvSpPr>
          <p:spPr bwMode="auto">
            <a:xfrm flipH="1">
              <a:off x="7761393" y="3347262"/>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7" name="Line 252">
              <a:extLst>
                <a:ext uri="{FF2B5EF4-FFF2-40B4-BE49-F238E27FC236}">
                  <a16:creationId xmlns:a16="http://schemas.microsoft.com/office/drawing/2014/main" id="{28DEA76C-D2A6-42A1-802D-9C1C35BCE959}"/>
                </a:ext>
              </a:extLst>
            </p:cNvPr>
            <p:cNvSpPr>
              <a:spLocks noChangeShapeType="1"/>
            </p:cNvSpPr>
            <p:nvPr/>
          </p:nvSpPr>
          <p:spPr bwMode="auto">
            <a:xfrm flipV="1">
              <a:off x="7775681" y="326947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8" name="Line 253">
              <a:extLst>
                <a:ext uri="{FF2B5EF4-FFF2-40B4-BE49-F238E27FC236}">
                  <a16:creationId xmlns:a16="http://schemas.microsoft.com/office/drawing/2014/main" id="{F7092947-7106-4A83-9414-1141CFB20EE4}"/>
                </a:ext>
              </a:extLst>
            </p:cNvPr>
            <p:cNvSpPr>
              <a:spLocks noChangeShapeType="1"/>
            </p:cNvSpPr>
            <p:nvPr/>
          </p:nvSpPr>
          <p:spPr bwMode="auto">
            <a:xfrm flipH="1">
              <a:off x="7740756" y="3305987"/>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9" name="Line 254">
              <a:extLst>
                <a:ext uri="{FF2B5EF4-FFF2-40B4-BE49-F238E27FC236}">
                  <a16:creationId xmlns:a16="http://schemas.microsoft.com/office/drawing/2014/main" id="{3AC0D29C-9B8C-47DE-9EDC-E2BD9A106E49}"/>
                </a:ext>
              </a:extLst>
            </p:cNvPr>
            <p:cNvSpPr>
              <a:spLocks noChangeShapeType="1"/>
            </p:cNvSpPr>
            <p:nvPr/>
          </p:nvSpPr>
          <p:spPr bwMode="auto">
            <a:xfrm flipV="1">
              <a:off x="7769331" y="325518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0" name="Line 255">
              <a:extLst>
                <a:ext uri="{FF2B5EF4-FFF2-40B4-BE49-F238E27FC236}">
                  <a16:creationId xmlns:a16="http://schemas.microsoft.com/office/drawing/2014/main" id="{C3F8D014-D186-48C4-8CAD-8C4CC53366AD}"/>
                </a:ext>
              </a:extLst>
            </p:cNvPr>
            <p:cNvSpPr>
              <a:spLocks noChangeShapeType="1"/>
            </p:cNvSpPr>
            <p:nvPr/>
          </p:nvSpPr>
          <p:spPr bwMode="auto">
            <a:xfrm flipH="1">
              <a:off x="7732818" y="329170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1" name="Line 256">
              <a:extLst>
                <a:ext uri="{FF2B5EF4-FFF2-40B4-BE49-F238E27FC236}">
                  <a16:creationId xmlns:a16="http://schemas.microsoft.com/office/drawing/2014/main" id="{410ACA09-D568-4986-B8B5-0C55DB2264F9}"/>
                </a:ext>
              </a:extLst>
            </p:cNvPr>
            <p:cNvSpPr>
              <a:spLocks noChangeShapeType="1"/>
            </p:cNvSpPr>
            <p:nvPr/>
          </p:nvSpPr>
          <p:spPr bwMode="auto">
            <a:xfrm flipV="1">
              <a:off x="7762981" y="3245662"/>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2" name="Line 257">
              <a:extLst>
                <a:ext uri="{FF2B5EF4-FFF2-40B4-BE49-F238E27FC236}">
                  <a16:creationId xmlns:a16="http://schemas.microsoft.com/office/drawing/2014/main" id="{2FD92F93-3CF0-4D7B-ADFB-7658E0875263}"/>
                </a:ext>
              </a:extLst>
            </p:cNvPr>
            <p:cNvSpPr>
              <a:spLocks noChangeShapeType="1"/>
            </p:cNvSpPr>
            <p:nvPr/>
          </p:nvSpPr>
          <p:spPr bwMode="auto">
            <a:xfrm flipH="1">
              <a:off x="7726468" y="3282175"/>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3" name="Line 258">
              <a:extLst>
                <a:ext uri="{FF2B5EF4-FFF2-40B4-BE49-F238E27FC236}">
                  <a16:creationId xmlns:a16="http://schemas.microsoft.com/office/drawing/2014/main" id="{1445BF9E-DD13-4BC2-A81A-96D09AEFFB21}"/>
                </a:ext>
              </a:extLst>
            </p:cNvPr>
            <p:cNvSpPr>
              <a:spLocks noChangeShapeType="1"/>
            </p:cNvSpPr>
            <p:nvPr/>
          </p:nvSpPr>
          <p:spPr bwMode="auto">
            <a:xfrm flipV="1">
              <a:off x="7742343" y="3212325"/>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4" name="Line 259">
              <a:extLst>
                <a:ext uri="{FF2B5EF4-FFF2-40B4-BE49-F238E27FC236}">
                  <a16:creationId xmlns:a16="http://schemas.microsoft.com/office/drawing/2014/main" id="{3EFC068E-9283-4ED1-9C16-8C0ECF11DC03}"/>
                </a:ext>
              </a:extLst>
            </p:cNvPr>
            <p:cNvSpPr>
              <a:spLocks noChangeShapeType="1"/>
            </p:cNvSpPr>
            <p:nvPr/>
          </p:nvSpPr>
          <p:spPr bwMode="auto">
            <a:xfrm flipH="1">
              <a:off x="7705831" y="32472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5" name="Line 260">
              <a:extLst>
                <a:ext uri="{FF2B5EF4-FFF2-40B4-BE49-F238E27FC236}">
                  <a16:creationId xmlns:a16="http://schemas.microsoft.com/office/drawing/2014/main" id="{99B74FEB-D88D-40A5-9056-01DBC4A71E27}"/>
                </a:ext>
              </a:extLst>
            </p:cNvPr>
            <p:cNvSpPr>
              <a:spLocks noChangeShapeType="1"/>
            </p:cNvSpPr>
            <p:nvPr/>
          </p:nvSpPr>
          <p:spPr bwMode="auto">
            <a:xfrm flipV="1">
              <a:off x="7732818" y="3175812"/>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6" name="Line 261">
              <a:extLst>
                <a:ext uri="{FF2B5EF4-FFF2-40B4-BE49-F238E27FC236}">
                  <a16:creationId xmlns:a16="http://schemas.microsoft.com/office/drawing/2014/main" id="{6F321098-3CF8-4A5D-B5C6-34AECE6D0FFD}"/>
                </a:ext>
              </a:extLst>
            </p:cNvPr>
            <p:cNvSpPr>
              <a:spLocks noChangeShapeType="1"/>
            </p:cNvSpPr>
            <p:nvPr/>
          </p:nvSpPr>
          <p:spPr bwMode="auto">
            <a:xfrm flipH="1">
              <a:off x="7697893" y="32123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7" name="Line 262">
              <a:extLst>
                <a:ext uri="{FF2B5EF4-FFF2-40B4-BE49-F238E27FC236}">
                  <a16:creationId xmlns:a16="http://schemas.microsoft.com/office/drawing/2014/main" id="{12D2EDED-40B4-40DF-88F0-83A77D28B646}"/>
                </a:ext>
              </a:extLst>
            </p:cNvPr>
            <p:cNvSpPr>
              <a:spLocks noChangeShapeType="1"/>
            </p:cNvSpPr>
            <p:nvPr/>
          </p:nvSpPr>
          <p:spPr bwMode="auto">
            <a:xfrm flipV="1">
              <a:off x="7724881" y="315993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8" name="Line 263">
              <a:extLst>
                <a:ext uri="{FF2B5EF4-FFF2-40B4-BE49-F238E27FC236}">
                  <a16:creationId xmlns:a16="http://schemas.microsoft.com/office/drawing/2014/main" id="{585534BA-5CC7-47FF-8916-39796A2D17D7}"/>
                </a:ext>
              </a:extLst>
            </p:cNvPr>
            <p:cNvSpPr>
              <a:spLocks noChangeShapeType="1"/>
            </p:cNvSpPr>
            <p:nvPr/>
          </p:nvSpPr>
          <p:spPr bwMode="auto">
            <a:xfrm flipH="1">
              <a:off x="7688368" y="31964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9" name="Line 264">
              <a:extLst>
                <a:ext uri="{FF2B5EF4-FFF2-40B4-BE49-F238E27FC236}">
                  <a16:creationId xmlns:a16="http://schemas.microsoft.com/office/drawing/2014/main" id="{2850112A-3601-4E63-8AA0-B6A9DB929DFD}"/>
                </a:ext>
              </a:extLst>
            </p:cNvPr>
            <p:cNvSpPr>
              <a:spLocks noChangeShapeType="1"/>
            </p:cNvSpPr>
            <p:nvPr/>
          </p:nvSpPr>
          <p:spPr bwMode="auto">
            <a:xfrm flipV="1">
              <a:off x="7713768" y="3137712"/>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0" name="Line 265">
              <a:extLst>
                <a:ext uri="{FF2B5EF4-FFF2-40B4-BE49-F238E27FC236}">
                  <a16:creationId xmlns:a16="http://schemas.microsoft.com/office/drawing/2014/main" id="{E558563B-455F-4A96-847A-140AABFD44AB}"/>
                </a:ext>
              </a:extLst>
            </p:cNvPr>
            <p:cNvSpPr>
              <a:spLocks noChangeShapeType="1"/>
            </p:cNvSpPr>
            <p:nvPr/>
          </p:nvSpPr>
          <p:spPr bwMode="auto">
            <a:xfrm flipH="1">
              <a:off x="7677256" y="31742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1" name="Line 266">
              <a:extLst>
                <a:ext uri="{FF2B5EF4-FFF2-40B4-BE49-F238E27FC236}">
                  <a16:creationId xmlns:a16="http://schemas.microsoft.com/office/drawing/2014/main" id="{F666B886-4B48-417D-9CEF-ADAF3CDFE8A9}"/>
                </a:ext>
              </a:extLst>
            </p:cNvPr>
            <p:cNvSpPr>
              <a:spLocks noChangeShapeType="1"/>
            </p:cNvSpPr>
            <p:nvPr/>
          </p:nvSpPr>
          <p:spPr bwMode="auto">
            <a:xfrm flipV="1">
              <a:off x="7696306" y="308691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2" name="Line 267">
              <a:extLst>
                <a:ext uri="{FF2B5EF4-FFF2-40B4-BE49-F238E27FC236}">
                  <a16:creationId xmlns:a16="http://schemas.microsoft.com/office/drawing/2014/main" id="{BB3717DD-0415-4190-A53C-3E4D42D0DEDA}"/>
                </a:ext>
              </a:extLst>
            </p:cNvPr>
            <p:cNvSpPr>
              <a:spLocks noChangeShapeType="1"/>
            </p:cNvSpPr>
            <p:nvPr/>
          </p:nvSpPr>
          <p:spPr bwMode="auto">
            <a:xfrm flipH="1">
              <a:off x="7661381" y="31234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3" name="Line 268">
              <a:extLst>
                <a:ext uri="{FF2B5EF4-FFF2-40B4-BE49-F238E27FC236}">
                  <a16:creationId xmlns:a16="http://schemas.microsoft.com/office/drawing/2014/main" id="{F9812DF6-9D83-482C-BAAE-A09A0F9F638C}"/>
                </a:ext>
              </a:extLst>
            </p:cNvPr>
            <p:cNvSpPr>
              <a:spLocks noChangeShapeType="1"/>
            </p:cNvSpPr>
            <p:nvPr/>
          </p:nvSpPr>
          <p:spPr bwMode="auto">
            <a:xfrm flipV="1">
              <a:off x="7691543" y="308056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4" name="Line 269">
              <a:extLst>
                <a:ext uri="{FF2B5EF4-FFF2-40B4-BE49-F238E27FC236}">
                  <a16:creationId xmlns:a16="http://schemas.microsoft.com/office/drawing/2014/main" id="{6334A870-34F5-485D-B035-C322FDC96925}"/>
                </a:ext>
              </a:extLst>
            </p:cNvPr>
            <p:cNvSpPr>
              <a:spLocks noChangeShapeType="1"/>
            </p:cNvSpPr>
            <p:nvPr/>
          </p:nvSpPr>
          <p:spPr bwMode="auto">
            <a:xfrm flipH="1">
              <a:off x="7656618" y="31170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5" name="Line 270">
              <a:extLst>
                <a:ext uri="{FF2B5EF4-FFF2-40B4-BE49-F238E27FC236}">
                  <a16:creationId xmlns:a16="http://schemas.microsoft.com/office/drawing/2014/main" id="{6CB32A36-4152-41B0-BF42-C36DEC70D3DA}"/>
                </a:ext>
              </a:extLst>
            </p:cNvPr>
            <p:cNvSpPr>
              <a:spLocks noChangeShapeType="1"/>
            </p:cNvSpPr>
            <p:nvPr/>
          </p:nvSpPr>
          <p:spPr bwMode="auto">
            <a:xfrm flipV="1">
              <a:off x="7675668" y="304563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6" name="Line 271">
              <a:extLst>
                <a:ext uri="{FF2B5EF4-FFF2-40B4-BE49-F238E27FC236}">
                  <a16:creationId xmlns:a16="http://schemas.microsoft.com/office/drawing/2014/main" id="{FA756DF7-CB43-46D7-A74C-47EF232F7581}"/>
                </a:ext>
              </a:extLst>
            </p:cNvPr>
            <p:cNvSpPr>
              <a:spLocks noChangeShapeType="1"/>
            </p:cNvSpPr>
            <p:nvPr/>
          </p:nvSpPr>
          <p:spPr bwMode="auto">
            <a:xfrm flipH="1">
              <a:off x="7639156" y="3082150"/>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7" name="Line 272">
              <a:extLst>
                <a:ext uri="{FF2B5EF4-FFF2-40B4-BE49-F238E27FC236}">
                  <a16:creationId xmlns:a16="http://schemas.microsoft.com/office/drawing/2014/main" id="{33F40B90-F1D6-404F-AE3B-2509D91F7E92}"/>
                </a:ext>
              </a:extLst>
            </p:cNvPr>
            <p:cNvSpPr>
              <a:spLocks noChangeShapeType="1"/>
            </p:cNvSpPr>
            <p:nvPr/>
          </p:nvSpPr>
          <p:spPr bwMode="auto">
            <a:xfrm flipV="1">
              <a:off x="7656618" y="2998012"/>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8" name="Line 273">
              <a:extLst>
                <a:ext uri="{FF2B5EF4-FFF2-40B4-BE49-F238E27FC236}">
                  <a16:creationId xmlns:a16="http://schemas.microsoft.com/office/drawing/2014/main" id="{F93915AB-4A84-41B5-9C3D-A3516ABA690D}"/>
                </a:ext>
              </a:extLst>
            </p:cNvPr>
            <p:cNvSpPr>
              <a:spLocks noChangeShapeType="1"/>
            </p:cNvSpPr>
            <p:nvPr/>
          </p:nvSpPr>
          <p:spPr bwMode="auto">
            <a:xfrm flipH="1">
              <a:off x="7620106" y="30345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9" name="Line 274">
              <a:extLst>
                <a:ext uri="{FF2B5EF4-FFF2-40B4-BE49-F238E27FC236}">
                  <a16:creationId xmlns:a16="http://schemas.microsoft.com/office/drawing/2014/main" id="{F713DF43-2365-4996-A5E2-9CCABEF6850D}"/>
                </a:ext>
              </a:extLst>
            </p:cNvPr>
            <p:cNvSpPr>
              <a:spLocks noChangeShapeType="1"/>
            </p:cNvSpPr>
            <p:nvPr/>
          </p:nvSpPr>
          <p:spPr bwMode="auto">
            <a:xfrm flipV="1">
              <a:off x="7642331" y="2964675"/>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0" name="Line 275">
              <a:extLst>
                <a:ext uri="{FF2B5EF4-FFF2-40B4-BE49-F238E27FC236}">
                  <a16:creationId xmlns:a16="http://schemas.microsoft.com/office/drawing/2014/main" id="{33A08BBB-2268-41A6-BB5F-8A33CAC63D89}"/>
                </a:ext>
              </a:extLst>
            </p:cNvPr>
            <p:cNvSpPr>
              <a:spLocks noChangeShapeType="1"/>
            </p:cNvSpPr>
            <p:nvPr/>
          </p:nvSpPr>
          <p:spPr bwMode="auto">
            <a:xfrm flipH="1">
              <a:off x="7605818" y="3001187"/>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1" name="Line 276">
              <a:extLst>
                <a:ext uri="{FF2B5EF4-FFF2-40B4-BE49-F238E27FC236}">
                  <a16:creationId xmlns:a16="http://schemas.microsoft.com/office/drawing/2014/main" id="{1A6777E7-1D55-4BE0-AAEE-5332ED658D48}"/>
                </a:ext>
              </a:extLst>
            </p:cNvPr>
            <p:cNvSpPr>
              <a:spLocks noChangeShapeType="1"/>
            </p:cNvSpPr>
            <p:nvPr/>
          </p:nvSpPr>
          <p:spPr bwMode="auto">
            <a:xfrm flipV="1">
              <a:off x="7621693" y="291228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2" name="Line 277">
              <a:extLst>
                <a:ext uri="{FF2B5EF4-FFF2-40B4-BE49-F238E27FC236}">
                  <a16:creationId xmlns:a16="http://schemas.microsoft.com/office/drawing/2014/main" id="{9397750E-4E86-49FD-84E2-A942A4CD06BB}"/>
                </a:ext>
              </a:extLst>
            </p:cNvPr>
            <p:cNvSpPr>
              <a:spLocks noChangeShapeType="1"/>
            </p:cNvSpPr>
            <p:nvPr/>
          </p:nvSpPr>
          <p:spPr bwMode="auto">
            <a:xfrm flipH="1">
              <a:off x="7585181" y="2947212"/>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3" name="Line 278">
              <a:extLst>
                <a:ext uri="{FF2B5EF4-FFF2-40B4-BE49-F238E27FC236}">
                  <a16:creationId xmlns:a16="http://schemas.microsoft.com/office/drawing/2014/main" id="{E0E7F524-4C6F-4CF4-AF9F-F4C66B5E6B80}"/>
                </a:ext>
              </a:extLst>
            </p:cNvPr>
            <p:cNvSpPr>
              <a:spLocks noChangeShapeType="1"/>
            </p:cNvSpPr>
            <p:nvPr/>
          </p:nvSpPr>
          <p:spPr bwMode="auto">
            <a:xfrm flipV="1">
              <a:off x="7610581" y="2890062"/>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4" name="Line 279">
              <a:extLst>
                <a:ext uri="{FF2B5EF4-FFF2-40B4-BE49-F238E27FC236}">
                  <a16:creationId xmlns:a16="http://schemas.microsoft.com/office/drawing/2014/main" id="{61EF9F78-854D-4352-8B6C-E4B168B21723}"/>
                </a:ext>
              </a:extLst>
            </p:cNvPr>
            <p:cNvSpPr>
              <a:spLocks noChangeShapeType="1"/>
            </p:cNvSpPr>
            <p:nvPr/>
          </p:nvSpPr>
          <p:spPr bwMode="auto">
            <a:xfrm flipH="1">
              <a:off x="7575656" y="292657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5" name="Line 280">
              <a:extLst>
                <a:ext uri="{FF2B5EF4-FFF2-40B4-BE49-F238E27FC236}">
                  <a16:creationId xmlns:a16="http://schemas.microsoft.com/office/drawing/2014/main" id="{8CFA8FFD-9184-43D1-BBF4-EB48C47426AC}"/>
                </a:ext>
              </a:extLst>
            </p:cNvPr>
            <p:cNvSpPr>
              <a:spLocks noChangeShapeType="1"/>
            </p:cNvSpPr>
            <p:nvPr/>
          </p:nvSpPr>
          <p:spPr bwMode="auto">
            <a:xfrm flipV="1">
              <a:off x="7597881" y="284878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6" name="Line 281">
              <a:extLst>
                <a:ext uri="{FF2B5EF4-FFF2-40B4-BE49-F238E27FC236}">
                  <a16:creationId xmlns:a16="http://schemas.microsoft.com/office/drawing/2014/main" id="{227C0E43-34A1-40E7-B58A-430FFAFD873D}"/>
                </a:ext>
              </a:extLst>
            </p:cNvPr>
            <p:cNvSpPr>
              <a:spLocks noChangeShapeType="1"/>
            </p:cNvSpPr>
            <p:nvPr/>
          </p:nvSpPr>
          <p:spPr bwMode="auto">
            <a:xfrm flipH="1">
              <a:off x="7561368" y="2885300"/>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7" name="Line 282">
              <a:extLst>
                <a:ext uri="{FF2B5EF4-FFF2-40B4-BE49-F238E27FC236}">
                  <a16:creationId xmlns:a16="http://schemas.microsoft.com/office/drawing/2014/main" id="{CC9336BD-09EE-41A8-B138-DE2C9E5FBAF2}"/>
                </a:ext>
              </a:extLst>
            </p:cNvPr>
            <p:cNvSpPr>
              <a:spLocks noChangeShapeType="1"/>
            </p:cNvSpPr>
            <p:nvPr/>
          </p:nvSpPr>
          <p:spPr bwMode="auto">
            <a:xfrm flipV="1">
              <a:off x="7578831" y="2824975"/>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8" name="Line 283">
              <a:extLst>
                <a:ext uri="{FF2B5EF4-FFF2-40B4-BE49-F238E27FC236}">
                  <a16:creationId xmlns:a16="http://schemas.microsoft.com/office/drawing/2014/main" id="{D4621631-C317-4BFD-A9FF-D8B05DD510AA}"/>
                </a:ext>
              </a:extLst>
            </p:cNvPr>
            <p:cNvSpPr>
              <a:spLocks noChangeShapeType="1"/>
            </p:cNvSpPr>
            <p:nvPr/>
          </p:nvSpPr>
          <p:spPr bwMode="auto">
            <a:xfrm flipH="1">
              <a:off x="7543906" y="2861487"/>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9" name="Line 284">
              <a:extLst>
                <a:ext uri="{FF2B5EF4-FFF2-40B4-BE49-F238E27FC236}">
                  <a16:creationId xmlns:a16="http://schemas.microsoft.com/office/drawing/2014/main" id="{4D246274-A51A-4B6B-9F33-CCA0F611C0BE}"/>
                </a:ext>
              </a:extLst>
            </p:cNvPr>
            <p:cNvSpPr>
              <a:spLocks noChangeShapeType="1"/>
            </p:cNvSpPr>
            <p:nvPr/>
          </p:nvSpPr>
          <p:spPr bwMode="auto">
            <a:xfrm flipV="1">
              <a:off x="7566131" y="279163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0" name="Line 285">
              <a:extLst>
                <a:ext uri="{FF2B5EF4-FFF2-40B4-BE49-F238E27FC236}">
                  <a16:creationId xmlns:a16="http://schemas.microsoft.com/office/drawing/2014/main" id="{A3B3BFD3-19EF-4178-B1DB-9BF1227CE687}"/>
                </a:ext>
              </a:extLst>
            </p:cNvPr>
            <p:cNvSpPr>
              <a:spLocks noChangeShapeType="1"/>
            </p:cNvSpPr>
            <p:nvPr/>
          </p:nvSpPr>
          <p:spPr bwMode="auto">
            <a:xfrm flipH="1">
              <a:off x="7529618" y="2826562"/>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1" name="Line 286">
              <a:extLst>
                <a:ext uri="{FF2B5EF4-FFF2-40B4-BE49-F238E27FC236}">
                  <a16:creationId xmlns:a16="http://schemas.microsoft.com/office/drawing/2014/main" id="{13DB9150-D454-473A-BEE2-0098D40C735C}"/>
                </a:ext>
              </a:extLst>
            </p:cNvPr>
            <p:cNvSpPr>
              <a:spLocks noChangeShapeType="1"/>
            </p:cNvSpPr>
            <p:nvPr/>
          </p:nvSpPr>
          <p:spPr bwMode="auto">
            <a:xfrm flipV="1">
              <a:off x="7548668" y="27583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2" name="Line 287">
              <a:extLst>
                <a:ext uri="{FF2B5EF4-FFF2-40B4-BE49-F238E27FC236}">
                  <a16:creationId xmlns:a16="http://schemas.microsoft.com/office/drawing/2014/main" id="{8F5EAE9F-EC5F-4262-9B19-79C7FAAA6373}"/>
                </a:ext>
              </a:extLst>
            </p:cNvPr>
            <p:cNvSpPr>
              <a:spLocks noChangeShapeType="1"/>
            </p:cNvSpPr>
            <p:nvPr/>
          </p:nvSpPr>
          <p:spPr bwMode="auto">
            <a:xfrm flipH="1">
              <a:off x="7513743" y="27932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3" name="Line 288">
              <a:extLst>
                <a:ext uri="{FF2B5EF4-FFF2-40B4-BE49-F238E27FC236}">
                  <a16:creationId xmlns:a16="http://schemas.microsoft.com/office/drawing/2014/main" id="{E9958753-07E6-4BA7-9C71-30FA669603A8}"/>
                </a:ext>
              </a:extLst>
            </p:cNvPr>
            <p:cNvSpPr>
              <a:spLocks noChangeShapeType="1"/>
            </p:cNvSpPr>
            <p:nvPr/>
          </p:nvSpPr>
          <p:spPr bwMode="auto">
            <a:xfrm flipV="1">
              <a:off x="7539143" y="2713850"/>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4" name="Line 289">
              <a:extLst>
                <a:ext uri="{FF2B5EF4-FFF2-40B4-BE49-F238E27FC236}">
                  <a16:creationId xmlns:a16="http://schemas.microsoft.com/office/drawing/2014/main" id="{3019C7EE-AE28-4395-A259-F797AEE58426}"/>
                </a:ext>
              </a:extLst>
            </p:cNvPr>
            <p:cNvSpPr>
              <a:spLocks noChangeShapeType="1"/>
            </p:cNvSpPr>
            <p:nvPr/>
          </p:nvSpPr>
          <p:spPr bwMode="auto">
            <a:xfrm flipH="1">
              <a:off x="7502631" y="2750362"/>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5" name="Line 290">
              <a:extLst>
                <a:ext uri="{FF2B5EF4-FFF2-40B4-BE49-F238E27FC236}">
                  <a16:creationId xmlns:a16="http://schemas.microsoft.com/office/drawing/2014/main" id="{9F19F9B7-73AD-486F-9B1F-AC6A91F25268}"/>
                </a:ext>
              </a:extLst>
            </p:cNvPr>
            <p:cNvSpPr>
              <a:spLocks noChangeShapeType="1"/>
            </p:cNvSpPr>
            <p:nvPr/>
          </p:nvSpPr>
          <p:spPr bwMode="auto">
            <a:xfrm flipV="1">
              <a:off x="7532793" y="27075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6" name="Line 291">
              <a:extLst>
                <a:ext uri="{FF2B5EF4-FFF2-40B4-BE49-F238E27FC236}">
                  <a16:creationId xmlns:a16="http://schemas.microsoft.com/office/drawing/2014/main" id="{B3CC33C6-5FA4-45A7-8399-F83484F1A406}"/>
                </a:ext>
              </a:extLst>
            </p:cNvPr>
            <p:cNvSpPr>
              <a:spLocks noChangeShapeType="1"/>
            </p:cNvSpPr>
            <p:nvPr/>
          </p:nvSpPr>
          <p:spPr bwMode="auto">
            <a:xfrm flipH="1">
              <a:off x="7496281" y="2742425"/>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7" name="Line 292">
              <a:extLst>
                <a:ext uri="{FF2B5EF4-FFF2-40B4-BE49-F238E27FC236}">
                  <a16:creationId xmlns:a16="http://schemas.microsoft.com/office/drawing/2014/main" id="{1F044888-B124-438D-86A6-44A0B3E222C7}"/>
                </a:ext>
              </a:extLst>
            </p:cNvPr>
            <p:cNvSpPr>
              <a:spLocks noChangeShapeType="1"/>
            </p:cNvSpPr>
            <p:nvPr/>
          </p:nvSpPr>
          <p:spPr bwMode="auto">
            <a:xfrm flipV="1">
              <a:off x="7523268" y="268368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8" name="Line 293">
              <a:extLst>
                <a:ext uri="{FF2B5EF4-FFF2-40B4-BE49-F238E27FC236}">
                  <a16:creationId xmlns:a16="http://schemas.microsoft.com/office/drawing/2014/main" id="{7AE405B4-39FE-4892-A9E9-62A04EE76E9C}"/>
                </a:ext>
              </a:extLst>
            </p:cNvPr>
            <p:cNvSpPr>
              <a:spLocks noChangeShapeType="1"/>
            </p:cNvSpPr>
            <p:nvPr/>
          </p:nvSpPr>
          <p:spPr bwMode="auto">
            <a:xfrm flipH="1">
              <a:off x="7486756" y="2718612"/>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9" name="Line 294">
              <a:extLst>
                <a:ext uri="{FF2B5EF4-FFF2-40B4-BE49-F238E27FC236}">
                  <a16:creationId xmlns:a16="http://schemas.microsoft.com/office/drawing/2014/main" id="{2A25557A-BA4E-42AA-BB96-CAC3D355C1DB}"/>
                </a:ext>
              </a:extLst>
            </p:cNvPr>
            <p:cNvSpPr>
              <a:spLocks noChangeShapeType="1"/>
            </p:cNvSpPr>
            <p:nvPr/>
          </p:nvSpPr>
          <p:spPr bwMode="auto">
            <a:xfrm flipV="1">
              <a:off x="7513743" y="2644000"/>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30" name="Line 295">
              <a:extLst>
                <a:ext uri="{FF2B5EF4-FFF2-40B4-BE49-F238E27FC236}">
                  <a16:creationId xmlns:a16="http://schemas.microsoft.com/office/drawing/2014/main" id="{D309F749-E05F-4B89-8038-5BAAA143A63E}"/>
                </a:ext>
              </a:extLst>
            </p:cNvPr>
            <p:cNvSpPr>
              <a:spLocks noChangeShapeType="1"/>
            </p:cNvSpPr>
            <p:nvPr/>
          </p:nvSpPr>
          <p:spPr bwMode="auto">
            <a:xfrm flipH="1">
              <a:off x="7478818" y="2678925"/>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31" name="Line 296">
              <a:extLst>
                <a:ext uri="{FF2B5EF4-FFF2-40B4-BE49-F238E27FC236}">
                  <a16:creationId xmlns:a16="http://schemas.microsoft.com/office/drawing/2014/main" id="{E20B75D1-852D-4E01-8813-BC853AB08B71}"/>
                </a:ext>
              </a:extLst>
            </p:cNvPr>
            <p:cNvSpPr>
              <a:spLocks noChangeShapeType="1"/>
            </p:cNvSpPr>
            <p:nvPr/>
          </p:nvSpPr>
          <p:spPr bwMode="auto">
            <a:xfrm flipV="1">
              <a:off x="7504218" y="2626537"/>
              <a:ext cx="0" cy="71438"/>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32" name="Line 297">
              <a:extLst>
                <a:ext uri="{FF2B5EF4-FFF2-40B4-BE49-F238E27FC236}">
                  <a16:creationId xmlns:a16="http://schemas.microsoft.com/office/drawing/2014/main" id="{79F29F8F-E306-4678-AFD1-DB4524D74377}"/>
                </a:ext>
              </a:extLst>
            </p:cNvPr>
            <p:cNvSpPr>
              <a:spLocks noChangeShapeType="1"/>
            </p:cNvSpPr>
            <p:nvPr/>
          </p:nvSpPr>
          <p:spPr bwMode="auto">
            <a:xfrm flipH="1">
              <a:off x="7467706" y="2661462"/>
              <a:ext cx="73025"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33" name="Line 298">
              <a:extLst>
                <a:ext uri="{FF2B5EF4-FFF2-40B4-BE49-F238E27FC236}">
                  <a16:creationId xmlns:a16="http://schemas.microsoft.com/office/drawing/2014/main" id="{0C1ABF86-E13F-4B6D-B36E-68F805B75F44}"/>
                </a:ext>
              </a:extLst>
            </p:cNvPr>
            <p:cNvSpPr>
              <a:spLocks noChangeShapeType="1"/>
            </p:cNvSpPr>
            <p:nvPr/>
          </p:nvSpPr>
          <p:spPr bwMode="auto">
            <a:xfrm flipV="1">
              <a:off x="7493106" y="2605900"/>
              <a:ext cx="0" cy="73025"/>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34" name="Line 299">
              <a:extLst>
                <a:ext uri="{FF2B5EF4-FFF2-40B4-BE49-F238E27FC236}">
                  <a16:creationId xmlns:a16="http://schemas.microsoft.com/office/drawing/2014/main" id="{7AA4E7C2-E39E-4A2A-B1A1-A473A98DFD07}"/>
                </a:ext>
              </a:extLst>
            </p:cNvPr>
            <p:cNvSpPr>
              <a:spLocks noChangeShapeType="1"/>
            </p:cNvSpPr>
            <p:nvPr/>
          </p:nvSpPr>
          <p:spPr bwMode="auto">
            <a:xfrm flipH="1">
              <a:off x="7458181" y="2642412"/>
              <a:ext cx="71438" cy="0"/>
            </a:xfrm>
            <a:prstGeom prst="line">
              <a:avLst/>
            </a:prstGeom>
            <a:noFill/>
            <a:ln w="12700"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35" name="Freeform 8">
              <a:extLst>
                <a:ext uri="{FF2B5EF4-FFF2-40B4-BE49-F238E27FC236}">
                  <a16:creationId xmlns:a16="http://schemas.microsoft.com/office/drawing/2014/main" id="{06D11236-56AE-40D4-8EA7-B357E8F6B920}"/>
                </a:ext>
              </a:extLst>
            </p:cNvPr>
            <p:cNvSpPr>
              <a:spLocks/>
            </p:cNvSpPr>
            <p:nvPr/>
          </p:nvSpPr>
          <p:spPr bwMode="auto">
            <a:xfrm>
              <a:off x="7451831" y="2590025"/>
              <a:ext cx="3657600" cy="2159000"/>
            </a:xfrm>
            <a:custGeom>
              <a:avLst/>
              <a:gdLst>
                <a:gd name="T0" fmla="*/ 31 w 4812"/>
                <a:gd name="T1" fmla="*/ 48 h 2840"/>
                <a:gd name="T2" fmla="*/ 69 w 4812"/>
                <a:gd name="T3" fmla="*/ 86 h 2840"/>
                <a:gd name="T4" fmla="*/ 99 w 4812"/>
                <a:gd name="T5" fmla="*/ 200 h 2840"/>
                <a:gd name="T6" fmla="*/ 144 w 4812"/>
                <a:gd name="T7" fmla="*/ 273 h 2840"/>
                <a:gd name="T8" fmla="*/ 169 w 4812"/>
                <a:gd name="T9" fmla="*/ 375 h 2840"/>
                <a:gd name="T10" fmla="*/ 214 w 4812"/>
                <a:gd name="T11" fmla="*/ 438 h 2840"/>
                <a:gd name="T12" fmla="*/ 242 w 4812"/>
                <a:gd name="T13" fmla="*/ 556 h 2840"/>
                <a:gd name="T14" fmla="*/ 287 w 4812"/>
                <a:gd name="T15" fmla="*/ 617 h 2840"/>
                <a:gd name="T16" fmla="*/ 311 w 4812"/>
                <a:gd name="T17" fmla="*/ 712 h 2840"/>
                <a:gd name="T18" fmla="*/ 368 w 4812"/>
                <a:gd name="T19" fmla="*/ 796 h 2840"/>
                <a:gd name="T20" fmla="*/ 396 w 4812"/>
                <a:gd name="T21" fmla="*/ 907 h 2840"/>
                <a:gd name="T22" fmla="*/ 443 w 4812"/>
                <a:gd name="T23" fmla="*/ 954 h 2840"/>
                <a:gd name="T24" fmla="*/ 478 w 4812"/>
                <a:gd name="T25" fmla="*/ 1035 h 2840"/>
                <a:gd name="T26" fmla="*/ 528 w 4812"/>
                <a:gd name="T27" fmla="*/ 1102 h 2840"/>
                <a:gd name="T28" fmla="*/ 554 w 4812"/>
                <a:gd name="T29" fmla="*/ 1183 h 2840"/>
                <a:gd name="T30" fmla="*/ 589 w 4812"/>
                <a:gd name="T31" fmla="*/ 1229 h 2840"/>
                <a:gd name="T32" fmla="*/ 612 w 4812"/>
                <a:gd name="T33" fmla="*/ 1281 h 2840"/>
                <a:gd name="T34" fmla="*/ 652 w 4812"/>
                <a:gd name="T35" fmla="*/ 1337 h 2840"/>
                <a:gd name="T36" fmla="*/ 682 w 4812"/>
                <a:gd name="T37" fmla="*/ 1405 h 2840"/>
                <a:gd name="T38" fmla="*/ 725 w 4812"/>
                <a:gd name="T39" fmla="*/ 1449 h 2840"/>
                <a:gd name="T40" fmla="*/ 758 w 4812"/>
                <a:gd name="T41" fmla="*/ 1532 h 2840"/>
                <a:gd name="T42" fmla="*/ 794 w 4812"/>
                <a:gd name="T43" fmla="*/ 1575 h 2840"/>
                <a:gd name="T44" fmla="*/ 836 w 4812"/>
                <a:gd name="T45" fmla="*/ 1666 h 2840"/>
                <a:gd name="T46" fmla="*/ 906 w 4812"/>
                <a:gd name="T47" fmla="*/ 1710 h 2840"/>
                <a:gd name="T48" fmla="*/ 939 w 4812"/>
                <a:gd name="T49" fmla="*/ 1760 h 2840"/>
                <a:gd name="T50" fmla="*/ 988 w 4812"/>
                <a:gd name="T51" fmla="*/ 1796 h 2840"/>
                <a:gd name="T52" fmla="*/ 1011 w 4812"/>
                <a:gd name="T53" fmla="*/ 1839 h 2840"/>
                <a:gd name="T54" fmla="*/ 1056 w 4812"/>
                <a:gd name="T55" fmla="*/ 1877 h 2840"/>
                <a:gd name="T56" fmla="*/ 1087 w 4812"/>
                <a:gd name="T57" fmla="*/ 1923 h 2840"/>
                <a:gd name="T58" fmla="*/ 1145 w 4812"/>
                <a:gd name="T59" fmla="*/ 1953 h 2840"/>
                <a:gd name="T60" fmla="*/ 1174 w 4812"/>
                <a:gd name="T61" fmla="*/ 1998 h 2840"/>
                <a:gd name="T62" fmla="*/ 1230 w 4812"/>
                <a:gd name="T63" fmla="*/ 2017 h 2840"/>
                <a:gd name="T64" fmla="*/ 1285 w 4812"/>
                <a:gd name="T65" fmla="*/ 2069 h 2840"/>
                <a:gd name="T66" fmla="*/ 1338 w 4812"/>
                <a:gd name="T67" fmla="*/ 2102 h 2840"/>
                <a:gd name="T68" fmla="*/ 1377 w 4812"/>
                <a:gd name="T69" fmla="*/ 2137 h 2840"/>
                <a:gd name="T70" fmla="*/ 1495 w 4812"/>
                <a:gd name="T71" fmla="*/ 2175 h 2840"/>
                <a:gd name="T72" fmla="*/ 1523 w 4812"/>
                <a:gd name="T73" fmla="*/ 2225 h 2840"/>
                <a:gd name="T74" fmla="*/ 1633 w 4812"/>
                <a:gd name="T75" fmla="*/ 2251 h 2840"/>
                <a:gd name="T76" fmla="*/ 1705 w 4812"/>
                <a:gd name="T77" fmla="*/ 2321 h 2840"/>
                <a:gd name="T78" fmla="*/ 1823 w 4812"/>
                <a:gd name="T79" fmla="*/ 2351 h 2840"/>
                <a:gd name="T80" fmla="*/ 1889 w 4812"/>
                <a:gd name="T81" fmla="*/ 2408 h 2840"/>
                <a:gd name="T82" fmla="*/ 2036 w 4812"/>
                <a:gd name="T83" fmla="*/ 2435 h 2840"/>
                <a:gd name="T84" fmla="*/ 2062 w 4812"/>
                <a:gd name="T85" fmla="*/ 2478 h 2840"/>
                <a:gd name="T86" fmla="*/ 2211 w 4812"/>
                <a:gd name="T87" fmla="*/ 2506 h 2840"/>
                <a:gd name="T88" fmla="*/ 2314 w 4812"/>
                <a:gd name="T89" fmla="*/ 2561 h 2840"/>
                <a:gd name="T90" fmla="*/ 2490 w 4812"/>
                <a:gd name="T91" fmla="*/ 2590 h 2840"/>
                <a:gd name="T92" fmla="*/ 2576 w 4812"/>
                <a:gd name="T93" fmla="*/ 2632 h 2840"/>
                <a:gd name="T94" fmla="*/ 2750 w 4812"/>
                <a:gd name="T95" fmla="*/ 2663 h 2840"/>
                <a:gd name="T96" fmla="*/ 2868 w 4812"/>
                <a:gd name="T97" fmla="*/ 2716 h 2840"/>
                <a:gd name="T98" fmla="*/ 3294 w 4812"/>
                <a:gd name="T99" fmla="*/ 2746 h 2840"/>
                <a:gd name="T100" fmla="*/ 3568 w 4812"/>
                <a:gd name="T101" fmla="*/ 2792 h 2840"/>
                <a:gd name="T102" fmla="*/ 4242 w 4812"/>
                <a:gd name="T103" fmla="*/ 2819 h 2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812" h="2840">
                  <a:moveTo>
                    <a:pt x="0" y="0"/>
                  </a:moveTo>
                  <a:lnTo>
                    <a:pt x="11" y="0"/>
                  </a:lnTo>
                  <a:lnTo>
                    <a:pt x="11" y="33"/>
                  </a:lnTo>
                  <a:lnTo>
                    <a:pt x="31" y="33"/>
                  </a:lnTo>
                  <a:lnTo>
                    <a:pt x="31" y="48"/>
                  </a:lnTo>
                  <a:lnTo>
                    <a:pt x="43" y="48"/>
                  </a:lnTo>
                  <a:lnTo>
                    <a:pt x="43" y="69"/>
                  </a:lnTo>
                  <a:lnTo>
                    <a:pt x="55" y="69"/>
                  </a:lnTo>
                  <a:lnTo>
                    <a:pt x="55" y="86"/>
                  </a:lnTo>
                  <a:lnTo>
                    <a:pt x="69" y="86"/>
                  </a:lnTo>
                  <a:lnTo>
                    <a:pt x="69" y="115"/>
                  </a:lnTo>
                  <a:lnTo>
                    <a:pt x="82" y="115"/>
                  </a:lnTo>
                  <a:lnTo>
                    <a:pt x="82" y="154"/>
                  </a:lnTo>
                  <a:lnTo>
                    <a:pt x="99" y="154"/>
                  </a:lnTo>
                  <a:lnTo>
                    <a:pt x="99" y="200"/>
                  </a:lnTo>
                  <a:lnTo>
                    <a:pt x="111" y="200"/>
                  </a:lnTo>
                  <a:lnTo>
                    <a:pt x="111" y="228"/>
                  </a:lnTo>
                  <a:lnTo>
                    <a:pt x="124" y="228"/>
                  </a:lnTo>
                  <a:lnTo>
                    <a:pt x="124" y="273"/>
                  </a:lnTo>
                  <a:lnTo>
                    <a:pt x="144" y="273"/>
                  </a:lnTo>
                  <a:lnTo>
                    <a:pt x="144" y="311"/>
                  </a:lnTo>
                  <a:lnTo>
                    <a:pt x="156" y="311"/>
                  </a:lnTo>
                  <a:lnTo>
                    <a:pt x="156" y="348"/>
                  </a:lnTo>
                  <a:lnTo>
                    <a:pt x="169" y="348"/>
                  </a:lnTo>
                  <a:lnTo>
                    <a:pt x="169" y="375"/>
                  </a:lnTo>
                  <a:lnTo>
                    <a:pt x="185" y="375"/>
                  </a:lnTo>
                  <a:lnTo>
                    <a:pt x="185" y="410"/>
                  </a:lnTo>
                  <a:lnTo>
                    <a:pt x="197" y="410"/>
                  </a:lnTo>
                  <a:lnTo>
                    <a:pt x="197" y="438"/>
                  </a:lnTo>
                  <a:lnTo>
                    <a:pt x="214" y="438"/>
                  </a:lnTo>
                  <a:lnTo>
                    <a:pt x="214" y="472"/>
                  </a:lnTo>
                  <a:lnTo>
                    <a:pt x="228" y="472"/>
                  </a:lnTo>
                  <a:lnTo>
                    <a:pt x="228" y="500"/>
                  </a:lnTo>
                  <a:lnTo>
                    <a:pt x="242" y="500"/>
                  </a:lnTo>
                  <a:lnTo>
                    <a:pt x="242" y="556"/>
                  </a:lnTo>
                  <a:lnTo>
                    <a:pt x="259" y="556"/>
                  </a:lnTo>
                  <a:lnTo>
                    <a:pt x="259" y="583"/>
                  </a:lnTo>
                  <a:lnTo>
                    <a:pt x="278" y="583"/>
                  </a:lnTo>
                  <a:lnTo>
                    <a:pt x="278" y="617"/>
                  </a:lnTo>
                  <a:lnTo>
                    <a:pt x="287" y="617"/>
                  </a:lnTo>
                  <a:lnTo>
                    <a:pt x="287" y="646"/>
                  </a:lnTo>
                  <a:lnTo>
                    <a:pt x="303" y="646"/>
                  </a:lnTo>
                  <a:lnTo>
                    <a:pt x="303" y="676"/>
                  </a:lnTo>
                  <a:lnTo>
                    <a:pt x="311" y="676"/>
                  </a:lnTo>
                  <a:lnTo>
                    <a:pt x="311" y="712"/>
                  </a:lnTo>
                  <a:lnTo>
                    <a:pt x="327" y="712"/>
                  </a:lnTo>
                  <a:lnTo>
                    <a:pt x="327" y="758"/>
                  </a:lnTo>
                  <a:lnTo>
                    <a:pt x="341" y="758"/>
                  </a:lnTo>
                  <a:lnTo>
                    <a:pt x="341" y="796"/>
                  </a:lnTo>
                  <a:lnTo>
                    <a:pt x="368" y="796"/>
                  </a:lnTo>
                  <a:lnTo>
                    <a:pt x="368" y="841"/>
                  </a:lnTo>
                  <a:lnTo>
                    <a:pt x="385" y="841"/>
                  </a:lnTo>
                  <a:lnTo>
                    <a:pt x="385" y="884"/>
                  </a:lnTo>
                  <a:lnTo>
                    <a:pt x="396" y="884"/>
                  </a:lnTo>
                  <a:lnTo>
                    <a:pt x="396" y="907"/>
                  </a:lnTo>
                  <a:lnTo>
                    <a:pt x="411" y="907"/>
                  </a:lnTo>
                  <a:lnTo>
                    <a:pt x="411" y="924"/>
                  </a:lnTo>
                  <a:lnTo>
                    <a:pt x="428" y="924"/>
                  </a:lnTo>
                  <a:lnTo>
                    <a:pt x="428" y="954"/>
                  </a:lnTo>
                  <a:lnTo>
                    <a:pt x="443" y="954"/>
                  </a:lnTo>
                  <a:lnTo>
                    <a:pt x="443" y="993"/>
                  </a:lnTo>
                  <a:lnTo>
                    <a:pt x="466" y="993"/>
                  </a:lnTo>
                  <a:lnTo>
                    <a:pt x="466" y="1012"/>
                  </a:lnTo>
                  <a:lnTo>
                    <a:pt x="478" y="1012"/>
                  </a:lnTo>
                  <a:lnTo>
                    <a:pt x="478" y="1035"/>
                  </a:lnTo>
                  <a:lnTo>
                    <a:pt x="494" y="1035"/>
                  </a:lnTo>
                  <a:lnTo>
                    <a:pt x="494" y="1066"/>
                  </a:lnTo>
                  <a:lnTo>
                    <a:pt x="514" y="1066"/>
                  </a:lnTo>
                  <a:lnTo>
                    <a:pt x="514" y="1102"/>
                  </a:lnTo>
                  <a:lnTo>
                    <a:pt x="528" y="1102"/>
                  </a:lnTo>
                  <a:lnTo>
                    <a:pt x="528" y="1138"/>
                  </a:lnTo>
                  <a:lnTo>
                    <a:pt x="539" y="1138"/>
                  </a:lnTo>
                  <a:lnTo>
                    <a:pt x="539" y="1162"/>
                  </a:lnTo>
                  <a:lnTo>
                    <a:pt x="554" y="1162"/>
                  </a:lnTo>
                  <a:lnTo>
                    <a:pt x="554" y="1183"/>
                  </a:lnTo>
                  <a:lnTo>
                    <a:pt x="570" y="1183"/>
                  </a:lnTo>
                  <a:lnTo>
                    <a:pt x="570" y="1202"/>
                  </a:lnTo>
                  <a:lnTo>
                    <a:pt x="580" y="1202"/>
                  </a:lnTo>
                  <a:lnTo>
                    <a:pt x="580" y="1229"/>
                  </a:lnTo>
                  <a:lnTo>
                    <a:pt x="589" y="1229"/>
                  </a:lnTo>
                  <a:lnTo>
                    <a:pt x="589" y="1244"/>
                  </a:lnTo>
                  <a:lnTo>
                    <a:pt x="603" y="1244"/>
                  </a:lnTo>
                  <a:lnTo>
                    <a:pt x="603" y="1260"/>
                  </a:lnTo>
                  <a:lnTo>
                    <a:pt x="612" y="1260"/>
                  </a:lnTo>
                  <a:lnTo>
                    <a:pt x="612" y="1281"/>
                  </a:lnTo>
                  <a:lnTo>
                    <a:pt x="624" y="1281"/>
                  </a:lnTo>
                  <a:lnTo>
                    <a:pt x="624" y="1323"/>
                  </a:lnTo>
                  <a:lnTo>
                    <a:pt x="638" y="1323"/>
                  </a:lnTo>
                  <a:lnTo>
                    <a:pt x="638" y="1337"/>
                  </a:lnTo>
                  <a:lnTo>
                    <a:pt x="652" y="1337"/>
                  </a:lnTo>
                  <a:lnTo>
                    <a:pt x="652" y="1363"/>
                  </a:lnTo>
                  <a:lnTo>
                    <a:pt x="664" y="1363"/>
                  </a:lnTo>
                  <a:lnTo>
                    <a:pt x="664" y="1383"/>
                  </a:lnTo>
                  <a:lnTo>
                    <a:pt x="682" y="1383"/>
                  </a:lnTo>
                  <a:lnTo>
                    <a:pt x="682" y="1405"/>
                  </a:lnTo>
                  <a:lnTo>
                    <a:pt x="698" y="1405"/>
                  </a:lnTo>
                  <a:lnTo>
                    <a:pt x="698" y="1433"/>
                  </a:lnTo>
                  <a:lnTo>
                    <a:pt x="710" y="1433"/>
                  </a:lnTo>
                  <a:lnTo>
                    <a:pt x="710" y="1449"/>
                  </a:lnTo>
                  <a:lnTo>
                    <a:pt x="725" y="1449"/>
                  </a:lnTo>
                  <a:lnTo>
                    <a:pt x="725" y="1465"/>
                  </a:lnTo>
                  <a:lnTo>
                    <a:pt x="739" y="1465"/>
                  </a:lnTo>
                  <a:lnTo>
                    <a:pt x="739" y="1504"/>
                  </a:lnTo>
                  <a:lnTo>
                    <a:pt x="758" y="1504"/>
                  </a:lnTo>
                  <a:lnTo>
                    <a:pt x="758" y="1532"/>
                  </a:lnTo>
                  <a:lnTo>
                    <a:pt x="771" y="1532"/>
                  </a:lnTo>
                  <a:lnTo>
                    <a:pt x="771" y="1558"/>
                  </a:lnTo>
                  <a:lnTo>
                    <a:pt x="783" y="1558"/>
                  </a:lnTo>
                  <a:lnTo>
                    <a:pt x="783" y="1575"/>
                  </a:lnTo>
                  <a:lnTo>
                    <a:pt x="794" y="1575"/>
                  </a:lnTo>
                  <a:lnTo>
                    <a:pt x="794" y="1603"/>
                  </a:lnTo>
                  <a:lnTo>
                    <a:pt x="820" y="1603"/>
                  </a:lnTo>
                  <a:lnTo>
                    <a:pt x="820" y="1638"/>
                  </a:lnTo>
                  <a:lnTo>
                    <a:pt x="836" y="1638"/>
                  </a:lnTo>
                  <a:lnTo>
                    <a:pt x="836" y="1666"/>
                  </a:lnTo>
                  <a:lnTo>
                    <a:pt x="867" y="1666"/>
                  </a:lnTo>
                  <a:lnTo>
                    <a:pt x="867" y="1695"/>
                  </a:lnTo>
                  <a:lnTo>
                    <a:pt x="884" y="1695"/>
                  </a:lnTo>
                  <a:lnTo>
                    <a:pt x="884" y="1710"/>
                  </a:lnTo>
                  <a:lnTo>
                    <a:pt x="906" y="1710"/>
                  </a:lnTo>
                  <a:lnTo>
                    <a:pt x="906" y="1726"/>
                  </a:lnTo>
                  <a:lnTo>
                    <a:pt x="918" y="1726"/>
                  </a:lnTo>
                  <a:lnTo>
                    <a:pt x="918" y="1741"/>
                  </a:lnTo>
                  <a:lnTo>
                    <a:pt x="939" y="1741"/>
                  </a:lnTo>
                  <a:lnTo>
                    <a:pt x="939" y="1760"/>
                  </a:lnTo>
                  <a:lnTo>
                    <a:pt x="955" y="1760"/>
                  </a:lnTo>
                  <a:lnTo>
                    <a:pt x="955" y="1782"/>
                  </a:lnTo>
                  <a:lnTo>
                    <a:pt x="976" y="1782"/>
                  </a:lnTo>
                  <a:lnTo>
                    <a:pt x="976" y="1796"/>
                  </a:lnTo>
                  <a:lnTo>
                    <a:pt x="988" y="1796"/>
                  </a:lnTo>
                  <a:lnTo>
                    <a:pt x="988" y="1813"/>
                  </a:lnTo>
                  <a:lnTo>
                    <a:pt x="998" y="1813"/>
                  </a:lnTo>
                  <a:lnTo>
                    <a:pt x="998" y="1824"/>
                  </a:lnTo>
                  <a:lnTo>
                    <a:pt x="1011" y="1824"/>
                  </a:lnTo>
                  <a:lnTo>
                    <a:pt x="1011" y="1839"/>
                  </a:lnTo>
                  <a:lnTo>
                    <a:pt x="1024" y="1839"/>
                  </a:lnTo>
                  <a:lnTo>
                    <a:pt x="1024" y="1865"/>
                  </a:lnTo>
                  <a:lnTo>
                    <a:pt x="1040" y="1865"/>
                  </a:lnTo>
                  <a:lnTo>
                    <a:pt x="1040" y="1877"/>
                  </a:lnTo>
                  <a:lnTo>
                    <a:pt x="1056" y="1877"/>
                  </a:lnTo>
                  <a:lnTo>
                    <a:pt x="1056" y="1895"/>
                  </a:lnTo>
                  <a:lnTo>
                    <a:pt x="1075" y="1895"/>
                  </a:lnTo>
                  <a:lnTo>
                    <a:pt x="1075" y="1910"/>
                  </a:lnTo>
                  <a:lnTo>
                    <a:pt x="1087" y="1910"/>
                  </a:lnTo>
                  <a:lnTo>
                    <a:pt x="1087" y="1923"/>
                  </a:lnTo>
                  <a:lnTo>
                    <a:pt x="1102" y="1923"/>
                  </a:lnTo>
                  <a:lnTo>
                    <a:pt x="1102" y="1937"/>
                  </a:lnTo>
                  <a:lnTo>
                    <a:pt x="1132" y="1937"/>
                  </a:lnTo>
                  <a:lnTo>
                    <a:pt x="1132" y="1953"/>
                  </a:lnTo>
                  <a:lnTo>
                    <a:pt x="1145" y="1953"/>
                  </a:lnTo>
                  <a:lnTo>
                    <a:pt x="1145" y="1973"/>
                  </a:lnTo>
                  <a:lnTo>
                    <a:pt x="1157" y="1973"/>
                  </a:lnTo>
                  <a:lnTo>
                    <a:pt x="1157" y="1981"/>
                  </a:lnTo>
                  <a:lnTo>
                    <a:pt x="1174" y="1981"/>
                  </a:lnTo>
                  <a:lnTo>
                    <a:pt x="1174" y="1998"/>
                  </a:lnTo>
                  <a:lnTo>
                    <a:pt x="1185" y="1998"/>
                  </a:lnTo>
                  <a:lnTo>
                    <a:pt x="1185" y="2008"/>
                  </a:lnTo>
                  <a:lnTo>
                    <a:pt x="1212" y="2008"/>
                  </a:lnTo>
                  <a:lnTo>
                    <a:pt x="1212" y="2017"/>
                  </a:lnTo>
                  <a:lnTo>
                    <a:pt x="1230" y="2017"/>
                  </a:lnTo>
                  <a:lnTo>
                    <a:pt x="1230" y="2033"/>
                  </a:lnTo>
                  <a:lnTo>
                    <a:pt x="1247" y="2033"/>
                  </a:lnTo>
                  <a:lnTo>
                    <a:pt x="1247" y="2050"/>
                  </a:lnTo>
                  <a:lnTo>
                    <a:pt x="1285" y="2050"/>
                  </a:lnTo>
                  <a:lnTo>
                    <a:pt x="1285" y="2069"/>
                  </a:lnTo>
                  <a:lnTo>
                    <a:pt x="1299" y="2069"/>
                  </a:lnTo>
                  <a:lnTo>
                    <a:pt x="1299" y="2084"/>
                  </a:lnTo>
                  <a:lnTo>
                    <a:pt x="1312" y="2084"/>
                  </a:lnTo>
                  <a:lnTo>
                    <a:pt x="1312" y="2102"/>
                  </a:lnTo>
                  <a:lnTo>
                    <a:pt x="1338" y="2102"/>
                  </a:lnTo>
                  <a:lnTo>
                    <a:pt x="1338" y="2112"/>
                  </a:lnTo>
                  <a:lnTo>
                    <a:pt x="1351" y="2112"/>
                  </a:lnTo>
                  <a:lnTo>
                    <a:pt x="1351" y="2123"/>
                  </a:lnTo>
                  <a:lnTo>
                    <a:pt x="1377" y="2123"/>
                  </a:lnTo>
                  <a:lnTo>
                    <a:pt x="1377" y="2137"/>
                  </a:lnTo>
                  <a:lnTo>
                    <a:pt x="1410" y="2137"/>
                  </a:lnTo>
                  <a:lnTo>
                    <a:pt x="1410" y="2149"/>
                  </a:lnTo>
                  <a:lnTo>
                    <a:pt x="1450" y="2149"/>
                  </a:lnTo>
                  <a:lnTo>
                    <a:pt x="1450" y="2175"/>
                  </a:lnTo>
                  <a:lnTo>
                    <a:pt x="1495" y="2175"/>
                  </a:lnTo>
                  <a:lnTo>
                    <a:pt x="1495" y="2199"/>
                  </a:lnTo>
                  <a:lnTo>
                    <a:pt x="1506" y="2199"/>
                  </a:lnTo>
                  <a:lnTo>
                    <a:pt x="1506" y="2209"/>
                  </a:lnTo>
                  <a:lnTo>
                    <a:pt x="1523" y="2209"/>
                  </a:lnTo>
                  <a:lnTo>
                    <a:pt x="1523" y="2225"/>
                  </a:lnTo>
                  <a:lnTo>
                    <a:pt x="1546" y="2225"/>
                  </a:lnTo>
                  <a:lnTo>
                    <a:pt x="1546" y="2236"/>
                  </a:lnTo>
                  <a:lnTo>
                    <a:pt x="1581" y="2236"/>
                  </a:lnTo>
                  <a:lnTo>
                    <a:pt x="1581" y="2251"/>
                  </a:lnTo>
                  <a:lnTo>
                    <a:pt x="1633" y="2251"/>
                  </a:lnTo>
                  <a:lnTo>
                    <a:pt x="1633" y="2264"/>
                  </a:lnTo>
                  <a:lnTo>
                    <a:pt x="1655" y="2264"/>
                  </a:lnTo>
                  <a:lnTo>
                    <a:pt x="1655" y="2292"/>
                  </a:lnTo>
                  <a:lnTo>
                    <a:pt x="1705" y="2292"/>
                  </a:lnTo>
                  <a:lnTo>
                    <a:pt x="1705" y="2321"/>
                  </a:lnTo>
                  <a:lnTo>
                    <a:pt x="1752" y="2321"/>
                  </a:lnTo>
                  <a:lnTo>
                    <a:pt x="1752" y="2339"/>
                  </a:lnTo>
                  <a:lnTo>
                    <a:pt x="1799" y="2339"/>
                  </a:lnTo>
                  <a:lnTo>
                    <a:pt x="1799" y="2351"/>
                  </a:lnTo>
                  <a:lnTo>
                    <a:pt x="1823" y="2351"/>
                  </a:lnTo>
                  <a:lnTo>
                    <a:pt x="1823" y="2376"/>
                  </a:lnTo>
                  <a:lnTo>
                    <a:pt x="1853" y="2376"/>
                  </a:lnTo>
                  <a:lnTo>
                    <a:pt x="1853" y="2389"/>
                  </a:lnTo>
                  <a:lnTo>
                    <a:pt x="1889" y="2389"/>
                  </a:lnTo>
                  <a:lnTo>
                    <a:pt x="1889" y="2408"/>
                  </a:lnTo>
                  <a:lnTo>
                    <a:pt x="1915" y="2408"/>
                  </a:lnTo>
                  <a:lnTo>
                    <a:pt x="1915" y="2422"/>
                  </a:lnTo>
                  <a:lnTo>
                    <a:pt x="1987" y="2422"/>
                  </a:lnTo>
                  <a:lnTo>
                    <a:pt x="1987" y="2435"/>
                  </a:lnTo>
                  <a:lnTo>
                    <a:pt x="2036" y="2435"/>
                  </a:lnTo>
                  <a:lnTo>
                    <a:pt x="2036" y="2451"/>
                  </a:lnTo>
                  <a:lnTo>
                    <a:pt x="2049" y="2451"/>
                  </a:lnTo>
                  <a:lnTo>
                    <a:pt x="2049" y="2462"/>
                  </a:lnTo>
                  <a:lnTo>
                    <a:pt x="2062" y="2462"/>
                  </a:lnTo>
                  <a:lnTo>
                    <a:pt x="2062" y="2478"/>
                  </a:lnTo>
                  <a:lnTo>
                    <a:pt x="2104" y="2478"/>
                  </a:lnTo>
                  <a:lnTo>
                    <a:pt x="2104" y="2493"/>
                  </a:lnTo>
                  <a:lnTo>
                    <a:pt x="2174" y="2493"/>
                  </a:lnTo>
                  <a:lnTo>
                    <a:pt x="2174" y="2506"/>
                  </a:lnTo>
                  <a:lnTo>
                    <a:pt x="2211" y="2506"/>
                  </a:lnTo>
                  <a:lnTo>
                    <a:pt x="2211" y="2520"/>
                  </a:lnTo>
                  <a:lnTo>
                    <a:pt x="2259" y="2520"/>
                  </a:lnTo>
                  <a:lnTo>
                    <a:pt x="2259" y="2533"/>
                  </a:lnTo>
                  <a:lnTo>
                    <a:pt x="2314" y="2533"/>
                  </a:lnTo>
                  <a:lnTo>
                    <a:pt x="2314" y="2561"/>
                  </a:lnTo>
                  <a:lnTo>
                    <a:pt x="2379" y="2561"/>
                  </a:lnTo>
                  <a:lnTo>
                    <a:pt x="2379" y="2577"/>
                  </a:lnTo>
                  <a:lnTo>
                    <a:pt x="2445" y="2577"/>
                  </a:lnTo>
                  <a:lnTo>
                    <a:pt x="2445" y="2590"/>
                  </a:lnTo>
                  <a:lnTo>
                    <a:pt x="2490" y="2590"/>
                  </a:lnTo>
                  <a:lnTo>
                    <a:pt x="2490" y="2605"/>
                  </a:lnTo>
                  <a:lnTo>
                    <a:pt x="2520" y="2605"/>
                  </a:lnTo>
                  <a:lnTo>
                    <a:pt x="2520" y="2621"/>
                  </a:lnTo>
                  <a:lnTo>
                    <a:pt x="2576" y="2621"/>
                  </a:lnTo>
                  <a:lnTo>
                    <a:pt x="2576" y="2632"/>
                  </a:lnTo>
                  <a:lnTo>
                    <a:pt x="2646" y="2632"/>
                  </a:lnTo>
                  <a:lnTo>
                    <a:pt x="2646" y="2651"/>
                  </a:lnTo>
                  <a:lnTo>
                    <a:pt x="2730" y="2651"/>
                  </a:lnTo>
                  <a:lnTo>
                    <a:pt x="2730" y="2663"/>
                  </a:lnTo>
                  <a:lnTo>
                    <a:pt x="2750" y="2663"/>
                  </a:lnTo>
                  <a:lnTo>
                    <a:pt x="2750" y="2689"/>
                  </a:lnTo>
                  <a:lnTo>
                    <a:pt x="2807" y="2689"/>
                  </a:lnTo>
                  <a:lnTo>
                    <a:pt x="2807" y="2704"/>
                  </a:lnTo>
                  <a:lnTo>
                    <a:pt x="2868" y="2704"/>
                  </a:lnTo>
                  <a:lnTo>
                    <a:pt x="2868" y="2716"/>
                  </a:lnTo>
                  <a:lnTo>
                    <a:pt x="3091" y="2716"/>
                  </a:lnTo>
                  <a:lnTo>
                    <a:pt x="3091" y="2733"/>
                  </a:lnTo>
                  <a:lnTo>
                    <a:pt x="3120" y="2733"/>
                  </a:lnTo>
                  <a:lnTo>
                    <a:pt x="3120" y="2746"/>
                  </a:lnTo>
                  <a:lnTo>
                    <a:pt x="3294" y="2746"/>
                  </a:lnTo>
                  <a:lnTo>
                    <a:pt x="3294" y="2762"/>
                  </a:lnTo>
                  <a:lnTo>
                    <a:pt x="3414" y="2762"/>
                  </a:lnTo>
                  <a:lnTo>
                    <a:pt x="3414" y="2773"/>
                  </a:lnTo>
                  <a:lnTo>
                    <a:pt x="3568" y="2773"/>
                  </a:lnTo>
                  <a:lnTo>
                    <a:pt x="3568" y="2792"/>
                  </a:lnTo>
                  <a:lnTo>
                    <a:pt x="3659" y="2792"/>
                  </a:lnTo>
                  <a:lnTo>
                    <a:pt x="3659" y="2802"/>
                  </a:lnTo>
                  <a:lnTo>
                    <a:pt x="3704" y="2802"/>
                  </a:lnTo>
                  <a:lnTo>
                    <a:pt x="3704" y="2819"/>
                  </a:lnTo>
                  <a:lnTo>
                    <a:pt x="4242" y="2819"/>
                  </a:lnTo>
                  <a:lnTo>
                    <a:pt x="4242" y="2840"/>
                  </a:lnTo>
                  <a:lnTo>
                    <a:pt x="4812" y="2840"/>
                  </a:lnTo>
                </a:path>
              </a:pathLst>
            </a:custGeom>
            <a:noFill/>
            <a:ln w="2222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sp>
        <p:nvSpPr>
          <p:cNvPr id="27" name="Line 313">
            <a:extLst>
              <a:ext uri="{FF2B5EF4-FFF2-40B4-BE49-F238E27FC236}">
                <a16:creationId xmlns:a16="http://schemas.microsoft.com/office/drawing/2014/main" id="{3F90C675-F858-4AFE-8E5B-382803AB8D24}"/>
              </a:ext>
            </a:extLst>
          </p:cNvPr>
          <p:cNvSpPr>
            <a:spLocks noChangeShapeType="1"/>
          </p:cNvSpPr>
          <p:nvPr/>
        </p:nvSpPr>
        <p:spPr bwMode="auto">
          <a:xfrm flipV="1">
            <a:off x="8132987" y="3770319"/>
            <a:ext cx="0" cy="1184332"/>
          </a:xfrm>
          <a:prstGeom prst="line">
            <a:avLst/>
          </a:prstGeom>
          <a:noFill/>
          <a:ln w="19050" cap="flat">
            <a:solidFill>
              <a:schemeClr val="tx2"/>
            </a:solidFill>
            <a:prstDash val="sysDash"/>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 name="Line 303">
            <a:extLst>
              <a:ext uri="{FF2B5EF4-FFF2-40B4-BE49-F238E27FC236}">
                <a16:creationId xmlns:a16="http://schemas.microsoft.com/office/drawing/2014/main" id="{63EFF1C5-9863-4A61-959F-373B918A04F8}"/>
              </a:ext>
            </a:extLst>
          </p:cNvPr>
          <p:cNvSpPr>
            <a:spLocks noChangeShapeType="1"/>
          </p:cNvSpPr>
          <p:nvPr/>
        </p:nvSpPr>
        <p:spPr bwMode="auto">
          <a:xfrm>
            <a:off x="7539177" y="3770319"/>
            <a:ext cx="593811" cy="0"/>
          </a:xfrm>
          <a:prstGeom prst="line">
            <a:avLst/>
          </a:prstGeom>
          <a:noFill/>
          <a:ln w="19050" cap="flat">
            <a:solidFill>
              <a:schemeClr val="tx2"/>
            </a:solidFill>
            <a:prstDash val="sysDash"/>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 name="Freeform 300">
            <a:extLst>
              <a:ext uri="{FF2B5EF4-FFF2-40B4-BE49-F238E27FC236}">
                <a16:creationId xmlns:a16="http://schemas.microsoft.com/office/drawing/2014/main" id="{A3F7C905-0067-4E19-8388-0498FD2A7D4D}"/>
              </a:ext>
            </a:extLst>
          </p:cNvPr>
          <p:cNvSpPr>
            <a:spLocks/>
          </p:cNvSpPr>
          <p:nvPr/>
        </p:nvSpPr>
        <p:spPr bwMode="auto">
          <a:xfrm>
            <a:off x="7539177" y="2574453"/>
            <a:ext cx="4133646" cy="2380197"/>
          </a:xfrm>
          <a:custGeom>
            <a:avLst/>
            <a:gdLst>
              <a:gd name="T0" fmla="*/ 0 w 5249"/>
              <a:gd name="T1" fmla="*/ 0 h 3086"/>
              <a:gd name="T2" fmla="*/ 0 w 5249"/>
              <a:gd name="T3" fmla="*/ 3086 h 3086"/>
              <a:gd name="T4" fmla="*/ 5249 w 5249"/>
              <a:gd name="T5" fmla="*/ 3086 h 3086"/>
            </a:gdLst>
            <a:ahLst/>
            <a:cxnLst>
              <a:cxn ang="0">
                <a:pos x="T0" y="T1"/>
              </a:cxn>
              <a:cxn ang="0">
                <a:pos x="T2" y="T3"/>
              </a:cxn>
              <a:cxn ang="0">
                <a:pos x="T4" y="T5"/>
              </a:cxn>
            </a:cxnLst>
            <a:rect l="0" t="0" r="r" b="b"/>
            <a:pathLst>
              <a:path w="5249" h="3086">
                <a:moveTo>
                  <a:pt x="0" y="0"/>
                </a:moveTo>
                <a:lnTo>
                  <a:pt x="0" y="3086"/>
                </a:lnTo>
                <a:lnTo>
                  <a:pt x="5249" y="3086"/>
                </a:lnTo>
              </a:path>
            </a:pathLst>
          </a:custGeom>
          <a:noFill/>
          <a:ln w="2540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nvGrpSpPr>
          <p:cNvPr id="346" name="Group 345">
            <a:extLst>
              <a:ext uri="{FF2B5EF4-FFF2-40B4-BE49-F238E27FC236}">
                <a16:creationId xmlns:a16="http://schemas.microsoft.com/office/drawing/2014/main" id="{130E6C3A-947D-F1E6-9BE0-80044C691C47}"/>
              </a:ext>
            </a:extLst>
          </p:cNvPr>
          <p:cNvGrpSpPr/>
          <p:nvPr/>
        </p:nvGrpSpPr>
        <p:grpSpPr>
          <a:xfrm>
            <a:off x="7539177" y="4954651"/>
            <a:ext cx="3919807" cy="64008"/>
            <a:chOff x="7521593" y="4954651"/>
            <a:chExt cx="3919807" cy="64008"/>
          </a:xfrm>
        </p:grpSpPr>
        <p:sp>
          <p:nvSpPr>
            <p:cNvPr id="34" name="Line 307">
              <a:extLst>
                <a:ext uri="{FF2B5EF4-FFF2-40B4-BE49-F238E27FC236}">
                  <a16:creationId xmlns:a16="http://schemas.microsoft.com/office/drawing/2014/main" id="{190B5F41-D7DE-4A44-91F6-73A4BA6E4DC6}"/>
                </a:ext>
              </a:extLst>
            </p:cNvPr>
            <p:cNvSpPr>
              <a:spLocks noChangeShapeType="1"/>
            </p:cNvSpPr>
            <p:nvPr/>
          </p:nvSpPr>
          <p:spPr bwMode="auto">
            <a:xfrm flipV="1">
              <a:off x="7521593"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5" name="Line 309">
              <a:extLst>
                <a:ext uri="{FF2B5EF4-FFF2-40B4-BE49-F238E27FC236}">
                  <a16:creationId xmlns:a16="http://schemas.microsoft.com/office/drawing/2014/main" id="{B7DFD493-AA0B-496B-AF98-7EEEE049F245}"/>
                </a:ext>
              </a:extLst>
            </p:cNvPr>
            <p:cNvSpPr>
              <a:spLocks noChangeShapeType="1"/>
            </p:cNvSpPr>
            <p:nvPr/>
          </p:nvSpPr>
          <p:spPr bwMode="auto">
            <a:xfrm flipV="1">
              <a:off x="8011775"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solidFill>
                    <a:sysClr val="windowText" lastClr="000000"/>
                  </a:solidFill>
                </a:ln>
                <a:solidFill>
                  <a:srgbClr val="000000"/>
                </a:solidFill>
                <a:effectLst/>
                <a:uLnTx/>
                <a:uFillTx/>
                <a:latin typeface="Calibri" panose="020F0502020204030204" pitchFamily="34" charset="0"/>
                <a:cs typeface="Calibri" panose="020F0502020204030204" pitchFamily="34" charset="0"/>
              </a:endParaRPr>
            </a:p>
          </p:txBody>
        </p:sp>
        <p:sp>
          <p:nvSpPr>
            <p:cNvPr id="36" name="Line 311">
              <a:extLst>
                <a:ext uri="{FF2B5EF4-FFF2-40B4-BE49-F238E27FC236}">
                  <a16:creationId xmlns:a16="http://schemas.microsoft.com/office/drawing/2014/main" id="{B40475FA-3276-4ABC-B1EE-675BA9D33BB5}"/>
                </a:ext>
              </a:extLst>
            </p:cNvPr>
            <p:cNvSpPr>
              <a:spLocks noChangeShapeType="1"/>
            </p:cNvSpPr>
            <p:nvPr/>
          </p:nvSpPr>
          <p:spPr bwMode="auto">
            <a:xfrm flipV="1">
              <a:off x="8501956"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7" name="Line 314">
              <a:extLst>
                <a:ext uri="{FF2B5EF4-FFF2-40B4-BE49-F238E27FC236}">
                  <a16:creationId xmlns:a16="http://schemas.microsoft.com/office/drawing/2014/main" id="{706F74B8-E61C-4BA5-922C-8BD53EC93AC7}"/>
                </a:ext>
              </a:extLst>
            </p:cNvPr>
            <p:cNvSpPr>
              <a:spLocks noChangeShapeType="1"/>
            </p:cNvSpPr>
            <p:nvPr/>
          </p:nvSpPr>
          <p:spPr bwMode="auto">
            <a:xfrm flipV="1">
              <a:off x="8992138"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8" name="Line 316">
              <a:extLst>
                <a:ext uri="{FF2B5EF4-FFF2-40B4-BE49-F238E27FC236}">
                  <a16:creationId xmlns:a16="http://schemas.microsoft.com/office/drawing/2014/main" id="{B545CBDE-2A4C-4EA2-8F57-AE7860090A80}"/>
                </a:ext>
              </a:extLst>
            </p:cNvPr>
            <p:cNvSpPr>
              <a:spLocks noChangeShapeType="1"/>
            </p:cNvSpPr>
            <p:nvPr/>
          </p:nvSpPr>
          <p:spPr bwMode="auto">
            <a:xfrm flipV="1">
              <a:off x="9482319"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9" name="Line 318">
              <a:extLst>
                <a:ext uri="{FF2B5EF4-FFF2-40B4-BE49-F238E27FC236}">
                  <a16:creationId xmlns:a16="http://schemas.microsoft.com/office/drawing/2014/main" id="{6D7DDF67-C312-4A8C-9164-7E70CDC70085}"/>
                </a:ext>
              </a:extLst>
            </p:cNvPr>
            <p:cNvSpPr>
              <a:spLocks noChangeShapeType="1"/>
            </p:cNvSpPr>
            <p:nvPr/>
          </p:nvSpPr>
          <p:spPr bwMode="auto">
            <a:xfrm flipV="1">
              <a:off x="9970856"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0" name="Line 320">
              <a:extLst>
                <a:ext uri="{FF2B5EF4-FFF2-40B4-BE49-F238E27FC236}">
                  <a16:creationId xmlns:a16="http://schemas.microsoft.com/office/drawing/2014/main" id="{34520785-4E34-4AF5-9A1C-C5770A61FA56}"/>
                </a:ext>
              </a:extLst>
            </p:cNvPr>
            <p:cNvSpPr>
              <a:spLocks noChangeShapeType="1"/>
            </p:cNvSpPr>
            <p:nvPr/>
          </p:nvSpPr>
          <p:spPr bwMode="auto">
            <a:xfrm flipV="1">
              <a:off x="10461037"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1" name="Line 322">
              <a:extLst>
                <a:ext uri="{FF2B5EF4-FFF2-40B4-BE49-F238E27FC236}">
                  <a16:creationId xmlns:a16="http://schemas.microsoft.com/office/drawing/2014/main" id="{2CD83B5A-9D14-4A7F-93BF-BAB4BD1185EC}"/>
                </a:ext>
              </a:extLst>
            </p:cNvPr>
            <p:cNvSpPr>
              <a:spLocks noChangeShapeType="1"/>
            </p:cNvSpPr>
            <p:nvPr/>
          </p:nvSpPr>
          <p:spPr bwMode="auto">
            <a:xfrm flipV="1">
              <a:off x="10951219"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2" name="Line 324">
              <a:extLst>
                <a:ext uri="{FF2B5EF4-FFF2-40B4-BE49-F238E27FC236}">
                  <a16:creationId xmlns:a16="http://schemas.microsoft.com/office/drawing/2014/main" id="{62FC5CAF-650D-415D-AC2C-F5C20485D1D6}"/>
                </a:ext>
              </a:extLst>
            </p:cNvPr>
            <p:cNvSpPr>
              <a:spLocks noChangeShapeType="1"/>
            </p:cNvSpPr>
            <p:nvPr/>
          </p:nvSpPr>
          <p:spPr bwMode="auto">
            <a:xfrm flipV="1">
              <a:off x="11441400" y="4954651"/>
              <a:ext cx="0" cy="64008"/>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grpSp>
        <p:nvGrpSpPr>
          <p:cNvPr id="347" name="Group 346">
            <a:extLst>
              <a:ext uri="{FF2B5EF4-FFF2-40B4-BE49-F238E27FC236}">
                <a16:creationId xmlns:a16="http://schemas.microsoft.com/office/drawing/2014/main" id="{CBF0284B-D046-0B14-0A4C-EF2EE64078B5}"/>
              </a:ext>
            </a:extLst>
          </p:cNvPr>
          <p:cNvGrpSpPr/>
          <p:nvPr/>
        </p:nvGrpSpPr>
        <p:grpSpPr>
          <a:xfrm>
            <a:off x="7468503" y="2585988"/>
            <a:ext cx="64008" cy="2368663"/>
            <a:chOff x="7424543" y="2585988"/>
            <a:chExt cx="64008" cy="2368663"/>
          </a:xfrm>
        </p:grpSpPr>
        <p:sp>
          <p:nvSpPr>
            <p:cNvPr id="30" name="Line 301">
              <a:extLst>
                <a:ext uri="{FF2B5EF4-FFF2-40B4-BE49-F238E27FC236}">
                  <a16:creationId xmlns:a16="http://schemas.microsoft.com/office/drawing/2014/main" id="{5669BCF4-6253-4AD2-AD32-AA78A3530697}"/>
                </a:ext>
              </a:extLst>
            </p:cNvPr>
            <p:cNvSpPr>
              <a:spLocks noChangeShapeType="1"/>
            </p:cNvSpPr>
            <p:nvPr/>
          </p:nvSpPr>
          <p:spPr bwMode="auto">
            <a:xfrm>
              <a:off x="7424543" y="2585988"/>
              <a:ext cx="64008" cy="0"/>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 name="Line 302">
              <a:extLst>
                <a:ext uri="{FF2B5EF4-FFF2-40B4-BE49-F238E27FC236}">
                  <a16:creationId xmlns:a16="http://schemas.microsoft.com/office/drawing/2014/main" id="{22D58718-8B7F-49E1-8527-9EE4CE93A89E}"/>
                </a:ext>
              </a:extLst>
            </p:cNvPr>
            <p:cNvSpPr>
              <a:spLocks noChangeShapeType="1"/>
            </p:cNvSpPr>
            <p:nvPr/>
          </p:nvSpPr>
          <p:spPr bwMode="auto">
            <a:xfrm>
              <a:off x="7424543" y="3064673"/>
              <a:ext cx="64008" cy="0"/>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2" name="Line 305">
              <a:extLst>
                <a:ext uri="{FF2B5EF4-FFF2-40B4-BE49-F238E27FC236}">
                  <a16:creationId xmlns:a16="http://schemas.microsoft.com/office/drawing/2014/main" id="{D441D35B-2DF8-4E5C-B7DD-0CBAA8648706}"/>
                </a:ext>
              </a:extLst>
            </p:cNvPr>
            <p:cNvSpPr>
              <a:spLocks noChangeShapeType="1"/>
            </p:cNvSpPr>
            <p:nvPr/>
          </p:nvSpPr>
          <p:spPr bwMode="auto">
            <a:xfrm>
              <a:off x="7424543" y="4487498"/>
              <a:ext cx="64008" cy="0"/>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3" name="Line 306">
              <a:extLst>
                <a:ext uri="{FF2B5EF4-FFF2-40B4-BE49-F238E27FC236}">
                  <a16:creationId xmlns:a16="http://schemas.microsoft.com/office/drawing/2014/main" id="{7D6739B5-9EEB-4249-912A-78BFD728F40F}"/>
                </a:ext>
              </a:extLst>
            </p:cNvPr>
            <p:cNvSpPr>
              <a:spLocks noChangeShapeType="1"/>
            </p:cNvSpPr>
            <p:nvPr/>
          </p:nvSpPr>
          <p:spPr bwMode="auto">
            <a:xfrm>
              <a:off x="7424543" y="4954651"/>
              <a:ext cx="64008" cy="0"/>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3" name="Line 305">
              <a:extLst>
                <a:ext uri="{FF2B5EF4-FFF2-40B4-BE49-F238E27FC236}">
                  <a16:creationId xmlns:a16="http://schemas.microsoft.com/office/drawing/2014/main" id="{D72192CC-D49A-4BBD-82A8-C09B9ECD15BE}"/>
                </a:ext>
              </a:extLst>
            </p:cNvPr>
            <p:cNvSpPr>
              <a:spLocks noChangeShapeType="1"/>
            </p:cNvSpPr>
            <p:nvPr/>
          </p:nvSpPr>
          <p:spPr bwMode="auto">
            <a:xfrm>
              <a:off x="7424543" y="4012141"/>
              <a:ext cx="64008" cy="0"/>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4" name="Line 305">
              <a:extLst>
                <a:ext uri="{FF2B5EF4-FFF2-40B4-BE49-F238E27FC236}">
                  <a16:creationId xmlns:a16="http://schemas.microsoft.com/office/drawing/2014/main" id="{A081D6DF-1923-4064-BAE9-4FA4A6FD54C1}"/>
                </a:ext>
              </a:extLst>
            </p:cNvPr>
            <p:cNvSpPr>
              <a:spLocks noChangeShapeType="1"/>
            </p:cNvSpPr>
            <p:nvPr/>
          </p:nvSpPr>
          <p:spPr bwMode="auto">
            <a:xfrm>
              <a:off x="7424543" y="3540287"/>
              <a:ext cx="64008" cy="0"/>
            </a:xfrm>
            <a:prstGeom prst="line">
              <a:avLst/>
            </a:prstGeom>
            <a:noFill/>
            <a:ln w="254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sp>
        <p:nvSpPr>
          <p:cNvPr id="10" name="TextBox 355">
            <a:extLst>
              <a:ext uri="{FF2B5EF4-FFF2-40B4-BE49-F238E27FC236}">
                <a16:creationId xmlns:a16="http://schemas.microsoft.com/office/drawing/2014/main" id="{A84FEAE2-3BEE-4E59-9F0C-1D50776BAEF3}"/>
              </a:ext>
            </a:extLst>
          </p:cNvPr>
          <p:cNvSpPr txBox="1"/>
          <p:nvPr/>
        </p:nvSpPr>
        <p:spPr>
          <a:xfrm>
            <a:off x="7314293" y="4827899"/>
            <a:ext cx="107964" cy="255125"/>
          </a:xfrm>
          <a:prstGeom prst="rect">
            <a:avLst/>
          </a:prstGeom>
          <a:noFill/>
        </p:spPr>
        <p:txBody>
          <a:bodyPr wrap="none" lIns="0" tIns="0" rIns="0" bIns="0"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sp>
        <p:nvSpPr>
          <p:cNvPr id="11" name="TextBox 356">
            <a:extLst>
              <a:ext uri="{FF2B5EF4-FFF2-40B4-BE49-F238E27FC236}">
                <a16:creationId xmlns:a16="http://schemas.microsoft.com/office/drawing/2014/main" id="{52A68AC1-6C04-493E-A72B-B07C75A1E6C6}"/>
              </a:ext>
            </a:extLst>
          </p:cNvPr>
          <p:cNvSpPr txBox="1"/>
          <p:nvPr/>
        </p:nvSpPr>
        <p:spPr>
          <a:xfrm rot="16200000">
            <a:off x="5758597" y="3643564"/>
            <a:ext cx="2370201" cy="255124"/>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Survival Probability</a:t>
            </a:r>
          </a:p>
        </p:txBody>
      </p:sp>
      <p:sp>
        <p:nvSpPr>
          <p:cNvPr id="12" name="TextBox 357">
            <a:extLst>
              <a:ext uri="{FF2B5EF4-FFF2-40B4-BE49-F238E27FC236}">
                <a16:creationId xmlns:a16="http://schemas.microsoft.com/office/drawing/2014/main" id="{AEB669B4-270E-42CB-A64D-7AA13CEDEBBD}"/>
              </a:ext>
            </a:extLst>
          </p:cNvPr>
          <p:cNvSpPr txBox="1"/>
          <p:nvPr/>
        </p:nvSpPr>
        <p:spPr>
          <a:xfrm>
            <a:off x="7413289"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sp>
        <p:nvSpPr>
          <p:cNvPr id="13" name="TextBox 358">
            <a:extLst>
              <a:ext uri="{FF2B5EF4-FFF2-40B4-BE49-F238E27FC236}">
                <a16:creationId xmlns:a16="http://schemas.microsoft.com/office/drawing/2014/main" id="{7722A591-42BD-40C9-9896-3F78F37BB29F}"/>
              </a:ext>
            </a:extLst>
          </p:cNvPr>
          <p:cNvSpPr txBox="1"/>
          <p:nvPr/>
        </p:nvSpPr>
        <p:spPr>
          <a:xfrm>
            <a:off x="7539835" y="5311481"/>
            <a:ext cx="4147682"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Mo</a:t>
            </a:r>
          </a:p>
        </p:txBody>
      </p:sp>
      <p:sp>
        <p:nvSpPr>
          <p:cNvPr id="14" name="TextBox 359">
            <a:extLst>
              <a:ext uri="{FF2B5EF4-FFF2-40B4-BE49-F238E27FC236}">
                <a16:creationId xmlns:a16="http://schemas.microsoft.com/office/drawing/2014/main" id="{04CE1BDA-3178-49D0-9CDC-54328F0936CC}"/>
              </a:ext>
            </a:extLst>
          </p:cNvPr>
          <p:cNvSpPr txBox="1"/>
          <p:nvPr/>
        </p:nvSpPr>
        <p:spPr>
          <a:xfrm>
            <a:off x="7902574"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6</a:t>
            </a:r>
          </a:p>
        </p:txBody>
      </p:sp>
      <p:sp>
        <p:nvSpPr>
          <p:cNvPr id="15" name="TextBox 360">
            <a:extLst>
              <a:ext uri="{FF2B5EF4-FFF2-40B4-BE49-F238E27FC236}">
                <a16:creationId xmlns:a16="http://schemas.microsoft.com/office/drawing/2014/main" id="{8FBF30D1-40CF-4A53-907B-44568B9F73BE}"/>
              </a:ext>
            </a:extLst>
          </p:cNvPr>
          <p:cNvSpPr txBox="1"/>
          <p:nvPr/>
        </p:nvSpPr>
        <p:spPr>
          <a:xfrm>
            <a:off x="8391859"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12</a:t>
            </a:r>
          </a:p>
        </p:txBody>
      </p:sp>
      <p:sp>
        <p:nvSpPr>
          <p:cNvPr id="16" name="TextBox 361">
            <a:extLst>
              <a:ext uri="{FF2B5EF4-FFF2-40B4-BE49-F238E27FC236}">
                <a16:creationId xmlns:a16="http://schemas.microsoft.com/office/drawing/2014/main" id="{E2C55CB4-84ED-40E6-8E8E-D162B14C4A01}"/>
              </a:ext>
            </a:extLst>
          </p:cNvPr>
          <p:cNvSpPr txBox="1"/>
          <p:nvPr/>
        </p:nvSpPr>
        <p:spPr>
          <a:xfrm>
            <a:off x="8881145"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18</a:t>
            </a:r>
          </a:p>
        </p:txBody>
      </p:sp>
      <p:sp>
        <p:nvSpPr>
          <p:cNvPr id="17" name="TextBox 362">
            <a:extLst>
              <a:ext uri="{FF2B5EF4-FFF2-40B4-BE49-F238E27FC236}">
                <a16:creationId xmlns:a16="http://schemas.microsoft.com/office/drawing/2014/main" id="{1C0D3C49-1DA3-435E-A8C5-2A37EF3A990E}"/>
              </a:ext>
            </a:extLst>
          </p:cNvPr>
          <p:cNvSpPr txBox="1"/>
          <p:nvPr/>
        </p:nvSpPr>
        <p:spPr>
          <a:xfrm>
            <a:off x="9370430"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24</a:t>
            </a:r>
          </a:p>
        </p:txBody>
      </p:sp>
      <p:sp>
        <p:nvSpPr>
          <p:cNvPr id="18" name="TextBox 363">
            <a:extLst>
              <a:ext uri="{FF2B5EF4-FFF2-40B4-BE49-F238E27FC236}">
                <a16:creationId xmlns:a16="http://schemas.microsoft.com/office/drawing/2014/main" id="{AA8C1682-2BA0-4A73-8CC5-E0771E22DD7C}"/>
              </a:ext>
            </a:extLst>
          </p:cNvPr>
          <p:cNvSpPr txBox="1"/>
          <p:nvPr/>
        </p:nvSpPr>
        <p:spPr>
          <a:xfrm>
            <a:off x="9859715"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30</a:t>
            </a:r>
          </a:p>
        </p:txBody>
      </p:sp>
      <p:sp>
        <p:nvSpPr>
          <p:cNvPr id="19" name="TextBox 366">
            <a:extLst>
              <a:ext uri="{FF2B5EF4-FFF2-40B4-BE49-F238E27FC236}">
                <a16:creationId xmlns:a16="http://schemas.microsoft.com/office/drawing/2014/main" id="{25CDF78D-F42E-4E2D-9801-9B8A4C11736E}"/>
              </a:ext>
            </a:extLst>
          </p:cNvPr>
          <p:cNvSpPr txBox="1"/>
          <p:nvPr/>
        </p:nvSpPr>
        <p:spPr>
          <a:xfrm>
            <a:off x="10349001"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36</a:t>
            </a:r>
          </a:p>
        </p:txBody>
      </p:sp>
      <p:sp>
        <p:nvSpPr>
          <p:cNvPr id="20" name="TextBox 367">
            <a:extLst>
              <a:ext uri="{FF2B5EF4-FFF2-40B4-BE49-F238E27FC236}">
                <a16:creationId xmlns:a16="http://schemas.microsoft.com/office/drawing/2014/main" id="{BE130382-AFE7-42C7-8709-0E1942B6EA5B}"/>
              </a:ext>
            </a:extLst>
          </p:cNvPr>
          <p:cNvSpPr txBox="1"/>
          <p:nvPr/>
        </p:nvSpPr>
        <p:spPr>
          <a:xfrm>
            <a:off x="10838286"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42</a:t>
            </a:r>
          </a:p>
        </p:txBody>
      </p:sp>
      <p:sp>
        <p:nvSpPr>
          <p:cNvPr id="21" name="TextBox 368">
            <a:extLst>
              <a:ext uri="{FF2B5EF4-FFF2-40B4-BE49-F238E27FC236}">
                <a16:creationId xmlns:a16="http://schemas.microsoft.com/office/drawing/2014/main" id="{E0A3F734-06EC-40CA-9AED-99640F600084}"/>
              </a:ext>
            </a:extLst>
          </p:cNvPr>
          <p:cNvSpPr txBox="1"/>
          <p:nvPr/>
        </p:nvSpPr>
        <p:spPr>
          <a:xfrm>
            <a:off x="11327571" y="5039072"/>
            <a:ext cx="268207" cy="25512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48</a:t>
            </a:r>
          </a:p>
        </p:txBody>
      </p:sp>
      <p:sp>
        <p:nvSpPr>
          <p:cNvPr id="22" name="TextBox 369">
            <a:extLst>
              <a:ext uri="{FF2B5EF4-FFF2-40B4-BE49-F238E27FC236}">
                <a16:creationId xmlns:a16="http://schemas.microsoft.com/office/drawing/2014/main" id="{19C9BD37-A9F4-47DA-8D49-C6D2A2CAE242}"/>
              </a:ext>
            </a:extLst>
          </p:cNvPr>
          <p:cNvSpPr txBox="1"/>
          <p:nvPr/>
        </p:nvSpPr>
        <p:spPr>
          <a:xfrm>
            <a:off x="7149858" y="4354154"/>
            <a:ext cx="272399" cy="255125"/>
          </a:xfrm>
          <a:prstGeom prst="rect">
            <a:avLst/>
          </a:prstGeom>
          <a:noFill/>
        </p:spPr>
        <p:txBody>
          <a:bodyPr wrap="none" lIns="0" tIns="0" rIns="0" bIns="0"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0.2</a:t>
            </a:r>
          </a:p>
        </p:txBody>
      </p:sp>
      <p:sp>
        <p:nvSpPr>
          <p:cNvPr id="23" name="TextBox 370">
            <a:extLst>
              <a:ext uri="{FF2B5EF4-FFF2-40B4-BE49-F238E27FC236}">
                <a16:creationId xmlns:a16="http://schemas.microsoft.com/office/drawing/2014/main" id="{96AB20A5-1247-4602-BE28-A10EEAF2E092}"/>
              </a:ext>
            </a:extLst>
          </p:cNvPr>
          <p:cNvSpPr txBox="1"/>
          <p:nvPr/>
        </p:nvSpPr>
        <p:spPr>
          <a:xfrm>
            <a:off x="7149858" y="3880407"/>
            <a:ext cx="272399" cy="255125"/>
          </a:xfrm>
          <a:prstGeom prst="rect">
            <a:avLst/>
          </a:prstGeom>
          <a:noFill/>
        </p:spPr>
        <p:txBody>
          <a:bodyPr wrap="none" lIns="0" tIns="0" rIns="0" bIns="0"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0.4</a:t>
            </a:r>
          </a:p>
        </p:txBody>
      </p:sp>
      <p:sp>
        <p:nvSpPr>
          <p:cNvPr id="24" name="TextBox 371">
            <a:extLst>
              <a:ext uri="{FF2B5EF4-FFF2-40B4-BE49-F238E27FC236}">
                <a16:creationId xmlns:a16="http://schemas.microsoft.com/office/drawing/2014/main" id="{7F004EFD-CEAB-4B89-B3BE-7F905A1FC958}"/>
              </a:ext>
            </a:extLst>
          </p:cNvPr>
          <p:cNvSpPr txBox="1"/>
          <p:nvPr/>
        </p:nvSpPr>
        <p:spPr>
          <a:xfrm>
            <a:off x="7149858" y="3406660"/>
            <a:ext cx="272399" cy="255125"/>
          </a:xfrm>
          <a:prstGeom prst="rect">
            <a:avLst/>
          </a:prstGeom>
          <a:noFill/>
        </p:spPr>
        <p:txBody>
          <a:bodyPr wrap="none" lIns="0" tIns="0" rIns="0" bIns="0"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0.6</a:t>
            </a:r>
          </a:p>
        </p:txBody>
      </p:sp>
      <p:sp>
        <p:nvSpPr>
          <p:cNvPr id="25" name="TextBox 372">
            <a:extLst>
              <a:ext uri="{FF2B5EF4-FFF2-40B4-BE49-F238E27FC236}">
                <a16:creationId xmlns:a16="http://schemas.microsoft.com/office/drawing/2014/main" id="{4DFC3543-0EC7-451A-A2B2-FACD3DF94757}"/>
              </a:ext>
            </a:extLst>
          </p:cNvPr>
          <p:cNvSpPr txBox="1"/>
          <p:nvPr/>
        </p:nvSpPr>
        <p:spPr>
          <a:xfrm>
            <a:off x="7149858" y="2459166"/>
            <a:ext cx="272399" cy="255125"/>
          </a:xfrm>
          <a:prstGeom prst="rect">
            <a:avLst/>
          </a:prstGeom>
          <a:noFill/>
        </p:spPr>
        <p:txBody>
          <a:bodyPr wrap="none" lIns="0" tIns="0" rIns="0" bIns="0"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1.0</a:t>
            </a:r>
          </a:p>
        </p:txBody>
      </p:sp>
      <p:sp>
        <p:nvSpPr>
          <p:cNvPr id="26" name="TextBox 373">
            <a:extLst>
              <a:ext uri="{FF2B5EF4-FFF2-40B4-BE49-F238E27FC236}">
                <a16:creationId xmlns:a16="http://schemas.microsoft.com/office/drawing/2014/main" id="{DCB867E9-FD30-4C99-AA3F-F0749C721AED}"/>
              </a:ext>
            </a:extLst>
          </p:cNvPr>
          <p:cNvSpPr txBox="1"/>
          <p:nvPr/>
        </p:nvSpPr>
        <p:spPr>
          <a:xfrm>
            <a:off x="7149858" y="2932913"/>
            <a:ext cx="272399" cy="255125"/>
          </a:xfrm>
          <a:prstGeom prst="rect">
            <a:avLst/>
          </a:prstGeom>
          <a:noFill/>
        </p:spPr>
        <p:txBody>
          <a:bodyPr wrap="none" lIns="0" tIns="0" rIns="0" bIns="0"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60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0.8</a:t>
            </a:r>
          </a:p>
        </p:txBody>
      </p:sp>
      <p:cxnSp>
        <p:nvCxnSpPr>
          <p:cNvPr id="336" name="Connector: Elbow 683">
            <a:extLst>
              <a:ext uri="{FF2B5EF4-FFF2-40B4-BE49-F238E27FC236}">
                <a16:creationId xmlns:a16="http://schemas.microsoft.com/office/drawing/2014/main" id="{C1702392-F3DD-4984-90D0-B18CB3BD0C04}"/>
              </a:ext>
            </a:extLst>
          </p:cNvPr>
          <p:cNvCxnSpPr>
            <a:cxnSpLocks/>
            <a:stCxn id="339" idx="0"/>
            <a:endCxn id="342" idx="2"/>
          </p:cNvCxnSpPr>
          <p:nvPr/>
        </p:nvCxnSpPr>
        <p:spPr>
          <a:xfrm rot="16200000" flipV="1">
            <a:off x="4468900" y="3047728"/>
            <a:ext cx="354872" cy="2199911"/>
          </a:xfrm>
          <a:prstGeom prst="bentConnector3">
            <a:avLst>
              <a:gd name="adj1" fmla="val 50000"/>
            </a:avLst>
          </a:prstGeom>
          <a:noFill/>
          <a:ln w="28575" cap="flat" cmpd="sng" algn="ctr">
            <a:solidFill>
              <a:schemeClr val="bg1"/>
            </a:solidFill>
            <a:prstDash val="solid"/>
            <a:miter lim="800000"/>
          </a:ln>
          <a:effectLst/>
        </p:spPr>
      </p:cxnSp>
      <p:sp>
        <p:nvSpPr>
          <p:cNvPr id="337" name="Rectangle: Rounded Corners 684">
            <a:extLst>
              <a:ext uri="{FF2B5EF4-FFF2-40B4-BE49-F238E27FC236}">
                <a16:creationId xmlns:a16="http://schemas.microsoft.com/office/drawing/2014/main" id="{6E3925D7-53EC-4D3B-A2E5-F71877A4E1AE}"/>
              </a:ext>
            </a:extLst>
          </p:cNvPr>
          <p:cNvSpPr/>
          <p:nvPr/>
        </p:nvSpPr>
        <p:spPr>
          <a:xfrm>
            <a:off x="522067" y="4325120"/>
            <a:ext cx="1648800" cy="744314"/>
          </a:xfrm>
          <a:prstGeom prst="roundRect">
            <a:avLst/>
          </a:prstGeom>
          <a:solidFill>
            <a:schemeClr val="accent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Platinum Doublet</a:t>
            </a:r>
          </a:p>
        </p:txBody>
      </p:sp>
      <p:sp>
        <p:nvSpPr>
          <p:cNvPr id="338" name="Rectangle: Rounded Corners 685">
            <a:extLst>
              <a:ext uri="{FF2B5EF4-FFF2-40B4-BE49-F238E27FC236}">
                <a16:creationId xmlns:a16="http://schemas.microsoft.com/office/drawing/2014/main" id="{1A063BFC-629C-4589-81E3-1F30054801C3}"/>
              </a:ext>
            </a:extLst>
          </p:cNvPr>
          <p:cNvSpPr/>
          <p:nvPr/>
        </p:nvSpPr>
        <p:spPr>
          <a:xfrm>
            <a:off x="2694717" y="4325120"/>
            <a:ext cx="1700701" cy="744314"/>
          </a:xfrm>
          <a:prstGeom prst="roundRect">
            <a:avLst/>
          </a:prstGeom>
          <a:solidFill>
            <a:schemeClr val="accent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Docetaxel ± VEGFR2 Inhibitor</a:t>
            </a:r>
          </a:p>
        </p:txBody>
      </p:sp>
      <p:sp>
        <p:nvSpPr>
          <p:cNvPr id="339" name="Rectangle: Rounded Corners 686">
            <a:extLst>
              <a:ext uri="{FF2B5EF4-FFF2-40B4-BE49-F238E27FC236}">
                <a16:creationId xmlns:a16="http://schemas.microsoft.com/office/drawing/2014/main" id="{573D0754-0ED5-4487-B141-27A14E33E8DB}"/>
              </a:ext>
            </a:extLst>
          </p:cNvPr>
          <p:cNvSpPr/>
          <p:nvPr/>
        </p:nvSpPr>
        <p:spPr>
          <a:xfrm>
            <a:off x="4921891" y="4325120"/>
            <a:ext cx="1648800" cy="744314"/>
          </a:xfrm>
          <a:prstGeom prst="roundRect">
            <a:avLst/>
          </a:prstGeom>
          <a:solidFill>
            <a:schemeClr val="accent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Single-Agent Chemotherapy</a:t>
            </a:r>
          </a:p>
        </p:txBody>
      </p:sp>
      <p:sp>
        <p:nvSpPr>
          <p:cNvPr id="340" name="TextBox 687">
            <a:extLst>
              <a:ext uri="{FF2B5EF4-FFF2-40B4-BE49-F238E27FC236}">
                <a16:creationId xmlns:a16="http://schemas.microsoft.com/office/drawing/2014/main" id="{5996DB3D-82E1-491B-9C36-42CEB8C1559C}"/>
              </a:ext>
            </a:extLst>
          </p:cNvPr>
          <p:cNvSpPr txBox="1"/>
          <p:nvPr/>
        </p:nvSpPr>
        <p:spPr>
          <a:xfrm>
            <a:off x="8527588" y="3509244"/>
            <a:ext cx="2075096" cy="646986"/>
          </a:xfrm>
          <a:prstGeom prst="roundRect">
            <a:avLst/>
          </a:prstGeom>
          <a:noFill/>
          <a:ln>
            <a:noFill/>
          </a:ln>
        </p:spPr>
        <p:txBody>
          <a:bodyPr wrap="square" rtlCol="0">
            <a:spAutoFit/>
          </a:bodyPr>
          <a:lstStyle/>
          <a:p>
            <a:pPr algn="ctr">
              <a:defRPr/>
            </a:pPr>
            <a:r>
              <a:rPr lang="en-GB" sz="1600" dirty="0">
                <a:solidFill>
                  <a:schemeClr val="accent3"/>
                </a:solidFill>
                <a:latin typeface="Calibri" panose="020F0502020204030204" pitchFamily="34" charset="0"/>
                <a:cs typeface="Calibri" panose="020F0502020204030204" pitchFamily="34" charset="0"/>
              </a:rPr>
              <a:t>Median OS: </a:t>
            </a:r>
            <a:br>
              <a:rPr lang="en-GB" sz="1600" dirty="0">
                <a:solidFill>
                  <a:schemeClr val="accent3"/>
                </a:solidFill>
                <a:latin typeface="Calibri" panose="020F0502020204030204" pitchFamily="34" charset="0"/>
                <a:cs typeface="Calibri" panose="020F0502020204030204" pitchFamily="34" charset="0"/>
              </a:rPr>
            </a:br>
            <a:r>
              <a:rPr lang="en-GB" sz="1600" dirty="0">
                <a:solidFill>
                  <a:schemeClr val="accent3"/>
                </a:solidFill>
                <a:latin typeface="Calibri" panose="020F0502020204030204" pitchFamily="34" charset="0"/>
                <a:cs typeface="Calibri" panose="020F0502020204030204" pitchFamily="34" charset="0"/>
              </a:rPr>
              <a:t>7.3 mo</a:t>
            </a:r>
          </a:p>
        </p:txBody>
      </p:sp>
      <p:cxnSp>
        <p:nvCxnSpPr>
          <p:cNvPr id="341" name="Straight Connector 688">
            <a:extLst>
              <a:ext uri="{FF2B5EF4-FFF2-40B4-BE49-F238E27FC236}">
                <a16:creationId xmlns:a16="http://schemas.microsoft.com/office/drawing/2014/main" id="{0EE7C669-4532-4619-A18B-7D8B3D877A38}"/>
              </a:ext>
            </a:extLst>
          </p:cNvPr>
          <p:cNvCxnSpPr>
            <a:cxnSpLocks/>
            <a:stCxn id="342" idx="2"/>
            <a:endCxn id="338" idx="0"/>
          </p:cNvCxnSpPr>
          <p:nvPr/>
        </p:nvCxnSpPr>
        <p:spPr>
          <a:xfrm flipH="1">
            <a:off x="3545068" y="3970248"/>
            <a:ext cx="1312" cy="354872"/>
          </a:xfrm>
          <a:prstGeom prst="line">
            <a:avLst/>
          </a:prstGeom>
          <a:noFill/>
          <a:ln w="28575" cap="flat" cmpd="sng" algn="ctr">
            <a:solidFill>
              <a:schemeClr val="bg1"/>
            </a:solidFill>
            <a:prstDash val="solid"/>
            <a:miter lim="800000"/>
          </a:ln>
          <a:effectLst/>
        </p:spPr>
      </p:cxnSp>
      <p:sp>
        <p:nvSpPr>
          <p:cNvPr id="342" name="Rectangle 341">
            <a:extLst>
              <a:ext uri="{FF2B5EF4-FFF2-40B4-BE49-F238E27FC236}">
                <a16:creationId xmlns:a16="http://schemas.microsoft.com/office/drawing/2014/main" id="{0323C4DF-06FF-40BF-8E14-23FA3583BFB5}"/>
              </a:ext>
            </a:extLst>
          </p:cNvPr>
          <p:cNvSpPr/>
          <p:nvPr/>
        </p:nvSpPr>
        <p:spPr>
          <a:xfrm>
            <a:off x="2767554" y="3601505"/>
            <a:ext cx="1557651" cy="368743"/>
          </a:xfrm>
          <a:prstGeom prst="rect">
            <a:avLst/>
          </a:prstGeom>
          <a:solidFill>
            <a:schemeClr val="tx2"/>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NZ"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PS 0–2</a:t>
            </a:r>
          </a:p>
        </p:txBody>
      </p:sp>
      <p:cxnSp>
        <p:nvCxnSpPr>
          <p:cNvPr id="343" name="Straight Connector 346">
            <a:extLst>
              <a:ext uri="{FF2B5EF4-FFF2-40B4-BE49-F238E27FC236}">
                <a16:creationId xmlns:a16="http://schemas.microsoft.com/office/drawing/2014/main" id="{EDA9A57C-0288-48E9-B9F6-9751A79969FC}"/>
              </a:ext>
            </a:extLst>
          </p:cNvPr>
          <p:cNvCxnSpPr>
            <a:cxnSpLocks/>
            <a:stCxn id="4" idx="2"/>
            <a:endCxn id="342" idx="0"/>
          </p:cNvCxnSpPr>
          <p:nvPr/>
        </p:nvCxnSpPr>
        <p:spPr>
          <a:xfrm>
            <a:off x="3546379" y="3455976"/>
            <a:ext cx="1" cy="145529"/>
          </a:xfrm>
          <a:prstGeom prst="line">
            <a:avLst/>
          </a:prstGeom>
          <a:noFill/>
          <a:ln w="28575" cap="flat" cmpd="sng" algn="ctr">
            <a:solidFill>
              <a:schemeClr val="bg1"/>
            </a:solidFill>
            <a:prstDash val="solid"/>
            <a:miter lim="800000"/>
          </a:ln>
          <a:effectLst/>
        </p:spPr>
      </p:cxnSp>
      <p:sp>
        <p:nvSpPr>
          <p:cNvPr id="3" name="Title 2">
            <a:extLst>
              <a:ext uri="{FF2B5EF4-FFF2-40B4-BE49-F238E27FC236}">
                <a16:creationId xmlns:a16="http://schemas.microsoft.com/office/drawing/2014/main" id="{9295366D-1083-3DC1-8FE2-7DCC1F7F267E}"/>
              </a:ext>
            </a:extLst>
          </p:cNvPr>
          <p:cNvSpPr>
            <a:spLocks noGrp="1"/>
          </p:cNvSpPr>
          <p:nvPr>
            <p:ph type="title"/>
          </p:nvPr>
        </p:nvSpPr>
        <p:spPr/>
        <p:txBody>
          <a:bodyPr/>
          <a:lstStyle/>
          <a:p>
            <a:r>
              <a:rPr lang="en-US" noProof="0" dirty="0"/>
              <a:t>Patients Who Progress on or After Frontline CPI Therapy Have Limited Treatment Options</a:t>
            </a:r>
            <a:endParaRPr lang="en-US" dirty="0"/>
          </a:p>
        </p:txBody>
      </p:sp>
      <p:sp>
        <p:nvSpPr>
          <p:cNvPr id="2" name="Text Box 15">
            <a:extLst>
              <a:ext uri="{FF2B5EF4-FFF2-40B4-BE49-F238E27FC236}">
                <a16:creationId xmlns:a16="http://schemas.microsoft.com/office/drawing/2014/main" id="{DE49B1AE-7A60-0827-5E0D-0BFC3AC6C4DE}"/>
              </a:ext>
            </a:extLst>
          </p:cNvPr>
          <p:cNvSpPr txBox="1">
            <a:spLocks noChangeArrowheads="1"/>
          </p:cNvSpPr>
          <p:nvPr/>
        </p:nvSpPr>
        <p:spPr bwMode="auto">
          <a:xfrm>
            <a:off x="415895" y="636707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rgbClr val="455560"/>
                </a:solidFill>
                <a:latin typeface="Calibri" panose="020F0502020204030204" pitchFamily="34" charset="0"/>
              </a:rPr>
              <a:t>NCCN. Non-small cell lung cancer. v.3.2023.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Smith. WCLC 2021. Abstr P10.07.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76208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15">
            <a:extLst>
              <a:ext uri="{FF2B5EF4-FFF2-40B4-BE49-F238E27FC236}">
                <a16:creationId xmlns:a16="http://schemas.microsoft.com/office/drawing/2014/main" id="{96050247-2B24-4C96-BD2A-CAF56B4C66CD}"/>
              </a:ext>
            </a:extLst>
          </p:cNvPr>
          <p:cNvSpPr txBox="1">
            <a:spLocks noChangeArrowheads="1"/>
          </p:cNvSpPr>
          <p:nvPr/>
        </p:nvSpPr>
        <p:spPr bwMode="auto">
          <a:xfrm>
            <a:off x="415895" y="636707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Drago. Nat Rev Clin Oncol. 2021;18:327. Mckertish. Biomedicines. 2021;9:872.</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nvGrpSpPr>
          <p:cNvPr id="8" name="Group 48">
            <a:extLst>
              <a:ext uri="{FF2B5EF4-FFF2-40B4-BE49-F238E27FC236}">
                <a16:creationId xmlns:a16="http://schemas.microsoft.com/office/drawing/2014/main" id="{108E3DCA-6BC4-448B-91F8-9A69F1E184B6}"/>
              </a:ext>
            </a:extLst>
          </p:cNvPr>
          <p:cNvGrpSpPr/>
          <p:nvPr/>
        </p:nvGrpSpPr>
        <p:grpSpPr>
          <a:xfrm>
            <a:off x="365542" y="1721869"/>
            <a:ext cx="1140995" cy="1191024"/>
            <a:chOff x="285313" y="3196211"/>
            <a:chExt cx="1187475" cy="1269460"/>
          </a:xfrm>
        </p:grpSpPr>
        <p:grpSp>
          <p:nvGrpSpPr>
            <p:cNvPr id="9" name="Group 41">
              <a:extLst>
                <a:ext uri="{FF2B5EF4-FFF2-40B4-BE49-F238E27FC236}">
                  <a16:creationId xmlns:a16="http://schemas.microsoft.com/office/drawing/2014/main" id="{59A3A07B-F4F5-4D45-9495-9722BEC3E25D}"/>
                </a:ext>
              </a:extLst>
            </p:cNvPr>
            <p:cNvGrpSpPr/>
            <p:nvPr/>
          </p:nvGrpSpPr>
          <p:grpSpPr>
            <a:xfrm>
              <a:off x="402888" y="4060897"/>
              <a:ext cx="928042" cy="215148"/>
              <a:chOff x="397845" y="3800756"/>
              <a:chExt cx="928042" cy="215148"/>
            </a:xfrm>
          </p:grpSpPr>
          <p:grpSp>
            <p:nvGrpSpPr>
              <p:cNvPr id="14" name="Group 42">
                <a:extLst>
                  <a:ext uri="{FF2B5EF4-FFF2-40B4-BE49-F238E27FC236}">
                    <a16:creationId xmlns:a16="http://schemas.microsoft.com/office/drawing/2014/main" id="{CC125A48-9084-42FC-A6E8-47C780AA2756}"/>
                  </a:ext>
                </a:extLst>
              </p:cNvPr>
              <p:cNvGrpSpPr/>
              <p:nvPr/>
            </p:nvGrpSpPr>
            <p:grpSpPr>
              <a:xfrm>
                <a:off x="1035546" y="3800756"/>
                <a:ext cx="290341" cy="215142"/>
                <a:chOff x="1035546" y="3794714"/>
                <a:chExt cx="290341" cy="215142"/>
              </a:xfrm>
            </p:grpSpPr>
            <p:sp>
              <p:nvSpPr>
                <p:cNvPr id="18" name="Rectangle 17">
                  <a:extLst>
                    <a:ext uri="{FF2B5EF4-FFF2-40B4-BE49-F238E27FC236}">
                      <a16:creationId xmlns:a16="http://schemas.microsoft.com/office/drawing/2014/main" id="{64B0880A-531F-44BA-83A0-5A1160951EC5}"/>
                    </a:ext>
                  </a:extLst>
                </p:cNvPr>
                <p:cNvSpPr/>
                <p:nvPr/>
              </p:nvSpPr>
              <p:spPr bwMode="auto">
                <a:xfrm>
                  <a:off x="1035546" y="3891070"/>
                  <a:ext cx="117497" cy="31119"/>
                </a:xfrm>
                <a:prstGeom prst="rect">
                  <a:avLst/>
                </a:prstGeom>
                <a:solidFill>
                  <a:srgbClr val="4DA1BB"/>
                </a:solidFill>
                <a:ln w="9525">
                  <a:solidFill>
                    <a:srgbClr val="4DA1BB"/>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19" name="7-Point Star 2">
                  <a:extLst>
                    <a:ext uri="{FF2B5EF4-FFF2-40B4-BE49-F238E27FC236}">
                      <a16:creationId xmlns:a16="http://schemas.microsoft.com/office/drawing/2014/main" id="{79FCB3FF-CDB8-4F9F-9EC7-C8088892BE8F}"/>
                    </a:ext>
                  </a:extLst>
                </p:cNvPr>
                <p:cNvSpPr/>
                <p:nvPr/>
              </p:nvSpPr>
              <p:spPr bwMode="auto">
                <a:xfrm>
                  <a:off x="1110745" y="3794714"/>
                  <a:ext cx="215142" cy="215142"/>
                </a:xfrm>
                <a:prstGeom prst="star7">
                  <a:avLst/>
                </a:prstGeom>
                <a:solidFill>
                  <a:srgbClr val="E1471D"/>
                </a:solid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grpSp>
          <p:grpSp>
            <p:nvGrpSpPr>
              <p:cNvPr id="15" name="Group 43">
                <a:extLst>
                  <a:ext uri="{FF2B5EF4-FFF2-40B4-BE49-F238E27FC236}">
                    <a16:creationId xmlns:a16="http://schemas.microsoft.com/office/drawing/2014/main" id="{F37666DB-7CDA-475C-8820-B193269476DC}"/>
                  </a:ext>
                </a:extLst>
              </p:cNvPr>
              <p:cNvGrpSpPr/>
              <p:nvPr/>
            </p:nvGrpSpPr>
            <p:grpSpPr>
              <a:xfrm rot="10800000">
                <a:off x="397845" y="3800762"/>
                <a:ext cx="290341" cy="215142"/>
                <a:chOff x="1035546" y="4033888"/>
                <a:chExt cx="290341" cy="215142"/>
              </a:xfrm>
            </p:grpSpPr>
            <p:sp>
              <p:nvSpPr>
                <p:cNvPr id="16" name="Rectangle 15">
                  <a:extLst>
                    <a:ext uri="{FF2B5EF4-FFF2-40B4-BE49-F238E27FC236}">
                      <a16:creationId xmlns:a16="http://schemas.microsoft.com/office/drawing/2014/main" id="{2A7AA94A-E792-449B-B9B6-A0E2A54488CB}"/>
                    </a:ext>
                  </a:extLst>
                </p:cNvPr>
                <p:cNvSpPr/>
                <p:nvPr/>
              </p:nvSpPr>
              <p:spPr bwMode="auto">
                <a:xfrm>
                  <a:off x="1035546" y="4130247"/>
                  <a:ext cx="117497" cy="31119"/>
                </a:xfrm>
                <a:prstGeom prst="rect">
                  <a:avLst/>
                </a:prstGeom>
                <a:solidFill>
                  <a:srgbClr val="4DA1BB"/>
                </a:solidFill>
                <a:ln w="9525">
                  <a:solidFill>
                    <a:srgbClr val="4DA1BB"/>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17" name="7-Point Star 2">
                  <a:extLst>
                    <a:ext uri="{FF2B5EF4-FFF2-40B4-BE49-F238E27FC236}">
                      <a16:creationId xmlns:a16="http://schemas.microsoft.com/office/drawing/2014/main" id="{765EC8AF-8215-4607-8688-F5FBE01C9C48}"/>
                    </a:ext>
                  </a:extLst>
                </p:cNvPr>
                <p:cNvSpPr/>
                <p:nvPr/>
              </p:nvSpPr>
              <p:spPr bwMode="auto">
                <a:xfrm>
                  <a:off x="1110745" y="4033888"/>
                  <a:ext cx="215142" cy="215142"/>
                </a:xfrm>
                <a:prstGeom prst="star7">
                  <a:avLst/>
                </a:prstGeom>
                <a:solidFill>
                  <a:srgbClr val="E1471D"/>
                </a:solid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grpSp>
        </p:grpSp>
        <p:sp>
          <p:nvSpPr>
            <p:cNvPr id="10" name="Freeform 73">
              <a:extLst>
                <a:ext uri="{FF2B5EF4-FFF2-40B4-BE49-F238E27FC236}">
                  <a16:creationId xmlns:a16="http://schemas.microsoft.com/office/drawing/2014/main" id="{6264C4EC-62BA-4BE9-86A5-CEE89BA86E4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rgbClr val="015873"/>
            </a:solid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11" name="Freeform 74">
              <a:extLst>
                <a:ext uri="{FF2B5EF4-FFF2-40B4-BE49-F238E27FC236}">
                  <a16:creationId xmlns:a16="http://schemas.microsoft.com/office/drawing/2014/main" id="{4ED3A89E-548A-44CF-85C2-897644CAFC41}"/>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rgbClr val="015873"/>
            </a:solid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12" name="Freeform 39">
              <a:extLst>
                <a:ext uri="{FF2B5EF4-FFF2-40B4-BE49-F238E27FC236}">
                  <a16:creationId xmlns:a16="http://schemas.microsoft.com/office/drawing/2014/main" id="{4A2868BC-50D3-477B-BC12-01275B36B761}"/>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rgbClr val="015873"/>
            </a:solid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13" name="Freeform 41">
              <a:extLst>
                <a:ext uri="{FF2B5EF4-FFF2-40B4-BE49-F238E27FC236}">
                  <a16:creationId xmlns:a16="http://schemas.microsoft.com/office/drawing/2014/main" id="{783C5E7E-1D4B-49DF-82FB-112C72D0A34B}"/>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rgbClr val="015873"/>
            </a:solid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grpSp>
      <p:grpSp>
        <p:nvGrpSpPr>
          <p:cNvPr id="20" name="Group 49">
            <a:extLst>
              <a:ext uri="{FF2B5EF4-FFF2-40B4-BE49-F238E27FC236}">
                <a16:creationId xmlns:a16="http://schemas.microsoft.com/office/drawing/2014/main" id="{272731B7-2D3E-4B78-A4D5-F3F42798D52C}"/>
              </a:ext>
            </a:extLst>
          </p:cNvPr>
          <p:cNvGrpSpPr/>
          <p:nvPr/>
        </p:nvGrpSpPr>
        <p:grpSpPr>
          <a:xfrm>
            <a:off x="2706827" y="1789100"/>
            <a:ext cx="553986" cy="578276"/>
            <a:chOff x="285313" y="3196211"/>
            <a:chExt cx="1187475" cy="1269460"/>
          </a:xfrm>
          <a:solidFill>
            <a:srgbClr val="015873"/>
          </a:solidFill>
        </p:grpSpPr>
        <p:sp>
          <p:nvSpPr>
            <p:cNvPr id="21" name="Freeform 73">
              <a:extLst>
                <a:ext uri="{FF2B5EF4-FFF2-40B4-BE49-F238E27FC236}">
                  <a16:creationId xmlns:a16="http://schemas.microsoft.com/office/drawing/2014/main" id="{55229713-1684-4A64-94B6-3ABDD3C4FCFD}"/>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22" name="Freeform 74">
              <a:extLst>
                <a:ext uri="{FF2B5EF4-FFF2-40B4-BE49-F238E27FC236}">
                  <a16:creationId xmlns:a16="http://schemas.microsoft.com/office/drawing/2014/main" id="{DA57C43D-AD80-45B0-91E7-F817F969E1E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23" name="Freeform 39">
              <a:extLst>
                <a:ext uri="{FF2B5EF4-FFF2-40B4-BE49-F238E27FC236}">
                  <a16:creationId xmlns:a16="http://schemas.microsoft.com/office/drawing/2014/main" id="{51454605-AB74-49AA-B93E-A4D7299904C2}"/>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24" name="Freeform 41">
              <a:extLst>
                <a:ext uri="{FF2B5EF4-FFF2-40B4-BE49-F238E27FC236}">
                  <a16:creationId xmlns:a16="http://schemas.microsoft.com/office/drawing/2014/main" id="{48EB2A6D-EA27-4C8D-8156-49BA113220A1}"/>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grpSp>
      <p:grpSp>
        <p:nvGrpSpPr>
          <p:cNvPr id="25" name="Group 68">
            <a:extLst>
              <a:ext uri="{FF2B5EF4-FFF2-40B4-BE49-F238E27FC236}">
                <a16:creationId xmlns:a16="http://schemas.microsoft.com/office/drawing/2014/main" id="{0D4F802E-E8EA-43D7-A9E8-2D30E609AEFF}"/>
              </a:ext>
            </a:extLst>
          </p:cNvPr>
          <p:cNvGrpSpPr/>
          <p:nvPr/>
        </p:nvGrpSpPr>
        <p:grpSpPr>
          <a:xfrm>
            <a:off x="3994924" y="1798123"/>
            <a:ext cx="553986" cy="578276"/>
            <a:chOff x="285313" y="3196211"/>
            <a:chExt cx="1187475" cy="1269460"/>
          </a:xfrm>
          <a:solidFill>
            <a:srgbClr val="015873"/>
          </a:solidFill>
        </p:grpSpPr>
        <p:sp>
          <p:nvSpPr>
            <p:cNvPr id="26" name="Freeform 73">
              <a:extLst>
                <a:ext uri="{FF2B5EF4-FFF2-40B4-BE49-F238E27FC236}">
                  <a16:creationId xmlns:a16="http://schemas.microsoft.com/office/drawing/2014/main" id="{5E0B8FCB-9537-4CA8-9D16-BF0938386046}"/>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27" name="Freeform 74">
              <a:extLst>
                <a:ext uri="{FF2B5EF4-FFF2-40B4-BE49-F238E27FC236}">
                  <a16:creationId xmlns:a16="http://schemas.microsoft.com/office/drawing/2014/main" id="{BEEF4563-671A-4507-AECA-AB5AF80344D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28" name="Freeform 39">
              <a:extLst>
                <a:ext uri="{FF2B5EF4-FFF2-40B4-BE49-F238E27FC236}">
                  <a16:creationId xmlns:a16="http://schemas.microsoft.com/office/drawing/2014/main" id="{0AF31E33-38BC-4C2F-9D47-F0DF77EDB2A8}"/>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29" name="Freeform 41">
              <a:extLst>
                <a:ext uri="{FF2B5EF4-FFF2-40B4-BE49-F238E27FC236}">
                  <a16:creationId xmlns:a16="http://schemas.microsoft.com/office/drawing/2014/main" id="{72AC0CE8-CCD0-4436-8B56-3AEBD21D590F}"/>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grpSp>
      <p:grpSp>
        <p:nvGrpSpPr>
          <p:cNvPr id="30" name="Group 73">
            <a:extLst>
              <a:ext uri="{FF2B5EF4-FFF2-40B4-BE49-F238E27FC236}">
                <a16:creationId xmlns:a16="http://schemas.microsoft.com/office/drawing/2014/main" id="{3786ED58-0B1D-426F-949E-B25072BB57E3}"/>
              </a:ext>
            </a:extLst>
          </p:cNvPr>
          <p:cNvGrpSpPr/>
          <p:nvPr/>
        </p:nvGrpSpPr>
        <p:grpSpPr>
          <a:xfrm>
            <a:off x="5311341" y="1789100"/>
            <a:ext cx="553986" cy="578276"/>
            <a:chOff x="285313" y="3196211"/>
            <a:chExt cx="1187475" cy="1269460"/>
          </a:xfrm>
          <a:solidFill>
            <a:srgbClr val="015873"/>
          </a:solidFill>
        </p:grpSpPr>
        <p:sp>
          <p:nvSpPr>
            <p:cNvPr id="31" name="Freeform 73">
              <a:extLst>
                <a:ext uri="{FF2B5EF4-FFF2-40B4-BE49-F238E27FC236}">
                  <a16:creationId xmlns:a16="http://schemas.microsoft.com/office/drawing/2014/main" id="{E1217CCB-27DF-4197-8E4F-AF435629F982}"/>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32" name="Freeform 74">
              <a:extLst>
                <a:ext uri="{FF2B5EF4-FFF2-40B4-BE49-F238E27FC236}">
                  <a16:creationId xmlns:a16="http://schemas.microsoft.com/office/drawing/2014/main" id="{D6A8AE85-0877-4D96-B9AB-1E6109B8C67C}"/>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33" name="Freeform 39">
              <a:extLst>
                <a:ext uri="{FF2B5EF4-FFF2-40B4-BE49-F238E27FC236}">
                  <a16:creationId xmlns:a16="http://schemas.microsoft.com/office/drawing/2014/main" id="{DEB4554E-B52A-4676-85A5-634D79DBE6FF}"/>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34" name="Freeform 41">
              <a:extLst>
                <a:ext uri="{FF2B5EF4-FFF2-40B4-BE49-F238E27FC236}">
                  <a16:creationId xmlns:a16="http://schemas.microsoft.com/office/drawing/2014/main" id="{CF27D9CA-20AB-41C1-83C5-63BA208A16C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grpSp>
      <p:sp>
        <p:nvSpPr>
          <p:cNvPr id="35" name="TextBox 78">
            <a:extLst>
              <a:ext uri="{FF2B5EF4-FFF2-40B4-BE49-F238E27FC236}">
                <a16:creationId xmlns:a16="http://schemas.microsoft.com/office/drawing/2014/main" id="{A0B623C4-0610-4D7D-9DE1-73A560A0E939}"/>
              </a:ext>
            </a:extLst>
          </p:cNvPr>
          <p:cNvSpPr txBox="1"/>
          <p:nvPr/>
        </p:nvSpPr>
        <p:spPr bwMode="auto">
          <a:xfrm>
            <a:off x="1573779" y="1919937"/>
            <a:ext cx="990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0" cap="none" spc="0" normalizeH="0" baseline="0" noProof="0" dirty="0">
                <a:ln>
                  <a:noFill/>
                </a:ln>
                <a:solidFill>
                  <a:schemeClr val="accent3"/>
                </a:solidFill>
                <a:effectLst/>
                <a:uLnTx/>
                <a:uFillTx/>
                <a:latin typeface="Calibri" panose="020F0502020204030204"/>
                <a:ea typeface="+mn-ea"/>
                <a:cs typeface="+mn-cs"/>
              </a:rPr>
              <a:t>Antibodies</a:t>
            </a:r>
          </a:p>
        </p:txBody>
      </p:sp>
      <p:sp>
        <p:nvSpPr>
          <p:cNvPr id="36" name="TextBox 79">
            <a:extLst>
              <a:ext uri="{FF2B5EF4-FFF2-40B4-BE49-F238E27FC236}">
                <a16:creationId xmlns:a16="http://schemas.microsoft.com/office/drawing/2014/main" id="{CDEC8CA8-2D79-4650-80E9-6A8FAEAB4431}"/>
              </a:ext>
            </a:extLst>
          </p:cNvPr>
          <p:cNvSpPr txBox="1"/>
          <p:nvPr/>
        </p:nvSpPr>
        <p:spPr bwMode="auto">
          <a:xfrm>
            <a:off x="1573779" y="2418240"/>
            <a:ext cx="11229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0" cap="none" spc="0" normalizeH="0" baseline="0" noProof="0" dirty="0">
                <a:ln>
                  <a:noFill/>
                </a:ln>
                <a:solidFill>
                  <a:srgbClr val="000000"/>
                </a:solidFill>
                <a:effectLst/>
                <a:uLnTx/>
                <a:uFillTx/>
                <a:latin typeface="Calibri" panose="020F0502020204030204"/>
                <a:ea typeface="+mn-ea"/>
                <a:cs typeface="+mn-cs"/>
              </a:rPr>
              <a:t>Serum half-life</a:t>
            </a:r>
          </a:p>
        </p:txBody>
      </p:sp>
      <p:sp>
        <p:nvSpPr>
          <p:cNvPr id="37" name="TextBox 80">
            <a:extLst>
              <a:ext uri="{FF2B5EF4-FFF2-40B4-BE49-F238E27FC236}">
                <a16:creationId xmlns:a16="http://schemas.microsoft.com/office/drawing/2014/main" id="{C5435A72-64D0-42DC-84CE-229729325810}"/>
              </a:ext>
            </a:extLst>
          </p:cNvPr>
          <p:cNvSpPr txBox="1"/>
          <p:nvPr/>
        </p:nvSpPr>
        <p:spPr bwMode="auto">
          <a:xfrm>
            <a:off x="1573779" y="2603681"/>
            <a:ext cx="9476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0" cap="none" spc="0" normalizeH="0" baseline="0" noProof="0" dirty="0">
                <a:ln>
                  <a:noFill/>
                </a:ln>
                <a:solidFill>
                  <a:srgbClr val="000000"/>
                </a:solidFill>
                <a:effectLst/>
                <a:uLnTx/>
                <a:uFillTx/>
                <a:latin typeface="Calibri" panose="020F0502020204030204"/>
                <a:ea typeface="+mn-ea"/>
                <a:cs typeface="+mn-cs"/>
              </a:rPr>
              <a:t>C1q binding</a:t>
            </a:r>
          </a:p>
        </p:txBody>
      </p:sp>
      <p:sp>
        <p:nvSpPr>
          <p:cNvPr id="38" name="TextBox 81">
            <a:extLst>
              <a:ext uri="{FF2B5EF4-FFF2-40B4-BE49-F238E27FC236}">
                <a16:creationId xmlns:a16="http://schemas.microsoft.com/office/drawing/2014/main" id="{5E55E6BE-0CF4-4253-B175-97C4AEA191BB}"/>
              </a:ext>
            </a:extLst>
          </p:cNvPr>
          <p:cNvSpPr txBox="1"/>
          <p:nvPr/>
        </p:nvSpPr>
        <p:spPr bwMode="auto">
          <a:xfrm>
            <a:off x="1573779" y="2789122"/>
            <a:ext cx="8554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0" cap="none" spc="0" normalizeH="0" baseline="0" noProof="0" dirty="0">
                <a:ln>
                  <a:noFill/>
                </a:ln>
                <a:solidFill>
                  <a:srgbClr val="000000"/>
                </a:solidFill>
                <a:effectLst/>
                <a:uLnTx/>
                <a:uFillTx/>
                <a:latin typeface="Calibri" panose="020F0502020204030204"/>
                <a:ea typeface="+mn-ea"/>
                <a:cs typeface="+mn-cs"/>
              </a:rPr>
              <a:t>Fc</a:t>
            </a:r>
            <a:r>
              <a:rPr kumimoji="0" lang="el-GR" sz="1200" b="0" i="1" u="none" strike="noStrike" kern="0" cap="none" spc="0" normalizeH="0" baseline="0" noProof="0" dirty="0">
                <a:ln>
                  <a:noFill/>
                </a:ln>
                <a:solidFill>
                  <a:srgbClr val="000000"/>
                </a:solidFill>
                <a:effectLst/>
                <a:uLnTx/>
                <a:uFillTx/>
                <a:latin typeface="Calibri" panose="020F0502020204030204"/>
                <a:ea typeface="+mn-ea"/>
                <a:cs typeface="+mn-cs"/>
              </a:rPr>
              <a:t>γ</a:t>
            </a:r>
            <a:r>
              <a:rPr kumimoji="0" lang="en-US" sz="1200" b="0" i="1" u="none" strike="noStrike" kern="0" cap="none" spc="0" normalizeH="0" baseline="0" noProof="0" dirty="0">
                <a:ln>
                  <a:noFill/>
                </a:ln>
                <a:solidFill>
                  <a:srgbClr val="000000"/>
                </a:solidFill>
                <a:effectLst/>
                <a:uLnTx/>
                <a:uFillTx/>
                <a:latin typeface="Calibri" panose="020F0502020204030204"/>
                <a:ea typeface="+mn-ea"/>
                <a:cs typeface="+mn-cs"/>
              </a:rPr>
              <a:t> avidity</a:t>
            </a:r>
          </a:p>
        </p:txBody>
      </p:sp>
      <p:sp>
        <p:nvSpPr>
          <p:cNvPr id="39" name="TextBox 82">
            <a:extLst>
              <a:ext uri="{FF2B5EF4-FFF2-40B4-BE49-F238E27FC236}">
                <a16:creationId xmlns:a16="http://schemas.microsoft.com/office/drawing/2014/main" id="{82E1A4E7-E0DE-47D0-A3D7-C28A237F4D9D}"/>
              </a:ext>
            </a:extLst>
          </p:cNvPr>
          <p:cNvSpPr txBox="1"/>
          <p:nvPr/>
        </p:nvSpPr>
        <p:spPr bwMode="auto">
          <a:xfrm>
            <a:off x="2655686" y="2419580"/>
            <a:ext cx="6564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21 days</a:t>
            </a:r>
          </a:p>
        </p:txBody>
      </p:sp>
      <p:sp>
        <p:nvSpPr>
          <p:cNvPr id="40" name="TextBox 83">
            <a:extLst>
              <a:ext uri="{FF2B5EF4-FFF2-40B4-BE49-F238E27FC236}">
                <a16:creationId xmlns:a16="http://schemas.microsoft.com/office/drawing/2014/main" id="{5D33EEFD-4F90-40D4-86A0-2E62EDADD9CD}"/>
              </a:ext>
            </a:extLst>
          </p:cNvPr>
          <p:cNvSpPr txBox="1"/>
          <p:nvPr/>
        </p:nvSpPr>
        <p:spPr bwMode="auto">
          <a:xfrm>
            <a:off x="2790499" y="2605021"/>
            <a:ext cx="3868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Yes</a:t>
            </a:r>
          </a:p>
        </p:txBody>
      </p:sp>
      <p:sp>
        <p:nvSpPr>
          <p:cNvPr id="41" name="TextBox 84">
            <a:extLst>
              <a:ext uri="{FF2B5EF4-FFF2-40B4-BE49-F238E27FC236}">
                <a16:creationId xmlns:a16="http://schemas.microsoft.com/office/drawing/2014/main" id="{EF311B70-1BD4-478F-ABC6-8AD6E5A492D2}"/>
              </a:ext>
            </a:extLst>
          </p:cNvPr>
          <p:cNvSpPr txBox="1"/>
          <p:nvPr/>
        </p:nvSpPr>
        <p:spPr bwMode="auto">
          <a:xfrm>
            <a:off x="2749718" y="2790462"/>
            <a:ext cx="4683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High</a:t>
            </a:r>
          </a:p>
        </p:txBody>
      </p:sp>
      <p:sp>
        <p:nvSpPr>
          <p:cNvPr id="42" name="TextBox 85">
            <a:extLst>
              <a:ext uri="{FF2B5EF4-FFF2-40B4-BE49-F238E27FC236}">
                <a16:creationId xmlns:a16="http://schemas.microsoft.com/office/drawing/2014/main" id="{20F185CF-B9C1-4795-A2E7-0ABC9E60B4DD}"/>
              </a:ext>
            </a:extLst>
          </p:cNvPr>
          <p:cNvSpPr txBox="1"/>
          <p:nvPr/>
        </p:nvSpPr>
        <p:spPr bwMode="auto">
          <a:xfrm>
            <a:off x="3936777" y="2418961"/>
            <a:ext cx="6564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21 days</a:t>
            </a:r>
          </a:p>
        </p:txBody>
      </p:sp>
      <p:sp>
        <p:nvSpPr>
          <p:cNvPr id="43" name="TextBox 86">
            <a:extLst>
              <a:ext uri="{FF2B5EF4-FFF2-40B4-BE49-F238E27FC236}">
                <a16:creationId xmlns:a16="http://schemas.microsoft.com/office/drawing/2014/main" id="{C1FABEBE-1B8B-4530-9EB8-C4AC33A2698D}"/>
              </a:ext>
            </a:extLst>
          </p:cNvPr>
          <p:cNvSpPr txBox="1"/>
          <p:nvPr/>
        </p:nvSpPr>
        <p:spPr bwMode="auto">
          <a:xfrm>
            <a:off x="4071590" y="2604402"/>
            <a:ext cx="3868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Yes</a:t>
            </a:r>
          </a:p>
        </p:txBody>
      </p:sp>
      <p:sp>
        <p:nvSpPr>
          <p:cNvPr id="44" name="TextBox 87">
            <a:extLst>
              <a:ext uri="{FF2B5EF4-FFF2-40B4-BE49-F238E27FC236}">
                <a16:creationId xmlns:a16="http://schemas.microsoft.com/office/drawing/2014/main" id="{4A15191A-C57D-4E12-A27E-5C697DE1C7B4}"/>
              </a:ext>
            </a:extLst>
          </p:cNvPr>
          <p:cNvSpPr txBox="1"/>
          <p:nvPr/>
        </p:nvSpPr>
        <p:spPr bwMode="auto">
          <a:xfrm>
            <a:off x="4044723" y="2789843"/>
            <a:ext cx="4405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Low</a:t>
            </a:r>
          </a:p>
        </p:txBody>
      </p:sp>
      <p:sp>
        <p:nvSpPr>
          <p:cNvPr id="45" name="TextBox 88">
            <a:extLst>
              <a:ext uri="{FF2B5EF4-FFF2-40B4-BE49-F238E27FC236}">
                <a16:creationId xmlns:a16="http://schemas.microsoft.com/office/drawing/2014/main" id="{B96408AD-23CD-44D4-9FC7-BF13491C0D6B}"/>
              </a:ext>
            </a:extLst>
          </p:cNvPr>
          <p:cNvSpPr txBox="1"/>
          <p:nvPr/>
        </p:nvSpPr>
        <p:spPr bwMode="auto">
          <a:xfrm>
            <a:off x="5199826" y="2414626"/>
            <a:ext cx="7814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7-21 days</a:t>
            </a:r>
          </a:p>
        </p:txBody>
      </p:sp>
      <p:sp>
        <p:nvSpPr>
          <p:cNvPr id="46" name="TextBox 89">
            <a:extLst>
              <a:ext uri="{FF2B5EF4-FFF2-40B4-BE49-F238E27FC236}">
                <a16:creationId xmlns:a16="http://schemas.microsoft.com/office/drawing/2014/main" id="{5983DD51-C220-4F1A-9B0F-1931FCAE551A}"/>
              </a:ext>
            </a:extLst>
          </p:cNvPr>
          <p:cNvSpPr txBox="1"/>
          <p:nvPr/>
        </p:nvSpPr>
        <p:spPr bwMode="auto">
          <a:xfrm>
            <a:off x="5397155" y="2600067"/>
            <a:ext cx="3868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Yes</a:t>
            </a:r>
          </a:p>
        </p:txBody>
      </p:sp>
      <p:sp>
        <p:nvSpPr>
          <p:cNvPr id="47" name="TextBox 90">
            <a:extLst>
              <a:ext uri="{FF2B5EF4-FFF2-40B4-BE49-F238E27FC236}">
                <a16:creationId xmlns:a16="http://schemas.microsoft.com/office/drawing/2014/main" id="{45CF4AB0-FEE9-4789-B6F6-22B3595F4210}"/>
              </a:ext>
            </a:extLst>
          </p:cNvPr>
          <p:cNvSpPr txBox="1"/>
          <p:nvPr/>
        </p:nvSpPr>
        <p:spPr bwMode="auto">
          <a:xfrm>
            <a:off x="5356374" y="2785508"/>
            <a:ext cx="4683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High</a:t>
            </a:r>
          </a:p>
        </p:txBody>
      </p:sp>
      <p:sp>
        <p:nvSpPr>
          <p:cNvPr id="48" name="TextBox 91">
            <a:extLst>
              <a:ext uri="{FF2B5EF4-FFF2-40B4-BE49-F238E27FC236}">
                <a16:creationId xmlns:a16="http://schemas.microsoft.com/office/drawing/2014/main" id="{EA166A29-F068-491F-A9E4-0A3C32C87AF0}"/>
              </a:ext>
            </a:extLst>
          </p:cNvPr>
          <p:cNvSpPr txBox="1"/>
          <p:nvPr/>
        </p:nvSpPr>
        <p:spPr bwMode="auto">
          <a:xfrm>
            <a:off x="6606939" y="2414626"/>
            <a:ext cx="6564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21 days</a:t>
            </a:r>
          </a:p>
        </p:txBody>
      </p:sp>
      <p:sp>
        <p:nvSpPr>
          <p:cNvPr id="49" name="TextBox 92">
            <a:extLst>
              <a:ext uri="{FF2B5EF4-FFF2-40B4-BE49-F238E27FC236}">
                <a16:creationId xmlns:a16="http://schemas.microsoft.com/office/drawing/2014/main" id="{0017B335-603B-4CD3-BB48-E003704CEA92}"/>
              </a:ext>
            </a:extLst>
          </p:cNvPr>
          <p:cNvSpPr txBox="1"/>
          <p:nvPr/>
        </p:nvSpPr>
        <p:spPr bwMode="auto">
          <a:xfrm>
            <a:off x="6752267" y="2600067"/>
            <a:ext cx="3658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No</a:t>
            </a:r>
          </a:p>
        </p:txBody>
      </p:sp>
      <p:sp>
        <p:nvSpPr>
          <p:cNvPr id="50" name="TextBox 93">
            <a:extLst>
              <a:ext uri="{FF2B5EF4-FFF2-40B4-BE49-F238E27FC236}">
                <a16:creationId xmlns:a16="http://schemas.microsoft.com/office/drawing/2014/main" id="{FB6B80F4-AA2D-4747-A768-C51680A71FDC}"/>
              </a:ext>
            </a:extLst>
          </p:cNvPr>
          <p:cNvSpPr txBox="1"/>
          <p:nvPr/>
        </p:nvSpPr>
        <p:spPr bwMode="auto">
          <a:xfrm>
            <a:off x="6533362" y="2785508"/>
            <a:ext cx="8036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Moderate</a:t>
            </a:r>
          </a:p>
        </p:txBody>
      </p:sp>
      <p:grpSp>
        <p:nvGrpSpPr>
          <p:cNvPr id="51" name="Group 94">
            <a:extLst>
              <a:ext uri="{FF2B5EF4-FFF2-40B4-BE49-F238E27FC236}">
                <a16:creationId xmlns:a16="http://schemas.microsoft.com/office/drawing/2014/main" id="{FB4BCDD9-9633-4C6F-9734-6BED0F925890}"/>
              </a:ext>
            </a:extLst>
          </p:cNvPr>
          <p:cNvGrpSpPr/>
          <p:nvPr/>
        </p:nvGrpSpPr>
        <p:grpSpPr>
          <a:xfrm>
            <a:off x="6612140" y="1798123"/>
            <a:ext cx="553986" cy="578276"/>
            <a:chOff x="285313" y="3196211"/>
            <a:chExt cx="1187475" cy="1269460"/>
          </a:xfrm>
          <a:solidFill>
            <a:srgbClr val="015873"/>
          </a:solidFill>
        </p:grpSpPr>
        <p:sp>
          <p:nvSpPr>
            <p:cNvPr id="52" name="Freeform 73">
              <a:extLst>
                <a:ext uri="{FF2B5EF4-FFF2-40B4-BE49-F238E27FC236}">
                  <a16:creationId xmlns:a16="http://schemas.microsoft.com/office/drawing/2014/main" id="{303A359B-91CB-4678-B658-62EDD450A04D}"/>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53" name="Freeform 74">
              <a:extLst>
                <a:ext uri="{FF2B5EF4-FFF2-40B4-BE49-F238E27FC236}">
                  <a16:creationId xmlns:a16="http://schemas.microsoft.com/office/drawing/2014/main" id="{F337997F-8605-47CB-AC1F-D3DCC89B72B6}"/>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54" name="Freeform 39">
              <a:extLst>
                <a:ext uri="{FF2B5EF4-FFF2-40B4-BE49-F238E27FC236}">
                  <a16:creationId xmlns:a16="http://schemas.microsoft.com/office/drawing/2014/main" id="{EFF17C24-AEBA-49FA-B46F-D9BDE3967C5D}"/>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sp>
          <p:nvSpPr>
            <p:cNvPr id="55" name="Freeform 41">
              <a:extLst>
                <a:ext uri="{FF2B5EF4-FFF2-40B4-BE49-F238E27FC236}">
                  <a16:creationId xmlns:a16="http://schemas.microsoft.com/office/drawing/2014/main" id="{191F77AA-C7BD-48BF-B0C2-22D8AAFB51EA}"/>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rgbClr val="000000"/>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endParaRPr>
            </a:p>
          </p:txBody>
        </p:sp>
      </p:grpSp>
      <p:sp>
        <p:nvSpPr>
          <p:cNvPr id="56" name="TextBox 99">
            <a:extLst>
              <a:ext uri="{FF2B5EF4-FFF2-40B4-BE49-F238E27FC236}">
                <a16:creationId xmlns:a16="http://schemas.microsoft.com/office/drawing/2014/main" id="{72401B13-FBFF-47D2-9DFB-95E9D0D6821B}"/>
              </a:ext>
            </a:extLst>
          </p:cNvPr>
          <p:cNvSpPr txBox="1"/>
          <p:nvPr/>
        </p:nvSpPr>
        <p:spPr bwMode="auto">
          <a:xfrm>
            <a:off x="2757858" y="1539042"/>
            <a:ext cx="476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IgG1</a:t>
            </a:r>
          </a:p>
        </p:txBody>
      </p:sp>
      <p:sp>
        <p:nvSpPr>
          <p:cNvPr id="57" name="TextBox 100">
            <a:extLst>
              <a:ext uri="{FF2B5EF4-FFF2-40B4-BE49-F238E27FC236}">
                <a16:creationId xmlns:a16="http://schemas.microsoft.com/office/drawing/2014/main" id="{7C545B42-59BD-48C6-81D4-D4FAF35ADB0C}"/>
              </a:ext>
            </a:extLst>
          </p:cNvPr>
          <p:cNvSpPr txBox="1"/>
          <p:nvPr/>
        </p:nvSpPr>
        <p:spPr bwMode="auto">
          <a:xfrm>
            <a:off x="4035126" y="1539042"/>
            <a:ext cx="476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IgG2</a:t>
            </a:r>
          </a:p>
        </p:txBody>
      </p:sp>
      <p:sp>
        <p:nvSpPr>
          <p:cNvPr id="58" name="TextBox 101">
            <a:extLst>
              <a:ext uri="{FF2B5EF4-FFF2-40B4-BE49-F238E27FC236}">
                <a16:creationId xmlns:a16="http://schemas.microsoft.com/office/drawing/2014/main" id="{95BE3CD5-AC06-4660-8E14-7C96E185EC69}"/>
              </a:ext>
            </a:extLst>
          </p:cNvPr>
          <p:cNvSpPr txBox="1"/>
          <p:nvPr/>
        </p:nvSpPr>
        <p:spPr bwMode="auto">
          <a:xfrm>
            <a:off x="5342346" y="1539042"/>
            <a:ext cx="476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IgG3</a:t>
            </a:r>
          </a:p>
        </p:txBody>
      </p:sp>
      <p:sp>
        <p:nvSpPr>
          <p:cNvPr id="59" name="TextBox 102">
            <a:extLst>
              <a:ext uri="{FF2B5EF4-FFF2-40B4-BE49-F238E27FC236}">
                <a16:creationId xmlns:a16="http://schemas.microsoft.com/office/drawing/2014/main" id="{44C3921A-B3FB-49C0-B3B5-C3CDC8409D9B}"/>
              </a:ext>
            </a:extLst>
          </p:cNvPr>
          <p:cNvSpPr txBox="1"/>
          <p:nvPr/>
        </p:nvSpPr>
        <p:spPr bwMode="auto">
          <a:xfrm>
            <a:off x="6670201" y="1539042"/>
            <a:ext cx="476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IgG4</a:t>
            </a:r>
          </a:p>
        </p:txBody>
      </p:sp>
      <p:sp>
        <p:nvSpPr>
          <p:cNvPr id="60" name="TextBox 103">
            <a:extLst>
              <a:ext uri="{FF2B5EF4-FFF2-40B4-BE49-F238E27FC236}">
                <a16:creationId xmlns:a16="http://schemas.microsoft.com/office/drawing/2014/main" id="{0852BFFF-52E3-4531-8CF7-86CF49FEBA41}"/>
              </a:ext>
            </a:extLst>
          </p:cNvPr>
          <p:cNvSpPr txBox="1"/>
          <p:nvPr/>
        </p:nvSpPr>
        <p:spPr bwMode="auto">
          <a:xfrm>
            <a:off x="1573779" y="4075327"/>
            <a:ext cx="7136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0" cap="none" spc="0" normalizeH="0" baseline="0" noProof="0" dirty="0">
                <a:ln>
                  <a:noFill/>
                </a:ln>
                <a:solidFill>
                  <a:schemeClr val="accent3"/>
                </a:solidFill>
                <a:effectLst/>
                <a:uLnTx/>
                <a:uFillTx/>
                <a:latin typeface="Calibri" panose="020F0502020204030204"/>
                <a:ea typeface="+mn-ea"/>
                <a:cs typeface="+mn-cs"/>
              </a:rPr>
              <a:t>Linkers</a:t>
            </a:r>
          </a:p>
        </p:txBody>
      </p:sp>
      <p:sp>
        <p:nvSpPr>
          <p:cNvPr id="61" name="TextBox 104">
            <a:extLst>
              <a:ext uri="{FF2B5EF4-FFF2-40B4-BE49-F238E27FC236}">
                <a16:creationId xmlns:a16="http://schemas.microsoft.com/office/drawing/2014/main" id="{409444E4-A92E-43C0-8866-7961873C7F0A}"/>
              </a:ext>
            </a:extLst>
          </p:cNvPr>
          <p:cNvSpPr txBox="1"/>
          <p:nvPr/>
        </p:nvSpPr>
        <p:spPr bwMode="auto">
          <a:xfrm>
            <a:off x="1573779" y="5196800"/>
            <a:ext cx="8447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0" cap="none" spc="0" normalizeH="0" baseline="0" noProof="0" dirty="0">
                <a:ln>
                  <a:noFill/>
                </a:ln>
                <a:solidFill>
                  <a:schemeClr val="accent3"/>
                </a:solidFill>
                <a:effectLst/>
                <a:uLnTx/>
                <a:uFillTx/>
                <a:latin typeface="Calibri" panose="020F0502020204030204"/>
                <a:ea typeface="+mn-ea"/>
                <a:cs typeface="+mn-cs"/>
              </a:rPr>
              <a:t>Payloads</a:t>
            </a:r>
          </a:p>
        </p:txBody>
      </p:sp>
      <p:sp>
        <p:nvSpPr>
          <p:cNvPr id="62" name="TextBox 109">
            <a:extLst>
              <a:ext uri="{FF2B5EF4-FFF2-40B4-BE49-F238E27FC236}">
                <a16:creationId xmlns:a16="http://schemas.microsoft.com/office/drawing/2014/main" id="{2C97E957-495D-4CA5-B4C9-4061A7323AA1}"/>
              </a:ext>
            </a:extLst>
          </p:cNvPr>
          <p:cNvSpPr txBox="1"/>
          <p:nvPr/>
        </p:nvSpPr>
        <p:spPr bwMode="auto">
          <a:xfrm>
            <a:off x="2344413" y="5165834"/>
            <a:ext cx="12307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Auristatins</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(MoA: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antimicrotubule)</a:t>
            </a:r>
          </a:p>
        </p:txBody>
      </p:sp>
      <p:sp>
        <p:nvSpPr>
          <p:cNvPr id="63" name="TextBox 110">
            <a:extLst>
              <a:ext uri="{FF2B5EF4-FFF2-40B4-BE49-F238E27FC236}">
                <a16:creationId xmlns:a16="http://schemas.microsoft.com/office/drawing/2014/main" id="{D637E61B-AC3A-465A-A927-8613112F57ED}"/>
              </a:ext>
            </a:extLst>
          </p:cNvPr>
          <p:cNvSpPr txBox="1"/>
          <p:nvPr/>
        </p:nvSpPr>
        <p:spPr bwMode="auto">
          <a:xfrm>
            <a:off x="3637988" y="5165834"/>
            <a:ext cx="12307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Maytansinoids</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 (MoA:</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antimicrotubule)</a:t>
            </a:r>
          </a:p>
        </p:txBody>
      </p:sp>
      <p:sp>
        <p:nvSpPr>
          <p:cNvPr id="64" name="TextBox 111">
            <a:extLst>
              <a:ext uri="{FF2B5EF4-FFF2-40B4-BE49-F238E27FC236}">
                <a16:creationId xmlns:a16="http://schemas.microsoft.com/office/drawing/2014/main" id="{8168609C-475C-4F70-92DD-F43A3373BAA6}"/>
              </a:ext>
            </a:extLst>
          </p:cNvPr>
          <p:cNvSpPr txBox="1"/>
          <p:nvPr/>
        </p:nvSpPr>
        <p:spPr bwMode="auto">
          <a:xfrm>
            <a:off x="5019044" y="5165834"/>
            <a:ext cx="1128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Calicheamicins</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(MoA: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DNA cleavage)</a:t>
            </a:r>
          </a:p>
        </p:txBody>
      </p:sp>
      <p:sp>
        <p:nvSpPr>
          <p:cNvPr id="65" name="TextBox 112">
            <a:extLst>
              <a:ext uri="{FF2B5EF4-FFF2-40B4-BE49-F238E27FC236}">
                <a16:creationId xmlns:a16="http://schemas.microsoft.com/office/drawing/2014/main" id="{1A171AA3-E79B-47E8-B916-CC8E767F0B2F}"/>
              </a:ext>
            </a:extLst>
          </p:cNvPr>
          <p:cNvSpPr txBox="1"/>
          <p:nvPr/>
        </p:nvSpPr>
        <p:spPr bwMode="auto">
          <a:xfrm>
            <a:off x="6242633" y="5165834"/>
            <a:ext cx="124348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Camptothecins</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(MoA: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Topoisomerase 1</a:t>
            </a:r>
            <a:b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b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inhibition)</a:t>
            </a:r>
          </a:p>
        </p:txBody>
      </p:sp>
      <p:sp>
        <p:nvSpPr>
          <p:cNvPr id="66" name="TextBox 121">
            <a:extLst>
              <a:ext uri="{FF2B5EF4-FFF2-40B4-BE49-F238E27FC236}">
                <a16:creationId xmlns:a16="http://schemas.microsoft.com/office/drawing/2014/main" id="{545188DB-5D66-40E8-BA00-E831A973EE52}"/>
              </a:ext>
            </a:extLst>
          </p:cNvPr>
          <p:cNvSpPr txBox="1"/>
          <p:nvPr/>
        </p:nvSpPr>
        <p:spPr bwMode="auto">
          <a:xfrm>
            <a:off x="3530774" y="3129332"/>
            <a:ext cx="79900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Cleavable</a:t>
            </a:r>
          </a:p>
        </p:txBody>
      </p:sp>
      <p:sp>
        <p:nvSpPr>
          <p:cNvPr id="67" name="TextBox 122">
            <a:extLst>
              <a:ext uri="{FF2B5EF4-FFF2-40B4-BE49-F238E27FC236}">
                <a16:creationId xmlns:a16="http://schemas.microsoft.com/office/drawing/2014/main" id="{15A3D511-2E6D-4F40-9264-8FF48D54333A}"/>
              </a:ext>
            </a:extLst>
          </p:cNvPr>
          <p:cNvSpPr txBox="1"/>
          <p:nvPr/>
        </p:nvSpPr>
        <p:spPr bwMode="auto">
          <a:xfrm>
            <a:off x="6062234" y="3136456"/>
            <a:ext cx="10490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0" cap="none" spc="0" normalizeH="0" baseline="0" noProof="0" dirty="0">
                <a:ln>
                  <a:noFill/>
                </a:ln>
                <a:solidFill>
                  <a:srgbClr val="000000"/>
                </a:solidFill>
                <a:effectLst/>
                <a:uLnTx/>
                <a:uFillTx/>
                <a:latin typeface="Calibri" panose="020F0502020204030204"/>
                <a:ea typeface="+mn-ea"/>
                <a:cs typeface="+mn-cs"/>
              </a:rPr>
              <a:t>Noncleavable</a:t>
            </a:r>
          </a:p>
        </p:txBody>
      </p:sp>
      <p:sp>
        <p:nvSpPr>
          <p:cNvPr id="68" name="TextBox 126">
            <a:extLst>
              <a:ext uri="{FF2B5EF4-FFF2-40B4-BE49-F238E27FC236}">
                <a16:creationId xmlns:a16="http://schemas.microsoft.com/office/drawing/2014/main" id="{39175F2B-1FF3-406A-B384-01904BC12860}"/>
              </a:ext>
            </a:extLst>
          </p:cNvPr>
          <p:cNvSpPr txBox="1"/>
          <p:nvPr/>
        </p:nvSpPr>
        <p:spPr bwMode="auto">
          <a:xfrm>
            <a:off x="2200418" y="4322872"/>
            <a:ext cx="11496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Hydrazone</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(acid cleavable)</a:t>
            </a:r>
          </a:p>
        </p:txBody>
      </p:sp>
      <p:sp>
        <p:nvSpPr>
          <p:cNvPr id="69" name="TextBox 127">
            <a:extLst>
              <a:ext uri="{FF2B5EF4-FFF2-40B4-BE49-F238E27FC236}">
                <a16:creationId xmlns:a16="http://schemas.microsoft.com/office/drawing/2014/main" id="{0573A2E1-5674-493B-836F-9F61FF96278D}"/>
              </a:ext>
            </a:extLst>
          </p:cNvPr>
          <p:cNvSpPr txBox="1"/>
          <p:nvPr/>
        </p:nvSpPr>
        <p:spPr bwMode="auto">
          <a:xfrm>
            <a:off x="3355689" y="4322872"/>
            <a:ext cx="85908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Disulfide</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(reducible)</a:t>
            </a:r>
          </a:p>
        </p:txBody>
      </p:sp>
      <p:sp>
        <p:nvSpPr>
          <p:cNvPr id="70" name="TextBox 128">
            <a:extLst>
              <a:ext uri="{FF2B5EF4-FFF2-40B4-BE49-F238E27FC236}">
                <a16:creationId xmlns:a16="http://schemas.microsoft.com/office/drawing/2014/main" id="{B492FCA2-5A27-43D0-865D-CB0863E30276}"/>
              </a:ext>
            </a:extLst>
          </p:cNvPr>
          <p:cNvSpPr txBox="1"/>
          <p:nvPr/>
        </p:nvSpPr>
        <p:spPr bwMode="auto">
          <a:xfrm>
            <a:off x="4265147" y="4322872"/>
            <a:ext cx="14452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Dipeptide</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(protease cleavable)</a:t>
            </a:r>
          </a:p>
        </p:txBody>
      </p:sp>
      <p:sp>
        <p:nvSpPr>
          <p:cNvPr id="71" name="TextBox 129">
            <a:extLst>
              <a:ext uri="{FF2B5EF4-FFF2-40B4-BE49-F238E27FC236}">
                <a16:creationId xmlns:a16="http://schemas.microsoft.com/office/drawing/2014/main" id="{417EDEFE-1952-4D05-90A1-560C76D87DBA}"/>
              </a:ext>
            </a:extLst>
          </p:cNvPr>
          <p:cNvSpPr txBox="1"/>
          <p:nvPr/>
        </p:nvSpPr>
        <p:spPr bwMode="auto">
          <a:xfrm>
            <a:off x="6460360" y="3345897"/>
            <a:ext cx="4748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MC*</a:t>
            </a:r>
          </a:p>
        </p:txBody>
      </p:sp>
      <p:sp>
        <p:nvSpPr>
          <p:cNvPr id="72" name="TextBox 130">
            <a:extLst>
              <a:ext uri="{FF2B5EF4-FFF2-40B4-BE49-F238E27FC236}">
                <a16:creationId xmlns:a16="http://schemas.microsoft.com/office/drawing/2014/main" id="{1945AEFB-A1DF-4995-A924-58E2A677F458}"/>
              </a:ext>
            </a:extLst>
          </p:cNvPr>
          <p:cNvSpPr txBox="1"/>
          <p:nvPr/>
        </p:nvSpPr>
        <p:spPr bwMode="auto">
          <a:xfrm>
            <a:off x="6428781" y="4188342"/>
            <a:ext cx="5565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MCC*</a:t>
            </a:r>
          </a:p>
        </p:txBody>
      </p:sp>
      <p:sp>
        <p:nvSpPr>
          <p:cNvPr id="73" name="TextBox 131">
            <a:extLst>
              <a:ext uri="{FF2B5EF4-FFF2-40B4-BE49-F238E27FC236}">
                <a16:creationId xmlns:a16="http://schemas.microsoft.com/office/drawing/2014/main" id="{FB536C30-2B7D-4B5B-A7EA-EEF748A68B6B}"/>
              </a:ext>
            </a:extLst>
          </p:cNvPr>
          <p:cNvSpPr txBox="1"/>
          <p:nvPr/>
        </p:nvSpPr>
        <p:spPr bwMode="auto">
          <a:xfrm>
            <a:off x="4835293" y="3409210"/>
            <a:ext cx="8028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0" cap="none" spc="0" normalizeH="0" baseline="0" noProof="0" dirty="0">
                <a:ln>
                  <a:noFill/>
                </a:ln>
                <a:solidFill>
                  <a:srgbClr val="000000"/>
                </a:solidFill>
                <a:effectLst/>
                <a:uLnTx/>
                <a:uFillTx/>
                <a:latin typeface="Calibri" panose="020F0502020204030204"/>
                <a:ea typeface="+mn-ea"/>
                <a:cs typeface="+mn-cs"/>
              </a:rPr>
              <a:t>Cathepsin</a:t>
            </a:r>
          </a:p>
        </p:txBody>
      </p:sp>
      <p:cxnSp>
        <p:nvCxnSpPr>
          <p:cNvPr id="74" name="Straight Connector 482">
            <a:extLst>
              <a:ext uri="{FF2B5EF4-FFF2-40B4-BE49-F238E27FC236}">
                <a16:creationId xmlns:a16="http://schemas.microsoft.com/office/drawing/2014/main" id="{FCD3C618-8F83-4CA8-96A6-E8764FC7A05E}"/>
              </a:ext>
            </a:extLst>
          </p:cNvPr>
          <p:cNvCxnSpPr/>
          <p:nvPr/>
        </p:nvCxnSpPr>
        <p:spPr bwMode="auto">
          <a:xfrm>
            <a:off x="1705464" y="3094416"/>
            <a:ext cx="5733370" cy="0"/>
          </a:xfrm>
          <a:prstGeom prst="line">
            <a:avLst/>
          </a:prstGeom>
          <a:noFill/>
          <a:ln w="28575" cap="flat" cmpd="sng" algn="ctr">
            <a:solidFill>
              <a:srgbClr val="CDCDCF"/>
            </a:solidFill>
            <a:prstDash val="sysDot"/>
            <a:round/>
            <a:headEnd type="none" w="med" len="med"/>
            <a:tailEnd type="none" w="med" len="med"/>
          </a:ln>
          <a:effectLst/>
        </p:spPr>
      </p:cxnSp>
      <p:cxnSp>
        <p:nvCxnSpPr>
          <p:cNvPr id="75" name="Straight Connector 483">
            <a:extLst>
              <a:ext uri="{FF2B5EF4-FFF2-40B4-BE49-F238E27FC236}">
                <a16:creationId xmlns:a16="http://schemas.microsoft.com/office/drawing/2014/main" id="{834CDDB9-371D-4930-A24A-9E4CB4AF6B3E}"/>
              </a:ext>
            </a:extLst>
          </p:cNvPr>
          <p:cNvCxnSpPr/>
          <p:nvPr/>
        </p:nvCxnSpPr>
        <p:spPr bwMode="auto">
          <a:xfrm>
            <a:off x="1671279" y="5134324"/>
            <a:ext cx="5733370" cy="0"/>
          </a:xfrm>
          <a:prstGeom prst="line">
            <a:avLst/>
          </a:prstGeom>
          <a:noFill/>
          <a:ln w="28575" cap="flat" cmpd="sng" algn="ctr">
            <a:solidFill>
              <a:srgbClr val="CDCDCF"/>
            </a:solidFill>
            <a:prstDash val="sysDot"/>
            <a:round/>
            <a:headEnd type="none" w="med" len="med"/>
            <a:tailEnd type="none" w="med" len="med"/>
          </a:ln>
          <a:effectLst/>
        </p:spPr>
      </p:cxnSp>
      <p:cxnSp>
        <p:nvCxnSpPr>
          <p:cNvPr id="76" name="Straight Connector 228">
            <a:extLst>
              <a:ext uri="{FF2B5EF4-FFF2-40B4-BE49-F238E27FC236}">
                <a16:creationId xmlns:a16="http://schemas.microsoft.com/office/drawing/2014/main" id="{E93AB06C-E151-49B0-AFFE-69D4600611A5}"/>
              </a:ext>
            </a:extLst>
          </p:cNvPr>
          <p:cNvCxnSpPr/>
          <p:nvPr/>
        </p:nvCxnSpPr>
        <p:spPr bwMode="auto">
          <a:xfrm>
            <a:off x="2202377" y="3401691"/>
            <a:ext cx="3474720" cy="0"/>
          </a:xfrm>
          <a:prstGeom prst="line">
            <a:avLst/>
          </a:prstGeom>
          <a:noFill/>
          <a:ln w="28575" cap="flat" cmpd="sng" algn="ctr">
            <a:solidFill>
              <a:srgbClr val="455560"/>
            </a:solidFill>
            <a:prstDash val="solid"/>
            <a:round/>
            <a:headEnd type="none" w="med" len="med"/>
            <a:tailEnd type="none" w="med" len="med"/>
          </a:ln>
          <a:effectLst/>
        </p:spPr>
      </p:cxnSp>
      <p:cxnSp>
        <p:nvCxnSpPr>
          <p:cNvPr id="77" name="Straight Connector 229">
            <a:extLst>
              <a:ext uri="{FF2B5EF4-FFF2-40B4-BE49-F238E27FC236}">
                <a16:creationId xmlns:a16="http://schemas.microsoft.com/office/drawing/2014/main" id="{FC361763-19D1-48FF-A429-092347C792D1}"/>
              </a:ext>
            </a:extLst>
          </p:cNvPr>
          <p:cNvCxnSpPr>
            <a:cxnSpLocks/>
          </p:cNvCxnSpPr>
          <p:nvPr/>
        </p:nvCxnSpPr>
        <p:spPr bwMode="auto">
          <a:xfrm rot="5400000">
            <a:off x="3519196" y="4218374"/>
            <a:ext cx="1371600" cy="0"/>
          </a:xfrm>
          <a:prstGeom prst="line">
            <a:avLst/>
          </a:prstGeom>
          <a:noFill/>
          <a:ln w="28575" cap="flat" cmpd="sng" algn="ctr">
            <a:solidFill>
              <a:srgbClr val="455560"/>
            </a:solidFill>
            <a:prstDash val="sysDot"/>
            <a:round/>
            <a:headEnd type="none" w="med" len="med"/>
            <a:tailEnd type="none" w="med" len="med"/>
          </a:ln>
          <a:effectLst/>
        </p:spPr>
      </p:cxnSp>
      <p:cxnSp>
        <p:nvCxnSpPr>
          <p:cNvPr id="78" name="Straight Connector 234">
            <a:extLst>
              <a:ext uri="{FF2B5EF4-FFF2-40B4-BE49-F238E27FC236}">
                <a16:creationId xmlns:a16="http://schemas.microsoft.com/office/drawing/2014/main" id="{E16DE164-890D-4F41-8019-0508083757D5}"/>
              </a:ext>
            </a:extLst>
          </p:cNvPr>
          <p:cNvCxnSpPr>
            <a:cxnSpLocks/>
          </p:cNvCxnSpPr>
          <p:nvPr/>
        </p:nvCxnSpPr>
        <p:spPr bwMode="auto">
          <a:xfrm rot="5400000">
            <a:off x="2615716" y="4218374"/>
            <a:ext cx="1371600" cy="0"/>
          </a:xfrm>
          <a:prstGeom prst="line">
            <a:avLst/>
          </a:prstGeom>
          <a:noFill/>
          <a:ln w="28575" cap="flat" cmpd="sng" algn="ctr">
            <a:solidFill>
              <a:srgbClr val="455560"/>
            </a:solidFill>
            <a:prstDash val="sysDot"/>
            <a:round/>
            <a:headEnd type="none" w="med" len="med"/>
            <a:tailEnd type="none" w="med" len="med"/>
          </a:ln>
          <a:effectLst/>
        </p:spPr>
      </p:cxnSp>
      <p:grpSp>
        <p:nvGrpSpPr>
          <p:cNvPr id="79" name="Group 25">
            <a:extLst>
              <a:ext uri="{FF2B5EF4-FFF2-40B4-BE49-F238E27FC236}">
                <a16:creationId xmlns:a16="http://schemas.microsoft.com/office/drawing/2014/main" id="{D3107BCC-28FA-4E64-AAEA-2452F2E5C9DC}"/>
              </a:ext>
            </a:extLst>
          </p:cNvPr>
          <p:cNvGrpSpPr/>
          <p:nvPr/>
        </p:nvGrpSpPr>
        <p:grpSpPr>
          <a:xfrm>
            <a:off x="3380822" y="3803150"/>
            <a:ext cx="739329" cy="295243"/>
            <a:chOff x="3336032" y="4083934"/>
            <a:chExt cx="739329" cy="295243"/>
          </a:xfrm>
        </p:grpSpPr>
        <p:sp>
          <p:nvSpPr>
            <p:cNvPr id="80" name="Freeform: Shape 452">
              <a:extLst>
                <a:ext uri="{FF2B5EF4-FFF2-40B4-BE49-F238E27FC236}">
                  <a16:creationId xmlns:a16="http://schemas.microsoft.com/office/drawing/2014/main" id="{557A6639-53F4-4BFB-A985-FEC040F7ECE8}"/>
                </a:ext>
              </a:extLst>
            </p:cNvPr>
            <p:cNvSpPr/>
            <p:nvPr/>
          </p:nvSpPr>
          <p:spPr bwMode="auto">
            <a:xfrm>
              <a:off x="3585417" y="4225980"/>
              <a:ext cx="189513" cy="61592"/>
            </a:xfrm>
            <a:custGeom>
              <a:avLst/>
              <a:gdLst>
                <a:gd name="connsiteX0" fmla="*/ 0 w 189513"/>
                <a:gd name="connsiteY0" fmla="*/ 61592 h 61592"/>
                <a:gd name="connsiteX1" fmla="*/ 123184 w 189513"/>
                <a:gd name="connsiteY1" fmla="*/ 0 h 61592"/>
                <a:gd name="connsiteX2" fmla="*/ 189513 w 189513"/>
                <a:gd name="connsiteY2" fmla="*/ 37902 h 61592"/>
              </a:gdLst>
              <a:ahLst/>
              <a:cxnLst>
                <a:cxn ang="0">
                  <a:pos x="connsiteX0" y="connsiteY0"/>
                </a:cxn>
                <a:cxn ang="0">
                  <a:pos x="connsiteX1" y="connsiteY1"/>
                </a:cxn>
                <a:cxn ang="0">
                  <a:pos x="connsiteX2" y="connsiteY2"/>
                </a:cxn>
              </a:cxnLst>
              <a:rect l="l" t="t" r="r" b="b"/>
              <a:pathLst>
                <a:path w="189513" h="61592">
                  <a:moveTo>
                    <a:pt x="0" y="61592"/>
                  </a:moveTo>
                  <a:lnTo>
                    <a:pt x="123184" y="0"/>
                  </a:lnTo>
                  <a:lnTo>
                    <a:pt x="189513" y="37902"/>
                  </a:lnTo>
                </a:path>
              </a:pathLst>
            </a:custGeom>
            <a:noFill/>
            <a:ln w="19050">
              <a:solidFill>
                <a:srgbClr val="000000"/>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mn-cs"/>
              </a:endParaRPr>
            </a:p>
          </p:txBody>
        </p:sp>
        <p:sp>
          <p:nvSpPr>
            <p:cNvPr id="81" name="Freeform: Shape 453">
              <a:extLst>
                <a:ext uri="{FF2B5EF4-FFF2-40B4-BE49-F238E27FC236}">
                  <a16:creationId xmlns:a16="http://schemas.microsoft.com/office/drawing/2014/main" id="{287AC273-1A58-4910-9744-66B1F4CEECC1}"/>
                </a:ext>
              </a:extLst>
            </p:cNvPr>
            <p:cNvSpPr/>
            <p:nvPr/>
          </p:nvSpPr>
          <p:spPr bwMode="auto">
            <a:xfrm>
              <a:off x="3649390" y="4117010"/>
              <a:ext cx="132659" cy="104232"/>
            </a:xfrm>
            <a:custGeom>
              <a:avLst/>
              <a:gdLst>
                <a:gd name="connsiteX0" fmla="*/ 0 w 132659"/>
                <a:gd name="connsiteY0" fmla="*/ 4738 h 104232"/>
                <a:gd name="connsiteX1" fmla="*/ 61592 w 132659"/>
                <a:gd name="connsiteY1" fmla="*/ 104232 h 104232"/>
                <a:gd name="connsiteX2" fmla="*/ 132659 w 132659"/>
                <a:gd name="connsiteY2" fmla="*/ 0 h 104232"/>
              </a:gdLst>
              <a:ahLst/>
              <a:cxnLst>
                <a:cxn ang="0">
                  <a:pos x="connsiteX0" y="connsiteY0"/>
                </a:cxn>
                <a:cxn ang="0">
                  <a:pos x="connsiteX1" y="connsiteY1"/>
                </a:cxn>
                <a:cxn ang="0">
                  <a:pos x="connsiteX2" y="connsiteY2"/>
                </a:cxn>
              </a:cxnLst>
              <a:rect l="l" t="t" r="r" b="b"/>
              <a:pathLst>
                <a:path w="132659" h="104232">
                  <a:moveTo>
                    <a:pt x="0" y="4738"/>
                  </a:moveTo>
                  <a:lnTo>
                    <a:pt x="61592" y="104232"/>
                  </a:lnTo>
                  <a:lnTo>
                    <a:pt x="132659" y="0"/>
                  </a:lnTo>
                </a:path>
              </a:pathLst>
            </a:custGeom>
            <a:noFill/>
            <a:ln w="19050">
              <a:solidFill>
                <a:srgbClr val="000000"/>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mn-cs"/>
              </a:endParaRPr>
            </a:p>
          </p:txBody>
        </p:sp>
        <p:cxnSp>
          <p:nvCxnSpPr>
            <p:cNvPr id="82" name="Straight Connector 454">
              <a:extLst>
                <a:ext uri="{FF2B5EF4-FFF2-40B4-BE49-F238E27FC236}">
                  <a16:creationId xmlns:a16="http://schemas.microsoft.com/office/drawing/2014/main" id="{87710A80-04E6-4578-B147-DD992F28EFDA}"/>
                </a:ext>
              </a:extLst>
            </p:cNvPr>
            <p:cNvCxnSpPr>
              <a:cxnSpLocks/>
            </p:cNvCxnSpPr>
            <p:nvPr/>
          </p:nvCxnSpPr>
          <p:spPr bwMode="auto">
            <a:xfrm rot="-480000" flipV="1">
              <a:off x="3850915" y="4258346"/>
              <a:ext cx="52653" cy="21591"/>
            </a:xfrm>
            <a:prstGeom prst="line">
              <a:avLst/>
            </a:prstGeom>
            <a:noFill/>
            <a:ln w="19050" cap="flat" cmpd="sng" algn="ctr">
              <a:solidFill>
                <a:srgbClr val="000000"/>
              </a:solidFill>
              <a:prstDash val="solid"/>
              <a:round/>
              <a:headEnd type="none" w="med" len="med"/>
              <a:tailEnd type="none" w="med" len="med"/>
            </a:ln>
            <a:effectLst/>
          </p:spPr>
        </p:cxnSp>
        <p:cxnSp>
          <p:nvCxnSpPr>
            <p:cNvPr id="83" name="Straight Connector 456">
              <a:extLst>
                <a:ext uri="{FF2B5EF4-FFF2-40B4-BE49-F238E27FC236}">
                  <a16:creationId xmlns:a16="http://schemas.microsoft.com/office/drawing/2014/main" id="{6A1E3EB9-EF32-44E4-9537-3482D862B099}"/>
                </a:ext>
              </a:extLst>
            </p:cNvPr>
            <p:cNvCxnSpPr>
              <a:cxnSpLocks/>
            </p:cNvCxnSpPr>
            <p:nvPr/>
          </p:nvCxnSpPr>
          <p:spPr bwMode="auto">
            <a:xfrm rot="-300000" flipV="1">
              <a:off x="3980459" y="4162999"/>
              <a:ext cx="94902" cy="46371"/>
            </a:xfrm>
            <a:prstGeom prst="line">
              <a:avLst/>
            </a:prstGeom>
            <a:noFill/>
            <a:ln w="19050" cap="flat" cmpd="sng" algn="ctr">
              <a:solidFill>
                <a:srgbClr val="000000"/>
              </a:solidFill>
              <a:prstDash val="solid"/>
              <a:round/>
              <a:headEnd type="none" w="med" len="med"/>
              <a:tailEnd type="none" w="med" len="med"/>
            </a:ln>
            <a:effectLst/>
          </p:spPr>
        </p:cxnSp>
        <p:sp>
          <p:nvSpPr>
            <p:cNvPr id="84" name="Rectangle 83">
              <a:extLst>
                <a:ext uri="{FF2B5EF4-FFF2-40B4-BE49-F238E27FC236}">
                  <a16:creationId xmlns:a16="http://schemas.microsoft.com/office/drawing/2014/main" id="{ACF1E1A9-4374-48FF-B253-FDA1EAFD2123}"/>
                </a:ext>
              </a:extLst>
            </p:cNvPr>
            <p:cNvSpPr/>
            <p:nvPr/>
          </p:nvSpPr>
          <p:spPr>
            <a:xfrm>
              <a:off x="3789698" y="4225289"/>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S</a:t>
              </a:r>
            </a:p>
          </p:txBody>
        </p:sp>
        <p:sp>
          <p:nvSpPr>
            <p:cNvPr id="85" name="Rectangle 84">
              <a:extLst>
                <a:ext uri="{FF2B5EF4-FFF2-40B4-BE49-F238E27FC236}">
                  <a16:creationId xmlns:a16="http://schemas.microsoft.com/office/drawing/2014/main" id="{A810DA20-589A-42EB-963B-82CA3CCEB658}"/>
                </a:ext>
              </a:extLst>
            </p:cNvPr>
            <p:cNvSpPr/>
            <p:nvPr/>
          </p:nvSpPr>
          <p:spPr>
            <a:xfrm>
              <a:off x="3913288" y="4153927"/>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S</a:t>
              </a:r>
            </a:p>
          </p:txBody>
        </p:sp>
        <p:grpSp>
          <p:nvGrpSpPr>
            <p:cNvPr id="86" name="Group 21">
              <a:extLst>
                <a:ext uri="{FF2B5EF4-FFF2-40B4-BE49-F238E27FC236}">
                  <a16:creationId xmlns:a16="http://schemas.microsoft.com/office/drawing/2014/main" id="{FE8DF089-3262-445A-B42F-8945149C7D13}"/>
                </a:ext>
              </a:extLst>
            </p:cNvPr>
            <p:cNvGrpSpPr/>
            <p:nvPr/>
          </p:nvGrpSpPr>
          <p:grpSpPr>
            <a:xfrm>
              <a:off x="3336032" y="4083934"/>
              <a:ext cx="252970" cy="212337"/>
              <a:chOff x="3309315" y="4102894"/>
              <a:chExt cx="252970" cy="212337"/>
            </a:xfrm>
          </p:grpSpPr>
          <p:grpSp>
            <p:nvGrpSpPr>
              <p:cNvPr id="88" name="Group 440">
                <a:extLst>
                  <a:ext uri="{FF2B5EF4-FFF2-40B4-BE49-F238E27FC236}">
                    <a16:creationId xmlns:a16="http://schemas.microsoft.com/office/drawing/2014/main" id="{51883479-D2A0-4B29-848E-E543B6A4D393}"/>
                  </a:ext>
                </a:extLst>
              </p:cNvPr>
              <p:cNvGrpSpPr/>
              <p:nvPr/>
            </p:nvGrpSpPr>
            <p:grpSpPr>
              <a:xfrm rot="21564591">
                <a:off x="3309315" y="4149384"/>
                <a:ext cx="252970" cy="103156"/>
                <a:chOff x="5915281" y="4653021"/>
                <a:chExt cx="275644" cy="164349"/>
              </a:xfrm>
            </p:grpSpPr>
            <p:sp>
              <p:nvSpPr>
                <p:cNvPr id="91" name="Freeform 252">
                  <a:extLst>
                    <a:ext uri="{FF2B5EF4-FFF2-40B4-BE49-F238E27FC236}">
                      <a16:creationId xmlns:a16="http://schemas.microsoft.com/office/drawing/2014/main" id="{060B144C-85DF-449C-AB6C-231D0F3C7A4C}"/>
                    </a:ext>
                  </a:extLst>
                </p:cNvPr>
                <p:cNvSpPr/>
                <p:nvPr/>
              </p:nvSpPr>
              <p:spPr bwMode="auto">
                <a:xfrm rot="1980848">
                  <a:off x="5996509" y="4771651"/>
                  <a:ext cx="194416" cy="45719"/>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92" name="Freeform 252">
                  <a:extLst>
                    <a:ext uri="{FF2B5EF4-FFF2-40B4-BE49-F238E27FC236}">
                      <a16:creationId xmlns:a16="http://schemas.microsoft.com/office/drawing/2014/main" id="{6DD18813-2E73-4445-B8DD-2CA0A9CAA712}"/>
                    </a:ext>
                  </a:extLst>
                </p:cNvPr>
                <p:cNvSpPr/>
                <p:nvPr/>
              </p:nvSpPr>
              <p:spPr bwMode="auto">
                <a:xfrm rot="1980848">
                  <a:off x="5915281" y="4653021"/>
                  <a:ext cx="110301" cy="44243"/>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324" h="95250">
                      <a:moveTo>
                        <a:pt x="-1" y="92075"/>
                      </a:moveTo>
                      <a:lnTo>
                        <a:pt x="120649" y="0"/>
                      </a:lnTo>
                      <a:lnTo>
                        <a:pt x="244474" y="95250"/>
                      </a:lnTo>
                      <a:lnTo>
                        <a:pt x="377824" y="0"/>
                      </a:lnTo>
                      <a:lnTo>
                        <a:pt x="441324"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cxnSp>
            <p:nvCxnSpPr>
              <p:cNvPr id="89" name="Straight Connector 221">
                <a:extLst>
                  <a:ext uri="{FF2B5EF4-FFF2-40B4-BE49-F238E27FC236}">
                    <a16:creationId xmlns:a16="http://schemas.microsoft.com/office/drawing/2014/main" id="{38A6F6D3-C0F2-4201-83EA-022ACFA4A9E2}"/>
                  </a:ext>
                </a:extLst>
              </p:cNvPr>
              <p:cNvCxnSpPr>
                <a:cxnSpLocks/>
              </p:cNvCxnSpPr>
              <p:nvPr/>
            </p:nvCxnSpPr>
            <p:spPr bwMode="auto">
              <a:xfrm>
                <a:off x="3312374" y="4102894"/>
                <a:ext cx="4290" cy="47460"/>
              </a:xfrm>
              <a:prstGeom prst="line">
                <a:avLst/>
              </a:prstGeom>
              <a:noFill/>
              <a:ln w="19050" cap="flat" cmpd="sng" algn="ctr">
                <a:solidFill>
                  <a:srgbClr val="000000"/>
                </a:solidFill>
                <a:prstDash val="solid"/>
                <a:round/>
                <a:headEnd type="none" w="med" len="med"/>
                <a:tailEnd type="none" w="med" len="med"/>
              </a:ln>
              <a:effectLst/>
            </p:spPr>
          </p:cxnSp>
          <p:cxnSp>
            <p:nvCxnSpPr>
              <p:cNvPr id="90" name="Straight Connector 235">
                <a:extLst>
                  <a:ext uri="{FF2B5EF4-FFF2-40B4-BE49-F238E27FC236}">
                    <a16:creationId xmlns:a16="http://schemas.microsoft.com/office/drawing/2014/main" id="{46AC7A6A-52E8-462B-B126-4E375E1BE3AD}"/>
                  </a:ext>
                </a:extLst>
              </p:cNvPr>
              <p:cNvCxnSpPr>
                <a:cxnSpLocks/>
                <a:stCxn id="91" idx="6"/>
              </p:cNvCxnSpPr>
              <p:nvPr/>
            </p:nvCxnSpPr>
            <p:spPr bwMode="auto">
              <a:xfrm>
                <a:off x="3544158" y="4265719"/>
                <a:ext cx="14503" cy="49512"/>
              </a:xfrm>
              <a:prstGeom prst="line">
                <a:avLst/>
              </a:prstGeom>
              <a:noFill/>
              <a:ln w="19050" cap="flat" cmpd="sng" algn="ctr">
                <a:solidFill>
                  <a:srgbClr val="000000"/>
                </a:solidFill>
                <a:prstDash val="solid"/>
                <a:round/>
                <a:headEnd type="none" w="med" len="med"/>
                <a:tailEnd type="none" w="med" len="med"/>
              </a:ln>
              <a:effectLst/>
            </p:spPr>
          </p:cxnSp>
        </p:grpSp>
        <p:cxnSp>
          <p:nvCxnSpPr>
            <p:cNvPr id="87" name="Straight Connector 238">
              <a:extLst>
                <a:ext uri="{FF2B5EF4-FFF2-40B4-BE49-F238E27FC236}">
                  <a16:creationId xmlns:a16="http://schemas.microsoft.com/office/drawing/2014/main" id="{C7D7B26D-47F5-474A-BD08-E3F3EEAA8977}"/>
                </a:ext>
              </a:extLst>
            </p:cNvPr>
            <p:cNvCxnSpPr>
              <a:cxnSpLocks/>
            </p:cNvCxnSpPr>
            <p:nvPr/>
          </p:nvCxnSpPr>
          <p:spPr bwMode="auto">
            <a:xfrm flipV="1">
              <a:off x="3575055" y="4284055"/>
              <a:ext cx="27432" cy="1"/>
            </a:xfrm>
            <a:prstGeom prst="line">
              <a:avLst/>
            </a:prstGeom>
            <a:noFill/>
            <a:ln w="19050" cap="flat" cmpd="sng" algn="ctr">
              <a:solidFill>
                <a:srgbClr val="000000"/>
              </a:solidFill>
              <a:prstDash val="solid"/>
              <a:round/>
              <a:headEnd type="none" w="med" len="med"/>
              <a:tailEnd type="none" w="med" len="med"/>
            </a:ln>
            <a:effectLst/>
          </p:spPr>
        </p:cxnSp>
      </p:grpSp>
      <p:grpSp>
        <p:nvGrpSpPr>
          <p:cNvPr id="93" name="Group 27">
            <a:extLst>
              <a:ext uri="{FF2B5EF4-FFF2-40B4-BE49-F238E27FC236}">
                <a16:creationId xmlns:a16="http://schemas.microsoft.com/office/drawing/2014/main" id="{84562EA2-8E31-43FC-954B-AE508A60C461}"/>
              </a:ext>
            </a:extLst>
          </p:cNvPr>
          <p:cNvGrpSpPr/>
          <p:nvPr/>
        </p:nvGrpSpPr>
        <p:grpSpPr>
          <a:xfrm>
            <a:off x="2336566" y="3618680"/>
            <a:ext cx="861204" cy="505056"/>
            <a:chOff x="2291776" y="3899464"/>
            <a:chExt cx="861204" cy="505056"/>
          </a:xfrm>
        </p:grpSpPr>
        <p:grpSp>
          <p:nvGrpSpPr>
            <p:cNvPr id="94" name="Group 138">
              <a:extLst>
                <a:ext uri="{FF2B5EF4-FFF2-40B4-BE49-F238E27FC236}">
                  <a16:creationId xmlns:a16="http://schemas.microsoft.com/office/drawing/2014/main" id="{29DEB86D-2087-4785-82E1-8A1A5BD35D44}"/>
                </a:ext>
              </a:extLst>
            </p:cNvPr>
            <p:cNvGrpSpPr/>
            <p:nvPr/>
          </p:nvGrpSpPr>
          <p:grpSpPr>
            <a:xfrm>
              <a:off x="2733035" y="3966790"/>
              <a:ext cx="84960" cy="252468"/>
              <a:chOff x="9652371" y="397080"/>
              <a:chExt cx="84960" cy="252468"/>
            </a:xfrm>
          </p:grpSpPr>
          <p:sp>
            <p:nvSpPr>
              <p:cNvPr id="111" name="Rectangle 110">
                <a:extLst>
                  <a:ext uri="{FF2B5EF4-FFF2-40B4-BE49-F238E27FC236}">
                    <a16:creationId xmlns:a16="http://schemas.microsoft.com/office/drawing/2014/main" id="{894C7F12-A982-4DD0-98D4-33B1A67EE0A3}"/>
                  </a:ext>
                </a:extLst>
              </p:cNvPr>
              <p:cNvSpPr/>
              <p:nvPr/>
            </p:nvSpPr>
            <p:spPr>
              <a:xfrm>
                <a:off x="9654776" y="397080"/>
                <a:ext cx="8015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H</a:t>
                </a:r>
              </a:p>
            </p:txBody>
          </p:sp>
          <p:sp>
            <p:nvSpPr>
              <p:cNvPr id="112" name="Rectangle 111">
                <a:extLst>
                  <a:ext uri="{FF2B5EF4-FFF2-40B4-BE49-F238E27FC236}">
                    <a16:creationId xmlns:a16="http://schemas.microsoft.com/office/drawing/2014/main" id="{F2540B2C-E626-415C-9ECB-06B0504364E4}"/>
                  </a:ext>
                </a:extLst>
              </p:cNvPr>
              <p:cNvSpPr/>
              <p:nvPr/>
            </p:nvSpPr>
            <p:spPr>
              <a:xfrm>
                <a:off x="9652371" y="495660"/>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grpSp>
        <p:grpSp>
          <p:nvGrpSpPr>
            <p:cNvPr id="95" name="Group 145">
              <a:extLst>
                <a:ext uri="{FF2B5EF4-FFF2-40B4-BE49-F238E27FC236}">
                  <a16:creationId xmlns:a16="http://schemas.microsoft.com/office/drawing/2014/main" id="{E4DDA800-D9EE-45D5-A39F-EA30F22C33CF}"/>
                </a:ext>
              </a:extLst>
            </p:cNvPr>
            <p:cNvGrpSpPr/>
            <p:nvPr/>
          </p:nvGrpSpPr>
          <p:grpSpPr>
            <a:xfrm rot="10800000">
              <a:off x="2967739" y="4008649"/>
              <a:ext cx="86561" cy="82039"/>
              <a:chOff x="3453973" y="2154643"/>
              <a:chExt cx="72972" cy="62522"/>
            </a:xfrm>
          </p:grpSpPr>
          <p:sp>
            <p:nvSpPr>
              <p:cNvPr id="109" name="Freeform 164">
                <a:extLst>
                  <a:ext uri="{FF2B5EF4-FFF2-40B4-BE49-F238E27FC236}">
                    <a16:creationId xmlns:a16="http://schemas.microsoft.com/office/drawing/2014/main" id="{C176B2DD-01D8-40DA-937B-4C4E42B5085E}"/>
                  </a:ext>
                </a:extLst>
              </p:cNvPr>
              <p:cNvSpPr/>
              <p:nvPr/>
            </p:nvSpPr>
            <p:spPr bwMode="auto">
              <a:xfrm>
                <a:off x="3453973" y="2154643"/>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10" name="Freeform 165">
                <a:extLst>
                  <a:ext uri="{FF2B5EF4-FFF2-40B4-BE49-F238E27FC236}">
                    <a16:creationId xmlns:a16="http://schemas.microsoft.com/office/drawing/2014/main" id="{EC900C04-A6FA-4775-A78C-3191B25BC4DF}"/>
                  </a:ext>
                </a:extLst>
              </p:cNvPr>
              <p:cNvSpPr/>
              <p:nvPr/>
            </p:nvSpPr>
            <p:spPr bwMode="auto">
              <a:xfrm>
                <a:off x="3469795" y="216954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grpSp>
          <p:nvGrpSpPr>
            <p:cNvPr id="96" name="Group 148">
              <a:extLst>
                <a:ext uri="{FF2B5EF4-FFF2-40B4-BE49-F238E27FC236}">
                  <a16:creationId xmlns:a16="http://schemas.microsoft.com/office/drawing/2014/main" id="{5B724726-A48A-4A9C-9567-C6FCCAAD6014}"/>
                </a:ext>
              </a:extLst>
            </p:cNvPr>
            <p:cNvGrpSpPr/>
            <p:nvPr/>
          </p:nvGrpSpPr>
          <p:grpSpPr>
            <a:xfrm rot="6199828">
              <a:off x="2641211" y="4169601"/>
              <a:ext cx="106712" cy="98200"/>
              <a:chOff x="3449653" y="2147119"/>
              <a:chExt cx="74463" cy="64054"/>
            </a:xfrm>
          </p:grpSpPr>
          <p:sp>
            <p:nvSpPr>
              <p:cNvPr id="107" name="Freeform 173">
                <a:extLst>
                  <a:ext uri="{FF2B5EF4-FFF2-40B4-BE49-F238E27FC236}">
                    <a16:creationId xmlns:a16="http://schemas.microsoft.com/office/drawing/2014/main" id="{8FD13565-5861-494D-BF7A-559A02856ACE}"/>
                  </a:ext>
                </a:extLst>
              </p:cNvPr>
              <p:cNvSpPr/>
              <p:nvPr/>
            </p:nvSpPr>
            <p:spPr bwMode="auto">
              <a:xfrm>
                <a:off x="3449653" y="2147119"/>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08" name="Freeform 174">
                <a:extLst>
                  <a:ext uri="{FF2B5EF4-FFF2-40B4-BE49-F238E27FC236}">
                    <a16:creationId xmlns:a16="http://schemas.microsoft.com/office/drawing/2014/main" id="{FBA2054F-87D4-46BE-A059-001CB616EC6E}"/>
                  </a:ext>
                </a:extLst>
              </p:cNvPr>
              <p:cNvSpPr/>
              <p:nvPr/>
            </p:nvSpPr>
            <p:spPr bwMode="auto">
              <a:xfrm>
                <a:off x="3466966" y="216354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97" name="Rectangle 96">
              <a:extLst>
                <a:ext uri="{FF2B5EF4-FFF2-40B4-BE49-F238E27FC236}">
                  <a16:creationId xmlns:a16="http://schemas.microsoft.com/office/drawing/2014/main" id="{F5E53243-E050-4A98-B6ED-7C2F5614EE96}"/>
                </a:ext>
              </a:extLst>
            </p:cNvPr>
            <p:cNvSpPr/>
            <p:nvPr/>
          </p:nvSpPr>
          <p:spPr>
            <a:xfrm>
              <a:off x="2705837" y="425063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sp>
          <p:nvSpPr>
            <p:cNvPr id="98" name="Rectangle 97">
              <a:extLst>
                <a:ext uri="{FF2B5EF4-FFF2-40B4-BE49-F238E27FC236}">
                  <a16:creationId xmlns:a16="http://schemas.microsoft.com/office/drawing/2014/main" id="{812B6DF5-524E-4A6E-A2FA-EA17578F4887}"/>
                </a:ext>
              </a:extLst>
            </p:cNvPr>
            <p:cNvSpPr/>
            <p:nvPr/>
          </p:nvSpPr>
          <p:spPr>
            <a:xfrm>
              <a:off x="2909142" y="4053273"/>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sp>
          <p:nvSpPr>
            <p:cNvPr id="99" name="Freeform 231">
              <a:extLst>
                <a:ext uri="{FF2B5EF4-FFF2-40B4-BE49-F238E27FC236}">
                  <a16:creationId xmlns:a16="http://schemas.microsoft.com/office/drawing/2014/main" id="{9B417AEB-0C52-41B7-A8D7-B9B28EA9C80C}"/>
                </a:ext>
              </a:extLst>
            </p:cNvPr>
            <p:cNvSpPr/>
            <p:nvPr/>
          </p:nvSpPr>
          <p:spPr bwMode="auto">
            <a:xfrm rot="21175208" flipV="1">
              <a:off x="2651181" y="4126378"/>
              <a:ext cx="82296" cy="53222"/>
            </a:xfrm>
            <a:custGeom>
              <a:avLst/>
              <a:gdLst>
                <a:gd name="connsiteX0" fmla="*/ 88900 w 88900"/>
                <a:gd name="connsiteY0" fmla="*/ 165100 h 165100"/>
                <a:gd name="connsiteX1" fmla="*/ 0 w 88900"/>
                <a:gd name="connsiteY1" fmla="*/ 0 h 165100"/>
              </a:gdLst>
              <a:ahLst/>
              <a:cxnLst>
                <a:cxn ang="0">
                  <a:pos x="connsiteX0" y="connsiteY0"/>
                </a:cxn>
                <a:cxn ang="0">
                  <a:pos x="connsiteX1" y="connsiteY1"/>
                </a:cxn>
              </a:cxnLst>
              <a:rect l="l" t="t" r="r" b="b"/>
              <a:pathLst>
                <a:path w="88900" h="165100">
                  <a:moveTo>
                    <a:pt x="88900" y="165100"/>
                  </a:moveTo>
                  <a:lnTo>
                    <a:pt x="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00" name="Freeform 252">
              <a:extLst>
                <a:ext uri="{FF2B5EF4-FFF2-40B4-BE49-F238E27FC236}">
                  <a16:creationId xmlns:a16="http://schemas.microsoft.com/office/drawing/2014/main" id="{99C33FEF-B232-4117-ADDE-B2B53657B2ED}"/>
                </a:ext>
              </a:extLst>
            </p:cNvPr>
            <p:cNvSpPr/>
            <p:nvPr/>
          </p:nvSpPr>
          <p:spPr bwMode="auto">
            <a:xfrm rot="181427">
              <a:off x="2352998" y="4140706"/>
              <a:ext cx="178423" cy="28696"/>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01" name="Freeform 252">
              <a:extLst>
                <a:ext uri="{FF2B5EF4-FFF2-40B4-BE49-F238E27FC236}">
                  <a16:creationId xmlns:a16="http://schemas.microsoft.com/office/drawing/2014/main" id="{001172C1-C3D6-4DD3-BC7C-94670FDE030B}"/>
                </a:ext>
              </a:extLst>
            </p:cNvPr>
            <p:cNvSpPr/>
            <p:nvPr/>
          </p:nvSpPr>
          <p:spPr bwMode="auto">
            <a:xfrm rot="181427">
              <a:off x="2526792" y="4146637"/>
              <a:ext cx="101227" cy="27770"/>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324" h="95250">
                  <a:moveTo>
                    <a:pt x="-1" y="92075"/>
                  </a:moveTo>
                  <a:lnTo>
                    <a:pt x="120649" y="0"/>
                  </a:lnTo>
                  <a:lnTo>
                    <a:pt x="244474" y="95250"/>
                  </a:lnTo>
                  <a:lnTo>
                    <a:pt x="377824" y="0"/>
                  </a:lnTo>
                  <a:lnTo>
                    <a:pt x="441324"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02" name="Freeform 252">
              <a:extLst>
                <a:ext uri="{FF2B5EF4-FFF2-40B4-BE49-F238E27FC236}">
                  <a16:creationId xmlns:a16="http://schemas.microsoft.com/office/drawing/2014/main" id="{A23F3992-9ACD-4A59-8372-547A6E24688B}"/>
                </a:ext>
              </a:extLst>
            </p:cNvPr>
            <p:cNvSpPr/>
            <p:nvPr/>
          </p:nvSpPr>
          <p:spPr bwMode="auto">
            <a:xfrm rot="181427">
              <a:off x="2291776" y="4139287"/>
              <a:ext cx="73554" cy="27770"/>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 name="connsiteX0" fmla="*/ -1 w 320674"/>
                <a:gd name="connsiteY0" fmla="*/ 0 h 95250"/>
                <a:gd name="connsiteX1" fmla="*/ 123824 w 320674"/>
                <a:gd name="connsiteY1" fmla="*/ 95250 h 95250"/>
                <a:gd name="connsiteX2" fmla="*/ 257174 w 320674"/>
                <a:gd name="connsiteY2" fmla="*/ 0 h 95250"/>
                <a:gd name="connsiteX3" fmla="*/ 320674 w 320674"/>
                <a:gd name="connsiteY3" fmla="*/ 50800 h 95250"/>
              </a:gdLst>
              <a:ahLst/>
              <a:cxnLst>
                <a:cxn ang="0">
                  <a:pos x="connsiteX0" y="connsiteY0"/>
                </a:cxn>
                <a:cxn ang="0">
                  <a:pos x="connsiteX1" y="connsiteY1"/>
                </a:cxn>
                <a:cxn ang="0">
                  <a:pos x="connsiteX2" y="connsiteY2"/>
                </a:cxn>
                <a:cxn ang="0">
                  <a:pos x="connsiteX3" y="connsiteY3"/>
                </a:cxn>
              </a:cxnLst>
              <a:rect l="l" t="t" r="r" b="b"/>
              <a:pathLst>
                <a:path w="320674" h="95250">
                  <a:moveTo>
                    <a:pt x="-1" y="0"/>
                  </a:moveTo>
                  <a:lnTo>
                    <a:pt x="123824" y="95250"/>
                  </a:lnTo>
                  <a:lnTo>
                    <a:pt x="257174" y="0"/>
                  </a:lnTo>
                  <a:lnTo>
                    <a:pt x="320674"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cxnSp>
          <p:nvCxnSpPr>
            <p:cNvPr id="103" name="Straight Connector 448">
              <a:extLst>
                <a:ext uri="{FF2B5EF4-FFF2-40B4-BE49-F238E27FC236}">
                  <a16:creationId xmlns:a16="http://schemas.microsoft.com/office/drawing/2014/main" id="{5EE7C364-D7EF-4253-8EEA-CD5230ED0175}"/>
                </a:ext>
              </a:extLst>
            </p:cNvPr>
            <p:cNvCxnSpPr/>
            <p:nvPr/>
          </p:nvCxnSpPr>
          <p:spPr bwMode="auto">
            <a:xfrm>
              <a:off x="2821727" y="4090795"/>
              <a:ext cx="76964" cy="29942"/>
            </a:xfrm>
            <a:prstGeom prst="line">
              <a:avLst/>
            </a:prstGeom>
            <a:noFill/>
            <a:ln w="19050" cap="flat" cmpd="sng" algn="ctr">
              <a:solidFill>
                <a:srgbClr val="000000"/>
              </a:solidFill>
              <a:prstDash val="solid"/>
              <a:round/>
              <a:headEnd type="none" w="med" len="med"/>
              <a:tailEnd type="none" w="med" len="med"/>
            </a:ln>
            <a:effectLst/>
          </p:spPr>
        </p:cxnSp>
        <p:sp>
          <p:nvSpPr>
            <p:cNvPr id="104" name="Freeform: Shape 450">
              <a:extLst>
                <a:ext uri="{FF2B5EF4-FFF2-40B4-BE49-F238E27FC236}">
                  <a16:creationId xmlns:a16="http://schemas.microsoft.com/office/drawing/2014/main" id="{C42E1D6C-3E7E-41C5-88E1-22E4D2BFB701}"/>
                </a:ext>
              </a:extLst>
            </p:cNvPr>
            <p:cNvSpPr/>
            <p:nvPr/>
          </p:nvSpPr>
          <p:spPr bwMode="auto">
            <a:xfrm>
              <a:off x="3020321" y="3899464"/>
              <a:ext cx="132659" cy="151610"/>
            </a:xfrm>
            <a:custGeom>
              <a:avLst/>
              <a:gdLst>
                <a:gd name="connsiteX0" fmla="*/ 0 w 132659"/>
                <a:gd name="connsiteY0" fmla="*/ 0 h 151610"/>
                <a:gd name="connsiteX1" fmla="*/ 18951 w 132659"/>
                <a:gd name="connsiteY1" fmla="*/ 118446 h 151610"/>
                <a:gd name="connsiteX2" fmla="*/ 132659 w 132659"/>
                <a:gd name="connsiteY2" fmla="*/ 151610 h 151610"/>
              </a:gdLst>
              <a:ahLst/>
              <a:cxnLst>
                <a:cxn ang="0">
                  <a:pos x="connsiteX0" y="connsiteY0"/>
                </a:cxn>
                <a:cxn ang="0">
                  <a:pos x="connsiteX1" y="connsiteY1"/>
                </a:cxn>
                <a:cxn ang="0">
                  <a:pos x="connsiteX2" y="connsiteY2"/>
                </a:cxn>
              </a:cxnLst>
              <a:rect l="l" t="t" r="r" b="b"/>
              <a:pathLst>
                <a:path w="132659" h="151610">
                  <a:moveTo>
                    <a:pt x="0" y="0"/>
                  </a:moveTo>
                  <a:lnTo>
                    <a:pt x="18951" y="118446"/>
                  </a:lnTo>
                  <a:lnTo>
                    <a:pt x="132659" y="151610"/>
                  </a:lnTo>
                </a:path>
              </a:pathLst>
            </a:custGeom>
            <a:noFill/>
            <a:ln w="19050">
              <a:solidFill>
                <a:srgbClr val="000000"/>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mn-cs"/>
              </a:endParaRPr>
            </a:p>
          </p:txBody>
        </p:sp>
        <p:cxnSp>
          <p:nvCxnSpPr>
            <p:cNvPr id="105" name="Straight Connector 241">
              <a:extLst>
                <a:ext uri="{FF2B5EF4-FFF2-40B4-BE49-F238E27FC236}">
                  <a16:creationId xmlns:a16="http://schemas.microsoft.com/office/drawing/2014/main" id="{932BFB91-E3AE-451F-AC6E-BEE3CD536553}"/>
                </a:ext>
              </a:extLst>
            </p:cNvPr>
            <p:cNvCxnSpPr>
              <a:cxnSpLocks/>
            </p:cNvCxnSpPr>
            <p:nvPr/>
          </p:nvCxnSpPr>
          <p:spPr bwMode="auto">
            <a:xfrm>
              <a:off x="2616845" y="4152623"/>
              <a:ext cx="24042" cy="28557"/>
            </a:xfrm>
            <a:prstGeom prst="line">
              <a:avLst/>
            </a:prstGeom>
            <a:noFill/>
            <a:ln w="19050" cap="flat" cmpd="sng" algn="ctr">
              <a:solidFill>
                <a:srgbClr val="000000"/>
              </a:solidFill>
              <a:prstDash val="solid"/>
              <a:round/>
              <a:headEnd type="none" w="med" len="med"/>
              <a:tailEnd type="none" w="med" len="med"/>
            </a:ln>
            <a:effectLst/>
          </p:spPr>
        </p:cxnSp>
        <p:cxnSp>
          <p:nvCxnSpPr>
            <p:cNvPr id="106" name="Straight Connector 242">
              <a:extLst>
                <a:ext uri="{FF2B5EF4-FFF2-40B4-BE49-F238E27FC236}">
                  <a16:creationId xmlns:a16="http://schemas.microsoft.com/office/drawing/2014/main" id="{F703FBDC-417C-4724-864E-AF6E6DE0AE54}"/>
                </a:ext>
              </a:extLst>
            </p:cNvPr>
            <p:cNvCxnSpPr>
              <a:cxnSpLocks/>
            </p:cNvCxnSpPr>
            <p:nvPr/>
          </p:nvCxnSpPr>
          <p:spPr bwMode="auto">
            <a:xfrm>
              <a:off x="2634014" y="4180185"/>
              <a:ext cx="27432" cy="4151"/>
            </a:xfrm>
            <a:prstGeom prst="line">
              <a:avLst/>
            </a:prstGeom>
            <a:noFill/>
            <a:ln w="19050" cap="flat" cmpd="sng" algn="ctr">
              <a:solidFill>
                <a:srgbClr val="000000"/>
              </a:solidFill>
              <a:prstDash val="solid"/>
              <a:round/>
              <a:headEnd type="none" w="med" len="med"/>
              <a:tailEnd type="none" w="med" len="med"/>
            </a:ln>
            <a:effectLst/>
          </p:spPr>
        </p:cxnSp>
      </p:grpSp>
      <p:grpSp>
        <p:nvGrpSpPr>
          <p:cNvPr id="113" name="Group 28">
            <a:extLst>
              <a:ext uri="{FF2B5EF4-FFF2-40B4-BE49-F238E27FC236}">
                <a16:creationId xmlns:a16="http://schemas.microsoft.com/office/drawing/2014/main" id="{F96B774C-3073-48A7-8661-847BB94BF73E}"/>
              </a:ext>
            </a:extLst>
          </p:cNvPr>
          <p:cNvGrpSpPr/>
          <p:nvPr/>
        </p:nvGrpSpPr>
        <p:grpSpPr>
          <a:xfrm>
            <a:off x="4245523" y="3684840"/>
            <a:ext cx="1339177" cy="586944"/>
            <a:chOff x="4200733" y="3965624"/>
            <a:chExt cx="1339177" cy="586944"/>
          </a:xfrm>
        </p:grpSpPr>
        <p:grpSp>
          <p:nvGrpSpPr>
            <p:cNvPr id="114" name="Group 146">
              <a:extLst>
                <a:ext uri="{FF2B5EF4-FFF2-40B4-BE49-F238E27FC236}">
                  <a16:creationId xmlns:a16="http://schemas.microsoft.com/office/drawing/2014/main" id="{FBE1B2DB-A073-40A2-986B-85242E650CDC}"/>
                </a:ext>
              </a:extLst>
            </p:cNvPr>
            <p:cNvGrpSpPr/>
            <p:nvPr/>
          </p:nvGrpSpPr>
          <p:grpSpPr>
            <a:xfrm rot="7935039">
              <a:off x="4807433" y="4282927"/>
              <a:ext cx="106711" cy="98200"/>
              <a:chOff x="3454123" y="2151718"/>
              <a:chExt cx="74462" cy="64054"/>
            </a:xfrm>
          </p:grpSpPr>
          <p:sp>
            <p:nvSpPr>
              <p:cNvPr id="152" name="Freeform 167">
                <a:extLst>
                  <a:ext uri="{FF2B5EF4-FFF2-40B4-BE49-F238E27FC236}">
                    <a16:creationId xmlns:a16="http://schemas.microsoft.com/office/drawing/2014/main" id="{85727EA3-1906-4633-9E2C-5FBCB30EF425}"/>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53" name="Freeform 168">
                <a:extLst>
                  <a:ext uri="{FF2B5EF4-FFF2-40B4-BE49-F238E27FC236}">
                    <a16:creationId xmlns:a16="http://schemas.microsoft.com/office/drawing/2014/main" id="{55D481B8-5AC4-4F99-9B9B-BBB27F1849C7}"/>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15" name="Rectangle 114">
              <a:extLst>
                <a:ext uri="{FF2B5EF4-FFF2-40B4-BE49-F238E27FC236}">
                  <a16:creationId xmlns:a16="http://schemas.microsoft.com/office/drawing/2014/main" id="{E3605943-DEE1-4A4B-9A5C-108E0740A04E}"/>
                </a:ext>
              </a:extLst>
            </p:cNvPr>
            <p:cNvSpPr/>
            <p:nvPr/>
          </p:nvSpPr>
          <p:spPr>
            <a:xfrm>
              <a:off x="4450128" y="3997175"/>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grpSp>
          <p:nvGrpSpPr>
            <p:cNvPr id="116" name="Group 164">
              <a:extLst>
                <a:ext uri="{FF2B5EF4-FFF2-40B4-BE49-F238E27FC236}">
                  <a16:creationId xmlns:a16="http://schemas.microsoft.com/office/drawing/2014/main" id="{46AED539-12B1-44F7-8E8F-CDDA779CA0CB}"/>
                </a:ext>
              </a:extLst>
            </p:cNvPr>
            <p:cNvGrpSpPr/>
            <p:nvPr/>
          </p:nvGrpSpPr>
          <p:grpSpPr>
            <a:xfrm>
              <a:off x="4951623" y="4062763"/>
              <a:ext cx="84960" cy="252468"/>
              <a:chOff x="9652371" y="397080"/>
              <a:chExt cx="84960" cy="252468"/>
            </a:xfrm>
          </p:grpSpPr>
          <p:sp>
            <p:nvSpPr>
              <p:cNvPr id="150" name="Rectangle 149">
                <a:extLst>
                  <a:ext uri="{FF2B5EF4-FFF2-40B4-BE49-F238E27FC236}">
                    <a16:creationId xmlns:a16="http://schemas.microsoft.com/office/drawing/2014/main" id="{0EA70EF0-CB27-43CB-A0F4-746237CD74C8}"/>
                  </a:ext>
                </a:extLst>
              </p:cNvPr>
              <p:cNvSpPr/>
              <p:nvPr/>
            </p:nvSpPr>
            <p:spPr>
              <a:xfrm>
                <a:off x="9654776" y="397080"/>
                <a:ext cx="8015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H</a:t>
                </a:r>
              </a:p>
            </p:txBody>
          </p:sp>
          <p:sp>
            <p:nvSpPr>
              <p:cNvPr id="151" name="Rectangle 150">
                <a:extLst>
                  <a:ext uri="{FF2B5EF4-FFF2-40B4-BE49-F238E27FC236}">
                    <a16:creationId xmlns:a16="http://schemas.microsoft.com/office/drawing/2014/main" id="{0C709277-95CC-41E6-A570-9E34EB0909F4}"/>
                  </a:ext>
                </a:extLst>
              </p:cNvPr>
              <p:cNvSpPr/>
              <p:nvPr/>
            </p:nvSpPr>
            <p:spPr>
              <a:xfrm>
                <a:off x="9652371" y="495660"/>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grpSp>
        <p:grpSp>
          <p:nvGrpSpPr>
            <p:cNvPr id="117" name="Group 167">
              <a:extLst>
                <a:ext uri="{FF2B5EF4-FFF2-40B4-BE49-F238E27FC236}">
                  <a16:creationId xmlns:a16="http://schemas.microsoft.com/office/drawing/2014/main" id="{7BAE1517-D0A2-400D-A1FA-60BDF4180F59}"/>
                </a:ext>
              </a:extLst>
            </p:cNvPr>
            <p:cNvGrpSpPr/>
            <p:nvPr/>
          </p:nvGrpSpPr>
          <p:grpSpPr>
            <a:xfrm>
              <a:off x="4576645" y="4210890"/>
              <a:ext cx="84960" cy="252468"/>
              <a:chOff x="9652371" y="397080"/>
              <a:chExt cx="84960" cy="252468"/>
            </a:xfrm>
          </p:grpSpPr>
          <p:sp>
            <p:nvSpPr>
              <p:cNvPr id="148" name="Rectangle 147">
                <a:extLst>
                  <a:ext uri="{FF2B5EF4-FFF2-40B4-BE49-F238E27FC236}">
                    <a16:creationId xmlns:a16="http://schemas.microsoft.com/office/drawing/2014/main" id="{4B7991D3-D00B-4CC2-8110-18577074C13C}"/>
                  </a:ext>
                </a:extLst>
              </p:cNvPr>
              <p:cNvSpPr/>
              <p:nvPr/>
            </p:nvSpPr>
            <p:spPr>
              <a:xfrm>
                <a:off x="9652371" y="397080"/>
                <a:ext cx="8496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sp>
            <p:nvSpPr>
              <p:cNvPr id="149" name="Rectangle 148">
                <a:extLst>
                  <a:ext uri="{FF2B5EF4-FFF2-40B4-BE49-F238E27FC236}">
                    <a16:creationId xmlns:a16="http://schemas.microsoft.com/office/drawing/2014/main" id="{60706805-80E4-416F-BA32-6C13AB21253A}"/>
                  </a:ext>
                </a:extLst>
              </p:cNvPr>
              <p:cNvSpPr/>
              <p:nvPr/>
            </p:nvSpPr>
            <p:spPr>
              <a:xfrm>
                <a:off x="9654776" y="495660"/>
                <a:ext cx="8015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H</a:t>
                </a:r>
              </a:p>
            </p:txBody>
          </p:sp>
        </p:grpSp>
        <p:grpSp>
          <p:nvGrpSpPr>
            <p:cNvPr id="118" name="Group 173">
              <a:extLst>
                <a:ext uri="{FF2B5EF4-FFF2-40B4-BE49-F238E27FC236}">
                  <a16:creationId xmlns:a16="http://schemas.microsoft.com/office/drawing/2014/main" id="{087359EC-7BD9-498C-AA89-C054936687BB}"/>
                </a:ext>
              </a:extLst>
            </p:cNvPr>
            <p:cNvGrpSpPr/>
            <p:nvPr/>
          </p:nvGrpSpPr>
          <p:grpSpPr>
            <a:xfrm rot="3990043" flipV="1">
              <a:off x="5075880" y="4328241"/>
              <a:ext cx="92075" cy="66624"/>
              <a:chOff x="250471" y="5019519"/>
              <a:chExt cx="92075" cy="66624"/>
            </a:xfrm>
          </p:grpSpPr>
          <p:sp>
            <p:nvSpPr>
              <p:cNvPr id="142" name="Freeform 219">
                <a:extLst>
                  <a:ext uri="{FF2B5EF4-FFF2-40B4-BE49-F238E27FC236}">
                    <a16:creationId xmlns:a16="http://schemas.microsoft.com/office/drawing/2014/main" id="{D889231E-58E6-4072-A420-262162937B6A}"/>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43" name="Freeform 220">
                <a:extLst>
                  <a:ext uri="{FF2B5EF4-FFF2-40B4-BE49-F238E27FC236}">
                    <a16:creationId xmlns:a16="http://schemas.microsoft.com/office/drawing/2014/main" id="{3857927A-6C62-45EF-A7B6-2FFA408F8504}"/>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44" name="Freeform 221">
                <a:extLst>
                  <a:ext uri="{FF2B5EF4-FFF2-40B4-BE49-F238E27FC236}">
                    <a16:creationId xmlns:a16="http://schemas.microsoft.com/office/drawing/2014/main" id="{EAABD483-ACA9-4C68-AB2C-81FC17644A20}"/>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45" name="Freeform 222">
                <a:extLst>
                  <a:ext uri="{FF2B5EF4-FFF2-40B4-BE49-F238E27FC236}">
                    <a16:creationId xmlns:a16="http://schemas.microsoft.com/office/drawing/2014/main" id="{0A980AC1-512A-4B5D-A63D-EFB60AEB618F}"/>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46" name="Freeform 223">
                <a:extLst>
                  <a:ext uri="{FF2B5EF4-FFF2-40B4-BE49-F238E27FC236}">
                    <a16:creationId xmlns:a16="http://schemas.microsoft.com/office/drawing/2014/main" id="{C8C4A624-5665-402C-ADB2-C4736A66E447}"/>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47" name="Freeform 224">
                <a:extLst>
                  <a:ext uri="{FF2B5EF4-FFF2-40B4-BE49-F238E27FC236}">
                    <a16:creationId xmlns:a16="http://schemas.microsoft.com/office/drawing/2014/main" id="{F01C6EBE-F1BF-477C-B9CF-2A1EBCB376D5}"/>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19" name="Freeform 233">
              <a:extLst>
                <a:ext uri="{FF2B5EF4-FFF2-40B4-BE49-F238E27FC236}">
                  <a16:creationId xmlns:a16="http://schemas.microsoft.com/office/drawing/2014/main" id="{AB5C1585-E108-404B-B5BE-D3F7CDA7B3E5}"/>
                </a:ext>
              </a:extLst>
            </p:cNvPr>
            <p:cNvSpPr/>
            <p:nvPr/>
          </p:nvSpPr>
          <p:spPr bwMode="auto">
            <a:xfrm rot="17972682">
              <a:off x="4691890" y="4132316"/>
              <a:ext cx="73025" cy="60325"/>
            </a:xfrm>
            <a:custGeom>
              <a:avLst/>
              <a:gdLst>
                <a:gd name="connsiteX0" fmla="*/ 50800 w 73025"/>
                <a:gd name="connsiteY0" fmla="*/ 0 h 60325"/>
                <a:gd name="connsiteX1" fmla="*/ 73025 w 73025"/>
                <a:gd name="connsiteY1" fmla="*/ 50800 h 60325"/>
                <a:gd name="connsiteX2" fmla="*/ 0 w 73025"/>
                <a:gd name="connsiteY2" fmla="*/ 60325 h 60325"/>
                <a:gd name="connsiteX3" fmla="*/ 50800 w 73025"/>
                <a:gd name="connsiteY3" fmla="*/ 0 h 60325"/>
              </a:gdLst>
              <a:ahLst/>
              <a:cxnLst>
                <a:cxn ang="0">
                  <a:pos x="connsiteX0" y="connsiteY0"/>
                </a:cxn>
                <a:cxn ang="0">
                  <a:pos x="connsiteX1" y="connsiteY1"/>
                </a:cxn>
                <a:cxn ang="0">
                  <a:pos x="connsiteX2" y="connsiteY2"/>
                </a:cxn>
                <a:cxn ang="0">
                  <a:pos x="connsiteX3" y="connsiteY3"/>
                </a:cxn>
              </a:cxnLst>
              <a:rect l="l" t="t" r="r" b="b"/>
              <a:pathLst>
                <a:path w="73025" h="60325">
                  <a:moveTo>
                    <a:pt x="50800" y="0"/>
                  </a:moveTo>
                  <a:lnTo>
                    <a:pt x="73025" y="50800"/>
                  </a:lnTo>
                  <a:lnTo>
                    <a:pt x="0" y="60325"/>
                  </a:lnTo>
                  <a:lnTo>
                    <a:pt x="50800" y="0"/>
                  </a:lnTo>
                  <a:close/>
                </a:path>
              </a:pathLst>
            </a:custGeom>
            <a:solidFill>
              <a:srgbClr val="000000"/>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20" name="Freeform 253">
              <a:extLst>
                <a:ext uri="{FF2B5EF4-FFF2-40B4-BE49-F238E27FC236}">
                  <a16:creationId xmlns:a16="http://schemas.microsoft.com/office/drawing/2014/main" id="{64543FC2-1514-4C62-A4DC-F703178B910D}"/>
                </a:ext>
              </a:extLst>
            </p:cNvPr>
            <p:cNvSpPr/>
            <p:nvPr/>
          </p:nvSpPr>
          <p:spPr bwMode="auto">
            <a:xfrm>
              <a:off x="4670309" y="4204020"/>
              <a:ext cx="269875" cy="88900"/>
            </a:xfrm>
            <a:custGeom>
              <a:avLst/>
              <a:gdLst>
                <a:gd name="connsiteX0" fmla="*/ 0 w 269875"/>
                <a:gd name="connsiteY0" fmla="*/ 53975 h 88900"/>
                <a:gd name="connsiteX1" fmla="*/ 66675 w 269875"/>
                <a:gd name="connsiteY1" fmla="*/ 0 h 88900"/>
                <a:gd name="connsiteX2" fmla="*/ 190500 w 269875"/>
                <a:gd name="connsiteY2" fmla="*/ 88900 h 88900"/>
                <a:gd name="connsiteX3" fmla="*/ 269875 w 269875"/>
                <a:gd name="connsiteY3" fmla="*/ 47625 h 88900"/>
              </a:gdLst>
              <a:ahLst/>
              <a:cxnLst>
                <a:cxn ang="0">
                  <a:pos x="connsiteX0" y="connsiteY0"/>
                </a:cxn>
                <a:cxn ang="0">
                  <a:pos x="connsiteX1" y="connsiteY1"/>
                </a:cxn>
                <a:cxn ang="0">
                  <a:pos x="connsiteX2" y="connsiteY2"/>
                </a:cxn>
                <a:cxn ang="0">
                  <a:pos x="connsiteX3" y="connsiteY3"/>
                </a:cxn>
              </a:cxnLst>
              <a:rect l="l" t="t" r="r" b="b"/>
              <a:pathLst>
                <a:path w="269875" h="88900">
                  <a:moveTo>
                    <a:pt x="0" y="53975"/>
                  </a:moveTo>
                  <a:lnTo>
                    <a:pt x="66675" y="0"/>
                  </a:lnTo>
                  <a:lnTo>
                    <a:pt x="190500" y="88900"/>
                  </a:lnTo>
                  <a:lnTo>
                    <a:pt x="269875" y="47625"/>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21" name="Freeform 254">
              <a:extLst>
                <a:ext uri="{FF2B5EF4-FFF2-40B4-BE49-F238E27FC236}">
                  <a16:creationId xmlns:a16="http://schemas.microsoft.com/office/drawing/2014/main" id="{FA7891C2-A28D-4CF5-9D71-46585C90C49B}"/>
                </a:ext>
              </a:extLst>
            </p:cNvPr>
            <p:cNvSpPr/>
            <p:nvPr/>
          </p:nvSpPr>
          <p:spPr bwMode="auto">
            <a:xfrm>
              <a:off x="5041357" y="4192375"/>
              <a:ext cx="288925" cy="92075"/>
            </a:xfrm>
            <a:custGeom>
              <a:avLst/>
              <a:gdLst>
                <a:gd name="connsiteX0" fmla="*/ 0 w 288925"/>
                <a:gd name="connsiteY0" fmla="*/ 41275 h 92075"/>
                <a:gd name="connsiteX1" fmla="*/ 85725 w 288925"/>
                <a:gd name="connsiteY1" fmla="*/ 92075 h 92075"/>
                <a:gd name="connsiteX2" fmla="*/ 209550 w 288925"/>
                <a:gd name="connsiteY2" fmla="*/ 0 h 92075"/>
                <a:gd name="connsiteX3" fmla="*/ 288925 w 288925"/>
                <a:gd name="connsiteY3" fmla="*/ 57150 h 92075"/>
              </a:gdLst>
              <a:ahLst/>
              <a:cxnLst>
                <a:cxn ang="0">
                  <a:pos x="connsiteX0" y="connsiteY0"/>
                </a:cxn>
                <a:cxn ang="0">
                  <a:pos x="connsiteX1" y="connsiteY1"/>
                </a:cxn>
                <a:cxn ang="0">
                  <a:pos x="connsiteX2" y="connsiteY2"/>
                </a:cxn>
                <a:cxn ang="0">
                  <a:pos x="connsiteX3" y="connsiteY3"/>
                </a:cxn>
              </a:cxnLst>
              <a:rect l="l" t="t" r="r" b="b"/>
              <a:pathLst>
                <a:path w="288925" h="92075">
                  <a:moveTo>
                    <a:pt x="0" y="41275"/>
                  </a:moveTo>
                  <a:lnTo>
                    <a:pt x="85725" y="92075"/>
                  </a:lnTo>
                  <a:lnTo>
                    <a:pt x="209550" y="0"/>
                  </a:lnTo>
                  <a:lnTo>
                    <a:pt x="288925" y="5715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22" name="Freeform 252">
              <a:extLst>
                <a:ext uri="{FF2B5EF4-FFF2-40B4-BE49-F238E27FC236}">
                  <a16:creationId xmlns:a16="http://schemas.microsoft.com/office/drawing/2014/main" id="{6C6A235C-D0B4-4C29-A008-46D98CDD7198}"/>
                </a:ext>
              </a:extLst>
            </p:cNvPr>
            <p:cNvSpPr/>
            <p:nvPr/>
          </p:nvSpPr>
          <p:spPr bwMode="auto">
            <a:xfrm rot="1945439">
              <a:off x="4225746" y="4173191"/>
              <a:ext cx="178424" cy="28696"/>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nvGrpSpPr>
            <p:cNvPr id="123" name="Group 464">
              <a:extLst>
                <a:ext uri="{FF2B5EF4-FFF2-40B4-BE49-F238E27FC236}">
                  <a16:creationId xmlns:a16="http://schemas.microsoft.com/office/drawing/2014/main" id="{2140C190-5B27-49FB-94B5-EB9679465B87}"/>
                </a:ext>
              </a:extLst>
            </p:cNvPr>
            <p:cNvGrpSpPr/>
            <p:nvPr/>
          </p:nvGrpSpPr>
          <p:grpSpPr>
            <a:xfrm rot="8142507">
              <a:off x="4405121" y="4155684"/>
              <a:ext cx="167639" cy="169522"/>
              <a:chOff x="3237102" y="3971480"/>
              <a:chExt cx="185241" cy="186462"/>
            </a:xfrm>
          </p:grpSpPr>
          <p:grpSp>
            <p:nvGrpSpPr>
              <p:cNvPr id="138" name="Group 460">
                <a:extLst>
                  <a:ext uri="{FF2B5EF4-FFF2-40B4-BE49-F238E27FC236}">
                    <a16:creationId xmlns:a16="http://schemas.microsoft.com/office/drawing/2014/main" id="{B66E8215-2EF2-4B6C-BBD3-67EEE30C6BFC}"/>
                  </a:ext>
                </a:extLst>
              </p:cNvPr>
              <p:cNvGrpSpPr/>
              <p:nvPr/>
            </p:nvGrpSpPr>
            <p:grpSpPr>
              <a:xfrm rot="10800000">
                <a:off x="3237102" y="4075903"/>
                <a:ext cx="86561" cy="82039"/>
                <a:chOff x="3453973" y="2154643"/>
                <a:chExt cx="72972" cy="62522"/>
              </a:xfrm>
            </p:grpSpPr>
            <p:sp>
              <p:nvSpPr>
                <p:cNvPr id="140" name="Freeform 164">
                  <a:extLst>
                    <a:ext uri="{FF2B5EF4-FFF2-40B4-BE49-F238E27FC236}">
                      <a16:creationId xmlns:a16="http://schemas.microsoft.com/office/drawing/2014/main" id="{4977D3D5-4E6A-4CFE-812F-1B9D4CA58349}"/>
                    </a:ext>
                  </a:extLst>
                </p:cNvPr>
                <p:cNvSpPr/>
                <p:nvPr/>
              </p:nvSpPr>
              <p:spPr bwMode="auto">
                <a:xfrm>
                  <a:off x="3453973" y="2154643"/>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41" name="Freeform 165">
                  <a:extLst>
                    <a:ext uri="{FF2B5EF4-FFF2-40B4-BE49-F238E27FC236}">
                      <a16:creationId xmlns:a16="http://schemas.microsoft.com/office/drawing/2014/main" id="{7B68B5C1-F776-4C26-97C0-80F7D7059396}"/>
                    </a:ext>
                  </a:extLst>
                </p:cNvPr>
                <p:cNvSpPr/>
                <p:nvPr/>
              </p:nvSpPr>
              <p:spPr bwMode="auto">
                <a:xfrm>
                  <a:off x="3469795" y="216954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39" name="Freeform: Shape 463">
                <a:extLst>
                  <a:ext uri="{FF2B5EF4-FFF2-40B4-BE49-F238E27FC236}">
                    <a16:creationId xmlns:a16="http://schemas.microsoft.com/office/drawing/2014/main" id="{36E01965-9968-4709-8244-644632879689}"/>
                  </a:ext>
                </a:extLst>
              </p:cNvPr>
              <p:cNvSpPr/>
              <p:nvPr/>
            </p:nvSpPr>
            <p:spPr bwMode="auto">
              <a:xfrm>
                <a:off x="3289684" y="3971480"/>
                <a:ext cx="132659" cy="151610"/>
              </a:xfrm>
              <a:custGeom>
                <a:avLst/>
                <a:gdLst>
                  <a:gd name="connsiteX0" fmla="*/ 0 w 132659"/>
                  <a:gd name="connsiteY0" fmla="*/ 0 h 151610"/>
                  <a:gd name="connsiteX1" fmla="*/ 18951 w 132659"/>
                  <a:gd name="connsiteY1" fmla="*/ 118446 h 151610"/>
                  <a:gd name="connsiteX2" fmla="*/ 132659 w 132659"/>
                  <a:gd name="connsiteY2" fmla="*/ 151610 h 151610"/>
                </a:gdLst>
                <a:ahLst/>
                <a:cxnLst>
                  <a:cxn ang="0">
                    <a:pos x="connsiteX0" y="connsiteY0"/>
                  </a:cxn>
                  <a:cxn ang="0">
                    <a:pos x="connsiteX1" y="connsiteY1"/>
                  </a:cxn>
                  <a:cxn ang="0">
                    <a:pos x="connsiteX2" y="connsiteY2"/>
                  </a:cxn>
                </a:cxnLst>
                <a:rect l="l" t="t" r="r" b="b"/>
                <a:pathLst>
                  <a:path w="132659" h="151610">
                    <a:moveTo>
                      <a:pt x="0" y="0"/>
                    </a:moveTo>
                    <a:lnTo>
                      <a:pt x="18951" y="118446"/>
                    </a:lnTo>
                    <a:lnTo>
                      <a:pt x="132659" y="151610"/>
                    </a:lnTo>
                  </a:path>
                </a:pathLst>
              </a:custGeom>
              <a:noFill/>
              <a:ln w="19050">
                <a:solidFill>
                  <a:srgbClr val="000000"/>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mn-cs"/>
                </a:endParaRPr>
              </a:p>
            </p:txBody>
          </p:sp>
        </p:grpSp>
        <p:sp>
          <p:nvSpPr>
            <p:cNvPr id="124" name="Rectangle 123">
              <a:extLst>
                <a:ext uri="{FF2B5EF4-FFF2-40B4-BE49-F238E27FC236}">
                  <a16:creationId xmlns:a16="http://schemas.microsoft.com/office/drawing/2014/main" id="{82C92965-0475-41B9-88C2-4C04935D75DD}"/>
                </a:ext>
              </a:extLst>
            </p:cNvPr>
            <p:cNvSpPr/>
            <p:nvPr/>
          </p:nvSpPr>
          <p:spPr>
            <a:xfrm>
              <a:off x="4823664" y="436613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grpSp>
          <p:nvGrpSpPr>
            <p:cNvPr id="125" name="Group 471">
              <a:extLst>
                <a:ext uri="{FF2B5EF4-FFF2-40B4-BE49-F238E27FC236}">
                  <a16:creationId xmlns:a16="http://schemas.microsoft.com/office/drawing/2014/main" id="{2840AE8A-5A77-41F3-8FC6-6D792BF36364}"/>
                </a:ext>
              </a:extLst>
            </p:cNvPr>
            <p:cNvGrpSpPr/>
            <p:nvPr/>
          </p:nvGrpSpPr>
          <p:grpSpPr>
            <a:xfrm>
              <a:off x="5350108" y="4211462"/>
              <a:ext cx="84960" cy="252468"/>
              <a:chOff x="9652371" y="397080"/>
              <a:chExt cx="84960" cy="252468"/>
            </a:xfrm>
          </p:grpSpPr>
          <p:sp>
            <p:nvSpPr>
              <p:cNvPr id="136" name="Rectangle 135">
                <a:extLst>
                  <a:ext uri="{FF2B5EF4-FFF2-40B4-BE49-F238E27FC236}">
                    <a16:creationId xmlns:a16="http://schemas.microsoft.com/office/drawing/2014/main" id="{621116BC-BDB2-48C2-8117-ED5EE89F1C2A}"/>
                  </a:ext>
                </a:extLst>
              </p:cNvPr>
              <p:cNvSpPr/>
              <p:nvPr/>
            </p:nvSpPr>
            <p:spPr>
              <a:xfrm>
                <a:off x="9652371" y="397080"/>
                <a:ext cx="8496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sp>
            <p:nvSpPr>
              <p:cNvPr id="137" name="Rectangle 136">
                <a:extLst>
                  <a:ext uri="{FF2B5EF4-FFF2-40B4-BE49-F238E27FC236}">
                    <a16:creationId xmlns:a16="http://schemas.microsoft.com/office/drawing/2014/main" id="{39F57DAF-2762-4174-978F-C934E79469BE}"/>
                  </a:ext>
                </a:extLst>
              </p:cNvPr>
              <p:cNvSpPr/>
              <p:nvPr/>
            </p:nvSpPr>
            <p:spPr>
              <a:xfrm>
                <a:off x="9654776" y="495660"/>
                <a:ext cx="8015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H</a:t>
                </a:r>
              </a:p>
            </p:txBody>
          </p:sp>
        </p:grpSp>
        <p:grpSp>
          <p:nvGrpSpPr>
            <p:cNvPr id="126" name="Group 474">
              <a:extLst>
                <a:ext uri="{FF2B5EF4-FFF2-40B4-BE49-F238E27FC236}">
                  <a16:creationId xmlns:a16="http://schemas.microsoft.com/office/drawing/2014/main" id="{30F74D0A-E878-41DB-BE2C-F91E34D7DF47}"/>
                </a:ext>
              </a:extLst>
            </p:cNvPr>
            <p:cNvGrpSpPr/>
            <p:nvPr/>
          </p:nvGrpSpPr>
          <p:grpSpPr>
            <a:xfrm rot="7935039">
              <a:off x="5191715" y="4122509"/>
              <a:ext cx="106711" cy="98200"/>
              <a:chOff x="3454123" y="2151718"/>
              <a:chExt cx="74462" cy="64054"/>
            </a:xfrm>
          </p:grpSpPr>
          <p:sp>
            <p:nvSpPr>
              <p:cNvPr id="134" name="Freeform 149">
                <a:extLst>
                  <a:ext uri="{FF2B5EF4-FFF2-40B4-BE49-F238E27FC236}">
                    <a16:creationId xmlns:a16="http://schemas.microsoft.com/office/drawing/2014/main" id="{65965EBB-D384-4D88-921B-7D7FED9D41BB}"/>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35" name="Freeform 150">
                <a:extLst>
                  <a:ext uri="{FF2B5EF4-FFF2-40B4-BE49-F238E27FC236}">
                    <a16:creationId xmlns:a16="http://schemas.microsoft.com/office/drawing/2014/main" id="{99F36BC6-795A-4E9F-8916-D4B75B6963C9}"/>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27" name="Rectangle 126">
              <a:extLst>
                <a:ext uri="{FF2B5EF4-FFF2-40B4-BE49-F238E27FC236}">
                  <a16:creationId xmlns:a16="http://schemas.microsoft.com/office/drawing/2014/main" id="{B1307DEA-53F3-4855-815C-F5009124139A}"/>
                </a:ext>
              </a:extLst>
            </p:cNvPr>
            <p:cNvSpPr/>
            <p:nvPr/>
          </p:nvSpPr>
          <p:spPr>
            <a:xfrm>
              <a:off x="5202762" y="397865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sp>
          <p:nvSpPr>
            <p:cNvPr id="128" name="Rectangle 127">
              <a:extLst>
                <a:ext uri="{FF2B5EF4-FFF2-40B4-BE49-F238E27FC236}">
                  <a16:creationId xmlns:a16="http://schemas.microsoft.com/office/drawing/2014/main" id="{CC2FCF43-6D7D-4AF3-98FD-9AA29CAB43E8}"/>
                </a:ext>
              </a:extLst>
            </p:cNvPr>
            <p:cNvSpPr/>
            <p:nvPr/>
          </p:nvSpPr>
          <p:spPr>
            <a:xfrm>
              <a:off x="4692487" y="3965624"/>
              <a:ext cx="115416"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R</a:t>
              </a:r>
              <a:r>
                <a:rPr kumimoji="0" lang="en-US" sz="1000" b="1" i="0" u="none" strike="noStrike" kern="0" cap="none" spc="0" normalizeH="0" baseline="30000" noProof="0" dirty="0">
                  <a:ln>
                    <a:noFill/>
                  </a:ln>
                  <a:solidFill>
                    <a:srgbClr val="000000"/>
                  </a:solidFill>
                  <a:effectLst/>
                  <a:uLnTx/>
                  <a:uFillTx/>
                  <a:latin typeface="Calibri" panose="020F0502020204030204"/>
                  <a:ea typeface="+mn-ea"/>
                  <a:cs typeface="Calibri" panose="020F0502020204030204" pitchFamily="34" charset="0"/>
                </a:rPr>
                <a:t>2</a:t>
              </a:r>
            </a:p>
          </p:txBody>
        </p:sp>
        <p:sp>
          <p:nvSpPr>
            <p:cNvPr id="129" name="Rectangle 128">
              <a:extLst>
                <a:ext uri="{FF2B5EF4-FFF2-40B4-BE49-F238E27FC236}">
                  <a16:creationId xmlns:a16="http://schemas.microsoft.com/office/drawing/2014/main" id="{17FD1B83-9C8F-4B56-BF54-AB499294A417}"/>
                </a:ext>
              </a:extLst>
            </p:cNvPr>
            <p:cNvSpPr/>
            <p:nvPr/>
          </p:nvSpPr>
          <p:spPr>
            <a:xfrm>
              <a:off x="5079947" y="4398680"/>
              <a:ext cx="115416"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R</a:t>
              </a:r>
              <a:r>
                <a:rPr kumimoji="0" lang="en-US" sz="1000" b="1" i="0" u="none" strike="noStrike" kern="0" cap="none" spc="0" normalizeH="0" baseline="30000" noProof="0" dirty="0">
                  <a:ln>
                    <a:noFill/>
                  </a:ln>
                  <a:solidFill>
                    <a:srgbClr val="000000"/>
                  </a:solidFill>
                  <a:effectLst/>
                  <a:uLnTx/>
                  <a:uFillTx/>
                  <a:latin typeface="Calibri" panose="020F0502020204030204"/>
                  <a:ea typeface="+mn-ea"/>
                  <a:cs typeface="Calibri" panose="020F0502020204030204" pitchFamily="34" charset="0"/>
                </a:rPr>
                <a:t>1</a:t>
              </a:r>
            </a:p>
          </p:txBody>
        </p:sp>
        <p:cxnSp>
          <p:nvCxnSpPr>
            <p:cNvPr id="130" name="Straight Connector 480">
              <a:extLst>
                <a:ext uri="{FF2B5EF4-FFF2-40B4-BE49-F238E27FC236}">
                  <a16:creationId xmlns:a16="http://schemas.microsoft.com/office/drawing/2014/main" id="{7FB81831-3622-4006-9A4C-FFA84F521BD0}"/>
                </a:ext>
              </a:extLst>
            </p:cNvPr>
            <p:cNvCxnSpPr>
              <a:cxnSpLocks/>
            </p:cNvCxnSpPr>
            <p:nvPr/>
          </p:nvCxnSpPr>
          <p:spPr bwMode="auto">
            <a:xfrm flipV="1">
              <a:off x="5445008" y="4203312"/>
              <a:ext cx="94902" cy="46371"/>
            </a:xfrm>
            <a:prstGeom prst="line">
              <a:avLst/>
            </a:prstGeom>
            <a:noFill/>
            <a:ln w="19050" cap="flat" cmpd="sng" algn="ctr">
              <a:solidFill>
                <a:srgbClr val="000000"/>
              </a:solidFill>
              <a:prstDash val="solid"/>
              <a:round/>
              <a:headEnd type="none" w="med" len="med"/>
              <a:tailEnd type="none" w="med" len="med"/>
            </a:ln>
            <a:effectLst/>
          </p:spPr>
        </p:cxnSp>
        <p:sp>
          <p:nvSpPr>
            <p:cNvPr id="131" name="Freeform: Shape 481">
              <a:extLst>
                <a:ext uri="{FF2B5EF4-FFF2-40B4-BE49-F238E27FC236}">
                  <a16:creationId xmlns:a16="http://schemas.microsoft.com/office/drawing/2014/main" id="{A6CB8C16-CF56-406D-BC6A-1735D375107E}"/>
                </a:ext>
              </a:extLst>
            </p:cNvPr>
            <p:cNvSpPr/>
            <p:nvPr/>
          </p:nvSpPr>
          <p:spPr bwMode="auto">
            <a:xfrm>
              <a:off x="5236453" y="4145437"/>
              <a:ext cx="108970" cy="279531"/>
            </a:xfrm>
            <a:custGeom>
              <a:avLst/>
              <a:gdLst>
                <a:gd name="connsiteX0" fmla="*/ 61591 w 108970"/>
                <a:gd name="connsiteY0" fmla="*/ 279531 h 279531"/>
                <a:gd name="connsiteX1" fmla="*/ 61591 w 108970"/>
                <a:gd name="connsiteY1" fmla="*/ 279531 h 279531"/>
                <a:gd name="connsiteX2" fmla="*/ 0 w 108970"/>
                <a:gd name="connsiteY2" fmla="*/ 180037 h 279531"/>
                <a:gd name="connsiteX3" fmla="*/ 108970 w 108970"/>
                <a:gd name="connsiteY3" fmla="*/ 0 h 279531"/>
              </a:gdLst>
              <a:ahLst/>
              <a:cxnLst>
                <a:cxn ang="0">
                  <a:pos x="connsiteX0" y="connsiteY0"/>
                </a:cxn>
                <a:cxn ang="0">
                  <a:pos x="connsiteX1" y="connsiteY1"/>
                </a:cxn>
                <a:cxn ang="0">
                  <a:pos x="connsiteX2" y="connsiteY2"/>
                </a:cxn>
                <a:cxn ang="0">
                  <a:pos x="connsiteX3" y="connsiteY3"/>
                </a:cxn>
              </a:cxnLst>
              <a:rect l="l" t="t" r="r" b="b"/>
              <a:pathLst>
                <a:path w="108970" h="279531">
                  <a:moveTo>
                    <a:pt x="61591" y="279531"/>
                  </a:moveTo>
                  <a:lnTo>
                    <a:pt x="61591" y="279531"/>
                  </a:lnTo>
                  <a:lnTo>
                    <a:pt x="0" y="180037"/>
                  </a:lnTo>
                  <a:lnTo>
                    <a:pt x="108970" y="0"/>
                  </a:lnTo>
                </a:path>
              </a:pathLst>
            </a:custGeom>
            <a:noFill/>
            <a:ln w="19050">
              <a:solidFill>
                <a:srgbClr val="000000"/>
              </a:solidFill>
              <a:prstDash val="sysDot"/>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mn-cs"/>
              </a:endParaRPr>
            </a:p>
          </p:txBody>
        </p:sp>
        <p:cxnSp>
          <p:nvCxnSpPr>
            <p:cNvPr id="132" name="Straight Connector 243">
              <a:extLst>
                <a:ext uri="{FF2B5EF4-FFF2-40B4-BE49-F238E27FC236}">
                  <a16:creationId xmlns:a16="http://schemas.microsoft.com/office/drawing/2014/main" id="{3F8ED13D-42ED-41CA-8C1C-9C20413D58C3}"/>
                </a:ext>
              </a:extLst>
            </p:cNvPr>
            <p:cNvCxnSpPr>
              <a:cxnSpLocks/>
            </p:cNvCxnSpPr>
            <p:nvPr/>
          </p:nvCxnSpPr>
          <p:spPr bwMode="auto">
            <a:xfrm rot="-600000">
              <a:off x="4388123" y="4215930"/>
              <a:ext cx="4290" cy="47460"/>
            </a:xfrm>
            <a:prstGeom prst="line">
              <a:avLst/>
            </a:prstGeom>
            <a:noFill/>
            <a:ln w="19050" cap="flat" cmpd="sng" algn="ctr">
              <a:solidFill>
                <a:srgbClr val="000000"/>
              </a:solidFill>
              <a:prstDash val="solid"/>
              <a:round/>
              <a:headEnd type="none" w="med" len="med"/>
              <a:tailEnd type="none" w="med" len="med"/>
            </a:ln>
            <a:effectLst/>
          </p:spPr>
        </p:cxnSp>
        <p:sp>
          <p:nvSpPr>
            <p:cNvPr id="133" name="Freeform 252">
              <a:extLst>
                <a:ext uri="{FF2B5EF4-FFF2-40B4-BE49-F238E27FC236}">
                  <a16:creationId xmlns:a16="http://schemas.microsoft.com/office/drawing/2014/main" id="{2A568EB5-F19E-4479-A545-E16CCE9D571A}"/>
                </a:ext>
              </a:extLst>
            </p:cNvPr>
            <p:cNvSpPr/>
            <p:nvPr/>
          </p:nvSpPr>
          <p:spPr bwMode="auto">
            <a:xfrm rot="2160000" flipV="1">
              <a:off x="4200733" y="4118357"/>
              <a:ext cx="73554" cy="27770"/>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 name="connsiteX0" fmla="*/ -1 w 320674"/>
                <a:gd name="connsiteY0" fmla="*/ 0 h 95250"/>
                <a:gd name="connsiteX1" fmla="*/ 123824 w 320674"/>
                <a:gd name="connsiteY1" fmla="*/ 95250 h 95250"/>
                <a:gd name="connsiteX2" fmla="*/ 257174 w 320674"/>
                <a:gd name="connsiteY2" fmla="*/ 0 h 95250"/>
                <a:gd name="connsiteX3" fmla="*/ 320674 w 320674"/>
                <a:gd name="connsiteY3" fmla="*/ 50800 h 95250"/>
              </a:gdLst>
              <a:ahLst/>
              <a:cxnLst>
                <a:cxn ang="0">
                  <a:pos x="connsiteX0" y="connsiteY0"/>
                </a:cxn>
                <a:cxn ang="0">
                  <a:pos x="connsiteX1" y="connsiteY1"/>
                </a:cxn>
                <a:cxn ang="0">
                  <a:pos x="connsiteX2" y="connsiteY2"/>
                </a:cxn>
                <a:cxn ang="0">
                  <a:pos x="connsiteX3" y="connsiteY3"/>
                </a:cxn>
              </a:cxnLst>
              <a:rect l="l" t="t" r="r" b="b"/>
              <a:pathLst>
                <a:path w="320674" h="95250">
                  <a:moveTo>
                    <a:pt x="-1" y="0"/>
                  </a:moveTo>
                  <a:lnTo>
                    <a:pt x="123824" y="95250"/>
                  </a:lnTo>
                  <a:lnTo>
                    <a:pt x="257174" y="0"/>
                  </a:lnTo>
                  <a:lnTo>
                    <a:pt x="320674"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54" name="Partial Circle 29">
            <a:extLst>
              <a:ext uri="{FF2B5EF4-FFF2-40B4-BE49-F238E27FC236}">
                <a16:creationId xmlns:a16="http://schemas.microsoft.com/office/drawing/2014/main" id="{AEE32FE1-1BC0-4025-8808-7226C18DD599}"/>
              </a:ext>
            </a:extLst>
          </p:cNvPr>
          <p:cNvSpPr/>
          <p:nvPr/>
        </p:nvSpPr>
        <p:spPr bwMode="auto">
          <a:xfrm rot="11225365">
            <a:off x="5370009" y="3699330"/>
            <a:ext cx="182880" cy="182880"/>
          </a:xfrm>
          <a:prstGeom prst="pie">
            <a:avLst/>
          </a:prstGeom>
          <a:solidFill>
            <a:srgbClr val="4DA1BB"/>
          </a:solidFill>
          <a:ln w="0">
            <a:solidFill>
              <a:srgbClr val="000000"/>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mn-cs"/>
            </a:endParaRPr>
          </a:p>
        </p:txBody>
      </p:sp>
      <p:grpSp>
        <p:nvGrpSpPr>
          <p:cNvPr id="155" name="Group 30">
            <a:extLst>
              <a:ext uri="{FF2B5EF4-FFF2-40B4-BE49-F238E27FC236}">
                <a16:creationId xmlns:a16="http://schemas.microsoft.com/office/drawing/2014/main" id="{059A85A0-ED0F-44F6-9A06-81706A0F4D62}"/>
              </a:ext>
            </a:extLst>
          </p:cNvPr>
          <p:cNvGrpSpPr/>
          <p:nvPr/>
        </p:nvGrpSpPr>
        <p:grpSpPr>
          <a:xfrm>
            <a:off x="5815334" y="3458729"/>
            <a:ext cx="1605400" cy="755203"/>
            <a:chOff x="5770544" y="3739513"/>
            <a:chExt cx="1605400" cy="755203"/>
          </a:xfrm>
        </p:grpSpPr>
        <p:sp>
          <p:nvSpPr>
            <p:cNvPr id="156" name="Rectangle 155">
              <a:extLst>
                <a:ext uri="{FF2B5EF4-FFF2-40B4-BE49-F238E27FC236}">
                  <a16:creationId xmlns:a16="http://schemas.microsoft.com/office/drawing/2014/main" id="{B2AC46E8-251D-426A-884E-E0E17E6765F0}"/>
                </a:ext>
              </a:extLst>
            </p:cNvPr>
            <p:cNvSpPr/>
            <p:nvPr/>
          </p:nvSpPr>
          <p:spPr>
            <a:xfrm>
              <a:off x="6130427" y="4340828"/>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sp>
          <p:nvSpPr>
            <p:cNvPr id="157" name="Rectangle 156">
              <a:extLst>
                <a:ext uri="{FF2B5EF4-FFF2-40B4-BE49-F238E27FC236}">
                  <a16:creationId xmlns:a16="http://schemas.microsoft.com/office/drawing/2014/main" id="{6ADE64CE-3F4D-469F-9345-BC170EACBEF6}"/>
                </a:ext>
              </a:extLst>
            </p:cNvPr>
            <p:cNvSpPr/>
            <p:nvPr/>
          </p:nvSpPr>
          <p:spPr>
            <a:xfrm>
              <a:off x="6295645" y="414205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sp>
          <p:nvSpPr>
            <p:cNvPr id="158" name="Rectangle 157">
              <a:extLst>
                <a:ext uri="{FF2B5EF4-FFF2-40B4-BE49-F238E27FC236}">
                  <a16:creationId xmlns:a16="http://schemas.microsoft.com/office/drawing/2014/main" id="{6E888CF2-B100-43FA-8985-4494B4E7F164}"/>
                </a:ext>
              </a:extLst>
            </p:cNvPr>
            <p:cNvSpPr/>
            <p:nvPr/>
          </p:nvSpPr>
          <p:spPr>
            <a:xfrm>
              <a:off x="6383653" y="3891545"/>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sp>
          <p:nvSpPr>
            <p:cNvPr id="159" name="Rectangle 158">
              <a:extLst>
                <a:ext uri="{FF2B5EF4-FFF2-40B4-BE49-F238E27FC236}">
                  <a16:creationId xmlns:a16="http://schemas.microsoft.com/office/drawing/2014/main" id="{2D6C3C79-3C33-4B17-9AE4-82D75A93986C}"/>
                </a:ext>
              </a:extLst>
            </p:cNvPr>
            <p:cNvSpPr/>
            <p:nvPr/>
          </p:nvSpPr>
          <p:spPr>
            <a:xfrm>
              <a:off x="6103630" y="3846465"/>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S</a:t>
              </a:r>
            </a:p>
          </p:txBody>
        </p:sp>
        <p:grpSp>
          <p:nvGrpSpPr>
            <p:cNvPr id="160" name="Group 400">
              <a:extLst>
                <a:ext uri="{FF2B5EF4-FFF2-40B4-BE49-F238E27FC236}">
                  <a16:creationId xmlns:a16="http://schemas.microsoft.com/office/drawing/2014/main" id="{6268C954-DD0C-458B-8A6C-AB3098DC17BA}"/>
                </a:ext>
              </a:extLst>
            </p:cNvPr>
            <p:cNvGrpSpPr/>
            <p:nvPr/>
          </p:nvGrpSpPr>
          <p:grpSpPr>
            <a:xfrm rot="21074830">
              <a:off x="6301599" y="3998635"/>
              <a:ext cx="95485" cy="97982"/>
              <a:chOff x="3457252" y="2151860"/>
              <a:chExt cx="71333" cy="63912"/>
            </a:xfrm>
          </p:grpSpPr>
          <p:sp>
            <p:nvSpPr>
              <p:cNvPr id="182" name="Freeform 176">
                <a:extLst>
                  <a:ext uri="{FF2B5EF4-FFF2-40B4-BE49-F238E27FC236}">
                    <a16:creationId xmlns:a16="http://schemas.microsoft.com/office/drawing/2014/main" id="{4185258D-E0EE-4418-95D6-43ABB557F054}"/>
                  </a:ext>
                </a:extLst>
              </p:cNvPr>
              <p:cNvSpPr/>
              <p:nvPr/>
            </p:nvSpPr>
            <p:spPr bwMode="auto">
              <a:xfrm>
                <a:off x="3457252" y="215186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83" name="Freeform 177">
                <a:extLst>
                  <a:ext uri="{FF2B5EF4-FFF2-40B4-BE49-F238E27FC236}">
                    <a16:creationId xmlns:a16="http://schemas.microsoft.com/office/drawing/2014/main" id="{4FD71FE2-7094-44B2-B944-AA1939887D18}"/>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grpSp>
          <p:nvGrpSpPr>
            <p:cNvPr id="161" name="Group 403">
              <a:extLst>
                <a:ext uri="{FF2B5EF4-FFF2-40B4-BE49-F238E27FC236}">
                  <a16:creationId xmlns:a16="http://schemas.microsoft.com/office/drawing/2014/main" id="{18A0BC95-50DD-4224-B586-ED24B87FCC8E}"/>
                </a:ext>
              </a:extLst>
            </p:cNvPr>
            <p:cNvGrpSpPr/>
            <p:nvPr/>
          </p:nvGrpSpPr>
          <p:grpSpPr>
            <a:xfrm rot="9011604">
              <a:off x="6149923" y="4262129"/>
              <a:ext cx="101263" cy="99662"/>
              <a:chOff x="3447185" y="2147022"/>
              <a:chExt cx="75650" cy="65008"/>
            </a:xfrm>
          </p:grpSpPr>
          <p:sp>
            <p:nvSpPr>
              <p:cNvPr id="180" name="Freeform 179">
                <a:extLst>
                  <a:ext uri="{FF2B5EF4-FFF2-40B4-BE49-F238E27FC236}">
                    <a16:creationId xmlns:a16="http://schemas.microsoft.com/office/drawing/2014/main" id="{303D7D38-D481-4A3F-B3D6-CF6E5AB9949F}"/>
                  </a:ext>
                </a:extLst>
              </p:cNvPr>
              <p:cNvSpPr/>
              <p:nvPr/>
            </p:nvSpPr>
            <p:spPr bwMode="auto">
              <a:xfrm>
                <a:off x="3447185" y="214702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81" name="Freeform 180">
                <a:extLst>
                  <a:ext uri="{FF2B5EF4-FFF2-40B4-BE49-F238E27FC236}">
                    <a16:creationId xmlns:a16="http://schemas.microsoft.com/office/drawing/2014/main" id="{24A0AA22-CD73-4393-9AD5-2FE7723B24C0}"/>
                  </a:ext>
                </a:extLst>
              </p:cNvPr>
              <p:cNvSpPr/>
              <p:nvPr/>
            </p:nvSpPr>
            <p:spPr bwMode="auto">
              <a:xfrm>
                <a:off x="3465685" y="216440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62" name="Freeform 251">
              <a:extLst>
                <a:ext uri="{FF2B5EF4-FFF2-40B4-BE49-F238E27FC236}">
                  <a16:creationId xmlns:a16="http://schemas.microsoft.com/office/drawing/2014/main" id="{5CE523C4-DA6B-468D-ADE3-4D024255C0E0}"/>
                </a:ext>
              </a:extLst>
            </p:cNvPr>
            <p:cNvSpPr/>
            <p:nvPr/>
          </p:nvSpPr>
          <p:spPr bwMode="auto">
            <a:xfrm rot="416635">
              <a:off x="6124825" y="4067184"/>
              <a:ext cx="210557" cy="204943"/>
            </a:xfrm>
            <a:custGeom>
              <a:avLst/>
              <a:gdLst>
                <a:gd name="connsiteX0" fmla="*/ 225425 w 225425"/>
                <a:gd name="connsiteY0" fmla="*/ 76200 h 241300"/>
                <a:gd name="connsiteX1" fmla="*/ 206375 w 225425"/>
                <a:gd name="connsiteY1" fmla="*/ 0 h 241300"/>
                <a:gd name="connsiteX2" fmla="*/ 50800 w 225425"/>
                <a:gd name="connsiteY2" fmla="*/ 0 h 241300"/>
                <a:gd name="connsiteX3" fmla="*/ 0 w 225425"/>
                <a:gd name="connsiteY3" fmla="*/ 146050 h 241300"/>
                <a:gd name="connsiteX4" fmla="*/ 101600 w 225425"/>
                <a:gd name="connsiteY4" fmla="*/ 241300 h 241300"/>
                <a:gd name="connsiteX5" fmla="*/ 174625 w 225425"/>
                <a:gd name="connsiteY5" fmla="*/ 193675 h 24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5425" h="241300">
                  <a:moveTo>
                    <a:pt x="225425" y="76200"/>
                  </a:moveTo>
                  <a:lnTo>
                    <a:pt x="206375" y="0"/>
                  </a:lnTo>
                  <a:lnTo>
                    <a:pt x="50800" y="0"/>
                  </a:lnTo>
                  <a:lnTo>
                    <a:pt x="0" y="146050"/>
                  </a:lnTo>
                  <a:lnTo>
                    <a:pt x="101600" y="241300"/>
                  </a:lnTo>
                  <a:lnTo>
                    <a:pt x="174625" y="193675"/>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cxnSp>
          <p:nvCxnSpPr>
            <p:cNvPr id="163" name="Straight Connector 412">
              <a:extLst>
                <a:ext uri="{FF2B5EF4-FFF2-40B4-BE49-F238E27FC236}">
                  <a16:creationId xmlns:a16="http://schemas.microsoft.com/office/drawing/2014/main" id="{BA308188-C1FF-4094-AFE2-C07D33EE18D0}"/>
                </a:ext>
              </a:extLst>
            </p:cNvPr>
            <p:cNvCxnSpPr>
              <a:cxnSpLocks/>
            </p:cNvCxnSpPr>
            <p:nvPr/>
          </p:nvCxnSpPr>
          <p:spPr bwMode="auto">
            <a:xfrm>
              <a:off x="6153763" y="3971253"/>
              <a:ext cx="36558" cy="88436"/>
            </a:xfrm>
            <a:prstGeom prst="line">
              <a:avLst/>
            </a:prstGeom>
            <a:noFill/>
            <a:ln w="19050" cap="flat" cmpd="sng" algn="ctr">
              <a:solidFill>
                <a:srgbClr val="000000"/>
              </a:solidFill>
              <a:prstDash val="solid"/>
              <a:round/>
              <a:headEnd type="none" w="med" len="med"/>
              <a:tailEnd type="none" w="med" len="med"/>
            </a:ln>
            <a:effectLst/>
          </p:spPr>
        </p:cxnSp>
        <p:grpSp>
          <p:nvGrpSpPr>
            <p:cNvPr id="164" name="Group 417">
              <a:extLst>
                <a:ext uri="{FF2B5EF4-FFF2-40B4-BE49-F238E27FC236}">
                  <a16:creationId xmlns:a16="http://schemas.microsoft.com/office/drawing/2014/main" id="{B34F9622-FE8F-4FA9-87DC-B821AB0B391E}"/>
                </a:ext>
              </a:extLst>
            </p:cNvPr>
            <p:cNvGrpSpPr/>
            <p:nvPr/>
          </p:nvGrpSpPr>
          <p:grpSpPr>
            <a:xfrm>
              <a:off x="5771563" y="3784236"/>
              <a:ext cx="311435" cy="150404"/>
              <a:chOff x="5919586" y="4701617"/>
              <a:chExt cx="300040" cy="151994"/>
            </a:xfrm>
          </p:grpSpPr>
          <p:sp>
            <p:nvSpPr>
              <p:cNvPr id="177" name="Freeform 252">
                <a:extLst>
                  <a:ext uri="{FF2B5EF4-FFF2-40B4-BE49-F238E27FC236}">
                    <a16:creationId xmlns:a16="http://schemas.microsoft.com/office/drawing/2014/main" id="{E377E1AD-2E76-4378-851F-1D6FAA3D80C8}"/>
                  </a:ext>
                </a:extLst>
              </p:cNvPr>
              <p:cNvSpPr/>
              <p:nvPr/>
            </p:nvSpPr>
            <p:spPr bwMode="auto">
              <a:xfrm rot="1980848">
                <a:off x="6000513" y="4775851"/>
                <a:ext cx="194416" cy="45719"/>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cxnSp>
            <p:nvCxnSpPr>
              <p:cNvPr id="178" name="Straight Connector 419">
                <a:extLst>
                  <a:ext uri="{FF2B5EF4-FFF2-40B4-BE49-F238E27FC236}">
                    <a16:creationId xmlns:a16="http://schemas.microsoft.com/office/drawing/2014/main" id="{DA6362EC-8F9C-4AF3-AEEB-BD710F1FF6BC}"/>
                  </a:ext>
                </a:extLst>
              </p:cNvPr>
              <p:cNvCxnSpPr>
                <a:cxnSpLocks/>
              </p:cNvCxnSpPr>
              <p:nvPr/>
            </p:nvCxnSpPr>
            <p:spPr bwMode="auto">
              <a:xfrm rot="360000">
                <a:off x="6173243" y="4853611"/>
                <a:ext cx="46383" cy="0"/>
              </a:xfrm>
              <a:prstGeom prst="line">
                <a:avLst/>
              </a:prstGeom>
              <a:noFill/>
              <a:ln w="28575" cap="flat" cmpd="sng" algn="ctr">
                <a:solidFill>
                  <a:srgbClr val="000000"/>
                </a:solidFill>
                <a:prstDash val="solid"/>
                <a:round/>
                <a:headEnd type="none" w="med" len="med"/>
                <a:tailEnd type="none" w="med" len="med"/>
              </a:ln>
              <a:effectLst/>
            </p:spPr>
          </p:cxnSp>
          <p:sp>
            <p:nvSpPr>
              <p:cNvPr id="179" name="Freeform 252">
                <a:extLst>
                  <a:ext uri="{FF2B5EF4-FFF2-40B4-BE49-F238E27FC236}">
                    <a16:creationId xmlns:a16="http://schemas.microsoft.com/office/drawing/2014/main" id="{183A33D8-F784-4686-BDB3-FF5C1693376B}"/>
                  </a:ext>
                </a:extLst>
              </p:cNvPr>
              <p:cNvSpPr/>
              <p:nvPr/>
            </p:nvSpPr>
            <p:spPr bwMode="auto">
              <a:xfrm rot="1980848">
                <a:off x="5919586" y="4701617"/>
                <a:ext cx="110301" cy="44244"/>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324" h="95250">
                    <a:moveTo>
                      <a:pt x="-1" y="92075"/>
                    </a:moveTo>
                    <a:lnTo>
                      <a:pt x="120649" y="0"/>
                    </a:lnTo>
                    <a:lnTo>
                      <a:pt x="244474" y="95250"/>
                    </a:lnTo>
                    <a:lnTo>
                      <a:pt x="377824" y="0"/>
                    </a:lnTo>
                    <a:lnTo>
                      <a:pt x="441324"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65" name="Freeform: Shape 421">
              <a:extLst>
                <a:ext uri="{FF2B5EF4-FFF2-40B4-BE49-F238E27FC236}">
                  <a16:creationId xmlns:a16="http://schemas.microsoft.com/office/drawing/2014/main" id="{85CD5AE3-AB98-4700-9263-422565E8EEC9}"/>
                </a:ext>
              </a:extLst>
            </p:cNvPr>
            <p:cNvSpPr/>
            <p:nvPr/>
          </p:nvSpPr>
          <p:spPr bwMode="auto">
            <a:xfrm>
              <a:off x="6501566" y="4198882"/>
              <a:ext cx="582536" cy="93741"/>
            </a:xfrm>
            <a:custGeom>
              <a:avLst/>
              <a:gdLst>
                <a:gd name="connsiteX0" fmla="*/ 0 w 856211"/>
                <a:gd name="connsiteY0" fmla="*/ 74814 h 112222"/>
                <a:gd name="connsiteX1" fmla="*/ 145473 w 856211"/>
                <a:gd name="connsiteY1" fmla="*/ 4156 h 112222"/>
                <a:gd name="connsiteX2" fmla="*/ 340822 w 856211"/>
                <a:gd name="connsiteY2" fmla="*/ 112222 h 112222"/>
                <a:gd name="connsiteX3" fmla="*/ 532015 w 856211"/>
                <a:gd name="connsiteY3" fmla="*/ 0 h 112222"/>
                <a:gd name="connsiteX4" fmla="*/ 723207 w 856211"/>
                <a:gd name="connsiteY4" fmla="*/ 103909 h 112222"/>
                <a:gd name="connsiteX5" fmla="*/ 856211 w 856211"/>
                <a:gd name="connsiteY5" fmla="*/ 33251 h 112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6211" h="112222">
                  <a:moveTo>
                    <a:pt x="0" y="74814"/>
                  </a:moveTo>
                  <a:lnTo>
                    <a:pt x="145473" y="4156"/>
                  </a:lnTo>
                  <a:lnTo>
                    <a:pt x="340822" y="112222"/>
                  </a:lnTo>
                  <a:lnTo>
                    <a:pt x="532015" y="0"/>
                  </a:lnTo>
                  <a:lnTo>
                    <a:pt x="723207" y="103909"/>
                  </a:lnTo>
                  <a:lnTo>
                    <a:pt x="856211" y="33251"/>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66" name="Freeform: Shape 422">
              <a:extLst>
                <a:ext uri="{FF2B5EF4-FFF2-40B4-BE49-F238E27FC236}">
                  <a16:creationId xmlns:a16="http://schemas.microsoft.com/office/drawing/2014/main" id="{21AA0639-36C8-4238-8EEA-0EAE96E9B070}"/>
                </a:ext>
              </a:extLst>
            </p:cNvPr>
            <p:cNvSpPr/>
            <p:nvPr/>
          </p:nvSpPr>
          <p:spPr bwMode="auto">
            <a:xfrm>
              <a:off x="6393744" y="4229364"/>
              <a:ext cx="132711" cy="51905"/>
            </a:xfrm>
            <a:custGeom>
              <a:avLst/>
              <a:gdLst>
                <a:gd name="connsiteX0" fmla="*/ 0 w 856211"/>
                <a:gd name="connsiteY0" fmla="*/ 74814 h 112222"/>
                <a:gd name="connsiteX1" fmla="*/ 145473 w 856211"/>
                <a:gd name="connsiteY1" fmla="*/ 4156 h 112222"/>
                <a:gd name="connsiteX2" fmla="*/ 340822 w 856211"/>
                <a:gd name="connsiteY2" fmla="*/ 112222 h 112222"/>
                <a:gd name="connsiteX3" fmla="*/ 532015 w 856211"/>
                <a:gd name="connsiteY3" fmla="*/ 0 h 112222"/>
                <a:gd name="connsiteX4" fmla="*/ 723207 w 856211"/>
                <a:gd name="connsiteY4" fmla="*/ 103909 h 112222"/>
                <a:gd name="connsiteX5" fmla="*/ 856211 w 856211"/>
                <a:gd name="connsiteY5" fmla="*/ 33251 h 112222"/>
                <a:gd name="connsiteX0" fmla="*/ 0 w 710738"/>
                <a:gd name="connsiteY0" fmla="*/ 4156 h 112222"/>
                <a:gd name="connsiteX1" fmla="*/ 195349 w 710738"/>
                <a:gd name="connsiteY1" fmla="*/ 112222 h 112222"/>
                <a:gd name="connsiteX2" fmla="*/ 386542 w 710738"/>
                <a:gd name="connsiteY2" fmla="*/ 0 h 112222"/>
                <a:gd name="connsiteX3" fmla="*/ 577734 w 710738"/>
                <a:gd name="connsiteY3" fmla="*/ 103909 h 112222"/>
                <a:gd name="connsiteX4" fmla="*/ 710738 w 710738"/>
                <a:gd name="connsiteY4" fmla="*/ 33251 h 112222"/>
                <a:gd name="connsiteX0" fmla="*/ -1 w 515388"/>
                <a:gd name="connsiteY0" fmla="*/ 112222 h 112222"/>
                <a:gd name="connsiteX1" fmla="*/ 191192 w 515388"/>
                <a:gd name="connsiteY1" fmla="*/ 0 h 112222"/>
                <a:gd name="connsiteX2" fmla="*/ 382384 w 515388"/>
                <a:gd name="connsiteY2" fmla="*/ 103909 h 112222"/>
                <a:gd name="connsiteX3" fmla="*/ 515388 w 515388"/>
                <a:gd name="connsiteY3" fmla="*/ 33251 h 112222"/>
                <a:gd name="connsiteX0" fmla="*/ 1 w 324197"/>
                <a:gd name="connsiteY0" fmla="*/ 0 h 103909"/>
                <a:gd name="connsiteX1" fmla="*/ 191193 w 324197"/>
                <a:gd name="connsiteY1" fmla="*/ 103909 h 103909"/>
                <a:gd name="connsiteX2" fmla="*/ 324197 w 324197"/>
                <a:gd name="connsiteY2" fmla="*/ 33251 h 103909"/>
              </a:gdLst>
              <a:ahLst/>
              <a:cxnLst>
                <a:cxn ang="0">
                  <a:pos x="connsiteX0" y="connsiteY0"/>
                </a:cxn>
                <a:cxn ang="0">
                  <a:pos x="connsiteX1" y="connsiteY1"/>
                </a:cxn>
                <a:cxn ang="0">
                  <a:pos x="connsiteX2" y="connsiteY2"/>
                </a:cxn>
              </a:cxnLst>
              <a:rect l="l" t="t" r="r" b="b"/>
              <a:pathLst>
                <a:path w="324197" h="103909">
                  <a:moveTo>
                    <a:pt x="1" y="0"/>
                  </a:moveTo>
                  <a:lnTo>
                    <a:pt x="191193" y="103909"/>
                  </a:lnTo>
                  <a:lnTo>
                    <a:pt x="324197" y="33251"/>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67" name="Freeform: Shape 423">
              <a:extLst>
                <a:ext uri="{FF2B5EF4-FFF2-40B4-BE49-F238E27FC236}">
                  <a16:creationId xmlns:a16="http://schemas.microsoft.com/office/drawing/2014/main" id="{78A44586-E05B-4212-9AD7-01ACACD24083}"/>
                </a:ext>
              </a:extLst>
            </p:cNvPr>
            <p:cNvSpPr/>
            <p:nvPr/>
          </p:nvSpPr>
          <p:spPr bwMode="auto">
            <a:xfrm rot="10800000">
              <a:off x="7068123" y="4201415"/>
              <a:ext cx="132711" cy="51905"/>
            </a:xfrm>
            <a:custGeom>
              <a:avLst/>
              <a:gdLst>
                <a:gd name="connsiteX0" fmla="*/ 0 w 856211"/>
                <a:gd name="connsiteY0" fmla="*/ 74814 h 112222"/>
                <a:gd name="connsiteX1" fmla="*/ 145473 w 856211"/>
                <a:gd name="connsiteY1" fmla="*/ 4156 h 112222"/>
                <a:gd name="connsiteX2" fmla="*/ 340822 w 856211"/>
                <a:gd name="connsiteY2" fmla="*/ 112222 h 112222"/>
                <a:gd name="connsiteX3" fmla="*/ 532015 w 856211"/>
                <a:gd name="connsiteY3" fmla="*/ 0 h 112222"/>
                <a:gd name="connsiteX4" fmla="*/ 723207 w 856211"/>
                <a:gd name="connsiteY4" fmla="*/ 103909 h 112222"/>
                <a:gd name="connsiteX5" fmla="*/ 856211 w 856211"/>
                <a:gd name="connsiteY5" fmla="*/ 33251 h 112222"/>
                <a:gd name="connsiteX0" fmla="*/ 0 w 710738"/>
                <a:gd name="connsiteY0" fmla="*/ 4156 h 112222"/>
                <a:gd name="connsiteX1" fmla="*/ 195349 w 710738"/>
                <a:gd name="connsiteY1" fmla="*/ 112222 h 112222"/>
                <a:gd name="connsiteX2" fmla="*/ 386542 w 710738"/>
                <a:gd name="connsiteY2" fmla="*/ 0 h 112222"/>
                <a:gd name="connsiteX3" fmla="*/ 577734 w 710738"/>
                <a:gd name="connsiteY3" fmla="*/ 103909 h 112222"/>
                <a:gd name="connsiteX4" fmla="*/ 710738 w 710738"/>
                <a:gd name="connsiteY4" fmla="*/ 33251 h 112222"/>
                <a:gd name="connsiteX0" fmla="*/ -1 w 515388"/>
                <a:gd name="connsiteY0" fmla="*/ 112222 h 112222"/>
                <a:gd name="connsiteX1" fmla="*/ 191192 w 515388"/>
                <a:gd name="connsiteY1" fmla="*/ 0 h 112222"/>
                <a:gd name="connsiteX2" fmla="*/ 382384 w 515388"/>
                <a:gd name="connsiteY2" fmla="*/ 103909 h 112222"/>
                <a:gd name="connsiteX3" fmla="*/ 515388 w 515388"/>
                <a:gd name="connsiteY3" fmla="*/ 33251 h 112222"/>
                <a:gd name="connsiteX0" fmla="*/ 1 w 324197"/>
                <a:gd name="connsiteY0" fmla="*/ 0 h 103909"/>
                <a:gd name="connsiteX1" fmla="*/ 191193 w 324197"/>
                <a:gd name="connsiteY1" fmla="*/ 103909 h 103909"/>
                <a:gd name="connsiteX2" fmla="*/ 324197 w 324197"/>
                <a:gd name="connsiteY2" fmla="*/ 33251 h 103909"/>
              </a:gdLst>
              <a:ahLst/>
              <a:cxnLst>
                <a:cxn ang="0">
                  <a:pos x="connsiteX0" y="connsiteY0"/>
                </a:cxn>
                <a:cxn ang="0">
                  <a:pos x="connsiteX1" y="connsiteY1"/>
                </a:cxn>
                <a:cxn ang="0">
                  <a:pos x="connsiteX2" y="connsiteY2"/>
                </a:cxn>
              </a:cxnLst>
              <a:rect l="l" t="t" r="r" b="b"/>
              <a:pathLst>
                <a:path w="324197" h="103909">
                  <a:moveTo>
                    <a:pt x="1" y="0"/>
                  </a:moveTo>
                  <a:lnTo>
                    <a:pt x="191193" y="103909"/>
                  </a:lnTo>
                  <a:lnTo>
                    <a:pt x="324197" y="33251"/>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nvGrpSpPr>
            <p:cNvPr id="168" name="Group 424">
              <a:extLst>
                <a:ext uri="{FF2B5EF4-FFF2-40B4-BE49-F238E27FC236}">
                  <a16:creationId xmlns:a16="http://schemas.microsoft.com/office/drawing/2014/main" id="{AA1E84FE-B0C9-42DD-A567-B5730A2EB761}"/>
                </a:ext>
              </a:extLst>
            </p:cNvPr>
            <p:cNvGrpSpPr/>
            <p:nvPr/>
          </p:nvGrpSpPr>
          <p:grpSpPr>
            <a:xfrm rot="7935039">
              <a:off x="7068453" y="4112378"/>
              <a:ext cx="100839" cy="97920"/>
              <a:chOff x="3454123" y="2151718"/>
              <a:chExt cx="70365" cy="63871"/>
            </a:xfrm>
          </p:grpSpPr>
          <p:sp>
            <p:nvSpPr>
              <p:cNvPr id="175" name="Freeform 149">
                <a:extLst>
                  <a:ext uri="{FF2B5EF4-FFF2-40B4-BE49-F238E27FC236}">
                    <a16:creationId xmlns:a16="http://schemas.microsoft.com/office/drawing/2014/main" id="{8EEE97C2-1DBD-4B62-81F8-C2961D5E4D68}"/>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76" name="Freeform 150">
                <a:extLst>
                  <a:ext uri="{FF2B5EF4-FFF2-40B4-BE49-F238E27FC236}">
                    <a16:creationId xmlns:a16="http://schemas.microsoft.com/office/drawing/2014/main" id="{143871F6-8F24-4524-B9CE-14880BD65467}"/>
                  </a:ext>
                </a:extLst>
              </p:cNvPr>
              <p:cNvSpPr/>
              <p:nvPr/>
            </p:nvSpPr>
            <p:spPr bwMode="auto">
              <a:xfrm>
                <a:off x="3467338" y="2167964"/>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69" name="Rectangle 168">
              <a:extLst>
                <a:ext uri="{FF2B5EF4-FFF2-40B4-BE49-F238E27FC236}">
                  <a16:creationId xmlns:a16="http://schemas.microsoft.com/office/drawing/2014/main" id="{4E8EF53C-9DC5-47ED-AB94-F7786C26BD10}"/>
                </a:ext>
              </a:extLst>
            </p:cNvPr>
            <p:cNvSpPr/>
            <p:nvPr/>
          </p:nvSpPr>
          <p:spPr>
            <a:xfrm>
              <a:off x="7074480" y="3970495"/>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grpSp>
          <p:nvGrpSpPr>
            <p:cNvPr id="170" name="Group 428">
              <a:extLst>
                <a:ext uri="{FF2B5EF4-FFF2-40B4-BE49-F238E27FC236}">
                  <a16:creationId xmlns:a16="http://schemas.microsoft.com/office/drawing/2014/main" id="{CFBF6C64-61DA-4948-B362-832DA94B59CF}"/>
                </a:ext>
              </a:extLst>
            </p:cNvPr>
            <p:cNvGrpSpPr/>
            <p:nvPr/>
          </p:nvGrpSpPr>
          <p:grpSpPr>
            <a:xfrm>
              <a:off x="7206494" y="4200859"/>
              <a:ext cx="84960" cy="252468"/>
              <a:chOff x="9652371" y="397080"/>
              <a:chExt cx="84960" cy="252468"/>
            </a:xfrm>
          </p:grpSpPr>
          <p:sp>
            <p:nvSpPr>
              <p:cNvPr id="173" name="Rectangle 172">
                <a:extLst>
                  <a:ext uri="{FF2B5EF4-FFF2-40B4-BE49-F238E27FC236}">
                    <a16:creationId xmlns:a16="http://schemas.microsoft.com/office/drawing/2014/main" id="{4AA001AB-000B-4CB5-A7CC-64CA57E9C9F0}"/>
                  </a:ext>
                </a:extLst>
              </p:cNvPr>
              <p:cNvSpPr/>
              <p:nvPr/>
            </p:nvSpPr>
            <p:spPr>
              <a:xfrm>
                <a:off x="9652371" y="397080"/>
                <a:ext cx="8496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sp>
            <p:nvSpPr>
              <p:cNvPr id="174" name="Rectangle 173">
                <a:extLst>
                  <a:ext uri="{FF2B5EF4-FFF2-40B4-BE49-F238E27FC236}">
                    <a16:creationId xmlns:a16="http://schemas.microsoft.com/office/drawing/2014/main" id="{B53A8904-69CC-4268-81D6-B00AC5274C02}"/>
                  </a:ext>
                </a:extLst>
              </p:cNvPr>
              <p:cNvSpPr/>
              <p:nvPr/>
            </p:nvSpPr>
            <p:spPr>
              <a:xfrm>
                <a:off x="9654776" y="495660"/>
                <a:ext cx="8015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H</a:t>
                </a:r>
              </a:p>
            </p:txBody>
          </p:sp>
        </p:grpSp>
        <p:cxnSp>
          <p:nvCxnSpPr>
            <p:cNvPr id="171" name="Straight Connector 431">
              <a:extLst>
                <a:ext uri="{FF2B5EF4-FFF2-40B4-BE49-F238E27FC236}">
                  <a16:creationId xmlns:a16="http://schemas.microsoft.com/office/drawing/2014/main" id="{B190AB21-A407-4F84-A4E5-49231F75E151}"/>
                </a:ext>
              </a:extLst>
            </p:cNvPr>
            <p:cNvCxnSpPr/>
            <p:nvPr/>
          </p:nvCxnSpPr>
          <p:spPr bwMode="auto">
            <a:xfrm>
              <a:off x="7289049" y="4256932"/>
              <a:ext cx="86895" cy="0"/>
            </a:xfrm>
            <a:prstGeom prst="line">
              <a:avLst/>
            </a:prstGeom>
            <a:noFill/>
            <a:ln w="19050" cap="flat" cmpd="sng" algn="ctr">
              <a:solidFill>
                <a:srgbClr val="000000"/>
              </a:solidFill>
              <a:prstDash val="solid"/>
              <a:round/>
              <a:headEnd type="none" w="med" len="med"/>
              <a:tailEnd type="none" w="med" len="med"/>
            </a:ln>
            <a:effectLst/>
          </p:spPr>
        </p:cxnSp>
        <p:cxnSp>
          <p:nvCxnSpPr>
            <p:cNvPr id="172" name="Straight Connector 246">
              <a:extLst>
                <a:ext uri="{FF2B5EF4-FFF2-40B4-BE49-F238E27FC236}">
                  <a16:creationId xmlns:a16="http://schemas.microsoft.com/office/drawing/2014/main" id="{33D8A887-8733-4A43-A319-436143DFDF99}"/>
                </a:ext>
              </a:extLst>
            </p:cNvPr>
            <p:cNvCxnSpPr>
              <a:cxnSpLocks/>
            </p:cNvCxnSpPr>
            <p:nvPr/>
          </p:nvCxnSpPr>
          <p:spPr bwMode="auto">
            <a:xfrm rot="-480000">
              <a:off x="5770544" y="3739513"/>
              <a:ext cx="4290" cy="47460"/>
            </a:xfrm>
            <a:prstGeom prst="line">
              <a:avLst/>
            </a:prstGeom>
            <a:noFill/>
            <a:ln w="19050" cap="flat" cmpd="sng" algn="ctr">
              <a:solidFill>
                <a:srgbClr val="000000"/>
              </a:solidFill>
              <a:prstDash val="solid"/>
              <a:round/>
              <a:headEnd type="none" w="med" len="med"/>
              <a:tailEnd type="none" w="med" len="med"/>
            </a:ln>
            <a:effectLst/>
          </p:spPr>
        </p:cxnSp>
      </p:grpSp>
      <p:grpSp>
        <p:nvGrpSpPr>
          <p:cNvPr id="184" name="Group 32">
            <a:extLst>
              <a:ext uri="{FF2B5EF4-FFF2-40B4-BE49-F238E27FC236}">
                <a16:creationId xmlns:a16="http://schemas.microsoft.com/office/drawing/2014/main" id="{0FB8A27C-B38E-4A11-AC6F-BF68F7AD520B}"/>
              </a:ext>
            </a:extLst>
          </p:cNvPr>
          <p:cNvGrpSpPr/>
          <p:nvPr/>
        </p:nvGrpSpPr>
        <p:grpSpPr>
          <a:xfrm>
            <a:off x="5986474" y="4369848"/>
            <a:ext cx="1299671" cy="673245"/>
            <a:chOff x="5941684" y="4650632"/>
            <a:chExt cx="1299671" cy="673245"/>
          </a:xfrm>
        </p:grpSpPr>
        <p:grpSp>
          <p:nvGrpSpPr>
            <p:cNvPr id="185" name="Group 143">
              <a:extLst>
                <a:ext uri="{FF2B5EF4-FFF2-40B4-BE49-F238E27FC236}">
                  <a16:creationId xmlns:a16="http://schemas.microsoft.com/office/drawing/2014/main" id="{BA86A071-463E-49E0-8F2D-5BDD5FBE15D8}"/>
                </a:ext>
              </a:extLst>
            </p:cNvPr>
            <p:cNvGrpSpPr/>
            <p:nvPr/>
          </p:nvGrpSpPr>
          <p:grpSpPr>
            <a:xfrm rot="7935039">
              <a:off x="6327879" y="4794489"/>
              <a:ext cx="106711" cy="98200"/>
              <a:chOff x="3454123" y="2151718"/>
              <a:chExt cx="74462" cy="64054"/>
            </a:xfrm>
          </p:grpSpPr>
          <p:sp>
            <p:nvSpPr>
              <p:cNvPr id="212" name="Freeform 149">
                <a:extLst>
                  <a:ext uri="{FF2B5EF4-FFF2-40B4-BE49-F238E27FC236}">
                    <a16:creationId xmlns:a16="http://schemas.microsoft.com/office/drawing/2014/main" id="{5A6D4935-9021-48AB-BBD6-DC359C8ABDB1}"/>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13" name="Freeform 150">
                <a:extLst>
                  <a:ext uri="{FF2B5EF4-FFF2-40B4-BE49-F238E27FC236}">
                    <a16:creationId xmlns:a16="http://schemas.microsoft.com/office/drawing/2014/main" id="{8A104838-0129-4C1D-8B96-CC2279F04B9A}"/>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grpSp>
          <p:nvGrpSpPr>
            <p:cNvPr id="186" name="Group 149">
              <a:extLst>
                <a:ext uri="{FF2B5EF4-FFF2-40B4-BE49-F238E27FC236}">
                  <a16:creationId xmlns:a16="http://schemas.microsoft.com/office/drawing/2014/main" id="{DC49FA23-8AEC-4146-AA14-77760A8BDA26}"/>
                </a:ext>
              </a:extLst>
            </p:cNvPr>
            <p:cNvGrpSpPr/>
            <p:nvPr/>
          </p:nvGrpSpPr>
          <p:grpSpPr>
            <a:xfrm rot="6663226">
              <a:off x="6995526" y="5096917"/>
              <a:ext cx="102227" cy="97982"/>
              <a:chOff x="3457252" y="2151860"/>
              <a:chExt cx="71333" cy="63912"/>
            </a:xfrm>
          </p:grpSpPr>
          <p:sp>
            <p:nvSpPr>
              <p:cNvPr id="210" name="Freeform 176">
                <a:extLst>
                  <a:ext uri="{FF2B5EF4-FFF2-40B4-BE49-F238E27FC236}">
                    <a16:creationId xmlns:a16="http://schemas.microsoft.com/office/drawing/2014/main" id="{34502EA5-FE54-4927-911F-8BAC37745FFB}"/>
                  </a:ext>
                </a:extLst>
              </p:cNvPr>
              <p:cNvSpPr/>
              <p:nvPr/>
            </p:nvSpPr>
            <p:spPr bwMode="auto">
              <a:xfrm>
                <a:off x="3457252" y="215186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11" name="Freeform 177">
                <a:extLst>
                  <a:ext uri="{FF2B5EF4-FFF2-40B4-BE49-F238E27FC236}">
                    <a16:creationId xmlns:a16="http://schemas.microsoft.com/office/drawing/2014/main" id="{E519B2E0-F941-4C4C-B929-18F51B5B83F8}"/>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grpSp>
          <p:nvGrpSpPr>
            <p:cNvPr id="187" name="Group 150">
              <a:extLst>
                <a:ext uri="{FF2B5EF4-FFF2-40B4-BE49-F238E27FC236}">
                  <a16:creationId xmlns:a16="http://schemas.microsoft.com/office/drawing/2014/main" id="{9BD8C642-9B6F-4697-BD21-786B042C6636}"/>
                </a:ext>
              </a:extLst>
            </p:cNvPr>
            <p:cNvGrpSpPr/>
            <p:nvPr/>
          </p:nvGrpSpPr>
          <p:grpSpPr>
            <a:xfrm rot="16200000">
              <a:off x="6832894" y="4824908"/>
              <a:ext cx="108414" cy="99662"/>
              <a:chOff x="3447185" y="2147022"/>
              <a:chExt cx="75650" cy="65008"/>
            </a:xfrm>
          </p:grpSpPr>
          <p:sp>
            <p:nvSpPr>
              <p:cNvPr id="208" name="Freeform 179">
                <a:extLst>
                  <a:ext uri="{FF2B5EF4-FFF2-40B4-BE49-F238E27FC236}">
                    <a16:creationId xmlns:a16="http://schemas.microsoft.com/office/drawing/2014/main" id="{66DA19F5-9C03-44B6-AD2B-6EAF190E57BC}"/>
                  </a:ext>
                </a:extLst>
              </p:cNvPr>
              <p:cNvSpPr/>
              <p:nvPr/>
            </p:nvSpPr>
            <p:spPr bwMode="auto">
              <a:xfrm>
                <a:off x="3447185" y="214702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209" name="Freeform 180">
                <a:extLst>
                  <a:ext uri="{FF2B5EF4-FFF2-40B4-BE49-F238E27FC236}">
                    <a16:creationId xmlns:a16="http://schemas.microsoft.com/office/drawing/2014/main" id="{21032B78-F023-420A-AF93-9252C3756520}"/>
                  </a:ext>
                </a:extLst>
              </p:cNvPr>
              <p:cNvSpPr/>
              <p:nvPr/>
            </p:nvSpPr>
            <p:spPr bwMode="auto">
              <a:xfrm>
                <a:off x="3465685" y="216440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sp>
          <p:nvSpPr>
            <p:cNvPr id="188" name="Rectangle 187">
              <a:extLst>
                <a:ext uri="{FF2B5EF4-FFF2-40B4-BE49-F238E27FC236}">
                  <a16:creationId xmlns:a16="http://schemas.microsoft.com/office/drawing/2014/main" id="{B61EB6E3-4952-4DC6-93DF-272408E86AA5}"/>
                </a:ext>
              </a:extLst>
            </p:cNvPr>
            <p:cNvSpPr/>
            <p:nvPr/>
          </p:nvSpPr>
          <p:spPr>
            <a:xfrm>
              <a:off x="6338926" y="465063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sp>
          <p:nvSpPr>
            <p:cNvPr id="189" name="Rectangle 188">
              <a:extLst>
                <a:ext uri="{FF2B5EF4-FFF2-40B4-BE49-F238E27FC236}">
                  <a16:creationId xmlns:a16="http://schemas.microsoft.com/office/drawing/2014/main" id="{EF8B4AEA-F620-4688-B7A2-0B2E524ADF09}"/>
                </a:ext>
              </a:extLst>
            </p:cNvPr>
            <p:cNvSpPr/>
            <p:nvPr/>
          </p:nvSpPr>
          <p:spPr>
            <a:xfrm>
              <a:off x="7040957" y="5169989"/>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grpSp>
          <p:nvGrpSpPr>
            <p:cNvPr id="190" name="Group 165">
              <a:extLst>
                <a:ext uri="{FF2B5EF4-FFF2-40B4-BE49-F238E27FC236}">
                  <a16:creationId xmlns:a16="http://schemas.microsoft.com/office/drawing/2014/main" id="{307AF9A9-894A-4380-9718-3E30519AF2A2}"/>
                </a:ext>
              </a:extLst>
            </p:cNvPr>
            <p:cNvGrpSpPr/>
            <p:nvPr/>
          </p:nvGrpSpPr>
          <p:grpSpPr>
            <a:xfrm>
              <a:off x="6226337" y="4871702"/>
              <a:ext cx="84960" cy="252468"/>
              <a:chOff x="9652371" y="397080"/>
              <a:chExt cx="84960" cy="252468"/>
            </a:xfrm>
          </p:grpSpPr>
          <p:sp>
            <p:nvSpPr>
              <p:cNvPr id="206" name="Rectangle 205">
                <a:extLst>
                  <a:ext uri="{FF2B5EF4-FFF2-40B4-BE49-F238E27FC236}">
                    <a16:creationId xmlns:a16="http://schemas.microsoft.com/office/drawing/2014/main" id="{878A6C77-3DD5-44AC-82F2-32A7F53E46D3}"/>
                  </a:ext>
                </a:extLst>
              </p:cNvPr>
              <p:cNvSpPr/>
              <p:nvPr/>
            </p:nvSpPr>
            <p:spPr>
              <a:xfrm>
                <a:off x="9652371" y="397080"/>
                <a:ext cx="8496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sp>
            <p:nvSpPr>
              <p:cNvPr id="207" name="Rectangle 206">
                <a:extLst>
                  <a:ext uri="{FF2B5EF4-FFF2-40B4-BE49-F238E27FC236}">
                    <a16:creationId xmlns:a16="http://schemas.microsoft.com/office/drawing/2014/main" id="{CFCE90A5-653E-4AFD-A548-ED10BCACD1A0}"/>
                  </a:ext>
                </a:extLst>
              </p:cNvPr>
              <p:cNvSpPr/>
              <p:nvPr/>
            </p:nvSpPr>
            <p:spPr>
              <a:xfrm>
                <a:off x="9654776" y="495660"/>
                <a:ext cx="8015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H</a:t>
                </a:r>
              </a:p>
            </p:txBody>
          </p:sp>
        </p:grpSp>
        <p:sp>
          <p:nvSpPr>
            <p:cNvPr id="191" name="Rectangle 190">
              <a:extLst>
                <a:ext uri="{FF2B5EF4-FFF2-40B4-BE49-F238E27FC236}">
                  <a16:creationId xmlns:a16="http://schemas.microsoft.com/office/drawing/2014/main" id="{8F1DC4C6-F111-49BE-A93D-8714603D028E}"/>
                </a:ext>
              </a:extLst>
            </p:cNvPr>
            <p:cNvSpPr/>
            <p:nvPr/>
          </p:nvSpPr>
          <p:spPr>
            <a:xfrm>
              <a:off x="6851236" y="4983284"/>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N</a:t>
              </a:r>
            </a:p>
          </p:txBody>
        </p:sp>
        <p:sp>
          <p:nvSpPr>
            <p:cNvPr id="192" name="Freeform 246">
              <a:extLst>
                <a:ext uri="{FF2B5EF4-FFF2-40B4-BE49-F238E27FC236}">
                  <a16:creationId xmlns:a16="http://schemas.microsoft.com/office/drawing/2014/main" id="{5002AC95-D255-4335-8013-0C673BD38D63}"/>
                </a:ext>
              </a:extLst>
            </p:cNvPr>
            <p:cNvSpPr/>
            <p:nvPr/>
          </p:nvSpPr>
          <p:spPr bwMode="auto">
            <a:xfrm>
              <a:off x="6322010" y="4888109"/>
              <a:ext cx="130244" cy="50877"/>
            </a:xfrm>
            <a:custGeom>
              <a:avLst/>
              <a:gdLst>
                <a:gd name="connsiteX0" fmla="*/ 146050 w 146050"/>
                <a:gd name="connsiteY0" fmla="*/ 44450 h 66675"/>
                <a:gd name="connsiteX1" fmla="*/ 85725 w 146050"/>
                <a:gd name="connsiteY1" fmla="*/ 0 h 66675"/>
                <a:gd name="connsiteX2" fmla="*/ 0 w 146050"/>
                <a:gd name="connsiteY2" fmla="*/ 66675 h 66675"/>
                <a:gd name="connsiteX0" fmla="*/ 167718 w 167718"/>
                <a:gd name="connsiteY0" fmla="*/ 79119 h 79119"/>
                <a:gd name="connsiteX1" fmla="*/ 85725 w 167718"/>
                <a:gd name="connsiteY1" fmla="*/ 0 h 79119"/>
                <a:gd name="connsiteX2" fmla="*/ 0 w 167718"/>
                <a:gd name="connsiteY2" fmla="*/ 66675 h 79119"/>
              </a:gdLst>
              <a:ahLst/>
              <a:cxnLst>
                <a:cxn ang="0">
                  <a:pos x="connsiteX0" y="connsiteY0"/>
                </a:cxn>
                <a:cxn ang="0">
                  <a:pos x="connsiteX1" y="connsiteY1"/>
                </a:cxn>
                <a:cxn ang="0">
                  <a:pos x="connsiteX2" y="connsiteY2"/>
                </a:cxn>
              </a:cxnLst>
              <a:rect l="l" t="t" r="r" b="b"/>
              <a:pathLst>
                <a:path w="167718" h="79119">
                  <a:moveTo>
                    <a:pt x="167718" y="79119"/>
                  </a:moveTo>
                  <a:lnTo>
                    <a:pt x="85725" y="0"/>
                  </a:lnTo>
                  <a:lnTo>
                    <a:pt x="0" y="66675"/>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93" name="Freeform 251">
              <a:extLst>
                <a:ext uri="{FF2B5EF4-FFF2-40B4-BE49-F238E27FC236}">
                  <a16:creationId xmlns:a16="http://schemas.microsoft.com/office/drawing/2014/main" id="{C8808A72-D605-4427-889C-52867443BA4B}"/>
                </a:ext>
              </a:extLst>
            </p:cNvPr>
            <p:cNvSpPr/>
            <p:nvPr/>
          </p:nvSpPr>
          <p:spPr bwMode="auto">
            <a:xfrm rot="7605031">
              <a:off x="6887311" y="4867726"/>
              <a:ext cx="225425" cy="204943"/>
            </a:xfrm>
            <a:custGeom>
              <a:avLst/>
              <a:gdLst>
                <a:gd name="connsiteX0" fmla="*/ 225425 w 225425"/>
                <a:gd name="connsiteY0" fmla="*/ 76200 h 241300"/>
                <a:gd name="connsiteX1" fmla="*/ 206375 w 225425"/>
                <a:gd name="connsiteY1" fmla="*/ 0 h 241300"/>
                <a:gd name="connsiteX2" fmla="*/ 50800 w 225425"/>
                <a:gd name="connsiteY2" fmla="*/ 0 h 241300"/>
                <a:gd name="connsiteX3" fmla="*/ 0 w 225425"/>
                <a:gd name="connsiteY3" fmla="*/ 146050 h 241300"/>
                <a:gd name="connsiteX4" fmla="*/ 101600 w 225425"/>
                <a:gd name="connsiteY4" fmla="*/ 241300 h 241300"/>
                <a:gd name="connsiteX5" fmla="*/ 174625 w 225425"/>
                <a:gd name="connsiteY5" fmla="*/ 193675 h 24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5425" h="241300">
                  <a:moveTo>
                    <a:pt x="225425" y="76200"/>
                  </a:moveTo>
                  <a:lnTo>
                    <a:pt x="206375" y="0"/>
                  </a:lnTo>
                  <a:lnTo>
                    <a:pt x="50800" y="0"/>
                  </a:lnTo>
                  <a:lnTo>
                    <a:pt x="0" y="146050"/>
                  </a:lnTo>
                  <a:lnTo>
                    <a:pt x="101600" y="241300"/>
                  </a:lnTo>
                  <a:lnTo>
                    <a:pt x="174625" y="193675"/>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sp>
          <p:nvSpPr>
            <p:cNvPr id="194" name="Hexagon 379">
              <a:extLst>
                <a:ext uri="{FF2B5EF4-FFF2-40B4-BE49-F238E27FC236}">
                  <a16:creationId xmlns:a16="http://schemas.microsoft.com/office/drawing/2014/main" id="{D5FAEFC0-F54C-4857-BB4A-6CD2C29B73DD}"/>
                </a:ext>
              </a:extLst>
            </p:cNvPr>
            <p:cNvSpPr/>
            <p:nvPr/>
          </p:nvSpPr>
          <p:spPr bwMode="auto">
            <a:xfrm rot="16200000">
              <a:off x="6438336" y="4882413"/>
              <a:ext cx="263628" cy="225231"/>
            </a:xfrm>
            <a:prstGeom prst="hexagon">
              <a:avLst/>
            </a:prstGeom>
            <a:noFill/>
            <a:ln w="1905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nvGrpSpPr>
            <p:cNvPr id="195" name="Group 387">
              <a:extLst>
                <a:ext uri="{FF2B5EF4-FFF2-40B4-BE49-F238E27FC236}">
                  <a16:creationId xmlns:a16="http://schemas.microsoft.com/office/drawing/2014/main" id="{881A06C5-C998-41E4-B404-49BD7AEBE62A}"/>
                </a:ext>
              </a:extLst>
            </p:cNvPr>
            <p:cNvGrpSpPr/>
            <p:nvPr/>
          </p:nvGrpSpPr>
          <p:grpSpPr>
            <a:xfrm>
              <a:off x="5943966" y="4792861"/>
              <a:ext cx="259218" cy="127252"/>
              <a:chOff x="5919586" y="4692519"/>
              <a:chExt cx="282451" cy="151945"/>
            </a:xfrm>
          </p:grpSpPr>
          <p:sp>
            <p:nvSpPr>
              <p:cNvPr id="203" name="Freeform 252">
                <a:extLst>
                  <a:ext uri="{FF2B5EF4-FFF2-40B4-BE49-F238E27FC236}">
                    <a16:creationId xmlns:a16="http://schemas.microsoft.com/office/drawing/2014/main" id="{10CE5D8C-2EC5-48B6-97D0-F4A7ABE10DCB}"/>
                  </a:ext>
                </a:extLst>
              </p:cNvPr>
              <p:cNvSpPr/>
              <p:nvPr/>
            </p:nvSpPr>
            <p:spPr bwMode="auto">
              <a:xfrm rot="1980848">
                <a:off x="5987451" y="4767516"/>
                <a:ext cx="194416" cy="45719"/>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cxnSp>
            <p:nvCxnSpPr>
              <p:cNvPr id="204" name="Straight Connector 385">
                <a:extLst>
                  <a:ext uri="{FF2B5EF4-FFF2-40B4-BE49-F238E27FC236}">
                    <a16:creationId xmlns:a16="http://schemas.microsoft.com/office/drawing/2014/main" id="{E5AA14C0-204A-4236-9B69-08A7E5D9F649}"/>
                  </a:ext>
                </a:extLst>
              </p:cNvPr>
              <p:cNvCxnSpPr/>
              <p:nvPr/>
            </p:nvCxnSpPr>
            <p:spPr bwMode="auto">
              <a:xfrm>
                <a:off x="6155654" y="4844464"/>
                <a:ext cx="46383" cy="0"/>
              </a:xfrm>
              <a:prstGeom prst="line">
                <a:avLst/>
              </a:prstGeom>
              <a:noFill/>
              <a:ln w="28575" cap="flat" cmpd="sng" algn="ctr">
                <a:solidFill>
                  <a:srgbClr val="000000"/>
                </a:solidFill>
                <a:prstDash val="solid"/>
                <a:round/>
                <a:headEnd type="none" w="med" len="med"/>
                <a:tailEnd type="none" w="med" len="med"/>
              </a:ln>
              <a:effectLst/>
            </p:spPr>
          </p:cxnSp>
          <p:sp>
            <p:nvSpPr>
              <p:cNvPr id="205" name="Freeform 252">
                <a:extLst>
                  <a:ext uri="{FF2B5EF4-FFF2-40B4-BE49-F238E27FC236}">
                    <a16:creationId xmlns:a16="http://schemas.microsoft.com/office/drawing/2014/main" id="{AE5388C2-3037-4A34-BB70-EC37636A4533}"/>
                  </a:ext>
                </a:extLst>
              </p:cNvPr>
              <p:cNvSpPr/>
              <p:nvPr/>
            </p:nvSpPr>
            <p:spPr bwMode="auto">
              <a:xfrm rot="1980848">
                <a:off x="5919586" y="4692519"/>
                <a:ext cx="110301" cy="44244"/>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324" h="95250">
                    <a:moveTo>
                      <a:pt x="-1" y="92075"/>
                    </a:moveTo>
                    <a:lnTo>
                      <a:pt x="120649" y="0"/>
                    </a:lnTo>
                    <a:lnTo>
                      <a:pt x="244474" y="95250"/>
                    </a:lnTo>
                    <a:lnTo>
                      <a:pt x="377824" y="0"/>
                    </a:lnTo>
                    <a:lnTo>
                      <a:pt x="441324" y="50800"/>
                    </a:lnTo>
                  </a:path>
                </a:pathLst>
              </a:custGeom>
              <a:noFill/>
              <a:ln w="1905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a:ea typeface="+mn-ea"/>
                  <a:cs typeface="Calibri" panose="020F0502020204030204" pitchFamily="34" charset="0"/>
                </a:endParaRPr>
              </a:p>
            </p:txBody>
          </p:sp>
        </p:grpSp>
        <p:cxnSp>
          <p:nvCxnSpPr>
            <p:cNvPr id="196" name="Straight Connector 389">
              <a:extLst>
                <a:ext uri="{FF2B5EF4-FFF2-40B4-BE49-F238E27FC236}">
                  <a16:creationId xmlns:a16="http://schemas.microsoft.com/office/drawing/2014/main" id="{D9869DD1-9365-4809-B094-F38F9F01F34B}"/>
                </a:ext>
              </a:extLst>
            </p:cNvPr>
            <p:cNvCxnSpPr>
              <a:cxnSpLocks/>
            </p:cNvCxnSpPr>
            <p:nvPr/>
          </p:nvCxnSpPr>
          <p:spPr bwMode="auto">
            <a:xfrm>
              <a:off x="6681696" y="5061558"/>
              <a:ext cx="83031" cy="60443"/>
            </a:xfrm>
            <a:prstGeom prst="line">
              <a:avLst/>
            </a:prstGeom>
            <a:noFill/>
            <a:ln w="19050" cap="flat" cmpd="sng" algn="ctr">
              <a:solidFill>
                <a:srgbClr val="000000"/>
              </a:solidFill>
              <a:prstDash val="sysDot"/>
              <a:round/>
              <a:headEnd type="none" w="med" len="med"/>
              <a:tailEnd type="none" w="med" len="med"/>
            </a:ln>
            <a:effectLst/>
          </p:spPr>
        </p:cxnSp>
        <p:cxnSp>
          <p:nvCxnSpPr>
            <p:cNvPr id="197" name="Straight Connector 392">
              <a:extLst>
                <a:ext uri="{FF2B5EF4-FFF2-40B4-BE49-F238E27FC236}">
                  <a16:creationId xmlns:a16="http://schemas.microsoft.com/office/drawing/2014/main" id="{CEDBC6FA-59A5-48FC-BFCC-7D4711E723C5}"/>
                </a:ext>
              </a:extLst>
            </p:cNvPr>
            <p:cNvCxnSpPr/>
            <p:nvPr/>
          </p:nvCxnSpPr>
          <p:spPr bwMode="auto">
            <a:xfrm flipV="1">
              <a:off x="6764727" y="5068203"/>
              <a:ext cx="66681" cy="52708"/>
            </a:xfrm>
            <a:prstGeom prst="line">
              <a:avLst/>
            </a:prstGeom>
            <a:noFill/>
            <a:ln w="19050" cap="flat" cmpd="sng" algn="ctr">
              <a:solidFill>
                <a:srgbClr val="000000"/>
              </a:solidFill>
              <a:prstDash val="solid"/>
              <a:round/>
              <a:headEnd type="none" w="med" len="med"/>
              <a:tailEnd type="none" w="med" len="med"/>
            </a:ln>
            <a:effectLst/>
          </p:spPr>
        </p:cxnSp>
        <p:sp>
          <p:nvSpPr>
            <p:cNvPr id="198" name="Rectangle 197">
              <a:extLst>
                <a:ext uri="{FF2B5EF4-FFF2-40B4-BE49-F238E27FC236}">
                  <a16:creationId xmlns:a16="http://schemas.microsoft.com/office/drawing/2014/main" id="{6551FAA9-62C1-4DEA-819E-A71A1DC5426A}"/>
                </a:ext>
              </a:extLst>
            </p:cNvPr>
            <p:cNvSpPr/>
            <p:nvPr/>
          </p:nvSpPr>
          <p:spPr>
            <a:xfrm>
              <a:off x="6765676" y="4716759"/>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O</a:t>
              </a:r>
            </a:p>
          </p:txBody>
        </p:sp>
        <p:sp>
          <p:nvSpPr>
            <p:cNvPr id="199" name="Rectangle 198">
              <a:extLst>
                <a:ext uri="{FF2B5EF4-FFF2-40B4-BE49-F238E27FC236}">
                  <a16:creationId xmlns:a16="http://schemas.microsoft.com/office/drawing/2014/main" id="{42ECCBD8-475E-468B-B0A3-54C0C0163194}"/>
                </a:ext>
              </a:extLst>
            </p:cNvPr>
            <p:cNvSpPr/>
            <p:nvPr/>
          </p:nvSpPr>
          <p:spPr>
            <a:xfrm>
              <a:off x="7074729" y="4654700"/>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srgbClr val="000000"/>
                  </a:solidFill>
                  <a:effectLst/>
                  <a:uLnTx/>
                  <a:uFillTx/>
                  <a:latin typeface="Calibri" panose="020F0502020204030204"/>
                  <a:ea typeface="+mn-ea"/>
                  <a:cs typeface="Calibri" panose="020F0502020204030204" pitchFamily="34" charset="0"/>
                </a:rPr>
                <a:t>S</a:t>
              </a:r>
            </a:p>
          </p:txBody>
        </p:sp>
        <p:cxnSp>
          <p:nvCxnSpPr>
            <p:cNvPr id="200" name="Straight Connector 396">
              <a:extLst>
                <a:ext uri="{FF2B5EF4-FFF2-40B4-BE49-F238E27FC236}">
                  <a16:creationId xmlns:a16="http://schemas.microsoft.com/office/drawing/2014/main" id="{A33D1DD6-E522-4E16-990E-080707D15EB5}"/>
                </a:ext>
              </a:extLst>
            </p:cNvPr>
            <p:cNvCxnSpPr>
              <a:cxnSpLocks/>
            </p:cNvCxnSpPr>
            <p:nvPr/>
          </p:nvCxnSpPr>
          <p:spPr bwMode="auto">
            <a:xfrm flipH="1">
              <a:off x="7042465" y="4801650"/>
              <a:ext cx="28643" cy="78447"/>
            </a:xfrm>
            <a:prstGeom prst="line">
              <a:avLst/>
            </a:prstGeom>
            <a:noFill/>
            <a:ln w="28575" cap="flat" cmpd="sng" algn="ctr">
              <a:solidFill>
                <a:srgbClr val="000000"/>
              </a:solidFill>
              <a:prstDash val="solid"/>
              <a:round/>
              <a:headEnd type="none" w="med" len="med"/>
              <a:tailEnd type="none" w="med" len="med"/>
            </a:ln>
            <a:effectLst/>
          </p:spPr>
        </p:cxnSp>
        <p:cxnSp>
          <p:nvCxnSpPr>
            <p:cNvPr id="201" name="Straight Connector 399">
              <a:extLst>
                <a:ext uri="{FF2B5EF4-FFF2-40B4-BE49-F238E27FC236}">
                  <a16:creationId xmlns:a16="http://schemas.microsoft.com/office/drawing/2014/main" id="{6CC0BB27-EABE-4E4D-BB32-B6F5D6161824}"/>
                </a:ext>
              </a:extLst>
            </p:cNvPr>
            <p:cNvCxnSpPr/>
            <p:nvPr/>
          </p:nvCxnSpPr>
          <p:spPr bwMode="auto">
            <a:xfrm>
              <a:off x="7154460" y="4741736"/>
              <a:ext cx="86895" cy="0"/>
            </a:xfrm>
            <a:prstGeom prst="line">
              <a:avLst/>
            </a:prstGeom>
            <a:noFill/>
            <a:ln w="19050" cap="flat" cmpd="sng" algn="ctr">
              <a:solidFill>
                <a:srgbClr val="000000"/>
              </a:solidFill>
              <a:prstDash val="solid"/>
              <a:round/>
              <a:headEnd type="none" w="med" len="med"/>
              <a:tailEnd type="none" w="med" len="med"/>
            </a:ln>
            <a:effectLst/>
          </p:spPr>
        </p:cxnSp>
        <p:cxnSp>
          <p:nvCxnSpPr>
            <p:cNvPr id="202" name="Straight Connector 247">
              <a:extLst>
                <a:ext uri="{FF2B5EF4-FFF2-40B4-BE49-F238E27FC236}">
                  <a16:creationId xmlns:a16="http://schemas.microsoft.com/office/drawing/2014/main" id="{53D90E97-CEC2-4D41-AE41-73BEFD655642}"/>
                </a:ext>
              </a:extLst>
            </p:cNvPr>
            <p:cNvCxnSpPr>
              <a:cxnSpLocks/>
            </p:cNvCxnSpPr>
            <p:nvPr/>
          </p:nvCxnSpPr>
          <p:spPr bwMode="auto">
            <a:xfrm rot="-480000">
              <a:off x="5941684" y="4740513"/>
              <a:ext cx="4290" cy="47460"/>
            </a:xfrm>
            <a:prstGeom prst="line">
              <a:avLst/>
            </a:prstGeom>
            <a:noFill/>
            <a:ln w="19050" cap="flat" cmpd="sng" algn="ctr">
              <a:solidFill>
                <a:srgbClr val="000000"/>
              </a:solidFill>
              <a:prstDash val="solid"/>
              <a:round/>
              <a:headEnd type="none" w="med" len="med"/>
              <a:tailEnd type="none" w="med" len="med"/>
            </a:ln>
            <a:effectLst/>
          </p:spPr>
        </p:cxnSp>
      </p:grpSp>
      <p:sp>
        <p:nvSpPr>
          <p:cNvPr id="214" name="TextBox 33">
            <a:extLst>
              <a:ext uri="{FF2B5EF4-FFF2-40B4-BE49-F238E27FC236}">
                <a16:creationId xmlns:a16="http://schemas.microsoft.com/office/drawing/2014/main" id="{7BE2E47A-04D1-484D-8D5E-06ABD36FF0DC}"/>
              </a:ext>
            </a:extLst>
          </p:cNvPr>
          <p:cNvSpPr txBox="1"/>
          <p:nvPr/>
        </p:nvSpPr>
        <p:spPr bwMode="auto">
          <a:xfrm>
            <a:off x="634906" y="5892685"/>
            <a:ext cx="68512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Calibri" panose="020F0502020204030204"/>
                <a:ea typeface="+mn-ea"/>
                <a:cs typeface="+mn-cs"/>
              </a:rPr>
              <a:t>*Noncleavable MC and MCC linkers typically used with monomethyl auristatin F and emtansine payloads, respectively; can be cleavable when conjugated with some other payloads. </a:t>
            </a:r>
          </a:p>
        </p:txBody>
      </p:sp>
      <p:sp>
        <p:nvSpPr>
          <p:cNvPr id="2" name="Title 1">
            <a:extLst>
              <a:ext uri="{FF2B5EF4-FFF2-40B4-BE49-F238E27FC236}">
                <a16:creationId xmlns:a16="http://schemas.microsoft.com/office/drawing/2014/main" id="{D62EF6C9-9D0A-5BC1-0A15-0DA02AB48CC6}"/>
              </a:ext>
            </a:extLst>
          </p:cNvPr>
          <p:cNvSpPr>
            <a:spLocks noGrp="1"/>
          </p:cNvSpPr>
          <p:nvPr>
            <p:ph type="title"/>
          </p:nvPr>
        </p:nvSpPr>
        <p:spPr>
          <a:xfrm>
            <a:off x="609759" y="238127"/>
            <a:ext cx="11216699" cy="1103313"/>
          </a:xfrm>
        </p:spPr>
        <p:txBody>
          <a:bodyPr/>
          <a:lstStyle/>
          <a:p>
            <a:r>
              <a:rPr lang="en-US" noProof="0" dirty="0"/>
              <a:t>Antibody–Drug Conjugates: a New </a:t>
            </a:r>
            <a:r>
              <a:rPr lang="en-US" dirty="0"/>
              <a:t>C</a:t>
            </a:r>
            <a:r>
              <a:rPr lang="en-US" noProof="0" dirty="0"/>
              <a:t>lass of Biopharmaceutical </a:t>
            </a:r>
            <a:r>
              <a:rPr lang="en-US" dirty="0"/>
              <a:t>D</a:t>
            </a:r>
            <a:r>
              <a:rPr lang="en-US" noProof="0" dirty="0"/>
              <a:t>rugs</a:t>
            </a:r>
            <a:endParaRPr lang="en-US" dirty="0"/>
          </a:p>
        </p:txBody>
      </p:sp>
      <p:sp>
        <p:nvSpPr>
          <p:cNvPr id="220" name="Content Placeholder 219">
            <a:extLst>
              <a:ext uri="{FF2B5EF4-FFF2-40B4-BE49-F238E27FC236}">
                <a16:creationId xmlns:a16="http://schemas.microsoft.com/office/drawing/2014/main" id="{E9CA7AC2-6079-CC0C-AC84-37510A74C726}"/>
              </a:ext>
            </a:extLst>
          </p:cNvPr>
          <p:cNvSpPr>
            <a:spLocks noGrp="1"/>
          </p:cNvSpPr>
          <p:nvPr>
            <p:ph sz="half" idx="2"/>
          </p:nvPr>
        </p:nvSpPr>
        <p:spPr>
          <a:xfrm>
            <a:off x="7654583" y="1216204"/>
            <a:ext cx="4171875" cy="4973987"/>
          </a:xfrm>
        </p:spPr>
        <p:txBody>
          <a:bodyPr/>
          <a:lstStyle/>
          <a:p>
            <a:pPr marL="0" lvl="0" indent="0">
              <a:spcBef>
                <a:spcPts val="500"/>
              </a:spcBef>
              <a:spcAft>
                <a:spcPts val="0"/>
              </a:spcAft>
              <a:buNone/>
            </a:pPr>
            <a:r>
              <a:rPr lang="en-US" sz="1600" b="1" noProof="0" dirty="0">
                <a:solidFill>
                  <a:schemeClr val="accent1"/>
                </a:solidFill>
              </a:rPr>
              <a:t>ANTIBODY: </a:t>
            </a:r>
          </a:p>
          <a:p>
            <a:pPr lvl="0">
              <a:spcBef>
                <a:spcPts val="500"/>
              </a:spcBef>
              <a:spcAft>
                <a:spcPts val="0"/>
              </a:spcAft>
            </a:pPr>
            <a:r>
              <a:rPr lang="en-US" sz="1600" noProof="0" dirty="0"/>
              <a:t>Chimeric/humanized monoclonal IgG Ab </a:t>
            </a:r>
          </a:p>
          <a:p>
            <a:pPr lvl="0">
              <a:spcBef>
                <a:spcPts val="500"/>
              </a:spcBef>
              <a:spcAft>
                <a:spcPts val="0"/>
              </a:spcAft>
            </a:pPr>
            <a:r>
              <a:rPr lang="en-US" sz="1600" noProof="0" dirty="0"/>
              <a:t>Targeted antigen found only on target cells</a:t>
            </a:r>
          </a:p>
          <a:p>
            <a:pPr lvl="0">
              <a:spcBef>
                <a:spcPts val="500"/>
              </a:spcBef>
              <a:spcAft>
                <a:spcPts val="0"/>
              </a:spcAft>
            </a:pPr>
            <a:r>
              <a:rPr lang="en-US" sz="1600" noProof="0" dirty="0"/>
              <a:t>Targeted antigen that is not downregulated on Ab binding</a:t>
            </a:r>
          </a:p>
          <a:p>
            <a:pPr lvl="0">
              <a:spcBef>
                <a:spcPts val="500"/>
              </a:spcBef>
              <a:spcAft>
                <a:spcPts val="0"/>
              </a:spcAft>
            </a:pPr>
            <a:r>
              <a:rPr lang="en-US" sz="1600" noProof="0" dirty="0"/>
              <a:t>Minimal nonspecific binding</a:t>
            </a:r>
          </a:p>
          <a:p>
            <a:pPr marL="0" lvl="0" indent="0">
              <a:spcBef>
                <a:spcPts val="500"/>
              </a:spcBef>
              <a:spcAft>
                <a:spcPts val="0"/>
              </a:spcAft>
              <a:buNone/>
            </a:pPr>
            <a:r>
              <a:rPr lang="en-US" sz="1600" b="1" noProof="0" dirty="0">
                <a:solidFill>
                  <a:schemeClr val="accent1"/>
                </a:solidFill>
              </a:rPr>
              <a:t>LINKER: </a:t>
            </a:r>
          </a:p>
          <a:p>
            <a:pPr lvl="0">
              <a:spcBef>
                <a:spcPts val="500"/>
              </a:spcBef>
              <a:spcAft>
                <a:spcPts val="0"/>
              </a:spcAft>
            </a:pPr>
            <a:r>
              <a:rPr lang="en-US" sz="1600" noProof="0" dirty="0"/>
              <a:t>Ensures payload is attached to Ab in plasma but efficiently released in tumor cells</a:t>
            </a:r>
          </a:p>
          <a:p>
            <a:pPr lvl="0">
              <a:spcBef>
                <a:spcPts val="500"/>
              </a:spcBef>
              <a:spcAft>
                <a:spcPts val="0"/>
              </a:spcAft>
            </a:pPr>
            <a:r>
              <a:rPr lang="en-US" sz="1600" dirty="0"/>
              <a:t>C</a:t>
            </a:r>
            <a:r>
              <a:rPr lang="en-US" sz="1600" noProof="0" dirty="0"/>
              <a:t>an be cleavable (via tumor-associated factors) or noncleavable (lysosomal degradation)</a:t>
            </a:r>
          </a:p>
          <a:p>
            <a:pPr marL="0" lvl="0" indent="0">
              <a:spcBef>
                <a:spcPts val="500"/>
              </a:spcBef>
              <a:spcAft>
                <a:spcPts val="0"/>
              </a:spcAft>
              <a:buNone/>
            </a:pPr>
            <a:r>
              <a:rPr lang="en-US" sz="1600" b="1" noProof="0" dirty="0">
                <a:solidFill>
                  <a:schemeClr val="accent1"/>
                </a:solidFill>
              </a:rPr>
              <a:t>PAYLOAD: </a:t>
            </a:r>
          </a:p>
          <a:p>
            <a:pPr lvl="0">
              <a:spcBef>
                <a:spcPts val="500"/>
              </a:spcBef>
              <a:spcAft>
                <a:spcPts val="0"/>
              </a:spcAft>
            </a:pPr>
            <a:r>
              <a:rPr lang="en-US" sz="1600" noProof="0" dirty="0"/>
              <a:t>Variable drug</a:t>
            </a:r>
          </a:p>
          <a:p>
            <a:pPr lvl="0">
              <a:spcBef>
                <a:spcPts val="500"/>
              </a:spcBef>
              <a:spcAft>
                <a:spcPts val="0"/>
              </a:spcAft>
            </a:pPr>
            <a:r>
              <a:rPr lang="en-US" sz="1600" noProof="0" dirty="0"/>
              <a:t>Nonimmunogenic</a:t>
            </a:r>
          </a:p>
          <a:p>
            <a:pPr lvl="0">
              <a:spcBef>
                <a:spcPts val="500"/>
              </a:spcBef>
              <a:spcAft>
                <a:spcPts val="0"/>
              </a:spcAft>
            </a:pPr>
            <a:r>
              <a:rPr lang="en-US" sz="1600" noProof="0" dirty="0"/>
              <a:t>Nontoxic during circulation in the blood</a:t>
            </a:r>
          </a:p>
          <a:p>
            <a:pPr lvl="0">
              <a:spcBef>
                <a:spcPts val="500"/>
              </a:spcBef>
              <a:spcAft>
                <a:spcPts val="0"/>
              </a:spcAft>
            </a:pPr>
            <a:r>
              <a:rPr lang="en-US" sz="1600" noProof="0" dirty="0"/>
              <a:t>Highly potent in small quantities </a:t>
            </a:r>
          </a:p>
          <a:p>
            <a:pPr lvl="0">
              <a:spcBef>
                <a:spcPts val="500"/>
              </a:spcBef>
              <a:spcAft>
                <a:spcPts val="0"/>
              </a:spcAft>
            </a:pPr>
            <a:r>
              <a:rPr lang="en-US" sz="1600" noProof="0" dirty="0"/>
              <a:t>Drug Ab ratio affects efficacy and clearance</a:t>
            </a:r>
          </a:p>
        </p:txBody>
      </p:sp>
    </p:spTree>
    <p:extLst>
      <p:ext uri="{BB962C8B-B14F-4D97-AF65-F5344CB8AC3E}">
        <p14:creationId xmlns:p14="http://schemas.microsoft.com/office/powerpoint/2010/main" val="1025580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ACAD3F74-85F3-6B85-D6F1-252512ACF85D}"/>
              </a:ext>
            </a:extLst>
          </p:cNvPr>
          <p:cNvGraphicFramePr>
            <a:graphicFrameLocks noGrp="1"/>
          </p:cNvGraphicFramePr>
          <p:nvPr>
            <p:extLst>
              <p:ext uri="{D42A27DB-BD31-4B8C-83A1-F6EECF244321}">
                <p14:modId xmlns:p14="http://schemas.microsoft.com/office/powerpoint/2010/main" val="144958187"/>
              </p:ext>
            </p:extLst>
          </p:nvPr>
        </p:nvGraphicFramePr>
        <p:xfrm>
          <a:off x="723900" y="1600200"/>
          <a:ext cx="10782300" cy="4206240"/>
        </p:xfrm>
        <a:graphic>
          <a:graphicData uri="http://schemas.openxmlformats.org/drawingml/2006/table">
            <a:tbl>
              <a:tblPr firstRow="1" bandRow="1">
                <a:tableStyleId>{5C22544A-7EE6-4342-B048-85BDC9FD1C3A}</a:tableStyleId>
              </a:tblPr>
              <a:tblGrid>
                <a:gridCol w="1149421">
                  <a:extLst>
                    <a:ext uri="{9D8B030D-6E8A-4147-A177-3AD203B41FA5}">
                      <a16:colId xmlns:a16="http://schemas.microsoft.com/office/drawing/2014/main" val="3063839829"/>
                    </a:ext>
                  </a:extLst>
                </a:gridCol>
                <a:gridCol w="3374998">
                  <a:extLst>
                    <a:ext uri="{9D8B030D-6E8A-4147-A177-3AD203B41FA5}">
                      <a16:colId xmlns:a16="http://schemas.microsoft.com/office/drawing/2014/main" val="1550151979"/>
                    </a:ext>
                  </a:extLst>
                </a:gridCol>
                <a:gridCol w="2101166">
                  <a:extLst>
                    <a:ext uri="{9D8B030D-6E8A-4147-A177-3AD203B41FA5}">
                      <a16:colId xmlns:a16="http://schemas.microsoft.com/office/drawing/2014/main" val="1450769048"/>
                    </a:ext>
                  </a:extLst>
                </a:gridCol>
                <a:gridCol w="1707197">
                  <a:extLst>
                    <a:ext uri="{9D8B030D-6E8A-4147-A177-3AD203B41FA5}">
                      <a16:colId xmlns:a16="http://schemas.microsoft.com/office/drawing/2014/main" val="3041096432"/>
                    </a:ext>
                  </a:extLst>
                </a:gridCol>
                <a:gridCol w="1825388">
                  <a:extLst>
                    <a:ext uri="{9D8B030D-6E8A-4147-A177-3AD203B41FA5}">
                      <a16:colId xmlns:a16="http://schemas.microsoft.com/office/drawing/2014/main" val="1618140928"/>
                    </a:ext>
                  </a:extLst>
                </a:gridCol>
                <a:gridCol w="624130">
                  <a:extLst>
                    <a:ext uri="{9D8B030D-6E8A-4147-A177-3AD203B41FA5}">
                      <a16:colId xmlns:a16="http://schemas.microsoft.com/office/drawing/2014/main" val="3513382912"/>
                    </a:ext>
                  </a:extLst>
                </a:gridCol>
              </a:tblGrid>
              <a:tr h="188512">
                <a:tc>
                  <a:txBody>
                    <a:bodyPr/>
                    <a:lstStyle/>
                    <a:p>
                      <a:r>
                        <a:rPr lang="en-US" sz="1600" dirty="0"/>
                        <a:t>Target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Expression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ADC</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Linker</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Payload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DAR</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402193587"/>
                  </a:ext>
                </a:extLst>
              </a:tr>
              <a:tr h="325612">
                <a:tc>
                  <a:txBody>
                    <a:bodyPr/>
                    <a:lstStyle/>
                    <a:p>
                      <a:r>
                        <a:rPr lang="en-US" sz="1600" dirty="0">
                          <a:solidFill>
                            <a:schemeClr val="bg1"/>
                          </a:solidFill>
                        </a:rPr>
                        <a:t>HER2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Activating mutations occur in 2%-4% of NSCLCs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Trastuzumab deruxtecan</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Cleavable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Deruxtecan</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42848462"/>
                  </a:ext>
                </a:extLst>
              </a:tr>
              <a:tr h="599811">
                <a:tc>
                  <a:txBody>
                    <a:bodyPr/>
                    <a:lstStyle/>
                    <a:p>
                      <a:r>
                        <a:rPr lang="en-US" sz="1600" dirty="0">
                          <a:solidFill>
                            <a:schemeClr val="bg1"/>
                          </a:solidFill>
                        </a:rPr>
                        <a:t>TROP2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Overexpression shown in many epithelial cancer types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Datopotamab deruxtecan</a:t>
                      </a:r>
                    </a:p>
                    <a:p>
                      <a:pPr algn="ctr"/>
                      <a:endParaRPr lang="en-US" sz="1600" dirty="0">
                        <a:solidFill>
                          <a:schemeClr val="bg1"/>
                        </a:solidFill>
                      </a:endParaRPr>
                    </a:p>
                    <a:p>
                      <a:pPr algn="ctr"/>
                      <a:r>
                        <a:rPr lang="en-US" sz="1600" dirty="0">
                          <a:solidFill>
                            <a:schemeClr val="bg1"/>
                          </a:solidFill>
                        </a:rPr>
                        <a:t>Sacituzumab govitecan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Cleavable</a:t>
                      </a:r>
                    </a:p>
                    <a:p>
                      <a:pPr algn="ctr"/>
                      <a:endParaRPr lang="en-US" sz="1600" dirty="0">
                        <a:solidFill>
                          <a:schemeClr val="bg1"/>
                        </a:solidFill>
                      </a:endParaRPr>
                    </a:p>
                    <a:p>
                      <a:pPr algn="ctr"/>
                      <a:endParaRPr lang="en-US" sz="1600" dirty="0">
                        <a:solidFill>
                          <a:schemeClr val="bg1"/>
                        </a:solidFill>
                      </a:endParaRPr>
                    </a:p>
                    <a:p>
                      <a:pPr algn="ctr"/>
                      <a:r>
                        <a:rPr lang="en-US" sz="1600" dirty="0">
                          <a:solidFill>
                            <a:schemeClr val="bg1"/>
                          </a:solidFill>
                        </a:rPr>
                        <a:t>Cleavable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Deruxtecan</a:t>
                      </a:r>
                    </a:p>
                    <a:p>
                      <a:pPr algn="ctr"/>
                      <a:endParaRPr lang="en-US" sz="1600" dirty="0">
                        <a:solidFill>
                          <a:schemeClr val="bg1"/>
                        </a:solidFill>
                      </a:endParaRPr>
                    </a:p>
                    <a:p>
                      <a:pPr algn="ctr"/>
                      <a:endParaRPr lang="en-US" sz="1600" dirty="0">
                        <a:solidFill>
                          <a:schemeClr val="bg1"/>
                        </a:solidFill>
                      </a:endParaRPr>
                    </a:p>
                    <a:p>
                      <a:pPr algn="ctr"/>
                      <a:r>
                        <a:rPr lang="en-US" sz="1600" dirty="0">
                          <a:solidFill>
                            <a:schemeClr val="bg1"/>
                          </a:solidFill>
                        </a:rPr>
                        <a:t>SN-38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4</a:t>
                      </a:r>
                    </a:p>
                    <a:p>
                      <a:pPr algn="ctr"/>
                      <a:endParaRPr lang="en-US" sz="1600" dirty="0">
                        <a:solidFill>
                          <a:schemeClr val="bg1"/>
                        </a:solidFill>
                      </a:endParaRPr>
                    </a:p>
                    <a:p>
                      <a:pPr algn="ctr"/>
                      <a:endParaRPr lang="en-US" sz="1600" dirty="0">
                        <a:solidFill>
                          <a:schemeClr val="bg1"/>
                        </a:solidFill>
                      </a:endParaRPr>
                    </a:p>
                    <a:p>
                      <a:pPr algn="ctr"/>
                      <a:r>
                        <a:rPr lang="en-US" sz="1600" dirty="0">
                          <a:solidFill>
                            <a:schemeClr val="bg1"/>
                          </a:solidFill>
                        </a:rPr>
                        <a:t>7.6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80762316"/>
                  </a:ext>
                </a:extLst>
              </a:tr>
              <a:tr h="325612">
                <a:tc>
                  <a:txBody>
                    <a:bodyPr/>
                    <a:lstStyle/>
                    <a:p>
                      <a:r>
                        <a:rPr lang="en-US" sz="1600" dirty="0">
                          <a:solidFill>
                            <a:schemeClr val="bg1"/>
                          </a:solidFill>
                        </a:rPr>
                        <a:t>HER3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Overexpressed in multiple human cancers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Patritumab deruxtecan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Cleavable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Deruxtecan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91486552"/>
                  </a:ext>
                </a:extLst>
              </a:tr>
              <a:tr h="462712">
                <a:tc>
                  <a:txBody>
                    <a:bodyPr/>
                    <a:lstStyle/>
                    <a:p>
                      <a:r>
                        <a:rPr lang="en-US" sz="1600" dirty="0">
                          <a:solidFill>
                            <a:schemeClr val="bg1"/>
                          </a:solidFill>
                        </a:rPr>
                        <a:t>CEACAM5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Overexpressed in multiple epithelial malignancies, including nonsquamous NSCLC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Tusamitamab ravtansine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Cleavable inside cells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Maytansinoid DM4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3.8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48934626"/>
                  </a:ext>
                </a:extLst>
              </a:tr>
              <a:tr h="462712">
                <a:tc>
                  <a:txBody>
                    <a:bodyPr/>
                    <a:lstStyle/>
                    <a:p>
                      <a:r>
                        <a:rPr lang="en-US" sz="1600" dirty="0">
                          <a:solidFill>
                            <a:schemeClr val="bg1"/>
                          </a:solidFill>
                        </a:rPr>
                        <a:t>c-MET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Signaling stimulates oncologic processes like cell motility, invasion, and metastasis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Telisotuzumab vedotin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Cleavable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Mono-methylauristatin 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3.1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018268715"/>
                  </a:ext>
                </a:extLst>
              </a:tr>
            </a:tbl>
          </a:graphicData>
        </a:graphic>
      </p:graphicFrame>
      <p:sp>
        <p:nvSpPr>
          <p:cNvPr id="2" name="Title 1">
            <a:extLst>
              <a:ext uri="{FF2B5EF4-FFF2-40B4-BE49-F238E27FC236}">
                <a16:creationId xmlns:a16="http://schemas.microsoft.com/office/drawing/2014/main" id="{D4A5FB41-4B97-2E23-20BC-670911898539}"/>
              </a:ext>
            </a:extLst>
          </p:cNvPr>
          <p:cNvSpPr>
            <a:spLocks noGrp="1"/>
          </p:cNvSpPr>
          <p:nvPr>
            <p:ph type="title"/>
          </p:nvPr>
        </p:nvSpPr>
        <p:spPr/>
        <p:txBody>
          <a:bodyPr/>
          <a:lstStyle/>
          <a:p>
            <a:r>
              <a:rPr lang="en-US" dirty="0"/>
              <a:t>Components of Select ADCs </a:t>
            </a:r>
          </a:p>
        </p:txBody>
      </p:sp>
      <p:sp>
        <p:nvSpPr>
          <p:cNvPr id="7" name="Text Box 15">
            <a:extLst>
              <a:ext uri="{FF2B5EF4-FFF2-40B4-BE49-F238E27FC236}">
                <a16:creationId xmlns:a16="http://schemas.microsoft.com/office/drawing/2014/main" id="{E188CE17-E773-3873-985D-64DFB9F9C8E8}"/>
              </a:ext>
            </a:extLst>
          </p:cNvPr>
          <p:cNvSpPr txBox="1">
            <a:spLocks noChangeArrowheads="1"/>
          </p:cNvSpPr>
          <p:nvPr/>
        </p:nvSpPr>
        <p:spPr bwMode="auto">
          <a:xfrm>
            <a:off x="433067" y="6171687"/>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Abuhelwa. Cancer Treat Rev. 2022;106:102393. </a:t>
            </a:r>
            <a:r>
              <a:rPr lang="en-US" altLang="en-US" sz="1200" b="0" spc="-10" dirty="0">
                <a:solidFill>
                  <a:srgbClr val="455560"/>
                </a:solidFill>
                <a:latin typeface="Calibri" panose="020F0502020204030204" pitchFamily="34" charset="0"/>
              </a:rPr>
              <a:t>Miranda</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Cancers (Basel). 2018;10:280.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Pouzin. J Pharmacokinet Pharmacodyn. 2022;49:381.</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3" name="Rectangle 2">
            <a:extLst>
              <a:ext uri="{FF2B5EF4-FFF2-40B4-BE49-F238E27FC236}">
                <a16:creationId xmlns:a16="http://schemas.microsoft.com/office/drawing/2014/main" id="{378CB8D3-2F2D-62E0-5E0F-EB5917E11BA9}"/>
              </a:ext>
            </a:extLst>
          </p:cNvPr>
          <p:cNvSpPr/>
          <p:nvPr/>
        </p:nvSpPr>
        <p:spPr bwMode="auto">
          <a:xfrm>
            <a:off x="723900" y="4150760"/>
            <a:ext cx="10782300" cy="821932"/>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753105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CEACAM 5 Expression Higher in NSQ vs SQ NSCLC</a:t>
            </a:r>
            <a:endParaRPr lang="fr-FR" dirty="0"/>
          </a:p>
        </p:txBody>
      </p:sp>
      <p:sp>
        <p:nvSpPr>
          <p:cNvPr id="13" name="Content Placeholder 12">
            <a:extLst>
              <a:ext uri="{FF2B5EF4-FFF2-40B4-BE49-F238E27FC236}">
                <a16:creationId xmlns:a16="http://schemas.microsoft.com/office/drawing/2014/main" id="{16F6BB94-32D3-2D13-003A-ABCE7B9E3B94}"/>
              </a:ext>
            </a:extLst>
          </p:cNvPr>
          <p:cNvSpPr>
            <a:spLocks noGrp="1"/>
          </p:cNvSpPr>
          <p:nvPr>
            <p:ph sz="half" idx="1"/>
          </p:nvPr>
        </p:nvSpPr>
        <p:spPr>
          <a:xfrm>
            <a:off x="601820" y="1510730"/>
            <a:ext cx="4958152" cy="675517"/>
          </a:xfrm>
        </p:spPr>
        <p:txBody>
          <a:bodyPr/>
          <a:lstStyle/>
          <a:p>
            <a:r>
              <a:rPr lang="en-US" sz="2200" dirty="0"/>
              <a:t>32 lung PDX models, 22 SQ NSCLC and 10 NSQ NSCLC</a:t>
            </a:r>
            <a:endParaRPr lang="fr-FR" sz="2200" dirty="0"/>
          </a:p>
          <a:p>
            <a:endParaRPr lang="en-US" sz="2200" dirty="0"/>
          </a:p>
        </p:txBody>
      </p:sp>
      <p:sp>
        <p:nvSpPr>
          <p:cNvPr id="14" name="Content Placeholder 13">
            <a:extLst>
              <a:ext uri="{FF2B5EF4-FFF2-40B4-BE49-F238E27FC236}">
                <a16:creationId xmlns:a16="http://schemas.microsoft.com/office/drawing/2014/main" id="{895A7FE9-BE90-6028-0C2E-7FA9DF8C00DE}"/>
              </a:ext>
            </a:extLst>
          </p:cNvPr>
          <p:cNvSpPr>
            <a:spLocks noGrp="1"/>
          </p:cNvSpPr>
          <p:nvPr>
            <p:ph sz="half" idx="2"/>
          </p:nvPr>
        </p:nvSpPr>
        <p:spPr>
          <a:xfrm>
            <a:off x="6252634" y="1510730"/>
            <a:ext cx="5229570" cy="675517"/>
          </a:xfrm>
        </p:spPr>
        <p:txBody>
          <a:bodyPr/>
          <a:lstStyle/>
          <a:p>
            <a:r>
              <a:rPr lang="en-US" sz="2200" dirty="0"/>
              <a:t>CEACAM5 expression is heterogeneous within NSQ NSCLC primary tumors</a:t>
            </a:r>
            <a:endParaRPr lang="fr-FR" sz="2200" dirty="0"/>
          </a:p>
          <a:p>
            <a:endParaRPr lang="en-US" sz="2200" dirty="0"/>
          </a:p>
        </p:txBody>
      </p:sp>
      <p:pic>
        <p:nvPicPr>
          <p:cNvPr id="4" name="Image 3"/>
          <p:cNvPicPr>
            <a:picLocks noChangeAspect="1"/>
          </p:cNvPicPr>
          <p:nvPr/>
        </p:nvPicPr>
        <p:blipFill rotWithShape="1">
          <a:blip r:embed="rId3"/>
          <a:srcRect l="75142" t="8639" r="2480" b="8261"/>
          <a:stretch/>
        </p:blipFill>
        <p:spPr>
          <a:xfrm>
            <a:off x="4790073" y="2513294"/>
            <a:ext cx="1210964" cy="3534525"/>
          </a:xfrm>
          <a:prstGeom prst="rect">
            <a:avLst/>
          </a:prstGeom>
        </p:spPr>
      </p:pic>
      <p:pic>
        <p:nvPicPr>
          <p:cNvPr id="8" name="Image 7"/>
          <p:cNvPicPr>
            <a:picLocks noChangeAspect="1"/>
          </p:cNvPicPr>
          <p:nvPr/>
        </p:nvPicPr>
        <p:blipFill rotWithShape="1">
          <a:blip r:embed="rId4"/>
          <a:srcRect t="9028" r="12279" b="8714"/>
          <a:stretch/>
        </p:blipFill>
        <p:spPr>
          <a:xfrm>
            <a:off x="5999207" y="2494024"/>
            <a:ext cx="4985785" cy="3733309"/>
          </a:xfrm>
          <a:prstGeom prst="rect">
            <a:avLst/>
          </a:prstGeom>
        </p:spPr>
      </p:pic>
      <p:sp>
        <p:nvSpPr>
          <p:cNvPr id="10" name="Rectangle 9"/>
          <p:cNvSpPr/>
          <p:nvPr/>
        </p:nvSpPr>
        <p:spPr>
          <a:xfrm>
            <a:off x="455484" y="6388738"/>
            <a:ext cx="2086277" cy="276999"/>
          </a:xfrm>
          <a:prstGeom prst="rect">
            <a:avLst/>
          </a:prstGeom>
        </p:spPr>
        <p:txBody>
          <a:bodyPr wrap="none">
            <a:spAutoFit/>
          </a:bodyPr>
          <a:lstStyle/>
          <a:p>
            <a:r>
              <a:rPr lang="pt-BR" sz="1200" dirty="0">
                <a:solidFill>
                  <a:schemeClr val="bg2"/>
                </a:solidFill>
              </a:rPr>
              <a:t>Adam. ESMO 2021. Abstr 19P. </a:t>
            </a:r>
          </a:p>
        </p:txBody>
      </p:sp>
      <p:cxnSp>
        <p:nvCxnSpPr>
          <p:cNvPr id="5" name="Straight Connector 4">
            <a:extLst>
              <a:ext uri="{FF2B5EF4-FFF2-40B4-BE49-F238E27FC236}">
                <a16:creationId xmlns:a16="http://schemas.microsoft.com/office/drawing/2014/main" id="{E59FD92C-B3C4-543C-1D0E-9DA5B21BA084}"/>
              </a:ext>
            </a:extLst>
          </p:cNvPr>
          <p:cNvCxnSpPr/>
          <p:nvPr/>
        </p:nvCxnSpPr>
        <p:spPr bwMode="auto">
          <a:xfrm flipV="1">
            <a:off x="1207008" y="2408791"/>
            <a:ext cx="0" cy="3715076"/>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33767D82-EE2D-D8D0-7946-B83EEF4BA422}"/>
              </a:ext>
            </a:extLst>
          </p:cNvPr>
          <p:cNvCxnSpPr>
            <a:cxnSpLocks/>
          </p:cNvCxnSpPr>
          <p:nvPr/>
        </p:nvCxnSpPr>
        <p:spPr bwMode="auto">
          <a:xfrm flipH="1">
            <a:off x="1139081" y="242446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CC5C49A0-CCC2-27A6-D807-460A7C6DF3DC}"/>
              </a:ext>
            </a:extLst>
          </p:cNvPr>
          <p:cNvCxnSpPr>
            <a:cxnSpLocks/>
          </p:cNvCxnSpPr>
          <p:nvPr/>
        </p:nvCxnSpPr>
        <p:spPr bwMode="auto">
          <a:xfrm flipH="1">
            <a:off x="1139081" y="30323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24846422-F9EE-43BC-CDDE-47EDC55F937E}"/>
              </a:ext>
            </a:extLst>
          </p:cNvPr>
          <p:cNvCxnSpPr>
            <a:cxnSpLocks/>
          </p:cNvCxnSpPr>
          <p:nvPr/>
        </p:nvCxnSpPr>
        <p:spPr bwMode="auto">
          <a:xfrm flipH="1">
            <a:off x="1139081" y="36506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BAE51974-56B3-193F-C37E-73F5053CF02A}"/>
              </a:ext>
            </a:extLst>
          </p:cNvPr>
          <p:cNvCxnSpPr>
            <a:cxnSpLocks/>
          </p:cNvCxnSpPr>
          <p:nvPr/>
        </p:nvCxnSpPr>
        <p:spPr bwMode="auto">
          <a:xfrm flipH="1">
            <a:off x="1139081" y="42689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7B46E3D4-809F-A35B-ACA4-DFAB2167AE10}"/>
              </a:ext>
            </a:extLst>
          </p:cNvPr>
          <p:cNvCxnSpPr>
            <a:cxnSpLocks/>
          </p:cNvCxnSpPr>
          <p:nvPr/>
        </p:nvCxnSpPr>
        <p:spPr bwMode="auto">
          <a:xfrm flipH="1">
            <a:off x="1139081" y="488725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C3A25E1-88B1-FA07-F43A-E96C6A1E99E5}"/>
              </a:ext>
            </a:extLst>
          </p:cNvPr>
          <p:cNvCxnSpPr>
            <a:cxnSpLocks/>
          </p:cNvCxnSpPr>
          <p:nvPr/>
        </p:nvCxnSpPr>
        <p:spPr bwMode="auto">
          <a:xfrm flipH="1">
            <a:off x="1139081" y="5505561"/>
            <a:ext cx="64008" cy="0"/>
          </a:xfrm>
          <a:prstGeom prst="line">
            <a:avLst/>
          </a:prstGeom>
          <a:noFill/>
          <a:ln w="28575" cap="flat" cmpd="sng" algn="ctr">
            <a:solidFill>
              <a:schemeClr val="bg1"/>
            </a:solidFill>
            <a:prstDash val="solid"/>
            <a:round/>
            <a:headEnd type="none" w="med" len="med"/>
            <a:tailEnd type="none" w="med" len="med"/>
          </a:ln>
          <a:effectLst/>
        </p:spPr>
      </p:cxnSp>
      <p:sp>
        <p:nvSpPr>
          <p:cNvPr id="21" name="TextBox 20">
            <a:extLst>
              <a:ext uri="{FF2B5EF4-FFF2-40B4-BE49-F238E27FC236}">
                <a16:creationId xmlns:a16="http://schemas.microsoft.com/office/drawing/2014/main" id="{3A09EE7F-3AE3-7008-58E1-E90AA5879623}"/>
              </a:ext>
            </a:extLst>
          </p:cNvPr>
          <p:cNvSpPr txBox="1"/>
          <p:nvPr/>
        </p:nvSpPr>
        <p:spPr bwMode="auto">
          <a:xfrm>
            <a:off x="609759" y="2267173"/>
            <a:ext cx="6037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300</a:t>
            </a:r>
          </a:p>
        </p:txBody>
      </p:sp>
      <p:sp>
        <p:nvSpPr>
          <p:cNvPr id="22" name="TextBox 21">
            <a:extLst>
              <a:ext uri="{FF2B5EF4-FFF2-40B4-BE49-F238E27FC236}">
                <a16:creationId xmlns:a16="http://schemas.microsoft.com/office/drawing/2014/main" id="{B67A1BD1-E95F-6BAF-E68F-690A99BA95F9}"/>
              </a:ext>
            </a:extLst>
          </p:cNvPr>
          <p:cNvSpPr txBox="1"/>
          <p:nvPr/>
        </p:nvSpPr>
        <p:spPr bwMode="auto">
          <a:xfrm>
            <a:off x="609759" y="2881998"/>
            <a:ext cx="6037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250</a:t>
            </a:r>
          </a:p>
        </p:txBody>
      </p:sp>
      <p:sp>
        <p:nvSpPr>
          <p:cNvPr id="23" name="TextBox 22">
            <a:extLst>
              <a:ext uri="{FF2B5EF4-FFF2-40B4-BE49-F238E27FC236}">
                <a16:creationId xmlns:a16="http://schemas.microsoft.com/office/drawing/2014/main" id="{EF390001-1B15-89CB-0D11-32F8068F33EB}"/>
              </a:ext>
            </a:extLst>
          </p:cNvPr>
          <p:cNvSpPr txBox="1"/>
          <p:nvPr/>
        </p:nvSpPr>
        <p:spPr bwMode="auto">
          <a:xfrm>
            <a:off x="609759" y="3496823"/>
            <a:ext cx="6037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200</a:t>
            </a:r>
          </a:p>
        </p:txBody>
      </p:sp>
      <p:sp>
        <p:nvSpPr>
          <p:cNvPr id="24" name="TextBox 23">
            <a:extLst>
              <a:ext uri="{FF2B5EF4-FFF2-40B4-BE49-F238E27FC236}">
                <a16:creationId xmlns:a16="http://schemas.microsoft.com/office/drawing/2014/main" id="{CA75EE8F-D324-CBE9-EBE7-0BB28E0ED5AB}"/>
              </a:ext>
            </a:extLst>
          </p:cNvPr>
          <p:cNvSpPr txBox="1"/>
          <p:nvPr/>
        </p:nvSpPr>
        <p:spPr bwMode="auto">
          <a:xfrm>
            <a:off x="609759" y="4111648"/>
            <a:ext cx="6037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150</a:t>
            </a:r>
          </a:p>
        </p:txBody>
      </p:sp>
      <p:sp>
        <p:nvSpPr>
          <p:cNvPr id="25" name="TextBox 24">
            <a:extLst>
              <a:ext uri="{FF2B5EF4-FFF2-40B4-BE49-F238E27FC236}">
                <a16:creationId xmlns:a16="http://schemas.microsoft.com/office/drawing/2014/main" id="{A0CFE77D-B1CA-0194-91F7-8F00C7BA95AD}"/>
              </a:ext>
            </a:extLst>
          </p:cNvPr>
          <p:cNvSpPr txBox="1"/>
          <p:nvPr/>
        </p:nvSpPr>
        <p:spPr bwMode="auto">
          <a:xfrm>
            <a:off x="609759" y="4726473"/>
            <a:ext cx="6037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26" name="TextBox 25">
            <a:extLst>
              <a:ext uri="{FF2B5EF4-FFF2-40B4-BE49-F238E27FC236}">
                <a16:creationId xmlns:a16="http://schemas.microsoft.com/office/drawing/2014/main" id="{93DF4F35-D9CD-2343-C5DD-D43426469A55}"/>
              </a:ext>
            </a:extLst>
          </p:cNvPr>
          <p:cNvSpPr txBox="1"/>
          <p:nvPr/>
        </p:nvSpPr>
        <p:spPr bwMode="auto">
          <a:xfrm>
            <a:off x="609759" y="5341298"/>
            <a:ext cx="6037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27" name="TextBox 26">
            <a:extLst>
              <a:ext uri="{FF2B5EF4-FFF2-40B4-BE49-F238E27FC236}">
                <a16:creationId xmlns:a16="http://schemas.microsoft.com/office/drawing/2014/main" id="{0478D1E2-7926-60D7-9924-60B59B33B488}"/>
              </a:ext>
            </a:extLst>
          </p:cNvPr>
          <p:cNvSpPr txBox="1"/>
          <p:nvPr/>
        </p:nvSpPr>
        <p:spPr bwMode="auto">
          <a:xfrm>
            <a:off x="609759" y="5956124"/>
            <a:ext cx="6037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28" name="TextBox 27">
            <a:extLst>
              <a:ext uri="{FF2B5EF4-FFF2-40B4-BE49-F238E27FC236}">
                <a16:creationId xmlns:a16="http://schemas.microsoft.com/office/drawing/2014/main" id="{24D6F089-4784-2668-DE01-2C17175884EA}"/>
              </a:ext>
            </a:extLst>
          </p:cNvPr>
          <p:cNvSpPr txBox="1"/>
          <p:nvPr/>
        </p:nvSpPr>
        <p:spPr bwMode="auto">
          <a:xfrm rot="16200000">
            <a:off x="-1191219" y="4097052"/>
            <a:ext cx="37150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H-score</a:t>
            </a:r>
          </a:p>
        </p:txBody>
      </p:sp>
      <p:sp>
        <p:nvSpPr>
          <p:cNvPr id="30" name="TextBox 29">
            <a:extLst>
              <a:ext uri="{FF2B5EF4-FFF2-40B4-BE49-F238E27FC236}">
                <a16:creationId xmlns:a16="http://schemas.microsoft.com/office/drawing/2014/main" id="{F28944FE-445F-04C8-BE0E-21FD38AFB2DB}"/>
              </a:ext>
            </a:extLst>
          </p:cNvPr>
          <p:cNvSpPr txBox="1"/>
          <p:nvPr/>
        </p:nvSpPr>
        <p:spPr bwMode="auto">
          <a:xfrm>
            <a:off x="1097296" y="2127907"/>
            <a:ext cx="14525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NSQ NSCLC (n = 10)</a:t>
            </a:r>
          </a:p>
        </p:txBody>
      </p:sp>
      <p:sp>
        <p:nvSpPr>
          <p:cNvPr id="31" name="TextBox 30">
            <a:extLst>
              <a:ext uri="{FF2B5EF4-FFF2-40B4-BE49-F238E27FC236}">
                <a16:creationId xmlns:a16="http://schemas.microsoft.com/office/drawing/2014/main" id="{41E61385-1846-DA00-8674-FB5CD98FF27F}"/>
              </a:ext>
            </a:extLst>
          </p:cNvPr>
          <p:cNvSpPr txBox="1"/>
          <p:nvPr/>
        </p:nvSpPr>
        <p:spPr bwMode="auto">
          <a:xfrm>
            <a:off x="2402269" y="2127907"/>
            <a:ext cx="2342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SQ NSCLC (n = 22)</a:t>
            </a:r>
          </a:p>
        </p:txBody>
      </p:sp>
      <p:sp>
        <p:nvSpPr>
          <p:cNvPr id="32" name="Right Bracket 31">
            <a:extLst>
              <a:ext uri="{FF2B5EF4-FFF2-40B4-BE49-F238E27FC236}">
                <a16:creationId xmlns:a16="http://schemas.microsoft.com/office/drawing/2014/main" id="{0A4DA43E-E599-C225-D299-31865E74BBC0}"/>
              </a:ext>
            </a:extLst>
          </p:cNvPr>
          <p:cNvSpPr/>
          <p:nvPr/>
        </p:nvSpPr>
        <p:spPr bwMode="auto">
          <a:xfrm rot="16200000">
            <a:off x="1756121" y="1912871"/>
            <a:ext cx="114547" cy="1086298"/>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33" name="Right Bracket 32">
            <a:extLst>
              <a:ext uri="{FF2B5EF4-FFF2-40B4-BE49-F238E27FC236}">
                <a16:creationId xmlns:a16="http://schemas.microsoft.com/office/drawing/2014/main" id="{7B1FE656-441E-D68C-509D-7D5B7425D10A}"/>
              </a:ext>
            </a:extLst>
          </p:cNvPr>
          <p:cNvSpPr/>
          <p:nvPr/>
        </p:nvSpPr>
        <p:spPr bwMode="auto">
          <a:xfrm rot="16200000">
            <a:off x="3519132" y="1281546"/>
            <a:ext cx="114548" cy="2348948"/>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34" name="TextBox 33">
            <a:extLst>
              <a:ext uri="{FF2B5EF4-FFF2-40B4-BE49-F238E27FC236}">
                <a16:creationId xmlns:a16="http://schemas.microsoft.com/office/drawing/2014/main" id="{BA3571B3-F430-FD9E-EA7E-BC165792ECC4}"/>
              </a:ext>
            </a:extLst>
          </p:cNvPr>
          <p:cNvSpPr txBox="1"/>
          <p:nvPr/>
        </p:nvSpPr>
        <p:spPr bwMode="auto">
          <a:xfrm>
            <a:off x="3164626" y="2847073"/>
            <a:ext cx="15901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No expression (n = 11)</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Whole (n = 17)</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Mixed (n = 4)</a:t>
            </a:r>
          </a:p>
        </p:txBody>
      </p:sp>
      <p:sp>
        <p:nvSpPr>
          <p:cNvPr id="35" name="TextBox 34">
            <a:extLst>
              <a:ext uri="{FF2B5EF4-FFF2-40B4-BE49-F238E27FC236}">
                <a16:creationId xmlns:a16="http://schemas.microsoft.com/office/drawing/2014/main" id="{514CD7FA-6CAF-A87C-11AB-F348B4A6D1CA}"/>
              </a:ext>
            </a:extLst>
          </p:cNvPr>
          <p:cNvSpPr txBox="1"/>
          <p:nvPr/>
        </p:nvSpPr>
        <p:spPr bwMode="auto">
          <a:xfrm>
            <a:off x="3030729" y="2831231"/>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36" name="Rectangle 35">
            <a:extLst>
              <a:ext uri="{FF2B5EF4-FFF2-40B4-BE49-F238E27FC236}">
                <a16:creationId xmlns:a16="http://schemas.microsoft.com/office/drawing/2014/main" id="{1E8ABBAD-7420-86EE-EBB9-CD5E59B515B3}"/>
              </a:ext>
            </a:extLst>
          </p:cNvPr>
          <p:cNvSpPr/>
          <p:nvPr/>
        </p:nvSpPr>
        <p:spPr bwMode="auto">
          <a:xfrm>
            <a:off x="3103734" y="3114340"/>
            <a:ext cx="106794" cy="10679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F123E9DA-2A8F-2FD4-67D0-67B24AB4F485}"/>
              </a:ext>
            </a:extLst>
          </p:cNvPr>
          <p:cNvSpPr/>
          <p:nvPr/>
        </p:nvSpPr>
        <p:spPr bwMode="auto">
          <a:xfrm>
            <a:off x="3103734" y="3298090"/>
            <a:ext cx="106794" cy="10679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TextBox 37">
            <a:extLst>
              <a:ext uri="{FF2B5EF4-FFF2-40B4-BE49-F238E27FC236}">
                <a16:creationId xmlns:a16="http://schemas.microsoft.com/office/drawing/2014/main" id="{9AE6459F-9A07-012C-1D76-AF3FABDCC922}"/>
              </a:ext>
            </a:extLst>
          </p:cNvPr>
          <p:cNvSpPr txBox="1"/>
          <p:nvPr/>
        </p:nvSpPr>
        <p:spPr bwMode="auto">
          <a:xfrm>
            <a:off x="1902969"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39" name="TextBox 38">
            <a:extLst>
              <a:ext uri="{FF2B5EF4-FFF2-40B4-BE49-F238E27FC236}">
                <a16:creationId xmlns:a16="http://schemas.microsoft.com/office/drawing/2014/main" id="{06B2FAFA-79F6-187D-690E-10F43458D798}"/>
              </a:ext>
            </a:extLst>
          </p:cNvPr>
          <p:cNvSpPr txBox="1"/>
          <p:nvPr/>
        </p:nvSpPr>
        <p:spPr bwMode="auto">
          <a:xfrm>
            <a:off x="2178457"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0" name="TextBox 39">
            <a:extLst>
              <a:ext uri="{FF2B5EF4-FFF2-40B4-BE49-F238E27FC236}">
                <a16:creationId xmlns:a16="http://schemas.microsoft.com/office/drawing/2014/main" id="{766F7405-5EE3-2443-8613-5A9B6B1DC2AA}"/>
              </a:ext>
            </a:extLst>
          </p:cNvPr>
          <p:cNvSpPr txBox="1"/>
          <p:nvPr/>
        </p:nvSpPr>
        <p:spPr bwMode="auto">
          <a:xfrm>
            <a:off x="1991410"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1" name="TextBox 40">
            <a:extLst>
              <a:ext uri="{FF2B5EF4-FFF2-40B4-BE49-F238E27FC236}">
                <a16:creationId xmlns:a16="http://schemas.microsoft.com/office/drawing/2014/main" id="{B5D4C128-9234-8CF4-C6AA-769B5AEE70F2}"/>
              </a:ext>
            </a:extLst>
          </p:cNvPr>
          <p:cNvSpPr txBox="1"/>
          <p:nvPr/>
        </p:nvSpPr>
        <p:spPr bwMode="auto">
          <a:xfrm>
            <a:off x="2090016"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2" name="TextBox 41">
            <a:extLst>
              <a:ext uri="{FF2B5EF4-FFF2-40B4-BE49-F238E27FC236}">
                <a16:creationId xmlns:a16="http://schemas.microsoft.com/office/drawing/2014/main" id="{04A5A2A3-9CE6-F8A9-FBD2-B3923A79F816}"/>
              </a:ext>
            </a:extLst>
          </p:cNvPr>
          <p:cNvSpPr txBox="1"/>
          <p:nvPr/>
        </p:nvSpPr>
        <p:spPr bwMode="auto">
          <a:xfrm>
            <a:off x="4024525"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3" name="TextBox 42">
            <a:extLst>
              <a:ext uri="{FF2B5EF4-FFF2-40B4-BE49-F238E27FC236}">
                <a16:creationId xmlns:a16="http://schemas.microsoft.com/office/drawing/2014/main" id="{5AA43B1D-4C3B-AB92-A93B-3B3063970013}"/>
              </a:ext>
            </a:extLst>
          </p:cNvPr>
          <p:cNvSpPr txBox="1"/>
          <p:nvPr/>
        </p:nvSpPr>
        <p:spPr bwMode="auto">
          <a:xfrm>
            <a:off x="4300013"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4" name="TextBox 43">
            <a:extLst>
              <a:ext uri="{FF2B5EF4-FFF2-40B4-BE49-F238E27FC236}">
                <a16:creationId xmlns:a16="http://schemas.microsoft.com/office/drawing/2014/main" id="{DC152D0B-7CB8-CC3A-987F-4231CF142AF6}"/>
              </a:ext>
            </a:extLst>
          </p:cNvPr>
          <p:cNvSpPr txBox="1"/>
          <p:nvPr/>
        </p:nvSpPr>
        <p:spPr bwMode="auto">
          <a:xfrm>
            <a:off x="4112966"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5" name="TextBox 44">
            <a:extLst>
              <a:ext uri="{FF2B5EF4-FFF2-40B4-BE49-F238E27FC236}">
                <a16:creationId xmlns:a16="http://schemas.microsoft.com/office/drawing/2014/main" id="{9FD1F20E-966D-281B-86A8-B23A109658D2}"/>
              </a:ext>
            </a:extLst>
          </p:cNvPr>
          <p:cNvSpPr txBox="1"/>
          <p:nvPr/>
        </p:nvSpPr>
        <p:spPr bwMode="auto">
          <a:xfrm>
            <a:off x="4211572"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6" name="TextBox 45">
            <a:extLst>
              <a:ext uri="{FF2B5EF4-FFF2-40B4-BE49-F238E27FC236}">
                <a16:creationId xmlns:a16="http://schemas.microsoft.com/office/drawing/2014/main" id="{B6B6F521-932F-47F7-1948-F3DDA330A4E2}"/>
              </a:ext>
            </a:extLst>
          </p:cNvPr>
          <p:cNvSpPr txBox="1"/>
          <p:nvPr/>
        </p:nvSpPr>
        <p:spPr bwMode="auto">
          <a:xfrm>
            <a:off x="4394827"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8" name="TextBox 47">
            <a:extLst>
              <a:ext uri="{FF2B5EF4-FFF2-40B4-BE49-F238E27FC236}">
                <a16:creationId xmlns:a16="http://schemas.microsoft.com/office/drawing/2014/main" id="{F78B43AD-D677-0F92-EA71-2FCB6614F72B}"/>
              </a:ext>
            </a:extLst>
          </p:cNvPr>
          <p:cNvSpPr txBox="1"/>
          <p:nvPr/>
        </p:nvSpPr>
        <p:spPr bwMode="auto">
          <a:xfrm>
            <a:off x="4483268"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49" name="TextBox 48">
            <a:extLst>
              <a:ext uri="{FF2B5EF4-FFF2-40B4-BE49-F238E27FC236}">
                <a16:creationId xmlns:a16="http://schemas.microsoft.com/office/drawing/2014/main" id="{8511B108-F2C2-9097-F9BF-C692B39C2467}"/>
              </a:ext>
            </a:extLst>
          </p:cNvPr>
          <p:cNvSpPr txBox="1"/>
          <p:nvPr/>
        </p:nvSpPr>
        <p:spPr bwMode="auto">
          <a:xfrm>
            <a:off x="4581874" y="5890183"/>
            <a:ext cx="259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X</a:t>
            </a:r>
          </a:p>
        </p:txBody>
      </p:sp>
      <p:sp>
        <p:nvSpPr>
          <p:cNvPr id="50" name="Rectangle 49">
            <a:extLst>
              <a:ext uri="{FF2B5EF4-FFF2-40B4-BE49-F238E27FC236}">
                <a16:creationId xmlns:a16="http://schemas.microsoft.com/office/drawing/2014/main" id="{33B230E6-B778-4977-B94A-7AF2FFE3D296}"/>
              </a:ext>
            </a:extLst>
          </p:cNvPr>
          <p:cNvSpPr/>
          <p:nvPr/>
        </p:nvSpPr>
        <p:spPr bwMode="auto">
          <a:xfrm>
            <a:off x="1283589" y="3148396"/>
            <a:ext cx="101074" cy="297787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5F5EE620-A55F-20A5-4866-D2742F4CD272}"/>
              </a:ext>
            </a:extLst>
          </p:cNvPr>
          <p:cNvSpPr/>
          <p:nvPr/>
        </p:nvSpPr>
        <p:spPr bwMode="auto">
          <a:xfrm>
            <a:off x="1401236" y="3797300"/>
            <a:ext cx="101074" cy="232897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B16E4870-3AA7-284B-707A-F0AEEC27E1DD}"/>
              </a:ext>
            </a:extLst>
          </p:cNvPr>
          <p:cNvSpPr/>
          <p:nvPr/>
        </p:nvSpPr>
        <p:spPr bwMode="auto">
          <a:xfrm>
            <a:off x="1518883" y="4495800"/>
            <a:ext cx="101074" cy="163047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1AAFF89D-D77C-2B63-6852-4F2845C9E602}"/>
              </a:ext>
            </a:extLst>
          </p:cNvPr>
          <p:cNvSpPr/>
          <p:nvPr/>
        </p:nvSpPr>
        <p:spPr bwMode="auto">
          <a:xfrm>
            <a:off x="1636530" y="4815176"/>
            <a:ext cx="101074" cy="131109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D9EDD3C3-59BD-156E-622C-29DBF7F3F6EA}"/>
              </a:ext>
            </a:extLst>
          </p:cNvPr>
          <p:cNvSpPr/>
          <p:nvPr/>
        </p:nvSpPr>
        <p:spPr bwMode="auto">
          <a:xfrm>
            <a:off x="2365504" y="5477707"/>
            <a:ext cx="101074" cy="63905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14C10C8F-4614-ED1B-A8A0-615C75283914}"/>
              </a:ext>
            </a:extLst>
          </p:cNvPr>
          <p:cNvSpPr/>
          <p:nvPr/>
        </p:nvSpPr>
        <p:spPr bwMode="auto">
          <a:xfrm>
            <a:off x="1748093" y="6102731"/>
            <a:ext cx="101074"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0ED4DEB5-EEB4-1129-0F47-91891BA1F800}"/>
              </a:ext>
            </a:extLst>
          </p:cNvPr>
          <p:cNvSpPr/>
          <p:nvPr/>
        </p:nvSpPr>
        <p:spPr bwMode="auto">
          <a:xfrm>
            <a:off x="1878691" y="6102731"/>
            <a:ext cx="101074" cy="274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4D9CE399-FE0A-AC06-6E2D-9E565A2FD2C5}"/>
              </a:ext>
            </a:extLst>
          </p:cNvPr>
          <p:cNvSpPr/>
          <p:nvPr/>
        </p:nvSpPr>
        <p:spPr bwMode="auto">
          <a:xfrm>
            <a:off x="2479656" y="5719846"/>
            <a:ext cx="101074" cy="3961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0520BE8D-BEB8-9CAA-610F-1574724182C2}"/>
              </a:ext>
            </a:extLst>
          </p:cNvPr>
          <p:cNvSpPr/>
          <p:nvPr/>
        </p:nvSpPr>
        <p:spPr bwMode="auto">
          <a:xfrm>
            <a:off x="3294931" y="6098817"/>
            <a:ext cx="101074"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0C73CABE-804E-C210-1515-75961474D612}"/>
              </a:ext>
            </a:extLst>
          </p:cNvPr>
          <p:cNvSpPr/>
          <p:nvPr/>
        </p:nvSpPr>
        <p:spPr bwMode="auto">
          <a:xfrm>
            <a:off x="3411413" y="6098817"/>
            <a:ext cx="101074"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B3709121-0E0D-F618-3D2E-36AEC74B34AB}"/>
              </a:ext>
            </a:extLst>
          </p:cNvPr>
          <p:cNvSpPr/>
          <p:nvPr/>
        </p:nvSpPr>
        <p:spPr bwMode="auto">
          <a:xfrm>
            <a:off x="3527895" y="6098817"/>
            <a:ext cx="101074"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7DCFC97D-AE6B-4B05-95B3-ED1DEE6442C7}"/>
              </a:ext>
            </a:extLst>
          </p:cNvPr>
          <p:cNvSpPr/>
          <p:nvPr/>
        </p:nvSpPr>
        <p:spPr bwMode="auto">
          <a:xfrm>
            <a:off x="3644377" y="6098817"/>
            <a:ext cx="101074"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9A2FF527-E224-AB51-1C04-63703AD6DA92}"/>
              </a:ext>
            </a:extLst>
          </p:cNvPr>
          <p:cNvSpPr/>
          <p:nvPr/>
        </p:nvSpPr>
        <p:spPr bwMode="auto">
          <a:xfrm>
            <a:off x="3993820" y="6098817"/>
            <a:ext cx="101074"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6FE3A5ED-528F-DA42-F88A-33F74C20FEFA}"/>
              </a:ext>
            </a:extLst>
          </p:cNvPr>
          <p:cNvSpPr/>
          <p:nvPr/>
        </p:nvSpPr>
        <p:spPr bwMode="auto">
          <a:xfrm>
            <a:off x="3877341" y="6098817"/>
            <a:ext cx="101074"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CBDB842D-F084-7631-E26F-4FF5C0D50CD8}"/>
              </a:ext>
            </a:extLst>
          </p:cNvPr>
          <p:cNvSpPr/>
          <p:nvPr/>
        </p:nvSpPr>
        <p:spPr bwMode="auto">
          <a:xfrm>
            <a:off x="3760859" y="6098817"/>
            <a:ext cx="101074"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4D785038-7A3D-8B94-53F0-D30830216C43}"/>
              </a:ext>
            </a:extLst>
          </p:cNvPr>
          <p:cNvSpPr/>
          <p:nvPr/>
        </p:nvSpPr>
        <p:spPr bwMode="auto">
          <a:xfrm>
            <a:off x="2593597" y="5743019"/>
            <a:ext cx="101074" cy="38084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Rectangle 65">
            <a:extLst>
              <a:ext uri="{FF2B5EF4-FFF2-40B4-BE49-F238E27FC236}">
                <a16:creationId xmlns:a16="http://schemas.microsoft.com/office/drawing/2014/main" id="{D9E9B265-67B5-8A9F-1A0A-60E6EEA4BCA3}"/>
              </a:ext>
            </a:extLst>
          </p:cNvPr>
          <p:cNvSpPr/>
          <p:nvPr/>
        </p:nvSpPr>
        <p:spPr bwMode="auto">
          <a:xfrm>
            <a:off x="2707749" y="5983263"/>
            <a:ext cx="101074" cy="14060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98C02C45-EB26-5391-FC9B-4D9CE05E4C71}"/>
              </a:ext>
            </a:extLst>
          </p:cNvPr>
          <p:cNvSpPr/>
          <p:nvPr/>
        </p:nvSpPr>
        <p:spPr bwMode="auto">
          <a:xfrm>
            <a:off x="2942692" y="5983263"/>
            <a:ext cx="101074" cy="14060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AE8847CB-13FE-0D9F-2481-E03B8C8ADF94}"/>
              </a:ext>
            </a:extLst>
          </p:cNvPr>
          <p:cNvSpPr/>
          <p:nvPr/>
        </p:nvSpPr>
        <p:spPr bwMode="auto">
          <a:xfrm>
            <a:off x="3059301" y="6047819"/>
            <a:ext cx="101074" cy="8234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1722A67D-4747-AE8A-4C1B-C4944B751271}"/>
              </a:ext>
            </a:extLst>
          </p:cNvPr>
          <p:cNvSpPr/>
          <p:nvPr/>
        </p:nvSpPr>
        <p:spPr bwMode="auto">
          <a:xfrm>
            <a:off x="2825439" y="5983263"/>
            <a:ext cx="101074" cy="14060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AE5F7120-9E17-B218-0A06-26348CD0FAF5}"/>
              </a:ext>
            </a:extLst>
          </p:cNvPr>
          <p:cNvSpPr/>
          <p:nvPr/>
        </p:nvSpPr>
        <p:spPr bwMode="auto">
          <a:xfrm>
            <a:off x="3177334" y="6080040"/>
            <a:ext cx="101074"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7" name="Straight Connector 6">
            <a:extLst>
              <a:ext uri="{FF2B5EF4-FFF2-40B4-BE49-F238E27FC236}">
                <a16:creationId xmlns:a16="http://schemas.microsoft.com/office/drawing/2014/main" id="{D317E005-123A-ACD7-6786-4315EFC13B05}"/>
              </a:ext>
            </a:extLst>
          </p:cNvPr>
          <p:cNvCxnSpPr>
            <a:cxnSpLocks/>
          </p:cNvCxnSpPr>
          <p:nvPr/>
        </p:nvCxnSpPr>
        <p:spPr bwMode="auto">
          <a:xfrm>
            <a:off x="1207008" y="6123867"/>
            <a:ext cx="3563547"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D01E4854-6E64-A5E0-E301-56BC089F0156}"/>
              </a:ext>
            </a:extLst>
          </p:cNvPr>
          <p:cNvCxnSpPr>
            <a:cxnSpLocks/>
          </p:cNvCxnSpPr>
          <p:nvPr/>
        </p:nvCxnSpPr>
        <p:spPr bwMode="auto">
          <a:xfrm flipH="1">
            <a:off x="1139081" y="6123867"/>
            <a:ext cx="64008" cy="0"/>
          </a:xfrm>
          <a:prstGeom prst="line">
            <a:avLst/>
          </a:prstGeom>
          <a:noFill/>
          <a:ln w="28575" cap="flat" cmpd="sng" algn="ctr">
            <a:solidFill>
              <a:schemeClr val="bg1"/>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4C12A1E1-BE88-3D22-9BE8-38E047C9AD55}"/>
              </a:ext>
            </a:extLst>
          </p:cNvPr>
          <p:cNvSpPr txBox="1"/>
          <p:nvPr/>
        </p:nvSpPr>
        <p:spPr bwMode="auto">
          <a:xfrm>
            <a:off x="1213539" y="6122334"/>
            <a:ext cx="355701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Patient-Derived Xenografts</a:t>
            </a:r>
          </a:p>
        </p:txBody>
      </p:sp>
      <p:sp>
        <p:nvSpPr>
          <p:cNvPr id="72" name="TextBox 71">
            <a:extLst>
              <a:ext uri="{FF2B5EF4-FFF2-40B4-BE49-F238E27FC236}">
                <a16:creationId xmlns:a16="http://schemas.microsoft.com/office/drawing/2014/main" id="{4879FFBB-D88B-276E-C835-17ECE8E2E44B}"/>
              </a:ext>
            </a:extLst>
          </p:cNvPr>
          <p:cNvSpPr txBox="1"/>
          <p:nvPr/>
        </p:nvSpPr>
        <p:spPr bwMode="auto">
          <a:xfrm>
            <a:off x="6143027" y="2433722"/>
            <a:ext cx="29104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Tumor Heterogeneity</a:t>
            </a:r>
          </a:p>
        </p:txBody>
      </p:sp>
      <p:sp>
        <p:nvSpPr>
          <p:cNvPr id="73" name="TextBox 72">
            <a:extLst>
              <a:ext uri="{FF2B5EF4-FFF2-40B4-BE49-F238E27FC236}">
                <a16:creationId xmlns:a16="http://schemas.microsoft.com/office/drawing/2014/main" id="{F1BC4B17-AFFA-6285-8EBA-7FE42BAC48D3}"/>
              </a:ext>
            </a:extLst>
          </p:cNvPr>
          <p:cNvSpPr txBox="1"/>
          <p:nvPr/>
        </p:nvSpPr>
        <p:spPr bwMode="auto">
          <a:xfrm>
            <a:off x="10919380" y="2818097"/>
            <a:ext cx="10836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Zone with no membrane expression</a:t>
            </a:r>
          </a:p>
        </p:txBody>
      </p:sp>
      <p:sp>
        <p:nvSpPr>
          <p:cNvPr id="74" name="TextBox 73">
            <a:extLst>
              <a:ext uri="{FF2B5EF4-FFF2-40B4-BE49-F238E27FC236}">
                <a16:creationId xmlns:a16="http://schemas.microsoft.com/office/drawing/2014/main" id="{2FDE6491-C104-9D10-2743-89194B8B9D82}"/>
              </a:ext>
            </a:extLst>
          </p:cNvPr>
          <p:cNvSpPr txBox="1"/>
          <p:nvPr/>
        </p:nvSpPr>
        <p:spPr bwMode="auto">
          <a:xfrm>
            <a:off x="10919380" y="3925416"/>
            <a:ext cx="108360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Zone with polarized expression on apical side of membrane</a:t>
            </a:r>
          </a:p>
        </p:txBody>
      </p:sp>
      <p:sp>
        <p:nvSpPr>
          <p:cNvPr id="75" name="TextBox 74">
            <a:extLst>
              <a:ext uri="{FF2B5EF4-FFF2-40B4-BE49-F238E27FC236}">
                <a16:creationId xmlns:a16="http://schemas.microsoft.com/office/drawing/2014/main" id="{63556E85-5B3B-78F3-AC7E-AAE4E1DF395D}"/>
              </a:ext>
            </a:extLst>
          </p:cNvPr>
          <p:cNvSpPr txBox="1"/>
          <p:nvPr/>
        </p:nvSpPr>
        <p:spPr bwMode="auto">
          <a:xfrm>
            <a:off x="10898359" y="5182395"/>
            <a:ext cx="108360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Zone with whole membrane expression</a:t>
            </a:r>
          </a:p>
        </p:txBody>
      </p:sp>
    </p:spTree>
    <p:extLst>
      <p:ext uri="{BB962C8B-B14F-4D97-AF65-F5344CB8AC3E}">
        <p14:creationId xmlns:p14="http://schemas.microsoft.com/office/powerpoint/2010/main" val="1230981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1907" y="6370653"/>
            <a:ext cx="2614305" cy="276999"/>
          </a:xfrm>
          <a:prstGeom prst="rect">
            <a:avLst/>
          </a:prstGeom>
        </p:spPr>
        <p:txBody>
          <a:bodyPr wrap="none">
            <a:spAutoFit/>
          </a:bodyPr>
          <a:lstStyle/>
          <a:p>
            <a:r>
              <a:rPr lang="fr-FR" sz="1200" dirty="0">
                <a:solidFill>
                  <a:schemeClr val="bg2"/>
                </a:solidFill>
              </a:rPr>
              <a:t>Decary. Clin Cancer Res. 2020;26:6589.</a:t>
            </a:r>
          </a:p>
        </p:txBody>
      </p:sp>
      <p:sp>
        <p:nvSpPr>
          <p:cNvPr id="8" name="Title 7">
            <a:extLst>
              <a:ext uri="{FF2B5EF4-FFF2-40B4-BE49-F238E27FC236}">
                <a16:creationId xmlns:a16="http://schemas.microsoft.com/office/drawing/2014/main" id="{C0C44B1F-54B7-0448-D6F4-B6B61D0726CE}"/>
              </a:ext>
            </a:extLst>
          </p:cNvPr>
          <p:cNvSpPr>
            <a:spLocks noGrp="1"/>
          </p:cNvSpPr>
          <p:nvPr>
            <p:ph type="title"/>
          </p:nvPr>
        </p:nvSpPr>
        <p:spPr>
          <a:xfrm>
            <a:off x="609759" y="238127"/>
            <a:ext cx="10896441" cy="1103313"/>
          </a:xfrm>
        </p:spPr>
        <p:txBody>
          <a:bodyPr/>
          <a:lstStyle/>
          <a:p>
            <a:r>
              <a:rPr lang="en-US" altLang="en-US" dirty="0"/>
              <a:t>Prevalence of CEACAM5 in Human Tumor and </a:t>
            </a:r>
            <a:br>
              <a:rPr lang="en-US" altLang="en-US" dirty="0"/>
            </a:br>
            <a:r>
              <a:rPr lang="en-US" altLang="en-US" dirty="0"/>
              <a:t>Normal Tissues</a:t>
            </a:r>
            <a:r>
              <a:rPr lang="en-US" altLang="en-US" noProof="0" dirty="0"/>
              <a:t> </a:t>
            </a:r>
            <a:endParaRPr lang="en-US" dirty="0"/>
          </a:p>
        </p:txBody>
      </p:sp>
      <p:graphicFrame>
        <p:nvGraphicFramePr>
          <p:cNvPr id="4" name="Table 8">
            <a:extLst>
              <a:ext uri="{FF2B5EF4-FFF2-40B4-BE49-F238E27FC236}">
                <a16:creationId xmlns:a16="http://schemas.microsoft.com/office/drawing/2014/main" id="{9FE99B79-A76C-240A-6FE1-1F12F187686A}"/>
              </a:ext>
            </a:extLst>
          </p:cNvPr>
          <p:cNvGraphicFramePr>
            <a:graphicFrameLocks noGrp="1"/>
          </p:cNvGraphicFramePr>
          <p:nvPr>
            <p:extLst>
              <p:ext uri="{D42A27DB-BD31-4B8C-83A1-F6EECF244321}">
                <p14:modId xmlns:p14="http://schemas.microsoft.com/office/powerpoint/2010/main" val="3982135453"/>
              </p:ext>
            </p:extLst>
          </p:nvPr>
        </p:nvGraphicFramePr>
        <p:xfrm>
          <a:off x="723900" y="1423626"/>
          <a:ext cx="10782304" cy="4785360"/>
        </p:xfrm>
        <a:graphic>
          <a:graphicData uri="http://schemas.openxmlformats.org/drawingml/2006/table">
            <a:tbl>
              <a:tblPr firstRow="1" bandRow="1">
                <a:tableStyleId>{F5AB1C69-6EDB-4FF4-983F-18BD219EF322}</a:tableStyleId>
              </a:tblPr>
              <a:tblGrid>
                <a:gridCol w="3410695">
                  <a:extLst>
                    <a:ext uri="{9D8B030D-6E8A-4147-A177-3AD203B41FA5}">
                      <a16:colId xmlns:a16="http://schemas.microsoft.com/office/drawing/2014/main" val="4027420274"/>
                    </a:ext>
                  </a:extLst>
                </a:gridCol>
                <a:gridCol w="861848">
                  <a:extLst>
                    <a:ext uri="{9D8B030D-6E8A-4147-A177-3AD203B41FA5}">
                      <a16:colId xmlns:a16="http://schemas.microsoft.com/office/drawing/2014/main" val="612870802"/>
                    </a:ext>
                  </a:extLst>
                </a:gridCol>
                <a:gridCol w="1334814">
                  <a:extLst>
                    <a:ext uri="{9D8B030D-6E8A-4147-A177-3AD203B41FA5}">
                      <a16:colId xmlns:a16="http://schemas.microsoft.com/office/drawing/2014/main" val="586172724"/>
                    </a:ext>
                  </a:extLst>
                </a:gridCol>
                <a:gridCol w="1156138">
                  <a:extLst>
                    <a:ext uri="{9D8B030D-6E8A-4147-A177-3AD203B41FA5}">
                      <a16:colId xmlns:a16="http://schemas.microsoft.com/office/drawing/2014/main" val="3198319778"/>
                    </a:ext>
                  </a:extLst>
                </a:gridCol>
                <a:gridCol w="1114096">
                  <a:extLst>
                    <a:ext uri="{9D8B030D-6E8A-4147-A177-3AD203B41FA5}">
                      <a16:colId xmlns:a16="http://schemas.microsoft.com/office/drawing/2014/main" val="2575372121"/>
                    </a:ext>
                  </a:extLst>
                </a:gridCol>
                <a:gridCol w="1093076">
                  <a:extLst>
                    <a:ext uri="{9D8B030D-6E8A-4147-A177-3AD203B41FA5}">
                      <a16:colId xmlns:a16="http://schemas.microsoft.com/office/drawing/2014/main" val="1123170022"/>
                    </a:ext>
                  </a:extLst>
                </a:gridCol>
                <a:gridCol w="1093076">
                  <a:extLst>
                    <a:ext uri="{9D8B030D-6E8A-4147-A177-3AD203B41FA5}">
                      <a16:colId xmlns:a16="http://schemas.microsoft.com/office/drawing/2014/main" val="534668880"/>
                    </a:ext>
                  </a:extLst>
                </a:gridCol>
                <a:gridCol w="718561">
                  <a:extLst>
                    <a:ext uri="{9D8B030D-6E8A-4147-A177-3AD203B41FA5}">
                      <a16:colId xmlns:a16="http://schemas.microsoft.com/office/drawing/2014/main" val="2070606460"/>
                    </a:ext>
                  </a:extLst>
                </a:gridCol>
              </a:tblGrid>
              <a:tr h="132047">
                <a:tc rowSpan="2">
                  <a:txBody>
                    <a:bodyPr/>
                    <a:lstStyle/>
                    <a:p>
                      <a:endParaRPr lang="en-US" sz="1400" b="1"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rowSpan="2">
                  <a:txBody>
                    <a:bodyPr/>
                    <a:lstStyle/>
                    <a:p>
                      <a:pPr algn="ctr"/>
                      <a:r>
                        <a:rPr lang="en-US" sz="1400" b="1" i="0" dirty="0">
                          <a:solidFill>
                            <a:schemeClr val="tx1"/>
                          </a:solidFill>
                        </a:rPr>
                        <a:t>N</a:t>
                      </a:r>
                      <a:endParaRPr lang="en-US" i="0" dirty="0"/>
                    </a:p>
                  </a:txBody>
                  <a:tcPr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rowSpan="2">
                  <a:txBody>
                    <a:bodyPr/>
                    <a:lstStyle/>
                    <a:p>
                      <a:pPr algn="ctr"/>
                      <a:r>
                        <a:rPr lang="en-US" sz="1400" b="1" dirty="0">
                          <a:solidFill>
                            <a:schemeClr val="tx1"/>
                          </a:solidFill>
                        </a:rPr>
                        <a:t>Membrane-positive cases</a:t>
                      </a:r>
                    </a:p>
                  </a:txBody>
                  <a:tcPr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gridSpan="5">
                  <a:txBody>
                    <a:bodyPr/>
                    <a:lstStyle/>
                    <a:p>
                      <a:pPr algn="ctr"/>
                      <a:r>
                        <a:rPr lang="en-US" sz="1400" b="1" dirty="0">
                          <a:solidFill>
                            <a:schemeClr val="tx1"/>
                          </a:solidFill>
                        </a:rPr>
                        <a:t>Prevalence IHC (% of total cases)</a:t>
                      </a:r>
                      <a:endParaRPr lang="en-US" dirty="0"/>
                    </a:p>
                  </a:txBody>
                  <a:tcPr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lnL w="12700" cmpd="sng">
                      <a:noFill/>
                    </a:lnL>
                  </a:tcPr>
                </a:tc>
                <a:tc hMerge="1">
                  <a:txBody>
                    <a:bodyPr/>
                    <a:lstStyle/>
                    <a:p>
                      <a:endParaRPr lang="en-US"/>
                    </a:p>
                  </a:txBody>
                  <a:tcPr>
                    <a:lnL w="12700" cmpd="sng">
                      <a:noFill/>
                    </a:lnL>
                  </a:tcPr>
                </a:tc>
                <a:tc hMerge="1">
                  <a:txBody>
                    <a:bodyPr/>
                    <a:lstStyle/>
                    <a:p>
                      <a:endParaRPr lang="en-US"/>
                    </a:p>
                  </a:txBody>
                  <a:tcPr>
                    <a:lnL w="12700" cmpd="sng">
                      <a:noFill/>
                    </a:lnL>
                  </a:tcPr>
                </a:tc>
                <a:tc hMerge="1">
                  <a:txBody>
                    <a:bodyPr/>
                    <a:lstStyle/>
                    <a:p>
                      <a:pPr algn="ctr"/>
                      <a:endParaRPr lang="en-US" sz="1400" b="1"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722984141"/>
                  </a:ext>
                </a:extLst>
              </a:tr>
              <a:tr h="184504">
                <a:tc vMerge="1">
                  <a:txBody>
                    <a:bodyPr/>
                    <a:lstStyle/>
                    <a:p>
                      <a:endParaRPr lang="en-US" sz="1400" b="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vMerge="1">
                  <a:txBody>
                    <a:bodyPr/>
                    <a:lstStyle/>
                    <a:p>
                      <a:pPr algn="ctr"/>
                      <a:r>
                        <a:rPr lang="en-US" sz="1400" b="1" dirty="0">
                          <a:solidFill>
                            <a:schemeClr val="tx1"/>
                          </a:solidFill>
                        </a:rPr>
                        <a:t>N</a:t>
                      </a:r>
                      <a:endParaRPr lang="en-US" dirty="0"/>
                    </a:p>
                  </a:txBody>
                  <a:tcPr anchor="b">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vMerge="1">
                  <a:txBody>
                    <a:bodyPr/>
                    <a:lstStyle/>
                    <a:p>
                      <a:endParaRPr lang="en-US"/>
                    </a:p>
                  </a:txBody>
                  <a:tcPr/>
                </a:tc>
                <a:tc>
                  <a:txBody>
                    <a:bodyPr/>
                    <a:lstStyle/>
                    <a:p>
                      <a:pPr algn="ctr"/>
                      <a:r>
                        <a:rPr lang="en-US" sz="1400" b="1" dirty="0">
                          <a:solidFill>
                            <a:schemeClr val="tx1"/>
                          </a:solidFill>
                        </a:rPr>
                        <a:t>Weak </a:t>
                      </a:r>
                      <a:br>
                        <a:rPr lang="en-US" sz="1400" b="1" dirty="0">
                          <a:solidFill>
                            <a:schemeClr val="tx1"/>
                          </a:solidFill>
                        </a:rPr>
                      </a:br>
                      <a:r>
                        <a:rPr lang="en-US" sz="1400" b="1" dirty="0">
                          <a:solidFill>
                            <a:schemeClr val="tx1"/>
                          </a:solidFill>
                        </a:rPr>
                        <a:t>(0.5-1+)</a:t>
                      </a:r>
                    </a:p>
                  </a:txBody>
                  <a:tcPr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Moderate </a:t>
                      </a:r>
                      <a:br>
                        <a:rPr lang="en-US" sz="1400" b="1" dirty="0">
                          <a:solidFill>
                            <a:schemeClr val="tx1"/>
                          </a:solidFill>
                        </a:rPr>
                      </a:br>
                      <a:r>
                        <a:rPr lang="en-US" sz="1400" b="1" dirty="0">
                          <a:solidFill>
                            <a:schemeClr val="tx1"/>
                          </a:solidFill>
                        </a:rPr>
                        <a:t>(1-2+)</a:t>
                      </a:r>
                    </a:p>
                  </a:txBody>
                  <a:tcPr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Strong</a:t>
                      </a:r>
                      <a:br>
                        <a:rPr lang="en-US" sz="1400" b="1" dirty="0">
                          <a:solidFill>
                            <a:schemeClr val="tx1"/>
                          </a:solidFill>
                        </a:rPr>
                      </a:br>
                      <a:r>
                        <a:rPr lang="en-US" sz="1400" b="1" dirty="0">
                          <a:solidFill>
                            <a:schemeClr val="tx1"/>
                          </a:solidFill>
                        </a:rPr>
                        <a:t>(2-3+)</a:t>
                      </a:r>
                    </a:p>
                  </a:txBody>
                  <a:tcPr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Very strong</a:t>
                      </a:r>
                      <a:br>
                        <a:rPr lang="en-US" sz="1400" b="1" dirty="0">
                          <a:solidFill>
                            <a:schemeClr val="tx1"/>
                          </a:solidFill>
                        </a:rPr>
                      </a:br>
                      <a:r>
                        <a:rPr lang="en-US" sz="1400" b="1" dirty="0">
                          <a:solidFill>
                            <a:schemeClr val="tx1"/>
                          </a:solidFill>
                        </a:rPr>
                        <a:t>(3-4+)</a:t>
                      </a:r>
                    </a:p>
                  </a:txBody>
                  <a:tcPr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Total</a:t>
                      </a:r>
                    </a:p>
                  </a:txBody>
                  <a:tcPr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231520497"/>
                  </a:ext>
                </a:extLst>
              </a:tr>
              <a:tr h="132047">
                <a:tc gridSpan="8">
                  <a:txBody>
                    <a:bodyPr/>
                    <a:lstStyle/>
                    <a:p>
                      <a:pPr algn="l"/>
                      <a:r>
                        <a:rPr lang="en-US" sz="1400" b="1" dirty="0">
                          <a:solidFill>
                            <a:schemeClr val="bg1"/>
                          </a:solidFill>
                        </a:rPr>
                        <a:t>Tumor tissue types</a:t>
                      </a:r>
                    </a:p>
                  </a:txBody>
                  <a:tcPr anchor="ct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endParaRPr lang="en-US"/>
                    </a:p>
                  </a:txBody>
                  <a:tcPr>
                    <a:lnL w="12700" cmpd="sng">
                      <a:noFill/>
                    </a:lnL>
                    <a:lnT w="12700" cmpd="sng">
                      <a:noFill/>
                    </a:lnT>
                  </a:tcPr>
                </a:tc>
                <a:tc hMerge="1">
                  <a:txBody>
                    <a:bodyPr/>
                    <a:lstStyle/>
                    <a:p>
                      <a:endParaRPr lang="en-US"/>
                    </a:p>
                  </a:txBody>
                  <a:tcPr>
                    <a:lnL w="12700" cmpd="sng">
                      <a:noFill/>
                    </a:lnL>
                    <a:lnT w="38100" cmpd="sng">
                      <a:noFill/>
                    </a:lnT>
                  </a:tcPr>
                </a:tc>
                <a:tc hMerge="1">
                  <a:txBody>
                    <a:bodyPr/>
                    <a:lstStyle/>
                    <a:p>
                      <a:endParaRPr lang="en-US"/>
                    </a:p>
                  </a:txBody>
                  <a:tcPr>
                    <a:lnL w="12700" cmpd="sng">
                      <a:noFill/>
                    </a:lnL>
                    <a:lnT w="12700" cmpd="sng">
                      <a:noFill/>
                    </a:lnT>
                  </a:tcPr>
                </a:tc>
                <a:tc hMerge="1">
                  <a:txBody>
                    <a:bodyPr/>
                    <a:lstStyle/>
                    <a:p>
                      <a:endParaRPr lang="en-US"/>
                    </a:p>
                  </a:txBody>
                  <a:tcPr>
                    <a:lnL w="12700" cmpd="sng">
                      <a:noFill/>
                    </a:lnL>
                    <a:lnT w="12700" cmpd="sng">
                      <a:noFill/>
                    </a:lnT>
                  </a:tcPr>
                </a:tc>
                <a:tc hMerge="1">
                  <a:txBody>
                    <a:bodyPr/>
                    <a:lstStyle/>
                    <a:p>
                      <a:endParaRPr lang="en-US"/>
                    </a:p>
                  </a:txBody>
                  <a:tcPr>
                    <a:lnL w="12700" cmpd="sng">
                      <a:noFill/>
                    </a:lnL>
                    <a:lnT w="12700" cmpd="sng">
                      <a:noFill/>
                    </a:lnT>
                  </a:tcPr>
                </a:tc>
                <a:tc hMerge="1">
                  <a:txBody>
                    <a:bodyPr/>
                    <a:lstStyle/>
                    <a:p>
                      <a:endParaRPr lang="en-US"/>
                    </a:p>
                  </a:txBody>
                  <a:tcPr>
                    <a:lnL w="12700" cmpd="sng">
                      <a:noFill/>
                    </a:lnL>
                    <a:lnT w="12700" cmpd="sng">
                      <a:noFill/>
                    </a:lnT>
                  </a:tcPr>
                </a:tc>
                <a:tc hMerge="1">
                  <a:txBody>
                    <a:bodyPr/>
                    <a:lstStyle/>
                    <a:p>
                      <a:endParaRPr lang="en-US" sz="1400" b="1"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86411033"/>
                  </a:ext>
                </a:extLst>
              </a:tr>
              <a:tr h="132047">
                <a:tc>
                  <a:txBody>
                    <a:bodyPr/>
                    <a:lstStyle/>
                    <a:p>
                      <a:r>
                        <a:rPr lang="en-US" sz="1400" dirty="0">
                          <a:solidFill>
                            <a:schemeClr val="bg1"/>
                          </a:solidFill>
                        </a:rPr>
                        <a:t>Colon adenocarcinoma</a:t>
                      </a:r>
                    </a:p>
                  </a:txBody>
                  <a:tcPr anchor="ctr">
                    <a:lnL w="19050" cap="flat" cmpd="sng" algn="ctr">
                      <a:solidFill>
                        <a:schemeClr val="accent3"/>
                      </a:solidFill>
                      <a:prstDash val="solid"/>
                      <a:round/>
                      <a:headEnd type="none" w="med" len="med"/>
                      <a:tailEnd type="none" w="med" len="med"/>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219</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191</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5</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31</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41</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10</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87</a:t>
                      </a:r>
                    </a:p>
                  </a:txBody>
                  <a:tcPr anchor="ctr">
                    <a:lnL w="12700" cmpd="sng">
                      <a:noFill/>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99310120"/>
                  </a:ext>
                </a:extLst>
              </a:tr>
              <a:tr h="132047">
                <a:tc>
                  <a:txBody>
                    <a:bodyPr/>
                    <a:lstStyle/>
                    <a:p>
                      <a:r>
                        <a:rPr lang="en-US" sz="1400" dirty="0">
                          <a:solidFill>
                            <a:schemeClr val="bg1"/>
                          </a:solidFill>
                        </a:rPr>
                        <a:t>Stomach adenocarcinoma</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203</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98</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18</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21</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5</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48</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106844439"/>
                  </a:ext>
                </a:extLst>
              </a:tr>
              <a:tr h="132047">
                <a:tc>
                  <a:txBody>
                    <a:bodyPr/>
                    <a:lstStyle/>
                    <a:p>
                      <a:r>
                        <a:rPr lang="en-US" sz="1400" dirty="0">
                          <a:solidFill>
                            <a:schemeClr val="bg1"/>
                          </a:solidFill>
                        </a:rPr>
                        <a:t>Stomach signet ring cell carcinoma</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15</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10</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13</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20</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20</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13</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67</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20506200"/>
                  </a:ext>
                </a:extLst>
              </a:tr>
              <a:tr h="132047">
                <a:tc>
                  <a:txBody>
                    <a:bodyPr/>
                    <a:lstStyle/>
                    <a:p>
                      <a:r>
                        <a:rPr lang="en-US" sz="1400" dirty="0">
                          <a:solidFill>
                            <a:schemeClr val="bg1"/>
                          </a:solidFill>
                        </a:rPr>
                        <a:t>Lung adenocarcinoma</a:t>
                      </a:r>
                    </a:p>
                  </a:txBody>
                  <a:tcPr anchor="ctr">
                    <a:lnL w="19050" cap="flat" cmpd="sng" algn="ctr">
                      <a:solidFill>
                        <a:schemeClr val="accent1"/>
                      </a:solidFill>
                      <a:prstDash val="solid"/>
                      <a:round/>
                      <a:headEnd type="none" w="med" len="med"/>
                      <a:tailEnd type="none" w="med" len="med"/>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58</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22</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10</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21</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7</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38</a:t>
                      </a:r>
                    </a:p>
                  </a:txBody>
                  <a:tcPr anchor="ctr">
                    <a:lnL w="12700" cmpd="sng">
                      <a:noFill/>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62649466"/>
                  </a:ext>
                </a:extLst>
              </a:tr>
              <a:tr h="132047">
                <a:tc>
                  <a:txBody>
                    <a:bodyPr/>
                    <a:lstStyle/>
                    <a:p>
                      <a:r>
                        <a:rPr lang="en-US" sz="1400" dirty="0">
                          <a:solidFill>
                            <a:schemeClr val="bg1"/>
                          </a:solidFill>
                        </a:rPr>
                        <a:t>Lung squamous cell carcinoma</a:t>
                      </a:r>
                    </a:p>
                  </a:txBody>
                  <a:tcPr anchor="ctr">
                    <a:lnL w="19050" cap="flat" cmpd="sng" algn="ctr">
                      <a:solidFill>
                        <a:schemeClr val="accent1"/>
                      </a:solidFill>
                      <a:prstDash val="solid"/>
                      <a:round/>
                      <a:headEnd type="none" w="med" len="med"/>
                      <a:tailEnd type="none" w="med" len="med"/>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143</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28</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7</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12</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20</a:t>
                      </a:r>
                    </a:p>
                  </a:txBody>
                  <a:tcPr anchor="ctr">
                    <a:lnL w="12700" cmpd="sng">
                      <a:noFill/>
                    </a:lnL>
                    <a:lnR w="19050" cap="flat" cmpd="sng" algn="ctr">
                      <a:solidFill>
                        <a:schemeClr val="accent1"/>
                      </a:solidFill>
                      <a:prstDash val="solid"/>
                      <a:round/>
                      <a:headEnd type="none" w="med" len="med"/>
                      <a:tailEnd type="none" w="med" len="med"/>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38229417"/>
                  </a:ext>
                </a:extLst>
              </a:tr>
              <a:tr h="132047">
                <a:tc gridSpan="8">
                  <a:txBody>
                    <a:bodyPr/>
                    <a:lstStyle/>
                    <a:p>
                      <a:pPr algn="l"/>
                      <a:r>
                        <a:rPr lang="en-US" sz="1400" b="1" dirty="0">
                          <a:solidFill>
                            <a:schemeClr val="bg1"/>
                          </a:solidFill>
                        </a:rPr>
                        <a:t>Normal tissue types</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hMerge="1">
                  <a:txBody>
                    <a:bodyPr/>
                    <a:lstStyle/>
                    <a:p>
                      <a:endParaRPr lang="en-US" sz="14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sz="14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sz="14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sz="14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sz="14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sz="14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sz="14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17825479"/>
                  </a:ext>
                </a:extLst>
              </a:tr>
              <a:tr h="132047">
                <a:tc>
                  <a:txBody>
                    <a:bodyPr/>
                    <a:lstStyle/>
                    <a:p>
                      <a:r>
                        <a:rPr lang="en-US" sz="1400" b="0" dirty="0">
                          <a:solidFill>
                            <a:schemeClr val="bg1"/>
                          </a:solidFill>
                        </a:rPr>
                        <a:t>Colon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65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63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57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97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0442773"/>
                  </a:ext>
                </a:extLst>
              </a:tr>
              <a:tr h="132047">
                <a:tc>
                  <a:txBody>
                    <a:bodyPr/>
                    <a:lstStyle/>
                    <a:p>
                      <a:r>
                        <a:rPr lang="en-US" sz="1400" b="0" dirty="0">
                          <a:solidFill>
                            <a:schemeClr val="bg1"/>
                          </a:solidFill>
                        </a:rPr>
                        <a:t>Stomach</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48</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8</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8</a:t>
                      </a:r>
                    </a:p>
                  </a:txBody>
                  <a:tcPr anchor="ct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759263686"/>
                  </a:ext>
                </a:extLst>
              </a:tr>
              <a:tr h="132047">
                <a:tc>
                  <a:txBody>
                    <a:bodyPr/>
                    <a:lstStyle/>
                    <a:p>
                      <a:r>
                        <a:rPr lang="en-US" sz="1400" b="0" dirty="0">
                          <a:solidFill>
                            <a:schemeClr val="bg1"/>
                          </a:solidFill>
                        </a:rPr>
                        <a:t>Lung</a:t>
                      </a:r>
                    </a:p>
                  </a:txBody>
                  <a:tcPr anchor="ctr">
                    <a:lnL w="19050" cap="flat" cmpd="sng" algn="ctr">
                      <a:solidFill>
                        <a:schemeClr val="accent1"/>
                      </a:solidFill>
                      <a:prstDash val="solid"/>
                      <a:round/>
                      <a:headEnd type="none" w="med" len="med"/>
                      <a:tailEnd type="none" w="med" len="med"/>
                    </a:lnL>
                    <a:lnR w="12700" cmpd="sng">
                      <a:noFill/>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75</a:t>
                      </a:r>
                    </a:p>
                  </a:txBody>
                  <a:tcPr anchor="ctr">
                    <a:lnL w="12700" cmpd="sng">
                      <a:noFill/>
                    </a:lnL>
                    <a:lnR w="12700" cmpd="sng">
                      <a:noFill/>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766472068"/>
                  </a:ext>
                </a:extLst>
              </a:tr>
              <a:tr h="132047">
                <a:tc>
                  <a:txBody>
                    <a:bodyPr/>
                    <a:lstStyle/>
                    <a:p>
                      <a:r>
                        <a:rPr lang="en-US" sz="1400" b="0" dirty="0">
                          <a:solidFill>
                            <a:schemeClr val="bg1"/>
                          </a:solidFill>
                        </a:rPr>
                        <a:t>Esophagus</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21</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7</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33</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33</a:t>
                      </a:r>
                    </a:p>
                  </a:txBody>
                  <a:tcPr anchor="ct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35203290"/>
                  </a:ext>
                </a:extLst>
              </a:tr>
              <a:tr h="132047">
                <a:tc>
                  <a:txBody>
                    <a:bodyPr/>
                    <a:lstStyle/>
                    <a:p>
                      <a:r>
                        <a:rPr lang="en-US" sz="1400" b="0" dirty="0">
                          <a:solidFill>
                            <a:schemeClr val="bg1"/>
                          </a:solidFill>
                        </a:rPr>
                        <a:t>Head and neck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652656978"/>
                  </a:ext>
                </a:extLst>
              </a:tr>
              <a:tr h="132047">
                <a:tc>
                  <a:txBody>
                    <a:bodyPr/>
                    <a:lstStyle/>
                    <a:p>
                      <a:r>
                        <a:rPr lang="en-US" sz="1400" b="0" dirty="0">
                          <a:solidFill>
                            <a:schemeClr val="bg1"/>
                          </a:solidFill>
                        </a:rPr>
                        <a:t>Uterus cervix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90768422"/>
                  </a:ext>
                </a:extLst>
              </a:tr>
            </a:tbl>
          </a:graphicData>
        </a:graphic>
      </p:graphicFrame>
    </p:spTree>
    <p:extLst>
      <p:ext uri="{BB962C8B-B14F-4D97-AF65-F5344CB8AC3E}">
        <p14:creationId xmlns:p14="http://schemas.microsoft.com/office/powerpoint/2010/main" val="537092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D9E8DD87-9BDE-333B-1576-DFADC9F23A4A}"/>
              </a:ext>
            </a:extLst>
          </p:cNvPr>
          <p:cNvSpPr/>
          <p:nvPr/>
        </p:nvSpPr>
        <p:spPr bwMode="auto">
          <a:xfrm>
            <a:off x="750841" y="3203825"/>
            <a:ext cx="2847997" cy="101750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763D197F-2654-9910-0808-4FC61E0A4B8C}"/>
              </a:ext>
            </a:extLst>
          </p:cNvPr>
          <p:cNvSpPr/>
          <p:nvPr/>
        </p:nvSpPr>
        <p:spPr bwMode="auto">
          <a:xfrm>
            <a:off x="3737025" y="3203825"/>
            <a:ext cx="7818770" cy="101750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 name="ZoneTexte 3"/>
          <p:cNvSpPr txBox="1"/>
          <p:nvPr/>
        </p:nvSpPr>
        <p:spPr>
          <a:xfrm>
            <a:off x="442730" y="6375235"/>
            <a:ext cx="2255105" cy="276999"/>
          </a:xfrm>
          <a:prstGeom prst="rect">
            <a:avLst/>
          </a:prstGeom>
          <a:noFill/>
        </p:spPr>
        <p:txBody>
          <a:bodyPr wrap="none" rtlCol="0">
            <a:spAutoFit/>
          </a:bodyPr>
          <a:lstStyle/>
          <a:p>
            <a:r>
              <a:rPr lang="fr-FR" sz="1200" dirty="0">
                <a:solidFill>
                  <a:schemeClr val="bg2"/>
                </a:solidFill>
              </a:rPr>
              <a:t>Gazzah. Ann Oncol. 2022;33:416.</a:t>
            </a:r>
          </a:p>
        </p:txBody>
      </p:sp>
      <p:sp>
        <p:nvSpPr>
          <p:cNvPr id="3" name="Title 2">
            <a:extLst>
              <a:ext uri="{FF2B5EF4-FFF2-40B4-BE49-F238E27FC236}">
                <a16:creationId xmlns:a16="http://schemas.microsoft.com/office/drawing/2014/main" id="{88C3910F-BE46-6DE3-E4C7-30CF86E28BAD}"/>
              </a:ext>
            </a:extLst>
          </p:cNvPr>
          <p:cNvSpPr>
            <a:spLocks noGrp="1"/>
          </p:cNvSpPr>
          <p:nvPr>
            <p:ph type="title"/>
          </p:nvPr>
        </p:nvSpPr>
        <p:spPr>
          <a:xfrm>
            <a:off x="609759" y="238127"/>
            <a:ext cx="11529680" cy="1103313"/>
          </a:xfrm>
        </p:spPr>
        <p:txBody>
          <a:bodyPr/>
          <a:lstStyle/>
          <a:p>
            <a:r>
              <a:rPr lang="fr-FR" dirty="0"/>
              <a:t>Tusamitamab Ravtansine (SAR408701) in Patients With Advanced Solid Tumors</a:t>
            </a:r>
            <a:endParaRPr lang="en-US" dirty="0"/>
          </a:p>
        </p:txBody>
      </p:sp>
      <p:sp>
        <p:nvSpPr>
          <p:cNvPr id="9" name="Content Placeholder 8">
            <a:extLst>
              <a:ext uri="{FF2B5EF4-FFF2-40B4-BE49-F238E27FC236}">
                <a16:creationId xmlns:a16="http://schemas.microsoft.com/office/drawing/2014/main" id="{8DD9D6D6-B263-F0AB-EAFA-0896B9E6DF2E}"/>
              </a:ext>
            </a:extLst>
          </p:cNvPr>
          <p:cNvSpPr>
            <a:spLocks noGrp="1"/>
          </p:cNvSpPr>
          <p:nvPr>
            <p:ph idx="1"/>
          </p:nvPr>
        </p:nvSpPr>
        <p:spPr>
          <a:xfrm>
            <a:off x="604675" y="1511363"/>
            <a:ext cx="10877529" cy="4497771"/>
          </a:xfrm>
        </p:spPr>
        <p:txBody>
          <a:bodyPr/>
          <a:lstStyle/>
          <a:p>
            <a:r>
              <a:rPr lang="fr-FR" sz="2400" dirty="0"/>
              <a:t>First-in-human dose-escalation study, </a:t>
            </a:r>
            <a:r>
              <a:rPr lang="en-US" sz="2400" dirty="0"/>
              <a:t>treated with ascending doses of tusamitamab ravtansine IV every 2 wk</a:t>
            </a:r>
            <a:endParaRPr lang="fr-FR" sz="2400" dirty="0"/>
          </a:p>
        </p:txBody>
      </p:sp>
      <p:sp>
        <p:nvSpPr>
          <p:cNvPr id="2" name="TextBox 1">
            <a:extLst>
              <a:ext uri="{FF2B5EF4-FFF2-40B4-BE49-F238E27FC236}">
                <a16:creationId xmlns:a16="http://schemas.microsoft.com/office/drawing/2014/main" id="{67531818-0580-57DA-2311-89DD4DF5682D}"/>
              </a:ext>
            </a:extLst>
          </p:cNvPr>
          <p:cNvSpPr txBox="1"/>
          <p:nvPr/>
        </p:nvSpPr>
        <p:spPr bwMode="auto">
          <a:xfrm>
            <a:off x="723900" y="2429116"/>
            <a:ext cx="107688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Main dose escalation phase</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(n = 21-39)</a:t>
            </a:r>
          </a:p>
        </p:txBody>
      </p:sp>
      <p:sp>
        <p:nvSpPr>
          <p:cNvPr id="6" name="TextBox 5">
            <a:extLst>
              <a:ext uri="{FF2B5EF4-FFF2-40B4-BE49-F238E27FC236}">
                <a16:creationId xmlns:a16="http://schemas.microsoft.com/office/drawing/2014/main" id="{28A9A93F-D440-960C-01E8-AC686160A662}"/>
              </a:ext>
            </a:extLst>
          </p:cNvPr>
          <p:cNvSpPr txBox="1"/>
          <p:nvPr/>
        </p:nvSpPr>
        <p:spPr bwMode="auto">
          <a:xfrm>
            <a:off x="3728702" y="3414089"/>
            <a:ext cx="781758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Escalation with overdose control</a:t>
            </a:r>
            <a:br>
              <a:rPr lang="en-US" b="0" dirty="0">
                <a:latin typeface="Calibri" panose="020F0502020204030204" pitchFamily="34" charset="0"/>
              </a:rPr>
            </a:br>
            <a:r>
              <a:rPr lang="en-US" b="0" dirty="0">
                <a:latin typeface="Calibri" panose="020F0502020204030204" pitchFamily="34" charset="0"/>
              </a:rPr>
              <a:t>(n = 18-36)</a:t>
            </a:r>
          </a:p>
        </p:txBody>
      </p:sp>
      <p:sp>
        <p:nvSpPr>
          <p:cNvPr id="7" name="TextBox 6">
            <a:extLst>
              <a:ext uri="{FF2B5EF4-FFF2-40B4-BE49-F238E27FC236}">
                <a16:creationId xmlns:a16="http://schemas.microsoft.com/office/drawing/2014/main" id="{04A2878B-FC51-371F-022E-2E4CCDABC48C}"/>
              </a:ext>
            </a:extLst>
          </p:cNvPr>
          <p:cNvSpPr txBox="1"/>
          <p:nvPr/>
        </p:nvSpPr>
        <p:spPr bwMode="auto">
          <a:xfrm>
            <a:off x="750841" y="3414089"/>
            <a:ext cx="28322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Accelerated escalation</a:t>
            </a:r>
            <a:br>
              <a:rPr lang="en-US" b="0" dirty="0">
                <a:latin typeface="Calibri" panose="020F0502020204030204" pitchFamily="34" charset="0"/>
              </a:rPr>
            </a:br>
            <a:r>
              <a:rPr lang="en-US" b="0" dirty="0">
                <a:latin typeface="Calibri" panose="020F0502020204030204" pitchFamily="34" charset="0"/>
              </a:rPr>
              <a:t>(n = 3)</a:t>
            </a:r>
          </a:p>
        </p:txBody>
      </p:sp>
      <p:grpSp>
        <p:nvGrpSpPr>
          <p:cNvPr id="31" name="Group 30">
            <a:extLst>
              <a:ext uri="{FF2B5EF4-FFF2-40B4-BE49-F238E27FC236}">
                <a16:creationId xmlns:a16="http://schemas.microsoft.com/office/drawing/2014/main" id="{5B6BC570-85AB-F9AA-169F-09D966244326}"/>
              </a:ext>
            </a:extLst>
          </p:cNvPr>
          <p:cNvGrpSpPr/>
          <p:nvPr/>
        </p:nvGrpSpPr>
        <p:grpSpPr>
          <a:xfrm>
            <a:off x="709796" y="4383585"/>
            <a:ext cx="10877529" cy="923330"/>
            <a:chOff x="594166" y="7079053"/>
            <a:chExt cx="11140635" cy="923330"/>
          </a:xfrm>
        </p:grpSpPr>
        <p:sp>
          <p:nvSpPr>
            <p:cNvPr id="30" name="Rectangle 29">
              <a:extLst>
                <a:ext uri="{FF2B5EF4-FFF2-40B4-BE49-F238E27FC236}">
                  <a16:creationId xmlns:a16="http://schemas.microsoft.com/office/drawing/2014/main" id="{EEDE08F2-0092-2DA1-2988-BEDA8277C01D}"/>
                </a:ext>
              </a:extLst>
            </p:cNvPr>
            <p:cNvSpPr/>
            <p:nvPr/>
          </p:nvSpPr>
          <p:spPr bwMode="auto">
            <a:xfrm>
              <a:off x="5733560"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0" name="Rectangle 19">
              <a:extLst>
                <a:ext uri="{FF2B5EF4-FFF2-40B4-BE49-F238E27FC236}">
                  <a16:creationId xmlns:a16="http://schemas.microsoft.com/office/drawing/2014/main" id="{840A861D-9FFA-C25C-BF0B-4714CAEAE2E1}"/>
                </a:ext>
              </a:extLst>
            </p:cNvPr>
            <p:cNvSpPr/>
            <p:nvPr/>
          </p:nvSpPr>
          <p:spPr bwMode="auto">
            <a:xfrm>
              <a:off x="636205"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1" name="Rectangle 20">
              <a:extLst>
                <a:ext uri="{FF2B5EF4-FFF2-40B4-BE49-F238E27FC236}">
                  <a16:creationId xmlns:a16="http://schemas.microsoft.com/office/drawing/2014/main" id="{42E6E78A-BE5C-4368-C8C4-490A3C996820}"/>
                </a:ext>
              </a:extLst>
            </p:cNvPr>
            <p:cNvSpPr/>
            <p:nvPr/>
          </p:nvSpPr>
          <p:spPr bwMode="auto">
            <a:xfrm>
              <a:off x="1655676"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2" name="Rectangle 21">
              <a:extLst>
                <a:ext uri="{FF2B5EF4-FFF2-40B4-BE49-F238E27FC236}">
                  <a16:creationId xmlns:a16="http://schemas.microsoft.com/office/drawing/2014/main" id="{9FBB1320-E21B-543D-BE0B-256475AE1D39}"/>
                </a:ext>
              </a:extLst>
            </p:cNvPr>
            <p:cNvSpPr/>
            <p:nvPr/>
          </p:nvSpPr>
          <p:spPr bwMode="auto">
            <a:xfrm>
              <a:off x="2675147"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3" name="Rectangle 22">
              <a:extLst>
                <a:ext uri="{FF2B5EF4-FFF2-40B4-BE49-F238E27FC236}">
                  <a16:creationId xmlns:a16="http://schemas.microsoft.com/office/drawing/2014/main" id="{428E919D-9650-52D7-5398-EA996473F68A}"/>
                </a:ext>
              </a:extLst>
            </p:cNvPr>
            <p:cNvSpPr/>
            <p:nvPr/>
          </p:nvSpPr>
          <p:spPr bwMode="auto">
            <a:xfrm>
              <a:off x="3694618"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4" name="Rectangle 23">
              <a:extLst>
                <a:ext uri="{FF2B5EF4-FFF2-40B4-BE49-F238E27FC236}">
                  <a16:creationId xmlns:a16="http://schemas.microsoft.com/office/drawing/2014/main" id="{C7FDA297-343A-2362-C0E0-28B751A5C215}"/>
                </a:ext>
              </a:extLst>
            </p:cNvPr>
            <p:cNvSpPr/>
            <p:nvPr/>
          </p:nvSpPr>
          <p:spPr bwMode="auto">
            <a:xfrm>
              <a:off x="4714089"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5" name="Rectangle 24">
              <a:extLst>
                <a:ext uri="{FF2B5EF4-FFF2-40B4-BE49-F238E27FC236}">
                  <a16:creationId xmlns:a16="http://schemas.microsoft.com/office/drawing/2014/main" id="{3D27BC61-83A2-4B79-40D8-D589C04AF333}"/>
                </a:ext>
              </a:extLst>
            </p:cNvPr>
            <p:cNvSpPr/>
            <p:nvPr/>
          </p:nvSpPr>
          <p:spPr bwMode="auto">
            <a:xfrm>
              <a:off x="6753031"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6" name="Rectangle 25">
              <a:extLst>
                <a:ext uri="{FF2B5EF4-FFF2-40B4-BE49-F238E27FC236}">
                  <a16:creationId xmlns:a16="http://schemas.microsoft.com/office/drawing/2014/main" id="{A98B57C0-D236-FFB0-8E3F-566EB6842D2B}"/>
                </a:ext>
              </a:extLst>
            </p:cNvPr>
            <p:cNvSpPr/>
            <p:nvPr/>
          </p:nvSpPr>
          <p:spPr bwMode="auto">
            <a:xfrm>
              <a:off x="7772502"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7" name="Rectangle 26">
              <a:extLst>
                <a:ext uri="{FF2B5EF4-FFF2-40B4-BE49-F238E27FC236}">
                  <a16:creationId xmlns:a16="http://schemas.microsoft.com/office/drawing/2014/main" id="{8197F5DF-C321-992D-4D24-BFA34AEF8B33}"/>
                </a:ext>
              </a:extLst>
            </p:cNvPr>
            <p:cNvSpPr/>
            <p:nvPr/>
          </p:nvSpPr>
          <p:spPr bwMode="auto">
            <a:xfrm>
              <a:off x="8791973"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8" name="Rectangle 27">
              <a:extLst>
                <a:ext uri="{FF2B5EF4-FFF2-40B4-BE49-F238E27FC236}">
                  <a16:creationId xmlns:a16="http://schemas.microsoft.com/office/drawing/2014/main" id="{556BDFA1-5951-2CDD-D27D-4F7C183564DB}"/>
                </a:ext>
              </a:extLst>
            </p:cNvPr>
            <p:cNvSpPr/>
            <p:nvPr/>
          </p:nvSpPr>
          <p:spPr bwMode="auto">
            <a:xfrm>
              <a:off x="9811444"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29" name="Rectangle 28">
              <a:extLst>
                <a:ext uri="{FF2B5EF4-FFF2-40B4-BE49-F238E27FC236}">
                  <a16:creationId xmlns:a16="http://schemas.microsoft.com/office/drawing/2014/main" id="{3EA8A44E-EEE2-B2CF-0F3A-22A649D65FFA}"/>
                </a:ext>
              </a:extLst>
            </p:cNvPr>
            <p:cNvSpPr/>
            <p:nvPr/>
          </p:nvSpPr>
          <p:spPr bwMode="auto">
            <a:xfrm>
              <a:off x="10830913" y="7079053"/>
              <a:ext cx="861851" cy="92333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8" name="TextBox 7">
              <a:extLst>
                <a:ext uri="{FF2B5EF4-FFF2-40B4-BE49-F238E27FC236}">
                  <a16:creationId xmlns:a16="http://schemas.microsoft.com/office/drawing/2014/main" id="{68162704-5C5F-B83D-62CB-75FBC5D97E19}"/>
                </a:ext>
              </a:extLst>
            </p:cNvPr>
            <p:cNvSpPr txBox="1"/>
            <p:nvPr/>
          </p:nvSpPr>
          <p:spPr bwMode="auto">
            <a:xfrm>
              <a:off x="594166" y="7079053"/>
              <a:ext cx="9354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1</a:t>
              </a:r>
              <a:br>
                <a:rPr lang="en-US" b="0" dirty="0">
                  <a:latin typeface="Calibri" panose="020F0502020204030204" pitchFamily="34" charset="0"/>
                </a:rPr>
              </a:br>
              <a:r>
                <a:rPr lang="en-US" b="0" dirty="0">
                  <a:latin typeface="Calibri" panose="020F0502020204030204" pitchFamily="34" charset="0"/>
                </a:rPr>
                <a:t>5 mg/m</a:t>
              </a:r>
              <a:r>
                <a:rPr lang="en-US" b="0" baseline="30000" dirty="0">
                  <a:latin typeface="Calibri" panose="020F0502020204030204" pitchFamily="34" charset="0"/>
                </a:rPr>
                <a:t>2</a:t>
              </a:r>
            </a:p>
          </p:txBody>
        </p:sp>
        <p:sp>
          <p:nvSpPr>
            <p:cNvPr id="10" name="TextBox 9">
              <a:extLst>
                <a:ext uri="{FF2B5EF4-FFF2-40B4-BE49-F238E27FC236}">
                  <a16:creationId xmlns:a16="http://schemas.microsoft.com/office/drawing/2014/main" id="{703A16E2-8BFB-C3BC-B8A5-6F8BCD73203E}"/>
                </a:ext>
              </a:extLst>
            </p:cNvPr>
            <p:cNvSpPr txBox="1"/>
            <p:nvPr/>
          </p:nvSpPr>
          <p:spPr bwMode="auto">
            <a:xfrm>
              <a:off x="1602756" y="7079053"/>
              <a:ext cx="9354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2</a:t>
              </a:r>
              <a:br>
                <a:rPr lang="en-US" b="0" dirty="0">
                  <a:latin typeface="Calibri" panose="020F0502020204030204" pitchFamily="34" charset="0"/>
                </a:rPr>
              </a:br>
              <a:r>
                <a:rPr lang="en-US" b="0" dirty="0">
                  <a:latin typeface="Calibri" panose="020F0502020204030204" pitchFamily="34" charset="0"/>
                </a:rPr>
                <a:t>10 mg/m</a:t>
              </a:r>
              <a:r>
                <a:rPr lang="en-US" b="0" baseline="30000" dirty="0">
                  <a:latin typeface="Calibri" panose="020F0502020204030204" pitchFamily="34" charset="0"/>
                </a:rPr>
                <a:t>2</a:t>
              </a:r>
            </a:p>
          </p:txBody>
        </p:sp>
        <p:sp>
          <p:nvSpPr>
            <p:cNvPr id="11" name="TextBox 10">
              <a:extLst>
                <a:ext uri="{FF2B5EF4-FFF2-40B4-BE49-F238E27FC236}">
                  <a16:creationId xmlns:a16="http://schemas.microsoft.com/office/drawing/2014/main" id="{7B5D282C-AB53-775E-EC84-622B46E2B115}"/>
                </a:ext>
              </a:extLst>
            </p:cNvPr>
            <p:cNvSpPr txBox="1"/>
            <p:nvPr/>
          </p:nvSpPr>
          <p:spPr bwMode="auto">
            <a:xfrm>
              <a:off x="2645272" y="7079053"/>
              <a:ext cx="9354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3</a:t>
              </a:r>
              <a:br>
                <a:rPr lang="en-US" b="0" dirty="0">
                  <a:latin typeface="Calibri" panose="020F0502020204030204" pitchFamily="34" charset="0"/>
                </a:rPr>
              </a:br>
              <a:r>
                <a:rPr lang="en-US" b="0" dirty="0">
                  <a:latin typeface="Calibri" panose="020F0502020204030204" pitchFamily="34" charset="0"/>
                </a:rPr>
                <a:t>20 mg/m</a:t>
              </a:r>
              <a:r>
                <a:rPr lang="en-US" b="0" baseline="30000" dirty="0">
                  <a:latin typeface="Calibri" panose="020F0502020204030204" pitchFamily="34" charset="0"/>
                </a:rPr>
                <a:t>2</a:t>
              </a:r>
            </a:p>
          </p:txBody>
        </p:sp>
        <p:sp>
          <p:nvSpPr>
            <p:cNvPr id="12" name="TextBox 11">
              <a:extLst>
                <a:ext uri="{FF2B5EF4-FFF2-40B4-BE49-F238E27FC236}">
                  <a16:creationId xmlns:a16="http://schemas.microsoft.com/office/drawing/2014/main" id="{DAEEE03A-00C1-8B47-ABCC-1DA0E65D37FA}"/>
                </a:ext>
              </a:extLst>
            </p:cNvPr>
            <p:cNvSpPr txBox="1"/>
            <p:nvPr/>
          </p:nvSpPr>
          <p:spPr bwMode="auto">
            <a:xfrm>
              <a:off x="3665789" y="7079053"/>
              <a:ext cx="9354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4</a:t>
              </a:r>
              <a:br>
                <a:rPr lang="en-US" b="0" dirty="0">
                  <a:latin typeface="Calibri" panose="020F0502020204030204" pitchFamily="34" charset="0"/>
                </a:rPr>
              </a:br>
              <a:r>
                <a:rPr lang="en-US" b="0" dirty="0">
                  <a:latin typeface="Calibri" panose="020F0502020204030204" pitchFamily="34" charset="0"/>
                </a:rPr>
                <a:t>40 mg/m</a:t>
              </a:r>
              <a:r>
                <a:rPr lang="en-US" b="0" baseline="30000" dirty="0">
                  <a:latin typeface="Calibri" panose="020F0502020204030204" pitchFamily="34" charset="0"/>
                </a:rPr>
                <a:t>2</a:t>
              </a:r>
            </a:p>
          </p:txBody>
        </p:sp>
        <p:sp>
          <p:nvSpPr>
            <p:cNvPr id="13" name="TextBox 12">
              <a:extLst>
                <a:ext uri="{FF2B5EF4-FFF2-40B4-BE49-F238E27FC236}">
                  <a16:creationId xmlns:a16="http://schemas.microsoft.com/office/drawing/2014/main" id="{DA9902D1-5660-63CA-7A1C-A41B9AF2E394}"/>
                </a:ext>
              </a:extLst>
            </p:cNvPr>
            <p:cNvSpPr txBox="1"/>
            <p:nvPr/>
          </p:nvSpPr>
          <p:spPr bwMode="auto">
            <a:xfrm>
              <a:off x="4686764" y="7079053"/>
              <a:ext cx="9354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5</a:t>
              </a:r>
              <a:br>
                <a:rPr lang="en-US" b="0" dirty="0">
                  <a:latin typeface="Calibri" panose="020F0502020204030204" pitchFamily="34" charset="0"/>
                </a:rPr>
              </a:br>
              <a:r>
                <a:rPr lang="en-US" b="0" dirty="0">
                  <a:latin typeface="Calibri" panose="020F0502020204030204" pitchFamily="34" charset="0"/>
                </a:rPr>
                <a:t>80 mg/m</a:t>
              </a:r>
              <a:r>
                <a:rPr lang="en-US" b="0" baseline="30000" dirty="0">
                  <a:latin typeface="Calibri" panose="020F0502020204030204" pitchFamily="34" charset="0"/>
                </a:rPr>
                <a:t>2</a:t>
              </a:r>
            </a:p>
          </p:txBody>
        </p:sp>
        <p:sp>
          <p:nvSpPr>
            <p:cNvPr id="14" name="TextBox 13">
              <a:extLst>
                <a:ext uri="{FF2B5EF4-FFF2-40B4-BE49-F238E27FC236}">
                  <a16:creationId xmlns:a16="http://schemas.microsoft.com/office/drawing/2014/main" id="{626EA784-E537-5770-5F3D-C872FB581FCC}"/>
                </a:ext>
              </a:extLst>
            </p:cNvPr>
            <p:cNvSpPr txBox="1"/>
            <p:nvPr/>
          </p:nvSpPr>
          <p:spPr bwMode="auto">
            <a:xfrm>
              <a:off x="5696776" y="7079053"/>
              <a:ext cx="9354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5</a:t>
              </a:r>
              <a:br>
                <a:rPr lang="en-US" b="0" dirty="0">
                  <a:latin typeface="Calibri" panose="020F0502020204030204" pitchFamily="34" charset="0"/>
                </a:rPr>
              </a:br>
              <a:r>
                <a:rPr lang="en-US" b="0" dirty="0">
                  <a:latin typeface="Calibri" panose="020F0502020204030204" pitchFamily="34" charset="0"/>
                </a:rPr>
                <a:t>100 mg/m</a:t>
              </a:r>
              <a:r>
                <a:rPr lang="en-US" b="0" baseline="30000" dirty="0">
                  <a:latin typeface="Calibri" panose="020F0502020204030204" pitchFamily="34" charset="0"/>
                </a:rPr>
                <a:t>2</a:t>
              </a:r>
            </a:p>
          </p:txBody>
        </p:sp>
        <p:sp>
          <p:nvSpPr>
            <p:cNvPr id="15" name="TextBox 14">
              <a:extLst>
                <a:ext uri="{FF2B5EF4-FFF2-40B4-BE49-F238E27FC236}">
                  <a16:creationId xmlns:a16="http://schemas.microsoft.com/office/drawing/2014/main" id="{9BBD943C-DA1C-48B6-9ADC-D287E4758C3B}"/>
                </a:ext>
              </a:extLst>
            </p:cNvPr>
            <p:cNvSpPr txBox="1"/>
            <p:nvPr/>
          </p:nvSpPr>
          <p:spPr bwMode="auto">
            <a:xfrm>
              <a:off x="6717298" y="7079053"/>
              <a:ext cx="9354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6</a:t>
              </a:r>
              <a:br>
                <a:rPr lang="en-US" b="0" dirty="0">
                  <a:latin typeface="Calibri" panose="020F0502020204030204" pitchFamily="34" charset="0"/>
                </a:rPr>
              </a:br>
              <a:r>
                <a:rPr lang="en-US" b="0" dirty="0">
                  <a:latin typeface="Calibri" panose="020F0502020204030204" pitchFamily="34" charset="0"/>
                </a:rPr>
                <a:t>120 mg/m</a:t>
              </a:r>
              <a:r>
                <a:rPr lang="en-US" b="0" baseline="30000" dirty="0">
                  <a:latin typeface="Calibri" panose="020F0502020204030204" pitchFamily="34" charset="0"/>
                </a:rPr>
                <a:t>2</a:t>
              </a:r>
            </a:p>
          </p:txBody>
        </p:sp>
        <p:sp>
          <p:nvSpPr>
            <p:cNvPr id="16" name="TextBox 15">
              <a:extLst>
                <a:ext uri="{FF2B5EF4-FFF2-40B4-BE49-F238E27FC236}">
                  <a16:creationId xmlns:a16="http://schemas.microsoft.com/office/drawing/2014/main" id="{8970F4CF-41F8-AAB6-DCB6-B1DFAE3ED590}"/>
                </a:ext>
              </a:extLst>
            </p:cNvPr>
            <p:cNvSpPr txBox="1"/>
            <p:nvPr/>
          </p:nvSpPr>
          <p:spPr bwMode="auto">
            <a:xfrm>
              <a:off x="7737820" y="7079053"/>
              <a:ext cx="93542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7</a:t>
              </a:r>
              <a:br>
                <a:rPr lang="en-US" b="0" dirty="0">
                  <a:latin typeface="Calibri" panose="020F0502020204030204" pitchFamily="34" charset="0"/>
                </a:rPr>
              </a:br>
              <a:r>
                <a:rPr lang="en-US" b="0" dirty="0">
                  <a:latin typeface="Calibri" panose="020F0502020204030204" pitchFamily="34" charset="0"/>
                </a:rPr>
                <a:t>150 mg/m</a:t>
              </a:r>
              <a:r>
                <a:rPr lang="en-US" b="0" baseline="30000" dirty="0">
                  <a:latin typeface="Calibri" panose="020F0502020204030204" pitchFamily="34" charset="0"/>
                </a:rPr>
                <a:t>2</a:t>
              </a:r>
            </a:p>
          </p:txBody>
        </p:sp>
        <p:sp>
          <p:nvSpPr>
            <p:cNvPr id="17" name="TextBox 16">
              <a:extLst>
                <a:ext uri="{FF2B5EF4-FFF2-40B4-BE49-F238E27FC236}">
                  <a16:creationId xmlns:a16="http://schemas.microsoft.com/office/drawing/2014/main" id="{228BCFF9-E030-0FFF-EF2E-2BB26085B109}"/>
                </a:ext>
              </a:extLst>
            </p:cNvPr>
            <p:cNvSpPr txBox="1"/>
            <p:nvPr/>
          </p:nvSpPr>
          <p:spPr bwMode="auto">
            <a:xfrm>
              <a:off x="8758342" y="7079053"/>
              <a:ext cx="935420" cy="923330"/>
            </a:xfrm>
            <a:prstGeom prst="rect">
              <a:avLst/>
            </a:prstGeom>
            <a:solidFill>
              <a:srgbClr val="017CA3"/>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8</a:t>
              </a:r>
              <a:br>
                <a:rPr lang="en-US" b="0" dirty="0">
                  <a:latin typeface="Calibri" panose="020F0502020204030204" pitchFamily="34" charset="0"/>
                </a:rPr>
              </a:br>
              <a:r>
                <a:rPr lang="en-US" b="0" dirty="0">
                  <a:latin typeface="Calibri" panose="020F0502020204030204" pitchFamily="34" charset="0"/>
                </a:rPr>
                <a:t>180 mg/m</a:t>
              </a:r>
              <a:r>
                <a:rPr lang="en-US" b="0" baseline="30000" dirty="0">
                  <a:latin typeface="Calibri" panose="020F0502020204030204" pitchFamily="34" charset="0"/>
                </a:rPr>
                <a:t>2</a:t>
              </a:r>
            </a:p>
          </p:txBody>
        </p:sp>
        <p:sp>
          <p:nvSpPr>
            <p:cNvPr id="18" name="TextBox 17">
              <a:extLst>
                <a:ext uri="{FF2B5EF4-FFF2-40B4-BE49-F238E27FC236}">
                  <a16:creationId xmlns:a16="http://schemas.microsoft.com/office/drawing/2014/main" id="{2C31AB98-4802-058C-5CAD-A4B57F1D4D55}"/>
                </a:ext>
              </a:extLst>
            </p:cNvPr>
            <p:cNvSpPr txBox="1"/>
            <p:nvPr/>
          </p:nvSpPr>
          <p:spPr bwMode="auto">
            <a:xfrm>
              <a:off x="9778864" y="7079053"/>
              <a:ext cx="935420" cy="923330"/>
            </a:xfrm>
            <a:prstGeom prst="rect">
              <a:avLst/>
            </a:prstGeom>
            <a:solidFill>
              <a:srgbClr val="017CA3"/>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DL 9</a:t>
              </a:r>
              <a:br>
                <a:rPr lang="en-US" b="0" dirty="0">
                  <a:latin typeface="Calibri" panose="020F0502020204030204" pitchFamily="34" charset="0"/>
                </a:rPr>
              </a:br>
              <a:r>
                <a:rPr lang="en-US" b="0" dirty="0">
                  <a:latin typeface="Calibri" panose="020F0502020204030204" pitchFamily="34" charset="0"/>
                </a:rPr>
                <a:t>210 mg/m</a:t>
              </a:r>
              <a:r>
                <a:rPr lang="en-US" b="0" baseline="30000" dirty="0">
                  <a:latin typeface="Calibri" panose="020F0502020204030204" pitchFamily="34" charset="0"/>
                </a:rPr>
                <a:t>2</a:t>
              </a:r>
            </a:p>
          </p:txBody>
        </p:sp>
        <p:sp>
          <p:nvSpPr>
            <p:cNvPr id="19" name="TextBox 18">
              <a:extLst>
                <a:ext uri="{FF2B5EF4-FFF2-40B4-BE49-F238E27FC236}">
                  <a16:creationId xmlns:a16="http://schemas.microsoft.com/office/drawing/2014/main" id="{F636E3B9-5867-2501-EFFC-4D505BAF15F2}"/>
                </a:ext>
              </a:extLst>
            </p:cNvPr>
            <p:cNvSpPr txBox="1"/>
            <p:nvPr/>
          </p:nvSpPr>
          <p:spPr bwMode="auto">
            <a:xfrm>
              <a:off x="10799381" y="7356052"/>
              <a:ext cx="9354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latin typeface="Calibri" panose="020F0502020204030204" pitchFamily="34" charset="0"/>
                </a:rPr>
                <a:t>MTD</a:t>
              </a:r>
              <a:endParaRPr lang="en-US" b="0" baseline="30000" dirty="0">
                <a:latin typeface="Calibri" panose="020F0502020204030204" pitchFamily="34" charset="0"/>
              </a:endParaRPr>
            </a:p>
          </p:txBody>
        </p:sp>
      </p:grpSp>
      <p:sp>
        <p:nvSpPr>
          <p:cNvPr id="32" name="Triangle 31">
            <a:extLst>
              <a:ext uri="{FF2B5EF4-FFF2-40B4-BE49-F238E27FC236}">
                <a16:creationId xmlns:a16="http://schemas.microsoft.com/office/drawing/2014/main" id="{28F47EFB-4600-0D35-0341-C821FB86D0E0}"/>
              </a:ext>
            </a:extLst>
          </p:cNvPr>
          <p:cNvSpPr/>
          <p:nvPr/>
        </p:nvSpPr>
        <p:spPr bwMode="auto">
          <a:xfrm rot="5400000">
            <a:off x="1531250" y="4784515"/>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Triangle 32">
            <a:extLst>
              <a:ext uri="{FF2B5EF4-FFF2-40B4-BE49-F238E27FC236}">
                <a16:creationId xmlns:a16="http://schemas.microsoft.com/office/drawing/2014/main" id="{AC33FB05-6BAA-DAAD-225B-BAC5808CF1D4}"/>
              </a:ext>
            </a:extLst>
          </p:cNvPr>
          <p:cNvSpPr/>
          <p:nvPr/>
        </p:nvSpPr>
        <p:spPr bwMode="auto">
          <a:xfrm rot="5400000">
            <a:off x="2526833" y="4784514"/>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Triangle 33">
            <a:extLst>
              <a:ext uri="{FF2B5EF4-FFF2-40B4-BE49-F238E27FC236}">
                <a16:creationId xmlns:a16="http://schemas.microsoft.com/office/drawing/2014/main" id="{AA073708-E0E2-8AF5-2090-ECB9D5D6F51E}"/>
              </a:ext>
            </a:extLst>
          </p:cNvPr>
          <p:cNvSpPr/>
          <p:nvPr/>
        </p:nvSpPr>
        <p:spPr bwMode="auto">
          <a:xfrm rot="5400000">
            <a:off x="3522416" y="4784514"/>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Triangle 34">
            <a:extLst>
              <a:ext uri="{FF2B5EF4-FFF2-40B4-BE49-F238E27FC236}">
                <a16:creationId xmlns:a16="http://schemas.microsoft.com/office/drawing/2014/main" id="{ADB00A91-E940-A606-DFE7-517EDD0A366B}"/>
              </a:ext>
            </a:extLst>
          </p:cNvPr>
          <p:cNvSpPr/>
          <p:nvPr/>
        </p:nvSpPr>
        <p:spPr bwMode="auto">
          <a:xfrm rot="5400000">
            <a:off x="4517999" y="4784514"/>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Triangle 35">
            <a:extLst>
              <a:ext uri="{FF2B5EF4-FFF2-40B4-BE49-F238E27FC236}">
                <a16:creationId xmlns:a16="http://schemas.microsoft.com/office/drawing/2014/main" id="{2AB42C8F-24D3-3C70-8836-EEE70348085E}"/>
              </a:ext>
            </a:extLst>
          </p:cNvPr>
          <p:cNvSpPr/>
          <p:nvPr/>
        </p:nvSpPr>
        <p:spPr bwMode="auto">
          <a:xfrm rot="5400000">
            <a:off x="5513582" y="4784514"/>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Triangle 36">
            <a:extLst>
              <a:ext uri="{FF2B5EF4-FFF2-40B4-BE49-F238E27FC236}">
                <a16:creationId xmlns:a16="http://schemas.microsoft.com/office/drawing/2014/main" id="{A9E2A94F-3002-44E0-52F1-F21EC4B95272}"/>
              </a:ext>
            </a:extLst>
          </p:cNvPr>
          <p:cNvSpPr/>
          <p:nvPr/>
        </p:nvSpPr>
        <p:spPr bwMode="auto">
          <a:xfrm rot="5400000">
            <a:off x="6509165" y="4784514"/>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Triangle 37">
            <a:extLst>
              <a:ext uri="{FF2B5EF4-FFF2-40B4-BE49-F238E27FC236}">
                <a16:creationId xmlns:a16="http://schemas.microsoft.com/office/drawing/2014/main" id="{509D2364-C025-AA03-6AA7-2AA8278517E4}"/>
              </a:ext>
            </a:extLst>
          </p:cNvPr>
          <p:cNvSpPr/>
          <p:nvPr/>
        </p:nvSpPr>
        <p:spPr bwMode="auto">
          <a:xfrm rot="5400000">
            <a:off x="7504748" y="4784514"/>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Triangle 38">
            <a:extLst>
              <a:ext uri="{FF2B5EF4-FFF2-40B4-BE49-F238E27FC236}">
                <a16:creationId xmlns:a16="http://schemas.microsoft.com/office/drawing/2014/main" id="{2FEE4DB4-A189-0A73-5750-5DF509E4281A}"/>
              </a:ext>
            </a:extLst>
          </p:cNvPr>
          <p:cNvSpPr/>
          <p:nvPr/>
        </p:nvSpPr>
        <p:spPr bwMode="auto">
          <a:xfrm rot="5400000">
            <a:off x="8500331" y="4784514"/>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Triangle 39">
            <a:extLst>
              <a:ext uri="{FF2B5EF4-FFF2-40B4-BE49-F238E27FC236}">
                <a16:creationId xmlns:a16="http://schemas.microsoft.com/office/drawing/2014/main" id="{AFA4115E-3DE8-90D8-83D5-A81FAAFFD4B4}"/>
              </a:ext>
            </a:extLst>
          </p:cNvPr>
          <p:cNvSpPr/>
          <p:nvPr/>
        </p:nvSpPr>
        <p:spPr bwMode="auto">
          <a:xfrm rot="5400000">
            <a:off x="10491493" y="4784515"/>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Triangle 40">
            <a:extLst>
              <a:ext uri="{FF2B5EF4-FFF2-40B4-BE49-F238E27FC236}">
                <a16:creationId xmlns:a16="http://schemas.microsoft.com/office/drawing/2014/main" id="{4A30143C-FD71-2526-BC13-B6518BE605BE}"/>
              </a:ext>
            </a:extLst>
          </p:cNvPr>
          <p:cNvSpPr/>
          <p:nvPr/>
        </p:nvSpPr>
        <p:spPr bwMode="auto">
          <a:xfrm rot="5400000">
            <a:off x="9495914" y="4784514"/>
            <a:ext cx="274320" cy="121473"/>
          </a:xfrm>
          <a:prstGeom prst="triangl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68EE3234-A1D9-C4C2-2463-891FD8220A1B}"/>
              </a:ext>
            </a:extLst>
          </p:cNvPr>
          <p:cNvSpPr/>
          <p:nvPr/>
        </p:nvSpPr>
        <p:spPr bwMode="auto">
          <a:xfrm>
            <a:off x="554421" y="2429116"/>
            <a:ext cx="11180380" cy="3019082"/>
          </a:xfrm>
          <a:prstGeom prst="rect">
            <a:avLst/>
          </a:prstGeom>
          <a:noFill/>
          <a:ln w="28575">
            <a:solidFill>
              <a:schemeClr val="bg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BFAB42A9-A92F-84B2-87AD-F5C0F2CCE0D1}"/>
              </a:ext>
            </a:extLst>
          </p:cNvPr>
          <p:cNvSpPr/>
          <p:nvPr/>
        </p:nvSpPr>
        <p:spPr>
          <a:xfrm>
            <a:off x="650955" y="5515071"/>
            <a:ext cx="10385346" cy="830997"/>
          </a:xfrm>
          <a:prstGeom prst="rect">
            <a:avLst/>
          </a:prstGeom>
        </p:spPr>
        <p:txBody>
          <a:bodyPr wrap="square">
            <a:spAutoFit/>
          </a:bodyPr>
          <a:lstStyle/>
          <a:p>
            <a:pPr marL="285750" indent="-285750">
              <a:buFont typeface="Wingdings" panose="05000000000000000000" pitchFamily="2" charset="2"/>
              <a:buChar char="§"/>
            </a:pPr>
            <a:r>
              <a:rPr lang="en-US" sz="2400" dirty="0">
                <a:solidFill>
                  <a:schemeClr val="bg1"/>
                </a:solidFill>
                <a:latin typeface="Calibri" panose="020F0502020204030204" pitchFamily="34" charset="0"/>
                <a:ea typeface="Calibri" panose="020F0502020204030204" pitchFamily="34" charset="0"/>
                <a:cs typeface="Calibri" panose="020F0502020204030204" pitchFamily="34" charset="0"/>
              </a:rPr>
              <a:t>DLT determined to be reversible and manageable dose-related keratopathy; MTD determined to be 100 mg/m</a:t>
            </a:r>
            <a:r>
              <a:rPr lang="en-US" sz="24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2</a:t>
            </a:r>
            <a:endParaRPr lang="fr-FR" sz="2400" baseline="30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6427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CF95C1-CDF7-D7CE-C62D-AB40A9C49674}"/>
              </a:ext>
            </a:extLst>
          </p:cNvPr>
          <p:cNvSpPr>
            <a:spLocks noGrp="1"/>
          </p:cNvSpPr>
          <p:nvPr>
            <p:ph type="title"/>
          </p:nvPr>
        </p:nvSpPr>
        <p:spPr/>
        <p:txBody>
          <a:bodyPr/>
          <a:lstStyle/>
          <a:p>
            <a:r>
              <a:rPr lang="en-US" dirty="0"/>
              <a:t>Best Overall Response According to Dose Level</a:t>
            </a:r>
          </a:p>
        </p:txBody>
      </p:sp>
      <p:sp>
        <p:nvSpPr>
          <p:cNvPr id="5" name="ZoneTexte 4"/>
          <p:cNvSpPr txBox="1"/>
          <p:nvPr/>
        </p:nvSpPr>
        <p:spPr>
          <a:xfrm>
            <a:off x="441186" y="6363108"/>
            <a:ext cx="2286332" cy="276999"/>
          </a:xfrm>
          <a:prstGeom prst="rect">
            <a:avLst/>
          </a:prstGeom>
          <a:noFill/>
        </p:spPr>
        <p:txBody>
          <a:bodyPr wrap="none" rtlCol="0">
            <a:spAutoFit/>
          </a:bodyPr>
          <a:lstStyle/>
          <a:p>
            <a:r>
              <a:rPr lang="fr-FR" sz="1200" dirty="0">
                <a:solidFill>
                  <a:schemeClr val="bg2"/>
                </a:solidFill>
              </a:rPr>
              <a:t>Gazzah. Ann Oncol. 2022;33:416.</a:t>
            </a:r>
          </a:p>
        </p:txBody>
      </p:sp>
      <p:cxnSp>
        <p:nvCxnSpPr>
          <p:cNvPr id="3" name="Straight Connector 2">
            <a:extLst>
              <a:ext uri="{FF2B5EF4-FFF2-40B4-BE49-F238E27FC236}">
                <a16:creationId xmlns:a16="http://schemas.microsoft.com/office/drawing/2014/main" id="{0BE46577-581E-2CFA-6E89-D5335B3A9A11}"/>
              </a:ext>
            </a:extLst>
          </p:cNvPr>
          <p:cNvCxnSpPr>
            <a:cxnSpLocks/>
          </p:cNvCxnSpPr>
          <p:nvPr/>
        </p:nvCxnSpPr>
        <p:spPr bwMode="auto">
          <a:xfrm>
            <a:off x="1615745" y="1893512"/>
            <a:ext cx="0" cy="302728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4FCFEA6F-5E8A-BD47-CD2F-3577D7C386C0}"/>
              </a:ext>
            </a:extLst>
          </p:cNvPr>
          <p:cNvCxnSpPr/>
          <p:nvPr/>
        </p:nvCxnSpPr>
        <p:spPr bwMode="auto">
          <a:xfrm>
            <a:off x="1524305" y="1893512"/>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784DB6A-045A-5D57-019C-0D456E695627}"/>
              </a:ext>
            </a:extLst>
          </p:cNvPr>
          <p:cNvCxnSpPr/>
          <p:nvPr/>
        </p:nvCxnSpPr>
        <p:spPr bwMode="auto">
          <a:xfrm>
            <a:off x="1524305" y="2259272"/>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F6267A5C-07C2-4FED-AD09-A17BB43AD0AC}"/>
              </a:ext>
            </a:extLst>
          </p:cNvPr>
          <p:cNvCxnSpPr/>
          <p:nvPr/>
        </p:nvCxnSpPr>
        <p:spPr bwMode="auto">
          <a:xfrm>
            <a:off x="1524305" y="2646547"/>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5CB7DB4-D344-726D-9233-2BBDF1F0FA2C}"/>
              </a:ext>
            </a:extLst>
          </p:cNvPr>
          <p:cNvCxnSpPr/>
          <p:nvPr/>
        </p:nvCxnSpPr>
        <p:spPr bwMode="auto">
          <a:xfrm>
            <a:off x="1524305" y="3017686"/>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13381922-64E6-0483-7F02-F0E4777A9EC1}"/>
              </a:ext>
            </a:extLst>
          </p:cNvPr>
          <p:cNvCxnSpPr/>
          <p:nvPr/>
        </p:nvCxnSpPr>
        <p:spPr bwMode="auto">
          <a:xfrm>
            <a:off x="1524305" y="340496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ED6805D7-4782-F822-9B14-29046D6E6519}"/>
              </a:ext>
            </a:extLst>
          </p:cNvPr>
          <p:cNvCxnSpPr/>
          <p:nvPr/>
        </p:nvCxnSpPr>
        <p:spPr bwMode="auto">
          <a:xfrm>
            <a:off x="1524305" y="3786857"/>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13D83DCD-715F-AD82-D9B0-EAAD422D4364}"/>
              </a:ext>
            </a:extLst>
          </p:cNvPr>
          <p:cNvCxnSpPr/>
          <p:nvPr/>
        </p:nvCxnSpPr>
        <p:spPr bwMode="auto">
          <a:xfrm>
            <a:off x="1524305" y="4174132"/>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1E4808A5-3294-BC45-DCFA-2BD84A5023B9}"/>
              </a:ext>
            </a:extLst>
          </p:cNvPr>
          <p:cNvCxnSpPr/>
          <p:nvPr/>
        </p:nvCxnSpPr>
        <p:spPr bwMode="auto">
          <a:xfrm>
            <a:off x="1524305" y="4556029"/>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0DC7F87C-1DB7-2568-F3BC-3ECB560911D3}"/>
              </a:ext>
            </a:extLst>
          </p:cNvPr>
          <p:cNvCxnSpPr/>
          <p:nvPr/>
        </p:nvCxnSpPr>
        <p:spPr bwMode="auto">
          <a:xfrm>
            <a:off x="1524305" y="492716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A5C39AB-A5B9-A125-BED3-21C6990B6E26}"/>
              </a:ext>
            </a:extLst>
          </p:cNvPr>
          <p:cNvCxnSpPr>
            <a:cxnSpLocks/>
          </p:cNvCxnSpPr>
          <p:nvPr/>
        </p:nvCxnSpPr>
        <p:spPr bwMode="auto">
          <a:xfrm>
            <a:off x="1615745" y="4927168"/>
            <a:ext cx="9007431"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A4695BA-9DB4-2CE4-21AD-6221342DE825}"/>
              </a:ext>
            </a:extLst>
          </p:cNvPr>
          <p:cNvCxnSpPr>
            <a:cxnSpLocks/>
          </p:cNvCxnSpPr>
          <p:nvPr/>
        </p:nvCxnSpPr>
        <p:spPr bwMode="auto">
          <a:xfrm rot="5400000">
            <a:off x="1895444"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429AA1BB-EDF2-0B97-4122-4DCC700F3865}"/>
              </a:ext>
            </a:extLst>
          </p:cNvPr>
          <p:cNvCxnSpPr>
            <a:cxnSpLocks/>
          </p:cNvCxnSpPr>
          <p:nvPr/>
        </p:nvCxnSpPr>
        <p:spPr bwMode="auto">
          <a:xfrm rot="5400000">
            <a:off x="2228930"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071BBDF-EA8C-F364-ADE3-1AA05041E702}"/>
              </a:ext>
            </a:extLst>
          </p:cNvPr>
          <p:cNvCxnSpPr>
            <a:cxnSpLocks/>
          </p:cNvCxnSpPr>
          <p:nvPr/>
        </p:nvCxnSpPr>
        <p:spPr bwMode="auto">
          <a:xfrm rot="5400000">
            <a:off x="2557038"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0C2021B-5B59-555F-D7A0-2E4169768733}"/>
              </a:ext>
            </a:extLst>
          </p:cNvPr>
          <p:cNvCxnSpPr>
            <a:cxnSpLocks/>
          </p:cNvCxnSpPr>
          <p:nvPr/>
        </p:nvCxnSpPr>
        <p:spPr bwMode="auto">
          <a:xfrm rot="5400000">
            <a:off x="2901285"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4D709F1F-AE2B-59E3-F724-FEEDD8FB0E30}"/>
              </a:ext>
            </a:extLst>
          </p:cNvPr>
          <p:cNvCxnSpPr>
            <a:cxnSpLocks/>
          </p:cNvCxnSpPr>
          <p:nvPr/>
        </p:nvCxnSpPr>
        <p:spPr bwMode="auto">
          <a:xfrm rot="5400000">
            <a:off x="3234771"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CB0E44E4-102B-C269-D9C2-D0AF9177C6C5}"/>
              </a:ext>
            </a:extLst>
          </p:cNvPr>
          <p:cNvCxnSpPr>
            <a:cxnSpLocks/>
          </p:cNvCxnSpPr>
          <p:nvPr/>
        </p:nvCxnSpPr>
        <p:spPr bwMode="auto">
          <a:xfrm rot="5400000">
            <a:off x="3562879"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81CD9202-328A-B44B-F7D5-AD5A44063313}"/>
              </a:ext>
            </a:extLst>
          </p:cNvPr>
          <p:cNvCxnSpPr>
            <a:cxnSpLocks/>
          </p:cNvCxnSpPr>
          <p:nvPr/>
        </p:nvCxnSpPr>
        <p:spPr bwMode="auto">
          <a:xfrm rot="5400000">
            <a:off x="3907125"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BF017D8-995B-8EB6-DCA1-07C11F729ED0}"/>
              </a:ext>
            </a:extLst>
          </p:cNvPr>
          <p:cNvCxnSpPr>
            <a:cxnSpLocks/>
          </p:cNvCxnSpPr>
          <p:nvPr/>
        </p:nvCxnSpPr>
        <p:spPr bwMode="auto">
          <a:xfrm rot="5400000">
            <a:off x="4240611"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C9892B38-06E5-2805-252E-84F5165098AD}"/>
              </a:ext>
            </a:extLst>
          </p:cNvPr>
          <p:cNvCxnSpPr>
            <a:cxnSpLocks/>
          </p:cNvCxnSpPr>
          <p:nvPr/>
        </p:nvCxnSpPr>
        <p:spPr bwMode="auto">
          <a:xfrm rot="5400000">
            <a:off x="4568719"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9FB42690-08CF-BE1C-E6F1-8F6033CC4700}"/>
              </a:ext>
            </a:extLst>
          </p:cNvPr>
          <p:cNvCxnSpPr>
            <a:cxnSpLocks/>
          </p:cNvCxnSpPr>
          <p:nvPr/>
        </p:nvCxnSpPr>
        <p:spPr bwMode="auto">
          <a:xfrm rot="5400000">
            <a:off x="4907586"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A57A2FF0-8253-F53D-3DD1-8FE3B2E0E353}"/>
              </a:ext>
            </a:extLst>
          </p:cNvPr>
          <p:cNvCxnSpPr>
            <a:cxnSpLocks/>
          </p:cNvCxnSpPr>
          <p:nvPr/>
        </p:nvCxnSpPr>
        <p:spPr bwMode="auto">
          <a:xfrm rot="5400000">
            <a:off x="5241072"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233A610-E03B-4B37-0B89-640F3B4B1D62}"/>
              </a:ext>
            </a:extLst>
          </p:cNvPr>
          <p:cNvCxnSpPr>
            <a:cxnSpLocks/>
          </p:cNvCxnSpPr>
          <p:nvPr/>
        </p:nvCxnSpPr>
        <p:spPr bwMode="auto">
          <a:xfrm rot="5400000">
            <a:off x="5569180"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0C97DBFC-9566-CC32-8A35-9BD362627A5D}"/>
              </a:ext>
            </a:extLst>
          </p:cNvPr>
          <p:cNvCxnSpPr>
            <a:cxnSpLocks/>
          </p:cNvCxnSpPr>
          <p:nvPr/>
        </p:nvCxnSpPr>
        <p:spPr bwMode="auto">
          <a:xfrm rot="5400000">
            <a:off x="5902668"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D6799EF0-CC7D-B942-C1A3-A82EB4DF3C92}"/>
              </a:ext>
            </a:extLst>
          </p:cNvPr>
          <p:cNvCxnSpPr>
            <a:cxnSpLocks/>
          </p:cNvCxnSpPr>
          <p:nvPr/>
        </p:nvCxnSpPr>
        <p:spPr bwMode="auto">
          <a:xfrm rot="5400000">
            <a:off x="6236154"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F606DF0-A082-5E75-9281-440E63E10415}"/>
              </a:ext>
            </a:extLst>
          </p:cNvPr>
          <p:cNvCxnSpPr>
            <a:cxnSpLocks/>
          </p:cNvCxnSpPr>
          <p:nvPr/>
        </p:nvCxnSpPr>
        <p:spPr bwMode="auto">
          <a:xfrm rot="5400000">
            <a:off x="6564262"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5D2FEAE-391C-0E92-D1B2-28225FC57E50}"/>
              </a:ext>
            </a:extLst>
          </p:cNvPr>
          <p:cNvCxnSpPr>
            <a:cxnSpLocks/>
          </p:cNvCxnSpPr>
          <p:nvPr/>
        </p:nvCxnSpPr>
        <p:spPr bwMode="auto">
          <a:xfrm rot="5400000">
            <a:off x="6903129"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4537E87C-E33B-E900-04EF-517DF46FC8F4}"/>
              </a:ext>
            </a:extLst>
          </p:cNvPr>
          <p:cNvCxnSpPr>
            <a:cxnSpLocks/>
          </p:cNvCxnSpPr>
          <p:nvPr/>
        </p:nvCxnSpPr>
        <p:spPr bwMode="auto">
          <a:xfrm rot="5400000">
            <a:off x="7236615"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38F71E54-D550-2CE5-6227-8737D0FD1629}"/>
              </a:ext>
            </a:extLst>
          </p:cNvPr>
          <p:cNvCxnSpPr>
            <a:cxnSpLocks/>
          </p:cNvCxnSpPr>
          <p:nvPr/>
        </p:nvCxnSpPr>
        <p:spPr bwMode="auto">
          <a:xfrm rot="5400000">
            <a:off x="7564723"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070A73B9-F0EF-B552-7074-0C9AA8A04B0B}"/>
              </a:ext>
            </a:extLst>
          </p:cNvPr>
          <p:cNvCxnSpPr>
            <a:cxnSpLocks/>
          </p:cNvCxnSpPr>
          <p:nvPr/>
        </p:nvCxnSpPr>
        <p:spPr bwMode="auto">
          <a:xfrm rot="5400000">
            <a:off x="7908969"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F94FA063-4F55-1C86-D26F-1A863BC96C8E}"/>
              </a:ext>
            </a:extLst>
          </p:cNvPr>
          <p:cNvCxnSpPr>
            <a:cxnSpLocks/>
          </p:cNvCxnSpPr>
          <p:nvPr/>
        </p:nvCxnSpPr>
        <p:spPr bwMode="auto">
          <a:xfrm rot="5400000">
            <a:off x="8242455"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497D846A-BD79-CE07-41C5-FA2FB14CB544}"/>
              </a:ext>
            </a:extLst>
          </p:cNvPr>
          <p:cNvCxnSpPr>
            <a:cxnSpLocks/>
          </p:cNvCxnSpPr>
          <p:nvPr/>
        </p:nvCxnSpPr>
        <p:spPr bwMode="auto">
          <a:xfrm rot="5400000">
            <a:off x="8570563"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60E346C9-6870-0766-9C21-2ED764690428}"/>
              </a:ext>
            </a:extLst>
          </p:cNvPr>
          <p:cNvCxnSpPr>
            <a:cxnSpLocks/>
          </p:cNvCxnSpPr>
          <p:nvPr/>
        </p:nvCxnSpPr>
        <p:spPr bwMode="auto">
          <a:xfrm rot="5400000">
            <a:off x="8909431"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044148F5-6E64-EA13-2C57-18BC6719CC2B}"/>
              </a:ext>
            </a:extLst>
          </p:cNvPr>
          <p:cNvCxnSpPr>
            <a:cxnSpLocks/>
          </p:cNvCxnSpPr>
          <p:nvPr/>
        </p:nvCxnSpPr>
        <p:spPr bwMode="auto">
          <a:xfrm rot="5400000">
            <a:off x="9242917"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2D6FA75A-9D6D-22D0-3BA4-443297298366}"/>
              </a:ext>
            </a:extLst>
          </p:cNvPr>
          <p:cNvCxnSpPr>
            <a:cxnSpLocks/>
          </p:cNvCxnSpPr>
          <p:nvPr/>
        </p:nvCxnSpPr>
        <p:spPr bwMode="auto">
          <a:xfrm rot="5400000">
            <a:off x="9571025"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8D55702-D6C0-9FDA-157C-80938CDB2C5C}"/>
              </a:ext>
            </a:extLst>
          </p:cNvPr>
          <p:cNvCxnSpPr>
            <a:cxnSpLocks/>
          </p:cNvCxnSpPr>
          <p:nvPr/>
        </p:nvCxnSpPr>
        <p:spPr bwMode="auto">
          <a:xfrm rot="5400000">
            <a:off x="9909893" y="497288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12AFC75B-D803-98BC-03D7-F370C7E184FE}"/>
              </a:ext>
            </a:extLst>
          </p:cNvPr>
          <p:cNvCxnSpPr>
            <a:cxnSpLocks/>
          </p:cNvCxnSpPr>
          <p:nvPr/>
        </p:nvCxnSpPr>
        <p:spPr bwMode="auto">
          <a:xfrm rot="5400000">
            <a:off x="10238000" y="4972888"/>
            <a:ext cx="91440" cy="0"/>
          </a:xfrm>
          <a:prstGeom prst="line">
            <a:avLst/>
          </a:prstGeom>
          <a:noFill/>
          <a:ln w="28575" cap="flat" cmpd="sng" algn="ctr">
            <a:solidFill>
              <a:schemeClr val="bg1"/>
            </a:solidFill>
            <a:prstDash val="solid"/>
            <a:round/>
            <a:headEnd type="none" w="med" len="med"/>
            <a:tailEnd type="none" w="med" len="med"/>
          </a:ln>
          <a:effectLst/>
        </p:spPr>
      </p:cxnSp>
      <p:sp>
        <p:nvSpPr>
          <p:cNvPr id="53" name="TextBox 52">
            <a:extLst>
              <a:ext uri="{FF2B5EF4-FFF2-40B4-BE49-F238E27FC236}">
                <a16:creationId xmlns:a16="http://schemas.microsoft.com/office/drawing/2014/main" id="{70E8BEB3-0080-544F-60C6-95435C4DB717}"/>
              </a:ext>
            </a:extLst>
          </p:cNvPr>
          <p:cNvSpPr txBox="1"/>
          <p:nvPr/>
        </p:nvSpPr>
        <p:spPr bwMode="auto">
          <a:xfrm>
            <a:off x="1005248" y="1756279"/>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54" name="TextBox 53">
            <a:extLst>
              <a:ext uri="{FF2B5EF4-FFF2-40B4-BE49-F238E27FC236}">
                <a16:creationId xmlns:a16="http://schemas.microsoft.com/office/drawing/2014/main" id="{6F78AAE8-F8BA-E7AF-F8B0-7B142EE4E5AB}"/>
              </a:ext>
            </a:extLst>
          </p:cNvPr>
          <p:cNvSpPr txBox="1"/>
          <p:nvPr/>
        </p:nvSpPr>
        <p:spPr bwMode="auto">
          <a:xfrm>
            <a:off x="1005248" y="2138175"/>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55" name="TextBox 54">
            <a:extLst>
              <a:ext uri="{FF2B5EF4-FFF2-40B4-BE49-F238E27FC236}">
                <a16:creationId xmlns:a16="http://schemas.microsoft.com/office/drawing/2014/main" id="{57700E71-1BCB-50EE-23EC-F6C7BA62DEDC}"/>
              </a:ext>
            </a:extLst>
          </p:cNvPr>
          <p:cNvSpPr txBox="1"/>
          <p:nvPr/>
        </p:nvSpPr>
        <p:spPr bwMode="auto">
          <a:xfrm>
            <a:off x="1005248" y="2520072"/>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63" name="TextBox 62">
            <a:extLst>
              <a:ext uri="{FF2B5EF4-FFF2-40B4-BE49-F238E27FC236}">
                <a16:creationId xmlns:a16="http://schemas.microsoft.com/office/drawing/2014/main" id="{CB9862AA-B430-E3CB-CB72-9FBD286FC91A}"/>
              </a:ext>
            </a:extLst>
          </p:cNvPr>
          <p:cNvSpPr txBox="1"/>
          <p:nvPr/>
        </p:nvSpPr>
        <p:spPr bwMode="auto">
          <a:xfrm>
            <a:off x="1005248" y="2896589"/>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64" name="TextBox 63">
            <a:extLst>
              <a:ext uri="{FF2B5EF4-FFF2-40B4-BE49-F238E27FC236}">
                <a16:creationId xmlns:a16="http://schemas.microsoft.com/office/drawing/2014/main" id="{659CCCD9-F181-A077-7F54-617E1C3343DF}"/>
              </a:ext>
            </a:extLst>
          </p:cNvPr>
          <p:cNvSpPr txBox="1"/>
          <p:nvPr/>
        </p:nvSpPr>
        <p:spPr bwMode="auto">
          <a:xfrm>
            <a:off x="1005248" y="3283865"/>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65" name="TextBox 64">
            <a:extLst>
              <a:ext uri="{FF2B5EF4-FFF2-40B4-BE49-F238E27FC236}">
                <a16:creationId xmlns:a16="http://schemas.microsoft.com/office/drawing/2014/main" id="{3CAFF860-25AB-8580-2344-9596D29C4352}"/>
              </a:ext>
            </a:extLst>
          </p:cNvPr>
          <p:cNvSpPr txBox="1"/>
          <p:nvPr/>
        </p:nvSpPr>
        <p:spPr bwMode="auto">
          <a:xfrm>
            <a:off x="1005248" y="3655004"/>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66" name="TextBox 65">
            <a:extLst>
              <a:ext uri="{FF2B5EF4-FFF2-40B4-BE49-F238E27FC236}">
                <a16:creationId xmlns:a16="http://schemas.microsoft.com/office/drawing/2014/main" id="{5A5F252B-E64B-707C-6D2F-D5E6973E1ADF}"/>
              </a:ext>
            </a:extLst>
          </p:cNvPr>
          <p:cNvSpPr txBox="1"/>
          <p:nvPr/>
        </p:nvSpPr>
        <p:spPr bwMode="auto">
          <a:xfrm>
            <a:off x="1005248" y="4042279"/>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67" name="TextBox 66">
            <a:extLst>
              <a:ext uri="{FF2B5EF4-FFF2-40B4-BE49-F238E27FC236}">
                <a16:creationId xmlns:a16="http://schemas.microsoft.com/office/drawing/2014/main" id="{4353887A-795B-6485-2437-1138638D6FE2}"/>
              </a:ext>
            </a:extLst>
          </p:cNvPr>
          <p:cNvSpPr txBox="1"/>
          <p:nvPr/>
        </p:nvSpPr>
        <p:spPr bwMode="auto">
          <a:xfrm>
            <a:off x="1005248" y="4434933"/>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68" name="TextBox 67">
            <a:extLst>
              <a:ext uri="{FF2B5EF4-FFF2-40B4-BE49-F238E27FC236}">
                <a16:creationId xmlns:a16="http://schemas.microsoft.com/office/drawing/2014/main" id="{CC530D79-C764-30C0-7525-2C448EDE7806}"/>
              </a:ext>
            </a:extLst>
          </p:cNvPr>
          <p:cNvSpPr txBox="1"/>
          <p:nvPr/>
        </p:nvSpPr>
        <p:spPr bwMode="auto">
          <a:xfrm>
            <a:off x="1005248" y="4816829"/>
            <a:ext cx="4733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cxnSp>
        <p:nvCxnSpPr>
          <p:cNvPr id="69" name="Straight Connector 68">
            <a:extLst>
              <a:ext uri="{FF2B5EF4-FFF2-40B4-BE49-F238E27FC236}">
                <a16:creationId xmlns:a16="http://schemas.microsoft.com/office/drawing/2014/main" id="{6A54AB9B-DAE3-695A-08F3-0E3E6378C2A8}"/>
              </a:ext>
            </a:extLst>
          </p:cNvPr>
          <p:cNvCxnSpPr>
            <a:cxnSpLocks/>
          </p:cNvCxnSpPr>
          <p:nvPr/>
        </p:nvCxnSpPr>
        <p:spPr bwMode="auto">
          <a:xfrm>
            <a:off x="1604987" y="3023065"/>
            <a:ext cx="9018189" cy="0"/>
          </a:xfrm>
          <a:prstGeom prst="line">
            <a:avLst/>
          </a:prstGeom>
          <a:noFill/>
          <a:ln w="28575" cap="flat" cmpd="sng" algn="ctr">
            <a:solidFill>
              <a:schemeClr val="bg1">
                <a:lumMod val="50000"/>
                <a:lumOff val="50000"/>
              </a:schemeClr>
            </a:solidFill>
            <a:prstDash val="sysDash"/>
            <a:round/>
            <a:headEnd type="none" w="med" len="med"/>
            <a:tailEnd type="none" w="med" len="med"/>
          </a:ln>
          <a:effectLst/>
        </p:spPr>
      </p:cxnSp>
      <p:cxnSp>
        <p:nvCxnSpPr>
          <p:cNvPr id="72" name="Straight Connector 71">
            <a:extLst>
              <a:ext uri="{FF2B5EF4-FFF2-40B4-BE49-F238E27FC236}">
                <a16:creationId xmlns:a16="http://schemas.microsoft.com/office/drawing/2014/main" id="{21B79241-DD63-8C4A-65FB-1C29EE91E54B}"/>
              </a:ext>
            </a:extLst>
          </p:cNvPr>
          <p:cNvCxnSpPr>
            <a:cxnSpLocks/>
          </p:cNvCxnSpPr>
          <p:nvPr/>
        </p:nvCxnSpPr>
        <p:spPr bwMode="auto">
          <a:xfrm>
            <a:off x="1604987" y="3969738"/>
            <a:ext cx="9018189" cy="0"/>
          </a:xfrm>
          <a:prstGeom prst="line">
            <a:avLst/>
          </a:prstGeom>
          <a:noFill/>
          <a:ln w="28575" cap="flat" cmpd="sng" algn="ctr">
            <a:solidFill>
              <a:schemeClr val="bg1">
                <a:lumMod val="50000"/>
                <a:lumOff val="50000"/>
              </a:schemeClr>
            </a:solidFill>
            <a:prstDash val="sysDash"/>
            <a:round/>
            <a:headEnd type="none" w="med" len="med"/>
            <a:tailEnd type="none" w="med" len="med"/>
          </a:ln>
          <a:effectLst/>
        </p:spPr>
      </p:cxnSp>
      <p:sp>
        <p:nvSpPr>
          <p:cNvPr id="73" name="TextBox 72">
            <a:extLst>
              <a:ext uri="{FF2B5EF4-FFF2-40B4-BE49-F238E27FC236}">
                <a16:creationId xmlns:a16="http://schemas.microsoft.com/office/drawing/2014/main" id="{21222B9D-FEC0-3788-29DA-71FF2DEDDD35}"/>
              </a:ext>
            </a:extLst>
          </p:cNvPr>
          <p:cNvSpPr txBox="1"/>
          <p:nvPr/>
        </p:nvSpPr>
        <p:spPr bwMode="auto">
          <a:xfrm>
            <a:off x="2094163" y="3834935"/>
            <a:ext cx="360973" cy="246221"/>
          </a:xfrm>
          <a:prstGeom prst="rect">
            <a:avLst/>
          </a:prstGeom>
          <a:solidFill>
            <a:schemeClr val="tx1"/>
          </a:solidFill>
          <a:ln>
            <a:noFill/>
          </a:ln>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75" name="TextBox 74">
            <a:extLst>
              <a:ext uri="{FF2B5EF4-FFF2-40B4-BE49-F238E27FC236}">
                <a16:creationId xmlns:a16="http://schemas.microsoft.com/office/drawing/2014/main" id="{B6D14614-4887-7E40-C139-C92151CF579C}"/>
              </a:ext>
            </a:extLst>
          </p:cNvPr>
          <p:cNvSpPr txBox="1"/>
          <p:nvPr/>
        </p:nvSpPr>
        <p:spPr bwMode="auto">
          <a:xfrm>
            <a:off x="9724517" y="2895574"/>
            <a:ext cx="360973" cy="246221"/>
          </a:xfrm>
          <a:prstGeom prst="rect">
            <a:avLst/>
          </a:prstGeom>
          <a:solidFill>
            <a:schemeClr val="tx1"/>
          </a:solidFill>
          <a:ln>
            <a:noFill/>
          </a:ln>
        </p:spPr>
        <p:txBody>
          <a:bodyPr wrap="square" lIns="0" tIns="0" rIns="0" bIns="0"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+2</a:t>
            </a:r>
            <a:r>
              <a:rPr lang="en-US" sz="1600" b="0" dirty="0">
                <a:solidFill>
                  <a:schemeClr val="bg1"/>
                </a:solidFill>
                <a:latin typeface="Calibri" panose="020F0502020204030204" pitchFamily="34" charset="0"/>
              </a:rPr>
              <a:t>0</a:t>
            </a:r>
          </a:p>
        </p:txBody>
      </p:sp>
      <p:sp>
        <p:nvSpPr>
          <p:cNvPr id="76" name="Rectangle 75">
            <a:extLst>
              <a:ext uri="{FF2B5EF4-FFF2-40B4-BE49-F238E27FC236}">
                <a16:creationId xmlns:a16="http://schemas.microsoft.com/office/drawing/2014/main" id="{43E23E89-EBF6-E073-C2F5-9FC5D497B793}"/>
              </a:ext>
            </a:extLst>
          </p:cNvPr>
          <p:cNvSpPr/>
          <p:nvPr/>
        </p:nvSpPr>
        <p:spPr bwMode="auto">
          <a:xfrm>
            <a:off x="1812668" y="1993960"/>
            <a:ext cx="281495" cy="141099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AC2F0F13-2884-621D-E0C3-213E45750EEE}"/>
              </a:ext>
            </a:extLst>
          </p:cNvPr>
          <p:cNvSpPr/>
          <p:nvPr/>
        </p:nvSpPr>
        <p:spPr bwMode="auto">
          <a:xfrm>
            <a:off x="2136103" y="2537222"/>
            <a:ext cx="281495" cy="867737"/>
          </a:xfrm>
          <a:prstGeom prst="rect">
            <a:avLst/>
          </a:prstGeom>
          <a:solidFill>
            <a:schemeClr val="accent2">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DE3695CB-8B01-DCCF-A9B7-9CEB92FF9DF8}"/>
              </a:ext>
            </a:extLst>
          </p:cNvPr>
          <p:cNvSpPr/>
          <p:nvPr/>
        </p:nvSpPr>
        <p:spPr bwMode="auto">
          <a:xfrm>
            <a:off x="2474263" y="2612526"/>
            <a:ext cx="281495" cy="79243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A5D5FE36-3F89-91BE-7211-9B9989D0BB30}"/>
              </a:ext>
            </a:extLst>
          </p:cNvPr>
          <p:cNvSpPr/>
          <p:nvPr/>
        </p:nvSpPr>
        <p:spPr bwMode="auto">
          <a:xfrm>
            <a:off x="2804310" y="2639419"/>
            <a:ext cx="281495" cy="76576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ACE52416-C58A-3051-4AF0-01E0A7BF8E95}"/>
              </a:ext>
            </a:extLst>
          </p:cNvPr>
          <p:cNvSpPr/>
          <p:nvPr/>
        </p:nvSpPr>
        <p:spPr bwMode="auto">
          <a:xfrm>
            <a:off x="6144560" y="3311772"/>
            <a:ext cx="281495" cy="9318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594ACD28-FE9E-AFEF-2F52-8A12DC1142E0}"/>
              </a:ext>
            </a:extLst>
          </p:cNvPr>
          <p:cNvSpPr/>
          <p:nvPr/>
        </p:nvSpPr>
        <p:spPr bwMode="auto">
          <a:xfrm>
            <a:off x="6483426" y="3381697"/>
            <a:ext cx="281495" cy="274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Rectangle 84">
            <a:extLst>
              <a:ext uri="{FF2B5EF4-FFF2-40B4-BE49-F238E27FC236}">
                <a16:creationId xmlns:a16="http://schemas.microsoft.com/office/drawing/2014/main" id="{0A39C7CB-C333-946C-B22A-714A749A8845}"/>
              </a:ext>
            </a:extLst>
          </p:cNvPr>
          <p:cNvSpPr/>
          <p:nvPr/>
        </p:nvSpPr>
        <p:spPr bwMode="auto">
          <a:xfrm>
            <a:off x="3135858" y="2877895"/>
            <a:ext cx="281495" cy="51834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AD890EF7-9853-14BB-7DE9-6E927EF38F34}"/>
              </a:ext>
            </a:extLst>
          </p:cNvPr>
          <p:cNvSpPr/>
          <p:nvPr/>
        </p:nvSpPr>
        <p:spPr bwMode="auto">
          <a:xfrm>
            <a:off x="3469345" y="2888653"/>
            <a:ext cx="281495" cy="51653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Rectangle 86">
            <a:extLst>
              <a:ext uri="{FF2B5EF4-FFF2-40B4-BE49-F238E27FC236}">
                <a16:creationId xmlns:a16="http://schemas.microsoft.com/office/drawing/2014/main" id="{69E8336D-7C84-72DD-41D5-A7E6D9704FD5}"/>
              </a:ext>
            </a:extLst>
          </p:cNvPr>
          <p:cNvSpPr/>
          <p:nvPr/>
        </p:nvSpPr>
        <p:spPr bwMode="auto">
          <a:xfrm>
            <a:off x="7487326" y="3413257"/>
            <a:ext cx="281495" cy="4571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EB886238-117F-64B9-C1A8-66295C060FEC}"/>
              </a:ext>
            </a:extLst>
          </p:cNvPr>
          <p:cNvSpPr/>
          <p:nvPr/>
        </p:nvSpPr>
        <p:spPr bwMode="auto">
          <a:xfrm>
            <a:off x="3802832" y="2990850"/>
            <a:ext cx="281495" cy="414109"/>
          </a:xfrm>
          <a:prstGeom prst="rect">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01B83F4D-E2D2-9949-212F-CEDCCBA66C33}"/>
              </a:ext>
            </a:extLst>
          </p:cNvPr>
          <p:cNvSpPr/>
          <p:nvPr/>
        </p:nvSpPr>
        <p:spPr bwMode="auto">
          <a:xfrm>
            <a:off x="5486403" y="3243654"/>
            <a:ext cx="281495" cy="157915"/>
          </a:xfrm>
          <a:prstGeom prst="rect">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5A6A3EBB-FAC3-B38C-C9EB-BB8C05DA6B3A}"/>
              </a:ext>
            </a:extLst>
          </p:cNvPr>
          <p:cNvSpPr/>
          <p:nvPr/>
        </p:nvSpPr>
        <p:spPr bwMode="auto">
          <a:xfrm>
            <a:off x="4136319" y="2996229"/>
            <a:ext cx="281495" cy="414109"/>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7E69AA79-1BD1-9E94-CC62-30FAB26C8C72}"/>
              </a:ext>
            </a:extLst>
          </p:cNvPr>
          <p:cNvSpPr/>
          <p:nvPr/>
        </p:nvSpPr>
        <p:spPr bwMode="auto">
          <a:xfrm>
            <a:off x="4469806" y="3162973"/>
            <a:ext cx="281495" cy="231231"/>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46E33E19-E6AA-81B0-74DA-58D0D613FFFB}"/>
              </a:ext>
            </a:extLst>
          </p:cNvPr>
          <p:cNvSpPr/>
          <p:nvPr/>
        </p:nvSpPr>
        <p:spPr bwMode="auto">
          <a:xfrm>
            <a:off x="5136780" y="3211383"/>
            <a:ext cx="281495" cy="18282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F892D87F-4442-51E0-0C2F-C6D4C3597EA5}"/>
              </a:ext>
            </a:extLst>
          </p:cNvPr>
          <p:cNvSpPr/>
          <p:nvPr/>
        </p:nvSpPr>
        <p:spPr bwMode="auto">
          <a:xfrm>
            <a:off x="9149382" y="3405188"/>
            <a:ext cx="281495" cy="612960"/>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709D9531-C332-CBC8-8763-2FA2E5DCD556}"/>
              </a:ext>
            </a:extLst>
          </p:cNvPr>
          <p:cNvSpPr/>
          <p:nvPr/>
        </p:nvSpPr>
        <p:spPr bwMode="auto">
          <a:xfrm>
            <a:off x="9482869" y="3409129"/>
            <a:ext cx="281495" cy="82417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C2524880-A09C-B11B-08E3-4AE3404C9180}"/>
              </a:ext>
            </a:extLst>
          </p:cNvPr>
          <p:cNvSpPr/>
          <p:nvPr/>
        </p:nvSpPr>
        <p:spPr bwMode="auto">
          <a:xfrm>
            <a:off x="4803293" y="3168352"/>
            <a:ext cx="281495" cy="231231"/>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6B530B38-0970-AD23-6172-0957D3C3D55D}"/>
              </a:ext>
            </a:extLst>
          </p:cNvPr>
          <p:cNvSpPr/>
          <p:nvPr/>
        </p:nvSpPr>
        <p:spPr bwMode="auto">
          <a:xfrm>
            <a:off x="5809133" y="3249035"/>
            <a:ext cx="281495" cy="15615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A25F719F-E8D1-EF4A-F388-F1C0F425C79E}"/>
              </a:ext>
            </a:extLst>
          </p:cNvPr>
          <p:cNvSpPr/>
          <p:nvPr/>
        </p:nvSpPr>
        <p:spPr bwMode="auto">
          <a:xfrm>
            <a:off x="7810055" y="3408820"/>
            <a:ext cx="281495" cy="9318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4EE2C340-F233-0A6C-C501-1BB93B2BDA69}"/>
              </a:ext>
            </a:extLst>
          </p:cNvPr>
          <p:cNvSpPr/>
          <p:nvPr/>
        </p:nvSpPr>
        <p:spPr bwMode="auto">
          <a:xfrm>
            <a:off x="8138163" y="3408821"/>
            <a:ext cx="281495" cy="11470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BF6B3A76-74C3-D673-04C8-3C4E332F95CE}"/>
              </a:ext>
            </a:extLst>
          </p:cNvPr>
          <p:cNvSpPr/>
          <p:nvPr/>
        </p:nvSpPr>
        <p:spPr bwMode="auto">
          <a:xfrm>
            <a:off x="8482408" y="3399583"/>
            <a:ext cx="281495" cy="23689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F4C7962C-2883-031A-A531-C5B44D2F3108}"/>
              </a:ext>
            </a:extLst>
          </p:cNvPr>
          <p:cNvSpPr/>
          <p:nvPr/>
        </p:nvSpPr>
        <p:spPr bwMode="auto">
          <a:xfrm>
            <a:off x="9816356" y="3405189"/>
            <a:ext cx="281495" cy="84447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09EFE9B0-B523-BF00-1090-FC2B81DCE7E3}"/>
              </a:ext>
            </a:extLst>
          </p:cNvPr>
          <p:cNvSpPr/>
          <p:nvPr/>
        </p:nvSpPr>
        <p:spPr bwMode="auto">
          <a:xfrm>
            <a:off x="10149843" y="3408820"/>
            <a:ext cx="281495" cy="96993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7005F431-481A-1FA8-41CD-4EACFB817B3E}"/>
              </a:ext>
            </a:extLst>
          </p:cNvPr>
          <p:cNvSpPr/>
          <p:nvPr/>
        </p:nvSpPr>
        <p:spPr bwMode="auto">
          <a:xfrm>
            <a:off x="8810517" y="3408821"/>
            <a:ext cx="281495" cy="469706"/>
          </a:xfrm>
          <a:prstGeom prst="rect">
            <a:avLst/>
          </a:prstGeom>
          <a:solidFill>
            <a:schemeClr val="accent3">
              <a:lumMod val="5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BFDDB37E-3EAF-DC27-24BC-DE7E217525E4}"/>
              </a:ext>
            </a:extLst>
          </p:cNvPr>
          <p:cNvSpPr/>
          <p:nvPr/>
        </p:nvSpPr>
        <p:spPr bwMode="auto">
          <a:xfrm>
            <a:off x="10902941" y="2155246"/>
            <a:ext cx="122610" cy="122610"/>
          </a:xfrm>
          <a:prstGeom prst="rect">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0FC0FEB7-A8F0-9AFB-FE91-D67B81B37F06}"/>
              </a:ext>
            </a:extLst>
          </p:cNvPr>
          <p:cNvSpPr/>
          <p:nvPr/>
        </p:nvSpPr>
        <p:spPr bwMode="auto">
          <a:xfrm>
            <a:off x="10902941" y="2397847"/>
            <a:ext cx="122610" cy="12261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70E92C40-2244-4A08-59C7-F5EBAC5D5033}"/>
              </a:ext>
            </a:extLst>
          </p:cNvPr>
          <p:cNvSpPr/>
          <p:nvPr/>
        </p:nvSpPr>
        <p:spPr bwMode="auto">
          <a:xfrm>
            <a:off x="10902941" y="2640448"/>
            <a:ext cx="122610" cy="122610"/>
          </a:xfrm>
          <a:prstGeom prst="rect">
            <a:avLst/>
          </a:prstGeom>
          <a:solidFill>
            <a:schemeClr val="accent2">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345DC146-3E0C-FD04-5F99-32DA5F3D79BC}"/>
              </a:ext>
            </a:extLst>
          </p:cNvPr>
          <p:cNvSpPr/>
          <p:nvPr/>
        </p:nvSpPr>
        <p:spPr bwMode="auto">
          <a:xfrm>
            <a:off x="10902941" y="2883049"/>
            <a:ext cx="122610" cy="12261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4CC98EA7-E0C0-2D8B-1387-C2EDC5B003C0}"/>
              </a:ext>
            </a:extLst>
          </p:cNvPr>
          <p:cNvSpPr/>
          <p:nvPr/>
        </p:nvSpPr>
        <p:spPr bwMode="auto">
          <a:xfrm>
            <a:off x="10902941" y="3125650"/>
            <a:ext cx="122610" cy="12261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8DB6411A-20F9-0950-AF68-C64D63E7FA2B}"/>
              </a:ext>
            </a:extLst>
          </p:cNvPr>
          <p:cNvSpPr/>
          <p:nvPr/>
        </p:nvSpPr>
        <p:spPr bwMode="auto">
          <a:xfrm>
            <a:off x="10902941" y="3368251"/>
            <a:ext cx="122610" cy="122610"/>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Rectangle 109">
            <a:extLst>
              <a:ext uri="{FF2B5EF4-FFF2-40B4-BE49-F238E27FC236}">
                <a16:creationId xmlns:a16="http://schemas.microsoft.com/office/drawing/2014/main" id="{53170C6F-9E36-5112-414F-7799310EE2A0}"/>
              </a:ext>
            </a:extLst>
          </p:cNvPr>
          <p:cNvSpPr/>
          <p:nvPr/>
        </p:nvSpPr>
        <p:spPr bwMode="auto">
          <a:xfrm>
            <a:off x="10902941" y="3610852"/>
            <a:ext cx="122610" cy="12261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23B8294C-C637-191D-394A-D1D5BDC5B4B5}"/>
              </a:ext>
            </a:extLst>
          </p:cNvPr>
          <p:cNvSpPr/>
          <p:nvPr/>
        </p:nvSpPr>
        <p:spPr bwMode="auto">
          <a:xfrm>
            <a:off x="10902941" y="3853455"/>
            <a:ext cx="122610" cy="122610"/>
          </a:xfrm>
          <a:prstGeom prst="rect">
            <a:avLst/>
          </a:prstGeom>
          <a:solidFill>
            <a:schemeClr val="accent3">
              <a:lumMod val="5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TextBox 111">
            <a:extLst>
              <a:ext uri="{FF2B5EF4-FFF2-40B4-BE49-F238E27FC236}">
                <a16:creationId xmlns:a16="http://schemas.microsoft.com/office/drawing/2014/main" id="{F3375727-B05A-DC83-2635-E0A82A34C1E6}"/>
              </a:ext>
            </a:extLst>
          </p:cNvPr>
          <p:cNvSpPr txBox="1"/>
          <p:nvPr/>
        </p:nvSpPr>
        <p:spPr bwMode="auto">
          <a:xfrm>
            <a:off x="11015969" y="2048512"/>
            <a:ext cx="919778"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20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40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80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100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120</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150</a:t>
            </a:r>
          </a:p>
        </p:txBody>
      </p:sp>
      <p:cxnSp>
        <p:nvCxnSpPr>
          <p:cNvPr id="115" name="Straight Connector 114">
            <a:extLst>
              <a:ext uri="{FF2B5EF4-FFF2-40B4-BE49-F238E27FC236}">
                <a16:creationId xmlns:a16="http://schemas.microsoft.com/office/drawing/2014/main" id="{7E2BE619-19BF-C475-1E89-EEAAAF1BC96F}"/>
              </a:ext>
            </a:extLst>
          </p:cNvPr>
          <p:cNvCxnSpPr>
            <a:cxnSpLocks/>
          </p:cNvCxnSpPr>
          <p:nvPr/>
        </p:nvCxnSpPr>
        <p:spPr bwMode="auto">
          <a:xfrm>
            <a:off x="1621581" y="3404961"/>
            <a:ext cx="8916966" cy="0"/>
          </a:xfrm>
          <a:prstGeom prst="line">
            <a:avLst/>
          </a:prstGeom>
          <a:noFill/>
          <a:ln w="28575" cap="flat" cmpd="sng" algn="ctr">
            <a:solidFill>
              <a:schemeClr val="bg1"/>
            </a:solidFill>
            <a:prstDash val="solid"/>
            <a:round/>
            <a:headEnd type="none" w="med" len="med"/>
            <a:tailEnd type="none" w="med" len="med"/>
          </a:ln>
          <a:effectLst/>
        </p:spPr>
      </p:cxnSp>
      <p:sp>
        <p:nvSpPr>
          <p:cNvPr id="113" name="Oval 112">
            <a:extLst>
              <a:ext uri="{FF2B5EF4-FFF2-40B4-BE49-F238E27FC236}">
                <a16:creationId xmlns:a16="http://schemas.microsoft.com/office/drawing/2014/main" id="{6736377C-E5A9-4E23-0BC1-0EE03893C50E}"/>
              </a:ext>
            </a:extLst>
          </p:cNvPr>
          <p:cNvSpPr/>
          <p:nvPr/>
        </p:nvSpPr>
        <p:spPr bwMode="auto">
          <a:xfrm>
            <a:off x="6890798" y="3335008"/>
            <a:ext cx="128866" cy="128866"/>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Oval 113">
            <a:extLst>
              <a:ext uri="{FF2B5EF4-FFF2-40B4-BE49-F238E27FC236}">
                <a16:creationId xmlns:a16="http://schemas.microsoft.com/office/drawing/2014/main" id="{53D46332-6408-6F30-44C4-AA58C3EEED11}"/>
              </a:ext>
            </a:extLst>
          </p:cNvPr>
          <p:cNvSpPr/>
          <p:nvPr/>
        </p:nvSpPr>
        <p:spPr bwMode="auto">
          <a:xfrm>
            <a:off x="7213527" y="3335008"/>
            <a:ext cx="128866" cy="128866"/>
          </a:xfrm>
          <a:prstGeom prst="ellipse">
            <a:avLst/>
          </a:prstGeom>
          <a:solidFill>
            <a:schemeClr val="accent3">
              <a:lumMod val="5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TextBox 116">
            <a:extLst>
              <a:ext uri="{FF2B5EF4-FFF2-40B4-BE49-F238E27FC236}">
                <a16:creationId xmlns:a16="http://schemas.microsoft.com/office/drawing/2014/main" id="{7F755911-16EE-DE92-DBCA-820929AE61F7}"/>
              </a:ext>
            </a:extLst>
          </p:cNvPr>
          <p:cNvSpPr txBox="1"/>
          <p:nvPr/>
        </p:nvSpPr>
        <p:spPr bwMode="auto">
          <a:xfrm>
            <a:off x="1704972" y="1746875"/>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18" name="TextBox 117">
            <a:extLst>
              <a:ext uri="{FF2B5EF4-FFF2-40B4-BE49-F238E27FC236}">
                <a16:creationId xmlns:a16="http://schemas.microsoft.com/office/drawing/2014/main" id="{8947ADCE-80D9-647B-DD44-FA622057D7D1}"/>
              </a:ext>
            </a:extLst>
          </p:cNvPr>
          <p:cNvSpPr txBox="1"/>
          <p:nvPr/>
        </p:nvSpPr>
        <p:spPr bwMode="auto">
          <a:xfrm>
            <a:off x="2045440" y="2301351"/>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19" name="TextBox 118">
            <a:extLst>
              <a:ext uri="{FF2B5EF4-FFF2-40B4-BE49-F238E27FC236}">
                <a16:creationId xmlns:a16="http://schemas.microsoft.com/office/drawing/2014/main" id="{613C8AF3-914F-CB20-BCB5-C94A65FA4068}"/>
              </a:ext>
            </a:extLst>
          </p:cNvPr>
          <p:cNvSpPr txBox="1"/>
          <p:nvPr/>
        </p:nvSpPr>
        <p:spPr bwMode="auto">
          <a:xfrm>
            <a:off x="2385908" y="2379173"/>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20" name="TextBox 119">
            <a:extLst>
              <a:ext uri="{FF2B5EF4-FFF2-40B4-BE49-F238E27FC236}">
                <a16:creationId xmlns:a16="http://schemas.microsoft.com/office/drawing/2014/main" id="{D205ECD9-2A22-A0BB-DD58-042BF24DD5E2}"/>
              </a:ext>
            </a:extLst>
          </p:cNvPr>
          <p:cNvSpPr txBox="1"/>
          <p:nvPr/>
        </p:nvSpPr>
        <p:spPr bwMode="auto">
          <a:xfrm>
            <a:off x="2726376" y="2398628"/>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21" name="TextBox 120">
            <a:extLst>
              <a:ext uri="{FF2B5EF4-FFF2-40B4-BE49-F238E27FC236}">
                <a16:creationId xmlns:a16="http://schemas.microsoft.com/office/drawing/2014/main" id="{E984073B-1190-A905-1E3A-1465DB8F5578}"/>
              </a:ext>
            </a:extLst>
          </p:cNvPr>
          <p:cNvSpPr txBox="1"/>
          <p:nvPr/>
        </p:nvSpPr>
        <p:spPr bwMode="auto">
          <a:xfrm>
            <a:off x="3066845" y="2593181"/>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22" name="TextBox 121">
            <a:extLst>
              <a:ext uri="{FF2B5EF4-FFF2-40B4-BE49-F238E27FC236}">
                <a16:creationId xmlns:a16="http://schemas.microsoft.com/office/drawing/2014/main" id="{0E21FE68-7016-6191-F1C1-310D834B75F0}"/>
              </a:ext>
            </a:extLst>
          </p:cNvPr>
          <p:cNvSpPr txBox="1"/>
          <p:nvPr/>
        </p:nvSpPr>
        <p:spPr bwMode="auto">
          <a:xfrm>
            <a:off x="3368402" y="2612636"/>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23" name="TextBox 122">
            <a:extLst>
              <a:ext uri="{FF2B5EF4-FFF2-40B4-BE49-F238E27FC236}">
                <a16:creationId xmlns:a16="http://schemas.microsoft.com/office/drawing/2014/main" id="{89B16610-E2F1-933A-5880-18B987EF87CC}"/>
              </a:ext>
            </a:extLst>
          </p:cNvPr>
          <p:cNvSpPr txBox="1"/>
          <p:nvPr/>
        </p:nvSpPr>
        <p:spPr bwMode="auto">
          <a:xfrm>
            <a:off x="3728326" y="2729368"/>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24" name="TextBox 123">
            <a:extLst>
              <a:ext uri="{FF2B5EF4-FFF2-40B4-BE49-F238E27FC236}">
                <a16:creationId xmlns:a16="http://schemas.microsoft.com/office/drawing/2014/main" id="{E3E7F6E3-3530-C715-B927-40834B08792F}"/>
              </a:ext>
            </a:extLst>
          </p:cNvPr>
          <p:cNvSpPr txBox="1"/>
          <p:nvPr/>
        </p:nvSpPr>
        <p:spPr bwMode="auto">
          <a:xfrm>
            <a:off x="4039611" y="2719640"/>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25" name="TextBox 124">
            <a:extLst>
              <a:ext uri="{FF2B5EF4-FFF2-40B4-BE49-F238E27FC236}">
                <a16:creationId xmlns:a16="http://schemas.microsoft.com/office/drawing/2014/main" id="{4CBEA94B-94BE-F18B-19CC-6CF1F82B3B52}"/>
              </a:ext>
            </a:extLst>
          </p:cNvPr>
          <p:cNvSpPr txBox="1"/>
          <p:nvPr/>
        </p:nvSpPr>
        <p:spPr bwMode="auto">
          <a:xfrm>
            <a:off x="4389807" y="2962832"/>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NA</a:t>
            </a:r>
          </a:p>
        </p:txBody>
      </p:sp>
      <p:sp>
        <p:nvSpPr>
          <p:cNvPr id="126" name="TextBox 125">
            <a:extLst>
              <a:ext uri="{FF2B5EF4-FFF2-40B4-BE49-F238E27FC236}">
                <a16:creationId xmlns:a16="http://schemas.microsoft.com/office/drawing/2014/main" id="{04B47733-0345-E55F-F61B-379AC8539F3A}"/>
              </a:ext>
            </a:extLst>
          </p:cNvPr>
          <p:cNvSpPr txBox="1"/>
          <p:nvPr/>
        </p:nvSpPr>
        <p:spPr bwMode="auto">
          <a:xfrm>
            <a:off x="4701092" y="2972559"/>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27" name="TextBox 126">
            <a:extLst>
              <a:ext uri="{FF2B5EF4-FFF2-40B4-BE49-F238E27FC236}">
                <a16:creationId xmlns:a16="http://schemas.microsoft.com/office/drawing/2014/main" id="{246430FD-1FD7-F91B-876D-6D52EE6B8E90}"/>
              </a:ext>
            </a:extLst>
          </p:cNvPr>
          <p:cNvSpPr txBox="1"/>
          <p:nvPr/>
        </p:nvSpPr>
        <p:spPr bwMode="auto">
          <a:xfrm>
            <a:off x="5031832" y="2992015"/>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28" name="TextBox 127">
            <a:extLst>
              <a:ext uri="{FF2B5EF4-FFF2-40B4-BE49-F238E27FC236}">
                <a16:creationId xmlns:a16="http://schemas.microsoft.com/office/drawing/2014/main" id="{DC66112F-E141-530E-77B6-1060D350985B}"/>
              </a:ext>
            </a:extLst>
          </p:cNvPr>
          <p:cNvSpPr txBox="1"/>
          <p:nvPr/>
        </p:nvSpPr>
        <p:spPr bwMode="auto">
          <a:xfrm>
            <a:off x="5703040" y="3021198"/>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29" name="TextBox 128">
            <a:extLst>
              <a:ext uri="{FF2B5EF4-FFF2-40B4-BE49-F238E27FC236}">
                <a16:creationId xmlns:a16="http://schemas.microsoft.com/office/drawing/2014/main" id="{2015D7C7-50C7-2ACC-98FC-FCC98E256AE9}"/>
              </a:ext>
            </a:extLst>
          </p:cNvPr>
          <p:cNvSpPr txBox="1"/>
          <p:nvPr/>
        </p:nvSpPr>
        <p:spPr bwMode="auto">
          <a:xfrm>
            <a:off x="6773083" y="3079564"/>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30" name="TextBox 129">
            <a:extLst>
              <a:ext uri="{FF2B5EF4-FFF2-40B4-BE49-F238E27FC236}">
                <a16:creationId xmlns:a16="http://schemas.microsoft.com/office/drawing/2014/main" id="{157BCBB5-33E6-0D1E-8F8E-72A44B7F616B}"/>
              </a:ext>
            </a:extLst>
          </p:cNvPr>
          <p:cNvSpPr txBox="1"/>
          <p:nvPr/>
        </p:nvSpPr>
        <p:spPr bwMode="auto">
          <a:xfrm>
            <a:off x="5391756" y="3001742"/>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31" name="TextBox 130">
            <a:extLst>
              <a:ext uri="{FF2B5EF4-FFF2-40B4-BE49-F238E27FC236}">
                <a16:creationId xmlns:a16="http://schemas.microsoft.com/office/drawing/2014/main" id="{CE525D13-673E-EC07-5442-8FB91868552C}"/>
              </a:ext>
            </a:extLst>
          </p:cNvPr>
          <p:cNvSpPr txBox="1"/>
          <p:nvPr/>
        </p:nvSpPr>
        <p:spPr bwMode="auto">
          <a:xfrm>
            <a:off x="6053237" y="3050380"/>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32" name="TextBox 131">
            <a:extLst>
              <a:ext uri="{FF2B5EF4-FFF2-40B4-BE49-F238E27FC236}">
                <a16:creationId xmlns:a16="http://schemas.microsoft.com/office/drawing/2014/main" id="{13E59CC7-0E36-B5F7-45D1-7BD7D7F219B4}"/>
              </a:ext>
            </a:extLst>
          </p:cNvPr>
          <p:cNvSpPr txBox="1"/>
          <p:nvPr/>
        </p:nvSpPr>
        <p:spPr bwMode="auto">
          <a:xfrm>
            <a:off x="6383977" y="3147657"/>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PD</a:t>
            </a:r>
          </a:p>
        </p:txBody>
      </p:sp>
      <p:sp>
        <p:nvSpPr>
          <p:cNvPr id="133" name="TextBox 132">
            <a:extLst>
              <a:ext uri="{FF2B5EF4-FFF2-40B4-BE49-F238E27FC236}">
                <a16:creationId xmlns:a16="http://schemas.microsoft.com/office/drawing/2014/main" id="{6CFA0C94-35DD-D0EC-DB97-F6570F9D1F85}"/>
              </a:ext>
            </a:extLst>
          </p:cNvPr>
          <p:cNvSpPr txBox="1"/>
          <p:nvPr/>
        </p:nvSpPr>
        <p:spPr bwMode="auto">
          <a:xfrm>
            <a:off x="7074640" y="3079564"/>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34" name="TextBox 133">
            <a:extLst>
              <a:ext uri="{FF2B5EF4-FFF2-40B4-BE49-F238E27FC236}">
                <a16:creationId xmlns:a16="http://schemas.microsoft.com/office/drawing/2014/main" id="{3791F2F2-40F0-12F3-555A-CE11BDDF43CE}"/>
              </a:ext>
            </a:extLst>
          </p:cNvPr>
          <p:cNvSpPr txBox="1"/>
          <p:nvPr/>
        </p:nvSpPr>
        <p:spPr bwMode="auto">
          <a:xfrm>
            <a:off x="7415108" y="3458942"/>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35" name="TextBox 134">
            <a:extLst>
              <a:ext uri="{FF2B5EF4-FFF2-40B4-BE49-F238E27FC236}">
                <a16:creationId xmlns:a16="http://schemas.microsoft.com/office/drawing/2014/main" id="{D9B99C05-8E26-D3FE-9B55-15E5D5F717F7}"/>
              </a:ext>
            </a:extLst>
          </p:cNvPr>
          <p:cNvSpPr txBox="1"/>
          <p:nvPr/>
        </p:nvSpPr>
        <p:spPr bwMode="auto">
          <a:xfrm>
            <a:off x="8066862" y="3517308"/>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43" name="TextBox 142">
            <a:extLst>
              <a:ext uri="{FF2B5EF4-FFF2-40B4-BE49-F238E27FC236}">
                <a16:creationId xmlns:a16="http://schemas.microsoft.com/office/drawing/2014/main" id="{DAFEEEAD-4D2E-5E39-6872-9814FAF1E677}"/>
              </a:ext>
            </a:extLst>
          </p:cNvPr>
          <p:cNvSpPr txBox="1"/>
          <p:nvPr/>
        </p:nvSpPr>
        <p:spPr bwMode="auto">
          <a:xfrm>
            <a:off x="7745849" y="3478397"/>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44" name="TextBox 143">
            <a:extLst>
              <a:ext uri="{FF2B5EF4-FFF2-40B4-BE49-F238E27FC236}">
                <a16:creationId xmlns:a16="http://schemas.microsoft.com/office/drawing/2014/main" id="{1CD5E5C2-5C8D-2413-7672-29ADC1DFD68C}"/>
              </a:ext>
            </a:extLst>
          </p:cNvPr>
          <p:cNvSpPr txBox="1"/>
          <p:nvPr/>
        </p:nvSpPr>
        <p:spPr bwMode="auto">
          <a:xfrm>
            <a:off x="8387874" y="3624312"/>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45" name="TextBox 144">
            <a:extLst>
              <a:ext uri="{FF2B5EF4-FFF2-40B4-BE49-F238E27FC236}">
                <a16:creationId xmlns:a16="http://schemas.microsoft.com/office/drawing/2014/main" id="{5BA4F1F3-BF98-E3FB-3F76-7FA4980EAAB3}"/>
              </a:ext>
            </a:extLst>
          </p:cNvPr>
          <p:cNvSpPr txBox="1"/>
          <p:nvPr/>
        </p:nvSpPr>
        <p:spPr bwMode="auto">
          <a:xfrm>
            <a:off x="8738070" y="3945325"/>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46" name="TextBox 145">
            <a:extLst>
              <a:ext uri="{FF2B5EF4-FFF2-40B4-BE49-F238E27FC236}">
                <a16:creationId xmlns:a16="http://schemas.microsoft.com/office/drawing/2014/main" id="{C7B496CF-7A83-1E91-8CC9-0BA387349210}"/>
              </a:ext>
            </a:extLst>
          </p:cNvPr>
          <p:cNvSpPr txBox="1"/>
          <p:nvPr/>
        </p:nvSpPr>
        <p:spPr bwMode="auto">
          <a:xfrm>
            <a:off x="9078538" y="4013419"/>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PR</a:t>
            </a:r>
          </a:p>
        </p:txBody>
      </p:sp>
      <p:sp>
        <p:nvSpPr>
          <p:cNvPr id="147" name="TextBox 146">
            <a:extLst>
              <a:ext uri="{FF2B5EF4-FFF2-40B4-BE49-F238E27FC236}">
                <a16:creationId xmlns:a16="http://schemas.microsoft.com/office/drawing/2014/main" id="{9D7F7789-9B97-E292-BACE-3EFC876FF77D}"/>
              </a:ext>
            </a:extLst>
          </p:cNvPr>
          <p:cNvSpPr txBox="1"/>
          <p:nvPr/>
        </p:nvSpPr>
        <p:spPr bwMode="auto">
          <a:xfrm>
            <a:off x="9370368" y="4246883"/>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PR</a:t>
            </a:r>
          </a:p>
        </p:txBody>
      </p:sp>
      <p:sp>
        <p:nvSpPr>
          <p:cNvPr id="148" name="TextBox 147">
            <a:extLst>
              <a:ext uri="{FF2B5EF4-FFF2-40B4-BE49-F238E27FC236}">
                <a16:creationId xmlns:a16="http://schemas.microsoft.com/office/drawing/2014/main" id="{F9E2942C-D631-2DBD-2E9A-2CA24DBD4CD9}"/>
              </a:ext>
            </a:extLst>
          </p:cNvPr>
          <p:cNvSpPr txBox="1"/>
          <p:nvPr/>
        </p:nvSpPr>
        <p:spPr bwMode="auto">
          <a:xfrm>
            <a:off x="10070760" y="4353887"/>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PR</a:t>
            </a:r>
          </a:p>
        </p:txBody>
      </p:sp>
      <p:sp>
        <p:nvSpPr>
          <p:cNvPr id="149" name="TextBox 148">
            <a:extLst>
              <a:ext uri="{FF2B5EF4-FFF2-40B4-BE49-F238E27FC236}">
                <a16:creationId xmlns:a16="http://schemas.microsoft.com/office/drawing/2014/main" id="{6D29352A-35CB-06C7-F8E9-66DB30DBA3CC}"/>
              </a:ext>
            </a:extLst>
          </p:cNvPr>
          <p:cNvSpPr txBox="1"/>
          <p:nvPr/>
        </p:nvSpPr>
        <p:spPr bwMode="auto">
          <a:xfrm>
            <a:off x="9710836" y="4217699"/>
            <a:ext cx="444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SD</a:t>
            </a:r>
          </a:p>
        </p:txBody>
      </p:sp>
      <p:sp>
        <p:nvSpPr>
          <p:cNvPr id="150" name="TextBox 149">
            <a:extLst>
              <a:ext uri="{FF2B5EF4-FFF2-40B4-BE49-F238E27FC236}">
                <a16:creationId xmlns:a16="http://schemas.microsoft.com/office/drawing/2014/main" id="{65C96DF0-AEFB-B95B-96D1-46170A0450AC}"/>
              </a:ext>
            </a:extLst>
          </p:cNvPr>
          <p:cNvSpPr txBox="1"/>
          <p:nvPr/>
        </p:nvSpPr>
        <p:spPr bwMode="auto">
          <a:xfrm>
            <a:off x="1783803" y="4626133"/>
            <a:ext cx="29203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*Indicates 0% tumor shrinkage</a:t>
            </a:r>
          </a:p>
        </p:txBody>
      </p:sp>
      <p:sp>
        <p:nvSpPr>
          <p:cNvPr id="151" name="TextBox 150">
            <a:extLst>
              <a:ext uri="{FF2B5EF4-FFF2-40B4-BE49-F238E27FC236}">
                <a16:creationId xmlns:a16="http://schemas.microsoft.com/office/drawing/2014/main" id="{36332DEF-BA04-D577-A194-D55FB983EA98}"/>
              </a:ext>
            </a:extLst>
          </p:cNvPr>
          <p:cNvSpPr txBox="1"/>
          <p:nvPr/>
        </p:nvSpPr>
        <p:spPr bwMode="auto">
          <a:xfrm>
            <a:off x="9637860" y="1709112"/>
            <a:ext cx="210827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Dose level (mg/m</a:t>
            </a:r>
            <a:r>
              <a:rPr lang="en-US" sz="1600" b="1" baseline="30000" dirty="0">
                <a:solidFill>
                  <a:schemeClr val="bg1"/>
                </a:solidFill>
                <a:latin typeface="Calibri" panose="020F0502020204030204" pitchFamily="34" charset="0"/>
              </a:rPr>
              <a:t>2</a:t>
            </a:r>
            <a:r>
              <a:rPr lang="en-US" sz="1600" b="1" dirty="0">
                <a:solidFill>
                  <a:schemeClr val="bg1"/>
                </a:solidFill>
                <a:latin typeface="Calibri" panose="020F0502020204030204" pitchFamily="34" charset="0"/>
              </a:rPr>
              <a:t>)</a:t>
            </a:r>
          </a:p>
        </p:txBody>
      </p:sp>
      <p:graphicFrame>
        <p:nvGraphicFramePr>
          <p:cNvPr id="152" name="Table 152">
            <a:extLst>
              <a:ext uri="{FF2B5EF4-FFF2-40B4-BE49-F238E27FC236}">
                <a16:creationId xmlns:a16="http://schemas.microsoft.com/office/drawing/2014/main" id="{F151352F-7875-488F-934B-AF557482AB34}"/>
              </a:ext>
            </a:extLst>
          </p:cNvPr>
          <p:cNvGraphicFramePr>
            <a:graphicFrameLocks noGrp="1"/>
          </p:cNvGraphicFramePr>
          <p:nvPr>
            <p:extLst>
              <p:ext uri="{D42A27DB-BD31-4B8C-83A1-F6EECF244321}">
                <p14:modId xmlns:p14="http://schemas.microsoft.com/office/powerpoint/2010/main" val="559281385"/>
              </p:ext>
            </p:extLst>
          </p:nvPr>
        </p:nvGraphicFramePr>
        <p:xfrm>
          <a:off x="590069" y="5119130"/>
          <a:ext cx="9880297" cy="670560"/>
        </p:xfrm>
        <a:graphic>
          <a:graphicData uri="http://schemas.openxmlformats.org/drawingml/2006/table">
            <a:tbl>
              <a:tblPr firstRow="1" bandRow="1">
                <a:tableStyleId>{5C22544A-7EE6-4342-B048-85BDC9FD1C3A}</a:tableStyleId>
              </a:tblPr>
              <a:tblGrid>
                <a:gridCol w="1199157">
                  <a:extLst>
                    <a:ext uri="{9D8B030D-6E8A-4147-A177-3AD203B41FA5}">
                      <a16:colId xmlns:a16="http://schemas.microsoft.com/office/drawing/2014/main" val="1945350448"/>
                    </a:ext>
                  </a:extLst>
                </a:gridCol>
                <a:gridCol w="333890">
                  <a:extLst>
                    <a:ext uri="{9D8B030D-6E8A-4147-A177-3AD203B41FA5}">
                      <a16:colId xmlns:a16="http://schemas.microsoft.com/office/drawing/2014/main" val="1891881565"/>
                    </a:ext>
                  </a:extLst>
                </a:gridCol>
                <a:gridCol w="333890">
                  <a:extLst>
                    <a:ext uri="{9D8B030D-6E8A-4147-A177-3AD203B41FA5}">
                      <a16:colId xmlns:a16="http://schemas.microsoft.com/office/drawing/2014/main" val="283810927"/>
                    </a:ext>
                  </a:extLst>
                </a:gridCol>
                <a:gridCol w="333890">
                  <a:extLst>
                    <a:ext uri="{9D8B030D-6E8A-4147-A177-3AD203B41FA5}">
                      <a16:colId xmlns:a16="http://schemas.microsoft.com/office/drawing/2014/main" val="1196621208"/>
                    </a:ext>
                  </a:extLst>
                </a:gridCol>
                <a:gridCol w="333890">
                  <a:extLst>
                    <a:ext uri="{9D8B030D-6E8A-4147-A177-3AD203B41FA5}">
                      <a16:colId xmlns:a16="http://schemas.microsoft.com/office/drawing/2014/main" val="1596235198"/>
                    </a:ext>
                  </a:extLst>
                </a:gridCol>
                <a:gridCol w="333890">
                  <a:extLst>
                    <a:ext uri="{9D8B030D-6E8A-4147-A177-3AD203B41FA5}">
                      <a16:colId xmlns:a16="http://schemas.microsoft.com/office/drawing/2014/main" val="4240519999"/>
                    </a:ext>
                  </a:extLst>
                </a:gridCol>
                <a:gridCol w="333890">
                  <a:extLst>
                    <a:ext uri="{9D8B030D-6E8A-4147-A177-3AD203B41FA5}">
                      <a16:colId xmlns:a16="http://schemas.microsoft.com/office/drawing/2014/main" val="1668888471"/>
                    </a:ext>
                  </a:extLst>
                </a:gridCol>
                <a:gridCol w="333890">
                  <a:extLst>
                    <a:ext uri="{9D8B030D-6E8A-4147-A177-3AD203B41FA5}">
                      <a16:colId xmlns:a16="http://schemas.microsoft.com/office/drawing/2014/main" val="2235228443"/>
                    </a:ext>
                  </a:extLst>
                </a:gridCol>
                <a:gridCol w="333890">
                  <a:extLst>
                    <a:ext uri="{9D8B030D-6E8A-4147-A177-3AD203B41FA5}">
                      <a16:colId xmlns:a16="http://schemas.microsoft.com/office/drawing/2014/main" val="1298855475"/>
                    </a:ext>
                  </a:extLst>
                </a:gridCol>
                <a:gridCol w="333890">
                  <a:extLst>
                    <a:ext uri="{9D8B030D-6E8A-4147-A177-3AD203B41FA5}">
                      <a16:colId xmlns:a16="http://schemas.microsoft.com/office/drawing/2014/main" val="808806237"/>
                    </a:ext>
                  </a:extLst>
                </a:gridCol>
                <a:gridCol w="333890">
                  <a:extLst>
                    <a:ext uri="{9D8B030D-6E8A-4147-A177-3AD203B41FA5}">
                      <a16:colId xmlns:a16="http://schemas.microsoft.com/office/drawing/2014/main" val="1858416224"/>
                    </a:ext>
                  </a:extLst>
                </a:gridCol>
                <a:gridCol w="333890">
                  <a:extLst>
                    <a:ext uri="{9D8B030D-6E8A-4147-A177-3AD203B41FA5}">
                      <a16:colId xmlns:a16="http://schemas.microsoft.com/office/drawing/2014/main" val="3475187468"/>
                    </a:ext>
                  </a:extLst>
                </a:gridCol>
                <a:gridCol w="333890">
                  <a:extLst>
                    <a:ext uri="{9D8B030D-6E8A-4147-A177-3AD203B41FA5}">
                      <a16:colId xmlns:a16="http://schemas.microsoft.com/office/drawing/2014/main" val="272972170"/>
                    </a:ext>
                  </a:extLst>
                </a:gridCol>
                <a:gridCol w="333890">
                  <a:extLst>
                    <a:ext uri="{9D8B030D-6E8A-4147-A177-3AD203B41FA5}">
                      <a16:colId xmlns:a16="http://schemas.microsoft.com/office/drawing/2014/main" val="1292244496"/>
                    </a:ext>
                  </a:extLst>
                </a:gridCol>
                <a:gridCol w="333890">
                  <a:extLst>
                    <a:ext uri="{9D8B030D-6E8A-4147-A177-3AD203B41FA5}">
                      <a16:colId xmlns:a16="http://schemas.microsoft.com/office/drawing/2014/main" val="1481200774"/>
                    </a:ext>
                  </a:extLst>
                </a:gridCol>
                <a:gridCol w="333890">
                  <a:extLst>
                    <a:ext uri="{9D8B030D-6E8A-4147-A177-3AD203B41FA5}">
                      <a16:colId xmlns:a16="http://schemas.microsoft.com/office/drawing/2014/main" val="2758692096"/>
                    </a:ext>
                  </a:extLst>
                </a:gridCol>
                <a:gridCol w="333890">
                  <a:extLst>
                    <a:ext uri="{9D8B030D-6E8A-4147-A177-3AD203B41FA5}">
                      <a16:colId xmlns:a16="http://schemas.microsoft.com/office/drawing/2014/main" val="3144113425"/>
                    </a:ext>
                  </a:extLst>
                </a:gridCol>
                <a:gridCol w="333890">
                  <a:extLst>
                    <a:ext uri="{9D8B030D-6E8A-4147-A177-3AD203B41FA5}">
                      <a16:colId xmlns:a16="http://schemas.microsoft.com/office/drawing/2014/main" val="1648691177"/>
                    </a:ext>
                  </a:extLst>
                </a:gridCol>
                <a:gridCol w="333890">
                  <a:extLst>
                    <a:ext uri="{9D8B030D-6E8A-4147-A177-3AD203B41FA5}">
                      <a16:colId xmlns:a16="http://schemas.microsoft.com/office/drawing/2014/main" val="4146317004"/>
                    </a:ext>
                  </a:extLst>
                </a:gridCol>
                <a:gridCol w="333890">
                  <a:extLst>
                    <a:ext uri="{9D8B030D-6E8A-4147-A177-3AD203B41FA5}">
                      <a16:colId xmlns:a16="http://schemas.microsoft.com/office/drawing/2014/main" val="2471165011"/>
                    </a:ext>
                  </a:extLst>
                </a:gridCol>
                <a:gridCol w="333890">
                  <a:extLst>
                    <a:ext uri="{9D8B030D-6E8A-4147-A177-3AD203B41FA5}">
                      <a16:colId xmlns:a16="http://schemas.microsoft.com/office/drawing/2014/main" val="3690842612"/>
                    </a:ext>
                  </a:extLst>
                </a:gridCol>
                <a:gridCol w="333890">
                  <a:extLst>
                    <a:ext uri="{9D8B030D-6E8A-4147-A177-3AD203B41FA5}">
                      <a16:colId xmlns:a16="http://schemas.microsoft.com/office/drawing/2014/main" val="1287886269"/>
                    </a:ext>
                  </a:extLst>
                </a:gridCol>
                <a:gridCol w="333890">
                  <a:extLst>
                    <a:ext uri="{9D8B030D-6E8A-4147-A177-3AD203B41FA5}">
                      <a16:colId xmlns:a16="http://schemas.microsoft.com/office/drawing/2014/main" val="3796503186"/>
                    </a:ext>
                  </a:extLst>
                </a:gridCol>
                <a:gridCol w="333890">
                  <a:extLst>
                    <a:ext uri="{9D8B030D-6E8A-4147-A177-3AD203B41FA5}">
                      <a16:colId xmlns:a16="http://schemas.microsoft.com/office/drawing/2014/main" val="2106224670"/>
                    </a:ext>
                  </a:extLst>
                </a:gridCol>
                <a:gridCol w="333890">
                  <a:extLst>
                    <a:ext uri="{9D8B030D-6E8A-4147-A177-3AD203B41FA5}">
                      <a16:colId xmlns:a16="http://schemas.microsoft.com/office/drawing/2014/main" val="3507167394"/>
                    </a:ext>
                  </a:extLst>
                </a:gridCol>
                <a:gridCol w="333890">
                  <a:extLst>
                    <a:ext uri="{9D8B030D-6E8A-4147-A177-3AD203B41FA5}">
                      <a16:colId xmlns:a16="http://schemas.microsoft.com/office/drawing/2014/main" val="3343149241"/>
                    </a:ext>
                  </a:extLst>
                </a:gridCol>
                <a:gridCol w="333890">
                  <a:extLst>
                    <a:ext uri="{9D8B030D-6E8A-4147-A177-3AD203B41FA5}">
                      <a16:colId xmlns:a16="http://schemas.microsoft.com/office/drawing/2014/main" val="1257425809"/>
                    </a:ext>
                  </a:extLst>
                </a:gridCol>
              </a:tblGrid>
              <a:tr h="154475">
                <a:tc>
                  <a:txBody>
                    <a:bodyPr/>
                    <a:lstStyle/>
                    <a:p>
                      <a:pPr algn="r"/>
                      <a:r>
                        <a:rPr lang="en-US" sz="1100" b="0" dirty="0">
                          <a:solidFill>
                            <a:schemeClr val="bg1"/>
                          </a:solidFill>
                        </a:rPr>
                        <a:t>Tumor</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GEJ</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S</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S</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GEJ</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P</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S</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GEJ</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O</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O</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S</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CRC</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45441754"/>
                  </a:ext>
                </a:extLst>
              </a:tr>
              <a:tr h="154475">
                <a:tc>
                  <a:txBody>
                    <a:bodyPr/>
                    <a:lstStyle/>
                    <a:p>
                      <a:pPr algn="r"/>
                      <a:r>
                        <a:rPr lang="en-US" sz="1100" b="0" dirty="0">
                          <a:solidFill>
                            <a:schemeClr val="bg1"/>
                          </a:solidFill>
                        </a:rPr>
                        <a:t>B/L CEA, ng/ml</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57</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64</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25</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6</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3</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25</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162</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2247</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290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3</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23</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6</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16</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521</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242</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164</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274</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3</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1375</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178</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98</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5</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8865468"/>
                  </a:ext>
                </a:extLst>
              </a:tr>
              <a:tr h="154475">
                <a:tc>
                  <a:txBody>
                    <a:bodyPr/>
                    <a:lstStyle/>
                    <a:p>
                      <a:pPr algn="r"/>
                      <a:r>
                        <a:rPr lang="en-US" sz="1100" b="0" dirty="0">
                          <a:solidFill>
                            <a:schemeClr val="bg1"/>
                          </a:solidFill>
                        </a:rPr>
                        <a:t>CEACAM5 2+/3+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100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100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50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50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70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100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80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80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100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50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30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60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90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60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100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80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100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6705906"/>
                  </a:ext>
                </a:extLst>
              </a:tr>
              <a:tr h="154475">
                <a:tc>
                  <a:txBody>
                    <a:bodyPr/>
                    <a:lstStyle/>
                    <a:p>
                      <a:pPr algn="r"/>
                      <a:r>
                        <a:rPr lang="en-US" sz="1100" b="0" dirty="0">
                          <a:solidFill>
                            <a:schemeClr val="bg1"/>
                          </a:solidFill>
                        </a:rPr>
                        <a:t>DoR, mo</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2.6</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6.1</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US" sz="1100" b="0" dirty="0">
                        <a:solidFill>
                          <a:schemeClr val="bg1"/>
                        </a:solidFill>
                      </a:endParaRP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1100" b="0" dirty="0">
                          <a:solidFill>
                            <a:schemeClr val="bg1"/>
                          </a:solidFill>
                        </a:rPr>
                        <a:t>4.0</a:t>
                      </a:r>
                    </a:p>
                  </a:txBody>
                  <a:tcPr marL="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6650779"/>
                  </a:ext>
                </a:extLst>
              </a:tr>
            </a:tbl>
          </a:graphicData>
        </a:graphic>
      </p:graphicFrame>
      <p:sp>
        <p:nvSpPr>
          <p:cNvPr id="154" name="Rectangle 153">
            <a:extLst>
              <a:ext uri="{FF2B5EF4-FFF2-40B4-BE49-F238E27FC236}">
                <a16:creationId xmlns:a16="http://schemas.microsoft.com/office/drawing/2014/main" id="{CB4CB9B4-D6BE-AC25-951A-BAD04A96F5CD}"/>
              </a:ext>
            </a:extLst>
          </p:cNvPr>
          <p:cNvSpPr/>
          <p:nvPr/>
        </p:nvSpPr>
        <p:spPr>
          <a:xfrm>
            <a:off x="626013" y="1092539"/>
            <a:ext cx="8097320" cy="646331"/>
          </a:xfrm>
          <a:prstGeom prst="rect">
            <a:avLst/>
          </a:prstGeom>
        </p:spPr>
        <p:txBody>
          <a:bodyPr wrap="square">
            <a:spAutoFit/>
          </a:bodyPr>
          <a:lstStyle/>
          <a:p>
            <a:pPr marL="342900" indent="-342900">
              <a:buFont typeface="Wingdings" pitchFamily="2" charset="2"/>
              <a:buChar char="§"/>
            </a:pPr>
            <a:r>
              <a:rPr lang="en-US" dirty="0">
                <a:solidFill>
                  <a:schemeClr val="bg1"/>
                </a:solidFill>
                <a:latin typeface="Calibri" panose="020F0502020204030204" pitchFamily="34" charset="0"/>
                <a:cs typeface="Calibri" panose="020F0502020204030204" pitchFamily="34" charset="0"/>
              </a:rPr>
              <a:t>3 patients (9.7%) had confirmed PRs with durations of 2.6, 6.1, and 4.0 mo </a:t>
            </a:r>
          </a:p>
          <a:p>
            <a:pPr marL="342900" indent="-342900">
              <a:buFont typeface="Wingdings" pitchFamily="2" charset="2"/>
              <a:buChar char="§"/>
            </a:pPr>
            <a:r>
              <a:rPr lang="en-US" dirty="0">
                <a:solidFill>
                  <a:schemeClr val="bg1"/>
                </a:solidFill>
                <a:latin typeface="Calibri" panose="020F0502020204030204" pitchFamily="34" charset="0"/>
                <a:cs typeface="Calibri" panose="020F0502020204030204" pitchFamily="34" charset="0"/>
              </a:rPr>
              <a:t>11 patients (35.5%) SD, and 13 pts (41.9%) PD</a:t>
            </a:r>
            <a:endParaRPr lang="fr-FR" dirty="0">
              <a:solidFill>
                <a:schemeClr val="bg1"/>
              </a:solidFill>
              <a:latin typeface="Calibri" panose="020F0502020204030204" pitchFamily="34" charset="0"/>
              <a:cs typeface="Calibri" panose="020F0502020204030204" pitchFamily="34" charset="0"/>
            </a:endParaRPr>
          </a:p>
        </p:txBody>
      </p:sp>
      <p:sp>
        <p:nvSpPr>
          <p:cNvPr id="155" name="Rectangle 154">
            <a:extLst>
              <a:ext uri="{FF2B5EF4-FFF2-40B4-BE49-F238E27FC236}">
                <a16:creationId xmlns:a16="http://schemas.microsoft.com/office/drawing/2014/main" id="{16891498-77FD-9132-FDB3-F6DF30F9A553}"/>
              </a:ext>
            </a:extLst>
          </p:cNvPr>
          <p:cNvSpPr/>
          <p:nvPr/>
        </p:nvSpPr>
        <p:spPr>
          <a:xfrm>
            <a:off x="672632" y="5861055"/>
            <a:ext cx="10943855" cy="590931"/>
          </a:xfrm>
          <a:prstGeom prst="rect">
            <a:avLst/>
          </a:prstGeom>
        </p:spPr>
        <p:txBody>
          <a:bodyPr wrap="square">
            <a:spAutoFit/>
          </a:bodyPr>
          <a:lstStyle/>
          <a:p>
            <a:pPr marL="285750" indent="-285750">
              <a:lnSpc>
                <a:spcPct val="90000"/>
              </a:lnSpc>
              <a:buFont typeface="Wingdings" panose="05000000000000000000" pitchFamily="2" charset="2"/>
              <a:buChar char="§"/>
            </a:pPr>
            <a:r>
              <a:rPr lang="en-US" b="1" dirty="0">
                <a:solidFill>
                  <a:schemeClr val="bg1"/>
                </a:solidFill>
                <a:latin typeface="Calibri" panose="020F0502020204030204" pitchFamily="34" charset="0"/>
                <a:cs typeface="Calibri" panose="020F0502020204030204" pitchFamily="34" charset="0"/>
              </a:rPr>
              <a:t>Among 3 patients with objective responses</a:t>
            </a:r>
            <a:r>
              <a:rPr lang="en-US" dirty="0">
                <a:solidFill>
                  <a:schemeClr val="bg1"/>
                </a:solidFill>
                <a:latin typeface="Calibri" panose="020F0502020204030204" pitchFamily="34" charset="0"/>
                <a:cs typeface="Calibri" panose="020F0502020204030204" pitchFamily="34" charset="0"/>
              </a:rPr>
              <a:t>, membrane CEACAM5 expression graded as ≥2+ in 100% of the tumor cells in 2 patients, both of whom had CRC</a:t>
            </a:r>
            <a:endParaRPr lang="fr-FR" dirty="0">
              <a:solidFill>
                <a:schemeClr val="bg1"/>
              </a:solidFill>
              <a:latin typeface="Calibri" panose="020F0502020204030204" pitchFamily="34" charset="0"/>
              <a:cs typeface="Calibri" panose="020F0502020204030204" pitchFamily="34" charset="0"/>
            </a:endParaRPr>
          </a:p>
        </p:txBody>
      </p:sp>
      <p:sp>
        <p:nvSpPr>
          <p:cNvPr id="156" name="Rectangle 155">
            <a:extLst>
              <a:ext uri="{FF2B5EF4-FFF2-40B4-BE49-F238E27FC236}">
                <a16:creationId xmlns:a16="http://schemas.microsoft.com/office/drawing/2014/main" id="{9C2882D4-C1EA-B964-3715-C746BE4D0B12}"/>
              </a:ext>
            </a:extLst>
          </p:cNvPr>
          <p:cNvSpPr/>
          <p:nvPr/>
        </p:nvSpPr>
        <p:spPr>
          <a:xfrm>
            <a:off x="4290915" y="1816292"/>
            <a:ext cx="5062147" cy="1077218"/>
          </a:xfrm>
          <a:prstGeom prst="rect">
            <a:avLst/>
          </a:prstGeom>
          <a:solidFill>
            <a:schemeClr val="tx1">
              <a:lumMod val="95000"/>
            </a:schemeClr>
          </a:solidFill>
        </p:spPr>
        <p:txBody>
          <a:bodyPr wrap="square">
            <a:spAutoFit/>
          </a:bodyPr>
          <a:lstStyle/>
          <a:p>
            <a:pPr marL="174625" indent="-174625">
              <a:buFont typeface="Wingdings" panose="05000000000000000000" pitchFamily="2" charset="2"/>
              <a:buChar char="§"/>
            </a:pPr>
            <a:r>
              <a:rPr lang="en-US" sz="1600" b="1" dirty="0">
                <a:solidFill>
                  <a:schemeClr val="bg1"/>
                </a:solidFill>
                <a:cs typeface="Arial" panose="020B0604020202020204" pitchFamily="34" charset="0"/>
              </a:rPr>
              <a:t>ORR</a:t>
            </a:r>
            <a:r>
              <a:rPr lang="en-US" sz="1600" dirty="0">
                <a:solidFill>
                  <a:schemeClr val="bg1"/>
                </a:solidFill>
                <a:cs typeface="Arial" panose="020B0604020202020204" pitchFamily="34" charset="0"/>
              </a:rPr>
              <a:t> achieved in 2 of 6 pts (33.3%) at 100 mg/m</a:t>
            </a:r>
            <a:r>
              <a:rPr lang="en-US" sz="1600" baseline="30000" dirty="0">
                <a:solidFill>
                  <a:schemeClr val="bg1"/>
                </a:solidFill>
                <a:cs typeface="Arial" panose="020B0604020202020204" pitchFamily="34" charset="0"/>
              </a:rPr>
              <a:t>2</a:t>
            </a:r>
            <a:r>
              <a:rPr lang="en-US" sz="1600" dirty="0">
                <a:solidFill>
                  <a:schemeClr val="bg1"/>
                </a:solidFill>
                <a:cs typeface="Arial" panose="020B0604020202020204" pitchFamily="34" charset="0"/>
              </a:rPr>
              <a:t>, and in 1 of 9 patients (11.1%) at 120 mg/m</a:t>
            </a:r>
            <a:r>
              <a:rPr lang="en-US" sz="1600" baseline="30000" dirty="0">
                <a:solidFill>
                  <a:schemeClr val="bg1"/>
                </a:solidFill>
                <a:cs typeface="Arial" panose="020B0604020202020204" pitchFamily="34" charset="0"/>
              </a:rPr>
              <a:t>2</a:t>
            </a:r>
            <a:r>
              <a:rPr lang="en-US" sz="1600" dirty="0">
                <a:solidFill>
                  <a:schemeClr val="bg1"/>
                </a:solidFill>
                <a:cs typeface="Arial" panose="020B0604020202020204" pitchFamily="34" charset="0"/>
              </a:rPr>
              <a:t> </a:t>
            </a:r>
          </a:p>
          <a:p>
            <a:pPr marL="174625" indent="-174625">
              <a:buFont typeface="Wingdings" panose="05000000000000000000" pitchFamily="2" charset="2"/>
              <a:buChar char="§"/>
            </a:pPr>
            <a:r>
              <a:rPr lang="en-US" sz="1600" b="1" dirty="0">
                <a:solidFill>
                  <a:schemeClr val="bg1"/>
                </a:solidFill>
                <a:cs typeface="Arial" panose="020B0604020202020204" pitchFamily="34" charset="0"/>
              </a:rPr>
              <a:t>2 of the 3 patients </a:t>
            </a:r>
            <a:r>
              <a:rPr lang="en-US" sz="1600" dirty="0">
                <a:solidFill>
                  <a:schemeClr val="bg1"/>
                </a:solidFill>
                <a:cs typeface="Arial" panose="020B0604020202020204" pitchFamily="34" charset="0"/>
              </a:rPr>
              <a:t>with a PR experienced grade 3 keratopathy</a:t>
            </a:r>
            <a:endParaRPr lang="fr-FR" sz="1600" dirty="0">
              <a:solidFill>
                <a:schemeClr val="bg1"/>
              </a:solidFill>
              <a:cs typeface="Arial" panose="020B0604020202020204" pitchFamily="34" charset="0"/>
            </a:endParaRPr>
          </a:p>
        </p:txBody>
      </p:sp>
      <p:sp>
        <p:nvSpPr>
          <p:cNvPr id="157" name="Rectangle 156">
            <a:extLst>
              <a:ext uri="{FF2B5EF4-FFF2-40B4-BE49-F238E27FC236}">
                <a16:creationId xmlns:a16="http://schemas.microsoft.com/office/drawing/2014/main" id="{DB9A41F8-6786-86C9-420D-3FC5BECF97B1}"/>
              </a:ext>
            </a:extLst>
          </p:cNvPr>
          <p:cNvSpPr/>
          <p:nvPr/>
        </p:nvSpPr>
        <p:spPr bwMode="auto">
          <a:xfrm>
            <a:off x="9490591" y="5063051"/>
            <a:ext cx="331766" cy="778950"/>
          </a:xfrm>
          <a:prstGeom prst="rect">
            <a:avLst/>
          </a:prstGeom>
          <a:noFill/>
          <a:ln w="19050">
            <a:solidFill>
              <a:srgbClr val="C0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Rectangle 157">
            <a:extLst>
              <a:ext uri="{FF2B5EF4-FFF2-40B4-BE49-F238E27FC236}">
                <a16:creationId xmlns:a16="http://schemas.microsoft.com/office/drawing/2014/main" id="{EEDF047E-F5E4-A3CA-BA8A-04BD7E23B2B2}"/>
              </a:ext>
            </a:extLst>
          </p:cNvPr>
          <p:cNvSpPr/>
          <p:nvPr/>
        </p:nvSpPr>
        <p:spPr bwMode="auto">
          <a:xfrm>
            <a:off x="10163023" y="5063051"/>
            <a:ext cx="331766" cy="778950"/>
          </a:xfrm>
          <a:prstGeom prst="rect">
            <a:avLst/>
          </a:prstGeom>
          <a:noFill/>
          <a:ln w="19050">
            <a:solidFill>
              <a:srgbClr val="C0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TextBox 6">
            <a:extLst>
              <a:ext uri="{FF2B5EF4-FFF2-40B4-BE49-F238E27FC236}">
                <a16:creationId xmlns:a16="http://schemas.microsoft.com/office/drawing/2014/main" id="{44889FB0-D5F0-854D-96D1-7E13823162E9}"/>
              </a:ext>
            </a:extLst>
          </p:cNvPr>
          <p:cNvSpPr txBox="1"/>
          <p:nvPr/>
        </p:nvSpPr>
        <p:spPr bwMode="auto">
          <a:xfrm>
            <a:off x="3749502" y="5580840"/>
            <a:ext cx="61084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Patients Treated With Tusamitamab Ravtansine (mg/m</a:t>
            </a:r>
            <a:r>
              <a:rPr lang="en-US" sz="1400" b="1"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2</a:t>
            </a: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a:t>
            </a:r>
            <a:endParaRPr lang="en-IN"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457D1DA3-48D2-25BB-9248-C152A8523676}"/>
              </a:ext>
            </a:extLst>
          </p:cNvPr>
          <p:cNvSpPr txBox="1"/>
          <p:nvPr/>
        </p:nvSpPr>
        <p:spPr bwMode="auto">
          <a:xfrm>
            <a:off x="837931" y="1839392"/>
            <a:ext cx="400110" cy="284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vert270" wrap="square" rtlCol="0">
            <a:spAutoFit/>
          </a:bodyPr>
          <a:lstStyle/>
          <a:p>
            <a:pPr algn="l">
              <a:lnSpc>
                <a:spcPct val="100000"/>
              </a:lnSpc>
              <a:spcBef>
                <a:spcPct val="50000"/>
              </a:spcBef>
              <a:spcAft>
                <a:spcPct val="0"/>
              </a:spcAft>
              <a:buClrTx/>
              <a:buFontTx/>
              <a:buNone/>
            </a:pPr>
            <a:r>
              <a:rPr lang="en-IN" sz="1400" b="1" dirty="0">
                <a:solidFill>
                  <a:schemeClr val="bg1"/>
                </a:solidFill>
                <a:latin typeface="Calibri" panose="020F0502020204030204" pitchFamily="34" charset="0"/>
              </a:rPr>
              <a:t>Best Relative Tumor Shrinkage (%)</a:t>
            </a:r>
          </a:p>
        </p:txBody>
      </p:sp>
    </p:spTree>
    <p:extLst>
      <p:ext uri="{BB962C8B-B14F-4D97-AF65-F5344CB8AC3E}">
        <p14:creationId xmlns:p14="http://schemas.microsoft.com/office/powerpoint/2010/main" val="1152520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9827" y="6377498"/>
            <a:ext cx="2109232" cy="276999"/>
          </a:xfrm>
          <a:prstGeom prst="rect">
            <a:avLst/>
          </a:prstGeom>
        </p:spPr>
        <p:txBody>
          <a:bodyPr wrap="none">
            <a:spAutoFit/>
          </a:bodyPr>
          <a:lstStyle/>
          <a:p>
            <a:r>
              <a:rPr lang="fr-FR" sz="1200" dirty="0">
                <a:solidFill>
                  <a:schemeClr val="bg2"/>
                </a:solidFill>
              </a:rPr>
              <a:t>Vieito. ESMO 2021. Abstr 521P.</a:t>
            </a:r>
          </a:p>
        </p:txBody>
      </p:sp>
      <p:sp>
        <p:nvSpPr>
          <p:cNvPr id="9" name="Title 8">
            <a:extLst>
              <a:ext uri="{FF2B5EF4-FFF2-40B4-BE49-F238E27FC236}">
                <a16:creationId xmlns:a16="http://schemas.microsoft.com/office/drawing/2014/main" id="{A12B185D-DF26-89BC-919A-2296D992CDB4}"/>
              </a:ext>
            </a:extLst>
          </p:cNvPr>
          <p:cNvSpPr>
            <a:spLocks noGrp="1"/>
          </p:cNvSpPr>
          <p:nvPr>
            <p:ph type="title"/>
          </p:nvPr>
        </p:nvSpPr>
        <p:spPr>
          <a:xfrm>
            <a:off x="609759" y="238127"/>
            <a:ext cx="11247461" cy="1103313"/>
          </a:xfrm>
        </p:spPr>
        <p:txBody>
          <a:bodyPr/>
          <a:lstStyle/>
          <a:p>
            <a:r>
              <a:rPr lang="en-US" dirty="0"/>
              <a:t>Dose-Escalation Study of 2 Different Alternative Dosing Schedules of Tusamitamab Ravtansine (SAR408701)</a:t>
            </a:r>
          </a:p>
        </p:txBody>
      </p:sp>
      <p:sp>
        <p:nvSpPr>
          <p:cNvPr id="7" name="Rectangle 6">
            <a:extLst>
              <a:ext uri="{FF2B5EF4-FFF2-40B4-BE49-F238E27FC236}">
                <a16:creationId xmlns:a16="http://schemas.microsoft.com/office/drawing/2014/main" id="{BFD34EFE-B200-402E-CA1A-976EE551FAFE}"/>
              </a:ext>
            </a:extLst>
          </p:cNvPr>
          <p:cNvSpPr/>
          <p:nvPr/>
        </p:nvSpPr>
        <p:spPr>
          <a:xfrm>
            <a:off x="723901" y="3689230"/>
            <a:ext cx="3999720" cy="2031325"/>
          </a:xfrm>
          <a:prstGeom prst="rect">
            <a:avLst/>
          </a:prstGeom>
          <a:solidFill>
            <a:schemeClr val="tx1">
              <a:lumMod val="95000"/>
            </a:schemeClr>
          </a:solidFill>
          <a:ln w="28575">
            <a:noFill/>
          </a:ln>
        </p:spPr>
        <p:txBody>
          <a:bodyPr wrap="square">
            <a:spAutoFit/>
          </a:bodyPr>
          <a:lstStyle/>
          <a:p>
            <a:r>
              <a:rPr lang="en-US" b="1" dirty="0">
                <a:solidFill>
                  <a:schemeClr val="bg1"/>
                </a:solidFill>
                <a:cs typeface="Arial" panose="020B0604020202020204" pitchFamily="34" charset="0"/>
              </a:rPr>
              <a:t>Part 2</a:t>
            </a:r>
            <a:r>
              <a:rPr lang="en-US" dirty="0">
                <a:solidFill>
                  <a:schemeClr val="bg1"/>
                </a:solidFill>
                <a:cs typeface="Arial" panose="020B0604020202020204" pitchFamily="34" charset="0"/>
              </a:rPr>
              <a:t>: escalating loading doses of tusamitamab ravtansine on Day 1, C1, followed by the MTD (100 mg/m</a:t>
            </a:r>
            <a:r>
              <a:rPr lang="en-US" baseline="30000" dirty="0">
                <a:solidFill>
                  <a:schemeClr val="bg1"/>
                </a:solidFill>
                <a:cs typeface="Arial" panose="020B0604020202020204" pitchFamily="34" charset="0"/>
              </a:rPr>
              <a:t>2</a:t>
            </a:r>
            <a:r>
              <a:rPr lang="en-US" dirty="0">
                <a:solidFill>
                  <a:schemeClr val="bg1"/>
                </a:solidFill>
                <a:cs typeface="Arial" panose="020B0604020202020204" pitchFamily="34" charset="0"/>
              </a:rPr>
              <a:t>) administered Q2W </a:t>
            </a:r>
          </a:p>
          <a:p>
            <a:endParaRPr lang="en-US" dirty="0">
              <a:solidFill>
                <a:schemeClr val="bg1"/>
              </a:solidFill>
              <a:cs typeface="Arial" panose="020B0604020202020204" pitchFamily="34" charset="0"/>
            </a:endParaRPr>
          </a:p>
          <a:p>
            <a:r>
              <a:rPr lang="en-US" b="1" dirty="0">
                <a:solidFill>
                  <a:schemeClr val="bg1"/>
                </a:solidFill>
                <a:cs typeface="Arial" panose="020B0604020202020204" pitchFamily="34" charset="0"/>
              </a:rPr>
              <a:t>Part 3</a:t>
            </a:r>
            <a:r>
              <a:rPr lang="en-US" dirty="0">
                <a:solidFill>
                  <a:schemeClr val="bg1"/>
                </a:solidFill>
                <a:cs typeface="Arial" panose="020B0604020202020204" pitchFamily="34" charset="0"/>
              </a:rPr>
              <a:t>: escalating doses of tusamitamab ravtansine administered Q3W</a:t>
            </a:r>
            <a:endParaRPr lang="fr-FR" dirty="0">
              <a:solidFill>
                <a:schemeClr val="bg1"/>
              </a:solidFill>
              <a:cs typeface="Arial" panose="020B0604020202020204" pitchFamily="34" charset="0"/>
            </a:endParaRPr>
          </a:p>
        </p:txBody>
      </p:sp>
      <p:sp>
        <p:nvSpPr>
          <p:cNvPr id="10" name="Rectangle: Rounded Corners 29">
            <a:extLst>
              <a:ext uri="{FF2B5EF4-FFF2-40B4-BE49-F238E27FC236}">
                <a16:creationId xmlns:a16="http://schemas.microsoft.com/office/drawing/2014/main" id="{CC180065-4262-2BDA-E3B0-B68E4EE0D377}"/>
              </a:ext>
            </a:extLst>
          </p:cNvPr>
          <p:cNvSpPr/>
          <p:nvPr/>
        </p:nvSpPr>
        <p:spPr bwMode="auto">
          <a:xfrm>
            <a:off x="10810876" y="2407624"/>
            <a:ext cx="777240" cy="457200"/>
          </a:xfrm>
          <a:prstGeom prst="roundRect">
            <a:avLst/>
          </a:prstGeom>
          <a:no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MTD</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100 mg/m</a:t>
            </a:r>
            <a:r>
              <a:rPr lang="en-US" sz="1200" b="0" baseline="3000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Q2W</a:t>
            </a:r>
            <a:endParaRPr lang="en-US" sz="1200" b="0" baseline="30000" dirty="0">
              <a:solidFill>
                <a:schemeClr val="bg1"/>
              </a:solidFill>
              <a:latin typeface="Calibri" panose="020F0502020204030204" pitchFamily="34" charset="0"/>
            </a:endParaRPr>
          </a:p>
        </p:txBody>
      </p:sp>
      <p:grpSp>
        <p:nvGrpSpPr>
          <p:cNvPr id="11" name="Group 10">
            <a:extLst>
              <a:ext uri="{FF2B5EF4-FFF2-40B4-BE49-F238E27FC236}">
                <a16:creationId xmlns:a16="http://schemas.microsoft.com/office/drawing/2014/main" id="{7376FCCA-7965-CACB-C33A-7A2746B611A5}"/>
              </a:ext>
            </a:extLst>
          </p:cNvPr>
          <p:cNvGrpSpPr/>
          <p:nvPr/>
        </p:nvGrpSpPr>
        <p:grpSpPr>
          <a:xfrm>
            <a:off x="801803" y="2234385"/>
            <a:ext cx="10039895" cy="930419"/>
            <a:chOff x="671648" y="2102498"/>
            <a:chExt cx="10341301" cy="930419"/>
          </a:xfrm>
        </p:grpSpPr>
        <p:cxnSp>
          <p:nvCxnSpPr>
            <p:cNvPr id="13" name="Straight Connector 12">
              <a:extLst>
                <a:ext uri="{FF2B5EF4-FFF2-40B4-BE49-F238E27FC236}">
                  <a16:creationId xmlns:a16="http://schemas.microsoft.com/office/drawing/2014/main" id="{B707866E-46D4-0733-9D04-0C08A7EA2652}"/>
                </a:ext>
              </a:extLst>
            </p:cNvPr>
            <p:cNvCxnSpPr>
              <a:cxnSpLocks/>
            </p:cNvCxnSpPr>
            <p:nvPr/>
          </p:nvCxnSpPr>
          <p:spPr bwMode="auto">
            <a:xfrm>
              <a:off x="1397899"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14" name="Straight Connector 13">
              <a:extLst>
                <a:ext uri="{FF2B5EF4-FFF2-40B4-BE49-F238E27FC236}">
                  <a16:creationId xmlns:a16="http://schemas.microsoft.com/office/drawing/2014/main" id="{3A1DE839-FFCE-4532-1E94-CBAC393A86EA}"/>
                </a:ext>
              </a:extLst>
            </p:cNvPr>
            <p:cNvCxnSpPr>
              <a:cxnSpLocks/>
            </p:cNvCxnSpPr>
            <p:nvPr/>
          </p:nvCxnSpPr>
          <p:spPr bwMode="auto">
            <a:xfrm>
              <a:off x="2362062"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15" name="Straight Connector 14">
              <a:extLst>
                <a:ext uri="{FF2B5EF4-FFF2-40B4-BE49-F238E27FC236}">
                  <a16:creationId xmlns:a16="http://schemas.microsoft.com/office/drawing/2014/main" id="{A7B9C1CE-ADA0-21EE-0A1A-4A2FC147FC75}"/>
                </a:ext>
              </a:extLst>
            </p:cNvPr>
            <p:cNvCxnSpPr>
              <a:cxnSpLocks/>
            </p:cNvCxnSpPr>
            <p:nvPr/>
          </p:nvCxnSpPr>
          <p:spPr bwMode="auto">
            <a:xfrm>
              <a:off x="3313785"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16" name="Straight Connector 15">
              <a:extLst>
                <a:ext uri="{FF2B5EF4-FFF2-40B4-BE49-F238E27FC236}">
                  <a16:creationId xmlns:a16="http://schemas.microsoft.com/office/drawing/2014/main" id="{92D186F5-2ABF-118A-B7B2-9DF344C286F4}"/>
                </a:ext>
              </a:extLst>
            </p:cNvPr>
            <p:cNvCxnSpPr>
              <a:cxnSpLocks/>
            </p:cNvCxnSpPr>
            <p:nvPr/>
          </p:nvCxnSpPr>
          <p:spPr bwMode="auto">
            <a:xfrm>
              <a:off x="4265508"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17" name="Straight Connector 16">
              <a:extLst>
                <a:ext uri="{FF2B5EF4-FFF2-40B4-BE49-F238E27FC236}">
                  <a16:creationId xmlns:a16="http://schemas.microsoft.com/office/drawing/2014/main" id="{4F0D2EB9-B258-4B56-6C2D-C96EBB52C387}"/>
                </a:ext>
              </a:extLst>
            </p:cNvPr>
            <p:cNvCxnSpPr>
              <a:cxnSpLocks/>
            </p:cNvCxnSpPr>
            <p:nvPr/>
          </p:nvCxnSpPr>
          <p:spPr bwMode="auto">
            <a:xfrm>
              <a:off x="5235892"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18" name="Straight Connector 17">
              <a:extLst>
                <a:ext uri="{FF2B5EF4-FFF2-40B4-BE49-F238E27FC236}">
                  <a16:creationId xmlns:a16="http://schemas.microsoft.com/office/drawing/2014/main" id="{FDAFBB0B-84BA-2518-5EB3-9BC5405B9A1C}"/>
                </a:ext>
              </a:extLst>
            </p:cNvPr>
            <p:cNvCxnSpPr>
              <a:cxnSpLocks/>
            </p:cNvCxnSpPr>
            <p:nvPr/>
          </p:nvCxnSpPr>
          <p:spPr bwMode="auto">
            <a:xfrm>
              <a:off x="6187615"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19" name="Straight Connector 18">
              <a:extLst>
                <a:ext uri="{FF2B5EF4-FFF2-40B4-BE49-F238E27FC236}">
                  <a16:creationId xmlns:a16="http://schemas.microsoft.com/office/drawing/2014/main" id="{FAB8C02C-AC18-446C-FE68-C5F17EDD01A4}"/>
                </a:ext>
              </a:extLst>
            </p:cNvPr>
            <p:cNvCxnSpPr>
              <a:cxnSpLocks/>
            </p:cNvCxnSpPr>
            <p:nvPr/>
          </p:nvCxnSpPr>
          <p:spPr bwMode="auto">
            <a:xfrm>
              <a:off x="7145558"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20" name="Straight Connector 19">
              <a:extLst>
                <a:ext uri="{FF2B5EF4-FFF2-40B4-BE49-F238E27FC236}">
                  <a16:creationId xmlns:a16="http://schemas.microsoft.com/office/drawing/2014/main" id="{077C454D-2EB5-BE32-AE53-D3ADC2E0E286}"/>
                </a:ext>
              </a:extLst>
            </p:cNvPr>
            <p:cNvCxnSpPr>
              <a:cxnSpLocks/>
            </p:cNvCxnSpPr>
            <p:nvPr/>
          </p:nvCxnSpPr>
          <p:spPr bwMode="auto">
            <a:xfrm>
              <a:off x="8103501"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21" name="Straight Connector 20">
              <a:extLst>
                <a:ext uri="{FF2B5EF4-FFF2-40B4-BE49-F238E27FC236}">
                  <a16:creationId xmlns:a16="http://schemas.microsoft.com/office/drawing/2014/main" id="{3C3D68AB-1991-82FE-8D71-69AFD9B3E122}"/>
                </a:ext>
              </a:extLst>
            </p:cNvPr>
            <p:cNvCxnSpPr>
              <a:cxnSpLocks/>
            </p:cNvCxnSpPr>
            <p:nvPr/>
          </p:nvCxnSpPr>
          <p:spPr bwMode="auto">
            <a:xfrm>
              <a:off x="9061444" y="2798585"/>
              <a:ext cx="230155" cy="0"/>
            </a:xfrm>
            <a:prstGeom prst="line">
              <a:avLst/>
            </a:prstGeom>
            <a:noFill/>
            <a:ln w="28575" cap="flat" cmpd="sng" algn="ctr">
              <a:solidFill>
                <a:schemeClr val="bg1"/>
              </a:solidFill>
              <a:prstDash val="solid"/>
              <a:round/>
              <a:headEnd type="none" w="med" len="med"/>
              <a:tailEnd type="triangle" w="med" len="med"/>
            </a:ln>
            <a:effectLst/>
          </p:spPr>
        </p:cxnSp>
        <p:cxnSp>
          <p:nvCxnSpPr>
            <p:cNvPr id="22" name="Straight Connector 21">
              <a:extLst>
                <a:ext uri="{FF2B5EF4-FFF2-40B4-BE49-F238E27FC236}">
                  <a16:creationId xmlns:a16="http://schemas.microsoft.com/office/drawing/2014/main" id="{16B99370-313F-E91C-8E19-FF244CEA5F62}"/>
                </a:ext>
              </a:extLst>
            </p:cNvPr>
            <p:cNvCxnSpPr>
              <a:cxnSpLocks/>
            </p:cNvCxnSpPr>
            <p:nvPr/>
          </p:nvCxnSpPr>
          <p:spPr bwMode="auto">
            <a:xfrm>
              <a:off x="10013166" y="2798585"/>
              <a:ext cx="230155" cy="0"/>
            </a:xfrm>
            <a:prstGeom prst="line">
              <a:avLst/>
            </a:prstGeom>
            <a:noFill/>
            <a:ln w="28575" cap="flat" cmpd="sng" algn="ctr">
              <a:solidFill>
                <a:schemeClr val="bg1"/>
              </a:solidFill>
              <a:prstDash val="solid"/>
              <a:round/>
              <a:headEnd type="none" w="med" len="med"/>
              <a:tailEnd type="triangle" w="med" len="med"/>
            </a:ln>
            <a:effectLst/>
          </p:spPr>
        </p:cxnSp>
        <p:sp>
          <p:nvSpPr>
            <p:cNvPr id="23" name="Rectangle: Rounded Corners 1">
              <a:extLst>
                <a:ext uri="{FF2B5EF4-FFF2-40B4-BE49-F238E27FC236}">
                  <a16:creationId xmlns:a16="http://schemas.microsoft.com/office/drawing/2014/main" id="{90D269F3-94B7-D3D1-2179-F5AADFF126FA}"/>
                </a:ext>
              </a:extLst>
            </p:cNvPr>
            <p:cNvSpPr/>
            <p:nvPr/>
          </p:nvSpPr>
          <p:spPr bwMode="auto">
            <a:xfrm>
              <a:off x="671648"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DL1</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5 mg/m</a:t>
              </a:r>
              <a:r>
                <a:rPr lang="en-US" sz="1200" b="0" baseline="30000" dirty="0">
                  <a:solidFill>
                    <a:schemeClr val="tx1"/>
                  </a:solidFill>
                  <a:latin typeface="Calibri" panose="020F0502020204030204" pitchFamily="34" charset="0"/>
                </a:rPr>
                <a:t>2</a:t>
              </a:r>
            </a:p>
          </p:txBody>
        </p:sp>
        <p:sp>
          <p:nvSpPr>
            <p:cNvPr id="24" name="Rectangle: Rounded Corners 6">
              <a:extLst>
                <a:ext uri="{FF2B5EF4-FFF2-40B4-BE49-F238E27FC236}">
                  <a16:creationId xmlns:a16="http://schemas.microsoft.com/office/drawing/2014/main" id="{7F8CC602-81A5-2241-95CB-123287EDE335}"/>
                </a:ext>
              </a:extLst>
            </p:cNvPr>
            <p:cNvSpPr/>
            <p:nvPr/>
          </p:nvSpPr>
          <p:spPr bwMode="auto">
            <a:xfrm>
              <a:off x="1628054"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DL2</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10 mg/m</a:t>
              </a:r>
              <a:r>
                <a:rPr lang="en-US" sz="1200" b="0" baseline="30000" dirty="0">
                  <a:solidFill>
                    <a:schemeClr val="tx1"/>
                  </a:solidFill>
                  <a:latin typeface="Calibri" panose="020F0502020204030204" pitchFamily="34" charset="0"/>
                </a:rPr>
                <a:t>2</a:t>
              </a:r>
            </a:p>
          </p:txBody>
        </p:sp>
        <p:sp>
          <p:nvSpPr>
            <p:cNvPr id="25" name="Rectangle: Rounded Corners 14">
              <a:extLst>
                <a:ext uri="{FF2B5EF4-FFF2-40B4-BE49-F238E27FC236}">
                  <a16:creationId xmlns:a16="http://schemas.microsoft.com/office/drawing/2014/main" id="{DC73159E-F319-FC14-BBA2-0DB9C1FAE570}"/>
                </a:ext>
              </a:extLst>
            </p:cNvPr>
            <p:cNvSpPr/>
            <p:nvPr/>
          </p:nvSpPr>
          <p:spPr bwMode="auto">
            <a:xfrm>
              <a:off x="2584460"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DL3</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20 mg/m</a:t>
              </a:r>
              <a:r>
                <a:rPr lang="en-US" sz="1200" b="0" baseline="30000" dirty="0">
                  <a:solidFill>
                    <a:schemeClr val="tx1"/>
                  </a:solidFill>
                  <a:latin typeface="Calibri" panose="020F0502020204030204" pitchFamily="34" charset="0"/>
                </a:rPr>
                <a:t>2</a:t>
              </a:r>
            </a:p>
          </p:txBody>
        </p:sp>
        <p:sp>
          <p:nvSpPr>
            <p:cNvPr id="26" name="Rectangle: Rounded Corners 15">
              <a:extLst>
                <a:ext uri="{FF2B5EF4-FFF2-40B4-BE49-F238E27FC236}">
                  <a16:creationId xmlns:a16="http://schemas.microsoft.com/office/drawing/2014/main" id="{87069BDA-56A5-96E3-8316-31416C9B92DA}"/>
                </a:ext>
              </a:extLst>
            </p:cNvPr>
            <p:cNvSpPr/>
            <p:nvPr/>
          </p:nvSpPr>
          <p:spPr bwMode="auto">
            <a:xfrm>
              <a:off x="3540866"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DL4</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40 mg/m</a:t>
              </a:r>
              <a:r>
                <a:rPr lang="en-US" sz="1200" b="0" baseline="30000" dirty="0">
                  <a:solidFill>
                    <a:schemeClr val="tx1"/>
                  </a:solidFill>
                  <a:latin typeface="Calibri" panose="020F0502020204030204" pitchFamily="34" charset="0"/>
                </a:rPr>
                <a:t>2</a:t>
              </a:r>
            </a:p>
          </p:txBody>
        </p:sp>
        <p:sp>
          <p:nvSpPr>
            <p:cNvPr id="27" name="Rectangle: Rounded Corners 16">
              <a:extLst>
                <a:ext uri="{FF2B5EF4-FFF2-40B4-BE49-F238E27FC236}">
                  <a16:creationId xmlns:a16="http://schemas.microsoft.com/office/drawing/2014/main" id="{267A2DB6-8FB4-3221-BB64-BE0EE898CB46}"/>
                </a:ext>
              </a:extLst>
            </p:cNvPr>
            <p:cNvSpPr/>
            <p:nvPr/>
          </p:nvSpPr>
          <p:spPr bwMode="auto">
            <a:xfrm>
              <a:off x="4497272"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DL5</a:t>
              </a:r>
              <a:br>
                <a:rPr lang="en-US" sz="1200" b="0" dirty="0">
                  <a:solidFill>
                    <a:schemeClr val="tx1"/>
                  </a:solidFill>
                  <a:latin typeface="Calibri" panose="020F0502020204030204" pitchFamily="34" charset="0"/>
                </a:rPr>
              </a:br>
              <a:r>
                <a:rPr lang="en-US" sz="1200" dirty="0">
                  <a:latin typeface="Calibri" panose="020F0502020204030204" pitchFamily="34" charset="0"/>
                </a:rPr>
                <a:t>80 mg/m</a:t>
              </a:r>
              <a:r>
                <a:rPr lang="en-US" sz="1200" baseline="30000" dirty="0">
                  <a:latin typeface="Calibri" panose="020F0502020204030204" pitchFamily="34" charset="0"/>
                </a:rPr>
                <a:t>2</a:t>
              </a:r>
              <a:endParaRPr lang="en-US" sz="1200" b="0" baseline="30000" dirty="0">
                <a:solidFill>
                  <a:schemeClr val="tx1"/>
                </a:solidFill>
                <a:latin typeface="Calibri" panose="020F0502020204030204" pitchFamily="34" charset="0"/>
              </a:endParaRPr>
            </a:p>
          </p:txBody>
        </p:sp>
        <p:sp>
          <p:nvSpPr>
            <p:cNvPr id="28" name="Rectangle: Rounded Corners 17">
              <a:extLst>
                <a:ext uri="{FF2B5EF4-FFF2-40B4-BE49-F238E27FC236}">
                  <a16:creationId xmlns:a16="http://schemas.microsoft.com/office/drawing/2014/main" id="{A2585A57-80E4-7C15-8124-7C08E0AFA2E0}"/>
                </a:ext>
              </a:extLst>
            </p:cNvPr>
            <p:cNvSpPr/>
            <p:nvPr/>
          </p:nvSpPr>
          <p:spPr bwMode="auto">
            <a:xfrm>
              <a:off x="5453678"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DL5</a:t>
              </a:r>
              <a:r>
                <a:rPr lang="en-US" sz="1200" b="0" baseline="30000" dirty="0">
                  <a:solidFill>
                    <a:schemeClr val="tx1"/>
                  </a:solidFill>
                  <a:latin typeface="Calibri" panose="020F0502020204030204" pitchFamily="34" charset="0"/>
                </a:rPr>
                <a:t>bis</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100 mg/m</a:t>
              </a:r>
              <a:r>
                <a:rPr lang="en-US" sz="1200" b="0" baseline="30000" dirty="0">
                  <a:solidFill>
                    <a:schemeClr val="tx1"/>
                  </a:solidFill>
                  <a:latin typeface="Calibri" panose="020F0502020204030204" pitchFamily="34" charset="0"/>
                </a:rPr>
                <a:t>2</a:t>
              </a:r>
            </a:p>
          </p:txBody>
        </p:sp>
        <p:sp>
          <p:nvSpPr>
            <p:cNvPr id="29" name="Rectangle: Rounded Corners 24">
              <a:extLst>
                <a:ext uri="{FF2B5EF4-FFF2-40B4-BE49-F238E27FC236}">
                  <a16:creationId xmlns:a16="http://schemas.microsoft.com/office/drawing/2014/main" id="{B5A18F25-5D77-93EC-6203-57711BADEFE6}"/>
                </a:ext>
              </a:extLst>
            </p:cNvPr>
            <p:cNvSpPr/>
            <p:nvPr/>
          </p:nvSpPr>
          <p:spPr bwMode="auto">
            <a:xfrm>
              <a:off x="6410084"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DL6</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120 mg/m</a:t>
              </a:r>
              <a:r>
                <a:rPr lang="en-US" sz="1200" b="0" baseline="30000" dirty="0">
                  <a:solidFill>
                    <a:schemeClr val="tx1"/>
                  </a:solidFill>
                  <a:latin typeface="Calibri" panose="020F0502020204030204" pitchFamily="34" charset="0"/>
                </a:rPr>
                <a:t>2</a:t>
              </a:r>
            </a:p>
          </p:txBody>
        </p:sp>
        <p:sp>
          <p:nvSpPr>
            <p:cNvPr id="30" name="Rectangle: Rounded Corners 25">
              <a:extLst>
                <a:ext uri="{FF2B5EF4-FFF2-40B4-BE49-F238E27FC236}">
                  <a16:creationId xmlns:a16="http://schemas.microsoft.com/office/drawing/2014/main" id="{9DCE8B81-DF61-132C-6CC1-FF24E26FA62A}"/>
                </a:ext>
              </a:extLst>
            </p:cNvPr>
            <p:cNvSpPr/>
            <p:nvPr/>
          </p:nvSpPr>
          <p:spPr bwMode="auto">
            <a:xfrm>
              <a:off x="7366490"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DL7</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150 mg/m</a:t>
              </a:r>
              <a:r>
                <a:rPr lang="en-US" sz="1200" b="0" baseline="30000" dirty="0">
                  <a:solidFill>
                    <a:schemeClr val="tx1"/>
                  </a:solidFill>
                  <a:latin typeface="Calibri" panose="020F0502020204030204" pitchFamily="34" charset="0"/>
                </a:rPr>
                <a:t>2</a:t>
              </a:r>
            </a:p>
          </p:txBody>
        </p:sp>
        <p:sp>
          <p:nvSpPr>
            <p:cNvPr id="31" name="Rectangle: Rounded Corners 26">
              <a:extLst>
                <a:ext uri="{FF2B5EF4-FFF2-40B4-BE49-F238E27FC236}">
                  <a16:creationId xmlns:a16="http://schemas.microsoft.com/office/drawing/2014/main" id="{FB50ABCF-D7CB-9BFE-4CA8-EB78EBE2BAF1}"/>
                </a:ext>
              </a:extLst>
            </p:cNvPr>
            <p:cNvSpPr/>
            <p:nvPr/>
          </p:nvSpPr>
          <p:spPr bwMode="auto">
            <a:xfrm>
              <a:off x="8322896" y="2575717"/>
              <a:ext cx="777240" cy="457200"/>
            </a:xfrm>
            <a:prstGeom prst="roundRect">
              <a:avLst/>
            </a:prstGeom>
            <a:solidFill>
              <a:srgbClr val="017CA3"/>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DL8</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180 mg/m</a:t>
              </a:r>
              <a:r>
                <a:rPr lang="en-US" sz="1200" b="0" baseline="30000" dirty="0">
                  <a:solidFill>
                    <a:schemeClr val="tx1"/>
                  </a:solidFill>
                  <a:latin typeface="Calibri" panose="020F0502020204030204" pitchFamily="34" charset="0"/>
                </a:rPr>
                <a:t>2</a:t>
              </a:r>
            </a:p>
          </p:txBody>
        </p:sp>
        <p:sp>
          <p:nvSpPr>
            <p:cNvPr id="32" name="Rectangle: Rounded Corners 27">
              <a:extLst>
                <a:ext uri="{FF2B5EF4-FFF2-40B4-BE49-F238E27FC236}">
                  <a16:creationId xmlns:a16="http://schemas.microsoft.com/office/drawing/2014/main" id="{7789911A-86DD-143C-2D24-929585C5F07D}"/>
                </a:ext>
              </a:extLst>
            </p:cNvPr>
            <p:cNvSpPr/>
            <p:nvPr/>
          </p:nvSpPr>
          <p:spPr bwMode="auto">
            <a:xfrm>
              <a:off x="9279302" y="2575717"/>
              <a:ext cx="777240" cy="457200"/>
            </a:xfrm>
            <a:prstGeom prst="roundRect">
              <a:avLst/>
            </a:prstGeom>
            <a:solidFill>
              <a:srgbClr val="017CA3"/>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DL9</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210 mg/m</a:t>
              </a:r>
              <a:r>
                <a:rPr lang="en-US" sz="1200" b="0" baseline="30000" dirty="0">
                  <a:solidFill>
                    <a:schemeClr val="tx1"/>
                  </a:solidFill>
                  <a:latin typeface="Calibri" panose="020F0502020204030204" pitchFamily="34" charset="0"/>
                </a:rPr>
                <a:t>2</a:t>
              </a:r>
            </a:p>
          </p:txBody>
        </p:sp>
        <p:sp>
          <p:nvSpPr>
            <p:cNvPr id="33" name="Rectangle: Rounded Corners 28">
              <a:extLst>
                <a:ext uri="{FF2B5EF4-FFF2-40B4-BE49-F238E27FC236}">
                  <a16:creationId xmlns:a16="http://schemas.microsoft.com/office/drawing/2014/main" id="{89D7B151-6BC9-D9E3-6B0E-855639F9FF36}"/>
                </a:ext>
              </a:extLst>
            </p:cNvPr>
            <p:cNvSpPr/>
            <p:nvPr/>
          </p:nvSpPr>
          <p:spPr bwMode="auto">
            <a:xfrm>
              <a:off x="10235709" y="257571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MTD</a:t>
              </a:r>
              <a:endParaRPr lang="en-US" sz="1200" b="0" baseline="30000" dirty="0">
                <a:solidFill>
                  <a:schemeClr val="tx1"/>
                </a:solidFill>
                <a:latin typeface="Calibri" panose="020F0502020204030204" pitchFamily="34" charset="0"/>
              </a:endParaRPr>
            </a:p>
          </p:txBody>
        </p:sp>
        <p:sp>
          <p:nvSpPr>
            <p:cNvPr id="34" name="Rectangle: Rounded Corners 42">
              <a:extLst>
                <a:ext uri="{FF2B5EF4-FFF2-40B4-BE49-F238E27FC236}">
                  <a16:creationId xmlns:a16="http://schemas.microsoft.com/office/drawing/2014/main" id="{25384EAB-5D9E-A53D-D9DB-29A1465E2DB6}"/>
                </a:ext>
              </a:extLst>
            </p:cNvPr>
            <p:cNvSpPr/>
            <p:nvPr/>
          </p:nvSpPr>
          <p:spPr bwMode="auto">
            <a:xfrm>
              <a:off x="671648" y="2102498"/>
              <a:ext cx="2520977" cy="401839"/>
            </a:xfrm>
            <a:prstGeom prst="roundRect">
              <a:avLst/>
            </a:prstGeom>
            <a:solidFill>
              <a:schemeClr val="accent3">
                <a:lumMod val="40000"/>
                <a:lumOff val="60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Accelerated escalation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(n = 3)</a:t>
              </a:r>
            </a:p>
          </p:txBody>
        </p:sp>
        <p:sp>
          <p:nvSpPr>
            <p:cNvPr id="35" name="Rectangle: Rounded Corners 43">
              <a:extLst>
                <a:ext uri="{FF2B5EF4-FFF2-40B4-BE49-F238E27FC236}">
                  <a16:creationId xmlns:a16="http://schemas.microsoft.com/office/drawing/2014/main" id="{062BB608-87A5-23E2-27F5-F484D3739F57}"/>
                </a:ext>
              </a:extLst>
            </p:cNvPr>
            <p:cNvSpPr/>
            <p:nvPr/>
          </p:nvSpPr>
          <p:spPr bwMode="auto">
            <a:xfrm>
              <a:off x="3284219" y="2102498"/>
              <a:ext cx="7682917" cy="401839"/>
            </a:xfrm>
            <a:prstGeom prst="round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latin typeface="Calibri" panose="020F0502020204030204" pitchFamily="34" charset="0"/>
                </a:rPr>
                <a:t>Escalation with overdose control </a:t>
              </a:r>
              <a:br>
                <a:rPr lang="en-US" sz="1200" b="0" dirty="0">
                  <a:latin typeface="Calibri" panose="020F0502020204030204" pitchFamily="34" charset="0"/>
                </a:rPr>
              </a:br>
              <a:r>
                <a:rPr lang="en-US" sz="1200" b="0" dirty="0">
                  <a:latin typeface="Calibri" panose="020F0502020204030204" pitchFamily="34" charset="0"/>
                </a:rPr>
                <a:t>(n = 28)</a:t>
              </a:r>
            </a:p>
          </p:txBody>
        </p:sp>
      </p:grpSp>
      <p:sp>
        <p:nvSpPr>
          <p:cNvPr id="36" name="Rectangle: Rounded Corners 44">
            <a:extLst>
              <a:ext uri="{FF2B5EF4-FFF2-40B4-BE49-F238E27FC236}">
                <a16:creationId xmlns:a16="http://schemas.microsoft.com/office/drawing/2014/main" id="{77BB192F-9A2E-58B5-AE71-D624C59D10CB}"/>
              </a:ext>
            </a:extLst>
          </p:cNvPr>
          <p:cNvSpPr/>
          <p:nvPr/>
        </p:nvSpPr>
        <p:spPr bwMode="auto">
          <a:xfrm>
            <a:off x="3466626" y="1776232"/>
            <a:ext cx="7682917" cy="401839"/>
          </a:xfrm>
          <a:prstGeom prst="roundRect">
            <a:avLst/>
          </a:prstGeom>
          <a:no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400" b="1" dirty="0">
                <a:solidFill>
                  <a:schemeClr val="bg1"/>
                </a:solidFill>
                <a:latin typeface="Calibri" panose="020F0502020204030204" pitchFamily="34" charset="0"/>
              </a:rPr>
              <a:t>Main Dose Escalation Phase (Q2W)</a:t>
            </a:r>
            <a:br>
              <a:rPr lang="en-US" sz="1400" b="1" dirty="0">
                <a:solidFill>
                  <a:schemeClr val="bg1"/>
                </a:solidFill>
                <a:latin typeface="Calibri" panose="020F0502020204030204" pitchFamily="34" charset="0"/>
              </a:rPr>
            </a:br>
            <a:r>
              <a:rPr lang="en-US" sz="1400" b="1" dirty="0">
                <a:solidFill>
                  <a:schemeClr val="bg1"/>
                </a:solidFill>
                <a:latin typeface="Calibri" panose="020F0502020204030204" pitchFamily="34" charset="0"/>
              </a:rPr>
              <a:t>(Part 1, N = 31)</a:t>
            </a:r>
          </a:p>
        </p:txBody>
      </p:sp>
      <p:sp>
        <p:nvSpPr>
          <p:cNvPr id="37" name="Rectangle: Rounded Corners 45">
            <a:extLst>
              <a:ext uri="{FF2B5EF4-FFF2-40B4-BE49-F238E27FC236}">
                <a16:creationId xmlns:a16="http://schemas.microsoft.com/office/drawing/2014/main" id="{48F2467B-003C-7BC0-C3CE-F10041C61082}"/>
              </a:ext>
            </a:extLst>
          </p:cNvPr>
          <p:cNvSpPr/>
          <p:nvPr/>
        </p:nvSpPr>
        <p:spPr bwMode="auto">
          <a:xfrm>
            <a:off x="723901" y="1732087"/>
            <a:ext cx="10895037" cy="1499845"/>
          </a:xfrm>
          <a:prstGeom prst="roundRect">
            <a:avLst>
              <a:gd name="adj" fmla="val 10470"/>
            </a:avLst>
          </a:prstGeom>
          <a:no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Rounded Corners 46">
            <a:extLst>
              <a:ext uri="{FF2B5EF4-FFF2-40B4-BE49-F238E27FC236}">
                <a16:creationId xmlns:a16="http://schemas.microsoft.com/office/drawing/2014/main" id="{E3280964-2FB4-B8B7-A7F9-C9EE2D959E9D}"/>
              </a:ext>
            </a:extLst>
          </p:cNvPr>
          <p:cNvSpPr/>
          <p:nvPr/>
        </p:nvSpPr>
        <p:spPr bwMode="auto">
          <a:xfrm>
            <a:off x="5386274" y="3689230"/>
            <a:ext cx="5341955" cy="401839"/>
          </a:xfrm>
          <a:prstGeom prst="roundRect">
            <a:avLst/>
          </a:prstGeom>
          <a:no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400" b="1" dirty="0">
                <a:solidFill>
                  <a:schemeClr val="bg1"/>
                </a:solidFill>
                <a:latin typeface="Calibri" panose="020F0502020204030204" pitchFamily="34" charset="0"/>
              </a:rPr>
              <a:t>Loading Dose at C1 (followed by MTD [100 mg/m</a:t>
            </a:r>
            <a:r>
              <a:rPr lang="en-US" sz="1400" b="1" baseline="30000" dirty="0">
                <a:solidFill>
                  <a:schemeClr val="bg1"/>
                </a:solidFill>
                <a:latin typeface="Calibri" panose="020F0502020204030204" pitchFamily="34" charset="0"/>
              </a:rPr>
              <a:t>2</a:t>
            </a:r>
            <a:r>
              <a:rPr lang="en-US" sz="1400" b="1" dirty="0">
                <a:solidFill>
                  <a:schemeClr val="bg1"/>
                </a:solidFill>
                <a:latin typeface="Calibri" panose="020F0502020204030204" pitchFamily="34" charset="0"/>
              </a:rPr>
              <a:t>] Q2W)</a:t>
            </a:r>
            <a:br>
              <a:rPr lang="en-US" sz="1400" b="1" dirty="0">
                <a:solidFill>
                  <a:schemeClr val="bg1"/>
                </a:solidFill>
                <a:latin typeface="Calibri" panose="020F0502020204030204" pitchFamily="34" charset="0"/>
              </a:rPr>
            </a:br>
            <a:r>
              <a:rPr lang="en-US" sz="1400" b="1" dirty="0">
                <a:solidFill>
                  <a:schemeClr val="bg1"/>
                </a:solidFill>
                <a:latin typeface="Calibri" panose="020F0502020204030204" pitchFamily="34" charset="0"/>
              </a:rPr>
              <a:t>(Part 2, N = 28)</a:t>
            </a:r>
          </a:p>
        </p:txBody>
      </p:sp>
      <p:sp>
        <p:nvSpPr>
          <p:cNvPr id="39" name="Rectangle: Rounded Corners 47">
            <a:extLst>
              <a:ext uri="{FF2B5EF4-FFF2-40B4-BE49-F238E27FC236}">
                <a16:creationId xmlns:a16="http://schemas.microsoft.com/office/drawing/2014/main" id="{5E8941C2-56F1-48FB-78FB-3C9D1D611851}"/>
              </a:ext>
            </a:extLst>
          </p:cNvPr>
          <p:cNvSpPr/>
          <p:nvPr/>
        </p:nvSpPr>
        <p:spPr bwMode="auto">
          <a:xfrm>
            <a:off x="5432778" y="4291011"/>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L-DL1</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120 mg/m</a:t>
            </a:r>
            <a:r>
              <a:rPr lang="en-US" sz="1200" b="0" baseline="30000" dirty="0">
                <a:solidFill>
                  <a:schemeClr val="tx1"/>
                </a:solidFill>
                <a:latin typeface="Calibri" panose="020F0502020204030204" pitchFamily="34" charset="0"/>
              </a:rPr>
              <a:t>2</a:t>
            </a:r>
          </a:p>
        </p:txBody>
      </p:sp>
      <p:sp>
        <p:nvSpPr>
          <p:cNvPr id="40" name="Rectangle: Rounded Corners 48">
            <a:extLst>
              <a:ext uri="{FF2B5EF4-FFF2-40B4-BE49-F238E27FC236}">
                <a16:creationId xmlns:a16="http://schemas.microsoft.com/office/drawing/2014/main" id="{8BC3E94D-ACA0-FF1E-DDAF-A3BAD56AD51E}"/>
              </a:ext>
            </a:extLst>
          </p:cNvPr>
          <p:cNvSpPr/>
          <p:nvPr/>
        </p:nvSpPr>
        <p:spPr bwMode="auto">
          <a:xfrm>
            <a:off x="6336420" y="4291011"/>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L-DL2</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135 mg/m</a:t>
            </a:r>
            <a:r>
              <a:rPr lang="en-US" sz="1200" b="0" baseline="30000" dirty="0">
                <a:solidFill>
                  <a:schemeClr val="tx1"/>
                </a:solidFill>
                <a:latin typeface="Calibri" panose="020F0502020204030204" pitchFamily="34" charset="0"/>
              </a:rPr>
              <a:t>2</a:t>
            </a:r>
          </a:p>
        </p:txBody>
      </p:sp>
      <p:sp>
        <p:nvSpPr>
          <p:cNvPr id="41" name="Rectangle: Rounded Corners 49">
            <a:extLst>
              <a:ext uri="{FF2B5EF4-FFF2-40B4-BE49-F238E27FC236}">
                <a16:creationId xmlns:a16="http://schemas.microsoft.com/office/drawing/2014/main" id="{29C1ABC9-8EAD-5900-5EB8-88BD70B65328}"/>
              </a:ext>
            </a:extLst>
          </p:cNvPr>
          <p:cNvSpPr/>
          <p:nvPr/>
        </p:nvSpPr>
        <p:spPr bwMode="auto">
          <a:xfrm>
            <a:off x="7240062" y="4291011"/>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L-DL3</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150 mg/m</a:t>
            </a:r>
            <a:r>
              <a:rPr lang="en-US" sz="1200" b="0" baseline="30000" dirty="0">
                <a:solidFill>
                  <a:schemeClr val="tx1"/>
                </a:solidFill>
                <a:latin typeface="Calibri" panose="020F0502020204030204" pitchFamily="34" charset="0"/>
              </a:rPr>
              <a:t>2</a:t>
            </a:r>
          </a:p>
        </p:txBody>
      </p:sp>
      <p:sp>
        <p:nvSpPr>
          <p:cNvPr id="42" name="Rectangle: Rounded Corners 50">
            <a:extLst>
              <a:ext uri="{FF2B5EF4-FFF2-40B4-BE49-F238E27FC236}">
                <a16:creationId xmlns:a16="http://schemas.microsoft.com/office/drawing/2014/main" id="{79048393-6A1E-6D68-E5E0-DEDC0FBFCFFC}"/>
              </a:ext>
            </a:extLst>
          </p:cNvPr>
          <p:cNvSpPr/>
          <p:nvPr/>
        </p:nvSpPr>
        <p:spPr bwMode="auto">
          <a:xfrm>
            <a:off x="8143704" y="4291011"/>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L-DL4</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170 mg/m</a:t>
            </a:r>
            <a:r>
              <a:rPr lang="en-US" sz="1200" b="0" baseline="30000" dirty="0">
                <a:solidFill>
                  <a:schemeClr val="tx1"/>
                </a:solidFill>
                <a:latin typeface="Calibri" panose="020F0502020204030204" pitchFamily="34" charset="0"/>
              </a:rPr>
              <a:t>2</a:t>
            </a:r>
          </a:p>
        </p:txBody>
      </p:sp>
      <p:sp>
        <p:nvSpPr>
          <p:cNvPr id="43" name="Rectangle: Rounded Corners 51">
            <a:extLst>
              <a:ext uri="{FF2B5EF4-FFF2-40B4-BE49-F238E27FC236}">
                <a16:creationId xmlns:a16="http://schemas.microsoft.com/office/drawing/2014/main" id="{548E5768-0021-5503-B8DC-876950E511AA}"/>
              </a:ext>
            </a:extLst>
          </p:cNvPr>
          <p:cNvSpPr/>
          <p:nvPr/>
        </p:nvSpPr>
        <p:spPr bwMode="auto">
          <a:xfrm>
            <a:off x="9047346" y="4291011"/>
            <a:ext cx="777240" cy="457200"/>
          </a:xfrm>
          <a:prstGeom prst="roundRect">
            <a:avLst/>
          </a:prstGeom>
          <a:solidFill>
            <a:srgbClr val="017CA3"/>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L-DL5</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190 mg/m</a:t>
            </a:r>
            <a:r>
              <a:rPr lang="en-US" sz="1200" b="0" baseline="30000" dirty="0">
                <a:solidFill>
                  <a:schemeClr val="tx1"/>
                </a:solidFill>
                <a:latin typeface="Calibri" panose="020F0502020204030204" pitchFamily="34" charset="0"/>
              </a:rPr>
              <a:t>2</a:t>
            </a:r>
          </a:p>
        </p:txBody>
      </p:sp>
      <p:sp>
        <p:nvSpPr>
          <p:cNvPr id="44" name="Rectangle: Rounded Corners 52">
            <a:extLst>
              <a:ext uri="{FF2B5EF4-FFF2-40B4-BE49-F238E27FC236}">
                <a16:creationId xmlns:a16="http://schemas.microsoft.com/office/drawing/2014/main" id="{3E11660F-669A-6E3B-8162-4D5BBACF9671}"/>
              </a:ext>
            </a:extLst>
          </p:cNvPr>
          <p:cNvSpPr/>
          <p:nvPr/>
        </p:nvSpPr>
        <p:spPr bwMode="auto">
          <a:xfrm>
            <a:off x="9950989" y="4291011"/>
            <a:ext cx="777240" cy="457200"/>
          </a:xfrm>
          <a:prstGeom prst="roundRect">
            <a:avLst/>
          </a:prstGeom>
          <a:solidFill>
            <a:srgbClr val="017CA3"/>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L-DL6</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210 mg/m</a:t>
            </a:r>
            <a:r>
              <a:rPr lang="en-US" sz="1200" b="0" baseline="30000" dirty="0">
                <a:solidFill>
                  <a:schemeClr val="tx1"/>
                </a:solidFill>
                <a:latin typeface="Calibri" panose="020F0502020204030204" pitchFamily="34" charset="0"/>
              </a:rPr>
              <a:t>2</a:t>
            </a:r>
          </a:p>
        </p:txBody>
      </p:sp>
      <p:sp>
        <p:nvSpPr>
          <p:cNvPr id="45" name="Rectangle: Rounded Corners 53">
            <a:extLst>
              <a:ext uri="{FF2B5EF4-FFF2-40B4-BE49-F238E27FC236}">
                <a16:creationId xmlns:a16="http://schemas.microsoft.com/office/drawing/2014/main" id="{23126033-BE1B-47FE-C068-6FBD618A764B}"/>
              </a:ext>
            </a:extLst>
          </p:cNvPr>
          <p:cNvSpPr/>
          <p:nvPr/>
        </p:nvSpPr>
        <p:spPr bwMode="auto">
          <a:xfrm>
            <a:off x="5432778" y="534967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DL1</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120 mg/m</a:t>
            </a:r>
            <a:r>
              <a:rPr lang="en-US" sz="1200" b="0" baseline="30000" dirty="0">
                <a:solidFill>
                  <a:schemeClr val="tx1"/>
                </a:solidFill>
                <a:latin typeface="Calibri" panose="020F0502020204030204" pitchFamily="34" charset="0"/>
              </a:rPr>
              <a:t>2</a:t>
            </a:r>
          </a:p>
        </p:txBody>
      </p:sp>
      <p:sp>
        <p:nvSpPr>
          <p:cNvPr id="46" name="Rectangle: Rounded Corners 54">
            <a:extLst>
              <a:ext uri="{FF2B5EF4-FFF2-40B4-BE49-F238E27FC236}">
                <a16:creationId xmlns:a16="http://schemas.microsoft.com/office/drawing/2014/main" id="{E6BB5072-0919-E12A-5BC9-0135C17D429B}"/>
              </a:ext>
            </a:extLst>
          </p:cNvPr>
          <p:cNvSpPr/>
          <p:nvPr/>
        </p:nvSpPr>
        <p:spPr bwMode="auto">
          <a:xfrm>
            <a:off x="6336420" y="534967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DL2</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150 mg/m</a:t>
            </a:r>
            <a:r>
              <a:rPr lang="en-US" sz="1200" b="0" baseline="30000" dirty="0">
                <a:solidFill>
                  <a:schemeClr val="tx1"/>
                </a:solidFill>
                <a:latin typeface="Calibri" panose="020F0502020204030204" pitchFamily="34" charset="0"/>
              </a:rPr>
              <a:t>2</a:t>
            </a:r>
          </a:p>
        </p:txBody>
      </p:sp>
      <p:sp>
        <p:nvSpPr>
          <p:cNvPr id="47" name="Rectangle: Rounded Corners 55">
            <a:extLst>
              <a:ext uri="{FF2B5EF4-FFF2-40B4-BE49-F238E27FC236}">
                <a16:creationId xmlns:a16="http://schemas.microsoft.com/office/drawing/2014/main" id="{7D7A4DB7-9A18-C2AF-6090-CFBA7482A267}"/>
              </a:ext>
            </a:extLst>
          </p:cNvPr>
          <p:cNvSpPr/>
          <p:nvPr/>
        </p:nvSpPr>
        <p:spPr bwMode="auto">
          <a:xfrm>
            <a:off x="7240062" y="534967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DL3</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170 mg/m</a:t>
            </a:r>
            <a:r>
              <a:rPr lang="en-US" sz="1200" b="0" baseline="30000" dirty="0">
                <a:solidFill>
                  <a:schemeClr val="tx1"/>
                </a:solidFill>
                <a:latin typeface="Calibri" panose="020F0502020204030204" pitchFamily="34" charset="0"/>
              </a:rPr>
              <a:t>2</a:t>
            </a:r>
          </a:p>
        </p:txBody>
      </p:sp>
      <p:sp>
        <p:nvSpPr>
          <p:cNvPr id="48" name="Rectangle: Rounded Corners 56">
            <a:extLst>
              <a:ext uri="{FF2B5EF4-FFF2-40B4-BE49-F238E27FC236}">
                <a16:creationId xmlns:a16="http://schemas.microsoft.com/office/drawing/2014/main" id="{E242C589-18B3-C783-724F-026D288F2E68}"/>
              </a:ext>
            </a:extLst>
          </p:cNvPr>
          <p:cNvSpPr/>
          <p:nvPr/>
        </p:nvSpPr>
        <p:spPr bwMode="auto">
          <a:xfrm>
            <a:off x="8143704" y="5349677"/>
            <a:ext cx="777240" cy="457200"/>
          </a:xfrm>
          <a:prstGeom prst="roundRect">
            <a:avLst/>
          </a:prstGeom>
          <a:solidFill>
            <a:schemeClr val="accent1"/>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DL4</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190 mg/m</a:t>
            </a:r>
            <a:r>
              <a:rPr lang="en-US" sz="1200" b="0" baseline="30000" dirty="0">
                <a:solidFill>
                  <a:schemeClr val="tx1"/>
                </a:solidFill>
                <a:latin typeface="Calibri" panose="020F0502020204030204" pitchFamily="34" charset="0"/>
              </a:rPr>
              <a:t>2</a:t>
            </a:r>
          </a:p>
        </p:txBody>
      </p:sp>
      <p:sp>
        <p:nvSpPr>
          <p:cNvPr id="49" name="Rectangle: Rounded Corners 57">
            <a:extLst>
              <a:ext uri="{FF2B5EF4-FFF2-40B4-BE49-F238E27FC236}">
                <a16:creationId xmlns:a16="http://schemas.microsoft.com/office/drawing/2014/main" id="{29E9355D-CB70-9EB3-095D-E742178404EF}"/>
              </a:ext>
            </a:extLst>
          </p:cNvPr>
          <p:cNvSpPr/>
          <p:nvPr/>
        </p:nvSpPr>
        <p:spPr bwMode="auto">
          <a:xfrm>
            <a:off x="9047346" y="5349677"/>
            <a:ext cx="777240" cy="457200"/>
          </a:xfrm>
          <a:prstGeom prst="roundRect">
            <a:avLst/>
          </a:prstGeom>
          <a:solidFill>
            <a:srgbClr val="017CA3"/>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DL5</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210 mg/m</a:t>
            </a:r>
            <a:r>
              <a:rPr lang="en-US" sz="1200" b="0" baseline="30000" dirty="0">
                <a:solidFill>
                  <a:schemeClr val="tx1"/>
                </a:solidFill>
                <a:latin typeface="Calibri" panose="020F0502020204030204" pitchFamily="34" charset="0"/>
              </a:rPr>
              <a:t>2</a:t>
            </a:r>
          </a:p>
        </p:txBody>
      </p:sp>
      <p:sp>
        <p:nvSpPr>
          <p:cNvPr id="50" name="Rectangle: Rounded Corners 59">
            <a:extLst>
              <a:ext uri="{FF2B5EF4-FFF2-40B4-BE49-F238E27FC236}">
                <a16:creationId xmlns:a16="http://schemas.microsoft.com/office/drawing/2014/main" id="{66887DA8-3E47-6586-0280-79860C3A5E3E}"/>
              </a:ext>
            </a:extLst>
          </p:cNvPr>
          <p:cNvSpPr/>
          <p:nvPr/>
        </p:nvSpPr>
        <p:spPr bwMode="auto">
          <a:xfrm>
            <a:off x="5386274" y="4865401"/>
            <a:ext cx="5341955" cy="401839"/>
          </a:xfrm>
          <a:prstGeom prst="roundRect">
            <a:avLst/>
          </a:prstGeom>
          <a:no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400" b="1" dirty="0">
                <a:solidFill>
                  <a:schemeClr val="bg1"/>
                </a:solidFill>
                <a:latin typeface="Calibri" panose="020F0502020204030204" pitchFamily="34" charset="0"/>
              </a:rPr>
              <a:t>Dose Escalation Q3W</a:t>
            </a:r>
            <a:br>
              <a:rPr lang="en-US" sz="1400" b="1" dirty="0">
                <a:solidFill>
                  <a:schemeClr val="bg1"/>
                </a:solidFill>
                <a:latin typeface="Calibri" panose="020F0502020204030204" pitchFamily="34" charset="0"/>
              </a:rPr>
            </a:br>
            <a:r>
              <a:rPr lang="en-US" sz="1400" b="1" dirty="0">
                <a:solidFill>
                  <a:schemeClr val="bg1"/>
                </a:solidFill>
                <a:latin typeface="Calibri" panose="020F0502020204030204" pitchFamily="34" charset="0"/>
              </a:rPr>
              <a:t>(Part 3, N = 15)</a:t>
            </a:r>
          </a:p>
        </p:txBody>
      </p:sp>
      <p:sp>
        <p:nvSpPr>
          <p:cNvPr id="51" name="ZoneTexte 2">
            <a:extLst>
              <a:ext uri="{FF2B5EF4-FFF2-40B4-BE49-F238E27FC236}">
                <a16:creationId xmlns:a16="http://schemas.microsoft.com/office/drawing/2014/main" id="{C854D50A-146A-54D4-8DD9-1B165DED5197}"/>
              </a:ext>
            </a:extLst>
          </p:cNvPr>
          <p:cNvSpPr txBox="1"/>
          <p:nvPr/>
        </p:nvSpPr>
        <p:spPr>
          <a:xfrm>
            <a:off x="5222175" y="3630674"/>
            <a:ext cx="623569" cy="307777"/>
          </a:xfrm>
          <a:prstGeom prst="rect">
            <a:avLst/>
          </a:prstGeom>
          <a:noFill/>
        </p:spPr>
        <p:txBody>
          <a:bodyPr wrap="none" rtlCol="0">
            <a:spAutoFit/>
          </a:bodyPr>
          <a:lstStyle/>
          <a:p>
            <a:r>
              <a:rPr lang="fr-FR" sz="1400" b="1" dirty="0">
                <a:solidFill>
                  <a:schemeClr val="bg1"/>
                </a:solidFill>
              </a:rPr>
              <a:t>Part 2</a:t>
            </a:r>
          </a:p>
        </p:txBody>
      </p:sp>
      <p:sp>
        <p:nvSpPr>
          <p:cNvPr id="52" name="ZoneTexte 2">
            <a:extLst>
              <a:ext uri="{FF2B5EF4-FFF2-40B4-BE49-F238E27FC236}">
                <a16:creationId xmlns:a16="http://schemas.microsoft.com/office/drawing/2014/main" id="{7DD0B65C-89E2-B6D5-B160-C467D4798098}"/>
              </a:ext>
            </a:extLst>
          </p:cNvPr>
          <p:cNvSpPr txBox="1"/>
          <p:nvPr/>
        </p:nvSpPr>
        <p:spPr>
          <a:xfrm>
            <a:off x="5222175" y="4865401"/>
            <a:ext cx="623569" cy="307777"/>
          </a:xfrm>
          <a:prstGeom prst="rect">
            <a:avLst/>
          </a:prstGeom>
          <a:noFill/>
        </p:spPr>
        <p:txBody>
          <a:bodyPr wrap="none" rtlCol="0">
            <a:spAutoFit/>
          </a:bodyPr>
          <a:lstStyle/>
          <a:p>
            <a:r>
              <a:rPr lang="fr-FR" sz="1400" b="1" dirty="0">
                <a:solidFill>
                  <a:schemeClr val="bg1"/>
                </a:solidFill>
              </a:rPr>
              <a:t>Part 3</a:t>
            </a:r>
          </a:p>
        </p:txBody>
      </p:sp>
      <p:sp>
        <p:nvSpPr>
          <p:cNvPr id="53" name="Rectangle: Rounded Corners 62">
            <a:extLst>
              <a:ext uri="{FF2B5EF4-FFF2-40B4-BE49-F238E27FC236}">
                <a16:creationId xmlns:a16="http://schemas.microsoft.com/office/drawing/2014/main" id="{C541772C-F6CF-7852-DB88-B641FA4D2A59}"/>
              </a:ext>
            </a:extLst>
          </p:cNvPr>
          <p:cNvSpPr/>
          <p:nvPr/>
        </p:nvSpPr>
        <p:spPr bwMode="auto">
          <a:xfrm>
            <a:off x="5116901" y="3490692"/>
            <a:ext cx="5786845" cy="2501537"/>
          </a:xfrm>
          <a:prstGeom prst="roundRect">
            <a:avLst>
              <a:gd name="adj" fmla="val 10470"/>
            </a:avLst>
          </a:prstGeom>
          <a:no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Freeform: Shape 64">
            <a:extLst>
              <a:ext uri="{FF2B5EF4-FFF2-40B4-BE49-F238E27FC236}">
                <a16:creationId xmlns:a16="http://schemas.microsoft.com/office/drawing/2014/main" id="{FEEF9136-B02C-99E8-FC50-3F86645EB515}"/>
              </a:ext>
            </a:extLst>
          </p:cNvPr>
          <p:cNvSpPr/>
          <p:nvPr/>
        </p:nvSpPr>
        <p:spPr bwMode="auto">
          <a:xfrm>
            <a:off x="10903747" y="3227784"/>
            <a:ext cx="393280" cy="1642874"/>
          </a:xfrm>
          <a:custGeom>
            <a:avLst/>
            <a:gdLst>
              <a:gd name="connsiteX0" fmla="*/ 653143 w 653143"/>
              <a:gd name="connsiteY0" fmla="*/ 0 h 1306286"/>
              <a:gd name="connsiteX1" fmla="*/ 653143 w 653143"/>
              <a:gd name="connsiteY1" fmla="*/ 1306286 h 1306286"/>
              <a:gd name="connsiteX2" fmla="*/ 0 w 653143"/>
              <a:gd name="connsiteY2" fmla="*/ 1306286 h 1306286"/>
            </a:gdLst>
            <a:ahLst/>
            <a:cxnLst>
              <a:cxn ang="0">
                <a:pos x="connsiteX0" y="connsiteY0"/>
              </a:cxn>
              <a:cxn ang="0">
                <a:pos x="connsiteX1" y="connsiteY1"/>
              </a:cxn>
              <a:cxn ang="0">
                <a:pos x="connsiteX2" y="connsiteY2"/>
              </a:cxn>
            </a:cxnLst>
            <a:rect l="l" t="t" r="r" b="b"/>
            <a:pathLst>
              <a:path w="653143" h="1306286">
                <a:moveTo>
                  <a:pt x="653143" y="0"/>
                </a:moveTo>
                <a:lnTo>
                  <a:pt x="653143" y="1306286"/>
                </a:lnTo>
                <a:lnTo>
                  <a:pt x="0" y="1306286"/>
                </a:lnTo>
              </a:path>
            </a:pathLst>
          </a:custGeom>
          <a:noFill/>
          <a:ln w="28575">
            <a:solidFill>
              <a:schemeClr val="bg1"/>
            </a:solidFill>
            <a:miter lim="800000"/>
            <a:headEnd type="none" w="med" len="med"/>
            <a:tailEnd type="triangle" w="med" len="med"/>
          </a:ln>
        </p:spPr>
        <p:txBody>
          <a:bodyPr rtlCol="0" anchor="ctr"/>
          <a:lstStyle/>
          <a:p>
            <a:pPr algn="ctr"/>
            <a:endParaRPr lang="en-US" dirty="0"/>
          </a:p>
        </p:txBody>
      </p:sp>
    </p:spTree>
    <p:extLst>
      <p:ext uri="{BB962C8B-B14F-4D97-AF65-F5344CB8AC3E}">
        <p14:creationId xmlns:p14="http://schemas.microsoft.com/office/powerpoint/2010/main" val="4264726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94684" y="192936"/>
            <a:ext cx="8791353" cy="1200329"/>
          </a:xfrm>
          <a:prstGeom prst="rect">
            <a:avLst/>
          </a:prstGeom>
        </p:spPr>
        <p:txBody>
          <a:bodyPr wrap="square">
            <a:spAutoFit/>
          </a:bodyPr>
          <a:lstStyle/>
          <a:p>
            <a:endParaRPr lang="fr-FR" dirty="0">
              <a:solidFill>
                <a:srgbClr val="002060"/>
              </a:solidFill>
              <a:latin typeface="Arial" panose="020B0604020202020204" pitchFamily="34" charset="0"/>
              <a:cs typeface="Arial" panose="020B0604020202020204" pitchFamily="34" charset="0"/>
            </a:endParaRPr>
          </a:p>
          <a:p>
            <a:r>
              <a:rPr lang="fr-FR" dirty="0">
                <a:solidFill>
                  <a:srgbClr val="002060"/>
                </a:solidFill>
                <a:latin typeface="Arial" panose="020B0604020202020204" pitchFamily="34" charset="0"/>
                <a:cs typeface="Arial" panose="020B0604020202020204" pitchFamily="34" charset="0"/>
              </a:rPr>
              <a:t> </a:t>
            </a:r>
          </a:p>
          <a:p>
            <a:endParaRPr lang="en-US" b="1" dirty="0">
              <a:solidFill>
                <a:srgbClr val="002060"/>
              </a:solidFill>
              <a:latin typeface="Arial" panose="020B0604020202020204" pitchFamily="34" charset="0"/>
              <a:cs typeface="Arial" panose="020B0604020202020204" pitchFamily="34" charset="0"/>
            </a:endParaRPr>
          </a:p>
          <a:p>
            <a:r>
              <a:rPr lang="en-US" dirty="0">
                <a:solidFill>
                  <a:srgbClr val="002060"/>
                </a:solidFill>
                <a:latin typeface="Arial" panose="020B0604020202020204" pitchFamily="34" charset="0"/>
                <a:cs typeface="Arial" panose="020B0604020202020204" pitchFamily="34" charset="0"/>
              </a:rPr>
              <a:t> </a:t>
            </a:r>
          </a:p>
        </p:txBody>
      </p:sp>
      <p:sp>
        <p:nvSpPr>
          <p:cNvPr id="7" name="Rectangle 6"/>
          <p:cNvSpPr/>
          <p:nvPr/>
        </p:nvSpPr>
        <p:spPr>
          <a:xfrm>
            <a:off x="5434196" y="2989146"/>
            <a:ext cx="5945145" cy="655051"/>
          </a:xfrm>
          <a:prstGeom prst="rect">
            <a:avLst/>
          </a:prstGeom>
        </p:spPr>
        <p:txBody>
          <a:bodyPr wrap="square">
            <a:spAutoFit/>
          </a:bodyPr>
          <a:lstStyle/>
          <a:p>
            <a:pPr fontAlgn="base">
              <a:lnSpc>
                <a:spcPct val="90000"/>
              </a:lnSpc>
              <a:spcBef>
                <a:spcPts val="500"/>
              </a:spcBef>
              <a:buClr>
                <a:schemeClr val="bg1"/>
              </a:buClr>
            </a:pPr>
            <a:r>
              <a:rPr lang="en-US" b="1" dirty="0">
                <a:solidFill>
                  <a:schemeClr val="bg1"/>
                </a:solidFill>
                <a:latin typeface="Calibri" panose="020F0502020204030204" pitchFamily="34" charset="0"/>
              </a:rPr>
              <a:t>TRAEs reported in 19 pts (67.9%)</a:t>
            </a:r>
          </a:p>
          <a:p>
            <a:pPr marL="342900" indent="-342900" fontAlgn="base">
              <a:lnSpc>
                <a:spcPct val="90000"/>
              </a:lnSpc>
              <a:spcBef>
                <a:spcPts val="500"/>
              </a:spcBef>
              <a:buClr>
                <a:schemeClr val="bg1"/>
              </a:buClr>
              <a:buFont typeface="Wingdings" panose="05000000000000000000" pitchFamily="2" charset="2"/>
              <a:buChar char="§"/>
            </a:pPr>
            <a:r>
              <a:rPr lang="en-US" dirty="0">
                <a:solidFill>
                  <a:schemeClr val="bg1"/>
                </a:solidFill>
                <a:latin typeface="Calibri" panose="020F0502020204030204" pitchFamily="34" charset="0"/>
              </a:rPr>
              <a:t>9 pts (32.1%) experienced corneal events (main TRAEs)</a:t>
            </a:r>
            <a:endParaRPr lang="fr-FR" dirty="0">
              <a:solidFill>
                <a:schemeClr val="bg1"/>
              </a:solidFill>
              <a:latin typeface="Calibri" panose="020F0502020204030204" pitchFamily="34" charset="0"/>
            </a:endParaRPr>
          </a:p>
        </p:txBody>
      </p:sp>
      <p:sp>
        <p:nvSpPr>
          <p:cNvPr id="9" name="Rectangle 8"/>
          <p:cNvSpPr/>
          <p:nvPr/>
        </p:nvSpPr>
        <p:spPr>
          <a:xfrm>
            <a:off x="441956" y="6370911"/>
            <a:ext cx="2128083" cy="276999"/>
          </a:xfrm>
          <a:prstGeom prst="rect">
            <a:avLst/>
          </a:prstGeom>
        </p:spPr>
        <p:txBody>
          <a:bodyPr wrap="none">
            <a:spAutoFit/>
          </a:bodyPr>
          <a:lstStyle/>
          <a:p>
            <a:r>
              <a:rPr lang="fr-FR" sz="1200" dirty="0">
                <a:solidFill>
                  <a:schemeClr val="bg2"/>
                </a:solidFill>
              </a:rPr>
              <a:t>Vieito. ESMO 2021. Abstr 521P.</a:t>
            </a:r>
          </a:p>
        </p:txBody>
      </p:sp>
      <p:sp>
        <p:nvSpPr>
          <p:cNvPr id="11" name="Title 10">
            <a:extLst>
              <a:ext uri="{FF2B5EF4-FFF2-40B4-BE49-F238E27FC236}">
                <a16:creationId xmlns:a16="http://schemas.microsoft.com/office/drawing/2014/main" id="{9C2863FA-D3A7-F3F4-BB08-A2961D337EC7}"/>
              </a:ext>
            </a:extLst>
          </p:cNvPr>
          <p:cNvSpPr>
            <a:spLocks noGrp="1"/>
          </p:cNvSpPr>
          <p:nvPr>
            <p:ph type="title"/>
          </p:nvPr>
        </p:nvSpPr>
        <p:spPr/>
        <p:txBody>
          <a:bodyPr/>
          <a:lstStyle/>
          <a:p>
            <a:r>
              <a:rPr lang="en-US" dirty="0"/>
              <a:t>Treatment-Related TEAEs in the Loading Dose Part</a:t>
            </a:r>
          </a:p>
        </p:txBody>
      </p:sp>
      <p:sp>
        <p:nvSpPr>
          <p:cNvPr id="13" name="Content Placeholder 12">
            <a:extLst>
              <a:ext uri="{FF2B5EF4-FFF2-40B4-BE49-F238E27FC236}">
                <a16:creationId xmlns:a16="http://schemas.microsoft.com/office/drawing/2014/main" id="{8A016570-281C-EFD1-FEE6-093542706329}"/>
              </a:ext>
            </a:extLst>
          </p:cNvPr>
          <p:cNvSpPr>
            <a:spLocks noGrp="1"/>
          </p:cNvSpPr>
          <p:nvPr>
            <p:ph idx="1"/>
          </p:nvPr>
        </p:nvSpPr>
        <p:spPr>
          <a:xfrm>
            <a:off x="604675" y="1250822"/>
            <a:ext cx="10877529" cy="974041"/>
          </a:xfrm>
        </p:spPr>
        <p:txBody>
          <a:bodyPr/>
          <a:lstStyle/>
          <a:p>
            <a:pPr marL="0" indent="0">
              <a:spcBef>
                <a:spcPts val="500"/>
              </a:spcBef>
              <a:spcAft>
                <a:spcPts val="0"/>
              </a:spcAft>
              <a:buNone/>
            </a:pPr>
            <a:r>
              <a:rPr lang="en-US" sz="2000" b="1" dirty="0"/>
              <a:t>2 of 9 DLT-evaluable pts experienced a DLT at the 170 mg/m</a:t>
            </a:r>
            <a:r>
              <a:rPr lang="en-US" sz="2000" b="1" baseline="30000" dirty="0"/>
              <a:t>2</a:t>
            </a:r>
            <a:r>
              <a:rPr lang="en-US" sz="2000" b="1" dirty="0"/>
              <a:t> loading dose level</a:t>
            </a:r>
          </a:p>
          <a:p>
            <a:pPr>
              <a:spcBef>
                <a:spcPts val="500"/>
              </a:spcBef>
              <a:spcAft>
                <a:spcPts val="0"/>
              </a:spcAft>
            </a:pPr>
            <a:r>
              <a:rPr lang="en-US" sz="1800" dirty="0"/>
              <a:t>1 patient with grade 2 keratitis during C2 and withdrew from therapy</a:t>
            </a:r>
          </a:p>
          <a:p>
            <a:pPr>
              <a:spcBef>
                <a:spcPts val="500"/>
              </a:spcBef>
              <a:spcAft>
                <a:spcPts val="0"/>
              </a:spcAft>
            </a:pPr>
            <a:r>
              <a:rPr lang="en-US" sz="1800" dirty="0"/>
              <a:t>1 patient with grade 2 keratopathy during C2, treatment delay, and then resumed treatment at a reduced dose</a:t>
            </a:r>
            <a:endParaRPr lang="fr-FR" sz="1800" dirty="0"/>
          </a:p>
        </p:txBody>
      </p:sp>
      <p:cxnSp>
        <p:nvCxnSpPr>
          <p:cNvPr id="12" name="Straight Connector 11">
            <a:extLst>
              <a:ext uri="{FF2B5EF4-FFF2-40B4-BE49-F238E27FC236}">
                <a16:creationId xmlns:a16="http://schemas.microsoft.com/office/drawing/2014/main" id="{D178ECD5-DD74-36C2-5486-57AD0E1A0487}"/>
              </a:ext>
            </a:extLst>
          </p:cNvPr>
          <p:cNvCxnSpPr>
            <a:cxnSpLocks/>
          </p:cNvCxnSpPr>
          <p:nvPr/>
        </p:nvCxnSpPr>
        <p:spPr bwMode="auto">
          <a:xfrm flipV="1">
            <a:off x="1647731" y="2634475"/>
            <a:ext cx="0" cy="2353901"/>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D44C7942-EAB1-6347-9E7D-9DA02F0FBFA7}"/>
              </a:ext>
            </a:extLst>
          </p:cNvPr>
          <p:cNvCxnSpPr>
            <a:cxnSpLocks/>
          </p:cNvCxnSpPr>
          <p:nvPr/>
        </p:nvCxnSpPr>
        <p:spPr bwMode="auto">
          <a:xfrm flipH="1">
            <a:off x="1593408" y="264352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1CFEE7E-82F2-C75C-8231-7296D2EE6CF0}"/>
              </a:ext>
            </a:extLst>
          </p:cNvPr>
          <p:cNvCxnSpPr>
            <a:cxnSpLocks/>
          </p:cNvCxnSpPr>
          <p:nvPr/>
        </p:nvCxnSpPr>
        <p:spPr bwMode="auto">
          <a:xfrm flipH="1">
            <a:off x="1593408" y="31124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72C3241-2340-6177-0CB7-1EACC602BF2E}"/>
              </a:ext>
            </a:extLst>
          </p:cNvPr>
          <p:cNvCxnSpPr>
            <a:cxnSpLocks/>
          </p:cNvCxnSpPr>
          <p:nvPr/>
        </p:nvCxnSpPr>
        <p:spPr bwMode="auto">
          <a:xfrm flipH="1">
            <a:off x="1593408" y="35814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9E8BDC7C-D065-CD9C-A039-C75750B69646}"/>
              </a:ext>
            </a:extLst>
          </p:cNvPr>
          <p:cNvCxnSpPr>
            <a:cxnSpLocks/>
          </p:cNvCxnSpPr>
          <p:nvPr/>
        </p:nvCxnSpPr>
        <p:spPr bwMode="auto">
          <a:xfrm flipH="1">
            <a:off x="1593408" y="405043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4825B3B2-CC86-8B00-741D-749D15D5CF49}"/>
              </a:ext>
            </a:extLst>
          </p:cNvPr>
          <p:cNvCxnSpPr>
            <a:cxnSpLocks/>
          </p:cNvCxnSpPr>
          <p:nvPr/>
        </p:nvCxnSpPr>
        <p:spPr bwMode="auto">
          <a:xfrm flipH="1">
            <a:off x="1593408" y="4519408"/>
            <a:ext cx="64008" cy="0"/>
          </a:xfrm>
          <a:prstGeom prst="line">
            <a:avLst/>
          </a:prstGeom>
          <a:noFill/>
          <a:ln w="28575" cap="flat" cmpd="sng" algn="ctr">
            <a:solidFill>
              <a:schemeClr val="bg1"/>
            </a:solidFill>
            <a:prstDash val="solid"/>
            <a:round/>
            <a:headEnd type="none" w="med" len="med"/>
            <a:tailEnd type="none" w="med" len="med"/>
          </a:ln>
          <a:effectLst/>
        </p:spPr>
      </p:cxnSp>
      <p:sp>
        <p:nvSpPr>
          <p:cNvPr id="47" name="Rectangle 46">
            <a:extLst>
              <a:ext uri="{FF2B5EF4-FFF2-40B4-BE49-F238E27FC236}">
                <a16:creationId xmlns:a16="http://schemas.microsoft.com/office/drawing/2014/main" id="{33FFE1ED-0B24-48FD-00CD-50FB0EDB1CA8}"/>
              </a:ext>
            </a:extLst>
          </p:cNvPr>
          <p:cNvSpPr/>
          <p:nvPr/>
        </p:nvSpPr>
        <p:spPr>
          <a:xfrm>
            <a:off x="3049998" y="2209282"/>
            <a:ext cx="6963136" cy="341632"/>
          </a:xfrm>
          <a:prstGeom prst="rect">
            <a:avLst/>
          </a:prstGeom>
        </p:spPr>
        <p:txBody>
          <a:bodyPr wrap="square">
            <a:spAutoFit/>
          </a:bodyPr>
          <a:lstStyle/>
          <a:p>
            <a:pPr algn="ctr" fontAlgn="base">
              <a:lnSpc>
                <a:spcPct val="90000"/>
              </a:lnSpc>
              <a:spcBef>
                <a:spcPts val="500"/>
              </a:spcBef>
              <a:buClr>
                <a:schemeClr val="bg1"/>
              </a:buClr>
            </a:pPr>
            <a:r>
              <a:rPr lang="en-US" b="1" dirty="0">
                <a:solidFill>
                  <a:schemeClr val="bg1"/>
                </a:solidFill>
                <a:latin typeface="Calibri" panose="020F0502020204030204" pitchFamily="34" charset="0"/>
              </a:rPr>
              <a:t>Tusamitamab ravtansine loading dose (mg/m</a:t>
            </a:r>
            <a:r>
              <a:rPr lang="en-US" b="1" baseline="30000" dirty="0">
                <a:solidFill>
                  <a:schemeClr val="bg1"/>
                </a:solidFill>
                <a:latin typeface="Calibri" panose="020F0502020204030204" pitchFamily="34" charset="0"/>
              </a:rPr>
              <a:t>2</a:t>
            </a:r>
            <a:r>
              <a:rPr lang="en-US" b="1" dirty="0">
                <a:solidFill>
                  <a:schemeClr val="bg1"/>
                </a:solidFill>
                <a:latin typeface="Calibri" panose="020F0502020204030204" pitchFamily="34" charset="0"/>
              </a:rPr>
              <a:t>)</a:t>
            </a:r>
          </a:p>
        </p:txBody>
      </p:sp>
      <p:grpSp>
        <p:nvGrpSpPr>
          <p:cNvPr id="50" name="Group 49">
            <a:extLst>
              <a:ext uri="{FF2B5EF4-FFF2-40B4-BE49-F238E27FC236}">
                <a16:creationId xmlns:a16="http://schemas.microsoft.com/office/drawing/2014/main" id="{71769F54-9270-5F22-497D-AD0AB145FD8E}"/>
              </a:ext>
            </a:extLst>
          </p:cNvPr>
          <p:cNvGrpSpPr/>
          <p:nvPr/>
        </p:nvGrpSpPr>
        <p:grpSpPr>
          <a:xfrm>
            <a:off x="3049998" y="2477737"/>
            <a:ext cx="1276017" cy="338554"/>
            <a:chOff x="4273234" y="-1013988"/>
            <a:chExt cx="1276017" cy="338554"/>
          </a:xfrm>
        </p:grpSpPr>
        <p:sp>
          <p:nvSpPr>
            <p:cNvPr id="48" name="TextBox 47">
              <a:extLst>
                <a:ext uri="{FF2B5EF4-FFF2-40B4-BE49-F238E27FC236}">
                  <a16:creationId xmlns:a16="http://schemas.microsoft.com/office/drawing/2014/main" id="{A939772B-97B7-1DB6-09DF-D6C634DC22FA}"/>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120 (n = 3)</a:t>
              </a:r>
            </a:p>
          </p:txBody>
        </p:sp>
        <p:sp>
          <p:nvSpPr>
            <p:cNvPr id="49" name="Rectangle 48">
              <a:extLst>
                <a:ext uri="{FF2B5EF4-FFF2-40B4-BE49-F238E27FC236}">
                  <a16:creationId xmlns:a16="http://schemas.microsoft.com/office/drawing/2014/main" id="{0247243D-1969-9529-689C-610A416C3101}"/>
                </a:ext>
              </a:extLst>
            </p:cNvPr>
            <p:cNvSpPr/>
            <p:nvPr/>
          </p:nvSpPr>
          <p:spPr bwMode="auto">
            <a:xfrm>
              <a:off x="4273234" y="-917139"/>
              <a:ext cx="144856" cy="14485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51" name="Group 50">
            <a:extLst>
              <a:ext uri="{FF2B5EF4-FFF2-40B4-BE49-F238E27FC236}">
                <a16:creationId xmlns:a16="http://schemas.microsoft.com/office/drawing/2014/main" id="{ADB2698B-0A4F-6457-FDD3-3E5F059FFF6D}"/>
              </a:ext>
            </a:extLst>
          </p:cNvPr>
          <p:cNvGrpSpPr/>
          <p:nvPr/>
        </p:nvGrpSpPr>
        <p:grpSpPr>
          <a:xfrm>
            <a:off x="4521070" y="2477737"/>
            <a:ext cx="1276017" cy="338554"/>
            <a:chOff x="4273234" y="-1013988"/>
            <a:chExt cx="1276017" cy="338554"/>
          </a:xfrm>
        </p:grpSpPr>
        <p:sp>
          <p:nvSpPr>
            <p:cNvPr id="52" name="TextBox 51">
              <a:extLst>
                <a:ext uri="{FF2B5EF4-FFF2-40B4-BE49-F238E27FC236}">
                  <a16:creationId xmlns:a16="http://schemas.microsoft.com/office/drawing/2014/main" id="{0CFD8035-9841-6FDD-B31A-66D246FC7427}"/>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135 (n = 4)</a:t>
              </a:r>
            </a:p>
          </p:txBody>
        </p:sp>
        <p:sp>
          <p:nvSpPr>
            <p:cNvPr id="53" name="Rectangle 52">
              <a:extLst>
                <a:ext uri="{FF2B5EF4-FFF2-40B4-BE49-F238E27FC236}">
                  <a16:creationId xmlns:a16="http://schemas.microsoft.com/office/drawing/2014/main" id="{427B8AD7-6404-617F-DD9F-96689E48608F}"/>
                </a:ext>
              </a:extLst>
            </p:cNvPr>
            <p:cNvSpPr/>
            <p:nvPr/>
          </p:nvSpPr>
          <p:spPr bwMode="auto">
            <a:xfrm>
              <a:off x="4273234" y="-917139"/>
              <a:ext cx="144856" cy="14485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54" name="Group 53">
            <a:extLst>
              <a:ext uri="{FF2B5EF4-FFF2-40B4-BE49-F238E27FC236}">
                <a16:creationId xmlns:a16="http://schemas.microsoft.com/office/drawing/2014/main" id="{2FB313F7-BE35-AD42-990F-8C709B3DD2FA}"/>
              </a:ext>
            </a:extLst>
          </p:cNvPr>
          <p:cNvGrpSpPr/>
          <p:nvPr/>
        </p:nvGrpSpPr>
        <p:grpSpPr>
          <a:xfrm>
            <a:off x="5992142" y="2477737"/>
            <a:ext cx="1276017" cy="338554"/>
            <a:chOff x="4273234" y="-1013988"/>
            <a:chExt cx="1276017" cy="338554"/>
          </a:xfrm>
        </p:grpSpPr>
        <p:sp>
          <p:nvSpPr>
            <p:cNvPr id="55" name="TextBox 54">
              <a:extLst>
                <a:ext uri="{FF2B5EF4-FFF2-40B4-BE49-F238E27FC236}">
                  <a16:creationId xmlns:a16="http://schemas.microsoft.com/office/drawing/2014/main" id="{742C605B-6ED5-E7F0-A785-8E3D52BCD2C0}"/>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150 (n = 8)</a:t>
              </a:r>
            </a:p>
          </p:txBody>
        </p:sp>
        <p:sp>
          <p:nvSpPr>
            <p:cNvPr id="56" name="Rectangle 55">
              <a:extLst>
                <a:ext uri="{FF2B5EF4-FFF2-40B4-BE49-F238E27FC236}">
                  <a16:creationId xmlns:a16="http://schemas.microsoft.com/office/drawing/2014/main" id="{79BEFEC5-7C5B-2003-1C23-54B0A4ECB504}"/>
                </a:ext>
              </a:extLst>
            </p:cNvPr>
            <p:cNvSpPr/>
            <p:nvPr/>
          </p:nvSpPr>
          <p:spPr bwMode="auto">
            <a:xfrm>
              <a:off x="4273234" y="-917139"/>
              <a:ext cx="144856" cy="144856"/>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57" name="Group 56">
            <a:extLst>
              <a:ext uri="{FF2B5EF4-FFF2-40B4-BE49-F238E27FC236}">
                <a16:creationId xmlns:a16="http://schemas.microsoft.com/office/drawing/2014/main" id="{C4AFEF56-E284-57F0-B913-72D9D8D8A22C}"/>
              </a:ext>
            </a:extLst>
          </p:cNvPr>
          <p:cNvGrpSpPr/>
          <p:nvPr/>
        </p:nvGrpSpPr>
        <p:grpSpPr>
          <a:xfrm>
            <a:off x="7463214" y="2477737"/>
            <a:ext cx="1276017" cy="338554"/>
            <a:chOff x="4273234" y="-1013988"/>
            <a:chExt cx="1276017" cy="338554"/>
          </a:xfrm>
        </p:grpSpPr>
        <p:sp>
          <p:nvSpPr>
            <p:cNvPr id="58" name="TextBox 57">
              <a:extLst>
                <a:ext uri="{FF2B5EF4-FFF2-40B4-BE49-F238E27FC236}">
                  <a16:creationId xmlns:a16="http://schemas.microsoft.com/office/drawing/2014/main" id="{ED2F2A10-9E2B-8D0D-E60B-9766F4C1577B}"/>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170 (n = 13)</a:t>
              </a:r>
            </a:p>
          </p:txBody>
        </p:sp>
        <p:sp>
          <p:nvSpPr>
            <p:cNvPr id="59" name="Rectangle 58">
              <a:extLst>
                <a:ext uri="{FF2B5EF4-FFF2-40B4-BE49-F238E27FC236}">
                  <a16:creationId xmlns:a16="http://schemas.microsoft.com/office/drawing/2014/main" id="{6532DE02-CD70-2B8A-961E-A490CC944E2C}"/>
                </a:ext>
              </a:extLst>
            </p:cNvPr>
            <p:cNvSpPr/>
            <p:nvPr/>
          </p:nvSpPr>
          <p:spPr bwMode="auto">
            <a:xfrm>
              <a:off x="4273234" y="-917139"/>
              <a:ext cx="144856" cy="14485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60" name="Group 59">
            <a:extLst>
              <a:ext uri="{FF2B5EF4-FFF2-40B4-BE49-F238E27FC236}">
                <a16:creationId xmlns:a16="http://schemas.microsoft.com/office/drawing/2014/main" id="{78AEF3A9-5A95-909B-8A01-B6FD48927399}"/>
              </a:ext>
            </a:extLst>
          </p:cNvPr>
          <p:cNvGrpSpPr/>
          <p:nvPr/>
        </p:nvGrpSpPr>
        <p:grpSpPr>
          <a:xfrm>
            <a:off x="8934286" y="2477737"/>
            <a:ext cx="1276017" cy="338554"/>
            <a:chOff x="4273234" y="-1013988"/>
            <a:chExt cx="1276017" cy="338554"/>
          </a:xfrm>
        </p:grpSpPr>
        <p:sp>
          <p:nvSpPr>
            <p:cNvPr id="61" name="TextBox 60">
              <a:extLst>
                <a:ext uri="{FF2B5EF4-FFF2-40B4-BE49-F238E27FC236}">
                  <a16:creationId xmlns:a16="http://schemas.microsoft.com/office/drawing/2014/main" id="{0BFB0A85-CB40-3711-D90C-AEF166314B54}"/>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All (N = 28)</a:t>
              </a:r>
            </a:p>
          </p:txBody>
        </p:sp>
        <p:sp>
          <p:nvSpPr>
            <p:cNvPr id="62" name="Rectangle 61">
              <a:extLst>
                <a:ext uri="{FF2B5EF4-FFF2-40B4-BE49-F238E27FC236}">
                  <a16:creationId xmlns:a16="http://schemas.microsoft.com/office/drawing/2014/main" id="{F69FF4C6-FE21-402C-695F-96161A25EA24}"/>
                </a:ext>
              </a:extLst>
            </p:cNvPr>
            <p:cNvSpPr/>
            <p:nvPr/>
          </p:nvSpPr>
          <p:spPr bwMode="auto">
            <a:xfrm>
              <a:off x="4273234" y="-917139"/>
              <a:ext cx="144856" cy="144856"/>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63" name="TextBox 62">
            <a:extLst>
              <a:ext uri="{FF2B5EF4-FFF2-40B4-BE49-F238E27FC236}">
                <a16:creationId xmlns:a16="http://schemas.microsoft.com/office/drawing/2014/main" id="{E8FB5072-7839-9784-0056-6F43DD41FF02}"/>
              </a:ext>
            </a:extLst>
          </p:cNvPr>
          <p:cNvSpPr txBox="1"/>
          <p:nvPr/>
        </p:nvSpPr>
        <p:spPr bwMode="auto">
          <a:xfrm rot="16200000">
            <a:off x="-43836" y="3652946"/>
            <a:ext cx="23323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Number of Patients</a:t>
            </a:r>
          </a:p>
        </p:txBody>
      </p:sp>
      <p:sp>
        <p:nvSpPr>
          <p:cNvPr id="64" name="TextBox 63">
            <a:extLst>
              <a:ext uri="{FF2B5EF4-FFF2-40B4-BE49-F238E27FC236}">
                <a16:creationId xmlns:a16="http://schemas.microsoft.com/office/drawing/2014/main" id="{5D898EB0-CEBF-D064-CC89-E6BF332D1D71}"/>
              </a:ext>
            </a:extLst>
          </p:cNvPr>
          <p:cNvSpPr txBox="1"/>
          <p:nvPr/>
        </p:nvSpPr>
        <p:spPr bwMode="auto">
          <a:xfrm>
            <a:off x="1250885" y="2476968"/>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a:t>
            </a:r>
          </a:p>
        </p:txBody>
      </p:sp>
      <p:sp>
        <p:nvSpPr>
          <p:cNvPr id="65" name="TextBox 64">
            <a:extLst>
              <a:ext uri="{FF2B5EF4-FFF2-40B4-BE49-F238E27FC236}">
                <a16:creationId xmlns:a16="http://schemas.microsoft.com/office/drawing/2014/main" id="{4B433895-7B59-9DCF-CC36-D6C86BE4515F}"/>
              </a:ext>
            </a:extLst>
          </p:cNvPr>
          <p:cNvSpPr txBox="1"/>
          <p:nvPr/>
        </p:nvSpPr>
        <p:spPr bwMode="auto">
          <a:xfrm>
            <a:off x="1250885" y="2944898"/>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66" name="TextBox 65">
            <a:extLst>
              <a:ext uri="{FF2B5EF4-FFF2-40B4-BE49-F238E27FC236}">
                <a16:creationId xmlns:a16="http://schemas.microsoft.com/office/drawing/2014/main" id="{A6CA9EF0-3125-8624-76A4-2652284D794E}"/>
              </a:ext>
            </a:extLst>
          </p:cNvPr>
          <p:cNvSpPr txBox="1"/>
          <p:nvPr/>
        </p:nvSpPr>
        <p:spPr bwMode="auto">
          <a:xfrm>
            <a:off x="1250885" y="3412828"/>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a:t>
            </a:r>
          </a:p>
        </p:txBody>
      </p:sp>
      <p:sp>
        <p:nvSpPr>
          <p:cNvPr id="67" name="TextBox 66">
            <a:extLst>
              <a:ext uri="{FF2B5EF4-FFF2-40B4-BE49-F238E27FC236}">
                <a16:creationId xmlns:a16="http://schemas.microsoft.com/office/drawing/2014/main" id="{343C27C3-F7D1-2275-BF45-84575FB6F22E}"/>
              </a:ext>
            </a:extLst>
          </p:cNvPr>
          <p:cNvSpPr txBox="1"/>
          <p:nvPr/>
        </p:nvSpPr>
        <p:spPr bwMode="auto">
          <a:xfrm>
            <a:off x="1250885" y="3880758"/>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68" name="TextBox 67">
            <a:extLst>
              <a:ext uri="{FF2B5EF4-FFF2-40B4-BE49-F238E27FC236}">
                <a16:creationId xmlns:a16="http://schemas.microsoft.com/office/drawing/2014/main" id="{DE683659-5E7D-8066-CB4F-3D3F7279BA9C}"/>
              </a:ext>
            </a:extLst>
          </p:cNvPr>
          <p:cNvSpPr txBox="1"/>
          <p:nvPr/>
        </p:nvSpPr>
        <p:spPr bwMode="auto">
          <a:xfrm>
            <a:off x="1250885" y="4348688"/>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a:t>
            </a:r>
          </a:p>
        </p:txBody>
      </p:sp>
      <p:sp>
        <p:nvSpPr>
          <p:cNvPr id="69" name="TextBox 68">
            <a:extLst>
              <a:ext uri="{FF2B5EF4-FFF2-40B4-BE49-F238E27FC236}">
                <a16:creationId xmlns:a16="http://schemas.microsoft.com/office/drawing/2014/main" id="{70C2666C-8451-BF1A-C8F1-E8EB4B3F773F}"/>
              </a:ext>
            </a:extLst>
          </p:cNvPr>
          <p:cNvSpPr txBox="1"/>
          <p:nvPr/>
        </p:nvSpPr>
        <p:spPr bwMode="auto">
          <a:xfrm>
            <a:off x="1250885" y="4816616"/>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70" name="TextBox 69">
            <a:extLst>
              <a:ext uri="{FF2B5EF4-FFF2-40B4-BE49-F238E27FC236}">
                <a16:creationId xmlns:a16="http://schemas.microsoft.com/office/drawing/2014/main" id="{5FF6C867-7B71-9A19-EDBD-152481ED6EFE}"/>
              </a:ext>
            </a:extLst>
          </p:cNvPr>
          <p:cNvSpPr txBox="1"/>
          <p:nvPr/>
        </p:nvSpPr>
        <p:spPr bwMode="auto">
          <a:xfrm rot="19543861">
            <a:off x="74624"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Keratopathy</a:t>
            </a:r>
          </a:p>
        </p:txBody>
      </p:sp>
      <p:sp>
        <p:nvSpPr>
          <p:cNvPr id="71" name="TextBox 70">
            <a:extLst>
              <a:ext uri="{FF2B5EF4-FFF2-40B4-BE49-F238E27FC236}">
                <a16:creationId xmlns:a16="http://schemas.microsoft.com/office/drawing/2014/main" id="{F2CEBA68-86BC-E115-CED6-6160AB7F3D4D}"/>
              </a:ext>
            </a:extLst>
          </p:cNvPr>
          <p:cNvSpPr txBox="1"/>
          <p:nvPr/>
        </p:nvSpPr>
        <p:spPr bwMode="auto">
          <a:xfrm rot="19543861">
            <a:off x="466530"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Keratitis</a:t>
            </a:r>
          </a:p>
        </p:txBody>
      </p:sp>
      <p:sp>
        <p:nvSpPr>
          <p:cNvPr id="72" name="TextBox 71">
            <a:extLst>
              <a:ext uri="{FF2B5EF4-FFF2-40B4-BE49-F238E27FC236}">
                <a16:creationId xmlns:a16="http://schemas.microsoft.com/office/drawing/2014/main" id="{1651C79B-E15E-560A-B2A8-71D1FFC3CA3A}"/>
              </a:ext>
            </a:extLst>
          </p:cNvPr>
          <p:cNvSpPr txBox="1"/>
          <p:nvPr/>
        </p:nvSpPr>
        <p:spPr bwMode="auto">
          <a:xfrm rot="19543861">
            <a:off x="858436"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Dry Eye</a:t>
            </a:r>
          </a:p>
        </p:txBody>
      </p:sp>
      <p:sp>
        <p:nvSpPr>
          <p:cNvPr id="73" name="TextBox 72">
            <a:extLst>
              <a:ext uri="{FF2B5EF4-FFF2-40B4-BE49-F238E27FC236}">
                <a16:creationId xmlns:a16="http://schemas.microsoft.com/office/drawing/2014/main" id="{629FCD57-5A03-2DF9-6776-0D8403570043}"/>
              </a:ext>
            </a:extLst>
          </p:cNvPr>
          <p:cNvSpPr txBox="1"/>
          <p:nvPr/>
        </p:nvSpPr>
        <p:spPr bwMode="auto">
          <a:xfrm rot="19543861">
            <a:off x="796635" y="5599735"/>
            <a:ext cx="25187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Peripheral Sensory Neuropathy</a:t>
            </a:r>
          </a:p>
        </p:txBody>
      </p:sp>
      <p:sp>
        <p:nvSpPr>
          <p:cNvPr id="74" name="TextBox 73">
            <a:extLst>
              <a:ext uri="{FF2B5EF4-FFF2-40B4-BE49-F238E27FC236}">
                <a16:creationId xmlns:a16="http://schemas.microsoft.com/office/drawing/2014/main" id="{5A5ABDC4-8D99-1645-67A4-8ACD06F70A0F}"/>
              </a:ext>
            </a:extLst>
          </p:cNvPr>
          <p:cNvSpPr txBox="1"/>
          <p:nvPr/>
        </p:nvSpPr>
        <p:spPr bwMode="auto">
          <a:xfrm rot="19543861">
            <a:off x="1642248"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Asthenia</a:t>
            </a:r>
          </a:p>
        </p:txBody>
      </p:sp>
      <p:sp>
        <p:nvSpPr>
          <p:cNvPr id="75" name="TextBox 74">
            <a:extLst>
              <a:ext uri="{FF2B5EF4-FFF2-40B4-BE49-F238E27FC236}">
                <a16:creationId xmlns:a16="http://schemas.microsoft.com/office/drawing/2014/main" id="{17E907FF-4108-D0B2-D0DF-E3A8E0F59B67}"/>
              </a:ext>
            </a:extLst>
          </p:cNvPr>
          <p:cNvSpPr txBox="1"/>
          <p:nvPr/>
        </p:nvSpPr>
        <p:spPr bwMode="auto">
          <a:xfrm rot="19543861">
            <a:off x="2034154"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Nausea</a:t>
            </a:r>
          </a:p>
        </p:txBody>
      </p:sp>
      <p:sp>
        <p:nvSpPr>
          <p:cNvPr id="76" name="TextBox 75">
            <a:extLst>
              <a:ext uri="{FF2B5EF4-FFF2-40B4-BE49-F238E27FC236}">
                <a16:creationId xmlns:a16="http://schemas.microsoft.com/office/drawing/2014/main" id="{A225EB08-F27C-641D-1C8E-B7E0CCCFE9FA}"/>
              </a:ext>
            </a:extLst>
          </p:cNvPr>
          <p:cNvSpPr txBox="1"/>
          <p:nvPr/>
        </p:nvSpPr>
        <p:spPr bwMode="auto">
          <a:xfrm rot="19543861">
            <a:off x="2426060"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Accidental Overdose</a:t>
            </a:r>
          </a:p>
        </p:txBody>
      </p:sp>
      <p:sp>
        <p:nvSpPr>
          <p:cNvPr id="77" name="TextBox 76">
            <a:extLst>
              <a:ext uri="{FF2B5EF4-FFF2-40B4-BE49-F238E27FC236}">
                <a16:creationId xmlns:a16="http://schemas.microsoft.com/office/drawing/2014/main" id="{5BB9D0B7-1788-9C54-640F-7581CF174B6B}"/>
              </a:ext>
            </a:extLst>
          </p:cNvPr>
          <p:cNvSpPr txBox="1"/>
          <p:nvPr/>
        </p:nvSpPr>
        <p:spPr bwMode="auto">
          <a:xfrm rot="19543861">
            <a:off x="2817966"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Pyrexia</a:t>
            </a:r>
          </a:p>
        </p:txBody>
      </p:sp>
      <p:sp>
        <p:nvSpPr>
          <p:cNvPr id="78" name="TextBox 77">
            <a:extLst>
              <a:ext uri="{FF2B5EF4-FFF2-40B4-BE49-F238E27FC236}">
                <a16:creationId xmlns:a16="http://schemas.microsoft.com/office/drawing/2014/main" id="{8322A1EC-A313-9C32-3F31-9F608FE3BCF0}"/>
              </a:ext>
            </a:extLst>
          </p:cNvPr>
          <p:cNvSpPr txBox="1"/>
          <p:nvPr/>
        </p:nvSpPr>
        <p:spPr bwMode="auto">
          <a:xfrm rot="19543861">
            <a:off x="3209872"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Decreased Appetite</a:t>
            </a:r>
          </a:p>
        </p:txBody>
      </p:sp>
      <p:sp>
        <p:nvSpPr>
          <p:cNvPr id="79" name="TextBox 78">
            <a:extLst>
              <a:ext uri="{FF2B5EF4-FFF2-40B4-BE49-F238E27FC236}">
                <a16:creationId xmlns:a16="http://schemas.microsoft.com/office/drawing/2014/main" id="{F3F14F2A-1BF0-33E1-69B5-0F9938E05428}"/>
              </a:ext>
            </a:extLst>
          </p:cNvPr>
          <p:cNvSpPr txBox="1"/>
          <p:nvPr/>
        </p:nvSpPr>
        <p:spPr bwMode="auto">
          <a:xfrm rot="19543861">
            <a:off x="3601778"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Diarrhea</a:t>
            </a:r>
          </a:p>
        </p:txBody>
      </p:sp>
      <p:sp>
        <p:nvSpPr>
          <p:cNvPr id="80" name="TextBox 79">
            <a:extLst>
              <a:ext uri="{FF2B5EF4-FFF2-40B4-BE49-F238E27FC236}">
                <a16:creationId xmlns:a16="http://schemas.microsoft.com/office/drawing/2014/main" id="{9466ED4D-1110-D2A5-3C7B-58831CA39D0F}"/>
              </a:ext>
            </a:extLst>
          </p:cNvPr>
          <p:cNvSpPr txBox="1"/>
          <p:nvPr/>
        </p:nvSpPr>
        <p:spPr bwMode="auto">
          <a:xfrm rot="19543861">
            <a:off x="3993684"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Abdominal Pain</a:t>
            </a:r>
          </a:p>
        </p:txBody>
      </p:sp>
      <p:sp>
        <p:nvSpPr>
          <p:cNvPr id="81" name="TextBox 80">
            <a:extLst>
              <a:ext uri="{FF2B5EF4-FFF2-40B4-BE49-F238E27FC236}">
                <a16:creationId xmlns:a16="http://schemas.microsoft.com/office/drawing/2014/main" id="{B1CAB8A0-1EA4-6F6A-D4B2-F309ADB6224E}"/>
              </a:ext>
            </a:extLst>
          </p:cNvPr>
          <p:cNvSpPr txBox="1"/>
          <p:nvPr/>
        </p:nvSpPr>
        <p:spPr bwMode="auto">
          <a:xfrm rot="19543861">
            <a:off x="4385590"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Vomiting</a:t>
            </a:r>
          </a:p>
        </p:txBody>
      </p:sp>
      <p:sp>
        <p:nvSpPr>
          <p:cNvPr id="82" name="TextBox 81">
            <a:extLst>
              <a:ext uri="{FF2B5EF4-FFF2-40B4-BE49-F238E27FC236}">
                <a16:creationId xmlns:a16="http://schemas.microsoft.com/office/drawing/2014/main" id="{C7B05B4C-CB00-B7F2-D6C3-03E1ED1A714C}"/>
              </a:ext>
            </a:extLst>
          </p:cNvPr>
          <p:cNvSpPr txBox="1"/>
          <p:nvPr/>
        </p:nvSpPr>
        <p:spPr bwMode="auto">
          <a:xfrm rot="19543861">
            <a:off x="4777496"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Neurotoxicity</a:t>
            </a:r>
          </a:p>
        </p:txBody>
      </p:sp>
      <p:sp>
        <p:nvSpPr>
          <p:cNvPr id="83" name="TextBox 82">
            <a:extLst>
              <a:ext uri="{FF2B5EF4-FFF2-40B4-BE49-F238E27FC236}">
                <a16:creationId xmlns:a16="http://schemas.microsoft.com/office/drawing/2014/main" id="{5E3B8C2F-726C-2AC4-BE17-FFA5D47E1FE8}"/>
              </a:ext>
            </a:extLst>
          </p:cNvPr>
          <p:cNvSpPr txBox="1"/>
          <p:nvPr/>
        </p:nvSpPr>
        <p:spPr bwMode="auto">
          <a:xfrm rot="19543861">
            <a:off x="5169402"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Paresthesia</a:t>
            </a:r>
          </a:p>
        </p:txBody>
      </p:sp>
      <p:sp>
        <p:nvSpPr>
          <p:cNvPr id="84" name="TextBox 83">
            <a:extLst>
              <a:ext uri="{FF2B5EF4-FFF2-40B4-BE49-F238E27FC236}">
                <a16:creationId xmlns:a16="http://schemas.microsoft.com/office/drawing/2014/main" id="{8345F14C-4773-724E-0BED-631B0803AC59}"/>
              </a:ext>
            </a:extLst>
          </p:cNvPr>
          <p:cNvSpPr txBox="1"/>
          <p:nvPr/>
        </p:nvSpPr>
        <p:spPr bwMode="auto">
          <a:xfrm rot="19543861">
            <a:off x="5114978" y="5597461"/>
            <a:ext cx="25107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Exfoliation Syndrome (Ocular)</a:t>
            </a:r>
          </a:p>
        </p:txBody>
      </p:sp>
      <p:sp>
        <p:nvSpPr>
          <p:cNvPr id="85" name="TextBox 84">
            <a:extLst>
              <a:ext uri="{FF2B5EF4-FFF2-40B4-BE49-F238E27FC236}">
                <a16:creationId xmlns:a16="http://schemas.microsoft.com/office/drawing/2014/main" id="{EB7E03BB-7F68-4B8A-A2EC-5681C50EDD63}"/>
              </a:ext>
            </a:extLst>
          </p:cNvPr>
          <p:cNvSpPr txBox="1"/>
          <p:nvPr/>
        </p:nvSpPr>
        <p:spPr bwMode="auto">
          <a:xfrm rot="19543861">
            <a:off x="5953214"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Pruritus (Ocular)</a:t>
            </a:r>
          </a:p>
        </p:txBody>
      </p:sp>
      <p:sp>
        <p:nvSpPr>
          <p:cNvPr id="86" name="TextBox 85">
            <a:extLst>
              <a:ext uri="{FF2B5EF4-FFF2-40B4-BE49-F238E27FC236}">
                <a16:creationId xmlns:a16="http://schemas.microsoft.com/office/drawing/2014/main" id="{8749B662-A4FC-DF5B-651B-8E92432DAA82}"/>
              </a:ext>
            </a:extLst>
          </p:cNvPr>
          <p:cNvSpPr txBox="1"/>
          <p:nvPr/>
        </p:nvSpPr>
        <p:spPr bwMode="auto">
          <a:xfrm rot="19543861">
            <a:off x="5592765" y="5691808"/>
            <a:ext cx="28458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Foreign Body Sensation (Ocular)</a:t>
            </a:r>
          </a:p>
        </p:txBody>
      </p:sp>
      <p:sp>
        <p:nvSpPr>
          <p:cNvPr id="87" name="TextBox 86">
            <a:extLst>
              <a:ext uri="{FF2B5EF4-FFF2-40B4-BE49-F238E27FC236}">
                <a16:creationId xmlns:a16="http://schemas.microsoft.com/office/drawing/2014/main" id="{D90EB1D5-8271-B670-30E9-4846ED4C26A6}"/>
              </a:ext>
            </a:extLst>
          </p:cNvPr>
          <p:cNvSpPr txBox="1"/>
          <p:nvPr/>
        </p:nvSpPr>
        <p:spPr bwMode="auto">
          <a:xfrm rot="19543861">
            <a:off x="6737026"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Blurred Vision</a:t>
            </a:r>
          </a:p>
        </p:txBody>
      </p:sp>
      <p:sp>
        <p:nvSpPr>
          <p:cNvPr id="88" name="TextBox 87">
            <a:extLst>
              <a:ext uri="{FF2B5EF4-FFF2-40B4-BE49-F238E27FC236}">
                <a16:creationId xmlns:a16="http://schemas.microsoft.com/office/drawing/2014/main" id="{30A12FDD-71C0-DD08-D582-0F506F91B842}"/>
              </a:ext>
            </a:extLst>
          </p:cNvPr>
          <p:cNvSpPr txBox="1"/>
          <p:nvPr/>
        </p:nvSpPr>
        <p:spPr bwMode="auto">
          <a:xfrm rot="19543861">
            <a:off x="7128932"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Flushing</a:t>
            </a:r>
          </a:p>
        </p:txBody>
      </p:sp>
      <p:sp>
        <p:nvSpPr>
          <p:cNvPr id="89" name="TextBox 88">
            <a:extLst>
              <a:ext uri="{FF2B5EF4-FFF2-40B4-BE49-F238E27FC236}">
                <a16:creationId xmlns:a16="http://schemas.microsoft.com/office/drawing/2014/main" id="{AF592268-9B0D-9A2E-E0A5-57DC2629521D}"/>
              </a:ext>
            </a:extLst>
          </p:cNvPr>
          <p:cNvSpPr txBox="1"/>
          <p:nvPr/>
        </p:nvSpPr>
        <p:spPr bwMode="auto">
          <a:xfrm rot="19543861">
            <a:off x="7520838"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Dysphonia</a:t>
            </a:r>
          </a:p>
        </p:txBody>
      </p:sp>
      <p:sp>
        <p:nvSpPr>
          <p:cNvPr id="90" name="TextBox 89">
            <a:extLst>
              <a:ext uri="{FF2B5EF4-FFF2-40B4-BE49-F238E27FC236}">
                <a16:creationId xmlns:a16="http://schemas.microsoft.com/office/drawing/2014/main" id="{CDDF4EA9-D093-475B-E0AC-4D5ABFC14891}"/>
              </a:ext>
            </a:extLst>
          </p:cNvPr>
          <p:cNvSpPr txBox="1"/>
          <p:nvPr/>
        </p:nvSpPr>
        <p:spPr bwMode="auto">
          <a:xfrm rot="19543861">
            <a:off x="7912744"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Influenzalike Illness</a:t>
            </a:r>
          </a:p>
        </p:txBody>
      </p:sp>
      <p:sp>
        <p:nvSpPr>
          <p:cNvPr id="91" name="TextBox 90">
            <a:extLst>
              <a:ext uri="{FF2B5EF4-FFF2-40B4-BE49-F238E27FC236}">
                <a16:creationId xmlns:a16="http://schemas.microsoft.com/office/drawing/2014/main" id="{FFECB6EB-2921-0EBD-E99B-E56312980AE1}"/>
              </a:ext>
            </a:extLst>
          </p:cNvPr>
          <p:cNvSpPr txBox="1"/>
          <p:nvPr/>
        </p:nvSpPr>
        <p:spPr bwMode="auto">
          <a:xfrm rot="19543861">
            <a:off x="8304650" y="5352137"/>
            <a:ext cx="20219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Decreased Platelet Count</a:t>
            </a:r>
          </a:p>
        </p:txBody>
      </p:sp>
      <p:sp>
        <p:nvSpPr>
          <p:cNvPr id="92" name="TextBox 91">
            <a:extLst>
              <a:ext uri="{FF2B5EF4-FFF2-40B4-BE49-F238E27FC236}">
                <a16:creationId xmlns:a16="http://schemas.microsoft.com/office/drawing/2014/main" id="{43BB67EC-D22C-327A-A962-7E312958746C}"/>
              </a:ext>
            </a:extLst>
          </p:cNvPr>
          <p:cNvSpPr txBox="1"/>
          <p:nvPr/>
        </p:nvSpPr>
        <p:spPr bwMode="auto">
          <a:xfrm rot="19543861">
            <a:off x="8696545" y="5459858"/>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Drug Hypersensitivity</a:t>
            </a:r>
          </a:p>
        </p:txBody>
      </p:sp>
      <p:grpSp>
        <p:nvGrpSpPr>
          <p:cNvPr id="99" name="Group 98">
            <a:extLst>
              <a:ext uri="{FF2B5EF4-FFF2-40B4-BE49-F238E27FC236}">
                <a16:creationId xmlns:a16="http://schemas.microsoft.com/office/drawing/2014/main" id="{F0303D60-239F-0DEF-2106-3F8FB53F8C29}"/>
              </a:ext>
            </a:extLst>
          </p:cNvPr>
          <p:cNvGrpSpPr/>
          <p:nvPr/>
        </p:nvGrpSpPr>
        <p:grpSpPr>
          <a:xfrm>
            <a:off x="1840549" y="2656090"/>
            <a:ext cx="120375" cy="2329803"/>
            <a:chOff x="1840549" y="2746708"/>
            <a:chExt cx="120375" cy="2329803"/>
          </a:xfrm>
        </p:grpSpPr>
        <p:cxnSp>
          <p:nvCxnSpPr>
            <p:cNvPr id="94" name="Straight Connector 93">
              <a:extLst>
                <a:ext uri="{FF2B5EF4-FFF2-40B4-BE49-F238E27FC236}">
                  <a16:creationId xmlns:a16="http://schemas.microsoft.com/office/drawing/2014/main" id="{16A01262-A45D-B6E7-6E0C-401CEDBCE4A3}"/>
                </a:ext>
              </a:extLst>
            </p:cNvPr>
            <p:cNvCxnSpPr>
              <a:cxnSpLocks/>
            </p:cNvCxnSpPr>
            <p:nvPr/>
          </p:nvCxnSpPr>
          <p:spPr bwMode="auto">
            <a:xfrm flipV="1">
              <a:off x="1960924" y="2746708"/>
              <a:ext cx="0" cy="2329803"/>
            </a:xfrm>
            <a:prstGeom prst="line">
              <a:avLst/>
            </a:prstGeom>
            <a:noFill/>
            <a:ln w="57150" cap="flat" cmpd="sng" algn="ctr">
              <a:solidFill>
                <a:schemeClr val="accent6"/>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2103FDAA-83AB-FADC-A4B3-89DEA12C3F00}"/>
                </a:ext>
              </a:extLst>
            </p:cNvPr>
            <p:cNvCxnSpPr>
              <a:cxnSpLocks/>
            </p:cNvCxnSpPr>
            <p:nvPr/>
          </p:nvCxnSpPr>
          <p:spPr bwMode="auto">
            <a:xfrm flipV="1">
              <a:off x="1900737" y="3212641"/>
              <a:ext cx="0" cy="1863870"/>
            </a:xfrm>
            <a:prstGeom prst="line">
              <a:avLst/>
            </a:prstGeom>
            <a:noFill/>
            <a:ln w="57150" cap="flat" cmpd="sng" algn="ctr">
              <a:solidFill>
                <a:schemeClr val="accent5"/>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55794E16-F5E2-5845-C80C-B3395C67C3F9}"/>
                </a:ext>
              </a:extLst>
            </p:cNvPr>
            <p:cNvCxnSpPr>
              <a:cxnSpLocks/>
            </p:cNvCxnSpPr>
            <p:nvPr/>
          </p:nvCxnSpPr>
          <p:spPr bwMode="auto">
            <a:xfrm flipV="1">
              <a:off x="1840549" y="4599058"/>
              <a:ext cx="0" cy="477453"/>
            </a:xfrm>
            <a:prstGeom prst="line">
              <a:avLst/>
            </a:prstGeom>
            <a:noFill/>
            <a:ln w="57150" cap="flat" cmpd="sng" algn="ctr">
              <a:solidFill>
                <a:schemeClr val="accent4"/>
              </a:solidFill>
              <a:prstDash val="solid"/>
              <a:round/>
              <a:headEnd type="none" w="med" len="med"/>
              <a:tailEnd type="none" w="med" len="med"/>
            </a:ln>
            <a:effectLst/>
          </p:spPr>
        </p:cxnSp>
      </p:grpSp>
      <p:grpSp>
        <p:nvGrpSpPr>
          <p:cNvPr id="100" name="Group 99">
            <a:extLst>
              <a:ext uri="{FF2B5EF4-FFF2-40B4-BE49-F238E27FC236}">
                <a16:creationId xmlns:a16="http://schemas.microsoft.com/office/drawing/2014/main" id="{BF4EA54B-7FC6-C99E-CB44-314A10ED1E5F}"/>
              </a:ext>
            </a:extLst>
          </p:cNvPr>
          <p:cNvGrpSpPr/>
          <p:nvPr/>
        </p:nvGrpSpPr>
        <p:grpSpPr>
          <a:xfrm>
            <a:off x="2290106" y="3112498"/>
            <a:ext cx="60187" cy="1875878"/>
            <a:chOff x="1900737" y="3203116"/>
            <a:chExt cx="60187" cy="1875878"/>
          </a:xfrm>
        </p:grpSpPr>
        <p:cxnSp>
          <p:nvCxnSpPr>
            <p:cNvPr id="101" name="Straight Connector 100">
              <a:extLst>
                <a:ext uri="{FF2B5EF4-FFF2-40B4-BE49-F238E27FC236}">
                  <a16:creationId xmlns:a16="http://schemas.microsoft.com/office/drawing/2014/main" id="{A40D01F4-743E-22F5-CBCB-2EA7386EC2C8}"/>
                </a:ext>
              </a:extLst>
            </p:cNvPr>
            <p:cNvCxnSpPr>
              <a:cxnSpLocks/>
            </p:cNvCxnSpPr>
            <p:nvPr/>
          </p:nvCxnSpPr>
          <p:spPr bwMode="auto">
            <a:xfrm flipV="1">
              <a:off x="1960924" y="3203116"/>
              <a:ext cx="0" cy="1875878"/>
            </a:xfrm>
            <a:prstGeom prst="line">
              <a:avLst/>
            </a:prstGeom>
            <a:noFill/>
            <a:ln w="57150" cap="flat" cmpd="sng" algn="ctr">
              <a:solidFill>
                <a:schemeClr val="accent6"/>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19049E9A-1C40-4CC1-B257-BE22EE4D35DC}"/>
                </a:ext>
              </a:extLst>
            </p:cNvPr>
            <p:cNvCxnSpPr>
              <a:cxnSpLocks/>
            </p:cNvCxnSpPr>
            <p:nvPr/>
          </p:nvCxnSpPr>
          <p:spPr bwMode="auto">
            <a:xfrm flipV="1">
              <a:off x="1900737" y="3203116"/>
              <a:ext cx="0" cy="1875878"/>
            </a:xfrm>
            <a:prstGeom prst="line">
              <a:avLst/>
            </a:prstGeom>
            <a:noFill/>
            <a:ln w="57150" cap="flat" cmpd="sng" algn="ctr">
              <a:solidFill>
                <a:schemeClr val="accent5"/>
              </a:solidFill>
              <a:prstDash val="solid"/>
              <a:round/>
              <a:headEnd type="none" w="med" len="med"/>
              <a:tailEnd type="none" w="med" len="med"/>
            </a:ln>
            <a:effectLst/>
          </p:spPr>
        </p:cxnSp>
      </p:grpSp>
      <p:grpSp>
        <p:nvGrpSpPr>
          <p:cNvPr id="106" name="Group 105">
            <a:extLst>
              <a:ext uri="{FF2B5EF4-FFF2-40B4-BE49-F238E27FC236}">
                <a16:creationId xmlns:a16="http://schemas.microsoft.com/office/drawing/2014/main" id="{B513632E-7657-3281-8CF1-0728AE959CF0}"/>
              </a:ext>
            </a:extLst>
          </p:cNvPr>
          <p:cNvGrpSpPr/>
          <p:nvPr/>
        </p:nvGrpSpPr>
        <p:grpSpPr>
          <a:xfrm>
            <a:off x="2619287" y="3122023"/>
            <a:ext cx="120375" cy="1866353"/>
            <a:chOff x="1840549" y="3212641"/>
            <a:chExt cx="120375" cy="1866353"/>
          </a:xfrm>
        </p:grpSpPr>
        <p:cxnSp>
          <p:nvCxnSpPr>
            <p:cNvPr id="107" name="Straight Connector 106">
              <a:extLst>
                <a:ext uri="{FF2B5EF4-FFF2-40B4-BE49-F238E27FC236}">
                  <a16:creationId xmlns:a16="http://schemas.microsoft.com/office/drawing/2014/main" id="{81754B96-1EF6-76B4-9356-7B6D32D812BD}"/>
                </a:ext>
              </a:extLst>
            </p:cNvPr>
            <p:cNvCxnSpPr>
              <a:cxnSpLocks/>
            </p:cNvCxnSpPr>
            <p:nvPr/>
          </p:nvCxnSpPr>
          <p:spPr bwMode="auto">
            <a:xfrm flipV="1">
              <a:off x="1960924" y="3212641"/>
              <a:ext cx="0" cy="1866353"/>
            </a:xfrm>
            <a:prstGeom prst="line">
              <a:avLst/>
            </a:prstGeom>
            <a:noFill/>
            <a:ln w="57150" cap="flat" cmpd="sng" algn="ctr">
              <a:solidFill>
                <a:schemeClr val="accent6"/>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6472872C-4C1B-F384-4188-D5206FD903C5}"/>
                </a:ext>
              </a:extLst>
            </p:cNvPr>
            <p:cNvCxnSpPr>
              <a:cxnSpLocks/>
            </p:cNvCxnSpPr>
            <p:nvPr/>
          </p:nvCxnSpPr>
          <p:spPr bwMode="auto">
            <a:xfrm flipV="1">
              <a:off x="1900737" y="4137025"/>
              <a:ext cx="0" cy="941969"/>
            </a:xfrm>
            <a:prstGeom prst="line">
              <a:avLst/>
            </a:prstGeom>
            <a:noFill/>
            <a:ln w="57150" cap="flat" cmpd="sng" algn="ctr">
              <a:solidFill>
                <a:schemeClr val="accent5"/>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E8B0DB6F-1791-2498-42B5-647306098E63}"/>
                </a:ext>
              </a:extLst>
            </p:cNvPr>
            <p:cNvCxnSpPr>
              <a:cxnSpLocks/>
            </p:cNvCxnSpPr>
            <p:nvPr/>
          </p:nvCxnSpPr>
          <p:spPr bwMode="auto">
            <a:xfrm flipV="1">
              <a:off x="1840549" y="4140653"/>
              <a:ext cx="0" cy="938341"/>
            </a:xfrm>
            <a:prstGeom prst="line">
              <a:avLst/>
            </a:prstGeom>
            <a:noFill/>
            <a:ln w="57150" cap="flat" cmpd="sng" algn="ctr">
              <a:solidFill>
                <a:schemeClr val="accent4"/>
              </a:solidFill>
              <a:prstDash val="solid"/>
              <a:round/>
              <a:headEnd type="none" w="med" len="med"/>
              <a:tailEnd type="none" w="med" len="med"/>
            </a:ln>
            <a:effectLst/>
          </p:spPr>
        </p:cxnSp>
      </p:grpSp>
      <p:grpSp>
        <p:nvGrpSpPr>
          <p:cNvPr id="112" name="Group 111">
            <a:extLst>
              <a:ext uri="{FF2B5EF4-FFF2-40B4-BE49-F238E27FC236}">
                <a16:creationId xmlns:a16="http://schemas.microsoft.com/office/drawing/2014/main" id="{357BCA17-DBA6-8094-65EB-E0EE64753AB6}"/>
              </a:ext>
            </a:extLst>
          </p:cNvPr>
          <p:cNvGrpSpPr/>
          <p:nvPr/>
        </p:nvGrpSpPr>
        <p:grpSpPr>
          <a:xfrm>
            <a:off x="2948468" y="3122023"/>
            <a:ext cx="180563" cy="1867359"/>
            <a:chOff x="1780361" y="3212641"/>
            <a:chExt cx="180563" cy="1867359"/>
          </a:xfrm>
        </p:grpSpPr>
        <p:cxnSp>
          <p:nvCxnSpPr>
            <p:cNvPr id="113" name="Straight Connector 112">
              <a:extLst>
                <a:ext uri="{FF2B5EF4-FFF2-40B4-BE49-F238E27FC236}">
                  <a16:creationId xmlns:a16="http://schemas.microsoft.com/office/drawing/2014/main" id="{800492AB-34E4-6A56-1840-CEA2058AB60C}"/>
                </a:ext>
              </a:extLst>
            </p:cNvPr>
            <p:cNvCxnSpPr>
              <a:cxnSpLocks/>
            </p:cNvCxnSpPr>
            <p:nvPr/>
          </p:nvCxnSpPr>
          <p:spPr bwMode="auto">
            <a:xfrm flipV="1">
              <a:off x="1960924" y="3212641"/>
              <a:ext cx="0" cy="1866353"/>
            </a:xfrm>
            <a:prstGeom prst="line">
              <a:avLst/>
            </a:prstGeom>
            <a:noFill/>
            <a:ln w="57150" cap="flat" cmpd="sng" algn="ctr">
              <a:solidFill>
                <a:schemeClr val="accent6"/>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396E52E8-5395-9DF8-EB6D-F863705635D1}"/>
                </a:ext>
              </a:extLst>
            </p:cNvPr>
            <p:cNvCxnSpPr>
              <a:cxnSpLocks/>
            </p:cNvCxnSpPr>
            <p:nvPr/>
          </p:nvCxnSpPr>
          <p:spPr bwMode="auto">
            <a:xfrm flipV="1">
              <a:off x="1900737" y="4137025"/>
              <a:ext cx="0" cy="942975"/>
            </a:xfrm>
            <a:prstGeom prst="line">
              <a:avLst/>
            </a:prstGeom>
            <a:noFill/>
            <a:ln w="57150" cap="flat" cmpd="sng" algn="ctr">
              <a:solidFill>
                <a:schemeClr val="accent5"/>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B1FBFE29-5BC1-BEB1-416B-E6E1EF126135}"/>
                </a:ext>
              </a:extLst>
            </p:cNvPr>
            <p:cNvCxnSpPr>
              <a:cxnSpLocks/>
            </p:cNvCxnSpPr>
            <p:nvPr/>
          </p:nvCxnSpPr>
          <p:spPr bwMode="auto">
            <a:xfrm flipV="1">
              <a:off x="1780361" y="4587875"/>
              <a:ext cx="0" cy="491119"/>
            </a:xfrm>
            <a:prstGeom prst="line">
              <a:avLst/>
            </a:prstGeom>
            <a:noFill/>
            <a:ln w="57150" cap="flat" cmpd="sng" algn="ctr">
              <a:solidFill>
                <a:schemeClr val="accent3"/>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9A613F14-3A4E-5F9B-9027-137BD916F57F}"/>
                </a:ext>
              </a:extLst>
            </p:cNvPr>
            <p:cNvCxnSpPr>
              <a:cxnSpLocks/>
            </p:cNvCxnSpPr>
            <p:nvPr/>
          </p:nvCxnSpPr>
          <p:spPr bwMode="auto">
            <a:xfrm flipV="1">
              <a:off x="1840549" y="4599058"/>
              <a:ext cx="0" cy="479936"/>
            </a:xfrm>
            <a:prstGeom prst="line">
              <a:avLst/>
            </a:prstGeom>
            <a:noFill/>
            <a:ln w="57150" cap="flat" cmpd="sng" algn="ctr">
              <a:solidFill>
                <a:schemeClr val="accent4"/>
              </a:solidFill>
              <a:prstDash val="solid"/>
              <a:round/>
              <a:headEnd type="none" w="med" len="med"/>
              <a:tailEnd type="none" w="med" len="med"/>
            </a:ln>
            <a:effectLst/>
          </p:spPr>
        </p:cxnSp>
      </p:grpSp>
      <p:grpSp>
        <p:nvGrpSpPr>
          <p:cNvPr id="118" name="Group 117">
            <a:extLst>
              <a:ext uri="{FF2B5EF4-FFF2-40B4-BE49-F238E27FC236}">
                <a16:creationId xmlns:a16="http://schemas.microsoft.com/office/drawing/2014/main" id="{5B0CE217-72D5-3795-87E6-DE6AE0F12C3A}"/>
              </a:ext>
            </a:extLst>
          </p:cNvPr>
          <p:cNvGrpSpPr/>
          <p:nvPr/>
        </p:nvGrpSpPr>
        <p:grpSpPr>
          <a:xfrm>
            <a:off x="3337837" y="3122023"/>
            <a:ext cx="180563" cy="1866353"/>
            <a:chOff x="1780361" y="3212641"/>
            <a:chExt cx="180563" cy="1866353"/>
          </a:xfrm>
        </p:grpSpPr>
        <p:cxnSp>
          <p:nvCxnSpPr>
            <p:cNvPr id="119" name="Straight Connector 118">
              <a:extLst>
                <a:ext uri="{FF2B5EF4-FFF2-40B4-BE49-F238E27FC236}">
                  <a16:creationId xmlns:a16="http://schemas.microsoft.com/office/drawing/2014/main" id="{3885955D-933C-C41F-32C7-4680AE4D06B1}"/>
                </a:ext>
              </a:extLst>
            </p:cNvPr>
            <p:cNvCxnSpPr>
              <a:cxnSpLocks/>
            </p:cNvCxnSpPr>
            <p:nvPr/>
          </p:nvCxnSpPr>
          <p:spPr bwMode="auto">
            <a:xfrm flipV="1">
              <a:off x="1960924" y="3212641"/>
              <a:ext cx="0" cy="1866353"/>
            </a:xfrm>
            <a:prstGeom prst="line">
              <a:avLst/>
            </a:prstGeom>
            <a:noFill/>
            <a:ln w="57150" cap="flat" cmpd="sng" algn="ctr">
              <a:solidFill>
                <a:schemeClr val="accent6"/>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54FB0C44-5991-5073-BE06-1F8C91B2AC9C}"/>
                </a:ext>
              </a:extLst>
            </p:cNvPr>
            <p:cNvCxnSpPr>
              <a:cxnSpLocks/>
            </p:cNvCxnSpPr>
            <p:nvPr/>
          </p:nvCxnSpPr>
          <p:spPr bwMode="auto">
            <a:xfrm flipV="1">
              <a:off x="1900737" y="4137025"/>
              <a:ext cx="0" cy="941969"/>
            </a:xfrm>
            <a:prstGeom prst="line">
              <a:avLst/>
            </a:prstGeom>
            <a:noFill/>
            <a:ln w="57150" cap="flat" cmpd="sng" algn="ctr">
              <a:solidFill>
                <a:schemeClr val="accent5"/>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C4282D58-F016-263F-DFCD-DCD4443BE39B}"/>
                </a:ext>
              </a:extLst>
            </p:cNvPr>
            <p:cNvCxnSpPr>
              <a:cxnSpLocks/>
            </p:cNvCxnSpPr>
            <p:nvPr/>
          </p:nvCxnSpPr>
          <p:spPr bwMode="auto">
            <a:xfrm flipV="1">
              <a:off x="1780361" y="4600575"/>
              <a:ext cx="0" cy="478419"/>
            </a:xfrm>
            <a:prstGeom prst="line">
              <a:avLst/>
            </a:prstGeom>
            <a:noFill/>
            <a:ln w="57150" cap="flat" cmpd="sng" algn="ctr">
              <a:solidFill>
                <a:schemeClr val="accent3"/>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903D41A7-7D69-0025-4B6C-C42E47D43964}"/>
                </a:ext>
              </a:extLst>
            </p:cNvPr>
            <p:cNvCxnSpPr>
              <a:cxnSpLocks/>
            </p:cNvCxnSpPr>
            <p:nvPr/>
          </p:nvCxnSpPr>
          <p:spPr bwMode="auto">
            <a:xfrm flipV="1">
              <a:off x="1840549" y="4599058"/>
              <a:ext cx="0" cy="479936"/>
            </a:xfrm>
            <a:prstGeom prst="line">
              <a:avLst/>
            </a:prstGeom>
            <a:noFill/>
            <a:ln w="57150" cap="flat" cmpd="sng" algn="ctr">
              <a:solidFill>
                <a:schemeClr val="accent4"/>
              </a:solidFill>
              <a:prstDash val="solid"/>
              <a:round/>
              <a:headEnd type="none" w="med" len="med"/>
              <a:tailEnd type="none" w="med" len="med"/>
            </a:ln>
            <a:effectLst/>
          </p:spPr>
        </p:cxnSp>
      </p:grpSp>
      <p:grpSp>
        <p:nvGrpSpPr>
          <p:cNvPr id="124" name="Group 123">
            <a:extLst>
              <a:ext uri="{FF2B5EF4-FFF2-40B4-BE49-F238E27FC236}">
                <a16:creationId xmlns:a16="http://schemas.microsoft.com/office/drawing/2014/main" id="{147341C7-90F8-8619-8733-2F9B18CBB941}"/>
              </a:ext>
            </a:extLst>
          </p:cNvPr>
          <p:cNvGrpSpPr/>
          <p:nvPr/>
        </p:nvGrpSpPr>
        <p:grpSpPr>
          <a:xfrm>
            <a:off x="3847582" y="3581468"/>
            <a:ext cx="60187" cy="1406908"/>
            <a:chOff x="1900737" y="3672086"/>
            <a:chExt cx="60187" cy="1406908"/>
          </a:xfrm>
        </p:grpSpPr>
        <p:cxnSp>
          <p:nvCxnSpPr>
            <p:cNvPr id="125" name="Straight Connector 124">
              <a:extLst>
                <a:ext uri="{FF2B5EF4-FFF2-40B4-BE49-F238E27FC236}">
                  <a16:creationId xmlns:a16="http://schemas.microsoft.com/office/drawing/2014/main" id="{D43628FB-5381-2292-CA5B-7904E7C59741}"/>
                </a:ext>
              </a:extLst>
            </p:cNvPr>
            <p:cNvCxnSpPr>
              <a:cxnSpLocks/>
            </p:cNvCxnSpPr>
            <p:nvPr/>
          </p:nvCxnSpPr>
          <p:spPr bwMode="auto">
            <a:xfrm flipV="1">
              <a:off x="1960924" y="3672086"/>
              <a:ext cx="0" cy="1406908"/>
            </a:xfrm>
            <a:prstGeom prst="line">
              <a:avLst/>
            </a:prstGeom>
            <a:noFill/>
            <a:ln w="57150" cap="flat" cmpd="sng" algn="ctr">
              <a:solidFill>
                <a:schemeClr val="accent6"/>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5A133E59-8D3A-0426-349D-4F480C32B637}"/>
                </a:ext>
              </a:extLst>
            </p:cNvPr>
            <p:cNvCxnSpPr>
              <a:cxnSpLocks/>
            </p:cNvCxnSpPr>
            <p:nvPr/>
          </p:nvCxnSpPr>
          <p:spPr bwMode="auto">
            <a:xfrm flipV="1">
              <a:off x="1900737" y="3672086"/>
              <a:ext cx="0" cy="1406908"/>
            </a:xfrm>
            <a:prstGeom prst="line">
              <a:avLst/>
            </a:prstGeom>
            <a:noFill/>
            <a:ln w="57150" cap="flat" cmpd="sng" algn="ctr">
              <a:solidFill>
                <a:schemeClr val="accent5"/>
              </a:solidFill>
              <a:prstDash val="solid"/>
              <a:round/>
              <a:headEnd type="none" w="med" len="med"/>
              <a:tailEnd type="none" w="med" len="med"/>
            </a:ln>
            <a:effectLst/>
          </p:spPr>
        </p:cxnSp>
      </p:grpSp>
      <p:grpSp>
        <p:nvGrpSpPr>
          <p:cNvPr id="130" name="Group 129">
            <a:extLst>
              <a:ext uri="{FF2B5EF4-FFF2-40B4-BE49-F238E27FC236}">
                <a16:creationId xmlns:a16="http://schemas.microsoft.com/office/drawing/2014/main" id="{4FDE0D2C-FAB7-472D-C2E4-C2D2B12E9FFE}"/>
              </a:ext>
            </a:extLst>
          </p:cNvPr>
          <p:cNvGrpSpPr/>
          <p:nvPr/>
        </p:nvGrpSpPr>
        <p:grpSpPr>
          <a:xfrm>
            <a:off x="4236951" y="4046407"/>
            <a:ext cx="60187" cy="941969"/>
            <a:chOff x="1900737" y="4137025"/>
            <a:chExt cx="60187" cy="941969"/>
          </a:xfrm>
        </p:grpSpPr>
        <p:cxnSp>
          <p:nvCxnSpPr>
            <p:cNvPr id="131" name="Straight Connector 130">
              <a:extLst>
                <a:ext uri="{FF2B5EF4-FFF2-40B4-BE49-F238E27FC236}">
                  <a16:creationId xmlns:a16="http://schemas.microsoft.com/office/drawing/2014/main" id="{38BE2B3C-306B-1A6F-F27D-7E01CF0C4F84}"/>
                </a:ext>
              </a:extLst>
            </p:cNvPr>
            <p:cNvCxnSpPr>
              <a:cxnSpLocks/>
            </p:cNvCxnSpPr>
            <p:nvPr/>
          </p:nvCxnSpPr>
          <p:spPr bwMode="auto">
            <a:xfrm flipV="1">
              <a:off x="1960924" y="4137025"/>
              <a:ext cx="0" cy="941969"/>
            </a:xfrm>
            <a:prstGeom prst="line">
              <a:avLst/>
            </a:prstGeom>
            <a:noFill/>
            <a:ln w="57150" cap="flat" cmpd="sng" algn="ctr">
              <a:solidFill>
                <a:schemeClr val="accent6"/>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C0BEEAD6-CF94-B4FB-654A-21FA0C6AA9F7}"/>
                </a:ext>
              </a:extLst>
            </p:cNvPr>
            <p:cNvCxnSpPr>
              <a:cxnSpLocks/>
            </p:cNvCxnSpPr>
            <p:nvPr/>
          </p:nvCxnSpPr>
          <p:spPr bwMode="auto">
            <a:xfrm flipV="1">
              <a:off x="1900737" y="4137025"/>
              <a:ext cx="0" cy="941969"/>
            </a:xfrm>
            <a:prstGeom prst="line">
              <a:avLst/>
            </a:prstGeom>
            <a:noFill/>
            <a:ln w="57150" cap="flat" cmpd="sng" algn="ctr">
              <a:solidFill>
                <a:schemeClr val="accent5"/>
              </a:solidFill>
              <a:prstDash val="solid"/>
              <a:round/>
              <a:headEnd type="none" w="med" len="med"/>
              <a:tailEnd type="none" w="med" len="med"/>
            </a:ln>
            <a:effectLst/>
          </p:spPr>
        </p:cxnSp>
      </p:grpSp>
      <p:grpSp>
        <p:nvGrpSpPr>
          <p:cNvPr id="136" name="Group 135">
            <a:extLst>
              <a:ext uri="{FF2B5EF4-FFF2-40B4-BE49-F238E27FC236}">
                <a16:creationId xmlns:a16="http://schemas.microsoft.com/office/drawing/2014/main" id="{15F67D9C-EFFF-BBA1-4C1D-2275016C68CC}"/>
              </a:ext>
            </a:extLst>
          </p:cNvPr>
          <p:cNvGrpSpPr/>
          <p:nvPr/>
        </p:nvGrpSpPr>
        <p:grpSpPr>
          <a:xfrm>
            <a:off x="4566132" y="4027357"/>
            <a:ext cx="120375" cy="961019"/>
            <a:chOff x="1840549" y="4117975"/>
            <a:chExt cx="120375" cy="961019"/>
          </a:xfrm>
        </p:grpSpPr>
        <p:cxnSp>
          <p:nvCxnSpPr>
            <p:cNvPr id="137" name="Straight Connector 136">
              <a:extLst>
                <a:ext uri="{FF2B5EF4-FFF2-40B4-BE49-F238E27FC236}">
                  <a16:creationId xmlns:a16="http://schemas.microsoft.com/office/drawing/2014/main" id="{A8C3E08B-82FE-DF84-4EE1-6D7FEE711D31}"/>
                </a:ext>
              </a:extLst>
            </p:cNvPr>
            <p:cNvCxnSpPr>
              <a:cxnSpLocks/>
            </p:cNvCxnSpPr>
            <p:nvPr/>
          </p:nvCxnSpPr>
          <p:spPr bwMode="auto">
            <a:xfrm flipV="1">
              <a:off x="1960924" y="4117975"/>
              <a:ext cx="0" cy="961019"/>
            </a:xfrm>
            <a:prstGeom prst="line">
              <a:avLst/>
            </a:prstGeom>
            <a:noFill/>
            <a:ln w="57150" cap="flat" cmpd="sng" algn="ctr">
              <a:solidFill>
                <a:schemeClr val="accent6"/>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C394C681-6353-1BFC-1F5D-941BBF262FBB}"/>
                </a:ext>
              </a:extLst>
            </p:cNvPr>
            <p:cNvCxnSpPr>
              <a:cxnSpLocks/>
            </p:cNvCxnSpPr>
            <p:nvPr/>
          </p:nvCxnSpPr>
          <p:spPr bwMode="auto">
            <a:xfrm flipV="1">
              <a:off x="1900737" y="4599058"/>
              <a:ext cx="0" cy="479936"/>
            </a:xfrm>
            <a:prstGeom prst="line">
              <a:avLst/>
            </a:prstGeom>
            <a:noFill/>
            <a:ln w="57150" cap="flat" cmpd="sng" algn="ctr">
              <a:solidFill>
                <a:schemeClr val="accent5"/>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1628CE02-9863-800E-81A9-E7BE326FE43D}"/>
                </a:ext>
              </a:extLst>
            </p:cNvPr>
            <p:cNvCxnSpPr>
              <a:cxnSpLocks/>
            </p:cNvCxnSpPr>
            <p:nvPr/>
          </p:nvCxnSpPr>
          <p:spPr bwMode="auto">
            <a:xfrm flipV="1">
              <a:off x="1840549" y="4600575"/>
              <a:ext cx="0" cy="478419"/>
            </a:xfrm>
            <a:prstGeom prst="line">
              <a:avLst/>
            </a:prstGeom>
            <a:noFill/>
            <a:ln w="57150" cap="flat" cmpd="sng" algn="ctr">
              <a:solidFill>
                <a:schemeClr val="accent4"/>
              </a:solidFill>
              <a:prstDash val="solid"/>
              <a:round/>
              <a:headEnd type="none" w="med" len="med"/>
              <a:tailEnd type="none" w="med" len="med"/>
            </a:ln>
            <a:effectLst/>
          </p:spPr>
        </p:cxnSp>
      </p:grpSp>
      <p:grpSp>
        <p:nvGrpSpPr>
          <p:cNvPr id="142" name="Group 141">
            <a:extLst>
              <a:ext uri="{FF2B5EF4-FFF2-40B4-BE49-F238E27FC236}">
                <a16:creationId xmlns:a16="http://schemas.microsoft.com/office/drawing/2014/main" id="{5DEC04B5-B9C1-F84F-610D-E13A28BFB9E3}"/>
              </a:ext>
            </a:extLst>
          </p:cNvPr>
          <p:cNvGrpSpPr/>
          <p:nvPr/>
        </p:nvGrpSpPr>
        <p:grpSpPr>
          <a:xfrm>
            <a:off x="5015689" y="4043232"/>
            <a:ext cx="60187" cy="945144"/>
            <a:chOff x="1900737" y="4133850"/>
            <a:chExt cx="60187" cy="945144"/>
          </a:xfrm>
        </p:grpSpPr>
        <p:cxnSp>
          <p:nvCxnSpPr>
            <p:cNvPr id="143" name="Straight Connector 142">
              <a:extLst>
                <a:ext uri="{FF2B5EF4-FFF2-40B4-BE49-F238E27FC236}">
                  <a16:creationId xmlns:a16="http://schemas.microsoft.com/office/drawing/2014/main" id="{7F54C006-1719-B3A2-D37F-A5D83E6765DF}"/>
                </a:ext>
              </a:extLst>
            </p:cNvPr>
            <p:cNvCxnSpPr>
              <a:cxnSpLocks/>
            </p:cNvCxnSpPr>
            <p:nvPr/>
          </p:nvCxnSpPr>
          <p:spPr bwMode="auto">
            <a:xfrm flipV="1">
              <a:off x="1960924" y="4133850"/>
              <a:ext cx="0" cy="945144"/>
            </a:xfrm>
            <a:prstGeom prst="line">
              <a:avLst/>
            </a:prstGeom>
            <a:noFill/>
            <a:ln w="57150" cap="flat" cmpd="sng" algn="ctr">
              <a:solidFill>
                <a:schemeClr val="accent6"/>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FCB96BC0-D635-6412-83C0-AAF396C9C75B}"/>
                </a:ext>
              </a:extLst>
            </p:cNvPr>
            <p:cNvCxnSpPr>
              <a:cxnSpLocks/>
            </p:cNvCxnSpPr>
            <p:nvPr/>
          </p:nvCxnSpPr>
          <p:spPr bwMode="auto">
            <a:xfrm flipV="1">
              <a:off x="1900737" y="4133850"/>
              <a:ext cx="0" cy="945144"/>
            </a:xfrm>
            <a:prstGeom prst="line">
              <a:avLst/>
            </a:prstGeom>
            <a:noFill/>
            <a:ln w="57150" cap="flat" cmpd="sng" algn="ctr">
              <a:solidFill>
                <a:schemeClr val="accent5"/>
              </a:solidFill>
              <a:prstDash val="solid"/>
              <a:round/>
              <a:headEnd type="none" w="med" len="med"/>
              <a:tailEnd type="none" w="med" len="med"/>
            </a:ln>
            <a:effectLst/>
          </p:spPr>
        </p:cxnSp>
      </p:grpSp>
      <p:grpSp>
        <p:nvGrpSpPr>
          <p:cNvPr id="148" name="Group 147">
            <a:extLst>
              <a:ext uri="{FF2B5EF4-FFF2-40B4-BE49-F238E27FC236}">
                <a16:creationId xmlns:a16="http://schemas.microsoft.com/office/drawing/2014/main" id="{D093B985-5B57-C754-3FA3-FB47B0F13001}"/>
              </a:ext>
            </a:extLst>
          </p:cNvPr>
          <p:cNvGrpSpPr/>
          <p:nvPr/>
        </p:nvGrpSpPr>
        <p:grpSpPr>
          <a:xfrm>
            <a:off x="5284682" y="4050035"/>
            <a:ext cx="180563" cy="938341"/>
            <a:chOff x="1780361" y="4140653"/>
            <a:chExt cx="180563" cy="938341"/>
          </a:xfrm>
        </p:grpSpPr>
        <p:cxnSp>
          <p:nvCxnSpPr>
            <p:cNvPr id="149" name="Straight Connector 148">
              <a:extLst>
                <a:ext uri="{FF2B5EF4-FFF2-40B4-BE49-F238E27FC236}">
                  <a16:creationId xmlns:a16="http://schemas.microsoft.com/office/drawing/2014/main" id="{80C09936-30E6-66FC-5C2A-B0B35D150834}"/>
                </a:ext>
              </a:extLst>
            </p:cNvPr>
            <p:cNvCxnSpPr>
              <a:cxnSpLocks/>
            </p:cNvCxnSpPr>
            <p:nvPr/>
          </p:nvCxnSpPr>
          <p:spPr bwMode="auto">
            <a:xfrm flipV="1">
              <a:off x="1960924" y="4140653"/>
              <a:ext cx="0" cy="938341"/>
            </a:xfrm>
            <a:prstGeom prst="line">
              <a:avLst/>
            </a:prstGeom>
            <a:noFill/>
            <a:ln w="57150" cap="flat" cmpd="sng" algn="ctr">
              <a:solidFill>
                <a:schemeClr val="accent6"/>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8DD9A61A-EBA7-9362-28B8-94BE90EAF176}"/>
                </a:ext>
              </a:extLst>
            </p:cNvPr>
            <p:cNvCxnSpPr>
              <a:cxnSpLocks/>
            </p:cNvCxnSpPr>
            <p:nvPr/>
          </p:nvCxnSpPr>
          <p:spPr bwMode="auto">
            <a:xfrm flipV="1">
              <a:off x="1780361" y="4598484"/>
              <a:ext cx="0" cy="480510"/>
            </a:xfrm>
            <a:prstGeom prst="line">
              <a:avLst/>
            </a:prstGeom>
            <a:noFill/>
            <a:ln w="57150" cap="flat" cmpd="sng" algn="ctr">
              <a:solidFill>
                <a:schemeClr val="accent3"/>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5E7A2CCC-5896-889B-7E1F-E904BE1F3834}"/>
                </a:ext>
              </a:extLst>
            </p:cNvPr>
            <p:cNvCxnSpPr>
              <a:cxnSpLocks/>
            </p:cNvCxnSpPr>
            <p:nvPr/>
          </p:nvCxnSpPr>
          <p:spPr bwMode="auto">
            <a:xfrm flipV="1">
              <a:off x="1840549" y="4598484"/>
              <a:ext cx="0" cy="480510"/>
            </a:xfrm>
            <a:prstGeom prst="line">
              <a:avLst/>
            </a:prstGeom>
            <a:noFill/>
            <a:ln w="57150" cap="flat" cmpd="sng" algn="ctr">
              <a:solidFill>
                <a:schemeClr val="accent4"/>
              </a:solidFill>
              <a:prstDash val="solid"/>
              <a:round/>
              <a:headEnd type="none" w="med" len="med"/>
              <a:tailEnd type="none" w="med" len="med"/>
            </a:ln>
            <a:effectLst/>
          </p:spPr>
        </p:cxnSp>
      </p:grpSp>
      <p:grpSp>
        <p:nvGrpSpPr>
          <p:cNvPr id="154" name="Group 153">
            <a:extLst>
              <a:ext uri="{FF2B5EF4-FFF2-40B4-BE49-F238E27FC236}">
                <a16:creationId xmlns:a16="http://schemas.microsoft.com/office/drawing/2014/main" id="{63435909-5585-EA4C-F6A5-0FB8FE3D75F8}"/>
              </a:ext>
            </a:extLst>
          </p:cNvPr>
          <p:cNvGrpSpPr/>
          <p:nvPr/>
        </p:nvGrpSpPr>
        <p:grpSpPr>
          <a:xfrm>
            <a:off x="5734239" y="4046407"/>
            <a:ext cx="120375" cy="941969"/>
            <a:chOff x="1840549" y="4137025"/>
            <a:chExt cx="120375" cy="941969"/>
          </a:xfrm>
        </p:grpSpPr>
        <p:cxnSp>
          <p:nvCxnSpPr>
            <p:cNvPr id="155" name="Straight Connector 154">
              <a:extLst>
                <a:ext uri="{FF2B5EF4-FFF2-40B4-BE49-F238E27FC236}">
                  <a16:creationId xmlns:a16="http://schemas.microsoft.com/office/drawing/2014/main" id="{E1F4A70D-20B7-1C2C-0C15-DBEF7C47BA8D}"/>
                </a:ext>
              </a:extLst>
            </p:cNvPr>
            <p:cNvCxnSpPr>
              <a:cxnSpLocks/>
            </p:cNvCxnSpPr>
            <p:nvPr/>
          </p:nvCxnSpPr>
          <p:spPr bwMode="auto">
            <a:xfrm flipV="1">
              <a:off x="1960924" y="4137025"/>
              <a:ext cx="0" cy="941969"/>
            </a:xfrm>
            <a:prstGeom prst="line">
              <a:avLst/>
            </a:prstGeom>
            <a:noFill/>
            <a:ln w="57150" cap="flat" cmpd="sng" algn="ctr">
              <a:solidFill>
                <a:schemeClr val="accent6"/>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1516D246-423F-E897-F4DF-B1BC291D73F4}"/>
                </a:ext>
              </a:extLst>
            </p:cNvPr>
            <p:cNvCxnSpPr>
              <a:cxnSpLocks/>
            </p:cNvCxnSpPr>
            <p:nvPr/>
          </p:nvCxnSpPr>
          <p:spPr bwMode="auto">
            <a:xfrm flipV="1">
              <a:off x="1900737" y="4600575"/>
              <a:ext cx="0" cy="478419"/>
            </a:xfrm>
            <a:prstGeom prst="line">
              <a:avLst/>
            </a:prstGeom>
            <a:noFill/>
            <a:ln w="57150" cap="flat" cmpd="sng" algn="ctr">
              <a:solidFill>
                <a:schemeClr val="accent5"/>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DBEBE839-C208-A74E-5D2F-E383FFF40574}"/>
                </a:ext>
              </a:extLst>
            </p:cNvPr>
            <p:cNvCxnSpPr>
              <a:cxnSpLocks/>
            </p:cNvCxnSpPr>
            <p:nvPr/>
          </p:nvCxnSpPr>
          <p:spPr bwMode="auto">
            <a:xfrm flipV="1">
              <a:off x="1840549" y="4598484"/>
              <a:ext cx="0" cy="480510"/>
            </a:xfrm>
            <a:prstGeom prst="line">
              <a:avLst/>
            </a:prstGeom>
            <a:noFill/>
            <a:ln w="57150" cap="flat" cmpd="sng" algn="ctr">
              <a:solidFill>
                <a:schemeClr val="accent4"/>
              </a:solidFill>
              <a:prstDash val="solid"/>
              <a:round/>
              <a:headEnd type="none" w="med" len="med"/>
              <a:tailEnd type="none" w="med" len="med"/>
            </a:ln>
            <a:effectLst/>
          </p:spPr>
        </p:cxnSp>
      </p:grpSp>
      <p:grpSp>
        <p:nvGrpSpPr>
          <p:cNvPr id="160" name="Group 159">
            <a:extLst>
              <a:ext uri="{FF2B5EF4-FFF2-40B4-BE49-F238E27FC236}">
                <a16:creationId xmlns:a16="http://schemas.microsoft.com/office/drawing/2014/main" id="{FAA58554-33DA-2843-92E9-CA3BBECAE876}"/>
              </a:ext>
            </a:extLst>
          </p:cNvPr>
          <p:cNvGrpSpPr/>
          <p:nvPr/>
        </p:nvGrpSpPr>
        <p:grpSpPr>
          <a:xfrm>
            <a:off x="6123608" y="4506782"/>
            <a:ext cx="120375" cy="481594"/>
            <a:chOff x="1840549" y="4597400"/>
            <a:chExt cx="120375" cy="481594"/>
          </a:xfrm>
        </p:grpSpPr>
        <p:cxnSp>
          <p:nvCxnSpPr>
            <p:cNvPr id="161" name="Straight Connector 160">
              <a:extLst>
                <a:ext uri="{FF2B5EF4-FFF2-40B4-BE49-F238E27FC236}">
                  <a16:creationId xmlns:a16="http://schemas.microsoft.com/office/drawing/2014/main" id="{94C37728-F237-72A2-CAC1-8FFFCD330511}"/>
                </a:ext>
              </a:extLst>
            </p:cNvPr>
            <p:cNvCxnSpPr>
              <a:cxnSpLocks/>
            </p:cNvCxnSpPr>
            <p:nvPr/>
          </p:nvCxnSpPr>
          <p:spPr bwMode="auto">
            <a:xfrm flipV="1">
              <a:off x="1960924" y="4597400"/>
              <a:ext cx="0" cy="481594"/>
            </a:xfrm>
            <a:prstGeom prst="line">
              <a:avLst/>
            </a:prstGeom>
            <a:noFill/>
            <a:ln w="57150" cap="flat" cmpd="sng" algn="ctr">
              <a:solidFill>
                <a:schemeClr val="accent6"/>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2ECD201A-ED98-5E3D-61FE-FA23DB4F3EF9}"/>
                </a:ext>
              </a:extLst>
            </p:cNvPr>
            <p:cNvCxnSpPr>
              <a:cxnSpLocks/>
            </p:cNvCxnSpPr>
            <p:nvPr/>
          </p:nvCxnSpPr>
          <p:spPr bwMode="auto">
            <a:xfrm flipV="1">
              <a:off x="1840549" y="4598484"/>
              <a:ext cx="0" cy="480510"/>
            </a:xfrm>
            <a:prstGeom prst="line">
              <a:avLst/>
            </a:prstGeom>
            <a:noFill/>
            <a:ln w="57150" cap="flat" cmpd="sng" algn="ctr">
              <a:solidFill>
                <a:schemeClr val="accent4"/>
              </a:solidFill>
              <a:prstDash val="solid"/>
              <a:round/>
              <a:headEnd type="none" w="med" len="med"/>
              <a:tailEnd type="none" w="med" len="med"/>
            </a:ln>
            <a:effectLst/>
          </p:spPr>
        </p:cxnSp>
      </p:grpSp>
      <p:grpSp>
        <p:nvGrpSpPr>
          <p:cNvPr id="166" name="Group 165">
            <a:extLst>
              <a:ext uri="{FF2B5EF4-FFF2-40B4-BE49-F238E27FC236}">
                <a16:creationId xmlns:a16="http://schemas.microsoft.com/office/drawing/2014/main" id="{CCFEAF0A-8B83-2E0A-D841-E556BA9B8E85}"/>
              </a:ext>
            </a:extLst>
          </p:cNvPr>
          <p:cNvGrpSpPr/>
          <p:nvPr/>
        </p:nvGrpSpPr>
        <p:grpSpPr>
          <a:xfrm>
            <a:off x="6512977" y="4506782"/>
            <a:ext cx="120375" cy="481594"/>
            <a:chOff x="1840549" y="4597400"/>
            <a:chExt cx="120375" cy="481594"/>
          </a:xfrm>
        </p:grpSpPr>
        <p:cxnSp>
          <p:nvCxnSpPr>
            <p:cNvPr id="167" name="Straight Connector 166">
              <a:extLst>
                <a:ext uri="{FF2B5EF4-FFF2-40B4-BE49-F238E27FC236}">
                  <a16:creationId xmlns:a16="http://schemas.microsoft.com/office/drawing/2014/main" id="{6299E474-0FFA-F0C5-5592-636A34F681F5}"/>
                </a:ext>
              </a:extLst>
            </p:cNvPr>
            <p:cNvCxnSpPr>
              <a:cxnSpLocks/>
            </p:cNvCxnSpPr>
            <p:nvPr/>
          </p:nvCxnSpPr>
          <p:spPr bwMode="auto">
            <a:xfrm flipV="1">
              <a:off x="1960924" y="4597400"/>
              <a:ext cx="0" cy="481594"/>
            </a:xfrm>
            <a:prstGeom prst="line">
              <a:avLst/>
            </a:prstGeom>
            <a:noFill/>
            <a:ln w="57150" cap="flat" cmpd="sng" algn="ctr">
              <a:solidFill>
                <a:schemeClr val="accent6"/>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2AEE9CC4-0346-135C-045C-9CCE7FBE8003}"/>
                </a:ext>
              </a:extLst>
            </p:cNvPr>
            <p:cNvCxnSpPr>
              <a:cxnSpLocks/>
            </p:cNvCxnSpPr>
            <p:nvPr/>
          </p:nvCxnSpPr>
          <p:spPr bwMode="auto">
            <a:xfrm flipV="1">
              <a:off x="1840549" y="4597400"/>
              <a:ext cx="0" cy="481594"/>
            </a:xfrm>
            <a:prstGeom prst="line">
              <a:avLst/>
            </a:prstGeom>
            <a:noFill/>
            <a:ln w="57150" cap="flat" cmpd="sng" algn="ctr">
              <a:solidFill>
                <a:schemeClr val="accent4"/>
              </a:solidFill>
              <a:prstDash val="solid"/>
              <a:round/>
              <a:headEnd type="none" w="med" len="med"/>
              <a:tailEnd type="none" w="med" len="med"/>
            </a:ln>
            <a:effectLst/>
          </p:spPr>
        </p:cxnSp>
      </p:grpSp>
      <p:grpSp>
        <p:nvGrpSpPr>
          <p:cNvPr id="172" name="Group 171">
            <a:extLst>
              <a:ext uri="{FF2B5EF4-FFF2-40B4-BE49-F238E27FC236}">
                <a16:creationId xmlns:a16="http://schemas.microsoft.com/office/drawing/2014/main" id="{203C9A52-6300-3937-E0E4-079A24C594AD}"/>
              </a:ext>
            </a:extLst>
          </p:cNvPr>
          <p:cNvGrpSpPr/>
          <p:nvPr/>
        </p:nvGrpSpPr>
        <p:grpSpPr>
          <a:xfrm>
            <a:off x="6962534" y="4506782"/>
            <a:ext cx="60187" cy="481594"/>
            <a:chOff x="1900737" y="4597400"/>
            <a:chExt cx="60187" cy="481594"/>
          </a:xfrm>
        </p:grpSpPr>
        <p:cxnSp>
          <p:nvCxnSpPr>
            <p:cNvPr id="173" name="Straight Connector 172">
              <a:extLst>
                <a:ext uri="{FF2B5EF4-FFF2-40B4-BE49-F238E27FC236}">
                  <a16:creationId xmlns:a16="http://schemas.microsoft.com/office/drawing/2014/main" id="{DDB22520-6817-6945-A373-E184B9894FA4}"/>
                </a:ext>
              </a:extLst>
            </p:cNvPr>
            <p:cNvCxnSpPr>
              <a:cxnSpLocks/>
            </p:cNvCxnSpPr>
            <p:nvPr/>
          </p:nvCxnSpPr>
          <p:spPr bwMode="auto">
            <a:xfrm flipV="1">
              <a:off x="1960924" y="4597400"/>
              <a:ext cx="0" cy="481594"/>
            </a:xfrm>
            <a:prstGeom prst="line">
              <a:avLst/>
            </a:prstGeom>
            <a:noFill/>
            <a:ln w="57150" cap="flat" cmpd="sng" algn="ctr">
              <a:solidFill>
                <a:schemeClr val="accent6"/>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11D846E8-56FD-11E7-6664-C895804C7574}"/>
                </a:ext>
              </a:extLst>
            </p:cNvPr>
            <p:cNvCxnSpPr>
              <a:cxnSpLocks/>
            </p:cNvCxnSpPr>
            <p:nvPr/>
          </p:nvCxnSpPr>
          <p:spPr bwMode="auto">
            <a:xfrm flipV="1">
              <a:off x="1900737" y="4597400"/>
              <a:ext cx="0" cy="481594"/>
            </a:xfrm>
            <a:prstGeom prst="line">
              <a:avLst/>
            </a:prstGeom>
            <a:noFill/>
            <a:ln w="57150" cap="flat" cmpd="sng" algn="ctr">
              <a:solidFill>
                <a:schemeClr val="accent5"/>
              </a:solidFill>
              <a:prstDash val="solid"/>
              <a:round/>
              <a:headEnd type="none" w="med" len="med"/>
              <a:tailEnd type="none" w="med" len="med"/>
            </a:ln>
            <a:effectLst/>
          </p:spPr>
        </p:cxnSp>
      </p:grpSp>
      <p:grpSp>
        <p:nvGrpSpPr>
          <p:cNvPr id="178" name="Group 177">
            <a:extLst>
              <a:ext uri="{FF2B5EF4-FFF2-40B4-BE49-F238E27FC236}">
                <a16:creationId xmlns:a16="http://schemas.microsoft.com/office/drawing/2014/main" id="{04E2209B-C127-D7EC-7BFF-C686665783C4}"/>
              </a:ext>
            </a:extLst>
          </p:cNvPr>
          <p:cNvGrpSpPr/>
          <p:nvPr/>
        </p:nvGrpSpPr>
        <p:grpSpPr>
          <a:xfrm>
            <a:off x="7291715" y="4506782"/>
            <a:ext cx="120375" cy="481594"/>
            <a:chOff x="1840549" y="4597400"/>
            <a:chExt cx="120375" cy="481594"/>
          </a:xfrm>
        </p:grpSpPr>
        <p:cxnSp>
          <p:nvCxnSpPr>
            <p:cNvPr id="179" name="Straight Connector 178">
              <a:extLst>
                <a:ext uri="{FF2B5EF4-FFF2-40B4-BE49-F238E27FC236}">
                  <a16:creationId xmlns:a16="http://schemas.microsoft.com/office/drawing/2014/main" id="{09DDB048-3790-4835-B349-5D490ED2ADF1}"/>
                </a:ext>
              </a:extLst>
            </p:cNvPr>
            <p:cNvCxnSpPr>
              <a:cxnSpLocks/>
            </p:cNvCxnSpPr>
            <p:nvPr/>
          </p:nvCxnSpPr>
          <p:spPr bwMode="auto">
            <a:xfrm flipV="1">
              <a:off x="1960924" y="4600575"/>
              <a:ext cx="0" cy="478419"/>
            </a:xfrm>
            <a:prstGeom prst="line">
              <a:avLst/>
            </a:prstGeom>
            <a:noFill/>
            <a:ln w="57150" cap="flat" cmpd="sng" algn="ctr">
              <a:solidFill>
                <a:schemeClr val="accent6"/>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5AF7DD7D-E860-1E94-493E-A57607D91462}"/>
                </a:ext>
              </a:extLst>
            </p:cNvPr>
            <p:cNvCxnSpPr>
              <a:cxnSpLocks/>
            </p:cNvCxnSpPr>
            <p:nvPr/>
          </p:nvCxnSpPr>
          <p:spPr bwMode="auto">
            <a:xfrm flipV="1">
              <a:off x="1840549" y="4597400"/>
              <a:ext cx="0" cy="481594"/>
            </a:xfrm>
            <a:prstGeom prst="line">
              <a:avLst/>
            </a:prstGeom>
            <a:noFill/>
            <a:ln w="57150" cap="flat" cmpd="sng" algn="ctr">
              <a:solidFill>
                <a:schemeClr val="accent4"/>
              </a:solidFill>
              <a:prstDash val="solid"/>
              <a:round/>
              <a:headEnd type="none" w="med" len="med"/>
              <a:tailEnd type="none" w="med" len="med"/>
            </a:ln>
            <a:effectLst/>
          </p:spPr>
        </p:cxnSp>
      </p:grpSp>
      <p:grpSp>
        <p:nvGrpSpPr>
          <p:cNvPr id="184" name="Group 183">
            <a:extLst>
              <a:ext uri="{FF2B5EF4-FFF2-40B4-BE49-F238E27FC236}">
                <a16:creationId xmlns:a16="http://schemas.microsoft.com/office/drawing/2014/main" id="{F51DC342-D492-74D7-1C24-5F0CC5DA4D4F}"/>
              </a:ext>
            </a:extLst>
          </p:cNvPr>
          <p:cNvGrpSpPr/>
          <p:nvPr/>
        </p:nvGrpSpPr>
        <p:grpSpPr>
          <a:xfrm>
            <a:off x="7741272" y="4506782"/>
            <a:ext cx="60187" cy="481594"/>
            <a:chOff x="1900737" y="4597400"/>
            <a:chExt cx="60187" cy="481594"/>
          </a:xfrm>
        </p:grpSpPr>
        <p:cxnSp>
          <p:nvCxnSpPr>
            <p:cNvPr id="185" name="Straight Connector 184">
              <a:extLst>
                <a:ext uri="{FF2B5EF4-FFF2-40B4-BE49-F238E27FC236}">
                  <a16:creationId xmlns:a16="http://schemas.microsoft.com/office/drawing/2014/main" id="{63860039-8758-C522-A649-3628E9419CDE}"/>
                </a:ext>
              </a:extLst>
            </p:cNvPr>
            <p:cNvCxnSpPr>
              <a:cxnSpLocks/>
            </p:cNvCxnSpPr>
            <p:nvPr/>
          </p:nvCxnSpPr>
          <p:spPr bwMode="auto">
            <a:xfrm flipV="1">
              <a:off x="1960924" y="4600575"/>
              <a:ext cx="0" cy="478419"/>
            </a:xfrm>
            <a:prstGeom prst="line">
              <a:avLst/>
            </a:prstGeom>
            <a:noFill/>
            <a:ln w="57150" cap="flat" cmpd="sng" algn="ctr">
              <a:solidFill>
                <a:schemeClr val="accent6"/>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618E3310-473C-AE9F-9943-B8FE901664C0}"/>
                </a:ext>
              </a:extLst>
            </p:cNvPr>
            <p:cNvCxnSpPr>
              <a:cxnSpLocks/>
            </p:cNvCxnSpPr>
            <p:nvPr/>
          </p:nvCxnSpPr>
          <p:spPr bwMode="auto">
            <a:xfrm flipV="1">
              <a:off x="1900737" y="4597400"/>
              <a:ext cx="0" cy="481594"/>
            </a:xfrm>
            <a:prstGeom prst="line">
              <a:avLst/>
            </a:prstGeom>
            <a:noFill/>
            <a:ln w="57150" cap="flat" cmpd="sng" algn="ctr">
              <a:solidFill>
                <a:schemeClr val="accent5"/>
              </a:solidFill>
              <a:prstDash val="solid"/>
              <a:round/>
              <a:headEnd type="none" w="med" len="med"/>
              <a:tailEnd type="none" w="med" len="med"/>
            </a:ln>
            <a:effectLst/>
          </p:spPr>
        </p:cxnSp>
      </p:grpSp>
      <p:grpSp>
        <p:nvGrpSpPr>
          <p:cNvPr id="190" name="Group 189">
            <a:extLst>
              <a:ext uri="{FF2B5EF4-FFF2-40B4-BE49-F238E27FC236}">
                <a16:creationId xmlns:a16="http://schemas.microsoft.com/office/drawing/2014/main" id="{B05AB452-0F01-E668-905B-B24A48A8828F}"/>
              </a:ext>
            </a:extLst>
          </p:cNvPr>
          <p:cNvGrpSpPr/>
          <p:nvPr/>
        </p:nvGrpSpPr>
        <p:grpSpPr>
          <a:xfrm>
            <a:off x="8070453" y="4506782"/>
            <a:ext cx="120375" cy="481594"/>
            <a:chOff x="1840549" y="4597400"/>
            <a:chExt cx="120375" cy="481594"/>
          </a:xfrm>
        </p:grpSpPr>
        <p:cxnSp>
          <p:nvCxnSpPr>
            <p:cNvPr id="191" name="Straight Connector 190">
              <a:extLst>
                <a:ext uri="{FF2B5EF4-FFF2-40B4-BE49-F238E27FC236}">
                  <a16:creationId xmlns:a16="http://schemas.microsoft.com/office/drawing/2014/main" id="{EFD330B5-6185-350E-66AA-393A1A06A1D8}"/>
                </a:ext>
              </a:extLst>
            </p:cNvPr>
            <p:cNvCxnSpPr>
              <a:cxnSpLocks/>
            </p:cNvCxnSpPr>
            <p:nvPr/>
          </p:nvCxnSpPr>
          <p:spPr bwMode="auto">
            <a:xfrm flipV="1">
              <a:off x="1960924" y="4597400"/>
              <a:ext cx="0" cy="481594"/>
            </a:xfrm>
            <a:prstGeom prst="line">
              <a:avLst/>
            </a:prstGeom>
            <a:noFill/>
            <a:ln w="57150" cap="flat" cmpd="sng" algn="ctr">
              <a:solidFill>
                <a:schemeClr val="accent6"/>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86F32A4D-8145-1A80-8D31-063B342340D6}"/>
                </a:ext>
              </a:extLst>
            </p:cNvPr>
            <p:cNvCxnSpPr>
              <a:cxnSpLocks/>
            </p:cNvCxnSpPr>
            <p:nvPr/>
          </p:nvCxnSpPr>
          <p:spPr bwMode="auto">
            <a:xfrm flipV="1">
              <a:off x="1840549" y="4600575"/>
              <a:ext cx="0" cy="478419"/>
            </a:xfrm>
            <a:prstGeom prst="line">
              <a:avLst/>
            </a:prstGeom>
            <a:noFill/>
            <a:ln w="57150" cap="flat" cmpd="sng" algn="ctr">
              <a:solidFill>
                <a:schemeClr val="accent4"/>
              </a:solidFill>
              <a:prstDash val="solid"/>
              <a:round/>
              <a:headEnd type="none" w="med" len="med"/>
              <a:tailEnd type="none" w="med" len="med"/>
            </a:ln>
            <a:effectLst/>
          </p:spPr>
        </p:cxnSp>
      </p:grpSp>
      <p:grpSp>
        <p:nvGrpSpPr>
          <p:cNvPr id="196" name="Group 195">
            <a:extLst>
              <a:ext uri="{FF2B5EF4-FFF2-40B4-BE49-F238E27FC236}">
                <a16:creationId xmlns:a16="http://schemas.microsoft.com/office/drawing/2014/main" id="{1B83BC72-604A-9C01-798A-987B974891E3}"/>
              </a:ext>
            </a:extLst>
          </p:cNvPr>
          <p:cNvGrpSpPr/>
          <p:nvPr/>
        </p:nvGrpSpPr>
        <p:grpSpPr>
          <a:xfrm>
            <a:off x="8399634" y="4509957"/>
            <a:ext cx="180563" cy="478419"/>
            <a:chOff x="1780361" y="4600575"/>
            <a:chExt cx="180563" cy="478419"/>
          </a:xfrm>
        </p:grpSpPr>
        <p:cxnSp>
          <p:nvCxnSpPr>
            <p:cNvPr id="197" name="Straight Connector 196">
              <a:extLst>
                <a:ext uri="{FF2B5EF4-FFF2-40B4-BE49-F238E27FC236}">
                  <a16:creationId xmlns:a16="http://schemas.microsoft.com/office/drawing/2014/main" id="{10D7F601-C4DE-D190-5BA8-9EFC44086044}"/>
                </a:ext>
              </a:extLst>
            </p:cNvPr>
            <p:cNvCxnSpPr>
              <a:cxnSpLocks/>
            </p:cNvCxnSpPr>
            <p:nvPr/>
          </p:nvCxnSpPr>
          <p:spPr bwMode="auto">
            <a:xfrm flipV="1">
              <a:off x="1960924" y="4600575"/>
              <a:ext cx="0" cy="478419"/>
            </a:xfrm>
            <a:prstGeom prst="line">
              <a:avLst/>
            </a:prstGeom>
            <a:noFill/>
            <a:ln w="57150" cap="flat" cmpd="sng" algn="ctr">
              <a:solidFill>
                <a:schemeClr val="accent6"/>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ED4B3CE4-8EB6-C8F9-73C0-5030380769CD}"/>
                </a:ext>
              </a:extLst>
            </p:cNvPr>
            <p:cNvCxnSpPr>
              <a:cxnSpLocks/>
            </p:cNvCxnSpPr>
            <p:nvPr/>
          </p:nvCxnSpPr>
          <p:spPr bwMode="auto">
            <a:xfrm flipV="1">
              <a:off x="1780361" y="4600575"/>
              <a:ext cx="0" cy="478419"/>
            </a:xfrm>
            <a:prstGeom prst="line">
              <a:avLst/>
            </a:prstGeom>
            <a:noFill/>
            <a:ln w="57150" cap="flat" cmpd="sng" algn="ctr">
              <a:solidFill>
                <a:schemeClr val="accent3"/>
              </a:solidFill>
              <a:prstDash val="solid"/>
              <a:round/>
              <a:headEnd type="none" w="med" len="med"/>
              <a:tailEnd type="none" w="med" len="med"/>
            </a:ln>
            <a:effectLst/>
          </p:spPr>
        </p:cxnSp>
      </p:grpSp>
      <p:grpSp>
        <p:nvGrpSpPr>
          <p:cNvPr id="202" name="Group 201">
            <a:extLst>
              <a:ext uri="{FF2B5EF4-FFF2-40B4-BE49-F238E27FC236}">
                <a16:creationId xmlns:a16="http://schemas.microsoft.com/office/drawing/2014/main" id="{1568B10C-F68E-073E-0529-656A847B57E5}"/>
              </a:ext>
            </a:extLst>
          </p:cNvPr>
          <p:cNvGrpSpPr/>
          <p:nvPr/>
        </p:nvGrpSpPr>
        <p:grpSpPr>
          <a:xfrm>
            <a:off x="8909379" y="4506782"/>
            <a:ext cx="60187" cy="481594"/>
            <a:chOff x="1900737" y="4597400"/>
            <a:chExt cx="60187" cy="481594"/>
          </a:xfrm>
        </p:grpSpPr>
        <p:cxnSp>
          <p:nvCxnSpPr>
            <p:cNvPr id="203" name="Straight Connector 202">
              <a:extLst>
                <a:ext uri="{FF2B5EF4-FFF2-40B4-BE49-F238E27FC236}">
                  <a16:creationId xmlns:a16="http://schemas.microsoft.com/office/drawing/2014/main" id="{36DAFD27-2C26-E150-1CB2-7B207DF0EBFD}"/>
                </a:ext>
              </a:extLst>
            </p:cNvPr>
            <p:cNvCxnSpPr>
              <a:cxnSpLocks/>
            </p:cNvCxnSpPr>
            <p:nvPr/>
          </p:nvCxnSpPr>
          <p:spPr bwMode="auto">
            <a:xfrm flipV="1">
              <a:off x="1960924" y="4603750"/>
              <a:ext cx="0" cy="475244"/>
            </a:xfrm>
            <a:prstGeom prst="line">
              <a:avLst/>
            </a:prstGeom>
            <a:noFill/>
            <a:ln w="57150" cap="flat" cmpd="sng" algn="ctr">
              <a:solidFill>
                <a:schemeClr val="accent6"/>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5187AA45-BBE3-6B13-F549-FB0BE154DA08}"/>
                </a:ext>
              </a:extLst>
            </p:cNvPr>
            <p:cNvCxnSpPr>
              <a:cxnSpLocks/>
            </p:cNvCxnSpPr>
            <p:nvPr/>
          </p:nvCxnSpPr>
          <p:spPr bwMode="auto">
            <a:xfrm flipV="1">
              <a:off x="1900737" y="4597400"/>
              <a:ext cx="0" cy="481594"/>
            </a:xfrm>
            <a:prstGeom prst="line">
              <a:avLst/>
            </a:prstGeom>
            <a:noFill/>
            <a:ln w="57150" cap="flat" cmpd="sng" algn="ctr">
              <a:solidFill>
                <a:schemeClr val="accent5"/>
              </a:solidFill>
              <a:prstDash val="solid"/>
              <a:round/>
              <a:headEnd type="none" w="med" len="med"/>
              <a:tailEnd type="none" w="med" len="med"/>
            </a:ln>
            <a:effectLst/>
          </p:spPr>
        </p:cxnSp>
      </p:grpSp>
      <p:grpSp>
        <p:nvGrpSpPr>
          <p:cNvPr id="208" name="Group 207">
            <a:extLst>
              <a:ext uri="{FF2B5EF4-FFF2-40B4-BE49-F238E27FC236}">
                <a16:creationId xmlns:a16="http://schemas.microsoft.com/office/drawing/2014/main" id="{AAAD6E8F-3064-9D9D-2165-074BAD33F04D}"/>
              </a:ext>
            </a:extLst>
          </p:cNvPr>
          <p:cNvGrpSpPr/>
          <p:nvPr/>
        </p:nvGrpSpPr>
        <p:grpSpPr>
          <a:xfrm>
            <a:off x="9178372" y="4506782"/>
            <a:ext cx="180563" cy="481594"/>
            <a:chOff x="1780361" y="4597400"/>
            <a:chExt cx="180563" cy="481594"/>
          </a:xfrm>
        </p:grpSpPr>
        <p:cxnSp>
          <p:nvCxnSpPr>
            <p:cNvPr id="209" name="Straight Connector 208">
              <a:extLst>
                <a:ext uri="{FF2B5EF4-FFF2-40B4-BE49-F238E27FC236}">
                  <a16:creationId xmlns:a16="http://schemas.microsoft.com/office/drawing/2014/main" id="{0B64B87B-5533-4B16-6965-42147ADBAF7A}"/>
                </a:ext>
              </a:extLst>
            </p:cNvPr>
            <p:cNvCxnSpPr>
              <a:cxnSpLocks/>
            </p:cNvCxnSpPr>
            <p:nvPr/>
          </p:nvCxnSpPr>
          <p:spPr bwMode="auto">
            <a:xfrm flipV="1">
              <a:off x="1960924" y="4600575"/>
              <a:ext cx="0" cy="478419"/>
            </a:xfrm>
            <a:prstGeom prst="line">
              <a:avLst/>
            </a:prstGeom>
            <a:noFill/>
            <a:ln w="57150" cap="flat" cmpd="sng" algn="ctr">
              <a:solidFill>
                <a:schemeClr val="accent6"/>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6F31C2F5-5B4D-4FF4-94EB-024F638D769E}"/>
                </a:ext>
              </a:extLst>
            </p:cNvPr>
            <p:cNvCxnSpPr>
              <a:cxnSpLocks/>
            </p:cNvCxnSpPr>
            <p:nvPr/>
          </p:nvCxnSpPr>
          <p:spPr bwMode="auto">
            <a:xfrm flipV="1">
              <a:off x="1780361" y="4597400"/>
              <a:ext cx="0" cy="481594"/>
            </a:xfrm>
            <a:prstGeom prst="line">
              <a:avLst/>
            </a:prstGeom>
            <a:noFill/>
            <a:ln w="57150" cap="flat" cmpd="sng" algn="ctr">
              <a:solidFill>
                <a:schemeClr val="accent3"/>
              </a:solidFill>
              <a:prstDash val="solid"/>
              <a:round/>
              <a:headEnd type="none" w="med" len="med"/>
              <a:tailEnd type="none" w="med" len="med"/>
            </a:ln>
            <a:effectLst/>
          </p:spPr>
        </p:cxnSp>
      </p:grpSp>
      <p:grpSp>
        <p:nvGrpSpPr>
          <p:cNvPr id="214" name="Group 213">
            <a:extLst>
              <a:ext uri="{FF2B5EF4-FFF2-40B4-BE49-F238E27FC236}">
                <a16:creationId xmlns:a16="http://schemas.microsoft.com/office/drawing/2014/main" id="{AF6AFF92-DD95-313A-B632-AFA78796DAB5}"/>
              </a:ext>
            </a:extLst>
          </p:cNvPr>
          <p:cNvGrpSpPr/>
          <p:nvPr/>
        </p:nvGrpSpPr>
        <p:grpSpPr>
          <a:xfrm>
            <a:off x="9627929" y="4509957"/>
            <a:ext cx="120375" cy="478419"/>
            <a:chOff x="1840549" y="4600575"/>
            <a:chExt cx="120375" cy="478419"/>
          </a:xfrm>
        </p:grpSpPr>
        <p:cxnSp>
          <p:nvCxnSpPr>
            <p:cNvPr id="215" name="Straight Connector 214">
              <a:extLst>
                <a:ext uri="{FF2B5EF4-FFF2-40B4-BE49-F238E27FC236}">
                  <a16:creationId xmlns:a16="http://schemas.microsoft.com/office/drawing/2014/main" id="{651F7A58-6198-D6B8-6215-4FAFBA82C1A4}"/>
                </a:ext>
              </a:extLst>
            </p:cNvPr>
            <p:cNvCxnSpPr>
              <a:cxnSpLocks/>
            </p:cNvCxnSpPr>
            <p:nvPr/>
          </p:nvCxnSpPr>
          <p:spPr bwMode="auto">
            <a:xfrm flipV="1">
              <a:off x="1960924" y="4600575"/>
              <a:ext cx="0" cy="478419"/>
            </a:xfrm>
            <a:prstGeom prst="line">
              <a:avLst/>
            </a:prstGeom>
            <a:noFill/>
            <a:ln w="57150" cap="flat" cmpd="sng" algn="ctr">
              <a:solidFill>
                <a:schemeClr val="accent6"/>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EB847230-F6EF-CA10-1D9E-86525C9AB3BE}"/>
                </a:ext>
              </a:extLst>
            </p:cNvPr>
            <p:cNvCxnSpPr>
              <a:cxnSpLocks/>
            </p:cNvCxnSpPr>
            <p:nvPr/>
          </p:nvCxnSpPr>
          <p:spPr bwMode="auto">
            <a:xfrm flipV="1">
              <a:off x="1840549" y="4600575"/>
              <a:ext cx="0" cy="478419"/>
            </a:xfrm>
            <a:prstGeom prst="line">
              <a:avLst/>
            </a:prstGeom>
            <a:noFill/>
            <a:ln w="57150" cap="flat" cmpd="sng" algn="ctr">
              <a:solidFill>
                <a:schemeClr val="accent4"/>
              </a:solidFill>
              <a:prstDash val="solid"/>
              <a:round/>
              <a:headEnd type="none" w="med" len="med"/>
              <a:tailEnd type="none" w="med" len="med"/>
            </a:ln>
            <a:effectLst/>
          </p:spPr>
        </p:cxnSp>
      </p:grpSp>
      <p:grpSp>
        <p:nvGrpSpPr>
          <p:cNvPr id="220" name="Group 219">
            <a:extLst>
              <a:ext uri="{FF2B5EF4-FFF2-40B4-BE49-F238E27FC236}">
                <a16:creationId xmlns:a16="http://schemas.microsoft.com/office/drawing/2014/main" id="{E69F2BE7-8065-5DFE-54AD-A10EA4F3957C}"/>
              </a:ext>
            </a:extLst>
          </p:cNvPr>
          <p:cNvGrpSpPr/>
          <p:nvPr/>
        </p:nvGrpSpPr>
        <p:grpSpPr>
          <a:xfrm>
            <a:off x="10077486" y="4506782"/>
            <a:ext cx="60187" cy="481594"/>
            <a:chOff x="1900737" y="4597400"/>
            <a:chExt cx="60187" cy="481594"/>
          </a:xfrm>
        </p:grpSpPr>
        <p:cxnSp>
          <p:nvCxnSpPr>
            <p:cNvPr id="221" name="Straight Connector 220">
              <a:extLst>
                <a:ext uri="{FF2B5EF4-FFF2-40B4-BE49-F238E27FC236}">
                  <a16:creationId xmlns:a16="http://schemas.microsoft.com/office/drawing/2014/main" id="{6B0DD1D1-7748-6149-147A-6E19CD693820}"/>
                </a:ext>
              </a:extLst>
            </p:cNvPr>
            <p:cNvCxnSpPr>
              <a:cxnSpLocks/>
            </p:cNvCxnSpPr>
            <p:nvPr/>
          </p:nvCxnSpPr>
          <p:spPr bwMode="auto">
            <a:xfrm flipV="1">
              <a:off x="1960924" y="4597400"/>
              <a:ext cx="0" cy="481594"/>
            </a:xfrm>
            <a:prstGeom prst="line">
              <a:avLst/>
            </a:prstGeom>
            <a:noFill/>
            <a:ln w="57150" cap="flat" cmpd="sng" algn="ctr">
              <a:solidFill>
                <a:schemeClr val="accent6"/>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0837D9F5-472F-4029-1190-628FD6560F3F}"/>
                </a:ext>
              </a:extLst>
            </p:cNvPr>
            <p:cNvCxnSpPr>
              <a:cxnSpLocks/>
            </p:cNvCxnSpPr>
            <p:nvPr/>
          </p:nvCxnSpPr>
          <p:spPr bwMode="auto">
            <a:xfrm flipV="1">
              <a:off x="1900737" y="4597400"/>
              <a:ext cx="0" cy="481594"/>
            </a:xfrm>
            <a:prstGeom prst="line">
              <a:avLst/>
            </a:prstGeom>
            <a:noFill/>
            <a:ln w="57150" cap="flat" cmpd="sng" algn="ctr">
              <a:solidFill>
                <a:schemeClr val="accent5"/>
              </a:solidFill>
              <a:prstDash val="solid"/>
              <a:round/>
              <a:headEnd type="none" w="med" len="med"/>
              <a:tailEnd type="none" w="med" len="med"/>
            </a:ln>
            <a:effectLst/>
          </p:spPr>
        </p:cxnSp>
      </p:grpSp>
      <p:grpSp>
        <p:nvGrpSpPr>
          <p:cNvPr id="226" name="Group 225">
            <a:extLst>
              <a:ext uri="{FF2B5EF4-FFF2-40B4-BE49-F238E27FC236}">
                <a16:creationId xmlns:a16="http://schemas.microsoft.com/office/drawing/2014/main" id="{ED60FBAD-7F76-AF07-3932-8D41DC914C5D}"/>
              </a:ext>
            </a:extLst>
          </p:cNvPr>
          <p:cNvGrpSpPr/>
          <p:nvPr/>
        </p:nvGrpSpPr>
        <p:grpSpPr>
          <a:xfrm>
            <a:off x="10406666" y="4506782"/>
            <a:ext cx="120375" cy="481594"/>
            <a:chOff x="1840549" y="4597400"/>
            <a:chExt cx="120375" cy="481594"/>
          </a:xfrm>
        </p:grpSpPr>
        <p:cxnSp>
          <p:nvCxnSpPr>
            <p:cNvPr id="227" name="Straight Connector 226">
              <a:extLst>
                <a:ext uri="{FF2B5EF4-FFF2-40B4-BE49-F238E27FC236}">
                  <a16:creationId xmlns:a16="http://schemas.microsoft.com/office/drawing/2014/main" id="{C18C03B8-7F99-C7A2-E44C-450FA67767E9}"/>
                </a:ext>
              </a:extLst>
            </p:cNvPr>
            <p:cNvCxnSpPr>
              <a:cxnSpLocks/>
            </p:cNvCxnSpPr>
            <p:nvPr/>
          </p:nvCxnSpPr>
          <p:spPr bwMode="auto">
            <a:xfrm flipV="1">
              <a:off x="1960924" y="4597400"/>
              <a:ext cx="0" cy="481594"/>
            </a:xfrm>
            <a:prstGeom prst="line">
              <a:avLst/>
            </a:prstGeom>
            <a:noFill/>
            <a:ln w="57150" cap="flat" cmpd="sng" algn="ctr">
              <a:solidFill>
                <a:schemeClr val="accent6"/>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249ADF47-2312-5705-F21F-2702566F0721}"/>
                </a:ext>
              </a:extLst>
            </p:cNvPr>
            <p:cNvCxnSpPr>
              <a:cxnSpLocks/>
            </p:cNvCxnSpPr>
            <p:nvPr/>
          </p:nvCxnSpPr>
          <p:spPr bwMode="auto">
            <a:xfrm flipV="1">
              <a:off x="1840549" y="4597400"/>
              <a:ext cx="0" cy="481594"/>
            </a:xfrm>
            <a:prstGeom prst="line">
              <a:avLst/>
            </a:prstGeom>
            <a:noFill/>
            <a:ln w="57150" cap="flat" cmpd="sng" algn="ctr">
              <a:solidFill>
                <a:schemeClr val="accent4"/>
              </a:solidFill>
              <a:prstDash val="solid"/>
              <a:round/>
              <a:headEnd type="none" w="med" len="med"/>
              <a:tailEnd type="none" w="med" len="med"/>
            </a:ln>
            <a:effectLst/>
          </p:spPr>
        </p:cxnSp>
      </p:grpSp>
      <p:sp>
        <p:nvSpPr>
          <p:cNvPr id="300" name="Accolade fermante 2">
            <a:extLst>
              <a:ext uri="{FF2B5EF4-FFF2-40B4-BE49-F238E27FC236}">
                <a16:creationId xmlns:a16="http://schemas.microsoft.com/office/drawing/2014/main" id="{88A4B193-1B7D-DEC7-B146-611C144B14AC}"/>
              </a:ext>
            </a:extLst>
          </p:cNvPr>
          <p:cNvSpPr/>
          <p:nvPr/>
        </p:nvSpPr>
        <p:spPr>
          <a:xfrm rot="16200000">
            <a:off x="1999476" y="2143935"/>
            <a:ext cx="293455" cy="868613"/>
          </a:xfrm>
          <a:prstGeom prst="rightBrace">
            <a:avLst/>
          </a:pr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dirty="0"/>
          </a:p>
        </p:txBody>
      </p:sp>
      <p:grpSp>
        <p:nvGrpSpPr>
          <p:cNvPr id="232" name="Group 231">
            <a:extLst>
              <a:ext uri="{FF2B5EF4-FFF2-40B4-BE49-F238E27FC236}">
                <a16:creationId xmlns:a16="http://schemas.microsoft.com/office/drawing/2014/main" id="{B21E89CA-E66D-E0A1-1206-D220EE074F53}"/>
              </a:ext>
            </a:extLst>
          </p:cNvPr>
          <p:cNvGrpSpPr/>
          <p:nvPr/>
        </p:nvGrpSpPr>
        <p:grpSpPr>
          <a:xfrm>
            <a:off x="1593408" y="4988376"/>
            <a:ext cx="9035360" cy="64008"/>
            <a:chOff x="1593408" y="5078994"/>
            <a:chExt cx="9035360" cy="64008"/>
          </a:xfrm>
        </p:grpSpPr>
        <p:cxnSp>
          <p:nvCxnSpPr>
            <p:cNvPr id="6" name="Straight Connector 5">
              <a:extLst>
                <a:ext uri="{FF2B5EF4-FFF2-40B4-BE49-F238E27FC236}">
                  <a16:creationId xmlns:a16="http://schemas.microsoft.com/office/drawing/2014/main" id="{80901DCA-F3DC-613C-D58E-41B103B6BC52}"/>
                </a:ext>
              </a:extLst>
            </p:cNvPr>
            <p:cNvCxnSpPr>
              <a:cxnSpLocks/>
            </p:cNvCxnSpPr>
            <p:nvPr/>
          </p:nvCxnSpPr>
          <p:spPr bwMode="auto">
            <a:xfrm>
              <a:off x="1648526" y="5078994"/>
              <a:ext cx="8980242"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09407F85-1338-5BB7-192F-4663D947C559}"/>
                </a:ext>
              </a:extLst>
            </p:cNvPr>
            <p:cNvCxnSpPr>
              <a:cxnSpLocks/>
            </p:cNvCxnSpPr>
            <p:nvPr/>
          </p:nvCxnSpPr>
          <p:spPr bwMode="auto">
            <a:xfrm flipH="1">
              <a:off x="1593408" y="50789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B73B18B4-39A1-AB17-71B1-D9A33CD5F4FA}"/>
                </a:ext>
              </a:extLst>
            </p:cNvPr>
            <p:cNvCxnSpPr>
              <a:cxnSpLocks/>
            </p:cNvCxnSpPr>
            <p:nvPr/>
          </p:nvCxnSpPr>
          <p:spPr bwMode="auto">
            <a:xfrm>
              <a:off x="1647731"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B844AFB8-B271-027C-67D8-ECA99279BE9C}"/>
                </a:ext>
              </a:extLst>
            </p:cNvPr>
            <p:cNvCxnSpPr>
              <a:cxnSpLocks/>
            </p:cNvCxnSpPr>
            <p:nvPr/>
          </p:nvCxnSpPr>
          <p:spPr bwMode="auto">
            <a:xfrm>
              <a:off x="2037883"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DEB2E14-27C5-7BCA-E629-8C8E383E3A1D}"/>
                </a:ext>
              </a:extLst>
            </p:cNvPr>
            <p:cNvCxnSpPr>
              <a:cxnSpLocks/>
            </p:cNvCxnSpPr>
            <p:nvPr/>
          </p:nvCxnSpPr>
          <p:spPr bwMode="auto">
            <a:xfrm>
              <a:off x="2428035"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2686160-15BD-7F31-F1A1-C175229FC391}"/>
                </a:ext>
              </a:extLst>
            </p:cNvPr>
            <p:cNvCxnSpPr>
              <a:cxnSpLocks/>
            </p:cNvCxnSpPr>
            <p:nvPr/>
          </p:nvCxnSpPr>
          <p:spPr bwMode="auto">
            <a:xfrm>
              <a:off x="2818187"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6AF5C318-E44C-2ADA-6990-16C64278B1BE}"/>
                </a:ext>
              </a:extLst>
            </p:cNvPr>
            <p:cNvCxnSpPr>
              <a:cxnSpLocks/>
            </p:cNvCxnSpPr>
            <p:nvPr/>
          </p:nvCxnSpPr>
          <p:spPr bwMode="auto">
            <a:xfrm>
              <a:off x="3208339"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77043102-4DDA-6AAB-CA9B-220D286850B7}"/>
                </a:ext>
              </a:extLst>
            </p:cNvPr>
            <p:cNvCxnSpPr>
              <a:cxnSpLocks/>
            </p:cNvCxnSpPr>
            <p:nvPr/>
          </p:nvCxnSpPr>
          <p:spPr bwMode="auto">
            <a:xfrm>
              <a:off x="3598491"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CE1CE3C0-FF36-B792-ACBE-53CBF79DE7EE}"/>
                </a:ext>
              </a:extLst>
            </p:cNvPr>
            <p:cNvCxnSpPr>
              <a:cxnSpLocks/>
            </p:cNvCxnSpPr>
            <p:nvPr/>
          </p:nvCxnSpPr>
          <p:spPr bwMode="auto">
            <a:xfrm>
              <a:off x="3988643"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9CED1C3D-2665-A942-84D2-81F55E2FDD42}"/>
                </a:ext>
              </a:extLst>
            </p:cNvPr>
            <p:cNvCxnSpPr>
              <a:cxnSpLocks/>
            </p:cNvCxnSpPr>
            <p:nvPr/>
          </p:nvCxnSpPr>
          <p:spPr bwMode="auto">
            <a:xfrm>
              <a:off x="4378795"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C99E5BA0-CEA8-C81F-FD45-1E25F4F6B1CA}"/>
                </a:ext>
              </a:extLst>
            </p:cNvPr>
            <p:cNvCxnSpPr>
              <a:cxnSpLocks/>
            </p:cNvCxnSpPr>
            <p:nvPr/>
          </p:nvCxnSpPr>
          <p:spPr bwMode="auto">
            <a:xfrm>
              <a:off x="4768947"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D8D6B282-A312-DA72-B2D8-6D0015D95DAA}"/>
                </a:ext>
              </a:extLst>
            </p:cNvPr>
            <p:cNvCxnSpPr>
              <a:cxnSpLocks/>
            </p:cNvCxnSpPr>
            <p:nvPr/>
          </p:nvCxnSpPr>
          <p:spPr bwMode="auto">
            <a:xfrm>
              <a:off x="5159099"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4FCA4B4E-C32F-E9ED-9DA8-169BF05A219D}"/>
                </a:ext>
              </a:extLst>
            </p:cNvPr>
            <p:cNvCxnSpPr>
              <a:cxnSpLocks/>
            </p:cNvCxnSpPr>
            <p:nvPr/>
          </p:nvCxnSpPr>
          <p:spPr bwMode="auto">
            <a:xfrm>
              <a:off x="5549251"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FA80EE5B-9AE2-AA9E-38F7-24ECF6478173}"/>
                </a:ext>
              </a:extLst>
            </p:cNvPr>
            <p:cNvCxnSpPr>
              <a:cxnSpLocks/>
            </p:cNvCxnSpPr>
            <p:nvPr/>
          </p:nvCxnSpPr>
          <p:spPr bwMode="auto">
            <a:xfrm>
              <a:off x="5939403"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F841E99-A344-AA27-D50E-F0C311049BCF}"/>
                </a:ext>
              </a:extLst>
            </p:cNvPr>
            <p:cNvCxnSpPr>
              <a:cxnSpLocks/>
            </p:cNvCxnSpPr>
            <p:nvPr/>
          </p:nvCxnSpPr>
          <p:spPr bwMode="auto">
            <a:xfrm>
              <a:off x="6329555"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2470C42D-63B3-A05B-0254-24960CD4E142}"/>
                </a:ext>
              </a:extLst>
            </p:cNvPr>
            <p:cNvCxnSpPr>
              <a:cxnSpLocks/>
            </p:cNvCxnSpPr>
            <p:nvPr/>
          </p:nvCxnSpPr>
          <p:spPr bwMode="auto">
            <a:xfrm>
              <a:off x="6719707"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991F9601-F1E0-1A91-0C86-5908E7D7E0D6}"/>
                </a:ext>
              </a:extLst>
            </p:cNvPr>
            <p:cNvCxnSpPr>
              <a:cxnSpLocks/>
            </p:cNvCxnSpPr>
            <p:nvPr/>
          </p:nvCxnSpPr>
          <p:spPr bwMode="auto">
            <a:xfrm>
              <a:off x="7109859"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579EE289-D16E-0BE7-33B7-53CCA7420A62}"/>
                </a:ext>
              </a:extLst>
            </p:cNvPr>
            <p:cNvCxnSpPr>
              <a:cxnSpLocks/>
            </p:cNvCxnSpPr>
            <p:nvPr/>
          </p:nvCxnSpPr>
          <p:spPr bwMode="auto">
            <a:xfrm>
              <a:off x="7500011"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EAA067A5-2C6E-0CFE-78F6-6D63C805D68F}"/>
                </a:ext>
              </a:extLst>
            </p:cNvPr>
            <p:cNvCxnSpPr>
              <a:cxnSpLocks/>
            </p:cNvCxnSpPr>
            <p:nvPr/>
          </p:nvCxnSpPr>
          <p:spPr bwMode="auto">
            <a:xfrm>
              <a:off x="7890163"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9A313942-E267-E15B-6EC4-250DFACCB807}"/>
                </a:ext>
              </a:extLst>
            </p:cNvPr>
            <p:cNvCxnSpPr>
              <a:cxnSpLocks/>
            </p:cNvCxnSpPr>
            <p:nvPr/>
          </p:nvCxnSpPr>
          <p:spPr bwMode="auto">
            <a:xfrm>
              <a:off x="8280315"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6B722D1-E4A0-0B89-4462-470E0F5B01CF}"/>
                </a:ext>
              </a:extLst>
            </p:cNvPr>
            <p:cNvCxnSpPr>
              <a:cxnSpLocks/>
            </p:cNvCxnSpPr>
            <p:nvPr/>
          </p:nvCxnSpPr>
          <p:spPr bwMode="auto">
            <a:xfrm>
              <a:off x="8670467"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695934FD-8186-8938-5B4C-FCD4102C37A9}"/>
                </a:ext>
              </a:extLst>
            </p:cNvPr>
            <p:cNvCxnSpPr>
              <a:cxnSpLocks/>
            </p:cNvCxnSpPr>
            <p:nvPr/>
          </p:nvCxnSpPr>
          <p:spPr bwMode="auto">
            <a:xfrm>
              <a:off x="9060619"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DE8FD994-DB27-BE2C-B468-E527CE882041}"/>
                </a:ext>
              </a:extLst>
            </p:cNvPr>
            <p:cNvCxnSpPr>
              <a:cxnSpLocks/>
            </p:cNvCxnSpPr>
            <p:nvPr/>
          </p:nvCxnSpPr>
          <p:spPr bwMode="auto">
            <a:xfrm>
              <a:off x="9450771"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10C5C539-7F75-3C58-AD36-B2790CB859F1}"/>
                </a:ext>
              </a:extLst>
            </p:cNvPr>
            <p:cNvCxnSpPr>
              <a:cxnSpLocks/>
            </p:cNvCxnSpPr>
            <p:nvPr/>
          </p:nvCxnSpPr>
          <p:spPr bwMode="auto">
            <a:xfrm>
              <a:off x="9840923"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AFC8AC5A-0D3B-F0D0-36B1-FF6468A5227D}"/>
                </a:ext>
              </a:extLst>
            </p:cNvPr>
            <p:cNvCxnSpPr>
              <a:cxnSpLocks/>
            </p:cNvCxnSpPr>
            <p:nvPr/>
          </p:nvCxnSpPr>
          <p:spPr bwMode="auto">
            <a:xfrm>
              <a:off x="10231075"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6B20E9E5-8870-53C5-B66D-393F72E7926C}"/>
                </a:ext>
              </a:extLst>
            </p:cNvPr>
            <p:cNvCxnSpPr>
              <a:cxnSpLocks/>
            </p:cNvCxnSpPr>
            <p:nvPr/>
          </p:nvCxnSpPr>
          <p:spPr bwMode="auto">
            <a:xfrm>
              <a:off x="10621224" y="5078994"/>
              <a:ext cx="0" cy="64008"/>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760091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TRAEs in Patients in the Q3W Part</a:t>
            </a:r>
            <a:endParaRPr lang="fr-FR" dirty="0"/>
          </a:p>
        </p:txBody>
      </p:sp>
      <p:sp>
        <p:nvSpPr>
          <p:cNvPr id="11" name="Content Placeholder 10">
            <a:extLst>
              <a:ext uri="{FF2B5EF4-FFF2-40B4-BE49-F238E27FC236}">
                <a16:creationId xmlns:a16="http://schemas.microsoft.com/office/drawing/2014/main" id="{2691E24B-59CB-FB2A-3F8E-4E1B2BEE0E18}"/>
              </a:ext>
            </a:extLst>
          </p:cNvPr>
          <p:cNvSpPr>
            <a:spLocks noGrp="1"/>
          </p:cNvSpPr>
          <p:nvPr>
            <p:ph idx="1"/>
          </p:nvPr>
        </p:nvSpPr>
        <p:spPr>
          <a:xfrm>
            <a:off x="604675" y="1156566"/>
            <a:ext cx="11333325" cy="1103313"/>
          </a:xfrm>
        </p:spPr>
        <p:txBody>
          <a:bodyPr/>
          <a:lstStyle/>
          <a:p>
            <a:pPr marL="0" indent="0">
              <a:spcBef>
                <a:spcPts val="500"/>
              </a:spcBef>
              <a:spcAft>
                <a:spcPts val="0"/>
              </a:spcAft>
              <a:buNone/>
            </a:pPr>
            <a:r>
              <a:rPr lang="en-US" sz="2000" b="1" dirty="0"/>
              <a:t>2 of 3 DLT-evaluable patients experienced a DLT at the 190 mg/m</a:t>
            </a:r>
            <a:r>
              <a:rPr lang="en-US" sz="2000" b="1" baseline="30000" dirty="0"/>
              <a:t>2</a:t>
            </a:r>
            <a:r>
              <a:rPr lang="en-US" sz="2000" b="1" dirty="0"/>
              <a:t> dose level</a:t>
            </a:r>
          </a:p>
          <a:p>
            <a:pPr>
              <a:spcBef>
                <a:spcPts val="500"/>
              </a:spcBef>
              <a:spcAft>
                <a:spcPts val="0"/>
              </a:spcAft>
            </a:pPr>
            <a:r>
              <a:rPr lang="en-US" sz="2000" dirty="0"/>
              <a:t>1 patient with grade 3 increased transaminase levels during C1 and recovered after the drug withdrawn</a:t>
            </a:r>
          </a:p>
          <a:p>
            <a:pPr>
              <a:spcBef>
                <a:spcPts val="500"/>
              </a:spcBef>
              <a:spcAft>
                <a:spcPts val="0"/>
              </a:spcAft>
            </a:pPr>
            <a:r>
              <a:rPr lang="en-US" sz="2000" dirty="0"/>
              <a:t>1 patient with grade 2 keratopathy during C1 and recovered after a treatment delay and dose reduction</a:t>
            </a:r>
            <a:endParaRPr lang="fr-FR" sz="2000" dirty="0"/>
          </a:p>
        </p:txBody>
      </p:sp>
      <p:sp>
        <p:nvSpPr>
          <p:cNvPr id="5" name="Rectangle 4"/>
          <p:cNvSpPr/>
          <p:nvPr/>
        </p:nvSpPr>
        <p:spPr>
          <a:xfrm>
            <a:off x="442782" y="6376086"/>
            <a:ext cx="2128083" cy="276999"/>
          </a:xfrm>
          <a:prstGeom prst="rect">
            <a:avLst/>
          </a:prstGeom>
        </p:spPr>
        <p:txBody>
          <a:bodyPr wrap="none">
            <a:spAutoFit/>
          </a:bodyPr>
          <a:lstStyle/>
          <a:p>
            <a:r>
              <a:rPr lang="fr-FR" sz="1200" dirty="0">
                <a:solidFill>
                  <a:schemeClr val="bg2"/>
                </a:solidFill>
              </a:rPr>
              <a:t>Vieito. ESMO 2021. Abstr 521P.</a:t>
            </a:r>
          </a:p>
        </p:txBody>
      </p:sp>
      <p:cxnSp>
        <p:nvCxnSpPr>
          <p:cNvPr id="6" name="Straight Connector 5">
            <a:extLst>
              <a:ext uri="{FF2B5EF4-FFF2-40B4-BE49-F238E27FC236}">
                <a16:creationId xmlns:a16="http://schemas.microsoft.com/office/drawing/2014/main" id="{676E9BD8-A7CD-BC5A-A8F3-B510FD7A326A}"/>
              </a:ext>
            </a:extLst>
          </p:cNvPr>
          <p:cNvCxnSpPr>
            <a:cxnSpLocks/>
          </p:cNvCxnSpPr>
          <p:nvPr/>
        </p:nvCxnSpPr>
        <p:spPr bwMode="auto">
          <a:xfrm flipV="1">
            <a:off x="1647731" y="2629557"/>
            <a:ext cx="0" cy="2353901"/>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43567189-95EE-F043-0D20-34DAF4D44AC0}"/>
              </a:ext>
            </a:extLst>
          </p:cNvPr>
          <p:cNvCxnSpPr>
            <a:cxnSpLocks/>
          </p:cNvCxnSpPr>
          <p:nvPr/>
        </p:nvCxnSpPr>
        <p:spPr bwMode="auto">
          <a:xfrm flipH="1">
            <a:off x="1593408" y="26386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0F145F62-BDA9-DFF8-9523-A84E8804CF83}"/>
              </a:ext>
            </a:extLst>
          </p:cNvPr>
          <p:cNvCxnSpPr>
            <a:cxnSpLocks/>
          </p:cNvCxnSpPr>
          <p:nvPr/>
        </p:nvCxnSpPr>
        <p:spPr bwMode="auto">
          <a:xfrm flipH="1">
            <a:off x="1593408" y="322482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6EB44A3D-73E1-DD91-BF21-2A3C8DCB831E}"/>
              </a:ext>
            </a:extLst>
          </p:cNvPr>
          <p:cNvCxnSpPr>
            <a:cxnSpLocks/>
          </p:cNvCxnSpPr>
          <p:nvPr/>
        </p:nvCxnSpPr>
        <p:spPr bwMode="auto">
          <a:xfrm flipH="1">
            <a:off x="1593408" y="381103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1FF6CE62-4BAE-1BBF-36B3-A901ACF75319}"/>
              </a:ext>
            </a:extLst>
          </p:cNvPr>
          <p:cNvCxnSpPr>
            <a:cxnSpLocks/>
          </p:cNvCxnSpPr>
          <p:nvPr/>
        </p:nvCxnSpPr>
        <p:spPr bwMode="auto">
          <a:xfrm flipH="1">
            <a:off x="1593408" y="4397246"/>
            <a:ext cx="64008" cy="0"/>
          </a:xfrm>
          <a:prstGeom prst="line">
            <a:avLst/>
          </a:prstGeom>
          <a:noFill/>
          <a:ln w="28575" cap="flat" cmpd="sng" algn="ctr">
            <a:solidFill>
              <a:schemeClr val="bg1"/>
            </a:solidFill>
            <a:prstDash val="solid"/>
            <a:round/>
            <a:headEnd type="none" w="med" len="med"/>
            <a:tailEnd type="none" w="med" len="med"/>
          </a:ln>
          <a:effectLst/>
        </p:spPr>
      </p:cxnSp>
      <p:sp>
        <p:nvSpPr>
          <p:cNvPr id="16" name="Rectangle 15">
            <a:extLst>
              <a:ext uri="{FF2B5EF4-FFF2-40B4-BE49-F238E27FC236}">
                <a16:creationId xmlns:a16="http://schemas.microsoft.com/office/drawing/2014/main" id="{A59B700D-5BF1-8CB0-1B6B-21D1B563AAC3}"/>
              </a:ext>
            </a:extLst>
          </p:cNvPr>
          <p:cNvSpPr/>
          <p:nvPr/>
        </p:nvSpPr>
        <p:spPr>
          <a:xfrm>
            <a:off x="3049998" y="2112378"/>
            <a:ext cx="6963136" cy="341632"/>
          </a:xfrm>
          <a:prstGeom prst="rect">
            <a:avLst/>
          </a:prstGeom>
        </p:spPr>
        <p:txBody>
          <a:bodyPr wrap="square">
            <a:spAutoFit/>
          </a:bodyPr>
          <a:lstStyle/>
          <a:p>
            <a:pPr algn="ctr" fontAlgn="base">
              <a:lnSpc>
                <a:spcPct val="90000"/>
              </a:lnSpc>
              <a:spcBef>
                <a:spcPts val="500"/>
              </a:spcBef>
              <a:buClr>
                <a:schemeClr val="bg1"/>
              </a:buClr>
            </a:pPr>
            <a:r>
              <a:rPr lang="en-US" b="1" dirty="0">
                <a:solidFill>
                  <a:schemeClr val="bg1"/>
                </a:solidFill>
                <a:latin typeface="Calibri" panose="020F0502020204030204" pitchFamily="34" charset="0"/>
              </a:rPr>
              <a:t>Tusamitamab ravtansine dose Q3W (mg/m</a:t>
            </a:r>
            <a:r>
              <a:rPr lang="en-US" b="1" baseline="30000" dirty="0">
                <a:solidFill>
                  <a:schemeClr val="bg1"/>
                </a:solidFill>
                <a:latin typeface="Calibri" panose="020F0502020204030204" pitchFamily="34" charset="0"/>
              </a:rPr>
              <a:t>2</a:t>
            </a:r>
            <a:r>
              <a:rPr lang="en-US" b="1" dirty="0">
                <a:solidFill>
                  <a:schemeClr val="bg1"/>
                </a:solidFill>
                <a:latin typeface="Calibri" panose="020F0502020204030204" pitchFamily="34" charset="0"/>
              </a:rPr>
              <a:t>)</a:t>
            </a:r>
          </a:p>
        </p:txBody>
      </p:sp>
      <p:grpSp>
        <p:nvGrpSpPr>
          <p:cNvPr id="17" name="Group 16">
            <a:extLst>
              <a:ext uri="{FF2B5EF4-FFF2-40B4-BE49-F238E27FC236}">
                <a16:creationId xmlns:a16="http://schemas.microsoft.com/office/drawing/2014/main" id="{1A1C5676-D01D-A7BA-2D09-74AE5EC1B43D}"/>
              </a:ext>
            </a:extLst>
          </p:cNvPr>
          <p:cNvGrpSpPr/>
          <p:nvPr/>
        </p:nvGrpSpPr>
        <p:grpSpPr>
          <a:xfrm>
            <a:off x="3049998" y="2380833"/>
            <a:ext cx="1276017" cy="338554"/>
            <a:chOff x="4273234" y="-1013988"/>
            <a:chExt cx="1276017" cy="338554"/>
          </a:xfrm>
        </p:grpSpPr>
        <p:sp>
          <p:nvSpPr>
            <p:cNvPr id="18" name="TextBox 17">
              <a:extLst>
                <a:ext uri="{FF2B5EF4-FFF2-40B4-BE49-F238E27FC236}">
                  <a16:creationId xmlns:a16="http://schemas.microsoft.com/office/drawing/2014/main" id="{EF1B491C-AEA3-34E5-B358-547F422C6AF8}"/>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120 (n = 3)</a:t>
              </a:r>
            </a:p>
          </p:txBody>
        </p:sp>
        <p:sp>
          <p:nvSpPr>
            <p:cNvPr id="19" name="Rectangle 18">
              <a:extLst>
                <a:ext uri="{FF2B5EF4-FFF2-40B4-BE49-F238E27FC236}">
                  <a16:creationId xmlns:a16="http://schemas.microsoft.com/office/drawing/2014/main" id="{7AD1E8CE-8378-7CEE-346B-50B1F1C14CAC}"/>
                </a:ext>
              </a:extLst>
            </p:cNvPr>
            <p:cNvSpPr/>
            <p:nvPr/>
          </p:nvSpPr>
          <p:spPr bwMode="auto">
            <a:xfrm>
              <a:off x="4273234" y="-917139"/>
              <a:ext cx="144856" cy="14485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 name="Group 19">
            <a:extLst>
              <a:ext uri="{FF2B5EF4-FFF2-40B4-BE49-F238E27FC236}">
                <a16:creationId xmlns:a16="http://schemas.microsoft.com/office/drawing/2014/main" id="{7D132063-619D-F105-A5A0-C2AD57F6ADF4}"/>
              </a:ext>
            </a:extLst>
          </p:cNvPr>
          <p:cNvGrpSpPr/>
          <p:nvPr/>
        </p:nvGrpSpPr>
        <p:grpSpPr>
          <a:xfrm>
            <a:off x="4521070" y="2380833"/>
            <a:ext cx="1276017" cy="338554"/>
            <a:chOff x="4273234" y="-1013988"/>
            <a:chExt cx="1276017" cy="338554"/>
          </a:xfrm>
        </p:grpSpPr>
        <p:sp>
          <p:nvSpPr>
            <p:cNvPr id="21" name="TextBox 20">
              <a:extLst>
                <a:ext uri="{FF2B5EF4-FFF2-40B4-BE49-F238E27FC236}">
                  <a16:creationId xmlns:a16="http://schemas.microsoft.com/office/drawing/2014/main" id="{21F0A5F1-5E56-3791-5947-BBF028076EA5}"/>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150 (n = 3)</a:t>
              </a:r>
            </a:p>
          </p:txBody>
        </p:sp>
        <p:sp>
          <p:nvSpPr>
            <p:cNvPr id="22" name="Rectangle 21">
              <a:extLst>
                <a:ext uri="{FF2B5EF4-FFF2-40B4-BE49-F238E27FC236}">
                  <a16:creationId xmlns:a16="http://schemas.microsoft.com/office/drawing/2014/main" id="{BA21C535-86C1-10CD-C938-3E4F627F4AA0}"/>
                </a:ext>
              </a:extLst>
            </p:cNvPr>
            <p:cNvSpPr/>
            <p:nvPr/>
          </p:nvSpPr>
          <p:spPr bwMode="auto">
            <a:xfrm>
              <a:off x="4273234" y="-917139"/>
              <a:ext cx="144856" cy="14485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 name="Group 22">
            <a:extLst>
              <a:ext uri="{FF2B5EF4-FFF2-40B4-BE49-F238E27FC236}">
                <a16:creationId xmlns:a16="http://schemas.microsoft.com/office/drawing/2014/main" id="{1065863B-BF17-560F-13F0-EA6B2EAE7305}"/>
              </a:ext>
            </a:extLst>
          </p:cNvPr>
          <p:cNvGrpSpPr/>
          <p:nvPr/>
        </p:nvGrpSpPr>
        <p:grpSpPr>
          <a:xfrm>
            <a:off x="5992142" y="2380833"/>
            <a:ext cx="1276017" cy="338554"/>
            <a:chOff x="4273234" y="-1013988"/>
            <a:chExt cx="1276017" cy="338554"/>
          </a:xfrm>
        </p:grpSpPr>
        <p:sp>
          <p:nvSpPr>
            <p:cNvPr id="24" name="TextBox 23">
              <a:extLst>
                <a:ext uri="{FF2B5EF4-FFF2-40B4-BE49-F238E27FC236}">
                  <a16:creationId xmlns:a16="http://schemas.microsoft.com/office/drawing/2014/main" id="{53C2770B-4D1D-150F-5A81-AB25604971F1}"/>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170 (n = 6)</a:t>
              </a:r>
            </a:p>
          </p:txBody>
        </p:sp>
        <p:sp>
          <p:nvSpPr>
            <p:cNvPr id="25" name="Rectangle 24">
              <a:extLst>
                <a:ext uri="{FF2B5EF4-FFF2-40B4-BE49-F238E27FC236}">
                  <a16:creationId xmlns:a16="http://schemas.microsoft.com/office/drawing/2014/main" id="{4EEFF5C2-2998-517C-F216-5E9D9763B3E2}"/>
                </a:ext>
              </a:extLst>
            </p:cNvPr>
            <p:cNvSpPr/>
            <p:nvPr/>
          </p:nvSpPr>
          <p:spPr bwMode="auto">
            <a:xfrm>
              <a:off x="4273234" y="-917139"/>
              <a:ext cx="144856" cy="144856"/>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6" name="Group 25">
            <a:extLst>
              <a:ext uri="{FF2B5EF4-FFF2-40B4-BE49-F238E27FC236}">
                <a16:creationId xmlns:a16="http://schemas.microsoft.com/office/drawing/2014/main" id="{7EA9BC3A-31C1-28EA-E81B-0DF54B25AB0D}"/>
              </a:ext>
            </a:extLst>
          </p:cNvPr>
          <p:cNvGrpSpPr/>
          <p:nvPr/>
        </p:nvGrpSpPr>
        <p:grpSpPr>
          <a:xfrm>
            <a:off x="7463214" y="2380833"/>
            <a:ext cx="1276017" cy="338554"/>
            <a:chOff x="4273234" y="-1013988"/>
            <a:chExt cx="1276017" cy="338554"/>
          </a:xfrm>
        </p:grpSpPr>
        <p:sp>
          <p:nvSpPr>
            <p:cNvPr id="27" name="TextBox 26">
              <a:extLst>
                <a:ext uri="{FF2B5EF4-FFF2-40B4-BE49-F238E27FC236}">
                  <a16:creationId xmlns:a16="http://schemas.microsoft.com/office/drawing/2014/main" id="{15211B25-446D-56F7-1B5C-FD7F17B44827}"/>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190 (n = 3)</a:t>
              </a:r>
            </a:p>
          </p:txBody>
        </p:sp>
        <p:sp>
          <p:nvSpPr>
            <p:cNvPr id="28" name="Rectangle 27">
              <a:extLst>
                <a:ext uri="{FF2B5EF4-FFF2-40B4-BE49-F238E27FC236}">
                  <a16:creationId xmlns:a16="http://schemas.microsoft.com/office/drawing/2014/main" id="{F0EEBCE9-BBCC-E087-70B5-A22B99D58CE1}"/>
                </a:ext>
              </a:extLst>
            </p:cNvPr>
            <p:cNvSpPr/>
            <p:nvPr/>
          </p:nvSpPr>
          <p:spPr bwMode="auto">
            <a:xfrm>
              <a:off x="4273234" y="-917139"/>
              <a:ext cx="144856" cy="144856"/>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9" name="Group 28">
            <a:extLst>
              <a:ext uri="{FF2B5EF4-FFF2-40B4-BE49-F238E27FC236}">
                <a16:creationId xmlns:a16="http://schemas.microsoft.com/office/drawing/2014/main" id="{9CE1CCBB-5990-892D-38D6-131250CE377D}"/>
              </a:ext>
            </a:extLst>
          </p:cNvPr>
          <p:cNvGrpSpPr/>
          <p:nvPr/>
        </p:nvGrpSpPr>
        <p:grpSpPr>
          <a:xfrm>
            <a:off x="8934286" y="2380833"/>
            <a:ext cx="1276017" cy="338554"/>
            <a:chOff x="4273234" y="-1013988"/>
            <a:chExt cx="1276017" cy="338554"/>
          </a:xfrm>
        </p:grpSpPr>
        <p:sp>
          <p:nvSpPr>
            <p:cNvPr id="30" name="TextBox 29">
              <a:extLst>
                <a:ext uri="{FF2B5EF4-FFF2-40B4-BE49-F238E27FC236}">
                  <a16:creationId xmlns:a16="http://schemas.microsoft.com/office/drawing/2014/main" id="{A491296C-8614-DC4B-31B1-D2E52C850311}"/>
                </a:ext>
              </a:extLst>
            </p:cNvPr>
            <p:cNvSpPr txBox="1"/>
            <p:nvPr/>
          </p:nvSpPr>
          <p:spPr bwMode="auto">
            <a:xfrm>
              <a:off x="4378795" y="-1013988"/>
              <a:ext cx="1170456"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All (N = 15)</a:t>
              </a:r>
            </a:p>
          </p:txBody>
        </p:sp>
        <p:sp>
          <p:nvSpPr>
            <p:cNvPr id="31" name="Rectangle 30">
              <a:extLst>
                <a:ext uri="{FF2B5EF4-FFF2-40B4-BE49-F238E27FC236}">
                  <a16:creationId xmlns:a16="http://schemas.microsoft.com/office/drawing/2014/main" id="{1AC67C79-FB64-5DC7-6E0E-2549D8FBFE0B}"/>
                </a:ext>
              </a:extLst>
            </p:cNvPr>
            <p:cNvSpPr/>
            <p:nvPr/>
          </p:nvSpPr>
          <p:spPr bwMode="auto">
            <a:xfrm>
              <a:off x="4273234" y="-917139"/>
              <a:ext cx="144856" cy="144856"/>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2" name="TextBox 31">
            <a:extLst>
              <a:ext uri="{FF2B5EF4-FFF2-40B4-BE49-F238E27FC236}">
                <a16:creationId xmlns:a16="http://schemas.microsoft.com/office/drawing/2014/main" id="{DE14F702-1D11-BE43-12A1-F034C8C9AE77}"/>
              </a:ext>
            </a:extLst>
          </p:cNvPr>
          <p:cNvSpPr txBox="1"/>
          <p:nvPr/>
        </p:nvSpPr>
        <p:spPr bwMode="auto">
          <a:xfrm rot="16200000">
            <a:off x="-43836" y="3648028"/>
            <a:ext cx="23323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Number of Patients</a:t>
            </a:r>
          </a:p>
        </p:txBody>
      </p:sp>
      <p:sp>
        <p:nvSpPr>
          <p:cNvPr id="34" name="TextBox 33">
            <a:extLst>
              <a:ext uri="{FF2B5EF4-FFF2-40B4-BE49-F238E27FC236}">
                <a16:creationId xmlns:a16="http://schemas.microsoft.com/office/drawing/2014/main" id="{251EF708-A0B3-AE82-D1C2-54743678A35D}"/>
              </a:ext>
            </a:extLst>
          </p:cNvPr>
          <p:cNvSpPr txBox="1"/>
          <p:nvPr/>
        </p:nvSpPr>
        <p:spPr bwMode="auto">
          <a:xfrm>
            <a:off x="1250885" y="2460280"/>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35" name="TextBox 34">
            <a:extLst>
              <a:ext uri="{FF2B5EF4-FFF2-40B4-BE49-F238E27FC236}">
                <a16:creationId xmlns:a16="http://schemas.microsoft.com/office/drawing/2014/main" id="{065F2747-CB29-30FB-1221-888AF0024ADE}"/>
              </a:ext>
            </a:extLst>
          </p:cNvPr>
          <p:cNvSpPr txBox="1"/>
          <p:nvPr/>
        </p:nvSpPr>
        <p:spPr bwMode="auto">
          <a:xfrm>
            <a:off x="1250885" y="3048134"/>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a:t>
            </a:r>
          </a:p>
        </p:txBody>
      </p:sp>
      <p:sp>
        <p:nvSpPr>
          <p:cNvPr id="36" name="TextBox 35">
            <a:extLst>
              <a:ext uri="{FF2B5EF4-FFF2-40B4-BE49-F238E27FC236}">
                <a16:creationId xmlns:a16="http://schemas.microsoft.com/office/drawing/2014/main" id="{5A1AC4E4-2FAA-015B-D9C3-6361201CE361}"/>
              </a:ext>
            </a:extLst>
          </p:cNvPr>
          <p:cNvSpPr txBox="1"/>
          <p:nvPr/>
        </p:nvSpPr>
        <p:spPr bwMode="auto">
          <a:xfrm>
            <a:off x="1250885" y="3635988"/>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37" name="TextBox 36">
            <a:extLst>
              <a:ext uri="{FF2B5EF4-FFF2-40B4-BE49-F238E27FC236}">
                <a16:creationId xmlns:a16="http://schemas.microsoft.com/office/drawing/2014/main" id="{735C65F1-B9AC-3E6A-13FC-66D0645FA015}"/>
              </a:ext>
            </a:extLst>
          </p:cNvPr>
          <p:cNvSpPr txBox="1"/>
          <p:nvPr/>
        </p:nvSpPr>
        <p:spPr bwMode="auto">
          <a:xfrm>
            <a:off x="1250885" y="4223842"/>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a:t>
            </a:r>
          </a:p>
        </p:txBody>
      </p:sp>
      <p:sp>
        <p:nvSpPr>
          <p:cNvPr id="38" name="TextBox 37">
            <a:extLst>
              <a:ext uri="{FF2B5EF4-FFF2-40B4-BE49-F238E27FC236}">
                <a16:creationId xmlns:a16="http://schemas.microsoft.com/office/drawing/2014/main" id="{FC3EA8AB-9486-6616-F070-93ECFFC5DAB1}"/>
              </a:ext>
            </a:extLst>
          </p:cNvPr>
          <p:cNvSpPr txBox="1"/>
          <p:nvPr/>
        </p:nvSpPr>
        <p:spPr bwMode="auto">
          <a:xfrm>
            <a:off x="1250885" y="4811698"/>
            <a:ext cx="352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39" name="TextBox 38">
            <a:extLst>
              <a:ext uri="{FF2B5EF4-FFF2-40B4-BE49-F238E27FC236}">
                <a16:creationId xmlns:a16="http://schemas.microsoft.com/office/drawing/2014/main" id="{647FC43C-6CDA-684F-B4A5-FC46C08F73DB}"/>
              </a:ext>
            </a:extLst>
          </p:cNvPr>
          <p:cNvSpPr txBox="1"/>
          <p:nvPr/>
        </p:nvSpPr>
        <p:spPr bwMode="auto">
          <a:xfrm rot="19543861">
            <a:off x="285494"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Asthenia</a:t>
            </a:r>
          </a:p>
        </p:txBody>
      </p:sp>
      <p:sp>
        <p:nvSpPr>
          <p:cNvPr id="40" name="TextBox 39">
            <a:extLst>
              <a:ext uri="{FF2B5EF4-FFF2-40B4-BE49-F238E27FC236}">
                <a16:creationId xmlns:a16="http://schemas.microsoft.com/office/drawing/2014/main" id="{EAB348A1-550E-A609-8283-58613383C34B}"/>
              </a:ext>
            </a:extLst>
          </p:cNvPr>
          <p:cNvSpPr txBox="1"/>
          <p:nvPr/>
        </p:nvSpPr>
        <p:spPr bwMode="auto">
          <a:xfrm rot="19543861">
            <a:off x="932352"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Keratopathy</a:t>
            </a:r>
          </a:p>
        </p:txBody>
      </p:sp>
      <p:sp>
        <p:nvSpPr>
          <p:cNvPr id="41" name="TextBox 40">
            <a:extLst>
              <a:ext uri="{FF2B5EF4-FFF2-40B4-BE49-F238E27FC236}">
                <a16:creationId xmlns:a16="http://schemas.microsoft.com/office/drawing/2014/main" id="{2EA5247F-94B1-22A6-215D-9363E8491A53}"/>
              </a:ext>
            </a:extLst>
          </p:cNvPr>
          <p:cNvSpPr txBox="1"/>
          <p:nvPr/>
        </p:nvSpPr>
        <p:spPr bwMode="auto">
          <a:xfrm rot="19543861">
            <a:off x="1206449" y="5594815"/>
            <a:ext cx="25187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Keratitis</a:t>
            </a:r>
          </a:p>
        </p:txBody>
      </p:sp>
      <p:sp>
        <p:nvSpPr>
          <p:cNvPr id="42" name="TextBox 41">
            <a:extLst>
              <a:ext uri="{FF2B5EF4-FFF2-40B4-BE49-F238E27FC236}">
                <a16:creationId xmlns:a16="http://schemas.microsoft.com/office/drawing/2014/main" id="{EE082A2E-C2D9-46E3-BF65-2569DD7870F9}"/>
              </a:ext>
            </a:extLst>
          </p:cNvPr>
          <p:cNvSpPr txBox="1"/>
          <p:nvPr/>
        </p:nvSpPr>
        <p:spPr bwMode="auto">
          <a:xfrm rot="19543861">
            <a:off x="1913701" y="5595406"/>
            <a:ext cx="25208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Peripheral Sensory Neuropathy</a:t>
            </a:r>
          </a:p>
        </p:txBody>
      </p:sp>
      <p:sp>
        <p:nvSpPr>
          <p:cNvPr id="43" name="TextBox 42">
            <a:extLst>
              <a:ext uri="{FF2B5EF4-FFF2-40B4-BE49-F238E27FC236}">
                <a16:creationId xmlns:a16="http://schemas.microsoft.com/office/drawing/2014/main" id="{4AF5468B-C270-59E7-E304-8C648236B7C6}"/>
              </a:ext>
            </a:extLst>
          </p:cNvPr>
          <p:cNvSpPr txBox="1"/>
          <p:nvPr/>
        </p:nvSpPr>
        <p:spPr bwMode="auto">
          <a:xfrm rot="19543861">
            <a:off x="3072358"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Fatigue</a:t>
            </a:r>
          </a:p>
        </p:txBody>
      </p:sp>
      <p:sp>
        <p:nvSpPr>
          <p:cNvPr id="44" name="TextBox 43">
            <a:extLst>
              <a:ext uri="{FF2B5EF4-FFF2-40B4-BE49-F238E27FC236}">
                <a16:creationId xmlns:a16="http://schemas.microsoft.com/office/drawing/2014/main" id="{B919B810-E4AF-D42E-BACD-54654B855F7D}"/>
              </a:ext>
            </a:extLst>
          </p:cNvPr>
          <p:cNvSpPr txBox="1"/>
          <p:nvPr/>
        </p:nvSpPr>
        <p:spPr bwMode="auto">
          <a:xfrm rot="19543861">
            <a:off x="3763079"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Nausea</a:t>
            </a:r>
          </a:p>
        </p:txBody>
      </p:sp>
      <p:sp>
        <p:nvSpPr>
          <p:cNvPr id="45" name="TextBox 44">
            <a:extLst>
              <a:ext uri="{FF2B5EF4-FFF2-40B4-BE49-F238E27FC236}">
                <a16:creationId xmlns:a16="http://schemas.microsoft.com/office/drawing/2014/main" id="{00D6AD70-7758-84C0-4AD3-78EFE51FA161}"/>
              </a:ext>
            </a:extLst>
          </p:cNvPr>
          <p:cNvSpPr txBox="1"/>
          <p:nvPr/>
        </p:nvSpPr>
        <p:spPr bwMode="auto">
          <a:xfrm rot="19543861">
            <a:off x="4437428"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Abdominal Pain</a:t>
            </a:r>
          </a:p>
        </p:txBody>
      </p:sp>
      <p:sp>
        <p:nvSpPr>
          <p:cNvPr id="46" name="TextBox 45">
            <a:extLst>
              <a:ext uri="{FF2B5EF4-FFF2-40B4-BE49-F238E27FC236}">
                <a16:creationId xmlns:a16="http://schemas.microsoft.com/office/drawing/2014/main" id="{A70AB421-7426-4068-401A-2C4E1AA14AF0}"/>
              </a:ext>
            </a:extLst>
          </p:cNvPr>
          <p:cNvSpPr txBox="1"/>
          <p:nvPr/>
        </p:nvSpPr>
        <p:spPr bwMode="auto">
          <a:xfrm rot="19543861">
            <a:off x="5093283"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Decreased Appetite</a:t>
            </a:r>
          </a:p>
        </p:txBody>
      </p:sp>
      <p:sp>
        <p:nvSpPr>
          <p:cNvPr id="47" name="TextBox 46">
            <a:extLst>
              <a:ext uri="{FF2B5EF4-FFF2-40B4-BE49-F238E27FC236}">
                <a16:creationId xmlns:a16="http://schemas.microsoft.com/office/drawing/2014/main" id="{D82D4999-47DF-4DCD-B979-3CCD2A043DF5}"/>
              </a:ext>
            </a:extLst>
          </p:cNvPr>
          <p:cNvSpPr txBox="1"/>
          <p:nvPr/>
        </p:nvSpPr>
        <p:spPr bwMode="auto">
          <a:xfrm rot="19543861">
            <a:off x="5784202"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Paresthesia</a:t>
            </a:r>
          </a:p>
        </p:txBody>
      </p:sp>
      <p:sp>
        <p:nvSpPr>
          <p:cNvPr id="48" name="TextBox 47">
            <a:extLst>
              <a:ext uri="{FF2B5EF4-FFF2-40B4-BE49-F238E27FC236}">
                <a16:creationId xmlns:a16="http://schemas.microsoft.com/office/drawing/2014/main" id="{27521CF5-C2CA-3C84-0AE0-9D5B1E753661}"/>
              </a:ext>
            </a:extLst>
          </p:cNvPr>
          <p:cNvSpPr txBox="1"/>
          <p:nvPr/>
        </p:nvSpPr>
        <p:spPr bwMode="auto">
          <a:xfrm rot="19543861">
            <a:off x="6493997"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Diarrhea</a:t>
            </a:r>
          </a:p>
        </p:txBody>
      </p:sp>
      <p:sp>
        <p:nvSpPr>
          <p:cNvPr id="49" name="TextBox 48">
            <a:extLst>
              <a:ext uri="{FF2B5EF4-FFF2-40B4-BE49-F238E27FC236}">
                <a16:creationId xmlns:a16="http://schemas.microsoft.com/office/drawing/2014/main" id="{24D2EC01-9EE8-FA37-5991-4F5E68D196CF}"/>
              </a:ext>
            </a:extLst>
          </p:cNvPr>
          <p:cNvSpPr txBox="1"/>
          <p:nvPr/>
        </p:nvSpPr>
        <p:spPr bwMode="auto">
          <a:xfrm rot="19543861">
            <a:off x="7196827"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Myalgia</a:t>
            </a:r>
          </a:p>
        </p:txBody>
      </p:sp>
      <p:sp>
        <p:nvSpPr>
          <p:cNvPr id="50" name="TextBox 49">
            <a:extLst>
              <a:ext uri="{FF2B5EF4-FFF2-40B4-BE49-F238E27FC236}">
                <a16:creationId xmlns:a16="http://schemas.microsoft.com/office/drawing/2014/main" id="{CCD50371-2476-1936-5D5A-FA308BF161AF}"/>
              </a:ext>
            </a:extLst>
          </p:cNvPr>
          <p:cNvSpPr txBox="1"/>
          <p:nvPr/>
        </p:nvSpPr>
        <p:spPr bwMode="auto">
          <a:xfrm rot="19543861">
            <a:off x="7897763" y="5454940"/>
            <a:ext cx="20219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Increased Transaminases</a:t>
            </a:r>
          </a:p>
        </p:txBody>
      </p:sp>
      <p:sp>
        <p:nvSpPr>
          <p:cNvPr id="60" name="TextBox 59">
            <a:extLst>
              <a:ext uri="{FF2B5EF4-FFF2-40B4-BE49-F238E27FC236}">
                <a16:creationId xmlns:a16="http://schemas.microsoft.com/office/drawing/2014/main" id="{39DEBF69-B767-AF16-ABA0-D26C62CD2E4C}"/>
              </a:ext>
            </a:extLst>
          </p:cNvPr>
          <p:cNvSpPr txBox="1"/>
          <p:nvPr/>
        </p:nvSpPr>
        <p:spPr bwMode="auto">
          <a:xfrm rot="19543861">
            <a:off x="8439124" y="5498528"/>
            <a:ext cx="21767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Infusion-Related Reaction</a:t>
            </a:r>
          </a:p>
        </p:txBody>
      </p:sp>
      <p:cxnSp>
        <p:nvCxnSpPr>
          <p:cNvPr id="142" name="Straight Connector 141">
            <a:extLst>
              <a:ext uri="{FF2B5EF4-FFF2-40B4-BE49-F238E27FC236}">
                <a16:creationId xmlns:a16="http://schemas.microsoft.com/office/drawing/2014/main" id="{7039E6F5-A08A-4346-6059-0E3D0BE633FA}"/>
              </a:ext>
            </a:extLst>
          </p:cNvPr>
          <p:cNvCxnSpPr>
            <a:cxnSpLocks/>
          </p:cNvCxnSpPr>
          <p:nvPr/>
        </p:nvCxnSpPr>
        <p:spPr bwMode="auto">
          <a:xfrm flipH="1">
            <a:off x="1593408" y="4983458"/>
            <a:ext cx="64008" cy="0"/>
          </a:xfrm>
          <a:prstGeom prst="line">
            <a:avLst/>
          </a:prstGeom>
          <a:noFill/>
          <a:ln w="28575" cap="flat" cmpd="sng" algn="ctr">
            <a:solidFill>
              <a:schemeClr val="bg1"/>
            </a:solidFill>
            <a:prstDash val="solid"/>
            <a:round/>
            <a:headEnd type="none" w="med" len="med"/>
            <a:tailEnd type="none" w="med" len="med"/>
          </a:ln>
          <a:effectLst/>
        </p:spPr>
      </p:cxnSp>
      <p:grpSp>
        <p:nvGrpSpPr>
          <p:cNvPr id="242" name="Group 241">
            <a:extLst>
              <a:ext uri="{FF2B5EF4-FFF2-40B4-BE49-F238E27FC236}">
                <a16:creationId xmlns:a16="http://schemas.microsoft.com/office/drawing/2014/main" id="{9D72ED16-68F7-1401-D251-343472677837}"/>
              </a:ext>
            </a:extLst>
          </p:cNvPr>
          <p:cNvGrpSpPr/>
          <p:nvPr/>
        </p:nvGrpSpPr>
        <p:grpSpPr>
          <a:xfrm>
            <a:off x="1647731" y="4983458"/>
            <a:ext cx="8981037" cy="64008"/>
            <a:chOff x="1647731" y="5078994"/>
            <a:chExt cx="8981037" cy="64008"/>
          </a:xfrm>
        </p:grpSpPr>
        <p:cxnSp>
          <p:nvCxnSpPr>
            <p:cNvPr id="141" name="Straight Connector 140">
              <a:extLst>
                <a:ext uri="{FF2B5EF4-FFF2-40B4-BE49-F238E27FC236}">
                  <a16:creationId xmlns:a16="http://schemas.microsoft.com/office/drawing/2014/main" id="{E6BA80BC-AD7C-284D-7F91-12DA93825118}"/>
                </a:ext>
              </a:extLst>
            </p:cNvPr>
            <p:cNvCxnSpPr>
              <a:cxnSpLocks/>
            </p:cNvCxnSpPr>
            <p:nvPr/>
          </p:nvCxnSpPr>
          <p:spPr bwMode="auto">
            <a:xfrm>
              <a:off x="1648526" y="5078994"/>
              <a:ext cx="8980242" cy="0"/>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CA3C7AC5-D7C5-4482-AB82-04298A606893}"/>
                </a:ext>
              </a:extLst>
            </p:cNvPr>
            <p:cNvCxnSpPr>
              <a:cxnSpLocks/>
            </p:cNvCxnSpPr>
            <p:nvPr/>
          </p:nvCxnSpPr>
          <p:spPr bwMode="auto">
            <a:xfrm>
              <a:off x="1647731"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07103FCD-E8BB-BACB-BA7B-23063CA8CA38}"/>
                </a:ext>
              </a:extLst>
            </p:cNvPr>
            <p:cNvCxnSpPr>
              <a:cxnSpLocks/>
            </p:cNvCxnSpPr>
            <p:nvPr/>
          </p:nvCxnSpPr>
          <p:spPr bwMode="auto">
            <a:xfrm>
              <a:off x="2338000"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FED3DC01-3E01-34BB-26FC-29248CDF5C83}"/>
                </a:ext>
              </a:extLst>
            </p:cNvPr>
            <p:cNvCxnSpPr>
              <a:cxnSpLocks/>
            </p:cNvCxnSpPr>
            <p:nvPr/>
          </p:nvCxnSpPr>
          <p:spPr bwMode="auto">
            <a:xfrm>
              <a:off x="3028269"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54DEDD80-8D3B-509E-119B-5B363485C960}"/>
                </a:ext>
              </a:extLst>
            </p:cNvPr>
            <p:cNvCxnSpPr>
              <a:cxnSpLocks/>
            </p:cNvCxnSpPr>
            <p:nvPr/>
          </p:nvCxnSpPr>
          <p:spPr bwMode="auto">
            <a:xfrm>
              <a:off x="3718538"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3B227338-923E-83E9-38A5-2CE758FEC4D0}"/>
                </a:ext>
              </a:extLst>
            </p:cNvPr>
            <p:cNvCxnSpPr>
              <a:cxnSpLocks/>
            </p:cNvCxnSpPr>
            <p:nvPr/>
          </p:nvCxnSpPr>
          <p:spPr bwMode="auto">
            <a:xfrm>
              <a:off x="4408807"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B6E7274E-05A5-9D64-E214-1D4222AE9046}"/>
                </a:ext>
              </a:extLst>
            </p:cNvPr>
            <p:cNvCxnSpPr>
              <a:cxnSpLocks/>
            </p:cNvCxnSpPr>
            <p:nvPr/>
          </p:nvCxnSpPr>
          <p:spPr bwMode="auto">
            <a:xfrm>
              <a:off x="5099076"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26FF0CEA-7795-08D3-7162-07E0087D97C0}"/>
                </a:ext>
              </a:extLst>
            </p:cNvPr>
            <p:cNvCxnSpPr>
              <a:cxnSpLocks/>
            </p:cNvCxnSpPr>
            <p:nvPr/>
          </p:nvCxnSpPr>
          <p:spPr bwMode="auto">
            <a:xfrm>
              <a:off x="5789345"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8EC34783-090F-B98C-A720-D038157CA131}"/>
                </a:ext>
              </a:extLst>
            </p:cNvPr>
            <p:cNvCxnSpPr>
              <a:cxnSpLocks/>
            </p:cNvCxnSpPr>
            <p:nvPr/>
          </p:nvCxnSpPr>
          <p:spPr bwMode="auto">
            <a:xfrm>
              <a:off x="6479614"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5E40BD0E-8569-C237-6C2B-FD30262C8A21}"/>
                </a:ext>
              </a:extLst>
            </p:cNvPr>
            <p:cNvCxnSpPr>
              <a:cxnSpLocks/>
            </p:cNvCxnSpPr>
            <p:nvPr/>
          </p:nvCxnSpPr>
          <p:spPr bwMode="auto">
            <a:xfrm>
              <a:off x="7169883"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C91CEEA0-EF86-6B81-8095-24BC7990706A}"/>
                </a:ext>
              </a:extLst>
            </p:cNvPr>
            <p:cNvCxnSpPr>
              <a:cxnSpLocks/>
            </p:cNvCxnSpPr>
            <p:nvPr/>
          </p:nvCxnSpPr>
          <p:spPr bwMode="auto">
            <a:xfrm>
              <a:off x="7860152"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2D1BA383-1C32-86C6-AEAF-D102A250E612}"/>
                </a:ext>
              </a:extLst>
            </p:cNvPr>
            <p:cNvCxnSpPr>
              <a:cxnSpLocks/>
            </p:cNvCxnSpPr>
            <p:nvPr/>
          </p:nvCxnSpPr>
          <p:spPr bwMode="auto">
            <a:xfrm>
              <a:off x="8550421"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FA9BCB38-F4A4-97DC-3990-6534660BC403}"/>
                </a:ext>
              </a:extLst>
            </p:cNvPr>
            <p:cNvCxnSpPr>
              <a:cxnSpLocks/>
            </p:cNvCxnSpPr>
            <p:nvPr/>
          </p:nvCxnSpPr>
          <p:spPr bwMode="auto">
            <a:xfrm>
              <a:off x="9240690"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098D6DBC-2CF4-187E-C53B-283646C52D7B}"/>
                </a:ext>
              </a:extLst>
            </p:cNvPr>
            <p:cNvCxnSpPr>
              <a:cxnSpLocks/>
            </p:cNvCxnSpPr>
            <p:nvPr/>
          </p:nvCxnSpPr>
          <p:spPr bwMode="auto">
            <a:xfrm>
              <a:off x="9930959" y="50789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54945AE9-04ED-70BB-89E0-618673B8AEEC}"/>
                </a:ext>
              </a:extLst>
            </p:cNvPr>
            <p:cNvCxnSpPr>
              <a:cxnSpLocks/>
            </p:cNvCxnSpPr>
            <p:nvPr/>
          </p:nvCxnSpPr>
          <p:spPr bwMode="auto">
            <a:xfrm>
              <a:off x="10621224" y="5078994"/>
              <a:ext cx="0" cy="64008"/>
            </a:xfrm>
            <a:prstGeom prst="line">
              <a:avLst/>
            </a:prstGeom>
            <a:noFill/>
            <a:ln w="28575" cap="flat" cmpd="sng" algn="ctr">
              <a:solidFill>
                <a:schemeClr val="bg1"/>
              </a:solidFill>
              <a:prstDash val="solid"/>
              <a:round/>
              <a:headEnd type="none" w="med" len="med"/>
              <a:tailEnd type="none" w="med" len="med"/>
            </a:ln>
            <a:effectLst/>
          </p:spPr>
        </p:cxnSp>
      </p:grpSp>
      <p:grpSp>
        <p:nvGrpSpPr>
          <p:cNvPr id="169" name="Group 168">
            <a:extLst>
              <a:ext uri="{FF2B5EF4-FFF2-40B4-BE49-F238E27FC236}">
                <a16:creationId xmlns:a16="http://schemas.microsoft.com/office/drawing/2014/main" id="{28CBCCF2-52F1-A84D-0F1A-4F271B15B003}"/>
              </a:ext>
            </a:extLst>
          </p:cNvPr>
          <p:cNvGrpSpPr/>
          <p:nvPr/>
        </p:nvGrpSpPr>
        <p:grpSpPr>
          <a:xfrm>
            <a:off x="1787963" y="2651152"/>
            <a:ext cx="428698" cy="2323281"/>
            <a:chOff x="1787963" y="2746688"/>
            <a:chExt cx="428698" cy="2323281"/>
          </a:xfrm>
        </p:grpSpPr>
        <p:cxnSp>
          <p:nvCxnSpPr>
            <p:cNvPr id="73" name="Straight Connector 72">
              <a:extLst>
                <a:ext uri="{FF2B5EF4-FFF2-40B4-BE49-F238E27FC236}">
                  <a16:creationId xmlns:a16="http://schemas.microsoft.com/office/drawing/2014/main" id="{1A077AF7-5A0A-167E-23AF-8A31EBBFB346}"/>
                </a:ext>
              </a:extLst>
            </p:cNvPr>
            <p:cNvCxnSpPr>
              <a:cxnSpLocks/>
            </p:cNvCxnSpPr>
            <p:nvPr/>
          </p:nvCxnSpPr>
          <p:spPr bwMode="auto">
            <a:xfrm flipV="1">
              <a:off x="2216661" y="2746688"/>
              <a:ext cx="0" cy="2323281"/>
            </a:xfrm>
            <a:prstGeom prst="line">
              <a:avLst/>
            </a:prstGeom>
            <a:noFill/>
            <a:ln w="101600" cap="flat" cmpd="sng" algn="ctr">
              <a:solidFill>
                <a:schemeClr val="accent6"/>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F8BA0B96-CF62-B5D3-6CA2-25205D54F7D4}"/>
                </a:ext>
              </a:extLst>
            </p:cNvPr>
            <p:cNvCxnSpPr>
              <a:cxnSpLocks/>
            </p:cNvCxnSpPr>
            <p:nvPr/>
          </p:nvCxnSpPr>
          <p:spPr bwMode="auto">
            <a:xfrm flipV="1">
              <a:off x="2109488" y="4492782"/>
              <a:ext cx="0" cy="577187"/>
            </a:xfrm>
            <a:prstGeom prst="line">
              <a:avLst/>
            </a:prstGeom>
            <a:noFill/>
            <a:ln w="101600" cap="flat" cmpd="sng" algn="ctr">
              <a:solidFill>
                <a:schemeClr val="accent5"/>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C8968790-5094-142E-EF2D-28E77DBC1FB6}"/>
                </a:ext>
              </a:extLst>
            </p:cNvPr>
            <p:cNvCxnSpPr>
              <a:cxnSpLocks/>
            </p:cNvCxnSpPr>
            <p:nvPr/>
          </p:nvCxnSpPr>
          <p:spPr bwMode="auto">
            <a:xfrm flipV="1">
              <a:off x="1895138" y="4492782"/>
              <a:ext cx="0" cy="577187"/>
            </a:xfrm>
            <a:prstGeom prst="line">
              <a:avLst/>
            </a:prstGeom>
            <a:noFill/>
            <a:ln w="101600" cap="flat" cmpd="sng" algn="ctr">
              <a:solidFill>
                <a:schemeClr val="accent3"/>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B8DF810B-F161-16C9-C0E8-8110F2CFD60E}"/>
                </a:ext>
              </a:extLst>
            </p:cNvPr>
            <p:cNvCxnSpPr>
              <a:cxnSpLocks/>
            </p:cNvCxnSpPr>
            <p:nvPr/>
          </p:nvCxnSpPr>
          <p:spPr bwMode="auto">
            <a:xfrm flipV="1">
              <a:off x="2002313" y="4492782"/>
              <a:ext cx="0" cy="577187"/>
            </a:xfrm>
            <a:prstGeom prst="line">
              <a:avLst/>
            </a:prstGeom>
            <a:noFill/>
            <a:ln w="101600" cap="flat" cmpd="sng" algn="ctr">
              <a:solidFill>
                <a:schemeClr val="accent4"/>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7C0BC62B-9A6B-1E6E-1625-146FF091E27D}"/>
                </a:ext>
              </a:extLst>
            </p:cNvPr>
            <p:cNvCxnSpPr>
              <a:cxnSpLocks/>
            </p:cNvCxnSpPr>
            <p:nvPr/>
          </p:nvCxnSpPr>
          <p:spPr bwMode="auto">
            <a:xfrm flipV="1">
              <a:off x="1787963" y="4492782"/>
              <a:ext cx="0" cy="577187"/>
            </a:xfrm>
            <a:prstGeom prst="line">
              <a:avLst/>
            </a:prstGeom>
            <a:noFill/>
            <a:ln w="101600" cap="flat" cmpd="sng" algn="ctr">
              <a:solidFill>
                <a:schemeClr val="accent1"/>
              </a:solidFill>
              <a:prstDash val="solid"/>
              <a:round/>
              <a:headEnd type="none" w="med" len="med"/>
              <a:tailEnd type="none" w="med" len="med"/>
            </a:ln>
            <a:effectLst/>
          </p:spPr>
        </p:cxnSp>
      </p:grpSp>
      <p:grpSp>
        <p:nvGrpSpPr>
          <p:cNvPr id="170" name="Group 169">
            <a:extLst>
              <a:ext uri="{FF2B5EF4-FFF2-40B4-BE49-F238E27FC236}">
                <a16:creationId xmlns:a16="http://schemas.microsoft.com/office/drawing/2014/main" id="{B29B19DA-B4F2-662B-523C-5F35102ABEBA}"/>
              </a:ext>
            </a:extLst>
          </p:cNvPr>
          <p:cNvGrpSpPr/>
          <p:nvPr/>
        </p:nvGrpSpPr>
        <p:grpSpPr>
          <a:xfrm>
            <a:off x="2691260" y="3224822"/>
            <a:ext cx="214348" cy="1749611"/>
            <a:chOff x="2002313" y="3320358"/>
            <a:chExt cx="214348" cy="1749611"/>
          </a:xfrm>
        </p:grpSpPr>
        <p:cxnSp>
          <p:nvCxnSpPr>
            <p:cNvPr id="171" name="Straight Connector 170">
              <a:extLst>
                <a:ext uri="{FF2B5EF4-FFF2-40B4-BE49-F238E27FC236}">
                  <a16:creationId xmlns:a16="http://schemas.microsoft.com/office/drawing/2014/main" id="{565F2E16-60B0-66C3-220E-F4CD54F2A95A}"/>
                </a:ext>
              </a:extLst>
            </p:cNvPr>
            <p:cNvCxnSpPr>
              <a:cxnSpLocks/>
            </p:cNvCxnSpPr>
            <p:nvPr/>
          </p:nvCxnSpPr>
          <p:spPr bwMode="auto">
            <a:xfrm flipV="1">
              <a:off x="2216661" y="3320358"/>
              <a:ext cx="0" cy="1749611"/>
            </a:xfrm>
            <a:prstGeom prst="line">
              <a:avLst/>
            </a:prstGeom>
            <a:noFill/>
            <a:ln w="101600" cap="flat" cmpd="sng" algn="ctr">
              <a:solidFill>
                <a:schemeClr val="accent6"/>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FC1E4176-C7A9-5AF2-A18B-8FA65CB36757}"/>
                </a:ext>
              </a:extLst>
            </p:cNvPr>
            <p:cNvCxnSpPr>
              <a:cxnSpLocks/>
            </p:cNvCxnSpPr>
            <p:nvPr/>
          </p:nvCxnSpPr>
          <p:spPr bwMode="auto">
            <a:xfrm flipV="1">
              <a:off x="2109488" y="4492782"/>
              <a:ext cx="0" cy="577187"/>
            </a:xfrm>
            <a:prstGeom prst="line">
              <a:avLst/>
            </a:prstGeom>
            <a:noFill/>
            <a:ln w="101600" cap="flat" cmpd="sng" algn="ctr">
              <a:solidFill>
                <a:schemeClr val="accent5"/>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71E97545-2648-CDD5-7DB0-AE1E9D5B067C}"/>
                </a:ext>
              </a:extLst>
            </p:cNvPr>
            <p:cNvCxnSpPr>
              <a:cxnSpLocks/>
            </p:cNvCxnSpPr>
            <p:nvPr/>
          </p:nvCxnSpPr>
          <p:spPr bwMode="auto">
            <a:xfrm flipV="1">
              <a:off x="2002313" y="3906570"/>
              <a:ext cx="0" cy="1163399"/>
            </a:xfrm>
            <a:prstGeom prst="line">
              <a:avLst/>
            </a:prstGeom>
            <a:noFill/>
            <a:ln w="101600" cap="flat" cmpd="sng" algn="ctr">
              <a:solidFill>
                <a:schemeClr val="accent4"/>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6D527706-D4FA-3E40-849D-95DD33D8CCFF}"/>
              </a:ext>
            </a:extLst>
          </p:cNvPr>
          <p:cNvGrpSpPr/>
          <p:nvPr/>
        </p:nvGrpSpPr>
        <p:grpSpPr>
          <a:xfrm>
            <a:off x="3165857" y="3224822"/>
            <a:ext cx="428698" cy="1749611"/>
            <a:chOff x="1787963" y="3320358"/>
            <a:chExt cx="428698" cy="1749611"/>
          </a:xfrm>
        </p:grpSpPr>
        <p:cxnSp>
          <p:nvCxnSpPr>
            <p:cNvPr id="177" name="Straight Connector 176">
              <a:extLst>
                <a:ext uri="{FF2B5EF4-FFF2-40B4-BE49-F238E27FC236}">
                  <a16:creationId xmlns:a16="http://schemas.microsoft.com/office/drawing/2014/main" id="{E9CC2A94-60D7-B738-4C90-15206355F86D}"/>
                </a:ext>
              </a:extLst>
            </p:cNvPr>
            <p:cNvCxnSpPr>
              <a:cxnSpLocks/>
            </p:cNvCxnSpPr>
            <p:nvPr/>
          </p:nvCxnSpPr>
          <p:spPr bwMode="auto">
            <a:xfrm flipV="1">
              <a:off x="2216661" y="3320358"/>
              <a:ext cx="0" cy="1749611"/>
            </a:xfrm>
            <a:prstGeom prst="line">
              <a:avLst/>
            </a:prstGeom>
            <a:noFill/>
            <a:ln w="101600" cap="flat" cmpd="sng" algn="ctr">
              <a:solidFill>
                <a:schemeClr val="accent6"/>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0BAD4C2B-BCBF-AA72-436A-5C9A873FD020}"/>
                </a:ext>
              </a:extLst>
            </p:cNvPr>
            <p:cNvCxnSpPr>
              <a:cxnSpLocks/>
            </p:cNvCxnSpPr>
            <p:nvPr/>
          </p:nvCxnSpPr>
          <p:spPr bwMode="auto">
            <a:xfrm flipV="1">
              <a:off x="2109488" y="4492782"/>
              <a:ext cx="0" cy="577187"/>
            </a:xfrm>
            <a:prstGeom prst="line">
              <a:avLst/>
            </a:prstGeom>
            <a:noFill/>
            <a:ln w="101600" cap="flat" cmpd="sng" algn="ctr">
              <a:solidFill>
                <a:schemeClr val="accent5"/>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33508730-C45E-F49D-81AC-44C0F8CB52DD}"/>
                </a:ext>
              </a:extLst>
            </p:cNvPr>
            <p:cNvCxnSpPr>
              <a:cxnSpLocks/>
            </p:cNvCxnSpPr>
            <p:nvPr/>
          </p:nvCxnSpPr>
          <p:spPr bwMode="auto">
            <a:xfrm flipV="1">
              <a:off x="2002313" y="3906570"/>
              <a:ext cx="0" cy="1163399"/>
            </a:xfrm>
            <a:prstGeom prst="line">
              <a:avLst/>
            </a:prstGeom>
            <a:noFill/>
            <a:ln w="101600" cap="flat" cmpd="sng" algn="ctr">
              <a:solidFill>
                <a:schemeClr val="accent4"/>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E3B3074A-A67B-6534-D914-23426BE28E67}"/>
                </a:ext>
              </a:extLst>
            </p:cNvPr>
            <p:cNvCxnSpPr>
              <a:cxnSpLocks/>
            </p:cNvCxnSpPr>
            <p:nvPr/>
          </p:nvCxnSpPr>
          <p:spPr bwMode="auto">
            <a:xfrm flipV="1">
              <a:off x="1787963" y="4492782"/>
              <a:ext cx="0" cy="577187"/>
            </a:xfrm>
            <a:prstGeom prst="line">
              <a:avLst/>
            </a:prstGeom>
            <a:noFill/>
            <a:ln w="101600" cap="flat" cmpd="sng" algn="ctr">
              <a:solidFill>
                <a:schemeClr val="accent1"/>
              </a:solidFill>
              <a:prstDash val="solid"/>
              <a:round/>
              <a:headEnd type="none" w="med" len="med"/>
              <a:tailEnd type="none" w="med" len="med"/>
            </a:ln>
            <a:effectLst/>
          </p:spPr>
        </p:cxnSp>
      </p:grpSp>
      <p:grpSp>
        <p:nvGrpSpPr>
          <p:cNvPr id="182" name="Group 181">
            <a:extLst>
              <a:ext uri="{FF2B5EF4-FFF2-40B4-BE49-F238E27FC236}">
                <a16:creationId xmlns:a16="http://schemas.microsoft.com/office/drawing/2014/main" id="{EA30DE44-3E5C-E201-DF2F-2C4F5F5770F5}"/>
              </a:ext>
            </a:extLst>
          </p:cNvPr>
          <p:cNvGrpSpPr/>
          <p:nvPr/>
        </p:nvGrpSpPr>
        <p:grpSpPr>
          <a:xfrm>
            <a:off x="3961979" y="3224822"/>
            <a:ext cx="321523" cy="1758636"/>
            <a:chOff x="1895138" y="3320358"/>
            <a:chExt cx="321523" cy="1758636"/>
          </a:xfrm>
        </p:grpSpPr>
        <p:cxnSp>
          <p:nvCxnSpPr>
            <p:cNvPr id="183" name="Straight Connector 182">
              <a:extLst>
                <a:ext uri="{FF2B5EF4-FFF2-40B4-BE49-F238E27FC236}">
                  <a16:creationId xmlns:a16="http://schemas.microsoft.com/office/drawing/2014/main" id="{936A9191-B3BE-1187-8E8C-5786561CCCEF}"/>
                </a:ext>
              </a:extLst>
            </p:cNvPr>
            <p:cNvCxnSpPr>
              <a:cxnSpLocks/>
            </p:cNvCxnSpPr>
            <p:nvPr/>
          </p:nvCxnSpPr>
          <p:spPr bwMode="auto">
            <a:xfrm flipV="1">
              <a:off x="2216661" y="3320358"/>
              <a:ext cx="0" cy="1749611"/>
            </a:xfrm>
            <a:prstGeom prst="line">
              <a:avLst/>
            </a:prstGeom>
            <a:noFill/>
            <a:ln w="101600" cap="flat" cmpd="sng" algn="ctr">
              <a:solidFill>
                <a:schemeClr val="accent6"/>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EC41486C-68CF-D951-CE4B-A2340F893843}"/>
                </a:ext>
              </a:extLst>
            </p:cNvPr>
            <p:cNvCxnSpPr>
              <a:cxnSpLocks/>
            </p:cNvCxnSpPr>
            <p:nvPr/>
          </p:nvCxnSpPr>
          <p:spPr bwMode="auto">
            <a:xfrm flipV="1">
              <a:off x="1895138" y="3902629"/>
              <a:ext cx="0" cy="1176365"/>
            </a:xfrm>
            <a:prstGeom prst="line">
              <a:avLst/>
            </a:prstGeom>
            <a:noFill/>
            <a:ln w="101600" cap="flat" cmpd="sng" algn="ctr">
              <a:solidFill>
                <a:schemeClr val="accent3"/>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74F2A00E-D170-E707-84B3-8C319A80D5AF}"/>
                </a:ext>
              </a:extLst>
            </p:cNvPr>
            <p:cNvCxnSpPr>
              <a:cxnSpLocks/>
            </p:cNvCxnSpPr>
            <p:nvPr/>
          </p:nvCxnSpPr>
          <p:spPr bwMode="auto">
            <a:xfrm flipV="1">
              <a:off x="2002313" y="4492782"/>
              <a:ext cx="0" cy="577187"/>
            </a:xfrm>
            <a:prstGeom prst="line">
              <a:avLst/>
            </a:prstGeom>
            <a:noFill/>
            <a:ln w="101600" cap="flat" cmpd="sng" algn="ctr">
              <a:solidFill>
                <a:schemeClr val="accent4"/>
              </a:solidFill>
              <a:prstDash val="solid"/>
              <a:round/>
              <a:headEnd type="none" w="med" len="med"/>
              <a:tailEnd type="none" w="med" len="med"/>
            </a:ln>
            <a:effectLst/>
          </p:spPr>
        </p:cxnSp>
      </p:grpSp>
      <p:grpSp>
        <p:nvGrpSpPr>
          <p:cNvPr id="188" name="Group 187">
            <a:extLst>
              <a:ext uri="{FF2B5EF4-FFF2-40B4-BE49-F238E27FC236}">
                <a16:creationId xmlns:a16="http://schemas.microsoft.com/office/drawing/2014/main" id="{D2EA260E-CF4C-094B-6482-53946E49B84E}"/>
              </a:ext>
            </a:extLst>
          </p:cNvPr>
          <p:cNvGrpSpPr/>
          <p:nvPr/>
        </p:nvGrpSpPr>
        <p:grpSpPr>
          <a:xfrm>
            <a:off x="4865276" y="3805433"/>
            <a:ext cx="107173" cy="1169000"/>
            <a:chOff x="2109488" y="3900969"/>
            <a:chExt cx="107173" cy="1169000"/>
          </a:xfrm>
        </p:grpSpPr>
        <p:cxnSp>
          <p:nvCxnSpPr>
            <p:cNvPr id="189" name="Straight Connector 188">
              <a:extLst>
                <a:ext uri="{FF2B5EF4-FFF2-40B4-BE49-F238E27FC236}">
                  <a16:creationId xmlns:a16="http://schemas.microsoft.com/office/drawing/2014/main" id="{97E6D2A6-6EC8-1573-8607-1065F2D072D5}"/>
                </a:ext>
              </a:extLst>
            </p:cNvPr>
            <p:cNvCxnSpPr>
              <a:cxnSpLocks/>
            </p:cNvCxnSpPr>
            <p:nvPr/>
          </p:nvCxnSpPr>
          <p:spPr bwMode="auto">
            <a:xfrm flipV="1">
              <a:off x="2216661" y="3900969"/>
              <a:ext cx="0" cy="1169000"/>
            </a:xfrm>
            <a:prstGeom prst="line">
              <a:avLst/>
            </a:prstGeom>
            <a:noFill/>
            <a:ln w="101600" cap="flat" cmpd="sng" algn="ctr">
              <a:solidFill>
                <a:schemeClr val="accent6"/>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11F970EB-EC70-4AA5-58BF-4BA7DD728E3E}"/>
                </a:ext>
              </a:extLst>
            </p:cNvPr>
            <p:cNvCxnSpPr>
              <a:cxnSpLocks/>
            </p:cNvCxnSpPr>
            <p:nvPr/>
          </p:nvCxnSpPr>
          <p:spPr bwMode="auto">
            <a:xfrm flipV="1">
              <a:off x="2109488" y="3900969"/>
              <a:ext cx="0" cy="1169000"/>
            </a:xfrm>
            <a:prstGeom prst="line">
              <a:avLst/>
            </a:prstGeom>
            <a:noFill/>
            <a:ln w="101600" cap="flat" cmpd="sng" algn="ctr">
              <a:solidFill>
                <a:schemeClr val="accent5"/>
              </a:solidFill>
              <a:prstDash val="solid"/>
              <a:round/>
              <a:headEnd type="none" w="med" len="med"/>
              <a:tailEnd type="none" w="med" len="med"/>
            </a:ln>
            <a:effectLst/>
          </p:spPr>
        </p:cxnSp>
      </p:grpSp>
      <p:grpSp>
        <p:nvGrpSpPr>
          <p:cNvPr id="194" name="Group 193">
            <a:extLst>
              <a:ext uri="{FF2B5EF4-FFF2-40B4-BE49-F238E27FC236}">
                <a16:creationId xmlns:a16="http://schemas.microsoft.com/office/drawing/2014/main" id="{87CBEDC1-E940-79F4-87F9-5587ABA16906}"/>
              </a:ext>
            </a:extLst>
          </p:cNvPr>
          <p:cNvGrpSpPr/>
          <p:nvPr/>
        </p:nvGrpSpPr>
        <p:grpSpPr>
          <a:xfrm>
            <a:off x="5447048" y="3805433"/>
            <a:ext cx="214348" cy="1169000"/>
            <a:chOff x="2002313" y="3900969"/>
            <a:chExt cx="214348" cy="1169000"/>
          </a:xfrm>
        </p:grpSpPr>
        <p:cxnSp>
          <p:nvCxnSpPr>
            <p:cNvPr id="195" name="Straight Connector 194">
              <a:extLst>
                <a:ext uri="{FF2B5EF4-FFF2-40B4-BE49-F238E27FC236}">
                  <a16:creationId xmlns:a16="http://schemas.microsoft.com/office/drawing/2014/main" id="{CD9F8847-C608-B109-6F49-D62F97F06614}"/>
                </a:ext>
              </a:extLst>
            </p:cNvPr>
            <p:cNvCxnSpPr>
              <a:cxnSpLocks/>
            </p:cNvCxnSpPr>
            <p:nvPr/>
          </p:nvCxnSpPr>
          <p:spPr bwMode="auto">
            <a:xfrm flipV="1">
              <a:off x="2216661" y="3900969"/>
              <a:ext cx="0" cy="1169000"/>
            </a:xfrm>
            <a:prstGeom prst="line">
              <a:avLst/>
            </a:prstGeom>
            <a:noFill/>
            <a:ln w="101600" cap="flat" cmpd="sng" algn="ctr">
              <a:solidFill>
                <a:schemeClr val="accent6"/>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D739295F-4298-F9AE-932E-A41F3984853B}"/>
                </a:ext>
              </a:extLst>
            </p:cNvPr>
            <p:cNvCxnSpPr>
              <a:cxnSpLocks/>
            </p:cNvCxnSpPr>
            <p:nvPr/>
          </p:nvCxnSpPr>
          <p:spPr bwMode="auto">
            <a:xfrm flipV="1">
              <a:off x="2109488" y="4492782"/>
              <a:ext cx="0" cy="577187"/>
            </a:xfrm>
            <a:prstGeom prst="line">
              <a:avLst/>
            </a:prstGeom>
            <a:noFill/>
            <a:ln w="101600" cap="flat" cmpd="sng" algn="ctr">
              <a:solidFill>
                <a:schemeClr val="accent5"/>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9E6D4C83-88F3-29D9-718A-E46DD6DB25E9}"/>
                </a:ext>
              </a:extLst>
            </p:cNvPr>
            <p:cNvCxnSpPr>
              <a:cxnSpLocks/>
            </p:cNvCxnSpPr>
            <p:nvPr/>
          </p:nvCxnSpPr>
          <p:spPr bwMode="auto">
            <a:xfrm flipV="1">
              <a:off x="2002313" y="4492782"/>
              <a:ext cx="0" cy="577187"/>
            </a:xfrm>
            <a:prstGeom prst="line">
              <a:avLst/>
            </a:prstGeom>
            <a:noFill/>
            <a:ln w="101600" cap="flat" cmpd="sng" algn="ctr">
              <a:solidFill>
                <a:schemeClr val="accent4"/>
              </a:solidFill>
              <a:prstDash val="solid"/>
              <a:round/>
              <a:headEnd type="none" w="med" len="med"/>
              <a:tailEnd type="none" w="med" len="med"/>
            </a:ln>
            <a:effectLst/>
          </p:spPr>
        </p:cxnSp>
      </p:grpSp>
      <p:grpSp>
        <p:nvGrpSpPr>
          <p:cNvPr id="200" name="Group 199">
            <a:extLst>
              <a:ext uri="{FF2B5EF4-FFF2-40B4-BE49-F238E27FC236}">
                <a16:creationId xmlns:a16="http://schemas.microsoft.com/office/drawing/2014/main" id="{979E7131-756F-B890-4ECB-812A4A858C6F}"/>
              </a:ext>
            </a:extLst>
          </p:cNvPr>
          <p:cNvGrpSpPr/>
          <p:nvPr/>
        </p:nvGrpSpPr>
        <p:grpSpPr>
          <a:xfrm>
            <a:off x="6135995" y="3805433"/>
            <a:ext cx="214348" cy="1178025"/>
            <a:chOff x="2002313" y="3900969"/>
            <a:chExt cx="214348" cy="1178025"/>
          </a:xfrm>
        </p:grpSpPr>
        <p:cxnSp>
          <p:nvCxnSpPr>
            <p:cNvPr id="201" name="Straight Connector 200">
              <a:extLst>
                <a:ext uri="{FF2B5EF4-FFF2-40B4-BE49-F238E27FC236}">
                  <a16:creationId xmlns:a16="http://schemas.microsoft.com/office/drawing/2014/main" id="{20965C4C-CD4C-BDF8-5742-671F7EE387C2}"/>
                </a:ext>
              </a:extLst>
            </p:cNvPr>
            <p:cNvCxnSpPr>
              <a:cxnSpLocks/>
            </p:cNvCxnSpPr>
            <p:nvPr/>
          </p:nvCxnSpPr>
          <p:spPr bwMode="auto">
            <a:xfrm flipV="1">
              <a:off x="2216661" y="3900969"/>
              <a:ext cx="0" cy="1169000"/>
            </a:xfrm>
            <a:prstGeom prst="line">
              <a:avLst/>
            </a:prstGeom>
            <a:noFill/>
            <a:ln w="101600" cap="flat" cmpd="sng" algn="ctr">
              <a:solidFill>
                <a:schemeClr val="accent6"/>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70624A5A-2CF5-D54D-E140-BC59AF87658B}"/>
                </a:ext>
              </a:extLst>
            </p:cNvPr>
            <p:cNvCxnSpPr>
              <a:cxnSpLocks/>
            </p:cNvCxnSpPr>
            <p:nvPr/>
          </p:nvCxnSpPr>
          <p:spPr bwMode="auto">
            <a:xfrm flipV="1">
              <a:off x="2002313" y="3900969"/>
              <a:ext cx="0" cy="1178025"/>
            </a:xfrm>
            <a:prstGeom prst="line">
              <a:avLst/>
            </a:prstGeom>
            <a:noFill/>
            <a:ln w="101600" cap="flat" cmpd="sng" algn="ctr">
              <a:solidFill>
                <a:schemeClr val="accent4"/>
              </a:solidFill>
              <a:prstDash val="solid"/>
              <a:round/>
              <a:headEnd type="none" w="med" len="med"/>
              <a:tailEnd type="none" w="med" len="med"/>
            </a:ln>
            <a:effectLst/>
          </p:spPr>
        </p:cxnSp>
      </p:grpSp>
      <p:grpSp>
        <p:nvGrpSpPr>
          <p:cNvPr id="206" name="Group 205">
            <a:extLst>
              <a:ext uri="{FF2B5EF4-FFF2-40B4-BE49-F238E27FC236}">
                <a16:creationId xmlns:a16="http://schemas.microsoft.com/office/drawing/2014/main" id="{DCF262F8-BA15-9D0E-A06A-153DC767DC6C}"/>
              </a:ext>
            </a:extLst>
          </p:cNvPr>
          <p:cNvGrpSpPr/>
          <p:nvPr/>
        </p:nvGrpSpPr>
        <p:grpSpPr>
          <a:xfrm>
            <a:off x="6824942" y="3805433"/>
            <a:ext cx="214348" cy="1169000"/>
            <a:chOff x="2002313" y="3900969"/>
            <a:chExt cx="214348" cy="1169000"/>
          </a:xfrm>
        </p:grpSpPr>
        <p:cxnSp>
          <p:nvCxnSpPr>
            <p:cNvPr id="207" name="Straight Connector 206">
              <a:extLst>
                <a:ext uri="{FF2B5EF4-FFF2-40B4-BE49-F238E27FC236}">
                  <a16:creationId xmlns:a16="http://schemas.microsoft.com/office/drawing/2014/main" id="{2656CA35-5F14-D1A1-29B3-65B6144F7518}"/>
                </a:ext>
              </a:extLst>
            </p:cNvPr>
            <p:cNvCxnSpPr>
              <a:cxnSpLocks/>
            </p:cNvCxnSpPr>
            <p:nvPr/>
          </p:nvCxnSpPr>
          <p:spPr bwMode="auto">
            <a:xfrm flipV="1">
              <a:off x="2216661" y="3900969"/>
              <a:ext cx="0" cy="1169000"/>
            </a:xfrm>
            <a:prstGeom prst="line">
              <a:avLst/>
            </a:prstGeom>
            <a:noFill/>
            <a:ln w="101600" cap="flat" cmpd="sng" algn="ctr">
              <a:solidFill>
                <a:schemeClr val="accent6"/>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AEEAE3C1-7EF8-989B-B1DC-18CD5521476B}"/>
                </a:ext>
              </a:extLst>
            </p:cNvPr>
            <p:cNvCxnSpPr>
              <a:cxnSpLocks/>
            </p:cNvCxnSpPr>
            <p:nvPr/>
          </p:nvCxnSpPr>
          <p:spPr bwMode="auto">
            <a:xfrm flipV="1">
              <a:off x="2109488" y="4492782"/>
              <a:ext cx="0" cy="577187"/>
            </a:xfrm>
            <a:prstGeom prst="line">
              <a:avLst/>
            </a:prstGeom>
            <a:noFill/>
            <a:ln w="101600" cap="flat" cmpd="sng" algn="ctr">
              <a:solidFill>
                <a:schemeClr val="accent5"/>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195D516C-40BC-E77C-99D3-1C1DD23113E4}"/>
                </a:ext>
              </a:extLst>
            </p:cNvPr>
            <p:cNvCxnSpPr>
              <a:cxnSpLocks/>
            </p:cNvCxnSpPr>
            <p:nvPr/>
          </p:nvCxnSpPr>
          <p:spPr bwMode="auto">
            <a:xfrm flipV="1">
              <a:off x="2002313" y="4492782"/>
              <a:ext cx="0" cy="577187"/>
            </a:xfrm>
            <a:prstGeom prst="line">
              <a:avLst/>
            </a:prstGeom>
            <a:noFill/>
            <a:ln w="101600" cap="flat" cmpd="sng" algn="ctr">
              <a:solidFill>
                <a:schemeClr val="accent4"/>
              </a:solidFill>
              <a:prstDash val="solid"/>
              <a:round/>
              <a:headEnd type="none" w="med" len="med"/>
              <a:tailEnd type="none" w="med" len="med"/>
            </a:ln>
            <a:effectLst/>
          </p:spPr>
        </p:cxnSp>
      </p:grpSp>
      <p:grpSp>
        <p:nvGrpSpPr>
          <p:cNvPr id="212" name="Group 211">
            <a:extLst>
              <a:ext uri="{FF2B5EF4-FFF2-40B4-BE49-F238E27FC236}">
                <a16:creationId xmlns:a16="http://schemas.microsoft.com/office/drawing/2014/main" id="{93B4DEF4-B3A7-AD95-6181-618C77284999}"/>
              </a:ext>
            </a:extLst>
          </p:cNvPr>
          <p:cNvGrpSpPr/>
          <p:nvPr/>
        </p:nvGrpSpPr>
        <p:grpSpPr>
          <a:xfrm>
            <a:off x="7513889" y="3805433"/>
            <a:ext cx="214348" cy="1169000"/>
            <a:chOff x="2002313" y="3900969"/>
            <a:chExt cx="214348" cy="1169000"/>
          </a:xfrm>
        </p:grpSpPr>
        <p:cxnSp>
          <p:nvCxnSpPr>
            <p:cNvPr id="213" name="Straight Connector 212">
              <a:extLst>
                <a:ext uri="{FF2B5EF4-FFF2-40B4-BE49-F238E27FC236}">
                  <a16:creationId xmlns:a16="http://schemas.microsoft.com/office/drawing/2014/main" id="{6A52BF4A-9FC7-FF96-B920-EEAFDADC537C}"/>
                </a:ext>
              </a:extLst>
            </p:cNvPr>
            <p:cNvCxnSpPr>
              <a:cxnSpLocks/>
            </p:cNvCxnSpPr>
            <p:nvPr/>
          </p:nvCxnSpPr>
          <p:spPr bwMode="auto">
            <a:xfrm flipV="1">
              <a:off x="2216661" y="3900969"/>
              <a:ext cx="0" cy="1169000"/>
            </a:xfrm>
            <a:prstGeom prst="line">
              <a:avLst/>
            </a:prstGeom>
            <a:noFill/>
            <a:ln w="101600" cap="flat" cmpd="sng" algn="ctr">
              <a:solidFill>
                <a:schemeClr val="accent6"/>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C259259B-71A8-B830-B79E-EE368F50FCE5}"/>
                </a:ext>
              </a:extLst>
            </p:cNvPr>
            <p:cNvCxnSpPr>
              <a:cxnSpLocks/>
            </p:cNvCxnSpPr>
            <p:nvPr/>
          </p:nvCxnSpPr>
          <p:spPr bwMode="auto">
            <a:xfrm flipV="1">
              <a:off x="2109488" y="4492782"/>
              <a:ext cx="0" cy="577187"/>
            </a:xfrm>
            <a:prstGeom prst="line">
              <a:avLst/>
            </a:prstGeom>
            <a:noFill/>
            <a:ln w="101600" cap="flat" cmpd="sng" algn="ctr">
              <a:solidFill>
                <a:schemeClr val="accent5"/>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94F1B298-3588-69EB-F931-77F351C5FEE4}"/>
                </a:ext>
              </a:extLst>
            </p:cNvPr>
            <p:cNvCxnSpPr>
              <a:cxnSpLocks/>
            </p:cNvCxnSpPr>
            <p:nvPr/>
          </p:nvCxnSpPr>
          <p:spPr bwMode="auto">
            <a:xfrm flipV="1">
              <a:off x="2002313" y="4492782"/>
              <a:ext cx="0" cy="577187"/>
            </a:xfrm>
            <a:prstGeom prst="line">
              <a:avLst/>
            </a:prstGeom>
            <a:noFill/>
            <a:ln w="101600" cap="flat" cmpd="sng" algn="ctr">
              <a:solidFill>
                <a:schemeClr val="accent4"/>
              </a:solidFill>
              <a:prstDash val="solid"/>
              <a:round/>
              <a:headEnd type="none" w="med" len="med"/>
              <a:tailEnd type="none" w="med" len="med"/>
            </a:ln>
            <a:effectLst/>
          </p:spPr>
        </p:cxnSp>
      </p:grpSp>
      <p:grpSp>
        <p:nvGrpSpPr>
          <p:cNvPr id="218" name="Group 217">
            <a:extLst>
              <a:ext uri="{FF2B5EF4-FFF2-40B4-BE49-F238E27FC236}">
                <a16:creationId xmlns:a16="http://schemas.microsoft.com/office/drawing/2014/main" id="{1CD501B1-5B51-65B5-FF0D-262915D51DE7}"/>
              </a:ext>
            </a:extLst>
          </p:cNvPr>
          <p:cNvGrpSpPr/>
          <p:nvPr/>
        </p:nvGrpSpPr>
        <p:grpSpPr>
          <a:xfrm>
            <a:off x="8202836" y="4397246"/>
            <a:ext cx="214348" cy="586212"/>
            <a:chOff x="2002313" y="4492782"/>
            <a:chExt cx="214348" cy="586212"/>
          </a:xfrm>
        </p:grpSpPr>
        <p:cxnSp>
          <p:nvCxnSpPr>
            <p:cNvPr id="219" name="Straight Connector 218">
              <a:extLst>
                <a:ext uri="{FF2B5EF4-FFF2-40B4-BE49-F238E27FC236}">
                  <a16:creationId xmlns:a16="http://schemas.microsoft.com/office/drawing/2014/main" id="{2425E4DC-28C8-1295-4086-E61090EB731C}"/>
                </a:ext>
              </a:extLst>
            </p:cNvPr>
            <p:cNvCxnSpPr>
              <a:cxnSpLocks/>
            </p:cNvCxnSpPr>
            <p:nvPr/>
          </p:nvCxnSpPr>
          <p:spPr bwMode="auto">
            <a:xfrm flipV="1">
              <a:off x="2216661" y="4492782"/>
              <a:ext cx="0" cy="577187"/>
            </a:xfrm>
            <a:prstGeom prst="line">
              <a:avLst/>
            </a:prstGeom>
            <a:noFill/>
            <a:ln w="101600" cap="flat" cmpd="sng" algn="ctr">
              <a:solidFill>
                <a:schemeClr val="accent6"/>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BA246D81-E947-9E87-3427-DE7FAF11E989}"/>
                </a:ext>
              </a:extLst>
            </p:cNvPr>
            <p:cNvCxnSpPr>
              <a:cxnSpLocks/>
            </p:cNvCxnSpPr>
            <p:nvPr/>
          </p:nvCxnSpPr>
          <p:spPr bwMode="auto">
            <a:xfrm flipV="1">
              <a:off x="2002313" y="4492782"/>
              <a:ext cx="0" cy="586212"/>
            </a:xfrm>
            <a:prstGeom prst="line">
              <a:avLst/>
            </a:prstGeom>
            <a:noFill/>
            <a:ln w="101600" cap="flat" cmpd="sng" algn="ctr">
              <a:solidFill>
                <a:schemeClr val="accent4"/>
              </a:solidFill>
              <a:prstDash val="solid"/>
              <a:round/>
              <a:headEnd type="none" w="med" len="med"/>
              <a:tailEnd type="none" w="med" len="med"/>
            </a:ln>
            <a:effectLst/>
          </p:spPr>
        </p:cxnSp>
      </p:grpSp>
      <p:grpSp>
        <p:nvGrpSpPr>
          <p:cNvPr id="224" name="Group 223">
            <a:extLst>
              <a:ext uri="{FF2B5EF4-FFF2-40B4-BE49-F238E27FC236}">
                <a16:creationId xmlns:a16="http://schemas.microsoft.com/office/drawing/2014/main" id="{5437DAF2-2CCC-6C15-AD5E-A0A8408D31FD}"/>
              </a:ext>
            </a:extLst>
          </p:cNvPr>
          <p:cNvGrpSpPr/>
          <p:nvPr/>
        </p:nvGrpSpPr>
        <p:grpSpPr>
          <a:xfrm>
            <a:off x="8998958" y="4397246"/>
            <a:ext cx="107173" cy="577187"/>
            <a:chOff x="2109488" y="4492782"/>
            <a:chExt cx="107173" cy="577187"/>
          </a:xfrm>
        </p:grpSpPr>
        <p:cxnSp>
          <p:nvCxnSpPr>
            <p:cNvPr id="225" name="Straight Connector 224">
              <a:extLst>
                <a:ext uri="{FF2B5EF4-FFF2-40B4-BE49-F238E27FC236}">
                  <a16:creationId xmlns:a16="http://schemas.microsoft.com/office/drawing/2014/main" id="{AC7528AD-E89D-41A5-5979-BD7C9B42D702}"/>
                </a:ext>
              </a:extLst>
            </p:cNvPr>
            <p:cNvCxnSpPr>
              <a:cxnSpLocks/>
            </p:cNvCxnSpPr>
            <p:nvPr/>
          </p:nvCxnSpPr>
          <p:spPr bwMode="auto">
            <a:xfrm flipV="1">
              <a:off x="2216661" y="4492782"/>
              <a:ext cx="0" cy="577187"/>
            </a:xfrm>
            <a:prstGeom prst="line">
              <a:avLst/>
            </a:prstGeom>
            <a:noFill/>
            <a:ln w="101600" cap="flat" cmpd="sng" algn="ctr">
              <a:solidFill>
                <a:schemeClr val="accent6"/>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800AF688-CA53-AB25-55B4-CBCBBB3C3CB2}"/>
                </a:ext>
              </a:extLst>
            </p:cNvPr>
            <p:cNvCxnSpPr>
              <a:cxnSpLocks/>
            </p:cNvCxnSpPr>
            <p:nvPr/>
          </p:nvCxnSpPr>
          <p:spPr bwMode="auto">
            <a:xfrm flipV="1">
              <a:off x="2109488" y="4492782"/>
              <a:ext cx="0" cy="577187"/>
            </a:xfrm>
            <a:prstGeom prst="line">
              <a:avLst/>
            </a:prstGeom>
            <a:noFill/>
            <a:ln w="101600" cap="flat" cmpd="sng" algn="ctr">
              <a:solidFill>
                <a:schemeClr val="accent5"/>
              </a:solidFill>
              <a:prstDash val="solid"/>
              <a:round/>
              <a:headEnd type="none" w="med" len="med"/>
              <a:tailEnd type="none" w="med" len="med"/>
            </a:ln>
            <a:effectLst/>
          </p:spPr>
        </p:cxnSp>
      </p:grpSp>
      <p:grpSp>
        <p:nvGrpSpPr>
          <p:cNvPr id="230" name="Group 229">
            <a:extLst>
              <a:ext uri="{FF2B5EF4-FFF2-40B4-BE49-F238E27FC236}">
                <a16:creationId xmlns:a16="http://schemas.microsoft.com/office/drawing/2014/main" id="{19161101-B2F0-7383-7A5B-18A29C99D2AD}"/>
              </a:ext>
            </a:extLst>
          </p:cNvPr>
          <p:cNvGrpSpPr/>
          <p:nvPr/>
        </p:nvGrpSpPr>
        <p:grpSpPr>
          <a:xfrm>
            <a:off x="9687905" y="4397246"/>
            <a:ext cx="107173" cy="577187"/>
            <a:chOff x="2109488" y="4492782"/>
            <a:chExt cx="107173" cy="577187"/>
          </a:xfrm>
        </p:grpSpPr>
        <p:cxnSp>
          <p:nvCxnSpPr>
            <p:cNvPr id="231" name="Straight Connector 230">
              <a:extLst>
                <a:ext uri="{FF2B5EF4-FFF2-40B4-BE49-F238E27FC236}">
                  <a16:creationId xmlns:a16="http://schemas.microsoft.com/office/drawing/2014/main" id="{3784310C-DB55-0B33-6AC4-25CDA4837080}"/>
                </a:ext>
              </a:extLst>
            </p:cNvPr>
            <p:cNvCxnSpPr>
              <a:cxnSpLocks/>
            </p:cNvCxnSpPr>
            <p:nvPr/>
          </p:nvCxnSpPr>
          <p:spPr bwMode="auto">
            <a:xfrm flipV="1">
              <a:off x="2216661" y="4492782"/>
              <a:ext cx="0" cy="577187"/>
            </a:xfrm>
            <a:prstGeom prst="line">
              <a:avLst/>
            </a:prstGeom>
            <a:noFill/>
            <a:ln w="101600" cap="flat" cmpd="sng" algn="ctr">
              <a:solidFill>
                <a:schemeClr val="accent6"/>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23AF5C00-6849-2BEF-3BFC-DE64A49B681D}"/>
                </a:ext>
              </a:extLst>
            </p:cNvPr>
            <p:cNvCxnSpPr>
              <a:cxnSpLocks/>
            </p:cNvCxnSpPr>
            <p:nvPr/>
          </p:nvCxnSpPr>
          <p:spPr bwMode="auto">
            <a:xfrm flipV="1">
              <a:off x="2109488" y="4492782"/>
              <a:ext cx="0" cy="577187"/>
            </a:xfrm>
            <a:prstGeom prst="line">
              <a:avLst/>
            </a:prstGeom>
            <a:noFill/>
            <a:ln w="101600" cap="flat" cmpd="sng" algn="ctr">
              <a:solidFill>
                <a:schemeClr val="accent5"/>
              </a:solidFill>
              <a:prstDash val="solid"/>
              <a:round/>
              <a:headEnd type="none" w="med" len="med"/>
              <a:tailEnd type="none" w="med" len="med"/>
            </a:ln>
            <a:effectLst/>
          </p:spPr>
        </p:cxnSp>
      </p:grpSp>
      <p:grpSp>
        <p:nvGrpSpPr>
          <p:cNvPr id="236" name="Group 235">
            <a:extLst>
              <a:ext uri="{FF2B5EF4-FFF2-40B4-BE49-F238E27FC236}">
                <a16:creationId xmlns:a16="http://schemas.microsoft.com/office/drawing/2014/main" id="{89E150E7-401C-818F-CBF1-3AA3A6282BAD}"/>
              </a:ext>
            </a:extLst>
          </p:cNvPr>
          <p:cNvGrpSpPr/>
          <p:nvPr/>
        </p:nvGrpSpPr>
        <p:grpSpPr>
          <a:xfrm>
            <a:off x="10269674" y="4385812"/>
            <a:ext cx="214348" cy="597646"/>
            <a:chOff x="2002313" y="4481348"/>
            <a:chExt cx="214348" cy="597646"/>
          </a:xfrm>
        </p:grpSpPr>
        <p:cxnSp>
          <p:nvCxnSpPr>
            <p:cNvPr id="237" name="Straight Connector 236">
              <a:extLst>
                <a:ext uri="{FF2B5EF4-FFF2-40B4-BE49-F238E27FC236}">
                  <a16:creationId xmlns:a16="http://schemas.microsoft.com/office/drawing/2014/main" id="{FF694DD2-9D1F-8CC9-3022-467D350E140D}"/>
                </a:ext>
              </a:extLst>
            </p:cNvPr>
            <p:cNvCxnSpPr>
              <a:cxnSpLocks/>
            </p:cNvCxnSpPr>
            <p:nvPr/>
          </p:nvCxnSpPr>
          <p:spPr bwMode="auto">
            <a:xfrm flipV="1">
              <a:off x="2216661" y="4481348"/>
              <a:ext cx="0" cy="588621"/>
            </a:xfrm>
            <a:prstGeom prst="line">
              <a:avLst/>
            </a:prstGeom>
            <a:noFill/>
            <a:ln w="101600" cap="flat" cmpd="sng" algn="ctr">
              <a:solidFill>
                <a:schemeClr val="accent6"/>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0BAC15FE-512A-0715-2EDF-1676F8D14D2C}"/>
                </a:ext>
              </a:extLst>
            </p:cNvPr>
            <p:cNvCxnSpPr>
              <a:cxnSpLocks/>
            </p:cNvCxnSpPr>
            <p:nvPr/>
          </p:nvCxnSpPr>
          <p:spPr bwMode="auto">
            <a:xfrm flipV="1">
              <a:off x="2002313" y="4490720"/>
              <a:ext cx="0" cy="588274"/>
            </a:xfrm>
            <a:prstGeom prst="line">
              <a:avLst/>
            </a:prstGeom>
            <a:noFill/>
            <a:ln w="101600" cap="flat" cmpd="sng" algn="ctr">
              <a:solidFill>
                <a:schemeClr val="accent4"/>
              </a:solidFill>
              <a:prstDash val="solid"/>
              <a:round/>
              <a:headEnd type="none" w="med" len="med"/>
              <a:tailEnd type="none" w="med" len="med"/>
            </a:ln>
            <a:effectLst/>
          </p:spPr>
        </p:cxnSp>
      </p:grpSp>
      <p:sp>
        <p:nvSpPr>
          <p:cNvPr id="243" name="Rectangle 242">
            <a:extLst>
              <a:ext uri="{FF2B5EF4-FFF2-40B4-BE49-F238E27FC236}">
                <a16:creationId xmlns:a16="http://schemas.microsoft.com/office/drawing/2014/main" id="{650A69EB-A41B-09FE-444C-D66DE19A1517}"/>
              </a:ext>
            </a:extLst>
          </p:cNvPr>
          <p:cNvSpPr/>
          <p:nvPr/>
        </p:nvSpPr>
        <p:spPr>
          <a:xfrm>
            <a:off x="3897718" y="2676769"/>
            <a:ext cx="7583764" cy="584775"/>
          </a:xfrm>
          <a:prstGeom prst="rect">
            <a:avLst/>
          </a:prstGeom>
        </p:spPr>
        <p:txBody>
          <a:bodyPr wrap="square">
            <a:spAutoFit/>
          </a:bodyPr>
          <a:lstStyle/>
          <a:p>
            <a:r>
              <a:rPr lang="en-US" sz="1600" b="1" dirty="0">
                <a:solidFill>
                  <a:schemeClr val="bg1"/>
                </a:solidFill>
                <a:latin typeface="Calibri" panose="020F0502020204030204" pitchFamily="34" charset="0"/>
                <a:cs typeface="Calibri" panose="020F0502020204030204" pitchFamily="34" charset="0"/>
              </a:rPr>
              <a:t>TRAEs reported in 13 patients </a:t>
            </a:r>
          </a:p>
          <a:p>
            <a:r>
              <a:rPr lang="en-US" sz="1600" dirty="0">
                <a:solidFill>
                  <a:schemeClr val="bg1"/>
                </a:solidFill>
                <a:latin typeface="Calibri" panose="020F0502020204030204" pitchFamily="34" charset="0"/>
                <a:cs typeface="Calibri" panose="020F0502020204030204" pitchFamily="34" charset="0"/>
              </a:rPr>
              <a:t>Corneal events reported by 6 pts, 1 of whom experienced Grade 3 keratopathy</a:t>
            </a:r>
            <a:endParaRPr lang="fr-FR" sz="1600" dirty="0">
              <a:solidFill>
                <a:schemeClr val="bg1"/>
              </a:solidFill>
              <a:latin typeface="Calibri" panose="020F0502020204030204" pitchFamily="34" charset="0"/>
              <a:cs typeface="Calibri" panose="020F0502020204030204" pitchFamily="34" charset="0"/>
            </a:endParaRPr>
          </a:p>
        </p:txBody>
      </p:sp>
      <p:sp>
        <p:nvSpPr>
          <p:cNvPr id="244" name="Accolade fermante 8">
            <a:extLst>
              <a:ext uri="{FF2B5EF4-FFF2-40B4-BE49-F238E27FC236}">
                <a16:creationId xmlns:a16="http://schemas.microsoft.com/office/drawing/2014/main" id="{3C7D1603-8EE3-1D11-FEEA-600C99942A93}"/>
              </a:ext>
            </a:extLst>
          </p:cNvPr>
          <p:cNvSpPr/>
          <p:nvPr/>
        </p:nvSpPr>
        <p:spPr>
          <a:xfrm rot="16200000">
            <a:off x="2878959" y="2383572"/>
            <a:ext cx="300810" cy="1366954"/>
          </a:xfrm>
          <a:prstGeom prst="rightBrace">
            <a:avLst/>
          </a:pr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dirty="0"/>
          </a:p>
        </p:txBody>
      </p:sp>
    </p:spTree>
    <p:extLst>
      <p:ext uri="{BB962C8B-B14F-4D97-AF65-F5344CB8AC3E}">
        <p14:creationId xmlns:p14="http://schemas.microsoft.com/office/powerpoint/2010/main" val="2662112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Straight Connector 35">
            <a:extLst>
              <a:ext uri="{FF2B5EF4-FFF2-40B4-BE49-F238E27FC236}">
                <a16:creationId xmlns:a16="http://schemas.microsoft.com/office/drawing/2014/main" id="{4C34E124-6E4C-0F3B-582E-55B82EEE591A}"/>
              </a:ext>
            </a:extLst>
          </p:cNvPr>
          <p:cNvCxnSpPr>
            <a:cxnSpLocks/>
          </p:cNvCxnSpPr>
          <p:nvPr/>
        </p:nvCxnSpPr>
        <p:spPr bwMode="auto">
          <a:xfrm>
            <a:off x="6504906" y="2559969"/>
            <a:ext cx="66338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C7B2E9B-5ECE-FA49-D2CE-DDF782433DE6}"/>
              </a:ext>
            </a:extLst>
          </p:cNvPr>
          <p:cNvCxnSpPr>
            <a:cxnSpLocks/>
          </p:cNvCxnSpPr>
          <p:nvPr/>
        </p:nvCxnSpPr>
        <p:spPr bwMode="auto">
          <a:xfrm>
            <a:off x="6416940" y="3318005"/>
            <a:ext cx="663388" cy="0"/>
          </a:xfrm>
          <a:prstGeom prst="line">
            <a:avLst/>
          </a:prstGeom>
          <a:noFill/>
          <a:ln w="28575" cap="flat" cmpd="sng" algn="ctr">
            <a:solidFill>
              <a:schemeClr val="bg1"/>
            </a:solidFill>
            <a:prstDash val="solid"/>
            <a:round/>
            <a:headEnd type="none" w="med" len="med"/>
            <a:tailEnd type="none" w="med" len="med"/>
          </a:ln>
          <a:effectLst/>
        </p:spPr>
      </p:cxnSp>
      <p:sp>
        <p:nvSpPr>
          <p:cNvPr id="8" name="Rounded Rectangle 7">
            <a:extLst>
              <a:ext uri="{FF2B5EF4-FFF2-40B4-BE49-F238E27FC236}">
                <a16:creationId xmlns:a16="http://schemas.microsoft.com/office/drawing/2014/main" id="{A442C07C-42E9-CFF5-46A3-C46EBFD5D6D5}"/>
              </a:ext>
            </a:extLst>
          </p:cNvPr>
          <p:cNvSpPr/>
          <p:nvPr/>
        </p:nvSpPr>
        <p:spPr bwMode="auto">
          <a:xfrm>
            <a:off x="8579223" y="1600199"/>
            <a:ext cx="2926977" cy="3629293"/>
          </a:xfrm>
          <a:prstGeom prst="roundRect">
            <a:avLst>
              <a:gd name="adj" fmla="val 8091"/>
            </a:avLst>
          </a:prstGeom>
          <a:solidFill>
            <a:schemeClr val="accent3">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p:cNvSpPr>
            <a:spLocks noGrp="1"/>
          </p:cNvSpPr>
          <p:nvPr>
            <p:ph type="title"/>
          </p:nvPr>
        </p:nvSpPr>
        <p:spPr/>
        <p:txBody>
          <a:bodyPr/>
          <a:lstStyle/>
          <a:p>
            <a:r>
              <a:rPr lang="fr-FR" dirty="0"/>
              <a:t>Expansion Phase of Tusamitamab Ravtansine</a:t>
            </a:r>
            <a:br>
              <a:rPr lang="fr-FR" dirty="0"/>
            </a:br>
            <a:r>
              <a:rPr lang="fr-FR" dirty="0"/>
              <a:t>(MTD 100 mg/m</a:t>
            </a:r>
            <a:r>
              <a:rPr lang="fr-FR" baseline="30000" dirty="0"/>
              <a:t>2</a:t>
            </a:r>
            <a:r>
              <a:rPr lang="fr-FR" dirty="0"/>
              <a:t> Q2W) in NSCLC </a:t>
            </a:r>
            <a:endParaRPr lang="en-US" dirty="0"/>
          </a:p>
        </p:txBody>
      </p:sp>
      <p:sp>
        <p:nvSpPr>
          <p:cNvPr id="4" name="ZoneTexte 3"/>
          <p:cNvSpPr txBox="1"/>
          <p:nvPr/>
        </p:nvSpPr>
        <p:spPr>
          <a:xfrm>
            <a:off x="443814" y="6385052"/>
            <a:ext cx="2225289" cy="276999"/>
          </a:xfrm>
          <a:prstGeom prst="rect">
            <a:avLst/>
          </a:prstGeom>
          <a:noFill/>
        </p:spPr>
        <p:txBody>
          <a:bodyPr wrap="none" rtlCol="0">
            <a:spAutoFit/>
          </a:bodyPr>
          <a:lstStyle/>
          <a:p>
            <a:r>
              <a:rPr lang="fr-FR" sz="1200" dirty="0">
                <a:solidFill>
                  <a:schemeClr val="bg2"/>
                </a:solidFill>
                <a:latin typeface="Calibri" panose="020F0502020204030204" pitchFamily="34" charset="0"/>
                <a:cs typeface="Calibri" panose="020F0502020204030204" pitchFamily="34" charset="0"/>
              </a:rPr>
              <a:t>Gazzah. ASCO 2020. Abstr 9505.</a:t>
            </a:r>
          </a:p>
        </p:txBody>
      </p:sp>
      <p:sp>
        <p:nvSpPr>
          <p:cNvPr id="3" name="TextBox 2">
            <a:extLst>
              <a:ext uri="{FF2B5EF4-FFF2-40B4-BE49-F238E27FC236}">
                <a16:creationId xmlns:a16="http://schemas.microsoft.com/office/drawing/2014/main" id="{511C07AC-3A8F-8165-22C6-FFAB2FBF8264}"/>
              </a:ext>
            </a:extLst>
          </p:cNvPr>
          <p:cNvSpPr txBox="1"/>
          <p:nvPr/>
        </p:nvSpPr>
        <p:spPr bwMode="auto">
          <a:xfrm>
            <a:off x="723900" y="1519516"/>
            <a:ext cx="766706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A first-in-human study for the evaluation of the safety, PK and antitumor activity of SAR408701 in patients with advanced solid tumors (NCT02187848)</a:t>
            </a:r>
          </a:p>
        </p:txBody>
      </p:sp>
      <p:sp>
        <p:nvSpPr>
          <p:cNvPr id="7" name="TextBox 6">
            <a:extLst>
              <a:ext uri="{FF2B5EF4-FFF2-40B4-BE49-F238E27FC236}">
                <a16:creationId xmlns:a16="http://schemas.microsoft.com/office/drawing/2014/main" id="{37B4D72E-033F-2066-CF23-077780C7C735}"/>
              </a:ext>
            </a:extLst>
          </p:cNvPr>
          <p:cNvSpPr txBox="1"/>
          <p:nvPr/>
        </p:nvSpPr>
        <p:spPr bwMode="auto">
          <a:xfrm>
            <a:off x="8692402" y="1731050"/>
            <a:ext cx="2700618" cy="33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ts val="500"/>
              </a:spcBef>
              <a:spcAft>
                <a:spcPct val="0"/>
              </a:spcAft>
              <a:buClrTx/>
              <a:buFontTx/>
              <a:buNone/>
            </a:pPr>
            <a:r>
              <a:rPr lang="en-US" sz="1600" b="1" u="sng" dirty="0">
                <a:solidFill>
                  <a:schemeClr val="bg1"/>
                </a:solidFill>
                <a:latin typeface="Calibri" panose="020F0502020204030204" pitchFamily="34" charset="0"/>
              </a:rPr>
              <a:t>Expansion Phase in NSCLC</a:t>
            </a:r>
          </a:p>
          <a:p>
            <a:pPr algn="l">
              <a:spcBef>
                <a:spcPts val="500"/>
              </a:spcBef>
              <a:spcAft>
                <a:spcPct val="0"/>
              </a:spcAft>
              <a:buClrTx/>
              <a:buFontTx/>
              <a:buNone/>
            </a:pPr>
            <a:r>
              <a:rPr lang="en-US" sz="1600" dirty="0">
                <a:solidFill>
                  <a:schemeClr val="bg1"/>
                </a:solidFill>
                <a:latin typeface="Calibri" panose="020F0502020204030204" pitchFamily="34" charset="0"/>
              </a:rPr>
              <a:t>Inclusion restricted with CEACAM5 expression, via IHC testing in most recent archival tissue sample</a:t>
            </a:r>
          </a:p>
          <a:p>
            <a:pPr marL="285750" indent="-285750" algn="l">
              <a:spcBef>
                <a:spcPts val="500"/>
              </a:spcBef>
              <a:spcAft>
                <a:spcPct val="0"/>
              </a:spcAft>
              <a:buClrTx/>
              <a:buFont typeface="Wingdings" pitchFamily="2" charset="2"/>
              <a:buChar char="§"/>
            </a:pPr>
            <a:r>
              <a:rPr lang="en-US" sz="1400" b="0" dirty="0">
                <a:solidFill>
                  <a:schemeClr val="bg1"/>
                </a:solidFill>
                <a:latin typeface="Calibri" panose="020F0502020204030204" pitchFamily="34" charset="0"/>
              </a:rPr>
              <a:t>High expressor cohort</a:t>
            </a:r>
            <a:r>
              <a:rPr lang="en-US" sz="1400" dirty="0">
                <a:solidFill>
                  <a:schemeClr val="bg1"/>
                </a:solidFill>
                <a:latin typeface="Calibri" panose="020F0502020204030204" pitchFamily="34" charset="0"/>
              </a:rPr>
              <a:t>: CEACAM5 at ≥50% at ≥2+ intensity</a:t>
            </a:r>
          </a:p>
          <a:p>
            <a:pPr marL="742950" lvl="1" indent="-285750">
              <a:spcBef>
                <a:spcPts val="500"/>
              </a:spcBef>
              <a:spcAft>
                <a:spcPct val="0"/>
              </a:spcAft>
              <a:buFont typeface="Arial" panose="020B0604020202020204" pitchFamily="34" charset="0"/>
              <a:buChar char="‒"/>
            </a:pPr>
            <a:r>
              <a:rPr lang="en-US" sz="1400" b="0" dirty="0">
                <a:solidFill>
                  <a:schemeClr val="bg1"/>
                </a:solidFill>
                <a:latin typeface="Calibri" panose="020F0502020204030204" pitchFamily="34" charset="0"/>
              </a:rPr>
              <a:t>20% of N</a:t>
            </a:r>
            <a:r>
              <a:rPr lang="en-US" sz="1400" dirty="0">
                <a:solidFill>
                  <a:schemeClr val="bg1"/>
                </a:solidFill>
                <a:latin typeface="Calibri" panose="020F0502020204030204" pitchFamily="34" charset="0"/>
              </a:rPr>
              <a:t>SQ NSCLC</a:t>
            </a:r>
          </a:p>
          <a:p>
            <a:pPr marL="285750" indent="-285750">
              <a:spcBef>
                <a:spcPts val="500"/>
              </a:spcBef>
              <a:spcAft>
                <a:spcPct val="0"/>
              </a:spcAft>
              <a:buFont typeface="Wingdings" pitchFamily="2" charset="2"/>
              <a:buChar char="§"/>
            </a:pPr>
            <a:r>
              <a:rPr lang="en-US" sz="1400" dirty="0">
                <a:solidFill>
                  <a:schemeClr val="bg1"/>
                </a:solidFill>
                <a:latin typeface="Calibri" panose="020F0502020204030204" pitchFamily="34" charset="0"/>
              </a:rPr>
              <a:t>Moderate expressor cohort: CEACAM5 between ≥1% and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&lt;50% at ≥2+ intensity</a:t>
            </a:r>
          </a:p>
          <a:p>
            <a:pPr marL="742950" lvl="1" indent="-285750">
              <a:spcBef>
                <a:spcPts val="500"/>
              </a:spcBef>
              <a:spcAft>
                <a:spcPct val="0"/>
              </a:spcAft>
              <a:buFont typeface="Arial" panose="020B0604020202020204" pitchFamily="34" charset="0"/>
              <a:buChar char="‒"/>
            </a:pPr>
            <a:r>
              <a:rPr lang="en-US" sz="1400" dirty="0">
                <a:solidFill>
                  <a:schemeClr val="bg1"/>
                </a:solidFill>
                <a:latin typeface="Calibri" panose="020F0502020204030204" pitchFamily="34" charset="0"/>
              </a:rPr>
              <a:t>24% of NSQ NSCLC</a:t>
            </a:r>
          </a:p>
        </p:txBody>
      </p:sp>
      <p:sp>
        <p:nvSpPr>
          <p:cNvPr id="10" name="Rounded Rectangle 9">
            <a:extLst>
              <a:ext uri="{FF2B5EF4-FFF2-40B4-BE49-F238E27FC236}">
                <a16:creationId xmlns:a16="http://schemas.microsoft.com/office/drawing/2014/main" id="{3599C1E6-1EAD-562F-15A0-1FE3FEE13607}"/>
              </a:ext>
            </a:extLst>
          </p:cNvPr>
          <p:cNvSpPr/>
          <p:nvPr/>
        </p:nvSpPr>
        <p:spPr bwMode="auto">
          <a:xfrm>
            <a:off x="8579223" y="5349687"/>
            <a:ext cx="2926977" cy="851647"/>
          </a:xfrm>
          <a:prstGeom prst="roundRect">
            <a:avLst>
              <a:gd name="adj" fmla="val 22100"/>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TextBox 10">
            <a:extLst>
              <a:ext uri="{FF2B5EF4-FFF2-40B4-BE49-F238E27FC236}">
                <a16:creationId xmlns:a16="http://schemas.microsoft.com/office/drawing/2014/main" id="{7D1D84A6-4F27-C5E9-59C5-E2F9B01C0A13}"/>
              </a:ext>
            </a:extLst>
          </p:cNvPr>
          <p:cNvSpPr txBox="1"/>
          <p:nvPr/>
        </p:nvSpPr>
        <p:spPr bwMode="auto">
          <a:xfrm>
            <a:off x="8692402" y="5483122"/>
            <a:ext cx="27006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itchFamily="2" charset="2"/>
              <a:buChar char="§"/>
            </a:pPr>
            <a:r>
              <a:rPr lang="en-US" sz="1600" b="0" dirty="0">
                <a:latin typeface="Calibri" panose="020F0502020204030204" pitchFamily="34" charset="0"/>
              </a:rPr>
              <a:t>Tumor assessments – every 4 cycles (8 wk)</a:t>
            </a:r>
            <a:endParaRPr lang="en-US" sz="1600" dirty="0">
              <a:latin typeface="Calibri" panose="020F0502020204030204" pitchFamily="34" charset="0"/>
            </a:endParaRPr>
          </a:p>
        </p:txBody>
      </p:sp>
      <p:sp>
        <p:nvSpPr>
          <p:cNvPr id="12" name="TextBox 11">
            <a:extLst>
              <a:ext uri="{FF2B5EF4-FFF2-40B4-BE49-F238E27FC236}">
                <a16:creationId xmlns:a16="http://schemas.microsoft.com/office/drawing/2014/main" id="{2924E24D-BD7E-1F56-D889-6A682B150E83}"/>
              </a:ext>
            </a:extLst>
          </p:cNvPr>
          <p:cNvSpPr txBox="1"/>
          <p:nvPr/>
        </p:nvSpPr>
        <p:spPr bwMode="auto">
          <a:xfrm>
            <a:off x="651700" y="5729069"/>
            <a:ext cx="76670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Primary endpoints: </a:t>
            </a:r>
            <a:r>
              <a:rPr lang="en-US" sz="1400" b="0" dirty="0">
                <a:solidFill>
                  <a:schemeClr val="bg1"/>
                </a:solidFill>
                <a:latin typeface="Calibri" panose="020F0502020204030204" pitchFamily="34" charset="0"/>
              </a:rPr>
              <a:t>DLT (escalation phase), overall response rate (ORR; expansion phase)</a:t>
            </a:r>
            <a:br>
              <a:rPr lang="en-US" sz="1400" dirty="0">
                <a:solidFill>
                  <a:schemeClr val="bg1"/>
                </a:solidFill>
                <a:latin typeface="Calibri" panose="020F0502020204030204" pitchFamily="34" charset="0"/>
              </a:rPr>
            </a:br>
            <a:r>
              <a:rPr lang="en-US" sz="1400" b="1" dirty="0">
                <a:solidFill>
                  <a:schemeClr val="bg1"/>
                </a:solidFill>
                <a:latin typeface="Calibri" panose="020F0502020204030204" pitchFamily="34" charset="0"/>
              </a:rPr>
              <a:t>Secondary endpoints: </a:t>
            </a:r>
            <a:r>
              <a:rPr lang="en-US" sz="1400" dirty="0">
                <a:solidFill>
                  <a:schemeClr val="bg1"/>
                </a:solidFill>
                <a:latin typeface="Calibri" panose="020F0502020204030204" pitchFamily="34" charset="0"/>
              </a:rPr>
              <a:t>Safety, recommended Phase 2 dose identification, duration of response</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*High expressor NSCLC – 2 interim analyses (at first 15 treated patients and at first 30 treated patients)</a:t>
            </a:r>
            <a:endParaRPr lang="en-US" sz="1400" b="0" dirty="0">
              <a:solidFill>
                <a:schemeClr val="bg1"/>
              </a:solidFill>
              <a:latin typeface="Calibri" panose="020F0502020204030204" pitchFamily="34" charset="0"/>
            </a:endParaRPr>
          </a:p>
        </p:txBody>
      </p:sp>
      <p:cxnSp>
        <p:nvCxnSpPr>
          <p:cNvPr id="20" name="Straight Connector 19">
            <a:extLst>
              <a:ext uri="{FF2B5EF4-FFF2-40B4-BE49-F238E27FC236}">
                <a16:creationId xmlns:a16="http://schemas.microsoft.com/office/drawing/2014/main" id="{87BEF6FE-ADD0-A9FD-CAA7-E2A8A6A912AD}"/>
              </a:ext>
            </a:extLst>
          </p:cNvPr>
          <p:cNvCxnSpPr>
            <a:cxnSpLocks/>
            <a:stCxn id="13" idx="3"/>
          </p:cNvCxnSpPr>
          <p:nvPr/>
        </p:nvCxnSpPr>
        <p:spPr bwMode="auto">
          <a:xfrm flipV="1">
            <a:off x="2009213" y="3388660"/>
            <a:ext cx="2840237" cy="0"/>
          </a:xfrm>
          <a:prstGeom prst="line">
            <a:avLst/>
          </a:prstGeom>
          <a:noFill/>
          <a:ln w="28575" cap="flat" cmpd="sng" algn="ctr">
            <a:solidFill>
              <a:schemeClr val="bg1"/>
            </a:solidFill>
            <a:prstDash val="solid"/>
            <a:round/>
            <a:headEnd type="none" w="med" len="med"/>
            <a:tailEnd type="none" w="med" len="med"/>
          </a:ln>
          <a:effectLst/>
        </p:spPr>
      </p:cxnSp>
      <p:sp>
        <p:nvSpPr>
          <p:cNvPr id="21" name="Left Bracket 20">
            <a:extLst>
              <a:ext uri="{FF2B5EF4-FFF2-40B4-BE49-F238E27FC236}">
                <a16:creationId xmlns:a16="http://schemas.microsoft.com/office/drawing/2014/main" id="{AFB9609D-20CF-ED9B-70BA-ABF548DACE9A}"/>
              </a:ext>
            </a:extLst>
          </p:cNvPr>
          <p:cNvSpPr/>
          <p:nvPr/>
        </p:nvSpPr>
        <p:spPr bwMode="auto">
          <a:xfrm>
            <a:off x="4659541" y="2572871"/>
            <a:ext cx="189909" cy="2841811"/>
          </a:xfrm>
          <a:prstGeom prst="lef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cxnSp>
        <p:nvCxnSpPr>
          <p:cNvPr id="23" name="Straight Connector 22">
            <a:extLst>
              <a:ext uri="{FF2B5EF4-FFF2-40B4-BE49-F238E27FC236}">
                <a16:creationId xmlns:a16="http://schemas.microsoft.com/office/drawing/2014/main" id="{FD0C0360-EF33-DEB7-46CB-0999DE3B83FF}"/>
              </a:ext>
            </a:extLst>
          </p:cNvPr>
          <p:cNvCxnSpPr>
            <a:cxnSpLocks/>
          </p:cNvCxnSpPr>
          <p:nvPr/>
        </p:nvCxnSpPr>
        <p:spPr bwMode="auto">
          <a:xfrm>
            <a:off x="4659541" y="4002741"/>
            <a:ext cx="190361"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5677645-81E3-E06C-5F38-F25699BE4DFD}"/>
              </a:ext>
            </a:extLst>
          </p:cNvPr>
          <p:cNvCxnSpPr>
            <a:cxnSpLocks/>
          </p:cNvCxnSpPr>
          <p:nvPr/>
        </p:nvCxnSpPr>
        <p:spPr bwMode="auto">
          <a:xfrm>
            <a:off x="4659541" y="4703589"/>
            <a:ext cx="190361" cy="0"/>
          </a:xfrm>
          <a:prstGeom prst="line">
            <a:avLst/>
          </a:prstGeom>
          <a:noFill/>
          <a:ln w="28575" cap="flat" cmpd="sng" algn="ctr">
            <a:solidFill>
              <a:schemeClr val="bg1"/>
            </a:solidFill>
            <a:prstDash val="solid"/>
            <a:round/>
            <a:headEnd type="none" w="med" len="med"/>
            <a:tailEnd type="none" w="med" len="med"/>
          </a:ln>
          <a:effectLst/>
        </p:spPr>
      </p:cxnSp>
      <p:sp>
        <p:nvSpPr>
          <p:cNvPr id="13" name="TextBox 12">
            <a:extLst>
              <a:ext uri="{FF2B5EF4-FFF2-40B4-BE49-F238E27FC236}">
                <a16:creationId xmlns:a16="http://schemas.microsoft.com/office/drawing/2014/main" id="{0355121C-4BA3-1E7A-EC00-BC4373A845AD}"/>
              </a:ext>
            </a:extLst>
          </p:cNvPr>
          <p:cNvSpPr txBox="1"/>
          <p:nvPr/>
        </p:nvSpPr>
        <p:spPr bwMode="auto">
          <a:xfrm>
            <a:off x="533400" y="3067378"/>
            <a:ext cx="1475813" cy="738664"/>
          </a:xfrm>
          <a:prstGeom prst="rect">
            <a:avLst/>
          </a:prstGeom>
          <a:solidFill>
            <a:schemeClr val="accent1"/>
          </a:solidFill>
          <a:ln>
            <a:noFill/>
          </a:ln>
        </p:spPr>
        <p:txBody>
          <a:bodyPr wrap="square" rtlCol="0">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Dose Escalation Advanced Solid Tumors</a:t>
            </a:r>
          </a:p>
        </p:txBody>
      </p:sp>
      <p:sp>
        <p:nvSpPr>
          <p:cNvPr id="14" name="TextBox 13">
            <a:extLst>
              <a:ext uri="{FF2B5EF4-FFF2-40B4-BE49-F238E27FC236}">
                <a16:creationId xmlns:a16="http://schemas.microsoft.com/office/drawing/2014/main" id="{62EBC6DE-2889-CB88-30E7-55A5502010D7}"/>
              </a:ext>
            </a:extLst>
          </p:cNvPr>
          <p:cNvSpPr txBox="1"/>
          <p:nvPr/>
        </p:nvSpPr>
        <p:spPr bwMode="auto">
          <a:xfrm>
            <a:off x="2149771" y="3234772"/>
            <a:ext cx="859015" cy="307777"/>
          </a:xfrm>
          <a:prstGeom prst="rect">
            <a:avLst/>
          </a:prstGeom>
          <a:solidFill>
            <a:schemeClr val="accent1"/>
          </a:solidFill>
          <a:ln>
            <a:noFill/>
          </a:ln>
        </p:spPr>
        <p:txBody>
          <a:bodyPr wrap="square" rtlCol="0">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MTD</a:t>
            </a:r>
          </a:p>
        </p:txBody>
      </p:sp>
      <p:sp>
        <p:nvSpPr>
          <p:cNvPr id="15" name="TextBox 14">
            <a:extLst>
              <a:ext uri="{FF2B5EF4-FFF2-40B4-BE49-F238E27FC236}">
                <a16:creationId xmlns:a16="http://schemas.microsoft.com/office/drawing/2014/main" id="{8557F4C8-A026-F53B-FD32-0A6BA291EE91}"/>
              </a:ext>
            </a:extLst>
          </p:cNvPr>
          <p:cNvSpPr txBox="1"/>
          <p:nvPr/>
        </p:nvSpPr>
        <p:spPr bwMode="auto">
          <a:xfrm>
            <a:off x="3121965" y="3253058"/>
            <a:ext cx="1402134" cy="307777"/>
          </a:xfrm>
          <a:prstGeom prst="rect">
            <a:avLst/>
          </a:prstGeom>
          <a:solidFill>
            <a:schemeClr val="accent1"/>
          </a:solidFill>
          <a:ln w="28575">
            <a:solidFill>
              <a:schemeClr val="accent5"/>
            </a:solidFill>
          </a:ln>
        </p:spPr>
        <p:txBody>
          <a:bodyPr wrap="square" rtlCol="0">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Expansion Phase</a:t>
            </a:r>
          </a:p>
        </p:txBody>
      </p:sp>
      <p:sp>
        <p:nvSpPr>
          <p:cNvPr id="16" name="TextBox 15">
            <a:extLst>
              <a:ext uri="{FF2B5EF4-FFF2-40B4-BE49-F238E27FC236}">
                <a16:creationId xmlns:a16="http://schemas.microsoft.com/office/drawing/2014/main" id="{36608DA5-1E3A-5841-DEAC-D8186BE740EA}"/>
              </a:ext>
            </a:extLst>
          </p:cNvPr>
          <p:cNvSpPr txBox="1"/>
          <p:nvPr/>
        </p:nvSpPr>
        <p:spPr bwMode="auto">
          <a:xfrm>
            <a:off x="1604610" y="4072664"/>
            <a:ext cx="1993254" cy="640080"/>
          </a:xfrm>
          <a:prstGeom prst="rect">
            <a:avLst/>
          </a:prstGeom>
          <a:solidFill>
            <a:schemeClr val="accent1"/>
          </a:solidFill>
          <a:ln w="28575">
            <a:solidFill>
              <a:schemeClr val="accent5"/>
            </a:solidFill>
          </a:ln>
        </p:spPr>
        <p:txBody>
          <a:bodyPr wrap="square" rtlCol="0" anchor="ctr">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MTD determined as </a:t>
            </a:r>
            <a:br>
              <a:rPr lang="en-US" sz="1400" b="0" dirty="0">
                <a:latin typeface="Calibri" panose="020F0502020204030204" pitchFamily="34" charset="0"/>
              </a:rPr>
            </a:br>
            <a:r>
              <a:rPr lang="en-US" sz="1400" b="0" dirty="0">
                <a:latin typeface="Calibri" panose="020F0502020204030204" pitchFamily="34" charset="0"/>
              </a:rPr>
              <a:t>100 mg/m</a:t>
            </a:r>
            <a:r>
              <a:rPr lang="en-US" sz="1400" b="0" baseline="30000" dirty="0">
                <a:latin typeface="Calibri" panose="020F0502020204030204" pitchFamily="34" charset="0"/>
              </a:rPr>
              <a:t>2</a:t>
            </a:r>
            <a:r>
              <a:rPr lang="en-US" sz="1400" b="0" dirty="0">
                <a:latin typeface="Calibri" panose="020F0502020204030204" pitchFamily="34" charset="0"/>
              </a:rPr>
              <a:t> Q2W</a:t>
            </a:r>
          </a:p>
        </p:txBody>
      </p:sp>
      <p:cxnSp>
        <p:nvCxnSpPr>
          <p:cNvPr id="18" name="Straight Arrow Connector 17">
            <a:extLst>
              <a:ext uri="{FF2B5EF4-FFF2-40B4-BE49-F238E27FC236}">
                <a16:creationId xmlns:a16="http://schemas.microsoft.com/office/drawing/2014/main" id="{EFD78711-FB2C-4836-1B61-6CE46EFBB2CB}"/>
              </a:ext>
            </a:extLst>
          </p:cNvPr>
          <p:cNvCxnSpPr/>
          <p:nvPr/>
        </p:nvCxnSpPr>
        <p:spPr bwMode="auto">
          <a:xfrm>
            <a:off x="2579278" y="3571309"/>
            <a:ext cx="0" cy="435137"/>
          </a:xfrm>
          <a:prstGeom prst="straightConnector1">
            <a:avLst/>
          </a:prstGeom>
          <a:noFill/>
          <a:ln w="28575" cap="flat" cmpd="sng" algn="ctr">
            <a:solidFill>
              <a:schemeClr val="bg1"/>
            </a:solidFill>
            <a:prstDash val="solid"/>
            <a:round/>
            <a:headEnd type="none" w="med" len="med"/>
            <a:tailEnd type="triangle"/>
          </a:ln>
          <a:effectLst/>
        </p:spPr>
      </p:cxnSp>
      <p:sp>
        <p:nvSpPr>
          <p:cNvPr id="26" name="TextBox 25">
            <a:extLst>
              <a:ext uri="{FF2B5EF4-FFF2-40B4-BE49-F238E27FC236}">
                <a16:creationId xmlns:a16="http://schemas.microsoft.com/office/drawing/2014/main" id="{C9E181C4-E8CD-7BD3-5E68-377442752255}"/>
              </a:ext>
            </a:extLst>
          </p:cNvPr>
          <p:cNvSpPr txBox="1"/>
          <p:nvPr/>
        </p:nvSpPr>
        <p:spPr bwMode="auto">
          <a:xfrm>
            <a:off x="4849450" y="2221415"/>
            <a:ext cx="1893691" cy="677108"/>
          </a:xfrm>
          <a:prstGeom prst="rect">
            <a:avLst/>
          </a:prstGeom>
          <a:solidFill>
            <a:schemeClr val="accent1"/>
          </a:solidFill>
          <a:ln w="28575">
            <a:solidFill>
              <a:schemeClr val="accent3"/>
            </a:solidFill>
          </a:ln>
        </p:spPr>
        <p:txBody>
          <a:bodyPr wrap="square" rtlCol="0">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NSQ NSCLC* </a:t>
            </a:r>
            <a:br>
              <a:rPr lang="en-US" sz="1400" b="0" dirty="0">
                <a:latin typeface="Calibri" panose="020F0502020204030204" pitchFamily="34" charset="0"/>
              </a:rPr>
            </a:br>
            <a:r>
              <a:rPr lang="en-US" sz="1400" b="0" dirty="0">
                <a:latin typeface="Calibri" panose="020F0502020204030204" pitchFamily="34" charset="0"/>
              </a:rPr>
              <a:t>(High Expressor)</a:t>
            </a:r>
            <a:br>
              <a:rPr lang="en-US" sz="1400" b="0" dirty="0">
                <a:latin typeface="Calibri" panose="020F0502020204030204" pitchFamily="34" charset="0"/>
              </a:rPr>
            </a:br>
            <a:r>
              <a:rPr lang="en-US" sz="1000" b="0" dirty="0">
                <a:latin typeface="Calibri" panose="020F0502020204030204" pitchFamily="34" charset="0"/>
              </a:rPr>
              <a:t>CEACAM5 ≥2+ in ≥50%</a:t>
            </a:r>
          </a:p>
        </p:txBody>
      </p:sp>
      <p:sp>
        <p:nvSpPr>
          <p:cNvPr id="28" name="TextBox 27">
            <a:extLst>
              <a:ext uri="{FF2B5EF4-FFF2-40B4-BE49-F238E27FC236}">
                <a16:creationId xmlns:a16="http://schemas.microsoft.com/office/drawing/2014/main" id="{CEFE859D-5D5C-25F1-0EC9-C1270FB8E235}"/>
              </a:ext>
            </a:extLst>
          </p:cNvPr>
          <p:cNvSpPr txBox="1"/>
          <p:nvPr/>
        </p:nvSpPr>
        <p:spPr bwMode="auto">
          <a:xfrm>
            <a:off x="4849449" y="2954469"/>
            <a:ext cx="1893691" cy="677108"/>
          </a:xfrm>
          <a:prstGeom prst="rect">
            <a:avLst/>
          </a:prstGeom>
          <a:solidFill>
            <a:schemeClr val="accent1"/>
          </a:solidFill>
          <a:ln w="28575">
            <a:solidFill>
              <a:schemeClr val="accent3"/>
            </a:solidFill>
          </a:ln>
        </p:spPr>
        <p:txBody>
          <a:bodyPr wrap="square" rtlCol="0">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NSQ NSCLC </a:t>
            </a:r>
            <a:br>
              <a:rPr lang="en-US" sz="1400" b="0" dirty="0">
                <a:latin typeface="Calibri" panose="020F0502020204030204" pitchFamily="34" charset="0"/>
              </a:rPr>
            </a:br>
            <a:r>
              <a:rPr lang="en-US" sz="1400" b="0" dirty="0">
                <a:latin typeface="Calibri" panose="020F0502020204030204" pitchFamily="34" charset="0"/>
              </a:rPr>
              <a:t>(Moderate Expressor)</a:t>
            </a:r>
            <a:br>
              <a:rPr lang="en-US" sz="1400" b="0" dirty="0">
                <a:latin typeface="Calibri" panose="020F0502020204030204" pitchFamily="34" charset="0"/>
              </a:rPr>
            </a:br>
            <a:r>
              <a:rPr lang="en-US" sz="1000" b="0" dirty="0">
                <a:latin typeface="Calibri" panose="020F0502020204030204" pitchFamily="34" charset="0"/>
              </a:rPr>
              <a:t>CEACAM5 ≥2+ in ≥1% and &lt;50%</a:t>
            </a:r>
          </a:p>
        </p:txBody>
      </p:sp>
      <p:sp>
        <p:nvSpPr>
          <p:cNvPr id="29" name="TextBox 28">
            <a:extLst>
              <a:ext uri="{FF2B5EF4-FFF2-40B4-BE49-F238E27FC236}">
                <a16:creationId xmlns:a16="http://schemas.microsoft.com/office/drawing/2014/main" id="{04F734DA-29C5-77B3-8766-5681FF8066AE}"/>
              </a:ext>
            </a:extLst>
          </p:cNvPr>
          <p:cNvSpPr txBox="1"/>
          <p:nvPr/>
        </p:nvSpPr>
        <p:spPr bwMode="auto">
          <a:xfrm>
            <a:off x="6836600" y="2406081"/>
            <a:ext cx="1609723" cy="307777"/>
          </a:xfrm>
          <a:prstGeom prst="rect">
            <a:avLst/>
          </a:prstGeom>
          <a:solidFill>
            <a:schemeClr val="accent1"/>
          </a:solidFill>
          <a:ln w="28575">
            <a:noFill/>
          </a:ln>
        </p:spPr>
        <p:txBody>
          <a:bodyPr wrap="square" rtlCol="0">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64 Patients Treated</a:t>
            </a:r>
            <a:endParaRPr lang="en-US" sz="1000" b="0" dirty="0">
              <a:latin typeface="Calibri" panose="020F0502020204030204" pitchFamily="34" charset="0"/>
            </a:endParaRPr>
          </a:p>
        </p:txBody>
      </p:sp>
      <p:sp>
        <p:nvSpPr>
          <p:cNvPr id="30" name="TextBox 29">
            <a:extLst>
              <a:ext uri="{FF2B5EF4-FFF2-40B4-BE49-F238E27FC236}">
                <a16:creationId xmlns:a16="http://schemas.microsoft.com/office/drawing/2014/main" id="{6D9AAD28-58AD-FCBC-C093-5D09C351A04B}"/>
              </a:ext>
            </a:extLst>
          </p:cNvPr>
          <p:cNvSpPr txBox="1"/>
          <p:nvPr/>
        </p:nvSpPr>
        <p:spPr bwMode="auto">
          <a:xfrm>
            <a:off x="6836600" y="3164117"/>
            <a:ext cx="1609723" cy="307777"/>
          </a:xfrm>
          <a:prstGeom prst="rect">
            <a:avLst/>
          </a:prstGeom>
          <a:solidFill>
            <a:schemeClr val="accent1"/>
          </a:solidFill>
          <a:ln w="28575">
            <a:noFill/>
          </a:ln>
        </p:spPr>
        <p:txBody>
          <a:bodyPr wrap="square" rtlCol="0">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28 Patients Treated</a:t>
            </a:r>
            <a:endParaRPr lang="en-US" sz="1000" b="0" dirty="0">
              <a:latin typeface="Calibri" panose="020F0502020204030204" pitchFamily="34" charset="0"/>
            </a:endParaRPr>
          </a:p>
        </p:txBody>
      </p:sp>
      <p:sp>
        <p:nvSpPr>
          <p:cNvPr id="32" name="TextBox 31">
            <a:extLst>
              <a:ext uri="{FF2B5EF4-FFF2-40B4-BE49-F238E27FC236}">
                <a16:creationId xmlns:a16="http://schemas.microsoft.com/office/drawing/2014/main" id="{8B3F0ACA-F0E4-3372-74BE-5D25534A9C7A}"/>
              </a:ext>
            </a:extLst>
          </p:cNvPr>
          <p:cNvSpPr txBox="1"/>
          <p:nvPr/>
        </p:nvSpPr>
        <p:spPr bwMode="auto">
          <a:xfrm>
            <a:off x="4821138" y="3745953"/>
            <a:ext cx="1893691" cy="523220"/>
          </a:xfrm>
          <a:prstGeom prst="rect">
            <a:avLst/>
          </a:prstGeom>
          <a:solidFill>
            <a:schemeClr val="accent1"/>
          </a:solidFill>
          <a:ln w="28575">
            <a:noFill/>
          </a:ln>
        </p:spPr>
        <p:txBody>
          <a:bodyPr wrap="square" rtlCol="0" anchor="ctr">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SCLC</a:t>
            </a:r>
            <a:br>
              <a:rPr lang="en-US" sz="1400" b="0" dirty="0">
                <a:latin typeface="Calibri" panose="020F0502020204030204" pitchFamily="34" charset="0"/>
              </a:rPr>
            </a:br>
            <a:r>
              <a:rPr lang="en-US" sz="1400" b="0" dirty="0">
                <a:latin typeface="Calibri" panose="020F0502020204030204" pitchFamily="34" charset="0"/>
              </a:rPr>
              <a:t>CEACAM5 ≥2+ in ≥1%</a:t>
            </a:r>
          </a:p>
        </p:txBody>
      </p:sp>
      <p:sp>
        <p:nvSpPr>
          <p:cNvPr id="33" name="TextBox 32">
            <a:extLst>
              <a:ext uri="{FF2B5EF4-FFF2-40B4-BE49-F238E27FC236}">
                <a16:creationId xmlns:a16="http://schemas.microsoft.com/office/drawing/2014/main" id="{290393C5-A0F5-ABB3-8BEF-B6923B151722}"/>
              </a:ext>
            </a:extLst>
          </p:cNvPr>
          <p:cNvSpPr txBox="1"/>
          <p:nvPr/>
        </p:nvSpPr>
        <p:spPr bwMode="auto">
          <a:xfrm>
            <a:off x="4821138" y="4441979"/>
            <a:ext cx="1893691" cy="523220"/>
          </a:xfrm>
          <a:prstGeom prst="rect">
            <a:avLst/>
          </a:prstGeom>
          <a:solidFill>
            <a:schemeClr val="accent1"/>
          </a:solidFill>
          <a:ln w="28575">
            <a:noFill/>
          </a:ln>
        </p:spPr>
        <p:txBody>
          <a:bodyPr wrap="square" rtlCol="0" anchor="ctr">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Gastric carcinoma</a:t>
            </a:r>
            <a:br>
              <a:rPr lang="en-US" sz="1400" b="0" dirty="0">
                <a:latin typeface="Calibri" panose="020F0502020204030204" pitchFamily="34" charset="0"/>
              </a:rPr>
            </a:br>
            <a:r>
              <a:rPr lang="en-US" sz="1400" b="0" dirty="0">
                <a:latin typeface="Calibri" panose="020F0502020204030204" pitchFamily="34" charset="0"/>
              </a:rPr>
              <a:t>CEACAM5 ≥2+ in ≥50%</a:t>
            </a:r>
            <a:endParaRPr lang="en-US" sz="1000" b="0" dirty="0">
              <a:latin typeface="Calibri" panose="020F0502020204030204" pitchFamily="34" charset="0"/>
            </a:endParaRPr>
          </a:p>
        </p:txBody>
      </p:sp>
      <p:sp>
        <p:nvSpPr>
          <p:cNvPr id="34" name="TextBox 33">
            <a:extLst>
              <a:ext uri="{FF2B5EF4-FFF2-40B4-BE49-F238E27FC236}">
                <a16:creationId xmlns:a16="http://schemas.microsoft.com/office/drawing/2014/main" id="{F91B09B7-516B-9C14-B70C-78E388298DF0}"/>
              </a:ext>
            </a:extLst>
          </p:cNvPr>
          <p:cNvSpPr txBox="1"/>
          <p:nvPr/>
        </p:nvSpPr>
        <p:spPr bwMode="auto">
          <a:xfrm>
            <a:off x="4821138" y="5093180"/>
            <a:ext cx="1893691" cy="640080"/>
          </a:xfrm>
          <a:prstGeom prst="rect">
            <a:avLst/>
          </a:prstGeom>
          <a:solidFill>
            <a:schemeClr val="accent1"/>
          </a:solidFill>
          <a:ln w="28575">
            <a:noFill/>
          </a:ln>
        </p:spPr>
        <p:txBody>
          <a:bodyPr wrap="square" rtlCol="0" anchor="ctr">
            <a:spAutoFit/>
          </a:bodyPr>
          <a:lstStyle/>
          <a:p>
            <a:pPr algn="ctr">
              <a:lnSpc>
                <a:spcPct val="100000"/>
              </a:lnSpc>
              <a:spcBef>
                <a:spcPct val="50000"/>
              </a:spcBef>
              <a:spcAft>
                <a:spcPct val="0"/>
              </a:spcAft>
              <a:buClrTx/>
              <a:buFontTx/>
              <a:buNone/>
            </a:pPr>
            <a:r>
              <a:rPr lang="en-US" sz="1400" b="0" dirty="0">
                <a:latin typeface="Calibri" panose="020F0502020204030204" pitchFamily="34" charset="0"/>
              </a:rPr>
              <a:t>Colorectal cancer</a:t>
            </a:r>
            <a:br>
              <a:rPr lang="en-US" sz="1400" b="0" dirty="0">
                <a:latin typeface="Calibri" panose="020F0502020204030204" pitchFamily="34" charset="0"/>
              </a:rPr>
            </a:br>
            <a:r>
              <a:rPr lang="en-US" sz="1400" b="0" i="1" dirty="0">
                <a:latin typeface="Calibri" panose="020F0502020204030204" pitchFamily="34" charset="0"/>
              </a:rPr>
              <a:t>All comers</a:t>
            </a:r>
            <a:endParaRPr lang="en-US" sz="1000" b="0" i="1" dirty="0">
              <a:latin typeface="Calibri" panose="020F0502020204030204" pitchFamily="34" charset="0"/>
            </a:endParaRPr>
          </a:p>
        </p:txBody>
      </p:sp>
    </p:spTree>
    <p:extLst>
      <p:ext uri="{BB962C8B-B14F-4D97-AF65-F5344CB8AC3E}">
        <p14:creationId xmlns:p14="http://schemas.microsoft.com/office/powerpoint/2010/main" val="1567941791"/>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760" y="238127"/>
            <a:ext cx="6105758" cy="1103313"/>
          </a:xfrm>
        </p:spPr>
        <p:txBody>
          <a:bodyPr/>
          <a:lstStyle/>
          <a:p>
            <a:r>
              <a:rPr lang="en-US" dirty="0"/>
              <a:t>Tusamitamab Ravtansine (Q2W) in Adv NSCLC: Response </a:t>
            </a:r>
          </a:p>
        </p:txBody>
      </p:sp>
      <p:sp>
        <p:nvSpPr>
          <p:cNvPr id="4" name="ZoneTexte 3"/>
          <p:cNvSpPr txBox="1"/>
          <p:nvPr/>
        </p:nvSpPr>
        <p:spPr>
          <a:xfrm>
            <a:off x="459258" y="6367269"/>
            <a:ext cx="2190023" cy="276999"/>
          </a:xfrm>
          <a:prstGeom prst="rect">
            <a:avLst/>
          </a:prstGeom>
          <a:noFill/>
        </p:spPr>
        <p:txBody>
          <a:bodyPr wrap="none" rtlCol="0">
            <a:spAutoFit/>
          </a:bodyPr>
          <a:lstStyle/>
          <a:p>
            <a:r>
              <a:rPr lang="it-IT" sz="1200" dirty="0">
                <a:solidFill>
                  <a:schemeClr val="bg2"/>
                </a:solidFill>
                <a:latin typeface="Calibri" panose="020F0502020204030204" pitchFamily="34" charset="0"/>
                <a:cs typeface="Calibri" panose="020F0502020204030204" pitchFamily="34" charset="0"/>
              </a:rPr>
              <a:t>Gazzah. ASCO 2020. Abstr 9505.</a:t>
            </a:r>
          </a:p>
        </p:txBody>
      </p:sp>
      <p:sp>
        <p:nvSpPr>
          <p:cNvPr id="3" name="ZoneTexte 2"/>
          <p:cNvSpPr txBox="1"/>
          <p:nvPr/>
        </p:nvSpPr>
        <p:spPr>
          <a:xfrm>
            <a:off x="7532169" y="2136527"/>
            <a:ext cx="3890151" cy="523220"/>
          </a:xfrm>
          <a:prstGeom prst="rect">
            <a:avLst/>
          </a:prstGeom>
          <a:noFill/>
        </p:spPr>
        <p:txBody>
          <a:bodyPr wrap="square" rtlCol="0">
            <a:spAutoFit/>
          </a:bodyPr>
          <a:lstStyle/>
          <a:p>
            <a:pPr algn="ctr"/>
            <a:r>
              <a:rPr lang="fr-FR" sz="2800" b="1" dirty="0">
                <a:solidFill>
                  <a:schemeClr val="accent3"/>
                </a:solidFill>
                <a:latin typeface="Calibri" panose="020F0502020204030204" pitchFamily="34" charset="0"/>
                <a:cs typeface="Calibri" panose="020F0502020204030204" pitchFamily="34" charset="0"/>
              </a:rPr>
              <a:t>20.3%</a:t>
            </a:r>
          </a:p>
        </p:txBody>
      </p:sp>
      <p:sp>
        <p:nvSpPr>
          <p:cNvPr id="7" name="ZoneTexte 6"/>
          <p:cNvSpPr txBox="1"/>
          <p:nvPr/>
        </p:nvSpPr>
        <p:spPr>
          <a:xfrm>
            <a:off x="7489342" y="5192675"/>
            <a:ext cx="3952373" cy="523220"/>
          </a:xfrm>
          <a:prstGeom prst="rect">
            <a:avLst/>
          </a:prstGeom>
          <a:noFill/>
        </p:spPr>
        <p:txBody>
          <a:bodyPr wrap="square" rtlCol="0">
            <a:spAutoFit/>
          </a:bodyPr>
          <a:lstStyle/>
          <a:p>
            <a:pPr algn="ctr"/>
            <a:r>
              <a:rPr lang="fr-FR" sz="2800" b="1" dirty="0">
                <a:solidFill>
                  <a:schemeClr val="accent3"/>
                </a:solidFill>
                <a:latin typeface="Calibri" panose="020F0502020204030204" pitchFamily="34" charset="0"/>
                <a:cs typeface="Calibri" panose="020F0502020204030204" pitchFamily="34" charset="0"/>
              </a:rPr>
              <a:t>7.1%</a:t>
            </a:r>
          </a:p>
        </p:txBody>
      </p:sp>
      <p:sp>
        <p:nvSpPr>
          <p:cNvPr id="5" name="TextBox 4">
            <a:extLst>
              <a:ext uri="{FF2B5EF4-FFF2-40B4-BE49-F238E27FC236}">
                <a16:creationId xmlns:a16="http://schemas.microsoft.com/office/drawing/2014/main" id="{BA0CB9C3-62F1-89A6-8CA3-961350556AB6}"/>
              </a:ext>
            </a:extLst>
          </p:cNvPr>
          <p:cNvSpPr txBox="1"/>
          <p:nvPr/>
        </p:nvSpPr>
        <p:spPr bwMode="auto">
          <a:xfrm>
            <a:off x="723901" y="1593808"/>
            <a:ext cx="5219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Overall Population</a:t>
            </a:r>
          </a:p>
        </p:txBody>
      </p:sp>
      <p:graphicFrame>
        <p:nvGraphicFramePr>
          <p:cNvPr id="6" name="Table 7">
            <a:extLst>
              <a:ext uri="{FF2B5EF4-FFF2-40B4-BE49-F238E27FC236}">
                <a16:creationId xmlns:a16="http://schemas.microsoft.com/office/drawing/2014/main" id="{BBBE079C-72CB-CCE2-B760-92A858C823C7}"/>
              </a:ext>
            </a:extLst>
          </p:cNvPr>
          <p:cNvGraphicFramePr>
            <a:graphicFrameLocks noGrp="1"/>
          </p:cNvGraphicFramePr>
          <p:nvPr>
            <p:extLst>
              <p:ext uri="{D42A27DB-BD31-4B8C-83A1-F6EECF244321}">
                <p14:modId xmlns:p14="http://schemas.microsoft.com/office/powerpoint/2010/main" val="2300450446"/>
              </p:ext>
            </p:extLst>
          </p:nvPr>
        </p:nvGraphicFramePr>
        <p:xfrm>
          <a:off x="723900" y="1992957"/>
          <a:ext cx="5219700" cy="3383280"/>
        </p:xfrm>
        <a:graphic>
          <a:graphicData uri="http://schemas.openxmlformats.org/drawingml/2006/table">
            <a:tbl>
              <a:tblPr firstRow="1" bandRow="1">
                <a:tableStyleId>{F5AB1C69-6EDB-4FF4-983F-18BD219EF322}</a:tableStyleId>
              </a:tblPr>
              <a:tblGrid>
                <a:gridCol w="1720585">
                  <a:extLst>
                    <a:ext uri="{9D8B030D-6E8A-4147-A177-3AD203B41FA5}">
                      <a16:colId xmlns:a16="http://schemas.microsoft.com/office/drawing/2014/main" val="2063262805"/>
                    </a:ext>
                  </a:extLst>
                </a:gridCol>
                <a:gridCol w="1759215">
                  <a:extLst>
                    <a:ext uri="{9D8B030D-6E8A-4147-A177-3AD203B41FA5}">
                      <a16:colId xmlns:a16="http://schemas.microsoft.com/office/drawing/2014/main" val="4080480070"/>
                    </a:ext>
                  </a:extLst>
                </a:gridCol>
                <a:gridCol w="1739900">
                  <a:extLst>
                    <a:ext uri="{9D8B030D-6E8A-4147-A177-3AD203B41FA5}">
                      <a16:colId xmlns:a16="http://schemas.microsoft.com/office/drawing/2014/main" val="2799994564"/>
                    </a:ext>
                  </a:extLst>
                </a:gridCol>
              </a:tblGrid>
              <a:tr h="200817">
                <a:tc>
                  <a:txBody>
                    <a:bodyPr/>
                    <a:lstStyle/>
                    <a:p>
                      <a:r>
                        <a:rPr lang="en-US" dirty="0">
                          <a:solidFill>
                            <a:schemeClr val="tx1"/>
                          </a:solidFill>
                        </a:rPr>
                        <a:t>Response, n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dirty="0">
                          <a:solidFill>
                            <a:schemeClr val="tx1"/>
                          </a:solidFill>
                        </a:rPr>
                        <a:t>High Expressors </a:t>
                      </a:r>
                      <a:br>
                        <a:rPr lang="en-US" dirty="0">
                          <a:solidFill>
                            <a:schemeClr val="tx1"/>
                          </a:solidFill>
                        </a:rPr>
                      </a:br>
                      <a:r>
                        <a:rPr lang="en-US" dirty="0">
                          <a:solidFill>
                            <a:schemeClr val="tx1"/>
                          </a:solidFill>
                        </a:rPr>
                        <a:t>(n = 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dirty="0">
                          <a:solidFill>
                            <a:schemeClr val="tx1"/>
                          </a:solidFill>
                        </a:rPr>
                        <a:t>Moderate Expressors </a:t>
                      </a:r>
                      <a:br>
                        <a:rPr lang="en-US" dirty="0">
                          <a:solidFill>
                            <a:schemeClr val="tx1"/>
                          </a:solidFill>
                        </a:rPr>
                      </a:br>
                      <a:r>
                        <a:rPr lang="en-US" dirty="0">
                          <a:solidFill>
                            <a:schemeClr val="tx1"/>
                          </a:solidFill>
                        </a:rPr>
                        <a:t>(n = 28)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2944731066"/>
                  </a:ext>
                </a:extLst>
              </a:tr>
              <a:tr h="140572">
                <a:tc>
                  <a:txBody>
                    <a:bodyPr/>
                    <a:lstStyle/>
                    <a:p>
                      <a:r>
                        <a:rPr lang="en-US" dirty="0">
                          <a:solidFill>
                            <a:schemeClr val="bg1"/>
                          </a:solidFill>
                        </a:rPr>
                        <a:t>ORR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13 (20.3)</a:t>
                      </a:r>
                      <a:br>
                        <a:rPr lang="en-US" dirty="0">
                          <a:solidFill>
                            <a:schemeClr val="bg1"/>
                          </a:solidFill>
                        </a:rPr>
                      </a:br>
                      <a:r>
                        <a:rPr lang="en-US" dirty="0">
                          <a:solidFill>
                            <a:schemeClr val="bg1"/>
                          </a:solidFill>
                        </a:rPr>
                        <a:t>[12.27-31.71]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2 (7.1)</a:t>
                      </a:r>
                      <a:br>
                        <a:rPr lang="en-US" dirty="0">
                          <a:solidFill>
                            <a:schemeClr val="bg1"/>
                          </a:solidFill>
                        </a:rPr>
                      </a:br>
                      <a:r>
                        <a:rPr lang="en-US" dirty="0">
                          <a:solidFill>
                            <a:schemeClr val="bg1"/>
                          </a:solidFill>
                        </a:rPr>
                        <a:t>[1.98-22.65]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059611035"/>
                  </a:ext>
                </a:extLst>
              </a:tr>
              <a:tr h="0">
                <a:tc>
                  <a:txBody>
                    <a:bodyPr/>
                    <a:lstStyle/>
                    <a:p>
                      <a:r>
                        <a:rPr lang="en-US" dirty="0">
                          <a:solidFill>
                            <a:schemeClr val="bg1"/>
                          </a:solidFill>
                        </a:rPr>
                        <a:t>Confirmed PR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13 (20.3)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2 (7.1)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75615937"/>
                  </a:ext>
                </a:extLst>
              </a:tr>
              <a:tr h="0">
                <a:tc>
                  <a:txBody>
                    <a:bodyPr/>
                    <a:lstStyle/>
                    <a:p>
                      <a:r>
                        <a:rPr lang="en-US" dirty="0">
                          <a:solidFill>
                            <a:schemeClr val="bg1"/>
                          </a:solidFill>
                        </a:rPr>
                        <a:t>SD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28 (43.8)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15 (53.6)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7690506"/>
                  </a:ext>
                </a:extLst>
              </a:tr>
              <a:tr h="0">
                <a:tc>
                  <a:txBody>
                    <a:bodyPr/>
                    <a:lstStyle/>
                    <a:p>
                      <a:r>
                        <a:rPr lang="en-US" dirty="0">
                          <a:solidFill>
                            <a:schemeClr val="bg1"/>
                          </a:solidFill>
                        </a:rPr>
                        <a:t>DCR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41 (64.1)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17 (60.7)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33787939"/>
                  </a:ext>
                </a:extLst>
              </a:tr>
              <a:tr h="0">
                <a:tc>
                  <a:txBody>
                    <a:bodyPr/>
                    <a:lstStyle/>
                    <a:p>
                      <a:r>
                        <a:rPr lang="en-US" dirty="0">
                          <a:solidFill>
                            <a:schemeClr val="bg1"/>
                          </a:solidFill>
                        </a:rPr>
                        <a:t>PD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21 (32.8)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10 (35.7)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8606574"/>
                  </a:ext>
                </a:extLst>
              </a:tr>
              <a:tr h="0">
                <a:tc>
                  <a:txBody>
                    <a:bodyPr/>
                    <a:lstStyle/>
                    <a:p>
                      <a:r>
                        <a:rPr lang="en-US" dirty="0">
                          <a:solidFill>
                            <a:schemeClr val="bg1"/>
                          </a:solidFill>
                        </a:rPr>
                        <a:t>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2 (3.1)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1 (3.6)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54876585"/>
                  </a:ext>
                </a:extLst>
              </a:tr>
            </a:tbl>
          </a:graphicData>
        </a:graphic>
      </p:graphicFrame>
      <p:sp>
        <p:nvSpPr>
          <p:cNvPr id="8" name="TextBox 7">
            <a:extLst>
              <a:ext uri="{FF2B5EF4-FFF2-40B4-BE49-F238E27FC236}">
                <a16:creationId xmlns:a16="http://schemas.microsoft.com/office/drawing/2014/main" id="{4D469838-CF41-B881-6428-BEB59A362B1D}"/>
              </a:ext>
            </a:extLst>
          </p:cNvPr>
          <p:cNvSpPr txBox="1"/>
          <p:nvPr/>
        </p:nvSpPr>
        <p:spPr bwMode="auto">
          <a:xfrm>
            <a:off x="639576" y="5481127"/>
            <a:ext cx="57015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Best relative tumor shrinkage: </a:t>
            </a:r>
            <a:r>
              <a:rPr lang="en-US" sz="1400" dirty="0">
                <a:solidFill>
                  <a:schemeClr val="bg1"/>
                </a:solidFill>
                <a:latin typeface="Calibri" panose="020F0502020204030204" pitchFamily="34" charset="0"/>
              </a:rPr>
              <a:t>Patients who had unconfirmed PR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(&gt;30% decrease) were counted as SD for BOR</a:t>
            </a:r>
          </a:p>
        </p:txBody>
      </p:sp>
      <p:sp>
        <p:nvSpPr>
          <p:cNvPr id="9" name="TextBox 8">
            <a:extLst>
              <a:ext uri="{FF2B5EF4-FFF2-40B4-BE49-F238E27FC236}">
                <a16:creationId xmlns:a16="http://schemas.microsoft.com/office/drawing/2014/main" id="{F7A866E4-F1A2-27A9-DA89-D2C16F3686D6}"/>
              </a:ext>
            </a:extLst>
          </p:cNvPr>
          <p:cNvSpPr txBox="1"/>
          <p:nvPr/>
        </p:nvSpPr>
        <p:spPr bwMode="auto">
          <a:xfrm>
            <a:off x="6332463" y="334659"/>
            <a:ext cx="5448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Best Relative Tumor Shrinkage: High Expressor Cohort</a:t>
            </a:r>
          </a:p>
        </p:txBody>
      </p:sp>
      <p:cxnSp>
        <p:nvCxnSpPr>
          <p:cNvPr id="15" name="Straight Connector 14">
            <a:extLst>
              <a:ext uri="{FF2B5EF4-FFF2-40B4-BE49-F238E27FC236}">
                <a16:creationId xmlns:a16="http://schemas.microsoft.com/office/drawing/2014/main" id="{9EC8513B-B48B-E866-9319-1B3B122B7217}"/>
              </a:ext>
            </a:extLst>
          </p:cNvPr>
          <p:cNvCxnSpPr>
            <a:cxnSpLocks/>
          </p:cNvCxnSpPr>
          <p:nvPr/>
        </p:nvCxnSpPr>
        <p:spPr bwMode="auto">
          <a:xfrm flipH="1">
            <a:off x="7425620" y="81814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DD7BD0C5-0D23-11DD-5C67-4DA262EFD528}"/>
              </a:ext>
            </a:extLst>
          </p:cNvPr>
          <p:cNvCxnSpPr>
            <a:cxnSpLocks/>
          </p:cNvCxnSpPr>
          <p:nvPr/>
        </p:nvCxnSpPr>
        <p:spPr bwMode="auto">
          <a:xfrm flipH="1">
            <a:off x="7425620" y="118511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C8B620D2-C845-31D1-2930-00CCA9524EB0}"/>
              </a:ext>
            </a:extLst>
          </p:cNvPr>
          <p:cNvCxnSpPr>
            <a:cxnSpLocks/>
          </p:cNvCxnSpPr>
          <p:nvPr/>
        </p:nvCxnSpPr>
        <p:spPr bwMode="auto">
          <a:xfrm flipH="1">
            <a:off x="7425620" y="154004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979206E-851C-B55A-458B-0F0B9C802CF1}"/>
              </a:ext>
            </a:extLst>
          </p:cNvPr>
          <p:cNvCxnSpPr>
            <a:cxnSpLocks/>
          </p:cNvCxnSpPr>
          <p:nvPr/>
        </p:nvCxnSpPr>
        <p:spPr bwMode="auto">
          <a:xfrm flipH="1">
            <a:off x="7425620" y="191903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B1C6ADD1-7DD5-4DAC-15C1-1DC3B2EAC139}"/>
              </a:ext>
            </a:extLst>
          </p:cNvPr>
          <p:cNvCxnSpPr>
            <a:cxnSpLocks/>
          </p:cNvCxnSpPr>
          <p:nvPr/>
        </p:nvCxnSpPr>
        <p:spPr bwMode="auto">
          <a:xfrm flipH="1">
            <a:off x="7425620" y="22860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CD43BDE6-37BE-0348-9364-BD5F2AD112D8}"/>
              </a:ext>
            </a:extLst>
          </p:cNvPr>
          <p:cNvCxnSpPr>
            <a:cxnSpLocks/>
          </p:cNvCxnSpPr>
          <p:nvPr/>
        </p:nvCxnSpPr>
        <p:spPr bwMode="auto">
          <a:xfrm flipH="1">
            <a:off x="7425620" y="265296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0EB7964-A969-7331-2A46-36B7FEA0A42B}"/>
              </a:ext>
            </a:extLst>
          </p:cNvPr>
          <p:cNvCxnSpPr>
            <a:cxnSpLocks/>
          </p:cNvCxnSpPr>
          <p:nvPr/>
        </p:nvCxnSpPr>
        <p:spPr bwMode="auto">
          <a:xfrm flipH="1">
            <a:off x="7425620" y="3019927"/>
            <a:ext cx="64008" cy="0"/>
          </a:xfrm>
          <a:prstGeom prst="line">
            <a:avLst/>
          </a:prstGeom>
          <a:noFill/>
          <a:ln w="28575" cap="flat" cmpd="sng" algn="ctr">
            <a:solidFill>
              <a:schemeClr val="bg1"/>
            </a:solidFill>
            <a:prstDash val="solid"/>
            <a:round/>
            <a:headEnd type="none" w="med" len="med"/>
            <a:tailEnd type="none" w="med" len="med"/>
          </a:ln>
          <a:effectLst/>
        </p:spPr>
      </p:cxnSp>
      <p:sp>
        <p:nvSpPr>
          <p:cNvPr id="22" name="TextBox 21">
            <a:extLst>
              <a:ext uri="{FF2B5EF4-FFF2-40B4-BE49-F238E27FC236}">
                <a16:creationId xmlns:a16="http://schemas.microsoft.com/office/drawing/2014/main" id="{ADD1BF76-7171-DC78-4881-76778A123CD4}"/>
              </a:ext>
            </a:extLst>
          </p:cNvPr>
          <p:cNvSpPr txBox="1"/>
          <p:nvPr/>
        </p:nvSpPr>
        <p:spPr bwMode="auto">
          <a:xfrm>
            <a:off x="7024736" y="647955"/>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23" name="TextBox 22">
            <a:extLst>
              <a:ext uri="{FF2B5EF4-FFF2-40B4-BE49-F238E27FC236}">
                <a16:creationId xmlns:a16="http://schemas.microsoft.com/office/drawing/2014/main" id="{EFB9E49F-BF93-D705-0134-7C414707D95A}"/>
              </a:ext>
            </a:extLst>
          </p:cNvPr>
          <p:cNvSpPr txBox="1"/>
          <p:nvPr/>
        </p:nvSpPr>
        <p:spPr bwMode="auto">
          <a:xfrm>
            <a:off x="7024736" y="1013261"/>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rPr>
              <a:t>25</a:t>
            </a:r>
            <a:endParaRPr lang="en-US" sz="1600" b="0" dirty="0">
              <a:solidFill>
                <a:schemeClr val="bg1"/>
              </a:solidFill>
              <a:latin typeface="Calibri" panose="020F0502020204030204" pitchFamily="34" charset="0"/>
            </a:endParaRPr>
          </a:p>
        </p:txBody>
      </p:sp>
      <p:sp>
        <p:nvSpPr>
          <p:cNvPr id="24" name="TextBox 23">
            <a:extLst>
              <a:ext uri="{FF2B5EF4-FFF2-40B4-BE49-F238E27FC236}">
                <a16:creationId xmlns:a16="http://schemas.microsoft.com/office/drawing/2014/main" id="{C9500D77-A03B-9803-8C94-A052900974A4}"/>
              </a:ext>
            </a:extLst>
          </p:cNvPr>
          <p:cNvSpPr txBox="1"/>
          <p:nvPr/>
        </p:nvSpPr>
        <p:spPr bwMode="auto">
          <a:xfrm>
            <a:off x="7024736" y="1378567"/>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25" name="TextBox 24">
            <a:extLst>
              <a:ext uri="{FF2B5EF4-FFF2-40B4-BE49-F238E27FC236}">
                <a16:creationId xmlns:a16="http://schemas.microsoft.com/office/drawing/2014/main" id="{BD8A82D2-9F54-2EDB-E118-EE0CEBD2811A}"/>
              </a:ext>
            </a:extLst>
          </p:cNvPr>
          <p:cNvSpPr txBox="1"/>
          <p:nvPr/>
        </p:nvSpPr>
        <p:spPr bwMode="auto">
          <a:xfrm>
            <a:off x="7024736" y="1743873"/>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a:t>
            </a:r>
          </a:p>
        </p:txBody>
      </p:sp>
      <p:sp>
        <p:nvSpPr>
          <p:cNvPr id="26" name="TextBox 25">
            <a:extLst>
              <a:ext uri="{FF2B5EF4-FFF2-40B4-BE49-F238E27FC236}">
                <a16:creationId xmlns:a16="http://schemas.microsoft.com/office/drawing/2014/main" id="{9DB69D4C-81CB-9621-DB69-9BA3C2E6C41E}"/>
              </a:ext>
            </a:extLst>
          </p:cNvPr>
          <p:cNvSpPr txBox="1"/>
          <p:nvPr/>
        </p:nvSpPr>
        <p:spPr bwMode="auto">
          <a:xfrm>
            <a:off x="7024736" y="2109179"/>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27" name="TextBox 26">
            <a:extLst>
              <a:ext uri="{FF2B5EF4-FFF2-40B4-BE49-F238E27FC236}">
                <a16:creationId xmlns:a16="http://schemas.microsoft.com/office/drawing/2014/main" id="{CB304749-7F2C-FB76-D871-ED7011DC7AC6}"/>
              </a:ext>
            </a:extLst>
          </p:cNvPr>
          <p:cNvSpPr txBox="1"/>
          <p:nvPr/>
        </p:nvSpPr>
        <p:spPr bwMode="auto">
          <a:xfrm>
            <a:off x="7024736" y="2474485"/>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-75</a:t>
            </a:r>
          </a:p>
        </p:txBody>
      </p:sp>
      <p:sp>
        <p:nvSpPr>
          <p:cNvPr id="28" name="TextBox 27">
            <a:extLst>
              <a:ext uri="{FF2B5EF4-FFF2-40B4-BE49-F238E27FC236}">
                <a16:creationId xmlns:a16="http://schemas.microsoft.com/office/drawing/2014/main" id="{A982750C-2CE8-1860-92F6-B09A2F8716DD}"/>
              </a:ext>
            </a:extLst>
          </p:cNvPr>
          <p:cNvSpPr txBox="1"/>
          <p:nvPr/>
        </p:nvSpPr>
        <p:spPr bwMode="auto">
          <a:xfrm>
            <a:off x="6747832" y="2839788"/>
            <a:ext cx="7439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29" name="TextBox 28">
            <a:extLst>
              <a:ext uri="{FF2B5EF4-FFF2-40B4-BE49-F238E27FC236}">
                <a16:creationId xmlns:a16="http://schemas.microsoft.com/office/drawing/2014/main" id="{B893FB6D-46B8-5B1E-1B31-CA476BACDADA}"/>
              </a:ext>
            </a:extLst>
          </p:cNvPr>
          <p:cNvSpPr txBox="1"/>
          <p:nvPr/>
        </p:nvSpPr>
        <p:spPr bwMode="auto">
          <a:xfrm rot="16200000">
            <a:off x="5717855" y="1626647"/>
            <a:ext cx="22017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Best Relative Tumor Shrinkage (%)</a:t>
            </a:r>
          </a:p>
        </p:txBody>
      </p:sp>
      <p:sp>
        <p:nvSpPr>
          <p:cNvPr id="30" name="TextBox 29">
            <a:extLst>
              <a:ext uri="{FF2B5EF4-FFF2-40B4-BE49-F238E27FC236}">
                <a16:creationId xmlns:a16="http://schemas.microsoft.com/office/drawing/2014/main" id="{A310C7B6-2660-5F35-476E-BCA378D445F2}"/>
              </a:ext>
            </a:extLst>
          </p:cNvPr>
          <p:cNvSpPr txBox="1"/>
          <p:nvPr/>
        </p:nvSpPr>
        <p:spPr bwMode="auto">
          <a:xfrm>
            <a:off x="7425620" y="3044217"/>
            <a:ext cx="41689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 Treated With SAR408701 (100 mg/m</a:t>
            </a:r>
            <a:r>
              <a:rPr lang="en-US" sz="1400" b="1" baseline="30000" dirty="0">
                <a:solidFill>
                  <a:schemeClr val="bg1"/>
                </a:solidFill>
                <a:latin typeface="Calibri" panose="020F0502020204030204" pitchFamily="34" charset="0"/>
              </a:rPr>
              <a:t>2</a:t>
            </a:r>
            <a:r>
              <a:rPr lang="en-US" sz="1400" b="1" dirty="0">
                <a:solidFill>
                  <a:schemeClr val="bg1"/>
                </a:solidFill>
                <a:latin typeface="Calibri" panose="020F0502020204030204" pitchFamily="34" charset="0"/>
              </a:rPr>
              <a:t>)</a:t>
            </a:r>
          </a:p>
        </p:txBody>
      </p:sp>
      <p:sp>
        <p:nvSpPr>
          <p:cNvPr id="33" name="TextBox 32">
            <a:extLst>
              <a:ext uri="{FF2B5EF4-FFF2-40B4-BE49-F238E27FC236}">
                <a16:creationId xmlns:a16="http://schemas.microsoft.com/office/drawing/2014/main" id="{5E957647-B46A-5B49-4CB1-0869607568B4}"/>
              </a:ext>
            </a:extLst>
          </p:cNvPr>
          <p:cNvSpPr txBox="1"/>
          <p:nvPr/>
        </p:nvSpPr>
        <p:spPr bwMode="auto">
          <a:xfrm>
            <a:off x="10908013" y="942487"/>
            <a:ext cx="635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rPr>
              <a:t>20%</a:t>
            </a:r>
            <a:endParaRPr lang="en-US" sz="1600" b="0" dirty="0">
              <a:solidFill>
                <a:schemeClr val="bg1"/>
              </a:solidFill>
              <a:latin typeface="Calibri" panose="020F0502020204030204" pitchFamily="34" charset="0"/>
            </a:endParaRPr>
          </a:p>
        </p:txBody>
      </p:sp>
      <p:sp>
        <p:nvSpPr>
          <p:cNvPr id="34" name="TextBox 33">
            <a:extLst>
              <a:ext uri="{FF2B5EF4-FFF2-40B4-BE49-F238E27FC236}">
                <a16:creationId xmlns:a16="http://schemas.microsoft.com/office/drawing/2014/main" id="{F1815D44-9B71-FBD6-F188-0B080C2FDE3F}"/>
              </a:ext>
            </a:extLst>
          </p:cNvPr>
          <p:cNvSpPr txBox="1"/>
          <p:nvPr/>
        </p:nvSpPr>
        <p:spPr bwMode="auto">
          <a:xfrm>
            <a:off x="7420363" y="1701707"/>
            <a:ext cx="635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-30%</a:t>
            </a:r>
            <a:endParaRPr lang="en-US" sz="1600" b="0" dirty="0">
              <a:solidFill>
                <a:schemeClr val="bg1"/>
              </a:solidFill>
              <a:latin typeface="Calibri" panose="020F0502020204030204" pitchFamily="34" charset="0"/>
            </a:endParaRPr>
          </a:p>
        </p:txBody>
      </p:sp>
      <p:grpSp>
        <p:nvGrpSpPr>
          <p:cNvPr id="40" name="Group 39">
            <a:extLst>
              <a:ext uri="{FF2B5EF4-FFF2-40B4-BE49-F238E27FC236}">
                <a16:creationId xmlns:a16="http://schemas.microsoft.com/office/drawing/2014/main" id="{DA7CF953-9E4B-4292-3895-DD87267222B9}"/>
              </a:ext>
            </a:extLst>
          </p:cNvPr>
          <p:cNvGrpSpPr/>
          <p:nvPr/>
        </p:nvGrpSpPr>
        <p:grpSpPr>
          <a:xfrm>
            <a:off x="7609511" y="2024713"/>
            <a:ext cx="717453" cy="1077218"/>
            <a:chOff x="7222365" y="2024713"/>
            <a:chExt cx="717453" cy="1077218"/>
          </a:xfrm>
        </p:grpSpPr>
        <p:sp>
          <p:nvSpPr>
            <p:cNvPr id="35" name="TextBox 34">
              <a:extLst>
                <a:ext uri="{FF2B5EF4-FFF2-40B4-BE49-F238E27FC236}">
                  <a16:creationId xmlns:a16="http://schemas.microsoft.com/office/drawing/2014/main" id="{012B7554-6D39-C356-1FD9-CE5287D16A8E}"/>
                </a:ext>
              </a:extLst>
            </p:cNvPr>
            <p:cNvSpPr txBox="1"/>
            <p:nvPr/>
          </p:nvSpPr>
          <p:spPr bwMode="auto">
            <a:xfrm>
              <a:off x="7303907" y="2024713"/>
              <a:ext cx="63591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dirty="0">
                  <a:solidFill>
                    <a:schemeClr val="bg1"/>
                  </a:solidFill>
                  <a:latin typeface="Calibri" panose="020F0502020204030204" pitchFamily="34" charset="0"/>
                </a:rPr>
                <a:t>PD</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NE</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SD</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PR</a:t>
              </a:r>
              <a:endParaRPr lang="en-US" sz="1600" b="0" dirty="0">
                <a:solidFill>
                  <a:schemeClr val="bg1"/>
                </a:solidFill>
                <a:latin typeface="Calibri" panose="020F0502020204030204" pitchFamily="34" charset="0"/>
              </a:endParaRPr>
            </a:p>
          </p:txBody>
        </p:sp>
        <p:sp>
          <p:nvSpPr>
            <p:cNvPr id="36" name="Rectangle 35">
              <a:extLst>
                <a:ext uri="{FF2B5EF4-FFF2-40B4-BE49-F238E27FC236}">
                  <a16:creationId xmlns:a16="http://schemas.microsoft.com/office/drawing/2014/main" id="{CC207839-E5E5-012C-98E0-93D1B7E402B4}"/>
                </a:ext>
              </a:extLst>
            </p:cNvPr>
            <p:cNvSpPr/>
            <p:nvPr/>
          </p:nvSpPr>
          <p:spPr bwMode="auto">
            <a:xfrm>
              <a:off x="7222365" y="2126018"/>
              <a:ext cx="131692" cy="1316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172CE548-455A-ACAB-7A04-28D1F3B7F51A}"/>
                </a:ext>
              </a:extLst>
            </p:cNvPr>
            <p:cNvSpPr/>
            <p:nvPr/>
          </p:nvSpPr>
          <p:spPr bwMode="auto">
            <a:xfrm>
              <a:off x="7222365" y="2369778"/>
              <a:ext cx="131692" cy="13169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FE681E71-6151-105E-93CE-B4FCD972C8E1}"/>
                </a:ext>
              </a:extLst>
            </p:cNvPr>
            <p:cNvSpPr/>
            <p:nvPr/>
          </p:nvSpPr>
          <p:spPr bwMode="auto">
            <a:xfrm>
              <a:off x="7222365" y="2613538"/>
              <a:ext cx="131692" cy="13169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2CA796BA-07E9-632E-6F68-860FD6041DF2}"/>
                </a:ext>
              </a:extLst>
            </p:cNvPr>
            <p:cNvSpPr/>
            <p:nvPr/>
          </p:nvSpPr>
          <p:spPr bwMode="auto">
            <a:xfrm>
              <a:off x="7222365" y="2857297"/>
              <a:ext cx="131692" cy="13169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41" name="Rectangle 40">
            <a:extLst>
              <a:ext uri="{FF2B5EF4-FFF2-40B4-BE49-F238E27FC236}">
                <a16:creationId xmlns:a16="http://schemas.microsoft.com/office/drawing/2014/main" id="{B7D89A44-885D-A3FB-E2AF-246C73C051AB}"/>
              </a:ext>
            </a:extLst>
          </p:cNvPr>
          <p:cNvSpPr/>
          <p:nvPr/>
        </p:nvSpPr>
        <p:spPr bwMode="auto">
          <a:xfrm>
            <a:off x="7543666" y="908827"/>
            <a:ext cx="64008" cy="63413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8504C592-FB1A-D693-0C20-8F9E7A5195DC}"/>
              </a:ext>
            </a:extLst>
          </p:cNvPr>
          <p:cNvSpPr/>
          <p:nvPr/>
        </p:nvSpPr>
        <p:spPr bwMode="auto">
          <a:xfrm>
            <a:off x="7611306" y="978252"/>
            <a:ext cx="64008" cy="5647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98ECA802-E43F-590C-96D3-890E411EA400}"/>
              </a:ext>
            </a:extLst>
          </p:cNvPr>
          <p:cNvSpPr/>
          <p:nvPr/>
        </p:nvSpPr>
        <p:spPr bwMode="auto">
          <a:xfrm>
            <a:off x="7678946" y="998939"/>
            <a:ext cx="64008" cy="5440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0E4BB332-D203-0BDC-A553-9608C1EFE879}"/>
              </a:ext>
            </a:extLst>
          </p:cNvPr>
          <p:cNvSpPr/>
          <p:nvPr/>
        </p:nvSpPr>
        <p:spPr bwMode="auto">
          <a:xfrm>
            <a:off x="7746586" y="1029511"/>
            <a:ext cx="64008" cy="51345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9BD36F7E-332A-7F3C-0E1F-1C19A14EA993}"/>
              </a:ext>
            </a:extLst>
          </p:cNvPr>
          <p:cNvSpPr/>
          <p:nvPr/>
        </p:nvSpPr>
        <p:spPr bwMode="auto">
          <a:xfrm>
            <a:off x="7814226" y="1182539"/>
            <a:ext cx="64008" cy="3604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75F81CEB-1601-2045-353F-7A445C1A46AC}"/>
              </a:ext>
            </a:extLst>
          </p:cNvPr>
          <p:cNvSpPr/>
          <p:nvPr/>
        </p:nvSpPr>
        <p:spPr bwMode="auto">
          <a:xfrm>
            <a:off x="8017146" y="1254201"/>
            <a:ext cx="64008" cy="28876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CD170C69-DF7D-A0D0-2F61-5F38C297A155}"/>
              </a:ext>
            </a:extLst>
          </p:cNvPr>
          <p:cNvSpPr/>
          <p:nvPr/>
        </p:nvSpPr>
        <p:spPr bwMode="auto">
          <a:xfrm>
            <a:off x="7881866" y="1202656"/>
            <a:ext cx="64008" cy="3403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0B9F8E6F-B418-B92D-2DB1-0D7ACFCC6883}"/>
              </a:ext>
            </a:extLst>
          </p:cNvPr>
          <p:cNvSpPr/>
          <p:nvPr/>
        </p:nvSpPr>
        <p:spPr bwMode="auto">
          <a:xfrm>
            <a:off x="7949506" y="1251224"/>
            <a:ext cx="64008" cy="29174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28A97F7C-309E-DA21-71B5-A6D293220724}"/>
              </a:ext>
            </a:extLst>
          </p:cNvPr>
          <p:cNvSpPr/>
          <p:nvPr/>
        </p:nvSpPr>
        <p:spPr bwMode="auto">
          <a:xfrm>
            <a:off x="8084786" y="1293284"/>
            <a:ext cx="64008" cy="24968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3F4401AF-3F54-6BAF-4FCC-2F5EA4660FA9}"/>
              </a:ext>
            </a:extLst>
          </p:cNvPr>
          <p:cNvSpPr/>
          <p:nvPr/>
        </p:nvSpPr>
        <p:spPr bwMode="auto">
          <a:xfrm>
            <a:off x="8152426" y="1295585"/>
            <a:ext cx="64008" cy="2473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EAAEACB9-D66E-AD27-7C62-EB74986384FE}"/>
              </a:ext>
            </a:extLst>
          </p:cNvPr>
          <p:cNvSpPr/>
          <p:nvPr/>
        </p:nvSpPr>
        <p:spPr bwMode="auto">
          <a:xfrm>
            <a:off x="8220066" y="1324262"/>
            <a:ext cx="64008" cy="21870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D73C1F96-1BD2-FB4B-1E75-0F8180DF3E37}"/>
              </a:ext>
            </a:extLst>
          </p:cNvPr>
          <p:cNvSpPr/>
          <p:nvPr/>
        </p:nvSpPr>
        <p:spPr bwMode="auto">
          <a:xfrm>
            <a:off x="8287706" y="1336343"/>
            <a:ext cx="64008" cy="20662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4E24BEED-40D6-B017-F155-4800FE391822}"/>
              </a:ext>
            </a:extLst>
          </p:cNvPr>
          <p:cNvSpPr/>
          <p:nvPr/>
        </p:nvSpPr>
        <p:spPr bwMode="auto">
          <a:xfrm>
            <a:off x="8355346" y="1378773"/>
            <a:ext cx="64008" cy="16419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2C1412C4-2248-882E-D169-CC534AED24F7}"/>
              </a:ext>
            </a:extLst>
          </p:cNvPr>
          <p:cNvSpPr/>
          <p:nvPr/>
        </p:nvSpPr>
        <p:spPr bwMode="auto">
          <a:xfrm>
            <a:off x="8625906" y="1435455"/>
            <a:ext cx="64008" cy="10751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605363EA-BC83-716E-A331-F719FEA891D3}"/>
              </a:ext>
            </a:extLst>
          </p:cNvPr>
          <p:cNvSpPr/>
          <p:nvPr/>
        </p:nvSpPr>
        <p:spPr bwMode="auto">
          <a:xfrm>
            <a:off x="8422986" y="1390275"/>
            <a:ext cx="64008" cy="15269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39805DE7-3A02-30F0-AAFE-E832F842F263}"/>
              </a:ext>
            </a:extLst>
          </p:cNvPr>
          <p:cNvSpPr/>
          <p:nvPr/>
        </p:nvSpPr>
        <p:spPr bwMode="auto">
          <a:xfrm>
            <a:off x="8490626" y="1396669"/>
            <a:ext cx="64008" cy="14629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D1C9B21A-CF99-79E2-B04D-01C4DA1E6410}"/>
              </a:ext>
            </a:extLst>
          </p:cNvPr>
          <p:cNvSpPr/>
          <p:nvPr/>
        </p:nvSpPr>
        <p:spPr bwMode="auto">
          <a:xfrm>
            <a:off x="8558266" y="1414555"/>
            <a:ext cx="64008" cy="12841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FD736B31-D59B-FAF9-C4D1-31BDFE525A0A}"/>
              </a:ext>
            </a:extLst>
          </p:cNvPr>
          <p:cNvSpPr/>
          <p:nvPr/>
        </p:nvSpPr>
        <p:spPr bwMode="auto">
          <a:xfrm>
            <a:off x="8693546" y="1451982"/>
            <a:ext cx="64008" cy="9098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EE59C91A-0228-969E-A962-CED43CA5DF6E}"/>
              </a:ext>
            </a:extLst>
          </p:cNvPr>
          <p:cNvSpPr/>
          <p:nvPr/>
        </p:nvSpPr>
        <p:spPr bwMode="auto">
          <a:xfrm>
            <a:off x="8761186" y="1458788"/>
            <a:ext cx="64008" cy="8417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6C5ECE3E-FA75-7E8D-CE9D-A4AD0A730A67}"/>
              </a:ext>
            </a:extLst>
          </p:cNvPr>
          <p:cNvSpPr/>
          <p:nvPr/>
        </p:nvSpPr>
        <p:spPr bwMode="auto">
          <a:xfrm>
            <a:off x="8964112" y="1496065"/>
            <a:ext cx="64008" cy="4690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B6FD1BD4-67A9-C4F7-DDCC-1A0A85008F66}"/>
              </a:ext>
            </a:extLst>
          </p:cNvPr>
          <p:cNvSpPr/>
          <p:nvPr/>
        </p:nvSpPr>
        <p:spPr bwMode="auto">
          <a:xfrm>
            <a:off x="8828826" y="1466555"/>
            <a:ext cx="64008" cy="7641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4CFB2B81-B709-C372-78CF-526B6DC4AC12}"/>
              </a:ext>
            </a:extLst>
          </p:cNvPr>
          <p:cNvSpPr/>
          <p:nvPr/>
        </p:nvSpPr>
        <p:spPr bwMode="auto">
          <a:xfrm>
            <a:off x="8896466" y="1487679"/>
            <a:ext cx="64008" cy="5528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F6BBB170-217B-0A52-4CEA-D471DF0E3318}"/>
              </a:ext>
            </a:extLst>
          </p:cNvPr>
          <p:cNvSpPr/>
          <p:nvPr/>
        </p:nvSpPr>
        <p:spPr bwMode="auto">
          <a:xfrm>
            <a:off x="9173321" y="1526996"/>
            <a:ext cx="64008" cy="4571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4" name="Rectangle 1023">
            <a:extLst>
              <a:ext uri="{FF2B5EF4-FFF2-40B4-BE49-F238E27FC236}">
                <a16:creationId xmlns:a16="http://schemas.microsoft.com/office/drawing/2014/main" id="{A9208FE9-F76A-B61B-ECF7-6C8B60E7E2A4}"/>
              </a:ext>
            </a:extLst>
          </p:cNvPr>
          <p:cNvSpPr/>
          <p:nvPr/>
        </p:nvSpPr>
        <p:spPr bwMode="auto">
          <a:xfrm>
            <a:off x="9240976" y="1535826"/>
            <a:ext cx="64008" cy="5355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5" name="Rectangle 1024">
            <a:extLst>
              <a:ext uri="{FF2B5EF4-FFF2-40B4-BE49-F238E27FC236}">
                <a16:creationId xmlns:a16="http://schemas.microsoft.com/office/drawing/2014/main" id="{528583D6-FC1D-C6FD-6024-43DB79C36D76}"/>
              </a:ext>
            </a:extLst>
          </p:cNvPr>
          <p:cNvSpPr/>
          <p:nvPr/>
        </p:nvSpPr>
        <p:spPr bwMode="auto">
          <a:xfrm>
            <a:off x="9579251" y="1534767"/>
            <a:ext cx="64008" cy="12991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7" name="Rectangle 1026">
            <a:extLst>
              <a:ext uri="{FF2B5EF4-FFF2-40B4-BE49-F238E27FC236}">
                <a16:creationId xmlns:a16="http://schemas.microsoft.com/office/drawing/2014/main" id="{9774D782-DE4A-3138-B0D0-41519DD168B3}"/>
              </a:ext>
            </a:extLst>
          </p:cNvPr>
          <p:cNvSpPr/>
          <p:nvPr/>
        </p:nvSpPr>
        <p:spPr bwMode="auto">
          <a:xfrm>
            <a:off x="9646906" y="1534767"/>
            <a:ext cx="64008" cy="14964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8" name="Rectangle 1027">
            <a:extLst>
              <a:ext uri="{FF2B5EF4-FFF2-40B4-BE49-F238E27FC236}">
                <a16:creationId xmlns:a16="http://schemas.microsoft.com/office/drawing/2014/main" id="{6E205C8A-3841-7EFA-01B7-7DE34D105413}"/>
              </a:ext>
            </a:extLst>
          </p:cNvPr>
          <p:cNvSpPr/>
          <p:nvPr/>
        </p:nvSpPr>
        <p:spPr bwMode="auto">
          <a:xfrm>
            <a:off x="9308631" y="1535825"/>
            <a:ext cx="64008" cy="7788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9" name="Rectangle 1028">
            <a:extLst>
              <a:ext uri="{FF2B5EF4-FFF2-40B4-BE49-F238E27FC236}">
                <a16:creationId xmlns:a16="http://schemas.microsoft.com/office/drawing/2014/main" id="{1CFD765B-8233-61B3-F861-7799755C88CE}"/>
              </a:ext>
            </a:extLst>
          </p:cNvPr>
          <p:cNvSpPr/>
          <p:nvPr/>
        </p:nvSpPr>
        <p:spPr bwMode="auto">
          <a:xfrm>
            <a:off x="9376286" y="1526995"/>
            <a:ext cx="64008" cy="10755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0" name="Rectangle 1029">
            <a:extLst>
              <a:ext uri="{FF2B5EF4-FFF2-40B4-BE49-F238E27FC236}">
                <a16:creationId xmlns:a16="http://schemas.microsoft.com/office/drawing/2014/main" id="{3087022F-3D5C-51C5-2DF5-E79A0AF00753}"/>
              </a:ext>
            </a:extLst>
          </p:cNvPr>
          <p:cNvSpPr/>
          <p:nvPr/>
        </p:nvSpPr>
        <p:spPr bwMode="auto">
          <a:xfrm>
            <a:off x="9443941" y="1535824"/>
            <a:ext cx="64008" cy="1142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1" name="Rectangle 1030">
            <a:extLst>
              <a:ext uri="{FF2B5EF4-FFF2-40B4-BE49-F238E27FC236}">
                <a16:creationId xmlns:a16="http://schemas.microsoft.com/office/drawing/2014/main" id="{F018ED68-E14E-2C61-4D31-D16A500EA98C}"/>
              </a:ext>
            </a:extLst>
          </p:cNvPr>
          <p:cNvSpPr/>
          <p:nvPr/>
        </p:nvSpPr>
        <p:spPr bwMode="auto">
          <a:xfrm>
            <a:off x="9511596" y="1526994"/>
            <a:ext cx="64008" cy="12515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2" name="Rectangle 1031">
            <a:extLst>
              <a:ext uri="{FF2B5EF4-FFF2-40B4-BE49-F238E27FC236}">
                <a16:creationId xmlns:a16="http://schemas.microsoft.com/office/drawing/2014/main" id="{FA919A12-DEED-3A2F-0423-F980BA28F152}"/>
              </a:ext>
            </a:extLst>
          </p:cNvPr>
          <p:cNvSpPr/>
          <p:nvPr/>
        </p:nvSpPr>
        <p:spPr bwMode="auto">
          <a:xfrm>
            <a:off x="9782216" y="1534765"/>
            <a:ext cx="64008" cy="20570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3" name="Rectangle 1032">
            <a:extLst>
              <a:ext uri="{FF2B5EF4-FFF2-40B4-BE49-F238E27FC236}">
                <a16:creationId xmlns:a16="http://schemas.microsoft.com/office/drawing/2014/main" id="{65C84F69-2D5B-4731-E0DD-E5B30A92AC9A}"/>
              </a:ext>
            </a:extLst>
          </p:cNvPr>
          <p:cNvSpPr/>
          <p:nvPr/>
        </p:nvSpPr>
        <p:spPr bwMode="auto">
          <a:xfrm>
            <a:off x="9917526" y="1534764"/>
            <a:ext cx="64008" cy="2335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4" name="Rectangle 1033">
            <a:extLst>
              <a:ext uri="{FF2B5EF4-FFF2-40B4-BE49-F238E27FC236}">
                <a16:creationId xmlns:a16="http://schemas.microsoft.com/office/drawing/2014/main" id="{47534287-8945-8148-EFCE-59C0B3F5D365}"/>
              </a:ext>
            </a:extLst>
          </p:cNvPr>
          <p:cNvSpPr/>
          <p:nvPr/>
        </p:nvSpPr>
        <p:spPr bwMode="auto">
          <a:xfrm>
            <a:off x="9985181" y="1534764"/>
            <a:ext cx="64008" cy="24879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5" name="Rectangle 1034">
            <a:extLst>
              <a:ext uri="{FF2B5EF4-FFF2-40B4-BE49-F238E27FC236}">
                <a16:creationId xmlns:a16="http://schemas.microsoft.com/office/drawing/2014/main" id="{0092A888-8E0E-DB0B-D119-280CD558AE4F}"/>
              </a:ext>
            </a:extLst>
          </p:cNvPr>
          <p:cNvSpPr/>
          <p:nvPr/>
        </p:nvSpPr>
        <p:spPr bwMode="auto">
          <a:xfrm>
            <a:off x="10120491" y="1534762"/>
            <a:ext cx="64008" cy="27058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6" name="Rectangle 1035">
            <a:extLst>
              <a:ext uri="{FF2B5EF4-FFF2-40B4-BE49-F238E27FC236}">
                <a16:creationId xmlns:a16="http://schemas.microsoft.com/office/drawing/2014/main" id="{33D0D270-9AB3-B382-70DD-2299B41D67BC}"/>
              </a:ext>
            </a:extLst>
          </p:cNvPr>
          <p:cNvSpPr/>
          <p:nvPr/>
        </p:nvSpPr>
        <p:spPr bwMode="auto">
          <a:xfrm>
            <a:off x="10391111" y="1534763"/>
            <a:ext cx="64008" cy="5476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7" name="Rectangle 1036">
            <a:extLst>
              <a:ext uri="{FF2B5EF4-FFF2-40B4-BE49-F238E27FC236}">
                <a16:creationId xmlns:a16="http://schemas.microsoft.com/office/drawing/2014/main" id="{7793910D-39C7-C2F3-76B6-5ABBE4D65E28}"/>
              </a:ext>
            </a:extLst>
          </p:cNvPr>
          <p:cNvSpPr/>
          <p:nvPr/>
        </p:nvSpPr>
        <p:spPr bwMode="auto">
          <a:xfrm>
            <a:off x="10323456" y="1534762"/>
            <a:ext cx="64008" cy="42328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8" name="Rectangle 1037">
            <a:extLst>
              <a:ext uri="{FF2B5EF4-FFF2-40B4-BE49-F238E27FC236}">
                <a16:creationId xmlns:a16="http://schemas.microsoft.com/office/drawing/2014/main" id="{821CB9DD-5A09-F4F0-0CED-F9B013B826D9}"/>
              </a:ext>
            </a:extLst>
          </p:cNvPr>
          <p:cNvSpPr/>
          <p:nvPr/>
        </p:nvSpPr>
        <p:spPr bwMode="auto">
          <a:xfrm>
            <a:off x="10255801" y="1534762"/>
            <a:ext cx="64008" cy="36558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9" name="Rectangle 1038">
            <a:extLst>
              <a:ext uri="{FF2B5EF4-FFF2-40B4-BE49-F238E27FC236}">
                <a16:creationId xmlns:a16="http://schemas.microsoft.com/office/drawing/2014/main" id="{D6DB0A8E-A5B8-65EC-7EE8-B63B477EA50C}"/>
              </a:ext>
            </a:extLst>
          </p:cNvPr>
          <p:cNvSpPr/>
          <p:nvPr/>
        </p:nvSpPr>
        <p:spPr bwMode="auto">
          <a:xfrm>
            <a:off x="10188146" y="1526994"/>
            <a:ext cx="64008" cy="29837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0" name="Rectangle 1039">
            <a:extLst>
              <a:ext uri="{FF2B5EF4-FFF2-40B4-BE49-F238E27FC236}">
                <a16:creationId xmlns:a16="http://schemas.microsoft.com/office/drawing/2014/main" id="{75E1CFC0-2344-3357-1E01-3D47273D3E8B}"/>
              </a:ext>
            </a:extLst>
          </p:cNvPr>
          <p:cNvSpPr/>
          <p:nvPr/>
        </p:nvSpPr>
        <p:spPr bwMode="auto">
          <a:xfrm>
            <a:off x="10729386" y="1543281"/>
            <a:ext cx="64008" cy="56531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1" name="Rectangle 1040">
            <a:extLst>
              <a:ext uri="{FF2B5EF4-FFF2-40B4-BE49-F238E27FC236}">
                <a16:creationId xmlns:a16="http://schemas.microsoft.com/office/drawing/2014/main" id="{112CADC6-A817-9160-9695-7A80C765FAF4}"/>
              </a:ext>
            </a:extLst>
          </p:cNvPr>
          <p:cNvSpPr/>
          <p:nvPr/>
        </p:nvSpPr>
        <p:spPr bwMode="auto">
          <a:xfrm>
            <a:off x="9714561" y="1534766"/>
            <a:ext cx="64008" cy="17237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2" name="Rectangle 1041">
            <a:extLst>
              <a:ext uri="{FF2B5EF4-FFF2-40B4-BE49-F238E27FC236}">
                <a16:creationId xmlns:a16="http://schemas.microsoft.com/office/drawing/2014/main" id="{0CA5AF81-D0C5-7D5D-6609-C006B1AB1ACE}"/>
              </a:ext>
            </a:extLst>
          </p:cNvPr>
          <p:cNvSpPr/>
          <p:nvPr/>
        </p:nvSpPr>
        <p:spPr bwMode="auto">
          <a:xfrm>
            <a:off x="9849871" y="1534764"/>
            <a:ext cx="64008" cy="22574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3" name="Rectangle 1042">
            <a:extLst>
              <a:ext uri="{FF2B5EF4-FFF2-40B4-BE49-F238E27FC236}">
                <a16:creationId xmlns:a16="http://schemas.microsoft.com/office/drawing/2014/main" id="{FC5F40D2-1F1A-9E4C-25C9-72AAB9BE1251}"/>
              </a:ext>
            </a:extLst>
          </p:cNvPr>
          <p:cNvSpPr/>
          <p:nvPr/>
        </p:nvSpPr>
        <p:spPr bwMode="auto">
          <a:xfrm>
            <a:off x="10052836" y="1534763"/>
            <a:ext cx="64008" cy="25965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4" name="Rectangle 1043">
            <a:extLst>
              <a:ext uri="{FF2B5EF4-FFF2-40B4-BE49-F238E27FC236}">
                <a16:creationId xmlns:a16="http://schemas.microsoft.com/office/drawing/2014/main" id="{09772E93-5978-D756-46E3-4A5E82995006}"/>
              </a:ext>
            </a:extLst>
          </p:cNvPr>
          <p:cNvSpPr/>
          <p:nvPr/>
        </p:nvSpPr>
        <p:spPr bwMode="auto">
          <a:xfrm>
            <a:off x="11338281" y="1542965"/>
            <a:ext cx="64008" cy="1501138"/>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5" name="Rectangle 1044">
            <a:extLst>
              <a:ext uri="{FF2B5EF4-FFF2-40B4-BE49-F238E27FC236}">
                <a16:creationId xmlns:a16="http://schemas.microsoft.com/office/drawing/2014/main" id="{F257E16B-5755-D157-23A7-9F625D805025}"/>
              </a:ext>
            </a:extLst>
          </p:cNvPr>
          <p:cNvSpPr/>
          <p:nvPr/>
        </p:nvSpPr>
        <p:spPr bwMode="auto">
          <a:xfrm>
            <a:off x="10458766" y="1534762"/>
            <a:ext cx="64008" cy="55186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6" name="Rectangle 1045">
            <a:extLst>
              <a:ext uri="{FF2B5EF4-FFF2-40B4-BE49-F238E27FC236}">
                <a16:creationId xmlns:a16="http://schemas.microsoft.com/office/drawing/2014/main" id="{5D042162-D4E3-BC17-E41B-CCBF5E9EFB20}"/>
              </a:ext>
            </a:extLst>
          </p:cNvPr>
          <p:cNvSpPr/>
          <p:nvPr/>
        </p:nvSpPr>
        <p:spPr bwMode="auto">
          <a:xfrm>
            <a:off x="10526421" y="1534762"/>
            <a:ext cx="64008" cy="55585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7" name="Rectangle 1046">
            <a:extLst>
              <a:ext uri="{FF2B5EF4-FFF2-40B4-BE49-F238E27FC236}">
                <a16:creationId xmlns:a16="http://schemas.microsoft.com/office/drawing/2014/main" id="{4B6CFD78-4F7F-0456-5053-0E5589BF6375}"/>
              </a:ext>
            </a:extLst>
          </p:cNvPr>
          <p:cNvSpPr/>
          <p:nvPr/>
        </p:nvSpPr>
        <p:spPr bwMode="auto">
          <a:xfrm>
            <a:off x="10661731" y="1534760"/>
            <a:ext cx="64008" cy="574297"/>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8" name="Rectangle 1047">
            <a:extLst>
              <a:ext uri="{FF2B5EF4-FFF2-40B4-BE49-F238E27FC236}">
                <a16:creationId xmlns:a16="http://schemas.microsoft.com/office/drawing/2014/main" id="{9611668B-CF35-1749-240D-C7FF18423EEF}"/>
              </a:ext>
            </a:extLst>
          </p:cNvPr>
          <p:cNvSpPr/>
          <p:nvPr/>
        </p:nvSpPr>
        <p:spPr bwMode="auto">
          <a:xfrm>
            <a:off x="10594076" y="1534761"/>
            <a:ext cx="64008" cy="556867"/>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9" name="Rectangle 1048">
            <a:extLst>
              <a:ext uri="{FF2B5EF4-FFF2-40B4-BE49-F238E27FC236}">
                <a16:creationId xmlns:a16="http://schemas.microsoft.com/office/drawing/2014/main" id="{252E67F4-6B3F-2DB7-02D3-7CF33F31A3AF}"/>
              </a:ext>
            </a:extLst>
          </p:cNvPr>
          <p:cNvSpPr/>
          <p:nvPr/>
        </p:nvSpPr>
        <p:spPr bwMode="auto">
          <a:xfrm>
            <a:off x="10797041" y="1534760"/>
            <a:ext cx="64008" cy="63485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0" name="Rectangle 1049">
            <a:extLst>
              <a:ext uri="{FF2B5EF4-FFF2-40B4-BE49-F238E27FC236}">
                <a16:creationId xmlns:a16="http://schemas.microsoft.com/office/drawing/2014/main" id="{BBD3B8C3-DB2F-BB66-1DF9-D526FCEBC8E2}"/>
              </a:ext>
            </a:extLst>
          </p:cNvPr>
          <p:cNvSpPr/>
          <p:nvPr/>
        </p:nvSpPr>
        <p:spPr bwMode="auto">
          <a:xfrm>
            <a:off x="11135316" y="1542965"/>
            <a:ext cx="64008" cy="945867"/>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1" name="Rectangle 1050">
            <a:extLst>
              <a:ext uri="{FF2B5EF4-FFF2-40B4-BE49-F238E27FC236}">
                <a16:creationId xmlns:a16="http://schemas.microsoft.com/office/drawing/2014/main" id="{F691B5E3-DC3A-E60E-58FA-7F3104008E12}"/>
              </a:ext>
            </a:extLst>
          </p:cNvPr>
          <p:cNvSpPr/>
          <p:nvPr/>
        </p:nvSpPr>
        <p:spPr bwMode="auto">
          <a:xfrm>
            <a:off x="11202971" y="1542965"/>
            <a:ext cx="64008" cy="1139028"/>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2" name="Rectangle 1051">
            <a:extLst>
              <a:ext uri="{FF2B5EF4-FFF2-40B4-BE49-F238E27FC236}">
                <a16:creationId xmlns:a16="http://schemas.microsoft.com/office/drawing/2014/main" id="{791098EA-14AD-3BBC-FE87-55EF534D2445}"/>
              </a:ext>
            </a:extLst>
          </p:cNvPr>
          <p:cNvSpPr/>
          <p:nvPr/>
        </p:nvSpPr>
        <p:spPr bwMode="auto">
          <a:xfrm>
            <a:off x="11270626" y="1552277"/>
            <a:ext cx="64008" cy="12897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3" name="Rectangle 1052">
            <a:extLst>
              <a:ext uri="{FF2B5EF4-FFF2-40B4-BE49-F238E27FC236}">
                <a16:creationId xmlns:a16="http://schemas.microsoft.com/office/drawing/2014/main" id="{02059AAB-33AD-6298-0C7E-7C0CF0E6DCAC}"/>
              </a:ext>
            </a:extLst>
          </p:cNvPr>
          <p:cNvSpPr/>
          <p:nvPr/>
        </p:nvSpPr>
        <p:spPr bwMode="auto">
          <a:xfrm>
            <a:off x="10864696" y="1534760"/>
            <a:ext cx="64008" cy="677621"/>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4" name="Rectangle 1053">
            <a:extLst>
              <a:ext uri="{FF2B5EF4-FFF2-40B4-BE49-F238E27FC236}">
                <a16:creationId xmlns:a16="http://schemas.microsoft.com/office/drawing/2014/main" id="{52BE59B6-DA20-DB38-F517-830470C0C2DE}"/>
              </a:ext>
            </a:extLst>
          </p:cNvPr>
          <p:cNvSpPr/>
          <p:nvPr/>
        </p:nvSpPr>
        <p:spPr bwMode="auto">
          <a:xfrm>
            <a:off x="10932351" y="1534760"/>
            <a:ext cx="64008" cy="79832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5" name="Rectangle 1054">
            <a:extLst>
              <a:ext uri="{FF2B5EF4-FFF2-40B4-BE49-F238E27FC236}">
                <a16:creationId xmlns:a16="http://schemas.microsoft.com/office/drawing/2014/main" id="{CD492995-7040-0099-E9D6-A2203DD3BC16}"/>
              </a:ext>
            </a:extLst>
          </p:cNvPr>
          <p:cNvSpPr/>
          <p:nvPr/>
        </p:nvSpPr>
        <p:spPr bwMode="auto">
          <a:xfrm>
            <a:off x="11000006" y="1534760"/>
            <a:ext cx="64008" cy="826184"/>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6" name="Rectangle 1055">
            <a:extLst>
              <a:ext uri="{FF2B5EF4-FFF2-40B4-BE49-F238E27FC236}">
                <a16:creationId xmlns:a16="http://schemas.microsoft.com/office/drawing/2014/main" id="{E00E3B6C-B38B-C9B1-D03E-AA1207995B37}"/>
              </a:ext>
            </a:extLst>
          </p:cNvPr>
          <p:cNvSpPr/>
          <p:nvPr/>
        </p:nvSpPr>
        <p:spPr bwMode="auto">
          <a:xfrm>
            <a:off x="11067661" y="1534760"/>
            <a:ext cx="64008" cy="87766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3" name="Straight Connector 12">
            <a:extLst>
              <a:ext uri="{FF2B5EF4-FFF2-40B4-BE49-F238E27FC236}">
                <a16:creationId xmlns:a16="http://schemas.microsoft.com/office/drawing/2014/main" id="{CA0C2370-114C-B3D2-AAA4-5E7D2859D298}"/>
              </a:ext>
            </a:extLst>
          </p:cNvPr>
          <p:cNvCxnSpPr>
            <a:cxnSpLocks/>
          </p:cNvCxnSpPr>
          <p:nvPr/>
        </p:nvCxnSpPr>
        <p:spPr bwMode="auto">
          <a:xfrm>
            <a:off x="7491793" y="1540042"/>
            <a:ext cx="3958390" cy="0"/>
          </a:xfrm>
          <a:prstGeom prst="line">
            <a:avLst/>
          </a:prstGeom>
          <a:noFill/>
          <a:ln w="28575" cap="flat" cmpd="sng" algn="ctr">
            <a:solidFill>
              <a:schemeClr val="bg1"/>
            </a:solidFill>
            <a:prstDash val="solid"/>
            <a:round/>
            <a:headEnd type="none" w="med" len="med"/>
            <a:tailEnd type="none" w="med" len="med"/>
          </a:ln>
          <a:effectLst/>
        </p:spPr>
      </p:cxnSp>
      <p:sp>
        <p:nvSpPr>
          <p:cNvPr id="1057" name="TextBox 1056">
            <a:extLst>
              <a:ext uri="{FF2B5EF4-FFF2-40B4-BE49-F238E27FC236}">
                <a16:creationId xmlns:a16="http://schemas.microsoft.com/office/drawing/2014/main" id="{B08ADC75-4B6C-777A-CD74-BB0626E53DD4}"/>
              </a:ext>
            </a:extLst>
          </p:cNvPr>
          <p:cNvSpPr txBox="1"/>
          <p:nvPr/>
        </p:nvSpPr>
        <p:spPr bwMode="auto">
          <a:xfrm>
            <a:off x="6131595" y="3322686"/>
            <a:ext cx="60834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Best Relative Tumor Shrinkage – Moderate Expressor Cohort</a:t>
            </a:r>
          </a:p>
        </p:txBody>
      </p:sp>
      <p:cxnSp>
        <p:nvCxnSpPr>
          <p:cNvPr id="1059" name="Straight Connector 1058">
            <a:extLst>
              <a:ext uri="{FF2B5EF4-FFF2-40B4-BE49-F238E27FC236}">
                <a16:creationId xmlns:a16="http://schemas.microsoft.com/office/drawing/2014/main" id="{A50A7786-29A9-80B1-88B6-0C6EA31BAF46}"/>
              </a:ext>
            </a:extLst>
          </p:cNvPr>
          <p:cNvCxnSpPr>
            <a:cxnSpLocks/>
          </p:cNvCxnSpPr>
          <p:nvPr/>
        </p:nvCxnSpPr>
        <p:spPr bwMode="auto">
          <a:xfrm flipH="1">
            <a:off x="7417153" y="374481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60" name="Straight Connector 1059">
            <a:extLst>
              <a:ext uri="{FF2B5EF4-FFF2-40B4-BE49-F238E27FC236}">
                <a16:creationId xmlns:a16="http://schemas.microsoft.com/office/drawing/2014/main" id="{800D48A9-3BD3-5B2D-0ACC-D6DF0E37C467}"/>
              </a:ext>
            </a:extLst>
          </p:cNvPr>
          <p:cNvCxnSpPr>
            <a:cxnSpLocks/>
          </p:cNvCxnSpPr>
          <p:nvPr/>
        </p:nvCxnSpPr>
        <p:spPr bwMode="auto">
          <a:xfrm flipH="1">
            <a:off x="7417153" y="411177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61" name="Straight Connector 1060">
            <a:extLst>
              <a:ext uri="{FF2B5EF4-FFF2-40B4-BE49-F238E27FC236}">
                <a16:creationId xmlns:a16="http://schemas.microsoft.com/office/drawing/2014/main" id="{F954B6ED-7DA0-9F9E-B259-2DD2A9B8993B}"/>
              </a:ext>
            </a:extLst>
          </p:cNvPr>
          <p:cNvCxnSpPr>
            <a:cxnSpLocks/>
          </p:cNvCxnSpPr>
          <p:nvPr/>
        </p:nvCxnSpPr>
        <p:spPr bwMode="auto">
          <a:xfrm flipH="1">
            <a:off x="7417153" y="446670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62" name="Straight Connector 1061">
            <a:extLst>
              <a:ext uri="{FF2B5EF4-FFF2-40B4-BE49-F238E27FC236}">
                <a16:creationId xmlns:a16="http://schemas.microsoft.com/office/drawing/2014/main" id="{8913789B-96FB-8D1A-6740-AE2031841574}"/>
              </a:ext>
            </a:extLst>
          </p:cNvPr>
          <p:cNvCxnSpPr>
            <a:cxnSpLocks/>
          </p:cNvCxnSpPr>
          <p:nvPr/>
        </p:nvCxnSpPr>
        <p:spPr bwMode="auto">
          <a:xfrm flipH="1">
            <a:off x="7417153" y="48457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63" name="Straight Connector 1062">
            <a:extLst>
              <a:ext uri="{FF2B5EF4-FFF2-40B4-BE49-F238E27FC236}">
                <a16:creationId xmlns:a16="http://schemas.microsoft.com/office/drawing/2014/main" id="{AD5E8747-3694-1205-C0FC-787D839CA5F6}"/>
              </a:ext>
            </a:extLst>
          </p:cNvPr>
          <p:cNvCxnSpPr>
            <a:cxnSpLocks/>
          </p:cNvCxnSpPr>
          <p:nvPr/>
        </p:nvCxnSpPr>
        <p:spPr bwMode="auto">
          <a:xfrm flipH="1">
            <a:off x="7417153" y="521266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64" name="Straight Connector 1063">
            <a:extLst>
              <a:ext uri="{FF2B5EF4-FFF2-40B4-BE49-F238E27FC236}">
                <a16:creationId xmlns:a16="http://schemas.microsoft.com/office/drawing/2014/main" id="{CCB96238-69E9-D0A2-2D3B-67D6C39CB387}"/>
              </a:ext>
            </a:extLst>
          </p:cNvPr>
          <p:cNvCxnSpPr>
            <a:cxnSpLocks/>
          </p:cNvCxnSpPr>
          <p:nvPr/>
        </p:nvCxnSpPr>
        <p:spPr bwMode="auto">
          <a:xfrm flipH="1">
            <a:off x="7417153" y="557962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65" name="Straight Connector 1064">
            <a:extLst>
              <a:ext uri="{FF2B5EF4-FFF2-40B4-BE49-F238E27FC236}">
                <a16:creationId xmlns:a16="http://schemas.microsoft.com/office/drawing/2014/main" id="{CDAF1322-FA3A-5A2C-CE54-9A450CA484D6}"/>
              </a:ext>
            </a:extLst>
          </p:cNvPr>
          <p:cNvCxnSpPr>
            <a:cxnSpLocks/>
          </p:cNvCxnSpPr>
          <p:nvPr/>
        </p:nvCxnSpPr>
        <p:spPr bwMode="auto">
          <a:xfrm flipH="1">
            <a:off x="7417153" y="5946591"/>
            <a:ext cx="64008" cy="0"/>
          </a:xfrm>
          <a:prstGeom prst="line">
            <a:avLst/>
          </a:prstGeom>
          <a:noFill/>
          <a:ln w="28575" cap="flat" cmpd="sng" algn="ctr">
            <a:solidFill>
              <a:schemeClr val="bg1"/>
            </a:solidFill>
            <a:prstDash val="solid"/>
            <a:round/>
            <a:headEnd type="none" w="med" len="med"/>
            <a:tailEnd type="none" w="med" len="med"/>
          </a:ln>
          <a:effectLst/>
        </p:spPr>
      </p:cxnSp>
      <p:sp>
        <p:nvSpPr>
          <p:cNvPr id="1066" name="TextBox 1065">
            <a:extLst>
              <a:ext uri="{FF2B5EF4-FFF2-40B4-BE49-F238E27FC236}">
                <a16:creationId xmlns:a16="http://schemas.microsoft.com/office/drawing/2014/main" id="{D7BCFD17-89DC-DF9B-1710-F72D7745DD6E}"/>
              </a:ext>
            </a:extLst>
          </p:cNvPr>
          <p:cNvSpPr txBox="1"/>
          <p:nvPr/>
        </p:nvSpPr>
        <p:spPr bwMode="auto">
          <a:xfrm>
            <a:off x="7016269" y="3574619"/>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067" name="TextBox 1066">
            <a:extLst>
              <a:ext uri="{FF2B5EF4-FFF2-40B4-BE49-F238E27FC236}">
                <a16:creationId xmlns:a16="http://schemas.microsoft.com/office/drawing/2014/main" id="{151C5B17-757A-EE77-4251-F6BECC51A1B2}"/>
              </a:ext>
            </a:extLst>
          </p:cNvPr>
          <p:cNvSpPr txBox="1"/>
          <p:nvPr/>
        </p:nvSpPr>
        <p:spPr bwMode="auto">
          <a:xfrm>
            <a:off x="7016269" y="3939925"/>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rPr>
              <a:t>20</a:t>
            </a:r>
            <a:endParaRPr lang="en-US" sz="1600" b="0" dirty="0">
              <a:solidFill>
                <a:schemeClr val="bg1"/>
              </a:solidFill>
              <a:latin typeface="Calibri" panose="020F0502020204030204" pitchFamily="34" charset="0"/>
            </a:endParaRPr>
          </a:p>
        </p:txBody>
      </p:sp>
      <p:sp>
        <p:nvSpPr>
          <p:cNvPr id="1068" name="TextBox 1067">
            <a:extLst>
              <a:ext uri="{FF2B5EF4-FFF2-40B4-BE49-F238E27FC236}">
                <a16:creationId xmlns:a16="http://schemas.microsoft.com/office/drawing/2014/main" id="{DE139D12-217F-7729-0DF4-D194F9EF9651}"/>
              </a:ext>
            </a:extLst>
          </p:cNvPr>
          <p:cNvSpPr txBox="1"/>
          <p:nvPr/>
        </p:nvSpPr>
        <p:spPr bwMode="auto">
          <a:xfrm>
            <a:off x="7016269" y="4305231"/>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069" name="TextBox 1068">
            <a:extLst>
              <a:ext uri="{FF2B5EF4-FFF2-40B4-BE49-F238E27FC236}">
                <a16:creationId xmlns:a16="http://schemas.microsoft.com/office/drawing/2014/main" id="{10B5D170-F6F1-BAF3-9FC1-5B218F003457}"/>
              </a:ext>
            </a:extLst>
          </p:cNvPr>
          <p:cNvSpPr txBox="1"/>
          <p:nvPr/>
        </p:nvSpPr>
        <p:spPr bwMode="auto">
          <a:xfrm>
            <a:off x="7016269" y="4670537"/>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070" name="TextBox 1069">
            <a:extLst>
              <a:ext uri="{FF2B5EF4-FFF2-40B4-BE49-F238E27FC236}">
                <a16:creationId xmlns:a16="http://schemas.microsoft.com/office/drawing/2014/main" id="{708AC5B4-C9A9-1B76-2D9B-8CD13E2F9232}"/>
              </a:ext>
            </a:extLst>
          </p:cNvPr>
          <p:cNvSpPr txBox="1"/>
          <p:nvPr/>
        </p:nvSpPr>
        <p:spPr bwMode="auto">
          <a:xfrm>
            <a:off x="7016269" y="5035843"/>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071" name="TextBox 1070">
            <a:extLst>
              <a:ext uri="{FF2B5EF4-FFF2-40B4-BE49-F238E27FC236}">
                <a16:creationId xmlns:a16="http://schemas.microsoft.com/office/drawing/2014/main" id="{5E975735-E26A-7283-4E28-9D71866D11A8}"/>
              </a:ext>
            </a:extLst>
          </p:cNvPr>
          <p:cNvSpPr txBox="1"/>
          <p:nvPr/>
        </p:nvSpPr>
        <p:spPr bwMode="auto">
          <a:xfrm>
            <a:off x="7016269" y="5401149"/>
            <a:ext cx="467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072" name="TextBox 1071">
            <a:extLst>
              <a:ext uri="{FF2B5EF4-FFF2-40B4-BE49-F238E27FC236}">
                <a16:creationId xmlns:a16="http://schemas.microsoft.com/office/drawing/2014/main" id="{9AA0C534-0E62-F1F3-AC52-97D14C87262A}"/>
              </a:ext>
            </a:extLst>
          </p:cNvPr>
          <p:cNvSpPr txBox="1"/>
          <p:nvPr/>
        </p:nvSpPr>
        <p:spPr bwMode="auto">
          <a:xfrm>
            <a:off x="6739365" y="5766452"/>
            <a:ext cx="7439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073" name="TextBox 1072">
            <a:extLst>
              <a:ext uri="{FF2B5EF4-FFF2-40B4-BE49-F238E27FC236}">
                <a16:creationId xmlns:a16="http://schemas.microsoft.com/office/drawing/2014/main" id="{427B1765-0C5F-2D8E-FF70-DEAB1EE91F3E}"/>
              </a:ext>
            </a:extLst>
          </p:cNvPr>
          <p:cNvSpPr txBox="1"/>
          <p:nvPr/>
        </p:nvSpPr>
        <p:spPr bwMode="auto">
          <a:xfrm rot="16200000">
            <a:off x="5709388" y="4553311"/>
            <a:ext cx="22017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Best Relative Tumor Shrinkage (%)</a:t>
            </a:r>
          </a:p>
        </p:txBody>
      </p:sp>
      <p:sp>
        <p:nvSpPr>
          <p:cNvPr id="1074" name="TextBox 1073">
            <a:extLst>
              <a:ext uri="{FF2B5EF4-FFF2-40B4-BE49-F238E27FC236}">
                <a16:creationId xmlns:a16="http://schemas.microsoft.com/office/drawing/2014/main" id="{C0C6948A-37E2-A563-CCEB-DF87CB78C89E}"/>
              </a:ext>
            </a:extLst>
          </p:cNvPr>
          <p:cNvSpPr txBox="1"/>
          <p:nvPr/>
        </p:nvSpPr>
        <p:spPr bwMode="auto">
          <a:xfrm>
            <a:off x="7417153" y="5970881"/>
            <a:ext cx="41689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 Treated With SAR408701 (100 mg/m</a:t>
            </a:r>
            <a:r>
              <a:rPr lang="en-US" sz="1400" b="1" baseline="30000" dirty="0">
                <a:solidFill>
                  <a:schemeClr val="bg1"/>
                </a:solidFill>
                <a:latin typeface="Calibri" panose="020F0502020204030204" pitchFamily="34" charset="0"/>
              </a:rPr>
              <a:t>2</a:t>
            </a:r>
            <a:r>
              <a:rPr lang="en-US" sz="1400" b="1" dirty="0">
                <a:solidFill>
                  <a:schemeClr val="bg1"/>
                </a:solidFill>
                <a:latin typeface="Calibri" panose="020F0502020204030204" pitchFamily="34" charset="0"/>
              </a:rPr>
              <a:t>)</a:t>
            </a:r>
          </a:p>
        </p:txBody>
      </p:sp>
      <p:sp>
        <p:nvSpPr>
          <p:cNvPr id="1077" name="TextBox 1076">
            <a:extLst>
              <a:ext uri="{FF2B5EF4-FFF2-40B4-BE49-F238E27FC236}">
                <a16:creationId xmlns:a16="http://schemas.microsoft.com/office/drawing/2014/main" id="{EFF31CE0-C1BB-172E-F3ED-EEF28AB7F1BB}"/>
              </a:ext>
            </a:extLst>
          </p:cNvPr>
          <p:cNvSpPr txBox="1"/>
          <p:nvPr/>
        </p:nvSpPr>
        <p:spPr bwMode="auto">
          <a:xfrm>
            <a:off x="10899546" y="3768879"/>
            <a:ext cx="635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rPr>
              <a:t>20%</a:t>
            </a:r>
            <a:endParaRPr lang="en-US" sz="1600" b="0" dirty="0">
              <a:solidFill>
                <a:schemeClr val="bg1"/>
              </a:solidFill>
              <a:latin typeface="Calibri" panose="020F0502020204030204" pitchFamily="34" charset="0"/>
            </a:endParaRPr>
          </a:p>
        </p:txBody>
      </p:sp>
      <p:sp>
        <p:nvSpPr>
          <p:cNvPr id="1078" name="TextBox 1077">
            <a:extLst>
              <a:ext uri="{FF2B5EF4-FFF2-40B4-BE49-F238E27FC236}">
                <a16:creationId xmlns:a16="http://schemas.microsoft.com/office/drawing/2014/main" id="{F4B13719-4F35-9587-6AA7-1495B3E132F7}"/>
              </a:ext>
            </a:extLst>
          </p:cNvPr>
          <p:cNvSpPr txBox="1"/>
          <p:nvPr/>
        </p:nvSpPr>
        <p:spPr bwMode="auto">
          <a:xfrm>
            <a:off x="7411896" y="4737207"/>
            <a:ext cx="6359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-30%</a:t>
            </a:r>
            <a:endParaRPr lang="en-US" sz="1600" b="0" dirty="0">
              <a:solidFill>
                <a:schemeClr val="bg1"/>
              </a:solidFill>
              <a:latin typeface="Calibri" panose="020F0502020204030204" pitchFamily="34" charset="0"/>
            </a:endParaRPr>
          </a:p>
        </p:txBody>
      </p:sp>
      <p:grpSp>
        <p:nvGrpSpPr>
          <p:cNvPr id="1079" name="Group 1078">
            <a:extLst>
              <a:ext uri="{FF2B5EF4-FFF2-40B4-BE49-F238E27FC236}">
                <a16:creationId xmlns:a16="http://schemas.microsoft.com/office/drawing/2014/main" id="{FD910C5F-79BC-089F-E833-A5CC3C12AAB1}"/>
              </a:ext>
            </a:extLst>
          </p:cNvPr>
          <p:cNvGrpSpPr/>
          <p:nvPr/>
        </p:nvGrpSpPr>
        <p:grpSpPr>
          <a:xfrm>
            <a:off x="7601044" y="5142331"/>
            <a:ext cx="717453" cy="830997"/>
            <a:chOff x="7222365" y="2024713"/>
            <a:chExt cx="717453" cy="830997"/>
          </a:xfrm>
        </p:grpSpPr>
        <p:sp>
          <p:nvSpPr>
            <p:cNvPr id="1080" name="TextBox 1079">
              <a:extLst>
                <a:ext uri="{FF2B5EF4-FFF2-40B4-BE49-F238E27FC236}">
                  <a16:creationId xmlns:a16="http://schemas.microsoft.com/office/drawing/2014/main" id="{C048AFBA-DCFB-B321-BA6C-2505628AC81D}"/>
                </a:ext>
              </a:extLst>
            </p:cNvPr>
            <p:cNvSpPr txBox="1"/>
            <p:nvPr/>
          </p:nvSpPr>
          <p:spPr bwMode="auto">
            <a:xfrm>
              <a:off x="7303907" y="2024713"/>
              <a:ext cx="6359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dirty="0">
                  <a:solidFill>
                    <a:schemeClr val="bg1"/>
                  </a:solidFill>
                  <a:latin typeface="Calibri" panose="020F0502020204030204" pitchFamily="34" charset="0"/>
                </a:rPr>
                <a:t>PD</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SD</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PR</a:t>
              </a:r>
              <a:endParaRPr lang="en-US" sz="1600" b="0" dirty="0">
                <a:solidFill>
                  <a:schemeClr val="bg1"/>
                </a:solidFill>
                <a:latin typeface="Calibri" panose="020F0502020204030204" pitchFamily="34" charset="0"/>
              </a:endParaRPr>
            </a:p>
          </p:txBody>
        </p:sp>
        <p:sp>
          <p:nvSpPr>
            <p:cNvPr id="1081" name="Rectangle 1080">
              <a:extLst>
                <a:ext uri="{FF2B5EF4-FFF2-40B4-BE49-F238E27FC236}">
                  <a16:creationId xmlns:a16="http://schemas.microsoft.com/office/drawing/2014/main" id="{D110C371-7706-A3C5-27B1-5847958EAFDD}"/>
                </a:ext>
              </a:extLst>
            </p:cNvPr>
            <p:cNvSpPr/>
            <p:nvPr/>
          </p:nvSpPr>
          <p:spPr bwMode="auto">
            <a:xfrm>
              <a:off x="7222365" y="2126018"/>
              <a:ext cx="131692" cy="1316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3" name="Rectangle 1082">
              <a:extLst>
                <a:ext uri="{FF2B5EF4-FFF2-40B4-BE49-F238E27FC236}">
                  <a16:creationId xmlns:a16="http://schemas.microsoft.com/office/drawing/2014/main" id="{B906DB40-FF7A-179A-B9EF-9792B3C9E354}"/>
                </a:ext>
              </a:extLst>
            </p:cNvPr>
            <p:cNvSpPr/>
            <p:nvPr/>
          </p:nvSpPr>
          <p:spPr bwMode="auto">
            <a:xfrm>
              <a:off x="7222365" y="2383507"/>
              <a:ext cx="131692" cy="13169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4" name="Rectangle 1083">
              <a:extLst>
                <a:ext uri="{FF2B5EF4-FFF2-40B4-BE49-F238E27FC236}">
                  <a16:creationId xmlns:a16="http://schemas.microsoft.com/office/drawing/2014/main" id="{BF5A0C5A-0F00-5ADA-09A7-CF73512D7FCC}"/>
                </a:ext>
              </a:extLst>
            </p:cNvPr>
            <p:cNvSpPr/>
            <p:nvPr/>
          </p:nvSpPr>
          <p:spPr bwMode="auto">
            <a:xfrm>
              <a:off x="7222365" y="2627266"/>
              <a:ext cx="131692" cy="13169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31" name="Straight Connector 30">
            <a:extLst>
              <a:ext uri="{FF2B5EF4-FFF2-40B4-BE49-F238E27FC236}">
                <a16:creationId xmlns:a16="http://schemas.microsoft.com/office/drawing/2014/main" id="{3839E8A4-D6B0-C883-AF15-3B392AB1F182}"/>
              </a:ext>
            </a:extLst>
          </p:cNvPr>
          <p:cNvCxnSpPr>
            <a:cxnSpLocks/>
          </p:cNvCxnSpPr>
          <p:nvPr/>
        </p:nvCxnSpPr>
        <p:spPr bwMode="auto">
          <a:xfrm>
            <a:off x="7491793" y="1253289"/>
            <a:ext cx="3958390" cy="0"/>
          </a:xfrm>
          <a:prstGeom prst="line">
            <a:avLst/>
          </a:prstGeom>
          <a:noFill/>
          <a:ln w="28575" cap="flat" cmpd="sng" algn="ctr">
            <a:solidFill>
              <a:schemeClr val="tx2"/>
            </a:solidFill>
            <a:prstDash val="sysDot"/>
            <a:round/>
            <a:headEnd type="none" w="med" len="med"/>
            <a:tailEnd type="none" w="med" len="med"/>
          </a:ln>
          <a:effectLst/>
        </p:spPr>
      </p:cxnSp>
      <p:cxnSp>
        <p:nvCxnSpPr>
          <p:cNvPr id="32" name="Straight Connector 31">
            <a:extLst>
              <a:ext uri="{FF2B5EF4-FFF2-40B4-BE49-F238E27FC236}">
                <a16:creationId xmlns:a16="http://schemas.microsoft.com/office/drawing/2014/main" id="{FDE4B7B2-93E3-B73B-42E6-B90B5923E1F6}"/>
              </a:ext>
            </a:extLst>
          </p:cNvPr>
          <p:cNvCxnSpPr>
            <a:cxnSpLocks/>
          </p:cNvCxnSpPr>
          <p:nvPr/>
        </p:nvCxnSpPr>
        <p:spPr bwMode="auto">
          <a:xfrm>
            <a:off x="7491793" y="1991381"/>
            <a:ext cx="3958390" cy="0"/>
          </a:xfrm>
          <a:prstGeom prst="line">
            <a:avLst/>
          </a:prstGeom>
          <a:noFill/>
          <a:ln w="28575" cap="flat" cmpd="sng" algn="ctr">
            <a:solidFill>
              <a:schemeClr val="tx2"/>
            </a:solidFill>
            <a:prstDash val="sysDot"/>
            <a:round/>
            <a:headEnd type="none" w="med" len="med"/>
            <a:tailEnd type="none" w="med" len="med"/>
          </a:ln>
          <a:effectLst/>
        </p:spPr>
      </p:cxnSp>
      <p:cxnSp>
        <p:nvCxnSpPr>
          <p:cNvPr id="1058" name="Straight Connector 1057">
            <a:extLst>
              <a:ext uri="{FF2B5EF4-FFF2-40B4-BE49-F238E27FC236}">
                <a16:creationId xmlns:a16="http://schemas.microsoft.com/office/drawing/2014/main" id="{F13D064B-F27A-D0A6-DC93-274A5B2F1640}"/>
              </a:ext>
            </a:extLst>
          </p:cNvPr>
          <p:cNvCxnSpPr/>
          <p:nvPr/>
        </p:nvCxnSpPr>
        <p:spPr bwMode="auto">
          <a:xfrm>
            <a:off x="7489342" y="3732780"/>
            <a:ext cx="0" cy="2237873"/>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5BAA3C9B-9112-573D-906F-AEB043A0ECF4}"/>
              </a:ext>
            </a:extLst>
          </p:cNvPr>
          <p:cNvCxnSpPr/>
          <p:nvPr/>
        </p:nvCxnSpPr>
        <p:spPr bwMode="auto">
          <a:xfrm>
            <a:off x="7497809" y="806116"/>
            <a:ext cx="0" cy="2237873"/>
          </a:xfrm>
          <a:prstGeom prst="line">
            <a:avLst/>
          </a:prstGeom>
          <a:noFill/>
          <a:ln w="28575" cap="flat" cmpd="sng" algn="ctr">
            <a:solidFill>
              <a:schemeClr val="bg1"/>
            </a:solidFill>
            <a:prstDash val="solid"/>
            <a:round/>
            <a:headEnd type="none" w="med" len="med"/>
            <a:tailEnd type="none" w="med" len="med"/>
          </a:ln>
          <a:effectLst/>
        </p:spPr>
      </p:cxnSp>
      <p:sp>
        <p:nvSpPr>
          <p:cNvPr id="1141" name="Rectangle 1140">
            <a:extLst>
              <a:ext uri="{FF2B5EF4-FFF2-40B4-BE49-F238E27FC236}">
                <a16:creationId xmlns:a16="http://schemas.microsoft.com/office/drawing/2014/main" id="{8988F060-4DD7-E5F0-3F5D-7CCA5D04774F}"/>
              </a:ext>
            </a:extLst>
          </p:cNvPr>
          <p:cNvSpPr/>
          <p:nvPr/>
        </p:nvSpPr>
        <p:spPr bwMode="auto">
          <a:xfrm>
            <a:off x="7532169" y="3918594"/>
            <a:ext cx="143125" cy="54811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2" name="Rectangle 1141">
            <a:extLst>
              <a:ext uri="{FF2B5EF4-FFF2-40B4-BE49-F238E27FC236}">
                <a16:creationId xmlns:a16="http://schemas.microsoft.com/office/drawing/2014/main" id="{466F287B-4925-3515-29B2-BC1DAA98EF66}"/>
              </a:ext>
            </a:extLst>
          </p:cNvPr>
          <p:cNvSpPr/>
          <p:nvPr/>
        </p:nvSpPr>
        <p:spPr bwMode="auto">
          <a:xfrm>
            <a:off x="7693844" y="3947782"/>
            <a:ext cx="143125" cy="5189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3" name="Rectangle 1142">
            <a:extLst>
              <a:ext uri="{FF2B5EF4-FFF2-40B4-BE49-F238E27FC236}">
                <a16:creationId xmlns:a16="http://schemas.microsoft.com/office/drawing/2014/main" id="{FB11E059-F666-DC66-69CA-E55E78CC5AE7}"/>
              </a:ext>
            </a:extLst>
          </p:cNvPr>
          <p:cNvSpPr/>
          <p:nvPr/>
        </p:nvSpPr>
        <p:spPr bwMode="auto">
          <a:xfrm>
            <a:off x="8017146" y="4131206"/>
            <a:ext cx="143125" cy="3355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4" name="Rectangle 1143">
            <a:extLst>
              <a:ext uri="{FF2B5EF4-FFF2-40B4-BE49-F238E27FC236}">
                <a16:creationId xmlns:a16="http://schemas.microsoft.com/office/drawing/2014/main" id="{7C62971F-EE75-0DFC-9AB3-722F14DA04E5}"/>
              </a:ext>
            </a:extLst>
          </p:cNvPr>
          <p:cNvSpPr/>
          <p:nvPr/>
        </p:nvSpPr>
        <p:spPr bwMode="auto">
          <a:xfrm>
            <a:off x="8178821" y="4138771"/>
            <a:ext cx="143125" cy="31897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5" name="Rectangle 1144">
            <a:extLst>
              <a:ext uri="{FF2B5EF4-FFF2-40B4-BE49-F238E27FC236}">
                <a16:creationId xmlns:a16="http://schemas.microsoft.com/office/drawing/2014/main" id="{2A7772BE-B5D2-E804-EF2A-4F48C9207DD1}"/>
              </a:ext>
            </a:extLst>
          </p:cNvPr>
          <p:cNvSpPr/>
          <p:nvPr/>
        </p:nvSpPr>
        <p:spPr bwMode="auto">
          <a:xfrm>
            <a:off x="8821271" y="4335361"/>
            <a:ext cx="143125" cy="13134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6" name="Rectangle 1145">
            <a:extLst>
              <a:ext uri="{FF2B5EF4-FFF2-40B4-BE49-F238E27FC236}">
                <a16:creationId xmlns:a16="http://schemas.microsoft.com/office/drawing/2014/main" id="{39E2354D-A0E9-A0C8-A6F3-85FF750367EF}"/>
              </a:ext>
            </a:extLst>
          </p:cNvPr>
          <p:cNvSpPr/>
          <p:nvPr/>
        </p:nvSpPr>
        <p:spPr bwMode="auto">
          <a:xfrm>
            <a:off x="9140409" y="4388312"/>
            <a:ext cx="143125" cy="783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7" name="Rectangle 1146">
            <a:extLst>
              <a:ext uri="{FF2B5EF4-FFF2-40B4-BE49-F238E27FC236}">
                <a16:creationId xmlns:a16="http://schemas.microsoft.com/office/drawing/2014/main" id="{F3D5685E-699E-96C1-8A54-E663D2EA0739}"/>
              </a:ext>
            </a:extLst>
          </p:cNvPr>
          <p:cNvSpPr/>
          <p:nvPr/>
        </p:nvSpPr>
        <p:spPr bwMode="auto">
          <a:xfrm>
            <a:off x="7855471" y="4139978"/>
            <a:ext cx="143125" cy="32672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8" name="Rectangle 1147">
            <a:extLst>
              <a:ext uri="{FF2B5EF4-FFF2-40B4-BE49-F238E27FC236}">
                <a16:creationId xmlns:a16="http://schemas.microsoft.com/office/drawing/2014/main" id="{EEFCA2F8-FC85-8357-146B-03C130D72F4E}"/>
              </a:ext>
            </a:extLst>
          </p:cNvPr>
          <p:cNvSpPr/>
          <p:nvPr/>
        </p:nvSpPr>
        <p:spPr bwMode="auto">
          <a:xfrm>
            <a:off x="8336405" y="4223365"/>
            <a:ext cx="143125" cy="24333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9" name="Rectangle 1148">
            <a:extLst>
              <a:ext uri="{FF2B5EF4-FFF2-40B4-BE49-F238E27FC236}">
                <a16:creationId xmlns:a16="http://schemas.microsoft.com/office/drawing/2014/main" id="{5B8B4555-9EF6-C3DD-2600-FC892BE8CD84}"/>
              </a:ext>
            </a:extLst>
          </p:cNvPr>
          <p:cNvSpPr/>
          <p:nvPr/>
        </p:nvSpPr>
        <p:spPr bwMode="auto">
          <a:xfrm>
            <a:off x="8498080" y="4237464"/>
            <a:ext cx="143125" cy="22028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0" name="Rectangle 1149">
            <a:extLst>
              <a:ext uri="{FF2B5EF4-FFF2-40B4-BE49-F238E27FC236}">
                <a16:creationId xmlns:a16="http://schemas.microsoft.com/office/drawing/2014/main" id="{DF1D98F8-9072-F822-9457-32AFCE3F7E05}"/>
              </a:ext>
            </a:extLst>
          </p:cNvPr>
          <p:cNvSpPr/>
          <p:nvPr/>
        </p:nvSpPr>
        <p:spPr bwMode="auto">
          <a:xfrm>
            <a:off x="8655543" y="4319128"/>
            <a:ext cx="143125" cy="14757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1" name="Rectangle 1150">
            <a:extLst>
              <a:ext uri="{FF2B5EF4-FFF2-40B4-BE49-F238E27FC236}">
                <a16:creationId xmlns:a16="http://schemas.microsoft.com/office/drawing/2014/main" id="{3D07F2BD-04A7-7FA5-E15F-8BE4C7CD525A}"/>
              </a:ext>
            </a:extLst>
          </p:cNvPr>
          <p:cNvSpPr/>
          <p:nvPr/>
        </p:nvSpPr>
        <p:spPr bwMode="auto">
          <a:xfrm>
            <a:off x="8978414" y="4386727"/>
            <a:ext cx="143125" cy="7839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2" name="Rectangle 1151">
            <a:extLst>
              <a:ext uri="{FF2B5EF4-FFF2-40B4-BE49-F238E27FC236}">
                <a16:creationId xmlns:a16="http://schemas.microsoft.com/office/drawing/2014/main" id="{F38F5278-B0A0-2F0E-97A5-20D4A9CC990C}"/>
              </a:ext>
            </a:extLst>
          </p:cNvPr>
          <p:cNvSpPr/>
          <p:nvPr/>
        </p:nvSpPr>
        <p:spPr bwMode="auto">
          <a:xfrm>
            <a:off x="9299837" y="4425923"/>
            <a:ext cx="143125" cy="4571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3" name="Rectangle 1152">
            <a:extLst>
              <a:ext uri="{FF2B5EF4-FFF2-40B4-BE49-F238E27FC236}">
                <a16:creationId xmlns:a16="http://schemas.microsoft.com/office/drawing/2014/main" id="{5A5EAE99-09B3-2F52-4B79-CEB4E55FFF68}"/>
              </a:ext>
            </a:extLst>
          </p:cNvPr>
          <p:cNvSpPr/>
          <p:nvPr/>
        </p:nvSpPr>
        <p:spPr bwMode="auto">
          <a:xfrm>
            <a:off x="9618691" y="4457744"/>
            <a:ext cx="143125" cy="5036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4" name="Rectangle 1153">
            <a:extLst>
              <a:ext uri="{FF2B5EF4-FFF2-40B4-BE49-F238E27FC236}">
                <a16:creationId xmlns:a16="http://schemas.microsoft.com/office/drawing/2014/main" id="{322FB55C-75B2-0521-5868-19111A56E7DC}"/>
              </a:ext>
            </a:extLst>
          </p:cNvPr>
          <p:cNvSpPr/>
          <p:nvPr/>
        </p:nvSpPr>
        <p:spPr bwMode="auto">
          <a:xfrm>
            <a:off x="9787094" y="4456904"/>
            <a:ext cx="143125" cy="5036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5" name="Rectangle 1154">
            <a:extLst>
              <a:ext uri="{FF2B5EF4-FFF2-40B4-BE49-F238E27FC236}">
                <a16:creationId xmlns:a16="http://schemas.microsoft.com/office/drawing/2014/main" id="{8CFB7C5C-982E-E250-E660-C425364077FD}"/>
              </a:ext>
            </a:extLst>
          </p:cNvPr>
          <p:cNvSpPr/>
          <p:nvPr/>
        </p:nvSpPr>
        <p:spPr bwMode="auto">
          <a:xfrm>
            <a:off x="9943622" y="4456904"/>
            <a:ext cx="143125" cy="6035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6" name="Rectangle 1155">
            <a:extLst>
              <a:ext uri="{FF2B5EF4-FFF2-40B4-BE49-F238E27FC236}">
                <a16:creationId xmlns:a16="http://schemas.microsoft.com/office/drawing/2014/main" id="{ABEDB10E-1870-FF41-5587-2E57FC1E12DF}"/>
              </a:ext>
            </a:extLst>
          </p:cNvPr>
          <p:cNvSpPr/>
          <p:nvPr/>
        </p:nvSpPr>
        <p:spPr bwMode="auto">
          <a:xfrm>
            <a:off x="10102618" y="4456904"/>
            <a:ext cx="143125" cy="10627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7" name="Rectangle 1156">
            <a:extLst>
              <a:ext uri="{FF2B5EF4-FFF2-40B4-BE49-F238E27FC236}">
                <a16:creationId xmlns:a16="http://schemas.microsoft.com/office/drawing/2014/main" id="{CF722F74-CAAD-8304-EE8A-06D0CCFF62EE}"/>
              </a:ext>
            </a:extLst>
          </p:cNvPr>
          <p:cNvSpPr/>
          <p:nvPr/>
        </p:nvSpPr>
        <p:spPr bwMode="auto">
          <a:xfrm>
            <a:off x="10264695" y="4464161"/>
            <a:ext cx="143125" cy="1062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8" name="Rectangle 1157">
            <a:extLst>
              <a:ext uri="{FF2B5EF4-FFF2-40B4-BE49-F238E27FC236}">
                <a16:creationId xmlns:a16="http://schemas.microsoft.com/office/drawing/2014/main" id="{E5136C3E-63CA-A68D-5920-0D9825221F4C}"/>
              </a:ext>
            </a:extLst>
          </p:cNvPr>
          <p:cNvSpPr/>
          <p:nvPr/>
        </p:nvSpPr>
        <p:spPr bwMode="auto">
          <a:xfrm>
            <a:off x="10415300" y="4464162"/>
            <a:ext cx="143125" cy="17185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9" name="Rectangle 1158">
            <a:extLst>
              <a:ext uri="{FF2B5EF4-FFF2-40B4-BE49-F238E27FC236}">
                <a16:creationId xmlns:a16="http://schemas.microsoft.com/office/drawing/2014/main" id="{697D3714-7720-60E2-FBCF-7CAE0726CF85}"/>
              </a:ext>
            </a:extLst>
          </p:cNvPr>
          <p:cNvSpPr/>
          <p:nvPr/>
        </p:nvSpPr>
        <p:spPr bwMode="auto">
          <a:xfrm>
            <a:off x="10577439" y="4456904"/>
            <a:ext cx="143125" cy="23552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0" name="Rectangle 1159">
            <a:extLst>
              <a:ext uri="{FF2B5EF4-FFF2-40B4-BE49-F238E27FC236}">
                <a16:creationId xmlns:a16="http://schemas.microsoft.com/office/drawing/2014/main" id="{DA523044-4E6A-39EB-6888-BB7282A7DE6D}"/>
              </a:ext>
            </a:extLst>
          </p:cNvPr>
          <p:cNvSpPr/>
          <p:nvPr/>
        </p:nvSpPr>
        <p:spPr bwMode="auto">
          <a:xfrm>
            <a:off x="10739516" y="4456904"/>
            <a:ext cx="143125" cy="23680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1" name="Rectangle 1160">
            <a:extLst>
              <a:ext uri="{FF2B5EF4-FFF2-40B4-BE49-F238E27FC236}">
                <a16:creationId xmlns:a16="http://schemas.microsoft.com/office/drawing/2014/main" id="{EF1571E6-4471-45A7-FF73-B8C529ADDCFA}"/>
              </a:ext>
            </a:extLst>
          </p:cNvPr>
          <p:cNvSpPr/>
          <p:nvPr/>
        </p:nvSpPr>
        <p:spPr bwMode="auto">
          <a:xfrm>
            <a:off x="11056199" y="4471642"/>
            <a:ext cx="143125" cy="97611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2" name="Rectangle 1161">
            <a:extLst>
              <a:ext uri="{FF2B5EF4-FFF2-40B4-BE49-F238E27FC236}">
                <a16:creationId xmlns:a16="http://schemas.microsoft.com/office/drawing/2014/main" id="{EC95DF1A-B279-0049-7244-EF61389A1AE9}"/>
              </a:ext>
            </a:extLst>
          </p:cNvPr>
          <p:cNvSpPr/>
          <p:nvPr/>
        </p:nvSpPr>
        <p:spPr bwMode="auto">
          <a:xfrm>
            <a:off x="10896700" y="4464161"/>
            <a:ext cx="143125" cy="748503"/>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3" name="Rectangle 1162">
            <a:extLst>
              <a:ext uri="{FF2B5EF4-FFF2-40B4-BE49-F238E27FC236}">
                <a16:creationId xmlns:a16="http://schemas.microsoft.com/office/drawing/2014/main" id="{C14CF655-BF3A-CE0E-516C-483A60AB1241}"/>
              </a:ext>
            </a:extLst>
          </p:cNvPr>
          <p:cNvSpPr/>
          <p:nvPr/>
        </p:nvSpPr>
        <p:spPr bwMode="auto">
          <a:xfrm>
            <a:off x="11215698" y="4464162"/>
            <a:ext cx="143125" cy="1115210"/>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140" name="Straight Connector 1139">
            <a:extLst>
              <a:ext uri="{FF2B5EF4-FFF2-40B4-BE49-F238E27FC236}">
                <a16:creationId xmlns:a16="http://schemas.microsoft.com/office/drawing/2014/main" id="{A430CF4A-0763-1832-5BB4-2D5BE26DF969}"/>
              </a:ext>
            </a:extLst>
          </p:cNvPr>
          <p:cNvCxnSpPr>
            <a:cxnSpLocks/>
          </p:cNvCxnSpPr>
          <p:nvPr/>
        </p:nvCxnSpPr>
        <p:spPr bwMode="auto">
          <a:xfrm>
            <a:off x="7483326" y="4466706"/>
            <a:ext cx="3958390" cy="0"/>
          </a:xfrm>
          <a:prstGeom prst="line">
            <a:avLst/>
          </a:prstGeom>
          <a:noFill/>
          <a:ln w="28575" cap="flat" cmpd="sng" algn="ctr">
            <a:solidFill>
              <a:schemeClr val="bg1"/>
            </a:solidFill>
            <a:prstDash val="solid"/>
            <a:round/>
            <a:headEnd type="none" w="med" len="med"/>
            <a:tailEnd type="none" w="med" len="med"/>
          </a:ln>
          <a:effectLst/>
        </p:spPr>
      </p:cxnSp>
      <p:cxnSp>
        <p:nvCxnSpPr>
          <p:cNvPr id="1075" name="Straight Connector 1074">
            <a:extLst>
              <a:ext uri="{FF2B5EF4-FFF2-40B4-BE49-F238E27FC236}">
                <a16:creationId xmlns:a16="http://schemas.microsoft.com/office/drawing/2014/main" id="{E4D9D8A1-54F9-BAC2-3F01-2A4F700EACDC}"/>
              </a:ext>
            </a:extLst>
          </p:cNvPr>
          <p:cNvCxnSpPr>
            <a:cxnSpLocks/>
          </p:cNvCxnSpPr>
          <p:nvPr/>
        </p:nvCxnSpPr>
        <p:spPr bwMode="auto">
          <a:xfrm>
            <a:off x="7483326" y="4107433"/>
            <a:ext cx="3958390" cy="0"/>
          </a:xfrm>
          <a:prstGeom prst="line">
            <a:avLst/>
          </a:prstGeom>
          <a:noFill/>
          <a:ln w="28575" cap="flat" cmpd="sng" algn="ctr">
            <a:solidFill>
              <a:schemeClr val="tx2"/>
            </a:solidFill>
            <a:prstDash val="sysDot"/>
            <a:round/>
            <a:headEnd type="none" w="med" len="med"/>
            <a:tailEnd type="none" w="med" len="med"/>
          </a:ln>
          <a:effectLst/>
        </p:spPr>
      </p:cxnSp>
      <p:cxnSp>
        <p:nvCxnSpPr>
          <p:cNvPr id="1076" name="Straight Connector 1075">
            <a:extLst>
              <a:ext uri="{FF2B5EF4-FFF2-40B4-BE49-F238E27FC236}">
                <a16:creationId xmlns:a16="http://schemas.microsoft.com/office/drawing/2014/main" id="{DDFA70F6-863D-35F2-A88E-0AB034111575}"/>
              </a:ext>
            </a:extLst>
          </p:cNvPr>
          <p:cNvCxnSpPr>
            <a:cxnSpLocks/>
          </p:cNvCxnSpPr>
          <p:nvPr/>
        </p:nvCxnSpPr>
        <p:spPr bwMode="auto">
          <a:xfrm>
            <a:off x="7483326" y="5026881"/>
            <a:ext cx="3958390" cy="0"/>
          </a:xfrm>
          <a:prstGeom prst="line">
            <a:avLst/>
          </a:prstGeom>
          <a:noFill/>
          <a:ln w="28575" cap="flat" cmpd="sng" algn="ctr">
            <a:solidFill>
              <a:schemeClr val="tx2"/>
            </a:solidFill>
            <a:prstDash val="sysDot"/>
            <a:round/>
            <a:headEnd type="none" w="med" len="med"/>
            <a:tailEnd type="none" w="med" len="med"/>
          </a:ln>
          <a:effectLst/>
        </p:spPr>
      </p:cxnSp>
    </p:spTree>
    <p:extLst>
      <p:ext uri="{BB962C8B-B14F-4D97-AF65-F5344CB8AC3E}">
        <p14:creationId xmlns:p14="http://schemas.microsoft.com/office/powerpoint/2010/main" val="2378038263"/>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Tusamitamab Ravtansine in Advanced NSCLC: </a:t>
            </a:r>
            <a:br>
              <a:rPr lang="en-US" dirty="0"/>
            </a:br>
            <a:r>
              <a:rPr lang="en-US" dirty="0"/>
              <a:t>Dose Intensity and Duration of Treatment</a:t>
            </a:r>
          </a:p>
        </p:txBody>
      </p:sp>
      <p:sp>
        <p:nvSpPr>
          <p:cNvPr id="4" name="ZoneTexte 3"/>
          <p:cNvSpPr txBox="1"/>
          <p:nvPr/>
        </p:nvSpPr>
        <p:spPr>
          <a:xfrm>
            <a:off x="445297" y="6376086"/>
            <a:ext cx="2190023" cy="276999"/>
          </a:xfrm>
          <a:prstGeom prst="rect">
            <a:avLst/>
          </a:prstGeom>
          <a:noFill/>
        </p:spPr>
        <p:txBody>
          <a:bodyPr wrap="none" rtlCol="0">
            <a:spAutoFit/>
          </a:bodyPr>
          <a:lstStyle/>
          <a:p>
            <a:r>
              <a:rPr lang="it-IT" sz="1200" dirty="0">
                <a:solidFill>
                  <a:schemeClr val="bg2"/>
                </a:solidFill>
                <a:latin typeface="Calibri" panose="020F0502020204030204" pitchFamily="34" charset="0"/>
                <a:cs typeface="Calibri" panose="020F0502020204030204" pitchFamily="34" charset="0"/>
              </a:rPr>
              <a:t>Gazzah. ASCO 2020. Abstr 9505.</a:t>
            </a:r>
          </a:p>
        </p:txBody>
      </p:sp>
      <p:cxnSp>
        <p:nvCxnSpPr>
          <p:cNvPr id="6" name="Straight Connector 5">
            <a:extLst>
              <a:ext uri="{FF2B5EF4-FFF2-40B4-BE49-F238E27FC236}">
                <a16:creationId xmlns:a16="http://schemas.microsoft.com/office/drawing/2014/main" id="{9864DAC3-EA17-7295-34E0-70EF1595E472}"/>
              </a:ext>
            </a:extLst>
          </p:cNvPr>
          <p:cNvCxnSpPr>
            <a:cxnSpLocks/>
          </p:cNvCxnSpPr>
          <p:nvPr/>
        </p:nvCxnSpPr>
        <p:spPr bwMode="auto">
          <a:xfrm>
            <a:off x="973568" y="5800019"/>
            <a:ext cx="4311945"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382E5285-B807-3EF8-CEF8-18802EA192CF}"/>
              </a:ext>
            </a:extLst>
          </p:cNvPr>
          <p:cNvCxnSpPr/>
          <p:nvPr/>
        </p:nvCxnSpPr>
        <p:spPr bwMode="auto">
          <a:xfrm>
            <a:off x="973568"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91CCE83D-D994-8231-8498-2EF7F328A448}"/>
              </a:ext>
            </a:extLst>
          </p:cNvPr>
          <p:cNvCxnSpPr/>
          <p:nvPr/>
        </p:nvCxnSpPr>
        <p:spPr bwMode="auto">
          <a:xfrm>
            <a:off x="1276221"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82246B0D-C6A7-D530-E6D7-5AF02993A945}"/>
              </a:ext>
            </a:extLst>
          </p:cNvPr>
          <p:cNvCxnSpPr/>
          <p:nvPr/>
        </p:nvCxnSpPr>
        <p:spPr bwMode="auto">
          <a:xfrm>
            <a:off x="1552551"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E3FA23CB-E6C8-F1A5-FACD-8BF89F231037}"/>
              </a:ext>
            </a:extLst>
          </p:cNvPr>
          <p:cNvCxnSpPr/>
          <p:nvPr/>
        </p:nvCxnSpPr>
        <p:spPr bwMode="auto">
          <a:xfrm>
            <a:off x="1848977"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94925397-F7E7-68F0-C891-AEA7903C8764}"/>
              </a:ext>
            </a:extLst>
          </p:cNvPr>
          <p:cNvCxnSpPr/>
          <p:nvPr/>
        </p:nvCxnSpPr>
        <p:spPr bwMode="auto">
          <a:xfrm>
            <a:off x="2125307"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B99944CC-72AC-6D83-0384-53A88B6B4EF1}"/>
              </a:ext>
            </a:extLst>
          </p:cNvPr>
          <p:cNvCxnSpPr/>
          <p:nvPr/>
        </p:nvCxnSpPr>
        <p:spPr bwMode="auto">
          <a:xfrm>
            <a:off x="2411685"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F5FE4BCD-010F-EFBC-B02D-0161B06539FB}"/>
              </a:ext>
            </a:extLst>
          </p:cNvPr>
          <p:cNvCxnSpPr>
            <a:cxnSpLocks/>
          </p:cNvCxnSpPr>
          <p:nvPr/>
        </p:nvCxnSpPr>
        <p:spPr bwMode="auto">
          <a:xfrm>
            <a:off x="2693039"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F89DA23B-751D-42BD-D457-E002D4367E7B}"/>
              </a:ext>
            </a:extLst>
          </p:cNvPr>
          <p:cNvCxnSpPr>
            <a:cxnSpLocks/>
          </p:cNvCxnSpPr>
          <p:nvPr/>
        </p:nvCxnSpPr>
        <p:spPr bwMode="auto">
          <a:xfrm>
            <a:off x="2994490"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2BC17D23-9C2B-B18D-A333-A936195DCCE6}"/>
              </a:ext>
            </a:extLst>
          </p:cNvPr>
          <p:cNvCxnSpPr>
            <a:cxnSpLocks/>
          </p:cNvCxnSpPr>
          <p:nvPr/>
        </p:nvCxnSpPr>
        <p:spPr bwMode="auto">
          <a:xfrm>
            <a:off x="3270819"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D943E0B6-8F5D-675D-DA7E-09FFB519B680}"/>
              </a:ext>
            </a:extLst>
          </p:cNvPr>
          <p:cNvCxnSpPr>
            <a:cxnSpLocks/>
          </p:cNvCxnSpPr>
          <p:nvPr/>
        </p:nvCxnSpPr>
        <p:spPr bwMode="auto">
          <a:xfrm>
            <a:off x="3557197"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473F8D49-7A52-4F76-3D4D-5D2683F280A1}"/>
              </a:ext>
            </a:extLst>
          </p:cNvPr>
          <p:cNvCxnSpPr>
            <a:cxnSpLocks/>
          </p:cNvCxnSpPr>
          <p:nvPr/>
        </p:nvCxnSpPr>
        <p:spPr bwMode="auto">
          <a:xfrm>
            <a:off x="3853623"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9AA6F902-17E8-2D88-1937-D751EC216CB2}"/>
              </a:ext>
            </a:extLst>
          </p:cNvPr>
          <p:cNvCxnSpPr>
            <a:cxnSpLocks/>
          </p:cNvCxnSpPr>
          <p:nvPr/>
        </p:nvCxnSpPr>
        <p:spPr bwMode="auto">
          <a:xfrm>
            <a:off x="4150049"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27E80AC3-54F9-4A54-457F-15D3006C027E}"/>
              </a:ext>
            </a:extLst>
          </p:cNvPr>
          <p:cNvCxnSpPr>
            <a:cxnSpLocks/>
          </p:cNvCxnSpPr>
          <p:nvPr/>
        </p:nvCxnSpPr>
        <p:spPr bwMode="auto">
          <a:xfrm>
            <a:off x="4421355"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CBD0AFE4-9B93-105E-1BB3-1725AA241DA6}"/>
              </a:ext>
            </a:extLst>
          </p:cNvPr>
          <p:cNvCxnSpPr>
            <a:cxnSpLocks/>
          </p:cNvCxnSpPr>
          <p:nvPr/>
        </p:nvCxnSpPr>
        <p:spPr bwMode="auto">
          <a:xfrm>
            <a:off x="4717782"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19974441-6AA9-D597-D14D-505266F44675}"/>
              </a:ext>
            </a:extLst>
          </p:cNvPr>
          <p:cNvCxnSpPr>
            <a:cxnSpLocks/>
          </p:cNvCxnSpPr>
          <p:nvPr/>
        </p:nvCxnSpPr>
        <p:spPr bwMode="auto">
          <a:xfrm>
            <a:off x="4994111"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85123D48-5E7B-31F1-190F-72DA3115594D}"/>
              </a:ext>
            </a:extLst>
          </p:cNvPr>
          <p:cNvCxnSpPr>
            <a:cxnSpLocks/>
          </p:cNvCxnSpPr>
          <p:nvPr/>
        </p:nvCxnSpPr>
        <p:spPr bwMode="auto">
          <a:xfrm>
            <a:off x="5285513" y="5801434"/>
            <a:ext cx="0" cy="90152"/>
          </a:xfrm>
          <a:prstGeom prst="line">
            <a:avLst/>
          </a:prstGeom>
          <a:noFill/>
          <a:ln w="28575" cap="flat" cmpd="sng" algn="ctr">
            <a:solidFill>
              <a:schemeClr val="bg1"/>
            </a:solidFill>
            <a:prstDash val="solid"/>
            <a:round/>
            <a:headEnd type="none" w="med" len="med"/>
            <a:tailEnd type="none" w="med" len="med"/>
          </a:ln>
          <a:effectLst/>
        </p:spPr>
      </p:cxnSp>
      <p:sp>
        <p:nvSpPr>
          <p:cNvPr id="24" name="TextBox 23">
            <a:extLst>
              <a:ext uri="{FF2B5EF4-FFF2-40B4-BE49-F238E27FC236}">
                <a16:creationId xmlns:a16="http://schemas.microsoft.com/office/drawing/2014/main" id="{4BF12B57-78ED-53C9-17EA-D75DAE68E408}"/>
              </a:ext>
            </a:extLst>
          </p:cNvPr>
          <p:cNvSpPr txBox="1"/>
          <p:nvPr/>
        </p:nvSpPr>
        <p:spPr bwMode="auto">
          <a:xfrm>
            <a:off x="846655"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5" name="TextBox 24">
            <a:extLst>
              <a:ext uri="{FF2B5EF4-FFF2-40B4-BE49-F238E27FC236}">
                <a16:creationId xmlns:a16="http://schemas.microsoft.com/office/drawing/2014/main" id="{4FF00B49-7A09-102A-4A67-9AA3AE05C44A}"/>
              </a:ext>
            </a:extLst>
          </p:cNvPr>
          <p:cNvSpPr txBox="1"/>
          <p:nvPr/>
        </p:nvSpPr>
        <p:spPr bwMode="auto">
          <a:xfrm>
            <a:off x="1128009"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26" name="TextBox 25">
            <a:extLst>
              <a:ext uri="{FF2B5EF4-FFF2-40B4-BE49-F238E27FC236}">
                <a16:creationId xmlns:a16="http://schemas.microsoft.com/office/drawing/2014/main" id="{A1CC36B8-CF72-4E4D-54E7-D784F38EF84F}"/>
              </a:ext>
            </a:extLst>
          </p:cNvPr>
          <p:cNvSpPr txBox="1"/>
          <p:nvPr/>
        </p:nvSpPr>
        <p:spPr bwMode="auto">
          <a:xfrm>
            <a:off x="1434483"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27" name="TextBox 26">
            <a:extLst>
              <a:ext uri="{FF2B5EF4-FFF2-40B4-BE49-F238E27FC236}">
                <a16:creationId xmlns:a16="http://schemas.microsoft.com/office/drawing/2014/main" id="{A7D83B6D-4FA3-EECC-596E-73052CCBAF90}"/>
              </a:ext>
            </a:extLst>
          </p:cNvPr>
          <p:cNvSpPr txBox="1"/>
          <p:nvPr/>
        </p:nvSpPr>
        <p:spPr bwMode="auto">
          <a:xfrm>
            <a:off x="1705788"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28" name="TextBox 27">
            <a:extLst>
              <a:ext uri="{FF2B5EF4-FFF2-40B4-BE49-F238E27FC236}">
                <a16:creationId xmlns:a16="http://schemas.microsoft.com/office/drawing/2014/main" id="{5C651AC9-DF10-4378-E566-DF87132A6E4E}"/>
              </a:ext>
            </a:extLst>
          </p:cNvPr>
          <p:cNvSpPr txBox="1"/>
          <p:nvPr/>
        </p:nvSpPr>
        <p:spPr bwMode="auto">
          <a:xfrm>
            <a:off x="1987142"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32</a:t>
            </a:r>
            <a:endParaRPr lang="en-US" sz="1400" b="0" dirty="0">
              <a:solidFill>
                <a:schemeClr val="bg1"/>
              </a:solidFill>
              <a:latin typeface="Calibri" panose="020F0502020204030204" pitchFamily="34" charset="0"/>
            </a:endParaRPr>
          </a:p>
        </p:txBody>
      </p:sp>
      <p:sp>
        <p:nvSpPr>
          <p:cNvPr id="29" name="TextBox 28">
            <a:extLst>
              <a:ext uri="{FF2B5EF4-FFF2-40B4-BE49-F238E27FC236}">
                <a16:creationId xmlns:a16="http://schemas.microsoft.com/office/drawing/2014/main" id="{04A97476-D7A6-B18E-B04A-C784B0954B54}"/>
              </a:ext>
            </a:extLst>
          </p:cNvPr>
          <p:cNvSpPr txBox="1"/>
          <p:nvPr/>
        </p:nvSpPr>
        <p:spPr bwMode="auto">
          <a:xfrm>
            <a:off x="2268495"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endParaRPr lang="en-US" sz="1400" b="0" dirty="0">
              <a:solidFill>
                <a:schemeClr val="bg1"/>
              </a:solidFill>
              <a:latin typeface="Calibri" panose="020F0502020204030204" pitchFamily="34" charset="0"/>
            </a:endParaRPr>
          </a:p>
        </p:txBody>
      </p:sp>
      <p:sp>
        <p:nvSpPr>
          <p:cNvPr id="30" name="TextBox 29">
            <a:extLst>
              <a:ext uri="{FF2B5EF4-FFF2-40B4-BE49-F238E27FC236}">
                <a16:creationId xmlns:a16="http://schemas.microsoft.com/office/drawing/2014/main" id="{EAF9BB36-E348-60D2-5639-994B9032BBED}"/>
              </a:ext>
            </a:extLst>
          </p:cNvPr>
          <p:cNvSpPr txBox="1"/>
          <p:nvPr/>
        </p:nvSpPr>
        <p:spPr bwMode="auto">
          <a:xfrm>
            <a:off x="2564921"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48</a:t>
            </a:r>
            <a:endParaRPr lang="en-US" sz="1400" b="0" dirty="0">
              <a:solidFill>
                <a:schemeClr val="bg1"/>
              </a:solidFill>
              <a:latin typeface="Calibri" panose="020F0502020204030204" pitchFamily="34" charset="0"/>
            </a:endParaRPr>
          </a:p>
        </p:txBody>
      </p:sp>
      <p:sp>
        <p:nvSpPr>
          <p:cNvPr id="31" name="TextBox 30">
            <a:extLst>
              <a:ext uri="{FF2B5EF4-FFF2-40B4-BE49-F238E27FC236}">
                <a16:creationId xmlns:a16="http://schemas.microsoft.com/office/drawing/2014/main" id="{7B596508-FECB-439C-44FE-FDFA7EB6D537}"/>
              </a:ext>
            </a:extLst>
          </p:cNvPr>
          <p:cNvSpPr txBox="1"/>
          <p:nvPr/>
        </p:nvSpPr>
        <p:spPr bwMode="auto">
          <a:xfrm>
            <a:off x="2866372"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56</a:t>
            </a:r>
            <a:endParaRPr lang="en-US" sz="1400" b="0" dirty="0">
              <a:solidFill>
                <a:schemeClr val="bg1"/>
              </a:solidFill>
              <a:latin typeface="Calibri" panose="020F0502020204030204" pitchFamily="34" charset="0"/>
            </a:endParaRPr>
          </a:p>
        </p:txBody>
      </p:sp>
      <p:sp>
        <p:nvSpPr>
          <p:cNvPr id="32" name="TextBox 31">
            <a:extLst>
              <a:ext uri="{FF2B5EF4-FFF2-40B4-BE49-F238E27FC236}">
                <a16:creationId xmlns:a16="http://schemas.microsoft.com/office/drawing/2014/main" id="{1826EDC6-AFB0-6470-2246-83FDB34BE784}"/>
              </a:ext>
            </a:extLst>
          </p:cNvPr>
          <p:cNvSpPr txBox="1"/>
          <p:nvPr/>
        </p:nvSpPr>
        <p:spPr bwMode="auto">
          <a:xfrm>
            <a:off x="3137677"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64</a:t>
            </a:r>
            <a:endParaRPr lang="en-US" sz="1400" b="0" dirty="0">
              <a:solidFill>
                <a:schemeClr val="bg1"/>
              </a:solidFill>
              <a:latin typeface="Calibri" panose="020F0502020204030204" pitchFamily="34" charset="0"/>
            </a:endParaRPr>
          </a:p>
        </p:txBody>
      </p:sp>
      <p:sp>
        <p:nvSpPr>
          <p:cNvPr id="33" name="TextBox 32">
            <a:extLst>
              <a:ext uri="{FF2B5EF4-FFF2-40B4-BE49-F238E27FC236}">
                <a16:creationId xmlns:a16="http://schemas.microsoft.com/office/drawing/2014/main" id="{3C59223C-4F1C-5E41-504B-587B7D05B857}"/>
              </a:ext>
            </a:extLst>
          </p:cNvPr>
          <p:cNvSpPr txBox="1"/>
          <p:nvPr/>
        </p:nvSpPr>
        <p:spPr bwMode="auto">
          <a:xfrm>
            <a:off x="3419031"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72</a:t>
            </a:r>
            <a:endParaRPr lang="en-US" sz="1400" b="0" dirty="0">
              <a:solidFill>
                <a:schemeClr val="bg1"/>
              </a:solidFill>
              <a:latin typeface="Calibri" panose="020F0502020204030204" pitchFamily="34" charset="0"/>
            </a:endParaRPr>
          </a:p>
        </p:txBody>
      </p:sp>
      <p:sp>
        <p:nvSpPr>
          <p:cNvPr id="34" name="TextBox 33">
            <a:extLst>
              <a:ext uri="{FF2B5EF4-FFF2-40B4-BE49-F238E27FC236}">
                <a16:creationId xmlns:a16="http://schemas.microsoft.com/office/drawing/2014/main" id="{EE77EF3C-750D-CDB3-1AFD-41F2242CE3A3}"/>
              </a:ext>
            </a:extLst>
          </p:cNvPr>
          <p:cNvSpPr txBox="1"/>
          <p:nvPr/>
        </p:nvSpPr>
        <p:spPr bwMode="auto">
          <a:xfrm>
            <a:off x="3725505"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80</a:t>
            </a:r>
            <a:endParaRPr lang="en-US" sz="1400" b="0" dirty="0">
              <a:solidFill>
                <a:schemeClr val="bg1"/>
              </a:solidFill>
              <a:latin typeface="Calibri" panose="020F0502020204030204" pitchFamily="34" charset="0"/>
            </a:endParaRPr>
          </a:p>
        </p:txBody>
      </p:sp>
      <p:sp>
        <p:nvSpPr>
          <p:cNvPr id="35" name="TextBox 34">
            <a:extLst>
              <a:ext uri="{FF2B5EF4-FFF2-40B4-BE49-F238E27FC236}">
                <a16:creationId xmlns:a16="http://schemas.microsoft.com/office/drawing/2014/main" id="{0CEC52A2-E1DA-36E2-E607-BFD0E8901DE2}"/>
              </a:ext>
            </a:extLst>
          </p:cNvPr>
          <p:cNvSpPr txBox="1"/>
          <p:nvPr/>
        </p:nvSpPr>
        <p:spPr bwMode="auto">
          <a:xfrm>
            <a:off x="4006859"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88</a:t>
            </a:r>
            <a:endParaRPr lang="en-US" sz="1400" b="0" dirty="0">
              <a:solidFill>
                <a:schemeClr val="bg1"/>
              </a:solidFill>
              <a:latin typeface="Calibri" panose="020F0502020204030204" pitchFamily="34" charset="0"/>
            </a:endParaRPr>
          </a:p>
        </p:txBody>
      </p:sp>
      <p:sp>
        <p:nvSpPr>
          <p:cNvPr id="36" name="TextBox 35">
            <a:extLst>
              <a:ext uri="{FF2B5EF4-FFF2-40B4-BE49-F238E27FC236}">
                <a16:creationId xmlns:a16="http://schemas.microsoft.com/office/drawing/2014/main" id="{CB6710F3-4EA5-F499-5D7C-3E41469DBF1A}"/>
              </a:ext>
            </a:extLst>
          </p:cNvPr>
          <p:cNvSpPr txBox="1"/>
          <p:nvPr/>
        </p:nvSpPr>
        <p:spPr bwMode="auto">
          <a:xfrm>
            <a:off x="4298261"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96</a:t>
            </a:r>
            <a:endParaRPr lang="en-US" sz="1400" b="0" dirty="0">
              <a:solidFill>
                <a:schemeClr val="bg1"/>
              </a:solidFill>
              <a:latin typeface="Calibri" panose="020F0502020204030204" pitchFamily="34" charset="0"/>
            </a:endParaRPr>
          </a:p>
        </p:txBody>
      </p:sp>
      <p:sp>
        <p:nvSpPr>
          <p:cNvPr id="37" name="TextBox 36">
            <a:extLst>
              <a:ext uri="{FF2B5EF4-FFF2-40B4-BE49-F238E27FC236}">
                <a16:creationId xmlns:a16="http://schemas.microsoft.com/office/drawing/2014/main" id="{F640D29B-B5FA-DAA0-80B6-991DE54BE962}"/>
              </a:ext>
            </a:extLst>
          </p:cNvPr>
          <p:cNvSpPr txBox="1"/>
          <p:nvPr/>
        </p:nvSpPr>
        <p:spPr bwMode="auto">
          <a:xfrm>
            <a:off x="4544445" y="5858084"/>
            <a:ext cx="34439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104</a:t>
            </a:r>
            <a:endParaRPr lang="en-US" sz="1400" b="0" dirty="0">
              <a:solidFill>
                <a:schemeClr val="bg1"/>
              </a:solidFill>
              <a:latin typeface="Calibri" panose="020F0502020204030204" pitchFamily="34" charset="0"/>
            </a:endParaRPr>
          </a:p>
        </p:txBody>
      </p:sp>
      <p:sp>
        <p:nvSpPr>
          <p:cNvPr id="38" name="TextBox 37">
            <a:extLst>
              <a:ext uri="{FF2B5EF4-FFF2-40B4-BE49-F238E27FC236}">
                <a16:creationId xmlns:a16="http://schemas.microsoft.com/office/drawing/2014/main" id="{C4C8F38B-96AA-0E67-EF16-411C9AD4633C}"/>
              </a:ext>
            </a:extLst>
          </p:cNvPr>
          <p:cNvSpPr txBox="1"/>
          <p:nvPr/>
        </p:nvSpPr>
        <p:spPr bwMode="auto">
          <a:xfrm>
            <a:off x="4840872" y="5858084"/>
            <a:ext cx="34439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112</a:t>
            </a:r>
            <a:endParaRPr lang="en-US" sz="1400" b="0" dirty="0">
              <a:solidFill>
                <a:schemeClr val="bg1"/>
              </a:solidFill>
              <a:latin typeface="Calibri" panose="020F0502020204030204" pitchFamily="34" charset="0"/>
            </a:endParaRPr>
          </a:p>
        </p:txBody>
      </p:sp>
      <p:sp>
        <p:nvSpPr>
          <p:cNvPr id="39" name="TextBox 38">
            <a:extLst>
              <a:ext uri="{FF2B5EF4-FFF2-40B4-BE49-F238E27FC236}">
                <a16:creationId xmlns:a16="http://schemas.microsoft.com/office/drawing/2014/main" id="{D5F4A89E-A42E-94D2-5384-A966BDCD6C71}"/>
              </a:ext>
            </a:extLst>
          </p:cNvPr>
          <p:cNvSpPr txBox="1"/>
          <p:nvPr/>
        </p:nvSpPr>
        <p:spPr bwMode="auto">
          <a:xfrm>
            <a:off x="5147347" y="5858084"/>
            <a:ext cx="34439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120</a:t>
            </a:r>
            <a:endParaRPr lang="en-US" sz="1400" b="0" dirty="0">
              <a:solidFill>
                <a:schemeClr val="bg1"/>
              </a:solidFill>
              <a:latin typeface="Calibri" panose="020F0502020204030204" pitchFamily="34" charset="0"/>
            </a:endParaRPr>
          </a:p>
        </p:txBody>
      </p:sp>
      <p:sp>
        <p:nvSpPr>
          <p:cNvPr id="40" name="TextBox 39">
            <a:extLst>
              <a:ext uri="{FF2B5EF4-FFF2-40B4-BE49-F238E27FC236}">
                <a16:creationId xmlns:a16="http://schemas.microsoft.com/office/drawing/2014/main" id="{C7FBFF4C-03B5-9038-4E26-487FD0B72779}"/>
              </a:ext>
            </a:extLst>
          </p:cNvPr>
          <p:cNvSpPr txBox="1"/>
          <p:nvPr/>
        </p:nvSpPr>
        <p:spPr bwMode="auto">
          <a:xfrm>
            <a:off x="973569" y="6042361"/>
            <a:ext cx="44555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Treatment Duration (Wk)</a:t>
            </a:r>
          </a:p>
        </p:txBody>
      </p:sp>
      <p:sp>
        <p:nvSpPr>
          <p:cNvPr id="41" name="TextBox 40">
            <a:extLst>
              <a:ext uri="{FF2B5EF4-FFF2-40B4-BE49-F238E27FC236}">
                <a16:creationId xmlns:a16="http://schemas.microsoft.com/office/drawing/2014/main" id="{45B72BD0-2D42-047B-DD12-D1461D22B573}"/>
              </a:ext>
            </a:extLst>
          </p:cNvPr>
          <p:cNvSpPr txBox="1"/>
          <p:nvPr/>
        </p:nvSpPr>
        <p:spPr bwMode="auto">
          <a:xfrm>
            <a:off x="1737581" y="4506580"/>
            <a:ext cx="3988893" cy="1154162"/>
          </a:xfrm>
          <a:prstGeom prst="rect">
            <a:avLst/>
          </a:prstGeom>
          <a:noFill/>
          <a:ln>
            <a:noFill/>
          </a:ln>
        </p:spPr>
        <p:txBody>
          <a:bodyPr wrap="square" lIns="0" tIns="0" rIns="0" bIns="0" rtlCol="0">
            <a:spAutoFit/>
          </a:bodyPr>
          <a:lstStyle/>
          <a:p>
            <a:pPr>
              <a:lnSpc>
                <a:spcPts val="1500"/>
              </a:lnSpc>
              <a:spcAft>
                <a:spcPct val="0"/>
              </a:spcAft>
              <a:buClrTx/>
              <a:buFontTx/>
              <a:buNone/>
            </a:pPr>
            <a:r>
              <a:rPr lang="en-US" sz="1600" b="1" dirty="0">
                <a:solidFill>
                  <a:schemeClr val="bg1"/>
                </a:solidFill>
                <a:latin typeface="Calibri" panose="020F0502020204030204" pitchFamily="34" charset="0"/>
              </a:rPr>
              <a:t>Median DoR: 5.6 mo</a:t>
            </a:r>
          </a:p>
          <a:p>
            <a:pPr>
              <a:lnSpc>
                <a:spcPts val="1500"/>
              </a:lnSpc>
              <a:spcAft>
                <a:spcPct val="0"/>
              </a:spcAft>
              <a:buClrTx/>
              <a:buFontTx/>
              <a:buNone/>
            </a:pPr>
            <a:r>
              <a:rPr lang="en-US" sz="1400" b="0" dirty="0">
                <a:solidFill>
                  <a:schemeClr val="bg1"/>
                </a:solidFill>
                <a:latin typeface="Calibri" panose="020F0502020204030204" pitchFamily="34" charset="0"/>
              </a:rPr>
              <a:t>Median DoR was 5.6 mo (range: 2.0-24.6)</a:t>
            </a:r>
          </a:p>
          <a:p>
            <a:pPr>
              <a:lnSpc>
                <a:spcPts val="1500"/>
              </a:lnSpc>
              <a:spcAft>
                <a:spcPct val="0"/>
              </a:spcAft>
              <a:buClrTx/>
              <a:buFontTx/>
              <a:buNone/>
            </a:pPr>
            <a:r>
              <a:rPr lang="en-US" sz="1400" b="0" dirty="0">
                <a:solidFill>
                  <a:schemeClr val="bg1"/>
                </a:solidFill>
                <a:latin typeface="Calibri" panose="020F0502020204030204" pitchFamily="34" charset="0"/>
              </a:rPr>
              <a:t>Fourteen (21.9%) patients were still </a:t>
            </a:r>
            <a:r>
              <a:rPr lang="en-US" sz="1400" dirty="0">
                <a:solidFill>
                  <a:schemeClr val="bg1"/>
                </a:solidFill>
                <a:latin typeface="Calibri" panose="020F0502020204030204" pitchFamily="34" charset="0"/>
              </a:rPr>
              <a:t>u</a:t>
            </a:r>
            <a:r>
              <a:rPr lang="en-US" sz="1400" b="0" dirty="0">
                <a:solidFill>
                  <a:schemeClr val="bg1"/>
                </a:solidFill>
                <a:latin typeface="Calibri" panose="020F0502020204030204" pitchFamily="34" charset="0"/>
              </a:rPr>
              <a:t>nder treatment</a:t>
            </a:r>
          </a:p>
          <a:p>
            <a:pPr marL="171450" indent="-171450">
              <a:lnSpc>
                <a:spcPts val="1500"/>
              </a:lnSpc>
              <a:spcAft>
                <a:spcPct val="0"/>
              </a:spcAft>
              <a:buClrTx/>
              <a:buFont typeface="Wingdings" panose="05000000000000000000" pitchFamily="2" charset="2"/>
              <a:buChar char="§"/>
            </a:pPr>
            <a:r>
              <a:rPr lang="en-US" sz="1400" dirty="0">
                <a:solidFill>
                  <a:schemeClr val="bg1"/>
                </a:solidFill>
                <a:latin typeface="Calibri" panose="020F0502020204030204" pitchFamily="34" charset="0"/>
              </a:rPr>
              <a:t>Median number of cycles: 8.0 (range: 1-54)</a:t>
            </a:r>
          </a:p>
          <a:p>
            <a:pPr marL="171450" indent="-171450">
              <a:lnSpc>
                <a:spcPts val="1500"/>
              </a:lnSpc>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Median relative dose intensity: 0.97</a:t>
            </a:r>
          </a:p>
          <a:p>
            <a:pPr marL="171450" indent="-171450">
              <a:lnSpc>
                <a:spcPts val="1500"/>
              </a:lnSpc>
              <a:spcAft>
                <a:spcPct val="0"/>
              </a:spcAft>
              <a:buClrTx/>
              <a:buFont typeface="Wingdings" panose="05000000000000000000" pitchFamily="2" charset="2"/>
              <a:buChar char="§"/>
            </a:pPr>
            <a:r>
              <a:rPr lang="en-US" sz="1400" dirty="0">
                <a:solidFill>
                  <a:schemeClr val="bg1"/>
                </a:solidFill>
                <a:latin typeface="Calibri" panose="020F0502020204030204" pitchFamily="34" charset="0"/>
              </a:rPr>
              <a:t>Patients with ≥10 cycles: 42.2% (27 patients)</a:t>
            </a:r>
            <a:endParaRPr lang="en-US" sz="1400" b="0" dirty="0">
              <a:solidFill>
                <a:schemeClr val="bg1"/>
              </a:solidFill>
              <a:latin typeface="Calibri" panose="020F0502020204030204" pitchFamily="34" charset="0"/>
            </a:endParaRPr>
          </a:p>
        </p:txBody>
      </p:sp>
      <p:sp>
        <p:nvSpPr>
          <p:cNvPr id="42" name="Rectangle 41">
            <a:extLst>
              <a:ext uri="{FF2B5EF4-FFF2-40B4-BE49-F238E27FC236}">
                <a16:creationId xmlns:a16="http://schemas.microsoft.com/office/drawing/2014/main" id="{0869A63C-A135-23C5-F6DB-59354E2B5C10}"/>
              </a:ext>
            </a:extLst>
          </p:cNvPr>
          <p:cNvSpPr/>
          <p:nvPr/>
        </p:nvSpPr>
        <p:spPr bwMode="auto">
          <a:xfrm>
            <a:off x="973568" y="1741368"/>
            <a:ext cx="4173775" cy="4572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2946272A-9891-7F35-E775-EE00B1067889}"/>
              </a:ext>
            </a:extLst>
          </p:cNvPr>
          <p:cNvSpPr/>
          <p:nvPr/>
        </p:nvSpPr>
        <p:spPr bwMode="auto">
          <a:xfrm>
            <a:off x="973568" y="1811101"/>
            <a:ext cx="3570874" cy="4572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C9BFAA5F-99AC-28BF-96E5-B70FF0BDC9FD}"/>
              </a:ext>
            </a:extLst>
          </p:cNvPr>
          <p:cNvSpPr/>
          <p:nvPr/>
        </p:nvSpPr>
        <p:spPr bwMode="auto">
          <a:xfrm>
            <a:off x="973569" y="1880157"/>
            <a:ext cx="2420340" cy="4572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33D0C58D-7887-5186-288D-54AECCEF8FF0}"/>
              </a:ext>
            </a:extLst>
          </p:cNvPr>
          <p:cNvSpPr/>
          <p:nvPr/>
        </p:nvSpPr>
        <p:spPr bwMode="auto">
          <a:xfrm>
            <a:off x="973567" y="2066136"/>
            <a:ext cx="1886941" cy="4572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6473E0D6-BFE0-B37B-221E-2D3D725963F9}"/>
              </a:ext>
            </a:extLst>
          </p:cNvPr>
          <p:cNvSpPr/>
          <p:nvPr/>
        </p:nvSpPr>
        <p:spPr bwMode="auto">
          <a:xfrm>
            <a:off x="973567" y="2262631"/>
            <a:ext cx="1448791" cy="4572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81E1A3D7-A444-8682-1AA6-7FB2F54CAD43}"/>
              </a:ext>
            </a:extLst>
          </p:cNvPr>
          <p:cNvSpPr/>
          <p:nvPr/>
        </p:nvSpPr>
        <p:spPr bwMode="auto">
          <a:xfrm>
            <a:off x="973567" y="2324544"/>
            <a:ext cx="1124941" cy="457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D04BF164-80B6-E4F4-0D68-32ACAE1F32EF}"/>
              </a:ext>
            </a:extLst>
          </p:cNvPr>
          <p:cNvSpPr/>
          <p:nvPr/>
        </p:nvSpPr>
        <p:spPr bwMode="auto">
          <a:xfrm>
            <a:off x="973567" y="2453131"/>
            <a:ext cx="1063028" cy="457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085A8A54-B72E-6EB4-0775-AA1717FD9F0F}"/>
              </a:ext>
            </a:extLst>
          </p:cNvPr>
          <p:cNvSpPr/>
          <p:nvPr/>
        </p:nvSpPr>
        <p:spPr bwMode="auto">
          <a:xfrm>
            <a:off x="973566" y="2757931"/>
            <a:ext cx="884435" cy="457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7E1311C8-9068-E31D-721B-BA16FE1047F6}"/>
              </a:ext>
            </a:extLst>
          </p:cNvPr>
          <p:cNvSpPr/>
          <p:nvPr/>
        </p:nvSpPr>
        <p:spPr bwMode="auto">
          <a:xfrm>
            <a:off x="968804" y="2829368"/>
            <a:ext cx="884435" cy="457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E555366B-5F82-F5A7-27C0-1D788880C0BA}"/>
              </a:ext>
            </a:extLst>
          </p:cNvPr>
          <p:cNvSpPr/>
          <p:nvPr/>
        </p:nvSpPr>
        <p:spPr bwMode="auto">
          <a:xfrm>
            <a:off x="968804" y="2891281"/>
            <a:ext cx="884435" cy="457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768904B0-4A39-9E9A-D41C-83ED9CD34BDA}"/>
              </a:ext>
            </a:extLst>
          </p:cNvPr>
          <p:cNvSpPr/>
          <p:nvPr/>
        </p:nvSpPr>
        <p:spPr bwMode="auto">
          <a:xfrm>
            <a:off x="968804" y="3146075"/>
            <a:ext cx="839192" cy="457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C82D7A21-CCE8-6A2E-DB69-69D76F8DD2FE}"/>
              </a:ext>
            </a:extLst>
          </p:cNvPr>
          <p:cNvSpPr/>
          <p:nvPr/>
        </p:nvSpPr>
        <p:spPr bwMode="auto">
          <a:xfrm>
            <a:off x="971185" y="3207987"/>
            <a:ext cx="839192" cy="457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209790F1-ED65-D969-21B5-98153F6B5456}"/>
              </a:ext>
            </a:extLst>
          </p:cNvPr>
          <p:cNvSpPr/>
          <p:nvPr/>
        </p:nvSpPr>
        <p:spPr bwMode="auto">
          <a:xfrm>
            <a:off x="968803" y="3522312"/>
            <a:ext cx="715367" cy="457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Oval 54">
            <a:extLst>
              <a:ext uri="{FF2B5EF4-FFF2-40B4-BE49-F238E27FC236}">
                <a16:creationId xmlns:a16="http://schemas.microsoft.com/office/drawing/2014/main" id="{46C7D77E-E66E-A5AE-006A-85155632E018}"/>
              </a:ext>
            </a:extLst>
          </p:cNvPr>
          <p:cNvSpPr/>
          <p:nvPr/>
        </p:nvSpPr>
        <p:spPr bwMode="auto">
          <a:xfrm>
            <a:off x="1260291"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Oval 55">
            <a:extLst>
              <a:ext uri="{FF2B5EF4-FFF2-40B4-BE49-F238E27FC236}">
                <a16:creationId xmlns:a16="http://schemas.microsoft.com/office/drawing/2014/main" id="{BA79D6C8-1585-F7CC-F53E-37A287DCCCBB}"/>
              </a:ext>
            </a:extLst>
          </p:cNvPr>
          <p:cNvSpPr/>
          <p:nvPr/>
        </p:nvSpPr>
        <p:spPr bwMode="auto">
          <a:xfrm>
            <a:off x="1412691"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Oval 56">
            <a:extLst>
              <a:ext uri="{FF2B5EF4-FFF2-40B4-BE49-F238E27FC236}">
                <a16:creationId xmlns:a16="http://schemas.microsoft.com/office/drawing/2014/main" id="{BB8613CF-1910-AF98-75D3-8D054F88416B}"/>
              </a:ext>
            </a:extLst>
          </p:cNvPr>
          <p:cNvSpPr/>
          <p:nvPr/>
        </p:nvSpPr>
        <p:spPr bwMode="auto">
          <a:xfrm>
            <a:off x="1607953"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Oval 57">
            <a:extLst>
              <a:ext uri="{FF2B5EF4-FFF2-40B4-BE49-F238E27FC236}">
                <a16:creationId xmlns:a16="http://schemas.microsoft.com/office/drawing/2014/main" id="{24E7E037-98FA-1EBA-9502-19A9DCA0412E}"/>
              </a:ext>
            </a:extLst>
          </p:cNvPr>
          <p:cNvSpPr/>
          <p:nvPr/>
        </p:nvSpPr>
        <p:spPr bwMode="auto">
          <a:xfrm>
            <a:off x="1896084"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Oval 58">
            <a:extLst>
              <a:ext uri="{FF2B5EF4-FFF2-40B4-BE49-F238E27FC236}">
                <a16:creationId xmlns:a16="http://schemas.microsoft.com/office/drawing/2014/main" id="{261EDCFB-C9F0-DE70-7799-8A1D5E998999}"/>
              </a:ext>
            </a:extLst>
          </p:cNvPr>
          <p:cNvSpPr/>
          <p:nvPr/>
        </p:nvSpPr>
        <p:spPr bwMode="auto">
          <a:xfrm>
            <a:off x="2188978"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Oval 59">
            <a:extLst>
              <a:ext uri="{FF2B5EF4-FFF2-40B4-BE49-F238E27FC236}">
                <a16:creationId xmlns:a16="http://schemas.microsoft.com/office/drawing/2014/main" id="{4AAB4159-644B-4C2F-6103-EB2F78C5BB7C}"/>
              </a:ext>
            </a:extLst>
          </p:cNvPr>
          <p:cNvSpPr/>
          <p:nvPr/>
        </p:nvSpPr>
        <p:spPr bwMode="auto">
          <a:xfrm>
            <a:off x="2505684"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Oval 60">
            <a:extLst>
              <a:ext uri="{FF2B5EF4-FFF2-40B4-BE49-F238E27FC236}">
                <a16:creationId xmlns:a16="http://schemas.microsoft.com/office/drawing/2014/main" id="{55E20F2C-DA67-B0AE-1C4E-B5E0E9312138}"/>
              </a:ext>
            </a:extLst>
          </p:cNvPr>
          <p:cNvSpPr/>
          <p:nvPr/>
        </p:nvSpPr>
        <p:spPr bwMode="auto">
          <a:xfrm>
            <a:off x="2786671"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Oval 61">
            <a:extLst>
              <a:ext uri="{FF2B5EF4-FFF2-40B4-BE49-F238E27FC236}">
                <a16:creationId xmlns:a16="http://schemas.microsoft.com/office/drawing/2014/main" id="{1D1915B2-E680-D5B3-4839-A36993FD4E32}"/>
              </a:ext>
            </a:extLst>
          </p:cNvPr>
          <p:cNvSpPr/>
          <p:nvPr/>
        </p:nvSpPr>
        <p:spPr bwMode="auto">
          <a:xfrm>
            <a:off x="3115284"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Oval 62">
            <a:extLst>
              <a:ext uri="{FF2B5EF4-FFF2-40B4-BE49-F238E27FC236}">
                <a16:creationId xmlns:a16="http://schemas.microsoft.com/office/drawing/2014/main" id="{F13F2A0A-7672-A732-6E00-393DB5A6CA5B}"/>
              </a:ext>
            </a:extLst>
          </p:cNvPr>
          <p:cNvSpPr/>
          <p:nvPr/>
        </p:nvSpPr>
        <p:spPr bwMode="auto">
          <a:xfrm>
            <a:off x="3434371"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4" name="Oval 1023">
            <a:extLst>
              <a:ext uri="{FF2B5EF4-FFF2-40B4-BE49-F238E27FC236}">
                <a16:creationId xmlns:a16="http://schemas.microsoft.com/office/drawing/2014/main" id="{11777CB3-4AC9-75AA-5238-0B5F51266AC0}"/>
              </a:ext>
            </a:extLst>
          </p:cNvPr>
          <p:cNvSpPr/>
          <p:nvPr/>
        </p:nvSpPr>
        <p:spPr bwMode="auto">
          <a:xfrm>
            <a:off x="3753458"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5" name="Oval 1024">
            <a:extLst>
              <a:ext uri="{FF2B5EF4-FFF2-40B4-BE49-F238E27FC236}">
                <a16:creationId xmlns:a16="http://schemas.microsoft.com/office/drawing/2014/main" id="{CCCBC4B7-70B1-8F3C-305C-A6B8EC95E037}"/>
              </a:ext>
            </a:extLst>
          </p:cNvPr>
          <p:cNvSpPr/>
          <p:nvPr/>
        </p:nvSpPr>
        <p:spPr bwMode="auto">
          <a:xfrm>
            <a:off x="4155890"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7" name="Oval 1026">
            <a:extLst>
              <a:ext uri="{FF2B5EF4-FFF2-40B4-BE49-F238E27FC236}">
                <a16:creationId xmlns:a16="http://schemas.microsoft.com/office/drawing/2014/main" id="{D33C474B-8A0B-9B1C-3DC6-BC6FC35A6816}"/>
              </a:ext>
            </a:extLst>
          </p:cNvPr>
          <p:cNvSpPr/>
          <p:nvPr/>
        </p:nvSpPr>
        <p:spPr bwMode="auto">
          <a:xfrm>
            <a:off x="4441640"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8" name="Oval 1027">
            <a:extLst>
              <a:ext uri="{FF2B5EF4-FFF2-40B4-BE49-F238E27FC236}">
                <a16:creationId xmlns:a16="http://schemas.microsoft.com/office/drawing/2014/main" id="{67E5A8DC-E13D-CA57-E0B1-899D438C357A}"/>
              </a:ext>
            </a:extLst>
          </p:cNvPr>
          <p:cNvSpPr/>
          <p:nvPr/>
        </p:nvSpPr>
        <p:spPr bwMode="auto">
          <a:xfrm>
            <a:off x="4767871"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9" name="Oval 1028">
            <a:extLst>
              <a:ext uri="{FF2B5EF4-FFF2-40B4-BE49-F238E27FC236}">
                <a16:creationId xmlns:a16="http://schemas.microsoft.com/office/drawing/2014/main" id="{3A2C2AF2-C5BA-211F-78EB-D30FF592B9B8}"/>
              </a:ext>
            </a:extLst>
          </p:cNvPr>
          <p:cNvSpPr/>
          <p:nvPr/>
        </p:nvSpPr>
        <p:spPr bwMode="auto">
          <a:xfrm>
            <a:off x="5079815" y="1731845"/>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0" name="Oval 1029">
            <a:extLst>
              <a:ext uri="{FF2B5EF4-FFF2-40B4-BE49-F238E27FC236}">
                <a16:creationId xmlns:a16="http://schemas.microsoft.com/office/drawing/2014/main" id="{54F9247D-7674-09DB-32E6-D5422E86CD76}"/>
              </a:ext>
            </a:extLst>
          </p:cNvPr>
          <p:cNvSpPr/>
          <p:nvPr/>
        </p:nvSpPr>
        <p:spPr bwMode="auto">
          <a:xfrm>
            <a:off x="1336491" y="180566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1" name="Oval 1030">
            <a:extLst>
              <a:ext uri="{FF2B5EF4-FFF2-40B4-BE49-F238E27FC236}">
                <a16:creationId xmlns:a16="http://schemas.microsoft.com/office/drawing/2014/main" id="{28D3D6C1-1314-5280-C89C-08754E1F9C46}"/>
              </a:ext>
            </a:extLst>
          </p:cNvPr>
          <p:cNvSpPr/>
          <p:nvPr/>
        </p:nvSpPr>
        <p:spPr bwMode="auto">
          <a:xfrm>
            <a:off x="1660341" y="180566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2" name="Oval 1031">
            <a:extLst>
              <a:ext uri="{FF2B5EF4-FFF2-40B4-BE49-F238E27FC236}">
                <a16:creationId xmlns:a16="http://schemas.microsoft.com/office/drawing/2014/main" id="{8E719D27-E06D-AE62-7AC3-D73D6C06C155}"/>
              </a:ext>
            </a:extLst>
          </p:cNvPr>
          <p:cNvSpPr/>
          <p:nvPr/>
        </p:nvSpPr>
        <p:spPr bwMode="auto">
          <a:xfrm>
            <a:off x="2077060" y="180566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3" name="Oval 1032">
            <a:extLst>
              <a:ext uri="{FF2B5EF4-FFF2-40B4-BE49-F238E27FC236}">
                <a16:creationId xmlns:a16="http://schemas.microsoft.com/office/drawing/2014/main" id="{A3F21495-235F-FAC7-0925-E08925323B95}"/>
              </a:ext>
            </a:extLst>
          </p:cNvPr>
          <p:cNvSpPr/>
          <p:nvPr/>
        </p:nvSpPr>
        <p:spPr bwMode="auto">
          <a:xfrm>
            <a:off x="2517591" y="180566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4" name="Oval 1033">
            <a:extLst>
              <a:ext uri="{FF2B5EF4-FFF2-40B4-BE49-F238E27FC236}">
                <a16:creationId xmlns:a16="http://schemas.microsoft.com/office/drawing/2014/main" id="{E38331DA-B818-C998-AAF2-3BA714C2E209}"/>
              </a:ext>
            </a:extLst>
          </p:cNvPr>
          <p:cNvSpPr/>
          <p:nvPr/>
        </p:nvSpPr>
        <p:spPr bwMode="auto">
          <a:xfrm>
            <a:off x="2881922" y="180566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5" name="Oval 1034">
            <a:extLst>
              <a:ext uri="{FF2B5EF4-FFF2-40B4-BE49-F238E27FC236}">
                <a16:creationId xmlns:a16="http://schemas.microsoft.com/office/drawing/2014/main" id="{6B34CD9E-0FC7-134A-A60D-9E931090CDA4}"/>
              </a:ext>
            </a:extLst>
          </p:cNvPr>
          <p:cNvSpPr/>
          <p:nvPr/>
        </p:nvSpPr>
        <p:spPr bwMode="auto">
          <a:xfrm>
            <a:off x="3265303" y="180566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6" name="Oval 1035">
            <a:extLst>
              <a:ext uri="{FF2B5EF4-FFF2-40B4-BE49-F238E27FC236}">
                <a16:creationId xmlns:a16="http://schemas.microsoft.com/office/drawing/2014/main" id="{733C6B95-DA82-56DF-41FD-E845107CF963}"/>
              </a:ext>
            </a:extLst>
          </p:cNvPr>
          <p:cNvSpPr/>
          <p:nvPr/>
        </p:nvSpPr>
        <p:spPr bwMode="auto">
          <a:xfrm>
            <a:off x="3732028" y="180566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7" name="Oval 1036">
            <a:extLst>
              <a:ext uri="{FF2B5EF4-FFF2-40B4-BE49-F238E27FC236}">
                <a16:creationId xmlns:a16="http://schemas.microsoft.com/office/drawing/2014/main" id="{3B58B1D4-B8DF-3293-D204-F1AE71DE609E}"/>
              </a:ext>
            </a:extLst>
          </p:cNvPr>
          <p:cNvSpPr/>
          <p:nvPr/>
        </p:nvSpPr>
        <p:spPr bwMode="auto">
          <a:xfrm>
            <a:off x="4089215" y="180566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8" name="Oval 1037">
            <a:extLst>
              <a:ext uri="{FF2B5EF4-FFF2-40B4-BE49-F238E27FC236}">
                <a16:creationId xmlns:a16="http://schemas.microsoft.com/office/drawing/2014/main" id="{504E57F0-0C4A-02F6-1959-8CBAF8849E8B}"/>
              </a:ext>
            </a:extLst>
          </p:cNvPr>
          <p:cNvSpPr/>
          <p:nvPr/>
        </p:nvSpPr>
        <p:spPr bwMode="auto">
          <a:xfrm>
            <a:off x="1222191" y="18675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9" name="Oval 1038">
            <a:extLst>
              <a:ext uri="{FF2B5EF4-FFF2-40B4-BE49-F238E27FC236}">
                <a16:creationId xmlns:a16="http://schemas.microsoft.com/office/drawing/2014/main" id="{AE2EF532-85CC-BA3E-DD52-7B4666DDB66C}"/>
              </a:ext>
            </a:extLst>
          </p:cNvPr>
          <p:cNvSpPr/>
          <p:nvPr/>
        </p:nvSpPr>
        <p:spPr bwMode="auto">
          <a:xfrm>
            <a:off x="1396022" y="18675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0" name="Oval 1039">
            <a:extLst>
              <a:ext uri="{FF2B5EF4-FFF2-40B4-BE49-F238E27FC236}">
                <a16:creationId xmlns:a16="http://schemas.microsoft.com/office/drawing/2014/main" id="{7CDC5DCC-C938-C8D0-4D34-870D06D3565D}"/>
              </a:ext>
            </a:extLst>
          </p:cNvPr>
          <p:cNvSpPr/>
          <p:nvPr/>
        </p:nvSpPr>
        <p:spPr bwMode="auto">
          <a:xfrm>
            <a:off x="1543659" y="18675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1" name="Oval 1040">
            <a:extLst>
              <a:ext uri="{FF2B5EF4-FFF2-40B4-BE49-F238E27FC236}">
                <a16:creationId xmlns:a16="http://schemas.microsoft.com/office/drawing/2014/main" id="{835CB253-25AD-F5EA-CF76-8C20F49C140C}"/>
              </a:ext>
            </a:extLst>
          </p:cNvPr>
          <p:cNvSpPr/>
          <p:nvPr/>
        </p:nvSpPr>
        <p:spPr bwMode="auto">
          <a:xfrm>
            <a:off x="1843696" y="18675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2" name="Oval 1041">
            <a:extLst>
              <a:ext uri="{FF2B5EF4-FFF2-40B4-BE49-F238E27FC236}">
                <a16:creationId xmlns:a16="http://schemas.microsoft.com/office/drawing/2014/main" id="{5AFAF5FE-F49C-3916-8F05-A2A021E14D2A}"/>
              </a:ext>
            </a:extLst>
          </p:cNvPr>
          <p:cNvSpPr/>
          <p:nvPr/>
        </p:nvSpPr>
        <p:spPr bwMode="auto">
          <a:xfrm>
            <a:off x="2127064" y="18675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3" name="Oval 1042">
            <a:extLst>
              <a:ext uri="{FF2B5EF4-FFF2-40B4-BE49-F238E27FC236}">
                <a16:creationId xmlns:a16="http://schemas.microsoft.com/office/drawing/2014/main" id="{0E8E56E6-F4DB-B960-C863-7DE1C4ABF0BC}"/>
              </a:ext>
            </a:extLst>
          </p:cNvPr>
          <p:cNvSpPr/>
          <p:nvPr/>
        </p:nvSpPr>
        <p:spPr bwMode="auto">
          <a:xfrm>
            <a:off x="2415195" y="18675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4" name="Oval 1043">
            <a:extLst>
              <a:ext uri="{FF2B5EF4-FFF2-40B4-BE49-F238E27FC236}">
                <a16:creationId xmlns:a16="http://schemas.microsoft.com/office/drawing/2014/main" id="{3EEE15F2-2217-C6F4-56F6-A115D4818210}"/>
              </a:ext>
            </a:extLst>
          </p:cNvPr>
          <p:cNvSpPr/>
          <p:nvPr/>
        </p:nvSpPr>
        <p:spPr bwMode="auto">
          <a:xfrm>
            <a:off x="2760476" y="18675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5" name="Oval 1044">
            <a:extLst>
              <a:ext uri="{FF2B5EF4-FFF2-40B4-BE49-F238E27FC236}">
                <a16:creationId xmlns:a16="http://schemas.microsoft.com/office/drawing/2014/main" id="{35981C84-C31C-7B2D-F3BC-4F91F3F12CE7}"/>
              </a:ext>
            </a:extLst>
          </p:cNvPr>
          <p:cNvSpPr/>
          <p:nvPr/>
        </p:nvSpPr>
        <p:spPr bwMode="auto">
          <a:xfrm>
            <a:off x="3148620" y="18675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6" name="Oval 1045">
            <a:extLst>
              <a:ext uri="{FF2B5EF4-FFF2-40B4-BE49-F238E27FC236}">
                <a16:creationId xmlns:a16="http://schemas.microsoft.com/office/drawing/2014/main" id="{51980FFD-3F28-4C5E-1422-DC0E6DB72E3D}"/>
              </a:ext>
            </a:extLst>
          </p:cNvPr>
          <p:cNvSpPr/>
          <p:nvPr/>
        </p:nvSpPr>
        <p:spPr bwMode="auto">
          <a:xfrm>
            <a:off x="1519847" y="20580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7" name="Oval 1046">
            <a:extLst>
              <a:ext uri="{FF2B5EF4-FFF2-40B4-BE49-F238E27FC236}">
                <a16:creationId xmlns:a16="http://schemas.microsoft.com/office/drawing/2014/main" id="{F692C18E-AD1E-A7E7-1C7A-36C0EC5D6279}"/>
              </a:ext>
            </a:extLst>
          </p:cNvPr>
          <p:cNvSpPr/>
          <p:nvPr/>
        </p:nvSpPr>
        <p:spPr bwMode="auto">
          <a:xfrm>
            <a:off x="1662722" y="20580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8" name="Oval 1047">
            <a:extLst>
              <a:ext uri="{FF2B5EF4-FFF2-40B4-BE49-F238E27FC236}">
                <a16:creationId xmlns:a16="http://schemas.microsoft.com/office/drawing/2014/main" id="{F45B4F80-7611-C129-AC0A-E18D0BB93953}"/>
              </a:ext>
            </a:extLst>
          </p:cNvPr>
          <p:cNvSpPr/>
          <p:nvPr/>
        </p:nvSpPr>
        <p:spPr bwMode="auto">
          <a:xfrm>
            <a:off x="1950853" y="20580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9" name="Oval 1048">
            <a:extLst>
              <a:ext uri="{FF2B5EF4-FFF2-40B4-BE49-F238E27FC236}">
                <a16:creationId xmlns:a16="http://schemas.microsoft.com/office/drawing/2014/main" id="{6CE951B4-DEE8-2B70-AA88-DCE349AEB69B}"/>
              </a:ext>
            </a:extLst>
          </p:cNvPr>
          <p:cNvSpPr/>
          <p:nvPr/>
        </p:nvSpPr>
        <p:spPr bwMode="auto">
          <a:xfrm>
            <a:off x="2260416" y="20580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0" name="Oval 1049">
            <a:extLst>
              <a:ext uri="{FF2B5EF4-FFF2-40B4-BE49-F238E27FC236}">
                <a16:creationId xmlns:a16="http://schemas.microsoft.com/office/drawing/2014/main" id="{17C5DF93-7D5B-9EB9-240A-EC7EC34365F3}"/>
              </a:ext>
            </a:extLst>
          </p:cNvPr>
          <p:cNvSpPr/>
          <p:nvPr/>
        </p:nvSpPr>
        <p:spPr bwMode="auto">
          <a:xfrm>
            <a:off x="2529497" y="205807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1" name="Isosceles Triangle 1060">
            <a:extLst>
              <a:ext uri="{FF2B5EF4-FFF2-40B4-BE49-F238E27FC236}">
                <a16:creationId xmlns:a16="http://schemas.microsoft.com/office/drawing/2014/main" id="{5A49A901-83B3-1211-780D-C2108724DEF2}"/>
              </a:ext>
            </a:extLst>
          </p:cNvPr>
          <p:cNvSpPr/>
          <p:nvPr/>
        </p:nvSpPr>
        <p:spPr bwMode="auto">
          <a:xfrm>
            <a:off x="1226199" y="2056908"/>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2" name="Diamond 1051">
            <a:extLst>
              <a:ext uri="{FF2B5EF4-FFF2-40B4-BE49-F238E27FC236}">
                <a16:creationId xmlns:a16="http://schemas.microsoft.com/office/drawing/2014/main" id="{1D20902B-EA63-7A74-CCF9-D7D6D00784BE}"/>
              </a:ext>
            </a:extLst>
          </p:cNvPr>
          <p:cNvSpPr/>
          <p:nvPr/>
        </p:nvSpPr>
        <p:spPr bwMode="auto">
          <a:xfrm>
            <a:off x="2829578" y="2064167"/>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3" name="Oval 1052">
            <a:extLst>
              <a:ext uri="{FF2B5EF4-FFF2-40B4-BE49-F238E27FC236}">
                <a16:creationId xmlns:a16="http://schemas.microsoft.com/office/drawing/2014/main" id="{B9B0A40C-0E58-CF0C-31EA-C0F224AFDC2F}"/>
              </a:ext>
            </a:extLst>
          </p:cNvPr>
          <p:cNvSpPr/>
          <p:nvPr/>
        </p:nvSpPr>
        <p:spPr bwMode="auto">
          <a:xfrm>
            <a:off x="1815122" y="2250957"/>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4" name="Oval 1053">
            <a:extLst>
              <a:ext uri="{FF2B5EF4-FFF2-40B4-BE49-F238E27FC236}">
                <a16:creationId xmlns:a16="http://schemas.microsoft.com/office/drawing/2014/main" id="{5137B708-3E33-AB7F-1BEA-EE22BB58CF6E}"/>
              </a:ext>
            </a:extLst>
          </p:cNvPr>
          <p:cNvSpPr/>
          <p:nvPr/>
        </p:nvSpPr>
        <p:spPr bwMode="auto">
          <a:xfrm>
            <a:off x="1972285" y="2250957"/>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5" name="Oval 1054">
            <a:extLst>
              <a:ext uri="{FF2B5EF4-FFF2-40B4-BE49-F238E27FC236}">
                <a16:creationId xmlns:a16="http://schemas.microsoft.com/office/drawing/2014/main" id="{72FC8D27-2930-5C7B-BA82-61E8FC361A53}"/>
              </a:ext>
            </a:extLst>
          </p:cNvPr>
          <p:cNvSpPr/>
          <p:nvPr/>
        </p:nvSpPr>
        <p:spPr bwMode="auto">
          <a:xfrm>
            <a:off x="2108017" y="2250957"/>
            <a:ext cx="45720"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6" name="Oval 1055">
            <a:extLst>
              <a:ext uri="{FF2B5EF4-FFF2-40B4-BE49-F238E27FC236}">
                <a16:creationId xmlns:a16="http://schemas.microsoft.com/office/drawing/2014/main" id="{AFA04C9B-1403-A771-45F7-3FCC64974C33}"/>
              </a:ext>
            </a:extLst>
          </p:cNvPr>
          <p:cNvSpPr/>
          <p:nvPr/>
        </p:nvSpPr>
        <p:spPr bwMode="auto">
          <a:xfrm>
            <a:off x="2391386" y="2250957"/>
            <a:ext cx="45720"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7" name="Isosceles Triangle 1068">
            <a:extLst>
              <a:ext uri="{FF2B5EF4-FFF2-40B4-BE49-F238E27FC236}">
                <a16:creationId xmlns:a16="http://schemas.microsoft.com/office/drawing/2014/main" id="{28EE6FA7-8187-3A03-5147-8C39079D266B}"/>
              </a:ext>
            </a:extLst>
          </p:cNvPr>
          <p:cNvSpPr/>
          <p:nvPr/>
        </p:nvSpPr>
        <p:spPr bwMode="auto">
          <a:xfrm>
            <a:off x="1228581" y="2245027"/>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8" name="Isosceles Triangle 1069">
            <a:extLst>
              <a:ext uri="{FF2B5EF4-FFF2-40B4-BE49-F238E27FC236}">
                <a16:creationId xmlns:a16="http://schemas.microsoft.com/office/drawing/2014/main" id="{13783501-203F-D6BA-8F3F-6403424B047C}"/>
              </a:ext>
            </a:extLst>
          </p:cNvPr>
          <p:cNvSpPr/>
          <p:nvPr/>
        </p:nvSpPr>
        <p:spPr bwMode="auto">
          <a:xfrm>
            <a:off x="1497662" y="2245027"/>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9" name="Oval 1058">
            <a:extLst>
              <a:ext uri="{FF2B5EF4-FFF2-40B4-BE49-F238E27FC236}">
                <a16:creationId xmlns:a16="http://schemas.microsoft.com/office/drawing/2014/main" id="{C3D751D9-52D6-C569-695B-391181F3B157}"/>
              </a:ext>
            </a:extLst>
          </p:cNvPr>
          <p:cNvSpPr/>
          <p:nvPr/>
        </p:nvSpPr>
        <p:spPr bwMode="auto">
          <a:xfrm>
            <a:off x="1386497" y="2312870"/>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0" name="Oval 1059">
            <a:extLst>
              <a:ext uri="{FF2B5EF4-FFF2-40B4-BE49-F238E27FC236}">
                <a16:creationId xmlns:a16="http://schemas.microsoft.com/office/drawing/2014/main" id="{1BC264BD-7950-8AA6-5551-B098DA90FF65}"/>
              </a:ext>
            </a:extLst>
          </p:cNvPr>
          <p:cNvSpPr/>
          <p:nvPr/>
        </p:nvSpPr>
        <p:spPr bwMode="auto">
          <a:xfrm>
            <a:off x="1222191" y="2312870"/>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1" name="Oval 1060">
            <a:extLst>
              <a:ext uri="{FF2B5EF4-FFF2-40B4-BE49-F238E27FC236}">
                <a16:creationId xmlns:a16="http://schemas.microsoft.com/office/drawing/2014/main" id="{0E974BC9-53EB-634A-9B59-5704D1C25FE3}"/>
              </a:ext>
            </a:extLst>
          </p:cNvPr>
          <p:cNvSpPr/>
          <p:nvPr/>
        </p:nvSpPr>
        <p:spPr bwMode="auto">
          <a:xfrm>
            <a:off x="1693678" y="2312870"/>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2" name="Oval 1061">
            <a:extLst>
              <a:ext uri="{FF2B5EF4-FFF2-40B4-BE49-F238E27FC236}">
                <a16:creationId xmlns:a16="http://schemas.microsoft.com/office/drawing/2014/main" id="{83708BF5-DDE4-36B4-C6FE-1972609E9551}"/>
              </a:ext>
            </a:extLst>
          </p:cNvPr>
          <p:cNvSpPr/>
          <p:nvPr/>
        </p:nvSpPr>
        <p:spPr bwMode="auto">
          <a:xfrm>
            <a:off x="1981809" y="2312870"/>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3" name="Diamond 1062">
            <a:extLst>
              <a:ext uri="{FF2B5EF4-FFF2-40B4-BE49-F238E27FC236}">
                <a16:creationId xmlns:a16="http://schemas.microsoft.com/office/drawing/2014/main" id="{6AEBD01F-7EB1-3598-32F2-F31A41C2597C}"/>
              </a:ext>
            </a:extLst>
          </p:cNvPr>
          <p:cNvSpPr/>
          <p:nvPr/>
        </p:nvSpPr>
        <p:spPr bwMode="auto">
          <a:xfrm>
            <a:off x="2074722" y="230705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4" name="Oval 1063">
            <a:extLst>
              <a:ext uri="{FF2B5EF4-FFF2-40B4-BE49-F238E27FC236}">
                <a16:creationId xmlns:a16="http://schemas.microsoft.com/office/drawing/2014/main" id="{230FA9F8-F0AF-243C-9766-EB3381AB97D9}"/>
              </a:ext>
            </a:extLst>
          </p:cNvPr>
          <p:cNvSpPr/>
          <p:nvPr/>
        </p:nvSpPr>
        <p:spPr bwMode="auto">
          <a:xfrm>
            <a:off x="1305534" y="2441457"/>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5" name="Oval 1064">
            <a:extLst>
              <a:ext uri="{FF2B5EF4-FFF2-40B4-BE49-F238E27FC236}">
                <a16:creationId xmlns:a16="http://schemas.microsoft.com/office/drawing/2014/main" id="{9FED7B0B-C1B3-4FB7-42DA-6B4B4831A07F}"/>
              </a:ext>
            </a:extLst>
          </p:cNvPr>
          <p:cNvSpPr/>
          <p:nvPr/>
        </p:nvSpPr>
        <p:spPr bwMode="auto">
          <a:xfrm>
            <a:off x="1698440" y="2441457"/>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6" name="Diamond 1065">
            <a:extLst>
              <a:ext uri="{FF2B5EF4-FFF2-40B4-BE49-F238E27FC236}">
                <a16:creationId xmlns:a16="http://schemas.microsoft.com/office/drawing/2014/main" id="{32BE7C1E-D831-7B0C-7F11-3F5EAE065190}"/>
              </a:ext>
            </a:extLst>
          </p:cNvPr>
          <p:cNvSpPr/>
          <p:nvPr/>
        </p:nvSpPr>
        <p:spPr bwMode="auto">
          <a:xfrm>
            <a:off x="1967566" y="244040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7" name="Oval 1066">
            <a:extLst>
              <a:ext uri="{FF2B5EF4-FFF2-40B4-BE49-F238E27FC236}">
                <a16:creationId xmlns:a16="http://schemas.microsoft.com/office/drawing/2014/main" id="{7362F9D9-4D00-027E-0573-1A14F58774BA}"/>
              </a:ext>
            </a:extLst>
          </p:cNvPr>
          <p:cNvSpPr/>
          <p:nvPr/>
        </p:nvSpPr>
        <p:spPr bwMode="auto">
          <a:xfrm>
            <a:off x="1538896" y="2748639"/>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8" name="Oval 1067">
            <a:extLst>
              <a:ext uri="{FF2B5EF4-FFF2-40B4-BE49-F238E27FC236}">
                <a16:creationId xmlns:a16="http://schemas.microsoft.com/office/drawing/2014/main" id="{14AB7E05-E36D-C4FC-DA9C-7CE6F3D4A36C}"/>
              </a:ext>
            </a:extLst>
          </p:cNvPr>
          <p:cNvSpPr/>
          <p:nvPr/>
        </p:nvSpPr>
        <p:spPr bwMode="auto">
          <a:xfrm>
            <a:off x="1834171" y="2748639"/>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9" name="Isosceles Triangle 1080">
            <a:extLst>
              <a:ext uri="{FF2B5EF4-FFF2-40B4-BE49-F238E27FC236}">
                <a16:creationId xmlns:a16="http://schemas.microsoft.com/office/drawing/2014/main" id="{C24D9EBA-558D-48E5-3BC5-A23F399ABA73}"/>
              </a:ext>
            </a:extLst>
          </p:cNvPr>
          <p:cNvSpPr/>
          <p:nvPr/>
        </p:nvSpPr>
        <p:spPr bwMode="auto">
          <a:xfrm>
            <a:off x="1238106" y="274985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0" name="Oval 1069">
            <a:extLst>
              <a:ext uri="{FF2B5EF4-FFF2-40B4-BE49-F238E27FC236}">
                <a16:creationId xmlns:a16="http://schemas.microsoft.com/office/drawing/2014/main" id="{238EE5D0-03F2-EF0B-973F-8B6D43FB909A}"/>
              </a:ext>
            </a:extLst>
          </p:cNvPr>
          <p:cNvSpPr/>
          <p:nvPr/>
        </p:nvSpPr>
        <p:spPr bwMode="auto">
          <a:xfrm>
            <a:off x="1234096" y="2815314"/>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1" name="Oval 1070">
            <a:extLst>
              <a:ext uri="{FF2B5EF4-FFF2-40B4-BE49-F238E27FC236}">
                <a16:creationId xmlns:a16="http://schemas.microsoft.com/office/drawing/2014/main" id="{C1D7AFBC-3126-242B-D2BE-A9D8D0DA79DC}"/>
              </a:ext>
            </a:extLst>
          </p:cNvPr>
          <p:cNvSpPr/>
          <p:nvPr/>
        </p:nvSpPr>
        <p:spPr bwMode="auto">
          <a:xfrm>
            <a:off x="1369828" y="2815314"/>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2" name="Oval 1071">
            <a:extLst>
              <a:ext uri="{FF2B5EF4-FFF2-40B4-BE49-F238E27FC236}">
                <a16:creationId xmlns:a16="http://schemas.microsoft.com/office/drawing/2014/main" id="{D9E80C99-1897-146E-8C55-1645B386E99E}"/>
              </a:ext>
            </a:extLst>
          </p:cNvPr>
          <p:cNvSpPr/>
          <p:nvPr/>
        </p:nvSpPr>
        <p:spPr bwMode="auto">
          <a:xfrm>
            <a:off x="1510321" y="2815314"/>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3" name="Diamond 1072">
            <a:extLst>
              <a:ext uri="{FF2B5EF4-FFF2-40B4-BE49-F238E27FC236}">
                <a16:creationId xmlns:a16="http://schemas.microsoft.com/office/drawing/2014/main" id="{09AD0762-0E4C-962A-63DD-4C623E1B7299}"/>
              </a:ext>
            </a:extLst>
          </p:cNvPr>
          <p:cNvSpPr/>
          <p:nvPr/>
        </p:nvSpPr>
        <p:spPr bwMode="auto">
          <a:xfrm>
            <a:off x="1779447" y="2809498"/>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4" name="Oval 1073">
            <a:extLst>
              <a:ext uri="{FF2B5EF4-FFF2-40B4-BE49-F238E27FC236}">
                <a16:creationId xmlns:a16="http://schemas.microsoft.com/office/drawing/2014/main" id="{47533400-38D5-0765-0612-5578F5E18665}"/>
              </a:ext>
            </a:extLst>
          </p:cNvPr>
          <p:cNvSpPr/>
          <p:nvPr/>
        </p:nvSpPr>
        <p:spPr bwMode="auto">
          <a:xfrm>
            <a:off x="1246003" y="2884371"/>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5" name="Oval 1074">
            <a:extLst>
              <a:ext uri="{FF2B5EF4-FFF2-40B4-BE49-F238E27FC236}">
                <a16:creationId xmlns:a16="http://schemas.microsoft.com/office/drawing/2014/main" id="{5716BE3E-A907-DA13-6AE0-68B3B53F17A3}"/>
              </a:ext>
            </a:extLst>
          </p:cNvPr>
          <p:cNvSpPr/>
          <p:nvPr/>
        </p:nvSpPr>
        <p:spPr bwMode="auto">
          <a:xfrm>
            <a:off x="1381734" y="2884371"/>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6" name="Oval 1075">
            <a:extLst>
              <a:ext uri="{FF2B5EF4-FFF2-40B4-BE49-F238E27FC236}">
                <a16:creationId xmlns:a16="http://schemas.microsoft.com/office/drawing/2014/main" id="{6C987FEB-37D3-1773-E22A-E0330388DB64}"/>
              </a:ext>
            </a:extLst>
          </p:cNvPr>
          <p:cNvSpPr/>
          <p:nvPr/>
        </p:nvSpPr>
        <p:spPr bwMode="auto">
          <a:xfrm>
            <a:off x="1505559" y="2884371"/>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7" name="Diamond 1076">
            <a:extLst>
              <a:ext uri="{FF2B5EF4-FFF2-40B4-BE49-F238E27FC236}">
                <a16:creationId xmlns:a16="http://schemas.microsoft.com/office/drawing/2014/main" id="{EAA4773B-A1A3-266F-EC20-BF21BB6A0369}"/>
              </a:ext>
            </a:extLst>
          </p:cNvPr>
          <p:cNvSpPr/>
          <p:nvPr/>
        </p:nvSpPr>
        <p:spPr bwMode="auto">
          <a:xfrm>
            <a:off x="1779447" y="2878554"/>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8" name="Oval 1077">
            <a:extLst>
              <a:ext uri="{FF2B5EF4-FFF2-40B4-BE49-F238E27FC236}">
                <a16:creationId xmlns:a16="http://schemas.microsoft.com/office/drawing/2014/main" id="{54EF579E-6299-4CD3-3B22-7C3335A98EAC}"/>
              </a:ext>
            </a:extLst>
          </p:cNvPr>
          <p:cNvSpPr/>
          <p:nvPr/>
        </p:nvSpPr>
        <p:spPr bwMode="auto">
          <a:xfrm>
            <a:off x="1231715" y="313678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9" name="Oval 1078">
            <a:extLst>
              <a:ext uri="{FF2B5EF4-FFF2-40B4-BE49-F238E27FC236}">
                <a16:creationId xmlns:a16="http://schemas.microsoft.com/office/drawing/2014/main" id="{356883DC-2939-9C2A-F396-6F769F2DDC79}"/>
              </a:ext>
            </a:extLst>
          </p:cNvPr>
          <p:cNvSpPr/>
          <p:nvPr/>
        </p:nvSpPr>
        <p:spPr bwMode="auto">
          <a:xfrm>
            <a:off x="1396021" y="313678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0" name="Oval 1079">
            <a:extLst>
              <a:ext uri="{FF2B5EF4-FFF2-40B4-BE49-F238E27FC236}">
                <a16:creationId xmlns:a16="http://schemas.microsoft.com/office/drawing/2014/main" id="{203346D1-622B-2B91-5385-E0A3FC6CAC3E}"/>
              </a:ext>
            </a:extLst>
          </p:cNvPr>
          <p:cNvSpPr/>
          <p:nvPr/>
        </p:nvSpPr>
        <p:spPr bwMode="auto">
          <a:xfrm>
            <a:off x="1684152" y="3136783"/>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1" name="Oval 1080">
            <a:extLst>
              <a:ext uri="{FF2B5EF4-FFF2-40B4-BE49-F238E27FC236}">
                <a16:creationId xmlns:a16="http://schemas.microsoft.com/office/drawing/2014/main" id="{7AEBF439-2573-E9F7-EAB1-7A1FDB7F6480}"/>
              </a:ext>
            </a:extLst>
          </p:cNvPr>
          <p:cNvSpPr/>
          <p:nvPr/>
        </p:nvSpPr>
        <p:spPr bwMode="auto">
          <a:xfrm>
            <a:off x="1226953" y="3201077"/>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2" name="Oval 1081">
            <a:extLst>
              <a:ext uri="{FF2B5EF4-FFF2-40B4-BE49-F238E27FC236}">
                <a16:creationId xmlns:a16="http://schemas.microsoft.com/office/drawing/2014/main" id="{937F5F17-F132-3344-335E-B1F28218D503}"/>
              </a:ext>
            </a:extLst>
          </p:cNvPr>
          <p:cNvSpPr/>
          <p:nvPr/>
        </p:nvSpPr>
        <p:spPr bwMode="auto">
          <a:xfrm>
            <a:off x="1386497" y="3201077"/>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3" name="Oval 1082">
            <a:extLst>
              <a:ext uri="{FF2B5EF4-FFF2-40B4-BE49-F238E27FC236}">
                <a16:creationId xmlns:a16="http://schemas.microsoft.com/office/drawing/2014/main" id="{799FA6A2-FDE3-61D3-43A7-890E83B34344}"/>
              </a:ext>
            </a:extLst>
          </p:cNvPr>
          <p:cNvSpPr/>
          <p:nvPr/>
        </p:nvSpPr>
        <p:spPr bwMode="auto">
          <a:xfrm>
            <a:off x="1677010" y="3201077"/>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4" name="Oval 1083">
            <a:extLst>
              <a:ext uri="{FF2B5EF4-FFF2-40B4-BE49-F238E27FC236}">
                <a16:creationId xmlns:a16="http://schemas.microsoft.com/office/drawing/2014/main" id="{B01AA88D-5C96-AFD2-B2F7-75F937E8F804}"/>
              </a:ext>
            </a:extLst>
          </p:cNvPr>
          <p:cNvSpPr/>
          <p:nvPr/>
        </p:nvSpPr>
        <p:spPr bwMode="auto">
          <a:xfrm>
            <a:off x="1257910" y="3510639"/>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5" name="Oval 1084">
            <a:extLst>
              <a:ext uri="{FF2B5EF4-FFF2-40B4-BE49-F238E27FC236}">
                <a16:creationId xmlns:a16="http://schemas.microsoft.com/office/drawing/2014/main" id="{A14716D4-AFEC-7C87-7955-58ADB01BC3B9}"/>
              </a:ext>
            </a:extLst>
          </p:cNvPr>
          <p:cNvSpPr/>
          <p:nvPr/>
        </p:nvSpPr>
        <p:spPr bwMode="auto">
          <a:xfrm>
            <a:off x="1415072" y="3510639"/>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6" name="Diamond 1085">
            <a:extLst>
              <a:ext uri="{FF2B5EF4-FFF2-40B4-BE49-F238E27FC236}">
                <a16:creationId xmlns:a16="http://schemas.microsoft.com/office/drawing/2014/main" id="{3347294D-C486-48E6-4F48-69C24F2B9991}"/>
              </a:ext>
            </a:extLst>
          </p:cNvPr>
          <p:cNvSpPr/>
          <p:nvPr/>
        </p:nvSpPr>
        <p:spPr bwMode="auto">
          <a:xfrm>
            <a:off x="1615141" y="350958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7" name="Rectangle 1086">
            <a:extLst>
              <a:ext uri="{FF2B5EF4-FFF2-40B4-BE49-F238E27FC236}">
                <a16:creationId xmlns:a16="http://schemas.microsoft.com/office/drawing/2014/main" id="{5DA89038-A4F9-1701-D814-4903B4BF9D5C}"/>
              </a:ext>
            </a:extLst>
          </p:cNvPr>
          <p:cNvSpPr/>
          <p:nvPr/>
        </p:nvSpPr>
        <p:spPr bwMode="auto">
          <a:xfrm>
            <a:off x="968803" y="1946832"/>
            <a:ext cx="2153644"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8" name="Rectangle 1087">
            <a:extLst>
              <a:ext uri="{FF2B5EF4-FFF2-40B4-BE49-F238E27FC236}">
                <a16:creationId xmlns:a16="http://schemas.microsoft.com/office/drawing/2014/main" id="{B06E89CD-8010-5867-6BC8-C4B57984CD80}"/>
              </a:ext>
            </a:extLst>
          </p:cNvPr>
          <p:cNvSpPr/>
          <p:nvPr/>
        </p:nvSpPr>
        <p:spPr bwMode="auto">
          <a:xfrm>
            <a:off x="968802" y="2006363"/>
            <a:ext cx="2086969"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9" name="Rectangle 1088">
            <a:extLst>
              <a:ext uri="{FF2B5EF4-FFF2-40B4-BE49-F238E27FC236}">
                <a16:creationId xmlns:a16="http://schemas.microsoft.com/office/drawing/2014/main" id="{549FB617-A381-A7FF-99C8-CEE4D79C3C68}"/>
              </a:ext>
            </a:extLst>
          </p:cNvPr>
          <p:cNvSpPr/>
          <p:nvPr/>
        </p:nvSpPr>
        <p:spPr bwMode="auto">
          <a:xfrm>
            <a:off x="958495" y="2136819"/>
            <a:ext cx="1734544"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0" name="Rectangle 1089">
            <a:extLst>
              <a:ext uri="{FF2B5EF4-FFF2-40B4-BE49-F238E27FC236}">
                <a16:creationId xmlns:a16="http://schemas.microsoft.com/office/drawing/2014/main" id="{0B1E8EE7-AC0B-0F27-A247-18A98B81486B}"/>
              </a:ext>
            </a:extLst>
          </p:cNvPr>
          <p:cNvSpPr/>
          <p:nvPr/>
        </p:nvSpPr>
        <p:spPr bwMode="auto">
          <a:xfrm>
            <a:off x="968802" y="2196350"/>
            <a:ext cx="1478968"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1" name="Rectangle 1090">
            <a:extLst>
              <a:ext uri="{FF2B5EF4-FFF2-40B4-BE49-F238E27FC236}">
                <a16:creationId xmlns:a16="http://schemas.microsoft.com/office/drawing/2014/main" id="{3100DE4F-E5C3-98CD-29BD-0226E9058C81}"/>
              </a:ext>
            </a:extLst>
          </p:cNvPr>
          <p:cNvSpPr/>
          <p:nvPr/>
        </p:nvSpPr>
        <p:spPr bwMode="auto">
          <a:xfrm>
            <a:off x="968801" y="2391612"/>
            <a:ext cx="1090825" cy="505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2" name="Rectangle 1091">
            <a:extLst>
              <a:ext uri="{FF2B5EF4-FFF2-40B4-BE49-F238E27FC236}">
                <a16:creationId xmlns:a16="http://schemas.microsoft.com/office/drawing/2014/main" id="{8DC3B2F2-A84A-7324-8C2B-17BF83ADE06B}"/>
              </a:ext>
            </a:extLst>
          </p:cNvPr>
          <p:cNvSpPr/>
          <p:nvPr/>
        </p:nvSpPr>
        <p:spPr bwMode="auto">
          <a:xfrm>
            <a:off x="968801" y="2513056"/>
            <a:ext cx="1021768"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3" name="Rectangle 1092">
            <a:extLst>
              <a:ext uri="{FF2B5EF4-FFF2-40B4-BE49-F238E27FC236}">
                <a16:creationId xmlns:a16="http://schemas.microsoft.com/office/drawing/2014/main" id="{2A869731-E8F7-7027-C9FF-E570F753A982}"/>
              </a:ext>
            </a:extLst>
          </p:cNvPr>
          <p:cNvSpPr/>
          <p:nvPr/>
        </p:nvSpPr>
        <p:spPr bwMode="auto">
          <a:xfrm>
            <a:off x="968801" y="2579731"/>
            <a:ext cx="986050"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4" name="Rectangle 1093">
            <a:extLst>
              <a:ext uri="{FF2B5EF4-FFF2-40B4-BE49-F238E27FC236}">
                <a16:creationId xmlns:a16="http://schemas.microsoft.com/office/drawing/2014/main" id="{9A5E5666-E41F-EE89-8509-2694F1199663}"/>
              </a:ext>
            </a:extLst>
          </p:cNvPr>
          <p:cNvSpPr/>
          <p:nvPr/>
        </p:nvSpPr>
        <p:spPr bwMode="auto">
          <a:xfrm>
            <a:off x="966523" y="2636881"/>
            <a:ext cx="962133" cy="4624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5" name="Rectangle 1094">
            <a:extLst>
              <a:ext uri="{FF2B5EF4-FFF2-40B4-BE49-F238E27FC236}">
                <a16:creationId xmlns:a16="http://schemas.microsoft.com/office/drawing/2014/main" id="{A2FA2F71-D0C2-3B47-512C-4B08757F1545}"/>
              </a:ext>
            </a:extLst>
          </p:cNvPr>
          <p:cNvSpPr/>
          <p:nvPr/>
        </p:nvSpPr>
        <p:spPr bwMode="auto">
          <a:xfrm>
            <a:off x="966523" y="2698794"/>
            <a:ext cx="940701"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6" name="Rectangle 1095">
            <a:extLst>
              <a:ext uri="{FF2B5EF4-FFF2-40B4-BE49-F238E27FC236}">
                <a16:creationId xmlns:a16="http://schemas.microsoft.com/office/drawing/2014/main" id="{7497CE8C-42CF-D3CF-D16B-23B1723283D2}"/>
              </a:ext>
            </a:extLst>
          </p:cNvPr>
          <p:cNvSpPr/>
          <p:nvPr/>
        </p:nvSpPr>
        <p:spPr bwMode="auto">
          <a:xfrm>
            <a:off x="973566" y="2951206"/>
            <a:ext cx="866983" cy="49147"/>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7" name="Rectangle 1096">
            <a:extLst>
              <a:ext uri="{FF2B5EF4-FFF2-40B4-BE49-F238E27FC236}">
                <a16:creationId xmlns:a16="http://schemas.microsoft.com/office/drawing/2014/main" id="{D82DE981-2869-1A63-9D12-CC397DF58AE1}"/>
              </a:ext>
            </a:extLst>
          </p:cNvPr>
          <p:cNvSpPr/>
          <p:nvPr/>
        </p:nvSpPr>
        <p:spPr bwMode="auto">
          <a:xfrm>
            <a:off x="980709" y="3013118"/>
            <a:ext cx="866983" cy="49147"/>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8" name="Rectangle 1097">
            <a:extLst>
              <a:ext uri="{FF2B5EF4-FFF2-40B4-BE49-F238E27FC236}">
                <a16:creationId xmlns:a16="http://schemas.microsoft.com/office/drawing/2014/main" id="{1F02975B-61BE-587D-1B3D-FC9DBF461965}"/>
              </a:ext>
            </a:extLst>
          </p:cNvPr>
          <p:cNvSpPr/>
          <p:nvPr/>
        </p:nvSpPr>
        <p:spPr bwMode="auto">
          <a:xfrm>
            <a:off x="980709" y="3084556"/>
            <a:ext cx="866983" cy="49147"/>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9" name="Rectangle 1098">
            <a:extLst>
              <a:ext uri="{FF2B5EF4-FFF2-40B4-BE49-F238E27FC236}">
                <a16:creationId xmlns:a16="http://schemas.microsoft.com/office/drawing/2014/main" id="{8E820E2E-C44B-E098-DEC2-81AE1660DACB}"/>
              </a:ext>
            </a:extLst>
          </p:cNvPr>
          <p:cNvSpPr/>
          <p:nvPr/>
        </p:nvSpPr>
        <p:spPr bwMode="auto">
          <a:xfrm>
            <a:off x="966523" y="3267487"/>
            <a:ext cx="819256"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0" name="Rectangle 1099">
            <a:extLst>
              <a:ext uri="{FF2B5EF4-FFF2-40B4-BE49-F238E27FC236}">
                <a16:creationId xmlns:a16="http://schemas.microsoft.com/office/drawing/2014/main" id="{37D19346-C881-B49D-2163-F126DB6519A3}"/>
              </a:ext>
            </a:extLst>
          </p:cNvPr>
          <p:cNvSpPr/>
          <p:nvPr/>
        </p:nvSpPr>
        <p:spPr bwMode="auto">
          <a:xfrm>
            <a:off x="966522" y="3334162"/>
            <a:ext cx="783537"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1" name="Rectangle 1100">
            <a:extLst>
              <a:ext uri="{FF2B5EF4-FFF2-40B4-BE49-F238E27FC236}">
                <a16:creationId xmlns:a16="http://schemas.microsoft.com/office/drawing/2014/main" id="{F2BC03A9-06AB-EE3F-4195-66FB7DF5B6E3}"/>
              </a:ext>
            </a:extLst>
          </p:cNvPr>
          <p:cNvSpPr/>
          <p:nvPr/>
        </p:nvSpPr>
        <p:spPr bwMode="auto">
          <a:xfrm>
            <a:off x="966521" y="3400837"/>
            <a:ext cx="752581"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2" name="Rectangle 1101">
            <a:extLst>
              <a:ext uri="{FF2B5EF4-FFF2-40B4-BE49-F238E27FC236}">
                <a16:creationId xmlns:a16="http://schemas.microsoft.com/office/drawing/2014/main" id="{8FA1455A-B08D-DF19-95C0-B83882B4BBD6}"/>
              </a:ext>
            </a:extLst>
          </p:cNvPr>
          <p:cNvSpPr/>
          <p:nvPr/>
        </p:nvSpPr>
        <p:spPr bwMode="auto">
          <a:xfrm>
            <a:off x="973566" y="3460368"/>
            <a:ext cx="736012"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3" name="Rectangle 1102">
            <a:extLst>
              <a:ext uri="{FF2B5EF4-FFF2-40B4-BE49-F238E27FC236}">
                <a16:creationId xmlns:a16="http://schemas.microsoft.com/office/drawing/2014/main" id="{9AA922AB-9390-AA43-1956-049CA2535CD5}"/>
              </a:ext>
            </a:extLst>
          </p:cNvPr>
          <p:cNvSpPr/>
          <p:nvPr/>
        </p:nvSpPr>
        <p:spPr bwMode="auto">
          <a:xfrm>
            <a:off x="978233" y="3579199"/>
            <a:ext cx="648002" cy="50713"/>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4" name="Rectangle 1103">
            <a:extLst>
              <a:ext uri="{FF2B5EF4-FFF2-40B4-BE49-F238E27FC236}">
                <a16:creationId xmlns:a16="http://schemas.microsoft.com/office/drawing/2014/main" id="{0B3C0D19-D61E-36F8-F0CE-C32275713E5F}"/>
              </a:ext>
            </a:extLst>
          </p:cNvPr>
          <p:cNvSpPr/>
          <p:nvPr/>
        </p:nvSpPr>
        <p:spPr bwMode="auto">
          <a:xfrm>
            <a:off x="988641" y="3641343"/>
            <a:ext cx="637593"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5" name="Rectangle 1104">
            <a:extLst>
              <a:ext uri="{FF2B5EF4-FFF2-40B4-BE49-F238E27FC236}">
                <a16:creationId xmlns:a16="http://schemas.microsoft.com/office/drawing/2014/main" id="{7B02C8B4-DED5-BA76-6F58-09A6342DEE0A}"/>
              </a:ext>
            </a:extLst>
          </p:cNvPr>
          <p:cNvSpPr/>
          <p:nvPr/>
        </p:nvSpPr>
        <p:spPr bwMode="auto">
          <a:xfrm>
            <a:off x="966522" y="3700874"/>
            <a:ext cx="650188" cy="49885"/>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6" name="Rectangle 1105">
            <a:extLst>
              <a:ext uri="{FF2B5EF4-FFF2-40B4-BE49-F238E27FC236}">
                <a16:creationId xmlns:a16="http://schemas.microsoft.com/office/drawing/2014/main" id="{F2476905-1D68-D343-0621-14F7F8315818}"/>
              </a:ext>
            </a:extLst>
          </p:cNvPr>
          <p:cNvSpPr/>
          <p:nvPr/>
        </p:nvSpPr>
        <p:spPr bwMode="auto">
          <a:xfrm>
            <a:off x="966522" y="3762787"/>
            <a:ext cx="607326"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7" name="Rectangle 1106">
            <a:extLst>
              <a:ext uri="{FF2B5EF4-FFF2-40B4-BE49-F238E27FC236}">
                <a16:creationId xmlns:a16="http://schemas.microsoft.com/office/drawing/2014/main" id="{6688901C-4E68-BAFB-859F-EA98870EE0BE}"/>
              </a:ext>
            </a:extLst>
          </p:cNvPr>
          <p:cNvSpPr/>
          <p:nvPr/>
        </p:nvSpPr>
        <p:spPr bwMode="auto">
          <a:xfrm>
            <a:off x="988642" y="3829462"/>
            <a:ext cx="559011"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8" name="Rectangle 1107">
            <a:extLst>
              <a:ext uri="{FF2B5EF4-FFF2-40B4-BE49-F238E27FC236}">
                <a16:creationId xmlns:a16="http://schemas.microsoft.com/office/drawing/2014/main" id="{9ACCCB62-179C-8742-80DD-28AFA1627E11}"/>
              </a:ext>
            </a:extLst>
          </p:cNvPr>
          <p:cNvSpPr/>
          <p:nvPr/>
        </p:nvSpPr>
        <p:spPr bwMode="auto">
          <a:xfrm>
            <a:off x="966522" y="3890857"/>
            <a:ext cx="589937" cy="49123"/>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9" name="Rectangle 1108">
            <a:extLst>
              <a:ext uri="{FF2B5EF4-FFF2-40B4-BE49-F238E27FC236}">
                <a16:creationId xmlns:a16="http://schemas.microsoft.com/office/drawing/2014/main" id="{0579FBB2-7583-4CAC-DBF8-5EF6F0A33D1C}"/>
              </a:ext>
            </a:extLst>
          </p:cNvPr>
          <p:cNvSpPr/>
          <p:nvPr/>
        </p:nvSpPr>
        <p:spPr bwMode="auto">
          <a:xfrm>
            <a:off x="980709" y="3959913"/>
            <a:ext cx="561462"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0" name="Rectangle 1109">
            <a:extLst>
              <a:ext uri="{FF2B5EF4-FFF2-40B4-BE49-F238E27FC236}">
                <a16:creationId xmlns:a16="http://schemas.microsoft.com/office/drawing/2014/main" id="{B8330954-2808-B3BB-1461-F2EFFFB8B858}"/>
              </a:ext>
            </a:extLst>
          </p:cNvPr>
          <p:cNvSpPr/>
          <p:nvPr/>
        </p:nvSpPr>
        <p:spPr bwMode="auto">
          <a:xfrm>
            <a:off x="980614" y="4019444"/>
            <a:ext cx="556794"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1" name="Rectangle 1110">
            <a:extLst>
              <a:ext uri="{FF2B5EF4-FFF2-40B4-BE49-F238E27FC236}">
                <a16:creationId xmlns:a16="http://schemas.microsoft.com/office/drawing/2014/main" id="{789F7AA4-5FA6-15E5-C83B-FC0E4E38E842}"/>
              </a:ext>
            </a:extLst>
          </p:cNvPr>
          <p:cNvSpPr/>
          <p:nvPr/>
        </p:nvSpPr>
        <p:spPr bwMode="auto">
          <a:xfrm>
            <a:off x="978233" y="4076594"/>
            <a:ext cx="556794"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2" name="Rectangle 1111">
            <a:extLst>
              <a:ext uri="{FF2B5EF4-FFF2-40B4-BE49-F238E27FC236}">
                <a16:creationId xmlns:a16="http://schemas.microsoft.com/office/drawing/2014/main" id="{1127E159-7CE7-03F8-B7E7-73E9E627294D}"/>
              </a:ext>
            </a:extLst>
          </p:cNvPr>
          <p:cNvSpPr/>
          <p:nvPr/>
        </p:nvSpPr>
        <p:spPr bwMode="auto">
          <a:xfrm>
            <a:off x="980614" y="4150413"/>
            <a:ext cx="511549"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3" name="Rectangle 1112">
            <a:extLst>
              <a:ext uri="{FF2B5EF4-FFF2-40B4-BE49-F238E27FC236}">
                <a16:creationId xmlns:a16="http://schemas.microsoft.com/office/drawing/2014/main" id="{493D7C1B-F884-BB22-78CF-A23E943C676D}"/>
              </a:ext>
            </a:extLst>
          </p:cNvPr>
          <p:cNvSpPr/>
          <p:nvPr/>
        </p:nvSpPr>
        <p:spPr bwMode="auto">
          <a:xfrm>
            <a:off x="966522" y="4209944"/>
            <a:ext cx="454203"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4" name="Rectangle 1113">
            <a:extLst>
              <a:ext uri="{FF2B5EF4-FFF2-40B4-BE49-F238E27FC236}">
                <a16:creationId xmlns:a16="http://schemas.microsoft.com/office/drawing/2014/main" id="{3DD76278-CFBC-4F97-DB0C-C6BD5B3C53EA}"/>
              </a:ext>
            </a:extLst>
          </p:cNvPr>
          <p:cNvSpPr/>
          <p:nvPr/>
        </p:nvSpPr>
        <p:spPr bwMode="auto">
          <a:xfrm>
            <a:off x="966522" y="4279000"/>
            <a:ext cx="368478"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5" name="Rectangle 1114">
            <a:extLst>
              <a:ext uri="{FF2B5EF4-FFF2-40B4-BE49-F238E27FC236}">
                <a16:creationId xmlns:a16="http://schemas.microsoft.com/office/drawing/2014/main" id="{AF83149F-6AE6-A7B4-1959-F476D26C235A}"/>
              </a:ext>
            </a:extLst>
          </p:cNvPr>
          <p:cNvSpPr/>
          <p:nvPr/>
        </p:nvSpPr>
        <p:spPr bwMode="auto">
          <a:xfrm>
            <a:off x="966522" y="4338531"/>
            <a:ext cx="354190"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6" name="Rectangle 1115">
            <a:extLst>
              <a:ext uri="{FF2B5EF4-FFF2-40B4-BE49-F238E27FC236}">
                <a16:creationId xmlns:a16="http://schemas.microsoft.com/office/drawing/2014/main" id="{894C93F0-5708-050A-1AD3-C8DE13308428}"/>
              </a:ext>
            </a:extLst>
          </p:cNvPr>
          <p:cNvSpPr/>
          <p:nvPr/>
        </p:nvSpPr>
        <p:spPr bwMode="auto">
          <a:xfrm>
            <a:off x="973565" y="4400444"/>
            <a:ext cx="330477"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7" name="Rectangle 1116">
            <a:extLst>
              <a:ext uri="{FF2B5EF4-FFF2-40B4-BE49-F238E27FC236}">
                <a16:creationId xmlns:a16="http://schemas.microsoft.com/office/drawing/2014/main" id="{91EC70EF-CE80-9B75-A652-80F7DB613090}"/>
              </a:ext>
            </a:extLst>
          </p:cNvPr>
          <p:cNvSpPr/>
          <p:nvPr/>
        </p:nvSpPr>
        <p:spPr bwMode="auto">
          <a:xfrm>
            <a:off x="978233" y="4464738"/>
            <a:ext cx="297234"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8" name="Rectangle 1117">
            <a:extLst>
              <a:ext uri="{FF2B5EF4-FFF2-40B4-BE49-F238E27FC236}">
                <a16:creationId xmlns:a16="http://schemas.microsoft.com/office/drawing/2014/main" id="{9E38B8C3-C2C4-6BAF-255A-F2F744904CB1}"/>
              </a:ext>
            </a:extLst>
          </p:cNvPr>
          <p:cNvSpPr/>
          <p:nvPr/>
        </p:nvSpPr>
        <p:spPr bwMode="auto">
          <a:xfrm>
            <a:off x="970402" y="4524269"/>
            <a:ext cx="316972"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9" name="Rectangle 1118">
            <a:extLst>
              <a:ext uri="{FF2B5EF4-FFF2-40B4-BE49-F238E27FC236}">
                <a16:creationId xmlns:a16="http://schemas.microsoft.com/office/drawing/2014/main" id="{B813B848-5284-0B73-FA0F-9661F229981F}"/>
              </a:ext>
            </a:extLst>
          </p:cNvPr>
          <p:cNvSpPr/>
          <p:nvPr/>
        </p:nvSpPr>
        <p:spPr bwMode="auto">
          <a:xfrm>
            <a:off x="980614" y="4590944"/>
            <a:ext cx="290092"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0" name="Rectangle 1119">
            <a:extLst>
              <a:ext uri="{FF2B5EF4-FFF2-40B4-BE49-F238E27FC236}">
                <a16:creationId xmlns:a16="http://schemas.microsoft.com/office/drawing/2014/main" id="{F028898C-7A1E-56D9-25BD-B66FC70DF42B}"/>
              </a:ext>
            </a:extLst>
          </p:cNvPr>
          <p:cNvSpPr/>
          <p:nvPr/>
        </p:nvSpPr>
        <p:spPr bwMode="auto">
          <a:xfrm>
            <a:off x="980614" y="4652856"/>
            <a:ext cx="290092"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1" name="Rectangle 1120">
            <a:extLst>
              <a:ext uri="{FF2B5EF4-FFF2-40B4-BE49-F238E27FC236}">
                <a16:creationId xmlns:a16="http://schemas.microsoft.com/office/drawing/2014/main" id="{54D2C8B6-58F2-E63F-E737-ECE6B7B3FEB9}"/>
              </a:ext>
            </a:extLst>
          </p:cNvPr>
          <p:cNvSpPr/>
          <p:nvPr/>
        </p:nvSpPr>
        <p:spPr bwMode="auto">
          <a:xfrm>
            <a:off x="980614" y="4714769"/>
            <a:ext cx="290092"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2" name="Rectangle 1121">
            <a:extLst>
              <a:ext uri="{FF2B5EF4-FFF2-40B4-BE49-F238E27FC236}">
                <a16:creationId xmlns:a16="http://schemas.microsoft.com/office/drawing/2014/main" id="{02BDD51B-F586-6BBA-15AB-EA32BC064349}"/>
              </a:ext>
            </a:extLst>
          </p:cNvPr>
          <p:cNvSpPr/>
          <p:nvPr/>
        </p:nvSpPr>
        <p:spPr bwMode="auto">
          <a:xfrm>
            <a:off x="980614" y="4776681"/>
            <a:ext cx="290092"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3" name="Rectangle 1122">
            <a:extLst>
              <a:ext uri="{FF2B5EF4-FFF2-40B4-BE49-F238E27FC236}">
                <a16:creationId xmlns:a16="http://schemas.microsoft.com/office/drawing/2014/main" id="{32C7C5C5-5D76-6D1B-44B7-253CF33CB8FD}"/>
              </a:ext>
            </a:extLst>
          </p:cNvPr>
          <p:cNvSpPr/>
          <p:nvPr/>
        </p:nvSpPr>
        <p:spPr bwMode="auto">
          <a:xfrm>
            <a:off x="980614" y="4833831"/>
            <a:ext cx="290092"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4" name="Rectangle 1123">
            <a:extLst>
              <a:ext uri="{FF2B5EF4-FFF2-40B4-BE49-F238E27FC236}">
                <a16:creationId xmlns:a16="http://schemas.microsoft.com/office/drawing/2014/main" id="{62628871-A2C4-E485-B0BA-741BFDAE6802}"/>
              </a:ext>
            </a:extLst>
          </p:cNvPr>
          <p:cNvSpPr/>
          <p:nvPr/>
        </p:nvSpPr>
        <p:spPr bwMode="auto">
          <a:xfrm>
            <a:off x="973206" y="4900506"/>
            <a:ext cx="271305"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5" name="Rectangle 1124">
            <a:extLst>
              <a:ext uri="{FF2B5EF4-FFF2-40B4-BE49-F238E27FC236}">
                <a16:creationId xmlns:a16="http://schemas.microsoft.com/office/drawing/2014/main" id="{45AA38B0-964C-8CB3-AD4B-F6F5798DDA15}"/>
              </a:ext>
            </a:extLst>
          </p:cNvPr>
          <p:cNvSpPr/>
          <p:nvPr/>
        </p:nvSpPr>
        <p:spPr bwMode="auto">
          <a:xfrm>
            <a:off x="973206" y="4979087"/>
            <a:ext cx="228443"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6" name="Rectangle 1125">
            <a:extLst>
              <a:ext uri="{FF2B5EF4-FFF2-40B4-BE49-F238E27FC236}">
                <a16:creationId xmlns:a16="http://schemas.microsoft.com/office/drawing/2014/main" id="{1A0F369E-966A-8918-DB53-FD8BD3378DA4}"/>
              </a:ext>
            </a:extLst>
          </p:cNvPr>
          <p:cNvSpPr/>
          <p:nvPr/>
        </p:nvSpPr>
        <p:spPr bwMode="auto">
          <a:xfrm>
            <a:off x="973206" y="5036237"/>
            <a:ext cx="228443"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7" name="Rectangle 1126">
            <a:extLst>
              <a:ext uri="{FF2B5EF4-FFF2-40B4-BE49-F238E27FC236}">
                <a16:creationId xmlns:a16="http://schemas.microsoft.com/office/drawing/2014/main" id="{AC99B6E8-3DC7-8B30-FFC7-86E1EDBE341C}"/>
              </a:ext>
            </a:extLst>
          </p:cNvPr>
          <p:cNvSpPr/>
          <p:nvPr/>
        </p:nvSpPr>
        <p:spPr bwMode="auto">
          <a:xfrm>
            <a:off x="973206" y="5091006"/>
            <a:ext cx="228443"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8" name="Rectangle 1127">
            <a:extLst>
              <a:ext uri="{FF2B5EF4-FFF2-40B4-BE49-F238E27FC236}">
                <a16:creationId xmlns:a16="http://schemas.microsoft.com/office/drawing/2014/main" id="{CAAAE79F-B9D5-D672-CCC9-B4E7B5FDED65}"/>
              </a:ext>
            </a:extLst>
          </p:cNvPr>
          <p:cNvSpPr/>
          <p:nvPr/>
        </p:nvSpPr>
        <p:spPr bwMode="auto">
          <a:xfrm>
            <a:off x="966522" y="5162443"/>
            <a:ext cx="180358"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9" name="Rectangle 1128">
            <a:extLst>
              <a:ext uri="{FF2B5EF4-FFF2-40B4-BE49-F238E27FC236}">
                <a16:creationId xmlns:a16="http://schemas.microsoft.com/office/drawing/2014/main" id="{0ECAE5C4-F52F-1C07-9CD8-EE047DD9AF91}"/>
              </a:ext>
            </a:extLst>
          </p:cNvPr>
          <p:cNvSpPr/>
          <p:nvPr/>
        </p:nvSpPr>
        <p:spPr bwMode="auto">
          <a:xfrm>
            <a:off x="973205" y="5221974"/>
            <a:ext cx="157005"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0" name="Rectangle 1129">
            <a:extLst>
              <a:ext uri="{FF2B5EF4-FFF2-40B4-BE49-F238E27FC236}">
                <a16:creationId xmlns:a16="http://schemas.microsoft.com/office/drawing/2014/main" id="{2ADAF78C-B86C-CB00-5ECB-975ABABFD9BC}"/>
              </a:ext>
            </a:extLst>
          </p:cNvPr>
          <p:cNvSpPr/>
          <p:nvPr/>
        </p:nvSpPr>
        <p:spPr bwMode="auto">
          <a:xfrm>
            <a:off x="973205" y="5293412"/>
            <a:ext cx="157005"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1" name="Rectangle 1130">
            <a:extLst>
              <a:ext uri="{FF2B5EF4-FFF2-40B4-BE49-F238E27FC236}">
                <a16:creationId xmlns:a16="http://schemas.microsoft.com/office/drawing/2014/main" id="{553E5838-B8EF-0C1E-0711-67D4D33E07B8}"/>
              </a:ext>
            </a:extLst>
          </p:cNvPr>
          <p:cNvSpPr/>
          <p:nvPr/>
        </p:nvSpPr>
        <p:spPr bwMode="auto">
          <a:xfrm>
            <a:off x="973205" y="5355324"/>
            <a:ext cx="157005"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2" name="Rectangle 1131">
            <a:extLst>
              <a:ext uri="{FF2B5EF4-FFF2-40B4-BE49-F238E27FC236}">
                <a16:creationId xmlns:a16="http://schemas.microsoft.com/office/drawing/2014/main" id="{2B101A23-76EA-B449-DE00-8A3E62AEB20E}"/>
              </a:ext>
            </a:extLst>
          </p:cNvPr>
          <p:cNvSpPr/>
          <p:nvPr/>
        </p:nvSpPr>
        <p:spPr bwMode="auto">
          <a:xfrm>
            <a:off x="973205" y="5414855"/>
            <a:ext cx="157005"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3" name="Rectangle 1132">
            <a:extLst>
              <a:ext uri="{FF2B5EF4-FFF2-40B4-BE49-F238E27FC236}">
                <a16:creationId xmlns:a16="http://schemas.microsoft.com/office/drawing/2014/main" id="{FEA33349-7781-8FF3-79B8-E938E5AD1B3D}"/>
              </a:ext>
            </a:extLst>
          </p:cNvPr>
          <p:cNvSpPr/>
          <p:nvPr/>
        </p:nvSpPr>
        <p:spPr bwMode="auto">
          <a:xfrm>
            <a:off x="973205" y="5476767"/>
            <a:ext cx="157005"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4" name="Rectangle 1133">
            <a:extLst>
              <a:ext uri="{FF2B5EF4-FFF2-40B4-BE49-F238E27FC236}">
                <a16:creationId xmlns:a16="http://schemas.microsoft.com/office/drawing/2014/main" id="{10E3FE81-D204-8B53-1A52-979B5F914E26}"/>
              </a:ext>
            </a:extLst>
          </p:cNvPr>
          <p:cNvSpPr/>
          <p:nvPr/>
        </p:nvSpPr>
        <p:spPr bwMode="auto">
          <a:xfrm>
            <a:off x="966522" y="5538680"/>
            <a:ext cx="97013"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5" name="Rectangle 1134">
            <a:extLst>
              <a:ext uri="{FF2B5EF4-FFF2-40B4-BE49-F238E27FC236}">
                <a16:creationId xmlns:a16="http://schemas.microsoft.com/office/drawing/2014/main" id="{E6BAAFA9-2FB8-B941-57D9-A94203C6FAD5}"/>
              </a:ext>
            </a:extLst>
          </p:cNvPr>
          <p:cNvSpPr/>
          <p:nvPr/>
        </p:nvSpPr>
        <p:spPr bwMode="auto">
          <a:xfrm>
            <a:off x="980614" y="5598211"/>
            <a:ext cx="82921"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6" name="Rectangle 1135">
            <a:extLst>
              <a:ext uri="{FF2B5EF4-FFF2-40B4-BE49-F238E27FC236}">
                <a16:creationId xmlns:a16="http://schemas.microsoft.com/office/drawing/2014/main" id="{A5AEE963-6624-7888-C031-F81E9DCE166F}"/>
              </a:ext>
            </a:extLst>
          </p:cNvPr>
          <p:cNvSpPr/>
          <p:nvPr/>
        </p:nvSpPr>
        <p:spPr bwMode="auto">
          <a:xfrm>
            <a:off x="980614" y="5662505"/>
            <a:ext cx="82921"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7" name="Rectangle 1136">
            <a:extLst>
              <a:ext uri="{FF2B5EF4-FFF2-40B4-BE49-F238E27FC236}">
                <a16:creationId xmlns:a16="http://schemas.microsoft.com/office/drawing/2014/main" id="{3DF61071-1E20-0F7A-3A69-101D2B51DFC3}"/>
              </a:ext>
            </a:extLst>
          </p:cNvPr>
          <p:cNvSpPr/>
          <p:nvPr/>
        </p:nvSpPr>
        <p:spPr bwMode="auto">
          <a:xfrm>
            <a:off x="980614" y="5729180"/>
            <a:ext cx="82921"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8" name="Isosceles Triangle 1151">
            <a:extLst>
              <a:ext uri="{FF2B5EF4-FFF2-40B4-BE49-F238E27FC236}">
                <a16:creationId xmlns:a16="http://schemas.microsoft.com/office/drawing/2014/main" id="{7CC1A9A4-5F6E-27EE-ED3B-EDCAA127ABDE}"/>
              </a:ext>
            </a:extLst>
          </p:cNvPr>
          <p:cNvSpPr/>
          <p:nvPr/>
        </p:nvSpPr>
        <p:spPr bwMode="auto">
          <a:xfrm>
            <a:off x="1250012" y="1922710"/>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9" name="Isosceles Triangle 1152">
            <a:extLst>
              <a:ext uri="{FF2B5EF4-FFF2-40B4-BE49-F238E27FC236}">
                <a16:creationId xmlns:a16="http://schemas.microsoft.com/office/drawing/2014/main" id="{6E6BC4A3-29EA-EA4E-96B2-7550DCB7E64C}"/>
              </a:ext>
            </a:extLst>
          </p:cNvPr>
          <p:cNvSpPr/>
          <p:nvPr/>
        </p:nvSpPr>
        <p:spPr bwMode="auto">
          <a:xfrm>
            <a:off x="1533381" y="1922710"/>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0" name="Isosceles Triangle 1153">
            <a:extLst>
              <a:ext uri="{FF2B5EF4-FFF2-40B4-BE49-F238E27FC236}">
                <a16:creationId xmlns:a16="http://schemas.microsoft.com/office/drawing/2014/main" id="{9F040D98-9839-ECC2-CCDD-85C023B67C03}"/>
              </a:ext>
            </a:extLst>
          </p:cNvPr>
          <p:cNvSpPr/>
          <p:nvPr/>
        </p:nvSpPr>
        <p:spPr bwMode="auto">
          <a:xfrm>
            <a:off x="1750074" y="1922710"/>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1" name="Isosceles Triangle 1154">
            <a:extLst>
              <a:ext uri="{FF2B5EF4-FFF2-40B4-BE49-F238E27FC236}">
                <a16:creationId xmlns:a16="http://schemas.microsoft.com/office/drawing/2014/main" id="{246164CF-E77E-DB63-FB7F-7019EF176601}"/>
              </a:ext>
            </a:extLst>
          </p:cNvPr>
          <p:cNvSpPr/>
          <p:nvPr/>
        </p:nvSpPr>
        <p:spPr bwMode="auto">
          <a:xfrm>
            <a:off x="2000105" y="1922710"/>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2" name="Isosceles Triangle 1155">
            <a:extLst>
              <a:ext uri="{FF2B5EF4-FFF2-40B4-BE49-F238E27FC236}">
                <a16:creationId xmlns:a16="http://schemas.microsoft.com/office/drawing/2014/main" id="{7C612E90-E3FA-5965-EDCD-2C13C5BBCE05}"/>
              </a:ext>
            </a:extLst>
          </p:cNvPr>
          <p:cNvSpPr/>
          <p:nvPr/>
        </p:nvSpPr>
        <p:spPr bwMode="auto">
          <a:xfrm>
            <a:off x="2292998" y="1922710"/>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3" name="Isosceles Triangle 1156">
            <a:extLst>
              <a:ext uri="{FF2B5EF4-FFF2-40B4-BE49-F238E27FC236}">
                <a16:creationId xmlns:a16="http://schemas.microsoft.com/office/drawing/2014/main" id="{ADAEAC89-6988-9961-62CA-3C4571ABE94C}"/>
              </a:ext>
            </a:extLst>
          </p:cNvPr>
          <p:cNvSpPr/>
          <p:nvPr/>
        </p:nvSpPr>
        <p:spPr bwMode="auto">
          <a:xfrm>
            <a:off x="2571605" y="1922710"/>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4" name="Isosceles Triangle 1157">
            <a:extLst>
              <a:ext uri="{FF2B5EF4-FFF2-40B4-BE49-F238E27FC236}">
                <a16:creationId xmlns:a16="http://schemas.microsoft.com/office/drawing/2014/main" id="{C3DE6B1D-7448-F56E-FF8D-2D9C977291EA}"/>
              </a:ext>
            </a:extLst>
          </p:cNvPr>
          <p:cNvSpPr/>
          <p:nvPr/>
        </p:nvSpPr>
        <p:spPr bwMode="auto">
          <a:xfrm>
            <a:off x="2800205" y="1922710"/>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5" name="Diamond 1144">
            <a:extLst>
              <a:ext uri="{FF2B5EF4-FFF2-40B4-BE49-F238E27FC236}">
                <a16:creationId xmlns:a16="http://schemas.microsoft.com/office/drawing/2014/main" id="{4FE0FCBC-C9AB-C97C-5739-369B84C5A12A}"/>
              </a:ext>
            </a:extLst>
          </p:cNvPr>
          <p:cNvSpPr/>
          <p:nvPr/>
        </p:nvSpPr>
        <p:spPr bwMode="auto">
          <a:xfrm>
            <a:off x="3065322" y="1930817"/>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6" name="Isosceles Triangle 1159">
            <a:extLst>
              <a:ext uri="{FF2B5EF4-FFF2-40B4-BE49-F238E27FC236}">
                <a16:creationId xmlns:a16="http://schemas.microsoft.com/office/drawing/2014/main" id="{A6544F8E-9B61-4873-EB67-035D78ACC513}"/>
              </a:ext>
            </a:extLst>
          </p:cNvPr>
          <p:cNvSpPr/>
          <p:nvPr/>
        </p:nvSpPr>
        <p:spPr bwMode="auto">
          <a:xfrm>
            <a:off x="1269062" y="1987004"/>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7" name="Isosceles Triangle 1160">
            <a:extLst>
              <a:ext uri="{FF2B5EF4-FFF2-40B4-BE49-F238E27FC236}">
                <a16:creationId xmlns:a16="http://schemas.microsoft.com/office/drawing/2014/main" id="{2BB884D8-CB30-D041-225E-F65607766A53}"/>
              </a:ext>
            </a:extLst>
          </p:cNvPr>
          <p:cNvSpPr/>
          <p:nvPr/>
        </p:nvSpPr>
        <p:spPr bwMode="auto">
          <a:xfrm>
            <a:off x="1550049" y="1987004"/>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8" name="Isosceles Triangle 1161">
            <a:extLst>
              <a:ext uri="{FF2B5EF4-FFF2-40B4-BE49-F238E27FC236}">
                <a16:creationId xmlns:a16="http://schemas.microsoft.com/office/drawing/2014/main" id="{A439BE6A-CD32-414F-7E78-C16AAE4B5F6A}"/>
              </a:ext>
            </a:extLst>
          </p:cNvPr>
          <p:cNvSpPr/>
          <p:nvPr/>
        </p:nvSpPr>
        <p:spPr bwMode="auto">
          <a:xfrm>
            <a:off x="1821511" y="1987004"/>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9" name="Isosceles Triangle 1162">
            <a:extLst>
              <a:ext uri="{FF2B5EF4-FFF2-40B4-BE49-F238E27FC236}">
                <a16:creationId xmlns:a16="http://schemas.microsoft.com/office/drawing/2014/main" id="{2B0D6820-0BDD-BD06-0B19-052EC12B5CD0}"/>
              </a:ext>
            </a:extLst>
          </p:cNvPr>
          <p:cNvSpPr/>
          <p:nvPr/>
        </p:nvSpPr>
        <p:spPr bwMode="auto">
          <a:xfrm>
            <a:off x="2154886" y="1987004"/>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0" name="Isosceles Triangle 1163">
            <a:extLst>
              <a:ext uri="{FF2B5EF4-FFF2-40B4-BE49-F238E27FC236}">
                <a16:creationId xmlns:a16="http://schemas.microsoft.com/office/drawing/2014/main" id="{4A9E5B04-F33C-F773-4A68-91389903FC09}"/>
              </a:ext>
            </a:extLst>
          </p:cNvPr>
          <p:cNvSpPr/>
          <p:nvPr/>
        </p:nvSpPr>
        <p:spPr bwMode="auto">
          <a:xfrm>
            <a:off x="2583511" y="1987004"/>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1" name="Isosceles Triangle 1164">
            <a:extLst>
              <a:ext uri="{FF2B5EF4-FFF2-40B4-BE49-F238E27FC236}">
                <a16:creationId xmlns:a16="http://schemas.microsoft.com/office/drawing/2014/main" id="{3098EE32-FBA3-7C74-A31E-8A6C9F463576}"/>
              </a:ext>
            </a:extLst>
          </p:cNvPr>
          <p:cNvSpPr/>
          <p:nvPr/>
        </p:nvSpPr>
        <p:spPr bwMode="auto">
          <a:xfrm>
            <a:off x="2843067" y="1987004"/>
            <a:ext cx="72190" cy="73454"/>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2" name="Isosceles Triangle 1165">
            <a:extLst>
              <a:ext uri="{FF2B5EF4-FFF2-40B4-BE49-F238E27FC236}">
                <a16:creationId xmlns:a16="http://schemas.microsoft.com/office/drawing/2014/main" id="{5976C844-0A84-5210-6E30-35CA20785D23}"/>
              </a:ext>
            </a:extLst>
          </p:cNvPr>
          <p:cNvSpPr/>
          <p:nvPr/>
        </p:nvSpPr>
        <p:spPr bwMode="auto">
          <a:xfrm>
            <a:off x="1240486" y="212120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3" name="Isosceles Triangle 1166">
            <a:extLst>
              <a:ext uri="{FF2B5EF4-FFF2-40B4-BE49-F238E27FC236}">
                <a16:creationId xmlns:a16="http://schemas.microsoft.com/office/drawing/2014/main" id="{A14EA643-F3A6-0B84-280D-06536177AFE7}"/>
              </a:ext>
            </a:extLst>
          </p:cNvPr>
          <p:cNvSpPr/>
          <p:nvPr/>
        </p:nvSpPr>
        <p:spPr bwMode="auto">
          <a:xfrm>
            <a:off x="1633393" y="212120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4" name="Isosceles Triangle 1167">
            <a:extLst>
              <a:ext uri="{FF2B5EF4-FFF2-40B4-BE49-F238E27FC236}">
                <a16:creationId xmlns:a16="http://schemas.microsoft.com/office/drawing/2014/main" id="{B58D5B54-4577-D159-DE92-90F2A30D1AE1}"/>
              </a:ext>
            </a:extLst>
          </p:cNvPr>
          <p:cNvSpPr/>
          <p:nvPr/>
        </p:nvSpPr>
        <p:spPr bwMode="auto">
          <a:xfrm>
            <a:off x="1997724" y="212120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5" name="Isosceles Triangle 1168">
            <a:extLst>
              <a:ext uri="{FF2B5EF4-FFF2-40B4-BE49-F238E27FC236}">
                <a16:creationId xmlns:a16="http://schemas.microsoft.com/office/drawing/2014/main" id="{BA6B7292-5DA8-3840-BADA-64EB456A0C55}"/>
              </a:ext>
            </a:extLst>
          </p:cNvPr>
          <p:cNvSpPr/>
          <p:nvPr/>
        </p:nvSpPr>
        <p:spPr bwMode="auto">
          <a:xfrm>
            <a:off x="2362056" y="212120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6" name="Isosceles Triangle 1169">
            <a:extLst>
              <a:ext uri="{FF2B5EF4-FFF2-40B4-BE49-F238E27FC236}">
                <a16:creationId xmlns:a16="http://schemas.microsoft.com/office/drawing/2014/main" id="{D3B4B992-D448-940A-D49C-1DC457E496A5}"/>
              </a:ext>
            </a:extLst>
          </p:cNvPr>
          <p:cNvSpPr/>
          <p:nvPr/>
        </p:nvSpPr>
        <p:spPr bwMode="auto">
          <a:xfrm>
            <a:off x="1240486" y="2185496"/>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7" name="Isosceles Triangle 1170">
            <a:extLst>
              <a:ext uri="{FF2B5EF4-FFF2-40B4-BE49-F238E27FC236}">
                <a16:creationId xmlns:a16="http://schemas.microsoft.com/office/drawing/2014/main" id="{FD9EF25F-CA55-EE37-F8E8-743C9EC92B45}"/>
              </a:ext>
            </a:extLst>
          </p:cNvPr>
          <p:cNvSpPr/>
          <p:nvPr/>
        </p:nvSpPr>
        <p:spPr bwMode="auto">
          <a:xfrm>
            <a:off x="1533380" y="2185496"/>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8" name="Isosceles Triangle 1171">
            <a:extLst>
              <a:ext uri="{FF2B5EF4-FFF2-40B4-BE49-F238E27FC236}">
                <a16:creationId xmlns:a16="http://schemas.microsoft.com/office/drawing/2014/main" id="{70154CCF-745E-82BF-1711-ACFD996FA1D2}"/>
              </a:ext>
            </a:extLst>
          </p:cNvPr>
          <p:cNvSpPr/>
          <p:nvPr/>
        </p:nvSpPr>
        <p:spPr bwMode="auto">
          <a:xfrm>
            <a:off x="1828655" y="2185496"/>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9" name="Oval 1158">
            <a:extLst>
              <a:ext uri="{FF2B5EF4-FFF2-40B4-BE49-F238E27FC236}">
                <a16:creationId xmlns:a16="http://schemas.microsoft.com/office/drawing/2014/main" id="{9B924058-14D1-BDCC-6CA6-E2140068E7D8}"/>
              </a:ext>
            </a:extLst>
          </p:cNvPr>
          <p:cNvSpPr/>
          <p:nvPr/>
        </p:nvSpPr>
        <p:spPr bwMode="auto">
          <a:xfrm>
            <a:off x="1222191" y="2381926"/>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0" name="Isosceles Triangle 1173">
            <a:extLst>
              <a:ext uri="{FF2B5EF4-FFF2-40B4-BE49-F238E27FC236}">
                <a16:creationId xmlns:a16="http://schemas.microsoft.com/office/drawing/2014/main" id="{FFE3E7DD-A5E4-3939-91A7-C30926FE5671}"/>
              </a:ext>
            </a:extLst>
          </p:cNvPr>
          <p:cNvSpPr/>
          <p:nvPr/>
        </p:nvSpPr>
        <p:spPr bwMode="auto">
          <a:xfrm>
            <a:off x="1397649" y="2373615"/>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1" name="Diamond 1160">
            <a:extLst>
              <a:ext uri="{FF2B5EF4-FFF2-40B4-BE49-F238E27FC236}">
                <a16:creationId xmlns:a16="http://schemas.microsoft.com/office/drawing/2014/main" id="{8099A401-7C52-FF83-038A-558DE3C8063B}"/>
              </a:ext>
            </a:extLst>
          </p:cNvPr>
          <p:cNvSpPr/>
          <p:nvPr/>
        </p:nvSpPr>
        <p:spPr bwMode="auto">
          <a:xfrm>
            <a:off x="1715153" y="2373730"/>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2" name="Diamond 1161">
            <a:extLst>
              <a:ext uri="{FF2B5EF4-FFF2-40B4-BE49-F238E27FC236}">
                <a16:creationId xmlns:a16="http://schemas.microsoft.com/office/drawing/2014/main" id="{1F90462C-7304-E862-1AED-CBFB4966BBD6}"/>
              </a:ext>
            </a:extLst>
          </p:cNvPr>
          <p:cNvSpPr/>
          <p:nvPr/>
        </p:nvSpPr>
        <p:spPr bwMode="auto">
          <a:xfrm>
            <a:off x="1988997" y="2373730"/>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3" name="Isosceles Triangle 1176">
            <a:extLst>
              <a:ext uri="{FF2B5EF4-FFF2-40B4-BE49-F238E27FC236}">
                <a16:creationId xmlns:a16="http://schemas.microsoft.com/office/drawing/2014/main" id="{C54E8E8A-6F49-A3F8-7395-908E560411F4}"/>
              </a:ext>
            </a:extLst>
          </p:cNvPr>
          <p:cNvSpPr/>
          <p:nvPr/>
        </p:nvSpPr>
        <p:spPr bwMode="auto">
          <a:xfrm>
            <a:off x="1233342" y="2499821"/>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4" name="Isosceles Triangle 1177">
            <a:extLst>
              <a:ext uri="{FF2B5EF4-FFF2-40B4-BE49-F238E27FC236}">
                <a16:creationId xmlns:a16="http://schemas.microsoft.com/office/drawing/2014/main" id="{0B4A3CE2-6B2D-706C-9DAD-B304B725972C}"/>
              </a:ext>
            </a:extLst>
          </p:cNvPr>
          <p:cNvSpPr/>
          <p:nvPr/>
        </p:nvSpPr>
        <p:spPr bwMode="auto">
          <a:xfrm>
            <a:off x="1516711" y="2499821"/>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5" name="Diamond 1164">
            <a:extLst>
              <a:ext uri="{FF2B5EF4-FFF2-40B4-BE49-F238E27FC236}">
                <a16:creationId xmlns:a16="http://schemas.microsoft.com/office/drawing/2014/main" id="{805803A7-B073-865A-F479-B08AD0813A05}"/>
              </a:ext>
            </a:extLst>
          </p:cNvPr>
          <p:cNvSpPr/>
          <p:nvPr/>
        </p:nvSpPr>
        <p:spPr bwMode="auto">
          <a:xfrm>
            <a:off x="1874698" y="2495173"/>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6" name="Isosceles Triangle 1179">
            <a:extLst>
              <a:ext uri="{FF2B5EF4-FFF2-40B4-BE49-F238E27FC236}">
                <a16:creationId xmlns:a16="http://schemas.microsoft.com/office/drawing/2014/main" id="{69C0A114-13A4-0871-4184-99685F512119}"/>
              </a:ext>
            </a:extLst>
          </p:cNvPr>
          <p:cNvSpPr/>
          <p:nvPr/>
        </p:nvSpPr>
        <p:spPr bwMode="auto">
          <a:xfrm>
            <a:off x="1223817" y="2566496"/>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7" name="Isosceles Triangle 1180">
            <a:extLst>
              <a:ext uri="{FF2B5EF4-FFF2-40B4-BE49-F238E27FC236}">
                <a16:creationId xmlns:a16="http://schemas.microsoft.com/office/drawing/2014/main" id="{0BD98C83-41D0-B0F7-D812-DAF201542B9A}"/>
              </a:ext>
            </a:extLst>
          </p:cNvPr>
          <p:cNvSpPr/>
          <p:nvPr/>
        </p:nvSpPr>
        <p:spPr bwMode="auto">
          <a:xfrm>
            <a:off x="1514329" y="2571259"/>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8" name="Diamond 1167">
            <a:extLst>
              <a:ext uri="{FF2B5EF4-FFF2-40B4-BE49-F238E27FC236}">
                <a16:creationId xmlns:a16="http://schemas.microsoft.com/office/drawing/2014/main" id="{BCBEC1C2-EF8D-F006-C4BD-8C6E44D5B798}"/>
              </a:ext>
            </a:extLst>
          </p:cNvPr>
          <p:cNvSpPr/>
          <p:nvPr/>
        </p:nvSpPr>
        <p:spPr bwMode="auto">
          <a:xfrm>
            <a:off x="1888985" y="2568992"/>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9" name="Oval 1168">
            <a:extLst>
              <a:ext uri="{FF2B5EF4-FFF2-40B4-BE49-F238E27FC236}">
                <a16:creationId xmlns:a16="http://schemas.microsoft.com/office/drawing/2014/main" id="{951B7BCF-3431-A305-1CB7-0BBA07C916E5}"/>
              </a:ext>
            </a:extLst>
          </p:cNvPr>
          <p:cNvSpPr/>
          <p:nvPr/>
        </p:nvSpPr>
        <p:spPr bwMode="auto">
          <a:xfrm>
            <a:off x="1260290" y="2634339"/>
            <a:ext cx="45719" cy="62233"/>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0" name="Diamond 1169">
            <a:extLst>
              <a:ext uri="{FF2B5EF4-FFF2-40B4-BE49-F238E27FC236}">
                <a16:creationId xmlns:a16="http://schemas.microsoft.com/office/drawing/2014/main" id="{87E2A23B-1EF6-70BE-7562-7AA5E1BE079D}"/>
              </a:ext>
            </a:extLst>
          </p:cNvPr>
          <p:cNvSpPr/>
          <p:nvPr/>
        </p:nvSpPr>
        <p:spPr bwMode="auto">
          <a:xfrm>
            <a:off x="1367492" y="2626142"/>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1" name="Diamond 1170">
            <a:extLst>
              <a:ext uri="{FF2B5EF4-FFF2-40B4-BE49-F238E27FC236}">
                <a16:creationId xmlns:a16="http://schemas.microsoft.com/office/drawing/2014/main" id="{DE27AA16-9FCE-95EA-BFD5-E21C936B8A0E}"/>
              </a:ext>
            </a:extLst>
          </p:cNvPr>
          <p:cNvSpPr/>
          <p:nvPr/>
        </p:nvSpPr>
        <p:spPr bwMode="auto">
          <a:xfrm>
            <a:off x="1507986" y="2626142"/>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2" name="Diamond 1171">
            <a:extLst>
              <a:ext uri="{FF2B5EF4-FFF2-40B4-BE49-F238E27FC236}">
                <a16:creationId xmlns:a16="http://schemas.microsoft.com/office/drawing/2014/main" id="{E420EE5A-B379-349D-9814-79583ACF031B}"/>
              </a:ext>
            </a:extLst>
          </p:cNvPr>
          <p:cNvSpPr/>
          <p:nvPr/>
        </p:nvSpPr>
        <p:spPr bwMode="auto">
          <a:xfrm>
            <a:off x="1824693" y="2626142"/>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3" name="Isosceles Triangle 1186">
            <a:extLst>
              <a:ext uri="{FF2B5EF4-FFF2-40B4-BE49-F238E27FC236}">
                <a16:creationId xmlns:a16="http://schemas.microsoft.com/office/drawing/2014/main" id="{6BE72C48-5D19-D1FF-E00B-B218878D13E1}"/>
              </a:ext>
            </a:extLst>
          </p:cNvPr>
          <p:cNvSpPr/>
          <p:nvPr/>
        </p:nvSpPr>
        <p:spPr bwMode="auto">
          <a:xfrm>
            <a:off x="1233342" y="2687940"/>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4" name="Isosceles Triangle 1187">
            <a:extLst>
              <a:ext uri="{FF2B5EF4-FFF2-40B4-BE49-F238E27FC236}">
                <a16:creationId xmlns:a16="http://schemas.microsoft.com/office/drawing/2014/main" id="{9FB0313B-3D45-7F99-6237-7F3A05B6D71A}"/>
              </a:ext>
            </a:extLst>
          </p:cNvPr>
          <p:cNvSpPr/>
          <p:nvPr/>
        </p:nvSpPr>
        <p:spPr bwMode="auto">
          <a:xfrm>
            <a:off x="1495279" y="2687940"/>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5" name="Diamond 1174">
            <a:extLst>
              <a:ext uri="{FF2B5EF4-FFF2-40B4-BE49-F238E27FC236}">
                <a16:creationId xmlns:a16="http://schemas.microsoft.com/office/drawing/2014/main" id="{E27AB90F-B042-8442-65AE-ADBC57780F02}"/>
              </a:ext>
            </a:extLst>
          </p:cNvPr>
          <p:cNvSpPr/>
          <p:nvPr/>
        </p:nvSpPr>
        <p:spPr bwMode="auto">
          <a:xfrm>
            <a:off x="1841362" y="2685673"/>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6" name="Isosceles Triangle 1190">
            <a:extLst>
              <a:ext uri="{FF2B5EF4-FFF2-40B4-BE49-F238E27FC236}">
                <a16:creationId xmlns:a16="http://schemas.microsoft.com/office/drawing/2014/main" id="{6FDD4D32-F68E-565E-C1DF-4F3273BF2D81}"/>
              </a:ext>
            </a:extLst>
          </p:cNvPr>
          <p:cNvSpPr/>
          <p:nvPr/>
        </p:nvSpPr>
        <p:spPr bwMode="auto">
          <a:xfrm>
            <a:off x="1240487" y="294035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7" name="Isosceles Triangle 1191">
            <a:extLst>
              <a:ext uri="{FF2B5EF4-FFF2-40B4-BE49-F238E27FC236}">
                <a16:creationId xmlns:a16="http://schemas.microsoft.com/office/drawing/2014/main" id="{6B09A63C-D43D-DCA5-B6A4-20B66640A65C}"/>
              </a:ext>
            </a:extLst>
          </p:cNvPr>
          <p:cNvSpPr/>
          <p:nvPr/>
        </p:nvSpPr>
        <p:spPr bwMode="auto">
          <a:xfrm>
            <a:off x="1564337" y="294035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8" name="Isosceles Triangle 1192">
            <a:extLst>
              <a:ext uri="{FF2B5EF4-FFF2-40B4-BE49-F238E27FC236}">
                <a16:creationId xmlns:a16="http://schemas.microsoft.com/office/drawing/2014/main" id="{9D131882-CCB9-DB08-97D8-9E6806BD110C}"/>
              </a:ext>
            </a:extLst>
          </p:cNvPr>
          <p:cNvSpPr/>
          <p:nvPr/>
        </p:nvSpPr>
        <p:spPr bwMode="auto">
          <a:xfrm>
            <a:off x="1221437" y="3002264"/>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9" name="Isosceles Triangle 1193">
            <a:extLst>
              <a:ext uri="{FF2B5EF4-FFF2-40B4-BE49-F238E27FC236}">
                <a16:creationId xmlns:a16="http://schemas.microsoft.com/office/drawing/2014/main" id="{629BB530-94A8-572F-21AF-7F8A214AED3A}"/>
              </a:ext>
            </a:extLst>
          </p:cNvPr>
          <p:cNvSpPr/>
          <p:nvPr/>
        </p:nvSpPr>
        <p:spPr bwMode="auto">
          <a:xfrm>
            <a:off x="1504806" y="3002264"/>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0" name="Isosceles Triangle 1194">
            <a:extLst>
              <a:ext uri="{FF2B5EF4-FFF2-40B4-BE49-F238E27FC236}">
                <a16:creationId xmlns:a16="http://schemas.microsoft.com/office/drawing/2014/main" id="{9D918C1E-A562-8113-D12B-76290C759EC7}"/>
              </a:ext>
            </a:extLst>
          </p:cNvPr>
          <p:cNvSpPr/>
          <p:nvPr/>
        </p:nvSpPr>
        <p:spPr bwMode="auto">
          <a:xfrm>
            <a:off x="1219055" y="3066557"/>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1" name="Isosceles Triangle 1195">
            <a:extLst>
              <a:ext uri="{FF2B5EF4-FFF2-40B4-BE49-F238E27FC236}">
                <a16:creationId xmlns:a16="http://schemas.microsoft.com/office/drawing/2014/main" id="{8ACEDF6B-905C-8532-64E2-6728DD73FBEC}"/>
              </a:ext>
            </a:extLst>
          </p:cNvPr>
          <p:cNvSpPr/>
          <p:nvPr/>
        </p:nvSpPr>
        <p:spPr bwMode="auto">
          <a:xfrm>
            <a:off x="1502424" y="3066557"/>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2" name="Diamond 1181">
            <a:extLst>
              <a:ext uri="{FF2B5EF4-FFF2-40B4-BE49-F238E27FC236}">
                <a16:creationId xmlns:a16="http://schemas.microsoft.com/office/drawing/2014/main" id="{9DCDFC27-6A88-CCFC-382B-C67663533D7A}"/>
              </a:ext>
            </a:extLst>
          </p:cNvPr>
          <p:cNvSpPr/>
          <p:nvPr/>
        </p:nvSpPr>
        <p:spPr bwMode="auto">
          <a:xfrm>
            <a:off x="1784209" y="3064291"/>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3" name="Isosceles Triangle 1198">
            <a:extLst>
              <a:ext uri="{FF2B5EF4-FFF2-40B4-BE49-F238E27FC236}">
                <a16:creationId xmlns:a16="http://schemas.microsoft.com/office/drawing/2014/main" id="{0341C0A3-CF38-8DB7-5020-9244BB1EE833}"/>
              </a:ext>
            </a:extLst>
          </p:cNvPr>
          <p:cNvSpPr/>
          <p:nvPr/>
        </p:nvSpPr>
        <p:spPr bwMode="auto">
          <a:xfrm>
            <a:off x="1214292" y="3257057"/>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4" name="Isosceles Triangle 1199">
            <a:extLst>
              <a:ext uri="{FF2B5EF4-FFF2-40B4-BE49-F238E27FC236}">
                <a16:creationId xmlns:a16="http://schemas.microsoft.com/office/drawing/2014/main" id="{A511E948-18FF-9C1F-9A35-18A8092962AC}"/>
              </a:ext>
            </a:extLst>
          </p:cNvPr>
          <p:cNvSpPr/>
          <p:nvPr/>
        </p:nvSpPr>
        <p:spPr bwMode="auto">
          <a:xfrm>
            <a:off x="1502423" y="3257057"/>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5" name="Isosceles Triangle 1200">
            <a:extLst>
              <a:ext uri="{FF2B5EF4-FFF2-40B4-BE49-F238E27FC236}">
                <a16:creationId xmlns:a16="http://schemas.microsoft.com/office/drawing/2014/main" id="{BAB02B82-40F4-93C5-0A68-83B8676333E2}"/>
              </a:ext>
            </a:extLst>
          </p:cNvPr>
          <p:cNvSpPr/>
          <p:nvPr/>
        </p:nvSpPr>
        <p:spPr bwMode="auto">
          <a:xfrm>
            <a:off x="1214292" y="332373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6" name="Isosceles Triangle 1201">
            <a:extLst>
              <a:ext uri="{FF2B5EF4-FFF2-40B4-BE49-F238E27FC236}">
                <a16:creationId xmlns:a16="http://schemas.microsoft.com/office/drawing/2014/main" id="{A4CB6AC2-4EC4-9813-652E-77A6165A648C}"/>
              </a:ext>
            </a:extLst>
          </p:cNvPr>
          <p:cNvSpPr/>
          <p:nvPr/>
        </p:nvSpPr>
        <p:spPr bwMode="auto">
          <a:xfrm>
            <a:off x="1504804" y="3323732"/>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7" name="Diamond 1186">
            <a:extLst>
              <a:ext uri="{FF2B5EF4-FFF2-40B4-BE49-F238E27FC236}">
                <a16:creationId xmlns:a16="http://schemas.microsoft.com/office/drawing/2014/main" id="{5DF6987B-7F38-FDD3-6AE1-192481E42785}"/>
              </a:ext>
            </a:extLst>
          </p:cNvPr>
          <p:cNvSpPr/>
          <p:nvPr/>
        </p:nvSpPr>
        <p:spPr bwMode="auto">
          <a:xfrm>
            <a:off x="1362727" y="3316703"/>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8" name="Isosceles Triangle 1203">
            <a:extLst>
              <a:ext uri="{FF2B5EF4-FFF2-40B4-BE49-F238E27FC236}">
                <a16:creationId xmlns:a16="http://schemas.microsoft.com/office/drawing/2014/main" id="{C5F755B6-C1CE-874B-9DAF-5694B8446C0F}"/>
              </a:ext>
            </a:extLst>
          </p:cNvPr>
          <p:cNvSpPr/>
          <p:nvPr/>
        </p:nvSpPr>
        <p:spPr bwMode="auto">
          <a:xfrm>
            <a:off x="1202385" y="3573763"/>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9" name="Isosceles Triangle 1204">
            <a:extLst>
              <a:ext uri="{FF2B5EF4-FFF2-40B4-BE49-F238E27FC236}">
                <a16:creationId xmlns:a16="http://schemas.microsoft.com/office/drawing/2014/main" id="{E0B2E6F8-9259-D733-4876-86975BD09541}"/>
              </a:ext>
            </a:extLst>
          </p:cNvPr>
          <p:cNvSpPr/>
          <p:nvPr/>
        </p:nvSpPr>
        <p:spPr bwMode="auto">
          <a:xfrm>
            <a:off x="1495279" y="3573763"/>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0" name="Diamond 1189">
            <a:extLst>
              <a:ext uri="{FF2B5EF4-FFF2-40B4-BE49-F238E27FC236}">
                <a16:creationId xmlns:a16="http://schemas.microsoft.com/office/drawing/2014/main" id="{D2A543FA-5006-7AC3-BAE6-94FCD412F4DC}"/>
              </a:ext>
            </a:extLst>
          </p:cNvPr>
          <p:cNvSpPr/>
          <p:nvPr/>
        </p:nvSpPr>
        <p:spPr bwMode="auto">
          <a:xfrm>
            <a:off x="1698485" y="3576260"/>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1" name="Diamond 1190">
            <a:extLst>
              <a:ext uri="{FF2B5EF4-FFF2-40B4-BE49-F238E27FC236}">
                <a16:creationId xmlns:a16="http://schemas.microsoft.com/office/drawing/2014/main" id="{F941DC5F-BBE8-F04F-FE9C-2ED8BBF07564}"/>
              </a:ext>
            </a:extLst>
          </p:cNvPr>
          <p:cNvSpPr/>
          <p:nvPr/>
        </p:nvSpPr>
        <p:spPr bwMode="auto">
          <a:xfrm>
            <a:off x="1698485" y="3633410"/>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2" name="Isosceles Triangle 1207">
            <a:extLst>
              <a:ext uri="{FF2B5EF4-FFF2-40B4-BE49-F238E27FC236}">
                <a16:creationId xmlns:a16="http://schemas.microsoft.com/office/drawing/2014/main" id="{EB962774-AEC2-0CDE-8A23-33B20438B18F}"/>
              </a:ext>
            </a:extLst>
          </p:cNvPr>
          <p:cNvSpPr/>
          <p:nvPr/>
        </p:nvSpPr>
        <p:spPr bwMode="auto">
          <a:xfrm>
            <a:off x="1214292" y="3630913"/>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3" name="Isosceles Triangle 1208">
            <a:extLst>
              <a:ext uri="{FF2B5EF4-FFF2-40B4-BE49-F238E27FC236}">
                <a16:creationId xmlns:a16="http://schemas.microsoft.com/office/drawing/2014/main" id="{938EE23D-3D2B-1540-6479-2ED02DFE626D}"/>
              </a:ext>
            </a:extLst>
          </p:cNvPr>
          <p:cNvSpPr/>
          <p:nvPr/>
        </p:nvSpPr>
        <p:spPr bwMode="auto">
          <a:xfrm>
            <a:off x="1502423" y="3630913"/>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4" name="Isosceles Triangle 1209">
            <a:extLst>
              <a:ext uri="{FF2B5EF4-FFF2-40B4-BE49-F238E27FC236}">
                <a16:creationId xmlns:a16="http://schemas.microsoft.com/office/drawing/2014/main" id="{B3091CA2-2AD7-FA87-695A-6D6B7F508A84}"/>
              </a:ext>
            </a:extLst>
          </p:cNvPr>
          <p:cNvSpPr/>
          <p:nvPr/>
        </p:nvSpPr>
        <p:spPr bwMode="auto">
          <a:xfrm>
            <a:off x="1273823" y="3690445"/>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5" name="Diamond 1194">
            <a:extLst>
              <a:ext uri="{FF2B5EF4-FFF2-40B4-BE49-F238E27FC236}">
                <a16:creationId xmlns:a16="http://schemas.microsoft.com/office/drawing/2014/main" id="{2CE611CA-B826-F797-1A8F-B5BC20E86738}"/>
              </a:ext>
            </a:extLst>
          </p:cNvPr>
          <p:cNvSpPr/>
          <p:nvPr/>
        </p:nvSpPr>
        <p:spPr bwMode="auto">
          <a:xfrm>
            <a:off x="1573925" y="3690099"/>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6" name="Isosceles Triangle 1211">
            <a:extLst>
              <a:ext uri="{FF2B5EF4-FFF2-40B4-BE49-F238E27FC236}">
                <a16:creationId xmlns:a16="http://schemas.microsoft.com/office/drawing/2014/main" id="{B446B03A-A9B5-C788-8A86-D966AE4D4B6E}"/>
              </a:ext>
            </a:extLst>
          </p:cNvPr>
          <p:cNvSpPr/>
          <p:nvPr/>
        </p:nvSpPr>
        <p:spPr bwMode="auto">
          <a:xfrm>
            <a:off x="1345261" y="3754739"/>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7" name="Isosceles Triangle 1212">
            <a:extLst>
              <a:ext uri="{FF2B5EF4-FFF2-40B4-BE49-F238E27FC236}">
                <a16:creationId xmlns:a16="http://schemas.microsoft.com/office/drawing/2014/main" id="{CD83C894-6693-9147-C68F-F5E63B5A5E04}"/>
              </a:ext>
            </a:extLst>
          </p:cNvPr>
          <p:cNvSpPr/>
          <p:nvPr/>
        </p:nvSpPr>
        <p:spPr bwMode="auto">
          <a:xfrm>
            <a:off x="1204767" y="3821414"/>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8" name="Diamond 1197">
            <a:extLst>
              <a:ext uri="{FF2B5EF4-FFF2-40B4-BE49-F238E27FC236}">
                <a16:creationId xmlns:a16="http://schemas.microsoft.com/office/drawing/2014/main" id="{E0938B39-B2E4-BD17-E4ED-2D08A9295612}"/>
              </a:ext>
            </a:extLst>
          </p:cNvPr>
          <p:cNvSpPr/>
          <p:nvPr/>
        </p:nvSpPr>
        <p:spPr bwMode="auto">
          <a:xfrm>
            <a:off x="1521538" y="3823449"/>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9" name="Diamond 1198">
            <a:extLst>
              <a:ext uri="{FF2B5EF4-FFF2-40B4-BE49-F238E27FC236}">
                <a16:creationId xmlns:a16="http://schemas.microsoft.com/office/drawing/2014/main" id="{3EC3CBD7-611D-4EBC-0641-677986FB3C99}"/>
              </a:ext>
            </a:extLst>
          </p:cNvPr>
          <p:cNvSpPr/>
          <p:nvPr/>
        </p:nvSpPr>
        <p:spPr bwMode="auto">
          <a:xfrm>
            <a:off x="1526301" y="3885361"/>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0" name="Isosceles Triangle 1215">
            <a:extLst>
              <a:ext uri="{FF2B5EF4-FFF2-40B4-BE49-F238E27FC236}">
                <a16:creationId xmlns:a16="http://schemas.microsoft.com/office/drawing/2014/main" id="{79B89D24-51C9-9120-76E4-A92887349F42}"/>
              </a:ext>
            </a:extLst>
          </p:cNvPr>
          <p:cNvSpPr/>
          <p:nvPr/>
        </p:nvSpPr>
        <p:spPr bwMode="auto">
          <a:xfrm>
            <a:off x="1180954" y="3888089"/>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1" name="Isosceles Triangle 1216">
            <a:extLst>
              <a:ext uri="{FF2B5EF4-FFF2-40B4-BE49-F238E27FC236}">
                <a16:creationId xmlns:a16="http://schemas.microsoft.com/office/drawing/2014/main" id="{5F04672F-0EE8-F54B-509A-747CB1CA1CDB}"/>
              </a:ext>
            </a:extLst>
          </p:cNvPr>
          <p:cNvSpPr/>
          <p:nvPr/>
        </p:nvSpPr>
        <p:spPr bwMode="auto">
          <a:xfrm>
            <a:off x="1209529" y="3947620"/>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2" name="Diamond 1201">
            <a:extLst>
              <a:ext uri="{FF2B5EF4-FFF2-40B4-BE49-F238E27FC236}">
                <a16:creationId xmlns:a16="http://schemas.microsoft.com/office/drawing/2014/main" id="{FFA3A841-BF61-6EC8-4993-BE71FD8C1290}"/>
              </a:ext>
            </a:extLst>
          </p:cNvPr>
          <p:cNvSpPr/>
          <p:nvPr/>
        </p:nvSpPr>
        <p:spPr bwMode="auto">
          <a:xfrm>
            <a:off x="1504870" y="3947273"/>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3" name="Diamond 1202">
            <a:extLst>
              <a:ext uri="{FF2B5EF4-FFF2-40B4-BE49-F238E27FC236}">
                <a16:creationId xmlns:a16="http://schemas.microsoft.com/office/drawing/2014/main" id="{9B68CC5D-676F-CFA0-7C6A-20A3640DB102}"/>
              </a:ext>
            </a:extLst>
          </p:cNvPr>
          <p:cNvSpPr/>
          <p:nvPr/>
        </p:nvSpPr>
        <p:spPr bwMode="auto">
          <a:xfrm>
            <a:off x="1426289" y="4009186"/>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4" name="Isosceles Triangle 1219">
            <a:extLst>
              <a:ext uri="{FF2B5EF4-FFF2-40B4-BE49-F238E27FC236}">
                <a16:creationId xmlns:a16="http://schemas.microsoft.com/office/drawing/2014/main" id="{53F5AF72-0D28-B74B-DA94-ED3D4A1089C4}"/>
              </a:ext>
            </a:extLst>
          </p:cNvPr>
          <p:cNvSpPr/>
          <p:nvPr/>
        </p:nvSpPr>
        <p:spPr bwMode="auto">
          <a:xfrm>
            <a:off x="1209529" y="4011914"/>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5" name="Isosceles Triangle 1220">
            <a:extLst>
              <a:ext uri="{FF2B5EF4-FFF2-40B4-BE49-F238E27FC236}">
                <a16:creationId xmlns:a16="http://schemas.microsoft.com/office/drawing/2014/main" id="{9E8C08B0-3C37-B11E-E3EF-49B6640B9248}"/>
              </a:ext>
            </a:extLst>
          </p:cNvPr>
          <p:cNvSpPr/>
          <p:nvPr/>
        </p:nvSpPr>
        <p:spPr bwMode="auto">
          <a:xfrm>
            <a:off x="1245248" y="4071445"/>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6" name="Diamond 1205">
            <a:extLst>
              <a:ext uri="{FF2B5EF4-FFF2-40B4-BE49-F238E27FC236}">
                <a16:creationId xmlns:a16="http://schemas.microsoft.com/office/drawing/2014/main" id="{3DFB8F59-7817-6628-34DA-955D9EA2FF2A}"/>
              </a:ext>
            </a:extLst>
          </p:cNvPr>
          <p:cNvSpPr/>
          <p:nvPr/>
        </p:nvSpPr>
        <p:spPr bwMode="auto">
          <a:xfrm>
            <a:off x="1457245" y="4071098"/>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7" name="Diamond 1206">
            <a:extLst>
              <a:ext uri="{FF2B5EF4-FFF2-40B4-BE49-F238E27FC236}">
                <a16:creationId xmlns:a16="http://schemas.microsoft.com/office/drawing/2014/main" id="{93ED2B81-53E6-2563-EBC7-E62628EFABE9}"/>
              </a:ext>
            </a:extLst>
          </p:cNvPr>
          <p:cNvSpPr/>
          <p:nvPr/>
        </p:nvSpPr>
        <p:spPr bwMode="auto">
          <a:xfrm>
            <a:off x="1457245" y="414253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8" name="Diamond 1207">
            <a:extLst>
              <a:ext uri="{FF2B5EF4-FFF2-40B4-BE49-F238E27FC236}">
                <a16:creationId xmlns:a16="http://schemas.microsoft.com/office/drawing/2014/main" id="{6662F8AB-72C3-EE3D-EB3A-F8CEAB79511D}"/>
              </a:ext>
            </a:extLst>
          </p:cNvPr>
          <p:cNvSpPr/>
          <p:nvPr/>
        </p:nvSpPr>
        <p:spPr bwMode="auto">
          <a:xfrm>
            <a:off x="1361995" y="4204448"/>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9" name="Isosceles Triangle 1224">
            <a:extLst>
              <a:ext uri="{FF2B5EF4-FFF2-40B4-BE49-F238E27FC236}">
                <a16:creationId xmlns:a16="http://schemas.microsoft.com/office/drawing/2014/main" id="{BD3200DD-277F-AD92-4902-C67F66D3B380}"/>
              </a:ext>
            </a:extLst>
          </p:cNvPr>
          <p:cNvSpPr/>
          <p:nvPr/>
        </p:nvSpPr>
        <p:spPr bwMode="auto">
          <a:xfrm>
            <a:off x="1207148" y="4192889"/>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0" name="Isosceles Triangle 1225">
            <a:extLst>
              <a:ext uri="{FF2B5EF4-FFF2-40B4-BE49-F238E27FC236}">
                <a16:creationId xmlns:a16="http://schemas.microsoft.com/office/drawing/2014/main" id="{40A1E793-76F1-705C-DEE8-95B01F6E969B}"/>
              </a:ext>
            </a:extLst>
          </p:cNvPr>
          <p:cNvSpPr/>
          <p:nvPr/>
        </p:nvSpPr>
        <p:spPr bwMode="auto">
          <a:xfrm>
            <a:off x="1245248" y="4135739"/>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1" name="Diamond 1210">
            <a:extLst>
              <a:ext uri="{FF2B5EF4-FFF2-40B4-BE49-F238E27FC236}">
                <a16:creationId xmlns:a16="http://schemas.microsoft.com/office/drawing/2014/main" id="{9F737414-F8FD-20F6-5689-B46CAA37F178}"/>
              </a:ext>
            </a:extLst>
          </p:cNvPr>
          <p:cNvSpPr/>
          <p:nvPr/>
        </p:nvSpPr>
        <p:spPr bwMode="auto">
          <a:xfrm>
            <a:off x="1269126" y="4263979"/>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2" name="Diamond 1211">
            <a:extLst>
              <a:ext uri="{FF2B5EF4-FFF2-40B4-BE49-F238E27FC236}">
                <a16:creationId xmlns:a16="http://schemas.microsoft.com/office/drawing/2014/main" id="{E2ED9DAA-6A73-D2AB-AEBE-506E78314A99}"/>
              </a:ext>
            </a:extLst>
          </p:cNvPr>
          <p:cNvSpPr/>
          <p:nvPr/>
        </p:nvSpPr>
        <p:spPr bwMode="auto">
          <a:xfrm>
            <a:off x="1252457" y="433303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3" name="Diamond 1212">
            <a:extLst>
              <a:ext uri="{FF2B5EF4-FFF2-40B4-BE49-F238E27FC236}">
                <a16:creationId xmlns:a16="http://schemas.microsoft.com/office/drawing/2014/main" id="{2513CD5C-8C7D-4FA5-D604-FD0BDA01FF77}"/>
              </a:ext>
            </a:extLst>
          </p:cNvPr>
          <p:cNvSpPr/>
          <p:nvPr/>
        </p:nvSpPr>
        <p:spPr bwMode="auto">
          <a:xfrm>
            <a:off x="1257219" y="4399710"/>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4" name="Diamond 1213">
            <a:extLst>
              <a:ext uri="{FF2B5EF4-FFF2-40B4-BE49-F238E27FC236}">
                <a16:creationId xmlns:a16="http://schemas.microsoft.com/office/drawing/2014/main" id="{A8169DE2-3FA2-D25D-DB3B-99F8719E307D}"/>
              </a:ext>
            </a:extLst>
          </p:cNvPr>
          <p:cNvSpPr/>
          <p:nvPr/>
        </p:nvSpPr>
        <p:spPr bwMode="auto">
          <a:xfrm>
            <a:off x="1190544" y="4454478"/>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5" name="Isosceles Triangle 1230">
            <a:extLst>
              <a:ext uri="{FF2B5EF4-FFF2-40B4-BE49-F238E27FC236}">
                <a16:creationId xmlns:a16="http://schemas.microsoft.com/office/drawing/2014/main" id="{17D32699-AE94-B877-DD7A-00580610C351}"/>
              </a:ext>
            </a:extLst>
          </p:cNvPr>
          <p:cNvSpPr/>
          <p:nvPr/>
        </p:nvSpPr>
        <p:spPr bwMode="auto">
          <a:xfrm>
            <a:off x="1214292" y="4519121"/>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6" name="Diamond 1215">
            <a:extLst>
              <a:ext uri="{FF2B5EF4-FFF2-40B4-BE49-F238E27FC236}">
                <a16:creationId xmlns:a16="http://schemas.microsoft.com/office/drawing/2014/main" id="{FD425715-1998-851A-208F-B93A8F089D61}"/>
              </a:ext>
            </a:extLst>
          </p:cNvPr>
          <p:cNvSpPr/>
          <p:nvPr/>
        </p:nvSpPr>
        <p:spPr bwMode="auto">
          <a:xfrm>
            <a:off x="1202451" y="4583067"/>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7" name="Diamond 1216">
            <a:extLst>
              <a:ext uri="{FF2B5EF4-FFF2-40B4-BE49-F238E27FC236}">
                <a16:creationId xmlns:a16="http://schemas.microsoft.com/office/drawing/2014/main" id="{E30018AC-540C-AE6E-A0B5-1B7E07EA6B3D}"/>
              </a:ext>
            </a:extLst>
          </p:cNvPr>
          <p:cNvSpPr/>
          <p:nvPr/>
        </p:nvSpPr>
        <p:spPr bwMode="auto">
          <a:xfrm>
            <a:off x="1223882" y="4652123"/>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8" name="Diamond 1217">
            <a:extLst>
              <a:ext uri="{FF2B5EF4-FFF2-40B4-BE49-F238E27FC236}">
                <a16:creationId xmlns:a16="http://schemas.microsoft.com/office/drawing/2014/main" id="{0F292262-8DAB-28C9-AE84-9B1A796A5496}"/>
              </a:ext>
            </a:extLst>
          </p:cNvPr>
          <p:cNvSpPr/>
          <p:nvPr/>
        </p:nvSpPr>
        <p:spPr bwMode="auto">
          <a:xfrm>
            <a:off x="1209594" y="4766423"/>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9" name="Diamond 1218">
            <a:extLst>
              <a:ext uri="{FF2B5EF4-FFF2-40B4-BE49-F238E27FC236}">
                <a16:creationId xmlns:a16="http://schemas.microsoft.com/office/drawing/2014/main" id="{58B66B07-5E4B-8186-4119-B93034D5877B}"/>
              </a:ext>
            </a:extLst>
          </p:cNvPr>
          <p:cNvSpPr/>
          <p:nvPr/>
        </p:nvSpPr>
        <p:spPr bwMode="auto">
          <a:xfrm>
            <a:off x="1209594" y="4835479"/>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0" name="Diamond 1219">
            <a:extLst>
              <a:ext uri="{FF2B5EF4-FFF2-40B4-BE49-F238E27FC236}">
                <a16:creationId xmlns:a16="http://schemas.microsoft.com/office/drawing/2014/main" id="{6A44DB8B-6B2D-ECA2-2AA5-DECACF1F706C}"/>
              </a:ext>
            </a:extLst>
          </p:cNvPr>
          <p:cNvSpPr/>
          <p:nvPr/>
        </p:nvSpPr>
        <p:spPr bwMode="auto">
          <a:xfrm>
            <a:off x="1240550" y="5030742"/>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1" name="Isosceles Triangle 1236">
            <a:extLst>
              <a:ext uri="{FF2B5EF4-FFF2-40B4-BE49-F238E27FC236}">
                <a16:creationId xmlns:a16="http://schemas.microsoft.com/office/drawing/2014/main" id="{4D835910-5F45-3A75-4A44-539F669C3C71}"/>
              </a:ext>
            </a:extLst>
          </p:cNvPr>
          <p:cNvSpPr/>
          <p:nvPr/>
        </p:nvSpPr>
        <p:spPr bwMode="auto">
          <a:xfrm>
            <a:off x="1021411" y="4952509"/>
            <a:ext cx="72190" cy="6223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2" name="Diamond 1221">
            <a:extLst>
              <a:ext uri="{FF2B5EF4-FFF2-40B4-BE49-F238E27FC236}">
                <a16:creationId xmlns:a16="http://schemas.microsoft.com/office/drawing/2014/main" id="{74840D25-C282-6EFE-7A51-D7E223D77C11}"/>
              </a:ext>
            </a:extLst>
          </p:cNvPr>
          <p:cNvSpPr/>
          <p:nvPr/>
        </p:nvSpPr>
        <p:spPr bwMode="auto">
          <a:xfrm>
            <a:off x="1100056" y="514980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3" name="Diamond 1222">
            <a:extLst>
              <a:ext uri="{FF2B5EF4-FFF2-40B4-BE49-F238E27FC236}">
                <a16:creationId xmlns:a16="http://schemas.microsoft.com/office/drawing/2014/main" id="{5FCD6139-25C2-61C8-D828-CF0C51CD5BA5}"/>
              </a:ext>
            </a:extLst>
          </p:cNvPr>
          <p:cNvSpPr/>
          <p:nvPr/>
        </p:nvSpPr>
        <p:spPr bwMode="auto">
          <a:xfrm>
            <a:off x="1073862" y="5214099"/>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4" name="Diamond 1223">
            <a:extLst>
              <a:ext uri="{FF2B5EF4-FFF2-40B4-BE49-F238E27FC236}">
                <a16:creationId xmlns:a16="http://schemas.microsoft.com/office/drawing/2014/main" id="{216291CC-4B5C-D4E1-D887-6951EE352A4A}"/>
              </a:ext>
            </a:extLst>
          </p:cNvPr>
          <p:cNvSpPr/>
          <p:nvPr/>
        </p:nvSpPr>
        <p:spPr bwMode="auto">
          <a:xfrm>
            <a:off x="1083387" y="5280774"/>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5" name="Diamond 1224">
            <a:extLst>
              <a:ext uri="{FF2B5EF4-FFF2-40B4-BE49-F238E27FC236}">
                <a16:creationId xmlns:a16="http://schemas.microsoft.com/office/drawing/2014/main" id="{CB37BD9E-79A3-7192-0B18-ABB4C35889BF}"/>
              </a:ext>
            </a:extLst>
          </p:cNvPr>
          <p:cNvSpPr/>
          <p:nvPr/>
        </p:nvSpPr>
        <p:spPr bwMode="auto">
          <a:xfrm>
            <a:off x="1061955" y="5345068"/>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6" name="Diamond 1225">
            <a:extLst>
              <a:ext uri="{FF2B5EF4-FFF2-40B4-BE49-F238E27FC236}">
                <a16:creationId xmlns:a16="http://schemas.microsoft.com/office/drawing/2014/main" id="{16553BD1-DDF5-992A-4B0C-992D48ABB0F3}"/>
              </a:ext>
            </a:extLst>
          </p:cNvPr>
          <p:cNvSpPr/>
          <p:nvPr/>
        </p:nvSpPr>
        <p:spPr bwMode="auto">
          <a:xfrm>
            <a:off x="1121486" y="5406980"/>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7" name="Diamond 1226">
            <a:extLst>
              <a:ext uri="{FF2B5EF4-FFF2-40B4-BE49-F238E27FC236}">
                <a16:creationId xmlns:a16="http://schemas.microsoft.com/office/drawing/2014/main" id="{AABD8646-FEC1-A229-2FC4-CAE7F1172D1A}"/>
              </a:ext>
            </a:extLst>
          </p:cNvPr>
          <p:cNvSpPr/>
          <p:nvPr/>
        </p:nvSpPr>
        <p:spPr bwMode="auto">
          <a:xfrm>
            <a:off x="983373" y="558795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8" name="Diamond 1227">
            <a:extLst>
              <a:ext uri="{FF2B5EF4-FFF2-40B4-BE49-F238E27FC236}">
                <a16:creationId xmlns:a16="http://schemas.microsoft.com/office/drawing/2014/main" id="{D141FDFC-BAE0-85BF-8572-82ABA8313818}"/>
              </a:ext>
            </a:extLst>
          </p:cNvPr>
          <p:cNvSpPr/>
          <p:nvPr/>
        </p:nvSpPr>
        <p:spPr bwMode="auto">
          <a:xfrm>
            <a:off x="1040523" y="572130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229" name="Straight Connector 1228">
            <a:extLst>
              <a:ext uri="{FF2B5EF4-FFF2-40B4-BE49-F238E27FC236}">
                <a16:creationId xmlns:a16="http://schemas.microsoft.com/office/drawing/2014/main" id="{6F1FD718-25B9-5D8B-479C-FCD3782DCE0F}"/>
              </a:ext>
            </a:extLst>
          </p:cNvPr>
          <p:cNvCxnSpPr>
            <a:cxnSpLocks/>
          </p:cNvCxnSpPr>
          <p:nvPr/>
        </p:nvCxnSpPr>
        <p:spPr bwMode="auto">
          <a:xfrm>
            <a:off x="973568" y="1741369"/>
            <a:ext cx="0" cy="4060065"/>
          </a:xfrm>
          <a:prstGeom prst="line">
            <a:avLst/>
          </a:prstGeom>
          <a:noFill/>
          <a:ln w="28575" cap="flat" cmpd="sng" algn="ctr">
            <a:solidFill>
              <a:schemeClr val="bg1"/>
            </a:solidFill>
            <a:prstDash val="solid"/>
            <a:round/>
            <a:headEnd type="none" w="med" len="med"/>
            <a:tailEnd type="none" w="med" len="med"/>
          </a:ln>
          <a:effectLst/>
        </p:spPr>
      </p:cxnSp>
      <p:sp>
        <p:nvSpPr>
          <p:cNvPr id="1230" name="TextBox 1229">
            <a:extLst>
              <a:ext uri="{FF2B5EF4-FFF2-40B4-BE49-F238E27FC236}">
                <a16:creationId xmlns:a16="http://schemas.microsoft.com/office/drawing/2014/main" id="{9F01D6DA-CAF3-0CE0-DF34-8690F6A8D685}"/>
              </a:ext>
            </a:extLst>
          </p:cNvPr>
          <p:cNvSpPr txBox="1"/>
          <p:nvPr/>
        </p:nvSpPr>
        <p:spPr bwMode="auto">
          <a:xfrm rot="16200000">
            <a:off x="-1219053" y="3663680"/>
            <a:ext cx="406006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a:t>
            </a:r>
          </a:p>
        </p:txBody>
      </p:sp>
      <p:sp>
        <p:nvSpPr>
          <p:cNvPr id="1231" name="TextBox 1230">
            <a:extLst>
              <a:ext uri="{FF2B5EF4-FFF2-40B4-BE49-F238E27FC236}">
                <a16:creationId xmlns:a16="http://schemas.microsoft.com/office/drawing/2014/main" id="{FDD975BD-3669-6EC0-6122-3F274FFEA7FF}"/>
              </a:ext>
            </a:extLst>
          </p:cNvPr>
          <p:cNvSpPr txBox="1"/>
          <p:nvPr/>
        </p:nvSpPr>
        <p:spPr bwMode="auto">
          <a:xfrm>
            <a:off x="7569779" y="4472081"/>
            <a:ext cx="4317421" cy="1154162"/>
          </a:xfrm>
          <a:prstGeom prst="rect">
            <a:avLst/>
          </a:prstGeom>
          <a:solidFill>
            <a:schemeClr val="tx1"/>
          </a:solidFill>
          <a:ln>
            <a:noFill/>
          </a:ln>
        </p:spPr>
        <p:txBody>
          <a:bodyPr wrap="square" lIns="0" tIns="0" rIns="0" bIns="0" rtlCol="0">
            <a:spAutoFit/>
          </a:bodyPr>
          <a:lstStyle/>
          <a:p>
            <a:pPr>
              <a:lnSpc>
                <a:spcPts val="1500"/>
              </a:lnSpc>
              <a:spcAft>
                <a:spcPct val="0"/>
              </a:spcAft>
              <a:buClrTx/>
              <a:buFontTx/>
              <a:buNone/>
            </a:pPr>
            <a:r>
              <a:rPr lang="en-US" sz="1600" b="1" dirty="0">
                <a:solidFill>
                  <a:schemeClr val="bg1"/>
                </a:solidFill>
                <a:latin typeface="Calibri" panose="020F0502020204030204" pitchFamily="34" charset="0"/>
              </a:rPr>
              <a:t>Median DoR: Not calculated</a:t>
            </a:r>
          </a:p>
          <a:p>
            <a:pPr>
              <a:lnSpc>
                <a:spcPts val="1500"/>
              </a:lnSpc>
              <a:spcAft>
                <a:spcPct val="0"/>
              </a:spcAft>
              <a:buClrTx/>
              <a:buFontTx/>
              <a:buNone/>
            </a:pPr>
            <a:r>
              <a:rPr lang="en-US" sz="1400" dirty="0">
                <a:solidFill>
                  <a:schemeClr val="bg1"/>
                </a:solidFill>
                <a:latin typeface="Calibri" panose="020F0502020204030204" pitchFamily="34" charset="0"/>
              </a:rPr>
              <a:t>Median DoR was not calculated (range: 3.9-7.3)</a:t>
            </a:r>
          </a:p>
          <a:p>
            <a:pPr>
              <a:lnSpc>
                <a:spcPts val="1500"/>
              </a:lnSpc>
              <a:spcAft>
                <a:spcPct val="0"/>
              </a:spcAft>
              <a:buClrTx/>
              <a:buFontTx/>
              <a:buNone/>
            </a:pPr>
            <a:r>
              <a:rPr lang="en-US" sz="1400" dirty="0">
                <a:solidFill>
                  <a:schemeClr val="bg1"/>
                </a:solidFill>
                <a:latin typeface="Calibri" panose="020F0502020204030204" pitchFamily="34" charset="0"/>
              </a:rPr>
              <a:t>Three</a:t>
            </a:r>
            <a:r>
              <a:rPr lang="en-US" sz="1400" b="0" dirty="0">
                <a:solidFill>
                  <a:schemeClr val="bg1"/>
                </a:solidFill>
                <a:latin typeface="Calibri" panose="020F0502020204030204" pitchFamily="34" charset="0"/>
              </a:rPr>
              <a:t> (10.7%) patients were still </a:t>
            </a:r>
            <a:r>
              <a:rPr lang="en-US" sz="1400" dirty="0">
                <a:solidFill>
                  <a:schemeClr val="bg1"/>
                </a:solidFill>
                <a:latin typeface="Calibri" panose="020F0502020204030204" pitchFamily="34" charset="0"/>
              </a:rPr>
              <a:t>u</a:t>
            </a:r>
            <a:r>
              <a:rPr lang="en-US" sz="1400" b="0" dirty="0">
                <a:solidFill>
                  <a:schemeClr val="bg1"/>
                </a:solidFill>
                <a:latin typeface="Calibri" panose="020F0502020204030204" pitchFamily="34" charset="0"/>
              </a:rPr>
              <a:t>nder treatment</a:t>
            </a:r>
          </a:p>
          <a:p>
            <a:pPr marL="171450" indent="-171450">
              <a:lnSpc>
                <a:spcPts val="1500"/>
              </a:lnSpc>
              <a:spcAft>
                <a:spcPct val="0"/>
              </a:spcAft>
              <a:buClrTx/>
              <a:buFont typeface="Wingdings" panose="05000000000000000000" pitchFamily="2" charset="2"/>
              <a:buChar char="§"/>
            </a:pPr>
            <a:r>
              <a:rPr lang="en-US" sz="1400" dirty="0">
                <a:solidFill>
                  <a:schemeClr val="bg1"/>
                </a:solidFill>
                <a:latin typeface="Calibri" panose="020F0502020204030204" pitchFamily="34" charset="0"/>
              </a:rPr>
              <a:t>Median number of cycles: 4.5 (range: 1-25)</a:t>
            </a:r>
          </a:p>
          <a:p>
            <a:pPr marL="171450" indent="-171450">
              <a:lnSpc>
                <a:spcPts val="1500"/>
              </a:lnSpc>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Median relative dose intensity: 0.98</a:t>
            </a:r>
          </a:p>
          <a:p>
            <a:pPr marL="171450" indent="-171450">
              <a:lnSpc>
                <a:spcPts val="1500"/>
              </a:lnSpc>
              <a:spcAft>
                <a:spcPct val="0"/>
              </a:spcAft>
              <a:buClrTx/>
              <a:buFont typeface="Wingdings" panose="05000000000000000000" pitchFamily="2" charset="2"/>
              <a:buChar char="§"/>
            </a:pPr>
            <a:r>
              <a:rPr lang="en-US" sz="1400" dirty="0">
                <a:solidFill>
                  <a:schemeClr val="bg1"/>
                </a:solidFill>
                <a:latin typeface="Calibri" panose="020F0502020204030204" pitchFamily="34" charset="0"/>
              </a:rPr>
              <a:t>Patients with ≥10 cycles: 21.4% (6 patients)</a:t>
            </a:r>
            <a:endParaRPr lang="en-US" sz="1400" b="0" dirty="0">
              <a:solidFill>
                <a:schemeClr val="bg1"/>
              </a:solidFill>
              <a:latin typeface="Calibri" panose="020F0502020204030204" pitchFamily="34" charset="0"/>
            </a:endParaRPr>
          </a:p>
        </p:txBody>
      </p:sp>
      <p:cxnSp>
        <p:nvCxnSpPr>
          <p:cNvPr id="1232" name="Straight Connector 1231">
            <a:extLst>
              <a:ext uri="{FF2B5EF4-FFF2-40B4-BE49-F238E27FC236}">
                <a16:creationId xmlns:a16="http://schemas.microsoft.com/office/drawing/2014/main" id="{C0253D69-99D3-39F9-B985-740190EE6A04}"/>
              </a:ext>
            </a:extLst>
          </p:cNvPr>
          <p:cNvCxnSpPr>
            <a:cxnSpLocks/>
          </p:cNvCxnSpPr>
          <p:nvPr/>
        </p:nvCxnSpPr>
        <p:spPr bwMode="auto">
          <a:xfrm>
            <a:off x="6878567" y="5800019"/>
            <a:ext cx="4311945" cy="0"/>
          </a:xfrm>
          <a:prstGeom prst="line">
            <a:avLst/>
          </a:prstGeom>
          <a:noFill/>
          <a:ln w="28575" cap="flat" cmpd="sng" algn="ctr">
            <a:solidFill>
              <a:schemeClr val="bg1"/>
            </a:solidFill>
            <a:prstDash val="solid"/>
            <a:round/>
            <a:headEnd type="none" w="med" len="med"/>
            <a:tailEnd type="none" w="med" len="med"/>
          </a:ln>
          <a:effectLst/>
        </p:spPr>
      </p:cxnSp>
      <p:cxnSp>
        <p:nvCxnSpPr>
          <p:cNvPr id="1233" name="Straight Connector 1232">
            <a:extLst>
              <a:ext uri="{FF2B5EF4-FFF2-40B4-BE49-F238E27FC236}">
                <a16:creationId xmlns:a16="http://schemas.microsoft.com/office/drawing/2014/main" id="{66B7C3E5-0F70-6014-35F8-D4B8153077D5}"/>
              </a:ext>
            </a:extLst>
          </p:cNvPr>
          <p:cNvCxnSpPr/>
          <p:nvPr/>
        </p:nvCxnSpPr>
        <p:spPr bwMode="auto">
          <a:xfrm>
            <a:off x="6878567" y="5801434"/>
            <a:ext cx="0" cy="90152"/>
          </a:xfrm>
          <a:prstGeom prst="line">
            <a:avLst/>
          </a:prstGeom>
          <a:noFill/>
          <a:ln w="28575" cap="flat" cmpd="sng" algn="ctr">
            <a:solidFill>
              <a:schemeClr val="bg1"/>
            </a:solidFill>
            <a:prstDash val="solid"/>
            <a:round/>
            <a:headEnd type="none" w="med" len="med"/>
            <a:tailEnd type="none" w="med" len="med"/>
          </a:ln>
          <a:effectLst/>
        </p:spPr>
      </p:cxnSp>
      <p:sp>
        <p:nvSpPr>
          <p:cNvPr id="1234" name="TextBox 1233">
            <a:extLst>
              <a:ext uri="{FF2B5EF4-FFF2-40B4-BE49-F238E27FC236}">
                <a16:creationId xmlns:a16="http://schemas.microsoft.com/office/drawing/2014/main" id="{355AB7F4-7B12-9E95-EA66-CACF871771BB}"/>
              </a:ext>
            </a:extLst>
          </p:cNvPr>
          <p:cNvSpPr txBox="1"/>
          <p:nvPr/>
        </p:nvSpPr>
        <p:spPr bwMode="auto">
          <a:xfrm>
            <a:off x="6751654"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cxnSp>
        <p:nvCxnSpPr>
          <p:cNvPr id="1235" name="Straight Connector 1234">
            <a:extLst>
              <a:ext uri="{FF2B5EF4-FFF2-40B4-BE49-F238E27FC236}">
                <a16:creationId xmlns:a16="http://schemas.microsoft.com/office/drawing/2014/main" id="{64417CC9-8C2D-FF5D-E4A1-BA475180D140}"/>
              </a:ext>
            </a:extLst>
          </p:cNvPr>
          <p:cNvCxnSpPr>
            <a:cxnSpLocks/>
          </p:cNvCxnSpPr>
          <p:nvPr/>
        </p:nvCxnSpPr>
        <p:spPr bwMode="auto">
          <a:xfrm>
            <a:off x="6878567" y="1741369"/>
            <a:ext cx="0" cy="4060065"/>
          </a:xfrm>
          <a:prstGeom prst="line">
            <a:avLst/>
          </a:prstGeom>
          <a:noFill/>
          <a:ln w="28575" cap="flat" cmpd="sng" algn="ctr">
            <a:solidFill>
              <a:schemeClr val="bg1"/>
            </a:solidFill>
            <a:prstDash val="solid"/>
            <a:round/>
            <a:headEnd type="none" w="med" len="med"/>
            <a:tailEnd type="none" w="med" len="med"/>
          </a:ln>
          <a:effectLst/>
        </p:spPr>
      </p:cxnSp>
      <p:cxnSp>
        <p:nvCxnSpPr>
          <p:cNvPr id="1236" name="Straight Connector 1235">
            <a:extLst>
              <a:ext uri="{FF2B5EF4-FFF2-40B4-BE49-F238E27FC236}">
                <a16:creationId xmlns:a16="http://schemas.microsoft.com/office/drawing/2014/main" id="{3EBBD247-00D9-403A-729D-9109E2B9AB92}"/>
              </a:ext>
            </a:extLst>
          </p:cNvPr>
          <p:cNvCxnSpPr/>
          <p:nvPr/>
        </p:nvCxnSpPr>
        <p:spPr bwMode="auto">
          <a:xfrm>
            <a:off x="7370936"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237" name="Straight Connector 1236">
            <a:extLst>
              <a:ext uri="{FF2B5EF4-FFF2-40B4-BE49-F238E27FC236}">
                <a16:creationId xmlns:a16="http://schemas.microsoft.com/office/drawing/2014/main" id="{5C8553F3-38B1-5EA1-BD91-F545C3705B60}"/>
              </a:ext>
            </a:extLst>
          </p:cNvPr>
          <p:cNvCxnSpPr/>
          <p:nvPr/>
        </p:nvCxnSpPr>
        <p:spPr bwMode="auto">
          <a:xfrm>
            <a:off x="7863670"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238" name="Straight Connector 1237">
            <a:extLst>
              <a:ext uri="{FF2B5EF4-FFF2-40B4-BE49-F238E27FC236}">
                <a16:creationId xmlns:a16="http://schemas.microsoft.com/office/drawing/2014/main" id="{C800B0E7-6C7E-55A6-DCBA-4F5BC08331B1}"/>
              </a:ext>
            </a:extLst>
          </p:cNvPr>
          <p:cNvCxnSpPr/>
          <p:nvPr/>
        </p:nvCxnSpPr>
        <p:spPr bwMode="auto">
          <a:xfrm>
            <a:off x="8342190"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239" name="Straight Connector 1238">
            <a:extLst>
              <a:ext uri="{FF2B5EF4-FFF2-40B4-BE49-F238E27FC236}">
                <a16:creationId xmlns:a16="http://schemas.microsoft.com/office/drawing/2014/main" id="{B1F2CEDC-9A94-853B-65CE-806121139755}"/>
              </a:ext>
            </a:extLst>
          </p:cNvPr>
          <p:cNvCxnSpPr/>
          <p:nvPr/>
        </p:nvCxnSpPr>
        <p:spPr bwMode="auto">
          <a:xfrm>
            <a:off x="8834924"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240" name="Straight Connector 1239">
            <a:extLst>
              <a:ext uri="{FF2B5EF4-FFF2-40B4-BE49-F238E27FC236}">
                <a16:creationId xmlns:a16="http://schemas.microsoft.com/office/drawing/2014/main" id="{9B66CC33-BA42-712A-2702-6DE8B08DF289}"/>
              </a:ext>
            </a:extLst>
          </p:cNvPr>
          <p:cNvCxnSpPr/>
          <p:nvPr/>
        </p:nvCxnSpPr>
        <p:spPr bwMode="auto">
          <a:xfrm>
            <a:off x="9313444"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241" name="Straight Connector 1240">
            <a:extLst>
              <a:ext uri="{FF2B5EF4-FFF2-40B4-BE49-F238E27FC236}">
                <a16:creationId xmlns:a16="http://schemas.microsoft.com/office/drawing/2014/main" id="{72948856-B5E0-0475-B865-70EE046361F8}"/>
              </a:ext>
            </a:extLst>
          </p:cNvPr>
          <p:cNvCxnSpPr/>
          <p:nvPr/>
        </p:nvCxnSpPr>
        <p:spPr bwMode="auto">
          <a:xfrm>
            <a:off x="9801440"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242" name="Straight Connector 1241">
            <a:extLst>
              <a:ext uri="{FF2B5EF4-FFF2-40B4-BE49-F238E27FC236}">
                <a16:creationId xmlns:a16="http://schemas.microsoft.com/office/drawing/2014/main" id="{31FEEC56-4D28-4FC2-92D7-B13FA1A15440}"/>
              </a:ext>
            </a:extLst>
          </p:cNvPr>
          <p:cNvCxnSpPr/>
          <p:nvPr/>
        </p:nvCxnSpPr>
        <p:spPr bwMode="auto">
          <a:xfrm>
            <a:off x="10284698" y="5801434"/>
            <a:ext cx="0" cy="90152"/>
          </a:xfrm>
          <a:prstGeom prst="line">
            <a:avLst/>
          </a:prstGeom>
          <a:noFill/>
          <a:ln w="28575" cap="flat" cmpd="sng" algn="ctr">
            <a:solidFill>
              <a:schemeClr val="bg1"/>
            </a:solidFill>
            <a:prstDash val="solid"/>
            <a:round/>
            <a:headEnd type="none" w="med" len="med"/>
            <a:tailEnd type="none" w="med" len="med"/>
          </a:ln>
          <a:effectLst/>
        </p:spPr>
      </p:cxnSp>
      <p:cxnSp>
        <p:nvCxnSpPr>
          <p:cNvPr id="1243" name="Straight Connector 1242">
            <a:extLst>
              <a:ext uri="{FF2B5EF4-FFF2-40B4-BE49-F238E27FC236}">
                <a16:creationId xmlns:a16="http://schemas.microsoft.com/office/drawing/2014/main" id="{2509D3BA-2158-A104-419B-94240D85C58C}"/>
              </a:ext>
            </a:extLst>
          </p:cNvPr>
          <p:cNvCxnSpPr/>
          <p:nvPr/>
        </p:nvCxnSpPr>
        <p:spPr bwMode="auto">
          <a:xfrm>
            <a:off x="10763218" y="5801434"/>
            <a:ext cx="0" cy="90152"/>
          </a:xfrm>
          <a:prstGeom prst="line">
            <a:avLst/>
          </a:prstGeom>
          <a:noFill/>
          <a:ln w="28575" cap="flat" cmpd="sng" algn="ctr">
            <a:solidFill>
              <a:schemeClr val="bg1"/>
            </a:solidFill>
            <a:prstDash val="solid"/>
            <a:round/>
            <a:headEnd type="none" w="med" len="med"/>
            <a:tailEnd type="none" w="med" len="med"/>
          </a:ln>
          <a:effectLst/>
        </p:spPr>
      </p:cxnSp>
      <p:sp>
        <p:nvSpPr>
          <p:cNvPr id="1244" name="TextBox 1243">
            <a:extLst>
              <a:ext uri="{FF2B5EF4-FFF2-40B4-BE49-F238E27FC236}">
                <a16:creationId xmlns:a16="http://schemas.microsoft.com/office/drawing/2014/main" id="{F482C818-9CED-A5AC-2A28-1D74F943A8CD}"/>
              </a:ext>
            </a:extLst>
          </p:cNvPr>
          <p:cNvSpPr txBox="1"/>
          <p:nvPr/>
        </p:nvSpPr>
        <p:spPr bwMode="auto">
          <a:xfrm>
            <a:off x="7234912"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1245" name="TextBox 1244">
            <a:extLst>
              <a:ext uri="{FF2B5EF4-FFF2-40B4-BE49-F238E27FC236}">
                <a16:creationId xmlns:a16="http://schemas.microsoft.com/office/drawing/2014/main" id="{918241FE-3183-FC68-81CE-CE8AA752F649}"/>
              </a:ext>
            </a:extLst>
          </p:cNvPr>
          <p:cNvSpPr txBox="1"/>
          <p:nvPr/>
        </p:nvSpPr>
        <p:spPr bwMode="auto">
          <a:xfrm>
            <a:off x="7727646"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1246" name="TextBox 1245">
            <a:extLst>
              <a:ext uri="{FF2B5EF4-FFF2-40B4-BE49-F238E27FC236}">
                <a16:creationId xmlns:a16="http://schemas.microsoft.com/office/drawing/2014/main" id="{5A5AEC98-F61C-FD4B-2714-DA65036AE4A3}"/>
              </a:ext>
            </a:extLst>
          </p:cNvPr>
          <p:cNvSpPr txBox="1"/>
          <p:nvPr/>
        </p:nvSpPr>
        <p:spPr bwMode="auto">
          <a:xfrm>
            <a:off x="8191953"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1247" name="TextBox 1246">
            <a:extLst>
              <a:ext uri="{FF2B5EF4-FFF2-40B4-BE49-F238E27FC236}">
                <a16:creationId xmlns:a16="http://schemas.microsoft.com/office/drawing/2014/main" id="{9DD38C14-8C7F-DD62-FD26-038CDA66E7C7}"/>
              </a:ext>
            </a:extLst>
          </p:cNvPr>
          <p:cNvSpPr txBox="1"/>
          <p:nvPr/>
        </p:nvSpPr>
        <p:spPr bwMode="auto">
          <a:xfrm>
            <a:off x="8689425"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32</a:t>
            </a:r>
          </a:p>
        </p:txBody>
      </p:sp>
      <p:sp>
        <p:nvSpPr>
          <p:cNvPr id="1248" name="TextBox 1247">
            <a:extLst>
              <a:ext uri="{FF2B5EF4-FFF2-40B4-BE49-F238E27FC236}">
                <a16:creationId xmlns:a16="http://schemas.microsoft.com/office/drawing/2014/main" id="{70004FE4-59CB-6DAA-D46C-EED2FFA94CEA}"/>
              </a:ext>
            </a:extLst>
          </p:cNvPr>
          <p:cNvSpPr txBox="1"/>
          <p:nvPr/>
        </p:nvSpPr>
        <p:spPr bwMode="auto">
          <a:xfrm>
            <a:off x="9191635"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249" name="TextBox 1248">
            <a:extLst>
              <a:ext uri="{FF2B5EF4-FFF2-40B4-BE49-F238E27FC236}">
                <a16:creationId xmlns:a16="http://schemas.microsoft.com/office/drawing/2014/main" id="{0DD10A27-7211-E47E-8E89-6D95EA05B678}"/>
              </a:ext>
            </a:extLst>
          </p:cNvPr>
          <p:cNvSpPr txBox="1"/>
          <p:nvPr/>
        </p:nvSpPr>
        <p:spPr bwMode="auto">
          <a:xfrm>
            <a:off x="9651204"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48</a:t>
            </a:r>
          </a:p>
        </p:txBody>
      </p:sp>
      <p:sp>
        <p:nvSpPr>
          <p:cNvPr id="1250" name="TextBox 1249">
            <a:extLst>
              <a:ext uri="{FF2B5EF4-FFF2-40B4-BE49-F238E27FC236}">
                <a16:creationId xmlns:a16="http://schemas.microsoft.com/office/drawing/2014/main" id="{0E229C91-E07B-A98C-C35B-DA5AA75C29A7}"/>
              </a:ext>
            </a:extLst>
          </p:cNvPr>
          <p:cNvSpPr txBox="1"/>
          <p:nvPr/>
        </p:nvSpPr>
        <p:spPr bwMode="auto">
          <a:xfrm>
            <a:off x="10148675"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56</a:t>
            </a:r>
          </a:p>
        </p:txBody>
      </p:sp>
      <p:sp>
        <p:nvSpPr>
          <p:cNvPr id="1251" name="TextBox 1250">
            <a:extLst>
              <a:ext uri="{FF2B5EF4-FFF2-40B4-BE49-F238E27FC236}">
                <a16:creationId xmlns:a16="http://schemas.microsoft.com/office/drawing/2014/main" id="{E3F31E80-31BB-0A4F-DB40-BDE9074165E1}"/>
              </a:ext>
            </a:extLst>
          </p:cNvPr>
          <p:cNvSpPr txBox="1"/>
          <p:nvPr/>
        </p:nvSpPr>
        <p:spPr bwMode="auto">
          <a:xfrm>
            <a:off x="10627195" y="5858084"/>
            <a:ext cx="2713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64</a:t>
            </a:r>
          </a:p>
        </p:txBody>
      </p:sp>
      <p:sp>
        <p:nvSpPr>
          <p:cNvPr id="1252" name="Rectangle 1251">
            <a:extLst>
              <a:ext uri="{FF2B5EF4-FFF2-40B4-BE49-F238E27FC236}">
                <a16:creationId xmlns:a16="http://schemas.microsoft.com/office/drawing/2014/main" id="{7339CE96-963D-0225-048B-9705EF706437}"/>
              </a:ext>
            </a:extLst>
          </p:cNvPr>
          <p:cNvSpPr/>
          <p:nvPr/>
        </p:nvSpPr>
        <p:spPr bwMode="auto">
          <a:xfrm>
            <a:off x="6878567" y="1922709"/>
            <a:ext cx="2993649" cy="9144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3" name="Rectangle 1252">
            <a:extLst>
              <a:ext uri="{FF2B5EF4-FFF2-40B4-BE49-F238E27FC236}">
                <a16:creationId xmlns:a16="http://schemas.microsoft.com/office/drawing/2014/main" id="{17A5E681-7B72-68CA-A269-96676E739AC1}"/>
              </a:ext>
            </a:extLst>
          </p:cNvPr>
          <p:cNvSpPr/>
          <p:nvPr/>
        </p:nvSpPr>
        <p:spPr bwMode="auto">
          <a:xfrm>
            <a:off x="6875206" y="2369079"/>
            <a:ext cx="1414576" cy="9144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4" name="Oval 1253">
            <a:extLst>
              <a:ext uri="{FF2B5EF4-FFF2-40B4-BE49-F238E27FC236}">
                <a16:creationId xmlns:a16="http://schemas.microsoft.com/office/drawing/2014/main" id="{03CFCA55-8CAD-344E-EBF6-FDB3A486297D}"/>
              </a:ext>
            </a:extLst>
          </p:cNvPr>
          <p:cNvSpPr/>
          <p:nvPr/>
        </p:nvSpPr>
        <p:spPr bwMode="auto">
          <a:xfrm>
            <a:off x="7337085" y="1917562"/>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5" name="Oval 1254">
            <a:extLst>
              <a:ext uri="{FF2B5EF4-FFF2-40B4-BE49-F238E27FC236}">
                <a16:creationId xmlns:a16="http://schemas.microsoft.com/office/drawing/2014/main" id="{8059817B-847B-AC01-C2A5-15A1C253A16F}"/>
              </a:ext>
            </a:extLst>
          </p:cNvPr>
          <p:cNvSpPr/>
          <p:nvPr/>
        </p:nvSpPr>
        <p:spPr bwMode="auto">
          <a:xfrm>
            <a:off x="7720849" y="1917562"/>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6" name="Oval 1255">
            <a:extLst>
              <a:ext uri="{FF2B5EF4-FFF2-40B4-BE49-F238E27FC236}">
                <a16:creationId xmlns:a16="http://schemas.microsoft.com/office/drawing/2014/main" id="{9E11759B-AB1A-CFE8-710A-910834BDF1DE}"/>
              </a:ext>
            </a:extLst>
          </p:cNvPr>
          <p:cNvSpPr/>
          <p:nvPr/>
        </p:nvSpPr>
        <p:spPr bwMode="auto">
          <a:xfrm>
            <a:off x="8080924" y="1917562"/>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7" name="Oval 1256">
            <a:extLst>
              <a:ext uri="{FF2B5EF4-FFF2-40B4-BE49-F238E27FC236}">
                <a16:creationId xmlns:a16="http://schemas.microsoft.com/office/drawing/2014/main" id="{BC41743B-9E99-F118-62A4-66EFF70BF678}"/>
              </a:ext>
            </a:extLst>
          </p:cNvPr>
          <p:cNvSpPr/>
          <p:nvPr/>
        </p:nvSpPr>
        <p:spPr bwMode="auto">
          <a:xfrm>
            <a:off x="8336767" y="1917562"/>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8" name="Oval 1257">
            <a:extLst>
              <a:ext uri="{FF2B5EF4-FFF2-40B4-BE49-F238E27FC236}">
                <a16:creationId xmlns:a16="http://schemas.microsoft.com/office/drawing/2014/main" id="{1D60AD68-3063-382B-E656-4801500AC56A}"/>
              </a:ext>
            </a:extLst>
          </p:cNvPr>
          <p:cNvSpPr/>
          <p:nvPr/>
        </p:nvSpPr>
        <p:spPr bwMode="auto">
          <a:xfrm>
            <a:off x="8635249" y="1917562"/>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9" name="Oval 1258">
            <a:extLst>
              <a:ext uri="{FF2B5EF4-FFF2-40B4-BE49-F238E27FC236}">
                <a16:creationId xmlns:a16="http://schemas.microsoft.com/office/drawing/2014/main" id="{0542BE83-CB46-5026-742A-56DF270A1803}"/>
              </a:ext>
            </a:extLst>
          </p:cNvPr>
          <p:cNvSpPr/>
          <p:nvPr/>
        </p:nvSpPr>
        <p:spPr bwMode="auto">
          <a:xfrm>
            <a:off x="9056915" y="1917562"/>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0" name="Oval 1259">
            <a:extLst>
              <a:ext uri="{FF2B5EF4-FFF2-40B4-BE49-F238E27FC236}">
                <a16:creationId xmlns:a16="http://schemas.microsoft.com/office/drawing/2014/main" id="{8124FF89-ABCB-2DDB-D1ED-30A837F3F883}"/>
              </a:ext>
            </a:extLst>
          </p:cNvPr>
          <p:cNvSpPr/>
          <p:nvPr/>
        </p:nvSpPr>
        <p:spPr bwMode="auto">
          <a:xfrm>
            <a:off x="9260641" y="1917562"/>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1" name="Oval 1260">
            <a:extLst>
              <a:ext uri="{FF2B5EF4-FFF2-40B4-BE49-F238E27FC236}">
                <a16:creationId xmlns:a16="http://schemas.microsoft.com/office/drawing/2014/main" id="{A5552D1A-259D-8944-D5DC-A9BCE0E67E97}"/>
              </a:ext>
            </a:extLst>
          </p:cNvPr>
          <p:cNvSpPr/>
          <p:nvPr/>
        </p:nvSpPr>
        <p:spPr bwMode="auto">
          <a:xfrm>
            <a:off x="7307478" y="2354970"/>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2" name="Oval 1261">
            <a:extLst>
              <a:ext uri="{FF2B5EF4-FFF2-40B4-BE49-F238E27FC236}">
                <a16:creationId xmlns:a16="http://schemas.microsoft.com/office/drawing/2014/main" id="{4124A263-F543-28AF-B4EB-12BF32131720}"/>
              </a:ext>
            </a:extLst>
          </p:cNvPr>
          <p:cNvSpPr/>
          <p:nvPr/>
        </p:nvSpPr>
        <p:spPr bwMode="auto">
          <a:xfrm>
            <a:off x="7828638" y="2354970"/>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3" name="Rectangle 1262">
            <a:extLst>
              <a:ext uri="{FF2B5EF4-FFF2-40B4-BE49-F238E27FC236}">
                <a16:creationId xmlns:a16="http://schemas.microsoft.com/office/drawing/2014/main" id="{4941BA64-C390-BF72-B630-C412634D594D}"/>
              </a:ext>
            </a:extLst>
          </p:cNvPr>
          <p:cNvSpPr/>
          <p:nvPr/>
        </p:nvSpPr>
        <p:spPr bwMode="auto">
          <a:xfrm>
            <a:off x="6875201" y="1781993"/>
            <a:ext cx="3691018"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4" name="Rectangle 1263">
            <a:extLst>
              <a:ext uri="{FF2B5EF4-FFF2-40B4-BE49-F238E27FC236}">
                <a16:creationId xmlns:a16="http://schemas.microsoft.com/office/drawing/2014/main" id="{6340CE49-AB50-2B02-E642-296C11BD4681}"/>
              </a:ext>
            </a:extLst>
          </p:cNvPr>
          <p:cNvSpPr/>
          <p:nvPr/>
        </p:nvSpPr>
        <p:spPr bwMode="auto">
          <a:xfrm>
            <a:off x="6875201" y="2074477"/>
            <a:ext cx="2862824"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5" name="Rectangle 1264">
            <a:extLst>
              <a:ext uri="{FF2B5EF4-FFF2-40B4-BE49-F238E27FC236}">
                <a16:creationId xmlns:a16="http://schemas.microsoft.com/office/drawing/2014/main" id="{1A876F89-0603-C17B-5D03-7BC0EE430B3C}"/>
              </a:ext>
            </a:extLst>
          </p:cNvPr>
          <p:cNvSpPr/>
          <p:nvPr/>
        </p:nvSpPr>
        <p:spPr bwMode="auto">
          <a:xfrm>
            <a:off x="6875200" y="2216101"/>
            <a:ext cx="2554945"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6" name="Rectangle 1265">
            <a:extLst>
              <a:ext uri="{FF2B5EF4-FFF2-40B4-BE49-F238E27FC236}">
                <a16:creationId xmlns:a16="http://schemas.microsoft.com/office/drawing/2014/main" id="{A4C061F8-1F11-0660-8011-E94EDB098FF4}"/>
              </a:ext>
            </a:extLst>
          </p:cNvPr>
          <p:cNvSpPr/>
          <p:nvPr/>
        </p:nvSpPr>
        <p:spPr bwMode="auto">
          <a:xfrm>
            <a:off x="6875200" y="2505507"/>
            <a:ext cx="1227988"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7" name="Rectangle 1266">
            <a:extLst>
              <a:ext uri="{FF2B5EF4-FFF2-40B4-BE49-F238E27FC236}">
                <a16:creationId xmlns:a16="http://schemas.microsoft.com/office/drawing/2014/main" id="{E9273E73-B38E-987F-EAA2-3FB038615973}"/>
              </a:ext>
            </a:extLst>
          </p:cNvPr>
          <p:cNvSpPr/>
          <p:nvPr/>
        </p:nvSpPr>
        <p:spPr bwMode="auto">
          <a:xfrm>
            <a:off x="6875200" y="2644052"/>
            <a:ext cx="1227988"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8" name="Rectangle 1267">
            <a:extLst>
              <a:ext uri="{FF2B5EF4-FFF2-40B4-BE49-F238E27FC236}">
                <a16:creationId xmlns:a16="http://schemas.microsoft.com/office/drawing/2014/main" id="{E8E94329-EC69-8C77-F2B0-951E4DF913F0}"/>
              </a:ext>
            </a:extLst>
          </p:cNvPr>
          <p:cNvSpPr/>
          <p:nvPr/>
        </p:nvSpPr>
        <p:spPr bwMode="auto">
          <a:xfrm>
            <a:off x="6875199" y="2785676"/>
            <a:ext cx="969369"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9" name="Rectangle 1268">
            <a:extLst>
              <a:ext uri="{FF2B5EF4-FFF2-40B4-BE49-F238E27FC236}">
                <a16:creationId xmlns:a16="http://schemas.microsoft.com/office/drawing/2014/main" id="{9376A7BD-3930-B824-229E-50582AD56FF5}"/>
              </a:ext>
            </a:extLst>
          </p:cNvPr>
          <p:cNvSpPr/>
          <p:nvPr/>
        </p:nvSpPr>
        <p:spPr bwMode="auto">
          <a:xfrm>
            <a:off x="6865200" y="2933458"/>
            <a:ext cx="1247223"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0" name="Rectangle 1269">
            <a:extLst>
              <a:ext uri="{FF2B5EF4-FFF2-40B4-BE49-F238E27FC236}">
                <a16:creationId xmlns:a16="http://schemas.microsoft.com/office/drawing/2014/main" id="{488F55D3-1E57-F441-27B7-B23C83294A38}"/>
              </a:ext>
            </a:extLst>
          </p:cNvPr>
          <p:cNvSpPr/>
          <p:nvPr/>
        </p:nvSpPr>
        <p:spPr bwMode="auto">
          <a:xfrm>
            <a:off x="6875199" y="3065845"/>
            <a:ext cx="1237224"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1" name="Rectangle 1270">
            <a:extLst>
              <a:ext uri="{FF2B5EF4-FFF2-40B4-BE49-F238E27FC236}">
                <a16:creationId xmlns:a16="http://schemas.microsoft.com/office/drawing/2014/main" id="{4138C2B3-D5C8-2875-10AF-C75DA98FAA19}"/>
              </a:ext>
            </a:extLst>
          </p:cNvPr>
          <p:cNvSpPr/>
          <p:nvPr/>
        </p:nvSpPr>
        <p:spPr bwMode="auto">
          <a:xfrm>
            <a:off x="6875199" y="3216705"/>
            <a:ext cx="975527"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2" name="Rectangle 1271">
            <a:extLst>
              <a:ext uri="{FF2B5EF4-FFF2-40B4-BE49-F238E27FC236}">
                <a16:creationId xmlns:a16="http://schemas.microsoft.com/office/drawing/2014/main" id="{FE41955E-BD2F-E41E-BB51-601F8B2047FE}"/>
              </a:ext>
            </a:extLst>
          </p:cNvPr>
          <p:cNvSpPr/>
          <p:nvPr/>
        </p:nvSpPr>
        <p:spPr bwMode="auto">
          <a:xfrm>
            <a:off x="6875199" y="3370645"/>
            <a:ext cx="812351"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3" name="Rectangle 1272">
            <a:extLst>
              <a:ext uri="{FF2B5EF4-FFF2-40B4-BE49-F238E27FC236}">
                <a16:creationId xmlns:a16="http://schemas.microsoft.com/office/drawing/2014/main" id="{16B9ACED-B960-C133-872D-3571AE2D86B7}"/>
              </a:ext>
            </a:extLst>
          </p:cNvPr>
          <p:cNvSpPr/>
          <p:nvPr/>
        </p:nvSpPr>
        <p:spPr bwMode="auto">
          <a:xfrm>
            <a:off x="6875199" y="3499954"/>
            <a:ext cx="796957"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4" name="Rectangle 1273">
            <a:extLst>
              <a:ext uri="{FF2B5EF4-FFF2-40B4-BE49-F238E27FC236}">
                <a16:creationId xmlns:a16="http://schemas.microsoft.com/office/drawing/2014/main" id="{7871AE69-DC9F-5D06-1963-9BF517347E45}"/>
              </a:ext>
            </a:extLst>
          </p:cNvPr>
          <p:cNvSpPr/>
          <p:nvPr/>
        </p:nvSpPr>
        <p:spPr bwMode="auto">
          <a:xfrm>
            <a:off x="6865200" y="3644657"/>
            <a:ext cx="751537"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5" name="Rectangle 1274">
            <a:extLst>
              <a:ext uri="{FF2B5EF4-FFF2-40B4-BE49-F238E27FC236}">
                <a16:creationId xmlns:a16="http://schemas.microsoft.com/office/drawing/2014/main" id="{5463A75D-191F-A17C-9FDF-676A94104B9F}"/>
              </a:ext>
            </a:extLst>
          </p:cNvPr>
          <p:cNvSpPr/>
          <p:nvPr/>
        </p:nvSpPr>
        <p:spPr bwMode="auto">
          <a:xfrm>
            <a:off x="6875199" y="3792439"/>
            <a:ext cx="489078"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6" name="Rectangle 1275">
            <a:extLst>
              <a:ext uri="{FF2B5EF4-FFF2-40B4-BE49-F238E27FC236}">
                <a16:creationId xmlns:a16="http://schemas.microsoft.com/office/drawing/2014/main" id="{A8980A63-5E1A-1F14-543E-0EBA4AA215E1}"/>
              </a:ext>
            </a:extLst>
          </p:cNvPr>
          <p:cNvSpPr/>
          <p:nvPr/>
        </p:nvSpPr>
        <p:spPr bwMode="auto">
          <a:xfrm>
            <a:off x="6865200" y="3937142"/>
            <a:ext cx="520628"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7" name="Rectangle 1276">
            <a:extLst>
              <a:ext uri="{FF2B5EF4-FFF2-40B4-BE49-F238E27FC236}">
                <a16:creationId xmlns:a16="http://schemas.microsoft.com/office/drawing/2014/main" id="{F72F8302-EE3E-877B-C28C-170CC206F3D7}"/>
              </a:ext>
            </a:extLst>
          </p:cNvPr>
          <p:cNvSpPr/>
          <p:nvPr/>
        </p:nvSpPr>
        <p:spPr bwMode="auto">
          <a:xfrm>
            <a:off x="6875199" y="4069530"/>
            <a:ext cx="482920"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8" name="Rectangle 1277">
            <a:extLst>
              <a:ext uri="{FF2B5EF4-FFF2-40B4-BE49-F238E27FC236}">
                <a16:creationId xmlns:a16="http://schemas.microsoft.com/office/drawing/2014/main" id="{AA5C3103-C7F5-CD60-1966-63F7122AFB60}"/>
              </a:ext>
            </a:extLst>
          </p:cNvPr>
          <p:cNvSpPr/>
          <p:nvPr/>
        </p:nvSpPr>
        <p:spPr bwMode="auto">
          <a:xfrm>
            <a:off x="6875199" y="4220391"/>
            <a:ext cx="482920"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9" name="Rectangle 1278">
            <a:extLst>
              <a:ext uri="{FF2B5EF4-FFF2-40B4-BE49-F238E27FC236}">
                <a16:creationId xmlns:a16="http://schemas.microsoft.com/office/drawing/2014/main" id="{B14F3EDE-E37D-4696-4A5A-E2DC905F8595}"/>
              </a:ext>
            </a:extLst>
          </p:cNvPr>
          <p:cNvSpPr/>
          <p:nvPr/>
        </p:nvSpPr>
        <p:spPr bwMode="auto">
          <a:xfrm>
            <a:off x="6875199" y="4365094"/>
            <a:ext cx="482920"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0" name="Rectangle 1279">
            <a:extLst>
              <a:ext uri="{FF2B5EF4-FFF2-40B4-BE49-F238E27FC236}">
                <a16:creationId xmlns:a16="http://schemas.microsoft.com/office/drawing/2014/main" id="{50251FBD-8B6B-3C91-64AC-ED4253FB587D}"/>
              </a:ext>
            </a:extLst>
          </p:cNvPr>
          <p:cNvSpPr/>
          <p:nvPr/>
        </p:nvSpPr>
        <p:spPr bwMode="auto">
          <a:xfrm>
            <a:off x="6885305" y="4500770"/>
            <a:ext cx="482920"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1" name="Rectangle 1280">
            <a:extLst>
              <a:ext uri="{FF2B5EF4-FFF2-40B4-BE49-F238E27FC236}">
                <a16:creationId xmlns:a16="http://schemas.microsoft.com/office/drawing/2014/main" id="{EDCDE8D6-1D86-C6A6-7337-2F9078290CA4}"/>
              </a:ext>
            </a:extLst>
          </p:cNvPr>
          <p:cNvSpPr/>
          <p:nvPr/>
        </p:nvSpPr>
        <p:spPr bwMode="auto">
          <a:xfrm>
            <a:off x="6885305" y="4639316"/>
            <a:ext cx="482920"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2" name="Rectangle 1281">
            <a:extLst>
              <a:ext uri="{FF2B5EF4-FFF2-40B4-BE49-F238E27FC236}">
                <a16:creationId xmlns:a16="http://schemas.microsoft.com/office/drawing/2014/main" id="{C950C6F8-0118-8138-F81B-13B675C02F6C}"/>
              </a:ext>
            </a:extLst>
          </p:cNvPr>
          <p:cNvSpPr/>
          <p:nvPr/>
        </p:nvSpPr>
        <p:spPr bwMode="auto">
          <a:xfrm>
            <a:off x="6879147" y="4780940"/>
            <a:ext cx="482920"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3" name="Rectangle 1282">
            <a:extLst>
              <a:ext uri="{FF2B5EF4-FFF2-40B4-BE49-F238E27FC236}">
                <a16:creationId xmlns:a16="http://schemas.microsoft.com/office/drawing/2014/main" id="{183B4ADC-2078-D054-E0F9-FDC6CC1E126E}"/>
              </a:ext>
            </a:extLst>
          </p:cNvPr>
          <p:cNvSpPr/>
          <p:nvPr/>
        </p:nvSpPr>
        <p:spPr bwMode="auto">
          <a:xfrm>
            <a:off x="6875198" y="4925643"/>
            <a:ext cx="360637"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4" name="Rectangle 1283">
            <a:extLst>
              <a:ext uri="{FF2B5EF4-FFF2-40B4-BE49-F238E27FC236}">
                <a16:creationId xmlns:a16="http://schemas.microsoft.com/office/drawing/2014/main" id="{862A662B-DFF4-CDC9-6AAF-3EA418E178C8}"/>
              </a:ext>
            </a:extLst>
          </p:cNvPr>
          <p:cNvSpPr/>
          <p:nvPr/>
        </p:nvSpPr>
        <p:spPr bwMode="auto">
          <a:xfrm>
            <a:off x="6865199" y="5070346"/>
            <a:ext cx="272115"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5" name="Rectangle 1284">
            <a:extLst>
              <a:ext uri="{FF2B5EF4-FFF2-40B4-BE49-F238E27FC236}">
                <a16:creationId xmlns:a16="http://schemas.microsoft.com/office/drawing/2014/main" id="{448BC42E-1F54-5FB3-FB32-69A33431C017}"/>
              </a:ext>
            </a:extLst>
          </p:cNvPr>
          <p:cNvSpPr/>
          <p:nvPr/>
        </p:nvSpPr>
        <p:spPr bwMode="auto">
          <a:xfrm>
            <a:off x="6885141" y="5215049"/>
            <a:ext cx="246015"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6" name="Rectangle 1285">
            <a:extLst>
              <a:ext uri="{FF2B5EF4-FFF2-40B4-BE49-F238E27FC236}">
                <a16:creationId xmlns:a16="http://schemas.microsoft.com/office/drawing/2014/main" id="{C9213405-05E2-A144-A976-215EBDB30A75}"/>
              </a:ext>
            </a:extLst>
          </p:cNvPr>
          <p:cNvSpPr/>
          <p:nvPr/>
        </p:nvSpPr>
        <p:spPr bwMode="auto">
          <a:xfrm>
            <a:off x="6878567" y="5368988"/>
            <a:ext cx="129438"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7" name="Rectangle 1286">
            <a:extLst>
              <a:ext uri="{FF2B5EF4-FFF2-40B4-BE49-F238E27FC236}">
                <a16:creationId xmlns:a16="http://schemas.microsoft.com/office/drawing/2014/main" id="{CE2EC88D-D0B8-2227-0084-5F490424177B}"/>
              </a:ext>
            </a:extLst>
          </p:cNvPr>
          <p:cNvSpPr/>
          <p:nvPr/>
        </p:nvSpPr>
        <p:spPr bwMode="auto">
          <a:xfrm>
            <a:off x="6885142" y="5518660"/>
            <a:ext cx="107972"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8" name="Rectangle 1287">
            <a:extLst>
              <a:ext uri="{FF2B5EF4-FFF2-40B4-BE49-F238E27FC236}">
                <a16:creationId xmlns:a16="http://schemas.microsoft.com/office/drawing/2014/main" id="{6BF3A75D-296D-D4EF-9048-236799D4D455}"/>
              </a:ext>
            </a:extLst>
          </p:cNvPr>
          <p:cNvSpPr/>
          <p:nvPr/>
        </p:nvSpPr>
        <p:spPr bwMode="auto">
          <a:xfrm>
            <a:off x="6885142" y="5661473"/>
            <a:ext cx="116705" cy="914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9" name="Diamond 1288">
            <a:extLst>
              <a:ext uri="{FF2B5EF4-FFF2-40B4-BE49-F238E27FC236}">
                <a16:creationId xmlns:a16="http://schemas.microsoft.com/office/drawing/2014/main" id="{33E6DEF2-D630-8EBA-0746-8B5EE5848D99}"/>
              </a:ext>
            </a:extLst>
          </p:cNvPr>
          <p:cNvSpPr/>
          <p:nvPr/>
        </p:nvSpPr>
        <p:spPr bwMode="auto">
          <a:xfrm>
            <a:off x="6948909" y="566886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0" name="Diamond 1289">
            <a:extLst>
              <a:ext uri="{FF2B5EF4-FFF2-40B4-BE49-F238E27FC236}">
                <a16:creationId xmlns:a16="http://schemas.microsoft.com/office/drawing/2014/main" id="{8FA6DC6B-384D-3526-2B05-57C0226D6E08}"/>
              </a:ext>
            </a:extLst>
          </p:cNvPr>
          <p:cNvSpPr/>
          <p:nvPr/>
        </p:nvSpPr>
        <p:spPr bwMode="auto">
          <a:xfrm>
            <a:off x="7050509" y="5086974"/>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1" name="Diamond 1290">
            <a:extLst>
              <a:ext uri="{FF2B5EF4-FFF2-40B4-BE49-F238E27FC236}">
                <a16:creationId xmlns:a16="http://schemas.microsoft.com/office/drawing/2014/main" id="{56B79FE8-9E68-DAF6-67CF-0B8837C7CAD5}"/>
              </a:ext>
            </a:extLst>
          </p:cNvPr>
          <p:cNvSpPr/>
          <p:nvPr/>
        </p:nvSpPr>
        <p:spPr bwMode="auto">
          <a:xfrm>
            <a:off x="7250631" y="4954586"/>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2" name="Diamond 1291">
            <a:extLst>
              <a:ext uri="{FF2B5EF4-FFF2-40B4-BE49-F238E27FC236}">
                <a16:creationId xmlns:a16="http://schemas.microsoft.com/office/drawing/2014/main" id="{2748B86A-BBEE-2D3A-913B-3F38049CEB68}"/>
              </a:ext>
            </a:extLst>
          </p:cNvPr>
          <p:cNvSpPr/>
          <p:nvPr/>
        </p:nvSpPr>
        <p:spPr bwMode="auto">
          <a:xfrm>
            <a:off x="7284532" y="4797196"/>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3" name="Oval 1292">
            <a:extLst>
              <a:ext uri="{FF2B5EF4-FFF2-40B4-BE49-F238E27FC236}">
                <a16:creationId xmlns:a16="http://schemas.microsoft.com/office/drawing/2014/main" id="{D6FB14F9-5928-14D7-B302-6EFDB25BC6BD}"/>
              </a:ext>
            </a:extLst>
          </p:cNvPr>
          <p:cNvSpPr/>
          <p:nvPr/>
        </p:nvSpPr>
        <p:spPr bwMode="auto">
          <a:xfrm>
            <a:off x="7305620" y="4641823"/>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4" name="Diamond 1293">
            <a:extLst>
              <a:ext uri="{FF2B5EF4-FFF2-40B4-BE49-F238E27FC236}">
                <a16:creationId xmlns:a16="http://schemas.microsoft.com/office/drawing/2014/main" id="{98F9E5D8-36EF-1891-8B57-710956CB2E9C}"/>
              </a:ext>
            </a:extLst>
          </p:cNvPr>
          <p:cNvSpPr/>
          <p:nvPr/>
        </p:nvSpPr>
        <p:spPr bwMode="auto">
          <a:xfrm>
            <a:off x="7290689" y="4523184"/>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5" name="Diamond 1294">
            <a:extLst>
              <a:ext uri="{FF2B5EF4-FFF2-40B4-BE49-F238E27FC236}">
                <a16:creationId xmlns:a16="http://schemas.microsoft.com/office/drawing/2014/main" id="{A03A3B50-DDE9-0AE5-9164-C55CB339BF1C}"/>
              </a:ext>
            </a:extLst>
          </p:cNvPr>
          <p:cNvSpPr/>
          <p:nvPr/>
        </p:nvSpPr>
        <p:spPr bwMode="auto">
          <a:xfrm>
            <a:off x="7786374" y="3522578"/>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6" name="Diamond 1295">
            <a:extLst>
              <a:ext uri="{FF2B5EF4-FFF2-40B4-BE49-F238E27FC236}">
                <a16:creationId xmlns:a16="http://schemas.microsoft.com/office/drawing/2014/main" id="{0A6E710F-D508-32A7-3344-A183C206599C}"/>
              </a:ext>
            </a:extLst>
          </p:cNvPr>
          <p:cNvSpPr/>
          <p:nvPr/>
        </p:nvSpPr>
        <p:spPr bwMode="auto">
          <a:xfrm>
            <a:off x="7306083" y="4375402"/>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7" name="Isosceles Triangle 1317">
            <a:extLst>
              <a:ext uri="{FF2B5EF4-FFF2-40B4-BE49-F238E27FC236}">
                <a16:creationId xmlns:a16="http://schemas.microsoft.com/office/drawing/2014/main" id="{ABBC5AB9-0B25-8DD0-62EF-919DB20B7FC6}"/>
              </a:ext>
            </a:extLst>
          </p:cNvPr>
          <p:cNvSpPr/>
          <p:nvPr/>
        </p:nvSpPr>
        <p:spPr bwMode="auto">
          <a:xfrm>
            <a:off x="7292842" y="4214829"/>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8" name="Diamond 1297">
            <a:extLst>
              <a:ext uri="{FF2B5EF4-FFF2-40B4-BE49-F238E27FC236}">
                <a16:creationId xmlns:a16="http://schemas.microsoft.com/office/drawing/2014/main" id="{C0E5268F-D0B3-C5B1-4AE9-DDB31C32DAC6}"/>
              </a:ext>
            </a:extLst>
          </p:cNvPr>
          <p:cNvSpPr/>
          <p:nvPr/>
        </p:nvSpPr>
        <p:spPr bwMode="auto">
          <a:xfrm>
            <a:off x="7303004" y="4079838"/>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9" name="Diamond 1298">
            <a:extLst>
              <a:ext uri="{FF2B5EF4-FFF2-40B4-BE49-F238E27FC236}">
                <a16:creationId xmlns:a16="http://schemas.microsoft.com/office/drawing/2014/main" id="{E1CD6BA9-D4BC-1D34-516B-D76033EDC367}"/>
              </a:ext>
            </a:extLst>
          </p:cNvPr>
          <p:cNvSpPr/>
          <p:nvPr/>
        </p:nvSpPr>
        <p:spPr bwMode="auto">
          <a:xfrm>
            <a:off x="7287610" y="3950529"/>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0" name="Isosceles Triangle 1320">
            <a:extLst>
              <a:ext uri="{FF2B5EF4-FFF2-40B4-BE49-F238E27FC236}">
                <a16:creationId xmlns:a16="http://schemas.microsoft.com/office/drawing/2014/main" id="{12EE5CB0-7667-A97D-47DE-F383500C6A15}"/>
              </a:ext>
            </a:extLst>
          </p:cNvPr>
          <p:cNvSpPr/>
          <p:nvPr/>
        </p:nvSpPr>
        <p:spPr bwMode="auto">
          <a:xfrm>
            <a:off x="7255896" y="3789956"/>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1" name="Isosceles Triangle 1321">
            <a:extLst>
              <a:ext uri="{FF2B5EF4-FFF2-40B4-BE49-F238E27FC236}">
                <a16:creationId xmlns:a16="http://schemas.microsoft.com/office/drawing/2014/main" id="{CE029732-F3EC-AA59-967A-9464C8DFC5F7}"/>
              </a:ext>
            </a:extLst>
          </p:cNvPr>
          <p:cNvSpPr/>
          <p:nvPr/>
        </p:nvSpPr>
        <p:spPr bwMode="auto">
          <a:xfrm>
            <a:off x="7268211" y="3632938"/>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2" name="Isosceles Triangle 1322">
            <a:extLst>
              <a:ext uri="{FF2B5EF4-FFF2-40B4-BE49-F238E27FC236}">
                <a16:creationId xmlns:a16="http://schemas.microsoft.com/office/drawing/2014/main" id="{66174F3F-6FE3-C45C-C96F-750924896904}"/>
              </a:ext>
            </a:extLst>
          </p:cNvPr>
          <p:cNvSpPr/>
          <p:nvPr/>
        </p:nvSpPr>
        <p:spPr bwMode="auto">
          <a:xfrm>
            <a:off x="7545302" y="3632938"/>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3" name="Isosceles Triangle 1323">
            <a:extLst>
              <a:ext uri="{FF2B5EF4-FFF2-40B4-BE49-F238E27FC236}">
                <a16:creationId xmlns:a16="http://schemas.microsoft.com/office/drawing/2014/main" id="{DCBB3928-6AB3-7181-0F6C-B3751EBDEAA4}"/>
              </a:ext>
            </a:extLst>
          </p:cNvPr>
          <p:cNvSpPr/>
          <p:nvPr/>
        </p:nvSpPr>
        <p:spPr bwMode="auto">
          <a:xfrm>
            <a:off x="7262053" y="3491314"/>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4" name="Isosceles Triangle 1324">
            <a:extLst>
              <a:ext uri="{FF2B5EF4-FFF2-40B4-BE49-F238E27FC236}">
                <a16:creationId xmlns:a16="http://schemas.microsoft.com/office/drawing/2014/main" id="{96063763-F335-C043-0B3F-C16EB786857C}"/>
              </a:ext>
            </a:extLst>
          </p:cNvPr>
          <p:cNvSpPr/>
          <p:nvPr/>
        </p:nvSpPr>
        <p:spPr bwMode="auto">
          <a:xfrm>
            <a:off x="7265132" y="3362005"/>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5" name="Isosceles Triangle 1325">
            <a:extLst>
              <a:ext uri="{FF2B5EF4-FFF2-40B4-BE49-F238E27FC236}">
                <a16:creationId xmlns:a16="http://schemas.microsoft.com/office/drawing/2014/main" id="{1206E23D-B7CB-5B87-9EA5-4EB7FF7DD45C}"/>
              </a:ext>
            </a:extLst>
          </p:cNvPr>
          <p:cNvSpPr/>
          <p:nvPr/>
        </p:nvSpPr>
        <p:spPr bwMode="auto">
          <a:xfrm>
            <a:off x="7274369" y="3204986"/>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6" name="Diamond 1305">
            <a:extLst>
              <a:ext uri="{FF2B5EF4-FFF2-40B4-BE49-F238E27FC236}">
                <a16:creationId xmlns:a16="http://schemas.microsoft.com/office/drawing/2014/main" id="{4A06859F-DEBA-A99B-85E5-D61640D31202}"/>
              </a:ext>
            </a:extLst>
          </p:cNvPr>
          <p:cNvSpPr/>
          <p:nvPr/>
        </p:nvSpPr>
        <p:spPr bwMode="auto">
          <a:xfrm>
            <a:off x="7592410" y="3227015"/>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7" name="Isosceles Triangle 1327">
            <a:extLst>
              <a:ext uri="{FF2B5EF4-FFF2-40B4-BE49-F238E27FC236}">
                <a16:creationId xmlns:a16="http://schemas.microsoft.com/office/drawing/2014/main" id="{93ED902C-3D99-BF55-A12C-8C592478A98B}"/>
              </a:ext>
            </a:extLst>
          </p:cNvPr>
          <p:cNvSpPr/>
          <p:nvPr/>
        </p:nvSpPr>
        <p:spPr bwMode="auto">
          <a:xfrm>
            <a:off x="7262054" y="3066440"/>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8" name="Isosceles Triangle 1328">
            <a:extLst>
              <a:ext uri="{FF2B5EF4-FFF2-40B4-BE49-F238E27FC236}">
                <a16:creationId xmlns:a16="http://schemas.microsoft.com/office/drawing/2014/main" id="{5B442BEA-9EEA-2EE1-2E72-BE8F7F80B68E}"/>
              </a:ext>
            </a:extLst>
          </p:cNvPr>
          <p:cNvSpPr/>
          <p:nvPr/>
        </p:nvSpPr>
        <p:spPr bwMode="auto">
          <a:xfrm>
            <a:off x="7289763" y="2924815"/>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9" name="Diamond 1308">
            <a:extLst>
              <a:ext uri="{FF2B5EF4-FFF2-40B4-BE49-F238E27FC236}">
                <a16:creationId xmlns:a16="http://schemas.microsoft.com/office/drawing/2014/main" id="{41907D75-DC5D-F466-4EDA-76BA8ADF2ED4}"/>
              </a:ext>
            </a:extLst>
          </p:cNvPr>
          <p:cNvSpPr/>
          <p:nvPr/>
        </p:nvSpPr>
        <p:spPr bwMode="auto">
          <a:xfrm>
            <a:off x="7823319" y="2940687"/>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0" name="Isosceles Triangle 1330">
            <a:extLst>
              <a:ext uri="{FF2B5EF4-FFF2-40B4-BE49-F238E27FC236}">
                <a16:creationId xmlns:a16="http://schemas.microsoft.com/office/drawing/2014/main" id="{B5CDF8F1-C683-899E-DF1E-AFEF46491C7B}"/>
              </a:ext>
            </a:extLst>
          </p:cNvPr>
          <p:cNvSpPr/>
          <p:nvPr/>
        </p:nvSpPr>
        <p:spPr bwMode="auto">
          <a:xfrm>
            <a:off x="7252818" y="2770875"/>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1" name="Diamond 1310">
            <a:extLst>
              <a:ext uri="{FF2B5EF4-FFF2-40B4-BE49-F238E27FC236}">
                <a16:creationId xmlns:a16="http://schemas.microsoft.com/office/drawing/2014/main" id="{00875D5C-EDB2-C4F9-7B81-F62BB41C26E0}"/>
              </a:ext>
            </a:extLst>
          </p:cNvPr>
          <p:cNvSpPr/>
          <p:nvPr/>
        </p:nvSpPr>
        <p:spPr bwMode="auto">
          <a:xfrm>
            <a:off x="7761743" y="2795984"/>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2" name="Isosceles Triangle 1332">
            <a:extLst>
              <a:ext uri="{FF2B5EF4-FFF2-40B4-BE49-F238E27FC236}">
                <a16:creationId xmlns:a16="http://schemas.microsoft.com/office/drawing/2014/main" id="{6D07D718-1DD5-30EF-6439-75C92648475E}"/>
              </a:ext>
            </a:extLst>
          </p:cNvPr>
          <p:cNvSpPr/>
          <p:nvPr/>
        </p:nvSpPr>
        <p:spPr bwMode="auto">
          <a:xfrm>
            <a:off x="7385206" y="2638487"/>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3" name="Diamond 1312">
            <a:extLst>
              <a:ext uri="{FF2B5EF4-FFF2-40B4-BE49-F238E27FC236}">
                <a16:creationId xmlns:a16="http://schemas.microsoft.com/office/drawing/2014/main" id="{092719A9-EACC-E4B3-406C-6987F7F6AC9A}"/>
              </a:ext>
            </a:extLst>
          </p:cNvPr>
          <p:cNvSpPr/>
          <p:nvPr/>
        </p:nvSpPr>
        <p:spPr bwMode="auto">
          <a:xfrm>
            <a:off x="8017282" y="2648202"/>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4" name="Isosceles Triangle 1334">
            <a:extLst>
              <a:ext uri="{FF2B5EF4-FFF2-40B4-BE49-F238E27FC236}">
                <a16:creationId xmlns:a16="http://schemas.microsoft.com/office/drawing/2014/main" id="{F25854BF-F2D2-9F93-4AE9-EE02E3703D47}"/>
              </a:ext>
            </a:extLst>
          </p:cNvPr>
          <p:cNvSpPr/>
          <p:nvPr/>
        </p:nvSpPr>
        <p:spPr bwMode="auto">
          <a:xfrm>
            <a:off x="7299000" y="2493784"/>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5" name="Isosceles Triangle 1335">
            <a:extLst>
              <a:ext uri="{FF2B5EF4-FFF2-40B4-BE49-F238E27FC236}">
                <a16:creationId xmlns:a16="http://schemas.microsoft.com/office/drawing/2014/main" id="{FBDFEE06-1A93-33DD-5299-0B53571EE1E5}"/>
              </a:ext>
            </a:extLst>
          </p:cNvPr>
          <p:cNvSpPr/>
          <p:nvPr/>
        </p:nvSpPr>
        <p:spPr bwMode="auto">
          <a:xfrm>
            <a:off x="7788527" y="2493784"/>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6" name="Diamond 1315">
            <a:extLst>
              <a:ext uri="{FF2B5EF4-FFF2-40B4-BE49-F238E27FC236}">
                <a16:creationId xmlns:a16="http://schemas.microsoft.com/office/drawing/2014/main" id="{A1073230-79AE-9801-5FB4-85CDD86A3178}"/>
              </a:ext>
            </a:extLst>
          </p:cNvPr>
          <p:cNvSpPr/>
          <p:nvPr/>
        </p:nvSpPr>
        <p:spPr bwMode="auto">
          <a:xfrm>
            <a:off x="8072700" y="2509657"/>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7" name="Diamond 1316">
            <a:extLst>
              <a:ext uri="{FF2B5EF4-FFF2-40B4-BE49-F238E27FC236}">
                <a16:creationId xmlns:a16="http://schemas.microsoft.com/office/drawing/2014/main" id="{3D11FE3D-210D-FDE6-97B5-DF1D7B8FF23D}"/>
              </a:ext>
            </a:extLst>
          </p:cNvPr>
          <p:cNvSpPr/>
          <p:nvPr/>
        </p:nvSpPr>
        <p:spPr bwMode="auto">
          <a:xfrm>
            <a:off x="9547439" y="2241802"/>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8" name="Isosceles Triangle 1338">
            <a:extLst>
              <a:ext uri="{FF2B5EF4-FFF2-40B4-BE49-F238E27FC236}">
                <a16:creationId xmlns:a16="http://schemas.microsoft.com/office/drawing/2014/main" id="{D0B345C2-0B25-C6EF-7B13-130C19A3AA54}"/>
              </a:ext>
            </a:extLst>
          </p:cNvPr>
          <p:cNvSpPr/>
          <p:nvPr/>
        </p:nvSpPr>
        <p:spPr bwMode="auto">
          <a:xfrm>
            <a:off x="7332867" y="2210535"/>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9" name="Isosceles Triangle 1339">
            <a:extLst>
              <a:ext uri="{FF2B5EF4-FFF2-40B4-BE49-F238E27FC236}">
                <a16:creationId xmlns:a16="http://schemas.microsoft.com/office/drawing/2014/main" id="{FF0F054B-2C95-EA58-71AE-BBBA6E7E6F23}"/>
              </a:ext>
            </a:extLst>
          </p:cNvPr>
          <p:cNvSpPr/>
          <p:nvPr/>
        </p:nvSpPr>
        <p:spPr bwMode="auto">
          <a:xfrm>
            <a:off x="7997885" y="2210535"/>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0" name="Isosceles Triangle 1340">
            <a:extLst>
              <a:ext uri="{FF2B5EF4-FFF2-40B4-BE49-F238E27FC236}">
                <a16:creationId xmlns:a16="http://schemas.microsoft.com/office/drawing/2014/main" id="{47808E1B-D8EC-D0E6-62F6-FFA24FDFD554}"/>
              </a:ext>
            </a:extLst>
          </p:cNvPr>
          <p:cNvSpPr/>
          <p:nvPr/>
        </p:nvSpPr>
        <p:spPr bwMode="auto">
          <a:xfrm>
            <a:off x="8308843" y="2210535"/>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1" name="Isosceles Triangle 1341">
            <a:extLst>
              <a:ext uri="{FF2B5EF4-FFF2-40B4-BE49-F238E27FC236}">
                <a16:creationId xmlns:a16="http://schemas.microsoft.com/office/drawing/2014/main" id="{DB30DCA7-A990-33B1-7463-0C9BDEB22EC2}"/>
              </a:ext>
            </a:extLst>
          </p:cNvPr>
          <p:cNvSpPr/>
          <p:nvPr/>
        </p:nvSpPr>
        <p:spPr bwMode="auto">
          <a:xfrm>
            <a:off x="8859946" y="2210535"/>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2" name="Isosceles Triangle 1342">
            <a:extLst>
              <a:ext uri="{FF2B5EF4-FFF2-40B4-BE49-F238E27FC236}">
                <a16:creationId xmlns:a16="http://schemas.microsoft.com/office/drawing/2014/main" id="{08E9EEF7-BE7F-826D-89EB-6C95D8AA4154}"/>
              </a:ext>
            </a:extLst>
          </p:cNvPr>
          <p:cNvSpPr/>
          <p:nvPr/>
        </p:nvSpPr>
        <p:spPr bwMode="auto">
          <a:xfrm>
            <a:off x="7302080" y="2062753"/>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3" name="Isosceles Triangle 1343">
            <a:extLst>
              <a:ext uri="{FF2B5EF4-FFF2-40B4-BE49-F238E27FC236}">
                <a16:creationId xmlns:a16="http://schemas.microsoft.com/office/drawing/2014/main" id="{620CEFB2-C768-24F7-4068-487CD43B5099}"/>
              </a:ext>
            </a:extLst>
          </p:cNvPr>
          <p:cNvSpPr/>
          <p:nvPr/>
        </p:nvSpPr>
        <p:spPr bwMode="auto">
          <a:xfrm>
            <a:off x="7656141" y="2062753"/>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4" name="Isosceles Triangle 1344">
            <a:extLst>
              <a:ext uri="{FF2B5EF4-FFF2-40B4-BE49-F238E27FC236}">
                <a16:creationId xmlns:a16="http://schemas.microsoft.com/office/drawing/2014/main" id="{FE55996D-12FF-5E24-0ED2-3DD5C6BEE88B}"/>
              </a:ext>
            </a:extLst>
          </p:cNvPr>
          <p:cNvSpPr/>
          <p:nvPr/>
        </p:nvSpPr>
        <p:spPr bwMode="auto">
          <a:xfrm>
            <a:off x="8271899" y="2062753"/>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5" name="Isosceles Triangle 1345">
            <a:extLst>
              <a:ext uri="{FF2B5EF4-FFF2-40B4-BE49-F238E27FC236}">
                <a16:creationId xmlns:a16="http://schemas.microsoft.com/office/drawing/2014/main" id="{777A125B-1F6D-58DF-B3BE-04D21EB81B48}"/>
              </a:ext>
            </a:extLst>
          </p:cNvPr>
          <p:cNvSpPr/>
          <p:nvPr/>
        </p:nvSpPr>
        <p:spPr bwMode="auto">
          <a:xfrm>
            <a:off x="8749111" y="2062753"/>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6" name="Isosceles Triangle 1346">
            <a:extLst>
              <a:ext uri="{FF2B5EF4-FFF2-40B4-BE49-F238E27FC236}">
                <a16:creationId xmlns:a16="http://schemas.microsoft.com/office/drawing/2014/main" id="{9A1E19B6-84C0-9ADC-DCFE-84BF34CB4D87}"/>
              </a:ext>
            </a:extLst>
          </p:cNvPr>
          <p:cNvSpPr/>
          <p:nvPr/>
        </p:nvSpPr>
        <p:spPr bwMode="auto">
          <a:xfrm>
            <a:off x="9284820" y="2062753"/>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7" name="Isosceles Triangle 1347">
            <a:extLst>
              <a:ext uri="{FF2B5EF4-FFF2-40B4-BE49-F238E27FC236}">
                <a16:creationId xmlns:a16="http://schemas.microsoft.com/office/drawing/2014/main" id="{248910F2-422E-1BE4-124D-CBD154A93EC0}"/>
              </a:ext>
            </a:extLst>
          </p:cNvPr>
          <p:cNvSpPr/>
          <p:nvPr/>
        </p:nvSpPr>
        <p:spPr bwMode="auto">
          <a:xfrm>
            <a:off x="7311316" y="1773346"/>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8" name="Isosceles Triangle 1348">
            <a:extLst>
              <a:ext uri="{FF2B5EF4-FFF2-40B4-BE49-F238E27FC236}">
                <a16:creationId xmlns:a16="http://schemas.microsoft.com/office/drawing/2014/main" id="{7D5C9706-E659-388E-0619-D76566A4791A}"/>
              </a:ext>
            </a:extLst>
          </p:cNvPr>
          <p:cNvSpPr/>
          <p:nvPr/>
        </p:nvSpPr>
        <p:spPr bwMode="auto">
          <a:xfrm>
            <a:off x="7816237" y="1773346"/>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9" name="Isosceles Triangle 1349">
            <a:extLst>
              <a:ext uri="{FF2B5EF4-FFF2-40B4-BE49-F238E27FC236}">
                <a16:creationId xmlns:a16="http://schemas.microsoft.com/office/drawing/2014/main" id="{EF3907E1-D813-5FC8-78EC-24D39FA3496D}"/>
              </a:ext>
            </a:extLst>
          </p:cNvPr>
          <p:cNvSpPr/>
          <p:nvPr/>
        </p:nvSpPr>
        <p:spPr bwMode="auto">
          <a:xfrm>
            <a:off x="8598249" y="1773346"/>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0" name="Isosceles Triangle 1350">
            <a:extLst>
              <a:ext uri="{FF2B5EF4-FFF2-40B4-BE49-F238E27FC236}">
                <a16:creationId xmlns:a16="http://schemas.microsoft.com/office/drawing/2014/main" id="{C572322D-6964-F712-66D3-30C2A1859167}"/>
              </a:ext>
            </a:extLst>
          </p:cNvPr>
          <p:cNvSpPr/>
          <p:nvPr/>
        </p:nvSpPr>
        <p:spPr bwMode="auto">
          <a:xfrm>
            <a:off x="9263267" y="1773346"/>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1" name="Diamond 1330">
            <a:extLst>
              <a:ext uri="{FF2B5EF4-FFF2-40B4-BE49-F238E27FC236}">
                <a16:creationId xmlns:a16="http://schemas.microsoft.com/office/drawing/2014/main" id="{2A65FCAF-5F29-E9D7-3F2A-CDA90A61CB28}"/>
              </a:ext>
            </a:extLst>
          </p:cNvPr>
          <p:cNvSpPr/>
          <p:nvPr/>
        </p:nvSpPr>
        <p:spPr bwMode="auto">
          <a:xfrm>
            <a:off x="9849161" y="1792299"/>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2" name="Diamond 1331">
            <a:extLst>
              <a:ext uri="{FF2B5EF4-FFF2-40B4-BE49-F238E27FC236}">
                <a16:creationId xmlns:a16="http://schemas.microsoft.com/office/drawing/2014/main" id="{62782593-4114-EFAF-6866-A04666BBED92}"/>
              </a:ext>
            </a:extLst>
          </p:cNvPr>
          <p:cNvSpPr/>
          <p:nvPr/>
        </p:nvSpPr>
        <p:spPr bwMode="auto">
          <a:xfrm>
            <a:off x="10274034" y="1792299"/>
            <a:ext cx="73587" cy="73587"/>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3" name="Arrow: Right 1353">
            <a:extLst>
              <a:ext uri="{FF2B5EF4-FFF2-40B4-BE49-F238E27FC236}">
                <a16:creationId xmlns:a16="http://schemas.microsoft.com/office/drawing/2014/main" id="{FF172E7D-425B-9C9F-84D3-C6BEDEC5FE19}"/>
              </a:ext>
            </a:extLst>
          </p:cNvPr>
          <p:cNvSpPr/>
          <p:nvPr/>
        </p:nvSpPr>
        <p:spPr bwMode="auto">
          <a:xfrm>
            <a:off x="10589956" y="1792299"/>
            <a:ext cx="116109" cy="91160"/>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4" name="Arrow: Right 1354">
            <a:extLst>
              <a:ext uri="{FF2B5EF4-FFF2-40B4-BE49-F238E27FC236}">
                <a16:creationId xmlns:a16="http://schemas.microsoft.com/office/drawing/2014/main" id="{3350CF92-D3F1-DCF4-D11E-F8ECA3C521F9}"/>
              </a:ext>
            </a:extLst>
          </p:cNvPr>
          <p:cNvSpPr/>
          <p:nvPr/>
        </p:nvSpPr>
        <p:spPr bwMode="auto">
          <a:xfrm>
            <a:off x="9912622" y="1912371"/>
            <a:ext cx="116109" cy="91160"/>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5" name="Arrow: Right 1355">
            <a:extLst>
              <a:ext uri="{FF2B5EF4-FFF2-40B4-BE49-F238E27FC236}">
                <a16:creationId xmlns:a16="http://schemas.microsoft.com/office/drawing/2014/main" id="{4FCC07A6-19DD-AF2B-5558-5E19FAE1CB1D}"/>
              </a:ext>
            </a:extLst>
          </p:cNvPr>
          <p:cNvSpPr/>
          <p:nvPr/>
        </p:nvSpPr>
        <p:spPr bwMode="auto">
          <a:xfrm>
            <a:off x="9749447" y="2078626"/>
            <a:ext cx="116109" cy="91160"/>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6" name="Arrow: Right 1356">
            <a:extLst>
              <a:ext uri="{FF2B5EF4-FFF2-40B4-BE49-F238E27FC236}">
                <a16:creationId xmlns:a16="http://schemas.microsoft.com/office/drawing/2014/main" id="{02EE15A9-8092-292A-571D-260C5476B707}"/>
              </a:ext>
            </a:extLst>
          </p:cNvPr>
          <p:cNvSpPr/>
          <p:nvPr/>
        </p:nvSpPr>
        <p:spPr bwMode="auto">
          <a:xfrm>
            <a:off x="5185870" y="1727002"/>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7" name="Arrow: Right 1357">
            <a:extLst>
              <a:ext uri="{FF2B5EF4-FFF2-40B4-BE49-F238E27FC236}">
                <a16:creationId xmlns:a16="http://schemas.microsoft.com/office/drawing/2014/main" id="{3E4EC03A-20BA-F772-7F4E-9D51B6A4EF85}"/>
              </a:ext>
            </a:extLst>
          </p:cNvPr>
          <p:cNvSpPr/>
          <p:nvPr/>
        </p:nvSpPr>
        <p:spPr bwMode="auto">
          <a:xfrm>
            <a:off x="4558515" y="1800983"/>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8" name="Arrow: Right 1358">
            <a:extLst>
              <a:ext uri="{FF2B5EF4-FFF2-40B4-BE49-F238E27FC236}">
                <a16:creationId xmlns:a16="http://schemas.microsoft.com/office/drawing/2014/main" id="{E84CF5FD-1D6E-F2B8-424A-6C269C1E6048}"/>
              </a:ext>
            </a:extLst>
          </p:cNvPr>
          <p:cNvSpPr/>
          <p:nvPr/>
        </p:nvSpPr>
        <p:spPr bwMode="auto">
          <a:xfrm>
            <a:off x="3416255" y="1866086"/>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9" name="Arrow: Right 1359">
            <a:extLst>
              <a:ext uri="{FF2B5EF4-FFF2-40B4-BE49-F238E27FC236}">
                <a16:creationId xmlns:a16="http://schemas.microsoft.com/office/drawing/2014/main" id="{4708B152-9042-9D92-7B5F-36E53F0B1B55}"/>
              </a:ext>
            </a:extLst>
          </p:cNvPr>
          <p:cNvSpPr/>
          <p:nvPr/>
        </p:nvSpPr>
        <p:spPr bwMode="auto">
          <a:xfrm>
            <a:off x="3072985" y="1996292"/>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0" name="Arrow: Right 1360">
            <a:extLst>
              <a:ext uri="{FF2B5EF4-FFF2-40B4-BE49-F238E27FC236}">
                <a16:creationId xmlns:a16="http://schemas.microsoft.com/office/drawing/2014/main" id="{F17DD539-1DDB-0AE8-D225-0296DDDDE7CA}"/>
              </a:ext>
            </a:extLst>
          </p:cNvPr>
          <p:cNvSpPr/>
          <p:nvPr/>
        </p:nvSpPr>
        <p:spPr bwMode="auto">
          <a:xfrm>
            <a:off x="2717878" y="2120579"/>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1" name="Arrow: Right 1361">
            <a:extLst>
              <a:ext uri="{FF2B5EF4-FFF2-40B4-BE49-F238E27FC236}">
                <a16:creationId xmlns:a16="http://schemas.microsoft.com/office/drawing/2014/main" id="{136EDC51-9D7D-AE8D-51E7-5DDC8E896D99}"/>
              </a:ext>
            </a:extLst>
          </p:cNvPr>
          <p:cNvSpPr/>
          <p:nvPr/>
        </p:nvSpPr>
        <p:spPr bwMode="auto">
          <a:xfrm>
            <a:off x="2472263" y="2191600"/>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2" name="Arrow: Right 1362">
            <a:extLst>
              <a:ext uri="{FF2B5EF4-FFF2-40B4-BE49-F238E27FC236}">
                <a16:creationId xmlns:a16="http://schemas.microsoft.com/office/drawing/2014/main" id="{90343C4B-DC55-6180-623C-3EC3DEDA870A}"/>
              </a:ext>
            </a:extLst>
          </p:cNvPr>
          <p:cNvSpPr/>
          <p:nvPr/>
        </p:nvSpPr>
        <p:spPr bwMode="auto">
          <a:xfrm>
            <a:off x="2466344" y="2247825"/>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3" name="Arrow: Right 1363">
            <a:extLst>
              <a:ext uri="{FF2B5EF4-FFF2-40B4-BE49-F238E27FC236}">
                <a16:creationId xmlns:a16="http://schemas.microsoft.com/office/drawing/2014/main" id="{07DE892D-5C54-AD05-5407-F025F2102E51}"/>
              </a:ext>
            </a:extLst>
          </p:cNvPr>
          <p:cNvSpPr/>
          <p:nvPr/>
        </p:nvSpPr>
        <p:spPr bwMode="auto">
          <a:xfrm>
            <a:off x="2087564" y="2380990"/>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4" name="Arrow: Right 1364">
            <a:extLst>
              <a:ext uri="{FF2B5EF4-FFF2-40B4-BE49-F238E27FC236}">
                <a16:creationId xmlns:a16="http://schemas.microsoft.com/office/drawing/2014/main" id="{C441DBE2-7E38-A6C5-8CB1-6777A9D74A22}"/>
              </a:ext>
            </a:extLst>
          </p:cNvPr>
          <p:cNvSpPr/>
          <p:nvPr/>
        </p:nvSpPr>
        <p:spPr bwMode="auto">
          <a:xfrm>
            <a:off x="1868581" y="2937324"/>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5" name="Arrow: Right 1365">
            <a:extLst>
              <a:ext uri="{FF2B5EF4-FFF2-40B4-BE49-F238E27FC236}">
                <a16:creationId xmlns:a16="http://schemas.microsoft.com/office/drawing/2014/main" id="{CA7C9BC9-AF94-1C35-7879-E904543CE219}"/>
              </a:ext>
            </a:extLst>
          </p:cNvPr>
          <p:cNvSpPr/>
          <p:nvPr/>
        </p:nvSpPr>
        <p:spPr bwMode="auto">
          <a:xfrm>
            <a:off x="1868581" y="2993549"/>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6" name="Arrow: Right 1366">
            <a:extLst>
              <a:ext uri="{FF2B5EF4-FFF2-40B4-BE49-F238E27FC236}">
                <a16:creationId xmlns:a16="http://schemas.microsoft.com/office/drawing/2014/main" id="{DC19FB39-9B5A-BC9B-E836-0D917E587542}"/>
              </a:ext>
            </a:extLst>
          </p:cNvPr>
          <p:cNvSpPr/>
          <p:nvPr/>
        </p:nvSpPr>
        <p:spPr bwMode="auto">
          <a:xfrm>
            <a:off x="1827152" y="3132632"/>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7" name="Arrow: Right 1367">
            <a:extLst>
              <a:ext uri="{FF2B5EF4-FFF2-40B4-BE49-F238E27FC236}">
                <a16:creationId xmlns:a16="http://schemas.microsoft.com/office/drawing/2014/main" id="{F9EE4383-C577-D9DC-24CE-7AB73430FD40}"/>
              </a:ext>
            </a:extLst>
          </p:cNvPr>
          <p:cNvSpPr/>
          <p:nvPr/>
        </p:nvSpPr>
        <p:spPr bwMode="auto">
          <a:xfrm>
            <a:off x="1827152" y="3191817"/>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8" name="Arrow: Right 1368">
            <a:extLst>
              <a:ext uri="{FF2B5EF4-FFF2-40B4-BE49-F238E27FC236}">
                <a16:creationId xmlns:a16="http://schemas.microsoft.com/office/drawing/2014/main" id="{63E617BE-8801-A6A2-184A-4A73372684FB}"/>
              </a:ext>
            </a:extLst>
          </p:cNvPr>
          <p:cNvSpPr/>
          <p:nvPr/>
        </p:nvSpPr>
        <p:spPr bwMode="auto">
          <a:xfrm>
            <a:off x="1806438" y="3259879"/>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9" name="Arrow: Right 1369">
            <a:extLst>
              <a:ext uri="{FF2B5EF4-FFF2-40B4-BE49-F238E27FC236}">
                <a16:creationId xmlns:a16="http://schemas.microsoft.com/office/drawing/2014/main" id="{B8576333-E3EF-7B56-DE08-F6804D08C935}"/>
              </a:ext>
            </a:extLst>
          </p:cNvPr>
          <p:cNvSpPr/>
          <p:nvPr/>
        </p:nvSpPr>
        <p:spPr bwMode="auto">
          <a:xfrm>
            <a:off x="1741335" y="3393044"/>
            <a:ext cx="99438" cy="73514"/>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0" name="TextBox 1349">
            <a:extLst>
              <a:ext uri="{FF2B5EF4-FFF2-40B4-BE49-F238E27FC236}">
                <a16:creationId xmlns:a16="http://schemas.microsoft.com/office/drawing/2014/main" id="{8BB04C85-D57C-3AB2-77B0-6350D475E45F}"/>
              </a:ext>
            </a:extLst>
          </p:cNvPr>
          <p:cNvSpPr txBox="1"/>
          <p:nvPr/>
        </p:nvSpPr>
        <p:spPr bwMode="auto">
          <a:xfrm>
            <a:off x="6916136" y="6042361"/>
            <a:ext cx="445552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Treatment Duration (Wk)</a:t>
            </a:r>
          </a:p>
        </p:txBody>
      </p:sp>
      <p:sp>
        <p:nvSpPr>
          <p:cNvPr id="1351" name="TextBox 1350">
            <a:extLst>
              <a:ext uri="{FF2B5EF4-FFF2-40B4-BE49-F238E27FC236}">
                <a16:creationId xmlns:a16="http://schemas.microsoft.com/office/drawing/2014/main" id="{93D9EE1F-63E0-BA70-34C2-8ED01551C050}"/>
              </a:ext>
            </a:extLst>
          </p:cNvPr>
          <p:cNvSpPr txBox="1"/>
          <p:nvPr/>
        </p:nvSpPr>
        <p:spPr bwMode="auto">
          <a:xfrm rot="16200000">
            <a:off x="4699451" y="3663680"/>
            <a:ext cx="406006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a:t>
            </a:r>
          </a:p>
        </p:txBody>
      </p:sp>
      <p:sp>
        <p:nvSpPr>
          <p:cNvPr id="1352" name="TextBox 1351">
            <a:extLst>
              <a:ext uri="{FF2B5EF4-FFF2-40B4-BE49-F238E27FC236}">
                <a16:creationId xmlns:a16="http://schemas.microsoft.com/office/drawing/2014/main" id="{3F5ADF69-5223-0066-A252-487ECD8C8930}"/>
              </a:ext>
            </a:extLst>
          </p:cNvPr>
          <p:cNvSpPr txBox="1"/>
          <p:nvPr/>
        </p:nvSpPr>
        <p:spPr bwMode="auto">
          <a:xfrm>
            <a:off x="973569" y="1459721"/>
            <a:ext cx="4455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High Expressors</a:t>
            </a:r>
          </a:p>
        </p:txBody>
      </p:sp>
      <p:sp>
        <p:nvSpPr>
          <p:cNvPr id="1353" name="TextBox 1352">
            <a:extLst>
              <a:ext uri="{FF2B5EF4-FFF2-40B4-BE49-F238E27FC236}">
                <a16:creationId xmlns:a16="http://schemas.microsoft.com/office/drawing/2014/main" id="{D5DCCCA6-175A-5E1B-E9F3-D10CDA206A94}"/>
              </a:ext>
            </a:extLst>
          </p:cNvPr>
          <p:cNvSpPr txBox="1"/>
          <p:nvPr/>
        </p:nvSpPr>
        <p:spPr bwMode="auto">
          <a:xfrm>
            <a:off x="6964263" y="1459721"/>
            <a:ext cx="4455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Moderate Expressors</a:t>
            </a:r>
          </a:p>
        </p:txBody>
      </p:sp>
      <p:grpSp>
        <p:nvGrpSpPr>
          <p:cNvPr id="1354" name="Group 1353">
            <a:extLst>
              <a:ext uri="{FF2B5EF4-FFF2-40B4-BE49-F238E27FC236}">
                <a16:creationId xmlns:a16="http://schemas.microsoft.com/office/drawing/2014/main" id="{197C4ED0-1232-7D12-3676-0C490146E8AE}"/>
              </a:ext>
            </a:extLst>
          </p:cNvPr>
          <p:cNvGrpSpPr/>
          <p:nvPr/>
        </p:nvGrpSpPr>
        <p:grpSpPr>
          <a:xfrm>
            <a:off x="3348519" y="2636024"/>
            <a:ext cx="1962888" cy="1538883"/>
            <a:chOff x="3088453" y="2254172"/>
            <a:chExt cx="1962888" cy="1538883"/>
          </a:xfrm>
        </p:grpSpPr>
        <p:sp>
          <p:nvSpPr>
            <p:cNvPr id="1355" name="TextBox 1354">
              <a:extLst>
                <a:ext uri="{FF2B5EF4-FFF2-40B4-BE49-F238E27FC236}">
                  <a16:creationId xmlns:a16="http://schemas.microsoft.com/office/drawing/2014/main" id="{F6CD490F-2DD7-A588-FBB4-5D8AD85380F9}"/>
                </a:ext>
              </a:extLst>
            </p:cNvPr>
            <p:cNvSpPr txBox="1"/>
            <p:nvPr/>
          </p:nvSpPr>
          <p:spPr bwMode="auto">
            <a:xfrm>
              <a:off x="3088453" y="2254172"/>
              <a:ext cx="1962888" cy="1538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ts val="1500"/>
                </a:lnSpc>
                <a:spcAft>
                  <a:spcPct val="0"/>
                </a:spcAft>
                <a:buClrTx/>
                <a:buFontTx/>
                <a:buNone/>
              </a:pPr>
              <a:r>
                <a:rPr lang="en-US" sz="1400" b="0" dirty="0">
                  <a:solidFill>
                    <a:schemeClr val="bg1"/>
                  </a:solidFill>
                  <a:latin typeface="Calibri" panose="020F0502020204030204" pitchFamily="34" charset="0"/>
                </a:rPr>
                <a:t>Overall Response</a:t>
              </a:r>
            </a:p>
            <a:p>
              <a:pPr indent="169863">
                <a:lnSpc>
                  <a:spcPts val="1500"/>
                </a:lnSpc>
                <a:spcAft>
                  <a:spcPct val="0"/>
                </a:spcAft>
                <a:buClrTx/>
                <a:buFontTx/>
                <a:buNone/>
              </a:pPr>
              <a:r>
                <a:rPr lang="en-US" sz="1400" dirty="0">
                  <a:solidFill>
                    <a:schemeClr val="bg1"/>
                  </a:solidFill>
                  <a:latin typeface="Calibri" panose="020F0502020204030204" pitchFamily="34" charset="0"/>
                </a:rPr>
                <a:t>PD</a:t>
              </a:r>
            </a:p>
            <a:p>
              <a:pPr indent="169863">
                <a:lnSpc>
                  <a:spcPts val="1500"/>
                </a:lnSpc>
                <a:spcAft>
                  <a:spcPct val="0"/>
                </a:spcAft>
                <a:buClrTx/>
                <a:buFontTx/>
                <a:buNone/>
              </a:pPr>
              <a:r>
                <a:rPr lang="en-US" sz="1400" b="0" dirty="0">
                  <a:solidFill>
                    <a:schemeClr val="bg1"/>
                  </a:solidFill>
                  <a:latin typeface="Calibri" panose="020F0502020204030204" pitchFamily="34" charset="0"/>
                </a:rPr>
                <a:t>PR</a:t>
              </a:r>
            </a:p>
            <a:p>
              <a:pPr indent="169863">
                <a:lnSpc>
                  <a:spcPts val="1500"/>
                </a:lnSpc>
                <a:spcAft>
                  <a:spcPct val="0"/>
                </a:spcAft>
                <a:buClrTx/>
                <a:buFontTx/>
                <a:buNone/>
              </a:pPr>
              <a:r>
                <a:rPr lang="en-US" sz="1400" dirty="0">
                  <a:solidFill>
                    <a:schemeClr val="bg1"/>
                  </a:solidFill>
                  <a:latin typeface="Calibri" panose="020F0502020204030204" pitchFamily="34" charset="0"/>
                </a:rPr>
                <a:t>SD</a:t>
              </a:r>
            </a:p>
            <a:p>
              <a:pPr>
                <a:lnSpc>
                  <a:spcPts val="1500"/>
                </a:lnSpc>
                <a:spcAft>
                  <a:spcPct val="0"/>
                </a:spcAft>
                <a:buClrTx/>
                <a:buFontTx/>
                <a:buNone/>
              </a:pPr>
              <a:r>
                <a:rPr lang="en-US" sz="1400" b="0" dirty="0">
                  <a:solidFill>
                    <a:schemeClr val="bg1"/>
                  </a:solidFill>
                  <a:latin typeface="Calibri" panose="020F0502020204030204" pitchFamily="34" charset="0"/>
                </a:rPr>
                <a:t>Best Overall Response</a:t>
              </a:r>
            </a:p>
            <a:p>
              <a:pPr indent="169863">
                <a:lnSpc>
                  <a:spcPts val="1500"/>
                </a:lnSpc>
                <a:spcAft>
                  <a:spcPct val="0"/>
                </a:spcAft>
                <a:buClrTx/>
                <a:buFontTx/>
                <a:buNone/>
              </a:pPr>
              <a:r>
                <a:rPr lang="en-US" sz="1400" dirty="0">
                  <a:solidFill>
                    <a:schemeClr val="bg1"/>
                  </a:solidFill>
                  <a:latin typeface="Calibri" panose="020F0502020204030204" pitchFamily="34" charset="0"/>
                </a:rPr>
                <a:t>Nonresponder</a:t>
              </a:r>
            </a:p>
            <a:p>
              <a:pPr indent="169863">
                <a:lnSpc>
                  <a:spcPts val="1500"/>
                </a:lnSpc>
                <a:spcAft>
                  <a:spcPct val="0"/>
                </a:spcAft>
                <a:buClrTx/>
                <a:buFontTx/>
                <a:buNone/>
              </a:pPr>
              <a:r>
                <a:rPr lang="en-US" sz="1400" b="0" dirty="0">
                  <a:solidFill>
                    <a:schemeClr val="bg1"/>
                  </a:solidFill>
                  <a:latin typeface="Calibri" panose="020F0502020204030204" pitchFamily="34" charset="0"/>
                </a:rPr>
                <a:t>Responder</a:t>
              </a:r>
            </a:p>
            <a:p>
              <a:pPr indent="171450">
                <a:lnSpc>
                  <a:spcPts val="1500"/>
                </a:lnSpc>
                <a:spcAft>
                  <a:spcPct val="0"/>
                </a:spcAft>
                <a:buClrTx/>
                <a:buFontTx/>
                <a:buNone/>
              </a:pPr>
              <a:r>
                <a:rPr lang="en-US" sz="1400" dirty="0">
                  <a:solidFill>
                    <a:schemeClr val="bg1"/>
                  </a:solidFill>
                  <a:latin typeface="Calibri" panose="020F0502020204030204" pitchFamily="34" charset="0"/>
                </a:rPr>
                <a:t>Treatment continuing</a:t>
              </a:r>
              <a:endParaRPr lang="en-US" sz="1400" b="0" dirty="0">
                <a:solidFill>
                  <a:schemeClr val="bg1"/>
                </a:solidFill>
                <a:latin typeface="Calibri" panose="020F0502020204030204" pitchFamily="34" charset="0"/>
              </a:endParaRPr>
            </a:p>
          </p:txBody>
        </p:sp>
        <p:sp>
          <p:nvSpPr>
            <p:cNvPr id="1356" name="Oval 1355">
              <a:extLst>
                <a:ext uri="{FF2B5EF4-FFF2-40B4-BE49-F238E27FC236}">
                  <a16:creationId xmlns:a16="http://schemas.microsoft.com/office/drawing/2014/main" id="{27E2FE04-C657-2ED6-4E18-F257BB383380}"/>
                </a:ext>
              </a:extLst>
            </p:cNvPr>
            <p:cNvSpPr/>
            <p:nvPr/>
          </p:nvSpPr>
          <p:spPr bwMode="auto">
            <a:xfrm>
              <a:off x="3134950" y="2676317"/>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7" name="Isosceles Triangle 1059">
              <a:extLst>
                <a:ext uri="{FF2B5EF4-FFF2-40B4-BE49-F238E27FC236}">
                  <a16:creationId xmlns:a16="http://schemas.microsoft.com/office/drawing/2014/main" id="{8B19BBEC-494A-6F00-2E97-218FA18244CA}"/>
                </a:ext>
              </a:extLst>
            </p:cNvPr>
            <p:cNvSpPr/>
            <p:nvPr/>
          </p:nvSpPr>
          <p:spPr bwMode="auto">
            <a:xfrm>
              <a:off x="3113661" y="2860594"/>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8" name="Diamond 1357">
              <a:extLst>
                <a:ext uri="{FF2B5EF4-FFF2-40B4-BE49-F238E27FC236}">
                  <a16:creationId xmlns:a16="http://schemas.microsoft.com/office/drawing/2014/main" id="{F3B483BD-714D-A52A-6538-C369FA7F043C}"/>
                </a:ext>
              </a:extLst>
            </p:cNvPr>
            <p:cNvSpPr/>
            <p:nvPr/>
          </p:nvSpPr>
          <p:spPr bwMode="auto">
            <a:xfrm>
              <a:off x="3105008" y="2475487"/>
              <a:ext cx="118358" cy="118358"/>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9" name="Rectangle 1358">
              <a:extLst>
                <a:ext uri="{FF2B5EF4-FFF2-40B4-BE49-F238E27FC236}">
                  <a16:creationId xmlns:a16="http://schemas.microsoft.com/office/drawing/2014/main" id="{D534DFAF-B892-F1D5-1D36-8F55263480CD}"/>
                </a:ext>
              </a:extLst>
            </p:cNvPr>
            <p:cNvSpPr/>
            <p:nvPr/>
          </p:nvSpPr>
          <p:spPr bwMode="auto">
            <a:xfrm>
              <a:off x="3113661" y="3242785"/>
              <a:ext cx="95858" cy="9585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0" name="Rectangle 1359">
              <a:extLst>
                <a:ext uri="{FF2B5EF4-FFF2-40B4-BE49-F238E27FC236}">
                  <a16:creationId xmlns:a16="http://schemas.microsoft.com/office/drawing/2014/main" id="{6B0FFF8E-7FD8-E387-0B71-7034F0064994}"/>
                </a:ext>
              </a:extLst>
            </p:cNvPr>
            <p:cNvSpPr/>
            <p:nvPr/>
          </p:nvSpPr>
          <p:spPr bwMode="auto">
            <a:xfrm>
              <a:off x="3113661" y="3451249"/>
              <a:ext cx="95858" cy="9585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1" name="Arrow: Right 1375">
              <a:extLst>
                <a:ext uri="{FF2B5EF4-FFF2-40B4-BE49-F238E27FC236}">
                  <a16:creationId xmlns:a16="http://schemas.microsoft.com/office/drawing/2014/main" id="{C27762CA-CE96-184D-629A-BF1CA9774125}"/>
                </a:ext>
              </a:extLst>
            </p:cNvPr>
            <p:cNvSpPr/>
            <p:nvPr/>
          </p:nvSpPr>
          <p:spPr bwMode="auto">
            <a:xfrm>
              <a:off x="3109257" y="3632595"/>
              <a:ext cx="116109" cy="91160"/>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362" name="Group 1361">
            <a:extLst>
              <a:ext uri="{FF2B5EF4-FFF2-40B4-BE49-F238E27FC236}">
                <a16:creationId xmlns:a16="http://schemas.microsoft.com/office/drawing/2014/main" id="{6A0B8A05-FE5E-ABF3-3A72-D211EA943939}"/>
              </a:ext>
            </a:extLst>
          </p:cNvPr>
          <p:cNvGrpSpPr/>
          <p:nvPr/>
        </p:nvGrpSpPr>
        <p:grpSpPr>
          <a:xfrm>
            <a:off x="9292590" y="2636024"/>
            <a:ext cx="1962888" cy="1538883"/>
            <a:chOff x="9032524" y="2254172"/>
            <a:chExt cx="1962888" cy="1538883"/>
          </a:xfrm>
        </p:grpSpPr>
        <p:sp>
          <p:nvSpPr>
            <p:cNvPr id="1363" name="TextBox 1362">
              <a:extLst>
                <a:ext uri="{FF2B5EF4-FFF2-40B4-BE49-F238E27FC236}">
                  <a16:creationId xmlns:a16="http://schemas.microsoft.com/office/drawing/2014/main" id="{0DF51F34-3F47-81A8-F85F-B766CD08E159}"/>
                </a:ext>
              </a:extLst>
            </p:cNvPr>
            <p:cNvSpPr txBox="1"/>
            <p:nvPr/>
          </p:nvSpPr>
          <p:spPr bwMode="auto">
            <a:xfrm>
              <a:off x="9032524" y="2254172"/>
              <a:ext cx="1962888" cy="1538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ts val="1500"/>
                </a:lnSpc>
                <a:spcAft>
                  <a:spcPct val="0"/>
                </a:spcAft>
                <a:buClrTx/>
                <a:buFontTx/>
                <a:buNone/>
              </a:pPr>
              <a:r>
                <a:rPr lang="en-US" sz="1400" b="0" dirty="0">
                  <a:solidFill>
                    <a:schemeClr val="bg1"/>
                  </a:solidFill>
                  <a:latin typeface="Calibri" panose="020F0502020204030204" pitchFamily="34" charset="0"/>
                </a:rPr>
                <a:t>Overall Response</a:t>
              </a:r>
            </a:p>
            <a:p>
              <a:pPr indent="169863">
                <a:lnSpc>
                  <a:spcPts val="1500"/>
                </a:lnSpc>
                <a:spcAft>
                  <a:spcPct val="0"/>
                </a:spcAft>
                <a:buClrTx/>
                <a:buFontTx/>
                <a:buNone/>
              </a:pPr>
              <a:r>
                <a:rPr lang="en-US" sz="1400" dirty="0">
                  <a:solidFill>
                    <a:schemeClr val="bg1"/>
                  </a:solidFill>
                  <a:latin typeface="Calibri" panose="020F0502020204030204" pitchFamily="34" charset="0"/>
                </a:rPr>
                <a:t>PD</a:t>
              </a:r>
            </a:p>
            <a:p>
              <a:pPr indent="169863">
                <a:lnSpc>
                  <a:spcPts val="1500"/>
                </a:lnSpc>
                <a:spcAft>
                  <a:spcPct val="0"/>
                </a:spcAft>
                <a:buClrTx/>
                <a:buFontTx/>
                <a:buNone/>
              </a:pPr>
              <a:r>
                <a:rPr lang="en-US" sz="1400" b="0" dirty="0">
                  <a:solidFill>
                    <a:schemeClr val="bg1"/>
                  </a:solidFill>
                  <a:latin typeface="Calibri" panose="020F0502020204030204" pitchFamily="34" charset="0"/>
                </a:rPr>
                <a:t>PR</a:t>
              </a:r>
            </a:p>
            <a:p>
              <a:pPr indent="169863">
                <a:lnSpc>
                  <a:spcPts val="1500"/>
                </a:lnSpc>
                <a:spcAft>
                  <a:spcPct val="0"/>
                </a:spcAft>
                <a:buClrTx/>
                <a:buFontTx/>
                <a:buNone/>
              </a:pPr>
              <a:r>
                <a:rPr lang="en-US" sz="1400" dirty="0">
                  <a:solidFill>
                    <a:schemeClr val="bg1"/>
                  </a:solidFill>
                  <a:latin typeface="Calibri" panose="020F0502020204030204" pitchFamily="34" charset="0"/>
                </a:rPr>
                <a:t>SD</a:t>
              </a:r>
            </a:p>
            <a:p>
              <a:pPr>
                <a:lnSpc>
                  <a:spcPts val="1500"/>
                </a:lnSpc>
                <a:spcAft>
                  <a:spcPct val="0"/>
                </a:spcAft>
                <a:buClrTx/>
                <a:buFontTx/>
                <a:buNone/>
              </a:pPr>
              <a:r>
                <a:rPr lang="en-US" sz="1400" b="0" dirty="0">
                  <a:solidFill>
                    <a:schemeClr val="bg1"/>
                  </a:solidFill>
                  <a:latin typeface="Calibri" panose="020F0502020204030204" pitchFamily="34" charset="0"/>
                </a:rPr>
                <a:t>Best Overall Response</a:t>
              </a:r>
            </a:p>
            <a:p>
              <a:pPr indent="169863">
                <a:lnSpc>
                  <a:spcPts val="1500"/>
                </a:lnSpc>
                <a:spcAft>
                  <a:spcPct val="0"/>
                </a:spcAft>
                <a:buClrTx/>
                <a:buFontTx/>
                <a:buNone/>
              </a:pPr>
              <a:r>
                <a:rPr lang="en-US" sz="1400" dirty="0">
                  <a:solidFill>
                    <a:schemeClr val="bg1"/>
                  </a:solidFill>
                  <a:latin typeface="Calibri" panose="020F0502020204030204" pitchFamily="34" charset="0"/>
                </a:rPr>
                <a:t>Nonresponder</a:t>
              </a:r>
            </a:p>
            <a:p>
              <a:pPr indent="169863">
                <a:lnSpc>
                  <a:spcPts val="1500"/>
                </a:lnSpc>
                <a:spcAft>
                  <a:spcPct val="0"/>
                </a:spcAft>
                <a:buClrTx/>
                <a:buFontTx/>
                <a:buNone/>
              </a:pPr>
              <a:r>
                <a:rPr lang="en-US" sz="1400" b="0" dirty="0">
                  <a:solidFill>
                    <a:schemeClr val="bg1"/>
                  </a:solidFill>
                  <a:latin typeface="Calibri" panose="020F0502020204030204" pitchFamily="34" charset="0"/>
                </a:rPr>
                <a:t>Responder</a:t>
              </a:r>
            </a:p>
            <a:p>
              <a:pPr indent="171450">
                <a:lnSpc>
                  <a:spcPts val="1500"/>
                </a:lnSpc>
                <a:spcAft>
                  <a:spcPct val="0"/>
                </a:spcAft>
                <a:buClrTx/>
                <a:buFontTx/>
                <a:buNone/>
              </a:pPr>
              <a:r>
                <a:rPr lang="en-US" sz="1400" dirty="0">
                  <a:solidFill>
                    <a:schemeClr val="bg1"/>
                  </a:solidFill>
                  <a:latin typeface="Calibri" panose="020F0502020204030204" pitchFamily="34" charset="0"/>
                </a:rPr>
                <a:t>Treatment continuing</a:t>
              </a:r>
              <a:endParaRPr lang="en-US" sz="1400" b="0" dirty="0">
                <a:solidFill>
                  <a:schemeClr val="bg1"/>
                </a:solidFill>
                <a:latin typeface="Calibri" panose="020F0502020204030204" pitchFamily="34" charset="0"/>
              </a:endParaRPr>
            </a:p>
          </p:txBody>
        </p:sp>
        <p:sp>
          <p:nvSpPr>
            <p:cNvPr id="1364" name="Oval 1363">
              <a:extLst>
                <a:ext uri="{FF2B5EF4-FFF2-40B4-BE49-F238E27FC236}">
                  <a16:creationId xmlns:a16="http://schemas.microsoft.com/office/drawing/2014/main" id="{D07B011D-5DEE-2ED3-233C-4D1F49AE7CB6}"/>
                </a:ext>
              </a:extLst>
            </p:cNvPr>
            <p:cNvSpPr/>
            <p:nvPr/>
          </p:nvSpPr>
          <p:spPr bwMode="auto">
            <a:xfrm>
              <a:off x="9079021" y="2676317"/>
              <a:ext cx="73535" cy="100096"/>
            </a:xfrm>
            <a:prstGeom prst="ellipse">
              <a:avLst/>
            </a:prstGeom>
            <a:solidFill>
              <a:srgbClr val="017CA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5" name="Isosceles Triangle 1378">
              <a:extLst>
                <a:ext uri="{FF2B5EF4-FFF2-40B4-BE49-F238E27FC236}">
                  <a16:creationId xmlns:a16="http://schemas.microsoft.com/office/drawing/2014/main" id="{401E95D0-2CF2-A01C-4A48-FC0F6BF1715D}"/>
                </a:ext>
              </a:extLst>
            </p:cNvPr>
            <p:cNvSpPr/>
            <p:nvPr/>
          </p:nvSpPr>
          <p:spPr bwMode="auto">
            <a:xfrm>
              <a:off x="9057732" y="2860594"/>
              <a:ext cx="116111" cy="100096"/>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6" name="Diamond 1365">
              <a:extLst>
                <a:ext uri="{FF2B5EF4-FFF2-40B4-BE49-F238E27FC236}">
                  <a16:creationId xmlns:a16="http://schemas.microsoft.com/office/drawing/2014/main" id="{FB988FF8-D980-CD20-56DA-CB2B3D9F2444}"/>
                </a:ext>
              </a:extLst>
            </p:cNvPr>
            <p:cNvSpPr/>
            <p:nvPr/>
          </p:nvSpPr>
          <p:spPr bwMode="auto">
            <a:xfrm>
              <a:off x="9049079" y="2475487"/>
              <a:ext cx="118358" cy="118358"/>
            </a:xfrm>
            <a:prstGeom prst="diamond">
              <a:avLst/>
            </a:prstGeom>
            <a:solidFill>
              <a:srgbClr val="C0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7" name="Rectangle 1366">
              <a:extLst>
                <a:ext uri="{FF2B5EF4-FFF2-40B4-BE49-F238E27FC236}">
                  <a16:creationId xmlns:a16="http://schemas.microsoft.com/office/drawing/2014/main" id="{704CF6A0-C872-4068-9634-5639700AC3B8}"/>
                </a:ext>
              </a:extLst>
            </p:cNvPr>
            <p:cNvSpPr/>
            <p:nvPr/>
          </p:nvSpPr>
          <p:spPr bwMode="auto">
            <a:xfrm>
              <a:off x="9057732" y="3242785"/>
              <a:ext cx="95858" cy="9585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8" name="Rectangle 1367">
              <a:extLst>
                <a:ext uri="{FF2B5EF4-FFF2-40B4-BE49-F238E27FC236}">
                  <a16:creationId xmlns:a16="http://schemas.microsoft.com/office/drawing/2014/main" id="{55E1C7AA-38B4-C9AB-AE1F-6B10236A996F}"/>
                </a:ext>
              </a:extLst>
            </p:cNvPr>
            <p:cNvSpPr/>
            <p:nvPr/>
          </p:nvSpPr>
          <p:spPr bwMode="auto">
            <a:xfrm>
              <a:off x="9057732" y="3451249"/>
              <a:ext cx="95858" cy="9585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9" name="Arrow: Right 1382">
              <a:extLst>
                <a:ext uri="{FF2B5EF4-FFF2-40B4-BE49-F238E27FC236}">
                  <a16:creationId xmlns:a16="http://schemas.microsoft.com/office/drawing/2014/main" id="{FA0415BB-7C21-4858-1D3E-3F66F9FDDAEA}"/>
                </a:ext>
              </a:extLst>
            </p:cNvPr>
            <p:cNvSpPr/>
            <p:nvPr/>
          </p:nvSpPr>
          <p:spPr bwMode="auto">
            <a:xfrm>
              <a:off x="9053328" y="3632595"/>
              <a:ext cx="116109" cy="91160"/>
            </a:xfrm>
            <a:prstGeom prst="rightArrow">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3956222143"/>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Treatment-Emergent Adverse Events With Tusamitamab Ravtansine: Pooled NSCLC Cohorts</a:t>
            </a:r>
          </a:p>
        </p:txBody>
      </p:sp>
      <p:sp>
        <p:nvSpPr>
          <p:cNvPr id="4" name="ZoneTexte 3"/>
          <p:cNvSpPr txBox="1"/>
          <p:nvPr/>
        </p:nvSpPr>
        <p:spPr>
          <a:xfrm>
            <a:off x="445187" y="6364049"/>
            <a:ext cx="2190023" cy="276999"/>
          </a:xfrm>
          <a:prstGeom prst="rect">
            <a:avLst/>
          </a:prstGeom>
          <a:noFill/>
        </p:spPr>
        <p:txBody>
          <a:bodyPr wrap="none" rtlCol="0">
            <a:spAutoFit/>
          </a:bodyPr>
          <a:lstStyle/>
          <a:p>
            <a:r>
              <a:rPr lang="it-IT" sz="1200" dirty="0">
                <a:solidFill>
                  <a:schemeClr val="bg2"/>
                </a:solidFill>
                <a:latin typeface="Calibri" panose="020F0502020204030204" pitchFamily="34" charset="0"/>
                <a:cs typeface="Calibri" panose="020F0502020204030204" pitchFamily="34" charset="0"/>
              </a:rPr>
              <a:t>Gazzah. ASCO 2020. Abstr 9505.</a:t>
            </a:r>
          </a:p>
        </p:txBody>
      </p:sp>
      <p:graphicFrame>
        <p:nvGraphicFramePr>
          <p:cNvPr id="6" name="Table 6">
            <a:extLst>
              <a:ext uri="{FF2B5EF4-FFF2-40B4-BE49-F238E27FC236}">
                <a16:creationId xmlns:a16="http://schemas.microsoft.com/office/drawing/2014/main" id="{6D3F6743-ACBE-835D-0003-71A6A49EE956}"/>
              </a:ext>
            </a:extLst>
          </p:cNvPr>
          <p:cNvGraphicFramePr>
            <a:graphicFrameLocks noGrp="1"/>
          </p:cNvGraphicFramePr>
          <p:nvPr>
            <p:extLst>
              <p:ext uri="{D42A27DB-BD31-4B8C-83A1-F6EECF244321}">
                <p14:modId xmlns:p14="http://schemas.microsoft.com/office/powerpoint/2010/main" val="162120623"/>
              </p:ext>
            </p:extLst>
          </p:nvPr>
        </p:nvGraphicFramePr>
        <p:xfrm>
          <a:off x="6509858" y="1600200"/>
          <a:ext cx="5227479" cy="2042160"/>
        </p:xfrm>
        <a:graphic>
          <a:graphicData uri="http://schemas.openxmlformats.org/drawingml/2006/table">
            <a:tbl>
              <a:tblPr firstRow="1" bandRow="1">
                <a:tableStyleId>{F5AB1C69-6EDB-4FF4-983F-18BD219EF322}</a:tableStyleId>
              </a:tblPr>
              <a:tblGrid>
                <a:gridCol w="1898851">
                  <a:extLst>
                    <a:ext uri="{9D8B030D-6E8A-4147-A177-3AD203B41FA5}">
                      <a16:colId xmlns:a16="http://schemas.microsoft.com/office/drawing/2014/main" val="1978078265"/>
                    </a:ext>
                  </a:extLst>
                </a:gridCol>
                <a:gridCol w="1725105">
                  <a:extLst>
                    <a:ext uri="{9D8B030D-6E8A-4147-A177-3AD203B41FA5}">
                      <a16:colId xmlns:a16="http://schemas.microsoft.com/office/drawing/2014/main" val="4051643306"/>
                    </a:ext>
                  </a:extLst>
                </a:gridCol>
                <a:gridCol w="1603523">
                  <a:extLst>
                    <a:ext uri="{9D8B030D-6E8A-4147-A177-3AD203B41FA5}">
                      <a16:colId xmlns:a16="http://schemas.microsoft.com/office/drawing/2014/main" val="1614601626"/>
                    </a:ext>
                  </a:extLst>
                </a:gridCol>
              </a:tblGrid>
              <a:tr h="235505">
                <a:tc rowSpan="2">
                  <a:txBody>
                    <a:bodyPr/>
                    <a:lstStyle/>
                    <a:p>
                      <a:r>
                        <a:rPr lang="en-US" sz="1400" b="1" dirty="0">
                          <a:solidFill>
                            <a:schemeClr val="tx1"/>
                          </a:solidFill>
                        </a:rPr>
                        <a:t>Laboratory Abnormalities, n (%)</a:t>
                      </a:r>
                    </a:p>
                  </a:txBody>
                  <a:tcPr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gridSpan="2">
                  <a:txBody>
                    <a:bodyPr/>
                    <a:lstStyle/>
                    <a:p>
                      <a:pPr algn="ctr"/>
                      <a:r>
                        <a:rPr lang="en-US" sz="1400" b="1" dirty="0">
                          <a:solidFill>
                            <a:schemeClr val="tx1"/>
                          </a:solidFill>
                        </a:rPr>
                        <a:t>Tusamitamab Ravtansine 100 mg/m</a:t>
                      </a:r>
                      <a:r>
                        <a:rPr lang="en-US" sz="1400" b="1" baseline="30000" dirty="0">
                          <a:solidFill>
                            <a:schemeClr val="tx1"/>
                          </a:solidFill>
                        </a:rPr>
                        <a:t>2</a:t>
                      </a:r>
                      <a:r>
                        <a:rPr lang="en-US" sz="1400" b="1" dirty="0">
                          <a:solidFill>
                            <a:schemeClr val="tx1"/>
                          </a:solidFill>
                        </a:rPr>
                        <a:t> Q2W</a:t>
                      </a:r>
                      <a:br>
                        <a:rPr lang="en-US" sz="1400" b="1" dirty="0">
                          <a:solidFill>
                            <a:schemeClr val="tx1"/>
                          </a:solidFill>
                        </a:rPr>
                      </a:br>
                      <a:r>
                        <a:rPr lang="en-US" sz="1400" b="1" dirty="0">
                          <a:solidFill>
                            <a:schemeClr val="tx1"/>
                          </a:solidFill>
                        </a:rPr>
                        <a:t>(n = 92)</a:t>
                      </a:r>
                      <a:endParaRPr lang="en-US"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862744756"/>
                  </a:ext>
                </a:extLst>
              </a:tr>
              <a:tr h="138532">
                <a:tc vMerge="1">
                  <a:txBody>
                    <a:bodyPr/>
                    <a:lstStyle/>
                    <a:p>
                      <a:endParaRPr lang="en-US" sz="1600" b="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All Grades</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Grade ≥3</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13584254"/>
                  </a:ext>
                </a:extLst>
              </a:tr>
              <a:tr h="138532">
                <a:tc gridSpan="3">
                  <a:txBody>
                    <a:bodyPr/>
                    <a:lstStyle/>
                    <a:p>
                      <a:r>
                        <a:rPr lang="en-US" sz="1400" b="1" dirty="0">
                          <a:solidFill>
                            <a:schemeClr val="bg1"/>
                          </a:solidFill>
                        </a:rPr>
                        <a:t>Hematological toxicity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lnL w="12700" cmpd="sng">
                      <a:noFill/>
                    </a:lnL>
                    <a:lnT w="12700" cmpd="sng">
                      <a:noFill/>
                    </a:lnT>
                  </a:tcPr>
                </a:tc>
                <a:tc hMerge="1">
                  <a:txBody>
                    <a:bodyPr/>
                    <a:lstStyle/>
                    <a:p>
                      <a:endParaRPr lang="en-US" sz="1400" b="1"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34883264"/>
                  </a:ext>
                </a:extLst>
              </a:tr>
              <a:tr h="138532">
                <a:tc>
                  <a:txBody>
                    <a:bodyPr/>
                    <a:lstStyle/>
                    <a:p>
                      <a:r>
                        <a:rPr lang="en-US" sz="1400" dirty="0">
                          <a:solidFill>
                            <a:schemeClr val="bg1"/>
                          </a:solidFill>
                        </a:rPr>
                        <a:t>Neutropenia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4 (4.4)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1778453"/>
                  </a:ext>
                </a:extLst>
              </a:tr>
              <a:tr h="138532">
                <a:tc>
                  <a:txBody>
                    <a:bodyPr/>
                    <a:lstStyle/>
                    <a:p>
                      <a:r>
                        <a:rPr lang="en-US" sz="1400" dirty="0">
                          <a:solidFill>
                            <a:schemeClr val="bg1"/>
                          </a:solidFill>
                        </a:rPr>
                        <a:t>Anemia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69 (75.8)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 (2.2)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030368025"/>
                  </a:ext>
                </a:extLst>
              </a:tr>
              <a:tr h="138532">
                <a:tc>
                  <a:txBody>
                    <a:bodyPr/>
                    <a:lstStyle/>
                    <a:p>
                      <a:r>
                        <a:rPr lang="en-US" sz="1400" dirty="0">
                          <a:solidFill>
                            <a:schemeClr val="bg1"/>
                          </a:solidFill>
                        </a:rPr>
                        <a:t>Thrombocytopenia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11 (12.2)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07675138"/>
                  </a:ext>
                </a:extLst>
              </a:tr>
            </a:tbl>
          </a:graphicData>
        </a:graphic>
      </p:graphicFrame>
      <p:graphicFrame>
        <p:nvGraphicFramePr>
          <p:cNvPr id="7" name="Table 6">
            <a:extLst>
              <a:ext uri="{FF2B5EF4-FFF2-40B4-BE49-F238E27FC236}">
                <a16:creationId xmlns:a16="http://schemas.microsoft.com/office/drawing/2014/main" id="{FB3FFFD4-56DE-4DE5-A4F6-FC10269C10AC}"/>
              </a:ext>
            </a:extLst>
          </p:cNvPr>
          <p:cNvGraphicFramePr>
            <a:graphicFrameLocks noGrp="1"/>
          </p:cNvGraphicFramePr>
          <p:nvPr>
            <p:extLst>
              <p:ext uri="{D42A27DB-BD31-4B8C-83A1-F6EECF244321}">
                <p14:modId xmlns:p14="http://schemas.microsoft.com/office/powerpoint/2010/main" val="1774216265"/>
              </p:ext>
            </p:extLst>
          </p:nvPr>
        </p:nvGraphicFramePr>
        <p:xfrm>
          <a:off x="723900" y="1597201"/>
          <a:ext cx="5671818" cy="4602480"/>
        </p:xfrm>
        <a:graphic>
          <a:graphicData uri="http://schemas.openxmlformats.org/drawingml/2006/table">
            <a:tbl>
              <a:tblPr firstRow="1" bandRow="1">
                <a:tableStyleId>{F5AB1C69-6EDB-4FF4-983F-18BD219EF322}</a:tableStyleId>
              </a:tblPr>
              <a:tblGrid>
                <a:gridCol w="2181084">
                  <a:extLst>
                    <a:ext uri="{9D8B030D-6E8A-4147-A177-3AD203B41FA5}">
                      <a16:colId xmlns:a16="http://schemas.microsoft.com/office/drawing/2014/main" val="1978078265"/>
                    </a:ext>
                  </a:extLst>
                </a:gridCol>
                <a:gridCol w="1844040">
                  <a:extLst>
                    <a:ext uri="{9D8B030D-6E8A-4147-A177-3AD203B41FA5}">
                      <a16:colId xmlns:a16="http://schemas.microsoft.com/office/drawing/2014/main" val="2731205011"/>
                    </a:ext>
                  </a:extLst>
                </a:gridCol>
                <a:gridCol w="1646694">
                  <a:extLst>
                    <a:ext uri="{9D8B030D-6E8A-4147-A177-3AD203B41FA5}">
                      <a16:colId xmlns:a16="http://schemas.microsoft.com/office/drawing/2014/main" val="2687898419"/>
                    </a:ext>
                  </a:extLst>
                </a:gridCol>
              </a:tblGrid>
              <a:tr h="232500">
                <a:tc rowSpan="2">
                  <a:txBody>
                    <a:bodyPr/>
                    <a:lstStyle/>
                    <a:p>
                      <a:r>
                        <a:rPr lang="en-US" sz="1400" b="1" dirty="0">
                          <a:solidFill>
                            <a:schemeClr val="tx1"/>
                          </a:solidFill>
                        </a:rPr>
                        <a:t>Preferred Term, n (%)</a:t>
                      </a:r>
                    </a:p>
                  </a:txBody>
                  <a:tcPr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gridSpan="2">
                  <a:txBody>
                    <a:bodyPr/>
                    <a:lstStyle/>
                    <a:p>
                      <a:pPr algn="ctr"/>
                      <a:r>
                        <a:rPr lang="en-US" sz="1400" b="1" dirty="0">
                          <a:solidFill>
                            <a:schemeClr val="tx1"/>
                          </a:solidFill>
                        </a:rPr>
                        <a:t>Tusamitamab Ravtansine 100 mg/m</a:t>
                      </a:r>
                      <a:r>
                        <a:rPr lang="en-US" sz="1400" b="1" baseline="30000" dirty="0">
                          <a:solidFill>
                            <a:schemeClr val="tx1"/>
                          </a:solidFill>
                        </a:rPr>
                        <a:t>2</a:t>
                      </a:r>
                      <a:r>
                        <a:rPr lang="en-US" sz="1400" b="1" dirty="0">
                          <a:solidFill>
                            <a:schemeClr val="tx1"/>
                          </a:solidFill>
                        </a:rPr>
                        <a:t> Q2W</a:t>
                      </a:r>
                      <a:br>
                        <a:rPr lang="en-US" sz="1400" b="1" dirty="0">
                          <a:solidFill>
                            <a:schemeClr val="tx1"/>
                          </a:solidFill>
                        </a:rPr>
                      </a:br>
                      <a:r>
                        <a:rPr lang="en-US" sz="1400" b="1" dirty="0">
                          <a:solidFill>
                            <a:schemeClr val="tx1"/>
                          </a:solidFill>
                        </a:rPr>
                        <a:t>(n = 92)</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sz="1600" b="1"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862744756"/>
                  </a:ext>
                </a:extLst>
              </a:tr>
              <a:tr h="134605">
                <a:tc vMerge="1">
                  <a:txBody>
                    <a:bodyPr/>
                    <a:lstStyle/>
                    <a:p>
                      <a:endParaRPr lang="en-US" sz="1600" b="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All Grades</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Grade ≥3</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13584254"/>
                  </a:ext>
                </a:extLst>
              </a:tr>
              <a:tr h="134605">
                <a:tc>
                  <a:txBody>
                    <a:bodyPr/>
                    <a:lstStyle/>
                    <a:p>
                      <a:r>
                        <a:rPr lang="en-US" sz="1400" b="1" dirty="0">
                          <a:solidFill>
                            <a:schemeClr val="bg1"/>
                          </a:solidFill>
                        </a:rPr>
                        <a:t>Any class, TEASs ≥10%</a:t>
                      </a:r>
                    </a:p>
                  </a:txBody>
                  <a:tcP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92 (100)</a:t>
                      </a:r>
                    </a:p>
                  </a:txBody>
                  <a:tcP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47 (51.1)</a:t>
                      </a:r>
                    </a:p>
                  </a:txBody>
                  <a:tcP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1778453"/>
                  </a:ext>
                </a:extLst>
              </a:tr>
              <a:tr h="134605">
                <a:tc>
                  <a:txBody>
                    <a:bodyPr/>
                    <a:lstStyle/>
                    <a:p>
                      <a:r>
                        <a:rPr lang="en-US" sz="1400" dirty="0">
                          <a:solidFill>
                            <a:schemeClr val="bg1"/>
                          </a:solidFill>
                        </a:rPr>
                        <a:t>Corneal AE (Keratopathy/Keratitis)</a:t>
                      </a:r>
                    </a:p>
                  </a:txBody>
                  <a:tcPr>
                    <a:lnL w="19050" cap="flat" cmpd="sng" algn="ctr">
                      <a:solidFill>
                        <a:schemeClr val="accent1"/>
                      </a:solidFill>
                      <a:prstDash val="solid"/>
                      <a:round/>
                      <a:headEnd type="none" w="med" len="med"/>
                      <a:tailEnd type="none" w="med" len="med"/>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35 (38.0)</a:t>
                      </a:r>
                    </a:p>
                  </a:txBody>
                  <a:tcPr anchor="b">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10 (10.9)</a:t>
                      </a:r>
                    </a:p>
                  </a:txBody>
                  <a:tcPr anchor="b">
                    <a:lnL w="12700" cmpd="sng">
                      <a:noFill/>
                    </a:lnL>
                    <a:lnR w="19050" cap="flat" cmpd="sng" algn="ctr">
                      <a:solidFill>
                        <a:schemeClr val="accent1"/>
                      </a:solidFill>
                      <a:prstDash val="solid"/>
                      <a:round/>
                      <a:headEnd type="none" w="med" len="med"/>
                      <a:tailEnd type="none" w="med" len="med"/>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30368025"/>
                  </a:ext>
                </a:extLst>
              </a:tr>
              <a:tr h="134605">
                <a:tc>
                  <a:txBody>
                    <a:bodyPr/>
                    <a:lstStyle/>
                    <a:p>
                      <a:r>
                        <a:rPr lang="en-US" sz="1400" dirty="0">
                          <a:solidFill>
                            <a:schemeClr val="bg1"/>
                          </a:solidFill>
                        </a:rPr>
                        <a:t>Asthenia</a:t>
                      </a:r>
                    </a:p>
                  </a:txBody>
                  <a:tcPr>
                    <a:lnL w="19050" cap="flat" cmpd="sng" algn="ctr">
                      <a:solidFill>
                        <a:schemeClr val="accent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34 (37.0)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 (4.3)</a:t>
                      </a:r>
                    </a:p>
                  </a:txBody>
                  <a:tcPr>
                    <a:lnL w="12700" cmpd="sng">
                      <a:noFill/>
                    </a:lnL>
                    <a:lnR w="19050"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07675138"/>
                  </a:ext>
                </a:extLst>
              </a:tr>
              <a:tr h="134605">
                <a:tc>
                  <a:txBody>
                    <a:bodyPr/>
                    <a:lstStyle/>
                    <a:p>
                      <a:r>
                        <a:rPr lang="en-US" sz="1400" dirty="0">
                          <a:solidFill>
                            <a:schemeClr val="bg1"/>
                          </a:solidFill>
                        </a:rPr>
                        <a:t>Peripheral neuropathy (SMQ*)</a:t>
                      </a:r>
                    </a:p>
                  </a:txBody>
                  <a:tcPr>
                    <a:lnL w="19050" cap="flat" cmpd="sng" algn="ctr">
                      <a:solidFill>
                        <a:schemeClr val="accent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25 (27.2)</a:t>
                      </a:r>
                    </a:p>
                  </a:txBody>
                  <a:tcPr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 (1.1)</a:t>
                      </a:r>
                    </a:p>
                  </a:txBody>
                  <a:tcPr anchor="b">
                    <a:lnL w="12700" cmpd="sng">
                      <a:noFill/>
                    </a:lnL>
                    <a:lnR w="19050" cap="flat" cmpd="sng" algn="ctr">
                      <a:solidFill>
                        <a:schemeClr val="accent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69411222"/>
                  </a:ext>
                </a:extLst>
              </a:tr>
              <a:tr h="134605">
                <a:tc>
                  <a:txBody>
                    <a:bodyPr/>
                    <a:lstStyle/>
                    <a:p>
                      <a:r>
                        <a:rPr lang="en-US" sz="1400" dirty="0">
                          <a:solidFill>
                            <a:schemeClr val="bg1"/>
                          </a:solidFill>
                        </a:rPr>
                        <a:t>Diarrhea</a:t>
                      </a:r>
                    </a:p>
                  </a:txBody>
                  <a:tcPr>
                    <a:lnL w="19050" cap="flat" cmpd="sng" algn="ctr">
                      <a:solidFill>
                        <a:schemeClr val="accent1"/>
                      </a:solidFill>
                      <a:prstDash val="solid"/>
                      <a:round/>
                      <a:headEnd type="none" w="med" len="med"/>
                      <a:tailEnd type="none" w="med" len="med"/>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21 (22.8)</a:t>
                      </a:r>
                    </a:p>
                  </a:txBody>
                  <a:tcPr>
                    <a:lnL w="12700" cmpd="sng">
                      <a:noFill/>
                    </a:lnL>
                    <a:lnR w="12700" cmpd="sng">
                      <a:noFill/>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 (1.1)</a:t>
                      </a:r>
                    </a:p>
                  </a:txBody>
                  <a:tcPr>
                    <a:lnL w="12700" cmpd="sng">
                      <a:noFill/>
                    </a:lnL>
                    <a:lnR w="19050" cap="flat" cmpd="sng" algn="ctr">
                      <a:solidFill>
                        <a:schemeClr val="accent1"/>
                      </a:solidFill>
                      <a:prstDash val="solid"/>
                      <a:round/>
                      <a:headEnd type="none" w="med" len="med"/>
                      <a:tailEnd type="none" w="med" len="med"/>
                    </a:lnR>
                    <a:lnT w="12700" cmpd="sng">
                      <a:noFill/>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27485514"/>
                  </a:ext>
                </a:extLst>
              </a:tr>
              <a:tr h="134605">
                <a:tc>
                  <a:txBody>
                    <a:bodyPr/>
                    <a:lstStyle/>
                    <a:p>
                      <a:r>
                        <a:rPr lang="en-US" sz="1400" dirty="0">
                          <a:solidFill>
                            <a:schemeClr val="bg1"/>
                          </a:solidFill>
                        </a:rPr>
                        <a:t>Dyspnea</a:t>
                      </a:r>
                    </a:p>
                  </a:txBody>
                  <a:tcP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20 (21.7)</a:t>
                      </a:r>
                    </a:p>
                  </a:txBody>
                  <a:tcP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10 (10.9)</a:t>
                      </a:r>
                    </a:p>
                  </a:txBody>
                  <a:tcPr>
                    <a:lnL w="12700" cmpd="sng">
                      <a:noFill/>
                    </a:lnL>
                    <a:lnR w="12700" cmpd="sng">
                      <a:noFill/>
                    </a:lnR>
                    <a:lnT w="19050"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00050904"/>
                  </a:ext>
                </a:extLst>
              </a:tr>
              <a:tr h="134605">
                <a:tc>
                  <a:txBody>
                    <a:bodyPr/>
                    <a:lstStyle/>
                    <a:p>
                      <a:r>
                        <a:rPr lang="en-US" sz="1400" dirty="0">
                          <a:solidFill>
                            <a:schemeClr val="bg1"/>
                          </a:solidFill>
                        </a:rPr>
                        <a:t>Decreased appetite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19 (20.7)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98715016"/>
                  </a:ext>
                </a:extLst>
              </a:tr>
              <a:tr h="134605">
                <a:tc>
                  <a:txBody>
                    <a:bodyPr/>
                    <a:lstStyle/>
                    <a:p>
                      <a:r>
                        <a:rPr lang="en-US" sz="1400" dirty="0">
                          <a:solidFill>
                            <a:schemeClr val="bg1"/>
                          </a:solidFill>
                        </a:rPr>
                        <a:t>Cough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14 (15.2)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98873668"/>
                  </a:ext>
                </a:extLst>
              </a:tr>
              <a:tr h="134605">
                <a:tc>
                  <a:txBody>
                    <a:bodyPr/>
                    <a:lstStyle/>
                    <a:p>
                      <a:r>
                        <a:rPr lang="en-US" sz="1400" dirty="0">
                          <a:solidFill>
                            <a:schemeClr val="bg1"/>
                          </a:solidFill>
                        </a:rPr>
                        <a:t>Nausea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12 (13.0)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 (1.1)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94101632"/>
                  </a:ext>
                </a:extLst>
              </a:tr>
              <a:tr h="134605">
                <a:tc>
                  <a:txBody>
                    <a:bodyPr/>
                    <a:lstStyle/>
                    <a:p>
                      <a:r>
                        <a:rPr lang="en-US" sz="1400" dirty="0">
                          <a:solidFill>
                            <a:schemeClr val="bg1"/>
                          </a:solidFill>
                        </a:rPr>
                        <a:t>Arthralgia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10 (10.9)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40358124"/>
                  </a:ext>
                </a:extLst>
              </a:tr>
              <a:tr h="134605">
                <a:tc>
                  <a:txBody>
                    <a:bodyPr/>
                    <a:lstStyle/>
                    <a:p>
                      <a:r>
                        <a:rPr lang="en-US" sz="1400" dirty="0">
                          <a:solidFill>
                            <a:schemeClr val="bg1"/>
                          </a:solidFill>
                        </a:rPr>
                        <a:t>Constipation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10 (10.9)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40263329"/>
                  </a:ext>
                </a:extLst>
              </a:tr>
            </a:tbl>
          </a:graphicData>
        </a:graphic>
      </p:graphicFrame>
      <p:sp>
        <p:nvSpPr>
          <p:cNvPr id="15" name="TextBox 14">
            <a:extLst>
              <a:ext uri="{FF2B5EF4-FFF2-40B4-BE49-F238E27FC236}">
                <a16:creationId xmlns:a16="http://schemas.microsoft.com/office/drawing/2014/main" id="{5A929762-B42C-E672-B62B-1A896F60616A}"/>
              </a:ext>
            </a:extLst>
          </p:cNvPr>
          <p:cNvSpPr txBox="1"/>
          <p:nvPr/>
        </p:nvSpPr>
        <p:spPr bwMode="auto">
          <a:xfrm>
            <a:off x="723899" y="6199681"/>
            <a:ext cx="56718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*Standardized MedDRA Queries: </a:t>
            </a:r>
            <a:r>
              <a:rPr lang="en-US" sz="12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peripheral neuropathy” (broad + narrow).</a:t>
            </a:r>
          </a:p>
        </p:txBody>
      </p:sp>
      <p:sp>
        <p:nvSpPr>
          <p:cNvPr id="16" name="TextBox 15">
            <a:extLst>
              <a:ext uri="{FF2B5EF4-FFF2-40B4-BE49-F238E27FC236}">
                <a16:creationId xmlns:a16="http://schemas.microsoft.com/office/drawing/2014/main" id="{93EE3E4A-C2E8-8D45-9616-29D5B268744E}"/>
              </a:ext>
            </a:extLst>
          </p:cNvPr>
          <p:cNvSpPr txBox="1"/>
          <p:nvPr/>
        </p:nvSpPr>
        <p:spPr bwMode="auto">
          <a:xfrm>
            <a:off x="6509858" y="4485135"/>
            <a:ext cx="5266285" cy="1015663"/>
          </a:xfrm>
          <a:prstGeom prst="rect">
            <a:avLst/>
          </a:prstGeom>
          <a:noFill/>
          <a:ln w="1905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Dyspnea was the most frequent serious TEAE, reported in 5 (5.4%) patients, all as a symptom of progressive disease</a:t>
            </a:r>
          </a:p>
        </p:txBody>
      </p:sp>
    </p:spTree>
    <p:extLst>
      <p:ext uri="{BB962C8B-B14F-4D97-AF65-F5344CB8AC3E}">
        <p14:creationId xmlns:p14="http://schemas.microsoft.com/office/powerpoint/2010/main" val="432397965"/>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CA03C82-DE1B-6B65-E35F-0915B8B0AD0F}"/>
              </a:ext>
            </a:extLst>
          </p:cNvPr>
          <p:cNvSpPr/>
          <p:nvPr/>
        </p:nvSpPr>
        <p:spPr bwMode="auto">
          <a:xfrm>
            <a:off x="6096000" y="3110171"/>
            <a:ext cx="5638800" cy="2631061"/>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Content Placeholder 10">
            <a:extLst>
              <a:ext uri="{FF2B5EF4-FFF2-40B4-BE49-F238E27FC236}">
                <a16:creationId xmlns:a16="http://schemas.microsoft.com/office/drawing/2014/main" id="{7206A46E-7FE4-80ED-7B2E-DC6C1FB16F01}"/>
              </a:ext>
            </a:extLst>
          </p:cNvPr>
          <p:cNvSpPr>
            <a:spLocks noGrp="1"/>
          </p:cNvSpPr>
          <p:nvPr>
            <p:ph idx="1"/>
          </p:nvPr>
        </p:nvSpPr>
        <p:spPr>
          <a:xfrm>
            <a:off x="6027812" y="1513047"/>
            <a:ext cx="5925376" cy="4650686"/>
          </a:xfrm>
        </p:spPr>
        <p:txBody>
          <a:bodyPr/>
          <a:lstStyle/>
          <a:p>
            <a:pPr marL="0" indent="0">
              <a:spcBef>
                <a:spcPts val="500"/>
              </a:spcBef>
              <a:spcAft>
                <a:spcPts val="0"/>
              </a:spcAft>
              <a:buNone/>
            </a:pPr>
            <a:r>
              <a:rPr lang="en-US" sz="2000" b="1" dirty="0"/>
              <a:t>A total of 25 patients (27.2%) had corneal TEAEs leading to dose modification</a:t>
            </a:r>
          </a:p>
          <a:p>
            <a:pPr marL="233363" indent="-233363">
              <a:spcBef>
                <a:spcPts val="500"/>
              </a:spcBef>
              <a:spcAft>
                <a:spcPts val="0"/>
              </a:spcAft>
            </a:pPr>
            <a:r>
              <a:rPr lang="en-US" sz="1800" dirty="0"/>
              <a:t>All 25 patients had a least 1 dose delay</a:t>
            </a:r>
          </a:p>
          <a:p>
            <a:pPr marL="233363" indent="-233363">
              <a:spcBef>
                <a:spcPts val="500"/>
              </a:spcBef>
              <a:spcAft>
                <a:spcPts val="0"/>
              </a:spcAft>
            </a:pPr>
            <a:r>
              <a:rPr lang="en-US" sz="1800" dirty="0"/>
              <a:t>10 patients had a least 1 dose reduction (10.9%)</a:t>
            </a:r>
          </a:p>
          <a:p>
            <a:pPr marL="233363" indent="-233363">
              <a:spcBef>
                <a:spcPts val="500"/>
              </a:spcBef>
            </a:pPr>
            <a:r>
              <a:rPr lang="en-US" sz="1800" dirty="0"/>
              <a:t>1 patient permanently discontinued treatment (1.1%)</a:t>
            </a:r>
          </a:p>
          <a:p>
            <a:pPr marL="120650" indent="0">
              <a:spcBef>
                <a:spcPts val="0"/>
              </a:spcBef>
              <a:spcAft>
                <a:spcPts val="0"/>
              </a:spcAft>
              <a:buNone/>
            </a:pPr>
            <a:r>
              <a:rPr lang="en-US" sz="1800" b="1" dirty="0">
                <a:solidFill>
                  <a:schemeClr val="tx1"/>
                </a:solidFill>
              </a:rPr>
              <a:t>Ocular Events:</a:t>
            </a:r>
          </a:p>
          <a:p>
            <a:pPr indent="-222250">
              <a:spcBef>
                <a:spcPts val="500"/>
              </a:spcBef>
              <a:spcAft>
                <a:spcPts val="0"/>
              </a:spcAft>
              <a:buClr>
                <a:schemeClr val="tx1"/>
              </a:buClr>
            </a:pPr>
            <a:r>
              <a:rPr lang="en-US" sz="1600" dirty="0">
                <a:solidFill>
                  <a:schemeClr val="tx1"/>
                </a:solidFill>
              </a:rPr>
              <a:t>Specific ADC-DM4–related events are reversible </a:t>
            </a:r>
            <a:br>
              <a:rPr lang="en-US" sz="1600" dirty="0">
                <a:solidFill>
                  <a:schemeClr val="tx1"/>
                </a:solidFill>
              </a:rPr>
            </a:br>
            <a:r>
              <a:rPr lang="en-US" sz="1600" dirty="0">
                <a:solidFill>
                  <a:schemeClr val="tx1"/>
                </a:solidFill>
              </a:rPr>
              <a:t>noninflammatory deposits starting at the periphery of cornea</a:t>
            </a:r>
          </a:p>
          <a:p>
            <a:pPr indent="-222250">
              <a:spcBef>
                <a:spcPts val="500"/>
              </a:spcBef>
              <a:spcAft>
                <a:spcPts val="0"/>
              </a:spcAft>
              <a:buClr>
                <a:schemeClr val="tx1"/>
              </a:buClr>
            </a:pPr>
            <a:r>
              <a:rPr lang="en-US" sz="1600" dirty="0">
                <a:solidFill>
                  <a:schemeClr val="tx1"/>
                </a:solidFill>
              </a:rPr>
              <a:t>First occurrence within the first 4 cycles of treatment for </a:t>
            </a:r>
            <a:br>
              <a:rPr lang="en-US" sz="1600" dirty="0">
                <a:solidFill>
                  <a:schemeClr val="tx1"/>
                </a:solidFill>
              </a:rPr>
            </a:br>
            <a:r>
              <a:rPr lang="en-US" sz="1600" dirty="0">
                <a:solidFill>
                  <a:schemeClr val="tx1"/>
                </a:solidFill>
              </a:rPr>
              <a:t>28 patients (80%)</a:t>
            </a:r>
          </a:p>
          <a:p>
            <a:pPr indent="-222250">
              <a:spcBef>
                <a:spcPts val="500"/>
              </a:spcBef>
              <a:spcAft>
                <a:spcPts val="0"/>
              </a:spcAft>
              <a:buClr>
                <a:schemeClr val="tx1"/>
              </a:buClr>
            </a:pPr>
            <a:r>
              <a:rPr lang="en-US" sz="1600" dirty="0">
                <a:solidFill>
                  <a:schemeClr val="tx1"/>
                </a:solidFill>
              </a:rPr>
              <a:t>Manageable with dose delay and/or dose reduction</a:t>
            </a:r>
          </a:p>
          <a:p>
            <a:pPr indent="-222250">
              <a:spcBef>
                <a:spcPts val="500"/>
              </a:spcBef>
              <a:spcAft>
                <a:spcPts val="0"/>
              </a:spcAft>
              <a:buClr>
                <a:schemeClr val="tx1"/>
              </a:buClr>
            </a:pPr>
            <a:r>
              <a:rPr lang="en-US" sz="1600" dirty="0">
                <a:solidFill>
                  <a:schemeClr val="tx1"/>
                </a:solidFill>
              </a:rPr>
              <a:t>Median time to recovery was 18.5 (2-82) days</a:t>
            </a:r>
          </a:p>
          <a:p>
            <a:pPr indent="-222250">
              <a:spcBef>
                <a:spcPts val="500"/>
              </a:spcBef>
              <a:spcAft>
                <a:spcPts val="0"/>
              </a:spcAft>
              <a:buClr>
                <a:schemeClr val="tx1"/>
              </a:buClr>
            </a:pPr>
            <a:r>
              <a:rPr lang="en-US" sz="1600" dirty="0">
                <a:solidFill>
                  <a:schemeClr val="tx1"/>
                </a:solidFill>
              </a:rPr>
              <a:t>Primary prophylaxis* is not effective; treatment of an event </a:t>
            </a:r>
            <a:br>
              <a:rPr lang="en-US" sz="1600" dirty="0">
                <a:solidFill>
                  <a:schemeClr val="tx1"/>
                </a:solidFill>
              </a:rPr>
            </a:br>
            <a:r>
              <a:rPr lang="en-US" sz="1600" dirty="0">
                <a:solidFill>
                  <a:schemeClr val="tx1"/>
                </a:solidFill>
              </a:rPr>
              <a:t>with topical ophthalmologic corticosteroid when it occurs is recommended</a:t>
            </a:r>
            <a:endParaRPr lang="en-US" sz="1800" dirty="0">
              <a:solidFill>
                <a:schemeClr val="tx1"/>
              </a:solidFill>
            </a:endParaRPr>
          </a:p>
        </p:txBody>
      </p:sp>
      <p:sp>
        <p:nvSpPr>
          <p:cNvPr id="4" name="ZoneTexte 3"/>
          <p:cNvSpPr txBox="1"/>
          <p:nvPr/>
        </p:nvSpPr>
        <p:spPr>
          <a:xfrm>
            <a:off x="453426" y="6182587"/>
            <a:ext cx="5397888" cy="461665"/>
          </a:xfrm>
          <a:prstGeom prst="rect">
            <a:avLst/>
          </a:prstGeom>
          <a:noFill/>
        </p:spPr>
        <p:txBody>
          <a:bodyPr wrap="none" rtlCol="0">
            <a:spAutoFit/>
          </a:bodyPr>
          <a:lstStyle/>
          <a:p>
            <a:r>
              <a:rPr lang="fr-FR" sz="1200" dirty="0">
                <a:solidFill>
                  <a:schemeClr val="bg2"/>
                </a:solidFill>
                <a:latin typeface="Calibri" panose="020F0502020204030204" pitchFamily="34" charset="0"/>
                <a:cs typeface="Calibri" panose="020F0502020204030204" pitchFamily="34" charset="0"/>
              </a:rPr>
              <a:t>Images Courtesy: Dr. Hierro and Dr. Tabernero, Vall d’Hebron Institute of Oncology.</a:t>
            </a:r>
          </a:p>
          <a:p>
            <a:r>
              <a:rPr lang="it-IT" sz="1200" dirty="0">
                <a:solidFill>
                  <a:schemeClr val="bg2"/>
                </a:solidFill>
                <a:latin typeface="Calibri" panose="020F0502020204030204" pitchFamily="34" charset="0"/>
                <a:cs typeface="Calibri" panose="020F0502020204030204" pitchFamily="34" charset="0"/>
              </a:rPr>
              <a:t>Gazzah. ASCO 2020. Abstr 9505.</a:t>
            </a:r>
          </a:p>
        </p:txBody>
      </p:sp>
      <p:sp>
        <p:nvSpPr>
          <p:cNvPr id="9" name="Title 8">
            <a:extLst>
              <a:ext uri="{FF2B5EF4-FFF2-40B4-BE49-F238E27FC236}">
                <a16:creationId xmlns:a16="http://schemas.microsoft.com/office/drawing/2014/main" id="{BD8D137F-3ACA-6371-8F29-7AF3A5E0A77A}"/>
              </a:ext>
            </a:extLst>
          </p:cNvPr>
          <p:cNvSpPr>
            <a:spLocks noGrp="1"/>
          </p:cNvSpPr>
          <p:nvPr>
            <p:ph type="title"/>
          </p:nvPr>
        </p:nvSpPr>
        <p:spPr/>
        <p:txBody>
          <a:bodyPr/>
          <a:lstStyle/>
          <a:p>
            <a:r>
              <a:rPr lang="fr-FR" dirty="0"/>
              <a:t>Tusamitamab Ravtansine Dose Modification and </a:t>
            </a:r>
            <a:br>
              <a:rPr lang="fr-FR" dirty="0"/>
            </a:br>
            <a:r>
              <a:rPr lang="fr-FR" dirty="0"/>
              <a:t>Ocular Events </a:t>
            </a:r>
            <a:endParaRPr lang="en-US" dirty="0"/>
          </a:p>
        </p:txBody>
      </p:sp>
      <p:graphicFrame>
        <p:nvGraphicFramePr>
          <p:cNvPr id="2" name="Table 6">
            <a:extLst>
              <a:ext uri="{FF2B5EF4-FFF2-40B4-BE49-F238E27FC236}">
                <a16:creationId xmlns:a16="http://schemas.microsoft.com/office/drawing/2014/main" id="{7FC66CF3-D15C-FD93-140D-14D5F2596486}"/>
              </a:ext>
            </a:extLst>
          </p:cNvPr>
          <p:cNvGraphicFramePr>
            <a:graphicFrameLocks noGrp="1"/>
          </p:cNvGraphicFramePr>
          <p:nvPr>
            <p:extLst>
              <p:ext uri="{D42A27DB-BD31-4B8C-83A1-F6EECF244321}">
                <p14:modId xmlns:p14="http://schemas.microsoft.com/office/powerpoint/2010/main" val="4192164171"/>
              </p:ext>
            </p:extLst>
          </p:nvPr>
        </p:nvGraphicFramePr>
        <p:xfrm>
          <a:off x="723900" y="1600200"/>
          <a:ext cx="5227479" cy="2042160"/>
        </p:xfrm>
        <a:graphic>
          <a:graphicData uri="http://schemas.openxmlformats.org/drawingml/2006/table">
            <a:tbl>
              <a:tblPr firstRow="1" bandRow="1">
                <a:tableStyleId>{F5AB1C69-6EDB-4FF4-983F-18BD219EF322}</a:tableStyleId>
              </a:tblPr>
              <a:tblGrid>
                <a:gridCol w="1898851">
                  <a:extLst>
                    <a:ext uri="{9D8B030D-6E8A-4147-A177-3AD203B41FA5}">
                      <a16:colId xmlns:a16="http://schemas.microsoft.com/office/drawing/2014/main" val="1978078265"/>
                    </a:ext>
                  </a:extLst>
                </a:gridCol>
                <a:gridCol w="1725105">
                  <a:extLst>
                    <a:ext uri="{9D8B030D-6E8A-4147-A177-3AD203B41FA5}">
                      <a16:colId xmlns:a16="http://schemas.microsoft.com/office/drawing/2014/main" val="4051643306"/>
                    </a:ext>
                  </a:extLst>
                </a:gridCol>
                <a:gridCol w="1603523">
                  <a:extLst>
                    <a:ext uri="{9D8B030D-6E8A-4147-A177-3AD203B41FA5}">
                      <a16:colId xmlns:a16="http://schemas.microsoft.com/office/drawing/2014/main" val="1614601626"/>
                    </a:ext>
                  </a:extLst>
                </a:gridCol>
              </a:tblGrid>
              <a:tr h="308980">
                <a:tc rowSpan="2">
                  <a:txBody>
                    <a:bodyPr/>
                    <a:lstStyle/>
                    <a:p>
                      <a:r>
                        <a:rPr lang="en-US" sz="1400" b="1" dirty="0">
                          <a:solidFill>
                            <a:schemeClr val="tx1"/>
                          </a:solidFill>
                        </a:rPr>
                        <a:t>Ocular Events, n (%)</a:t>
                      </a:r>
                    </a:p>
                  </a:txBody>
                  <a:tcPr anchor="b">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gridSpan="2">
                  <a:txBody>
                    <a:bodyPr/>
                    <a:lstStyle/>
                    <a:p>
                      <a:pPr algn="ctr"/>
                      <a:r>
                        <a:rPr lang="en-US" sz="1400" b="1" dirty="0">
                          <a:solidFill>
                            <a:schemeClr val="tx1"/>
                          </a:solidFill>
                        </a:rPr>
                        <a:t>Tusamitamab Ravtansine 100 mg/m</a:t>
                      </a:r>
                      <a:r>
                        <a:rPr lang="en-US" sz="1400" b="1" baseline="30000" dirty="0">
                          <a:solidFill>
                            <a:schemeClr val="tx1"/>
                          </a:solidFill>
                        </a:rPr>
                        <a:t>2</a:t>
                      </a:r>
                      <a:r>
                        <a:rPr lang="en-US" sz="1400" b="1" dirty="0">
                          <a:solidFill>
                            <a:schemeClr val="tx1"/>
                          </a:solidFill>
                        </a:rPr>
                        <a:t> Q2W</a:t>
                      </a:r>
                      <a:br>
                        <a:rPr lang="en-US" sz="1400" b="1" dirty="0">
                          <a:solidFill>
                            <a:schemeClr val="tx1"/>
                          </a:solidFill>
                        </a:rPr>
                      </a:br>
                      <a:r>
                        <a:rPr lang="en-US" sz="1400" b="1" dirty="0">
                          <a:solidFill>
                            <a:schemeClr val="tx1"/>
                          </a:solidFill>
                        </a:rPr>
                        <a:t>(n = 92)</a:t>
                      </a:r>
                      <a:endParaRPr lang="en-US"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862744756"/>
                  </a:ext>
                </a:extLst>
              </a:tr>
              <a:tr h="181753">
                <a:tc vMerge="1">
                  <a:txBody>
                    <a:bodyPr/>
                    <a:lstStyle/>
                    <a:p>
                      <a:endParaRPr lang="en-US" sz="1600" b="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Grades ½</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solidFill>
                            <a:schemeClr val="tx1"/>
                          </a:solidFill>
                        </a:rPr>
                        <a:t>Grade 3</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13584254"/>
                  </a:ext>
                </a:extLst>
              </a:tr>
              <a:tr h="181753">
                <a:tc>
                  <a:txBody>
                    <a:bodyPr/>
                    <a:lstStyle/>
                    <a:p>
                      <a:r>
                        <a:rPr lang="en-US" sz="1400" b="1" dirty="0">
                          <a:solidFill>
                            <a:schemeClr val="bg1"/>
                          </a:solidFill>
                        </a:rPr>
                        <a:t>Corneal AE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25 (27.2)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10 (10.9)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1778453"/>
                  </a:ext>
                </a:extLst>
              </a:tr>
              <a:tr h="181753">
                <a:tc>
                  <a:txBody>
                    <a:bodyPr/>
                    <a:lstStyle/>
                    <a:p>
                      <a:r>
                        <a:rPr lang="en-US" sz="1400" b="1" dirty="0">
                          <a:solidFill>
                            <a:schemeClr val="bg1"/>
                          </a:solidFill>
                        </a:rPr>
                        <a:t>Dose modification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30368025"/>
                  </a:ext>
                </a:extLst>
              </a:tr>
              <a:tr h="181753">
                <a:tc>
                  <a:txBody>
                    <a:bodyPr/>
                    <a:lstStyle/>
                    <a:p>
                      <a:pPr marL="7938" indent="112713">
                        <a:tabLst/>
                      </a:pPr>
                      <a:r>
                        <a:rPr lang="en-US" sz="1400" dirty="0">
                          <a:solidFill>
                            <a:schemeClr val="bg1"/>
                          </a:solidFill>
                        </a:rPr>
                        <a:t>Keratitis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12 (13.0)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7 (7.6)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07675138"/>
                  </a:ext>
                </a:extLst>
              </a:tr>
              <a:tr h="181753">
                <a:tc>
                  <a:txBody>
                    <a:bodyPr/>
                    <a:lstStyle/>
                    <a:p>
                      <a:pPr marL="0" indent="120650">
                        <a:tabLst/>
                      </a:pPr>
                      <a:r>
                        <a:rPr lang="en-US" sz="1400" dirty="0">
                          <a:solidFill>
                            <a:schemeClr val="bg1"/>
                          </a:solidFill>
                        </a:rPr>
                        <a:t>Keratopathy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8 (8.7)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 (1.1)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940693266"/>
                  </a:ext>
                </a:extLst>
              </a:tr>
            </a:tbl>
          </a:graphicData>
        </a:graphic>
      </p:graphicFrame>
      <p:sp>
        <p:nvSpPr>
          <p:cNvPr id="14" name="TextBox 13">
            <a:extLst>
              <a:ext uri="{FF2B5EF4-FFF2-40B4-BE49-F238E27FC236}">
                <a16:creationId xmlns:a16="http://schemas.microsoft.com/office/drawing/2014/main" id="{E5D0712F-DB95-13CD-7F9C-F4F299561009}"/>
              </a:ext>
            </a:extLst>
          </p:cNvPr>
          <p:cNvSpPr txBox="1"/>
          <p:nvPr/>
        </p:nvSpPr>
        <p:spPr bwMode="auto">
          <a:xfrm>
            <a:off x="723900" y="3648437"/>
            <a:ext cx="52274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800" b="1" dirty="0">
                <a:solidFill>
                  <a:schemeClr val="accent1"/>
                </a:solidFill>
              </a:rPr>
              <a:t>DM4-induced microcystic corneal dystrophy</a:t>
            </a:r>
            <a:endParaRPr lang="en-US" b="0" dirty="0">
              <a:solidFill>
                <a:schemeClr val="accent1"/>
              </a:solidFill>
              <a:latin typeface="Calibri" panose="020F0502020204030204" pitchFamily="34" charset="0"/>
            </a:endParaRPr>
          </a:p>
        </p:txBody>
      </p:sp>
      <p:grpSp>
        <p:nvGrpSpPr>
          <p:cNvPr id="24" name="Group 23">
            <a:extLst>
              <a:ext uri="{FF2B5EF4-FFF2-40B4-BE49-F238E27FC236}">
                <a16:creationId xmlns:a16="http://schemas.microsoft.com/office/drawing/2014/main" id="{105D8A52-CD94-DD01-4BED-A60CEA6D029A}"/>
              </a:ext>
            </a:extLst>
          </p:cNvPr>
          <p:cNvGrpSpPr/>
          <p:nvPr/>
        </p:nvGrpSpPr>
        <p:grpSpPr>
          <a:xfrm>
            <a:off x="1314143" y="4049259"/>
            <a:ext cx="3676454" cy="2114474"/>
            <a:chOff x="1314143" y="4031286"/>
            <a:chExt cx="3676454" cy="2114474"/>
          </a:xfrm>
        </p:grpSpPr>
        <p:pic>
          <p:nvPicPr>
            <p:cNvPr id="19" name="Picture 2">
              <a:extLst>
                <a:ext uri="{FF2B5EF4-FFF2-40B4-BE49-F238E27FC236}">
                  <a16:creationId xmlns:a16="http://schemas.microsoft.com/office/drawing/2014/main" id="{1524CD6A-7C3B-4AC2-E50B-740959DE58D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844" t="50909" r="55533" b="16762"/>
            <a:stretch/>
          </p:blipFill>
          <p:spPr bwMode="auto">
            <a:xfrm>
              <a:off x="1314143" y="4031286"/>
              <a:ext cx="3676454" cy="2114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ight Arrow 15">
              <a:extLst>
                <a:ext uri="{FF2B5EF4-FFF2-40B4-BE49-F238E27FC236}">
                  <a16:creationId xmlns:a16="http://schemas.microsoft.com/office/drawing/2014/main" id="{C8F6C7D4-0157-F379-FC5E-F1069B9B29B9}"/>
                </a:ext>
              </a:extLst>
            </p:cNvPr>
            <p:cNvSpPr/>
            <p:nvPr/>
          </p:nvSpPr>
          <p:spPr bwMode="auto">
            <a:xfrm>
              <a:off x="2648932" y="4793235"/>
              <a:ext cx="1017200" cy="552867"/>
            </a:xfrm>
            <a:prstGeom prst="rightArrow">
              <a:avLst>
                <a:gd name="adj1" fmla="val 51666"/>
                <a:gd name="adj2" fmla="val 62730"/>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7" name="ZoneTexte 3">
            <a:extLst>
              <a:ext uri="{FF2B5EF4-FFF2-40B4-BE49-F238E27FC236}">
                <a16:creationId xmlns:a16="http://schemas.microsoft.com/office/drawing/2014/main" id="{560D7A64-3EBD-05EB-842E-CD2A7B05E206}"/>
              </a:ext>
            </a:extLst>
          </p:cNvPr>
          <p:cNvSpPr txBox="1"/>
          <p:nvPr/>
        </p:nvSpPr>
        <p:spPr>
          <a:xfrm>
            <a:off x="6066020" y="5696262"/>
            <a:ext cx="5638800" cy="738664"/>
          </a:xfrm>
          <a:prstGeom prst="rect">
            <a:avLst/>
          </a:prstGeom>
          <a:noFill/>
        </p:spPr>
        <p:txBody>
          <a:bodyPr wrap="square" rtlCol="0">
            <a:spAutoFit/>
          </a:bodyPr>
          <a:lstStyle/>
          <a:p>
            <a:r>
              <a:rPr lang="fr-FR" sz="1400" b="1" dirty="0">
                <a:solidFill>
                  <a:schemeClr val="bg1"/>
                </a:solidFill>
                <a:latin typeface="Calibri" panose="020F0502020204030204" pitchFamily="34" charset="0"/>
                <a:cs typeface="Calibri" panose="020F0502020204030204" pitchFamily="34" charset="0"/>
              </a:rPr>
              <a:t>*Primary prophylaxis: </a:t>
            </a:r>
            <a:r>
              <a:rPr lang="fr-FR" sz="1400" dirty="0">
                <a:solidFill>
                  <a:schemeClr val="bg1"/>
                </a:solidFill>
                <a:latin typeface="Calibri" panose="020F0502020204030204" pitchFamily="34" charset="0"/>
                <a:cs typeface="Calibri" panose="020F0502020204030204" pitchFamily="34" charset="0"/>
              </a:rPr>
              <a:t>Unilaterally administered vascoconstrictive drops before SAR408701 administration, corticosteroid gel for 2 days starting on infusion, and cold compress during infusion</a:t>
            </a:r>
          </a:p>
        </p:txBody>
      </p:sp>
    </p:spTree>
    <p:extLst>
      <p:ext uri="{BB962C8B-B14F-4D97-AF65-F5344CB8AC3E}">
        <p14:creationId xmlns:p14="http://schemas.microsoft.com/office/powerpoint/2010/main" val="807566518"/>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759" y="238127"/>
            <a:ext cx="11401009" cy="1103313"/>
          </a:xfrm>
        </p:spPr>
        <p:txBody>
          <a:bodyPr/>
          <a:lstStyle/>
          <a:p>
            <a:r>
              <a:rPr lang="fr-FR" sz="3100" dirty="0"/>
              <a:t>CARMEN-LC03: Phase III Study of Tusamitamab Ravtansine vs Docetaxel in Metastatic NSQ NSCLC Failing CT and Immunotherapy</a:t>
            </a:r>
          </a:p>
        </p:txBody>
      </p:sp>
      <p:sp>
        <p:nvSpPr>
          <p:cNvPr id="5" name="ZoneTexte 4"/>
          <p:cNvSpPr txBox="1"/>
          <p:nvPr/>
        </p:nvSpPr>
        <p:spPr>
          <a:xfrm>
            <a:off x="433756" y="6376230"/>
            <a:ext cx="3445302" cy="276999"/>
          </a:xfrm>
          <a:prstGeom prst="rect">
            <a:avLst/>
          </a:prstGeom>
          <a:noFill/>
        </p:spPr>
        <p:txBody>
          <a:bodyPr wrap="none" rtlCol="0">
            <a:spAutoFit/>
          </a:bodyPr>
          <a:lstStyle/>
          <a:p>
            <a:r>
              <a:rPr lang="es-ES" sz="1200" dirty="0">
                <a:solidFill>
                  <a:schemeClr val="bg2"/>
                </a:solidFill>
                <a:latin typeface="Calibri" panose="020F0502020204030204" pitchFamily="34" charset="0"/>
                <a:cs typeface="Calibri" panose="020F0502020204030204" pitchFamily="34" charset="0"/>
              </a:rPr>
              <a:t>Johnson. ASCO 2020. Abstr TPS9625. NCT04154956.</a:t>
            </a:r>
            <a:endParaRPr lang="fr-FR" sz="1200" dirty="0">
              <a:solidFill>
                <a:schemeClr val="bg2"/>
              </a:solidFill>
              <a:latin typeface="Calibri" panose="020F0502020204030204" pitchFamily="34" charset="0"/>
              <a:cs typeface="Calibri" panose="020F0502020204030204" pitchFamily="34" charset="0"/>
            </a:endParaRPr>
          </a:p>
        </p:txBody>
      </p:sp>
      <p:cxnSp>
        <p:nvCxnSpPr>
          <p:cNvPr id="6" name="Straight Connector 5">
            <a:extLst>
              <a:ext uri="{FF2B5EF4-FFF2-40B4-BE49-F238E27FC236}">
                <a16:creationId xmlns:a16="http://schemas.microsoft.com/office/drawing/2014/main" id="{1DD5EAEC-0715-44E8-6D38-B9B28A64D3E1}"/>
              </a:ext>
            </a:extLst>
          </p:cNvPr>
          <p:cNvCxnSpPr>
            <a:cxnSpLocks/>
          </p:cNvCxnSpPr>
          <p:nvPr/>
        </p:nvCxnSpPr>
        <p:spPr bwMode="auto">
          <a:xfrm>
            <a:off x="1753844" y="4969839"/>
            <a:ext cx="8124669"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01CC03A2-9AD4-9E9D-8C25-6DE0A955DD00}"/>
              </a:ext>
            </a:extLst>
          </p:cNvPr>
          <p:cNvCxnSpPr>
            <a:cxnSpLocks/>
          </p:cNvCxnSpPr>
          <p:nvPr/>
        </p:nvCxnSpPr>
        <p:spPr bwMode="auto">
          <a:xfrm>
            <a:off x="3762994" y="4765938"/>
            <a:ext cx="0" cy="386499"/>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CAFE1519-2905-9041-9C86-365DBF1AC3E9}"/>
              </a:ext>
            </a:extLst>
          </p:cNvPr>
          <p:cNvCxnSpPr>
            <a:cxnSpLocks/>
          </p:cNvCxnSpPr>
          <p:nvPr/>
        </p:nvCxnSpPr>
        <p:spPr bwMode="auto">
          <a:xfrm>
            <a:off x="5310561" y="4765938"/>
            <a:ext cx="0" cy="386499"/>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FD4243DB-6792-08F5-534C-0885AC463B92}"/>
              </a:ext>
            </a:extLst>
          </p:cNvPr>
          <p:cNvCxnSpPr>
            <a:cxnSpLocks/>
          </p:cNvCxnSpPr>
          <p:nvPr/>
        </p:nvCxnSpPr>
        <p:spPr bwMode="auto">
          <a:xfrm>
            <a:off x="4878499" y="4765938"/>
            <a:ext cx="0" cy="386499"/>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F9904F0C-814B-A445-DCCF-55745283DF89}"/>
              </a:ext>
            </a:extLst>
          </p:cNvPr>
          <p:cNvCxnSpPr>
            <a:cxnSpLocks/>
          </p:cNvCxnSpPr>
          <p:nvPr/>
        </p:nvCxnSpPr>
        <p:spPr bwMode="auto">
          <a:xfrm>
            <a:off x="8170025" y="4765938"/>
            <a:ext cx="0" cy="386499"/>
          </a:xfrm>
          <a:prstGeom prst="line">
            <a:avLst/>
          </a:prstGeom>
          <a:noFill/>
          <a:ln w="28575" cap="flat" cmpd="sng" algn="ctr">
            <a:solidFill>
              <a:schemeClr val="bg1"/>
            </a:solidFill>
            <a:prstDash val="solid"/>
            <a:round/>
            <a:headEnd type="none" w="med" len="med"/>
            <a:tailEnd type="none" w="med" len="med"/>
          </a:ln>
          <a:effectLst/>
        </p:spPr>
      </p:cxnSp>
      <p:sp>
        <p:nvSpPr>
          <p:cNvPr id="18" name="TextBox 17">
            <a:extLst>
              <a:ext uri="{FF2B5EF4-FFF2-40B4-BE49-F238E27FC236}">
                <a16:creationId xmlns:a16="http://schemas.microsoft.com/office/drawing/2014/main" id="{0A344523-FF18-97AE-9213-632565FF17C9}"/>
              </a:ext>
            </a:extLst>
          </p:cNvPr>
          <p:cNvSpPr txBox="1"/>
          <p:nvPr/>
        </p:nvSpPr>
        <p:spPr bwMode="auto">
          <a:xfrm>
            <a:off x="2964729" y="5099745"/>
            <a:ext cx="15365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-28 days</a:t>
            </a:r>
          </a:p>
        </p:txBody>
      </p:sp>
      <p:sp>
        <p:nvSpPr>
          <p:cNvPr id="19" name="TextBox 18">
            <a:extLst>
              <a:ext uri="{FF2B5EF4-FFF2-40B4-BE49-F238E27FC236}">
                <a16:creationId xmlns:a16="http://schemas.microsoft.com/office/drawing/2014/main" id="{CF810EE3-31D0-0CCE-5E57-F229F7221060}"/>
              </a:ext>
            </a:extLst>
          </p:cNvPr>
          <p:cNvSpPr txBox="1"/>
          <p:nvPr/>
        </p:nvSpPr>
        <p:spPr bwMode="auto">
          <a:xfrm>
            <a:off x="4322642" y="5099745"/>
            <a:ext cx="10517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 days</a:t>
            </a:r>
          </a:p>
        </p:txBody>
      </p:sp>
      <p:sp>
        <p:nvSpPr>
          <p:cNvPr id="20" name="TextBox 19">
            <a:extLst>
              <a:ext uri="{FF2B5EF4-FFF2-40B4-BE49-F238E27FC236}">
                <a16:creationId xmlns:a16="http://schemas.microsoft.com/office/drawing/2014/main" id="{5EFE38EE-1191-5211-39F8-0951EC812625}"/>
              </a:ext>
            </a:extLst>
          </p:cNvPr>
          <p:cNvSpPr txBox="1"/>
          <p:nvPr/>
        </p:nvSpPr>
        <p:spPr bwMode="auto">
          <a:xfrm>
            <a:off x="4899819" y="5099745"/>
            <a:ext cx="10517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C1D1</a:t>
            </a:r>
          </a:p>
        </p:txBody>
      </p:sp>
      <p:sp>
        <p:nvSpPr>
          <p:cNvPr id="21" name="TextBox 20">
            <a:extLst>
              <a:ext uri="{FF2B5EF4-FFF2-40B4-BE49-F238E27FC236}">
                <a16:creationId xmlns:a16="http://schemas.microsoft.com/office/drawing/2014/main" id="{03791480-45A2-F956-A8F6-EB8B6C594796}"/>
              </a:ext>
            </a:extLst>
          </p:cNvPr>
          <p:cNvSpPr txBox="1"/>
          <p:nvPr/>
        </p:nvSpPr>
        <p:spPr bwMode="auto">
          <a:xfrm>
            <a:off x="7614168" y="5099745"/>
            <a:ext cx="10517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EOT visit</a:t>
            </a:r>
          </a:p>
        </p:txBody>
      </p:sp>
      <p:sp>
        <p:nvSpPr>
          <p:cNvPr id="22" name="TextBox 21">
            <a:extLst>
              <a:ext uri="{FF2B5EF4-FFF2-40B4-BE49-F238E27FC236}">
                <a16:creationId xmlns:a16="http://schemas.microsoft.com/office/drawing/2014/main" id="{5DAEF789-8D22-9C92-CA97-33A94FB42692}"/>
              </a:ext>
            </a:extLst>
          </p:cNvPr>
          <p:cNvSpPr txBox="1"/>
          <p:nvPr/>
        </p:nvSpPr>
        <p:spPr bwMode="auto">
          <a:xfrm>
            <a:off x="8515243" y="2965059"/>
            <a:ext cx="165015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Until disease progression or unacceptable toxicity</a:t>
            </a:r>
          </a:p>
        </p:txBody>
      </p:sp>
      <p:sp>
        <p:nvSpPr>
          <p:cNvPr id="23" name="Rectangle 22">
            <a:extLst>
              <a:ext uri="{FF2B5EF4-FFF2-40B4-BE49-F238E27FC236}">
                <a16:creationId xmlns:a16="http://schemas.microsoft.com/office/drawing/2014/main" id="{D9AFB9B5-2AA4-13C4-1D76-289A61182B06}"/>
              </a:ext>
            </a:extLst>
          </p:cNvPr>
          <p:cNvSpPr/>
          <p:nvPr/>
        </p:nvSpPr>
        <p:spPr>
          <a:xfrm>
            <a:off x="1349110" y="2543163"/>
            <a:ext cx="3465556" cy="2283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0650" algn="ctr"/>
            <a:r>
              <a:rPr lang="en-US" sz="1400" dirty="0">
                <a:solidFill>
                  <a:schemeClr val="bg1"/>
                </a:solidFill>
                <a:latin typeface="Calibri" panose="020F0502020204030204" pitchFamily="34" charset="0"/>
                <a:ea typeface="Calibri" panose="020F0502020204030204" pitchFamily="34" charset="0"/>
                <a:cs typeface="Calibri" panose="020F0502020204030204" pitchFamily="34" charset="0"/>
              </a:rPr>
              <a:t>Adults ≥18 yr of age with NSQ NSCLC, ECOG PS 0 or 1, CEACAM5 expression ≥2+ in intensity in ≥50% of the tumor cells, metastatic PD after platinum-based CT and CPI therapy, ≥1 measurable lesion by RECIST V1.1; no untreated brain metastases and leptomeningeal disease, no prior history of or unresolved corneal disorders, and no prior treatment with docetaxel (estimated enrollment: N = 450)</a:t>
            </a:r>
          </a:p>
        </p:txBody>
      </p:sp>
      <p:sp>
        <p:nvSpPr>
          <p:cNvPr id="25" name="Rectangle 24">
            <a:extLst>
              <a:ext uri="{FF2B5EF4-FFF2-40B4-BE49-F238E27FC236}">
                <a16:creationId xmlns:a16="http://schemas.microsoft.com/office/drawing/2014/main" id="{F55B0CBE-7D25-2C26-D02C-D699CBD87AAD}"/>
              </a:ext>
            </a:extLst>
          </p:cNvPr>
          <p:cNvSpPr/>
          <p:nvPr/>
        </p:nvSpPr>
        <p:spPr>
          <a:xfrm>
            <a:off x="1955195" y="1627406"/>
            <a:ext cx="1499786" cy="39510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938" lvl="1" algn="ctr">
              <a:buFontTx/>
              <a:buNone/>
            </a:pPr>
            <a:r>
              <a:rPr lang="en-US" sz="1600" dirty="0">
                <a:solidFill>
                  <a:schemeClr val="bg1"/>
                </a:solidFill>
              </a:rPr>
              <a:t>Pre-Screening</a:t>
            </a:r>
          </a:p>
        </p:txBody>
      </p:sp>
      <p:sp>
        <p:nvSpPr>
          <p:cNvPr id="26" name="Rectangle 25">
            <a:extLst>
              <a:ext uri="{FF2B5EF4-FFF2-40B4-BE49-F238E27FC236}">
                <a16:creationId xmlns:a16="http://schemas.microsoft.com/office/drawing/2014/main" id="{239C4B8F-B955-AFC1-079E-176FA6BB90EA}"/>
              </a:ext>
            </a:extLst>
          </p:cNvPr>
          <p:cNvSpPr/>
          <p:nvPr/>
        </p:nvSpPr>
        <p:spPr>
          <a:xfrm>
            <a:off x="3557513" y="1627406"/>
            <a:ext cx="1499786" cy="39510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938" lvl="1" algn="ctr">
              <a:buFontTx/>
              <a:buNone/>
            </a:pPr>
            <a:r>
              <a:rPr lang="en-US" sz="1600" dirty="0">
                <a:solidFill>
                  <a:schemeClr val="bg1"/>
                </a:solidFill>
              </a:rPr>
              <a:t>Screening</a:t>
            </a:r>
          </a:p>
        </p:txBody>
      </p:sp>
      <p:sp>
        <p:nvSpPr>
          <p:cNvPr id="27" name="Rectangle 26">
            <a:extLst>
              <a:ext uri="{FF2B5EF4-FFF2-40B4-BE49-F238E27FC236}">
                <a16:creationId xmlns:a16="http://schemas.microsoft.com/office/drawing/2014/main" id="{B1A8D528-DE38-22D6-05C5-D8C3275B7987}"/>
              </a:ext>
            </a:extLst>
          </p:cNvPr>
          <p:cNvSpPr/>
          <p:nvPr/>
        </p:nvSpPr>
        <p:spPr>
          <a:xfrm>
            <a:off x="5319159" y="1627406"/>
            <a:ext cx="2859464" cy="39510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938" lvl="1" algn="ctr">
              <a:buFontTx/>
              <a:buNone/>
            </a:pPr>
            <a:r>
              <a:rPr lang="en-US" sz="1600" dirty="0">
                <a:solidFill>
                  <a:schemeClr val="bg1"/>
                </a:solidFill>
              </a:rPr>
              <a:t>Treatment period</a:t>
            </a:r>
          </a:p>
        </p:txBody>
      </p:sp>
      <p:sp>
        <p:nvSpPr>
          <p:cNvPr id="28" name="Rectangle 27">
            <a:extLst>
              <a:ext uri="{FF2B5EF4-FFF2-40B4-BE49-F238E27FC236}">
                <a16:creationId xmlns:a16="http://schemas.microsoft.com/office/drawing/2014/main" id="{F14C17C9-9BDA-6665-B58A-2559CA80E513}"/>
              </a:ext>
            </a:extLst>
          </p:cNvPr>
          <p:cNvSpPr/>
          <p:nvPr/>
        </p:nvSpPr>
        <p:spPr>
          <a:xfrm>
            <a:off x="8229970" y="1627406"/>
            <a:ext cx="1499786" cy="39510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938" lvl="1" algn="ctr">
              <a:buFontTx/>
              <a:buNone/>
            </a:pPr>
            <a:r>
              <a:rPr lang="en-US" sz="1600" dirty="0">
                <a:solidFill>
                  <a:schemeClr val="bg1"/>
                </a:solidFill>
              </a:rPr>
              <a:t>Follow-up</a:t>
            </a:r>
          </a:p>
        </p:txBody>
      </p:sp>
      <p:sp>
        <p:nvSpPr>
          <p:cNvPr id="29" name="Rectangle 28">
            <a:extLst>
              <a:ext uri="{FF2B5EF4-FFF2-40B4-BE49-F238E27FC236}">
                <a16:creationId xmlns:a16="http://schemas.microsoft.com/office/drawing/2014/main" id="{B46D0D42-E65B-CA97-28CF-B1679231E0B0}"/>
              </a:ext>
            </a:extLst>
          </p:cNvPr>
          <p:cNvSpPr/>
          <p:nvPr/>
        </p:nvSpPr>
        <p:spPr>
          <a:xfrm>
            <a:off x="5319159" y="2652704"/>
            <a:ext cx="2859464" cy="602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938" lvl="1" algn="ctr">
              <a:buFontTx/>
              <a:buNone/>
            </a:pPr>
            <a:r>
              <a:rPr lang="en-US" sz="1400" b="1" dirty="0">
                <a:latin typeface="Calibri" panose="020F0502020204030204" pitchFamily="34" charset="0"/>
                <a:ea typeface="Calibri" panose="020F0502020204030204" pitchFamily="34" charset="0"/>
                <a:cs typeface="Calibri" panose="020F0502020204030204" pitchFamily="34" charset="0"/>
              </a:rPr>
              <a:t>Tusamitamab Ravtansine </a:t>
            </a:r>
            <a:br>
              <a:rPr lang="en-US" sz="1400" b="1" dirty="0">
                <a:latin typeface="Calibri" panose="020F0502020204030204" pitchFamily="34" charset="0"/>
                <a:ea typeface="Calibri" panose="020F0502020204030204" pitchFamily="34" charset="0"/>
                <a:cs typeface="Calibri" panose="020F0502020204030204" pitchFamily="34" charset="0"/>
              </a:rPr>
            </a:br>
            <a:r>
              <a:rPr lang="en-US" sz="1400" b="1" dirty="0">
                <a:latin typeface="Calibri" panose="020F0502020204030204" pitchFamily="34" charset="0"/>
                <a:ea typeface="Calibri" panose="020F0502020204030204" pitchFamily="34" charset="0"/>
                <a:cs typeface="Calibri" panose="020F0502020204030204" pitchFamily="34" charset="0"/>
              </a:rPr>
              <a:t>100 mg/m</a:t>
            </a:r>
            <a:r>
              <a:rPr lang="en-US" sz="1400" b="1" baseline="30000" dirty="0">
                <a:latin typeface="Calibri" panose="020F0502020204030204" pitchFamily="34" charset="0"/>
                <a:ea typeface="Calibri" panose="020F0502020204030204" pitchFamily="34" charset="0"/>
                <a:cs typeface="Calibri" panose="020F0502020204030204" pitchFamily="34" charset="0"/>
              </a:rPr>
              <a:t>2</a:t>
            </a:r>
            <a:r>
              <a:rPr lang="en-US" sz="1400" b="1" dirty="0">
                <a:latin typeface="Calibri" panose="020F0502020204030204" pitchFamily="34" charset="0"/>
                <a:ea typeface="Calibri" panose="020F0502020204030204" pitchFamily="34" charset="0"/>
                <a:cs typeface="Calibri" panose="020F0502020204030204" pitchFamily="34" charset="0"/>
              </a:rPr>
              <a:t> every 2 wk</a:t>
            </a:r>
          </a:p>
        </p:txBody>
      </p:sp>
      <p:sp>
        <p:nvSpPr>
          <p:cNvPr id="30" name="Rectangle 29">
            <a:extLst>
              <a:ext uri="{FF2B5EF4-FFF2-40B4-BE49-F238E27FC236}">
                <a16:creationId xmlns:a16="http://schemas.microsoft.com/office/drawing/2014/main" id="{3254F254-20A1-8FAC-BAA8-B16FE6D45D66}"/>
              </a:ext>
            </a:extLst>
          </p:cNvPr>
          <p:cNvSpPr/>
          <p:nvPr/>
        </p:nvSpPr>
        <p:spPr>
          <a:xfrm>
            <a:off x="5319159" y="3703287"/>
            <a:ext cx="2859464" cy="61927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938" lvl="1" algn="ctr">
              <a:buFontTx/>
              <a:buNone/>
            </a:pPr>
            <a:r>
              <a:rPr lang="en-US" sz="1400" b="1" dirty="0">
                <a:latin typeface="Calibri" panose="020F0502020204030204" pitchFamily="34" charset="0"/>
                <a:ea typeface="Calibri" panose="020F0502020204030204" pitchFamily="34" charset="0"/>
                <a:cs typeface="Calibri" panose="020F0502020204030204" pitchFamily="34" charset="0"/>
              </a:rPr>
              <a:t>Docetaxel 75 mg/m</a:t>
            </a:r>
            <a:r>
              <a:rPr lang="en-US" sz="1400" b="1" baseline="30000" dirty="0">
                <a:latin typeface="Calibri" panose="020F0502020204030204" pitchFamily="34" charset="0"/>
                <a:ea typeface="Calibri" panose="020F0502020204030204" pitchFamily="34" charset="0"/>
                <a:cs typeface="Calibri" panose="020F0502020204030204" pitchFamily="34" charset="0"/>
              </a:rPr>
              <a:t>2</a:t>
            </a:r>
            <a:r>
              <a:rPr lang="en-US" sz="1400" b="1" dirty="0">
                <a:latin typeface="Calibri" panose="020F0502020204030204" pitchFamily="34" charset="0"/>
                <a:ea typeface="Calibri" panose="020F0502020204030204" pitchFamily="34" charset="0"/>
                <a:cs typeface="Calibri" panose="020F0502020204030204" pitchFamily="34" charset="0"/>
              </a:rPr>
              <a:t> every 3 wk</a:t>
            </a:r>
          </a:p>
        </p:txBody>
      </p:sp>
      <p:cxnSp>
        <p:nvCxnSpPr>
          <p:cNvPr id="4" name="Straight Arrow Connector 3">
            <a:extLst>
              <a:ext uri="{FF2B5EF4-FFF2-40B4-BE49-F238E27FC236}">
                <a16:creationId xmlns:a16="http://schemas.microsoft.com/office/drawing/2014/main" id="{4EC32D43-7A04-2211-B9E1-B6D372AF7288}"/>
              </a:ext>
            </a:extLst>
          </p:cNvPr>
          <p:cNvCxnSpPr>
            <a:cxnSpLocks/>
          </p:cNvCxnSpPr>
          <p:nvPr/>
        </p:nvCxnSpPr>
        <p:spPr bwMode="auto">
          <a:xfrm flipV="1">
            <a:off x="4847629" y="2967519"/>
            <a:ext cx="419340" cy="450657"/>
          </a:xfrm>
          <a:prstGeom prst="straightConnector1">
            <a:avLst/>
          </a:prstGeom>
          <a:noFill/>
          <a:ln w="28575"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FCE203CD-AF2E-3C2B-9C0F-5AAAAFD760F1}"/>
              </a:ext>
            </a:extLst>
          </p:cNvPr>
          <p:cNvCxnSpPr>
            <a:cxnSpLocks/>
            <a:stCxn id="23" idx="3"/>
          </p:cNvCxnSpPr>
          <p:nvPr/>
        </p:nvCxnSpPr>
        <p:spPr bwMode="auto">
          <a:xfrm>
            <a:off x="4814666" y="3685036"/>
            <a:ext cx="471530" cy="396830"/>
          </a:xfrm>
          <a:prstGeom prst="straightConnector1">
            <a:avLst/>
          </a:prstGeom>
          <a:noFill/>
          <a:ln w="28575" cap="flat" cmpd="sng" algn="ctr">
            <a:solidFill>
              <a:schemeClr val="bg1"/>
            </a:solidFill>
            <a:prstDash val="solid"/>
            <a:round/>
            <a:headEnd type="none" w="med" len="med"/>
            <a:tailEnd type="triangle"/>
          </a:ln>
          <a:effectLst/>
        </p:spPr>
      </p:cxnSp>
      <p:cxnSp>
        <p:nvCxnSpPr>
          <p:cNvPr id="37" name="Straight Arrow Connector 36">
            <a:extLst>
              <a:ext uri="{FF2B5EF4-FFF2-40B4-BE49-F238E27FC236}">
                <a16:creationId xmlns:a16="http://schemas.microsoft.com/office/drawing/2014/main" id="{0F6AB3A7-5655-15C7-B7DF-F2D5CAD3259E}"/>
              </a:ext>
            </a:extLst>
          </p:cNvPr>
          <p:cNvCxnSpPr>
            <a:cxnSpLocks/>
          </p:cNvCxnSpPr>
          <p:nvPr/>
        </p:nvCxnSpPr>
        <p:spPr bwMode="auto">
          <a:xfrm>
            <a:off x="4997339" y="2543163"/>
            <a:ext cx="0" cy="575580"/>
          </a:xfrm>
          <a:prstGeom prst="straightConnector1">
            <a:avLst/>
          </a:prstGeom>
          <a:noFill/>
          <a:ln w="28575" cap="flat" cmpd="sng" algn="ctr">
            <a:solidFill>
              <a:schemeClr val="bg1"/>
            </a:solidFill>
            <a:prstDash val="solid"/>
            <a:round/>
            <a:headEnd type="none" w="med" len="med"/>
            <a:tailEnd type="triangle"/>
          </a:ln>
          <a:effectLst/>
        </p:spPr>
      </p:cxnSp>
      <p:sp>
        <p:nvSpPr>
          <p:cNvPr id="43" name="TextBox 42">
            <a:extLst>
              <a:ext uri="{FF2B5EF4-FFF2-40B4-BE49-F238E27FC236}">
                <a16:creationId xmlns:a16="http://schemas.microsoft.com/office/drawing/2014/main" id="{96140F01-C20E-7CB8-4569-3E972B05F2D3}"/>
              </a:ext>
            </a:extLst>
          </p:cNvPr>
          <p:cNvSpPr txBox="1"/>
          <p:nvPr/>
        </p:nvSpPr>
        <p:spPr bwMode="auto">
          <a:xfrm>
            <a:off x="2150346" y="2053397"/>
            <a:ext cx="6400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IN" sz="1400" b="0" i="1" dirty="0">
                <a:solidFill>
                  <a:schemeClr val="bg1"/>
                </a:solidFill>
                <a:latin typeface="Calibri" panose="020F0502020204030204" pitchFamily="34" charset="0"/>
              </a:rPr>
              <a:t>Stratified by ECOG PS (0 vs 1), geographic region (Asia vs Western Europe + Australia + North America vs rest of the world), prior </a:t>
            </a:r>
            <a:r>
              <a:rPr lang="en-IN" sz="1400" i="1" dirty="0">
                <a:solidFill>
                  <a:schemeClr val="bg1"/>
                </a:solidFill>
                <a:latin typeface="Calibri" panose="020F0502020204030204" pitchFamily="34" charset="0"/>
              </a:rPr>
              <a:t>CPI (sequential vs combination with CT)</a:t>
            </a:r>
            <a:endParaRPr lang="en-IN" sz="1400" b="0" i="1" dirty="0">
              <a:solidFill>
                <a:schemeClr val="bg1"/>
              </a:solidFill>
              <a:latin typeface="Calibri" panose="020F0502020204030204" pitchFamily="34" charset="0"/>
            </a:endParaRPr>
          </a:p>
        </p:txBody>
      </p:sp>
      <p:sp>
        <p:nvSpPr>
          <p:cNvPr id="44" name="TextBox 43">
            <a:extLst>
              <a:ext uri="{FF2B5EF4-FFF2-40B4-BE49-F238E27FC236}">
                <a16:creationId xmlns:a16="http://schemas.microsoft.com/office/drawing/2014/main" id="{5E1D69B9-FD4C-828B-2319-022C729F0F29}"/>
              </a:ext>
            </a:extLst>
          </p:cNvPr>
          <p:cNvSpPr txBox="1"/>
          <p:nvPr/>
        </p:nvSpPr>
        <p:spPr bwMode="auto">
          <a:xfrm>
            <a:off x="609759" y="5438299"/>
            <a:ext cx="10168167" cy="90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90000"/>
              </a:lnSpc>
              <a:spcBef>
                <a:spcPts val="500"/>
              </a:spcBef>
              <a:spcAft>
                <a:spcPct val="0"/>
              </a:spcAft>
              <a:buClrTx/>
              <a:buFont typeface="Wingdings" panose="05000000000000000000" pitchFamily="2" charset="2"/>
              <a:buChar char="§"/>
            </a:pPr>
            <a:r>
              <a:rPr lang="en-IN" b="1" dirty="0">
                <a:solidFill>
                  <a:schemeClr val="bg1"/>
                </a:solidFill>
                <a:latin typeface="Calibri" panose="020F0502020204030204" pitchFamily="34" charset="0"/>
              </a:rPr>
              <a:t>Primary endpoints: </a:t>
            </a:r>
            <a:r>
              <a:rPr lang="en-IN" b="0" dirty="0">
                <a:solidFill>
                  <a:schemeClr val="bg1"/>
                </a:solidFill>
                <a:latin typeface="Calibri" panose="020F0502020204030204" pitchFamily="34" charset="0"/>
              </a:rPr>
              <a:t>PFS by </a:t>
            </a:r>
            <a:r>
              <a:rPr lang="en-IN" dirty="0">
                <a:solidFill>
                  <a:schemeClr val="bg1"/>
                </a:solidFill>
                <a:latin typeface="Calibri" panose="020F0502020204030204" pitchFamily="34" charset="0"/>
              </a:rPr>
              <a:t>blinded </a:t>
            </a:r>
            <a:r>
              <a:rPr lang="en-IN" b="0" dirty="0">
                <a:solidFill>
                  <a:schemeClr val="bg1"/>
                </a:solidFill>
                <a:latin typeface="Calibri" panose="020F0502020204030204" pitchFamily="34" charset="0"/>
              </a:rPr>
              <a:t>IRC, OS</a:t>
            </a:r>
          </a:p>
          <a:p>
            <a:pPr marL="285750" indent="-285750" algn="l">
              <a:lnSpc>
                <a:spcPct val="90000"/>
              </a:lnSpc>
              <a:spcBef>
                <a:spcPts val="500"/>
              </a:spcBef>
              <a:spcAft>
                <a:spcPct val="0"/>
              </a:spcAft>
              <a:buClrTx/>
              <a:buFont typeface="Wingdings" panose="05000000000000000000" pitchFamily="2" charset="2"/>
              <a:buChar char="§"/>
            </a:pPr>
            <a:r>
              <a:rPr lang="en-IN" b="1" dirty="0">
                <a:solidFill>
                  <a:schemeClr val="bg1"/>
                </a:solidFill>
                <a:latin typeface="Calibri" panose="020F0502020204030204" pitchFamily="34" charset="0"/>
              </a:rPr>
              <a:t>Secondary endpoints: </a:t>
            </a:r>
            <a:r>
              <a:rPr lang="en-IN" dirty="0">
                <a:solidFill>
                  <a:schemeClr val="bg1"/>
                </a:solidFill>
                <a:latin typeface="Calibri" panose="020F0502020204030204" pitchFamily="34" charset="0"/>
              </a:rPr>
              <a:t>ORR per RECIST v1.1, time to deterioration, DoR per RECIST v1.1, safety (TEAE, serious AE, laboratory abnormalities per NCI-CTCAE)</a:t>
            </a:r>
            <a:endParaRPr lang="en-IN" b="0" dirty="0">
              <a:solidFill>
                <a:schemeClr val="bg1"/>
              </a:solidFill>
              <a:latin typeface="Calibri" panose="020F0502020204030204" pitchFamily="34" charset="0"/>
            </a:endParaRPr>
          </a:p>
        </p:txBody>
      </p:sp>
      <p:cxnSp>
        <p:nvCxnSpPr>
          <p:cNvPr id="49" name="Straight Arrow Connector 48">
            <a:extLst>
              <a:ext uri="{FF2B5EF4-FFF2-40B4-BE49-F238E27FC236}">
                <a16:creationId xmlns:a16="http://schemas.microsoft.com/office/drawing/2014/main" id="{B74D6343-7A4C-60BE-9F77-3A6401595ED3}"/>
              </a:ext>
            </a:extLst>
          </p:cNvPr>
          <p:cNvCxnSpPr/>
          <p:nvPr/>
        </p:nvCxnSpPr>
        <p:spPr bwMode="auto">
          <a:xfrm>
            <a:off x="8223593" y="3476682"/>
            <a:ext cx="487299"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29544509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449605" y="6368453"/>
            <a:ext cx="2195281" cy="276999"/>
          </a:xfrm>
          <a:prstGeom prst="rect">
            <a:avLst/>
          </a:prstGeom>
          <a:noFill/>
        </p:spPr>
        <p:txBody>
          <a:bodyPr wrap="none" rtlCol="0">
            <a:spAutoFit/>
          </a:bodyPr>
          <a:lstStyle/>
          <a:p>
            <a:r>
              <a:rPr lang="fr-FR" sz="1200" dirty="0">
                <a:solidFill>
                  <a:schemeClr val="bg2"/>
                </a:solidFill>
              </a:rPr>
              <a:t>Cho. ESMO 2021. Abstr 1364TiP.</a:t>
            </a:r>
          </a:p>
        </p:txBody>
      </p:sp>
      <p:sp>
        <p:nvSpPr>
          <p:cNvPr id="2" name="Rectangle 1"/>
          <p:cNvSpPr/>
          <p:nvPr/>
        </p:nvSpPr>
        <p:spPr>
          <a:xfrm>
            <a:off x="10532919" y="981704"/>
            <a:ext cx="1506695" cy="369332"/>
          </a:xfrm>
          <a:prstGeom prst="rect">
            <a:avLst/>
          </a:prstGeom>
        </p:spPr>
        <p:txBody>
          <a:bodyPr wrap="none">
            <a:spAutoFit/>
          </a:bodyPr>
          <a:lstStyle/>
          <a:p>
            <a:r>
              <a:rPr lang="fr-FR" dirty="0"/>
              <a:t>NCT04394624</a:t>
            </a:r>
          </a:p>
        </p:txBody>
      </p:sp>
      <p:sp>
        <p:nvSpPr>
          <p:cNvPr id="12" name="Title 11">
            <a:extLst>
              <a:ext uri="{FF2B5EF4-FFF2-40B4-BE49-F238E27FC236}">
                <a16:creationId xmlns:a16="http://schemas.microsoft.com/office/drawing/2014/main" id="{1051FDEE-CB90-6A3B-700E-15035A84B3FA}"/>
              </a:ext>
            </a:extLst>
          </p:cNvPr>
          <p:cNvSpPr>
            <a:spLocks noGrp="1"/>
          </p:cNvSpPr>
          <p:nvPr>
            <p:ph type="title"/>
          </p:nvPr>
        </p:nvSpPr>
        <p:spPr>
          <a:xfrm>
            <a:off x="609600" y="238125"/>
            <a:ext cx="11141075" cy="1103313"/>
          </a:xfrm>
        </p:spPr>
        <p:txBody>
          <a:bodyPr/>
          <a:lstStyle/>
          <a:p>
            <a:r>
              <a:rPr lang="fr-FR" dirty="0"/>
              <a:t>CARMEN LC04: Phase II Single-Arm Trial of Tusamitamab Ravtansine + Ramucirumab</a:t>
            </a:r>
            <a:endParaRPr lang="en-US" dirty="0"/>
          </a:p>
        </p:txBody>
      </p:sp>
      <p:sp>
        <p:nvSpPr>
          <p:cNvPr id="5" name="Rectangle 4">
            <a:extLst>
              <a:ext uri="{FF2B5EF4-FFF2-40B4-BE49-F238E27FC236}">
                <a16:creationId xmlns:a16="http://schemas.microsoft.com/office/drawing/2014/main" id="{D30D6A60-47D5-81F0-9D7E-576FAC824050}"/>
              </a:ext>
            </a:extLst>
          </p:cNvPr>
          <p:cNvSpPr/>
          <p:nvPr/>
        </p:nvSpPr>
        <p:spPr>
          <a:xfrm>
            <a:off x="6681554" y="4930472"/>
            <a:ext cx="4824646" cy="131568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165100">
              <a:buFont typeface="Wingdings" pitchFamily="2" charset="2"/>
              <a:buChar char="§"/>
            </a:pPr>
            <a:r>
              <a:rPr lang="en-US" sz="1200" dirty="0"/>
              <a:t>Untreated brain metastases and history of leptomeningeal disease</a:t>
            </a:r>
          </a:p>
          <a:p>
            <a:pPr marL="285750" indent="-165100">
              <a:buFont typeface="Wingdings" pitchFamily="2" charset="2"/>
              <a:buChar char="§"/>
            </a:pPr>
            <a:r>
              <a:rPr lang="en-US" sz="1200" dirty="0"/>
              <a:t>Any previous history of or unresolved corneal disorders </a:t>
            </a:r>
          </a:p>
          <a:p>
            <a:pPr marL="285750" indent="-165100">
              <a:buFont typeface="Wingdings" pitchFamily="2" charset="2"/>
              <a:buChar char="§"/>
            </a:pPr>
            <a:r>
              <a:rPr lang="en-US" sz="1200" dirty="0"/>
              <a:t>Concurrent treatment with other anticancer therapy</a:t>
            </a:r>
          </a:p>
          <a:p>
            <a:pPr marL="285750" indent="-165100">
              <a:buFont typeface="Wingdings" pitchFamily="2" charset="2"/>
              <a:buChar char="§"/>
            </a:pPr>
            <a:r>
              <a:rPr lang="en-US" sz="1200" dirty="0"/>
              <a:t>&gt;1 prior CT in the metastatic setting</a:t>
            </a:r>
          </a:p>
          <a:p>
            <a:pPr marL="285750" indent="-165100">
              <a:buFont typeface="Wingdings" pitchFamily="2" charset="2"/>
              <a:buChar char="§"/>
            </a:pPr>
            <a:r>
              <a:rPr lang="en-US" sz="1200" dirty="0"/>
              <a:t>Prior treatment with ramucirumab or docetaxel</a:t>
            </a:r>
          </a:p>
          <a:p>
            <a:pPr marL="285750" indent="-165100">
              <a:buFont typeface="Wingdings" pitchFamily="2" charset="2"/>
              <a:buChar char="§"/>
            </a:pPr>
            <a:r>
              <a:rPr lang="en-US" sz="1200" dirty="0"/>
              <a:t>Prior CEACAM5-targeting therapy or prior maytansinoid treatment</a:t>
            </a:r>
          </a:p>
        </p:txBody>
      </p:sp>
      <p:sp>
        <p:nvSpPr>
          <p:cNvPr id="9" name="Rectangle 8">
            <a:extLst>
              <a:ext uri="{FF2B5EF4-FFF2-40B4-BE49-F238E27FC236}">
                <a16:creationId xmlns:a16="http://schemas.microsoft.com/office/drawing/2014/main" id="{E5BC8F77-0D9B-148F-E47A-48FFE6BF10D3}"/>
              </a:ext>
            </a:extLst>
          </p:cNvPr>
          <p:cNvSpPr/>
          <p:nvPr/>
        </p:nvSpPr>
        <p:spPr>
          <a:xfrm>
            <a:off x="827807" y="4927627"/>
            <a:ext cx="5441230" cy="13063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165100">
              <a:buFont typeface="Wingdings" pitchFamily="2" charset="2"/>
              <a:buChar char="§"/>
            </a:pPr>
            <a:r>
              <a:rPr lang="en-US" sz="1200" dirty="0">
                <a:latin typeface="Calibri" panose="020F0502020204030204" pitchFamily="34" charset="0"/>
                <a:ea typeface="Calibri" panose="020F0502020204030204" pitchFamily="34" charset="0"/>
                <a:cs typeface="Calibri" panose="020F0502020204030204" pitchFamily="34" charset="0"/>
              </a:rPr>
              <a:t>Adults ≥18 yr of age, and ECOG PS 0/1 </a:t>
            </a:r>
          </a:p>
          <a:p>
            <a:pPr marL="285750" indent="-165100">
              <a:buFont typeface="Wingdings" pitchFamily="2" charset="2"/>
              <a:buChar char="§"/>
            </a:pPr>
            <a:r>
              <a:rPr lang="en-US" sz="1200" dirty="0">
                <a:latin typeface="Calibri" panose="020F0502020204030204" pitchFamily="34" charset="0"/>
                <a:ea typeface="Calibri" panose="020F0502020204030204" pitchFamily="34" charset="0"/>
                <a:cs typeface="Calibri" panose="020F0502020204030204" pitchFamily="34" charset="0"/>
              </a:rPr>
              <a:t>Disease progression during or after platinum-based therapy or 1 CPI</a:t>
            </a:r>
          </a:p>
          <a:p>
            <a:pPr marL="285750" indent="-165100">
              <a:buFont typeface="Wingdings" pitchFamily="2" charset="2"/>
              <a:buChar char="§"/>
            </a:pPr>
            <a:r>
              <a:rPr lang="en-US" sz="1200" dirty="0">
                <a:latin typeface="Calibri" panose="020F0502020204030204" pitchFamily="34" charset="0"/>
                <a:ea typeface="Calibri" panose="020F0502020204030204" pitchFamily="34" charset="0"/>
                <a:cs typeface="Calibri" panose="020F0502020204030204" pitchFamily="34" charset="0"/>
              </a:rPr>
              <a:t>In patients with </a:t>
            </a:r>
            <a:r>
              <a:rPr lang="en-US" sz="1200" i="1" dirty="0">
                <a:latin typeface="Calibri" panose="020F0502020204030204" pitchFamily="34" charset="0"/>
                <a:ea typeface="Calibri" panose="020F0502020204030204" pitchFamily="34" charset="0"/>
                <a:cs typeface="Calibri" panose="020F0502020204030204" pitchFamily="34" charset="0"/>
              </a:rPr>
              <a:t>EGFR</a:t>
            </a:r>
            <a:r>
              <a:rPr lang="en-US" sz="1200" dirty="0">
                <a:latin typeface="Calibri" panose="020F0502020204030204" pitchFamily="34" charset="0"/>
                <a:ea typeface="Calibri" panose="020F0502020204030204" pitchFamily="34" charset="0"/>
                <a:cs typeface="Calibri" panose="020F0502020204030204" pitchFamily="34" charset="0"/>
              </a:rPr>
              <a:t> or </a:t>
            </a:r>
            <a:r>
              <a:rPr lang="en-US" sz="1200" i="1" dirty="0">
                <a:latin typeface="Calibri" panose="020F0502020204030204" pitchFamily="34" charset="0"/>
                <a:ea typeface="Calibri" panose="020F0502020204030204" pitchFamily="34" charset="0"/>
                <a:cs typeface="Calibri" panose="020F0502020204030204" pitchFamily="34" charset="0"/>
              </a:rPr>
              <a:t>BRAF </a:t>
            </a:r>
            <a:r>
              <a:rPr lang="en-US" sz="1200" dirty="0">
                <a:latin typeface="Calibri" panose="020F0502020204030204" pitchFamily="34" charset="0"/>
                <a:ea typeface="Calibri" panose="020F0502020204030204" pitchFamily="34" charset="0"/>
                <a:cs typeface="Calibri" panose="020F0502020204030204" pitchFamily="34" charset="0"/>
              </a:rPr>
              <a:t>mutations or </a:t>
            </a:r>
            <a:r>
              <a:rPr lang="en-US" sz="1200" i="1" dirty="0">
                <a:latin typeface="Calibri" panose="020F0502020204030204" pitchFamily="34" charset="0"/>
                <a:ea typeface="Calibri" panose="020F0502020204030204" pitchFamily="34" charset="0"/>
                <a:cs typeface="Calibri" panose="020F0502020204030204" pitchFamily="34" charset="0"/>
              </a:rPr>
              <a:t>ALK/ROS </a:t>
            </a:r>
            <a:r>
              <a:rPr lang="en-US" sz="1200" dirty="0">
                <a:latin typeface="Calibri" panose="020F0502020204030204" pitchFamily="34" charset="0"/>
                <a:ea typeface="Calibri" panose="020F0502020204030204" pitchFamily="34" charset="0"/>
                <a:cs typeface="Calibri" panose="020F0502020204030204" pitchFamily="34" charset="0"/>
              </a:rPr>
              <a:t>alterations, disease progression while receiving the corresponding approved, targeted-therapy + platinum-based CT and an immune checkpoint inhibitor </a:t>
            </a:r>
          </a:p>
          <a:p>
            <a:pPr marL="285750" indent="-165100">
              <a:buFont typeface="Wingdings" pitchFamily="2" charset="2"/>
              <a:buChar char="§"/>
            </a:pPr>
            <a:r>
              <a:rPr lang="en-US" sz="1200" dirty="0">
                <a:latin typeface="Calibri" panose="020F0502020204030204" pitchFamily="34" charset="0"/>
                <a:ea typeface="Calibri" panose="020F0502020204030204" pitchFamily="34" charset="0"/>
                <a:cs typeface="Calibri" panose="020F0502020204030204" pitchFamily="34" charset="0"/>
              </a:rPr>
              <a:t>≥1 measurable lesion per RECIST v1.1</a:t>
            </a:r>
          </a:p>
        </p:txBody>
      </p:sp>
      <p:sp>
        <p:nvSpPr>
          <p:cNvPr id="17" name="Rectangle 16">
            <a:extLst>
              <a:ext uri="{FF2B5EF4-FFF2-40B4-BE49-F238E27FC236}">
                <a16:creationId xmlns:a16="http://schemas.microsoft.com/office/drawing/2014/main" id="{9A18C4D9-1209-92D5-4BCC-27D5F9E2A800}"/>
              </a:ext>
            </a:extLst>
          </p:cNvPr>
          <p:cNvSpPr/>
          <p:nvPr/>
        </p:nvSpPr>
        <p:spPr>
          <a:xfrm rot="16200000">
            <a:off x="43967" y="5349026"/>
            <a:ext cx="1315686" cy="478578"/>
          </a:xfrm>
          <a:prstGeom prst="rect">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solidFill>
              </a:rPr>
              <a:t>Inclusion</a:t>
            </a:r>
          </a:p>
        </p:txBody>
      </p:sp>
      <p:sp>
        <p:nvSpPr>
          <p:cNvPr id="18" name="Rectangle 17">
            <a:extLst>
              <a:ext uri="{FF2B5EF4-FFF2-40B4-BE49-F238E27FC236}">
                <a16:creationId xmlns:a16="http://schemas.microsoft.com/office/drawing/2014/main" id="{4CE8707B-E70E-281D-26B0-B1B7B8849FC4}"/>
              </a:ext>
            </a:extLst>
          </p:cNvPr>
          <p:cNvSpPr/>
          <p:nvPr/>
        </p:nvSpPr>
        <p:spPr>
          <a:xfrm rot="16200000">
            <a:off x="5913236" y="5349027"/>
            <a:ext cx="1315686" cy="478578"/>
          </a:xfrm>
          <a:prstGeom prst="rect">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solidFill>
              </a:rPr>
              <a:t>Exclusion</a:t>
            </a:r>
          </a:p>
        </p:txBody>
      </p:sp>
      <p:sp>
        <p:nvSpPr>
          <p:cNvPr id="19" name="Rectangle 18">
            <a:extLst>
              <a:ext uri="{FF2B5EF4-FFF2-40B4-BE49-F238E27FC236}">
                <a16:creationId xmlns:a16="http://schemas.microsoft.com/office/drawing/2014/main" id="{E2A26142-FBC6-FBA2-BA5A-71FC141C7460}"/>
              </a:ext>
            </a:extLst>
          </p:cNvPr>
          <p:cNvSpPr/>
          <p:nvPr/>
        </p:nvSpPr>
        <p:spPr>
          <a:xfrm>
            <a:off x="749367" y="1571587"/>
            <a:ext cx="10756833" cy="369332"/>
          </a:xfrm>
          <a:prstGeom prst="rect">
            <a:avLst/>
          </a:prstGeom>
        </p:spPr>
        <p:txBody>
          <a:bodyPr wrap="square">
            <a:spAutoFit/>
          </a:bodyPr>
          <a:lstStyle/>
          <a:p>
            <a:r>
              <a:rPr lang="en-US" dirty="0">
                <a:solidFill>
                  <a:schemeClr val="bg1"/>
                </a:solidFill>
              </a:rPr>
              <a:t>High CEACAM5 expression defined as CEACAM5 intensity ≥2+ in ≥50% of tumor cells by immunohistochemistry</a:t>
            </a:r>
          </a:p>
        </p:txBody>
      </p:sp>
      <p:sp>
        <p:nvSpPr>
          <p:cNvPr id="20" name="Rectangle 19">
            <a:extLst>
              <a:ext uri="{FF2B5EF4-FFF2-40B4-BE49-F238E27FC236}">
                <a16:creationId xmlns:a16="http://schemas.microsoft.com/office/drawing/2014/main" id="{FE961505-5C64-5C92-95A4-68C80187EF66}"/>
              </a:ext>
            </a:extLst>
          </p:cNvPr>
          <p:cNvSpPr/>
          <p:nvPr/>
        </p:nvSpPr>
        <p:spPr>
          <a:xfrm rot="16200000">
            <a:off x="-426105" y="3219379"/>
            <a:ext cx="2779056" cy="338554"/>
          </a:xfrm>
          <a:prstGeom prst="rect">
            <a:avLst/>
          </a:prstGeom>
        </p:spPr>
        <p:txBody>
          <a:bodyPr wrap="square">
            <a:spAutoFit/>
          </a:bodyPr>
          <a:lstStyle/>
          <a:p>
            <a:pPr algn="ctr"/>
            <a:r>
              <a:rPr lang="en-US" sz="1600" b="1" dirty="0">
                <a:solidFill>
                  <a:schemeClr val="bg1"/>
                </a:solidFill>
              </a:rPr>
              <a:t>Determine the RP2D</a:t>
            </a:r>
            <a:endParaRPr lang="fr-FR" sz="1600" b="1" dirty="0">
              <a:solidFill>
                <a:schemeClr val="bg1"/>
              </a:solidFill>
            </a:endParaRPr>
          </a:p>
        </p:txBody>
      </p:sp>
      <p:sp>
        <p:nvSpPr>
          <p:cNvPr id="21" name="Rectangle 20">
            <a:extLst>
              <a:ext uri="{FF2B5EF4-FFF2-40B4-BE49-F238E27FC236}">
                <a16:creationId xmlns:a16="http://schemas.microsoft.com/office/drawing/2014/main" id="{F84CAAC6-3D47-9BF9-3595-0FAFD37932F4}"/>
              </a:ext>
            </a:extLst>
          </p:cNvPr>
          <p:cNvSpPr/>
          <p:nvPr/>
        </p:nvSpPr>
        <p:spPr>
          <a:xfrm rot="16200000">
            <a:off x="4883012" y="3387996"/>
            <a:ext cx="1454374" cy="73852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Primary endpoint: DLT at cycle 1 and cycle 2, determination of the RP2D </a:t>
            </a:r>
          </a:p>
        </p:txBody>
      </p:sp>
      <p:sp>
        <p:nvSpPr>
          <p:cNvPr id="22" name="Rectangle 21">
            <a:extLst>
              <a:ext uri="{FF2B5EF4-FFF2-40B4-BE49-F238E27FC236}">
                <a16:creationId xmlns:a16="http://schemas.microsoft.com/office/drawing/2014/main" id="{4EEDF90C-1401-2A2D-572F-A719C96DF323}"/>
              </a:ext>
            </a:extLst>
          </p:cNvPr>
          <p:cNvSpPr/>
          <p:nvPr/>
        </p:nvSpPr>
        <p:spPr>
          <a:xfrm rot="16200000">
            <a:off x="10290296" y="3516473"/>
            <a:ext cx="1454373" cy="48156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bg1"/>
                </a:solidFill>
              </a:rPr>
              <a:t>Primary endpoint: Part 2: ORR </a:t>
            </a:r>
          </a:p>
        </p:txBody>
      </p:sp>
      <p:sp>
        <p:nvSpPr>
          <p:cNvPr id="23" name="TextBox 22">
            <a:extLst>
              <a:ext uri="{FF2B5EF4-FFF2-40B4-BE49-F238E27FC236}">
                <a16:creationId xmlns:a16="http://schemas.microsoft.com/office/drawing/2014/main" id="{A3AFE3E7-6026-966C-5DC6-6AE34C313E2A}"/>
              </a:ext>
            </a:extLst>
          </p:cNvPr>
          <p:cNvSpPr txBox="1"/>
          <p:nvPr/>
        </p:nvSpPr>
        <p:spPr bwMode="auto">
          <a:xfrm>
            <a:off x="1990165" y="1882589"/>
            <a:ext cx="3030070" cy="757130"/>
          </a:xfrm>
          <a:prstGeom prst="rect">
            <a:avLst/>
          </a:prstGeom>
          <a:noFill/>
          <a:ln>
            <a:noFill/>
          </a:ln>
        </p:spPr>
        <p:txBody>
          <a:bodyPr wrap="square" rtlCol="0">
            <a:spAutoFit/>
          </a:bodyPr>
          <a:lstStyle/>
          <a:p>
            <a:pPr algn="ctr">
              <a:lnSpc>
                <a:spcPct val="90000"/>
              </a:lnSpc>
              <a:spcBef>
                <a:spcPct val="50000"/>
              </a:spcBef>
              <a:spcAft>
                <a:spcPct val="0"/>
              </a:spcAft>
              <a:buClrTx/>
              <a:buFontTx/>
              <a:buNone/>
            </a:pPr>
            <a:r>
              <a:rPr lang="en-US" sz="1600" b="1" dirty="0">
                <a:solidFill>
                  <a:schemeClr val="bg1"/>
                </a:solidFill>
                <a:latin typeface="Calibri" panose="020F0502020204030204" pitchFamily="34" charset="0"/>
              </a:rPr>
              <a:t>Part 1: Safety run-in</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(n = 6-12)</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Primary endpoint: Safety</a:t>
            </a:r>
          </a:p>
        </p:txBody>
      </p:sp>
      <p:sp>
        <p:nvSpPr>
          <p:cNvPr id="24" name="TextBox 23">
            <a:extLst>
              <a:ext uri="{FF2B5EF4-FFF2-40B4-BE49-F238E27FC236}">
                <a16:creationId xmlns:a16="http://schemas.microsoft.com/office/drawing/2014/main" id="{DC8D1B33-FACD-50B0-5DE2-7B96397AECA9}"/>
              </a:ext>
            </a:extLst>
          </p:cNvPr>
          <p:cNvSpPr txBox="1"/>
          <p:nvPr/>
        </p:nvSpPr>
        <p:spPr bwMode="auto">
          <a:xfrm>
            <a:off x="7543699" y="1860593"/>
            <a:ext cx="3030069" cy="757130"/>
          </a:xfrm>
          <a:prstGeom prst="rect">
            <a:avLst/>
          </a:prstGeom>
          <a:noFill/>
          <a:ln>
            <a:noFill/>
          </a:ln>
        </p:spPr>
        <p:txBody>
          <a:bodyPr wrap="square" rtlCol="0">
            <a:spAutoFit/>
          </a:bodyPr>
          <a:lstStyle/>
          <a:p>
            <a:pPr algn="ctr">
              <a:lnSpc>
                <a:spcPct val="90000"/>
              </a:lnSpc>
              <a:spcBef>
                <a:spcPct val="50000"/>
              </a:spcBef>
              <a:spcAft>
                <a:spcPct val="0"/>
              </a:spcAft>
              <a:buClrTx/>
              <a:buFontTx/>
              <a:buNone/>
            </a:pPr>
            <a:r>
              <a:rPr lang="en-US" sz="1600" b="1" dirty="0">
                <a:solidFill>
                  <a:schemeClr val="bg1"/>
                </a:solidFill>
                <a:latin typeface="Calibri" panose="020F0502020204030204" pitchFamily="34" charset="0"/>
              </a:rPr>
              <a:t>Part 2: Antitumor activity</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(n = 30)</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Primary endpoint: ORR</a:t>
            </a:r>
          </a:p>
        </p:txBody>
      </p:sp>
      <p:sp>
        <p:nvSpPr>
          <p:cNvPr id="25" name="TextBox 24">
            <a:extLst>
              <a:ext uri="{FF2B5EF4-FFF2-40B4-BE49-F238E27FC236}">
                <a16:creationId xmlns:a16="http://schemas.microsoft.com/office/drawing/2014/main" id="{2CCD6982-2F57-03CB-F632-0B6989F201E6}"/>
              </a:ext>
            </a:extLst>
          </p:cNvPr>
          <p:cNvSpPr txBox="1"/>
          <p:nvPr/>
        </p:nvSpPr>
        <p:spPr bwMode="auto">
          <a:xfrm>
            <a:off x="1306606" y="3064563"/>
            <a:ext cx="1367118" cy="1384995"/>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Patients with metastatic NSQ NSCLC with CEACAM5 intensity ≥2+ in ≥50% of tumor cells</a:t>
            </a:r>
            <a:endParaRPr lang="en-US" sz="1200" b="0" dirty="0">
              <a:solidFill>
                <a:schemeClr val="bg1"/>
              </a:solidFill>
              <a:latin typeface="Calibri" panose="020F0502020204030204" pitchFamily="34" charset="0"/>
            </a:endParaRPr>
          </a:p>
        </p:txBody>
      </p:sp>
      <p:sp>
        <p:nvSpPr>
          <p:cNvPr id="26" name="TextBox 25">
            <a:extLst>
              <a:ext uri="{FF2B5EF4-FFF2-40B4-BE49-F238E27FC236}">
                <a16:creationId xmlns:a16="http://schemas.microsoft.com/office/drawing/2014/main" id="{BF00F473-3021-68F9-863D-D7ACCC970C79}"/>
              </a:ext>
            </a:extLst>
          </p:cNvPr>
          <p:cNvSpPr txBox="1"/>
          <p:nvPr/>
        </p:nvSpPr>
        <p:spPr bwMode="auto">
          <a:xfrm>
            <a:off x="3278841" y="3243191"/>
            <a:ext cx="1714499" cy="646331"/>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sz="1200" dirty="0">
                <a:latin typeface="Calibri" panose="020F0502020204030204" pitchFamily="34" charset="0"/>
              </a:rPr>
              <a:t>Tusamitamab ravtansine IV + Ramucirumab IV Q2W</a:t>
            </a:r>
            <a:endParaRPr lang="en-US" sz="1200" b="0" dirty="0">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D74EEA3B-D8F8-CCE3-5216-EAF2C40FCA59}"/>
              </a:ext>
            </a:extLst>
          </p:cNvPr>
          <p:cNvCxnSpPr/>
          <p:nvPr/>
        </p:nvCxnSpPr>
        <p:spPr bwMode="auto">
          <a:xfrm>
            <a:off x="2739879" y="3541059"/>
            <a:ext cx="505345" cy="0"/>
          </a:xfrm>
          <a:prstGeom prst="straightConnector1">
            <a:avLst/>
          </a:prstGeom>
          <a:noFill/>
          <a:ln w="28575" cap="flat" cmpd="sng" algn="ctr">
            <a:solidFill>
              <a:schemeClr val="bg1"/>
            </a:solidFill>
            <a:prstDash val="solid"/>
            <a:round/>
            <a:headEnd type="none" w="med" len="med"/>
            <a:tailEnd type="triangle"/>
          </a:ln>
          <a:effectLst/>
        </p:spPr>
      </p:cxnSp>
      <p:cxnSp>
        <p:nvCxnSpPr>
          <p:cNvPr id="30" name="Straight Connector 29">
            <a:extLst>
              <a:ext uri="{FF2B5EF4-FFF2-40B4-BE49-F238E27FC236}">
                <a16:creationId xmlns:a16="http://schemas.microsoft.com/office/drawing/2014/main" id="{D3B4B9B3-C505-1FA3-8113-A30F79316C46}"/>
              </a:ext>
            </a:extLst>
          </p:cNvPr>
          <p:cNvCxnSpPr>
            <a:cxnSpLocks/>
          </p:cNvCxnSpPr>
          <p:nvPr/>
        </p:nvCxnSpPr>
        <p:spPr bwMode="auto">
          <a:xfrm>
            <a:off x="1371600" y="4573045"/>
            <a:ext cx="4308661"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E59B810A-98A8-8072-95A5-50D6FAA63AB9}"/>
              </a:ext>
            </a:extLst>
          </p:cNvPr>
          <p:cNvCxnSpPr>
            <a:cxnSpLocks/>
          </p:cNvCxnSpPr>
          <p:nvPr/>
        </p:nvCxnSpPr>
        <p:spPr bwMode="auto">
          <a:xfrm>
            <a:off x="1371600" y="4502371"/>
            <a:ext cx="0" cy="14134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DE9C6137-51CF-4BD1-2008-A37CD9AC068D}"/>
              </a:ext>
            </a:extLst>
          </p:cNvPr>
          <p:cNvCxnSpPr>
            <a:cxnSpLocks/>
          </p:cNvCxnSpPr>
          <p:nvPr/>
        </p:nvCxnSpPr>
        <p:spPr bwMode="auto">
          <a:xfrm>
            <a:off x="2516000" y="4502371"/>
            <a:ext cx="0" cy="14134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C339EAC7-A5AB-A7F5-9F38-5354942D211D}"/>
              </a:ext>
            </a:extLst>
          </p:cNvPr>
          <p:cNvCxnSpPr>
            <a:cxnSpLocks/>
          </p:cNvCxnSpPr>
          <p:nvPr/>
        </p:nvCxnSpPr>
        <p:spPr bwMode="auto">
          <a:xfrm>
            <a:off x="5671297" y="4502371"/>
            <a:ext cx="0" cy="14134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F53C84B-59D4-0D27-AABF-BA593229307D}"/>
              </a:ext>
            </a:extLst>
          </p:cNvPr>
          <p:cNvCxnSpPr>
            <a:cxnSpLocks/>
          </p:cNvCxnSpPr>
          <p:nvPr/>
        </p:nvCxnSpPr>
        <p:spPr bwMode="auto">
          <a:xfrm>
            <a:off x="3299572" y="4502371"/>
            <a:ext cx="0" cy="14134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139C473A-5C68-45F9-FDFA-588CF6E15417}"/>
              </a:ext>
            </a:extLst>
          </p:cNvPr>
          <p:cNvCxnSpPr>
            <a:cxnSpLocks/>
          </p:cNvCxnSpPr>
          <p:nvPr/>
        </p:nvCxnSpPr>
        <p:spPr bwMode="auto">
          <a:xfrm>
            <a:off x="4921343" y="4502371"/>
            <a:ext cx="0" cy="141348"/>
          </a:xfrm>
          <a:prstGeom prst="line">
            <a:avLst/>
          </a:prstGeom>
          <a:noFill/>
          <a:ln w="28575" cap="flat" cmpd="sng" algn="ctr">
            <a:solidFill>
              <a:schemeClr val="bg1"/>
            </a:solidFill>
            <a:prstDash val="solid"/>
            <a:round/>
            <a:headEnd type="none" w="med" len="med"/>
            <a:tailEnd type="none" w="med" len="med"/>
          </a:ln>
          <a:effectLst/>
        </p:spPr>
      </p:cxnSp>
      <p:sp>
        <p:nvSpPr>
          <p:cNvPr id="39" name="TextBox 38">
            <a:extLst>
              <a:ext uri="{FF2B5EF4-FFF2-40B4-BE49-F238E27FC236}">
                <a16:creationId xmlns:a16="http://schemas.microsoft.com/office/drawing/2014/main" id="{EE7ED6FD-7A54-BEE6-62FA-9BE1BC84F059}"/>
              </a:ext>
            </a:extLst>
          </p:cNvPr>
          <p:cNvSpPr txBox="1"/>
          <p:nvPr/>
        </p:nvSpPr>
        <p:spPr bwMode="auto">
          <a:xfrm>
            <a:off x="1926487" y="4615888"/>
            <a:ext cx="119692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U</a:t>
            </a:r>
            <a:r>
              <a:rPr lang="en-US" sz="1200" b="0" dirty="0">
                <a:solidFill>
                  <a:schemeClr val="bg1"/>
                </a:solidFill>
                <a:latin typeface="Calibri" panose="020F0502020204030204" pitchFamily="34" charset="0"/>
              </a:rPr>
              <a:t>p to -28 days</a:t>
            </a:r>
          </a:p>
        </p:txBody>
      </p:sp>
      <p:sp>
        <p:nvSpPr>
          <p:cNvPr id="40" name="TextBox 39">
            <a:extLst>
              <a:ext uri="{FF2B5EF4-FFF2-40B4-BE49-F238E27FC236}">
                <a16:creationId xmlns:a16="http://schemas.microsoft.com/office/drawing/2014/main" id="{332E36AA-6567-EC53-4DB7-4C95B15F3904}"/>
              </a:ext>
            </a:extLst>
          </p:cNvPr>
          <p:cNvSpPr txBox="1"/>
          <p:nvPr/>
        </p:nvSpPr>
        <p:spPr bwMode="auto">
          <a:xfrm>
            <a:off x="2859842" y="4615888"/>
            <a:ext cx="8794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C1D1</a:t>
            </a:r>
          </a:p>
        </p:txBody>
      </p:sp>
      <p:sp>
        <p:nvSpPr>
          <p:cNvPr id="41" name="TextBox 40">
            <a:extLst>
              <a:ext uri="{FF2B5EF4-FFF2-40B4-BE49-F238E27FC236}">
                <a16:creationId xmlns:a16="http://schemas.microsoft.com/office/drawing/2014/main" id="{3453BA7B-AD61-CACF-0A67-34E91F2DDB5E}"/>
              </a:ext>
            </a:extLst>
          </p:cNvPr>
          <p:cNvSpPr txBox="1"/>
          <p:nvPr/>
        </p:nvSpPr>
        <p:spPr bwMode="auto">
          <a:xfrm>
            <a:off x="4481613" y="4615888"/>
            <a:ext cx="8794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EOT visit</a:t>
            </a:r>
          </a:p>
        </p:txBody>
      </p:sp>
      <p:sp>
        <p:nvSpPr>
          <p:cNvPr id="42" name="TextBox 41">
            <a:extLst>
              <a:ext uri="{FF2B5EF4-FFF2-40B4-BE49-F238E27FC236}">
                <a16:creationId xmlns:a16="http://schemas.microsoft.com/office/drawing/2014/main" id="{F08720D8-0119-D546-AE24-EF9662791F66}"/>
              </a:ext>
            </a:extLst>
          </p:cNvPr>
          <p:cNvSpPr txBox="1"/>
          <p:nvPr/>
        </p:nvSpPr>
        <p:spPr bwMode="auto">
          <a:xfrm>
            <a:off x="1306606" y="2672178"/>
            <a:ext cx="1042147" cy="276999"/>
          </a:xfrm>
          <a:prstGeom prst="rect">
            <a:avLst/>
          </a:prstGeom>
          <a:noFill/>
          <a:ln w="1270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Prescreening</a:t>
            </a:r>
          </a:p>
        </p:txBody>
      </p:sp>
      <p:sp>
        <p:nvSpPr>
          <p:cNvPr id="43" name="TextBox 42">
            <a:extLst>
              <a:ext uri="{FF2B5EF4-FFF2-40B4-BE49-F238E27FC236}">
                <a16:creationId xmlns:a16="http://schemas.microsoft.com/office/drawing/2014/main" id="{60A034A9-F3FB-C320-0943-8F98162BBEF3}"/>
              </a:ext>
            </a:extLst>
          </p:cNvPr>
          <p:cNvSpPr txBox="1"/>
          <p:nvPr/>
        </p:nvSpPr>
        <p:spPr bwMode="auto">
          <a:xfrm>
            <a:off x="2405944" y="2672178"/>
            <a:ext cx="884664" cy="276999"/>
          </a:xfrm>
          <a:prstGeom prst="rect">
            <a:avLst/>
          </a:prstGeom>
          <a:noFill/>
          <a:ln w="1270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Screening</a:t>
            </a:r>
          </a:p>
        </p:txBody>
      </p:sp>
      <p:sp>
        <p:nvSpPr>
          <p:cNvPr id="44" name="TextBox 43">
            <a:extLst>
              <a:ext uri="{FF2B5EF4-FFF2-40B4-BE49-F238E27FC236}">
                <a16:creationId xmlns:a16="http://schemas.microsoft.com/office/drawing/2014/main" id="{11C5CF59-8C2F-7C58-D088-A7827A47B582}"/>
              </a:ext>
            </a:extLst>
          </p:cNvPr>
          <p:cNvSpPr txBox="1"/>
          <p:nvPr/>
        </p:nvSpPr>
        <p:spPr bwMode="auto">
          <a:xfrm>
            <a:off x="3336039" y="2672178"/>
            <a:ext cx="1684196" cy="276999"/>
          </a:xfrm>
          <a:prstGeom prst="rect">
            <a:avLst/>
          </a:prstGeom>
          <a:noFill/>
          <a:ln w="1270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Treatment Period</a:t>
            </a:r>
          </a:p>
        </p:txBody>
      </p:sp>
      <p:sp>
        <p:nvSpPr>
          <p:cNvPr id="45" name="TextBox 44">
            <a:extLst>
              <a:ext uri="{FF2B5EF4-FFF2-40B4-BE49-F238E27FC236}">
                <a16:creationId xmlns:a16="http://schemas.microsoft.com/office/drawing/2014/main" id="{987F0994-75E5-F8E5-6863-16FFE250C934}"/>
              </a:ext>
            </a:extLst>
          </p:cNvPr>
          <p:cNvSpPr txBox="1"/>
          <p:nvPr/>
        </p:nvSpPr>
        <p:spPr bwMode="auto">
          <a:xfrm>
            <a:off x="5087368" y="2672178"/>
            <a:ext cx="892091" cy="276999"/>
          </a:xfrm>
          <a:prstGeom prst="rect">
            <a:avLst/>
          </a:prstGeom>
          <a:noFill/>
          <a:ln w="1270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Follow-up</a:t>
            </a:r>
          </a:p>
        </p:txBody>
      </p:sp>
      <p:sp>
        <p:nvSpPr>
          <p:cNvPr id="46" name="TextBox 45">
            <a:extLst>
              <a:ext uri="{FF2B5EF4-FFF2-40B4-BE49-F238E27FC236}">
                <a16:creationId xmlns:a16="http://schemas.microsoft.com/office/drawing/2014/main" id="{72C4E99F-DF78-5D2F-7E9B-0DF1D3B62E56}"/>
              </a:ext>
            </a:extLst>
          </p:cNvPr>
          <p:cNvSpPr txBox="1"/>
          <p:nvPr/>
        </p:nvSpPr>
        <p:spPr bwMode="auto">
          <a:xfrm>
            <a:off x="2989155" y="3902209"/>
            <a:ext cx="2353986" cy="590931"/>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90000"/>
              </a:lnSpc>
              <a:spcBef>
                <a:spcPct val="50000"/>
              </a:spcBef>
              <a:spcAft>
                <a:spcPct val="0"/>
              </a:spcAft>
              <a:buClrTx/>
              <a:buFontTx/>
              <a:buNone/>
            </a:pPr>
            <a:r>
              <a:rPr lang="en-US" sz="1200" b="0" dirty="0">
                <a:solidFill>
                  <a:schemeClr val="bg1"/>
                </a:solidFill>
                <a:latin typeface="Calibri" panose="020F0502020204030204" pitchFamily="34" charset="0"/>
              </a:rPr>
              <a:t>Treatment continues until disease progression, unacceptable AE,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or decision to stop treatment</a:t>
            </a:r>
          </a:p>
        </p:txBody>
      </p:sp>
      <p:sp>
        <p:nvSpPr>
          <p:cNvPr id="48" name="TextBox 47">
            <a:extLst>
              <a:ext uri="{FF2B5EF4-FFF2-40B4-BE49-F238E27FC236}">
                <a16:creationId xmlns:a16="http://schemas.microsoft.com/office/drawing/2014/main" id="{FDBFA918-C152-4EBB-2638-EC77C1BD28F8}"/>
              </a:ext>
            </a:extLst>
          </p:cNvPr>
          <p:cNvSpPr txBox="1"/>
          <p:nvPr/>
        </p:nvSpPr>
        <p:spPr bwMode="auto">
          <a:xfrm>
            <a:off x="6793006" y="3071470"/>
            <a:ext cx="1367118" cy="1384995"/>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Patients with metastatic NSQ NSCLC with CEACAM5 intensity ≥2+ in ≥50% of tumor cells</a:t>
            </a:r>
            <a:endParaRPr lang="en-US" sz="1200" b="0" dirty="0">
              <a:solidFill>
                <a:schemeClr val="bg1"/>
              </a:solidFill>
              <a:latin typeface="Calibri" panose="020F0502020204030204" pitchFamily="34" charset="0"/>
            </a:endParaRPr>
          </a:p>
        </p:txBody>
      </p:sp>
      <p:sp>
        <p:nvSpPr>
          <p:cNvPr id="49" name="TextBox 48">
            <a:extLst>
              <a:ext uri="{FF2B5EF4-FFF2-40B4-BE49-F238E27FC236}">
                <a16:creationId xmlns:a16="http://schemas.microsoft.com/office/drawing/2014/main" id="{9B4D9E57-039B-59A3-4025-06B916B9090C}"/>
              </a:ext>
            </a:extLst>
          </p:cNvPr>
          <p:cNvSpPr txBox="1"/>
          <p:nvPr/>
        </p:nvSpPr>
        <p:spPr bwMode="auto">
          <a:xfrm>
            <a:off x="8765241" y="3250098"/>
            <a:ext cx="1714499" cy="646331"/>
          </a:xfrm>
          <a:prstGeom prst="rect">
            <a:avLst/>
          </a:prstGeom>
          <a:solidFill>
            <a:schemeClr val="accent3"/>
          </a:solidFill>
          <a:ln>
            <a:noFill/>
          </a:ln>
        </p:spPr>
        <p:txBody>
          <a:bodyPr wrap="square" rtlCol="0">
            <a:spAutoFit/>
          </a:bodyPr>
          <a:lstStyle/>
          <a:p>
            <a:pPr algn="ctr">
              <a:lnSpc>
                <a:spcPct val="100000"/>
              </a:lnSpc>
              <a:spcBef>
                <a:spcPct val="50000"/>
              </a:spcBef>
              <a:spcAft>
                <a:spcPct val="0"/>
              </a:spcAft>
              <a:buClrTx/>
              <a:buFontTx/>
              <a:buNone/>
            </a:pPr>
            <a:r>
              <a:rPr lang="en-US" sz="1200" dirty="0">
                <a:latin typeface="Calibri" panose="020F0502020204030204" pitchFamily="34" charset="0"/>
              </a:rPr>
              <a:t>Tusamitamab ravtansine IV RP2D + Ramucirumab </a:t>
            </a:r>
            <a:br>
              <a:rPr lang="en-US" sz="1200" dirty="0">
                <a:latin typeface="Calibri" panose="020F0502020204030204" pitchFamily="34" charset="0"/>
              </a:rPr>
            </a:br>
            <a:r>
              <a:rPr lang="en-US" sz="1200" dirty="0">
                <a:latin typeface="Calibri" panose="020F0502020204030204" pitchFamily="34" charset="0"/>
              </a:rPr>
              <a:t>IV Q2W</a:t>
            </a:r>
            <a:endParaRPr lang="en-US" sz="1200" b="0" dirty="0">
              <a:latin typeface="Calibri" panose="020F0502020204030204" pitchFamily="34" charset="0"/>
            </a:endParaRPr>
          </a:p>
        </p:txBody>
      </p:sp>
      <p:cxnSp>
        <p:nvCxnSpPr>
          <p:cNvPr id="50" name="Straight Arrow Connector 49">
            <a:extLst>
              <a:ext uri="{FF2B5EF4-FFF2-40B4-BE49-F238E27FC236}">
                <a16:creationId xmlns:a16="http://schemas.microsoft.com/office/drawing/2014/main" id="{E33A6010-FC78-2F67-8189-C1C02E15F021}"/>
              </a:ext>
            </a:extLst>
          </p:cNvPr>
          <p:cNvCxnSpPr/>
          <p:nvPr/>
        </p:nvCxnSpPr>
        <p:spPr bwMode="auto">
          <a:xfrm>
            <a:off x="8226279" y="3547966"/>
            <a:ext cx="505345" cy="0"/>
          </a:xfrm>
          <a:prstGeom prst="straightConnector1">
            <a:avLst/>
          </a:prstGeom>
          <a:noFill/>
          <a:ln w="28575" cap="flat" cmpd="sng" algn="ctr">
            <a:solidFill>
              <a:schemeClr val="bg1"/>
            </a:solidFill>
            <a:prstDash val="solid"/>
            <a:round/>
            <a:headEnd type="none" w="med" len="med"/>
            <a:tailEnd type="triangle"/>
          </a:ln>
          <a:effectLst/>
        </p:spPr>
      </p:cxnSp>
      <p:cxnSp>
        <p:nvCxnSpPr>
          <p:cNvPr id="51" name="Straight Connector 50">
            <a:extLst>
              <a:ext uri="{FF2B5EF4-FFF2-40B4-BE49-F238E27FC236}">
                <a16:creationId xmlns:a16="http://schemas.microsoft.com/office/drawing/2014/main" id="{BA4598B3-8A28-9279-463D-A855A2B9702D}"/>
              </a:ext>
            </a:extLst>
          </p:cNvPr>
          <p:cNvCxnSpPr>
            <a:cxnSpLocks/>
          </p:cNvCxnSpPr>
          <p:nvPr/>
        </p:nvCxnSpPr>
        <p:spPr bwMode="auto">
          <a:xfrm>
            <a:off x="6858000" y="4579952"/>
            <a:ext cx="4308661"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32F280CA-38C5-5635-B749-85FD60F063DB}"/>
              </a:ext>
            </a:extLst>
          </p:cNvPr>
          <p:cNvCxnSpPr>
            <a:cxnSpLocks/>
          </p:cNvCxnSpPr>
          <p:nvPr/>
        </p:nvCxnSpPr>
        <p:spPr bwMode="auto">
          <a:xfrm>
            <a:off x="6858000" y="4509278"/>
            <a:ext cx="0" cy="14134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A353D279-143E-C973-DA37-B1A8A173EABB}"/>
              </a:ext>
            </a:extLst>
          </p:cNvPr>
          <p:cNvCxnSpPr>
            <a:cxnSpLocks/>
          </p:cNvCxnSpPr>
          <p:nvPr/>
        </p:nvCxnSpPr>
        <p:spPr bwMode="auto">
          <a:xfrm>
            <a:off x="8002400" y="4509278"/>
            <a:ext cx="0" cy="141348"/>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66E1F43F-E1FF-B7A5-042B-D86FB8A852A6}"/>
              </a:ext>
            </a:extLst>
          </p:cNvPr>
          <p:cNvCxnSpPr>
            <a:cxnSpLocks/>
          </p:cNvCxnSpPr>
          <p:nvPr/>
        </p:nvCxnSpPr>
        <p:spPr bwMode="auto">
          <a:xfrm>
            <a:off x="11157697" y="4509278"/>
            <a:ext cx="0" cy="141348"/>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F692DB3B-7DF1-6609-2BC4-D40FC8FA7786}"/>
              </a:ext>
            </a:extLst>
          </p:cNvPr>
          <p:cNvCxnSpPr>
            <a:cxnSpLocks/>
          </p:cNvCxnSpPr>
          <p:nvPr/>
        </p:nvCxnSpPr>
        <p:spPr bwMode="auto">
          <a:xfrm>
            <a:off x="8785972" y="4509278"/>
            <a:ext cx="0" cy="14134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66A4D669-7A70-514A-CA58-C2A39AD291CB}"/>
              </a:ext>
            </a:extLst>
          </p:cNvPr>
          <p:cNvCxnSpPr>
            <a:cxnSpLocks/>
          </p:cNvCxnSpPr>
          <p:nvPr/>
        </p:nvCxnSpPr>
        <p:spPr bwMode="auto">
          <a:xfrm>
            <a:off x="10407743" y="4509278"/>
            <a:ext cx="0" cy="141348"/>
          </a:xfrm>
          <a:prstGeom prst="line">
            <a:avLst/>
          </a:prstGeom>
          <a:noFill/>
          <a:ln w="28575" cap="flat" cmpd="sng" algn="ctr">
            <a:solidFill>
              <a:schemeClr val="bg1"/>
            </a:solidFill>
            <a:prstDash val="solid"/>
            <a:round/>
            <a:headEnd type="none" w="med" len="med"/>
            <a:tailEnd type="none" w="med" len="med"/>
          </a:ln>
          <a:effectLst/>
        </p:spPr>
      </p:cxnSp>
      <p:sp>
        <p:nvSpPr>
          <p:cNvPr id="57" name="TextBox 56">
            <a:extLst>
              <a:ext uri="{FF2B5EF4-FFF2-40B4-BE49-F238E27FC236}">
                <a16:creationId xmlns:a16="http://schemas.microsoft.com/office/drawing/2014/main" id="{7D4AB5D5-4F18-C7CC-6CAC-447624B098F0}"/>
              </a:ext>
            </a:extLst>
          </p:cNvPr>
          <p:cNvSpPr txBox="1"/>
          <p:nvPr/>
        </p:nvSpPr>
        <p:spPr bwMode="auto">
          <a:xfrm>
            <a:off x="7412887" y="4622795"/>
            <a:ext cx="119692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U</a:t>
            </a:r>
            <a:r>
              <a:rPr lang="en-US" sz="1200" b="0" dirty="0">
                <a:solidFill>
                  <a:schemeClr val="bg1"/>
                </a:solidFill>
                <a:latin typeface="Calibri" panose="020F0502020204030204" pitchFamily="34" charset="0"/>
              </a:rPr>
              <a:t>p to -28 days</a:t>
            </a:r>
          </a:p>
        </p:txBody>
      </p:sp>
      <p:sp>
        <p:nvSpPr>
          <p:cNvPr id="58" name="TextBox 57">
            <a:extLst>
              <a:ext uri="{FF2B5EF4-FFF2-40B4-BE49-F238E27FC236}">
                <a16:creationId xmlns:a16="http://schemas.microsoft.com/office/drawing/2014/main" id="{F633B1FC-97C9-2686-B249-8EA77FF8D9CD}"/>
              </a:ext>
            </a:extLst>
          </p:cNvPr>
          <p:cNvSpPr txBox="1"/>
          <p:nvPr/>
        </p:nvSpPr>
        <p:spPr bwMode="auto">
          <a:xfrm>
            <a:off x="8346242" y="4622795"/>
            <a:ext cx="8794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C1D1</a:t>
            </a:r>
          </a:p>
        </p:txBody>
      </p:sp>
      <p:sp>
        <p:nvSpPr>
          <p:cNvPr id="59" name="TextBox 58">
            <a:extLst>
              <a:ext uri="{FF2B5EF4-FFF2-40B4-BE49-F238E27FC236}">
                <a16:creationId xmlns:a16="http://schemas.microsoft.com/office/drawing/2014/main" id="{CAC0D0FA-C51D-8DC4-9804-119C365D86B2}"/>
              </a:ext>
            </a:extLst>
          </p:cNvPr>
          <p:cNvSpPr txBox="1"/>
          <p:nvPr/>
        </p:nvSpPr>
        <p:spPr bwMode="auto">
          <a:xfrm>
            <a:off x="9968013" y="4622795"/>
            <a:ext cx="8794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EOT visit</a:t>
            </a:r>
          </a:p>
        </p:txBody>
      </p:sp>
      <p:sp>
        <p:nvSpPr>
          <p:cNvPr id="60" name="TextBox 59">
            <a:extLst>
              <a:ext uri="{FF2B5EF4-FFF2-40B4-BE49-F238E27FC236}">
                <a16:creationId xmlns:a16="http://schemas.microsoft.com/office/drawing/2014/main" id="{F94EA10B-9FC3-54DD-1955-B63B7C10C52A}"/>
              </a:ext>
            </a:extLst>
          </p:cNvPr>
          <p:cNvSpPr txBox="1"/>
          <p:nvPr/>
        </p:nvSpPr>
        <p:spPr bwMode="auto">
          <a:xfrm>
            <a:off x="6793006" y="2679085"/>
            <a:ext cx="1042147" cy="276999"/>
          </a:xfrm>
          <a:prstGeom prst="rect">
            <a:avLst/>
          </a:prstGeom>
          <a:noFill/>
          <a:ln w="1270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Pre-screening</a:t>
            </a:r>
          </a:p>
        </p:txBody>
      </p:sp>
      <p:sp>
        <p:nvSpPr>
          <p:cNvPr id="61" name="TextBox 60">
            <a:extLst>
              <a:ext uri="{FF2B5EF4-FFF2-40B4-BE49-F238E27FC236}">
                <a16:creationId xmlns:a16="http://schemas.microsoft.com/office/drawing/2014/main" id="{049FB665-531B-A116-D01E-69C15577DC36}"/>
              </a:ext>
            </a:extLst>
          </p:cNvPr>
          <p:cNvSpPr txBox="1"/>
          <p:nvPr/>
        </p:nvSpPr>
        <p:spPr bwMode="auto">
          <a:xfrm>
            <a:off x="7901309" y="2679085"/>
            <a:ext cx="884664" cy="276999"/>
          </a:xfrm>
          <a:prstGeom prst="rect">
            <a:avLst/>
          </a:prstGeom>
          <a:noFill/>
          <a:ln w="1270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Screening</a:t>
            </a:r>
          </a:p>
        </p:txBody>
      </p:sp>
      <p:sp>
        <p:nvSpPr>
          <p:cNvPr id="62" name="TextBox 61">
            <a:extLst>
              <a:ext uri="{FF2B5EF4-FFF2-40B4-BE49-F238E27FC236}">
                <a16:creationId xmlns:a16="http://schemas.microsoft.com/office/drawing/2014/main" id="{9BE71D0B-A931-3C37-6DA0-A4CD76C31AC5}"/>
              </a:ext>
            </a:extLst>
          </p:cNvPr>
          <p:cNvSpPr txBox="1"/>
          <p:nvPr/>
        </p:nvSpPr>
        <p:spPr bwMode="auto">
          <a:xfrm>
            <a:off x="8840368" y="2679085"/>
            <a:ext cx="1684196" cy="276999"/>
          </a:xfrm>
          <a:prstGeom prst="rect">
            <a:avLst/>
          </a:prstGeom>
          <a:noFill/>
          <a:ln w="1270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Treatment Period</a:t>
            </a:r>
          </a:p>
        </p:txBody>
      </p:sp>
      <p:sp>
        <p:nvSpPr>
          <p:cNvPr id="63" name="TextBox 62">
            <a:extLst>
              <a:ext uri="{FF2B5EF4-FFF2-40B4-BE49-F238E27FC236}">
                <a16:creationId xmlns:a16="http://schemas.microsoft.com/office/drawing/2014/main" id="{E2088A21-C869-CABF-E764-C93AD11D768F}"/>
              </a:ext>
            </a:extLst>
          </p:cNvPr>
          <p:cNvSpPr txBox="1"/>
          <p:nvPr/>
        </p:nvSpPr>
        <p:spPr bwMode="auto">
          <a:xfrm>
            <a:off x="10573768" y="2679085"/>
            <a:ext cx="892091" cy="276999"/>
          </a:xfrm>
          <a:prstGeom prst="rect">
            <a:avLst/>
          </a:prstGeom>
          <a:noFill/>
          <a:ln w="12700" algn="ctr">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Follow-up</a:t>
            </a:r>
          </a:p>
        </p:txBody>
      </p:sp>
      <p:sp>
        <p:nvSpPr>
          <p:cNvPr id="64" name="TextBox 63">
            <a:extLst>
              <a:ext uri="{FF2B5EF4-FFF2-40B4-BE49-F238E27FC236}">
                <a16:creationId xmlns:a16="http://schemas.microsoft.com/office/drawing/2014/main" id="{8111E0BF-AA1F-CCB6-A2AD-3CD35F56BD2A}"/>
              </a:ext>
            </a:extLst>
          </p:cNvPr>
          <p:cNvSpPr txBox="1"/>
          <p:nvPr/>
        </p:nvSpPr>
        <p:spPr bwMode="auto">
          <a:xfrm>
            <a:off x="8475555" y="3909116"/>
            <a:ext cx="2353986" cy="590931"/>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90000"/>
              </a:lnSpc>
              <a:spcBef>
                <a:spcPct val="50000"/>
              </a:spcBef>
              <a:spcAft>
                <a:spcPct val="0"/>
              </a:spcAft>
              <a:buClrTx/>
              <a:buFontTx/>
              <a:buNone/>
            </a:pPr>
            <a:r>
              <a:rPr lang="en-US" sz="1200" b="0" dirty="0">
                <a:solidFill>
                  <a:schemeClr val="bg1"/>
                </a:solidFill>
                <a:latin typeface="Calibri" panose="020F0502020204030204" pitchFamily="34" charset="0"/>
              </a:rPr>
              <a:t>Treatment continues until disease progression, unacceptable AE,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or decision to stop treatment</a:t>
            </a:r>
          </a:p>
        </p:txBody>
      </p:sp>
    </p:spTree>
    <p:extLst>
      <p:ext uri="{BB962C8B-B14F-4D97-AF65-F5344CB8AC3E}">
        <p14:creationId xmlns:p14="http://schemas.microsoft.com/office/powerpoint/2010/main" val="1374136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10D30B70-8531-948B-A277-B4E2C0227AF7}"/>
              </a:ext>
            </a:extLst>
          </p:cNvPr>
          <p:cNvGrpSpPr/>
          <p:nvPr/>
        </p:nvGrpSpPr>
        <p:grpSpPr>
          <a:xfrm>
            <a:off x="5744350" y="2318927"/>
            <a:ext cx="1623428" cy="1909478"/>
            <a:chOff x="5198291" y="2804702"/>
            <a:chExt cx="1623428" cy="1909478"/>
          </a:xfrm>
        </p:grpSpPr>
        <p:cxnSp>
          <p:nvCxnSpPr>
            <p:cNvPr id="3" name="Straight Connector 2">
              <a:extLst>
                <a:ext uri="{FF2B5EF4-FFF2-40B4-BE49-F238E27FC236}">
                  <a16:creationId xmlns:a16="http://schemas.microsoft.com/office/drawing/2014/main" id="{B3A9E17E-AE0F-B3E4-F341-6E0E323D8304}"/>
                </a:ext>
              </a:extLst>
            </p:cNvPr>
            <p:cNvCxnSpPr>
              <a:cxnSpLocks/>
            </p:cNvCxnSpPr>
            <p:nvPr/>
          </p:nvCxnSpPr>
          <p:spPr bwMode="auto">
            <a:xfrm>
              <a:off x="5198291" y="2804702"/>
              <a:ext cx="162342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1EC03DEF-4CD2-EA52-C614-202A4099BE2D}"/>
                </a:ext>
              </a:extLst>
            </p:cNvPr>
            <p:cNvCxnSpPr>
              <a:cxnSpLocks/>
            </p:cNvCxnSpPr>
            <p:nvPr/>
          </p:nvCxnSpPr>
          <p:spPr bwMode="auto">
            <a:xfrm>
              <a:off x="5198291" y="3719322"/>
              <a:ext cx="162342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91AC586F-FD0C-FAAE-8CBA-C7168A8B47D4}"/>
                </a:ext>
              </a:extLst>
            </p:cNvPr>
            <p:cNvCxnSpPr>
              <a:cxnSpLocks/>
            </p:cNvCxnSpPr>
            <p:nvPr/>
          </p:nvCxnSpPr>
          <p:spPr bwMode="auto">
            <a:xfrm>
              <a:off x="5198291" y="4714180"/>
              <a:ext cx="1623428" cy="0"/>
            </a:xfrm>
            <a:prstGeom prst="line">
              <a:avLst/>
            </a:prstGeom>
            <a:noFill/>
            <a:ln w="28575" cap="flat" cmpd="sng" algn="ctr">
              <a:solidFill>
                <a:schemeClr val="bg1"/>
              </a:solidFill>
              <a:prstDash val="solid"/>
              <a:round/>
              <a:headEnd type="none" w="med" len="med"/>
              <a:tailEnd type="none" w="med" len="med"/>
            </a:ln>
            <a:effectLst/>
          </p:spPr>
        </p:cxnSp>
      </p:grpSp>
      <p:sp>
        <p:nvSpPr>
          <p:cNvPr id="5" name="Title 4">
            <a:extLst>
              <a:ext uri="{FF2B5EF4-FFF2-40B4-BE49-F238E27FC236}">
                <a16:creationId xmlns:a16="http://schemas.microsoft.com/office/drawing/2014/main" id="{BE8F01E7-DEB8-F4F9-E05B-48EB057D5453}"/>
              </a:ext>
            </a:extLst>
          </p:cNvPr>
          <p:cNvSpPr>
            <a:spLocks noGrp="1"/>
          </p:cNvSpPr>
          <p:nvPr>
            <p:ph type="title"/>
          </p:nvPr>
        </p:nvSpPr>
        <p:spPr>
          <a:xfrm>
            <a:off x="609759" y="238127"/>
            <a:ext cx="11141055" cy="1103313"/>
          </a:xfrm>
        </p:spPr>
        <p:txBody>
          <a:bodyPr/>
          <a:lstStyle/>
          <a:p>
            <a:r>
              <a:rPr lang="en-US" dirty="0"/>
              <a:t>CARMEN-LC05: Phase II Open-label Study of </a:t>
            </a:r>
            <a:r>
              <a:rPr lang="en-US" dirty="0" err="1"/>
              <a:t>Tusa</a:t>
            </a:r>
            <a:r>
              <a:rPr lang="en-US" dirty="0"/>
              <a:t> </a:t>
            </a:r>
            <a:r>
              <a:rPr lang="en-US" dirty="0" err="1"/>
              <a:t>Rav</a:t>
            </a:r>
            <a:r>
              <a:rPr lang="en-US" dirty="0"/>
              <a:t> With </a:t>
            </a:r>
            <a:r>
              <a:rPr lang="en-US" dirty="0" err="1"/>
              <a:t>Pembro</a:t>
            </a:r>
            <a:r>
              <a:rPr lang="en-US" dirty="0"/>
              <a:t> ± Platinum</a:t>
            </a:r>
            <a:r>
              <a:rPr lang="en-US" baseline="30000" dirty="0"/>
              <a:t>†</a:t>
            </a:r>
            <a:r>
              <a:rPr lang="en-US" dirty="0"/>
              <a:t> With or Without Pemetrexed</a:t>
            </a:r>
          </a:p>
        </p:txBody>
      </p:sp>
      <p:sp>
        <p:nvSpPr>
          <p:cNvPr id="14" name="TextBox 13">
            <a:extLst>
              <a:ext uri="{FF2B5EF4-FFF2-40B4-BE49-F238E27FC236}">
                <a16:creationId xmlns:a16="http://schemas.microsoft.com/office/drawing/2014/main" id="{FC76FD40-6E6F-F7E8-51F5-F63A9E2F9BF2}"/>
              </a:ext>
            </a:extLst>
          </p:cNvPr>
          <p:cNvSpPr txBox="1"/>
          <p:nvPr/>
        </p:nvSpPr>
        <p:spPr bwMode="auto">
          <a:xfrm>
            <a:off x="1274420" y="4807941"/>
            <a:ext cx="5126380" cy="738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90000"/>
              </a:lnSpc>
              <a:spcBef>
                <a:spcPts val="500"/>
              </a:spcBef>
              <a:spcAft>
                <a:spcPct val="0"/>
              </a:spcAft>
              <a:buClrTx/>
              <a:buFontTx/>
              <a:buNone/>
            </a:pPr>
            <a:r>
              <a:rPr lang="en-US" sz="1400" b="0" dirty="0">
                <a:solidFill>
                  <a:schemeClr val="bg1"/>
                </a:solidFill>
                <a:latin typeface="Calibri" panose="020F0502020204030204" pitchFamily="34" charset="0"/>
              </a:rPr>
              <a:t>*Until a recent protocol amendment, enrollment of CEACAM5 moderate expressors was restricted to T4. </a:t>
            </a:r>
          </a:p>
          <a:p>
            <a:pPr algn="l">
              <a:lnSpc>
                <a:spcPct val="90000"/>
              </a:lnSpc>
              <a:spcBef>
                <a:spcPts val="500"/>
              </a:spcBef>
              <a:spcAft>
                <a:spcPct val="0"/>
              </a:spcAft>
              <a:buClrTx/>
              <a:buFontTx/>
              <a:buNone/>
            </a:pP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Cisplatin or carboplatin.</a:t>
            </a:r>
          </a:p>
        </p:txBody>
      </p:sp>
      <p:sp>
        <p:nvSpPr>
          <p:cNvPr id="9" name="Rectangle: Rounded Corners 3">
            <a:extLst>
              <a:ext uri="{FF2B5EF4-FFF2-40B4-BE49-F238E27FC236}">
                <a16:creationId xmlns:a16="http://schemas.microsoft.com/office/drawing/2014/main" id="{52B113E9-80C0-A958-CB48-43BB5854D1E9}"/>
              </a:ext>
            </a:extLst>
          </p:cNvPr>
          <p:cNvSpPr/>
          <p:nvPr/>
        </p:nvSpPr>
        <p:spPr bwMode="auto">
          <a:xfrm>
            <a:off x="1269960" y="1958008"/>
            <a:ext cx="4792928" cy="2678099"/>
          </a:xfrm>
          <a:prstGeom prst="roundRect">
            <a:avLst>
              <a:gd name="adj" fmla="val 9925"/>
            </a:avLst>
          </a:prstGeom>
          <a:solidFill>
            <a:schemeClr val="accent5">
              <a:lumMod val="20000"/>
              <a:lumOff val="80000"/>
            </a:schemeClr>
          </a:solidFill>
          <a:ln w="28575">
            <a:solidFill>
              <a:schemeClr val="bg1"/>
            </a:solidFill>
            <a:miter lim="800000"/>
            <a:headEnd/>
            <a:tailEnd/>
          </a:ln>
        </p:spPr>
        <p:txBody>
          <a:bodyPr rtlCol="0" anchor="t"/>
          <a:lstStyle/>
          <a:p>
            <a:pPr marL="171450" indent="-171450" eaLnBrk="1" hangingPunct="1">
              <a:spcBef>
                <a:spcPct val="35000"/>
              </a:spcBef>
              <a:buFont typeface="Wingdings" panose="05000000000000000000" pitchFamily="2" charset="2"/>
              <a:buChar char="§"/>
            </a:pPr>
            <a:r>
              <a:rPr lang="en-US" b="0" dirty="0">
                <a:solidFill>
                  <a:schemeClr val="bg1"/>
                </a:solidFill>
                <a:latin typeface="Calibri" panose="020F0502020204030204" pitchFamily="34" charset="0"/>
              </a:rPr>
              <a:t>Adults with advanced/metastatic NSQ NSCLC</a:t>
            </a:r>
          </a:p>
          <a:p>
            <a:pPr marL="171450" indent="-171450" eaLnBrk="1" hangingPunct="1">
              <a:spcBef>
                <a:spcPct val="35000"/>
              </a:spcBef>
              <a:buFont typeface="Wingdings" panose="05000000000000000000" pitchFamily="2" charset="2"/>
              <a:buChar char="§"/>
            </a:pPr>
            <a:r>
              <a:rPr lang="en-US" dirty="0">
                <a:solidFill>
                  <a:schemeClr val="bg1"/>
                </a:solidFill>
                <a:latin typeface="Calibri" panose="020F0502020204030204" pitchFamily="34" charset="0"/>
              </a:rPr>
              <a:t>Without </a:t>
            </a:r>
            <a:r>
              <a:rPr lang="en-US" i="1" dirty="0">
                <a:solidFill>
                  <a:schemeClr val="bg1"/>
                </a:solidFill>
                <a:latin typeface="Calibri" panose="020F0502020204030204" pitchFamily="34" charset="0"/>
              </a:rPr>
              <a:t>EGFR</a:t>
            </a:r>
            <a:r>
              <a:rPr lang="en-US" dirty="0">
                <a:solidFill>
                  <a:schemeClr val="bg1"/>
                </a:solidFill>
                <a:latin typeface="Calibri" panose="020F0502020204030204" pitchFamily="34" charset="0"/>
              </a:rPr>
              <a:t>, </a:t>
            </a:r>
            <a:r>
              <a:rPr lang="en-US" i="1" dirty="0">
                <a:solidFill>
                  <a:schemeClr val="bg1"/>
                </a:solidFill>
                <a:latin typeface="Calibri" panose="020F0502020204030204" pitchFamily="34" charset="0"/>
              </a:rPr>
              <a:t>BRAF</a:t>
            </a:r>
            <a:r>
              <a:rPr lang="en-US" dirty="0">
                <a:solidFill>
                  <a:schemeClr val="bg1"/>
                </a:solidFill>
                <a:latin typeface="Calibri" panose="020F0502020204030204" pitchFamily="34" charset="0"/>
              </a:rPr>
              <a:t>, or </a:t>
            </a:r>
            <a:r>
              <a:rPr lang="en-US" i="1" dirty="0">
                <a:solidFill>
                  <a:schemeClr val="bg1"/>
                </a:solidFill>
                <a:latin typeface="Calibri" panose="020F0502020204030204" pitchFamily="34" charset="0"/>
              </a:rPr>
              <a:t>ALK/ROS </a:t>
            </a:r>
            <a:r>
              <a:rPr lang="en-US" dirty="0">
                <a:solidFill>
                  <a:schemeClr val="bg1"/>
                </a:solidFill>
                <a:latin typeface="Calibri" panose="020F0502020204030204" pitchFamily="34" charset="0"/>
              </a:rPr>
              <a:t>aberrations</a:t>
            </a:r>
          </a:p>
          <a:p>
            <a:pPr marL="171450" indent="-171450" eaLnBrk="1" hangingPunct="1">
              <a:spcBef>
                <a:spcPct val="35000"/>
              </a:spcBef>
              <a:buFont typeface="Wingdings" panose="05000000000000000000" pitchFamily="2" charset="2"/>
              <a:buChar char="§"/>
            </a:pPr>
            <a:r>
              <a:rPr lang="en-US" b="0" dirty="0">
                <a:solidFill>
                  <a:schemeClr val="bg1"/>
                </a:solidFill>
                <a:latin typeface="Calibri" panose="020F0502020204030204" pitchFamily="34" charset="0"/>
              </a:rPr>
              <a:t>ECOG PS 0-1</a:t>
            </a:r>
          </a:p>
          <a:p>
            <a:pPr marL="171450" indent="-171450" eaLnBrk="1" hangingPunct="1">
              <a:spcBef>
                <a:spcPct val="35000"/>
              </a:spcBef>
              <a:buFont typeface="Wingdings" panose="05000000000000000000" pitchFamily="2" charset="2"/>
              <a:buChar char="§"/>
            </a:pPr>
            <a:r>
              <a:rPr lang="en-US" b="0" dirty="0">
                <a:solidFill>
                  <a:schemeClr val="bg1"/>
                </a:solidFill>
                <a:latin typeface="Calibri" panose="020F0502020204030204" pitchFamily="34" charset="0"/>
              </a:rPr>
              <a:t>Any PD-L1 level</a:t>
            </a:r>
          </a:p>
          <a:p>
            <a:pPr marL="171450" indent="-171450" eaLnBrk="1" hangingPunct="1">
              <a:spcBef>
                <a:spcPct val="35000"/>
              </a:spcBef>
              <a:buFont typeface="Wingdings" panose="05000000000000000000" pitchFamily="2" charset="2"/>
              <a:buChar char="§"/>
            </a:pPr>
            <a:r>
              <a:rPr lang="en-US" dirty="0">
                <a:solidFill>
                  <a:schemeClr val="bg1"/>
                </a:solidFill>
                <a:latin typeface="Calibri" panose="020F0502020204030204" pitchFamily="34" charset="0"/>
              </a:rPr>
              <a:t>CEACAM5-positive by IHC</a:t>
            </a:r>
          </a:p>
          <a:p>
            <a:pPr marL="400050" lvl="1" indent="-171450">
              <a:spcBef>
                <a:spcPct val="35000"/>
              </a:spcBef>
              <a:buFont typeface="Calibri" panose="020F0502020204030204" pitchFamily="34" charset="0"/>
              <a:buChar char="‒"/>
            </a:pPr>
            <a:r>
              <a:rPr lang="en-US" sz="1600" b="0" dirty="0">
                <a:solidFill>
                  <a:schemeClr val="bg1"/>
                </a:solidFill>
                <a:latin typeface="Calibri" panose="020F0502020204030204" pitchFamily="34" charset="0"/>
              </a:rPr>
              <a:t>*Moderate: ≥2+ intensity in 1-49% of tumor cells</a:t>
            </a:r>
          </a:p>
          <a:p>
            <a:pPr marL="400050" lvl="1" indent="-171450">
              <a:spcBef>
                <a:spcPct val="35000"/>
              </a:spcBef>
              <a:buFont typeface="Calibri" panose="020F0502020204030204" pitchFamily="34" charset="0"/>
              <a:buChar char="‒"/>
            </a:pPr>
            <a:r>
              <a:rPr lang="en-US" sz="1600" dirty="0">
                <a:solidFill>
                  <a:schemeClr val="bg1"/>
                </a:solidFill>
                <a:latin typeface="Calibri" panose="020F0502020204030204" pitchFamily="34" charset="0"/>
              </a:rPr>
              <a:t>High: ≥</a:t>
            </a:r>
            <a:r>
              <a:rPr lang="en-US" sz="1600" b="0" dirty="0">
                <a:solidFill>
                  <a:schemeClr val="bg1"/>
                </a:solidFill>
                <a:latin typeface="Calibri" panose="020F0502020204030204" pitchFamily="34" charset="0"/>
              </a:rPr>
              <a:t>2+ intensity in </a:t>
            </a:r>
            <a:r>
              <a:rPr lang="en-US" sz="1600" dirty="0">
                <a:solidFill>
                  <a:schemeClr val="bg1"/>
                </a:solidFill>
                <a:latin typeface="Calibri" panose="020F0502020204030204" pitchFamily="34" charset="0"/>
              </a:rPr>
              <a:t>≥</a:t>
            </a:r>
            <a:r>
              <a:rPr lang="en-US" sz="1600" b="0" dirty="0">
                <a:solidFill>
                  <a:schemeClr val="bg1"/>
                </a:solidFill>
                <a:latin typeface="Calibri" panose="020F0502020204030204" pitchFamily="34" charset="0"/>
              </a:rPr>
              <a:t>50% of tumor cells</a:t>
            </a:r>
          </a:p>
        </p:txBody>
      </p:sp>
      <p:grpSp>
        <p:nvGrpSpPr>
          <p:cNvPr id="35" name="Group 34">
            <a:extLst>
              <a:ext uri="{FF2B5EF4-FFF2-40B4-BE49-F238E27FC236}">
                <a16:creationId xmlns:a16="http://schemas.microsoft.com/office/drawing/2014/main" id="{3C6925A1-8DFE-33B2-DE96-3699C8C74056}"/>
              </a:ext>
            </a:extLst>
          </p:cNvPr>
          <p:cNvGrpSpPr/>
          <p:nvPr/>
        </p:nvGrpSpPr>
        <p:grpSpPr>
          <a:xfrm>
            <a:off x="6510213" y="1957238"/>
            <a:ext cx="4380570" cy="707886"/>
            <a:chOff x="5964154" y="2348297"/>
            <a:chExt cx="4380570" cy="707886"/>
          </a:xfrm>
        </p:grpSpPr>
        <p:sp>
          <p:nvSpPr>
            <p:cNvPr id="10" name="Rectangle: Rounded Corners 6">
              <a:extLst>
                <a:ext uri="{FF2B5EF4-FFF2-40B4-BE49-F238E27FC236}">
                  <a16:creationId xmlns:a16="http://schemas.microsoft.com/office/drawing/2014/main" id="{F64EEE9F-7F99-B00A-63AB-741F2C300BCF}"/>
                </a:ext>
              </a:extLst>
            </p:cNvPr>
            <p:cNvSpPr/>
            <p:nvPr/>
          </p:nvSpPr>
          <p:spPr bwMode="auto">
            <a:xfrm>
              <a:off x="5964154" y="2348297"/>
              <a:ext cx="4380570" cy="707886"/>
            </a:xfrm>
            <a:prstGeom prst="roundRect">
              <a:avLst>
                <a:gd name="adj" fmla="val 50000"/>
              </a:avLst>
            </a:prstGeom>
            <a:solidFill>
              <a:schemeClr val="accent1"/>
            </a:solidFill>
            <a:ln w="0">
              <a:noFill/>
              <a:miter lim="800000"/>
              <a:headEnd/>
              <a:tailEnd/>
            </a:ln>
          </p:spPr>
          <p:txBody>
            <a:bodyPr lIns="274320" rtlCol="0" anchor="ctr"/>
            <a:lstStyle/>
            <a:p>
              <a:pPr algn="ctr" eaLnBrk="1" hangingPunct="1">
                <a:spcBef>
                  <a:spcPct val="35000"/>
                </a:spcBef>
                <a:buClr>
                  <a:schemeClr val="tx1"/>
                </a:buClr>
              </a:pPr>
              <a:r>
                <a:rPr lang="en-US" sz="1600" b="0" dirty="0">
                  <a:solidFill>
                    <a:schemeClr val="tx1"/>
                  </a:solidFill>
                  <a:latin typeface="Calibri" panose="020F0502020204030204" pitchFamily="34" charset="0"/>
                </a:rPr>
                <a:t>Tusa rav IV Q3W at 150 or 170 mg/m</a:t>
              </a:r>
              <a:r>
                <a:rPr lang="en-US" sz="1600" b="0" baseline="30000" dirty="0">
                  <a:solidFill>
                    <a:schemeClr val="tx1"/>
                  </a:solidFill>
                  <a:latin typeface="Calibri" panose="020F0502020204030204" pitchFamily="34" charset="0"/>
                </a:rPr>
                <a:t>2</a:t>
              </a:r>
              <a:r>
                <a:rPr lang="en-US" sz="1600" b="0" dirty="0">
                  <a:solidFill>
                    <a:schemeClr val="tx1"/>
                  </a:solidFill>
                  <a:latin typeface="Calibri" panose="020F0502020204030204" pitchFamily="34" charset="0"/>
                </a:rPr>
                <a:t> </a:t>
              </a:r>
              <a:br>
                <a:rPr lang="en-US" sz="1600" b="0" dirty="0">
                  <a:solidFill>
                    <a:schemeClr val="tx1"/>
                  </a:solidFill>
                  <a:latin typeface="Calibri" panose="020F0502020204030204" pitchFamily="34" charset="0"/>
                </a:rPr>
              </a:br>
              <a:r>
                <a:rPr lang="en-US" sz="1600" b="0" dirty="0">
                  <a:solidFill>
                    <a:schemeClr val="tx1"/>
                  </a:solidFill>
                  <a:latin typeface="Calibri" panose="020F0502020204030204" pitchFamily="34" charset="0"/>
                </a:rPr>
                <a:t>+ </a:t>
              </a:r>
              <a:r>
                <a:rPr lang="en-US" sz="1600" dirty="0">
                  <a:latin typeface="Calibri" panose="020F0502020204030204" pitchFamily="34" charset="0"/>
                </a:rPr>
                <a:t>P</a:t>
              </a:r>
              <a:r>
                <a:rPr lang="en-US" sz="1600" b="0" dirty="0">
                  <a:solidFill>
                    <a:schemeClr val="tx1"/>
                  </a:solidFill>
                  <a:latin typeface="Calibri" panose="020F0502020204030204" pitchFamily="34" charset="0"/>
                </a:rPr>
                <a:t>embro IV Q3W</a:t>
              </a:r>
            </a:p>
          </p:txBody>
        </p:sp>
        <p:sp>
          <p:nvSpPr>
            <p:cNvPr id="15" name="Oval 14">
              <a:extLst>
                <a:ext uri="{FF2B5EF4-FFF2-40B4-BE49-F238E27FC236}">
                  <a16:creationId xmlns:a16="http://schemas.microsoft.com/office/drawing/2014/main" id="{B26BF782-6197-3168-7D3F-577068ACA25B}"/>
                </a:ext>
              </a:extLst>
            </p:cNvPr>
            <p:cNvSpPr/>
            <p:nvPr/>
          </p:nvSpPr>
          <p:spPr bwMode="auto">
            <a:xfrm>
              <a:off x="6010005" y="2398906"/>
              <a:ext cx="616919" cy="613379"/>
            </a:xfrm>
            <a:prstGeom prst="ellipse">
              <a:avLst/>
            </a:prstGeom>
            <a:solidFill>
              <a:schemeClr val="accent2">
                <a:lumMod val="20000"/>
                <a:lumOff val="80000"/>
              </a:schemeClr>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800" b="1" dirty="0">
                  <a:solidFill>
                    <a:schemeClr val="bg1"/>
                  </a:solidFill>
                  <a:latin typeface="Calibri" panose="020F0502020204030204" pitchFamily="34" charset="0"/>
                </a:rPr>
                <a:t>T2</a:t>
              </a:r>
            </a:p>
          </p:txBody>
        </p:sp>
      </p:grpSp>
      <p:sp>
        <p:nvSpPr>
          <p:cNvPr id="2" name="ZoneTexte 7">
            <a:extLst>
              <a:ext uri="{FF2B5EF4-FFF2-40B4-BE49-F238E27FC236}">
                <a16:creationId xmlns:a16="http://schemas.microsoft.com/office/drawing/2014/main" id="{65B97757-0E38-B961-3F09-76EFF418ADCC}"/>
              </a:ext>
            </a:extLst>
          </p:cNvPr>
          <p:cNvSpPr txBox="1"/>
          <p:nvPr/>
        </p:nvSpPr>
        <p:spPr>
          <a:xfrm>
            <a:off x="449605" y="6368453"/>
            <a:ext cx="3295261" cy="276999"/>
          </a:xfrm>
          <a:prstGeom prst="rect">
            <a:avLst/>
          </a:prstGeom>
          <a:noFill/>
        </p:spPr>
        <p:txBody>
          <a:bodyPr wrap="none" rtlCol="0">
            <a:spAutoFit/>
          </a:bodyPr>
          <a:lstStyle/>
          <a:p>
            <a:r>
              <a:rPr lang="fr-FR" sz="1200" dirty="0">
                <a:solidFill>
                  <a:schemeClr val="bg2"/>
                </a:solidFill>
                <a:latin typeface="Calibri" panose="020F0502020204030204" pitchFamily="34" charset="0"/>
                <a:ea typeface="Calibri" panose="020F0502020204030204" pitchFamily="34" charset="0"/>
                <a:cs typeface="Calibri" panose="020F0502020204030204" pitchFamily="34" charset="0"/>
              </a:rPr>
              <a:t>Isambert. ELCC 2023. Abstr 13MO. NCT04524689.</a:t>
            </a:r>
          </a:p>
        </p:txBody>
      </p:sp>
      <p:grpSp>
        <p:nvGrpSpPr>
          <p:cNvPr id="34" name="Group 33">
            <a:extLst>
              <a:ext uri="{FF2B5EF4-FFF2-40B4-BE49-F238E27FC236}">
                <a16:creationId xmlns:a16="http://schemas.microsoft.com/office/drawing/2014/main" id="{21900B2B-CD7F-837D-D23D-FF0892714598}"/>
              </a:ext>
            </a:extLst>
          </p:cNvPr>
          <p:cNvGrpSpPr/>
          <p:nvPr/>
        </p:nvGrpSpPr>
        <p:grpSpPr>
          <a:xfrm>
            <a:off x="6510213" y="2883451"/>
            <a:ext cx="4484771" cy="707886"/>
            <a:chOff x="5964154" y="3540682"/>
            <a:chExt cx="4484771" cy="707886"/>
          </a:xfrm>
        </p:grpSpPr>
        <p:sp>
          <p:nvSpPr>
            <p:cNvPr id="11" name="Rectangle: Rounded Corners 7">
              <a:extLst>
                <a:ext uri="{FF2B5EF4-FFF2-40B4-BE49-F238E27FC236}">
                  <a16:creationId xmlns:a16="http://schemas.microsoft.com/office/drawing/2014/main" id="{5320D677-395E-F88D-E29A-64A88804826E}"/>
                </a:ext>
              </a:extLst>
            </p:cNvPr>
            <p:cNvSpPr/>
            <p:nvPr/>
          </p:nvSpPr>
          <p:spPr bwMode="auto">
            <a:xfrm>
              <a:off x="5964154" y="3540682"/>
              <a:ext cx="4484771" cy="707886"/>
            </a:xfrm>
            <a:prstGeom prst="roundRect">
              <a:avLst>
                <a:gd name="adj" fmla="val 50000"/>
              </a:avLst>
            </a:prstGeom>
            <a:solidFill>
              <a:schemeClr val="accent3"/>
            </a:solidFill>
            <a:ln w="0">
              <a:noFill/>
              <a:miter lim="800000"/>
              <a:headEnd/>
              <a:tailEnd/>
            </a:ln>
          </p:spPr>
          <p:txBody>
            <a:bodyPr lIns="274320" rtlCol="0" anchor="ctr"/>
            <a:lstStyle/>
            <a:p>
              <a:pPr algn="ctr" eaLnBrk="1" hangingPunct="1">
                <a:spcBef>
                  <a:spcPct val="35000"/>
                </a:spcBef>
                <a:buClr>
                  <a:schemeClr val="tx1"/>
                </a:buClr>
              </a:pPr>
              <a:r>
                <a:rPr lang="en-US" sz="1600" b="0" dirty="0">
                  <a:solidFill>
                    <a:schemeClr val="tx1"/>
                  </a:solidFill>
                  <a:latin typeface="Calibri" panose="020F0502020204030204" pitchFamily="34" charset="0"/>
                </a:rPr>
                <a:t>Tusa rav IV Q3W at 150 or 170 mg/m</a:t>
              </a:r>
              <a:r>
                <a:rPr lang="en-US" sz="1600" b="0" baseline="30000" dirty="0">
                  <a:solidFill>
                    <a:schemeClr val="tx1"/>
                  </a:solidFill>
                  <a:latin typeface="Calibri" panose="020F0502020204030204" pitchFamily="34" charset="0"/>
                </a:rPr>
                <a:t>2</a:t>
              </a:r>
              <a:r>
                <a:rPr lang="en-US" sz="1600" b="0" dirty="0">
                  <a:solidFill>
                    <a:schemeClr val="tx1"/>
                  </a:solidFill>
                  <a:latin typeface="Calibri" panose="020F0502020204030204" pitchFamily="34" charset="0"/>
                </a:rPr>
                <a:t> </a:t>
              </a:r>
              <a:br>
                <a:rPr lang="en-US" sz="1600" b="0" dirty="0">
                  <a:solidFill>
                    <a:schemeClr val="tx1"/>
                  </a:solidFill>
                  <a:latin typeface="Calibri" panose="020F0502020204030204" pitchFamily="34" charset="0"/>
                </a:rPr>
              </a:br>
              <a:r>
                <a:rPr lang="en-US" sz="1600" b="0" dirty="0">
                  <a:solidFill>
                    <a:schemeClr val="tx1"/>
                  </a:solidFill>
                  <a:latin typeface="Calibri" panose="020F0502020204030204" pitchFamily="34" charset="0"/>
                </a:rPr>
                <a:t>+ </a:t>
              </a:r>
              <a:r>
                <a:rPr lang="en-US" sz="1600" dirty="0">
                  <a:latin typeface="Calibri" panose="020F0502020204030204" pitchFamily="34" charset="0"/>
                </a:rPr>
                <a:t>P</a:t>
              </a:r>
              <a:r>
                <a:rPr lang="en-US" sz="1600" b="0" dirty="0">
                  <a:solidFill>
                    <a:schemeClr val="tx1"/>
                  </a:solidFill>
                  <a:latin typeface="Calibri" panose="020F0502020204030204" pitchFamily="34" charset="0"/>
                </a:rPr>
                <a:t>embro IV Q3W + Platinum</a:t>
              </a:r>
              <a:r>
                <a:rPr lang="en-US" sz="1600" b="0" baseline="30000" dirty="0">
                  <a:solidFill>
                    <a:schemeClr val="tx1"/>
                  </a:solidFill>
                  <a:latin typeface="Calibri" panose="020F0502020204030204" pitchFamily="34" charset="0"/>
                </a:rPr>
                <a:t>†</a:t>
              </a:r>
            </a:p>
          </p:txBody>
        </p:sp>
        <p:sp>
          <p:nvSpPr>
            <p:cNvPr id="31" name="Oval 30">
              <a:extLst>
                <a:ext uri="{FF2B5EF4-FFF2-40B4-BE49-F238E27FC236}">
                  <a16:creationId xmlns:a16="http://schemas.microsoft.com/office/drawing/2014/main" id="{CAD1F69A-0200-3F31-E205-060FCA7D7035}"/>
                </a:ext>
              </a:extLst>
            </p:cNvPr>
            <p:cNvSpPr/>
            <p:nvPr/>
          </p:nvSpPr>
          <p:spPr bwMode="auto">
            <a:xfrm>
              <a:off x="6010005" y="3594410"/>
              <a:ext cx="616919" cy="613379"/>
            </a:xfrm>
            <a:prstGeom prst="ellipse">
              <a:avLst/>
            </a:prstGeom>
            <a:solidFill>
              <a:schemeClr val="accent3">
                <a:lumMod val="20000"/>
                <a:lumOff val="80000"/>
              </a:schemeClr>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800" b="1" dirty="0">
                  <a:solidFill>
                    <a:schemeClr val="bg1"/>
                  </a:solidFill>
                  <a:latin typeface="Calibri" panose="020F0502020204030204" pitchFamily="34" charset="0"/>
                </a:rPr>
                <a:t>T3</a:t>
              </a:r>
            </a:p>
          </p:txBody>
        </p:sp>
      </p:grpSp>
      <p:grpSp>
        <p:nvGrpSpPr>
          <p:cNvPr id="33" name="Group 32">
            <a:extLst>
              <a:ext uri="{FF2B5EF4-FFF2-40B4-BE49-F238E27FC236}">
                <a16:creationId xmlns:a16="http://schemas.microsoft.com/office/drawing/2014/main" id="{3A81943E-F388-6C0A-7BDD-D851D9A5A3EA}"/>
              </a:ext>
            </a:extLst>
          </p:cNvPr>
          <p:cNvGrpSpPr/>
          <p:nvPr/>
        </p:nvGrpSpPr>
        <p:grpSpPr>
          <a:xfrm>
            <a:off x="6510213" y="3809665"/>
            <a:ext cx="4484771" cy="837480"/>
            <a:chOff x="5964154" y="4477119"/>
            <a:chExt cx="4484771" cy="837480"/>
          </a:xfrm>
        </p:grpSpPr>
        <p:sp>
          <p:nvSpPr>
            <p:cNvPr id="12" name="Rectangle: Rounded Corners 8">
              <a:extLst>
                <a:ext uri="{FF2B5EF4-FFF2-40B4-BE49-F238E27FC236}">
                  <a16:creationId xmlns:a16="http://schemas.microsoft.com/office/drawing/2014/main" id="{F9A253F1-0D54-64DE-E0DD-C0907ADF27D8}"/>
                </a:ext>
              </a:extLst>
            </p:cNvPr>
            <p:cNvSpPr/>
            <p:nvPr/>
          </p:nvSpPr>
          <p:spPr bwMode="auto">
            <a:xfrm>
              <a:off x="5964154" y="4477119"/>
              <a:ext cx="4484771" cy="837480"/>
            </a:xfrm>
            <a:prstGeom prst="roundRect">
              <a:avLst>
                <a:gd name="adj" fmla="val 50000"/>
              </a:avLst>
            </a:prstGeom>
            <a:solidFill>
              <a:schemeClr val="accent4"/>
            </a:solidFill>
            <a:ln w="0">
              <a:noFill/>
              <a:miter lim="800000"/>
              <a:headEnd/>
              <a:tailEnd/>
            </a:ln>
          </p:spPr>
          <p:txBody>
            <a:bodyPr lIns="274320" rtlCol="0" anchor="ctr"/>
            <a:lstStyle/>
            <a:p>
              <a:pPr algn="ctr" eaLnBrk="1" hangingPunct="1">
                <a:spcBef>
                  <a:spcPct val="35000"/>
                </a:spcBef>
                <a:buClr>
                  <a:schemeClr val="tx1"/>
                </a:buClr>
              </a:pPr>
              <a:r>
                <a:rPr lang="en-US" sz="1600" b="0" dirty="0">
                  <a:solidFill>
                    <a:schemeClr val="tx1"/>
                  </a:solidFill>
                  <a:latin typeface="Calibri" panose="020F0502020204030204" pitchFamily="34" charset="0"/>
                </a:rPr>
                <a:t>Tusa rav IV Q3W at 150 or 170 mg/m</a:t>
              </a:r>
              <a:r>
                <a:rPr lang="en-US" sz="1600" b="0" baseline="30000" dirty="0">
                  <a:solidFill>
                    <a:schemeClr val="tx1"/>
                  </a:solidFill>
                  <a:latin typeface="Calibri" panose="020F0502020204030204" pitchFamily="34" charset="0"/>
                </a:rPr>
                <a:t>2</a:t>
              </a:r>
              <a:r>
                <a:rPr lang="en-US" sz="1600" b="0" dirty="0">
                  <a:solidFill>
                    <a:schemeClr val="tx1"/>
                  </a:solidFill>
                  <a:latin typeface="Calibri" panose="020F0502020204030204" pitchFamily="34" charset="0"/>
                </a:rPr>
                <a:t> </a:t>
              </a:r>
              <a:br>
                <a:rPr lang="en-US" sz="1600" b="0" dirty="0">
                  <a:solidFill>
                    <a:schemeClr val="tx1"/>
                  </a:solidFill>
                  <a:latin typeface="Calibri" panose="020F0502020204030204" pitchFamily="34" charset="0"/>
                </a:rPr>
              </a:br>
              <a:r>
                <a:rPr lang="en-US" sz="1600" b="0" dirty="0">
                  <a:solidFill>
                    <a:schemeClr val="tx1"/>
                  </a:solidFill>
                  <a:latin typeface="Calibri" panose="020F0502020204030204" pitchFamily="34" charset="0"/>
                </a:rPr>
                <a:t>+ </a:t>
              </a:r>
              <a:r>
                <a:rPr lang="en-US" sz="1600" dirty="0">
                  <a:latin typeface="Calibri" panose="020F0502020204030204" pitchFamily="34" charset="0"/>
                </a:rPr>
                <a:t>P</a:t>
              </a:r>
              <a:r>
                <a:rPr lang="en-US" sz="1600" b="0" dirty="0">
                  <a:solidFill>
                    <a:schemeClr val="tx1"/>
                  </a:solidFill>
                  <a:latin typeface="Calibri" panose="020F0502020204030204" pitchFamily="34" charset="0"/>
                </a:rPr>
                <a:t>embro IV Q3W + Platinum</a:t>
              </a:r>
              <a:r>
                <a:rPr lang="en-US" sz="1600" b="0" baseline="30000" dirty="0">
                  <a:solidFill>
                    <a:schemeClr val="tx1"/>
                  </a:solidFill>
                  <a:latin typeface="Calibri" panose="020F0502020204030204" pitchFamily="34" charset="0"/>
                </a:rPr>
                <a:t>† </a:t>
              </a:r>
              <a:br>
                <a:rPr lang="en-US" sz="1600" b="0" baseline="30000" dirty="0">
                  <a:solidFill>
                    <a:schemeClr val="tx1"/>
                  </a:solidFill>
                  <a:latin typeface="Calibri" panose="020F0502020204030204" pitchFamily="34" charset="0"/>
                </a:rPr>
              </a:br>
              <a:r>
                <a:rPr lang="en-US" sz="1600" b="0" dirty="0">
                  <a:solidFill>
                    <a:schemeClr val="tx1"/>
                  </a:solidFill>
                  <a:latin typeface="Calibri" panose="020F0502020204030204" pitchFamily="34" charset="0"/>
                </a:rPr>
                <a:t>+ Pemetrexed</a:t>
              </a:r>
            </a:p>
          </p:txBody>
        </p:sp>
        <p:sp>
          <p:nvSpPr>
            <p:cNvPr id="32" name="Oval 31">
              <a:extLst>
                <a:ext uri="{FF2B5EF4-FFF2-40B4-BE49-F238E27FC236}">
                  <a16:creationId xmlns:a16="http://schemas.microsoft.com/office/drawing/2014/main" id="{357804E6-FD7E-CF25-C3A4-4DCBFCEEDB42}"/>
                </a:ext>
              </a:extLst>
            </p:cNvPr>
            <p:cNvSpPr/>
            <p:nvPr/>
          </p:nvSpPr>
          <p:spPr bwMode="auto">
            <a:xfrm>
              <a:off x="6010005" y="4589170"/>
              <a:ext cx="616919" cy="613379"/>
            </a:xfrm>
            <a:prstGeom prst="ellipse">
              <a:avLst/>
            </a:prstGeom>
            <a:solidFill>
              <a:schemeClr val="accent4">
                <a:lumMod val="20000"/>
                <a:lumOff val="80000"/>
              </a:schemeClr>
            </a:solidFill>
            <a:ln w="0">
              <a:noFill/>
              <a:miter lim="800000"/>
              <a:headEnd/>
              <a:tailEnd/>
            </a:ln>
          </p:spPr>
          <p:txBody>
            <a:bodyPr lIns="0" tIns="0" rIns="0" bIns="0" rtlCol="0" anchor="ctr"/>
            <a:lstStyle/>
            <a:p>
              <a:pPr algn="ctr" eaLnBrk="1" hangingPunct="1">
                <a:spcBef>
                  <a:spcPct val="35000"/>
                </a:spcBef>
                <a:spcAft>
                  <a:spcPct val="25000"/>
                </a:spcAft>
                <a:buClr>
                  <a:schemeClr val="folHlink"/>
                </a:buClr>
                <a:buNone/>
              </a:pPr>
              <a:r>
                <a:rPr lang="en-US" sz="1800" b="1" dirty="0">
                  <a:solidFill>
                    <a:schemeClr val="bg1"/>
                  </a:solidFill>
                  <a:latin typeface="Calibri" panose="020F0502020204030204" pitchFamily="34" charset="0"/>
                </a:rPr>
                <a:t>T4</a:t>
              </a:r>
            </a:p>
          </p:txBody>
        </p:sp>
      </p:grpSp>
      <p:sp>
        <p:nvSpPr>
          <p:cNvPr id="52" name="Rectangle 51">
            <a:extLst>
              <a:ext uri="{FF2B5EF4-FFF2-40B4-BE49-F238E27FC236}">
                <a16:creationId xmlns:a16="http://schemas.microsoft.com/office/drawing/2014/main" id="{E0FB5A28-9424-B1A9-FEE0-89204C7153AB}"/>
              </a:ext>
            </a:extLst>
          </p:cNvPr>
          <p:cNvSpPr/>
          <p:nvPr/>
        </p:nvSpPr>
        <p:spPr bwMode="auto">
          <a:xfrm>
            <a:off x="8318663" y="4894048"/>
            <a:ext cx="2891756" cy="1138012"/>
          </a:xfrm>
          <a:prstGeom prst="rect">
            <a:avLst/>
          </a:prstGeom>
          <a:solidFill>
            <a:schemeClr val="accent6">
              <a:lumMod val="60000"/>
              <a:lumOff val="40000"/>
            </a:schemeClr>
          </a:solidFill>
          <a:ln w="0">
            <a:noFill/>
            <a:miter lim="800000"/>
            <a:headEnd/>
            <a:tailEnd/>
          </a:ln>
        </p:spPr>
        <p:txBody>
          <a:bodyPr rtlCol="0" anchor="ctr"/>
          <a:lstStyle/>
          <a:p>
            <a:pPr eaLnBrk="1" hangingPunct="1">
              <a:spcBef>
                <a:spcPct val="35000"/>
              </a:spcBef>
              <a:buClr>
                <a:schemeClr val="tx1"/>
              </a:buClr>
            </a:pPr>
            <a:endParaRPr lang="en-US" sz="1600" b="0" dirty="0">
              <a:latin typeface="Calibri" panose="020F0502020204030204" pitchFamily="34" charset="0"/>
            </a:endParaRPr>
          </a:p>
        </p:txBody>
      </p:sp>
      <p:sp>
        <p:nvSpPr>
          <p:cNvPr id="53" name="Arrow: Pentagon 52">
            <a:extLst>
              <a:ext uri="{FF2B5EF4-FFF2-40B4-BE49-F238E27FC236}">
                <a16:creationId xmlns:a16="http://schemas.microsoft.com/office/drawing/2014/main" id="{48F7E5EB-898B-98DB-EEA7-05A02206576F}"/>
              </a:ext>
            </a:extLst>
          </p:cNvPr>
          <p:cNvSpPr/>
          <p:nvPr/>
        </p:nvSpPr>
        <p:spPr bwMode="auto">
          <a:xfrm>
            <a:off x="6214431" y="4894047"/>
            <a:ext cx="2690937" cy="1138012"/>
          </a:xfrm>
          <a:prstGeom prst="homePlate">
            <a:avLst/>
          </a:prstGeom>
          <a:solidFill>
            <a:schemeClr val="accent6"/>
          </a:solidFill>
          <a:ln w="0">
            <a:noFill/>
            <a:miter lim="800000"/>
            <a:headEnd/>
            <a:tailEnd/>
          </a:ln>
        </p:spPr>
        <p:txBody>
          <a:bodyPr rtlCol="0" anchor="ctr"/>
          <a:lstStyle/>
          <a:p>
            <a:pPr eaLnBrk="1" hangingPunct="1">
              <a:spcBef>
                <a:spcPct val="35000"/>
              </a:spcBef>
              <a:buClr>
                <a:schemeClr val="tx1"/>
              </a:buClr>
            </a:pPr>
            <a:r>
              <a:rPr lang="en-US" b="1" dirty="0">
                <a:latin typeface="Calibri" panose="020F0502020204030204" pitchFamily="34" charset="0"/>
              </a:rPr>
              <a:t>Primary Endpoint:</a:t>
            </a:r>
          </a:p>
          <a:p>
            <a:pPr marL="171450" indent="-171450" eaLnBrk="1" hangingPunct="1">
              <a:spcBef>
                <a:spcPct val="35000"/>
              </a:spcBef>
              <a:buFont typeface="Wingdings" panose="05000000000000000000" pitchFamily="2" charset="2"/>
              <a:buChar char="§"/>
            </a:pPr>
            <a:r>
              <a:rPr lang="en-US" dirty="0">
                <a:latin typeface="Calibri" panose="020F0502020204030204" pitchFamily="34" charset="0"/>
              </a:rPr>
              <a:t>DLT</a:t>
            </a:r>
          </a:p>
        </p:txBody>
      </p:sp>
      <p:sp>
        <p:nvSpPr>
          <p:cNvPr id="54" name="TextBox 53">
            <a:extLst>
              <a:ext uri="{FF2B5EF4-FFF2-40B4-BE49-F238E27FC236}">
                <a16:creationId xmlns:a16="http://schemas.microsoft.com/office/drawing/2014/main" id="{9B7614F7-4F21-7C75-8159-D27897DD20DB}"/>
              </a:ext>
            </a:extLst>
          </p:cNvPr>
          <p:cNvSpPr txBox="1"/>
          <p:nvPr/>
        </p:nvSpPr>
        <p:spPr bwMode="auto">
          <a:xfrm>
            <a:off x="8857292" y="5091414"/>
            <a:ext cx="2353128" cy="743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eaLnBrk="1" hangingPunct="1">
              <a:spcBef>
                <a:spcPct val="35000"/>
              </a:spcBef>
              <a:buClr>
                <a:schemeClr val="tx1"/>
              </a:buClr>
            </a:pPr>
            <a:r>
              <a:rPr lang="en-US" b="1" dirty="0">
                <a:latin typeface="Calibri" panose="020F0502020204030204" pitchFamily="34" charset="0"/>
              </a:rPr>
              <a:t>Secondary Endpoint:</a:t>
            </a:r>
          </a:p>
          <a:p>
            <a:pPr marL="171450" indent="-171450" eaLnBrk="1" hangingPunct="1">
              <a:spcBef>
                <a:spcPct val="35000"/>
              </a:spcBef>
              <a:buFont typeface="Wingdings" panose="05000000000000000000" pitchFamily="2" charset="2"/>
              <a:buChar char="§"/>
            </a:pPr>
            <a:r>
              <a:rPr lang="en-US" dirty="0">
                <a:latin typeface="Calibri" panose="020F0502020204030204" pitchFamily="34" charset="0"/>
              </a:rPr>
              <a:t>TEAES, SAEs, ORR</a:t>
            </a:r>
            <a:endParaRPr lang="en-US" sz="1600" b="0" dirty="0">
              <a:latin typeface="Calibri" panose="020F0502020204030204" pitchFamily="34" charset="0"/>
            </a:endParaRPr>
          </a:p>
        </p:txBody>
      </p:sp>
    </p:spTree>
    <p:extLst>
      <p:ext uri="{BB962C8B-B14F-4D97-AF65-F5344CB8AC3E}">
        <p14:creationId xmlns:p14="http://schemas.microsoft.com/office/powerpoint/2010/main" val="37949747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65C725-B505-6D03-0A4C-4B2684899428}"/>
              </a:ext>
            </a:extLst>
          </p:cNvPr>
          <p:cNvSpPr>
            <a:spLocks noGrp="1"/>
          </p:cNvSpPr>
          <p:nvPr>
            <p:ph type="title"/>
          </p:nvPr>
        </p:nvSpPr>
        <p:spPr/>
        <p:txBody>
          <a:bodyPr/>
          <a:lstStyle/>
          <a:p>
            <a:r>
              <a:rPr lang="en-US" sz="3600" dirty="0">
                <a:latin typeface="Calibri" panose="020F0502020204030204" pitchFamily="34" charset="0"/>
              </a:rPr>
              <a:t>CARMEN-LC05: </a:t>
            </a:r>
            <a:r>
              <a:rPr lang="en-US" dirty="0"/>
              <a:t>Patient-Level Antitumor Activity</a:t>
            </a:r>
          </a:p>
        </p:txBody>
      </p:sp>
      <p:cxnSp>
        <p:nvCxnSpPr>
          <p:cNvPr id="4" name="Straight Connector 3">
            <a:extLst>
              <a:ext uri="{FF2B5EF4-FFF2-40B4-BE49-F238E27FC236}">
                <a16:creationId xmlns:a16="http://schemas.microsoft.com/office/drawing/2014/main" id="{1CD07596-E5CC-2E73-64C9-F857E95DB568}"/>
              </a:ext>
            </a:extLst>
          </p:cNvPr>
          <p:cNvCxnSpPr/>
          <p:nvPr/>
        </p:nvCxnSpPr>
        <p:spPr bwMode="auto">
          <a:xfrm>
            <a:off x="2583329" y="2015148"/>
            <a:ext cx="0" cy="2653553"/>
          </a:xfrm>
          <a:prstGeom prst="line">
            <a:avLst/>
          </a:prstGeom>
          <a:noFill/>
          <a:ln w="28575" cap="flat" cmpd="sng" algn="ctr">
            <a:solidFill>
              <a:schemeClr val="bg1"/>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BDD78142-D1AB-969E-35B1-F738394B3F9E}"/>
              </a:ext>
            </a:extLst>
          </p:cNvPr>
          <p:cNvCxnSpPr/>
          <p:nvPr/>
        </p:nvCxnSpPr>
        <p:spPr bwMode="auto">
          <a:xfrm>
            <a:off x="2491889" y="2092842"/>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F2672DE8-AC26-7E0A-7F47-1C15013AD1D3}"/>
              </a:ext>
            </a:extLst>
          </p:cNvPr>
          <p:cNvCxnSpPr/>
          <p:nvPr/>
        </p:nvCxnSpPr>
        <p:spPr bwMode="auto">
          <a:xfrm>
            <a:off x="2491889" y="231397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27B65E9A-8550-3151-472E-C0E4F97F71B8}"/>
              </a:ext>
            </a:extLst>
          </p:cNvPr>
          <p:cNvCxnSpPr/>
          <p:nvPr/>
        </p:nvCxnSpPr>
        <p:spPr bwMode="auto">
          <a:xfrm>
            <a:off x="2491889" y="250521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B47EE868-F779-A8C6-5233-B6689E54C24E}"/>
              </a:ext>
            </a:extLst>
          </p:cNvPr>
          <p:cNvCxnSpPr/>
          <p:nvPr/>
        </p:nvCxnSpPr>
        <p:spPr bwMode="auto">
          <a:xfrm>
            <a:off x="2491889" y="272037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A182D8CB-7DC4-A174-9BE5-0908C606CA58}"/>
              </a:ext>
            </a:extLst>
          </p:cNvPr>
          <p:cNvCxnSpPr>
            <a:cxnSpLocks/>
          </p:cNvCxnSpPr>
          <p:nvPr/>
        </p:nvCxnSpPr>
        <p:spPr bwMode="auto">
          <a:xfrm>
            <a:off x="2491889" y="292357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2307709A-31A5-37BF-4D2F-01F26059C959}"/>
              </a:ext>
            </a:extLst>
          </p:cNvPr>
          <p:cNvCxnSpPr>
            <a:cxnSpLocks/>
          </p:cNvCxnSpPr>
          <p:nvPr/>
        </p:nvCxnSpPr>
        <p:spPr bwMode="auto">
          <a:xfrm>
            <a:off x="2491889" y="313274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F87EF7F0-97D2-2C80-1795-6279725A87E5}"/>
              </a:ext>
            </a:extLst>
          </p:cNvPr>
          <p:cNvCxnSpPr>
            <a:cxnSpLocks/>
          </p:cNvCxnSpPr>
          <p:nvPr/>
        </p:nvCxnSpPr>
        <p:spPr bwMode="auto">
          <a:xfrm>
            <a:off x="2491889" y="3353877"/>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489F0820-5AE5-A16A-43FD-B1EF46E0233E}"/>
              </a:ext>
            </a:extLst>
          </p:cNvPr>
          <p:cNvCxnSpPr>
            <a:cxnSpLocks/>
          </p:cNvCxnSpPr>
          <p:nvPr/>
        </p:nvCxnSpPr>
        <p:spPr bwMode="auto">
          <a:xfrm>
            <a:off x="2491889" y="355110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6DFA2014-5187-92C4-2442-946C03B2EF26}"/>
              </a:ext>
            </a:extLst>
          </p:cNvPr>
          <p:cNvCxnSpPr>
            <a:cxnSpLocks/>
          </p:cNvCxnSpPr>
          <p:nvPr/>
        </p:nvCxnSpPr>
        <p:spPr bwMode="auto">
          <a:xfrm>
            <a:off x="2491889" y="376625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EAAEE6E4-0153-4F1E-B796-907171906F83}"/>
              </a:ext>
            </a:extLst>
          </p:cNvPr>
          <p:cNvCxnSpPr>
            <a:cxnSpLocks/>
          </p:cNvCxnSpPr>
          <p:nvPr/>
        </p:nvCxnSpPr>
        <p:spPr bwMode="auto">
          <a:xfrm>
            <a:off x="2491889" y="396945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DB2FE3AF-0ABD-1F61-1DE6-3D3341630C3A}"/>
              </a:ext>
            </a:extLst>
          </p:cNvPr>
          <p:cNvCxnSpPr>
            <a:cxnSpLocks/>
          </p:cNvCxnSpPr>
          <p:nvPr/>
        </p:nvCxnSpPr>
        <p:spPr bwMode="auto">
          <a:xfrm>
            <a:off x="2491889" y="4184607"/>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DE78CEE-C280-FEB4-7170-E2670CFCDEA2}"/>
              </a:ext>
            </a:extLst>
          </p:cNvPr>
          <p:cNvCxnSpPr>
            <a:cxnSpLocks/>
          </p:cNvCxnSpPr>
          <p:nvPr/>
        </p:nvCxnSpPr>
        <p:spPr bwMode="auto">
          <a:xfrm>
            <a:off x="2491889" y="436987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0648E166-D0E4-A678-38BB-FCB2F900542C}"/>
              </a:ext>
            </a:extLst>
          </p:cNvPr>
          <p:cNvCxnSpPr>
            <a:cxnSpLocks/>
          </p:cNvCxnSpPr>
          <p:nvPr/>
        </p:nvCxnSpPr>
        <p:spPr bwMode="auto">
          <a:xfrm>
            <a:off x="2491889" y="4579054"/>
            <a:ext cx="91440" cy="0"/>
          </a:xfrm>
          <a:prstGeom prst="line">
            <a:avLst/>
          </a:prstGeom>
          <a:noFill/>
          <a:ln w="28575" cap="flat" cmpd="sng" algn="ctr">
            <a:solidFill>
              <a:schemeClr val="bg1"/>
            </a:solidFill>
            <a:prstDash val="solid"/>
            <a:round/>
            <a:headEnd type="none" w="med" len="med"/>
            <a:tailEnd type="none" w="med" len="med"/>
          </a:ln>
          <a:effectLst/>
        </p:spPr>
      </p:cxnSp>
      <p:sp>
        <p:nvSpPr>
          <p:cNvPr id="19" name="TextBox 18">
            <a:extLst>
              <a:ext uri="{FF2B5EF4-FFF2-40B4-BE49-F238E27FC236}">
                <a16:creationId xmlns:a16="http://schemas.microsoft.com/office/drawing/2014/main" id="{971B6210-96A7-A358-BF91-36B062740046}"/>
              </a:ext>
            </a:extLst>
          </p:cNvPr>
          <p:cNvSpPr txBox="1"/>
          <p:nvPr/>
        </p:nvSpPr>
        <p:spPr bwMode="auto">
          <a:xfrm>
            <a:off x="2106407" y="1985120"/>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20" name="TextBox 19">
            <a:extLst>
              <a:ext uri="{FF2B5EF4-FFF2-40B4-BE49-F238E27FC236}">
                <a16:creationId xmlns:a16="http://schemas.microsoft.com/office/drawing/2014/main" id="{A88D6D71-F1E2-4DEA-202C-7619358C4DE6}"/>
              </a:ext>
            </a:extLst>
          </p:cNvPr>
          <p:cNvSpPr txBox="1"/>
          <p:nvPr/>
        </p:nvSpPr>
        <p:spPr bwMode="auto">
          <a:xfrm>
            <a:off x="2106407" y="2212226"/>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21" name="TextBox 20">
            <a:extLst>
              <a:ext uri="{FF2B5EF4-FFF2-40B4-BE49-F238E27FC236}">
                <a16:creationId xmlns:a16="http://schemas.microsoft.com/office/drawing/2014/main" id="{7CB72AA0-974C-644F-1A2B-F51A9D83E088}"/>
              </a:ext>
            </a:extLst>
          </p:cNvPr>
          <p:cNvSpPr txBox="1"/>
          <p:nvPr/>
        </p:nvSpPr>
        <p:spPr bwMode="auto">
          <a:xfrm>
            <a:off x="2106407" y="2409450"/>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2" name="TextBox 21">
            <a:extLst>
              <a:ext uri="{FF2B5EF4-FFF2-40B4-BE49-F238E27FC236}">
                <a16:creationId xmlns:a16="http://schemas.microsoft.com/office/drawing/2014/main" id="{43469A88-3724-9D5E-76CB-5F7BC7585C87}"/>
              </a:ext>
            </a:extLst>
          </p:cNvPr>
          <p:cNvSpPr txBox="1"/>
          <p:nvPr/>
        </p:nvSpPr>
        <p:spPr bwMode="auto">
          <a:xfrm>
            <a:off x="2106407" y="2624603"/>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23" name="TextBox 22">
            <a:extLst>
              <a:ext uri="{FF2B5EF4-FFF2-40B4-BE49-F238E27FC236}">
                <a16:creationId xmlns:a16="http://schemas.microsoft.com/office/drawing/2014/main" id="{012CF754-3679-5382-DEC0-93AE3FA8ECF6}"/>
              </a:ext>
            </a:extLst>
          </p:cNvPr>
          <p:cNvSpPr txBox="1"/>
          <p:nvPr/>
        </p:nvSpPr>
        <p:spPr bwMode="auto">
          <a:xfrm>
            <a:off x="2106407" y="2827803"/>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24" name="TextBox 23">
            <a:extLst>
              <a:ext uri="{FF2B5EF4-FFF2-40B4-BE49-F238E27FC236}">
                <a16:creationId xmlns:a16="http://schemas.microsoft.com/office/drawing/2014/main" id="{B491192B-E5F6-3A32-6049-66C70B1757C8}"/>
              </a:ext>
            </a:extLst>
          </p:cNvPr>
          <p:cNvSpPr txBox="1"/>
          <p:nvPr/>
        </p:nvSpPr>
        <p:spPr bwMode="auto">
          <a:xfrm>
            <a:off x="2106407" y="3042956"/>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25" name="TextBox 24">
            <a:extLst>
              <a:ext uri="{FF2B5EF4-FFF2-40B4-BE49-F238E27FC236}">
                <a16:creationId xmlns:a16="http://schemas.microsoft.com/office/drawing/2014/main" id="{EFC6C5C9-0774-40F8-9F4D-B6A1047A17C9}"/>
              </a:ext>
            </a:extLst>
          </p:cNvPr>
          <p:cNvSpPr txBox="1"/>
          <p:nvPr/>
        </p:nvSpPr>
        <p:spPr bwMode="auto">
          <a:xfrm>
            <a:off x="2106407" y="3234203"/>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26" name="TextBox 25">
            <a:extLst>
              <a:ext uri="{FF2B5EF4-FFF2-40B4-BE49-F238E27FC236}">
                <a16:creationId xmlns:a16="http://schemas.microsoft.com/office/drawing/2014/main" id="{67335708-C210-F2E4-3B17-EA69AD9376A4}"/>
              </a:ext>
            </a:extLst>
          </p:cNvPr>
          <p:cNvSpPr txBox="1"/>
          <p:nvPr/>
        </p:nvSpPr>
        <p:spPr bwMode="auto">
          <a:xfrm>
            <a:off x="2106407" y="3461309"/>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27" name="TextBox 26">
            <a:extLst>
              <a:ext uri="{FF2B5EF4-FFF2-40B4-BE49-F238E27FC236}">
                <a16:creationId xmlns:a16="http://schemas.microsoft.com/office/drawing/2014/main" id="{924DCDB0-3703-ABC2-2649-CF4AB7FFAE15}"/>
              </a:ext>
            </a:extLst>
          </p:cNvPr>
          <p:cNvSpPr txBox="1"/>
          <p:nvPr/>
        </p:nvSpPr>
        <p:spPr bwMode="auto">
          <a:xfrm>
            <a:off x="2106407" y="3652556"/>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8" name="TextBox 27">
            <a:extLst>
              <a:ext uri="{FF2B5EF4-FFF2-40B4-BE49-F238E27FC236}">
                <a16:creationId xmlns:a16="http://schemas.microsoft.com/office/drawing/2014/main" id="{94376D65-24B2-C86A-8A0A-CA650B1E98F2}"/>
              </a:ext>
            </a:extLst>
          </p:cNvPr>
          <p:cNvSpPr txBox="1"/>
          <p:nvPr/>
        </p:nvSpPr>
        <p:spPr bwMode="auto">
          <a:xfrm>
            <a:off x="2106407" y="3867709"/>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-70</a:t>
            </a:r>
          </a:p>
        </p:txBody>
      </p:sp>
      <p:sp>
        <p:nvSpPr>
          <p:cNvPr id="29" name="TextBox 28">
            <a:extLst>
              <a:ext uri="{FF2B5EF4-FFF2-40B4-BE49-F238E27FC236}">
                <a16:creationId xmlns:a16="http://schemas.microsoft.com/office/drawing/2014/main" id="{F60A0FF3-047B-F9F8-82BC-0D87D30F5115}"/>
              </a:ext>
            </a:extLst>
          </p:cNvPr>
          <p:cNvSpPr txBox="1"/>
          <p:nvPr/>
        </p:nvSpPr>
        <p:spPr bwMode="auto">
          <a:xfrm>
            <a:off x="2106407" y="4070909"/>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30" name="TextBox 29">
            <a:extLst>
              <a:ext uri="{FF2B5EF4-FFF2-40B4-BE49-F238E27FC236}">
                <a16:creationId xmlns:a16="http://schemas.microsoft.com/office/drawing/2014/main" id="{E751DBF4-9B93-FC76-4DD1-9D609537F594}"/>
              </a:ext>
            </a:extLst>
          </p:cNvPr>
          <p:cNvSpPr txBox="1"/>
          <p:nvPr/>
        </p:nvSpPr>
        <p:spPr bwMode="auto">
          <a:xfrm>
            <a:off x="2106407" y="4274109"/>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-90</a:t>
            </a:r>
          </a:p>
        </p:txBody>
      </p:sp>
      <p:sp>
        <p:nvSpPr>
          <p:cNvPr id="31" name="TextBox 30">
            <a:extLst>
              <a:ext uri="{FF2B5EF4-FFF2-40B4-BE49-F238E27FC236}">
                <a16:creationId xmlns:a16="http://schemas.microsoft.com/office/drawing/2014/main" id="{A7959756-73F6-C242-1FC7-5C327EC19E6B}"/>
              </a:ext>
            </a:extLst>
          </p:cNvPr>
          <p:cNvSpPr txBox="1"/>
          <p:nvPr/>
        </p:nvSpPr>
        <p:spPr bwMode="auto">
          <a:xfrm>
            <a:off x="2106407" y="4483285"/>
            <a:ext cx="3397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32" name="TextBox 31">
            <a:extLst>
              <a:ext uri="{FF2B5EF4-FFF2-40B4-BE49-F238E27FC236}">
                <a16:creationId xmlns:a16="http://schemas.microsoft.com/office/drawing/2014/main" id="{57EAFD88-2BFE-8E6C-B2AA-FF2FD6DD2963}"/>
              </a:ext>
            </a:extLst>
          </p:cNvPr>
          <p:cNvSpPr txBox="1"/>
          <p:nvPr/>
        </p:nvSpPr>
        <p:spPr bwMode="auto">
          <a:xfrm rot="16200000">
            <a:off x="614020" y="3103089"/>
            <a:ext cx="260858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Best Relative Change From Baseline (%)</a:t>
            </a:r>
          </a:p>
        </p:txBody>
      </p:sp>
      <p:sp>
        <p:nvSpPr>
          <p:cNvPr id="34" name="Rectangle 33">
            <a:extLst>
              <a:ext uri="{FF2B5EF4-FFF2-40B4-BE49-F238E27FC236}">
                <a16:creationId xmlns:a16="http://schemas.microsoft.com/office/drawing/2014/main" id="{B8A14FDA-7CEB-36A6-69A3-0641EA894A2C}"/>
              </a:ext>
            </a:extLst>
          </p:cNvPr>
          <p:cNvSpPr/>
          <p:nvPr/>
        </p:nvSpPr>
        <p:spPr bwMode="auto">
          <a:xfrm>
            <a:off x="3733800" y="2505218"/>
            <a:ext cx="194978" cy="166312"/>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27212040-8DF7-C706-7944-D582EF50C3BE}"/>
              </a:ext>
            </a:extLst>
          </p:cNvPr>
          <p:cNvSpPr/>
          <p:nvPr/>
        </p:nvSpPr>
        <p:spPr bwMode="auto">
          <a:xfrm>
            <a:off x="3095065" y="2501184"/>
            <a:ext cx="194978" cy="457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84C2B86E-4987-0447-C495-655DC3C69B91}"/>
              </a:ext>
            </a:extLst>
          </p:cNvPr>
          <p:cNvSpPr/>
          <p:nvPr/>
        </p:nvSpPr>
        <p:spPr bwMode="auto">
          <a:xfrm>
            <a:off x="4338918" y="2501184"/>
            <a:ext cx="194978" cy="2644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FC529ADE-6ACF-54F1-608A-91EC6F5D78B0}"/>
              </a:ext>
            </a:extLst>
          </p:cNvPr>
          <p:cNvSpPr/>
          <p:nvPr/>
        </p:nvSpPr>
        <p:spPr bwMode="auto">
          <a:xfrm>
            <a:off x="4641477" y="2509253"/>
            <a:ext cx="194978" cy="31019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C3545165-C323-4847-4258-FE5D49D45656}"/>
              </a:ext>
            </a:extLst>
          </p:cNvPr>
          <p:cNvSpPr/>
          <p:nvPr/>
        </p:nvSpPr>
        <p:spPr bwMode="auto">
          <a:xfrm>
            <a:off x="4944035" y="2501184"/>
            <a:ext cx="194978" cy="351883"/>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0492AEE8-537F-5479-F9D2-E010D7A0D153}"/>
              </a:ext>
            </a:extLst>
          </p:cNvPr>
          <p:cNvSpPr/>
          <p:nvPr/>
        </p:nvSpPr>
        <p:spPr bwMode="auto">
          <a:xfrm>
            <a:off x="5253317" y="2509254"/>
            <a:ext cx="194978" cy="397602"/>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5D8A76A5-91C9-C4E8-BA8B-594525C298ED}"/>
              </a:ext>
            </a:extLst>
          </p:cNvPr>
          <p:cNvSpPr/>
          <p:nvPr/>
        </p:nvSpPr>
        <p:spPr bwMode="auto">
          <a:xfrm>
            <a:off x="5562599" y="2501183"/>
            <a:ext cx="194978" cy="54177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BA7093F7-AEA0-0C13-1D5D-256BCE4D62B1}"/>
              </a:ext>
            </a:extLst>
          </p:cNvPr>
          <p:cNvSpPr/>
          <p:nvPr/>
        </p:nvSpPr>
        <p:spPr bwMode="auto">
          <a:xfrm>
            <a:off x="6154270" y="2501183"/>
            <a:ext cx="194978" cy="736752"/>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1AC1B533-E62B-32C8-5381-56A628735CB8}"/>
              </a:ext>
            </a:extLst>
          </p:cNvPr>
          <p:cNvSpPr/>
          <p:nvPr/>
        </p:nvSpPr>
        <p:spPr bwMode="auto">
          <a:xfrm>
            <a:off x="6450105" y="2501183"/>
            <a:ext cx="194978" cy="80398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D7FB1BC7-BE46-96E0-AC42-C07946E98D99}"/>
              </a:ext>
            </a:extLst>
          </p:cNvPr>
          <p:cNvSpPr/>
          <p:nvPr/>
        </p:nvSpPr>
        <p:spPr bwMode="auto">
          <a:xfrm>
            <a:off x="3437964" y="2501183"/>
            <a:ext cx="194978" cy="9801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E6F48FFD-56EB-F9C7-3CE0-51E73563BBB7}"/>
              </a:ext>
            </a:extLst>
          </p:cNvPr>
          <p:cNvSpPr/>
          <p:nvPr/>
        </p:nvSpPr>
        <p:spPr bwMode="auto">
          <a:xfrm>
            <a:off x="4049805" y="2509253"/>
            <a:ext cx="194978" cy="224418"/>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1B7E2B7A-731F-A215-5CBB-AE5668EA1606}"/>
              </a:ext>
            </a:extLst>
          </p:cNvPr>
          <p:cNvSpPr/>
          <p:nvPr/>
        </p:nvSpPr>
        <p:spPr bwMode="auto">
          <a:xfrm>
            <a:off x="5858434" y="2501183"/>
            <a:ext cx="194978" cy="743476"/>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A9E2BC1A-B07A-CFAB-A088-D52FAEBCB3A6}"/>
              </a:ext>
            </a:extLst>
          </p:cNvPr>
          <p:cNvSpPr/>
          <p:nvPr/>
        </p:nvSpPr>
        <p:spPr bwMode="auto">
          <a:xfrm>
            <a:off x="6772834" y="2509253"/>
            <a:ext cx="194978" cy="950559"/>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EDAC8B4A-A445-BC2F-05AB-7256B80804EF}"/>
              </a:ext>
            </a:extLst>
          </p:cNvPr>
          <p:cNvSpPr/>
          <p:nvPr/>
        </p:nvSpPr>
        <p:spPr bwMode="auto">
          <a:xfrm>
            <a:off x="7075393" y="2509253"/>
            <a:ext cx="194978" cy="1004347"/>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CCBBC7C3-BFDA-B9E7-B9E5-4EDCFB9A416E}"/>
              </a:ext>
            </a:extLst>
          </p:cNvPr>
          <p:cNvSpPr/>
          <p:nvPr/>
        </p:nvSpPr>
        <p:spPr bwMode="auto">
          <a:xfrm>
            <a:off x="7371228" y="2501184"/>
            <a:ext cx="194978" cy="103258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B1840420-1890-C6DA-0FC2-D713E27DADAB}"/>
              </a:ext>
            </a:extLst>
          </p:cNvPr>
          <p:cNvSpPr/>
          <p:nvPr/>
        </p:nvSpPr>
        <p:spPr bwMode="auto">
          <a:xfrm>
            <a:off x="7680510" y="2509253"/>
            <a:ext cx="194978" cy="1212778"/>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F0D099DF-1583-5E59-D831-72FD0F6EC0DF}"/>
              </a:ext>
            </a:extLst>
          </p:cNvPr>
          <p:cNvSpPr/>
          <p:nvPr/>
        </p:nvSpPr>
        <p:spPr bwMode="auto">
          <a:xfrm>
            <a:off x="7983069" y="2501183"/>
            <a:ext cx="194978" cy="1294807"/>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286B4AC6-A407-9337-9560-C4D7EF3A49CF}"/>
              </a:ext>
            </a:extLst>
          </p:cNvPr>
          <p:cNvSpPr/>
          <p:nvPr/>
        </p:nvSpPr>
        <p:spPr bwMode="auto">
          <a:xfrm>
            <a:off x="8299075" y="2501183"/>
            <a:ext cx="194978" cy="1321701"/>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9EA8FD91-2D70-E7EC-657E-A42A6684DBE7}"/>
              </a:ext>
            </a:extLst>
          </p:cNvPr>
          <p:cNvSpPr/>
          <p:nvPr/>
        </p:nvSpPr>
        <p:spPr bwMode="auto">
          <a:xfrm>
            <a:off x="8608358" y="2514630"/>
            <a:ext cx="194978" cy="1321701"/>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94A070F2-94BD-39ED-8C83-5D1DD6E2135C}"/>
              </a:ext>
            </a:extLst>
          </p:cNvPr>
          <p:cNvSpPr/>
          <p:nvPr/>
        </p:nvSpPr>
        <p:spPr bwMode="auto">
          <a:xfrm>
            <a:off x="8910917" y="2514631"/>
            <a:ext cx="194978" cy="1536854"/>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E056A932-068C-D20A-D270-30771CDB90AF}"/>
              </a:ext>
            </a:extLst>
          </p:cNvPr>
          <p:cNvSpPr/>
          <p:nvPr/>
        </p:nvSpPr>
        <p:spPr bwMode="auto">
          <a:xfrm>
            <a:off x="9220200" y="2495809"/>
            <a:ext cx="194978" cy="1555676"/>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FA76BDA3-C048-5F51-B230-3E5E675F0335}"/>
              </a:ext>
            </a:extLst>
          </p:cNvPr>
          <p:cNvSpPr/>
          <p:nvPr/>
        </p:nvSpPr>
        <p:spPr bwMode="auto">
          <a:xfrm>
            <a:off x="9536206" y="2514631"/>
            <a:ext cx="194978" cy="1577196"/>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0F3D5BEC-4CEB-C88C-1348-4A1EA7F4CC7C}"/>
              </a:ext>
            </a:extLst>
          </p:cNvPr>
          <p:cNvSpPr/>
          <p:nvPr/>
        </p:nvSpPr>
        <p:spPr bwMode="auto">
          <a:xfrm>
            <a:off x="9845488" y="2514628"/>
            <a:ext cx="194978" cy="1718393"/>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DFA79687-D911-F86F-0188-F471EA5043EB}"/>
              </a:ext>
            </a:extLst>
          </p:cNvPr>
          <p:cNvSpPr/>
          <p:nvPr/>
        </p:nvSpPr>
        <p:spPr bwMode="auto">
          <a:xfrm>
            <a:off x="10161494" y="2514629"/>
            <a:ext cx="194978" cy="1839416"/>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8" name="Straight Connector 57">
            <a:extLst>
              <a:ext uri="{FF2B5EF4-FFF2-40B4-BE49-F238E27FC236}">
                <a16:creationId xmlns:a16="http://schemas.microsoft.com/office/drawing/2014/main" id="{0653C031-8D86-06B3-A242-FDD3361F7FA9}"/>
              </a:ext>
            </a:extLst>
          </p:cNvPr>
          <p:cNvCxnSpPr>
            <a:cxnSpLocks/>
          </p:cNvCxnSpPr>
          <p:nvPr/>
        </p:nvCxnSpPr>
        <p:spPr bwMode="auto">
          <a:xfrm>
            <a:off x="2581536" y="2505218"/>
            <a:ext cx="7980381"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7E8F054B-EA65-66D0-95FF-C8308773C836}"/>
              </a:ext>
            </a:extLst>
          </p:cNvPr>
          <p:cNvCxnSpPr/>
          <p:nvPr/>
        </p:nvCxnSpPr>
        <p:spPr bwMode="auto">
          <a:xfrm>
            <a:off x="4950754" y="2923571"/>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60" name="Straight Connector 59">
            <a:extLst>
              <a:ext uri="{FF2B5EF4-FFF2-40B4-BE49-F238E27FC236}">
                <a16:creationId xmlns:a16="http://schemas.microsoft.com/office/drawing/2014/main" id="{14FA0D51-002C-6740-6E9C-30B9E3E6012F}"/>
              </a:ext>
            </a:extLst>
          </p:cNvPr>
          <p:cNvCxnSpPr/>
          <p:nvPr/>
        </p:nvCxnSpPr>
        <p:spPr bwMode="auto">
          <a:xfrm>
            <a:off x="5858430" y="3326983"/>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61" name="Straight Connector 60">
            <a:extLst>
              <a:ext uri="{FF2B5EF4-FFF2-40B4-BE49-F238E27FC236}">
                <a16:creationId xmlns:a16="http://schemas.microsoft.com/office/drawing/2014/main" id="{217B17AA-8598-0D93-D447-BFC1C8B249C2}"/>
              </a:ext>
            </a:extLst>
          </p:cNvPr>
          <p:cNvCxnSpPr/>
          <p:nvPr/>
        </p:nvCxnSpPr>
        <p:spPr bwMode="auto">
          <a:xfrm>
            <a:off x="6167712" y="3326983"/>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62" name="Straight Connector 61">
            <a:extLst>
              <a:ext uri="{FF2B5EF4-FFF2-40B4-BE49-F238E27FC236}">
                <a16:creationId xmlns:a16="http://schemas.microsoft.com/office/drawing/2014/main" id="{33D3188B-91D8-2ED5-D0CA-8BF95D0B8635}"/>
              </a:ext>
            </a:extLst>
          </p:cNvPr>
          <p:cNvCxnSpPr/>
          <p:nvPr/>
        </p:nvCxnSpPr>
        <p:spPr bwMode="auto">
          <a:xfrm>
            <a:off x="6793000" y="3569030"/>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63" name="Straight Connector 62">
            <a:extLst>
              <a:ext uri="{FF2B5EF4-FFF2-40B4-BE49-F238E27FC236}">
                <a16:creationId xmlns:a16="http://schemas.microsoft.com/office/drawing/2014/main" id="{6CDF49B1-82F9-BC65-2F39-0E1A34AF50FB}"/>
              </a:ext>
            </a:extLst>
          </p:cNvPr>
          <p:cNvCxnSpPr/>
          <p:nvPr/>
        </p:nvCxnSpPr>
        <p:spPr bwMode="auto">
          <a:xfrm>
            <a:off x="7082112" y="3589202"/>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2048" name="Straight Connector 2047">
            <a:extLst>
              <a:ext uri="{FF2B5EF4-FFF2-40B4-BE49-F238E27FC236}">
                <a16:creationId xmlns:a16="http://schemas.microsoft.com/office/drawing/2014/main" id="{E9B81ACC-8807-E16D-CB0E-B99891F85D8E}"/>
              </a:ext>
            </a:extLst>
          </p:cNvPr>
          <p:cNvCxnSpPr/>
          <p:nvPr/>
        </p:nvCxnSpPr>
        <p:spPr bwMode="auto">
          <a:xfrm>
            <a:off x="7391394" y="3622819"/>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2049" name="Straight Connector 2048">
            <a:extLst>
              <a:ext uri="{FF2B5EF4-FFF2-40B4-BE49-F238E27FC236}">
                <a16:creationId xmlns:a16="http://schemas.microsoft.com/office/drawing/2014/main" id="{12CEDB2F-F822-26C9-7AAD-B927DF0C48A0}"/>
              </a:ext>
            </a:extLst>
          </p:cNvPr>
          <p:cNvCxnSpPr/>
          <p:nvPr/>
        </p:nvCxnSpPr>
        <p:spPr bwMode="auto">
          <a:xfrm>
            <a:off x="7680505" y="3811078"/>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2051" name="Straight Connector 2050">
            <a:extLst>
              <a:ext uri="{FF2B5EF4-FFF2-40B4-BE49-F238E27FC236}">
                <a16:creationId xmlns:a16="http://schemas.microsoft.com/office/drawing/2014/main" id="{06E03768-B4D4-F7BE-3BF8-57876B3A78F9}"/>
              </a:ext>
            </a:extLst>
          </p:cNvPr>
          <p:cNvCxnSpPr/>
          <p:nvPr/>
        </p:nvCxnSpPr>
        <p:spPr bwMode="auto">
          <a:xfrm>
            <a:off x="7983064" y="3878313"/>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2052" name="Straight Connector 2051">
            <a:extLst>
              <a:ext uri="{FF2B5EF4-FFF2-40B4-BE49-F238E27FC236}">
                <a16:creationId xmlns:a16="http://schemas.microsoft.com/office/drawing/2014/main" id="{05B87E62-513B-E1EC-86A4-6E2FDF48EADC}"/>
              </a:ext>
            </a:extLst>
          </p:cNvPr>
          <p:cNvCxnSpPr/>
          <p:nvPr/>
        </p:nvCxnSpPr>
        <p:spPr bwMode="auto">
          <a:xfrm>
            <a:off x="9226917" y="4140531"/>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2053" name="Straight Connector 2052">
            <a:extLst>
              <a:ext uri="{FF2B5EF4-FFF2-40B4-BE49-F238E27FC236}">
                <a16:creationId xmlns:a16="http://schemas.microsoft.com/office/drawing/2014/main" id="{C57329B0-992D-EE95-AA5D-50F7BAD69D93}"/>
              </a:ext>
            </a:extLst>
          </p:cNvPr>
          <p:cNvCxnSpPr/>
          <p:nvPr/>
        </p:nvCxnSpPr>
        <p:spPr bwMode="auto">
          <a:xfrm>
            <a:off x="9556370" y="4180872"/>
            <a:ext cx="188259" cy="0"/>
          </a:xfrm>
          <a:prstGeom prst="line">
            <a:avLst/>
          </a:prstGeom>
          <a:noFill/>
          <a:ln w="28575" cap="flat" cmpd="sng" algn="ctr">
            <a:solidFill>
              <a:schemeClr val="bg1"/>
            </a:solidFill>
            <a:prstDash val="solid"/>
            <a:round/>
            <a:headEnd type="none" w="med" len="med"/>
            <a:tailEnd type="arrow" w="med" len="med"/>
          </a:ln>
          <a:effectLst/>
        </p:spPr>
      </p:cxnSp>
      <p:cxnSp>
        <p:nvCxnSpPr>
          <p:cNvPr id="2054" name="Straight Connector 2053">
            <a:extLst>
              <a:ext uri="{FF2B5EF4-FFF2-40B4-BE49-F238E27FC236}">
                <a16:creationId xmlns:a16="http://schemas.microsoft.com/office/drawing/2014/main" id="{7CDEB4B9-450A-C49A-46C1-1647B693CB58}"/>
              </a:ext>
            </a:extLst>
          </p:cNvPr>
          <p:cNvCxnSpPr/>
          <p:nvPr/>
        </p:nvCxnSpPr>
        <p:spPr bwMode="auto">
          <a:xfrm>
            <a:off x="9858928" y="4315342"/>
            <a:ext cx="188259" cy="0"/>
          </a:xfrm>
          <a:prstGeom prst="line">
            <a:avLst/>
          </a:prstGeom>
          <a:noFill/>
          <a:ln w="28575" cap="flat" cmpd="sng" algn="ctr">
            <a:solidFill>
              <a:schemeClr val="bg1"/>
            </a:solidFill>
            <a:prstDash val="solid"/>
            <a:round/>
            <a:headEnd type="none" w="med" len="med"/>
            <a:tailEnd type="arrow" w="med" len="med"/>
          </a:ln>
          <a:effectLst/>
        </p:spPr>
      </p:cxnSp>
      <p:graphicFrame>
        <p:nvGraphicFramePr>
          <p:cNvPr id="2055" name="Table 2067">
            <a:extLst>
              <a:ext uri="{FF2B5EF4-FFF2-40B4-BE49-F238E27FC236}">
                <a16:creationId xmlns:a16="http://schemas.microsoft.com/office/drawing/2014/main" id="{2E53E0E5-9672-12AE-6E92-1F2B719DAFBF}"/>
              </a:ext>
            </a:extLst>
          </p:cNvPr>
          <p:cNvGraphicFramePr>
            <a:graphicFrameLocks noGrp="1"/>
          </p:cNvGraphicFramePr>
          <p:nvPr>
            <p:extLst>
              <p:ext uri="{D42A27DB-BD31-4B8C-83A1-F6EECF244321}">
                <p14:modId xmlns:p14="http://schemas.microsoft.com/office/powerpoint/2010/main" val="3939250316"/>
              </p:ext>
            </p:extLst>
          </p:nvPr>
        </p:nvGraphicFramePr>
        <p:xfrm>
          <a:off x="1340223" y="1579028"/>
          <a:ext cx="9088768" cy="370840"/>
        </p:xfrm>
        <a:graphic>
          <a:graphicData uri="http://schemas.openxmlformats.org/drawingml/2006/table">
            <a:tbl>
              <a:tblPr firstRow="1" bandRow="1">
                <a:tableStyleId>{5C22544A-7EE6-4342-B048-85BDC9FD1C3A}</a:tableStyleId>
              </a:tblPr>
              <a:tblGrid>
                <a:gridCol w="1421068">
                  <a:extLst>
                    <a:ext uri="{9D8B030D-6E8A-4147-A177-3AD203B41FA5}">
                      <a16:colId xmlns:a16="http://schemas.microsoft.com/office/drawing/2014/main" val="2676304279"/>
                    </a:ext>
                  </a:extLst>
                </a:gridCol>
                <a:gridCol w="292872">
                  <a:extLst>
                    <a:ext uri="{9D8B030D-6E8A-4147-A177-3AD203B41FA5}">
                      <a16:colId xmlns:a16="http://schemas.microsoft.com/office/drawing/2014/main" val="1075786118"/>
                    </a:ext>
                  </a:extLst>
                </a:gridCol>
                <a:gridCol w="320544">
                  <a:extLst>
                    <a:ext uri="{9D8B030D-6E8A-4147-A177-3AD203B41FA5}">
                      <a16:colId xmlns:a16="http://schemas.microsoft.com/office/drawing/2014/main" val="225969715"/>
                    </a:ext>
                  </a:extLst>
                </a:gridCol>
                <a:gridCol w="306708">
                  <a:extLst>
                    <a:ext uri="{9D8B030D-6E8A-4147-A177-3AD203B41FA5}">
                      <a16:colId xmlns:a16="http://schemas.microsoft.com/office/drawing/2014/main" val="1620004501"/>
                    </a:ext>
                  </a:extLst>
                </a:gridCol>
                <a:gridCol w="306708">
                  <a:extLst>
                    <a:ext uri="{9D8B030D-6E8A-4147-A177-3AD203B41FA5}">
                      <a16:colId xmlns:a16="http://schemas.microsoft.com/office/drawing/2014/main" val="2075644476"/>
                    </a:ext>
                  </a:extLst>
                </a:gridCol>
                <a:gridCol w="306708">
                  <a:extLst>
                    <a:ext uri="{9D8B030D-6E8A-4147-A177-3AD203B41FA5}">
                      <a16:colId xmlns:a16="http://schemas.microsoft.com/office/drawing/2014/main" val="1439095745"/>
                    </a:ext>
                  </a:extLst>
                </a:gridCol>
                <a:gridCol w="306708">
                  <a:extLst>
                    <a:ext uri="{9D8B030D-6E8A-4147-A177-3AD203B41FA5}">
                      <a16:colId xmlns:a16="http://schemas.microsoft.com/office/drawing/2014/main" val="256705139"/>
                    </a:ext>
                  </a:extLst>
                </a:gridCol>
                <a:gridCol w="306708">
                  <a:extLst>
                    <a:ext uri="{9D8B030D-6E8A-4147-A177-3AD203B41FA5}">
                      <a16:colId xmlns:a16="http://schemas.microsoft.com/office/drawing/2014/main" val="691891430"/>
                    </a:ext>
                  </a:extLst>
                </a:gridCol>
                <a:gridCol w="306708">
                  <a:extLst>
                    <a:ext uri="{9D8B030D-6E8A-4147-A177-3AD203B41FA5}">
                      <a16:colId xmlns:a16="http://schemas.microsoft.com/office/drawing/2014/main" val="1220660755"/>
                    </a:ext>
                  </a:extLst>
                </a:gridCol>
                <a:gridCol w="306708">
                  <a:extLst>
                    <a:ext uri="{9D8B030D-6E8A-4147-A177-3AD203B41FA5}">
                      <a16:colId xmlns:a16="http://schemas.microsoft.com/office/drawing/2014/main" val="19382785"/>
                    </a:ext>
                  </a:extLst>
                </a:gridCol>
                <a:gridCol w="306708">
                  <a:extLst>
                    <a:ext uri="{9D8B030D-6E8A-4147-A177-3AD203B41FA5}">
                      <a16:colId xmlns:a16="http://schemas.microsoft.com/office/drawing/2014/main" val="3248088554"/>
                    </a:ext>
                  </a:extLst>
                </a:gridCol>
                <a:gridCol w="306708">
                  <a:extLst>
                    <a:ext uri="{9D8B030D-6E8A-4147-A177-3AD203B41FA5}">
                      <a16:colId xmlns:a16="http://schemas.microsoft.com/office/drawing/2014/main" val="2871263872"/>
                    </a:ext>
                  </a:extLst>
                </a:gridCol>
                <a:gridCol w="306708">
                  <a:extLst>
                    <a:ext uri="{9D8B030D-6E8A-4147-A177-3AD203B41FA5}">
                      <a16:colId xmlns:a16="http://schemas.microsoft.com/office/drawing/2014/main" val="605988963"/>
                    </a:ext>
                  </a:extLst>
                </a:gridCol>
                <a:gridCol w="306708">
                  <a:extLst>
                    <a:ext uri="{9D8B030D-6E8A-4147-A177-3AD203B41FA5}">
                      <a16:colId xmlns:a16="http://schemas.microsoft.com/office/drawing/2014/main" val="2330042553"/>
                    </a:ext>
                  </a:extLst>
                </a:gridCol>
                <a:gridCol w="306708">
                  <a:extLst>
                    <a:ext uri="{9D8B030D-6E8A-4147-A177-3AD203B41FA5}">
                      <a16:colId xmlns:a16="http://schemas.microsoft.com/office/drawing/2014/main" val="2974381181"/>
                    </a:ext>
                  </a:extLst>
                </a:gridCol>
                <a:gridCol w="306708">
                  <a:extLst>
                    <a:ext uri="{9D8B030D-6E8A-4147-A177-3AD203B41FA5}">
                      <a16:colId xmlns:a16="http://schemas.microsoft.com/office/drawing/2014/main" val="1623392921"/>
                    </a:ext>
                  </a:extLst>
                </a:gridCol>
                <a:gridCol w="306708">
                  <a:extLst>
                    <a:ext uri="{9D8B030D-6E8A-4147-A177-3AD203B41FA5}">
                      <a16:colId xmlns:a16="http://schemas.microsoft.com/office/drawing/2014/main" val="2815511192"/>
                    </a:ext>
                  </a:extLst>
                </a:gridCol>
                <a:gridCol w="306708">
                  <a:extLst>
                    <a:ext uri="{9D8B030D-6E8A-4147-A177-3AD203B41FA5}">
                      <a16:colId xmlns:a16="http://schemas.microsoft.com/office/drawing/2014/main" val="2825301953"/>
                    </a:ext>
                  </a:extLst>
                </a:gridCol>
                <a:gridCol w="306708">
                  <a:extLst>
                    <a:ext uri="{9D8B030D-6E8A-4147-A177-3AD203B41FA5}">
                      <a16:colId xmlns:a16="http://schemas.microsoft.com/office/drawing/2014/main" val="3956602145"/>
                    </a:ext>
                  </a:extLst>
                </a:gridCol>
                <a:gridCol w="306708">
                  <a:extLst>
                    <a:ext uri="{9D8B030D-6E8A-4147-A177-3AD203B41FA5}">
                      <a16:colId xmlns:a16="http://schemas.microsoft.com/office/drawing/2014/main" val="428722151"/>
                    </a:ext>
                  </a:extLst>
                </a:gridCol>
                <a:gridCol w="306708">
                  <a:extLst>
                    <a:ext uri="{9D8B030D-6E8A-4147-A177-3AD203B41FA5}">
                      <a16:colId xmlns:a16="http://schemas.microsoft.com/office/drawing/2014/main" val="2845607983"/>
                    </a:ext>
                  </a:extLst>
                </a:gridCol>
                <a:gridCol w="306708">
                  <a:extLst>
                    <a:ext uri="{9D8B030D-6E8A-4147-A177-3AD203B41FA5}">
                      <a16:colId xmlns:a16="http://schemas.microsoft.com/office/drawing/2014/main" val="1910864406"/>
                    </a:ext>
                  </a:extLst>
                </a:gridCol>
                <a:gridCol w="306708">
                  <a:extLst>
                    <a:ext uri="{9D8B030D-6E8A-4147-A177-3AD203B41FA5}">
                      <a16:colId xmlns:a16="http://schemas.microsoft.com/office/drawing/2014/main" val="318146741"/>
                    </a:ext>
                  </a:extLst>
                </a:gridCol>
                <a:gridCol w="306708">
                  <a:extLst>
                    <a:ext uri="{9D8B030D-6E8A-4147-A177-3AD203B41FA5}">
                      <a16:colId xmlns:a16="http://schemas.microsoft.com/office/drawing/2014/main" val="2860084141"/>
                    </a:ext>
                  </a:extLst>
                </a:gridCol>
                <a:gridCol w="306708">
                  <a:extLst>
                    <a:ext uri="{9D8B030D-6E8A-4147-A177-3AD203B41FA5}">
                      <a16:colId xmlns:a16="http://schemas.microsoft.com/office/drawing/2014/main" val="2827286770"/>
                    </a:ext>
                  </a:extLst>
                </a:gridCol>
                <a:gridCol w="306708">
                  <a:extLst>
                    <a:ext uri="{9D8B030D-6E8A-4147-A177-3AD203B41FA5}">
                      <a16:colId xmlns:a16="http://schemas.microsoft.com/office/drawing/2014/main" val="3985641484"/>
                    </a:ext>
                  </a:extLst>
                </a:gridCol>
              </a:tblGrid>
              <a:tr h="370840">
                <a:tc>
                  <a:txBody>
                    <a:bodyPr/>
                    <a:lstStyle/>
                    <a:p>
                      <a:pPr>
                        <a:lnSpc>
                          <a:spcPts val="1200"/>
                        </a:lnSpc>
                      </a:pPr>
                      <a:r>
                        <a:rPr lang="en-US" sz="1200" b="0" dirty="0">
                          <a:solidFill>
                            <a:schemeClr val="bg1"/>
                          </a:solidFill>
                        </a:rPr>
                        <a:t>Treatment regimen</a:t>
                      </a:r>
                      <a:br>
                        <a:rPr lang="en-US" sz="1200" b="0" dirty="0">
                          <a:solidFill>
                            <a:schemeClr val="bg1"/>
                          </a:solidFill>
                        </a:rPr>
                      </a:br>
                      <a:r>
                        <a:rPr lang="en-US" sz="1200" b="0" dirty="0">
                          <a:solidFill>
                            <a:schemeClr val="bg1"/>
                          </a:solidFill>
                        </a:rPr>
                        <a:t>Tusa rav dose (mg/m</a:t>
                      </a:r>
                      <a:r>
                        <a:rPr lang="en-US" sz="1200" b="0" baseline="30000" dirty="0">
                          <a:solidFill>
                            <a:schemeClr val="bg1"/>
                          </a:solidFill>
                        </a:rPr>
                        <a:t>2</a:t>
                      </a:r>
                      <a:r>
                        <a:rPr lang="en-US" sz="1200" b="0" dirty="0">
                          <a:solidFill>
                            <a:schemeClr val="bg1"/>
                          </a:solidFill>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T2</a:t>
                      </a:r>
                      <a:br>
                        <a:rPr lang="en-US" sz="1200" b="0" dirty="0">
                          <a:solidFill>
                            <a:schemeClr val="bg1"/>
                          </a:solidFill>
                        </a:rPr>
                      </a:br>
                      <a:r>
                        <a:rPr lang="en-US" sz="1200" b="0" dirty="0">
                          <a:solidFill>
                            <a:schemeClr val="bg1"/>
                          </a:solidFill>
                        </a:rPr>
                        <a:t>170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T3</a:t>
                      </a:r>
                      <a:br>
                        <a:rPr lang="en-US" sz="1200" b="0" dirty="0">
                          <a:solidFill>
                            <a:schemeClr val="bg1"/>
                          </a:solidFill>
                        </a:rPr>
                      </a:br>
                      <a:r>
                        <a:rPr lang="en-US" sz="1200" b="0" dirty="0">
                          <a:solidFill>
                            <a:schemeClr val="bg1"/>
                          </a:solidFill>
                        </a:rPr>
                        <a:t>170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b="0" dirty="0">
                          <a:solidFill>
                            <a:schemeClr val="bg1"/>
                          </a:solidFill>
                        </a:rPr>
                        <a:t>T2</a:t>
                      </a:r>
                      <a:br>
                        <a:rPr lang="en-US" sz="1200" b="0" dirty="0">
                          <a:solidFill>
                            <a:schemeClr val="bg1"/>
                          </a:solidFill>
                        </a:rPr>
                      </a:br>
                      <a:r>
                        <a:rPr lang="en-US" sz="1200" b="0" dirty="0">
                          <a:solidFill>
                            <a:schemeClr val="bg1"/>
                          </a:solidFill>
                        </a:rPr>
                        <a:t>170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T3</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T3</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T2</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T3</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T4</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T2</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T2</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200" b="0" dirty="0">
                          <a:solidFill>
                            <a:schemeClr val="bg1"/>
                          </a:solidFill>
                        </a:rPr>
                        <a:t>T3</a:t>
                      </a:r>
                      <a:br>
                        <a:rPr lang="en-US" sz="1200" b="0" dirty="0">
                          <a:solidFill>
                            <a:schemeClr val="bg1"/>
                          </a:solidFill>
                        </a:rPr>
                      </a:br>
                      <a:r>
                        <a:rPr lang="en-US" sz="1200" b="0" dirty="0">
                          <a:solidFill>
                            <a:schemeClr val="bg1"/>
                          </a:solidFill>
                        </a:rPr>
                        <a:t>150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19493509"/>
                  </a:ext>
                </a:extLst>
              </a:tr>
            </a:tbl>
          </a:graphicData>
        </a:graphic>
      </p:graphicFrame>
      <p:graphicFrame>
        <p:nvGraphicFramePr>
          <p:cNvPr id="2056" name="Table 2055">
            <a:extLst>
              <a:ext uri="{FF2B5EF4-FFF2-40B4-BE49-F238E27FC236}">
                <a16:creationId xmlns:a16="http://schemas.microsoft.com/office/drawing/2014/main" id="{DD221715-12D8-2F4C-4B01-8635D6C34684}"/>
              </a:ext>
            </a:extLst>
          </p:cNvPr>
          <p:cNvGraphicFramePr>
            <a:graphicFrameLocks noGrp="1"/>
          </p:cNvGraphicFramePr>
          <p:nvPr>
            <p:extLst>
              <p:ext uri="{D42A27DB-BD31-4B8C-83A1-F6EECF244321}">
                <p14:modId xmlns:p14="http://schemas.microsoft.com/office/powerpoint/2010/main" val="2977203592"/>
              </p:ext>
            </p:extLst>
          </p:nvPr>
        </p:nvGraphicFramePr>
        <p:xfrm>
          <a:off x="533400" y="4804573"/>
          <a:ext cx="9895591" cy="1212780"/>
        </p:xfrm>
        <a:graphic>
          <a:graphicData uri="http://schemas.openxmlformats.org/drawingml/2006/table">
            <a:tbl>
              <a:tblPr firstRow="1" bandRow="1">
                <a:tableStyleId>{5C22544A-7EE6-4342-B048-85BDC9FD1C3A}</a:tableStyleId>
              </a:tblPr>
              <a:tblGrid>
                <a:gridCol w="2227891">
                  <a:extLst>
                    <a:ext uri="{9D8B030D-6E8A-4147-A177-3AD203B41FA5}">
                      <a16:colId xmlns:a16="http://schemas.microsoft.com/office/drawing/2014/main" val="2676304279"/>
                    </a:ext>
                  </a:extLst>
                </a:gridCol>
                <a:gridCol w="292872">
                  <a:extLst>
                    <a:ext uri="{9D8B030D-6E8A-4147-A177-3AD203B41FA5}">
                      <a16:colId xmlns:a16="http://schemas.microsoft.com/office/drawing/2014/main" val="1075786118"/>
                    </a:ext>
                  </a:extLst>
                </a:gridCol>
                <a:gridCol w="320544">
                  <a:extLst>
                    <a:ext uri="{9D8B030D-6E8A-4147-A177-3AD203B41FA5}">
                      <a16:colId xmlns:a16="http://schemas.microsoft.com/office/drawing/2014/main" val="225969715"/>
                    </a:ext>
                  </a:extLst>
                </a:gridCol>
                <a:gridCol w="306708">
                  <a:extLst>
                    <a:ext uri="{9D8B030D-6E8A-4147-A177-3AD203B41FA5}">
                      <a16:colId xmlns:a16="http://schemas.microsoft.com/office/drawing/2014/main" val="1620004501"/>
                    </a:ext>
                  </a:extLst>
                </a:gridCol>
                <a:gridCol w="306708">
                  <a:extLst>
                    <a:ext uri="{9D8B030D-6E8A-4147-A177-3AD203B41FA5}">
                      <a16:colId xmlns:a16="http://schemas.microsoft.com/office/drawing/2014/main" val="2075644476"/>
                    </a:ext>
                  </a:extLst>
                </a:gridCol>
                <a:gridCol w="306708">
                  <a:extLst>
                    <a:ext uri="{9D8B030D-6E8A-4147-A177-3AD203B41FA5}">
                      <a16:colId xmlns:a16="http://schemas.microsoft.com/office/drawing/2014/main" val="1439095745"/>
                    </a:ext>
                  </a:extLst>
                </a:gridCol>
                <a:gridCol w="306708">
                  <a:extLst>
                    <a:ext uri="{9D8B030D-6E8A-4147-A177-3AD203B41FA5}">
                      <a16:colId xmlns:a16="http://schemas.microsoft.com/office/drawing/2014/main" val="256705139"/>
                    </a:ext>
                  </a:extLst>
                </a:gridCol>
                <a:gridCol w="306708">
                  <a:extLst>
                    <a:ext uri="{9D8B030D-6E8A-4147-A177-3AD203B41FA5}">
                      <a16:colId xmlns:a16="http://schemas.microsoft.com/office/drawing/2014/main" val="691891430"/>
                    </a:ext>
                  </a:extLst>
                </a:gridCol>
                <a:gridCol w="306708">
                  <a:extLst>
                    <a:ext uri="{9D8B030D-6E8A-4147-A177-3AD203B41FA5}">
                      <a16:colId xmlns:a16="http://schemas.microsoft.com/office/drawing/2014/main" val="1220660755"/>
                    </a:ext>
                  </a:extLst>
                </a:gridCol>
                <a:gridCol w="306708">
                  <a:extLst>
                    <a:ext uri="{9D8B030D-6E8A-4147-A177-3AD203B41FA5}">
                      <a16:colId xmlns:a16="http://schemas.microsoft.com/office/drawing/2014/main" val="19382785"/>
                    </a:ext>
                  </a:extLst>
                </a:gridCol>
                <a:gridCol w="306708">
                  <a:extLst>
                    <a:ext uri="{9D8B030D-6E8A-4147-A177-3AD203B41FA5}">
                      <a16:colId xmlns:a16="http://schemas.microsoft.com/office/drawing/2014/main" val="3248088554"/>
                    </a:ext>
                  </a:extLst>
                </a:gridCol>
                <a:gridCol w="306708">
                  <a:extLst>
                    <a:ext uri="{9D8B030D-6E8A-4147-A177-3AD203B41FA5}">
                      <a16:colId xmlns:a16="http://schemas.microsoft.com/office/drawing/2014/main" val="2871263872"/>
                    </a:ext>
                  </a:extLst>
                </a:gridCol>
                <a:gridCol w="306708">
                  <a:extLst>
                    <a:ext uri="{9D8B030D-6E8A-4147-A177-3AD203B41FA5}">
                      <a16:colId xmlns:a16="http://schemas.microsoft.com/office/drawing/2014/main" val="605988963"/>
                    </a:ext>
                  </a:extLst>
                </a:gridCol>
                <a:gridCol w="306708">
                  <a:extLst>
                    <a:ext uri="{9D8B030D-6E8A-4147-A177-3AD203B41FA5}">
                      <a16:colId xmlns:a16="http://schemas.microsoft.com/office/drawing/2014/main" val="2330042553"/>
                    </a:ext>
                  </a:extLst>
                </a:gridCol>
                <a:gridCol w="306708">
                  <a:extLst>
                    <a:ext uri="{9D8B030D-6E8A-4147-A177-3AD203B41FA5}">
                      <a16:colId xmlns:a16="http://schemas.microsoft.com/office/drawing/2014/main" val="2974381181"/>
                    </a:ext>
                  </a:extLst>
                </a:gridCol>
                <a:gridCol w="306708">
                  <a:extLst>
                    <a:ext uri="{9D8B030D-6E8A-4147-A177-3AD203B41FA5}">
                      <a16:colId xmlns:a16="http://schemas.microsoft.com/office/drawing/2014/main" val="1623392921"/>
                    </a:ext>
                  </a:extLst>
                </a:gridCol>
                <a:gridCol w="306708">
                  <a:extLst>
                    <a:ext uri="{9D8B030D-6E8A-4147-A177-3AD203B41FA5}">
                      <a16:colId xmlns:a16="http://schemas.microsoft.com/office/drawing/2014/main" val="2815511192"/>
                    </a:ext>
                  </a:extLst>
                </a:gridCol>
                <a:gridCol w="306708">
                  <a:extLst>
                    <a:ext uri="{9D8B030D-6E8A-4147-A177-3AD203B41FA5}">
                      <a16:colId xmlns:a16="http://schemas.microsoft.com/office/drawing/2014/main" val="2825301953"/>
                    </a:ext>
                  </a:extLst>
                </a:gridCol>
                <a:gridCol w="306708">
                  <a:extLst>
                    <a:ext uri="{9D8B030D-6E8A-4147-A177-3AD203B41FA5}">
                      <a16:colId xmlns:a16="http://schemas.microsoft.com/office/drawing/2014/main" val="3956602145"/>
                    </a:ext>
                  </a:extLst>
                </a:gridCol>
                <a:gridCol w="306708">
                  <a:extLst>
                    <a:ext uri="{9D8B030D-6E8A-4147-A177-3AD203B41FA5}">
                      <a16:colId xmlns:a16="http://schemas.microsoft.com/office/drawing/2014/main" val="428722151"/>
                    </a:ext>
                  </a:extLst>
                </a:gridCol>
                <a:gridCol w="306708">
                  <a:extLst>
                    <a:ext uri="{9D8B030D-6E8A-4147-A177-3AD203B41FA5}">
                      <a16:colId xmlns:a16="http://schemas.microsoft.com/office/drawing/2014/main" val="2845607983"/>
                    </a:ext>
                  </a:extLst>
                </a:gridCol>
                <a:gridCol w="306708">
                  <a:extLst>
                    <a:ext uri="{9D8B030D-6E8A-4147-A177-3AD203B41FA5}">
                      <a16:colId xmlns:a16="http://schemas.microsoft.com/office/drawing/2014/main" val="1910864406"/>
                    </a:ext>
                  </a:extLst>
                </a:gridCol>
                <a:gridCol w="306708">
                  <a:extLst>
                    <a:ext uri="{9D8B030D-6E8A-4147-A177-3AD203B41FA5}">
                      <a16:colId xmlns:a16="http://schemas.microsoft.com/office/drawing/2014/main" val="318146741"/>
                    </a:ext>
                  </a:extLst>
                </a:gridCol>
                <a:gridCol w="306708">
                  <a:extLst>
                    <a:ext uri="{9D8B030D-6E8A-4147-A177-3AD203B41FA5}">
                      <a16:colId xmlns:a16="http://schemas.microsoft.com/office/drawing/2014/main" val="2860084141"/>
                    </a:ext>
                  </a:extLst>
                </a:gridCol>
                <a:gridCol w="306708">
                  <a:extLst>
                    <a:ext uri="{9D8B030D-6E8A-4147-A177-3AD203B41FA5}">
                      <a16:colId xmlns:a16="http://schemas.microsoft.com/office/drawing/2014/main" val="2827286770"/>
                    </a:ext>
                  </a:extLst>
                </a:gridCol>
                <a:gridCol w="306708">
                  <a:extLst>
                    <a:ext uri="{9D8B030D-6E8A-4147-A177-3AD203B41FA5}">
                      <a16:colId xmlns:a16="http://schemas.microsoft.com/office/drawing/2014/main" val="3985641484"/>
                    </a:ext>
                  </a:extLst>
                </a:gridCol>
              </a:tblGrid>
              <a:tr h="242556">
                <a:tc>
                  <a:txBody>
                    <a:bodyPr/>
                    <a:lstStyle/>
                    <a:p>
                      <a:pPr algn="r">
                        <a:lnSpc>
                          <a:spcPts val="1200"/>
                        </a:lnSpc>
                      </a:pPr>
                      <a:r>
                        <a:rPr lang="en-US" sz="1200" b="0" dirty="0">
                          <a:solidFill>
                            <a:schemeClr val="bg1"/>
                          </a:solidFill>
                        </a:rPr>
                        <a:t>PD-L1 &lt;1%</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19493509"/>
                  </a:ext>
                </a:extLst>
              </a:tr>
              <a:tr h="242556">
                <a:tc>
                  <a:txBody>
                    <a:bodyPr/>
                    <a:lstStyle/>
                    <a:p>
                      <a:pPr algn="r">
                        <a:lnSpc>
                          <a:spcPts val="1200"/>
                        </a:lnSpc>
                      </a:pPr>
                      <a:r>
                        <a:rPr lang="en-US" sz="1200" b="0" dirty="0">
                          <a:solidFill>
                            <a:schemeClr val="bg1"/>
                          </a:solidFill>
                        </a:rPr>
                        <a:t>PD-L1 1-49%</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20659506"/>
                  </a:ext>
                </a:extLst>
              </a:tr>
              <a:tr h="242556">
                <a:tc>
                  <a:txBody>
                    <a:bodyPr/>
                    <a:lstStyle/>
                    <a:p>
                      <a:pPr algn="r">
                        <a:lnSpc>
                          <a:spcPts val="1200"/>
                        </a:lnSpc>
                      </a:pPr>
                      <a:r>
                        <a:rPr lang="en-US" sz="1200" b="0" dirty="0">
                          <a:solidFill>
                            <a:schemeClr val="bg1"/>
                          </a:solidFill>
                        </a:rPr>
                        <a:t>PD-L1 ≥50%</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32044346"/>
                  </a:ext>
                </a:extLst>
              </a:tr>
              <a:tr h="242556">
                <a:tc>
                  <a:txBody>
                    <a:bodyPr/>
                    <a:lstStyle/>
                    <a:p>
                      <a:pPr algn="r">
                        <a:lnSpc>
                          <a:spcPts val="1200"/>
                        </a:lnSpc>
                      </a:pPr>
                      <a:r>
                        <a:rPr lang="en-US" sz="1200" b="0" dirty="0">
                          <a:solidFill>
                            <a:schemeClr val="bg1"/>
                          </a:solidFill>
                        </a:rPr>
                        <a:t>CEACAM5 1-49%</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68846262"/>
                  </a:ext>
                </a:extLst>
              </a:tr>
              <a:tr h="242556">
                <a:tc>
                  <a:txBody>
                    <a:bodyPr/>
                    <a:lstStyle/>
                    <a:p>
                      <a:pPr algn="r">
                        <a:lnSpc>
                          <a:spcPts val="1200"/>
                        </a:lnSpc>
                      </a:pPr>
                      <a:r>
                        <a:rPr lang="en-US" sz="1200" b="0" dirty="0">
                          <a:solidFill>
                            <a:schemeClr val="bg1"/>
                          </a:solidFill>
                        </a:rPr>
                        <a:t>CEACAM5 ≥50%</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endParaRPr lang="en-US" sz="1800" b="0" dirty="0">
                        <a:solidFill>
                          <a:schemeClr val="bg1"/>
                        </a:solidFill>
                      </a:endParaRP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200"/>
                        </a:lnSpc>
                      </a:pPr>
                      <a:r>
                        <a:rPr lang="en-US" sz="1800" b="0" dirty="0">
                          <a:solidFill>
                            <a:schemeClr val="bg1"/>
                          </a:solidFill>
                        </a:rPr>
                        <a:t>X</a:t>
                      </a:r>
                    </a:p>
                  </a:txBody>
                  <a:tcPr marL="0" marR="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53938127"/>
                  </a:ext>
                </a:extLst>
              </a:tr>
            </a:tbl>
          </a:graphicData>
        </a:graphic>
      </p:graphicFrame>
      <p:sp>
        <p:nvSpPr>
          <p:cNvPr id="2057" name="Oval 2056">
            <a:extLst>
              <a:ext uri="{FF2B5EF4-FFF2-40B4-BE49-F238E27FC236}">
                <a16:creationId xmlns:a16="http://schemas.microsoft.com/office/drawing/2014/main" id="{F81CE55C-CE60-EC49-1370-1558020F9223}"/>
              </a:ext>
            </a:extLst>
          </p:cNvPr>
          <p:cNvSpPr/>
          <p:nvPr/>
        </p:nvSpPr>
        <p:spPr bwMode="auto">
          <a:xfrm>
            <a:off x="2809014" y="2417667"/>
            <a:ext cx="155240" cy="155240"/>
          </a:xfrm>
          <a:prstGeom prst="ellips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058" name="Group 2057">
            <a:extLst>
              <a:ext uri="{FF2B5EF4-FFF2-40B4-BE49-F238E27FC236}">
                <a16:creationId xmlns:a16="http://schemas.microsoft.com/office/drawing/2014/main" id="{5885B56F-5C64-5CB1-306C-07A7DCBF47C3}"/>
              </a:ext>
            </a:extLst>
          </p:cNvPr>
          <p:cNvGrpSpPr/>
          <p:nvPr/>
        </p:nvGrpSpPr>
        <p:grpSpPr>
          <a:xfrm>
            <a:off x="2868710" y="3182407"/>
            <a:ext cx="3613702" cy="1508105"/>
            <a:chOff x="4634714" y="3013022"/>
            <a:chExt cx="3613702" cy="1508105"/>
          </a:xfrm>
        </p:grpSpPr>
        <p:sp>
          <p:nvSpPr>
            <p:cNvPr id="2059" name="TextBox 2058">
              <a:extLst>
                <a:ext uri="{FF2B5EF4-FFF2-40B4-BE49-F238E27FC236}">
                  <a16:creationId xmlns:a16="http://schemas.microsoft.com/office/drawing/2014/main" id="{0A77D451-8A29-86C6-7F69-D37C3CE3DDD9}"/>
                </a:ext>
              </a:extLst>
            </p:cNvPr>
            <p:cNvSpPr txBox="1"/>
            <p:nvPr/>
          </p:nvSpPr>
          <p:spPr bwMode="auto">
            <a:xfrm>
              <a:off x="4634714" y="3013022"/>
              <a:ext cx="3613702"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ct val="100000"/>
                </a:lnSpc>
                <a:spcAft>
                  <a:spcPct val="0"/>
                </a:spcAft>
                <a:buClrTx/>
                <a:buFontTx/>
                <a:buNone/>
              </a:pPr>
              <a:r>
                <a:rPr lang="en-US" sz="1400" b="0" dirty="0">
                  <a:solidFill>
                    <a:schemeClr val="bg1"/>
                  </a:solidFill>
                  <a:latin typeface="Calibri" panose="020F0502020204030204" pitchFamily="34" charset="0"/>
                </a:rPr>
                <a:t>BOR</a:t>
              </a:r>
            </a:p>
            <a:p>
              <a:pPr marL="227013">
                <a:lnSpc>
                  <a:spcPct val="100000"/>
                </a:lnSpc>
                <a:spcAft>
                  <a:spcPct val="0"/>
                </a:spcAft>
                <a:buClrTx/>
                <a:buFontTx/>
                <a:buNone/>
              </a:pPr>
              <a:r>
                <a:rPr lang="en-US" sz="1400" dirty="0">
                  <a:solidFill>
                    <a:schemeClr val="bg1"/>
                  </a:solidFill>
                  <a:latin typeface="Calibri" panose="020F0502020204030204" pitchFamily="34" charset="0"/>
                </a:rPr>
                <a:t>13 confirmed PR</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9 SD</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2 PD</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11 study treatment ongoing</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No postbaseline tumor assessment/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Early death due to progressive disease (n = 1) </a:t>
              </a:r>
              <a:endParaRPr lang="en-US" sz="1400" b="0" dirty="0">
                <a:solidFill>
                  <a:schemeClr val="bg1"/>
                </a:solidFill>
                <a:latin typeface="Calibri" panose="020F0502020204030204" pitchFamily="34" charset="0"/>
              </a:endParaRPr>
            </a:p>
          </p:txBody>
        </p:sp>
        <p:sp>
          <p:nvSpPr>
            <p:cNvPr id="2060" name="Rectangle 2059">
              <a:extLst>
                <a:ext uri="{FF2B5EF4-FFF2-40B4-BE49-F238E27FC236}">
                  <a16:creationId xmlns:a16="http://schemas.microsoft.com/office/drawing/2014/main" id="{8FDBE065-29EB-C09F-ADB5-9DA0F88023D4}"/>
                </a:ext>
              </a:extLst>
            </p:cNvPr>
            <p:cNvSpPr/>
            <p:nvPr/>
          </p:nvSpPr>
          <p:spPr bwMode="auto">
            <a:xfrm>
              <a:off x="4675865" y="3282073"/>
              <a:ext cx="123261" cy="123261"/>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1" name="Rectangle 2060">
              <a:extLst>
                <a:ext uri="{FF2B5EF4-FFF2-40B4-BE49-F238E27FC236}">
                  <a16:creationId xmlns:a16="http://schemas.microsoft.com/office/drawing/2014/main" id="{57582BE1-9CCF-0B4B-8427-B74E2A0D55F7}"/>
                </a:ext>
              </a:extLst>
            </p:cNvPr>
            <p:cNvSpPr/>
            <p:nvPr/>
          </p:nvSpPr>
          <p:spPr bwMode="auto">
            <a:xfrm>
              <a:off x="4675865" y="3491250"/>
              <a:ext cx="123261" cy="123261"/>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2" name="Rectangle 2061">
              <a:extLst>
                <a:ext uri="{FF2B5EF4-FFF2-40B4-BE49-F238E27FC236}">
                  <a16:creationId xmlns:a16="http://schemas.microsoft.com/office/drawing/2014/main" id="{B5486286-E06B-AC8E-8C90-5D15901D737C}"/>
                </a:ext>
              </a:extLst>
            </p:cNvPr>
            <p:cNvSpPr/>
            <p:nvPr/>
          </p:nvSpPr>
          <p:spPr bwMode="auto">
            <a:xfrm>
              <a:off x="4675865" y="3694450"/>
              <a:ext cx="123261" cy="123261"/>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3" name="Oval 2062">
              <a:extLst>
                <a:ext uri="{FF2B5EF4-FFF2-40B4-BE49-F238E27FC236}">
                  <a16:creationId xmlns:a16="http://schemas.microsoft.com/office/drawing/2014/main" id="{C96D24D0-B519-72BA-7B21-6A6F779F22A2}"/>
                </a:ext>
              </a:extLst>
            </p:cNvPr>
            <p:cNvSpPr/>
            <p:nvPr/>
          </p:nvSpPr>
          <p:spPr bwMode="auto">
            <a:xfrm>
              <a:off x="4672179" y="4203554"/>
              <a:ext cx="155240" cy="155240"/>
            </a:xfrm>
            <a:prstGeom prst="ellipse">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064" name="Straight Connector 2063">
              <a:extLst>
                <a:ext uri="{FF2B5EF4-FFF2-40B4-BE49-F238E27FC236}">
                  <a16:creationId xmlns:a16="http://schemas.microsoft.com/office/drawing/2014/main" id="{369A7AF0-30EE-A1B0-D32F-B73E298F160C}"/>
                </a:ext>
              </a:extLst>
            </p:cNvPr>
            <p:cNvCxnSpPr/>
            <p:nvPr/>
          </p:nvCxnSpPr>
          <p:spPr bwMode="auto">
            <a:xfrm>
              <a:off x="4656413" y="3998258"/>
              <a:ext cx="188259" cy="0"/>
            </a:xfrm>
            <a:prstGeom prst="line">
              <a:avLst/>
            </a:prstGeom>
            <a:noFill/>
            <a:ln w="28575" cap="flat" cmpd="sng" algn="ctr">
              <a:solidFill>
                <a:schemeClr val="bg1"/>
              </a:solidFill>
              <a:prstDash val="solid"/>
              <a:round/>
              <a:headEnd type="none" w="med" len="med"/>
              <a:tailEnd type="arrow" w="med" len="med"/>
            </a:ln>
            <a:effectLst/>
          </p:spPr>
        </p:cxnSp>
      </p:grpSp>
      <p:cxnSp>
        <p:nvCxnSpPr>
          <p:cNvPr id="3" name="Straight Connector 2">
            <a:extLst>
              <a:ext uri="{FF2B5EF4-FFF2-40B4-BE49-F238E27FC236}">
                <a16:creationId xmlns:a16="http://schemas.microsoft.com/office/drawing/2014/main" id="{3061F976-D072-038F-B8BD-10FA7E2462D4}"/>
              </a:ext>
            </a:extLst>
          </p:cNvPr>
          <p:cNvCxnSpPr>
            <a:cxnSpLocks/>
          </p:cNvCxnSpPr>
          <p:nvPr/>
        </p:nvCxnSpPr>
        <p:spPr bwMode="auto">
          <a:xfrm>
            <a:off x="2587513" y="3134989"/>
            <a:ext cx="7974404" cy="0"/>
          </a:xfrm>
          <a:prstGeom prst="line">
            <a:avLst/>
          </a:prstGeom>
          <a:noFill/>
          <a:ln w="28575" cap="flat" cmpd="sng" algn="ctr">
            <a:solidFill>
              <a:schemeClr val="tx2"/>
            </a:solidFill>
            <a:prstDash val="sysDash"/>
            <a:round/>
            <a:headEnd type="none" w="med" len="med"/>
            <a:tailEnd type="none" w="med" len="med"/>
          </a:ln>
          <a:effectLst/>
        </p:spPr>
      </p:cxnSp>
      <p:cxnSp>
        <p:nvCxnSpPr>
          <p:cNvPr id="33" name="Straight Connector 32">
            <a:extLst>
              <a:ext uri="{FF2B5EF4-FFF2-40B4-BE49-F238E27FC236}">
                <a16:creationId xmlns:a16="http://schemas.microsoft.com/office/drawing/2014/main" id="{F46C6040-F6CC-BD23-EA5A-E690C00D456C}"/>
              </a:ext>
            </a:extLst>
          </p:cNvPr>
          <p:cNvCxnSpPr>
            <a:cxnSpLocks/>
          </p:cNvCxnSpPr>
          <p:nvPr/>
        </p:nvCxnSpPr>
        <p:spPr bwMode="auto">
          <a:xfrm>
            <a:off x="2587513" y="2092842"/>
            <a:ext cx="7974404" cy="0"/>
          </a:xfrm>
          <a:prstGeom prst="line">
            <a:avLst/>
          </a:prstGeom>
          <a:noFill/>
          <a:ln w="28575" cap="flat" cmpd="sng" algn="ctr">
            <a:solidFill>
              <a:schemeClr val="tx2"/>
            </a:solidFill>
            <a:prstDash val="sysDash"/>
            <a:round/>
            <a:headEnd type="none" w="med" len="med"/>
            <a:tailEnd type="none" w="med" len="med"/>
          </a:ln>
          <a:effectLst/>
        </p:spPr>
      </p:cxnSp>
      <p:sp>
        <p:nvSpPr>
          <p:cNvPr id="2" name="ZoneTexte 7">
            <a:extLst>
              <a:ext uri="{FF2B5EF4-FFF2-40B4-BE49-F238E27FC236}">
                <a16:creationId xmlns:a16="http://schemas.microsoft.com/office/drawing/2014/main" id="{F2644600-9626-7FB6-F770-3B49433C7EE3}"/>
              </a:ext>
            </a:extLst>
          </p:cNvPr>
          <p:cNvSpPr txBox="1"/>
          <p:nvPr/>
        </p:nvSpPr>
        <p:spPr>
          <a:xfrm>
            <a:off x="437852" y="6380974"/>
            <a:ext cx="2371162" cy="276999"/>
          </a:xfrm>
          <a:prstGeom prst="rect">
            <a:avLst/>
          </a:prstGeom>
          <a:noFill/>
        </p:spPr>
        <p:txBody>
          <a:bodyPr wrap="none" rtlCol="0">
            <a:spAutoFit/>
          </a:bodyPr>
          <a:lstStyle/>
          <a:p>
            <a:r>
              <a:rPr lang="fr-FR" sz="1200" dirty="0">
                <a:solidFill>
                  <a:schemeClr val="bg2"/>
                </a:solidFill>
                <a:latin typeface="Calibri" panose="020F0502020204030204" pitchFamily="34" charset="0"/>
                <a:ea typeface="Calibri" panose="020F0502020204030204" pitchFamily="34" charset="0"/>
                <a:cs typeface="Calibri" panose="020F0502020204030204" pitchFamily="34" charset="0"/>
              </a:rPr>
              <a:t>Isambert. ELCC 2023. Abstr 13MO.</a:t>
            </a:r>
          </a:p>
        </p:txBody>
      </p:sp>
    </p:spTree>
    <p:extLst>
      <p:ext uri="{BB962C8B-B14F-4D97-AF65-F5344CB8AC3E}">
        <p14:creationId xmlns:p14="http://schemas.microsoft.com/office/powerpoint/2010/main" val="26111644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FAA8D7C-4955-5F6A-91B1-7D29B0ACF4C1}"/>
              </a:ext>
            </a:extLst>
          </p:cNvPr>
          <p:cNvSpPr>
            <a:spLocks noGrp="1"/>
          </p:cNvSpPr>
          <p:nvPr>
            <p:ph type="title"/>
          </p:nvPr>
        </p:nvSpPr>
        <p:spPr/>
        <p:txBody>
          <a:bodyPr/>
          <a:lstStyle/>
          <a:p>
            <a:r>
              <a:rPr lang="en-US" sz="3600" dirty="0">
                <a:latin typeface="Calibri" panose="020F0502020204030204" pitchFamily="34" charset="0"/>
              </a:rPr>
              <a:t>CARMEN-LC05: </a:t>
            </a:r>
            <a:r>
              <a:rPr lang="en-US" dirty="0"/>
              <a:t>Safety</a:t>
            </a:r>
          </a:p>
        </p:txBody>
      </p:sp>
      <p:graphicFrame>
        <p:nvGraphicFramePr>
          <p:cNvPr id="3" name="Content Placeholder 2">
            <a:extLst>
              <a:ext uri="{FF2B5EF4-FFF2-40B4-BE49-F238E27FC236}">
                <a16:creationId xmlns:a16="http://schemas.microsoft.com/office/drawing/2014/main" id="{9978E6BD-AA7B-C6A6-7749-65D97EEC401C}"/>
              </a:ext>
            </a:extLst>
          </p:cNvPr>
          <p:cNvGraphicFramePr>
            <a:graphicFrameLocks noGrp="1"/>
          </p:cNvGraphicFramePr>
          <p:nvPr>
            <p:ph idx="1"/>
            <p:extLst>
              <p:ext uri="{D42A27DB-BD31-4B8C-83A1-F6EECF244321}">
                <p14:modId xmlns:p14="http://schemas.microsoft.com/office/powerpoint/2010/main" val="4165635939"/>
              </p:ext>
            </p:extLst>
          </p:nvPr>
        </p:nvGraphicFramePr>
        <p:xfrm>
          <a:off x="723900" y="1255804"/>
          <a:ext cx="11010898" cy="2989072"/>
        </p:xfrm>
        <a:graphic>
          <a:graphicData uri="http://schemas.openxmlformats.org/drawingml/2006/table">
            <a:tbl>
              <a:tblPr firstRow="1" bandRow="1">
                <a:tableStyleId>{5C22544A-7EE6-4342-B048-85BDC9FD1C3A}</a:tableStyleId>
              </a:tblPr>
              <a:tblGrid>
                <a:gridCol w="3364091">
                  <a:extLst>
                    <a:ext uri="{9D8B030D-6E8A-4147-A177-3AD203B41FA5}">
                      <a16:colId xmlns:a16="http://schemas.microsoft.com/office/drawing/2014/main" val="361446871"/>
                    </a:ext>
                  </a:extLst>
                </a:gridCol>
                <a:gridCol w="1092401">
                  <a:extLst>
                    <a:ext uri="{9D8B030D-6E8A-4147-A177-3AD203B41FA5}">
                      <a16:colId xmlns:a16="http://schemas.microsoft.com/office/drawing/2014/main" val="3261485307"/>
                    </a:ext>
                  </a:extLst>
                </a:gridCol>
                <a:gridCol w="1092401">
                  <a:extLst>
                    <a:ext uri="{9D8B030D-6E8A-4147-A177-3AD203B41FA5}">
                      <a16:colId xmlns:a16="http://schemas.microsoft.com/office/drawing/2014/main" val="3724175626"/>
                    </a:ext>
                  </a:extLst>
                </a:gridCol>
                <a:gridCol w="1092401">
                  <a:extLst>
                    <a:ext uri="{9D8B030D-6E8A-4147-A177-3AD203B41FA5}">
                      <a16:colId xmlns:a16="http://schemas.microsoft.com/office/drawing/2014/main" val="2954176029"/>
                    </a:ext>
                  </a:extLst>
                </a:gridCol>
                <a:gridCol w="1092401">
                  <a:extLst>
                    <a:ext uri="{9D8B030D-6E8A-4147-A177-3AD203B41FA5}">
                      <a16:colId xmlns:a16="http://schemas.microsoft.com/office/drawing/2014/main" val="3985403641"/>
                    </a:ext>
                  </a:extLst>
                </a:gridCol>
                <a:gridCol w="1092401">
                  <a:extLst>
                    <a:ext uri="{9D8B030D-6E8A-4147-A177-3AD203B41FA5}">
                      <a16:colId xmlns:a16="http://schemas.microsoft.com/office/drawing/2014/main" val="452357457"/>
                    </a:ext>
                  </a:extLst>
                </a:gridCol>
                <a:gridCol w="1092401">
                  <a:extLst>
                    <a:ext uri="{9D8B030D-6E8A-4147-A177-3AD203B41FA5}">
                      <a16:colId xmlns:a16="http://schemas.microsoft.com/office/drawing/2014/main" val="2470663887"/>
                    </a:ext>
                  </a:extLst>
                </a:gridCol>
                <a:gridCol w="1092401">
                  <a:extLst>
                    <a:ext uri="{9D8B030D-6E8A-4147-A177-3AD203B41FA5}">
                      <a16:colId xmlns:a16="http://schemas.microsoft.com/office/drawing/2014/main" val="3252907871"/>
                    </a:ext>
                  </a:extLst>
                </a:gridCol>
              </a:tblGrid>
              <a:tr h="0">
                <a:tc>
                  <a:txBody>
                    <a:bodyPr/>
                    <a:lstStyle/>
                    <a:p>
                      <a:pPr>
                        <a:lnSpc>
                          <a:spcPts val="1600"/>
                        </a:lnSpc>
                      </a:pPr>
                      <a:r>
                        <a:rPr lang="en-US" sz="1600" b="1" dirty="0">
                          <a:solidFill>
                            <a:schemeClr val="tx1"/>
                          </a:solidFill>
                        </a:rPr>
                        <a:t>Treatment Regimen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algn="ctr">
                        <a:lnSpc>
                          <a:spcPts val="1600"/>
                        </a:lnSpc>
                      </a:pPr>
                      <a:r>
                        <a:rPr lang="en-US" sz="1600" b="1" dirty="0">
                          <a:solidFill>
                            <a:schemeClr val="tx1"/>
                          </a:solidFill>
                        </a:rPr>
                        <a:t>Tusa rav + Pembro </a:t>
                      </a:r>
                    </a:p>
                    <a:p>
                      <a:pPr algn="ctr">
                        <a:lnSpc>
                          <a:spcPts val="1600"/>
                        </a:lnSpc>
                      </a:pPr>
                      <a:r>
                        <a:rPr lang="en-US" sz="1600" b="1" dirty="0">
                          <a:solidFill>
                            <a:schemeClr val="tx1"/>
                          </a:solidFill>
                        </a:rPr>
                        <a:t>(T2)</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dirty="0">
                        <a:solidFill>
                          <a:schemeClr val="tx1"/>
                        </a:solidFill>
                      </a:endParaRPr>
                    </a:p>
                  </a:txBody>
                  <a:tcPr>
                    <a:solidFill>
                      <a:schemeClr val="accent3"/>
                    </a:solidFill>
                  </a:tcPr>
                </a:tc>
                <a:tc gridSpan="2">
                  <a:txBody>
                    <a:bodyPr/>
                    <a:lstStyle/>
                    <a:p>
                      <a:pPr algn="ctr">
                        <a:lnSpc>
                          <a:spcPts val="1600"/>
                        </a:lnSpc>
                      </a:pPr>
                      <a:r>
                        <a:rPr lang="en-US" sz="1600" b="1" dirty="0">
                          <a:solidFill>
                            <a:schemeClr val="tx1"/>
                          </a:solidFill>
                        </a:rPr>
                        <a:t>Tusa rav + Pembro + Plt </a:t>
                      </a:r>
                    </a:p>
                    <a:p>
                      <a:pPr algn="ctr">
                        <a:lnSpc>
                          <a:spcPts val="1600"/>
                        </a:lnSpc>
                      </a:pPr>
                      <a:r>
                        <a:rPr lang="en-US" sz="1600" b="1" dirty="0">
                          <a:solidFill>
                            <a:schemeClr val="tx1"/>
                          </a:solidFill>
                        </a:rPr>
                        <a:t>(T3)</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hMerge="1">
                  <a:txBody>
                    <a:bodyPr/>
                    <a:lstStyle/>
                    <a:p>
                      <a:endParaRPr lang="en-US" dirty="0">
                        <a:solidFill>
                          <a:schemeClr val="tx1"/>
                        </a:solidFill>
                      </a:endParaRPr>
                    </a:p>
                  </a:txBody>
                  <a:tcPr>
                    <a:solidFill>
                      <a:schemeClr val="accent3"/>
                    </a:solidFill>
                  </a:tcPr>
                </a:tc>
                <a:tc gridSpan="2">
                  <a:txBody>
                    <a:bodyPr/>
                    <a:lstStyle/>
                    <a:p>
                      <a:pPr algn="ctr">
                        <a:lnSpc>
                          <a:spcPts val="1600"/>
                        </a:lnSpc>
                      </a:pPr>
                      <a:r>
                        <a:rPr lang="en-US" sz="1600" b="1" dirty="0">
                          <a:solidFill>
                            <a:schemeClr val="tx1"/>
                          </a:solidFill>
                        </a:rPr>
                        <a:t>Tusa rav + Pembro + Plt/Pem (T4)</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en-US" dirty="0">
                        <a:solidFill>
                          <a:schemeClr val="tx1"/>
                        </a:solidFill>
                      </a:endParaRPr>
                    </a:p>
                  </a:txBody>
                  <a:tcPr>
                    <a:solidFill>
                      <a:schemeClr val="accent3"/>
                    </a:solidFill>
                  </a:tcPr>
                </a:tc>
                <a:tc rowSpan="2">
                  <a:txBody>
                    <a:bodyPr/>
                    <a:lstStyle/>
                    <a:p>
                      <a:pPr algn="ctr">
                        <a:lnSpc>
                          <a:spcPts val="1600"/>
                        </a:lnSpc>
                      </a:pPr>
                      <a:r>
                        <a:rPr lang="en-US" sz="1600" b="1" dirty="0">
                          <a:solidFill>
                            <a:schemeClr val="tx1"/>
                          </a:solidFill>
                        </a:rPr>
                        <a:t>All</a:t>
                      </a:r>
                    </a:p>
                    <a:p>
                      <a:pPr algn="ctr">
                        <a:lnSpc>
                          <a:spcPts val="1600"/>
                        </a:lnSpc>
                      </a:pPr>
                      <a:r>
                        <a:rPr lang="en-US" sz="1600" b="1" dirty="0">
                          <a:solidFill>
                            <a:schemeClr val="tx1"/>
                          </a:solidFill>
                        </a:rPr>
                        <a:t>(N = 25)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2431158726"/>
                  </a:ext>
                </a:extLst>
              </a:tr>
              <a:tr h="130350">
                <a:tc>
                  <a:txBody>
                    <a:bodyPr/>
                    <a:lstStyle/>
                    <a:p>
                      <a:pPr>
                        <a:lnSpc>
                          <a:spcPts val="1600"/>
                        </a:lnSpc>
                      </a:pPr>
                      <a:r>
                        <a:rPr lang="en-US" sz="1600" b="1" dirty="0">
                          <a:solidFill>
                            <a:schemeClr val="tx1"/>
                          </a:solidFill>
                        </a:rPr>
                        <a:t>Tusa rav dose (mg/m</a:t>
                      </a:r>
                      <a:r>
                        <a:rPr lang="en-US" sz="1600" b="1" baseline="30000" dirty="0">
                          <a:solidFill>
                            <a:schemeClr val="tx1"/>
                          </a:solidFill>
                        </a:rPr>
                        <a:t>2</a:t>
                      </a:r>
                      <a:r>
                        <a:rPr lang="en-US" sz="1600" b="1" dirty="0">
                          <a:solidFill>
                            <a:schemeClr val="tx1"/>
                          </a:solidFill>
                        </a:rPr>
                        <a: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lnSpc>
                          <a:spcPts val="1600"/>
                        </a:lnSpc>
                      </a:pPr>
                      <a:r>
                        <a:rPr lang="en-US" sz="1600" b="1" dirty="0">
                          <a:solidFill>
                            <a:schemeClr val="tx1"/>
                          </a:solidFill>
                        </a:rPr>
                        <a:t>150</a:t>
                      </a:r>
                      <a:br>
                        <a:rPr lang="en-US" sz="1600" b="1" dirty="0">
                          <a:solidFill>
                            <a:schemeClr val="tx1"/>
                          </a:solidFill>
                        </a:rPr>
                      </a:br>
                      <a:r>
                        <a:rPr lang="en-US" sz="1600" b="1" dirty="0">
                          <a:solidFill>
                            <a:schemeClr val="tx1"/>
                          </a:solidFill>
                        </a:rPr>
                        <a:t>(n = 3)</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lnSpc>
                          <a:spcPts val="1600"/>
                        </a:lnSpc>
                      </a:pPr>
                      <a:r>
                        <a:rPr lang="en-US" sz="1600" b="1" dirty="0">
                          <a:solidFill>
                            <a:schemeClr val="tx1"/>
                          </a:solidFill>
                        </a:rPr>
                        <a:t>170</a:t>
                      </a:r>
                      <a:br>
                        <a:rPr lang="en-US" sz="1600" b="1" dirty="0">
                          <a:solidFill>
                            <a:schemeClr val="tx1"/>
                          </a:solidFill>
                        </a:rPr>
                      </a:br>
                      <a:r>
                        <a:rPr lang="en-US" sz="1600" b="1" dirty="0">
                          <a:solidFill>
                            <a:schemeClr val="tx1"/>
                          </a:solidFill>
                        </a:rPr>
                        <a:t>(n = 2)</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lnSpc>
                          <a:spcPts val="1600"/>
                        </a:lnSpc>
                      </a:pPr>
                      <a:r>
                        <a:rPr lang="en-US" sz="1600" b="1" dirty="0">
                          <a:solidFill>
                            <a:schemeClr val="tx1"/>
                          </a:solidFill>
                        </a:rPr>
                        <a:t>150</a:t>
                      </a:r>
                      <a:br>
                        <a:rPr lang="en-US" sz="1600" b="1" dirty="0">
                          <a:solidFill>
                            <a:schemeClr val="tx1"/>
                          </a:solidFill>
                        </a:rPr>
                      </a:br>
                      <a:r>
                        <a:rPr lang="en-US" sz="1600" b="1" dirty="0">
                          <a:solidFill>
                            <a:schemeClr val="tx1"/>
                          </a:solidFill>
                        </a:rPr>
                        <a:t>(n = 4)</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4"/>
                    </a:solidFill>
                  </a:tcPr>
                </a:tc>
                <a:tc>
                  <a:txBody>
                    <a:bodyPr/>
                    <a:lstStyle/>
                    <a:p>
                      <a:pPr algn="ctr">
                        <a:lnSpc>
                          <a:spcPts val="1600"/>
                        </a:lnSpc>
                      </a:pPr>
                      <a:r>
                        <a:rPr lang="en-US" sz="1600" b="1" dirty="0">
                          <a:solidFill>
                            <a:schemeClr val="tx1"/>
                          </a:solidFill>
                        </a:rPr>
                        <a:t>170</a:t>
                      </a:r>
                      <a:br>
                        <a:rPr lang="en-US" sz="1600" b="1" dirty="0">
                          <a:solidFill>
                            <a:schemeClr val="tx1"/>
                          </a:solidFill>
                        </a:rPr>
                      </a:br>
                      <a:r>
                        <a:rPr lang="en-US" sz="1600" b="1" dirty="0">
                          <a:solidFill>
                            <a:schemeClr val="tx1"/>
                          </a:solidFill>
                        </a:rPr>
                        <a:t>(n = 1)</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4"/>
                    </a:solidFill>
                  </a:tcPr>
                </a:tc>
                <a:tc>
                  <a:txBody>
                    <a:bodyPr/>
                    <a:lstStyle/>
                    <a:p>
                      <a:pPr algn="ctr">
                        <a:lnSpc>
                          <a:spcPts val="1600"/>
                        </a:lnSpc>
                      </a:pPr>
                      <a:r>
                        <a:rPr lang="en-US" sz="1600" b="1" dirty="0">
                          <a:solidFill>
                            <a:schemeClr val="tx1"/>
                          </a:solidFill>
                        </a:rPr>
                        <a:t>150</a:t>
                      </a:r>
                      <a:br>
                        <a:rPr lang="en-US" sz="1600" b="1" dirty="0">
                          <a:solidFill>
                            <a:schemeClr val="tx1"/>
                          </a:solidFill>
                        </a:rPr>
                      </a:br>
                      <a:r>
                        <a:rPr lang="en-US" sz="1600" b="1" dirty="0">
                          <a:solidFill>
                            <a:schemeClr val="tx1"/>
                          </a:solidFill>
                        </a:rPr>
                        <a:t>(n = 12)</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solidFill>
                  </a:tcPr>
                </a:tc>
                <a:tc>
                  <a:txBody>
                    <a:bodyPr/>
                    <a:lstStyle/>
                    <a:p>
                      <a:pPr algn="ctr">
                        <a:lnSpc>
                          <a:spcPts val="1600"/>
                        </a:lnSpc>
                      </a:pPr>
                      <a:r>
                        <a:rPr lang="en-US" sz="1600" b="1" dirty="0">
                          <a:solidFill>
                            <a:schemeClr val="tx1"/>
                          </a:solidFill>
                        </a:rPr>
                        <a:t>170</a:t>
                      </a:r>
                      <a:br>
                        <a:rPr lang="en-US" sz="1600" b="1" dirty="0">
                          <a:solidFill>
                            <a:schemeClr val="tx1"/>
                          </a:solidFill>
                        </a:rPr>
                      </a:br>
                      <a:r>
                        <a:rPr lang="en-US" sz="1600" b="1" dirty="0">
                          <a:solidFill>
                            <a:schemeClr val="tx1"/>
                          </a:solidFill>
                        </a:rPr>
                        <a:t>(n = 3)</a:t>
                      </a:r>
                    </a:p>
                  </a:txBody>
                  <a:tcPr anchor="ctr">
                    <a:lnL w="12700" cmpd="sng">
                      <a:noFill/>
                    </a:lnL>
                    <a:lnR w="381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solidFill>
                  </a:tcPr>
                </a:tc>
                <a:tc vMerge="1">
                  <a:txBody>
                    <a:bodyPr/>
                    <a:lstStyle/>
                    <a:p>
                      <a:pPr algn="ctr"/>
                      <a:endParaRPr lang="en-US" dirty="0">
                        <a:solidFill>
                          <a:schemeClr val="tx1"/>
                        </a:solidFill>
                      </a:endParaRPr>
                    </a:p>
                  </a:txBody>
                  <a:tcPr>
                    <a:solidFill>
                      <a:schemeClr val="accent3"/>
                    </a:solidFill>
                  </a:tcPr>
                </a:tc>
                <a:extLst>
                  <a:ext uri="{0D108BD9-81ED-4DB2-BD59-A6C34878D82A}">
                    <a16:rowId xmlns:a16="http://schemas.microsoft.com/office/drawing/2014/main" val="3234971086"/>
                  </a:ext>
                </a:extLst>
              </a:tr>
              <a:tr h="0">
                <a:tc>
                  <a:txBody>
                    <a:bodyPr/>
                    <a:lstStyle/>
                    <a:p>
                      <a:pPr>
                        <a:lnSpc>
                          <a:spcPts val="1600"/>
                        </a:lnSpc>
                      </a:pPr>
                      <a:r>
                        <a:rPr lang="en-US" sz="1600" dirty="0">
                          <a:solidFill>
                            <a:schemeClr val="bg1"/>
                          </a:solidFill>
                        </a:rPr>
                        <a:t>Any TEAE,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3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2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4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1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12 (100)</a:t>
                      </a:r>
                    </a:p>
                  </a:txBody>
                  <a:tcPr anchor="ctr">
                    <a:lnL w="12700" cmpd="sng">
                      <a:noFill/>
                    </a:lnL>
                    <a:lnR w="12700" cmpd="sng">
                      <a:noFill/>
                    </a:lnR>
                    <a:lnT w="12700" cmpd="sng">
                      <a:noFill/>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3 (100)</a:t>
                      </a:r>
                    </a:p>
                  </a:txBody>
                  <a:tcPr anchor="ctr">
                    <a:lnL w="12700" cmpd="sng">
                      <a:noFill/>
                    </a:lnL>
                    <a:lnR w="12700" cmpd="sng">
                      <a:noFill/>
                    </a:lnR>
                    <a:lnT w="12700" cmpd="sng">
                      <a:noFill/>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25 (100)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30302709"/>
                  </a:ext>
                </a:extLst>
              </a:tr>
              <a:tr h="0">
                <a:tc>
                  <a:txBody>
                    <a:bodyPr/>
                    <a:lstStyle/>
                    <a:p>
                      <a:pPr>
                        <a:lnSpc>
                          <a:spcPts val="1600"/>
                        </a:lnSpc>
                      </a:pPr>
                      <a:r>
                        <a:rPr lang="en-US" sz="1600" dirty="0">
                          <a:solidFill>
                            <a:schemeClr val="bg1"/>
                          </a:solidFill>
                        </a:rPr>
                        <a:t>Grade ≥3 TEAE,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2 (66.7)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2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2 (50.0)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1 (100)</a:t>
                      </a:r>
                    </a:p>
                  </a:txBody>
                  <a:tcPr anchor="ctr">
                    <a:lnL w="12700" cmpd="sng">
                      <a:noFill/>
                    </a:lnL>
                    <a:lnR w="28575" cap="flat" cmpd="sng" algn="ctr">
                      <a:solidFill>
                        <a:srgbClr val="C0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8 (66.7)</a:t>
                      </a:r>
                    </a:p>
                  </a:txBody>
                  <a:tcPr anchor="ctr">
                    <a:lnL w="28575" cap="flat" cmpd="sng" algn="ctr">
                      <a:solidFill>
                        <a:srgbClr val="C00000"/>
                      </a:solidFill>
                      <a:prstDash val="solid"/>
                      <a:round/>
                      <a:headEnd type="none" w="med" len="med"/>
                      <a:tailEnd type="none" w="med" len="med"/>
                    </a:lnL>
                    <a:lnR w="12700" cmpd="sng">
                      <a:noFill/>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2 (66.7)</a:t>
                      </a:r>
                    </a:p>
                  </a:txBody>
                  <a:tcPr anchor="ctr">
                    <a:lnL w="12700" cmpd="sng">
                      <a:noFill/>
                    </a:lnL>
                    <a:lnR w="28575" cap="flat" cmpd="sng" algn="ctr">
                      <a:solidFill>
                        <a:srgbClr val="C00000"/>
                      </a:solidFill>
                      <a:prstDash val="solid"/>
                      <a:round/>
                      <a:headEnd type="none" w="med" len="med"/>
                      <a:tailEnd type="none" w="med" len="med"/>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17 (68.0)</a:t>
                      </a:r>
                    </a:p>
                  </a:txBody>
                  <a:tcPr anchor="ctr">
                    <a:lnL w="28575" cap="flat" cmpd="sng" algn="ctr">
                      <a:solidFill>
                        <a:srgbClr val="C0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236617383"/>
                  </a:ext>
                </a:extLst>
              </a:tr>
              <a:tr h="0">
                <a:tc>
                  <a:txBody>
                    <a:bodyPr/>
                    <a:lstStyle/>
                    <a:p>
                      <a:pPr>
                        <a:lnSpc>
                          <a:spcPts val="1600"/>
                        </a:lnSpc>
                      </a:pPr>
                      <a:r>
                        <a:rPr lang="en-US" sz="1600" dirty="0">
                          <a:solidFill>
                            <a:schemeClr val="bg1"/>
                          </a:solidFill>
                        </a:rPr>
                        <a:t>Any treatment-emergent SAE,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1 (33.3)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1 (25.0)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1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6 (50.0)</a:t>
                      </a:r>
                    </a:p>
                  </a:txBody>
                  <a:tcPr anchor="ctr">
                    <a:lnL w="12700" cmpd="sng">
                      <a:noFill/>
                    </a:lnL>
                    <a:lnR w="12700" cmpd="sng">
                      <a:noFill/>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2 (66.7)</a:t>
                      </a:r>
                    </a:p>
                  </a:txBody>
                  <a:tcPr anchor="ctr">
                    <a:lnL w="12700" cmpd="sng">
                      <a:noFill/>
                    </a:lnL>
                    <a:lnR w="12700" cmpd="sng">
                      <a:noFill/>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11 (44.0)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27092027"/>
                  </a:ext>
                </a:extLst>
              </a:tr>
              <a:tr h="0">
                <a:tc>
                  <a:txBody>
                    <a:bodyPr/>
                    <a:lstStyle/>
                    <a:p>
                      <a:pPr>
                        <a:lnSpc>
                          <a:spcPts val="1600"/>
                        </a:lnSpc>
                      </a:pPr>
                      <a:r>
                        <a:rPr lang="en-US" sz="1600" dirty="0">
                          <a:solidFill>
                            <a:schemeClr val="bg1"/>
                          </a:solidFill>
                        </a:rPr>
                        <a:t>Grade 5 TEAE,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0</a:t>
                      </a:r>
                    </a:p>
                  </a:txBody>
                  <a:tcPr anchor="ctr">
                    <a:lnL w="12700" cmpd="sng">
                      <a:noFill/>
                    </a:lnL>
                    <a:lnR w="12700" cmpd="sng">
                      <a:noFill/>
                    </a:lnR>
                    <a:lnT w="12700" cmpd="sng">
                      <a:noFill/>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0</a:t>
                      </a:r>
                    </a:p>
                  </a:txBody>
                  <a:tcPr anchor="ctr">
                    <a:lnL w="12700" cmpd="sng">
                      <a:noFill/>
                    </a:lnL>
                    <a:lnR w="12700" cmpd="sng">
                      <a:noFill/>
                    </a:lnR>
                    <a:lnT w="12700" cmpd="sng">
                      <a:noFill/>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0</a:t>
                      </a:r>
                    </a:p>
                  </a:txBody>
                  <a:tcPr anchor="ctr">
                    <a:lnL w="12700" cmpd="sng">
                      <a:noFill/>
                    </a:lnL>
                    <a:lnR w="12700" cmpd="sng">
                      <a:noFill/>
                    </a:lnR>
                    <a:lnT w="12700" cmpd="sng">
                      <a:noFill/>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0</a:t>
                      </a:r>
                    </a:p>
                  </a:txBody>
                  <a:tcPr anchor="ctr">
                    <a:lnL w="12700" cmpd="sng">
                      <a:noFill/>
                    </a:lnL>
                    <a:lnR w="28575" cap="flat" cmpd="sng" algn="ctr">
                      <a:solidFill>
                        <a:srgbClr val="C00000"/>
                      </a:solidFill>
                      <a:prstDash val="solid"/>
                      <a:round/>
                      <a:headEnd type="none" w="med" len="med"/>
                      <a:tailEnd type="none" w="med" len="med"/>
                    </a:lnR>
                    <a:lnT w="12700" cmpd="sng">
                      <a:noFill/>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4 (33.3)</a:t>
                      </a:r>
                    </a:p>
                  </a:txBody>
                  <a:tcPr anchor="ctr">
                    <a:lnL w="28575" cap="flat" cmpd="sng" algn="ctr">
                      <a:solidFill>
                        <a:srgbClr val="C00000"/>
                      </a:solidFill>
                      <a:prstDash val="solid"/>
                      <a:round/>
                      <a:headEnd type="none" w="med" len="med"/>
                      <a:tailEnd type="none" w="med" len="med"/>
                    </a:lnL>
                    <a:lnR w="12700" cmpd="sng">
                      <a:noFill/>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0</a:t>
                      </a:r>
                    </a:p>
                  </a:txBody>
                  <a:tcPr anchor="ctr">
                    <a:lnL w="12700" cmpd="sng">
                      <a:noFill/>
                    </a:lnL>
                    <a:lnR w="28575" cap="flat" cmpd="sng" algn="ctr">
                      <a:solidFill>
                        <a:srgbClr val="C00000"/>
                      </a:solidFill>
                      <a:prstDash val="solid"/>
                      <a:round/>
                      <a:headEnd type="none" w="med" len="med"/>
                      <a:tailEnd type="none" w="med" len="med"/>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4 (16.0)</a:t>
                      </a:r>
                    </a:p>
                  </a:txBody>
                  <a:tcPr anchor="ctr">
                    <a:lnL w="28575" cap="flat" cmpd="sng" algn="ctr">
                      <a:solidFill>
                        <a:srgbClr val="C0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06639478"/>
                  </a:ext>
                </a:extLst>
              </a:tr>
              <a:tr h="130350">
                <a:tc>
                  <a:txBody>
                    <a:bodyPr/>
                    <a:lstStyle/>
                    <a:p>
                      <a:pPr marL="0" marR="0" lvl="0" indent="0" algn="l" defTabSz="914400" rtl="0" eaLnBrk="1" fontAlgn="auto" latinLnBrk="0" hangingPunct="1">
                        <a:lnSpc>
                          <a:spcPts val="1600"/>
                        </a:lnSpc>
                        <a:spcBef>
                          <a:spcPts val="0"/>
                        </a:spcBef>
                        <a:spcAft>
                          <a:spcPts val="0"/>
                        </a:spcAft>
                        <a:buClrTx/>
                        <a:buSzTx/>
                        <a:buFontTx/>
                        <a:buNone/>
                        <a:tabLst/>
                        <a:defRPr/>
                      </a:pPr>
                      <a:r>
                        <a:rPr lang="en-US" sz="1600" dirty="0">
                          <a:solidFill>
                            <a:schemeClr val="bg1"/>
                          </a:solidFill>
                        </a:rPr>
                        <a:t>TEA leading to permanent discontinuation (all treatments), n (%)</a:t>
                      </a:r>
                    </a:p>
                  </a:txBody>
                  <a:tcPr anchor="ctr">
                    <a:lnL w="12700" cmpd="sng">
                      <a:noFill/>
                    </a:lnL>
                    <a:lnR w="28575" cap="flat" cmpd="sng" algn="ctr">
                      <a:solidFill>
                        <a:srgbClr val="C0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0</a:t>
                      </a:r>
                    </a:p>
                  </a:txBody>
                  <a:tcPr anchor="ctr">
                    <a:lnL w="28575" cap="flat" cmpd="sng" algn="ctr">
                      <a:solidFill>
                        <a:srgbClr val="C00000"/>
                      </a:solidFill>
                      <a:prstDash val="solid"/>
                      <a:round/>
                      <a:headEnd type="none" w="med" len="med"/>
                      <a:tailEnd type="none" w="med" len="med"/>
                    </a:lnL>
                    <a:lnR w="12700" cmpd="sng">
                      <a:noFill/>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0</a:t>
                      </a:r>
                    </a:p>
                  </a:txBody>
                  <a:tcPr anchor="ctr">
                    <a:lnL w="12700" cmpd="sng">
                      <a:noFill/>
                    </a:lnL>
                    <a:lnR w="12700" cmpd="sng">
                      <a:noFill/>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0</a:t>
                      </a:r>
                    </a:p>
                  </a:txBody>
                  <a:tcPr anchor="ctr">
                    <a:lnL w="12700" cmpd="sng">
                      <a:noFill/>
                    </a:lnL>
                    <a:lnR w="12700" cmpd="sng">
                      <a:noFill/>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1 (100)</a:t>
                      </a:r>
                    </a:p>
                  </a:txBody>
                  <a:tcPr anchor="ctr">
                    <a:lnL w="12700" cmpd="sng">
                      <a:noFill/>
                    </a:lnL>
                    <a:lnR w="28575" cap="flat" cmpd="sng" algn="ctr">
                      <a:solidFill>
                        <a:srgbClr val="C00000"/>
                      </a:solidFill>
                      <a:prstDash val="solid"/>
                      <a:round/>
                      <a:headEnd type="none" w="med" len="med"/>
                      <a:tailEnd type="none" w="med" len="med"/>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3 (25.0)</a:t>
                      </a:r>
                    </a:p>
                  </a:txBody>
                  <a:tcPr anchor="ctr">
                    <a:lnL w="28575" cap="flat" cmpd="sng" algn="ctr">
                      <a:solidFill>
                        <a:srgbClr val="C00000"/>
                      </a:solidFill>
                      <a:prstDash val="solid"/>
                      <a:round/>
                      <a:headEnd type="none" w="med" len="med"/>
                      <a:tailEnd type="none" w="med" len="med"/>
                    </a:lnL>
                    <a:lnR w="12700" cmpd="sng">
                      <a:noFill/>
                    </a:lnR>
                    <a:lnT w="28575" cap="flat" cmpd="sng" algn="ctr">
                      <a:solidFill>
                        <a:srgbClr val="C0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1 (33.3)</a:t>
                      </a:r>
                    </a:p>
                  </a:txBody>
                  <a:tcPr anchor="ctr">
                    <a:lnL w="12700" cmpd="sng">
                      <a:noFill/>
                    </a:lnL>
                    <a:lnR w="12700" cmpd="sng">
                      <a:noFill/>
                    </a:lnR>
                    <a:lnT w="28575" cap="flat" cmpd="sng" algn="ctr">
                      <a:solidFill>
                        <a:srgbClr val="C0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lnSpc>
                          <a:spcPts val="1600"/>
                        </a:lnSpc>
                      </a:pPr>
                      <a:r>
                        <a:rPr lang="en-US" sz="1600" dirty="0">
                          <a:solidFill>
                            <a:schemeClr val="bg1"/>
                          </a:solidFill>
                        </a:rPr>
                        <a:t>5 (20.0)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58171175"/>
                  </a:ext>
                </a:extLst>
              </a:tr>
              <a:tr h="0">
                <a:tc>
                  <a:txBody>
                    <a:bodyPr/>
                    <a:lstStyle/>
                    <a:p>
                      <a:pPr>
                        <a:lnSpc>
                          <a:spcPts val="1600"/>
                        </a:lnSpc>
                      </a:pPr>
                      <a:r>
                        <a:rPr lang="en-US" sz="1600" dirty="0">
                          <a:solidFill>
                            <a:schemeClr val="bg1"/>
                          </a:solidFill>
                        </a:rPr>
                        <a:t>Corneal TEAE,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2 (66.7)</a:t>
                      </a:r>
                    </a:p>
                  </a:txBody>
                  <a:tcPr anchor="ctr">
                    <a:lnL w="12700" cmpd="sng">
                      <a:noFill/>
                    </a:lnL>
                    <a:lnR w="12700" cmpd="sng">
                      <a:noFill/>
                    </a:lnR>
                    <a:lnT w="28575" cap="flat" cmpd="sng" algn="ctr">
                      <a:solidFill>
                        <a:srgbClr val="C0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1 (50.0)</a:t>
                      </a:r>
                    </a:p>
                  </a:txBody>
                  <a:tcPr anchor="ctr">
                    <a:lnL w="12700" cmpd="sng">
                      <a:noFill/>
                    </a:lnL>
                    <a:lnR w="12700" cmpd="sng">
                      <a:noFill/>
                    </a:lnR>
                    <a:lnT w="28575" cap="flat" cmpd="sng" algn="ctr">
                      <a:solidFill>
                        <a:srgbClr val="C0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0</a:t>
                      </a:r>
                    </a:p>
                  </a:txBody>
                  <a:tcPr anchor="ctr">
                    <a:lnL w="12700" cmpd="sng">
                      <a:noFill/>
                    </a:lnL>
                    <a:lnR w="12700" cmpd="sng">
                      <a:noFill/>
                    </a:lnR>
                    <a:lnT w="28575" cap="flat" cmpd="sng" algn="ctr">
                      <a:solidFill>
                        <a:srgbClr val="C0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1 (100)</a:t>
                      </a:r>
                    </a:p>
                  </a:txBody>
                  <a:tcPr anchor="ctr">
                    <a:lnL w="12700" cmpd="sng">
                      <a:noFill/>
                    </a:lnL>
                    <a:lnR w="12700" cmpd="sng">
                      <a:noFill/>
                    </a:lnR>
                    <a:lnT w="28575" cap="flat" cmpd="sng" algn="ctr">
                      <a:solidFill>
                        <a:srgbClr val="C0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1 (8.3)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1 (33.3)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ts val="1600"/>
                        </a:lnSpc>
                      </a:pPr>
                      <a:r>
                        <a:rPr lang="en-US" sz="1600" dirty="0">
                          <a:solidFill>
                            <a:schemeClr val="bg1"/>
                          </a:solidFill>
                        </a:rPr>
                        <a:t>6 (24.0)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41366090"/>
                  </a:ext>
                </a:extLst>
              </a:tr>
            </a:tbl>
          </a:graphicData>
        </a:graphic>
      </p:graphicFrame>
      <p:sp>
        <p:nvSpPr>
          <p:cNvPr id="4" name="TextBox 3">
            <a:extLst>
              <a:ext uri="{FF2B5EF4-FFF2-40B4-BE49-F238E27FC236}">
                <a16:creationId xmlns:a16="http://schemas.microsoft.com/office/drawing/2014/main" id="{5C3967E2-1024-B700-E9D4-A2DF38561A66}"/>
              </a:ext>
            </a:extLst>
          </p:cNvPr>
          <p:cNvSpPr txBox="1"/>
          <p:nvPr/>
        </p:nvSpPr>
        <p:spPr bwMode="auto">
          <a:xfrm>
            <a:off x="633477" y="4092476"/>
            <a:ext cx="10887074" cy="2369880"/>
          </a:xfrm>
          <a:prstGeom prst="rect">
            <a:avLst/>
          </a:prstGeom>
          <a:noFill/>
          <a:ln>
            <a:noFill/>
          </a:ln>
        </p:spPr>
        <p:txBody>
          <a:bodyPr wrap="square" rtlCol="0">
            <a:spAutoFit/>
          </a:bodyPr>
          <a:lstStyle/>
          <a:p>
            <a:pPr algn="l">
              <a:lnSpc>
                <a:spcPct val="100000"/>
              </a:lnSpc>
              <a:spcAft>
                <a:spcPct val="0"/>
              </a:spcAft>
              <a:buClrTx/>
              <a:buFontTx/>
              <a:buNone/>
            </a:pPr>
            <a:r>
              <a:rPr lang="en-US" b="1" dirty="0">
                <a:solidFill>
                  <a:schemeClr val="bg1"/>
                </a:solidFill>
                <a:latin typeface="Calibri" panose="020F0502020204030204" pitchFamily="34" charset="0"/>
              </a:rPr>
              <a:t>During the safety run-in period:</a:t>
            </a:r>
          </a:p>
          <a:p>
            <a:pPr marL="228600" indent="-228600" algn="l">
              <a:lnSpc>
                <a:spcPct val="100000"/>
              </a:lnSpc>
              <a:spcAft>
                <a:spcPct val="0"/>
              </a:spcAft>
              <a:buClrTx/>
              <a:buFont typeface="Wingdings" panose="05000000000000000000" pitchFamily="2" charset="2"/>
              <a:buChar char="§"/>
            </a:pPr>
            <a:r>
              <a:rPr lang="en-US" sz="1600" dirty="0">
                <a:solidFill>
                  <a:schemeClr val="bg1"/>
                </a:solidFill>
                <a:latin typeface="Calibri" panose="020F0502020204030204" pitchFamily="34" charset="0"/>
              </a:rPr>
              <a:t>Dose-limiting toxicity of increase aspartate aminotransferase occurred in 1 patient in the T4 tusa rav 170 mg/m</a:t>
            </a:r>
            <a:r>
              <a:rPr lang="en-US" sz="1600" baseline="30000" dirty="0">
                <a:solidFill>
                  <a:schemeClr val="bg1"/>
                </a:solidFill>
                <a:latin typeface="Calibri" panose="020F0502020204030204" pitchFamily="34" charset="0"/>
              </a:rPr>
              <a:t>2</a:t>
            </a:r>
            <a:r>
              <a:rPr lang="en-US" sz="1600" dirty="0">
                <a:solidFill>
                  <a:schemeClr val="bg1"/>
                </a:solidFill>
                <a:latin typeface="Calibri" panose="020F0502020204030204" pitchFamily="34" charset="0"/>
              </a:rPr>
              <a:t> group</a:t>
            </a:r>
          </a:p>
          <a:p>
            <a:pPr algn="l">
              <a:lnSpc>
                <a:spcPct val="100000"/>
              </a:lnSpc>
              <a:spcAft>
                <a:spcPct val="0"/>
              </a:spcAft>
              <a:buClrTx/>
              <a:buFontTx/>
              <a:buNone/>
            </a:pPr>
            <a:r>
              <a:rPr lang="en-US" b="1" dirty="0">
                <a:solidFill>
                  <a:schemeClr val="bg1"/>
                </a:solidFill>
                <a:latin typeface="Calibri" panose="020F0502020204030204" pitchFamily="34" charset="0"/>
              </a:rPr>
              <a:t>Overall safety:</a:t>
            </a:r>
          </a:p>
          <a:p>
            <a:pPr marL="171450" indent="-171450" algn="l">
              <a:lnSpc>
                <a:spcPct val="100000"/>
              </a:lnSpc>
              <a:spcAft>
                <a:spcPct val="0"/>
              </a:spcAft>
              <a:buClrTx/>
              <a:buFont typeface="Wingdings" panose="05000000000000000000" pitchFamily="2" charset="2"/>
              <a:buChar char="§"/>
            </a:pPr>
            <a:r>
              <a:rPr lang="en-US" sz="1600" dirty="0">
                <a:solidFill>
                  <a:schemeClr val="bg1"/>
                </a:solidFill>
                <a:latin typeface="Calibri" panose="020F0502020204030204" pitchFamily="34" charset="0"/>
              </a:rPr>
              <a:t>The most frequent TEAEs were nausea (44%), diarrhea (36%), and asthenia (32%)</a:t>
            </a:r>
          </a:p>
          <a:p>
            <a:pPr marL="171450" indent="-171450" algn="l">
              <a:lnSpc>
                <a:spcPct val="100000"/>
              </a:lnSpc>
              <a:spcAft>
                <a:spcPct val="0"/>
              </a:spcAft>
              <a:buClrTx/>
              <a:buFont typeface="Wingdings" panose="05000000000000000000" pitchFamily="2" charset="2"/>
              <a:buChar char="§"/>
            </a:pPr>
            <a:r>
              <a:rPr lang="en-US" sz="1600" b="0" dirty="0">
                <a:solidFill>
                  <a:schemeClr val="bg1"/>
                </a:solidFill>
                <a:latin typeface="Calibri" panose="020F0502020204030204" pitchFamily="34" charset="0"/>
              </a:rPr>
              <a:t>Grade ≥3 events occurred in 68% and grade 5 events in 16% of patients in the treatment period (all unrelated to tusa rav)</a:t>
            </a:r>
          </a:p>
          <a:p>
            <a:pPr marL="171450" indent="-171450" algn="l">
              <a:lnSpc>
                <a:spcPct val="100000"/>
              </a:lnSpc>
              <a:spcAft>
                <a:spcPct val="0"/>
              </a:spcAft>
              <a:buClrTx/>
              <a:buFont typeface="Wingdings" panose="05000000000000000000" pitchFamily="2" charset="2"/>
              <a:buChar char="§"/>
            </a:pPr>
            <a:r>
              <a:rPr lang="en-US" sz="1600" dirty="0">
                <a:solidFill>
                  <a:schemeClr val="bg1"/>
                </a:solidFill>
                <a:latin typeface="Calibri" panose="020F0502020204030204" pitchFamily="34" charset="0"/>
              </a:rPr>
              <a:t>Corneal TEAEs of any grade occurred in 24% of patients and were manageable with dose modification</a:t>
            </a:r>
          </a:p>
          <a:p>
            <a:pPr marL="400050" lvl="1" indent="-228600">
              <a:spcAft>
                <a:spcPct val="0"/>
              </a:spcAft>
              <a:buFont typeface="Calibri" panose="020F0502020204030204" pitchFamily="34" charset="0"/>
              <a:buChar char="‒"/>
            </a:pPr>
            <a:r>
              <a:rPr lang="en-US" sz="1400" b="0" dirty="0">
                <a:solidFill>
                  <a:schemeClr val="bg1"/>
                </a:solidFill>
                <a:latin typeface="Calibri" panose="020F0502020204030204" pitchFamily="34" charset="0"/>
              </a:rPr>
              <a:t>Only 1 was grade 3 (keratitis) a</a:t>
            </a:r>
            <a:r>
              <a:rPr lang="en-US" sz="1400" dirty="0">
                <a:solidFill>
                  <a:schemeClr val="bg1"/>
                </a:solidFill>
                <a:latin typeface="Calibri" panose="020F0502020204030204" pitchFamily="34" charset="0"/>
              </a:rPr>
              <a:t>nd occurred in the T2 tusa rav 170 mg/m</a:t>
            </a:r>
            <a:r>
              <a:rPr lang="en-US" sz="1400" baseline="30000" dirty="0">
                <a:solidFill>
                  <a:schemeClr val="bg1"/>
                </a:solidFill>
                <a:latin typeface="Calibri" panose="020F0502020204030204" pitchFamily="34" charset="0"/>
              </a:rPr>
              <a:t>2</a:t>
            </a:r>
            <a:r>
              <a:rPr lang="en-US" sz="1400" dirty="0">
                <a:solidFill>
                  <a:schemeClr val="bg1"/>
                </a:solidFill>
                <a:latin typeface="Calibri" panose="020F0502020204030204" pitchFamily="34" charset="0"/>
              </a:rPr>
              <a:t> group, and no grade 4 corneal events occurred</a:t>
            </a:r>
          </a:p>
          <a:p>
            <a:pPr marL="171450" indent="-171450" algn="l">
              <a:lnSpc>
                <a:spcPct val="100000"/>
              </a:lnSpc>
              <a:spcAft>
                <a:spcPct val="0"/>
              </a:spcAft>
              <a:buClrTx/>
              <a:buFont typeface="Wingdings" panose="05000000000000000000" pitchFamily="2" charset="2"/>
              <a:buChar char="§"/>
            </a:pPr>
            <a:r>
              <a:rPr lang="en-US" sz="1600" b="0" dirty="0">
                <a:solidFill>
                  <a:schemeClr val="bg1"/>
                </a:solidFill>
                <a:latin typeface="Calibri" panose="020F0502020204030204" pitchFamily="34" charset="0"/>
              </a:rPr>
              <a:t>Pneumonitis/interstitial lung disease and peripheral neuropathy occurred in 16% (4% grade 3) and 28% (no grade </a:t>
            </a:r>
            <a:r>
              <a:rPr lang="en-US" sz="1600" dirty="0">
                <a:solidFill>
                  <a:schemeClr val="bg1"/>
                </a:solidFill>
              </a:rPr>
              <a:t>≥</a:t>
            </a:r>
            <a:r>
              <a:rPr lang="en-US" sz="1600" b="0" dirty="0">
                <a:solidFill>
                  <a:schemeClr val="bg1"/>
                </a:solidFill>
                <a:latin typeface="Calibri" panose="020F0502020204030204" pitchFamily="34" charset="0"/>
              </a:rPr>
              <a:t>3) of all patients</a:t>
            </a:r>
            <a:r>
              <a:rPr lang="en-US" sz="1600" dirty="0">
                <a:solidFill>
                  <a:schemeClr val="bg1"/>
                </a:solidFill>
                <a:latin typeface="Calibri" panose="020F0502020204030204" pitchFamily="34" charset="0"/>
              </a:rPr>
              <a:t>, respectively</a:t>
            </a:r>
            <a:endParaRPr lang="en-US" sz="1600" b="0" dirty="0">
              <a:solidFill>
                <a:schemeClr val="bg1"/>
              </a:solidFill>
              <a:latin typeface="Calibri" panose="020F0502020204030204" pitchFamily="34" charset="0"/>
            </a:endParaRPr>
          </a:p>
        </p:txBody>
      </p:sp>
      <p:sp>
        <p:nvSpPr>
          <p:cNvPr id="2" name="ZoneTexte 7">
            <a:extLst>
              <a:ext uri="{FF2B5EF4-FFF2-40B4-BE49-F238E27FC236}">
                <a16:creationId xmlns:a16="http://schemas.microsoft.com/office/drawing/2014/main" id="{4319CDF8-BFD5-7DF0-C367-C46507F01F17}"/>
              </a:ext>
            </a:extLst>
          </p:cNvPr>
          <p:cNvSpPr txBox="1"/>
          <p:nvPr/>
        </p:nvSpPr>
        <p:spPr>
          <a:xfrm>
            <a:off x="437852" y="6380974"/>
            <a:ext cx="2371162" cy="276999"/>
          </a:xfrm>
          <a:prstGeom prst="rect">
            <a:avLst/>
          </a:prstGeom>
          <a:noFill/>
        </p:spPr>
        <p:txBody>
          <a:bodyPr wrap="none" rtlCol="0">
            <a:spAutoFit/>
          </a:bodyPr>
          <a:lstStyle/>
          <a:p>
            <a:r>
              <a:rPr lang="fr-FR" sz="1200" dirty="0">
                <a:solidFill>
                  <a:schemeClr val="bg2"/>
                </a:solidFill>
                <a:latin typeface="Calibri" panose="020F0502020204030204" pitchFamily="34" charset="0"/>
                <a:ea typeface="Calibri" panose="020F0502020204030204" pitchFamily="34" charset="0"/>
                <a:cs typeface="Calibri" panose="020F0502020204030204" pitchFamily="34" charset="0"/>
              </a:rPr>
              <a:t>Isambert. ELCC 2023. Abstr 13MO.</a:t>
            </a:r>
          </a:p>
        </p:txBody>
      </p:sp>
    </p:spTree>
    <p:extLst>
      <p:ext uri="{BB962C8B-B14F-4D97-AF65-F5344CB8AC3E}">
        <p14:creationId xmlns:p14="http://schemas.microsoft.com/office/powerpoint/2010/main" val="2976096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D5C291A-02BF-CD5D-E96C-D8888FE88D2F}"/>
              </a:ext>
            </a:extLst>
          </p:cNvPr>
          <p:cNvSpPr/>
          <p:nvPr/>
        </p:nvSpPr>
        <p:spPr bwMode="auto">
          <a:xfrm>
            <a:off x="5176370" y="4962002"/>
            <a:ext cx="5778500" cy="1138012"/>
          </a:xfrm>
          <a:prstGeom prst="rect">
            <a:avLst/>
          </a:prstGeom>
          <a:solidFill>
            <a:schemeClr val="accent6">
              <a:lumMod val="60000"/>
              <a:lumOff val="40000"/>
            </a:schemeClr>
          </a:solidFill>
          <a:ln w="0">
            <a:noFill/>
            <a:miter lim="800000"/>
            <a:headEnd/>
            <a:tailEnd/>
          </a:ln>
        </p:spPr>
        <p:txBody>
          <a:bodyPr rtlCol="0" anchor="ctr"/>
          <a:lstStyle/>
          <a:p>
            <a:pPr algn="ctr">
              <a:spcBef>
                <a:spcPct val="35000"/>
              </a:spcBef>
              <a:spcAft>
                <a:spcPct val="25000"/>
              </a:spcAft>
              <a:buClr>
                <a:schemeClr val="folHlink"/>
              </a:buClr>
            </a:pPr>
            <a:r>
              <a:rPr lang="fr-FR" sz="2000" b="1" dirty="0">
                <a:latin typeface="Calibri" panose="020F0502020204030204" pitchFamily="34" charset="0"/>
                <a:cs typeface="Calibri" panose="020F0502020204030204" pitchFamily="34" charset="0"/>
              </a:rPr>
              <a:t>Key secondary endpoints: </a:t>
            </a:r>
            <a:br>
              <a:rPr lang="fr-FR" sz="2000" b="1" dirty="0">
                <a:latin typeface="Calibri" panose="020F0502020204030204" pitchFamily="34" charset="0"/>
                <a:cs typeface="Calibri" panose="020F0502020204030204" pitchFamily="34" charset="0"/>
              </a:rPr>
            </a:br>
            <a:r>
              <a:rPr lang="fr-FR" sz="2000" dirty="0">
                <a:latin typeface="Calibri" panose="020F0502020204030204" pitchFamily="34" charset="0"/>
                <a:cs typeface="Calibri" panose="020F0502020204030204" pitchFamily="34" charset="0"/>
              </a:rPr>
              <a:t>TEAEs, SAEs, PFS, DCR, DoR, ATAs</a:t>
            </a:r>
          </a:p>
        </p:txBody>
      </p:sp>
      <p:sp>
        <p:nvSpPr>
          <p:cNvPr id="6" name="Rectangle: Single Corner Rounded 5">
            <a:extLst>
              <a:ext uri="{FF2B5EF4-FFF2-40B4-BE49-F238E27FC236}">
                <a16:creationId xmlns:a16="http://schemas.microsoft.com/office/drawing/2014/main" id="{4A8ECC80-CDB3-AE53-5455-36A3CEBB3D7A}"/>
              </a:ext>
            </a:extLst>
          </p:cNvPr>
          <p:cNvSpPr/>
          <p:nvPr/>
        </p:nvSpPr>
        <p:spPr bwMode="auto">
          <a:xfrm>
            <a:off x="723900" y="2366992"/>
            <a:ext cx="2419350" cy="1624419"/>
          </a:xfrm>
          <a:prstGeom prst="round1Rect">
            <a:avLst/>
          </a:prstGeom>
          <a:solidFill>
            <a:schemeClr val="accent2">
              <a:lumMod val="20000"/>
              <a:lumOff val="80000"/>
            </a:schemeClr>
          </a:solid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re 1"/>
          <p:cNvSpPr>
            <a:spLocks noGrp="1"/>
          </p:cNvSpPr>
          <p:nvPr>
            <p:ph type="title"/>
          </p:nvPr>
        </p:nvSpPr>
        <p:spPr>
          <a:xfrm>
            <a:off x="609601" y="238125"/>
            <a:ext cx="11417642" cy="1103313"/>
          </a:xfrm>
        </p:spPr>
        <p:txBody>
          <a:bodyPr/>
          <a:lstStyle/>
          <a:p>
            <a:r>
              <a:rPr lang="fr-FR" sz="3400" dirty="0"/>
              <a:t>CARMEN-LC06: </a:t>
            </a:r>
            <a:r>
              <a:rPr lang="en-IN" sz="3400" dirty="0"/>
              <a:t>Phase II Open-label, T</a:t>
            </a:r>
            <a:r>
              <a:rPr lang="en-US" sz="3400" dirty="0"/>
              <a:t>usamitamab Ravtansine in NSQ NSCLC, Neg or Mod CEACAM5, and High cCEA</a:t>
            </a:r>
            <a:endParaRPr lang="fr-FR" sz="3400" dirty="0"/>
          </a:p>
        </p:txBody>
      </p:sp>
      <p:sp>
        <p:nvSpPr>
          <p:cNvPr id="8" name="Rectangle à coins arrondis 7"/>
          <p:cNvSpPr/>
          <p:nvPr/>
        </p:nvSpPr>
        <p:spPr>
          <a:xfrm>
            <a:off x="789325" y="2722001"/>
            <a:ext cx="2288500" cy="9144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chemeClr val="bg1"/>
                </a:solidFill>
                <a:latin typeface="Calibri" panose="020F0502020204030204" pitchFamily="34" charset="0"/>
                <a:cs typeface="Calibri" panose="020F0502020204030204" pitchFamily="34" charset="0"/>
              </a:rPr>
              <a:t>PRE-SCRENNING</a:t>
            </a:r>
            <a:r>
              <a:rPr lang="fr-FR" dirty="0">
                <a:solidFill>
                  <a:schemeClr val="bg1"/>
                </a:solidFill>
                <a:latin typeface="Calibri" panose="020F0502020204030204" pitchFamily="34" charset="0"/>
                <a:cs typeface="Calibri" panose="020F0502020204030204" pitchFamily="34" charset="0"/>
              </a:rPr>
              <a:t> </a:t>
            </a:r>
          </a:p>
          <a:p>
            <a:pPr algn="ctr"/>
            <a:r>
              <a:rPr lang="fr-FR" dirty="0">
                <a:solidFill>
                  <a:schemeClr val="bg1"/>
                </a:solidFill>
                <a:latin typeface="Calibri" panose="020F0502020204030204" pitchFamily="34" charset="0"/>
                <a:cs typeface="Calibri" panose="020F0502020204030204" pitchFamily="34" charset="0"/>
              </a:rPr>
              <a:t>CEACAM5 expression assessment</a:t>
            </a:r>
          </a:p>
        </p:txBody>
      </p:sp>
      <p:grpSp>
        <p:nvGrpSpPr>
          <p:cNvPr id="14" name="Group 13">
            <a:extLst>
              <a:ext uri="{FF2B5EF4-FFF2-40B4-BE49-F238E27FC236}">
                <a16:creationId xmlns:a16="http://schemas.microsoft.com/office/drawing/2014/main" id="{16227CB9-603B-1476-D5F5-5889B5EC18C8}"/>
              </a:ext>
            </a:extLst>
          </p:cNvPr>
          <p:cNvGrpSpPr/>
          <p:nvPr/>
        </p:nvGrpSpPr>
        <p:grpSpPr>
          <a:xfrm>
            <a:off x="3934549" y="1517024"/>
            <a:ext cx="4322903" cy="3324354"/>
            <a:chOff x="4010152" y="1517024"/>
            <a:chExt cx="4322903" cy="3324354"/>
          </a:xfrm>
        </p:grpSpPr>
        <p:sp>
          <p:nvSpPr>
            <p:cNvPr id="11" name="Rectangle: Single Corner Rounded 10">
              <a:extLst>
                <a:ext uri="{FF2B5EF4-FFF2-40B4-BE49-F238E27FC236}">
                  <a16:creationId xmlns:a16="http://schemas.microsoft.com/office/drawing/2014/main" id="{F6858930-B0F9-23E9-DF57-6428A5DAF110}"/>
                </a:ext>
              </a:extLst>
            </p:cNvPr>
            <p:cNvSpPr/>
            <p:nvPr/>
          </p:nvSpPr>
          <p:spPr bwMode="auto">
            <a:xfrm>
              <a:off x="4132126" y="1600200"/>
              <a:ext cx="4078954" cy="3158003"/>
            </a:xfrm>
            <a:prstGeom prst="round1Rect">
              <a:avLst/>
            </a:prstGeom>
            <a:solidFill>
              <a:schemeClr val="accent3">
                <a:lumMod val="20000"/>
                <a:lumOff val="80000"/>
              </a:schemeClr>
            </a:solid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 name="Rectangle à coins arrondis 2"/>
            <p:cNvSpPr/>
            <p:nvPr/>
          </p:nvSpPr>
          <p:spPr>
            <a:xfrm>
              <a:off x="4010152" y="1517024"/>
              <a:ext cx="4322903" cy="33243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0"/>
                </a:spcAft>
              </a:pPr>
              <a:r>
                <a:rPr lang="fr-FR" sz="1600" b="1" dirty="0">
                  <a:solidFill>
                    <a:schemeClr val="bg1"/>
                  </a:solidFill>
                  <a:latin typeface="Calibri" panose="020F0502020204030204" pitchFamily="34" charset="0"/>
                  <a:cs typeface="Calibri" panose="020F0502020204030204" pitchFamily="34" charset="0"/>
                </a:rPr>
                <a:t>Adults with metastatic NSQ NSCLC</a:t>
              </a:r>
              <a:endParaRPr lang="fr-FR" sz="1600" dirty="0">
                <a:solidFill>
                  <a:schemeClr val="bg1"/>
                </a:solidFill>
                <a:latin typeface="Calibri" panose="020F0502020204030204" pitchFamily="34" charset="0"/>
                <a:cs typeface="Calibri" panose="020F0502020204030204" pitchFamily="34" charset="0"/>
              </a:endParaRPr>
            </a:p>
            <a:p>
              <a:pPr algn="ctr"/>
              <a:r>
                <a:rPr lang="fr-FR" sz="1600" dirty="0">
                  <a:solidFill>
                    <a:schemeClr val="bg1"/>
                  </a:solidFill>
                  <a:latin typeface="Calibri" panose="020F0502020204030204" pitchFamily="34" charset="0"/>
                  <a:cs typeface="Calibri" panose="020F0502020204030204" pitchFamily="34" charset="0"/>
                </a:rPr>
                <a:t>With moderate tumor CEACAM5 expression (≥2+ intensity in ≥1% and &lt;50% of tumor cells) and cCEA ≥100 ng/mL</a:t>
              </a:r>
            </a:p>
            <a:p>
              <a:pPr algn="ctr"/>
              <a:r>
                <a:rPr lang="fr-FR" sz="1600" dirty="0">
                  <a:solidFill>
                    <a:schemeClr val="bg1"/>
                  </a:solidFill>
                  <a:latin typeface="Calibri" panose="020F0502020204030204" pitchFamily="34" charset="0"/>
                  <a:cs typeface="Calibri" panose="020F0502020204030204" pitchFamily="34" charset="0"/>
                </a:rPr>
                <a:t>OR</a:t>
              </a:r>
            </a:p>
            <a:p>
              <a:pPr algn="ctr"/>
              <a:r>
                <a:rPr lang="fr-FR" sz="1600" dirty="0">
                  <a:solidFill>
                    <a:schemeClr val="bg1"/>
                  </a:solidFill>
                  <a:latin typeface="Calibri" panose="020F0502020204030204" pitchFamily="34" charset="0"/>
                  <a:cs typeface="Calibri" panose="020F0502020204030204" pitchFamily="34" charset="0"/>
                </a:rPr>
                <a:t>With negative tumor CEACAM5 expression (1+ intensity whatever the percentage of stained tumor cells or &lt;1% of tumor cells) and cCEA ≥100 ng/mL</a:t>
              </a:r>
            </a:p>
            <a:p>
              <a:pPr algn="ctr"/>
              <a:endParaRPr lang="fr-FR" sz="1600" dirty="0">
                <a:solidFill>
                  <a:schemeClr val="bg1"/>
                </a:solidFill>
                <a:latin typeface="Calibri" panose="020F0502020204030204" pitchFamily="34" charset="0"/>
                <a:cs typeface="Calibri" panose="020F0502020204030204" pitchFamily="34" charset="0"/>
              </a:endParaRPr>
            </a:p>
            <a:p>
              <a:pPr algn="ctr"/>
              <a:r>
                <a:rPr lang="fr-FR" sz="1600" dirty="0">
                  <a:solidFill>
                    <a:schemeClr val="bg1"/>
                  </a:solidFill>
                  <a:latin typeface="Calibri" panose="020F0502020204030204" pitchFamily="34" charset="0"/>
                  <a:cs typeface="Calibri" panose="020F0502020204030204" pitchFamily="34" charset="0"/>
                </a:rPr>
                <a:t>(Estimated enrollment: N = 38)</a:t>
              </a:r>
            </a:p>
          </p:txBody>
        </p:sp>
      </p:grpSp>
      <p:sp>
        <p:nvSpPr>
          <p:cNvPr id="5" name="ZoneTexte 7">
            <a:extLst>
              <a:ext uri="{FF2B5EF4-FFF2-40B4-BE49-F238E27FC236}">
                <a16:creationId xmlns:a16="http://schemas.microsoft.com/office/drawing/2014/main" id="{B98C09FF-0F46-E97B-00A9-E598F84E9E87}"/>
              </a:ext>
            </a:extLst>
          </p:cNvPr>
          <p:cNvSpPr txBox="1"/>
          <p:nvPr/>
        </p:nvSpPr>
        <p:spPr>
          <a:xfrm>
            <a:off x="437852" y="6380974"/>
            <a:ext cx="4062907" cy="276999"/>
          </a:xfrm>
          <a:prstGeom prst="rect">
            <a:avLst/>
          </a:prstGeom>
          <a:noFill/>
        </p:spPr>
        <p:txBody>
          <a:bodyPr wrap="none" rtlCol="0">
            <a:spAutoFit/>
          </a:bodyPr>
          <a:lstStyle/>
          <a:p>
            <a:r>
              <a:rPr lang="fr-FR" sz="1200" dirty="0">
                <a:solidFill>
                  <a:schemeClr val="bg2"/>
                </a:solidFill>
                <a:latin typeface="Calibri" panose="020F0502020204030204" pitchFamily="34" charset="0"/>
                <a:ea typeface="Calibri" panose="020F0502020204030204" pitchFamily="34" charset="0"/>
                <a:cs typeface="Calibri" panose="020F0502020204030204" pitchFamily="34" charset="0"/>
              </a:rPr>
              <a:t>Soufflet. IASLC WCLC 2022. Abstr EP08.02-030. NCT05245071.</a:t>
            </a:r>
          </a:p>
        </p:txBody>
      </p:sp>
      <p:sp>
        <p:nvSpPr>
          <p:cNvPr id="9" name="Rectangle: Single Corner Rounded 8">
            <a:extLst>
              <a:ext uri="{FF2B5EF4-FFF2-40B4-BE49-F238E27FC236}">
                <a16:creationId xmlns:a16="http://schemas.microsoft.com/office/drawing/2014/main" id="{3E342F8C-A759-B788-B3FD-D77A603087C1}"/>
              </a:ext>
            </a:extLst>
          </p:cNvPr>
          <p:cNvSpPr/>
          <p:nvPr/>
        </p:nvSpPr>
        <p:spPr bwMode="auto">
          <a:xfrm>
            <a:off x="9086850" y="2366992"/>
            <a:ext cx="2419350" cy="1624419"/>
          </a:xfrm>
          <a:prstGeom prst="round1Rect">
            <a:avLst/>
          </a:prstGeom>
          <a:solidFill>
            <a:schemeClr val="accent4">
              <a:lumMod val="20000"/>
              <a:lumOff val="80000"/>
            </a:schemeClr>
          </a:solidFill>
          <a:ln w="28575">
            <a:solidFill>
              <a:schemeClr val="accent4"/>
            </a:solidFill>
            <a:miter lim="800000"/>
            <a:headEnd/>
            <a:tailEnd/>
          </a:ln>
        </p:spPr>
        <p:txBody>
          <a:bodyPr rtlCol="0" anchor="ctr"/>
          <a:lstStyle/>
          <a:p>
            <a:pPr algn="ctr">
              <a:spcBef>
                <a:spcPct val="35000"/>
              </a:spcBef>
              <a:spcAft>
                <a:spcPct val="25000"/>
              </a:spcAft>
              <a:buClr>
                <a:schemeClr val="folHlink"/>
              </a:buClr>
            </a:pPr>
            <a:r>
              <a:rPr lang="fr-FR" dirty="0">
                <a:solidFill>
                  <a:schemeClr val="bg1"/>
                </a:solidFill>
                <a:latin typeface="Calibri" panose="020F0502020204030204" pitchFamily="34" charset="0"/>
                <a:cs typeface="Calibri" panose="020F0502020204030204" pitchFamily="34" charset="0"/>
              </a:rPr>
              <a:t>Tusamitamab </a:t>
            </a:r>
            <a:br>
              <a:rPr lang="fr-FR" dirty="0">
                <a:solidFill>
                  <a:schemeClr val="bg1"/>
                </a:solidFill>
                <a:latin typeface="Calibri" panose="020F0502020204030204" pitchFamily="34" charset="0"/>
                <a:cs typeface="Calibri" panose="020F0502020204030204" pitchFamily="34" charset="0"/>
              </a:rPr>
            </a:br>
            <a:r>
              <a:rPr lang="fr-FR" dirty="0">
                <a:solidFill>
                  <a:schemeClr val="bg1"/>
                </a:solidFill>
                <a:latin typeface="Calibri" panose="020F0502020204030204" pitchFamily="34" charset="0"/>
                <a:cs typeface="Calibri" panose="020F0502020204030204" pitchFamily="34" charset="0"/>
              </a:rPr>
              <a:t>ravtansine </a:t>
            </a:r>
            <a:br>
              <a:rPr lang="fr-FR" dirty="0">
                <a:solidFill>
                  <a:schemeClr val="bg1"/>
                </a:solidFill>
                <a:latin typeface="Calibri" panose="020F0502020204030204" pitchFamily="34" charset="0"/>
                <a:cs typeface="Calibri" panose="020F0502020204030204" pitchFamily="34" charset="0"/>
              </a:rPr>
            </a:br>
            <a:r>
              <a:rPr lang="fr-FR" dirty="0">
                <a:solidFill>
                  <a:schemeClr val="bg1"/>
                </a:solidFill>
                <a:latin typeface="Calibri" panose="020F0502020204030204" pitchFamily="34" charset="0"/>
                <a:cs typeface="Calibri" panose="020F0502020204030204" pitchFamily="34" charset="0"/>
              </a:rPr>
              <a:t>IV Q2W</a:t>
            </a:r>
          </a:p>
        </p:txBody>
      </p:sp>
      <p:sp>
        <p:nvSpPr>
          <p:cNvPr id="12" name="Arrow: Right 11">
            <a:extLst>
              <a:ext uri="{FF2B5EF4-FFF2-40B4-BE49-F238E27FC236}">
                <a16:creationId xmlns:a16="http://schemas.microsoft.com/office/drawing/2014/main" id="{DB4EFD82-1DC2-1E6D-928D-D4DD70CEB8E3}"/>
              </a:ext>
            </a:extLst>
          </p:cNvPr>
          <p:cNvSpPr/>
          <p:nvPr/>
        </p:nvSpPr>
        <p:spPr bwMode="auto">
          <a:xfrm>
            <a:off x="3313746" y="2962275"/>
            <a:ext cx="583002" cy="466725"/>
          </a:xfrm>
          <a:prstGeom prst="rightArrow">
            <a:avLst>
              <a:gd name="adj1" fmla="val 58163"/>
              <a:gd name="adj2" fmla="val 45918"/>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Arrow: Right 12">
            <a:extLst>
              <a:ext uri="{FF2B5EF4-FFF2-40B4-BE49-F238E27FC236}">
                <a16:creationId xmlns:a16="http://schemas.microsoft.com/office/drawing/2014/main" id="{16430E70-F19E-0278-85BF-CCBAF106A1C6}"/>
              </a:ext>
            </a:extLst>
          </p:cNvPr>
          <p:cNvSpPr/>
          <p:nvPr/>
        </p:nvSpPr>
        <p:spPr bwMode="auto">
          <a:xfrm>
            <a:off x="8295253" y="2962275"/>
            <a:ext cx="583002" cy="466725"/>
          </a:xfrm>
          <a:prstGeom prst="rightArrow">
            <a:avLst>
              <a:gd name="adj1" fmla="val 58163"/>
              <a:gd name="adj2" fmla="val 45918"/>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 name="Arrow: Pentagon 16">
            <a:extLst>
              <a:ext uri="{FF2B5EF4-FFF2-40B4-BE49-F238E27FC236}">
                <a16:creationId xmlns:a16="http://schemas.microsoft.com/office/drawing/2014/main" id="{D383A8C7-460D-7EC9-BA73-FFB932FBFF97}"/>
              </a:ext>
            </a:extLst>
          </p:cNvPr>
          <p:cNvSpPr/>
          <p:nvPr/>
        </p:nvSpPr>
        <p:spPr bwMode="auto">
          <a:xfrm>
            <a:off x="1443796" y="4962001"/>
            <a:ext cx="4652204" cy="1138012"/>
          </a:xfrm>
          <a:prstGeom prst="homePlate">
            <a:avLst/>
          </a:prstGeom>
          <a:solidFill>
            <a:schemeClr val="accent6"/>
          </a:solidFill>
          <a:ln w="0">
            <a:noFill/>
            <a:miter lim="800000"/>
            <a:headEnd/>
            <a:tailEnd/>
          </a:ln>
        </p:spPr>
        <p:txBody>
          <a:bodyPr rtlCol="0" anchor="ctr"/>
          <a:lstStyle/>
          <a:p>
            <a:pPr algn="ctr">
              <a:spcBef>
                <a:spcPct val="35000"/>
              </a:spcBef>
              <a:spcAft>
                <a:spcPct val="25000"/>
              </a:spcAft>
              <a:buClr>
                <a:schemeClr val="folHlink"/>
              </a:buClr>
            </a:pPr>
            <a:r>
              <a:rPr lang="fr-FR" sz="2000" b="1" dirty="0">
                <a:latin typeface="Calibri" panose="020F0502020204030204" pitchFamily="34" charset="0"/>
                <a:cs typeface="Calibri" panose="020F0502020204030204" pitchFamily="34" charset="0"/>
              </a:rPr>
              <a:t>Primary endpoint: </a:t>
            </a:r>
            <a:r>
              <a:rPr lang="fr-FR" sz="2000" dirty="0">
                <a:latin typeface="Calibri" panose="020F0502020204030204" pitchFamily="34" charset="0"/>
                <a:cs typeface="Calibri" panose="020F0502020204030204" pitchFamily="34" charset="0"/>
              </a:rPr>
              <a:t>ORR</a:t>
            </a:r>
          </a:p>
        </p:txBody>
      </p:sp>
    </p:spTree>
    <p:extLst>
      <p:ext uri="{BB962C8B-B14F-4D97-AF65-F5344CB8AC3E}">
        <p14:creationId xmlns:p14="http://schemas.microsoft.com/office/powerpoint/2010/main" val="38205249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Table 31">
            <a:extLst>
              <a:ext uri="{FF2B5EF4-FFF2-40B4-BE49-F238E27FC236}">
                <a16:creationId xmlns:a16="http://schemas.microsoft.com/office/drawing/2014/main" id="{74CFE1D4-A621-AA2B-5368-DC29BF8E45EE}"/>
              </a:ext>
            </a:extLst>
          </p:cNvPr>
          <p:cNvGraphicFramePr>
            <a:graphicFrameLocks noGrp="1"/>
          </p:cNvGraphicFramePr>
          <p:nvPr>
            <p:extLst>
              <p:ext uri="{D42A27DB-BD31-4B8C-83A1-F6EECF244321}">
                <p14:modId xmlns:p14="http://schemas.microsoft.com/office/powerpoint/2010/main" val="1952078635"/>
              </p:ext>
            </p:extLst>
          </p:nvPr>
        </p:nvGraphicFramePr>
        <p:xfrm>
          <a:off x="533400" y="3941462"/>
          <a:ext cx="3604944" cy="2472690"/>
        </p:xfrm>
        <a:graphic>
          <a:graphicData uri="http://schemas.openxmlformats.org/drawingml/2006/table">
            <a:tbl>
              <a:tblPr firstRow="1" bandRow="1">
                <a:tableStyleId>{F5AB1C69-6EDB-4FF4-983F-18BD219EF322}</a:tableStyleId>
              </a:tblPr>
              <a:tblGrid>
                <a:gridCol w="908125">
                  <a:extLst>
                    <a:ext uri="{9D8B030D-6E8A-4147-A177-3AD203B41FA5}">
                      <a16:colId xmlns:a16="http://schemas.microsoft.com/office/drawing/2014/main" val="1699943783"/>
                    </a:ext>
                  </a:extLst>
                </a:gridCol>
                <a:gridCol w="1818042">
                  <a:extLst>
                    <a:ext uri="{9D8B030D-6E8A-4147-A177-3AD203B41FA5}">
                      <a16:colId xmlns:a16="http://schemas.microsoft.com/office/drawing/2014/main" val="2263761081"/>
                    </a:ext>
                  </a:extLst>
                </a:gridCol>
                <a:gridCol w="878777">
                  <a:extLst>
                    <a:ext uri="{9D8B030D-6E8A-4147-A177-3AD203B41FA5}">
                      <a16:colId xmlns:a16="http://schemas.microsoft.com/office/drawing/2014/main" val="2925405087"/>
                    </a:ext>
                  </a:extLst>
                </a:gridCol>
              </a:tblGrid>
              <a:tr h="122389">
                <a:tc>
                  <a:txBody>
                    <a:bodyPr/>
                    <a:lstStyle/>
                    <a:p>
                      <a:pPr algn="ctr">
                        <a:lnSpc>
                          <a:spcPct val="80000"/>
                        </a:lnSpc>
                      </a:pPr>
                      <a:r>
                        <a:rPr lang="en-US" sz="1200" b="1" dirty="0">
                          <a:solidFill>
                            <a:schemeClr val="tx1"/>
                          </a:solidFill>
                        </a:rPr>
                        <a:t>Variable</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lnSpc>
                          <a:spcPct val="80000"/>
                        </a:lnSpc>
                      </a:pPr>
                      <a:r>
                        <a:rPr lang="en-US" sz="1200" b="1" dirty="0">
                          <a:solidFill>
                            <a:schemeClr val="tx1"/>
                          </a:solidFill>
                        </a:rPr>
                        <a:t>Trait</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lnSpc>
                          <a:spcPct val="80000"/>
                        </a:lnSpc>
                      </a:pPr>
                      <a:r>
                        <a:rPr lang="en-US" sz="1200" b="1" dirty="0">
                          <a:solidFill>
                            <a:schemeClr val="tx1"/>
                          </a:solidFill>
                        </a:rPr>
                        <a:t>Number</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612159752"/>
                  </a:ext>
                </a:extLst>
              </a:tr>
              <a:tr h="0">
                <a:tc>
                  <a:txBody>
                    <a:bodyPr/>
                    <a:lstStyle/>
                    <a:p>
                      <a:pPr algn="ctr">
                        <a:lnSpc>
                          <a:spcPct val="80000"/>
                        </a:lnSpc>
                      </a:pPr>
                      <a:r>
                        <a:rPr lang="en-US" sz="1200" dirty="0">
                          <a:solidFill>
                            <a:schemeClr val="bg1"/>
                          </a:solidFill>
                        </a:rPr>
                        <a:t>TOTAL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Subjects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17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18893083"/>
                  </a:ext>
                </a:extLst>
              </a:tr>
              <a:tr h="166009">
                <a:tc>
                  <a:txBody>
                    <a:bodyPr/>
                    <a:lstStyle/>
                    <a:p>
                      <a:pPr algn="ctr">
                        <a:lnSpc>
                          <a:spcPct val="80000"/>
                        </a:lnSpc>
                      </a:pPr>
                      <a:r>
                        <a:rPr lang="en-US" sz="1200" dirty="0">
                          <a:solidFill>
                            <a:schemeClr val="bg1"/>
                          </a:solidFill>
                        </a:rPr>
                        <a:t>Sex</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80000"/>
                        </a:lnSpc>
                      </a:pPr>
                      <a:r>
                        <a:rPr lang="en-US" sz="1200" dirty="0">
                          <a:solidFill>
                            <a:schemeClr val="bg1"/>
                          </a:solidFill>
                        </a:rPr>
                        <a:t>Female</a:t>
                      </a:r>
                      <a:br>
                        <a:rPr lang="en-US" sz="1200" dirty="0">
                          <a:solidFill>
                            <a:schemeClr val="bg1"/>
                          </a:solidFill>
                        </a:rPr>
                      </a:br>
                      <a:r>
                        <a:rPr lang="en-US" sz="1200" dirty="0">
                          <a:solidFill>
                            <a:schemeClr val="bg1"/>
                          </a:solidFill>
                        </a:rPr>
                        <a:t>Male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80000"/>
                        </a:lnSpc>
                      </a:pPr>
                      <a:r>
                        <a:rPr lang="en-US" sz="1200" dirty="0">
                          <a:solidFill>
                            <a:schemeClr val="bg1"/>
                          </a:solidFill>
                        </a:rPr>
                        <a:t>11</a:t>
                      </a:r>
                    </a:p>
                    <a:p>
                      <a:pPr algn="ctr">
                        <a:lnSpc>
                          <a:spcPct val="80000"/>
                        </a:lnSpc>
                      </a:pPr>
                      <a:r>
                        <a:rPr lang="en-US" sz="1200" dirty="0">
                          <a:solidFill>
                            <a:schemeClr val="bg1"/>
                          </a:solidFill>
                        </a:rPr>
                        <a:t>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704768223"/>
                  </a:ext>
                </a:extLst>
              </a:tr>
              <a:tr h="230969">
                <a:tc>
                  <a:txBody>
                    <a:bodyPr/>
                    <a:lstStyle/>
                    <a:p>
                      <a:pPr algn="ctr">
                        <a:lnSpc>
                          <a:spcPct val="80000"/>
                        </a:lnSpc>
                      </a:pPr>
                      <a:r>
                        <a:rPr lang="en-US" sz="1200" dirty="0">
                          <a:solidFill>
                            <a:schemeClr val="bg1"/>
                          </a:solidFill>
                        </a:rPr>
                        <a:t>Race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White</a:t>
                      </a:r>
                      <a:br>
                        <a:rPr lang="en-US" sz="1200" dirty="0">
                          <a:solidFill>
                            <a:schemeClr val="bg1"/>
                          </a:solidFill>
                        </a:rPr>
                      </a:br>
                      <a:r>
                        <a:rPr lang="en-US" sz="1200" dirty="0">
                          <a:solidFill>
                            <a:schemeClr val="bg1"/>
                          </a:solidFill>
                        </a:rPr>
                        <a:t>Black</a:t>
                      </a:r>
                      <a:br>
                        <a:rPr lang="en-US" sz="1200" dirty="0">
                          <a:solidFill>
                            <a:schemeClr val="bg1"/>
                          </a:solidFill>
                        </a:rPr>
                      </a:br>
                      <a:r>
                        <a:rPr lang="en-US" sz="1200" dirty="0">
                          <a:solidFill>
                            <a:schemeClr val="bg1"/>
                          </a:solidFill>
                        </a:rPr>
                        <a:t>Other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15</a:t>
                      </a:r>
                    </a:p>
                    <a:p>
                      <a:pPr algn="ctr">
                        <a:lnSpc>
                          <a:spcPct val="80000"/>
                        </a:lnSpc>
                      </a:pPr>
                      <a:r>
                        <a:rPr lang="en-US" sz="1200" dirty="0">
                          <a:solidFill>
                            <a:schemeClr val="bg1"/>
                          </a:solidFill>
                        </a:rPr>
                        <a:t>2</a:t>
                      </a:r>
                    </a:p>
                    <a:p>
                      <a:pPr algn="ctr">
                        <a:lnSpc>
                          <a:spcPct val="80000"/>
                        </a:lnSpc>
                      </a:pPr>
                      <a:r>
                        <a:rPr lang="en-US" sz="1200" dirty="0">
                          <a:solidFill>
                            <a:schemeClr val="bg1"/>
                          </a:solidFill>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16923336"/>
                  </a:ext>
                </a:extLst>
              </a:tr>
              <a:tr h="166009">
                <a:tc>
                  <a:txBody>
                    <a:bodyPr/>
                    <a:lstStyle/>
                    <a:p>
                      <a:pPr algn="ctr">
                        <a:lnSpc>
                          <a:spcPct val="80000"/>
                        </a:lnSpc>
                      </a:pPr>
                      <a:r>
                        <a:rPr lang="en-US" sz="1200" dirty="0">
                          <a:solidFill>
                            <a:schemeClr val="bg1"/>
                          </a:solidFill>
                        </a:rPr>
                        <a:t>Ethnicity</a:t>
                      </a:r>
                    </a:p>
                  </a:txBody>
                  <a:tcP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ct val="80000"/>
                        </a:lnSpc>
                      </a:pPr>
                      <a:r>
                        <a:rPr lang="en-US" sz="1200" dirty="0">
                          <a:solidFill>
                            <a:schemeClr val="bg1"/>
                          </a:solidFill>
                        </a:rPr>
                        <a:t>Hispanic</a:t>
                      </a:r>
                      <a:br>
                        <a:rPr lang="en-US" sz="1200" dirty="0">
                          <a:solidFill>
                            <a:schemeClr val="bg1"/>
                          </a:solidFill>
                        </a:rPr>
                      </a:br>
                      <a:r>
                        <a:rPr lang="en-US" sz="1200" dirty="0">
                          <a:solidFill>
                            <a:schemeClr val="bg1"/>
                          </a:solidFill>
                        </a:rPr>
                        <a:t>Non-Hispanic</a:t>
                      </a:r>
                    </a:p>
                  </a:txBody>
                  <a:tcP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lnSpc>
                          <a:spcPct val="80000"/>
                        </a:lnSpc>
                      </a:pPr>
                      <a:r>
                        <a:rPr lang="en-US" sz="1200" dirty="0">
                          <a:solidFill>
                            <a:schemeClr val="bg1"/>
                          </a:solidFill>
                        </a:rPr>
                        <a:t>0</a:t>
                      </a:r>
                      <a:br>
                        <a:rPr lang="en-US" sz="1200" dirty="0">
                          <a:solidFill>
                            <a:schemeClr val="bg1"/>
                          </a:solidFill>
                        </a:rPr>
                      </a:br>
                      <a:r>
                        <a:rPr lang="en-US" sz="1200" dirty="0">
                          <a:solidFill>
                            <a:schemeClr val="bg1"/>
                          </a:solidFill>
                        </a:rPr>
                        <a:t>17</a:t>
                      </a:r>
                    </a:p>
                  </a:txBody>
                  <a:tcP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632235"/>
                  </a:ext>
                </a:extLst>
              </a:tr>
              <a:tr h="295929">
                <a:tc>
                  <a:txBody>
                    <a:bodyPr/>
                    <a:lstStyle/>
                    <a:p>
                      <a:pPr algn="ctr">
                        <a:lnSpc>
                          <a:spcPct val="80000"/>
                        </a:lnSpc>
                      </a:pPr>
                      <a:r>
                        <a:rPr lang="en-US" sz="1200" dirty="0">
                          <a:solidFill>
                            <a:schemeClr val="bg1"/>
                          </a:solidFill>
                        </a:rPr>
                        <a:t>Disease Histology</a:t>
                      </a:r>
                    </a:p>
                  </a:txBody>
                  <a:tcPr>
                    <a:lnL w="19050" cap="flat" cmpd="sng" algn="ctr">
                      <a:solidFill>
                        <a:schemeClr val="accent3"/>
                      </a:solidFill>
                      <a:prstDash val="solid"/>
                      <a:round/>
                      <a:headEnd type="none" w="med" len="med"/>
                      <a:tailEnd type="none" w="med" len="med"/>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Adenocarcinoma of pancreas</a:t>
                      </a:r>
                      <a:br>
                        <a:rPr lang="en-US" sz="1200" dirty="0">
                          <a:solidFill>
                            <a:schemeClr val="bg1"/>
                          </a:solidFill>
                        </a:rPr>
                      </a:br>
                      <a:r>
                        <a:rPr lang="en-US" sz="1200" dirty="0">
                          <a:solidFill>
                            <a:schemeClr val="bg1"/>
                          </a:solidFill>
                        </a:rPr>
                        <a:t>Colorectal cancer</a:t>
                      </a:r>
                      <a:br>
                        <a:rPr lang="en-US" sz="1200" dirty="0">
                          <a:solidFill>
                            <a:schemeClr val="bg1"/>
                          </a:solidFill>
                        </a:rPr>
                      </a:br>
                      <a:r>
                        <a:rPr lang="en-US" sz="1200" dirty="0">
                          <a:solidFill>
                            <a:schemeClr val="bg1"/>
                          </a:solidFill>
                        </a:rPr>
                        <a:t>Breast</a:t>
                      </a:r>
                    </a:p>
                  </a:txBody>
                  <a:tcP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4</a:t>
                      </a:r>
                      <a:br>
                        <a:rPr lang="en-US" sz="1200" dirty="0">
                          <a:solidFill>
                            <a:schemeClr val="bg1"/>
                          </a:solidFill>
                        </a:rPr>
                      </a:br>
                      <a:br>
                        <a:rPr lang="en-US" sz="1200" dirty="0">
                          <a:solidFill>
                            <a:schemeClr val="bg1"/>
                          </a:solidFill>
                        </a:rPr>
                      </a:br>
                      <a:r>
                        <a:rPr lang="en-US" sz="1200" dirty="0">
                          <a:solidFill>
                            <a:schemeClr val="bg1"/>
                          </a:solidFill>
                        </a:rPr>
                        <a:t>11</a:t>
                      </a:r>
                      <a:br>
                        <a:rPr lang="en-US" sz="1200" dirty="0">
                          <a:solidFill>
                            <a:schemeClr val="bg1"/>
                          </a:solidFill>
                        </a:rPr>
                      </a:br>
                      <a:r>
                        <a:rPr lang="en-US" sz="1200" dirty="0">
                          <a:solidFill>
                            <a:schemeClr val="bg1"/>
                          </a:solidFill>
                        </a:rPr>
                        <a:t>2</a:t>
                      </a:r>
                    </a:p>
                  </a:txBody>
                  <a:tcPr>
                    <a:lnL w="12700" cmpd="sng">
                      <a:noFill/>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67701758"/>
                  </a:ext>
                </a:extLst>
              </a:tr>
            </a:tbl>
          </a:graphicData>
        </a:graphic>
      </p:graphicFrame>
      <p:sp>
        <p:nvSpPr>
          <p:cNvPr id="3" name="ZoneTexte 2"/>
          <p:cNvSpPr txBox="1"/>
          <p:nvPr/>
        </p:nvSpPr>
        <p:spPr>
          <a:xfrm>
            <a:off x="7543967" y="1905188"/>
            <a:ext cx="1068498" cy="400110"/>
          </a:xfrm>
          <a:prstGeom prst="rect">
            <a:avLst/>
          </a:prstGeom>
          <a:noFill/>
        </p:spPr>
        <p:txBody>
          <a:bodyPr wrap="none" rtlCol="0">
            <a:spAutoFit/>
          </a:bodyPr>
          <a:lstStyle/>
          <a:p>
            <a:r>
              <a:rPr lang="fr-FR" sz="2000" b="1" dirty="0"/>
              <a:t>N=17pts</a:t>
            </a:r>
          </a:p>
        </p:txBody>
      </p:sp>
      <p:sp>
        <p:nvSpPr>
          <p:cNvPr id="4" name="Title 3">
            <a:extLst>
              <a:ext uri="{FF2B5EF4-FFF2-40B4-BE49-F238E27FC236}">
                <a16:creationId xmlns:a16="http://schemas.microsoft.com/office/drawing/2014/main" id="{39D6ECE0-B637-0E3B-6FBA-C82A21635584}"/>
              </a:ext>
            </a:extLst>
          </p:cNvPr>
          <p:cNvSpPr>
            <a:spLocks noGrp="1"/>
          </p:cNvSpPr>
          <p:nvPr>
            <p:ph type="title"/>
          </p:nvPr>
        </p:nvSpPr>
        <p:spPr/>
        <p:txBody>
          <a:bodyPr/>
          <a:lstStyle/>
          <a:p>
            <a:r>
              <a:rPr lang="en-US" dirty="0"/>
              <a:t>Phase I Trial of NEO-201 an Antitumor-Associated CEACAM-5/6 Monoclonal Antibody in Solid Tumors</a:t>
            </a:r>
          </a:p>
        </p:txBody>
      </p:sp>
      <p:sp>
        <p:nvSpPr>
          <p:cNvPr id="19" name="Content Placeholder 18">
            <a:extLst>
              <a:ext uri="{FF2B5EF4-FFF2-40B4-BE49-F238E27FC236}">
                <a16:creationId xmlns:a16="http://schemas.microsoft.com/office/drawing/2014/main" id="{C8DD1D12-D54E-C240-59D4-B91F6F2EA6FE}"/>
              </a:ext>
            </a:extLst>
          </p:cNvPr>
          <p:cNvSpPr>
            <a:spLocks noGrp="1"/>
          </p:cNvSpPr>
          <p:nvPr>
            <p:ph idx="1"/>
          </p:nvPr>
        </p:nvSpPr>
        <p:spPr/>
        <p:txBody>
          <a:bodyPr/>
          <a:lstStyle/>
          <a:p>
            <a:r>
              <a:rPr lang="fr-FR" sz="2000" dirty="0"/>
              <a:t>NEO-201: humanized IgG1 monoclonal antibody generated against tumor-associated antigens from colorectal cancer that bind specifically to tumor-associated CEACAM-5 and CEACAM-6 variants</a:t>
            </a:r>
          </a:p>
        </p:txBody>
      </p:sp>
      <p:sp>
        <p:nvSpPr>
          <p:cNvPr id="15" name="Rectangle 14">
            <a:extLst>
              <a:ext uri="{FF2B5EF4-FFF2-40B4-BE49-F238E27FC236}">
                <a16:creationId xmlns:a16="http://schemas.microsoft.com/office/drawing/2014/main" id="{4EE36BF6-0433-76AF-1AF1-D4613160391E}"/>
              </a:ext>
            </a:extLst>
          </p:cNvPr>
          <p:cNvSpPr/>
          <p:nvPr/>
        </p:nvSpPr>
        <p:spPr>
          <a:xfrm>
            <a:off x="452290" y="6363099"/>
            <a:ext cx="2338589"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chemeClr val="bg2"/>
                </a:solidFill>
                <a:effectLst/>
                <a:uLnTx/>
                <a:uFillTx/>
                <a:latin typeface="Calibri" panose="020F0502020204030204"/>
                <a:ea typeface="+mn-ea"/>
                <a:cs typeface="+mn-cs"/>
              </a:rPr>
              <a:t>Browning. ASCO 2022. Abstr 2531.</a:t>
            </a:r>
          </a:p>
        </p:txBody>
      </p:sp>
      <p:sp>
        <p:nvSpPr>
          <p:cNvPr id="20" name="ZoneTexte 6">
            <a:extLst>
              <a:ext uri="{FF2B5EF4-FFF2-40B4-BE49-F238E27FC236}">
                <a16:creationId xmlns:a16="http://schemas.microsoft.com/office/drawing/2014/main" id="{B586F41A-41C1-7508-8553-10C4E591F2CF}"/>
              </a:ext>
            </a:extLst>
          </p:cNvPr>
          <p:cNvSpPr txBox="1"/>
          <p:nvPr/>
        </p:nvSpPr>
        <p:spPr>
          <a:xfrm>
            <a:off x="4647747" y="2624256"/>
            <a:ext cx="2183611" cy="338554"/>
          </a:xfrm>
          <a:prstGeom prst="rect">
            <a:avLst/>
          </a:prstGeom>
          <a:noFill/>
        </p:spPr>
        <p:txBody>
          <a:bodyPr wrap="none" rtlCol="0">
            <a:spAutoFit/>
          </a:bodyPr>
          <a:lstStyle/>
          <a:p>
            <a:pPr algn="ctr"/>
            <a:r>
              <a:rPr lang="fr-FR" sz="1600" b="1" dirty="0">
                <a:solidFill>
                  <a:schemeClr val="bg1"/>
                </a:solidFill>
                <a:latin typeface="Calibri" panose="020F0502020204030204" pitchFamily="34" charset="0"/>
                <a:cs typeface="Calibri" panose="020F0502020204030204" pitchFamily="34" charset="0"/>
              </a:rPr>
              <a:t>Best Response by Dose </a:t>
            </a:r>
          </a:p>
        </p:txBody>
      </p:sp>
      <p:sp>
        <p:nvSpPr>
          <p:cNvPr id="21" name="ZoneTexte 10">
            <a:extLst>
              <a:ext uri="{FF2B5EF4-FFF2-40B4-BE49-F238E27FC236}">
                <a16:creationId xmlns:a16="http://schemas.microsoft.com/office/drawing/2014/main" id="{F7A163DE-C287-337D-CEA5-ECC36BD9646C}"/>
              </a:ext>
            </a:extLst>
          </p:cNvPr>
          <p:cNvSpPr txBox="1"/>
          <p:nvPr/>
        </p:nvSpPr>
        <p:spPr>
          <a:xfrm>
            <a:off x="7497800" y="2624256"/>
            <a:ext cx="1847275" cy="584775"/>
          </a:xfrm>
          <a:prstGeom prst="rect">
            <a:avLst/>
          </a:prstGeom>
          <a:noFill/>
        </p:spPr>
        <p:txBody>
          <a:bodyPr wrap="square" rtlCol="0">
            <a:spAutoFit/>
          </a:bodyPr>
          <a:lstStyle/>
          <a:p>
            <a:pPr algn="ctr"/>
            <a:r>
              <a:rPr lang="fr-FR" sz="1600" b="1" dirty="0">
                <a:solidFill>
                  <a:schemeClr val="bg1"/>
                </a:solidFill>
                <a:latin typeface="Calibri" panose="020F0502020204030204" pitchFamily="34" charset="0"/>
                <a:cs typeface="Calibri" panose="020F0502020204030204" pitchFamily="34" charset="0"/>
              </a:rPr>
              <a:t>Tumor Size Change Over Time </a:t>
            </a:r>
          </a:p>
        </p:txBody>
      </p:sp>
      <p:sp>
        <p:nvSpPr>
          <p:cNvPr id="22" name="ZoneTexte 11">
            <a:extLst>
              <a:ext uri="{FF2B5EF4-FFF2-40B4-BE49-F238E27FC236}">
                <a16:creationId xmlns:a16="http://schemas.microsoft.com/office/drawing/2014/main" id="{C5EFE933-7C78-5017-EB9E-5715B20DDC95}"/>
              </a:ext>
            </a:extLst>
          </p:cNvPr>
          <p:cNvSpPr txBox="1"/>
          <p:nvPr/>
        </p:nvSpPr>
        <p:spPr>
          <a:xfrm>
            <a:off x="10011550" y="2624256"/>
            <a:ext cx="1816502" cy="338554"/>
          </a:xfrm>
          <a:prstGeom prst="rect">
            <a:avLst/>
          </a:prstGeom>
          <a:noFill/>
        </p:spPr>
        <p:txBody>
          <a:bodyPr wrap="square" rtlCol="0">
            <a:spAutoFit/>
          </a:bodyPr>
          <a:lstStyle/>
          <a:p>
            <a:pPr algn="ctr"/>
            <a:r>
              <a:rPr lang="fr-FR" sz="1600" b="1" dirty="0">
                <a:solidFill>
                  <a:schemeClr val="bg1"/>
                </a:solidFill>
                <a:latin typeface="Calibri" panose="020F0502020204030204" pitchFamily="34" charset="0"/>
                <a:cs typeface="Calibri" panose="020F0502020204030204" pitchFamily="34" charset="0"/>
              </a:rPr>
              <a:t>Time on Study </a:t>
            </a:r>
          </a:p>
        </p:txBody>
      </p:sp>
      <p:sp>
        <p:nvSpPr>
          <p:cNvPr id="27" name="Rectangle 26">
            <a:extLst>
              <a:ext uri="{FF2B5EF4-FFF2-40B4-BE49-F238E27FC236}">
                <a16:creationId xmlns:a16="http://schemas.microsoft.com/office/drawing/2014/main" id="{6189500B-FA2F-9F07-47A6-A3BFC5322EE7}"/>
              </a:ext>
            </a:extLst>
          </p:cNvPr>
          <p:cNvSpPr/>
          <p:nvPr/>
        </p:nvSpPr>
        <p:spPr>
          <a:xfrm>
            <a:off x="4574898" y="5951197"/>
            <a:ext cx="7482097" cy="369332"/>
          </a:xfrm>
          <a:prstGeom prst="rect">
            <a:avLst/>
          </a:prstGeom>
        </p:spPr>
        <p:txBody>
          <a:bodyPr wrap="square">
            <a:spAutoFit/>
          </a:bodyPr>
          <a:lstStyle/>
          <a:p>
            <a:r>
              <a:rPr lang="en-US" b="1" dirty="0">
                <a:solidFill>
                  <a:schemeClr val="accent3"/>
                </a:solidFill>
                <a:latin typeface="Calibri" panose="020F0502020204030204" pitchFamily="34" charset="0"/>
                <a:cs typeface="Calibri" panose="020F0502020204030204" pitchFamily="34" charset="0"/>
              </a:rPr>
              <a:t>NEO-201 showed to have both ADCC and CDC activity against cancer cells</a:t>
            </a:r>
            <a:endParaRPr lang="fr-FR" b="1" dirty="0">
              <a:solidFill>
                <a:schemeClr val="accent3"/>
              </a:solidFill>
              <a:latin typeface="Calibri" panose="020F0502020204030204" pitchFamily="34" charset="0"/>
              <a:cs typeface="Calibri" panose="020F0502020204030204" pitchFamily="34" charset="0"/>
            </a:endParaRPr>
          </a:p>
        </p:txBody>
      </p:sp>
      <p:sp>
        <p:nvSpPr>
          <p:cNvPr id="29" name="TextBox 28">
            <a:extLst>
              <a:ext uri="{FF2B5EF4-FFF2-40B4-BE49-F238E27FC236}">
                <a16:creationId xmlns:a16="http://schemas.microsoft.com/office/drawing/2014/main" id="{9123AE40-7DBF-3A12-BD99-4774BE8D160B}"/>
              </a:ext>
            </a:extLst>
          </p:cNvPr>
          <p:cNvSpPr txBox="1"/>
          <p:nvPr/>
        </p:nvSpPr>
        <p:spPr bwMode="auto">
          <a:xfrm>
            <a:off x="537109" y="2071982"/>
            <a:ext cx="3601235" cy="276999"/>
          </a:xfrm>
          <a:prstGeom prst="rect">
            <a:avLst/>
          </a:prstGeom>
          <a:solidFill>
            <a:schemeClr val="accent3">
              <a:lumMod val="20000"/>
              <a:lumOff val="80000"/>
            </a:schemeClr>
          </a:solidFill>
          <a:ln>
            <a:noFill/>
          </a:ln>
        </p:spPr>
        <p:txBody>
          <a:bodyPr wrap="square" rtlCol="0">
            <a:spAutoFit/>
          </a:bodyPr>
          <a:lstStyle/>
          <a:p>
            <a:pPr algn="ctr">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Dose Escalation</a:t>
            </a:r>
          </a:p>
        </p:txBody>
      </p:sp>
      <p:sp>
        <p:nvSpPr>
          <p:cNvPr id="30" name="TextBox 29">
            <a:extLst>
              <a:ext uri="{FF2B5EF4-FFF2-40B4-BE49-F238E27FC236}">
                <a16:creationId xmlns:a16="http://schemas.microsoft.com/office/drawing/2014/main" id="{0E03873F-21A0-76BC-6309-8BEEA3FE25DD}"/>
              </a:ext>
            </a:extLst>
          </p:cNvPr>
          <p:cNvSpPr txBox="1"/>
          <p:nvPr/>
        </p:nvSpPr>
        <p:spPr bwMode="auto">
          <a:xfrm>
            <a:off x="528118" y="3645418"/>
            <a:ext cx="3610225" cy="276999"/>
          </a:xfrm>
          <a:prstGeom prst="rect">
            <a:avLst/>
          </a:prstGeom>
          <a:solidFill>
            <a:schemeClr val="accent3">
              <a:lumMod val="20000"/>
              <a:lumOff val="80000"/>
            </a:schemeClr>
          </a:solidFill>
          <a:ln>
            <a:noFill/>
          </a:ln>
        </p:spPr>
        <p:txBody>
          <a:bodyPr wrap="square" rtlCol="0">
            <a:spAutoFit/>
          </a:bodyPr>
          <a:lstStyle/>
          <a:p>
            <a:pPr algn="ctr">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Demographics</a:t>
            </a:r>
          </a:p>
        </p:txBody>
      </p:sp>
      <p:graphicFrame>
        <p:nvGraphicFramePr>
          <p:cNvPr id="31" name="Table 25">
            <a:extLst>
              <a:ext uri="{FF2B5EF4-FFF2-40B4-BE49-F238E27FC236}">
                <a16:creationId xmlns:a16="http://schemas.microsoft.com/office/drawing/2014/main" id="{E72DB9AE-D8EA-D8E2-849E-72A646B34D66}"/>
              </a:ext>
            </a:extLst>
          </p:cNvPr>
          <p:cNvGraphicFramePr>
            <a:graphicFrameLocks noGrp="1"/>
          </p:cNvGraphicFramePr>
          <p:nvPr>
            <p:extLst>
              <p:ext uri="{D42A27DB-BD31-4B8C-83A1-F6EECF244321}">
                <p14:modId xmlns:p14="http://schemas.microsoft.com/office/powerpoint/2010/main" val="1951498015"/>
              </p:ext>
            </p:extLst>
          </p:nvPr>
        </p:nvGraphicFramePr>
        <p:xfrm>
          <a:off x="533401" y="2378635"/>
          <a:ext cx="3604944" cy="1207135"/>
        </p:xfrm>
        <a:graphic>
          <a:graphicData uri="http://schemas.openxmlformats.org/drawingml/2006/table">
            <a:tbl>
              <a:tblPr firstRow="1" bandRow="1">
                <a:tableStyleId>{F5AB1C69-6EDB-4FF4-983F-18BD219EF322}</a:tableStyleId>
              </a:tblPr>
              <a:tblGrid>
                <a:gridCol w="994185">
                  <a:extLst>
                    <a:ext uri="{9D8B030D-6E8A-4147-A177-3AD203B41FA5}">
                      <a16:colId xmlns:a16="http://schemas.microsoft.com/office/drawing/2014/main" val="1699943783"/>
                    </a:ext>
                  </a:extLst>
                </a:gridCol>
                <a:gridCol w="1161826">
                  <a:extLst>
                    <a:ext uri="{9D8B030D-6E8A-4147-A177-3AD203B41FA5}">
                      <a16:colId xmlns:a16="http://schemas.microsoft.com/office/drawing/2014/main" val="2263761081"/>
                    </a:ext>
                  </a:extLst>
                </a:gridCol>
                <a:gridCol w="1448933">
                  <a:extLst>
                    <a:ext uri="{9D8B030D-6E8A-4147-A177-3AD203B41FA5}">
                      <a16:colId xmlns:a16="http://schemas.microsoft.com/office/drawing/2014/main" val="2925405087"/>
                    </a:ext>
                  </a:extLst>
                </a:gridCol>
              </a:tblGrid>
              <a:tr h="0">
                <a:tc gridSpan="3">
                  <a:txBody>
                    <a:bodyPr/>
                    <a:lstStyle/>
                    <a:p>
                      <a:pPr algn="ctr">
                        <a:lnSpc>
                          <a:spcPct val="80000"/>
                        </a:lnSpc>
                      </a:pPr>
                      <a:r>
                        <a:rPr lang="en-US" sz="1200" b="1" dirty="0">
                          <a:solidFill>
                            <a:schemeClr val="tx1"/>
                          </a:solidFill>
                        </a:rPr>
                        <a:t>Dose Escalation Schedule</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sz="14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sz="14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433434399"/>
                  </a:ext>
                </a:extLst>
              </a:tr>
              <a:tr h="0">
                <a:tc>
                  <a:txBody>
                    <a:bodyPr/>
                    <a:lstStyle/>
                    <a:p>
                      <a:pPr algn="ctr">
                        <a:lnSpc>
                          <a:spcPct val="80000"/>
                        </a:lnSpc>
                      </a:pPr>
                      <a:r>
                        <a:rPr lang="en-US" sz="1200" b="1" dirty="0">
                          <a:solidFill>
                            <a:schemeClr val="tx1"/>
                          </a:solidFill>
                        </a:rPr>
                        <a:t>Cohort</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lnSpc>
                          <a:spcPct val="80000"/>
                        </a:lnSpc>
                      </a:pPr>
                      <a:r>
                        <a:rPr lang="en-US" sz="1200" b="1" dirty="0">
                          <a:solidFill>
                            <a:schemeClr val="tx1"/>
                          </a:solidFill>
                        </a:rPr>
                        <a:t>Dose (mg/kg)</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lnSpc>
                          <a:spcPct val="80000"/>
                        </a:lnSpc>
                      </a:pPr>
                      <a:r>
                        <a:rPr lang="en-US" sz="1200" b="1" dirty="0">
                          <a:solidFill>
                            <a:schemeClr val="tx1"/>
                          </a:solidFill>
                        </a:rPr>
                        <a:t>Number of Patients</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612159752"/>
                  </a:ext>
                </a:extLst>
              </a:tr>
              <a:tr h="0">
                <a:tc>
                  <a:txBody>
                    <a:bodyPr/>
                    <a:lstStyle/>
                    <a:p>
                      <a:pPr algn="ctr">
                        <a:lnSpc>
                          <a:spcPct val="80000"/>
                        </a:lnSpc>
                      </a:pPr>
                      <a:r>
                        <a:rPr lang="en-US" sz="1200" dirty="0">
                          <a:solidFill>
                            <a:schemeClr val="bg1"/>
                          </a:solidFill>
                        </a:rPr>
                        <a:t>DL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18893083"/>
                  </a:ext>
                </a:extLst>
              </a:tr>
              <a:tr h="0">
                <a:tc>
                  <a:txBody>
                    <a:bodyPr/>
                    <a:lstStyle/>
                    <a:p>
                      <a:pPr algn="ctr">
                        <a:lnSpc>
                          <a:spcPct val="80000"/>
                        </a:lnSpc>
                      </a:pPr>
                      <a:r>
                        <a:rPr lang="en-US" sz="1200" dirty="0">
                          <a:solidFill>
                            <a:schemeClr val="bg1"/>
                          </a:solidFill>
                        </a:rPr>
                        <a:t>DL 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80000"/>
                        </a:lnSpc>
                      </a:pPr>
                      <a:r>
                        <a:rPr lang="en-US" sz="1200" dirty="0">
                          <a:solidFill>
                            <a:schemeClr val="bg1"/>
                          </a:solidFill>
                        </a:rPr>
                        <a:t>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80000"/>
                        </a:lnSpc>
                      </a:pPr>
                      <a:r>
                        <a:rPr lang="en-US" sz="1200" dirty="0">
                          <a:solidFill>
                            <a:schemeClr val="bg1"/>
                          </a:solidFill>
                        </a:rPr>
                        <a:t>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704768223"/>
                  </a:ext>
                </a:extLst>
              </a:tr>
              <a:tr h="0">
                <a:tc>
                  <a:txBody>
                    <a:bodyPr/>
                    <a:lstStyle/>
                    <a:p>
                      <a:pPr algn="ctr">
                        <a:lnSpc>
                          <a:spcPct val="80000"/>
                        </a:lnSpc>
                      </a:pPr>
                      <a:r>
                        <a:rPr lang="en-US" sz="1200" dirty="0">
                          <a:solidFill>
                            <a:schemeClr val="bg1"/>
                          </a:solidFill>
                        </a:rPr>
                        <a:t>DL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80000"/>
                        </a:lnSpc>
                      </a:pPr>
                      <a:r>
                        <a:rPr lang="en-US" sz="1200" dirty="0">
                          <a:solidFill>
                            <a:schemeClr val="bg1"/>
                          </a:solidFill>
                        </a:rPr>
                        <a:t>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16923336"/>
                  </a:ext>
                </a:extLst>
              </a:tr>
            </a:tbl>
          </a:graphicData>
        </a:graphic>
      </p:graphicFrame>
      <p:cxnSp>
        <p:nvCxnSpPr>
          <p:cNvPr id="33" name="Straight Connector 32">
            <a:extLst>
              <a:ext uri="{FF2B5EF4-FFF2-40B4-BE49-F238E27FC236}">
                <a16:creationId xmlns:a16="http://schemas.microsoft.com/office/drawing/2014/main" id="{E921185B-0A64-6DCF-9F16-46003D4BDC32}"/>
              </a:ext>
            </a:extLst>
          </p:cNvPr>
          <p:cNvCxnSpPr/>
          <p:nvPr/>
        </p:nvCxnSpPr>
        <p:spPr bwMode="auto">
          <a:xfrm flipV="1">
            <a:off x="4663675" y="3108615"/>
            <a:ext cx="0" cy="2249239"/>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3AC8171-7140-C9F8-679F-E1F37BED6C02}"/>
              </a:ext>
            </a:extLst>
          </p:cNvPr>
          <p:cNvCxnSpPr>
            <a:cxnSpLocks/>
          </p:cNvCxnSpPr>
          <p:nvPr/>
        </p:nvCxnSpPr>
        <p:spPr bwMode="auto">
          <a:xfrm flipH="1">
            <a:off x="4607441" y="312205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6DA667F6-04E9-4795-3D4D-8E0F7E0A2209}"/>
              </a:ext>
            </a:extLst>
          </p:cNvPr>
          <p:cNvCxnSpPr>
            <a:cxnSpLocks/>
          </p:cNvCxnSpPr>
          <p:nvPr/>
        </p:nvCxnSpPr>
        <p:spPr bwMode="auto">
          <a:xfrm flipH="1">
            <a:off x="4607441" y="35601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E276CD83-78DF-4F1E-D23F-27D95045376D}"/>
              </a:ext>
            </a:extLst>
          </p:cNvPr>
          <p:cNvCxnSpPr>
            <a:cxnSpLocks/>
          </p:cNvCxnSpPr>
          <p:nvPr/>
        </p:nvCxnSpPr>
        <p:spPr bwMode="auto">
          <a:xfrm flipH="1">
            <a:off x="4607441" y="400539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FC5544EF-FAA2-5C79-1DB7-32ED23199E6B}"/>
              </a:ext>
            </a:extLst>
          </p:cNvPr>
          <p:cNvCxnSpPr>
            <a:cxnSpLocks/>
          </p:cNvCxnSpPr>
          <p:nvPr/>
        </p:nvCxnSpPr>
        <p:spPr bwMode="auto">
          <a:xfrm flipH="1">
            <a:off x="4607441" y="445060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F505647C-7CFC-6B1B-9C33-4A58CCB27891}"/>
              </a:ext>
            </a:extLst>
          </p:cNvPr>
          <p:cNvCxnSpPr>
            <a:cxnSpLocks/>
          </p:cNvCxnSpPr>
          <p:nvPr/>
        </p:nvCxnSpPr>
        <p:spPr bwMode="auto">
          <a:xfrm flipH="1">
            <a:off x="4607441" y="48958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4C12BDF3-CCF1-28FF-1821-A8ACF7FDA9C3}"/>
              </a:ext>
            </a:extLst>
          </p:cNvPr>
          <p:cNvCxnSpPr>
            <a:cxnSpLocks/>
          </p:cNvCxnSpPr>
          <p:nvPr/>
        </p:nvCxnSpPr>
        <p:spPr bwMode="auto">
          <a:xfrm flipH="1">
            <a:off x="4607441" y="5348119"/>
            <a:ext cx="64008" cy="0"/>
          </a:xfrm>
          <a:prstGeom prst="line">
            <a:avLst/>
          </a:prstGeom>
          <a:noFill/>
          <a:ln w="28575" cap="flat" cmpd="sng" algn="ctr">
            <a:solidFill>
              <a:schemeClr val="bg1"/>
            </a:solidFill>
            <a:prstDash val="solid"/>
            <a:round/>
            <a:headEnd type="none" w="med" len="med"/>
            <a:tailEnd type="none" w="med" len="med"/>
          </a:ln>
          <a:effectLst/>
        </p:spPr>
      </p:cxnSp>
      <p:grpSp>
        <p:nvGrpSpPr>
          <p:cNvPr id="40" name="Group 39">
            <a:extLst>
              <a:ext uri="{FF2B5EF4-FFF2-40B4-BE49-F238E27FC236}">
                <a16:creationId xmlns:a16="http://schemas.microsoft.com/office/drawing/2014/main" id="{C51C41B2-B110-BDF2-409F-B3DE8E209E49}"/>
              </a:ext>
            </a:extLst>
          </p:cNvPr>
          <p:cNvGrpSpPr/>
          <p:nvPr/>
        </p:nvGrpSpPr>
        <p:grpSpPr>
          <a:xfrm>
            <a:off x="5915426" y="3318653"/>
            <a:ext cx="850386" cy="830997"/>
            <a:chOff x="5739552" y="3125469"/>
            <a:chExt cx="850386" cy="830997"/>
          </a:xfrm>
        </p:grpSpPr>
        <p:sp>
          <p:nvSpPr>
            <p:cNvPr id="41" name="TextBox 40">
              <a:extLst>
                <a:ext uri="{FF2B5EF4-FFF2-40B4-BE49-F238E27FC236}">
                  <a16:creationId xmlns:a16="http://schemas.microsoft.com/office/drawing/2014/main" id="{D2892A0E-5BC4-7E52-821F-A312212C7595}"/>
                </a:ext>
              </a:extLst>
            </p:cNvPr>
            <p:cNvSpPr txBox="1"/>
            <p:nvPr/>
          </p:nvSpPr>
          <p:spPr bwMode="auto">
            <a:xfrm>
              <a:off x="5788955" y="3125469"/>
              <a:ext cx="8009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DL1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DL1.5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DL2</a:t>
              </a:r>
            </a:p>
          </p:txBody>
        </p:sp>
        <p:sp>
          <p:nvSpPr>
            <p:cNvPr id="42" name="Rectangle 41">
              <a:extLst>
                <a:ext uri="{FF2B5EF4-FFF2-40B4-BE49-F238E27FC236}">
                  <a16:creationId xmlns:a16="http://schemas.microsoft.com/office/drawing/2014/main" id="{83E88B70-8BEE-16B8-4C49-72E271221223}"/>
                </a:ext>
              </a:extLst>
            </p:cNvPr>
            <p:cNvSpPr/>
            <p:nvPr/>
          </p:nvSpPr>
          <p:spPr bwMode="auto">
            <a:xfrm>
              <a:off x="5739552" y="3229048"/>
              <a:ext cx="111275" cy="1112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28AF4B0B-A114-BD9E-D642-58D612971F53}"/>
                </a:ext>
              </a:extLst>
            </p:cNvPr>
            <p:cNvSpPr/>
            <p:nvPr/>
          </p:nvSpPr>
          <p:spPr bwMode="auto">
            <a:xfrm>
              <a:off x="5739552" y="3730824"/>
              <a:ext cx="111275" cy="11127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E308622D-C8D8-2D8D-1630-D4A18A660D29}"/>
                </a:ext>
              </a:extLst>
            </p:cNvPr>
            <p:cNvSpPr/>
            <p:nvPr/>
          </p:nvSpPr>
          <p:spPr bwMode="auto">
            <a:xfrm>
              <a:off x="5739552" y="3485315"/>
              <a:ext cx="111275" cy="1112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45" name="TextBox 44">
            <a:extLst>
              <a:ext uri="{FF2B5EF4-FFF2-40B4-BE49-F238E27FC236}">
                <a16:creationId xmlns:a16="http://schemas.microsoft.com/office/drawing/2014/main" id="{94B8C9DE-E14C-63B9-EB18-E9EFB5049708}"/>
              </a:ext>
            </a:extLst>
          </p:cNvPr>
          <p:cNvSpPr txBox="1"/>
          <p:nvPr/>
        </p:nvSpPr>
        <p:spPr bwMode="auto">
          <a:xfrm>
            <a:off x="4207651" y="2977500"/>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46" name="TextBox 45">
            <a:extLst>
              <a:ext uri="{FF2B5EF4-FFF2-40B4-BE49-F238E27FC236}">
                <a16:creationId xmlns:a16="http://schemas.microsoft.com/office/drawing/2014/main" id="{9CCA6779-BDE6-5E4A-1177-B4DADBD26249}"/>
              </a:ext>
            </a:extLst>
          </p:cNvPr>
          <p:cNvSpPr txBox="1"/>
          <p:nvPr/>
        </p:nvSpPr>
        <p:spPr bwMode="auto">
          <a:xfrm>
            <a:off x="4207651" y="3419049"/>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47" name="TextBox 46">
            <a:extLst>
              <a:ext uri="{FF2B5EF4-FFF2-40B4-BE49-F238E27FC236}">
                <a16:creationId xmlns:a16="http://schemas.microsoft.com/office/drawing/2014/main" id="{CE3F9F4B-C8BE-41D4-FCDE-FA50E9021244}"/>
              </a:ext>
            </a:extLst>
          </p:cNvPr>
          <p:cNvSpPr txBox="1"/>
          <p:nvPr/>
        </p:nvSpPr>
        <p:spPr bwMode="auto">
          <a:xfrm>
            <a:off x="4207651" y="3860598"/>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48" name="TextBox 47">
            <a:extLst>
              <a:ext uri="{FF2B5EF4-FFF2-40B4-BE49-F238E27FC236}">
                <a16:creationId xmlns:a16="http://schemas.microsoft.com/office/drawing/2014/main" id="{61B7E491-2DAE-27CC-EBF8-634FDF3D1F9E}"/>
              </a:ext>
            </a:extLst>
          </p:cNvPr>
          <p:cNvSpPr txBox="1"/>
          <p:nvPr/>
        </p:nvSpPr>
        <p:spPr bwMode="auto">
          <a:xfrm>
            <a:off x="4207651" y="430214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49" name="TextBox 48">
            <a:extLst>
              <a:ext uri="{FF2B5EF4-FFF2-40B4-BE49-F238E27FC236}">
                <a16:creationId xmlns:a16="http://schemas.microsoft.com/office/drawing/2014/main" id="{2930CE8E-E138-8956-3AD3-035EDADF7680}"/>
              </a:ext>
            </a:extLst>
          </p:cNvPr>
          <p:cNvSpPr txBox="1"/>
          <p:nvPr/>
        </p:nvSpPr>
        <p:spPr bwMode="auto">
          <a:xfrm>
            <a:off x="4207651" y="4743696"/>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50" name="TextBox 49">
            <a:extLst>
              <a:ext uri="{FF2B5EF4-FFF2-40B4-BE49-F238E27FC236}">
                <a16:creationId xmlns:a16="http://schemas.microsoft.com/office/drawing/2014/main" id="{EB801CD8-735F-FD59-E12E-F973B102A689}"/>
              </a:ext>
            </a:extLst>
          </p:cNvPr>
          <p:cNvSpPr txBox="1"/>
          <p:nvPr/>
        </p:nvSpPr>
        <p:spPr bwMode="auto">
          <a:xfrm>
            <a:off x="4207651" y="5185245"/>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51" name="TextBox 50">
            <a:extLst>
              <a:ext uri="{FF2B5EF4-FFF2-40B4-BE49-F238E27FC236}">
                <a16:creationId xmlns:a16="http://schemas.microsoft.com/office/drawing/2014/main" id="{65ADC1B7-2C24-F623-0F88-B8376B3E9B0F}"/>
              </a:ext>
            </a:extLst>
          </p:cNvPr>
          <p:cNvSpPr txBox="1"/>
          <p:nvPr/>
        </p:nvSpPr>
        <p:spPr bwMode="auto">
          <a:xfrm rot="16200000">
            <a:off x="3032872" y="4088139"/>
            <a:ext cx="24535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Percent Change From Baseline</a:t>
            </a:r>
          </a:p>
        </p:txBody>
      </p:sp>
      <p:sp>
        <p:nvSpPr>
          <p:cNvPr id="52" name="TextBox 51">
            <a:extLst>
              <a:ext uri="{FF2B5EF4-FFF2-40B4-BE49-F238E27FC236}">
                <a16:creationId xmlns:a16="http://schemas.microsoft.com/office/drawing/2014/main" id="{C934564D-3FB1-1A24-7614-D25D3D2C0445}"/>
              </a:ext>
            </a:extLst>
          </p:cNvPr>
          <p:cNvSpPr txBox="1"/>
          <p:nvPr/>
        </p:nvSpPr>
        <p:spPr bwMode="auto">
          <a:xfrm>
            <a:off x="6608681" y="4947881"/>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SD</a:t>
            </a:r>
          </a:p>
        </p:txBody>
      </p:sp>
      <p:sp>
        <p:nvSpPr>
          <p:cNvPr id="53" name="Right Bracket 52">
            <a:extLst>
              <a:ext uri="{FF2B5EF4-FFF2-40B4-BE49-F238E27FC236}">
                <a16:creationId xmlns:a16="http://schemas.microsoft.com/office/drawing/2014/main" id="{0227A8A0-5594-07A9-6641-9F24719CAE9B}"/>
              </a:ext>
            </a:extLst>
          </p:cNvPr>
          <p:cNvSpPr/>
          <p:nvPr/>
        </p:nvSpPr>
        <p:spPr bwMode="auto">
          <a:xfrm>
            <a:off x="6463910" y="4916504"/>
            <a:ext cx="205560" cy="431615"/>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54" name="Rectangle 53">
            <a:extLst>
              <a:ext uri="{FF2B5EF4-FFF2-40B4-BE49-F238E27FC236}">
                <a16:creationId xmlns:a16="http://schemas.microsoft.com/office/drawing/2014/main" id="{813CCF11-7CB2-277A-2A29-611520C539E7}"/>
              </a:ext>
            </a:extLst>
          </p:cNvPr>
          <p:cNvSpPr/>
          <p:nvPr/>
        </p:nvSpPr>
        <p:spPr bwMode="auto">
          <a:xfrm>
            <a:off x="4705308" y="4368277"/>
            <a:ext cx="111275" cy="9810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57931E94-666A-3139-4013-D1423CA97C06}"/>
              </a:ext>
            </a:extLst>
          </p:cNvPr>
          <p:cNvSpPr/>
          <p:nvPr/>
        </p:nvSpPr>
        <p:spPr bwMode="auto">
          <a:xfrm>
            <a:off x="4839806" y="4540082"/>
            <a:ext cx="111275" cy="7997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9ED4F528-75D4-7462-E7D8-1E457197C4F4}"/>
              </a:ext>
            </a:extLst>
          </p:cNvPr>
          <p:cNvSpPr/>
          <p:nvPr/>
        </p:nvSpPr>
        <p:spPr bwMode="auto">
          <a:xfrm>
            <a:off x="4974304" y="4549607"/>
            <a:ext cx="111275" cy="7997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DF0FF801-EFF4-9585-136A-4104C69F8983}"/>
              </a:ext>
            </a:extLst>
          </p:cNvPr>
          <p:cNvSpPr/>
          <p:nvPr/>
        </p:nvSpPr>
        <p:spPr bwMode="auto">
          <a:xfrm>
            <a:off x="5108802" y="4703417"/>
            <a:ext cx="111275" cy="64593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1BE6EBA8-6245-3EAA-EA8D-1F8C131867B9}"/>
              </a:ext>
            </a:extLst>
          </p:cNvPr>
          <p:cNvSpPr/>
          <p:nvPr/>
        </p:nvSpPr>
        <p:spPr bwMode="auto">
          <a:xfrm>
            <a:off x="5243300" y="4837123"/>
            <a:ext cx="111275" cy="50587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794BBB7D-05FB-666E-03FA-A0548C94D618}"/>
              </a:ext>
            </a:extLst>
          </p:cNvPr>
          <p:cNvSpPr/>
          <p:nvPr/>
        </p:nvSpPr>
        <p:spPr bwMode="auto">
          <a:xfrm>
            <a:off x="5377798" y="4908212"/>
            <a:ext cx="111275" cy="43161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942CD790-0CE4-F5E8-112C-10FA8F7D8C28}"/>
              </a:ext>
            </a:extLst>
          </p:cNvPr>
          <p:cNvSpPr/>
          <p:nvPr/>
        </p:nvSpPr>
        <p:spPr bwMode="auto">
          <a:xfrm>
            <a:off x="5512296" y="4917735"/>
            <a:ext cx="111275" cy="43161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A90E2282-D8A5-7763-8439-EC842D9DDFB5}"/>
              </a:ext>
            </a:extLst>
          </p:cNvPr>
          <p:cNvSpPr/>
          <p:nvPr/>
        </p:nvSpPr>
        <p:spPr bwMode="auto">
          <a:xfrm>
            <a:off x="5646794" y="5084417"/>
            <a:ext cx="111275" cy="25858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A30717BA-BF74-F007-A139-114788F0D370}"/>
              </a:ext>
            </a:extLst>
          </p:cNvPr>
          <p:cNvSpPr/>
          <p:nvPr/>
        </p:nvSpPr>
        <p:spPr bwMode="auto">
          <a:xfrm>
            <a:off x="5781292" y="5138392"/>
            <a:ext cx="111275" cy="20143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80EC02C3-5460-7605-1F52-ACBE9D105D0F}"/>
              </a:ext>
            </a:extLst>
          </p:cNvPr>
          <p:cNvSpPr/>
          <p:nvPr/>
        </p:nvSpPr>
        <p:spPr bwMode="auto">
          <a:xfrm>
            <a:off x="6050288" y="5228701"/>
            <a:ext cx="111275" cy="12065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1FECEE57-2B3C-9724-D906-4E6E468B81BE}"/>
              </a:ext>
            </a:extLst>
          </p:cNvPr>
          <p:cNvSpPr/>
          <p:nvPr/>
        </p:nvSpPr>
        <p:spPr bwMode="auto">
          <a:xfrm>
            <a:off x="6184786" y="5273150"/>
            <a:ext cx="111275" cy="6667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B8760300-877F-5A96-823F-5739DBC76E16}"/>
              </a:ext>
            </a:extLst>
          </p:cNvPr>
          <p:cNvSpPr/>
          <p:nvPr/>
        </p:nvSpPr>
        <p:spPr bwMode="auto">
          <a:xfrm>
            <a:off x="5915790" y="5158851"/>
            <a:ext cx="111275" cy="1905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Rectangle 65">
            <a:extLst>
              <a:ext uri="{FF2B5EF4-FFF2-40B4-BE49-F238E27FC236}">
                <a16:creationId xmlns:a16="http://schemas.microsoft.com/office/drawing/2014/main" id="{24EAFF38-543C-ED46-F007-47259CE9CDAF}"/>
              </a:ext>
            </a:extLst>
          </p:cNvPr>
          <p:cNvSpPr/>
          <p:nvPr/>
        </p:nvSpPr>
        <p:spPr bwMode="auto">
          <a:xfrm>
            <a:off x="6319285" y="5289025"/>
            <a:ext cx="111275" cy="6032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67" name="Straight Connector 66">
            <a:extLst>
              <a:ext uri="{FF2B5EF4-FFF2-40B4-BE49-F238E27FC236}">
                <a16:creationId xmlns:a16="http://schemas.microsoft.com/office/drawing/2014/main" id="{5A30C951-83D9-92C7-7F17-A07BE37EFDBC}"/>
              </a:ext>
            </a:extLst>
          </p:cNvPr>
          <p:cNvCxnSpPr>
            <a:cxnSpLocks/>
          </p:cNvCxnSpPr>
          <p:nvPr/>
        </p:nvCxnSpPr>
        <p:spPr bwMode="auto">
          <a:xfrm>
            <a:off x="4649499" y="5348119"/>
            <a:ext cx="1808009"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4A474842-B9F3-6597-3C72-72247914B226}"/>
              </a:ext>
            </a:extLst>
          </p:cNvPr>
          <p:cNvCxnSpPr>
            <a:cxnSpLocks/>
          </p:cNvCxnSpPr>
          <p:nvPr/>
        </p:nvCxnSpPr>
        <p:spPr bwMode="auto">
          <a:xfrm flipV="1">
            <a:off x="4677851" y="4917279"/>
            <a:ext cx="1779657" cy="1766"/>
          </a:xfrm>
          <a:prstGeom prst="line">
            <a:avLst/>
          </a:prstGeom>
          <a:noFill/>
          <a:ln w="28575" cap="flat" cmpd="sng" algn="ctr">
            <a:solidFill>
              <a:schemeClr val="tx2"/>
            </a:solidFill>
            <a:prstDash val="sysDash"/>
            <a:round/>
            <a:headEnd type="none" w="med" len="med"/>
            <a:tailEnd type="none" w="med" len="med"/>
          </a:ln>
          <a:effectLst/>
        </p:spPr>
      </p:cxnSp>
      <p:cxnSp>
        <p:nvCxnSpPr>
          <p:cNvPr id="69" name="Straight Connector 68">
            <a:extLst>
              <a:ext uri="{FF2B5EF4-FFF2-40B4-BE49-F238E27FC236}">
                <a16:creationId xmlns:a16="http://schemas.microsoft.com/office/drawing/2014/main" id="{10A57D0E-B508-E8C0-E4E8-CA8F11871944}"/>
              </a:ext>
            </a:extLst>
          </p:cNvPr>
          <p:cNvCxnSpPr>
            <a:cxnSpLocks/>
          </p:cNvCxnSpPr>
          <p:nvPr/>
        </p:nvCxnSpPr>
        <p:spPr bwMode="auto">
          <a:xfrm flipV="1">
            <a:off x="7499489" y="3100321"/>
            <a:ext cx="0" cy="2249239"/>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804EFC7F-4054-0B85-6E28-573F4379D9CC}"/>
              </a:ext>
            </a:extLst>
          </p:cNvPr>
          <p:cNvCxnSpPr>
            <a:cxnSpLocks/>
          </p:cNvCxnSpPr>
          <p:nvPr/>
        </p:nvCxnSpPr>
        <p:spPr bwMode="auto">
          <a:xfrm flipH="1">
            <a:off x="7443255" y="311375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BB97D745-309F-5EF6-7732-3A01E45EB006}"/>
              </a:ext>
            </a:extLst>
          </p:cNvPr>
          <p:cNvCxnSpPr>
            <a:cxnSpLocks/>
          </p:cNvCxnSpPr>
          <p:nvPr/>
        </p:nvCxnSpPr>
        <p:spPr bwMode="auto">
          <a:xfrm flipH="1">
            <a:off x="7443255" y="35518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BDA9B61C-E351-4464-2CA6-1AE52C84DF20}"/>
              </a:ext>
            </a:extLst>
          </p:cNvPr>
          <p:cNvCxnSpPr>
            <a:cxnSpLocks/>
          </p:cNvCxnSpPr>
          <p:nvPr/>
        </p:nvCxnSpPr>
        <p:spPr bwMode="auto">
          <a:xfrm flipH="1">
            <a:off x="7443255" y="39970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8786A11E-BD28-65C2-47A4-28E96B3BB705}"/>
              </a:ext>
            </a:extLst>
          </p:cNvPr>
          <p:cNvCxnSpPr>
            <a:cxnSpLocks/>
          </p:cNvCxnSpPr>
          <p:nvPr/>
        </p:nvCxnSpPr>
        <p:spPr bwMode="auto">
          <a:xfrm flipH="1">
            <a:off x="7443255" y="444231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0E5AF480-41C3-9971-B993-8D75E3319551}"/>
              </a:ext>
            </a:extLst>
          </p:cNvPr>
          <p:cNvCxnSpPr>
            <a:cxnSpLocks/>
          </p:cNvCxnSpPr>
          <p:nvPr/>
        </p:nvCxnSpPr>
        <p:spPr bwMode="auto">
          <a:xfrm flipH="1">
            <a:off x="7443255" y="48875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ED20CAE6-9F0F-67CF-4CCD-42EA01BE853E}"/>
              </a:ext>
            </a:extLst>
          </p:cNvPr>
          <p:cNvCxnSpPr>
            <a:cxnSpLocks/>
          </p:cNvCxnSpPr>
          <p:nvPr/>
        </p:nvCxnSpPr>
        <p:spPr bwMode="auto">
          <a:xfrm flipH="1">
            <a:off x="7443255" y="5339825"/>
            <a:ext cx="64008" cy="0"/>
          </a:xfrm>
          <a:prstGeom prst="line">
            <a:avLst/>
          </a:prstGeom>
          <a:noFill/>
          <a:ln w="28575" cap="flat" cmpd="sng" algn="ctr">
            <a:solidFill>
              <a:schemeClr val="bg1"/>
            </a:solidFill>
            <a:prstDash val="solid"/>
            <a:round/>
            <a:headEnd type="none" w="med" len="med"/>
            <a:tailEnd type="none" w="med" len="med"/>
          </a:ln>
          <a:effectLst/>
        </p:spPr>
      </p:cxnSp>
      <p:grpSp>
        <p:nvGrpSpPr>
          <p:cNvPr id="76" name="Group 75">
            <a:extLst>
              <a:ext uri="{FF2B5EF4-FFF2-40B4-BE49-F238E27FC236}">
                <a16:creationId xmlns:a16="http://schemas.microsoft.com/office/drawing/2014/main" id="{D4195897-B002-41A1-0396-465C23A01ACA}"/>
              </a:ext>
            </a:extLst>
          </p:cNvPr>
          <p:cNvGrpSpPr/>
          <p:nvPr/>
        </p:nvGrpSpPr>
        <p:grpSpPr>
          <a:xfrm>
            <a:off x="9081083" y="3318653"/>
            <a:ext cx="871902" cy="830997"/>
            <a:chOff x="5739552" y="3125469"/>
            <a:chExt cx="871902" cy="830997"/>
          </a:xfrm>
        </p:grpSpPr>
        <p:sp>
          <p:nvSpPr>
            <p:cNvPr id="77" name="TextBox 76">
              <a:extLst>
                <a:ext uri="{FF2B5EF4-FFF2-40B4-BE49-F238E27FC236}">
                  <a16:creationId xmlns:a16="http://schemas.microsoft.com/office/drawing/2014/main" id="{64D9D0F3-E52D-9B50-9963-CE31B9A1B3CD}"/>
                </a:ext>
              </a:extLst>
            </p:cNvPr>
            <p:cNvSpPr txBox="1"/>
            <p:nvPr/>
          </p:nvSpPr>
          <p:spPr bwMode="auto">
            <a:xfrm>
              <a:off x="5810471" y="3125469"/>
              <a:ext cx="8009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DL1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DL1.5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DL2</a:t>
              </a:r>
            </a:p>
          </p:txBody>
        </p:sp>
        <p:sp>
          <p:nvSpPr>
            <p:cNvPr id="78" name="Rectangle 77">
              <a:extLst>
                <a:ext uri="{FF2B5EF4-FFF2-40B4-BE49-F238E27FC236}">
                  <a16:creationId xmlns:a16="http://schemas.microsoft.com/office/drawing/2014/main" id="{8EF50FF3-02DE-6FF5-A174-7B8281555161}"/>
                </a:ext>
              </a:extLst>
            </p:cNvPr>
            <p:cNvSpPr/>
            <p:nvPr/>
          </p:nvSpPr>
          <p:spPr bwMode="auto">
            <a:xfrm>
              <a:off x="5739552" y="3229048"/>
              <a:ext cx="111275" cy="1112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E185D5D2-34F2-DF47-3B59-D9C7986F9DDE}"/>
                </a:ext>
              </a:extLst>
            </p:cNvPr>
            <p:cNvSpPr/>
            <p:nvPr/>
          </p:nvSpPr>
          <p:spPr bwMode="auto">
            <a:xfrm>
              <a:off x="5739552" y="3730824"/>
              <a:ext cx="111275" cy="11127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2362FA3C-2112-6608-C6ED-1C43F6D04DAC}"/>
                </a:ext>
              </a:extLst>
            </p:cNvPr>
            <p:cNvSpPr/>
            <p:nvPr/>
          </p:nvSpPr>
          <p:spPr bwMode="auto">
            <a:xfrm>
              <a:off x="5739552" y="3485315"/>
              <a:ext cx="111275" cy="1112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81" name="TextBox 80">
            <a:extLst>
              <a:ext uri="{FF2B5EF4-FFF2-40B4-BE49-F238E27FC236}">
                <a16:creationId xmlns:a16="http://schemas.microsoft.com/office/drawing/2014/main" id="{2804E692-7190-1F1F-F948-D59CB33FF954}"/>
              </a:ext>
            </a:extLst>
          </p:cNvPr>
          <p:cNvSpPr txBox="1"/>
          <p:nvPr/>
        </p:nvSpPr>
        <p:spPr bwMode="auto">
          <a:xfrm>
            <a:off x="7043465" y="2969206"/>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82" name="TextBox 81">
            <a:extLst>
              <a:ext uri="{FF2B5EF4-FFF2-40B4-BE49-F238E27FC236}">
                <a16:creationId xmlns:a16="http://schemas.microsoft.com/office/drawing/2014/main" id="{60F665E3-F116-3AD8-08C9-4C0C8DB23ACE}"/>
              </a:ext>
            </a:extLst>
          </p:cNvPr>
          <p:cNvSpPr txBox="1"/>
          <p:nvPr/>
        </p:nvSpPr>
        <p:spPr bwMode="auto">
          <a:xfrm>
            <a:off x="7043465" y="3410755"/>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83" name="TextBox 82">
            <a:extLst>
              <a:ext uri="{FF2B5EF4-FFF2-40B4-BE49-F238E27FC236}">
                <a16:creationId xmlns:a16="http://schemas.microsoft.com/office/drawing/2014/main" id="{B49FB7E9-BA11-136F-82FC-E7BB2408FD63}"/>
              </a:ext>
            </a:extLst>
          </p:cNvPr>
          <p:cNvSpPr txBox="1"/>
          <p:nvPr/>
        </p:nvSpPr>
        <p:spPr bwMode="auto">
          <a:xfrm>
            <a:off x="7043465" y="3852304"/>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84" name="TextBox 83">
            <a:extLst>
              <a:ext uri="{FF2B5EF4-FFF2-40B4-BE49-F238E27FC236}">
                <a16:creationId xmlns:a16="http://schemas.microsoft.com/office/drawing/2014/main" id="{522C81CD-A224-8796-01E1-69EF1E31275A}"/>
              </a:ext>
            </a:extLst>
          </p:cNvPr>
          <p:cNvSpPr txBox="1"/>
          <p:nvPr/>
        </p:nvSpPr>
        <p:spPr bwMode="auto">
          <a:xfrm>
            <a:off x="7043465" y="4293853"/>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85" name="TextBox 84">
            <a:extLst>
              <a:ext uri="{FF2B5EF4-FFF2-40B4-BE49-F238E27FC236}">
                <a16:creationId xmlns:a16="http://schemas.microsoft.com/office/drawing/2014/main" id="{53FD6996-E488-0506-B236-3123CE85B3D5}"/>
              </a:ext>
            </a:extLst>
          </p:cNvPr>
          <p:cNvSpPr txBox="1"/>
          <p:nvPr/>
        </p:nvSpPr>
        <p:spPr bwMode="auto">
          <a:xfrm>
            <a:off x="7043465" y="4735402"/>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86" name="TextBox 85">
            <a:extLst>
              <a:ext uri="{FF2B5EF4-FFF2-40B4-BE49-F238E27FC236}">
                <a16:creationId xmlns:a16="http://schemas.microsoft.com/office/drawing/2014/main" id="{9603EDF4-C68D-9FCE-964A-CC662BB3CCAB}"/>
              </a:ext>
            </a:extLst>
          </p:cNvPr>
          <p:cNvSpPr txBox="1"/>
          <p:nvPr/>
        </p:nvSpPr>
        <p:spPr bwMode="auto">
          <a:xfrm>
            <a:off x="7043465" y="5176951"/>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87" name="TextBox 86">
            <a:extLst>
              <a:ext uri="{FF2B5EF4-FFF2-40B4-BE49-F238E27FC236}">
                <a16:creationId xmlns:a16="http://schemas.microsoft.com/office/drawing/2014/main" id="{05D7A080-EF3A-1160-DB4A-140A53EB6916}"/>
              </a:ext>
            </a:extLst>
          </p:cNvPr>
          <p:cNvSpPr txBox="1"/>
          <p:nvPr/>
        </p:nvSpPr>
        <p:spPr bwMode="auto">
          <a:xfrm rot="16200000">
            <a:off x="5792001" y="4079845"/>
            <a:ext cx="24535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Percent Change in Tumor Size</a:t>
            </a:r>
          </a:p>
        </p:txBody>
      </p:sp>
      <p:cxnSp>
        <p:nvCxnSpPr>
          <p:cNvPr id="88" name="Straight Connector 87">
            <a:extLst>
              <a:ext uri="{FF2B5EF4-FFF2-40B4-BE49-F238E27FC236}">
                <a16:creationId xmlns:a16="http://schemas.microsoft.com/office/drawing/2014/main" id="{F9C419D0-7B2F-BD80-6970-9AD23FB1C379}"/>
              </a:ext>
            </a:extLst>
          </p:cNvPr>
          <p:cNvCxnSpPr>
            <a:cxnSpLocks/>
          </p:cNvCxnSpPr>
          <p:nvPr/>
        </p:nvCxnSpPr>
        <p:spPr bwMode="auto">
          <a:xfrm>
            <a:off x="7485313" y="5339825"/>
            <a:ext cx="1837027"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46C52ECB-0505-38B6-C50A-3D6BD54BCD6C}"/>
              </a:ext>
            </a:extLst>
          </p:cNvPr>
          <p:cNvCxnSpPr>
            <a:cxnSpLocks/>
          </p:cNvCxnSpPr>
          <p:nvPr/>
        </p:nvCxnSpPr>
        <p:spPr bwMode="auto">
          <a:xfrm>
            <a:off x="7499489" y="5330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B3C1ED53-31CD-5520-5186-BD1953B13AA1}"/>
              </a:ext>
            </a:extLst>
          </p:cNvPr>
          <p:cNvCxnSpPr>
            <a:cxnSpLocks/>
          </p:cNvCxnSpPr>
          <p:nvPr/>
        </p:nvCxnSpPr>
        <p:spPr bwMode="auto">
          <a:xfrm>
            <a:off x="8406050" y="5330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52C48E9B-D3CB-BD8C-53E1-EA573D73F28B}"/>
              </a:ext>
            </a:extLst>
          </p:cNvPr>
          <p:cNvCxnSpPr>
            <a:cxnSpLocks/>
          </p:cNvCxnSpPr>
          <p:nvPr/>
        </p:nvCxnSpPr>
        <p:spPr bwMode="auto">
          <a:xfrm>
            <a:off x="9312611" y="5330840"/>
            <a:ext cx="0" cy="64008"/>
          </a:xfrm>
          <a:prstGeom prst="line">
            <a:avLst/>
          </a:prstGeom>
          <a:noFill/>
          <a:ln w="28575" cap="flat" cmpd="sng" algn="ctr">
            <a:solidFill>
              <a:schemeClr val="bg1"/>
            </a:solidFill>
            <a:prstDash val="solid"/>
            <a:round/>
            <a:headEnd type="none" w="med" len="med"/>
            <a:tailEnd type="none" w="med" len="med"/>
          </a:ln>
          <a:effectLst/>
        </p:spPr>
      </p:cxnSp>
      <p:sp>
        <p:nvSpPr>
          <p:cNvPr id="92" name="TextBox 91">
            <a:extLst>
              <a:ext uri="{FF2B5EF4-FFF2-40B4-BE49-F238E27FC236}">
                <a16:creationId xmlns:a16="http://schemas.microsoft.com/office/drawing/2014/main" id="{D38926A2-91B0-9672-60A7-82E2875F0A29}"/>
              </a:ext>
            </a:extLst>
          </p:cNvPr>
          <p:cNvSpPr txBox="1"/>
          <p:nvPr/>
        </p:nvSpPr>
        <p:spPr bwMode="auto">
          <a:xfrm>
            <a:off x="7276742"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93" name="TextBox 92">
            <a:extLst>
              <a:ext uri="{FF2B5EF4-FFF2-40B4-BE49-F238E27FC236}">
                <a16:creationId xmlns:a16="http://schemas.microsoft.com/office/drawing/2014/main" id="{F7C1E7E9-5BFC-7AC8-1792-66EF4396E686}"/>
              </a:ext>
            </a:extLst>
          </p:cNvPr>
          <p:cNvSpPr txBox="1"/>
          <p:nvPr/>
        </p:nvSpPr>
        <p:spPr bwMode="auto">
          <a:xfrm>
            <a:off x="8172228"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94" name="TextBox 93">
            <a:extLst>
              <a:ext uri="{FF2B5EF4-FFF2-40B4-BE49-F238E27FC236}">
                <a16:creationId xmlns:a16="http://schemas.microsoft.com/office/drawing/2014/main" id="{5D92B815-8BD4-F031-2FBD-E1120122DEC2}"/>
              </a:ext>
            </a:extLst>
          </p:cNvPr>
          <p:cNvSpPr txBox="1"/>
          <p:nvPr/>
        </p:nvSpPr>
        <p:spPr bwMode="auto">
          <a:xfrm>
            <a:off x="9081083"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95" name="TextBox 94">
            <a:extLst>
              <a:ext uri="{FF2B5EF4-FFF2-40B4-BE49-F238E27FC236}">
                <a16:creationId xmlns:a16="http://schemas.microsoft.com/office/drawing/2014/main" id="{1C07C8D4-BF5A-5A39-03A2-EB955EF7DFB7}"/>
              </a:ext>
            </a:extLst>
          </p:cNvPr>
          <p:cNvSpPr txBox="1"/>
          <p:nvPr/>
        </p:nvSpPr>
        <p:spPr bwMode="auto">
          <a:xfrm>
            <a:off x="7499489" y="5544128"/>
            <a:ext cx="18131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Cycle</a:t>
            </a:r>
          </a:p>
        </p:txBody>
      </p:sp>
      <p:grpSp>
        <p:nvGrpSpPr>
          <p:cNvPr id="96" name="Group 95">
            <a:extLst>
              <a:ext uri="{FF2B5EF4-FFF2-40B4-BE49-F238E27FC236}">
                <a16:creationId xmlns:a16="http://schemas.microsoft.com/office/drawing/2014/main" id="{6628A7F1-E573-53EB-544D-43266B278C8B}"/>
              </a:ext>
            </a:extLst>
          </p:cNvPr>
          <p:cNvGrpSpPr/>
          <p:nvPr/>
        </p:nvGrpSpPr>
        <p:grpSpPr>
          <a:xfrm>
            <a:off x="7477328" y="3534535"/>
            <a:ext cx="1468876" cy="1815829"/>
            <a:chOff x="7477328" y="3566809"/>
            <a:chExt cx="1468876" cy="1815829"/>
          </a:xfrm>
        </p:grpSpPr>
        <p:sp>
          <p:nvSpPr>
            <p:cNvPr id="97" name="Freeform 96">
              <a:extLst>
                <a:ext uri="{FF2B5EF4-FFF2-40B4-BE49-F238E27FC236}">
                  <a16:creationId xmlns:a16="http://schemas.microsoft.com/office/drawing/2014/main" id="{6CB2F1FB-FEB7-CDDC-447E-EE7BD196F4EF}"/>
                </a:ext>
              </a:extLst>
            </p:cNvPr>
            <p:cNvSpPr/>
            <p:nvPr/>
          </p:nvSpPr>
          <p:spPr bwMode="auto">
            <a:xfrm>
              <a:off x="7477328" y="3566809"/>
              <a:ext cx="1468876" cy="1815829"/>
            </a:xfrm>
            <a:custGeom>
              <a:avLst/>
              <a:gdLst>
                <a:gd name="connsiteX0" fmla="*/ 1468876 w 1468876"/>
                <a:gd name="connsiteY0" fmla="*/ 0 h 1815829"/>
                <a:gd name="connsiteX1" fmla="*/ 1105710 w 1468876"/>
                <a:gd name="connsiteY1" fmla="*/ 1021404 h 1815829"/>
                <a:gd name="connsiteX2" fmla="*/ 732817 w 1468876"/>
                <a:gd name="connsiteY2" fmla="*/ 1361872 h 1815829"/>
                <a:gd name="connsiteX3" fmla="*/ 366408 w 1468876"/>
                <a:gd name="connsiteY3" fmla="*/ 1592093 h 1815829"/>
                <a:gd name="connsiteX4" fmla="*/ 0 w 1468876"/>
                <a:gd name="connsiteY4" fmla="*/ 1815829 h 1815829"/>
                <a:gd name="connsiteX5" fmla="*/ 363166 w 1468876"/>
                <a:gd name="connsiteY5" fmla="*/ 1689370 h 1815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68876" h="1815829">
                  <a:moveTo>
                    <a:pt x="1468876" y="0"/>
                  </a:moveTo>
                  <a:lnTo>
                    <a:pt x="1105710" y="1021404"/>
                  </a:lnTo>
                  <a:lnTo>
                    <a:pt x="732817" y="1361872"/>
                  </a:lnTo>
                  <a:lnTo>
                    <a:pt x="366408" y="1592093"/>
                  </a:lnTo>
                  <a:lnTo>
                    <a:pt x="0" y="1815829"/>
                  </a:lnTo>
                  <a:lnTo>
                    <a:pt x="363166" y="1689370"/>
                  </a:lnTo>
                </a:path>
              </a:pathLst>
            </a:custGeom>
            <a:noFill/>
            <a:ln w="19050">
              <a:solidFill>
                <a:schemeClr val="accent3"/>
              </a:solidFill>
              <a:miter lim="800000"/>
              <a:headEnd/>
              <a:tailEnd/>
            </a:ln>
          </p:spPr>
          <p:txBody>
            <a:bodyPr rtlCol="0" anchor="ctr"/>
            <a:lstStyle/>
            <a:p>
              <a:pPr algn="ctr"/>
              <a:endParaRPr lang="en-US" dirty="0"/>
            </a:p>
          </p:txBody>
        </p:sp>
        <p:sp>
          <p:nvSpPr>
            <p:cNvPr id="98" name="Freeform 97">
              <a:extLst>
                <a:ext uri="{FF2B5EF4-FFF2-40B4-BE49-F238E27FC236}">
                  <a16:creationId xmlns:a16="http://schemas.microsoft.com/office/drawing/2014/main" id="{5BD250A6-C49E-6777-B7AE-6B29D7D2F601}"/>
                </a:ext>
              </a:extLst>
            </p:cNvPr>
            <p:cNvSpPr/>
            <p:nvPr/>
          </p:nvSpPr>
          <p:spPr bwMode="auto">
            <a:xfrm>
              <a:off x="7506511" y="4079132"/>
              <a:ext cx="346953" cy="1206230"/>
            </a:xfrm>
            <a:custGeom>
              <a:avLst/>
              <a:gdLst>
                <a:gd name="connsiteX0" fmla="*/ 346953 w 346953"/>
                <a:gd name="connsiteY0" fmla="*/ 0 h 1206230"/>
                <a:gd name="connsiteX1" fmla="*/ 0 w 346953"/>
                <a:gd name="connsiteY1" fmla="*/ 1206230 h 1206230"/>
              </a:gdLst>
              <a:ahLst/>
              <a:cxnLst>
                <a:cxn ang="0">
                  <a:pos x="connsiteX0" y="connsiteY0"/>
                </a:cxn>
                <a:cxn ang="0">
                  <a:pos x="connsiteX1" y="connsiteY1"/>
                </a:cxn>
              </a:cxnLst>
              <a:rect l="l" t="t" r="r" b="b"/>
              <a:pathLst>
                <a:path w="346953" h="1206230">
                  <a:moveTo>
                    <a:pt x="346953" y="0"/>
                  </a:moveTo>
                  <a:lnTo>
                    <a:pt x="0" y="1206230"/>
                  </a:lnTo>
                </a:path>
              </a:pathLst>
            </a:custGeom>
            <a:noFill/>
            <a:ln w="19050">
              <a:solidFill>
                <a:schemeClr val="accent3"/>
              </a:solidFill>
              <a:miter lim="800000"/>
              <a:headEnd/>
              <a:tailEnd/>
            </a:ln>
          </p:spPr>
          <p:txBody>
            <a:bodyPr rtlCol="0" anchor="ctr"/>
            <a:lstStyle/>
            <a:p>
              <a:pPr algn="ctr"/>
              <a:endParaRPr lang="en-US" dirty="0"/>
            </a:p>
          </p:txBody>
        </p:sp>
        <p:cxnSp>
          <p:nvCxnSpPr>
            <p:cNvPr id="99" name="Straight Connector 98">
              <a:extLst>
                <a:ext uri="{FF2B5EF4-FFF2-40B4-BE49-F238E27FC236}">
                  <a16:creationId xmlns:a16="http://schemas.microsoft.com/office/drawing/2014/main" id="{7E8010E4-21E6-2599-3BB7-71E3C29B4D51}"/>
                </a:ext>
              </a:extLst>
            </p:cNvPr>
            <p:cNvCxnSpPr>
              <a:cxnSpLocks/>
            </p:cNvCxnSpPr>
            <p:nvPr/>
          </p:nvCxnSpPr>
          <p:spPr bwMode="auto">
            <a:xfrm flipH="1">
              <a:off x="7506511" y="3769931"/>
              <a:ext cx="348176" cy="1470035"/>
            </a:xfrm>
            <a:prstGeom prst="line">
              <a:avLst/>
            </a:prstGeom>
            <a:noFill/>
            <a:ln w="19050" cap="flat" cmpd="sng" algn="ctr">
              <a:solidFill>
                <a:schemeClr val="accent3"/>
              </a:solidFill>
              <a:prstDash val="solid"/>
              <a:round/>
              <a:headEnd type="none" w="med" len="med"/>
              <a:tailEnd type="none" w="med" len="med"/>
            </a:ln>
            <a:effectLst/>
          </p:spPr>
        </p:cxnSp>
      </p:grpSp>
      <p:sp>
        <p:nvSpPr>
          <p:cNvPr id="100" name="Freeform 99">
            <a:extLst>
              <a:ext uri="{FF2B5EF4-FFF2-40B4-BE49-F238E27FC236}">
                <a16:creationId xmlns:a16="http://schemas.microsoft.com/office/drawing/2014/main" id="{A722374E-D937-9D9A-F5F4-2043BD5597E8}"/>
              </a:ext>
            </a:extLst>
          </p:cNvPr>
          <p:cNvSpPr/>
          <p:nvPr/>
        </p:nvSpPr>
        <p:spPr bwMode="auto">
          <a:xfrm>
            <a:off x="7483813" y="3884730"/>
            <a:ext cx="732817" cy="1439694"/>
          </a:xfrm>
          <a:custGeom>
            <a:avLst/>
            <a:gdLst>
              <a:gd name="connsiteX0" fmla="*/ 732817 w 732817"/>
              <a:gd name="connsiteY0" fmla="*/ 0 h 1439694"/>
              <a:gd name="connsiteX1" fmla="*/ 356681 w 732817"/>
              <a:gd name="connsiteY1" fmla="*/ 603115 h 1439694"/>
              <a:gd name="connsiteX2" fmla="*/ 0 w 732817"/>
              <a:gd name="connsiteY2" fmla="*/ 1439694 h 1439694"/>
              <a:gd name="connsiteX3" fmla="*/ 350196 w 732817"/>
              <a:gd name="connsiteY3" fmla="*/ 966281 h 1439694"/>
            </a:gdLst>
            <a:ahLst/>
            <a:cxnLst>
              <a:cxn ang="0">
                <a:pos x="connsiteX0" y="connsiteY0"/>
              </a:cxn>
              <a:cxn ang="0">
                <a:pos x="connsiteX1" y="connsiteY1"/>
              </a:cxn>
              <a:cxn ang="0">
                <a:pos x="connsiteX2" y="connsiteY2"/>
              </a:cxn>
              <a:cxn ang="0">
                <a:pos x="connsiteX3" y="connsiteY3"/>
              </a:cxn>
            </a:cxnLst>
            <a:rect l="l" t="t" r="r" b="b"/>
            <a:pathLst>
              <a:path w="732817" h="1439694">
                <a:moveTo>
                  <a:pt x="732817" y="0"/>
                </a:moveTo>
                <a:lnTo>
                  <a:pt x="356681" y="603115"/>
                </a:lnTo>
                <a:lnTo>
                  <a:pt x="0" y="1439694"/>
                </a:lnTo>
                <a:lnTo>
                  <a:pt x="350196" y="966281"/>
                </a:lnTo>
              </a:path>
            </a:pathLst>
          </a:custGeom>
          <a:noFill/>
          <a:ln w="19050">
            <a:solidFill>
              <a:schemeClr val="accent1"/>
            </a:solidFill>
            <a:miter lim="800000"/>
            <a:headEnd/>
            <a:tailEnd/>
          </a:ln>
        </p:spPr>
        <p:txBody>
          <a:bodyPr rtlCol="0" anchor="ctr"/>
          <a:lstStyle/>
          <a:p>
            <a:pPr algn="ctr"/>
            <a:endParaRPr lang="en-US" dirty="0"/>
          </a:p>
        </p:txBody>
      </p:sp>
      <p:cxnSp>
        <p:nvCxnSpPr>
          <p:cNvPr id="101" name="Straight Connector 100">
            <a:extLst>
              <a:ext uri="{FF2B5EF4-FFF2-40B4-BE49-F238E27FC236}">
                <a16:creationId xmlns:a16="http://schemas.microsoft.com/office/drawing/2014/main" id="{AAB372DE-A693-CEB0-9116-62495557D66C}"/>
              </a:ext>
            </a:extLst>
          </p:cNvPr>
          <p:cNvCxnSpPr>
            <a:cxnSpLocks/>
            <a:stCxn id="92" idx="0"/>
          </p:cNvCxnSpPr>
          <p:nvPr/>
        </p:nvCxnSpPr>
        <p:spPr bwMode="auto">
          <a:xfrm flipV="1">
            <a:off x="7511842" y="5026778"/>
            <a:ext cx="342984" cy="312799"/>
          </a:xfrm>
          <a:prstGeom prst="line">
            <a:avLst/>
          </a:prstGeom>
          <a:noFill/>
          <a:ln w="19050" cap="flat" cmpd="sng" algn="ctr">
            <a:solidFill>
              <a:schemeClr val="accent1"/>
            </a:solidFill>
            <a:prstDash val="solid"/>
            <a:round/>
            <a:headEnd type="none" w="med" len="med"/>
            <a:tailEnd type="none" w="med" len="med"/>
          </a:ln>
          <a:effectLst/>
        </p:spPr>
      </p:cxnSp>
      <p:sp>
        <p:nvSpPr>
          <p:cNvPr id="102" name="Freeform 101">
            <a:extLst>
              <a:ext uri="{FF2B5EF4-FFF2-40B4-BE49-F238E27FC236}">
                <a16:creationId xmlns:a16="http://schemas.microsoft.com/office/drawing/2014/main" id="{D34C9CF4-58DE-7222-E450-3515F12F75F0}"/>
              </a:ext>
            </a:extLst>
          </p:cNvPr>
          <p:cNvSpPr/>
          <p:nvPr/>
        </p:nvSpPr>
        <p:spPr bwMode="auto">
          <a:xfrm>
            <a:off x="7483813" y="4731037"/>
            <a:ext cx="719847" cy="619327"/>
          </a:xfrm>
          <a:custGeom>
            <a:avLst/>
            <a:gdLst>
              <a:gd name="connsiteX0" fmla="*/ 0 w 719847"/>
              <a:gd name="connsiteY0" fmla="*/ 619327 h 619327"/>
              <a:gd name="connsiteX1" fmla="*/ 366408 w 719847"/>
              <a:gd name="connsiteY1" fmla="*/ 512323 h 619327"/>
              <a:gd name="connsiteX2" fmla="*/ 719847 w 719847"/>
              <a:gd name="connsiteY2" fmla="*/ 0 h 619327"/>
            </a:gdLst>
            <a:ahLst/>
            <a:cxnLst>
              <a:cxn ang="0">
                <a:pos x="connsiteX0" y="connsiteY0"/>
              </a:cxn>
              <a:cxn ang="0">
                <a:pos x="connsiteX1" y="connsiteY1"/>
              </a:cxn>
              <a:cxn ang="0">
                <a:pos x="connsiteX2" y="connsiteY2"/>
              </a:cxn>
            </a:cxnLst>
            <a:rect l="l" t="t" r="r" b="b"/>
            <a:pathLst>
              <a:path w="719847" h="619327">
                <a:moveTo>
                  <a:pt x="0" y="619327"/>
                </a:moveTo>
                <a:lnTo>
                  <a:pt x="366408" y="512323"/>
                </a:lnTo>
                <a:lnTo>
                  <a:pt x="719847" y="0"/>
                </a:lnTo>
              </a:path>
            </a:pathLst>
          </a:custGeom>
          <a:noFill/>
          <a:ln w="19050">
            <a:solidFill>
              <a:schemeClr val="accent1"/>
            </a:solidFill>
            <a:miter lim="800000"/>
            <a:headEnd/>
            <a:tailEnd/>
          </a:ln>
        </p:spPr>
        <p:txBody>
          <a:bodyPr rtlCol="0" anchor="ctr"/>
          <a:lstStyle/>
          <a:p>
            <a:pPr algn="ctr"/>
            <a:endParaRPr lang="en-US" dirty="0"/>
          </a:p>
        </p:txBody>
      </p:sp>
      <p:grpSp>
        <p:nvGrpSpPr>
          <p:cNvPr id="103" name="Group 102">
            <a:extLst>
              <a:ext uri="{FF2B5EF4-FFF2-40B4-BE49-F238E27FC236}">
                <a16:creationId xmlns:a16="http://schemas.microsoft.com/office/drawing/2014/main" id="{D4322BB4-3CD2-AB62-DB8F-413CD210F225}"/>
              </a:ext>
            </a:extLst>
          </p:cNvPr>
          <p:cNvGrpSpPr/>
          <p:nvPr/>
        </p:nvGrpSpPr>
        <p:grpSpPr>
          <a:xfrm>
            <a:off x="7493540" y="3414560"/>
            <a:ext cx="359924" cy="1884006"/>
            <a:chOff x="7493540" y="3446834"/>
            <a:chExt cx="359924" cy="1884006"/>
          </a:xfrm>
        </p:grpSpPr>
        <p:sp>
          <p:nvSpPr>
            <p:cNvPr id="104" name="Freeform 103">
              <a:extLst>
                <a:ext uri="{FF2B5EF4-FFF2-40B4-BE49-F238E27FC236}">
                  <a16:creationId xmlns:a16="http://schemas.microsoft.com/office/drawing/2014/main" id="{80493CC1-0D4D-8F67-F6B5-989E83D41A8F}"/>
                </a:ext>
              </a:extLst>
            </p:cNvPr>
            <p:cNvSpPr/>
            <p:nvPr/>
          </p:nvSpPr>
          <p:spPr bwMode="auto">
            <a:xfrm>
              <a:off x="7493540" y="3446834"/>
              <a:ext cx="359924" cy="1854740"/>
            </a:xfrm>
            <a:custGeom>
              <a:avLst/>
              <a:gdLst>
                <a:gd name="connsiteX0" fmla="*/ 359924 w 359924"/>
                <a:gd name="connsiteY0" fmla="*/ 0 h 1854740"/>
                <a:gd name="connsiteX1" fmla="*/ 0 w 359924"/>
                <a:gd name="connsiteY1" fmla="*/ 1854740 h 1854740"/>
                <a:gd name="connsiteX2" fmla="*/ 353439 w 359924"/>
                <a:gd name="connsiteY2" fmla="*/ 930613 h 1854740"/>
              </a:gdLst>
              <a:ahLst/>
              <a:cxnLst>
                <a:cxn ang="0">
                  <a:pos x="connsiteX0" y="connsiteY0"/>
                </a:cxn>
                <a:cxn ang="0">
                  <a:pos x="connsiteX1" y="connsiteY1"/>
                </a:cxn>
                <a:cxn ang="0">
                  <a:pos x="connsiteX2" y="connsiteY2"/>
                </a:cxn>
              </a:cxnLst>
              <a:rect l="l" t="t" r="r" b="b"/>
              <a:pathLst>
                <a:path w="359924" h="1854740">
                  <a:moveTo>
                    <a:pt x="359924" y="0"/>
                  </a:moveTo>
                  <a:lnTo>
                    <a:pt x="0" y="1854740"/>
                  </a:lnTo>
                  <a:lnTo>
                    <a:pt x="353439" y="930613"/>
                  </a:lnTo>
                </a:path>
              </a:pathLst>
            </a:custGeom>
            <a:noFill/>
            <a:ln w="19050">
              <a:solidFill>
                <a:schemeClr val="accent4"/>
              </a:solidFill>
              <a:miter lim="800000"/>
              <a:headEnd/>
              <a:tailEnd/>
            </a:ln>
          </p:spPr>
          <p:txBody>
            <a:bodyPr rtlCol="0" anchor="ctr"/>
            <a:lstStyle/>
            <a:p>
              <a:pPr algn="ctr"/>
              <a:endParaRPr lang="en-US" dirty="0"/>
            </a:p>
          </p:txBody>
        </p:sp>
        <p:cxnSp>
          <p:nvCxnSpPr>
            <p:cNvPr id="105" name="Straight Connector 104">
              <a:extLst>
                <a:ext uri="{FF2B5EF4-FFF2-40B4-BE49-F238E27FC236}">
                  <a16:creationId xmlns:a16="http://schemas.microsoft.com/office/drawing/2014/main" id="{E4DDE22E-144F-A778-292B-A4A57A3D7BD4}"/>
                </a:ext>
              </a:extLst>
            </p:cNvPr>
            <p:cNvCxnSpPr>
              <a:endCxn id="86" idx="3"/>
            </p:cNvCxnSpPr>
            <p:nvPr/>
          </p:nvCxnSpPr>
          <p:spPr bwMode="auto">
            <a:xfrm flipH="1">
              <a:off x="7513665" y="4937843"/>
              <a:ext cx="332516" cy="392997"/>
            </a:xfrm>
            <a:prstGeom prst="line">
              <a:avLst/>
            </a:prstGeom>
            <a:noFill/>
            <a:ln w="19050" cap="flat" cmpd="sng" algn="ctr">
              <a:solidFill>
                <a:schemeClr val="accent4"/>
              </a:solidFill>
              <a:prstDash val="solid"/>
              <a:round/>
              <a:headEnd type="none" w="med" len="med"/>
              <a:tailEnd type="none" w="med" len="med"/>
            </a:ln>
            <a:effectLst/>
          </p:spPr>
        </p:cxnSp>
      </p:grpSp>
      <p:sp>
        <p:nvSpPr>
          <p:cNvPr id="106" name="Rectangle 105">
            <a:extLst>
              <a:ext uri="{FF2B5EF4-FFF2-40B4-BE49-F238E27FC236}">
                <a16:creationId xmlns:a16="http://schemas.microsoft.com/office/drawing/2014/main" id="{C41AFDAD-5720-5D94-7391-493EB6228F08}"/>
              </a:ext>
            </a:extLst>
          </p:cNvPr>
          <p:cNvSpPr/>
          <p:nvPr/>
        </p:nvSpPr>
        <p:spPr bwMode="auto">
          <a:xfrm>
            <a:off x="7816493" y="3393543"/>
            <a:ext cx="67455" cy="67455"/>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E38B9569-8A17-79DB-903C-B5ADA5BE1872}"/>
              </a:ext>
            </a:extLst>
          </p:cNvPr>
          <p:cNvSpPr/>
          <p:nvPr/>
        </p:nvSpPr>
        <p:spPr bwMode="auto">
          <a:xfrm>
            <a:off x="7812128" y="4302147"/>
            <a:ext cx="67455" cy="67455"/>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A7D92EC8-3596-8BBD-6A2B-70C52B8A99E6}"/>
              </a:ext>
            </a:extLst>
          </p:cNvPr>
          <p:cNvSpPr/>
          <p:nvPr/>
        </p:nvSpPr>
        <p:spPr bwMode="auto">
          <a:xfrm>
            <a:off x="7816493" y="4900527"/>
            <a:ext cx="67455" cy="67455"/>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8518B2F2-1C5C-10AD-709E-285377F97C4A}"/>
              </a:ext>
            </a:extLst>
          </p:cNvPr>
          <p:cNvSpPr/>
          <p:nvPr/>
        </p:nvSpPr>
        <p:spPr bwMode="auto">
          <a:xfrm>
            <a:off x="7816492" y="3707723"/>
            <a:ext cx="67455" cy="67455"/>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Rectangle 109">
            <a:extLst>
              <a:ext uri="{FF2B5EF4-FFF2-40B4-BE49-F238E27FC236}">
                <a16:creationId xmlns:a16="http://schemas.microsoft.com/office/drawing/2014/main" id="{D9C3211B-D3A1-D427-CC25-FF3D5068F2EE}"/>
              </a:ext>
            </a:extLst>
          </p:cNvPr>
          <p:cNvSpPr/>
          <p:nvPr/>
        </p:nvSpPr>
        <p:spPr bwMode="auto">
          <a:xfrm>
            <a:off x="7812128" y="4016246"/>
            <a:ext cx="67455" cy="67455"/>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12F4EA85-D8B5-666A-57A6-01845D4A4D22}"/>
              </a:ext>
            </a:extLst>
          </p:cNvPr>
          <p:cNvSpPr/>
          <p:nvPr/>
        </p:nvSpPr>
        <p:spPr bwMode="auto">
          <a:xfrm>
            <a:off x="7815904" y="5188814"/>
            <a:ext cx="67455" cy="67455"/>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4DAF577D-3ED7-D162-4DBC-2B7E740FA366}"/>
              </a:ext>
            </a:extLst>
          </p:cNvPr>
          <p:cNvSpPr/>
          <p:nvPr/>
        </p:nvSpPr>
        <p:spPr bwMode="auto">
          <a:xfrm>
            <a:off x="8176417" y="4866799"/>
            <a:ext cx="67455" cy="67455"/>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Rectangle 112">
            <a:extLst>
              <a:ext uri="{FF2B5EF4-FFF2-40B4-BE49-F238E27FC236}">
                <a16:creationId xmlns:a16="http://schemas.microsoft.com/office/drawing/2014/main" id="{6A306476-F308-5E8A-88EE-0ADCC003F676}"/>
              </a:ext>
            </a:extLst>
          </p:cNvPr>
          <p:cNvSpPr/>
          <p:nvPr/>
        </p:nvSpPr>
        <p:spPr bwMode="auto">
          <a:xfrm>
            <a:off x="8547689" y="4533633"/>
            <a:ext cx="67455" cy="67455"/>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Rectangle 113">
            <a:extLst>
              <a:ext uri="{FF2B5EF4-FFF2-40B4-BE49-F238E27FC236}">
                <a16:creationId xmlns:a16="http://schemas.microsoft.com/office/drawing/2014/main" id="{5B43B6DF-1F97-75C3-EA3D-D4055DBF14A0}"/>
              </a:ext>
            </a:extLst>
          </p:cNvPr>
          <p:cNvSpPr/>
          <p:nvPr/>
        </p:nvSpPr>
        <p:spPr bwMode="auto">
          <a:xfrm>
            <a:off x="8912461" y="3500973"/>
            <a:ext cx="67455" cy="67455"/>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Rectangle 114">
            <a:extLst>
              <a:ext uri="{FF2B5EF4-FFF2-40B4-BE49-F238E27FC236}">
                <a16:creationId xmlns:a16="http://schemas.microsoft.com/office/drawing/2014/main" id="{171556C2-60F9-485C-DBA0-50AF2FE81900}"/>
              </a:ext>
            </a:extLst>
          </p:cNvPr>
          <p:cNvSpPr/>
          <p:nvPr/>
        </p:nvSpPr>
        <p:spPr bwMode="auto">
          <a:xfrm>
            <a:off x="7812453" y="5089584"/>
            <a:ext cx="67455" cy="67455"/>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Rectangle 115">
            <a:extLst>
              <a:ext uri="{FF2B5EF4-FFF2-40B4-BE49-F238E27FC236}">
                <a16:creationId xmlns:a16="http://schemas.microsoft.com/office/drawing/2014/main" id="{612F3F56-5FB2-B5F4-0CDE-DC5E4126CBA8}"/>
              </a:ext>
            </a:extLst>
          </p:cNvPr>
          <p:cNvSpPr/>
          <p:nvPr/>
        </p:nvSpPr>
        <p:spPr bwMode="auto">
          <a:xfrm>
            <a:off x="8179251" y="3846842"/>
            <a:ext cx="67455" cy="67455"/>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EACD14F0-1B19-7140-A3BE-6AD7C31C9EB9}"/>
              </a:ext>
            </a:extLst>
          </p:cNvPr>
          <p:cNvSpPr/>
          <p:nvPr/>
        </p:nvSpPr>
        <p:spPr bwMode="auto">
          <a:xfrm>
            <a:off x="8174504" y="4691161"/>
            <a:ext cx="67455" cy="67455"/>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Rectangle 117">
            <a:extLst>
              <a:ext uri="{FF2B5EF4-FFF2-40B4-BE49-F238E27FC236}">
                <a16:creationId xmlns:a16="http://schemas.microsoft.com/office/drawing/2014/main" id="{82332948-7502-77FE-5C6C-50523E60661E}"/>
              </a:ext>
            </a:extLst>
          </p:cNvPr>
          <p:cNvSpPr/>
          <p:nvPr/>
        </p:nvSpPr>
        <p:spPr bwMode="auto">
          <a:xfrm>
            <a:off x="7809600" y="4972008"/>
            <a:ext cx="67455" cy="67455"/>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Rectangle 118">
            <a:extLst>
              <a:ext uri="{FF2B5EF4-FFF2-40B4-BE49-F238E27FC236}">
                <a16:creationId xmlns:a16="http://schemas.microsoft.com/office/drawing/2014/main" id="{C178C81E-868F-07DC-5544-D1508B5DA592}"/>
              </a:ext>
            </a:extLst>
          </p:cNvPr>
          <p:cNvSpPr/>
          <p:nvPr/>
        </p:nvSpPr>
        <p:spPr bwMode="auto">
          <a:xfrm>
            <a:off x="7806357" y="4813123"/>
            <a:ext cx="67455" cy="67455"/>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20" name="Straight Connector 119">
            <a:extLst>
              <a:ext uri="{FF2B5EF4-FFF2-40B4-BE49-F238E27FC236}">
                <a16:creationId xmlns:a16="http://schemas.microsoft.com/office/drawing/2014/main" id="{EDCF6015-16F6-BAA3-2305-F66D2952E8ED}"/>
              </a:ext>
            </a:extLst>
          </p:cNvPr>
          <p:cNvCxnSpPr>
            <a:endCxn id="100" idx="2"/>
          </p:cNvCxnSpPr>
          <p:nvPr/>
        </p:nvCxnSpPr>
        <p:spPr bwMode="auto">
          <a:xfrm flipH="1">
            <a:off x="7483813" y="4519502"/>
            <a:ext cx="361544" cy="804922"/>
          </a:xfrm>
          <a:prstGeom prst="line">
            <a:avLst/>
          </a:prstGeom>
          <a:noFill/>
          <a:ln w="19050" cap="flat" cmpd="sng" algn="ctr">
            <a:solidFill>
              <a:schemeClr val="accent4"/>
            </a:solidFill>
            <a:prstDash val="solid"/>
            <a:round/>
            <a:headEnd type="none" w="med" len="med"/>
            <a:tailEnd type="none" w="med" len="med"/>
          </a:ln>
          <a:effectLst/>
        </p:spPr>
      </p:cxnSp>
      <p:sp>
        <p:nvSpPr>
          <p:cNvPr id="121" name="Rectangle 120">
            <a:extLst>
              <a:ext uri="{FF2B5EF4-FFF2-40B4-BE49-F238E27FC236}">
                <a16:creationId xmlns:a16="http://schemas.microsoft.com/office/drawing/2014/main" id="{7785D8BB-8B46-556E-D563-D3A5E6DBE33A}"/>
              </a:ext>
            </a:extLst>
          </p:cNvPr>
          <p:cNvSpPr/>
          <p:nvPr/>
        </p:nvSpPr>
        <p:spPr bwMode="auto">
          <a:xfrm>
            <a:off x="7812042" y="4464777"/>
            <a:ext cx="67455" cy="67455"/>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22" name="Straight Connector 121">
            <a:extLst>
              <a:ext uri="{FF2B5EF4-FFF2-40B4-BE49-F238E27FC236}">
                <a16:creationId xmlns:a16="http://schemas.microsoft.com/office/drawing/2014/main" id="{B5A293AC-655D-C01E-E8DD-72D8A8269038}"/>
              </a:ext>
            </a:extLst>
          </p:cNvPr>
          <p:cNvCxnSpPr>
            <a:cxnSpLocks/>
          </p:cNvCxnSpPr>
          <p:nvPr/>
        </p:nvCxnSpPr>
        <p:spPr bwMode="auto">
          <a:xfrm flipH="1">
            <a:off x="9948967" y="310299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F6E4CF9E-4B45-7486-6201-527F28898DB8}"/>
              </a:ext>
            </a:extLst>
          </p:cNvPr>
          <p:cNvCxnSpPr>
            <a:cxnSpLocks/>
          </p:cNvCxnSpPr>
          <p:nvPr/>
        </p:nvCxnSpPr>
        <p:spPr bwMode="auto">
          <a:xfrm flipH="1">
            <a:off x="9948967" y="5339825"/>
            <a:ext cx="64008" cy="0"/>
          </a:xfrm>
          <a:prstGeom prst="line">
            <a:avLst/>
          </a:prstGeom>
          <a:noFill/>
          <a:ln w="28575" cap="flat" cmpd="sng" algn="ctr">
            <a:solidFill>
              <a:schemeClr val="bg1"/>
            </a:solidFill>
            <a:prstDash val="solid"/>
            <a:round/>
            <a:headEnd type="none" w="med" len="med"/>
            <a:tailEnd type="none" w="med" len="med"/>
          </a:ln>
          <a:effectLst/>
        </p:spPr>
      </p:cxnSp>
      <p:grpSp>
        <p:nvGrpSpPr>
          <p:cNvPr id="124" name="Group 123">
            <a:extLst>
              <a:ext uri="{FF2B5EF4-FFF2-40B4-BE49-F238E27FC236}">
                <a16:creationId xmlns:a16="http://schemas.microsoft.com/office/drawing/2014/main" id="{8A9EA430-FCE3-EF16-6BE5-91D06B4A8EC7}"/>
              </a:ext>
            </a:extLst>
          </p:cNvPr>
          <p:cNvGrpSpPr/>
          <p:nvPr/>
        </p:nvGrpSpPr>
        <p:grpSpPr>
          <a:xfrm>
            <a:off x="11123352" y="3340169"/>
            <a:ext cx="871902" cy="830997"/>
            <a:chOff x="5739552" y="3125469"/>
            <a:chExt cx="871902" cy="830997"/>
          </a:xfrm>
        </p:grpSpPr>
        <p:sp>
          <p:nvSpPr>
            <p:cNvPr id="125" name="TextBox 124">
              <a:extLst>
                <a:ext uri="{FF2B5EF4-FFF2-40B4-BE49-F238E27FC236}">
                  <a16:creationId xmlns:a16="http://schemas.microsoft.com/office/drawing/2014/main" id="{16FF46D4-38FF-B65E-8CE7-67370E8D1C65}"/>
                </a:ext>
              </a:extLst>
            </p:cNvPr>
            <p:cNvSpPr txBox="1"/>
            <p:nvPr/>
          </p:nvSpPr>
          <p:spPr bwMode="auto">
            <a:xfrm>
              <a:off x="5810471" y="3125469"/>
              <a:ext cx="8009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DL1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DL1.5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DL2</a:t>
              </a:r>
            </a:p>
          </p:txBody>
        </p:sp>
        <p:sp>
          <p:nvSpPr>
            <p:cNvPr id="126" name="Rectangle 125">
              <a:extLst>
                <a:ext uri="{FF2B5EF4-FFF2-40B4-BE49-F238E27FC236}">
                  <a16:creationId xmlns:a16="http://schemas.microsoft.com/office/drawing/2014/main" id="{A8A15F33-BA6E-4640-94B4-5CF01498D3E7}"/>
                </a:ext>
              </a:extLst>
            </p:cNvPr>
            <p:cNvSpPr/>
            <p:nvPr/>
          </p:nvSpPr>
          <p:spPr bwMode="auto">
            <a:xfrm>
              <a:off x="5739552" y="3229048"/>
              <a:ext cx="111275" cy="1112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9DAE2BAE-7ED1-83B4-1870-98C57F1FD671}"/>
                </a:ext>
              </a:extLst>
            </p:cNvPr>
            <p:cNvSpPr/>
            <p:nvPr/>
          </p:nvSpPr>
          <p:spPr bwMode="auto">
            <a:xfrm>
              <a:off x="5739552" y="3730824"/>
              <a:ext cx="111275" cy="11127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91ABB5A1-8822-A135-82F7-5A5384DA6090}"/>
                </a:ext>
              </a:extLst>
            </p:cNvPr>
            <p:cNvSpPr/>
            <p:nvPr/>
          </p:nvSpPr>
          <p:spPr bwMode="auto">
            <a:xfrm>
              <a:off x="5739552" y="3485315"/>
              <a:ext cx="111275" cy="1112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29" name="TextBox 128">
            <a:extLst>
              <a:ext uri="{FF2B5EF4-FFF2-40B4-BE49-F238E27FC236}">
                <a16:creationId xmlns:a16="http://schemas.microsoft.com/office/drawing/2014/main" id="{0EB3EAC1-647D-C271-720D-A319F65D994D}"/>
              </a:ext>
            </a:extLst>
          </p:cNvPr>
          <p:cNvSpPr txBox="1"/>
          <p:nvPr/>
        </p:nvSpPr>
        <p:spPr bwMode="auto">
          <a:xfrm rot="16200000">
            <a:off x="8626543" y="4071048"/>
            <a:ext cx="22492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Patients</a:t>
            </a:r>
          </a:p>
        </p:txBody>
      </p:sp>
      <p:cxnSp>
        <p:nvCxnSpPr>
          <p:cNvPr id="130" name="Straight Connector 129">
            <a:extLst>
              <a:ext uri="{FF2B5EF4-FFF2-40B4-BE49-F238E27FC236}">
                <a16:creationId xmlns:a16="http://schemas.microsoft.com/office/drawing/2014/main" id="{D9607B4E-13B9-7931-E3D3-074AE96D354C}"/>
              </a:ext>
            </a:extLst>
          </p:cNvPr>
          <p:cNvCxnSpPr>
            <a:cxnSpLocks/>
          </p:cNvCxnSpPr>
          <p:nvPr/>
        </p:nvCxnSpPr>
        <p:spPr bwMode="auto">
          <a:xfrm>
            <a:off x="9991025" y="5339825"/>
            <a:ext cx="1837027" cy="0"/>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41438B28-DFDE-8E0D-FC7F-22DC431FC4A8}"/>
              </a:ext>
            </a:extLst>
          </p:cNvPr>
          <p:cNvCxnSpPr>
            <a:cxnSpLocks/>
          </p:cNvCxnSpPr>
          <p:nvPr/>
        </p:nvCxnSpPr>
        <p:spPr bwMode="auto">
          <a:xfrm>
            <a:off x="10005201" y="5330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631AC1F5-B06F-C729-5E24-D9B7680FBB82}"/>
              </a:ext>
            </a:extLst>
          </p:cNvPr>
          <p:cNvCxnSpPr>
            <a:cxnSpLocks/>
          </p:cNvCxnSpPr>
          <p:nvPr/>
        </p:nvCxnSpPr>
        <p:spPr bwMode="auto">
          <a:xfrm>
            <a:off x="11559303" y="5330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E4FACA59-420F-33DE-56B1-C0C7C9259A72}"/>
              </a:ext>
            </a:extLst>
          </p:cNvPr>
          <p:cNvCxnSpPr>
            <a:cxnSpLocks/>
          </p:cNvCxnSpPr>
          <p:nvPr/>
        </p:nvCxnSpPr>
        <p:spPr bwMode="auto">
          <a:xfrm>
            <a:off x="11818323" y="5330840"/>
            <a:ext cx="0" cy="64008"/>
          </a:xfrm>
          <a:prstGeom prst="line">
            <a:avLst/>
          </a:prstGeom>
          <a:noFill/>
          <a:ln w="28575" cap="flat" cmpd="sng" algn="ctr">
            <a:solidFill>
              <a:schemeClr val="bg1"/>
            </a:solidFill>
            <a:prstDash val="solid"/>
            <a:round/>
            <a:headEnd type="none" w="med" len="med"/>
            <a:tailEnd type="none" w="med" len="med"/>
          </a:ln>
          <a:effectLst/>
        </p:spPr>
      </p:cxnSp>
      <p:sp>
        <p:nvSpPr>
          <p:cNvPr id="134" name="TextBox 133">
            <a:extLst>
              <a:ext uri="{FF2B5EF4-FFF2-40B4-BE49-F238E27FC236}">
                <a16:creationId xmlns:a16="http://schemas.microsoft.com/office/drawing/2014/main" id="{74A6D16D-A6BC-EE0F-A48E-E52948319CAE}"/>
              </a:ext>
            </a:extLst>
          </p:cNvPr>
          <p:cNvSpPr txBox="1"/>
          <p:nvPr/>
        </p:nvSpPr>
        <p:spPr bwMode="auto">
          <a:xfrm>
            <a:off x="9782454"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135" name="TextBox 134">
            <a:extLst>
              <a:ext uri="{FF2B5EF4-FFF2-40B4-BE49-F238E27FC236}">
                <a16:creationId xmlns:a16="http://schemas.microsoft.com/office/drawing/2014/main" id="{58BBF9E5-49EB-FBC2-4F74-15BE8ADCBB8E}"/>
              </a:ext>
            </a:extLst>
          </p:cNvPr>
          <p:cNvSpPr txBox="1"/>
          <p:nvPr/>
        </p:nvSpPr>
        <p:spPr bwMode="auto">
          <a:xfrm>
            <a:off x="10040217"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136" name="TextBox 135">
            <a:extLst>
              <a:ext uri="{FF2B5EF4-FFF2-40B4-BE49-F238E27FC236}">
                <a16:creationId xmlns:a16="http://schemas.microsoft.com/office/drawing/2014/main" id="{8528FC18-E2F5-AD75-6BF9-7AC4717B0C81}"/>
              </a:ext>
            </a:extLst>
          </p:cNvPr>
          <p:cNvSpPr txBox="1"/>
          <p:nvPr/>
        </p:nvSpPr>
        <p:spPr bwMode="auto">
          <a:xfrm>
            <a:off x="11586795"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sp>
        <p:nvSpPr>
          <p:cNvPr id="137" name="TextBox 136">
            <a:extLst>
              <a:ext uri="{FF2B5EF4-FFF2-40B4-BE49-F238E27FC236}">
                <a16:creationId xmlns:a16="http://schemas.microsoft.com/office/drawing/2014/main" id="{E34581AF-8233-75E2-A102-37A25F25FBBD}"/>
              </a:ext>
            </a:extLst>
          </p:cNvPr>
          <p:cNvSpPr txBox="1"/>
          <p:nvPr/>
        </p:nvSpPr>
        <p:spPr bwMode="auto">
          <a:xfrm>
            <a:off x="10005201" y="5544128"/>
            <a:ext cx="18131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Weeks</a:t>
            </a:r>
          </a:p>
        </p:txBody>
      </p:sp>
      <p:cxnSp>
        <p:nvCxnSpPr>
          <p:cNvPr id="138" name="Straight Connector 137">
            <a:extLst>
              <a:ext uri="{FF2B5EF4-FFF2-40B4-BE49-F238E27FC236}">
                <a16:creationId xmlns:a16="http://schemas.microsoft.com/office/drawing/2014/main" id="{465796B7-542F-81CC-2433-C3E26B7209DC}"/>
              </a:ext>
            </a:extLst>
          </p:cNvPr>
          <p:cNvCxnSpPr>
            <a:cxnSpLocks/>
          </p:cNvCxnSpPr>
          <p:nvPr/>
        </p:nvCxnSpPr>
        <p:spPr bwMode="auto">
          <a:xfrm>
            <a:off x="10264218" y="5330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ABA62992-9F90-3359-B722-4884440AE616}"/>
              </a:ext>
            </a:extLst>
          </p:cNvPr>
          <p:cNvCxnSpPr>
            <a:cxnSpLocks/>
          </p:cNvCxnSpPr>
          <p:nvPr/>
        </p:nvCxnSpPr>
        <p:spPr bwMode="auto">
          <a:xfrm>
            <a:off x="10523235" y="5330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A292ED32-BE18-F84C-7F04-C356B00E8010}"/>
              </a:ext>
            </a:extLst>
          </p:cNvPr>
          <p:cNvCxnSpPr>
            <a:cxnSpLocks/>
          </p:cNvCxnSpPr>
          <p:nvPr/>
        </p:nvCxnSpPr>
        <p:spPr bwMode="auto">
          <a:xfrm>
            <a:off x="10782252" y="5330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ABE6A391-9620-C6EC-6D47-8EE49AD7A46E}"/>
              </a:ext>
            </a:extLst>
          </p:cNvPr>
          <p:cNvCxnSpPr>
            <a:cxnSpLocks/>
          </p:cNvCxnSpPr>
          <p:nvPr/>
        </p:nvCxnSpPr>
        <p:spPr bwMode="auto">
          <a:xfrm>
            <a:off x="11041269" y="533084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A2EDF147-ADA5-61F7-EB4C-C5CA68F26DFA}"/>
              </a:ext>
            </a:extLst>
          </p:cNvPr>
          <p:cNvCxnSpPr>
            <a:cxnSpLocks/>
          </p:cNvCxnSpPr>
          <p:nvPr/>
        </p:nvCxnSpPr>
        <p:spPr bwMode="auto">
          <a:xfrm>
            <a:off x="11300286" y="5330840"/>
            <a:ext cx="0" cy="64008"/>
          </a:xfrm>
          <a:prstGeom prst="line">
            <a:avLst/>
          </a:prstGeom>
          <a:noFill/>
          <a:ln w="28575" cap="flat" cmpd="sng" algn="ctr">
            <a:solidFill>
              <a:schemeClr val="bg1"/>
            </a:solidFill>
            <a:prstDash val="solid"/>
            <a:round/>
            <a:headEnd type="none" w="med" len="med"/>
            <a:tailEnd type="none" w="med" len="med"/>
          </a:ln>
          <a:effectLst/>
        </p:spPr>
      </p:cxnSp>
      <p:sp>
        <p:nvSpPr>
          <p:cNvPr id="143" name="TextBox 142">
            <a:extLst>
              <a:ext uri="{FF2B5EF4-FFF2-40B4-BE49-F238E27FC236}">
                <a16:creationId xmlns:a16="http://schemas.microsoft.com/office/drawing/2014/main" id="{8891AE79-BE84-499D-2E9C-A9EB06C3AEAE}"/>
              </a:ext>
            </a:extLst>
          </p:cNvPr>
          <p:cNvSpPr txBox="1"/>
          <p:nvPr/>
        </p:nvSpPr>
        <p:spPr bwMode="auto">
          <a:xfrm>
            <a:off x="10297980"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11</a:t>
            </a:r>
          </a:p>
        </p:txBody>
      </p:sp>
      <p:sp>
        <p:nvSpPr>
          <p:cNvPr id="144" name="TextBox 143">
            <a:extLst>
              <a:ext uri="{FF2B5EF4-FFF2-40B4-BE49-F238E27FC236}">
                <a16:creationId xmlns:a16="http://schemas.microsoft.com/office/drawing/2014/main" id="{0EA36CD6-1FD4-B9E0-93C7-7893BC68C49A}"/>
              </a:ext>
            </a:extLst>
          </p:cNvPr>
          <p:cNvSpPr txBox="1"/>
          <p:nvPr/>
        </p:nvSpPr>
        <p:spPr bwMode="auto">
          <a:xfrm>
            <a:off x="10555743"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145" name="TextBox 144">
            <a:extLst>
              <a:ext uri="{FF2B5EF4-FFF2-40B4-BE49-F238E27FC236}">
                <a16:creationId xmlns:a16="http://schemas.microsoft.com/office/drawing/2014/main" id="{89576FE4-C8F3-5BD4-0F79-83ACDB1CED76}"/>
              </a:ext>
            </a:extLst>
          </p:cNvPr>
          <p:cNvSpPr txBox="1"/>
          <p:nvPr/>
        </p:nvSpPr>
        <p:spPr bwMode="auto">
          <a:xfrm>
            <a:off x="10813506"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146" name="TextBox 145">
            <a:extLst>
              <a:ext uri="{FF2B5EF4-FFF2-40B4-BE49-F238E27FC236}">
                <a16:creationId xmlns:a16="http://schemas.microsoft.com/office/drawing/2014/main" id="{B0E08414-07CA-1AFB-6417-398889E058F7}"/>
              </a:ext>
            </a:extLst>
          </p:cNvPr>
          <p:cNvSpPr txBox="1"/>
          <p:nvPr/>
        </p:nvSpPr>
        <p:spPr bwMode="auto">
          <a:xfrm>
            <a:off x="11071269"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26</a:t>
            </a:r>
          </a:p>
        </p:txBody>
      </p:sp>
      <p:sp>
        <p:nvSpPr>
          <p:cNvPr id="147" name="TextBox 146">
            <a:extLst>
              <a:ext uri="{FF2B5EF4-FFF2-40B4-BE49-F238E27FC236}">
                <a16:creationId xmlns:a16="http://schemas.microsoft.com/office/drawing/2014/main" id="{37A77E15-C7F2-3BF1-34F7-5FE3F45412C8}"/>
              </a:ext>
            </a:extLst>
          </p:cNvPr>
          <p:cNvSpPr txBox="1"/>
          <p:nvPr/>
        </p:nvSpPr>
        <p:spPr bwMode="auto">
          <a:xfrm>
            <a:off x="11329032" y="5339577"/>
            <a:ext cx="470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31</a:t>
            </a:r>
          </a:p>
        </p:txBody>
      </p:sp>
      <p:sp>
        <p:nvSpPr>
          <p:cNvPr id="148" name="Rectangle 147">
            <a:extLst>
              <a:ext uri="{FF2B5EF4-FFF2-40B4-BE49-F238E27FC236}">
                <a16:creationId xmlns:a16="http://schemas.microsoft.com/office/drawing/2014/main" id="{B16599A4-95C4-726F-42FA-538BA303E9B2}"/>
              </a:ext>
            </a:extLst>
          </p:cNvPr>
          <p:cNvSpPr/>
          <p:nvPr/>
        </p:nvSpPr>
        <p:spPr bwMode="auto">
          <a:xfrm rot="5400000">
            <a:off x="10885799" y="2245438"/>
            <a:ext cx="111275" cy="187247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F1852FE8-7BB5-EDF1-0756-78C5149733EA}"/>
              </a:ext>
            </a:extLst>
          </p:cNvPr>
          <p:cNvSpPr/>
          <p:nvPr/>
        </p:nvSpPr>
        <p:spPr bwMode="auto">
          <a:xfrm rot="5400000">
            <a:off x="10277784" y="3011574"/>
            <a:ext cx="111275" cy="65644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Rectangle 149">
            <a:extLst>
              <a:ext uri="{FF2B5EF4-FFF2-40B4-BE49-F238E27FC236}">
                <a16:creationId xmlns:a16="http://schemas.microsoft.com/office/drawing/2014/main" id="{E160B833-CF41-9A6F-5434-0AAE4C081B5E}"/>
              </a:ext>
            </a:extLst>
          </p:cNvPr>
          <p:cNvSpPr/>
          <p:nvPr/>
        </p:nvSpPr>
        <p:spPr bwMode="auto">
          <a:xfrm rot="5400000">
            <a:off x="10253969" y="3199860"/>
            <a:ext cx="111275" cy="59611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F0EE3580-7BEB-198E-4E29-DF857E3B4521}"/>
              </a:ext>
            </a:extLst>
          </p:cNvPr>
          <p:cNvSpPr/>
          <p:nvPr/>
        </p:nvSpPr>
        <p:spPr bwMode="auto">
          <a:xfrm rot="5400000">
            <a:off x="10250794" y="3354806"/>
            <a:ext cx="111275" cy="60246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Rectangle 151">
            <a:extLst>
              <a:ext uri="{FF2B5EF4-FFF2-40B4-BE49-F238E27FC236}">
                <a16:creationId xmlns:a16="http://schemas.microsoft.com/office/drawing/2014/main" id="{DA0E550D-EBF3-2600-0838-1376AE20455A}"/>
              </a:ext>
            </a:extLst>
          </p:cNvPr>
          <p:cNvSpPr/>
          <p:nvPr/>
        </p:nvSpPr>
        <p:spPr bwMode="auto">
          <a:xfrm rot="5400000">
            <a:off x="10250795" y="3512926"/>
            <a:ext cx="111275" cy="60246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376875EE-BA26-8C15-E0BD-A30754E57E60}"/>
              </a:ext>
            </a:extLst>
          </p:cNvPr>
          <p:cNvSpPr/>
          <p:nvPr/>
        </p:nvSpPr>
        <p:spPr bwMode="auto">
          <a:xfrm rot="5400000">
            <a:off x="10177774" y="3744068"/>
            <a:ext cx="111275" cy="45642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6A680428-BE3B-49E7-47C3-D181FA64B976}"/>
              </a:ext>
            </a:extLst>
          </p:cNvPr>
          <p:cNvSpPr/>
          <p:nvPr/>
        </p:nvSpPr>
        <p:spPr bwMode="auto">
          <a:xfrm rot="5400000">
            <a:off x="10177771" y="3902192"/>
            <a:ext cx="111275" cy="4564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D9422254-3FD8-5131-F87D-8050F5368DFD}"/>
              </a:ext>
            </a:extLst>
          </p:cNvPr>
          <p:cNvSpPr/>
          <p:nvPr/>
        </p:nvSpPr>
        <p:spPr bwMode="auto">
          <a:xfrm rot="5400000">
            <a:off x="10146020" y="4092064"/>
            <a:ext cx="111275" cy="39291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Rectangle 155">
            <a:extLst>
              <a:ext uri="{FF2B5EF4-FFF2-40B4-BE49-F238E27FC236}">
                <a16:creationId xmlns:a16="http://schemas.microsoft.com/office/drawing/2014/main" id="{CFD55457-CBAE-4A54-3A80-F51C484CC069}"/>
              </a:ext>
            </a:extLst>
          </p:cNvPr>
          <p:cNvSpPr/>
          <p:nvPr/>
        </p:nvSpPr>
        <p:spPr bwMode="auto">
          <a:xfrm rot="5400000">
            <a:off x="10146019" y="4250186"/>
            <a:ext cx="111275" cy="39291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69B92F47-CFFB-E8BF-C5B5-FC10ED484EF0}"/>
              </a:ext>
            </a:extLst>
          </p:cNvPr>
          <p:cNvSpPr/>
          <p:nvPr/>
        </p:nvSpPr>
        <p:spPr bwMode="auto">
          <a:xfrm rot="5400000">
            <a:off x="10146017" y="4408309"/>
            <a:ext cx="111275" cy="39290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Rectangle 157">
            <a:extLst>
              <a:ext uri="{FF2B5EF4-FFF2-40B4-BE49-F238E27FC236}">
                <a16:creationId xmlns:a16="http://schemas.microsoft.com/office/drawing/2014/main" id="{0E74F2F0-B999-F2B2-9CD7-E6DB18118767}"/>
              </a:ext>
            </a:extLst>
          </p:cNvPr>
          <p:cNvSpPr/>
          <p:nvPr/>
        </p:nvSpPr>
        <p:spPr bwMode="auto">
          <a:xfrm rot="5400000">
            <a:off x="10095952" y="4616495"/>
            <a:ext cx="111275" cy="29277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Rectangle 158">
            <a:extLst>
              <a:ext uri="{FF2B5EF4-FFF2-40B4-BE49-F238E27FC236}">
                <a16:creationId xmlns:a16="http://schemas.microsoft.com/office/drawing/2014/main" id="{80085386-C7FD-9D93-7239-805108150A96}"/>
              </a:ext>
            </a:extLst>
          </p:cNvPr>
          <p:cNvSpPr/>
          <p:nvPr/>
        </p:nvSpPr>
        <p:spPr bwMode="auto">
          <a:xfrm rot="5400000">
            <a:off x="10095949" y="4774619"/>
            <a:ext cx="111275" cy="29277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 name="Rectangle 159">
            <a:extLst>
              <a:ext uri="{FF2B5EF4-FFF2-40B4-BE49-F238E27FC236}">
                <a16:creationId xmlns:a16="http://schemas.microsoft.com/office/drawing/2014/main" id="{9930B8F4-5E8D-CA90-7229-C23D90A2AB33}"/>
              </a:ext>
            </a:extLst>
          </p:cNvPr>
          <p:cNvSpPr/>
          <p:nvPr/>
        </p:nvSpPr>
        <p:spPr bwMode="auto">
          <a:xfrm rot="5400000">
            <a:off x="9972423" y="5214393"/>
            <a:ext cx="111275"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 name="Rectangle 160">
            <a:extLst>
              <a:ext uri="{FF2B5EF4-FFF2-40B4-BE49-F238E27FC236}">
                <a16:creationId xmlns:a16="http://schemas.microsoft.com/office/drawing/2014/main" id="{5863D7A4-CB83-F097-49B6-0F3784089B57}"/>
              </a:ext>
            </a:extLst>
          </p:cNvPr>
          <p:cNvSpPr/>
          <p:nvPr/>
        </p:nvSpPr>
        <p:spPr bwMode="auto">
          <a:xfrm rot="5400000">
            <a:off x="10095947" y="4932742"/>
            <a:ext cx="111275" cy="29276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62" name="Straight Connector 161">
            <a:extLst>
              <a:ext uri="{FF2B5EF4-FFF2-40B4-BE49-F238E27FC236}">
                <a16:creationId xmlns:a16="http://schemas.microsoft.com/office/drawing/2014/main" id="{7560F4BF-B266-C542-816D-01903338671C}"/>
              </a:ext>
            </a:extLst>
          </p:cNvPr>
          <p:cNvCxnSpPr>
            <a:cxnSpLocks/>
          </p:cNvCxnSpPr>
          <p:nvPr/>
        </p:nvCxnSpPr>
        <p:spPr bwMode="auto">
          <a:xfrm flipV="1">
            <a:off x="10005201" y="3100321"/>
            <a:ext cx="0" cy="2249239"/>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8033650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Phase I Clinical Trial of NEO-201: </a:t>
            </a:r>
            <a:r>
              <a:rPr lang="fr-FR" dirty="0"/>
              <a:t>Adverse Events</a:t>
            </a:r>
          </a:p>
        </p:txBody>
      </p:sp>
      <p:sp>
        <p:nvSpPr>
          <p:cNvPr id="3" name="Espace réservé du contenu 2"/>
          <p:cNvSpPr>
            <a:spLocks noGrp="1"/>
          </p:cNvSpPr>
          <p:nvPr>
            <p:ph idx="1"/>
          </p:nvPr>
        </p:nvSpPr>
        <p:spPr>
          <a:xfrm>
            <a:off x="604676" y="1513047"/>
            <a:ext cx="4073851" cy="4650686"/>
          </a:xfrm>
        </p:spPr>
        <p:txBody>
          <a:bodyPr/>
          <a:lstStyle/>
          <a:p>
            <a:pPr marL="0" indent="0">
              <a:buNone/>
            </a:pPr>
            <a:endParaRPr lang="fr-FR" sz="2200" dirty="0"/>
          </a:p>
          <a:p>
            <a:pPr marL="0" indent="0">
              <a:buNone/>
            </a:pPr>
            <a:br>
              <a:rPr lang="fr-FR" sz="2200" dirty="0"/>
            </a:br>
            <a:endParaRPr lang="fr-FR" sz="2200" dirty="0"/>
          </a:p>
          <a:p>
            <a:pPr marL="0" indent="0">
              <a:buNone/>
            </a:pPr>
            <a:r>
              <a:rPr lang="fr-FR" sz="2200" b="1" dirty="0"/>
              <a:t>Most common grade 3/4 AEs:</a:t>
            </a:r>
          </a:p>
          <a:p>
            <a:r>
              <a:rPr lang="fr-FR" sz="2000" dirty="0"/>
              <a:t>Neutropenia (94%)</a:t>
            </a:r>
          </a:p>
          <a:p>
            <a:r>
              <a:rPr lang="fr-FR" sz="2000" dirty="0"/>
              <a:t>Leukopenia (59%)</a:t>
            </a:r>
          </a:p>
          <a:p>
            <a:r>
              <a:rPr lang="fr-FR" sz="2000" dirty="0"/>
              <a:t>Lymphopenia (29%)</a:t>
            </a:r>
          </a:p>
          <a:p>
            <a:r>
              <a:rPr lang="fr-FR" sz="2000" dirty="0"/>
              <a:t>Febrile neutropenia (24%)</a:t>
            </a:r>
          </a:p>
        </p:txBody>
      </p:sp>
      <p:sp>
        <p:nvSpPr>
          <p:cNvPr id="7" name="Rectangle 6"/>
          <p:cNvSpPr/>
          <p:nvPr/>
        </p:nvSpPr>
        <p:spPr>
          <a:xfrm>
            <a:off x="439600" y="6376086"/>
            <a:ext cx="2338589"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chemeClr val="bg2"/>
                </a:solidFill>
                <a:effectLst/>
                <a:uLnTx/>
                <a:uFillTx/>
                <a:latin typeface="Calibri" panose="020F0502020204030204"/>
                <a:ea typeface="+mn-ea"/>
                <a:cs typeface="+mn-cs"/>
              </a:rPr>
              <a:t>Browning. ASCO 2022. Abstr 2531.</a:t>
            </a:r>
          </a:p>
        </p:txBody>
      </p:sp>
      <p:graphicFrame>
        <p:nvGraphicFramePr>
          <p:cNvPr id="17" name="Table 17">
            <a:extLst>
              <a:ext uri="{FF2B5EF4-FFF2-40B4-BE49-F238E27FC236}">
                <a16:creationId xmlns:a16="http://schemas.microsoft.com/office/drawing/2014/main" id="{EB24B9B8-DCB6-11DE-6017-4E1DD1B35E0C}"/>
              </a:ext>
            </a:extLst>
          </p:cNvPr>
          <p:cNvGraphicFramePr>
            <a:graphicFrameLocks noGrp="1"/>
          </p:cNvGraphicFramePr>
          <p:nvPr>
            <p:extLst>
              <p:ext uri="{D42A27DB-BD31-4B8C-83A1-F6EECF244321}">
                <p14:modId xmlns:p14="http://schemas.microsoft.com/office/powerpoint/2010/main" val="330784433"/>
              </p:ext>
            </p:extLst>
          </p:nvPr>
        </p:nvGraphicFramePr>
        <p:xfrm>
          <a:off x="4678533" y="1999368"/>
          <a:ext cx="7056266" cy="4236720"/>
        </p:xfrm>
        <a:graphic>
          <a:graphicData uri="http://schemas.openxmlformats.org/drawingml/2006/table">
            <a:tbl>
              <a:tblPr firstRow="1" bandRow="1">
                <a:tableStyleId>{F5AB1C69-6EDB-4FF4-983F-18BD219EF322}</a:tableStyleId>
              </a:tblPr>
              <a:tblGrid>
                <a:gridCol w="2420748">
                  <a:extLst>
                    <a:ext uri="{9D8B030D-6E8A-4147-A177-3AD203B41FA5}">
                      <a16:colId xmlns:a16="http://schemas.microsoft.com/office/drawing/2014/main" val="2467948857"/>
                    </a:ext>
                  </a:extLst>
                </a:gridCol>
                <a:gridCol w="440136">
                  <a:extLst>
                    <a:ext uri="{9D8B030D-6E8A-4147-A177-3AD203B41FA5}">
                      <a16:colId xmlns:a16="http://schemas.microsoft.com/office/drawing/2014/main" val="2561136942"/>
                    </a:ext>
                  </a:extLst>
                </a:gridCol>
                <a:gridCol w="387318">
                  <a:extLst>
                    <a:ext uri="{9D8B030D-6E8A-4147-A177-3AD203B41FA5}">
                      <a16:colId xmlns:a16="http://schemas.microsoft.com/office/drawing/2014/main" val="2947262145"/>
                    </a:ext>
                  </a:extLst>
                </a:gridCol>
                <a:gridCol w="413728">
                  <a:extLst>
                    <a:ext uri="{9D8B030D-6E8A-4147-A177-3AD203B41FA5}">
                      <a16:colId xmlns:a16="http://schemas.microsoft.com/office/drawing/2014/main" val="2615638427"/>
                    </a:ext>
                  </a:extLst>
                </a:gridCol>
                <a:gridCol w="430306">
                  <a:extLst>
                    <a:ext uri="{9D8B030D-6E8A-4147-A177-3AD203B41FA5}">
                      <a16:colId xmlns:a16="http://schemas.microsoft.com/office/drawing/2014/main" val="14644031"/>
                    </a:ext>
                  </a:extLst>
                </a:gridCol>
                <a:gridCol w="430306">
                  <a:extLst>
                    <a:ext uri="{9D8B030D-6E8A-4147-A177-3AD203B41FA5}">
                      <a16:colId xmlns:a16="http://schemas.microsoft.com/office/drawing/2014/main" val="568805539"/>
                    </a:ext>
                  </a:extLst>
                </a:gridCol>
                <a:gridCol w="430306">
                  <a:extLst>
                    <a:ext uri="{9D8B030D-6E8A-4147-A177-3AD203B41FA5}">
                      <a16:colId xmlns:a16="http://schemas.microsoft.com/office/drawing/2014/main" val="380963688"/>
                    </a:ext>
                  </a:extLst>
                </a:gridCol>
                <a:gridCol w="2103418">
                  <a:extLst>
                    <a:ext uri="{9D8B030D-6E8A-4147-A177-3AD203B41FA5}">
                      <a16:colId xmlns:a16="http://schemas.microsoft.com/office/drawing/2014/main" val="3043376873"/>
                    </a:ext>
                  </a:extLst>
                </a:gridCol>
              </a:tblGrid>
              <a:tr h="165267">
                <a:tc rowSpan="2">
                  <a:txBody>
                    <a:bodyPr/>
                    <a:lstStyle/>
                    <a:p>
                      <a:r>
                        <a:rPr lang="en-US" sz="1600" b="1" dirty="0">
                          <a:solidFill>
                            <a:schemeClr val="tx1"/>
                          </a:solidFill>
                        </a:rPr>
                        <a:t>Adverse Event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gridSpan="2">
                  <a:txBody>
                    <a:bodyPr/>
                    <a:lstStyle/>
                    <a:p>
                      <a:pPr algn="ctr"/>
                      <a:r>
                        <a:rPr lang="en-US" sz="1600" b="1" dirty="0">
                          <a:solidFill>
                            <a:schemeClr val="tx1"/>
                          </a:solidFill>
                        </a:rPr>
                        <a:t>DL 1</a:t>
                      </a:r>
                      <a:br>
                        <a:rPr lang="en-US" sz="1600" b="1" dirty="0">
                          <a:solidFill>
                            <a:schemeClr val="tx1"/>
                          </a:solidFill>
                        </a:rPr>
                      </a:br>
                      <a:r>
                        <a:rPr lang="en-US" sz="1600" b="1" dirty="0">
                          <a:solidFill>
                            <a:schemeClr val="tx1"/>
                          </a:solidFill>
                        </a:rPr>
                        <a:t>(n = 4)</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endParaRPr lang="en-US" sz="1600" b="1"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rPr>
                        <a:t>DL 1.5</a:t>
                      </a:r>
                      <a:br>
                        <a:rPr lang="en-US" sz="1600" b="1" dirty="0">
                          <a:solidFill>
                            <a:schemeClr val="tx1"/>
                          </a:solidFill>
                        </a:rPr>
                      </a:br>
                      <a:r>
                        <a:rPr lang="en-US" sz="1600" b="1" dirty="0">
                          <a:solidFill>
                            <a:schemeClr val="tx1"/>
                          </a:solidFill>
                        </a:rPr>
                        <a:t>(n = 6)</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endParaRPr lang="en-US" sz="1600" b="1"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algn="ctr"/>
                      <a:r>
                        <a:rPr lang="en-US" sz="1600" b="1" dirty="0">
                          <a:solidFill>
                            <a:schemeClr val="tx1"/>
                          </a:solidFill>
                        </a:rPr>
                        <a:t>DL 2</a:t>
                      </a:r>
                      <a:br>
                        <a:rPr lang="en-US" sz="1600" b="1" dirty="0">
                          <a:solidFill>
                            <a:schemeClr val="tx1"/>
                          </a:solidFill>
                        </a:rPr>
                      </a:br>
                      <a:r>
                        <a:rPr lang="en-US" sz="1600" b="1" dirty="0">
                          <a:solidFill>
                            <a:schemeClr val="tx1"/>
                          </a:solidFill>
                        </a:rPr>
                        <a:t>(n = 7)</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endParaRPr lang="en-US" sz="1600" b="1" dirty="0">
                        <a:solidFill>
                          <a:schemeClr val="tx1"/>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Cumulative Incidence (Grade 3/4, n = 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484236736"/>
                  </a:ext>
                </a:extLst>
              </a:tr>
              <a:tr h="165267">
                <a:tc vMerge="1">
                  <a:txBody>
                    <a:bodyPr/>
                    <a:lstStyle/>
                    <a:p>
                      <a:endParaRPr lang="en-US" sz="1600" b="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Gr 3</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Gr 4</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Gr 3</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Gr 4</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Gr 3</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600" b="1" dirty="0">
                          <a:solidFill>
                            <a:schemeClr val="tx1"/>
                          </a:solidFill>
                        </a:rPr>
                        <a:t>Gr 4</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a:txBody>
                    <a:bodyPr/>
                    <a:lstStyle/>
                    <a:p>
                      <a:pPr algn="ctr"/>
                      <a:endParaRPr lang="en-US" sz="1600" b="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946238474"/>
                  </a:ext>
                </a:extLst>
              </a:tr>
              <a:tr h="165267">
                <a:tc>
                  <a:txBody>
                    <a:bodyPr/>
                    <a:lstStyle/>
                    <a:p>
                      <a:r>
                        <a:rPr lang="en-US" sz="1600" dirty="0">
                          <a:solidFill>
                            <a:schemeClr val="bg1"/>
                          </a:solidFill>
                        </a:rPr>
                        <a:t>Anemia</a:t>
                      </a:r>
                    </a:p>
                  </a:txBody>
                  <a:tcP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a:t>
                      </a:r>
                    </a:p>
                  </a:txBody>
                  <a:tcPr anchor="ct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a:t>
                      </a:r>
                    </a:p>
                  </a:txBody>
                  <a:tcPr anchor="ct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a:t>
                      </a:r>
                    </a:p>
                  </a:txBody>
                  <a:tcPr anchor="ct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a:t>
                      </a:r>
                    </a:p>
                  </a:txBody>
                  <a:tcPr anchor="ct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2</a:t>
                      </a:r>
                    </a:p>
                  </a:txBody>
                  <a:tcPr anchor="ct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a:t>
                      </a:r>
                    </a:p>
                  </a:txBody>
                  <a:tcPr anchor="ct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2/17 (12%)</a:t>
                      </a:r>
                    </a:p>
                  </a:txBody>
                  <a:tcPr anchor="ctr">
                    <a:lnL w="12700" cmpd="sng">
                      <a:noFill/>
                    </a:lnL>
                    <a:lnR w="12700" cmpd="sng">
                      <a:noFill/>
                    </a:lnR>
                    <a:lnT w="12700" cmpd="sng">
                      <a:noFill/>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702878237"/>
                  </a:ext>
                </a:extLst>
              </a:tr>
              <a:tr h="165267">
                <a:tc>
                  <a:txBody>
                    <a:bodyPr/>
                    <a:lstStyle/>
                    <a:p>
                      <a:r>
                        <a:rPr lang="en-US" sz="1600" dirty="0">
                          <a:solidFill>
                            <a:schemeClr val="bg1"/>
                          </a:solidFill>
                        </a:rPr>
                        <a:t>Febrile Neutropenia</a:t>
                      </a:r>
                    </a:p>
                  </a:txBody>
                  <a:tcPr>
                    <a:lnL w="19050" cap="flat" cmpd="sng" algn="ctr">
                      <a:solidFill>
                        <a:schemeClr val="accent3"/>
                      </a:solidFill>
                      <a:prstDash val="solid"/>
                      <a:round/>
                      <a:headEnd type="none" w="med" len="med"/>
                      <a:tailEnd type="none" w="med" len="med"/>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2</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a:t>
                      </a:r>
                    </a:p>
                  </a:txBody>
                  <a:tcPr anchor="ctr">
                    <a:lnL w="12700" cmpd="sng">
                      <a:noFill/>
                    </a:lnL>
                    <a:lnR w="12700" cmpd="sng">
                      <a:noFill/>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4/17 (24%)</a:t>
                      </a:r>
                    </a:p>
                  </a:txBody>
                  <a:tcPr anchor="ctr">
                    <a:lnL w="12700" cmpd="sng">
                      <a:noFill/>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72862896"/>
                  </a:ext>
                </a:extLst>
              </a:tr>
              <a:tr h="165267">
                <a:tc>
                  <a:txBody>
                    <a:bodyPr/>
                    <a:lstStyle/>
                    <a:p>
                      <a:r>
                        <a:rPr lang="en-US" sz="1600" dirty="0">
                          <a:solidFill>
                            <a:schemeClr val="bg1"/>
                          </a:solidFill>
                        </a:rPr>
                        <a:t>Sepsis</a:t>
                      </a:r>
                    </a:p>
                  </a:txBody>
                  <a:tcP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1/17 (6%)</a:t>
                      </a:r>
                    </a:p>
                  </a:txBody>
                  <a:tcPr anchor="ctr">
                    <a:lnL w="12700" cmpd="sng">
                      <a:noFill/>
                    </a:lnL>
                    <a:lnR w="12700" cmpd="sng">
                      <a:noFill/>
                    </a:lnR>
                    <a:lnT w="19050" cap="flat" cmpd="sng" algn="ctr">
                      <a:solidFill>
                        <a:schemeClr val="accent3"/>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01171150"/>
                  </a:ext>
                </a:extLst>
              </a:tr>
              <a:tr h="165267">
                <a:tc>
                  <a:txBody>
                    <a:bodyPr/>
                    <a:lstStyle/>
                    <a:p>
                      <a:r>
                        <a:rPr lang="en-US" sz="1600" dirty="0">
                          <a:solidFill>
                            <a:schemeClr val="bg1"/>
                          </a:solidFill>
                        </a:rPr>
                        <a:t>Lymphocyte count decreased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4/17 (24%)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65258272"/>
                  </a:ext>
                </a:extLst>
              </a:tr>
              <a:tr h="165267">
                <a:tc>
                  <a:txBody>
                    <a:bodyPr/>
                    <a:lstStyle/>
                    <a:p>
                      <a:r>
                        <a:rPr lang="en-US" sz="1600" dirty="0">
                          <a:solidFill>
                            <a:schemeClr val="bg1"/>
                          </a:solidFill>
                        </a:rPr>
                        <a:t>Neutrophil count decreased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16/17 (94%)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82898385"/>
                  </a:ext>
                </a:extLst>
              </a:tr>
              <a:tr h="165267">
                <a:tc>
                  <a:txBody>
                    <a:bodyPr/>
                    <a:lstStyle/>
                    <a:p>
                      <a:r>
                        <a:rPr lang="en-US" sz="1600" dirty="0">
                          <a:solidFill>
                            <a:schemeClr val="bg1"/>
                          </a:solidFill>
                        </a:rPr>
                        <a:t>White blood cell decreased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8/17 (47%)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05018973"/>
                  </a:ext>
                </a:extLst>
              </a:tr>
              <a:tr h="165267">
                <a:tc>
                  <a:txBody>
                    <a:bodyPr/>
                    <a:lstStyle/>
                    <a:p>
                      <a:r>
                        <a:rPr lang="en-US" sz="1600" dirty="0">
                          <a:solidFill>
                            <a:schemeClr val="bg1"/>
                          </a:solidFill>
                        </a:rPr>
                        <a:t>Hypertension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mn-cs"/>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1/17 (6%)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43135011"/>
                  </a:ext>
                </a:extLst>
              </a:tr>
            </a:tbl>
          </a:graphicData>
        </a:graphic>
      </p:graphicFrame>
      <p:sp>
        <p:nvSpPr>
          <p:cNvPr id="18" name="TextBox 17">
            <a:extLst>
              <a:ext uri="{FF2B5EF4-FFF2-40B4-BE49-F238E27FC236}">
                <a16:creationId xmlns:a16="http://schemas.microsoft.com/office/drawing/2014/main" id="{F831E125-DA32-7232-5C5E-C78B7336C4FC}"/>
              </a:ext>
            </a:extLst>
          </p:cNvPr>
          <p:cNvSpPr txBox="1"/>
          <p:nvPr/>
        </p:nvSpPr>
        <p:spPr bwMode="auto">
          <a:xfrm>
            <a:off x="4678533" y="1600201"/>
            <a:ext cx="7056267" cy="369332"/>
          </a:xfrm>
          <a:prstGeom prst="rect">
            <a:avLst/>
          </a:prstGeom>
          <a:solidFill>
            <a:schemeClr val="accent3">
              <a:lumMod val="20000"/>
              <a:lumOff val="80000"/>
            </a:schemeClr>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Grade 3/4 AEs </a:t>
            </a:r>
          </a:p>
        </p:txBody>
      </p:sp>
    </p:spTree>
    <p:extLst>
      <p:ext uri="{BB962C8B-B14F-4D97-AF65-F5344CB8AC3E}">
        <p14:creationId xmlns:p14="http://schemas.microsoft.com/office/powerpoint/2010/main" val="14937344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DD47B-E23C-DFE5-4C25-EB3A7774A479}"/>
              </a:ext>
            </a:extLst>
          </p:cNvPr>
          <p:cNvSpPr>
            <a:spLocks noGrp="1"/>
          </p:cNvSpPr>
          <p:nvPr>
            <p:ph type="title"/>
          </p:nvPr>
        </p:nvSpPr>
        <p:spPr/>
        <p:txBody>
          <a:bodyPr/>
          <a:lstStyle/>
          <a:p>
            <a:r>
              <a:rPr lang="en-US" dirty="0"/>
              <a:t>Select Trials of Investigational Agents Targeting CEACAM5</a:t>
            </a:r>
          </a:p>
        </p:txBody>
      </p:sp>
      <p:graphicFrame>
        <p:nvGraphicFramePr>
          <p:cNvPr id="4" name="Table 4">
            <a:extLst>
              <a:ext uri="{FF2B5EF4-FFF2-40B4-BE49-F238E27FC236}">
                <a16:creationId xmlns:a16="http://schemas.microsoft.com/office/drawing/2014/main" id="{DBF3FF8C-45D2-92EE-F956-5299BA016F7C}"/>
              </a:ext>
            </a:extLst>
          </p:cNvPr>
          <p:cNvGraphicFramePr>
            <a:graphicFrameLocks noGrp="1"/>
          </p:cNvGraphicFramePr>
          <p:nvPr>
            <p:ph idx="1"/>
            <p:extLst>
              <p:ext uri="{D42A27DB-BD31-4B8C-83A1-F6EECF244321}">
                <p14:modId xmlns:p14="http://schemas.microsoft.com/office/powerpoint/2010/main" val="1841867708"/>
              </p:ext>
            </p:extLst>
          </p:nvPr>
        </p:nvGraphicFramePr>
        <p:xfrm>
          <a:off x="723900" y="1600200"/>
          <a:ext cx="10782300" cy="3078480"/>
        </p:xfrm>
        <a:graphic>
          <a:graphicData uri="http://schemas.openxmlformats.org/drawingml/2006/table">
            <a:tbl>
              <a:tblPr firstRow="1" bandRow="1">
                <a:tableStyleId>{5C22544A-7EE6-4342-B048-85BDC9FD1C3A}</a:tableStyleId>
              </a:tblPr>
              <a:tblGrid>
                <a:gridCol w="1483615">
                  <a:extLst>
                    <a:ext uri="{9D8B030D-6E8A-4147-A177-3AD203B41FA5}">
                      <a16:colId xmlns:a16="http://schemas.microsoft.com/office/drawing/2014/main" val="1743376270"/>
                    </a:ext>
                  </a:extLst>
                </a:gridCol>
                <a:gridCol w="1559745">
                  <a:extLst>
                    <a:ext uri="{9D8B030D-6E8A-4147-A177-3AD203B41FA5}">
                      <a16:colId xmlns:a16="http://schemas.microsoft.com/office/drawing/2014/main" val="3342476203"/>
                    </a:ext>
                  </a:extLst>
                </a:gridCol>
                <a:gridCol w="1065910">
                  <a:extLst>
                    <a:ext uri="{9D8B030D-6E8A-4147-A177-3AD203B41FA5}">
                      <a16:colId xmlns:a16="http://schemas.microsoft.com/office/drawing/2014/main" val="393115864"/>
                    </a:ext>
                  </a:extLst>
                </a:gridCol>
                <a:gridCol w="1415910">
                  <a:extLst>
                    <a:ext uri="{9D8B030D-6E8A-4147-A177-3AD203B41FA5}">
                      <a16:colId xmlns:a16="http://schemas.microsoft.com/office/drawing/2014/main" val="83843492"/>
                    </a:ext>
                  </a:extLst>
                </a:gridCol>
                <a:gridCol w="2593183">
                  <a:extLst>
                    <a:ext uri="{9D8B030D-6E8A-4147-A177-3AD203B41FA5}">
                      <a16:colId xmlns:a16="http://schemas.microsoft.com/office/drawing/2014/main" val="3990164786"/>
                    </a:ext>
                  </a:extLst>
                </a:gridCol>
                <a:gridCol w="2663937">
                  <a:extLst>
                    <a:ext uri="{9D8B030D-6E8A-4147-A177-3AD203B41FA5}">
                      <a16:colId xmlns:a16="http://schemas.microsoft.com/office/drawing/2014/main" val="3041453281"/>
                    </a:ext>
                  </a:extLst>
                </a:gridCol>
              </a:tblGrid>
              <a:tr h="372844">
                <a:tc>
                  <a:txBody>
                    <a:bodyPr/>
                    <a:lstStyle/>
                    <a:p>
                      <a:pPr algn="l"/>
                      <a:r>
                        <a:rPr lang="en-US" sz="2000" dirty="0"/>
                        <a:t>Agent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t>NCT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t>Phase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t>Estimated Enrollment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t>Dosing</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t>Primary Endpoints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625822833"/>
                  </a:ext>
                </a:extLst>
              </a:tr>
              <a:tr h="778109">
                <a:tc>
                  <a:txBody>
                    <a:bodyPr/>
                    <a:lstStyle/>
                    <a:p>
                      <a:r>
                        <a:rPr lang="en-US" dirty="0">
                          <a:solidFill>
                            <a:schemeClr val="bg1"/>
                          </a:solidFill>
                        </a:rPr>
                        <a:t>NEO-201 + Pembro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NCT03476681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Phase I/II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121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NEO-201 at RP2D </a:t>
                      </a:r>
                      <a:br>
                        <a:rPr lang="en-US" dirty="0">
                          <a:solidFill>
                            <a:schemeClr val="bg1"/>
                          </a:solidFill>
                        </a:rPr>
                      </a:br>
                      <a:r>
                        <a:rPr lang="en-US" dirty="0">
                          <a:solidFill>
                            <a:schemeClr val="bg1"/>
                          </a:solidFill>
                        </a:rPr>
                        <a:t>(1.5 mg/kg) Q2W </a:t>
                      </a:r>
                    </a:p>
                    <a:p>
                      <a:pPr algn="ctr"/>
                      <a:r>
                        <a:rPr lang="en-US" dirty="0">
                          <a:solidFill>
                            <a:schemeClr val="bg1"/>
                          </a:solidFill>
                        </a:rPr>
                        <a:t>+</a:t>
                      </a:r>
                    </a:p>
                    <a:p>
                      <a:pPr algn="ctr"/>
                      <a:r>
                        <a:rPr lang="en-US" dirty="0">
                          <a:solidFill>
                            <a:schemeClr val="bg1"/>
                          </a:solidFill>
                        </a:rPr>
                        <a:t>Pembro (400 mg IV Q6W) 1 day after NEO-201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285750" indent="-285750">
                        <a:buFont typeface="Wingdings" panose="05000000000000000000" pitchFamily="2" charset="2"/>
                        <a:buChar char="§"/>
                      </a:pPr>
                      <a:r>
                        <a:rPr lang="en-US" dirty="0">
                          <a:solidFill>
                            <a:schemeClr val="bg1"/>
                          </a:solidFill>
                        </a:rPr>
                        <a:t>Safety</a:t>
                      </a:r>
                    </a:p>
                    <a:p>
                      <a:pPr marL="285750" indent="-285750">
                        <a:buFont typeface="Wingdings" panose="05000000000000000000" pitchFamily="2" charset="2"/>
                        <a:buChar char="§"/>
                      </a:pPr>
                      <a:r>
                        <a:rPr lang="en-US" dirty="0">
                          <a:solidFill>
                            <a:schemeClr val="bg1"/>
                          </a:solidFill>
                        </a:rPr>
                        <a:t>Objective response rate</a:t>
                      </a:r>
                    </a:p>
                    <a:p>
                      <a:pPr marL="285750" indent="-285750">
                        <a:buFont typeface="Wingdings" panose="05000000000000000000" pitchFamily="2" charset="2"/>
                        <a:buChar char="§"/>
                      </a:pPr>
                      <a:r>
                        <a:rPr lang="en-US" dirty="0">
                          <a:solidFill>
                            <a:schemeClr val="bg1"/>
                          </a:solidFill>
                        </a:rPr>
                        <a:t>Progression-free survival</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85166599"/>
                  </a:ext>
                </a:extLst>
              </a:tr>
              <a:tr h="486318">
                <a:tc>
                  <a:txBody>
                    <a:bodyPr/>
                    <a:lstStyle/>
                    <a:p>
                      <a:r>
                        <a:rPr lang="en-US" dirty="0">
                          <a:solidFill>
                            <a:schemeClr val="bg1"/>
                          </a:solidFill>
                        </a:rPr>
                        <a:t>M9140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kumimoji="0" lang="fr-FR" sz="1800" b="0" i="0" u="none" strike="noStrike" kern="1200" cap="none" spc="0" normalizeH="0" baseline="0" noProof="0" dirty="0">
                          <a:ln>
                            <a:noFill/>
                          </a:ln>
                          <a:solidFill>
                            <a:schemeClr val="bg1"/>
                          </a:solidFill>
                          <a:effectLst/>
                          <a:uLnTx/>
                          <a:uFillTx/>
                          <a:latin typeface="+mn-lt"/>
                          <a:ea typeface="+mn-ea"/>
                          <a:cs typeface="+mn-cs"/>
                        </a:rPr>
                        <a:t>NCT05464030</a:t>
                      </a:r>
                      <a:endParaRPr lang="en-US"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Phase 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dirty="0">
                          <a:solidFill>
                            <a:schemeClr val="bg1"/>
                          </a:solidFill>
                        </a:rPr>
                        <a:t>Escalated doses until MTD and/or a safe RDE </a:t>
                      </a:r>
                      <a:br>
                        <a:rPr lang="en-US" dirty="0">
                          <a:solidFill>
                            <a:schemeClr val="bg1"/>
                          </a:solidFill>
                        </a:rPr>
                      </a:br>
                      <a:r>
                        <a:rPr lang="en-US" dirty="0">
                          <a:solidFill>
                            <a:schemeClr val="bg1"/>
                          </a:solidFill>
                        </a:rPr>
                        <a:t>is determined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buFont typeface="Wingdings" panose="05000000000000000000" pitchFamily="2" charset="2"/>
                        <a:buChar char="§"/>
                      </a:pPr>
                      <a:r>
                        <a:rPr lang="en-US" dirty="0">
                          <a:solidFill>
                            <a:schemeClr val="bg1"/>
                          </a:solidFill>
                        </a:rPr>
                        <a:t>Safety</a:t>
                      </a:r>
                    </a:p>
                    <a:p>
                      <a:pPr marL="285750" indent="-285750">
                        <a:buFont typeface="Wingdings" panose="05000000000000000000" pitchFamily="2" charset="2"/>
                        <a:buChar char="§"/>
                      </a:pPr>
                      <a:r>
                        <a:rPr lang="en-US" dirty="0">
                          <a:solidFill>
                            <a:schemeClr val="bg1"/>
                          </a:solidFill>
                        </a:rPr>
                        <a:t>Tolerability</a:t>
                      </a:r>
                    </a:p>
                    <a:p>
                      <a:pPr marL="285750" indent="-285750">
                        <a:buFont typeface="Wingdings" panose="05000000000000000000" pitchFamily="2" charset="2"/>
                        <a:buChar char="§"/>
                      </a:pPr>
                      <a:r>
                        <a:rPr lang="en-US" dirty="0">
                          <a:solidFill>
                            <a:schemeClr val="bg1"/>
                          </a:solidFill>
                        </a:rPr>
                        <a:t>PK</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22316142"/>
                  </a:ext>
                </a:extLst>
              </a:tr>
            </a:tbl>
          </a:graphicData>
        </a:graphic>
      </p:graphicFrame>
      <p:sp>
        <p:nvSpPr>
          <p:cNvPr id="5" name="Rectangle 4">
            <a:extLst>
              <a:ext uri="{FF2B5EF4-FFF2-40B4-BE49-F238E27FC236}">
                <a16:creationId xmlns:a16="http://schemas.microsoft.com/office/drawing/2014/main" id="{3A65A9FB-9643-1937-7DC1-AA7271C28848}"/>
              </a:ext>
            </a:extLst>
          </p:cNvPr>
          <p:cNvSpPr/>
          <p:nvPr/>
        </p:nvSpPr>
        <p:spPr>
          <a:xfrm>
            <a:off x="447838" y="6367848"/>
            <a:ext cx="2068130"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chemeClr val="bg2"/>
                </a:solidFill>
                <a:effectLst/>
                <a:uLnTx/>
                <a:uFillTx/>
                <a:latin typeface="Calibri" panose="020F0502020204030204"/>
                <a:ea typeface="+mn-ea"/>
                <a:cs typeface="+mn-cs"/>
              </a:rPr>
              <a:t>NCT03476681. NCT05464030.</a:t>
            </a:r>
          </a:p>
        </p:txBody>
      </p:sp>
    </p:spTree>
    <p:extLst>
      <p:ext uri="{BB962C8B-B14F-4D97-AF65-F5344CB8AC3E}">
        <p14:creationId xmlns:p14="http://schemas.microsoft.com/office/powerpoint/2010/main" val="34664947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US" dirty="0"/>
              <a:t>Can We Further Classify NSCLC by Protein Targets?</a:t>
            </a:r>
          </a:p>
        </p:txBody>
      </p:sp>
      <p:sp>
        <p:nvSpPr>
          <p:cNvPr id="21" name="Text Box 11">
            <a:extLst>
              <a:ext uri="{FF2B5EF4-FFF2-40B4-BE49-F238E27FC236}">
                <a16:creationId xmlns:a16="http://schemas.microsoft.com/office/drawing/2014/main" id="{7747AEC3-21F5-455C-BE5A-39B0ACE7117F}"/>
              </a:ext>
            </a:extLst>
          </p:cNvPr>
          <p:cNvSpPr txBox="1">
            <a:spLocks noChangeArrowheads="1"/>
          </p:cNvSpPr>
          <p:nvPr/>
        </p:nvSpPr>
        <p:spPr bwMode="auto">
          <a:xfrm>
            <a:off x="423670" y="636707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Tsao. J Thorac Oncol. 2016;11:613. Lehtiö. Nat Cancer. 2021;2:1224.</a:t>
            </a:r>
          </a:p>
        </p:txBody>
      </p:sp>
      <p:sp>
        <p:nvSpPr>
          <p:cNvPr id="73" name="Right Arrow 3">
            <a:extLst>
              <a:ext uri="{FF2B5EF4-FFF2-40B4-BE49-F238E27FC236}">
                <a16:creationId xmlns:a16="http://schemas.microsoft.com/office/drawing/2014/main" id="{23CD9363-9067-4E32-90E7-F8F14F9E7DC8}"/>
              </a:ext>
            </a:extLst>
          </p:cNvPr>
          <p:cNvSpPr/>
          <p:nvPr/>
        </p:nvSpPr>
        <p:spPr>
          <a:xfrm>
            <a:off x="719139" y="5344811"/>
            <a:ext cx="10091648" cy="731520"/>
          </a:xfrm>
          <a:prstGeom prst="rightArrow">
            <a:avLst/>
          </a:prstGeom>
          <a:solidFill>
            <a:schemeClr val="accent1"/>
          </a:solidFill>
          <a:effectLst/>
          <a:scene3d>
            <a:camera prst="orthographicFront"/>
            <a:lightRig rig="flat" dir="t"/>
          </a:scene3d>
          <a:sp3d z="-190500" extrusionH="12700" prstMaterial="plastic"/>
        </p:spPr>
        <p:style>
          <a:lnRef idx="0">
            <a:schemeClr val="accent2">
              <a:hueOff val="0"/>
              <a:satOff val="0"/>
              <a:lumOff val="0"/>
              <a:alphaOff val="0"/>
            </a:schemeClr>
          </a:lnRef>
          <a:fillRef idx="3">
            <a:scrgbClr r="0" g="0" b="0"/>
          </a:fillRef>
          <a:effectRef idx="0">
            <a:scrgbClr r="0" g="0" b="0"/>
          </a:effectRef>
          <a:fontRef idx="minor">
            <a:schemeClr val="dk1">
              <a:hueOff val="0"/>
              <a:satOff val="0"/>
              <a:lumOff val="0"/>
              <a:alphaOff val="0"/>
            </a:schemeClr>
          </a:fontRef>
        </p:style>
      </p:sp>
      <p:sp>
        <p:nvSpPr>
          <p:cNvPr id="45" name="TextBox 20">
            <a:extLst>
              <a:ext uri="{FF2B5EF4-FFF2-40B4-BE49-F238E27FC236}">
                <a16:creationId xmlns:a16="http://schemas.microsoft.com/office/drawing/2014/main" id="{2741BEA4-9F6C-4764-8B09-E27BC293C169}"/>
              </a:ext>
            </a:extLst>
          </p:cNvPr>
          <p:cNvSpPr txBox="1">
            <a:spLocks noChangeArrowheads="1"/>
          </p:cNvSpPr>
          <p:nvPr/>
        </p:nvSpPr>
        <p:spPr bwMode="auto">
          <a:xfrm>
            <a:off x="123224" y="5497049"/>
            <a:ext cx="5046234" cy="400110"/>
          </a:xfrm>
          <a:prstGeom prst="rect">
            <a:avLst/>
          </a:prstGeom>
          <a:noFill/>
          <a:ln>
            <a:noFill/>
          </a:ln>
          <a:effectLst>
            <a:outerShdw blurRad="40000" dist="23000" dir="5400000" rotWithShape="0">
              <a:srgbClr val="808080">
                <a:alpha val="34998"/>
              </a:srgbClr>
            </a:outerShdw>
          </a:effectLst>
        </p:spPr>
        <p:txBody>
          <a:bodyPr anchor="ctr"/>
          <a:lstStyle>
            <a:defPPr>
              <a:defRPr lang="en-US"/>
            </a:defPPr>
            <a:lvl1pPr marL="0" marR="0" lvl="0" indent="0" algn="ctr" defTabSz="914400" latinLnBrk="0">
              <a:lnSpc>
                <a:spcPct val="100000"/>
              </a:lnSpc>
              <a:buClrTx/>
              <a:buSzTx/>
              <a:buFontTx/>
              <a:buNone/>
              <a:tabLst/>
              <a:defRPr kumimoji="0" sz="2000" i="0" u="none" strike="noStrike" cap="none" spc="0" normalizeH="0" baseline="0">
                <a:ln>
                  <a:noFill/>
                </a:ln>
                <a:solidFill>
                  <a:srgbClr val="FFFFFF"/>
                </a:solidFill>
                <a:effectLst/>
                <a:uLnTx/>
                <a:uFillTx/>
                <a:latin typeface="Calibri" panose="020F0502020204030204" pitchFamily="34" charset="0"/>
                <a:cs typeface="Calibri" panose="020F050202020403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Histology-Based Subtyping</a:t>
            </a:r>
          </a:p>
        </p:txBody>
      </p:sp>
      <p:sp>
        <p:nvSpPr>
          <p:cNvPr id="82" name="Rounded Rectangle 5">
            <a:extLst>
              <a:ext uri="{FF2B5EF4-FFF2-40B4-BE49-F238E27FC236}">
                <a16:creationId xmlns:a16="http://schemas.microsoft.com/office/drawing/2014/main" id="{E5A8FA86-182E-4B2B-8D54-77066681B097}"/>
              </a:ext>
            </a:extLst>
          </p:cNvPr>
          <p:cNvSpPr>
            <a:spLocks noChangeArrowheads="1"/>
          </p:cNvSpPr>
          <p:nvPr/>
        </p:nvSpPr>
        <p:spPr bwMode="auto">
          <a:xfrm>
            <a:off x="7056437" y="1446566"/>
            <a:ext cx="2933579" cy="466725"/>
          </a:xfrm>
          <a:prstGeom prst="roundRect">
            <a:avLst>
              <a:gd name="adj" fmla="val 16667"/>
            </a:avLst>
          </a:prstGeom>
          <a:noFill/>
          <a:ln>
            <a:noFill/>
          </a:ln>
          <a:effec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All NSCLC</a:t>
            </a:r>
          </a:p>
        </p:txBody>
      </p:sp>
      <p:sp>
        <p:nvSpPr>
          <p:cNvPr id="66" name="Freeform 71">
            <a:extLst>
              <a:ext uri="{FF2B5EF4-FFF2-40B4-BE49-F238E27FC236}">
                <a16:creationId xmlns:a16="http://schemas.microsoft.com/office/drawing/2014/main" id="{5B5E4D56-938B-4260-B583-0B188348AB2B}"/>
              </a:ext>
            </a:extLst>
          </p:cNvPr>
          <p:cNvSpPr>
            <a:spLocks/>
          </p:cNvSpPr>
          <p:nvPr/>
        </p:nvSpPr>
        <p:spPr bwMode="auto">
          <a:xfrm rot="7246993">
            <a:off x="7708713" y="2110444"/>
            <a:ext cx="1402816" cy="1329717"/>
          </a:xfrm>
          <a:custGeom>
            <a:avLst/>
            <a:gdLst>
              <a:gd name="T0" fmla="*/ 1051 w 1596"/>
              <a:gd name="T1" fmla="*/ 1528 h 1528"/>
              <a:gd name="T2" fmla="*/ 1000 w 1596"/>
              <a:gd name="T3" fmla="*/ 1509 h 1528"/>
              <a:gd name="T4" fmla="*/ 951 w 1596"/>
              <a:gd name="T5" fmla="*/ 1487 h 1528"/>
              <a:gd name="T6" fmla="*/ 901 w 1596"/>
              <a:gd name="T7" fmla="*/ 1464 h 1528"/>
              <a:gd name="T8" fmla="*/ 853 w 1596"/>
              <a:gd name="T9" fmla="*/ 1442 h 1528"/>
              <a:gd name="T10" fmla="*/ 805 w 1596"/>
              <a:gd name="T11" fmla="*/ 1416 h 1528"/>
              <a:gd name="T12" fmla="*/ 758 w 1596"/>
              <a:gd name="T13" fmla="*/ 1389 h 1528"/>
              <a:gd name="T14" fmla="*/ 714 w 1596"/>
              <a:gd name="T15" fmla="*/ 1360 h 1528"/>
              <a:gd name="T16" fmla="*/ 669 w 1596"/>
              <a:gd name="T17" fmla="*/ 1330 h 1528"/>
              <a:gd name="T18" fmla="*/ 626 w 1596"/>
              <a:gd name="T19" fmla="*/ 1299 h 1528"/>
              <a:gd name="T20" fmla="*/ 584 w 1596"/>
              <a:gd name="T21" fmla="*/ 1267 h 1528"/>
              <a:gd name="T22" fmla="*/ 542 w 1596"/>
              <a:gd name="T23" fmla="*/ 1232 h 1528"/>
              <a:gd name="T24" fmla="*/ 502 w 1596"/>
              <a:gd name="T25" fmla="*/ 1197 h 1528"/>
              <a:gd name="T26" fmla="*/ 464 w 1596"/>
              <a:gd name="T27" fmla="*/ 1161 h 1528"/>
              <a:gd name="T28" fmla="*/ 427 w 1596"/>
              <a:gd name="T29" fmla="*/ 1123 h 1528"/>
              <a:gd name="T30" fmla="*/ 390 w 1596"/>
              <a:gd name="T31" fmla="*/ 1085 h 1528"/>
              <a:gd name="T32" fmla="*/ 357 w 1596"/>
              <a:gd name="T33" fmla="*/ 1045 h 1528"/>
              <a:gd name="T34" fmla="*/ 323 w 1596"/>
              <a:gd name="T35" fmla="*/ 1003 h 1528"/>
              <a:gd name="T36" fmla="*/ 291 w 1596"/>
              <a:gd name="T37" fmla="*/ 961 h 1528"/>
              <a:gd name="T38" fmla="*/ 261 w 1596"/>
              <a:gd name="T39" fmla="*/ 918 h 1528"/>
              <a:gd name="T40" fmla="*/ 230 w 1596"/>
              <a:gd name="T41" fmla="*/ 875 h 1528"/>
              <a:gd name="T42" fmla="*/ 203 w 1596"/>
              <a:gd name="T43" fmla="*/ 828 h 1528"/>
              <a:gd name="T44" fmla="*/ 176 w 1596"/>
              <a:gd name="T45" fmla="*/ 784 h 1528"/>
              <a:gd name="T46" fmla="*/ 152 w 1596"/>
              <a:gd name="T47" fmla="*/ 735 h 1528"/>
              <a:gd name="T48" fmla="*/ 128 w 1596"/>
              <a:gd name="T49" fmla="*/ 687 h 1528"/>
              <a:gd name="T50" fmla="*/ 107 w 1596"/>
              <a:gd name="T51" fmla="*/ 639 h 1528"/>
              <a:gd name="T52" fmla="*/ 86 w 1596"/>
              <a:gd name="T53" fmla="*/ 590 h 1528"/>
              <a:gd name="T54" fmla="*/ 67 w 1596"/>
              <a:gd name="T55" fmla="*/ 539 h 1528"/>
              <a:gd name="T56" fmla="*/ 51 w 1596"/>
              <a:gd name="T57" fmla="*/ 487 h 1528"/>
              <a:gd name="T58" fmla="*/ 35 w 1596"/>
              <a:gd name="T59" fmla="*/ 436 h 1528"/>
              <a:gd name="T60" fmla="*/ 22 w 1596"/>
              <a:gd name="T61" fmla="*/ 383 h 1528"/>
              <a:gd name="T62" fmla="*/ 9 w 1596"/>
              <a:gd name="T63" fmla="*/ 330 h 1528"/>
              <a:gd name="T64" fmla="*/ 0 w 1596"/>
              <a:gd name="T65" fmla="*/ 277 h 1528"/>
              <a:gd name="T66" fmla="*/ 1596 w 1596"/>
              <a:gd name="T67" fmla="*/ 0 h 1528"/>
              <a:gd name="T68" fmla="*/ 1051 w 1596"/>
              <a:gd name="T69" fmla="*/ 1528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6" h="1528">
                <a:moveTo>
                  <a:pt x="1051" y="1528"/>
                </a:moveTo>
                <a:lnTo>
                  <a:pt x="1000" y="1509"/>
                </a:lnTo>
                <a:lnTo>
                  <a:pt x="951" y="1487"/>
                </a:lnTo>
                <a:lnTo>
                  <a:pt x="901" y="1464"/>
                </a:lnTo>
                <a:lnTo>
                  <a:pt x="853" y="1442"/>
                </a:lnTo>
                <a:lnTo>
                  <a:pt x="805" y="1416"/>
                </a:lnTo>
                <a:lnTo>
                  <a:pt x="758" y="1389"/>
                </a:lnTo>
                <a:lnTo>
                  <a:pt x="714" y="1360"/>
                </a:lnTo>
                <a:lnTo>
                  <a:pt x="669" y="1330"/>
                </a:lnTo>
                <a:lnTo>
                  <a:pt x="626" y="1299"/>
                </a:lnTo>
                <a:lnTo>
                  <a:pt x="584" y="1267"/>
                </a:lnTo>
                <a:lnTo>
                  <a:pt x="542" y="1232"/>
                </a:lnTo>
                <a:lnTo>
                  <a:pt x="502" y="1197"/>
                </a:lnTo>
                <a:lnTo>
                  <a:pt x="464" y="1161"/>
                </a:lnTo>
                <a:lnTo>
                  <a:pt x="427" y="1123"/>
                </a:lnTo>
                <a:lnTo>
                  <a:pt x="390" y="1085"/>
                </a:lnTo>
                <a:lnTo>
                  <a:pt x="357" y="1045"/>
                </a:lnTo>
                <a:lnTo>
                  <a:pt x="323" y="1003"/>
                </a:lnTo>
                <a:lnTo>
                  <a:pt x="291" y="961"/>
                </a:lnTo>
                <a:lnTo>
                  <a:pt x="261" y="918"/>
                </a:lnTo>
                <a:lnTo>
                  <a:pt x="230" y="875"/>
                </a:lnTo>
                <a:lnTo>
                  <a:pt x="203" y="828"/>
                </a:lnTo>
                <a:lnTo>
                  <a:pt x="176" y="784"/>
                </a:lnTo>
                <a:lnTo>
                  <a:pt x="152" y="735"/>
                </a:lnTo>
                <a:lnTo>
                  <a:pt x="128" y="687"/>
                </a:lnTo>
                <a:lnTo>
                  <a:pt x="107" y="639"/>
                </a:lnTo>
                <a:lnTo>
                  <a:pt x="86" y="590"/>
                </a:lnTo>
                <a:lnTo>
                  <a:pt x="67" y="539"/>
                </a:lnTo>
                <a:lnTo>
                  <a:pt x="51" y="487"/>
                </a:lnTo>
                <a:lnTo>
                  <a:pt x="35" y="436"/>
                </a:lnTo>
                <a:lnTo>
                  <a:pt x="22" y="383"/>
                </a:lnTo>
                <a:lnTo>
                  <a:pt x="9" y="330"/>
                </a:lnTo>
                <a:lnTo>
                  <a:pt x="0" y="277"/>
                </a:lnTo>
                <a:lnTo>
                  <a:pt x="1596" y="0"/>
                </a:lnTo>
                <a:lnTo>
                  <a:pt x="1051" y="1528"/>
                </a:lnTo>
                <a:close/>
              </a:path>
            </a:pathLst>
          </a:custGeom>
          <a:solidFill>
            <a:schemeClr val="accent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5"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9941663" y="2514033"/>
            <a:ext cx="9661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PD-L1+</a:t>
            </a:r>
          </a:p>
        </p:txBody>
      </p:sp>
      <p:sp>
        <p:nvSpPr>
          <p:cNvPr id="58" name="TextBox 20">
            <a:extLst>
              <a:ext uri="{FF2B5EF4-FFF2-40B4-BE49-F238E27FC236}">
                <a16:creationId xmlns:a16="http://schemas.microsoft.com/office/drawing/2014/main" id="{2741BEA4-9F6C-4764-8B09-E27BC293C169}"/>
              </a:ext>
            </a:extLst>
          </p:cNvPr>
          <p:cNvSpPr txBox="1">
            <a:spLocks noChangeArrowheads="1"/>
          </p:cNvSpPr>
          <p:nvPr/>
        </p:nvSpPr>
        <p:spPr bwMode="auto">
          <a:xfrm>
            <a:off x="5587586" y="5497049"/>
            <a:ext cx="5046234" cy="400110"/>
          </a:xfrm>
          <a:prstGeom prst="rect">
            <a:avLst/>
          </a:prstGeom>
          <a:noFill/>
          <a:ln>
            <a:noFill/>
          </a:ln>
          <a:effectLst>
            <a:outerShdw blurRad="40000" dist="23000" dir="5400000" rotWithShape="0">
              <a:srgbClr val="808080">
                <a:alpha val="34998"/>
              </a:srgbClr>
            </a:outerShdw>
          </a:effectLst>
        </p:spPr>
        <p:txBody>
          <a:bodyPr anchor="ctr"/>
          <a:lstStyle>
            <a:defPPr>
              <a:defRPr lang="en-US"/>
            </a:defPPr>
            <a:lvl1pPr marL="0" marR="0" lvl="0" indent="0" algn="ctr" defTabSz="914400" latinLnBrk="0">
              <a:lnSpc>
                <a:spcPct val="100000"/>
              </a:lnSpc>
              <a:buClrTx/>
              <a:buSzTx/>
              <a:buFontTx/>
              <a:buNone/>
              <a:tabLst/>
              <a:defRPr kumimoji="0" sz="2000" i="0" u="none" strike="noStrike" cap="none" spc="0" normalizeH="0" baseline="0">
                <a:ln>
                  <a:noFill/>
                </a:ln>
                <a:solidFill>
                  <a:srgbClr val="FFFFFF"/>
                </a:solidFill>
                <a:effectLst/>
                <a:uLnTx/>
                <a:uFillTx/>
                <a:latin typeface="Calibri" panose="020F0502020204030204" pitchFamily="34" charset="0"/>
                <a:cs typeface="Calibri" panose="020F050202020403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Protein Subtyping</a:t>
            </a:r>
          </a:p>
        </p:txBody>
      </p:sp>
      <p:sp>
        <p:nvSpPr>
          <p:cNvPr id="102" name="Rounded Rectangle 5">
            <a:extLst>
              <a:ext uri="{FF2B5EF4-FFF2-40B4-BE49-F238E27FC236}">
                <a16:creationId xmlns:a16="http://schemas.microsoft.com/office/drawing/2014/main" id="{E5A8FA86-182E-4B2B-8D54-77066681B097}"/>
              </a:ext>
            </a:extLst>
          </p:cNvPr>
          <p:cNvSpPr>
            <a:spLocks noChangeArrowheads="1"/>
          </p:cNvSpPr>
          <p:nvPr/>
        </p:nvSpPr>
        <p:spPr bwMode="auto">
          <a:xfrm>
            <a:off x="930261" y="1446566"/>
            <a:ext cx="2933579" cy="466725"/>
          </a:xfrm>
          <a:prstGeom prst="roundRect">
            <a:avLst>
              <a:gd name="adj" fmla="val 16667"/>
            </a:avLst>
          </a:prstGeom>
          <a:noFill/>
          <a:ln>
            <a:noFill/>
          </a:ln>
          <a:effec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Adenocarcinoma</a:t>
            </a:r>
          </a:p>
        </p:txBody>
      </p:sp>
      <p:grpSp>
        <p:nvGrpSpPr>
          <p:cNvPr id="103" name="Group 102">
            <a:extLst>
              <a:ext uri="{FF2B5EF4-FFF2-40B4-BE49-F238E27FC236}">
                <a16:creationId xmlns:a16="http://schemas.microsoft.com/office/drawing/2014/main" id="{FAEFEB53-F071-48BF-806F-993E770E6A7B}"/>
              </a:ext>
            </a:extLst>
          </p:cNvPr>
          <p:cNvGrpSpPr/>
          <p:nvPr/>
        </p:nvGrpSpPr>
        <p:grpSpPr>
          <a:xfrm rot="7246993">
            <a:off x="863215" y="2282423"/>
            <a:ext cx="2879468" cy="2881247"/>
            <a:chOff x="-5591718" y="855663"/>
            <a:chExt cx="5140325" cy="5143499"/>
          </a:xfrm>
        </p:grpSpPr>
        <p:sp>
          <p:nvSpPr>
            <p:cNvPr id="104" name="Freeform 67">
              <a:extLst>
                <a:ext uri="{FF2B5EF4-FFF2-40B4-BE49-F238E27FC236}">
                  <a16:creationId xmlns:a16="http://schemas.microsoft.com/office/drawing/2014/main" id="{6E82B971-C5E2-4B7C-9E78-08650DA8FEC4}"/>
                </a:ext>
              </a:extLst>
            </p:cNvPr>
            <p:cNvSpPr>
              <a:spLocks/>
            </p:cNvSpPr>
            <p:nvPr/>
          </p:nvSpPr>
          <p:spPr bwMode="auto">
            <a:xfrm>
              <a:off x="-3019968" y="855663"/>
              <a:ext cx="2568575" cy="3473450"/>
            </a:xfrm>
            <a:custGeom>
              <a:avLst/>
              <a:gdLst>
                <a:gd name="T0" fmla="*/ 0 w 1618"/>
                <a:gd name="T1" fmla="*/ 0 h 2188"/>
                <a:gd name="T2" fmla="*/ 83 w 1618"/>
                <a:gd name="T3" fmla="*/ 2 h 2188"/>
                <a:gd name="T4" fmla="*/ 164 w 1618"/>
                <a:gd name="T5" fmla="*/ 8 h 2188"/>
                <a:gd name="T6" fmla="*/ 246 w 1618"/>
                <a:gd name="T7" fmla="*/ 18 h 2188"/>
                <a:gd name="T8" fmla="*/ 325 w 1618"/>
                <a:gd name="T9" fmla="*/ 32 h 2188"/>
                <a:gd name="T10" fmla="*/ 403 w 1618"/>
                <a:gd name="T11" fmla="*/ 52 h 2188"/>
                <a:gd name="T12" fmla="*/ 480 w 1618"/>
                <a:gd name="T13" fmla="*/ 72 h 2188"/>
                <a:gd name="T14" fmla="*/ 555 w 1618"/>
                <a:gd name="T15" fmla="*/ 98 h 2188"/>
                <a:gd name="T16" fmla="*/ 629 w 1618"/>
                <a:gd name="T17" fmla="*/ 127 h 2188"/>
                <a:gd name="T18" fmla="*/ 701 w 1618"/>
                <a:gd name="T19" fmla="*/ 160 h 2188"/>
                <a:gd name="T20" fmla="*/ 771 w 1618"/>
                <a:gd name="T21" fmla="*/ 196 h 2188"/>
                <a:gd name="T22" fmla="*/ 838 w 1618"/>
                <a:gd name="T23" fmla="*/ 234 h 2188"/>
                <a:gd name="T24" fmla="*/ 904 w 1618"/>
                <a:gd name="T25" fmla="*/ 277 h 2188"/>
                <a:gd name="T26" fmla="*/ 968 w 1618"/>
                <a:gd name="T27" fmla="*/ 322 h 2188"/>
                <a:gd name="T28" fmla="*/ 1029 w 1618"/>
                <a:gd name="T29" fmla="*/ 370 h 2188"/>
                <a:gd name="T30" fmla="*/ 1088 w 1618"/>
                <a:gd name="T31" fmla="*/ 421 h 2188"/>
                <a:gd name="T32" fmla="*/ 1144 w 1618"/>
                <a:gd name="T33" fmla="*/ 474 h 2188"/>
                <a:gd name="T34" fmla="*/ 1197 w 1618"/>
                <a:gd name="T35" fmla="*/ 530 h 2188"/>
                <a:gd name="T36" fmla="*/ 1248 w 1618"/>
                <a:gd name="T37" fmla="*/ 590 h 2188"/>
                <a:gd name="T38" fmla="*/ 1296 w 1618"/>
                <a:gd name="T39" fmla="*/ 650 h 2188"/>
                <a:gd name="T40" fmla="*/ 1341 w 1618"/>
                <a:gd name="T41" fmla="*/ 715 h 2188"/>
                <a:gd name="T42" fmla="*/ 1384 w 1618"/>
                <a:gd name="T43" fmla="*/ 780 h 2188"/>
                <a:gd name="T44" fmla="*/ 1423 w 1618"/>
                <a:gd name="T45" fmla="*/ 847 h 2188"/>
                <a:gd name="T46" fmla="*/ 1458 w 1618"/>
                <a:gd name="T47" fmla="*/ 918 h 2188"/>
                <a:gd name="T48" fmla="*/ 1491 w 1618"/>
                <a:gd name="T49" fmla="*/ 990 h 2188"/>
                <a:gd name="T50" fmla="*/ 1520 w 1618"/>
                <a:gd name="T51" fmla="*/ 1064 h 2188"/>
                <a:gd name="T52" fmla="*/ 1546 w 1618"/>
                <a:gd name="T53" fmla="*/ 1139 h 2188"/>
                <a:gd name="T54" fmla="*/ 1567 w 1618"/>
                <a:gd name="T55" fmla="*/ 1216 h 2188"/>
                <a:gd name="T56" fmla="*/ 1586 w 1618"/>
                <a:gd name="T57" fmla="*/ 1294 h 2188"/>
                <a:gd name="T58" fmla="*/ 1600 w 1618"/>
                <a:gd name="T59" fmla="*/ 1373 h 2188"/>
                <a:gd name="T60" fmla="*/ 1610 w 1618"/>
                <a:gd name="T61" fmla="*/ 1454 h 2188"/>
                <a:gd name="T62" fmla="*/ 1616 w 1618"/>
                <a:gd name="T63" fmla="*/ 1536 h 2188"/>
                <a:gd name="T64" fmla="*/ 1618 w 1618"/>
                <a:gd name="T65" fmla="*/ 1619 h 2188"/>
                <a:gd name="T66" fmla="*/ 1618 w 1618"/>
                <a:gd name="T67" fmla="*/ 1656 h 2188"/>
                <a:gd name="T68" fmla="*/ 1616 w 1618"/>
                <a:gd name="T69" fmla="*/ 1693 h 2188"/>
                <a:gd name="T70" fmla="*/ 1615 w 1618"/>
                <a:gd name="T71" fmla="*/ 1728 h 2188"/>
                <a:gd name="T72" fmla="*/ 1611 w 1618"/>
                <a:gd name="T73" fmla="*/ 1765 h 2188"/>
                <a:gd name="T74" fmla="*/ 1608 w 1618"/>
                <a:gd name="T75" fmla="*/ 1800 h 2188"/>
                <a:gd name="T76" fmla="*/ 1603 w 1618"/>
                <a:gd name="T77" fmla="*/ 1837 h 2188"/>
                <a:gd name="T78" fmla="*/ 1599 w 1618"/>
                <a:gd name="T79" fmla="*/ 1872 h 2188"/>
                <a:gd name="T80" fmla="*/ 1592 w 1618"/>
                <a:gd name="T81" fmla="*/ 1908 h 2188"/>
                <a:gd name="T82" fmla="*/ 1586 w 1618"/>
                <a:gd name="T83" fmla="*/ 1945 h 2188"/>
                <a:gd name="T84" fmla="*/ 1578 w 1618"/>
                <a:gd name="T85" fmla="*/ 1980 h 2188"/>
                <a:gd name="T86" fmla="*/ 1570 w 1618"/>
                <a:gd name="T87" fmla="*/ 2015 h 2188"/>
                <a:gd name="T88" fmla="*/ 1560 w 1618"/>
                <a:gd name="T89" fmla="*/ 2050 h 2188"/>
                <a:gd name="T90" fmla="*/ 1551 w 1618"/>
                <a:gd name="T91" fmla="*/ 2084 h 2188"/>
                <a:gd name="T92" fmla="*/ 1539 w 1618"/>
                <a:gd name="T93" fmla="*/ 2119 h 2188"/>
                <a:gd name="T94" fmla="*/ 1528 w 1618"/>
                <a:gd name="T95" fmla="*/ 2153 h 2188"/>
                <a:gd name="T96" fmla="*/ 1515 w 1618"/>
                <a:gd name="T97" fmla="*/ 2188 h 2188"/>
                <a:gd name="T98" fmla="*/ 0 w 1618"/>
                <a:gd name="T99" fmla="*/ 1619 h 2188"/>
                <a:gd name="T100" fmla="*/ 0 w 1618"/>
                <a:gd name="T101" fmla="*/ 0 h 2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18" h="2188">
                  <a:moveTo>
                    <a:pt x="0" y="0"/>
                  </a:moveTo>
                  <a:lnTo>
                    <a:pt x="83" y="2"/>
                  </a:lnTo>
                  <a:lnTo>
                    <a:pt x="164" y="8"/>
                  </a:lnTo>
                  <a:lnTo>
                    <a:pt x="246" y="18"/>
                  </a:lnTo>
                  <a:lnTo>
                    <a:pt x="325" y="32"/>
                  </a:lnTo>
                  <a:lnTo>
                    <a:pt x="403" y="52"/>
                  </a:lnTo>
                  <a:lnTo>
                    <a:pt x="480" y="72"/>
                  </a:lnTo>
                  <a:lnTo>
                    <a:pt x="555" y="98"/>
                  </a:lnTo>
                  <a:lnTo>
                    <a:pt x="629" y="127"/>
                  </a:lnTo>
                  <a:lnTo>
                    <a:pt x="701" y="160"/>
                  </a:lnTo>
                  <a:lnTo>
                    <a:pt x="771" y="196"/>
                  </a:lnTo>
                  <a:lnTo>
                    <a:pt x="838" y="234"/>
                  </a:lnTo>
                  <a:lnTo>
                    <a:pt x="904" y="277"/>
                  </a:lnTo>
                  <a:lnTo>
                    <a:pt x="968" y="322"/>
                  </a:lnTo>
                  <a:lnTo>
                    <a:pt x="1029" y="370"/>
                  </a:lnTo>
                  <a:lnTo>
                    <a:pt x="1088" y="421"/>
                  </a:lnTo>
                  <a:lnTo>
                    <a:pt x="1144" y="474"/>
                  </a:lnTo>
                  <a:lnTo>
                    <a:pt x="1197" y="530"/>
                  </a:lnTo>
                  <a:lnTo>
                    <a:pt x="1248" y="590"/>
                  </a:lnTo>
                  <a:lnTo>
                    <a:pt x="1296" y="650"/>
                  </a:lnTo>
                  <a:lnTo>
                    <a:pt x="1341" y="715"/>
                  </a:lnTo>
                  <a:lnTo>
                    <a:pt x="1384" y="780"/>
                  </a:lnTo>
                  <a:lnTo>
                    <a:pt x="1423" y="847"/>
                  </a:lnTo>
                  <a:lnTo>
                    <a:pt x="1458" y="918"/>
                  </a:lnTo>
                  <a:lnTo>
                    <a:pt x="1491" y="990"/>
                  </a:lnTo>
                  <a:lnTo>
                    <a:pt x="1520" y="1064"/>
                  </a:lnTo>
                  <a:lnTo>
                    <a:pt x="1546" y="1139"/>
                  </a:lnTo>
                  <a:lnTo>
                    <a:pt x="1567" y="1216"/>
                  </a:lnTo>
                  <a:lnTo>
                    <a:pt x="1586" y="1294"/>
                  </a:lnTo>
                  <a:lnTo>
                    <a:pt x="1600" y="1373"/>
                  </a:lnTo>
                  <a:lnTo>
                    <a:pt x="1610" y="1454"/>
                  </a:lnTo>
                  <a:lnTo>
                    <a:pt x="1616" y="1536"/>
                  </a:lnTo>
                  <a:lnTo>
                    <a:pt x="1618" y="1619"/>
                  </a:lnTo>
                  <a:lnTo>
                    <a:pt x="1618" y="1656"/>
                  </a:lnTo>
                  <a:lnTo>
                    <a:pt x="1616" y="1693"/>
                  </a:lnTo>
                  <a:lnTo>
                    <a:pt x="1615" y="1728"/>
                  </a:lnTo>
                  <a:lnTo>
                    <a:pt x="1611" y="1765"/>
                  </a:lnTo>
                  <a:lnTo>
                    <a:pt x="1608" y="1800"/>
                  </a:lnTo>
                  <a:lnTo>
                    <a:pt x="1603" y="1837"/>
                  </a:lnTo>
                  <a:lnTo>
                    <a:pt x="1599" y="1872"/>
                  </a:lnTo>
                  <a:lnTo>
                    <a:pt x="1592" y="1908"/>
                  </a:lnTo>
                  <a:lnTo>
                    <a:pt x="1586" y="1945"/>
                  </a:lnTo>
                  <a:lnTo>
                    <a:pt x="1578" y="1980"/>
                  </a:lnTo>
                  <a:lnTo>
                    <a:pt x="1570" y="2015"/>
                  </a:lnTo>
                  <a:lnTo>
                    <a:pt x="1560" y="2050"/>
                  </a:lnTo>
                  <a:lnTo>
                    <a:pt x="1551" y="2084"/>
                  </a:lnTo>
                  <a:lnTo>
                    <a:pt x="1539" y="2119"/>
                  </a:lnTo>
                  <a:lnTo>
                    <a:pt x="1528" y="2153"/>
                  </a:lnTo>
                  <a:lnTo>
                    <a:pt x="1515" y="2188"/>
                  </a:lnTo>
                  <a:lnTo>
                    <a:pt x="0" y="1619"/>
                  </a:lnTo>
                  <a:lnTo>
                    <a:pt x="0" y="0"/>
                  </a:lnTo>
                  <a:close/>
                </a:path>
              </a:pathLst>
            </a:custGeom>
            <a:solidFill>
              <a:schemeClr val="accent1"/>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 name="Freeform 69">
              <a:extLst>
                <a:ext uri="{FF2B5EF4-FFF2-40B4-BE49-F238E27FC236}">
                  <a16:creationId xmlns:a16="http://schemas.microsoft.com/office/drawing/2014/main" id="{83C7A37C-38DB-4EB3-9624-2350BD16288D}"/>
                </a:ext>
              </a:extLst>
            </p:cNvPr>
            <p:cNvSpPr>
              <a:spLocks/>
            </p:cNvSpPr>
            <p:nvPr/>
          </p:nvSpPr>
          <p:spPr bwMode="auto">
            <a:xfrm>
              <a:off x="-3885157" y="3425824"/>
              <a:ext cx="3270251" cy="2573338"/>
            </a:xfrm>
            <a:custGeom>
              <a:avLst/>
              <a:gdLst>
                <a:gd name="T0" fmla="*/ 2060 w 2060"/>
                <a:gd name="T1" fmla="*/ 569 h 1621"/>
                <a:gd name="T2" fmla="*/ 2030 w 2060"/>
                <a:gd name="T3" fmla="*/ 644 h 1621"/>
                <a:gd name="T4" fmla="*/ 1996 w 2060"/>
                <a:gd name="T5" fmla="*/ 719 h 1621"/>
                <a:gd name="T6" fmla="*/ 1958 w 2060"/>
                <a:gd name="T7" fmla="*/ 790 h 1621"/>
                <a:gd name="T8" fmla="*/ 1918 w 2060"/>
                <a:gd name="T9" fmla="*/ 860 h 1621"/>
                <a:gd name="T10" fmla="*/ 1873 w 2060"/>
                <a:gd name="T11" fmla="*/ 926 h 1621"/>
                <a:gd name="T12" fmla="*/ 1827 w 2060"/>
                <a:gd name="T13" fmla="*/ 990 h 1621"/>
                <a:gd name="T14" fmla="*/ 1777 w 2060"/>
                <a:gd name="T15" fmla="*/ 1051 h 1621"/>
                <a:gd name="T16" fmla="*/ 1726 w 2060"/>
                <a:gd name="T17" fmla="*/ 1110 h 1621"/>
                <a:gd name="T18" fmla="*/ 1670 w 2060"/>
                <a:gd name="T19" fmla="*/ 1165 h 1621"/>
                <a:gd name="T20" fmla="*/ 1614 w 2060"/>
                <a:gd name="T21" fmla="*/ 1218 h 1621"/>
                <a:gd name="T22" fmla="*/ 1555 w 2060"/>
                <a:gd name="T23" fmla="*/ 1267 h 1621"/>
                <a:gd name="T24" fmla="*/ 1492 w 2060"/>
                <a:gd name="T25" fmla="*/ 1314 h 1621"/>
                <a:gd name="T26" fmla="*/ 1428 w 2060"/>
                <a:gd name="T27" fmla="*/ 1358 h 1621"/>
                <a:gd name="T28" fmla="*/ 1363 w 2060"/>
                <a:gd name="T29" fmla="*/ 1399 h 1621"/>
                <a:gd name="T30" fmla="*/ 1295 w 2060"/>
                <a:gd name="T31" fmla="*/ 1435 h 1621"/>
                <a:gd name="T32" fmla="*/ 1226 w 2060"/>
                <a:gd name="T33" fmla="*/ 1471 h 1621"/>
                <a:gd name="T34" fmla="*/ 1156 w 2060"/>
                <a:gd name="T35" fmla="*/ 1501 h 1621"/>
                <a:gd name="T36" fmla="*/ 1084 w 2060"/>
                <a:gd name="T37" fmla="*/ 1528 h 1621"/>
                <a:gd name="T38" fmla="*/ 1012 w 2060"/>
                <a:gd name="T39" fmla="*/ 1552 h 1621"/>
                <a:gd name="T40" fmla="*/ 937 w 2060"/>
                <a:gd name="T41" fmla="*/ 1573 h 1621"/>
                <a:gd name="T42" fmla="*/ 862 w 2060"/>
                <a:gd name="T43" fmla="*/ 1591 h 1621"/>
                <a:gd name="T44" fmla="*/ 785 w 2060"/>
                <a:gd name="T45" fmla="*/ 1603 h 1621"/>
                <a:gd name="T46" fmla="*/ 708 w 2060"/>
                <a:gd name="T47" fmla="*/ 1613 h 1621"/>
                <a:gd name="T48" fmla="*/ 631 w 2060"/>
                <a:gd name="T49" fmla="*/ 1620 h 1621"/>
                <a:gd name="T50" fmla="*/ 553 w 2060"/>
                <a:gd name="T51" fmla="*/ 1621 h 1621"/>
                <a:gd name="T52" fmla="*/ 474 w 2060"/>
                <a:gd name="T53" fmla="*/ 1620 h 1621"/>
                <a:gd name="T54" fmla="*/ 394 w 2060"/>
                <a:gd name="T55" fmla="*/ 1615 h 1621"/>
                <a:gd name="T56" fmla="*/ 316 w 2060"/>
                <a:gd name="T57" fmla="*/ 1605 h 1621"/>
                <a:gd name="T58" fmla="*/ 237 w 2060"/>
                <a:gd name="T59" fmla="*/ 1592 h 1621"/>
                <a:gd name="T60" fmla="*/ 157 w 2060"/>
                <a:gd name="T61" fmla="*/ 1575 h 1621"/>
                <a:gd name="T62" fmla="*/ 79 w 2060"/>
                <a:gd name="T63" fmla="*/ 1554 h 1621"/>
                <a:gd name="T64" fmla="*/ 0 w 2060"/>
                <a:gd name="T65" fmla="*/ 1528 h 1621"/>
                <a:gd name="T66" fmla="*/ 545 w 2060"/>
                <a:gd name="T67" fmla="*/ 0 h 1621"/>
                <a:gd name="T68" fmla="*/ 2060 w 2060"/>
                <a:gd name="T69" fmla="*/ 569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60" h="1621">
                  <a:moveTo>
                    <a:pt x="2060" y="569"/>
                  </a:moveTo>
                  <a:lnTo>
                    <a:pt x="2030" y="644"/>
                  </a:lnTo>
                  <a:lnTo>
                    <a:pt x="1996" y="719"/>
                  </a:lnTo>
                  <a:lnTo>
                    <a:pt x="1958" y="790"/>
                  </a:lnTo>
                  <a:lnTo>
                    <a:pt x="1918" y="860"/>
                  </a:lnTo>
                  <a:lnTo>
                    <a:pt x="1873" y="926"/>
                  </a:lnTo>
                  <a:lnTo>
                    <a:pt x="1827" y="990"/>
                  </a:lnTo>
                  <a:lnTo>
                    <a:pt x="1777" y="1051"/>
                  </a:lnTo>
                  <a:lnTo>
                    <a:pt x="1726" y="1110"/>
                  </a:lnTo>
                  <a:lnTo>
                    <a:pt x="1670" y="1165"/>
                  </a:lnTo>
                  <a:lnTo>
                    <a:pt x="1614" y="1218"/>
                  </a:lnTo>
                  <a:lnTo>
                    <a:pt x="1555" y="1267"/>
                  </a:lnTo>
                  <a:lnTo>
                    <a:pt x="1492" y="1314"/>
                  </a:lnTo>
                  <a:lnTo>
                    <a:pt x="1428" y="1358"/>
                  </a:lnTo>
                  <a:lnTo>
                    <a:pt x="1363" y="1399"/>
                  </a:lnTo>
                  <a:lnTo>
                    <a:pt x="1295" y="1435"/>
                  </a:lnTo>
                  <a:lnTo>
                    <a:pt x="1226" y="1471"/>
                  </a:lnTo>
                  <a:lnTo>
                    <a:pt x="1156" y="1501"/>
                  </a:lnTo>
                  <a:lnTo>
                    <a:pt x="1084" y="1528"/>
                  </a:lnTo>
                  <a:lnTo>
                    <a:pt x="1012" y="1552"/>
                  </a:lnTo>
                  <a:lnTo>
                    <a:pt x="937" y="1573"/>
                  </a:lnTo>
                  <a:lnTo>
                    <a:pt x="862" y="1591"/>
                  </a:lnTo>
                  <a:lnTo>
                    <a:pt x="785" y="1603"/>
                  </a:lnTo>
                  <a:lnTo>
                    <a:pt x="708" y="1613"/>
                  </a:lnTo>
                  <a:lnTo>
                    <a:pt x="631" y="1620"/>
                  </a:lnTo>
                  <a:lnTo>
                    <a:pt x="553" y="1621"/>
                  </a:lnTo>
                  <a:lnTo>
                    <a:pt x="474" y="1620"/>
                  </a:lnTo>
                  <a:lnTo>
                    <a:pt x="394" y="1615"/>
                  </a:lnTo>
                  <a:lnTo>
                    <a:pt x="316" y="1605"/>
                  </a:lnTo>
                  <a:lnTo>
                    <a:pt x="237" y="1592"/>
                  </a:lnTo>
                  <a:lnTo>
                    <a:pt x="157" y="1575"/>
                  </a:lnTo>
                  <a:lnTo>
                    <a:pt x="79" y="1554"/>
                  </a:lnTo>
                  <a:lnTo>
                    <a:pt x="0" y="1528"/>
                  </a:lnTo>
                  <a:lnTo>
                    <a:pt x="545" y="0"/>
                  </a:lnTo>
                  <a:lnTo>
                    <a:pt x="2060" y="569"/>
                  </a:lnTo>
                  <a:close/>
                </a:path>
              </a:pathLst>
            </a:custGeom>
            <a:solidFill>
              <a:schemeClr val="accent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 name="Freeform 71">
              <a:extLst>
                <a:ext uri="{FF2B5EF4-FFF2-40B4-BE49-F238E27FC236}">
                  <a16:creationId xmlns:a16="http://schemas.microsoft.com/office/drawing/2014/main" id="{5B5E4D56-938B-4260-B583-0B188348AB2B}"/>
                </a:ext>
              </a:extLst>
            </p:cNvPr>
            <p:cNvSpPr>
              <a:spLocks/>
            </p:cNvSpPr>
            <p:nvPr/>
          </p:nvSpPr>
          <p:spPr bwMode="auto">
            <a:xfrm>
              <a:off x="-5553618" y="3425825"/>
              <a:ext cx="2533650" cy="2425700"/>
            </a:xfrm>
            <a:custGeom>
              <a:avLst/>
              <a:gdLst>
                <a:gd name="T0" fmla="*/ 1051 w 1596"/>
                <a:gd name="T1" fmla="*/ 1528 h 1528"/>
                <a:gd name="T2" fmla="*/ 1000 w 1596"/>
                <a:gd name="T3" fmla="*/ 1509 h 1528"/>
                <a:gd name="T4" fmla="*/ 951 w 1596"/>
                <a:gd name="T5" fmla="*/ 1487 h 1528"/>
                <a:gd name="T6" fmla="*/ 901 w 1596"/>
                <a:gd name="T7" fmla="*/ 1464 h 1528"/>
                <a:gd name="T8" fmla="*/ 853 w 1596"/>
                <a:gd name="T9" fmla="*/ 1442 h 1528"/>
                <a:gd name="T10" fmla="*/ 805 w 1596"/>
                <a:gd name="T11" fmla="*/ 1416 h 1528"/>
                <a:gd name="T12" fmla="*/ 758 w 1596"/>
                <a:gd name="T13" fmla="*/ 1389 h 1528"/>
                <a:gd name="T14" fmla="*/ 714 w 1596"/>
                <a:gd name="T15" fmla="*/ 1360 h 1528"/>
                <a:gd name="T16" fmla="*/ 669 w 1596"/>
                <a:gd name="T17" fmla="*/ 1330 h 1528"/>
                <a:gd name="T18" fmla="*/ 626 w 1596"/>
                <a:gd name="T19" fmla="*/ 1299 h 1528"/>
                <a:gd name="T20" fmla="*/ 584 w 1596"/>
                <a:gd name="T21" fmla="*/ 1267 h 1528"/>
                <a:gd name="T22" fmla="*/ 542 w 1596"/>
                <a:gd name="T23" fmla="*/ 1232 h 1528"/>
                <a:gd name="T24" fmla="*/ 502 w 1596"/>
                <a:gd name="T25" fmla="*/ 1197 h 1528"/>
                <a:gd name="T26" fmla="*/ 464 w 1596"/>
                <a:gd name="T27" fmla="*/ 1161 h 1528"/>
                <a:gd name="T28" fmla="*/ 427 w 1596"/>
                <a:gd name="T29" fmla="*/ 1123 h 1528"/>
                <a:gd name="T30" fmla="*/ 390 w 1596"/>
                <a:gd name="T31" fmla="*/ 1085 h 1528"/>
                <a:gd name="T32" fmla="*/ 357 w 1596"/>
                <a:gd name="T33" fmla="*/ 1045 h 1528"/>
                <a:gd name="T34" fmla="*/ 323 w 1596"/>
                <a:gd name="T35" fmla="*/ 1003 h 1528"/>
                <a:gd name="T36" fmla="*/ 291 w 1596"/>
                <a:gd name="T37" fmla="*/ 961 h 1528"/>
                <a:gd name="T38" fmla="*/ 261 w 1596"/>
                <a:gd name="T39" fmla="*/ 918 h 1528"/>
                <a:gd name="T40" fmla="*/ 230 w 1596"/>
                <a:gd name="T41" fmla="*/ 875 h 1528"/>
                <a:gd name="T42" fmla="*/ 203 w 1596"/>
                <a:gd name="T43" fmla="*/ 828 h 1528"/>
                <a:gd name="T44" fmla="*/ 176 w 1596"/>
                <a:gd name="T45" fmla="*/ 784 h 1528"/>
                <a:gd name="T46" fmla="*/ 152 w 1596"/>
                <a:gd name="T47" fmla="*/ 735 h 1528"/>
                <a:gd name="T48" fmla="*/ 128 w 1596"/>
                <a:gd name="T49" fmla="*/ 687 h 1528"/>
                <a:gd name="T50" fmla="*/ 107 w 1596"/>
                <a:gd name="T51" fmla="*/ 639 h 1528"/>
                <a:gd name="T52" fmla="*/ 86 w 1596"/>
                <a:gd name="T53" fmla="*/ 590 h 1528"/>
                <a:gd name="T54" fmla="*/ 67 w 1596"/>
                <a:gd name="T55" fmla="*/ 539 h 1528"/>
                <a:gd name="T56" fmla="*/ 51 w 1596"/>
                <a:gd name="T57" fmla="*/ 487 h 1528"/>
                <a:gd name="T58" fmla="*/ 35 w 1596"/>
                <a:gd name="T59" fmla="*/ 436 h 1528"/>
                <a:gd name="T60" fmla="*/ 22 w 1596"/>
                <a:gd name="T61" fmla="*/ 383 h 1528"/>
                <a:gd name="T62" fmla="*/ 9 w 1596"/>
                <a:gd name="T63" fmla="*/ 330 h 1528"/>
                <a:gd name="T64" fmla="*/ 0 w 1596"/>
                <a:gd name="T65" fmla="*/ 277 h 1528"/>
                <a:gd name="T66" fmla="*/ 1596 w 1596"/>
                <a:gd name="T67" fmla="*/ 0 h 1528"/>
                <a:gd name="T68" fmla="*/ 1051 w 1596"/>
                <a:gd name="T69" fmla="*/ 1528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6" h="1528">
                  <a:moveTo>
                    <a:pt x="1051" y="1528"/>
                  </a:moveTo>
                  <a:lnTo>
                    <a:pt x="1000" y="1509"/>
                  </a:lnTo>
                  <a:lnTo>
                    <a:pt x="951" y="1487"/>
                  </a:lnTo>
                  <a:lnTo>
                    <a:pt x="901" y="1464"/>
                  </a:lnTo>
                  <a:lnTo>
                    <a:pt x="853" y="1442"/>
                  </a:lnTo>
                  <a:lnTo>
                    <a:pt x="805" y="1416"/>
                  </a:lnTo>
                  <a:lnTo>
                    <a:pt x="758" y="1389"/>
                  </a:lnTo>
                  <a:lnTo>
                    <a:pt x="714" y="1360"/>
                  </a:lnTo>
                  <a:lnTo>
                    <a:pt x="669" y="1330"/>
                  </a:lnTo>
                  <a:lnTo>
                    <a:pt x="626" y="1299"/>
                  </a:lnTo>
                  <a:lnTo>
                    <a:pt x="584" y="1267"/>
                  </a:lnTo>
                  <a:lnTo>
                    <a:pt x="542" y="1232"/>
                  </a:lnTo>
                  <a:lnTo>
                    <a:pt x="502" y="1197"/>
                  </a:lnTo>
                  <a:lnTo>
                    <a:pt x="464" y="1161"/>
                  </a:lnTo>
                  <a:lnTo>
                    <a:pt x="427" y="1123"/>
                  </a:lnTo>
                  <a:lnTo>
                    <a:pt x="390" y="1085"/>
                  </a:lnTo>
                  <a:lnTo>
                    <a:pt x="357" y="1045"/>
                  </a:lnTo>
                  <a:lnTo>
                    <a:pt x="323" y="1003"/>
                  </a:lnTo>
                  <a:lnTo>
                    <a:pt x="291" y="961"/>
                  </a:lnTo>
                  <a:lnTo>
                    <a:pt x="261" y="918"/>
                  </a:lnTo>
                  <a:lnTo>
                    <a:pt x="230" y="875"/>
                  </a:lnTo>
                  <a:lnTo>
                    <a:pt x="203" y="828"/>
                  </a:lnTo>
                  <a:lnTo>
                    <a:pt x="176" y="784"/>
                  </a:lnTo>
                  <a:lnTo>
                    <a:pt x="152" y="735"/>
                  </a:lnTo>
                  <a:lnTo>
                    <a:pt x="128" y="687"/>
                  </a:lnTo>
                  <a:lnTo>
                    <a:pt x="107" y="639"/>
                  </a:lnTo>
                  <a:lnTo>
                    <a:pt x="86" y="590"/>
                  </a:lnTo>
                  <a:lnTo>
                    <a:pt x="67" y="539"/>
                  </a:lnTo>
                  <a:lnTo>
                    <a:pt x="51" y="487"/>
                  </a:lnTo>
                  <a:lnTo>
                    <a:pt x="35" y="436"/>
                  </a:lnTo>
                  <a:lnTo>
                    <a:pt x="22" y="383"/>
                  </a:lnTo>
                  <a:lnTo>
                    <a:pt x="9" y="330"/>
                  </a:lnTo>
                  <a:lnTo>
                    <a:pt x="0" y="277"/>
                  </a:lnTo>
                  <a:lnTo>
                    <a:pt x="1596" y="0"/>
                  </a:lnTo>
                  <a:lnTo>
                    <a:pt x="1051" y="1528"/>
                  </a:lnTo>
                  <a:close/>
                </a:path>
              </a:pathLst>
            </a:custGeom>
            <a:solidFill>
              <a:schemeClr val="accent4"/>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 name="Freeform 73">
              <a:extLst>
                <a:ext uri="{FF2B5EF4-FFF2-40B4-BE49-F238E27FC236}">
                  <a16:creationId xmlns:a16="http://schemas.microsoft.com/office/drawing/2014/main" id="{A83E1828-EFB2-455E-8A72-1610911465C6}"/>
                </a:ext>
              </a:extLst>
            </p:cNvPr>
            <p:cNvSpPr>
              <a:spLocks/>
            </p:cNvSpPr>
            <p:nvPr/>
          </p:nvSpPr>
          <p:spPr bwMode="auto">
            <a:xfrm>
              <a:off x="-5591718" y="2755900"/>
              <a:ext cx="2571750" cy="1109663"/>
            </a:xfrm>
            <a:custGeom>
              <a:avLst/>
              <a:gdLst>
                <a:gd name="T0" fmla="*/ 24 w 1620"/>
                <a:gd name="T1" fmla="*/ 699 h 699"/>
                <a:gd name="T2" fmla="*/ 16 w 1620"/>
                <a:gd name="T3" fmla="*/ 655 h 699"/>
                <a:gd name="T4" fmla="*/ 11 w 1620"/>
                <a:gd name="T5" fmla="*/ 611 h 699"/>
                <a:gd name="T6" fmla="*/ 6 w 1620"/>
                <a:gd name="T7" fmla="*/ 568 h 699"/>
                <a:gd name="T8" fmla="*/ 3 w 1620"/>
                <a:gd name="T9" fmla="*/ 523 h 699"/>
                <a:gd name="T10" fmla="*/ 0 w 1620"/>
                <a:gd name="T11" fmla="*/ 480 h 699"/>
                <a:gd name="T12" fmla="*/ 0 w 1620"/>
                <a:gd name="T13" fmla="*/ 435 h 699"/>
                <a:gd name="T14" fmla="*/ 0 w 1620"/>
                <a:gd name="T15" fmla="*/ 392 h 699"/>
                <a:gd name="T16" fmla="*/ 1 w 1620"/>
                <a:gd name="T17" fmla="*/ 347 h 699"/>
                <a:gd name="T18" fmla="*/ 5 w 1620"/>
                <a:gd name="T19" fmla="*/ 304 h 699"/>
                <a:gd name="T20" fmla="*/ 8 w 1620"/>
                <a:gd name="T21" fmla="*/ 259 h 699"/>
                <a:gd name="T22" fmla="*/ 13 w 1620"/>
                <a:gd name="T23" fmla="*/ 216 h 699"/>
                <a:gd name="T24" fmla="*/ 19 w 1620"/>
                <a:gd name="T25" fmla="*/ 173 h 699"/>
                <a:gd name="T26" fmla="*/ 27 w 1620"/>
                <a:gd name="T27" fmla="*/ 129 h 699"/>
                <a:gd name="T28" fmla="*/ 35 w 1620"/>
                <a:gd name="T29" fmla="*/ 86 h 699"/>
                <a:gd name="T30" fmla="*/ 45 w 1620"/>
                <a:gd name="T31" fmla="*/ 43 h 699"/>
                <a:gd name="T32" fmla="*/ 56 w 1620"/>
                <a:gd name="T33" fmla="*/ 0 h 699"/>
                <a:gd name="T34" fmla="*/ 1620 w 1620"/>
                <a:gd name="T35" fmla="*/ 422 h 699"/>
                <a:gd name="T36" fmla="*/ 24 w 1620"/>
                <a:gd name="T37" fmla="*/ 699 h 6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0" h="699">
                  <a:moveTo>
                    <a:pt x="24" y="699"/>
                  </a:moveTo>
                  <a:lnTo>
                    <a:pt x="16" y="655"/>
                  </a:lnTo>
                  <a:lnTo>
                    <a:pt x="11" y="611"/>
                  </a:lnTo>
                  <a:lnTo>
                    <a:pt x="6" y="568"/>
                  </a:lnTo>
                  <a:lnTo>
                    <a:pt x="3" y="523"/>
                  </a:lnTo>
                  <a:lnTo>
                    <a:pt x="0" y="480"/>
                  </a:lnTo>
                  <a:lnTo>
                    <a:pt x="0" y="435"/>
                  </a:lnTo>
                  <a:lnTo>
                    <a:pt x="0" y="392"/>
                  </a:lnTo>
                  <a:lnTo>
                    <a:pt x="1" y="347"/>
                  </a:lnTo>
                  <a:lnTo>
                    <a:pt x="5" y="304"/>
                  </a:lnTo>
                  <a:lnTo>
                    <a:pt x="8" y="259"/>
                  </a:lnTo>
                  <a:lnTo>
                    <a:pt x="13" y="216"/>
                  </a:lnTo>
                  <a:lnTo>
                    <a:pt x="19" y="173"/>
                  </a:lnTo>
                  <a:lnTo>
                    <a:pt x="27" y="129"/>
                  </a:lnTo>
                  <a:lnTo>
                    <a:pt x="35" y="86"/>
                  </a:lnTo>
                  <a:lnTo>
                    <a:pt x="45" y="43"/>
                  </a:lnTo>
                  <a:lnTo>
                    <a:pt x="56" y="0"/>
                  </a:lnTo>
                  <a:lnTo>
                    <a:pt x="1620" y="422"/>
                  </a:lnTo>
                  <a:lnTo>
                    <a:pt x="24" y="699"/>
                  </a:lnTo>
                  <a:close/>
                </a:path>
              </a:pathLst>
            </a:custGeom>
            <a:solidFill>
              <a:schemeClr val="accent5"/>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 name="Freeform 75">
              <a:extLst>
                <a:ext uri="{FF2B5EF4-FFF2-40B4-BE49-F238E27FC236}">
                  <a16:creationId xmlns:a16="http://schemas.microsoft.com/office/drawing/2014/main" id="{43B0A08E-2DC0-42EA-8FB7-298065D474A0}"/>
                </a:ext>
              </a:extLst>
            </p:cNvPr>
            <p:cNvSpPr>
              <a:spLocks/>
            </p:cNvSpPr>
            <p:nvPr/>
          </p:nvSpPr>
          <p:spPr bwMode="auto">
            <a:xfrm>
              <a:off x="-5502818" y="2165350"/>
              <a:ext cx="2482850" cy="1260475"/>
            </a:xfrm>
            <a:custGeom>
              <a:avLst/>
              <a:gdLst>
                <a:gd name="T0" fmla="*/ 0 w 1564"/>
                <a:gd name="T1" fmla="*/ 372 h 794"/>
                <a:gd name="T2" fmla="*/ 14 w 1564"/>
                <a:gd name="T3" fmla="*/ 324 h 794"/>
                <a:gd name="T4" fmla="*/ 29 w 1564"/>
                <a:gd name="T5" fmla="*/ 276 h 794"/>
                <a:gd name="T6" fmla="*/ 46 w 1564"/>
                <a:gd name="T7" fmla="*/ 227 h 794"/>
                <a:gd name="T8" fmla="*/ 64 w 1564"/>
                <a:gd name="T9" fmla="*/ 181 h 794"/>
                <a:gd name="T10" fmla="*/ 85 w 1564"/>
                <a:gd name="T11" fmla="*/ 135 h 794"/>
                <a:gd name="T12" fmla="*/ 105 w 1564"/>
                <a:gd name="T13" fmla="*/ 88 h 794"/>
                <a:gd name="T14" fmla="*/ 128 w 1564"/>
                <a:gd name="T15" fmla="*/ 43 h 794"/>
                <a:gd name="T16" fmla="*/ 152 w 1564"/>
                <a:gd name="T17" fmla="*/ 0 h 794"/>
                <a:gd name="T18" fmla="*/ 1564 w 1564"/>
                <a:gd name="T19" fmla="*/ 794 h 794"/>
                <a:gd name="T20" fmla="*/ 0 w 1564"/>
                <a:gd name="T21" fmla="*/ 372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64" h="794">
                  <a:moveTo>
                    <a:pt x="0" y="372"/>
                  </a:moveTo>
                  <a:lnTo>
                    <a:pt x="14" y="324"/>
                  </a:lnTo>
                  <a:lnTo>
                    <a:pt x="29" y="276"/>
                  </a:lnTo>
                  <a:lnTo>
                    <a:pt x="46" y="227"/>
                  </a:lnTo>
                  <a:lnTo>
                    <a:pt x="64" y="181"/>
                  </a:lnTo>
                  <a:lnTo>
                    <a:pt x="85" y="135"/>
                  </a:lnTo>
                  <a:lnTo>
                    <a:pt x="105" y="88"/>
                  </a:lnTo>
                  <a:lnTo>
                    <a:pt x="128" y="43"/>
                  </a:lnTo>
                  <a:lnTo>
                    <a:pt x="152" y="0"/>
                  </a:lnTo>
                  <a:lnTo>
                    <a:pt x="1564" y="794"/>
                  </a:lnTo>
                  <a:lnTo>
                    <a:pt x="0" y="372"/>
                  </a:lnTo>
                  <a:close/>
                </a:path>
              </a:pathLst>
            </a:custGeom>
            <a:solidFill>
              <a:schemeClr val="accent6"/>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 name="Freeform 77">
              <a:extLst>
                <a:ext uri="{FF2B5EF4-FFF2-40B4-BE49-F238E27FC236}">
                  <a16:creationId xmlns:a16="http://schemas.microsoft.com/office/drawing/2014/main" id="{F03917FD-087B-4565-B613-977B271BEF6D}"/>
                </a:ext>
              </a:extLst>
            </p:cNvPr>
            <p:cNvSpPr>
              <a:spLocks/>
            </p:cNvSpPr>
            <p:nvPr/>
          </p:nvSpPr>
          <p:spPr bwMode="auto">
            <a:xfrm>
              <a:off x="-5261518" y="1771650"/>
              <a:ext cx="2241550" cy="1654175"/>
            </a:xfrm>
            <a:custGeom>
              <a:avLst/>
              <a:gdLst>
                <a:gd name="T0" fmla="*/ 0 w 1412"/>
                <a:gd name="T1" fmla="*/ 248 h 1042"/>
                <a:gd name="T2" fmla="*/ 19 w 1412"/>
                <a:gd name="T3" fmla="*/ 214 h 1042"/>
                <a:gd name="T4" fmla="*/ 38 w 1412"/>
                <a:gd name="T5" fmla="*/ 182 h 1042"/>
                <a:gd name="T6" fmla="*/ 59 w 1412"/>
                <a:gd name="T7" fmla="*/ 150 h 1042"/>
                <a:gd name="T8" fmla="*/ 80 w 1412"/>
                <a:gd name="T9" fmla="*/ 120 h 1042"/>
                <a:gd name="T10" fmla="*/ 102 w 1412"/>
                <a:gd name="T11" fmla="*/ 90 h 1042"/>
                <a:gd name="T12" fmla="*/ 125 w 1412"/>
                <a:gd name="T13" fmla="*/ 59 h 1042"/>
                <a:gd name="T14" fmla="*/ 149 w 1412"/>
                <a:gd name="T15" fmla="*/ 29 h 1042"/>
                <a:gd name="T16" fmla="*/ 173 w 1412"/>
                <a:gd name="T17" fmla="*/ 0 h 1042"/>
                <a:gd name="T18" fmla="*/ 1412 w 1412"/>
                <a:gd name="T19" fmla="*/ 1042 h 1042"/>
                <a:gd name="T20" fmla="*/ 0 w 1412"/>
                <a:gd name="T21" fmla="*/ 248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2" h="1042">
                  <a:moveTo>
                    <a:pt x="0" y="248"/>
                  </a:moveTo>
                  <a:lnTo>
                    <a:pt x="19" y="214"/>
                  </a:lnTo>
                  <a:lnTo>
                    <a:pt x="38" y="182"/>
                  </a:lnTo>
                  <a:lnTo>
                    <a:pt x="59" y="150"/>
                  </a:lnTo>
                  <a:lnTo>
                    <a:pt x="80" y="120"/>
                  </a:lnTo>
                  <a:lnTo>
                    <a:pt x="102" y="90"/>
                  </a:lnTo>
                  <a:lnTo>
                    <a:pt x="125" y="59"/>
                  </a:lnTo>
                  <a:lnTo>
                    <a:pt x="149" y="29"/>
                  </a:lnTo>
                  <a:lnTo>
                    <a:pt x="173" y="0"/>
                  </a:lnTo>
                  <a:lnTo>
                    <a:pt x="1412" y="1042"/>
                  </a:lnTo>
                  <a:lnTo>
                    <a:pt x="0" y="248"/>
                  </a:lnTo>
                  <a:close/>
                </a:path>
              </a:pathLst>
            </a:custGeom>
            <a:solidFill>
              <a:schemeClr val="bg2"/>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 name="Freeform 79">
              <a:extLst>
                <a:ext uri="{FF2B5EF4-FFF2-40B4-BE49-F238E27FC236}">
                  <a16:creationId xmlns:a16="http://schemas.microsoft.com/office/drawing/2014/main" id="{030FE920-5C5C-40C5-83AE-F609052723D2}"/>
                </a:ext>
              </a:extLst>
            </p:cNvPr>
            <p:cNvSpPr>
              <a:spLocks/>
            </p:cNvSpPr>
            <p:nvPr/>
          </p:nvSpPr>
          <p:spPr bwMode="auto">
            <a:xfrm>
              <a:off x="-4986881" y="1435100"/>
              <a:ext cx="1966913" cy="1990725"/>
            </a:xfrm>
            <a:custGeom>
              <a:avLst/>
              <a:gdLst>
                <a:gd name="T0" fmla="*/ 0 w 1239"/>
                <a:gd name="T1" fmla="*/ 212 h 1254"/>
                <a:gd name="T2" fmla="*/ 24 w 1239"/>
                <a:gd name="T3" fmla="*/ 183 h 1254"/>
                <a:gd name="T4" fmla="*/ 49 w 1239"/>
                <a:gd name="T5" fmla="*/ 154 h 1254"/>
                <a:gd name="T6" fmla="*/ 75 w 1239"/>
                <a:gd name="T7" fmla="*/ 127 h 1254"/>
                <a:gd name="T8" fmla="*/ 102 w 1239"/>
                <a:gd name="T9" fmla="*/ 101 h 1254"/>
                <a:gd name="T10" fmla="*/ 129 w 1239"/>
                <a:gd name="T11" fmla="*/ 74 h 1254"/>
                <a:gd name="T12" fmla="*/ 157 w 1239"/>
                <a:gd name="T13" fmla="*/ 48 h 1254"/>
                <a:gd name="T14" fmla="*/ 185 w 1239"/>
                <a:gd name="T15" fmla="*/ 24 h 1254"/>
                <a:gd name="T16" fmla="*/ 214 w 1239"/>
                <a:gd name="T17" fmla="*/ 0 h 1254"/>
                <a:gd name="T18" fmla="*/ 1239 w 1239"/>
                <a:gd name="T19" fmla="*/ 1254 h 1254"/>
                <a:gd name="T20" fmla="*/ 0 w 1239"/>
                <a:gd name="T21" fmla="*/ 212 h 1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39" h="1254">
                  <a:moveTo>
                    <a:pt x="0" y="212"/>
                  </a:moveTo>
                  <a:lnTo>
                    <a:pt x="24" y="183"/>
                  </a:lnTo>
                  <a:lnTo>
                    <a:pt x="49" y="154"/>
                  </a:lnTo>
                  <a:lnTo>
                    <a:pt x="75" y="127"/>
                  </a:lnTo>
                  <a:lnTo>
                    <a:pt x="102" y="101"/>
                  </a:lnTo>
                  <a:lnTo>
                    <a:pt x="129" y="74"/>
                  </a:lnTo>
                  <a:lnTo>
                    <a:pt x="157" y="48"/>
                  </a:lnTo>
                  <a:lnTo>
                    <a:pt x="185" y="24"/>
                  </a:lnTo>
                  <a:lnTo>
                    <a:pt x="214" y="0"/>
                  </a:lnTo>
                  <a:lnTo>
                    <a:pt x="1239" y="1254"/>
                  </a:lnTo>
                  <a:lnTo>
                    <a:pt x="0" y="212"/>
                  </a:lnTo>
                  <a:close/>
                </a:path>
              </a:pathLst>
            </a:custGeom>
            <a:solidFill>
              <a:schemeClr val="tx2"/>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 name="Freeform 81">
              <a:extLst>
                <a:ext uri="{FF2B5EF4-FFF2-40B4-BE49-F238E27FC236}">
                  <a16:creationId xmlns:a16="http://schemas.microsoft.com/office/drawing/2014/main" id="{D24B2D47-E7BB-4BDC-B481-649470DBA77A}"/>
                </a:ext>
              </a:extLst>
            </p:cNvPr>
            <p:cNvSpPr>
              <a:spLocks/>
            </p:cNvSpPr>
            <p:nvPr/>
          </p:nvSpPr>
          <p:spPr bwMode="auto">
            <a:xfrm>
              <a:off x="-4647156" y="1247775"/>
              <a:ext cx="1627188" cy="2178050"/>
            </a:xfrm>
            <a:custGeom>
              <a:avLst/>
              <a:gdLst>
                <a:gd name="T0" fmla="*/ 0 w 1025"/>
                <a:gd name="T1" fmla="*/ 118 h 1372"/>
                <a:gd name="T2" fmla="*/ 40 w 1025"/>
                <a:gd name="T3" fmla="*/ 86 h 1372"/>
                <a:gd name="T4" fmla="*/ 80 w 1025"/>
                <a:gd name="T5" fmla="*/ 56 h 1372"/>
                <a:gd name="T6" fmla="*/ 122 w 1025"/>
                <a:gd name="T7" fmla="*/ 27 h 1372"/>
                <a:gd name="T8" fmla="*/ 163 w 1025"/>
                <a:gd name="T9" fmla="*/ 0 h 1372"/>
                <a:gd name="T10" fmla="*/ 1025 w 1025"/>
                <a:gd name="T11" fmla="*/ 1372 h 1372"/>
                <a:gd name="T12" fmla="*/ 0 w 1025"/>
                <a:gd name="T13" fmla="*/ 118 h 1372"/>
              </a:gdLst>
              <a:ahLst/>
              <a:cxnLst>
                <a:cxn ang="0">
                  <a:pos x="T0" y="T1"/>
                </a:cxn>
                <a:cxn ang="0">
                  <a:pos x="T2" y="T3"/>
                </a:cxn>
                <a:cxn ang="0">
                  <a:pos x="T4" y="T5"/>
                </a:cxn>
                <a:cxn ang="0">
                  <a:pos x="T6" y="T7"/>
                </a:cxn>
                <a:cxn ang="0">
                  <a:pos x="T8" y="T9"/>
                </a:cxn>
                <a:cxn ang="0">
                  <a:pos x="T10" y="T11"/>
                </a:cxn>
                <a:cxn ang="0">
                  <a:pos x="T12" y="T13"/>
                </a:cxn>
              </a:cxnLst>
              <a:rect l="0" t="0" r="r" b="b"/>
              <a:pathLst>
                <a:path w="1025" h="1372">
                  <a:moveTo>
                    <a:pt x="0" y="118"/>
                  </a:moveTo>
                  <a:lnTo>
                    <a:pt x="40" y="86"/>
                  </a:lnTo>
                  <a:lnTo>
                    <a:pt x="80" y="56"/>
                  </a:lnTo>
                  <a:lnTo>
                    <a:pt x="122" y="27"/>
                  </a:lnTo>
                  <a:lnTo>
                    <a:pt x="163" y="0"/>
                  </a:lnTo>
                  <a:lnTo>
                    <a:pt x="1025" y="1372"/>
                  </a:lnTo>
                  <a:lnTo>
                    <a:pt x="0" y="118"/>
                  </a:lnTo>
                  <a:close/>
                </a:path>
              </a:pathLst>
            </a:custGeom>
            <a:solidFill>
              <a:schemeClr val="accent2"/>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4" name="Freeform 83">
              <a:extLst>
                <a:ext uri="{FF2B5EF4-FFF2-40B4-BE49-F238E27FC236}">
                  <a16:creationId xmlns:a16="http://schemas.microsoft.com/office/drawing/2014/main" id="{4CC118E2-07C2-4F19-B634-93B5C36E9009}"/>
                </a:ext>
              </a:extLst>
            </p:cNvPr>
            <p:cNvSpPr>
              <a:spLocks/>
            </p:cNvSpPr>
            <p:nvPr/>
          </p:nvSpPr>
          <p:spPr bwMode="auto">
            <a:xfrm>
              <a:off x="-4388393" y="1095375"/>
              <a:ext cx="1368425" cy="2330450"/>
            </a:xfrm>
            <a:custGeom>
              <a:avLst/>
              <a:gdLst>
                <a:gd name="T0" fmla="*/ 0 w 862"/>
                <a:gd name="T1" fmla="*/ 96 h 1468"/>
                <a:gd name="T2" fmla="*/ 44 w 862"/>
                <a:gd name="T3" fmla="*/ 70 h 1468"/>
                <a:gd name="T4" fmla="*/ 88 w 862"/>
                <a:gd name="T5" fmla="*/ 45 h 1468"/>
                <a:gd name="T6" fmla="*/ 132 w 862"/>
                <a:gd name="T7" fmla="*/ 22 h 1468"/>
                <a:gd name="T8" fmla="*/ 178 w 862"/>
                <a:gd name="T9" fmla="*/ 0 h 1468"/>
                <a:gd name="T10" fmla="*/ 862 w 862"/>
                <a:gd name="T11" fmla="*/ 1468 h 1468"/>
                <a:gd name="T12" fmla="*/ 0 w 862"/>
                <a:gd name="T13" fmla="*/ 96 h 1468"/>
              </a:gdLst>
              <a:ahLst/>
              <a:cxnLst>
                <a:cxn ang="0">
                  <a:pos x="T0" y="T1"/>
                </a:cxn>
                <a:cxn ang="0">
                  <a:pos x="T2" y="T3"/>
                </a:cxn>
                <a:cxn ang="0">
                  <a:pos x="T4" y="T5"/>
                </a:cxn>
                <a:cxn ang="0">
                  <a:pos x="T6" y="T7"/>
                </a:cxn>
                <a:cxn ang="0">
                  <a:pos x="T8" y="T9"/>
                </a:cxn>
                <a:cxn ang="0">
                  <a:pos x="T10" y="T11"/>
                </a:cxn>
                <a:cxn ang="0">
                  <a:pos x="T12" y="T13"/>
                </a:cxn>
              </a:cxnLst>
              <a:rect l="0" t="0" r="r" b="b"/>
              <a:pathLst>
                <a:path w="862" h="1468">
                  <a:moveTo>
                    <a:pt x="0" y="96"/>
                  </a:moveTo>
                  <a:lnTo>
                    <a:pt x="44" y="70"/>
                  </a:lnTo>
                  <a:lnTo>
                    <a:pt x="88" y="45"/>
                  </a:lnTo>
                  <a:lnTo>
                    <a:pt x="132" y="22"/>
                  </a:lnTo>
                  <a:lnTo>
                    <a:pt x="178" y="0"/>
                  </a:lnTo>
                  <a:lnTo>
                    <a:pt x="862" y="1468"/>
                  </a:lnTo>
                  <a:lnTo>
                    <a:pt x="0" y="96"/>
                  </a:lnTo>
                  <a:close/>
                </a:path>
              </a:pathLst>
            </a:custGeom>
            <a:solidFill>
              <a:schemeClr val="accent3">
                <a:lumMod val="60000"/>
                <a:lumOff val="40000"/>
              </a:schemeClr>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 name="Freeform 85">
              <a:extLst>
                <a:ext uri="{FF2B5EF4-FFF2-40B4-BE49-F238E27FC236}">
                  <a16:creationId xmlns:a16="http://schemas.microsoft.com/office/drawing/2014/main" id="{B2C8A9D5-436E-4C95-8D4D-714D6F2F3BE8}"/>
                </a:ext>
              </a:extLst>
            </p:cNvPr>
            <p:cNvSpPr>
              <a:spLocks/>
            </p:cNvSpPr>
            <p:nvPr/>
          </p:nvSpPr>
          <p:spPr bwMode="auto">
            <a:xfrm>
              <a:off x="-4105818" y="977900"/>
              <a:ext cx="1085850" cy="2447925"/>
            </a:xfrm>
            <a:custGeom>
              <a:avLst/>
              <a:gdLst>
                <a:gd name="T0" fmla="*/ 0 w 684"/>
                <a:gd name="T1" fmla="*/ 74 h 1542"/>
                <a:gd name="T2" fmla="*/ 47 w 684"/>
                <a:gd name="T3" fmla="*/ 53 h 1542"/>
                <a:gd name="T4" fmla="*/ 93 w 684"/>
                <a:gd name="T5" fmla="*/ 34 h 1542"/>
                <a:gd name="T6" fmla="*/ 139 w 684"/>
                <a:gd name="T7" fmla="*/ 16 h 1542"/>
                <a:gd name="T8" fmla="*/ 187 w 684"/>
                <a:gd name="T9" fmla="*/ 0 h 1542"/>
                <a:gd name="T10" fmla="*/ 684 w 684"/>
                <a:gd name="T11" fmla="*/ 1542 h 1542"/>
                <a:gd name="T12" fmla="*/ 0 w 684"/>
                <a:gd name="T13" fmla="*/ 74 h 1542"/>
              </a:gdLst>
              <a:ahLst/>
              <a:cxnLst>
                <a:cxn ang="0">
                  <a:pos x="T0" y="T1"/>
                </a:cxn>
                <a:cxn ang="0">
                  <a:pos x="T2" y="T3"/>
                </a:cxn>
                <a:cxn ang="0">
                  <a:pos x="T4" y="T5"/>
                </a:cxn>
                <a:cxn ang="0">
                  <a:pos x="T6" y="T7"/>
                </a:cxn>
                <a:cxn ang="0">
                  <a:pos x="T8" y="T9"/>
                </a:cxn>
                <a:cxn ang="0">
                  <a:pos x="T10" y="T11"/>
                </a:cxn>
                <a:cxn ang="0">
                  <a:pos x="T12" y="T13"/>
                </a:cxn>
              </a:cxnLst>
              <a:rect l="0" t="0" r="r" b="b"/>
              <a:pathLst>
                <a:path w="684" h="1542">
                  <a:moveTo>
                    <a:pt x="0" y="74"/>
                  </a:moveTo>
                  <a:lnTo>
                    <a:pt x="47" y="53"/>
                  </a:lnTo>
                  <a:lnTo>
                    <a:pt x="93" y="34"/>
                  </a:lnTo>
                  <a:lnTo>
                    <a:pt x="139" y="16"/>
                  </a:lnTo>
                  <a:lnTo>
                    <a:pt x="187" y="0"/>
                  </a:lnTo>
                  <a:lnTo>
                    <a:pt x="684" y="1542"/>
                  </a:lnTo>
                  <a:lnTo>
                    <a:pt x="0" y="74"/>
                  </a:lnTo>
                  <a:close/>
                </a:path>
              </a:pathLst>
            </a:custGeom>
            <a:solidFill>
              <a:srgbClr val="92D050"/>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6" name="Freeform 87">
              <a:extLst>
                <a:ext uri="{FF2B5EF4-FFF2-40B4-BE49-F238E27FC236}">
                  <a16:creationId xmlns:a16="http://schemas.microsoft.com/office/drawing/2014/main" id="{699BBB93-67E2-4D8A-AEE2-D7C821D519FF}"/>
                </a:ext>
              </a:extLst>
            </p:cNvPr>
            <p:cNvSpPr>
              <a:spLocks/>
            </p:cNvSpPr>
            <p:nvPr/>
          </p:nvSpPr>
          <p:spPr bwMode="auto">
            <a:xfrm>
              <a:off x="-3808956" y="900113"/>
              <a:ext cx="788988" cy="2525713"/>
            </a:xfrm>
            <a:custGeom>
              <a:avLst/>
              <a:gdLst>
                <a:gd name="T0" fmla="*/ 0 w 497"/>
                <a:gd name="T1" fmla="*/ 49 h 1591"/>
                <a:gd name="T2" fmla="*/ 48 w 497"/>
                <a:gd name="T3" fmla="*/ 35 h 1591"/>
                <a:gd name="T4" fmla="*/ 96 w 497"/>
                <a:gd name="T5" fmla="*/ 22 h 1591"/>
                <a:gd name="T6" fmla="*/ 146 w 497"/>
                <a:gd name="T7" fmla="*/ 11 h 1591"/>
                <a:gd name="T8" fmla="*/ 196 w 497"/>
                <a:gd name="T9" fmla="*/ 0 h 1591"/>
                <a:gd name="T10" fmla="*/ 497 w 497"/>
                <a:gd name="T11" fmla="*/ 1591 h 1591"/>
                <a:gd name="T12" fmla="*/ 0 w 497"/>
                <a:gd name="T13" fmla="*/ 49 h 1591"/>
              </a:gdLst>
              <a:ahLst/>
              <a:cxnLst>
                <a:cxn ang="0">
                  <a:pos x="T0" y="T1"/>
                </a:cxn>
                <a:cxn ang="0">
                  <a:pos x="T2" y="T3"/>
                </a:cxn>
                <a:cxn ang="0">
                  <a:pos x="T4" y="T5"/>
                </a:cxn>
                <a:cxn ang="0">
                  <a:pos x="T6" y="T7"/>
                </a:cxn>
                <a:cxn ang="0">
                  <a:pos x="T8" y="T9"/>
                </a:cxn>
                <a:cxn ang="0">
                  <a:pos x="T10" y="T11"/>
                </a:cxn>
                <a:cxn ang="0">
                  <a:pos x="T12" y="T13"/>
                </a:cxn>
              </a:cxnLst>
              <a:rect l="0" t="0" r="r" b="b"/>
              <a:pathLst>
                <a:path w="497" h="1591">
                  <a:moveTo>
                    <a:pt x="0" y="49"/>
                  </a:moveTo>
                  <a:lnTo>
                    <a:pt x="48" y="35"/>
                  </a:lnTo>
                  <a:lnTo>
                    <a:pt x="96" y="22"/>
                  </a:lnTo>
                  <a:lnTo>
                    <a:pt x="146" y="11"/>
                  </a:lnTo>
                  <a:lnTo>
                    <a:pt x="196" y="0"/>
                  </a:lnTo>
                  <a:lnTo>
                    <a:pt x="497" y="1591"/>
                  </a:lnTo>
                  <a:lnTo>
                    <a:pt x="0" y="49"/>
                  </a:lnTo>
                  <a:close/>
                </a:path>
              </a:pathLst>
            </a:custGeom>
            <a:solidFill>
              <a:schemeClr val="accent3">
                <a:lumMod val="50000"/>
              </a:schemeClr>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7" name="Freeform 89">
              <a:extLst>
                <a:ext uri="{FF2B5EF4-FFF2-40B4-BE49-F238E27FC236}">
                  <a16:creationId xmlns:a16="http://schemas.microsoft.com/office/drawing/2014/main" id="{FD3B4F17-F0BD-4EF7-91D5-2C99838A781F}"/>
                </a:ext>
              </a:extLst>
            </p:cNvPr>
            <p:cNvSpPr>
              <a:spLocks/>
            </p:cNvSpPr>
            <p:nvPr/>
          </p:nvSpPr>
          <p:spPr bwMode="auto">
            <a:xfrm>
              <a:off x="-3497806" y="876300"/>
              <a:ext cx="477838" cy="2549525"/>
            </a:xfrm>
            <a:custGeom>
              <a:avLst/>
              <a:gdLst>
                <a:gd name="T0" fmla="*/ 0 w 301"/>
                <a:gd name="T1" fmla="*/ 15 h 1606"/>
                <a:gd name="T2" fmla="*/ 24 w 301"/>
                <a:gd name="T3" fmla="*/ 11 h 1606"/>
                <a:gd name="T4" fmla="*/ 49 w 301"/>
                <a:gd name="T5" fmla="*/ 7 h 1606"/>
                <a:gd name="T6" fmla="*/ 73 w 301"/>
                <a:gd name="T7" fmla="*/ 3 h 1606"/>
                <a:gd name="T8" fmla="*/ 99 w 301"/>
                <a:gd name="T9" fmla="*/ 0 h 1606"/>
                <a:gd name="T10" fmla="*/ 301 w 301"/>
                <a:gd name="T11" fmla="*/ 1606 h 1606"/>
                <a:gd name="T12" fmla="*/ 0 w 301"/>
                <a:gd name="T13" fmla="*/ 15 h 1606"/>
              </a:gdLst>
              <a:ahLst/>
              <a:cxnLst>
                <a:cxn ang="0">
                  <a:pos x="T0" y="T1"/>
                </a:cxn>
                <a:cxn ang="0">
                  <a:pos x="T2" y="T3"/>
                </a:cxn>
                <a:cxn ang="0">
                  <a:pos x="T4" y="T5"/>
                </a:cxn>
                <a:cxn ang="0">
                  <a:pos x="T6" y="T7"/>
                </a:cxn>
                <a:cxn ang="0">
                  <a:pos x="T8" y="T9"/>
                </a:cxn>
                <a:cxn ang="0">
                  <a:pos x="T10" y="T11"/>
                </a:cxn>
                <a:cxn ang="0">
                  <a:pos x="T12" y="T13"/>
                </a:cxn>
              </a:cxnLst>
              <a:rect l="0" t="0" r="r" b="b"/>
              <a:pathLst>
                <a:path w="301" h="1606">
                  <a:moveTo>
                    <a:pt x="0" y="15"/>
                  </a:moveTo>
                  <a:lnTo>
                    <a:pt x="24" y="11"/>
                  </a:lnTo>
                  <a:lnTo>
                    <a:pt x="49" y="7"/>
                  </a:lnTo>
                  <a:lnTo>
                    <a:pt x="73" y="3"/>
                  </a:lnTo>
                  <a:lnTo>
                    <a:pt x="99" y="0"/>
                  </a:lnTo>
                  <a:lnTo>
                    <a:pt x="301" y="1606"/>
                  </a:lnTo>
                  <a:lnTo>
                    <a:pt x="0" y="15"/>
                  </a:lnTo>
                  <a:close/>
                </a:path>
              </a:pathLst>
            </a:custGeom>
            <a:solidFill>
              <a:schemeClr val="accent6">
                <a:lumMod val="40000"/>
                <a:lumOff val="60000"/>
              </a:schemeClr>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8" name="Freeform 91">
              <a:extLst>
                <a:ext uri="{FF2B5EF4-FFF2-40B4-BE49-F238E27FC236}">
                  <a16:creationId xmlns:a16="http://schemas.microsoft.com/office/drawing/2014/main" id="{F67EC03F-DF52-4FC5-A08C-8B064E496211}"/>
                </a:ext>
              </a:extLst>
            </p:cNvPr>
            <p:cNvSpPr>
              <a:spLocks/>
            </p:cNvSpPr>
            <p:nvPr/>
          </p:nvSpPr>
          <p:spPr bwMode="auto">
            <a:xfrm>
              <a:off x="-3340643" y="860425"/>
              <a:ext cx="320675" cy="2565400"/>
            </a:xfrm>
            <a:custGeom>
              <a:avLst/>
              <a:gdLst>
                <a:gd name="T0" fmla="*/ 0 w 202"/>
                <a:gd name="T1" fmla="*/ 10 h 1616"/>
                <a:gd name="T2" fmla="*/ 50 w 202"/>
                <a:gd name="T3" fmla="*/ 4 h 1616"/>
                <a:gd name="T4" fmla="*/ 101 w 202"/>
                <a:gd name="T5" fmla="*/ 0 h 1616"/>
                <a:gd name="T6" fmla="*/ 202 w 202"/>
                <a:gd name="T7" fmla="*/ 1616 h 1616"/>
                <a:gd name="T8" fmla="*/ 0 w 202"/>
                <a:gd name="T9" fmla="*/ 10 h 1616"/>
              </a:gdLst>
              <a:ahLst/>
              <a:cxnLst>
                <a:cxn ang="0">
                  <a:pos x="T0" y="T1"/>
                </a:cxn>
                <a:cxn ang="0">
                  <a:pos x="T2" y="T3"/>
                </a:cxn>
                <a:cxn ang="0">
                  <a:pos x="T4" y="T5"/>
                </a:cxn>
                <a:cxn ang="0">
                  <a:pos x="T6" y="T7"/>
                </a:cxn>
                <a:cxn ang="0">
                  <a:pos x="T8" y="T9"/>
                </a:cxn>
              </a:cxnLst>
              <a:rect l="0" t="0" r="r" b="b"/>
              <a:pathLst>
                <a:path w="202" h="1616">
                  <a:moveTo>
                    <a:pt x="0" y="10"/>
                  </a:moveTo>
                  <a:lnTo>
                    <a:pt x="50" y="4"/>
                  </a:lnTo>
                  <a:lnTo>
                    <a:pt x="101" y="0"/>
                  </a:lnTo>
                  <a:lnTo>
                    <a:pt x="202" y="1616"/>
                  </a:lnTo>
                  <a:lnTo>
                    <a:pt x="0" y="10"/>
                  </a:lnTo>
                  <a:close/>
                </a:path>
              </a:pathLst>
            </a:custGeom>
            <a:solidFill>
              <a:schemeClr val="bg1"/>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9" name="Freeform 93">
              <a:extLst>
                <a:ext uri="{FF2B5EF4-FFF2-40B4-BE49-F238E27FC236}">
                  <a16:creationId xmlns:a16="http://schemas.microsoft.com/office/drawing/2014/main" id="{D5C07938-99F2-4E7F-B452-047C89F34215}"/>
                </a:ext>
              </a:extLst>
            </p:cNvPr>
            <p:cNvSpPr>
              <a:spLocks/>
            </p:cNvSpPr>
            <p:nvPr/>
          </p:nvSpPr>
          <p:spPr bwMode="auto">
            <a:xfrm>
              <a:off x="-3180306" y="855663"/>
              <a:ext cx="160338" cy="2570163"/>
            </a:xfrm>
            <a:custGeom>
              <a:avLst/>
              <a:gdLst>
                <a:gd name="T0" fmla="*/ 0 w 101"/>
                <a:gd name="T1" fmla="*/ 3 h 1619"/>
                <a:gd name="T2" fmla="*/ 24 w 101"/>
                <a:gd name="T3" fmla="*/ 2 h 1619"/>
                <a:gd name="T4" fmla="*/ 49 w 101"/>
                <a:gd name="T5" fmla="*/ 0 h 1619"/>
                <a:gd name="T6" fmla="*/ 101 w 101"/>
                <a:gd name="T7" fmla="*/ 0 h 1619"/>
                <a:gd name="T8" fmla="*/ 101 w 101"/>
                <a:gd name="T9" fmla="*/ 1619 h 1619"/>
                <a:gd name="T10" fmla="*/ 0 w 101"/>
                <a:gd name="T11" fmla="*/ 3 h 1619"/>
              </a:gdLst>
              <a:ahLst/>
              <a:cxnLst>
                <a:cxn ang="0">
                  <a:pos x="T0" y="T1"/>
                </a:cxn>
                <a:cxn ang="0">
                  <a:pos x="T2" y="T3"/>
                </a:cxn>
                <a:cxn ang="0">
                  <a:pos x="T4" y="T5"/>
                </a:cxn>
                <a:cxn ang="0">
                  <a:pos x="T6" y="T7"/>
                </a:cxn>
                <a:cxn ang="0">
                  <a:pos x="T8" y="T9"/>
                </a:cxn>
                <a:cxn ang="0">
                  <a:pos x="T10" y="T11"/>
                </a:cxn>
              </a:cxnLst>
              <a:rect l="0" t="0" r="r" b="b"/>
              <a:pathLst>
                <a:path w="101" h="1619">
                  <a:moveTo>
                    <a:pt x="0" y="3"/>
                  </a:moveTo>
                  <a:lnTo>
                    <a:pt x="24" y="2"/>
                  </a:lnTo>
                  <a:lnTo>
                    <a:pt x="49" y="0"/>
                  </a:lnTo>
                  <a:lnTo>
                    <a:pt x="101" y="0"/>
                  </a:lnTo>
                  <a:lnTo>
                    <a:pt x="101" y="1619"/>
                  </a:lnTo>
                  <a:lnTo>
                    <a:pt x="0" y="3"/>
                  </a:lnTo>
                  <a:close/>
                </a:path>
              </a:pathLst>
            </a:custGeom>
            <a:solidFill>
              <a:srgbClr val="FF0000"/>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20" name="TextBox 22">
            <a:extLst>
              <a:ext uri="{FF2B5EF4-FFF2-40B4-BE49-F238E27FC236}">
                <a16:creationId xmlns:a16="http://schemas.microsoft.com/office/drawing/2014/main" id="{B05DE9D3-72F7-432C-8362-030FFFE07C34}"/>
              </a:ext>
            </a:extLst>
          </p:cNvPr>
          <p:cNvSpPr txBox="1">
            <a:spLocks noChangeArrowheads="1"/>
          </p:cNvSpPr>
          <p:nvPr/>
        </p:nvSpPr>
        <p:spPr bwMode="auto">
          <a:xfrm>
            <a:off x="1102787" y="3062488"/>
            <a:ext cx="70167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KRAS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25% (KRASG12C</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14%)</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 </a:t>
            </a:r>
          </a:p>
        </p:txBody>
      </p:sp>
      <p:sp>
        <p:nvSpPr>
          <p:cNvPr id="121" name="TextBox 22">
            <a:extLst>
              <a:ext uri="{FF2B5EF4-FFF2-40B4-BE49-F238E27FC236}">
                <a16:creationId xmlns:a16="http://schemas.microsoft.com/office/drawing/2014/main" id="{B3BCB058-D9A1-4FDB-99CE-1F4F56F5F52F}"/>
              </a:ext>
            </a:extLst>
          </p:cNvPr>
          <p:cNvSpPr txBox="1">
            <a:spLocks noChangeArrowheads="1"/>
          </p:cNvSpPr>
          <p:nvPr/>
        </p:nvSpPr>
        <p:spPr bwMode="auto">
          <a:xfrm>
            <a:off x="2594453" y="2533942"/>
            <a:ext cx="6415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ALK</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7%</a:t>
            </a:r>
          </a:p>
        </p:txBody>
      </p:sp>
      <p:sp>
        <p:nvSpPr>
          <p:cNvPr id="122" name="TextBox 22">
            <a:extLst>
              <a:ext uri="{FF2B5EF4-FFF2-40B4-BE49-F238E27FC236}">
                <a16:creationId xmlns:a16="http://schemas.microsoft.com/office/drawing/2014/main" id="{B1076E7F-0C9D-4C66-89A1-5C48E7557E3E}"/>
              </a:ext>
            </a:extLst>
          </p:cNvPr>
          <p:cNvSpPr txBox="1">
            <a:spLocks noChangeArrowheads="1"/>
          </p:cNvSpPr>
          <p:nvPr/>
        </p:nvSpPr>
        <p:spPr bwMode="auto">
          <a:xfrm>
            <a:off x="1589443" y="2440736"/>
            <a:ext cx="112103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EGFR</a:t>
            </a: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 Sensitizing</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17%</a:t>
            </a:r>
          </a:p>
        </p:txBody>
      </p:sp>
      <p:sp>
        <p:nvSpPr>
          <p:cNvPr id="123" name="TextBox 22">
            <a:extLst>
              <a:ext uri="{FF2B5EF4-FFF2-40B4-BE49-F238E27FC236}">
                <a16:creationId xmlns:a16="http://schemas.microsoft.com/office/drawing/2014/main" id="{1A2433D2-E8E5-46EA-AB7C-243DDD024045}"/>
              </a:ext>
            </a:extLst>
          </p:cNvPr>
          <p:cNvSpPr txBox="1">
            <a:spLocks noChangeArrowheads="1"/>
          </p:cNvSpPr>
          <p:nvPr/>
        </p:nvSpPr>
        <p:spPr bwMode="auto">
          <a:xfrm>
            <a:off x="1507826" y="4080691"/>
            <a:ext cx="164210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No Known Oncogenic Driver Detected</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31%</a:t>
            </a:r>
          </a:p>
        </p:txBody>
      </p:sp>
      <p:sp>
        <p:nvSpPr>
          <p:cNvPr id="124"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4022003" y="2341513"/>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EGFR</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Other 4%</a:t>
            </a:r>
          </a:p>
        </p:txBody>
      </p:sp>
      <p:sp>
        <p:nvSpPr>
          <p:cNvPr id="125" name="TextBox 22">
            <a:extLst>
              <a:ext uri="{FF2B5EF4-FFF2-40B4-BE49-F238E27FC236}">
                <a16:creationId xmlns:a16="http://schemas.microsoft.com/office/drawing/2014/main" id="{270402C3-DA2A-464B-BFE1-192BC712F700}"/>
              </a:ext>
            </a:extLst>
          </p:cNvPr>
          <p:cNvSpPr txBox="1">
            <a:spLocks noChangeArrowheads="1"/>
          </p:cNvSpPr>
          <p:nvPr/>
        </p:nvSpPr>
        <p:spPr bwMode="auto">
          <a:xfrm>
            <a:off x="4022003" y="2608730"/>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MET</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3%</a:t>
            </a:r>
          </a:p>
        </p:txBody>
      </p:sp>
      <p:sp>
        <p:nvSpPr>
          <p:cNvPr id="126" name="TextBox 22">
            <a:extLst>
              <a:ext uri="{FF2B5EF4-FFF2-40B4-BE49-F238E27FC236}">
                <a16:creationId xmlns:a16="http://schemas.microsoft.com/office/drawing/2014/main" id="{D1E2636B-DD6A-4B3C-AA4C-65E0855C7713}"/>
              </a:ext>
            </a:extLst>
          </p:cNvPr>
          <p:cNvSpPr txBox="1">
            <a:spLocks noChangeArrowheads="1"/>
          </p:cNvSpPr>
          <p:nvPr/>
        </p:nvSpPr>
        <p:spPr bwMode="auto">
          <a:xfrm>
            <a:off x="4022003" y="2875947"/>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&gt;1 Mutation 3%</a:t>
            </a:r>
          </a:p>
        </p:txBody>
      </p:sp>
      <p:sp>
        <p:nvSpPr>
          <p:cNvPr id="127" name="TextBox 22">
            <a:extLst>
              <a:ext uri="{FF2B5EF4-FFF2-40B4-BE49-F238E27FC236}">
                <a16:creationId xmlns:a16="http://schemas.microsoft.com/office/drawing/2014/main" id="{46B5146B-0F16-4794-8E72-68009E0D6E03}"/>
              </a:ext>
            </a:extLst>
          </p:cNvPr>
          <p:cNvSpPr txBox="1">
            <a:spLocks noChangeArrowheads="1"/>
          </p:cNvSpPr>
          <p:nvPr/>
        </p:nvSpPr>
        <p:spPr bwMode="auto">
          <a:xfrm>
            <a:off x="4022003" y="3143164"/>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HER2 </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2%</a:t>
            </a:r>
          </a:p>
        </p:txBody>
      </p:sp>
      <p:sp>
        <p:nvSpPr>
          <p:cNvPr id="128" name="TextBox 22">
            <a:extLst>
              <a:ext uri="{FF2B5EF4-FFF2-40B4-BE49-F238E27FC236}">
                <a16:creationId xmlns:a16="http://schemas.microsoft.com/office/drawing/2014/main" id="{AE294E6A-D7EB-417D-96FA-14F649D8DA80}"/>
              </a:ext>
            </a:extLst>
          </p:cNvPr>
          <p:cNvSpPr txBox="1">
            <a:spLocks noChangeArrowheads="1"/>
          </p:cNvSpPr>
          <p:nvPr/>
        </p:nvSpPr>
        <p:spPr bwMode="auto">
          <a:xfrm>
            <a:off x="4022003" y="3410381"/>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ROS1</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2%</a:t>
            </a:r>
          </a:p>
        </p:txBody>
      </p:sp>
      <p:sp>
        <p:nvSpPr>
          <p:cNvPr id="129" name="TextBox 22">
            <a:extLst>
              <a:ext uri="{FF2B5EF4-FFF2-40B4-BE49-F238E27FC236}">
                <a16:creationId xmlns:a16="http://schemas.microsoft.com/office/drawing/2014/main" id="{FA347431-0760-46C0-A544-1032ECC4CE28}"/>
              </a:ext>
            </a:extLst>
          </p:cNvPr>
          <p:cNvSpPr txBox="1">
            <a:spLocks noChangeArrowheads="1"/>
          </p:cNvSpPr>
          <p:nvPr/>
        </p:nvSpPr>
        <p:spPr bwMode="auto">
          <a:xfrm>
            <a:off x="4022003" y="3677598"/>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BRAF</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2%</a:t>
            </a:r>
          </a:p>
        </p:txBody>
      </p:sp>
      <p:sp>
        <p:nvSpPr>
          <p:cNvPr id="130" name="TextBox 22">
            <a:extLst>
              <a:ext uri="{FF2B5EF4-FFF2-40B4-BE49-F238E27FC236}">
                <a16:creationId xmlns:a16="http://schemas.microsoft.com/office/drawing/2014/main" id="{309083A4-6DF4-4DFB-A876-79F5129969D1}"/>
              </a:ext>
            </a:extLst>
          </p:cNvPr>
          <p:cNvSpPr txBox="1">
            <a:spLocks noChangeArrowheads="1"/>
          </p:cNvSpPr>
          <p:nvPr/>
        </p:nvSpPr>
        <p:spPr bwMode="auto">
          <a:xfrm>
            <a:off x="4022003" y="3944815"/>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RET</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2%</a:t>
            </a:r>
          </a:p>
        </p:txBody>
      </p:sp>
      <p:sp>
        <p:nvSpPr>
          <p:cNvPr id="131" name="TextBox 22">
            <a:extLst>
              <a:ext uri="{FF2B5EF4-FFF2-40B4-BE49-F238E27FC236}">
                <a16:creationId xmlns:a16="http://schemas.microsoft.com/office/drawing/2014/main" id="{3A63C734-8EB0-45E6-8C95-9421928B9566}"/>
              </a:ext>
            </a:extLst>
          </p:cNvPr>
          <p:cNvSpPr txBox="1">
            <a:spLocks noChangeArrowheads="1"/>
          </p:cNvSpPr>
          <p:nvPr/>
        </p:nvSpPr>
        <p:spPr bwMode="auto">
          <a:xfrm>
            <a:off x="4022003" y="4212032"/>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NTRK</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&lt; 1%</a:t>
            </a:r>
          </a:p>
        </p:txBody>
      </p:sp>
      <p:sp>
        <p:nvSpPr>
          <p:cNvPr id="132" name="TextBox 22">
            <a:extLst>
              <a:ext uri="{FF2B5EF4-FFF2-40B4-BE49-F238E27FC236}">
                <a16:creationId xmlns:a16="http://schemas.microsoft.com/office/drawing/2014/main" id="{6426D862-CAB5-4141-93AB-933FDBBF80B3}"/>
              </a:ext>
            </a:extLst>
          </p:cNvPr>
          <p:cNvSpPr txBox="1">
            <a:spLocks noChangeArrowheads="1"/>
          </p:cNvSpPr>
          <p:nvPr/>
        </p:nvSpPr>
        <p:spPr bwMode="auto">
          <a:xfrm>
            <a:off x="4022003" y="4479249"/>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PIK3CA</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1%</a:t>
            </a:r>
          </a:p>
        </p:txBody>
      </p:sp>
      <p:sp>
        <p:nvSpPr>
          <p:cNvPr id="133" name="TextBox 22">
            <a:extLst>
              <a:ext uri="{FF2B5EF4-FFF2-40B4-BE49-F238E27FC236}">
                <a16:creationId xmlns:a16="http://schemas.microsoft.com/office/drawing/2014/main" id="{15372B9C-9C44-4FB9-A091-F16BE6B4E7F1}"/>
              </a:ext>
            </a:extLst>
          </p:cNvPr>
          <p:cNvSpPr txBox="1">
            <a:spLocks noChangeArrowheads="1"/>
          </p:cNvSpPr>
          <p:nvPr/>
        </p:nvSpPr>
        <p:spPr bwMode="auto">
          <a:xfrm>
            <a:off x="4022003" y="4746463"/>
            <a:ext cx="1434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MEK1</a:t>
            </a:r>
            <a:r>
              <a:rPr kumimoji="0" lang="en-US" alt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&lt; 1%</a:t>
            </a:r>
          </a:p>
        </p:txBody>
      </p:sp>
      <p:cxnSp>
        <p:nvCxnSpPr>
          <p:cNvPr id="134" name="Straight Connector 133">
            <a:extLst>
              <a:ext uri="{FF2B5EF4-FFF2-40B4-BE49-F238E27FC236}">
                <a16:creationId xmlns:a16="http://schemas.microsoft.com/office/drawing/2014/main" id="{B12C6C1E-A7C3-4017-AB6E-487B9942132F}"/>
              </a:ext>
            </a:extLst>
          </p:cNvPr>
          <p:cNvCxnSpPr>
            <a:cxnSpLocks/>
            <a:stCxn id="109" idx="4"/>
          </p:cNvCxnSpPr>
          <p:nvPr/>
        </p:nvCxnSpPr>
        <p:spPr bwMode="auto">
          <a:xfrm flipV="1">
            <a:off x="3454265" y="2492996"/>
            <a:ext cx="579112" cy="364284"/>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1DBBD217-7D33-4F45-9D98-D9B4460DAD76}"/>
              </a:ext>
            </a:extLst>
          </p:cNvPr>
          <p:cNvCxnSpPr>
            <a:cxnSpLocks/>
            <a:stCxn id="111" idx="3"/>
          </p:cNvCxnSpPr>
          <p:nvPr/>
        </p:nvCxnSpPr>
        <p:spPr bwMode="auto">
          <a:xfrm flipV="1">
            <a:off x="3600513" y="2754312"/>
            <a:ext cx="443180" cy="342252"/>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B435D72C-D9EC-449F-AFEC-F90845B9EB32}"/>
              </a:ext>
            </a:extLst>
          </p:cNvPr>
          <p:cNvCxnSpPr>
            <a:cxnSpLocks/>
            <a:stCxn id="112" idx="3"/>
          </p:cNvCxnSpPr>
          <p:nvPr/>
        </p:nvCxnSpPr>
        <p:spPr bwMode="auto">
          <a:xfrm flipV="1">
            <a:off x="3694031" y="3040524"/>
            <a:ext cx="344504" cy="307388"/>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BE69BA9F-DD35-4508-B00B-A379F33003F0}"/>
              </a:ext>
            </a:extLst>
          </p:cNvPr>
          <p:cNvCxnSpPr>
            <a:cxnSpLocks/>
            <a:stCxn id="113" idx="2"/>
            <a:endCxn id="127" idx="1"/>
          </p:cNvCxnSpPr>
          <p:nvPr/>
        </p:nvCxnSpPr>
        <p:spPr bwMode="auto">
          <a:xfrm flipV="1">
            <a:off x="3738753" y="3297053"/>
            <a:ext cx="283250" cy="304189"/>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6DA26D73-FD70-4CD9-846E-83777AD8452E}"/>
              </a:ext>
            </a:extLst>
          </p:cNvPr>
          <p:cNvCxnSpPr>
            <a:cxnSpLocks/>
          </p:cNvCxnSpPr>
          <p:nvPr/>
        </p:nvCxnSpPr>
        <p:spPr bwMode="auto">
          <a:xfrm flipV="1">
            <a:off x="3744313" y="3574334"/>
            <a:ext cx="294222" cy="188088"/>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CADF27A5-C687-4152-8F97-E3C9C3C9158D}"/>
              </a:ext>
            </a:extLst>
          </p:cNvPr>
          <p:cNvCxnSpPr>
            <a:cxnSpLocks/>
            <a:stCxn id="115" idx="2"/>
            <a:endCxn id="129" idx="1"/>
          </p:cNvCxnSpPr>
          <p:nvPr/>
        </p:nvCxnSpPr>
        <p:spPr bwMode="auto">
          <a:xfrm flipV="1">
            <a:off x="3724324" y="3831487"/>
            <a:ext cx="297679" cy="127589"/>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0696B41D-CB1F-4A30-93C3-A283C16C9CA2}"/>
              </a:ext>
            </a:extLst>
          </p:cNvPr>
          <p:cNvCxnSpPr>
            <a:cxnSpLocks/>
            <a:stCxn id="116" idx="2"/>
          </p:cNvCxnSpPr>
          <p:nvPr/>
        </p:nvCxnSpPr>
        <p:spPr bwMode="auto">
          <a:xfrm flipV="1">
            <a:off x="3684454" y="4085633"/>
            <a:ext cx="366501" cy="46362"/>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8022361B-97A2-477B-A953-C74E85362F67}"/>
              </a:ext>
            </a:extLst>
          </p:cNvPr>
          <p:cNvCxnSpPr>
            <a:cxnSpLocks/>
            <a:endCxn id="131" idx="1"/>
          </p:cNvCxnSpPr>
          <p:nvPr/>
        </p:nvCxnSpPr>
        <p:spPr bwMode="auto">
          <a:xfrm>
            <a:off x="3635957" y="4263572"/>
            <a:ext cx="386046" cy="102349"/>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BE953091-BCEA-4EA8-885B-EE36DF8674CC}"/>
              </a:ext>
            </a:extLst>
          </p:cNvPr>
          <p:cNvCxnSpPr>
            <a:cxnSpLocks/>
          </p:cNvCxnSpPr>
          <p:nvPr/>
        </p:nvCxnSpPr>
        <p:spPr bwMode="auto">
          <a:xfrm>
            <a:off x="3578653" y="4354508"/>
            <a:ext cx="472302" cy="260634"/>
          </a:xfrm>
          <a:prstGeom prst="line">
            <a:avLst/>
          </a:prstGeom>
          <a:noFill/>
          <a:ln w="28575" cap="flat" cmpd="sng" algn="ctr">
            <a:solidFill>
              <a:schemeClr val="bg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ECC87769-60D1-4D12-A89C-4FFDB288ED3F}"/>
              </a:ext>
            </a:extLst>
          </p:cNvPr>
          <p:cNvCxnSpPr>
            <a:cxnSpLocks/>
          </p:cNvCxnSpPr>
          <p:nvPr/>
        </p:nvCxnSpPr>
        <p:spPr bwMode="auto">
          <a:xfrm>
            <a:off x="3549700" y="4429422"/>
            <a:ext cx="501255" cy="412167"/>
          </a:xfrm>
          <a:prstGeom prst="line">
            <a:avLst/>
          </a:prstGeom>
          <a:noFill/>
          <a:ln w="28575" cap="flat" cmpd="sng" algn="ctr">
            <a:solidFill>
              <a:schemeClr val="bg1"/>
            </a:solidFill>
            <a:prstDash val="solid"/>
            <a:round/>
            <a:headEnd type="none" w="med" len="med"/>
            <a:tailEnd type="none" w="med" len="med"/>
          </a:ln>
          <a:effectLst/>
        </p:spPr>
      </p:cxnSp>
      <p:sp>
        <p:nvSpPr>
          <p:cNvPr id="159" name="TextBox 20">
            <a:extLst>
              <a:ext uri="{FF2B5EF4-FFF2-40B4-BE49-F238E27FC236}">
                <a16:creationId xmlns:a16="http://schemas.microsoft.com/office/drawing/2014/main" id="{2741BEA4-9F6C-4764-8B09-E27BC293C169}"/>
              </a:ext>
            </a:extLst>
          </p:cNvPr>
          <p:cNvSpPr txBox="1">
            <a:spLocks noChangeArrowheads="1"/>
          </p:cNvSpPr>
          <p:nvPr/>
        </p:nvSpPr>
        <p:spPr bwMode="auto">
          <a:xfrm>
            <a:off x="2962465" y="5497049"/>
            <a:ext cx="5046234" cy="400110"/>
          </a:xfrm>
          <a:prstGeom prst="rect">
            <a:avLst/>
          </a:prstGeom>
          <a:noFill/>
          <a:ln>
            <a:noFill/>
          </a:ln>
          <a:effectLst>
            <a:outerShdw blurRad="40000" dist="23000" dir="5400000" rotWithShape="0">
              <a:srgbClr val="808080">
                <a:alpha val="34998"/>
              </a:srgbClr>
            </a:outerShdw>
          </a:effectLst>
        </p:spPr>
        <p:txBody>
          <a:bodyPr anchor="ctr"/>
          <a:lstStyle>
            <a:defPPr>
              <a:defRPr lang="en-US"/>
            </a:defPPr>
            <a:lvl1pPr marL="0" marR="0" lvl="0" indent="0" algn="ctr" defTabSz="914400" latinLnBrk="0">
              <a:lnSpc>
                <a:spcPct val="100000"/>
              </a:lnSpc>
              <a:buClrTx/>
              <a:buSzTx/>
              <a:buFontTx/>
              <a:buNone/>
              <a:tabLst/>
              <a:defRPr kumimoji="0" sz="2000" i="0" u="none" strike="noStrike" cap="none" spc="0" normalizeH="0" baseline="0">
                <a:ln>
                  <a:noFill/>
                </a:ln>
                <a:solidFill>
                  <a:srgbClr val="FFFFFF"/>
                </a:solidFill>
                <a:effectLst/>
                <a:uLnTx/>
                <a:uFillTx/>
                <a:latin typeface="Calibri" panose="020F0502020204030204" pitchFamily="34" charset="0"/>
                <a:cs typeface="Calibri" panose="020F050202020403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t>
            </a:r>
          </a:p>
        </p:txBody>
      </p:sp>
      <p:sp>
        <p:nvSpPr>
          <p:cNvPr id="160"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7428531" y="3322587"/>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161"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5479279" y="3292990"/>
            <a:ext cx="10494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AND</a:t>
            </a:r>
          </a:p>
        </p:txBody>
      </p:sp>
      <p:sp>
        <p:nvSpPr>
          <p:cNvPr id="163"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6528710" y="2731750"/>
            <a:ext cx="9661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MET+</a:t>
            </a:r>
          </a:p>
        </p:txBody>
      </p:sp>
      <p:sp>
        <p:nvSpPr>
          <p:cNvPr id="165"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7813910" y="1900034"/>
            <a:ext cx="11104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TROP-2+</a:t>
            </a:r>
          </a:p>
        </p:txBody>
      </p:sp>
      <p:sp>
        <p:nvSpPr>
          <p:cNvPr id="167"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8198335" y="2669543"/>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169"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8350732" y="4284313"/>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171"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9033790" y="2551513"/>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173"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9332737" y="2792684"/>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177"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10236569" y="4079602"/>
            <a:ext cx="15020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CEA-CAM+</a:t>
            </a:r>
          </a:p>
        </p:txBody>
      </p:sp>
      <p:sp>
        <p:nvSpPr>
          <p:cNvPr id="179"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6631475" y="4512369"/>
            <a:ext cx="9661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HER2+</a:t>
            </a:r>
          </a:p>
        </p:txBody>
      </p:sp>
      <p:sp>
        <p:nvSpPr>
          <p:cNvPr id="80" name="Freeform 71">
            <a:extLst>
              <a:ext uri="{FF2B5EF4-FFF2-40B4-BE49-F238E27FC236}">
                <a16:creationId xmlns:a16="http://schemas.microsoft.com/office/drawing/2014/main" id="{F2B193B1-6258-414F-9DC9-A6CD4E477DDC}"/>
              </a:ext>
            </a:extLst>
          </p:cNvPr>
          <p:cNvSpPr>
            <a:spLocks/>
          </p:cNvSpPr>
          <p:nvPr/>
        </p:nvSpPr>
        <p:spPr bwMode="auto">
          <a:xfrm rot="3601903">
            <a:off x="7007490" y="2780791"/>
            <a:ext cx="1391798" cy="1336756"/>
          </a:xfrm>
          <a:custGeom>
            <a:avLst/>
            <a:gdLst>
              <a:gd name="T0" fmla="*/ 1051 w 1596"/>
              <a:gd name="T1" fmla="*/ 1528 h 1528"/>
              <a:gd name="T2" fmla="*/ 1000 w 1596"/>
              <a:gd name="T3" fmla="*/ 1509 h 1528"/>
              <a:gd name="T4" fmla="*/ 951 w 1596"/>
              <a:gd name="T5" fmla="*/ 1487 h 1528"/>
              <a:gd name="T6" fmla="*/ 901 w 1596"/>
              <a:gd name="T7" fmla="*/ 1464 h 1528"/>
              <a:gd name="T8" fmla="*/ 853 w 1596"/>
              <a:gd name="T9" fmla="*/ 1442 h 1528"/>
              <a:gd name="T10" fmla="*/ 805 w 1596"/>
              <a:gd name="T11" fmla="*/ 1416 h 1528"/>
              <a:gd name="T12" fmla="*/ 758 w 1596"/>
              <a:gd name="T13" fmla="*/ 1389 h 1528"/>
              <a:gd name="T14" fmla="*/ 714 w 1596"/>
              <a:gd name="T15" fmla="*/ 1360 h 1528"/>
              <a:gd name="T16" fmla="*/ 669 w 1596"/>
              <a:gd name="T17" fmla="*/ 1330 h 1528"/>
              <a:gd name="T18" fmla="*/ 626 w 1596"/>
              <a:gd name="T19" fmla="*/ 1299 h 1528"/>
              <a:gd name="T20" fmla="*/ 584 w 1596"/>
              <a:gd name="T21" fmla="*/ 1267 h 1528"/>
              <a:gd name="T22" fmla="*/ 542 w 1596"/>
              <a:gd name="T23" fmla="*/ 1232 h 1528"/>
              <a:gd name="T24" fmla="*/ 502 w 1596"/>
              <a:gd name="T25" fmla="*/ 1197 h 1528"/>
              <a:gd name="T26" fmla="*/ 464 w 1596"/>
              <a:gd name="T27" fmla="*/ 1161 h 1528"/>
              <a:gd name="T28" fmla="*/ 427 w 1596"/>
              <a:gd name="T29" fmla="*/ 1123 h 1528"/>
              <a:gd name="T30" fmla="*/ 390 w 1596"/>
              <a:gd name="T31" fmla="*/ 1085 h 1528"/>
              <a:gd name="T32" fmla="*/ 357 w 1596"/>
              <a:gd name="T33" fmla="*/ 1045 h 1528"/>
              <a:gd name="T34" fmla="*/ 323 w 1596"/>
              <a:gd name="T35" fmla="*/ 1003 h 1528"/>
              <a:gd name="T36" fmla="*/ 291 w 1596"/>
              <a:gd name="T37" fmla="*/ 961 h 1528"/>
              <a:gd name="T38" fmla="*/ 261 w 1596"/>
              <a:gd name="T39" fmla="*/ 918 h 1528"/>
              <a:gd name="T40" fmla="*/ 230 w 1596"/>
              <a:gd name="T41" fmla="*/ 875 h 1528"/>
              <a:gd name="T42" fmla="*/ 203 w 1596"/>
              <a:gd name="T43" fmla="*/ 828 h 1528"/>
              <a:gd name="T44" fmla="*/ 176 w 1596"/>
              <a:gd name="T45" fmla="*/ 784 h 1528"/>
              <a:gd name="T46" fmla="*/ 152 w 1596"/>
              <a:gd name="T47" fmla="*/ 735 h 1528"/>
              <a:gd name="T48" fmla="*/ 128 w 1596"/>
              <a:gd name="T49" fmla="*/ 687 h 1528"/>
              <a:gd name="T50" fmla="*/ 107 w 1596"/>
              <a:gd name="T51" fmla="*/ 639 h 1528"/>
              <a:gd name="T52" fmla="*/ 86 w 1596"/>
              <a:gd name="T53" fmla="*/ 590 h 1528"/>
              <a:gd name="T54" fmla="*/ 67 w 1596"/>
              <a:gd name="T55" fmla="*/ 539 h 1528"/>
              <a:gd name="T56" fmla="*/ 51 w 1596"/>
              <a:gd name="T57" fmla="*/ 487 h 1528"/>
              <a:gd name="T58" fmla="*/ 35 w 1596"/>
              <a:gd name="T59" fmla="*/ 436 h 1528"/>
              <a:gd name="T60" fmla="*/ 22 w 1596"/>
              <a:gd name="T61" fmla="*/ 383 h 1528"/>
              <a:gd name="T62" fmla="*/ 9 w 1596"/>
              <a:gd name="T63" fmla="*/ 330 h 1528"/>
              <a:gd name="T64" fmla="*/ 0 w 1596"/>
              <a:gd name="T65" fmla="*/ 277 h 1528"/>
              <a:gd name="T66" fmla="*/ 1596 w 1596"/>
              <a:gd name="T67" fmla="*/ 0 h 1528"/>
              <a:gd name="T68" fmla="*/ 1051 w 1596"/>
              <a:gd name="T69" fmla="*/ 1528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6" h="1528">
                <a:moveTo>
                  <a:pt x="1051" y="1528"/>
                </a:moveTo>
                <a:lnTo>
                  <a:pt x="1000" y="1509"/>
                </a:lnTo>
                <a:lnTo>
                  <a:pt x="951" y="1487"/>
                </a:lnTo>
                <a:lnTo>
                  <a:pt x="901" y="1464"/>
                </a:lnTo>
                <a:lnTo>
                  <a:pt x="853" y="1442"/>
                </a:lnTo>
                <a:lnTo>
                  <a:pt x="805" y="1416"/>
                </a:lnTo>
                <a:lnTo>
                  <a:pt x="758" y="1389"/>
                </a:lnTo>
                <a:lnTo>
                  <a:pt x="714" y="1360"/>
                </a:lnTo>
                <a:lnTo>
                  <a:pt x="669" y="1330"/>
                </a:lnTo>
                <a:lnTo>
                  <a:pt x="626" y="1299"/>
                </a:lnTo>
                <a:lnTo>
                  <a:pt x="584" y="1267"/>
                </a:lnTo>
                <a:lnTo>
                  <a:pt x="542" y="1232"/>
                </a:lnTo>
                <a:lnTo>
                  <a:pt x="502" y="1197"/>
                </a:lnTo>
                <a:lnTo>
                  <a:pt x="464" y="1161"/>
                </a:lnTo>
                <a:lnTo>
                  <a:pt x="427" y="1123"/>
                </a:lnTo>
                <a:lnTo>
                  <a:pt x="390" y="1085"/>
                </a:lnTo>
                <a:lnTo>
                  <a:pt x="357" y="1045"/>
                </a:lnTo>
                <a:lnTo>
                  <a:pt x="323" y="1003"/>
                </a:lnTo>
                <a:lnTo>
                  <a:pt x="291" y="961"/>
                </a:lnTo>
                <a:lnTo>
                  <a:pt x="261" y="918"/>
                </a:lnTo>
                <a:lnTo>
                  <a:pt x="230" y="875"/>
                </a:lnTo>
                <a:lnTo>
                  <a:pt x="203" y="828"/>
                </a:lnTo>
                <a:lnTo>
                  <a:pt x="176" y="784"/>
                </a:lnTo>
                <a:lnTo>
                  <a:pt x="152" y="735"/>
                </a:lnTo>
                <a:lnTo>
                  <a:pt x="128" y="687"/>
                </a:lnTo>
                <a:lnTo>
                  <a:pt x="107" y="639"/>
                </a:lnTo>
                <a:lnTo>
                  <a:pt x="86" y="590"/>
                </a:lnTo>
                <a:lnTo>
                  <a:pt x="67" y="539"/>
                </a:lnTo>
                <a:lnTo>
                  <a:pt x="51" y="487"/>
                </a:lnTo>
                <a:lnTo>
                  <a:pt x="35" y="436"/>
                </a:lnTo>
                <a:lnTo>
                  <a:pt x="22" y="383"/>
                </a:lnTo>
                <a:lnTo>
                  <a:pt x="9" y="330"/>
                </a:lnTo>
                <a:lnTo>
                  <a:pt x="0" y="277"/>
                </a:lnTo>
                <a:lnTo>
                  <a:pt x="1596" y="0"/>
                </a:lnTo>
                <a:lnTo>
                  <a:pt x="1051" y="1528"/>
                </a:lnTo>
                <a:close/>
              </a:path>
            </a:pathLst>
          </a:custGeom>
          <a:solidFill>
            <a:schemeClr val="bg2"/>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 name="Freeform 71">
            <a:extLst>
              <a:ext uri="{FF2B5EF4-FFF2-40B4-BE49-F238E27FC236}">
                <a16:creationId xmlns:a16="http://schemas.microsoft.com/office/drawing/2014/main" id="{430B1008-378B-4896-8774-BE9BBF606053}"/>
              </a:ext>
            </a:extLst>
          </p:cNvPr>
          <p:cNvSpPr>
            <a:spLocks/>
          </p:cNvSpPr>
          <p:nvPr/>
        </p:nvSpPr>
        <p:spPr bwMode="auto">
          <a:xfrm rot="10800000">
            <a:off x="8617975" y="2380500"/>
            <a:ext cx="1423638" cy="1337657"/>
          </a:xfrm>
          <a:custGeom>
            <a:avLst/>
            <a:gdLst>
              <a:gd name="T0" fmla="*/ 1051 w 1596"/>
              <a:gd name="T1" fmla="*/ 1528 h 1528"/>
              <a:gd name="T2" fmla="*/ 1000 w 1596"/>
              <a:gd name="T3" fmla="*/ 1509 h 1528"/>
              <a:gd name="T4" fmla="*/ 951 w 1596"/>
              <a:gd name="T5" fmla="*/ 1487 h 1528"/>
              <a:gd name="T6" fmla="*/ 901 w 1596"/>
              <a:gd name="T7" fmla="*/ 1464 h 1528"/>
              <a:gd name="T8" fmla="*/ 853 w 1596"/>
              <a:gd name="T9" fmla="*/ 1442 h 1528"/>
              <a:gd name="T10" fmla="*/ 805 w 1596"/>
              <a:gd name="T11" fmla="*/ 1416 h 1528"/>
              <a:gd name="T12" fmla="*/ 758 w 1596"/>
              <a:gd name="T13" fmla="*/ 1389 h 1528"/>
              <a:gd name="T14" fmla="*/ 714 w 1596"/>
              <a:gd name="T15" fmla="*/ 1360 h 1528"/>
              <a:gd name="T16" fmla="*/ 669 w 1596"/>
              <a:gd name="T17" fmla="*/ 1330 h 1528"/>
              <a:gd name="T18" fmla="*/ 626 w 1596"/>
              <a:gd name="T19" fmla="*/ 1299 h 1528"/>
              <a:gd name="T20" fmla="*/ 584 w 1596"/>
              <a:gd name="T21" fmla="*/ 1267 h 1528"/>
              <a:gd name="T22" fmla="*/ 542 w 1596"/>
              <a:gd name="T23" fmla="*/ 1232 h 1528"/>
              <a:gd name="T24" fmla="*/ 502 w 1596"/>
              <a:gd name="T25" fmla="*/ 1197 h 1528"/>
              <a:gd name="T26" fmla="*/ 464 w 1596"/>
              <a:gd name="T27" fmla="*/ 1161 h 1528"/>
              <a:gd name="T28" fmla="*/ 427 w 1596"/>
              <a:gd name="T29" fmla="*/ 1123 h 1528"/>
              <a:gd name="T30" fmla="*/ 390 w 1596"/>
              <a:gd name="T31" fmla="*/ 1085 h 1528"/>
              <a:gd name="T32" fmla="*/ 357 w 1596"/>
              <a:gd name="T33" fmla="*/ 1045 h 1528"/>
              <a:gd name="T34" fmla="*/ 323 w 1596"/>
              <a:gd name="T35" fmla="*/ 1003 h 1528"/>
              <a:gd name="T36" fmla="*/ 291 w 1596"/>
              <a:gd name="T37" fmla="*/ 961 h 1528"/>
              <a:gd name="T38" fmla="*/ 261 w 1596"/>
              <a:gd name="T39" fmla="*/ 918 h 1528"/>
              <a:gd name="T40" fmla="*/ 230 w 1596"/>
              <a:gd name="T41" fmla="*/ 875 h 1528"/>
              <a:gd name="T42" fmla="*/ 203 w 1596"/>
              <a:gd name="T43" fmla="*/ 828 h 1528"/>
              <a:gd name="T44" fmla="*/ 176 w 1596"/>
              <a:gd name="T45" fmla="*/ 784 h 1528"/>
              <a:gd name="T46" fmla="*/ 152 w 1596"/>
              <a:gd name="T47" fmla="*/ 735 h 1528"/>
              <a:gd name="T48" fmla="*/ 128 w 1596"/>
              <a:gd name="T49" fmla="*/ 687 h 1528"/>
              <a:gd name="T50" fmla="*/ 107 w 1596"/>
              <a:gd name="T51" fmla="*/ 639 h 1528"/>
              <a:gd name="T52" fmla="*/ 86 w 1596"/>
              <a:gd name="T53" fmla="*/ 590 h 1528"/>
              <a:gd name="T54" fmla="*/ 67 w 1596"/>
              <a:gd name="T55" fmla="*/ 539 h 1528"/>
              <a:gd name="T56" fmla="*/ 51 w 1596"/>
              <a:gd name="T57" fmla="*/ 487 h 1528"/>
              <a:gd name="T58" fmla="*/ 35 w 1596"/>
              <a:gd name="T59" fmla="*/ 436 h 1528"/>
              <a:gd name="T60" fmla="*/ 22 w 1596"/>
              <a:gd name="T61" fmla="*/ 383 h 1528"/>
              <a:gd name="T62" fmla="*/ 9 w 1596"/>
              <a:gd name="T63" fmla="*/ 330 h 1528"/>
              <a:gd name="T64" fmla="*/ 0 w 1596"/>
              <a:gd name="T65" fmla="*/ 277 h 1528"/>
              <a:gd name="T66" fmla="*/ 1596 w 1596"/>
              <a:gd name="T67" fmla="*/ 0 h 1528"/>
              <a:gd name="T68" fmla="*/ 1051 w 1596"/>
              <a:gd name="T69" fmla="*/ 1528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6" h="1528">
                <a:moveTo>
                  <a:pt x="1051" y="1528"/>
                </a:moveTo>
                <a:lnTo>
                  <a:pt x="1000" y="1509"/>
                </a:lnTo>
                <a:lnTo>
                  <a:pt x="951" y="1487"/>
                </a:lnTo>
                <a:lnTo>
                  <a:pt x="901" y="1464"/>
                </a:lnTo>
                <a:lnTo>
                  <a:pt x="853" y="1442"/>
                </a:lnTo>
                <a:lnTo>
                  <a:pt x="805" y="1416"/>
                </a:lnTo>
                <a:lnTo>
                  <a:pt x="758" y="1389"/>
                </a:lnTo>
                <a:lnTo>
                  <a:pt x="714" y="1360"/>
                </a:lnTo>
                <a:lnTo>
                  <a:pt x="669" y="1330"/>
                </a:lnTo>
                <a:lnTo>
                  <a:pt x="626" y="1299"/>
                </a:lnTo>
                <a:lnTo>
                  <a:pt x="584" y="1267"/>
                </a:lnTo>
                <a:lnTo>
                  <a:pt x="542" y="1232"/>
                </a:lnTo>
                <a:lnTo>
                  <a:pt x="502" y="1197"/>
                </a:lnTo>
                <a:lnTo>
                  <a:pt x="464" y="1161"/>
                </a:lnTo>
                <a:lnTo>
                  <a:pt x="427" y="1123"/>
                </a:lnTo>
                <a:lnTo>
                  <a:pt x="390" y="1085"/>
                </a:lnTo>
                <a:lnTo>
                  <a:pt x="357" y="1045"/>
                </a:lnTo>
                <a:lnTo>
                  <a:pt x="323" y="1003"/>
                </a:lnTo>
                <a:lnTo>
                  <a:pt x="291" y="961"/>
                </a:lnTo>
                <a:lnTo>
                  <a:pt x="261" y="918"/>
                </a:lnTo>
                <a:lnTo>
                  <a:pt x="230" y="875"/>
                </a:lnTo>
                <a:lnTo>
                  <a:pt x="203" y="828"/>
                </a:lnTo>
                <a:lnTo>
                  <a:pt x="176" y="784"/>
                </a:lnTo>
                <a:lnTo>
                  <a:pt x="152" y="735"/>
                </a:lnTo>
                <a:lnTo>
                  <a:pt x="128" y="687"/>
                </a:lnTo>
                <a:lnTo>
                  <a:pt x="107" y="639"/>
                </a:lnTo>
                <a:lnTo>
                  <a:pt x="86" y="590"/>
                </a:lnTo>
                <a:lnTo>
                  <a:pt x="67" y="539"/>
                </a:lnTo>
                <a:lnTo>
                  <a:pt x="51" y="487"/>
                </a:lnTo>
                <a:lnTo>
                  <a:pt x="35" y="436"/>
                </a:lnTo>
                <a:lnTo>
                  <a:pt x="22" y="383"/>
                </a:lnTo>
                <a:lnTo>
                  <a:pt x="9" y="330"/>
                </a:lnTo>
                <a:lnTo>
                  <a:pt x="0" y="277"/>
                </a:lnTo>
                <a:lnTo>
                  <a:pt x="1596" y="0"/>
                </a:lnTo>
                <a:lnTo>
                  <a:pt x="1051" y="1528"/>
                </a:lnTo>
                <a:close/>
              </a:path>
            </a:pathLst>
          </a:custGeom>
          <a:solidFill>
            <a:schemeClr val="accent4"/>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5" name="Freeform 71">
            <a:extLst>
              <a:ext uri="{FF2B5EF4-FFF2-40B4-BE49-F238E27FC236}">
                <a16:creationId xmlns:a16="http://schemas.microsoft.com/office/drawing/2014/main" id="{386FE878-80F6-47E8-9294-66E0B17408E9}"/>
              </a:ext>
            </a:extLst>
          </p:cNvPr>
          <p:cNvSpPr>
            <a:spLocks/>
          </p:cNvSpPr>
          <p:nvPr/>
        </p:nvSpPr>
        <p:spPr bwMode="auto">
          <a:xfrm rot="17948482">
            <a:off x="8166698" y="3968135"/>
            <a:ext cx="1426094" cy="1366926"/>
          </a:xfrm>
          <a:custGeom>
            <a:avLst/>
            <a:gdLst>
              <a:gd name="T0" fmla="*/ 1051 w 1596"/>
              <a:gd name="T1" fmla="*/ 1528 h 1528"/>
              <a:gd name="T2" fmla="*/ 1000 w 1596"/>
              <a:gd name="T3" fmla="*/ 1509 h 1528"/>
              <a:gd name="T4" fmla="*/ 951 w 1596"/>
              <a:gd name="T5" fmla="*/ 1487 h 1528"/>
              <a:gd name="T6" fmla="*/ 901 w 1596"/>
              <a:gd name="T7" fmla="*/ 1464 h 1528"/>
              <a:gd name="T8" fmla="*/ 853 w 1596"/>
              <a:gd name="T9" fmla="*/ 1442 h 1528"/>
              <a:gd name="T10" fmla="*/ 805 w 1596"/>
              <a:gd name="T11" fmla="*/ 1416 h 1528"/>
              <a:gd name="T12" fmla="*/ 758 w 1596"/>
              <a:gd name="T13" fmla="*/ 1389 h 1528"/>
              <a:gd name="T14" fmla="*/ 714 w 1596"/>
              <a:gd name="T15" fmla="*/ 1360 h 1528"/>
              <a:gd name="T16" fmla="*/ 669 w 1596"/>
              <a:gd name="T17" fmla="*/ 1330 h 1528"/>
              <a:gd name="T18" fmla="*/ 626 w 1596"/>
              <a:gd name="T19" fmla="*/ 1299 h 1528"/>
              <a:gd name="T20" fmla="*/ 584 w 1596"/>
              <a:gd name="T21" fmla="*/ 1267 h 1528"/>
              <a:gd name="T22" fmla="*/ 542 w 1596"/>
              <a:gd name="T23" fmla="*/ 1232 h 1528"/>
              <a:gd name="T24" fmla="*/ 502 w 1596"/>
              <a:gd name="T25" fmla="*/ 1197 h 1528"/>
              <a:gd name="T26" fmla="*/ 464 w 1596"/>
              <a:gd name="T27" fmla="*/ 1161 h 1528"/>
              <a:gd name="T28" fmla="*/ 427 w 1596"/>
              <a:gd name="T29" fmla="*/ 1123 h 1528"/>
              <a:gd name="T30" fmla="*/ 390 w 1596"/>
              <a:gd name="T31" fmla="*/ 1085 h 1528"/>
              <a:gd name="T32" fmla="*/ 357 w 1596"/>
              <a:gd name="T33" fmla="*/ 1045 h 1528"/>
              <a:gd name="T34" fmla="*/ 323 w 1596"/>
              <a:gd name="T35" fmla="*/ 1003 h 1528"/>
              <a:gd name="T36" fmla="*/ 291 w 1596"/>
              <a:gd name="T37" fmla="*/ 961 h 1528"/>
              <a:gd name="T38" fmla="*/ 261 w 1596"/>
              <a:gd name="T39" fmla="*/ 918 h 1528"/>
              <a:gd name="T40" fmla="*/ 230 w 1596"/>
              <a:gd name="T41" fmla="*/ 875 h 1528"/>
              <a:gd name="T42" fmla="*/ 203 w 1596"/>
              <a:gd name="T43" fmla="*/ 828 h 1528"/>
              <a:gd name="T44" fmla="*/ 176 w 1596"/>
              <a:gd name="T45" fmla="*/ 784 h 1528"/>
              <a:gd name="T46" fmla="*/ 152 w 1596"/>
              <a:gd name="T47" fmla="*/ 735 h 1528"/>
              <a:gd name="T48" fmla="*/ 128 w 1596"/>
              <a:gd name="T49" fmla="*/ 687 h 1528"/>
              <a:gd name="T50" fmla="*/ 107 w 1596"/>
              <a:gd name="T51" fmla="*/ 639 h 1528"/>
              <a:gd name="T52" fmla="*/ 86 w 1596"/>
              <a:gd name="T53" fmla="*/ 590 h 1528"/>
              <a:gd name="T54" fmla="*/ 67 w 1596"/>
              <a:gd name="T55" fmla="*/ 539 h 1528"/>
              <a:gd name="T56" fmla="*/ 51 w 1596"/>
              <a:gd name="T57" fmla="*/ 487 h 1528"/>
              <a:gd name="T58" fmla="*/ 35 w 1596"/>
              <a:gd name="T59" fmla="*/ 436 h 1528"/>
              <a:gd name="T60" fmla="*/ 22 w 1596"/>
              <a:gd name="T61" fmla="*/ 383 h 1528"/>
              <a:gd name="T62" fmla="*/ 9 w 1596"/>
              <a:gd name="T63" fmla="*/ 330 h 1528"/>
              <a:gd name="T64" fmla="*/ 0 w 1596"/>
              <a:gd name="T65" fmla="*/ 277 h 1528"/>
              <a:gd name="T66" fmla="*/ 1596 w 1596"/>
              <a:gd name="T67" fmla="*/ 0 h 1528"/>
              <a:gd name="T68" fmla="*/ 1051 w 1596"/>
              <a:gd name="T69" fmla="*/ 1528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6" h="1528">
                <a:moveTo>
                  <a:pt x="1051" y="1528"/>
                </a:moveTo>
                <a:lnTo>
                  <a:pt x="1000" y="1509"/>
                </a:lnTo>
                <a:lnTo>
                  <a:pt x="951" y="1487"/>
                </a:lnTo>
                <a:lnTo>
                  <a:pt x="901" y="1464"/>
                </a:lnTo>
                <a:lnTo>
                  <a:pt x="853" y="1442"/>
                </a:lnTo>
                <a:lnTo>
                  <a:pt x="805" y="1416"/>
                </a:lnTo>
                <a:lnTo>
                  <a:pt x="758" y="1389"/>
                </a:lnTo>
                <a:lnTo>
                  <a:pt x="714" y="1360"/>
                </a:lnTo>
                <a:lnTo>
                  <a:pt x="669" y="1330"/>
                </a:lnTo>
                <a:lnTo>
                  <a:pt x="626" y="1299"/>
                </a:lnTo>
                <a:lnTo>
                  <a:pt x="584" y="1267"/>
                </a:lnTo>
                <a:lnTo>
                  <a:pt x="542" y="1232"/>
                </a:lnTo>
                <a:lnTo>
                  <a:pt x="502" y="1197"/>
                </a:lnTo>
                <a:lnTo>
                  <a:pt x="464" y="1161"/>
                </a:lnTo>
                <a:lnTo>
                  <a:pt x="427" y="1123"/>
                </a:lnTo>
                <a:lnTo>
                  <a:pt x="390" y="1085"/>
                </a:lnTo>
                <a:lnTo>
                  <a:pt x="357" y="1045"/>
                </a:lnTo>
                <a:lnTo>
                  <a:pt x="323" y="1003"/>
                </a:lnTo>
                <a:lnTo>
                  <a:pt x="291" y="961"/>
                </a:lnTo>
                <a:lnTo>
                  <a:pt x="261" y="918"/>
                </a:lnTo>
                <a:lnTo>
                  <a:pt x="230" y="875"/>
                </a:lnTo>
                <a:lnTo>
                  <a:pt x="203" y="828"/>
                </a:lnTo>
                <a:lnTo>
                  <a:pt x="176" y="784"/>
                </a:lnTo>
                <a:lnTo>
                  <a:pt x="152" y="735"/>
                </a:lnTo>
                <a:lnTo>
                  <a:pt x="128" y="687"/>
                </a:lnTo>
                <a:lnTo>
                  <a:pt x="107" y="639"/>
                </a:lnTo>
                <a:lnTo>
                  <a:pt x="86" y="590"/>
                </a:lnTo>
                <a:lnTo>
                  <a:pt x="67" y="539"/>
                </a:lnTo>
                <a:lnTo>
                  <a:pt x="51" y="487"/>
                </a:lnTo>
                <a:lnTo>
                  <a:pt x="35" y="436"/>
                </a:lnTo>
                <a:lnTo>
                  <a:pt x="22" y="383"/>
                </a:lnTo>
                <a:lnTo>
                  <a:pt x="9" y="330"/>
                </a:lnTo>
                <a:lnTo>
                  <a:pt x="0" y="277"/>
                </a:lnTo>
                <a:lnTo>
                  <a:pt x="1596" y="0"/>
                </a:lnTo>
                <a:lnTo>
                  <a:pt x="1051" y="1528"/>
                </a:lnTo>
                <a:close/>
              </a:path>
            </a:pathLst>
          </a:custGeom>
          <a:solidFill>
            <a:schemeClr val="accent6"/>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7" name="Freeform 71">
            <a:extLst>
              <a:ext uri="{FF2B5EF4-FFF2-40B4-BE49-F238E27FC236}">
                <a16:creationId xmlns:a16="http://schemas.microsoft.com/office/drawing/2014/main" id="{31B1E129-0B00-444B-810D-9B91AD1C3D0C}"/>
              </a:ext>
            </a:extLst>
          </p:cNvPr>
          <p:cNvSpPr>
            <a:spLocks/>
          </p:cNvSpPr>
          <p:nvPr/>
        </p:nvSpPr>
        <p:spPr bwMode="auto">
          <a:xfrm>
            <a:off x="7238768" y="3718158"/>
            <a:ext cx="1413086" cy="1351567"/>
          </a:xfrm>
          <a:custGeom>
            <a:avLst/>
            <a:gdLst>
              <a:gd name="T0" fmla="*/ 1051 w 1596"/>
              <a:gd name="T1" fmla="*/ 1528 h 1528"/>
              <a:gd name="T2" fmla="*/ 1000 w 1596"/>
              <a:gd name="T3" fmla="*/ 1509 h 1528"/>
              <a:gd name="T4" fmla="*/ 951 w 1596"/>
              <a:gd name="T5" fmla="*/ 1487 h 1528"/>
              <a:gd name="T6" fmla="*/ 901 w 1596"/>
              <a:gd name="T7" fmla="*/ 1464 h 1528"/>
              <a:gd name="T8" fmla="*/ 853 w 1596"/>
              <a:gd name="T9" fmla="*/ 1442 h 1528"/>
              <a:gd name="T10" fmla="*/ 805 w 1596"/>
              <a:gd name="T11" fmla="*/ 1416 h 1528"/>
              <a:gd name="T12" fmla="*/ 758 w 1596"/>
              <a:gd name="T13" fmla="*/ 1389 h 1528"/>
              <a:gd name="T14" fmla="*/ 714 w 1596"/>
              <a:gd name="T15" fmla="*/ 1360 h 1528"/>
              <a:gd name="T16" fmla="*/ 669 w 1596"/>
              <a:gd name="T17" fmla="*/ 1330 h 1528"/>
              <a:gd name="T18" fmla="*/ 626 w 1596"/>
              <a:gd name="T19" fmla="*/ 1299 h 1528"/>
              <a:gd name="T20" fmla="*/ 584 w 1596"/>
              <a:gd name="T21" fmla="*/ 1267 h 1528"/>
              <a:gd name="T22" fmla="*/ 542 w 1596"/>
              <a:gd name="T23" fmla="*/ 1232 h 1528"/>
              <a:gd name="T24" fmla="*/ 502 w 1596"/>
              <a:gd name="T25" fmla="*/ 1197 h 1528"/>
              <a:gd name="T26" fmla="*/ 464 w 1596"/>
              <a:gd name="T27" fmla="*/ 1161 h 1528"/>
              <a:gd name="T28" fmla="*/ 427 w 1596"/>
              <a:gd name="T29" fmla="*/ 1123 h 1528"/>
              <a:gd name="T30" fmla="*/ 390 w 1596"/>
              <a:gd name="T31" fmla="*/ 1085 h 1528"/>
              <a:gd name="T32" fmla="*/ 357 w 1596"/>
              <a:gd name="T33" fmla="*/ 1045 h 1528"/>
              <a:gd name="T34" fmla="*/ 323 w 1596"/>
              <a:gd name="T35" fmla="*/ 1003 h 1528"/>
              <a:gd name="T36" fmla="*/ 291 w 1596"/>
              <a:gd name="T37" fmla="*/ 961 h 1528"/>
              <a:gd name="T38" fmla="*/ 261 w 1596"/>
              <a:gd name="T39" fmla="*/ 918 h 1528"/>
              <a:gd name="T40" fmla="*/ 230 w 1596"/>
              <a:gd name="T41" fmla="*/ 875 h 1528"/>
              <a:gd name="T42" fmla="*/ 203 w 1596"/>
              <a:gd name="T43" fmla="*/ 828 h 1528"/>
              <a:gd name="T44" fmla="*/ 176 w 1596"/>
              <a:gd name="T45" fmla="*/ 784 h 1528"/>
              <a:gd name="T46" fmla="*/ 152 w 1596"/>
              <a:gd name="T47" fmla="*/ 735 h 1528"/>
              <a:gd name="T48" fmla="*/ 128 w 1596"/>
              <a:gd name="T49" fmla="*/ 687 h 1528"/>
              <a:gd name="T50" fmla="*/ 107 w 1596"/>
              <a:gd name="T51" fmla="*/ 639 h 1528"/>
              <a:gd name="T52" fmla="*/ 86 w 1596"/>
              <a:gd name="T53" fmla="*/ 590 h 1528"/>
              <a:gd name="T54" fmla="*/ 67 w 1596"/>
              <a:gd name="T55" fmla="*/ 539 h 1528"/>
              <a:gd name="T56" fmla="*/ 51 w 1596"/>
              <a:gd name="T57" fmla="*/ 487 h 1528"/>
              <a:gd name="T58" fmla="*/ 35 w 1596"/>
              <a:gd name="T59" fmla="*/ 436 h 1528"/>
              <a:gd name="T60" fmla="*/ 22 w 1596"/>
              <a:gd name="T61" fmla="*/ 383 h 1528"/>
              <a:gd name="T62" fmla="*/ 9 w 1596"/>
              <a:gd name="T63" fmla="*/ 330 h 1528"/>
              <a:gd name="T64" fmla="*/ 0 w 1596"/>
              <a:gd name="T65" fmla="*/ 277 h 1528"/>
              <a:gd name="T66" fmla="*/ 1596 w 1596"/>
              <a:gd name="T67" fmla="*/ 0 h 1528"/>
              <a:gd name="T68" fmla="*/ 1051 w 1596"/>
              <a:gd name="T69" fmla="*/ 1528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6" h="1528">
                <a:moveTo>
                  <a:pt x="1051" y="1528"/>
                </a:moveTo>
                <a:lnTo>
                  <a:pt x="1000" y="1509"/>
                </a:lnTo>
                <a:lnTo>
                  <a:pt x="951" y="1487"/>
                </a:lnTo>
                <a:lnTo>
                  <a:pt x="901" y="1464"/>
                </a:lnTo>
                <a:lnTo>
                  <a:pt x="853" y="1442"/>
                </a:lnTo>
                <a:lnTo>
                  <a:pt x="805" y="1416"/>
                </a:lnTo>
                <a:lnTo>
                  <a:pt x="758" y="1389"/>
                </a:lnTo>
                <a:lnTo>
                  <a:pt x="714" y="1360"/>
                </a:lnTo>
                <a:lnTo>
                  <a:pt x="669" y="1330"/>
                </a:lnTo>
                <a:lnTo>
                  <a:pt x="626" y="1299"/>
                </a:lnTo>
                <a:lnTo>
                  <a:pt x="584" y="1267"/>
                </a:lnTo>
                <a:lnTo>
                  <a:pt x="542" y="1232"/>
                </a:lnTo>
                <a:lnTo>
                  <a:pt x="502" y="1197"/>
                </a:lnTo>
                <a:lnTo>
                  <a:pt x="464" y="1161"/>
                </a:lnTo>
                <a:lnTo>
                  <a:pt x="427" y="1123"/>
                </a:lnTo>
                <a:lnTo>
                  <a:pt x="390" y="1085"/>
                </a:lnTo>
                <a:lnTo>
                  <a:pt x="357" y="1045"/>
                </a:lnTo>
                <a:lnTo>
                  <a:pt x="323" y="1003"/>
                </a:lnTo>
                <a:lnTo>
                  <a:pt x="291" y="961"/>
                </a:lnTo>
                <a:lnTo>
                  <a:pt x="261" y="918"/>
                </a:lnTo>
                <a:lnTo>
                  <a:pt x="230" y="875"/>
                </a:lnTo>
                <a:lnTo>
                  <a:pt x="203" y="828"/>
                </a:lnTo>
                <a:lnTo>
                  <a:pt x="176" y="784"/>
                </a:lnTo>
                <a:lnTo>
                  <a:pt x="152" y="735"/>
                </a:lnTo>
                <a:lnTo>
                  <a:pt x="128" y="687"/>
                </a:lnTo>
                <a:lnTo>
                  <a:pt x="107" y="639"/>
                </a:lnTo>
                <a:lnTo>
                  <a:pt x="86" y="590"/>
                </a:lnTo>
                <a:lnTo>
                  <a:pt x="67" y="539"/>
                </a:lnTo>
                <a:lnTo>
                  <a:pt x="51" y="487"/>
                </a:lnTo>
                <a:lnTo>
                  <a:pt x="35" y="436"/>
                </a:lnTo>
                <a:lnTo>
                  <a:pt x="22" y="383"/>
                </a:lnTo>
                <a:lnTo>
                  <a:pt x="9" y="330"/>
                </a:lnTo>
                <a:lnTo>
                  <a:pt x="0" y="277"/>
                </a:lnTo>
                <a:lnTo>
                  <a:pt x="1596" y="0"/>
                </a:lnTo>
                <a:lnTo>
                  <a:pt x="1051" y="1528"/>
                </a:lnTo>
                <a:close/>
              </a:path>
            </a:pathLst>
          </a:custGeom>
          <a:solidFill>
            <a:schemeClr val="accent5"/>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9" name="Freeform 71">
            <a:extLst>
              <a:ext uri="{FF2B5EF4-FFF2-40B4-BE49-F238E27FC236}">
                <a16:creationId xmlns:a16="http://schemas.microsoft.com/office/drawing/2014/main" id="{69F83D06-6829-4CCB-A6CB-083161FA055A}"/>
              </a:ext>
            </a:extLst>
          </p:cNvPr>
          <p:cNvSpPr>
            <a:spLocks/>
          </p:cNvSpPr>
          <p:nvPr/>
        </p:nvSpPr>
        <p:spPr bwMode="auto">
          <a:xfrm rot="14382567">
            <a:off x="8859938" y="3307895"/>
            <a:ext cx="1420394" cy="1347802"/>
          </a:xfrm>
          <a:custGeom>
            <a:avLst/>
            <a:gdLst>
              <a:gd name="T0" fmla="*/ 1051 w 1596"/>
              <a:gd name="T1" fmla="*/ 1528 h 1528"/>
              <a:gd name="T2" fmla="*/ 1000 w 1596"/>
              <a:gd name="T3" fmla="*/ 1509 h 1528"/>
              <a:gd name="T4" fmla="*/ 951 w 1596"/>
              <a:gd name="T5" fmla="*/ 1487 h 1528"/>
              <a:gd name="T6" fmla="*/ 901 w 1596"/>
              <a:gd name="T7" fmla="*/ 1464 h 1528"/>
              <a:gd name="T8" fmla="*/ 853 w 1596"/>
              <a:gd name="T9" fmla="*/ 1442 h 1528"/>
              <a:gd name="T10" fmla="*/ 805 w 1596"/>
              <a:gd name="T11" fmla="*/ 1416 h 1528"/>
              <a:gd name="T12" fmla="*/ 758 w 1596"/>
              <a:gd name="T13" fmla="*/ 1389 h 1528"/>
              <a:gd name="T14" fmla="*/ 714 w 1596"/>
              <a:gd name="T15" fmla="*/ 1360 h 1528"/>
              <a:gd name="T16" fmla="*/ 669 w 1596"/>
              <a:gd name="T17" fmla="*/ 1330 h 1528"/>
              <a:gd name="T18" fmla="*/ 626 w 1596"/>
              <a:gd name="T19" fmla="*/ 1299 h 1528"/>
              <a:gd name="T20" fmla="*/ 584 w 1596"/>
              <a:gd name="T21" fmla="*/ 1267 h 1528"/>
              <a:gd name="T22" fmla="*/ 542 w 1596"/>
              <a:gd name="T23" fmla="*/ 1232 h 1528"/>
              <a:gd name="T24" fmla="*/ 502 w 1596"/>
              <a:gd name="T25" fmla="*/ 1197 h 1528"/>
              <a:gd name="T26" fmla="*/ 464 w 1596"/>
              <a:gd name="T27" fmla="*/ 1161 h 1528"/>
              <a:gd name="T28" fmla="*/ 427 w 1596"/>
              <a:gd name="T29" fmla="*/ 1123 h 1528"/>
              <a:gd name="T30" fmla="*/ 390 w 1596"/>
              <a:gd name="T31" fmla="*/ 1085 h 1528"/>
              <a:gd name="T32" fmla="*/ 357 w 1596"/>
              <a:gd name="T33" fmla="*/ 1045 h 1528"/>
              <a:gd name="T34" fmla="*/ 323 w 1596"/>
              <a:gd name="T35" fmla="*/ 1003 h 1528"/>
              <a:gd name="T36" fmla="*/ 291 w 1596"/>
              <a:gd name="T37" fmla="*/ 961 h 1528"/>
              <a:gd name="T38" fmla="*/ 261 w 1596"/>
              <a:gd name="T39" fmla="*/ 918 h 1528"/>
              <a:gd name="T40" fmla="*/ 230 w 1596"/>
              <a:gd name="T41" fmla="*/ 875 h 1528"/>
              <a:gd name="T42" fmla="*/ 203 w 1596"/>
              <a:gd name="T43" fmla="*/ 828 h 1528"/>
              <a:gd name="T44" fmla="*/ 176 w 1596"/>
              <a:gd name="T45" fmla="*/ 784 h 1528"/>
              <a:gd name="T46" fmla="*/ 152 w 1596"/>
              <a:gd name="T47" fmla="*/ 735 h 1528"/>
              <a:gd name="T48" fmla="*/ 128 w 1596"/>
              <a:gd name="T49" fmla="*/ 687 h 1528"/>
              <a:gd name="T50" fmla="*/ 107 w 1596"/>
              <a:gd name="T51" fmla="*/ 639 h 1528"/>
              <a:gd name="T52" fmla="*/ 86 w 1596"/>
              <a:gd name="T53" fmla="*/ 590 h 1528"/>
              <a:gd name="T54" fmla="*/ 67 w 1596"/>
              <a:gd name="T55" fmla="*/ 539 h 1528"/>
              <a:gd name="T56" fmla="*/ 51 w 1596"/>
              <a:gd name="T57" fmla="*/ 487 h 1528"/>
              <a:gd name="T58" fmla="*/ 35 w 1596"/>
              <a:gd name="T59" fmla="*/ 436 h 1528"/>
              <a:gd name="T60" fmla="*/ 22 w 1596"/>
              <a:gd name="T61" fmla="*/ 383 h 1528"/>
              <a:gd name="T62" fmla="*/ 9 w 1596"/>
              <a:gd name="T63" fmla="*/ 330 h 1528"/>
              <a:gd name="T64" fmla="*/ 0 w 1596"/>
              <a:gd name="T65" fmla="*/ 277 h 1528"/>
              <a:gd name="T66" fmla="*/ 1596 w 1596"/>
              <a:gd name="T67" fmla="*/ 0 h 1528"/>
              <a:gd name="T68" fmla="*/ 1051 w 1596"/>
              <a:gd name="T69" fmla="*/ 1528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6" h="1528">
                <a:moveTo>
                  <a:pt x="1051" y="1528"/>
                </a:moveTo>
                <a:lnTo>
                  <a:pt x="1000" y="1509"/>
                </a:lnTo>
                <a:lnTo>
                  <a:pt x="951" y="1487"/>
                </a:lnTo>
                <a:lnTo>
                  <a:pt x="901" y="1464"/>
                </a:lnTo>
                <a:lnTo>
                  <a:pt x="853" y="1442"/>
                </a:lnTo>
                <a:lnTo>
                  <a:pt x="805" y="1416"/>
                </a:lnTo>
                <a:lnTo>
                  <a:pt x="758" y="1389"/>
                </a:lnTo>
                <a:lnTo>
                  <a:pt x="714" y="1360"/>
                </a:lnTo>
                <a:lnTo>
                  <a:pt x="669" y="1330"/>
                </a:lnTo>
                <a:lnTo>
                  <a:pt x="626" y="1299"/>
                </a:lnTo>
                <a:lnTo>
                  <a:pt x="584" y="1267"/>
                </a:lnTo>
                <a:lnTo>
                  <a:pt x="542" y="1232"/>
                </a:lnTo>
                <a:lnTo>
                  <a:pt x="502" y="1197"/>
                </a:lnTo>
                <a:lnTo>
                  <a:pt x="464" y="1161"/>
                </a:lnTo>
                <a:lnTo>
                  <a:pt x="427" y="1123"/>
                </a:lnTo>
                <a:lnTo>
                  <a:pt x="390" y="1085"/>
                </a:lnTo>
                <a:lnTo>
                  <a:pt x="357" y="1045"/>
                </a:lnTo>
                <a:lnTo>
                  <a:pt x="323" y="1003"/>
                </a:lnTo>
                <a:lnTo>
                  <a:pt x="291" y="961"/>
                </a:lnTo>
                <a:lnTo>
                  <a:pt x="261" y="918"/>
                </a:lnTo>
                <a:lnTo>
                  <a:pt x="230" y="875"/>
                </a:lnTo>
                <a:lnTo>
                  <a:pt x="203" y="828"/>
                </a:lnTo>
                <a:lnTo>
                  <a:pt x="176" y="784"/>
                </a:lnTo>
                <a:lnTo>
                  <a:pt x="152" y="735"/>
                </a:lnTo>
                <a:lnTo>
                  <a:pt x="128" y="687"/>
                </a:lnTo>
                <a:lnTo>
                  <a:pt x="107" y="639"/>
                </a:lnTo>
                <a:lnTo>
                  <a:pt x="86" y="590"/>
                </a:lnTo>
                <a:lnTo>
                  <a:pt x="67" y="539"/>
                </a:lnTo>
                <a:lnTo>
                  <a:pt x="51" y="487"/>
                </a:lnTo>
                <a:lnTo>
                  <a:pt x="35" y="436"/>
                </a:lnTo>
                <a:lnTo>
                  <a:pt x="22" y="383"/>
                </a:lnTo>
                <a:lnTo>
                  <a:pt x="9" y="330"/>
                </a:lnTo>
                <a:lnTo>
                  <a:pt x="0" y="277"/>
                </a:lnTo>
                <a:lnTo>
                  <a:pt x="1596" y="0"/>
                </a:lnTo>
                <a:lnTo>
                  <a:pt x="1051" y="1528"/>
                </a:lnTo>
                <a:close/>
              </a:path>
            </a:pathLst>
          </a:custGeom>
          <a:solidFill>
            <a:schemeClr val="accent1"/>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1" name="TextBox 22">
            <a:extLst>
              <a:ext uri="{FF2B5EF4-FFF2-40B4-BE49-F238E27FC236}">
                <a16:creationId xmlns:a16="http://schemas.microsoft.com/office/drawing/2014/main" id="{E0C48F6F-4734-4369-971E-04CA0874BE00}"/>
              </a:ext>
            </a:extLst>
          </p:cNvPr>
          <p:cNvSpPr txBox="1">
            <a:spLocks noChangeArrowheads="1"/>
          </p:cNvSpPr>
          <p:nvPr/>
        </p:nvSpPr>
        <p:spPr bwMode="auto">
          <a:xfrm>
            <a:off x="9021244" y="2841132"/>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93" name="TextBox 22">
            <a:extLst>
              <a:ext uri="{FF2B5EF4-FFF2-40B4-BE49-F238E27FC236}">
                <a16:creationId xmlns:a16="http://schemas.microsoft.com/office/drawing/2014/main" id="{38074CB9-42CF-4E83-8583-18DE2EE3A525}"/>
              </a:ext>
            </a:extLst>
          </p:cNvPr>
          <p:cNvSpPr txBox="1">
            <a:spLocks noChangeArrowheads="1"/>
          </p:cNvSpPr>
          <p:nvPr/>
        </p:nvSpPr>
        <p:spPr bwMode="auto">
          <a:xfrm>
            <a:off x="9169137" y="3718560"/>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94" name="TextBox 22">
            <a:extLst>
              <a:ext uri="{FF2B5EF4-FFF2-40B4-BE49-F238E27FC236}">
                <a16:creationId xmlns:a16="http://schemas.microsoft.com/office/drawing/2014/main" id="{5A400366-D34B-48A0-A43B-690C2B29653F}"/>
              </a:ext>
            </a:extLst>
          </p:cNvPr>
          <p:cNvSpPr txBox="1">
            <a:spLocks noChangeArrowheads="1"/>
          </p:cNvSpPr>
          <p:nvPr/>
        </p:nvSpPr>
        <p:spPr bwMode="auto">
          <a:xfrm>
            <a:off x="7636763" y="4062044"/>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95" name="TextBox 22">
            <a:extLst>
              <a:ext uri="{FF2B5EF4-FFF2-40B4-BE49-F238E27FC236}">
                <a16:creationId xmlns:a16="http://schemas.microsoft.com/office/drawing/2014/main" id="{D0837E4B-8E30-4622-B7D3-4A02BEF348A0}"/>
              </a:ext>
            </a:extLst>
          </p:cNvPr>
          <p:cNvSpPr txBox="1">
            <a:spLocks noChangeArrowheads="1"/>
          </p:cNvSpPr>
          <p:nvPr/>
        </p:nvSpPr>
        <p:spPr bwMode="auto">
          <a:xfrm>
            <a:off x="7539848" y="3051225"/>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96" name="TextBox 22">
            <a:extLst>
              <a:ext uri="{FF2B5EF4-FFF2-40B4-BE49-F238E27FC236}">
                <a16:creationId xmlns:a16="http://schemas.microsoft.com/office/drawing/2014/main" id="{F6753C93-62D4-4631-A0DB-09EB026E6C86}"/>
              </a:ext>
            </a:extLst>
          </p:cNvPr>
          <p:cNvSpPr txBox="1">
            <a:spLocks noChangeArrowheads="1"/>
          </p:cNvSpPr>
          <p:nvPr/>
        </p:nvSpPr>
        <p:spPr bwMode="auto">
          <a:xfrm>
            <a:off x="8521811" y="4311608"/>
            <a:ext cx="8109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a:t>
            </a:r>
          </a:p>
        </p:txBody>
      </p:sp>
      <p:sp>
        <p:nvSpPr>
          <p:cNvPr id="74" name="TextBox 22">
            <a:extLst>
              <a:ext uri="{FF2B5EF4-FFF2-40B4-BE49-F238E27FC236}">
                <a16:creationId xmlns:a16="http://schemas.microsoft.com/office/drawing/2014/main" id="{0E781120-CE49-408F-BF70-EBF731807751}"/>
              </a:ext>
            </a:extLst>
          </p:cNvPr>
          <p:cNvSpPr txBox="1">
            <a:spLocks noChangeArrowheads="1"/>
          </p:cNvSpPr>
          <p:nvPr/>
        </p:nvSpPr>
        <p:spPr bwMode="auto">
          <a:xfrm>
            <a:off x="8838199" y="5143246"/>
            <a:ext cx="9661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HER3+</a:t>
            </a:r>
          </a:p>
        </p:txBody>
      </p:sp>
    </p:spTree>
    <p:extLst>
      <p:ext uri="{BB962C8B-B14F-4D97-AF65-F5344CB8AC3E}">
        <p14:creationId xmlns:p14="http://schemas.microsoft.com/office/powerpoint/2010/main" val="1283964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5">
            <a:extLst>
              <a:ext uri="{FF2B5EF4-FFF2-40B4-BE49-F238E27FC236}">
                <a16:creationId xmlns:a16="http://schemas.microsoft.com/office/drawing/2014/main" id="{07F127E1-D3DD-4EED-BEFA-5D1C08B050F7}"/>
              </a:ext>
            </a:extLst>
          </p:cNvPr>
          <p:cNvGraphicFramePr>
            <a:graphicFrameLocks/>
          </p:cNvGraphicFramePr>
          <p:nvPr>
            <p:extLst>
              <p:ext uri="{D42A27DB-BD31-4B8C-83A1-F6EECF244321}">
                <p14:modId xmlns:p14="http://schemas.microsoft.com/office/powerpoint/2010/main" val="4015974838"/>
              </p:ext>
            </p:extLst>
          </p:nvPr>
        </p:nvGraphicFramePr>
        <p:xfrm>
          <a:off x="1161256" y="1518266"/>
          <a:ext cx="10589558" cy="4672312"/>
        </p:xfrm>
        <a:graphic>
          <a:graphicData uri="http://schemas.openxmlformats.org/drawingml/2006/table">
            <a:tbl>
              <a:tblPr firstRow="1" bandRow="1">
                <a:tableStyleId>{85BE263C-DBD7-4A20-BB59-AAB30ACAA65A}</a:tableStyleId>
              </a:tblPr>
              <a:tblGrid>
                <a:gridCol w="2661236">
                  <a:extLst>
                    <a:ext uri="{9D8B030D-6E8A-4147-A177-3AD203B41FA5}">
                      <a16:colId xmlns:a16="http://schemas.microsoft.com/office/drawing/2014/main" val="645326029"/>
                    </a:ext>
                  </a:extLst>
                </a:gridCol>
                <a:gridCol w="4399359">
                  <a:extLst>
                    <a:ext uri="{9D8B030D-6E8A-4147-A177-3AD203B41FA5}">
                      <a16:colId xmlns:a16="http://schemas.microsoft.com/office/drawing/2014/main" val="140482961"/>
                    </a:ext>
                  </a:extLst>
                </a:gridCol>
                <a:gridCol w="3528963">
                  <a:extLst>
                    <a:ext uri="{9D8B030D-6E8A-4147-A177-3AD203B41FA5}">
                      <a16:colId xmlns:a16="http://schemas.microsoft.com/office/drawing/2014/main" val="1185573045"/>
                    </a:ext>
                  </a:extLst>
                </a:gridCol>
              </a:tblGrid>
              <a:tr h="165517">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lang="en-US" sz="1700" dirty="0">
                          <a:latin typeface="Calibri" panose="020F0502020204030204" pitchFamily="34" charset="0"/>
                          <a:cs typeface="Calibri" panose="020F0502020204030204" pitchFamily="34" charset="0"/>
                        </a:rPr>
                        <a:t>Regimen</a:t>
                      </a: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lang="en-US" sz="1700" dirty="0">
                          <a:latin typeface="Calibri" panose="020F0502020204030204" pitchFamily="34" charset="0"/>
                          <a:cs typeface="Calibri" panose="020F0502020204030204" pitchFamily="34" charset="0"/>
                        </a:rPr>
                        <a:t>Disease Setting</a:t>
                      </a: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lang="en-US" sz="1700" dirty="0">
                          <a:latin typeface="Calibri" panose="020F0502020204030204" pitchFamily="34" charset="0"/>
                          <a:cs typeface="Calibri" panose="020F0502020204030204" pitchFamily="34" charset="0"/>
                        </a:rPr>
                        <a:t>Key Trials</a:t>
                      </a: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4012623472"/>
                  </a:ext>
                </a:extLst>
              </a:tr>
              <a:tr h="28965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700" b="1"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Sacituzumab govitecan </a:t>
                      </a:r>
                      <a:br>
                        <a:rPr kumimoji="0" lang="en-US" sz="1700" b="1"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br>
                      <a:r>
                        <a:rPr kumimoji="0" lang="en-US" sz="1700" b="1"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vs docetaxel</a:t>
                      </a:r>
                      <a:endParaRPr kumimoji="0" lang="en-US" sz="1700" b="1"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Progression on/after platinum-based CT and anti‒PD-1/PD-L1 immunotherapy</a:t>
                      </a:r>
                      <a:endParaRPr kumimoji="0" lang="en-US" sz="1700" b="0"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EVOKE-01 (NCT05089734)</a:t>
                      </a:r>
                    </a:p>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endPar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74711256"/>
                  </a:ext>
                </a:extLst>
              </a:tr>
              <a:tr h="413793">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700" b="1"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Dato-DXd vs docetaxel</a:t>
                      </a:r>
                      <a:endParaRPr kumimoji="0" lang="en-US" sz="1700" b="1"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Progression on/after platinum-based CT and anti‒PD-1/PD-L1 therapy (patients without AGA) or 1 platinum-based CT and 1 or 2 prior lines of targeted therapy (patients with AGA)</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TROPION-LUNG01 (NCT04656652)</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19749939"/>
                  </a:ext>
                </a:extLst>
              </a:tr>
              <a:tr h="28965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700"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Pembrolizumab ± Dato-DXd </a:t>
                      </a:r>
                      <a:endParaRPr kumimoji="0" lang="en-US" sz="1700" b="0"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First-line, patients without actionable mutations</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TROPION-Lung08 (NCT05215340)</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82124491"/>
                  </a:ext>
                </a:extLst>
              </a:tr>
              <a:tr h="28965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700"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Patritumab deruxtecan fixed dose vs patritumab deruxtecan up-titration</a:t>
                      </a:r>
                      <a:endParaRPr kumimoji="0" lang="en-US" sz="1700" b="0"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EGFR-activating mutation, and prior osimertinib and ≥1 platinum-based CT</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HERTHENA-Lung01 (NCT04619004)</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47214156"/>
                  </a:ext>
                </a:extLst>
              </a:tr>
              <a:tr h="496552">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700" b="1"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T-DXd vs SoC</a:t>
                      </a:r>
                      <a:endParaRPr kumimoji="0" lang="en-US" sz="1700" b="1"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First-line therapy,</a:t>
                      </a:r>
                      <a:r>
                        <a:rPr kumimoji="0" lang="en-US" sz="1700"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 HER2 overexpression</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DESTINY-Lung04 (NCT05048797)</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69132523"/>
                  </a:ext>
                </a:extLst>
              </a:tr>
              <a:tr h="28965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700" b="1"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Tusamitamab ravtansine </a:t>
                      </a:r>
                      <a:br>
                        <a:rPr kumimoji="0" lang="en-US" sz="1700" b="1"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br>
                      <a:r>
                        <a:rPr kumimoji="0" lang="en-US" sz="1700" b="1" u="none" strike="noStrike" kern="1200" cap="none" normalizeH="0" baseline="0" dirty="0">
                          <a:ln>
                            <a:noFill/>
                          </a:ln>
                          <a:solidFill>
                            <a:schemeClr val="bg1"/>
                          </a:solidFill>
                          <a:effectLst/>
                          <a:latin typeface="Calibri" panose="020F0502020204030204" pitchFamily="34" charset="0"/>
                          <a:cs typeface="Calibri" panose="020F0502020204030204" pitchFamily="34" charset="0"/>
                        </a:rPr>
                        <a:t>vs docetaxel</a:t>
                      </a:r>
                      <a:endParaRPr kumimoji="0" lang="en-US" sz="1700" b="1" i="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CEACAM5-positive NSCLC</a:t>
                      </a:r>
                    </a:p>
                  </a:txBody>
                  <a:tcPr anchor="ct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228600" marR="0" lvl="0" indent="-220663"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700" u="none" strike="noStrike" kern="1200" cap="none" normalizeH="0" baseline="0" dirty="0">
                          <a:ln>
                            <a:noFill/>
                          </a:ln>
                          <a:solidFill>
                            <a:schemeClr val="bg1"/>
                          </a:solidFill>
                          <a:effectLst/>
                          <a:latin typeface="Calibri" panose="020F0502020204030204" pitchFamily="34" charset="0"/>
                          <a:ea typeface="+mn-ea"/>
                          <a:cs typeface="Calibri" panose="020F0502020204030204" pitchFamily="34" charset="0"/>
                        </a:rPr>
                        <a:t>CARMEN-LC03 (NCT04154956)</a:t>
                      </a:r>
                    </a:p>
                  </a:txBody>
                  <a:tcPr anchor="ct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684535280"/>
                  </a:ext>
                </a:extLst>
              </a:tr>
            </a:tbl>
          </a:graphicData>
        </a:graphic>
      </p:graphicFrame>
      <p:sp>
        <p:nvSpPr>
          <p:cNvPr id="5" name="Text Box 15">
            <a:extLst>
              <a:ext uri="{FF2B5EF4-FFF2-40B4-BE49-F238E27FC236}">
                <a16:creationId xmlns:a16="http://schemas.microsoft.com/office/drawing/2014/main" id="{30A8EFC4-B05A-4B8C-911D-BB929BB8562E}"/>
              </a:ext>
            </a:extLst>
          </p:cNvPr>
          <p:cNvSpPr txBox="1">
            <a:spLocks noChangeArrowheads="1"/>
          </p:cNvSpPr>
          <p:nvPr/>
        </p:nvSpPr>
        <p:spPr bwMode="auto">
          <a:xfrm>
            <a:off x="450496" y="636740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ClinicalTrials.gov.</a:t>
            </a:r>
          </a:p>
        </p:txBody>
      </p:sp>
      <p:sp>
        <p:nvSpPr>
          <p:cNvPr id="9" name="ZoneTexte 8"/>
          <p:cNvSpPr txBox="1"/>
          <p:nvPr/>
        </p:nvSpPr>
        <p:spPr>
          <a:xfrm>
            <a:off x="254668" y="2898504"/>
            <a:ext cx="809773"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chemeClr val="accent1"/>
                </a:solidFill>
                <a:effectLst/>
                <a:uLnTx/>
                <a:uFillTx/>
                <a:latin typeface="Calibri" panose="020F0502020204030204"/>
                <a:ea typeface="+mn-ea"/>
                <a:cs typeface="+mn-cs"/>
              </a:rPr>
              <a:t>TROP-2</a:t>
            </a:r>
          </a:p>
        </p:txBody>
      </p:sp>
      <p:cxnSp>
        <p:nvCxnSpPr>
          <p:cNvPr id="11" name="Connecteur droit 10"/>
          <p:cNvCxnSpPr>
            <a:cxnSpLocks/>
          </p:cNvCxnSpPr>
          <p:nvPr/>
        </p:nvCxnSpPr>
        <p:spPr>
          <a:xfrm>
            <a:off x="1064441" y="1936616"/>
            <a:ext cx="0" cy="2143594"/>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ZoneTexte 11"/>
          <p:cNvSpPr txBox="1"/>
          <p:nvPr/>
        </p:nvSpPr>
        <p:spPr>
          <a:xfrm>
            <a:off x="430934" y="4497445"/>
            <a:ext cx="633507"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chemeClr val="accent1"/>
                </a:solidFill>
                <a:effectLst/>
                <a:uLnTx/>
                <a:uFillTx/>
                <a:latin typeface="Calibri" panose="020F0502020204030204"/>
                <a:ea typeface="+mn-ea"/>
                <a:cs typeface="+mn-cs"/>
              </a:rPr>
              <a:t>HER3</a:t>
            </a:r>
          </a:p>
        </p:txBody>
      </p:sp>
      <p:sp>
        <p:nvSpPr>
          <p:cNvPr id="13" name="ZoneTexte 12"/>
          <p:cNvSpPr txBox="1"/>
          <p:nvPr/>
        </p:nvSpPr>
        <p:spPr>
          <a:xfrm>
            <a:off x="430934" y="5127531"/>
            <a:ext cx="633507"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chemeClr val="accent1"/>
                </a:solidFill>
                <a:effectLst/>
                <a:uLnTx/>
                <a:uFillTx/>
                <a:latin typeface="Calibri" panose="020F0502020204030204"/>
                <a:ea typeface="+mn-ea"/>
                <a:cs typeface="+mn-cs"/>
              </a:rPr>
              <a:t>HER2</a:t>
            </a:r>
          </a:p>
        </p:txBody>
      </p:sp>
      <p:sp>
        <p:nvSpPr>
          <p:cNvPr id="14" name="ZoneTexte 13"/>
          <p:cNvSpPr txBox="1"/>
          <p:nvPr/>
        </p:nvSpPr>
        <p:spPr>
          <a:xfrm>
            <a:off x="81925" y="5745221"/>
            <a:ext cx="1030923"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chemeClr val="accent1"/>
                </a:solidFill>
                <a:effectLst/>
                <a:uLnTx/>
                <a:uFillTx/>
                <a:latin typeface="Calibri" panose="020F0502020204030204"/>
                <a:ea typeface="+mn-ea"/>
                <a:cs typeface="+mn-cs"/>
              </a:rPr>
              <a:t>CEACAM5</a:t>
            </a:r>
          </a:p>
        </p:txBody>
      </p:sp>
      <p:sp>
        <p:nvSpPr>
          <p:cNvPr id="6" name="Title 5">
            <a:extLst>
              <a:ext uri="{FF2B5EF4-FFF2-40B4-BE49-F238E27FC236}">
                <a16:creationId xmlns:a16="http://schemas.microsoft.com/office/drawing/2014/main" id="{53FE6996-32EE-7B09-E471-17E9E0651860}"/>
              </a:ext>
            </a:extLst>
          </p:cNvPr>
          <p:cNvSpPr>
            <a:spLocks noGrp="1"/>
          </p:cNvSpPr>
          <p:nvPr>
            <p:ph type="title"/>
          </p:nvPr>
        </p:nvSpPr>
        <p:spPr/>
        <p:txBody>
          <a:bodyPr/>
          <a:lstStyle/>
          <a:p>
            <a:r>
              <a:rPr lang="en-US" noProof="0" dirty="0"/>
              <a:t>Selection of Ongoing Phase III Trials of ADCs in NSCLC</a:t>
            </a:r>
            <a:endParaRPr lang="en-US" dirty="0"/>
          </a:p>
        </p:txBody>
      </p:sp>
    </p:spTree>
    <p:extLst>
      <p:ext uri="{BB962C8B-B14F-4D97-AF65-F5344CB8AC3E}">
        <p14:creationId xmlns:p14="http://schemas.microsoft.com/office/powerpoint/2010/main" val="34799600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DC177-0E25-6A23-4AA2-7E5B4827E488}"/>
              </a:ext>
            </a:extLst>
          </p:cNvPr>
          <p:cNvSpPr>
            <a:spLocks noGrp="1"/>
          </p:cNvSpPr>
          <p:nvPr>
            <p:ph type="title"/>
          </p:nvPr>
        </p:nvSpPr>
        <p:spPr/>
        <p:txBody>
          <a:bodyPr/>
          <a:lstStyle/>
          <a:p>
            <a:r>
              <a:rPr lang="en-US" dirty="0"/>
              <a:t>Acquired Resistance to ADCs: 3 Main Mechanisms</a:t>
            </a:r>
          </a:p>
        </p:txBody>
      </p:sp>
      <p:sp>
        <p:nvSpPr>
          <p:cNvPr id="4" name="Text Box 15">
            <a:extLst>
              <a:ext uri="{FF2B5EF4-FFF2-40B4-BE49-F238E27FC236}">
                <a16:creationId xmlns:a16="http://schemas.microsoft.com/office/drawing/2014/main" id="{CF8EF10C-33FF-A358-1B5C-12AE07E01B68}"/>
              </a:ext>
            </a:extLst>
          </p:cNvPr>
          <p:cNvSpPr txBox="1">
            <a:spLocks noChangeArrowheads="1"/>
          </p:cNvSpPr>
          <p:nvPr/>
        </p:nvSpPr>
        <p:spPr bwMode="auto">
          <a:xfrm>
            <a:off x="440786" y="6368872"/>
            <a:ext cx="7853362" cy="276999"/>
          </a:xfrm>
          <a:prstGeom prst="rect">
            <a:avLst/>
          </a:prstGeom>
          <a:noFill/>
          <a:ln>
            <a:solidFill>
              <a:srgbClr val="FFFFFF"/>
            </a:solidFill>
            <a:prstDash val="solid"/>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0" cap="none" spc="-10" normalizeH="0" baseline="0" noProof="0" dirty="0">
                <a:ln>
                  <a:noFill/>
                </a:ln>
                <a:solidFill>
                  <a:srgbClr val="455560"/>
                </a:solidFill>
                <a:effectLst/>
                <a:uLnTx/>
                <a:uFillTx/>
                <a:latin typeface="Calibri" panose="020F0502020204030204" pitchFamily="34" charset="0"/>
                <a:ea typeface="+mn-ea"/>
                <a:cs typeface="+mn-cs"/>
              </a:rPr>
              <a:t>Drago. Nat Rev Clin Oncol. 2021;18:327.</a:t>
            </a:r>
            <a:endParaRPr kumimoji="0" lang="en-US" altLang="en-US" sz="1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5" name="Rectangle: Rounded Corners 4">
            <a:extLst>
              <a:ext uri="{FF2B5EF4-FFF2-40B4-BE49-F238E27FC236}">
                <a16:creationId xmlns:a16="http://schemas.microsoft.com/office/drawing/2014/main" id="{58B758C1-E9AC-217E-F00C-6CD1BC87ED82}"/>
              </a:ext>
            </a:extLst>
          </p:cNvPr>
          <p:cNvSpPr/>
          <p:nvPr/>
        </p:nvSpPr>
        <p:spPr bwMode="auto">
          <a:xfrm>
            <a:off x="991626" y="2745014"/>
            <a:ext cx="3045513" cy="3103033"/>
          </a:xfrm>
          <a:prstGeom prst="roundRect">
            <a:avLst/>
          </a:prstGeom>
          <a:solidFill>
            <a:schemeClr val="accent1"/>
          </a:solidFill>
          <a:ln w="0">
            <a:noFill/>
            <a:miter lim="800000"/>
            <a:headEnd/>
            <a:tailEnd/>
          </a:ln>
        </p:spPr>
        <p:txBody>
          <a:bodyPr rtlCol="0" anchor="ctr"/>
          <a:lstStyle/>
          <a:p>
            <a:pPr algn="ctr">
              <a:spcBef>
                <a:spcPct val="35000"/>
              </a:spcBef>
              <a:spcAft>
                <a:spcPct val="25000"/>
              </a:spcAft>
              <a:buClr>
                <a:schemeClr val="folHlink"/>
              </a:buClr>
            </a:pPr>
            <a:r>
              <a:rPr lang="en-US" sz="2400" b="1" dirty="0"/>
              <a:t>Downregulation of antigen expression by tumor cells</a:t>
            </a:r>
          </a:p>
        </p:txBody>
      </p:sp>
      <p:sp>
        <p:nvSpPr>
          <p:cNvPr id="6" name="Rectangle: Rounded Corners 5">
            <a:extLst>
              <a:ext uri="{FF2B5EF4-FFF2-40B4-BE49-F238E27FC236}">
                <a16:creationId xmlns:a16="http://schemas.microsoft.com/office/drawing/2014/main" id="{EED233CB-6351-2C0E-64EE-8E430BF704F1}"/>
              </a:ext>
            </a:extLst>
          </p:cNvPr>
          <p:cNvSpPr/>
          <p:nvPr/>
        </p:nvSpPr>
        <p:spPr bwMode="auto">
          <a:xfrm>
            <a:off x="4383770" y="2745014"/>
            <a:ext cx="3045513" cy="3103033"/>
          </a:xfrm>
          <a:prstGeom prst="roundRect">
            <a:avLst/>
          </a:prstGeom>
          <a:solidFill>
            <a:schemeClr val="accent3"/>
          </a:solidFill>
          <a:ln w="0">
            <a:noFill/>
            <a:miter lim="800000"/>
            <a:headEnd/>
            <a:tailEnd/>
          </a:ln>
        </p:spPr>
        <p:txBody>
          <a:bodyPr rtlCol="0" anchor="ctr"/>
          <a:lstStyle/>
          <a:p>
            <a:pPr algn="ctr">
              <a:spcBef>
                <a:spcPct val="35000"/>
              </a:spcBef>
              <a:spcAft>
                <a:spcPct val="25000"/>
              </a:spcAft>
              <a:buClr>
                <a:schemeClr val="folHlink"/>
              </a:buClr>
            </a:pPr>
            <a:r>
              <a:rPr lang="en-US" sz="2400" b="1" dirty="0"/>
              <a:t>Altered intracellular trafficking pathways or drug breakdown in lysosomes</a:t>
            </a:r>
          </a:p>
        </p:txBody>
      </p:sp>
      <p:sp>
        <p:nvSpPr>
          <p:cNvPr id="7" name="Rectangle: Rounded Corners 6">
            <a:extLst>
              <a:ext uri="{FF2B5EF4-FFF2-40B4-BE49-F238E27FC236}">
                <a16:creationId xmlns:a16="http://schemas.microsoft.com/office/drawing/2014/main" id="{BB002915-CFAE-5FBD-52E2-46A6A4E41519}"/>
              </a:ext>
            </a:extLst>
          </p:cNvPr>
          <p:cNvSpPr/>
          <p:nvPr/>
        </p:nvSpPr>
        <p:spPr bwMode="auto">
          <a:xfrm>
            <a:off x="7775915" y="2745014"/>
            <a:ext cx="3045513" cy="3103033"/>
          </a:xfrm>
          <a:prstGeom prst="roundRect">
            <a:avLst/>
          </a:prstGeom>
          <a:solidFill>
            <a:schemeClr val="accent4"/>
          </a:solidFill>
          <a:ln w="0">
            <a:noFill/>
            <a:miter lim="800000"/>
            <a:headEnd/>
            <a:tailEnd/>
          </a:ln>
        </p:spPr>
        <p:txBody>
          <a:bodyPr rtlCol="0" anchor="ctr"/>
          <a:lstStyle/>
          <a:p>
            <a:pPr algn="ctr">
              <a:spcBef>
                <a:spcPct val="35000"/>
              </a:spcBef>
              <a:spcAft>
                <a:spcPct val="25000"/>
              </a:spcAft>
              <a:buClr>
                <a:schemeClr val="folHlink"/>
              </a:buClr>
            </a:pPr>
            <a:r>
              <a:rPr lang="en-US" sz="2400" b="1" dirty="0"/>
              <a:t>Payload tolerance or resistance by upregulation of drug efflux pumps</a:t>
            </a:r>
          </a:p>
        </p:txBody>
      </p:sp>
      <p:sp>
        <p:nvSpPr>
          <p:cNvPr id="8" name="Oval 7">
            <a:extLst>
              <a:ext uri="{FF2B5EF4-FFF2-40B4-BE49-F238E27FC236}">
                <a16:creationId xmlns:a16="http://schemas.microsoft.com/office/drawing/2014/main" id="{93B38086-792B-284C-D294-ECD9A0E94107}"/>
              </a:ext>
            </a:extLst>
          </p:cNvPr>
          <p:cNvSpPr/>
          <p:nvPr/>
        </p:nvSpPr>
        <p:spPr bwMode="auto">
          <a:xfrm>
            <a:off x="1570954" y="1600200"/>
            <a:ext cx="1886857" cy="1886857"/>
          </a:xfrm>
          <a:prstGeom prst="ellipse">
            <a:avLst/>
          </a:prstGeom>
          <a:solidFill>
            <a:schemeClr val="accent2">
              <a:lumMod val="20000"/>
              <a:lumOff val="80000"/>
            </a:schemeClr>
          </a:solid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10" name="Graphic 9" descr="Germ outline">
            <a:extLst>
              <a:ext uri="{FF2B5EF4-FFF2-40B4-BE49-F238E27FC236}">
                <a16:creationId xmlns:a16="http://schemas.microsoft.com/office/drawing/2014/main" id="{48773AFE-1B77-448E-CF9B-3115F8511B5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653054" y="1738272"/>
            <a:ext cx="1748785" cy="1748785"/>
          </a:xfrm>
          <a:prstGeom prst="rect">
            <a:avLst/>
          </a:prstGeom>
        </p:spPr>
      </p:pic>
      <p:sp>
        <p:nvSpPr>
          <p:cNvPr id="15" name="Oval 14">
            <a:extLst>
              <a:ext uri="{FF2B5EF4-FFF2-40B4-BE49-F238E27FC236}">
                <a16:creationId xmlns:a16="http://schemas.microsoft.com/office/drawing/2014/main" id="{8322FBC2-C160-2A7F-02AA-238BD670EAA7}"/>
              </a:ext>
            </a:extLst>
          </p:cNvPr>
          <p:cNvSpPr/>
          <p:nvPr/>
        </p:nvSpPr>
        <p:spPr bwMode="auto">
          <a:xfrm>
            <a:off x="4963098" y="1600200"/>
            <a:ext cx="1886857" cy="1886857"/>
          </a:xfrm>
          <a:prstGeom prst="ellipse">
            <a:avLst/>
          </a:prstGeom>
          <a:solidFill>
            <a:schemeClr val="accent3">
              <a:lumMod val="20000"/>
              <a:lumOff val="80000"/>
            </a:schemeClr>
          </a:solid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16" name="Graphic 15" descr="Germ outline">
            <a:extLst>
              <a:ext uri="{FF2B5EF4-FFF2-40B4-BE49-F238E27FC236}">
                <a16:creationId xmlns:a16="http://schemas.microsoft.com/office/drawing/2014/main" id="{B935C6EA-4C4C-3719-CD90-F424BA20241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53332" y="1862265"/>
            <a:ext cx="1306390" cy="1306390"/>
          </a:xfrm>
          <a:prstGeom prst="rect">
            <a:avLst/>
          </a:prstGeom>
        </p:spPr>
      </p:pic>
      <p:sp>
        <p:nvSpPr>
          <p:cNvPr id="17" name="Oval 16">
            <a:extLst>
              <a:ext uri="{FF2B5EF4-FFF2-40B4-BE49-F238E27FC236}">
                <a16:creationId xmlns:a16="http://schemas.microsoft.com/office/drawing/2014/main" id="{AA23C767-68EF-4FB5-4E0F-0DAC071D4E04}"/>
              </a:ext>
            </a:extLst>
          </p:cNvPr>
          <p:cNvSpPr/>
          <p:nvPr/>
        </p:nvSpPr>
        <p:spPr bwMode="auto">
          <a:xfrm>
            <a:off x="8355243" y="1600200"/>
            <a:ext cx="1886857" cy="1886857"/>
          </a:xfrm>
          <a:prstGeom prst="ellipse">
            <a:avLst/>
          </a:prstGeom>
          <a:solidFill>
            <a:schemeClr val="accent4">
              <a:lumMod val="20000"/>
              <a:lumOff val="80000"/>
            </a:schemeClr>
          </a:solidFill>
          <a:ln w="28575">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18" name="Graphic 17" descr="Germ outline">
            <a:extLst>
              <a:ext uri="{FF2B5EF4-FFF2-40B4-BE49-F238E27FC236}">
                <a16:creationId xmlns:a16="http://schemas.microsoft.com/office/drawing/2014/main" id="{50196E77-A311-7EBF-863E-596E7A9034B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27987" y="2339214"/>
            <a:ext cx="829441" cy="829441"/>
          </a:xfrm>
          <a:prstGeom prst="rect">
            <a:avLst/>
          </a:prstGeom>
        </p:spPr>
      </p:pic>
      <p:pic>
        <p:nvPicPr>
          <p:cNvPr id="19" name="Graphic 18" descr="Germ outline">
            <a:extLst>
              <a:ext uri="{FF2B5EF4-FFF2-40B4-BE49-F238E27FC236}">
                <a16:creationId xmlns:a16="http://schemas.microsoft.com/office/drawing/2014/main" id="{F24132A6-FD12-EF57-C1FB-0B21208DA0D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56520" y="1692495"/>
            <a:ext cx="829440" cy="829440"/>
          </a:xfrm>
          <a:prstGeom prst="rect">
            <a:avLst/>
          </a:prstGeom>
        </p:spPr>
      </p:pic>
      <p:pic>
        <p:nvPicPr>
          <p:cNvPr id="20" name="Graphic 19" descr="Germ outline">
            <a:extLst>
              <a:ext uri="{FF2B5EF4-FFF2-40B4-BE49-F238E27FC236}">
                <a16:creationId xmlns:a16="http://schemas.microsoft.com/office/drawing/2014/main" id="{311088AF-6F43-587C-89A5-A944E717E2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371240" y="2482651"/>
            <a:ext cx="673480" cy="673480"/>
          </a:xfrm>
          <a:prstGeom prst="rect">
            <a:avLst/>
          </a:prstGeom>
        </p:spPr>
      </p:pic>
    </p:spTree>
    <p:extLst>
      <p:ext uri="{BB962C8B-B14F-4D97-AF65-F5344CB8AC3E}">
        <p14:creationId xmlns:p14="http://schemas.microsoft.com/office/powerpoint/2010/main" val="282390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Summary </a:t>
            </a:r>
          </a:p>
        </p:txBody>
      </p:sp>
      <p:sp>
        <p:nvSpPr>
          <p:cNvPr id="3" name="Espace réservé du contenu 2"/>
          <p:cNvSpPr>
            <a:spLocks noGrp="1"/>
          </p:cNvSpPr>
          <p:nvPr>
            <p:ph idx="1"/>
          </p:nvPr>
        </p:nvSpPr>
        <p:spPr/>
        <p:txBody>
          <a:bodyPr/>
          <a:lstStyle/>
          <a:p>
            <a:r>
              <a:rPr lang="en-US" sz="2000" dirty="0"/>
              <a:t>CEACAM5 is a novel target in NSCLC and other solid tumors</a:t>
            </a:r>
          </a:p>
          <a:p>
            <a:r>
              <a:rPr lang="en-US" sz="2000" dirty="0"/>
              <a:t>CEACAM5 is preferentially expressed in NSQ versus squamous histology</a:t>
            </a:r>
          </a:p>
          <a:p>
            <a:r>
              <a:rPr lang="en-US" sz="2000" dirty="0"/>
              <a:t>Tusamitamab ravtansine is an ADC that binds CEACAM5 to deliver a maytansinoid cytotoxic payload</a:t>
            </a:r>
          </a:p>
          <a:p>
            <a:r>
              <a:rPr lang="en-US" sz="2000" dirty="0"/>
              <a:t>Tusamitamab ravtansine is currently being evaluated in patients with advanced CEACAM5-positive NSQ NSCLC</a:t>
            </a:r>
          </a:p>
          <a:p>
            <a:pPr lvl="1"/>
            <a:r>
              <a:rPr lang="en-US" sz="1800" dirty="0"/>
              <a:t>Demonstrates early evidence of antitumor activity in patients previously treated with advanced NSCLC</a:t>
            </a:r>
          </a:p>
          <a:p>
            <a:pPr lvl="1"/>
            <a:r>
              <a:rPr lang="en-US" sz="1800" dirty="0"/>
              <a:t>Most frequent limiting dose toxicity was keratopathy</a:t>
            </a:r>
          </a:p>
          <a:p>
            <a:r>
              <a:rPr lang="en-US" sz="2000" dirty="0"/>
              <a:t>Ongoing trials include phase II studies with tusamitamab ravtansine in combination with pembrolizumab (NCT04524689), or ramucirumab (NCT04394624), and the phase III CARMEN-LC03 trial is comparing tusamitamab ravtansine with docetaxel in NSQ NSCLC (NCT04154956)</a:t>
            </a:r>
          </a:p>
          <a:p>
            <a:r>
              <a:rPr lang="en-US" sz="2000" dirty="0"/>
              <a:t>NEO-201, an antitumor-associated CEACAM-5/6 monoclonal antibody currently being evaluated in solid tumors and in combination in NSCLC</a:t>
            </a:r>
          </a:p>
        </p:txBody>
      </p:sp>
    </p:spTree>
    <p:extLst>
      <p:ext uri="{BB962C8B-B14F-4D97-AF65-F5344CB8AC3E}">
        <p14:creationId xmlns:p14="http://schemas.microsoft.com/office/powerpoint/2010/main" val="16171113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Lung Cancer!</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err="1">
                <a:solidFill>
                  <a:srgbClr val="E1471D"/>
                </a:solidFill>
              </a:rPr>
              <a:t>ClinicalThought</a:t>
            </a:r>
            <a:r>
              <a:rPr lang="en-US" sz="2200" dirty="0">
                <a:solidFill>
                  <a:srgbClr val="E1471D"/>
                </a:solidFill>
              </a:rPr>
              <a:t> </a:t>
            </a:r>
            <a:r>
              <a:rPr lang="en-US" sz="2200" b="0" dirty="0"/>
              <a:t>on cutting edge data from ASCO 2023</a:t>
            </a:r>
          </a:p>
          <a:p>
            <a:pPr eaLnBrk="1" hangingPunct="1">
              <a:buClr>
                <a:schemeClr val="accent6"/>
              </a:buClr>
              <a:defRPr/>
            </a:pPr>
            <a:endParaRPr lang="en-US" sz="2200" b="0"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ocument_x0020_Category xmlns="fae62481-faa4-4aa8-9a18-a9ae830f3090">Slides - Online (non-CME)</Document_x0020_Category>
    <_dlc_DocId xmlns="d54cbe69-32bd-412a-b004-9152f949605e">56M7VY3CDVN5-593352757-14</_dlc_DocId>
    <_dlc_DocIdUrl xmlns="d54cbe69-32bd-412a-b004-9152f949605e">
      <Url>https://intranet.clinicaloptions.com/mews/oncology/ONC_2023_Lung_ADC_CEACAM5_RF_TM_(PRP5844)/CME-certified_Research_Focus_Module_with_polling/_layouts/15/DocIdRedir.aspx?ID=56M7VY3CDVN5-593352757-14</Url>
      <Description>56M7VY3CDVN5-593352757-14</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0BB7DAE22674A43BD06CE409D3A1686" ma:contentTypeVersion="1" ma:contentTypeDescription="Create a new document." ma:contentTypeScope="" ma:versionID="83ee4a328364400553ee14fd68a89b91">
  <xsd:schema xmlns:xsd="http://www.w3.org/2001/XMLSchema" xmlns:xs="http://www.w3.org/2001/XMLSchema" xmlns:p="http://schemas.microsoft.com/office/2006/metadata/properties" xmlns:ns2="d54cbe69-32bd-412a-b004-9152f949605e" xmlns:ns3="fae62481-faa4-4aa8-9a18-a9ae830f3090" targetNamespace="http://schemas.microsoft.com/office/2006/metadata/properties" ma:root="true" ma:fieldsID="766087957989c5e698e9b39d3b2053af" ns2:_="" ns3:_="">
    <xsd:import namespace="d54cbe69-32bd-412a-b004-9152f949605e"/>
    <xsd:import namespace="fae62481-faa4-4aa8-9a18-a9ae830f3090"/>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ae62481-faa4-4aa8-9a18-a9ae830f3090"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xsd:enumeration value="Slides - Online (non-CME)"/>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2C168CE-2077-4614-9991-12B79EFB978B}">
  <ds:schemaRefs>
    <ds:schemaRef ds:uri="http://schemas.microsoft.com/sharepoint/events"/>
  </ds:schemaRefs>
</ds:datastoreItem>
</file>

<file path=customXml/itemProps2.xml><?xml version="1.0" encoding="utf-8"?>
<ds:datastoreItem xmlns:ds="http://schemas.openxmlformats.org/officeDocument/2006/customXml" ds:itemID="{07280CCD-934C-4189-9289-737AD8275089}">
  <ds:schemaRefs>
    <ds:schemaRef ds:uri="http://schemas.microsoft.com/sharepoint/v3/contenttype/forms"/>
  </ds:schemaRefs>
</ds:datastoreItem>
</file>

<file path=customXml/itemProps3.xml><?xml version="1.0" encoding="utf-8"?>
<ds:datastoreItem xmlns:ds="http://schemas.openxmlformats.org/officeDocument/2006/customXml" ds:itemID="{DF012851-FF56-486A-BA28-54CC75717B3E}">
  <ds:schemaRefs>
    <ds:schemaRef ds:uri="http://www.w3.org/XML/1998/namespace"/>
    <ds:schemaRef ds:uri="fae62481-faa4-4aa8-9a18-a9ae830f3090"/>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d54cbe69-32bd-412a-b004-9152f949605e"/>
    <ds:schemaRef ds:uri="http://schemas.microsoft.com/office/2006/metadata/properties"/>
    <ds:schemaRef ds:uri="http://purl.org/dc/dcmitype/"/>
    <ds:schemaRef ds:uri="http://purl.org/dc/elements/1.1/"/>
  </ds:schemaRefs>
</ds:datastoreItem>
</file>

<file path=customXml/itemProps4.xml><?xml version="1.0" encoding="utf-8"?>
<ds:datastoreItem xmlns:ds="http://schemas.openxmlformats.org/officeDocument/2006/customXml" ds:itemID="{6D7821B1-378C-4400-9819-C4571EA9C0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fae62481-faa4-4aa8-9a18-a9ae830f30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12346</TotalTime>
  <Words>7292</Words>
  <Application>Microsoft Office PowerPoint</Application>
  <PresentationFormat>Widescreen</PresentationFormat>
  <Paragraphs>1520</Paragraphs>
  <Slides>35</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arial</vt:lpstr>
      <vt:lpstr>Calibri</vt:lpstr>
      <vt:lpstr>Times</vt:lpstr>
      <vt:lpstr>Wingdings</vt:lpstr>
      <vt:lpstr>2022_CCO_Template</vt:lpstr>
      <vt:lpstr>Targeting CEACAM5 With Novel Antibody–Drug Conjugates in Nonsquamous NSCLC</vt:lpstr>
      <vt:lpstr>Disclosures</vt:lpstr>
      <vt:lpstr>About These Slides</vt:lpstr>
      <vt:lpstr>Numerous Advances in Treatment Have Been Made for Patients With NSCLC</vt:lpstr>
      <vt:lpstr>~69% of Patients With Advanced NSQ NSCLC Have a Targetable Driver Mutation</vt:lpstr>
      <vt:lpstr>Molecular Testing Is Changing the Biomarker Testing Landscape</vt:lpstr>
      <vt:lpstr>Patients Who Progress on or After Frontline CPI Therapy Have Limited Treatment Options</vt:lpstr>
      <vt:lpstr>Antibody–Drug Conjugates: a New Class of Biopharmaceutical Drugs</vt:lpstr>
      <vt:lpstr>Components of Select ADCs </vt:lpstr>
      <vt:lpstr>CEACAM 5 Expression Higher in NSQ vs SQ NSCLC</vt:lpstr>
      <vt:lpstr>Prevalence of CEACAM5 in Human Tumor and  Normal Tissues </vt:lpstr>
      <vt:lpstr>Tusamitamab Ravtansine (SAR408701) in Patients With Advanced Solid Tumors</vt:lpstr>
      <vt:lpstr>Best Overall Response According to Dose Level</vt:lpstr>
      <vt:lpstr>Dose-Escalation Study of 2 Different Alternative Dosing Schedules of Tusamitamab Ravtansine (SAR408701)</vt:lpstr>
      <vt:lpstr>Treatment-Related TEAEs in the Loading Dose Part</vt:lpstr>
      <vt:lpstr>TRAEs in Patients in the Q3W Part</vt:lpstr>
      <vt:lpstr>Expansion Phase of Tusamitamab Ravtansine (MTD 100 mg/m2 Q2W) in NSCLC </vt:lpstr>
      <vt:lpstr>Tusamitamab Ravtansine (Q2W) in Adv NSCLC: Response </vt:lpstr>
      <vt:lpstr>Tusamitamab Ravtansine in Advanced NSCLC:  Dose Intensity and Duration of Treatment</vt:lpstr>
      <vt:lpstr>Treatment-Emergent Adverse Events With Tusamitamab Ravtansine: Pooled NSCLC Cohorts</vt:lpstr>
      <vt:lpstr>Tusamitamab Ravtansine Dose Modification and  Ocular Events </vt:lpstr>
      <vt:lpstr>CARMEN-LC03: Phase III Study of Tusamitamab Ravtansine vs Docetaxel in Metastatic NSQ NSCLC Failing CT and Immunotherapy</vt:lpstr>
      <vt:lpstr>CARMEN LC04: Phase II Single-Arm Trial of Tusamitamab Ravtansine + Ramucirumab</vt:lpstr>
      <vt:lpstr>CARMEN-LC05: Phase II Open-label Study of Tusa Rav With Pembro ± Platinum† With or Without Pemetrexed</vt:lpstr>
      <vt:lpstr>CARMEN-LC05: Patient-Level Antitumor Activity</vt:lpstr>
      <vt:lpstr>CARMEN-LC05: Safety</vt:lpstr>
      <vt:lpstr>CARMEN-LC06: Phase II Open-label, Tusamitamab Ravtansine in NSQ NSCLC, Neg or Mod CEACAM5, and High cCEA</vt:lpstr>
      <vt:lpstr>Phase I Trial of NEO-201 an Antitumor-Associated CEACAM-5/6 Monoclonal Antibody in Solid Tumors</vt:lpstr>
      <vt:lpstr>Phase I Clinical Trial of NEO-201: Adverse Events</vt:lpstr>
      <vt:lpstr>Select Trials of Investigational Agents Targeting CEACAM5</vt:lpstr>
      <vt:lpstr>Can We Further Classify NSCLC by Protein Targets?</vt:lpstr>
      <vt:lpstr>Selection of Ongoing Phase III Trials of ADCs in NSCLC</vt:lpstr>
      <vt:lpstr>Acquired Resistance to ADCs: 3 Main Mechanisms</vt:lpstr>
      <vt:lpstr>Summary </vt:lpstr>
      <vt:lpstr>Go Online for More CCO  Coverage of Lung Cancer!</vt:lpstr>
    </vt:vector>
  </TitlesOfParts>
  <Manager/>
  <Company>Gustave Roussy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Targeting CEACAM5 With Novel Antibody–Drug Conjugates in Nonsquamous NSCLC</dc:title>
  <dc:subject/>
  <dc:creator>PLANCHARD David</dc:creator>
  <cp:keywords/>
  <dc:description/>
  <cp:lastModifiedBy>nkolenko@clinicaloptions.com</cp:lastModifiedBy>
  <cp:revision>341</cp:revision>
  <dcterms:created xsi:type="dcterms:W3CDTF">2022-10-27T04:11:59Z</dcterms:created>
  <dcterms:modified xsi:type="dcterms:W3CDTF">2023-06-06T21:15:02Z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0x010100C0BB7DAE22674A43BD06CE409D3A1686</vt:lpwstr>
  </property>
  <property fmtid="{D5CDD505-2E9C-101B-9397-08002B2CF9AE}" pid="3" name="_dlc_DocIdItemGuid">
    <vt:lpwstr>3b0aebe4-5a63-4c13-a8dc-6da89c8c71f9</vt:lpwstr>
  </property>
</Properties>
</file>