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72" r:id="rId4"/>
    <p:sldMasterId id="2147483995" r:id="rId5"/>
    <p:sldMasterId id="2147484004" r:id="rId6"/>
    <p:sldMasterId id="2147483838" r:id="rId7"/>
    <p:sldMasterId id="2147483851" r:id="rId8"/>
    <p:sldMasterId id="2147483820" r:id="rId9"/>
  </p:sldMasterIdLst>
  <p:notesMasterIdLst>
    <p:notesMasterId r:id="rId69"/>
  </p:notesMasterIdLst>
  <p:handoutMasterIdLst>
    <p:handoutMasterId r:id="rId70"/>
  </p:handoutMasterIdLst>
  <p:sldIdLst>
    <p:sldId id="2147473663" r:id="rId10"/>
    <p:sldId id="308" r:id="rId11"/>
    <p:sldId id="2147483513" r:id="rId12"/>
    <p:sldId id="2147483514" r:id="rId13"/>
    <p:sldId id="2147483515" r:id="rId14"/>
    <p:sldId id="2147483518" r:id="rId15"/>
    <p:sldId id="2147483494" r:id="rId16"/>
    <p:sldId id="2147480827" r:id="rId17"/>
    <p:sldId id="2147480826" r:id="rId18"/>
    <p:sldId id="3283" r:id="rId19"/>
    <p:sldId id="2147480803" r:id="rId20"/>
    <p:sldId id="2147483011" r:id="rId21"/>
    <p:sldId id="2147480804" r:id="rId22"/>
    <p:sldId id="2147483074" r:id="rId23"/>
    <p:sldId id="2147480805" r:id="rId24"/>
    <p:sldId id="2147483532" r:id="rId25"/>
    <p:sldId id="2147480832" r:id="rId26"/>
    <p:sldId id="2147480846" r:id="rId27"/>
    <p:sldId id="2147480847" r:id="rId28"/>
    <p:sldId id="2147480806" r:id="rId29"/>
    <p:sldId id="2147483066" r:id="rId30"/>
    <p:sldId id="2147480822" r:id="rId31"/>
    <p:sldId id="275" r:id="rId32"/>
    <p:sldId id="276" r:id="rId33"/>
    <p:sldId id="2147483526" r:id="rId34"/>
    <p:sldId id="2147483527" r:id="rId35"/>
    <p:sldId id="2147483509" r:id="rId36"/>
    <p:sldId id="559" r:id="rId37"/>
    <p:sldId id="571" r:id="rId38"/>
    <p:sldId id="2147483536" r:id="rId39"/>
    <p:sldId id="2147483542" r:id="rId40"/>
    <p:sldId id="2071590504" r:id="rId41"/>
    <p:sldId id="2071590508" r:id="rId42"/>
    <p:sldId id="2147483533" r:id="rId43"/>
    <p:sldId id="262" r:id="rId44"/>
    <p:sldId id="549" r:id="rId45"/>
    <p:sldId id="2147473858" r:id="rId46"/>
    <p:sldId id="2147480986" r:id="rId47"/>
    <p:sldId id="2147480937" r:id="rId48"/>
    <p:sldId id="551" r:id="rId49"/>
    <p:sldId id="552" r:id="rId50"/>
    <p:sldId id="2147483507" r:id="rId51"/>
    <p:sldId id="2147483528" r:id="rId52"/>
    <p:sldId id="2147483549" r:id="rId53"/>
    <p:sldId id="2147483531" r:id="rId54"/>
    <p:sldId id="2147483523" r:id="rId55"/>
    <p:sldId id="2147483502" r:id="rId56"/>
    <p:sldId id="2147480810" r:id="rId57"/>
    <p:sldId id="2147481122" r:id="rId58"/>
    <p:sldId id="2147480831" r:id="rId59"/>
    <p:sldId id="2147474195" r:id="rId60"/>
    <p:sldId id="2147481753" r:id="rId61"/>
    <p:sldId id="2147481754" r:id="rId62"/>
    <p:sldId id="2147481123" r:id="rId63"/>
    <p:sldId id="2147483490" r:id="rId64"/>
    <p:sldId id="2141412220" r:id="rId65"/>
    <p:sldId id="2147481760" r:id="rId66"/>
    <p:sldId id="2147483384" r:id="rId67"/>
    <p:sldId id="2147473688"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PD Template" id="{849298C6-8EC0-9D4B-B0AC-AF0329C017DC}">
          <p14:sldIdLst>
            <p14:sldId id="2147473663"/>
            <p14:sldId id="308"/>
            <p14:sldId id="2147483513"/>
            <p14:sldId id="2147483514"/>
            <p14:sldId id="2147483515"/>
            <p14:sldId id="2147483518"/>
            <p14:sldId id="2147483494"/>
            <p14:sldId id="2147480827"/>
            <p14:sldId id="2147480826"/>
            <p14:sldId id="3283"/>
            <p14:sldId id="2147480803"/>
            <p14:sldId id="2147483011"/>
            <p14:sldId id="2147480804"/>
            <p14:sldId id="2147483074"/>
            <p14:sldId id="2147480805"/>
            <p14:sldId id="2147483532"/>
            <p14:sldId id="2147480832"/>
            <p14:sldId id="2147480846"/>
            <p14:sldId id="2147480847"/>
            <p14:sldId id="2147480806"/>
            <p14:sldId id="2147483066"/>
            <p14:sldId id="2147480822"/>
            <p14:sldId id="275"/>
            <p14:sldId id="276"/>
            <p14:sldId id="2147483526"/>
            <p14:sldId id="2147483527"/>
            <p14:sldId id="2147483509"/>
            <p14:sldId id="559"/>
            <p14:sldId id="571"/>
            <p14:sldId id="2147483536"/>
            <p14:sldId id="2147483542"/>
            <p14:sldId id="2071590504"/>
            <p14:sldId id="2071590508"/>
            <p14:sldId id="2147483533"/>
            <p14:sldId id="262"/>
            <p14:sldId id="549"/>
            <p14:sldId id="2147473858"/>
            <p14:sldId id="2147480986"/>
            <p14:sldId id="2147480937"/>
            <p14:sldId id="551"/>
            <p14:sldId id="552"/>
            <p14:sldId id="2147483507"/>
            <p14:sldId id="2147483528"/>
            <p14:sldId id="2147483549"/>
            <p14:sldId id="2147483531"/>
            <p14:sldId id="2147483523"/>
            <p14:sldId id="2147483502"/>
            <p14:sldId id="2147480810"/>
            <p14:sldId id="2147481122"/>
            <p14:sldId id="2147480831"/>
            <p14:sldId id="2147474195"/>
            <p14:sldId id="2147481753"/>
            <p14:sldId id="2147481754"/>
            <p14:sldId id="2147481123"/>
            <p14:sldId id="2147483490"/>
            <p14:sldId id="2141412220"/>
            <p14:sldId id="2147481760"/>
            <p14:sldId id="2147483384"/>
            <p14:sldId id="2147473688"/>
          </p14:sldIdLst>
        </p14:section>
      </p14:sectionLst>
    </p:ext>
    <p:ext uri="{EFAFB233-063F-42B5-8137-9DF3F51BA10A}">
      <p15:sldGuideLst xmlns:p15="http://schemas.microsoft.com/office/powerpoint/2012/main">
        <p15:guide id="3" orient="horz" pos="2136" userDrawn="1">
          <p15:clr>
            <a:srgbClr val="A4A3A4"/>
          </p15:clr>
        </p15:guide>
        <p15:guide id="4" orient="horz" pos="3240" userDrawn="1">
          <p15:clr>
            <a:srgbClr val="A4A3A4"/>
          </p15:clr>
        </p15:guide>
        <p15:guide id="8" pos="561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1101E41E-6C76-D344-5A65-F3B00557F242}" name="Andrea Boecler" initials="AB" userId="S::aboecler@clinicaloptions.com::28e82037-1239-4052-943b-ae184e0bc2af" providerId="AD"/>
  <p188:author id="{9191322D-16CF-F623-9A06-CAB2F207C4DA}" name="Leo Honeywell" initials="LH" userId="Leo Honeywell" providerId="None"/>
  <p188:author id="{1A29FD2F-A5C7-3C72-4DD6-81720A41B40A}" name="Allison Weckerle" initials="AW" userId="S::aweckerle@cealliance.com::2aecc5db-e215-47aa-9eb4-82d4e2a56303" providerId="AD"/>
  <p188:author id="{64B07C39-1D90-5FAD-6D40-8892F55FDE24}" name="Jennifer Eimers" initials="JE" userId="S::jeimers@clinicaloptions.com::e496f3f7-6a48-4339-9b0c-9f426a43f948" providerId="AD"/>
  <p188:author id="{4C6F9B6D-A233-9F2B-4279-1FD88595DDDE}" name="Leo Tarkovsky" initials="LT" userId="S::ltarkovsky@cealliance.com::4247ea2a-8ba1-420c-9d17-04d22e85aa10" providerId="AD"/>
  <p188:author id="{0CE61FC2-F1D0-3E2D-8093-CD8301714215}" name="Patrick Forde" initials="PF" userId="S::FORDEP1@tcd.ie::c0394609-339e-4ca1-8970-7ea7288821cc" providerId="AD"/>
  <p188:author id="{C69E76E7-AD48-C496-9EA9-9FAB380F803F}" name="Alex Parnes" initials="AP" userId="S::aparnes@clinicaloptions.com::f5203fbf-b7ef-430e-a403-4555f7e7f9f2" providerId="AD"/>
  <p188:author id="{854C9FEF-D5D1-5662-B0ED-9DD15504DC88}" name="Davidson, El (NYC-FUB)" initials="DE(F" userId="S::EDavidson@futurebrand.com::ae10976a-980b-4413-b80f-55d58150198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T Fowler" initials="LF" lastIdx="7" clrIdx="0">
    <p:extLst>
      <p:ext uri="{19B8F6BF-5375-455C-9EA6-DF929625EA0E}">
        <p15:presenceInfo xmlns:p15="http://schemas.microsoft.com/office/powerpoint/2012/main" userId="S::lfowler@practicingclinicians.com::bdc4c4d6-9ded-467c-b80c-330a0ea8ffe4" providerId="AD"/>
      </p:ext>
    </p:extLst>
  </p:cmAuthor>
  <p:cmAuthor id="2" name=" " initials="MAC" lastIdx="17" clrIdx="1"/>
  <p:cmAuthor id="3" name="Andrew Bowser" initials="AB" lastIdx="3" clrIdx="2"/>
  <p:cmAuthor id="4" name="Melanie Couton" initials="MAC" lastIdx="1" clrIdx="3"/>
  <p:cmAuthor id="5" name="Taryn Gross" initials="TG" lastIdx="7" clrIdx="4"/>
  <p:cmAuthor id="6" name="Zachary Schwartz" initials="ZS" lastIdx="11" clrIdx="5">
    <p:extLst>
      <p:ext uri="{19B8F6BF-5375-455C-9EA6-DF929625EA0E}">
        <p15:presenceInfo xmlns:p15="http://schemas.microsoft.com/office/powerpoint/2012/main" userId="S::zschwartz@clinicaloptions.com::64648e91-b212-4092-bee8-eff2e880b6f9" providerId="AD"/>
      </p:ext>
    </p:extLst>
  </p:cmAuthor>
  <p:cmAuthor id="7" name="Kristen Rosenthal" initials="KR" lastIdx="2" clrIdx="6">
    <p:extLst>
      <p:ext uri="{19B8F6BF-5375-455C-9EA6-DF929625EA0E}">
        <p15:presenceInfo xmlns:p15="http://schemas.microsoft.com/office/powerpoint/2012/main" userId="S::krosenthal@clinicaloptions.com::67a58a6d-22ff-4b03-8f01-10ea3f44af52" providerId="AD"/>
      </p:ext>
    </p:extLst>
  </p:cmAuthor>
  <p:cmAuthor id="8" name="Dussadee Royal" initials="DR" lastIdx="2" clrIdx="7">
    <p:extLst>
      <p:ext uri="{19B8F6BF-5375-455C-9EA6-DF929625EA0E}">
        <p15:presenceInfo xmlns:p15="http://schemas.microsoft.com/office/powerpoint/2012/main" userId="S::droyal@clinicaloptions.com::51beead8-6fa0-4b98-aeba-37044af35e17" providerId="AD"/>
      </p:ext>
    </p:extLst>
  </p:cmAuthor>
  <p:cmAuthor id="9" name="Leo Honeywell" initials="LH" lastIdx="11" clrIdx="8">
    <p:extLst>
      <p:ext uri="{19B8F6BF-5375-455C-9EA6-DF929625EA0E}">
        <p15:presenceInfo xmlns:p15="http://schemas.microsoft.com/office/powerpoint/2012/main" userId="Leo Honeywell" providerId="None"/>
      </p:ext>
    </p:extLst>
  </p:cmAuthor>
  <p:cmAuthor id="10" name="Jerfiz Constanzo" initials="JC" lastIdx="55" clrIdx="9">
    <p:extLst>
      <p:ext uri="{19B8F6BF-5375-455C-9EA6-DF929625EA0E}">
        <p15:presenceInfo xmlns:p15="http://schemas.microsoft.com/office/powerpoint/2012/main" userId="S::jconstanzo@clinicaloptions.com::7388c342-66f0-4154-bcdf-657d8197f1ae" providerId="AD"/>
      </p:ext>
    </p:extLst>
  </p:cmAuthor>
  <p:cmAuthor id="11" name="Allison Weckerle" initials="AW" lastIdx="67" clrIdx="10">
    <p:extLst>
      <p:ext uri="{19B8F6BF-5375-455C-9EA6-DF929625EA0E}">
        <p15:presenceInfo xmlns:p15="http://schemas.microsoft.com/office/powerpoint/2012/main" userId="Allison Weckerle" providerId="None"/>
      </p:ext>
    </p:extLst>
  </p:cmAuthor>
  <p:cmAuthor id="12" name="Ryan Topping" initials="RT" lastIdx="17" clrIdx="11">
    <p:extLst>
      <p:ext uri="{19B8F6BF-5375-455C-9EA6-DF929625EA0E}">
        <p15:presenceInfo xmlns:p15="http://schemas.microsoft.com/office/powerpoint/2012/main" userId="S::rtopping@clinicaloptions.com::94707e26-9fc4-45d8-b0ca-0ad126bd8df5" providerId="AD"/>
      </p:ext>
    </p:extLst>
  </p:cmAuthor>
  <p:cmAuthor id="13" name="Jennifer Eimers" initials="JE" lastIdx="17" clrIdx="12">
    <p:extLst>
      <p:ext uri="{19B8F6BF-5375-455C-9EA6-DF929625EA0E}">
        <p15:presenceInfo xmlns:p15="http://schemas.microsoft.com/office/powerpoint/2012/main" userId="S::jeimers@clinicaloptions.com::e496f3f7-6a48-4339-9b0c-9f426a43f948" providerId="AD"/>
      </p:ext>
    </p:extLst>
  </p:cmAuthor>
  <p:cmAuthor id="14" name="Andrea Boecler" initials="AB" lastIdx="12" clrIdx="13">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F0EE"/>
    <a:srgbClr val="240589"/>
    <a:srgbClr val="EEE6CA"/>
    <a:srgbClr val="BA3000"/>
    <a:srgbClr val="992000"/>
    <a:srgbClr val="FFFFFF"/>
    <a:srgbClr val="8B8B92"/>
    <a:srgbClr val="7D7D7D"/>
    <a:srgbClr val="B57629"/>
    <a:srgbClr val="A36D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2F480C-9384-4A41-AB93-6109E2A5686F}" v="63" dt="2026-03-13T15:11:44.112"/>
    <p1510:client id="{265C9776-BF33-4ADC-8C67-765B4A98EBCD}" v="3" dt="2026-03-13T14:58:54.826"/>
    <p1510:client id="{54A87C93-C07C-1186-161F-C2A07E0BFAC5}" v="1" dt="2026-03-13T13:42:41.440"/>
    <p1510:client id="{5E574786-F271-49A3-A5D8-1D0DBFFEC861}" v="7" dt="2026-03-13T13:37:22.2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9" autoAdjust="0"/>
    <p:restoredTop sz="86253" autoAdjust="0"/>
  </p:normalViewPr>
  <p:slideViewPr>
    <p:cSldViewPr snapToGrid="0">
      <p:cViewPr varScale="1">
        <p:scale>
          <a:sx n="64" d="100"/>
          <a:sy n="64" d="100"/>
        </p:scale>
        <p:origin x="648" y="40"/>
      </p:cViewPr>
      <p:guideLst>
        <p:guide orient="horz" pos="2136"/>
        <p:guide orient="horz" pos="3240"/>
        <p:guide pos="5616"/>
      </p:guideLst>
    </p:cSldViewPr>
  </p:slideViewPr>
  <p:notesTextViewPr>
    <p:cViewPr>
      <p:scale>
        <a:sx n="66" d="100"/>
        <a:sy n="66" d="100"/>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16" Type="http://schemas.openxmlformats.org/officeDocument/2006/relationships/slide" Target="slides/slide7.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notesMaster" Target="notesMasters/notesMaster1.xml"/><Relationship Id="rId77"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microsoft.com/office/2015/10/relationships/revisionInfo" Target="revisionInfo.xml"/><Relationship Id="rId7" Type="http://schemas.openxmlformats.org/officeDocument/2006/relationships/slideMaster" Target="slideMasters/slideMaster4.xml"/><Relationship Id="rId71" Type="http://schemas.openxmlformats.org/officeDocument/2006/relationships/commentAuthors" Target="commentAuthors.xml"/><Relationship Id="rId2" Type="http://schemas.openxmlformats.org/officeDocument/2006/relationships/customXml" Target="../customXml/item2.xml"/><Relationship Id="rId29" Type="http://schemas.openxmlformats.org/officeDocument/2006/relationships/slide" Target="slides/slide2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C9664F-A25B-2641-87D8-3656D44EA551}" type="doc">
      <dgm:prSet loTypeId="urn:microsoft.com/office/officeart/2005/8/layout/cycle2" loCatId="" qsTypeId="urn:microsoft.com/office/officeart/2005/8/quickstyle/simple1" qsCatId="simple" csTypeId="urn:microsoft.com/office/officeart/2005/8/colors/accent1_2" csCatId="accent1" phldr="1"/>
      <dgm:spPr/>
      <dgm:t>
        <a:bodyPr/>
        <a:lstStyle/>
        <a:p>
          <a:endParaRPr lang="en-US"/>
        </a:p>
      </dgm:t>
    </dgm:pt>
    <dgm:pt modelId="{C514C950-780E-E74A-B444-5D844B7D35C7}">
      <dgm:prSet phldrT="[Text]" custT="1"/>
      <dgm:spPr>
        <a:solidFill>
          <a:schemeClr val="accent1"/>
        </a:solidFill>
        <a:ln w="6350">
          <a:solidFill>
            <a:schemeClr val="bg1"/>
          </a:solidFill>
        </a:ln>
      </dgm:spPr>
      <dgm:t>
        <a:bodyPr/>
        <a:lstStyle/>
        <a:p>
          <a:r>
            <a:rPr lang="en-US" sz="1500" b="1" dirty="0"/>
            <a:t>Educate</a:t>
          </a:r>
        </a:p>
      </dgm:t>
    </dgm:pt>
    <dgm:pt modelId="{AB3BEB1D-E2A0-344F-A57F-98BEE6BD681B}" type="parTrans" cxnId="{9B06C9FF-0B72-EB40-9555-DFA551EFDB77}">
      <dgm:prSet/>
      <dgm:spPr/>
      <dgm:t>
        <a:bodyPr/>
        <a:lstStyle/>
        <a:p>
          <a:endParaRPr lang="en-US" sz="1500" b="1"/>
        </a:p>
      </dgm:t>
    </dgm:pt>
    <dgm:pt modelId="{DD37703A-260A-4941-ABDF-FEE60BE2D762}" type="sibTrans" cxnId="{9B06C9FF-0B72-EB40-9555-DFA551EFDB77}">
      <dgm:prSet custT="1"/>
      <dgm:spPr>
        <a:solidFill>
          <a:schemeClr val="accent1"/>
        </a:solidFill>
        <a:ln>
          <a:solidFill>
            <a:schemeClr val="bg1"/>
          </a:solidFill>
        </a:ln>
      </dgm:spPr>
      <dgm:t>
        <a:bodyPr/>
        <a:lstStyle/>
        <a:p>
          <a:endParaRPr lang="en-US" sz="1500" b="1"/>
        </a:p>
      </dgm:t>
    </dgm:pt>
    <dgm:pt modelId="{DED3E628-A47E-B748-895B-10184562866E}">
      <dgm:prSet phldrT="[Text]" custT="1"/>
      <dgm:spPr>
        <a:solidFill>
          <a:schemeClr val="accent6"/>
        </a:solidFill>
        <a:ln w="6350">
          <a:solidFill>
            <a:schemeClr val="bg1"/>
          </a:solidFill>
        </a:ln>
      </dgm:spPr>
      <dgm:t>
        <a:bodyPr/>
        <a:lstStyle/>
        <a:p>
          <a:r>
            <a:rPr lang="en-US" sz="1500" b="1" dirty="0"/>
            <a:t>Identify</a:t>
          </a:r>
        </a:p>
      </dgm:t>
    </dgm:pt>
    <dgm:pt modelId="{7A06134F-FED1-D84C-A21E-95280C1DE0A8}" type="parTrans" cxnId="{DE5C2077-F05E-9747-8C1A-73B7FDA231B9}">
      <dgm:prSet/>
      <dgm:spPr/>
      <dgm:t>
        <a:bodyPr/>
        <a:lstStyle/>
        <a:p>
          <a:endParaRPr lang="en-US" sz="1500" b="1"/>
        </a:p>
      </dgm:t>
    </dgm:pt>
    <dgm:pt modelId="{55AC6DE5-29C0-5B4B-90E8-2C5CCF4A073D}" type="sibTrans" cxnId="{DE5C2077-F05E-9747-8C1A-73B7FDA231B9}">
      <dgm:prSet custT="1"/>
      <dgm:spPr>
        <a:solidFill>
          <a:schemeClr val="accent6"/>
        </a:solidFill>
        <a:ln>
          <a:solidFill>
            <a:schemeClr val="bg1"/>
          </a:solidFill>
        </a:ln>
      </dgm:spPr>
      <dgm:t>
        <a:bodyPr/>
        <a:lstStyle/>
        <a:p>
          <a:endParaRPr lang="en-US" sz="1500" b="1"/>
        </a:p>
      </dgm:t>
    </dgm:pt>
    <dgm:pt modelId="{105358CC-ED22-4B40-978B-E5804D8307B0}">
      <dgm:prSet phldrT="[Text]" custT="1"/>
      <dgm:spPr>
        <a:solidFill>
          <a:schemeClr val="accent2"/>
        </a:solidFill>
        <a:ln w="6350">
          <a:solidFill>
            <a:schemeClr val="bg1"/>
          </a:solidFill>
        </a:ln>
      </dgm:spPr>
      <dgm:t>
        <a:bodyPr/>
        <a:lstStyle/>
        <a:p>
          <a:r>
            <a:rPr lang="en-US" sz="1500" b="1" dirty="0">
              <a:solidFill>
                <a:schemeClr val="bg1"/>
              </a:solidFill>
            </a:rPr>
            <a:t>Collaborate</a:t>
          </a:r>
        </a:p>
      </dgm:t>
    </dgm:pt>
    <dgm:pt modelId="{12E91DDA-BB4A-5D48-BFA8-B09A97E38E0A}" type="parTrans" cxnId="{A49F8CFD-C622-F741-A708-363FB533D00C}">
      <dgm:prSet/>
      <dgm:spPr/>
      <dgm:t>
        <a:bodyPr/>
        <a:lstStyle/>
        <a:p>
          <a:endParaRPr lang="en-US" sz="1500" b="1"/>
        </a:p>
      </dgm:t>
    </dgm:pt>
    <dgm:pt modelId="{B3E483D6-EE9D-9B4E-B54B-71E42F12E0B7}" type="sibTrans" cxnId="{A49F8CFD-C622-F741-A708-363FB533D00C}">
      <dgm:prSet custT="1"/>
      <dgm:spPr>
        <a:solidFill>
          <a:schemeClr val="accent2"/>
        </a:solidFill>
        <a:ln>
          <a:solidFill>
            <a:schemeClr val="bg1"/>
          </a:solidFill>
        </a:ln>
      </dgm:spPr>
      <dgm:t>
        <a:bodyPr/>
        <a:lstStyle/>
        <a:p>
          <a:endParaRPr lang="en-US" sz="1500" b="1"/>
        </a:p>
      </dgm:t>
    </dgm:pt>
    <dgm:pt modelId="{0CA508CE-850D-F341-A742-7847D772235E}">
      <dgm:prSet phldrT="[Text]" custT="1"/>
      <dgm:spPr>
        <a:solidFill>
          <a:schemeClr val="accent3"/>
        </a:solidFill>
        <a:ln w="6350">
          <a:solidFill>
            <a:schemeClr val="bg1"/>
          </a:solidFill>
        </a:ln>
      </dgm:spPr>
      <dgm:t>
        <a:bodyPr/>
        <a:lstStyle/>
        <a:p>
          <a:r>
            <a:rPr lang="en-US" sz="1500" b="1" dirty="0"/>
            <a:t>Act</a:t>
          </a:r>
        </a:p>
      </dgm:t>
    </dgm:pt>
    <dgm:pt modelId="{4348C8DB-6BA0-EF4D-AD36-40E7EA1EB9D2}" type="parTrans" cxnId="{45796613-E14E-BB42-A711-29A0D4D372C4}">
      <dgm:prSet/>
      <dgm:spPr/>
      <dgm:t>
        <a:bodyPr/>
        <a:lstStyle/>
        <a:p>
          <a:endParaRPr lang="en-US" sz="1500" b="1"/>
        </a:p>
      </dgm:t>
    </dgm:pt>
    <dgm:pt modelId="{B9340BF7-C04E-6B40-9F0B-F9EEF9FEAC1A}" type="sibTrans" cxnId="{45796613-E14E-BB42-A711-29A0D4D372C4}">
      <dgm:prSet custT="1"/>
      <dgm:spPr>
        <a:solidFill>
          <a:schemeClr val="accent3"/>
        </a:solidFill>
        <a:ln>
          <a:solidFill>
            <a:schemeClr val="bg1"/>
          </a:solidFill>
        </a:ln>
      </dgm:spPr>
      <dgm:t>
        <a:bodyPr/>
        <a:lstStyle/>
        <a:p>
          <a:endParaRPr lang="en-US" sz="1500" b="1"/>
        </a:p>
      </dgm:t>
    </dgm:pt>
    <dgm:pt modelId="{C7B7FABD-BAC6-3942-9ACD-2025B183DFD2}">
      <dgm:prSet phldrT="[Text]" custT="1"/>
      <dgm:spPr>
        <a:solidFill>
          <a:schemeClr val="accent4"/>
        </a:solidFill>
        <a:ln w="6350">
          <a:solidFill>
            <a:schemeClr val="bg1"/>
          </a:solidFill>
        </a:ln>
      </dgm:spPr>
      <dgm:t>
        <a:bodyPr/>
        <a:lstStyle/>
        <a:p>
          <a:r>
            <a:rPr lang="en-US" sz="1500" b="1" dirty="0"/>
            <a:t>Track</a:t>
          </a:r>
        </a:p>
      </dgm:t>
    </dgm:pt>
    <dgm:pt modelId="{4AD0D24A-AA52-CD41-B9CA-1696C903618E}" type="parTrans" cxnId="{98F7C905-20EC-BF4A-BD8D-3E21A0BB0C4A}">
      <dgm:prSet/>
      <dgm:spPr/>
      <dgm:t>
        <a:bodyPr/>
        <a:lstStyle/>
        <a:p>
          <a:endParaRPr lang="en-US" sz="1500" b="1"/>
        </a:p>
      </dgm:t>
    </dgm:pt>
    <dgm:pt modelId="{053FB363-3A09-6545-BE62-4B00B9DD034F}" type="sibTrans" cxnId="{98F7C905-20EC-BF4A-BD8D-3E21A0BB0C4A}">
      <dgm:prSet custT="1"/>
      <dgm:spPr>
        <a:solidFill>
          <a:schemeClr val="accent4"/>
        </a:solidFill>
        <a:ln>
          <a:solidFill>
            <a:schemeClr val="bg1"/>
          </a:solidFill>
        </a:ln>
      </dgm:spPr>
      <dgm:t>
        <a:bodyPr/>
        <a:lstStyle/>
        <a:p>
          <a:endParaRPr lang="en-US" sz="1500" b="1"/>
        </a:p>
      </dgm:t>
    </dgm:pt>
    <dgm:pt modelId="{F59EA13A-D0E6-7B48-B3E0-7AFA6402979B}" type="pres">
      <dgm:prSet presAssocID="{4CC9664F-A25B-2641-87D8-3656D44EA551}" presName="cycle" presStyleCnt="0">
        <dgm:presLayoutVars>
          <dgm:dir/>
          <dgm:resizeHandles val="exact"/>
        </dgm:presLayoutVars>
      </dgm:prSet>
      <dgm:spPr/>
    </dgm:pt>
    <dgm:pt modelId="{E6A59B3E-D29B-4046-9058-F55C29975434}" type="pres">
      <dgm:prSet presAssocID="{C514C950-780E-E74A-B444-5D844B7D35C7}" presName="node" presStyleLbl="node1" presStyleIdx="0" presStyleCnt="5">
        <dgm:presLayoutVars>
          <dgm:bulletEnabled val="1"/>
        </dgm:presLayoutVars>
      </dgm:prSet>
      <dgm:spPr/>
    </dgm:pt>
    <dgm:pt modelId="{CFDA1747-FA03-1F43-9914-5C6E9AFECB7C}" type="pres">
      <dgm:prSet presAssocID="{DD37703A-260A-4941-ABDF-FEE60BE2D762}" presName="sibTrans" presStyleLbl="sibTrans2D1" presStyleIdx="0" presStyleCnt="5"/>
      <dgm:spPr/>
    </dgm:pt>
    <dgm:pt modelId="{836E51BE-051F-394F-9F63-42A20BBEFB50}" type="pres">
      <dgm:prSet presAssocID="{DD37703A-260A-4941-ABDF-FEE60BE2D762}" presName="connectorText" presStyleLbl="sibTrans2D1" presStyleIdx="0" presStyleCnt="5"/>
      <dgm:spPr/>
    </dgm:pt>
    <dgm:pt modelId="{867A9E0A-1493-9F41-829E-0563AE5504D1}" type="pres">
      <dgm:prSet presAssocID="{DED3E628-A47E-B748-895B-10184562866E}" presName="node" presStyleLbl="node1" presStyleIdx="1" presStyleCnt="5">
        <dgm:presLayoutVars>
          <dgm:bulletEnabled val="1"/>
        </dgm:presLayoutVars>
      </dgm:prSet>
      <dgm:spPr/>
    </dgm:pt>
    <dgm:pt modelId="{34D76648-085A-B94E-9A0C-D7A24681E6EF}" type="pres">
      <dgm:prSet presAssocID="{55AC6DE5-29C0-5B4B-90E8-2C5CCF4A073D}" presName="sibTrans" presStyleLbl="sibTrans2D1" presStyleIdx="1" presStyleCnt="5"/>
      <dgm:spPr/>
    </dgm:pt>
    <dgm:pt modelId="{DED76780-8BCD-DF44-8BA2-18B2D240DF98}" type="pres">
      <dgm:prSet presAssocID="{55AC6DE5-29C0-5B4B-90E8-2C5CCF4A073D}" presName="connectorText" presStyleLbl="sibTrans2D1" presStyleIdx="1" presStyleCnt="5"/>
      <dgm:spPr/>
    </dgm:pt>
    <dgm:pt modelId="{76F66A2B-48AE-6E46-92AC-05B764C208F8}" type="pres">
      <dgm:prSet presAssocID="{105358CC-ED22-4B40-978B-E5804D8307B0}" presName="node" presStyleLbl="node1" presStyleIdx="2" presStyleCnt="5">
        <dgm:presLayoutVars>
          <dgm:bulletEnabled val="1"/>
        </dgm:presLayoutVars>
      </dgm:prSet>
      <dgm:spPr/>
    </dgm:pt>
    <dgm:pt modelId="{5062C342-5B69-3B4F-9FC0-D31E1B901EF3}" type="pres">
      <dgm:prSet presAssocID="{B3E483D6-EE9D-9B4E-B54B-71E42F12E0B7}" presName="sibTrans" presStyleLbl="sibTrans2D1" presStyleIdx="2" presStyleCnt="5"/>
      <dgm:spPr/>
    </dgm:pt>
    <dgm:pt modelId="{878B0030-73FE-D149-AF32-8FF15A6996F3}" type="pres">
      <dgm:prSet presAssocID="{B3E483D6-EE9D-9B4E-B54B-71E42F12E0B7}" presName="connectorText" presStyleLbl="sibTrans2D1" presStyleIdx="2" presStyleCnt="5"/>
      <dgm:spPr/>
    </dgm:pt>
    <dgm:pt modelId="{B96C8C8C-01C5-4B4A-85FD-EF69905F4F42}" type="pres">
      <dgm:prSet presAssocID="{0CA508CE-850D-F341-A742-7847D772235E}" presName="node" presStyleLbl="node1" presStyleIdx="3" presStyleCnt="5">
        <dgm:presLayoutVars>
          <dgm:bulletEnabled val="1"/>
        </dgm:presLayoutVars>
      </dgm:prSet>
      <dgm:spPr/>
    </dgm:pt>
    <dgm:pt modelId="{E10DDEE4-5AF3-0A44-9651-2B8D04D07F67}" type="pres">
      <dgm:prSet presAssocID="{B9340BF7-C04E-6B40-9F0B-F9EEF9FEAC1A}" presName="sibTrans" presStyleLbl="sibTrans2D1" presStyleIdx="3" presStyleCnt="5"/>
      <dgm:spPr/>
    </dgm:pt>
    <dgm:pt modelId="{BC6B4D1E-447D-CD40-8DB3-84CEDE5DCD1E}" type="pres">
      <dgm:prSet presAssocID="{B9340BF7-C04E-6B40-9F0B-F9EEF9FEAC1A}" presName="connectorText" presStyleLbl="sibTrans2D1" presStyleIdx="3" presStyleCnt="5"/>
      <dgm:spPr/>
    </dgm:pt>
    <dgm:pt modelId="{7EDEB99F-014A-8C4B-84F6-3E0D50659043}" type="pres">
      <dgm:prSet presAssocID="{C7B7FABD-BAC6-3942-9ACD-2025B183DFD2}" presName="node" presStyleLbl="node1" presStyleIdx="4" presStyleCnt="5">
        <dgm:presLayoutVars>
          <dgm:bulletEnabled val="1"/>
        </dgm:presLayoutVars>
      </dgm:prSet>
      <dgm:spPr/>
    </dgm:pt>
    <dgm:pt modelId="{FF452F4B-8B54-5841-A367-5F535D37ABA6}" type="pres">
      <dgm:prSet presAssocID="{053FB363-3A09-6545-BE62-4B00B9DD034F}" presName="sibTrans" presStyleLbl="sibTrans2D1" presStyleIdx="4" presStyleCnt="5"/>
      <dgm:spPr/>
    </dgm:pt>
    <dgm:pt modelId="{0652DCD5-2EE8-9B48-973B-7F8AE6DE1987}" type="pres">
      <dgm:prSet presAssocID="{053FB363-3A09-6545-BE62-4B00B9DD034F}" presName="connectorText" presStyleLbl="sibTrans2D1" presStyleIdx="4" presStyleCnt="5"/>
      <dgm:spPr/>
    </dgm:pt>
  </dgm:ptLst>
  <dgm:cxnLst>
    <dgm:cxn modelId="{98F7C905-20EC-BF4A-BD8D-3E21A0BB0C4A}" srcId="{4CC9664F-A25B-2641-87D8-3656D44EA551}" destId="{C7B7FABD-BAC6-3942-9ACD-2025B183DFD2}" srcOrd="4" destOrd="0" parTransId="{4AD0D24A-AA52-CD41-B9CA-1696C903618E}" sibTransId="{053FB363-3A09-6545-BE62-4B00B9DD034F}"/>
    <dgm:cxn modelId="{45796613-E14E-BB42-A711-29A0D4D372C4}" srcId="{4CC9664F-A25B-2641-87D8-3656D44EA551}" destId="{0CA508CE-850D-F341-A742-7847D772235E}" srcOrd="3" destOrd="0" parTransId="{4348C8DB-6BA0-EF4D-AD36-40E7EA1EB9D2}" sibTransId="{B9340BF7-C04E-6B40-9F0B-F9EEF9FEAC1A}"/>
    <dgm:cxn modelId="{101E1235-0A4D-3245-8FB9-651FF3A8E279}" type="presOf" srcId="{DED3E628-A47E-B748-895B-10184562866E}" destId="{867A9E0A-1493-9F41-829E-0563AE5504D1}" srcOrd="0" destOrd="0" presId="urn:microsoft.com/office/officeart/2005/8/layout/cycle2"/>
    <dgm:cxn modelId="{800DC460-EAC9-3048-89D9-76C747768324}" type="presOf" srcId="{053FB363-3A09-6545-BE62-4B00B9DD034F}" destId="{0652DCD5-2EE8-9B48-973B-7F8AE6DE1987}" srcOrd="1" destOrd="0" presId="urn:microsoft.com/office/officeart/2005/8/layout/cycle2"/>
    <dgm:cxn modelId="{CEFBBC73-BD14-9A44-A694-EF79ECE8FBC1}" type="presOf" srcId="{053FB363-3A09-6545-BE62-4B00B9DD034F}" destId="{FF452F4B-8B54-5841-A367-5F535D37ABA6}" srcOrd="0" destOrd="0" presId="urn:microsoft.com/office/officeart/2005/8/layout/cycle2"/>
    <dgm:cxn modelId="{A5A74B75-E4A2-D244-A9DE-D8FE2D99FBA7}" type="presOf" srcId="{B9340BF7-C04E-6B40-9F0B-F9EEF9FEAC1A}" destId="{E10DDEE4-5AF3-0A44-9651-2B8D04D07F67}" srcOrd="0" destOrd="0" presId="urn:microsoft.com/office/officeart/2005/8/layout/cycle2"/>
    <dgm:cxn modelId="{DE5C2077-F05E-9747-8C1A-73B7FDA231B9}" srcId="{4CC9664F-A25B-2641-87D8-3656D44EA551}" destId="{DED3E628-A47E-B748-895B-10184562866E}" srcOrd="1" destOrd="0" parTransId="{7A06134F-FED1-D84C-A21E-95280C1DE0A8}" sibTransId="{55AC6DE5-29C0-5B4B-90E8-2C5CCF4A073D}"/>
    <dgm:cxn modelId="{D613797A-1DF1-904A-9EF9-9D7B685DB155}" type="presOf" srcId="{B3E483D6-EE9D-9B4E-B54B-71E42F12E0B7}" destId="{878B0030-73FE-D149-AF32-8FF15A6996F3}" srcOrd="1" destOrd="0" presId="urn:microsoft.com/office/officeart/2005/8/layout/cycle2"/>
    <dgm:cxn modelId="{79FC1C89-A3DA-D348-B3C3-2CE99A67520F}" type="presOf" srcId="{4CC9664F-A25B-2641-87D8-3656D44EA551}" destId="{F59EA13A-D0E6-7B48-B3E0-7AFA6402979B}" srcOrd="0" destOrd="0" presId="urn:microsoft.com/office/officeart/2005/8/layout/cycle2"/>
    <dgm:cxn modelId="{A7298AA4-5610-154E-97D9-15A6119D443D}" type="presOf" srcId="{0CA508CE-850D-F341-A742-7847D772235E}" destId="{B96C8C8C-01C5-4B4A-85FD-EF69905F4F42}" srcOrd="0" destOrd="0" presId="urn:microsoft.com/office/officeart/2005/8/layout/cycle2"/>
    <dgm:cxn modelId="{25BA1ED4-9D34-774A-A4A8-B6415ABCCBB5}" type="presOf" srcId="{B9340BF7-C04E-6B40-9F0B-F9EEF9FEAC1A}" destId="{BC6B4D1E-447D-CD40-8DB3-84CEDE5DCD1E}" srcOrd="1" destOrd="0" presId="urn:microsoft.com/office/officeart/2005/8/layout/cycle2"/>
    <dgm:cxn modelId="{113C19DB-F106-0544-B4BA-1542A8D75DF3}" type="presOf" srcId="{DD37703A-260A-4941-ABDF-FEE60BE2D762}" destId="{CFDA1747-FA03-1F43-9914-5C6E9AFECB7C}" srcOrd="0" destOrd="0" presId="urn:microsoft.com/office/officeart/2005/8/layout/cycle2"/>
    <dgm:cxn modelId="{81F5D7DB-D4D3-7B41-BE54-6729B9533396}" type="presOf" srcId="{C7B7FABD-BAC6-3942-9ACD-2025B183DFD2}" destId="{7EDEB99F-014A-8C4B-84F6-3E0D50659043}" srcOrd="0" destOrd="0" presId="urn:microsoft.com/office/officeart/2005/8/layout/cycle2"/>
    <dgm:cxn modelId="{873040EB-9F12-A446-B498-6C977E4ED71B}" type="presOf" srcId="{C514C950-780E-E74A-B444-5D844B7D35C7}" destId="{E6A59B3E-D29B-4046-9058-F55C29975434}" srcOrd="0" destOrd="0" presId="urn:microsoft.com/office/officeart/2005/8/layout/cycle2"/>
    <dgm:cxn modelId="{9668FDEC-E470-174E-B698-6C73EFF79669}" type="presOf" srcId="{DD37703A-260A-4941-ABDF-FEE60BE2D762}" destId="{836E51BE-051F-394F-9F63-42A20BBEFB50}" srcOrd="1" destOrd="0" presId="urn:microsoft.com/office/officeart/2005/8/layout/cycle2"/>
    <dgm:cxn modelId="{BC84DEF1-1CA0-F04D-825E-13FE5A666776}" type="presOf" srcId="{B3E483D6-EE9D-9B4E-B54B-71E42F12E0B7}" destId="{5062C342-5B69-3B4F-9FC0-D31E1B901EF3}" srcOrd="0" destOrd="0" presId="urn:microsoft.com/office/officeart/2005/8/layout/cycle2"/>
    <dgm:cxn modelId="{0C4E85F5-D499-B74B-A0A9-31E40D21A41E}" type="presOf" srcId="{105358CC-ED22-4B40-978B-E5804D8307B0}" destId="{76F66A2B-48AE-6E46-92AC-05B764C208F8}" srcOrd="0" destOrd="0" presId="urn:microsoft.com/office/officeart/2005/8/layout/cycle2"/>
    <dgm:cxn modelId="{5BF010FC-0BDA-6B48-B925-D73D70714EE0}" type="presOf" srcId="{55AC6DE5-29C0-5B4B-90E8-2C5CCF4A073D}" destId="{DED76780-8BCD-DF44-8BA2-18B2D240DF98}" srcOrd="1" destOrd="0" presId="urn:microsoft.com/office/officeart/2005/8/layout/cycle2"/>
    <dgm:cxn modelId="{A49F8CFD-C622-F741-A708-363FB533D00C}" srcId="{4CC9664F-A25B-2641-87D8-3656D44EA551}" destId="{105358CC-ED22-4B40-978B-E5804D8307B0}" srcOrd="2" destOrd="0" parTransId="{12E91DDA-BB4A-5D48-BFA8-B09A97E38E0A}" sibTransId="{B3E483D6-EE9D-9B4E-B54B-71E42F12E0B7}"/>
    <dgm:cxn modelId="{9B06C9FF-0B72-EB40-9555-DFA551EFDB77}" srcId="{4CC9664F-A25B-2641-87D8-3656D44EA551}" destId="{C514C950-780E-E74A-B444-5D844B7D35C7}" srcOrd="0" destOrd="0" parTransId="{AB3BEB1D-E2A0-344F-A57F-98BEE6BD681B}" sibTransId="{DD37703A-260A-4941-ABDF-FEE60BE2D762}"/>
    <dgm:cxn modelId="{EEC0CFFF-34AE-6E41-B22C-C36848615B63}" type="presOf" srcId="{55AC6DE5-29C0-5B4B-90E8-2C5CCF4A073D}" destId="{34D76648-085A-B94E-9A0C-D7A24681E6EF}" srcOrd="0" destOrd="0" presId="urn:microsoft.com/office/officeart/2005/8/layout/cycle2"/>
    <dgm:cxn modelId="{DE509F03-FB05-1540-B26B-80DFED6EF050}" type="presParOf" srcId="{F59EA13A-D0E6-7B48-B3E0-7AFA6402979B}" destId="{E6A59B3E-D29B-4046-9058-F55C29975434}" srcOrd="0" destOrd="0" presId="urn:microsoft.com/office/officeart/2005/8/layout/cycle2"/>
    <dgm:cxn modelId="{569F9DD7-130E-F548-8B51-062FEB11F1EA}" type="presParOf" srcId="{F59EA13A-D0E6-7B48-B3E0-7AFA6402979B}" destId="{CFDA1747-FA03-1F43-9914-5C6E9AFECB7C}" srcOrd="1" destOrd="0" presId="urn:microsoft.com/office/officeart/2005/8/layout/cycle2"/>
    <dgm:cxn modelId="{DE5FD3C0-F131-4C4D-9641-F206F03FDD9F}" type="presParOf" srcId="{CFDA1747-FA03-1F43-9914-5C6E9AFECB7C}" destId="{836E51BE-051F-394F-9F63-42A20BBEFB50}" srcOrd="0" destOrd="0" presId="urn:microsoft.com/office/officeart/2005/8/layout/cycle2"/>
    <dgm:cxn modelId="{2E98337D-F9A3-9341-8BFF-320795C90292}" type="presParOf" srcId="{F59EA13A-D0E6-7B48-B3E0-7AFA6402979B}" destId="{867A9E0A-1493-9F41-829E-0563AE5504D1}" srcOrd="2" destOrd="0" presId="urn:microsoft.com/office/officeart/2005/8/layout/cycle2"/>
    <dgm:cxn modelId="{65F95AC2-D45C-994E-93E5-AF0E97E507F2}" type="presParOf" srcId="{F59EA13A-D0E6-7B48-B3E0-7AFA6402979B}" destId="{34D76648-085A-B94E-9A0C-D7A24681E6EF}" srcOrd="3" destOrd="0" presId="urn:microsoft.com/office/officeart/2005/8/layout/cycle2"/>
    <dgm:cxn modelId="{12C3511C-D210-2D4F-BA88-2BE4162499EF}" type="presParOf" srcId="{34D76648-085A-B94E-9A0C-D7A24681E6EF}" destId="{DED76780-8BCD-DF44-8BA2-18B2D240DF98}" srcOrd="0" destOrd="0" presId="urn:microsoft.com/office/officeart/2005/8/layout/cycle2"/>
    <dgm:cxn modelId="{76A1F30B-AFF7-8249-90A6-B20512B952F5}" type="presParOf" srcId="{F59EA13A-D0E6-7B48-B3E0-7AFA6402979B}" destId="{76F66A2B-48AE-6E46-92AC-05B764C208F8}" srcOrd="4" destOrd="0" presId="urn:microsoft.com/office/officeart/2005/8/layout/cycle2"/>
    <dgm:cxn modelId="{2471382D-8959-0742-AA54-B62D2ABF3D76}" type="presParOf" srcId="{F59EA13A-D0E6-7B48-B3E0-7AFA6402979B}" destId="{5062C342-5B69-3B4F-9FC0-D31E1B901EF3}" srcOrd="5" destOrd="0" presId="urn:microsoft.com/office/officeart/2005/8/layout/cycle2"/>
    <dgm:cxn modelId="{3692BEAB-16CA-BC41-B63C-54FB8130A27F}" type="presParOf" srcId="{5062C342-5B69-3B4F-9FC0-D31E1B901EF3}" destId="{878B0030-73FE-D149-AF32-8FF15A6996F3}" srcOrd="0" destOrd="0" presId="urn:microsoft.com/office/officeart/2005/8/layout/cycle2"/>
    <dgm:cxn modelId="{DD882E9B-8025-3B44-8C29-3C5745C0D215}" type="presParOf" srcId="{F59EA13A-D0E6-7B48-B3E0-7AFA6402979B}" destId="{B96C8C8C-01C5-4B4A-85FD-EF69905F4F42}" srcOrd="6" destOrd="0" presId="urn:microsoft.com/office/officeart/2005/8/layout/cycle2"/>
    <dgm:cxn modelId="{D8192ADE-EA69-AC4E-8C92-6E4E40504DB5}" type="presParOf" srcId="{F59EA13A-D0E6-7B48-B3E0-7AFA6402979B}" destId="{E10DDEE4-5AF3-0A44-9651-2B8D04D07F67}" srcOrd="7" destOrd="0" presId="urn:microsoft.com/office/officeart/2005/8/layout/cycle2"/>
    <dgm:cxn modelId="{FC58CCC0-26F5-0546-A885-20F7B49C85A9}" type="presParOf" srcId="{E10DDEE4-5AF3-0A44-9651-2B8D04D07F67}" destId="{BC6B4D1E-447D-CD40-8DB3-84CEDE5DCD1E}" srcOrd="0" destOrd="0" presId="urn:microsoft.com/office/officeart/2005/8/layout/cycle2"/>
    <dgm:cxn modelId="{7CA21E1D-8BFD-C647-A502-2546FE10C8B6}" type="presParOf" srcId="{F59EA13A-D0E6-7B48-B3E0-7AFA6402979B}" destId="{7EDEB99F-014A-8C4B-84F6-3E0D50659043}" srcOrd="8" destOrd="0" presId="urn:microsoft.com/office/officeart/2005/8/layout/cycle2"/>
    <dgm:cxn modelId="{561D640F-20C9-1843-B112-982969B5A270}" type="presParOf" srcId="{F59EA13A-D0E6-7B48-B3E0-7AFA6402979B}" destId="{FF452F4B-8B54-5841-A367-5F535D37ABA6}" srcOrd="9" destOrd="0" presId="urn:microsoft.com/office/officeart/2005/8/layout/cycle2"/>
    <dgm:cxn modelId="{C9097F93-E1D9-2A4A-ABB0-D298EE966FAE}" type="presParOf" srcId="{FF452F4B-8B54-5841-A367-5F535D37ABA6}" destId="{0652DCD5-2EE8-9B48-973B-7F8AE6DE1987}"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A59B3E-D29B-4046-9058-F55C29975434}">
      <dsp:nvSpPr>
        <dsp:cNvPr id="0" name=""/>
        <dsp:cNvSpPr/>
      </dsp:nvSpPr>
      <dsp:spPr>
        <a:xfrm>
          <a:off x="2681339" y="150"/>
          <a:ext cx="1404275" cy="1404275"/>
        </a:xfrm>
        <a:prstGeom prst="ellipse">
          <a:avLst/>
        </a:prstGeom>
        <a:solidFill>
          <a:schemeClr val="accent1"/>
        </a:solidFill>
        <a:ln w="63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t>Educate</a:t>
          </a:r>
        </a:p>
      </dsp:txBody>
      <dsp:txXfrm>
        <a:off x="2886990" y="205801"/>
        <a:ext cx="992973" cy="992973"/>
      </dsp:txXfrm>
    </dsp:sp>
    <dsp:sp modelId="{CFDA1747-FA03-1F43-9914-5C6E9AFECB7C}">
      <dsp:nvSpPr>
        <dsp:cNvPr id="0" name=""/>
        <dsp:cNvSpPr/>
      </dsp:nvSpPr>
      <dsp:spPr>
        <a:xfrm rot="2160000">
          <a:off x="4041339" y="1079050"/>
          <a:ext cx="373742" cy="473942"/>
        </a:xfrm>
        <a:prstGeom prst="rightArrow">
          <a:avLst>
            <a:gd name="adj1" fmla="val 60000"/>
            <a:gd name="adj2" fmla="val 50000"/>
          </a:avLst>
        </a:prstGeom>
        <a:solidFill>
          <a:schemeClr val="accent1"/>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b="1" kern="1200"/>
        </a:p>
      </dsp:txBody>
      <dsp:txXfrm>
        <a:off x="4052046" y="1140886"/>
        <a:ext cx="261619" cy="284366"/>
      </dsp:txXfrm>
    </dsp:sp>
    <dsp:sp modelId="{867A9E0A-1493-9F41-829E-0563AE5504D1}">
      <dsp:nvSpPr>
        <dsp:cNvPr id="0" name=""/>
        <dsp:cNvSpPr/>
      </dsp:nvSpPr>
      <dsp:spPr>
        <a:xfrm>
          <a:off x="4387921" y="1240053"/>
          <a:ext cx="1404275" cy="1404275"/>
        </a:xfrm>
        <a:prstGeom prst="ellipse">
          <a:avLst/>
        </a:prstGeom>
        <a:solidFill>
          <a:schemeClr val="accent6"/>
        </a:solidFill>
        <a:ln w="63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t>Identify</a:t>
          </a:r>
        </a:p>
      </dsp:txBody>
      <dsp:txXfrm>
        <a:off x="4593572" y="1445704"/>
        <a:ext cx="992973" cy="992973"/>
      </dsp:txXfrm>
    </dsp:sp>
    <dsp:sp modelId="{34D76648-085A-B94E-9A0C-D7A24681E6EF}">
      <dsp:nvSpPr>
        <dsp:cNvPr id="0" name=""/>
        <dsp:cNvSpPr/>
      </dsp:nvSpPr>
      <dsp:spPr>
        <a:xfrm rot="6480000">
          <a:off x="4580527" y="2698263"/>
          <a:ext cx="373742" cy="473942"/>
        </a:xfrm>
        <a:prstGeom prst="rightArrow">
          <a:avLst>
            <a:gd name="adj1" fmla="val 60000"/>
            <a:gd name="adj2" fmla="val 50000"/>
          </a:avLst>
        </a:prstGeom>
        <a:solidFill>
          <a:schemeClr val="accent6"/>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b="1" kern="1200"/>
        </a:p>
      </dsp:txBody>
      <dsp:txXfrm rot="10800000">
        <a:off x="4653912" y="2739733"/>
        <a:ext cx="261619" cy="284366"/>
      </dsp:txXfrm>
    </dsp:sp>
    <dsp:sp modelId="{76F66A2B-48AE-6E46-92AC-05B764C208F8}">
      <dsp:nvSpPr>
        <dsp:cNvPr id="0" name=""/>
        <dsp:cNvSpPr/>
      </dsp:nvSpPr>
      <dsp:spPr>
        <a:xfrm>
          <a:off x="3736065" y="3246260"/>
          <a:ext cx="1404275" cy="1404275"/>
        </a:xfrm>
        <a:prstGeom prst="ellipse">
          <a:avLst/>
        </a:prstGeom>
        <a:solidFill>
          <a:schemeClr val="accent2"/>
        </a:solidFill>
        <a:ln w="63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rPr>
            <a:t>Collaborate</a:t>
          </a:r>
        </a:p>
      </dsp:txBody>
      <dsp:txXfrm>
        <a:off x="3941716" y="3451911"/>
        <a:ext cx="992973" cy="992973"/>
      </dsp:txXfrm>
    </dsp:sp>
    <dsp:sp modelId="{5062C342-5B69-3B4F-9FC0-D31E1B901EF3}">
      <dsp:nvSpPr>
        <dsp:cNvPr id="0" name=""/>
        <dsp:cNvSpPr/>
      </dsp:nvSpPr>
      <dsp:spPr>
        <a:xfrm rot="10800000">
          <a:off x="3207183" y="3711426"/>
          <a:ext cx="373742" cy="473942"/>
        </a:xfrm>
        <a:prstGeom prst="rightArrow">
          <a:avLst>
            <a:gd name="adj1" fmla="val 60000"/>
            <a:gd name="adj2" fmla="val 50000"/>
          </a:avLst>
        </a:prstGeom>
        <a:solidFill>
          <a:schemeClr val="accent2"/>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b="1" kern="1200"/>
        </a:p>
      </dsp:txBody>
      <dsp:txXfrm rot="10800000">
        <a:off x="3319306" y="3806214"/>
        <a:ext cx="261619" cy="284366"/>
      </dsp:txXfrm>
    </dsp:sp>
    <dsp:sp modelId="{B96C8C8C-01C5-4B4A-85FD-EF69905F4F42}">
      <dsp:nvSpPr>
        <dsp:cNvPr id="0" name=""/>
        <dsp:cNvSpPr/>
      </dsp:nvSpPr>
      <dsp:spPr>
        <a:xfrm>
          <a:off x="1626614" y="3246260"/>
          <a:ext cx="1404275" cy="1404275"/>
        </a:xfrm>
        <a:prstGeom prst="ellipse">
          <a:avLst/>
        </a:prstGeom>
        <a:solidFill>
          <a:schemeClr val="accent3"/>
        </a:solidFill>
        <a:ln w="63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t>Act</a:t>
          </a:r>
        </a:p>
      </dsp:txBody>
      <dsp:txXfrm>
        <a:off x="1832265" y="3451911"/>
        <a:ext cx="992973" cy="992973"/>
      </dsp:txXfrm>
    </dsp:sp>
    <dsp:sp modelId="{E10DDEE4-5AF3-0A44-9651-2B8D04D07F67}">
      <dsp:nvSpPr>
        <dsp:cNvPr id="0" name=""/>
        <dsp:cNvSpPr/>
      </dsp:nvSpPr>
      <dsp:spPr>
        <a:xfrm rot="15120000">
          <a:off x="1819221" y="2718383"/>
          <a:ext cx="373742" cy="473942"/>
        </a:xfrm>
        <a:prstGeom prst="rightArrow">
          <a:avLst>
            <a:gd name="adj1" fmla="val 60000"/>
            <a:gd name="adj2" fmla="val 50000"/>
          </a:avLst>
        </a:prstGeom>
        <a:solidFill>
          <a:schemeClr val="accent3"/>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b="1" kern="1200"/>
        </a:p>
      </dsp:txBody>
      <dsp:txXfrm rot="10800000">
        <a:off x="1892606" y="2866489"/>
        <a:ext cx="261619" cy="284366"/>
      </dsp:txXfrm>
    </dsp:sp>
    <dsp:sp modelId="{7EDEB99F-014A-8C4B-84F6-3E0D50659043}">
      <dsp:nvSpPr>
        <dsp:cNvPr id="0" name=""/>
        <dsp:cNvSpPr/>
      </dsp:nvSpPr>
      <dsp:spPr>
        <a:xfrm>
          <a:off x="974758" y="1240053"/>
          <a:ext cx="1404275" cy="1404275"/>
        </a:xfrm>
        <a:prstGeom prst="ellipse">
          <a:avLst/>
        </a:prstGeom>
        <a:solidFill>
          <a:schemeClr val="accent4"/>
        </a:solidFill>
        <a:ln w="63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t>Track</a:t>
          </a:r>
        </a:p>
      </dsp:txBody>
      <dsp:txXfrm>
        <a:off x="1180409" y="1445704"/>
        <a:ext cx="992973" cy="992973"/>
      </dsp:txXfrm>
    </dsp:sp>
    <dsp:sp modelId="{FF452F4B-8B54-5841-A367-5F535D37ABA6}">
      <dsp:nvSpPr>
        <dsp:cNvPr id="0" name=""/>
        <dsp:cNvSpPr/>
      </dsp:nvSpPr>
      <dsp:spPr>
        <a:xfrm rot="19440000">
          <a:off x="2334758" y="1091485"/>
          <a:ext cx="373742" cy="473942"/>
        </a:xfrm>
        <a:prstGeom prst="rightArrow">
          <a:avLst>
            <a:gd name="adj1" fmla="val 60000"/>
            <a:gd name="adj2" fmla="val 50000"/>
          </a:avLst>
        </a:prstGeom>
        <a:solidFill>
          <a:schemeClr val="accent4"/>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b="1" kern="1200"/>
        </a:p>
      </dsp:txBody>
      <dsp:txXfrm>
        <a:off x="2345465" y="1219225"/>
        <a:ext cx="261619" cy="284366"/>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6295AA-8BC6-76D6-5301-40B4C61A61D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A14347-B02D-AA1C-D632-503424B7161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1D2224-C142-D340-8C20-FDA351C18439}" type="datetimeFigureOut">
              <a:rPr lang="en-US" smtClean="0"/>
              <a:t>3/13/2026</a:t>
            </a:fld>
            <a:endParaRPr lang="en-US"/>
          </a:p>
        </p:txBody>
      </p:sp>
      <p:sp>
        <p:nvSpPr>
          <p:cNvPr id="4" name="Footer Placeholder 3">
            <a:extLst>
              <a:ext uri="{FF2B5EF4-FFF2-40B4-BE49-F238E27FC236}">
                <a16:creationId xmlns:a16="http://schemas.microsoft.com/office/drawing/2014/main" id="{B3873AE1-B2D1-E24D-7843-3CD4FC731EB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04A4AC3-1E30-89B5-132A-71C2F9DEB9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196A6F-EB25-094F-87AE-1757368BFC95}" type="slidenum">
              <a:rPr lang="en-US" smtClean="0"/>
              <a:t>‹#›</a:t>
            </a:fld>
            <a:endParaRPr lang="en-US"/>
          </a:p>
        </p:txBody>
      </p:sp>
    </p:spTree>
    <p:extLst>
      <p:ext uri="{BB962C8B-B14F-4D97-AF65-F5344CB8AC3E}">
        <p14:creationId xmlns:p14="http://schemas.microsoft.com/office/powerpoint/2010/main" val="330632547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oppins" panose="00000500000000000000"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oppins" panose="00000500000000000000" pitchFamily="2" charset="0"/>
              </a:defRPr>
            </a:lvl1pPr>
          </a:lstStyle>
          <a:p>
            <a:fld id="{F223A16C-7964-42FA-905D-8FE7FD8AE7E7}" type="datetimeFigureOut">
              <a:rPr lang="en-US" smtClean="0"/>
              <a:pPr/>
              <a:t>3/13/2026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oppins" panose="00000500000000000000"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oppins" panose="00000500000000000000" pitchFamily="2" charset="0"/>
              </a:defRPr>
            </a:lvl1pPr>
          </a:lstStyle>
          <a:p>
            <a:fld id="{F239CF04-E0F8-4858-A4FE-0F88DB493753}" type="slidenum">
              <a:rPr lang="en-US" smtClean="0"/>
              <a:pPr/>
              <a:t>‹#›</a:t>
            </a:fld>
            <a:endParaRPr lang="en-US"/>
          </a:p>
        </p:txBody>
      </p:sp>
    </p:spTree>
    <p:extLst>
      <p:ext uri="{BB962C8B-B14F-4D97-AF65-F5344CB8AC3E}">
        <p14:creationId xmlns:p14="http://schemas.microsoft.com/office/powerpoint/2010/main" val="480793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oppins" panose="00000500000000000000" pitchFamily="2" charset="0"/>
        <a:ea typeface="+mn-ea"/>
        <a:cs typeface="+mn-cs"/>
      </a:defRPr>
    </a:lvl1pPr>
    <a:lvl2pPr marL="457200" algn="l" defTabSz="914400" rtl="0" eaLnBrk="1" latinLnBrk="0" hangingPunct="1">
      <a:defRPr sz="1200" kern="1200">
        <a:solidFill>
          <a:schemeClr val="tx1"/>
        </a:solidFill>
        <a:latin typeface="Poppins" panose="00000500000000000000" pitchFamily="2" charset="0"/>
        <a:ea typeface="+mn-ea"/>
        <a:cs typeface="+mn-cs"/>
      </a:defRPr>
    </a:lvl2pPr>
    <a:lvl3pPr marL="914400" algn="l" defTabSz="914400" rtl="0" eaLnBrk="1" latinLnBrk="0" hangingPunct="1">
      <a:defRPr sz="1200" kern="1200">
        <a:solidFill>
          <a:schemeClr val="tx1"/>
        </a:solidFill>
        <a:latin typeface="Poppins" panose="00000500000000000000" pitchFamily="2" charset="0"/>
        <a:ea typeface="+mn-ea"/>
        <a:cs typeface="+mn-cs"/>
      </a:defRPr>
    </a:lvl3pPr>
    <a:lvl4pPr marL="1371600" algn="l" defTabSz="914400" rtl="0" eaLnBrk="1" latinLnBrk="0" hangingPunct="1">
      <a:defRPr sz="1200" kern="1200">
        <a:solidFill>
          <a:schemeClr val="tx1"/>
        </a:solidFill>
        <a:latin typeface="Poppins" panose="00000500000000000000" pitchFamily="2" charset="0"/>
        <a:ea typeface="+mn-ea"/>
        <a:cs typeface="+mn-cs"/>
      </a:defRPr>
    </a:lvl4pPr>
    <a:lvl5pPr marL="1828800" algn="l" defTabSz="914400" rtl="0" eaLnBrk="1" latinLnBrk="0" hangingPunct="1">
      <a:defRPr sz="1200" kern="1200">
        <a:solidFill>
          <a:schemeClr val="tx1"/>
        </a:solidFill>
        <a:latin typeface="Poppins"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458789" y="4560888"/>
            <a:ext cx="5880100"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352938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F61AC-52A9-B62C-8CAD-3FE0AB11A8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A68E0B-44FA-8295-F5A4-479E265ED8F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88842F4-528C-C0EA-D7FC-8B8C5A03A6A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DE30FE-9545-7796-85C9-3CA13CB0A09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500470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B9FFC-1430-D22C-4098-9E54FFF41E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5AA53-4C4C-739F-A1FD-E9684BBF02A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1DD9329-5633-37A9-9631-15A3AECC4E2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952B27-0113-893F-698D-F094D66DDC1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32855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9021D-6D57-E068-4D59-D031E77785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2E174D-BE4C-93E6-7B9B-7DFD83F61AB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8A91796-580B-CA32-CD18-E2C1CAA1322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6541BCF-05B1-75C3-3B42-BC4A162529F1}"/>
              </a:ext>
            </a:extLst>
          </p:cNvPr>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3070349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7</a:t>
            </a:fld>
            <a:endParaRPr lang="en-US" dirty="0"/>
          </a:p>
        </p:txBody>
      </p:sp>
    </p:spTree>
    <p:extLst>
      <p:ext uri="{BB962C8B-B14F-4D97-AF65-F5344CB8AC3E}">
        <p14:creationId xmlns:p14="http://schemas.microsoft.com/office/powerpoint/2010/main" val="3989210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17084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4CDAE496-D336-2F23-FF43-F1D5064DB65A}"/>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461142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21C0D-9E07-4C74-9A59-193F61F62892}" type="slidenum">
              <a:rPr kumimoji="0" lang="en-GB"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40829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BC6D9779-4C8E-2545-6570-06FCA78E28DE}"/>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632484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ABBDECF-EA8B-5D57-7C73-5BA94599FAA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4212BC0-070D-B6C7-092A-E6085E44F153}"/>
              </a:ext>
            </a:extLst>
          </p:cNvPr>
          <p:cNvSpPr>
            <a:spLocks noGrp="1" noChangeArrowheads="1"/>
          </p:cNvSpPr>
          <p:nvPr>
            <p:ph type="sldNum"/>
          </p:nvPr>
        </p:nvSpPr>
        <p:spPr>
          <a:ln/>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221C320F-5C66-4341-A041-8F6BA5853510}" type="slidenum">
              <a:rPr kumimoji="0" lang="en-US" altLang="en-US" sz="1200" b="0" i="0" u="none" strike="noStrike" kern="1200" cap="none" spc="0" normalizeH="0" baseline="0" noProof="0">
                <a:ln>
                  <a:noFill/>
                </a:ln>
                <a:solidFill>
                  <a:prstClr val="black"/>
                </a:solidFill>
                <a:effectLst/>
                <a:uLnTx/>
                <a:uFillTx/>
                <a:latin typeface="Lato Light" panose="020F0502020204030203" pitchFamily="34" charset="0"/>
                <a:ea typeface="+mn-ea"/>
                <a:cs typeface="Arial" panose="020B0604020202020204" pitchFamily="34" charset="0"/>
              </a:rPr>
              <a:pPr marL="0" marR="0" lvl="0" indent="0" algn="r" defTabSz="1828434"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a:ln>
                <a:noFill/>
              </a:ln>
              <a:solidFill>
                <a:prstClr val="black"/>
              </a:solidFill>
              <a:effectLst/>
              <a:uLnTx/>
              <a:uFillTx/>
              <a:latin typeface="Lato Light" panose="020F0502020204030203" pitchFamily="34" charset="0"/>
              <a:ea typeface="+mn-ea"/>
              <a:cs typeface="Arial" panose="020B0604020202020204" pitchFamily="34" charset="0"/>
            </a:endParaRPr>
          </a:p>
        </p:txBody>
      </p:sp>
      <p:sp>
        <p:nvSpPr>
          <p:cNvPr id="8193" name="Text Box 1">
            <a:extLst>
              <a:ext uri="{FF2B5EF4-FFF2-40B4-BE49-F238E27FC236}">
                <a16:creationId xmlns:a16="http://schemas.microsoft.com/office/drawing/2014/main" id="{D07C70FE-3B8C-5F74-0EC4-667A1B6F3842}"/>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2" name="Notes Placeholder 1">
            <a:extLst>
              <a:ext uri="{FF2B5EF4-FFF2-40B4-BE49-F238E27FC236}">
                <a16:creationId xmlns:a16="http://schemas.microsoft.com/office/drawing/2014/main" id="{DA621CF6-33D3-0A70-66BA-73372689F302}"/>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218519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A2E49751-2378-B9A7-9E3F-71457A12D4E8}"/>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878489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48CCD-DBD4-0E59-7FA4-6A20F7C8A9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AD64A2-4907-47F7-8825-C4513FE9C65A}"/>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60156600-2822-18BA-05C9-116C98465C3C}"/>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48B0D7CC-3B40-E25D-2CFD-441D12942981}"/>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425591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A4F9D-BBB4-C059-56E3-C1177013A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87F6EB-E563-BD42-7136-8156310CB33D}"/>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0A23516A-089B-BF6E-A1EA-497313E2AD0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CD7615EF-9466-EA15-E351-6A7ACA57F66A}"/>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28131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58DD0-39F3-D9EA-4AEC-CAB6FF93F0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D9BC32-479A-F48F-8403-2EF457C63734}"/>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B73F9698-854B-89DD-D262-B3EF007C53A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F229E520-4ED3-30C5-8172-972DFEE8CFF3}"/>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5768916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E45B1-4944-70C1-76CB-F4208B13E3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B3A62-4E1E-EF33-3341-19B827E253F1}"/>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94398E13-D1EE-6C53-232D-6701FEA3F5CC}"/>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B850ECE5-0794-D43B-D9C4-BAE280B7F147}"/>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744663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D444F-DC34-7089-39CA-3FC75A634B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CB6911-BF91-C839-1277-0753B82B501D}"/>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AA391599-A497-4B53-3B03-0A165107B51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AB81C284-9283-FBAD-F5BE-AD0BAAF34A1D}"/>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49386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F9AED-FB95-D268-223F-CC86F1747A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BF098C-CA73-F819-5AB1-A3AF765B6D32}"/>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136074E0-BED0-E852-9450-CF0321D934F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D0011DB9-6904-25FC-3577-DE3FF8443E65}"/>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5619767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C0581-869D-AC33-64F2-6BDF92A461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D2F8E6-3D2F-9EE4-1EE7-0B08E3DAA213}"/>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A9D5F794-78D4-4E40-CBE9-2C525D37ADA6}"/>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F80251A8-0AC5-121C-179E-09A28A5E9BB3}"/>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6997614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0EB9B-0F4C-8137-EF8D-62AFE371DC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461617-7CB4-3712-3580-6E4959127D91}"/>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B145B76B-539B-AF2F-0029-2791ED7962BA}"/>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80B14A53-FAD9-370E-9A95-572B4CE7A77F}"/>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527620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E555-10F9-A97A-E13F-353CE6A9D9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61E978-B4E2-CE06-EBC5-9D8E357C4640}"/>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932D9978-1D62-7309-751D-FFA8E48F360B}"/>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B40C316E-85C7-7501-788A-5447D63587A0}"/>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725901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
        <p:nvSpPr>
          <p:cNvPr id="6" name="Notes Placeholder 5">
            <a:extLst>
              <a:ext uri="{FF2B5EF4-FFF2-40B4-BE49-F238E27FC236}">
                <a16:creationId xmlns:a16="http://schemas.microsoft.com/office/drawing/2014/main" id="{87F56EC2-1C90-4880-F631-E38ABDBFA04B}"/>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7861846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
        <p:nvSpPr>
          <p:cNvPr id="6" name="Notes Placeholder 5">
            <a:extLst>
              <a:ext uri="{FF2B5EF4-FFF2-40B4-BE49-F238E27FC236}">
                <a16:creationId xmlns:a16="http://schemas.microsoft.com/office/drawing/2014/main" id="{E9992550-059E-C86E-49AB-14DA2BB7BCF8}"/>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81334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25</a:t>
            </a:fld>
            <a:endParaRPr lang="en-US" dirty="0"/>
          </a:p>
        </p:txBody>
      </p:sp>
    </p:spTree>
    <p:extLst>
      <p:ext uri="{BB962C8B-B14F-4D97-AF65-F5344CB8AC3E}">
        <p14:creationId xmlns:p14="http://schemas.microsoft.com/office/powerpoint/2010/main" val="38338744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AFFB7-EF04-FF7A-76FF-CBDFD63C8A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7F8A11-A04E-A89A-32CA-0CCD1043A4B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A65A63B-3325-2417-75D5-C11C6DB46E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E66254C-E0EF-F1F3-4F7C-CF1011C203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8365563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27</a:t>
            </a:fld>
            <a:endParaRPr lang="en-US" dirty="0"/>
          </a:p>
        </p:txBody>
      </p:sp>
    </p:spTree>
    <p:extLst>
      <p:ext uri="{BB962C8B-B14F-4D97-AF65-F5344CB8AC3E}">
        <p14:creationId xmlns:p14="http://schemas.microsoft.com/office/powerpoint/2010/main" val="17147110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1C1CBD1A-6F6C-667F-0094-DB49A6E5F2F8}"/>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9090364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F7C90-0577-6D8F-0174-6044CC2949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44856-9B4D-5FC8-CA8D-E41F2FE48289}"/>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87CD8E64-8A35-A119-9A0A-1C96FDA19C5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
        <p:nvSpPr>
          <p:cNvPr id="6" name="Notes Placeholder 5">
            <a:extLst>
              <a:ext uri="{FF2B5EF4-FFF2-40B4-BE49-F238E27FC236}">
                <a16:creationId xmlns:a16="http://schemas.microsoft.com/office/drawing/2014/main" id="{AD497CF9-8652-DCF3-F495-B0ED22807E8F}"/>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7731534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30</a:t>
            </a:fld>
            <a:endParaRPr lang="en-US" dirty="0"/>
          </a:p>
        </p:txBody>
      </p:sp>
    </p:spTree>
    <p:extLst>
      <p:ext uri="{BB962C8B-B14F-4D97-AF65-F5344CB8AC3E}">
        <p14:creationId xmlns:p14="http://schemas.microsoft.com/office/powerpoint/2010/main" val="17228908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31</a:t>
            </a:fld>
            <a:endParaRPr lang="en-US" dirty="0"/>
          </a:p>
        </p:txBody>
      </p:sp>
    </p:spTree>
    <p:extLst>
      <p:ext uri="{BB962C8B-B14F-4D97-AF65-F5344CB8AC3E}">
        <p14:creationId xmlns:p14="http://schemas.microsoft.com/office/powerpoint/2010/main" val="20768037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34997"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34997"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Notes Placeholder 5">
            <a:extLst>
              <a:ext uri="{FF2B5EF4-FFF2-40B4-BE49-F238E27FC236}">
                <a16:creationId xmlns:a16="http://schemas.microsoft.com/office/drawing/2014/main" id="{BE8402E6-40A3-6F65-3B74-BFF389BBFB2B}"/>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6558870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605EC-92FA-8CFA-6420-99B58E66FA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1652E9-9EEB-1514-A365-483A236FF1A3}"/>
              </a:ext>
            </a:extLst>
          </p:cNvPr>
          <p:cNvSpPr>
            <a:spLocks noGrp="1" noRot="1" noChangeAspect="1"/>
          </p:cNvSpPr>
          <p:nvPr>
            <p:ph type="sldImg"/>
          </p:nvPr>
        </p:nvSpPr>
        <p:spPr>
          <a:xfrm>
            <a:off x="381000" y="685800"/>
            <a:ext cx="6096000" cy="3429000"/>
          </a:xfrm>
        </p:spPr>
        <p:txBody>
          <a:bodyPr/>
          <a:lstStyle/>
          <a:p>
            <a:endParaRPr lang="en-US"/>
          </a:p>
        </p:txBody>
      </p:sp>
      <p:sp>
        <p:nvSpPr>
          <p:cNvPr id="4" name="Slide Number Placeholder 3">
            <a:extLst>
              <a:ext uri="{FF2B5EF4-FFF2-40B4-BE49-F238E27FC236}">
                <a16:creationId xmlns:a16="http://schemas.microsoft.com/office/drawing/2014/main" id="{9AFD41EC-C881-78BE-284F-231B0C348465}"/>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Notes Placeholder 5">
            <a:extLst>
              <a:ext uri="{FF2B5EF4-FFF2-40B4-BE49-F238E27FC236}">
                <a16:creationId xmlns:a16="http://schemas.microsoft.com/office/drawing/2014/main" id="{D0453513-B8DD-C1E2-590E-670CD8A2859A}"/>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4371024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45194-ACCB-D691-5317-FAD07948B8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8A4C35-9ADC-761B-7446-70ECC44C784D}"/>
              </a:ext>
            </a:extLst>
          </p:cNvPr>
          <p:cNvSpPr>
            <a:spLocks noGrp="1" noRot="1" noChangeAspect="1"/>
          </p:cNvSpPr>
          <p:nvPr>
            <p:ph type="sldImg"/>
          </p:nvPr>
        </p:nvSpPr>
        <p:spPr>
          <a:xfrm>
            <a:off x="381000" y="685800"/>
            <a:ext cx="6096000" cy="3429000"/>
          </a:xfrm>
        </p:spPr>
        <p:txBody>
          <a:bodyPr/>
          <a:lstStyle/>
          <a:p>
            <a:endParaRPr lang="en-US"/>
          </a:p>
        </p:txBody>
      </p:sp>
      <p:sp>
        <p:nvSpPr>
          <p:cNvPr id="4" name="Slide Number Placeholder 3">
            <a:extLst>
              <a:ext uri="{FF2B5EF4-FFF2-40B4-BE49-F238E27FC236}">
                <a16:creationId xmlns:a16="http://schemas.microsoft.com/office/drawing/2014/main" id="{AE057863-088E-91D8-4DC3-645D966147F7}"/>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Notes Placeholder 5">
            <a:extLst>
              <a:ext uri="{FF2B5EF4-FFF2-40B4-BE49-F238E27FC236}">
                <a16:creationId xmlns:a16="http://schemas.microsoft.com/office/drawing/2014/main" id="{6B5A871F-8056-15AC-0DB2-3935AB6E33C7}"/>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8734433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a:p>
        </p:txBody>
      </p:sp>
      <p:sp>
        <p:nvSpPr>
          <p:cNvPr id="6" name="Notes Placeholder 5">
            <a:extLst>
              <a:ext uri="{FF2B5EF4-FFF2-40B4-BE49-F238E27FC236}">
                <a16:creationId xmlns:a16="http://schemas.microsoft.com/office/drawing/2014/main" id="{A8BA86C3-3DF2-179A-ACEE-4C0CFBFA44F9}"/>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3647072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36</a:t>
            </a:fld>
            <a:endParaRPr lang="en-US" dirty="0"/>
          </a:p>
        </p:txBody>
      </p:sp>
    </p:spTree>
    <p:extLst>
      <p:ext uri="{BB962C8B-B14F-4D97-AF65-F5344CB8AC3E}">
        <p14:creationId xmlns:p14="http://schemas.microsoft.com/office/powerpoint/2010/main" val="39532949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DE6A7DEA-545B-44FF-AB64-EE89E938B8ED}"/>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8141537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123E5-15C3-CB20-7A5C-D2E0A22C05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546F00-8C58-87E7-9F32-25920F971142}"/>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1DC35D14-A225-E904-213A-1352CBE082FE}"/>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EAB9EA20-A61D-63C7-2C6E-9401703BF55A}"/>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6763689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D1F691-4431-4D91-9809-E9F3FDEDF90B}"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
        <p:nvSpPr>
          <p:cNvPr id="6" name="Notes Placeholder 5">
            <a:extLst>
              <a:ext uri="{FF2B5EF4-FFF2-40B4-BE49-F238E27FC236}">
                <a16:creationId xmlns:a16="http://schemas.microsoft.com/office/drawing/2014/main" id="{DBA0377F-1DA1-1786-EA56-845A28D1151D}"/>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42182423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FD9D37AC-124E-EAD9-9F78-B920A5BD39AD}"/>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4056264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EC441928-3B10-3107-5125-7C8393792150}"/>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6558831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D3F88-6975-2953-41E1-C6A038D091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8191B1-E1BD-9BD5-DA64-7AA76F20747E}"/>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14FF32B2-6C58-9290-799C-23396E6C4EB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
        <p:nvSpPr>
          <p:cNvPr id="6" name="Notes Placeholder 5">
            <a:extLst>
              <a:ext uri="{FF2B5EF4-FFF2-40B4-BE49-F238E27FC236}">
                <a16:creationId xmlns:a16="http://schemas.microsoft.com/office/drawing/2014/main" id="{6D45AAE5-D695-A1B7-5608-4C872C9D4F84}"/>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6054249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14F1D-383F-D768-C33F-FC3FE94806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25CF7F-DF18-C430-01A7-276DB1859C1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4A37FBF-15F7-EB83-0BB9-2AE045A1D6B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E5477B-0E01-9C45-F11C-092A834984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2977011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44</a:t>
            </a:fld>
            <a:endParaRPr lang="en-US" dirty="0"/>
          </a:p>
        </p:txBody>
      </p:sp>
    </p:spTree>
    <p:extLst>
      <p:ext uri="{BB962C8B-B14F-4D97-AF65-F5344CB8AC3E}">
        <p14:creationId xmlns:p14="http://schemas.microsoft.com/office/powerpoint/2010/main" val="33725102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45</a:t>
            </a:fld>
            <a:endParaRPr lang="en-US" dirty="0"/>
          </a:p>
        </p:txBody>
      </p:sp>
    </p:spTree>
    <p:extLst>
      <p:ext uri="{BB962C8B-B14F-4D97-AF65-F5344CB8AC3E}">
        <p14:creationId xmlns:p14="http://schemas.microsoft.com/office/powerpoint/2010/main" val="18714066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46</a:t>
            </a:fld>
            <a:endParaRPr lang="en-US" dirty="0"/>
          </a:p>
        </p:txBody>
      </p:sp>
    </p:spTree>
    <p:extLst>
      <p:ext uri="{BB962C8B-B14F-4D97-AF65-F5344CB8AC3E}">
        <p14:creationId xmlns:p14="http://schemas.microsoft.com/office/powerpoint/2010/main" val="42094974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7DAE0-A115-DBCE-677D-D22E10945E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1A9E06-CF83-AEC6-BAFD-C4D0A59BD29B}"/>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72CC11AC-6B0E-006D-EDAF-5D40D934690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C9D61CAA-1E6C-D6A4-EA47-79F8F034465E}"/>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9444049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48</a:t>
            </a:fld>
            <a:endParaRPr lang="en-US" altLang="en-US" dirty="0"/>
          </a:p>
        </p:txBody>
      </p:sp>
      <p:sp>
        <p:nvSpPr>
          <p:cNvPr id="6" name="Notes Placeholder 5">
            <a:extLst>
              <a:ext uri="{FF2B5EF4-FFF2-40B4-BE49-F238E27FC236}">
                <a16:creationId xmlns:a16="http://schemas.microsoft.com/office/drawing/2014/main" id="{24E2C966-7E51-12F8-A53E-12A8258DEB61}"/>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2304381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622423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14AF3-6C09-2E97-B7FF-7403567446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DB20AF-7493-7867-D875-335A197E0A44}"/>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3D0006D2-B171-0AB9-0FE7-D250F59E8F9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46D20E47-F3AC-0AFB-AB04-B855393AAD6E}"/>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6287752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E24071-FF16-F04C-B2D4-A55BC58F05E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
        <p:nvSpPr>
          <p:cNvPr id="6" name="Notes Placeholder 5">
            <a:extLst>
              <a:ext uri="{FF2B5EF4-FFF2-40B4-BE49-F238E27FC236}">
                <a16:creationId xmlns:a16="http://schemas.microsoft.com/office/drawing/2014/main" id="{5FCDD15A-4FBB-0C02-DAAB-EDE95EE6DA66}"/>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4057470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52</a:t>
            </a:fld>
            <a:endParaRPr lang="en-US" altLang="en-US"/>
          </a:p>
        </p:txBody>
      </p:sp>
      <p:sp>
        <p:nvSpPr>
          <p:cNvPr id="6" name="Notes Placeholder 5">
            <a:extLst>
              <a:ext uri="{FF2B5EF4-FFF2-40B4-BE49-F238E27FC236}">
                <a16:creationId xmlns:a16="http://schemas.microsoft.com/office/drawing/2014/main" id="{01B8AAB7-464A-E499-FD80-B86CCC01E0ED}"/>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9752577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53</a:t>
            </a:fld>
            <a:endParaRPr lang="en-US" altLang="en-US"/>
          </a:p>
        </p:txBody>
      </p:sp>
      <p:sp>
        <p:nvSpPr>
          <p:cNvPr id="6" name="Notes Placeholder 5">
            <a:extLst>
              <a:ext uri="{FF2B5EF4-FFF2-40B4-BE49-F238E27FC236}">
                <a16:creationId xmlns:a16="http://schemas.microsoft.com/office/drawing/2014/main" id="{7A594C0A-C324-1DD2-E26A-D5993310CE17}"/>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4949641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fld id="{0FD1F691-4431-4D91-9809-E9F3FDEDF90B}" type="slidenum">
              <a:rPr lang="en-US" smtClean="0"/>
              <a:t>54</a:t>
            </a:fld>
            <a:endParaRPr lang="en-US"/>
          </a:p>
        </p:txBody>
      </p:sp>
    </p:spTree>
    <p:extLst>
      <p:ext uri="{BB962C8B-B14F-4D97-AF65-F5344CB8AC3E}">
        <p14:creationId xmlns:p14="http://schemas.microsoft.com/office/powerpoint/2010/main" val="11037454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55</a:t>
            </a:fld>
            <a:endParaRPr lang="en-US" dirty="0"/>
          </a:p>
        </p:txBody>
      </p:sp>
    </p:spTree>
    <p:extLst>
      <p:ext uri="{BB962C8B-B14F-4D97-AF65-F5344CB8AC3E}">
        <p14:creationId xmlns:p14="http://schemas.microsoft.com/office/powerpoint/2010/main" val="26984587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E39E8F-10BA-FE4C-8637-19C36136CFD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8E548568-9948-6480-3CAA-837BF6A40595}"/>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0357749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8F392-94C0-4D01-407D-534717F257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1DC2A6-2637-70A6-5592-E7455E9F0A6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00CB9B4-8C1B-40C0-2706-EF483AF0AE20}"/>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85492750-69FC-03BB-096E-D1FD56FEA50E}"/>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DBEAEE-74D0-460A-A66A-90E266C4FE6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55371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58</a:t>
            </a:fld>
            <a:endParaRPr lang="en-US" dirty="0"/>
          </a:p>
        </p:txBody>
      </p:sp>
    </p:spTree>
    <p:extLst>
      <p:ext uri="{BB962C8B-B14F-4D97-AF65-F5344CB8AC3E}">
        <p14:creationId xmlns:p14="http://schemas.microsoft.com/office/powerpoint/2010/main" val="13788629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59</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hyperlink" Target="https://www.clinicaloptions.com/" TargetMode="Externa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xml"/><Relationship Id="rId5" Type="http://schemas.openxmlformats.org/officeDocument/2006/relationships/image" Target="../media/image9.svg"/><Relationship Id="rId4" Type="http://schemas.openxmlformats.org/officeDocument/2006/relationships/image" Target="../media/image1.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6.xml"/><Relationship Id="rId6" Type="http://schemas.openxmlformats.org/officeDocument/2006/relationships/hyperlink" Target="https://www.clinicaloptions.com/" TargetMode="External"/><Relationship Id="rId5" Type="http://schemas.openxmlformats.org/officeDocument/2006/relationships/image" Target="../media/image8.sv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96307842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307383421"/>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200657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a:p>
            <a:pPr marL="1200150" lvl="4" indent="-285750">
              <a:buFont typeface="Calibri" panose="020F0502020204030204" pitchFamily="34" charset="0"/>
              <a:buChar char="─"/>
            </a:pPr>
            <a:endParaRPr lang="en-US" altLang="en-US"/>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214906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814301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126530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9279089"/>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177768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64684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3477566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39354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95163591"/>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3148161427"/>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88387343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2" name="Content Placeholder 25">
            <a:extLst>
              <a:ext uri="{FF2B5EF4-FFF2-40B4-BE49-F238E27FC236}">
                <a16:creationId xmlns:a16="http://schemas.microsoft.com/office/drawing/2014/main" id="{7FC6F2BA-FD35-F5AC-BEFE-69C1A5ACB1B2}"/>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4283777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a:t>Click to edit Master title style</a:t>
            </a:r>
          </a:p>
        </p:txBody>
      </p:sp>
      <p:sp>
        <p:nvSpPr>
          <p:cNvPr id="4" name="Content Placeholder 25">
            <a:extLst>
              <a:ext uri="{FF2B5EF4-FFF2-40B4-BE49-F238E27FC236}">
                <a16:creationId xmlns:a16="http://schemas.microsoft.com/office/drawing/2014/main" id="{F243B70D-DAB7-B6CA-71ED-CFE6419D473F}"/>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8576064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2133161"/>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2999492"/>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26311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Tree>
    <p:extLst>
      <p:ext uri="{BB962C8B-B14F-4D97-AF65-F5344CB8AC3E}">
        <p14:creationId xmlns:p14="http://schemas.microsoft.com/office/powerpoint/2010/main" val="15441403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6E8523BF-A414-E403-53C0-CA6B3C2867C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20786090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FE76006C-D57C-A3B9-79F1-AEBC21B89319}"/>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1691248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3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839726560"/>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4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16141687"/>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313471873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182418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7933955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104736360"/>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60701655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1213540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4175702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6E8523BF-A414-E403-53C0-CA6B3C2867C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23942776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41786826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346561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0">
              <a:lnSpc>
                <a:spcPct val="110000"/>
              </a:lnSpc>
              <a:spcBef>
                <a:spcPts val="0"/>
              </a:spcBef>
            </a:pPr>
            <a:r>
              <a:rPr lang="en-US"/>
              <a:t>Second level</a:t>
            </a:r>
          </a:p>
          <a:p>
            <a:pPr lvl="0">
              <a:lnSpc>
                <a:spcPct val="110000"/>
              </a:lnSpc>
              <a:spcBef>
                <a:spcPts val="0"/>
              </a:spcBef>
            </a:pPr>
            <a:r>
              <a:rPr lang="en-US"/>
              <a:t>Third level</a:t>
            </a:r>
          </a:p>
          <a:p>
            <a:pPr lvl="0">
              <a:lnSpc>
                <a:spcPct val="110000"/>
              </a:lnSpc>
              <a:spcBef>
                <a:spcPts val="0"/>
              </a:spcBef>
            </a:pPr>
            <a:r>
              <a:rPr lang="en-US"/>
              <a:t>Fourth level</a:t>
            </a:r>
          </a:p>
          <a:p>
            <a:pPr lvl="0">
              <a:lnSpc>
                <a:spcPct val="110000"/>
              </a:lnSpc>
              <a:spcBef>
                <a:spcPts val="0"/>
              </a:spcBef>
            </a:pPr>
            <a:r>
              <a:rPr lang="en-US"/>
              <a:t>Fifth level</a:t>
            </a:r>
          </a:p>
        </p:txBody>
      </p:sp>
    </p:spTree>
    <p:extLst>
      <p:ext uri="{BB962C8B-B14F-4D97-AF65-F5344CB8AC3E}">
        <p14:creationId xmlns:p14="http://schemas.microsoft.com/office/powerpoint/2010/main" val="1946463732"/>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9">
            <a:extLst>
              <a:ext uri="{FF2B5EF4-FFF2-40B4-BE49-F238E27FC236}">
                <a16:creationId xmlns:a16="http://schemas.microsoft.com/office/drawing/2014/main" id="{D27276B6-B7A9-8375-07A4-B3BEA2EE1DA0}"/>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spTree>
    <p:extLst>
      <p:ext uri="{BB962C8B-B14F-4D97-AF65-F5344CB8AC3E}">
        <p14:creationId xmlns:p14="http://schemas.microsoft.com/office/powerpoint/2010/main" val="526735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E2250286-95D6-9C80-9D20-8C4C1DE341CC}"/>
              </a:ext>
            </a:extLst>
          </p:cNvPr>
          <p:cNvSpPr>
            <a:spLocks noGrp="1"/>
          </p:cNvSpPr>
          <p:nvPr>
            <p:ph sz="quarter" idx="15"/>
          </p:nvPr>
        </p:nvSpPr>
        <p:spPr>
          <a:xfrm>
            <a:off x="200452" y="1651129"/>
            <a:ext cx="5060524"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Text Placeholder 9">
            <a:extLst>
              <a:ext uri="{FF2B5EF4-FFF2-40B4-BE49-F238E27FC236}">
                <a16:creationId xmlns:a16="http://schemas.microsoft.com/office/drawing/2014/main" id="{6F4AEEB7-5169-2113-8064-38FFB83F44AB}"/>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spTree>
    <p:extLst>
      <p:ext uri="{BB962C8B-B14F-4D97-AF65-F5344CB8AC3E}">
        <p14:creationId xmlns:p14="http://schemas.microsoft.com/office/powerpoint/2010/main" val="349353720"/>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Tree>
    <p:extLst>
      <p:ext uri="{BB962C8B-B14F-4D97-AF65-F5344CB8AC3E}">
        <p14:creationId xmlns:p14="http://schemas.microsoft.com/office/powerpoint/2010/main" val="10563795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067596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471708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47025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E3959AFC-74BC-00E6-61A9-1D9831947F4F}"/>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1221801167"/>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sp>
        <p:nvSpPr>
          <p:cNvPr id="2" name="Rectangle 2">
            <a:extLst>
              <a:ext uri="{FF2B5EF4-FFF2-40B4-BE49-F238E27FC236}">
                <a16:creationId xmlns:a16="http://schemas.microsoft.com/office/drawing/2014/main" id="{C35A40FE-7BD2-8932-8394-0417F693E07A}"/>
              </a:ext>
            </a:extLst>
          </p:cNvPr>
          <p:cNvSpPr>
            <a:spLocks noGrp="1" noChangeArrowheads="1"/>
          </p:cNvSpPr>
          <p:nvPr>
            <p:ph idx="1"/>
          </p:nvPr>
        </p:nvSpPr>
        <p:spPr>
          <a:xfrm>
            <a:off x="231078" y="2262386"/>
            <a:ext cx="11740260" cy="759182"/>
          </a:xfrm>
        </p:spPr>
        <p:txBody>
          <a:bodyPr/>
          <a:lstStyle/>
          <a:p>
            <a:pPr algn="l"/>
            <a:r>
              <a:rPr lang="en-US" sz="1800"/>
              <a:t>Capsule Summaries of all the key data</a:t>
            </a:r>
          </a:p>
          <a:p>
            <a:pPr algn="l"/>
            <a:r>
              <a:rPr lang="en-US" sz="1800"/>
              <a:t>Additional CME/CE-certified </a:t>
            </a:r>
            <a:r>
              <a:rPr lang="en-US" sz="1800" err="1"/>
              <a:t>slideset</a:t>
            </a:r>
            <a:r>
              <a:rPr lang="en-US" sz="1800"/>
              <a:t> on XXXX with expert faculty commentary on all the key studies in:</a:t>
            </a:r>
          </a:p>
        </p:txBody>
      </p:sp>
      <p:sp>
        <p:nvSpPr>
          <p:cNvPr id="3" name="Rectangle 10">
            <a:extLst>
              <a:ext uri="{FF2B5EF4-FFF2-40B4-BE49-F238E27FC236}">
                <a16:creationId xmlns:a16="http://schemas.microsoft.com/office/drawing/2014/main" id="{45D4E959-88CF-C7EF-BD65-42F9F36F36AD}"/>
              </a:ext>
            </a:extLst>
          </p:cNvPr>
          <p:cNvSpPr>
            <a:spLocks noGrp="1" noChangeArrowheads="1"/>
          </p:cNvSpPr>
          <p:nvPr>
            <p:ph type="title" hasCustomPrompt="1"/>
          </p:nvPr>
        </p:nvSpPr>
        <p:spPr>
          <a:xfrm>
            <a:off x="231078" y="1466155"/>
            <a:ext cx="11740260" cy="492944"/>
          </a:xfrm>
        </p:spPr>
        <p:txBody>
          <a:bodyPr/>
          <a:lstStyle>
            <a:lvl1pPr>
              <a:defRPr>
                <a:latin typeface="Poppins" panose="00000500000000000000" pitchFamily="2" charset="0"/>
                <a:cs typeface="Poppins" panose="00000500000000000000" pitchFamily="2" charset="0"/>
              </a:defRPr>
            </a:lvl1pPr>
          </a:lstStyle>
          <a:p>
            <a:r>
              <a:rPr lang="en-US" altLang="en-US"/>
              <a:t>Go Online for More Coverage of XXXXXXXXXXXX!</a:t>
            </a:r>
          </a:p>
        </p:txBody>
      </p:sp>
      <p:sp>
        <p:nvSpPr>
          <p:cNvPr id="4" name="Content Placeholder 4">
            <a:extLst>
              <a:ext uri="{FF2B5EF4-FFF2-40B4-BE49-F238E27FC236}">
                <a16:creationId xmlns:a16="http://schemas.microsoft.com/office/drawing/2014/main" id="{A6C1CC11-0DB7-6045-8188-B18AD2B5AA2F}"/>
              </a:ext>
            </a:extLst>
          </p:cNvPr>
          <p:cNvSpPr>
            <a:spLocks noGrp="1"/>
          </p:cNvSpPr>
          <p:nvPr>
            <p:ph idx="13" hasCustomPrompt="1"/>
          </p:nvPr>
        </p:nvSpPr>
        <p:spPr>
          <a:xfrm>
            <a:off x="231078" y="4592477"/>
            <a:ext cx="11740260" cy="369332"/>
          </a:xfrm>
        </p:spPr>
        <p:txBody>
          <a:bodyPr/>
          <a:lstStyle>
            <a:lvl1pPr algn="ctr">
              <a:defRPr b="1"/>
            </a:lvl1pPr>
          </a:lstStyle>
          <a:p>
            <a:r>
              <a:rPr lang="en-US">
                <a:hlinkClick r:id="rId4"/>
              </a:rPr>
              <a:t>deceraclinical.com/education</a:t>
            </a:r>
            <a:endParaRPr lang="en-US"/>
          </a:p>
        </p:txBody>
      </p:sp>
      <p:sp>
        <p:nvSpPr>
          <p:cNvPr id="5" name="Rectangle 2">
            <a:extLst>
              <a:ext uri="{FF2B5EF4-FFF2-40B4-BE49-F238E27FC236}">
                <a16:creationId xmlns:a16="http://schemas.microsoft.com/office/drawing/2014/main" id="{C2C58E55-8DDC-AE5E-2813-602E00E85F2B}"/>
              </a:ext>
            </a:extLst>
          </p:cNvPr>
          <p:cNvSpPr txBox="1">
            <a:spLocks noChangeArrowheads="1"/>
          </p:cNvSpPr>
          <p:nvPr userDrawn="1"/>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Breast cancer</a:t>
            </a:r>
          </a:p>
          <a:p>
            <a:pPr marL="285750" indent="-285750" algn="l">
              <a:buFont typeface="Arial" panose="020B0604020202020204" pitchFamily="34" charset="0"/>
              <a:buChar char="•"/>
            </a:pPr>
            <a:r>
              <a:rPr lang="en-US" sz="1800" dirty="0"/>
              <a:t>Leukemias and myelodysplastic syndromes</a:t>
            </a:r>
          </a:p>
          <a:p>
            <a:pPr marL="285750" indent="-285750" algn="l">
              <a:buFont typeface="Arial" panose="020B0604020202020204" pitchFamily="34" charset="0"/>
              <a:buChar char="•"/>
            </a:pPr>
            <a:r>
              <a:rPr lang="en-US" sz="1800" dirty="0"/>
              <a:t>Lymphomas</a:t>
            </a:r>
          </a:p>
        </p:txBody>
      </p:sp>
      <p:sp>
        <p:nvSpPr>
          <p:cNvPr id="8" name="Rectangle 2">
            <a:extLst>
              <a:ext uri="{FF2B5EF4-FFF2-40B4-BE49-F238E27FC236}">
                <a16:creationId xmlns:a16="http://schemas.microsoft.com/office/drawing/2014/main" id="{8838021D-777F-7526-78E1-08FC3A7AF010}"/>
              </a:ext>
            </a:extLst>
          </p:cNvPr>
          <p:cNvSpPr txBox="1">
            <a:spLocks noChangeArrowheads="1"/>
          </p:cNvSpPr>
          <p:nvPr userDrawn="1"/>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Lung cancer</a:t>
            </a:r>
          </a:p>
          <a:p>
            <a:pPr marL="285750" indent="-285750" algn="l">
              <a:buFont typeface="Arial" panose="020B0604020202020204" pitchFamily="34" charset="0"/>
              <a:buChar char="•"/>
            </a:pPr>
            <a:r>
              <a:rPr lang="en-US" sz="1800" dirty="0"/>
              <a:t>Multiple myeloma</a:t>
            </a:r>
          </a:p>
        </p:txBody>
      </p:sp>
      <p:pic>
        <p:nvPicPr>
          <p:cNvPr id="6" name="Graphic 5">
            <a:extLst>
              <a:ext uri="{FF2B5EF4-FFF2-40B4-BE49-F238E27FC236}">
                <a16:creationId xmlns:a16="http://schemas.microsoft.com/office/drawing/2014/main" id="{460B28C4-C5E1-53BC-FCBA-67C9C5494EC6}"/>
              </a:ext>
              <a:ext uri="{C183D7F6-B498-43B3-948B-1728B52AA6E4}">
                <adec:decorative xmlns:adec="http://schemas.microsoft.com/office/drawing/2017/decorative" val="1"/>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3808661927"/>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512008772"/>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4083479168"/>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lnSpc>
                <a:spcPct val="100000"/>
              </a:lnSpc>
              <a:spcBef>
                <a:spcPts val="500"/>
              </a:spcBef>
              <a:defRPr/>
            </a:lvl1pPr>
            <a:lvl2pPr>
              <a:spcBef>
                <a:spcPts val="1600"/>
              </a:spcBef>
              <a:defRPr/>
            </a:lvl2pPr>
            <a:lvl3pPr>
              <a:lnSpc>
                <a:spcPct val="100000"/>
              </a:lnSpc>
              <a:spcBef>
                <a:spcPts val="500"/>
              </a:spcBef>
              <a:defRPr/>
            </a:lvl3pPr>
            <a:lvl4pPr>
              <a:lnSpc>
                <a:spcPct val="100000"/>
              </a:lnSpc>
              <a:spcBef>
                <a:spcPts val="500"/>
              </a:spcBef>
              <a:defRPr/>
            </a:lvl4pPr>
            <a:lvl5pPr>
              <a:lnSpc>
                <a:spcPct val="100000"/>
              </a:lnSpc>
              <a:spcBef>
                <a:spcPts val="500"/>
              </a:spcBef>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2047851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F8E436E3-038C-AF2E-BE35-C405BFE3FB87}"/>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7725589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a:t>Click to edit Master title style</a:t>
            </a:r>
          </a:p>
        </p:txBody>
      </p:sp>
      <p:sp>
        <p:nvSpPr>
          <p:cNvPr id="3" name="Content Placeholder 25">
            <a:extLst>
              <a:ext uri="{FF2B5EF4-FFF2-40B4-BE49-F238E27FC236}">
                <a16:creationId xmlns:a16="http://schemas.microsoft.com/office/drawing/2014/main" id="{C56AF1C9-49A6-853A-7443-7A23D66B760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06528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3054660"/>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63621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103741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491841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8280727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a:p>
        </p:txBody>
      </p:sp>
    </p:spTree>
    <p:extLst>
      <p:ext uri="{BB962C8B-B14F-4D97-AF65-F5344CB8AC3E}">
        <p14:creationId xmlns:p14="http://schemas.microsoft.com/office/powerpoint/2010/main" val="17806249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Tree>
    <p:extLst>
      <p:ext uri="{BB962C8B-B14F-4D97-AF65-F5344CB8AC3E}">
        <p14:creationId xmlns:p14="http://schemas.microsoft.com/office/powerpoint/2010/main" val="1209180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0">
              <a:lnSpc>
                <a:spcPct val="110000"/>
              </a:lnSpc>
              <a:spcBef>
                <a:spcPts val="0"/>
              </a:spcBef>
            </a:pPr>
            <a:r>
              <a:rPr lang="en-US"/>
              <a:t>Second level</a:t>
            </a:r>
          </a:p>
          <a:p>
            <a:pPr lvl="0">
              <a:lnSpc>
                <a:spcPct val="110000"/>
              </a:lnSpc>
              <a:spcBef>
                <a:spcPts val="0"/>
              </a:spcBef>
            </a:pPr>
            <a:r>
              <a:rPr lang="en-US"/>
              <a:t>Third level</a:t>
            </a:r>
          </a:p>
          <a:p>
            <a:pPr lvl="0">
              <a:lnSpc>
                <a:spcPct val="110000"/>
              </a:lnSpc>
              <a:spcBef>
                <a:spcPts val="0"/>
              </a:spcBef>
            </a:pPr>
            <a:r>
              <a:rPr lang="en-US"/>
              <a:t>Fourth level</a:t>
            </a:r>
          </a:p>
          <a:p>
            <a:pPr lvl="0">
              <a:lnSpc>
                <a:spcPct val="110000"/>
              </a:lnSpc>
              <a:spcBef>
                <a:spcPts val="0"/>
              </a:spcBef>
            </a:pPr>
            <a:r>
              <a:rPr lang="en-US"/>
              <a:t>Fifth level</a:t>
            </a:r>
          </a:p>
        </p:txBody>
      </p:sp>
    </p:spTree>
    <p:extLst>
      <p:ext uri="{BB962C8B-B14F-4D97-AF65-F5344CB8AC3E}">
        <p14:creationId xmlns:p14="http://schemas.microsoft.com/office/powerpoint/2010/main" val="988466630"/>
      </p:ext>
    </p:extLst>
  </p:cSld>
  <p:clrMapOvr>
    <a:masterClrMapping/>
  </p:clrMapOvr>
  <p:extLst>
    <p:ext uri="{DCECCB84-F9BA-43D5-87BE-67443E8EF086}">
      <p15:sldGuideLst xmlns:p15="http://schemas.microsoft.com/office/powerpoint/2012/main">
        <p15:guide id="1" pos="336"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Tree>
    <p:extLst>
      <p:ext uri="{BB962C8B-B14F-4D97-AF65-F5344CB8AC3E}">
        <p14:creationId xmlns:p14="http://schemas.microsoft.com/office/powerpoint/2010/main" val="42028574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400" b="0" i="0" spc="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Tree>
    <p:extLst>
      <p:ext uri="{BB962C8B-B14F-4D97-AF65-F5344CB8AC3E}">
        <p14:creationId xmlns:p14="http://schemas.microsoft.com/office/powerpoint/2010/main" val="1132474189"/>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Tree>
    <p:extLst>
      <p:ext uri="{BB962C8B-B14F-4D97-AF65-F5344CB8AC3E}">
        <p14:creationId xmlns:p14="http://schemas.microsoft.com/office/powerpoint/2010/main" val="31812385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Tree>
    <p:extLst>
      <p:ext uri="{BB962C8B-B14F-4D97-AF65-F5344CB8AC3E}">
        <p14:creationId xmlns:p14="http://schemas.microsoft.com/office/powerpoint/2010/main" val="355594701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373594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Tree>
    <p:extLst>
      <p:ext uri="{BB962C8B-B14F-4D97-AF65-F5344CB8AC3E}">
        <p14:creationId xmlns:p14="http://schemas.microsoft.com/office/powerpoint/2010/main" val="6353438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E3959AFC-74BC-00E6-61A9-1D9831947F4F}"/>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1531715128"/>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
        <p:nvSpPr>
          <p:cNvPr id="2" name="Rectangle 2">
            <a:extLst>
              <a:ext uri="{FF2B5EF4-FFF2-40B4-BE49-F238E27FC236}">
                <a16:creationId xmlns:a16="http://schemas.microsoft.com/office/drawing/2014/main" id="{C35A40FE-7BD2-8932-8394-0417F693E07A}"/>
              </a:ext>
            </a:extLst>
          </p:cNvPr>
          <p:cNvSpPr>
            <a:spLocks noGrp="1" noChangeArrowheads="1"/>
          </p:cNvSpPr>
          <p:nvPr>
            <p:ph idx="1"/>
          </p:nvPr>
        </p:nvSpPr>
        <p:spPr>
          <a:xfrm>
            <a:off x="231078" y="2262386"/>
            <a:ext cx="11740260" cy="759182"/>
          </a:xfrm>
        </p:spPr>
        <p:txBody>
          <a:bodyPr/>
          <a:lstStyle/>
          <a:p>
            <a:pPr algn="l"/>
            <a:r>
              <a:rPr lang="en-US" sz="1800"/>
              <a:t>Capsule Summaries of all the key data</a:t>
            </a:r>
          </a:p>
          <a:p>
            <a:pPr algn="l"/>
            <a:r>
              <a:rPr lang="en-US" sz="1800"/>
              <a:t>Additional CME/CE-certified </a:t>
            </a:r>
            <a:r>
              <a:rPr lang="en-US" sz="1800" err="1"/>
              <a:t>slideset</a:t>
            </a:r>
            <a:r>
              <a:rPr lang="en-US" sz="1800"/>
              <a:t> on XXXX with expert faculty commentary on all the key studies in:</a:t>
            </a:r>
          </a:p>
        </p:txBody>
      </p:sp>
      <p:sp>
        <p:nvSpPr>
          <p:cNvPr id="3" name="Rectangle 10">
            <a:extLst>
              <a:ext uri="{FF2B5EF4-FFF2-40B4-BE49-F238E27FC236}">
                <a16:creationId xmlns:a16="http://schemas.microsoft.com/office/drawing/2014/main" id="{45D4E959-88CF-C7EF-BD65-42F9F36F36AD}"/>
              </a:ext>
            </a:extLst>
          </p:cNvPr>
          <p:cNvSpPr>
            <a:spLocks noGrp="1" noChangeArrowheads="1"/>
          </p:cNvSpPr>
          <p:nvPr>
            <p:ph type="title" hasCustomPrompt="1"/>
          </p:nvPr>
        </p:nvSpPr>
        <p:spPr>
          <a:xfrm>
            <a:off x="231078" y="1466155"/>
            <a:ext cx="11740260" cy="492944"/>
          </a:xfrm>
        </p:spPr>
        <p:txBody>
          <a:bodyPr/>
          <a:lstStyle>
            <a:lvl1pPr>
              <a:defRPr>
                <a:latin typeface="Poppins" panose="00000500000000000000" pitchFamily="2" charset="0"/>
                <a:cs typeface="Poppins" panose="00000500000000000000" pitchFamily="2" charset="0"/>
              </a:defRPr>
            </a:lvl1pPr>
          </a:lstStyle>
          <a:p>
            <a:r>
              <a:rPr lang="en-US" altLang="en-US"/>
              <a:t>Go Online for More Coverage of XXXXXXXXXXXX!</a:t>
            </a:r>
          </a:p>
        </p:txBody>
      </p:sp>
      <p:sp>
        <p:nvSpPr>
          <p:cNvPr id="4" name="Content Placeholder 4">
            <a:extLst>
              <a:ext uri="{FF2B5EF4-FFF2-40B4-BE49-F238E27FC236}">
                <a16:creationId xmlns:a16="http://schemas.microsoft.com/office/drawing/2014/main" id="{A6C1CC11-0DB7-6045-8188-B18AD2B5AA2F}"/>
              </a:ext>
            </a:extLst>
          </p:cNvPr>
          <p:cNvSpPr>
            <a:spLocks noGrp="1"/>
          </p:cNvSpPr>
          <p:nvPr>
            <p:ph idx="13" hasCustomPrompt="1"/>
          </p:nvPr>
        </p:nvSpPr>
        <p:spPr>
          <a:xfrm>
            <a:off x="231078" y="4592477"/>
            <a:ext cx="11740260" cy="369332"/>
          </a:xfrm>
        </p:spPr>
        <p:txBody>
          <a:bodyPr/>
          <a:lstStyle>
            <a:lvl1pPr algn="ctr">
              <a:defRPr b="1"/>
            </a:lvl1pPr>
          </a:lstStyle>
          <a:p>
            <a:r>
              <a:rPr lang="en-US">
                <a:hlinkClick r:id="rId6"/>
              </a:rPr>
              <a:t>deceraclinical.com/education</a:t>
            </a:r>
            <a:endParaRPr lang="en-US"/>
          </a:p>
        </p:txBody>
      </p:sp>
      <p:sp>
        <p:nvSpPr>
          <p:cNvPr id="5" name="Rectangle 2">
            <a:extLst>
              <a:ext uri="{FF2B5EF4-FFF2-40B4-BE49-F238E27FC236}">
                <a16:creationId xmlns:a16="http://schemas.microsoft.com/office/drawing/2014/main" id="{C2C58E55-8DDC-AE5E-2813-602E00E85F2B}"/>
              </a:ext>
            </a:extLst>
          </p:cNvPr>
          <p:cNvSpPr txBox="1">
            <a:spLocks noChangeArrowheads="1"/>
          </p:cNvSpPr>
          <p:nvPr userDrawn="1"/>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a:t>Breast cancer</a:t>
            </a:r>
          </a:p>
          <a:p>
            <a:pPr marL="285750" indent="-285750" algn="l">
              <a:buFont typeface="Arial" panose="020B0604020202020204" pitchFamily="34" charset="0"/>
              <a:buChar char="•"/>
            </a:pPr>
            <a:r>
              <a:rPr lang="en-US" sz="1800"/>
              <a:t>Leukemias and myelodysplastic syndromes</a:t>
            </a:r>
          </a:p>
          <a:p>
            <a:pPr marL="285750" indent="-285750" algn="l">
              <a:buFont typeface="Arial" panose="020B0604020202020204" pitchFamily="34" charset="0"/>
              <a:buChar char="•"/>
            </a:pPr>
            <a:r>
              <a:rPr lang="en-US" sz="1800"/>
              <a:t>Lymphomas</a:t>
            </a:r>
          </a:p>
        </p:txBody>
      </p:sp>
      <p:sp>
        <p:nvSpPr>
          <p:cNvPr id="8" name="Rectangle 2">
            <a:extLst>
              <a:ext uri="{FF2B5EF4-FFF2-40B4-BE49-F238E27FC236}">
                <a16:creationId xmlns:a16="http://schemas.microsoft.com/office/drawing/2014/main" id="{8838021D-777F-7526-78E1-08FC3A7AF010}"/>
              </a:ext>
            </a:extLst>
          </p:cNvPr>
          <p:cNvSpPr txBox="1">
            <a:spLocks noChangeArrowheads="1"/>
          </p:cNvSpPr>
          <p:nvPr userDrawn="1"/>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a:t>Lung cancer</a:t>
            </a:r>
          </a:p>
          <a:p>
            <a:pPr marL="285750" indent="-285750" algn="l">
              <a:buFont typeface="Arial" panose="020B0604020202020204" pitchFamily="34" charset="0"/>
              <a:buChar char="•"/>
            </a:pPr>
            <a:r>
              <a:rPr lang="en-US" sz="1800"/>
              <a:t>Multiple myeloma</a:t>
            </a:r>
          </a:p>
        </p:txBody>
      </p:sp>
    </p:spTree>
    <p:extLst>
      <p:ext uri="{BB962C8B-B14F-4D97-AF65-F5344CB8AC3E}">
        <p14:creationId xmlns:p14="http://schemas.microsoft.com/office/powerpoint/2010/main" val="185935017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4.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sv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image" Target="../media/image1.pn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image" Target="../media/image8.svg"/><Relationship Id="rId5" Type="http://schemas.openxmlformats.org/officeDocument/2006/relationships/slideLayout" Target="../slideLayouts/slideLayout38.xml"/><Relationship Id="rId10" Type="http://schemas.openxmlformats.org/officeDocument/2006/relationships/image" Target="../media/image7.png"/><Relationship Id="rId4" Type="http://schemas.openxmlformats.org/officeDocument/2006/relationships/slideLayout" Target="../slideLayouts/slideLayout3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3.xml"/><Relationship Id="rId1"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1.pn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4.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image" Target="../media/image9.sv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image" Target="../media/image9.sv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image" Target="../media/image1.png"/><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image" Target="../media/image8.svg"/><Relationship Id="rId5" Type="http://schemas.openxmlformats.org/officeDocument/2006/relationships/slideLayout" Target="../slideLayouts/slideLayout59.xml"/><Relationship Id="rId10" Type="http://schemas.openxmlformats.org/officeDocument/2006/relationships/image" Target="../media/image7.png"/><Relationship Id="rId4" Type="http://schemas.openxmlformats.org/officeDocument/2006/relationships/slideLayout" Target="../slideLayouts/slideLayout58.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64.xml"/><Relationship Id="rId1" Type="http://schemas.openxmlformats.org/officeDocument/2006/relationships/slideLayout" Target="../slideLayouts/slideLayout63.xml"/><Relationship Id="rId5" Type="http://schemas.openxmlformats.org/officeDocument/2006/relationships/image" Target="../media/image9.sv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r:embed="rId35">
            <a:extLst>
              <a:ext uri="{96DAC541-7B7A-43D3-8B79-37D633B846F1}">
                <asvg:svgBlip xmlns:asvg="http://schemas.microsoft.com/office/drawing/2016/SVG/main" r:embed="rId36"/>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166695040"/>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 id="2147483992" r:id="rId20"/>
    <p:sldLayoutId id="2147483993" r:id="rId21"/>
    <p:sldLayoutId id="2147483994" r:id="rId22"/>
    <p:sldLayoutId id="2147483790" r:id="rId23"/>
    <p:sldLayoutId id="2147483882" r:id="rId24"/>
    <p:sldLayoutId id="2147483777" r:id="rId25"/>
    <p:sldLayoutId id="2147483776" r:id="rId26"/>
    <p:sldLayoutId id="2147483778" r:id="rId27"/>
    <p:sldLayoutId id="2147483787" r:id="rId28"/>
    <p:sldLayoutId id="2147483786" r:id="rId29"/>
    <p:sldLayoutId id="2147483785" r:id="rId30"/>
    <p:sldLayoutId id="2147483788" r:id="rId31"/>
    <p:sldLayoutId id="2147483792" r:id="rId32"/>
    <p:sldLayoutId id="2147484007" r:id="rId33"/>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r:embed="rId37">
            <a:extLst>
              <a:ext uri="{96DAC541-7B7A-43D3-8B79-37D633B846F1}">
                <asvg:svgBlip xmlns:asvg="http://schemas.microsoft.com/office/drawing/2016/SVG/main" r:embed="rId38"/>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305984278"/>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1870937"/>
      </p:ext>
    </p:extLst>
  </p:cSld>
  <p:clrMap bg1="lt1" tx1="dk1" bg2="lt2" tx2="dk2" accent1="accent1" accent2="accent2" accent3="accent3" accent4="accent4" accent5="accent5" accent6="accent6" hlink="hlink" folHlink="folHlink"/>
  <p:sldLayoutIdLst>
    <p:sldLayoutId id="2147484005" r:id="rId1"/>
    <p:sldLayoutId id="2147484006" r:id="rId2"/>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3770976416"/>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9" r:id="rId10"/>
    <p:sldLayoutId id="2147483850"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347001613"/>
      </p:ext>
    </p:extLst>
  </p:cSld>
  <p:clrMap bg1="lt1" tx1="dk1" bg2="lt2" tx2="dk2" accent1="accent1" accent2="accent2" accent3="accent3" accent4="accent4" accent5="accent5" accent6="accent6" hlink="hlink" folHlink="folHlink"/>
  <p:sldLayoutIdLst>
    <p:sldLayoutId id="2147483854" r:id="rId1"/>
    <p:sldLayoutId id="2147483879" r:id="rId2"/>
    <p:sldLayoutId id="2147483869" r:id="rId3"/>
    <p:sldLayoutId id="2147483880" r:id="rId4"/>
    <p:sldLayoutId id="2147483856" r:id="rId5"/>
    <p:sldLayoutId id="2147483859" r:id="rId6"/>
    <p:sldLayoutId id="2147483860" r:id="rId7"/>
    <p:sldLayoutId id="2147483861"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Graphic 1">
            <a:extLst>
              <a:ext uri="{FF2B5EF4-FFF2-40B4-BE49-F238E27FC236}">
                <a16:creationId xmlns:a16="http://schemas.microsoft.com/office/drawing/2014/main" id="{E8988C3F-BF65-9301-B54E-FC8F88C0B283}"/>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149798" y="6281112"/>
            <a:ext cx="1141286" cy="434425"/>
          </a:xfrm>
          <a:prstGeom prst="rect">
            <a:avLst/>
          </a:prstGeom>
        </p:spPr>
      </p:pic>
      <p:sp>
        <p:nvSpPr>
          <p:cNvPr id="3" name="Rectangle 2">
            <a:extLst>
              <a:ext uri="{FF2B5EF4-FFF2-40B4-BE49-F238E27FC236}">
                <a16:creationId xmlns:a16="http://schemas.microsoft.com/office/drawing/2014/main" id="{16750A17-65C5-7B0A-6B32-DC5AC927DB42}"/>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167790729"/>
      </p:ext>
    </p:extLst>
  </p:cSld>
  <p:clrMap bg1="lt1" tx1="dk1" bg2="lt2" tx2="dk2" accent1="accent1" accent2="accent2" accent3="accent3" accent4="accent4" accent5="accent5" accent6="accent6" hlink="hlink" folHlink="folHlink"/>
  <p:sldLayoutIdLst>
    <p:sldLayoutId id="2147483837" r:id="rId1"/>
    <p:sldLayoutId id="2147483883" r:id="rId2"/>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5.xml"/><Relationship Id="rId4" Type="http://schemas.openxmlformats.org/officeDocument/2006/relationships/image" Target="../media/image4.sv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15.xml"/><Relationship Id="rId4" Type="http://schemas.openxmlformats.org/officeDocument/2006/relationships/image" Target="../media/image4.sv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8.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5.sv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57.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jpe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deceraclinical.com/oncology" TargetMode="External"/><Relationship Id="rId2" Type="http://schemas.openxmlformats.org/officeDocument/2006/relationships/notesSlide" Target="../notesSlides/notesSlide59.xml"/><Relationship Id="rId1" Type="http://schemas.openxmlformats.org/officeDocument/2006/relationships/slideLayout" Target="../slideLayouts/slideLayout42.xml"/><Relationship Id="rId4" Type="http://schemas.openxmlformats.org/officeDocument/2006/relationships/hyperlink" Target="https://deceraclinical.com/chemoIOAE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333500"/>
            <a:ext cx="10659794" cy="2481970"/>
          </a:xfrm>
          <a:solidFill>
            <a:schemeClr val="accent2"/>
          </a:solidFill>
        </p:spPr>
        <p:txBody>
          <a:bodyPr>
            <a:normAutofit/>
          </a:bodyPr>
          <a:lstStyle/>
          <a:p>
            <a:r>
              <a:rPr lang="en-US" altLang="en-US" sz="3600" dirty="0"/>
              <a:t>Oncology Team Training: Improving Clinical Outcomes in Patients Receiving Immune Checkpoint Inhibitors for Solid Tumors</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5927725"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a:latin typeface="+mn-lt"/>
              </a:rPr>
              <a:t>Provided by Clinical Care Options, LLC dba Decera Clinical Education</a:t>
            </a:r>
            <a:br>
              <a:rPr lang="en-US" altLang="en-US">
                <a:latin typeface="+mn-lt"/>
              </a:rPr>
            </a:br>
            <a:r>
              <a:rPr lang="en-US" altLang="en-US">
                <a:latin typeface="+mn-lt"/>
              </a:rPr>
              <a:t>Supported by an educational grant from Merck Sharp &amp; Dohme LLC.</a:t>
            </a:r>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sz="quarter" idx="13"/>
          </p:nvPr>
        </p:nvSpPr>
        <p:spPr>
          <a:prstGeom prst="rect">
            <a:avLst/>
          </a:prstGeom>
        </p:spPr>
        <p:txBody>
          <a:bodyPr lIns="0" tIns="0" rIns="0" bIns="0"/>
          <a:lstStyle/>
          <a:p>
            <a:pPr marL="0" indent="0">
              <a:spcBef>
                <a:spcPts val="1600"/>
              </a:spcBef>
              <a:buSzPts val="2400"/>
              <a:buNone/>
              <a:defRPr/>
            </a:pPr>
            <a:r>
              <a:rPr lang="en-US" altLang="en-US" sz="2200" dirty="0"/>
              <a:t>Please feel free to use and share some or all of these slides in your noncommercial presentations to colleagues or patients</a:t>
            </a:r>
          </a:p>
          <a:p>
            <a:pPr marL="0" indent="0">
              <a:spcBef>
                <a:spcPts val="1600"/>
              </a:spcBef>
              <a:buSzPts val="2400"/>
              <a:buNone/>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marL="0" indent="0" eaLnBrk="1" hangingPunct="1">
              <a:spcBef>
                <a:spcPts val="1600"/>
              </a:spcBef>
              <a:buNone/>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3252400"/>
            <a:ext cx="8194464" cy="276999"/>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endPar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endParaRP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a:t>Faculty</a:t>
            </a:r>
          </a:p>
        </p:txBody>
      </p:sp>
      <p:sp>
        <p:nvSpPr>
          <p:cNvPr id="8" name="Rectangle 3">
            <a:extLst>
              <a:ext uri="{FF2B5EF4-FFF2-40B4-BE49-F238E27FC236}">
                <a16:creationId xmlns:a16="http://schemas.microsoft.com/office/drawing/2014/main" id="{B31C4F02-7C9F-31AB-EABF-7DD4A54CB118}"/>
              </a:ext>
            </a:extLst>
          </p:cNvPr>
          <p:cNvSpPr>
            <a:spLocks noGrp="1" noChangeArrowheads="1"/>
          </p:cNvSpPr>
          <p:nvPr>
            <p:ph sz="quarter" idx="13"/>
          </p:nvPr>
        </p:nvSpPr>
        <p:spPr>
          <a:xfrm>
            <a:off x="231776" y="1333500"/>
            <a:ext cx="5230562" cy="4762500"/>
          </a:xfrm>
        </p:spPr>
        <p:txBody>
          <a:bodyPr>
            <a:normAutofit/>
          </a:bodyPr>
          <a:lstStyle/>
          <a:p>
            <a:pPr marL="0" indent="0">
              <a:spcBef>
                <a:spcPts val="0"/>
              </a:spcBef>
              <a:spcAft>
                <a:spcPts val="0"/>
              </a:spcAft>
              <a:buNone/>
            </a:pPr>
            <a:r>
              <a:rPr lang="en-US" altLang="en-US" b="1" dirty="0">
                <a:solidFill>
                  <a:srgbClr val="E1471D"/>
                </a:solidFill>
              </a:rPr>
              <a:t>Patrick Forde, MD, PhD</a:t>
            </a:r>
            <a:br>
              <a:rPr lang="en-US" altLang="en-US" b="1" dirty="0">
                <a:solidFill>
                  <a:schemeClr val="accent3"/>
                </a:solidFill>
              </a:rPr>
            </a:br>
            <a:r>
              <a:rPr lang="en-US" altLang="en-US" sz="2000" dirty="0"/>
              <a:t>Medical Oncologist</a:t>
            </a:r>
          </a:p>
          <a:p>
            <a:pPr marL="0" indent="0">
              <a:spcBef>
                <a:spcPts val="0"/>
              </a:spcBef>
              <a:spcAft>
                <a:spcPts val="0"/>
              </a:spcAft>
              <a:buNone/>
            </a:pPr>
            <a:r>
              <a:rPr lang="en-US" altLang="en-US" sz="2000" dirty="0"/>
              <a:t>Professor &amp; Chair of Immuno-Oncology, Trinity College Dublin</a:t>
            </a:r>
          </a:p>
          <a:p>
            <a:pPr marL="0" indent="0">
              <a:spcBef>
                <a:spcPts val="0"/>
              </a:spcBef>
              <a:spcAft>
                <a:spcPts val="0"/>
              </a:spcAft>
              <a:buNone/>
            </a:pPr>
            <a:r>
              <a:rPr lang="en-US" altLang="en-US" sz="2000" dirty="0"/>
              <a:t>Professor of Oncology, Johns Hopkins University</a:t>
            </a:r>
          </a:p>
          <a:p>
            <a:pPr marL="0" indent="0">
              <a:spcBef>
                <a:spcPts val="0"/>
              </a:spcBef>
              <a:spcAft>
                <a:spcPts val="0"/>
              </a:spcAft>
              <a:buNone/>
            </a:pPr>
            <a:r>
              <a:rPr lang="en-US" altLang="en-US" sz="2000" dirty="0"/>
              <a:t>Baltimore, Maryland</a:t>
            </a:r>
          </a:p>
        </p:txBody>
      </p:sp>
      <p:sp>
        <p:nvSpPr>
          <p:cNvPr id="3" name="Content Placeholder 2">
            <a:extLst>
              <a:ext uri="{FF2B5EF4-FFF2-40B4-BE49-F238E27FC236}">
                <a16:creationId xmlns:a16="http://schemas.microsoft.com/office/drawing/2014/main" id="{9AC59800-CCF4-BF85-8B15-A09E1DB7D0E0}"/>
              </a:ext>
            </a:extLst>
          </p:cNvPr>
          <p:cNvSpPr>
            <a:spLocks noGrp="1"/>
          </p:cNvSpPr>
          <p:nvPr>
            <p:ph idx="4294967295"/>
          </p:nvPr>
        </p:nvSpPr>
        <p:spPr>
          <a:xfrm>
            <a:off x="5823702" y="1335088"/>
            <a:ext cx="5983287" cy="4756150"/>
          </a:xfrm>
          <a:prstGeom prst="rect">
            <a:avLst/>
          </a:prstGeom>
        </p:spPr>
        <p:txBody>
          <a:bodyPr/>
          <a:lstStyle/>
          <a:p>
            <a:pPr marL="0" indent="0">
              <a:spcBef>
                <a:spcPts val="0"/>
              </a:spcBef>
              <a:spcAft>
                <a:spcPts val="0"/>
              </a:spcAft>
              <a:buNone/>
            </a:pPr>
            <a:r>
              <a:rPr lang="en-US" b="1" dirty="0">
                <a:solidFill>
                  <a:srgbClr val="E1471D"/>
                </a:solidFill>
              </a:rPr>
              <a:t>Zev A. Wainberg, MD</a:t>
            </a:r>
            <a:endParaRPr lang="en-US" altLang="en-US" dirty="0"/>
          </a:p>
          <a:p>
            <a:pPr marL="0" indent="0">
              <a:spcBef>
                <a:spcPts val="0"/>
              </a:spcBef>
              <a:spcAft>
                <a:spcPts val="0"/>
              </a:spcAft>
              <a:buNone/>
            </a:pPr>
            <a:r>
              <a:rPr lang="en-US" sz="2000" dirty="0"/>
              <a:t>Professor of Medicine and Surgery</a:t>
            </a:r>
            <a:br>
              <a:rPr lang="en-US" sz="2000" dirty="0"/>
            </a:br>
            <a:r>
              <a:rPr lang="en-US" sz="2000" dirty="0"/>
              <a:t>Co-Director, GI Oncology Program</a:t>
            </a:r>
            <a:br>
              <a:rPr lang="en-US" sz="2000" dirty="0"/>
            </a:br>
            <a:r>
              <a:rPr lang="en-US" sz="2000" dirty="0"/>
              <a:t>UCLA School of Medicine</a:t>
            </a:r>
            <a:br>
              <a:rPr lang="en-US" sz="2000" dirty="0"/>
            </a:br>
            <a:r>
              <a:rPr lang="en-US" sz="2000" dirty="0"/>
              <a:t>Los Angeles, California</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D0256-B4B4-268E-A842-6C820AA51041}"/>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BAF57316-26BE-9583-B40C-85FF42B3B545}"/>
              </a:ext>
            </a:extLst>
          </p:cNvPr>
          <p:cNvSpPr>
            <a:spLocks noGrp="1" noChangeArrowheads="1"/>
          </p:cNvSpPr>
          <p:nvPr>
            <p:ph type="title"/>
          </p:nvPr>
        </p:nvSpPr>
        <p:spPr/>
        <p:txBody>
          <a:bodyPr/>
          <a:lstStyle/>
          <a:p>
            <a:r>
              <a:rPr lang="en-US" altLang="en-US"/>
              <a:t>Disclosures</a:t>
            </a:r>
          </a:p>
        </p:txBody>
      </p:sp>
      <p:sp>
        <p:nvSpPr>
          <p:cNvPr id="6" name="Rectangle 3">
            <a:extLst>
              <a:ext uri="{FF2B5EF4-FFF2-40B4-BE49-F238E27FC236}">
                <a16:creationId xmlns:a16="http://schemas.microsoft.com/office/drawing/2014/main" id="{D9C264A6-38B4-5AF3-E66F-B4EE2D065285}"/>
              </a:ext>
            </a:extLst>
          </p:cNvPr>
          <p:cNvSpPr>
            <a:spLocks noGrp="1" noChangeArrowheads="1"/>
          </p:cNvSpPr>
          <p:nvPr>
            <p:ph sz="quarter" idx="13"/>
          </p:nvPr>
        </p:nvSpPr>
        <p:spPr/>
        <p:txBody>
          <a:bodyPr lIns="0" tIns="0" rIns="0" bIns="0" rtlCol="0" anchor="t">
            <a:normAutofit/>
          </a:bodyPr>
          <a:lstStyle/>
          <a:p>
            <a:pPr marL="0" indent="0">
              <a:buClr>
                <a:schemeClr val="accent6"/>
              </a:buClr>
              <a:buNone/>
              <a:defRPr/>
            </a:pPr>
            <a:r>
              <a:rPr lang="en-US" sz="2000" dirty="0">
                <a:latin typeface="Poppins"/>
                <a:cs typeface="Poppins"/>
              </a:rPr>
              <a:t>The </a:t>
            </a:r>
            <a:r>
              <a:rPr lang="en-US" sz="2000" b="1" i="1" dirty="0">
                <a:latin typeface="Poppins"/>
                <a:cs typeface="Poppins"/>
              </a:rPr>
              <a:t>faculty</a:t>
            </a:r>
            <a:r>
              <a:rPr lang="en-US" sz="2000" dirty="0">
                <a:latin typeface="Poppins"/>
                <a:cs typeface="Poppins"/>
              </a:rPr>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altLang="en-US" sz="2000" b="1" dirty="0">
                <a:solidFill>
                  <a:srgbClr val="E1471D"/>
                </a:solidFill>
                <a:latin typeface="Poppins"/>
                <a:cs typeface="Poppins"/>
              </a:rPr>
              <a:t>Patrick Forde, MD, PhD</a:t>
            </a:r>
            <a:r>
              <a:rPr lang="en-US" sz="2000" b="1" dirty="0">
                <a:solidFill>
                  <a:srgbClr val="E1471D"/>
                </a:solidFill>
                <a:latin typeface="Poppins"/>
                <a:cs typeface="Poppins"/>
              </a:rPr>
              <a:t>: </a:t>
            </a:r>
            <a:r>
              <a:rPr lang="en-US" sz="2000" i="1" dirty="0">
                <a:latin typeface="Poppins"/>
                <a:cs typeface="Poppins"/>
              </a:rPr>
              <a:t>research grants: </a:t>
            </a:r>
            <a:r>
              <a:rPr lang="en-US" sz="2000" dirty="0">
                <a:latin typeface="Poppins"/>
                <a:cs typeface="Poppins"/>
              </a:rPr>
              <a:t>AstraZeneca, BioNTech, Bristol Myers Squibb, Novartis, Regeneron, Roche, Summit; </a:t>
            </a:r>
            <a:r>
              <a:rPr lang="en-US" sz="2000" i="1" dirty="0">
                <a:latin typeface="Poppins"/>
                <a:cs typeface="Poppins"/>
              </a:rPr>
              <a:t>consultant: </a:t>
            </a:r>
            <a:r>
              <a:rPr lang="en-US" sz="2000" dirty="0">
                <a:latin typeface="Poppins"/>
                <a:cs typeface="Poppins"/>
              </a:rPr>
              <a:t>Ascendis, AstraZeneca, BioNTech, Bristol Myers Squibb, CureVac, G1, Genelux, Genentech, Gritstone, Janssen, Novartis, Novocure, Regeneron.</a:t>
            </a:r>
          </a:p>
          <a:p>
            <a:pPr marL="0" indent="0">
              <a:buClr>
                <a:schemeClr val="accent6"/>
              </a:buClr>
              <a:buNone/>
              <a:defRPr/>
            </a:pPr>
            <a:r>
              <a:rPr lang="en-US" sz="2000" b="1">
                <a:solidFill>
                  <a:srgbClr val="E1471D"/>
                </a:solidFill>
                <a:latin typeface="Poppins"/>
                <a:cs typeface="Poppins"/>
              </a:rPr>
              <a:t>Zev A. Wainberg</a:t>
            </a:r>
            <a:r>
              <a:rPr lang="en-US" sz="2000" b="1" dirty="0">
                <a:solidFill>
                  <a:srgbClr val="E1471D"/>
                </a:solidFill>
                <a:latin typeface="Poppins"/>
                <a:cs typeface="Poppins"/>
              </a:rPr>
              <a:t>, MD</a:t>
            </a:r>
            <a:r>
              <a:rPr lang="en-US" sz="2000" b="1">
                <a:solidFill>
                  <a:srgbClr val="E1471D"/>
                </a:solidFill>
                <a:latin typeface="Poppins"/>
                <a:cs typeface="Poppins"/>
              </a:rPr>
              <a:t>:</a:t>
            </a:r>
            <a:r>
              <a:rPr lang="en-US" sz="2000" dirty="0">
                <a:latin typeface="Poppins"/>
                <a:cs typeface="Poppins"/>
              </a:rPr>
              <a:t> </a:t>
            </a:r>
            <a:r>
              <a:rPr lang="en-US" sz="2000" i="1">
                <a:latin typeface="Poppins"/>
                <a:cs typeface="Poppins"/>
              </a:rPr>
              <a:t>consultant/advisor/speaker</a:t>
            </a:r>
            <a:r>
              <a:rPr lang="en-US" sz="2000">
                <a:latin typeface="Poppins"/>
                <a:cs typeface="Poppins"/>
              </a:rPr>
              <a:t>: Alligator, Amgen, Arcus, AstraZeneca, </a:t>
            </a:r>
            <a:r>
              <a:rPr lang="en-US" sz="2000" dirty="0">
                <a:latin typeface="Poppins"/>
                <a:cs typeface="Poppins"/>
              </a:rPr>
              <a:t>Bayer</a:t>
            </a:r>
            <a:r>
              <a:rPr lang="en-US" sz="2000">
                <a:latin typeface="Poppins"/>
                <a:cs typeface="Poppins"/>
              </a:rPr>
              <a:t>, Bristol Myers Squibb, Daiichi Sankyo, Ipsen, </a:t>
            </a:r>
            <a:r>
              <a:rPr lang="en-US" sz="2000" dirty="0">
                <a:latin typeface="Poppins"/>
                <a:cs typeface="Poppins"/>
              </a:rPr>
              <a:t>Janssen</a:t>
            </a:r>
            <a:r>
              <a:rPr lang="en-US" sz="2000">
                <a:latin typeface="Poppins"/>
                <a:cs typeface="Poppins"/>
              </a:rPr>
              <a:t>, Lilly, Merck, Novartis, Pfizer, </a:t>
            </a:r>
            <a:r>
              <a:rPr lang="en-US" sz="2000" dirty="0">
                <a:latin typeface="Poppins"/>
                <a:cs typeface="Poppins"/>
              </a:rPr>
              <a:t>Rev Med</a:t>
            </a:r>
            <a:r>
              <a:rPr lang="en-US" sz="2000">
                <a:latin typeface="Poppins"/>
                <a:cs typeface="Poppins"/>
              </a:rPr>
              <a:t>.</a:t>
            </a:r>
            <a:endParaRPr lang="en-US" sz="2000" dirty="0">
              <a:latin typeface="Poppins"/>
              <a:cs typeface="Poppins"/>
            </a:endParaRPr>
          </a:p>
        </p:txBody>
      </p:sp>
    </p:spTree>
    <p:extLst>
      <p:ext uri="{BB962C8B-B14F-4D97-AF65-F5344CB8AC3E}">
        <p14:creationId xmlns:p14="http://schemas.microsoft.com/office/powerpoint/2010/main" val="3425725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337F5-B4E4-90C1-307A-72F1E4B39919}"/>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8957EFD-9044-8990-2992-AAD6D413E74C}"/>
              </a:ext>
            </a:extLst>
          </p:cNvPr>
          <p:cNvSpPr txBox="1">
            <a:spLocks/>
          </p:cNvSpPr>
          <p:nvPr/>
        </p:nvSpPr>
        <p:spPr>
          <a:xfrm>
            <a:off x="231775" y="1333500"/>
            <a:ext cx="10113963" cy="4762500"/>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spcAft>
                <a:spcPts val="700"/>
              </a:spcAft>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00000"/>
              </a:lnSpc>
              <a:spcBef>
                <a:spcPts val="1000"/>
              </a:spcBef>
              <a:spcAft>
                <a:spcPts val="700"/>
              </a:spcAft>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00000"/>
              </a:lnSpc>
              <a:spcBef>
                <a:spcPts val="1000"/>
              </a:spcBef>
              <a:spcAft>
                <a:spcPts val="700"/>
              </a:spcAft>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00000"/>
              </a:lnSpc>
              <a:spcBef>
                <a:spcPts val="1000"/>
              </a:spcBef>
              <a:spcAft>
                <a:spcPts val="700"/>
              </a:spcAft>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At the conclusion of this activity, learners should be able to:</a:t>
            </a:r>
          </a:p>
          <a:p>
            <a:pPr marL="342900" lvl="0" indent="-342900">
              <a:buFont typeface="Arial" panose="020B0604020202020204" pitchFamily="34" charset="0"/>
              <a:buChar char="•"/>
            </a:pPr>
            <a:r>
              <a:rPr lang="en-US" sz="2000" b="1" dirty="0">
                <a:solidFill>
                  <a:schemeClr val="accent1"/>
                </a:solidFill>
              </a:rPr>
              <a:t>Determine </a:t>
            </a:r>
            <a:r>
              <a:rPr lang="en-US" sz="2000" dirty="0"/>
              <a:t>optimal immunotherapy strategies based on clinical experience, expert perspectives, and consensus guidelines for patients with solid tumors</a:t>
            </a:r>
          </a:p>
          <a:p>
            <a:pPr marL="342900" lvl="0" indent="-342900">
              <a:buFont typeface="Arial" panose="020B0604020202020204" pitchFamily="34" charset="0"/>
              <a:buChar char="•"/>
            </a:pPr>
            <a:r>
              <a:rPr lang="en-US" sz="2000" b="1" dirty="0">
                <a:solidFill>
                  <a:schemeClr val="accent1"/>
                </a:solidFill>
              </a:rPr>
              <a:t>Identify, assess, and manage </a:t>
            </a:r>
            <a:r>
              <a:rPr lang="en-US" sz="2000" dirty="0"/>
              <a:t>immune-related adverse events in patients with solid tumors receiving ICI monotherapy or ICI-based combination regimens</a:t>
            </a:r>
          </a:p>
          <a:p>
            <a:pPr marL="342900" lvl="0" indent="-342900">
              <a:buFont typeface="Arial" panose="020B0604020202020204" pitchFamily="34" charset="0"/>
              <a:buChar char="•"/>
            </a:pPr>
            <a:r>
              <a:rPr lang="en-US" sz="2000" b="1" dirty="0">
                <a:solidFill>
                  <a:schemeClr val="accent1"/>
                </a:solidFill>
              </a:rPr>
              <a:t>Select optimal ICI-based treatment</a:t>
            </a:r>
            <a:r>
              <a:rPr lang="en-US" sz="2000" dirty="0"/>
              <a:t> strategies for patients in special populations with liver disease and CNS metastases</a:t>
            </a:r>
          </a:p>
          <a:p>
            <a:pPr marL="342900" lvl="0" indent="-342900">
              <a:buFont typeface="Arial" panose="020B0604020202020204" pitchFamily="34" charset="0"/>
              <a:buChar char="•"/>
            </a:pPr>
            <a:r>
              <a:rPr lang="en-US" sz="2000" b="1" dirty="0">
                <a:solidFill>
                  <a:schemeClr val="accent1"/>
                </a:solidFill>
              </a:rPr>
              <a:t>Actively engage patients </a:t>
            </a:r>
            <a:r>
              <a:rPr lang="en-US" sz="2000" dirty="0"/>
              <a:t>receiving ICI-based therapy in their treatment plan</a:t>
            </a:r>
          </a:p>
        </p:txBody>
      </p:sp>
      <p:sp>
        <p:nvSpPr>
          <p:cNvPr id="9218" name="Rectangle 2">
            <a:extLst>
              <a:ext uri="{FF2B5EF4-FFF2-40B4-BE49-F238E27FC236}">
                <a16:creationId xmlns:a16="http://schemas.microsoft.com/office/drawing/2014/main" id="{D8A916B3-8682-4E94-6641-B5D206CE4A0E}"/>
              </a:ext>
            </a:extLst>
          </p:cNvPr>
          <p:cNvSpPr>
            <a:spLocks noGrp="1" noChangeArrowheads="1"/>
          </p:cNvSpPr>
          <p:nvPr>
            <p:ph type="title"/>
          </p:nvPr>
        </p:nvSpPr>
        <p:spPr/>
        <p:txBody>
          <a:bodyPr/>
          <a:lstStyle/>
          <a:p>
            <a:r>
              <a:rPr lang="en-US" altLang="en-US"/>
              <a:t>Learning Objectives</a:t>
            </a:r>
          </a:p>
        </p:txBody>
      </p:sp>
    </p:spTree>
    <p:extLst>
      <p:ext uri="{BB962C8B-B14F-4D97-AF65-F5344CB8AC3E}">
        <p14:creationId xmlns:p14="http://schemas.microsoft.com/office/powerpoint/2010/main" val="3277467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8F2ED-4FEF-3492-790C-C1EC2BCD14E0}"/>
            </a:ext>
          </a:extLst>
        </p:cNvPr>
        <p:cNvGrpSpPr/>
        <p:nvPr/>
      </p:nvGrpSpPr>
      <p:grpSpPr>
        <a:xfrm>
          <a:off x="0" y="0"/>
          <a:ext cx="0" cy="0"/>
          <a:chOff x="0" y="0"/>
          <a:chExt cx="0" cy="0"/>
        </a:xfrm>
      </p:grpSpPr>
      <p:sp>
        <p:nvSpPr>
          <p:cNvPr id="7171" name="Rectangle 15">
            <a:extLst>
              <a:ext uri="{FF2B5EF4-FFF2-40B4-BE49-F238E27FC236}">
                <a16:creationId xmlns:a16="http://schemas.microsoft.com/office/drawing/2014/main" id="{CB15A14F-67F9-0C94-07D9-A3379D13E0F3}"/>
              </a:ext>
            </a:extLst>
          </p:cNvPr>
          <p:cNvSpPr>
            <a:spLocks noGrp="1" noChangeArrowheads="1"/>
          </p:cNvSpPr>
          <p:nvPr>
            <p:ph type="ctrTitle"/>
          </p:nvPr>
        </p:nvSpPr>
        <p:spPr>
          <a:xfrm>
            <a:off x="228600" y="1408551"/>
            <a:ext cx="11138095" cy="2387600"/>
          </a:xfrm>
          <a:solidFill>
            <a:schemeClr val="accent2"/>
          </a:solidFill>
        </p:spPr>
        <p:txBody>
          <a:bodyPr>
            <a:normAutofit/>
          </a:bodyPr>
          <a:lstStyle/>
          <a:p>
            <a:r>
              <a:rPr lang="en-US" sz="3600"/>
              <a:t>Determining Optimal Immunotherapy Strategies for Individual Patients With Solid Tumors (Lung, Colorectal, or Melanoma)</a:t>
            </a:r>
            <a:endParaRPr lang="en-US" altLang="en-US" sz="3600"/>
          </a:p>
        </p:txBody>
      </p:sp>
      <p:sp>
        <p:nvSpPr>
          <p:cNvPr id="3" name="Subtitle 2">
            <a:extLst>
              <a:ext uri="{FF2B5EF4-FFF2-40B4-BE49-F238E27FC236}">
                <a16:creationId xmlns:a16="http://schemas.microsoft.com/office/drawing/2014/main" id="{FD308BBD-0E85-BED5-0092-6640C9156638}"/>
              </a:ext>
            </a:extLst>
          </p:cNvPr>
          <p:cNvSpPr>
            <a:spLocks noGrp="1"/>
          </p:cNvSpPr>
          <p:nvPr>
            <p:ph type="subTitle" idx="1"/>
          </p:nvPr>
        </p:nvSpPr>
        <p:spPr/>
        <p:txBody>
          <a:bodyPr/>
          <a:lstStyle/>
          <a:p>
            <a:endParaRPr lang="en-US" dirty="0"/>
          </a:p>
        </p:txBody>
      </p:sp>
      <p:sp>
        <p:nvSpPr>
          <p:cNvPr id="11" name="Text Placeholder 5">
            <a:extLst>
              <a:ext uri="{FF2B5EF4-FFF2-40B4-BE49-F238E27FC236}">
                <a16:creationId xmlns:a16="http://schemas.microsoft.com/office/drawing/2014/main" id="{0A790FC4-D137-8878-AE5E-8993FDCDCDBC}"/>
              </a:ext>
            </a:extLst>
          </p:cNvPr>
          <p:cNvSpPr txBox="1">
            <a:spLocks/>
          </p:cNvSpPr>
          <p:nvPr/>
        </p:nvSpPr>
        <p:spPr>
          <a:xfrm>
            <a:off x="228600" y="6053328"/>
            <a:ext cx="5927725"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a:latin typeface="+mn-lt"/>
              </a:rPr>
              <a:t>Provided by Clinical Care Options, LLC dba Decera Clinical Education</a:t>
            </a:r>
            <a:br>
              <a:rPr lang="en-US" altLang="en-US">
                <a:latin typeface="+mn-lt"/>
              </a:rPr>
            </a:br>
            <a:r>
              <a:rPr lang="en-US" altLang="en-US">
                <a:latin typeface="+mn-lt"/>
              </a:rPr>
              <a:t>Supported by an educational grant from Merck Sharp &amp; Dohme LLC.</a:t>
            </a:r>
          </a:p>
        </p:txBody>
      </p:sp>
    </p:spTree>
    <p:extLst>
      <p:ext uri="{BB962C8B-B14F-4D97-AF65-F5344CB8AC3E}">
        <p14:creationId xmlns:p14="http://schemas.microsoft.com/office/powerpoint/2010/main" val="1156782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D647250-B541-A925-6C47-06458813A54B}"/>
              </a:ext>
            </a:extLst>
          </p:cNvPr>
          <p:cNvSpPr>
            <a:spLocks noGrp="1"/>
          </p:cNvSpPr>
          <p:nvPr>
            <p:ph type="title"/>
          </p:nvPr>
        </p:nvSpPr>
        <p:spPr>
          <a:xfrm>
            <a:off x="228600" y="1601674"/>
            <a:ext cx="11118850" cy="1667123"/>
          </a:xfrm>
        </p:spPr>
        <p:txBody>
          <a:bodyPr/>
          <a:lstStyle/>
          <a:p>
            <a:r>
              <a:rPr lang="en-US"/>
              <a:t>Mechanisms of Action, Safety/Efficacy Data for Immune Checkpoint Inhibitor Combinations</a:t>
            </a:r>
          </a:p>
        </p:txBody>
      </p:sp>
      <p:sp>
        <p:nvSpPr>
          <p:cNvPr id="2" name="Slide Number Placeholder 1">
            <a:extLst>
              <a:ext uri="{FF2B5EF4-FFF2-40B4-BE49-F238E27FC236}">
                <a16:creationId xmlns:a16="http://schemas.microsoft.com/office/drawing/2014/main" id="{5B496C1D-5C8F-2F11-533A-7A7AF0DB8D82}"/>
              </a:ext>
            </a:extLst>
          </p:cNvPr>
          <p:cNvSpPr>
            <a:spLocks noGrp="1"/>
          </p:cNvSpPr>
          <p:nvPr>
            <p:ph type="sldNum" sz="quarter" idx="4294967295"/>
          </p:nvPr>
        </p:nvSpPr>
        <p:spPr>
          <a:xfrm>
            <a:off x="11917363" y="6540500"/>
            <a:ext cx="274637" cy="107950"/>
          </a:xfrm>
          <a:prstGeom prst="rect">
            <a:avLst/>
          </a:prstGeom>
        </p:spPr>
        <p:txBody>
          <a:bodyPr/>
          <a:lstStyle/>
          <a:p>
            <a:fld id="{99272199-A5BC-41D3-BB67-59B66A9BF6E2}" type="slidenum">
              <a:rPr lang="en-US" smtClean="0"/>
              <a:pPr/>
              <a:t>7</a:t>
            </a:fld>
            <a:endParaRPr lang="en-US"/>
          </a:p>
        </p:txBody>
      </p:sp>
    </p:spTree>
    <p:extLst>
      <p:ext uri="{BB962C8B-B14F-4D97-AF65-F5344CB8AC3E}">
        <p14:creationId xmlns:p14="http://schemas.microsoft.com/office/powerpoint/2010/main" val="1686290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3" name="Group 302">
            <a:extLst>
              <a:ext uri="{FF2B5EF4-FFF2-40B4-BE49-F238E27FC236}">
                <a16:creationId xmlns:a16="http://schemas.microsoft.com/office/drawing/2014/main" id="{26C6B678-F97A-4213-34EE-9BC2E50509E7}"/>
              </a:ext>
            </a:extLst>
          </p:cNvPr>
          <p:cNvGrpSpPr/>
          <p:nvPr/>
        </p:nvGrpSpPr>
        <p:grpSpPr>
          <a:xfrm>
            <a:off x="5371485" y="3462867"/>
            <a:ext cx="96257" cy="395906"/>
            <a:chOff x="5934069" y="4230304"/>
            <a:chExt cx="96257" cy="395906"/>
          </a:xfrm>
        </p:grpSpPr>
        <p:cxnSp>
          <p:nvCxnSpPr>
            <p:cNvPr id="304" name="Straight Connector 303">
              <a:extLst>
                <a:ext uri="{FF2B5EF4-FFF2-40B4-BE49-F238E27FC236}">
                  <a16:creationId xmlns:a16="http://schemas.microsoft.com/office/drawing/2014/main" id="{873573F2-ED8D-EDC4-3B65-A289CE6D50B6}"/>
                </a:ext>
              </a:extLst>
            </p:cNvPr>
            <p:cNvCxnSpPr>
              <a:cxnSpLocks/>
            </p:cNvCxnSpPr>
            <p:nvPr/>
          </p:nvCxnSpPr>
          <p:spPr bwMode="auto">
            <a:xfrm>
              <a:off x="5934069" y="4230304"/>
              <a:ext cx="0" cy="395906"/>
            </a:xfrm>
            <a:prstGeom prst="line">
              <a:avLst/>
            </a:prstGeom>
            <a:noFill/>
            <a:ln w="28575" cap="flat" cmpd="sng" algn="ctr">
              <a:solidFill>
                <a:schemeClr val="accent5"/>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B023D680-03FE-300F-56D4-E59297956200}"/>
                </a:ext>
              </a:extLst>
            </p:cNvPr>
            <p:cNvCxnSpPr>
              <a:cxnSpLocks/>
            </p:cNvCxnSpPr>
            <p:nvPr/>
          </p:nvCxnSpPr>
          <p:spPr bwMode="auto">
            <a:xfrm>
              <a:off x="6030326" y="4230304"/>
              <a:ext cx="0" cy="395906"/>
            </a:xfrm>
            <a:prstGeom prst="line">
              <a:avLst/>
            </a:prstGeom>
            <a:noFill/>
            <a:ln w="28575" cap="flat" cmpd="sng" algn="ctr">
              <a:solidFill>
                <a:schemeClr val="accent5"/>
              </a:solidFill>
              <a:prstDash val="solid"/>
              <a:round/>
              <a:headEnd type="none" w="med" len="med"/>
              <a:tailEnd type="none" w="med" len="med"/>
            </a:ln>
            <a:effectLst/>
          </p:spPr>
        </p:cxnSp>
      </p:grpSp>
      <p:grpSp>
        <p:nvGrpSpPr>
          <p:cNvPr id="13" name="Group 12">
            <a:extLst>
              <a:ext uri="{FF2B5EF4-FFF2-40B4-BE49-F238E27FC236}">
                <a16:creationId xmlns:a16="http://schemas.microsoft.com/office/drawing/2014/main" id="{FBE142AF-BD1A-188D-A8CF-E4397F88CC2D}"/>
              </a:ext>
            </a:extLst>
          </p:cNvPr>
          <p:cNvGrpSpPr/>
          <p:nvPr/>
        </p:nvGrpSpPr>
        <p:grpSpPr>
          <a:xfrm>
            <a:off x="4648142" y="2033501"/>
            <a:ext cx="1683849" cy="1627664"/>
            <a:chOff x="644370" y="2161709"/>
            <a:chExt cx="1683849" cy="1627664"/>
          </a:xfrm>
        </p:grpSpPr>
        <p:grpSp>
          <p:nvGrpSpPr>
            <p:cNvPr id="14" name="Group 13">
              <a:extLst>
                <a:ext uri="{FF2B5EF4-FFF2-40B4-BE49-F238E27FC236}">
                  <a16:creationId xmlns:a16="http://schemas.microsoft.com/office/drawing/2014/main" id="{417F963A-C00F-4C52-2312-E546000D7002}"/>
                </a:ext>
              </a:extLst>
            </p:cNvPr>
            <p:cNvGrpSpPr/>
            <p:nvPr/>
          </p:nvGrpSpPr>
          <p:grpSpPr>
            <a:xfrm rot="8100000">
              <a:off x="644370" y="2161709"/>
              <a:ext cx="1683849" cy="1627664"/>
              <a:chOff x="5677063" y="3347270"/>
              <a:chExt cx="586887" cy="436006"/>
            </a:xfrm>
          </p:grpSpPr>
          <p:sp>
            <p:nvSpPr>
              <p:cNvPr id="29" name="Freeform: Shape 75">
                <a:extLst>
                  <a:ext uri="{FF2B5EF4-FFF2-40B4-BE49-F238E27FC236}">
                    <a16:creationId xmlns:a16="http://schemas.microsoft.com/office/drawing/2014/main" id="{05148EE4-9DEB-B5E5-13D2-91B05CF3FAE3}"/>
                  </a:ext>
                </a:extLst>
              </p:cNvPr>
              <p:cNvSpPr/>
              <p:nvPr/>
            </p:nvSpPr>
            <p:spPr bwMode="auto">
              <a:xfrm>
                <a:off x="5677063" y="3347270"/>
                <a:ext cx="586887" cy="436006"/>
              </a:xfrm>
              <a:custGeom>
                <a:avLst/>
                <a:gdLst>
                  <a:gd name="connsiteX0" fmla="*/ 21686 w 586887"/>
                  <a:gd name="connsiteY0" fmla="*/ 201989 h 436006"/>
                  <a:gd name="connsiteX1" fmla="*/ 18 w 586887"/>
                  <a:gd name="connsiteY1" fmla="*/ 141318 h 436006"/>
                  <a:gd name="connsiteX2" fmla="*/ 26019 w 586887"/>
                  <a:gd name="connsiteY2" fmla="*/ 89314 h 436006"/>
                  <a:gd name="connsiteX3" fmla="*/ 164696 w 586887"/>
                  <a:gd name="connsiteY3" fmla="*/ 50311 h 436006"/>
                  <a:gd name="connsiteX4" fmla="*/ 203699 w 586887"/>
                  <a:gd name="connsiteY4" fmla="*/ 2641 h 436006"/>
                  <a:gd name="connsiteX5" fmla="*/ 329375 w 586887"/>
                  <a:gd name="connsiteY5" fmla="*/ 11308 h 436006"/>
                  <a:gd name="connsiteX6" fmla="*/ 381379 w 586887"/>
                  <a:gd name="connsiteY6" fmla="*/ 54645 h 436006"/>
                  <a:gd name="connsiteX7" fmla="*/ 489720 w 586887"/>
                  <a:gd name="connsiteY7" fmla="*/ 58978 h 436006"/>
                  <a:gd name="connsiteX8" fmla="*/ 520055 w 586887"/>
                  <a:gd name="connsiteY8" fmla="*/ 145651 h 436006"/>
                  <a:gd name="connsiteX9" fmla="*/ 585060 w 586887"/>
                  <a:gd name="connsiteY9" fmla="*/ 193321 h 436006"/>
                  <a:gd name="connsiteX10" fmla="*/ 567726 w 586887"/>
                  <a:gd name="connsiteY10" fmla="*/ 301663 h 436006"/>
                  <a:gd name="connsiteX11" fmla="*/ 554725 w 586887"/>
                  <a:gd name="connsiteY11" fmla="*/ 401337 h 436006"/>
                  <a:gd name="connsiteX12" fmla="*/ 463718 w 586887"/>
                  <a:gd name="connsiteY12" fmla="*/ 436006 h 436006"/>
                  <a:gd name="connsiteX13" fmla="*/ 385712 w 586887"/>
                  <a:gd name="connsiteY13" fmla="*/ 401337 h 436006"/>
                  <a:gd name="connsiteX14" fmla="*/ 290372 w 586887"/>
                  <a:gd name="connsiteY14" fmla="*/ 427339 h 436006"/>
                  <a:gd name="connsiteX15" fmla="*/ 199365 w 586887"/>
                  <a:gd name="connsiteY15" fmla="*/ 397003 h 436006"/>
                  <a:gd name="connsiteX16" fmla="*/ 104025 w 586887"/>
                  <a:gd name="connsiteY16" fmla="*/ 379668 h 436006"/>
                  <a:gd name="connsiteX17" fmla="*/ 125693 w 586887"/>
                  <a:gd name="connsiteY17" fmla="*/ 314664 h 436006"/>
                  <a:gd name="connsiteX18" fmla="*/ 13019 w 586887"/>
                  <a:gd name="connsiteY18" fmla="*/ 262660 h 436006"/>
                  <a:gd name="connsiteX19" fmla="*/ 21686 w 586887"/>
                  <a:gd name="connsiteY19" fmla="*/ 201989 h 43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6887" h="436006">
                    <a:moveTo>
                      <a:pt x="21686" y="201989"/>
                    </a:moveTo>
                    <a:cubicBezTo>
                      <a:pt x="19519" y="181765"/>
                      <a:pt x="-704" y="160097"/>
                      <a:pt x="18" y="141318"/>
                    </a:cubicBezTo>
                    <a:cubicBezTo>
                      <a:pt x="740" y="122539"/>
                      <a:pt x="-1427" y="104482"/>
                      <a:pt x="26019" y="89314"/>
                    </a:cubicBezTo>
                    <a:cubicBezTo>
                      <a:pt x="53465" y="74146"/>
                      <a:pt x="135083" y="64756"/>
                      <a:pt x="164696" y="50311"/>
                    </a:cubicBezTo>
                    <a:cubicBezTo>
                      <a:pt x="194309" y="35866"/>
                      <a:pt x="176253" y="9141"/>
                      <a:pt x="203699" y="2641"/>
                    </a:cubicBezTo>
                    <a:cubicBezTo>
                      <a:pt x="231146" y="-3860"/>
                      <a:pt x="299762" y="2641"/>
                      <a:pt x="329375" y="11308"/>
                    </a:cubicBezTo>
                    <a:cubicBezTo>
                      <a:pt x="358988" y="19975"/>
                      <a:pt x="354655" y="46700"/>
                      <a:pt x="381379" y="54645"/>
                    </a:cubicBezTo>
                    <a:cubicBezTo>
                      <a:pt x="408103" y="62590"/>
                      <a:pt x="466607" y="43810"/>
                      <a:pt x="489720" y="58978"/>
                    </a:cubicBezTo>
                    <a:cubicBezTo>
                      <a:pt x="512833" y="74146"/>
                      <a:pt x="504165" y="123261"/>
                      <a:pt x="520055" y="145651"/>
                    </a:cubicBezTo>
                    <a:cubicBezTo>
                      <a:pt x="535945" y="168041"/>
                      <a:pt x="577115" y="167319"/>
                      <a:pt x="585060" y="193321"/>
                    </a:cubicBezTo>
                    <a:cubicBezTo>
                      <a:pt x="593005" y="219323"/>
                      <a:pt x="572782" y="266994"/>
                      <a:pt x="567726" y="301663"/>
                    </a:cubicBezTo>
                    <a:cubicBezTo>
                      <a:pt x="562670" y="336332"/>
                      <a:pt x="572060" y="378947"/>
                      <a:pt x="554725" y="401337"/>
                    </a:cubicBezTo>
                    <a:cubicBezTo>
                      <a:pt x="537390" y="423728"/>
                      <a:pt x="491887" y="436006"/>
                      <a:pt x="463718" y="436006"/>
                    </a:cubicBezTo>
                    <a:cubicBezTo>
                      <a:pt x="435549" y="436006"/>
                      <a:pt x="414603" y="402781"/>
                      <a:pt x="385712" y="401337"/>
                    </a:cubicBezTo>
                    <a:cubicBezTo>
                      <a:pt x="356821" y="399893"/>
                      <a:pt x="321430" y="428061"/>
                      <a:pt x="290372" y="427339"/>
                    </a:cubicBezTo>
                    <a:cubicBezTo>
                      <a:pt x="259314" y="426617"/>
                      <a:pt x="230423" y="404948"/>
                      <a:pt x="199365" y="397003"/>
                    </a:cubicBezTo>
                    <a:cubicBezTo>
                      <a:pt x="168307" y="389058"/>
                      <a:pt x="116304" y="393391"/>
                      <a:pt x="104025" y="379668"/>
                    </a:cubicBezTo>
                    <a:cubicBezTo>
                      <a:pt x="91746" y="365945"/>
                      <a:pt x="140861" y="334165"/>
                      <a:pt x="125693" y="314664"/>
                    </a:cubicBezTo>
                    <a:cubicBezTo>
                      <a:pt x="110525" y="295163"/>
                      <a:pt x="30353" y="281439"/>
                      <a:pt x="13019" y="262660"/>
                    </a:cubicBezTo>
                    <a:cubicBezTo>
                      <a:pt x="-4315" y="243881"/>
                      <a:pt x="23853" y="222213"/>
                      <a:pt x="21686" y="201989"/>
                    </a:cubicBezTo>
                    <a:close/>
                  </a:path>
                </a:pathLst>
              </a:custGeom>
              <a:gradFill flip="none" rotWithShape="1">
                <a:gsLst>
                  <a:gs pos="0">
                    <a:schemeClr val="accent3">
                      <a:lumMod val="40000"/>
                      <a:lumOff val="60000"/>
                    </a:schemeClr>
                  </a:gs>
                  <a:gs pos="100000">
                    <a:schemeClr val="accent3"/>
                  </a:gs>
                </a:gsLst>
                <a:path path="circle">
                  <a:fillToRect l="100000" t="100000"/>
                </a:path>
                <a:tileRect r="-100000" b="-100000"/>
              </a:gra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 name="Oval 29">
                <a:extLst>
                  <a:ext uri="{FF2B5EF4-FFF2-40B4-BE49-F238E27FC236}">
                    <a16:creationId xmlns:a16="http://schemas.microsoft.com/office/drawing/2014/main" id="{C0DF4417-78B3-FF36-BA52-0A5FDC120747}"/>
                  </a:ext>
                </a:extLst>
              </p:cNvPr>
              <p:cNvSpPr/>
              <p:nvPr/>
            </p:nvSpPr>
            <p:spPr bwMode="auto">
              <a:xfrm>
                <a:off x="5976571" y="3536769"/>
                <a:ext cx="185749" cy="154131"/>
              </a:xfrm>
              <a:prstGeom prst="ellipse">
                <a:avLst/>
              </a:prstGeom>
              <a:gradFill>
                <a:gsLst>
                  <a:gs pos="0">
                    <a:schemeClr val="accent3">
                      <a:lumMod val="60000"/>
                      <a:lumOff val="40000"/>
                    </a:schemeClr>
                  </a:gs>
                  <a:gs pos="100000">
                    <a:schemeClr val="accent3">
                      <a:lumMod val="75000"/>
                    </a:schemeClr>
                  </a:gs>
                </a:gsLst>
                <a:path path="circle">
                  <a:fillToRect l="100000" t="100000"/>
                </a:path>
              </a:gra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15" name="Group 14">
              <a:extLst>
                <a:ext uri="{FF2B5EF4-FFF2-40B4-BE49-F238E27FC236}">
                  <a16:creationId xmlns:a16="http://schemas.microsoft.com/office/drawing/2014/main" id="{81EF1BB4-3467-8563-6D24-9ABA11297E90}"/>
                </a:ext>
              </a:extLst>
            </p:cNvPr>
            <p:cNvGrpSpPr/>
            <p:nvPr/>
          </p:nvGrpSpPr>
          <p:grpSpPr>
            <a:xfrm>
              <a:off x="658956" y="2340460"/>
              <a:ext cx="1550904" cy="1246202"/>
              <a:chOff x="658956" y="2340460"/>
              <a:chExt cx="1550904" cy="1246202"/>
            </a:xfrm>
            <a:solidFill>
              <a:schemeClr val="accent3">
                <a:lumMod val="20000"/>
                <a:lumOff val="80000"/>
              </a:schemeClr>
            </a:solidFill>
          </p:grpSpPr>
          <p:sp>
            <p:nvSpPr>
              <p:cNvPr id="16" name="Oval 15">
                <a:extLst>
                  <a:ext uri="{FF2B5EF4-FFF2-40B4-BE49-F238E27FC236}">
                    <a16:creationId xmlns:a16="http://schemas.microsoft.com/office/drawing/2014/main" id="{57E121BE-0CD1-0FF4-4E42-94819FD48D24}"/>
                  </a:ext>
                </a:extLst>
              </p:cNvPr>
              <p:cNvSpPr/>
              <p:nvPr/>
            </p:nvSpPr>
            <p:spPr bwMode="auto">
              <a:xfrm rot="8100000">
                <a:off x="1605601" y="3142883"/>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7" name="Oval 16">
                <a:extLst>
                  <a:ext uri="{FF2B5EF4-FFF2-40B4-BE49-F238E27FC236}">
                    <a16:creationId xmlns:a16="http://schemas.microsoft.com/office/drawing/2014/main" id="{8ABE474F-5510-FA7F-C427-599C9014D237}"/>
                  </a:ext>
                </a:extLst>
              </p:cNvPr>
              <p:cNvSpPr/>
              <p:nvPr/>
            </p:nvSpPr>
            <p:spPr bwMode="auto">
              <a:xfrm rot="8100000">
                <a:off x="1377028" y="2624965"/>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8" name="Oval 17">
                <a:extLst>
                  <a:ext uri="{FF2B5EF4-FFF2-40B4-BE49-F238E27FC236}">
                    <a16:creationId xmlns:a16="http://schemas.microsoft.com/office/drawing/2014/main" id="{A811FAAE-F2C0-4ABB-F064-863B07BA2D41}"/>
                  </a:ext>
                </a:extLst>
              </p:cNvPr>
              <p:cNvSpPr/>
              <p:nvPr/>
            </p:nvSpPr>
            <p:spPr bwMode="auto">
              <a:xfrm rot="8100000">
                <a:off x="1855449" y="2893035"/>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9" name="Oval 18">
                <a:extLst>
                  <a:ext uri="{FF2B5EF4-FFF2-40B4-BE49-F238E27FC236}">
                    <a16:creationId xmlns:a16="http://schemas.microsoft.com/office/drawing/2014/main" id="{BC664DBE-3353-FFBA-9F6D-E3FA87753B0C}"/>
                  </a:ext>
                </a:extLst>
              </p:cNvPr>
              <p:cNvSpPr/>
              <p:nvPr/>
            </p:nvSpPr>
            <p:spPr bwMode="auto">
              <a:xfrm rot="8100000">
                <a:off x="1076459" y="2441696"/>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0" name="Oval 19">
                <a:extLst>
                  <a:ext uri="{FF2B5EF4-FFF2-40B4-BE49-F238E27FC236}">
                    <a16:creationId xmlns:a16="http://schemas.microsoft.com/office/drawing/2014/main" id="{539C6256-CBEF-EF98-E697-DDA4168A14E1}"/>
                  </a:ext>
                </a:extLst>
              </p:cNvPr>
              <p:cNvSpPr/>
              <p:nvPr/>
            </p:nvSpPr>
            <p:spPr bwMode="auto">
              <a:xfrm rot="8100000">
                <a:off x="1491718" y="2491866"/>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1" name="Oval 20">
                <a:extLst>
                  <a:ext uri="{FF2B5EF4-FFF2-40B4-BE49-F238E27FC236}">
                    <a16:creationId xmlns:a16="http://schemas.microsoft.com/office/drawing/2014/main" id="{12F9D0FF-5986-7427-D2AE-D1ABAE099ECA}"/>
                  </a:ext>
                </a:extLst>
              </p:cNvPr>
              <p:cNvSpPr/>
              <p:nvPr/>
            </p:nvSpPr>
            <p:spPr bwMode="auto">
              <a:xfrm rot="8100000">
                <a:off x="1782221" y="2340460"/>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2" name="Oval 21">
                <a:extLst>
                  <a:ext uri="{FF2B5EF4-FFF2-40B4-BE49-F238E27FC236}">
                    <a16:creationId xmlns:a16="http://schemas.microsoft.com/office/drawing/2014/main" id="{F1F160C6-3136-6FFF-704C-45DB721E9E17}"/>
                  </a:ext>
                </a:extLst>
              </p:cNvPr>
              <p:cNvSpPr/>
              <p:nvPr/>
            </p:nvSpPr>
            <p:spPr bwMode="auto">
              <a:xfrm rot="8100000">
                <a:off x="2078687" y="2669797"/>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3" name="Oval 22">
                <a:extLst>
                  <a:ext uri="{FF2B5EF4-FFF2-40B4-BE49-F238E27FC236}">
                    <a16:creationId xmlns:a16="http://schemas.microsoft.com/office/drawing/2014/main" id="{7D958C99-C0E0-B862-96D6-DD9C3C489B49}"/>
                  </a:ext>
                </a:extLst>
              </p:cNvPr>
              <p:cNvSpPr/>
              <p:nvPr/>
            </p:nvSpPr>
            <p:spPr bwMode="auto">
              <a:xfrm rot="8100000">
                <a:off x="1952666" y="3307005"/>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4" name="Oval 23">
                <a:extLst>
                  <a:ext uri="{FF2B5EF4-FFF2-40B4-BE49-F238E27FC236}">
                    <a16:creationId xmlns:a16="http://schemas.microsoft.com/office/drawing/2014/main" id="{FB6BAA96-E3E9-9351-3F3D-470B38F3FCBC}"/>
                  </a:ext>
                </a:extLst>
              </p:cNvPr>
              <p:cNvSpPr/>
              <p:nvPr/>
            </p:nvSpPr>
            <p:spPr bwMode="auto">
              <a:xfrm rot="8100000">
                <a:off x="658956" y="2783750"/>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5" name="Oval 24">
                <a:extLst>
                  <a:ext uri="{FF2B5EF4-FFF2-40B4-BE49-F238E27FC236}">
                    <a16:creationId xmlns:a16="http://schemas.microsoft.com/office/drawing/2014/main" id="{9F015DFC-84FA-D0B2-BD95-7E1350AA04A6}"/>
                  </a:ext>
                </a:extLst>
              </p:cNvPr>
              <p:cNvSpPr/>
              <p:nvPr/>
            </p:nvSpPr>
            <p:spPr bwMode="auto">
              <a:xfrm rot="8100000">
                <a:off x="833224" y="3272320"/>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6" name="Oval 25">
                <a:extLst>
                  <a:ext uri="{FF2B5EF4-FFF2-40B4-BE49-F238E27FC236}">
                    <a16:creationId xmlns:a16="http://schemas.microsoft.com/office/drawing/2014/main" id="{2F0CE903-BCD1-6C58-3DBD-D43087D2C8C9}"/>
                  </a:ext>
                </a:extLst>
              </p:cNvPr>
              <p:cNvSpPr/>
              <p:nvPr/>
            </p:nvSpPr>
            <p:spPr bwMode="auto">
              <a:xfrm rot="8100000">
                <a:off x="1476700" y="3415987"/>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7" name="Oval 26">
                <a:extLst>
                  <a:ext uri="{FF2B5EF4-FFF2-40B4-BE49-F238E27FC236}">
                    <a16:creationId xmlns:a16="http://schemas.microsoft.com/office/drawing/2014/main" id="{81D5BF06-66E5-0D30-4EF2-A29E3688957C}"/>
                  </a:ext>
                </a:extLst>
              </p:cNvPr>
              <p:cNvSpPr/>
              <p:nvPr/>
            </p:nvSpPr>
            <p:spPr bwMode="auto">
              <a:xfrm rot="8100000">
                <a:off x="1761378" y="2648420"/>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8" name="Oval 27">
                <a:extLst>
                  <a:ext uri="{FF2B5EF4-FFF2-40B4-BE49-F238E27FC236}">
                    <a16:creationId xmlns:a16="http://schemas.microsoft.com/office/drawing/2014/main" id="{5CA1836A-81A2-FD1C-3A9E-A7CEE4849C70}"/>
                  </a:ext>
                </a:extLst>
              </p:cNvPr>
              <p:cNvSpPr/>
              <p:nvPr/>
            </p:nvSpPr>
            <p:spPr bwMode="auto">
              <a:xfrm rot="8100000">
                <a:off x="1654474" y="2986711"/>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sp>
        <p:nvSpPr>
          <p:cNvPr id="269" name="TextBox 268">
            <a:extLst>
              <a:ext uri="{FF2B5EF4-FFF2-40B4-BE49-F238E27FC236}">
                <a16:creationId xmlns:a16="http://schemas.microsoft.com/office/drawing/2014/main" id="{F5C905E0-12B5-B50F-033E-34DA20A21AE1}"/>
              </a:ext>
            </a:extLst>
          </p:cNvPr>
          <p:cNvSpPr txBox="1"/>
          <p:nvPr/>
        </p:nvSpPr>
        <p:spPr bwMode="auto">
          <a:xfrm>
            <a:off x="9573702" y="1342101"/>
            <a:ext cx="2427798"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eaLnBrk="0" fontAlgn="base" hangingPunct="0">
              <a:defRPr/>
            </a:pPr>
            <a:r>
              <a:rPr lang="en-US" sz="1600" b="1" dirty="0">
                <a:solidFill>
                  <a:schemeClr val="accent6"/>
                </a:solidFill>
                <a:latin typeface="Poppins" panose="00000500000000000000" pitchFamily="2" charset="0"/>
                <a:ea typeface="Calibri"/>
                <a:cs typeface="Poppins" panose="00000500000000000000" pitchFamily="2" charset="0"/>
              </a:rPr>
              <a:t>PD-1 Inhibitors</a:t>
            </a:r>
            <a:endParaRPr lang="en-US" sz="1400" dirty="0">
              <a:solidFill>
                <a:schemeClr val="accent6"/>
              </a:solidFill>
              <a:latin typeface="Poppins" panose="00000500000000000000" pitchFamily="2" charset="0"/>
              <a:ea typeface="Calibri"/>
              <a:cs typeface="Poppins" panose="00000500000000000000" pitchFamily="2" charset="0"/>
            </a:endParaRPr>
          </a:p>
          <a:p>
            <a:pPr marL="285750" indent="-285750" eaLnBrk="0" fontAlgn="base" hangingPunct="0">
              <a:buFont typeface="Wingdings" panose="05000000000000000000" pitchFamily="2" charset="2"/>
              <a:buChar char="§"/>
              <a:defRPr/>
            </a:pPr>
            <a:r>
              <a:rPr lang="en-US" sz="1400" dirty="0">
                <a:solidFill>
                  <a:srgbClr val="000000"/>
                </a:solidFill>
                <a:latin typeface="Poppins" panose="00000500000000000000" pitchFamily="2" charset="0"/>
                <a:ea typeface="Calibri"/>
                <a:cs typeface="Poppins" panose="00000500000000000000" pitchFamily="2" charset="0"/>
              </a:rPr>
              <a:t>Cemiplimab</a:t>
            </a:r>
          </a:p>
          <a:p>
            <a:pPr marL="285750" indent="-285750" eaLnBrk="0" fontAlgn="base" hangingPunct="0">
              <a:buFont typeface="Wingdings" panose="05000000000000000000" pitchFamily="2" charset="2"/>
              <a:buChar char="§"/>
              <a:defRPr/>
            </a:pPr>
            <a:r>
              <a:rPr lang="en-US" sz="1400" dirty="0">
                <a:solidFill>
                  <a:srgbClr val="000000"/>
                </a:solidFill>
                <a:latin typeface="Poppins" panose="00000500000000000000" pitchFamily="2" charset="0"/>
                <a:ea typeface="Calibri"/>
                <a:cs typeface="Poppins" panose="00000500000000000000" pitchFamily="2" charset="0"/>
              </a:rPr>
              <a:t>Dostarlimab</a:t>
            </a:r>
          </a:p>
          <a:p>
            <a:pPr marL="285750" indent="-285750" eaLnBrk="0" fontAlgn="base" hangingPunct="0">
              <a:buFont typeface="Wingdings" panose="05000000000000000000" pitchFamily="2" charset="2"/>
              <a:buChar char="§"/>
              <a:defRPr/>
            </a:pPr>
            <a:r>
              <a:rPr lang="en-US" sz="1400" dirty="0">
                <a:solidFill>
                  <a:srgbClr val="000000"/>
                </a:solidFill>
                <a:latin typeface="Poppins" panose="00000500000000000000" pitchFamily="2" charset="0"/>
                <a:ea typeface="Calibri"/>
                <a:cs typeface="Poppins" panose="00000500000000000000" pitchFamily="2" charset="0"/>
              </a:rPr>
              <a:t>Nivolumab</a:t>
            </a:r>
          </a:p>
          <a:p>
            <a:pPr marL="285750" indent="-285750" eaLnBrk="0" fontAlgn="base" hangingPunct="0">
              <a:buFont typeface="Wingdings" panose="05000000000000000000" pitchFamily="2" charset="2"/>
              <a:buChar char="§"/>
              <a:defRPr/>
            </a:pPr>
            <a:r>
              <a:rPr lang="en-US" sz="1400" dirty="0">
                <a:solidFill>
                  <a:srgbClr val="000000"/>
                </a:solidFill>
                <a:latin typeface="Poppins" panose="00000500000000000000" pitchFamily="2" charset="0"/>
                <a:ea typeface="Calibri"/>
                <a:cs typeface="Poppins" panose="00000500000000000000" pitchFamily="2" charset="0"/>
              </a:rPr>
              <a:t>Pembrolizumab</a:t>
            </a:r>
          </a:p>
          <a:p>
            <a:pPr marL="285750" indent="-285750" eaLnBrk="0" fontAlgn="base" hangingPunct="0">
              <a:buFont typeface="Wingdings" panose="05000000000000000000" pitchFamily="2" charset="2"/>
              <a:buChar char="§"/>
              <a:defRPr/>
            </a:pPr>
            <a:r>
              <a:rPr lang="en-US" sz="1400" dirty="0">
                <a:solidFill>
                  <a:srgbClr val="000000"/>
                </a:solidFill>
                <a:latin typeface="Poppins" panose="00000500000000000000" pitchFamily="2" charset="0"/>
                <a:ea typeface="Calibri"/>
                <a:cs typeface="Poppins" panose="00000500000000000000" pitchFamily="2" charset="0"/>
              </a:rPr>
              <a:t>Retifanlimab</a:t>
            </a:r>
          </a:p>
          <a:p>
            <a:pPr marL="285750" indent="-285750" eaLnBrk="0" fontAlgn="base" hangingPunct="0">
              <a:buFont typeface="Wingdings" panose="05000000000000000000" pitchFamily="2" charset="2"/>
              <a:buChar char="§"/>
              <a:defRPr/>
            </a:pPr>
            <a:r>
              <a:rPr lang="en-US" sz="1400" dirty="0">
                <a:solidFill>
                  <a:srgbClr val="000000"/>
                </a:solidFill>
                <a:latin typeface="Poppins" panose="00000500000000000000" pitchFamily="2" charset="0"/>
                <a:ea typeface="Calibri"/>
                <a:cs typeface="Poppins" panose="00000500000000000000" pitchFamily="2" charset="0"/>
              </a:rPr>
              <a:t>Tislelizumab</a:t>
            </a:r>
          </a:p>
          <a:p>
            <a:pPr marL="285750" indent="-285750" eaLnBrk="0" fontAlgn="base" hangingPunct="0">
              <a:buFont typeface="Wingdings" panose="05000000000000000000" pitchFamily="2" charset="2"/>
              <a:buChar char="§"/>
              <a:defRPr/>
            </a:pPr>
            <a:r>
              <a:rPr lang="en-US" sz="1400" dirty="0">
                <a:solidFill>
                  <a:srgbClr val="000000"/>
                </a:solidFill>
                <a:latin typeface="Poppins" panose="00000500000000000000" pitchFamily="2" charset="0"/>
                <a:ea typeface="Calibri"/>
                <a:cs typeface="Poppins" panose="00000500000000000000" pitchFamily="2" charset="0"/>
              </a:rPr>
              <a:t>Toripalimab</a:t>
            </a:r>
          </a:p>
          <a:p>
            <a:pPr eaLnBrk="0" fontAlgn="base" hangingPunct="0">
              <a:defRPr/>
            </a:pPr>
            <a:endParaRPr lang="en-US" sz="1400" dirty="0">
              <a:solidFill>
                <a:srgbClr val="015873"/>
              </a:solidFill>
              <a:latin typeface="Poppins" panose="00000500000000000000" pitchFamily="2" charset="0"/>
              <a:ea typeface="Calibri"/>
              <a:cs typeface="Poppins" panose="00000500000000000000" pitchFamily="2" charset="0"/>
            </a:endParaRPr>
          </a:p>
          <a:p>
            <a:pPr eaLnBrk="0" fontAlgn="base" hangingPunct="0">
              <a:defRPr/>
            </a:pPr>
            <a:r>
              <a:rPr lang="en-US" sz="1600" b="1" dirty="0">
                <a:solidFill>
                  <a:schemeClr val="accent6"/>
                </a:solidFill>
                <a:latin typeface="Poppins" panose="00000500000000000000" pitchFamily="2" charset="0"/>
                <a:ea typeface="Calibri"/>
                <a:cs typeface="Poppins" panose="00000500000000000000" pitchFamily="2" charset="0"/>
              </a:rPr>
              <a:t>PD-L1 Inhibitors</a:t>
            </a:r>
          </a:p>
          <a:p>
            <a:pPr marL="285750" indent="-285750" eaLnBrk="0" fontAlgn="base" hangingPunct="0">
              <a:buFont typeface="Wingdings" panose="05000000000000000000" pitchFamily="2" charset="2"/>
              <a:buChar char="§"/>
              <a:defRPr/>
            </a:pPr>
            <a:r>
              <a:rPr lang="en-US" sz="1400" dirty="0">
                <a:solidFill>
                  <a:srgbClr val="000000"/>
                </a:solidFill>
                <a:latin typeface="Poppins" panose="00000500000000000000" pitchFamily="2" charset="0"/>
                <a:ea typeface="Calibri"/>
                <a:cs typeface="Poppins" panose="00000500000000000000" pitchFamily="2" charset="0"/>
              </a:rPr>
              <a:t>Atezolizumab</a:t>
            </a:r>
          </a:p>
          <a:p>
            <a:pPr marL="285750" indent="-285750" eaLnBrk="0" fontAlgn="base" hangingPunct="0">
              <a:buFont typeface="Wingdings" panose="05000000000000000000" pitchFamily="2" charset="2"/>
              <a:buChar char="§"/>
              <a:defRPr/>
            </a:pPr>
            <a:r>
              <a:rPr lang="en-US" sz="1400" dirty="0">
                <a:solidFill>
                  <a:srgbClr val="000000"/>
                </a:solidFill>
                <a:latin typeface="Poppins" panose="00000500000000000000" pitchFamily="2" charset="0"/>
                <a:ea typeface="Calibri"/>
                <a:cs typeface="Poppins" panose="00000500000000000000" pitchFamily="2" charset="0"/>
              </a:rPr>
              <a:t>Avelumab</a:t>
            </a:r>
          </a:p>
          <a:p>
            <a:pPr marL="285750" indent="-285750" eaLnBrk="0" fontAlgn="base" hangingPunct="0">
              <a:buFont typeface="Wingdings" panose="05000000000000000000" pitchFamily="2" charset="2"/>
              <a:buChar char="§"/>
              <a:defRPr/>
            </a:pPr>
            <a:r>
              <a:rPr lang="en-US" sz="1400" dirty="0">
                <a:solidFill>
                  <a:srgbClr val="000000"/>
                </a:solidFill>
                <a:latin typeface="Poppins" panose="00000500000000000000" pitchFamily="2" charset="0"/>
                <a:ea typeface="Calibri"/>
                <a:cs typeface="Poppins" panose="00000500000000000000" pitchFamily="2" charset="0"/>
              </a:rPr>
              <a:t>Cosibelimab</a:t>
            </a:r>
          </a:p>
          <a:p>
            <a:pPr marL="285750" indent="-285750" eaLnBrk="0" fontAlgn="base" hangingPunct="0">
              <a:buFont typeface="Wingdings" panose="05000000000000000000" pitchFamily="2" charset="2"/>
              <a:buChar char="§"/>
              <a:defRPr/>
            </a:pPr>
            <a:r>
              <a:rPr lang="en-US" sz="1400" dirty="0">
                <a:solidFill>
                  <a:srgbClr val="000000"/>
                </a:solidFill>
                <a:latin typeface="Poppins" panose="00000500000000000000" pitchFamily="2" charset="0"/>
                <a:ea typeface="Calibri"/>
                <a:cs typeface="Poppins" panose="00000500000000000000" pitchFamily="2" charset="0"/>
              </a:rPr>
              <a:t>Durvalumab</a:t>
            </a:r>
          </a:p>
          <a:p>
            <a:pPr eaLnBrk="0" fontAlgn="base" hangingPunct="0">
              <a:defRPr/>
            </a:pPr>
            <a:endParaRPr lang="en-US" sz="1400" dirty="0">
              <a:solidFill>
                <a:srgbClr val="015873"/>
              </a:solidFill>
              <a:latin typeface="Poppins" panose="00000500000000000000" pitchFamily="2" charset="0"/>
              <a:ea typeface="Calibri"/>
              <a:cs typeface="Poppins" panose="00000500000000000000" pitchFamily="2" charset="0"/>
            </a:endParaRPr>
          </a:p>
          <a:p>
            <a:pPr eaLnBrk="0" fontAlgn="base" hangingPunct="0">
              <a:defRPr/>
            </a:pPr>
            <a:r>
              <a:rPr lang="en-US" sz="1600" b="1" dirty="0">
                <a:solidFill>
                  <a:schemeClr val="accent6"/>
                </a:solidFill>
                <a:latin typeface="Poppins" panose="00000500000000000000" pitchFamily="2" charset="0"/>
                <a:ea typeface="Calibri"/>
                <a:cs typeface="Poppins" panose="00000500000000000000" pitchFamily="2" charset="0"/>
              </a:rPr>
              <a:t>LAG-3 Inhibitor</a:t>
            </a:r>
          </a:p>
          <a:p>
            <a:pPr marL="285750" indent="-285750" eaLnBrk="0" fontAlgn="base" hangingPunct="0">
              <a:spcBef>
                <a:spcPct val="0"/>
              </a:spcBef>
              <a:spcAft>
                <a:spcPct val="0"/>
              </a:spcAft>
              <a:buFont typeface="Wingdings" pitchFamily="2" charset="2"/>
              <a:buChar char="§"/>
              <a:defRPr/>
            </a:pPr>
            <a:r>
              <a:rPr lang="en-US" sz="1400" dirty="0">
                <a:solidFill>
                  <a:srgbClr val="000000"/>
                </a:solidFill>
                <a:latin typeface="Poppins" panose="00000500000000000000" pitchFamily="2" charset="0"/>
                <a:ea typeface="Calibri"/>
                <a:cs typeface="Poppins" panose="00000500000000000000" pitchFamily="2" charset="0"/>
              </a:rPr>
              <a:t>Relatlimab (used in combination with nivolumab)</a:t>
            </a:r>
            <a:endParaRPr lang="en-US" sz="1400" b="1" dirty="0">
              <a:solidFill>
                <a:srgbClr val="000000"/>
              </a:solidFill>
              <a:latin typeface="Poppins" panose="00000500000000000000" pitchFamily="2" charset="0"/>
              <a:ea typeface="Calibri"/>
              <a:cs typeface="Poppins" panose="00000500000000000000" pitchFamily="2" charset="0"/>
            </a:endParaRPr>
          </a:p>
        </p:txBody>
      </p:sp>
      <p:sp>
        <p:nvSpPr>
          <p:cNvPr id="270" name="Text Box 11">
            <a:extLst>
              <a:ext uri="{FF2B5EF4-FFF2-40B4-BE49-F238E27FC236}">
                <a16:creationId xmlns:a16="http://schemas.microsoft.com/office/drawing/2014/main" id="{B6849601-95EA-3C12-63C0-E72245C7150E}"/>
              </a:ext>
            </a:extLst>
          </p:cNvPr>
          <p:cNvSpPr txBox="1">
            <a:spLocks noChangeArrowheads="1"/>
          </p:cNvSpPr>
          <p:nvPr/>
        </p:nvSpPr>
        <p:spPr bwMode="auto">
          <a:xfrm>
            <a:off x="2413727" y="6455851"/>
            <a:ext cx="708803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ts val="0"/>
              </a:spcBef>
              <a:spcAft>
                <a:spcPts val="0"/>
              </a:spcAft>
              <a:buClrTx/>
              <a:buFontTx/>
              <a:buNone/>
              <a:defRPr/>
            </a:pPr>
            <a:r>
              <a:rPr lang="en-US" altLang="en-US" sz="1000" spc="-10">
                <a:solidFill>
                  <a:srgbClr val="000000"/>
                </a:solidFill>
                <a:latin typeface="Poppins" panose="00000500000000000000" pitchFamily="2" charset="0"/>
                <a:cs typeface="Poppins" panose="00000500000000000000" pitchFamily="2" charset="0"/>
              </a:rPr>
              <a:t>Fernandes. Int J Mol Sci. 2023;24:4044. </a:t>
            </a:r>
          </a:p>
        </p:txBody>
      </p:sp>
      <p:sp>
        <p:nvSpPr>
          <p:cNvPr id="271" name="TextBox 270">
            <a:extLst>
              <a:ext uri="{FF2B5EF4-FFF2-40B4-BE49-F238E27FC236}">
                <a16:creationId xmlns:a16="http://schemas.microsoft.com/office/drawing/2014/main" id="{0B17C579-4F24-1BE8-9BF0-C98294BA662D}"/>
              </a:ext>
            </a:extLst>
          </p:cNvPr>
          <p:cNvSpPr txBox="1"/>
          <p:nvPr/>
        </p:nvSpPr>
        <p:spPr>
          <a:xfrm>
            <a:off x="170872" y="1652839"/>
            <a:ext cx="3882123" cy="369332"/>
          </a:xfrm>
          <a:prstGeom prst="rect">
            <a:avLst/>
          </a:prstGeom>
          <a:solidFill>
            <a:srgbClr val="FFFFFF"/>
          </a:solidFill>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PD-1/PD-L1 MoA</a:t>
            </a:r>
          </a:p>
        </p:txBody>
      </p:sp>
      <p:sp>
        <p:nvSpPr>
          <p:cNvPr id="272" name="TextBox 271">
            <a:extLst>
              <a:ext uri="{FF2B5EF4-FFF2-40B4-BE49-F238E27FC236}">
                <a16:creationId xmlns:a16="http://schemas.microsoft.com/office/drawing/2014/main" id="{977F639F-03AD-0478-46D3-3C0C037A7513}"/>
              </a:ext>
            </a:extLst>
          </p:cNvPr>
          <p:cNvSpPr txBox="1"/>
          <p:nvPr/>
        </p:nvSpPr>
        <p:spPr>
          <a:xfrm>
            <a:off x="4612680" y="1652839"/>
            <a:ext cx="3882123" cy="369332"/>
          </a:xfrm>
          <a:prstGeom prst="rect">
            <a:avLst/>
          </a:prstGeom>
          <a:solidFill>
            <a:srgbClr val="FFFFFF"/>
          </a:solidFill>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Anti–PD-1/PD-L1 MoA</a:t>
            </a:r>
          </a:p>
        </p:txBody>
      </p:sp>
      <p:sp>
        <p:nvSpPr>
          <p:cNvPr id="273" name="TextBox 272">
            <a:extLst>
              <a:ext uri="{FF2B5EF4-FFF2-40B4-BE49-F238E27FC236}">
                <a16:creationId xmlns:a16="http://schemas.microsoft.com/office/drawing/2014/main" id="{34C13231-0E73-B766-DE22-4E891E01B1A8}"/>
              </a:ext>
            </a:extLst>
          </p:cNvPr>
          <p:cNvSpPr txBox="1"/>
          <p:nvPr/>
        </p:nvSpPr>
        <p:spPr>
          <a:xfrm>
            <a:off x="230454" y="1308888"/>
            <a:ext cx="4671297" cy="646331"/>
          </a:xfrm>
          <a:prstGeom prst="rect">
            <a:avLst/>
          </a:prstGeom>
          <a:solidFill>
            <a:srgbClr val="FFFFFF"/>
          </a:solidFill>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Effector Phase: Tumor Microenvironment</a:t>
            </a:r>
          </a:p>
        </p:txBody>
      </p:sp>
      <p:grpSp>
        <p:nvGrpSpPr>
          <p:cNvPr id="274" name="Group 273">
            <a:extLst>
              <a:ext uri="{FF2B5EF4-FFF2-40B4-BE49-F238E27FC236}">
                <a16:creationId xmlns:a16="http://schemas.microsoft.com/office/drawing/2014/main" id="{6C64EC02-9614-44C5-F957-B309D6852DA9}"/>
              </a:ext>
            </a:extLst>
          </p:cNvPr>
          <p:cNvGrpSpPr/>
          <p:nvPr/>
        </p:nvGrpSpPr>
        <p:grpSpPr>
          <a:xfrm>
            <a:off x="927252" y="4705115"/>
            <a:ext cx="1440282" cy="1440282"/>
            <a:chOff x="6161615" y="4502824"/>
            <a:chExt cx="1440282" cy="1440282"/>
          </a:xfrm>
          <a:solidFill>
            <a:srgbClr val="CDCDCF"/>
          </a:solidFill>
        </p:grpSpPr>
        <p:sp>
          <p:nvSpPr>
            <p:cNvPr id="275" name="Oval 274">
              <a:extLst>
                <a:ext uri="{FF2B5EF4-FFF2-40B4-BE49-F238E27FC236}">
                  <a16:creationId xmlns:a16="http://schemas.microsoft.com/office/drawing/2014/main" id="{A2477B6C-A294-7C38-71F2-88EA17D9082B}"/>
                </a:ext>
              </a:extLst>
            </p:cNvPr>
            <p:cNvSpPr/>
            <p:nvPr/>
          </p:nvSpPr>
          <p:spPr bwMode="auto">
            <a:xfrm>
              <a:off x="6161615" y="4502824"/>
              <a:ext cx="1440282" cy="1440282"/>
            </a:xfrm>
            <a:prstGeom prst="ellipse">
              <a:avLst/>
            </a:prstGeom>
            <a:grpFill/>
            <a:ln w="19050">
              <a:solidFill>
                <a:srgbClr val="CDCDCF">
                  <a:lumMod val="50000"/>
                </a:srgb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76" name="Oval 275">
              <a:extLst>
                <a:ext uri="{FF2B5EF4-FFF2-40B4-BE49-F238E27FC236}">
                  <a16:creationId xmlns:a16="http://schemas.microsoft.com/office/drawing/2014/main" id="{B04C6A0B-FD6F-E144-03AD-130EE209F28D}"/>
                </a:ext>
              </a:extLst>
            </p:cNvPr>
            <p:cNvSpPr/>
            <p:nvPr/>
          </p:nvSpPr>
          <p:spPr bwMode="auto">
            <a:xfrm>
              <a:off x="6551153" y="4872156"/>
              <a:ext cx="828509" cy="828509"/>
            </a:xfrm>
            <a:prstGeom prst="ellipse">
              <a:avLst/>
            </a:prstGeom>
            <a:solidFill>
              <a:srgbClr val="CDCDCF">
                <a:lumMod val="90000"/>
              </a:srgbClr>
            </a:solidFill>
            <a:ln w="38100">
              <a:solidFill>
                <a:srgbClr val="FFFFFF">
                  <a:lumMod val="85000"/>
                </a:srgb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sp>
        <p:nvSpPr>
          <p:cNvPr id="277" name="TextBox 276">
            <a:extLst>
              <a:ext uri="{FF2B5EF4-FFF2-40B4-BE49-F238E27FC236}">
                <a16:creationId xmlns:a16="http://schemas.microsoft.com/office/drawing/2014/main" id="{EDFA7D16-51A2-B042-9D91-368D454BFEA7}"/>
              </a:ext>
            </a:extLst>
          </p:cNvPr>
          <p:cNvSpPr txBox="1"/>
          <p:nvPr/>
        </p:nvSpPr>
        <p:spPr bwMode="auto">
          <a:xfrm>
            <a:off x="1250983" y="5376799"/>
            <a:ext cx="7970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FFFFFF"/>
                </a:solidFill>
                <a:latin typeface="Poppins" panose="00000500000000000000" pitchFamily="2" charset="0"/>
                <a:cs typeface="Poppins" panose="00000500000000000000" pitchFamily="2" charset="0"/>
              </a:rPr>
              <a:t>T-cell</a:t>
            </a:r>
            <a:endParaRPr lang="en-US" sz="1600" dirty="0">
              <a:solidFill>
                <a:srgbClr val="FFFFFF"/>
              </a:solidFill>
              <a:latin typeface="Poppins" panose="00000500000000000000" pitchFamily="2" charset="0"/>
              <a:cs typeface="Poppins" panose="00000500000000000000" pitchFamily="2" charset="0"/>
            </a:endParaRPr>
          </a:p>
        </p:txBody>
      </p:sp>
      <p:grpSp>
        <p:nvGrpSpPr>
          <p:cNvPr id="278" name="Group 277">
            <a:extLst>
              <a:ext uri="{FF2B5EF4-FFF2-40B4-BE49-F238E27FC236}">
                <a16:creationId xmlns:a16="http://schemas.microsoft.com/office/drawing/2014/main" id="{D899F70B-336A-8415-A3DE-ED07C8617B51}"/>
              </a:ext>
            </a:extLst>
          </p:cNvPr>
          <p:cNvGrpSpPr/>
          <p:nvPr/>
        </p:nvGrpSpPr>
        <p:grpSpPr>
          <a:xfrm>
            <a:off x="4413576" y="4624574"/>
            <a:ext cx="1440282" cy="1440282"/>
            <a:chOff x="6161615" y="4502824"/>
            <a:chExt cx="1440282" cy="1440282"/>
          </a:xfrm>
        </p:grpSpPr>
        <p:sp>
          <p:nvSpPr>
            <p:cNvPr id="279" name="Oval 278">
              <a:extLst>
                <a:ext uri="{FF2B5EF4-FFF2-40B4-BE49-F238E27FC236}">
                  <a16:creationId xmlns:a16="http://schemas.microsoft.com/office/drawing/2014/main" id="{5DF9D837-39DE-CB02-8F4B-C5E7299FA45D}"/>
                </a:ext>
              </a:extLst>
            </p:cNvPr>
            <p:cNvSpPr/>
            <p:nvPr/>
          </p:nvSpPr>
          <p:spPr bwMode="auto">
            <a:xfrm>
              <a:off x="6161615" y="4502824"/>
              <a:ext cx="1440282" cy="1440282"/>
            </a:xfrm>
            <a:prstGeom prst="ellipse">
              <a:avLst/>
            </a:prstGeom>
            <a:solidFill>
              <a:srgbClr val="E1471D">
                <a:lumMod val="40000"/>
                <a:lumOff val="60000"/>
              </a:srgbClr>
            </a:solidFill>
            <a:ln w="19050">
              <a:solidFill>
                <a:srgbClr val="E1471D">
                  <a:lumMod val="75000"/>
                </a:srgb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80" name="Oval 279">
              <a:extLst>
                <a:ext uri="{FF2B5EF4-FFF2-40B4-BE49-F238E27FC236}">
                  <a16:creationId xmlns:a16="http://schemas.microsoft.com/office/drawing/2014/main" id="{40C60E3A-6F47-D0C2-D564-F60566649D4C}"/>
                </a:ext>
              </a:extLst>
            </p:cNvPr>
            <p:cNvSpPr/>
            <p:nvPr/>
          </p:nvSpPr>
          <p:spPr bwMode="auto">
            <a:xfrm>
              <a:off x="6551153" y="4872156"/>
              <a:ext cx="828509" cy="828509"/>
            </a:xfrm>
            <a:prstGeom prst="ellipse">
              <a:avLst/>
            </a:prstGeom>
            <a:solidFill>
              <a:srgbClr val="E1471D"/>
            </a:solidFill>
            <a:ln w="38100">
              <a:solidFill>
                <a:srgbClr val="E1471D">
                  <a:lumMod val="20000"/>
                  <a:lumOff val="80000"/>
                </a:srgb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sp>
        <p:nvSpPr>
          <p:cNvPr id="281" name="TextBox 280">
            <a:extLst>
              <a:ext uri="{FF2B5EF4-FFF2-40B4-BE49-F238E27FC236}">
                <a16:creationId xmlns:a16="http://schemas.microsoft.com/office/drawing/2014/main" id="{7ACB23BA-6C46-EE95-D7AA-2FD2C17B2445}"/>
              </a:ext>
            </a:extLst>
          </p:cNvPr>
          <p:cNvSpPr txBox="1"/>
          <p:nvPr/>
        </p:nvSpPr>
        <p:spPr bwMode="auto">
          <a:xfrm>
            <a:off x="4815886" y="5275835"/>
            <a:ext cx="7970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FFFFFF"/>
                </a:solidFill>
                <a:latin typeface="Poppins" panose="00000500000000000000" pitchFamily="2" charset="0"/>
                <a:cs typeface="Poppins" panose="00000500000000000000" pitchFamily="2" charset="0"/>
              </a:rPr>
              <a:t>T-cell</a:t>
            </a:r>
            <a:endParaRPr lang="en-US" sz="1600" dirty="0">
              <a:solidFill>
                <a:srgbClr val="FFFFFF"/>
              </a:solidFill>
              <a:latin typeface="Poppins" panose="00000500000000000000" pitchFamily="2" charset="0"/>
              <a:cs typeface="Poppins" panose="00000500000000000000" pitchFamily="2" charset="0"/>
            </a:endParaRPr>
          </a:p>
        </p:txBody>
      </p:sp>
      <p:sp>
        <p:nvSpPr>
          <p:cNvPr id="282" name="TextBox 281">
            <a:extLst>
              <a:ext uri="{FF2B5EF4-FFF2-40B4-BE49-F238E27FC236}">
                <a16:creationId xmlns:a16="http://schemas.microsoft.com/office/drawing/2014/main" id="{6C69C243-558B-99C8-A75A-D95D101A512D}"/>
              </a:ext>
            </a:extLst>
          </p:cNvPr>
          <p:cNvSpPr txBox="1"/>
          <p:nvPr/>
        </p:nvSpPr>
        <p:spPr bwMode="auto">
          <a:xfrm>
            <a:off x="586453" y="3875533"/>
            <a:ext cx="6815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MHC</a:t>
            </a:r>
            <a:br>
              <a:rPr lang="en-US" sz="1600" b="1" dirty="0">
                <a:solidFill>
                  <a:srgbClr val="000000"/>
                </a:solidFill>
                <a:latin typeface="Poppins" panose="00000500000000000000" pitchFamily="2" charset="0"/>
                <a:cs typeface="Poppins" panose="00000500000000000000" pitchFamily="2" charset="0"/>
              </a:rPr>
            </a:br>
            <a:r>
              <a:rPr lang="en-US" sz="1600" b="1" dirty="0">
                <a:solidFill>
                  <a:srgbClr val="000000"/>
                </a:solidFill>
                <a:latin typeface="Poppins" panose="00000500000000000000" pitchFamily="2" charset="0"/>
                <a:cs typeface="Poppins" panose="00000500000000000000" pitchFamily="2" charset="0"/>
              </a:rPr>
              <a:t>TCR</a:t>
            </a:r>
            <a:endParaRPr lang="en-US" sz="1600" dirty="0">
              <a:solidFill>
                <a:srgbClr val="000000"/>
              </a:solidFill>
              <a:latin typeface="Poppins" panose="00000500000000000000" pitchFamily="2" charset="0"/>
              <a:cs typeface="Poppins" panose="00000500000000000000" pitchFamily="2" charset="0"/>
            </a:endParaRPr>
          </a:p>
        </p:txBody>
      </p:sp>
      <p:grpSp>
        <p:nvGrpSpPr>
          <p:cNvPr id="283" name="Group 282">
            <a:extLst>
              <a:ext uri="{FF2B5EF4-FFF2-40B4-BE49-F238E27FC236}">
                <a16:creationId xmlns:a16="http://schemas.microsoft.com/office/drawing/2014/main" id="{41CFA408-ABF4-DF4C-ECE9-13039EACC156}"/>
              </a:ext>
            </a:extLst>
          </p:cNvPr>
          <p:cNvGrpSpPr/>
          <p:nvPr/>
        </p:nvGrpSpPr>
        <p:grpSpPr>
          <a:xfrm>
            <a:off x="1275986" y="4484680"/>
            <a:ext cx="96257" cy="395906"/>
            <a:chOff x="5934069" y="4230304"/>
            <a:chExt cx="96257" cy="395906"/>
          </a:xfrm>
        </p:grpSpPr>
        <p:cxnSp>
          <p:nvCxnSpPr>
            <p:cNvPr id="284" name="Straight Connector 283">
              <a:extLst>
                <a:ext uri="{FF2B5EF4-FFF2-40B4-BE49-F238E27FC236}">
                  <a16:creationId xmlns:a16="http://schemas.microsoft.com/office/drawing/2014/main" id="{3CCC00DB-3F8D-A6EA-1EF4-5F3FF12407FE}"/>
                </a:ext>
              </a:extLst>
            </p:cNvPr>
            <p:cNvCxnSpPr>
              <a:cxnSpLocks/>
            </p:cNvCxnSpPr>
            <p:nvPr/>
          </p:nvCxnSpPr>
          <p:spPr bwMode="auto">
            <a:xfrm>
              <a:off x="5934069" y="4230304"/>
              <a:ext cx="0" cy="395906"/>
            </a:xfrm>
            <a:prstGeom prst="line">
              <a:avLst/>
            </a:prstGeom>
            <a:noFill/>
            <a:ln w="28575" cap="flat" cmpd="sng" algn="ctr">
              <a:solidFill>
                <a:srgbClr val="682E74"/>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8627AFEF-9C2E-D829-39F5-1B97B082F3FB}"/>
                </a:ext>
              </a:extLst>
            </p:cNvPr>
            <p:cNvCxnSpPr>
              <a:cxnSpLocks/>
            </p:cNvCxnSpPr>
            <p:nvPr/>
          </p:nvCxnSpPr>
          <p:spPr bwMode="auto">
            <a:xfrm>
              <a:off x="6030326" y="4230304"/>
              <a:ext cx="0" cy="395906"/>
            </a:xfrm>
            <a:prstGeom prst="line">
              <a:avLst/>
            </a:prstGeom>
            <a:noFill/>
            <a:ln w="28575" cap="flat" cmpd="sng" algn="ctr">
              <a:solidFill>
                <a:srgbClr val="682E74"/>
              </a:solidFill>
              <a:prstDash val="solid"/>
              <a:round/>
              <a:headEnd type="none" w="med" len="med"/>
              <a:tailEnd type="none" w="med" len="med"/>
            </a:ln>
            <a:effectLst/>
          </p:spPr>
        </p:cxnSp>
      </p:grpSp>
      <p:cxnSp>
        <p:nvCxnSpPr>
          <p:cNvPr id="286" name="Straight Connector 285">
            <a:extLst>
              <a:ext uri="{FF2B5EF4-FFF2-40B4-BE49-F238E27FC236}">
                <a16:creationId xmlns:a16="http://schemas.microsoft.com/office/drawing/2014/main" id="{CBBB4243-43D3-48FC-A128-7CC1A54C40C8}"/>
              </a:ext>
            </a:extLst>
          </p:cNvPr>
          <p:cNvCxnSpPr/>
          <p:nvPr/>
        </p:nvCxnSpPr>
        <p:spPr bwMode="auto">
          <a:xfrm>
            <a:off x="1275986" y="4592357"/>
            <a:ext cx="94074" cy="0"/>
          </a:xfrm>
          <a:prstGeom prst="line">
            <a:avLst/>
          </a:prstGeom>
          <a:noFill/>
          <a:ln w="28575" cap="flat" cmpd="sng" algn="ctr">
            <a:solidFill>
              <a:srgbClr val="682E74"/>
            </a:solidFill>
            <a:prstDash val="solid"/>
            <a:round/>
            <a:headEnd type="none" w="med" len="med"/>
            <a:tailEnd type="none" w="med" len="med"/>
          </a:ln>
          <a:effectLst/>
        </p:spPr>
      </p:cxnSp>
      <p:grpSp>
        <p:nvGrpSpPr>
          <p:cNvPr id="287" name="Group 286">
            <a:extLst>
              <a:ext uri="{FF2B5EF4-FFF2-40B4-BE49-F238E27FC236}">
                <a16:creationId xmlns:a16="http://schemas.microsoft.com/office/drawing/2014/main" id="{3FC9FB33-DDAB-89B7-C828-BAC2AC7356FE}"/>
              </a:ext>
            </a:extLst>
          </p:cNvPr>
          <p:cNvGrpSpPr/>
          <p:nvPr/>
        </p:nvGrpSpPr>
        <p:grpSpPr>
          <a:xfrm>
            <a:off x="1278174" y="3599656"/>
            <a:ext cx="96257" cy="395906"/>
            <a:chOff x="5934069" y="4230304"/>
            <a:chExt cx="96257" cy="395906"/>
          </a:xfrm>
        </p:grpSpPr>
        <p:cxnSp>
          <p:nvCxnSpPr>
            <p:cNvPr id="288" name="Straight Connector 287">
              <a:extLst>
                <a:ext uri="{FF2B5EF4-FFF2-40B4-BE49-F238E27FC236}">
                  <a16:creationId xmlns:a16="http://schemas.microsoft.com/office/drawing/2014/main" id="{65A4F298-92DF-0C1C-490C-E958D011B7DF}"/>
                </a:ext>
              </a:extLst>
            </p:cNvPr>
            <p:cNvCxnSpPr>
              <a:cxnSpLocks/>
            </p:cNvCxnSpPr>
            <p:nvPr/>
          </p:nvCxnSpPr>
          <p:spPr bwMode="auto">
            <a:xfrm>
              <a:off x="5934069" y="4230304"/>
              <a:ext cx="0" cy="395906"/>
            </a:xfrm>
            <a:prstGeom prst="line">
              <a:avLst/>
            </a:prstGeom>
            <a:noFill/>
            <a:ln w="28575" cap="flat" cmpd="sng" algn="ctr">
              <a:solidFill>
                <a:schemeClr val="accent5"/>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8062F58F-57CB-8329-30F8-DBE08FA5C089}"/>
                </a:ext>
              </a:extLst>
            </p:cNvPr>
            <p:cNvCxnSpPr>
              <a:cxnSpLocks/>
            </p:cNvCxnSpPr>
            <p:nvPr/>
          </p:nvCxnSpPr>
          <p:spPr bwMode="auto">
            <a:xfrm>
              <a:off x="6030326" y="4230304"/>
              <a:ext cx="0" cy="395906"/>
            </a:xfrm>
            <a:prstGeom prst="line">
              <a:avLst/>
            </a:prstGeom>
            <a:noFill/>
            <a:ln w="28575" cap="flat" cmpd="sng" algn="ctr">
              <a:solidFill>
                <a:schemeClr val="accent5"/>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C33D9AFC-D97A-FA70-1ACD-E43D87E9791A}"/>
              </a:ext>
            </a:extLst>
          </p:cNvPr>
          <p:cNvGrpSpPr/>
          <p:nvPr/>
        </p:nvGrpSpPr>
        <p:grpSpPr>
          <a:xfrm>
            <a:off x="1240474" y="3846733"/>
            <a:ext cx="167966" cy="703931"/>
            <a:chOff x="3590752" y="3772819"/>
            <a:chExt cx="167966" cy="703931"/>
          </a:xfrm>
        </p:grpSpPr>
        <p:sp>
          <p:nvSpPr>
            <p:cNvPr id="291" name="Oval 290">
              <a:extLst>
                <a:ext uri="{FF2B5EF4-FFF2-40B4-BE49-F238E27FC236}">
                  <a16:creationId xmlns:a16="http://schemas.microsoft.com/office/drawing/2014/main" id="{EC24817B-8BBF-DD1D-1FF4-1D4AE9C7ED7F}"/>
                </a:ext>
              </a:extLst>
            </p:cNvPr>
            <p:cNvSpPr/>
            <p:nvPr/>
          </p:nvSpPr>
          <p:spPr bwMode="auto">
            <a:xfrm>
              <a:off x="3630288" y="4004256"/>
              <a:ext cx="89599" cy="89599"/>
            </a:xfrm>
            <a:prstGeom prst="ellipse">
              <a:avLst/>
            </a:prstGeom>
            <a:solidFill>
              <a:srgbClr val="E1471D"/>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92" name="Rounded Rectangle 27">
              <a:extLst>
                <a:ext uri="{FF2B5EF4-FFF2-40B4-BE49-F238E27FC236}">
                  <a16:creationId xmlns:a16="http://schemas.microsoft.com/office/drawing/2014/main" id="{F0319995-0811-3059-2506-E55AA3870FC6}"/>
                </a:ext>
              </a:extLst>
            </p:cNvPr>
            <p:cNvSpPr/>
            <p:nvPr/>
          </p:nvSpPr>
          <p:spPr bwMode="auto">
            <a:xfrm>
              <a:off x="3592182" y="4276470"/>
              <a:ext cx="71104" cy="200280"/>
            </a:xfrm>
            <a:prstGeom prst="roundRect">
              <a:avLst/>
            </a:prstGeom>
            <a:solidFill>
              <a:schemeClr val="accent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93" name="Rounded Rectangle 28">
              <a:extLst>
                <a:ext uri="{FF2B5EF4-FFF2-40B4-BE49-F238E27FC236}">
                  <a16:creationId xmlns:a16="http://schemas.microsoft.com/office/drawing/2014/main" id="{A0A2111E-98EC-6D85-BB2A-D82BDCF2DC57}"/>
                </a:ext>
              </a:extLst>
            </p:cNvPr>
            <p:cNvSpPr/>
            <p:nvPr/>
          </p:nvSpPr>
          <p:spPr bwMode="auto">
            <a:xfrm>
              <a:off x="3687614" y="4276470"/>
              <a:ext cx="71104" cy="200280"/>
            </a:xfrm>
            <a:prstGeom prst="roundRect">
              <a:avLst/>
            </a:prstGeom>
            <a:solidFill>
              <a:schemeClr val="accent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94" name="Freeform 29">
              <a:extLst>
                <a:ext uri="{FF2B5EF4-FFF2-40B4-BE49-F238E27FC236}">
                  <a16:creationId xmlns:a16="http://schemas.microsoft.com/office/drawing/2014/main" id="{CA120C30-13B4-502A-9EAB-B5085803449E}"/>
                </a:ext>
              </a:extLst>
            </p:cNvPr>
            <p:cNvSpPr/>
            <p:nvPr/>
          </p:nvSpPr>
          <p:spPr bwMode="auto">
            <a:xfrm>
              <a:off x="3590752" y="4086824"/>
              <a:ext cx="71104" cy="200280"/>
            </a:xfrm>
            <a:custGeom>
              <a:avLst/>
              <a:gdLst>
                <a:gd name="connsiteX0" fmla="*/ 11851 w 71104"/>
                <a:gd name="connsiteY0" fmla="*/ 0 h 200280"/>
                <a:gd name="connsiteX1" fmla="*/ 49777 w 71104"/>
                <a:gd name="connsiteY1" fmla="*/ 0 h 200280"/>
                <a:gd name="connsiteX2" fmla="*/ 51228 w 71104"/>
                <a:gd name="connsiteY2" fmla="*/ 2152 h 200280"/>
                <a:gd name="connsiteX3" fmla="*/ 65468 w 71104"/>
                <a:gd name="connsiteY3" fmla="*/ 11753 h 200280"/>
                <a:gd name="connsiteX4" fmla="*/ 71104 w 71104"/>
                <a:gd name="connsiteY4" fmla="*/ 12891 h 200280"/>
                <a:gd name="connsiteX5" fmla="*/ 71104 w 71104"/>
                <a:gd name="connsiteY5" fmla="*/ 188429 h 200280"/>
                <a:gd name="connsiteX6" fmla="*/ 59253 w 71104"/>
                <a:gd name="connsiteY6" fmla="*/ 200280 h 200280"/>
                <a:gd name="connsiteX7" fmla="*/ 11851 w 71104"/>
                <a:gd name="connsiteY7" fmla="*/ 200280 h 200280"/>
                <a:gd name="connsiteX8" fmla="*/ 0 w 71104"/>
                <a:gd name="connsiteY8" fmla="*/ 188429 h 200280"/>
                <a:gd name="connsiteX9" fmla="*/ 0 w 71104"/>
                <a:gd name="connsiteY9" fmla="*/ 11851 h 200280"/>
                <a:gd name="connsiteX10" fmla="*/ 11851 w 71104"/>
                <a:gd name="connsiteY10" fmla="*/ 0 h 20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4" h="200280">
                  <a:moveTo>
                    <a:pt x="11851" y="0"/>
                  </a:moveTo>
                  <a:lnTo>
                    <a:pt x="49777" y="0"/>
                  </a:lnTo>
                  <a:lnTo>
                    <a:pt x="51228" y="2152"/>
                  </a:lnTo>
                  <a:cubicBezTo>
                    <a:pt x="55282" y="6206"/>
                    <a:pt x="60108" y="9487"/>
                    <a:pt x="65468" y="11753"/>
                  </a:cubicBezTo>
                  <a:lnTo>
                    <a:pt x="71104" y="12891"/>
                  </a:lnTo>
                  <a:lnTo>
                    <a:pt x="71104" y="188429"/>
                  </a:lnTo>
                  <a:cubicBezTo>
                    <a:pt x="71104" y="194974"/>
                    <a:pt x="65798" y="200280"/>
                    <a:pt x="59253" y="200280"/>
                  </a:cubicBezTo>
                  <a:lnTo>
                    <a:pt x="11851" y="200280"/>
                  </a:lnTo>
                  <a:cubicBezTo>
                    <a:pt x="5306" y="200280"/>
                    <a:pt x="0" y="194974"/>
                    <a:pt x="0" y="188429"/>
                  </a:cubicBezTo>
                  <a:lnTo>
                    <a:pt x="0" y="11851"/>
                  </a:lnTo>
                  <a:cubicBezTo>
                    <a:pt x="0" y="5306"/>
                    <a:pt x="5306" y="0"/>
                    <a:pt x="11851" y="0"/>
                  </a:cubicBezTo>
                  <a:close/>
                </a:path>
              </a:pathLst>
            </a:custGeom>
            <a:solidFill>
              <a:schemeClr val="accent3"/>
            </a:solidFill>
            <a:ln w="0">
              <a:solidFill>
                <a:srgbClr val="000000"/>
              </a:solidFill>
              <a:miter lim="800000"/>
              <a:headEnd/>
              <a:tailEnd/>
            </a:ln>
          </p:spPr>
          <p:txBody>
            <a:bodyPr wrap="square" rtlCol="0" anchor="b">
              <a:noAutofit/>
            </a:bodyP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95" name="Freeform 30">
              <a:extLst>
                <a:ext uri="{FF2B5EF4-FFF2-40B4-BE49-F238E27FC236}">
                  <a16:creationId xmlns:a16="http://schemas.microsoft.com/office/drawing/2014/main" id="{EA8F304E-7587-4235-7177-A4BD92FAC626}"/>
                </a:ext>
              </a:extLst>
            </p:cNvPr>
            <p:cNvSpPr/>
            <p:nvPr/>
          </p:nvSpPr>
          <p:spPr bwMode="auto">
            <a:xfrm>
              <a:off x="3686184" y="4086824"/>
              <a:ext cx="71104" cy="200280"/>
            </a:xfrm>
            <a:custGeom>
              <a:avLst/>
              <a:gdLst>
                <a:gd name="connsiteX0" fmla="*/ 20603 w 71104"/>
                <a:gd name="connsiteY0" fmla="*/ 0 h 200280"/>
                <a:gd name="connsiteX1" fmla="*/ 59253 w 71104"/>
                <a:gd name="connsiteY1" fmla="*/ 0 h 200280"/>
                <a:gd name="connsiteX2" fmla="*/ 71104 w 71104"/>
                <a:gd name="connsiteY2" fmla="*/ 11851 h 200280"/>
                <a:gd name="connsiteX3" fmla="*/ 71104 w 71104"/>
                <a:gd name="connsiteY3" fmla="*/ 188429 h 200280"/>
                <a:gd name="connsiteX4" fmla="*/ 59253 w 71104"/>
                <a:gd name="connsiteY4" fmla="*/ 200280 h 200280"/>
                <a:gd name="connsiteX5" fmla="*/ 11851 w 71104"/>
                <a:gd name="connsiteY5" fmla="*/ 200280 h 200280"/>
                <a:gd name="connsiteX6" fmla="*/ 0 w 71104"/>
                <a:gd name="connsiteY6" fmla="*/ 188429 h 200280"/>
                <a:gd name="connsiteX7" fmla="*/ 0 w 71104"/>
                <a:gd name="connsiteY7" fmla="*/ 12745 h 200280"/>
                <a:gd name="connsiteX8" fmla="*/ 4912 w 71104"/>
                <a:gd name="connsiteY8" fmla="*/ 11753 h 200280"/>
                <a:gd name="connsiteX9" fmla="*/ 19152 w 71104"/>
                <a:gd name="connsiteY9" fmla="*/ 2152 h 200280"/>
                <a:gd name="connsiteX10" fmla="*/ 20603 w 71104"/>
                <a:gd name="connsiteY10" fmla="*/ 0 h 20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4" h="200280">
                  <a:moveTo>
                    <a:pt x="20603" y="0"/>
                  </a:moveTo>
                  <a:lnTo>
                    <a:pt x="59253" y="0"/>
                  </a:lnTo>
                  <a:cubicBezTo>
                    <a:pt x="65798" y="0"/>
                    <a:pt x="71104" y="5306"/>
                    <a:pt x="71104" y="11851"/>
                  </a:cubicBezTo>
                  <a:lnTo>
                    <a:pt x="71104" y="188429"/>
                  </a:lnTo>
                  <a:cubicBezTo>
                    <a:pt x="71104" y="194974"/>
                    <a:pt x="65798" y="200280"/>
                    <a:pt x="59253" y="200280"/>
                  </a:cubicBezTo>
                  <a:lnTo>
                    <a:pt x="11851" y="200280"/>
                  </a:lnTo>
                  <a:cubicBezTo>
                    <a:pt x="5306" y="200280"/>
                    <a:pt x="0" y="194974"/>
                    <a:pt x="0" y="188429"/>
                  </a:cubicBezTo>
                  <a:lnTo>
                    <a:pt x="0" y="12745"/>
                  </a:lnTo>
                  <a:lnTo>
                    <a:pt x="4912" y="11753"/>
                  </a:lnTo>
                  <a:cubicBezTo>
                    <a:pt x="10272" y="9487"/>
                    <a:pt x="15099" y="6206"/>
                    <a:pt x="19152" y="2152"/>
                  </a:cubicBezTo>
                  <a:lnTo>
                    <a:pt x="20603" y="0"/>
                  </a:lnTo>
                  <a:close/>
                </a:path>
              </a:pathLst>
            </a:custGeom>
            <a:solidFill>
              <a:schemeClr val="accent3"/>
            </a:solidFill>
            <a:ln w="0">
              <a:solidFill>
                <a:srgbClr val="000000"/>
              </a:solidFill>
              <a:miter lim="800000"/>
              <a:headEnd/>
              <a:tailEnd/>
            </a:ln>
          </p:spPr>
          <p:txBody>
            <a:bodyPr wrap="square" rtlCol="0" anchor="b">
              <a:noAutofit/>
            </a:bodyP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96" name="Freeform 31">
              <a:extLst>
                <a:ext uri="{FF2B5EF4-FFF2-40B4-BE49-F238E27FC236}">
                  <a16:creationId xmlns:a16="http://schemas.microsoft.com/office/drawing/2014/main" id="{1836F6D1-8863-8832-B671-9C955363F58D}"/>
                </a:ext>
              </a:extLst>
            </p:cNvPr>
            <p:cNvSpPr/>
            <p:nvPr/>
          </p:nvSpPr>
          <p:spPr bwMode="auto">
            <a:xfrm>
              <a:off x="3592182" y="3772819"/>
              <a:ext cx="71104" cy="242339"/>
            </a:xfrm>
            <a:custGeom>
              <a:avLst/>
              <a:gdLst>
                <a:gd name="connsiteX0" fmla="*/ 11851 w 71104"/>
                <a:gd name="connsiteY0" fmla="*/ 0 h 242339"/>
                <a:gd name="connsiteX1" fmla="*/ 59253 w 71104"/>
                <a:gd name="connsiteY1" fmla="*/ 0 h 242339"/>
                <a:gd name="connsiteX2" fmla="*/ 71104 w 71104"/>
                <a:gd name="connsiteY2" fmla="*/ 11851 h 242339"/>
                <a:gd name="connsiteX3" fmla="*/ 71104 w 71104"/>
                <a:gd name="connsiteY3" fmla="*/ 223342 h 242339"/>
                <a:gd name="connsiteX4" fmla="*/ 65468 w 71104"/>
                <a:gd name="connsiteY4" fmla="*/ 224480 h 242339"/>
                <a:gd name="connsiteX5" fmla="*/ 51228 w 71104"/>
                <a:gd name="connsiteY5" fmla="*/ 234081 h 242339"/>
                <a:gd name="connsiteX6" fmla="*/ 45660 w 71104"/>
                <a:gd name="connsiteY6" fmla="*/ 242339 h 242339"/>
                <a:gd name="connsiteX7" fmla="*/ 11851 w 71104"/>
                <a:gd name="connsiteY7" fmla="*/ 242339 h 242339"/>
                <a:gd name="connsiteX8" fmla="*/ 0 w 71104"/>
                <a:gd name="connsiteY8" fmla="*/ 230488 h 242339"/>
                <a:gd name="connsiteX9" fmla="*/ 0 w 71104"/>
                <a:gd name="connsiteY9" fmla="*/ 11851 h 242339"/>
                <a:gd name="connsiteX10" fmla="*/ 11851 w 71104"/>
                <a:gd name="connsiteY10" fmla="*/ 0 h 242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4" h="242339">
                  <a:moveTo>
                    <a:pt x="11851" y="0"/>
                  </a:moveTo>
                  <a:lnTo>
                    <a:pt x="59253" y="0"/>
                  </a:lnTo>
                  <a:cubicBezTo>
                    <a:pt x="65798" y="0"/>
                    <a:pt x="71104" y="5306"/>
                    <a:pt x="71104" y="11851"/>
                  </a:cubicBezTo>
                  <a:lnTo>
                    <a:pt x="71104" y="223342"/>
                  </a:lnTo>
                  <a:lnTo>
                    <a:pt x="65468" y="224480"/>
                  </a:lnTo>
                  <a:cubicBezTo>
                    <a:pt x="60108" y="226747"/>
                    <a:pt x="55281" y="230027"/>
                    <a:pt x="51228" y="234081"/>
                  </a:cubicBezTo>
                  <a:lnTo>
                    <a:pt x="45660" y="242339"/>
                  </a:lnTo>
                  <a:lnTo>
                    <a:pt x="11851" y="242339"/>
                  </a:lnTo>
                  <a:cubicBezTo>
                    <a:pt x="5306" y="242339"/>
                    <a:pt x="0" y="237033"/>
                    <a:pt x="0" y="230488"/>
                  </a:cubicBezTo>
                  <a:lnTo>
                    <a:pt x="0" y="11851"/>
                  </a:lnTo>
                  <a:cubicBezTo>
                    <a:pt x="0" y="5306"/>
                    <a:pt x="5306" y="0"/>
                    <a:pt x="11851" y="0"/>
                  </a:cubicBezTo>
                  <a:close/>
                </a:path>
              </a:pathLst>
            </a:custGeom>
            <a:solidFill>
              <a:schemeClr val="accent5"/>
            </a:solidFill>
            <a:ln w="0">
              <a:solidFill>
                <a:srgbClr val="000000"/>
              </a:solidFill>
              <a:miter lim="800000"/>
              <a:headEnd/>
              <a:tailEnd/>
            </a:ln>
          </p:spPr>
          <p:txBody>
            <a:bodyPr wrap="square" rtlCol="0" anchor="b">
              <a:noAutofit/>
            </a:bodyP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97" name="Freeform 32">
              <a:extLst>
                <a:ext uri="{FF2B5EF4-FFF2-40B4-BE49-F238E27FC236}">
                  <a16:creationId xmlns:a16="http://schemas.microsoft.com/office/drawing/2014/main" id="{72DCDC07-B464-5BE9-E5BC-824B5969181B}"/>
                </a:ext>
              </a:extLst>
            </p:cNvPr>
            <p:cNvSpPr/>
            <p:nvPr/>
          </p:nvSpPr>
          <p:spPr bwMode="auto">
            <a:xfrm>
              <a:off x="3687614" y="3772819"/>
              <a:ext cx="71104" cy="242339"/>
            </a:xfrm>
            <a:custGeom>
              <a:avLst/>
              <a:gdLst>
                <a:gd name="connsiteX0" fmla="*/ 11851 w 71104"/>
                <a:gd name="connsiteY0" fmla="*/ 0 h 242339"/>
                <a:gd name="connsiteX1" fmla="*/ 59253 w 71104"/>
                <a:gd name="connsiteY1" fmla="*/ 0 h 242339"/>
                <a:gd name="connsiteX2" fmla="*/ 71104 w 71104"/>
                <a:gd name="connsiteY2" fmla="*/ 11851 h 242339"/>
                <a:gd name="connsiteX3" fmla="*/ 71104 w 71104"/>
                <a:gd name="connsiteY3" fmla="*/ 230488 h 242339"/>
                <a:gd name="connsiteX4" fmla="*/ 59253 w 71104"/>
                <a:gd name="connsiteY4" fmla="*/ 242339 h 242339"/>
                <a:gd name="connsiteX5" fmla="*/ 24720 w 71104"/>
                <a:gd name="connsiteY5" fmla="*/ 242339 h 242339"/>
                <a:gd name="connsiteX6" fmla="*/ 19152 w 71104"/>
                <a:gd name="connsiteY6" fmla="*/ 234081 h 242339"/>
                <a:gd name="connsiteX7" fmla="*/ 4912 w 71104"/>
                <a:gd name="connsiteY7" fmla="*/ 224480 h 242339"/>
                <a:gd name="connsiteX8" fmla="*/ 0 w 71104"/>
                <a:gd name="connsiteY8" fmla="*/ 223488 h 242339"/>
                <a:gd name="connsiteX9" fmla="*/ 0 w 71104"/>
                <a:gd name="connsiteY9" fmla="*/ 11851 h 242339"/>
                <a:gd name="connsiteX10" fmla="*/ 11851 w 71104"/>
                <a:gd name="connsiteY10" fmla="*/ 0 h 242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4" h="242339">
                  <a:moveTo>
                    <a:pt x="11851" y="0"/>
                  </a:moveTo>
                  <a:lnTo>
                    <a:pt x="59253" y="0"/>
                  </a:lnTo>
                  <a:cubicBezTo>
                    <a:pt x="65798" y="0"/>
                    <a:pt x="71104" y="5306"/>
                    <a:pt x="71104" y="11851"/>
                  </a:cubicBezTo>
                  <a:lnTo>
                    <a:pt x="71104" y="230488"/>
                  </a:lnTo>
                  <a:cubicBezTo>
                    <a:pt x="71104" y="237033"/>
                    <a:pt x="65798" y="242339"/>
                    <a:pt x="59253" y="242339"/>
                  </a:cubicBezTo>
                  <a:lnTo>
                    <a:pt x="24720" y="242339"/>
                  </a:lnTo>
                  <a:lnTo>
                    <a:pt x="19152" y="234081"/>
                  </a:lnTo>
                  <a:cubicBezTo>
                    <a:pt x="15099" y="230027"/>
                    <a:pt x="10272" y="226747"/>
                    <a:pt x="4912" y="224480"/>
                  </a:cubicBezTo>
                  <a:lnTo>
                    <a:pt x="0" y="223488"/>
                  </a:lnTo>
                  <a:lnTo>
                    <a:pt x="0" y="11851"/>
                  </a:lnTo>
                  <a:cubicBezTo>
                    <a:pt x="0" y="5306"/>
                    <a:pt x="5306" y="0"/>
                    <a:pt x="11851" y="0"/>
                  </a:cubicBezTo>
                  <a:close/>
                </a:path>
              </a:pathLst>
            </a:custGeom>
            <a:solidFill>
              <a:schemeClr val="accent5"/>
            </a:solidFill>
            <a:ln w="0">
              <a:solidFill>
                <a:srgbClr val="000000"/>
              </a:solidFill>
              <a:miter lim="800000"/>
              <a:headEnd/>
              <a:tailEnd/>
            </a:ln>
          </p:spPr>
          <p:txBody>
            <a:bodyPr wrap="square" rtlCol="0" anchor="b">
              <a:noAutofit/>
            </a:bodyP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sp>
        <p:nvSpPr>
          <p:cNvPr id="298" name="TextBox 297">
            <a:extLst>
              <a:ext uri="{FF2B5EF4-FFF2-40B4-BE49-F238E27FC236}">
                <a16:creationId xmlns:a16="http://schemas.microsoft.com/office/drawing/2014/main" id="{943120D9-17FA-50E6-BEF0-4B77129D3EA3}"/>
              </a:ext>
            </a:extLst>
          </p:cNvPr>
          <p:cNvSpPr txBox="1"/>
          <p:nvPr/>
        </p:nvSpPr>
        <p:spPr bwMode="auto">
          <a:xfrm>
            <a:off x="5449294" y="3899163"/>
            <a:ext cx="6815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MHC</a:t>
            </a:r>
            <a:br>
              <a:rPr lang="en-US" sz="1600" b="1" dirty="0">
                <a:solidFill>
                  <a:srgbClr val="000000"/>
                </a:solidFill>
                <a:latin typeface="Poppins" panose="00000500000000000000" pitchFamily="2" charset="0"/>
                <a:cs typeface="Poppins" panose="00000500000000000000" pitchFamily="2" charset="0"/>
              </a:rPr>
            </a:br>
            <a:r>
              <a:rPr lang="en-US" sz="1600" b="1" dirty="0">
                <a:solidFill>
                  <a:srgbClr val="000000"/>
                </a:solidFill>
                <a:latin typeface="Poppins" panose="00000500000000000000" pitchFamily="2" charset="0"/>
                <a:cs typeface="Poppins" panose="00000500000000000000" pitchFamily="2" charset="0"/>
              </a:rPr>
              <a:t>TCR</a:t>
            </a:r>
            <a:endParaRPr lang="en-US" sz="1600" dirty="0">
              <a:solidFill>
                <a:srgbClr val="000000"/>
              </a:solidFill>
              <a:latin typeface="Poppins" panose="00000500000000000000" pitchFamily="2" charset="0"/>
              <a:cs typeface="Poppins" panose="00000500000000000000" pitchFamily="2" charset="0"/>
            </a:endParaRPr>
          </a:p>
        </p:txBody>
      </p:sp>
      <p:grpSp>
        <p:nvGrpSpPr>
          <p:cNvPr id="299" name="Group 298">
            <a:extLst>
              <a:ext uri="{FF2B5EF4-FFF2-40B4-BE49-F238E27FC236}">
                <a16:creationId xmlns:a16="http://schemas.microsoft.com/office/drawing/2014/main" id="{8A08DE2E-287F-BC9F-CBA9-638A68582EF1}"/>
              </a:ext>
            </a:extLst>
          </p:cNvPr>
          <p:cNvGrpSpPr/>
          <p:nvPr/>
        </p:nvGrpSpPr>
        <p:grpSpPr>
          <a:xfrm>
            <a:off x="5369297" y="4347891"/>
            <a:ext cx="96257" cy="395906"/>
            <a:chOff x="5934069" y="4230304"/>
            <a:chExt cx="96257" cy="395906"/>
          </a:xfrm>
        </p:grpSpPr>
        <p:cxnSp>
          <p:nvCxnSpPr>
            <p:cNvPr id="300" name="Straight Connector 299">
              <a:extLst>
                <a:ext uri="{FF2B5EF4-FFF2-40B4-BE49-F238E27FC236}">
                  <a16:creationId xmlns:a16="http://schemas.microsoft.com/office/drawing/2014/main" id="{49E205F3-2C11-4C04-EF1C-5509E26F2F29}"/>
                </a:ext>
              </a:extLst>
            </p:cNvPr>
            <p:cNvCxnSpPr>
              <a:cxnSpLocks/>
            </p:cNvCxnSpPr>
            <p:nvPr/>
          </p:nvCxnSpPr>
          <p:spPr bwMode="auto">
            <a:xfrm>
              <a:off x="5934069" y="4230304"/>
              <a:ext cx="0" cy="395906"/>
            </a:xfrm>
            <a:prstGeom prst="line">
              <a:avLst/>
            </a:prstGeom>
            <a:noFill/>
            <a:ln w="28575" cap="flat" cmpd="sng" algn="ctr">
              <a:solidFill>
                <a:srgbClr val="682E74"/>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96CBE0D1-49C0-76FB-7DFD-E7EA571839D4}"/>
                </a:ext>
              </a:extLst>
            </p:cNvPr>
            <p:cNvCxnSpPr>
              <a:cxnSpLocks/>
            </p:cNvCxnSpPr>
            <p:nvPr/>
          </p:nvCxnSpPr>
          <p:spPr bwMode="auto">
            <a:xfrm>
              <a:off x="6030326" y="4230304"/>
              <a:ext cx="0" cy="395906"/>
            </a:xfrm>
            <a:prstGeom prst="line">
              <a:avLst/>
            </a:prstGeom>
            <a:noFill/>
            <a:ln w="28575" cap="flat" cmpd="sng" algn="ctr">
              <a:solidFill>
                <a:srgbClr val="682E74"/>
              </a:solidFill>
              <a:prstDash val="solid"/>
              <a:round/>
              <a:headEnd type="none" w="med" len="med"/>
              <a:tailEnd type="none" w="med" len="med"/>
            </a:ln>
            <a:effectLst/>
          </p:spPr>
        </p:cxnSp>
      </p:grpSp>
      <p:cxnSp>
        <p:nvCxnSpPr>
          <p:cNvPr id="302" name="Straight Connector 301">
            <a:extLst>
              <a:ext uri="{FF2B5EF4-FFF2-40B4-BE49-F238E27FC236}">
                <a16:creationId xmlns:a16="http://schemas.microsoft.com/office/drawing/2014/main" id="{5A71AA45-2840-42A0-C15F-05BFDD2EE519}"/>
              </a:ext>
            </a:extLst>
          </p:cNvPr>
          <p:cNvCxnSpPr/>
          <p:nvPr/>
        </p:nvCxnSpPr>
        <p:spPr bwMode="auto">
          <a:xfrm>
            <a:off x="5369297" y="4455568"/>
            <a:ext cx="94074" cy="0"/>
          </a:xfrm>
          <a:prstGeom prst="line">
            <a:avLst/>
          </a:prstGeom>
          <a:noFill/>
          <a:ln w="28575" cap="flat" cmpd="sng" algn="ctr">
            <a:solidFill>
              <a:srgbClr val="682E74"/>
            </a:solidFill>
            <a:prstDash val="solid"/>
            <a:round/>
            <a:headEnd type="none" w="med" len="med"/>
            <a:tailEnd type="none" w="med" len="med"/>
          </a:ln>
          <a:effectLst/>
        </p:spPr>
      </p:cxnSp>
      <p:grpSp>
        <p:nvGrpSpPr>
          <p:cNvPr id="306" name="Group 305">
            <a:extLst>
              <a:ext uri="{FF2B5EF4-FFF2-40B4-BE49-F238E27FC236}">
                <a16:creationId xmlns:a16="http://schemas.microsoft.com/office/drawing/2014/main" id="{E97FBE58-DBC8-9042-A563-CB2B40A1BEF3}"/>
              </a:ext>
            </a:extLst>
          </p:cNvPr>
          <p:cNvGrpSpPr/>
          <p:nvPr/>
        </p:nvGrpSpPr>
        <p:grpSpPr>
          <a:xfrm>
            <a:off x="5333785" y="3709944"/>
            <a:ext cx="167966" cy="703931"/>
            <a:chOff x="3590752" y="3772819"/>
            <a:chExt cx="167966" cy="703931"/>
          </a:xfrm>
        </p:grpSpPr>
        <p:sp>
          <p:nvSpPr>
            <p:cNvPr id="307" name="Oval 306">
              <a:extLst>
                <a:ext uri="{FF2B5EF4-FFF2-40B4-BE49-F238E27FC236}">
                  <a16:creationId xmlns:a16="http://schemas.microsoft.com/office/drawing/2014/main" id="{6D12C7A2-F81C-308A-9B5D-A543618A181C}"/>
                </a:ext>
              </a:extLst>
            </p:cNvPr>
            <p:cNvSpPr/>
            <p:nvPr/>
          </p:nvSpPr>
          <p:spPr bwMode="auto">
            <a:xfrm>
              <a:off x="3630288" y="4004256"/>
              <a:ext cx="89599" cy="89599"/>
            </a:xfrm>
            <a:prstGeom prst="ellipse">
              <a:avLst/>
            </a:prstGeom>
            <a:solidFill>
              <a:srgbClr val="E1471D"/>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8" name="Rounded Rectangle 43">
              <a:extLst>
                <a:ext uri="{FF2B5EF4-FFF2-40B4-BE49-F238E27FC236}">
                  <a16:creationId xmlns:a16="http://schemas.microsoft.com/office/drawing/2014/main" id="{4FA6B911-5F1F-A17D-7451-B1A6D4001568}"/>
                </a:ext>
              </a:extLst>
            </p:cNvPr>
            <p:cNvSpPr/>
            <p:nvPr/>
          </p:nvSpPr>
          <p:spPr bwMode="auto">
            <a:xfrm>
              <a:off x="3592182" y="4276470"/>
              <a:ext cx="71104" cy="200280"/>
            </a:xfrm>
            <a:prstGeom prst="roundRect">
              <a:avLst/>
            </a:prstGeom>
            <a:solidFill>
              <a:schemeClr val="accent3">
                <a:lumMod val="60000"/>
                <a:lumOff val="4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9" name="Rounded Rectangle 44">
              <a:extLst>
                <a:ext uri="{FF2B5EF4-FFF2-40B4-BE49-F238E27FC236}">
                  <a16:creationId xmlns:a16="http://schemas.microsoft.com/office/drawing/2014/main" id="{F499CD48-BA3C-5B45-3EFE-AD4FE3DE3CEB}"/>
                </a:ext>
              </a:extLst>
            </p:cNvPr>
            <p:cNvSpPr/>
            <p:nvPr/>
          </p:nvSpPr>
          <p:spPr bwMode="auto">
            <a:xfrm>
              <a:off x="3687614" y="4276470"/>
              <a:ext cx="71104" cy="200280"/>
            </a:xfrm>
            <a:prstGeom prst="roundRect">
              <a:avLst/>
            </a:prstGeom>
            <a:solidFill>
              <a:schemeClr val="accent3">
                <a:lumMod val="60000"/>
                <a:lumOff val="4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10" name="Freeform 45">
              <a:extLst>
                <a:ext uri="{FF2B5EF4-FFF2-40B4-BE49-F238E27FC236}">
                  <a16:creationId xmlns:a16="http://schemas.microsoft.com/office/drawing/2014/main" id="{96C63DA8-20A5-9B83-527D-258678F8ACB4}"/>
                </a:ext>
              </a:extLst>
            </p:cNvPr>
            <p:cNvSpPr/>
            <p:nvPr/>
          </p:nvSpPr>
          <p:spPr bwMode="auto">
            <a:xfrm>
              <a:off x="3590752" y="4086824"/>
              <a:ext cx="71104" cy="200280"/>
            </a:xfrm>
            <a:custGeom>
              <a:avLst/>
              <a:gdLst>
                <a:gd name="connsiteX0" fmla="*/ 11851 w 71104"/>
                <a:gd name="connsiteY0" fmla="*/ 0 h 200280"/>
                <a:gd name="connsiteX1" fmla="*/ 49777 w 71104"/>
                <a:gd name="connsiteY1" fmla="*/ 0 h 200280"/>
                <a:gd name="connsiteX2" fmla="*/ 51228 w 71104"/>
                <a:gd name="connsiteY2" fmla="*/ 2152 h 200280"/>
                <a:gd name="connsiteX3" fmla="*/ 65468 w 71104"/>
                <a:gd name="connsiteY3" fmla="*/ 11753 h 200280"/>
                <a:gd name="connsiteX4" fmla="*/ 71104 w 71104"/>
                <a:gd name="connsiteY4" fmla="*/ 12891 h 200280"/>
                <a:gd name="connsiteX5" fmla="*/ 71104 w 71104"/>
                <a:gd name="connsiteY5" fmla="*/ 188429 h 200280"/>
                <a:gd name="connsiteX6" fmla="*/ 59253 w 71104"/>
                <a:gd name="connsiteY6" fmla="*/ 200280 h 200280"/>
                <a:gd name="connsiteX7" fmla="*/ 11851 w 71104"/>
                <a:gd name="connsiteY7" fmla="*/ 200280 h 200280"/>
                <a:gd name="connsiteX8" fmla="*/ 0 w 71104"/>
                <a:gd name="connsiteY8" fmla="*/ 188429 h 200280"/>
                <a:gd name="connsiteX9" fmla="*/ 0 w 71104"/>
                <a:gd name="connsiteY9" fmla="*/ 11851 h 200280"/>
                <a:gd name="connsiteX10" fmla="*/ 11851 w 71104"/>
                <a:gd name="connsiteY10" fmla="*/ 0 h 20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4" h="200280">
                  <a:moveTo>
                    <a:pt x="11851" y="0"/>
                  </a:moveTo>
                  <a:lnTo>
                    <a:pt x="49777" y="0"/>
                  </a:lnTo>
                  <a:lnTo>
                    <a:pt x="51228" y="2152"/>
                  </a:lnTo>
                  <a:cubicBezTo>
                    <a:pt x="55282" y="6206"/>
                    <a:pt x="60108" y="9487"/>
                    <a:pt x="65468" y="11753"/>
                  </a:cubicBezTo>
                  <a:lnTo>
                    <a:pt x="71104" y="12891"/>
                  </a:lnTo>
                  <a:lnTo>
                    <a:pt x="71104" y="188429"/>
                  </a:lnTo>
                  <a:cubicBezTo>
                    <a:pt x="71104" y="194974"/>
                    <a:pt x="65798" y="200280"/>
                    <a:pt x="59253" y="200280"/>
                  </a:cubicBezTo>
                  <a:lnTo>
                    <a:pt x="11851" y="200280"/>
                  </a:lnTo>
                  <a:cubicBezTo>
                    <a:pt x="5306" y="200280"/>
                    <a:pt x="0" y="194974"/>
                    <a:pt x="0" y="188429"/>
                  </a:cubicBezTo>
                  <a:lnTo>
                    <a:pt x="0" y="11851"/>
                  </a:lnTo>
                  <a:cubicBezTo>
                    <a:pt x="0" y="5306"/>
                    <a:pt x="5306" y="0"/>
                    <a:pt x="11851" y="0"/>
                  </a:cubicBezTo>
                  <a:close/>
                </a:path>
              </a:pathLst>
            </a:custGeom>
            <a:solidFill>
              <a:schemeClr val="accent3">
                <a:lumMod val="60000"/>
                <a:lumOff val="40000"/>
              </a:schemeClr>
            </a:solidFill>
            <a:ln w="0">
              <a:solidFill>
                <a:srgbClr val="000000"/>
              </a:solidFill>
              <a:miter lim="800000"/>
              <a:headEnd/>
              <a:tailEnd/>
            </a:ln>
          </p:spPr>
          <p:txBody>
            <a:bodyPr wrap="square" rtlCol="0" anchor="b">
              <a:noAutofit/>
            </a:bodyP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11" name="Freeform 46">
              <a:extLst>
                <a:ext uri="{FF2B5EF4-FFF2-40B4-BE49-F238E27FC236}">
                  <a16:creationId xmlns:a16="http://schemas.microsoft.com/office/drawing/2014/main" id="{515BB6EF-B055-6618-B6F7-2DA27F09BD15}"/>
                </a:ext>
              </a:extLst>
            </p:cNvPr>
            <p:cNvSpPr/>
            <p:nvPr/>
          </p:nvSpPr>
          <p:spPr bwMode="auto">
            <a:xfrm>
              <a:off x="3686184" y="4086824"/>
              <a:ext cx="71104" cy="200280"/>
            </a:xfrm>
            <a:custGeom>
              <a:avLst/>
              <a:gdLst>
                <a:gd name="connsiteX0" fmla="*/ 20603 w 71104"/>
                <a:gd name="connsiteY0" fmla="*/ 0 h 200280"/>
                <a:gd name="connsiteX1" fmla="*/ 59253 w 71104"/>
                <a:gd name="connsiteY1" fmla="*/ 0 h 200280"/>
                <a:gd name="connsiteX2" fmla="*/ 71104 w 71104"/>
                <a:gd name="connsiteY2" fmla="*/ 11851 h 200280"/>
                <a:gd name="connsiteX3" fmla="*/ 71104 w 71104"/>
                <a:gd name="connsiteY3" fmla="*/ 188429 h 200280"/>
                <a:gd name="connsiteX4" fmla="*/ 59253 w 71104"/>
                <a:gd name="connsiteY4" fmla="*/ 200280 h 200280"/>
                <a:gd name="connsiteX5" fmla="*/ 11851 w 71104"/>
                <a:gd name="connsiteY5" fmla="*/ 200280 h 200280"/>
                <a:gd name="connsiteX6" fmla="*/ 0 w 71104"/>
                <a:gd name="connsiteY6" fmla="*/ 188429 h 200280"/>
                <a:gd name="connsiteX7" fmla="*/ 0 w 71104"/>
                <a:gd name="connsiteY7" fmla="*/ 12745 h 200280"/>
                <a:gd name="connsiteX8" fmla="*/ 4912 w 71104"/>
                <a:gd name="connsiteY8" fmla="*/ 11753 h 200280"/>
                <a:gd name="connsiteX9" fmla="*/ 19152 w 71104"/>
                <a:gd name="connsiteY9" fmla="*/ 2152 h 200280"/>
                <a:gd name="connsiteX10" fmla="*/ 20603 w 71104"/>
                <a:gd name="connsiteY10" fmla="*/ 0 h 20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4" h="200280">
                  <a:moveTo>
                    <a:pt x="20603" y="0"/>
                  </a:moveTo>
                  <a:lnTo>
                    <a:pt x="59253" y="0"/>
                  </a:lnTo>
                  <a:cubicBezTo>
                    <a:pt x="65798" y="0"/>
                    <a:pt x="71104" y="5306"/>
                    <a:pt x="71104" y="11851"/>
                  </a:cubicBezTo>
                  <a:lnTo>
                    <a:pt x="71104" y="188429"/>
                  </a:lnTo>
                  <a:cubicBezTo>
                    <a:pt x="71104" y="194974"/>
                    <a:pt x="65798" y="200280"/>
                    <a:pt x="59253" y="200280"/>
                  </a:cubicBezTo>
                  <a:lnTo>
                    <a:pt x="11851" y="200280"/>
                  </a:lnTo>
                  <a:cubicBezTo>
                    <a:pt x="5306" y="200280"/>
                    <a:pt x="0" y="194974"/>
                    <a:pt x="0" y="188429"/>
                  </a:cubicBezTo>
                  <a:lnTo>
                    <a:pt x="0" y="12745"/>
                  </a:lnTo>
                  <a:lnTo>
                    <a:pt x="4912" y="11753"/>
                  </a:lnTo>
                  <a:cubicBezTo>
                    <a:pt x="10272" y="9487"/>
                    <a:pt x="15099" y="6206"/>
                    <a:pt x="19152" y="2152"/>
                  </a:cubicBezTo>
                  <a:lnTo>
                    <a:pt x="20603" y="0"/>
                  </a:lnTo>
                  <a:close/>
                </a:path>
              </a:pathLst>
            </a:custGeom>
            <a:solidFill>
              <a:schemeClr val="accent3">
                <a:lumMod val="60000"/>
                <a:lumOff val="40000"/>
              </a:schemeClr>
            </a:solidFill>
            <a:ln w="0">
              <a:solidFill>
                <a:srgbClr val="000000"/>
              </a:solidFill>
              <a:miter lim="800000"/>
              <a:headEnd/>
              <a:tailEnd/>
            </a:ln>
          </p:spPr>
          <p:txBody>
            <a:bodyPr wrap="square" rtlCol="0" anchor="b">
              <a:noAutofit/>
            </a:bodyP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12" name="Freeform 47">
              <a:extLst>
                <a:ext uri="{FF2B5EF4-FFF2-40B4-BE49-F238E27FC236}">
                  <a16:creationId xmlns:a16="http://schemas.microsoft.com/office/drawing/2014/main" id="{564B1479-7CAD-D2BD-8BC6-B052BB64F168}"/>
                </a:ext>
              </a:extLst>
            </p:cNvPr>
            <p:cNvSpPr/>
            <p:nvPr/>
          </p:nvSpPr>
          <p:spPr bwMode="auto">
            <a:xfrm>
              <a:off x="3592182" y="3772819"/>
              <a:ext cx="71104" cy="242339"/>
            </a:xfrm>
            <a:custGeom>
              <a:avLst/>
              <a:gdLst>
                <a:gd name="connsiteX0" fmla="*/ 11851 w 71104"/>
                <a:gd name="connsiteY0" fmla="*/ 0 h 242339"/>
                <a:gd name="connsiteX1" fmla="*/ 59253 w 71104"/>
                <a:gd name="connsiteY1" fmla="*/ 0 h 242339"/>
                <a:gd name="connsiteX2" fmla="*/ 71104 w 71104"/>
                <a:gd name="connsiteY2" fmla="*/ 11851 h 242339"/>
                <a:gd name="connsiteX3" fmla="*/ 71104 w 71104"/>
                <a:gd name="connsiteY3" fmla="*/ 223342 h 242339"/>
                <a:gd name="connsiteX4" fmla="*/ 65468 w 71104"/>
                <a:gd name="connsiteY4" fmla="*/ 224480 h 242339"/>
                <a:gd name="connsiteX5" fmla="*/ 51228 w 71104"/>
                <a:gd name="connsiteY5" fmla="*/ 234081 h 242339"/>
                <a:gd name="connsiteX6" fmla="*/ 45660 w 71104"/>
                <a:gd name="connsiteY6" fmla="*/ 242339 h 242339"/>
                <a:gd name="connsiteX7" fmla="*/ 11851 w 71104"/>
                <a:gd name="connsiteY7" fmla="*/ 242339 h 242339"/>
                <a:gd name="connsiteX8" fmla="*/ 0 w 71104"/>
                <a:gd name="connsiteY8" fmla="*/ 230488 h 242339"/>
                <a:gd name="connsiteX9" fmla="*/ 0 w 71104"/>
                <a:gd name="connsiteY9" fmla="*/ 11851 h 242339"/>
                <a:gd name="connsiteX10" fmla="*/ 11851 w 71104"/>
                <a:gd name="connsiteY10" fmla="*/ 0 h 242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4" h="242339">
                  <a:moveTo>
                    <a:pt x="11851" y="0"/>
                  </a:moveTo>
                  <a:lnTo>
                    <a:pt x="59253" y="0"/>
                  </a:lnTo>
                  <a:cubicBezTo>
                    <a:pt x="65798" y="0"/>
                    <a:pt x="71104" y="5306"/>
                    <a:pt x="71104" y="11851"/>
                  </a:cubicBezTo>
                  <a:lnTo>
                    <a:pt x="71104" y="223342"/>
                  </a:lnTo>
                  <a:lnTo>
                    <a:pt x="65468" y="224480"/>
                  </a:lnTo>
                  <a:cubicBezTo>
                    <a:pt x="60108" y="226747"/>
                    <a:pt x="55281" y="230027"/>
                    <a:pt x="51228" y="234081"/>
                  </a:cubicBezTo>
                  <a:lnTo>
                    <a:pt x="45660" y="242339"/>
                  </a:lnTo>
                  <a:lnTo>
                    <a:pt x="11851" y="242339"/>
                  </a:lnTo>
                  <a:cubicBezTo>
                    <a:pt x="5306" y="242339"/>
                    <a:pt x="0" y="237033"/>
                    <a:pt x="0" y="230488"/>
                  </a:cubicBezTo>
                  <a:lnTo>
                    <a:pt x="0" y="11851"/>
                  </a:lnTo>
                  <a:cubicBezTo>
                    <a:pt x="0" y="5306"/>
                    <a:pt x="5306" y="0"/>
                    <a:pt x="11851" y="0"/>
                  </a:cubicBezTo>
                  <a:close/>
                </a:path>
              </a:pathLst>
            </a:custGeom>
            <a:solidFill>
              <a:schemeClr val="accent5"/>
            </a:solidFill>
            <a:ln w="0">
              <a:solidFill>
                <a:srgbClr val="000000"/>
              </a:solidFill>
              <a:miter lim="800000"/>
              <a:headEnd/>
              <a:tailEnd/>
            </a:ln>
          </p:spPr>
          <p:txBody>
            <a:bodyPr wrap="square" rtlCol="0" anchor="b">
              <a:noAutofit/>
            </a:bodyP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13" name="Freeform 48">
              <a:extLst>
                <a:ext uri="{FF2B5EF4-FFF2-40B4-BE49-F238E27FC236}">
                  <a16:creationId xmlns:a16="http://schemas.microsoft.com/office/drawing/2014/main" id="{1B2BDE80-6231-EEBD-1C28-4AE6C36C8A90}"/>
                </a:ext>
              </a:extLst>
            </p:cNvPr>
            <p:cNvSpPr/>
            <p:nvPr/>
          </p:nvSpPr>
          <p:spPr bwMode="auto">
            <a:xfrm>
              <a:off x="3687614" y="3772819"/>
              <a:ext cx="71104" cy="242339"/>
            </a:xfrm>
            <a:custGeom>
              <a:avLst/>
              <a:gdLst>
                <a:gd name="connsiteX0" fmla="*/ 11851 w 71104"/>
                <a:gd name="connsiteY0" fmla="*/ 0 h 242339"/>
                <a:gd name="connsiteX1" fmla="*/ 59253 w 71104"/>
                <a:gd name="connsiteY1" fmla="*/ 0 h 242339"/>
                <a:gd name="connsiteX2" fmla="*/ 71104 w 71104"/>
                <a:gd name="connsiteY2" fmla="*/ 11851 h 242339"/>
                <a:gd name="connsiteX3" fmla="*/ 71104 w 71104"/>
                <a:gd name="connsiteY3" fmla="*/ 230488 h 242339"/>
                <a:gd name="connsiteX4" fmla="*/ 59253 w 71104"/>
                <a:gd name="connsiteY4" fmla="*/ 242339 h 242339"/>
                <a:gd name="connsiteX5" fmla="*/ 24720 w 71104"/>
                <a:gd name="connsiteY5" fmla="*/ 242339 h 242339"/>
                <a:gd name="connsiteX6" fmla="*/ 19152 w 71104"/>
                <a:gd name="connsiteY6" fmla="*/ 234081 h 242339"/>
                <a:gd name="connsiteX7" fmla="*/ 4912 w 71104"/>
                <a:gd name="connsiteY7" fmla="*/ 224480 h 242339"/>
                <a:gd name="connsiteX8" fmla="*/ 0 w 71104"/>
                <a:gd name="connsiteY8" fmla="*/ 223488 h 242339"/>
                <a:gd name="connsiteX9" fmla="*/ 0 w 71104"/>
                <a:gd name="connsiteY9" fmla="*/ 11851 h 242339"/>
                <a:gd name="connsiteX10" fmla="*/ 11851 w 71104"/>
                <a:gd name="connsiteY10" fmla="*/ 0 h 242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4" h="242339">
                  <a:moveTo>
                    <a:pt x="11851" y="0"/>
                  </a:moveTo>
                  <a:lnTo>
                    <a:pt x="59253" y="0"/>
                  </a:lnTo>
                  <a:cubicBezTo>
                    <a:pt x="65798" y="0"/>
                    <a:pt x="71104" y="5306"/>
                    <a:pt x="71104" y="11851"/>
                  </a:cubicBezTo>
                  <a:lnTo>
                    <a:pt x="71104" y="230488"/>
                  </a:lnTo>
                  <a:cubicBezTo>
                    <a:pt x="71104" y="237033"/>
                    <a:pt x="65798" y="242339"/>
                    <a:pt x="59253" y="242339"/>
                  </a:cubicBezTo>
                  <a:lnTo>
                    <a:pt x="24720" y="242339"/>
                  </a:lnTo>
                  <a:lnTo>
                    <a:pt x="19152" y="234081"/>
                  </a:lnTo>
                  <a:cubicBezTo>
                    <a:pt x="15099" y="230027"/>
                    <a:pt x="10272" y="226747"/>
                    <a:pt x="4912" y="224480"/>
                  </a:cubicBezTo>
                  <a:lnTo>
                    <a:pt x="0" y="223488"/>
                  </a:lnTo>
                  <a:lnTo>
                    <a:pt x="0" y="11851"/>
                  </a:lnTo>
                  <a:cubicBezTo>
                    <a:pt x="0" y="5306"/>
                    <a:pt x="5306" y="0"/>
                    <a:pt x="11851" y="0"/>
                  </a:cubicBezTo>
                  <a:close/>
                </a:path>
              </a:pathLst>
            </a:custGeom>
            <a:solidFill>
              <a:schemeClr val="accent5"/>
            </a:solidFill>
            <a:ln w="0">
              <a:solidFill>
                <a:srgbClr val="000000"/>
              </a:solidFill>
              <a:miter lim="800000"/>
              <a:headEnd/>
              <a:tailEnd/>
            </a:ln>
          </p:spPr>
          <p:txBody>
            <a:bodyPr wrap="square" rtlCol="0" anchor="b">
              <a:noAutofit/>
            </a:bodyP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12" name="Group 11">
            <a:extLst>
              <a:ext uri="{FF2B5EF4-FFF2-40B4-BE49-F238E27FC236}">
                <a16:creationId xmlns:a16="http://schemas.microsoft.com/office/drawing/2014/main" id="{0E243FAE-B180-4314-1C7B-4E13D26DA7AE}"/>
              </a:ext>
            </a:extLst>
          </p:cNvPr>
          <p:cNvGrpSpPr/>
          <p:nvPr/>
        </p:nvGrpSpPr>
        <p:grpSpPr>
          <a:xfrm>
            <a:off x="644370" y="2161709"/>
            <a:ext cx="1683849" cy="1627664"/>
            <a:chOff x="644370" y="2161709"/>
            <a:chExt cx="1683849" cy="1627664"/>
          </a:xfrm>
        </p:grpSpPr>
        <p:grpSp>
          <p:nvGrpSpPr>
            <p:cNvPr id="332" name="Group 331">
              <a:extLst>
                <a:ext uri="{FF2B5EF4-FFF2-40B4-BE49-F238E27FC236}">
                  <a16:creationId xmlns:a16="http://schemas.microsoft.com/office/drawing/2014/main" id="{645979F4-2F0E-4C9E-2840-0BF28890D871}"/>
                </a:ext>
              </a:extLst>
            </p:cNvPr>
            <p:cNvGrpSpPr/>
            <p:nvPr/>
          </p:nvGrpSpPr>
          <p:grpSpPr>
            <a:xfrm rot="8100000">
              <a:off x="644370" y="2161709"/>
              <a:ext cx="1683849" cy="1627664"/>
              <a:chOff x="5677063" y="3347270"/>
              <a:chExt cx="586887" cy="436006"/>
            </a:xfrm>
          </p:grpSpPr>
          <p:sp>
            <p:nvSpPr>
              <p:cNvPr id="346" name="Freeform: Shape 75">
                <a:extLst>
                  <a:ext uri="{FF2B5EF4-FFF2-40B4-BE49-F238E27FC236}">
                    <a16:creationId xmlns:a16="http://schemas.microsoft.com/office/drawing/2014/main" id="{74C55B82-ED51-DBE0-7571-2DC5918BD2CF}"/>
                  </a:ext>
                </a:extLst>
              </p:cNvPr>
              <p:cNvSpPr/>
              <p:nvPr/>
            </p:nvSpPr>
            <p:spPr bwMode="auto">
              <a:xfrm>
                <a:off x="5677063" y="3347270"/>
                <a:ext cx="586887" cy="436006"/>
              </a:xfrm>
              <a:custGeom>
                <a:avLst/>
                <a:gdLst>
                  <a:gd name="connsiteX0" fmla="*/ 21686 w 586887"/>
                  <a:gd name="connsiteY0" fmla="*/ 201989 h 436006"/>
                  <a:gd name="connsiteX1" fmla="*/ 18 w 586887"/>
                  <a:gd name="connsiteY1" fmla="*/ 141318 h 436006"/>
                  <a:gd name="connsiteX2" fmla="*/ 26019 w 586887"/>
                  <a:gd name="connsiteY2" fmla="*/ 89314 h 436006"/>
                  <a:gd name="connsiteX3" fmla="*/ 164696 w 586887"/>
                  <a:gd name="connsiteY3" fmla="*/ 50311 h 436006"/>
                  <a:gd name="connsiteX4" fmla="*/ 203699 w 586887"/>
                  <a:gd name="connsiteY4" fmla="*/ 2641 h 436006"/>
                  <a:gd name="connsiteX5" fmla="*/ 329375 w 586887"/>
                  <a:gd name="connsiteY5" fmla="*/ 11308 h 436006"/>
                  <a:gd name="connsiteX6" fmla="*/ 381379 w 586887"/>
                  <a:gd name="connsiteY6" fmla="*/ 54645 h 436006"/>
                  <a:gd name="connsiteX7" fmla="*/ 489720 w 586887"/>
                  <a:gd name="connsiteY7" fmla="*/ 58978 h 436006"/>
                  <a:gd name="connsiteX8" fmla="*/ 520055 w 586887"/>
                  <a:gd name="connsiteY8" fmla="*/ 145651 h 436006"/>
                  <a:gd name="connsiteX9" fmla="*/ 585060 w 586887"/>
                  <a:gd name="connsiteY9" fmla="*/ 193321 h 436006"/>
                  <a:gd name="connsiteX10" fmla="*/ 567726 w 586887"/>
                  <a:gd name="connsiteY10" fmla="*/ 301663 h 436006"/>
                  <a:gd name="connsiteX11" fmla="*/ 554725 w 586887"/>
                  <a:gd name="connsiteY11" fmla="*/ 401337 h 436006"/>
                  <a:gd name="connsiteX12" fmla="*/ 463718 w 586887"/>
                  <a:gd name="connsiteY12" fmla="*/ 436006 h 436006"/>
                  <a:gd name="connsiteX13" fmla="*/ 385712 w 586887"/>
                  <a:gd name="connsiteY13" fmla="*/ 401337 h 436006"/>
                  <a:gd name="connsiteX14" fmla="*/ 290372 w 586887"/>
                  <a:gd name="connsiteY14" fmla="*/ 427339 h 436006"/>
                  <a:gd name="connsiteX15" fmla="*/ 199365 w 586887"/>
                  <a:gd name="connsiteY15" fmla="*/ 397003 h 436006"/>
                  <a:gd name="connsiteX16" fmla="*/ 104025 w 586887"/>
                  <a:gd name="connsiteY16" fmla="*/ 379668 h 436006"/>
                  <a:gd name="connsiteX17" fmla="*/ 125693 w 586887"/>
                  <a:gd name="connsiteY17" fmla="*/ 314664 h 436006"/>
                  <a:gd name="connsiteX18" fmla="*/ 13019 w 586887"/>
                  <a:gd name="connsiteY18" fmla="*/ 262660 h 436006"/>
                  <a:gd name="connsiteX19" fmla="*/ 21686 w 586887"/>
                  <a:gd name="connsiteY19" fmla="*/ 201989 h 43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6887" h="436006">
                    <a:moveTo>
                      <a:pt x="21686" y="201989"/>
                    </a:moveTo>
                    <a:cubicBezTo>
                      <a:pt x="19519" y="181765"/>
                      <a:pt x="-704" y="160097"/>
                      <a:pt x="18" y="141318"/>
                    </a:cubicBezTo>
                    <a:cubicBezTo>
                      <a:pt x="740" y="122539"/>
                      <a:pt x="-1427" y="104482"/>
                      <a:pt x="26019" y="89314"/>
                    </a:cubicBezTo>
                    <a:cubicBezTo>
                      <a:pt x="53465" y="74146"/>
                      <a:pt x="135083" y="64756"/>
                      <a:pt x="164696" y="50311"/>
                    </a:cubicBezTo>
                    <a:cubicBezTo>
                      <a:pt x="194309" y="35866"/>
                      <a:pt x="176253" y="9141"/>
                      <a:pt x="203699" y="2641"/>
                    </a:cubicBezTo>
                    <a:cubicBezTo>
                      <a:pt x="231146" y="-3860"/>
                      <a:pt x="299762" y="2641"/>
                      <a:pt x="329375" y="11308"/>
                    </a:cubicBezTo>
                    <a:cubicBezTo>
                      <a:pt x="358988" y="19975"/>
                      <a:pt x="354655" y="46700"/>
                      <a:pt x="381379" y="54645"/>
                    </a:cubicBezTo>
                    <a:cubicBezTo>
                      <a:pt x="408103" y="62590"/>
                      <a:pt x="466607" y="43810"/>
                      <a:pt x="489720" y="58978"/>
                    </a:cubicBezTo>
                    <a:cubicBezTo>
                      <a:pt x="512833" y="74146"/>
                      <a:pt x="504165" y="123261"/>
                      <a:pt x="520055" y="145651"/>
                    </a:cubicBezTo>
                    <a:cubicBezTo>
                      <a:pt x="535945" y="168041"/>
                      <a:pt x="577115" y="167319"/>
                      <a:pt x="585060" y="193321"/>
                    </a:cubicBezTo>
                    <a:cubicBezTo>
                      <a:pt x="593005" y="219323"/>
                      <a:pt x="572782" y="266994"/>
                      <a:pt x="567726" y="301663"/>
                    </a:cubicBezTo>
                    <a:cubicBezTo>
                      <a:pt x="562670" y="336332"/>
                      <a:pt x="572060" y="378947"/>
                      <a:pt x="554725" y="401337"/>
                    </a:cubicBezTo>
                    <a:cubicBezTo>
                      <a:pt x="537390" y="423728"/>
                      <a:pt x="491887" y="436006"/>
                      <a:pt x="463718" y="436006"/>
                    </a:cubicBezTo>
                    <a:cubicBezTo>
                      <a:pt x="435549" y="436006"/>
                      <a:pt x="414603" y="402781"/>
                      <a:pt x="385712" y="401337"/>
                    </a:cubicBezTo>
                    <a:cubicBezTo>
                      <a:pt x="356821" y="399893"/>
                      <a:pt x="321430" y="428061"/>
                      <a:pt x="290372" y="427339"/>
                    </a:cubicBezTo>
                    <a:cubicBezTo>
                      <a:pt x="259314" y="426617"/>
                      <a:pt x="230423" y="404948"/>
                      <a:pt x="199365" y="397003"/>
                    </a:cubicBezTo>
                    <a:cubicBezTo>
                      <a:pt x="168307" y="389058"/>
                      <a:pt x="116304" y="393391"/>
                      <a:pt x="104025" y="379668"/>
                    </a:cubicBezTo>
                    <a:cubicBezTo>
                      <a:pt x="91746" y="365945"/>
                      <a:pt x="140861" y="334165"/>
                      <a:pt x="125693" y="314664"/>
                    </a:cubicBezTo>
                    <a:cubicBezTo>
                      <a:pt x="110525" y="295163"/>
                      <a:pt x="30353" y="281439"/>
                      <a:pt x="13019" y="262660"/>
                    </a:cubicBezTo>
                    <a:cubicBezTo>
                      <a:pt x="-4315" y="243881"/>
                      <a:pt x="23853" y="222213"/>
                      <a:pt x="21686" y="201989"/>
                    </a:cubicBezTo>
                    <a:close/>
                  </a:path>
                </a:pathLst>
              </a:custGeom>
              <a:gradFill flip="none" rotWithShape="1">
                <a:gsLst>
                  <a:gs pos="0">
                    <a:schemeClr val="accent3">
                      <a:lumMod val="40000"/>
                      <a:lumOff val="60000"/>
                    </a:schemeClr>
                  </a:gs>
                  <a:gs pos="100000">
                    <a:schemeClr val="accent3"/>
                  </a:gs>
                </a:gsLst>
                <a:path path="circle">
                  <a:fillToRect l="100000" t="100000"/>
                </a:path>
                <a:tileRect r="-100000" b="-100000"/>
              </a:gra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7" name="Oval 346">
                <a:extLst>
                  <a:ext uri="{FF2B5EF4-FFF2-40B4-BE49-F238E27FC236}">
                    <a16:creationId xmlns:a16="http://schemas.microsoft.com/office/drawing/2014/main" id="{172AE720-FD59-D28F-F925-7ED365F1E320}"/>
                  </a:ext>
                </a:extLst>
              </p:cNvPr>
              <p:cNvSpPr/>
              <p:nvPr/>
            </p:nvSpPr>
            <p:spPr bwMode="auto">
              <a:xfrm>
                <a:off x="5976571" y="3536769"/>
                <a:ext cx="185749" cy="154131"/>
              </a:xfrm>
              <a:prstGeom prst="ellipse">
                <a:avLst/>
              </a:prstGeom>
              <a:gradFill>
                <a:gsLst>
                  <a:gs pos="0">
                    <a:schemeClr val="accent3">
                      <a:lumMod val="60000"/>
                      <a:lumOff val="40000"/>
                    </a:schemeClr>
                  </a:gs>
                  <a:gs pos="100000">
                    <a:schemeClr val="accent3">
                      <a:lumMod val="75000"/>
                    </a:schemeClr>
                  </a:gs>
                </a:gsLst>
                <a:path path="circle">
                  <a:fillToRect l="100000" t="100000"/>
                </a:path>
              </a:gra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11" name="Group 10">
              <a:extLst>
                <a:ext uri="{FF2B5EF4-FFF2-40B4-BE49-F238E27FC236}">
                  <a16:creationId xmlns:a16="http://schemas.microsoft.com/office/drawing/2014/main" id="{781CF8D9-9FC8-EE76-906E-CE9D62779550}"/>
                </a:ext>
              </a:extLst>
            </p:cNvPr>
            <p:cNvGrpSpPr/>
            <p:nvPr/>
          </p:nvGrpSpPr>
          <p:grpSpPr>
            <a:xfrm>
              <a:off x="658956" y="2340460"/>
              <a:ext cx="1550904" cy="1246202"/>
              <a:chOff x="658956" y="2340460"/>
              <a:chExt cx="1550904" cy="1246202"/>
            </a:xfrm>
            <a:solidFill>
              <a:schemeClr val="accent3">
                <a:lumMod val="20000"/>
                <a:lumOff val="80000"/>
              </a:schemeClr>
            </a:solidFill>
          </p:grpSpPr>
          <p:sp>
            <p:nvSpPr>
              <p:cNvPr id="333" name="Oval 332">
                <a:extLst>
                  <a:ext uri="{FF2B5EF4-FFF2-40B4-BE49-F238E27FC236}">
                    <a16:creationId xmlns:a16="http://schemas.microsoft.com/office/drawing/2014/main" id="{DC990B56-86FD-03FF-4F4F-1D77FF34A182}"/>
                  </a:ext>
                </a:extLst>
              </p:cNvPr>
              <p:cNvSpPr/>
              <p:nvPr/>
            </p:nvSpPr>
            <p:spPr bwMode="auto">
              <a:xfrm rot="8100000">
                <a:off x="1605601" y="3142883"/>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4" name="Oval 333">
                <a:extLst>
                  <a:ext uri="{FF2B5EF4-FFF2-40B4-BE49-F238E27FC236}">
                    <a16:creationId xmlns:a16="http://schemas.microsoft.com/office/drawing/2014/main" id="{4B3CF27B-2EBF-C104-F2F8-EC80CEB44120}"/>
                  </a:ext>
                </a:extLst>
              </p:cNvPr>
              <p:cNvSpPr/>
              <p:nvPr/>
            </p:nvSpPr>
            <p:spPr bwMode="auto">
              <a:xfrm rot="8100000">
                <a:off x="1377028" y="2624965"/>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5" name="Oval 334">
                <a:extLst>
                  <a:ext uri="{FF2B5EF4-FFF2-40B4-BE49-F238E27FC236}">
                    <a16:creationId xmlns:a16="http://schemas.microsoft.com/office/drawing/2014/main" id="{7F3DEB9F-BAF6-4C3E-64A7-F2E715434E83}"/>
                  </a:ext>
                </a:extLst>
              </p:cNvPr>
              <p:cNvSpPr/>
              <p:nvPr/>
            </p:nvSpPr>
            <p:spPr bwMode="auto">
              <a:xfrm rot="8100000">
                <a:off x="1855449" y="2893035"/>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6" name="Oval 335">
                <a:extLst>
                  <a:ext uri="{FF2B5EF4-FFF2-40B4-BE49-F238E27FC236}">
                    <a16:creationId xmlns:a16="http://schemas.microsoft.com/office/drawing/2014/main" id="{FFF250EC-2B98-E497-E6F1-FD451678FF46}"/>
                  </a:ext>
                </a:extLst>
              </p:cNvPr>
              <p:cNvSpPr/>
              <p:nvPr/>
            </p:nvSpPr>
            <p:spPr bwMode="auto">
              <a:xfrm rot="8100000">
                <a:off x="1076459" y="2441696"/>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7" name="Oval 336">
                <a:extLst>
                  <a:ext uri="{FF2B5EF4-FFF2-40B4-BE49-F238E27FC236}">
                    <a16:creationId xmlns:a16="http://schemas.microsoft.com/office/drawing/2014/main" id="{0128BEC7-FE49-3FA9-75B5-D4BB74256545}"/>
                  </a:ext>
                </a:extLst>
              </p:cNvPr>
              <p:cNvSpPr/>
              <p:nvPr/>
            </p:nvSpPr>
            <p:spPr bwMode="auto">
              <a:xfrm rot="8100000">
                <a:off x="1491718" y="2491866"/>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8" name="Oval 337">
                <a:extLst>
                  <a:ext uri="{FF2B5EF4-FFF2-40B4-BE49-F238E27FC236}">
                    <a16:creationId xmlns:a16="http://schemas.microsoft.com/office/drawing/2014/main" id="{E8D1133F-0A28-F100-E285-3968A72FFB2A}"/>
                  </a:ext>
                </a:extLst>
              </p:cNvPr>
              <p:cNvSpPr/>
              <p:nvPr/>
            </p:nvSpPr>
            <p:spPr bwMode="auto">
              <a:xfrm rot="8100000">
                <a:off x="1782221" y="2340460"/>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9" name="Oval 338">
                <a:extLst>
                  <a:ext uri="{FF2B5EF4-FFF2-40B4-BE49-F238E27FC236}">
                    <a16:creationId xmlns:a16="http://schemas.microsoft.com/office/drawing/2014/main" id="{FAC1E6D1-73B5-A421-5213-499299232219}"/>
                  </a:ext>
                </a:extLst>
              </p:cNvPr>
              <p:cNvSpPr/>
              <p:nvPr/>
            </p:nvSpPr>
            <p:spPr bwMode="auto">
              <a:xfrm rot="8100000">
                <a:off x="2078687" y="2669797"/>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0" name="Oval 339">
                <a:extLst>
                  <a:ext uri="{FF2B5EF4-FFF2-40B4-BE49-F238E27FC236}">
                    <a16:creationId xmlns:a16="http://schemas.microsoft.com/office/drawing/2014/main" id="{A835242F-ABE0-A617-11C8-CBDB335E6D53}"/>
                  </a:ext>
                </a:extLst>
              </p:cNvPr>
              <p:cNvSpPr/>
              <p:nvPr/>
            </p:nvSpPr>
            <p:spPr bwMode="auto">
              <a:xfrm rot="8100000">
                <a:off x="1952666" y="3307005"/>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1" name="Oval 340">
                <a:extLst>
                  <a:ext uri="{FF2B5EF4-FFF2-40B4-BE49-F238E27FC236}">
                    <a16:creationId xmlns:a16="http://schemas.microsoft.com/office/drawing/2014/main" id="{211006A9-5DE9-F131-A94E-1B6FAEBB9B59}"/>
                  </a:ext>
                </a:extLst>
              </p:cNvPr>
              <p:cNvSpPr/>
              <p:nvPr/>
            </p:nvSpPr>
            <p:spPr bwMode="auto">
              <a:xfrm rot="8100000">
                <a:off x="658956" y="2783750"/>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2" name="Oval 341">
                <a:extLst>
                  <a:ext uri="{FF2B5EF4-FFF2-40B4-BE49-F238E27FC236}">
                    <a16:creationId xmlns:a16="http://schemas.microsoft.com/office/drawing/2014/main" id="{9A8162D6-D6E5-EAA2-5CA8-4BAD782E12A8}"/>
                  </a:ext>
                </a:extLst>
              </p:cNvPr>
              <p:cNvSpPr/>
              <p:nvPr/>
            </p:nvSpPr>
            <p:spPr bwMode="auto">
              <a:xfrm rot="8100000">
                <a:off x="833224" y="3272320"/>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3" name="Oval 342">
                <a:extLst>
                  <a:ext uri="{FF2B5EF4-FFF2-40B4-BE49-F238E27FC236}">
                    <a16:creationId xmlns:a16="http://schemas.microsoft.com/office/drawing/2014/main" id="{21907515-3C9E-AEBA-4221-13901CE6EA1E}"/>
                  </a:ext>
                </a:extLst>
              </p:cNvPr>
              <p:cNvSpPr/>
              <p:nvPr/>
            </p:nvSpPr>
            <p:spPr bwMode="auto">
              <a:xfrm rot="8100000">
                <a:off x="1476700" y="3415987"/>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4" name="Oval 343">
                <a:extLst>
                  <a:ext uri="{FF2B5EF4-FFF2-40B4-BE49-F238E27FC236}">
                    <a16:creationId xmlns:a16="http://schemas.microsoft.com/office/drawing/2014/main" id="{CF86297E-90A1-F552-8D9D-F6039D13004F}"/>
                  </a:ext>
                </a:extLst>
              </p:cNvPr>
              <p:cNvSpPr/>
              <p:nvPr/>
            </p:nvSpPr>
            <p:spPr bwMode="auto">
              <a:xfrm rot="8100000">
                <a:off x="1761378" y="2648420"/>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5" name="Oval 344">
                <a:extLst>
                  <a:ext uri="{FF2B5EF4-FFF2-40B4-BE49-F238E27FC236}">
                    <a16:creationId xmlns:a16="http://schemas.microsoft.com/office/drawing/2014/main" id="{390632BC-C594-9E7B-F248-32CF0DE779FD}"/>
                  </a:ext>
                </a:extLst>
              </p:cNvPr>
              <p:cNvSpPr/>
              <p:nvPr/>
            </p:nvSpPr>
            <p:spPr bwMode="auto">
              <a:xfrm rot="8100000">
                <a:off x="1654474" y="2986711"/>
                <a:ext cx="131173" cy="170675"/>
              </a:xfrm>
              <a:prstGeom prst="ellipse">
                <a:avLst/>
              </a:prstGeom>
              <a:grp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sp>
        <p:nvSpPr>
          <p:cNvPr id="348" name="TextBox 347">
            <a:extLst>
              <a:ext uri="{FF2B5EF4-FFF2-40B4-BE49-F238E27FC236}">
                <a16:creationId xmlns:a16="http://schemas.microsoft.com/office/drawing/2014/main" id="{B906CD33-3F8F-E4BA-9679-5DEA74963DED}"/>
              </a:ext>
            </a:extLst>
          </p:cNvPr>
          <p:cNvSpPr txBox="1"/>
          <p:nvPr/>
        </p:nvSpPr>
        <p:spPr bwMode="auto">
          <a:xfrm>
            <a:off x="6423242" y="2236018"/>
            <a:ext cx="15600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Tumor cell or</a:t>
            </a:r>
            <a:br>
              <a:rPr lang="en-US" sz="1600" b="1" dirty="0">
                <a:solidFill>
                  <a:srgbClr val="000000"/>
                </a:solidFill>
                <a:latin typeface="Poppins" panose="00000500000000000000" pitchFamily="2" charset="0"/>
                <a:cs typeface="Poppins" panose="00000500000000000000" pitchFamily="2" charset="0"/>
              </a:rPr>
            </a:br>
            <a:r>
              <a:rPr lang="en-US" sz="1600" b="1" dirty="0">
                <a:solidFill>
                  <a:srgbClr val="000000"/>
                </a:solidFill>
                <a:latin typeface="Poppins" panose="00000500000000000000" pitchFamily="2" charset="0"/>
                <a:cs typeface="Poppins" panose="00000500000000000000" pitchFamily="2" charset="0"/>
              </a:rPr>
              <a:t>immune cell</a:t>
            </a:r>
            <a:endParaRPr lang="en-US" sz="1600" dirty="0">
              <a:solidFill>
                <a:srgbClr val="000000"/>
              </a:solidFill>
              <a:latin typeface="Poppins" panose="00000500000000000000" pitchFamily="2" charset="0"/>
              <a:cs typeface="Poppins" panose="00000500000000000000" pitchFamily="2" charset="0"/>
            </a:endParaRPr>
          </a:p>
        </p:txBody>
      </p:sp>
      <p:sp>
        <p:nvSpPr>
          <p:cNvPr id="349" name="TextBox 348">
            <a:extLst>
              <a:ext uri="{FF2B5EF4-FFF2-40B4-BE49-F238E27FC236}">
                <a16:creationId xmlns:a16="http://schemas.microsoft.com/office/drawing/2014/main" id="{760AD5FA-DBB4-0FCA-FAA0-FB8B022C3872}"/>
              </a:ext>
            </a:extLst>
          </p:cNvPr>
          <p:cNvSpPr txBox="1"/>
          <p:nvPr/>
        </p:nvSpPr>
        <p:spPr bwMode="auto">
          <a:xfrm>
            <a:off x="2293174" y="2332461"/>
            <a:ext cx="15600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Tumor cell or</a:t>
            </a:r>
            <a:br>
              <a:rPr lang="en-US" sz="1600" b="1" dirty="0">
                <a:solidFill>
                  <a:srgbClr val="000000"/>
                </a:solidFill>
                <a:latin typeface="Poppins" panose="00000500000000000000" pitchFamily="2" charset="0"/>
                <a:cs typeface="Poppins" panose="00000500000000000000" pitchFamily="2" charset="0"/>
              </a:rPr>
            </a:br>
            <a:r>
              <a:rPr lang="en-US" sz="1600" b="1" dirty="0">
                <a:solidFill>
                  <a:srgbClr val="000000"/>
                </a:solidFill>
                <a:latin typeface="Poppins" panose="00000500000000000000" pitchFamily="2" charset="0"/>
                <a:cs typeface="Poppins" panose="00000500000000000000" pitchFamily="2" charset="0"/>
              </a:rPr>
              <a:t>immune cell</a:t>
            </a:r>
            <a:endParaRPr lang="en-US" sz="1600" dirty="0">
              <a:solidFill>
                <a:srgbClr val="000000"/>
              </a:solidFill>
              <a:latin typeface="Poppins" panose="00000500000000000000" pitchFamily="2" charset="0"/>
              <a:cs typeface="Poppins" panose="00000500000000000000" pitchFamily="2" charset="0"/>
            </a:endParaRPr>
          </a:p>
        </p:txBody>
      </p:sp>
      <p:cxnSp>
        <p:nvCxnSpPr>
          <p:cNvPr id="350" name="Straight Connector 349">
            <a:extLst>
              <a:ext uri="{FF2B5EF4-FFF2-40B4-BE49-F238E27FC236}">
                <a16:creationId xmlns:a16="http://schemas.microsoft.com/office/drawing/2014/main" id="{3CA54E96-09B4-0A27-B0E2-5D2F496A80CE}"/>
              </a:ext>
            </a:extLst>
          </p:cNvPr>
          <p:cNvCxnSpPr/>
          <p:nvPr/>
        </p:nvCxnSpPr>
        <p:spPr bwMode="auto">
          <a:xfrm>
            <a:off x="1647393" y="3553522"/>
            <a:ext cx="0" cy="569447"/>
          </a:xfrm>
          <a:prstGeom prst="line">
            <a:avLst/>
          </a:prstGeom>
          <a:noFill/>
          <a:ln w="28575" cap="flat" cmpd="sng" algn="ctr">
            <a:solidFill>
              <a:schemeClr val="accent4">
                <a:lumMod val="75000"/>
              </a:schemeClr>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0BF87840-3C88-935E-DD05-C684852D7770}"/>
              </a:ext>
            </a:extLst>
          </p:cNvPr>
          <p:cNvCxnSpPr/>
          <p:nvPr/>
        </p:nvCxnSpPr>
        <p:spPr bwMode="auto">
          <a:xfrm>
            <a:off x="1749415" y="3546389"/>
            <a:ext cx="0" cy="569447"/>
          </a:xfrm>
          <a:prstGeom prst="line">
            <a:avLst/>
          </a:prstGeom>
          <a:noFill/>
          <a:ln w="28575" cap="flat" cmpd="sng" algn="ctr">
            <a:solidFill>
              <a:schemeClr val="accent4">
                <a:lumMod val="75000"/>
              </a:schemeClr>
            </a:solidFill>
            <a:prstDash val="solid"/>
            <a:round/>
            <a:headEnd type="none" w="med" len="med"/>
            <a:tailEnd type="none" w="med" len="med"/>
          </a:ln>
          <a:effectLst/>
        </p:spPr>
      </p:cxnSp>
      <p:grpSp>
        <p:nvGrpSpPr>
          <p:cNvPr id="352" name="Group 351">
            <a:extLst>
              <a:ext uri="{FF2B5EF4-FFF2-40B4-BE49-F238E27FC236}">
                <a16:creationId xmlns:a16="http://schemas.microsoft.com/office/drawing/2014/main" id="{B4752740-B294-AB15-34BC-AC418B8DF5DC}"/>
              </a:ext>
            </a:extLst>
          </p:cNvPr>
          <p:cNvGrpSpPr/>
          <p:nvPr/>
        </p:nvGrpSpPr>
        <p:grpSpPr>
          <a:xfrm>
            <a:off x="1557715" y="4300658"/>
            <a:ext cx="271807" cy="588510"/>
            <a:chOff x="1937020" y="4300658"/>
            <a:chExt cx="271807" cy="588510"/>
          </a:xfrm>
          <a:solidFill>
            <a:schemeClr val="accent3">
              <a:lumMod val="60000"/>
              <a:lumOff val="40000"/>
            </a:schemeClr>
          </a:solidFill>
        </p:grpSpPr>
        <p:cxnSp>
          <p:nvCxnSpPr>
            <p:cNvPr id="353" name="Straight Connector 352">
              <a:extLst>
                <a:ext uri="{FF2B5EF4-FFF2-40B4-BE49-F238E27FC236}">
                  <a16:creationId xmlns:a16="http://schemas.microsoft.com/office/drawing/2014/main" id="{FF650BD5-9123-491E-1585-2A97F7147EA5}"/>
                </a:ext>
              </a:extLst>
            </p:cNvPr>
            <p:cNvCxnSpPr>
              <a:cxnSpLocks/>
            </p:cNvCxnSpPr>
            <p:nvPr/>
          </p:nvCxnSpPr>
          <p:spPr bwMode="auto">
            <a:xfrm>
              <a:off x="2043329" y="4359979"/>
              <a:ext cx="0" cy="529189"/>
            </a:xfrm>
            <a:prstGeom prst="line">
              <a:avLst/>
            </a:prstGeom>
            <a:grpFill/>
            <a:ln w="28575" cap="flat" cmpd="sng" algn="ctr">
              <a:solidFill>
                <a:schemeClr val="accent3">
                  <a:lumMod val="60000"/>
                  <a:lumOff val="40000"/>
                </a:schemeClr>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8E972E7E-2CE7-72CD-43FE-E6D399174B5F}"/>
                </a:ext>
              </a:extLst>
            </p:cNvPr>
            <p:cNvCxnSpPr>
              <a:cxnSpLocks/>
            </p:cNvCxnSpPr>
            <p:nvPr/>
          </p:nvCxnSpPr>
          <p:spPr bwMode="auto">
            <a:xfrm>
              <a:off x="2099365" y="4359979"/>
              <a:ext cx="0" cy="529189"/>
            </a:xfrm>
            <a:prstGeom prst="line">
              <a:avLst/>
            </a:prstGeom>
            <a:grpFill/>
            <a:ln w="28575" cap="flat" cmpd="sng" algn="ctr">
              <a:solidFill>
                <a:schemeClr val="accent3">
                  <a:lumMod val="60000"/>
                  <a:lumOff val="40000"/>
                </a:schemeClr>
              </a:solidFill>
              <a:prstDash val="solid"/>
              <a:round/>
              <a:headEnd type="none" w="med" len="med"/>
              <a:tailEnd type="none" w="med" len="med"/>
            </a:ln>
            <a:effectLst/>
          </p:spPr>
        </p:cxnSp>
        <p:sp>
          <p:nvSpPr>
            <p:cNvPr id="355" name="Oval 354">
              <a:extLst>
                <a:ext uri="{FF2B5EF4-FFF2-40B4-BE49-F238E27FC236}">
                  <a16:creationId xmlns:a16="http://schemas.microsoft.com/office/drawing/2014/main" id="{EE764291-D359-FE9A-D204-74A7FE62FB34}"/>
                </a:ext>
              </a:extLst>
            </p:cNvPr>
            <p:cNvSpPr/>
            <p:nvPr/>
          </p:nvSpPr>
          <p:spPr bwMode="auto">
            <a:xfrm rot="20581597">
              <a:off x="2087649" y="4302502"/>
              <a:ext cx="121178" cy="79080"/>
            </a:xfrm>
            <a:prstGeom prst="ellipse">
              <a:avLst/>
            </a:prstGeom>
            <a:grpFill/>
            <a:ln w="0">
              <a:solidFill>
                <a:schemeClr val="accent3">
                  <a:lumMod val="60000"/>
                  <a:lumOff val="40000"/>
                </a:scheme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56" name="Oval 355">
              <a:extLst>
                <a:ext uri="{FF2B5EF4-FFF2-40B4-BE49-F238E27FC236}">
                  <a16:creationId xmlns:a16="http://schemas.microsoft.com/office/drawing/2014/main" id="{A17D224F-AC02-440C-6ABD-0958A48ED95D}"/>
                </a:ext>
              </a:extLst>
            </p:cNvPr>
            <p:cNvSpPr/>
            <p:nvPr/>
          </p:nvSpPr>
          <p:spPr bwMode="auto">
            <a:xfrm rot="884887">
              <a:off x="1937020" y="4300658"/>
              <a:ext cx="121178" cy="79080"/>
            </a:xfrm>
            <a:prstGeom prst="ellipse">
              <a:avLst/>
            </a:prstGeom>
            <a:grpFill/>
            <a:ln w="0">
              <a:solidFill>
                <a:schemeClr val="accent3">
                  <a:lumMod val="60000"/>
                  <a:lumOff val="40000"/>
                </a:scheme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357" name="Group 356">
            <a:extLst>
              <a:ext uri="{FF2B5EF4-FFF2-40B4-BE49-F238E27FC236}">
                <a16:creationId xmlns:a16="http://schemas.microsoft.com/office/drawing/2014/main" id="{9669D0EB-B6CF-C2C6-790C-D1F99359FC7C}"/>
              </a:ext>
            </a:extLst>
          </p:cNvPr>
          <p:cNvGrpSpPr/>
          <p:nvPr/>
        </p:nvGrpSpPr>
        <p:grpSpPr>
          <a:xfrm>
            <a:off x="1711166" y="4116203"/>
            <a:ext cx="238591" cy="203205"/>
            <a:chOff x="2090471" y="4116203"/>
            <a:chExt cx="238591" cy="203205"/>
          </a:xfrm>
          <a:solidFill>
            <a:schemeClr val="accent4"/>
          </a:solidFill>
        </p:grpSpPr>
        <p:sp>
          <p:nvSpPr>
            <p:cNvPr id="358" name="Oval 357">
              <a:extLst>
                <a:ext uri="{FF2B5EF4-FFF2-40B4-BE49-F238E27FC236}">
                  <a16:creationId xmlns:a16="http://schemas.microsoft.com/office/drawing/2014/main" id="{519AF0B0-8BBB-392E-8617-47FAA6D757FC}"/>
                </a:ext>
              </a:extLst>
            </p:cNvPr>
            <p:cNvSpPr/>
            <p:nvPr/>
          </p:nvSpPr>
          <p:spPr bwMode="auto">
            <a:xfrm rot="13336948">
              <a:off x="2167749" y="4214136"/>
              <a:ext cx="161313" cy="105272"/>
            </a:xfrm>
            <a:prstGeom prst="ellipse">
              <a:avLst/>
            </a:prstGeom>
            <a:grpFill/>
            <a:ln w="12700">
              <a:solidFill>
                <a:schemeClr val="accent4">
                  <a:lumMod val="75000"/>
                </a:scheme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59" name="Oval 358">
              <a:extLst>
                <a:ext uri="{FF2B5EF4-FFF2-40B4-BE49-F238E27FC236}">
                  <a16:creationId xmlns:a16="http://schemas.microsoft.com/office/drawing/2014/main" id="{749F16DA-7692-7DF0-F65A-DD1E6690290A}"/>
                </a:ext>
              </a:extLst>
            </p:cNvPr>
            <p:cNvSpPr/>
            <p:nvPr/>
          </p:nvSpPr>
          <p:spPr bwMode="auto">
            <a:xfrm rot="13336948">
              <a:off x="2090471" y="4116203"/>
              <a:ext cx="117319" cy="76562"/>
            </a:xfrm>
            <a:prstGeom prst="ellipse">
              <a:avLst/>
            </a:prstGeom>
            <a:grpFill/>
            <a:ln w="12700">
              <a:solidFill>
                <a:schemeClr val="accent4">
                  <a:lumMod val="75000"/>
                </a:scheme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360" name="Group 359">
            <a:extLst>
              <a:ext uri="{FF2B5EF4-FFF2-40B4-BE49-F238E27FC236}">
                <a16:creationId xmlns:a16="http://schemas.microsoft.com/office/drawing/2014/main" id="{F7C04E39-B856-2512-C3F0-294B365E44AD}"/>
              </a:ext>
            </a:extLst>
          </p:cNvPr>
          <p:cNvGrpSpPr/>
          <p:nvPr/>
        </p:nvGrpSpPr>
        <p:grpSpPr>
          <a:xfrm rot="5050193">
            <a:off x="1450813" y="4120668"/>
            <a:ext cx="238591" cy="203205"/>
            <a:chOff x="2090471" y="4116203"/>
            <a:chExt cx="238591" cy="203205"/>
          </a:xfrm>
          <a:solidFill>
            <a:schemeClr val="accent4"/>
          </a:solidFill>
        </p:grpSpPr>
        <p:sp>
          <p:nvSpPr>
            <p:cNvPr id="361" name="Oval 360">
              <a:extLst>
                <a:ext uri="{FF2B5EF4-FFF2-40B4-BE49-F238E27FC236}">
                  <a16:creationId xmlns:a16="http://schemas.microsoft.com/office/drawing/2014/main" id="{DC8DE0D9-6124-6157-903E-E4CD933EB6DA}"/>
                </a:ext>
              </a:extLst>
            </p:cNvPr>
            <p:cNvSpPr/>
            <p:nvPr/>
          </p:nvSpPr>
          <p:spPr bwMode="auto">
            <a:xfrm rot="13336948">
              <a:off x="2167749" y="4214136"/>
              <a:ext cx="161313" cy="105272"/>
            </a:xfrm>
            <a:prstGeom prst="ellipse">
              <a:avLst/>
            </a:prstGeom>
            <a:grpFill/>
            <a:ln w="12700">
              <a:solidFill>
                <a:schemeClr val="accent4">
                  <a:lumMod val="75000"/>
                </a:scheme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62" name="Oval 361">
              <a:extLst>
                <a:ext uri="{FF2B5EF4-FFF2-40B4-BE49-F238E27FC236}">
                  <a16:creationId xmlns:a16="http://schemas.microsoft.com/office/drawing/2014/main" id="{BC78F166-AFF5-0907-51DE-FB226E8904DA}"/>
                </a:ext>
              </a:extLst>
            </p:cNvPr>
            <p:cNvSpPr/>
            <p:nvPr/>
          </p:nvSpPr>
          <p:spPr bwMode="auto">
            <a:xfrm rot="13336948">
              <a:off x="2090471" y="4116203"/>
              <a:ext cx="117319" cy="76562"/>
            </a:xfrm>
            <a:prstGeom prst="ellipse">
              <a:avLst/>
            </a:prstGeom>
            <a:grpFill/>
            <a:ln w="12700">
              <a:solidFill>
                <a:schemeClr val="accent4">
                  <a:lumMod val="75000"/>
                </a:scheme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sp>
        <p:nvSpPr>
          <p:cNvPr id="363" name="TextBox 362">
            <a:extLst>
              <a:ext uri="{FF2B5EF4-FFF2-40B4-BE49-F238E27FC236}">
                <a16:creationId xmlns:a16="http://schemas.microsoft.com/office/drawing/2014/main" id="{39E4B99F-EF3D-1A18-89D9-F4E4DF19E555}"/>
              </a:ext>
            </a:extLst>
          </p:cNvPr>
          <p:cNvSpPr txBox="1"/>
          <p:nvPr/>
        </p:nvSpPr>
        <p:spPr bwMode="auto">
          <a:xfrm>
            <a:off x="2452901" y="3574092"/>
            <a:ext cx="18870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Downregulation</a:t>
            </a:r>
            <a:br>
              <a:rPr lang="en-US" sz="1600" dirty="0">
                <a:solidFill>
                  <a:srgbClr val="000000"/>
                </a:solidFill>
                <a:latin typeface="Poppins" panose="00000500000000000000" pitchFamily="2" charset="0"/>
                <a:cs typeface="Poppins" panose="00000500000000000000" pitchFamily="2" charset="0"/>
              </a:rPr>
            </a:br>
            <a:r>
              <a:rPr lang="en-US" sz="1600" dirty="0">
                <a:solidFill>
                  <a:srgbClr val="000000"/>
                </a:solidFill>
                <a:latin typeface="Poppins" panose="00000500000000000000" pitchFamily="2" charset="0"/>
                <a:cs typeface="Poppins" panose="00000500000000000000" pitchFamily="2" charset="0"/>
              </a:rPr>
              <a:t>of T-cell</a:t>
            </a:r>
            <a:br>
              <a:rPr lang="en-US" sz="1600" dirty="0">
                <a:solidFill>
                  <a:srgbClr val="000000"/>
                </a:solidFill>
                <a:latin typeface="Poppins" panose="00000500000000000000" pitchFamily="2" charset="0"/>
                <a:cs typeface="Poppins" panose="00000500000000000000" pitchFamily="2" charset="0"/>
              </a:rPr>
            </a:br>
            <a:r>
              <a:rPr lang="en-US" sz="1600" dirty="0">
                <a:solidFill>
                  <a:srgbClr val="000000"/>
                </a:solidFill>
                <a:latin typeface="Poppins" panose="00000500000000000000" pitchFamily="2" charset="0"/>
                <a:cs typeface="Poppins" panose="00000500000000000000" pitchFamily="2" charset="0"/>
              </a:rPr>
              <a:t>activity</a:t>
            </a:r>
          </a:p>
        </p:txBody>
      </p:sp>
      <p:cxnSp>
        <p:nvCxnSpPr>
          <p:cNvPr id="364" name="Straight Arrow Connector 363">
            <a:extLst>
              <a:ext uri="{FF2B5EF4-FFF2-40B4-BE49-F238E27FC236}">
                <a16:creationId xmlns:a16="http://schemas.microsoft.com/office/drawing/2014/main" id="{9DC2BCDC-72C3-0616-CBB1-624746E8BC89}"/>
              </a:ext>
            </a:extLst>
          </p:cNvPr>
          <p:cNvCxnSpPr>
            <a:cxnSpLocks/>
          </p:cNvCxnSpPr>
          <p:nvPr/>
        </p:nvCxnSpPr>
        <p:spPr bwMode="auto">
          <a:xfrm>
            <a:off x="2034422" y="4057797"/>
            <a:ext cx="891660" cy="0"/>
          </a:xfrm>
          <a:prstGeom prst="straightConnector1">
            <a:avLst/>
          </a:prstGeom>
          <a:noFill/>
          <a:ln w="28575" cap="flat" cmpd="sng" algn="ctr">
            <a:solidFill>
              <a:srgbClr val="000000"/>
            </a:solidFill>
            <a:prstDash val="solid"/>
            <a:round/>
            <a:headEnd type="none" w="med" len="med"/>
            <a:tailEnd type="triangle"/>
          </a:ln>
          <a:effectLst/>
        </p:spPr>
      </p:cxnSp>
      <p:sp>
        <p:nvSpPr>
          <p:cNvPr id="365" name="TextBox 364">
            <a:extLst>
              <a:ext uri="{FF2B5EF4-FFF2-40B4-BE49-F238E27FC236}">
                <a16:creationId xmlns:a16="http://schemas.microsoft.com/office/drawing/2014/main" id="{7751E3B4-5BF8-6F8A-8983-2E965F351B61}"/>
              </a:ext>
            </a:extLst>
          </p:cNvPr>
          <p:cNvSpPr txBox="1"/>
          <p:nvPr/>
        </p:nvSpPr>
        <p:spPr bwMode="auto">
          <a:xfrm>
            <a:off x="1680329" y="4360763"/>
            <a:ext cx="6575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PD-1</a:t>
            </a:r>
            <a:endParaRPr lang="en-US" sz="1600" dirty="0">
              <a:solidFill>
                <a:srgbClr val="000000"/>
              </a:solidFill>
              <a:latin typeface="Poppins" panose="00000500000000000000" pitchFamily="2" charset="0"/>
              <a:cs typeface="Poppins" panose="00000500000000000000" pitchFamily="2" charset="0"/>
            </a:endParaRPr>
          </a:p>
        </p:txBody>
      </p:sp>
      <p:sp>
        <p:nvSpPr>
          <p:cNvPr id="366" name="TextBox 365">
            <a:extLst>
              <a:ext uri="{FF2B5EF4-FFF2-40B4-BE49-F238E27FC236}">
                <a16:creationId xmlns:a16="http://schemas.microsoft.com/office/drawing/2014/main" id="{AFE58A46-33D1-3510-AFEF-BD2096C736C9}"/>
              </a:ext>
            </a:extLst>
          </p:cNvPr>
          <p:cNvSpPr txBox="1"/>
          <p:nvPr/>
        </p:nvSpPr>
        <p:spPr bwMode="auto">
          <a:xfrm>
            <a:off x="1691163" y="3570166"/>
            <a:ext cx="7553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PD-L1</a:t>
            </a:r>
            <a:endParaRPr lang="en-US" sz="1600" dirty="0">
              <a:solidFill>
                <a:srgbClr val="000000"/>
              </a:solidFill>
              <a:latin typeface="Poppins" panose="00000500000000000000" pitchFamily="2" charset="0"/>
              <a:cs typeface="Poppins" panose="00000500000000000000" pitchFamily="2" charset="0"/>
            </a:endParaRPr>
          </a:p>
        </p:txBody>
      </p:sp>
      <p:grpSp>
        <p:nvGrpSpPr>
          <p:cNvPr id="367" name="Group 366">
            <a:extLst>
              <a:ext uri="{FF2B5EF4-FFF2-40B4-BE49-F238E27FC236}">
                <a16:creationId xmlns:a16="http://schemas.microsoft.com/office/drawing/2014/main" id="{5637710D-E9DF-92F7-0AB7-F463AD7549B5}"/>
              </a:ext>
            </a:extLst>
          </p:cNvPr>
          <p:cNvGrpSpPr/>
          <p:nvPr/>
        </p:nvGrpSpPr>
        <p:grpSpPr>
          <a:xfrm rot="18827425">
            <a:off x="5900393" y="3086786"/>
            <a:ext cx="481251" cy="795177"/>
            <a:chOff x="2000211" y="3698789"/>
            <a:chExt cx="481251" cy="795177"/>
          </a:xfrm>
        </p:grpSpPr>
        <p:cxnSp>
          <p:nvCxnSpPr>
            <p:cNvPr id="368" name="Straight Connector 367">
              <a:extLst>
                <a:ext uri="{FF2B5EF4-FFF2-40B4-BE49-F238E27FC236}">
                  <a16:creationId xmlns:a16="http://schemas.microsoft.com/office/drawing/2014/main" id="{BC66FFDC-AB09-CA03-44E1-B1319579E48D}"/>
                </a:ext>
              </a:extLst>
            </p:cNvPr>
            <p:cNvCxnSpPr/>
            <p:nvPr/>
          </p:nvCxnSpPr>
          <p:spPr bwMode="auto">
            <a:xfrm>
              <a:off x="2179098" y="3705922"/>
              <a:ext cx="0" cy="569447"/>
            </a:xfrm>
            <a:prstGeom prst="line">
              <a:avLst/>
            </a:prstGeom>
            <a:noFill/>
            <a:ln w="28575" cap="flat" cmpd="sng" algn="ctr">
              <a:solidFill>
                <a:srgbClr val="00823B">
                  <a:lumMod val="75000"/>
                </a:srgbClr>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7AB530AC-9FD4-2BAC-6C2F-B5EC077DEE3E}"/>
                </a:ext>
              </a:extLst>
            </p:cNvPr>
            <p:cNvCxnSpPr/>
            <p:nvPr/>
          </p:nvCxnSpPr>
          <p:spPr bwMode="auto">
            <a:xfrm>
              <a:off x="2281120" y="3698789"/>
              <a:ext cx="0" cy="569447"/>
            </a:xfrm>
            <a:prstGeom prst="line">
              <a:avLst/>
            </a:prstGeom>
            <a:noFill/>
            <a:ln w="28575" cap="flat" cmpd="sng" algn="ctr">
              <a:solidFill>
                <a:srgbClr val="00823B">
                  <a:lumMod val="75000"/>
                </a:srgbClr>
              </a:solidFill>
              <a:prstDash val="solid"/>
              <a:round/>
              <a:headEnd type="none" w="med" len="med"/>
              <a:tailEnd type="none" w="med" len="med"/>
            </a:ln>
            <a:effectLst/>
          </p:spPr>
        </p:cxnSp>
        <p:grpSp>
          <p:nvGrpSpPr>
            <p:cNvPr id="370" name="Group 369">
              <a:extLst>
                <a:ext uri="{FF2B5EF4-FFF2-40B4-BE49-F238E27FC236}">
                  <a16:creationId xmlns:a16="http://schemas.microsoft.com/office/drawing/2014/main" id="{E5A05E31-BED5-CF49-CE67-3895F6A70A23}"/>
                </a:ext>
              </a:extLst>
            </p:cNvPr>
            <p:cNvGrpSpPr/>
            <p:nvPr/>
          </p:nvGrpSpPr>
          <p:grpSpPr>
            <a:xfrm>
              <a:off x="2242871" y="4268603"/>
              <a:ext cx="238591" cy="203205"/>
              <a:chOff x="2090471" y="4116203"/>
              <a:chExt cx="238591" cy="203205"/>
            </a:xfrm>
          </p:grpSpPr>
          <p:sp>
            <p:nvSpPr>
              <p:cNvPr id="374" name="Oval 373">
                <a:extLst>
                  <a:ext uri="{FF2B5EF4-FFF2-40B4-BE49-F238E27FC236}">
                    <a16:creationId xmlns:a16="http://schemas.microsoft.com/office/drawing/2014/main" id="{230B1FC6-627B-ED14-CBE3-CCC15D93BB9B}"/>
                  </a:ext>
                </a:extLst>
              </p:cNvPr>
              <p:cNvSpPr/>
              <p:nvPr/>
            </p:nvSpPr>
            <p:spPr bwMode="auto">
              <a:xfrm rot="13336948">
                <a:off x="2167749" y="4214136"/>
                <a:ext cx="161313" cy="105272"/>
              </a:xfrm>
              <a:prstGeom prst="ellipse">
                <a:avLst/>
              </a:prstGeom>
              <a:solidFill>
                <a:srgbClr val="00823B"/>
              </a:solidFill>
              <a:ln w="12700">
                <a:solidFill>
                  <a:srgbClr val="00823B">
                    <a:lumMod val="75000"/>
                  </a:srgb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75" name="Oval 374">
                <a:extLst>
                  <a:ext uri="{FF2B5EF4-FFF2-40B4-BE49-F238E27FC236}">
                    <a16:creationId xmlns:a16="http://schemas.microsoft.com/office/drawing/2014/main" id="{AF4E97FD-A3A9-9609-2C2B-F8016FBDE37C}"/>
                  </a:ext>
                </a:extLst>
              </p:cNvPr>
              <p:cNvSpPr/>
              <p:nvPr/>
            </p:nvSpPr>
            <p:spPr bwMode="auto">
              <a:xfrm rot="13336948">
                <a:off x="2090471" y="4116203"/>
                <a:ext cx="117319" cy="76562"/>
              </a:xfrm>
              <a:prstGeom prst="ellipse">
                <a:avLst/>
              </a:prstGeom>
              <a:solidFill>
                <a:srgbClr val="00823B"/>
              </a:solidFill>
              <a:ln w="12700">
                <a:solidFill>
                  <a:srgbClr val="00823B">
                    <a:lumMod val="75000"/>
                  </a:srgb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371" name="Group 370">
              <a:extLst>
                <a:ext uri="{FF2B5EF4-FFF2-40B4-BE49-F238E27FC236}">
                  <a16:creationId xmlns:a16="http://schemas.microsoft.com/office/drawing/2014/main" id="{C188B44F-DF0E-89E6-65B8-C7D295A4289A}"/>
                </a:ext>
              </a:extLst>
            </p:cNvPr>
            <p:cNvGrpSpPr/>
            <p:nvPr/>
          </p:nvGrpSpPr>
          <p:grpSpPr>
            <a:xfrm rot="5050193">
              <a:off x="1982518" y="4273068"/>
              <a:ext cx="238591" cy="203205"/>
              <a:chOff x="2090471" y="4116203"/>
              <a:chExt cx="238591" cy="203205"/>
            </a:xfrm>
          </p:grpSpPr>
          <p:sp>
            <p:nvSpPr>
              <p:cNvPr id="372" name="Oval 371">
                <a:extLst>
                  <a:ext uri="{FF2B5EF4-FFF2-40B4-BE49-F238E27FC236}">
                    <a16:creationId xmlns:a16="http://schemas.microsoft.com/office/drawing/2014/main" id="{57D0B471-F448-7A6D-1E27-B54B59282D7A}"/>
                  </a:ext>
                </a:extLst>
              </p:cNvPr>
              <p:cNvSpPr/>
              <p:nvPr/>
            </p:nvSpPr>
            <p:spPr bwMode="auto">
              <a:xfrm rot="13336948">
                <a:off x="2167749" y="4214136"/>
                <a:ext cx="161313" cy="105272"/>
              </a:xfrm>
              <a:prstGeom prst="ellipse">
                <a:avLst/>
              </a:prstGeom>
              <a:solidFill>
                <a:srgbClr val="00823B"/>
              </a:solidFill>
              <a:ln w="12700">
                <a:solidFill>
                  <a:srgbClr val="00823B">
                    <a:lumMod val="75000"/>
                  </a:srgb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73" name="Oval 372">
                <a:extLst>
                  <a:ext uri="{FF2B5EF4-FFF2-40B4-BE49-F238E27FC236}">
                    <a16:creationId xmlns:a16="http://schemas.microsoft.com/office/drawing/2014/main" id="{82DD4CFE-9BA8-31C8-4F15-BC0E3B85239B}"/>
                  </a:ext>
                </a:extLst>
              </p:cNvPr>
              <p:cNvSpPr/>
              <p:nvPr/>
            </p:nvSpPr>
            <p:spPr bwMode="auto">
              <a:xfrm rot="13336948">
                <a:off x="2090471" y="4116203"/>
                <a:ext cx="117319" cy="76562"/>
              </a:xfrm>
              <a:prstGeom prst="ellipse">
                <a:avLst/>
              </a:prstGeom>
              <a:solidFill>
                <a:srgbClr val="00823B"/>
              </a:solidFill>
              <a:ln w="12700">
                <a:solidFill>
                  <a:srgbClr val="00823B">
                    <a:lumMod val="75000"/>
                  </a:srgb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grpSp>
        <p:nvGrpSpPr>
          <p:cNvPr id="376" name="Group 375">
            <a:extLst>
              <a:ext uri="{FF2B5EF4-FFF2-40B4-BE49-F238E27FC236}">
                <a16:creationId xmlns:a16="http://schemas.microsoft.com/office/drawing/2014/main" id="{F0924D53-666B-DE40-D272-39ED63B3AEFE}"/>
              </a:ext>
            </a:extLst>
          </p:cNvPr>
          <p:cNvGrpSpPr/>
          <p:nvPr/>
        </p:nvGrpSpPr>
        <p:grpSpPr>
          <a:xfrm rot="3490384">
            <a:off x="5785681" y="4568746"/>
            <a:ext cx="271807" cy="588510"/>
            <a:chOff x="1937020" y="4300658"/>
            <a:chExt cx="271807" cy="588510"/>
          </a:xfrm>
          <a:solidFill>
            <a:schemeClr val="accent3">
              <a:lumMod val="60000"/>
              <a:lumOff val="40000"/>
            </a:schemeClr>
          </a:solidFill>
        </p:grpSpPr>
        <p:cxnSp>
          <p:nvCxnSpPr>
            <p:cNvPr id="377" name="Straight Connector 376">
              <a:extLst>
                <a:ext uri="{FF2B5EF4-FFF2-40B4-BE49-F238E27FC236}">
                  <a16:creationId xmlns:a16="http://schemas.microsoft.com/office/drawing/2014/main" id="{E66BE9A4-EC72-D23E-5110-02D98FF90648}"/>
                </a:ext>
              </a:extLst>
            </p:cNvPr>
            <p:cNvCxnSpPr>
              <a:cxnSpLocks/>
            </p:cNvCxnSpPr>
            <p:nvPr/>
          </p:nvCxnSpPr>
          <p:spPr bwMode="auto">
            <a:xfrm>
              <a:off x="2043329" y="4359979"/>
              <a:ext cx="0" cy="529189"/>
            </a:xfrm>
            <a:prstGeom prst="line">
              <a:avLst/>
            </a:prstGeom>
            <a:grpFill/>
            <a:ln w="28575" cap="flat" cmpd="sng" algn="ctr">
              <a:solidFill>
                <a:schemeClr val="accent3">
                  <a:lumMod val="60000"/>
                  <a:lumOff val="40000"/>
                </a:schemeClr>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D622B4BB-2685-9202-700C-D58658E27BB9}"/>
                </a:ext>
              </a:extLst>
            </p:cNvPr>
            <p:cNvCxnSpPr>
              <a:cxnSpLocks/>
            </p:cNvCxnSpPr>
            <p:nvPr/>
          </p:nvCxnSpPr>
          <p:spPr bwMode="auto">
            <a:xfrm>
              <a:off x="2099365" y="4359979"/>
              <a:ext cx="0" cy="529189"/>
            </a:xfrm>
            <a:prstGeom prst="line">
              <a:avLst/>
            </a:prstGeom>
            <a:grpFill/>
            <a:ln w="28575" cap="flat" cmpd="sng" algn="ctr">
              <a:solidFill>
                <a:schemeClr val="accent3">
                  <a:lumMod val="60000"/>
                  <a:lumOff val="40000"/>
                </a:schemeClr>
              </a:solidFill>
              <a:prstDash val="solid"/>
              <a:round/>
              <a:headEnd type="none" w="med" len="med"/>
              <a:tailEnd type="none" w="med" len="med"/>
            </a:ln>
            <a:effectLst/>
          </p:spPr>
        </p:cxnSp>
        <p:sp>
          <p:nvSpPr>
            <p:cNvPr id="379" name="Oval 378">
              <a:extLst>
                <a:ext uri="{FF2B5EF4-FFF2-40B4-BE49-F238E27FC236}">
                  <a16:creationId xmlns:a16="http://schemas.microsoft.com/office/drawing/2014/main" id="{C7A2A230-162B-4180-91E7-192895CE9A0F}"/>
                </a:ext>
              </a:extLst>
            </p:cNvPr>
            <p:cNvSpPr/>
            <p:nvPr/>
          </p:nvSpPr>
          <p:spPr bwMode="auto">
            <a:xfrm rot="20581597">
              <a:off x="2087649" y="4302502"/>
              <a:ext cx="121178" cy="79080"/>
            </a:xfrm>
            <a:prstGeom prst="ellipse">
              <a:avLst/>
            </a:prstGeom>
            <a:grpFill/>
            <a:ln w="0">
              <a:solidFill>
                <a:schemeClr val="accent3">
                  <a:lumMod val="60000"/>
                  <a:lumOff val="40000"/>
                </a:scheme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80" name="Oval 379">
              <a:extLst>
                <a:ext uri="{FF2B5EF4-FFF2-40B4-BE49-F238E27FC236}">
                  <a16:creationId xmlns:a16="http://schemas.microsoft.com/office/drawing/2014/main" id="{EDDEBC76-B556-B8D6-923D-A9C45BF4BFB2}"/>
                </a:ext>
              </a:extLst>
            </p:cNvPr>
            <p:cNvSpPr/>
            <p:nvPr/>
          </p:nvSpPr>
          <p:spPr bwMode="auto">
            <a:xfrm rot="884887">
              <a:off x="1937020" y="4300658"/>
              <a:ext cx="121178" cy="79080"/>
            </a:xfrm>
            <a:prstGeom prst="ellipse">
              <a:avLst/>
            </a:prstGeom>
            <a:grpFill/>
            <a:ln w="0">
              <a:solidFill>
                <a:schemeClr val="accent3">
                  <a:lumMod val="60000"/>
                  <a:lumOff val="40000"/>
                </a:scheme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sp>
        <p:nvSpPr>
          <p:cNvPr id="381" name="TextBox 380">
            <a:extLst>
              <a:ext uri="{FF2B5EF4-FFF2-40B4-BE49-F238E27FC236}">
                <a16:creationId xmlns:a16="http://schemas.microsoft.com/office/drawing/2014/main" id="{53590A83-EE0C-0591-3E36-0BED1488C60E}"/>
              </a:ext>
            </a:extLst>
          </p:cNvPr>
          <p:cNvSpPr txBox="1"/>
          <p:nvPr/>
        </p:nvSpPr>
        <p:spPr bwMode="auto">
          <a:xfrm>
            <a:off x="5777839" y="4970363"/>
            <a:ext cx="6575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PD-1</a:t>
            </a:r>
            <a:endParaRPr lang="en-US" sz="1600" dirty="0">
              <a:solidFill>
                <a:srgbClr val="000000"/>
              </a:solidFill>
              <a:latin typeface="Poppins" panose="00000500000000000000" pitchFamily="2" charset="0"/>
              <a:cs typeface="Poppins" panose="00000500000000000000" pitchFamily="2" charset="0"/>
            </a:endParaRPr>
          </a:p>
        </p:txBody>
      </p:sp>
      <p:sp>
        <p:nvSpPr>
          <p:cNvPr id="382" name="TextBox 381">
            <a:extLst>
              <a:ext uri="{FF2B5EF4-FFF2-40B4-BE49-F238E27FC236}">
                <a16:creationId xmlns:a16="http://schemas.microsoft.com/office/drawing/2014/main" id="{81C25CAD-20AC-9080-9C79-A7FF234EC838}"/>
              </a:ext>
            </a:extLst>
          </p:cNvPr>
          <p:cNvSpPr txBox="1"/>
          <p:nvPr/>
        </p:nvSpPr>
        <p:spPr bwMode="auto">
          <a:xfrm>
            <a:off x="7323372" y="3880708"/>
            <a:ext cx="18710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E1471D"/>
                </a:solidFill>
                <a:latin typeface="Poppins" panose="00000500000000000000" pitchFamily="2" charset="0"/>
                <a:cs typeface="Poppins" panose="00000500000000000000" pitchFamily="2" charset="0"/>
              </a:rPr>
              <a:t>Increased</a:t>
            </a:r>
            <a:r>
              <a:rPr lang="en-US" sz="1600" dirty="0">
                <a:solidFill>
                  <a:srgbClr val="E1471D"/>
                </a:solidFill>
                <a:latin typeface="Poppins" panose="00000500000000000000" pitchFamily="2" charset="0"/>
                <a:cs typeface="Poppins" panose="00000500000000000000" pitchFamily="2" charset="0"/>
              </a:rPr>
              <a:t> T-cell</a:t>
            </a:r>
            <a:br>
              <a:rPr lang="en-US" sz="1600" dirty="0">
                <a:solidFill>
                  <a:srgbClr val="E1471D"/>
                </a:solidFill>
                <a:latin typeface="Poppins" panose="00000500000000000000" pitchFamily="2" charset="0"/>
                <a:cs typeface="Poppins" panose="00000500000000000000" pitchFamily="2" charset="0"/>
              </a:rPr>
            </a:br>
            <a:r>
              <a:rPr lang="en-US" sz="1600" dirty="0">
                <a:solidFill>
                  <a:srgbClr val="E1471D"/>
                </a:solidFill>
                <a:latin typeface="Poppins" panose="00000500000000000000" pitchFamily="2" charset="0"/>
                <a:cs typeface="Poppins" panose="00000500000000000000" pitchFamily="2" charset="0"/>
              </a:rPr>
              <a:t>activity</a:t>
            </a:r>
          </a:p>
        </p:txBody>
      </p:sp>
      <p:sp>
        <p:nvSpPr>
          <p:cNvPr id="383" name="TextBox 382">
            <a:extLst>
              <a:ext uri="{FF2B5EF4-FFF2-40B4-BE49-F238E27FC236}">
                <a16:creationId xmlns:a16="http://schemas.microsoft.com/office/drawing/2014/main" id="{F1FAC3EE-F5AE-5B58-3691-FB9FE1F4BB89}"/>
              </a:ext>
            </a:extLst>
          </p:cNvPr>
          <p:cNvSpPr txBox="1"/>
          <p:nvPr/>
        </p:nvSpPr>
        <p:spPr bwMode="auto">
          <a:xfrm>
            <a:off x="7261057" y="5125675"/>
            <a:ext cx="19672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chemeClr val="accent4"/>
                </a:solidFill>
                <a:latin typeface="Poppins" panose="00000500000000000000" pitchFamily="2" charset="0"/>
                <a:cs typeface="Poppins" panose="00000500000000000000" pitchFamily="2" charset="0"/>
              </a:rPr>
              <a:t>Tumor cell death</a:t>
            </a:r>
          </a:p>
        </p:txBody>
      </p:sp>
      <p:cxnSp>
        <p:nvCxnSpPr>
          <p:cNvPr id="384" name="Straight Arrow Connector 383">
            <a:extLst>
              <a:ext uri="{FF2B5EF4-FFF2-40B4-BE49-F238E27FC236}">
                <a16:creationId xmlns:a16="http://schemas.microsoft.com/office/drawing/2014/main" id="{C8E4BD97-DAB3-8240-6C56-C429B90AF512}"/>
              </a:ext>
            </a:extLst>
          </p:cNvPr>
          <p:cNvCxnSpPr/>
          <p:nvPr/>
        </p:nvCxnSpPr>
        <p:spPr bwMode="auto">
          <a:xfrm>
            <a:off x="6585524" y="4029164"/>
            <a:ext cx="783522" cy="0"/>
          </a:xfrm>
          <a:prstGeom prst="straightConnector1">
            <a:avLst/>
          </a:prstGeom>
          <a:noFill/>
          <a:ln w="28575" cap="flat" cmpd="sng" algn="ctr">
            <a:solidFill>
              <a:srgbClr val="000000"/>
            </a:solidFill>
            <a:prstDash val="solid"/>
            <a:round/>
            <a:headEnd type="none" w="med" len="med"/>
            <a:tailEnd type="triangle"/>
          </a:ln>
          <a:effectLst/>
        </p:spPr>
      </p:cxnSp>
      <p:cxnSp>
        <p:nvCxnSpPr>
          <p:cNvPr id="385" name="Straight Arrow Connector 384">
            <a:extLst>
              <a:ext uri="{FF2B5EF4-FFF2-40B4-BE49-F238E27FC236}">
                <a16:creationId xmlns:a16="http://schemas.microsoft.com/office/drawing/2014/main" id="{7F35ABA1-1433-ACF2-8EDE-C4AC5501F78A}"/>
              </a:ext>
            </a:extLst>
          </p:cNvPr>
          <p:cNvCxnSpPr>
            <a:cxnSpLocks/>
          </p:cNvCxnSpPr>
          <p:nvPr/>
        </p:nvCxnSpPr>
        <p:spPr bwMode="auto">
          <a:xfrm>
            <a:off x="8262216" y="4434469"/>
            <a:ext cx="0" cy="705171"/>
          </a:xfrm>
          <a:prstGeom prst="straightConnector1">
            <a:avLst/>
          </a:prstGeom>
          <a:noFill/>
          <a:ln w="28575" cap="flat" cmpd="sng" algn="ctr">
            <a:solidFill>
              <a:srgbClr val="000000"/>
            </a:solidFill>
            <a:prstDash val="solid"/>
            <a:round/>
            <a:headEnd type="none" w="med" len="med"/>
            <a:tailEnd type="triangle"/>
          </a:ln>
          <a:effectLst/>
        </p:spPr>
      </p:cxnSp>
      <p:sp>
        <p:nvSpPr>
          <p:cNvPr id="386" name="TextBox 385">
            <a:extLst>
              <a:ext uri="{FF2B5EF4-FFF2-40B4-BE49-F238E27FC236}">
                <a16:creationId xmlns:a16="http://schemas.microsoft.com/office/drawing/2014/main" id="{8C5E7442-7DDE-73AA-E7B0-8911BF7869E9}"/>
              </a:ext>
            </a:extLst>
          </p:cNvPr>
          <p:cNvSpPr txBox="1"/>
          <p:nvPr/>
        </p:nvSpPr>
        <p:spPr bwMode="auto">
          <a:xfrm>
            <a:off x="6187815" y="3086424"/>
            <a:ext cx="7553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PD-L1</a:t>
            </a:r>
            <a:endParaRPr lang="en-US" sz="1600" dirty="0">
              <a:solidFill>
                <a:srgbClr val="000000"/>
              </a:solidFill>
              <a:latin typeface="Poppins" panose="00000500000000000000" pitchFamily="2" charset="0"/>
              <a:cs typeface="Poppins" panose="00000500000000000000" pitchFamily="2" charset="0"/>
            </a:endParaRPr>
          </a:p>
        </p:txBody>
      </p:sp>
      <p:grpSp>
        <p:nvGrpSpPr>
          <p:cNvPr id="387" name="Group 386">
            <a:extLst>
              <a:ext uri="{FF2B5EF4-FFF2-40B4-BE49-F238E27FC236}">
                <a16:creationId xmlns:a16="http://schemas.microsoft.com/office/drawing/2014/main" id="{937F48AE-B768-886F-D0F2-4DE8C0072190}"/>
              </a:ext>
            </a:extLst>
          </p:cNvPr>
          <p:cNvGrpSpPr/>
          <p:nvPr/>
        </p:nvGrpSpPr>
        <p:grpSpPr>
          <a:xfrm rot="19310735">
            <a:off x="6444165" y="3533641"/>
            <a:ext cx="399222" cy="416727"/>
            <a:chOff x="285313" y="3196211"/>
            <a:chExt cx="1187475" cy="1269460"/>
          </a:xfrm>
          <a:solidFill>
            <a:srgbClr val="E1471D"/>
          </a:solidFill>
        </p:grpSpPr>
        <p:sp>
          <p:nvSpPr>
            <p:cNvPr id="388" name="Freeform 73">
              <a:extLst>
                <a:ext uri="{FF2B5EF4-FFF2-40B4-BE49-F238E27FC236}">
                  <a16:creationId xmlns:a16="http://schemas.microsoft.com/office/drawing/2014/main" id="{3A44F769-2DA5-B3FD-D553-00D16DF54FB5}"/>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rgbClr val="000000"/>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89" name="Freeform 74">
              <a:extLst>
                <a:ext uri="{FF2B5EF4-FFF2-40B4-BE49-F238E27FC236}">
                  <a16:creationId xmlns:a16="http://schemas.microsoft.com/office/drawing/2014/main" id="{28658B84-AC3B-095F-AD37-7EDD84447C34}"/>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rgbClr val="000000"/>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90" name="Freeform 39">
              <a:extLst>
                <a:ext uri="{FF2B5EF4-FFF2-40B4-BE49-F238E27FC236}">
                  <a16:creationId xmlns:a16="http://schemas.microsoft.com/office/drawing/2014/main" id="{26638B79-0F10-1E0B-62F4-3D3DE07EA428}"/>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rgbClr val="000000"/>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91" name="Freeform 41">
              <a:extLst>
                <a:ext uri="{FF2B5EF4-FFF2-40B4-BE49-F238E27FC236}">
                  <a16:creationId xmlns:a16="http://schemas.microsoft.com/office/drawing/2014/main" id="{DF84F019-E9A8-1726-48C3-F7B3890FD42B}"/>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rgbClr val="000000"/>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grpSp>
      <p:grpSp>
        <p:nvGrpSpPr>
          <p:cNvPr id="392" name="Group 391">
            <a:extLst>
              <a:ext uri="{FF2B5EF4-FFF2-40B4-BE49-F238E27FC236}">
                <a16:creationId xmlns:a16="http://schemas.microsoft.com/office/drawing/2014/main" id="{4D7B51A0-B2EB-4323-1B4D-760D4FEFF749}"/>
              </a:ext>
            </a:extLst>
          </p:cNvPr>
          <p:cNvGrpSpPr/>
          <p:nvPr/>
        </p:nvGrpSpPr>
        <p:grpSpPr>
          <a:xfrm rot="14252117">
            <a:off x="6136086" y="4408954"/>
            <a:ext cx="399222" cy="416727"/>
            <a:chOff x="285313" y="3196211"/>
            <a:chExt cx="1187475" cy="1269460"/>
          </a:xfrm>
          <a:solidFill>
            <a:schemeClr val="accent5">
              <a:lumMod val="60000"/>
              <a:lumOff val="40000"/>
            </a:schemeClr>
          </a:solidFill>
        </p:grpSpPr>
        <p:sp>
          <p:nvSpPr>
            <p:cNvPr id="393" name="Freeform 73">
              <a:extLst>
                <a:ext uri="{FF2B5EF4-FFF2-40B4-BE49-F238E27FC236}">
                  <a16:creationId xmlns:a16="http://schemas.microsoft.com/office/drawing/2014/main" id="{D453FC7E-BA5A-3CAC-EB87-9B99CD408957}"/>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rgbClr val="000000"/>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94" name="Freeform 74">
              <a:extLst>
                <a:ext uri="{FF2B5EF4-FFF2-40B4-BE49-F238E27FC236}">
                  <a16:creationId xmlns:a16="http://schemas.microsoft.com/office/drawing/2014/main" id="{52A23856-2297-E853-B4FB-7E9E09BA4870}"/>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rgbClr val="000000"/>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95" name="Freeform 39">
              <a:extLst>
                <a:ext uri="{FF2B5EF4-FFF2-40B4-BE49-F238E27FC236}">
                  <a16:creationId xmlns:a16="http://schemas.microsoft.com/office/drawing/2014/main" id="{1D6654E5-3A55-A0E5-86BC-CA9228F9DA05}"/>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rgbClr val="000000"/>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96" name="Freeform 41">
              <a:extLst>
                <a:ext uri="{FF2B5EF4-FFF2-40B4-BE49-F238E27FC236}">
                  <a16:creationId xmlns:a16="http://schemas.microsoft.com/office/drawing/2014/main" id="{8A749374-F182-33A3-94A2-478E37FFFBF4}"/>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rgbClr val="000000"/>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grpSp>
      <p:sp>
        <p:nvSpPr>
          <p:cNvPr id="397" name="TextBox 396">
            <a:extLst>
              <a:ext uri="{FF2B5EF4-FFF2-40B4-BE49-F238E27FC236}">
                <a16:creationId xmlns:a16="http://schemas.microsoft.com/office/drawing/2014/main" id="{D172B5AB-BCE2-BA1F-6311-9FAA86D9CCE1}"/>
              </a:ext>
            </a:extLst>
          </p:cNvPr>
          <p:cNvSpPr txBox="1"/>
          <p:nvPr/>
        </p:nvSpPr>
        <p:spPr bwMode="auto">
          <a:xfrm>
            <a:off x="6738202" y="3238262"/>
            <a:ext cx="7601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E1471D"/>
                </a:solidFill>
                <a:latin typeface="Poppins" panose="00000500000000000000" pitchFamily="2" charset="0"/>
                <a:cs typeface="Poppins" panose="00000500000000000000" pitchFamily="2" charset="0"/>
              </a:rPr>
              <a:t>Anti–</a:t>
            </a:r>
            <a:br>
              <a:rPr lang="en-US" sz="1600" b="1" dirty="0">
                <a:solidFill>
                  <a:srgbClr val="E1471D"/>
                </a:solidFill>
                <a:latin typeface="Poppins" panose="00000500000000000000" pitchFamily="2" charset="0"/>
                <a:cs typeface="Poppins" panose="00000500000000000000" pitchFamily="2" charset="0"/>
              </a:rPr>
            </a:br>
            <a:r>
              <a:rPr lang="en-US" sz="1600" b="1" dirty="0">
                <a:solidFill>
                  <a:srgbClr val="E1471D"/>
                </a:solidFill>
                <a:latin typeface="Poppins" panose="00000500000000000000" pitchFamily="2" charset="0"/>
                <a:cs typeface="Poppins" panose="00000500000000000000" pitchFamily="2" charset="0"/>
              </a:rPr>
              <a:t>PD-L1</a:t>
            </a:r>
            <a:endParaRPr lang="en-US" sz="1600" dirty="0">
              <a:solidFill>
                <a:srgbClr val="E1471D"/>
              </a:solidFill>
              <a:latin typeface="Poppins" panose="00000500000000000000" pitchFamily="2" charset="0"/>
              <a:cs typeface="Poppins" panose="00000500000000000000" pitchFamily="2" charset="0"/>
            </a:endParaRPr>
          </a:p>
        </p:txBody>
      </p:sp>
      <p:sp>
        <p:nvSpPr>
          <p:cNvPr id="398" name="TextBox 397">
            <a:extLst>
              <a:ext uri="{FF2B5EF4-FFF2-40B4-BE49-F238E27FC236}">
                <a16:creationId xmlns:a16="http://schemas.microsoft.com/office/drawing/2014/main" id="{6E5A3A2D-D92A-5DC0-D8C4-9FEFE15FD993}"/>
              </a:ext>
            </a:extLst>
          </p:cNvPr>
          <p:cNvSpPr txBox="1"/>
          <p:nvPr/>
        </p:nvSpPr>
        <p:spPr bwMode="auto">
          <a:xfrm>
            <a:off x="6463716" y="4226386"/>
            <a:ext cx="7601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chemeClr val="accent5"/>
                </a:solidFill>
                <a:latin typeface="Poppins" panose="00000500000000000000" pitchFamily="2" charset="0"/>
                <a:cs typeface="Poppins" panose="00000500000000000000" pitchFamily="2" charset="0"/>
              </a:rPr>
              <a:t>Anti–</a:t>
            </a:r>
            <a:br>
              <a:rPr lang="en-US" sz="1600" b="1" dirty="0">
                <a:solidFill>
                  <a:schemeClr val="accent5"/>
                </a:solidFill>
                <a:latin typeface="Poppins" panose="00000500000000000000" pitchFamily="2" charset="0"/>
                <a:cs typeface="Poppins" panose="00000500000000000000" pitchFamily="2" charset="0"/>
              </a:rPr>
            </a:br>
            <a:r>
              <a:rPr lang="en-US" sz="1600" b="1" dirty="0">
                <a:solidFill>
                  <a:schemeClr val="accent5"/>
                </a:solidFill>
                <a:latin typeface="Poppins" panose="00000500000000000000" pitchFamily="2" charset="0"/>
                <a:cs typeface="Poppins" panose="00000500000000000000" pitchFamily="2" charset="0"/>
              </a:rPr>
              <a:t>PD-1</a:t>
            </a:r>
            <a:endParaRPr lang="en-US" sz="1600" dirty="0">
              <a:solidFill>
                <a:schemeClr val="accent5"/>
              </a:solidFill>
              <a:latin typeface="Poppins" panose="00000500000000000000" pitchFamily="2" charset="0"/>
              <a:cs typeface="Poppins" panose="00000500000000000000" pitchFamily="2" charset="0"/>
            </a:endParaRPr>
          </a:p>
        </p:txBody>
      </p:sp>
      <p:sp>
        <p:nvSpPr>
          <p:cNvPr id="5" name="Title 4">
            <a:extLst>
              <a:ext uri="{FF2B5EF4-FFF2-40B4-BE49-F238E27FC236}">
                <a16:creationId xmlns:a16="http://schemas.microsoft.com/office/drawing/2014/main" id="{F06897B9-2A5D-B369-EC5D-44D30F672DBD}"/>
              </a:ext>
            </a:extLst>
          </p:cNvPr>
          <p:cNvSpPr>
            <a:spLocks noGrp="1"/>
          </p:cNvSpPr>
          <p:nvPr>
            <p:ph type="title"/>
          </p:nvPr>
        </p:nvSpPr>
        <p:spPr>
          <a:xfrm>
            <a:off x="231078" y="531006"/>
            <a:ext cx="11740260" cy="502445"/>
          </a:xfrm>
        </p:spPr>
        <p:txBody>
          <a:bodyPr/>
          <a:lstStyle/>
          <a:p>
            <a:r>
              <a:rPr lang="en-US" dirty="0"/>
              <a:t>PD-1/PD-L1 Mechanism of Action</a:t>
            </a:r>
          </a:p>
        </p:txBody>
      </p:sp>
    </p:spTree>
    <p:extLst>
      <p:ext uri="{BB962C8B-B14F-4D97-AF65-F5344CB8AC3E}">
        <p14:creationId xmlns:p14="http://schemas.microsoft.com/office/powerpoint/2010/main" val="263393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0ECF1-F14B-F8E1-DD5E-17E77FA92707}"/>
              </a:ext>
            </a:extLst>
          </p:cNvPr>
          <p:cNvSpPr>
            <a:spLocks noGrp="1"/>
          </p:cNvSpPr>
          <p:nvPr>
            <p:ph type="title"/>
          </p:nvPr>
        </p:nvSpPr>
        <p:spPr>
          <a:xfrm>
            <a:off x="231078" y="531006"/>
            <a:ext cx="11740260" cy="502445"/>
          </a:xfrm>
        </p:spPr>
        <p:txBody>
          <a:bodyPr/>
          <a:lstStyle/>
          <a:p>
            <a:r>
              <a:rPr lang="en-US" dirty="0"/>
              <a:t>CTLA-4 Mechanism of Action</a:t>
            </a:r>
          </a:p>
        </p:txBody>
      </p:sp>
      <p:grpSp>
        <p:nvGrpSpPr>
          <p:cNvPr id="257" name="Group 256">
            <a:extLst>
              <a:ext uri="{FF2B5EF4-FFF2-40B4-BE49-F238E27FC236}">
                <a16:creationId xmlns:a16="http://schemas.microsoft.com/office/drawing/2014/main" id="{513EB9FE-3B75-123B-EC53-0ECA232DFB59}"/>
              </a:ext>
            </a:extLst>
          </p:cNvPr>
          <p:cNvGrpSpPr/>
          <p:nvPr/>
        </p:nvGrpSpPr>
        <p:grpSpPr>
          <a:xfrm>
            <a:off x="3290452" y="4569618"/>
            <a:ext cx="1440282" cy="1440282"/>
            <a:chOff x="6161615" y="4502824"/>
            <a:chExt cx="1440282" cy="1440282"/>
          </a:xfrm>
          <a:solidFill>
            <a:srgbClr val="CDCDCF"/>
          </a:solidFill>
        </p:grpSpPr>
        <p:sp>
          <p:nvSpPr>
            <p:cNvPr id="258" name="Oval 257">
              <a:extLst>
                <a:ext uri="{FF2B5EF4-FFF2-40B4-BE49-F238E27FC236}">
                  <a16:creationId xmlns:a16="http://schemas.microsoft.com/office/drawing/2014/main" id="{067BA635-C039-F175-5F0A-3952B5A5311B}"/>
                </a:ext>
              </a:extLst>
            </p:cNvPr>
            <p:cNvSpPr/>
            <p:nvPr/>
          </p:nvSpPr>
          <p:spPr bwMode="auto">
            <a:xfrm>
              <a:off x="6161615" y="4502824"/>
              <a:ext cx="1440282" cy="1440282"/>
            </a:xfrm>
            <a:prstGeom prst="ellipse">
              <a:avLst/>
            </a:prstGeom>
            <a:grpFill/>
            <a:ln w="19050">
              <a:solidFill>
                <a:srgbClr val="CDCDCF">
                  <a:lumMod val="50000"/>
                </a:srgb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59" name="Oval 258">
              <a:extLst>
                <a:ext uri="{FF2B5EF4-FFF2-40B4-BE49-F238E27FC236}">
                  <a16:creationId xmlns:a16="http://schemas.microsoft.com/office/drawing/2014/main" id="{CAF7E718-0413-F4D9-B3F8-789C9BE6BB1A}"/>
                </a:ext>
              </a:extLst>
            </p:cNvPr>
            <p:cNvSpPr/>
            <p:nvPr/>
          </p:nvSpPr>
          <p:spPr bwMode="auto">
            <a:xfrm>
              <a:off x="6551153" y="4872156"/>
              <a:ext cx="828509" cy="828509"/>
            </a:xfrm>
            <a:prstGeom prst="ellipse">
              <a:avLst/>
            </a:prstGeom>
            <a:solidFill>
              <a:srgbClr val="CDCDCF">
                <a:lumMod val="90000"/>
              </a:srgbClr>
            </a:solidFill>
            <a:ln w="38100">
              <a:solidFill>
                <a:srgbClr val="FFFFFF">
                  <a:lumMod val="85000"/>
                </a:srgb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260" name="Group 259">
            <a:extLst>
              <a:ext uri="{FF2B5EF4-FFF2-40B4-BE49-F238E27FC236}">
                <a16:creationId xmlns:a16="http://schemas.microsoft.com/office/drawing/2014/main" id="{94D4D08C-0075-FC04-4A63-9A767393F175}"/>
              </a:ext>
            </a:extLst>
          </p:cNvPr>
          <p:cNvGrpSpPr/>
          <p:nvPr/>
        </p:nvGrpSpPr>
        <p:grpSpPr>
          <a:xfrm>
            <a:off x="5254577" y="4486949"/>
            <a:ext cx="1440282" cy="1440282"/>
            <a:chOff x="6161615" y="4502824"/>
            <a:chExt cx="1440282" cy="1440282"/>
          </a:xfrm>
        </p:grpSpPr>
        <p:sp>
          <p:nvSpPr>
            <p:cNvPr id="261" name="Oval 260">
              <a:extLst>
                <a:ext uri="{FF2B5EF4-FFF2-40B4-BE49-F238E27FC236}">
                  <a16:creationId xmlns:a16="http://schemas.microsoft.com/office/drawing/2014/main" id="{0DAFD2E8-19C5-160C-E6C0-9CE1054F79B7}"/>
                </a:ext>
              </a:extLst>
            </p:cNvPr>
            <p:cNvSpPr/>
            <p:nvPr/>
          </p:nvSpPr>
          <p:spPr bwMode="auto">
            <a:xfrm>
              <a:off x="6161615" y="4502824"/>
              <a:ext cx="1440282" cy="1440282"/>
            </a:xfrm>
            <a:prstGeom prst="ellipse">
              <a:avLst/>
            </a:prstGeom>
            <a:solidFill>
              <a:srgbClr val="E1471D">
                <a:lumMod val="40000"/>
                <a:lumOff val="60000"/>
              </a:srgbClr>
            </a:solidFill>
            <a:ln w="19050">
              <a:solidFill>
                <a:srgbClr val="E1471D">
                  <a:lumMod val="75000"/>
                </a:srgb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62" name="Oval 261">
              <a:extLst>
                <a:ext uri="{FF2B5EF4-FFF2-40B4-BE49-F238E27FC236}">
                  <a16:creationId xmlns:a16="http://schemas.microsoft.com/office/drawing/2014/main" id="{805D2D4A-5E4E-C0E3-CE0B-87B213F59ECC}"/>
                </a:ext>
              </a:extLst>
            </p:cNvPr>
            <p:cNvSpPr/>
            <p:nvPr/>
          </p:nvSpPr>
          <p:spPr bwMode="auto">
            <a:xfrm>
              <a:off x="6551153" y="4872156"/>
              <a:ext cx="828509" cy="828509"/>
            </a:xfrm>
            <a:prstGeom prst="ellipse">
              <a:avLst/>
            </a:prstGeom>
            <a:solidFill>
              <a:srgbClr val="E1471D"/>
            </a:solidFill>
            <a:ln w="38100">
              <a:solidFill>
                <a:srgbClr val="E1471D">
                  <a:lumMod val="20000"/>
                  <a:lumOff val="80000"/>
                </a:srgb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sp>
        <p:nvSpPr>
          <p:cNvPr id="264" name="TextBox 263">
            <a:extLst>
              <a:ext uri="{FF2B5EF4-FFF2-40B4-BE49-F238E27FC236}">
                <a16:creationId xmlns:a16="http://schemas.microsoft.com/office/drawing/2014/main" id="{FBAB15B5-7FEC-61AE-8AFD-79ADFB2B4293}"/>
              </a:ext>
            </a:extLst>
          </p:cNvPr>
          <p:cNvSpPr txBox="1"/>
          <p:nvPr/>
        </p:nvSpPr>
        <p:spPr>
          <a:xfrm>
            <a:off x="609759" y="1317385"/>
            <a:ext cx="4324035" cy="369332"/>
          </a:xfrm>
          <a:prstGeom prst="rect">
            <a:avLst/>
          </a:prstGeom>
          <a:solidFill>
            <a:srgbClr val="FFFFFF"/>
          </a:solidFill>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Priming Phase: Lymph Node</a:t>
            </a:r>
          </a:p>
        </p:txBody>
      </p:sp>
      <p:graphicFrame>
        <p:nvGraphicFramePr>
          <p:cNvPr id="265" name="Table 264">
            <a:extLst>
              <a:ext uri="{FF2B5EF4-FFF2-40B4-BE49-F238E27FC236}">
                <a16:creationId xmlns:a16="http://schemas.microsoft.com/office/drawing/2014/main" id="{8A5F4AA6-7A73-51FF-59F2-7CC1D09828C9}"/>
              </a:ext>
            </a:extLst>
          </p:cNvPr>
          <p:cNvGraphicFramePr>
            <a:graphicFrameLocks noGrp="1"/>
          </p:cNvGraphicFramePr>
          <p:nvPr>
            <p:extLst>
              <p:ext uri="{D42A27DB-BD31-4B8C-83A1-F6EECF244321}">
                <p14:modId xmlns:p14="http://schemas.microsoft.com/office/powerpoint/2010/main" val="1034726507"/>
              </p:ext>
            </p:extLst>
          </p:nvPr>
        </p:nvGraphicFramePr>
        <p:xfrm>
          <a:off x="9265513" y="2076802"/>
          <a:ext cx="2611584" cy="1057351"/>
        </p:xfrm>
        <a:graphic>
          <a:graphicData uri="http://schemas.openxmlformats.org/drawingml/2006/table">
            <a:tbl>
              <a:tblPr firstRow="1" bandRow="1"/>
              <a:tblGrid>
                <a:gridCol w="2611584">
                  <a:extLst>
                    <a:ext uri="{9D8B030D-6E8A-4147-A177-3AD203B41FA5}">
                      <a16:colId xmlns:a16="http://schemas.microsoft.com/office/drawing/2014/main" val="3417807274"/>
                    </a:ext>
                  </a:extLst>
                </a:gridCol>
              </a:tblGrid>
              <a:tr h="59320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rtl="0" fontAlgn="base">
                        <a:lnSpc>
                          <a:spcPct val="100000"/>
                        </a:lnSpc>
                        <a:buNone/>
                      </a:pPr>
                      <a:r>
                        <a:rPr lang="en-US" sz="1800" b="1" i="0" u="none" strike="noStrike">
                          <a:solidFill>
                            <a:schemeClr val="accent6"/>
                          </a:solidFill>
                          <a:effectLst/>
                          <a:latin typeface="Poppins" panose="00000500000000000000" pitchFamily="2" charset="0"/>
                          <a:cs typeface="Poppins" panose="00000500000000000000" pitchFamily="2" charset="0"/>
                        </a:rPr>
                        <a:t>CTLA-4 Inhibitors</a:t>
                      </a:r>
                      <a:endParaRPr lang="en-US" sz="1800" b="0" i="0" u="none" strike="noStrike">
                        <a:solidFill>
                          <a:schemeClr val="accent6"/>
                        </a:solidFill>
                        <a:effectLst/>
                        <a:latin typeface="Poppins" panose="00000500000000000000" pitchFamily="2" charset="0"/>
                        <a:cs typeface="Poppins" panose="00000500000000000000" pitchFamily="2" charset="0"/>
                      </a:endParaRPr>
                    </a:p>
                    <a:p>
                      <a:pPr marL="342900" lvl="0" indent="-342900" algn="l">
                        <a:lnSpc>
                          <a:spcPct val="100000"/>
                        </a:lnSpc>
                        <a:buFont typeface="Wingdings" pitchFamily="2" charset="2"/>
                        <a:buChar char="§"/>
                      </a:pPr>
                      <a:r>
                        <a:rPr lang="en-US" sz="1800" b="0" i="0" u="none" strike="noStrike">
                          <a:solidFill>
                            <a:srgbClr val="000000"/>
                          </a:solidFill>
                          <a:effectLst/>
                          <a:latin typeface="Poppins" panose="00000500000000000000" pitchFamily="2" charset="0"/>
                          <a:cs typeface="Poppins" panose="00000500000000000000" pitchFamily="2" charset="0"/>
                        </a:rPr>
                        <a:t>Ipilimumab</a:t>
                      </a:r>
                      <a:endParaRPr lang="en-US" sz="1800" b="0" i="0" dirty="0">
                        <a:solidFill>
                          <a:srgbClr val="455560"/>
                        </a:solidFill>
                        <a:effectLst/>
                        <a:latin typeface="Poppins" panose="00000500000000000000" pitchFamily="2" charset="0"/>
                        <a:cs typeface="Poppins" panose="00000500000000000000" pitchFamily="2" charset="0"/>
                      </a:endParaRPr>
                    </a:p>
                  </a:txBody>
                  <a:tcPr marL="60198" marR="60198" marT="30099" marB="30099">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507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20637870"/>
                  </a:ext>
                </a:extLst>
              </a:tr>
              <a:tr h="44851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342900" indent="-342900" algn="l" rtl="0" fontAlgn="base">
                        <a:lnSpc>
                          <a:spcPct val="100000"/>
                        </a:lnSpc>
                        <a:buFont typeface="Wingdings" pitchFamily="2" charset="2"/>
                        <a:buChar char="§"/>
                      </a:pPr>
                      <a:r>
                        <a:rPr lang="en-US" sz="1800" b="0" i="0" u="none" strike="noStrike">
                          <a:solidFill>
                            <a:schemeClr val="tx1"/>
                          </a:solidFill>
                          <a:effectLst/>
                          <a:latin typeface="Poppins" panose="00000500000000000000" pitchFamily="2" charset="0"/>
                          <a:cs typeface="Poppins" panose="00000500000000000000" pitchFamily="2" charset="0"/>
                        </a:rPr>
                        <a:t>Tremelimumab</a:t>
                      </a:r>
                      <a:endParaRPr lang="en-US" sz="1800" b="0" i="0" dirty="0">
                        <a:solidFill>
                          <a:schemeClr val="tx1"/>
                        </a:solidFill>
                        <a:effectLst/>
                        <a:latin typeface="Poppins" panose="00000500000000000000" pitchFamily="2" charset="0"/>
                        <a:cs typeface="Poppins" panose="00000500000000000000" pitchFamily="2" charset="0"/>
                      </a:endParaRPr>
                    </a:p>
                  </a:txBody>
                  <a:tcPr marL="60198" marR="60198" marT="30099" marB="30099">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88655723"/>
                  </a:ext>
                </a:extLst>
              </a:tr>
            </a:tbl>
          </a:graphicData>
        </a:graphic>
      </p:graphicFrame>
      <p:sp>
        <p:nvSpPr>
          <p:cNvPr id="266" name="TextBox 265">
            <a:extLst>
              <a:ext uri="{FF2B5EF4-FFF2-40B4-BE49-F238E27FC236}">
                <a16:creationId xmlns:a16="http://schemas.microsoft.com/office/drawing/2014/main" id="{5235EE9C-03BA-DF31-86AF-304626775357}"/>
              </a:ext>
            </a:extLst>
          </p:cNvPr>
          <p:cNvSpPr txBox="1"/>
          <p:nvPr/>
        </p:nvSpPr>
        <p:spPr>
          <a:xfrm>
            <a:off x="1112885" y="1645958"/>
            <a:ext cx="3674946" cy="369332"/>
          </a:xfrm>
          <a:prstGeom prst="rect">
            <a:avLst/>
          </a:prstGeom>
          <a:solidFill>
            <a:srgbClr val="FFFFFF"/>
          </a:solidFill>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CTLA-4 MoA</a:t>
            </a:r>
          </a:p>
        </p:txBody>
      </p:sp>
      <p:sp>
        <p:nvSpPr>
          <p:cNvPr id="267" name="TextBox 266">
            <a:extLst>
              <a:ext uri="{FF2B5EF4-FFF2-40B4-BE49-F238E27FC236}">
                <a16:creationId xmlns:a16="http://schemas.microsoft.com/office/drawing/2014/main" id="{85273E55-9F2C-DBB9-D15E-5402263CCE5B}"/>
              </a:ext>
            </a:extLst>
          </p:cNvPr>
          <p:cNvSpPr txBox="1"/>
          <p:nvPr/>
        </p:nvSpPr>
        <p:spPr>
          <a:xfrm>
            <a:off x="5164112" y="1607734"/>
            <a:ext cx="4332973" cy="369332"/>
          </a:xfrm>
          <a:prstGeom prst="rect">
            <a:avLst/>
          </a:prstGeom>
          <a:solidFill>
            <a:srgbClr val="FFFFFF"/>
          </a:solidFill>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Anti–CTLA-4 MoA</a:t>
            </a:r>
          </a:p>
        </p:txBody>
      </p:sp>
      <p:sp>
        <p:nvSpPr>
          <p:cNvPr id="268" name="Text Box 11">
            <a:extLst>
              <a:ext uri="{FF2B5EF4-FFF2-40B4-BE49-F238E27FC236}">
                <a16:creationId xmlns:a16="http://schemas.microsoft.com/office/drawing/2014/main" id="{65B19400-ED74-D7A2-C0F6-DE6B8A7D128A}"/>
              </a:ext>
            </a:extLst>
          </p:cNvPr>
          <p:cNvSpPr txBox="1">
            <a:spLocks noChangeArrowheads="1"/>
          </p:cNvSpPr>
          <p:nvPr/>
        </p:nvSpPr>
        <p:spPr bwMode="auto">
          <a:xfrm>
            <a:off x="2539653" y="6430045"/>
            <a:ext cx="708803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defPPr>
              <a:defRPr lang="en-US"/>
            </a:defPPr>
            <a:lvl1pPr marR="0" lvl="0" indent="0" algn="ctr" fontAlgn="auto">
              <a:lnSpc>
                <a:spcPct val="100000"/>
              </a:lnSpc>
              <a:spcBef>
                <a:spcPts val="0"/>
              </a:spcBef>
              <a:spcAft>
                <a:spcPts val="0"/>
              </a:spcAft>
              <a:buClrTx/>
              <a:buSzTx/>
              <a:buFontTx/>
              <a:buNone/>
              <a:tabLst/>
              <a:defRPr kumimoji="0" sz="1000" b="0" i="0" u="none" strike="noStrike" cap="none" spc="-10" normalizeH="0" baseline="0">
                <a:ln>
                  <a:noFill/>
                </a:ln>
                <a:solidFill>
                  <a:schemeClr val="bg1"/>
                </a:solidFill>
                <a:effectLst/>
                <a:uLnTx/>
                <a:uFillTx/>
                <a:latin typeface="Poppins" panose="00000500000000000000" pitchFamily="2" charset="0"/>
                <a:cs typeface="Poppins" panose="00000500000000000000" pitchFamily="2"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000" b="0" i="0" u="none" strike="noStrike" kern="0" cap="none" spc="-10" normalizeH="0" baseline="0" noProof="0" dirty="0">
                <a:ln>
                  <a:noFill/>
                </a:ln>
                <a:solidFill>
                  <a:srgbClr val="000000"/>
                </a:solidFill>
                <a:effectLst/>
                <a:uLnTx/>
                <a:uFillTx/>
                <a:latin typeface="Poppins" panose="00000500000000000000" pitchFamily="2" charset="0"/>
                <a:cs typeface="Poppins" panose="00000500000000000000" pitchFamily="2" charset="0"/>
              </a:rPr>
              <a:t>Fernandes. Int J Mol Sci. 2023;24:4044. </a:t>
            </a:r>
          </a:p>
        </p:txBody>
      </p:sp>
      <p:sp>
        <p:nvSpPr>
          <p:cNvPr id="269" name="TextBox 268">
            <a:extLst>
              <a:ext uri="{FF2B5EF4-FFF2-40B4-BE49-F238E27FC236}">
                <a16:creationId xmlns:a16="http://schemas.microsoft.com/office/drawing/2014/main" id="{65F38093-2F2A-0FE6-C826-57FDBC91E542}"/>
              </a:ext>
            </a:extLst>
          </p:cNvPr>
          <p:cNvSpPr txBox="1"/>
          <p:nvPr/>
        </p:nvSpPr>
        <p:spPr bwMode="auto">
          <a:xfrm>
            <a:off x="1027966" y="3705916"/>
            <a:ext cx="1217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Inhibition</a:t>
            </a:r>
            <a:br>
              <a:rPr lang="en-US" sz="1600" dirty="0">
                <a:solidFill>
                  <a:srgbClr val="000000"/>
                </a:solidFill>
                <a:latin typeface="Poppins" panose="00000500000000000000" pitchFamily="2" charset="0"/>
                <a:cs typeface="Poppins" panose="00000500000000000000" pitchFamily="2" charset="0"/>
              </a:rPr>
            </a:br>
            <a:r>
              <a:rPr lang="en-US" sz="1600" dirty="0">
                <a:solidFill>
                  <a:srgbClr val="000000"/>
                </a:solidFill>
                <a:latin typeface="Poppins" panose="00000500000000000000" pitchFamily="2" charset="0"/>
                <a:cs typeface="Poppins" panose="00000500000000000000" pitchFamily="2" charset="0"/>
              </a:rPr>
              <a:t>of T-cell</a:t>
            </a:r>
            <a:br>
              <a:rPr lang="en-US" sz="1600" dirty="0">
                <a:solidFill>
                  <a:srgbClr val="000000"/>
                </a:solidFill>
                <a:latin typeface="Poppins" panose="00000500000000000000" pitchFamily="2" charset="0"/>
                <a:cs typeface="Poppins" panose="00000500000000000000" pitchFamily="2" charset="0"/>
              </a:rPr>
            </a:br>
            <a:r>
              <a:rPr lang="en-US" sz="1600" dirty="0">
                <a:solidFill>
                  <a:srgbClr val="000000"/>
                </a:solidFill>
                <a:latin typeface="Poppins" panose="00000500000000000000" pitchFamily="2" charset="0"/>
                <a:cs typeface="Poppins" panose="00000500000000000000" pitchFamily="2" charset="0"/>
              </a:rPr>
              <a:t>activation</a:t>
            </a:r>
          </a:p>
        </p:txBody>
      </p:sp>
      <p:sp>
        <p:nvSpPr>
          <p:cNvPr id="270" name="TextBox 269">
            <a:extLst>
              <a:ext uri="{FF2B5EF4-FFF2-40B4-BE49-F238E27FC236}">
                <a16:creationId xmlns:a16="http://schemas.microsoft.com/office/drawing/2014/main" id="{DEEBBD58-3BEF-F89B-65FD-8B7E39463565}"/>
              </a:ext>
            </a:extLst>
          </p:cNvPr>
          <p:cNvSpPr txBox="1"/>
          <p:nvPr/>
        </p:nvSpPr>
        <p:spPr bwMode="auto">
          <a:xfrm>
            <a:off x="3614182" y="5241302"/>
            <a:ext cx="7970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FFFFFF"/>
                </a:solidFill>
                <a:latin typeface="Poppins" panose="00000500000000000000" pitchFamily="2" charset="0"/>
                <a:cs typeface="Poppins" panose="00000500000000000000" pitchFamily="2" charset="0"/>
              </a:rPr>
              <a:t>T-cell</a:t>
            </a:r>
            <a:endParaRPr lang="en-US" sz="1600" dirty="0">
              <a:solidFill>
                <a:srgbClr val="FFFFFF"/>
              </a:solidFill>
              <a:latin typeface="Poppins" panose="00000500000000000000" pitchFamily="2" charset="0"/>
              <a:cs typeface="Poppins" panose="00000500000000000000" pitchFamily="2" charset="0"/>
            </a:endParaRPr>
          </a:p>
        </p:txBody>
      </p:sp>
      <p:sp>
        <p:nvSpPr>
          <p:cNvPr id="271" name="TextBox 270">
            <a:extLst>
              <a:ext uri="{FF2B5EF4-FFF2-40B4-BE49-F238E27FC236}">
                <a16:creationId xmlns:a16="http://schemas.microsoft.com/office/drawing/2014/main" id="{7A1C4D0A-43DD-88C0-D287-A64A8CF116AB}"/>
              </a:ext>
            </a:extLst>
          </p:cNvPr>
          <p:cNvSpPr txBox="1"/>
          <p:nvPr/>
        </p:nvSpPr>
        <p:spPr bwMode="auto">
          <a:xfrm>
            <a:off x="2630349" y="5184260"/>
            <a:ext cx="7409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CD28</a:t>
            </a:r>
            <a:endParaRPr lang="en-US" sz="1600" dirty="0">
              <a:solidFill>
                <a:srgbClr val="000000"/>
              </a:solidFill>
              <a:latin typeface="Poppins" panose="00000500000000000000" pitchFamily="2" charset="0"/>
              <a:cs typeface="Poppins" panose="00000500000000000000" pitchFamily="2" charset="0"/>
            </a:endParaRPr>
          </a:p>
        </p:txBody>
      </p:sp>
      <p:sp>
        <p:nvSpPr>
          <p:cNvPr id="272" name="TextBox 271">
            <a:extLst>
              <a:ext uri="{FF2B5EF4-FFF2-40B4-BE49-F238E27FC236}">
                <a16:creationId xmlns:a16="http://schemas.microsoft.com/office/drawing/2014/main" id="{55905AE1-2B4C-91EC-006D-738AE1865500}"/>
              </a:ext>
            </a:extLst>
          </p:cNvPr>
          <p:cNvSpPr txBox="1"/>
          <p:nvPr/>
        </p:nvSpPr>
        <p:spPr bwMode="auto">
          <a:xfrm>
            <a:off x="2936731" y="3801619"/>
            <a:ext cx="6815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MHC</a:t>
            </a:r>
            <a:br>
              <a:rPr lang="en-US" sz="1600" b="1" dirty="0">
                <a:solidFill>
                  <a:srgbClr val="000000"/>
                </a:solidFill>
                <a:latin typeface="Poppins" panose="00000500000000000000" pitchFamily="2" charset="0"/>
                <a:cs typeface="Poppins" panose="00000500000000000000" pitchFamily="2" charset="0"/>
              </a:rPr>
            </a:br>
            <a:r>
              <a:rPr lang="en-US" sz="1600" b="1" dirty="0">
                <a:solidFill>
                  <a:srgbClr val="000000"/>
                </a:solidFill>
                <a:latin typeface="Poppins" panose="00000500000000000000" pitchFamily="2" charset="0"/>
                <a:cs typeface="Poppins" panose="00000500000000000000" pitchFamily="2" charset="0"/>
              </a:rPr>
              <a:t>TCR</a:t>
            </a:r>
            <a:endParaRPr lang="en-US" sz="1600" dirty="0">
              <a:solidFill>
                <a:srgbClr val="000000"/>
              </a:solidFill>
              <a:latin typeface="Poppins" panose="00000500000000000000" pitchFamily="2" charset="0"/>
              <a:cs typeface="Poppins" panose="00000500000000000000" pitchFamily="2" charset="0"/>
            </a:endParaRPr>
          </a:p>
        </p:txBody>
      </p:sp>
      <p:sp>
        <p:nvSpPr>
          <p:cNvPr id="273" name="TextBox 272">
            <a:extLst>
              <a:ext uri="{FF2B5EF4-FFF2-40B4-BE49-F238E27FC236}">
                <a16:creationId xmlns:a16="http://schemas.microsoft.com/office/drawing/2014/main" id="{D605A864-C7EC-BA16-26DE-E6CEE5072A57}"/>
              </a:ext>
            </a:extLst>
          </p:cNvPr>
          <p:cNvSpPr txBox="1"/>
          <p:nvPr/>
        </p:nvSpPr>
        <p:spPr bwMode="auto">
          <a:xfrm>
            <a:off x="4101134" y="4256878"/>
            <a:ext cx="970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CTLA-4</a:t>
            </a:r>
            <a:endParaRPr lang="en-US" sz="1600" dirty="0">
              <a:solidFill>
                <a:srgbClr val="000000"/>
              </a:solidFill>
              <a:latin typeface="Poppins" panose="00000500000000000000" pitchFamily="2" charset="0"/>
              <a:cs typeface="Poppins" panose="00000500000000000000" pitchFamily="2" charset="0"/>
            </a:endParaRPr>
          </a:p>
        </p:txBody>
      </p:sp>
      <p:sp>
        <p:nvSpPr>
          <p:cNvPr id="274" name="TextBox 273">
            <a:extLst>
              <a:ext uri="{FF2B5EF4-FFF2-40B4-BE49-F238E27FC236}">
                <a16:creationId xmlns:a16="http://schemas.microsoft.com/office/drawing/2014/main" id="{D36D491D-ECEF-A465-5D71-AFC12440DE60}"/>
              </a:ext>
            </a:extLst>
          </p:cNvPr>
          <p:cNvSpPr txBox="1"/>
          <p:nvPr/>
        </p:nvSpPr>
        <p:spPr bwMode="auto">
          <a:xfrm>
            <a:off x="4157701" y="3671967"/>
            <a:ext cx="6142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200" b="1" dirty="0">
                <a:solidFill>
                  <a:srgbClr val="000000"/>
                </a:solidFill>
                <a:latin typeface="Poppins" panose="00000500000000000000" pitchFamily="2" charset="0"/>
                <a:cs typeface="Poppins" panose="00000500000000000000" pitchFamily="2" charset="0"/>
              </a:rPr>
              <a:t>CD80</a:t>
            </a:r>
            <a:br>
              <a:rPr lang="en-US" sz="1200" b="1" dirty="0">
                <a:solidFill>
                  <a:srgbClr val="000000"/>
                </a:solidFill>
                <a:latin typeface="Poppins" panose="00000500000000000000" pitchFamily="2" charset="0"/>
                <a:cs typeface="Poppins" panose="00000500000000000000" pitchFamily="2" charset="0"/>
              </a:rPr>
            </a:br>
            <a:r>
              <a:rPr lang="en-US" sz="1200" b="1" dirty="0">
                <a:solidFill>
                  <a:srgbClr val="000000"/>
                </a:solidFill>
                <a:latin typeface="Poppins" panose="00000500000000000000" pitchFamily="2" charset="0"/>
                <a:cs typeface="Poppins" panose="00000500000000000000" pitchFamily="2" charset="0"/>
              </a:rPr>
              <a:t>CD86</a:t>
            </a:r>
            <a:endParaRPr lang="en-US" sz="1200" dirty="0">
              <a:solidFill>
                <a:srgbClr val="000000"/>
              </a:solidFill>
              <a:latin typeface="Poppins" panose="00000500000000000000" pitchFamily="2" charset="0"/>
              <a:cs typeface="Poppins" panose="00000500000000000000" pitchFamily="2" charset="0"/>
            </a:endParaRPr>
          </a:p>
        </p:txBody>
      </p:sp>
      <p:sp>
        <p:nvSpPr>
          <p:cNvPr id="275" name="TextBox 274">
            <a:extLst>
              <a:ext uri="{FF2B5EF4-FFF2-40B4-BE49-F238E27FC236}">
                <a16:creationId xmlns:a16="http://schemas.microsoft.com/office/drawing/2014/main" id="{BB789B98-9BB3-5B6B-C70E-ED982B9CA1A1}"/>
              </a:ext>
            </a:extLst>
          </p:cNvPr>
          <p:cNvSpPr txBox="1"/>
          <p:nvPr/>
        </p:nvSpPr>
        <p:spPr bwMode="auto">
          <a:xfrm>
            <a:off x="5329385" y="3623841"/>
            <a:ext cx="6142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200" b="1" dirty="0">
                <a:solidFill>
                  <a:srgbClr val="000000"/>
                </a:solidFill>
                <a:latin typeface="Poppins" panose="00000500000000000000" pitchFamily="2" charset="0"/>
                <a:cs typeface="Poppins" panose="00000500000000000000" pitchFamily="2" charset="0"/>
              </a:rPr>
              <a:t>CD80</a:t>
            </a:r>
            <a:br>
              <a:rPr lang="en-US" sz="1200" b="1" dirty="0">
                <a:solidFill>
                  <a:srgbClr val="000000"/>
                </a:solidFill>
                <a:latin typeface="Poppins" panose="00000500000000000000" pitchFamily="2" charset="0"/>
                <a:cs typeface="Poppins" panose="00000500000000000000" pitchFamily="2" charset="0"/>
              </a:rPr>
            </a:br>
            <a:r>
              <a:rPr lang="en-US" sz="1200" b="1" dirty="0">
                <a:solidFill>
                  <a:srgbClr val="000000"/>
                </a:solidFill>
                <a:latin typeface="Poppins" panose="00000500000000000000" pitchFamily="2" charset="0"/>
                <a:cs typeface="Poppins" panose="00000500000000000000" pitchFamily="2" charset="0"/>
              </a:rPr>
              <a:t>CD86</a:t>
            </a:r>
            <a:endParaRPr lang="en-US" sz="1200" dirty="0">
              <a:solidFill>
                <a:srgbClr val="000000"/>
              </a:solidFill>
              <a:latin typeface="Poppins" panose="00000500000000000000" pitchFamily="2" charset="0"/>
              <a:cs typeface="Poppins" panose="00000500000000000000" pitchFamily="2" charset="0"/>
            </a:endParaRPr>
          </a:p>
        </p:txBody>
      </p:sp>
      <p:sp>
        <p:nvSpPr>
          <p:cNvPr id="276" name="TextBox 275">
            <a:extLst>
              <a:ext uri="{FF2B5EF4-FFF2-40B4-BE49-F238E27FC236}">
                <a16:creationId xmlns:a16="http://schemas.microsoft.com/office/drawing/2014/main" id="{69758DEC-C1EB-6258-4E55-CEC0B4E4B47E}"/>
              </a:ext>
            </a:extLst>
          </p:cNvPr>
          <p:cNvSpPr txBox="1"/>
          <p:nvPr/>
        </p:nvSpPr>
        <p:spPr bwMode="auto">
          <a:xfrm>
            <a:off x="6305246" y="3741562"/>
            <a:ext cx="6815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MHC</a:t>
            </a:r>
            <a:br>
              <a:rPr lang="en-US" sz="1600" b="1" dirty="0">
                <a:solidFill>
                  <a:srgbClr val="000000"/>
                </a:solidFill>
                <a:latin typeface="Poppins" panose="00000500000000000000" pitchFamily="2" charset="0"/>
                <a:cs typeface="Poppins" panose="00000500000000000000" pitchFamily="2" charset="0"/>
              </a:rPr>
            </a:br>
            <a:r>
              <a:rPr lang="en-US" sz="1600" b="1" dirty="0">
                <a:solidFill>
                  <a:srgbClr val="000000"/>
                </a:solidFill>
                <a:latin typeface="Poppins" panose="00000500000000000000" pitchFamily="2" charset="0"/>
                <a:cs typeface="Poppins" panose="00000500000000000000" pitchFamily="2" charset="0"/>
              </a:rPr>
              <a:t>TCR</a:t>
            </a:r>
            <a:endParaRPr lang="en-US" sz="1600" dirty="0">
              <a:solidFill>
                <a:srgbClr val="000000"/>
              </a:solidFill>
              <a:latin typeface="Poppins" panose="00000500000000000000" pitchFamily="2" charset="0"/>
              <a:cs typeface="Poppins" panose="00000500000000000000" pitchFamily="2" charset="0"/>
            </a:endParaRPr>
          </a:p>
        </p:txBody>
      </p:sp>
      <p:sp>
        <p:nvSpPr>
          <p:cNvPr id="277" name="TextBox 276">
            <a:extLst>
              <a:ext uri="{FF2B5EF4-FFF2-40B4-BE49-F238E27FC236}">
                <a16:creationId xmlns:a16="http://schemas.microsoft.com/office/drawing/2014/main" id="{6F57397D-980F-D750-111A-A5CBD08F5DE4}"/>
              </a:ext>
            </a:extLst>
          </p:cNvPr>
          <p:cNvSpPr txBox="1"/>
          <p:nvPr/>
        </p:nvSpPr>
        <p:spPr bwMode="auto">
          <a:xfrm>
            <a:off x="5656886" y="5138210"/>
            <a:ext cx="7970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FFFFFF"/>
                </a:solidFill>
                <a:latin typeface="Poppins" panose="00000500000000000000" pitchFamily="2" charset="0"/>
                <a:cs typeface="Poppins" panose="00000500000000000000" pitchFamily="2" charset="0"/>
              </a:rPr>
              <a:t>T-cell</a:t>
            </a:r>
            <a:endParaRPr lang="en-US" sz="1600" dirty="0">
              <a:solidFill>
                <a:srgbClr val="FFFFFF"/>
              </a:solidFill>
              <a:latin typeface="Poppins" panose="00000500000000000000" pitchFamily="2" charset="0"/>
              <a:cs typeface="Poppins" panose="00000500000000000000" pitchFamily="2" charset="0"/>
            </a:endParaRPr>
          </a:p>
        </p:txBody>
      </p:sp>
      <p:sp>
        <p:nvSpPr>
          <p:cNvPr id="278" name="TextBox 277">
            <a:extLst>
              <a:ext uri="{FF2B5EF4-FFF2-40B4-BE49-F238E27FC236}">
                <a16:creationId xmlns:a16="http://schemas.microsoft.com/office/drawing/2014/main" id="{CCA254E8-71F5-44FB-5C64-08D5E021C9C1}"/>
              </a:ext>
            </a:extLst>
          </p:cNvPr>
          <p:cNvSpPr txBox="1"/>
          <p:nvPr/>
        </p:nvSpPr>
        <p:spPr bwMode="auto">
          <a:xfrm>
            <a:off x="5239372" y="4214262"/>
            <a:ext cx="7409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CD28</a:t>
            </a:r>
            <a:endParaRPr lang="en-US" sz="1600" dirty="0">
              <a:solidFill>
                <a:srgbClr val="000000"/>
              </a:solidFill>
              <a:latin typeface="Poppins" panose="00000500000000000000" pitchFamily="2" charset="0"/>
              <a:cs typeface="Poppins" panose="00000500000000000000" pitchFamily="2" charset="0"/>
            </a:endParaRPr>
          </a:p>
        </p:txBody>
      </p:sp>
      <p:sp>
        <p:nvSpPr>
          <p:cNvPr id="279" name="TextBox 278">
            <a:extLst>
              <a:ext uri="{FF2B5EF4-FFF2-40B4-BE49-F238E27FC236}">
                <a16:creationId xmlns:a16="http://schemas.microsoft.com/office/drawing/2014/main" id="{31583CFA-9FB8-3187-E5F9-E0661520D4A7}"/>
              </a:ext>
            </a:extLst>
          </p:cNvPr>
          <p:cNvSpPr txBox="1"/>
          <p:nvPr/>
        </p:nvSpPr>
        <p:spPr bwMode="auto">
          <a:xfrm>
            <a:off x="6604091" y="4661348"/>
            <a:ext cx="970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CTLA-4</a:t>
            </a:r>
            <a:endParaRPr lang="en-US" sz="1600" dirty="0">
              <a:solidFill>
                <a:srgbClr val="000000"/>
              </a:solidFill>
              <a:latin typeface="Poppins" panose="00000500000000000000" pitchFamily="2" charset="0"/>
              <a:cs typeface="Poppins" panose="00000500000000000000" pitchFamily="2" charset="0"/>
            </a:endParaRPr>
          </a:p>
        </p:txBody>
      </p:sp>
      <p:sp>
        <p:nvSpPr>
          <p:cNvPr id="280" name="TextBox 279">
            <a:extLst>
              <a:ext uri="{FF2B5EF4-FFF2-40B4-BE49-F238E27FC236}">
                <a16:creationId xmlns:a16="http://schemas.microsoft.com/office/drawing/2014/main" id="{A6D0F428-D6B0-8B43-B477-F9C42FD04ACE}"/>
              </a:ext>
            </a:extLst>
          </p:cNvPr>
          <p:cNvSpPr txBox="1"/>
          <p:nvPr/>
        </p:nvSpPr>
        <p:spPr bwMode="auto">
          <a:xfrm>
            <a:off x="8212483" y="3540473"/>
            <a:ext cx="15071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E1471D"/>
                </a:solidFill>
                <a:latin typeface="Poppins" panose="00000500000000000000" pitchFamily="2" charset="0"/>
                <a:cs typeface="Poppins" panose="00000500000000000000" pitchFamily="2" charset="0"/>
              </a:rPr>
              <a:t>T-cell</a:t>
            </a:r>
            <a:br>
              <a:rPr lang="en-US" sz="1600" b="1" dirty="0">
                <a:solidFill>
                  <a:srgbClr val="E1471D"/>
                </a:solidFill>
                <a:latin typeface="Poppins" panose="00000500000000000000" pitchFamily="2" charset="0"/>
                <a:cs typeface="Poppins" panose="00000500000000000000" pitchFamily="2" charset="0"/>
              </a:rPr>
            </a:br>
            <a:r>
              <a:rPr lang="en-US" sz="1600" b="1" dirty="0">
                <a:solidFill>
                  <a:srgbClr val="E1471D"/>
                </a:solidFill>
                <a:latin typeface="Poppins" panose="00000500000000000000" pitchFamily="2" charset="0"/>
                <a:cs typeface="Poppins" panose="00000500000000000000" pitchFamily="2" charset="0"/>
              </a:rPr>
              <a:t>proliferation</a:t>
            </a:r>
            <a:endParaRPr lang="en-US" sz="1600" dirty="0">
              <a:solidFill>
                <a:srgbClr val="E1471D"/>
              </a:solidFill>
              <a:latin typeface="Poppins" panose="00000500000000000000" pitchFamily="2" charset="0"/>
              <a:cs typeface="Poppins" panose="00000500000000000000" pitchFamily="2" charset="0"/>
            </a:endParaRPr>
          </a:p>
        </p:txBody>
      </p:sp>
      <p:sp>
        <p:nvSpPr>
          <p:cNvPr id="281" name="TextBox 280">
            <a:extLst>
              <a:ext uri="{FF2B5EF4-FFF2-40B4-BE49-F238E27FC236}">
                <a16:creationId xmlns:a16="http://schemas.microsoft.com/office/drawing/2014/main" id="{B8754D88-56D4-F40E-016F-C7F5D48A9C0E}"/>
              </a:ext>
            </a:extLst>
          </p:cNvPr>
          <p:cNvSpPr txBox="1"/>
          <p:nvPr/>
        </p:nvSpPr>
        <p:spPr bwMode="auto">
          <a:xfrm>
            <a:off x="8159067" y="4891006"/>
            <a:ext cx="15055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chemeClr val="accent4"/>
                </a:solidFill>
                <a:latin typeface="Poppins" panose="00000500000000000000" pitchFamily="2" charset="0"/>
                <a:cs typeface="Poppins" panose="00000500000000000000" pitchFamily="2" charset="0"/>
              </a:rPr>
              <a:t>T-cell</a:t>
            </a:r>
            <a:br>
              <a:rPr lang="en-US" sz="1600" b="1" dirty="0">
                <a:solidFill>
                  <a:schemeClr val="accent4"/>
                </a:solidFill>
                <a:latin typeface="Poppins" panose="00000500000000000000" pitchFamily="2" charset="0"/>
                <a:cs typeface="Poppins" panose="00000500000000000000" pitchFamily="2" charset="0"/>
              </a:rPr>
            </a:br>
            <a:r>
              <a:rPr lang="en-US" sz="1600" b="1" dirty="0">
                <a:solidFill>
                  <a:schemeClr val="accent4"/>
                </a:solidFill>
                <a:latin typeface="Poppins" panose="00000500000000000000" pitchFamily="2" charset="0"/>
                <a:cs typeface="Poppins" panose="00000500000000000000" pitchFamily="2" charset="0"/>
              </a:rPr>
              <a:t>migration</a:t>
            </a:r>
            <a:r>
              <a:rPr lang="en-US" sz="1600" dirty="0">
                <a:solidFill>
                  <a:schemeClr val="accent4"/>
                </a:solidFill>
                <a:latin typeface="Poppins" panose="00000500000000000000" pitchFamily="2" charset="0"/>
                <a:cs typeface="Poppins" panose="00000500000000000000" pitchFamily="2" charset="0"/>
              </a:rPr>
              <a:t> to</a:t>
            </a:r>
            <a:br>
              <a:rPr lang="en-US" sz="1600" dirty="0">
                <a:solidFill>
                  <a:schemeClr val="accent4"/>
                </a:solidFill>
                <a:latin typeface="Poppins" panose="00000500000000000000" pitchFamily="2" charset="0"/>
                <a:cs typeface="Poppins" panose="00000500000000000000" pitchFamily="2" charset="0"/>
              </a:rPr>
            </a:br>
            <a:r>
              <a:rPr lang="en-US" sz="1600" dirty="0">
                <a:solidFill>
                  <a:schemeClr val="accent4"/>
                </a:solidFill>
                <a:latin typeface="Poppins" panose="00000500000000000000" pitchFamily="2" charset="0"/>
                <a:cs typeface="Poppins" panose="00000500000000000000" pitchFamily="2" charset="0"/>
              </a:rPr>
              <a:t>tumor tissue</a:t>
            </a:r>
          </a:p>
        </p:txBody>
      </p:sp>
      <p:sp>
        <p:nvSpPr>
          <p:cNvPr id="282" name="TextBox 281">
            <a:extLst>
              <a:ext uri="{FF2B5EF4-FFF2-40B4-BE49-F238E27FC236}">
                <a16:creationId xmlns:a16="http://schemas.microsoft.com/office/drawing/2014/main" id="{633AE760-5FE8-3764-254B-F134B9B33B58}"/>
              </a:ext>
            </a:extLst>
          </p:cNvPr>
          <p:cNvSpPr txBox="1"/>
          <p:nvPr/>
        </p:nvSpPr>
        <p:spPr bwMode="auto">
          <a:xfrm>
            <a:off x="7102081" y="4121414"/>
            <a:ext cx="9701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E1471D"/>
                </a:solidFill>
                <a:latin typeface="Poppins" panose="00000500000000000000" pitchFamily="2" charset="0"/>
                <a:cs typeface="Poppins" panose="00000500000000000000" pitchFamily="2" charset="0"/>
              </a:rPr>
              <a:t>Anti–</a:t>
            </a:r>
            <a:br>
              <a:rPr lang="en-US" sz="1600" b="1" dirty="0">
                <a:solidFill>
                  <a:srgbClr val="E1471D"/>
                </a:solidFill>
                <a:latin typeface="Poppins" panose="00000500000000000000" pitchFamily="2" charset="0"/>
                <a:cs typeface="Poppins" panose="00000500000000000000" pitchFamily="2" charset="0"/>
              </a:rPr>
            </a:br>
            <a:r>
              <a:rPr lang="en-US" sz="1600" b="1" dirty="0">
                <a:solidFill>
                  <a:srgbClr val="E1471D"/>
                </a:solidFill>
                <a:latin typeface="Poppins" panose="00000500000000000000" pitchFamily="2" charset="0"/>
                <a:cs typeface="Poppins" panose="00000500000000000000" pitchFamily="2" charset="0"/>
              </a:rPr>
              <a:t>CTLA-4</a:t>
            </a:r>
            <a:endParaRPr lang="en-US" sz="1600" dirty="0">
              <a:solidFill>
                <a:srgbClr val="E1471D"/>
              </a:solidFill>
              <a:latin typeface="Poppins" panose="00000500000000000000" pitchFamily="2" charset="0"/>
              <a:cs typeface="Poppins" panose="00000500000000000000" pitchFamily="2" charset="0"/>
            </a:endParaRPr>
          </a:p>
        </p:txBody>
      </p:sp>
      <p:cxnSp>
        <p:nvCxnSpPr>
          <p:cNvPr id="283" name="Straight Arrow Connector 282">
            <a:extLst>
              <a:ext uri="{FF2B5EF4-FFF2-40B4-BE49-F238E27FC236}">
                <a16:creationId xmlns:a16="http://schemas.microsoft.com/office/drawing/2014/main" id="{739BF59B-DFE4-F01A-0733-2F578152E48A}"/>
              </a:ext>
            </a:extLst>
          </p:cNvPr>
          <p:cNvCxnSpPr/>
          <p:nvPr/>
        </p:nvCxnSpPr>
        <p:spPr bwMode="auto">
          <a:xfrm>
            <a:off x="7390666" y="3953305"/>
            <a:ext cx="783522" cy="0"/>
          </a:xfrm>
          <a:prstGeom prst="straightConnector1">
            <a:avLst/>
          </a:prstGeom>
          <a:noFill/>
          <a:ln w="28575" cap="flat" cmpd="sng" algn="ctr">
            <a:solidFill>
              <a:srgbClr val="000000"/>
            </a:solidFill>
            <a:prstDash val="solid"/>
            <a:round/>
            <a:headEnd type="none" w="med" len="med"/>
            <a:tailEnd type="triangle"/>
          </a:ln>
          <a:effectLst/>
        </p:spPr>
      </p:cxnSp>
      <p:cxnSp>
        <p:nvCxnSpPr>
          <p:cNvPr id="284" name="Straight Arrow Connector 283">
            <a:extLst>
              <a:ext uri="{FF2B5EF4-FFF2-40B4-BE49-F238E27FC236}">
                <a16:creationId xmlns:a16="http://schemas.microsoft.com/office/drawing/2014/main" id="{3C2D76A0-B838-C98C-CA97-D58F264474FE}"/>
              </a:ext>
            </a:extLst>
          </p:cNvPr>
          <p:cNvCxnSpPr>
            <a:cxnSpLocks/>
          </p:cNvCxnSpPr>
          <p:nvPr/>
        </p:nvCxnSpPr>
        <p:spPr bwMode="auto">
          <a:xfrm>
            <a:off x="8889062" y="4200286"/>
            <a:ext cx="0" cy="705171"/>
          </a:xfrm>
          <a:prstGeom prst="straightConnector1">
            <a:avLst/>
          </a:prstGeom>
          <a:noFill/>
          <a:ln w="28575" cap="flat" cmpd="sng" algn="ctr">
            <a:solidFill>
              <a:srgbClr val="000000"/>
            </a:solidFill>
            <a:prstDash val="solid"/>
            <a:round/>
            <a:headEnd type="none" w="med" len="med"/>
            <a:tailEnd type="triangle"/>
          </a:ln>
          <a:effectLst/>
        </p:spPr>
      </p:cxnSp>
      <p:cxnSp>
        <p:nvCxnSpPr>
          <p:cNvPr id="285" name="Straight Arrow Connector 284">
            <a:extLst>
              <a:ext uri="{FF2B5EF4-FFF2-40B4-BE49-F238E27FC236}">
                <a16:creationId xmlns:a16="http://schemas.microsoft.com/office/drawing/2014/main" id="{147FFC9B-E439-D6D3-80A4-00C34D58C550}"/>
              </a:ext>
            </a:extLst>
          </p:cNvPr>
          <p:cNvCxnSpPr>
            <a:cxnSpLocks/>
          </p:cNvCxnSpPr>
          <p:nvPr/>
        </p:nvCxnSpPr>
        <p:spPr bwMode="auto">
          <a:xfrm flipH="1">
            <a:off x="2083176" y="4122103"/>
            <a:ext cx="867181" cy="0"/>
          </a:xfrm>
          <a:prstGeom prst="straightConnector1">
            <a:avLst/>
          </a:prstGeom>
          <a:noFill/>
          <a:ln w="28575" cap="flat" cmpd="sng" algn="ctr">
            <a:solidFill>
              <a:srgbClr val="000000"/>
            </a:solidFill>
            <a:prstDash val="solid"/>
            <a:round/>
            <a:headEnd type="none" w="med" len="med"/>
            <a:tailEnd type="triangle"/>
          </a:ln>
          <a:effectLst/>
        </p:spPr>
      </p:cxnSp>
      <p:grpSp>
        <p:nvGrpSpPr>
          <p:cNvPr id="286" name="Group 285">
            <a:extLst>
              <a:ext uri="{FF2B5EF4-FFF2-40B4-BE49-F238E27FC236}">
                <a16:creationId xmlns:a16="http://schemas.microsoft.com/office/drawing/2014/main" id="{02A7794F-3654-A82D-B4BB-D1FCE9261F71}"/>
              </a:ext>
            </a:extLst>
          </p:cNvPr>
          <p:cNvGrpSpPr/>
          <p:nvPr/>
        </p:nvGrpSpPr>
        <p:grpSpPr>
          <a:xfrm>
            <a:off x="5939881" y="4230304"/>
            <a:ext cx="96257" cy="395906"/>
            <a:chOff x="5934069" y="4230304"/>
            <a:chExt cx="96257" cy="395906"/>
          </a:xfrm>
        </p:grpSpPr>
        <p:cxnSp>
          <p:nvCxnSpPr>
            <p:cNvPr id="287" name="Straight Connector 286">
              <a:extLst>
                <a:ext uri="{FF2B5EF4-FFF2-40B4-BE49-F238E27FC236}">
                  <a16:creationId xmlns:a16="http://schemas.microsoft.com/office/drawing/2014/main" id="{4FA41B56-D32D-F96C-7CC1-214733F66BB1}"/>
                </a:ext>
              </a:extLst>
            </p:cNvPr>
            <p:cNvCxnSpPr>
              <a:cxnSpLocks/>
            </p:cNvCxnSpPr>
            <p:nvPr/>
          </p:nvCxnSpPr>
          <p:spPr bwMode="auto">
            <a:xfrm>
              <a:off x="5934069" y="4230304"/>
              <a:ext cx="0" cy="395906"/>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0BD566A6-98D0-60F5-A180-04CD70FF9165}"/>
                </a:ext>
              </a:extLst>
            </p:cNvPr>
            <p:cNvCxnSpPr>
              <a:cxnSpLocks/>
            </p:cNvCxnSpPr>
            <p:nvPr/>
          </p:nvCxnSpPr>
          <p:spPr bwMode="auto">
            <a:xfrm>
              <a:off x="6030326" y="4230304"/>
              <a:ext cx="0" cy="395906"/>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grpSp>
      <p:grpSp>
        <p:nvGrpSpPr>
          <p:cNvPr id="289" name="Group 288">
            <a:extLst>
              <a:ext uri="{FF2B5EF4-FFF2-40B4-BE49-F238E27FC236}">
                <a16:creationId xmlns:a16="http://schemas.microsoft.com/office/drawing/2014/main" id="{86E21D4C-B2F7-D74F-6165-BA5D139D9D64}"/>
              </a:ext>
            </a:extLst>
          </p:cNvPr>
          <p:cNvGrpSpPr/>
          <p:nvPr/>
        </p:nvGrpSpPr>
        <p:grpSpPr>
          <a:xfrm>
            <a:off x="6188980" y="4264992"/>
            <a:ext cx="96257" cy="395906"/>
            <a:chOff x="5934069" y="4230304"/>
            <a:chExt cx="96257" cy="395906"/>
          </a:xfrm>
        </p:grpSpPr>
        <p:cxnSp>
          <p:nvCxnSpPr>
            <p:cNvPr id="290" name="Straight Connector 289">
              <a:extLst>
                <a:ext uri="{FF2B5EF4-FFF2-40B4-BE49-F238E27FC236}">
                  <a16:creationId xmlns:a16="http://schemas.microsoft.com/office/drawing/2014/main" id="{0829FF84-7515-1D81-B4B7-65290A2E0BD1}"/>
                </a:ext>
              </a:extLst>
            </p:cNvPr>
            <p:cNvCxnSpPr>
              <a:cxnSpLocks/>
            </p:cNvCxnSpPr>
            <p:nvPr/>
          </p:nvCxnSpPr>
          <p:spPr bwMode="auto">
            <a:xfrm>
              <a:off x="5934069" y="4230304"/>
              <a:ext cx="0" cy="395906"/>
            </a:xfrm>
            <a:prstGeom prst="line">
              <a:avLst/>
            </a:prstGeom>
            <a:noFill/>
            <a:ln w="28575" cap="flat" cmpd="sng" algn="ctr">
              <a:solidFill>
                <a:schemeClr val="accent3">
                  <a:lumMod val="75000"/>
                </a:schemeClr>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AFF443F8-7DAE-1737-20DE-172131EFF17C}"/>
                </a:ext>
              </a:extLst>
            </p:cNvPr>
            <p:cNvCxnSpPr>
              <a:cxnSpLocks/>
            </p:cNvCxnSpPr>
            <p:nvPr/>
          </p:nvCxnSpPr>
          <p:spPr bwMode="auto">
            <a:xfrm>
              <a:off x="6030326" y="4230304"/>
              <a:ext cx="0" cy="395906"/>
            </a:xfrm>
            <a:prstGeom prst="line">
              <a:avLst/>
            </a:prstGeom>
            <a:noFill/>
            <a:ln w="28575" cap="flat" cmpd="sng" algn="ctr">
              <a:solidFill>
                <a:schemeClr val="accent3">
                  <a:lumMod val="75000"/>
                </a:schemeClr>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E0DF4AA3-4E2A-9B9C-E26F-0D58A9EDEF99}"/>
              </a:ext>
            </a:extLst>
          </p:cNvPr>
          <p:cNvGrpSpPr/>
          <p:nvPr/>
        </p:nvGrpSpPr>
        <p:grpSpPr>
          <a:xfrm>
            <a:off x="3626264" y="4410766"/>
            <a:ext cx="96257" cy="395906"/>
            <a:chOff x="5934069" y="4230304"/>
            <a:chExt cx="96257" cy="395906"/>
          </a:xfrm>
        </p:grpSpPr>
        <p:cxnSp>
          <p:nvCxnSpPr>
            <p:cNvPr id="293" name="Straight Connector 292">
              <a:extLst>
                <a:ext uri="{FF2B5EF4-FFF2-40B4-BE49-F238E27FC236}">
                  <a16:creationId xmlns:a16="http://schemas.microsoft.com/office/drawing/2014/main" id="{BFE61B5E-A76C-308C-7B6C-430F1812138C}"/>
                </a:ext>
              </a:extLst>
            </p:cNvPr>
            <p:cNvCxnSpPr>
              <a:cxnSpLocks/>
            </p:cNvCxnSpPr>
            <p:nvPr/>
          </p:nvCxnSpPr>
          <p:spPr bwMode="auto">
            <a:xfrm>
              <a:off x="5934069" y="4230304"/>
              <a:ext cx="0" cy="395906"/>
            </a:xfrm>
            <a:prstGeom prst="line">
              <a:avLst/>
            </a:prstGeom>
            <a:noFill/>
            <a:ln w="28575" cap="flat" cmpd="sng" algn="ctr">
              <a:solidFill>
                <a:schemeClr val="accent3">
                  <a:lumMod val="75000"/>
                </a:schemeClr>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60630463-8E73-755C-46D7-F43A0E39F0F9}"/>
                </a:ext>
              </a:extLst>
            </p:cNvPr>
            <p:cNvCxnSpPr>
              <a:cxnSpLocks/>
            </p:cNvCxnSpPr>
            <p:nvPr/>
          </p:nvCxnSpPr>
          <p:spPr bwMode="auto">
            <a:xfrm>
              <a:off x="6030326" y="4230304"/>
              <a:ext cx="0" cy="395906"/>
            </a:xfrm>
            <a:prstGeom prst="line">
              <a:avLst/>
            </a:prstGeom>
            <a:noFill/>
            <a:ln w="28575" cap="flat" cmpd="sng" algn="ctr">
              <a:solidFill>
                <a:schemeClr val="accent3">
                  <a:lumMod val="75000"/>
                </a:schemeClr>
              </a:solidFill>
              <a:prstDash val="solid"/>
              <a:round/>
              <a:headEnd type="none" w="med" len="med"/>
              <a:tailEnd type="none" w="med" len="med"/>
            </a:ln>
            <a:effectLst/>
          </p:spPr>
        </p:cxnSp>
      </p:grpSp>
      <p:grpSp>
        <p:nvGrpSpPr>
          <p:cNvPr id="295" name="Group 294">
            <a:extLst>
              <a:ext uri="{FF2B5EF4-FFF2-40B4-BE49-F238E27FC236}">
                <a16:creationId xmlns:a16="http://schemas.microsoft.com/office/drawing/2014/main" id="{C178C07E-4F40-F114-9EA0-D32AF8F4AF66}"/>
              </a:ext>
            </a:extLst>
          </p:cNvPr>
          <p:cNvGrpSpPr/>
          <p:nvPr/>
        </p:nvGrpSpPr>
        <p:grpSpPr>
          <a:xfrm rot="16921177">
            <a:off x="3105863" y="4962464"/>
            <a:ext cx="96257" cy="395906"/>
            <a:chOff x="5934069" y="4230304"/>
            <a:chExt cx="96257" cy="395906"/>
          </a:xfrm>
        </p:grpSpPr>
        <p:cxnSp>
          <p:nvCxnSpPr>
            <p:cNvPr id="296" name="Straight Connector 295">
              <a:extLst>
                <a:ext uri="{FF2B5EF4-FFF2-40B4-BE49-F238E27FC236}">
                  <a16:creationId xmlns:a16="http://schemas.microsoft.com/office/drawing/2014/main" id="{9487E5E8-4356-4C5E-5DE9-565BF0CA8758}"/>
                </a:ext>
              </a:extLst>
            </p:cNvPr>
            <p:cNvCxnSpPr>
              <a:cxnSpLocks/>
            </p:cNvCxnSpPr>
            <p:nvPr/>
          </p:nvCxnSpPr>
          <p:spPr bwMode="auto">
            <a:xfrm>
              <a:off x="5934069" y="4230304"/>
              <a:ext cx="0" cy="395906"/>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51F4587A-ED10-D13F-B765-BE46F6A9E08D}"/>
                </a:ext>
              </a:extLst>
            </p:cNvPr>
            <p:cNvCxnSpPr>
              <a:cxnSpLocks/>
            </p:cNvCxnSpPr>
            <p:nvPr/>
          </p:nvCxnSpPr>
          <p:spPr bwMode="auto">
            <a:xfrm>
              <a:off x="6030326" y="4230304"/>
              <a:ext cx="0" cy="395906"/>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grpSp>
      <p:cxnSp>
        <p:nvCxnSpPr>
          <p:cNvPr id="298" name="Straight Connector 297">
            <a:extLst>
              <a:ext uri="{FF2B5EF4-FFF2-40B4-BE49-F238E27FC236}">
                <a16:creationId xmlns:a16="http://schemas.microsoft.com/office/drawing/2014/main" id="{DA9BD882-A691-FB41-FF9A-71430AF4BD26}"/>
              </a:ext>
            </a:extLst>
          </p:cNvPr>
          <p:cNvCxnSpPr/>
          <p:nvPr/>
        </p:nvCxnSpPr>
        <p:spPr bwMode="auto">
          <a:xfrm>
            <a:off x="3626264" y="4518443"/>
            <a:ext cx="94074" cy="0"/>
          </a:xfrm>
          <a:prstGeom prst="line">
            <a:avLst/>
          </a:prstGeom>
          <a:noFill/>
          <a:ln w="28575" cap="flat" cmpd="sng" algn="ctr">
            <a:solidFill>
              <a:schemeClr val="accent3">
                <a:lumMod val="75000"/>
              </a:schemeClr>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B97E46E4-F314-1FD0-27B9-A20086F886FE}"/>
              </a:ext>
            </a:extLst>
          </p:cNvPr>
          <p:cNvCxnSpPr/>
          <p:nvPr/>
        </p:nvCxnSpPr>
        <p:spPr bwMode="auto">
          <a:xfrm>
            <a:off x="6191163" y="4385370"/>
            <a:ext cx="94074" cy="0"/>
          </a:xfrm>
          <a:prstGeom prst="line">
            <a:avLst/>
          </a:prstGeom>
          <a:noFill/>
          <a:ln w="28575" cap="flat" cmpd="sng" algn="ctr">
            <a:solidFill>
              <a:schemeClr val="accent3">
                <a:lumMod val="75000"/>
              </a:schemeClr>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1CB2EB31-E87D-61CB-6E72-9D1F5856B531}"/>
              </a:ext>
            </a:extLst>
          </p:cNvPr>
          <p:cNvCxnSpPr/>
          <p:nvPr/>
        </p:nvCxnSpPr>
        <p:spPr bwMode="auto">
          <a:xfrm>
            <a:off x="5939881" y="4344095"/>
            <a:ext cx="94074" cy="0"/>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E5286AF3-0280-1F0D-FC0B-CF48A453B654}"/>
              </a:ext>
            </a:extLst>
          </p:cNvPr>
          <p:cNvCxnSpPr>
            <a:cxnSpLocks/>
          </p:cNvCxnSpPr>
          <p:nvPr/>
        </p:nvCxnSpPr>
        <p:spPr bwMode="auto">
          <a:xfrm flipV="1">
            <a:off x="3070382" y="5110899"/>
            <a:ext cx="18547" cy="87036"/>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sp>
        <p:nvSpPr>
          <p:cNvPr id="302" name="Freeform 81">
            <a:extLst>
              <a:ext uri="{FF2B5EF4-FFF2-40B4-BE49-F238E27FC236}">
                <a16:creationId xmlns:a16="http://schemas.microsoft.com/office/drawing/2014/main" id="{5508640D-0454-A7A1-9659-0BE9153609D8}"/>
              </a:ext>
            </a:extLst>
          </p:cNvPr>
          <p:cNvSpPr/>
          <p:nvPr/>
        </p:nvSpPr>
        <p:spPr bwMode="auto">
          <a:xfrm>
            <a:off x="5422406" y="2068899"/>
            <a:ext cx="1742064" cy="1620547"/>
          </a:xfrm>
          <a:custGeom>
            <a:avLst/>
            <a:gdLst>
              <a:gd name="connsiteX0" fmla="*/ 756596 w 1728745"/>
              <a:gd name="connsiteY0" fmla="*/ 403663 h 1620454"/>
              <a:gd name="connsiteX1" fmla="*/ 915346 w 1728745"/>
              <a:gd name="connsiteY1" fmla="*/ 394138 h 1620454"/>
              <a:gd name="connsiteX2" fmla="*/ 950271 w 1728745"/>
              <a:gd name="connsiteY2" fmla="*/ 305238 h 1620454"/>
              <a:gd name="connsiteX3" fmla="*/ 937571 w 1728745"/>
              <a:gd name="connsiteY3" fmla="*/ 67113 h 1620454"/>
              <a:gd name="connsiteX4" fmla="*/ 1016946 w 1728745"/>
              <a:gd name="connsiteY4" fmla="*/ 438 h 1620454"/>
              <a:gd name="connsiteX5" fmla="*/ 1026471 w 1728745"/>
              <a:gd name="connsiteY5" fmla="*/ 89338 h 1620454"/>
              <a:gd name="connsiteX6" fmla="*/ 1007421 w 1728745"/>
              <a:gd name="connsiteY6" fmla="*/ 251263 h 1620454"/>
              <a:gd name="connsiteX7" fmla="*/ 1035996 w 1728745"/>
              <a:gd name="connsiteY7" fmla="*/ 441763 h 1620454"/>
              <a:gd name="connsiteX8" fmla="*/ 1175696 w 1728745"/>
              <a:gd name="connsiteY8" fmla="*/ 470338 h 1620454"/>
              <a:gd name="connsiteX9" fmla="*/ 1277296 w 1728745"/>
              <a:gd name="connsiteY9" fmla="*/ 454463 h 1620454"/>
              <a:gd name="connsiteX10" fmla="*/ 1248721 w 1728745"/>
              <a:gd name="connsiteY10" fmla="*/ 565588 h 1620454"/>
              <a:gd name="connsiteX11" fmla="*/ 1296346 w 1728745"/>
              <a:gd name="connsiteY11" fmla="*/ 644963 h 1620454"/>
              <a:gd name="connsiteX12" fmla="*/ 1432871 w 1728745"/>
              <a:gd name="connsiteY12" fmla="*/ 581463 h 1620454"/>
              <a:gd name="connsiteX13" fmla="*/ 1639246 w 1728745"/>
              <a:gd name="connsiteY13" fmla="*/ 530663 h 1620454"/>
              <a:gd name="connsiteX14" fmla="*/ 1690046 w 1728745"/>
              <a:gd name="connsiteY14" fmla="*/ 546538 h 1620454"/>
              <a:gd name="connsiteX15" fmla="*/ 1667821 w 1728745"/>
              <a:gd name="connsiteY15" fmla="*/ 603688 h 1620454"/>
              <a:gd name="connsiteX16" fmla="*/ 1467796 w 1728745"/>
              <a:gd name="connsiteY16" fmla="*/ 651313 h 1620454"/>
              <a:gd name="connsiteX17" fmla="*/ 1356671 w 1728745"/>
              <a:gd name="connsiteY17" fmla="*/ 752913 h 1620454"/>
              <a:gd name="connsiteX18" fmla="*/ 1369371 w 1728745"/>
              <a:gd name="connsiteY18" fmla="*/ 870388 h 1620454"/>
              <a:gd name="connsiteX19" fmla="*/ 1575746 w 1728745"/>
              <a:gd name="connsiteY19" fmla="*/ 930713 h 1620454"/>
              <a:gd name="connsiteX20" fmla="*/ 1699571 w 1728745"/>
              <a:gd name="connsiteY20" fmla="*/ 933888 h 1620454"/>
              <a:gd name="connsiteX21" fmla="*/ 1715446 w 1728745"/>
              <a:gd name="connsiteY21" fmla="*/ 1006913 h 1620454"/>
              <a:gd name="connsiteX22" fmla="*/ 1534471 w 1728745"/>
              <a:gd name="connsiteY22" fmla="*/ 1003738 h 1620454"/>
              <a:gd name="connsiteX23" fmla="*/ 1391596 w 1728745"/>
              <a:gd name="connsiteY23" fmla="*/ 962463 h 1620454"/>
              <a:gd name="connsiteX24" fmla="*/ 1337621 w 1728745"/>
              <a:gd name="connsiteY24" fmla="*/ 959288 h 1620454"/>
              <a:gd name="connsiteX25" fmla="*/ 1340796 w 1728745"/>
              <a:gd name="connsiteY25" fmla="*/ 1025963 h 1620454"/>
              <a:gd name="connsiteX26" fmla="*/ 1391596 w 1728745"/>
              <a:gd name="connsiteY26" fmla="*/ 1048188 h 1620454"/>
              <a:gd name="connsiteX27" fmla="*/ 1382071 w 1728745"/>
              <a:gd name="connsiteY27" fmla="*/ 1086288 h 1620454"/>
              <a:gd name="connsiteX28" fmla="*/ 1299521 w 1728745"/>
              <a:gd name="connsiteY28" fmla="*/ 1111688 h 1620454"/>
              <a:gd name="connsiteX29" fmla="*/ 1232846 w 1728745"/>
              <a:gd name="connsiteY29" fmla="*/ 1225988 h 1620454"/>
              <a:gd name="connsiteX30" fmla="*/ 1270946 w 1728745"/>
              <a:gd name="connsiteY30" fmla="*/ 1333938 h 1620454"/>
              <a:gd name="connsiteX31" fmla="*/ 1413821 w 1728745"/>
              <a:gd name="connsiteY31" fmla="*/ 1451413 h 1620454"/>
              <a:gd name="connsiteX32" fmla="*/ 1436046 w 1728745"/>
              <a:gd name="connsiteY32" fmla="*/ 1572063 h 1620454"/>
              <a:gd name="connsiteX33" fmla="*/ 1363021 w 1728745"/>
              <a:gd name="connsiteY33" fmla="*/ 1540313 h 1620454"/>
              <a:gd name="connsiteX34" fmla="*/ 1302696 w 1728745"/>
              <a:gd name="connsiteY34" fmla="*/ 1429188 h 1620454"/>
              <a:gd name="connsiteX35" fmla="*/ 1159821 w 1728745"/>
              <a:gd name="connsiteY35" fmla="*/ 1330763 h 1620454"/>
              <a:gd name="connsiteX36" fmla="*/ 1058221 w 1728745"/>
              <a:gd name="connsiteY36" fmla="*/ 1346638 h 1620454"/>
              <a:gd name="connsiteX37" fmla="*/ 1023296 w 1728745"/>
              <a:gd name="connsiteY37" fmla="*/ 1426013 h 1620454"/>
              <a:gd name="connsiteX38" fmla="*/ 1096321 w 1728745"/>
              <a:gd name="connsiteY38" fmla="*/ 1578413 h 1620454"/>
              <a:gd name="connsiteX39" fmla="*/ 1077271 w 1728745"/>
              <a:gd name="connsiteY39" fmla="*/ 1619688 h 1620454"/>
              <a:gd name="connsiteX40" fmla="*/ 1004246 w 1728745"/>
              <a:gd name="connsiteY40" fmla="*/ 1553013 h 1620454"/>
              <a:gd name="connsiteX41" fmla="*/ 947096 w 1728745"/>
              <a:gd name="connsiteY41" fmla="*/ 1403788 h 1620454"/>
              <a:gd name="connsiteX42" fmla="*/ 842321 w 1728745"/>
              <a:gd name="connsiteY42" fmla="*/ 1391088 h 1620454"/>
              <a:gd name="connsiteX43" fmla="*/ 702621 w 1728745"/>
              <a:gd name="connsiteY43" fmla="*/ 1381563 h 1620454"/>
              <a:gd name="connsiteX44" fmla="*/ 585146 w 1728745"/>
              <a:gd name="connsiteY44" fmla="*/ 1330763 h 1620454"/>
              <a:gd name="connsiteX45" fmla="*/ 489896 w 1728745"/>
              <a:gd name="connsiteY45" fmla="*/ 1362513 h 1620454"/>
              <a:gd name="connsiteX46" fmla="*/ 369246 w 1728745"/>
              <a:gd name="connsiteY46" fmla="*/ 1499038 h 1620454"/>
              <a:gd name="connsiteX47" fmla="*/ 254946 w 1728745"/>
              <a:gd name="connsiteY47" fmla="*/ 1597463 h 1620454"/>
              <a:gd name="connsiteX48" fmla="*/ 207321 w 1728745"/>
              <a:gd name="connsiteY48" fmla="*/ 1613338 h 1620454"/>
              <a:gd name="connsiteX49" fmla="*/ 178746 w 1728745"/>
              <a:gd name="connsiteY49" fmla="*/ 1572063 h 1620454"/>
              <a:gd name="connsiteX50" fmla="*/ 239071 w 1728745"/>
              <a:gd name="connsiteY50" fmla="*/ 1524438 h 1620454"/>
              <a:gd name="connsiteX51" fmla="*/ 381946 w 1728745"/>
              <a:gd name="connsiteY51" fmla="*/ 1384738 h 1620454"/>
              <a:gd name="connsiteX52" fmla="*/ 448621 w 1728745"/>
              <a:gd name="connsiteY52" fmla="*/ 1257738 h 1620454"/>
              <a:gd name="connsiteX53" fmla="*/ 397821 w 1728745"/>
              <a:gd name="connsiteY53" fmla="*/ 1111688 h 1620454"/>
              <a:gd name="connsiteX54" fmla="*/ 191446 w 1728745"/>
              <a:gd name="connsiteY54" fmla="*/ 1102163 h 1620454"/>
              <a:gd name="connsiteX55" fmla="*/ 48571 w 1728745"/>
              <a:gd name="connsiteY55" fmla="*/ 1178363 h 1620454"/>
              <a:gd name="connsiteX56" fmla="*/ 7296 w 1728745"/>
              <a:gd name="connsiteY56" fmla="*/ 1118038 h 1620454"/>
              <a:gd name="connsiteX57" fmla="*/ 181921 w 1728745"/>
              <a:gd name="connsiteY57" fmla="*/ 1032313 h 1620454"/>
              <a:gd name="connsiteX58" fmla="*/ 362896 w 1728745"/>
              <a:gd name="connsiteY58" fmla="*/ 1016438 h 1620454"/>
              <a:gd name="connsiteX59" fmla="*/ 372421 w 1728745"/>
              <a:gd name="connsiteY59" fmla="*/ 968813 h 1620454"/>
              <a:gd name="connsiteX60" fmla="*/ 261296 w 1728745"/>
              <a:gd name="connsiteY60" fmla="*/ 959288 h 1620454"/>
              <a:gd name="connsiteX61" fmla="*/ 207321 w 1728745"/>
              <a:gd name="connsiteY61" fmla="*/ 921188 h 1620454"/>
              <a:gd name="connsiteX62" fmla="*/ 273996 w 1728745"/>
              <a:gd name="connsiteY62" fmla="*/ 886263 h 1620454"/>
              <a:gd name="connsiteX63" fmla="*/ 337496 w 1728745"/>
              <a:gd name="connsiteY63" fmla="*/ 876738 h 1620454"/>
              <a:gd name="connsiteX64" fmla="*/ 372421 w 1728745"/>
              <a:gd name="connsiteY64" fmla="*/ 775138 h 1620454"/>
              <a:gd name="connsiteX65" fmla="*/ 432746 w 1728745"/>
              <a:gd name="connsiteY65" fmla="*/ 651313 h 1620454"/>
              <a:gd name="connsiteX66" fmla="*/ 353371 w 1728745"/>
              <a:gd name="connsiteY66" fmla="*/ 514788 h 1620454"/>
              <a:gd name="connsiteX67" fmla="*/ 134296 w 1728745"/>
              <a:gd name="connsiteY67" fmla="*/ 406838 h 1620454"/>
              <a:gd name="connsiteX68" fmla="*/ 169221 w 1728745"/>
              <a:gd name="connsiteY68" fmla="*/ 349688 h 1620454"/>
              <a:gd name="connsiteX69" fmla="*/ 321621 w 1728745"/>
              <a:gd name="connsiteY69" fmla="*/ 403663 h 1620454"/>
              <a:gd name="connsiteX70" fmla="*/ 439096 w 1728745"/>
              <a:gd name="connsiteY70" fmla="*/ 483038 h 1620454"/>
              <a:gd name="connsiteX71" fmla="*/ 547046 w 1728745"/>
              <a:gd name="connsiteY71" fmla="*/ 505263 h 1620454"/>
              <a:gd name="connsiteX72" fmla="*/ 597846 w 1728745"/>
              <a:gd name="connsiteY72" fmla="*/ 448113 h 1620454"/>
              <a:gd name="connsiteX73" fmla="*/ 543871 w 1728745"/>
              <a:gd name="connsiteY73" fmla="*/ 321113 h 1620454"/>
              <a:gd name="connsiteX74" fmla="*/ 585146 w 1728745"/>
              <a:gd name="connsiteY74" fmla="*/ 276663 h 1620454"/>
              <a:gd name="connsiteX75" fmla="*/ 670871 w 1728745"/>
              <a:gd name="connsiteY75" fmla="*/ 381438 h 1620454"/>
              <a:gd name="connsiteX76" fmla="*/ 756596 w 1728745"/>
              <a:gd name="connsiteY76" fmla="*/ 403663 h 1620454"/>
              <a:gd name="connsiteX0" fmla="*/ 756596 w 1728745"/>
              <a:gd name="connsiteY0" fmla="*/ 404425 h 1621216"/>
              <a:gd name="connsiteX1" fmla="*/ 915346 w 1728745"/>
              <a:gd name="connsiteY1" fmla="*/ 394900 h 1621216"/>
              <a:gd name="connsiteX2" fmla="*/ 950271 w 1728745"/>
              <a:gd name="connsiteY2" fmla="*/ 306000 h 1621216"/>
              <a:gd name="connsiteX3" fmla="*/ 937571 w 1728745"/>
              <a:gd name="connsiteY3" fmla="*/ 67875 h 1621216"/>
              <a:gd name="connsiteX4" fmla="*/ 1016946 w 1728745"/>
              <a:gd name="connsiteY4" fmla="*/ 1200 h 1621216"/>
              <a:gd name="connsiteX5" fmla="*/ 1026471 w 1728745"/>
              <a:gd name="connsiteY5" fmla="*/ 90100 h 1621216"/>
              <a:gd name="connsiteX6" fmla="*/ 1007421 w 1728745"/>
              <a:gd name="connsiteY6" fmla="*/ 252025 h 1621216"/>
              <a:gd name="connsiteX7" fmla="*/ 1035996 w 1728745"/>
              <a:gd name="connsiteY7" fmla="*/ 442525 h 1621216"/>
              <a:gd name="connsiteX8" fmla="*/ 1175696 w 1728745"/>
              <a:gd name="connsiteY8" fmla="*/ 471100 h 1621216"/>
              <a:gd name="connsiteX9" fmla="*/ 1277296 w 1728745"/>
              <a:gd name="connsiteY9" fmla="*/ 455225 h 1621216"/>
              <a:gd name="connsiteX10" fmla="*/ 1248721 w 1728745"/>
              <a:gd name="connsiteY10" fmla="*/ 566350 h 1621216"/>
              <a:gd name="connsiteX11" fmla="*/ 1296346 w 1728745"/>
              <a:gd name="connsiteY11" fmla="*/ 645725 h 1621216"/>
              <a:gd name="connsiteX12" fmla="*/ 1432871 w 1728745"/>
              <a:gd name="connsiteY12" fmla="*/ 582225 h 1621216"/>
              <a:gd name="connsiteX13" fmla="*/ 1639246 w 1728745"/>
              <a:gd name="connsiteY13" fmla="*/ 531425 h 1621216"/>
              <a:gd name="connsiteX14" fmla="*/ 1690046 w 1728745"/>
              <a:gd name="connsiteY14" fmla="*/ 547300 h 1621216"/>
              <a:gd name="connsiteX15" fmla="*/ 1667821 w 1728745"/>
              <a:gd name="connsiteY15" fmla="*/ 604450 h 1621216"/>
              <a:gd name="connsiteX16" fmla="*/ 1467796 w 1728745"/>
              <a:gd name="connsiteY16" fmla="*/ 652075 h 1621216"/>
              <a:gd name="connsiteX17" fmla="*/ 1356671 w 1728745"/>
              <a:gd name="connsiteY17" fmla="*/ 753675 h 1621216"/>
              <a:gd name="connsiteX18" fmla="*/ 1369371 w 1728745"/>
              <a:gd name="connsiteY18" fmla="*/ 871150 h 1621216"/>
              <a:gd name="connsiteX19" fmla="*/ 1575746 w 1728745"/>
              <a:gd name="connsiteY19" fmla="*/ 931475 h 1621216"/>
              <a:gd name="connsiteX20" fmla="*/ 1699571 w 1728745"/>
              <a:gd name="connsiteY20" fmla="*/ 934650 h 1621216"/>
              <a:gd name="connsiteX21" fmla="*/ 1715446 w 1728745"/>
              <a:gd name="connsiteY21" fmla="*/ 1007675 h 1621216"/>
              <a:gd name="connsiteX22" fmla="*/ 1534471 w 1728745"/>
              <a:gd name="connsiteY22" fmla="*/ 1004500 h 1621216"/>
              <a:gd name="connsiteX23" fmla="*/ 1391596 w 1728745"/>
              <a:gd name="connsiteY23" fmla="*/ 963225 h 1621216"/>
              <a:gd name="connsiteX24" fmla="*/ 1337621 w 1728745"/>
              <a:gd name="connsiteY24" fmla="*/ 960050 h 1621216"/>
              <a:gd name="connsiteX25" fmla="*/ 1340796 w 1728745"/>
              <a:gd name="connsiteY25" fmla="*/ 1026725 h 1621216"/>
              <a:gd name="connsiteX26" fmla="*/ 1391596 w 1728745"/>
              <a:gd name="connsiteY26" fmla="*/ 1048950 h 1621216"/>
              <a:gd name="connsiteX27" fmla="*/ 1382071 w 1728745"/>
              <a:gd name="connsiteY27" fmla="*/ 1087050 h 1621216"/>
              <a:gd name="connsiteX28" fmla="*/ 1299521 w 1728745"/>
              <a:gd name="connsiteY28" fmla="*/ 1112450 h 1621216"/>
              <a:gd name="connsiteX29" fmla="*/ 1232846 w 1728745"/>
              <a:gd name="connsiteY29" fmla="*/ 1226750 h 1621216"/>
              <a:gd name="connsiteX30" fmla="*/ 1270946 w 1728745"/>
              <a:gd name="connsiteY30" fmla="*/ 1334700 h 1621216"/>
              <a:gd name="connsiteX31" fmla="*/ 1413821 w 1728745"/>
              <a:gd name="connsiteY31" fmla="*/ 1452175 h 1621216"/>
              <a:gd name="connsiteX32" fmla="*/ 1436046 w 1728745"/>
              <a:gd name="connsiteY32" fmla="*/ 1572825 h 1621216"/>
              <a:gd name="connsiteX33" fmla="*/ 1363021 w 1728745"/>
              <a:gd name="connsiteY33" fmla="*/ 1541075 h 1621216"/>
              <a:gd name="connsiteX34" fmla="*/ 1302696 w 1728745"/>
              <a:gd name="connsiteY34" fmla="*/ 1429950 h 1621216"/>
              <a:gd name="connsiteX35" fmla="*/ 1159821 w 1728745"/>
              <a:gd name="connsiteY35" fmla="*/ 1331525 h 1621216"/>
              <a:gd name="connsiteX36" fmla="*/ 1058221 w 1728745"/>
              <a:gd name="connsiteY36" fmla="*/ 1347400 h 1621216"/>
              <a:gd name="connsiteX37" fmla="*/ 1023296 w 1728745"/>
              <a:gd name="connsiteY37" fmla="*/ 1426775 h 1621216"/>
              <a:gd name="connsiteX38" fmla="*/ 1096321 w 1728745"/>
              <a:gd name="connsiteY38" fmla="*/ 1579175 h 1621216"/>
              <a:gd name="connsiteX39" fmla="*/ 1077271 w 1728745"/>
              <a:gd name="connsiteY39" fmla="*/ 1620450 h 1621216"/>
              <a:gd name="connsiteX40" fmla="*/ 1004246 w 1728745"/>
              <a:gd name="connsiteY40" fmla="*/ 1553775 h 1621216"/>
              <a:gd name="connsiteX41" fmla="*/ 947096 w 1728745"/>
              <a:gd name="connsiteY41" fmla="*/ 1404550 h 1621216"/>
              <a:gd name="connsiteX42" fmla="*/ 842321 w 1728745"/>
              <a:gd name="connsiteY42" fmla="*/ 1391850 h 1621216"/>
              <a:gd name="connsiteX43" fmla="*/ 702621 w 1728745"/>
              <a:gd name="connsiteY43" fmla="*/ 1382325 h 1621216"/>
              <a:gd name="connsiteX44" fmla="*/ 585146 w 1728745"/>
              <a:gd name="connsiteY44" fmla="*/ 1331525 h 1621216"/>
              <a:gd name="connsiteX45" fmla="*/ 489896 w 1728745"/>
              <a:gd name="connsiteY45" fmla="*/ 1363275 h 1621216"/>
              <a:gd name="connsiteX46" fmla="*/ 369246 w 1728745"/>
              <a:gd name="connsiteY46" fmla="*/ 1499800 h 1621216"/>
              <a:gd name="connsiteX47" fmla="*/ 254946 w 1728745"/>
              <a:gd name="connsiteY47" fmla="*/ 1598225 h 1621216"/>
              <a:gd name="connsiteX48" fmla="*/ 207321 w 1728745"/>
              <a:gd name="connsiteY48" fmla="*/ 1614100 h 1621216"/>
              <a:gd name="connsiteX49" fmla="*/ 178746 w 1728745"/>
              <a:gd name="connsiteY49" fmla="*/ 1572825 h 1621216"/>
              <a:gd name="connsiteX50" fmla="*/ 239071 w 1728745"/>
              <a:gd name="connsiteY50" fmla="*/ 1525200 h 1621216"/>
              <a:gd name="connsiteX51" fmla="*/ 381946 w 1728745"/>
              <a:gd name="connsiteY51" fmla="*/ 1385500 h 1621216"/>
              <a:gd name="connsiteX52" fmla="*/ 448621 w 1728745"/>
              <a:gd name="connsiteY52" fmla="*/ 1258500 h 1621216"/>
              <a:gd name="connsiteX53" fmla="*/ 397821 w 1728745"/>
              <a:gd name="connsiteY53" fmla="*/ 1112450 h 1621216"/>
              <a:gd name="connsiteX54" fmla="*/ 191446 w 1728745"/>
              <a:gd name="connsiteY54" fmla="*/ 1102925 h 1621216"/>
              <a:gd name="connsiteX55" fmla="*/ 48571 w 1728745"/>
              <a:gd name="connsiteY55" fmla="*/ 1179125 h 1621216"/>
              <a:gd name="connsiteX56" fmla="*/ 7296 w 1728745"/>
              <a:gd name="connsiteY56" fmla="*/ 1118800 h 1621216"/>
              <a:gd name="connsiteX57" fmla="*/ 181921 w 1728745"/>
              <a:gd name="connsiteY57" fmla="*/ 1033075 h 1621216"/>
              <a:gd name="connsiteX58" fmla="*/ 362896 w 1728745"/>
              <a:gd name="connsiteY58" fmla="*/ 1017200 h 1621216"/>
              <a:gd name="connsiteX59" fmla="*/ 372421 w 1728745"/>
              <a:gd name="connsiteY59" fmla="*/ 969575 h 1621216"/>
              <a:gd name="connsiteX60" fmla="*/ 261296 w 1728745"/>
              <a:gd name="connsiteY60" fmla="*/ 960050 h 1621216"/>
              <a:gd name="connsiteX61" fmla="*/ 207321 w 1728745"/>
              <a:gd name="connsiteY61" fmla="*/ 921950 h 1621216"/>
              <a:gd name="connsiteX62" fmla="*/ 273996 w 1728745"/>
              <a:gd name="connsiteY62" fmla="*/ 887025 h 1621216"/>
              <a:gd name="connsiteX63" fmla="*/ 337496 w 1728745"/>
              <a:gd name="connsiteY63" fmla="*/ 877500 h 1621216"/>
              <a:gd name="connsiteX64" fmla="*/ 372421 w 1728745"/>
              <a:gd name="connsiteY64" fmla="*/ 775900 h 1621216"/>
              <a:gd name="connsiteX65" fmla="*/ 432746 w 1728745"/>
              <a:gd name="connsiteY65" fmla="*/ 652075 h 1621216"/>
              <a:gd name="connsiteX66" fmla="*/ 353371 w 1728745"/>
              <a:gd name="connsiteY66" fmla="*/ 515550 h 1621216"/>
              <a:gd name="connsiteX67" fmla="*/ 134296 w 1728745"/>
              <a:gd name="connsiteY67" fmla="*/ 407600 h 1621216"/>
              <a:gd name="connsiteX68" fmla="*/ 169221 w 1728745"/>
              <a:gd name="connsiteY68" fmla="*/ 350450 h 1621216"/>
              <a:gd name="connsiteX69" fmla="*/ 321621 w 1728745"/>
              <a:gd name="connsiteY69" fmla="*/ 404425 h 1621216"/>
              <a:gd name="connsiteX70" fmla="*/ 439096 w 1728745"/>
              <a:gd name="connsiteY70" fmla="*/ 483800 h 1621216"/>
              <a:gd name="connsiteX71" fmla="*/ 547046 w 1728745"/>
              <a:gd name="connsiteY71" fmla="*/ 506025 h 1621216"/>
              <a:gd name="connsiteX72" fmla="*/ 597846 w 1728745"/>
              <a:gd name="connsiteY72" fmla="*/ 448875 h 1621216"/>
              <a:gd name="connsiteX73" fmla="*/ 543871 w 1728745"/>
              <a:gd name="connsiteY73" fmla="*/ 321875 h 1621216"/>
              <a:gd name="connsiteX74" fmla="*/ 585146 w 1728745"/>
              <a:gd name="connsiteY74" fmla="*/ 277425 h 1621216"/>
              <a:gd name="connsiteX75" fmla="*/ 670871 w 1728745"/>
              <a:gd name="connsiteY75" fmla="*/ 382200 h 1621216"/>
              <a:gd name="connsiteX76" fmla="*/ 756596 w 1728745"/>
              <a:gd name="connsiteY76" fmla="*/ 404425 h 1621216"/>
              <a:gd name="connsiteX0" fmla="*/ 756596 w 1728745"/>
              <a:gd name="connsiteY0" fmla="*/ 404425 h 1621216"/>
              <a:gd name="connsiteX1" fmla="*/ 915346 w 1728745"/>
              <a:gd name="connsiteY1" fmla="*/ 394900 h 1621216"/>
              <a:gd name="connsiteX2" fmla="*/ 950271 w 1728745"/>
              <a:gd name="connsiteY2" fmla="*/ 306000 h 1621216"/>
              <a:gd name="connsiteX3" fmla="*/ 937571 w 1728745"/>
              <a:gd name="connsiteY3" fmla="*/ 67875 h 1621216"/>
              <a:gd name="connsiteX4" fmla="*/ 1016946 w 1728745"/>
              <a:gd name="connsiteY4" fmla="*/ 1200 h 1621216"/>
              <a:gd name="connsiteX5" fmla="*/ 1026471 w 1728745"/>
              <a:gd name="connsiteY5" fmla="*/ 90100 h 1621216"/>
              <a:gd name="connsiteX6" fmla="*/ 1007421 w 1728745"/>
              <a:gd name="connsiteY6" fmla="*/ 252025 h 1621216"/>
              <a:gd name="connsiteX7" fmla="*/ 1035996 w 1728745"/>
              <a:gd name="connsiteY7" fmla="*/ 442525 h 1621216"/>
              <a:gd name="connsiteX8" fmla="*/ 1175696 w 1728745"/>
              <a:gd name="connsiteY8" fmla="*/ 471100 h 1621216"/>
              <a:gd name="connsiteX9" fmla="*/ 1277296 w 1728745"/>
              <a:gd name="connsiteY9" fmla="*/ 455225 h 1621216"/>
              <a:gd name="connsiteX10" fmla="*/ 1248721 w 1728745"/>
              <a:gd name="connsiteY10" fmla="*/ 566350 h 1621216"/>
              <a:gd name="connsiteX11" fmla="*/ 1296346 w 1728745"/>
              <a:gd name="connsiteY11" fmla="*/ 645725 h 1621216"/>
              <a:gd name="connsiteX12" fmla="*/ 1432871 w 1728745"/>
              <a:gd name="connsiteY12" fmla="*/ 582225 h 1621216"/>
              <a:gd name="connsiteX13" fmla="*/ 1639246 w 1728745"/>
              <a:gd name="connsiteY13" fmla="*/ 531425 h 1621216"/>
              <a:gd name="connsiteX14" fmla="*/ 1690046 w 1728745"/>
              <a:gd name="connsiteY14" fmla="*/ 547300 h 1621216"/>
              <a:gd name="connsiteX15" fmla="*/ 1667821 w 1728745"/>
              <a:gd name="connsiteY15" fmla="*/ 604450 h 1621216"/>
              <a:gd name="connsiteX16" fmla="*/ 1467796 w 1728745"/>
              <a:gd name="connsiteY16" fmla="*/ 652075 h 1621216"/>
              <a:gd name="connsiteX17" fmla="*/ 1356671 w 1728745"/>
              <a:gd name="connsiteY17" fmla="*/ 753675 h 1621216"/>
              <a:gd name="connsiteX18" fmla="*/ 1369371 w 1728745"/>
              <a:gd name="connsiteY18" fmla="*/ 871150 h 1621216"/>
              <a:gd name="connsiteX19" fmla="*/ 1575746 w 1728745"/>
              <a:gd name="connsiteY19" fmla="*/ 931475 h 1621216"/>
              <a:gd name="connsiteX20" fmla="*/ 1699571 w 1728745"/>
              <a:gd name="connsiteY20" fmla="*/ 934650 h 1621216"/>
              <a:gd name="connsiteX21" fmla="*/ 1715446 w 1728745"/>
              <a:gd name="connsiteY21" fmla="*/ 1007675 h 1621216"/>
              <a:gd name="connsiteX22" fmla="*/ 1534471 w 1728745"/>
              <a:gd name="connsiteY22" fmla="*/ 1004500 h 1621216"/>
              <a:gd name="connsiteX23" fmla="*/ 1391596 w 1728745"/>
              <a:gd name="connsiteY23" fmla="*/ 963225 h 1621216"/>
              <a:gd name="connsiteX24" fmla="*/ 1337621 w 1728745"/>
              <a:gd name="connsiteY24" fmla="*/ 960050 h 1621216"/>
              <a:gd name="connsiteX25" fmla="*/ 1340796 w 1728745"/>
              <a:gd name="connsiteY25" fmla="*/ 1026725 h 1621216"/>
              <a:gd name="connsiteX26" fmla="*/ 1391596 w 1728745"/>
              <a:gd name="connsiteY26" fmla="*/ 1048950 h 1621216"/>
              <a:gd name="connsiteX27" fmla="*/ 1382071 w 1728745"/>
              <a:gd name="connsiteY27" fmla="*/ 1087050 h 1621216"/>
              <a:gd name="connsiteX28" fmla="*/ 1299521 w 1728745"/>
              <a:gd name="connsiteY28" fmla="*/ 1112450 h 1621216"/>
              <a:gd name="connsiteX29" fmla="*/ 1232846 w 1728745"/>
              <a:gd name="connsiteY29" fmla="*/ 1226750 h 1621216"/>
              <a:gd name="connsiteX30" fmla="*/ 1270946 w 1728745"/>
              <a:gd name="connsiteY30" fmla="*/ 1334700 h 1621216"/>
              <a:gd name="connsiteX31" fmla="*/ 1413821 w 1728745"/>
              <a:gd name="connsiteY31" fmla="*/ 1452175 h 1621216"/>
              <a:gd name="connsiteX32" fmla="*/ 1436046 w 1728745"/>
              <a:gd name="connsiteY32" fmla="*/ 1572825 h 1621216"/>
              <a:gd name="connsiteX33" fmla="*/ 1363021 w 1728745"/>
              <a:gd name="connsiteY33" fmla="*/ 1541075 h 1621216"/>
              <a:gd name="connsiteX34" fmla="*/ 1302696 w 1728745"/>
              <a:gd name="connsiteY34" fmla="*/ 1429950 h 1621216"/>
              <a:gd name="connsiteX35" fmla="*/ 1159821 w 1728745"/>
              <a:gd name="connsiteY35" fmla="*/ 1331525 h 1621216"/>
              <a:gd name="connsiteX36" fmla="*/ 1058221 w 1728745"/>
              <a:gd name="connsiteY36" fmla="*/ 1347400 h 1621216"/>
              <a:gd name="connsiteX37" fmla="*/ 1023296 w 1728745"/>
              <a:gd name="connsiteY37" fmla="*/ 1426775 h 1621216"/>
              <a:gd name="connsiteX38" fmla="*/ 1096321 w 1728745"/>
              <a:gd name="connsiteY38" fmla="*/ 1579175 h 1621216"/>
              <a:gd name="connsiteX39" fmla="*/ 1077271 w 1728745"/>
              <a:gd name="connsiteY39" fmla="*/ 1620450 h 1621216"/>
              <a:gd name="connsiteX40" fmla="*/ 1004246 w 1728745"/>
              <a:gd name="connsiteY40" fmla="*/ 1553775 h 1621216"/>
              <a:gd name="connsiteX41" fmla="*/ 947096 w 1728745"/>
              <a:gd name="connsiteY41" fmla="*/ 1404550 h 1621216"/>
              <a:gd name="connsiteX42" fmla="*/ 842321 w 1728745"/>
              <a:gd name="connsiteY42" fmla="*/ 1391850 h 1621216"/>
              <a:gd name="connsiteX43" fmla="*/ 702621 w 1728745"/>
              <a:gd name="connsiteY43" fmla="*/ 1382325 h 1621216"/>
              <a:gd name="connsiteX44" fmla="*/ 585146 w 1728745"/>
              <a:gd name="connsiteY44" fmla="*/ 1331525 h 1621216"/>
              <a:gd name="connsiteX45" fmla="*/ 489896 w 1728745"/>
              <a:gd name="connsiteY45" fmla="*/ 1363275 h 1621216"/>
              <a:gd name="connsiteX46" fmla="*/ 369246 w 1728745"/>
              <a:gd name="connsiteY46" fmla="*/ 1499800 h 1621216"/>
              <a:gd name="connsiteX47" fmla="*/ 254946 w 1728745"/>
              <a:gd name="connsiteY47" fmla="*/ 1598225 h 1621216"/>
              <a:gd name="connsiteX48" fmla="*/ 207321 w 1728745"/>
              <a:gd name="connsiteY48" fmla="*/ 1614100 h 1621216"/>
              <a:gd name="connsiteX49" fmla="*/ 178746 w 1728745"/>
              <a:gd name="connsiteY49" fmla="*/ 1572825 h 1621216"/>
              <a:gd name="connsiteX50" fmla="*/ 239071 w 1728745"/>
              <a:gd name="connsiteY50" fmla="*/ 1525200 h 1621216"/>
              <a:gd name="connsiteX51" fmla="*/ 381946 w 1728745"/>
              <a:gd name="connsiteY51" fmla="*/ 1385500 h 1621216"/>
              <a:gd name="connsiteX52" fmla="*/ 448621 w 1728745"/>
              <a:gd name="connsiteY52" fmla="*/ 1258500 h 1621216"/>
              <a:gd name="connsiteX53" fmla="*/ 397821 w 1728745"/>
              <a:gd name="connsiteY53" fmla="*/ 1112450 h 1621216"/>
              <a:gd name="connsiteX54" fmla="*/ 191446 w 1728745"/>
              <a:gd name="connsiteY54" fmla="*/ 1102925 h 1621216"/>
              <a:gd name="connsiteX55" fmla="*/ 48571 w 1728745"/>
              <a:gd name="connsiteY55" fmla="*/ 1179125 h 1621216"/>
              <a:gd name="connsiteX56" fmla="*/ 7296 w 1728745"/>
              <a:gd name="connsiteY56" fmla="*/ 1118800 h 1621216"/>
              <a:gd name="connsiteX57" fmla="*/ 181921 w 1728745"/>
              <a:gd name="connsiteY57" fmla="*/ 1033075 h 1621216"/>
              <a:gd name="connsiteX58" fmla="*/ 362896 w 1728745"/>
              <a:gd name="connsiteY58" fmla="*/ 1017200 h 1621216"/>
              <a:gd name="connsiteX59" fmla="*/ 372421 w 1728745"/>
              <a:gd name="connsiteY59" fmla="*/ 969575 h 1621216"/>
              <a:gd name="connsiteX60" fmla="*/ 261296 w 1728745"/>
              <a:gd name="connsiteY60" fmla="*/ 960050 h 1621216"/>
              <a:gd name="connsiteX61" fmla="*/ 207321 w 1728745"/>
              <a:gd name="connsiteY61" fmla="*/ 921950 h 1621216"/>
              <a:gd name="connsiteX62" fmla="*/ 273996 w 1728745"/>
              <a:gd name="connsiteY62" fmla="*/ 887025 h 1621216"/>
              <a:gd name="connsiteX63" fmla="*/ 337496 w 1728745"/>
              <a:gd name="connsiteY63" fmla="*/ 877500 h 1621216"/>
              <a:gd name="connsiteX64" fmla="*/ 372421 w 1728745"/>
              <a:gd name="connsiteY64" fmla="*/ 775900 h 1621216"/>
              <a:gd name="connsiteX65" fmla="*/ 432746 w 1728745"/>
              <a:gd name="connsiteY65" fmla="*/ 652075 h 1621216"/>
              <a:gd name="connsiteX66" fmla="*/ 353371 w 1728745"/>
              <a:gd name="connsiteY66" fmla="*/ 515550 h 1621216"/>
              <a:gd name="connsiteX67" fmla="*/ 134296 w 1728745"/>
              <a:gd name="connsiteY67" fmla="*/ 407600 h 1621216"/>
              <a:gd name="connsiteX68" fmla="*/ 169221 w 1728745"/>
              <a:gd name="connsiteY68" fmla="*/ 350450 h 1621216"/>
              <a:gd name="connsiteX69" fmla="*/ 321621 w 1728745"/>
              <a:gd name="connsiteY69" fmla="*/ 404425 h 1621216"/>
              <a:gd name="connsiteX70" fmla="*/ 439096 w 1728745"/>
              <a:gd name="connsiteY70" fmla="*/ 483800 h 1621216"/>
              <a:gd name="connsiteX71" fmla="*/ 547046 w 1728745"/>
              <a:gd name="connsiteY71" fmla="*/ 506025 h 1621216"/>
              <a:gd name="connsiteX72" fmla="*/ 597846 w 1728745"/>
              <a:gd name="connsiteY72" fmla="*/ 448875 h 1621216"/>
              <a:gd name="connsiteX73" fmla="*/ 543871 w 1728745"/>
              <a:gd name="connsiteY73" fmla="*/ 321875 h 1621216"/>
              <a:gd name="connsiteX74" fmla="*/ 585146 w 1728745"/>
              <a:gd name="connsiteY74" fmla="*/ 277425 h 1621216"/>
              <a:gd name="connsiteX75" fmla="*/ 670871 w 1728745"/>
              <a:gd name="connsiteY75" fmla="*/ 382200 h 1621216"/>
              <a:gd name="connsiteX76" fmla="*/ 756596 w 1728745"/>
              <a:gd name="connsiteY76" fmla="*/ 404425 h 1621216"/>
              <a:gd name="connsiteX0" fmla="*/ 756596 w 1728745"/>
              <a:gd name="connsiteY0" fmla="*/ 404425 h 1621216"/>
              <a:gd name="connsiteX1" fmla="*/ 915346 w 1728745"/>
              <a:gd name="connsiteY1" fmla="*/ 394900 h 1621216"/>
              <a:gd name="connsiteX2" fmla="*/ 950271 w 1728745"/>
              <a:gd name="connsiteY2" fmla="*/ 306000 h 1621216"/>
              <a:gd name="connsiteX3" fmla="*/ 937571 w 1728745"/>
              <a:gd name="connsiteY3" fmla="*/ 67875 h 1621216"/>
              <a:gd name="connsiteX4" fmla="*/ 1016946 w 1728745"/>
              <a:gd name="connsiteY4" fmla="*/ 1200 h 1621216"/>
              <a:gd name="connsiteX5" fmla="*/ 1026471 w 1728745"/>
              <a:gd name="connsiteY5" fmla="*/ 90100 h 1621216"/>
              <a:gd name="connsiteX6" fmla="*/ 1007421 w 1728745"/>
              <a:gd name="connsiteY6" fmla="*/ 252025 h 1621216"/>
              <a:gd name="connsiteX7" fmla="*/ 1035996 w 1728745"/>
              <a:gd name="connsiteY7" fmla="*/ 442525 h 1621216"/>
              <a:gd name="connsiteX8" fmla="*/ 1175696 w 1728745"/>
              <a:gd name="connsiteY8" fmla="*/ 471100 h 1621216"/>
              <a:gd name="connsiteX9" fmla="*/ 1277296 w 1728745"/>
              <a:gd name="connsiteY9" fmla="*/ 455225 h 1621216"/>
              <a:gd name="connsiteX10" fmla="*/ 1248721 w 1728745"/>
              <a:gd name="connsiteY10" fmla="*/ 566350 h 1621216"/>
              <a:gd name="connsiteX11" fmla="*/ 1296346 w 1728745"/>
              <a:gd name="connsiteY11" fmla="*/ 645725 h 1621216"/>
              <a:gd name="connsiteX12" fmla="*/ 1432871 w 1728745"/>
              <a:gd name="connsiteY12" fmla="*/ 582225 h 1621216"/>
              <a:gd name="connsiteX13" fmla="*/ 1639246 w 1728745"/>
              <a:gd name="connsiteY13" fmla="*/ 531425 h 1621216"/>
              <a:gd name="connsiteX14" fmla="*/ 1712271 w 1728745"/>
              <a:gd name="connsiteY14" fmla="*/ 553650 h 1621216"/>
              <a:gd name="connsiteX15" fmla="*/ 1667821 w 1728745"/>
              <a:gd name="connsiteY15" fmla="*/ 604450 h 1621216"/>
              <a:gd name="connsiteX16" fmla="*/ 1467796 w 1728745"/>
              <a:gd name="connsiteY16" fmla="*/ 652075 h 1621216"/>
              <a:gd name="connsiteX17" fmla="*/ 1356671 w 1728745"/>
              <a:gd name="connsiteY17" fmla="*/ 753675 h 1621216"/>
              <a:gd name="connsiteX18" fmla="*/ 1369371 w 1728745"/>
              <a:gd name="connsiteY18" fmla="*/ 871150 h 1621216"/>
              <a:gd name="connsiteX19" fmla="*/ 1575746 w 1728745"/>
              <a:gd name="connsiteY19" fmla="*/ 931475 h 1621216"/>
              <a:gd name="connsiteX20" fmla="*/ 1699571 w 1728745"/>
              <a:gd name="connsiteY20" fmla="*/ 934650 h 1621216"/>
              <a:gd name="connsiteX21" fmla="*/ 1715446 w 1728745"/>
              <a:gd name="connsiteY21" fmla="*/ 1007675 h 1621216"/>
              <a:gd name="connsiteX22" fmla="*/ 1534471 w 1728745"/>
              <a:gd name="connsiteY22" fmla="*/ 1004500 h 1621216"/>
              <a:gd name="connsiteX23" fmla="*/ 1391596 w 1728745"/>
              <a:gd name="connsiteY23" fmla="*/ 963225 h 1621216"/>
              <a:gd name="connsiteX24" fmla="*/ 1337621 w 1728745"/>
              <a:gd name="connsiteY24" fmla="*/ 960050 h 1621216"/>
              <a:gd name="connsiteX25" fmla="*/ 1340796 w 1728745"/>
              <a:gd name="connsiteY25" fmla="*/ 1026725 h 1621216"/>
              <a:gd name="connsiteX26" fmla="*/ 1391596 w 1728745"/>
              <a:gd name="connsiteY26" fmla="*/ 1048950 h 1621216"/>
              <a:gd name="connsiteX27" fmla="*/ 1382071 w 1728745"/>
              <a:gd name="connsiteY27" fmla="*/ 1087050 h 1621216"/>
              <a:gd name="connsiteX28" fmla="*/ 1299521 w 1728745"/>
              <a:gd name="connsiteY28" fmla="*/ 1112450 h 1621216"/>
              <a:gd name="connsiteX29" fmla="*/ 1232846 w 1728745"/>
              <a:gd name="connsiteY29" fmla="*/ 1226750 h 1621216"/>
              <a:gd name="connsiteX30" fmla="*/ 1270946 w 1728745"/>
              <a:gd name="connsiteY30" fmla="*/ 1334700 h 1621216"/>
              <a:gd name="connsiteX31" fmla="*/ 1413821 w 1728745"/>
              <a:gd name="connsiteY31" fmla="*/ 1452175 h 1621216"/>
              <a:gd name="connsiteX32" fmla="*/ 1436046 w 1728745"/>
              <a:gd name="connsiteY32" fmla="*/ 1572825 h 1621216"/>
              <a:gd name="connsiteX33" fmla="*/ 1363021 w 1728745"/>
              <a:gd name="connsiteY33" fmla="*/ 1541075 h 1621216"/>
              <a:gd name="connsiteX34" fmla="*/ 1302696 w 1728745"/>
              <a:gd name="connsiteY34" fmla="*/ 1429950 h 1621216"/>
              <a:gd name="connsiteX35" fmla="*/ 1159821 w 1728745"/>
              <a:gd name="connsiteY35" fmla="*/ 1331525 h 1621216"/>
              <a:gd name="connsiteX36" fmla="*/ 1058221 w 1728745"/>
              <a:gd name="connsiteY36" fmla="*/ 1347400 h 1621216"/>
              <a:gd name="connsiteX37" fmla="*/ 1023296 w 1728745"/>
              <a:gd name="connsiteY37" fmla="*/ 1426775 h 1621216"/>
              <a:gd name="connsiteX38" fmla="*/ 1096321 w 1728745"/>
              <a:gd name="connsiteY38" fmla="*/ 1579175 h 1621216"/>
              <a:gd name="connsiteX39" fmla="*/ 1077271 w 1728745"/>
              <a:gd name="connsiteY39" fmla="*/ 1620450 h 1621216"/>
              <a:gd name="connsiteX40" fmla="*/ 1004246 w 1728745"/>
              <a:gd name="connsiteY40" fmla="*/ 1553775 h 1621216"/>
              <a:gd name="connsiteX41" fmla="*/ 947096 w 1728745"/>
              <a:gd name="connsiteY41" fmla="*/ 1404550 h 1621216"/>
              <a:gd name="connsiteX42" fmla="*/ 842321 w 1728745"/>
              <a:gd name="connsiteY42" fmla="*/ 1391850 h 1621216"/>
              <a:gd name="connsiteX43" fmla="*/ 702621 w 1728745"/>
              <a:gd name="connsiteY43" fmla="*/ 1382325 h 1621216"/>
              <a:gd name="connsiteX44" fmla="*/ 585146 w 1728745"/>
              <a:gd name="connsiteY44" fmla="*/ 1331525 h 1621216"/>
              <a:gd name="connsiteX45" fmla="*/ 489896 w 1728745"/>
              <a:gd name="connsiteY45" fmla="*/ 1363275 h 1621216"/>
              <a:gd name="connsiteX46" fmla="*/ 369246 w 1728745"/>
              <a:gd name="connsiteY46" fmla="*/ 1499800 h 1621216"/>
              <a:gd name="connsiteX47" fmla="*/ 254946 w 1728745"/>
              <a:gd name="connsiteY47" fmla="*/ 1598225 h 1621216"/>
              <a:gd name="connsiteX48" fmla="*/ 207321 w 1728745"/>
              <a:gd name="connsiteY48" fmla="*/ 1614100 h 1621216"/>
              <a:gd name="connsiteX49" fmla="*/ 178746 w 1728745"/>
              <a:gd name="connsiteY49" fmla="*/ 1572825 h 1621216"/>
              <a:gd name="connsiteX50" fmla="*/ 239071 w 1728745"/>
              <a:gd name="connsiteY50" fmla="*/ 1525200 h 1621216"/>
              <a:gd name="connsiteX51" fmla="*/ 381946 w 1728745"/>
              <a:gd name="connsiteY51" fmla="*/ 1385500 h 1621216"/>
              <a:gd name="connsiteX52" fmla="*/ 448621 w 1728745"/>
              <a:gd name="connsiteY52" fmla="*/ 1258500 h 1621216"/>
              <a:gd name="connsiteX53" fmla="*/ 397821 w 1728745"/>
              <a:gd name="connsiteY53" fmla="*/ 1112450 h 1621216"/>
              <a:gd name="connsiteX54" fmla="*/ 191446 w 1728745"/>
              <a:gd name="connsiteY54" fmla="*/ 1102925 h 1621216"/>
              <a:gd name="connsiteX55" fmla="*/ 48571 w 1728745"/>
              <a:gd name="connsiteY55" fmla="*/ 1179125 h 1621216"/>
              <a:gd name="connsiteX56" fmla="*/ 7296 w 1728745"/>
              <a:gd name="connsiteY56" fmla="*/ 1118800 h 1621216"/>
              <a:gd name="connsiteX57" fmla="*/ 181921 w 1728745"/>
              <a:gd name="connsiteY57" fmla="*/ 1033075 h 1621216"/>
              <a:gd name="connsiteX58" fmla="*/ 362896 w 1728745"/>
              <a:gd name="connsiteY58" fmla="*/ 1017200 h 1621216"/>
              <a:gd name="connsiteX59" fmla="*/ 372421 w 1728745"/>
              <a:gd name="connsiteY59" fmla="*/ 969575 h 1621216"/>
              <a:gd name="connsiteX60" fmla="*/ 261296 w 1728745"/>
              <a:gd name="connsiteY60" fmla="*/ 960050 h 1621216"/>
              <a:gd name="connsiteX61" fmla="*/ 207321 w 1728745"/>
              <a:gd name="connsiteY61" fmla="*/ 921950 h 1621216"/>
              <a:gd name="connsiteX62" fmla="*/ 273996 w 1728745"/>
              <a:gd name="connsiteY62" fmla="*/ 887025 h 1621216"/>
              <a:gd name="connsiteX63" fmla="*/ 337496 w 1728745"/>
              <a:gd name="connsiteY63" fmla="*/ 877500 h 1621216"/>
              <a:gd name="connsiteX64" fmla="*/ 372421 w 1728745"/>
              <a:gd name="connsiteY64" fmla="*/ 775900 h 1621216"/>
              <a:gd name="connsiteX65" fmla="*/ 432746 w 1728745"/>
              <a:gd name="connsiteY65" fmla="*/ 652075 h 1621216"/>
              <a:gd name="connsiteX66" fmla="*/ 353371 w 1728745"/>
              <a:gd name="connsiteY66" fmla="*/ 515550 h 1621216"/>
              <a:gd name="connsiteX67" fmla="*/ 134296 w 1728745"/>
              <a:gd name="connsiteY67" fmla="*/ 407600 h 1621216"/>
              <a:gd name="connsiteX68" fmla="*/ 169221 w 1728745"/>
              <a:gd name="connsiteY68" fmla="*/ 350450 h 1621216"/>
              <a:gd name="connsiteX69" fmla="*/ 321621 w 1728745"/>
              <a:gd name="connsiteY69" fmla="*/ 404425 h 1621216"/>
              <a:gd name="connsiteX70" fmla="*/ 439096 w 1728745"/>
              <a:gd name="connsiteY70" fmla="*/ 483800 h 1621216"/>
              <a:gd name="connsiteX71" fmla="*/ 547046 w 1728745"/>
              <a:gd name="connsiteY71" fmla="*/ 506025 h 1621216"/>
              <a:gd name="connsiteX72" fmla="*/ 597846 w 1728745"/>
              <a:gd name="connsiteY72" fmla="*/ 448875 h 1621216"/>
              <a:gd name="connsiteX73" fmla="*/ 543871 w 1728745"/>
              <a:gd name="connsiteY73" fmla="*/ 321875 h 1621216"/>
              <a:gd name="connsiteX74" fmla="*/ 585146 w 1728745"/>
              <a:gd name="connsiteY74" fmla="*/ 277425 h 1621216"/>
              <a:gd name="connsiteX75" fmla="*/ 670871 w 1728745"/>
              <a:gd name="connsiteY75" fmla="*/ 382200 h 1621216"/>
              <a:gd name="connsiteX76" fmla="*/ 756596 w 1728745"/>
              <a:gd name="connsiteY76" fmla="*/ 404425 h 1621216"/>
              <a:gd name="connsiteX0" fmla="*/ 756596 w 1742064"/>
              <a:gd name="connsiteY0" fmla="*/ 404425 h 1621216"/>
              <a:gd name="connsiteX1" fmla="*/ 915346 w 1742064"/>
              <a:gd name="connsiteY1" fmla="*/ 394900 h 1621216"/>
              <a:gd name="connsiteX2" fmla="*/ 950271 w 1742064"/>
              <a:gd name="connsiteY2" fmla="*/ 306000 h 1621216"/>
              <a:gd name="connsiteX3" fmla="*/ 937571 w 1742064"/>
              <a:gd name="connsiteY3" fmla="*/ 67875 h 1621216"/>
              <a:gd name="connsiteX4" fmla="*/ 1016946 w 1742064"/>
              <a:gd name="connsiteY4" fmla="*/ 1200 h 1621216"/>
              <a:gd name="connsiteX5" fmla="*/ 1026471 w 1742064"/>
              <a:gd name="connsiteY5" fmla="*/ 90100 h 1621216"/>
              <a:gd name="connsiteX6" fmla="*/ 1007421 w 1742064"/>
              <a:gd name="connsiteY6" fmla="*/ 252025 h 1621216"/>
              <a:gd name="connsiteX7" fmla="*/ 1035996 w 1742064"/>
              <a:gd name="connsiteY7" fmla="*/ 442525 h 1621216"/>
              <a:gd name="connsiteX8" fmla="*/ 1175696 w 1742064"/>
              <a:gd name="connsiteY8" fmla="*/ 471100 h 1621216"/>
              <a:gd name="connsiteX9" fmla="*/ 1277296 w 1742064"/>
              <a:gd name="connsiteY9" fmla="*/ 455225 h 1621216"/>
              <a:gd name="connsiteX10" fmla="*/ 1248721 w 1742064"/>
              <a:gd name="connsiteY10" fmla="*/ 566350 h 1621216"/>
              <a:gd name="connsiteX11" fmla="*/ 1296346 w 1742064"/>
              <a:gd name="connsiteY11" fmla="*/ 645725 h 1621216"/>
              <a:gd name="connsiteX12" fmla="*/ 1432871 w 1742064"/>
              <a:gd name="connsiteY12" fmla="*/ 582225 h 1621216"/>
              <a:gd name="connsiteX13" fmla="*/ 1639246 w 1742064"/>
              <a:gd name="connsiteY13" fmla="*/ 531425 h 1621216"/>
              <a:gd name="connsiteX14" fmla="*/ 1712271 w 1742064"/>
              <a:gd name="connsiteY14" fmla="*/ 553650 h 1621216"/>
              <a:gd name="connsiteX15" fmla="*/ 1667821 w 1742064"/>
              <a:gd name="connsiteY15" fmla="*/ 604450 h 1621216"/>
              <a:gd name="connsiteX16" fmla="*/ 1467796 w 1742064"/>
              <a:gd name="connsiteY16" fmla="*/ 652075 h 1621216"/>
              <a:gd name="connsiteX17" fmla="*/ 1356671 w 1742064"/>
              <a:gd name="connsiteY17" fmla="*/ 753675 h 1621216"/>
              <a:gd name="connsiteX18" fmla="*/ 1369371 w 1742064"/>
              <a:gd name="connsiteY18" fmla="*/ 871150 h 1621216"/>
              <a:gd name="connsiteX19" fmla="*/ 1575746 w 1742064"/>
              <a:gd name="connsiteY19" fmla="*/ 931475 h 1621216"/>
              <a:gd name="connsiteX20" fmla="*/ 1699571 w 1742064"/>
              <a:gd name="connsiteY20" fmla="*/ 934650 h 1621216"/>
              <a:gd name="connsiteX21" fmla="*/ 1715446 w 1742064"/>
              <a:gd name="connsiteY21" fmla="*/ 1007675 h 1621216"/>
              <a:gd name="connsiteX22" fmla="*/ 1534471 w 1742064"/>
              <a:gd name="connsiteY22" fmla="*/ 1004500 h 1621216"/>
              <a:gd name="connsiteX23" fmla="*/ 1391596 w 1742064"/>
              <a:gd name="connsiteY23" fmla="*/ 963225 h 1621216"/>
              <a:gd name="connsiteX24" fmla="*/ 1337621 w 1742064"/>
              <a:gd name="connsiteY24" fmla="*/ 960050 h 1621216"/>
              <a:gd name="connsiteX25" fmla="*/ 1340796 w 1742064"/>
              <a:gd name="connsiteY25" fmla="*/ 1026725 h 1621216"/>
              <a:gd name="connsiteX26" fmla="*/ 1391596 w 1742064"/>
              <a:gd name="connsiteY26" fmla="*/ 1048950 h 1621216"/>
              <a:gd name="connsiteX27" fmla="*/ 1382071 w 1742064"/>
              <a:gd name="connsiteY27" fmla="*/ 1087050 h 1621216"/>
              <a:gd name="connsiteX28" fmla="*/ 1299521 w 1742064"/>
              <a:gd name="connsiteY28" fmla="*/ 1112450 h 1621216"/>
              <a:gd name="connsiteX29" fmla="*/ 1232846 w 1742064"/>
              <a:gd name="connsiteY29" fmla="*/ 1226750 h 1621216"/>
              <a:gd name="connsiteX30" fmla="*/ 1270946 w 1742064"/>
              <a:gd name="connsiteY30" fmla="*/ 1334700 h 1621216"/>
              <a:gd name="connsiteX31" fmla="*/ 1413821 w 1742064"/>
              <a:gd name="connsiteY31" fmla="*/ 1452175 h 1621216"/>
              <a:gd name="connsiteX32" fmla="*/ 1436046 w 1742064"/>
              <a:gd name="connsiteY32" fmla="*/ 1572825 h 1621216"/>
              <a:gd name="connsiteX33" fmla="*/ 1363021 w 1742064"/>
              <a:gd name="connsiteY33" fmla="*/ 1541075 h 1621216"/>
              <a:gd name="connsiteX34" fmla="*/ 1302696 w 1742064"/>
              <a:gd name="connsiteY34" fmla="*/ 1429950 h 1621216"/>
              <a:gd name="connsiteX35" fmla="*/ 1159821 w 1742064"/>
              <a:gd name="connsiteY35" fmla="*/ 1331525 h 1621216"/>
              <a:gd name="connsiteX36" fmla="*/ 1058221 w 1742064"/>
              <a:gd name="connsiteY36" fmla="*/ 1347400 h 1621216"/>
              <a:gd name="connsiteX37" fmla="*/ 1023296 w 1742064"/>
              <a:gd name="connsiteY37" fmla="*/ 1426775 h 1621216"/>
              <a:gd name="connsiteX38" fmla="*/ 1096321 w 1742064"/>
              <a:gd name="connsiteY38" fmla="*/ 1579175 h 1621216"/>
              <a:gd name="connsiteX39" fmla="*/ 1077271 w 1742064"/>
              <a:gd name="connsiteY39" fmla="*/ 1620450 h 1621216"/>
              <a:gd name="connsiteX40" fmla="*/ 1004246 w 1742064"/>
              <a:gd name="connsiteY40" fmla="*/ 1553775 h 1621216"/>
              <a:gd name="connsiteX41" fmla="*/ 947096 w 1742064"/>
              <a:gd name="connsiteY41" fmla="*/ 1404550 h 1621216"/>
              <a:gd name="connsiteX42" fmla="*/ 842321 w 1742064"/>
              <a:gd name="connsiteY42" fmla="*/ 1391850 h 1621216"/>
              <a:gd name="connsiteX43" fmla="*/ 702621 w 1742064"/>
              <a:gd name="connsiteY43" fmla="*/ 1382325 h 1621216"/>
              <a:gd name="connsiteX44" fmla="*/ 585146 w 1742064"/>
              <a:gd name="connsiteY44" fmla="*/ 1331525 h 1621216"/>
              <a:gd name="connsiteX45" fmla="*/ 489896 w 1742064"/>
              <a:gd name="connsiteY45" fmla="*/ 1363275 h 1621216"/>
              <a:gd name="connsiteX46" fmla="*/ 369246 w 1742064"/>
              <a:gd name="connsiteY46" fmla="*/ 1499800 h 1621216"/>
              <a:gd name="connsiteX47" fmla="*/ 254946 w 1742064"/>
              <a:gd name="connsiteY47" fmla="*/ 1598225 h 1621216"/>
              <a:gd name="connsiteX48" fmla="*/ 207321 w 1742064"/>
              <a:gd name="connsiteY48" fmla="*/ 1614100 h 1621216"/>
              <a:gd name="connsiteX49" fmla="*/ 178746 w 1742064"/>
              <a:gd name="connsiteY49" fmla="*/ 1572825 h 1621216"/>
              <a:gd name="connsiteX50" fmla="*/ 239071 w 1742064"/>
              <a:gd name="connsiteY50" fmla="*/ 1525200 h 1621216"/>
              <a:gd name="connsiteX51" fmla="*/ 381946 w 1742064"/>
              <a:gd name="connsiteY51" fmla="*/ 1385500 h 1621216"/>
              <a:gd name="connsiteX52" fmla="*/ 448621 w 1742064"/>
              <a:gd name="connsiteY52" fmla="*/ 1258500 h 1621216"/>
              <a:gd name="connsiteX53" fmla="*/ 397821 w 1742064"/>
              <a:gd name="connsiteY53" fmla="*/ 1112450 h 1621216"/>
              <a:gd name="connsiteX54" fmla="*/ 191446 w 1742064"/>
              <a:gd name="connsiteY54" fmla="*/ 1102925 h 1621216"/>
              <a:gd name="connsiteX55" fmla="*/ 48571 w 1742064"/>
              <a:gd name="connsiteY55" fmla="*/ 1179125 h 1621216"/>
              <a:gd name="connsiteX56" fmla="*/ 7296 w 1742064"/>
              <a:gd name="connsiteY56" fmla="*/ 1118800 h 1621216"/>
              <a:gd name="connsiteX57" fmla="*/ 181921 w 1742064"/>
              <a:gd name="connsiteY57" fmla="*/ 1033075 h 1621216"/>
              <a:gd name="connsiteX58" fmla="*/ 362896 w 1742064"/>
              <a:gd name="connsiteY58" fmla="*/ 1017200 h 1621216"/>
              <a:gd name="connsiteX59" fmla="*/ 372421 w 1742064"/>
              <a:gd name="connsiteY59" fmla="*/ 969575 h 1621216"/>
              <a:gd name="connsiteX60" fmla="*/ 261296 w 1742064"/>
              <a:gd name="connsiteY60" fmla="*/ 960050 h 1621216"/>
              <a:gd name="connsiteX61" fmla="*/ 207321 w 1742064"/>
              <a:gd name="connsiteY61" fmla="*/ 921950 h 1621216"/>
              <a:gd name="connsiteX62" fmla="*/ 273996 w 1742064"/>
              <a:gd name="connsiteY62" fmla="*/ 887025 h 1621216"/>
              <a:gd name="connsiteX63" fmla="*/ 337496 w 1742064"/>
              <a:gd name="connsiteY63" fmla="*/ 877500 h 1621216"/>
              <a:gd name="connsiteX64" fmla="*/ 372421 w 1742064"/>
              <a:gd name="connsiteY64" fmla="*/ 775900 h 1621216"/>
              <a:gd name="connsiteX65" fmla="*/ 432746 w 1742064"/>
              <a:gd name="connsiteY65" fmla="*/ 652075 h 1621216"/>
              <a:gd name="connsiteX66" fmla="*/ 353371 w 1742064"/>
              <a:gd name="connsiteY66" fmla="*/ 515550 h 1621216"/>
              <a:gd name="connsiteX67" fmla="*/ 134296 w 1742064"/>
              <a:gd name="connsiteY67" fmla="*/ 407600 h 1621216"/>
              <a:gd name="connsiteX68" fmla="*/ 169221 w 1742064"/>
              <a:gd name="connsiteY68" fmla="*/ 350450 h 1621216"/>
              <a:gd name="connsiteX69" fmla="*/ 321621 w 1742064"/>
              <a:gd name="connsiteY69" fmla="*/ 404425 h 1621216"/>
              <a:gd name="connsiteX70" fmla="*/ 439096 w 1742064"/>
              <a:gd name="connsiteY70" fmla="*/ 483800 h 1621216"/>
              <a:gd name="connsiteX71" fmla="*/ 547046 w 1742064"/>
              <a:gd name="connsiteY71" fmla="*/ 506025 h 1621216"/>
              <a:gd name="connsiteX72" fmla="*/ 597846 w 1742064"/>
              <a:gd name="connsiteY72" fmla="*/ 448875 h 1621216"/>
              <a:gd name="connsiteX73" fmla="*/ 543871 w 1742064"/>
              <a:gd name="connsiteY73" fmla="*/ 321875 h 1621216"/>
              <a:gd name="connsiteX74" fmla="*/ 585146 w 1742064"/>
              <a:gd name="connsiteY74" fmla="*/ 277425 h 1621216"/>
              <a:gd name="connsiteX75" fmla="*/ 670871 w 1742064"/>
              <a:gd name="connsiteY75" fmla="*/ 382200 h 1621216"/>
              <a:gd name="connsiteX76" fmla="*/ 756596 w 1742064"/>
              <a:gd name="connsiteY76" fmla="*/ 404425 h 1621216"/>
              <a:gd name="connsiteX0" fmla="*/ 756596 w 1742064"/>
              <a:gd name="connsiteY0" fmla="*/ 404425 h 1621216"/>
              <a:gd name="connsiteX1" fmla="*/ 915346 w 1742064"/>
              <a:gd name="connsiteY1" fmla="*/ 394900 h 1621216"/>
              <a:gd name="connsiteX2" fmla="*/ 950271 w 1742064"/>
              <a:gd name="connsiteY2" fmla="*/ 306000 h 1621216"/>
              <a:gd name="connsiteX3" fmla="*/ 937571 w 1742064"/>
              <a:gd name="connsiteY3" fmla="*/ 67875 h 1621216"/>
              <a:gd name="connsiteX4" fmla="*/ 1016946 w 1742064"/>
              <a:gd name="connsiteY4" fmla="*/ 1200 h 1621216"/>
              <a:gd name="connsiteX5" fmla="*/ 1026471 w 1742064"/>
              <a:gd name="connsiteY5" fmla="*/ 90100 h 1621216"/>
              <a:gd name="connsiteX6" fmla="*/ 1007421 w 1742064"/>
              <a:gd name="connsiteY6" fmla="*/ 252025 h 1621216"/>
              <a:gd name="connsiteX7" fmla="*/ 1035996 w 1742064"/>
              <a:gd name="connsiteY7" fmla="*/ 442525 h 1621216"/>
              <a:gd name="connsiteX8" fmla="*/ 1175696 w 1742064"/>
              <a:gd name="connsiteY8" fmla="*/ 471100 h 1621216"/>
              <a:gd name="connsiteX9" fmla="*/ 1277296 w 1742064"/>
              <a:gd name="connsiteY9" fmla="*/ 455225 h 1621216"/>
              <a:gd name="connsiteX10" fmla="*/ 1248721 w 1742064"/>
              <a:gd name="connsiteY10" fmla="*/ 566350 h 1621216"/>
              <a:gd name="connsiteX11" fmla="*/ 1296346 w 1742064"/>
              <a:gd name="connsiteY11" fmla="*/ 645725 h 1621216"/>
              <a:gd name="connsiteX12" fmla="*/ 1432871 w 1742064"/>
              <a:gd name="connsiteY12" fmla="*/ 582225 h 1621216"/>
              <a:gd name="connsiteX13" fmla="*/ 1639246 w 1742064"/>
              <a:gd name="connsiteY13" fmla="*/ 531425 h 1621216"/>
              <a:gd name="connsiteX14" fmla="*/ 1712271 w 1742064"/>
              <a:gd name="connsiteY14" fmla="*/ 553650 h 1621216"/>
              <a:gd name="connsiteX15" fmla="*/ 1667821 w 1742064"/>
              <a:gd name="connsiteY15" fmla="*/ 604450 h 1621216"/>
              <a:gd name="connsiteX16" fmla="*/ 1467796 w 1742064"/>
              <a:gd name="connsiteY16" fmla="*/ 652075 h 1621216"/>
              <a:gd name="connsiteX17" fmla="*/ 1356671 w 1742064"/>
              <a:gd name="connsiteY17" fmla="*/ 753675 h 1621216"/>
              <a:gd name="connsiteX18" fmla="*/ 1369371 w 1742064"/>
              <a:gd name="connsiteY18" fmla="*/ 871150 h 1621216"/>
              <a:gd name="connsiteX19" fmla="*/ 1575746 w 1742064"/>
              <a:gd name="connsiteY19" fmla="*/ 931475 h 1621216"/>
              <a:gd name="connsiteX20" fmla="*/ 1699571 w 1742064"/>
              <a:gd name="connsiteY20" fmla="*/ 934650 h 1621216"/>
              <a:gd name="connsiteX21" fmla="*/ 1715446 w 1742064"/>
              <a:gd name="connsiteY21" fmla="*/ 1007675 h 1621216"/>
              <a:gd name="connsiteX22" fmla="*/ 1534471 w 1742064"/>
              <a:gd name="connsiteY22" fmla="*/ 1004500 h 1621216"/>
              <a:gd name="connsiteX23" fmla="*/ 1391596 w 1742064"/>
              <a:gd name="connsiteY23" fmla="*/ 963225 h 1621216"/>
              <a:gd name="connsiteX24" fmla="*/ 1337621 w 1742064"/>
              <a:gd name="connsiteY24" fmla="*/ 960050 h 1621216"/>
              <a:gd name="connsiteX25" fmla="*/ 1340796 w 1742064"/>
              <a:gd name="connsiteY25" fmla="*/ 1026725 h 1621216"/>
              <a:gd name="connsiteX26" fmla="*/ 1391596 w 1742064"/>
              <a:gd name="connsiteY26" fmla="*/ 1048950 h 1621216"/>
              <a:gd name="connsiteX27" fmla="*/ 1382071 w 1742064"/>
              <a:gd name="connsiteY27" fmla="*/ 1087050 h 1621216"/>
              <a:gd name="connsiteX28" fmla="*/ 1299521 w 1742064"/>
              <a:gd name="connsiteY28" fmla="*/ 1112450 h 1621216"/>
              <a:gd name="connsiteX29" fmla="*/ 1232846 w 1742064"/>
              <a:gd name="connsiteY29" fmla="*/ 1226750 h 1621216"/>
              <a:gd name="connsiteX30" fmla="*/ 1270946 w 1742064"/>
              <a:gd name="connsiteY30" fmla="*/ 1334700 h 1621216"/>
              <a:gd name="connsiteX31" fmla="*/ 1413821 w 1742064"/>
              <a:gd name="connsiteY31" fmla="*/ 1452175 h 1621216"/>
              <a:gd name="connsiteX32" fmla="*/ 1436046 w 1742064"/>
              <a:gd name="connsiteY32" fmla="*/ 1572825 h 1621216"/>
              <a:gd name="connsiteX33" fmla="*/ 1363021 w 1742064"/>
              <a:gd name="connsiteY33" fmla="*/ 1541075 h 1621216"/>
              <a:gd name="connsiteX34" fmla="*/ 1302696 w 1742064"/>
              <a:gd name="connsiteY34" fmla="*/ 1429950 h 1621216"/>
              <a:gd name="connsiteX35" fmla="*/ 1159821 w 1742064"/>
              <a:gd name="connsiteY35" fmla="*/ 1331525 h 1621216"/>
              <a:gd name="connsiteX36" fmla="*/ 1058221 w 1742064"/>
              <a:gd name="connsiteY36" fmla="*/ 1347400 h 1621216"/>
              <a:gd name="connsiteX37" fmla="*/ 1023296 w 1742064"/>
              <a:gd name="connsiteY37" fmla="*/ 1426775 h 1621216"/>
              <a:gd name="connsiteX38" fmla="*/ 1096321 w 1742064"/>
              <a:gd name="connsiteY38" fmla="*/ 1579175 h 1621216"/>
              <a:gd name="connsiteX39" fmla="*/ 1077271 w 1742064"/>
              <a:gd name="connsiteY39" fmla="*/ 1620450 h 1621216"/>
              <a:gd name="connsiteX40" fmla="*/ 1004246 w 1742064"/>
              <a:gd name="connsiteY40" fmla="*/ 1553775 h 1621216"/>
              <a:gd name="connsiteX41" fmla="*/ 947096 w 1742064"/>
              <a:gd name="connsiteY41" fmla="*/ 1404550 h 1621216"/>
              <a:gd name="connsiteX42" fmla="*/ 842321 w 1742064"/>
              <a:gd name="connsiteY42" fmla="*/ 1391850 h 1621216"/>
              <a:gd name="connsiteX43" fmla="*/ 702621 w 1742064"/>
              <a:gd name="connsiteY43" fmla="*/ 1382325 h 1621216"/>
              <a:gd name="connsiteX44" fmla="*/ 585146 w 1742064"/>
              <a:gd name="connsiteY44" fmla="*/ 1331525 h 1621216"/>
              <a:gd name="connsiteX45" fmla="*/ 489896 w 1742064"/>
              <a:gd name="connsiteY45" fmla="*/ 1363275 h 1621216"/>
              <a:gd name="connsiteX46" fmla="*/ 369246 w 1742064"/>
              <a:gd name="connsiteY46" fmla="*/ 1499800 h 1621216"/>
              <a:gd name="connsiteX47" fmla="*/ 254946 w 1742064"/>
              <a:gd name="connsiteY47" fmla="*/ 1598225 h 1621216"/>
              <a:gd name="connsiteX48" fmla="*/ 207321 w 1742064"/>
              <a:gd name="connsiteY48" fmla="*/ 1614100 h 1621216"/>
              <a:gd name="connsiteX49" fmla="*/ 178746 w 1742064"/>
              <a:gd name="connsiteY49" fmla="*/ 1572825 h 1621216"/>
              <a:gd name="connsiteX50" fmla="*/ 239071 w 1742064"/>
              <a:gd name="connsiteY50" fmla="*/ 1525200 h 1621216"/>
              <a:gd name="connsiteX51" fmla="*/ 381946 w 1742064"/>
              <a:gd name="connsiteY51" fmla="*/ 1385500 h 1621216"/>
              <a:gd name="connsiteX52" fmla="*/ 448621 w 1742064"/>
              <a:gd name="connsiteY52" fmla="*/ 1258500 h 1621216"/>
              <a:gd name="connsiteX53" fmla="*/ 397821 w 1742064"/>
              <a:gd name="connsiteY53" fmla="*/ 1112450 h 1621216"/>
              <a:gd name="connsiteX54" fmla="*/ 191446 w 1742064"/>
              <a:gd name="connsiteY54" fmla="*/ 1102925 h 1621216"/>
              <a:gd name="connsiteX55" fmla="*/ 48571 w 1742064"/>
              <a:gd name="connsiteY55" fmla="*/ 1179125 h 1621216"/>
              <a:gd name="connsiteX56" fmla="*/ 7296 w 1742064"/>
              <a:gd name="connsiteY56" fmla="*/ 1118800 h 1621216"/>
              <a:gd name="connsiteX57" fmla="*/ 181921 w 1742064"/>
              <a:gd name="connsiteY57" fmla="*/ 1033075 h 1621216"/>
              <a:gd name="connsiteX58" fmla="*/ 362896 w 1742064"/>
              <a:gd name="connsiteY58" fmla="*/ 1017200 h 1621216"/>
              <a:gd name="connsiteX59" fmla="*/ 372421 w 1742064"/>
              <a:gd name="connsiteY59" fmla="*/ 969575 h 1621216"/>
              <a:gd name="connsiteX60" fmla="*/ 261296 w 1742064"/>
              <a:gd name="connsiteY60" fmla="*/ 960050 h 1621216"/>
              <a:gd name="connsiteX61" fmla="*/ 207321 w 1742064"/>
              <a:gd name="connsiteY61" fmla="*/ 921950 h 1621216"/>
              <a:gd name="connsiteX62" fmla="*/ 273996 w 1742064"/>
              <a:gd name="connsiteY62" fmla="*/ 887025 h 1621216"/>
              <a:gd name="connsiteX63" fmla="*/ 337496 w 1742064"/>
              <a:gd name="connsiteY63" fmla="*/ 877500 h 1621216"/>
              <a:gd name="connsiteX64" fmla="*/ 372421 w 1742064"/>
              <a:gd name="connsiteY64" fmla="*/ 775900 h 1621216"/>
              <a:gd name="connsiteX65" fmla="*/ 432746 w 1742064"/>
              <a:gd name="connsiteY65" fmla="*/ 652075 h 1621216"/>
              <a:gd name="connsiteX66" fmla="*/ 353371 w 1742064"/>
              <a:gd name="connsiteY66" fmla="*/ 515550 h 1621216"/>
              <a:gd name="connsiteX67" fmla="*/ 134296 w 1742064"/>
              <a:gd name="connsiteY67" fmla="*/ 407600 h 1621216"/>
              <a:gd name="connsiteX68" fmla="*/ 169221 w 1742064"/>
              <a:gd name="connsiteY68" fmla="*/ 350450 h 1621216"/>
              <a:gd name="connsiteX69" fmla="*/ 321621 w 1742064"/>
              <a:gd name="connsiteY69" fmla="*/ 404425 h 1621216"/>
              <a:gd name="connsiteX70" fmla="*/ 439096 w 1742064"/>
              <a:gd name="connsiteY70" fmla="*/ 483800 h 1621216"/>
              <a:gd name="connsiteX71" fmla="*/ 547046 w 1742064"/>
              <a:gd name="connsiteY71" fmla="*/ 506025 h 1621216"/>
              <a:gd name="connsiteX72" fmla="*/ 597846 w 1742064"/>
              <a:gd name="connsiteY72" fmla="*/ 448875 h 1621216"/>
              <a:gd name="connsiteX73" fmla="*/ 543871 w 1742064"/>
              <a:gd name="connsiteY73" fmla="*/ 321875 h 1621216"/>
              <a:gd name="connsiteX74" fmla="*/ 585146 w 1742064"/>
              <a:gd name="connsiteY74" fmla="*/ 277425 h 1621216"/>
              <a:gd name="connsiteX75" fmla="*/ 670871 w 1742064"/>
              <a:gd name="connsiteY75" fmla="*/ 382200 h 1621216"/>
              <a:gd name="connsiteX76" fmla="*/ 756596 w 1742064"/>
              <a:gd name="connsiteY76" fmla="*/ 404425 h 1621216"/>
              <a:gd name="connsiteX0" fmla="*/ 756596 w 1742064"/>
              <a:gd name="connsiteY0" fmla="*/ 404425 h 1622416"/>
              <a:gd name="connsiteX1" fmla="*/ 915346 w 1742064"/>
              <a:gd name="connsiteY1" fmla="*/ 394900 h 1622416"/>
              <a:gd name="connsiteX2" fmla="*/ 950271 w 1742064"/>
              <a:gd name="connsiteY2" fmla="*/ 306000 h 1622416"/>
              <a:gd name="connsiteX3" fmla="*/ 937571 w 1742064"/>
              <a:gd name="connsiteY3" fmla="*/ 67875 h 1622416"/>
              <a:gd name="connsiteX4" fmla="*/ 1016946 w 1742064"/>
              <a:gd name="connsiteY4" fmla="*/ 1200 h 1622416"/>
              <a:gd name="connsiteX5" fmla="*/ 1026471 w 1742064"/>
              <a:gd name="connsiteY5" fmla="*/ 90100 h 1622416"/>
              <a:gd name="connsiteX6" fmla="*/ 1007421 w 1742064"/>
              <a:gd name="connsiteY6" fmla="*/ 252025 h 1622416"/>
              <a:gd name="connsiteX7" fmla="*/ 1035996 w 1742064"/>
              <a:gd name="connsiteY7" fmla="*/ 442525 h 1622416"/>
              <a:gd name="connsiteX8" fmla="*/ 1175696 w 1742064"/>
              <a:gd name="connsiteY8" fmla="*/ 471100 h 1622416"/>
              <a:gd name="connsiteX9" fmla="*/ 1277296 w 1742064"/>
              <a:gd name="connsiteY9" fmla="*/ 455225 h 1622416"/>
              <a:gd name="connsiteX10" fmla="*/ 1248721 w 1742064"/>
              <a:gd name="connsiteY10" fmla="*/ 566350 h 1622416"/>
              <a:gd name="connsiteX11" fmla="*/ 1296346 w 1742064"/>
              <a:gd name="connsiteY11" fmla="*/ 645725 h 1622416"/>
              <a:gd name="connsiteX12" fmla="*/ 1432871 w 1742064"/>
              <a:gd name="connsiteY12" fmla="*/ 582225 h 1622416"/>
              <a:gd name="connsiteX13" fmla="*/ 1639246 w 1742064"/>
              <a:gd name="connsiteY13" fmla="*/ 531425 h 1622416"/>
              <a:gd name="connsiteX14" fmla="*/ 1712271 w 1742064"/>
              <a:gd name="connsiteY14" fmla="*/ 553650 h 1622416"/>
              <a:gd name="connsiteX15" fmla="*/ 1667821 w 1742064"/>
              <a:gd name="connsiteY15" fmla="*/ 604450 h 1622416"/>
              <a:gd name="connsiteX16" fmla="*/ 1467796 w 1742064"/>
              <a:gd name="connsiteY16" fmla="*/ 652075 h 1622416"/>
              <a:gd name="connsiteX17" fmla="*/ 1356671 w 1742064"/>
              <a:gd name="connsiteY17" fmla="*/ 753675 h 1622416"/>
              <a:gd name="connsiteX18" fmla="*/ 1369371 w 1742064"/>
              <a:gd name="connsiteY18" fmla="*/ 871150 h 1622416"/>
              <a:gd name="connsiteX19" fmla="*/ 1575746 w 1742064"/>
              <a:gd name="connsiteY19" fmla="*/ 931475 h 1622416"/>
              <a:gd name="connsiteX20" fmla="*/ 1699571 w 1742064"/>
              <a:gd name="connsiteY20" fmla="*/ 934650 h 1622416"/>
              <a:gd name="connsiteX21" fmla="*/ 1715446 w 1742064"/>
              <a:gd name="connsiteY21" fmla="*/ 1007675 h 1622416"/>
              <a:gd name="connsiteX22" fmla="*/ 1534471 w 1742064"/>
              <a:gd name="connsiteY22" fmla="*/ 1004500 h 1622416"/>
              <a:gd name="connsiteX23" fmla="*/ 1391596 w 1742064"/>
              <a:gd name="connsiteY23" fmla="*/ 963225 h 1622416"/>
              <a:gd name="connsiteX24" fmla="*/ 1337621 w 1742064"/>
              <a:gd name="connsiteY24" fmla="*/ 960050 h 1622416"/>
              <a:gd name="connsiteX25" fmla="*/ 1340796 w 1742064"/>
              <a:gd name="connsiteY25" fmla="*/ 1026725 h 1622416"/>
              <a:gd name="connsiteX26" fmla="*/ 1391596 w 1742064"/>
              <a:gd name="connsiteY26" fmla="*/ 1048950 h 1622416"/>
              <a:gd name="connsiteX27" fmla="*/ 1382071 w 1742064"/>
              <a:gd name="connsiteY27" fmla="*/ 1087050 h 1622416"/>
              <a:gd name="connsiteX28" fmla="*/ 1299521 w 1742064"/>
              <a:gd name="connsiteY28" fmla="*/ 1112450 h 1622416"/>
              <a:gd name="connsiteX29" fmla="*/ 1232846 w 1742064"/>
              <a:gd name="connsiteY29" fmla="*/ 1226750 h 1622416"/>
              <a:gd name="connsiteX30" fmla="*/ 1270946 w 1742064"/>
              <a:gd name="connsiteY30" fmla="*/ 1334700 h 1622416"/>
              <a:gd name="connsiteX31" fmla="*/ 1413821 w 1742064"/>
              <a:gd name="connsiteY31" fmla="*/ 1452175 h 1622416"/>
              <a:gd name="connsiteX32" fmla="*/ 1436046 w 1742064"/>
              <a:gd name="connsiteY32" fmla="*/ 1572825 h 1622416"/>
              <a:gd name="connsiteX33" fmla="*/ 1363021 w 1742064"/>
              <a:gd name="connsiteY33" fmla="*/ 1541075 h 1622416"/>
              <a:gd name="connsiteX34" fmla="*/ 1302696 w 1742064"/>
              <a:gd name="connsiteY34" fmla="*/ 1429950 h 1622416"/>
              <a:gd name="connsiteX35" fmla="*/ 1159821 w 1742064"/>
              <a:gd name="connsiteY35" fmla="*/ 1331525 h 1622416"/>
              <a:gd name="connsiteX36" fmla="*/ 1058221 w 1742064"/>
              <a:gd name="connsiteY36" fmla="*/ 1347400 h 1622416"/>
              <a:gd name="connsiteX37" fmla="*/ 1023296 w 1742064"/>
              <a:gd name="connsiteY37" fmla="*/ 1426775 h 1622416"/>
              <a:gd name="connsiteX38" fmla="*/ 1096321 w 1742064"/>
              <a:gd name="connsiteY38" fmla="*/ 1579175 h 1622416"/>
              <a:gd name="connsiteX39" fmla="*/ 1077271 w 1742064"/>
              <a:gd name="connsiteY39" fmla="*/ 1620450 h 1622416"/>
              <a:gd name="connsiteX40" fmla="*/ 1004246 w 1742064"/>
              <a:gd name="connsiteY40" fmla="*/ 1553775 h 1622416"/>
              <a:gd name="connsiteX41" fmla="*/ 947096 w 1742064"/>
              <a:gd name="connsiteY41" fmla="*/ 1404550 h 1622416"/>
              <a:gd name="connsiteX42" fmla="*/ 842321 w 1742064"/>
              <a:gd name="connsiteY42" fmla="*/ 1391850 h 1622416"/>
              <a:gd name="connsiteX43" fmla="*/ 702621 w 1742064"/>
              <a:gd name="connsiteY43" fmla="*/ 1382325 h 1622416"/>
              <a:gd name="connsiteX44" fmla="*/ 585146 w 1742064"/>
              <a:gd name="connsiteY44" fmla="*/ 1331525 h 1622416"/>
              <a:gd name="connsiteX45" fmla="*/ 489896 w 1742064"/>
              <a:gd name="connsiteY45" fmla="*/ 1363275 h 1622416"/>
              <a:gd name="connsiteX46" fmla="*/ 369246 w 1742064"/>
              <a:gd name="connsiteY46" fmla="*/ 1499800 h 1622416"/>
              <a:gd name="connsiteX47" fmla="*/ 254946 w 1742064"/>
              <a:gd name="connsiteY47" fmla="*/ 1598225 h 1622416"/>
              <a:gd name="connsiteX48" fmla="*/ 207321 w 1742064"/>
              <a:gd name="connsiteY48" fmla="*/ 1614100 h 1622416"/>
              <a:gd name="connsiteX49" fmla="*/ 178746 w 1742064"/>
              <a:gd name="connsiteY49" fmla="*/ 1572825 h 1622416"/>
              <a:gd name="connsiteX50" fmla="*/ 239071 w 1742064"/>
              <a:gd name="connsiteY50" fmla="*/ 1525200 h 1622416"/>
              <a:gd name="connsiteX51" fmla="*/ 381946 w 1742064"/>
              <a:gd name="connsiteY51" fmla="*/ 1385500 h 1622416"/>
              <a:gd name="connsiteX52" fmla="*/ 448621 w 1742064"/>
              <a:gd name="connsiteY52" fmla="*/ 1258500 h 1622416"/>
              <a:gd name="connsiteX53" fmla="*/ 397821 w 1742064"/>
              <a:gd name="connsiteY53" fmla="*/ 1112450 h 1622416"/>
              <a:gd name="connsiteX54" fmla="*/ 191446 w 1742064"/>
              <a:gd name="connsiteY54" fmla="*/ 1102925 h 1622416"/>
              <a:gd name="connsiteX55" fmla="*/ 48571 w 1742064"/>
              <a:gd name="connsiteY55" fmla="*/ 1179125 h 1622416"/>
              <a:gd name="connsiteX56" fmla="*/ 7296 w 1742064"/>
              <a:gd name="connsiteY56" fmla="*/ 1118800 h 1622416"/>
              <a:gd name="connsiteX57" fmla="*/ 181921 w 1742064"/>
              <a:gd name="connsiteY57" fmla="*/ 1033075 h 1622416"/>
              <a:gd name="connsiteX58" fmla="*/ 362896 w 1742064"/>
              <a:gd name="connsiteY58" fmla="*/ 1017200 h 1622416"/>
              <a:gd name="connsiteX59" fmla="*/ 372421 w 1742064"/>
              <a:gd name="connsiteY59" fmla="*/ 969575 h 1622416"/>
              <a:gd name="connsiteX60" fmla="*/ 261296 w 1742064"/>
              <a:gd name="connsiteY60" fmla="*/ 960050 h 1622416"/>
              <a:gd name="connsiteX61" fmla="*/ 207321 w 1742064"/>
              <a:gd name="connsiteY61" fmla="*/ 921950 h 1622416"/>
              <a:gd name="connsiteX62" fmla="*/ 273996 w 1742064"/>
              <a:gd name="connsiteY62" fmla="*/ 887025 h 1622416"/>
              <a:gd name="connsiteX63" fmla="*/ 337496 w 1742064"/>
              <a:gd name="connsiteY63" fmla="*/ 877500 h 1622416"/>
              <a:gd name="connsiteX64" fmla="*/ 372421 w 1742064"/>
              <a:gd name="connsiteY64" fmla="*/ 775900 h 1622416"/>
              <a:gd name="connsiteX65" fmla="*/ 432746 w 1742064"/>
              <a:gd name="connsiteY65" fmla="*/ 652075 h 1622416"/>
              <a:gd name="connsiteX66" fmla="*/ 353371 w 1742064"/>
              <a:gd name="connsiteY66" fmla="*/ 515550 h 1622416"/>
              <a:gd name="connsiteX67" fmla="*/ 134296 w 1742064"/>
              <a:gd name="connsiteY67" fmla="*/ 407600 h 1622416"/>
              <a:gd name="connsiteX68" fmla="*/ 169221 w 1742064"/>
              <a:gd name="connsiteY68" fmla="*/ 350450 h 1622416"/>
              <a:gd name="connsiteX69" fmla="*/ 321621 w 1742064"/>
              <a:gd name="connsiteY69" fmla="*/ 404425 h 1622416"/>
              <a:gd name="connsiteX70" fmla="*/ 439096 w 1742064"/>
              <a:gd name="connsiteY70" fmla="*/ 483800 h 1622416"/>
              <a:gd name="connsiteX71" fmla="*/ 547046 w 1742064"/>
              <a:gd name="connsiteY71" fmla="*/ 506025 h 1622416"/>
              <a:gd name="connsiteX72" fmla="*/ 597846 w 1742064"/>
              <a:gd name="connsiteY72" fmla="*/ 448875 h 1622416"/>
              <a:gd name="connsiteX73" fmla="*/ 543871 w 1742064"/>
              <a:gd name="connsiteY73" fmla="*/ 321875 h 1622416"/>
              <a:gd name="connsiteX74" fmla="*/ 585146 w 1742064"/>
              <a:gd name="connsiteY74" fmla="*/ 277425 h 1622416"/>
              <a:gd name="connsiteX75" fmla="*/ 670871 w 1742064"/>
              <a:gd name="connsiteY75" fmla="*/ 382200 h 1622416"/>
              <a:gd name="connsiteX76" fmla="*/ 756596 w 1742064"/>
              <a:gd name="connsiteY76" fmla="*/ 404425 h 1622416"/>
              <a:gd name="connsiteX0" fmla="*/ 756596 w 1742064"/>
              <a:gd name="connsiteY0" fmla="*/ 404425 h 1622416"/>
              <a:gd name="connsiteX1" fmla="*/ 915346 w 1742064"/>
              <a:gd name="connsiteY1" fmla="*/ 394900 h 1622416"/>
              <a:gd name="connsiteX2" fmla="*/ 950271 w 1742064"/>
              <a:gd name="connsiteY2" fmla="*/ 306000 h 1622416"/>
              <a:gd name="connsiteX3" fmla="*/ 937571 w 1742064"/>
              <a:gd name="connsiteY3" fmla="*/ 67875 h 1622416"/>
              <a:gd name="connsiteX4" fmla="*/ 1016946 w 1742064"/>
              <a:gd name="connsiteY4" fmla="*/ 1200 h 1622416"/>
              <a:gd name="connsiteX5" fmla="*/ 1026471 w 1742064"/>
              <a:gd name="connsiteY5" fmla="*/ 90100 h 1622416"/>
              <a:gd name="connsiteX6" fmla="*/ 1007421 w 1742064"/>
              <a:gd name="connsiteY6" fmla="*/ 252025 h 1622416"/>
              <a:gd name="connsiteX7" fmla="*/ 1035996 w 1742064"/>
              <a:gd name="connsiteY7" fmla="*/ 442525 h 1622416"/>
              <a:gd name="connsiteX8" fmla="*/ 1175696 w 1742064"/>
              <a:gd name="connsiteY8" fmla="*/ 471100 h 1622416"/>
              <a:gd name="connsiteX9" fmla="*/ 1277296 w 1742064"/>
              <a:gd name="connsiteY9" fmla="*/ 455225 h 1622416"/>
              <a:gd name="connsiteX10" fmla="*/ 1248721 w 1742064"/>
              <a:gd name="connsiteY10" fmla="*/ 566350 h 1622416"/>
              <a:gd name="connsiteX11" fmla="*/ 1296346 w 1742064"/>
              <a:gd name="connsiteY11" fmla="*/ 645725 h 1622416"/>
              <a:gd name="connsiteX12" fmla="*/ 1432871 w 1742064"/>
              <a:gd name="connsiteY12" fmla="*/ 582225 h 1622416"/>
              <a:gd name="connsiteX13" fmla="*/ 1639246 w 1742064"/>
              <a:gd name="connsiteY13" fmla="*/ 531425 h 1622416"/>
              <a:gd name="connsiteX14" fmla="*/ 1712271 w 1742064"/>
              <a:gd name="connsiteY14" fmla="*/ 553650 h 1622416"/>
              <a:gd name="connsiteX15" fmla="*/ 1667821 w 1742064"/>
              <a:gd name="connsiteY15" fmla="*/ 604450 h 1622416"/>
              <a:gd name="connsiteX16" fmla="*/ 1467796 w 1742064"/>
              <a:gd name="connsiteY16" fmla="*/ 652075 h 1622416"/>
              <a:gd name="connsiteX17" fmla="*/ 1356671 w 1742064"/>
              <a:gd name="connsiteY17" fmla="*/ 753675 h 1622416"/>
              <a:gd name="connsiteX18" fmla="*/ 1369371 w 1742064"/>
              <a:gd name="connsiteY18" fmla="*/ 871150 h 1622416"/>
              <a:gd name="connsiteX19" fmla="*/ 1575746 w 1742064"/>
              <a:gd name="connsiteY19" fmla="*/ 931475 h 1622416"/>
              <a:gd name="connsiteX20" fmla="*/ 1699571 w 1742064"/>
              <a:gd name="connsiteY20" fmla="*/ 934650 h 1622416"/>
              <a:gd name="connsiteX21" fmla="*/ 1715446 w 1742064"/>
              <a:gd name="connsiteY21" fmla="*/ 1007675 h 1622416"/>
              <a:gd name="connsiteX22" fmla="*/ 1534471 w 1742064"/>
              <a:gd name="connsiteY22" fmla="*/ 1004500 h 1622416"/>
              <a:gd name="connsiteX23" fmla="*/ 1391596 w 1742064"/>
              <a:gd name="connsiteY23" fmla="*/ 963225 h 1622416"/>
              <a:gd name="connsiteX24" fmla="*/ 1337621 w 1742064"/>
              <a:gd name="connsiteY24" fmla="*/ 960050 h 1622416"/>
              <a:gd name="connsiteX25" fmla="*/ 1340796 w 1742064"/>
              <a:gd name="connsiteY25" fmla="*/ 1026725 h 1622416"/>
              <a:gd name="connsiteX26" fmla="*/ 1391596 w 1742064"/>
              <a:gd name="connsiteY26" fmla="*/ 1048950 h 1622416"/>
              <a:gd name="connsiteX27" fmla="*/ 1382071 w 1742064"/>
              <a:gd name="connsiteY27" fmla="*/ 1087050 h 1622416"/>
              <a:gd name="connsiteX28" fmla="*/ 1299521 w 1742064"/>
              <a:gd name="connsiteY28" fmla="*/ 1112450 h 1622416"/>
              <a:gd name="connsiteX29" fmla="*/ 1232846 w 1742064"/>
              <a:gd name="connsiteY29" fmla="*/ 1226750 h 1622416"/>
              <a:gd name="connsiteX30" fmla="*/ 1270946 w 1742064"/>
              <a:gd name="connsiteY30" fmla="*/ 1334700 h 1622416"/>
              <a:gd name="connsiteX31" fmla="*/ 1413821 w 1742064"/>
              <a:gd name="connsiteY31" fmla="*/ 1452175 h 1622416"/>
              <a:gd name="connsiteX32" fmla="*/ 1436046 w 1742064"/>
              <a:gd name="connsiteY32" fmla="*/ 1572825 h 1622416"/>
              <a:gd name="connsiteX33" fmla="*/ 1363021 w 1742064"/>
              <a:gd name="connsiteY33" fmla="*/ 1541075 h 1622416"/>
              <a:gd name="connsiteX34" fmla="*/ 1302696 w 1742064"/>
              <a:gd name="connsiteY34" fmla="*/ 1429950 h 1622416"/>
              <a:gd name="connsiteX35" fmla="*/ 1159821 w 1742064"/>
              <a:gd name="connsiteY35" fmla="*/ 1331525 h 1622416"/>
              <a:gd name="connsiteX36" fmla="*/ 1058221 w 1742064"/>
              <a:gd name="connsiteY36" fmla="*/ 1347400 h 1622416"/>
              <a:gd name="connsiteX37" fmla="*/ 1023296 w 1742064"/>
              <a:gd name="connsiteY37" fmla="*/ 1426775 h 1622416"/>
              <a:gd name="connsiteX38" fmla="*/ 1096321 w 1742064"/>
              <a:gd name="connsiteY38" fmla="*/ 1579175 h 1622416"/>
              <a:gd name="connsiteX39" fmla="*/ 1077271 w 1742064"/>
              <a:gd name="connsiteY39" fmla="*/ 1620450 h 1622416"/>
              <a:gd name="connsiteX40" fmla="*/ 1004246 w 1742064"/>
              <a:gd name="connsiteY40" fmla="*/ 1553775 h 1622416"/>
              <a:gd name="connsiteX41" fmla="*/ 947096 w 1742064"/>
              <a:gd name="connsiteY41" fmla="*/ 1404550 h 1622416"/>
              <a:gd name="connsiteX42" fmla="*/ 842321 w 1742064"/>
              <a:gd name="connsiteY42" fmla="*/ 1391850 h 1622416"/>
              <a:gd name="connsiteX43" fmla="*/ 702621 w 1742064"/>
              <a:gd name="connsiteY43" fmla="*/ 1382325 h 1622416"/>
              <a:gd name="connsiteX44" fmla="*/ 585146 w 1742064"/>
              <a:gd name="connsiteY44" fmla="*/ 1331525 h 1622416"/>
              <a:gd name="connsiteX45" fmla="*/ 489896 w 1742064"/>
              <a:gd name="connsiteY45" fmla="*/ 1363275 h 1622416"/>
              <a:gd name="connsiteX46" fmla="*/ 369246 w 1742064"/>
              <a:gd name="connsiteY46" fmla="*/ 1499800 h 1622416"/>
              <a:gd name="connsiteX47" fmla="*/ 254946 w 1742064"/>
              <a:gd name="connsiteY47" fmla="*/ 1598225 h 1622416"/>
              <a:gd name="connsiteX48" fmla="*/ 207321 w 1742064"/>
              <a:gd name="connsiteY48" fmla="*/ 1614100 h 1622416"/>
              <a:gd name="connsiteX49" fmla="*/ 178746 w 1742064"/>
              <a:gd name="connsiteY49" fmla="*/ 1572825 h 1622416"/>
              <a:gd name="connsiteX50" fmla="*/ 239071 w 1742064"/>
              <a:gd name="connsiteY50" fmla="*/ 1525200 h 1622416"/>
              <a:gd name="connsiteX51" fmla="*/ 381946 w 1742064"/>
              <a:gd name="connsiteY51" fmla="*/ 1385500 h 1622416"/>
              <a:gd name="connsiteX52" fmla="*/ 448621 w 1742064"/>
              <a:gd name="connsiteY52" fmla="*/ 1258500 h 1622416"/>
              <a:gd name="connsiteX53" fmla="*/ 397821 w 1742064"/>
              <a:gd name="connsiteY53" fmla="*/ 1112450 h 1622416"/>
              <a:gd name="connsiteX54" fmla="*/ 191446 w 1742064"/>
              <a:gd name="connsiteY54" fmla="*/ 1102925 h 1622416"/>
              <a:gd name="connsiteX55" fmla="*/ 48571 w 1742064"/>
              <a:gd name="connsiteY55" fmla="*/ 1179125 h 1622416"/>
              <a:gd name="connsiteX56" fmla="*/ 7296 w 1742064"/>
              <a:gd name="connsiteY56" fmla="*/ 1118800 h 1622416"/>
              <a:gd name="connsiteX57" fmla="*/ 181921 w 1742064"/>
              <a:gd name="connsiteY57" fmla="*/ 1033075 h 1622416"/>
              <a:gd name="connsiteX58" fmla="*/ 362896 w 1742064"/>
              <a:gd name="connsiteY58" fmla="*/ 1017200 h 1622416"/>
              <a:gd name="connsiteX59" fmla="*/ 372421 w 1742064"/>
              <a:gd name="connsiteY59" fmla="*/ 969575 h 1622416"/>
              <a:gd name="connsiteX60" fmla="*/ 261296 w 1742064"/>
              <a:gd name="connsiteY60" fmla="*/ 960050 h 1622416"/>
              <a:gd name="connsiteX61" fmla="*/ 207321 w 1742064"/>
              <a:gd name="connsiteY61" fmla="*/ 921950 h 1622416"/>
              <a:gd name="connsiteX62" fmla="*/ 273996 w 1742064"/>
              <a:gd name="connsiteY62" fmla="*/ 887025 h 1622416"/>
              <a:gd name="connsiteX63" fmla="*/ 337496 w 1742064"/>
              <a:gd name="connsiteY63" fmla="*/ 877500 h 1622416"/>
              <a:gd name="connsiteX64" fmla="*/ 372421 w 1742064"/>
              <a:gd name="connsiteY64" fmla="*/ 775900 h 1622416"/>
              <a:gd name="connsiteX65" fmla="*/ 432746 w 1742064"/>
              <a:gd name="connsiteY65" fmla="*/ 652075 h 1622416"/>
              <a:gd name="connsiteX66" fmla="*/ 353371 w 1742064"/>
              <a:gd name="connsiteY66" fmla="*/ 515550 h 1622416"/>
              <a:gd name="connsiteX67" fmla="*/ 134296 w 1742064"/>
              <a:gd name="connsiteY67" fmla="*/ 407600 h 1622416"/>
              <a:gd name="connsiteX68" fmla="*/ 169221 w 1742064"/>
              <a:gd name="connsiteY68" fmla="*/ 350450 h 1622416"/>
              <a:gd name="connsiteX69" fmla="*/ 321621 w 1742064"/>
              <a:gd name="connsiteY69" fmla="*/ 404425 h 1622416"/>
              <a:gd name="connsiteX70" fmla="*/ 439096 w 1742064"/>
              <a:gd name="connsiteY70" fmla="*/ 483800 h 1622416"/>
              <a:gd name="connsiteX71" fmla="*/ 547046 w 1742064"/>
              <a:gd name="connsiteY71" fmla="*/ 506025 h 1622416"/>
              <a:gd name="connsiteX72" fmla="*/ 597846 w 1742064"/>
              <a:gd name="connsiteY72" fmla="*/ 448875 h 1622416"/>
              <a:gd name="connsiteX73" fmla="*/ 543871 w 1742064"/>
              <a:gd name="connsiteY73" fmla="*/ 321875 h 1622416"/>
              <a:gd name="connsiteX74" fmla="*/ 585146 w 1742064"/>
              <a:gd name="connsiteY74" fmla="*/ 277425 h 1622416"/>
              <a:gd name="connsiteX75" fmla="*/ 670871 w 1742064"/>
              <a:gd name="connsiteY75" fmla="*/ 382200 h 1622416"/>
              <a:gd name="connsiteX76" fmla="*/ 756596 w 1742064"/>
              <a:gd name="connsiteY76" fmla="*/ 404425 h 1622416"/>
              <a:gd name="connsiteX0" fmla="*/ 756596 w 1742064"/>
              <a:gd name="connsiteY0" fmla="*/ 404425 h 1622416"/>
              <a:gd name="connsiteX1" fmla="*/ 915346 w 1742064"/>
              <a:gd name="connsiteY1" fmla="*/ 394900 h 1622416"/>
              <a:gd name="connsiteX2" fmla="*/ 950271 w 1742064"/>
              <a:gd name="connsiteY2" fmla="*/ 306000 h 1622416"/>
              <a:gd name="connsiteX3" fmla="*/ 937571 w 1742064"/>
              <a:gd name="connsiteY3" fmla="*/ 67875 h 1622416"/>
              <a:gd name="connsiteX4" fmla="*/ 1016946 w 1742064"/>
              <a:gd name="connsiteY4" fmla="*/ 1200 h 1622416"/>
              <a:gd name="connsiteX5" fmla="*/ 1026471 w 1742064"/>
              <a:gd name="connsiteY5" fmla="*/ 90100 h 1622416"/>
              <a:gd name="connsiteX6" fmla="*/ 1007421 w 1742064"/>
              <a:gd name="connsiteY6" fmla="*/ 252025 h 1622416"/>
              <a:gd name="connsiteX7" fmla="*/ 1035996 w 1742064"/>
              <a:gd name="connsiteY7" fmla="*/ 442525 h 1622416"/>
              <a:gd name="connsiteX8" fmla="*/ 1175696 w 1742064"/>
              <a:gd name="connsiteY8" fmla="*/ 471100 h 1622416"/>
              <a:gd name="connsiteX9" fmla="*/ 1277296 w 1742064"/>
              <a:gd name="connsiteY9" fmla="*/ 455225 h 1622416"/>
              <a:gd name="connsiteX10" fmla="*/ 1248721 w 1742064"/>
              <a:gd name="connsiteY10" fmla="*/ 566350 h 1622416"/>
              <a:gd name="connsiteX11" fmla="*/ 1296346 w 1742064"/>
              <a:gd name="connsiteY11" fmla="*/ 645725 h 1622416"/>
              <a:gd name="connsiteX12" fmla="*/ 1432871 w 1742064"/>
              <a:gd name="connsiteY12" fmla="*/ 582225 h 1622416"/>
              <a:gd name="connsiteX13" fmla="*/ 1639246 w 1742064"/>
              <a:gd name="connsiteY13" fmla="*/ 531425 h 1622416"/>
              <a:gd name="connsiteX14" fmla="*/ 1712271 w 1742064"/>
              <a:gd name="connsiteY14" fmla="*/ 553650 h 1622416"/>
              <a:gd name="connsiteX15" fmla="*/ 1667821 w 1742064"/>
              <a:gd name="connsiteY15" fmla="*/ 604450 h 1622416"/>
              <a:gd name="connsiteX16" fmla="*/ 1467796 w 1742064"/>
              <a:gd name="connsiteY16" fmla="*/ 652075 h 1622416"/>
              <a:gd name="connsiteX17" fmla="*/ 1356671 w 1742064"/>
              <a:gd name="connsiteY17" fmla="*/ 753675 h 1622416"/>
              <a:gd name="connsiteX18" fmla="*/ 1369371 w 1742064"/>
              <a:gd name="connsiteY18" fmla="*/ 871150 h 1622416"/>
              <a:gd name="connsiteX19" fmla="*/ 1575746 w 1742064"/>
              <a:gd name="connsiteY19" fmla="*/ 931475 h 1622416"/>
              <a:gd name="connsiteX20" fmla="*/ 1699571 w 1742064"/>
              <a:gd name="connsiteY20" fmla="*/ 934650 h 1622416"/>
              <a:gd name="connsiteX21" fmla="*/ 1715446 w 1742064"/>
              <a:gd name="connsiteY21" fmla="*/ 1007675 h 1622416"/>
              <a:gd name="connsiteX22" fmla="*/ 1534471 w 1742064"/>
              <a:gd name="connsiteY22" fmla="*/ 1004500 h 1622416"/>
              <a:gd name="connsiteX23" fmla="*/ 1391596 w 1742064"/>
              <a:gd name="connsiteY23" fmla="*/ 963225 h 1622416"/>
              <a:gd name="connsiteX24" fmla="*/ 1337621 w 1742064"/>
              <a:gd name="connsiteY24" fmla="*/ 960050 h 1622416"/>
              <a:gd name="connsiteX25" fmla="*/ 1340796 w 1742064"/>
              <a:gd name="connsiteY25" fmla="*/ 1026725 h 1622416"/>
              <a:gd name="connsiteX26" fmla="*/ 1391596 w 1742064"/>
              <a:gd name="connsiteY26" fmla="*/ 1048950 h 1622416"/>
              <a:gd name="connsiteX27" fmla="*/ 1382071 w 1742064"/>
              <a:gd name="connsiteY27" fmla="*/ 1087050 h 1622416"/>
              <a:gd name="connsiteX28" fmla="*/ 1299521 w 1742064"/>
              <a:gd name="connsiteY28" fmla="*/ 1112450 h 1622416"/>
              <a:gd name="connsiteX29" fmla="*/ 1232846 w 1742064"/>
              <a:gd name="connsiteY29" fmla="*/ 1226750 h 1622416"/>
              <a:gd name="connsiteX30" fmla="*/ 1270946 w 1742064"/>
              <a:gd name="connsiteY30" fmla="*/ 1334700 h 1622416"/>
              <a:gd name="connsiteX31" fmla="*/ 1413821 w 1742064"/>
              <a:gd name="connsiteY31" fmla="*/ 1452175 h 1622416"/>
              <a:gd name="connsiteX32" fmla="*/ 1436046 w 1742064"/>
              <a:gd name="connsiteY32" fmla="*/ 1572825 h 1622416"/>
              <a:gd name="connsiteX33" fmla="*/ 1363021 w 1742064"/>
              <a:gd name="connsiteY33" fmla="*/ 1541075 h 1622416"/>
              <a:gd name="connsiteX34" fmla="*/ 1302696 w 1742064"/>
              <a:gd name="connsiteY34" fmla="*/ 1429950 h 1622416"/>
              <a:gd name="connsiteX35" fmla="*/ 1159821 w 1742064"/>
              <a:gd name="connsiteY35" fmla="*/ 1331525 h 1622416"/>
              <a:gd name="connsiteX36" fmla="*/ 1058221 w 1742064"/>
              <a:gd name="connsiteY36" fmla="*/ 1347400 h 1622416"/>
              <a:gd name="connsiteX37" fmla="*/ 1023296 w 1742064"/>
              <a:gd name="connsiteY37" fmla="*/ 1426775 h 1622416"/>
              <a:gd name="connsiteX38" fmla="*/ 1096321 w 1742064"/>
              <a:gd name="connsiteY38" fmla="*/ 1579175 h 1622416"/>
              <a:gd name="connsiteX39" fmla="*/ 1077271 w 1742064"/>
              <a:gd name="connsiteY39" fmla="*/ 1620450 h 1622416"/>
              <a:gd name="connsiteX40" fmla="*/ 1004246 w 1742064"/>
              <a:gd name="connsiteY40" fmla="*/ 1553775 h 1622416"/>
              <a:gd name="connsiteX41" fmla="*/ 947096 w 1742064"/>
              <a:gd name="connsiteY41" fmla="*/ 1404550 h 1622416"/>
              <a:gd name="connsiteX42" fmla="*/ 842321 w 1742064"/>
              <a:gd name="connsiteY42" fmla="*/ 1391850 h 1622416"/>
              <a:gd name="connsiteX43" fmla="*/ 702621 w 1742064"/>
              <a:gd name="connsiteY43" fmla="*/ 1382325 h 1622416"/>
              <a:gd name="connsiteX44" fmla="*/ 585146 w 1742064"/>
              <a:gd name="connsiteY44" fmla="*/ 1331525 h 1622416"/>
              <a:gd name="connsiteX45" fmla="*/ 489896 w 1742064"/>
              <a:gd name="connsiteY45" fmla="*/ 1363275 h 1622416"/>
              <a:gd name="connsiteX46" fmla="*/ 369246 w 1742064"/>
              <a:gd name="connsiteY46" fmla="*/ 1499800 h 1622416"/>
              <a:gd name="connsiteX47" fmla="*/ 254946 w 1742064"/>
              <a:gd name="connsiteY47" fmla="*/ 1598225 h 1622416"/>
              <a:gd name="connsiteX48" fmla="*/ 207321 w 1742064"/>
              <a:gd name="connsiteY48" fmla="*/ 1614100 h 1622416"/>
              <a:gd name="connsiteX49" fmla="*/ 178746 w 1742064"/>
              <a:gd name="connsiteY49" fmla="*/ 1572825 h 1622416"/>
              <a:gd name="connsiteX50" fmla="*/ 239071 w 1742064"/>
              <a:gd name="connsiteY50" fmla="*/ 1525200 h 1622416"/>
              <a:gd name="connsiteX51" fmla="*/ 381946 w 1742064"/>
              <a:gd name="connsiteY51" fmla="*/ 1385500 h 1622416"/>
              <a:gd name="connsiteX52" fmla="*/ 448621 w 1742064"/>
              <a:gd name="connsiteY52" fmla="*/ 1258500 h 1622416"/>
              <a:gd name="connsiteX53" fmla="*/ 397821 w 1742064"/>
              <a:gd name="connsiteY53" fmla="*/ 1112450 h 1622416"/>
              <a:gd name="connsiteX54" fmla="*/ 191446 w 1742064"/>
              <a:gd name="connsiteY54" fmla="*/ 1102925 h 1622416"/>
              <a:gd name="connsiteX55" fmla="*/ 48571 w 1742064"/>
              <a:gd name="connsiteY55" fmla="*/ 1179125 h 1622416"/>
              <a:gd name="connsiteX56" fmla="*/ 7296 w 1742064"/>
              <a:gd name="connsiteY56" fmla="*/ 1118800 h 1622416"/>
              <a:gd name="connsiteX57" fmla="*/ 181921 w 1742064"/>
              <a:gd name="connsiteY57" fmla="*/ 1033075 h 1622416"/>
              <a:gd name="connsiteX58" fmla="*/ 362896 w 1742064"/>
              <a:gd name="connsiteY58" fmla="*/ 1017200 h 1622416"/>
              <a:gd name="connsiteX59" fmla="*/ 372421 w 1742064"/>
              <a:gd name="connsiteY59" fmla="*/ 969575 h 1622416"/>
              <a:gd name="connsiteX60" fmla="*/ 261296 w 1742064"/>
              <a:gd name="connsiteY60" fmla="*/ 960050 h 1622416"/>
              <a:gd name="connsiteX61" fmla="*/ 207321 w 1742064"/>
              <a:gd name="connsiteY61" fmla="*/ 921950 h 1622416"/>
              <a:gd name="connsiteX62" fmla="*/ 273996 w 1742064"/>
              <a:gd name="connsiteY62" fmla="*/ 887025 h 1622416"/>
              <a:gd name="connsiteX63" fmla="*/ 337496 w 1742064"/>
              <a:gd name="connsiteY63" fmla="*/ 877500 h 1622416"/>
              <a:gd name="connsiteX64" fmla="*/ 372421 w 1742064"/>
              <a:gd name="connsiteY64" fmla="*/ 775900 h 1622416"/>
              <a:gd name="connsiteX65" fmla="*/ 432746 w 1742064"/>
              <a:gd name="connsiteY65" fmla="*/ 652075 h 1622416"/>
              <a:gd name="connsiteX66" fmla="*/ 353371 w 1742064"/>
              <a:gd name="connsiteY66" fmla="*/ 515550 h 1622416"/>
              <a:gd name="connsiteX67" fmla="*/ 134296 w 1742064"/>
              <a:gd name="connsiteY67" fmla="*/ 407600 h 1622416"/>
              <a:gd name="connsiteX68" fmla="*/ 169221 w 1742064"/>
              <a:gd name="connsiteY68" fmla="*/ 350450 h 1622416"/>
              <a:gd name="connsiteX69" fmla="*/ 321621 w 1742064"/>
              <a:gd name="connsiteY69" fmla="*/ 404425 h 1622416"/>
              <a:gd name="connsiteX70" fmla="*/ 439096 w 1742064"/>
              <a:gd name="connsiteY70" fmla="*/ 483800 h 1622416"/>
              <a:gd name="connsiteX71" fmla="*/ 547046 w 1742064"/>
              <a:gd name="connsiteY71" fmla="*/ 506025 h 1622416"/>
              <a:gd name="connsiteX72" fmla="*/ 597846 w 1742064"/>
              <a:gd name="connsiteY72" fmla="*/ 448875 h 1622416"/>
              <a:gd name="connsiteX73" fmla="*/ 543871 w 1742064"/>
              <a:gd name="connsiteY73" fmla="*/ 321875 h 1622416"/>
              <a:gd name="connsiteX74" fmla="*/ 585146 w 1742064"/>
              <a:gd name="connsiteY74" fmla="*/ 277425 h 1622416"/>
              <a:gd name="connsiteX75" fmla="*/ 670871 w 1742064"/>
              <a:gd name="connsiteY75" fmla="*/ 382200 h 1622416"/>
              <a:gd name="connsiteX76" fmla="*/ 756596 w 1742064"/>
              <a:gd name="connsiteY76" fmla="*/ 404425 h 1622416"/>
              <a:gd name="connsiteX0" fmla="*/ 756596 w 1742064"/>
              <a:gd name="connsiteY0" fmla="*/ 404425 h 1620477"/>
              <a:gd name="connsiteX1" fmla="*/ 915346 w 1742064"/>
              <a:gd name="connsiteY1" fmla="*/ 394900 h 1620477"/>
              <a:gd name="connsiteX2" fmla="*/ 950271 w 1742064"/>
              <a:gd name="connsiteY2" fmla="*/ 306000 h 1620477"/>
              <a:gd name="connsiteX3" fmla="*/ 937571 w 1742064"/>
              <a:gd name="connsiteY3" fmla="*/ 67875 h 1620477"/>
              <a:gd name="connsiteX4" fmla="*/ 1016946 w 1742064"/>
              <a:gd name="connsiteY4" fmla="*/ 1200 h 1620477"/>
              <a:gd name="connsiteX5" fmla="*/ 1026471 w 1742064"/>
              <a:gd name="connsiteY5" fmla="*/ 90100 h 1620477"/>
              <a:gd name="connsiteX6" fmla="*/ 1007421 w 1742064"/>
              <a:gd name="connsiteY6" fmla="*/ 252025 h 1620477"/>
              <a:gd name="connsiteX7" fmla="*/ 1035996 w 1742064"/>
              <a:gd name="connsiteY7" fmla="*/ 442525 h 1620477"/>
              <a:gd name="connsiteX8" fmla="*/ 1175696 w 1742064"/>
              <a:gd name="connsiteY8" fmla="*/ 471100 h 1620477"/>
              <a:gd name="connsiteX9" fmla="*/ 1277296 w 1742064"/>
              <a:gd name="connsiteY9" fmla="*/ 455225 h 1620477"/>
              <a:gd name="connsiteX10" fmla="*/ 1248721 w 1742064"/>
              <a:gd name="connsiteY10" fmla="*/ 566350 h 1620477"/>
              <a:gd name="connsiteX11" fmla="*/ 1296346 w 1742064"/>
              <a:gd name="connsiteY11" fmla="*/ 645725 h 1620477"/>
              <a:gd name="connsiteX12" fmla="*/ 1432871 w 1742064"/>
              <a:gd name="connsiteY12" fmla="*/ 582225 h 1620477"/>
              <a:gd name="connsiteX13" fmla="*/ 1639246 w 1742064"/>
              <a:gd name="connsiteY13" fmla="*/ 531425 h 1620477"/>
              <a:gd name="connsiteX14" fmla="*/ 1712271 w 1742064"/>
              <a:gd name="connsiteY14" fmla="*/ 553650 h 1620477"/>
              <a:gd name="connsiteX15" fmla="*/ 1667821 w 1742064"/>
              <a:gd name="connsiteY15" fmla="*/ 604450 h 1620477"/>
              <a:gd name="connsiteX16" fmla="*/ 1467796 w 1742064"/>
              <a:gd name="connsiteY16" fmla="*/ 652075 h 1620477"/>
              <a:gd name="connsiteX17" fmla="*/ 1356671 w 1742064"/>
              <a:gd name="connsiteY17" fmla="*/ 753675 h 1620477"/>
              <a:gd name="connsiteX18" fmla="*/ 1369371 w 1742064"/>
              <a:gd name="connsiteY18" fmla="*/ 871150 h 1620477"/>
              <a:gd name="connsiteX19" fmla="*/ 1575746 w 1742064"/>
              <a:gd name="connsiteY19" fmla="*/ 931475 h 1620477"/>
              <a:gd name="connsiteX20" fmla="*/ 1699571 w 1742064"/>
              <a:gd name="connsiteY20" fmla="*/ 934650 h 1620477"/>
              <a:gd name="connsiteX21" fmla="*/ 1715446 w 1742064"/>
              <a:gd name="connsiteY21" fmla="*/ 1007675 h 1620477"/>
              <a:gd name="connsiteX22" fmla="*/ 1534471 w 1742064"/>
              <a:gd name="connsiteY22" fmla="*/ 1004500 h 1620477"/>
              <a:gd name="connsiteX23" fmla="*/ 1391596 w 1742064"/>
              <a:gd name="connsiteY23" fmla="*/ 963225 h 1620477"/>
              <a:gd name="connsiteX24" fmla="*/ 1337621 w 1742064"/>
              <a:gd name="connsiteY24" fmla="*/ 960050 h 1620477"/>
              <a:gd name="connsiteX25" fmla="*/ 1340796 w 1742064"/>
              <a:gd name="connsiteY25" fmla="*/ 1026725 h 1620477"/>
              <a:gd name="connsiteX26" fmla="*/ 1391596 w 1742064"/>
              <a:gd name="connsiteY26" fmla="*/ 1048950 h 1620477"/>
              <a:gd name="connsiteX27" fmla="*/ 1382071 w 1742064"/>
              <a:gd name="connsiteY27" fmla="*/ 1087050 h 1620477"/>
              <a:gd name="connsiteX28" fmla="*/ 1299521 w 1742064"/>
              <a:gd name="connsiteY28" fmla="*/ 1112450 h 1620477"/>
              <a:gd name="connsiteX29" fmla="*/ 1232846 w 1742064"/>
              <a:gd name="connsiteY29" fmla="*/ 1226750 h 1620477"/>
              <a:gd name="connsiteX30" fmla="*/ 1270946 w 1742064"/>
              <a:gd name="connsiteY30" fmla="*/ 1334700 h 1620477"/>
              <a:gd name="connsiteX31" fmla="*/ 1413821 w 1742064"/>
              <a:gd name="connsiteY31" fmla="*/ 1452175 h 1620477"/>
              <a:gd name="connsiteX32" fmla="*/ 1436046 w 1742064"/>
              <a:gd name="connsiteY32" fmla="*/ 1572825 h 1620477"/>
              <a:gd name="connsiteX33" fmla="*/ 1363021 w 1742064"/>
              <a:gd name="connsiteY33" fmla="*/ 1541075 h 1620477"/>
              <a:gd name="connsiteX34" fmla="*/ 1302696 w 1742064"/>
              <a:gd name="connsiteY34" fmla="*/ 1429950 h 1620477"/>
              <a:gd name="connsiteX35" fmla="*/ 1159821 w 1742064"/>
              <a:gd name="connsiteY35" fmla="*/ 1331525 h 1620477"/>
              <a:gd name="connsiteX36" fmla="*/ 1058221 w 1742064"/>
              <a:gd name="connsiteY36" fmla="*/ 1347400 h 1620477"/>
              <a:gd name="connsiteX37" fmla="*/ 1023296 w 1742064"/>
              <a:gd name="connsiteY37" fmla="*/ 1426775 h 1620477"/>
              <a:gd name="connsiteX38" fmla="*/ 1105846 w 1742064"/>
              <a:gd name="connsiteY38" fmla="*/ 1560125 h 1620477"/>
              <a:gd name="connsiteX39" fmla="*/ 1077271 w 1742064"/>
              <a:gd name="connsiteY39" fmla="*/ 1620450 h 1620477"/>
              <a:gd name="connsiteX40" fmla="*/ 1004246 w 1742064"/>
              <a:gd name="connsiteY40" fmla="*/ 1553775 h 1620477"/>
              <a:gd name="connsiteX41" fmla="*/ 947096 w 1742064"/>
              <a:gd name="connsiteY41" fmla="*/ 1404550 h 1620477"/>
              <a:gd name="connsiteX42" fmla="*/ 842321 w 1742064"/>
              <a:gd name="connsiteY42" fmla="*/ 1391850 h 1620477"/>
              <a:gd name="connsiteX43" fmla="*/ 702621 w 1742064"/>
              <a:gd name="connsiteY43" fmla="*/ 1382325 h 1620477"/>
              <a:gd name="connsiteX44" fmla="*/ 585146 w 1742064"/>
              <a:gd name="connsiteY44" fmla="*/ 1331525 h 1620477"/>
              <a:gd name="connsiteX45" fmla="*/ 489896 w 1742064"/>
              <a:gd name="connsiteY45" fmla="*/ 1363275 h 1620477"/>
              <a:gd name="connsiteX46" fmla="*/ 369246 w 1742064"/>
              <a:gd name="connsiteY46" fmla="*/ 1499800 h 1620477"/>
              <a:gd name="connsiteX47" fmla="*/ 254946 w 1742064"/>
              <a:gd name="connsiteY47" fmla="*/ 1598225 h 1620477"/>
              <a:gd name="connsiteX48" fmla="*/ 207321 w 1742064"/>
              <a:gd name="connsiteY48" fmla="*/ 1614100 h 1620477"/>
              <a:gd name="connsiteX49" fmla="*/ 178746 w 1742064"/>
              <a:gd name="connsiteY49" fmla="*/ 1572825 h 1620477"/>
              <a:gd name="connsiteX50" fmla="*/ 239071 w 1742064"/>
              <a:gd name="connsiteY50" fmla="*/ 1525200 h 1620477"/>
              <a:gd name="connsiteX51" fmla="*/ 381946 w 1742064"/>
              <a:gd name="connsiteY51" fmla="*/ 1385500 h 1620477"/>
              <a:gd name="connsiteX52" fmla="*/ 448621 w 1742064"/>
              <a:gd name="connsiteY52" fmla="*/ 1258500 h 1620477"/>
              <a:gd name="connsiteX53" fmla="*/ 397821 w 1742064"/>
              <a:gd name="connsiteY53" fmla="*/ 1112450 h 1620477"/>
              <a:gd name="connsiteX54" fmla="*/ 191446 w 1742064"/>
              <a:gd name="connsiteY54" fmla="*/ 1102925 h 1620477"/>
              <a:gd name="connsiteX55" fmla="*/ 48571 w 1742064"/>
              <a:gd name="connsiteY55" fmla="*/ 1179125 h 1620477"/>
              <a:gd name="connsiteX56" fmla="*/ 7296 w 1742064"/>
              <a:gd name="connsiteY56" fmla="*/ 1118800 h 1620477"/>
              <a:gd name="connsiteX57" fmla="*/ 181921 w 1742064"/>
              <a:gd name="connsiteY57" fmla="*/ 1033075 h 1620477"/>
              <a:gd name="connsiteX58" fmla="*/ 362896 w 1742064"/>
              <a:gd name="connsiteY58" fmla="*/ 1017200 h 1620477"/>
              <a:gd name="connsiteX59" fmla="*/ 372421 w 1742064"/>
              <a:gd name="connsiteY59" fmla="*/ 969575 h 1620477"/>
              <a:gd name="connsiteX60" fmla="*/ 261296 w 1742064"/>
              <a:gd name="connsiteY60" fmla="*/ 960050 h 1620477"/>
              <a:gd name="connsiteX61" fmla="*/ 207321 w 1742064"/>
              <a:gd name="connsiteY61" fmla="*/ 921950 h 1620477"/>
              <a:gd name="connsiteX62" fmla="*/ 273996 w 1742064"/>
              <a:gd name="connsiteY62" fmla="*/ 887025 h 1620477"/>
              <a:gd name="connsiteX63" fmla="*/ 337496 w 1742064"/>
              <a:gd name="connsiteY63" fmla="*/ 877500 h 1620477"/>
              <a:gd name="connsiteX64" fmla="*/ 372421 w 1742064"/>
              <a:gd name="connsiteY64" fmla="*/ 775900 h 1620477"/>
              <a:gd name="connsiteX65" fmla="*/ 432746 w 1742064"/>
              <a:gd name="connsiteY65" fmla="*/ 652075 h 1620477"/>
              <a:gd name="connsiteX66" fmla="*/ 353371 w 1742064"/>
              <a:gd name="connsiteY66" fmla="*/ 515550 h 1620477"/>
              <a:gd name="connsiteX67" fmla="*/ 134296 w 1742064"/>
              <a:gd name="connsiteY67" fmla="*/ 407600 h 1620477"/>
              <a:gd name="connsiteX68" fmla="*/ 169221 w 1742064"/>
              <a:gd name="connsiteY68" fmla="*/ 350450 h 1620477"/>
              <a:gd name="connsiteX69" fmla="*/ 321621 w 1742064"/>
              <a:gd name="connsiteY69" fmla="*/ 404425 h 1620477"/>
              <a:gd name="connsiteX70" fmla="*/ 439096 w 1742064"/>
              <a:gd name="connsiteY70" fmla="*/ 483800 h 1620477"/>
              <a:gd name="connsiteX71" fmla="*/ 547046 w 1742064"/>
              <a:gd name="connsiteY71" fmla="*/ 506025 h 1620477"/>
              <a:gd name="connsiteX72" fmla="*/ 597846 w 1742064"/>
              <a:gd name="connsiteY72" fmla="*/ 448875 h 1620477"/>
              <a:gd name="connsiteX73" fmla="*/ 543871 w 1742064"/>
              <a:gd name="connsiteY73" fmla="*/ 321875 h 1620477"/>
              <a:gd name="connsiteX74" fmla="*/ 585146 w 1742064"/>
              <a:gd name="connsiteY74" fmla="*/ 277425 h 1620477"/>
              <a:gd name="connsiteX75" fmla="*/ 670871 w 1742064"/>
              <a:gd name="connsiteY75" fmla="*/ 382200 h 1620477"/>
              <a:gd name="connsiteX76" fmla="*/ 756596 w 1742064"/>
              <a:gd name="connsiteY76" fmla="*/ 404425 h 1620477"/>
              <a:gd name="connsiteX0" fmla="*/ 756596 w 1742064"/>
              <a:gd name="connsiteY0" fmla="*/ 404425 h 1620547"/>
              <a:gd name="connsiteX1" fmla="*/ 915346 w 1742064"/>
              <a:gd name="connsiteY1" fmla="*/ 394900 h 1620547"/>
              <a:gd name="connsiteX2" fmla="*/ 950271 w 1742064"/>
              <a:gd name="connsiteY2" fmla="*/ 306000 h 1620547"/>
              <a:gd name="connsiteX3" fmla="*/ 937571 w 1742064"/>
              <a:gd name="connsiteY3" fmla="*/ 67875 h 1620547"/>
              <a:gd name="connsiteX4" fmla="*/ 1016946 w 1742064"/>
              <a:gd name="connsiteY4" fmla="*/ 1200 h 1620547"/>
              <a:gd name="connsiteX5" fmla="*/ 1026471 w 1742064"/>
              <a:gd name="connsiteY5" fmla="*/ 90100 h 1620547"/>
              <a:gd name="connsiteX6" fmla="*/ 1007421 w 1742064"/>
              <a:gd name="connsiteY6" fmla="*/ 252025 h 1620547"/>
              <a:gd name="connsiteX7" fmla="*/ 1035996 w 1742064"/>
              <a:gd name="connsiteY7" fmla="*/ 442525 h 1620547"/>
              <a:gd name="connsiteX8" fmla="*/ 1175696 w 1742064"/>
              <a:gd name="connsiteY8" fmla="*/ 471100 h 1620547"/>
              <a:gd name="connsiteX9" fmla="*/ 1277296 w 1742064"/>
              <a:gd name="connsiteY9" fmla="*/ 455225 h 1620547"/>
              <a:gd name="connsiteX10" fmla="*/ 1248721 w 1742064"/>
              <a:gd name="connsiteY10" fmla="*/ 566350 h 1620547"/>
              <a:gd name="connsiteX11" fmla="*/ 1296346 w 1742064"/>
              <a:gd name="connsiteY11" fmla="*/ 645725 h 1620547"/>
              <a:gd name="connsiteX12" fmla="*/ 1432871 w 1742064"/>
              <a:gd name="connsiteY12" fmla="*/ 582225 h 1620547"/>
              <a:gd name="connsiteX13" fmla="*/ 1639246 w 1742064"/>
              <a:gd name="connsiteY13" fmla="*/ 531425 h 1620547"/>
              <a:gd name="connsiteX14" fmla="*/ 1712271 w 1742064"/>
              <a:gd name="connsiteY14" fmla="*/ 553650 h 1620547"/>
              <a:gd name="connsiteX15" fmla="*/ 1667821 w 1742064"/>
              <a:gd name="connsiteY15" fmla="*/ 604450 h 1620547"/>
              <a:gd name="connsiteX16" fmla="*/ 1467796 w 1742064"/>
              <a:gd name="connsiteY16" fmla="*/ 652075 h 1620547"/>
              <a:gd name="connsiteX17" fmla="*/ 1356671 w 1742064"/>
              <a:gd name="connsiteY17" fmla="*/ 753675 h 1620547"/>
              <a:gd name="connsiteX18" fmla="*/ 1369371 w 1742064"/>
              <a:gd name="connsiteY18" fmla="*/ 871150 h 1620547"/>
              <a:gd name="connsiteX19" fmla="*/ 1575746 w 1742064"/>
              <a:gd name="connsiteY19" fmla="*/ 931475 h 1620547"/>
              <a:gd name="connsiteX20" fmla="*/ 1699571 w 1742064"/>
              <a:gd name="connsiteY20" fmla="*/ 934650 h 1620547"/>
              <a:gd name="connsiteX21" fmla="*/ 1715446 w 1742064"/>
              <a:gd name="connsiteY21" fmla="*/ 1007675 h 1620547"/>
              <a:gd name="connsiteX22" fmla="*/ 1534471 w 1742064"/>
              <a:gd name="connsiteY22" fmla="*/ 1004500 h 1620547"/>
              <a:gd name="connsiteX23" fmla="*/ 1391596 w 1742064"/>
              <a:gd name="connsiteY23" fmla="*/ 963225 h 1620547"/>
              <a:gd name="connsiteX24" fmla="*/ 1337621 w 1742064"/>
              <a:gd name="connsiteY24" fmla="*/ 960050 h 1620547"/>
              <a:gd name="connsiteX25" fmla="*/ 1340796 w 1742064"/>
              <a:gd name="connsiteY25" fmla="*/ 1026725 h 1620547"/>
              <a:gd name="connsiteX26" fmla="*/ 1391596 w 1742064"/>
              <a:gd name="connsiteY26" fmla="*/ 1048950 h 1620547"/>
              <a:gd name="connsiteX27" fmla="*/ 1382071 w 1742064"/>
              <a:gd name="connsiteY27" fmla="*/ 1087050 h 1620547"/>
              <a:gd name="connsiteX28" fmla="*/ 1299521 w 1742064"/>
              <a:gd name="connsiteY28" fmla="*/ 1112450 h 1620547"/>
              <a:gd name="connsiteX29" fmla="*/ 1232846 w 1742064"/>
              <a:gd name="connsiteY29" fmla="*/ 1226750 h 1620547"/>
              <a:gd name="connsiteX30" fmla="*/ 1270946 w 1742064"/>
              <a:gd name="connsiteY30" fmla="*/ 1334700 h 1620547"/>
              <a:gd name="connsiteX31" fmla="*/ 1413821 w 1742064"/>
              <a:gd name="connsiteY31" fmla="*/ 1452175 h 1620547"/>
              <a:gd name="connsiteX32" fmla="*/ 1436046 w 1742064"/>
              <a:gd name="connsiteY32" fmla="*/ 1572825 h 1620547"/>
              <a:gd name="connsiteX33" fmla="*/ 1363021 w 1742064"/>
              <a:gd name="connsiteY33" fmla="*/ 1541075 h 1620547"/>
              <a:gd name="connsiteX34" fmla="*/ 1302696 w 1742064"/>
              <a:gd name="connsiteY34" fmla="*/ 1429950 h 1620547"/>
              <a:gd name="connsiteX35" fmla="*/ 1159821 w 1742064"/>
              <a:gd name="connsiteY35" fmla="*/ 1331525 h 1620547"/>
              <a:gd name="connsiteX36" fmla="*/ 1058221 w 1742064"/>
              <a:gd name="connsiteY36" fmla="*/ 1347400 h 1620547"/>
              <a:gd name="connsiteX37" fmla="*/ 1023296 w 1742064"/>
              <a:gd name="connsiteY37" fmla="*/ 1426775 h 1620547"/>
              <a:gd name="connsiteX38" fmla="*/ 1105846 w 1742064"/>
              <a:gd name="connsiteY38" fmla="*/ 1560125 h 1620547"/>
              <a:gd name="connsiteX39" fmla="*/ 1077271 w 1742064"/>
              <a:gd name="connsiteY39" fmla="*/ 1620450 h 1620547"/>
              <a:gd name="connsiteX40" fmla="*/ 1004246 w 1742064"/>
              <a:gd name="connsiteY40" fmla="*/ 1553775 h 1620547"/>
              <a:gd name="connsiteX41" fmla="*/ 947096 w 1742064"/>
              <a:gd name="connsiteY41" fmla="*/ 1404550 h 1620547"/>
              <a:gd name="connsiteX42" fmla="*/ 842321 w 1742064"/>
              <a:gd name="connsiteY42" fmla="*/ 1391850 h 1620547"/>
              <a:gd name="connsiteX43" fmla="*/ 702621 w 1742064"/>
              <a:gd name="connsiteY43" fmla="*/ 1382325 h 1620547"/>
              <a:gd name="connsiteX44" fmla="*/ 585146 w 1742064"/>
              <a:gd name="connsiteY44" fmla="*/ 1331525 h 1620547"/>
              <a:gd name="connsiteX45" fmla="*/ 489896 w 1742064"/>
              <a:gd name="connsiteY45" fmla="*/ 1363275 h 1620547"/>
              <a:gd name="connsiteX46" fmla="*/ 369246 w 1742064"/>
              <a:gd name="connsiteY46" fmla="*/ 1499800 h 1620547"/>
              <a:gd name="connsiteX47" fmla="*/ 254946 w 1742064"/>
              <a:gd name="connsiteY47" fmla="*/ 1598225 h 1620547"/>
              <a:gd name="connsiteX48" fmla="*/ 207321 w 1742064"/>
              <a:gd name="connsiteY48" fmla="*/ 1614100 h 1620547"/>
              <a:gd name="connsiteX49" fmla="*/ 178746 w 1742064"/>
              <a:gd name="connsiteY49" fmla="*/ 1572825 h 1620547"/>
              <a:gd name="connsiteX50" fmla="*/ 239071 w 1742064"/>
              <a:gd name="connsiteY50" fmla="*/ 1525200 h 1620547"/>
              <a:gd name="connsiteX51" fmla="*/ 381946 w 1742064"/>
              <a:gd name="connsiteY51" fmla="*/ 1385500 h 1620547"/>
              <a:gd name="connsiteX52" fmla="*/ 448621 w 1742064"/>
              <a:gd name="connsiteY52" fmla="*/ 1258500 h 1620547"/>
              <a:gd name="connsiteX53" fmla="*/ 397821 w 1742064"/>
              <a:gd name="connsiteY53" fmla="*/ 1112450 h 1620547"/>
              <a:gd name="connsiteX54" fmla="*/ 191446 w 1742064"/>
              <a:gd name="connsiteY54" fmla="*/ 1102925 h 1620547"/>
              <a:gd name="connsiteX55" fmla="*/ 48571 w 1742064"/>
              <a:gd name="connsiteY55" fmla="*/ 1179125 h 1620547"/>
              <a:gd name="connsiteX56" fmla="*/ 7296 w 1742064"/>
              <a:gd name="connsiteY56" fmla="*/ 1118800 h 1620547"/>
              <a:gd name="connsiteX57" fmla="*/ 181921 w 1742064"/>
              <a:gd name="connsiteY57" fmla="*/ 1033075 h 1620547"/>
              <a:gd name="connsiteX58" fmla="*/ 362896 w 1742064"/>
              <a:gd name="connsiteY58" fmla="*/ 1017200 h 1620547"/>
              <a:gd name="connsiteX59" fmla="*/ 372421 w 1742064"/>
              <a:gd name="connsiteY59" fmla="*/ 969575 h 1620547"/>
              <a:gd name="connsiteX60" fmla="*/ 261296 w 1742064"/>
              <a:gd name="connsiteY60" fmla="*/ 960050 h 1620547"/>
              <a:gd name="connsiteX61" fmla="*/ 207321 w 1742064"/>
              <a:gd name="connsiteY61" fmla="*/ 921950 h 1620547"/>
              <a:gd name="connsiteX62" fmla="*/ 273996 w 1742064"/>
              <a:gd name="connsiteY62" fmla="*/ 887025 h 1620547"/>
              <a:gd name="connsiteX63" fmla="*/ 337496 w 1742064"/>
              <a:gd name="connsiteY63" fmla="*/ 877500 h 1620547"/>
              <a:gd name="connsiteX64" fmla="*/ 372421 w 1742064"/>
              <a:gd name="connsiteY64" fmla="*/ 775900 h 1620547"/>
              <a:gd name="connsiteX65" fmla="*/ 432746 w 1742064"/>
              <a:gd name="connsiteY65" fmla="*/ 652075 h 1620547"/>
              <a:gd name="connsiteX66" fmla="*/ 353371 w 1742064"/>
              <a:gd name="connsiteY66" fmla="*/ 515550 h 1620547"/>
              <a:gd name="connsiteX67" fmla="*/ 134296 w 1742064"/>
              <a:gd name="connsiteY67" fmla="*/ 407600 h 1620547"/>
              <a:gd name="connsiteX68" fmla="*/ 169221 w 1742064"/>
              <a:gd name="connsiteY68" fmla="*/ 350450 h 1620547"/>
              <a:gd name="connsiteX69" fmla="*/ 321621 w 1742064"/>
              <a:gd name="connsiteY69" fmla="*/ 404425 h 1620547"/>
              <a:gd name="connsiteX70" fmla="*/ 439096 w 1742064"/>
              <a:gd name="connsiteY70" fmla="*/ 483800 h 1620547"/>
              <a:gd name="connsiteX71" fmla="*/ 547046 w 1742064"/>
              <a:gd name="connsiteY71" fmla="*/ 506025 h 1620547"/>
              <a:gd name="connsiteX72" fmla="*/ 597846 w 1742064"/>
              <a:gd name="connsiteY72" fmla="*/ 448875 h 1620547"/>
              <a:gd name="connsiteX73" fmla="*/ 543871 w 1742064"/>
              <a:gd name="connsiteY73" fmla="*/ 321875 h 1620547"/>
              <a:gd name="connsiteX74" fmla="*/ 585146 w 1742064"/>
              <a:gd name="connsiteY74" fmla="*/ 277425 h 1620547"/>
              <a:gd name="connsiteX75" fmla="*/ 670871 w 1742064"/>
              <a:gd name="connsiteY75" fmla="*/ 382200 h 1620547"/>
              <a:gd name="connsiteX76" fmla="*/ 756596 w 1742064"/>
              <a:gd name="connsiteY76" fmla="*/ 404425 h 1620547"/>
              <a:gd name="connsiteX0" fmla="*/ 756596 w 1742064"/>
              <a:gd name="connsiteY0" fmla="*/ 404425 h 1620547"/>
              <a:gd name="connsiteX1" fmla="*/ 915346 w 1742064"/>
              <a:gd name="connsiteY1" fmla="*/ 394900 h 1620547"/>
              <a:gd name="connsiteX2" fmla="*/ 950271 w 1742064"/>
              <a:gd name="connsiteY2" fmla="*/ 306000 h 1620547"/>
              <a:gd name="connsiteX3" fmla="*/ 937571 w 1742064"/>
              <a:gd name="connsiteY3" fmla="*/ 67875 h 1620547"/>
              <a:gd name="connsiteX4" fmla="*/ 1016946 w 1742064"/>
              <a:gd name="connsiteY4" fmla="*/ 1200 h 1620547"/>
              <a:gd name="connsiteX5" fmla="*/ 1026471 w 1742064"/>
              <a:gd name="connsiteY5" fmla="*/ 90100 h 1620547"/>
              <a:gd name="connsiteX6" fmla="*/ 1007421 w 1742064"/>
              <a:gd name="connsiteY6" fmla="*/ 252025 h 1620547"/>
              <a:gd name="connsiteX7" fmla="*/ 1035996 w 1742064"/>
              <a:gd name="connsiteY7" fmla="*/ 442525 h 1620547"/>
              <a:gd name="connsiteX8" fmla="*/ 1175696 w 1742064"/>
              <a:gd name="connsiteY8" fmla="*/ 471100 h 1620547"/>
              <a:gd name="connsiteX9" fmla="*/ 1277296 w 1742064"/>
              <a:gd name="connsiteY9" fmla="*/ 455225 h 1620547"/>
              <a:gd name="connsiteX10" fmla="*/ 1248721 w 1742064"/>
              <a:gd name="connsiteY10" fmla="*/ 566350 h 1620547"/>
              <a:gd name="connsiteX11" fmla="*/ 1296346 w 1742064"/>
              <a:gd name="connsiteY11" fmla="*/ 645725 h 1620547"/>
              <a:gd name="connsiteX12" fmla="*/ 1432871 w 1742064"/>
              <a:gd name="connsiteY12" fmla="*/ 582225 h 1620547"/>
              <a:gd name="connsiteX13" fmla="*/ 1639246 w 1742064"/>
              <a:gd name="connsiteY13" fmla="*/ 531425 h 1620547"/>
              <a:gd name="connsiteX14" fmla="*/ 1712271 w 1742064"/>
              <a:gd name="connsiteY14" fmla="*/ 553650 h 1620547"/>
              <a:gd name="connsiteX15" fmla="*/ 1667821 w 1742064"/>
              <a:gd name="connsiteY15" fmla="*/ 604450 h 1620547"/>
              <a:gd name="connsiteX16" fmla="*/ 1467796 w 1742064"/>
              <a:gd name="connsiteY16" fmla="*/ 652075 h 1620547"/>
              <a:gd name="connsiteX17" fmla="*/ 1356671 w 1742064"/>
              <a:gd name="connsiteY17" fmla="*/ 753675 h 1620547"/>
              <a:gd name="connsiteX18" fmla="*/ 1369371 w 1742064"/>
              <a:gd name="connsiteY18" fmla="*/ 871150 h 1620547"/>
              <a:gd name="connsiteX19" fmla="*/ 1575746 w 1742064"/>
              <a:gd name="connsiteY19" fmla="*/ 931475 h 1620547"/>
              <a:gd name="connsiteX20" fmla="*/ 1699571 w 1742064"/>
              <a:gd name="connsiteY20" fmla="*/ 934650 h 1620547"/>
              <a:gd name="connsiteX21" fmla="*/ 1715446 w 1742064"/>
              <a:gd name="connsiteY21" fmla="*/ 1007675 h 1620547"/>
              <a:gd name="connsiteX22" fmla="*/ 1534471 w 1742064"/>
              <a:gd name="connsiteY22" fmla="*/ 1004500 h 1620547"/>
              <a:gd name="connsiteX23" fmla="*/ 1391596 w 1742064"/>
              <a:gd name="connsiteY23" fmla="*/ 963225 h 1620547"/>
              <a:gd name="connsiteX24" fmla="*/ 1337621 w 1742064"/>
              <a:gd name="connsiteY24" fmla="*/ 960050 h 1620547"/>
              <a:gd name="connsiteX25" fmla="*/ 1340796 w 1742064"/>
              <a:gd name="connsiteY25" fmla="*/ 1026725 h 1620547"/>
              <a:gd name="connsiteX26" fmla="*/ 1391596 w 1742064"/>
              <a:gd name="connsiteY26" fmla="*/ 1048950 h 1620547"/>
              <a:gd name="connsiteX27" fmla="*/ 1382071 w 1742064"/>
              <a:gd name="connsiteY27" fmla="*/ 1087050 h 1620547"/>
              <a:gd name="connsiteX28" fmla="*/ 1299521 w 1742064"/>
              <a:gd name="connsiteY28" fmla="*/ 1112450 h 1620547"/>
              <a:gd name="connsiteX29" fmla="*/ 1232846 w 1742064"/>
              <a:gd name="connsiteY29" fmla="*/ 1226750 h 1620547"/>
              <a:gd name="connsiteX30" fmla="*/ 1270946 w 1742064"/>
              <a:gd name="connsiteY30" fmla="*/ 1334700 h 1620547"/>
              <a:gd name="connsiteX31" fmla="*/ 1413821 w 1742064"/>
              <a:gd name="connsiteY31" fmla="*/ 1452175 h 1620547"/>
              <a:gd name="connsiteX32" fmla="*/ 1436046 w 1742064"/>
              <a:gd name="connsiteY32" fmla="*/ 1572825 h 1620547"/>
              <a:gd name="connsiteX33" fmla="*/ 1363021 w 1742064"/>
              <a:gd name="connsiteY33" fmla="*/ 1541075 h 1620547"/>
              <a:gd name="connsiteX34" fmla="*/ 1302696 w 1742064"/>
              <a:gd name="connsiteY34" fmla="*/ 1429950 h 1620547"/>
              <a:gd name="connsiteX35" fmla="*/ 1159821 w 1742064"/>
              <a:gd name="connsiteY35" fmla="*/ 1331525 h 1620547"/>
              <a:gd name="connsiteX36" fmla="*/ 1058221 w 1742064"/>
              <a:gd name="connsiteY36" fmla="*/ 1347400 h 1620547"/>
              <a:gd name="connsiteX37" fmla="*/ 1051871 w 1742064"/>
              <a:gd name="connsiteY37" fmla="*/ 1436300 h 1620547"/>
              <a:gd name="connsiteX38" fmla="*/ 1105846 w 1742064"/>
              <a:gd name="connsiteY38" fmla="*/ 1560125 h 1620547"/>
              <a:gd name="connsiteX39" fmla="*/ 1077271 w 1742064"/>
              <a:gd name="connsiteY39" fmla="*/ 1620450 h 1620547"/>
              <a:gd name="connsiteX40" fmla="*/ 1004246 w 1742064"/>
              <a:gd name="connsiteY40" fmla="*/ 1553775 h 1620547"/>
              <a:gd name="connsiteX41" fmla="*/ 947096 w 1742064"/>
              <a:gd name="connsiteY41" fmla="*/ 1404550 h 1620547"/>
              <a:gd name="connsiteX42" fmla="*/ 842321 w 1742064"/>
              <a:gd name="connsiteY42" fmla="*/ 1391850 h 1620547"/>
              <a:gd name="connsiteX43" fmla="*/ 702621 w 1742064"/>
              <a:gd name="connsiteY43" fmla="*/ 1382325 h 1620547"/>
              <a:gd name="connsiteX44" fmla="*/ 585146 w 1742064"/>
              <a:gd name="connsiteY44" fmla="*/ 1331525 h 1620547"/>
              <a:gd name="connsiteX45" fmla="*/ 489896 w 1742064"/>
              <a:gd name="connsiteY45" fmla="*/ 1363275 h 1620547"/>
              <a:gd name="connsiteX46" fmla="*/ 369246 w 1742064"/>
              <a:gd name="connsiteY46" fmla="*/ 1499800 h 1620547"/>
              <a:gd name="connsiteX47" fmla="*/ 254946 w 1742064"/>
              <a:gd name="connsiteY47" fmla="*/ 1598225 h 1620547"/>
              <a:gd name="connsiteX48" fmla="*/ 207321 w 1742064"/>
              <a:gd name="connsiteY48" fmla="*/ 1614100 h 1620547"/>
              <a:gd name="connsiteX49" fmla="*/ 178746 w 1742064"/>
              <a:gd name="connsiteY49" fmla="*/ 1572825 h 1620547"/>
              <a:gd name="connsiteX50" fmla="*/ 239071 w 1742064"/>
              <a:gd name="connsiteY50" fmla="*/ 1525200 h 1620547"/>
              <a:gd name="connsiteX51" fmla="*/ 381946 w 1742064"/>
              <a:gd name="connsiteY51" fmla="*/ 1385500 h 1620547"/>
              <a:gd name="connsiteX52" fmla="*/ 448621 w 1742064"/>
              <a:gd name="connsiteY52" fmla="*/ 1258500 h 1620547"/>
              <a:gd name="connsiteX53" fmla="*/ 397821 w 1742064"/>
              <a:gd name="connsiteY53" fmla="*/ 1112450 h 1620547"/>
              <a:gd name="connsiteX54" fmla="*/ 191446 w 1742064"/>
              <a:gd name="connsiteY54" fmla="*/ 1102925 h 1620547"/>
              <a:gd name="connsiteX55" fmla="*/ 48571 w 1742064"/>
              <a:gd name="connsiteY55" fmla="*/ 1179125 h 1620547"/>
              <a:gd name="connsiteX56" fmla="*/ 7296 w 1742064"/>
              <a:gd name="connsiteY56" fmla="*/ 1118800 h 1620547"/>
              <a:gd name="connsiteX57" fmla="*/ 181921 w 1742064"/>
              <a:gd name="connsiteY57" fmla="*/ 1033075 h 1620547"/>
              <a:gd name="connsiteX58" fmla="*/ 362896 w 1742064"/>
              <a:gd name="connsiteY58" fmla="*/ 1017200 h 1620547"/>
              <a:gd name="connsiteX59" fmla="*/ 372421 w 1742064"/>
              <a:gd name="connsiteY59" fmla="*/ 969575 h 1620547"/>
              <a:gd name="connsiteX60" fmla="*/ 261296 w 1742064"/>
              <a:gd name="connsiteY60" fmla="*/ 960050 h 1620547"/>
              <a:gd name="connsiteX61" fmla="*/ 207321 w 1742064"/>
              <a:gd name="connsiteY61" fmla="*/ 921950 h 1620547"/>
              <a:gd name="connsiteX62" fmla="*/ 273996 w 1742064"/>
              <a:gd name="connsiteY62" fmla="*/ 887025 h 1620547"/>
              <a:gd name="connsiteX63" fmla="*/ 337496 w 1742064"/>
              <a:gd name="connsiteY63" fmla="*/ 877500 h 1620547"/>
              <a:gd name="connsiteX64" fmla="*/ 372421 w 1742064"/>
              <a:gd name="connsiteY64" fmla="*/ 775900 h 1620547"/>
              <a:gd name="connsiteX65" fmla="*/ 432746 w 1742064"/>
              <a:gd name="connsiteY65" fmla="*/ 652075 h 1620547"/>
              <a:gd name="connsiteX66" fmla="*/ 353371 w 1742064"/>
              <a:gd name="connsiteY66" fmla="*/ 515550 h 1620547"/>
              <a:gd name="connsiteX67" fmla="*/ 134296 w 1742064"/>
              <a:gd name="connsiteY67" fmla="*/ 407600 h 1620547"/>
              <a:gd name="connsiteX68" fmla="*/ 169221 w 1742064"/>
              <a:gd name="connsiteY68" fmla="*/ 350450 h 1620547"/>
              <a:gd name="connsiteX69" fmla="*/ 321621 w 1742064"/>
              <a:gd name="connsiteY69" fmla="*/ 404425 h 1620547"/>
              <a:gd name="connsiteX70" fmla="*/ 439096 w 1742064"/>
              <a:gd name="connsiteY70" fmla="*/ 483800 h 1620547"/>
              <a:gd name="connsiteX71" fmla="*/ 547046 w 1742064"/>
              <a:gd name="connsiteY71" fmla="*/ 506025 h 1620547"/>
              <a:gd name="connsiteX72" fmla="*/ 597846 w 1742064"/>
              <a:gd name="connsiteY72" fmla="*/ 448875 h 1620547"/>
              <a:gd name="connsiteX73" fmla="*/ 543871 w 1742064"/>
              <a:gd name="connsiteY73" fmla="*/ 321875 h 1620547"/>
              <a:gd name="connsiteX74" fmla="*/ 585146 w 1742064"/>
              <a:gd name="connsiteY74" fmla="*/ 277425 h 1620547"/>
              <a:gd name="connsiteX75" fmla="*/ 670871 w 1742064"/>
              <a:gd name="connsiteY75" fmla="*/ 382200 h 1620547"/>
              <a:gd name="connsiteX76" fmla="*/ 756596 w 1742064"/>
              <a:gd name="connsiteY76" fmla="*/ 404425 h 1620547"/>
              <a:gd name="connsiteX0" fmla="*/ 756596 w 1742064"/>
              <a:gd name="connsiteY0" fmla="*/ 404425 h 1620547"/>
              <a:gd name="connsiteX1" fmla="*/ 915346 w 1742064"/>
              <a:gd name="connsiteY1" fmla="*/ 394900 h 1620547"/>
              <a:gd name="connsiteX2" fmla="*/ 950271 w 1742064"/>
              <a:gd name="connsiteY2" fmla="*/ 306000 h 1620547"/>
              <a:gd name="connsiteX3" fmla="*/ 937571 w 1742064"/>
              <a:gd name="connsiteY3" fmla="*/ 67875 h 1620547"/>
              <a:gd name="connsiteX4" fmla="*/ 1016946 w 1742064"/>
              <a:gd name="connsiteY4" fmla="*/ 1200 h 1620547"/>
              <a:gd name="connsiteX5" fmla="*/ 1026471 w 1742064"/>
              <a:gd name="connsiteY5" fmla="*/ 90100 h 1620547"/>
              <a:gd name="connsiteX6" fmla="*/ 1007421 w 1742064"/>
              <a:gd name="connsiteY6" fmla="*/ 252025 h 1620547"/>
              <a:gd name="connsiteX7" fmla="*/ 1035996 w 1742064"/>
              <a:gd name="connsiteY7" fmla="*/ 442525 h 1620547"/>
              <a:gd name="connsiteX8" fmla="*/ 1175696 w 1742064"/>
              <a:gd name="connsiteY8" fmla="*/ 471100 h 1620547"/>
              <a:gd name="connsiteX9" fmla="*/ 1277296 w 1742064"/>
              <a:gd name="connsiteY9" fmla="*/ 455225 h 1620547"/>
              <a:gd name="connsiteX10" fmla="*/ 1248721 w 1742064"/>
              <a:gd name="connsiteY10" fmla="*/ 566350 h 1620547"/>
              <a:gd name="connsiteX11" fmla="*/ 1296346 w 1742064"/>
              <a:gd name="connsiteY11" fmla="*/ 645725 h 1620547"/>
              <a:gd name="connsiteX12" fmla="*/ 1432871 w 1742064"/>
              <a:gd name="connsiteY12" fmla="*/ 582225 h 1620547"/>
              <a:gd name="connsiteX13" fmla="*/ 1639246 w 1742064"/>
              <a:gd name="connsiteY13" fmla="*/ 531425 h 1620547"/>
              <a:gd name="connsiteX14" fmla="*/ 1712271 w 1742064"/>
              <a:gd name="connsiteY14" fmla="*/ 553650 h 1620547"/>
              <a:gd name="connsiteX15" fmla="*/ 1667821 w 1742064"/>
              <a:gd name="connsiteY15" fmla="*/ 604450 h 1620547"/>
              <a:gd name="connsiteX16" fmla="*/ 1467796 w 1742064"/>
              <a:gd name="connsiteY16" fmla="*/ 652075 h 1620547"/>
              <a:gd name="connsiteX17" fmla="*/ 1356671 w 1742064"/>
              <a:gd name="connsiteY17" fmla="*/ 753675 h 1620547"/>
              <a:gd name="connsiteX18" fmla="*/ 1369371 w 1742064"/>
              <a:gd name="connsiteY18" fmla="*/ 871150 h 1620547"/>
              <a:gd name="connsiteX19" fmla="*/ 1575746 w 1742064"/>
              <a:gd name="connsiteY19" fmla="*/ 931475 h 1620547"/>
              <a:gd name="connsiteX20" fmla="*/ 1699571 w 1742064"/>
              <a:gd name="connsiteY20" fmla="*/ 934650 h 1620547"/>
              <a:gd name="connsiteX21" fmla="*/ 1715446 w 1742064"/>
              <a:gd name="connsiteY21" fmla="*/ 1007675 h 1620547"/>
              <a:gd name="connsiteX22" fmla="*/ 1534471 w 1742064"/>
              <a:gd name="connsiteY22" fmla="*/ 1004500 h 1620547"/>
              <a:gd name="connsiteX23" fmla="*/ 1391596 w 1742064"/>
              <a:gd name="connsiteY23" fmla="*/ 963225 h 1620547"/>
              <a:gd name="connsiteX24" fmla="*/ 1337621 w 1742064"/>
              <a:gd name="connsiteY24" fmla="*/ 960050 h 1620547"/>
              <a:gd name="connsiteX25" fmla="*/ 1340796 w 1742064"/>
              <a:gd name="connsiteY25" fmla="*/ 1026725 h 1620547"/>
              <a:gd name="connsiteX26" fmla="*/ 1391596 w 1742064"/>
              <a:gd name="connsiteY26" fmla="*/ 1048950 h 1620547"/>
              <a:gd name="connsiteX27" fmla="*/ 1382071 w 1742064"/>
              <a:gd name="connsiteY27" fmla="*/ 1087050 h 1620547"/>
              <a:gd name="connsiteX28" fmla="*/ 1299521 w 1742064"/>
              <a:gd name="connsiteY28" fmla="*/ 1112450 h 1620547"/>
              <a:gd name="connsiteX29" fmla="*/ 1232846 w 1742064"/>
              <a:gd name="connsiteY29" fmla="*/ 1226750 h 1620547"/>
              <a:gd name="connsiteX30" fmla="*/ 1270946 w 1742064"/>
              <a:gd name="connsiteY30" fmla="*/ 1334700 h 1620547"/>
              <a:gd name="connsiteX31" fmla="*/ 1413821 w 1742064"/>
              <a:gd name="connsiteY31" fmla="*/ 1452175 h 1620547"/>
              <a:gd name="connsiteX32" fmla="*/ 1436046 w 1742064"/>
              <a:gd name="connsiteY32" fmla="*/ 1572825 h 1620547"/>
              <a:gd name="connsiteX33" fmla="*/ 1363021 w 1742064"/>
              <a:gd name="connsiteY33" fmla="*/ 1541075 h 1620547"/>
              <a:gd name="connsiteX34" fmla="*/ 1280471 w 1742064"/>
              <a:gd name="connsiteY34" fmla="*/ 1433125 h 1620547"/>
              <a:gd name="connsiteX35" fmla="*/ 1159821 w 1742064"/>
              <a:gd name="connsiteY35" fmla="*/ 1331525 h 1620547"/>
              <a:gd name="connsiteX36" fmla="*/ 1058221 w 1742064"/>
              <a:gd name="connsiteY36" fmla="*/ 1347400 h 1620547"/>
              <a:gd name="connsiteX37" fmla="*/ 1051871 w 1742064"/>
              <a:gd name="connsiteY37" fmla="*/ 1436300 h 1620547"/>
              <a:gd name="connsiteX38" fmla="*/ 1105846 w 1742064"/>
              <a:gd name="connsiteY38" fmla="*/ 1560125 h 1620547"/>
              <a:gd name="connsiteX39" fmla="*/ 1077271 w 1742064"/>
              <a:gd name="connsiteY39" fmla="*/ 1620450 h 1620547"/>
              <a:gd name="connsiteX40" fmla="*/ 1004246 w 1742064"/>
              <a:gd name="connsiteY40" fmla="*/ 1553775 h 1620547"/>
              <a:gd name="connsiteX41" fmla="*/ 947096 w 1742064"/>
              <a:gd name="connsiteY41" fmla="*/ 1404550 h 1620547"/>
              <a:gd name="connsiteX42" fmla="*/ 842321 w 1742064"/>
              <a:gd name="connsiteY42" fmla="*/ 1391850 h 1620547"/>
              <a:gd name="connsiteX43" fmla="*/ 702621 w 1742064"/>
              <a:gd name="connsiteY43" fmla="*/ 1382325 h 1620547"/>
              <a:gd name="connsiteX44" fmla="*/ 585146 w 1742064"/>
              <a:gd name="connsiteY44" fmla="*/ 1331525 h 1620547"/>
              <a:gd name="connsiteX45" fmla="*/ 489896 w 1742064"/>
              <a:gd name="connsiteY45" fmla="*/ 1363275 h 1620547"/>
              <a:gd name="connsiteX46" fmla="*/ 369246 w 1742064"/>
              <a:gd name="connsiteY46" fmla="*/ 1499800 h 1620547"/>
              <a:gd name="connsiteX47" fmla="*/ 254946 w 1742064"/>
              <a:gd name="connsiteY47" fmla="*/ 1598225 h 1620547"/>
              <a:gd name="connsiteX48" fmla="*/ 207321 w 1742064"/>
              <a:gd name="connsiteY48" fmla="*/ 1614100 h 1620547"/>
              <a:gd name="connsiteX49" fmla="*/ 178746 w 1742064"/>
              <a:gd name="connsiteY49" fmla="*/ 1572825 h 1620547"/>
              <a:gd name="connsiteX50" fmla="*/ 239071 w 1742064"/>
              <a:gd name="connsiteY50" fmla="*/ 1525200 h 1620547"/>
              <a:gd name="connsiteX51" fmla="*/ 381946 w 1742064"/>
              <a:gd name="connsiteY51" fmla="*/ 1385500 h 1620547"/>
              <a:gd name="connsiteX52" fmla="*/ 448621 w 1742064"/>
              <a:gd name="connsiteY52" fmla="*/ 1258500 h 1620547"/>
              <a:gd name="connsiteX53" fmla="*/ 397821 w 1742064"/>
              <a:gd name="connsiteY53" fmla="*/ 1112450 h 1620547"/>
              <a:gd name="connsiteX54" fmla="*/ 191446 w 1742064"/>
              <a:gd name="connsiteY54" fmla="*/ 1102925 h 1620547"/>
              <a:gd name="connsiteX55" fmla="*/ 48571 w 1742064"/>
              <a:gd name="connsiteY55" fmla="*/ 1179125 h 1620547"/>
              <a:gd name="connsiteX56" fmla="*/ 7296 w 1742064"/>
              <a:gd name="connsiteY56" fmla="*/ 1118800 h 1620547"/>
              <a:gd name="connsiteX57" fmla="*/ 181921 w 1742064"/>
              <a:gd name="connsiteY57" fmla="*/ 1033075 h 1620547"/>
              <a:gd name="connsiteX58" fmla="*/ 362896 w 1742064"/>
              <a:gd name="connsiteY58" fmla="*/ 1017200 h 1620547"/>
              <a:gd name="connsiteX59" fmla="*/ 372421 w 1742064"/>
              <a:gd name="connsiteY59" fmla="*/ 969575 h 1620547"/>
              <a:gd name="connsiteX60" fmla="*/ 261296 w 1742064"/>
              <a:gd name="connsiteY60" fmla="*/ 960050 h 1620547"/>
              <a:gd name="connsiteX61" fmla="*/ 207321 w 1742064"/>
              <a:gd name="connsiteY61" fmla="*/ 921950 h 1620547"/>
              <a:gd name="connsiteX62" fmla="*/ 273996 w 1742064"/>
              <a:gd name="connsiteY62" fmla="*/ 887025 h 1620547"/>
              <a:gd name="connsiteX63" fmla="*/ 337496 w 1742064"/>
              <a:gd name="connsiteY63" fmla="*/ 877500 h 1620547"/>
              <a:gd name="connsiteX64" fmla="*/ 372421 w 1742064"/>
              <a:gd name="connsiteY64" fmla="*/ 775900 h 1620547"/>
              <a:gd name="connsiteX65" fmla="*/ 432746 w 1742064"/>
              <a:gd name="connsiteY65" fmla="*/ 652075 h 1620547"/>
              <a:gd name="connsiteX66" fmla="*/ 353371 w 1742064"/>
              <a:gd name="connsiteY66" fmla="*/ 515550 h 1620547"/>
              <a:gd name="connsiteX67" fmla="*/ 134296 w 1742064"/>
              <a:gd name="connsiteY67" fmla="*/ 407600 h 1620547"/>
              <a:gd name="connsiteX68" fmla="*/ 169221 w 1742064"/>
              <a:gd name="connsiteY68" fmla="*/ 350450 h 1620547"/>
              <a:gd name="connsiteX69" fmla="*/ 321621 w 1742064"/>
              <a:gd name="connsiteY69" fmla="*/ 404425 h 1620547"/>
              <a:gd name="connsiteX70" fmla="*/ 439096 w 1742064"/>
              <a:gd name="connsiteY70" fmla="*/ 483800 h 1620547"/>
              <a:gd name="connsiteX71" fmla="*/ 547046 w 1742064"/>
              <a:gd name="connsiteY71" fmla="*/ 506025 h 1620547"/>
              <a:gd name="connsiteX72" fmla="*/ 597846 w 1742064"/>
              <a:gd name="connsiteY72" fmla="*/ 448875 h 1620547"/>
              <a:gd name="connsiteX73" fmla="*/ 543871 w 1742064"/>
              <a:gd name="connsiteY73" fmla="*/ 321875 h 1620547"/>
              <a:gd name="connsiteX74" fmla="*/ 585146 w 1742064"/>
              <a:gd name="connsiteY74" fmla="*/ 277425 h 1620547"/>
              <a:gd name="connsiteX75" fmla="*/ 670871 w 1742064"/>
              <a:gd name="connsiteY75" fmla="*/ 382200 h 1620547"/>
              <a:gd name="connsiteX76" fmla="*/ 756596 w 1742064"/>
              <a:gd name="connsiteY76" fmla="*/ 404425 h 1620547"/>
              <a:gd name="connsiteX0" fmla="*/ 756596 w 1742064"/>
              <a:gd name="connsiteY0" fmla="*/ 404425 h 1620547"/>
              <a:gd name="connsiteX1" fmla="*/ 915346 w 1742064"/>
              <a:gd name="connsiteY1" fmla="*/ 394900 h 1620547"/>
              <a:gd name="connsiteX2" fmla="*/ 950271 w 1742064"/>
              <a:gd name="connsiteY2" fmla="*/ 306000 h 1620547"/>
              <a:gd name="connsiteX3" fmla="*/ 937571 w 1742064"/>
              <a:gd name="connsiteY3" fmla="*/ 67875 h 1620547"/>
              <a:gd name="connsiteX4" fmla="*/ 1016946 w 1742064"/>
              <a:gd name="connsiteY4" fmla="*/ 1200 h 1620547"/>
              <a:gd name="connsiteX5" fmla="*/ 1026471 w 1742064"/>
              <a:gd name="connsiteY5" fmla="*/ 90100 h 1620547"/>
              <a:gd name="connsiteX6" fmla="*/ 1007421 w 1742064"/>
              <a:gd name="connsiteY6" fmla="*/ 252025 h 1620547"/>
              <a:gd name="connsiteX7" fmla="*/ 1035996 w 1742064"/>
              <a:gd name="connsiteY7" fmla="*/ 442525 h 1620547"/>
              <a:gd name="connsiteX8" fmla="*/ 1175696 w 1742064"/>
              <a:gd name="connsiteY8" fmla="*/ 471100 h 1620547"/>
              <a:gd name="connsiteX9" fmla="*/ 1277296 w 1742064"/>
              <a:gd name="connsiteY9" fmla="*/ 455225 h 1620547"/>
              <a:gd name="connsiteX10" fmla="*/ 1248721 w 1742064"/>
              <a:gd name="connsiteY10" fmla="*/ 566350 h 1620547"/>
              <a:gd name="connsiteX11" fmla="*/ 1296346 w 1742064"/>
              <a:gd name="connsiteY11" fmla="*/ 645725 h 1620547"/>
              <a:gd name="connsiteX12" fmla="*/ 1432871 w 1742064"/>
              <a:gd name="connsiteY12" fmla="*/ 582225 h 1620547"/>
              <a:gd name="connsiteX13" fmla="*/ 1639246 w 1742064"/>
              <a:gd name="connsiteY13" fmla="*/ 531425 h 1620547"/>
              <a:gd name="connsiteX14" fmla="*/ 1712271 w 1742064"/>
              <a:gd name="connsiteY14" fmla="*/ 553650 h 1620547"/>
              <a:gd name="connsiteX15" fmla="*/ 1667821 w 1742064"/>
              <a:gd name="connsiteY15" fmla="*/ 604450 h 1620547"/>
              <a:gd name="connsiteX16" fmla="*/ 1467796 w 1742064"/>
              <a:gd name="connsiteY16" fmla="*/ 652075 h 1620547"/>
              <a:gd name="connsiteX17" fmla="*/ 1356671 w 1742064"/>
              <a:gd name="connsiteY17" fmla="*/ 753675 h 1620547"/>
              <a:gd name="connsiteX18" fmla="*/ 1369371 w 1742064"/>
              <a:gd name="connsiteY18" fmla="*/ 871150 h 1620547"/>
              <a:gd name="connsiteX19" fmla="*/ 1575746 w 1742064"/>
              <a:gd name="connsiteY19" fmla="*/ 931475 h 1620547"/>
              <a:gd name="connsiteX20" fmla="*/ 1699571 w 1742064"/>
              <a:gd name="connsiteY20" fmla="*/ 934650 h 1620547"/>
              <a:gd name="connsiteX21" fmla="*/ 1715446 w 1742064"/>
              <a:gd name="connsiteY21" fmla="*/ 1007675 h 1620547"/>
              <a:gd name="connsiteX22" fmla="*/ 1534471 w 1742064"/>
              <a:gd name="connsiteY22" fmla="*/ 1004500 h 1620547"/>
              <a:gd name="connsiteX23" fmla="*/ 1391596 w 1742064"/>
              <a:gd name="connsiteY23" fmla="*/ 963225 h 1620547"/>
              <a:gd name="connsiteX24" fmla="*/ 1337621 w 1742064"/>
              <a:gd name="connsiteY24" fmla="*/ 960050 h 1620547"/>
              <a:gd name="connsiteX25" fmla="*/ 1340796 w 1742064"/>
              <a:gd name="connsiteY25" fmla="*/ 1026725 h 1620547"/>
              <a:gd name="connsiteX26" fmla="*/ 1391596 w 1742064"/>
              <a:gd name="connsiteY26" fmla="*/ 1048950 h 1620547"/>
              <a:gd name="connsiteX27" fmla="*/ 1382071 w 1742064"/>
              <a:gd name="connsiteY27" fmla="*/ 1087050 h 1620547"/>
              <a:gd name="connsiteX28" fmla="*/ 1299521 w 1742064"/>
              <a:gd name="connsiteY28" fmla="*/ 1112450 h 1620547"/>
              <a:gd name="connsiteX29" fmla="*/ 1232846 w 1742064"/>
              <a:gd name="connsiteY29" fmla="*/ 1226750 h 1620547"/>
              <a:gd name="connsiteX30" fmla="*/ 1270946 w 1742064"/>
              <a:gd name="connsiteY30" fmla="*/ 1334700 h 1620547"/>
              <a:gd name="connsiteX31" fmla="*/ 1413821 w 1742064"/>
              <a:gd name="connsiteY31" fmla="*/ 1452175 h 1620547"/>
              <a:gd name="connsiteX32" fmla="*/ 1436046 w 1742064"/>
              <a:gd name="connsiteY32" fmla="*/ 1572825 h 1620547"/>
              <a:gd name="connsiteX33" fmla="*/ 1363021 w 1742064"/>
              <a:gd name="connsiteY33" fmla="*/ 1541075 h 1620547"/>
              <a:gd name="connsiteX34" fmla="*/ 1280471 w 1742064"/>
              <a:gd name="connsiteY34" fmla="*/ 1433125 h 1620547"/>
              <a:gd name="connsiteX35" fmla="*/ 1159821 w 1742064"/>
              <a:gd name="connsiteY35" fmla="*/ 1331525 h 1620547"/>
              <a:gd name="connsiteX36" fmla="*/ 1058221 w 1742064"/>
              <a:gd name="connsiteY36" fmla="*/ 1347400 h 1620547"/>
              <a:gd name="connsiteX37" fmla="*/ 1051871 w 1742064"/>
              <a:gd name="connsiteY37" fmla="*/ 1436300 h 1620547"/>
              <a:gd name="connsiteX38" fmla="*/ 1105846 w 1742064"/>
              <a:gd name="connsiteY38" fmla="*/ 1560125 h 1620547"/>
              <a:gd name="connsiteX39" fmla="*/ 1077271 w 1742064"/>
              <a:gd name="connsiteY39" fmla="*/ 1620450 h 1620547"/>
              <a:gd name="connsiteX40" fmla="*/ 1004246 w 1742064"/>
              <a:gd name="connsiteY40" fmla="*/ 1553775 h 1620547"/>
              <a:gd name="connsiteX41" fmla="*/ 947096 w 1742064"/>
              <a:gd name="connsiteY41" fmla="*/ 1404550 h 1620547"/>
              <a:gd name="connsiteX42" fmla="*/ 842321 w 1742064"/>
              <a:gd name="connsiteY42" fmla="*/ 1391850 h 1620547"/>
              <a:gd name="connsiteX43" fmla="*/ 702621 w 1742064"/>
              <a:gd name="connsiteY43" fmla="*/ 1382325 h 1620547"/>
              <a:gd name="connsiteX44" fmla="*/ 585146 w 1742064"/>
              <a:gd name="connsiteY44" fmla="*/ 1331525 h 1620547"/>
              <a:gd name="connsiteX45" fmla="*/ 489896 w 1742064"/>
              <a:gd name="connsiteY45" fmla="*/ 1363275 h 1620547"/>
              <a:gd name="connsiteX46" fmla="*/ 388296 w 1742064"/>
              <a:gd name="connsiteY46" fmla="*/ 1509325 h 1620547"/>
              <a:gd name="connsiteX47" fmla="*/ 254946 w 1742064"/>
              <a:gd name="connsiteY47" fmla="*/ 1598225 h 1620547"/>
              <a:gd name="connsiteX48" fmla="*/ 207321 w 1742064"/>
              <a:gd name="connsiteY48" fmla="*/ 1614100 h 1620547"/>
              <a:gd name="connsiteX49" fmla="*/ 178746 w 1742064"/>
              <a:gd name="connsiteY49" fmla="*/ 1572825 h 1620547"/>
              <a:gd name="connsiteX50" fmla="*/ 239071 w 1742064"/>
              <a:gd name="connsiteY50" fmla="*/ 1525200 h 1620547"/>
              <a:gd name="connsiteX51" fmla="*/ 381946 w 1742064"/>
              <a:gd name="connsiteY51" fmla="*/ 1385500 h 1620547"/>
              <a:gd name="connsiteX52" fmla="*/ 448621 w 1742064"/>
              <a:gd name="connsiteY52" fmla="*/ 1258500 h 1620547"/>
              <a:gd name="connsiteX53" fmla="*/ 397821 w 1742064"/>
              <a:gd name="connsiteY53" fmla="*/ 1112450 h 1620547"/>
              <a:gd name="connsiteX54" fmla="*/ 191446 w 1742064"/>
              <a:gd name="connsiteY54" fmla="*/ 1102925 h 1620547"/>
              <a:gd name="connsiteX55" fmla="*/ 48571 w 1742064"/>
              <a:gd name="connsiteY55" fmla="*/ 1179125 h 1620547"/>
              <a:gd name="connsiteX56" fmla="*/ 7296 w 1742064"/>
              <a:gd name="connsiteY56" fmla="*/ 1118800 h 1620547"/>
              <a:gd name="connsiteX57" fmla="*/ 181921 w 1742064"/>
              <a:gd name="connsiteY57" fmla="*/ 1033075 h 1620547"/>
              <a:gd name="connsiteX58" fmla="*/ 362896 w 1742064"/>
              <a:gd name="connsiteY58" fmla="*/ 1017200 h 1620547"/>
              <a:gd name="connsiteX59" fmla="*/ 372421 w 1742064"/>
              <a:gd name="connsiteY59" fmla="*/ 969575 h 1620547"/>
              <a:gd name="connsiteX60" fmla="*/ 261296 w 1742064"/>
              <a:gd name="connsiteY60" fmla="*/ 960050 h 1620547"/>
              <a:gd name="connsiteX61" fmla="*/ 207321 w 1742064"/>
              <a:gd name="connsiteY61" fmla="*/ 921950 h 1620547"/>
              <a:gd name="connsiteX62" fmla="*/ 273996 w 1742064"/>
              <a:gd name="connsiteY62" fmla="*/ 887025 h 1620547"/>
              <a:gd name="connsiteX63" fmla="*/ 337496 w 1742064"/>
              <a:gd name="connsiteY63" fmla="*/ 877500 h 1620547"/>
              <a:gd name="connsiteX64" fmla="*/ 372421 w 1742064"/>
              <a:gd name="connsiteY64" fmla="*/ 775900 h 1620547"/>
              <a:gd name="connsiteX65" fmla="*/ 432746 w 1742064"/>
              <a:gd name="connsiteY65" fmla="*/ 652075 h 1620547"/>
              <a:gd name="connsiteX66" fmla="*/ 353371 w 1742064"/>
              <a:gd name="connsiteY66" fmla="*/ 515550 h 1620547"/>
              <a:gd name="connsiteX67" fmla="*/ 134296 w 1742064"/>
              <a:gd name="connsiteY67" fmla="*/ 407600 h 1620547"/>
              <a:gd name="connsiteX68" fmla="*/ 169221 w 1742064"/>
              <a:gd name="connsiteY68" fmla="*/ 350450 h 1620547"/>
              <a:gd name="connsiteX69" fmla="*/ 321621 w 1742064"/>
              <a:gd name="connsiteY69" fmla="*/ 404425 h 1620547"/>
              <a:gd name="connsiteX70" fmla="*/ 439096 w 1742064"/>
              <a:gd name="connsiteY70" fmla="*/ 483800 h 1620547"/>
              <a:gd name="connsiteX71" fmla="*/ 547046 w 1742064"/>
              <a:gd name="connsiteY71" fmla="*/ 506025 h 1620547"/>
              <a:gd name="connsiteX72" fmla="*/ 597846 w 1742064"/>
              <a:gd name="connsiteY72" fmla="*/ 448875 h 1620547"/>
              <a:gd name="connsiteX73" fmla="*/ 543871 w 1742064"/>
              <a:gd name="connsiteY73" fmla="*/ 321875 h 1620547"/>
              <a:gd name="connsiteX74" fmla="*/ 585146 w 1742064"/>
              <a:gd name="connsiteY74" fmla="*/ 277425 h 1620547"/>
              <a:gd name="connsiteX75" fmla="*/ 670871 w 1742064"/>
              <a:gd name="connsiteY75" fmla="*/ 382200 h 1620547"/>
              <a:gd name="connsiteX76" fmla="*/ 756596 w 1742064"/>
              <a:gd name="connsiteY76" fmla="*/ 404425 h 1620547"/>
              <a:gd name="connsiteX0" fmla="*/ 756596 w 1742064"/>
              <a:gd name="connsiteY0" fmla="*/ 404425 h 1620547"/>
              <a:gd name="connsiteX1" fmla="*/ 915346 w 1742064"/>
              <a:gd name="connsiteY1" fmla="*/ 394900 h 1620547"/>
              <a:gd name="connsiteX2" fmla="*/ 950271 w 1742064"/>
              <a:gd name="connsiteY2" fmla="*/ 306000 h 1620547"/>
              <a:gd name="connsiteX3" fmla="*/ 937571 w 1742064"/>
              <a:gd name="connsiteY3" fmla="*/ 67875 h 1620547"/>
              <a:gd name="connsiteX4" fmla="*/ 1016946 w 1742064"/>
              <a:gd name="connsiteY4" fmla="*/ 1200 h 1620547"/>
              <a:gd name="connsiteX5" fmla="*/ 1026471 w 1742064"/>
              <a:gd name="connsiteY5" fmla="*/ 90100 h 1620547"/>
              <a:gd name="connsiteX6" fmla="*/ 1007421 w 1742064"/>
              <a:gd name="connsiteY6" fmla="*/ 252025 h 1620547"/>
              <a:gd name="connsiteX7" fmla="*/ 1035996 w 1742064"/>
              <a:gd name="connsiteY7" fmla="*/ 442525 h 1620547"/>
              <a:gd name="connsiteX8" fmla="*/ 1175696 w 1742064"/>
              <a:gd name="connsiteY8" fmla="*/ 471100 h 1620547"/>
              <a:gd name="connsiteX9" fmla="*/ 1277296 w 1742064"/>
              <a:gd name="connsiteY9" fmla="*/ 455225 h 1620547"/>
              <a:gd name="connsiteX10" fmla="*/ 1248721 w 1742064"/>
              <a:gd name="connsiteY10" fmla="*/ 566350 h 1620547"/>
              <a:gd name="connsiteX11" fmla="*/ 1296346 w 1742064"/>
              <a:gd name="connsiteY11" fmla="*/ 645725 h 1620547"/>
              <a:gd name="connsiteX12" fmla="*/ 1432871 w 1742064"/>
              <a:gd name="connsiteY12" fmla="*/ 582225 h 1620547"/>
              <a:gd name="connsiteX13" fmla="*/ 1639246 w 1742064"/>
              <a:gd name="connsiteY13" fmla="*/ 531425 h 1620547"/>
              <a:gd name="connsiteX14" fmla="*/ 1712271 w 1742064"/>
              <a:gd name="connsiteY14" fmla="*/ 553650 h 1620547"/>
              <a:gd name="connsiteX15" fmla="*/ 1667821 w 1742064"/>
              <a:gd name="connsiteY15" fmla="*/ 604450 h 1620547"/>
              <a:gd name="connsiteX16" fmla="*/ 1467796 w 1742064"/>
              <a:gd name="connsiteY16" fmla="*/ 652075 h 1620547"/>
              <a:gd name="connsiteX17" fmla="*/ 1356671 w 1742064"/>
              <a:gd name="connsiteY17" fmla="*/ 753675 h 1620547"/>
              <a:gd name="connsiteX18" fmla="*/ 1369371 w 1742064"/>
              <a:gd name="connsiteY18" fmla="*/ 871150 h 1620547"/>
              <a:gd name="connsiteX19" fmla="*/ 1575746 w 1742064"/>
              <a:gd name="connsiteY19" fmla="*/ 931475 h 1620547"/>
              <a:gd name="connsiteX20" fmla="*/ 1699571 w 1742064"/>
              <a:gd name="connsiteY20" fmla="*/ 934650 h 1620547"/>
              <a:gd name="connsiteX21" fmla="*/ 1715446 w 1742064"/>
              <a:gd name="connsiteY21" fmla="*/ 1007675 h 1620547"/>
              <a:gd name="connsiteX22" fmla="*/ 1534471 w 1742064"/>
              <a:gd name="connsiteY22" fmla="*/ 1004500 h 1620547"/>
              <a:gd name="connsiteX23" fmla="*/ 1391596 w 1742064"/>
              <a:gd name="connsiteY23" fmla="*/ 963225 h 1620547"/>
              <a:gd name="connsiteX24" fmla="*/ 1337621 w 1742064"/>
              <a:gd name="connsiteY24" fmla="*/ 960050 h 1620547"/>
              <a:gd name="connsiteX25" fmla="*/ 1340796 w 1742064"/>
              <a:gd name="connsiteY25" fmla="*/ 1026725 h 1620547"/>
              <a:gd name="connsiteX26" fmla="*/ 1391596 w 1742064"/>
              <a:gd name="connsiteY26" fmla="*/ 1048950 h 1620547"/>
              <a:gd name="connsiteX27" fmla="*/ 1382071 w 1742064"/>
              <a:gd name="connsiteY27" fmla="*/ 1087050 h 1620547"/>
              <a:gd name="connsiteX28" fmla="*/ 1299521 w 1742064"/>
              <a:gd name="connsiteY28" fmla="*/ 1112450 h 1620547"/>
              <a:gd name="connsiteX29" fmla="*/ 1232846 w 1742064"/>
              <a:gd name="connsiteY29" fmla="*/ 1226750 h 1620547"/>
              <a:gd name="connsiteX30" fmla="*/ 1270946 w 1742064"/>
              <a:gd name="connsiteY30" fmla="*/ 1334700 h 1620547"/>
              <a:gd name="connsiteX31" fmla="*/ 1413821 w 1742064"/>
              <a:gd name="connsiteY31" fmla="*/ 1452175 h 1620547"/>
              <a:gd name="connsiteX32" fmla="*/ 1436046 w 1742064"/>
              <a:gd name="connsiteY32" fmla="*/ 1572825 h 1620547"/>
              <a:gd name="connsiteX33" fmla="*/ 1363021 w 1742064"/>
              <a:gd name="connsiteY33" fmla="*/ 1541075 h 1620547"/>
              <a:gd name="connsiteX34" fmla="*/ 1280471 w 1742064"/>
              <a:gd name="connsiteY34" fmla="*/ 1433125 h 1620547"/>
              <a:gd name="connsiteX35" fmla="*/ 1159821 w 1742064"/>
              <a:gd name="connsiteY35" fmla="*/ 1331525 h 1620547"/>
              <a:gd name="connsiteX36" fmla="*/ 1058221 w 1742064"/>
              <a:gd name="connsiteY36" fmla="*/ 1347400 h 1620547"/>
              <a:gd name="connsiteX37" fmla="*/ 1051871 w 1742064"/>
              <a:gd name="connsiteY37" fmla="*/ 1436300 h 1620547"/>
              <a:gd name="connsiteX38" fmla="*/ 1105846 w 1742064"/>
              <a:gd name="connsiteY38" fmla="*/ 1560125 h 1620547"/>
              <a:gd name="connsiteX39" fmla="*/ 1077271 w 1742064"/>
              <a:gd name="connsiteY39" fmla="*/ 1620450 h 1620547"/>
              <a:gd name="connsiteX40" fmla="*/ 1004246 w 1742064"/>
              <a:gd name="connsiteY40" fmla="*/ 1553775 h 1620547"/>
              <a:gd name="connsiteX41" fmla="*/ 947096 w 1742064"/>
              <a:gd name="connsiteY41" fmla="*/ 1404550 h 1620547"/>
              <a:gd name="connsiteX42" fmla="*/ 842321 w 1742064"/>
              <a:gd name="connsiteY42" fmla="*/ 1391850 h 1620547"/>
              <a:gd name="connsiteX43" fmla="*/ 702621 w 1742064"/>
              <a:gd name="connsiteY43" fmla="*/ 1382325 h 1620547"/>
              <a:gd name="connsiteX44" fmla="*/ 585146 w 1742064"/>
              <a:gd name="connsiteY44" fmla="*/ 1331525 h 1620547"/>
              <a:gd name="connsiteX45" fmla="*/ 508946 w 1742064"/>
              <a:gd name="connsiteY45" fmla="*/ 1366450 h 1620547"/>
              <a:gd name="connsiteX46" fmla="*/ 388296 w 1742064"/>
              <a:gd name="connsiteY46" fmla="*/ 1509325 h 1620547"/>
              <a:gd name="connsiteX47" fmla="*/ 254946 w 1742064"/>
              <a:gd name="connsiteY47" fmla="*/ 1598225 h 1620547"/>
              <a:gd name="connsiteX48" fmla="*/ 207321 w 1742064"/>
              <a:gd name="connsiteY48" fmla="*/ 1614100 h 1620547"/>
              <a:gd name="connsiteX49" fmla="*/ 178746 w 1742064"/>
              <a:gd name="connsiteY49" fmla="*/ 1572825 h 1620547"/>
              <a:gd name="connsiteX50" fmla="*/ 239071 w 1742064"/>
              <a:gd name="connsiteY50" fmla="*/ 1525200 h 1620547"/>
              <a:gd name="connsiteX51" fmla="*/ 381946 w 1742064"/>
              <a:gd name="connsiteY51" fmla="*/ 1385500 h 1620547"/>
              <a:gd name="connsiteX52" fmla="*/ 448621 w 1742064"/>
              <a:gd name="connsiteY52" fmla="*/ 1258500 h 1620547"/>
              <a:gd name="connsiteX53" fmla="*/ 397821 w 1742064"/>
              <a:gd name="connsiteY53" fmla="*/ 1112450 h 1620547"/>
              <a:gd name="connsiteX54" fmla="*/ 191446 w 1742064"/>
              <a:gd name="connsiteY54" fmla="*/ 1102925 h 1620547"/>
              <a:gd name="connsiteX55" fmla="*/ 48571 w 1742064"/>
              <a:gd name="connsiteY55" fmla="*/ 1179125 h 1620547"/>
              <a:gd name="connsiteX56" fmla="*/ 7296 w 1742064"/>
              <a:gd name="connsiteY56" fmla="*/ 1118800 h 1620547"/>
              <a:gd name="connsiteX57" fmla="*/ 181921 w 1742064"/>
              <a:gd name="connsiteY57" fmla="*/ 1033075 h 1620547"/>
              <a:gd name="connsiteX58" fmla="*/ 362896 w 1742064"/>
              <a:gd name="connsiteY58" fmla="*/ 1017200 h 1620547"/>
              <a:gd name="connsiteX59" fmla="*/ 372421 w 1742064"/>
              <a:gd name="connsiteY59" fmla="*/ 969575 h 1620547"/>
              <a:gd name="connsiteX60" fmla="*/ 261296 w 1742064"/>
              <a:gd name="connsiteY60" fmla="*/ 960050 h 1620547"/>
              <a:gd name="connsiteX61" fmla="*/ 207321 w 1742064"/>
              <a:gd name="connsiteY61" fmla="*/ 921950 h 1620547"/>
              <a:gd name="connsiteX62" fmla="*/ 273996 w 1742064"/>
              <a:gd name="connsiteY62" fmla="*/ 887025 h 1620547"/>
              <a:gd name="connsiteX63" fmla="*/ 337496 w 1742064"/>
              <a:gd name="connsiteY63" fmla="*/ 877500 h 1620547"/>
              <a:gd name="connsiteX64" fmla="*/ 372421 w 1742064"/>
              <a:gd name="connsiteY64" fmla="*/ 775900 h 1620547"/>
              <a:gd name="connsiteX65" fmla="*/ 432746 w 1742064"/>
              <a:gd name="connsiteY65" fmla="*/ 652075 h 1620547"/>
              <a:gd name="connsiteX66" fmla="*/ 353371 w 1742064"/>
              <a:gd name="connsiteY66" fmla="*/ 515550 h 1620547"/>
              <a:gd name="connsiteX67" fmla="*/ 134296 w 1742064"/>
              <a:gd name="connsiteY67" fmla="*/ 407600 h 1620547"/>
              <a:gd name="connsiteX68" fmla="*/ 169221 w 1742064"/>
              <a:gd name="connsiteY68" fmla="*/ 350450 h 1620547"/>
              <a:gd name="connsiteX69" fmla="*/ 321621 w 1742064"/>
              <a:gd name="connsiteY69" fmla="*/ 404425 h 1620547"/>
              <a:gd name="connsiteX70" fmla="*/ 439096 w 1742064"/>
              <a:gd name="connsiteY70" fmla="*/ 483800 h 1620547"/>
              <a:gd name="connsiteX71" fmla="*/ 547046 w 1742064"/>
              <a:gd name="connsiteY71" fmla="*/ 506025 h 1620547"/>
              <a:gd name="connsiteX72" fmla="*/ 597846 w 1742064"/>
              <a:gd name="connsiteY72" fmla="*/ 448875 h 1620547"/>
              <a:gd name="connsiteX73" fmla="*/ 543871 w 1742064"/>
              <a:gd name="connsiteY73" fmla="*/ 321875 h 1620547"/>
              <a:gd name="connsiteX74" fmla="*/ 585146 w 1742064"/>
              <a:gd name="connsiteY74" fmla="*/ 277425 h 1620547"/>
              <a:gd name="connsiteX75" fmla="*/ 670871 w 1742064"/>
              <a:gd name="connsiteY75" fmla="*/ 382200 h 1620547"/>
              <a:gd name="connsiteX76" fmla="*/ 756596 w 1742064"/>
              <a:gd name="connsiteY76" fmla="*/ 404425 h 1620547"/>
              <a:gd name="connsiteX0" fmla="*/ 756596 w 1742064"/>
              <a:gd name="connsiteY0" fmla="*/ 404425 h 1620547"/>
              <a:gd name="connsiteX1" fmla="*/ 915346 w 1742064"/>
              <a:gd name="connsiteY1" fmla="*/ 394900 h 1620547"/>
              <a:gd name="connsiteX2" fmla="*/ 950271 w 1742064"/>
              <a:gd name="connsiteY2" fmla="*/ 306000 h 1620547"/>
              <a:gd name="connsiteX3" fmla="*/ 937571 w 1742064"/>
              <a:gd name="connsiteY3" fmla="*/ 67875 h 1620547"/>
              <a:gd name="connsiteX4" fmla="*/ 1016946 w 1742064"/>
              <a:gd name="connsiteY4" fmla="*/ 1200 h 1620547"/>
              <a:gd name="connsiteX5" fmla="*/ 1026471 w 1742064"/>
              <a:gd name="connsiteY5" fmla="*/ 90100 h 1620547"/>
              <a:gd name="connsiteX6" fmla="*/ 1007421 w 1742064"/>
              <a:gd name="connsiteY6" fmla="*/ 252025 h 1620547"/>
              <a:gd name="connsiteX7" fmla="*/ 1035996 w 1742064"/>
              <a:gd name="connsiteY7" fmla="*/ 442525 h 1620547"/>
              <a:gd name="connsiteX8" fmla="*/ 1175696 w 1742064"/>
              <a:gd name="connsiteY8" fmla="*/ 471100 h 1620547"/>
              <a:gd name="connsiteX9" fmla="*/ 1277296 w 1742064"/>
              <a:gd name="connsiteY9" fmla="*/ 455225 h 1620547"/>
              <a:gd name="connsiteX10" fmla="*/ 1248721 w 1742064"/>
              <a:gd name="connsiteY10" fmla="*/ 566350 h 1620547"/>
              <a:gd name="connsiteX11" fmla="*/ 1296346 w 1742064"/>
              <a:gd name="connsiteY11" fmla="*/ 645725 h 1620547"/>
              <a:gd name="connsiteX12" fmla="*/ 1432871 w 1742064"/>
              <a:gd name="connsiteY12" fmla="*/ 582225 h 1620547"/>
              <a:gd name="connsiteX13" fmla="*/ 1639246 w 1742064"/>
              <a:gd name="connsiteY13" fmla="*/ 531425 h 1620547"/>
              <a:gd name="connsiteX14" fmla="*/ 1712271 w 1742064"/>
              <a:gd name="connsiteY14" fmla="*/ 553650 h 1620547"/>
              <a:gd name="connsiteX15" fmla="*/ 1667821 w 1742064"/>
              <a:gd name="connsiteY15" fmla="*/ 604450 h 1620547"/>
              <a:gd name="connsiteX16" fmla="*/ 1467796 w 1742064"/>
              <a:gd name="connsiteY16" fmla="*/ 652075 h 1620547"/>
              <a:gd name="connsiteX17" fmla="*/ 1356671 w 1742064"/>
              <a:gd name="connsiteY17" fmla="*/ 753675 h 1620547"/>
              <a:gd name="connsiteX18" fmla="*/ 1369371 w 1742064"/>
              <a:gd name="connsiteY18" fmla="*/ 871150 h 1620547"/>
              <a:gd name="connsiteX19" fmla="*/ 1575746 w 1742064"/>
              <a:gd name="connsiteY19" fmla="*/ 931475 h 1620547"/>
              <a:gd name="connsiteX20" fmla="*/ 1699571 w 1742064"/>
              <a:gd name="connsiteY20" fmla="*/ 934650 h 1620547"/>
              <a:gd name="connsiteX21" fmla="*/ 1715446 w 1742064"/>
              <a:gd name="connsiteY21" fmla="*/ 1007675 h 1620547"/>
              <a:gd name="connsiteX22" fmla="*/ 1534471 w 1742064"/>
              <a:gd name="connsiteY22" fmla="*/ 1004500 h 1620547"/>
              <a:gd name="connsiteX23" fmla="*/ 1391596 w 1742064"/>
              <a:gd name="connsiteY23" fmla="*/ 963225 h 1620547"/>
              <a:gd name="connsiteX24" fmla="*/ 1337621 w 1742064"/>
              <a:gd name="connsiteY24" fmla="*/ 960050 h 1620547"/>
              <a:gd name="connsiteX25" fmla="*/ 1340796 w 1742064"/>
              <a:gd name="connsiteY25" fmla="*/ 1026725 h 1620547"/>
              <a:gd name="connsiteX26" fmla="*/ 1391596 w 1742064"/>
              <a:gd name="connsiteY26" fmla="*/ 1048950 h 1620547"/>
              <a:gd name="connsiteX27" fmla="*/ 1382071 w 1742064"/>
              <a:gd name="connsiteY27" fmla="*/ 1087050 h 1620547"/>
              <a:gd name="connsiteX28" fmla="*/ 1299521 w 1742064"/>
              <a:gd name="connsiteY28" fmla="*/ 1112450 h 1620547"/>
              <a:gd name="connsiteX29" fmla="*/ 1232846 w 1742064"/>
              <a:gd name="connsiteY29" fmla="*/ 1226750 h 1620547"/>
              <a:gd name="connsiteX30" fmla="*/ 1270946 w 1742064"/>
              <a:gd name="connsiteY30" fmla="*/ 1334700 h 1620547"/>
              <a:gd name="connsiteX31" fmla="*/ 1413821 w 1742064"/>
              <a:gd name="connsiteY31" fmla="*/ 1452175 h 1620547"/>
              <a:gd name="connsiteX32" fmla="*/ 1436046 w 1742064"/>
              <a:gd name="connsiteY32" fmla="*/ 1572825 h 1620547"/>
              <a:gd name="connsiteX33" fmla="*/ 1363021 w 1742064"/>
              <a:gd name="connsiteY33" fmla="*/ 1541075 h 1620547"/>
              <a:gd name="connsiteX34" fmla="*/ 1280471 w 1742064"/>
              <a:gd name="connsiteY34" fmla="*/ 1433125 h 1620547"/>
              <a:gd name="connsiteX35" fmla="*/ 1159821 w 1742064"/>
              <a:gd name="connsiteY35" fmla="*/ 1331525 h 1620547"/>
              <a:gd name="connsiteX36" fmla="*/ 1058221 w 1742064"/>
              <a:gd name="connsiteY36" fmla="*/ 1347400 h 1620547"/>
              <a:gd name="connsiteX37" fmla="*/ 1051871 w 1742064"/>
              <a:gd name="connsiteY37" fmla="*/ 1436300 h 1620547"/>
              <a:gd name="connsiteX38" fmla="*/ 1105846 w 1742064"/>
              <a:gd name="connsiteY38" fmla="*/ 1560125 h 1620547"/>
              <a:gd name="connsiteX39" fmla="*/ 1077271 w 1742064"/>
              <a:gd name="connsiteY39" fmla="*/ 1620450 h 1620547"/>
              <a:gd name="connsiteX40" fmla="*/ 1004246 w 1742064"/>
              <a:gd name="connsiteY40" fmla="*/ 1553775 h 1620547"/>
              <a:gd name="connsiteX41" fmla="*/ 947096 w 1742064"/>
              <a:gd name="connsiteY41" fmla="*/ 1404550 h 1620547"/>
              <a:gd name="connsiteX42" fmla="*/ 842321 w 1742064"/>
              <a:gd name="connsiteY42" fmla="*/ 1391850 h 1620547"/>
              <a:gd name="connsiteX43" fmla="*/ 702621 w 1742064"/>
              <a:gd name="connsiteY43" fmla="*/ 1382325 h 1620547"/>
              <a:gd name="connsiteX44" fmla="*/ 585146 w 1742064"/>
              <a:gd name="connsiteY44" fmla="*/ 1331525 h 1620547"/>
              <a:gd name="connsiteX45" fmla="*/ 508946 w 1742064"/>
              <a:gd name="connsiteY45" fmla="*/ 1366450 h 1620547"/>
              <a:gd name="connsiteX46" fmla="*/ 388296 w 1742064"/>
              <a:gd name="connsiteY46" fmla="*/ 1509325 h 1620547"/>
              <a:gd name="connsiteX47" fmla="*/ 254946 w 1742064"/>
              <a:gd name="connsiteY47" fmla="*/ 1598225 h 1620547"/>
              <a:gd name="connsiteX48" fmla="*/ 207321 w 1742064"/>
              <a:gd name="connsiteY48" fmla="*/ 1614100 h 1620547"/>
              <a:gd name="connsiteX49" fmla="*/ 178746 w 1742064"/>
              <a:gd name="connsiteY49" fmla="*/ 1572825 h 1620547"/>
              <a:gd name="connsiteX50" fmla="*/ 239071 w 1742064"/>
              <a:gd name="connsiteY50" fmla="*/ 1525200 h 1620547"/>
              <a:gd name="connsiteX51" fmla="*/ 381946 w 1742064"/>
              <a:gd name="connsiteY51" fmla="*/ 1385500 h 1620547"/>
              <a:gd name="connsiteX52" fmla="*/ 448621 w 1742064"/>
              <a:gd name="connsiteY52" fmla="*/ 1258500 h 1620547"/>
              <a:gd name="connsiteX53" fmla="*/ 397821 w 1742064"/>
              <a:gd name="connsiteY53" fmla="*/ 1112450 h 1620547"/>
              <a:gd name="connsiteX54" fmla="*/ 191446 w 1742064"/>
              <a:gd name="connsiteY54" fmla="*/ 1102925 h 1620547"/>
              <a:gd name="connsiteX55" fmla="*/ 48571 w 1742064"/>
              <a:gd name="connsiteY55" fmla="*/ 1179125 h 1620547"/>
              <a:gd name="connsiteX56" fmla="*/ 7296 w 1742064"/>
              <a:gd name="connsiteY56" fmla="*/ 1118800 h 1620547"/>
              <a:gd name="connsiteX57" fmla="*/ 181921 w 1742064"/>
              <a:gd name="connsiteY57" fmla="*/ 1033075 h 1620547"/>
              <a:gd name="connsiteX58" fmla="*/ 362896 w 1742064"/>
              <a:gd name="connsiteY58" fmla="*/ 1017200 h 1620547"/>
              <a:gd name="connsiteX59" fmla="*/ 337496 w 1742064"/>
              <a:gd name="connsiteY59" fmla="*/ 960050 h 1620547"/>
              <a:gd name="connsiteX60" fmla="*/ 261296 w 1742064"/>
              <a:gd name="connsiteY60" fmla="*/ 960050 h 1620547"/>
              <a:gd name="connsiteX61" fmla="*/ 207321 w 1742064"/>
              <a:gd name="connsiteY61" fmla="*/ 921950 h 1620547"/>
              <a:gd name="connsiteX62" fmla="*/ 273996 w 1742064"/>
              <a:gd name="connsiteY62" fmla="*/ 887025 h 1620547"/>
              <a:gd name="connsiteX63" fmla="*/ 337496 w 1742064"/>
              <a:gd name="connsiteY63" fmla="*/ 877500 h 1620547"/>
              <a:gd name="connsiteX64" fmla="*/ 372421 w 1742064"/>
              <a:gd name="connsiteY64" fmla="*/ 775900 h 1620547"/>
              <a:gd name="connsiteX65" fmla="*/ 432746 w 1742064"/>
              <a:gd name="connsiteY65" fmla="*/ 652075 h 1620547"/>
              <a:gd name="connsiteX66" fmla="*/ 353371 w 1742064"/>
              <a:gd name="connsiteY66" fmla="*/ 515550 h 1620547"/>
              <a:gd name="connsiteX67" fmla="*/ 134296 w 1742064"/>
              <a:gd name="connsiteY67" fmla="*/ 407600 h 1620547"/>
              <a:gd name="connsiteX68" fmla="*/ 169221 w 1742064"/>
              <a:gd name="connsiteY68" fmla="*/ 350450 h 1620547"/>
              <a:gd name="connsiteX69" fmla="*/ 321621 w 1742064"/>
              <a:gd name="connsiteY69" fmla="*/ 404425 h 1620547"/>
              <a:gd name="connsiteX70" fmla="*/ 439096 w 1742064"/>
              <a:gd name="connsiteY70" fmla="*/ 483800 h 1620547"/>
              <a:gd name="connsiteX71" fmla="*/ 547046 w 1742064"/>
              <a:gd name="connsiteY71" fmla="*/ 506025 h 1620547"/>
              <a:gd name="connsiteX72" fmla="*/ 597846 w 1742064"/>
              <a:gd name="connsiteY72" fmla="*/ 448875 h 1620547"/>
              <a:gd name="connsiteX73" fmla="*/ 543871 w 1742064"/>
              <a:gd name="connsiteY73" fmla="*/ 321875 h 1620547"/>
              <a:gd name="connsiteX74" fmla="*/ 585146 w 1742064"/>
              <a:gd name="connsiteY74" fmla="*/ 277425 h 1620547"/>
              <a:gd name="connsiteX75" fmla="*/ 670871 w 1742064"/>
              <a:gd name="connsiteY75" fmla="*/ 382200 h 1620547"/>
              <a:gd name="connsiteX76" fmla="*/ 756596 w 1742064"/>
              <a:gd name="connsiteY76" fmla="*/ 404425 h 1620547"/>
              <a:gd name="connsiteX0" fmla="*/ 756596 w 1742064"/>
              <a:gd name="connsiteY0" fmla="*/ 404425 h 1620547"/>
              <a:gd name="connsiteX1" fmla="*/ 915346 w 1742064"/>
              <a:gd name="connsiteY1" fmla="*/ 394900 h 1620547"/>
              <a:gd name="connsiteX2" fmla="*/ 950271 w 1742064"/>
              <a:gd name="connsiteY2" fmla="*/ 306000 h 1620547"/>
              <a:gd name="connsiteX3" fmla="*/ 937571 w 1742064"/>
              <a:gd name="connsiteY3" fmla="*/ 67875 h 1620547"/>
              <a:gd name="connsiteX4" fmla="*/ 1016946 w 1742064"/>
              <a:gd name="connsiteY4" fmla="*/ 1200 h 1620547"/>
              <a:gd name="connsiteX5" fmla="*/ 1026471 w 1742064"/>
              <a:gd name="connsiteY5" fmla="*/ 90100 h 1620547"/>
              <a:gd name="connsiteX6" fmla="*/ 1007421 w 1742064"/>
              <a:gd name="connsiteY6" fmla="*/ 252025 h 1620547"/>
              <a:gd name="connsiteX7" fmla="*/ 1055046 w 1742064"/>
              <a:gd name="connsiteY7" fmla="*/ 439350 h 1620547"/>
              <a:gd name="connsiteX8" fmla="*/ 1175696 w 1742064"/>
              <a:gd name="connsiteY8" fmla="*/ 471100 h 1620547"/>
              <a:gd name="connsiteX9" fmla="*/ 1277296 w 1742064"/>
              <a:gd name="connsiteY9" fmla="*/ 455225 h 1620547"/>
              <a:gd name="connsiteX10" fmla="*/ 1248721 w 1742064"/>
              <a:gd name="connsiteY10" fmla="*/ 566350 h 1620547"/>
              <a:gd name="connsiteX11" fmla="*/ 1296346 w 1742064"/>
              <a:gd name="connsiteY11" fmla="*/ 645725 h 1620547"/>
              <a:gd name="connsiteX12" fmla="*/ 1432871 w 1742064"/>
              <a:gd name="connsiteY12" fmla="*/ 582225 h 1620547"/>
              <a:gd name="connsiteX13" fmla="*/ 1639246 w 1742064"/>
              <a:gd name="connsiteY13" fmla="*/ 531425 h 1620547"/>
              <a:gd name="connsiteX14" fmla="*/ 1712271 w 1742064"/>
              <a:gd name="connsiteY14" fmla="*/ 553650 h 1620547"/>
              <a:gd name="connsiteX15" fmla="*/ 1667821 w 1742064"/>
              <a:gd name="connsiteY15" fmla="*/ 604450 h 1620547"/>
              <a:gd name="connsiteX16" fmla="*/ 1467796 w 1742064"/>
              <a:gd name="connsiteY16" fmla="*/ 652075 h 1620547"/>
              <a:gd name="connsiteX17" fmla="*/ 1356671 w 1742064"/>
              <a:gd name="connsiteY17" fmla="*/ 753675 h 1620547"/>
              <a:gd name="connsiteX18" fmla="*/ 1369371 w 1742064"/>
              <a:gd name="connsiteY18" fmla="*/ 871150 h 1620547"/>
              <a:gd name="connsiteX19" fmla="*/ 1575746 w 1742064"/>
              <a:gd name="connsiteY19" fmla="*/ 931475 h 1620547"/>
              <a:gd name="connsiteX20" fmla="*/ 1699571 w 1742064"/>
              <a:gd name="connsiteY20" fmla="*/ 934650 h 1620547"/>
              <a:gd name="connsiteX21" fmla="*/ 1715446 w 1742064"/>
              <a:gd name="connsiteY21" fmla="*/ 1007675 h 1620547"/>
              <a:gd name="connsiteX22" fmla="*/ 1534471 w 1742064"/>
              <a:gd name="connsiteY22" fmla="*/ 1004500 h 1620547"/>
              <a:gd name="connsiteX23" fmla="*/ 1391596 w 1742064"/>
              <a:gd name="connsiteY23" fmla="*/ 963225 h 1620547"/>
              <a:gd name="connsiteX24" fmla="*/ 1337621 w 1742064"/>
              <a:gd name="connsiteY24" fmla="*/ 960050 h 1620547"/>
              <a:gd name="connsiteX25" fmla="*/ 1340796 w 1742064"/>
              <a:gd name="connsiteY25" fmla="*/ 1026725 h 1620547"/>
              <a:gd name="connsiteX26" fmla="*/ 1391596 w 1742064"/>
              <a:gd name="connsiteY26" fmla="*/ 1048950 h 1620547"/>
              <a:gd name="connsiteX27" fmla="*/ 1382071 w 1742064"/>
              <a:gd name="connsiteY27" fmla="*/ 1087050 h 1620547"/>
              <a:gd name="connsiteX28" fmla="*/ 1299521 w 1742064"/>
              <a:gd name="connsiteY28" fmla="*/ 1112450 h 1620547"/>
              <a:gd name="connsiteX29" fmla="*/ 1232846 w 1742064"/>
              <a:gd name="connsiteY29" fmla="*/ 1226750 h 1620547"/>
              <a:gd name="connsiteX30" fmla="*/ 1270946 w 1742064"/>
              <a:gd name="connsiteY30" fmla="*/ 1334700 h 1620547"/>
              <a:gd name="connsiteX31" fmla="*/ 1413821 w 1742064"/>
              <a:gd name="connsiteY31" fmla="*/ 1452175 h 1620547"/>
              <a:gd name="connsiteX32" fmla="*/ 1436046 w 1742064"/>
              <a:gd name="connsiteY32" fmla="*/ 1572825 h 1620547"/>
              <a:gd name="connsiteX33" fmla="*/ 1363021 w 1742064"/>
              <a:gd name="connsiteY33" fmla="*/ 1541075 h 1620547"/>
              <a:gd name="connsiteX34" fmla="*/ 1280471 w 1742064"/>
              <a:gd name="connsiteY34" fmla="*/ 1433125 h 1620547"/>
              <a:gd name="connsiteX35" fmla="*/ 1159821 w 1742064"/>
              <a:gd name="connsiteY35" fmla="*/ 1331525 h 1620547"/>
              <a:gd name="connsiteX36" fmla="*/ 1058221 w 1742064"/>
              <a:gd name="connsiteY36" fmla="*/ 1347400 h 1620547"/>
              <a:gd name="connsiteX37" fmla="*/ 1051871 w 1742064"/>
              <a:gd name="connsiteY37" fmla="*/ 1436300 h 1620547"/>
              <a:gd name="connsiteX38" fmla="*/ 1105846 w 1742064"/>
              <a:gd name="connsiteY38" fmla="*/ 1560125 h 1620547"/>
              <a:gd name="connsiteX39" fmla="*/ 1077271 w 1742064"/>
              <a:gd name="connsiteY39" fmla="*/ 1620450 h 1620547"/>
              <a:gd name="connsiteX40" fmla="*/ 1004246 w 1742064"/>
              <a:gd name="connsiteY40" fmla="*/ 1553775 h 1620547"/>
              <a:gd name="connsiteX41" fmla="*/ 947096 w 1742064"/>
              <a:gd name="connsiteY41" fmla="*/ 1404550 h 1620547"/>
              <a:gd name="connsiteX42" fmla="*/ 842321 w 1742064"/>
              <a:gd name="connsiteY42" fmla="*/ 1391850 h 1620547"/>
              <a:gd name="connsiteX43" fmla="*/ 702621 w 1742064"/>
              <a:gd name="connsiteY43" fmla="*/ 1382325 h 1620547"/>
              <a:gd name="connsiteX44" fmla="*/ 585146 w 1742064"/>
              <a:gd name="connsiteY44" fmla="*/ 1331525 h 1620547"/>
              <a:gd name="connsiteX45" fmla="*/ 508946 w 1742064"/>
              <a:gd name="connsiteY45" fmla="*/ 1366450 h 1620547"/>
              <a:gd name="connsiteX46" fmla="*/ 388296 w 1742064"/>
              <a:gd name="connsiteY46" fmla="*/ 1509325 h 1620547"/>
              <a:gd name="connsiteX47" fmla="*/ 254946 w 1742064"/>
              <a:gd name="connsiteY47" fmla="*/ 1598225 h 1620547"/>
              <a:gd name="connsiteX48" fmla="*/ 207321 w 1742064"/>
              <a:gd name="connsiteY48" fmla="*/ 1614100 h 1620547"/>
              <a:gd name="connsiteX49" fmla="*/ 178746 w 1742064"/>
              <a:gd name="connsiteY49" fmla="*/ 1572825 h 1620547"/>
              <a:gd name="connsiteX50" fmla="*/ 239071 w 1742064"/>
              <a:gd name="connsiteY50" fmla="*/ 1525200 h 1620547"/>
              <a:gd name="connsiteX51" fmla="*/ 381946 w 1742064"/>
              <a:gd name="connsiteY51" fmla="*/ 1385500 h 1620547"/>
              <a:gd name="connsiteX52" fmla="*/ 448621 w 1742064"/>
              <a:gd name="connsiteY52" fmla="*/ 1258500 h 1620547"/>
              <a:gd name="connsiteX53" fmla="*/ 397821 w 1742064"/>
              <a:gd name="connsiteY53" fmla="*/ 1112450 h 1620547"/>
              <a:gd name="connsiteX54" fmla="*/ 191446 w 1742064"/>
              <a:gd name="connsiteY54" fmla="*/ 1102925 h 1620547"/>
              <a:gd name="connsiteX55" fmla="*/ 48571 w 1742064"/>
              <a:gd name="connsiteY55" fmla="*/ 1179125 h 1620547"/>
              <a:gd name="connsiteX56" fmla="*/ 7296 w 1742064"/>
              <a:gd name="connsiteY56" fmla="*/ 1118800 h 1620547"/>
              <a:gd name="connsiteX57" fmla="*/ 181921 w 1742064"/>
              <a:gd name="connsiteY57" fmla="*/ 1033075 h 1620547"/>
              <a:gd name="connsiteX58" fmla="*/ 362896 w 1742064"/>
              <a:gd name="connsiteY58" fmla="*/ 1017200 h 1620547"/>
              <a:gd name="connsiteX59" fmla="*/ 337496 w 1742064"/>
              <a:gd name="connsiteY59" fmla="*/ 960050 h 1620547"/>
              <a:gd name="connsiteX60" fmla="*/ 261296 w 1742064"/>
              <a:gd name="connsiteY60" fmla="*/ 960050 h 1620547"/>
              <a:gd name="connsiteX61" fmla="*/ 207321 w 1742064"/>
              <a:gd name="connsiteY61" fmla="*/ 921950 h 1620547"/>
              <a:gd name="connsiteX62" fmla="*/ 273996 w 1742064"/>
              <a:gd name="connsiteY62" fmla="*/ 887025 h 1620547"/>
              <a:gd name="connsiteX63" fmla="*/ 337496 w 1742064"/>
              <a:gd name="connsiteY63" fmla="*/ 877500 h 1620547"/>
              <a:gd name="connsiteX64" fmla="*/ 372421 w 1742064"/>
              <a:gd name="connsiteY64" fmla="*/ 775900 h 1620547"/>
              <a:gd name="connsiteX65" fmla="*/ 432746 w 1742064"/>
              <a:gd name="connsiteY65" fmla="*/ 652075 h 1620547"/>
              <a:gd name="connsiteX66" fmla="*/ 353371 w 1742064"/>
              <a:gd name="connsiteY66" fmla="*/ 515550 h 1620547"/>
              <a:gd name="connsiteX67" fmla="*/ 134296 w 1742064"/>
              <a:gd name="connsiteY67" fmla="*/ 407600 h 1620547"/>
              <a:gd name="connsiteX68" fmla="*/ 169221 w 1742064"/>
              <a:gd name="connsiteY68" fmla="*/ 350450 h 1620547"/>
              <a:gd name="connsiteX69" fmla="*/ 321621 w 1742064"/>
              <a:gd name="connsiteY69" fmla="*/ 404425 h 1620547"/>
              <a:gd name="connsiteX70" fmla="*/ 439096 w 1742064"/>
              <a:gd name="connsiteY70" fmla="*/ 483800 h 1620547"/>
              <a:gd name="connsiteX71" fmla="*/ 547046 w 1742064"/>
              <a:gd name="connsiteY71" fmla="*/ 506025 h 1620547"/>
              <a:gd name="connsiteX72" fmla="*/ 597846 w 1742064"/>
              <a:gd name="connsiteY72" fmla="*/ 448875 h 1620547"/>
              <a:gd name="connsiteX73" fmla="*/ 543871 w 1742064"/>
              <a:gd name="connsiteY73" fmla="*/ 321875 h 1620547"/>
              <a:gd name="connsiteX74" fmla="*/ 585146 w 1742064"/>
              <a:gd name="connsiteY74" fmla="*/ 277425 h 1620547"/>
              <a:gd name="connsiteX75" fmla="*/ 670871 w 1742064"/>
              <a:gd name="connsiteY75" fmla="*/ 382200 h 1620547"/>
              <a:gd name="connsiteX76" fmla="*/ 756596 w 1742064"/>
              <a:gd name="connsiteY76" fmla="*/ 404425 h 1620547"/>
              <a:gd name="connsiteX0" fmla="*/ 756596 w 1742064"/>
              <a:gd name="connsiteY0" fmla="*/ 404425 h 1620547"/>
              <a:gd name="connsiteX1" fmla="*/ 915346 w 1742064"/>
              <a:gd name="connsiteY1" fmla="*/ 394900 h 1620547"/>
              <a:gd name="connsiteX2" fmla="*/ 950271 w 1742064"/>
              <a:gd name="connsiteY2" fmla="*/ 306000 h 1620547"/>
              <a:gd name="connsiteX3" fmla="*/ 937571 w 1742064"/>
              <a:gd name="connsiteY3" fmla="*/ 67875 h 1620547"/>
              <a:gd name="connsiteX4" fmla="*/ 1016946 w 1742064"/>
              <a:gd name="connsiteY4" fmla="*/ 1200 h 1620547"/>
              <a:gd name="connsiteX5" fmla="*/ 1026471 w 1742064"/>
              <a:gd name="connsiteY5" fmla="*/ 90100 h 1620547"/>
              <a:gd name="connsiteX6" fmla="*/ 1026471 w 1742064"/>
              <a:gd name="connsiteY6" fmla="*/ 258375 h 1620547"/>
              <a:gd name="connsiteX7" fmla="*/ 1055046 w 1742064"/>
              <a:gd name="connsiteY7" fmla="*/ 439350 h 1620547"/>
              <a:gd name="connsiteX8" fmla="*/ 1175696 w 1742064"/>
              <a:gd name="connsiteY8" fmla="*/ 471100 h 1620547"/>
              <a:gd name="connsiteX9" fmla="*/ 1277296 w 1742064"/>
              <a:gd name="connsiteY9" fmla="*/ 455225 h 1620547"/>
              <a:gd name="connsiteX10" fmla="*/ 1248721 w 1742064"/>
              <a:gd name="connsiteY10" fmla="*/ 566350 h 1620547"/>
              <a:gd name="connsiteX11" fmla="*/ 1296346 w 1742064"/>
              <a:gd name="connsiteY11" fmla="*/ 645725 h 1620547"/>
              <a:gd name="connsiteX12" fmla="*/ 1432871 w 1742064"/>
              <a:gd name="connsiteY12" fmla="*/ 582225 h 1620547"/>
              <a:gd name="connsiteX13" fmla="*/ 1639246 w 1742064"/>
              <a:gd name="connsiteY13" fmla="*/ 531425 h 1620547"/>
              <a:gd name="connsiteX14" fmla="*/ 1712271 w 1742064"/>
              <a:gd name="connsiteY14" fmla="*/ 553650 h 1620547"/>
              <a:gd name="connsiteX15" fmla="*/ 1667821 w 1742064"/>
              <a:gd name="connsiteY15" fmla="*/ 604450 h 1620547"/>
              <a:gd name="connsiteX16" fmla="*/ 1467796 w 1742064"/>
              <a:gd name="connsiteY16" fmla="*/ 652075 h 1620547"/>
              <a:gd name="connsiteX17" fmla="*/ 1356671 w 1742064"/>
              <a:gd name="connsiteY17" fmla="*/ 753675 h 1620547"/>
              <a:gd name="connsiteX18" fmla="*/ 1369371 w 1742064"/>
              <a:gd name="connsiteY18" fmla="*/ 871150 h 1620547"/>
              <a:gd name="connsiteX19" fmla="*/ 1575746 w 1742064"/>
              <a:gd name="connsiteY19" fmla="*/ 931475 h 1620547"/>
              <a:gd name="connsiteX20" fmla="*/ 1699571 w 1742064"/>
              <a:gd name="connsiteY20" fmla="*/ 934650 h 1620547"/>
              <a:gd name="connsiteX21" fmla="*/ 1715446 w 1742064"/>
              <a:gd name="connsiteY21" fmla="*/ 1007675 h 1620547"/>
              <a:gd name="connsiteX22" fmla="*/ 1534471 w 1742064"/>
              <a:gd name="connsiteY22" fmla="*/ 1004500 h 1620547"/>
              <a:gd name="connsiteX23" fmla="*/ 1391596 w 1742064"/>
              <a:gd name="connsiteY23" fmla="*/ 963225 h 1620547"/>
              <a:gd name="connsiteX24" fmla="*/ 1337621 w 1742064"/>
              <a:gd name="connsiteY24" fmla="*/ 960050 h 1620547"/>
              <a:gd name="connsiteX25" fmla="*/ 1340796 w 1742064"/>
              <a:gd name="connsiteY25" fmla="*/ 1026725 h 1620547"/>
              <a:gd name="connsiteX26" fmla="*/ 1391596 w 1742064"/>
              <a:gd name="connsiteY26" fmla="*/ 1048950 h 1620547"/>
              <a:gd name="connsiteX27" fmla="*/ 1382071 w 1742064"/>
              <a:gd name="connsiteY27" fmla="*/ 1087050 h 1620547"/>
              <a:gd name="connsiteX28" fmla="*/ 1299521 w 1742064"/>
              <a:gd name="connsiteY28" fmla="*/ 1112450 h 1620547"/>
              <a:gd name="connsiteX29" fmla="*/ 1232846 w 1742064"/>
              <a:gd name="connsiteY29" fmla="*/ 1226750 h 1620547"/>
              <a:gd name="connsiteX30" fmla="*/ 1270946 w 1742064"/>
              <a:gd name="connsiteY30" fmla="*/ 1334700 h 1620547"/>
              <a:gd name="connsiteX31" fmla="*/ 1413821 w 1742064"/>
              <a:gd name="connsiteY31" fmla="*/ 1452175 h 1620547"/>
              <a:gd name="connsiteX32" fmla="*/ 1436046 w 1742064"/>
              <a:gd name="connsiteY32" fmla="*/ 1572825 h 1620547"/>
              <a:gd name="connsiteX33" fmla="*/ 1363021 w 1742064"/>
              <a:gd name="connsiteY33" fmla="*/ 1541075 h 1620547"/>
              <a:gd name="connsiteX34" fmla="*/ 1280471 w 1742064"/>
              <a:gd name="connsiteY34" fmla="*/ 1433125 h 1620547"/>
              <a:gd name="connsiteX35" fmla="*/ 1159821 w 1742064"/>
              <a:gd name="connsiteY35" fmla="*/ 1331525 h 1620547"/>
              <a:gd name="connsiteX36" fmla="*/ 1058221 w 1742064"/>
              <a:gd name="connsiteY36" fmla="*/ 1347400 h 1620547"/>
              <a:gd name="connsiteX37" fmla="*/ 1051871 w 1742064"/>
              <a:gd name="connsiteY37" fmla="*/ 1436300 h 1620547"/>
              <a:gd name="connsiteX38" fmla="*/ 1105846 w 1742064"/>
              <a:gd name="connsiteY38" fmla="*/ 1560125 h 1620547"/>
              <a:gd name="connsiteX39" fmla="*/ 1077271 w 1742064"/>
              <a:gd name="connsiteY39" fmla="*/ 1620450 h 1620547"/>
              <a:gd name="connsiteX40" fmla="*/ 1004246 w 1742064"/>
              <a:gd name="connsiteY40" fmla="*/ 1553775 h 1620547"/>
              <a:gd name="connsiteX41" fmla="*/ 947096 w 1742064"/>
              <a:gd name="connsiteY41" fmla="*/ 1404550 h 1620547"/>
              <a:gd name="connsiteX42" fmla="*/ 842321 w 1742064"/>
              <a:gd name="connsiteY42" fmla="*/ 1391850 h 1620547"/>
              <a:gd name="connsiteX43" fmla="*/ 702621 w 1742064"/>
              <a:gd name="connsiteY43" fmla="*/ 1382325 h 1620547"/>
              <a:gd name="connsiteX44" fmla="*/ 585146 w 1742064"/>
              <a:gd name="connsiteY44" fmla="*/ 1331525 h 1620547"/>
              <a:gd name="connsiteX45" fmla="*/ 508946 w 1742064"/>
              <a:gd name="connsiteY45" fmla="*/ 1366450 h 1620547"/>
              <a:gd name="connsiteX46" fmla="*/ 388296 w 1742064"/>
              <a:gd name="connsiteY46" fmla="*/ 1509325 h 1620547"/>
              <a:gd name="connsiteX47" fmla="*/ 254946 w 1742064"/>
              <a:gd name="connsiteY47" fmla="*/ 1598225 h 1620547"/>
              <a:gd name="connsiteX48" fmla="*/ 207321 w 1742064"/>
              <a:gd name="connsiteY48" fmla="*/ 1614100 h 1620547"/>
              <a:gd name="connsiteX49" fmla="*/ 178746 w 1742064"/>
              <a:gd name="connsiteY49" fmla="*/ 1572825 h 1620547"/>
              <a:gd name="connsiteX50" fmla="*/ 239071 w 1742064"/>
              <a:gd name="connsiteY50" fmla="*/ 1525200 h 1620547"/>
              <a:gd name="connsiteX51" fmla="*/ 381946 w 1742064"/>
              <a:gd name="connsiteY51" fmla="*/ 1385500 h 1620547"/>
              <a:gd name="connsiteX52" fmla="*/ 448621 w 1742064"/>
              <a:gd name="connsiteY52" fmla="*/ 1258500 h 1620547"/>
              <a:gd name="connsiteX53" fmla="*/ 397821 w 1742064"/>
              <a:gd name="connsiteY53" fmla="*/ 1112450 h 1620547"/>
              <a:gd name="connsiteX54" fmla="*/ 191446 w 1742064"/>
              <a:gd name="connsiteY54" fmla="*/ 1102925 h 1620547"/>
              <a:gd name="connsiteX55" fmla="*/ 48571 w 1742064"/>
              <a:gd name="connsiteY55" fmla="*/ 1179125 h 1620547"/>
              <a:gd name="connsiteX56" fmla="*/ 7296 w 1742064"/>
              <a:gd name="connsiteY56" fmla="*/ 1118800 h 1620547"/>
              <a:gd name="connsiteX57" fmla="*/ 181921 w 1742064"/>
              <a:gd name="connsiteY57" fmla="*/ 1033075 h 1620547"/>
              <a:gd name="connsiteX58" fmla="*/ 362896 w 1742064"/>
              <a:gd name="connsiteY58" fmla="*/ 1017200 h 1620547"/>
              <a:gd name="connsiteX59" fmla="*/ 337496 w 1742064"/>
              <a:gd name="connsiteY59" fmla="*/ 960050 h 1620547"/>
              <a:gd name="connsiteX60" fmla="*/ 261296 w 1742064"/>
              <a:gd name="connsiteY60" fmla="*/ 960050 h 1620547"/>
              <a:gd name="connsiteX61" fmla="*/ 207321 w 1742064"/>
              <a:gd name="connsiteY61" fmla="*/ 921950 h 1620547"/>
              <a:gd name="connsiteX62" fmla="*/ 273996 w 1742064"/>
              <a:gd name="connsiteY62" fmla="*/ 887025 h 1620547"/>
              <a:gd name="connsiteX63" fmla="*/ 337496 w 1742064"/>
              <a:gd name="connsiteY63" fmla="*/ 877500 h 1620547"/>
              <a:gd name="connsiteX64" fmla="*/ 372421 w 1742064"/>
              <a:gd name="connsiteY64" fmla="*/ 775900 h 1620547"/>
              <a:gd name="connsiteX65" fmla="*/ 432746 w 1742064"/>
              <a:gd name="connsiteY65" fmla="*/ 652075 h 1620547"/>
              <a:gd name="connsiteX66" fmla="*/ 353371 w 1742064"/>
              <a:gd name="connsiteY66" fmla="*/ 515550 h 1620547"/>
              <a:gd name="connsiteX67" fmla="*/ 134296 w 1742064"/>
              <a:gd name="connsiteY67" fmla="*/ 407600 h 1620547"/>
              <a:gd name="connsiteX68" fmla="*/ 169221 w 1742064"/>
              <a:gd name="connsiteY68" fmla="*/ 350450 h 1620547"/>
              <a:gd name="connsiteX69" fmla="*/ 321621 w 1742064"/>
              <a:gd name="connsiteY69" fmla="*/ 404425 h 1620547"/>
              <a:gd name="connsiteX70" fmla="*/ 439096 w 1742064"/>
              <a:gd name="connsiteY70" fmla="*/ 483800 h 1620547"/>
              <a:gd name="connsiteX71" fmla="*/ 547046 w 1742064"/>
              <a:gd name="connsiteY71" fmla="*/ 506025 h 1620547"/>
              <a:gd name="connsiteX72" fmla="*/ 597846 w 1742064"/>
              <a:gd name="connsiteY72" fmla="*/ 448875 h 1620547"/>
              <a:gd name="connsiteX73" fmla="*/ 543871 w 1742064"/>
              <a:gd name="connsiteY73" fmla="*/ 321875 h 1620547"/>
              <a:gd name="connsiteX74" fmla="*/ 585146 w 1742064"/>
              <a:gd name="connsiteY74" fmla="*/ 277425 h 1620547"/>
              <a:gd name="connsiteX75" fmla="*/ 670871 w 1742064"/>
              <a:gd name="connsiteY75" fmla="*/ 382200 h 1620547"/>
              <a:gd name="connsiteX76" fmla="*/ 756596 w 1742064"/>
              <a:gd name="connsiteY76" fmla="*/ 404425 h 1620547"/>
              <a:gd name="connsiteX0" fmla="*/ 756596 w 1742064"/>
              <a:gd name="connsiteY0" fmla="*/ 404425 h 1620547"/>
              <a:gd name="connsiteX1" fmla="*/ 915346 w 1742064"/>
              <a:gd name="connsiteY1" fmla="*/ 394900 h 1620547"/>
              <a:gd name="connsiteX2" fmla="*/ 950271 w 1742064"/>
              <a:gd name="connsiteY2" fmla="*/ 306000 h 1620547"/>
              <a:gd name="connsiteX3" fmla="*/ 937571 w 1742064"/>
              <a:gd name="connsiteY3" fmla="*/ 67875 h 1620547"/>
              <a:gd name="connsiteX4" fmla="*/ 1016946 w 1742064"/>
              <a:gd name="connsiteY4" fmla="*/ 1200 h 1620547"/>
              <a:gd name="connsiteX5" fmla="*/ 1026471 w 1742064"/>
              <a:gd name="connsiteY5" fmla="*/ 90100 h 1620547"/>
              <a:gd name="connsiteX6" fmla="*/ 1026471 w 1742064"/>
              <a:gd name="connsiteY6" fmla="*/ 258375 h 1620547"/>
              <a:gd name="connsiteX7" fmla="*/ 1055046 w 1742064"/>
              <a:gd name="connsiteY7" fmla="*/ 439350 h 1620547"/>
              <a:gd name="connsiteX8" fmla="*/ 1175696 w 1742064"/>
              <a:gd name="connsiteY8" fmla="*/ 471100 h 1620547"/>
              <a:gd name="connsiteX9" fmla="*/ 1277296 w 1742064"/>
              <a:gd name="connsiteY9" fmla="*/ 455225 h 1620547"/>
              <a:gd name="connsiteX10" fmla="*/ 1248721 w 1742064"/>
              <a:gd name="connsiteY10" fmla="*/ 566350 h 1620547"/>
              <a:gd name="connsiteX11" fmla="*/ 1296346 w 1742064"/>
              <a:gd name="connsiteY11" fmla="*/ 645725 h 1620547"/>
              <a:gd name="connsiteX12" fmla="*/ 1432871 w 1742064"/>
              <a:gd name="connsiteY12" fmla="*/ 582225 h 1620547"/>
              <a:gd name="connsiteX13" fmla="*/ 1639246 w 1742064"/>
              <a:gd name="connsiteY13" fmla="*/ 531425 h 1620547"/>
              <a:gd name="connsiteX14" fmla="*/ 1712271 w 1742064"/>
              <a:gd name="connsiteY14" fmla="*/ 553650 h 1620547"/>
              <a:gd name="connsiteX15" fmla="*/ 1667821 w 1742064"/>
              <a:gd name="connsiteY15" fmla="*/ 604450 h 1620547"/>
              <a:gd name="connsiteX16" fmla="*/ 1467796 w 1742064"/>
              <a:gd name="connsiteY16" fmla="*/ 652075 h 1620547"/>
              <a:gd name="connsiteX17" fmla="*/ 1356671 w 1742064"/>
              <a:gd name="connsiteY17" fmla="*/ 753675 h 1620547"/>
              <a:gd name="connsiteX18" fmla="*/ 1369371 w 1742064"/>
              <a:gd name="connsiteY18" fmla="*/ 871150 h 1620547"/>
              <a:gd name="connsiteX19" fmla="*/ 1575746 w 1742064"/>
              <a:gd name="connsiteY19" fmla="*/ 931475 h 1620547"/>
              <a:gd name="connsiteX20" fmla="*/ 1699571 w 1742064"/>
              <a:gd name="connsiteY20" fmla="*/ 934650 h 1620547"/>
              <a:gd name="connsiteX21" fmla="*/ 1715446 w 1742064"/>
              <a:gd name="connsiteY21" fmla="*/ 1007675 h 1620547"/>
              <a:gd name="connsiteX22" fmla="*/ 1534471 w 1742064"/>
              <a:gd name="connsiteY22" fmla="*/ 1004500 h 1620547"/>
              <a:gd name="connsiteX23" fmla="*/ 1391596 w 1742064"/>
              <a:gd name="connsiteY23" fmla="*/ 963225 h 1620547"/>
              <a:gd name="connsiteX24" fmla="*/ 1337621 w 1742064"/>
              <a:gd name="connsiteY24" fmla="*/ 960050 h 1620547"/>
              <a:gd name="connsiteX25" fmla="*/ 1340796 w 1742064"/>
              <a:gd name="connsiteY25" fmla="*/ 1026725 h 1620547"/>
              <a:gd name="connsiteX26" fmla="*/ 1404296 w 1742064"/>
              <a:gd name="connsiteY26" fmla="*/ 1017200 h 1620547"/>
              <a:gd name="connsiteX27" fmla="*/ 1382071 w 1742064"/>
              <a:gd name="connsiteY27" fmla="*/ 1087050 h 1620547"/>
              <a:gd name="connsiteX28" fmla="*/ 1299521 w 1742064"/>
              <a:gd name="connsiteY28" fmla="*/ 1112450 h 1620547"/>
              <a:gd name="connsiteX29" fmla="*/ 1232846 w 1742064"/>
              <a:gd name="connsiteY29" fmla="*/ 1226750 h 1620547"/>
              <a:gd name="connsiteX30" fmla="*/ 1270946 w 1742064"/>
              <a:gd name="connsiteY30" fmla="*/ 1334700 h 1620547"/>
              <a:gd name="connsiteX31" fmla="*/ 1413821 w 1742064"/>
              <a:gd name="connsiteY31" fmla="*/ 1452175 h 1620547"/>
              <a:gd name="connsiteX32" fmla="*/ 1436046 w 1742064"/>
              <a:gd name="connsiteY32" fmla="*/ 1572825 h 1620547"/>
              <a:gd name="connsiteX33" fmla="*/ 1363021 w 1742064"/>
              <a:gd name="connsiteY33" fmla="*/ 1541075 h 1620547"/>
              <a:gd name="connsiteX34" fmla="*/ 1280471 w 1742064"/>
              <a:gd name="connsiteY34" fmla="*/ 1433125 h 1620547"/>
              <a:gd name="connsiteX35" fmla="*/ 1159821 w 1742064"/>
              <a:gd name="connsiteY35" fmla="*/ 1331525 h 1620547"/>
              <a:gd name="connsiteX36" fmla="*/ 1058221 w 1742064"/>
              <a:gd name="connsiteY36" fmla="*/ 1347400 h 1620547"/>
              <a:gd name="connsiteX37" fmla="*/ 1051871 w 1742064"/>
              <a:gd name="connsiteY37" fmla="*/ 1436300 h 1620547"/>
              <a:gd name="connsiteX38" fmla="*/ 1105846 w 1742064"/>
              <a:gd name="connsiteY38" fmla="*/ 1560125 h 1620547"/>
              <a:gd name="connsiteX39" fmla="*/ 1077271 w 1742064"/>
              <a:gd name="connsiteY39" fmla="*/ 1620450 h 1620547"/>
              <a:gd name="connsiteX40" fmla="*/ 1004246 w 1742064"/>
              <a:gd name="connsiteY40" fmla="*/ 1553775 h 1620547"/>
              <a:gd name="connsiteX41" fmla="*/ 947096 w 1742064"/>
              <a:gd name="connsiteY41" fmla="*/ 1404550 h 1620547"/>
              <a:gd name="connsiteX42" fmla="*/ 842321 w 1742064"/>
              <a:gd name="connsiteY42" fmla="*/ 1391850 h 1620547"/>
              <a:gd name="connsiteX43" fmla="*/ 702621 w 1742064"/>
              <a:gd name="connsiteY43" fmla="*/ 1382325 h 1620547"/>
              <a:gd name="connsiteX44" fmla="*/ 585146 w 1742064"/>
              <a:gd name="connsiteY44" fmla="*/ 1331525 h 1620547"/>
              <a:gd name="connsiteX45" fmla="*/ 508946 w 1742064"/>
              <a:gd name="connsiteY45" fmla="*/ 1366450 h 1620547"/>
              <a:gd name="connsiteX46" fmla="*/ 388296 w 1742064"/>
              <a:gd name="connsiteY46" fmla="*/ 1509325 h 1620547"/>
              <a:gd name="connsiteX47" fmla="*/ 254946 w 1742064"/>
              <a:gd name="connsiteY47" fmla="*/ 1598225 h 1620547"/>
              <a:gd name="connsiteX48" fmla="*/ 207321 w 1742064"/>
              <a:gd name="connsiteY48" fmla="*/ 1614100 h 1620547"/>
              <a:gd name="connsiteX49" fmla="*/ 178746 w 1742064"/>
              <a:gd name="connsiteY49" fmla="*/ 1572825 h 1620547"/>
              <a:gd name="connsiteX50" fmla="*/ 239071 w 1742064"/>
              <a:gd name="connsiteY50" fmla="*/ 1525200 h 1620547"/>
              <a:gd name="connsiteX51" fmla="*/ 381946 w 1742064"/>
              <a:gd name="connsiteY51" fmla="*/ 1385500 h 1620547"/>
              <a:gd name="connsiteX52" fmla="*/ 448621 w 1742064"/>
              <a:gd name="connsiteY52" fmla="*/ 1258500 h 1620547"/>
              <a:gd name="connsiteX53" fmla="*/ 397821 w 1742064"/>
              <a:gd name="connsiteY53" fmla="*/ 1112450 h 1620547"/>
              <a:gd name="connsiteX54" fmla="*/ 191446 w 1742064"/>
              <a:gd name="connsiteY54" fmla="*/ 1102925 h 1620547"/>
              <a:gd name="connsiteX55" fmla="*/ 48571 w 1742064"/>
              <a:gd name="connsiteY55" fmla="*/ 1179125 h 1620547"/>
              <a:gd name="connsiteX56" fmla="*/ 7296 w 1742064"/>
              <a:gd name="connsiteY56" fmla="*/ 1118800 h 1620547"/>
              <a:gd name="connsiteX57" fmla="*/ 181921 w 1742064"/>
              <a:gd name="connsiteY57" fmla="*/ 1033075 h 1620547"/>
              <a:gd name="connsiteX58" fmla="*/ 362896 w 1742064"/>
              <a:gd name="connsiteY58" fmla="*/ 1017200 h 1620547"/>
              <a:gd name="connsiteX59" fmla="*/ 337496 w 1742064"/>
              <a:gd name="connsiteY59" fmla="*/ 960050 h 1620547"/>
              <a:gd name="connsiteX60" fmla="*/ 261296 w 1742064"/>
              <a:gd name="connsiteY60" fmla="*/ 960050 h 1620547"/>
              <a:gd name="connsiteX61" fmla="*/ 207321 w 1742064"/>
              <a:gd name="connsiteY61" fmla="*/ 921950 h 1620547"/>
              <a:gd name="connsiteX62" fmla="*/ 273996 w 1742064"/>
              <a:gd name="connsiteY62" fmla="*/ 887025 h 1620547"/>
              <a:gd name="connsiteX63" fmla="*/ 337496 w 1742064"/>
              <a:gd name="connsiteY63" fmla="*/ 877500 h 1620547"/>
              <a:gd name="connsiteX64" fmla="*/ 372421 w 1742064"/>
              <a:gd name="connsiteY64" fmla="*/ 775900 h 1620547"/>
              <a:gd name="connsiteX65" fmla="*/ 432746 w 1742064"/>
              <a:gd name="connsiteY65" fmla="*/ 652075 h 1620547"/>
              <a:gd name="connsiteX66" fmla="*/ 353371 w 1742064"/>
              <a:gd name="connsiteY66" fmla="*/ 515550 h 1620547"/>
              <a:gd name="connsiteX67" fmla="*/ 134296 w 1742064"/>
              <a:gd name="connsiteY67" fmla="*/ 407600 h 1620547"/>
              <a:gd name="connsiteX68" fmla="*/ 169221 w 1742064"/>
              <a:gd name="connsiteY68" fmla="*/ 350450 h 1620547"/>
              <a:gd name="connsiteX69" fmla="*/ 321621 w 1742064"/>
              <a:gd name="connsiteY69" fmla="*/ 404425 h 1620547"/>
              <a:gd name="connsiteX70" fmla="*/ 439096 w 1742064"/>
              <a:gd name="connsiteY70" fmla="*/ 483800 h 1620547"/>
              <a:gd name="connsiteX71" fmla="*/ 547046 w 1742064"/>
              <a:gd name="connsiteY71" fmla="*/ 506025 h 1620547"/>
              <a:gd name="connsiteX72" fmla="*/ 597846 w 1742064"/>
              <a:gd name="connsiteY72" fmla="*/ 448875 h 1620547"/>
              <a:gd name="connsiteX73" fmla="*/ 543871 w 1742064"/>
              <a:gd name="connsiteY73" fmla="*/ 321875 h 1620547"/>
              <a:gd name="connsiteX74" fmla="*/ 585146 w 1742064"/>
              <a:gd name="connsiteY74" fmla="*/ 277425 h 1620547"/>
              <a:gd name="connsiteX75" fmla="*/ 670871 w 1742064"/>
              <a:gd name="connsiteY75" fmla="*/ 382200 h 1620547"/>
              <a:gd name="connsiteX76" fmla="*/ 756596 w 1742064"/>
              <a:gd name="connsiteY76" fmla="*/ 404425 h 1620547"/>
              <a:gd name="connsiteX0" fmla="*/ 756596 w 1742064"/>
              <a:gd name="connsiteY0" fmla="*/ 404425 h 1620547"/>
              <a:gd name="connsiteX1" fmla="*/ 915346 w 1742064"/>
              <a:gd name="connsiteY1" fmla="*/ 394900 h 1620547"/>
              <a:gd name="connsiteX2" fmla="*/ 950271 w 1742064"/>
              <a:gd name="connsiteY2" fmla="*/ 306000 h 1620547"/>
              <a:gd name="connsiteX3" fmla="*/ 937571 w 1742064"/>
              <a:gd name="connsiteY3" fmla="*/ 67875 h 1620547"/>
              <a:gd name="connsiteX4" fmla="*/ 1016946 w 1742064"/>
              <a:gd name="connsiteY4" fmla="*/ 1200 h 1620547"/>
              <a:gd name="connsiteX5" fmla="*/ 1026471 w 1742064"/>
              <a:gd name="connsiteY5" fmla="*/ 90100 h 1620547"/>
              <a:gd name="connsiteX6" fmla="*/ 1026471 w 1742064"/>
              <a:gd name="connsiteY6" fmla="*/ 258375 h 1620547"/>
              <a:gd name="connsiteX7" fmla="*/ 1055046 w 1742064"/>
              <a:gd name="connsiteY7" fmla="*/ 439350 h 1620547"/>
              <a:gd name="connsiteX8" fmla="*/ 1175696 w 1742064"/>
              <a:gd name="connsiteY8" fmla="*/ 471100 h 1620547"/>
              <a:gd name="connsiteX9" fmla="*/ 1277296 w 1742064"/>
              <a:gd name="connsiteY9" fmla="*/ 455225 h 1620547"/>
              <a:gd name="connsiteX10" fmla="*/ 1248721 w 1742064"/>
              <a:gd name="connsiteY10" fmla="*/ 566350 h 1620547"/>
              <a:gd name="connsiteX11" fmla="*/ 1296346 w 1742064"/>
              <a:gd name="connsiteY11" fmla="*/ 645725 h 1620547"/>
              <a:gd name="connsiteX12" fmla="*/ 1432871 w 1742064"/>
              <a:gd name="connsiteY12" fmla="*/ 582225 h 1620547"/>
              <a:gd name="connsiteX13" fmla="*/ 1639246 w 1742064"/>
              <a:gd name="connsiteY13" fmla="*/ 531425 h 1620547"/>
              <a:gd name="connsiteX14" fmla="*/ 1712271 w 1742064"/>
              <a:gd name="connsiteY14" fmla="*/ 553650 h 1620547"/>
              <a:gd name="connsiteX15" fmla="*/ 1667821 w 1742064"/>
              <a:gd name="connsiteY15" fmla="*/ 604450 h 1620547"/>
              <a:gd name="connsiteX16" fmla="*/ 1467796 w 1742064"/>
              <a:gd name="connsiteY16" fmla="*/ 652075 h 1620547"/>
              <a:gd name="connsiteX17" fmla="*/ 1356671 w 1742064"/>
              <a:gd name="connsiteY17" fmla="*/ 753675 h 1620547"/>
              <a:gd name="connsiteX18" fmla="*/ 1369371 w 1742064"/>
              <a:gd name="connsiteY18" fmla="*/ 871150 h 1620547"/>
              <a:gd name="connsiteX19" fmla="*/ 1575746 w 1742064"/>
              <a:gd name="connsiteY19" fmla="*/ 931475 h 1620547"/>
              <a:gd name="connsiteX20" fmla="*/ 1699571 w 1742064"/>
              <a:gd name="connsiteY20" fmla="*/ 934650 h 1620547"/>
              <a:gd name="connsiteX21" fmla="*/ 1715446 w 1742064"/>
              <a:gd name="connsiteY21" fmla="*/ 1007675 h 1620547"/>
              <a:gd name="connsiteX22" fmla="*/ 1534471 w 1742064"/>
              <a:gd name="connsiteY22" fmla="*/ 1004500 h 1620547"/>
              <a:gd name="connsiteX23" fmla="*/ 1391596 w 1742064"/>
              <a:gd name="connsiteY23" fmla="*/ 963225 h 1620547"/>
              <a:gd name="connsiteX24" fmla="*/ 1337621 w 1742064"/>
              <a:gd name="connsiteY24" fmla="*/ 960050 h 1620547"/>
              <a:gd name="connsiteX25" fmla="*/ 1356671 w 1742064"/>
              <a:gd name="connsiteY25" fmla="*/ 1014025 h 1620547"/>
              <a:gd name="connsiteX26" fmla="*/ 1404296 w 1742064"/>
              <a:gd name="connsiteY26" fmla="*/ 1017200 h 1620547"/>
              <a:gd name="connsiteX27" fmla="*/ 1382071 w 1742064"/>
              <a:gd name="connsiteY27" fmla="*/ 1087050 h 1620547"/>
              <a:gd name="connsiteX28" fmla="*/ 1299521 w 1742064"/>
              <a:gd name="connsiteY28" fmla="*/ 1112450 h 1620547"/>
              <a:gd name="connsiteX29" fmla="*/ 1232846 w 1742064"/>
              <a:gd name="connsiteY29" fmla="*/ 1226750 h 1620547"/>
              <a:gd name="connsiteX30" fmla="*/ 1270946 w 1742064"/>
              <a:gd name="connsiteY30" fmla="*/ 1334700 h 1620547"/>
              <a:gd name="connsiteX31" fmla="*/ 1413821 w 1742064"/>
              <a:gd name="connsiteY31" fmla="*/ 1452175 h 1620547"/>
              <a:gd name="connsiteX32" fmla="*/ 1436046 w 1742064"/>
              <a:gd name="connsiteY32" fmla="*/ 1572825 h 1620547"/>
              <a:gd name="connsiteX33" fmla="*/ 1363021 w 1742064"/>
              <a:gd name="connsiteY33" fmla="*/ 1541075 h 1620547"/>
              <a:gd name="connsiteX34" fmla="*/ 1280471 w 1742064"/>
              <a:gd name="connsiteY34" fmla="*/ 1433125 h 1620547"/>
              <a:gd name="connsiteX35" fmla="*/ 1159821 w 1742064"/>
              <a:gd name="connsiteY35" fmla="*/ 1331525 h 1620547"/>
              <a:gd name="connsiteX36" fmla="*/ 1058221 w 1742064"/>
              <a:gd name="connsiteY36" fmla="*/ 1347400 h 1620547"/>
              <a:gd name="connsiteX37" fmla="*/ 1051871 w 1742064"/>
              <a:gd name="connsiteY37" fmla="*/ 1436300 h 1620547"/>
              <a:gd name="connsiteX38" fmla="*/ 1105846 w 1742064"/>
              <a:gd name="connsiteY38" fmla="*/ 1560125 h 1620547"/>
              <a:gd name="connsiteX39" fmla="*/ 1077271 w 1742064"/>
              <a:gd name="connsiteY39" fmla="*/ 1620450 h 1620547"/>
              <a:gd name="connsiteX40" fmla="*/ 1004246 w 1742064"/>
              <a:gd name="connsiteY40" fmla="*/ 1553775 h 1620547"/>
              <a:gd name="connsiteX41" fmla="*/ 947096 w 1742064"/>
              <a:gd name="connsiteY41" fmla="*/ 1404550 h 1620547"/>
              <a:gd name="connsiteX42" fmla="*/ 842321 w 1742064"/>
              <a:gd name="connsiteY42" fmla="*/ 1391850 h 1620547"/>
              <a:gd name="connsiteX43" fmla="*/ 702621 w 1742064"/>
              <a:gd name="connsiteY43" fmla="*/ 1382325 h 1620547"/>
              <a:gd name="connsiteX44" fmla="*/ 585146 w 1742064"/>
              <a:gd name="connsiteY44" fmla="*/ 1331525 h 1620547"/>
              <a:gd name="connsiteX45" fmla="*/ 508946 w 1742064"/>
              <a:gd name="connsiteY45" fmla="*/ 1366450 h 1620547"/>
              <a:gd name="connsiteX46" fmla="*/ 388296 w 1742064"/>
              <a:gd name="connsiteY46" fmla="*/ 1509325 h 1620547"/>
              <a:gd name="connsiteX47" fmla="*/ 254946 w 1742064"/>
              <a:gd name="connsiteY47" fmla="*/ 1598225 h 1620547"/>
              <a:gd name="connsiteX48" fmla="*/ 207321 w 1742064"/>
              <a:gd name="connsiteY48" fmla="*/ 1614100 h 1620547"/>
              <a:gd name="connsiteX49" fmla="*/ 178746 w 1742064"/>
              <a:gd name="connsiteY49" fmla="*/ 1572825 h 1620547"/>
              <a:gd name="connsiteX50" fmla="*/ 239071 w 1742064"/>
              <a:gd name="connsiteY50" fmla="*/ 1525200 h 1620547"/>
              <a:gd name="connsiteX51" fmla="*/ 381946 w 1742064"/>
              <a:gd name="connsiteY51" fmla="*/ 1385500 h 1620547"/>
              <a:gd name="connsiteX52" fmla="*/ 448621 w 1742064"/>
              <a:gd name="connsiteY52" fmla="*/ 1258500 h 1620547"/>
              <a:gd name="connsiteX53" fmla="*/ 397821 w 1742064"/>
              <a:gd name="connsiteY53" fmla="*/ 1112450 h 1620547"/>
              <a:gd name="connsiteX54" fmla="*/ 191446 w 1742064"/>
              <a:gd name="connsiteY54" fmla="*/ 1102925 h 1620547"/>
              <a:gd name="connsiteX55" fmla="*/ 48571 w 1742064"/>
              <a:gd name="connsiteY55" fmla="*/ 1179125 h 1620547"/>
              <a:gd name="connsiteX56" fmla="*/ 7296 w 1742064"/>
              <a:gd name="connsiteY56" fmla="*/ 1118800 h 1620547"/>
              <a:gd name="connsiteX57" fmla="*/ 181921 w 1742064"/>
              <a:gd name="connsiteY57" fmla="*/ 1033075 h 1620547"/>
              <a:gd name="connsiteX58" fmla="*/ 362896 w 1742064"/>
              <a:gd name="connsiteY58" fmla="*/ 1017200 h 1620547"/>
              <a:gd name="connsiteX59" fmla="*/ 337496 w 1742064"/>
              <a:gd name="connsiteY59" fmla="*/ 960050 h 1620547"/>
              <a:gd name="connsiteX60" fmla="*/ 261296 w 1742064"/>
              <a:gd name="connsiteY60" fmla="*/ 960050 h 1620547"/>
              <a:gd name="connsiteX61" fmla="*/ 207321 w 1742064"/>
              <a:gd name="connsiteY61" fmla="*/ 921950 h 1620547"/>
              <a:gd name="connsiteX62" fmla="*/ 273996 w 1742064"/>
              <a:gd name="connsiteY62" fmla="*/ 887025 h 1620547"/>
              <a:gd name="connsiteX63" fmla="*/ 337496 w 1742064"/>
              <a:gd name="connsiteY63" fmla="*/ 877500 h 1620547"/>
              <a:gd name="connsiteX64" fmla="*/ 372421 w 1742064"/>
              <a:gd name="connsiteY64" fmla="*/ 775900 h 1620547"/>
              <a:gd name="connsiteX65" fmla="*/ 432746 w 1742064"/>
              <a:gd name="connsiteY65" fmla="*/ 652075 h 1620547"/>
              <a:gd name="connsiteX66" fmla="*/ 353371 w 1742064"/>
              <a:gd name="connsiteY66" fmla="*/ 515550 h 1620547"/>
              <a:gd name="connsiteX67" fmla="*/ 134296 w 1742064"/>
              <a:gd name="connsiteY67" fmla="*/ 407600 h 1620547"/>
              <a:gd name="connsiteX68" fmla="*/ 169221 w 1742064"/>
              <a:gd name="connsiteY68" fmla="*/ 350450 h 1620547"/>
              <a:gd name="connsiteX69" fmla="*/ 321621 w 1742064"/>
              <a:gd name="connsiteY69" fmla="*/ 404425 h 1620547"/>
              <a:gd name="connsiteX70" fmla="*/ 439096 w 1742064"/>
              <a:gd name="connsiteY70" fmla="*/ 483800 h 1620547"/>
              <a:gd name="connsiteX71" fmla="*/ 547046 w 1742064"/>
              <a:gd name="connsiteY71" fmla="*/ 506025 h 1620547"/>
              <a:gd name="connsiteX72" fmla="*/ 597846 w 1742064"/>
              <a:gd name="connsiteY72" fmla="*/ 448875 h 1620547"/>
              <a:gd name="connsiteX73" fmla="*/ 543871 w 1742064"/>
              <a:gd name="connsiteY73" fmla="*/ 321875 h 1620547"/>
              <a:gd name="connsiteX74" fmla="*/ 585146 w 1742064"/>
              <a:gd name="connsiteY74" fmla="*/ 277425 h 1620547"/>
              <a:gd name="connsiteX75" fmla="*/ 670871 w 1742064"/>
              <a:gd name="connsiteY75" fmla="*/ 382200 h 1620547"/>
              <a:gd name="connsiteX76" fmla="*/ 756596 w 1742064"/>
              <a:gd name="connsiteY76" fmla="*/ 404425 h 1620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742064" h="1620547">
                <a:moveTo>
                  <a:pt x="756596" y="404425"/>
                </a:moveTo>
                <a:lnTo>
                  <a:pt x="915346" y="394900"/>
                </a:lnTo>
                <a:cubicBezTo>
                  <a:pt x="947625" y="378496"/>
                  <a:pt x="946567" y="360504"/>
                  <a:pt x="950271" y="306000"/>
                </a:cubicBezTo>
                <a:cubicBezTo>
                  <a:pt x="953975" y="251496"/>
                  <a:pt x="926459" y="118675"/>
                  <a:pt x="937571" y="67875"/>
                </a:cubicBezTo>
                <a:cubicBezTo>
                  <a:pt x="948684" y="17075"/>
                  <a:pt x="970379" y="-5679"/>
                  <a:pt x="1016946" y="1200"/>
                </a:cubicBezTo>
                <a:cubicBezTo>
                  <a:pt x="1063513" y="8079"/>
                  <a:pt x="1024884" y="47238"/>
                  <a:pt x="1026471" y="90100"/>
                </a:cubicBezTo>
                <a:cubicBezTo>
                  <a:pt x="1028058" y="132962"/>
                  <a:pt x="1021709" y="200167"/>
                  <a:pt x="1026471" y="258375"/>
                </a:cubicBezTo>
                <a:cubicBezTo>
                  <a:pt x="1031233" y="316583"/>
                  <a:pt x="1030175" y="403896"/>
                  <a:pt x="1055046" y="439350"/>
                </a:cubicBezTo>
                <a:cubicBezTo>
                  <a:pt x="1079917" y="474804"/>
                  <a:pt x="1138654" y="468454"/>
                  <a:pt x="1175696" y="471100"/>
                </a:cubicBezTo>
                <a:cubicBezTo>
                  <a:pt x="1212738" y="473746"/>
                  <a:pt x="1246075" y="417125"/>
                  <a:pt x="1277296" y="455225"/>
                </a:cubicBezTo>
                <a:cubicBezTo>
                  <a:pt x="1308517" y="493325"/>
                  <a:pt x="1245546" y="534600"/>
                  <a:pt x="1248721" y="566350"/>
                </a:cubicBezTo>
                <a:cubicBezTo>
                  <a:pt x="1251896" y="598100"/>
                  <a:pt x="1265654" y="643079"/>
                  <a:pt x="1296346" y="645725"/>
                </a:cubicBezTo>
                <a:cubicBezTo>
                  <a:pt x="1327038" y="648371"/>
                  <a:pt x="1375721" y="601275"/>
                  <a:pt x="1432871" y="582225"/>
                </a:cubicBezTo>
                <a:cubicBezTo>
                  <a:pt x="1490021" y="563175"/>
                  <a:pt x="1592679" y="536187"/>
                  <a:pt x="1639246" y="531425"/>
                </a:cubicBezTo>
                <a:cubicBezTo>
                  <a:pt x="1685813" y="526663"/>
                  <a:pt x="1707509" y="541479"/>
                  <a:pt x="1712271" y="553650"/>
                </a:cubicBezTo>
                <a:cubicBezTo>
                  <a:pt x="1717033" y="565821"/>
                  <a:pt x="1708567" y="588046"/>
                  <a:pt x="1667821" y="604450"/>
                </a:cubicBezTo>
                <a:cubicBezTo>
                  <a:pt x="1627075" y="620854"/>
                  <a:pt x="1519654" y="627204"/>
                  <a:pt x="1467796" y="652075"/>
                </a:cubicBezTo>
                <a:cubicBezTo>
                  <a:pt x="1415938" y="676946"/>
                  <a:pt x="1373075" y="717163"/>
                  <a:pt x="1356671" y="753675"/>
                </a:cubicBezTo>
                <a:cubicBezTo>
                  <a:pt x="1340267" y="790187"/>
                  <a:pt x="1332858" y="841517"/>
                  <a:pt x="1369371" y="871150"/>
                </a:cubicBezTo>
                <a:cubicBezTo>
                  <a:pt x="1405884" y="900783"/>
                  <a:pt x="1520713" y="920892"/>
                  <a:pt x="1575746" y="931475"/>
                </a:cubicBezTo>
                <a:cubicBezTo>
                  <a:pt x="1630779" y="942058"/>
                  <a:pt x="1635013" y="937825"/>
                  <a:pt x="1699571" y="934650"/>
                </a:cubicBezTo>
                <a:cubicBezTo>
                  <a:pt x="1764129" y="931475"/>
                  <a:pt x="1742963" y="996033"/>
                  <a:pt x="1715446" y="1007675"/>
                </a:cubicBezTo>
                <a:cubicBezTo>
                  <a:pt x="1687929" y="1019317"/>
                  <a:pt x="1588446" y="1011908"/>
                  <a:pt x="1534471" y="1004500"/>
                </a:cubicBezTo>
                <a:cubicBezTo>
                  <a:pt x="1480496" y="997092"/>
                  <a:pt x="1424404" y="970633"/>
                  <a:pt x="1391596" y="963225"/>
                </a:cubicBezTo>
                <a:cubicBezTo>
                  <a:pt x="1358788" y="955817"/>
                  <a:pt x="1343442" y="951583"/>
                  <a:pt x="1337621" y="960050"/>
                </a:cubicBezTo>
                <a:cubicBezTo>
                  <a:pt x="1331800" y="968517"/>
                  <a:pt x="1345559" y="1004500"/>
                  <a:pt x="1356671" y="1014025"/>
                </a:cubicBezTo>
                <a:cubicBezTo>
                  <a:pt x="1367784" y="1023550"/>
                  <a:pt x="1400063" y="1005029"/>
                  <a:pt x="1404296" y="1017200"/>
                </a:cubicBezTo>
                <a:cubicBezTo>
                  <a:pt x="1408529" y="1029371"/>
                  <a:pt x="1399533" y="1071175"/>
                  <a:pt x="1382071" y="1087050"/>
                </a:cubicBezTo>
                <a:cubicBezTo>
                  <a:pt x="1364609" y="1102925"/>
                  <a:pt x="1324392" y="1089167"/>
                  <a:pt x="1299521" y="1112450"/>
                </a:cubicBezTo>
                <a:cubicBezTo>
                  <a:pt x="1274650" y="1135733"/>
                  <a:pt x="1237608" y="1189708"/>
                  <a:pt x="1232846" y="1226750"/>
                </a:cubicBezTo>
                <a:cubicBezTo>
                  <a:pt x="1228084" y="1263792"/>
                  <a:pt x="1240784" y="1297129"/>
                  <a:pt x="1270946" y="1334700"/>
                </a:cubicBezTo>
                <a:cubicBezTo>
                  <a:pt x="1301108" y="1372271"/>
                  <a:pt x="1386304" y="1412487"/>
                  <a:pt x="1413821" y="1452175"/>
                </a:cubicBezTo>
                <a:cubicBezTo>
                  <a:pt x="1441338" y="1491863"/>
                  <a:pt x="1498488" y="1538958"/>
                  <a:pt x="1436046" y="1572825"/>
                </a:cubicBezTo>
                <a:cubicBezTo>
                  <a:pt x="1373604" y="1606692"/>
                  <a:pt x="1388950" y="1564358"/>
                  <a:pt x="1363021" y="1541075"/>
                </a:cubicBezTo>
                <a:cubicBezTo>
                  <a:pt x="1337092" y="1517792"/>
                  <a:pt x="1314338" y="1468050"/>
                  <a:pt x="1280471" y="1433125"/>
                </a:cubicBezTo>
                <a:cubicBezTo>
                  <a:pt x="1246604" y="1398200"/>
                  <a:pt x="1196863" y="1345813"/>
                  <a:pt x="1159821" y="1331525"/>
                </a:cubicBezTo>
                <a:cubicBezTo>
                  <a:pt x="1122779" y="1317238"/>
                  <a:pt x="1076213" y="1329938"/>
                  <a:pt x="1058221" y="1347400"/>
                </a:cubicBezTo>
                <a:cubicBezTo>
                  <a:pt x="1040229" y="1364862"/>
                  <a:pt x="1043934" y="1400846"/>
                  <a:pt x="1051871" y="1436300"/>
                </a:cubicBezTo>
                <a:cubicBezTo>
                  <a:pt x="1059808" y="1471754"/>
                  <a:pt x="1101613" y="1529433"/>
                  <a:pt x="1105846" y="1560125"/>
                </a:cubicBezTo>
                <a:cubicBezTo>
                  <a:pt x="1110079" y="1590817"/>
                  <a:pt x="1125954" y="1618333"/>
                  <a:pt x="1077271" y="1620450"/>
                </a:cubicBezTo>
                <a:cubicBezTo>
                  <a:pt x="1028588" y="1622567"/>
                  <a:pt x="1025942" y="1589758"/>
                  <a:pt x="1004246" y="1553775"/>
                </a:cubicBezTo>
                <a:cubicBezTo>
                  <a:pt x="982550" y="1517792"/>
                  <a:pt x="974083" y="1431537"/>
                  <a:pt x="947096" y="1404550"/>
                </a:cubicBezTo>
                <a:cubicBezTo>
                  <a:pt x="920109" y="1377563"/>
                  <a:pt x="883067" y="1395554"/>
                  <a:pt x="842321" y="1391850"/>
                </a:cubicBezTo>
                <a:cubicBezTo>
                  <a:pt x="801575" y="1388146"/>
                  <a:pt x="745483" y="1392379"/>
                  <a:pt x="702621" y="1382325"/>
                </a:cubicBezTo>
                <a:cubicBezTo>
                  <a:pt x="659758" y="1372271"/>
                  <a:pt x="617425" y="1334171"/>
                  <a:pt x="585146" y="1331525"/>
                </a:cubicBezTo>
                <a:cubicBezTo>
                  <a:pt x="552867" y="1328879"/>
                  <a:pt x="541754" y="1336817"/>
                  <a:pt x="508946" y="1366450"/>
                </a:cubicBezTo>
                <a:cubicBezTo>
                  <a:pt x="476138" y="1396083"/>
                  <a:pt x="430629" y="1470696"/>
                  <a:pt x="388296" y="1509325"/>
                </a:cubicBezTo>
                <a:cubicBezTo>
                  <a:pt x="345963" y="1547954"/>
                  <a:pt x="285108" y="1580763"/>
                  <a:pt x="254946" y="1598225"/>
                </a:cubicBezTo>
                <a:cubicBezTo>
                  <a:pt x="224784" y="1615687"/>
                  <a:pt x="220021" y="1618333"/>
                  <a:pt x="207321" y="1614100"/>
                </a:cubicBezTo>
                <a:cubicBezTo>
                  <a:pt x="194621" y="1609867"/>
                  <a:pt x="173454" y="1587642"/>
                  <a:pt x="178746" y="1572825"/>
                </a:cubicBezTo>
                <a:cubicBezTo>
                  <a:pt x="184038" y="1558008"/>
                  <a:pt x="205204" y="1556421"/>
                  <a:pt x="239071" y="1525200"/>
                </a:cubicBezTo>
                <a:cubicBezTo>
                  <a:pt x="272938" y="1493979"/>
                  <a:pt x="347021" y="1429950"/>
                  <a:pt x="381946" y="1385500"/>
                </a:cubicBezTo>
                <a:cubicBezTo>
                  <a:pt x="416871" y="1341050"/>
                  <a:pt x="445975" y="1304008"/>
                  <a:pt x="448621" y="1258500"/>
                </a:cubicBezTo>
                <a:cubicBezTo>
                  <a:pt x="451267" y="1212992"/>
                  <a:pt x="440683" y="1138379"/>
                  <a:pt x="397821" y="1112450"/>
                </a:cubicBezTo>
                <a:cubicBezTo>
                  <a:pt x="354958" y="1086521"/>
                  <a:pt x="249654" y="1091813"/>
                  <a:pt x="191446" y="1102925"/>
                </a:cubicBezTo>
                <a:cubicBezTo>
                  <a:pt x="133238" y="1114038"/>
                  <a:pt x="79263" y="1176479"/>
                  <a:pt x="48571" y="1179125"/>
                </a:cubicBezTo>
                <a:cubicBezTo>
                  <a:pt x="17879" y="1181771"/>
                  <a:pt x="-14929" y="1143142"/>
                  <a:pt x="7296" y="1118800"/>
                </a:cubicBezTo>
                <a:cubicBezTo>
                  <a:pt x="29521" y="1094458"/>
                  <a:pt x="122654" y="1050008"/>
                  <a:pt x="181921" y="1033075"/>
                </a:cubicBezTo>
                <a:cubicBezTo>
                  <a:pt x="241188" y="1016142"/>
                  <a:pt x="336967" y="1029371"/>
                  <a:pt x="362896" y="1017200"/>
                </a:cubicBezTo>
                <a:cubicBezTo>
                  <a:pt x="388825" y="1005029"/>
                  <a:pt x="354429" y="969575"/>
                  <a:pt x="337496" y="960050"/>
                </a:cubicBezTo>
                <a:cubicBezTo>
                  <a:pt x="320563" y="950525"/>
                  <a:pt x="282992" y="966400"/>
                  <a:pt x="261296" y="960050"/>
                </a:cubicBezTo>
                <a:cubicBezTo>
                  <a:pt x="239600" y="953700"/>
                  <a:pt x="211554" y="975396"/>
                  <a:pt x="207321" y="921950"/>
                </a:cubicBezTo>
                <a:cubicBezTo>
                  <a:pt x="203088" y="868504"/>
                  <a:pt x="252300" y="894433"/>
                  <a:pt x="273996" y="887025"/>
                </a:cubicBezTo>
                <a:cubicBezTo>
                  <a:pt x="295692" y="879617"/>
                  <a:pt x="321092" y="896021"/>
                  <a:pt x="337496" y="877500"/>
                </a:cubicBezTo>
                <a:cubicBezTo>
                  <a:pt x="353900" y="858979"/>
                  <a:pt x="356546" y="813471"/>
                  <a:pt x="372421" y="775900"/>
                </a:cubicBezTo>
                <a:cubicBezTo>
                  <a:pt x="388296" y="738329"/>
                  <a:pt x="435921" y="695467"/>
                  <a:pt x="432746" y="652075"/>
                </a:cubicBezTo>
                <a:cubicBezTo>
                  <a:pt x="429571" y="608683"/>
                  <a:pt x="403113" y="556296"/>
                  <a:pt x="353371" y="515550"/>
                </a:cubicBezTo>
                <a:cubicBezTo>
                  <a:pt x="303629" y="474804"/>
                  <a:pt x="164988" y="435117"/>
                  <a:pt x="134296" y="407600"/>
                </a:cubicBezTo>
                <a:cubicBezTo>
                  <a:pt x="103604" y="380083"/>
                  <a:pt x="138000" y="350979"/>
                  <a:pt x="169221" y="350450"/>
                </a:cubicBezTo>
                <a:cubicBezTo>
                  <a:pt x="200442" y="349921"/>
                  <a:pt x="276642" y="382200"/>
                  <a:pt x="321621" y="404425"/>
                </a:cubicBezTo>
                <a:cubicBezTo>
                  <a:pt x="366600" y="426650"/>
                  <a:pt x="401525" y="466867"/>
                  <a:pt x="439096" y="483800"/>
                </a:cubicBezTo>
                <a:cubicBezTo>
                  <a:pt x="476667" y="500733"/>
                  <a:pt x="520588" y="511846"/>
                  <a:pt x="547046" y="506025"/>
                </a:cubicBezTo>
                <a:cubicBezTo>
                  <a:pt x="573504" y="500204"/>
                  <a:pt x="598375" y="479567"/>
                  <a:pt x="597846" y="448875"/>
                </a:cubicBezTo>
                <a:cubicBezTo>
                  <a:pt x="597317" y="418183"/>
                  <a:pt x="545988" y="350450"/>
                  <a:pt x="543871" y="321875"/>
                </a:cubicBezTo>
                <a:cubicBezTo>
                  <a:pt x="541754" y="293300"/>
                  <a:pt x="563979" y="267371"/>
                  <a:pt x="585146" y="277425"/>
                </a:cubicBezTo>
                <a:cubicBezTo>
                  <a:pt x="606313" y="287479"/>
                  <a:pt x="636475" y="359446"/>
                  <a:pt x="670871" y="382200"/>
                </a:cubicBezTo>
                <a:cubicBezTo>
                  <a:pt x="705267" y="404954"/>
                  <a:pt x="715850" y="402308"/>
                  <a:pt x="756596" y="404425"/>
                </a:cubicBezTo>
                <a:close/>
              </a:path>
            </a:pathLst>
          </a:custGeom>
          <a:gradFill flip="none" rotWithShape="1">
            <a:gsLst>
              <a:gs pos="0">
                <a:schemeClr val="accent3">
                  <a:lumMod val="75000"/>
                </a:schemeClr>
              </a:gs>
              <a:gs pos="100000">
                <a:schemeClr val="accent3">
                  <a:lumMod val="40000"/>
                  <a:lumOff val="60000"/>
                </a:schemeClr>
              </a:gs>
            </a:gsLst>
            <a:lin ang="2700000" scaled="1"/>
            <a:tileRect/>
          </a:gradFill>
          <a:ln w="12700">
            <a:solidFill>
              <a:schemeClr val="accent3">
                <a:lumMod val="75000"/>
              </a:scheme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3" name="Oval 302">
            <a:extLst>
              <a:ext uri="{FF2B5EF4-FFF2-40B4-BE49-F238E27FC236}">
                <a16:creationId xmlns:a16="http://schemas.microsoft.com/office/drawing/2014/main" id="{CBF652F0-EFE7-004F-EC8F-0D0C47D771F3}"/>
              </a:ext>
            </a:extLst>
          </p:cNvPr>
          <p:cNvSpPr/>
          <p:nvPr/>
        </p:nvSpPr>
        <p:spPr bwMode="auto">
          <a:xfrm>
            <a:off x="5977077" y="2631189"/>
            <a:ext cx="557067" cy="465635"/>
          </a:xfrm>
          <a:prstGeom prst="ellipse">
            <a:avLst/>
          </a:prstGeom>
          <a:solidFill>
            <a:schemeClr val="accent3"/>
          </a:solidFill>
          <a:ln w="12700">
            <a:solidFill>
              <a:schemeClr val="accent3">
                <a:lumMod val="75000"/>
              </a:scheme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4" name="TextBox 303">
            <a:extLst>
              <a:ext uri="{FF2B5EF4-FFF2-40B4-BE49-F238E27FC236}">
                <a16:creationId xmlns:a16="http://schemas.microsoft.com/office/drawing/2014/main" id="{515B6B72-AB4F-796F-6AEC-F374038D73C4}"/>
              </a:ext>
            </a:extLst>
          </p:cNvPr>
          <p:cNvSpPr txBox="1"/>
          <p:nvPr/>
        </p:nvSpPr>
        <p:spPr bwMode="auto">
          <a:xfrm>
            <a:off x="6753357" y="2286571"/>
            <a:ext cx="11544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Dendritic</a:t>
            </a:r>
            <a:br>
              <a:rPr lang="en-US" sz="1600" b="1" dirty="0">
                <a:solidFill>
                  <a:srgbClr val="000000"/>
                </a:solidFill>
                <a:latin typeface="Poppins" panose="00000500000000000000" pitchFamily="2" charset="0"/>
                <a:cs typeface="Poppins" panose="00000500000000000000" pitchFamily="2" charset="0"/>
              </a:rPr>
            </a:br>
            <a:r>
              <a:rPr lang="en-US" sz="1600" b="1" dirty="0">
                <a:solidFill>
                  <a:srgbClr val="000000"/>
                </a:solidFill>
                <a:latin typeface="Poppins" panose="00000500000000000000" pitchFamily="2" charset="0"/>
                <a:cs typeface="Poppins" panose="00000500000000000000" pitchFamily="2" charset="0"/>
              </a:rPr>
              <a:t>cell</a:t>
            </a:r>
            <a:endParaRPr lang="en-US" sz="1600" dirty="0">
              <a:solidFill>
                <a:srgbClr val="000000"/>
              </a:solidFill>
              <a:latin typeface="Poppins" panose="00000500000000000000" pitchFamily="2" charset="0"/>
              <a:cs typeface="Poppins" panose="00000500000000000000" pitchFamily="2" charset="0"/>
            </a:endParaRPr>
          </a:p>
        </p:txBody>
      </p:sp>
      <p:sp>
        <p:nvSpPr>
          <p:cNvPr id="305" name="Freeform 85">
            <a:extLst>
              <a:ext uri="{FF2B5EF4-FFF2-40B4-BE49-F238E27FC236}">
                <a16:creationId xmlns:a16="http://schemas.microsoft.com/office/drawing/2014/main" id="{E094CE95-036A-CC01-DE4E-F6D4959775F8}"/>
              </a:ext>
            </a:extLst>
          </p:cNvPr>
          <p:cNvSpPr/>
          <p:nvPr/>
        </p:nvSpPr>
        <p:spPr bwMode="auto">
          <a:xfrm>
            <a:off x="2926487" y="2152710"/>
            <a:ext cx="1737132" cy="1533489"/>
          </a:xfrm>
          <a:custGeom>
            <a:avLst/>
            <a:gdLst>
              <a:gd name="connsiteX0" fmla="*/ 882500 w 1723173"/>
              <a:gd name="connsiteY0" fmla="*/ 390465 h 1533589"/>
              <a:gd name="connsiteX1" fmla="*/ 955525 w 1723173"/>
              <a:gd name="connsiteY1" fmla="*/ 466665 h 1533589"/>
              <a:gd name="connsiteX2" fmla="*/ 1123800 w 1723173"/>
              <a:gd name="connsiteY2" fmla="*/ 482540 h 1533589"/>
              <a:gd name="connsiteX3" fmla="*/ 1184125 w 1723173"/>
              <a:gd name="connsiteY3" fmla="*/ 355540 h 1533589"/>
              <a:gd name="connsiteX4" fmla="*/ 1225400 w 1723173"/>
              <a:gd name="connsiteY4" fmla="*/ 358715 h 1533589"/>
              <a:gd name="connsiteX5" fmla="*/ 1209525 w 1723173"/>
              <a:gd name="connsiteY5" fmla="*/ 444440 h 1533589"/>
              <a:gd name="connsiteX6" fmla="*/ 1184125 w 1723173"/>
              <a:gd name="connsiteY6" fmla="*/ 520640 h 1533589"/>
              <a:gd name="connsiteX7" fmla="*/ 1234925 w 1723173"/>
              <a:gd name="connsiteY7" fmla="*/ 609540 h 1533589"/>
              <a:gd name="connsiteX8" fmla="*/ 1339700 w 1723173"/>
              <a:gd name="connsiteY8" fmla="*/ 666690 h 1533589"/>
              <a:gd name="connsiteX9" fmla="*/ 1479400 w 1723173"/>
              <a:gd name="connsiteY9" fmla="*/ 577790 h 1533589"/>
              <a:gd name="connsiteX10" fmla="*/ 1619100 w 1723173"/>
              <a:gd name="connsiteY10" fmla="*/ 520640 h 1533589"/>
              <a:gd name="connsiteX11" fmla="*/ 1676250 w 1723173"/>
              <a:gd name="connsiteY11" fmla="*/ 549215 h 1533589"/>
              <a:gd name="connsiteX12" fmla="*/ 1546075 w 1723173"/>
              <a:gd name="connsiteY12" fmla="*/ 625415 h 1533589"/>
              <a:gd name="connsiteX13" fmla="*/ 1393675 w 1723173"/>
              <a:gd name="connsiteY13" fmla="*/ 707965 h 1533589"/>
              <a:gd name="connsiteX14" fmla="*/ 1358750 w 1723173"/>
              <a:gd name="connsiteY14" fmla="*/ 755590 h 1533589"/>
              <a:gd name="connsiteX15" fmla="*/ 1425425 w 1723173"/>
              <a:gd name="connsiteY15" fmla="*/ 746065 h 1533589"/>
              <a:gd name="connsiteX16" fmla="*/ 1466700 w 1723173"/>
              <a:gd name="connsiteY16" fmla="*/ 733365 h 1533589"/>
              <a:gd name="connsiteX17" fmla="*/ 1495275 w 1723173"/>
              <a:gd name="connsiteY17" fmla="*/ 774640 h 1533589"/>
              <a:gd name="connsiteX18" fmla="*/ 1415900 w 1723173"/>
              <a:gd name="connsiteY18" fmla="*/ 825440 h 1533589"/>
              <a:gd name="connsiteX19" fmla="*/ 1393675 w 1723173"/>
              <a:gd name="connsiteY19" fmla="*/ 917515 h 1533589"/>
              <a:gd name="connsiteX20" fmla="*/ 1380975 w 1723173"/>
              <a:gd name="connsiteY20" fmla="*/ 1079440 h 1533589"/>
              <a:gd name="connsiteX21" fmla="*/ 1400025 w 1723173"/>
              <a:gd name="connsiteY21" fmla="*/ 1130240 h 1533589"/>
              <a:gd name="connsiteX22" fmla="*/ 1568300 w 1723173"/>
              <a:gd name="connsiteY22" fmla="*/ 1069915 h 1533589"/>
              <a:gd name="connsiteX23" fmla="*/ 1708000 w 1723173"/>
              <a:gd name="connsiteY23" fmla="*/ 1057215 h 1533589"/>
              <a:gd name="connsiteX24" fmla="*/ 1708000 w 1723173"/>
              <a:gd name="connsiteY24" fmla="*/ 1123890 h 1533589"/>
              <a:gd name="connsiteX25" fmla="*/ 1606400 w 1723173"/>
              <a:gd name="connsiteY25" fmla="*/ 1123890 h 1533589"/>
              <a:gd name="connsiteX26" fmla="*/ 1476225 w 1723173"/>
              <a:gd name="connsiteY26" fmla="*/ 1174690 h 1533589"/>
              <a:gd name="connsiteX27" fmla="*/ 1288900 w 1723173"/>
              <a:gd name="connsiteY27" fmla="*/ 1247715 h 1533589"/>
              <a:gd name="connsiteX28" fmla="*/ 1269850 w 1723173"/>
              <a:gd name="connsiteY28" fmla="*/ 1362015 h 1533589"/>
              <a:gd name="connsiteX29" fmla="*/ 1422250 w 1723173"/>
              <a:gd name="connsiteY29" fmla="*/ 1400115 h 1533589"/>
              <a:gd name="connsiteX30" fmla="*/ 1555600 w 1723173"/>
              <a:gd name="connsiteY30" fmla="*/ 1352490 h 1533589"/>
              <a:gd name="connsiteX31" fmla="*/ 1593700 w 1723173"/>
              <a:gd name="connsiteY31" fmla="*/ 1390590 h 1533589"/>
              <a:gd name="connsiteX32" fmla="*/ 1428600 w 1723173"/>
              <a:gd name="connsiteY32" fmla="*/ 1457265 h 1533589"/>
              <a:gd name="connsiteX33" fmla="*/ 1193650 w 1723173"/>
              <a:gd name="connsiteY33" fmla="*/ 1431865 h 1533589"/>
              <a:gd name="connsiteX34" fmla="*/ 1076175 w 1723173"/>
              <a:gd name="connsiteY34" fmla="*/ 1438215 h 1533589"/>
              <a:gd name="connsiteX35" fmla="*/ 930125 w 1723173"/>
              <a:gd name="connsiteY35" fmla="*/ 1479490 h 1533589"/>
              <a:gd name="connsiteX36" fmla="*/ 733275 w 1723173"/>
              <a:gd name="connsiteY36" fmla="*/ 1469965 h 1533589"/>
              <a:gd name="connsiteX37" fmla="*/ 590400 w 1723173"/>
              <a:gd name="connsiteY37" fmla="*/ 1533465 h 1533589"/>
              <a:gd name="connsiteX38" fmla="*/ 418950 w 1723173"/>
              <a:gd name="connsiteY38" fmla="*/ 1485840 h 1533589"/>
              <a:gd name="connsiteX39" fmla="*/ 495150 w 1723173"/>
              <a:gd name="connsiteY39" fmla="*/ 1473140 h 1533589"/>
              <a:gd name="connsiteX40" fmla="*/ 641200 w 1723173"/>
              <a:gd name="connsiteY40" fmla="*/ 1447740 h 1533589"/>
              <a:gd name="connsiteX41" fmla="*/ 596750 w 1723173"/>
              <a:gd name="connsiteY41" fmla="*/ 1374715 h 1533589"/>
              <a:gd name="connsiteX42" fmla="*/ 345925 w 1723173"/>
              <a:gd name="connsiteY42" fmla="*/ 1387415 h 1533589"/>
              <a:gd name="connsiteX43" fmla="*/ 155425 w 1723173"/>
              <a:gd name="connsiteY43" fmla="*/ 1320740 h 1533589"/>
              <a:gd name="connsiteX44" fmla="*/ 164950 w 1723173"/>
              <a:gd name="connsiteY44" fmla="*/ 1244540 h 1533589"/>
              <a:gd name="connsiteX45" fmla="*/ 323700 w 1723173"/>
              <a:gd name="connsiteY45" fmla="*/ 1317565 h 1533589"/>
              <a:gd name="connsiteX46" fmla="*/ 514200 w 1723173"/>
              <a:gd name="connsiteY46" fmla="*/ 1282640 h 1533589"/>
              <a:gd name="connsiteX47" fmla="*/ 415775 w 1723173"/>
              <a:gd name="connsiteY47" fmla="*/ 1171515 h 1533589"/>
              <a:gd name="connsiteX48" fmla="*/ 364975 w 1723173"/>
              <a:gd name="connsiteY48" fmla="*/ 1120715 h 1533589"/>
              <a:gd name="connsiteX49" fmla="*/ 431650 w 1723173"/>
              <a:gd name="connsiteY49" fmla="*/ 1057215 h 1533589"/>
              <a:gd name="connsiteX50" fmla="*/ 212575 w 1723173"/>
              <a:gd name="connsiteY50" fmla="*/ 949265 h 1533589"/>
              <a:gd name="connsiteX51" fmla="*/ 9375 w 1723173"/>
              <a:gd name="connsiteY51" fmla="*/ 863540 h 1533589"/>
              <a:gd name="connsiteX52" fmla="*/ 44300 w 1723173"/>
              <a:gd name="connsiteY52" fmla="*/ 787340 h 1533589"/>
              <a:gd name="connsiteX53" fmla="*/ 136375 w 1723173"/>
              <a:gd name="connsiteY53" fmla="*/ 847665 h 1533589"/>
              <a:gd name="connsiteX54" fmla="*/ 361800 w 1723173"/>
              <a:gd name="connsiteY54" fmla="*/ 892115 h 1533589"/>
              <a:gd name="connsiteX55" fmla="*/ 447525 w 1723173"/>
              <a:gd name="connsiteY55" fmla="*/ 790515 h 1533589"/>
              <a:gd name="connsiteX56" fmla="*/ 336400 w 1723173"/>
              <a:gd name="connsiteY56" fmla="*/ 625415 h 1533589"/>
              <a:gd name="connsiteX57" fmla="*/ 231625 w 1723173"/>
              <a:gd name="connsiteY57" fmla="*/ 434915 h 1533589"/>
              <a:gd name="connsiteX58" fmla="*/ 203050 w 1723173"/>
              <a:gd name="connsiteY58" fmla="*/ 374590 h 1533589"/>
              <a:gd name="connsiteX59" fmla="*/ 279250 w 1723173"/>
              <a:gd name="connsiteY59" fmla="*/ 403165 h 1533589"/>
              <a:gd name="connsiteX60" fmla="*/ 387200 w 1723173"/>
              <a:gd name="connsiteY60" fmla="*/ 577790 h 1533589"/>
              <a:gd name="connsiteX61" fmla="*/ 479275 w 1723173"/>
              <a:gd name="connsiteY61" fmla="*/ 663515 h 1533589"/>
              <a:gd name="connsiteX62" fmla="*/ 514200 w 1723173"/>
              <a:gd name="connsiteY62" fmla="*/ 603190 h 1533589"/>
              <a:gd name="connsiteX63" fmla="*/ 558650 w 1723173"/>
              <a:gd name="connsiteY63" fmla="*/ 571440 h 1533589"/>
              <a:gd name="connsiteX64" fmla="*/ 526900 w 1723173"/>
              <a:gd name="connsiteY64" fmla="*/ 476190 h 1533589"/>
              <a:gd name="connsiteX65" fmla="*/ 618975 w 1723173"/>
              <a:gd name="connsiteY65" fmla="*/ 488890 h 1533589"/>
              <a:gd name="connsiteX66" fmla="*/ 733275 w 1723173"/>
              <a:gd name="connsiteY66" fmla="*/ 463490 h 1533589"/>
              <a:gd name="connsiteX67" fmla="*/ 799950 w 1723173"/>
              <a:gd name="connsiteY67" fmla="*/ 301565 h 1533589"/>
              <a:gd name="connsiteX68" fmla="*/ 784075 w 1723173"/>
              <a:gd name="connsiteY68" fmla="*/ 69790 h 1533589"/>
              <a:gd name="connsiteX69" fmla="*/ 834875 w 1723173"/>
              <a:gd name="connsiteY69" fmla="*/ 3115 h 1533589"/>
              <a:gd name="connsiteX70" fmla="*/ 860275 w 1723173"/>
              <a:gd name="connsiteY70" fmla="*/ 149165 h 1533589"/>
              <a:gd name="connsiteX71" fmla="*/ 882500 w 1723173"/>
              <a:gd name="connsiteY71" fmla="*/ 390465 h 1533589"/>
              <a:gd name="connsiteX0" fmla="*/ 882500 w 1723173"/>
              <a:gd name="connsiteY0" fmla="*/ 390465 h 1533589"/>
              <a:gd name="connsiteX1" fmla="*/ 955525 w 1723173"/>
              <a:gd name="connsiteY1" fmla="*/ 466665 h 1533589"/>
              <a:gd name="connsiteX2" fmla="*/ 1123800 w 1723173"/>
              <a:gd name="connsiteY2" fmla="*/ 482540 h 1533589"/>
              <a:gd name="connsiteX3" fmla="*/ 1184125 w 1723173"/>
              <a:gd name="connsiteY3" fmla="*/ 355540 h 1533589"/>
              <a:gd name="connsiteX4" fmla="*/ 1225400 w 1723173"/>
              <a:gd name="connsiteY4" fmla="*/ 358715 h 1533589"/>
              <a:gd name="connsiteX5" fmla="*/ 1209525 w 1723173"/>
              <a:gd name="connsiteY5" fmla="*/ 444440 h 1533589"/>
              <a:gd name="connsiteX6" fmla="*/ 1184125 w 1723173"/>
              <a:gd name="connsiteY6" fmla="*/ 520640 h 1533589"/>
              <a:gd name="connsiteX7" fmla="*/ 1234925 w 1723173"/>
              <a:gd name="connsiteY7" fmla="*/ 609540 h 1533589"/>
              <a:gd name="connsiteX8" fmla="*/ 1339700 w 1723173"/>
              <a:gd name="connsiteY8" fmla="*/ 666690 h 1533589"/>
              <a:gd name="connsiteX9" fmla="*/ 1479400 w 1723173"/>
              <a:gd name="connsiteY9" fmla="*/ 577790 h 1533589"/>
              <a:gd name="connsiteX10" fmla="*/ 1619100 w 1723173"/>
              <a:gd name="connsiteY10" fmla="*/ 520640 h 1533589"/>
              <a:gd name="connsiteX11" fmla="*/ 1676250 w 1723173"/>
              <a:gd name="connsiteY11" fmla="*/ 549215 h 1533589"/>
              <a:gd name="connsiteX12" fmla="*/ 1546075 w 1723173"/>
              <a:gd name="connsiteY12" fmla="*/ 625415 h 1533589"/>
              <a:gd name="connsiteX13" fmla="*/ 1393675 w 1723173"/>
              <a:gd name="connsiteY13" fmla="*/ 707965 h 1533589"/>
              <a:gd name="connsiteX14" fmla="*/ 1358750 w 1723173"/>
              <a:gd name="connsiteY14" fmla="*/ 755590 h 1533589"/>
              <a:gd name="connsiteX15" fmla="*/ 1425425 w 1723173"/>
              <a:gd name="connsiteY15" fmla="*/ 746065 h 1533589"/>
              <a:gd name="connsiteX16" fmla="*/ 1466700 w 1723173"/>
              <a:gd name="connsiteY16" fmla="*/ 733365 h 1533589"/>
              <a:gd name="connsiteX17" fmla="*/ 1495275 w 1723173"/>
              <a:gd name="connsiteY17" fmla="*/ 774640 h 1533589"/>
              <a:gd name="connsiteX18" fmla="*/ 1415900 w 1723173"/>
              <a:gd name="connsiteY18" fmla="*/ 825440 h 1533589"/>
              <a:gd name="connsiteX19" fmla="*/ 1393675 w 1723173"/>
              <a:gd name="connsiteY19" fmla="*/ 917515 h 1533589"/>
              <a:gd name="connsiteX20" fmla="*/ 1380975 w 1723173"/>
              <a:gd name="connsiteY20" fmla="*/ 1079440 h 1533589"/>
              <a:gd name="connsiteX21" fmla="*/ 1400025 w 1723173"/>
              <a:gd name="connsiteY21" fmla="*/ 1130240 h 1533589"/>
              <a:gd name="connsiteX22" fmla="*/ 1568300 w 1723173"/>
              <a:gd name="connsiteY22" fmla="*/ 1069915 h 1533589"/>
              <a:gd name="connsiteX23" fmla="*/ 1708000 w 1723173"/>
              <a:gd name="connsiteY23" fmla="*/ 1057215 h 1533589"/>
              <a:gd name="connsiteX24" fmla="*/ 1708000 w 1723173"/>
              <a:gd name="connsiteY24" fmla="*/ 1123890 h 1533589"/>
              <a:gd name="connsiteX25" fmla="*/ 1606400 w 1723173"/>
              <a:gd name="connsiteY25" fmla="*/ 1123890 h 1533589"/>
              <a:gd name="connsiteX26" fmla="*/ 1476225 w 1723173"/>
              <a:gd name="connsiteY26" fmla="*/ 1174690 h 1533589"/>
              <a:gd name="connsiteX27" fmla="*/ 1288900 w 1723173"/>
              <a:gd name="connsiteY27" fmla="*/ 1247715 h 1533589"/>
              <a:gd name="connsiteX28" fmla="*/ 1269850 w 1723173"/>
              <a:gd name="connsiteY28" fmla="*/ 1362015 h 1533589"/>
              <a:gd name="connsiteX29" fmla="*/ 1422250 w 1723173"/>
              <a:gd name="connsiteY29" fmla="*/ 1400115 h 1533589"/>
              <a:gd name="connsiteX30" fmla="*/ 1555600 w 1723173"/>
              <a:gd name="connsiteY30" fmla="*/ 1352490 h 1533589"/>
              <a:gd name="connsiteX31" fmla="*/ 1593700 w 1723173"/>
              <a:gd name="connsiteY31" fmla="*/ 1390590 h 1533589"/>
              <a:gd name="connsiteX32" fmla="*/ 1428600 w 1723173"/>
              <a:gd name="connsiteY32" fmla="*/ 1457265 h 1533589"/>
              <a:gd name="connsiteX33" fmla="*/ 1193650 w 1723173"/>
              <a:gd name="connsiteY33" fmla="*/ 1431865 h 1533589"/>
              <a:gd name="connsiteX34" fmla="*/ 1076175 w 1723173"/>
              <a:gd name="connsiteY34" fmla="*/ 1438215 h 1533589"/>
              <a:gd name="connsiteX35" fmla="*/ 930125 w 1723173"/>
              <a:gd name="connsiteY35" fmla="*/ 1479490 h 1533589"/>
              <a:gd name="connsiteX36" fmla="*/ 733275 w 1723173"/>
              <a:gd name="connsiteY36" fmla="*/ 1469965 h 1533589"/>
              <a:gd name="connsiteX37" fmla="*/ 590400 w 1723173"/>
              <a:gd name="connsiteY37" fmla="*/ 1533465 h 1533589"/>
              <a:gd name="connsiteX38" fmla="*/ 418950 w 1723173"/>
              <a:gd name="connsiteY38" fmla="*/ 1485840 h 1533589"/>
              <a:gd name="connsiteX39" fmla="*/ 495150 w 1723173"/>
              <a:gd name="connsiteY39" fmla="*/ 1473140 h 1533589"/>
              <a:gd name="connsiteX40" fmla="*/ 641200 w 1723173"/>
              <a:gd name="connsiteY40" fmla="*/ 1447740 h 1533589"/>
              <a:gd name="connsiteX41" fmla="*/ 596750 w 1723173"/>
              <a:gd name="connsiteY41" fmla="*/ 1374715 h 1533589"/>
              <a:gd name="connsiteX42" fmla="*/ 345925 w 1723173"/>
              <a:gd name="connsiteY42" fmla="*/ 1387415 h 1533589"/>
              <a:gd name="connsiteX43" fmla="*/ 155425 w 1723173"/>
              <a:gd name="connsiteY43" fmla="*/ 1320740 h 1533589"/>
              <a:gd name="connsiteX44" fmla="*/ 164950 w 1723173"/>
              <a:gd name="connsiteY44" fmla="*/ 1244540 h 1533589"/>
              <a:gd name="connsiteX45" fmla="*/ 323700 w 1723173"/>
              <a:gd name="connsiteY45" fmla="*/ 1317565 h 1533589"/>
              <a:gd name="connsiteX46" fmla="*/ 514200 w 1723173"/>
              <a:gd name="connsiteY46" fmla="*/ 1282640 h 1533589"/>
              <a:gd name="connsiteX47" fmla="*/ 415775 w 1723173"/>
              <a:gd name="connsiteY47" fmla="*/ 1171515 h 1533589"/>
              <a:gd name="connsiteX48" fmla="*/ 364975 w 1723173"/>
              <a:gd name="connsiteY48" fmla="*/ 1120715 h 1533589"/>
              <a:gd name="connsiteX49" fmla="*/ 431650 w 1723173"/>
              <a:gd name="connsiteY49" fmla="*/ 1057215 h 1533589"/>
              <a:gd name="connsiteX50" fmla="*/ 212575 w 1723173"/>
              <a:gd name="connsiteY50" fmla="*/ 949265 h 1533589"/>
              <a:gd name="connsiteX51" fmla="*/ 9375 w 1723173"/>
              <a:gd name="connsiteY51" fmla="*/ 863540 h 1533589"/>
              <a:gd name="connsiteX52" fmla="*/ 44300 w 1723173"/>
              <a:gd name="connsiteY52" fmla="*/ 787340 h 1533589"/>
              <a:gd name="connsiteX53" fmla="*/ 136375 w 1723173"/>
              <a:gd name="connsiteY53" fmla="*/ 847665 h 1533589"/>
              <a:gd name="connsiteX54" fmla="*/ 361800 w 1723173"/>
              <a:gd name="connsiteY54" fmla="*/ 892115 h 1533589"/>
              <a:gd name="connsiteX55" fmla="*/ 447525 w 1723173"/>
              <a:gd name="connsiteY55" fmla="*/ 790515 h 1533589"/>
              <a:gd name="connsiteX56" fmla="*/ 336400 w 1723173"/>
              <a:gd name="connsiteY56" fmla="*/ 625415 h 1533589"/>
              <a:gd name="connsiteX57" fmla="*/ 231625 w 1723173"/>
              <a:gd name="connsiteY57" fmla="*/ 434915 h 1533589"/>
              <a:gd name="connsiteX58" fmla="*/ 203050 w 1723173"/>
              <a:gd name="connsiteY58" fmla="*/ 374590 h 1533589"/>
              <a:gd name="connsiteX59" fmla="*/ 279250 w 1723173"/>
              <a:gd name="connsiteY59" fmla="*/ 403165 h 1533589"/>
              <a:gd name="connsiteX60" fmla="*/ 387200 w 1723173"/>
              <a:gd name="connsiteY60" fmla="*/ 577790 h 1533589"/>
              <a:gd name="connsiteX61" fmla="*/ 479275 w 1723173"/>
              <a:gd name="connsiteY61" fmla="*/ 663515 h 1533589"/>
              <a:gd name="connsiteX62" fmla="*/ 514200 w 1723173"/>
              <a:gd name="connsiteY62" fmla="*/ 603190 h 1533589"/>
              <a:gd name="connsiteX63" fmla="*/ 558650 w 1723173"/>
              <a:gd name="connsiteY63" fmla="*/ 571440 h 1533589"/>
              <a:gd name="connsiteX64" fmla="*/ 526900 w 1723173"/>
              <a:gd name="connsiteY64" fmla="*/ 476190 h 1533589"/>
              <a:gd name="connsiteX65" fmla="*/ 618975 w 1723173"/>
              <a:gd name="connsiteY65" fmla="*/ 488890 h 1533589"/>
              <a:gd name="connsiteX66" fmla="*/ 733275 w 1723173"/>
              <a:gd name="connsiteY66" fmla="*/ 463490 h 1533589"/>
              <a:gd name="connsiteX67" fmla="*/ 799950 w 1723173"/>
              <a:gd name="connsiteY67" fmla="*/ 301565 h 1533589"/>
              <a:gd name="connsiteX68" fmla="*/ 784075 w 1723173"/>
              <a:gd name="connsiteY68" fmla="*/ 69790 h 1533589"/>
              <a:gd name="connsiteX69" fmla="*/ 834875 w 1723173"/>
              <a:gd name="connsiteY69" fmla="*/ 3115 h 1533589"/>
              <a:gd name="connsiteX70" fmla="*/ 860275 w 1723173"/>
              <a:gd name="connsiteY70" fmla="*/ 149165 h 1533589"/>
              <a:gd name="connsiteX71" fmla="*/ 882500 w 1723173"/>
              <a:gd name="connsiteY71" fmla="*/ 390465 h 1533589"/>
              <a:gd name="connsiteX0" fmla="*/ 882500 w 1723173"/>
              <a:gd name="connsiteY0" fmla="*/ 390465 h 1533589"/>
              <a:gd name="connsiteX1" fmla="*/ 955525 w 1723173"/>
              <a:gd name="connsiteY1" fmla="*/ 466665 h 1533589"/>
              <a:gd name="connsiteX2" fmla="*/ 1123800 w 1723173"/>
              <a:gd name="connsiteY2" fmla="*/ 482540 h 1533589"/>
              <a:gd name="connsiteX3" fmla="*/ 1184125 w 1723173"/>
              <a:gd name="connsiteY3" fmla="*/ 355540 h 1533589"/>
              <a:gd name="connsiteX4" fmla="*/ 1225400 w 1723173"/>
              <a:gd name="connsiteY4" fmla="*/ 358715 h 1533589"/>
              <a:gd name="connsiteX5" fmla="*/ 1209525 w 1723173"/>
              <a:gd name="connsiteY5" fmla="*/ 444440 h 1533589"/>
              <a:gd name="connsiteX6" fmla="*/ 1184125 w 1723173"/>
              <a:gd name="connsiteY6" fmla="*/ 520640 h 1533589"/>
              <a:gd name="connsiteX7" fmla="*/ 1234925 w 1723173"/>
              <a:gd name="connsiteY7" fmla="*/ 609540 h 1533589"/>
              <a:gd name="connsiteX8" fmla="*/ 1339700 w 1723173"/>
              <a:gd name="connsiteY8" fmla="*/ 666690 h 1533589"/>
              <a:gd name="connsiteX9" fmla="*/ 1479400 w 1723173"/>
              <a:gd name="connsiteY9" fmla="*/ 577790 h 1533589"/>
              <a:gd name="connsiteX10" fmla="*/ 1619100 w 1723173"/>
              <a:gd name="connsiteY10" fmla="*/ 520640 h 1533589"/>
              <a:gd name="connsiteX11" fmla="*/ 1676250 w 1723173"/>
              <a:gd name="connsiteY11" fmla="*/ 549215 h 1533589"/>
              <a:gd name="connsiteX12" fmla="*/ 1546075 w 1723173"/>
              <a:gd name="connsiteY12" fmla="*/ 625415 h 1533589"/>
              <a:gd name="connsiteX13" fmla="*/ 1393675 w 1723173"/>
              <a:gd name="connsiteY13" fmla="*/ 707965 h 1533589"/>
              <a:gd name="connsiteX14" fmla="*/ 1358750 w 1723173"/>
              <a:gd name="connsiteY14" fmla="*/ 755590 h 1533589"/>
              <a:gd name="connsiteX15" fmla="*/ 1425425 w 1723173"/>
              <a:gd name="connsiteY15" fmla="*/ 746065 h 1533589"/>
              <a:gd name="connsiteX16" fmla="*/ 1466700 w 1723173"/>
              <a:gd name="connsiteY16" fmla="*/ 733365 h 1533589"/>
              <a:gd name="connsiteX17" fmla="*/ 1495275 w 1723173"/>
              <a:gd name="connsiteY17" fmla="*/ 774640 h 1533589"/>
              <a:gd name="connsiteX18" fmla="*/ 1415900 w 1723173"/>
              <a:gd name="connsiteY18" fmla="*/ 825440 h 1533589"/>
              <a:gd name="connsiteX19" fmla="*/ 1393675 w 1723173"/>
              <a:gd name="connsiteY19" fmla="*/ 917515 h 1533589"/>
              <a:gd name="connsiteX20" fmla="*/ 1380975 w 1723173"/>
              <a:gd name="connsiteY20" fmla="*/ 1079440 h 1533589"/>
              <a:gd name="connsiteX21" fmla="*/ 1400025 w 1723173"/>
              <a:gd name="connsiteY21" fmla="*/ 1130240 h 1533589"/>
              <a:gd name="connsiteX22" fmla="*/ 1568300 w 1723173"/>
              <a:gd name="connsiteY22" fmla="*/ 1069915 h 1533589"/>
              <a:gd name="connsiteX23" fmla="*/ 1708000 w 1723173"/>
              <a:gd name="connsiteY23" fmla="*/ 1057215 h 1533589"/>
              <a:gd name="connsiteX24" fmla="*/ 1708000 w 1723173"/>
              <a:gd name="connsiteY24" fmla="*/ 1123890 h 1533589"/>
              <a:gd name="connsiteX25" fmla="*/ 1606400 w 1723173"/>
              <a:gd name="connsiteY25" fmla="*/ 1123890 h 1533589"/>
              <a:gd name="connsiteX26" fmla="*/ 1476225 w 1723173"/>
              <a:gd name="connsiteY26" fmla="*/ 1174690 h 1533589"/>
              <a:gd name="connsiteX27" fmla="*/ 1288900 w 1723173"/>
              <a:gd name="connsiteY27" fmla="*/ 1247715 h 1533589"/>
              <a:gd name="connsiteX28" fmla="*/ 1269850 w 1723173"/>
              <a:gd name="connsiteY28" fmla="*/ 1362015 h 1533589"/>
              <a:gd name="connsiteX29" fmla="*/ 1422250 w 1723173"/>
              <a:gd name="connsiteY29" fmla="*/ 1400115 h 1533589"/>
              <a:gd name="connsiteX30" fmla="*/ 1555600 w 1723173"/>
              <a:gd name="connsiteY30" fmla="*/ 1352490 h 1533589"/>
              <a:gd name="connsiteX31" fmla="*/ 1593700 w 1723173"/>
              <a:gd name="connsiteY31" fmla="*/ 1390590 h 1533589"/>
              <a:gd name="connsiteX32" fmla="*/ 1428600 w 1723173"/>
              <a:gd name="connsiteY32" fmla="*/ 1457265 h 1533589"/>
              <a:gd name="connsiteX33" fmla="*/ 1193650 w 1723173"/>
              <a:gd name="connsiteY33" fmla="*/ 1431865 h 1533589"/>
              <a:gd name="connsiteX34" fmla="*/ 1076175 w 1723173"/>
              <a:gd name="connsiteY34" fmla="*/ 1438215 h 1533589"/>
              <a:gd name="connsiteX35" fmla="*/ 930125 w 1723173"/>
              <a:gd name="connsiteY35" fmla="*/ 1479490 h 1533589"/>
              <a:gd name="connsiteX36" fmla="*/ 733275 w 1723173"/>
              <a:gd name="connsiteY36" fmla="*/ 1469965 h 1533589"/>
              <a:gd name="connsiteX37" fmla="*/ 590400 w 1723173"/>
              <a:gd name="connsiteY37" fmla="*/ 1533465 h 1533589"/>
              <a:gd name="connsiteX38" fmla="*/ 418950 w 1723173"/>
              <a:gd name="connsiteY38" fmla="*/ 1485840 h 1533589"/>
              <a:gd name="connsiteX39" fmla="*/ 495150 w 1723173"/>
              <a:gd name="connsiteY39" fmla="*/ 1473140 h 1533589"/>
              <a:gd name="connsiteX40" fmla="*/ 641200 w 1723173"/>
              <a:gd name="connsiteY40" fmla="*/ 1447740 h 1533589"/>
              <a:gd name="connsiteX41" fmla="*/ 596750 w 1723173"/>
              <a:gd name="connsiteY41" fmla="*/ 1374715 h 1533589"/>
              <a:gd name="connsiteX42" fmla="*/ 345925 w 1723173"/>
              <a:gd name="connsiteY42" fmla="*/ 1387415 h 1533589"/>
              <a:gd name="connsiteX43" fmla="*/ 155425 w 1723173"/>
              <a:gd name="connsiteY43" fmla="*/ 1320740 h 1533589"/>
              <a:gd name="connsiteX44" fmla="*/ 164950 w 1723173"/>
              <a:gd name="connsiteY44" fmla="*/ 1244540 h 1533589"/>
              <a:gd name="connsiteX45" fmla="*/ 323700 w 1723173"/>
              <a:gd name="connsiteY45" fmla="*/ 1317565 h 1533589"/>
              <a:gd name="connsiteX46" fmla="*/ 514200 w 1723173"/>
              <a:gd name="connsiteY46" fmla="*/ 1282640 h 1533589"/>
              <a:gd name="connsiteX47" fmla="*/ 415775 w 1723173"/>
              <a:gd name="connsiteY47" fmla="*/ 1171515 h 1533589"/>
              <a:gd name="connsiteX48" fmla="*/ 364975 w 1723173"/>
              <a:gd name="connsiteY48" fmla="*/ 1120715 h 1533589"/>
              <a:gd name="connsiteX49" fmla="*/ 431650 w 1723173"/>
              <a:gd name="connsiteY49" fmla="*/ 1057215 h 1533589"/>
              <a:gd name="connsiteX50" fmla="*/ 212575 w 1723173"/>
              <a:gd name="connsiteY50" fmla="*/ 949265 h 1533589"/>
              <a:gd name="connsiteX51" fmla="*/ 9375 w 1723173"/>
              <a:gd name="connsiteY51" fmla="*/ 863540 h 1533589"/>
              <a:gd name="connsiteX52" fmla="*/ 44300 w 1723173"/>
              <a:gd name="connsiteY52" fmla="*/ 787340 h 1533589"/>
              <a:gd name="connsiteX53" fmla="*/ 136375 w 1723173"/>
              <a:gd name="connsiteY53" fmla="*/ 847665 h 1533589"/>
              <a:gd name="connsiteX54" fmla="*/ 361800 w 1723173"/>
              <a:gd name="connsiteY54" fmla="*/ 892115 h 1533589"/>
              <a:gd name="connsiteX55" fmla="*/ 447525 w 1723173"/>
              <a:gd name="connsiteY55" fmla="*/ 790515 h 1533589"/>
              <a:gd name="connsiteX56" fmla="*/ 336400 w 1723173"/>
              <a:gd name="connsiteY56" fmla="*/ 625415 h 1533589"/>
              <a:gd name="connsiteX57" fmla="*/ 231625 w 1723173"/>
              <a:gd name="connsiteY57" fmla="*/ 434915 h 1533589"/>
              <a:gd name="connsiteX58" fmla="*/ 203050 w 1723173"/>
              <a:gd name="connsiteY58" fmla="*/ 374590 h 1533589"/>
              <a:gd name="connsiteX59" fmla="*/ 279250 w 1723173"/>
              <a:gd name="connsiteY59" fmla="*/ 403165 h 1533589"/>
              <a:gd name="connsiteX60" fmla="*/ 387200 w 1723173"/>
              <a:gd name="connsiteY60" fmla="*/ 577790 h 1533589"/>
              <a:gd name="connsiteX61" fmla="*/ 479275 w 1723173"/>
              <a:gd name="connsiteY61" fmla="*/ 663515 h 1533589"/>
              <a:gd name="connsiteX62" fmla="*/ 514200 w 1723173"/>
              <a:gd name="connsiteY62" fmla="*/ 603190 h 1533589"/>
              <a:gd name="connsiteX63" fmla="*/ 558650 w 1723173"/>
              <a:gd name="connsiteY63" fmla="*/ 571440 h 1533589"/>
              <a:gd name="connsiteX64" fmla="*/ 526900 w 1723173"/>
              <a:gd name="connsiteY64" fmla="*/ 476190 h 1533589"/>
              <a:gd name="connsiteX65" fmla="*/ 618975 w 1723173"/>
              <a:gd name="connsiteY65" fmla="*/ 488890 h 1533589"/>
              <a:gd name="connsiteX66" fmla="*/ 733275 w 1723173"/>
              <a:gd name="connsiteY66" fmla="*/ 463490 h 1533589"/>
              <a:gd name="connsiteX67" fmla="*/ 799950 w 1723173"/>
              <a:gd name="connsiteY67" fmla="*/ 301565 h 1533589"/>
              <a:gd name="connsiteX68" fmla="*/ 784075 w 1723173"/>
              <a:gd name="connsiteY68" fmla="*/ 69790 h 1533589"/>
              <a:gd name="connsiteX69" fmla="*/ 834875 w 1723173"/>
              <a:gd name="connsiteY69" fmla="*/ 3115 h 1533589"/>
              <a:gd name="connsiteX70" fmla="*/ 860275 w 1723173"/>
              <a:gd name="connsiteY70" fmla="*/ 149165 h 1533589"/>
              <a:gd name="connsiteX71" fmla="*/ 882500 w 1723173"/>
              <a:gd name="connsiteY71" fmla="*/ 390465 h 1533589"/>
              <a:gd name="connsiteX0" fmla="*/ 882500 w 1723173"/>
              <a:gd name="connsiteY0" fmla="*/ 390465 h 1534810"/>
              <a:gd name="connsiteX1" fmla="*/ 955525 w 1723173"/>
              <a:gd name="connsiteY1" fmla="*/ 466665 h 1534810"/>
              <a:gd name="connsiteX2" fmla="*/ 1123800 w 1723173"/>
              <a:gd name="connsiteY2" fmla="*/ 482540 h 1534810"/>
              <a:gd name="connsiteX3" fmla="*/ 1184125 w 1723173"/>
              <a:gd name="connsiteY3" fmla="*/ 355540 h 1534810"/>
              <a:gd name="connsiteX4" fmla="*/ 1225400 w 1723173"/>
              <a:gd name="connsiteY4" fmla="*/ 358715 h 1534810"/>
              <a:gd name="connsiteX5" fmla="*/ 1209525 w 1723173"/>
              <a:gd name="connsiteY5" fmla="*/ 444440 h 1534810"/>
              <a:gd name="connsiteX6" fmla="*/ 1184125 w 1723173"/>
              <a:gd name="connsiteY6" fmla="*/ 520640 h 1534810"/>
              <a:gd name="connsiteX7" fmla="*/ 1234925 w 1723173"/>
              <a:gd name="connsiteY7" fmla="*/ 609540 h 1534810"/>
              <a:gd name="connsiteX8" fmla="*/ 1339700 w 1723173"/>
              <a:gd name="connsiteY8" fmla="*/ 666690 h 1534810"/>
              <a:gd name="connsiteX9" fmla="*/ 1479400 w 1723173"/>
              <a:gd name="connsiteY9" fmla="*/ 577790 h 1534810"/>
              <a:gd name="connsiteX10" fmla="*/ 1619100 w 1723173"/>
              <a:gd name="connsiteY10" fmla="*/ 520640 h 1534810"/>
              <a:gd name="connsiteX11" fmla="*/ 1676250 w 1723173"/>
              <a:gd name="connsiteY11" fmla="*/ 549215 h 1534810"/>
              <a:gd name="connsiteX12" fmla="*/ 1546075 w 1723173"/>
              <a:gd name="connsiteY12" fmla="*/ 625415 h 1534810"/>
              <a:gd name="connsiteX13" fmla="*/ 1393675 w 1723173"/>
              <a:gd name="connsiteY13" fmla="*/ 707965 h 1534810"/>
              <a:gd name="connsiteX14" fmla="*/ 1358750 w 1723173"/>
              <a:gd name="connsiteY14" fmla="*/ 755590 h 1534810"/>
              <a:gd name="connsiteX15" fmla="*/ 1425425 w 1723173"/>
              <a:gd name="connsiteY15" fmla="*/ 746065 h 1534810"/>
              <a:gd name="connsiteX16" fmla="*/ 1466700 w 1723173"/>
              <a:gd name="connsiteY16" fmla="*/ 733365 h 1534810"/>
              <a:gd name="connsiteX17" fmla="*/ 1495275 w 1723173"/>
              <a:gd name="connsiteY17" fmla="*/ 774640 h 1534810"/>
              <a:gd name="connsiteX18" fmla="*/ 1415900 w 1723173"/>
              <a:gd name="connsiteY18" fmla="*/ 825440 h 1534810"/>
              <a:gd name="connsiteX19" fmla="*/ 1393675 w 1723173"/>
              <a:gd name="connsiteY19" fmla="*/ 917515 h 1534810"/>
              <a:gd name="connsiteX20" fmla="*/ 1380975 w 1723173"/>
              <a:gd name="connsiteY20" fmla="*/ 1079440 h 1534810"/>
              <a:gd name="connsiteX21" fmla="*/ 1400025 w 1723173"/>
              <a:gd name="connsiteY21" fmla="*/ 1130240 h 1534810"/>
              <a:gd name="connsiteX22" fmla="*/ 1568300 w 1723173"/>
              <a:gd name="connsiteY22" fmla="*/ 1069915 h 1534810"/>
              <a:gd name="connsiteX23" fmla="*/ 1708000 w 1723173"/>
              <a:gd name="connsiteY23" fmla="*/ 1057215 h 1534810"/>
              <a:gd name="connsiteX24" fmla="*/ 1708000 w 1723173"/>
              <a:gd name="connsiteY24" fmla="*/ 1123890 h 1534810"/>
              <a:gd name="connsiteX25" fmla="*/ 1606400 w 1723173"/>
              <a:gd name="connsiteY25" fmla="*/ 1123890 h 1534810"/>
              <a:gd name="connsiteX26" fmla="*/ 1476225 w 1723173"/>
              <a:gd name="connsiteY26" fmla="*/ 1174690 h 1534810"/>
              <a:gd name="connsiteX27" fmla="*/ 1288900 w 1723173"/>
              <a:gd name="connsiteY27" fmla="*/ 1247715 h 1534810"/>
              <a:gd name="connsiteX28" fmla="*/ 1269850 w 1723173"/>
              <a:gd name="connsiteY28" fmla="*/ 1362015 h 1534810"/>
              <a:gd name="connsiteX29" fmla="*/ 1422250 w 1723173"/>
              <a:gd name="connsiteY29" fmla="*/ 1400115 h 1534810"/>
              <a:gd name="connsiteX30" fmla="*/ 1555600 w 1723173"/>
              <a:gd name="connsiteY30" fmla="*/ 1352490 h 1534810"/>
              <a:gd name="connsiteX31" fmla="*/ 1593700 w 1723173"/>
              <a:gd name="connsiteY31" fmla="*/ 1390590 h 1534810"/>
              <a:gd name="connsiteX32" fmla="*/ 1428600 w 1723173"/>
              <a:gd name="connsiteY32" fmla="*/ 1457265 h 1534810"/>
              <a:gd name="connsiteX33" fmla="*/ 1193650 w 1723173"/>
              <a:gd name="connsiteY33" fmla="*/ 1431865 h 1534810"/>
              <a:gd name="connsiteX34" fmla="*/ 1076175 w 1723173"/>
              <a:gd name="connsiteY34" fmla="*/ 1438215 h 1534810"/>
              <a:gd name="connsiteX35" fmla="*/ 930125 w 1723173"/>
              <a:gd name="connsiteY35" fmla="*/ 1479490 h 1534810"/>
              <a:gd name="connsiteX36" fmla="*/ 733275 w 1723173"/>
              <a:gd name="connsiteY36" fmla="*/ 1469965 h 1534810"/>
              <a:gd name="connsiteX37" fmla="*/ 590400 w 1723173"/>
              <a:gd name="connsiteY37" fmla="*/ 1533465 h 1534810"/>
              <a:gd name="connsiteX38" fmla="*/ 418950 w 1723173"/>
              <a:gd name="connsiteY38" fmla="*/ 1485840 h 1534810"/>
              <a:gd name="connsiteX39" fmla="*/ 495150 w 1723173"/>
              <a:gd name="connsiteY39" fmla="*/ 1473140 h 1534810"/>
              <a:gd name="connsiteX40" fmla="*/ 641200 w 1723173"/>
              <a:gd name="connsiteY40" fmla="*/ 1447740 h 1534810"/>
              <a:gd name="connsiteX41" fmla="*/ 596750 w 1723173"/>
              <a:gd name="connsiteY41" fmla="*/ 1374715 h 1534810"/>
              <a:gd name="connsiteX42" fmla="*/ 345925 w 1723173"/>
              <a:gd name="connsiteY42" fmla="*/ 1387415 h 1534810"/>
              <a:gd name="connsiteX43" fmla="*/ 155425 w 1723173"/>
              <a:gd name="connsiteY43" fmla="*/ 1320740 h 1534810"/>
              <a:gd name="connsiteX44" fmla="*/ 164950 w 1723173"/>
              <a:gd name="connsiteY44" fmla="*/ 1244540 h 1534810"/>
              <a:gd name="connsiteX45" fmla="*/ 323700 w 1723173"/>
              <a:gd name="connsiteY45" fmla="*/ 1317565 h 1534810"/>
              <a:gd name="connsiteX46" fmla="*/ 514200 w 1723173"/>
              <a:gd name="connsiteY46" fmla="*/ 1282640 h 1534810"/>
              <a:gd name="connsiteX47" fmla="*/ 415775 w 1723173"/>
              <a:gd name="connsiteY47" fmla="*/ 1171515 h 1534810"/>
              <a:gd name="connsiteX48" fmla="*/ 364975 w 1723173"/>
              <a:gd name="connsiteY48" fmla="*/ 1120715 h 1534810"/>
              <a:gd name="connsiteX49" fmla="*/ 431650 w 1723173"/>
              <a:gd name="connsiteY49" fmla="*/ 1057215 h 1534810"/>
              <a:gd name="connsiteX50" fmla="*/ 212575 w 1723173"/>
              <a:gd name="connsiteY50" fmla="*/ 949265 h 1534810"/>
              <a:gd name="connsiteX51" fmla="*/ 9375 w 1723173"/>
              <a:gd name="connsiteY51" fmla="*/ 863540 h 1534810"/>
              <a:gd name="connsiteX52" fmla="*/ 44300 w 1723173"/>
              <a:gd name="connsiteY52" fmla="*/ 787340 h 1534810"/>
              <a:gd name="connsiteX53" fmla="*/ 136375 w 1723173"/>
              <a:gd name="connsiteY53" fmla="*/ 847665 h 1534810"/>
              <a:gd name="connsiteX54" fmla="*/ 361800 w 1723173"/>
              <a:gd name="connsiteY54" fmla="*/ 892115 h 1534810"/>
              <a:gd name="connsiteX55" fmla="*/ 447525 w 1723173"/>
              <a:gd name="connsiteY55" fmla="*/ 790515 h 1534810"/>
              <a:gd name="connsiteX56" fmla="*/ 336400 w 1723173"/>
              <a:gd name="connsiteY56" fmla="*/ 625415 h 1534810"/>
              <a:gd name="connsiteX57" fmla="*/ 231625 w 1723173"/>
              <a:gd name="connsiteY57" fmla="*/ 434915 h 1534810"/>
              <a:gd name="connsiteX58" fmla="*/ 203050 w 1723173"/>
              <a:gd name="connsiteY58" fmla="*/ 374590 h 1534810"/>
              <a:gd name="connsiteX59" fmla="*/ 279250 w 1723173"/>
              <a:gd name="connsiteY59" fmla="*/ 403165 h 1534810"/>
              <a:gd name="connsiteX60" fmla="*/ 387200 w 1723173"/>
              <a:gd name="connsiteY60" fmla="*/ 577790 h 1534810"/>
              <a:gd name="connsiteX61" fmla="*/ 479275 w 1723173"/>
              <a:gd name="connsiteY61" fmla="*/ 663515 h 1534810"/>
              <a:gd name="connsiteX62" fmla="*/ 514200 w 1723173"/>
              <a:gd name="connsiteY62" fmla="*/ 603190 h 1534810"/>
              <a:gd name="connsiteX63" fmla="*/ 558650 w 1723173"/>
              <a:gd name="connsiteY63" fmla="*/ 571440 h 1534810"/>
              <a:gd name="connsiteX64" fmla="*/ 526900 w 1723173"/>
              <a:gd name="connsiteY64" fmla="*/ 476190 h 1534810"/>
              <a:gd name="connsiteX65" fmla="*/ 618975 w 1723173"/>
              <a:gd name="connsiteY65" fmla="*/ 488890 h 1534810"/>
              <a:gd name="connsiteX66" fmla="*/ 733275 w 1723173"/>
              <a:gd name="connsiteY66" fmla="*/ 463490 h 1534810"/>
              <a:gd name="connsiteX67" fmla="*/ 799950 w 1723173"/>
              <a:gd name="connsiteY67" fmla="*/ 301565 h 1534810"/>
              <a:gd name="connsiteX68" fmla="*/ 784075 w 1723173"/>
              <a:gd name="connsiteY68" fmla="*/ 69790 h 1534810"/>
              <a:gd name="connsiteX69" fmla="*/ 834875 w 1723173"/>
              <a:gd name="connsiteY69" fmla="*/ 3115 h 1534810"/>
              <a:gd name="connsiteX70" fmla="*/ 860275 w 1723173"/>
              <a:gd name="connsiteY70" fmla="*/ 149165 h 1534810"/>
              <a:gd name="connsiteX71" fmla="*/ 882500 w 1723173"/>
              <a:gd name="connsiteY71" fmla="*/ 390465 h 1534810"/>
              <a:gd name="connsiteX0" fmla="*/ 882500 w 1737132"/>
              <a:gd name="connsiteY0" fmla="*/ 390465 h 1534810"/>
              <a:gd name="connsiteX1" fmla="*/ 955525 w 1737132"/>
              <a:gd name="connsiteY1" fmla="*/ 466665 h 1534810"/>
              <a:gd name="connsiteX2" fmla="*/ 1123800 w 1737132"/>
              <a:gd name="connsiteY2" fmla="*/ 482540 h 1534810"/>
              <a:gd name="connsiteX3" fmla="*/ 1184125 w 1737132"/>
              <a:gd name="connsiteY3" fmla="*/ 355540 h 1534810"/>
              <a:gd name="connsiteX4" fmla="*/ 1225400 w 1737132"/>
              <a:gd name="connsiteY4" fmla="*/ 358715 h 1534810"/>
              <a:gd name="connsiteX5" fmla="*/ 1209525 w 1737132"/>
              <a:gd name="connsiteY5" fmla="*/ 444440 h 1534810"/>
              <a:gd name="connsiteX6" fmla="*/ 1184125 w 1737132"/>
              <a:gd name="connsiteY6" fmla="*/ 520640 h 1534810"/>
              <a:gd name="connsiteX7" fmla="*/ 1234925 w 1737132"/>
              <a:gd name="connsiteY7" fmla="*/ 609540 h 1534810"/>
              <a:gd name="connsiteX8" fmla="*/ 1339700 w 1737132"/>
              <a:gd name="connsiteY8" fmla="*/ 666690 h 1534810"/>
              <a:gd name="connsiteX9" fmla="*/ 1479400 w 1737132"/>
              <a:gd name="connsiteY9" fmla="*/ 577790 h 1534810"/>
              <a:gd name="connsiteX10" fmla="*/ 1619100 w 1737132"/>
              <a:gd name="connsiteY10" fmla="*/ 520640 h 1534810"/>
              <a:gd name="connsiteX11" fmla="*/ 1676250 w 1737132"/>
              <a:gd name="connsiteY11" fmla="*/ 549215 h 1534810"/>
              <a:gd name="connsiteX12" fmla="*/ 1546075 w 1737132"/>
              <a:gd name="connsiteY12" fmla="*/ 625415 h 1534810"/>
              <a:gd name="connsiteX13" fmla="*/ 1393675 w 1737132"/>
              <a:gd name="connsiteY13" fmla="*/ 707965 h 1534810"/>
              <a:gd name="connsiteX14" fmla="*/ 1358750 w 1737132"/>
              <a:gd name="connsiteY14" fmla="*/ 755590 h 1534810"/>
              <a:gd name="connsiteX15" fmla="*/ 1425425 w 1737132"/>
              <a:gd name="connsiteY15" fmla="*/ 746065 h 1534810"/>
              <a:gd name="connsiteX16" fmla="*/ 1466700 w 1737132"/>
              <a:gd name="connsiteY16" fmla="*/ 733365 h 1534810"/>
              <a:gd name="connsiteX17" fmla="*/ 1495275 w 1737132"/>
              <a:gd name="connsiteY17" fmla="*/ 774640 h 1534810"/>
              <a:gd name="connsiteX18" fmla="*/ 1415900 w 1737132"/>
              <a:gd name="connsiteY18" fmla="*/ 825440 h 1534810"/>
              <a:gd name="connsiteX19" fmla="*/ 1393675 w 1737132"/>
              <a:gd name="connsiteY19" fmla="*/ 917515 h 1534810"/>
              <a:gd name="connsiteX20" fmla="*/ 1380975 w 1737132"/>
              <a:gd name="connsiteY20" fmla="*/ 1079440 h 1534810"/>
              <a:gd name="connsiteX21" fmla="*/ 1400025 w 1737132"/>
              <a:gd name="connsiteY21" fmla="*/ 1130240 h 1534810"/>
              <a:gd name="connsiteX22" fmla="*/ 1568300 w 1737132"/>
              <a:gd name="connsiteY22" fmla="*/ 1069915 h 1534810"/>
              <a:gd name="connsiteX23" fmla="*/ 1708000 w 1737132"/>
              <a:gd name="connsiteY23" fmla="*/ 1057215 h 1534810"/>
              <a:gd name="connsiteX24" fmla="*/ 1708000 w 1737132"/>
              <a:gd name="connsiteY24" fmla="*/ 1123890 h 1534810"/>
              <a:gd name="connsiteX25" fmla="*/ 1606400 w 1737132"/>
              <a:gd name="connsiteY25" fmla="*/ 1123890 h 1534810"/>
              <a:gd name="connsiteX26" fmla="*/ 1476225 w 1737132"/>
              <a:gd name="connsiteY26" fmla="*/ 1174690 h 1534810"/>
              <a:gd name="connsiteX27" fmla="*/ 1288900 w 1737132"/>
              <a:gd name="connsiteY27" fmla="*/ 1247715 h 1534810"/>
              <a:gd name="connsiteX28" fmla="*/ 1269850 w 1737132"/>
              <a:gd name="connsiteY28" fmla="*/ 1362015 h 1534810"/>
              <a:gd name="connsiteX29" fmla="*/ 1422250 w 1737132"/>
              <a:gd name="connsiteY29" fmla="*/ 1400115 h 1534810"/>
              <a:gd name="connsiteX30" fmla="*/ 1555600 w 1737132"/>
              <a:gd name="connsiteY30" fmla="*/ 1352490 h 1534810"/>
              <a:gd name="connsiteX31" fmla="*/ 1593700 w 1737132"/>
              <a:gd name="connsiteY31" fmla="*/ 1390590 h 1534810"/>
              <a:gd name="connsiteX32" fmla="*/ 1428600 w 1737132"/>
              <a:gd name="connsiteY32" fmla="*/ 1457265 h 1534810"/>
              <a:gd name="connsiteX33" fmla="*/ 1193650 w 1737132"/>
              <a:gd name="connsiteY33" fmla="*/ 1431865 h 1534810"/>
              <a:gd name="connsiteX34" fmla="*/ 1076175 w 1737132"/>
              <a:gd name="connsiteY34" fmla="*/ 1438215 h 1534810"/>
              <a:gd name="connsiteX35" fmla="*/ 930125 w 1737132"/>
              <a:gd name="connsiteY35" fmla="*/ 1479490 h 1534810"/>
              <a:gd name="connsiteX36" fmla="*/ 733275 w 1737132"/>
              <a:gd name="connsiteY36" fmla="*/ 1469965 h 1534810"/>
              <a:gd name="connsiteX37" fmla="*/ 590400 w 1737132"/>
              <a:gd name="connsiteY37" fmla="*/ 1533465 h 1534810"/>
              <a:gd name="connsiteX38" fmla="*/ 418950 w 1737132"/>
              <a:gd name="connsiteY38" fmla="*/ 1485840 h 1534810"/>
              <a:gd name="connsiteX39" fmla="*/ 495150 w 1737132"/>
              <a:gd name="connsiteY39" fmla="*/ 1473140 h 1534810"/>
              <a:gd name="connsiteX40" fmla="*/ 641200 w 1737132"/>
              <a:gd name="connsiteY40" fmla="*/ 1447740 h 1534810"/>
              <a:gd name="connsiteX41" fmla="*/ 596750 w 1737132"/>
              <a:gd name="connsiteY41" fmla="*/ 1374715 h 1534810"/>
              <a:gd name="connsiteX42" fmla="*/ 345925 w 1737132"/>
              <a:gd name="connsiteY42" fmla="*/ 1387415 h 1534810"/>
              <a:gd name="connsiteX43" fmla="*/ 155425 w 1737132"/>
              <a:gd name="connsiteY43" fmla="*/ 1320740 h 1534810"/>
              <a:gd name="connsiteX44" fmla="*/ 164950 w 1737132"/>
              <a:gd name="connsiteY44" fmla="*/ 1244540 h 1534810"/>
              <a:gd name="connsiteX45" fmla="*/ 323700 w 1737132"/>
              <a:gd name="connsiteY45" fmla="*/ 1317565 h 1534810"/>
              <a:gd name="connsiteX46" fmla="*/ 514200 w 1737132"/>
              <a:gd name="connsiteY46" fmla="*/ 1282640 h 1534810"/>
              <a:gd name="connsiteX47" fmla="*/ 415775 w 1737132"/>
              <a:gd name="connsiteY47" fmla="*/ 1171515 h 1534810"/>
              <a:gd name="connsiteX48" fmla="*/ 364975 w 1737132"/>
              <a:gd name="connsiteY48" fmla="*/ 1120715 h 1534810"/>
              <a:gd name="connsiteX49" fmla="*/ 431650 w 1737132"/>
              <a:gd name="connsiteY49" fmla="*/ 1057215 h 1534810"/>
              <a:gd name="connsiteX50" fmla="*/ 212575 w 1737132"/>
              <a:gd name="connsiteY50" fmla="*/ 949265 h 1534810"/>
              <a:gd name="connsiteX51" fmla="*/ 9375 w 1737132"/>
              <a:gd name="connsiteY51" fmla="*/ 863540 h 1534810"/>
              <a:gd name="connsiteX52" fmla="*/ 44300 w 1737132"/>
              <a:gd name="connsiteY52" fmla="*/ 787340 h 1534810"/>
              <a:gd name="connsiteX53" fmla="*/ 136375 w 1737132"/>
              <a:gd name="connsiteY53" fmla="*/ 847665 h 1534810"/>
              <a:gd name="connsiteX54" fmla="*/ 361800 w 1737132"/>
              <a:gd name="connsiteY54" fmla="*/ 892115 h 1534810"/>
              <a:gd name="connsiteX55" fmla="*/ 447525 w 1737132"/>
              <a:gd name="connsiteY55" fmla="*/ 790515 h 1534810"/>
              <a:gd name="connsiteX56" fmla="*/ 336400 w 1737132"/>
              <a:gd name="connsiteY56" fmla="*/ 625415 h 1534810"/>
              <a:gd name="connsiteX57" fmla="*/ 231625 w 1737132"/>
              <a:gd name="connsiteY57" fmla="*/ 434915 h 1534810"/>
              <a:gd name="connsiteX58" fmla="*/ 203050 w 1737132"/>
              <a:gd name="connsiteY58" fmla="*/ 374590 h 1534810"/>
              <a:gd name="connsiteX59" fmla="*/ 279250 w 1737132"/>
              <a:gd name="connsiteY59" fmla="*/ 403165 h 1534810"/>
              <a:gd name="connsiteX60" fmla="*/ 387200 w 1737132"/>
              <a:gd name="connsiteY60" fmla="*/ 577790 h 1534810"/>
              <a:gd name="connsiteX61" fmla="*/ 479275 w 1737132"/>
              <a:gd name="connsiteY61" fmla="*/ 663515 h 1534810"/>
              <a:gd name="connsiteX62" fmla="*/ 514200 w 1737132"/>
              <a:gd name="connsiteY62" fmla="*/ 603190 h 1534810"/>
              <a:gd name="connsiteX63" fmla="*/ 558650 w 1737132"/>
              <a:gd name="connsiteY63" fmla="*/ 571440 h 1534810"/>
              <a:gd name="connsiteX64" fmla="*/ 526900 w 1737132"/>
              <a:gd name="connsiteY64" fmla="*/ 476190 h 1534810"/>
              <a:gd name="connsiteX65" fmla="*/ 618975 w 1737132"/>
              <a:gd name="connsiteY65" fmla="*/ 488890 h 1534810"/>
              <a:gd name="connsiteX66" fmla="*/ 733275 w 1737132"/>
              <a:gd name="connsiteY66" fmla="*/ 463490 h 1534810"/>
              <a:gd name="connsiteX67" fmla="*/ 799950 w 1737132"/>
              <a:gd name="connsiteY67" fmla="*/ 301565 h 1534810"/>
              <a:gd name="connsiteX68" fmla="*/ 784075 w 1737132"/>
              <a:gd name="connsiteY68" fmla="*/ 69790 h 1534810"/>
              <a:gd name="connsiteX69" fmla="*/ 834875 w 1737132"/>
              <a:gd name="connsiteY69" fmla="*/ 3115 h 1534810"/>
              <a:gd name="connsiteX70" fmla="*/ 860275 w 1737132"/>
              <a:gd name="connsiteY70" fmla="*/ 149165 h 1534810"/>
              <a:gd name="connsiteX71" fmla="*/ 882500 w 1737132"/>
              <a:gd name="connsiteY71" fmla="*/ 390465 h 1534810"/>
              <a:gd name="connsiteX0" fmla="*/ 882500 w 1737132"/>
              <a:gd name="connsiteY0" fmla="*/ 390465 h 1534810"/>
              <a:gd name="connsiteX1" fmla="*/ 955525 w 1737132"/>
              <a:gd name="connsiteY1" fmla="*/ 466665 h 1534810"/>
              <a:gd name="connsiteX2" fmla="*/ 1123800 w 1737132"/>
              <a:gd name="connsiteY2" fmla="*/ 482540 h 1534810"/>
              <a:gd name="connsiteX3" fmla="*/ 1184125 w 1737132"/>
              <a:gd name="connsiteY3" fmla="*/ 355540 h 1534810"/>
              <a:gd name="connsiteX4" fmla="*/ 1225400 w 1737132"/>
              <a:gd name="connsiteY4" fmla="*/ 358715 h 1534810"/>
              <a:gd name="connsiteX5" fmla="*/ 1209525 w 1737132"/>
              <a:gd name="connsiteY5" fmla="*/ 444440 h 1534810"/>
              <a:gd name="connsiteX6" fmla="*/ 1184125 w 1737132"/>
              <a:gd name="connsiteY6" fmla="*/ 520640 h 1534810"/>
              <a:gd name="connsiteX7" fmla="*/ 1234925 w 1737132"/>
              <a:gd name="connsiteY7" fmla="*/ 609540 h 1534810"/>
              <a:gd name="connsiteX8" fmla="*/ 1339700 w 1737132"/>
              <a:gd name="connsiteY8" fmla="*/ 666690 h 1534810"/>
              <a:gd name="connsiteX9" fmla="*/ 1479400 w 1737132"/>
              <a:gd name="connsiteY9" fmla="*/ 577790 h 1534810"/>
              <a:gd name="connsiteX10" fmla="*/ 1619100 w 1737132"/>
              <a:gd name="connsiteY10" fmla="*/ 520640 h 1534810"/>
              <a:gd name="connsiteX11" fmla="*/ 1676250 w 1737132"/>
              <a:gd name="connsiteY11" fmla="*/ 549215 h 1534810"/>
              <a:gd name="connsiteX12" fmla="*/ 1546075 w 1737132"/>
              <a:gd name="connsiteY12" fmla="*/ 625415 h 1534810"/>
              <a:gd name="connsiteX13" fmla="*/ 1393675 w 1737132"/>
              <a:gd name="connsiteY13" fmla="*/ 707965 h 1534810"/>
              <a:gd name="connsiteX14" fmla="*/ 1358750 w 1737132"/>
              <a:gd name="connsiteY14" fmla="*/ 755590 h 1534810"/>
              <a:gd name="connsiteX15" fmla="*/ 1425425 w 1737132"/>
              <a:gd name="connsiteY15" fmla="*/ 746065 h 1534810"/>
              <a:gd name="connsiteX16" fmla="*/ 1466700 w 1737132"/>
              <a:gd name="connsiteY16" fmla="*/ 733365 h 1534810"/>
              <a:gd name="connsiteX17" fmla="*/ 1495275 w 1737132"/>
              <a:gd name="connsiteY17" fmla="*/ 774640 h 1534810"/>
              <a:gd name="connsiteX18" fmla="*/ 1415900 w 1737132"/>
              <a:gd name="connsiteY18" fmla="*/ 825440 h 1534810"/>
              <a:gd name="connsiteX19" fmla="*/ 1393675 w 1737132"/>
              <a:gd name="connsiteY19" fmla="*/ 917515 h 1534810"/>
              <a:gd name="connsiteX20" fmla="*/ 1380975 w 1737132"/>
              <a:gd name="connsiteY20" fmla="*/ 1079440 h 1534810"/>
              <a:gd name="connsiteX21" fmla="*/ 1400025 w 1737132"/>
              <a:gd name="connsiteY21" fmla="*/ 1130240 h 1534810"/>
              <a:gd name="connsiteX22" fmla="*/ 1568300 w 1737132"/>
              <a:gd name="connsiteY22" fmla="*/ 1069915 h 1534810"/>
              <a:gd name="connsiteX23" fmla="*/ 1708000 w 1737132"/>
              <a:gd name="connsiteY23" fmla="*/ 1057215 h 1534810"/>
              <a:gd name="connsiteX24" fmla="*/ 1708000 w 1737132"/>
              <a:gd name="connsiteY24" fmla="*/ 1123890 h 1534810"/>
              <a:gd name="connsiteX25" fmla="*/ 1606400 w 1737132"/>
              <a:gd name="connsiteY25" fmla="*/ 1123890 h 1534810"/>
              <a:gd name="connsiteX26" fmla="*/ 1476225 w 1737132"/>
              <a:gd name="connsiteY26" fmla="*/ 1174690 h 1534810"/>
              <a:gd name="connsiteX27" fmla="*/ 1288900 w 1737132"/>
              <a:gd name="connsiteY27" fmla="*/ 1247715 h 1534810"/>
              <a:gd name="connsiteX28" fmla="*/ 1269850 w 1737132"/>
              <a:gd name="connsiteY28" fmla="*/ 1362015 h 1534810"/>
              <a:gd name="connsiteX29" fmla="*/ 1422250 w 1737132"/>
              <a:gd name="connsiteY29" fmla="*/ 1400115 h 1534810"/>
              <a:gd name="connsiteX30" fmla="*/ 1555600 w 1737132"/>
              <a:gd name="connsiteY30" fmla="*/ 1352490 h 1534810"/>
              <a:gd name="connsiteX31" fmla="*/ 1593700 w 1737132"/>
              <a:gd name="connsiteY31" fmla="*/ 1390590 h 1534810"/>
              <a:gd name="connsiteX32" fmla="*/ 1428600 w 1737132"/>
              <a:gd name="connsiteY32" fmla="*/ 1457265 h 1534810"/>
              <a:gd name="connsiteX33" fmla="*/ 1193650 w 1737132"/>
              <a:gd name="connsiteY33" fmla="*/ 1431865 h 1534810"/>
              <a:gd name="connsiteX34" fmla="*/ 1076175 w 1737132"/>
              <a:gd name="connsiteY34" fmla="*/ 1438215 h 1534810"/>
              <a:gd name="connsiteX35" fmla="*/ 930125 w 1737132"/>
              <a:gd name="connsiteY35" fmla="*/ 1479490 h 1534810"/>
              <a:gd name="connsiteX36" fmla="*/ 733275 w 1737132"/>
              <a:gd name="connsiteY36" fmla="*/ 1469965 h 1534810"/>
              <a:gd name="connsiteX37" fmla="*/ 590400 w 1737132"/>
              <a:gd name="connsiteY37" fmla="*/ 1533465 h 1534810"/>
              <a:gd name="connsiteX38" fmla="*/ 418950 w 1737132"/>
              <a:gd name="connsiteY38" fmla="*/ 1485840 h 1534810"/>
              <a:gd name="connsiteX39" fmla="*/ 495150 w 1737132"/>
              <a:gd name="connsiteY39" fmla="*/ 1473140 h 1534810"/>
              <a:gd name="connsiteX40" fmla="*/ 641200 w 1737132"/>
              <a:gd name="connsiteY40" fmla="*/ 1447740 h 1534810"/>
              <a:gd name="connsiteX41" fmla="*/ 596750 w 1737132"/>
              <a:gd name="connsiteY41" fmla="*/ 1374715 h 1534810"/>
              <a:gd name="connsiteX42" fmla="*/ 345925 w 1737132"/>
              <a:gd name="connsiteY42" fmla="*/ 1387415 h 1534810"/>
              <a:gd name="connsiteX43" fmla="*/ 155425 w 1737132"/>
              <a:gd name="connsiteY43" fmla="*/ 1320740 h 1534810"/>
              <a:gd name="connsiteX44" fmla="*/ 164950 w 1737132"/>
              <a:gd name="connsiteY44" fmla="*/ 1244540 h 1534810"/>
              <a:gd name="connsiteX45" fmla="*/ 323700 w 1737132"/>
              <a:gd name="connsiteY45" fmla="*/ 1317565 h 1534810"/>
              <a:gd name="connsiteX46" fmla="*/ 514200 w 1737132"/>
              <a:gd name="connsiteY46" fmla="*/ 1282640 h 1534810"/>
              <a:gd name="connsiteX47" fmla="*/ 415775 w 1737132"/>
              <a:gd name="connsiteY47" fmla="*/ 1171515 h 1534810"/>
              <a:gd name="connsiteX48" fmla="*/ 364975 w 1737132"/>
              <a:gd name="connsiteY48" fmla="*/ 1120715 h 1534810"/>
              <a:gd name="connsiteX49" fmla="*/ 431650 w 1737132"/>
              <a:gd name="connsiteY49" fmla="*/ 1057215 h 1534810"/>
              <a:gd name="connsiteX50" fmla="*/ 212575 w 1737132"/>
              <a:gd name="connsiteY50" fmla="*/ 949265 h 1534810"/>
              <a:gd name="connsiteX51" fmla="*/ 9375 w 1737132"/>
              <a:gd name="connsiteY51" fmla="*/ 863540 h 1534810"/>
              <a:gd name="connsiteX52" fmla="*/ 44300 w 1737132"/>
              <a:gd name="connsiteY52" fmla="*/ 787340 h 1534810"/>
              <a:gd name="connsiteX53" fmla="*/ 136375 w 1737132"/>
              <a:gd name="connsiteY53" fmla="*/ 847665 h 1534810"/>
              <a:gd name="connsiteX54" fmla="*/ 361800 w 1737132"/>
              <a:gd name="connsiteY54" fmla="*/ 892115 h 1534810"/>
              <a:gd name="connsiteX55" fmla="*/ 447525 w 1737132"/>
              <a:gd name="connsiteY55" fmla="*/ 790515 h 1534810"/>
              <a:gd name="connsiteX56" fmla="*/ 336400 w 1737132"/>
              <a:gd name="connsiteY56" fmla="*/ 625415 h 1534810"/>
              <a:gd name="connsiteX57" fmla="*/ 231625 w 1737132"/>
              <a:gd name="connsiteY57" fmla="*/ 434915 h 1534810"/>
              <a:gd name="connsiteX58" fmla="*/ 203050 w 1737132"/>
              <a:gd name="connsiteY58" fmla="*/ 374590 h 1534810"/>
              <a:gd name="connsiteX59" fmla="*/ 279250 w 1737132"/>
              <a:gd name="connsiteY59" fmla="*/ 403165 h 1534810"/>
              <a:gd name="connsiteX60" fmla="*/ 387200 w 1737132"/>
              <a:gd name="connsiteY60" fmla="*/ 577790 h 1534810"/>
              <a:gd name="connsiteX61" fmla="*/ 479275 w 1737132"/>
              <a:gd name="connsiteY61" fmla="*/ 663515 h 1534810"/>
              <a:gd name="connsiteX62" fmla="*/ 514200 w 1737132"/>
              <a:gd name="connsiteY62" fmla="*/ 603190 h 1534810"/>
              <a:gd name="connsiteX63" fmla="*/ 558650 w 1737132"/>
              <a:gd name="connsiteY63" fmla="*/ 571440 h 1534810"/>
              <a:gd name="connsiteX64" fmla="*/ 526900 w 1737132"/>
              <a:gd name="connsiteY64" fmla="*/ 476190 h 1534810"/>
              <a:gd name="connsiteX65" fmla="*/ 618975 w 1737132"/>
              <a:gd name="connsiteY65" fmla="*/ 488890 h 1534810"/>
              <a:gd name="connsiteX66" fmla="*/ 733275 w 1737132"/>
              <a:gd name="connsiteY66" fmla="*/ 463490 h 1534810"/>
              <a:gd name="connsiteX67" fmla="*/ 799950 w 1737132"/>
              <a:gd name="connsiteY67" fmla="*/ 301565 h 1534810"/>
              <a:gd name="connsiteX68" fmla="*/ 784075 w 1737132"/>
              <a:gd name="connsiteY68" fmla="*/ 69790 h 1534810"/>
              <a:gd name="connsiteX69" fmla="*/ 834875 w 1737132"/>
              <a:gd name="connsiteY69" fmla="*/ 3115 h 1534810"/>
              <a:gd name="connsiteX70" fmla="*/ 860275 w 1737132"/>
              <a:gd name="connsiteY70" fmla="*/ 149165 h 1534810"/>
              <a:gd name="connsiteX71" fmla="*/ 882500 w 1737132"/>
              <a:gd name="connsiteY71" fmla="*/ 390465 h 1534810"/>
              <a:gd name="connsiteX0" fmla="*/ 882500 w 1737132"/>
              <a:gd name="connsiteY0" fmla="*/ 390465 h 1534810"/>
              <a:gd name="connsiteX1" fmla="*/ 955525 w 1737132"/>
              <a:gd name="connsiteY1" fmla="*/ 466665 h 1534810"/>
              <a:gd name="connsiteX2" fmla="*/ 1123800 w 1737132"/>
              <a:gd name="connsiteY2" fmla="*/ 482540 h 1534810"/>
              <a:gd name="connsiteX3" fmla="*/ 1184125 w 1737132"/>
              <a:gd name="connsiteY3" fmla="*/ 355540 h 1534810"/>
              <a:gd name="connsiteX4" fmla="*/ 1225400 w 1737132"/>
              <a:gd name="connsiteY4" fmla="*/ 358715 h 1534810"/>
              <a:gd name="connsiteX5" fmla="*/ 1209525 w 1737132"/>
              <a:gd name="connsiteY5" fmla="*/ 444440 h 1534810"/>
              <a:gd name="connsiteX6" fmla="*/ 1184125 w 1737132"/>
              <a:gd name="connsiteY6" fmla="*/ 520640 h 1534810"/>
              <a:gd name="connsiteX7" fmla="*/ 1234925 w 1737132"/>
              <a:gd name="connsiteY7" fmla="*/ 609540 h 1534810"/>
              <a:gd name="connsiteX8" fmla="*/ 1339700 w 1737132"/>
              <a:gd name="connsiteY8" fmla="*/ 666690 h 1534810"/>
              <a:gd name="connsiteX9" fmla="*/ 1479400 w 1737132"/>
              <a:gd name="connsiteY9" fmla="*/ 577790 h 1534810"/>
              <a:gd name="connsiteX10" fmla="*/ 1619100 w 1737132"/>
              <a:gd name="connsiteY10" fmla="*/ 520640 h 1534810"/>
              <a:gd name="connsiteX11" fmla="*/ 1676250 w 1737132"/>
              <a:gd name="connsiteY11" fmla="*/ 549215 h 1534810"/>
              <a:gd name="connsiteX12" fmla="*/ 1546075 w 1737132"/>
              <a:gd name="connsiteY12" fmla="*/ 625415 h 1534810"/>
              <a:gd name="connsiteX13" fmla="*/ 1393675 w 1737132"/>
              <a:gd name="connsiteY13" fmla="*/ 707965 h 1534810"/>
              <a:gd name="connsiteX14" fmla="*/ 1358750 w 1737132"/>
              <a:gd name="connsiteY14" fmla="*/ 755590 h 1534810"/>
              <a:gd name="connsiteX15" fmla="*/ 1425425 w 1737132"/>
              <a:gd name="connsiteY15" fmla="*/ 746065 h 1534810"/>
              <a:gd name="connsiteX16" fmla="*/ 1466700 w 1737132"/>
              <a:gd name="connsiteY16" fmla="*/ 733365 h 1534810"/>
              <a:gd name="connsiteX17" fmla="*/ 1495275 w 1737132"/>
              <a:gd name="connsiteY17" fmla="*/ 774640 h 1534810"/>
              <a:gd name="connsiteX18" fmla="*/ 1415900 w 1737132"/>
              <a:gd name="connsiteY18" fmla="*/ 825440 h 1534810"/>
              <a:gd name="connsiteX19" fmla="*/ 1393675 w 1737132"/>
              <a:gd name="connsiteY19" fmla="*/ 917515 h 1534810"/>
              <a:gd name="connsiteX20" fmla="*/ 1380975 w 1737132"/>
              <a:gd name="connsiteY20" fmla="*/ 1079440 h 1534810"/>
              <a:gd name="connsiteX21" fmla="*/ 1400025 w 1737132"/>
              <a:gd name="connsiteY21" fmla="*/ 1130240 h 1534810"/>
              <a:gd name="connsiteX22" fmla="*/ 1568300 w 1737132"/>
              <a:gd name="connsiteY22" fmla="*/ 1069915 h 1534810"/>
              <a:gd name="connsiteX23" fmla="*/ 1708000 w 1737132"/>
              <a:gd name="connsiteY23" fmla="*/ 1057215 h 1534810"/>
              <a:gd name="connsiteX24" fmla="*/ 1708000 w 1737132"/>
              <a:gd name="connsiteY24" fmla="*/ 1123890 h 1534810"/>
              <a:gd name="connsiteX25" fmla="*/ 1606400 w 1737132"/>
              <a:gd name="connsiteY25" fmla="*/ 1123890 h 1534810"/>
              <a:gd name="connsiteX26" fmla="*/ 1476225 w 1737132"/>
              <a:gd name="connsiteY26" fmla="*/ 1174690 h 1534810"/>
              <a:gd name="connsiteX27" fmla="*/ 1288900 w 1737132"/>
              <a:gd name="connsiteY27" fmla="*/ 1247715 h 1534810"/>
              <a:gd name="connsiteX28" fmla="*/ 1269850 w 1737132"/>
              <a:gd name="connsiteY28" fmla="*/ 1362015 h 1534810"/>
              <a:gd name="connsiteX29" fmla="*/ 1422250 w 1737132"/>
              <a:gd name="connsiteY29" fmla="*/ 1400115 h 1534810"/>
              <a:gd name="connsiteX30" fmla="*/ 1555600 w 1737132"/>
              <a:gd name="connsiteY30" fmla="*/ 1352490 h 1534810"/>
              <a:gd name="connsiteX31" fmla="*/ 1593700 w 1737132"/>
              <a:gd name="connsiteY31" fmla="*/ 1390590 h 1534810"/>
              <a:gd name="connsiteX32" fmla="*/ 1428600 w 1737132"/>
              <a:gd name="connsiteY32" fmla="*/ 1457265 h 1534810"/>
              <a:gd name="connsiteX33" fmla="*/ 1193650 w 1737132"/>
              <a:gd name="connsiteY33" fmla="*/ 1431865 h 1534810"/>
              <a:gd name="connsiteX34" fmla="*/ 1076175 w 1737132"/>
              <a:gd name="connsiteY34" fmla="*/ 1438215 h 1534810"/>
              <a:gd name="connsiteX35" fmla="*/ 930125 w 1737132"/>
              <a:gd name="connsiteY35" fmla="*/ 1479490 h 1534810"/>
              <a:gd name="connsiteX36" fmla="*/ 733275 w 1737132"/>
              <a:gd name="connsiteY36" fmla="*/ 1469965 h 1534810"/>
              <a:gd name="connsiteX37" fmla="*/ 590400 w 1737132"/>
              <a:gd name="connsiteY37" fmla="*/ 1533465 h 1534810"/>
              <a:gd name="connsiteX38" fmla="*/ 418950 w 1737132"/>
              <a:gd name="connsiteY38" fmla="*/ 1485840 h 1534810"/>
              <a:gd name="connsiteX39" fmla="*/ 495150 w 1737132"/>
              <a:gd name="connsiteY39" fmla="*/ 1473140 h 1534810"/>
              <a:gd name="connsiteX40" fmla="*/ 641200 w 1737132"/>
              <a:gd name="connsiteY40" fmla="*/ 1447740 h 1534810"/>
              <a:gd name="connsiteX41" fmla="*/ 596750 w 1737132"/>
              <a:gd name="connsiteY41" fmla="*/ 1374715 h 1534810"/>
              <a:gd name="connsiteX42" fmla="*/ 345925 w 1737132"/>
              <a:gd name="connsiteY42" fmla="*/ 1387415 h 1534810"/>
              <a:gd name="connsiteX43" fmla="*/ 155425 w 1737132"/>
              <a:gd name="connsiteY43" fmla="*/ 1320740 h 1534810"/>
              <a:gd name="connsiteX44" fmla="*/ 164950 w 1737132"/>
              <a:gd name="connsiteY44" fmla="*/ 1244540 h 1534810"/>
              <a:gd name="connsiteX45" fmla="*/ 323700 w 1737132"/>
              <a:gd name="connsiteY45" fmla="*/ 1317565 h 1534810"/>
              <a:gd name="connsiteX46" fmla="*/ 514200 w 1737132"/>
              <a:gd name="connsiteY46" fmla="*/ 1282640 h 1534810"/>
              <a:gd name="connsiteX47" fmla="*/ 415775 w 1737132"/>
              <a:gd name="connsiteY47" fmla="*/ 1171515 h 1534810"/>
              <a:gd name="connsiteX48" fmla="*/ 364975 w 1737132"/>
              <a:gd name="connsiteY48" fmla="*/ 1120715 h 1534810"/>
              <a:gd name="connsiteX49" fmla="*/ 431650 w 1737132"/>
              <a:gd name="connsiteY49" fmla="*/ 1057215 h 1534810"/>
              <a:gd name="connsiteX50" fmla="*/ 212575 w 1737132"/>
              <a:gd name="connsiteY50" fmla="*/ 949265 h 1534810"/>
              <a:gd name="connsiteX51" fmla="*/ 9375 w 1737132"/>
              <a:gd name="connsiteY51" fmla="*/ 863540 h 1534810"/>
              <a:gd name="connsiteX52" fmla="*/ 44300 w 1737132"/>
              <a:gd name="connsiteY52" fmla="*/ 787340 h 1534810"/>
              <a:gd name="connsiteX53" fmla="*/ 136375 w 1737132"/>
              <a:gd name="connsiteY53" fmla="*/ 847665 h 1534810"/>
              <a:gd name="connsiteX54" fmla="*/ 361800 w 1737132"/>
              <a:gd name="connsiteY54" fmla="*/ 892115 h 1534810"/>
              <a:gd name="connsiteX55" fmla="*/ 447525 w 1737132"/>
              <a:gd name="connsiteY55" fmla="*/ 790515 h 1534810"/>
              <a:gd name="connsiteX56" fmla="*/ 336400 w 1737132"/>
              <a:gd name="connsiteY56" fmla="*/ 625415 h 1534810"/>
              <a:gd name="connsiteX57" fmla="*/ 231625 w 1737132"/>
              <a:gd name="connsiteY57" fmla="*/ 434915 h 1534810"/>
              <a:gd name="connsiteX58" fmla="*/ 203050 w 1737132"/>
              <a:gd name="connsiteY58" fmla="*/ 374590 h 1534810"/>
              <a:gd name="connsiteX59" fmla="*/ 279250 w 1737132"/>
              <a:gd name="connsiteY59" fmla="*/ 403165 h 1534810"/>
              <a:gd name="connsiteX60" fmla="*/ 387200 w 1737132"/>
              <a:gd name="connsiteY60" fmla="*/ 577790 h 1534810"/>
              <a:gd name="connsiteX61" fmla="*/ 479275 w 1737132"/>
              <a:gd name="connsiteY61" fmla="*/ 663515 h 1534810"/>
              <a:gd name="connsiteX62" fmla="*/ 514200 w 1737132"/>
              <a:gd name="connsiteY62" fmla="*/ 603190 h 1534810"/>
              <a:gd name="connsiteX63" fmla="*/ 558650 w 1737132"/>
              <a:gd name="connsiteY63" fmla="*/ 571440 h 1534810"/>
              <a:gd name="connsiteX64" fmla="*/ 526900 w 1737132"/>
              <a:gd name="connsiteY64" fmla="*/ 476190 h 1534810"/>
              <a:gd name="connsiteX65" fmla="*/ 618975 w 1737132"/>
              <a:gd name="connsiteY65" fmla="*/ 488890 h 1534810"/>
              <a:gd name="connsiteX66" fmla="*/ 733275 w 1737132"/>
              <a:gd name="connsiteY66" fmla="*/ 463490 h 1534810"/>
              <a:gd name="connsiteX67" fmla="*/ 799950 w 1737132"/>
              <a:gd name="connsiteY67" fmla="*/ 301565 h 1534810"/>
              <a:gd name="connsiteX68" fmla="*/ 784075 w 1737132"/>
              <a:gd name="connsiteY68" fmla="*/ 69790 h 1534810"/>
              <a:gd name="connsiteX69" fmla="*/ 834875 w 1737132"/>
              <a:gd name="connsiteY69" fmla="*/ 3115 h 1534810"/>
              <a:gd name="connsiteX70" fmla="*/ 860275 w 1737132"/>
              <a:gd name="connsiteY70" fmla="*/ 149165 h 1534810"/>
              <a:gd name="connsiteX71" fmla="*/ 882500 w 1737132"/>
              <a:gd name="connsiteY71" fmla="*/ 390465 h 1534810"/>
              <a:gd name="connsiteX0" fmla="*/ 882500 w 1737132"/>
              <a:gd name="connsiteY0" fmla="*/ 390465 h 1534810"/>
              <a:gd name="connsiteX1" fmla="*/ 955525 w 1737132"/>
              <a:gd name="connsiteY1" fmla="*/ 466665 h 1534810"/>
              <a:gd name="connsiteX2" fmla="*/ 1123800 w 1737132"/>
              <a:gd name="connsiteY2" fmla="*/ 482540 h 1534810"/>
              <a:gd name="connsiteX3" fmla="*/ 1184125 w 1737132"/>
              <a:gd name="connsiteY3" fmla="*/ 355540 h 1534810"/>
              <a:gd name="connsiteX4" fmla="*/ 1225400 w 1737132"/>
              <a:gd name="connsiteY4" fmla="*/ 358715 h 1534810"/>
              <a:gd name="connsiteX5" fmla="*/ 1209525 w 1737132"/>
              <a:gd name="connsiteY5" fmla="*/ 444440 h 1534810"/>
              <a:gd name="connsiteX6" fmla="*/ 1184125 w 1737132"/>
              <a:gd name="connsiteY6" fmla="*/ 520640 h 1534810"/>
              <a:gd name="connsiteX7" fmla="*/ 1234925 w 1737132"/>
              <a:gd name="connsiteY7" fmla="*/ 609540 h 1534810"/>
              <a:gd name="connsiteX8" fmla="*/ 1339700 w 1737132"/>
              <a:gd name="connsiteY8" fmla="*/ 666690 h 1534810"/>
              <a:gd name="connsiteX9" fmla="*/ 1479400 w 1737132"/>
              <a:gd name="connsiteY9" fmla="*/ 577790 h 1534810"/>
              <a:gd name="connsiteX10" fmla="*/ 1619100 w 1737132"/>
              <a:gd name="connsiteY10" fmla="*/ 520640 h 1534810"/>
              <a:gd name="connsiteX11" fmla="*/ 1676250 w 1737132"/>
              <a:gd name="connsiteY11" fmla="*/ 549215 h 1534810"/>
              <a:gd name="connsiteX12" fmla="*/ 1546075 w 1737132"/>
              <a:gd name="connsiteY12" fmla="*/ 625415 h 1534810"/>
              <a:gd name="connsiteX13" fmla="*/ 1393675 w 1737132"/>
              <a:gd name="connsiteY13" fmla="*/ 707965 h 1534810"/>
              <a:gd name="connsiteX14" fmla="*/ 1358750 w 1737132"/>
              <a:gd name="connsiteY14" fmla="*/ 755590 h 1534810"/>
              <a:gd name="connsiteX15" fmla="*/ 1425425 w 1737132"/>
              <a:gd name="connsiteY15" fmla="*/ 746065 h 1534810"/>
              <a:gd name="connsiteX16" fmla="*/ 1466700 w 1737132"/>
              <a:gd name="connsiteY16" fmla="*/ 733365 h 1534810"/>
              <a:gd name="connsiteX17" fmla="*/ 1495275 w 1737132"/>
              <a:gd name="connsiteY17" fmla="*/ 774640 h 1534810"/>
              <a:gd name="connsiteX18" fmla="*/ 1415900 w 1737132"/>
              <a:gd name="connsiteY18" fmla="*/ 825440 h 1534810"/>
              <a:gd name="connsiteX19" fmla="*/ 1393675 w 1737132"/>
              <a:gd name="connsiteY19" fmla="*/ 917515 h 1534810"/>
              <a:gd name="connsiteX20" fmla="*/ 1380975 w 1737132"/>
              <a:gd name="connsiteY20" fmla="*/ 1079440 h 1534810"/>
              <a:gd name="connsiteX21" fmla="*/ 1400025 w 1737132"/>
              <a:gd name="connsiteY21" fmla="*/ 1130240 h 1534810"/>
              <a:gd name="connsiteX22" fmla="*/ 1568300 w 1737132"/>
              <a:gd name="connsiteY22" fmla="*/ 1069915 h 1534810"/>
              <a:gd name="connsiteX23" fmla="*/ 1708000 w 1737132"/>
              <a:gd name="connsiteY23" fmla="*/ 1057215 h 1534810"/>
              <a:gd name="connsiteX24" fmla="*/ 1708000 w 1737132"/>
              <a:gd name="connsiteY24" fmla="*/ 1123890 h 1534810"/>
              <a:gd name="connsiteX25" fmla="*/ 1606400 w 1737132"/>
              <a:gd name="connsiteY25" fmla="*/ 1123890 h 1534810"/>
              <a:gd name="connsiteX26" fmla="*/ 1476225 w 1737132"/>
              <a:gd name="connsiteY26" fmla="*/ 1174690 h 1534810"/>
              <a:gd name="connsiteX27" fmla="*/ 1288900 w 1737132"/>
              <a:gd name="connsiteY27" fmla="*/ 1247715 h 1534810"/>
              <a:gd name="connsiteX28" fmla="*/ 1269850 w 1737132"/>
              <a:gd name="connsiteY28" fmla="*/ 1362015 h 1534810"/>
              <a:gd name="connsiteX29" fmla="*/ 1422250 w 1737132"/>
              <a:gd name="connsiteY29" fmla="*/ 1400115 h 1534810"/>
              <a:gd name="connsiteX30" fmla="*/ 1555600 w 1737132"/>
              <a:gd name="connsiteY30" fmla="*/ 1352490 h 1534810"/>
              <a:gd name="connsiteX31" fmla="*/ 1593700 w 1737132"/>
              <a:gd name="connsiteY31" fmla="*/ 1390590 h 1534810"/>
              <a:gd name="connsiteX32" fmla="*/ 1428600 w 1737132"/>
              <a:gd name="connsiteY32" fmla="*/ 1457265 h 1534810"/>
              <a:gd name="connsiteX33" fmla="*/ 1193650 w 1737132"/>
              <a:gd name="connsiteY33" fmla="*/ 1431865 h 1534810"/>
              <a:gd name="connsiteX34" fmla="*/ 1076175 w 1737132"/>
              <a:gd name="connsiteY34" fmla="*/ 1438215 h 1534810"/>
              <a:gd name="connsiteX35" fmla="*/ 930125 w 1737132"/>
              <a:gd name="connsiteY35" fmla="*/ 1479490 h 1534810"/>
              <a:gd name="connsiteX36" fmla="*/ 733275 w 1737132"/>
              <a:gd name="connsiteY36" fmla="*/ 1469965 h 1534810"/>
              <a:gd name="connsiteX37" fmla="*/ 590400 w 1737132"/>
              <a:gd name="connsiteY37" fmla="*/ 1533465 h 1534810"/>
              <a:gd name="connsiteX38" fmla="*/ 418950 w 1737132"/>
              <a:gd name="connsiteY38" fmla="*/ 1485840 h 1534810"/>
              <a:gd name="connsiteX39" fmla="*/ 495150 w 1737132"/>
              <a:gd name="connsiteY39" fmla="*/ 1473140 h 1534810"/>
              <a:gd name="connsiteX40" fmla="*/ 641200 w 1737132"/>
              <a:gd name="connsiteY40" fmla="*/ 1447740 h 1534810"/>
              <a:gd name="connsiteX41" fmla="*/ 596750 w 1737132"/>
              <a:gd name="connsiteY41" fmla="*/ 1374715 h 1534810"/>
              <a:gd name="connsiteX42" fmla="*/ 345925 w 1737132"/>
              <a:gd name="connsiteY42" fmla="*/ 1387415 h 1534810"/>
              <a:gd name="connsiteX43" fmla="*/ 155425 w 1737132"/>
              <a:gd name="connsiteY43" fmla="*/ 1320740 h 1534810"/>
              <a:gd name="connsiteX44" fmla="*/ 164950 w 1737132"/>
              <a:gd name="connsiteY44" fmla="*/ 1244540 h 1534810"/>
              <a:gd name="connsiteX45" fmla="*/ 323700 w 1737132"/>
              <a:gd name="connsiteY45" fmla="*/ 1317565 h 1534810"/>
              <a:gd name="connsiteX46" fmla="*/ 514200 w 1737132"/>
              <a:gd name="connsiteY46" fmla="*/ 1282640 h 1534810"/>
              <a:gd name="connsiteX47" fmla="*/ 415775 w 1737132"/>
              <a:gd name="connsiteY47" fmla="*/ 1171515 h 1534810"/>
              <a:gd name="connsiteX48" fmla="*/ 364975 w 1737132"/>
              <a:gd name="connsiteY48" fmla="*/ 1120715 h 1534810"/>
              <a:gd name="connsiteX49" fmla="*/ 431650 w 1737132"/>
              <a:gd name="connsiteY49" fmla="*/ 1057215 h 1534810"/>
              <a:gd name="connsiteX50" fmla="*/ 212575 w 1737132"/>
              <a:gd name="connsiteY50" fmla="*/ 949265 h 1534810"/>
              <a:gd name="connsiteX51" fmla="*/ 9375 w 1737132"/>
              <a:gd name="connsiteY51" fmla="*/ 863540 h 1534810"/>
              <a:gd name="connsiteX52" fmla="*/ 44300 w 1737132"/>
              <a:gd name="connsiteY52" fmla="*/ 787340 h 1534810"/>
              <a:gd name="connsiteX53" fmla="*/ 136375 w 1737132"/>
              <a:gd name="connsiteY53" fmla="*/ 847665 h 1534810"/>
              <a:gd name="connsiteX54" fmla="*/ 361800 w 1737132"/>
              <a:gd name="connsiteY54" fmla="*/ 892115 h 1534810"/>
              <a:gd name="connsiteX55" fmla="*/ 425300 w 1737132"/>
              <a:gd name="connsiteY55" fmla="*/ 784165 h 1534810"/>
              <a:gd name="connsiteX56" fmla="*/ 336400 w 1737132"/>
              <a:gd name="connsiteY56" fmla="*/ 625415 h 1534810"/>
              <a:gd name="connsiteX57" fmla="*/ 231625 w 1737132"/>
              <a:gd name="connsiteY57" fmla="*/ 434915 h 1534810"/>
              <a:gd name="connsiteX58" fmla="*/ 203050 w 1737132"/>
              <a:gd name="connsiteY58" fmla="*/ 374590 h 1534810"/>
              <a:gd name="connsiteX59" fmla="*/ 279250 w 1737132"/>
              <a:gd name="connsiteY59" fmla="*/ 403165 h 1534810"/>
              <a:gd name="connsiteX60" fmla="*/ 387200 w 1737132"/>
              <a:gd name="connsiteY60" fmla="*/ 577790 h 1534810"/>
              <a:gd name="connsiteX61" fmla="*/ 479275 w 1737132"/>
              <a:gd name="connsiteY61" fmla="*/ 663515 h 1534810"/>
              <a:gd name="connsiteX62" fmla="*/ 514200 w 1737132"/>
              <a:gd name="connsiteY62" fmla="*/ 603190 h 1534810"/>
              <a:gd name="connsiteX63" fmla="*/ 558650 w 1737132"/>
              <a:gd name="connsiteY63" fmla="*/ 571440 h 1534810"/>
              <a:gd name="connsiteX64" fmla="*/ 526900 w 1737132"/>
              <a:gd name="connsiteY64" fmla="*/ 476190 h 1534810"/>
              <a:gd name="connsiteX65" fmla="*/ 618975 w 1737132"/>
              <a:gd name="connsiteY65" fmla="*/ 488890 h 1534810"/>
              <a:gd name="connsiteX66" fmla="*/ 733275 w 1737132"/>
              <a:gd name="connsiteY66" fmla="*/ 463490 h 1534810"/>
              <a:gd name="connsiteX67" fmla="*/ 799950 w 1737132"/>
              <a:gd name="connsiteY67" fmla="*/ 301565 h 1534810"/>
              <a:gd name="connsiteX68" fmla="*/ 784075 w 1737132"/>
              <a:gd name="connsiteY68" fmla="*/ 69790 h 1534810"/>
              <a:gd name="connsiteX69" fmla="*/ 834875 w 1737132"/>
              <a:gd name="connsiteY69" fmla="*/ 3115 h 1534810"/>
              <a:gd name="connsiteX70" fmla="*/ 860275 w 1737132"/>
              <a:gd name="connsiteY70" fmla="*/ 149165 h 1534810"/>
              <a:gd name="connsiteX71" fmla="*/ 882500 w 1737132"/>
              <a:gd name="connsiteY71" fmla="*/ 390465 h 1534810"/>
              <a:gd name="connsiteX0" fmla="*/ 882500 w 1737132"/>
              <a:gd name="connsiteY0" fmla="*/ 390465 h 1534810"/>
              <a:gd name="connsiteX1" fmla="*/ 984100 w 1737132"/>
              <a:gd name="connsiteY1" fmla="*/ 463490 h 1534810"/>
              <a:gd name="connsiteX2" fmla="*/ 1123800 w 1737132"/>
              <a:gd name="connsiteY2" fmla="*/ 482540 h 1534810"/>
              <a:gd name="connsiteX3" fmla="*/ 1184125 w 1737132"/>
              <a:gd name="connsiteY3" fmla="*/ 355540 h 1534810"/>
              <a:gd name="connsiteX4" fmla="*/ 1225400 w 1737132"/>
              <a:gd name="connsiteY4" fmla="*/ 358715 h 1534810"/>
              <a:gd name="connsiteX5" fmla="*/ 1209525 w 1737132"/>
              <a:gd name="connsiteY5" fmla="*/ 444440 h 1534810"/>
              <a:gd name="connsiteX6" fmla="*/ 1184125 w 1737132"/>
              <a:gd name="connsiteY6" fmla="*/ 520640 h 1534810"/>
              <a:gd name="connsiteX7" fmla="*/ 1234925 w 1737132"/>
              <a:gd name="connsiteY7" fmla="*/ 609540 h 1534810"/>
              <a:gd name="connsiteX8" fmla="*/ 1339700 w 1737132"/>
              <a:gd name="connsiteY8" fmla="*/ 666690 h 1534810"/>
              <a:gd name="connsiteX9" fmla="*/ 1479400 w 1737132"/>
              <a:gd name="connsiteY9" fmla="*/ 577790 h 1534810"/>
              <a:gd name="connsiteX10" fmla="*/ 1619100 w 1737132"/>
              <a:gd name="connsiteY10" fmla="*/ 520640 h 1534810"/>
              <a:gd name="connsiteX11" fmla="*/ 1676250 w 1737132"/>
              <a:gd name="connsiteY11" fmla="*/ 549215 h 1534810"/>
              <a:gd name="connsiteX12" fmla="*/ 1546075 w 1737132"/>
              <a:gd name="connsiteY12" fmla="*/ 625415 h 1534810"/>
              <a:gd name="connsiteX13" fmla="*/ 1393675 w 1737132"/>
              <a:gd name="connsiteY13" fmla="*/ 707965 h 1534810"/>
              <a:gd name="connsiteX14" fmla="*/ 1358750 w 1737132"/>
              <a:gd name="connsiteY14" fmla="*/ 755590 h 1534810"/>
              <a:gd name="connsiteX15" fmla="*/ 1425425 w 1737132"/>
              <a:gd name="connsiteY15" fmla="*/ 746065 h 1534810"/>
              <a:gd name="connsiteX16" fmla="*/ 1466700 w 1737132"/>
              <a:gd name="connsiteY16" fmla="*/ 733365 h 1534810"/>
              <a:gd name="connsiteX17" fmla="*/ 1495275 w 1737132"/>
              <a:gd name="connsiteY17" fmla="*/ 774640 h 1534810"/>
              <a:gd name="connsiteX18" fmla="*/ 1415900 w 1737132"/>
              <a:gd name="connsiteY18" fmla="*/ 825440 h 1534810"/>
              <a:gd name="connsiteX19" fmla="*/ 1393675 w 1737132"/>
              <a:gd name="connsiteY19" fmla="*/ 917515 h 1534810"/>
              <a:gd name="connsiteX20" fmla="*/ 1380975 w 1737132"/>
              <a:gd name="connsiteY20" fmla="*/ 1079440 h 1534810"/>
              <a:gd name="connsiteX21" fmla="*/ 1400025 w 1737132"/>
              <a:gd name="connsiteY21" fmla="*/ 1130240 h 1534810"/>
              <a:gd name="connsiteX22" fmla="*/ 1568300 w 1737132"/>
              <a:gd name="connsiteY22" fmla="*/ 1069915 h 1534810"/>
              <a:gd name="connsiteX23" fmla="*/ 1708000 w 1737132"/>
              <a:gd name="connsiteY23" fmla="*/ 1057215 h 1534810"/>
              <a:gd name="connsiteX24" fmla="*/ 1708000 w 1737132"/>
              <a:gd name="connsiteY24" fmla="*/ 1123890 h 1534810"/>
              <a:gd name="connsiteX25" fmla="*/ 1606400 w 1737132"/>
              <a:gd name="connsiteY25" fmla="*/ 1123890 h 1534810"/>
              <a:gd name="connsiteX26" fmla="*/ 1476225 w 1737132"/>
              <a:gd name="connsiteY26" fmla="*/ 1174690 h 1534810"/>
              <a:gd name="connsiteX27" fmla="*/ 1288900 w 1737132"/>
              <a:gd name="connsiteY27" fmla="*/ 1247715 h 1534810"/>
              <a:gd name="connsiteX28" fmla="*/ 1269850 w 1737132"/>
              <a:gd name="connsiteY28" fmla="*/ 1362015 h 1534810"/>
              <a:gd name="connsiteX29" fmla="*/ 1422250 w 1737132"/>
              <a:gd name="connsiteY29" fmla="*/ 1400115 h 1534810"/>
              <a:gd name="connsiteX30" fmla="*/ 1555600 w 1737132"/>
              <a:gd name="connsiteY30" fmla="*/ 1352490 h 1534810"/>
              <a:gd name="connsiteX31" fmla="*/ 1593700 w 1737132"/>
              <a:gd name="connsiteY31" fmla="*/ 1390590 h 1534810"/>
              <a:gd name="connsiteX32" fmla="*/ 1428600 w 1737132"/>
              <a:gd name="connsiteY32" fmla="*/ 1457265 h 1534810"/>
              <a:gd name="connsiteX33" fmla="*/ 1193650 w 1737132"/>
              <a:gd name="connsiteY33" fmla="*/ 1431865 h 1534810"/>
              <a:gd name="connsiteX34" fmla="*/ 1076175 w 1737132"/>
              <a:gd name="connsiteY34" fmla="*/ 1438215 h 1534810"/>
              <a:gd name="connsiteX35" fmla="*/ 930125 w 1737132"/>
              <a:gd name="connsiteY35" fmla="*/ 1479490 h 1534810"/>
              <a:gd name="connsiteX36" fmla="*/ 733275 w 1737132"/>
              <a:gd name="connsiteY36" fmla="*/ 1469965 h 1534810"/>
              <a:gd name="connsiteX37" fmla="*/ 590400 w 1737132"/>
              <a:gd name="connsiteY37" fmla="*/ 1533465 h 1534810"/>
              <a:gd name="connsiteX38" fmla="*/ 418950 w 1737132"/>
              <a:gd name="connsiteY38" fmla="*/ 1485840 h 1534810"/>
              <a:gd name="connsiteX39" fmla="*/ 495150 w 1737132"/>
              <a:gd name="connsiteY39" fmla="*/ 1473140 h 1534810"/>
              <a:gd name="connsiteX40" fmla="*/ 641200 w 1737132"/>
              <a:gd name="connsiteY40" fmla="*/ 1447740 h 1534810"/>
              <a:gd name="connsiteX41" fmla="*/ 596750 w 1737132"/>
              <a:gd name="connsiteY41" fmla="*/ 1374715 h 1534810"/>
              <a:gd name="connsiteX42" fmla="*/ 345925 w 1737132"/>
              <a:gd name="connsiteY42" fmla="*/ 1387415 h 1534810"/>
              <a:gd name="connsiteX43" fmla="*/ 155425 w 1737132"/>
              <a:gd name="connsiteY43" fmla="*/ 1320740 h 1534810"/>
              <a:gd name="connsiteX44" fmla="*/ 164950 w 1737132"/>
              <a:gd name="connsiteY44" fmla="*/ 1244540 h 1534810"/>
              <a:gd name="connsiteX45" fmla="*/ 323700 w 1737132"/>
              <a:gd name="connsiteY45" fmla="*/ 1317565 h 1534810"/>
              <a:gd name="connsiteX46" fmla="*/ 514200 w 1737132"/>
              <a:gd name="connsiteY46" fmla="*/ 1282640 h 1534810"/>
              <a:gd name="connsiteX47" fmla="*/ 415775 w 1737132"/>
              <a:gd name="connsiteY47" fmla="*/ 1171515 h 1534810"/>
              <a:gd name="connsiteX48" fmla="*/ 364975 w 1737132"/>
              <a:gd name="connsiteY48" fmla="*/ 1120715 h 1534810"/>
              <a:gd name="connsiteX49" fmla="*/ 431650 w 1737132"/>
              <a:gd name="connsiteY49" fmla="*/ 1057215 h 1534810"/>
              <a:gd name="connsiteX50" fmla="*/ 212575 w 1737132"/>
              <a:gd name="connsiteY50" fmla="*/ 949265 h 1534810"/>
              <a:gd name="connsiteX51" fmla="*/ 9375 w 1737132"/>
              <a:gd name="connsiteY51" fmla="*/ 863540 h 1534810"/>
              <a:gd name="connsiteX52" fmla="*/ 44300 w 1737132"/>
              <a:gd name="connsiteY52" fmla="*/ 787340 h 1534810"/>
              <a:gd name="connsiteX53" fmla="*/ 136375 w 1737132"/>
              <a:gd name="connsiteY53" fmla="*/ 847665 h 1534810"/>
              <a:gd name="connsiteX54" fmla="*/ 361800 w 1737132"/>
              <a:gd name="connsiteY54" fmla="*/ 892115 h 1534810"/>
              <a:gd name="connsiteX55" fmla="*/ 425300 w 1737132"/>
              <a:gd name="connsiteY55" fmla="*/ 784165 h 1534810"/>
              <a:gd name="connsiteX56" fmla="*/ 336400 w 1737132"/>
              <a:gd name="connsiteY56" fmla="*/ 625415 h 1534810"/>
              <a:gd name="connsiteX57" fmla="*/ 231625 w 1737132"/>
              <a:gd name="connsiteY57" fmla="*/ 434915 h 1534810"/>
              <a:gd name="connsiteX58" fmla="*/ 203050 w 1737132"/>
              <a:gd name="connsiteY58" fmla="*/ 374590 h 1534810"/>
              <a:gd name="connsiteX59" fmla="*/ 279250 w 1737132"/>
              <a:gd name="connsiteY59" fmla="*/ 403165 h 1534810"/>
              <a:gd name="connsiteX60" fmla="*/ 387200 w 1737132"/>
              <a:gd name="connsiteY60" fmla="*/ 577790 h 1534810"/>
              <a:gd name="connsiteX61" fmla="*/ 479275 w 1737132"/>
              <a:gd name="connsiteY61" fmla="*/ 663515 h 1534810"/>
              <a:gd name="connsiteX62" fmla="*/ 514200 w 1737132"/>
              <a:gd name="connsiteY62" fmla="*/ 603190 h 1534810"/>
              <a:gd name="connsiteX63" fmla="*/ 558650 w 1737132"/>
              <a:gd name="connsiteY63" fmla="*/ 571440 h 1534810"/>
              <a:gd name="connsiteX64" fmla="*/ 526900 w 1737132"/>
              <a:gd name="connsiteY64" fmla="*/ 476190 h 1534810"/>
              <a:gd name="connsiteX65" fmla="*/ 618975 w 1737132"/>
              <a:gd name="connsiteY65" fmla="*/ 488890 h 1534810"/>
              <a:gd name="connsiteX66" fmla="*/ 733275 w 1737132"/>
              <a:gd name="connsiteY66" fmla="*/ 463490 h 1534810"/>
              <a:gd name="connsiteX67" fmla="*/ 799950 w 1737132"/>
              <a:gd name="connsiteY67" fmla="*/ 301565 h 1534810"/>
              <a:gd name="connsiteX68" fmla="*/ 784075 w 1737132"/>
              <a:gd name="connsiteY68" fmla="*/ 69790 h 1534810"/>
              <a:gd name="connsiteX69" fmla="*/ 834875 w 1737132"/>
              <a:gd name="connsiteY69" fmla="*/ 3115 h 1534810"/>
              <a:gd name="connsiteX70" fmla="*/ 860275 w 1737132"/>
              <a:gd name="connsiteY70" fmla="*/ 149165 h 1534810"/>
              <a:gd name="connsiteX71" fmla="*/ 882500 w 1737132"/>
              <a:gd name="connsiteY71" fmla="*/ 390465 h 1534810"/>
              <a:gd name="connsiteX0" fmla="*/ 882500 w 1737132"/>
              <a:gd name="connsiteY0" fmla="*/ 390465 h 1534810"/>
              <a:gd name="connsiteX1" fmla="*/ 984100 w 1737132"/>
              <a:gd name="connsiteY1" fmla="*/ 463490 h 1534810"/>
              <a:gd name="connsiteX2" fmla="*/ 1123800 w 1737132"/>
              <a:gd name="connsiteY2" fmla="*/ 466665 h 1534810"/>
              <a:gd name="connsiteX3" fmla="*/ 1184125 w 1737132"/>
              <a:gd name="connsiteY3" fmla="*/ 355540 h 1534810"/>
              <a:gd name="connsiteX4" fmla="*/ 1225400 w 1737132"/>
              <a:gd name="connsiteY4" fmla="*/ 358715 h 1534810"/>
              <a:gd name="connsiteX5" fmla="*/ 1209525 w 1737132"/>
              <a:gd name="connsiteY5" fmla="*/ 444440 h 1534810"/>
              <a:gd name="connsiteX6" fmla="*/ 1184125 w 1737132"/>
              <a:gd name="connsiteY6" fmla="*/ 520640 h 1534810"/>
              <a:gd name="connsiteX7" fmla="*/ 1234925 w 1737132"/>
              <a:gd name="connsiteY7" fmla="*/ 609540 h 1534810"/>
              <a:gd name="connsiteX8" fmla="*/ 1339700 w 1737132"/>
              <a:gd name="connsiteY8" fmla="*/ 666690 h 1534810"/>
              <a:gd name="connsiteX9" fmla="*/ 1479400 w 1737132"/>
              <a:gd name="connsiteY9" fmla="*/ 577790 h 1534810"/>
              <a:gd name="connsiteX10" fmla="*/ 1619100 w 1737132"/>
              <a:gd name="connsiteY10" fmla="*/ 520640 h 1534810"/>
              <a:gd name="connsiteX11" fmla="*/ 1676250 w 1737132"/>
              <a:gd name="connsiteY11" fmla="*/ 549215 h 1534810"/>
              <a:gd name="connsiteX12" fmla="*/ 1546075 w 1737132"/>
              <a:gd name="connsiteY12" fmla="*/ 625415 h 1534810"/>
              <a:gd name="connsiteX13" fmla="*/ 1393675 w 1737132"/>
              <a:gd name="connsiteY13" fmla="*/ 707965 h 1534810"/>
              <a:gd name="connsiteX14" fmla="*/ 1358750 w 1737132"/>
              <a:gd name="connsiteY14" fmla="*/ 755590 h 1534810"/>
              <a:gd name="connsiteX15" fmla="*/ 1425425 w 1737132"/>
              <a:gd name="connsiteY15" fmla="*/ 746065 h 1534810"/>
              <a:gd name="connsiteX16" fmla="*/ 1466700 w 1737132"/>
              <a:gd name="connsiteY16" fmla="*/ 733365 h 1534810"/>
              <a:gd name="connsiteX17" fmla="*/ 1495275 w 1737132"/>
              <a:gd name="connsiteY17" fmla="*/ 774640 h 1534810"/>
              <a:gd name="connsiteX18" fmla="*/ 1415900 w 1737132"/>
              <a:gd name="connsiteY18" fmla="*/ 825440 h 1534810"/>
              <a:gd name="connsiteX19" fmla="*/ 1393675 w 1737132"/>
              <a:gd name="connsiteY19" fmla="*/ 917515 h 1534810"/>
              <a:gd name="connsiteX20" fmla="*/ 1380975 w 1737132"/>
              <a:gd name="connsiteY20" fmla="*/ 1079440 h 1534810"/>
              <a:gd name="connsiteX21" fmla="*/ 1400025 w 1737132"/>
              <a:gd name="connsiteY21" fmla="*/ 1130240 h 1534810"/>
              <a:gd name="connsiteX22" fmla="*/ 1568300 w 1737132"/>
              <a:gd name="connsiteY22" fmla="*/ 1069915 h 1534810"/>
              <a:gd name="connsiteX23" fmla="*/ 1708000 w 1737132"/>
              <a:gd name="connsiteY23" fmla="*/ 1057215 h 1534810"/>
              <a:gd name="connsiteX24" fmla="*/ 1708000 w 1737132"/>
              <a:gd name="connsiteY24" fmla="*/ 1123890 h 1534810"/>
              <a:gd name="connsiteX25" fmla="*/ 1606400 w 1737132"/>
              <a:gd name="connsiteY25" fmla="*/ 1123890 h 1534810"/>
              <a:gd name="connsiteX26" fmla="*/ 1476225 w 1737132"/>
              <a:gd name="connsiteY26" fmla="*/ 1174690 h 1534810"/>
              <a:gd name="connsiteX27" fmla="*/ 1288900 w 1737132"/>
              <a:gd name="connsiteY27" fmla="*/ 1247715 h 1534810"/>
              <a:gd name="connsiteX28" fmla="*/ 1269850 w 1737132"/>
              <a:gd name="connsiteY28" fmla="*/ 1362015 h 1534810"/>
              <a:gd name="connsiteX29" fmla="*/ 1422250 w 1737132"/>
              <a:gd name="connsiteY29" fmla="*/ 1400115 h 1534810"/>
              <a:gd name="connsiteX30" fmla="*/ 1555600 w 1737132"/>
              <a:gd name="connsiteY30" fmla="*/ 1352490 h 1534810"/>
              <a:gd name="connsiteX31" fmla="*/ 1593700 w 1737132"/>
              <a:gd name="connsiteY31" fmla="*/ 1390590 h 1534810"/>
              <a:gd name="connsiteX32" fmla="*/ 1428600 w 1737132"/>
              <a:gd name="connsiteY32" fmla="*/ 1457265 h 1534810"/>
              <a:gd name="connsiteX33" fmla="*/ 1193650 w 1737132"/>
              <a:gd name="connsiteY33" fmla="*/ 1431865 h 1534810"/>
              <a:gd name="connsiteX34" fmla="*/ 1076175 w 1737132"/>
              <a:gd name="connsiteY34" fmla="*/ 1438215 h 1534810"/>
              <a:gd name="connsiteX35" fmla="*/ 930125 w 1737132"/>
              <a:gd name="connsiteY35" fmla="*/ 1479490 h 1534810"/>
              <a:gd name="connsiteX36" fmla="*/ 733275 w 1737132"/>
              <a:gd name="connsiteY36" fmla="*/ 1469965 h 1534810"/>
              <a:gd name="connsiteX37" fmla="*/ 590400 w 1737132"/>
              <a:gd name="connsiteY37" fmla="*/ 1533465 h 1534810"/>
              <a:gd name="connsiteX38" fmla="*/ 418950 w 1737132"/>
              <a:gd name="connsiteY38" fmla="*/ 1485840 h 1534810"/>
              <a:gd name="connsiteX39" fmla="*/ 495150 w 1737132"/>
              <a:gd name="connsiteY39" fmla="*/ 1473140 h 1534810"/>
              <a:gd name="connsiteX40" fmla="*/ 641200 w 1737132"/>
              <a:gd name="connsiteY40" fmla="*/ 1447740 h 1534810"/>
              <a:gd name="connsiteX41" fmla="*/ 596750 w 1737132"/>
              <a:gd name="connsiteY41" fmla="*/ 1374715 h 1534810"/>
              <a:gd name="connsiteX42" fmla="*/ 345925 w 1737132"/>
              <a:gd name="connsiteY42" fmla="*/ 1387415 h 1534810"/>
              <a:gd name="connsiteX43" fmla="*/ 155425 w 1737132"/>
              <a:gd name="connsiteY43" fmla="*/ 1320740 h 1534810"/>
              <a:gd name="connsiteX44" fmla="*/ 164950 w 1737132"/>
              <a:gd name="connsiteY44" fmla="*/ 1244540 h 1534810"/>
              <a:gd name="connsiteX45" fmla="*/ 323700 w 1737132"/>
              <a:gd name="connsiteY45" fmla="*/ 1317565 h 1534810"/>
              <a:gd name="connsiteX46" fmla="*/ 514200 w 1737132"/>
              <a:gd name="connsiteY46" fmla="*/ 1282640 h 1534810"/>
              <a:gd name="connsiteX47" fmla="*/ 415775 w 1737132"/>
              <a:gd name="connsiteY47" fmla="*/ 1171515 h 1534810"/>
              <a:gd name="connsiteX48" fmla="*/ 364975 w 1737132"/>
              <a:gd name="connsiteY48" fmla="*/ 1120715 h 1534810"/>
              <a:gd name="connsiteX49" fmla="*/ 431650 w 1737132"/>
              <a:gd name="connsiteY49" fmla="*/ 1057215 h 1534810"/>
              <a:gd name="connsiteX50" fmla="*/ 212575 w 1737132"/>
              <a:gd name="connsiteY50" fmla="*/ 949265 h 1534810"/>
              <a:gd name="connsiteX51" fmla="*/ 9375 w 1737132"/>
              <a:gd name="connsiteY51" fmla="*/ 863540 h 1534810"/>
              <a:gd name="connsiteX52" fmla="*/ 44300 w 1737132"/>
              <a:gd name="connsiteY52" fmla="*/ 787340 h 1534810"/>
              <a:gd name="connsiteX53" fmla="*/ 136375 w 1737132"/>
              <a:gd name="connsiteY53" fmla="*/ 847665 h 1534810"/>
              <a:gd name="connsiteX54" fmla="*/ 361800 w 1737132"/>
              <a:gd name="connsiteY54" fmla="*/ 892115 h 1534810"/>
              <a:gd name="connsiteX55" fmla="*/ 425300 w 1737132"/>
              <a:gd name="connsiteY55" fmla="*/ 784165 h 1534810"/>
              <a:gd name="connsiteX56" fmla="*/ 336400 w 1737132"/>
              <a:gd name="connsiteY56" fmla="*/ 625415 h 1534810"/>
              <a:gd name="connsiteX57" fmla="*/ 231625 w 1737132"/>
              <a:gd name="connsiteY57" fmla="*/ 434915 h 1534810"/>
              <a:gd name="connsiteX58" fmla="*/ 203050 w 1737132"/>
              <a:gd name="connsiteY58" fmla="*/ 374590 h 1534810"/>
              <a:gd name="connsiteX59" fmla="*/ 279250 w 1737132"/>
              <a:gd name="connsiteY59" fmla="*/ 403165 h 1534810"/>
              <a:gd name="connsiteX60" fmla="*/ 387200 w 1737132"/>
              <a:gd name="connsiteY60" fmla="*/ 577790 h 1534810"/>
              <a:gd name="connsiteX61" fmla="*/ 479275 w 1737132"/>
              <a:gd name="connsiteY61" fmla="*/ 663515 h 1534810"/>
              <a:gd name="connsiteX62" fmla="*/ 514200 w 1737132"/>
              <a:gd name="connsiteY62" fmla="*/ 603190 h 1534810"/>
              <a:gd name="connsiteX63" fmla="*/ 558650 w 1737132"/>
              <a:gd name="connsiteY63" fmla="*/ 571440 h 1534810"/>
              <a:gd name="connsiteX64" fmla="*/ 526900 w 1737132"/>
              <a:gd name="connsiteY64" fmla="*/ 476190 h 1534810"/>
              <a:gd name="connsiteX65" fmla="*/ 618975 w 1737132"/>
              <a:gd name="connsiteY65" fmla="*/ 488890 h 1534810"/>
              <a:gd name="connsiteX66" fmla="*/ 733275 w 1737132"/>
              <a:gd name="connsiteY66" fmla="*/ 463490 h 1534810"/>
              <a:gd name="connsiteX67" fmla="*/ 799950 w 1737132"/>
              <a:gd name="connsiteY67" fmla="*/ 301565 h 1534810"/>
              <a:gd name="connsiteX68" fmla="*/ 784075 w 1737132"/>
              <a:gd name="connsiteY68" fmla="*/ 69790 h 1534810"/>
              <a:gd name="connsiteX69" fmla="*/ 834875 w 1737132"/>
              <a:gd name="connsiteY69" fmla="*/ 3115 h 1534810"/>
              <a:gd name="connsiteX70" fmla="*/ 860275 w 1737132"/>
              <a:gd name="connsiteY70" fmla="*/ 149165 h 1534810"/>
              <a:gd name="connsiteX71" fmla="*/ 882500 w 1737132"/>
              <a:gd name="connsiteY71" fmla="*/ 390465 h 1534810"/>
              <a:gd name="connsiteX0" fmla="*/ 882500 w 1737132"/>
              <a:gd name="connsiteY0" fmla="*/ 390465 h 1534810"/>
              <a:gd name="connsiteX1" fmla="*/ 984100 w 1737132"/>
              <a:gd name="connsiteY1" fmla="*/ 463490 h 1534810"/>
              <a:gd name="connsiteX2" fmla="*/ 1123800 w 1737132"/>
              <a:gd name="connsiteY2" fmla="*/ 466665 h 1534810"/>
              <a:gd name="connsiteX3" fmla="*/ 1184125 w 1737132"/>
              <a:gd name="connsiteY3" fmla="*/ 355540 h 1534810"/>
              <a:gd name="connsiteX4" fmla="*/ 1225400 w 1737132"/>
              <a:gd name="connsiteY4" fmla="*/ 358715 h 1534810"/>
              <a:gd name="connsiteX5" fmla="*/ 1209525 w 1737132"/>
              <a:gd name="connsiteY5" fmla="*/ 444440 h 1534810"/>
              <a:gd name="connsiteX6" fmla="*/ 1184125 w 1737132"/>
              <a:gd name="connsiteY6" fmla="*/ 520640 h 1534810"/>
              <a:gd name="connsiteX7" fmla="*/ 1266675 w 1737132"/>
              <a:gd name="connsiteY7" fmla="*/ 619065 h 1534810"/>
              <a:gd name="connsiteX8" fmla="*/ 1339700 w 1737132"/>
              <a:gd name="connsiteY8" fmla="*/ 666690 h 1534810"/>
              <a:gd name="connsiteX9" fmla="*/ 1479400 w 1737132"/>
              <a:gd name="connsiteY9" fmla="*/ 577790 h 1534810"/>
              <a:gd name="connsiteX10" fmla="*/ 1619100 w 1737132"/>
              <a:gd name="connsiteY10" fmla="*/ 520640 h 1534810"/>
              <a:gd name="connsiteX11" fmla="*/ 1676250 w 1737132"/>
              <a:gd name="connsiteY11" fmla="*/ 549215 h 1534810"/>
              <a:gd name="connsiteX12" fmla="*/ 1546075 w 1737132"/>
              <a:gd name="connsiteY12" fmla="*/ 625415 h 1534810"/>
              <a:gd name="connsiteX13" fmla="*/ 1393675 w 1737132"/>
              <a:gd name="connsiteY13" fmla="*/ 707965 h 1534810"/>
              <a:gd name="connsiteX14" fmla="*/ 1358750 w 1737132"/>
              <a:gd name="connsiteY14" fmla="*/ 755590 h 1534810"/>
              <a:gd name="connsiteX15" fmla="*/ 1425425 w 1737132"/>
              <a:gd name="connsiteY15" fmla="*/ 746065 h 1534810"/>
              <a:gd name="connsiteX16" fmla="*/ 1466700 w 1737132"/>
              <a:gd name="connsiteY16" fmla="*/ 733365 h 1534810"/>
              <a:gd name="connsiteX17" fmla="*/ 1495275 w 1737132"/>
              <a:gd name="connsiteY17" fmla="*/ 774640 h 1534810"/>
              <a:gd name="connsiteX18" fmla="*/ 1415900 w 1737132"/>
              <a:gd name="connsiteY18" fmla="*/ 825440 h 1534810"/>
              <a:gd name="connsiteX19" fmla="*/ 1393675 w 1737132"/>
              <a:gd name="connsiteY19" fmla="*/ 917515 h 1534810"/>
              <a:gd name="connsiteX20" fmla="*/ 1380975 w 1737132"/>
              <a:gd name="connsiteY20" fmla="*/ 1079440 h 1534810"/>
              <a:gd name="connsiteX21" fmla="*/ 1400025 w 1737132"/>
              <a:gd name="connsiteY21" fmla="*/ 1130240 h 1534810"/>
              <a:gd name="connsiteX22" fmla="*/ 1568300 w 1737132"/>
              <a:gd name="connsiteY22" fmla="*/ 1069915 h 1534810"/>
              <a:gd name="connsiteX23" fmla="*/ 1708000 w 1737132"/>
              <a:gd name="connsiteY23" fmla="*/ 1057215 h 1534810"/>
              <a:gd name="connsiteX24" fmla="*/ 1708000 w 1737132"/>
              <a:gd name="connsiteY24" fmla="*/ 1123890 h 1534810"/>
              <a:gd name="connsiteX25" fmla="*/ 1606400 w 1737132"/>
              <a:gd name="connsiteY25" fmla="*/ 1123890 h 1534810"/>
              <a:gd name="connsiteX26" fmla="*/ 1476225 w 1737132"/>
              <a:gd name="connsiteY26" fmla="*/ 1174690 h 1534810"/>
              <a:gd name="connsiteX27" fmla="*/ 1288900 w 1737132"/>
              <a:gd name="connsiteY27" fmla="*/ 1247715 h 1534810"/>
              <a:gd name="connsiteX28" fmla="*/ 1269850 w 1737132"/>
              <a:gd name="connsiteY28" fmla="*/ 1362015 h 1534810"/>
              <a:gd name="connsiteX29" fmla="*/ 1422250 w 1737132"/>
              <a:gd name="connsiteY29" fmla="*/ 1400115 h 1534810"/>
              <a:gd name="connsiteX30" fmla="*/ 1555600 w 1737132"/>
              <a:gd name="connsiteY30" fmla="*/ 1352490 h 1534810"/>
              <a:gd name="connsiteX31" fmla="*/ 1593700 w 1737132"/>
              <a:gd name="connsiteY31" fmla="*/ 1390590 h 1534810"/>
              <a:gd name="connsiteX32" fmla="*/ 1428600 w 1737132"/>
              <a:gd name="connsiteY32" fmla="*/ 1457265 h 1534810"/>
              <a:gd name="connsiteX33" fmla="*/ 1193650 w 1737132"/>
              <a:gd name="connsiteY33" fmla="*/ 1431865 h 1534810"/>
              <a:gd name="connsiteX34" fmla="*/ 1076175 w 1737132"/>
              <a:gd name="connsiteY34" fmla="*/ 1438215 h 1534810"/>
              <a:gd name="connsiteX35" fmla="*/ 930125 w 1737132"/>
              <a:gd name="connsiteY35" fmla="*/ 1479490 h 1534810"/>
              <a:gd name="connsiteX36" fmla="*/ 733275 w 1737132"/>
              <a:gd name="connsiteY36" fmla="*/ 1469965 h 1534810"/>
              <a:gd name="connsiteX37" fmla="*/ 590400 w 1737132"/>
              <a:gd name="connsiteY37" fmla="*/ 1533465 h 1534810"/>
              <a:gd name="connsiteX38" fmla="*/ 418950 w 1737132"/>
              <a:gd name="connsiteY38" fmla="*/ 1485840 h 1534810"/>
              <a:gd name="connsiteX39" fmla="*/ 495150 w 1737132"/>
              <a:gd name="connsiteY39" fmla="*/ 1473140 h 1534810"/>
              <a:gd name="connsiteX40" fmla="*/ 641200 w 1737132"/>
              <a:gd name="connsiteY40" fmla="*/ 1447740 h 1534810"/>
              <a:gd name="connsiteX41" fmla="*/ 596750 w 1737132"/>
              <a:gd name="connsiteY41" fmla="*/ 1374715 h 1534810"/>
              <a:gd name="connsiteX42" fmla="*/ 345925 w 1737132"/>
              <a:gd name="connsiteY42" fmla="*/ 1387415 h 1534810"/>
              <a:gd name="connsiteX43" fmla="*/ 155425 w 1737132"/>
              <a:gd name="connsiteY43" fmla="*/ 1320740 h 1534810"/>
              <a:gd name="connsiteX44" fmla="*/ 164950 w 1737132"/>
              <a:gd name="connsiteY44" fmla="*/ 1244540 h 1534810"/>
              <a:gd name="connsiteX45" fmla="*/ 323700 w 1737132"/>
              <a:gd name="connsiteY45" fmla="*/ 1317565 h 1534810"/>
              <a:gd name="connsiteX46" fmla="*/ 514200 w 1737132"/>
              <a:gd name="connsiteY46" fmla="*/ 1282640 h 1534810"/>
              <a:gd name="connsiteX47" fmla="*/ 415775 w 1737132"/>
              <a:gd name="connsiteY47" fmla="*/ 1171515 h 1534810"/>
              <a:gd name="connsiteX48" fmla="*/ 364975 w 1737132"/>
              <a:gd name="connsiteY48" fmla="*/ 1120715 h 1534810"/>
              <a:gd name="connsiteX49" fmla="*/ 431650 w 1737132"/>
              <a:gd name="connsiteY49" fmla="*/ 1057215 h 1534810"/>
              <a:gd name="connsiteX50" fmla="*/ 212575 w 1737132"/>
              <a:gd name="connsiteY50" fmla="*/ 949265 h 1534810"/>
              <a:gd name="connsiteX51" fmla="*/ 9375 w 1737132"/>
              <a:gd name="connsiteY51" fmla="*/ 863540 h 1534810"/>
              <a:gd name="connsiteX52" fmla="*/ 44300 w 1737132"/>
              <a:gd name="connsiteY52" fmla="*/ 787340 h 1534810"/>
              <a:gd name="connsiteX53" fmla="*/ 136375 w 1737132"/>
              <a:gd name="connsiteY53" fmla="*/ 847665 h 1534810"/>
              <a:gd name="connsiteX54" fmla="*/ 361800 w 1737132"/>
              <a:gd name="connsiteY54" fmla="*/ 892115 h 1534810"/>
              <a:gd name="connsiteX55" fmla="*/ 425300 w 1737132"/>
              <a:gd name="connsiteY55" fmla="*/ 784165 h 1534810"/>
              <a:gd name="connsiteX56" fmla="*/ 336400 w 1737132"/>
              <a:gd name="connsiteY56" fmla="*/ 625415 h 1534810"/>
              <a:gd name="connsiteX57" fmla="*/ 231625 w 1737132"/>
              <a:gd name="connsiteY57" fmla="*/ 434915 h 1534810"/>
              <a:gd name="connsiteX58" fmla="*/ 203050 w 1737132"/>
              <a:gd name="connsiteY58" fmla="*/ 374590 h 1534810"/>
              <a:gd name="connsiteX59" fmla="*/ 279250 w 1737132"/>
              <a:gd name="connsiteY59" fmla="*/ 403165 h 1534810"/>
              <a:gd name="connsiteX60" fmla="*/ 387200 w 1737132"/>
              <a:gd name="connsiteY60" fmla="*/ 577790 h 1534810"/>
              <a:gd name="connsiteX61" fmla="*/ 479275 w 1737132"/>
              <a:gd name="connsiteY61" fmla="*/ 663515 h 1534810"/>
              <a:gd name="connsiteX62" fmla="*/ 514200 w 1737132"/>
              <a:gd name="connsiteY62" fmla="*/ 603190 h 1534810"/>
              <a:gd name="connsiteX63" fmla="*/ 558650 w 1737132"/>
              <a:gd name="connsiteY63" fmla="*/ 571440 h 1534810"/>
              <a:gd name="connsiteX64" fmla="*/ 526900 w 1737132"/>
              <a:gd name="connsiteY64" fmla="*/ 476190 h 1534810"/>
              <a:gd name="connsiteX65" fmla="*/ 618975 w 1737132"/>
              <a:gd name="connsiteY65" fmla="*/ 488890 h 1534810"/>
              <a:gd name="connsiteX66" fmla="*/ 733275 w 1737132"/>
              <a:gd name="connsiteY66" fmla="*/ 463490 h 1534810"/>
              <a:gd name="connsiteX67" fmla="*/ 799950 w 1737132"/>
              <a:gd name="connsiteY67" fmla="*/ 301565 h 1534810"/>
              <a:gd name="connsiteX68" fmla="*/ 784075 w 1737132"/>
              <a:gd name="connsiteY68" fmla="*/ 69790 h 1534810"/>
              <a:gd name="connsiteX69" fmla="*/ 834875 w 1737132"/>
              <a:gd name="connsiteY69" fmla="*/ 3115 h 1534810"/>
              <a:gd name="connsiteX70" fmla="*/ 860275 w 1737132"/>
              <a:gd name="connsiteY70" fmla="*/ 149165 h 1534810"/>
              <a:gd name="connsiteX71" fmla="*/ 882500 w 1737132"/>
              <a:gd name="connsiteY71" fmla="*/ 390465 h 1534810"/>
              <a:gd name="connsiteX0" fmla="*/ 882500 w 1737132"/>
              <a:gd name="connsiteY0" fmla="*/ 390465 h 1534810"/>
              <a:gd name="connsiteX1" fmla="*/ 984100 w 1737132"/>
              <a:gd name="connsiteY1" fmla="*/ 463490 h 1534810"/>
              <a:gd name="connsiteX2" fmla="*/ 1123800 w 1737132"/>
              <a:gd name="connsiteY2" fmla="*/ 466665 h 1534810"/>
              <a:gd name="connsiteX3" fmla="*/ 1184125 w 1737132"/>
              <a:gd name="connsiteY3" fmla="*/ 355540 h 1534810"/>
              <a:gd name="connsiteX4" fmla="*/ 1225400 w 1737132"/>
              <a:gd name="connsiteY4" fmla="*/ 358715 h 1534810"/>
              <a:gd name="connsiteX5" fmla="*/ 1209525 w 1737132"/>
              <a:gd name="connsiteY5" fmla="*/ 444440 h 1534810"/>
              <a:gd name="connsiteX6" fmla="*/ 1200000 w 1737132"/>
              <a:gd name="connsiteY6" fmla="*/ 526990 h 1534810"/>
              <a:gd name="connsiteX7" fmla="*/ 1266675 w 1737132"/>
              <a:gd name="connsiteY7" fmla="*/ 619065 h 1534810"/>
              <a:gd name="connsiteX8" fmla="*/ 1339700 w 1737132"/>
              <a:gd name="connsiteY8" fmla="*/ 666690 h 1534810"/>
              <a:gd name="connsiteX9" fmla="*/ 1479400 w 1737132"/>
              <a:gd name="connsiteY9" fmla="*/ 577790 h 1534810"/>
              <a:gd name="connsiteX10" fmla="*/ 1619100 w 1737132"/>
              <a:gd name="connsiteY10" fmla="*/ 520640 h 1534810"/>
              <a:gd name="connsiteX11" fmla="*/ 1676250 w 1737132"/>
              <a:gd name="connsiteY11" fmla="*/ 549215 h 1534810"/>
              <a:gd name="connsiteX12" fmla="*/ 1546075 w 1737132"/>
              <a:gd name="connsiteY12" fmla="*/ 625415 h 1534810"/>
              <a:gd name="connsiteX13" fmla="*/ 1393675 w 1737132"/>
              <a:gd name="connsiteY13" fmla="*/ 707965 h 1534810"/>
              <a:gd name="connsiteX14" fmla="*/ 1358750 w 1737132"/>
              <a:gd name="connsiteY14" fmla="*/ 755590 h 1534810"/>
              <a:gd name="connsiteX15" fmla="*/ 1425425 w 1737132"/>
              <a:gd name="connsiteY15" fmla="*/ 746065 h 1534810"/>
              <a:gd name="connsiteX16" fmla="*/ 1466700 w 1737132"/>
              <a:gd name="connsiteY16" fmla="*/ 733365 h 1534810"/>
              <a:gd name="connsiteX17" fmla="*/ 1495275 w 1737132"/>
              <a:gd name="connsiteY17" fmla="*/ 774640 h 1534810"/>
              <a:gd name="connsiteX18" fmla="*/ 1415900 w 1737132"/>
              <a:gd name="connsiteY18" fmla="*/ 825440 h 1534810"/>
              <a:gd name="connsiteX19" fmla="*/ 1393675 w 1737132"/>
              <a:gd name="connsiteY19" fmla="*/ 917515 h 1534810"/>
              <a:gd name="connsiteX20" fmla="*/ 1380975 w 1737132"/>
              <a:gd name="connsiteY20" fmla="*/ 1079440 h 1534810"/>
              <a:gd name="connsiteX21" fmla="*/ 1400025 w 1737132"/>
              <a:gd name="connsiteY21" fmla="*/ 1130240 h 1534810"/>
              <a:gd name="connsiteX22" fmla="*/ 1568300 w 1737132"/>
              <a:gd name="connsiteY22" fmla="*/ 1069915 h 1534810"/>
              <a:gd name="connsiteX23" fmla="*/ 1708000 w 1737132"/>
              <a:gd name="connsiteY23" fmla="*/ 1057215 h 1534810"/>
              <a:gd name="connsiteX24" fmla="*/ 1708000 w 1737132"/>
              <a:gd name="connsiteY24" fmla="*/ 1123890 h 1534810"/>
              <a:gd name="connsiteX25" fmla="*/ 1606400 w 1737132"/>
              <a:gd name="connsiteY25" fmla="*/ 1123890 h 1534810"/>
              <a:gd name="connsiteX26" fmla="*/ 1476225 w 1737132"/>
              <a:gd name="connsiteY26" fmla="*/ 1174690 h 1534810"/>
              <a:gd name="connsiteX27" fmla="*/ 1288900 w 1737132"/>
              <a:gd name="connsiteY27" fmla="*/ 1247715 h 1534810"/>
              <a:gd name="connsiteX28" fmla="*/ 1269850 w 1737132"/>
              <a:gd name="connsiteY28" fmla="*/ 1362015 h 1534810"/>
              <a:gd name="connsiteX29" fmla="*/ 1422250 w 1737132"/>
              <a:gd name="connsiteY29" fmla="*/ 1400115 h 1534810"/>
              <a:gd name="connsiteX30" fmla="*/ 1555600 w 1737132"/>
              <a:gd name="connsiteY30" fmla="*/ 1352490 h 1534810"/>
              <a:gd name="connsiteX31" fmla="*/ 1593700 w 1737132"/>
              <a:gd name="connsiteY31" fmla="*/ 1390590 h 1534810"/>
              <a:gd name="connsiteX32" fmla="*/ 1428600 w 1737132"/>
              <a:gd name="connsiteY32" fmla="*/ 1457265 h 1534810"/>
              <a:gd name="connsiteX33" fmla="*/ 1193650 w 1737132"/>
              <a:gd name="connsiteY33" fmla="*/ 1431865 h 1534810"/>
              <a:gd name="connsiteX34" fmla="*/ 1076175 w 1737132"/>
              <a:gd name="connsiteY34" fmla="*/ 1438215 h 1534810"/>
              <a:gd name="connsiteX35" fmla="*/ 930125 w 1737132"/>
              <a:gd name="connsiteY35" fmla="*/ 1479490 h 1534810"/>
              <a:gd name="connsiteX36" fmla="*/ 733275 w 1737132"/>
              <a:gd name="connsiteY36" fmla="*/ 1469965 h 1534810"/>
              <a:gd name="connsiteX37" fmla="*/ 590400 w 1737132"/>
              <a:gd name="connsiteY37" fmla="*/ 1533465 h 1534810"/>
              <a:gd name="connsiteX38" fmla="*/ 418950 w 1737132"/>
              <a:gd name="connsiteY38" fmla="*/ 1485840 h 1534810"/>
              <a:gd name="connsiteX39" fmla="*/ 495150 w 1737132"/>
              <a:gd name="connsiteY39" fmla="*/ 1473140 h 1534810"/>
              <a:gd name="connsiteX40" fmla="*/ 641200 w 1737132"/>
              <a:gd name="connsiteY40" fmla="*/ 1447740 h 1534810"/>
              <a:gd name="connsiteX41" fmla="*/ 596750 w 1737132"/>
              <a:gd name="connsiteY41" fmla="*/ 1374715 h 1534810"/>
              <a:gd name="connsiteX42" fmla="*/ 345925 w 1737132"/>
              <a:gd name="connsiteY42" fmla="*/ 1387415 h 1534810"/>
              <a:gd name="connsiteX43" fmla="*/ 155425 w 1737132"/>
              <a:gd name="connsiteY43" fmla="*/ 1320740 h 1534810"/>
              <a:gd name="connsiteX44" fmla="*/ 164950 w 1737132"/>
              <a:gd name="connsiteY44" fmla="*/ 1244540 h 1534810"/>
              <a:gd name="connsiteX45" fmla="*/ 323700 w 1737132"/>
              <a:gd name="connsiteY45" fmla="*/ 1317565 h 1534810"/>
              <a:gd name="connsiteX46" fmla="*/ 514200 w 1737132"/>
              <a:gd name="connsiteY46" fmla="*/ 1282640 h 1534810"/>
              <a:gd name="connsiteX47" fmla="*/ 415775 w 1737132"/>
              <a:gd name="connsiteY47" fmla="*/ 1171515 h 1534810"/>
              <a:gd name="connsiteX48" fmla="*/ 364975 w 1737132"/>
              <a:gd name="connsiteY48" fmla="*/ 1120715 h 1534810"/>
              <a:gd name="connsiteX49" fmla="*/ 431650 w 1737132"/>
              <a:gd name="connsiteY49" fmla="*/ 1057215 h 1534810"/>
              <a:gd name="connsiteX50" fmla="*/ 212575 w 1737132"/>
              <a:gd name="connsiteY50" fmla="*/ 949265 h 1534810"/>
              <a:gd name="connsiteX51" fmla="*/ 9375 w 1737132"/>
              <a:gd name="connsiteY51" fmla="*/ 863540 h 1534810"/>
              <a:gd name="connsiteX52" fmla="*/ 44300 w 1737132"/>
              <a:gd name="connsiteY52" fmla="*/ 787340 h 1534810"/>
              <a:gd name="connsiteX53" fmla="*/ 136375 w 1737132"/>
              <a:gd name="connsiteY53" fmla="*/ 847665 h 1534810"/>
              <a:gd name="connsiteX54" fmla="*/ 361800 w 1737132"/>
              <a:gd name="connsiteY54" fmla="*/ 892115 h 1534810"/>
              <a:gd name="connsiteX55" fmla="*/ 425300 w 1737132"/>
              <a:gd name="connsiteY55" fmla="*/ 784165 h 1534810"/>
              <a:gd name="connsiteX56" fmla="*/ 336400 w 1737132"/>
              <a:gd name="connsiteY56" fmla="*/ 625415 h 1534810"/>
              <a:gd name="connsiteX57" fmla="*/ 231625 w 1737132"/>
              <a:gd name="connsiteY57" fmla="*/ 434915 h 1534810"/>
              <a:gd name="connsiteX58" fmla="*/ 203050 w 1737132"/>
              <a:gd name="connsiteY58" fmla="*/ 374590 h 1534810"/>
              <a:gd name="connsiteX59" fmla="*/ 279250 w 1737132"/>
              <a:gd name="connsiteY59" fmla="*/ 403165 h 1534810"/>
              <a:gd name="connsiteX60" fmla="*/ 387200 w 1737132"/>
              <a:gd name="connsiteY60" fmla="*/ 577790 h 1534810"/>
              <a:gd name="connsiteX61" fmla="*/ 479275 w 1737132"/>
              <a:gd name="connsiteY61" fmla="*/ 663515 h 1534810"/>
              <a:gd name="connsiteX62" fmla="*/ 514200 w 1737132"/>
              <a:gd name="connsiteY62" fmla="*/ 603190 h 1534810"/>
              <a:gd name="connsiteX63" fmla="*/ 558650 w 1737132"/>
              <a:gd name="connsiteY63" fmla="*/ 571440 h 1534810"/>
              <a:gd name="connsiteX64" fmla="*/ 526900 w 1737132"/>
              <a:gd name="connsiteY64" fmla="*/ 476190 h 1534810"/>
              <a:gd name="connsiteX65" fmla="*/ 618975 w 1737132"/>
              <a:gd name="connsiteY65" fmla="*/ 488890 h 1534810"/>
              <a:gd name="connsiteX66" fmla="*/ 733275 w 1737132"/>
              <a:gd name="connsiteY66" fmla="*/ 463490 h 1534810"/>
              <a:gd name="connsiteX67" fmla="*/ 799950 w 1737132"/>
              <a:gd name="connsiteY67" fmla="*/ 301565 h 1534810"/>
              <a:gd name="connsiteX68" fmla="*/ 784075 w 1737132"/>
              <a:gd name="connsiteY68" fmla="*/ 69790 h 1534810"/>
              <a:gd name="connsiteX69" fmla="*/ 834875 w 1737132"/>
              <a:gd name="connsiteY69" fmla="*/ 3115 h 1534810"/>
              <a:gd name="connsiteX70" fmla="*/ 860275 w 1737132"/>
              <a:gd name="connsiteY70" fmla="*/ 149165 h 1534810"/>
              <a:gd name="connsiteX71" fmla="*/ 882500 w 1737132"/>
              <a:gd name="connsiteY71" fmla="*/ 390465 h 1534810"/>
              <a:gd name="connsiteX0" fmla="*/ 882500 w 1737132"/>
              <a:gd name="connsiteY0" fmla="*/ 390465 h 1534810"/>
              <a:gd name="connsiteX1" fmla="*/ 984100 w 1737132"/>
              <a:gd name="connsiteY1" fmla="*/ 463490 h 1534810"/>
              <a:gd name="connsiteX2" fmla="*/ 1123800 w 1737132"/>
              <a:gd name="connsiteY2" fmla="*/ 466665 h 1534810"/>
              <a:gd name="connsiteX3" fmla="*/ 1184125 w 1737132"/>
              <a:gd name="connsiteY3" fmla="*/ 355540 h 1534810"/>
              <a:gd name="connsiteX4" fmla="*/ 1225400 w 1737132"/>
              <a:gd name="connsiteY4" fmla="*/ 358715 h 1534810"/>
              <a:gd name="connsiteX5" fmla="*/ 1209525 w 1737132"/>
              <a:gd name="connsiteY5" fmla="*/ 444440 h 1534810"/>
              <a:gd name="connsiteX6" fmla="*/ 1200000 w 1737132"/>
              <a:gd name="connsiteY6" fmla="*/ 526990 h 1534810"/>
              <a:gd name="connsiteX7" fmla="*/ 1266675 w 1737132"/>
              <a:gd name="connsiteY7" fmla="*/ 619065 h 1534810"/>
              <a:gd name="connsiteX8" fmla="*/ 1339700 w 1737132"/>
              <a:gd name="connsiteY8" fmla="*/ 666690 h 1534810"/>
              <a:gd name="connsiteX9" fmla="*/ 1479400 w 1737132"/>
              <a:gd name="connsiteY9" fmla="*/ 577790 h 1534810"/>
              <a:gd name="connsiteX10" fmla="*/ 1619100 w 1737132"/>
              <a:gd name="connsiteY10" fmla="*/ 520640 h 1534810"/>
              <a:gd name="connsiteX11" fmla="*/ 1676250 w 1737132"/>
              <a:gd name="connsiteY11" fmla="*/ 549215 h 1534810"/>
              <a:gd name="connsiteX12" fmla="*/ 1546075 w 1737132"/>
              <a:gd name="connsiteY12" fmla="*/ 625415 h 1534810"/>
              <a:gd name="connsiteX13" fmla="*/ 1393675 w 1737132"/>
              <a:gd name="connsiteY13" fmla="*/ 707965 h 1534810"/>
              <a:gd name="connsiteX14" fmla="*/ 1358750 w 1737132"/>
              <a:gd name="connsiteY14" fmla="*/ 755590 h 1534810"/>
              <a:gd name="connsiteX15" fmla="*/ 1425425 w 1737132"/>
              <a:gd name="connsiteY15" fmla="*/ 746065 h 1534810"/>
              <a:gd name="connsiteX16" fmla="*/ 1466700 w 1737132"/>
              <a:gd name="connsiteY16" fmla="*/ 733365 h 1534810"/>
              <a:gd name="connsiteX17" fmla="*/ 1495275 w 1737132"/>
              <a:gd name="connsiteY17" fmla="*/ 774640 h 1534810"/>
              <a:gd name="connsiteX18" fmla="*/ 1415900 w 1737132"/>
              <a:gd name="connsiteY18" fmla="*/ 825440 h 1534810"/>
              <a:gd name="connsiteX19" fmla="*/ 1393675 w 1737132"/>
              <a:gd name="connsiteY19" fmla="*/ 917515 h 1534810"/>
              <a:gd name="connsiteX20" fmla="*/ 1396850 w 1737132"/>
              <a:gd name="connsiteY20" fmla="*/ 1047690 h 1534810"/>
              <a:gd name="connsiteX21" fmla="*/ 1400025 w 1737132"/>
              <a:gd name="connsiteY21" fmla="*/ 1130240 h 1534810"/>
              <a:gd name="connsiteX22" fmla="*/ 1568300 w 1737132"/>
              <a:gd name="connsiteY22" fmla="*/ 1069915 h 1534810"/>
              <a:gd name="connsiteX23" fmla="*/ 1708000 w 1737132"/>
              <a:gd name="connsiteY23" fmla="*/ 1057215 h 1534810"/>
              <a:gd name="connsiteX24" fmla="*/ 1708000 w 1737132"/>
              <a:gd name="connsiteY24" fmla="*/ 1123890 h 1534810"/>
              <a:gd name="connsiteX25" fmla="*/ 1606400 w 1737132"/>
              <a:gd name="connsiteY25" fmla="*/ 1123890 h 1534810"/>
              <a:gd name="connsiteX26" fmla="*/ 1476225 w 1737132"/>
              <a:gd name="connsiteY26" fmla="*/ 1174690 h 1534810"/>
              <a:gd name="connsiteX27" fmla="*/ 1288900 w 1737132"/>
              <a:gd name="connsiteY27" fmla="*/ 1247715 h 1534810"/>
              <a:gd name="connsiteX28" fmla="*/ 1269850 w 1737132"/>
              <a:gd name="connsiteY28" fmla="*/ 1362015 h 1534810"/>
              <a:gd name="connsiteX29" fmla="*/ 1422250 w 1737132"/>
              <a:gd name="connsiteY29" fmla="*/ 1400115 h 1534810"/>
              <a:gd name="connsiteX30" fmla="*/ 1555600 w 1737132"/>
              <a:gd name="connsiteY30" fmla="*/ 1352490 h 1534810"/>
              <a:gd name="connsiteX31" fmla="*/ 1593700 w 1737132"/>
              <a:gd name="connsiteY31" fmla="*/ 1390590 h 1534810"/>
              <a:gd name="connsiteX32" fmla="*/ 1428600 w 1737132"/>
              <a:gd name="connsiteY32" fmla="*/ 1457265 h 1534810"/>
              <a:gd name="connsiteX33" fmla="*/ 1193650 w 1737132"/>
              <a:gd name="connsiteY33" fmla="*/ 1431865 h 1534810"/>
              <a:gd name="connsiteX34" fmla="*/ 1076175 w 1737132"/>
              <a:gd name="connsiteY34" fmla="*/ 1438215 h 1534810"/>
              <a:gd name="connsiteX35" fmla="*/ 930125 w 1737132"/>
              <a:gd name="connsiteY35" fmla="*/ 1479490 h 1534810"/>
              <a:gd name="connsiteX36" fmla="*/ 733275 w 1737132"/>
              <a:gd name="connsiteY36" fmla="*/ 1469965 h 1534810"/>
              <a:gd name="connsiteX37" fmla="*/ 590400 w 1737132"/>
              <a:gd name="connsiteY37" fmla="*/ 1533465 h 1534810"/>
              <a:gd name="connsiteX38" fmla="*/ 418950 w 1737132"/>
              <a:gd name="connsiteY38" fmla="*/ 1485840 h 1534810"/>
              <a:gd name="connsiteX39" fmla="*/ 495150 w 1737132"/>
              <a:gd name="connsiteY39" fmla="*/ 1473140 h 1534810"/>
              <a:gd name="connsiteX40" fmla="*/ 641200 w 1737132"/>
              <a:gd name="connsiteY40" fmla="*/ 1447740 h 1534810"/>
              <a:gd name="connsiteX41" fmla="*/ 596750 w 1737132"/>
              <a:gd name="connsiteY41" fmla="*/ 1374715 h 1534810"/>
              <a:gd name="connsiteX42" fmla="*/ 345925 w 1737132"/>
              <a:gd name="connsiteY42" fmla="*/ 1387415 h 1534810"/>
              <a:gd name="connsiteX43" fmla="*/ 155425 w 1737132"/>
              <a:gd name="connsiteY43" fmla="*/ 1320740 h 1534810"/>
              <a:gd name="connsiteX44" fmla="*/ 164950 w 1737132"/>
              <a:gd name="connsiteY44" fmla="*/ 1244540 h 1534810"/>
              <a:gd name="connsiteX45" fmla="*/ 323700 w 1737132"/>
              <a:gd name="connsiteY45" fmla="*/ 1317565 h 1534810"/>
              <a:gd name="connsiteX46" fmla="*/ 514200 w 1737132"/>
              <a:gd name="connsiteY46" fmla="*/ 1282640 h 1534810"/>
              <a:gd name="connsiteX47" fmla="*/ 415775 w 1737132"/>
              <a:gd name="connsiteY47" fmla="*/ 1171515 h 1534810"/>
              <a:gd name="connsiteX48" fmla="*/ 364975 w 1737132"/>
              <a:gd name="connsiteY48" fmla="*/ 1120715 h 1534810"/>
              <a:gd name="connsiteX49" fmla="*/ 431650 w 1737132"/>
              <a:gd name="connsiteY49" fmla="*/ 1057215 h 1534810"/>
              <a:gd name="connsiteX50" fmla="*/ 212575 w 1737132"/>
              <a:gd name="connsiteY50" fmla="*/ 949265 h 1534810"/>
              <a:gd name="connsiteX51" fmla="*/ 9375 w 1737132"/>
              <a:gd name="connsiteY51" fmla="*/ 863540 h 1534810"/>
              <a:gd name="connsiteX52" fmla="*/ 44300 w 1737132"/>
              <a:gd name="connsiteY52" fmla="*/ 787340 h 1534810"/>
              <a:gd name="connsiteX53" fmla="*/ 136375 w 1737132"/>
              <a:gd name="connsiteY53" fmla="*/ 847665 h 1534810"/>
              <a:gd name="connsiteX54" fmla="*/ 361800 w 1737132"/>
              <a:gd name="connsiteY54" fmla="*/ 892115 h 1534810"/>
              <a:gd name="connsiteX55" fmla="*/ 425300 w 1737132"/>
              <a:gd name="connsiteY55" fmla="*/ 784165 h 1534810"/>
              <a:gd name="connsiteX56" fmla="*/ 336400 w 1737132"/>
              <a:gd name="connsiteY56" fmla="*/ 625415 h 1534810"/>
              <a:gd name="connsiteX57" fmla="*/ 231625 w 1737132"/>
              <a:gd name="connsiteY57" fmla="*/ 434915 h 1534810"/>
              <a:gd name="connsiteX58" fmla="*/ 203050 w 1737132"/>
              <a:gd name="connsiteY58" fmla="*/ 374590 h 1534810"/>
              <a:gd name="connsiteX59" fmla="*/ 279250 w 1737132"/>
              <a:gd name="connsiteY59" fmla="*/ 403165 h 1534810"/>
              <a:gd name="connsiteX60" fmla="*/ 387200 w 1737132"/>
              <a:gd name="connsiteY60" fmla="*/ 577790 h 1534810"/>
              <a:gd name="connsiteX61" fmla="*/ 479275 w 1737132"/>
              <a:gd name="connsiteY61" fmla="*/ 663515 h 1534810"/>
              <a:gd name="connsiteX62" fmla="*/ 514200 w 1737132"/>
              <a:gd name="connsiteY62" fmla="*/ 603190 h 1534810"/>
              <a:gd name="connsiteX63" fmla="*/ 558650 w 1737132"/>
              <a:gd name="connsiteY63" fmla="*/ 571440 h 1534810"/>
              <a:gd name="connsiteX64" fmla="*/ 526900 w 1737132"/>
              <a:gd name="connsiteY64" fmla="*/ 476190 h 1534810"/>
              <a:gd name="connsiteX65" fmla="*/ 618975 w 1737132"/>
              <a:gd name="connsiteY65" fmla="*/ 488890 h 1534810"/>
              <a:gd name="connsiteX66" fmla="*/ 733275 w 1737132"/>
              <a:gd name="connsiteY66" fmla="*/ 463490 h 1534810"/>
              <a:gd name="connsiteX67" fmla="*/ 799950 w 1737132"/>
              <a:gd name="connsiteY67" fmla="*/ 301565 h 1534810"/>
              <a:gd name="connsiteX68" fmla="*/ 784075 w 1737132"/>
              <a:gd name="connsiteY68" fmla="*/ 69790 h 1534810"/>
              <a:gd name="connsiteX69" fmla="*/ 834875 w 1737132"/>
              <a:gd name="connsiteY69" fmla="*/ 3115 h 1534810"/>
              <a:gd name="connsiteX70" fmla="*/ 860275 w 1737132"/>
              <a:gd name="connsiteY70" fmla="*/ 149165 h 1534810"/>
              <a:gd name="connsiteX71" fmla="*/ 882500 w 1737132"/>
              <a:gd name="connsiteY71" fmla="*/ 390465 h 1534810"/>
              <a:gd name="connsiteX0" fmla="*/ 882500 w 1737132"/>
              <a:gd name="connsiteY0" fmla="*/ 390465 h 1534810"/>
              <a:gd name="connsiteX1" fmla="*/ 984100 w 1737132"/>
              <a:gd name="connsiteY1" fmla="*/ 463490 h 1534810"/>
              <a:gd name="connsiteX2" fmla="*/ 1123800 w 1737132"/>
              <a:gd name="connsiteY2" fmla="*/ 466665 h 1534810"/>
              <a:gd name="connsiteX3" fmla="*/ 1184125 w 1737132"/>
              <a:gd name="connsiteY3" fmla="*/ 355540 h 1534810"/>
              <a:gd name="connsiteX4" fmla="*/ 1225400 w 1737132"/>
              <a:gd name="connsiteY4" fmla="*/ 358715 h 1534810"/>
              <a:gd name="connsiteX5" fmla="*/ 1209525 w 1737132"/>
              <a:gd name="connsiteY5" fmla="*/ 444440 h 1534810"/>
              <a:gd name="connsiteX6" fmla="*/ 1200000 w 1737132"/>
              <a:gd name="connsiteY6" fmla="*/ 526990 h 1534810"/>
              <a:gd name="connsiteX7" fmla="*/ 1266675 w 1737132"/>
              <a:gd name="connsiteY7" fmla="*/ 619065 h 1534810"/>
              <a:gd name="connsiteX8" fmla="*/ 1339700 w 1737132"/>
              <a:gd name="connsiteY8" fmla="*/ 666690 h 1534810"/>
              <a:gd name="connsiteX9" fmla="*/ 1479400 w 1737132"/>
              <a:gd name="connsiteY9" fmla="*/ 577790 h 1534810"/>
              <a:gd name="connsiteX10" fmla="*/ 1619100 w 1737132"/>
              <a:gd name="connsiteY10" fmla="*/ 520640 h 1534810"/>
              <a:gd name="connsiteX11" fmla="*/ 1676250 w 1737132"/>
              <a:gd name="connsiteY11" fmla="*/ 549215 h 1534810"/>
              <a:gd name="connsiteX12" fmla="*/ 1546075 w 1737132"/>
              <a:gd name="connsiteY12" fmla="*/ 625415 h 1534810"/>
              <a:gd name="connsiteX13" fmla="*/ 1393675 w 1737132"/>
              <a:gd name="connsiteY13" fmla="*/ 707965 h 1534810"/>
              <a:gd name="connsiteX14" fmla="*/ 1358750 w 1737132"/>
              <a:gd name="connsiteY14" fmla="*/ 755590 h 1534810"/>
              <a:gd name="connsiteX15" fmla="*/ 1425425 w 1737132"/>
              <a:gd name="connsiteY15" fmla="*/ 746065 h 1534810"/>
              <a:gd name="connsiteX16" fmla="*/ 1466700 w 1737132"/>
              <a:gd name="connsiteY16" fmla="*/ 733365 h 1534810"/>
              <a:gd name="connsiteX17" fmla="*/ 1495275 w 1737132"/>
              <a:gd name="connsiteY17" fmla="*/ 774640 h 1534810"/>
              <a:gd name="connsiteX18" fmla="*/ 1415900 w 1737132"/>
              <a:gd name="connsiteY18" fmla="*/ 825440 h 1534810"/>
              <a:gd name="connsiteX19" fmla="*/ 1393675 w 1737132"/>
              <a:gd name="connsiteY19" fmla="*/ 917515 h 1534810"/>
              <a:gd name="connsiteX20" fmla="*/ 1396850 w 1737132"/>
              <a:gd name="connsiteY20" fmla="*/ 1047690 h 1534810"/>
              <a:gd name="connsiteX21" fmla="*/ 1400025 w 1737132"/>
              <a:gd name="connsiteY21" fmla="*/ 1130240 h 1534810"/>
              <a:gd name="connsiteX22" fmla="*/ 1568300 w 1737132"/>
              <a:gd name="connsiteY22" fmla="*/ 1069915 h 1534810"/>
              <a:gd name="connsiteX23" fmla="*/ 1708000 w 1737132"/>
              <a:gd name="connsiteY23" fmla="*/ 1057215 h 1534810"/>
              <a:gd name="connsiteX24" fmla="*/ 1708000 w 1737132"/>
              <a:gd name="connsiteY24" fmla="*/ 1123890 h 1534810"/>
              <a:gd name="connsiteX25" fmla="*/ 1606400 w 1737132"/>
              <a:gd name="connsiteY25" fmla="*/ 1123890 h 1534810"/>
              <a:gd name="connsiteX26" fmla="*/ 1476225 w 1737132"/>
              <a:gd name="connsiteY26" fmla="*/ 1174690 h 1534810"/>
              <a:gd name="connsiteX27" fmla="*/ 1288900 w 1737132"/>
              <a:gd name="connsiteY27" fmla="*/ 1247715 h 1534810"/>
              <a:gd name="connsiteX28" fmla="*/ 1269850 w 1737132"/>
              <a:gd name="connsiteY28" fmla="*/ 1362015 h 1534810"/>
              <a:gd name="connsiteX29" fmla="*/ 1431775 w 1737132"/>
              <a:gd name="connsiteY29" fmla="*/ 1387415 h 1534810"/>
              <a:gd name="connsiteX30" fmla="*/ 1555600 w 1737132"/>
              <a:gd name="connsiteY30" fmla="*/ 1352490 h 1534810"/>
              <a:gd name="connsiteX31" fmla="*/ 1593700 w 1737132"/>
              <a:gd name="connsiteY31" fmla="*/ 1390590 h 1534810"/>
              <a:gd name="connsiteX32" fmla="*/ 1428600 w 1737132"/>
              <a:gd name="connsiteY32" fmla="*/ 1457265 h 1534810"/>
              <a:gd name="connsiteX33" fmla="*/ 1193650 w 1737132"/>
              <a:gd name="connsiteY33" fmla="*/ 1431865 h 1534810"/>
              <a:gd name="connsiteX34" fmla="*/ 1076175 w 1737132"/>
              <a:gd name="connsiteY34" fmla="*/ 1438215 h 1534810"/>
              <a:gd name="connsiteX35" fmla="*/ 930125 w 1737132"/>
              <a:gd name="connsiteY35" fmla="*/ 1479490 h 1534810"/>
              <a:gd name="connsiteX36" fmla="*/ 733275 w 1737132"/>
              <a:gd name="connsiteY36" fmla="*/ 1469965 h 1534810"/>
              <a:gd name="connsiteX37" fmla="*/ 590400 w 1737132"/>
              <a:gd name="connsiteY37" fmla="*/ 1533465 h 1534810"/>
              <a:gd name="connsiteX38" fmla="*/ 418950 w 1737132"/>
              <a:gd name="connsiteY38" fmla="*/ 1485840 h 1534810"/>
              <a:gd name="connsiteX39" fmla="*/ 495150 w 1737132"/>
              <a:gd name="connsiteY39" fmla="*/ 1473140 h 1534810"/>
              <a:gd name="connsiteX40" fmla="*/ 641200 w 1737132"/>
              <a:gd name="connsiteY40" fmla="*/ 1447740 h 1534810"/>
              <a:gd name="connsiteX41" fmla="*/ 596750 w 1737132"/>
              <a:gd name="connsiteY41" fmla="*/ 1374715 h 1534810"/>
              <a:gd name="connsiteX42" fmla="*/ 345925 w 1737132"/>
              <a:gd name="connsiteY42" fmla="*/ 1387415 h 1534810"/>
              <a:gd name="connsiteX43" fmla="*/ 155425 w 1737132"/>
              <a:gd name="connsiteY43" fmla="*/ 1320740 h 1534810"/>
              <a:gd name="connsiteX44" fmla="*/ 164950 w 1737132"/>
              <a:gd name="connsiteY44" fmla="*/ 1244540 h 1534810"/>
              <a:gd name="connsiteX45" fmla="*/ 323700 w 1737132"/>
              <a:gd name="connsiteY45" fmla="*/ 1317565 h 1534810"/>
              <a:gd name="connsiteX46" fmla="*/ 514200 w 1737132"/>
              <a:gd name="connsiteY46" fmla="*/ 1282640 h 1534810"/>
              <a:gd name="connsiteX47" fmla="*/ 415775 w 1737132"/>
              <a:gd name="connsiteY47" fmla="*/ 1171515 h 1534810"/>
              <a:gd name="connsiteX48" fmla="*/ 364975 w 1737132"/>
              <a:gd name="connsiteY48" fmla="*/ 1120715 h 1534810"/>
              <a:gd name="connsiteX49" fmla="*/ 431650 w 1737132"/>
              <a:gd name="connsiteY49" fmla="*/ 1057215 h 1534810"/>
              <a:gd name="connsiteX50" fmla="*/ 212575 w 1737132"/>
              <a:gd name="connsiteY50" fmla="*/ 949265 h 1534810"/>
              <a:gd name="connsiteX51" fmla="*/ 9375 w 1737132"/>
              <a:gd name="connsiteY51" fmla="*/ 863540 h 1534810"/>
              <a:gd name="connsiteX52" fmla="*/ 44300 w 1737132"/>
              <a:gd name="connsiteY52" fmla="*/ 787340 h 1534810"/>
              <a:gd name="connsiteX53" fmla="*/ 136375 w 1737132"/>
              <a:gd name="connsiteY53" fmla="*/ 847665 h 1534810"/>
              <a:gd name="connsiteX54" fmla="*/ 361800 w 1737132"/>
              <a:gd name="connsiteY54" fmla="*/ 892115 h 1534810"/>
              <a:gd name="connsiteX55" fmla="*/ 425300 w 1737132"/>
              <a:gd name="connsiteY55" fmla="*/ 784165 h 1534810"/>
              <a:gd name="connsiteX56" fmla="*/ 336400 w 1737132"/>
              <a:gd name="connsiteY56" fmla="*/ 625415 h 1534810"/>
              <a:gd name="connsiteX57" fmla="*/ 231625 w 1737132"/>
              <a:gd name="connsiteY57" fmla="*/ 434915 h 1534810"/>
              <a:gd name="connsiteX58" fmla="*/ 203050 w 1737132"/>
              <a:gd name="connsiteY58" fmla="*/ 374590 h 1534810"/>
              <a:gd name="connsiteX59" fmla="*/ 279250 w 1737132"/>
              <a:gd name="connsiteY59" fmla="*/ 403165 h 1534810"/>
              <a:gd name="connsiteX60" fmla="*/ 387200 w 1737132"/>
              <a:gd name="connsiteY60" fmla="*/ 577790 h 1534810"/>
              <a:gd name="connsiteX61" fmla="*/ 479275 w 1737132"/>
              <a:gd name="connsiteY61" fmla="*/ 663515 h 1534810"/>
              <a:gd name="connsiteX62" fmla="*/ 514200 w 1737132"/>
              <a:gd name="connsiteY62" fmla="*/ 603190 h 1534810"/>
              <a:gd name="connsiteX63" fmla="*/ 558650 w 1737132"/>
              <a:gd name="connsiteY63" fmla="*/ 571440 h 1534810"/>
              <a:gd name="connsiteX64" fmla="*/ 526900 w 1737132"/>
              <a:gd name="connsiteY64" fmla="*/ 476190 h 1534810"/>
              <a:gd name="connsiteX65" fmla="*/ 618975 w 1737132"/>
              <a:gd name="connsiteY65" fmla="*/ 488890 h 1534810"/>
              <a:gd name="connsiteX66" fmla="*/ 733275 w 1737132"/>
              <a:gd name="connsiteY66" fmla="*/ 463490 h 1534810"/>
              <a:gd name="connsiteX67" fmla="*/ 799950 w 1737132"/>
              <a:gd name="connsiteY67" fmla="*/ 301565 h 1534810"/>
              <a:gd name="connsiteX68" fmla="*/ 784075 w 1737132"/>
              <a:gd name="connsiteY68" fmla="*/ 69790 h 1534810"/>
              <a:gd name="connsiteX69" fmla="*/ 834875 w 1737132"/>
              <a:gd name="connsiteY69" fmla="*/ 3115 h 1534810"/>
              <a:gd name="connsiteX70" fmla="*/ 860275 w 1737132"/>
              <a:gd name="connsiteY70" fmla="*/ 149165 h 1534810"/>
              <a:gd name="connsiteX71" fmla="*/ 882500 w 1737132"/>
              <a:gd name="connsiteY71" fmla="*/ 390465 h 1534810"/>
              <a:gd name="connsiteX0" fmla="*/ 882500 w 1737132"/>
              <a:gd name="connsiteY0" fmla="*/ 390465 h 1534810"/>
              <a:gd name="connsiteX1" fmla="*/ 984100 w 1737132"/>
              <a:gd name="connsiteY1" fmla="*/ 463490 h 1534810"/>
              <a:gd name="connsiteX2" fmla="*/ 1123800 w 1737132"/>
              <a:gd name="connsiteY2" fmla="*/ 466665 h 1534810"/>
              <a:gd name="connsiteX3" fmla="*/ 1184125 w 1737132"/>
              <a:gd name="connsiteY3" fmla="*/ 355540 h 1534810"/>
              <a:gd name="connsiteX4" fmla="*/ 1225400 w 1737132"/>
              <a:gd name="connsiteY4" fmla="*/ 358715 h 1534810"/>
              <a:gd name="connsiteX5" fmla="*/ 1209525 w 1737132"/>
              <a:gd name="connsiteY5" fmla="*/ 444440 h 1534810"/>
              <a:gd name="connsiteX6" fmla="*/ 1200000 w 1737132"/>
              <a:gd name="connsiteY6" fmla="*/ 526990 h 1534810"/>
              <a:gd name="connsiteX7" fmla="*/ 1266675 w 1737132"/>
              <a:gd name="connsiteY7" fmla="*/ 619065 h 1534810"/>
              <a:gd name="connsiteX8" fmla="*/ 1339700 w 1737132"/>
              <a:gd name="connsiteY8" fmla="*/ 666690 h 1534810"/>
              <a:gd name="connsiteX9" fmla="*/ 1479400 w 1737132"/>
              <a:gd name="connsiteY9" fmla="*/ 577790 h 1534810"/>
              <a:gd name="connsiteX10" fmla="*/ 1619100 w 1737132"/>
              <a:gd name="connsiteY10" fmla="*/ 520640 h 1534810"/>
              <a:gd name="connsiteX11" fmla="*/ 1676250 w 1737132"/>
              <a:gd name="connsiteY11" fmla="*/ 549215 h 1534810"/>
              <a:gd name="connsiteX12" fmla="*/ 1546075 w 1737132"/>
              <a:gd name="connsiteY12" fmla="*/ 625415 h 1534810"/>
              <a:gd name="connsiteX13" fmla="*/ 1393675 w 1737132"/>
              <a:gd name="connsiteY13" fmla="*/ 707965 h 1534810"/>
              <a:gd name="connsiteX14" fmla="*/ 1358750 w 1737132"/>
              <a:gd name="connsiteY14" fmla="*/ 755590 h 1534810"/>
              <a:gd name="connsiteX15" fmla="*/ 1425425 w 1737132"/>
              <a:gd name="connsiteY15" fmla="*/ 746065 h 1534810"/>
              <a:gd name="connsiteX16" fmla="*/ 1466700 w 1737132"/>
              <a:gd name="connsiteY16" fmla="*/ 733365 h 1534810"/>
              <a:gd name="connsiteX17" fmla="*/ 1495275 w 1737132"/>
              <a:gd name="connsiteY17" fmla="*/ 774640 h 1534810"/>
              <a:gd name="connsiteX18" fmla="*/ 1415900 w 1737132"/>
              <a:gd name="connsiteY18" fmla="*/ 825440 h 1534810"/>
              <a:gd name="connsiteX19" fmla="*/ 1393675 w 1737132"/>
              <a:gd name="connsiteY19" fmla="*/ 917515 h 1534810"/>
              <a:gd name="connsiteX20" fmla="*/ 1396850 w 1737132"/>
              <a:gd name="connsiteY20" fmla="*/ 1047690 h 1534810"/>
              <a:gd name="connsiteX21" fmla="*/ 1400025 w 1737132"/>
              <a:gd name="connsiteY21" fmla="*/ 1130240 h 1534810"/>
              <a:gd name="connsiteX22" fmla="*/ 1568300 w 1737132"/>
              <a:gd name="connsiteY22" fmla="*/ 1069915 h 1534810"/>
              <a:gd name="connsiteX23" fmla="*/ 1708000 w 1737132"/>
              <a:gd name="connsiteY23" fmla="*/ 1057215 h 1534810"/>
              <a:gd name="connsiteX24" fmla="*/ 1708000 w 1737132"/>
              <a:gd name="connsiteY24" fmla="*/ 1123890 h 1534810"/>
              <a:gd name="connsiteX25" fmla="*/ 1606400 w 1737132"/>
              <a:gd name="connsiteY25" fmla="*/ 1123890 h 1534810"/>
              <a:gd name="connsiteX26" fmla="*/ 1476225 w 1737132"/>
              <a:gd name="connsiteY26" fmla="*/ 1174690 h 1534810"/>
              <a:gd name="connsiteX27" fmla="*/ 1311125 w 1737132"/>
              <a:gd name="connsiteY27" fmla="*/ 1244540 h 1534810"/>
              <a:gd name="connsiteX28" fmla="*/ 1269850 w 1737132"/>
              <a:gd name="connsiteY28" fmla="*/ 1362015 h 1534810"/>
              <a:gd name="connsiteX29" fmla="*/ 1431775 w 1737132"/>
              <a:gd name="connsiteY29" fmla="*/ 1387415 h 1534810"/>
              <a:gd name="connsiteX30" fmla="*/ 1555600 w 1737132"/>
              <a:gd name="connsiteY30" fmla="*/ 1352490 h 1534810"/>
              <a:gd name="connsiteX31" fmla="*/ 1593700 w 1737132"/>
              <a:gd name="connsiteY31" fmla="*/ 1390590 h 1534810"/>
              <a:gd name="connsiteX32" fmla="*/ 1428600 w 1737132"/>
              <a:gd name="connsiteY32" fmla="*/ 1457265 h 1534810"/>
              <a:gd name="connsiteX33" fmla="*/ 1193650 w 1737132"/>
              <a:gd name="connsiteY33" fmla="*/ 1431865 h 1534810"/>
              <a:gd name="connsiteX34" fmla="*/ 1076175 w 1737132"/>
              <a:gd name="connsiteY34" fmla="*/ 1438215 h 1534810"/>
              <a:gd name="connsiteX35" fmla="*/ 930125 w 1737132"/>
              <a:gd name="connsiteY35" fmla="*/ 1479490 h 1534810"/>
              <a:gd name="connsiteX36" fmla="*/ 733275 w 1737132"/>
              <a:gd name="connsiteY36" fmla="*/ 1469965 h 1534810"/>
              <a:gd name="connsiteX37" fmla="*/ 590400 w 1737132"/>
              <a:gd name="connsiteY37" fmla="*/ 1533465 h 1534810"/>
              <a:gd name="connsiteX38" fmla="*/ 418950 w 1737132"/>
              <a:gd name="connsiteY38" fmla="*/ 1485840 h 1534810"/>
              <a:gd name="connsiteX39" fmla="*/ 495150 w 1737132"/>
              <a:gd name="connsiteY39" fmla="*/ 1473140 h 1534810"/>
              <a:gd name="connsiteX40" fmla="*/ 641200 w 1737132"/>
              <a:gd name="connsiteY40" fmla="*/ 1447740 h 1534810"/>
              <a:gd name="connsiteX41" fmla="*/ 596750 w 1737132"/>
              <a:gd name="connsiteY41" fmla="*/ 1374715 h 1534810"/>
              <a:gd name="connsiteX42" fmla="*/ 345925 w 1737132"/>
              <a:gd name="connsiteY42" fmla="*/ 1387415 h 1534810"/>
              <a:gd name="connsiteX43" fmla="*/ 155425 w 1737132"/>
              <a:gd name="connsiteY43" fmla="*/ 1320740 h 1534810"/>
              <a:gd name="connsiteX44" fmla="*/ 164950 w 1737132"/>
              <a:gd name="connsiteY44" fmla="*/ 1244540 h 1534810"/>
              <a:gd name="connsiteX45" fmla="*/ 323700 w 1737132"/>
              <a:gd name="connsiteY45" fmla="*/ 1317565 h 1534810"/>
              <a:gd name="connsiteX46" fmla="*/ 514200 w 1737132"/>
              <a:gd name="connsiteY46" fmla="*/ 1282640 h 1534810"/>
              <a:gd name="connsiteX47" fmla="*/ 415775 w 1737132"/>
              <a:gd name="connsiteY47" fmla="*/ 1171515 h 1534810"/>
              <a:gd name="connsiteX48" fmla="*/ 364975 w 1737132"/>
              <a:gd name="connsiteY48" fmla="*/ 1120715 h 1534810"/>
              <a:gd name="connsiteX49" fmla="*/ 431650 w 1737132"/>
              <a:gd name="connsiteY49" fmla="*/ 1057215 h 1534810"/>
              <a:gd name="connsiteX50" fmla="*/ 212575 w 1737132"/>
              <a:gd name="connsiteY50" fmla="*/ 949265 h 1534810"/>
              <a:gd name="connsiteX51" fmla="*/ 9375 w 1737132"/>
              <a:gd name="connsiteY51" fmla="*/ 863540 h 1534810"/>
              <a:gd name="connsiteX52" fmla="*/ 44300 w 1737132"/>
              <a:gd name="connsiteY52" fmla="*/ 787340 h 1534810"/>
              <a:gd name="connsiteX53" fmla="*/ 136375 w 1737132"/>
              <a:gd name="connsiteY53" fmla="*/ 847665 h 1534810"/>
              <a:gd name="connsiteX54" fmla="*/ 361800 w 1737132"/>
              <a:gd name="connsiteY54" fmla="*/ 892115 h 1534810"/>
              <a:gd name="connsiteX55" fmla="*/ 425300 w 1737132"/>
              <a:gd name="connsiteY55" fmla="*/ 784165 h 1534810"/>
              <a:gd name="connsiteX56" fmla="*/ 336400 w 1737132"/>
              <a:gd name="connsiteY56" fmla="*/ 625415 h 1534810"/>
              <a:gd name="connsiteX57" fmla="*/ 231625 w 1737132"/>
              <a:gd name="connsiteY57" fmla="*/ 434915 h 1534810"/>
              <a:gd name="connsiteX58" fmla="*/ 203050 w 1737132"/>
              <a:gd name="connsiteY58" fmla="*/ 374590 h 1534810"/>
              <a:gd name="connsiteX59" fmla="*/ 279250 w 1737132"/>
              <a:gd name="connsiteY59" fmla="*/ 403165 h 1534810"/>
              <a:gd name="connsiteX60" fmla="*/ 387200 w 1737132"/>
              <a:gd name="connsiteY60" fmla="*/ 577790 h 1534810"/>
              <a:gd name="connsiteX61" fmla="*/ 479275 w 1737132"/>
              <a:gd name="connsiteY61" fmla="*/ 663515 h 1534810"/>
              <a:gd name="connsiteX62" fmla="*/ 514200 w 1737132"/>
              <a:gd name="connsiteY62" fmla="*/ 603190 h 1534810"/>
              <a:gd name="connsiteX63" fmla="*/ 558650 w 1737132"/>
              <a:gd name="connsiteY63" fmla="*/ 571440 h 1534810"/>
              <a:gd name="connsiteX64" fmla="*/ 526900 w 1737132"/>
              <a:gd name="connsiteY64" fmla="*/ 476190 h 1534810"/>
              <a:gd name="connsiteX65" fmla="*/ 618975 w 1737132"/>
              <a:gd name="connsiteY65" fmla="*/ 488890 h 1534810"/>
              <a:gd name="connsiteX66" fmla="*/ 733275 w 1737132"/>
              <a:gd name="connsiteY66" fmla="*/ 463490 h 1534810"/>
              <a:gd name="connsiteX67" fmla="*/ 799950 w 1737132"/>
              <a:gd name="connsiteY67" fmla="*/ 301565 h 1534810"/>
              <a:gd name="connsiteX68" fmla="*/ 784075 w 1737132"/>
              <a:gd name="connsiteY68" fmla="*/ 69790 h 1534810"/>
              <a:gd name="connsiteX69" fmla="*/ 834875 w 1737132"/>
              <a:gd name="connsiteY69" fmla="*/ 3115 h 1534810"/>
              <a:gd name="connsiteX70" fmla="*/ 860275 w 1737132"/>
              <a:gd name="connsiteY70" fmla="*/ 149165 h 1534810"/>
              <a:gd name="connsiteX71" fmla="*/ 882500 w 1737132"/>
              <a:gd name="connsiteY71" fmla="*/ 390465 h 1534810"/>
              <a:gd name="connsiteX0" fmla="*/ 882500 w 1737132"/>
              <a:gd name="connsiteY0" fmla="*/ 390465 h 1534810"/>
              <a:gd name="connsiteX1" fmla="*/ 984100 w 1737132"/>
              <a:gd name="connsiteY1" fmla="*/ 463490 h 1534810"/>
              <a:gd name="connsiteX2" fmla="*/ 1123800 w 1737132"/>
              <a:gd name="connsiteY2" fmla="*/ 466665 h 1534810"/>
              <a:gd name="connsiteX3" fmla="*/ 1184125 w 1737132"/>
              <a:gd name="connsiteY3" fmla="*/ 355540 h 1534810"/>
              <a:gd name="connsiteX4" fmla="*/ 1225400 w 1737132"/>
              <a:gd name="connsiteY4" fmla="*/ 358715 h 1534810"/>
              <a:gd name="connsiteX5" fmla="*/ 1209525 w 1737132"/>
              <a:gd name="connsiteY5" fmla="*/ 444440 h 1534810"/>
              <a:gd name="connsiteX6" fmla="*/ 1200000 w 1737132"/>
              <a:gd name="connsiteY6" fmla="*/ 526990 h 1534810"/>
              <a:gd name="connsiteX7" fmla="*/ 1266675 w 1737132"/>
              <a:gd name="connsiteY7" fmla="*/ 619065 h 1534810"/>
              <a:gd name="connsiteX8" fmla="*/ 1339700 w 1737132"/>
              <a:gd name="connsiteY8" fmla="*/ 666690 h 1534810"/>
              <a:gd name="connsiteX9" fmla="*/ 1479400 w 1737132"/>
              <a:gd name="connsiteY9" fmla="*/ 577790 h 1534810"/>
              <a:gd name="connsiteX10" fmla="*/ 1619100 w 1737132"/>
              <a:gd name="connsiteY10" fmla="*/ 520640 h 1534810"/>
              <a:gd name="connsiteX11" fmla="*/ 1676250 w 1737132"/>
              <a:gd name="connsiteY11" fmla="*/ 549215 h 1534810"/>
              <a:gd name="connsiteX12" fmla="*/ 1546075 w 1737132"/>
              <a:gd name="connsiteY12" fmla="*/ 625415 h 1534810"/>
              <a:gd name="connsiteX13" fmla="*/ 1393675 w 1737132"/>
              <a:gd name="connsiteY13" fmla="*/ 707965 h 1534810"/>
              <a:gd name="connsiteX14" fmla="*/ 1358750 w 1737132"/>
              <a:gd name="connsiteY14" fmla="*/ 755590 h 1534810"/>
              <a:gd name="connsiteX15" fmla="*/ 1425425 w 1737132"/>
              <a:gd name="connsiteY15" fmla="*/ 746065 h 1534810"/>
              <a:gd name="connsiteX16" fmla="*/ 1466700 w 1737132"/>
              <a:gd name="connsiteY16" fmla="*/ 733365 h 1534810"/>
              <a:gd name="connsiteX17" fmla="*/ 1495275 w 1737132"/>
              <a:gd name="connsiteY17" fmla="*/ 774640 h 1534810"/>
              <a:gd name="connsiteX18" fmla="*/ 1415900 w 1737132"/>
              <a:gd name="connsiteY18" fmla="*/ 825440 h 1534810"/>
              <a:gd name="connsiteX19" fmla="*/ 1393675 w 1737132"/>
              <a:gd name="connsiteY19" fmla="*/ 917515 h 1534810"/>
              <a:gd name="connsiteX20" fmla="*/ 1396850 w 1737132"/>
              <a:gd name="connsiteY20" fmla="*/ 1047690 h 1534810"/>
              <a:gd name="connsiteX21" fmla="*/ 1400025 w 1737132"/>
              <a:gd name="connsiteY21" fmla="*/ 1130240 h 1534810"/>
              <a:gd name="connsiteX22" fmla="*/ 1568300 w 1737132"/>
              <a:gd name="connsiteY22" fmla="*/ 1069915 h 1534810"/>
              <a:gd name="connsiteX23" fmla="*/ 1708000 w 1737132"/>
              <a:gd name="connsiteY23" fmla="*/ 1057215 h 1534810"/>
              <a:gd name="connsiteX24" fmla="*/ 1708000 w 1737132"/>
              <a:gd name="connsiteY24" fmla="*/ 1123890 h 1534810"/>
              <a:gd name="connsiteX25" fmla="*/ 1606400 w 1737132"/>
              <a:gd name="connsiteY25" fmla="*/ 1123890 h 1534810"/>
              <a:gd name="connsiteX26" fmla="*/ 1476225 w 1737132"/>
              <a:gd name="connsiteY26" fmla="*/ 1174690 h 1534810"/>
              <a:gd name="connsiteX27" fmla="*/ 1311125 w 1737132"/>
              <a:gd name="connsiteY27" fmla="*/ 1244540 h 1534810"/>
              <a:gd name="connsiteX28" fmla="*/ 1288900 w 1737132"/>
              <a:gd name="connsiteY28" fmla="*/ 1352490 h 1534810"/>
              <a:gd name="connsiteX29" fmla="*/ 1431775 w 1737132"/>
              <a:gd name="connsiteY29" fmla="*/ 1387415 h 1534810"/>
              <a:gd name="connsiteX30" fmla="*/ 1555600 w 1737132"/>
              <a:gd name="connsiteY30" fmla="*/ 1352490 h 1534810"/>
              <a:gd name="connsiteX31" fmla="*/ 1593700 w 1737132"/>
              <a:gd name="connsiteY31" fmla="*/ 1390590 h 1534810"/>
              <a:gd name="connsiteX32" fmla="*/ 1428600 w 1737132"/>
              <a:gd name="connsiteY32" fmla="*/ 1457265 h 1534810"/>
              <a:gd name="connsiteX33" fmla="*/ 1193650 w 1737132"/>
              <a:gd name="connsiteY33" fmla="*/ 1431865 h 1534810"/>
              <a:gd name="connsiteX34" fmla="*/ 1076175 w 1737132"/>
              <a:gd name="connsiteY34" fmla="*/ 1438215 h 1534810"/>
              <a:gd name="connsiteX35" fmla="*/ 930125 w 1737132"/>
              <a:gd name="connsiteY35" fmla="*/ 1479490 h 1534810"/>
              <a:gd name="connsiteX36" fmla="*/ 733275 w 1737132"/>
              <a:gd name="connsiteY36" fmla="*/ 1469965 h 1534810"/>
              <a:gd name="connsiteX37" fmla="*/ 590400 w 1737132"/>
              <a:gd name="connsiteY37" fmla="*/ 1533465 h 1534810"/>
              <a:gd name="connsiteX38" fmla="*/ 418950 w 1737132"/>
              <a:gd name="connsiteY38" fmla="*/ 1485840 h 1534810"/>
              <a:gd name="connsiteX39" fmla="*/ 495150 w 1737132"/>
              <a:gd name="connsiteY39" fmla="*/ 1473140 h 1534810"/>
              <a:gd name="connsiteX40" fmla="*/ 641200 w 1737132"/>
              <a:gd name="connsiteY40" fmla="*/ 1447740 h 1534810"/>
              <a:gd name="connsiteX41" fmla="*/ 596750 w 1737132"/>
              <a:gd name="connsiteY41" fmla="*/ 1374715 h 1534810"/>
              <a:gd name="connsiteX42" fmla="*/ 345925 w 1737132"/>
              <a:gd name="connsiteY42" fmla="*/ 1387415 h 1534810"/>
              <a:gd name="connsiteX43" fmla="*/ 155425 w 1737132"/>
              <a:gd name="connsiteY43" fmla="*/ 1320740 h 1534810"/>
              <a:gd name="connsiteX44" fmla="*/ 164950 w 1737132"/>
              <a:gd name="connsiteY44" fmla="*/ 1244540 h 1534810"/>
              <a:gd name="connsiteX45" fmla="*/ 323700 w 1737132"/>
              <a:gd name="connsiteY45" fmla="*/ 1317565 h 1534810"/>
              <a:gd name="connsiteX46" fmla="*/ 514200 w 1737132"/>
              <a:gd name="connsiteY46" fmla="*/ 1282640 h 1534810"/>
              <a:gd name="connsiteX47" fmla="*/ 415775 w 1737132"/>
              <a:gd name="connsiteY47" fmla="*/ 1171515 h 1534810"/>
              <a:gd name="connsiteX48" fmla="*/ 364975 w 1737132"/>
              <a:gd name="connsiteY48" fmla="*/ 1120715 h 1534810"/>
              <a:gd name="connsiteX49" fmla="*/ 431650 w 1737132"/>
              <a:gd name="connsiteY49" fmla="*/ 1057215 h 1534810"/>
              <a:gd name="connsiteX50" fmla="*/ 212575 w 1737132"/>
              <a:gd name="connsiteY50" fmla="*/ 949265 h 1534810"/>
              <a:gd name="connsiteX51" fmla="*/ 9375 w 1737132"/>
              <a:gd name="connsiteY51" fmla="*/ 863540 h 1534810"/>
              <a:gd name="connsiteX52" fmla="*/ 44300 w 1737132"/>
              <a:gd name="connsiteY52" fmla="*/ 787340 h 1534810"/>
              <a:gd name="connsiteX53" fmla="*/ 136375 w 1737132"/>
              <a:gd name="connsiteY53" fmla="*/ 847665 h 1534810"/>
              <a:gd name="connsiteX54" fmla="*/ 361800 w 1737132"/>
              <a:gd name="connsiteY54" fmla="*/ 892115 h 1534810"/>
              <a:gd name="connsiteX55" fmla="*/ 425300 w 1737132"/>
              <a:gd name="connsiteY55" fmla="*/ 784165 h 1534810"/>
              <a:gd name="connsiteX56" fmla="*/ 336400 w 1737132"/>
              <a:gd name="connsiteY56" fmla="*/ 625415 h 1534810"/>
              <a:gd name="connsiteX57" fmla="*/ 231625 w 1737132"/>
              <a:gd name="connsiteY57" fmla="*/ 434915 h 1534810"/>
              <a:gd name="connsiteX58" fmla="*/ 203050 w 1737132"/>
              <a:gd name="connsiteY58" fmla="*/ 374590 h 1534810"/>
              <a:gd name="connsiteX59" fmla="*/ 279250 w 1737132"/>
              <a:gd name="connsiteY59" fmla="*/ 403165 h 1534810"/>
              <a:gd name="connsiteX60" fmla="*/ 387200 w 1737132"/>
              <a:gd name="connsiteY60" fmla="*/ 577790 h 1534810"/>
              <a:gd name="connsiteX61" fmla="*/ 479275 w 1737132"/>
              <a:gd name="connsiteY61" fmla="*/ 663515 h 1534810"/>
              <a:gd name="connsiteX62" fmla="*/ 514200 w 1737132"/>
              <a:gd name="connsiteY62" fmla="*/ 603190 h 1534810"/>
              <a:gd name="connsiteX63" fmla="*/ 558650 w 1737132"/>
              <a:gd name="connsiteY63" fmla="*/ 571440 h 1534810"/>
              <a:gd name="connsiteX64" fmla="*/ 526900 w 1737132"/>
              <a:gd name="connsiteY64" fmla="*/ 476190 h 1534810"/>
              <a:gd name="connsiteX65" fmla="*/ 618975 w 1737132"/>
              <a:gd name="connsiteY65" fmla="*/ 488890 h 1534810"/>
              <a:gd name="connsiteX66" fmla="*/ 733275 w 1737132"/>
              <a:gd name="connsiteY66" fmla="*/ 463490 h 1534810"/>
              <a:gd name="connsiteX67" fmla="*/ 799950 w 1737132"/>
              <a:gd name="connsiteY67" fmla="*/ 301565 h 1534810"/>
              <a:gd name="connsiteX68" fmla="*/ 784075 w 1737132"/>
              <a:gd name="connsiteY68" fmla="*/ 69790 h 1534810"/>
              <a:gd name="connsiteX69" fmla="*/ 834875 w 1737132"/>
              <a:gd name="connsiteY69" fmla="*/ 3115 h 1534810"/>
              <a:gd name="connsiteX70" fmla="*/ 860275 w 1737132"/>
              <a:gd name="connsiteY70" fmla="*/ 149165 h 1534810"/>
              <a:gd name="connsiteX71" fmla="*/ 882500 w 1737132"/>
              <a:gd name="connsiteY71" fmla="*/ 390465 h 1534810"/>
              <a:gd name="connsiteX0" fmla="*/ 882500 w 1737132"/>
              <a:gd name="connsiteY0" fmla="*/ 390465 h 1534810"/>
              <a:gd name="connsiteX1" fmla="*/ 984100 w 1737132"/>
              <a:gd name="connsiteY1" fmla="*/ 463490 h 1534810"/>
              <a:gd name="connsiteX2" fmla="*/ 1123800 w 1737132"/>
              <a:gd name="connsiteY2" fmla="*/ 466665 h 1534810"/>
              <a:gd name="connsiteX3" fmla="*/ 1184125 w 1737132"/>
              <a:gd name="connsiteY3" fmla="*/ 355540 h 1534810"/>
              <a:gd name="connsiteX4" fmla="*/ 1225400 w 1737132"/>
              <a:gd name="connsiteY4" fmla="*/ 358715 h 1534810"/>
              <a:gd name="connsiteX5" fmla="*/ 1209525 w 1737132"/>
              <a:gd name="connsiteY5" fmla="*/ 444440 h 1534810"/>
              <a:gd name="connsiteX6" fmla="*/ 1200000 w 1737132"/>
              <a:gd name="connsiteY6" fmla="*/ 526990 h 1534810"/>
              <a:gd name="connsiteX7" fmla="*/ 1266675 w 1737132"/>
              <a:gd name="connsiteY7" fmla="*/ 619065 h 1534810"/>
              <a:gd name="connsiteX8" fmla="*/ 1339700 w 1737132"/>
              <a:gd name="connsiteY8" fmla="*/ 666690 h 1534810"/>
              <a:gd name="connsiteX9" fmla="*/ 1479400 w 1737132"/>
              <a:gd name="connsiteY9" fmla="*/ 577790 h 1534810"/>
              <a:gd name="connsiteX10" fmla="*/ 1619100 w 1737132"/>
              <a:gd name="connsiteY10" fmla="*/ 520640 h 1534810"/>
              <a:gd name="connsiteX11" fmla="*/ 1676250 w 1737132"/>
              <a:gd name="connsiteY11" fmla="*/ 549215 h 1534810"/>
              <a:gd name="connsiteX12" fmla="*/ 1546075 w 1737132"/>
              <a:gd name="connsiteY12" fmla="*/ 625415 h 1534810"/>
              <a:gd name="connsiteX13" fmla="*/ 1393675 w 1737132"/>
              <a:gd name="connsiteY13" fmla="*/ 707965 h 1534810"/>
              <a:gd name="connsiteX14" fmla="*/ 1358750 w 1737132"/>
              <a:gd name="connsiteY14" fmla="*/ 755590 h 1534810"/>
              <a:gd name="connsiteX15" fmla="*/ 1425425 w 1737132"/>
              <a:gd name="connsiteY15" fmla="*/ 746065 h 1534810"/>
              <a:gd name="connsiteX16" fmla="*/ 1466700 w 1737132"/>
              <a:gd name="connsiteY16" fmla="*/ 733365 h 1534810"/>
              <a:gd name="connsiteX17" fmla="*/ 1495275 w 1737132"/>
              <a:gd name="connsiteY17" fmla="*/ 774640 h 1534810"/>
              <a:gd name="connsiteX18" fmla="*/ 1415900 w 1737132"/>
              <a:gd name="connsiteY18" fmla="*/ 825440 h 1534810"/>
              <a:gd name="connsiteX19" fmla="*/ 1393675 w 1737132"/>
              <a:gd name="connsiteY19" fmla="*/ 917515 h 1534810"/>
              <a:gd name="connsiteX20" fmla="*/ 1396850 w 1737132"/>
              <a:gd name="connsiteY20" fmla="*/ 1047690 h 1534810"/>
              <a:gd name="connsiteX21" fmla="*/ 1400025 w 1737132"/>
              <a:gd name="connsiteY21" fmla="*/ 1130240 h 1534810"/>
              <a:gd name="connsiteX22" fmla="*/ 1568300 w 1737132"/>
              <a:gd name="connsiteY22" fmla="*/ 1069915 h 1534810"/>
              <a:gd name="connsiteX23" fmla="*/ 1708000 w 1737132"/>
              <a:gd name="connsiteY23" fmla="*/ 1057215 h 1534810"/>
              <a:gd name="connsiteX24" fmla="*/ 1708000 w 1737132"/>
              <a:gd name="connsiteY24" fmla="*/ 1123890 h 1534810"/>
              <a:gd name="connsiteX25" fmla="*/ 1606400 w 1737132"/>
              <a:gd name="connsiteY25" fmla="*/ 1123890 h 1534810"/>
              <a:gd name="connsiteX26" fmla="*/ 1476225 w 1737132"/>
              <a:gd name="connsiteY26" fmla="*/ 1174690 h 1534810"/>
              <a:gd name="connsiteX27" fmla="*/ 1311125 w 1737132"/>
              <a:gd name="connsiteY27" fmla="*/ 1244540 h 1534810"/>
              <a:gd name="connsiteX28" fmla="*/ 1288900 w 1737132"/>
              <a:gd name="connsiteY28" fmla="*/ 1352490 h 1534810"/>
              <a:gd name="connsiteX29" fmla="*/ 1431775 w 1737132"/>
              <a:gd name="connsiteY29" fmla="*/ 1387415 h 1534810"/>
              <a:gd name="connsiteX30" fmla="*/ 1555600 w 1737132"/>
              <a:gd name="connsiteY30" fmla="*/ 1352490 h 1534810"/>
              <a:gd name="connsiteX31" fmla="*/ 1593700 w 1737132"/>
              <a:gd name="connsiteY31" fmla="*/ 1390590 h 1534810"/>
              <a:gd name="connsiteX32" fmla="*/ 1428600 w 1737132"/>
              <a:gd name="connsiteY32" fmla="*/ 1457265 h 1534810"/>
              <a:gd name="connsiteX33" fmla="*/ 1193650 w 1737132"/>
              <a:gd name="connsiteY33" fmla="*/ 1431865 h 1534810"/>
              <a:gd name="connsiteX34" fmla="*/ 1076175 w 1737132"/>
              <a:gd name="connsiteY34" fmla="*/ 1454090 h 1534810"/>
              <a:gd name="connsiteX35" fmla="*/ 930125 w 1737132"/>
              <a:gd name="connsiteY35" fmla="*/ 1479490 h 1534810"/>
              <a:gd name="connsiteX36" fmla="*/ 733275 w 1737132"/>
              <a:gd name="connsiteY36" fmla="*/ 1469965 h 1534810"/>
              <a:gd name="connsiteX37" fmla="*/ 590400 w 1737132"/>
              <a:gd name="connsiteY37" fmla="*/ 1533465 h 1534810"/>
              <a:gd name="connsiteX38" fmla="*/ 418950 w 1737132"/>
              <a:gd name="connsiteY38" fmla="*/ 1485840 h 1534810"/>
              <a:gd name="connsiteX39" fmla="*/ 495150 w 1737132"/>
              <a:gd name="connsiteY39" fmla="*/ 1473140 h 1534810"/>
              <a:gd name="connsiteX40" fmla="*/ 641200 w 1737132"/>
              <a:gd name="connsiteY40" fmla="*/ 1447740 h 1534810"/>
              <a:gd name="connsiteX41" fmla="*/ 596750 w 1737132"/>
              <a:gd name="connsiteY41" fmla="*/ 1374715 h 1534810"/>
              <a:gd name="connsiteX42" fmla="*/ 345925 w 1737132"/>
              <a:gd name="connsiteY42" fmla="*/ 1387415 h 1534810"/>
              <a:gd name="connsiteX43" fmla="*/ 155425 w 1737132"/>
              <a:gd name="connsiteY43" fmla="*/ 1320740 h 1534810"/>
              <a:gd name="connsiteX44" fmla="*/ 164950 w 1737132"/>
              <a:gd name="connsiteY44" fmla="*/ 1244540 h 1534810"/>
              <a:gd name="connsiteX45" fmla="*/ 323700 w 1737132"/>
              <a:gd name="connsiteY45" fmla="*/ 1317565 h 1534810"/>
              <a:gd name="connsiteX46" fmla="*/ 514200 w 1737132"/>
              <a:gd name="connsiteY46" fmla="*/ 1282640 h 1534810"/>
              <a:gd name="connsiteX47" fmla="*/ 415775 w 1737132"/>
              <a:gd name="connsiteY47" fmla="*/ 1171515 h 1534810"/>
              <a:gd name="connsiteX48" fmla="*/ 364975 w 1737132"/>
              <a:gd name="connsiteY48" fmla="*/ 1120715 h 1534810"/>
              <a:gd name="connsiteX49" fmla="*/ 431650 w 1737132"/>
              <a:gd name="connsiteY49" fmla="*/ 1057215 h 1534810"/>
              <a:gd name="connsiteX50" fmla="*/ 212575 w 1737132"/>
              <a:gd name="connsiteY50" fmla="*/ 949265 h 1534810"/>
              <a:gd name="connsiteX51" fmla="*/ 9375 w 1737132"/>
              <a:gd name="connsiteY51" fmla="*/ 863540 h 1534810"/>
              <a:gd name="connsiteX52" fmla="*/ 44300 w 1737132"/>
              <a:gd name="connsiteY52" fmla="*/ 787340 h 1534810"/>
              <a:gd name="connsiteX53" fmla="*/ 136375 w 1737132"/>
              <a:gd name="connsiteY53" fmla="*/ 847665 h 1534810"/>
              <a:gd name="connsiteX54" fmla="*/ 361800 w 1737132"/>
              <a:gd name="connsiteY54" fmla="*/ 892115 h 1534810"/>
              <a:gd name="connsiteX55" fmla="*/ 425300 w 1737132"/>
              <a:gd name="connsiteY55" fmla="*/ 784165 h 1534810"/>
              <a:gd name="connsiteX56" fmla="*/ 336400 w 1737132"/>
              <a:gd name="connsiteY56" fmla="*/ 625415 h 1534810"/>
              <a:gd name="connsiteX57" fmla="*/ 231625 w 1737132"/>
              <a:gd name="connsiteY57" fmla="*/ 434915 h 1534810"/>
              <a:gd name="connsiteX58" fmla="*/ 203050 w 1737132"/>
              <a:gd name="connsiteY58" fmla="*/ 374590 h 1534810"/>
              <a:gd name="connsiteX59" fmla="*/ 279250 w 1737132"/>
              <a:gd name="connsiteY59" fmla="*/ 403165 h 1534810"/>
              <a:gd name="connsiteX60" fmla="*/ 387200 w 1737132"/>
              <a:gd name="connsiteY60" fmla="*/ 577790 h 1534810"/>
              <a:gd name="connsiteX61" fmla="*/ 479275 w 1737132"/>
              <a:gd name="connsiteY61" fmla="*/ 663515 h 1534810"/>
              <a:gd name="connsiteX62" fmla="*/ 514200 w 1737132"/>
              <a:gd name="connsiteY62" fmla="*/ 603190 h 1534810"/>
              <a:gd name="connsiteX63" fmla="*/ 558650 w 1737132"/>
              <a:gd name="connsiteY63" fmla="*/ 571440 h 1534810"/>
              <a:gd name="connsiteX64" fmla="*/ 526900 w 1737132"/>
              <a:gd name="connsiteY64" fmla="*/ 476190 h 1534810"/>
              <a:gd name="connsiteX65" fmla="*/ 618975 w 1737132"/>
              <a:gd name="connsiteY65" fmla="*/ 488890 h 1534810"/>
              <a:gd name="connsiteX66" fmla="*/ 733275 w 1737132"/>
              <a:gd name="connsiteY66" fmla="*/ 463490 h 1534810"/>
              <a:gd name="connsiteX67" fmla="*/ 799950 w 1737132"/>
              <a:gd name="connsiteY67" fmla="*/ 301565 h 1534810"/>
              <a:gd name="connsiteX68" fmla="*/ 784075 w 1737132"/>
              <a:gd name="connsiteY68" fmla="*/ 69790 h 1534810"/>
              <a:gd name="connsiteX69" fmla="*/ 834875 w 1737132"/>
              <a:gd name="connsiteY69" fmla="*/ 3115 h 1534810"/>
              <a:gd name="connsiteX70" fmla="*/ 860275 w 1737132"/>
              <a:gd name="connsiteY70" fmla="*/ 149165 h 1534810"/>
              <a:gd name="connsiteX71" fmla="*/ 882500 w 1737132"/>
              <a:gd name="connsiteY71" fmla="*/ 390465 h 1534810"/>
              <a:gd name="connsiteX0" fmla="*/ 882500 w 1737132"/>
              <a:gd name="connsiteY0" fmla="*/ 390465 h 1533489"/>
              <a:gd name="connsiteX1" fmla="*/ 984100 w 1737132"/>
              <a:gd name="connsiteY1" fmla="*/ 463490 h 1533489"/>
              <a:gd name="connsiteX2" fmla="*/ 1123800 w 1737132"/>
              <a:gd name="connsiteY2" fmla="*/ 466665 h 1533489"/>
              <a:gd name="connsiteX3" fmla="*/ 1184125 w 1737132"/>
              <a:gd name="connsiteY3" fmla="*/ 355540 h 1533489"/>
              <a:gd name="connsiteX4" fmla="*/ 1225400 w 1737132"/>
              <a:gd name="connsiteY4" fmla="*/ 358715 h 1533489"/>
              <a:gd name="connsiteX5" fmla="*/ 1209525 w 1737132"/>
              <a:gd name="connsiteY5" fmla="*/ 444440 h 1533489"/>
              <a:gd name="connsiteX6" fmla="*/ 1200000 w 1737132"/>
              <a:gd name="connsiteY6" fmla="*/ 526990 h 1533489"/>
              <a:gd name="connsiteX7" fmla="*/ 1266675 w 1737132"/>
              <a:gd name="connsiteY7" fmla="*/ 619065 h 1533489"/>
              <a:gd name="connsiteX8" fmla="*/ 1339700 w 1737132"/>
              <a:gd name="connsiteY8" fmla="*/ 666690 h 1533489"/>
              <a:gd name="connsiteX9" fmla="*/ 1479400 w 1737132"/>
              <a:gd name="connsiteY9" fmla="*/ 577790 h 1533489"/>
              <a:gd name="connsiteX10" fmla="*/ 1619100 w 1737132"/>
              <a:gd name="connsiteY10" fmla="*/ 520640 h 1533489"/>
              <a:gd name="connsiteX11" fmla="*/ 1676250 w 1737132"/>
              <a:gd name="connsiteY11" fmla="*/ 549215 h 1533489"/>
              <a:gd name="connsiteX12" fmla="*/ 1546075 w 1737132"/>
              <a:gd name="connsiteY12" fmla="*/ 625415 h 1533489"/>
              <a:gd name="connsiteX13" fmla="*/ 1393675 w 1737132"/>
              <a:gd name="connsiteY13" fmla="*/ 707965 h 1533489"/>
              <a:gd name="connsiteX14" fmla="*/ 1358750 w 1737132"/>
              <a:gd name="connsiteY14" fmla="*/ 755590 h 1533489"/>
              <a:gd name="connsiteX15" fmla="*/ 1425425 w 1737132"/>
              <a:gd name="connsiteY15" fmla="*/ 746065 h 1533489"/>
              <a:gd name="connsiteX16" fmla="*/ 1466700 w 1737132"/>
              <a:gd name="connsiteY16" fmla="*/ 733365 h 1533489"/>
              <a:gd name="connsiteX17" fmla="*/ 1495275 w 1737132"/>
              <a:gd name="connsiteY17" fmla="*/ 774640 h 1533489"/>
              <a:gd name="connsiteX18" fmla="*/ 1415900 w 1737132"/>
              <a:gd name="connsiteY18" fmla="*/ 825440 h 1533489"/>
              <a:gd name="connsiteX19" fmla="*/ 1393675 w 1737132"/>
              <a:gd name="connsiteY19" fmla="*/ 917515 h 1533489"/>
              <a:gd name="connsiteX20" fmla="*/ 1396850 w 1737132"/>
              <a:gd name="connsiteY20" fmla="*/ 1047690 h 1533489"/>
              <a:gd name="connsiteX21" fmla="*/ 1400025 w 1737132"/>
              <a:gd name="connsiteY21" fmla="*/ 1130240 h 1533489"/>
              <a:gd name="connsiteX22" fmla="*/ 1568300 w 1737132"/>
              <a:gd name="connsiteY22" fmla="*/ 1069915 h 1533489"/>
              <a:gd name="connsiteX23" fmla="*/ 1708000 w 1737132"/>
              <a:gd name="connsiteY23" fmla="*/ 1057215 h 1533489"/>
              <a:gd name="connsiteX24" fmla="*/ 1708000 w 1737132"/>
              <a:gd name="connsiteY24" fmla="*/ 1123890 h 1533489"/>
              <a:gd name="connsiteX25" fmla="*/ 1606400 w 1737132"/>
              <a:gd name="connsiteY25" fmla="*/ 1123890 h 1533489"/>
              <a:gd name="connsiteX26" fmla="*/ 1476225 w 1737132"/>
              <a:gd name="connsiteY26" fmla="*/ 1174690 h 1533489"/>
              <a:gd name="connsiteX27" fmla="*/ 1311125 w 1737132"/>
              <a:gd name="connsiteY27" fmla="*/ 1244540 h 1533489"/>
              <a:gd name="connsiteX28" fmla="*/ 1288900 w 1737132"/>
              <a:gd name="connsiteY28" fmla="*/ 1352490 h 1533489"/>
              <a:gd name="connsiteX29" fmla="*/ 1431775 w 1737132"/>
              <a:gd name="connsiteY29" fmla="*/ 1387415 h 1533489"/>
              <a:gd name="connsiteX30" fmla="*/ 1555600 w 1737132"/>
              <a:gd name="connsiteY30" fmla="*/ 1352490 h 1533489"/>
              <a:gd name="connsiteX31" fmla="*/ 1593700 w 1737132"/>
              <a:gd name="connsiteY31" fmla="*/ 1390590 h 1533489"/>
              <a:gd name="connsiteX32" fmla="*/ 1428600 w 1737132"/>
              <a:gd name="connsiteY32" fmla="*/ 1457265 h 1533489"/>
              <a:gd name="connsiteX33" fmla="*/ 1193650 w 1737132"/>
              <a:gd name="connsiteY33" fmla="*/ 1431865 h 1533489"/>
              <a:gd name="connsiteX34" fmla="*/ 1076175 w 1737132"/>
              <a:gd name="connsiteY34" fmla="*/ 1454090 h 1533489"/>
              <a:gd name="connsiteX35" fmla="*/ 930125 w 1737132"/>
              <a:gd name="connsiteY35" fmla="*/ 1479490 h 1533489"/>
              <a:gd name="connsiteX36" fmla="*/ 739625 w 1737132"/>
              <a:gd name="connsiteY36" fmla="*/ 1492190 h 1533489"/>
              <a:gd name="connsiteX37" fmla="*/ 590400 w 1737132"/>
              <a:gd name="connsiteY37" fmla="*/ 1533465 h 1533489"/>
              <a:gd name="connsiteX38" fmla="*/ 418950 w 1737132"/>
              <a:gd name="connsiteY38" fmla="*/ 1485840 h 1533489"/>
              <a:gd name="connsiteX39" fmla="*/ 495150 w 1737132"/>
              <a:gd name="connsiteY39" fmla="*/ 1473140 h 1533489"/>
              <a:gd name="connsiteX40" fmla="*/ 641200 w 1737132"/>
              <a:gd name="connsiteY40" fmla="*/ 1447740 h 1533489"/>
              <a:gd name="connsiteX41" fmla="*/ 596750 w 1737132"/>
              <a:gd name="connsiteY41" fmla="*/ 1374715 h 1533489"/>
              <a:gd name="connsiteX42" fmla="*/ 345925 w 1737132"/>
              <a:gd name="connsiteY42" fmla="*/ 1387415 h 1533489"/>
              <a:gd name="connsiteX43" fmla="*/ 155425 w 1737132"/>
              <a:gd name="connsiteY43" fmla="*/ 1320740 h 1533489"/>
              <a:gd name="connsiteX44" fmla="*/ 164950 w 1737132"/>
              <a:gd name="connsiteY44" fmla="*/ 1244540 h 1533489"/>
              <a:gd name="connsiteX45" fmla="*/ 323700 w 1737132"/>
              <a:gd name="connsiteY45" fmla="*/ 1317565 h 1533489"/>
              <a:gd name="connsiteX46" fmla="*/ 514200 w 1737132"/>
              <a:gd name="connsiteY46" fmla="*/ 1282640 h 1533489"/>
              <a:gd name="connsiteX47" fmla="*/ 415775 w 1737132"/>
              <a:gd name="connsiteY47" fmla="*/ 1171515 h 1533489"/>
              <a:gd name="connsiteX48" fmla="*/ 364975 w 1737132"/>
              <a:gd name="connsiteY48" fmla="*/ 1120715 h 1533489"/>
              <a:gd name="connsiteX49" fmla="*/ 431650 w 1737132"/>
              <a:gd name="connsiteY49" fmla="*/ 1057215 h 1533489"/>
              <a:gd name="connsiteX50" fmla="*/ 212575 w 1737132"/>
              <a:gd name="connsiteY50" fmla="*/ 949265 h 1533489"/>
              <a:gd name="connsiteX51" fmla="*/ 9375 w 1737132"/>
              <a:gd name="connsiteY51" fmla="*/ 863540 h 1533489"/>
              <a:gd name="connsiteX52" fmla="*/ 44300 w 1737132"/>
              <a:gd name="connsiteY52" fmla="*/ 787340 h 1533489"/>
              <a:gd name="connsiteX53" fmla="*/ 136375 w 1737132"/>
              <a:gd name="connsiteY53" fmla="*/ 847665 h 1533489"/>
              <a:gd name="connsiteX54" fmla="*/ 361800 w 1737132"/>
              <a:gd name="connsiteY54" fmla="*/ 892115 h 1533489"/>
              <a:gd name="connsiteX55" fmla="*/ 425300 w 1737132"/>
              <a:gd name="connsiteY55" fmla="*/ 784165 h 1533489"/>
              <a:gd name="connsiteX56" fmla="*/ 336400 w 1737132"/>
              <a:gd name="connsiteY56" fmla="*/ 625415 h 1533489"/>
              <a:gd name="connsiteX57" fmla="*/ 231625 w 1737132"/>
              <a:gd name="connsiteY57" fmla="*/ 434915 h 1533489"/>
              <a:gd name="connsiteX58" fmla="*/ 203050 w 1737132"/>
              <a:gd name="connsiteY58" fmla="*/ 374590 h 1533489"/>
              <a:gd name="connsiteX59" fmla="*/ 279250 w 1737132"/>
              <a:gd name="connsiteY59" fmla="*/ 403165 h 1533489"/>
              <a:gd name="connsiteX60" fmla="*/ 387200 w 1737132"/>
              <a:gd name="connsiteY60" fmla="*/ 577790 h 1533489"/>
              <a:gd name="connsiteX61" fmla="*/ 479275 w 1737132"/>
              <a:gd name="connsiteY61" fmla="*/ 663515 h 1533489"/>
              <a:gd name="connsiteX62" fmla="*/ 514200 w 1737132"/>
              <a:gd name="connsiteY62" fmla="*/ 603190 h 1533489"/>
              <a:gd name="connsiteX63" fmla="*/ 558650 w 1737132"/>
              <a:gd name="connsiteY63" fmla="*/ 571440 h 1533489"/>
              <a:gd name="connsiteX64" fmla="*/ 526900 w 1737132"/>
              <a:gd name="connsiteY64" fmla="*/ 476190 h 1533489"/>
              <a:gd name="connsiteX65" fmla="*/ 618975 w 1737132"/>
              <a:gd name="connsiteY65" fmla="*/ 488890 h 1533489"/>
              <a:gd name="connsiteX66" fmla="*/ 733275 w 1737132"/>
              <a:gd name="connsiteY66" fmla="*/ 463490 h 1533489"/>
              <a:gd name="connsiteX67" fmla="*/ 799950 w 1737132"/>
              <a:gd name="connsiteY67" fmla="*/ 301565 h 1533489"/>
              <a:gd name="connsiteX68" fmla="*/ 784075 w 1737132"/>
              <a:gd name="connsiteY68" fmla="*/ 69790 h 1533489"/>
              <a:gd name="connsiteX69" fmla="*/ 834875 w 1737132"/>
              <a:gd name="connsiteY69" fmla="*/ 3115 h 1533489"/>
              <a:gd name="connsiteX70" fmla="*/ 860275 w 1737132"/>
              <a:gd name="connsiteY70" fmla="*/ 149165 h 1533489"/>
              <a:gd name="connsiteX71" fmla="*/ 882500 w 1737132"/>
              <a:gd name="connsiteY71" fmla="*/ 390465 h 1533489"/>
              <a:gd name="connsiteX0" fmla="*/ 882500 w 1737132"/>
              <a:gd name="connsiteY0" fmla="*/ 390465 h 1533489"/>
              <a:gd name="connsiteX1" fmla="*/ 984100 w 1737132"/>
              <a:gd name="connsiteY1" fmla="*/ 463490 h 1533489"/>
              <a:gd name="connsiteX2" fmla="*/ 1123800 w 1737132"/>
              <a:gd name="connsiteY2" fmla="*/ 466665 h 1533489"/>
              <a:gd name="connsiteX3" fmla="*/ 1184125 w 1737132"/>
              <a:gd name="connsiteY3" fmla="*/ 355540 h 1533489"/>
              <a:gd name="connsiteX4" fmla="*/ 1225400 w 1737132"/>
              <a:gd name="connsiteY4" fmla="*/ 358715 h 1533489"/>
              <a:gd name="connsiteX5" fmla="*/ 1209525 w 1737132"/>
              <a:gd name="connsiteY5" fmla="*/ 444440 h 1533489"/>
              <a:gd name="connsiteX6" fmla="*/ 1200000 w 1737132"/>
              <a:gd name="connsiteY6" fmla="*/ 526990 h 1533489"/>
              <a:gd name="connsiteX7" fmla="*/ 1266675 w 1737132"/>
              <a:gd name="connsiteY7" fmla="*/ 619065 h 1533489"/>
              <a:gd name="connsiteX8" fmla="*/ 1339700 w 1737132"/>
              <a:gd name="connsiteY8" fmla="*/ 666690 h 1533489"/>
              <a:gd name="connsiteX9" fmla="*/ 1479400 w 1737132"/>
              <a:gd name="connsiteY9" fmla="*/ 577790 h 1533489"/>
              <a:gd name="connsiteX10" fmla="*/ 1619100 w 1737132"/>
              <a:gd name="connsiteY10" fmla="*/ 520640 h 1533489"/>
              <a:gd name="connsiteX11" fmla="*/ 1676250 w 1737132"/>
              <a:gd name="connsiteY11" fmla="*/ 549215 h 1533489"/>
              <a:gd name="connsiteX12" fmla="*/ 1546075 w 1737132"/>
              <a:gd name="connsiteY12" fmla="*/ 625415 h 1533489"/>
              <a:gd name="connsiteX13" fmla="*/ 1393675 w 1737132"/>
              <a:gd name="connsiteY13" fmla="*/ 707965 h 1533489"/>
              <a:gd name="connsiteX14" fmla="*/ 1358750 w 1737132"/>
              <a:gd name="connsiteY14" fmla="*/ 755590 h 1533489"/>
              <a:gd name="connsiteX15" fmla="*/ 1425425 w 1737132"/>
              <a:gd name="connsiteY15" fmla="*/ 746065 h 1533489"/>
              <a:gd name="connsiteX16" fmla="*/ 1466700 w 1737132"/>
              <a:gd name="connsiteY16" fmla="*/ 733365 h 1533489"/>
              <a:gd name="connsiteX17" fmla="*/ 1495275 w 1737132"/>
              <a:gd name="connsiteY17" fmla="*/ 774640 h 1533489"/>
              <a:gd name="connsiteX18" fmla="*/ 1415900 w 1737132"/>
              <a:gd name="connsiteY18" fmla="*/ 825440 h 1533489"/>
              <a:gd name="connsiteX19" fmla="*/ 1393675 w 1737132"/>
              <a:gd name="connsiteY19" fmla="*/ 917515 h 1533489"/>
              <a:gd name="connsiteX20" fmla="*/ 1396850 w 1737132"/>
              <a:gd name="connsiteY20" fmla="*/ 1047690 h 1533489"/>
              <a:gd name="connsiteX21" fmla="*/ 1400025 w 1737132"/>
              <a:gd name="connsiteY21" fmla="*/ 1130240 h 1533489"/>
              <a:gd name="connsiteX22" fmla="*/ 1568300 w 1737132"/>
              <a:gd name="connsiteY22" fmla="*/ 1069915 h 1533489"/>
              <a:gd name="connsiteX23" fmla="*/ 1708000 w 1737132"/>
              <a:gd name="connsiteY23" fmla="*/ 1057215 h 1533489"/>
              <a:gd name="connsiteX24" fmla="*/ 1708000 w 1737132"/>
              <a:gd name="connsiteY24" fmla="*/ 1123890 h 1533489"/>
              <a:gd name="connsiteX25" fmla="*/ 1606400 w 1737132"/>
              <a:gd name="connsiteY25" fmla="*/ 1123890 h 1533489"/>
              <a:gd name="connsiteX26" fmla="*/ 1476225 w 1737132"/>
              <a:gd name="connsiteY26" fmla="*/ 1174690 h 1533489"/>
              <a:gd name="connsiteX27" fmla="*/ 1311125 w 1737132"/>
              <a:gd name="connsiteY27" fmla="*/ 1244540 h 1533489"/>
              <a:gd name="connsiteX28" fmla="*/ 1288900 w 1737132"/>
              <a:gd name="connsiteY28" fmla="*/ 1352490 h 1533489"/>
              <a:gd name="connsiteX29" fmla="*/ 1431775 w 1737132"/>
              <a:gd name="connsiteY29" fmla="*/ 1387415 h 1533489"/>
              <a:gd name="connsiteX30" fmla="*/ 1555600 w 1737132"/>
              <a:gd name="connsiteY30" fmla="*/ 1352490 h 1533489"/>
              <a:gd name="connsiteX31" fmla="*/ 1593700 w 1737132"/>
              <a:gd name="connsiteY31" fmla="*/ 1390590 h 1533489"/>
              <a:gd name="connsiteX32" fmla="*/ 1428600 w 1737132"/>
              <a:gd name="connsiteY32" fmla="*/ 1457265 h 1533489"/>
              <a:gd name="connsiteX33" fmla="*/ 1193650 w 1737132"/>
              <a:gd name="connsiteY33" fmla="*/ 1431865 h 1533489"/>
              <a:gd name="connsiteX34" fmla="*/ 1076175 w 1737132"/>
              <a:gd name="connsiteY34" fmla="*/ 1454090 h 1533489"/>
              <a:gd name="connsiteX35" fmla="*/ 930125 w 1737132"/>
              <a:gd name="connsiteY35" fmla="*/ 1479490 h 1533489"/>
              <a:gd name="connsiteX36" fmla="*/ 739625 w 1737132"/>
              <a:gd name="connsiteY36" fmla="*/ 1492190 h 1533489"/>
              <a:gd name="connsiteX37" fmla="*/ 590400 w 1737132"/>
              <a:gd name="connsiteY37" fmla="*/ 1533465 h 1533489"/>
              <a:gd name="connsiteX38" fmla="*/ 418950 w 1737132"/>
              <a:gd name="connsiteY38" fmla="*/ 1485840 h 1533489"/>
              <a:gd name="connsiteX39" fmla="*/ 495150 w 1737132"/>
              <a:gd name="connsiteY39" fmla="*/ 1473140 h 1533489"/>
              <a:gd name="connsiteX40" fmla="*/ 618975 w 1737132"/>
              <a:gd name="connsiteY40" fmla="*/ 1431865 h 1533489"/>
              <a:gd name="connsiteX41" fmla="*/ 596750 w 1737132"/>
              <a:gd name="connsiteY41" fmla="*/ 1374715 h 1533489"/>
              <a:gd name="connsiteX42" fmla="*/ 345925 w 1737132"/>
              <a:gd name="connsiteY42" fmla="*/ 1387415 h 1533489"/>
              <a:gd name="connsiteX43" fmla="*/ 155425 w 1737132"/>
              <a:gd name="connsiteY43" fmla="*/ 1320740 h 1533489"/>
              <a:gd name="connsiteX44" fmla="*/ 164950 w 1737132"/>
              <a:gd name="connsiteY44" fmla="*/ 1244540 h 1533489"/>
              <a:gd name="connsiteX45" fmla="*/ 323700 w 1737132"/>
              <a:gd name="connsiteY45" fmla="*/ 1317565 h 1533489"/>
              <a:gd name="connsiteX46" fmla="*/ 514200 w 1737132"/>
              <a:gd name="connsiteY46" fmla="*/ 1282640 h 1533489"/>
              <a:gd name="connsiteX47" fmla="*/ 415775 w 1737132"/>
              <a:gd name="connsiteY47" fmla="*/ 1171515 h 1533489"/>
              <a:gd name="connsiteX48" fmla="*/ 364975 w 1737132"/>
              <a:gd name="connsiteY48" fmla="*/ 1120715 h 1533489"/>
              <a:gd name="connsiteX49" fmla="*/ 431650 w 1737132"/>
              <a:gd name="connsiteY49" fmla="*/ 1057215 h 1533489"/>
              <a:gd name="connsiteX50" fmla="*/ 212575 w 1737132"/>
              <a:gd name="connsiteY50" fmla="*/ 949265 h 1533489"/>
              <a:gd name="connsiteX51" fmla="*/ 9375 w 1737132"/>
              <a:gd name="connsiteY51" fmla="*/ 863540 h 1533489"/>
              <a:gd name="connsiteX52" fmla="*/ 44300 w 1737132"/>
              <a:gd name="connsiteY52" fmla="*/ 787340 h 1533489"/>
              <a:gd name="connsiteX53" fmla="*/ 136375 w 1737132"/>
              <a:gd name="connsiteY53" fmla="*/ 847665 h 1533489"/>
              <a:gd name="connsiteX54" fmla="*/ 361800 w 1737132"/>
              <a:gd name="connsiteY54" fmla="*/ 892115 h 1533489"/>
              <a:gd name="connsiteX55" fmla="*/ 425300 w 1737132"/>
              <a:gd name="connsiteY55" fmla="*/ 784165 h 1533489"/>
              <a:gd name="connsiteX56" fmla="*/ 336400 w 1737132"/>
              <a:gd name="connsiteY56" fmla="*/ 625415 h 1533489"/>
              <a:gd name="connsiteX57" fmla="*/ 231625 w 1737132"/>
              <a:gd name="connsiteY57" fmla="*/ 434915 h 1533489"/>
              <a:gd name="connsiteX58" fmla="*/ 203050 w 1737132"/>
              <a:gd name="connsiteY58" fmla="*/ 374590 h 1533489"/>
              <a:gd name="connsiteX59" fmla="*/ 279250 w 1737132"/>
              <a:gd name="connsiteY59" fmla="*/ 403165 h 1533489"/>
              <a:gd name="connsiteX60" fmla="*/ 387200 w 1737132"/>
              <a:gd name="connsiteY60" fmla="*/ 577790 h 1533489"/>
              <a:gd name="connsiteX61" fmla="*/ 479275 w 1737132"/>
              <a:gd name="connsiteY61" fmla="*/ 663515 h 1533489"/>
              <a:gd name="connsiteX62" fmla="*/ 514200 w 1737132"/>
              <a:gd name="connsiteY62" fmla="*/ 603190 h 1533489"/>
              <a:gd name="connsiteX63" fmla="*/ 558650 w 1737132"/>
              <a:gd name="connsiteY63" fmla="*/ 571440 h 1533489"/>
              <a:gd name="connsiteX64" fmla="*/ 526900 w 1737132"/>
              <a:gd name="connsiteY64" fmla="*/ 476190 h 1533489"/>
              <a:gd name="connsiteX65" fmla="*/ 618975 w 1737132"/>
              <a:gd name="connsiteY65" fmla="*/ 488890 h 1533489"/>
              <a:gd name="connsiteX66" fmla="*/ 733275 w 1737132"/>
              <a:gd name="connsiteY66" fmla="*/ 463490 h 1533489"/>
              <a:gd name="connsiteX67" fmla="*/ 799950 w 1737132"/>
              <a:gd name="connsiteY67" fmla="*/ 301565 h 1533489"/>
              <a:gd name="connsiteX68" fmla="*/ 784075 w 1737132"/>
              <a:gd name="connsiteY68" fmla="*/ 69790 h 1533489"/>
              <a:gd name="connsiteX69" fmla="*/ 834875 w 1737132"/>
              <a:gd name="connsiteY69" fmla="*/ 3115 h 1533489"/>
              <a:gd name="connsiteX70" fmla="*/ 860275 w 1737132"/>
              <a:gd name="connsiteY70" fmla="*/ 149165 h 1533489"/>
              <a:gd name="connsiteX71" fmla="*/ 882500 w 1737132"/>
              <a:gd name="connsiteY71" fmla="*/ 390465 h 1533489"/>
              <a:gd name="connsiteX0" fmla="*/ 882500 w 1737132"/>
              <a:gd name="connsiteY0" fmla="*/ 390465 h 1533489"/>
              <a:gd name="connsiteX1" fmla="*/ 984100 w 1737132"/>
              <a:gd name="connsiteY1" fmla="*/ 463490 h 1533489"/>
              <a:gd name="connsiteX2" fmla="*/ 1123800 w 1737132"/>
              <a:gd name="connsiteY2" fmla="*/ 466665 h 1533489"/>
              <a:gd name="connsiteX3" fmla="*/ 1184125 w 1737132"/>
              <a:gd name="connsiteY3" fmla="*/ 355540 h 1533489"/>
              <a:gd name="connsiteX4" fmla="*/ 1225400 w 1737132"/>
              <a:gd name="connsiteY4" fmla="*/ 358715 h 1533489"/>
              <a:gd name="connsiteX5" fmla="*/ 1209525 w 1737132"/>
              <a:gd name="connsiteY5" fmla="*/ 444440 h 1533489"/>
              <a:gd name="connsiteX6" fmla="*/ 1200000 w 1737132"/>
              <a:gd name="connsiteY6" fmla="*/ 526990 h 1533489"/>
              <a:gd name="connsiteX7" fmla="*/ 1266675 w 1737132"/>
              <a:gd name="connsiteY7" fmla="*/ 619065 h 1533489"/>
              <a:gd name="connsiteX8" fmla="*/ 1339700 w 1737132"/>
              <a:gd name="connsiteY8" fmla="*/ 666690 h 1533489"/>
              <a:gd name="connsiteX9" fmla="*/ 1479400 w 1737132"/>
              <a:gd name="connsiteY9" fmla="*/ 577790 h 1533489"/>
              <a:gd name="connsiteX10" fmla="*/ 1619100 w 1737132"/>
              <a:gd name="connsiteY10" fmla="*/ 520640 h 1533489"/>
              <a:gd name="connsiteX11" fmla="*/ 1676250 w 1737132"/>
              <a:gd name="connsiteY11" fmla="*/ 549215 h 1533489"/>
              <a:gd name="connsiteX12" fmla="*/ 1546075 w 1737132"/>
              <a:gd name="connsiteY12" fmla="*/ 625415 h 1533489"/>
              <a:gd name="connsiteX13" fmla="*/ 1393675 w 1737132"/>
              <a:gd name="connsiteY13" fmla="*/ 707965 h 1533489"/>
              <a:gd name="connsiteX14" fmla="*/ 1358750 w 1737132"/>
              <a:gd name="connsiteY14" fmla="*/ 755590 h 1533489"/>
              <a:gd name="connsiteX15" fmla="*/ 1425425 w 1737132"/>
              <a:gd name="connsiteY15" fmla="*/ 746065 h 1533489"/>
              <a:gd name="connsiteX16" fmla="*/ 1466700 w 1737132"/>
              <a:gd name="connsiteY16" fmla="*/ 733365 h 1533489"/>
              <a:gd name="connsiteX17" fmla="*/ 1495275 w 1737132"/>
              <a:gd name="connsiteY17" fmla="*/ 774640 h 1533489"/>
              <a:gd name="connsiteX18" fmla="*/ 1415900 w 1737132"/>
              <a:gd name="connsiteY18" fmla="*/ 825440 h 1533489"/>
              <a:gd name="connsiteX19" fmla="*/ 1393675 w 1737132"/>
              <a:gd name="connsiteY19" fmla="*/ 917515 h 1533489"/>
              <a:gd name="connsiteX20" fmla="*/ 1396850 w 1737132"/>
              <a:gd name="connsiteY20" fmla="*/ 1047690 h 1533489"/>
              <a:gd name="connsiteX21" fmla="*/ 1400025 w 1737132"/>
              <a:gd name="connsiteY21" fmla="*/ 1130240 h 1533489"/>
              <a:gd name="connsiteX22" fmla="*/ 1568300 w 1737132"/>
              <a:gd name="connsiteY22" fmla="*/ 1069915 h 1533489"/>
              <a:gd name="connsiteX23" fmla="*/ 1708000 w 1737132"/>
              <a:gd name="connsiteY23" fmla="*/ 1057215 h 1533489"/>
              <a:gd name="connsiteX24" fmla="*/ 1708000 w 1737132"/>
              <a:gd name="connsiteY24" fmla="*/ 1123890 h 1533489"/>
              <a:gd name="connsiteX25" fmla="*/ 1606400 w 1737132"/>
              <a:gd name="connsiteY25" fmla="*/ 1123890 h 1533489"/>
              <a:gd name="connsiteX26" fmla="*/ 1476225 w 1737132"/>
              <a:gd name="connsiteY26" fmla="*/ 1174690 h 1533489"/>
              <a:gd name="connsiteX27" fmla="*/ 1311125 w 1737132"/>
              <a:gd name="connsiteY27" fmla="*/ 1244540 h 1533489"/>
              <a:gd name="connsiteX28" fmla="*/ 1288900 w 1737132"/>
              <a:gd name="connsiteY28" fmla="*/ 1352490 h 1533489"/>
              <a:gd name="connsiteX29" fmla="*/ 1431775 w 1737132"/>
              <a:gd name="connsiteY29" fmla="*/ 1387415 h 1533489"/>
              <a:gd name="connsiteX30" fmla="*/ 1555600 w 1737132"/>
              <a:gd name="connsiteY30" fmla="*/ 1352490 h 1533489"/>
              <a:gd name="connsiteX31" fmla="*/ 1593700 w 1737132"/>
              <a:gd name="connsiteY31" fmla="*/ 1390590 h 1533489"/>
              <a:gd name="connsiteX32" fmla="*/ 1428600 w 1737132"/>
              <a:gd name="connsiteY32" fmla="*/ 1457265 h 1533489"/>
              <a:gd name="connsiteX33" fmla="*/ 1193650 w 1737132"/>
              <a:gd name="connsiteY33" fmla="*/ 1431865 h 1533489"/>
              <a:gd name="connsiteX34" fmla="*/ 1076175 w 1737132"/>
              <a:gd name="connsiteY34" fmla="*/ 1454090 h 1533489"/>
              <a:gd name="connsiteX35" fmla="*/ 930125 w 1737132"/>
              <a:gd name="connsiteY35" fmla="*/ 1479490 h 1533489"/>
              <a:gd name="connsiteX36" fmla="*/ 739625 w 1737132"/>
              <a:gd name="connsiteY36" fmla="*/ 1492190 h 1533489"/>
              <a:gd name="connsiteX37" fmla="*/ 590400 w 1737132"/>
              <a:gd name="connsiteY37" fmla="*/ 1533465 h 1533489"/>
              <a:gd name="connsiteX38" fmla="*/ 418950 w 1737132"/>
              <a:gd name="connsiteY38" fmla="*/ 1485840 h 1533489"/>
              <a:gd name="connsiteX39" fmla="*/ 495150 w 1737132"/>
              <a:gd name="connsiteY39" fmla="*/ 1473140 h 1533489"/>
              <a:gd name="connsiteX40" fmla="*/ 618975 w 1737132"/>
              <a:gd name="connsiteY40" fmla="*/ 1431865 h 1533489"/>
              <a:gd name="connsiteX41" fmla="*/ 596750 w 1737132"/>
              <a:gd name="connsiteY41" fmla="*/ 1374715 h 1533489"/>
              <a:gd name="connsiteX42" fmla="*/ 345925 w 1737132"/>
              <a:gd name="connsiteY42" fmla="*/ 1387415 h 1533489"/>
              <a:gd name="connsiteX43" fmla="*/ 155425 w 1737132"/>
              <a:gd name="connsiteY43" fmla="*/ 1320740 h 1533489"/>
              <a:gd name="connsiteX44" fmla="*/ 164950 w 1737132"/>
              <a:gd name="connsiteY44" fmla="*/ 1244540 h 1533489"/>
              <a:gd name="connsiteX45" fmla="*/ 323700 w 1737132"/>
              <a:gd name="connsiteY45" fmla="*/ 1317565 h 1533489"/>
              <a:gd name="connsiteX46" fmla="*/ 514200 w 1737132"/>
              <a:gd name="connsiteY46" fmla="*/ 1282640 h 1533489"/>
              <a:gd name="connsiteX47" fmla="*/ 415775 w 1737132"/>
              <a:gd name="connsiteY47" fmla="*/ 1171515 h 1533489"/>
              <a:gd name="connsiteX48" fmla="*/ 364975 w 1737132"/>
              <a:gd name="connsiteY48" fmla="*/ 1120715 h 1533489"/>
              <a:gd name="connsiteX49" fmla="*/ 431650 w 1737132"/>
              <a:gd name="connsiteY49" fmla="*/ 1057215 h 1533489"/>
              <a:gd name="connsiteX50" fmla="*/ 212575 w 1737132"/>
              <a:gd name="connsiteY50" fmla="*/ 949265 h 1533489"/>
              <a:gd name="connsiteX51" fmla="*/ 9375 w 1737132"/>
              <a:gd name="connsiteY51" fmla="*/ 863540 h 1533489"/>
              <a:gd name="connsiteX52" fmla="*/ 44300 w 1737132"/>
              <a:gd name="connsiteY52" fmla="*/ 787340 h 1533489"/>
              <a:gd name="connsiteX53" fmla="*/ 136375 w 1737132"/>
              <a:gd name="connsiteY53" fmla="*/ 847665 h 1533489"/>
              <a:gd name="connsiteX54" fmla="*/ 361800 w 1737132"/>
              <a:gd name="connsiteY54" fmla="*/ 892115 h 1533489"/>
              <a:gd name="connsiteX55" fmla="*/ 425300 w 1737132"/>
              <a:gd name="connsiteY55" fmla="*/ 784165 h 1533489"/>
              <a:gd name="connsiteX56" fmla="*/ 336400 w 1737132"/>
              <a:gd name="connsiteY56" fmla="*/ 625415 h 1533489"/>
              <a:gd name="connsiteX57" fmla="*/ 231625 w 1737132"/>
              <a:gd name="connsiteY57" fmla="*/ 434915 h 1533489"/>
              <a:gd name="connsiteX58" fmla="*/ 203050 w 1737132"/>
              <a:gd name="connsiteY58" fmla="*/ 374590 h 1533489"/>
              <a:gd name="connsiteX59" fmla="*/ 279250 w 1737132"/>
              <a:gd name="connsiteY59" fmla="*/ 403165 h 1533489"/>
              <a:gd name="connsiteX60" fmla="*/ 387200 w 1737132"/>
              <a:gd name="connsiteY60" fmla="*/ 577790 h 1533489"/>
              <a:gd name="connsiteX61" fmla="*/ 479275 w 1737132"/>
              <a:gd name="connsiteY61" fmla="*/ 663515 h 1533489"/>
              <a:gd name="connsiteX62" fmla="*/ 514200 w 1737132"/>
              <a:gd name="connsiteY62" fmla="*/ 603190 h 1533489"/>
              <a:gd name="connsiteX63" fmla="*/ 558650 w 1737132"/>
              <a:gd name="connsiteY63" fmla="*/ 571440 h 1533489"/>
              <a:gd name="connsiteX64" fmla="*/ 526900 w 1737132"/>
              <a:gd name="connsiteY64" fmla="*/ 476190 h 1533489"/>
              <a:gd name="connsiteX65" fmla="*/ 618975 w 1737132"/>
              <a:gd name="connsiteY65" fmla="*/ 488890 h 1533489"/>
              <a:gd name="connsiteX66" fmla="*/ 733275 w 1737132"/>
              <a:gd name="connsiteY66" fmla="*/ 463490 h 1533489"/>
              <a:gd name="connsiteX67" fmla="*/ 799950 w 1737132"/>
              <a:gd name="connsiteY67" fmla="*/ 301565 h 1533489"/>
              <a:gd name="connsiteX68" fmla="*/ 784075 w 1737132"/>
              <a:gd name="connsiteY68" fmla="*/ 69790 h 1533489"/>
              <a:gd name="connsiteX69" fmla="*/ 834875 w 1737132"/>
              <a:gd name="connsiteY69" fmla="*/ 3115 h 1533489"/>
              <a:gd name="connsiteX70" fmla="*/ 860275 w 1737132"/>
              <a:gd name="connsiteY70" fmla="*/ 149165 h 1533489"/>
              <a:gd name="connsiteX71" fmla="*/ 882500 w 1737132"/>
              <a:gd name="connsiteY71" fmla="*/ 390465 h 1533489"/>
              <a:gd name="connsiteX0" fmla="*/ 882500 w 1737132"/>
              <a:gd name="connsiteY0" fmla="*/ 390465 h 1533489"/>
              <a:gd name="connsiteX1" fmla="*/ 984100 w 1737132"/>
              <a:gd name="connsiteY1" fmla="*/ 463490 h 1533489"/>
              <a:gd name="connsiteX2" fmla="*/ 1123800 w 1737132"/>
              <a:gd name="connsiteY2" fmla="*/ 466665 h 1533489"/>
              <a:gd name="connsiteX3" fmla="*/ 1184125 w 1737132"/>
              <a:gd name="connsiteY3" fmla="*/ 355540 h 1533489"/>
              <a:gd name="connsiteX4" fmla="*/ 1225400 w 1737132"/>
              <a:gd name="connsiteY4" fmla="*/ 358715 h 1533489"/>
              <a:gd name="connsiteX5" fmla="*/ 1209525 w 1737132"/>
              <a:gd name="connsiteY5" fmla="*/ 444440 h 1533489"/>
              <a:gd name="connsiteX6" fmla="*/ 1200000 w 1737132"/>
              <a:gd name="connsiteY6" fmla="*/ 526990 h 1533489"/>
              <a:gd name="connsiteX7" fmla="*/ 1266675 w 1737132"/>
              <a:gd name="connsiteY7" fmla="*/ 619065 h 1533489"/>
              <a:gd name="connsiteX8" fmla="*/ 1339700 w 1737132"/>
              <a:gd name="connsiteY8" fmla="*/ 666690 h 1533489"/>
              <a:gd name="connsiteX9" fmla="*/ 1479400 w 1737132"/>
              <a:gd name="connsiteY9" fmla="*/ 577790 h 1533489"/>
              <a:gd name="connsiteX10" fmla="*/ 1619100 w 1737132"/>
              <a:gd name="connsiteY10" fmla="*/ 520640 h 1533489"/>
              <a:gd name="connsiteX11" fmla="*/ 1676250 w 1737132"/>
              <a:gd name="connsiteY11" fmla="*/ 549215 h 1533489"/>
              <a:gd name="connsiteX12" fmla="*/ 1546075 w 1737132"/>
              <a:gd name="connsiteY12" fmla="*/ 625415 h 1533489"/>
              <a:gd name="connsiteX13" fmla="*/ 1393675 w 1737132"/>
              <a:gd name="connsiteY13" fmla="*/ 707965 h 1533489"/>
              <a:gd name="connsiteX14" fmla="*/ 1358750 w 1737132"/>
              <a:gd name="connsiteY14" fmla="*/ 755590 h 1533489"/>
              <a:gd name="connsiteX15" fmla="*/ 1425425 w 1737132"/>
              <a:gd name="connsiteY15" fmla="*/ 746065 h 1533489"/>
              <a:gd name="connsiteX16" fmla="*/ 1466700 w 1737132"/>
              <a:gd name="connsiteY16" fmla="*/ 733365 h 1533489"/>
              <a:gd name="connsiteX17" fmla="*/ 1495275 w 1737132"/>
              <a:gd name="connsiteY17" fmla="*/ 774640 h 1533489"/>
              <a:gd name="connsiteX18" fmla="*/ 1415900 w 1737132"/>
              <a:gd name="connsiteY18" fmla="*/ 825440 h 1533489"/>
              <a:gd name="connsiteX19" fmla="*/ 1393675 w 1737132"/>
              <a:gd name="connsiteY19" fmla="*/ 917515 h 1533489"/>
              <a:gd name="connsiteX20" fmla="*/ 1396850 w 1737132"/>
              <a:gd name="connsiteY20" fmla="*/ 1047690 h 1533489"/>
              <a:gd name="connsiteX21" fmla="*/ 1400025 w 1737132"/>
              <a:gd name="connsiteY21" fmla="*/ 1130240 h 1533489"/>
              <a:gd name="connsiteX22" fmla="*/ 1568300 w 1737132"/>
              <a:gd name="connsiteY22" fmla="*/ 1069915 h 1533489"/>
              <a:gd name="connsiteX23" fmla="*/ 1708000 w 1737132"/>
              <a:gd name="connsiteY23" fmla="*/ 1057215 h 1533489"/>
              <a:gd name="connsiteX24" fmla="*/ 1708000 w 1737132"/>
              <a:gd name="connsiteY24" fmla="*/ 1123890 h 1533489"/>
              <a:gd name="connsiteX25" fmla="*/ 1606400 w 1737132"/>
              <a:gd name="connsiteY25" fmla="*/ 1123890 h 1533489"/>
              <a:gd name="connsiteX26" fmla="*/ 1476225 w 1737132"/>
              <a:gd name="connsiteY26" fmla="*/ 1174690 h 1533489"/>
              <a:gd name="connsiteX27" fmla="*/ 1311125 w 1737132"/>
              <a:gd name="connsiteY27" fmla="*/ 1244540 h 1533489"/>
              <a:gd name="connsiteX28" fmla="*/ 1288900 w 1737132"/>
              <a:gd name="connsiteY28" fmla="*/ 1352490 h 1533489"/>
              <a:gd name="connsiteX29" fmla="*/ 1431775 w 1737132"/>
              <a:gd name="connsiteY29" fmla="*/ 1387415 h 1533489"/>
              <a:gd name="connsiteX30" fmla="*/ 1555600 w 1737132"/>
              <a:gd name="connsiteY30" fmla="*/ 1352490 h 1533489"/>
              <a:gd name="connsiteX31" fmla="*/ 1593700 w 1737132"/>
              <a:gd name="connsiteY31" fmla="*/ 1390590 h 1533489"/>
              <a:gd name="connsiteX32" fmla="*/ 1428600 w 1737132"/>
              <a:gd name="connsiteY32" fmla="*/ 1457265 h 1533489"/>
              <a:gd name="connsiteX33" fmla="*/ 1193650 w 1737132"/>
              <a:gd name="connsiteY33" fmla="*/ 1431865 h 1533489"/>
              <a:gd name="connsiteX34" fmla="*/ 1076175 w 1737132"/>
              <a:gd name="connsiteY34" fmla="*/ 1454090 h 1533489"/>
              <a:gd name="connsiteX35" fmla="*/ 930125 w 1737132"/>
              <a:gd name="connsiteY35" fmla="*/ 1479490 h 1533489"/>
              <a:gd name="connsiteX36" fmla="*/ 739625 w 1737132"/>
              <a:gd name="connsiteY36" fmla="*/ 1492190 h 1533489"/>
              <a:gd name="connsiteX37" fmla="*/ 590400 w 1737132"/>
              <a:gd name="connsiteY37" fmla="*/ 1533465 h 1533489"/>
              <a:gd name="connsiteX38" fmla="*/ 418950 w 1737132"/>
              <a:gd name="connsiteY38" fmla="*/ 1485840 h 1533489"/>
              <a:gd name="connsiteX39" fmla="*/ 495150 w 1737132"/>
              <a:gd name="connsiteY39" fmla="*/ 1473140 h 1533489"/>
              <a:gd name="connsiteX40" fmla="*/ 618975 w 1737132"/>
              <a:gd name="connsiteY40" fmla="*/ 1431865 h 1533489"/>
              <a:gd name="connsiteX41" fmla="*/ 596750 w 1737132"/>
              <a:gd name="connsiteY41" fmla="*/ 1374715 h 1533489"/>
              <a:gd name="connsiteX42" fmla="*/ 345925 w 1737132"/>
              <a:gd name="connsiteY42" fmla="*/ 1387415 h 1533489"/>
              <a:gd name="connsiteX43" fmla="*/ 155425 w 1737132"/>
              <a:gd name="connsiteY43" fmla="*/ 1320740 h 1533489"/>
              <a:gd name="connsiteX44" fmla="*/ 164950 w 1737132"/>
              <a:gd name="connsiteY44" fmla="*/ 1244540 h 1533489"/>
              <a:gd name="connsiteX45" fmla="*/ 323700 w 1737132"/>
              <a:gd name="connsiteY45" fmla="*/ 1317565 h 1533489"/>
              <a:gd name="connsiteX46" fmla="*/ 514200 w 1737132"/>
              <a:gd name="connsiteY46" fmla="*/ 1282640 h 1533489"/>
              <a:gd name="connsiteX47" fmla="*/ 415775 w 1737132"/>
              <a:gd name="connsiteY47" fmla="*/ 1171515 h 1533489"/>
              <a:gd name="connsiteX48" fmla="*/ 364975 w 1737132"/>
              <a:gd name="connsiteY48" fmla="*/ 1120715 h 1533489"/>
              <a:gd name="connsiteX49" fmla="*/ 431650 w 1737132"/>
              <a:gd name="connsiteY49" fmla="*/ 1057215 h 1533489"/>
              <a:gd name="connsiteX50" fmla="*/ 212575 w 1737132"/>
              <a:gd name="connsiteY50" fmla="*/ 949265 h 1533489"/>
              <a:gd name="connsiteX51" fmla="*/ 9375 w 1737132"/>
              <a:gd name="connsiteY51" fmla="*/ 863540 h 1533489"/>
              <a:gd name="connsiteX52" fmla="*/ 44300 w 1737132"/>
              <a:gd name="connsiteY52" fmla="*/ 787340 h 1533489"/>
              <a:gd name="connsiteX53" fmla="*/ 136375 w 1737132"/>
              <a:gd name="connsiteY53" fmla="*/ 847665 h 1533489"/>
              <a:gd name="connsiteX54" fmla="*/ 361800 w 1737132"/>
              <a:gd name="connsiteY54" fmla="*/ 892115 h 1533489"/>
              <a:gd name="connsiteX55" fmla="*/ 425300 w 1737132"/>
              <a:gd name="connsiteY55" fmla="*/ 784165 h 1533489"/>
              <a:gd name="connsiteX56" fmla="*/ 336400 w 1737132"/>
              <a:gd name="connsiteY56" fmla="*/ 625415 h 1533489"/>
              <a:gd name="connsiteX57" fmla="*/ 231625 w 1737132"/>
              <a:gd name="connsiteY57" fmla="*/ 434915 h 1533489"/>
              <a:gd name="connsiteX58" fmla="*/ 203050 w 1737132"/>
              <a:gd name="connsiteY58" fmla="*/ 374590 h 1533489"/>
              <a:gd name="connsiteX59" fmla="*/ 279250 w 1737132"/>
              <a:gd name="connsiteY59" fmla="*/ 403165 h 1533489"/>
              <a:gd name="connsiteX60" fmla="*/ 387200 w 1737132"/>
              <a:gd name="connsiteY60" fmla="*/ 577790 h 1533489"/>
              <a:gd name="connsiteX61" fmla="*/ 479275 w 1737132"/>
              <a:gd name="connsiteY61" fmla="*/ 663515 h 1533489"/>
              <a:gd name="connsiteX62" fmla="*/ 514200 w 1737132"/>
              <a:gd name="connsiteY62" fmla="*/ 603190 h 1533489"/>
              <a:gd name="connsiteX63" fmla="*/ 558650 w 1737132"/>
              <a:gd name="connsiteY63" fmla="*/ 571440 h 1533489"/>
              <a:gd name="connsiteX64" fmla="*/ 526900 w 1737132"/>
              <a:gd name="connsiteY64" fmla="*/ 476190 h 1533489"/>
              <a:gd name="connsiteX65" fmla="*/ 618975 w 1737132"/>
              <a:gd name="connsiteY65" fmla="*/ 488890 h 1533489"/>
              <a:gd name="connsiteX66" fmla="*/ 733275 w 1737132"/>
              <a:gd name="connsiteY66" fmla="*/ 463490 h 1533489"/>
              <a:gd name="connsiteX67" fmla="*/ 799950 w 1737132"/>
              <a:gd name="connsiteY67" fmla="*/ 301565 h 1533489"/>
              <a:gd name="connsiteX68" fmla="*/ 784075 w 1737132"/>
              <a:gd name="connsiteY68" fmla="*/ 69790 h 1533489"/>
              <a:gd name="connsiteX69" fmla="*/ 834875 w 1737132"/>
              <a:gd name="connsiteY69" fmla="*/ 3115 h 1533489"/>
              <a:gd name="connsiteX70" fmla="*/ 860275 w 1737132"/>
              <a:gd name="connsiteY70" fmla="*/ 149165 h 1533489"/>
              <a:gd name="connsiteX71" fmla="*/ 882500 w 1737132"/>
              <a:gd name="connsiteY71" fmla="*/ 390465 h 1533489"/>
              <a:gd name="connsiteX0" fmla="*/ 882500 w 1737132"/>
              <a:gd name="connsiteY0" fmla="*/ 390465 h 1533489"/>
              <a:gd name="connsiteX1" fmla="*/ 984100 w 1737132"/>
              <a:gd name="connsiteY1" fmla="*/ 463490 h 1533489"/>
              <a:gd name="connsiteX2" fmla="*/ 1123800 w 1737132"/>
              <a:gd name="connsiteY2" fmla="*/ 466665 h 1533489"/>
              <a:gd name="connsiteX3" fmla="*/ 1184125 w 1737132"/>
              <a:gd name="connsiteY3" fmla="*/ 355540 h 1533489"/>
              <a:gd name="connsiteX4" fmla="*/ 1225400 w 1737132"/>
              <a:gd name="connsiteY4" fmla="*/ 358715 h 1533489"/>
              <a:gd name="connsiteX5" fmla="*/ 1209525 w 1737132"/>
              <a:gd name="connsiteY5" fmla="*/ 444440 h 1533489"/>
              <a:gd name="connsiteX6" fmla="*/ 1200000 w 1737132"/>
              <a:gd name="connsiteY6" fmla="*/ 526990 h 1533489"/>
              <a:gd name="connsiteX7" fmla="*/ 1266675 w 1737132"/>
              <a:gd name="connsiteY7" fmla="*/ 619065 h 1533489"/>
              <a:gd name="connsiteX8" fmla="*/ 1339700 w 1737132"/>
              <a:gd name="connsiteY8" fmla="*/ 666690 h 1533489"/>
              <a:gd name="connsiteX9" fmla="*/ 1479400 w 1737132"/>
              <a:gd name="connsiteY9" fmla="*/ 577790 h 1533489"/>
              <a:gd name="connsiteX10" fmla="*/ 1619100 w 1737132"/>
              <a:gd name="connsiteY10" fmla="*/ 520640 h 1533489"/>
              <a:gd name="connsiteX11" fmla="*/ 1676250 w 1737132"/>
              <a:gd name="connsiteY11" fmla="*/ 549215 h 1533489"/>
              <a:gd name="connsiteX12" fmla="*/ 1546075 w 1737132"/>
              <a:gd name="connsiteY12" fmla="*/ 625415 h 1533489"/>
              <a:gd name="connsiteX13" fmla="*/ 1393675 w 1737132"/>
              <a:gd name="connsiteY13" fmla="*/ 707965 h 1533489"/>
              <a:gd name="connsiteX14" fmla="*/ 1358750 w 1737132"/>
              <a:gd name="connsiteY14" fmla="*/ 755590 h 1533489"/>
              <a:gd name="connsiteX15" fmla="*/ 1425425 w 1737132"/>
              <a:gd name="connsiteY15" fmla="*/ 746065 h 1533489"/>
              <a:gd name="connsiteX16" fmla="*/ 1466700 w 1737132"/>
              <a:gd name="connsiteY16" fmla="*/ 733365 h 1533489"/>
              <a:gd name="connsiteX17" fmla="*/ 1495275 w 1737132"/>
              <a:gd name="connsiteY17" fmla="*/ 774640 h 1533489"/>
              <a:gd name="connsiteX18" fmla="*/ 1415900 w 1737132"/>
              <a:gd name="connsiteY18" fmla="*/ 825440 h 1533489"/>
              <a:gd name="connsiteX19" fmla="*/ 1393675 w 1737132"/>
              <a:gd name="connsiteY19" fmla="*/ 917515 h 1533489"/>
              <a:gd name="connsiteX20" fmla="*/ 1396850 w 1737132"/>
              <a:gd name="connsiteY20" fmla="*/ 1047690 h 1533489"/>
              <a:gd name="connsiteX21" fmla="*/ 1400025 w 1737132"/>
              <a:gd name="connsiteY21" fmla="*/ 1130240 h 1533489"/>
              <a:gd name="connsiteX22" fmla="*/ 1568300 w 1737132"/>
              <a:gd name="connsiteY22" fmla="*/ 1069915 h 1533489"/>
              <a:gd name="connsiteX23" fmla="*/ 1708000 w 1737132"/>
              <a:gd name="connsiteY23" fmla="*/ 1057215 h 1533489"/>
              <a:gd name="connsiteX24" fmla="*/ 1708000 w 1737132"/>
              <a:gd name="connsiteY24" fmla="*/ 1123890 h 1533489"/>
              <a:gd name="connsiteX25" fmla="*/ 1606400 w 1737132"/>
              <a:gd name="connsiteY25" fmla="*/ 1123890 h 1533489"/>
              <a:gd name="connsiteX26" fmla="*/ 1476225 w 1737132"/>
              <a:gd name="connsiteY26" fmla="*/ 1174690 h 1533489"/>
              <a:gd name="connsiteX27" fmla="*/ 1311125 w 1737132"/>
              <a:gd name="connsiteY27" fmla="*/ 1244540 h 1533489"/>
              <a:gd name="connsiteX28" fmla="*/ 1288900 w 1737132"/>
              <a:gd name="connsiteY28" fmla="*/ 1352490 h 1533489"/>
              <a:gd name="connsiteX29" fmla="*/ 1431775 w 1737132"/>
              <a:gd name="connsiteY29" fmla="*/ 1387415 h 1533489"/>
              <a:gd name="connsiteX30" fmla="*/ 1555600 w 1737132"/>
              <a:gd name="connsiteY30" fmla="*/ 1352490 h 1533489"/>
              <a:gd name="connsiteX31" fmla="*/ 1593700 w 1737132"/>
              <a:gd name="connsiteY31" fmla="*/ 1390590 h 1533489"/>
              <a:gd name="connsiteX32" fmla="*/ 1428600 w 1737132"/>
              <a:gd name="connsiteY32" fmla="*/ 1457265 h 1533489"/>
              <a:gd name="connsiteX33" fmla="*/ 1193650 w 1737132"/>
              <a:gd name="connsiteY33" fmla="*/ 1431865 h 1533489"/>
              <a:gd name="connsiteX34" fmla="*/ 1076175 w 1737132"/>
              <a:gd name="connsiteY34" fmla="*/ 1454090 h 1533489"/>
              <a:gd name="connsiteX35" fmla="*/ 930125 w 1737132"/>
              <a:gd name="connsiteY35" fmla="*/ 1479490 h 1533489"/>
              <a:gd name="connsiteX36" fmla="*/ 739625 w 1737132"/>
              <a:gd name="connsiteY36" fmla="*/ 1492190 h 1533489"/>
              <a:gd name="connsiteX37" fmla="*/ 590400 w 1737132"/>
              <a:gd name="connsiteY37" fmla="*/ 1533465 h 1533489"/>
              <a:gd name="connsiteX38" fmla="*/ 418950 w 1737132"/>
              <a:gd name="connsiteY38" fmla="*/ 1485840 h 1533489"/>
              <a:gd name="connsiteX39" fmla="*/ 495150 w 1737132"/>
              <a:gd name="connsiteY39" fmla="*/ 1473140 h 1533489"/>
              <a:gd name="connsiteX40" fmla="*/ 618975 w 1737132"/>
              <a:gd name="connsiteY40" fmla="*/ 1431865 h 1533489"/>
              <a:gd name="connsiteX41" fmla="*/ 596750 w 1737132"/>
              <a:gd name="connsiteY41" fmla="*/ 1374715 h 1533489"/>
              <a:gd name="connsiteX42" fmla="*/ 345925 w 1737132"/>
              <a:gd name="connsiteY42" fmla="*/ 1387415 h 1533489"/>
              <a:gd name="connsiteX43" fmla="*/ 155425 w 1737132"/>
              <a:gd name="connsiteY43" fmla="*/ 1320740 h 1533489"/>
              <a:gd name="connsiteX44" fmla="*/ 164950 w 1737132"/>
              <a:gd name="connsiteY44" fmla="*/ 1244540 h 1533489"/>
              <a:gd name="connsiteX45" fmla="*/ 323700 w 1737132"/>
              <a:gd name="connsiteY45" fmla="*/ 1317565 h 1533489"/>
              <a:gd name="connsiteX46" fmla="*/ 514200 w 1737132"/>
              <a:gd name="connsiteY46" fmla="*/ 1282640 h 1533489"/>
              <a:gd name="connsiteX47" fmla="*/ 415775 w 1737132"/>
              <a:gd name="connsiteY47" fmla="*/ 1171515 h 1533489"/>
              <a:gd name="connsiteX48" fmla="*/ 364975 w 1737132"/>
              <a:gd name="connsiteY48" fmla="*/ 1120715 h 1533489"/>
              <a:gd name="connsiteX49" fmla="*/ 431650 w 1737132"/>
              <a:gd name="connsiteY49" fmla="*/ 1057215 h 1533489"/>
              <a:gd name="connsiteX50" fmla="*/ 212575 w 1737132"/>
              <a:gd name="connsiteY50" fmla="*/ 949265 h 1533489"/>
              <a:gd name="connsiteX51" fmla="*/ 9375 w 1737132"/>
              <a:gd name="connsiteY51" fmla="*/ 863540 h 1533489"/>
              <a:gd name="connsiteX52" fmla="*/ 44300 w 1737132"/>
              <a:gd name="connsiteY52" fmla="*/ 787340 h 1533489"/>
              <a:gd name="connsiteX53" fmla="*/ 136375 w 1737132"/>
              <a:gd name="connsiteY53" fmla="*/ 847665 h 1533489"/>
              <a:gd name="connsiteX54" fmla="*/ 361800 w 1737132"/>
              <a:gd name="connsiteY54" fmla="*/ 892115 h 1533489"/>
              <a:gd name="connsiteX55" fmla="*/ 425300 w 1737132"/>
              <a:gd name="connsiteY55" fmla="*/ 784165 h 1533489"/>
              <a:gd name="connsiteX56" fmla="*/ 336400 w 1737132"/>
              <a:gd name="connsiteY56" fmla="*/ 625415 h 1533489"/>
              <a:gd name="connsiteX57" fmla="*/ 231625 w 1737132"/>
              <a:gd name="connsiteY57" fmla="*/ 434915 h 1533489"/>
              <a:gd name="connsiteX58" fmla="*/ 203050 w 1737132"/>
              <a:gd name="connsiteY58" fmla="*/ 374590 h 1533489"/>
              <a:gd name="connsiteX59" fmla="*/ 279250 w 1737132"/>
              <a:gd name="connsiteY59" fmla="*/ 403165 h 1533489"/>
              <a:gd name="connsiteX60" fmla="*/ 387200 w 1737132"/>
              <a:gd name="connsiteY60" fmla="*/ 577790 h 1533489"/>
              <a:gd name="connsiteX61" fmla="*/ 479275 w 1737132"/>
              <a:gd name="connsiteY61" fmla="*/ 663515 h 1533489"/>
              <a:gd name="connsiteX62" fmla="*/ 514200 w 1737132"/>
              <a:gd name="connsiteY62" fmla="*/ 603190 h 1533489"/>
              <a:gd name="connsiteX63" fmla="*/ 558650 w 1737132"/>
              <a:gd name="connsiteY63" fmla="*/ 571440 h 1533489"/>
              <a:gd name="connsiteX64" fmla="*/ 526900 w 1737132"/>
              <a:gd name="connsiteY64" fmla="*/ 476190 h 1533489"/>
              <a:gd name="connsiteX65" fmla="*/ 618975 w 1737132"/>
              <a:gd name="connsiteY65" fmla="*/ 488890 h 1533489"/>
              <a:gd name="connsiteX66" fmla="*/ 733275 w 1737132"/>
              <a:gd name="connsiteY66" fmla="*/ 463490 h 1533489"/>
              <a:gd name="connsiteX67" fmla="*/ 799950 w 1737132"/>
              <a:gd name="connsiteY67" fmla="*/ 301565 h 1533489"/>
              <a:gd name="connsiteX68" fmla="*/ 784075 w 1737132"/>
              <a:gd name="connsiteY68" fmla="*/ 69790 h 1533489"/>
              <a:gd name="connsiteX69" fmla="*/ 834875 w 1737132"/>
              <a:gd name="connsiteY69" fmla="*/ 3115 h 1533489"/>
              <a:gd name="connsiteX70" fmla="*/ 860275 w 1737132"/>
              <a:gd name="connsiteY70" fmla="*/ 149165 h 1533489"/>
              <a:gd name="connsiteX71" fmla="*/ 882500 w 1737132"/>
              <a:gd name="connsiteY71" fmla="*/ 390465 h 1533489"/>
              <a:gd name="connsiteX0" fmla="*/ 882500 w 1737132"/>
              <a:gd name="connsiteY0" fmla="*/ 390465 h 1533489"/>
              <a:gd name="connsiteX1" fmla="*/ 984100 w 1737132"/>
              <a:gd name="connsiteY1" fmla="*/ 463490 h 1533489"/>
              <a:gd name="connsiteX2" fmla="*/ 1123800 w 1737132"/>
              <a:gd name="connsiteY2" fmla="*/ 466665 h 1533489"/>
              <a:gd name="connsiteX3" fmla="*/ 1184125 w 1737132"/>
              <a:gd name="connsiteY3" fmla="*/ 355540 h 1533489"/>
              <a:gd name="connsiteX4" fmla="*/ 1225400 w 1737132"/>
              <a:gd name="connsiteY4" fmla="*/ 358715 h 1533489"/>
              <a:gd name="connsiteX5" fmla="*/ 1209525 w 1737132"/>
              <a:gd name="connsiteY5" fmla="*/ 444440 h 1533489"/>
              <a:gd name="connsiteX6" fmla="*/ 1200000 w 1737132"/>
              <a:gd name="connsiteY6" fmla="*/ 526990 h 1533489"/>
              <a:gd name="connsiteX7" fmla="*/ 1266675 w 1737132"/>
              <a:gd name="connsiteY7" fmla="*/ 619065 h 1533489"/>
              <a:gd name="connsiteX8" fmla="*/ 1339700 w 1737132"/>
              <a:gd name="connsiteY8" fmla="*/ 666690 h 1533489"/>
              <a:gd name="connsiteX9" fmla="*/ 1479400 w 1737132"/>
              <a:gd name="connsiteY9" fmla="*/ 577790 h 1533489"/>
              <a:gd name="connsiteX10" fmla="*/ 1619100 w 1737132"/>
              <a:gd name="connsiteY10" fmla="*/ 520640 h 1533489"/>
              <a:gd name="connsiteX11" fmla="*/ 1676250 w 1737132"/>
              <a:gd name="connsiteY11" fmla="*/ 549215 h 1533489"/>
              <a:gd name="connsiteX12" fmla="*/ 1546075 w 1737132"/>
              <a:gd name="connsiteY12" fmla="*/ 625415 h 1533489"/>
              <a:gd name="connsiteX13" fmla="*/ 1393675 w 1737132"/>
              <a:gd name="connsiteY13" fmla="*/ 707965 h 1533489"/>
              <a:gd name="connsiteX14" fmla="*/ 1358750 w 1737132"/>
              <a:gd name="connsiteY14" fmla="*/ 755590 h 1533489"/>
              <a:gd name="connsiteX15" fmla="*/ 1425425 w 1737132"/>
              <a:gd name="connsiteY15" fmla="*/ 746065 h 1533489"/>
              <a:gd name="connsiteX16" fmla="*/ 1466700 w 1737132"/>
              <a:gd name="connsiteY16" fmla="*/ 733365 h 1533489"/>
              <a:gd name="connsiteX17" fmla="*/ 1495275 w 1737132"/>
              <a:gd name="connsiteY17" fmla="*/ 774640 h 1533489"/>
              <a:gd name="connsiteX18" fmla="*/ 1415900 w 1737132"/>
              <a:gd name="connsiteY18" fmla="*/ 825440 h 1533489"/>
              <a:gd name="connsiteX19" fmla="*/ 1393675 w 1737132"/>
              <a:gd name="connsiteY19" fmla="*/ 917515 h 1533489"/>
              <a:gd name="connsiteX20" fmla="*/ 1396850 w 1737132"/>
              <a:gd name="connsiteY20" fmla="*/ 1047690 h 1533489"/>
              <a:gd name="connsiteX21" fmla="*/ 1400025 w 1737132"/>
              <a:gd name="connsiteY21" fmla="*/ 1130240 h 1533489"/>
              <a:gd name="connsiteX22" fmla="*/ 1568300 w 1737132"/>
              <a:gd name="connsiteY22" fmla="*/ 1069915 h 1533489"/>
              <a:gd name="connsiteX23" fmla="*/ 1708000 w 1737132"/>
              <a:gd name="connsiteY23" fmla="*/ 1057215 h 1533489"/>
              <a:gd name="connsiteX24" fmla="*/ 1708000 w 1737132"/>
              <a:gd name="connsiteY24" fmla="*/ 1123890 h 1533489"/>
              <a:gd name="connsiteX25" fmla="*/ 1606400 w 1737132"/>
              <a:gd name="connsiteY25" fmla="*/ 1123890 h 1533489"/>
              <a:gd name="connsiteX26" fmla="*/ 1476225 w 1737132"/>
              <a:gd name="connsiteY26" fmla="*/ 1174690 h 1533489"/>
              <a:gd name="connsiteX27" fmla="*/ 1311125 w 1737132"/>
              <a:gd name="connsiteY27" fmla="*/ 1244540 h 1533489"/>
              <a:gd name="connsiteX28" fmla="*/ 1288900 w 1737132"/>
              <a:gd name="connsiteY28" fmla="*/ 1352490 h 1533489"/>
              <a:gd name="connsiteX29" fmla="*/ 1431775 w 1737132"/>
              <a:gd name="connsiteY29" fmla="*/ 1387415 h 1533489"/>
              <a:gd name="connsiteX30" fmla="*/ 1555600 w 1737132"/>
              <a:gd name="connsiteY30" fmla="*/ 1352490 h 1533489"/>
              <a:gd name="connsiteX31" fmla="*/ 1593700 w 1737132"/>
              <a:gd name="connsiteY31" fmla="*/ 1390590 h 1533489"/>
              <a:gd name="connsiteX32" fmla="*/ 1428600 w 1737132"/>
              <a:gd name="connsiteY32" fmla="*/ 1457265 h 1533489"/>
              <a:gd name="connsiteX33" fmla="*/ 1193650 w 1737132"/>
              <a:gd name="connsiteY33" fmla="*/ 1431865 h 1533489"/>
              <a:gd name="connsiteX34" fmla="*/ 1076175 w 1737132"/>
              <a:gd name="connsiteY34" fmla="*/ 1454090 h 1533489"/>
              <a:gd name="connsiteX35" fmla="*/ 930125 w 1737132"/>
              <a:gd name="connsiteY35" fmla="*/ 1479490 h 1533489"/>
              <a:gd name="connsiteX36" fmla="*/ 739625 w 1737132"/>
              <a:gd name="connsiteY36" fmla="*/ 1492190 h 1533489"/>
              <a:gd name="connsiteX37" fmla="*/ 590400 w 1737132"/>
              <a:gd name="connsiteY37" fmla="*/ 1533465 h 1533489"/>
              <a:gd name="connsiteX38" fmla="*/ 418950 w 1737132"/>
              <a:gd name="connsiteY38" fmla="*/ 1485840 h 1533489"/>
              <a:gd name="connsiteX39" fmla="*/ 495150 w 1737132"/>
              <a:gd name="connsiteY39" fmla="*/ 1473140 h 1533489"/>
              <a:gd name="connsiteX40" fmla="*/ 618975 w 1737132"/>
              <a:gd name="connsiteY40" fmla="*/ 1431865 h 1533489"/>
              <a:gd name="connsiteX41" fmla="*/ 596750 w 1737132"/>
              <a:gd name="connsiteY41" fmla="*/ 1374715 h 1533489"/>
              <a:gd name="connsiteX42" fmla="*/ 345925 w 1737132"/>
              <a:gd name="connsiteY42" fmla="*/ 1387415 h 1533489"/>
              <a:gd name="connsiteX43" fmla="*/ 155425 w 1737132"/>
              <a:gd name="connsiteY43" fmla="*/ 1320740 h 1533489"/>
              <a:gd name="connsiteX44" fmla="*/ 164950 w 1737132"/>
              <a:gd name="connsiteY44" fmla="*/ 1244540 h 1533489"/>
              <a:gd name="connsiteX45" fmla="*/ 323700 w 1737132"/>
              <a:gd name="connsiteY45" fmla="*/ 1317565 h 1533489"/>
              <a:gd name="connsiteX46" fmla="*/ 491975 w 1737132"/>
              <a:gd name="connsiteY46" fmla="*/ 1273115 h 1533489"/>
              <a:gd name="connsiteX47" fmla="*/ 415775 w 1737132"/>
              <a:gd name="connsiteY47" fmla="*/ 1171515 h 1533489"/>
              <a:gd name="connsiteX48" fmla="*/ 364975 w 1737132"/>
              <a:gd name="connsiteY48" fmla="*/ 1120715 h 1533489"/>
              <a:gd name="connsiteX49" fmla="*/ 431650 w 1737132"/>
              <a:gd name="connsiteY49" fmla="*/ 1057215 h 1533489"/>
              <a:gd name="connsiteX50" fmla="*/ 212575 w 1737132"/>
              <a:gd name="connsiteY50" fmla="*/ 949265 h 1533489"/>
              <a:gd name="connsiteX51" fmla="*/ 9375 w 1737132"/>
              <a:gd name="connsiteY51" fmla="*/ 863540 h 1533489"/>
              <a:gd name="connsiteX52" fmla="*/ 44300 w 1737132"/>
              <a:gd name="connsiteY52" fmla="*/ 787340 h 1533489"/>
              <a:gd name="connsiteX53" fmla="*/ 136375 w 1737132"/>
              <a:gd name="connsiteY53" fmla="*/ 847665 h 1533489"/>
              <a:gd name="connsiteX54" fmla="*/ 361800 w 1737132"/>
              <a:gd name="connsiteY54" fmla="*/ 892115 h 1533489"/>
              <a:gd name="connsiteX55" fmla="*/ 425300 w 1737132"/>
              <a:gd name="connsiteY55" fmla="*/ 784165 h 1533489"/>
              <a:gd name="connsiteX56" fmla="*/ 336400 w 1737132"/>
              <a:gd name="connsiteY56" fmla="*/ 625415 h 1533489"/>
              <a:gd name="connsiteX57" fmla="*/ 231625 w 1737132"/>
              <a:gd name="connsiteY57" fmla="*/ 434915 h 1533489"/>
              <a:gd name="connsiteX58" fmla="*/ 203050 w 1737132"/>
              <a:gd name="connsiteY58" fmla="*/ 374590 h 1533489"/>
              <a:gd name="connsiteX59" fmla="*/ 279250 w 1737132"/>
              <a:gd name="connsiteY59" fmla="*/ 403165 h 1533489"/>
              <a:gd name="connsiteX60" fmla="*/ 387200 w 1737132"/>
              <a:gd name="connsiteY60" fmla="*/ 577790 h 1533489"/>
              <a:gd name="connsiteX61" fmla="*/ 479275 w 1737132"/>
              <a:gd name="connsiteY61" fmla="*/ 663515 h 1533489"/>
              <a:gd name="connsiteX62" fmla="*/ 514200 w 1737132"/>
              <a:gd name="connsiteY62" fmla="*/ 603190 h 1533489"/>
              <a:gd name="connsiteX63" fmla="*/ 558650 w 1737132"/>
              <a:gd name="connsiteY63" fmla="*/ 571440 h 1533489"/>
              <a:gd name="connsiteX64" fmla="*/ 526900 w 1737132"/>
              <a:gd name="connsiteY64" fmla="*/ 476190 h 1533489"/>
              <a:gd name="connsiteX65" fmla="*/ 618975 w 1737132"/>
              <a:gd name="connsiteY65" fmla="*/ 488890 h 1533489"/>
              <a:gd name="connsiteX66" fmla="*/ 733275 w 1737132"/>
              <a:gd name="connsiteY66" fmla="*/ 463490 h 1533489"/>
              <a:gd name="connsiteX67" fmla="*/ 799950 w 1737132"/>
              <a:gd name="connsiteY67" fmla="*/ 301565 h 1533489"/>
              <a:gd name="connsiteX68" fmla="*/ 784075 w 1737132"/>
              <a:gd name="connsiteY68" fmla="*/ 69790 h 1533489"/>
              <a:gd name="connsiteX69" fmla="*/ 834875 w 1737132"/>
              <a:gd name="connsiteY69" fmla="*/ 3115 h 1533489"/>
              <a:gd name="connsiteX70" fmla="*/ 860275 w 1737132"/>
              <a:gd name="connsiteY70" fmla="*/ 149165 h 1533489"/>
              <a:gd name="connsiteX71" fmla="*/ 882500 w 1737132"/>
              <a:gd name="connsiteY71" fmla="*/ 390465 h 1533489"/>
              <a:gd name="connsiteX0" fmla="*/ 882500 w 1737132"/>
              <a:gd name="connsiteY0" fmla="*/ 390465 h 1533489"/>
              <a:gd name="connsiteX1" fmla="*/ 984100 w 1737132"/>
              <a:gd name="connsiteY1" fmla="*/ 463490 h 1533489"/>
              <a:gd name="connsiteX2" fmla="*/ 1123800 w 1737132"/>
              <a:gd name="connsiteY2" fmla="*/ 466665 h 1533489"/>
              <a:gd name="connsiteX3" fmla="*/ 1184125 w 1737132"/>
              <a:gd name="connsiteY3" fmla="*/ 355540 h 1533489"/>
              <a:gd name="connsiteX4" fmla="*/ 1225400 w 1737132"/>
              <a:gd name="connsiteY4" fmla="*/ 358715 h 1533489"/>
              <a:gd name="connsiteX5" fmla="*/ 1209525 w 1737132"/>
              <a:gd name="connsiteY5" fmla="*/ 444440 h 1533489"/>
              <a:gd name="connsiteX6" fmla="*/ 1200000 w 1737132"/>
              <a:gd name="connsiteY6" fmla="*/ 526990 h 1533489"/>
              <a:gd name="connsiteX7" fmla="*/ 1266675 w 1737132"/>
              <a:gd name="connsiteY7" fmla="*/ 619065 h 1533489"/>
              <a:gd name="connsiteX8" fmla="*/ 1339700 w 1737132"/>
              <a:gd name="connsiteY8" fmla="*/ 666690 h 1533489"/>
              <a:gd name="connsiteX9" fmla="*/ 1479400 w 1737132"/>
              <a:gd name="connsiteY9" fmla="*/ 577790 h 1533489"/>
              <a:gd name="connsiteX10" fmla="*/ 1619100 w 1737132"/>
              <a:gd name="connsiteY10" fmla="*/ 520640 h 1533489"/>
              <a:gd name="connsiteX11" fmla="*/ 1676250 w 1737132"/>
              <a:gd name="connsiteY11" fmla="*/ 549215 h 1533489"/>
              <a:gd name="connsiteX12" fmla="*/ 1546075 w 1737132"/>
              <a:gd name="connsiteY12" fmla="*/ 625415 h 1533489"/>
              <a:gd name="connsiteX13" fmla="*/ 1393675 w 1737132"/>
              <a:gd name="connsiteY13" fmla="*/ 707965 h 1533489"/>
              <a:gd name="connsiteX14" fmla="*/ 1358750 w 1737132"/>
              <a:gd name="connsiteY14" fmla="*/ 755590 h 1533489"/>
              <a:gd name="connsiteX15" fmla="*/ 1425425 w 1737132"/>
              <a:gd name="connsiteY15" fmla="*/ 746065 h 1533489"/>
              <a:gd name="connsiteX16" fmla="*/ 1466700 w 1737132"/>
              <a:gd name="connsiteY16" fmla="*/ 733365 h 1533489"/>
              <a:gd name="connsiteX17" fmla="*/ 1495275 w 1737132"/>
              <a:gd name="connsiteY17" fmla="*/ 774640 h 1533489"/>
              <a:gd name="connsiteX18" fmla="*/ 1415900 w 1737132"/>
              <a:gd name="connsiteY18" fmla="*/ 825440 h 1533489"/>
              <a:gd name="connsiteX19" fmla="*/ 1393675 w 1737132"/>
              <a:gd name="connsiteY19" fmla="*/ 917515 h 1533489"/>
              <a:gd name="connsiteX20" fmla="*/ 1396850 w 1737132"/>
              <a:gd name="connsiteY20" fmla="*/ 1047690 h 1533489"/>
              <a:gd name="connsiteX21" fmla="*/ 1400025 w 1737132"/>
              <a:gd name="connsiteY21" fmla="*/ 1130240 h 1533489"/>
              <a:gd name="connsiteX22" fmla="*/ 1568300 w 1737132"/>
              <a:gd name="connsiteY22" fmla="*/ 1069915 h 1533489"/>
              <a:gd name="connsiteX23" fmla="*/ 1708000 w 1737132"/>
              <a:gd name="connsiteY23" fmla="*/ 1057215 h 1533489"/>
              <a:gd name="connsiteX24" fmla="*/ 1708000 w 1737132"/>
              <a:gd name="connsiteY24" fmla="*/ 1123890 h 1533489"/>
              <a:gd name="connsiteX25" fmla="*/ 1606400 w 1737132"/>
              <a:gd name="connsiteY25" fmla="*/ 1123890 h 1533489"/>
              <a:gd name="connsiteX26" fmla="*/ 1476225 w 1737132"/>
              <a:gd name="connsiteY26" fmla="*/ 1174690 h 1533489"/>
              <a:gd name="connsiteX27" fmla="*/ 1311125 w 1737132"/>
              <a:gd name="connsiteY27" fmla="*/ 1244540 h 1533489"/>
              <a:gd name="connsiteX28" fmla="*/ 1288900 w 1737132"/>
              <a:gd name="connsiteY28" fmla="*/ 1352490 h 1533489"/>
              <a:gd name="connsiteX29" fmla="*/ 1431775 w 1737132"/>
              <a:gd name="connsiteY29" fmla="*/ 1387415 h 1533489"/>
              <a:gd name="connsiteX30" fmla="*/ 1555600 w 1737132"/>
              <a:gd name="connsiteY30" fmla="*/ 1352490 h 1533489"/>
              <a:gd name="connsiteX31" fmla="*/ 1593700 w 1737132"/>
              <a:gd name="connsiteY31" fmla="*/ 1390590 h 1533489"/>
              <a:gd name="connsiteX32" fmla="*/ 1428600 w 1737132"/>
              <a:gd name="connsiteY32" fmla="*/ 1457265 h 1533489"/>
              <a:gd name="connsiteX33" fmla="*/ 1193650 w 1737132"/>
              <a:gd name="connsiteY33" fmla="*/ 1431865 h 1533489"/>
              <a:gd name="connsiteX34" fmla="*/ 1076175 w 1737132"/>
              <a:gd name="connsiteY34" fmla="*/ 1454090 h 1533489"/>
              <a:gd name="connsiteX35" fmla="*/ 930125 w 1737132"/>
              <a:gd name="connsiteY35" fmla="*/ 1479490 h 1533489"/>
              <a:gd name="connsiteX36" fmla="*/ 739625 w 1737132"/>
              <a:gd name="connsiteY36" fmla="*/ 1492190 h 1533489"/>
              <a:gd name="connsiteX37" fmla="*/ 590400 w 1737132"/>
              <a:gd name="connsiteY37" fmla="*/ 1533465 h 1533489"/>
              <a:gd name="connsiteX38" fmla="*/ 418950 w 1737132"/>
              <a:gd name="connsiteY38" fmla="*/ 1485840 h 1533489"/>
              <a:gd name="connsiteX39" fmla="*/ 495150 w 1737132"/>
              <a:gd name="connsiteY39" fmla="*/ 1473140 h 1533489"/>
              <a:gd name="connsiteX40" fmla="*/ 618975 w 1737132"/>
              <a:gd name="connsiteY40" fmla="*/ 1431865 h 1533489"/>
              <a:gd name="connsiteX41" fmla="*/ 596750 w 1737132"/>
              <a:gd name="connsiteY41" fmla="*/ 1374715 h 1533489"/>
              <a:gd name="connsiteX42" fmla="*/ 345925 w 1737132"/>
              <a:gd name="connsiteY42" fmla="*/ 1387415 h 1533489"/>
              <a:gd name="connsiteX43" fmla="*/ 155425 w 1737132"/>
              <a:gd name="connsiteY43" fmla="*/ 1320740 h 1533489"/>
              <a:gd name="connsiteX44" fmla="*/ 164950 w 1737132"/>
              <a:gd name="connsiteY44" fmla="*/ 1244540 h 1533489"/>
              <a:gd name="connsiteX45" fmla="*/ 323700 w 1737132"/>
              <a:gd name="connsiteY45" fmla="*/ 1317565 h 1533489"/>
              <a:gd name="connsiteX46" fmla="*/ 491975 w 1737132"/>
              <a:gd name="connsiteY46" fmla="*/ 1273115 h 1533489"/>
              <a:gd name="connsiteX47" fmla="*/ 415775 w 1737132"/>
              <a:gd name="connsiteY47" fmla="*/ 1171515 h 1533489"/>
              <a:gd name="connsiteX48" fmla="*/ 364975 w 1737132"/>
              <a:gd name="connsiteY48" fmla="*/ 1120715 h 1533489"/>
              <a:gd name="connsiteX49" fmla="*/ 431650 w 1737132"/>
              <a:gd name="connsiteY49" fmla="*/ 1057215 h 1533489"/>
              <a:gd name="connsiteX50" fmla="*/ 212575 w 1737132"/>
              <a:gd name="connsiteY50" fmla="*/ 949265 h 1533489"/>
              <a:gd name="connsiteX51" fmla="*/ 9375 w 1737132"/>
              <a:gd name="connsiteY51" fmla="*/ 863540 h 1533489"/>
              <a:gd name="connsiteX52" fmla="*/ 44300 w 1737132"/>
              <a:gd name="connsiteY52" fmla="*/ 787340 h 1533489"/>
              <a:gd name="connsiteX53" fmla="*/ 136375 w 1737132"/>
              <a:gd name="connsiteY53" fmla="*/ 847665 h 1533489"/>
              <a:gd name="connsiteX54" fmla="*/ 361800 w 1737132"/>
              <a:gd name="connsiteY54" fmla="*/ 892115 h 1533489"/>
              <a:gd name="connsiteX55" fmla="*/ 425300 w 1737132"/>
              <a:gd name="connsiteY55" fmla="*/ 784165 h 1533489"/>
              <a:gd name="connsiteX56" fmla="*/ 336400 w 1737132"/>
              <a:gd name="connsiteY56" fmla="*/ 625415 h 1533489"/>
              <a:gd name="connsiteX57" fmla="*/ 231625 w 1737132"/>
              <a:gd name="connsiteY57" fmla="*/ 434915 h 1533489"/>
              <a:gd name="connsiteX58" fmla="*/ 203050 w 1737132"/>
              <a:gd name="connsiteY58" fmla="*/ 374590 h 1533489"/>
              <a:gd name="connsiteX59" fmla="*/ 279250 w 1737132"/>
              <a:gd name="connsiteY59" fmla="*/ 403165 h 1533489"/>
              <a:gd name="connsiteX60" fmla="*/ 387200 w 1737132"/>
              <a:gd name="connsiteY60" fmla="*/ 577790 h 1533489"/>
              <a:gd name="connsiteX61" fmla="*/ 479275 w 1737132"/>
              <a:gd name="connsiteY61" fmla="*/ 663515 h 1533489"/>
              <a:gd name="connsiteX62" fmla="*/ 514200 w 1737132"/>
              <a:gd name="connsiteY62" fmla="*/ 603190 h 1533489"/>
              <a:gd name="connsiteX63" fmla="*/ 558650 w 1737132"/>
              <a:gd name="connsiteY63" fmla="*/ 571440 h 1533489"/>
              <a:gd name="connsiteX64" fmla="*/ 526900 w 1737132"/>
              <a:gd name="connsiteY64" fmla="*/ 476190 h 1533489"/>
              <a:gd name="connsiteX65" fmla="*/ 618975 w 1737132"/>
              <a:gd name="connsiteY65" fmla="*/ 488890 h 1533489"/>
              <a:gd name="connsiteX66" fmla="*/ 733275 w 1737132"/>
              <a:gd name="connsiteY66" fmla="*/ 463490 h 1533489"/>
              <a:gd name="connsiteX67" fmla="*/ 799950 w 1737132"/>
              <a:gd name="connsiteY67" fmla="*/ 301565 h 1533489"/>
              <a:gd name="connsiteX68" fmla="*/ 784075 w 1737132"/>
              <a:gd name="connsiteY68" fmla="*/ 69790 h 1533489"/>
              <a:gd name="connsiteX69" fmla="*/ 834875 w 1737132"/>
              <a:gd name="connsiteY69" fmla="*/ 3115 h 1533489"/>
              <a:gd name="connsiteX70" fmla="*/ 860275 w 1737132"/>
              <a:gd name="connsiteY70" fmla="*/ 149165 h 1533489"/>
              <a:gd name="connsiteX71" fmla="*/ 882500 w 1737132"/>
              <a:gd name="connsiteY71" fmla="*/ 390465 h 1533489"/>
              <a:gd name="connsiteX0" fmla="*/ 882500 w 1737132"/>
              <a:gd name="connsiteY0" fmla="*/ 390465 h 1533489"/>
              <a:gd name="connsiteX1" fmla="*/ 984100 w 1737132"/>
              <a:gd name="connsiteY1" fmla="*/ 463490 h 1533489"/>
              <a:gd name="connsiteX2" fmla="*/ 1123800 w 1737132"/>
              <a:gd name="connsiteY2" fmla="*/ 466665 h 1533489"/>
              <a:gd name="connsiteX3" fmla="*/ 1184125 w 1737132"/>
              <a:gd name="connsiteY3" fmla="*/ 355540 h 1533489"/>
              <a:gd name="connsiteX4" fmla="*/ 1225400 w 1737132"/>
              <a:gd name="connsiteY4" fmla="*/ 358715 h 1533489"/>
              <a:gd name="connsiteX5" fmla="*/ 1209525 w 1737132"/>
              <a:gd name="connsiteY5" fmla="*/ 444440 h 1533489"/>
              <a:gd name="connsiteX6" fmla="*/ 1200000 w 1737132"/>
              <a:gd name="connsiteY6" fmla="*/ 526990 h 1533489"/>
              <a:gd name="connsiteX7" fmla="*/ 1266675 w 1737132"/>
              <a:gd name="connsiteY7" fmla="*/ 619065 h 1533489"/>
              <a:gd name="connsiteX8" fmla="*/ 1339700 w 1737132"/>
              <a:gd name="connsiteY8" fmla="*/ 666690 h 1533489"/>
              <a:gd name="connsiteX9" fmla="*/ 1479400 w 1737132"/>
              <a:gd name="connsiteY9" fmla="*/ 577790 h 1533489"/>
              <a:gd name="connsiteX10" fmla="*/ 1619100 w 1737132"/>
              <a:gd name="connsiteY10" fmla="*/ 520640 h 1533489"/>
              <a:gd name="connsiteX11" fmla="*/ 1676250 w 1737132"/>
              <a:gd name="connsiteY11" fmla="*/ 549215 h 1533489"/>
              <a:gd name="connsiteX12" fmla="*/ 1546075 w 1737132"/>
              <a:gd name="connsiteY12" fmla="*/ 625415 h 1533489"/>
              <a:gd name="connsiteX13" fmla="*/ 1393675 w 1737132"/>
              <a:gd name="connsiteY13" fmla="*/ 707965 h 1533489"/>
              <a:gd name="connsiteX14" fmla="*/ 1358750 w 1737132"/>
              <a:gd name="connsiteY14" fmla="*/ 755590 h 1533489"/>
              <a:gd name="connsiteX15" fmla="*/ 1425425 w 1737132"/>
              <a:gd name="connsiteY15" fmla="*/ 746065 h 1533489"/>
              <a:gd name="connsiteX16" fmla="*/ 1466700 w 1737132"/>
              <a:gd name="connsiteY16" fmla="*/ 733365 h 1533489"/>
              <a:gd name="connsiteX17" fmla="*/ 1495275 w 1737132"/>
              <a:gd name="connsiteY17" fmla="*/ 774640 h 1533489"/>
              <a:gd name="connsiteX18" fmla="*/ 1415900 w 1737132"/>
              <a:gd name="connsiteY18" fmla="*/ 825440 h 1533489"/>
              <a:gd name="connsiteX19" fmla="*/ 1393675 w 1737132"/>
              <a:gd name="connsiteY19" fmla="*/ 917515 h 1533489"/>
              <a:gd name="connsiteX20" fmla="*/ 1396850 w 1737132"/>
              <a:gd name="connsiteY20" fmla="*/ 1047690 h 1533489"/>
              <a:gd name="connsiteX21" fmla="*/ 1400025 w 1737132"/>
              <a:gd name="connsiteY21" fmla="*/ 1130240 h 1533489"/>
              <a:gd name="connsiteX22" fmla="*/ 1568300 w 1737132"/>
              <a:gd name="connsiteY22" fmla="*/ 1069915 h 1533489"/>
              <a:gd name="connsiteX23" fmla="*/ 1708000 w 1737132"/>
              <a:gd name="connsiteY23" fmla="*/ 1057215 h 1533489"/>
              <a:gd name="connsiteX24" fmla="*/ 1708000 w 1737132"/>
              <a:gd name="connsiteY24" fmla="*/ 1123890 h 1533489"/>
              <a:gd name="connsiteX25" fmla="*/ 1606400 w 1737132"/>
              <a:gd name="connsiteY25" fmla="*/ 1123890 h 1533489"/>
              <a:gd name="connsiteX26" fmla="*/ 1476225 w 1737132"/>
              <a:gd name="connsiteY26" fmla="*/ 1174690 h 1533489"/>
              <a:gd name="connsiteX27" fmla="*/ 1311125 w 1737132"/>
              <a:gd name="connsiteY27" fmla="*/ 1244540 h 1533489"/>
              <a:gd name="connsiteX28" fmla="*/ 1288900 w 1737132"/>
              <a:gd name="connsiteY28" fmla="*/ 1352490 h 1533489"/>
              <a:gd name="connsiteX29" fmla="*/ 1431775 w 1737132"/>
              <a:gd name="connsiteY29" fmla="*/ 1387415 h 1533489"/>
              <a:gd name="connsiteX30" fmla="*/ 1555600 w 1737132"/>
              <a:gd name="connsiteY30" fmla="*/ 1352490 h 1533489"/>
              <a:gd name="connsiteX31" fmla="*/ 1593700 w 1737132"/>
              <a:gd name="connsiteY31" fmla="*/ 1390590 h 1533489"/>
              <a:gd name="connsiteX32" fmla="*/ 1428600 w 1737132"/>
              <a:gd name="connsiteY32" fmla="*/ 1457265 h 1533489"/>
              <a:gd name="connsiteX33" fmla="*/ 1193650 w 1737132"/>
              <a:gd name="connsiteY33" fmla="*/ 1431865 h 1533489"/>
              <a:gd name="connsiteX34" fmla="*/ 1076175 w 1737132"/>
              <a:gd name="connsiteY34" fmla="*/ 1454090 h 1533489"/>
              <a:gd name="connsiteX35" fmla="*/ 930125 w 1737132"/>
              <a:gd name="connsiteY35" fmla="*/ 1479490 h 1533489"/>
              <a:gd name="connsiteX36" fmla="*/ 739625 w 1737132"/>
              <a:gd name="connsiteY36" fmla="*/ 1492190 h 1533489"/>
              <a:gd name="connsiteX37" fmla="*/ 590400 w 1737132"/>
              <a:gd name="connsiteY37" fmla="*/ 1533465 h 1533489"/>
              <a:gd name="connsiteX38" fmla="*/ 418950 w 1737132"/>
              <a:gd name="connsiteY38" fmla="*/ 1485840 h 1533489"/>
              <a:gd name="connsiteX39" fmla="*/ 495150 w 1737132"/>
              <a:gd name="connsiteY39" fmla="*/ 1473140 h 1533489"/>
              <a:gd name="connsiteX40" fmla="*/ 618975 w 1737132"/>
              <a:gd name="connsiteY40" fmla="*/ 1431865 h 1533489"/>
              <a:gd name="connsiteX41" fmla="*/ 596750 w 1737132"/>
              <a:gd name="connsiteY41" fmla="*/ 1374715 h 1533489"/>
              <a:gd name="connsiteX42" fmla="*/ 345925 w 1737132"/>
              <a:gd name="connsiteY42" fmla="*/ 1387415 h 1533489"/>
              <a:gd name="connsiteX43" fmla="*/ 155425 w 1737132"/>
              <a:gd name="connsiteY43" fmla="*/ 1320740 h 1533489"/>
              <a:gd name="connsiteX44" fmla="*/ 164950 w 1737132"/>
              <a:gd name="connsiteY44" fmla="*/ 1244540 h 1533489"/>
              <a:gd name="connsiteX45" fmla="*/ 323700 w 1737132"/>
              <a:gd name="connsiteY45" fmla="*/ 1317565 h 1533489"/>
              <a:gd name="connsiteX46" fmla="*/ 491975 w 1737132"/>
              <a:gd name="connsiteY46" fmla="*/ 1273115 h 1533489"/>
              <a:gd name="connsiteX47" fmla="*/ 415775 w 1737132"/>
              <a:gd name="connsiteY47" fmla="*/ 1171515 h 1533489"/>
              <a:gd name="connsiteX48" fmla="*/ 364975 w 1737132"/>
              <a:gd name="connsiteY48" fmla="*/ 1120715 h 1533489"/>
              <a:gd name="connsiteX49" fmla="*/ 431650 w 1737132"/>
              <a:gd name="connsiteY49" fmla="*/ 1057215 h 1533489"/>
              <a:gd name="connsiteX50" fmla="*/ 212575 w 1737132"/>
              <a:gd name="connsiteY50" fmla="*/ 949265 h 1533489"/>
              <a:gd name="connsiteX51" fmla="*/ 9375 w 1737132"/>
              <a:gd name="connsiteY51" fmla="*/ 863540 h 1533489"/>
              <a:gd name="connsiteX52" fmla="*/ 44300 w 1737132"/>
              <a:gd name="connsiteY52" fmla="*/ 787340 h 1533489"/>
              <a:gd name="connsiteX53" fmla="*/ 136375 w 1737132"/>
              <a:gd name="connsiteY53" fmla="*/ 847665 h 1533489"/>
              <a:gd name="connsiteX54" fmla="*/ 361800 w 1737132"/>
              <a:gd name="connsiteY54" fmla="*/ 892115 h 1533489"/>
              <a:gd name="connsiteX55" fmla="*/ 425300 w 1737132"/>
              <a:gd name="connsiteY55" fmla="*/ 784165 h 1533489"/>
              <a:gd name="connsiteX56" fmla="*/ 336400 w 1737132"/>
              <a:gd name="connsiteY56" fmla="*/ 625415 h 1533489"/>
              <a:gd name="connsiteX57" fmla="*/ 231625 w 1737132"/>
              <a:gd name="connsiteY57" fmla="*/ 434915 h 1533489"/>
              <a:gd name="connsiteX58" fmla="*/ 203050 w 1737132"/>
              <a:gd name="connsiteY58" fmla="*/ 374590 h 1533489"/>
              <a:gd name="connsiteX59" fmla="*/ 279250 w 1737132"/>
              <a:gd name="connsiteY59" fmla="*/ 403165 h 1533489"/>
              <a:gd name="connsiteX60" fmla="*/ 387200 w 1737132"/>
              <a:gd name="connsiteY60" fmla="*/ 577790 h 1533489"/>
              <a:gd name="connsiteX61" fmla="*/ 479275 w 1737132"/>
              <a:gd name="connsiteY61" fmla="*/ 663515 h 1533489"/>
              <a:gd name="connsiteX62" fmla="*/ 514200 w 1737132"/>
              <a:gd name="connsiteY62" fmla="*/ 603190 h 1533489"/>
              <a:gd name="connsiteX63" fmla="*/ 558650 w 1737132"/>
              <a:gd name="connsiteY63" fmla="*/ 571440 h 1533489"/>
              <a:gd name="connsiteX64" fmla="*/ 526900 w 1737132"/>
              <a:gd name="connsiteY64" fmla="*/ 476190 h 1533489"/>
              <a:gd name="connsiteX65" fmla="*/ 618975 w 1737132"/>
              <a:gd name="connsiteY65" fmla="*/ 488890 h 1533489"/>
              <a:gd name="connsiteX66" fmla="*/ 733275 w 1737132"/>
              <a:gd name="connsiteY66" fmla="*/ 463490 h 1533489"/>
              <a:gd name="connsiteX67" fmla="*/ 799950 w 1737132"/>
              <a:gd name="connsiteY67" fmla="*/ 301565 h 1533489"/>
              <a:gd name="connsiteX68" fmla="*/ 784075 w 1737132"/>
              <a:gd name="connsiteY68" fmla="*/ 69790 h 1533489"/>
              <a:gd name="connsiteX69" fmla="*/ 834875 w 1737132"/>
              <a:gd name="connsiteY69" fmla="*/ 3115 h 1533489"/>
              <a:gd name="connsiteX70" fmla="*/ 860275 w 1737132"/>
              <a:gd name="connsiteY70" fmla="*/ 149165 h 1533489"/>
              <a:gd name="connsiteX71" fmla="*/ 882500 w 1737132"/>
              <a:gd name="connsiteY71" fmla="*/ 390465 h 1533489"/>
              <a:gd name="connsiteX0" fmla="*/ 882500 w 1737132"/>
              <a:gd name="connsiteY0" fmla="*/ 390465 h 1533489"/>
              <a:gd name="connsiteX1" fmla="*/ 984100 w 1737132"/>
              <a:gd name="connsiteY1" fmla="*/ 463490 h 1533489"/>
              <a:gd name="connsiteX2" fmla="*/ 1123800 w 1737132"/>
              <a:gd name="connsiteY2" fmla="*/ 466665 h 1533489"/>
              <a:gd name="connsiteX3" fmla="*/ 1184125 w 1737132"/>
              <a:gd name="connsiteY3" fmla="*/ 355540 h 1533489"/>
              <a:gd name="connsiteX4" fmla="*/ 1225400 w 1737132"/>
              <a:gd name="connsiteY4" fmla="*/ 358715 h 1533489"/>
              <a:gd name="connsiteX5" fmla="*/ 1209525 w 1737132"/>
              <a:gd name="connsiteY5" fmla="*/ 444440 h 1533489"/>
              <a:gd name="connsiteX6" fmla="*/ 1200000 w 1737132"/>
              <a:gd name="connsiteY6" fmla="*/ 526990 h 1533489"/>
              <a:gd name="connsiteX7" fmla="*/ 1266675 w 1737132"/>
              <a:gd name="connsiteY7" fmla="*/ 619065 h 1533489"/>
              <a:gd name="connsiteX8" fmla="*/ 1339700 w 1737132"/>
              <a:gd name="connsiteY8" fmla="*/ 666690 h 1533489"/>
              <a:gd name="connsiteX9" fmla="*/ 1479400 w 1737132"/>
              <a:gd name="connsiteY9" fmla="*/ 577790 h 1533489"/>
              <a:gd name="connsiteX10" fmla="*/ 1619100 w 1737132"/>
              <a:gd name="connsiteY10" fmla="*/ 520640 h 1533489"/>
              <a:gd name="connsiteX11" fmla="*/ 1676250 w 1737132"/>
              <a:gd name="connsiteY11" fmla="*/ 549215 h 1533489"/>
              <a:gd name="connsiteX12" fmla="*/ 1546075 w 1737132"/>
              <a:gd name="connsiteY12" fmla="*/ 625415 h 1533489"/>
              <a:gd name="connsiteX13" fmla="*/ 1393675 w 1737132"/>
              <a:gd name="connsiteY13" fmla="*/ 707965 h 1533489"/>
              <a:gd name="connsiteX14" fmla="*/ 1358750 w 1737132"/>
              <a:gd name="connsiteY14" fmla="*/ 755590 h 1533489"/>
              <a:gd name="connsiteX15" fmla="*/ 1425425 w 1737132"/>
              <a:gd name="connsiteY15" fmla="*/ 746065 h 1533489"/>
              <a:gd name="connsiteX16" fmla="*/ 1466700 w 1737132"/>
              <a:gd name="connsiteY16" fmla="*/ 733365 h 1533489"/>
              <a:gd name="connsiteX17" fmla="*/ 1495275 w 1737132"/>
              <a:gd name="connsiteY17" fmla="*/ 774640 h 1533489"/>
              <a:gd name="connsiteX18" fmla="*/ 1415900 w 1737132"/>
              <a:gd name="connsiteY18" fmla="*/ 825440 h 1533489"/>
              <a:gd name="connsiteX19" fmla="*/ 1393675 w 1737132"/>
              <a:gd name="connsiteY19" fmla="*/ 917515 h 1533489"/>
              <a:gd name="connsiteX20" fmla="*/ 1396850 w 1737132"/>
              <a:gd name="connsiteY20" fmla="*/ 1047690 h 1533489"/>
              <a:gd name="connsiteX21" fmla="*/ 1400025 w 1737132"/>
              <a:gd name="connsiteY21" fmla="*/ 1130240 h 1533489"/>
              <a:gd name="connsiteX22" fmla="*/ 1568300 w 1737132"/>
              <a:gd name="connsiteY22" fmla="*/ 1069915 h 1533489"/>
              <a:gd name="connsiteX23" fmla="*/ 1708000 w 1737132"/>
              <a:gd name="connsiteY23" fmla="*/ 1057215 h 1533489"/>
              <a:gd name="connsiteX24" fmla="*/ 1708000 w 1737132"/>
              <a:gd name="connsiteY24" fmla="*/ 1123890 h 1533489"/>
              <a:gd name="connsiteX25" fmla="*/ 1606400 w 1737132"/>
              <a:gd name="connsiteY25" fmla="*/ 1123890 h 1533489"/>
              <a:gd name="connsiteX26" fmla="*/ 1476225 w 1737132"/>
              <a:gd name="connsiteY26" fmla="*/ 1174690 h 1533489"/>
              <a:gd name="connsiteX27" fmla="*/ 1311125 w 1737132"/>
              <a:gd name="connsiteY27" fmla="*/ 1244540 h 1533489"/>
              <a:gd name="connsiteX28" fmla="*/ 1288900 w 1737132"/>
              <a:gd name="connsiteY28" fmla="*/ 1352490 h 1533489"/>
              <a:gd name="connsiteX29" fmla="*/ 1431775 w 1737132"/>
              <a:gd name="connsiteY29" fmla="*/ 1387415 h 1533489"/>
              <a:gd name="connsiteX30" fmla="*/ 1555600 w 1737132"/>
              <a:gd name="connsiteY30" fmla="*/ 1352490 h 1533489"/>
              <a:gd name="connsiteX31" fmla="*/ 1593700 w 1737132"/>
              <a:gd name="connsiteY31" fmla="*/ 1390590 h 1533489"/>
              <a:gd name="connsiteX32" fmla="*/ 1428600 w 1737132"/>
              <a:gd name="connsiteY32" fmla="*/ 1457265 h 1533489"/>
              <a:gd name="connsiteX33" fmla="*/ 1193650 w 1737132"/>
              <a:gd name="connsiteY33" fmla="*/ 1431865 h 1533489"/>
              <a:gd name="connsiteX34" fmla="*/ 1076175 w 1737132"/>
              <a:gd name="connsiteY34" fmla="*/ 1454090 h 1533489"/>
              <a:gd name="connsiteX35" fmla="*/ 930125 w 1737132"/>
              <a:gd name="connsiteY35" fmla="*/ 1479490 h 1533489"/>
              <a:gd name="connsiteX36" fmla="*/ 739625 w 1737132"/>
              <a:gd name="connsiteY36" fmla="*/ 1492190 h 1533489"/>
              <a:gd name="connsiteX37" fmla="*/ 590400 w 1737132"/>
              <a:gd name="connsiteY37" fmla="*/ 1533465 h 1533489"/>
              <a:gd name="connsiteX38" fmla="*/ 418950 w 1737132"/>
              <a:gd name="connsiteY38" fmla="*/ 1485840 h 1533489"/>
              <a:gd name="connsiteX39" fmla="*/ 495150 w 1737132"/>
              <a:gd name="connsiteY39" fmla="*/ 1473140 h 1533489"/>
              <a:gd name="connsiteX40" fmla="*/ 618975 w 1737132"/>
              <a:gd name="connsiteY40" fmla="*/ 1431865 h 1533489"/>
              <a:gd name="connsiteX41" fmla="*/ 596750 w 1737132"/>
              <a:gd name="connsiteY41" fmla="*/ 1374715 h 1533489"/>
              <a:gd name="connsiteX42" fmla="*/ 345925 w 1737132"/>
              <a:gd name="connsiteY42" fmla="*/ 1387415 h 1533489"/>
              <a:gd name="connsiteX43" fmla="*/ 155425 w 1737132"/>
              <a:gd name="connsiteY43" fmla="*/ 1320740 h 1533489"/>
              <a:gd name="connsiteX44" fmla="*/ 164950 w 1737132"/>
              <a:gd name="connsiteY44" fmla="*/ 1244540 h 1533489"/>
              <a:gd name="connsiteX45" fmla="*/ 323700 w 1737132"/>
              <a:gd name="connsiteY45" fmla="*/ 1317565 h 1533489"/>
              <a:gd name="connsiteX46" fmla="*/ 491975 w 1737132"/>
              <a:gd name="connsiteY46" fmla="*/ 1273115 h 1533489"/>
              <a:gd name="connsiteX47" fmla="*/ 415775 w 1737132"/>
              <a:gd name="connsiteY47" fmla="*/ 1171515 h 1533489"/>
              <a:gd name="connsiteX48" fmla="*/ 364975 w 1737132"/>
              <a:gd name="connsiteY48" fmla="*/ 1120715 h 1533489"/>
              <a:gd name="connsiteX49" fmla="*/ 431650 w 1737132"/>
              <a:gd name="connsiteY49" fmla="*/ 1057215 h 1533489"/>
              <a:gd name="connsiteX50" fmla="*/ 212575 w 1737132"/>
              <a:gd name="connsiteY50" fmla="*/ 949265 h 1533489"/>
              <a:gd name="connsiteX51" fmla="*/ 9375 w 1737132"/>
              <a:gd name="connsiteY51" fmla="*/ 863540 h 1533489"/>
              <a:gd name="connsiteX52" fmla="*/ 44300 w 1737132"/>
              <a:gd name="connsiteY52" fmla="*/ 787340 h 1533489"/>
              <a:gd name="connsiteX53" fmla="*/ 136375 w 1737132"/>
              <a:gd name="connsiteY53" fmla="*/ 847665 h 1533489"/>
              <a:gd name="connsiteX54" fmla="*/ 361800 w 1737132"/>
              <a:gd name="connsiteY54" fmla="*/ 892115 h 1533489"/>
              <a:gd name="connsiteX55" fmla="*/ 425300 w 1737132"/>
              <a:gd name="connsiteY55" fmla="*/ 784165 h 1533489"/>
              <a:gd name="connsiteX56" fmla="*/ 336400 w 1737132"/>
              <a:gd name="connsiteY56" fmla="*/ 625415 h 1533489"/>
              <a:gd name="connsiteX57" fmla="*/ 231625 w 1737132"/>
              <a:gd name="connsiteY57" fmla="*/ 434915 h 1533489"/>
              <a:gd name="connsiteX58" fmla="*/ 203050 w 1737132"/>
              <a:gd name="connsiteY58" fmla="*/ 374590 h 1533489"/>
              <a:gd name="connsiteX59" fmla="*/ 279250 w 1737132"/>
              <a:gd name="connsiteY59" fmla="*/ 403165 h 1533489"/>
              <a:gd name="connsiteX60" fmla="*/ 387200 w 1737132"/>
              <a:gd name="connsiteY60" fmla="*/ 577790 h 1533489"/>
              <a:gd name="connsiteX61" fmla="*/ 479275 w 1737132"/>
              <a:gd name="connsiteY61" fmla="*/ 663515 h 1533489"/>
              <a:gd name="connsiteX62" fmla="*/ 514200 w 1737132"/>
              <a:gd name="connsiteY62" fmla="*/ 603190 h 1533489"/>
              <a:gd name="connsiteX63" fmla="*/ 558650 w 1737132"/>
              <a:gd name="connsiteY63" fmla="*/ 571440 h 1533489"/>
              <a:gd name="connsiteX64" fmla="*/ 526900 w 1737132"/>
              <a:gd name="connsiteY64" fmla="*/ 476190 h 1533489"/>
              <a:gd name="connsiteX65" fmla="*/ 618975 w 1737132"/>
              <a:gd name="connsiteY65" fmla="*/ 488890 h 1533489"/>
              <a:gd name="connsiteX66" fmla="*/ 739625 w 1737132"/>
              <a:gd name="connsiteY66" fmla="*/ 438090 h 1533489"/>
              <a:gd name="connsiteX67" fmla="*/ 799950 w 1737132"/>
              <a:gd name="connsiteY67" fmla="*/ 301565 h 1533489"/>
              <a:gd name="connsiteX68" fmla="*/ 784075 w 1737132"/>
              <a:gd name="connsiteY68" fmla="*/ 69790 h 1533489"/>
              <a:gd name="connsiteX69" fmla="*/ 834875 w 1737132"/>
              <a:gd name="connsiteY69" fmla="*/ 3115 h 1533489"/>
              <a:gd name="connsiteX70" fmla="*/ 860275 w 1737132"/>
              <a:gd name="connsiteY70" fmla="*/ 149165 h 1533489"/>
              <a:gd name="connsiteX71" fmla="*/ 882500 w 1737132"/>
              <a:gd name="connsiteY71" fmla="*/ 390465 h 1533489"/>
              <a:gd name="connsiteX0" fmla="*/ 892025 w 1737132"/>
              <a:gd name="connsiteY0" fmla="*/ 387290 h 1533489"/>
              <a:gd name="connsiteX1" fmla="*/ 984100 w 1737132"/>
              <a:gd name="connsiteY1" fmla="*/ 463490 h 1533489"/>
              <a:gd name="connsiteX2" fmla="*/ 1123800 w 1737132"/>
              <a:gd name="connsiteY2" fmla="*/ 466665 h 1533489"/>
              <a:gd name="connsiteX3" fmla="*/ 1184125 w 1737132"/>
              <a:gd name="connsiteY3" fmla="*/ 355540 h 1533489"/>
              <a:gd name="connsiteX4" fmla="*/ 1225400 w 1737132"/>
              <a:gd name="connsiteY4" fmla="*/ 358715 h 1533489"/>
              <a:gd name="connsiteX5" fmla="*/ 1209525 w 1737132"/>
              <a:gd name="connsiteY5" fmla="*/ 444440 h 1533489"/>
              <a:gd name="connsiteX6" fmla="*/ 1200000 w 1737132"/>
              <a:gd name="connsiteY6" fmla="*/ 526990 h 1533489"/>
              <a:gd name="connsiteX7" fmla="*/ 1266675 w 1737132"/>
              <a:gd name="connsiteY7" fmla="*/ 619065 h 1533489"/>
              <a:gd name="connsiteX8" fmla="*/ 1339700 w 1737132"/>
              <a:gd name="connsiteY8" fmla="*/ 666690 h 1533489"/>
              <a:gd name="connsiteX9" fmla="*/ 1479400 w 1737132"/>
              <a:gd name="connsiteY9" fmla="*/ 577790 h 1533489"/>
              <a:gd name="connsiteX10" fmla="*/ 1619100 w 1737132"/>
              <a:gd name="connsiteY10" fmla="*/ 520640 h 1533489"/>
              <a:gd name="connsiteX11" fmla="*/ 1676250 w 1737132"/>
              <a:gd name="connsiteY11" fmla="*/ 549215 h 1533489"/>
              <a:gd name="connsiteX12" fmla="*/ 1546075 w 1737132"/>
              <a:gd name="connsiteY12" fmla="*/ 625415 h 1533489"/>
              <a:gd name="connsiteX13" fmla="*/ 1393675 w 1737132"/>
              <a:gd name="connsiteY13" fmla="*/ 707965 h 1533489"/>
              <a:gd name="connsiteX14" fmla="*/ 1358750 w 1737132"/>
              <a:gd name="connsiteY14" fmla="*/ 755590 h 1533489"/>
              <a:gd name="connsiteX15" fmla="*/ 1425425 w 1737132"/>
              <a:gd name="connsiteY15" fmla="*/ 746065 h 1533489"/>
              <a:gd name="connsiteX16" fmla="*/ 1466700 w 1737132"/>
              <a:gd name="connsiteY16" fmla="*/ 733365 h 1533489"/>
              <a:gd name="connsiteX17" fmla="*/ 1495275 w 1737132"/>
              <a:gd name="connsiteY17" fmla="*/ 774640 h 1533489"/>
              <a:gd name="connsiteX18" fmla="*/ 1415900 w 1737132"/>
              <a:gd name="connsiteY18" fmla="*/ 825440 h 1533489"/>
              <a:gd name="connsiteX19" fmla="*/ 1393675 w 1737132"/>
              <a:gd name="connsiteY19" fmla="*/ 917515 h 1533489"/>
              <a:gd name="connsiteX20" fmla="*/ 1396850 w 1737132"/>
              <a:gd name="connsiteY20" fmla="*/ 1047690 h 1533489"/>
              <a:gd name="connsiteX21" fmla="*/ 1400025 w 1737132"/>
              <a:gd name="connsiteY21" fmla="*/ 1130240 h 1533489"/>
              <a:gd name="connsiteX22" fmla="*/ 1568300 w 1737132"/>
              <a:gd name="connsiteY22" fmla="*/ 1069915 h 1533489"/>
              <a:gd name="connsiteX23" fmla="*/ 1708000 w 1737132"/>
              <a:gd name="connsiteY23" fmla="*/ 1057215 h 1533489"/>
              <a:gd name="connsiteX24" fmla="*/ 1708000 w 1737132"/>
              <a:gd name="connsiteY24" fmla="*/ 1123890 h 1533489"/>
              <a:gd name="connsiteX25" fmla="*/ 1606400 w 1737132"/>
              <a:gd name="connsiteY25" fmla="*/ 1123890 h 1533489"/>
              <a:gd name="connsiteX26" fmla="*/ 1476225 w 1737132"/>
              <a:gd name="connsiteY26" fmla="*/ 1174690 h 1533489"/>
              <a:gd name="connsiteX27" fmla="*/ 1311125 w 1737132"/>
              <a:gd name="connsiteY27" fmla="*/ 1244540 h 1533489"/>
              <a:gd name="connsiteX28" fmla="*/ 1288900 w 1737132"/>
              <a:gd name="connsiteY28" fmla="*/ 1352490 h 1533489"/>
              <a:gd name="connsiteX29" fmla="*/ 1431775 w 1737132"/>
              <a:gd name="connsiteY29" fmla="*/ 1387415 h 1533489"/>
              <a:gd name="connsiteX30" fmla="*/ 1555600 w 1737132"/>
              <a:gd name="connsiteY30" fmla="*/ 1352490 h 1533489"/>
              <a:gd name="connsiteX31" fmla="*/ 1593700 w 1737132"/>
              <a:gd name="connsiteY31" fmla="*/ 1390590 h 1533489"/>
              <a:gd name="connsiteX32" fmla="*/ 1428600 w 1737132"/>
              <a:gd name="connsiteY32" fmla="*/ 1457265 h 1533489"/>
              <a:gd name="connsiteX33" fmla="*/ 1193650 w 1737132"/>
              <a:gd name="connsiteY33" fmla="*/ 1431865 h 1533489"/>
              <a:gd name="connsiteX34" fmla="*/ 1076175 w 1737132"/>
              <a:gd name="connsiteY34" fmla="*/ 1454090 h 1533489"/>
              <a:gd name="connsiteX35" fmla="*/ 930125 w 1737132"/>
              <a:gd name="connsiteY35" fmla="*/ 1479490 h 1533489"/>
              <a:gd name="connsiteX36" fmla="*/ 739625 w 1737132"/>
              <a:gd name="connsiteY36" fmla="*/ 1492190 h 1533489"/>
              <a:gd name="connsiteX37" fmla="*/ 590400 w 1737132"/>
              <a:gd name="connsiteY37" fmla="*/ 1533465 h 1533489"/>
              <a:gd name="connsiteX38" fmla="*/ 418950 w 1737132"/>
              <a:gd name="connsiteY38" fmla="*/ 1485840 h 1533489"/>
              <a:gd name="connsiteX39" fmla="*/ 495150 w 1737132"/>
              <a:gd name="connsiteY39" fmla="*/ 1473140 h 1533489"/>
              <a:gd name="connsiteX40" fmla="*/ 618975 w 1737132"/>
              <a:gd name="connsiteY40" fmla="*/ 1431865 h 1533489"/>
              <a:gd name="connsiteX41" fmla="*/ 596750 w 1737132"/>
              <a:gd name="connsiteY41" fmla="*/ 1374715 h 1533489"/>
              <a:gd name="connsiteX42" fmla="*/ 345925 w 1737132"/>
              <a:gd name="connsiteY42" fmla="*/ 1387415 h 1533489"/>
              <a:gd name="connsiteX43" fmla="*/ 155425 w 1737132"/>
              <a:gd name="connsiteY43" fmla="*/ 1320740 h 1533489"/>
              <a:gd name="connsiteX44" fmla="*/ 164950 w 1737132"/>
              <a:gd name="connsiteY44" fmla="*/ 1244540 h 1533489"/>
              <a:gd name="connsiteX45" fmla="*/ 323700 w 1737132"/>
              <a:gd name="connsiteY45" fmla="*/ 1317565 h 1533489"/>
              <a:gd name="connsiteX46" fmla="*/ 491975 w 1737132"/>
              <a:gd name="connsiteY46" fmla="*/ 1273115 h 1533489"/>
              <a:gd name="connsiteX47" fmla="*/ 415775 w 1737132"/>
              <a:gd name="connsiteY47" fmla="*/ 1171515 h 1533489"/>
              <a:gd name="connsiteX48" fmla="*/ 364975 w 1737132"/>
              <a:gd name="connsiteY48" fmla="*/ 1120715 h 1533489"/>
              <a:gd name="connsiteX49" fmla="*/ 431650 w 1737132"/>
              <a:gd name="connsiteY49" fmla="*/ 1057215 h 1533489"/>
              <a:gd name="connsiteX50" fmla="*/ 212575 w 1737132"/>
              <a:gd name="connsiteY50" fmla="*/ 949265 h 1533489"/>
              <a:gd name="connsiteX51" fmla="*/ 9375 w 1737132"/>
              <a:gd name="connsiteY51" fmla="*/ 863540 h 1533489"/>
              <a:gd name="connsiteX52" fmla="*/ 44300 w 1737132"/>
              <a:gd name="connsiteY52" fmla="*/ 787340 h 1533489"/>
              <a:gd name="connsiteX53" fmla="*/ 136375 w 1737132"/>
              <a:gd name="connsiteY53" fmla="*/ 847665 h 1533489"/>
              <a:gd name="connsiteX54" fmla="*/ 361800 w 1737132"/>
              <a:gd name="connsiteY54" fmla="*/ 892115 h 1533489"/>
              <a:gd name="connsiteX55" fmla="*/ 425300 w 1737132"/>
              <a:gd name="connsiteY55" fmla="*/ 784165 h 1533489"/>
              <a:gd name="connsiteX56" fmla="*/ 336400 w 1737132"/>
              <a:gd name="connsiteY56" fmla="*/ 625415 h 1533489"/>
              <a:gd name="connsiteX57" fmla="*/ 231625 w 1737132"/>
              <a:gd name="connsiteY57" fmla="*/ 434915 h 1533489"/>
              <a:gd name="connsiteX58" fmla="*/ 203050 w 1737132"/>
              <a:gd name="connsiteY58" fmla="*/ 374590 h 1533489"/>
              <a:gd name="connsiteX59" fmla="*/ 279250 w 1737132"/>
              <a:gd name="connsiteY59" fmla="*/ 403165 h 1533489"/>
              <a:gd name="connsiteX60" fmla="*/ 387200 w 1737132"/>
              <a:gd name="connsiteY60" fmla="*/ 577790 h 1533489"/>
              <a:gd name="connsiteX61" fmla="*/ 479275 w 1737132"/>
              <a:gd name="connsiteY61" fmla="*/ 663515 h 1533489"/>
              <a:gd name="connsiteX62" fmla="*/ 514200 w 1737132"/>
              <a:gd name="connsiteY62" fmla="*/ 603190 h 1533489"/>
              <a:gd name="connsiteX63" fmla="*/ 558650 w 1737132"/>
              <a:gd name="connsiteY63" fmla="*/ 571440 h 1533489"/>
              <a:gd name="connsiteX64" fmla="*/ 526900 w 1737132"/>
              <a:gd name="connsiteY64" fmla="*/ 476190 h 1533489"/>
              <a:gd name="connsiteX65" fmla="*/ 618975 w 1737132"/>
              <a:gd name="connsiteY65" fmla="*/ 488890 h 1533489"/>
              <a:gd name="connsiteX66" fmla="*/ 739625 w 1737132"/>
              <a:gd name="connsiteY66" fmla="*/ 438090 h 1533489"/>
              <a:gd name="connsiteX67" fmla="*/ 799950 w 1737132"/>
              <a:gd name="connsiteY67" fmla="*/ 301565 h 1533489"/>
              <a:gd name="connsiteX68" fmla="*/ 784075 w 1737132"/>
              <a:gd name="connsiteY68" fmla="*/ 69790 h 1533489"/>
              <a:gd name="connsiteX69" fmla="*/ 834875 w 1737132"/>
              <a:gd name="connsiteY69" fmla="*/ 3115 h 1533489"/>
              <a:gd name="connsiteX70" fmla="*/ 860275 w 1737132"/>
              <a:gd name="connsiteY70" fmla="*/ 149165 h 1533489"/>
              <a:gd name="connsiteX71" fmla="*/ 892025 w 1737132"/>
              <a:gd name="connsiteY71" fmla="*/ 387290 h 1533489"/>
              <a:gd name="connsiteX0" fmla="*/ 892025 w 1737132"/>
              <a:gd name="connsiteY0" fmla="*/ 387290 h 1533489"/>
              <a:gd name="connsiteX1" fmla="*/ 984100 w 1737132"/>
              <a:gd name="connsiteY1" fmla="*/ 463490 h 1533489"/>
              <a:gd name="connsiteX2" fmla="*/ 1123800 w 1737132"/>
              <a:gd name="connsiteY2" fmla="*/ 466665 h 1533489"/>
              <a:gd name="connsiteX3" fmla="*/ 1184125 w 1737132"/>
              <a:gd name="connsiteY3" fmla="*/ 355540 h 1533489"/>
              <a:gd name="connsiteX4" fmla="*/ 1225400 w 1737132"/>
              <a:gd name="connsiteY4" fmla="*/ 358715 h 1533489"/>
              <a:gd name="connsiteX5" fmla="*/ 1209525 w 1737132"/>
              <a:gd name="connsiteY5" fmla="*/ 444440 h 1533489"/>
              <a:gd name="connsiteX6" fmla="*/ 1200000 w 1737132"/>
              <a:gd name="connsiteY6" fmla="*/ 526990 h 1533489"/>
              <a:gd name="connsiteX7" fmla="*/ 1266675 w 1737132"/>
              <a:gd name="connsiteY7" fmla="*/ 619065 h 1533489"/>
              <a:gd name="connsiteX8" fmla="*/ 1339700 w 1737132"/>
              <a:gd name="connsiteY8" fmla="*/ 666690 h 1533489"/>
              <a:gd name="connsiteX9" fmla="*/ 1479400 w 1737132"/>
              <a:gd name="connsiteY9" fmla="*/ 577790 h 1533489"/>
              <a:gd name="connsiteX10" fmla="*/ 1619100 w 1737132"/>
              <a:gd name="connsiteY10" fmla="*/ 520640 h 1533489"/>
              <a:gd name="connsiteX11" fmla="*/ 1676250 w 1737132"/>
              <a:gd name="connsiteY11" fmla="*/ 549215 h 1533489"/>
              <a:gd name="connsiteX12" fmla="*/ 1546075 w 1737132"/>
              <a:gd name="connsiteY12" fmla="*/ 625415 h 1533489"/>
              <a:gd name="connsiteX13" fmla="*/ 1393675 w 1737132"/>
              <a:gd name="connsiteY13" fmla="*/ 707965 h 1533489"/>
              <a:gd name="connsiteX14" fmla="*/ 1358750 w 1737132"/>
              <a:gd name="connsiteY14" fmla="*/ 755590 h 1533489"/>
              <a:gd name="connsiteX15" fmla="*/ 1425425 w 1737132"/>
              <a:gd name="connsiteY15" fmla="*/ 746065 h 1533489"/>
              <a:gd name="connsiteX16" fmla="*/ 1466700 w 1737132"/>
              <a:gd name="connsiteY16" fmla="*/ 733365 h 1533489"/>
              <a:gd name="connsiteX17" fmla="*/ 1495275 w 1737132"/>
              <a:gd name="connsiteY17" fmla="*/ 774640 h 1533489"/>
              <a:gd name="connsiteX18" fmla="*/ 1415900 w 1737132"/>
              <a:gd name="connsiteY18" fmla="*/ 825440 h 1533489"/>
              <a:gd name="connsiteX19" fmla="*/ 1393675 w 1737132"/>
              <a:gd name="connsiteY19" fmla="*/ 917515 h 1533489"/>
              <a:gd name="connsiteX20" fmla="*/ 1396850 w 1737132"/>
              <a:gd name="connsiteY20" fmla="*/ 1047690 h 1533489"/>
              <a:gd name="connsiteX21" fmla="*/ 1400025 w 1737132"/>
              <a:gd name="connsiteY21" fmla="*/ 1130240 h 1533489"/>
              <a:gd name="connsiteX22" fmla="*/ 1568300 w 1737132"/>
              <a:gd name="connsiteY22" fmla="*/ 1069915 h 1533489"/>
              <a:gd name="connsiteX23" fmla="*/ 1708000 w 1737132"/>
              <a:gd name="connsiteY23" fmla="*/ 1057215 h 1533489"/>
              <a:gd name="connsiteX24" fmla="*/ 1708000 w 1737132"/>
              <a:gd name="connsiteY24" fmla="*/ 1123890 h 1533489"/>
              <a:gd name="connsiteX25" fmla="*/ 1606400 w 1737132"/>
              <a:gd name="connsiteY25" fmla="*/ 1123890 h 1533489"/>
              <a:gd name="connsiteX26" fmla="*/ 1476225 w 1737132"/>
              <a:gd name="connsiteY26" fmla="*/ 1174690 h 1533489"/>
              <a:gd name="connsiteX27" fmla="*/ 1311125 w 1737132"/>
              <a:gd name="connsiteY27" fmla="*/ 1244540 h 1533489"/>
              <a:gd name="connsiteX28" fmla="*/ 1288900 w 1737132"/>
              <a:gd name="connsiteY28" fmla="*/ 1352490 h 1533489"/>
              <a:gd name="connsiteX29" fmla="*/ 1431775 w 1737132"/>
              <a:gd name="connsiteY29" fmla="*/ 1387415 h 1533489"/>
              <a:gd name="connsiteX30" fmla="*/ 1555600 w 1737132"/>
              <a:gd name="connsiteY30" fmla="*/ 1352490 h 1533489"/>
              <a:gd name="connsiteX31" fmla="*/ 1593700 w 1737132"/>
              <a:gd name="connsiteY31" fmla="*/ 1390590 h 1533489"/>
              <a:gd name="connsiteX32" fmla="*/ 1428600 w 1737132"/>
              <a:gd name="connsiteY32" fmla="*/ 1457265 h 1533489"/>
              <a:gd name="connsiteX33" fmla="*/ 1193650 w 1737132"/>
              <a:gd name="connsiteY33" fmla="*/ 1431865 h 1533489"/>
              <a:gd name="connsiteX34" fmla="*/ 1076175 w 1737132"/>
              <a:gd name="connsiteY34" fmla="*/ 1454090 h 1533489"/>
              <a:gd name="connsiteX35" fmla="*/ 930125 w 1737132"/>
              <a:gd name="connsiteY35" fmla="*/ 1479490 h 1533489"/>
              <a:gd name="connsiteX36" fmla="*/ 739625 w 1737132"/>
              <a:gd name="connsiteY36" fmla="*/ 1492190 h 1533489"/>
              <a:gd name="connsiteX37" fmla="*/ 590400 w 1737132"/>
              <a:gd name="connsiteY37" fmla="*/ 1533465 h 1533489"/>
              <a:gd name="connsiteX38" fmla="*/ 418950 w 1737132"/>
              <a:gd name="connsiteY38" fmla="*/ 1485840 h 1533489"/>
              <a:gd name="connsiteX39" fmla="*/ 495150 w 1737132"/>
              <a:gd name="connsiteY39" fmla="*/ 1473140 h 1533489"/>
              <a:gd name="connsiteX40" fmla="*/ 618975 w 1737132"/>
              <a:gd name="connsiteY40" fmla="*/ 1431865 h 1533489"/>
              <a:gd name="connsiteX41" fmla="*/ 596750 w 1737132"/>
              <a:gd name="connsiteY41" fmla="*/ 1374715 h 1533489"/>
              <a:gd name="connsiteX42" fmla="*/ 345925 w 1737132"/>
              <a:gd name="connsiteY42" fmla="*/ 1387415 h 1533489"/>
              <a:gd name="connsiteX43" fmla="*/ 155425 w 1737132"/>
              <a:gd name="connsiteY43" fmla="*/ 1320740 h 1533489"/>
              <a:gd name="connsiteX44" fmla="*/ 164950 w 1737132"/>
              <a:gd name="connsiteY44" fmla="*/ 1244540 h 1533489"/>
              <a:gd name="connsiteX45" fmla="*/ 323700 w 1737132"/>
              <a:gd name="connsiteY45" fmla="*/ 1317565 h 1533489"/>
              <a:gd name="connsiteX46" fmla="*/ 491975 w 1737132"/>
              <a:gd name="connsiteY46" fmla="*/ 1273115 h 1533489"/>
              <a:gd name="connsiteX47" fmla="*/ 415775 w 1737132"/>
              <a:gd name="connsiteY47" fmla="*/ 1171515 h 1533489"/>
              <a:gd name="connsiteX48" fmla="*/ 364975 w 1737132"/>
              <a:gd name="connsiteY48" fmla="*/ 1120715 h 1533489"/>
              <a:gd name="connsiteX49" fmla="*/ 431650 w 1737132"/>
              <a:gd name="connsiteY49" fmla="*/ 1057215 h 1533489"/>
              <a:gd name="connsiteX50" fmla="*/ 212575 w 1737132"/>
              <a:gd name="connsiteY50" fmla="*/ 949265 h 1533489"/>
              <a:gd name="connsiteX51" fmla="*/ 9375 w 1737132"/>
              <a:gd name="connsiteY51" fmla="*/ 863540 h 1533489"/>
              <a:gd name="connsiteX52" fmla="*/ 44300 w 1737132"/>
              <a:gd name="connsiteY52" fmla="*/ 787340 h 1533489"/>
              <a:gd name="connsiteX53" fmla="*/ 136375 w 1737132"/>
              <a:gd name="connsiteY53" fmla="*/ 847665 h 1533489"/>
              <a:gd name="connsiteX54" fmla="*/ 361800 w 1737132"/>
              <a:gd name="connsiteY54" fmla="*/ 892115 h 1533489"/>
              <a:gd name="connsiteX55" fmla="*/ 425300 w 1737132"/>
              <a:gd name="connsiteY55" fmla="*/ 784165 h 1533489"/>
              <a:gd name="connsiteX56" fmla="*/ 336400 w 1737132"/>
              <a:gd name="connsiteY56" fmla="*/ 625415 h 1533489"/>
              <a:gd name="connsiteX57" fmla="*/ 231625 w 1737132"/>
              <a:gd name="connsiteY57" fmla="*/ 434915 h 1533489"/>
              <a:gd name="connsiteX58" fmla="*/ 203050 w 1737132"/>
              <a:gd name="connsiteY58" fmla="*/ 374590 h 1533489"/>
              <a:gd name="connsiteX59" fmla="*/ 279250 w 1737132"/>
              <a:gd name="connsiteY59" fmla="*/ 403165 h 1533489"/>
              <a:gd name="connsiteX60" fmla="*/ 387200 w 1737132"/>
              <a:gd name="connsiteY60" fmla="*/ 577790 h 1533489"/>
              <a:gd name="connsiteX61" fmla="*/ 479275 w 1737132"/>
              <a:gd name="connsiteY61" fmla="*/ 663515 h 1533489"/>
              <a:gd name="connsiteX62" fmla="*/ 514200 w 1737132"/>
              <a:gd name="connsiteY62" fmla="*/ 603190 h 1533489"/>
              <a:gd name="connsiteX63" fmla="*/ 558650 w 1737132"/>
              <a:gd name="connsiteY63" fmla="*/ 571440 h 1533489"/>
              <a:gd name="connsiteX64" fmla="*/ 526900 w 1737132"/>
              <a:gd name="connsiteY64" fmla="*/ 476190 h 1533489"/>
              <a:gd name="connsiteX65" fmla="*/ 618975 w 1737132"/>
              <a:gd name="connsiteY65" fmla="*/ 488890 h 1533489"/>
              <a:gd name="connsiteX66" fmla="*/ 739625 w 1737132"/>
              <a:gd name="connsiteY66" fmla="*/ 438090 h 1533489"/>
              <a:gd name="connsiteX67" fmla="*/ 799950 w 1737132"/>
              <a:gd name="connsiteY67" fmla="*/ 301565 h 1533489"/>
              <a:gd name="connsiteX68" fmla="*/ 784075 w 1737132"/>
              <a:gd name="connsiteY68" fmla="*/ 69790 h 1533489"/>
              <a:gd name="connsiteX69" fmla="*/ 834875 w 1737132"/>
              <a:gd name="connsiteY69" fmla="*/ 3115 h 1533489"/>
              <a:gd name="connsiteX70" fmla="*/ 860275 w 1737132"/>
              <a:gd name="connsiteY70" fmla="*/ 149165 h 1533489"/>
              <a:gd name="connsiteX71" fmla="*/ 892025 w 1737132"/>
              <a:gd name="connsiteY71" fmla="*/ 387290 h 1533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737132" h="1533489">
                <a:moveTo>
                  <a:pt x="892025" y="387290"/>
                </a:moveTo>
                <a:cubicBezTo>
                  <a:pt x="912663" y="439678"/>
                  <a:pt x="945471" y="450261"/>
                  <a:pt x="984100" y="463490"/>
                </a:cubicBezTo>
                <a:cubicBezTo>
                  <a:pt x="1022729" y="476719"/>
                  <a:pt x="1090463" y="484657"/>
                  <a:pt x="1123800" y="466665"/>
                </a:cubicBezTo>
                <a:cubicBezTo>
                  <a:pt x="1157137" y="448673"/>
                  <a:pt x="1167192" y="373532"/>
                  <a:pt x="1184125" y="355540"/>
                </a:cubicBezTo>
                <a:cubicBezTo>
                  <a:pt x="1201058" y="337548"/>
                  <a:pt x="1221167" y="343898"/>
                  <a:pt x="1225400" y="358715"/>
                </a:cubicBezTo>
                <a:cubicBezTo>
                  <a:pt x="1229633" y="373532"/>
                  <a:pt x="1213758" y="416394"/>
                  <a:pt x="1209525" y="444440"/>
                </a:cubicBezTo>
                <a:cubicBezTo>
                  <a:pt x="1205292" y="472486"/>
                  <a:pt x="1190475" y="497886"/>
                  <a:pt x="1200000" y="526990"/>
                </a:cubicBezTo>
                <a:cubicBezTo>
                  <a:pt x="1209525" y="556094"/>
                  <a:pt x="1243392" y="595782"/>
                  <a:pt x="1266675" y="619065"/>
                </a:cubicBezTo>
                <a:cubicBezTo>
                  <a:pt x="1289958" y="642348"/>
                  <a:pt x="1304246" y="673569"/>
                  <a:pt x="1339700" y="666690"/>
                </a:cubicBezTo>
                <a:cubicBezTo>
                  <a:pt x="1375154" y="659811"/>
                  <a:pt x="1432833" y="602132"/>
                  <a:pt x="1479400" y="577790"/>
                </a:cubicBezTo>
                <a:cubicBezTo>
                  <a:pt x="1525967" y="553448"/>
                  <a:pt x="1586292" y="525403"/>
                  <a:pt x="1619100" y="520640"/>
                </a:cubicBezTo>
                <a:cubicBezTo>
                  <a:pt x="1651908" y="515877"/>
                  <a:pt x="1685246" y="500003"/>
                  <a:pt x="1676250" y="549215"/>
                </a:cubicBezTo>
                <a:cubicBezTo>
                  <a:pt x="1667254" y="598427"/>
                  <a:pt x="1593171" y="598957"/>
                  <a:pt x="1546075" y="625415"/>
                </a:cubicBezTo>
                <a:cubicBezTo>
                  <a:pt x="1498979" y="651873"/>
                  <a:pt x="1424896" y="686269"/>
                  <a:pt x="1393675" y="707965"/>
                </a:cubicBezTo>
                <a:cubicBezTo>
                  <a:pt x="1362454" y="729661"/>
                  <a:pt x="1353458" y="749240"/>
                  <a:pt x="1358750" y="755590"/>
                </a:cubicBezTo>
                <a:cubicBezTo>
                  <a:pt x="1364042" y="761940"/>
                  <a:pt x="1407433" y="749769"/>
                  <a:pt x="1425425" y="746065"/>
                </a:cubicBezTo>
                <a:cubicBezTo>
                  <a:pt x="1443417" y="742361"/>
                  <a:pt x="1455058" y="728603"/>
                  <a:pt x="1466700" y="733365"/>
                </a:cubicBezTo>
                <a:cubicBezTo>
                  <a:pt x="1478342" y="738127"/>
                  <a:pt x="1503742" y="759294"/>
                  <a:pt x="1495275" y="774640"/>
                </a:cubicBezTo>
                <a:cubicBezTo>
                  <a:pt x="1486808" y="789986"/>
                  <a:pt x="1432833" y="801628"/>
                  <a:pt x="1415900" y="825440"/>
                </a:cubicBezTo>
                <a:cubicBezTo>
                  <a:pt x="1398967" y="849253"/>
                  <a:pt x="1396850" y="880473"/>
                  <a:pt x="1393675" y="917515"/>
                </a:cubicBezTo>
                <a:cubicBezTo>
                  <a:pt x="1390500" y="954557"/>
                  <a:pt x="1395792" y="1012236"/>
                  <a:pt x="1396850" y="1047690"/>
                </a:cubicBezTo>
                <a:cubicBezTo>
                  <a:pt x="1397908" y="1083144"/>
                  <a:pt x="1371450" y="1126536"/>
                  <a:pt x="1400025" y="1130240"/>
                </a:cubicBezTo>
                <a:cubicBezTo>
                  <a:pt x="1428600" y="1133944"/>
                  <a:pt x="1516971" y="1082086"/>
                  <a:pt x="1568300" y="1069915"/>
                </a:cubicBezTo>
                <a:cubicBezTo>
                  <a:pt x="1619629" y="1057744"/>
                  <a:pt x="1684717" y="1048219"/>
                  <a:pt x="1708000" y="1057215"/>
                </a:cubicBezTo>
                <a:cubicBezTo>
                  <a:pt x="1731283" y="1066211"/>
                  <a:pt x="1759858" y="1090553"/>
                  <a:pt x="1708000" y="1123890"/>
                </a:cubicBezTo>
                <a:cubicBezTo>
                  <a:pt x="1656142" y="1157227"/>
                  <a:pt x="1645029" y="1115423"/>
                  <a:pt x="1606400" y="1123890"/>
                </a:cubicBezTo>
                <a:cubicBezTo>
                  <a:pt x="1567771" y="1132357"/>
                  <a:pt x="1525438" y="1154582"/>
                  <a:pt x="1476225" y="1174690"/>
                </a:cubicBezTo>
                <a:cubicBezTo>
                  <a:pt x="1427013" y="1194798"/>
                  <a:pt x="1342346" y="1214907"/>
                  <a:pt x="1311125" y="1244540"/>
                </a:cubicBezTo>
                <a:cubicBezTo>
                  <a:pt x="1279904" y="1274173"/>
                  <a:pt x="1268792" y="1328678"/>
                  <a:pt x="1288900" y="1352490"/>
                </a:cubicBezTo>
                <a:cubicBezTo>
                  <a:pt x="1309008" y="1376302"/>
                  <a:pt x="1387325" y="1387415"/>
                  <a:pt x="1431775" y="1387415"/>
                </a:cubicBezTo>
                <a:cubicBezTo>
                  <a:pt x="1476225" y="1387415"/>
                  <a:pt x="1528613" y="1351961"/>
                  <a:pt x="1555600" y="1352490"/>
                </a:cubicBezTo>
                <a:cubicBezTo>
                  <a:pt x="1582587" y="1353019"/>
                  <a:pt x="1614867" y="1373128"/>
                  <a:pt x="1593700" y="1390590"/>
                </a:cubicBezTo>
                <a:cubicBezTo>
                  <a:pt x="1572533" y="1408052"/>
                  <a:pt x="1495275" y="1450386"/>
                  <a:pt x="1428600" y="1457265"/>
                </a:cubicBezTo>
                <a:cubicBezTo>
                  <a:pt x="1361925" y="1464144"/>
                  <a:pt x="1252387" y="1432394"/>
                  <a:pt x="1193650" y="1431865"/>
                </a:cubicBezTo>
                <a:cubicBezTo>
                  <a:pt x="1134913" y="1431336"/>
                  <a:pt x="1120096" y="1446153"/>
                  <a:pt x="1076175" y="1454090"/>
                </a:cubicBezTo>
                <a:cubicBezTo>
                  <a:pt x="1032254" y="1462028"/>
                  <a:pt x="986217" y="1473140"/>
                  <a:pt x="930125" y="1479490"/>
                </a:cubicBezTo>
                <a:cubicBezTo>
                  <a:pt x="874033" y="1485840"/>
                  <a:pt x="796246" y="1483194"/>
                  <a:pt x="739625" y="1492190"/>
                </a:cubicBezTo>
                <a:cubicBezTo>
                  <a:pt x="683004" y="1501186"/>
                  <a:pt x="643846" y="1534523"/>
                  <a:pt x="590400" y="1533465"/>
                </a:cubicBezTo>
                <a:cubicBezTo>
                  <a:pt x="536954" y="1532407"/>
                  <a:pt x="425300" y="1540344"/>
                  <a:pt x="418950" y="1485840"/>
                </a:cubicBezTo>
                <a:cubicBezTo>
                  <a:pt x="412600" y="1431336"/>
                  <a:pt x="461813" y="1482136"/>
                  <a:pt x="495150" y="1473140"/>
                </a:cubicBezTo>
                <a:cubicBezTo>
                  <a:pt x="528487" y="1464144"/>
                  <a:pt x="602042" y="1448269"/>
                  <a:pt x="618975" y="1431865"/>
                </a:cubicBezTo>
                <a:cubicBezTo>
                  <a:pt x="635908" y="1415461"/>
                  <a:pt x="642258" y="1382123"/>
                  <a:pt x="596750" y="1374715"/>
                </a:cubicBezTo>
                <a:cubicBezTo>
                  <a:pt x="551242" y="1367307"/>
                  <a:pt x="419479" y="1396411"/>
                  <a:pt x="345925" y="1387415"/>
                </a:cubicBezTo>
                <a:cubicBezTo>
                  <a:pt x="272371" y="1378419"/>
                  <a:pt x="185587" y="1344552"/>
                  <a:pt x="155425" y="1320740"/>
                </a:cubicBezTo>
                <a:cubicBezTo>
                  <a:pt x="125263" y="1296928"/>
                  <a:pt x="136904" y="1245069"/>
                  <a:pt x="164950" y="1244540"/>
                </a:cubicBezTo>
                <a:cubicBezTo>
                  <a:pt x="192996" y="1244011"/>
                  <a:pt x="269196" y="1312803"/>
                  <a:pt x="323700" y="1317565"/>
                </a:cubicBezTo>
                <a:cubicBezTo>
                  <a:pt x="378204" y="1322327"/>
                  <a:pt x="467104" y="1329207"/>
                  <a:pt x="491975" y="1273115"/>
                </a:cubicBezTo>
                <a:cubicBezTo>
                  <a:pt x="516846" y="1217023"/>
                  <a:pt x="436942" y="1196915"/>
                  <a:pt x="415775" y="1171515"/>
                </a:cubicBezTo>
                <a:cubicBezTo>
                  <a:pt x="394608" y="1146115"/>
                  <a:pt x="375029" y="1187390"/>
                  <a:pt x="364975" y="1120715"/>
                </a:cubicBezTo>
                <a:cubicBezTo>
                  <a:pt x="354921" y="1054040"/>
                  <a:pt x="457050" y="1085790"/>
                  <a:pt x="431650" y="1057215"/>
                </a:cubicBezTo>
                <a:cubicBezTo>
                  <a:pt x="406250" y="1028640"/>
                  <a:pt x="282954" y="981544"/>
                  <a:pt x="212575" y="949265"/>
                </a:cubicBezTo>
                <a:cubicBezTo>
                  <a:pt x="142196" y="916986"/>
                  <a:pt x="37421" y="890527"/>
                  <a:pt x="9375" y="863540"/>
                </a:cubicBezTo>
                <a:cubicBezTo>
                  <a:pt x="-18671" y="836553"/>
                  <a:pt x="23133" y="789986"/>
                  <a:pt x="44300" y="787340"/>
                </a:cubicBezTo>
                <a:cubicBezTo>
                  <a:pt x="65467" y="784694"/>
                  <a:pt x="83458" y="830203"/>
                  <a:pt x="136375" y="847665"/>
                </a:cubicBezTo>
                <a:cubicBezTo>
                  <a:pt x="189292" y="865128"/>
                  <a:pt x="313646" y="902698"/>
                  <a:pt x="361800" y="892115"/>
                </a:cubicBezTo>
                <a:cubicBezTo>
                  <a:pt x="409954" y="881532"/>
                  <a:pt x="429533" y="828615"/>
                  <a:pt x="425300" y="784165"/>
                </a:cubicBezTo>
                <a:cubicBezTo>
                  <a:pt x="421067" y="739715"/>
                  <a:pt x="368679" y="683623"/>
                  <a:pt x="336400" y="625415"/>
                </a:cubicBezTo>
                <a:cubicBezTo>
                  <a:pt x="304121" y="567207"/>
                  <a:pt x="253850" y="476719"/>
                  <a:pt x="231625" y="434915"/>
                </a:cubicBezTo>
                <a:cubicBezTo>
                  <a:pt x="209400" y="393111"/>
                  <a:pt x="182413" y="408457"/>
                  <a:pt x="203050" y="374590"/>
                </a:cubicBezTo>
                <a:cubicBezTo>
                  <a:pt x="223687" y="340723"/>
                  <a:pt x="248558" y="369298"/>
                  <a:pt x="279250" y="403165"/>
                </a:cubicBezTo>
                <a:cubicBezTo>
                  <a:pt x="309942" y="437032"/>
                  <a:pt x="353863" y="534398"/>
                  <a:pt x="387200" y="577790"/>
                </a:cubicBezTo>
                <a:cubicBezTo>
                  <a:pt x="420537" y="621182"/>
                  <a:pt x="458108" y="659282"/>
                  <a:pt x="479275" y="663515"/>
                </a:cubicBezTo>
                <a:cubicBezTo>
                  <a:pt x="500442" y="667748"/>
                  <a:pt x="478746" y="643936"/>
                  <a:pt x="514200" y="603190"/>
                </a:cubicBezTo>
                <a:cubicBezTo>
                  <a:pt x="549654" y="562444"/>
                  <a:pt x="556533" y="592607"/>
                  <a:pt x="558650" y="571440"/>
                </a:cubicBezTo>
                <a:cubicBezTo>
                  <a:pt x="560767" y="550273"/>
                  <a:pt x="497796" y="512173"/>
                  <a:pt x="526900" y="476190"/>
                </a:cubicBezTo>
                <a:cubicBezTo>
                  <a:pt x="556004" y="440207"/>
                  <a:pt x="583521" y="495240"/>
                  <a:pt x="618975" y="488890"/>
                </a:cubicBezTo>
                <a:cubicBezTo>
                  <a:pt x="654429" y="482540"/>
                  <a:pt x="674538" y="488361"/>
                  <a:pt x="739625" y="438090"/>
                </a:cubicBezTo>
                <a:cubicBezTo>
                  <a:pt x="804712" y="387819"/>
                  <a:pt x="792542" y="362948"/>
                  <a:pt x="799950" y="301565"/>
                </a:cubicBezTo>
                <a:cubicBezTo>
                  <a:pt x="807358" y="240182"/>
                  <a:pt x="778254" y="119532"/>
                  <a:pt x="784075" y="69790"/>
                </a:cubicBezTo>
                <a:cubicBezTo>
                  <a:pt x="789896" y="20048"/>
                  <a:pt x="822175" y="-10114"/>
                  <a:pt x="834875" y="3115"/>
                </a:cubicBezTo>
                <a:cubicBezTo>
                  <a:pt x="926950" y="29044"/>
                  <a:pt x="850750" y="85136"/>
                  <a:pt x="860275" y="149165"/>
                </a:cubicBezTo>
                <a:cubicBezTo>
                  <a:pt x="869800" y="213194"/>
                  <a:pt x="871388" y="334903"/>
                  <a:pt x="892025" y="387290"/>
                </a:cubicBezTo>
                <a:close/>
              </a:path>
            </a:pathLst>
          </a:custGeom>
          <a:gradFill flip="none" rotWithShape="1">
            <a:gsLst>
              <a:gs pos="0">
                <a:schemeClr val="accent3">
                  <a:lumMod val="75000"/>
                </a:schemeClr>
              </a:gs>
              <a:gs pos="100000">
                <a:schemeClr val="accent3">
                  <a:lumMod val="40000"/>
                  <a:lumOff val="60000"/>
                </a:schemeClr>
              </a:gs>
            </a:gsLst>
            <a:lin ang="2700000" scaled="1"/>
            <a:tileRect/>
          </a:gradFill>
          <a:ln w="12700">
            <a:solidFill>
              <a:srgbClr val="682E74"/>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6" name="Oval 86">
            <a:extLst>
              <a:ext uri="{FF2B5EF4-FFF2-40B4-BE49-F238E27FC236}">
                <a16:creationId xmlns:a16="http://schemas.microsoft.com/office/drawing/2014/main" id="{4BEFFF9A-0ACB-8123-1A20-95166DFCBFD0}"/>
              </a:ext>
            </a:extLst>
          </p:cNvPr>
          <p:cNvSpPr/>
          <p:nvPr/>
        </p:nvSpPr>
        <p:spPr bwMode="auto">
          <a:xfrm rot="18000000">
            <a:off x="3351228" y="2805100"/>
            <a:ext cx="564471" cy="366620"/>
          </a:xfrm>
          <a:custGeom>
            <a:avLst/>
            <a:gdLst>
              <a:gd name="connsiteX0" fmla="*/ 0 w 557067"/>
              <a:gd name="connsiteY0" fmla="*/ 232818 h 465635"/>
              <a:gd name="connsiteX1" fmla="*/ 278534 w 557067"/>
              <a:gd name="connsiteY1" fmla="*/ 0 h 465635"/>
              <a:gd name="connsiteX2" fmla="*/ 557068 w 557067"/>
              <a:gd name="connsiteY2" fmla="*/ 232818 h 465635"/>
              <a:gd name="connsiteX3" fmla="*/ 278534 w 557067"/>
              <a:gd name="connsiteY3" fmla="*/ 465636 h 465635"/>
              <a:gd name="connsiteX4" fmla="*/ 0 w 557067"/>
              <a:gd name="connsiteY4" fmla="*/ 232818 h 465635"/>
              <a:gd name="connsiteX0" fmla="*/ 116 w 557184"/>
              <a:gd name="connsiteY0" fmla="*/ 232818 h 316372"/>
              <a:gd name="connsiteX1" fmla="*/ 278650 w 557184"/>
              <a:gd name="connsiteY1" fmla="*/ 0 h 316372"/>
              <a:gd name="connsiteX2" fmla="*/ 557184 w 557184"/>
              <a:gd name="connsiteY2" fmla="*/ 232818 h 316372"/>
              <a:gd name="connsiteX3" fmla="*/ 305888 w 557184"/>
              <a:gd name="connsiteY3" fmla="*/ 303263 h 316372"/>
              <a:gd name="connsiteX4" fmla="*/ 116 w 557184"/>
              <a:gd name="connsiteY4" fmla="*/ 232818 h 316372"/>
              <a:gd name="connsiteX0" fmla="*/ 53 w 557121"/>
              <a:gd name="connsiteY0" fmla="*/ 232818 h 363558"/>
              <a:gd name="connsiteX1" fmla="*/ 278587 w 557121"/>
              <a:gd name="connsiteY1" fmla="*/ 0 h 363558"/>
              <a:gd name="connsiteX2" fmla="*/ 557121 w 557121"/>
              <a:gd name="connsiteY2" fmla="*/ 232818 h 363558"/>
              <a:gd name="connsiteX3" fmla="*/ 296642 w 557121"/>
              <a:gd name="connsiteY3" fmla="*/ 363558 h 363558"/>
              <a:gd name="connsiteX4" fmla="*/ 53 w 557121"/>
              <a:gd name="connsiteY4" fmla="*/ 232818 h 363558"/>
              <a:gd name="connsiteX0" fmla="*/ 37 w 552996"/>
              <a:gd name="connsiteY0" fmla="*/ 183166 h 366089"/>
              <a:gd name="connsiteX1" fmla="*/ 274462 w 552996"/>
              <a:gd name="connsiteY1" fmla="*/ 381 h 366089"/>
              <a:gd name="connsiteX2" fmla="*/ 552996 w 552996"/>
              <a:gd name="connsiteY2" fmla="*/ 233199 h 366089"/>
              <a:gd name="connsiteX3" fmla="*/ 292517 w 552996"/>
              <a:gd name="connsiteY3" fmla="*/ 363939 h 366089"/>
              <a:gd name="connsiteX4" fmla="*/ 37 w 552996"/>
              <a:gd name="connsiteY4" fmla="*/ 183166 h 366089"/>
              <a:gd name="connsiteX0" fmla="*/ 11512 w 564471"/>
              <a:gd name="connsiteY0" fmla="*/ 183697 h 366620"/>
              <a:gd name="connsiteX1" fmla="*/ 285937 w 564471"/>
              <a:gd name="connsiteY1" fmla="*/ 912 h 366620"/>
              <a:gd name="connsiteX2" fmla="*/ 564471 w 564471"/>
              <a:gd name="connsiteY2" fmla="*/ 233730 h 366620"/>
              <a:gd name="connsiteX3" fmla="*/ 303992 w 564471"/>
              <a:gd name="connsiteY3" fmla="*/ 364470 h 366620"/>
              <a:gd name="connsiteX4" fmla="*/ 11512 w 564471"/>
              <a:gd name="connsiteY4" fmla="*/ 183697 h 366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471" h="366620">
                <a:moveTo>
                  <a:pt x="11512" y="183697"/>
                </a:moveTo>
                <a:cubicBezTo>
                  <a:pt x="81779" y="40471"/>
                  <a:pt x="193777" y="-7427"/>
                  <a:pt x="285937" y="912"/>
                </a:cubicBezTo>
                <a:cubicBezTo>
                  <a:pt x="378097" y="9251"/>
                  <a:pt x="564471" y="105148"/>
                  <a:pt x="564471" y="233730"/>
                </a:cubicBezTo>
                <a:cubicBezTo>
                  <a:pt x="564471" y="362312"/>
                  <a:pt x="396152" y="372809"/>
                  <a:pt x="303992" y="364470"/>
                </a:cubicBezTo>
                <a:cubicBezTo>
                  <a:pt x="211832" y="356131"/>
                  <a:pt x="-58755" y="326923"/>
                  <a:pt x="11512" y="183697"/>
                </a:cubicBezTo>
                <a:close/>
              </a:path>
            </a:pathLst>
          </a:custGeom>
          <a:solidFill>
            <a:schemeClr val="accent3"/>
          </a:solidFill>
          <a:ln w="12700">
            <a:solidFill>
              <a:schemeClr val="accent3">
                <a:lumMod val="75000"/>
              </a:schemeClr>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7" name="TextBox 306">
            <a:extLst>
              <a:ext uri="{FF2B5EF4-FFF2-40B4-BE49-F238E27FC236}">
                <a16:creationId xmlns:a16="http://schemas.microsoft.com/office/drawing/2014/main" id="{E0DA77BA-01F1-AFB1-B3B9-A9F4CAE0A0C8}"/>
              </a:ext>
            </a:extLst>
          </p:cNvPr>
          <p:cNvSpPr txBox="1"/>
          <p:nvPr/>
        </p:nvSpPr>
        <p:spPr bwMode="auto">
          <a:xfrm>
            <a:off x="2324792" y="2221483"/>
            <a:ext cx="11544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Dendritic</a:t>
            </a:r>
            <a:br>
              <a:rPr lang="en-US" sz="1600" b="1" dirty="0">
                <a:solidFill>
                  <a:srgbClr val="000000"/>
                </a:solidFill>
                <a:latin typeface="Poppins" panose="00000500000000000000" pitchFamily="2" charset="0"/>
                <a:cs typeface="Poppins" panose="00000500000000000000" pitchFamily="2" charset="0"/>
              </a:rPr>
            </a:br>
            <a:r>
              <a:rPr lang="en-US" sz="1600" b="1" dirty="0">
                <a:solidFill>
                  <a:srgbClr val="000000"/>
                </a:solidFill>
                <a:latin typeface="Poppins" panose="00000500000000000000" pitchFamily="2" charset="0"/>
                <a:cs typeface="Poppins" panose="00000500000000000000" pitchFamily="2" charset="0"/>
              </a:rPr>
              <a:t>cell</a:t>
            </a:r>
            <a:endParaRPr lang="en-US" sz="1600" dirty="0">
              <a:solidFill>
                <a:srgbClr val="000000"/>
              </a:solidFill>
              <a:latin typeface="Poppins" panose="00000500000000000000" pitchFamily="2" charset="0"/>
              <a:cs typeface="Poppins" panose="00000500000000000000" pitchFamily="2" charset="0"/>
            </a:endParaRPr>
          </a:p>
        </p:txBody>
      </p:sp>
      <p:sp>
        <p:nvSpPr>
          <p:cNvPr id="308" name="Oval 307">
            <a:extLst>
              <a:ext uri="{FF2B5EF4-FFF2-40B4-BE49-F238E27FC236}">
                <a16:creationId xmlns:a16="http://schemas.microsoft.com/office/drawing/2014/main" id="{49FAE799-1476-BDE3-7173-E10ACF65D64A}"/>
              </a:ext>
            </a:extLst>
          </p:cNvPr>
          <p:cNvSpPr/>
          <p:nvPr/>
        </p:nvSpPr>
        <p:spPr bwMode="auto">
          <a:xfrm>
            <a:off x="6187677" y="3874527"/>
            <a:ext cx="89599" cy="89599"/>
          </a:xfrm>
          <a:prstGeom prst="ellipse">
            <a:avLst/>
          </a:prstGeom>
          <a:solidFill>
            <a:srgbClr val="E1471D"/>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9" name="Rounded Rectangle 109">
            <a:extLst>
              <a:ext uri="{FF2B5EF4-FFF2-40B4-BE49-F238E27FC236}">
                <a16:creationId xmlns:a16="http://schemas.microsoft.com/office/drawing/2014/main" id="{CA2BF8D2-23AD-D665-BA21-3B4927E388F6}"/>
              </a:ext>
            </a:extLst>
          </p:cNvPr>
          <p:cNvSpPr/>
          <p:nvPr/>
        </p:nvSpPr>
        <p:spPr bwMode="auto">
          <a:xfrm rot="10800000">
            <a:off x="2810105" y="5133504"/>
            <a:ext cx="204101" cy="92715"/>
          </a:xfrm>
          <a:prstGeom prst="roundRect">
            <a:avLst>
              <a:gd name="adj" fmla="val 35849"/>
            </a:avLst>
          </a:prstGeom>
          <a:solidFill>
            <a:schemeClr val="accent6">
              <a:lumMod val="60000"/>
              <a:lumOff val="4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10" name="Rounded Rectangle 110">
            <a:extLst>
              <a:ext uri="{FF2B5EF4-FFF2-40B4-BE49-F238E27FC236}">
                <a16:creationId xmlns:a16="http://schemas.microsoft.com/office/drawing/2014/main" id="{D235DEDA-BD33-7969-16AA-F85EC1598A7D}"/>
              </a:ext>
            </a:extLst>
          </p:cNvPr>
          <p:cNvSpPr/>
          <p:nvPr/>
        </p:nvSpPr>
        <p:spPr bwMode="auto">
          <a:xfrm rot="12671653">
            <a:off x="2848307" y="4988365"/>
            <a:ext cx="204101" cy="92715"/>
          </a:xfrm>
          <a:prstGeom prst="roundRect">
            <a:avLst>
              <a:gd name="adj" fmla="val 35849"/>
            </a:avLst>
          </a:prstGeom>
          <a:solidFill>
            <a:schemeClr val="accent6">
              <a:lumMod val="60000"/>
              <a:lumOff val="4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nvGrpSpPr>
          <p:cNvPr id="311" name="Group 310">
            <a:extLst>
              <a:ext uri="{FF2B5EF4-FFF2-40B4-BE49-F238E27FC236}">
                <a16:creationId xmlns:a16="http://schemas.microsoft.com/office/drawing/2014/main" id="{587668A5-F35E-684A-8029-0266767091D5}"/>
              </a:ext>
            </a:extLst>
          </p:cNvPr>
          <p:cNvGrpSpPr/>
          <p:nvPr/>
        </p:nvGrpSpPr>
        <p:grpSpPr>
          <a:xfrm rot="4500000">
            <a:off x="5863306" y="4075984"/>
            <a:ext cx="242303" cy="237854"/>
            <a:chOff x="2962505" y="5140765"/>
            <a:chExt cx="242303" cy="237854"/>
          </a:xfrm>
          <a:solidFill>
            <a:schemeClr val="accent6">
              <a:lumMod val="60000"/>
              <a:lumOff val="40000"/>
            </a:schemeClr>
          </a:solidFill>
        </p:grpSpPr>
        <p:sp>
          <p:nvSpPr>
            <p:cNvPr id="312" name="Rounded Rectangle 111">
              <a:extLst>
                <a:ext uri="{FF2B5EF4-FFF2-40B4-BE49-F238E27FC236}">
                  <a16:creationId xmlns:a16="http://schemas.microsoft.com/office/drawing/2014/main" id="{AD453FE9-4674-BFCA-DB55-CC814EF6AE92}"/>
                </a:ext>
              </a:extLst>
            </p:cNvPr>
            <p:cNvSpPr/>
            <p:nvPr/>
          </p:nvSpPr>
          <p:spPr bwMode="auto">
            <a:xfrm rot="10800000">
              <a:off x="2962505" y="5285904"/>
              <a:ext cx="204101" cy="92715"/>
            </a:xfrm>
            <a:prstGeom prst="roundRect">
              <a:avLst>
                <a:gd name="adj" fmla="val 35849"/>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13" name="Rounded Rectangle 112">
              <a:extLst>
                <a:ext uri="{FF2B5EF4-FFF2-40B4-BE49-F238E27FC236}">
                  <a16:creationId xmlns:a16="http://schemas.microsoft.com/office/drawing/2014/main" id="{FB9BD1ED-0843-D663-2BD1-830E710570D2}"/>
                </a:ext>
              </a:extLst>
            </p:cNvPr>
            <p:cNvSpPr/>
            <p:nvPr/>
          </p:nvSpPr>
          <p:spPr bwMode="auto">
            <a:xfrm rot="12671653">
              <a:off x="3000707" y="5140765"/>
              <a:ext cx="204101" cy="92715"/>
            </a:xfrm>
            <a:prstGeom prst="roundRect">
              <a:avLst>
                <a:gd name="adj" fmla="val 35849"/>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314" name="Group 313">
            <a:extLst>
              <a:ext uri="{FF2B5EF4-FFF2-40B4-BE49-F238E27FC236}">
                <a16:creationId xmlns:a16="http://schemas.microsoft.com/office/drawing/2014/main" id="{B2623AD4-D1AB-6FAE-031B-CA29D49ABE53}"/>
              </a:ext>
            </a:extLst>
          </p:cNvPr>
          <p:cNvGrpSpPr/>
          <p:nvPr/>
        </p:nvGrpSpPr>
        <p:grpSpPr>
          <a:xfrm>
            <a:off x="5939881" y="3326895"/>
            <a:ext cx="96257" cy="395906"/>
            <a:chOff x="5934069" y="4230304"/>
            <a:chExt cx="96257" cy="395906"/>
          </a:xfrm>
        </p:grpSpPr>
        <p:cxnSp>
          <p:nvCxnSpPr>
            <p:cNvPr id="315" name="Straight Connector 314">
              <a:extLst>
                <a:ext uri="{FF2B5EF4-FFF2-40B4-BE49-F238E27FC236}">
                  <a16:creationId xmlns:a16="http://schemas.microsoft.com/office/drawing/2014/main" id="{A5EDE1A8-5101-1EB1-DF99-5725E4BE1E1A}"/>
                </a:ext>
              </a:extLst>
            </p:cNvPr>
            <p:cNvCxnSpPr>
              <a:cxnSpLocks/>
            </p:cNvCxnSpPr>
            <p:nvPr/>
          </p:nvCxnSpPr>
          <p:spPr bwMode="auto">
            <a:xfrm>
              <a:off x="5934069" y="4230304"/>
              <a:ext cx="0" cy="395906"/>
            </a:xfrm>
            <a:prstGeom prst="line">
              <a:avLst/>
            </a:prstGeom>
            <a:noFill/>
            <a:ln w="28575" cap="flat" cmpd="sng" algn="ctr">
              <a:solidFill>
                <a:schemeClr val="accent1">
                  <a:lumMod val="60000"/>
                  <a:lumOff val="40000"/>
                </a:schemeClr>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2B466C15-4906-BD6C-A543-8E733D75201B}"/>
                </a:ext>
              </a:extLst>
            </p:cNvPr>
            <p:cNvCxnSpPr>
              <a:cxnSpLocks/>
            </p:cNvCxnSpPr>
            <p:nvPr/>
          </p:nvCxnSpPr>
          <p:spPr bwMode="auto">
            <a:xfrm>
              <a:off x="6030326" y="4230304"/>
              <a:ext cx="0" cy="395906"/>
            </a:xfrm>
            <a:prstGeom prst="line">
              <a:avLst/>
            </a:prstGeom>
            <a:noFill/>
            <a:ln w="28575" cap="flat" cmpd="sng" algn="ctr">
              <a:solidFill>
                <a:schemeClr val="accent1">
                  <a:lumMod val="60000"/>
                  <a:lumOff val="40000"/>
                </a:schemeClr>
              </a:solidFill>
              <a:prstDash val="solid"/>
              <a:round/>
              <a:headEnd type="none" w="med" len="med"/>
              <a:tailEnd type="none" w="med" len="med"/>
            </a:ln>
            <a:effectLst/>
          </p:spPr>
        </p:cxnSp>
      </p:grpSp>
      <p:grpSp>
        <p:nvGrpSpPr>
          <p:cNvPr id="317" name="Group 316">
            <a:extLst>
              <a:ext uri="{FF2B5EF4-FFF2-40B4-BE49-F238E27FC236}">
                <a16:creationId xmlns:a16="http://schemas.microsoft.com/office/drawing/2014/main" id="{E63BAB99-0440-FDED-4E30-8DE26D853C6F}"/>
              </a:ext>
            </a:extLst>
          </p:cNvPr>
          <p:cNvGrpSpPr/>
          <p:nvPr/>
        </p:nvGrpSpPr>
        <p:grpSpPr>
          <a:xfrm>
            <a:off x="6188980" y="3387011"/>
            <a:ext cx="96257" cy="395906"/>
            <a:chOff x="5934069" y="4230304"/>
            <a:chExt cx="96257" cy="395906"/>
          </a:xfrm>
        </p:grpSpPr>
        <p:cxnSp>
          <p:nvCxnSpPr>
            <p:cNvPr id="318" name="Straight Connector 317">
              <a:extLst>
                <a:ext uri="{FF2B5EF4-FFF2-40B4-BE49-F238E27FC236}">
                  <a16:creationId xmlns:a16="http://schemas.microsoft.com/office/drawing/2014/main" id="{9FF216B3-29C9-FE86-A3FB-83930C052233}"/>
                </a:ext>
              </a:extLst>
            </p:cNvPr>
            <p:cNvCxnSpPr>
              <a:cxnSpLocks/>
            </p:cNvCxnSpPr>
            <p:nvPr/>
          </p:nvCxnSpPr>
          <p:spPr bwMode="auto">
            <a:xfrm>
              <a:off x="5934069" y="4230304"/>
              <a:ext cx="0" cy="395906"/>
            </a:xfrm>
            <a:prstGeom prst="line">
              <a:avLst/>
            </a:prstGeom>
            <a:noFill/>
            <a:ln w="28575" cap="flat" cmpd="sng" algn="ctr">
              <a:solidFill>
                <a:schemeClr val="accent5"/>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BDBCDE57-8233-98FC-8026-C692FA39C12E}"/>
                </a:ext>
              </a:extLst>
            </p:cNvPr>
            <p:cNvCxnSpPr>
              <a:cxnSpLocks/>
            </p:cNvCxnSpPr>
            <p:nvPr/>
          </p:nvCxnSpPr>
          <p:spPr bwMode="auto">
            <a:xfrm>
              <a:off x="6030326" y="4230304"/>
              <a:ext cx="0" cy="395906"/>
            </a:xfrm>
            <a:prstGeom prst="line">
              <a:avLst/>
            </a:prstGeom>
            <a:noFill/>
            <a:ln w="28575" cap="flat" cmpd="sng" algn="ctr">
              <a:solidFill>
                <a:schemeClr val="accent5"/>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2EC43DF0-6B43-6D02-B060-B0BD1112194A}"/>
              </a:ext>
            </a:extLst>
          </p:cNvPr>
          <p:cNvGrpSpPr/>
          <p:nvPr/>
        </p:nvGrpSpPr>
        <p:grpSpPr>
          <a:xfrm rot="18486712">
            <a:off x="6702592" y="3174966"/>
            <a:ext cx="96257" cy="395906"/>
            <a:chOff x="5934069" y="4230304"/>
            <a:chExt cx="96257" cy="395906"/>
          </a:xfrm>
        </p:grpSpPr>
        <p:cxnSp>
          <p:nvCxnSpPr>
            <p:cNvPr id="321" name="Straight Connector 320">
              <a:extLst>
                <a:ext uri="{FF2B5EF4-FFF2-40B4-BE49-F238E27FC236}">
                  <a16:creationId xmlns:a16="http://schemas.microsoft.com/office/drawing/2014/main" id="{6C3BB6C9-41F3-7072-D312-5661C2DE22C6}"/>
                </a:ext>
              </a:extLst>
            </p:cNvPr>
            <p:cNvCxnSpPr>
              <a:cxnSpLocks/>
            </p:cNvCxnSpPr>
            <p:nvPr/>
          </p:nvCxnSpPr>
          <p:spPr bwMode="auto">
            <a:xfrm>
              <a:off x="5934069" y="4230304"/>
              <a:ext cx="0" cy="395906"/>
            </a:xfrm>
            <a:prstGeom prst="line">
              <a:avLst/>
            </a:prstGeom>
            <a:noFill/>
            <a:ln w="28575" cap="flat" cmpd="sng" algn="ctr">
              <a:solidFill>
                <a:schemeClr val="accent1">
                  <a:lumMod val="60000"/>
                  <a:lumOff val="40000"/>
                </a:schemeClr>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2562D6B2-01F9-E7D8-6AE3-EC7BD685C33F}"/>
                </a:ext>
              </a:extLst>
            </p:cNvPr>
            <p:cNvCxnSpPr>
              <a:cxnSpLocks/>
            </p:cNvCxnSpPr>
            <p:nvPr/>
          </p:nvCxnSpPr>
          <p:spPr bwMode="auto">
            <a:xfrm>
              <a:off x="6030326" y="4230304"/>
              <a:ext cx="0" cy="395906"/>
            </a:xfrm>
            <a:prstGeom prst="line">
              <a:avLst/>
            </a:prstGeom>
            <a:noFill/>
            <a:ln w="28575" cap="flat" cmpd="sng" algn="ctr">
              <a:solidFill>
                <a:schemeClr val="accent1">
                  <a:lumMod val="60000"/>
                  <a:lumOff val="40000"/>
                </a:schemeClr>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BC516473-FC35-6CE3-7F72-5CF5D2B2A317}"/>
              </a:ext>
            </a:extLst>
          </p:cNvPr>
          <p:cNvGrpSpPr/>
          <p:nvPr/>
        </p:nvGrpSpPr>
        <p:grpSpPr>
          <a:xfrm rot="5400000">
            <a:off x="5788930" y="3779293"/>
            <a:ext cx="395539" cy="194821"/>
            <a:chOff x="2706586" y="3175968"/>
            <a:chExt cx="395539" cy="194821"/>
          </a:xfrm>
          <a:solidFill>
            <a:schemeClr val="accent1">
              <a:lumMod val="40000"/>
              <a:lumOff val="60000"/>
            </a:schemeClr>
          </a:solidFill>
        </p:grpSpPr>
        <p:sp>
          <p:nvSpPr>
            <p:cNvPr id="324" name="Rounded Rectangle 95">
              <a:extLst>
                <a:ext uri="{FF2B5EF4-FFF2-40B4-BE49-F238E27FC236}">
                  <a16:creationId xmlns:a16="http://schemas.microsoft.com/office/drawing/2014/main" id="{DA6B2CC9-7D75-2F2E-A8A8-CFEF37D263A5}"/>
                </a:ext>
              </a:extLst>
            </p:cNvPr>
            <p:cNvSpPr/>
            <p:nvPr/>
          </p:nvSpPr>
          <p:spPr bwMode="auto">
            <a:xfrm>
              <a:off x="2903496" y="3277384"/>
              <a:ext cx="198629" cy="90230"/>
            </a:xfrm>
            <a:prstGeom prst="roundRect">
              <a:avLst>
                <a:gd name="adj" fmla="val 50000"/>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5" name="Rounded Rectangle 96">
              <a:extLst>
                <a:ext uri="{FF2B5EF4-FFF2-40B4-BE49-F238E27FC236}">
                  <a16:creationId xmlns:a16="http://schemas.microsoft.com/office/drawing/2014/main" id="{AE48581C-7A3E-D5B1-40EB-3C97A38A31D0}"/>
                </a:ext>
              </a:extLst>
            </p:cNvPr>
            <p:cNvSpPr/>
            <p:nvPr/>
          </p:nvSpPr>
          <p:spPr bwMode="auto">
            <a:xfrm>
              <a:off x="2707768" y="3280559"/>
              <a:ext cx="198629" cy="90230"/>
            </a:xfrm>
            <a:prstGeom prst="roundRect">
              <a:avLst>
                <a:gd name="adj" fmla="val 50000"/>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6" name="Rounded Rectangle 97">
              <a:extLst>
                <a:ext uri="{FF2B5EF4-FFF2-40B4-BE49-F238E27FC236}">
                  <a16:creationId xmlns:a16="http://schemas.microsoft.com/office/drawing/2014/main" id="{489462E3-CA51-5338-A831-46CE1674DC2B}"/>
                </a:ext>
              </a:extLst>
            </p:cNvPr>
            <p:cNvSpPr/>
            <p:nvPr/>
          </p:nvSpPr>
          <p:spPr bwMode="auto">
            <a:xfrm>
              <a:off x="2902314" y="3175968"/>
              <a:ext cx="198629" cy="90230"/>
            </a:xfrm>
            <a:prstGeom prst="roundRect">
              <a:avLst>
                <a:gd name="adj" fmla="val 50000"/>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7" name="Rounded Rectangle 98">
              <a:extLst>
                <a:ext uri="{FF2B5EF4-FFF2-40B4-BE49-F238E27FC236}">
                  <a16:creationId xmlns:a16="http://schemas.microsoft.com/office/drawing/2014/main" id="{B67D854B-11B0-F9E5-827A-797D41481372}"/>
                </a:ext>
              </a:extLst>
            </p:cNvPr>
            <p:cNvSpPr/>
            <p:nvPr/>
          </p:nvSpPr>
          <p:spPr bwMode="auto">
            <a:xfrm>
              <a:off x="2706586" y="3179143"/>
              <a:ext cx="198629" cy="90230"/>
            </a:xfrm>
            <a:prstGeom prst="roundRect">
              <a:avLst>
                <a:gd name="adj" fmla="val 50000"/>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328" name="Group 327">
            <a:extLst>
              <a:ext uri="{FF2B5EF4-FFF2-40B4-BE49-F238E27FC236}">
                <a16:creationId xmlns:a16="http://schemas.microsoft.com/office/drawing/2014/main" id="{0B0916F3-7A1B-DB71-EC3C-AABAD5FBCF8B}"/>
              </a:ext>
            </a:extLst>
          </p:cNvPr>
          <p:cNvGrpSpPr/>
          <p:nvPr/>
        </p:nvGrpSpPr>
        <p:grpSpPr>
          <a:xfrm rot="2443746">
            <a:off x="6829711" y="3496897"/>
            <a:ext cx="395539" cy="194821"/>
            <a:chOff x="2706586" y="3175968"/>
            <a:chExt cx="395539" cy="194821"/>
          </a:xfrm>
          <a:solidFill>
            <a:schemeClr val="accent1">
              <a:lumMod val="40000"/>
              <a:lumOff val="60000"/>
            </a:schemeClr>
          </a:solidFill>
        </p:grpSpPr>
        <p:sp>
          <p:nvSpPr>
            <p:cNvPr id="329" name="Rounded Rectangle 100">
              <a:extLst>
                <a:ext uri="{FF2B5EF4-FFF2-40B4-BE49-F238E27FC236}">
                  <a16:creationId xmlns:a16="http://schemas.microsoft.com/office/drawing/2014/main" id="{EA27646B-1B0D-F1FF-D3C5-DFD8ECDE8395}"/>
                </a:ext>
              </a:extLst>
            </p:cNvPr>
            <p:cNvSpPr/>
            <p:nvPr/>
          </p:nvSpPr>
          <p:spPr bwMode="auto">
            <a:xfrm>
              <a:off x="2903496" y="3277384"/>
              <a:ext cx="198629" cy="90230"/>
            </a:xfrm>
            <a:prstGeom prst="roundRect">
              <a:avLst>
                <a:gd name="adj" fmla="val 50000"/>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0" name="Rounded Rectangle 101">
              <a:extLst>
                <a:ext uri="{FF2B5EF4-FFF2-40B4-BE49-F238E27FC236}">
                  <a16:creationId xmlns:a16="http://schemas.microsoft.com/office/drawing/2014/main" id="{3F1F6381-3B43-F787-A843-2BD8FB5F153D}"/>
                </a:ext>
              </a:extLst>
            </p:cNvPr>
            <p:cNvSpPr/>
            <p:nvPr/>
          </p:nvSpPr>
          <p:spPr bwMode="auto">
            <a:xfrm>
              <a:off x="2707768" y="3280559"/>
              <a:ext cx="198629" cy="90230"/>
            </a:xfrm>
            <a:prstGeom prst="roundRect">
              <a:avLst>
                <a:gd name="adj" fmla="val 50000"/>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1" name="Rounded Rectangle 102">
              <a:extLst>
                <a:ext uri="{FF2B5EF4-FFF2-40B4-BE49-F238E27FC236}">
                  <a16:creationId xmlns:a16="http://schemas.microsoft.com/office/drawing/2014/main" id="{E1AC05DA-6C51-F081-FC2E-2CF6C2FEA90C}"/>
                </a:ext>
              </a:extLst>
            </p:cNvPr>
            <p:cNvSpPr/>
            <p:nvPr/>
          </p:nvSpPr>
          <p:spPr bwMode="auto">
            <a:xfrm>
              <a:off x="2902314" y="3175968"/>
              <a:ext cx="198629" cy="90230"/>
            </a:xfrm>
            <a:prstGeom prst="roundRect">
              <a:avLst>
                <a:gd name="adj" fmla="val 50000"/>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2" name="Rounded Rectangle 103">
              <a:extLst>
                <a:ext uri="{FF2B5EF4-FFF2-40B4-BE49-F238E27FC236}">
                  <a16:creationId xmlns:a16="http://schemas.microsoft.com/office/drawing/2014/main" id="{66101C5D-E6C8-E899-A567-63AD7D865F06}"/>
                </a:ext>
              </a:extLst>
            </p:cNvPr>
            <p:cNvSpPr/>
            <p:nvPr/>
          </p:nvSpPr>
          <p:spPr bwMode="auto">
            <a:xfrm>
              <a:off x="2706586" y="3179143"/>
              <a:ext cx="198629" cy="90230"/>
            </a:xfrm>
            <a:prstGeom prst="roundRect">
              <a:avLst>
                <a:gd name="adj" fmla="val 50000"/>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333" name="Group 332">
            <a:extLst>
              <a:ext uri="{FF2B5EF4-FFF2-40B4-BE49-F238E27FC236}">
                <a16:creationId xmlns:a16="http://schemas.microsoft.com/office/drawing/2014/main" id="{97F520E1-AF71-3808-ADC2-8531F33D0AB2}"/>
              </a:ext>
            </a:extLst>
          </p:cNvPr>
          <p:cNvGrpSpPr/>
          <p:nvPr/>
        </p:nvGrpSpPr>
        <p:grpSpPr>
          <a:xfrm>
            <a:off x="3628452" y="3525742"/>
            <a:ext cx="96257" cy="395906"/>
            <a:chOff x="5934069" y="4230304"/>
            <a:chExt cx="96257" cy="395906"/>
          </a:xfrm>
        </p:grpSpPr>
        <p:cxnSp>
          <p:nvCxnSpPr>
            <p:cNvPr id="334" name="Straight Connector 333">
              <a:extLst>
                <a:ext uri="{FF2B5EF4-FFF2-40B4-BE49-F238E27FC236}">
                  <a16:creationId xmlns:a16="http://schemas.microsoft.com/office/drawing/2014/main" id="{3566CC4C-1DEA-891F-CE78-137374D5696D}"/>
                </a:ext>
              </a:extLst>
            </p:cNvPr>
            <p:cNvCxnSpPr>
              <a:cxnSpLocks/>
            </p:cNvCxnSpPr>
            <p:nvPr/>
          </p:nvCxnSpPr>
          <p:spPr bwMode="auto">
            <a:xfrm>
              <a:off x="5934069" y="4230304"/>
              <a:ext cx="0" cy="395906"/>
            </a:xfrm>
            <a:prstGeom prst="line">
              <a:avLst/>
            </a:prstGeom>
            <a:noFill/>
            <a:ln w="28575" cap="flat" cmpd="sng" algn="ctr">
              <a:solidFill>
                <a:schemeClr val="accent5"/>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14699AE2-8D46-DCBD-7121-D2FD75383108}"/>
                </a:ext>
              </a:extLst>
            </p:cNvPr>
            <p:cNvCxnSpPr>
              <a:cxnSpLocks/>
            </p:cNvCxnSpPr>
            <p:nvPr/>
          </p:nvCxnSpPr>
          <p:spPr bwMode="auto">
            <a:xfrm>
              <a:off x="6030326" y="4230304"/>
              <a:ext cx="0" cy="395906"/>
            </a:xfrm>
            <a:prstGeom prst="line">
              <a:avLst/>
            </a:prstGeom>
            <a:noFill/>
            <a:ln w="28575" cap="flat" cmpd="sng" algn="ctr">
              <a:solidFill>
                <a:schemeClr val="accent5"/>
              </a:solidFill>
              <a:prstDash val="solid"/>
              <a:round/>
              <a:headEnd type="none" w="med" len="med"/>
              <a:tailEnd type="none" w="med" len="med"/>
            </a:ln>
            <a:effectLst/>
          </p:spPr>
        </p:cxnSp>
      </p:grpSp>
      <p:grpSp>
        <p:nvGrpSpPr>
          <p:cNvPr id="336" name="Group 335">
            <a:extLst>
              <a:ext uri="{FF2B5EF4-FFF2-40B4-BE49-F238E27FC236}">
                <a16:creationId xmlns:a16="http://schemas.microsoft.com/office/drawing/2014/main" id="{6737E782-E199-3611-5EE7-059BCA5B1E1D}"/>
              </a:ext>
            </a:extLst>
          </p:cNvPr>
          <p:cNvGrpSpPr/>
          <p:nvPr/>
        </p:nvGrpSpPr>
        <p:grpSpPr>
          <a:xfrm rot="21388606">
            <a:off x="4024894" y="3407285"/>
            <a:ext cx="96257" cy="395906"/>
            <a:chOff x="5934069" y="4230304"/>
            <a:chExt cx="96257" cy="395906"/>
          </a:xfrm>
        </p:grpSpPr>
        <p:cxnSp>
          <p:nvCxnSpPr>
            <p:cNvPr id="337" name="Straight Connector 336">
              <a:extLst>
                <a:ext uri="{FF2B5EF4-FFF2-40B4-BE49-F238E27FC236}">
                  <a16:creationId xmlns:a16="http://schemas.microsoft.com/office/drawing/2014/main" id="{F8051BA5-5F3E-B337-C634-64ED947AFD30}"/>
                </a:ext>
              </a:extLst>
            </p:cNvPr>
            <p:cNvCxnSpPr>
              <a:cxnSpLocks/>
            </p:cNvCxnSpPr>
            <p:nvPr/>
          </p:nvCxnSpPr>
          <p:spPr bwMode="auto">
            <a:xfrm>
              <a:off x="5934069" y="4230304"/>
              <a:ext cx="0" cy="395906"/>
            </a:xfrm>
            <a:prstGeom prst="line">
              <a:avLst/>
            </a:prstGeom>
            <a:noFill/>
            <a:ln w="28575" cap="flat" cmpd="sng" algn="ctr">
              <a:solidFill>
                <a:schemeClr val="accent1">
                  <a:lumMod val="60000"/>
                  <a:lumOff val="40000"/>
                </a:schemeClr>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0B7DD934-9263-CC97-BACF-BE4EE8A13101}"/>
                </a:ext>
              </a:extLst>
            </p:cNvPr>
            <p:cNvCxnSpPr>
              <a:cxnSpLocks/>
            </p:cNvCxnSpPr>
            <p:nvPr/>
          </p:nvCxnSpPr>
          <p:spPr bwMode="auto">
            <a:xfrm>
              <a:off x="6030326" y="4230304"/>
              <a:ext cx="0" cy="395906"/>
            </a:xfrm>
            <a:prstGeom prst="line">
              <a:avLst/>
            </a:prstGeom>
            <a:noFill/>
            <a:ln w="28575" cap="flat" cmpd="sng" algn="ctr">
              <a:solidFill>
                <a:schemeClr val="accent1">
                  <a:lumMod val="60000"/>
                  <a:lumOff val="40000"/>
                </a:schemeClr>
              </a:solidFill>
              <a:prstDash val="solid"/>
              <a:round/>
              <a:headEnd type="none" w="med" len="med"/>
              <a:tailEnd type="none" w="med" len="med"/>
            </a:ln>
            <a:effectLst/>
          </p:spPr>
        </p:cxnSp>
      </p:grpSp>
      <p:grpSp>
        <p:nvGrpSpPr>
          <p:cNvPr id="339" name="Group 338">
            <a:extLst>
              <a:ext uri="{FF2B5EF4-FFF2-40B4-BE49-F238E27FC236}">
                <a16:creationId xmlns:a16="http://schemas.microsoft.com/office/drawing/2014/main" id="{5E4E0B5E-E3A5-E072-D1EF-DD57DEDBD56C}"/>
              </a:ext>
            </a:extLst>
          </p:cNvPr>
          <p:cNvGrpSpPr/>
          <p:nvPr/>
        </p:nvGrpSpPr>
        <p:grpSpPr>
          <a:xfrm rot="5400000">
            <a:off x="3209338" y="3076419"/>
            <a:ext cx="96257" cy="395906"/>
            <a:chOff x="5934069" y="4230304"/>
            <a:chExt cx="96257" cy="395906"/>
          </a:xfrm>
        </p:grpSpPr>
        <p:cxnSp>
          <p:nvCxnSpPr>
            <p:cNvPr id="340" name="Straight Connector 339">
              <a:extLst>
                <a:ext uri="{FF2B5EF4-FFF2-40B4-BE49-F238E27FC236}">
                  <a16:creationId xmlns:a16="http://schemas.microsoft.com/office/drawing/2014/main" id="{6FDD8608-032C-D159-120F-BC1BC5F9308E}"/>
                </a:ext>
              </a:extLst>
            </p:cNvPr>
            <p:cNvCxnSpPr>
              <a:cxnSpLocks/>
            </p:cNvCxnSpPr>
            <p:nvPr/>
          </p:nvCxnSpPr>
          <p:spPr bwMode="auto">
            <a:xfrm>
              <a:off x="5934069" y="4230304"/>
              <a:ext cx="0" cy="395906"/>
            </a:xfrm>
            <a:prstGeom prst="line">
              <a:avLst/>
            </a:prstGeom>
            <a:noFill/>
            <a:ln w="28575" cap="flat" cmpd="sng" algn="ctr">
              <a:solidFill>
                <a:schemeClr val="accent1">
                  <a:lumMod val="60000"/>
                  <a:lumOff val="40000"/>
                </a:schemeClr>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0B88233D-0E58-A80B-2207-B115ADB7885C}"/>
                </a:ext>
              </a:extLst>
            </p:cNvPr>
            <p:cNvCxnSpPr>
              <a:cxnSpLocks/>
            </p:cNvCxnSpPr>
            <p:nvPr/>
          </p:nvCxnSpPr>
          <p:spPr bwMode="auto">
            <a:xfrm>
              <a:off x="6030326" y="4230304"/>
              <a:ext cx="0" cy="395906"/>
            </a:xfrm>
            <a:prstGeom prst="line">
              <a:avLst/>
            </a:prstGeom>
            <a:noFill/>
            <a:ln w="28575" cap="flat" cmpd="sng" algn="ctr">
              <a:solidFill>
                <a:schemeClr val="accent1">
                  <a:lumMod val="60000"/>
                  <a:lumOff val="40000"/>
                </a:schemeClr>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A90E0F1B-803F-6FEE-4AA6-B61198E71E01}"/>
              </a:ext>
            </a:extLst>
          </p:cNvPr>
          <p:cNvGrpSpPr/>
          <p:nvPr/>
        </p:nvGrpSpPr>
        <p:grpSpPr>
          <a:xfrm>
            <a:off x="2709761" y="3175968"/>
            <a:ext cx="395539" cy="194821"/>
            <a:chOff x="2709761" y="3175968"/>
            <a:chExt cx="395539" cy="194821"/>
          </a:xfrm>
          <a:solidFill>
            <a:schemeClr val="accent1">
              <a:lumMod val="40000"/>
              <a:lumOff val="60000"/>
            </a:schemeClr>
          </a:solidFill>
        </p:grpSpPr>
        <p:sp>
          <p:nvSpPr>
            <p:cNvPr id="343" name="Rounded Rectangle 89">
              <a:extLst>
                <a:ext uri="{FF2B5EF4-FFF2-40B4-BE49-F238E27FC236}">
                  <a16:creationId xmlns:a16="http://schemas.microsoft.com/office/drawing/2014/main" id="{3290DE87-00DB-C01F-DB57-98117C835C46}"/>
                </a:ext>
              </a:extLst>
            </p:cNvPr>
            <p:cNvSpPr/>
            <p:nvPr/>
          </p:nvSpPr>
          <p:spPr bwMode="auto">
            <a:xfrm>
              <a:off x="2906671" y="3277384"/>
              <a:ext cx="198629" cy="90230"/>
            </a:xfrm>
            <a:prstGeom prst="roundRect">
              <a:avLst>
                <a:gd name="adj" fmla="val 50000"/>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4" name="Rounded Rectangle 90">
              <a:extLst>
                <a:ext uri="{FF2B5EF4-FFF2-40B4-BE49-F238E27FC236}">
                  <a16:creationId xmlns:a16="http://schemas.microsoft.com/office/drawing/2014/main" id="{920C6A1A-D9E3-E7B7-8E72-83DE733CF017}"/>
                </a:ext>
              </a:extLst>
            </p:cNvPr>
            <p:cNvSpPr/>
            <p:nvPr/>
          </p:nvSpPr>
          <p:spPr bwMode="auto">
            <a:xfrm>
              <a:off x="2710943" y="3280559"/>
              <a:ext cx="198629" cy="90230"/>
            </a:xfrm>
            <a:prstGeom prst="roundRect">
              <a:avLst>
                <a:gd name="adj" fmla="val 50000"/>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5" name="Rounded Rectangle 91">
              <a:extLst>
                <a:ext uri="{FF2B5EF4-FFF2-40B4-BE49-F238E27FC236}">
                  <a16:creationId xmlns:a16="http://schemas.microsoft.com/office/drawing/2014/main" id="{87563A6A-F29B-BFFE-AAA6-B1AC36D45071}"/>
                </a:ext>
              </a:extLst>
            </p:cNvPr>
            <p:cNvSpPr/>
            <p:nvPr/>
          </p:nvSpPr>
          <p:spPr bwMode="auto">
            <a:xfrm>
              <a:off x="2905489" y="3175968"/>
              <a:ext cx="198629" cy="90230"/>
            </a:xfrm>
            <a:prstGeom prst="roundRect">
              <a:avLst>
                <a:gd name="adj" fmla="val 50000"/>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6" name="Rounded Rectangle 92">
              <a:extLst>
                <a:ext uri="{FF2B5EF4-FFF2-40B4-BE49-F238E27FC236}">
                  <a16:creationId xmlns:a16="http://schemas.microsoft.com/office/drawing/2014/main" id="{3F55C251-5E43-E8CA-970D-4DAC96F053D4}"/>
                </a:ext>
              </a:extLst>
            </p:cNvPr>
            <p:cNvSpPr/>
            <p:nvPr/>
          </p:nvSpPr>
          <p:spPr bwMode="auto">
            <a:xfrm>
              <a:off x="2709761" y="3179143"/>
              <a:ext cx="198629" cy="90230"/>
            </a:xfrm>
            <a:prstGeom prst="roundRect">
              <a:avLst>
                <a:gd name="adj" fmla="val 50000"/>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347" name="Group 346">
            <a:extLst>
              <a:ext uri="{FF2B5EF4-FFF2-40B4-BE49-F238E27FC236}">
                <a16:creationId xmlns:a16="http://schemas.microsoft.com/office/drawing/2014/main" id="{02FB6018-DF3F-473A-F4DE-7042BBEC3B68}"/>
              </a:ext>
            </a:extLst>
          </p:cNvPr>
          <p:cNvGrpSpPr/>
          <p:nvPr/>
        </p:nvGrpSpPr>
        <p:grpSpPr>
          <a:xfrm rot="5207612">
            <a:off x="3904727" y="3861780"/>
            <a:ext cx="395539" cy="194821"/>
            <a:chOff x="2706586" y="3175968"/>
            <a:chExt cx="395539" cy="194821"/>
          </a:xfrm>
          <a:solidFill>
            <a:schemeClr val="accent1">
              <a:lumMod val="40000"/>
              <a:lumOff val="60000"/>
            </a:schemeClr>
          </a:solidFill>
        </p:grpSpPr>
        <p:sp>
          <p:nvSpPr>
            <p:cNvPr id="348" name="Rounded Rectangle 105">
              <a:extLst>
                <a:ext uri="{FF2B5EF4-FFF2-40B4-BE49-F238E27FC236}">
                  <a16:creationId xmlns:a16="http://schemas.microsoft.com/office/drawing/2014/main" id="{319CDAC2-BCB7-ECBA-91FC-78D948FC3AF0}"/>
                </a:ext>
              </a:extLst>
            </p:cNvPr>
            <p:cNvSpPr/>
            <p:nvPr/>
          </p:nvSpPr>
          <p:spPr bwMode="auto">
            <a:xfrm>
              <a:off x="2903496" y="3277384"/>
              <a:ext cx="198629" cy="90230"/>
            </a:xfrm>
            <a:prstGeom prst="roundRect">
              <a:avLst>
                <a:gd name="adj" fmla="val 50000"/>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9" name="Rounded Rectangle 106">
              <a:extLst>
                <a:ext uri="{FF2B5EF4-FFF2-40B4-BE49-F238E27FC236}">
                  <a16:creationId xmlns:a16="http://schemas.microsoft.com/office/drawing/2014/main" id="{B8023B3C-DDE0-CBBE-150F-D6A277D7F692}"/>
                </a:ext>
              </a:extLst>
            </p:cNvPr>
            <p:cNvSpPr/>
            <p:nvPr/>
          </p:nvSpPr>
          <p:spPr bwMode="auto">
            <a:xfrm>
              <a:off x="2707768" y="3280559"/>
              <a:ext cx="198629" cy="90230"/>
            </a:xfrm>
            <a:prstGeom prst="roundRect">
              <a:avLst>
                <a:gd name="adj" fmla="val 50000"/>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50" name="Rounded Rectangle 107">
              <a:extLst>
                <a:ext uri="{FF2B5EF4-FFF2-40B4-BE49-F238E27FC236}">
                  <a16:creationId xmlns:a16="http://schemas.microsoft.com/office/drawing/2014/main" id="{649364A7-B69A-82A3-0853-6E671970047D}"/>
                </a:ext>
              </a:extLst>
            </p:cNvPr>
            <p:cNvSpPr/>
            <p:nvPr/>
          </p:nvSpPr>
          <p:spPr bwMode="auto">
            <a:xfrm>
              <a:off x="2902314" y="3175968"/>
              <a:ext cx="198629" cy="90230"/>
            </a:xfrm>
            <a:prstGeom prst="roundRect">
              <a:avLst>
                <a:gd name="adj" fmla="val 50000"/>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51" name="Rounded Rectangle 108">
              <a:extLst>
                <a:ext uri="{FF2B5EF4-FFF2-40B4-BE49-F238E27FC236}">
                  <a16:creationId xmlns:a16="http://schemas.microsoft.com/office/drawing/2014/main" id="{3FC4C542-E45C-6416-821F-DBFA01273BE8}"/>
                </a:ext>
              </a:extLst>
            </p:cNvPr>
            <p:cNvSpPr/>
            <p:nvPr/>
          </p:nvSpPr>
          <p:spPr bwMode="auto">
            <a:xfrm>
              <a:off x="2706586" y="3179143"/>
              <a:ext cx="198629" cy="90230"/>
            </a:xfrm>
            <a:prstGeom prst="roundRect">
              <a:avLst>
                <a:gd name="adj" fmla="val 50000"/>
              </a:avLst>
            </a:prstGeom>
            <a:grp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352" name="Group 351">
            <a:extLst>
              <a:ext uri="{FF2B5EF4-FFF2-40B4-BE49-F238E27FC236}">
                <a16:creationId xmlns:a16="http://schemas.microsoft.com/office/drawing/2014/main" id="{FF98DFFD-0302-60EB-FA85-7F4DFFD5DE52}"/>
              </a:ext>
            </a:extLst>
          </p:cNvPr>
          <p:cNvGrpSpPr/>
          <p:nvPr/>
        </p:nvGrpSpPr>
        <p:grpSpPr>
          <a:xfrm>
            <a:off x="3590752" y="3772819"/>
            <a:ext cx="167966" cy="703931"/>
            <a:chOff x="3590752" y="3772819"/>
            <a:chExt cx="167966" cy="703931"/>
          </a:xfrm>
        </p:grpSpPr>
        <p:sp>
          <p:nvSpPr>
            <p:cNvPr id="353" name="Oval 352">
              <a:extLst>
                <a:ext uri="{FF2B5EF4-FFF2-40B4-BE49-F238E27FC236}">
                  <a16:creationId xmlns:a16="http://schemas.microsoft.com/office/drawing/2014/main" id="{6D5D4C8C-C249-C9F7-9EF6-21FFB3026474}"/>
                </a:ext>
              </a:extLst>
            </p:cNvPr>
            <p:cNvSpPr/>
            <p:nvPr/>
          </p:nvSpPr>
          <p:spPr bwMode="auto">
            <a:xfrm>
              <a:off x="3630288" y="4004256"/>
              <a:ext cx="89599" cy="89599"/>
            </a:xfrm>
            <a:prstGeom prst="ellipse">
              <a:avLst/>
            </a:prstGeom>
            <a:solidFill>
              <a:srgbClr val="E1471D"/>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54" name="Rounded Rectangle 114">
              <a:extLst>
                <a:ext uri="{FF2B5EF4-FFF2-40B4-BE49-F238E27FC236}">
                  <a16:creationId xmlns:a16="http://schemas.microsoft.com/office/drawing/2014/main" id="{CCE918AB-70B3-A3D2-BC29-4DF616A30441}"/>
                </a:ext>
              </a:extLst>
            </p:cNvPr>
            <p:cNvSpPr/>
            <p:nvPr/>
          </p:nvSpPr>
          <p:spPr bwMode="auto">
            <a:xfrm>
              <a:off x="3592182" y="4276470"/>
              <a:ext cx="71104" cy="200280"/>
            </a:xfrm>
            <a:prstGeom prst="roundRect">
              <a:avLst/>
            </a:prstGeom>
            <a:solidFill>
              <a:schemeClr val="accent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55" name="Rounded Rectangle 115">
              <a:extLst>
                <a:ext uri="{FF2B5EF4-FFF2-40B4-BE49-F238E27FC236}">
                  <a16:creationId xmlns:a16="http://schemas.microsoft.com/office/drawing/2014/main" id="{9AEEBB78-6C96-37DC-D83E-CA2B425F0914}"/>
                </a:ext>
              </a:extLst>
            </p:cNvPr>
            <p:cNvSpPr/>
            <p:nvPr/>
          </p:nvSpPr>
          <p:spPr bwMode="auto">
            <a:xfrm>
              <a:off x="3687614" y="4276470"/>
              <a:ext cx="71104" cy="200280"/>
            </a:xfrm>
            <a:prstGeom prst="roundRect">
              <a:avLst/>
            </a:prstGeom>
            <a:solidFill>
              <a:schemeClr val="accent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56" name="Freeform 124">
              <a:extLst>
                <a:ext uri="{FF2B5EF4-FFF2-40B4-BE49-F238E27FC236}">
                  <a16:creationId xmlns:a16="http://schemas.microsoft.com/office/drawing/2014/main" id="{24390983-987F-40E9-198C-C9F9E0EC73A1}"/>
                </a:ext>
              </a:extLst>
            </p:cNvPr>
            <p:cNvSpPr/>
            <p:nvPr/>
          </p:nvSpPr>
          <p:spPr bwMode="auto">
            <a:xfrm>
              <a:off x="3590752" y="4086824"/>
              <a:ext cx="71104" cy="200280"/>
            </a:xfrm>
            <a:custGeom>
              <a:avLst/>
              <a:gdLst>
                <a:gd name="connsiteX0" fmla="*/ 11851 w 71104"/>
                <a:gd name="connsiteY0" fmla="*/ 0 h 200280"/>
                <a:gd name="connsiteX1" fmla="*/ 49777 w 71104"/>
                <a:gd name="connsiteY1" fmla="*/ 0 h 200280"/>
                <a:gd name="connsiteX2" fmla="*/ 51228 w 71104"/>
                <a:gd name="connsiteY2" fmla="*/ 2152 h 200280"/>
                <a:gd name="connsiteX3" fmla="*/ 65468 w 71104"/>
                <a:gd name="connsiteY3" fmla="*/ 11753 h 200280"/>
                <a:gd name="connsiteX4" fmla="*/ 71104 w 71104"/>
                <a:gd name="connsiteY4" fmla="*/ 12891 h 200280"/>
                <a:gd name="connsiteX5" fmla="*/ 71104 w 71104"/>
                <a:gd name="connsiteY5" fmla="*/ 188429 h 200280"/>
                <a:gd name="connsiteX6" fmla="*/ 59253 w 71104"/>
                <a:gd name="connsiteY6" fmla="*/ 200280 h 200280"/>
                <a:gd name="connsiteX7" fmla="*/ 11851 w 71104"/>
                <a:gd name="connsiteY7" fmla="*/ 200280 h 200280"/>
                <a:gd name="connsiteX8" fmla="*/ 0 w 71104"/>
                <a:gd name="connsiteY8" fmla="*/ 188429 h 200280"/>
                <a:gd name="connsiteX9" fmla="*/ 0 w 71104"/>
                <a:gd name="connsiteY9" fmla="*/ 11851 h 200280"/>
                <a:gd name="connsiteX10" fmla="*/ 11851 w 71104"/>
                <a:gd name="connsiteY10" fmla="*/ 0 h 20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4" h="200280">
                  <a:moveTo>
                    <a:pt x="11851" y="0"/>
                  </a:moveTo>
                  <a:lnTo>
                    <a:pt x="49777" y="0"/>
                  </a:lnTo>
                  <a:lnTo>
                    <a:pt x="51228" y="2152"/>
                  </a:lnTo>
                  <a:cubicBezTo>
                    <a:pt x="55282" y="6206"/>
                    <a:pt x="60108" y="9487"/>
                    <a:pt x="65468" y="11753"/>
                  </a:cubicBezTo>
                  <a:lnTo>
                    <a:pt x="71104" y="12891"/>
                  </a:lnTo>
                  <a:lnTo>
                    <a:pt x="71104" y="188429"/>
                  </a:lnTo>
                  <a:cubicBezTo>
                    <a:pt x="71104" y="194974"/>
                    <a:pt x="65798" y="200280"/>
                    <a:pt x="59253" y="200280"/>
                  </a:cubicBezTo>
                  <a:lnTo>
                    <a:pt x="11851" y="200280"/>
                  </a:lnTo>
                  <a:cubicBezTo>
                    <a:pt x="5306" y="200280"/>
                    <a:pt x="0" y="194974"/>
                    <a:pt x="0" y="188429"/>
                  </a:cubicBezTo>
                  <a:lnTo>
                    <a:pt x="0" y="11851"/>
                  </a:lnTo>
                  <a:cubicBezTo>
                    <a:pt x="0" y="5306"/>
                    <a:pt x="5306" y="0"/>
                    <a:pt x="11851" y="0"/>
                  </a:cubicBezTo>
                  <a:close/>
                </a:path>
              </a:pathLst>
            </a:custGeom>
            <a:solidFill>
              <a:schemeClr val="accent3"/>
            </a:solidFill>
            <a:ln w="0">
              <a:solidFill>
                <a:srgbClr val="000000"/>
              </a:solidFill>
              <a:miter lim="800000"/>
              <a:headEnd/>
              <a:tailEnd/>
            </a:ln>
          </p:spPr>
          <p:txBody>
            <a:bodyPr wrap="square" rtlCol="0" anchor="b">
              <a:noAutofit/>
            </a:bodyP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57" name="Freeform 123">
              <a:extLst>
                <a:ext uri="{FF2B5EF4-FFF2-40B4-BE49-F238E27FC236}">
                  <a16:creationId xmlns:a16="http://schemas.microsoft.com/office/drawing/2014/main" id="{44AB84BC-BA7B-937D-091E-DFFB152064DB}"/>
                </a:ext>
              </a:extLst>
            </p:cNvPr>
            <p:cNvSpPr/>
            <p:nvPr/>
          </p:nvSpPr>
          <p:spPr bwMode="auto">
            <a:xfrm>
              <a:off x="3686184" y="4086824"/>
              <a:ext cx="71104" cy="200280"/>
            </a:xfrm>
            <a:custGeom>
              <a:avLst/>
              <a:gdLst>
                <a:gd name="connsiteX0" fmla="*/ 20603 w 71104"/>
                <a:gd name="connsiteY0" fmla="*/ 0 h 200280"/>
                <a:gd name="connsiteX1" fmla="*/ 59253 w 71104"/>
                <a:gd name="connsiteY1" fmla="*/ 0 h 200280"/>
                <a:gd name="connsiteX2" fmla="*/ 71104 w 71104"/>
                <a:gd name="connsiteY2" fmla="*/ 11851 h 200280"/>
                <a:gd name="connsiteX3" fmla="*/ 71104 w 71104"/>
                <a:gd name="connsiteY3" fmla="*/ 188429 h 200280"/>
                <a:gd name="connsiteX4" fmla="*/ 59253 w 71104"/>
                <a:gd name="connsiteY4" fmla="*/ 200280 h 200280"/>
                <a:gd name="connsiteX5" fmla="*/ 11851 w 71104"/>
                <a:gd name="connsiteY5" fmla="*/ 200280 h 200280"/>
                <a:gd name="connsiteX6" fmla="*/ 0 w 71104"/>
                <a:gd name="connsiteY6" fmla="*/ 188429 h 200280"/>
                <a:gd name="connsiteX7" fmla="*/ 0 w 71104"/>
                <a:gd name="connsiteY7" fmla="*/ 12745 h 200280"/>
                <a:gd name="connsiteX8" fmla="*/ 4912 w 71104"/>
                <a:gd name="connsiteY8" fmla="*/ 11753 h 200280"/>
                <a:gd name="connsiteX9" fmla="*/ 19152 w 71104"/>
                <a:gd name="connsiteY9" fmla="*/ 2152 h 200280"/>
                <a:gd name="connsiteX10" fmla="*/ 20603 w 71104"/>
                <a:gd name="connsiteY10" fmla="*/ 0 h 20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4" h="200280">
                  <a:moveTo>
                    <a:pt x="20603" y="0"/>
                  </a:moveTo>
                  <a:lnTo>
                    <a:pt x="59253" y="0"/>
                  </a:lnTo>
                  <a:cubicBezTo>
                    <a:pt x="65798" y="0"/>
                    <a:pt x="71104" y="5306"/>
                    <a:pt x="71104" y="11851"/>
                  </a:cubicBezTo>
                  <a:lnTo>
                    <a:pt x="71104" y="188429"/>
                  </a:lnTo>
                  <a:cubicBezTo>
                    <a:pt x="71104" y="194974"/>
                    <a:pt x="65798" y="200280"/>
                    <a:pt x="59253" y="200280"/>
                  </a:cubicBezTo>
                  <a:lnTo>
                    <a:pt x="11851" y="200280"/>
                  </a:lnTo>
                  <a:cubicBezTo>
                    <a:pt x="5306" y="200280"/>
                    <a:pt x="0" y="194974"/>
                    <a:pt x="0" y="188429"/>
                  </a:cubicBezTo>
                  <a:lnTo>
                    <a:pt x="0" y="12745"/>
                  </a:lnTo>
                  <a:lnTo>
                    <a:pt x="4912" y="11753"/>
                  </a:lnTo>
                  <a:cubicBezTo>
                    <a:pt x="10272" y="9487"/>
                    <a:pt x="15099" y="6206"/>
                    <a:pt x="19152" y="2152"/>
                  </a:cubicBezTo>
                  <a:lnTo>
                    <a:pt x="20603" y="0"/>
                  </a:lnTo>
                  <a:close/>
                </a:path>
              </a:pathLst>
            </a:custGeom>
            <a:solidFill>
              <a:schemeClr val="accent3"/>
            </a:solidFill>
            <a:ln w="0">
              <a:solidFill>
                <a:srgbClr val="000000"/>
              </a:solidFill>
              <a:miter lim="800000"/>
              <a:headEnd/>
              <a:tailEnd/>
            </a:ln>
          </p:spPr>
          <p:txBody>
            <a:bodyPr wrap="square" rtlCol="0" anchor="b">
              <a:noAutofit/>
            </a:bodyP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58" name="Freeform 135">
              <a:extLst>
                <a:ext uri="{FF2B5EF4-FFF2-40B4-BE49-F238E27FC236}">
                  <a16:creationId xmlns:a16="http://schemas.microsoft.com/office/drawing/2014/main" id="{B64A9CEB-C3FD-35BD-576B-B25F7954CF0B}"/>
                </a:ext>
              </a:extLst>
            </p:cNvPr>
            <p:cNvSpPr/>
            <p:nvPr/>
          </p:nvSpPr>
          <p:spPr bwMode="auto">
            <a:xfrm>
              <a:off x="3592182" y="3772819"/>
              <a:ext cx="71104" cy="242339"/>
            </a:xfrm>
            <a:custGeom>
              <a:avLst/>
              <a:gdLst>
                <a:gd name="connsiteX0" fmla="*/ 11851 w 71104"/>
                <a:gd name="connsiteY0" fmla="*/ 0 h 242339"/>
                <a:gd name="connsiteX1" fmla="*/ 59253 w 71104"/>
                <a:gd name="connsiteY1" fmla="*/ 0 h 242339"/>
                <a:gd name="connsiteX2" fmla="*/ 71104 w 71104"/>
                <a:gd name="connsiteY2" fmla="*/ 11851 h 242339"/>
                <a:gd name="connsiteX3" fmla="*/ 71104 w 71104"/>
                <a:gd name="connsiteY3" fmla="*/ 223342 h 242339"/>
                <a:gd name="connsiteX4" fmla="*/ 65468 w 71104"/>
                <a:gd name="connsiteY4" fmla="*/ 224480 h 242339"/>
                <a:gd name="connsiteX5" fmla="*/ 51228 w 71104"/>
                <a:gd name="connsiteY5" fmla="*/ 234081 h 242339"/>
                <a:gd name="connsiteX6" fmla="*/ 45660 w 71104"/>
                <a:gd name="connsiteY6" fmla="*/ 242339 h 242339"/>
                <a:gd name="connsiteX7" fmla="*/ 11851 w 71104"/>
                <a:gd name="connsiteY7" fmla="*/ 242339 h 242339"/>
                <a:gd name="connsiteX8" fmla="*/ 0 w 71104"/>
                <a:gd name="connsiteY8" fmla="*/ 230488 h 242339"/>
                <a:gd name="connsiteX9" fmla="*/ 0 w 71104"/>
                <a:gd name="connsiteY9" fmla="*/ 11851 h 242339"/>
                <a:gd name="connsiteX10" fmla="*/ 11851 w 71104"/>
                <a:gd name="connsiteY10" fmla="*/ 0 h 242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4" h="242339">
                  <a:moveTo>
                    <a:pt x="11851" y="0"/>
                  </a:moveTo>
                  <a:lnTo>
                    <a:pt x="59253" y="0"/>
                  </a:lnTo>
                  <a:cubicBezTo>
                    <a:pt x="65798" y="0"/>
                    <a:pt x="71104" y="5306"/>
                    <a:pt x="71104" y="11851"/>
                  </a:cubicBezTo>
                  <a:lnTo>
                    <a:pt x="71104" y="223342"/>
                  </a:lnTo>
                  <a:lnTo>
                    <a:pt x="65468" y="224480"/>
                  </a:lnTo>
                  <a:cubicBezTo>
                    <a:pt x="60108" y="226747"/>
                    <a:pt x="55281" y="230027"/>
                    <a:pt x="51228" y="234081"/>
                  </a:cubicBezTo>
                  <a:lnTo>
                    <a:pt x="45660" y="242339"/>
                  </a:lnTo>
                  <a:lnTo>
                    <a:pt x="11851" y="242339"/>
                  </a:lnTo>
                  <a:cubicBezTo>
                    <a:pt x="5306" y="242339"/>
                    <a:pt x="0" y="237033"/>
                    <a:pt x="0" y="230488"/>
                  </a:cubicBezTo>
                  <a:lnTo>
                    <a:pt x="0" y="11851"/>
                  </a:lnTo>
                  <a:cubicBezTo>
                    <a:pt x="0" y="5306"/>
                    <a:pt x="5306" y="0"/>
                    <a:pt x="11851" y="0"/>
                  </a:cubicBezTo>
                  <a:close/>
                </a:path>
              </a:pathLst>
            </a:custGeom>
            <a:solidFill>
              <a:schemeClr val="accent5"/>
            </a:solidFill>
            <a:ln w="0">
              <a:solidFill>
                <a:srgbClr val="000000"/>
              </a:solidFill>
              <a:miter lim="800000"/>
              <a:headEnd/>
              <a:tailEnd/>
            </a:ln>
          </p:spPr>
          <p:txBody>
            <a:bodyPr wrap="square" rtlCol="0" anchor="b">
              <a:noAutofit/>
            </a:bodyP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59" name="Freeform 134">
              <a:extLst>
                <a:ext uri="{FF2B5EF4-FFF2-40B4-BE49-F238E27FC236}">
                  <a16:creationId xmlns:a16="http://schemas.microsoft.com/office/drawing/2014/main" id="{EC9D9504-C17C-BDED-252C-966488D6586E}"/>
                </a:ext>
              </a:extLst>
            </p:cNvPr>
            <p:cNvSpPr/>
            <p:nvPr/>
          </p:nvSpPr>
          <p:spPr bwMode="auto">
            <a:xfrm>
              <a:off x="3687614" y="3772819"/>
              <a:ext cx="71104" cy="242339"/>
            </a:xfrm>
            <a:custGeom>
              <a:avLst/>
              <a:gdLst>
                <a:gd name="connsiteX0" fmla="*/ 11851 w 71104"/>
                <a:gd name="connsiteY0" fmla="*/ 0 h 242339"/>
                <a:gd name="connsiteX1" fmla="*/ 59253 w 71104"/>
                <a:gd name="connsiteY1" fmla="*/ 0 h 242339"/>
                <a:gd name="connsiteX2" fmla="*/ 71104 w 71104"/>
                <a:gd name="connsiteY2" fmla="*/ 11851 h 242339"/>
                <a:gd name="connsiteX3" fmla="*/ 71104 w 71104"/>
                <a:gd name="connsiteY3" fmla="*/ 230488 h 242339"/>
                <a:gd name="connsiteX4" fmla="*/ 59253 w 71104"/>
                <a:gd name="connsiteY4" fmla="*/ 242339 h 242339"/>
                <a:gd name="connsiteX5" fmla="*/ 24720 w 71104"/>
                <a:gd name="connsiteY5" fmla="*/ 242339 h 242339"/>
                <a:gd name="connsiteX6" fmla="*/ 19152 w 71104"/>
                <a:gd name="connsiteY6" fmla="*/ 234081 h 242339"/>
                <a:gd name="connsiteX7" fmla="*/ 4912 w 71104"/>
                <a:gd name="connsiteY7" fmla="*/ 224480 h 242339"/>
                <a:gd name="connsiteX8" fmla="*/ 0 w 71104"/>
                <a:gd name="connsiteY8" fmla="*/ 223488 h 242339"/>
                <a:gd name="connsiteX9" fmla="*/ 0 w 71104"/>
                <a:gd name="connsiteY9" fmla="*/ 11851 h 242339"/>
                <a:gd name="connsiteX10" fmla="*/ 11851 w 71104"/>
                <a:gd name="connsiteY10" fmla="*/ 0 h 242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4" h="242339">
                  <a:moveTo>
                    <a:pt x="11851" y="0"/>
                  </a:moveTo>
                  <a:lnTo>
                    <a:pt x="59253" y="0"/>
                  </a:lnTo>
                  <a:cubicBezTo>
                    <a:pt x="65798" y="0"/>
                    <a:pt x="71104" y="5306"/>
                    <a:pt x="71104" y="11851"/>
                  </a:cubicBezTo>
                  <a:lnTo>
                    <a:pt x="71104" y="230488"/>
                  </a:lnTo>
                  <a:cubicBezTo>
                    <a:pt x="71104" y="237033"/>
                    <a:pt x="65798" y="242339"/>
                    <a:pt x="59253" y="242339"/>
                  </a:cubicBezTo>
                  <a:lnTo>
                    <a:pt x="24720" y="242339"/>
                  </a:lnTo>
                  <a:lnTo>
                    <a:pt x="19152" y="234081"/>
                  </a:lnTo>
                  <a:cubicBezTo>
                    <a:pt x="15099" y="230027"/>
                    <a:pt x="10272" y="226747"/>
                    <a:pt x="4912" y="224480"/>
                  </a:cubicBezTo>
                  <a:lnTo>
                    <a:pt x="0" y="223488"/>
                  </a:lnTo>
                  <a:lnTo>
                    <a:pt x="0" y="11851"/>
                  </a:lnTo>
                  <a:cubicBezTo>
                    <a:pt x="0" y="5306"/>
                    <a:pt x="5306" y="0"/>
                    <a:pt x="11851" y="0"/>
                  </a:cubicBezTo>
                  <a:close/>
                </a:path>
              </a:pathLst>
            </a:custGeom>
            <a:solidFill>
              <a:schemeClr val="accent5"/>
            </a:solidFill>
            <a:ln w="0">
              <a:solidFill>
                <a:srgbClr val="000000"/>
              </a:solidFill>
              <a:miter lim="800000"/>
              <a:headEnd/>
              <a:tailEnd/>
            </a:ln>
          </p:spPr>
          <p:txBody>
            <a:bodyPr wrap="square" rtlCol="0" anchor="b">
              <a:noAutofit/>
            </a:bodyP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360" name="Group 359">
            <a:extLst>
              <a:ext uri="{FF2B5EF4-FFF2-40B4-BE49-F238E27FC236}">
                <a16:creationId xmlns:a16="http://schemas.microsoft.com/office/drawing/2014/main" id="{9F153F10-F30B-8FAC-2015-1D29B87369FC}"/>
              </a:ext>
            </a:extLst>
          </p:cNvPr>
          <p:cNvGrpSpPr/>
          <p:nvPr/>
        </p:nvGrpSpPr>
        <p:grpSpPr>
          <a:xfrm>
            <a:off x="6148321" y="3643944"/>
            <a:ext cx="167966" cy="703931"/>
            <a:chOff x="3590752" y="3772819"/>
            <a:chExt cx="167966" cy="703931"/>
          </a:xfrm>
        </p:grpSpPr>
        <p:sp>
          <p:nvSpPr>
            <p:cNvPr id="361" name="Rounded Rectangle 141">
              <a:extLst>
                <a:ext uri="{FF2B5EF4-FFF2-40B4-BE49-F238E27FC236}">
                  <a16:creationId xmlns:a16="http://schemas.microsoft.com/office/drawing/2014/main" id="{D2C3EBA1-D6E6-1167-DECB-7665BDCB7568}"/>
                </a:ext>
              </a:extLst>
            </p:cNvPr>
            <p:cNvSpPr/>
            <p:nvPr/>
          </p:nvSpPr>
          <p:spPr bwMode="auto">
            <a:xfrm>
              <a:off x="3592182" y="4276470"/>
              <a:ext cx="71104" cy="200280"/>
            </a:xfrm>
            <a:prstGeom prst="roundRect">
              <a:avLst/>
            </a:prstGeom>
            <a:solidFill>
              <a:schemeClr val="accent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62" name="Rounded Rectangle 142">
              <a:extLst>
                <a:ext uri="{FF2B5EF4-FFF2-40B4-BE49-F238E27FC236}">
                  <a16:creationId xmlns:a16="http://schemas.microsoft.com/office/drawing/2014/main" id="{3F5CF542-9A64-69D3-F3AF-F2CA1BBB9282}"/>
                </a:ext>
              </a:extLst>
            </p:cNvPr>
            <p:cNvSpPr/>
            <p:nvPr/>
          </p:nvSpPr>
          <p:spPr bwMode="auto">
            <a:xfrm>
              <a:off x="3687614" y="4276470"/>
              <a:ext cx="71104" cy="200280"/>
            </a:xfrm>
            <a:prstGeom prst="roundRect">
              <a:avLst/>
            </a:prstGeom>
            <a:solidFill>
              <a:schemeClr val="accent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63" name="Freeform 143">
              <a:extLst>
                <a:ext uri="{FF2B5EF4-FFF2-40B4-BE49-F238E27FC236}">
                  <a16:creationId xmlns:a16="http://schemas.microsoft.com/office/drawing/2014/main" id="{41BE7ECC-7F21-B43E-2BE7-EFB23FF4CD5A}"/>
                </a:ext>
              </a:extLst>
            </p:cNvPr>
            <p:cNvSpPr/>
            <p:nvPr/>
          </p:nvSpPr>
          <p:spPr bwMode="auto">
            <a:xfrm>
              <a:off x="3590752" y="4086824"/>
              <a:ext cx="71104" cy="200280"/>
            </a:xfrm>
            <a:custGeom>
              <a:avLst/>
              <a:gdLst>
                <a:gd name="connsiteX0" fmla="*/ 11851 w 71104"/>
                <a:gd name="connsiteY0" fmla="*/ 0 h 200280"/>
                <a:gd name="connsiteX1" fmla="*/ 49777 w 71104"/>
                <a:gd name="connsiteY1" fmla="*/ 0 h 200280"/>
                <a:gd name="connsiteX2" fmla="*/ 51228 w 71104"/>
                <a:gd name="connsiteY2" fmla="*/ 2152 h 200280"/>
                <a:gd name="connsiteX3" fmla="*/ 65468 w 71104"/>
                <a:gd name="connsiteY3" fmla="*/ 11753 h 200280"/>
                <a:gd name="connsiteX4" fmla="*/ 71104 w 71104"/>
                <a:gd name="connsiteY4" fmla="*/ 12891 h 200280"/>
                <a:gd name="connsiteX5" fmla="*/ 71104 w 71104"/>
                <a:gd name="connsiteY5" fmla="*/ 188429 h 200280"/>
                <a:gd name="connsiteX6" fmla="*/ 59253 w 71104"/>
                <a:gd name="connsiteY6" fmla="*/ 200280 h 200280"/>
                <a:gd name="connsiteX7" fmla="*/ 11851 w 71104"/>
                <a:gd name="connsiteY7" fmla="*/ 200280 h 200280"/>
                <a:gd name="connsiteX8" fmla="*/ 0 w 71104"/>
                <a:gd name="connsiteY8" fmla="*/ 188429 h 200280"/>
                <a:gd name="connsiteX9" fmla="*/ 0 w 71104"/>
                <a:gd name="connsiteY9" fmla="*/ 11851 h 200280"/>
                <a:gd name="connsiteX10" fmla="*/ 11851 w 71104"/>
                <a:gd name="connsiteY10" fmla="*/ 0 h 20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4" h="200280">
                  <a:moveTo>
                    <a:pt x="11851" y="0"/>
                  </a:moveTo>
                  <a:lnTo>
                    <a:pt x="49777" y="0"/>
                  </a:lnTo>
                  <a:lnTo>
                    <a:pt x="51228" y="2152"/>
                  </a:lnTo>
                  <a:cubicBezTo>
                    <a:pt x="55282" y="6206"/>
                    <a:pt x="60108" y="9487"/>
                    <a:pt x="65468" y="11753"/>
                  </a:cubicBezTo>
                  <a:lnTo>
                    <a:pt x="71104" y="12891"/>
                  </a:lnTo>
                  <a:lnTo>
                    <a:pt x="71104" y="188429"/>
                  </a:lnTo>
                  <a:cubicBezTo>
                    <a:pt x="71104" y="194974"/>
                    <a:pt x="65798" y="200280"/>
                    <a:pt x="59253" y="200280"/>
                  </a:cubicBezTo>
                  <a:lnTo>
                    <a:pt x="11851" y="200280"/>
                  </a:lnTo>
                  <a:cubicBezTo>
                    <a:pt x="5306" y="200280"/>
                    <a:pt x="0" y="194974"/>
                    <a:pt x="0" y="188429"/>
                  </a:cubicBezTo>
                  <a:lnTo>
                    <a:pt x="0" y="11851"/>
                  </a:lnTo>
                  <a:cubicBezTo>
                    <a:pt x="0" y="5306"/>
                    <a:pt x="5306" y="0"/>
                    <a:pt x="11851" y="0"/>
                  </a:cubicBezTo>
                  <a:close/>
                </a:path>
              </a:pathLst>
            </a:custGeom>
            <a:solidFill>
              <a:schemeClr val="accent3"/>
            </a:solidFill>
            <a:ln w="0">
              <a:solidFill>
                <a:srgbClr val="000000"/>
              </a:solidFill>
              <a:miter lim="800000"/>
              <a:headEnd/>
              <a:tailEnd/>
            </a:ln>
          </p:spPr>
          <p:txBody>
            <a:bodyPr wrap="square" rtlCol="0" anchor="b">
              <a:noAutofit/>
            </a:bodyP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64" name="Freeform 144">
              <a:extLst>
                <a:ext uri="{FF2B5EF4-FFF2-40B4-BE49-F238E27FC236}">
                  <a16:creationId xmlns:a16="http://schemas.microsoft.com/office/drawing/2014/main" id="{A122D5BB-1808-D9AB-0BB4-AE4F5D49142E}"/>
                </a:ext>
              </a:extLst>
            </p:cNvPr>
            <p:cNvSpPr/>
            <p:nvPr/>
          </p:nvSpPr>
          <p:spPr bwMode="auto">
            <a:xfrm>
              <a:off x="3686184" y="4086824"/>
              <a:ext cx="71104" cy="200280"/>
            </a:xfrm>
            <a:custGeom>
              <a:avLst/>
              <a:gdLst>
                <a:gd name="connsiteX0" fmla="*/ 20603 w 71104"/>
                <a:gd name="connsiteY0" fmla="*/ 0 h 200280"/>
                <a:gd name="connsiteX1" fmla="*/ 59253 w 71104"/>
                <a:gd name="connsiteY1" fmla="*/ 0 h 200280"/>
                <a:gd name="connsiteX2" fmla="*/ 71104 w 71104"/>
                <a:gd name="connsiteY2" fmla="*/ 11851 h 200280"/>
                <a:gd name="connsiteX3" fmla="*/ 71104 w 71104"/>
                <a:gd name="connsiteY3" fmla="*/ 188429 h 200280"/>
                <a:gd name="connsiteX4" fmla="*/ 59253 w 71104"/>
                <a:gd name="connsiteY4" fmla="*/ 200280 h 200280"/>
                <a:gd name="connsiteX5" fmla="*/ 11851 w 71104"/>
                <a:gd name="connsiteY5" fmla="*/ 200280 h 200280"/>
                <a:gd name="connsiteX6" fmla="*/ 0 w 71104"/>
                <a:gd name="connsiteY6" fmla="*/ 188429 h 200280"/>
                <a:gd name="connsiteX7" fmla="*/ 0 w 71104"/>
                <a:gd name="connsiteY7" fmla="*/ 12745 h 200280"/>
                <a:gd name="connsiteX8" fmla="*/ 4912 w 71104"/>
                <a:gd name="connsiteY8" fmla="*/ 11753 h 200280"/>
                <a:gd name="connsiteX9" fmla="*/ 19152 w 71104"/>
                <a:gd name="connsiteY9" fmla="*/ 2152 h 200280"/>
                <a:gd name="connsiteX10" fmla="*/ 20603 w 71104"/>
                <a:gd name="connsiteY10" fmla="*/ 0 h 20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4" h="200280">
                  <a:moveTo>
                    <a:pt x="20603" y="0"/>
                  </a:moveTo>
                  <a:lnTo>
                    <a:pt x="59253" y="0"/>
                  </a:lnTo>
                  <a:cubicBezTo>
                    <a:pt x="65798" y="0"/>
                    <a:pt x="71104" y="5306"/>
                    <a:pt x="71104" y="11851"/>
                  </a:cubicBezTo>
                  <a:lnTo>
                    <a:pt x="71104" y="188429"/>
                  </a:lnTo>
                  <a:cubicBezTo>
                    <a:pt x="71104" y="194974"/>
                    <a:pt x="65798" y="200280"/>
                    <a:pt x="59253" y="200280"/>
                  </a:cubicBezTo>
                  <a:lnTo>
                    <a:pt x="11851" y="200280"/>
                  </a:lnTo>
                  <a:cubicBezTo>
                    <a:pt x="5306" y="200280"/>
                    <a:pt x="0" y="194974"/>
                    <a:pt x="0" y="188429"/>
                  </a:cubicBezTo>
                  <a:lnTo>
                    <a:pt x="0" y="12745"/>
                  </a:lnTo>
                  <a:lnTo>
                    <a:pt x="4912" y="11753"/>
                  </a:lnTo>
                  <a:cubicBezTo>
                    <a:pt x="10272" y="9487"/>
                    <a:pt x="15099" y="6206"/>
                    <a:pt x="19152" y="2152"/>
                  </a:cubicBezTo>
                  <a:lnTo>
                    <a:pt x="20603" y="0"/>
                  </a:lnTo>
                  <a:close/>
                </a:path>
              </a:pathLst>
            </a:custGeom>
            <a:solidFill>
              <a:schemeClr val="accent3"/>
            </a:solidFill>
            <a:ln w="0">
              <a:solidFill>
                <a:srgbClr val="000000"/>
              </a:solidFill>
              <a:miter lim="800000"/>
              <a:headEnd/>
              <a:tailEnd/>
            </a:ln>
          </p:spPr>
          <p:txBody>
            <a:bodyPr wrap="square" rtlCol="0" anchor="b">
              <a:noAutofit/>
            </a:bodyP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65" name="Freeform 145">
              <a:extLst>
                <a:ext uri="{FF2B5EF4-FFF2-40B4-BE49-F238E27FC236}">
                  <a16:creationId xmlns:a16="http://schemas.microsoft.com/office/drawing/2014/main" id="{E1E0C509-C73F-063B-662B-D3C7F64108EE}"/>
                </a:ext>
              </a:extLst>
            </p:cNvPr>
            <p:cNvSpPr/>
            <p:nvPr/>
          </p:nvSpPr>
          <p:spPr bwMode="auto">
            <a:xfrm>
              <a:off x="3592182" y="3772819"/>
              <a:ext cx="71104" cy="242339"/>
            </a:xfrm>
            <a:custGeom>
              <a:avLst/>
              <a:gdLst>
                <a:gd name="connsiteX0" fmla="*/ 11851 w 71104"/>
                <a:gd name="connsiteY0" fmla="*/ 0 h 242339"/>
                <a:gd name="connsiteX1" fmla="*/ 59253 w 71104"/>
                <a:gd name="connsiteY1" fmla="*/ 0 h 242339"/>
                <a:gd name="connsiteX2" fmla="*/ 71104 w 71104"/>
                <a:gd name="connsiteY2" fmla="*/ 11851 h 242339"/>
                <a:gd name="connsiteX3" fmla="*/ 71104 w 71104"/>
                <a:gd name="connsiteY3" fmla="*/ 223342 h 242339"/>
                <a:gd name="connsiteX4" fmla="*/ 65468 w 71104"/>
                <a:gd name="connsiteY4" fmla="*/ 224480 h 242339"/>
                <a:gd name="connsiteX5" fmla="*/ 51228 w 71104"/>
                <a:gd name="connsiteY5" fmla="*/ 234081 h 242339"/>
                <a:gd name="connsiteX6" fmla="*/ 45660 w 71104"/>
                <a:gd name="connsiteY6" fmla="*/ 242339 h 242339"/>
                <a:gd name="connsiteX7" fmla="*/ 11851 w 71104"/>
                <a:gd name="connsiteY7" fmla="*/ 242339 h 242339"/>
                <a:gd name="connsiteX8" fmla="*/ 0 w 71104"/>
                <a:gd name="connsiteY8" fmla="*/ 230488 h 242339"/>
                <a:gd name="connsiteX9" fmla="*/ 0 w 71104"/>
                <a:gd name="connsiteY9" fmla="*/ 11851 h 242339"/>
                <a:gd name="connsiteX10" fmla="*/ 11851 w 71104"/>
                <a:gd name="connsiteY10" fmla="*/ 0 h 242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4" h="242339">
                  <a:moveTo>
                    <a:pt x="11851" y="0"/>
                  </a:moveTo>
                  <a:lnTo>
                    <a:pt x="59253" y="0"/>
                  </a:lnTo>
                  <a:cubicBezTo>
                    <a:pt x="65798" y="0"/>
                    <a:pt x="71104" y="5306"/>
                    <a:pt x="71104" y="11851"/>
                  </a:cubicBezTo>
                  <a:lnTo>
                    <a:pt x="71104" y="223342"/>
                  </a:lnTo>
                  <a:lnTo>
                    <a:pt x="65468" y="224480"/>
                  </a:lnTo>
                  <a:cubicBezTo>
                    <a:pt x="60108" y="226747"/>
                    <a:pt x="55281" y="230027"/>
                    <a:pt x="51228" y="234081"/>
                  </a:cubicBezTo>
                  <a:lnTo>
                    <a:pt x="45660" y="242339"/>
                  </a:lnTo>
                  <a:lnTo>
                    <a:pt x="11851" y="242339"/>
                  </a:lnTo>
                  <a:cubicBezTo>
                    <a:pt x="5306" y="242339"/>
                    <a:pt x="0" y="237033"/>
                    <a:pt x="0" y="230488"/>
                  </a:cubicBezTo>
                  <a:lnTo>
                    <a:pt x="0" y="11851"/>
                  </a:lnTo>
                  <a:cubicBezTo>
                    <a:pt x="0" y="5306"/>
                    <a:pt x="5306" y="0"/>
                    <a:pt x="11851" y="0"/>
                  </a:cubicBezTo>
                  <a:close/>
                </a:path>
              </a:pathLst>
            </a:custGeom>
            <a:solidFill>
              <a:schemeClr val="accent5"/>
            </a:solidFill>
            <a:ln w="0">
              <a:solidFill>
                <a:srgbClr val="000000"/>
              </a:solidFill>
              <a:miter lim="800000"/>
              <a:headEnd/>
              <a:tailEnd/>
            </a:ln>
          </p:spPr>
          <p:txBody>
            <a:bodyPr wrap="square" rtlCol="0" anchor="b">
              <a:noAutofit/>
            </a:bodyP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66" name="Freeform 146">
              <a:extLst>
                <a:ext uri="{FF2B5EF4-FFF2-40B4-BE49-F238E27FC236}">
                  <a16:creationId xmlns:a16="http://schemas.microsoft.com/office/drawing/2014/main" id="{E0C6DAB8-7A74-4969-5D4D-A244822A2DA8}"/>
                </a:ext>
              </a:extLst>
            </p:cNvPr>
            <p:cNvSpPr/>
            <p:nvPr/>
          </p:nvSpPr>
          <p:spPr bwMode="auto">
            <a:xfrm>
              <a:off x="3687614" y="3772819"/>
              <a:ext cx="71104" cy="242339"/>
            </a:xfrm>
            <a:custGeom>
              <a:avLst/>
              <a:gdLst>
                <a:gd name="connsiteX0" fmla="*/ 11851 w 71104"/>
                <a:gd name="connsiteY0" fmla="*/ 0 h 242339"/>
                <a:gd name="connsiteX1" fmla="*/ 59253 w 71104"/>
                <a:gd name="connsiteY1" fmla="*/ 0 h 242339"/>
                <a:gd name="connsiteX2" fmla="*/ 71104 w 71104"/>
                <a:gd name="connsiteY2" fmla="*/ 11851 h 242339"/>
                <a:gd name="connsiteX3" fmla="*/ 71104 w 71104"/>
                <a:gd name="connsiteY3" fmla="*/ 230488 h 242339"/>
                <a:gd name="connsiteX4" fmla="*/ 59253 w 71104"/>
                <a:gd name="connsiteY4" fmla="*/ 242339 h 242339"/>
                <a:gd name="connsiteX5" fmla="*/ 24720 w 71104"/>
                <a:gd name="connsiteY5" fmla="*/ 242339 h 242339"/>
                <a:gd name="connsiteX6" fmla="*/ 19152 w 71104"/>
                <a:gd name="connsiteY6" fmla="*/ 234081 h 242339"/>
                <a:gd name="connsiteX7" fmla="*/ 4912 w 71104"/>
                <a:gd name="connsiteY7" fmla="*/ 224480 h 242339"/>
                <a:gd name="connsiteX8" fmla="*/ 0 w 71104"/>
                <a:gd name="connsiteY8" fmla="*/ 223488 h 242339"/>
                <a:gd name="connsiteX9" fmla="*/ 0 w 71104"/>
                <a:gd name="connsiteY9" fmla="*/ 11851 h 242339"/>
                <a:gd name="connsiteX10" fmla="*/ 11851 w 71104"/>
                <a:gd name="connsiteY10" fmla="*/ 0 h 242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104" h="242339">
                  <a:moveTo>
                    <a:pt x="11851" y="0"/>
                  </a:moveTo>
                  <a:lnTo>
                    <a:pt x="59253" y="0"/>
                  </a:lnTo>
                  <a:cubicBezTo>
                    <a:pt x="65798" y="0"/>
                    <a:pt x="71104" y="5306"/>
                    <a:pt x="71104" y="11851"/>
                  </a:cubicBezTo>
                  <a:lnTo>
                    <a:pt x="71104" y="230488"/>
                  </a:lnTo>
                  <a:cubicBezTo>
                    <a:pt x="71104" y="237033"/>
                    <a:pt x="65798" y="242339"/>
                    <a:pt x="59253" y="242339"/>
                  </a:cubicBezTo>
                  <a:lnTo>
                    <a:pt x="24720" y="242339"/>
                  </a:lnTo>
                  <a:lnTo>
                    <a:pt x="19152" y="234081"/>
                  </a:lnTo>
                  <a:cubicBezTo>
                    <a:pt x="15099" y="230027"/>
                    <a:pt x="10272" y="226747"/>
                    <a:pt x="4912" y="224480"/>
                  </a:cubicBezTo>
                  <a:lnTo>
                    <a:pt x="0" y="223488"/>
                  </a:lnTo>
                  <a:lnTo>
                    <a:pt x="0" y="11851"/>
                  </a:lnTo>
                  <a:cubicBezTo>
                    <a:pt x="0" y="5306"/>
                    <a:pt x="5306" y="0"/>
                    <a:pt x="11851" y="0"/>
                  </a:cubicBezTo>
                  <a:close/>
                </a:path>
              </a:pathLst>
            </a:custGeom>
            <a:solidFill>
              <a:schemeClr val="accent5"/>
            </a:solidFill>
            <a:ln w="0">
              <a:solidFill>
                <a:srgbClr val="000000"/>
              </a:solidFill>
              <a:miter lim="800000"/>
              <a:headEnd/>
              <a:tailEnd/>
            </a:ln>
          </p:spPr>
          <p:txBody>
            <a:bodyPr wrap="square" rtlCol="0" anchor="b">
              <a:noAutofit/>
            </a:bodyP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367" name="Group 366">
            <a:extLst>
              <a:ext uri="{FF2B5EF4-FFF2-40B4-BE49-F238E27FC236}">
                <a16:creationId xmlns:a16="http://schemas.microsoft.com/office/drawing/2014/main" id="{E7829FD9-48C5-C49C-3ED2-A25B6EB946E1}"/>
              </a:ext>
            </a:extLst>
          </p:cNvPr>
          <p:cNvGrpSpPr/>
          <p:nvPr/>
        </p:nvGrpSpPr>
        <p:grpSpPr>
          <a:xfrm rot="14400000">
            <a:off x="6870454" y="4302315"/>
            <a:ext cx="296051" cy="309031"/>
            <a:chOff x="285313" y="3196211"/>
            <a:chExt cx="1187475" cy="1269460"/>
          </a:xfrm>
          <a:solidFill>
            <a:srgbClr val="E1471D"/>
          </a:solidFill>
        </p:grpSpPr>
        <p:sp>
          <p:nvSpPr>
            <p:cNvPr id="368" name="Freeform 73">
              <a:extLst>
                <a:ext uri="{FF2B5EF4-FFF2-40B4-BE49-F238E27FC236}">
                  <a16:creationId xmlns:a16="http://schemas.microsoft.com/office/drawing/2014/main" id="{0568AEB4-641D-8697-218F-97766F38B402}"/>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rgbClr val="000000"/>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69" name="Freeform 74">
              <a:extLst>
                <a:ext uri="{FF2B5EF4-FFF2-40B4-BE49-F238E27FC236}">
                  <a16:creationId xmlns:a16="http://schemas.microsoft.com/office/drawing/2014/main" id="{DF3BBEF7-0F30-411B-E8BD-C8FC70A27D7C}"/>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rgbClr val="000000"/>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70" name="Freeform 39">
              <a:extLst>
                <a:ext uri="{FF2B5EF4-FFF2-40B4-BE49-F238E27FC236}">
                  <a16:creationId xmlns:a16="http://schemas.microsoft.com/office/drawing/2014/main" id="{FA920E00-880B-4926-C602-C8ADDB457B9E}"/>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rgbClr val="000000"/>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71" name="Freeform 41">
              <a:extLst>
                <a:ext uri="{FF2B5EF4-FFF2-40B4-BE49-F238E27FC236}">
                  <a16:creationId xmlns:a16="http://schemas.microsoft.com/office/drawing/2014/main" id="{C2E893C2-C52E-0148-57B3-9E5F5FD1EEF2}"/>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rgbClr val="000000"/>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grpSp>
      <p:grpSp>
        <p:nvGrpSpPr>
          <p:cNvPr id="372" name="Group 371">
            <a:extLst>
              <a:ext uri="{FF2B5EF4-FFF2-40B4-BE49-F238E27FC236}">
                <a16:creationId xmlns:a16="http://schemas.microsoft.com/office/drawing/2014/main" id="{2378A143-7B93-CF7E-9EC3-19B65BBDFC53}"/>
              </a:ext>
            </a:extLst>
          </p:cNvPr>
          <p:cNvGrpSpPr/>
          <p:nvPr/>
        </p:nvGrpSpPr>
        <p:grpSpPr>
          <a:xfrm>
            <a:off x="6473825" y="4320118"/>
            <a:ext cx="400632" cy="490757"/>
            <a:chOff x="6473825" y="4320118"/>
            <a:chExt cx="400632" cy="490757"/>
          </a:xfrm>
        </p:grpSpPr>
        <p:sp>
          <p:nvSpPr>
            <p:cNvPr id="373" name="Freeform 156">
              <a:extLst>
                <a:ext uri="{FF2B5EF4-FFF2-40B4-BE49-F238E27FC236}">
                  <a16:creationId xmlns:a16="http://schemas.microsoft.com/office/drawing/2014/main" id="{C2F1E570-0ED1-9A81-CD1F-E1EC96E3FA7C}"/>
                </a:ext>
              </a:extLst>
            </p:cNvPr>
            <p:cNvSpPr/>
            <p:nvPr/>
          </p:nvSpPr>
          <p:spPr bwMode="auto">
            <a:xfrm>
              <a:off x="6473825" y="4518025"/>
              <a:ext cx="222728" cy="234950"/>
            </a:xfrm>
            <a:custGeom>
              <a:avLst/>
              <a:gdLst>
                <a:gd name="connsiteX0" fmla="*/ 0 w 222728"/>
                <a:gd name="connsiteY0" fmla="*/ 234950 h 234950"/>
                <a:gd name="connsiteX1" fmla="*/ 174625 w 222728"/>
                <a:gd name="connsiteY1" fmla="*/ 79375 h 234950"/>
                <a:gd name="connsiteX2" fmla="*/ 215900 w 222728"/>
                <a:gd name="connsiteY2" fmla="*/ 63500 h 234950"/>
                <a:gd name="connsiteX3" fmla="*/ 222250 w 222728"/>
                <a:gd name="connsiteY3" fmla="*/ 0 h 234950"/>
              </a:gdLst>
              <a:ahLst/>
              <a:cxnLst>
                <a:cxn ang="0">
                  <a:pos x="connsiteX0" y="connsiteY0"/>
                </a:cxn>
                <a:cxn ang="0">
                  <a:pos x="connsiteX1" y="connsiteY1"/>
                </a:cxn>
                <a:cxn ang="0">
                  <a:pos x="connsiteX2" y="connsiteY2"/>
                </a:cxn>
                <a:cxn ang="0">
                  <a:pos x="connsiteX3" y="connsiteY3"/>
                </a:cxn>
              </a:cxnLst>
              <a:rect l="l" t="t" r="r" b="b"/>
              <a:pathLst>
                <a:path w="222728" h="234950">
                  <a:moveTo>
                    <a:pt x="0" y="234950"/>
                  </a:moveTo>
                  <a:cubicBezTo>
                    <a:pt x="69321" y="171450"/>
                    <a:pt x="138642" y="107950"/>
                    <a:pt x="174625" y="79375"/>
                  </a:cubicBezTo>
                  <a:cubicBezTo>
                    <a:pt x="210608" y="50800"/>
                    <a:pt x="207963" y="76729"/>
                    <a:pt x="215900" y="63500"/>
                  </a:cubicBezTo>
                  <a:cubicBezTo>
                    <a:pt x="223837" y="50271"/>
                    <a:pt x="223043" y="25135"/>
                    <a:pt x="222250" y="0"/>
                  </a:cubicBezTo>
                </a:path>
              </a:pathLst>
            </a:custGeom>
            <a:noFill/>
            <a:ln w="28575" cap="flat" cmpd="sng" algn="ctr">
              <a:solidFill>
                <a:schemeClr val="accent3">
                  <a:lumMod val="75000"/>
                </a:schemeClr>
              </a:solidFill>
              <a:prstDash val="solid"/>
              <a:headEnd/>
              <a:tailEn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74" name="Freeform 157">
              <a:extLst>
                <a:ext uri="{FF2B5EF4-FFF2-40B4-BE49-F238E27FC236}">
                  <a16:creationId xmlns:a16="http://schemas.microsoft.com/office/drawing/2014/main" id="{A96DCD8A-EC9F-797C-3A24-834FAD79F62E}"/>
                </a:ext>
              </a:extLst>
            </p:cNvPr>
            <p:cNvSpPr/>
            <p:nvPr/>
          </p:nvSpPr>
          <p:spPr bwMode="auto">
            <a:xfrm rot="5400000" flipH="1">
              <a:off x="6545017" y="4580791"/>
              <a:ext cx="204475" cy="255694"/>
            </a:xfrm>
            <a:custGeom>
              <a:avLst/>
              <a:gdLst>
                <a:gd name="connsiteX0" fmla="*/ 0 w 222728"/>
                <a:gd name="connsiteY0" fmla="*/ 234950 h 234950"/>
                <a:gd name="connsiteX1" fmla="*/ 174625 w 222728"/>
                <a:gd name="connsiteY1" fmla="*/ 79375 h 234950"/>
                <a:gd name="connsiteX2" fmla="*/ 215900 w 222728"/>
                <a:gd name="connsiteY2" fmla="*/ 63500 h 234950"/>
                <a:gd name="connsiteX3" fmla="*/ 222250 w 222728"/>
                <a:gd name="connsiteY3" fmla="*/ 0 h 234950"/>
              </a:gdLst>
              <a:ahLst/>
              <a:cxnLst>
                <a:cxn ang="0">
                  <a:pos x="connsiteX0" y="connsiteY0"/>
                </a:cxn>
                <a:cxn ang="0">
                  <a:pos x="connsiteX1" y="connsiteY1"/>
                </a:cxn>
                <a:cxn ang="0">
                  <a:pos x="connsiteX2" y="connsiteY2"/>
                </a:cxn>
                <a:cxn ang="0">
                  <a:pos x="connsiteX3" y="connsiteY3"/>
                </a:cxn>
              </a:cxnLst>
              <a:rect l="l" t="t" r="r" b="b"/>
              <a:pathLst>
                <a:path w="222728" h="234950">
                  <a:moveTo>
                    <a:pt x="0" y="234950"/>
                  </a:moveTo>
                  <a:cubicBezTo>
                    <a:pt x="69321" y="171450"/>
                    <a:pt x="138642" y="107950"/>
                    <a:pt x="174625" y="79375"/>
                  </a:cubicBezTo>
                  <a:cubicBezTo>
                    <a:pt x="210608" y="50800"/>
                    <a:pt x="207963" y="76729"/>
                    <a:pt x="215900" y="63500"/>
                  </a:cubicBezTo>
                  <a:cubicBezTo>
                    <a:pt x="223837" y="50271"/>
                    <a:pt x="223043" y="25135"/>
                    <a:pt x="222250" y="0"/>
                  </a:cubicBezTo>
                </a:path>
              </a:pathLst>
            </a:custGeom>
            <a:noFill/>
            <a:ln w="28575" cap="flat" cmpd="sng" algn="ctr">
              <a:solidFill>
                <a:schemeClr val="accent3">
                  <a:lumMod val="75000"/>
                </a:schemeClr>
              </a:solidFill>
              <a:prstDash val="solid"/>
              <a:headEnd/>
              <a:tailEn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nvGrpSpPr>
            <p:cNvPr id="375" name="Group 374">
              <a:extLst>
                <a:ext uri="{FF2B5EF4-FFF2-40B4-BE49-F238E27FC236}">
                  <a16:creationId xmlns:a16="http://schemas.microsoft.com/office/drawing/2014/main" id="{8E56693E-814A-9007-4000-DE8A9A55E221}"/>
                </a:ext>
              </a:extLst>
            </p:cNvPr>
            <p:cNvGrpSpPr/>
            <p:nvPr/>
          </p:nvGrpSpPr>
          <p:grpSpPr>
            <a:xfrm rot="8941975">
              <a:off x="6670356" y="4320118"/>
              <a:ext cx="204101" cy="333975"/>
              <a:chOff x="2986951" y="5132511"/>
              <a:chExt cx="204101" cy="333975"/>
            </a:xfrm>
            <a:solidFill>
              <a:srgbClr val="682E74">
                <a:lumMod val="60000"/>
                <a:lumOff val="40000"/>
              </a:srgbClr>
            </a:solidFill>
          </p:grpSpPr>
          <p:sp>
            <p:nvSpPr>
              <p:cNvPr id="376" name="Rounded Rectangle 153">
                <a:extLst>
                  <a:ext uri="{FF2B5EF4-FFF2-40B4-BE49-F238E27FC236}">
                    <a16:creationId xmlns:a16="http://schemas.microsoft.com/office/drawing/2014/main" id="{62332EB6-3A25-6CDE-A7A3-C7402147A59F}"/>
                  </a:ext>
                </a:extLst>
              </p:cNvPr>
              <p:cNvSpPr/>
              <p:nvPr/>
            </p:nvSpPr>
            <p:spPr bwMode="auto">
              <a:xfrm rot="7664945">
                <a:off x="3024814" y="5318078"/>
                <a:ext cx="204101" cy="92715"/>
              </a:xfrm>
              <a:prstGeom prst="roundRect">
                <a:avLst>
                  <a:gd name="adj" fmla="val 35849"/>
                </a:avLst>
              </a:prstGeom>
              <a:solidFill>
                <a:schemeClr val="accent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77" name="Rounded Rectangle 154">
                <a:extLst>
                  <a:ext uri="{FF2B5EF4-FFF2-40B4-BE49-F238E27FC236}">
                    <a16:creationId xmlns:a16="http://schemas.microsoft.com/office/drawing/2014/main" id="{34D78490-9758-E49A-3B85-92E73B1DEEB3}"/>
                  </a:ext>
                </a:extLst>
              </p:cNvPr>
              <p:cNvSpPr/>
              <p:nvPr/>
            </p:nvSpPr>
            <p:spPr bwMode="auto">
              <a:xfrm rot="12671653">
                <a:off x="2986951" y="5132511"/>
                <a:ext cx="204101" cy="92715"/>
              </a:xfrm>
              <a:prstGeom prst="roundRect">
                <a:avLst>
                  <a:gd name="adj" fmla="val 35849"/>
                </a:avLst>
              </a:prstGeom>
              <a:solidFill>
                <a:schemeClr val="accent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grpSp>
        <p:nvGrpSpPr>
          <p:cNvPr id="378" name="Group 377">
            <a:extLst>
              <a:ext uri="{FF2B5EF4-FFF2-40B4-BE49-F238E27FC236}">
                <a16:creationId xmlns:a16="http://schemas.microsoft.com/office/drawing/2014/main" id="{B7F9808E-5CB4-285E-075D-BABB04FA7DA8}"/>
              </a:ext>
            </a:extLst>
          </p:cNvPr>
          <p:cNvGrpSpPr/>
          <p:nvPr/>
        </p:nvGrpSpPr>
        <p:grpSpPr>
          <a:xfrm rot="18635267">
            <a:off x="3864899" y="4075307"/>
            <a:ext cx="404495" cy="486929"/>
            <a:chOff x="6473825" y="4319123"/>
            <a:chExt cx="404495" cy="486929"/>
          </a:xfrm>
        </p:grpSpPr>
        <p:sp>
          <p:nvSpPr>
            <p:cNvPr id="379" name="Freeform 160">
              <a:extLst>
                <a:ext uri="{FF2B5EF4-FFF2-40B4-BE49-F238E27FC236}">
                  <a16:creationId xmlns:a16="http://schemas.microsoft.com/office/drawing/2014/main" id="{B545633E-DAE7-21C7-9FAC-196037D10CA4}"/>
                </a:ext>
              </a:extLst>
            </p:cNvPr>
            <p:cNvSpPr/>
            <p:nvPr/>
          </p:nvSpPr>
          <p:spPr bwMode="auto">
            <a:xfrm>
              <a:off x="6473825" y="4518025"/>
              <a:ext cx="222728" cy="234950"/>
            </a:xfrm>
            <a:custGeom>
              <a:avLst/>
              <a:gdLst>
                <a:gd name="connsiteX0" fmla="*/ 0 w 222728"/>
                <a:gd name="connsiteY0" fmla="*/ 234950 h 234950"/>
                <a:gd name="connsiteX1" fmla="*/ 174625 w 222728"/>
                <a:gd name="connsiteY1" fmla="*/ 79375 h 234950"/>
                <a:gd name="connsiteX2" fmla="*/ 215900 w 222728"/>
                <a:gd name="connsiteY2" fmla="*/ 63500 h 234950"/>
                <a:gd name="connsiteX3" fmla="*/ 222250 w 222728"/>
                <a:gd name="connsiteY3" fmla="*/ 0 h 234950"/>
              </a:gdLst>
              <a:ahLst/>
              <a:cxnLst>
                <a:cxn ang="0">
                  <a:pos x="connsiteX0" y="connsiteY0"/>
                </a:cxn>
                <a:cxn ang="0">
                  <a:pos x="connsiteX1" y="connsiteY1"/>
                </a:cxn>
                <a:cxn ang="0">
                  <a:pos x="connsiteX2" y="connsiteY2"/>
                </a:cxn>
                <a:cxn ang="0">
                  <a:pos x="connsiteX3" y="connsiteY3"/>
                </a:cxn>
              </a:cxnLst>
              <a:rect l="l" t="t" r="r" b="b"/>
              <a:pathLst>
                <a:path w="222728" h="234950">
                  <a:moveTo>
                    <a:pt x="0" y="234950"/>
                  </a:moveTo>
                  <a:cubicBezTo>
                    <a:pt x="69321" y="171450"/>
                    <a:pt x="138642" y="107950"/>
                    <a:pt x="174625" y="79375"/>
                  </a:cubicBezTo>
                  <a:cubicBezTo>
                    <a:pt x="210608" y="50800"/>
                    <a:pt x="207963" y="76729"/>
                    <a:pt x="215900" y="63500"/>
                  </a:cubicBezTo>
                  <a:cubicBezTo>
                    <a:pt x="223837" y="50271"/>
                    <a:pt x="223043" y="25135"/>
                    <a:pt x="222250" y="0"/>
                  </a:cubicBezTo>
                </a:path>
              </a:pathLst>
            </a:custGeom>
            <a:noFill/>
            <a:ln w="28575" cap="flat" cmpd="sng" algn="ctr">
              <a:solidFill>
                <a:schemeClr val="accent3">
                  <a:lumMod val="75000"/>
                </a:schemeClr>
              </a:solidFill>
              <a:prstDash val="solid"/>
              <a:headEnd/>
              <a:tailEn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80" name="Freeform 161">
              <a:extLst>
                <a:ext uri="{FF2B5EF4-FFF2-40B4-BE49-F238E27FC236}">
                  <a16:creationId xmlns:a16="http://schemas.microsoft.com/office/drawing/2014/main" id="{FDD31D40-A718-B709-7063-59337B2B5A9A}"/>
                </a:ext>
              </a:extLst>
            </p:cNvPr>
            <p:cNvSpPr/>
            <p:nvPr/>
          </p:nvSpPr>
          <p:spPr bwMode="auto">
            <a:xfrm rot="5400000" flipH="1">
              <a:off x="6532863" y="4575968"/>
              <a:ext cx="204475" cy="255694"/>
            </a:xfrm>
            <a:custGeom>
              <a:avLst/>
              <a:gdLst>
                <a:gd name="connsiteX0" fmla="*/ 0 w 222728"/>
                <a:gd name="connsiteY0" fmla="*/ 234950 h 234950"/>
                <a:gd name="connsiteX1" fmla="*/ 174625 w 222728"/>
                <a:gd name="connsiteY1" fmla="*/ 79375 h 234950"/>
                <a:gd name="connsiteX2" fmla="*/ 215900 w 222728"/>
                <a:gd name="connsiteY2" fmla="*/ 63500 h 234950"/>
                <a:gd name="connsiteX3" fmla="*/ 222250 w 222728"/>
                <a:gd name="connsiteY3" fmla="*/ 0 h 234950"/>
              </a:gdLst>
              <a:ahLst/>
              <a:cxnLst>
                <a:cxn ang="0">
                  <a:pos x="connsiteX0" y="connsiteY0"/>
                </a:cxn>
                <a:cxn ang="0">
                  <a:pos x="connsiteX1" y="connsiteY1"/>
                </a:cxn>
                <a:cxn ang="0">
                  <a:pos x="connsiteX2" y="connsiteY2"/>
                </a:cxn>
                <a:cxn ang="0">
                  <a:pos x="connsiteX3" y="connsiteY3"/>
                </a:cxn>
              </a:cxnLst>
              <a:rect l="l" t="t" r="r" b="b"/>
              <a:pathLst>
                <a:path w="222728" h="234950">
                  <a:moveTo>
                    <a:pt x="0" y="234950"/>
                  </a:moveTo>
                  <a:cubicBezTo>
                    <a:pt x="69321" y="171450"/>
                    <a:pt x="138642" y="107950"/>
                    <a:pt x="174625" y="79375"/>
                  </a:cubicBezTo>
                  <a:cubicBezTo>
                    <a:pt x="210608" y="50800"/>
                    <a:pt x="207963" y="76729"/>
                    <a:pt x="215900" y="63500"/>
                  </a:cubicBezTo>
                  <a:cubicBezTo>
                    <a:pt x="223837" y="50271"/>
                    <a:pt x="223043" y="25135"/>
                    <a:pt x="222250" y="0"/>
                  </a:cubicBezTo>
                </a:path>
              </a:pathLst>
            </a:custGeom>
            <a:noFill/>
            <a:ln w="28575" cap="flat" cmpd="sng" algn="ctr">
              <a:solidFill>
                <a:schemeClr val="accent3">
                  <a:lumMod val="75000"/>
                </a:schemeClr>
              </a:solidFill>
              <a:prstDash val="solid"/>
              <a:headEnd/>
              <a:tailEn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nvGrpSpPr>
            <p:cNvPr id="381" name="Group 380">
              <a:extLst>
                <a:ext uri="{FF2B5EF4-FFF2-40B4-BE49-F238E27FC236}">
                  <a16:creationId xmlns:a16="http://schemas.microsoft.com/office/drawing/2014/main" id="{325CBFE8-59E9-8007-8B7C-3685D7AFF11A}"/>
                </a:ext>
              </a:extLst>
            </p:cNvPr>
            <p:cNvGrpSpPr/>
            <p:nvPr/>
          </p:nvGrpSpPr>
          <p:grpSpPr>
            <a:xfrm rot="8941975">
              <a:off x="6674219" y="4319123"/>
              <a:ext cx="204101" cy="349897"/>
              <a:chOff x="2987224" y="5116589"/>
              <a:chExt cx="204101" cy="349897"/>
            </a:xfrm>
            <a:solidFill>
              <a:srgbClr val="682E74">
                <a:lumMod val="60000"/>
                <a:lumOff val="40000"/>
              </a:srgbClr>
            </a:solidFill>
          </p:grpSpPr>
          <p:sp>
            <p:nvSpPr>
              <p:cNvPr id="382" name="Rounded Rectangle 163">
                <a:extLst>
                  <a:ext uri="{FF2B5EF4-FFF2-40B4-BE49-F238E27FC236}">
                    <a16:creationId xmlns:a16="http://schemas.microsoft.com/office/drawing/2014/main" id="{BF1637EF-84C0-F19D-1C64-B3F1A8FB4332}"/>
                  </a:ext>
                </a:extLst>
              </p:cNvPr>
              <p:cNvSpPr/>
              <p:nvPr/>
            </p:nvSpPr>
            <p:spPr bwMode="auto">
              <a:xfrm rot="7664945">
                <a:off x="3024814" y="5318078"/>
                <a:ext cx="204101" cy="92715"/>
              </a:xfrm>
              <a:prstGeom prst="roundRect">
                <a:avLst>
                  <a:gd name="adj" fmla="val 35849"/>
                </a:avLst>
              </a:prstGeom>
              <a:solidFill>
                <a:schemeClr val="accent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83" name="Rounded Rectangle 164">
                <a:extLst>
                  <a:ext uri="{FF2B5EF4-FFF2-40B4-BE49-F238E27FC236}">
                    <a16:creationId xmlns:a16="http://schemas.microsoft.com/office/drawing/2014/main" id="{955352E4-D8D0-A9D9-0600-618FD4FAB6D3}"/>
                  </a:ext>
                </a:extLst>
              </p:cNvPr>
              <p:cNvSpPr/>
              <p:nvPr/>
            </p:nvSpPr>
            <p:spPr bwMode="auto">
              <a:xfrm rot="12671653">
                <a:off x="2987224" y="5116589"/>
                <a:ext cx="204101" cy="92715"/>
              </a:xfrm>
              <a:prstGeom prst="roundRect">
                <a:avLst>
                  <a:gd name="adj" fmla="val 35849"/>
                </a:avLst>
              </a:prstGeom>
              <a:solidFill>
                <a:schemeClr val="accent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spTree>
    <p:extLst>
      <p:ext uri="{BB962C8B-B14F-4D97-AF65-F5344CB8AC3E}">
        <p14:creationId xmlns:p14="http://schemas.microsoft.com/office/powerpoint/2010/main" val="303594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59279-4B6C-A5A6-345C-9F00C0D1C952}"/>
              </a:ext>
            </a:extLst>
          </p:cNvPr>
          <p:cNvSpPr>
            <a:spLocks noGrp="1"/>
          </p:cNvSpPr>
          <p:nvPr>
            <p:ph type="title"/>
          </p:nvPr>
        </p:nvSpPr>
        <p:spPr>
          <a:xfrm>
            <a:off x="231078" y="531006"/>
            <a:ext cx="11740260" cy="502445"/>
          </a:xfrm>
        </p:spPr>
        <p:txBody>
          <a:bodyPr/>
          <a:lstStyle/>
          <a:p>
            <a:r>
              <a:rPr lang="en-US" dirty="0"/>
              <a:t>Approved Immune Checkpoint Inhibitor Therapies</a:t>
            </a:r>
          </a:p>
        </p:txBody>
      </p:sp>
      <p:graphicFrame>
        <p:nvGraphicFramePr>
          <p:cNvPr id="14" name="Content Placeholder 3">
            <a:extLst>
              <a:ext uri="{FF2B5EF4-FFF2-40B4-BE49-F238E27FC236}">
                <a16:creationId xmlns:a16="http://schemas.microsoft.com/office/drawing/2014/main" id="{FD39067E-BF94-2EC9-BBBA-915F7339D782}"/>
              </a:ext>
            </a:extLst>
          </p:cNvPr>
          <p:cNvGraphicFramePr>
            <a:graphicFrameLocks/>
          </p:cNvGraphicFramePr>
          <p:nvPr>
            <p:extLst>
              <p:ext uri="{D42A27DB-BD31-4B8C-83A1-F6EECF244321}">
                <p14:modId xmlns:p14="http://schemas.microsoft.com/office/powerpoint/2010/main" val="4243579824"/>
              </p:ext>
            </p:extLst>
          </p:nvPr>
        </p:nvGraphicFramePr>
        <p:xfrm>
          <a:off x="225869" y="1345356"/>
          <a:ext cx="11740261" cy="3937838"/>
        </p:xfrm>
        <a:graphic>
          <a:graphicData uri="http://schemas.openxmlformats.org/drawingml/2006/table">
            <a:tbl>
              <a:tblPr firstRow="1" firstCol="1" bandRow="1"/>
              <a:tblGrid>
                <a:gridCol w="4041593">
                  <a:extLst>
                    <a:ext uri="{9D8B030D-6E8A-4147-A177-3AD203B41FA5}">
                      <a16:colId xmlns:a16="http://schemas.microsoft.com/office/drawing/2014/main" val="997835518"/>
                    </a:ext>
                  </a:extLst>
                </a:gridCol>
                <a:gridCol w="1924667">
                  <a:extLst>
                    <a:ext uri="{9D8B030D-6E8A-4147-A177-3AD203B41FA5}">
                      <a16:colId xmlns:a16="http://schemas.microsoft.com/office/drawing/2014/main" val="3287256044"/>
                    </a:ext>
                  </a:extLst>
                </a:gridCol>
                <a:gridCol w="1924667">
                  <a:extLst>
                    <a:ext uri="{9D8B030D-6E8A-4147-A177-3AD203B41FA5}">
                      <a16:colId xmlns:a16="http://schemas.microsoft.com/office/drawing/2014/main" val="120643642"/>
                    </a:ext>
                  </a:extLst>
                </a:gridCol>
                <a:gridCol w="1924667">
                  <a:extLst>
                    <a:ext uri="{9D8B030D-6E8A-4147-A177-3AD203B41FA5}">
                      <a16:colId xmlns:a16="http://schemas.microsoft.com/office/drawing/2014/main" val="3865538308"/>
                    </a:ext>
                  </a:extLst>
                </a:gridCol>
                <a:gridCol w="1924667">
                  <a:extLst>
                    <a:ext uri="{9D8B030D-6E8A-4147-A177-3AD203B41FA5}">
                      <a16:colId xmlns:a16="http://schemas.microsoft.com/office/drawing/2014/main" val="230752799"/>
                    </a:ext>
                  </a:extLst>
                </a:gridCol>
              </a:tblGrid>
              <a:tr h="56045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l">
                        <a:lnSpc>
                          <a:spcPct val="107000"/>
                        </a:lnSpc>
                        <a:spcBef>
                          <a:spcPts val="0"/>
                        </a:spcBef>
                        <a:spcAft>
                          <a:spcPts val="0"/>
                        </a:spcAft>
                      </a:pPr>
                      <a:r>
                        <a:rPr lang="en-US" sz="1600" baseline="0" dirty="0">
                          <a:effectLst/>
                          <a:latin typeface="+mn-lt"/>
                        </a:rPr>
                        <a:t>Agent* Name</a:t>
                      </a:r>
                      <a:endParaRPr lang="en-US" sz="1600" baseline="0" dirty="0">
                        <a:effectLst/>
                        <a:latin typeface="+mn-lt"/>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07000"/>
                        </a:lnSpc>
                        <a:spcBef>
                          <a:spcPts val="0"/>
                        </a:spcBef>
                        <a:spcAft>
                          <a:spcPts val="0"/>
                        </a:spcAft>
                      </a:pPr>
                      <a:r>
                        <a:rPr lang="en-US" sz="1600" baseline="0" dirty="0">
                          <a:effectLst/>
                          <a:latin typeface="+mn-lt"/>
                        </a:rPr>
                        <a:t>Blocks PD-1</a:t>
                      </a:r>
                      <a:endParaRPr lang="en-US" sz="1600" baseline="0" dirty="0">
                        <a:effectLst/>
                        <a:latin typeface="+mn-lt"/>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07000"/>
                        </a:lnSpc>
                        <a:spcBef>
                          <a:spcPts val="0"/>
                        </a:spcBef>
                        <a:spcAft>
                          <a:spcPts val="0"/>
                        </a:spcAft>
                      </a:pPr>
                      <a:r>
                        <a:rPr lang="en-US" sz="1600" baseline="0">
                          <a:effectLst/>
                          <a:latin typeface="+mn-lt"/>
                        </a:rPr>
                        <a:t>Blocks PD-L1</a:t>
                      </a:r>
                      <a:endParaRPr lang="en-US" sz="1600" baseline="0">
                        <a:effectLst/>
                        <a:latin typeface="+mn-lt"/>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07000"/>
                        </a:lnSpc>
                        <a:spcBef>
                          <a:spcPts val="0"/>
                        </a:spcBef>
                        <a:spcAft>
                          <a:spcPts val="0"/>
                        </a:spcAft>
                      </a:pPr>
                      <a:r>
                        <a:rPr lang="en-US" sz="1600" baseline="0">
                          <a:effectLst/>
                          <a:latin typeface="+mn-lt"/>
                        </a:rPr>
                        <a:t>Blocks CTLA-4</a:t>
                      </a:r>
                      <a:endParaRPr lang="en-US" sz="1600" baseline="0">
                        <a:effectLst/>
                        <a:latin typeface="+mn-lt"/>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07000"/>
                        </a:lnSpc>
                        <a:spcBef>
                          <a:spcPts val="0"/>
                        </a:spcBef>
                        <a:spcAft>
                          <a:spcPts val="0"/>
                        </a:spcAft>
                      </a:pPr>
                      <a:r>
                        <a:rPr lang="en-US" sz="1600" baseline="0">
                          <a:effectLst/>
                          <a:latin typeface="+mn-lt"/>
                          <a:ea typeface="Calibri" panose="020F0502020204030204" pitchFamily="34" charset="0"/>
                          <a:cs typeface="Times New Roman" panose="02020603050405020304" pitchFamily="18" charset="0"/>
                        </a:rPr>
                        <a:t>Blocks </a:t>
                      </a:r>
                    </a:p>
                    <a:p>
                      <a:pPr marL="0" marR="0" algn="ctr">
                        <a:lnSpc>
                          <a:spcPct val="107000"/>
                        </a:lnSpc>
                        <a:spcBef>
                          <a:spcPts val="0"/>
                        </a:spcBef>
                        <a:spcAft>
                          <a:spcPts val="0"/>
                        </a:spcAft>
                      </a:pPr>
                      <a:r>
                        <a:rPr lang="en-US" sz="1600" baseline="0">
                          <a:effectLst/>
                          <a:latin typeface="+mn-lt"/>
                          <a:ea typeface="Calibri" panose="020F0502020204030204" pitchFamily="34" charset="0"/>
                          <a:cs typeface="Times New Roman" panose="02020603050405020304" pitchFamily="18" charset="0"/>
                        </a:rPr>
                        <a:t>PD-1 + LAG-3</a:t>
                      </a: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485393466"/>
                  </a:ext>
                </a:extLst>
              </a:tr>
              <a:tr h="24124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nSpc>
                          <a:spcPct val="107000"/>
                        </a:lnSpc>
                        <a:spcBef>
                          <a:spcPts val="0"/>
                        </a:spcBef>
                        <a:spcAft>
                          <a:spcPts val="0"/>
                        </a:spcAft>
                      </a:pPr>
                      <a:r>
                        <a:rPr lang="en-US" sz="1400" b="0" baseline="0" dirty="0">
                          <a:solidFill>
                            <a:schemeClr val="bg1"/>
                          </a:solidFill>
                          <a:effectLst/>
                          <a:latin typeface="+mn-lt"/>
                        </a:rPr>
                        <a:t>Atezolizumab</a:t>
                      </a:r>
                      <a:endParaRPr lang="en-US" sz="1400" b="0" baseline="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lumMod val="60000"/>
                        <a:lumOff val="4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dirty="0">
                          <a:solidFill>
                            <a:schemeClr val="tx1"/>
                          </a:solidFill>
                          <a:effectLst/>
                          <a:latin typeface="+mn-lt"/>
                        </a:rPr>
                        <a:t> </a:t>
                      </a: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rPr>
                        <a:t>x</a:t>
                      </a: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rPr>
                        <a:t> </a:t>
                      </a: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05258359"/>
                  </a:ext>
                </a:extLst>
              </a:tr>
              <a:tr h="24124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nSpc>
                          <a:spcPct val="107000"/>
                        </a:lnSpc>
                        <a:spcBef>
                          <a:spcPts val="0"/>
                        </a:spcBef>
                        <a:spcAft>
                          <a:spcPts val="0"/>
                        </a:spcAft>
                      </a:pPr>
                      <a:r>
                        <a:rPr lang="en-US" sz="1400" b="0" baseline="0" dirty="0">
                          <a:solidFill>
                            <a:schemeClr val="bg1"/>
                          </a:solidFill>
                          <a:effectLst/>
                          <a:latin typeface="+mn-lt"/>
                        </a:rPr>
                        <a:t>Avelumab</a:t>
                      </a:r>
                      <a:endParaRPr lang="en-US" sz="1400" b="0" baseline="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ea typeface="Calibri" panose="020F0502020204030204" pitchFamily="34" charset="0"/>
                          <a:cs typeface="Times New Roman" panose="02020603050405020304" pitchFamily="18" charset="0"/>
                        </a:rPr>
                        <a:t>x</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rPr>
                        <a:t> </a:t>
                      </a: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19555364"/>
                  </a:ext>
                </a:extLst>
              </a:tr>
              <a:tr h="24124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400" b="0" dirty="0">
                          <a:solidFill>
                            <a:schemeClr val="bg1"/>
                          </a:solidFill>
                          <a:latin typeface="+mn-lt"/>
                        </a:rPr>
                        <a:t>Cemiplimab</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60000"/>
                        <a:lumOff val="4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a:solidFill>
                            <a:schemeClr val="tx1"/>
                          </a:solidFill>
                          <a:latin typeface="+mn-lt"/>
                        </a:rPr>
                        <a:t>x</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endParaRPr lang="en-US" sz="1400">
                        <a:solidFill>
                          <a:schemeClr val="tx1"/>
                        </a:solidFill>
                        <a:latin typeface="+mn-lt"/>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rPr>
                        <a:t> </a:t>
                      </a: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41611953"/>
                  </a:ext>
                </a:extLst>
              </a:tr>
              <a:tr h="24124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nSpc>
                          <a:spcPct val="107000"/>
                        </a:lnSpc>
                        <a:spcBef>
                          <a:spcPts val="0"/>
                        </a:spcBef>
                        <a:spcAft>
                          <a:spcPts val="0"/>
                        </a:spcAft>
                      </a:pPr>
                      <a:r>
                        <a:rPr lang="en-US" sz="1400" b="0" baseline="0" dirty="0">
                          <a:solidFill>
                            <a:schemeClr val="bg1"/>
                          </a:solidFill>
                          <a:effectLst/>
                          <a:latin typeface="+mn-lt"/>
                          <a:ea typeface="Calibri" panose="020F0502020204030204" pitchFamily="34" charset="0"/>
                          <a:cs typeface="Times New Roman" panose="02020603050405020304" pitchFamily="18" charset="0"/>
                        </a:rPr>
                        <a:t>Cosibelimab</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ea typeface="Calibri" panose="020F0502020204030204" pitchFamily="34" charset="0"/>
                          <a:cs typeface="Times New Roman" panose="02020603050405020304" pitchFamily="18" charset="0"/>
                        </a:rPr>
                        <a:t>x</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58853937"/>
                  </a:ext>
                </a:extLst>
              </a:tr>
              <a:tr h="24124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nSpc>
                          <a:spcPct val="107000"/>
                        </a:lnSpc>
                        <a:spcBef>
                          <a:spcPts val="0"/>
                        </a:spcBef>
                        <a:spcAft>
                          <a:spcPts val="0"/>
                        </a:spcAft>
                      </a:pPr>
                      <a:r>
                        <a:rPr lang="en-US" sz="1400" b="0" baseline="0" dirty="0">
                          <a:solidFill>
                            <a:schemeClr val="bg1"/>
                          </a:solidFill>
                          <a:effectLst/>
                          <a:latin typeface="+mn-lt"/>
                          <a:ea typeface="Calibri" panose="020F0502020204030204" pitchFamily="34" charset="0"/>
                          <a:cs typeface="Times New Roman" panose="02020603050405020304" pitchFamily="18" charset="0"/>
                        </a:rPr>
                        <a:t>Dostarlimab</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60000"/>
                        <a:lumOff val="4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dirty="0">
                          <a:solidFill>
                            <a:schemeClr val="tx1"/>
                          </a:solidFill>
                          <a:effectLst/>
                          <a:latin typeface="+mn-lt"/>
                          <a:ea typeface="Calibri" panose="020F0502020204030204" pitchFamily="34" charset="0"/>
                          <a:cs typeface="Times New Roman" panose="02020603050405020304" pitchFamily="18" charset="0"/>
                        </a:rPr>
                        <a:t>x</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121400104"/>
                  </a:ext>
                </a:extLst>
              </a:tr>
              <a:tr h="24124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nSpc>
                          <a:spcPct val="107000"/>
                        </a:lnSpc>
                        <a:spcBef>
                          <a:spcPts val="0"/>
                        </a:spcBef>
                        <a:spcAft>
                          <a:spcPts val="0"/>
                        </a:spcAft>
                      </a:pPr>
                      <a:r>
                        <a:rPr lang="en-US" sz="1400" b="0" baseline="0" dirty="0">
                          <a:solidFill>
                            <a:schemeClr val="bg1"/>
                          </a:solidFill>
                          <a:effectLst/>
                          <a:latin typeface="+mn-lt"/>
                        </a:rPr>
                        <a:t>Durvalumab</a:t>
                      </a:r>
                      <a:endParaRPr lang="en-US" sz="1400" b="0" baseline="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rPr>
                        <a:t> </a:t>
                      </a: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rPr>
                        <a:t>x</a:t>
                      </a: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17388573"/>
                  </a:ext>
                </a:extLst>
              </a:tr>
              <a:tr h="24124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nSpc>
                          <a:spcPct val="107000"/>
                        </a:lnSpc>
                        <a:spcBef>
                          <a:spcPts val="0"/>
                        </a:spcBef>
                        <a:spcAft>
                          <a:spcPts val="0"/>
                        </a:spcAft>
                      </a:pPr>
                      <a:r>
                        <a:rPr lang="en-US" sz="1400" b="0" baseline="0">
                          <a:solidFill>
                            <a:schemeClr val="bg1"/>
                          </a:solidFill>
                          <a:effectLst/>
                          <a:latin typeface="+mn-lt"/>
                        </a:rPr>
                        <a:t>Ipilimumab</a:t>
                      </a:r>
                      <a:endParaRPr lang="en-US" sz="1400" b="0" baseline="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60000"/>
                        <a:lumOff val="4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rPr>
                        <a:t> </a:t>
                      </a: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rPr>
                        <a:t> </a:t>
                      </a: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rPr>
                        <a:t>x</a:t>
                      </a: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52521332"/>
                  </a:ext>
                </a:extLst>
              </a:tr>
              <a:tr h="24124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nSpc>
                          <a:spcPct val="107000"/>
                        </a:lnSpc>
                        <a:spcBef>
                          <a:spcPts val="0"/>
                        </a:spcBef>
                        <a:spcAft>
                          <a:spcPts val="0"/>
                        </a:spcAft>
                      </a:pPr>
                      <a:r>
                        <a:rPr lang="en-US" sz="1400" b="0" baseline="0" dirty="0">
                          <a:solidFill>
                            <a:schemeClr val="bg1"/>
                          </a:solidFill>
                          <a:effectLst/>
                          <a:latin typeface="+mn-lt"/>
                        </a:rPr>
                        <a:t>Nivolumab</a:t>
                      </a:r>
                      <a:endParaRPr lang="en-US" sz="1400" b="0" baseline="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rPr>
                        <a:t>x</a:t>
                      </a: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rPr>
                        <a:t> </a:t>
                      </a: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rPr>
                        <a:t> </a:t>
                      </a: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94903480"/>
                  </a:ext>
                </a:extLst>
              </a:tr>
              <a:tr h="24124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nSpc>
                          <a:spcPct val="107000"/>
                        </a:lnSpc>
                        <a:spcBef>
                          <a:spcPts val="0"/>
                        </a:spcBef>
                        <a:spcAft>
                          <a:spcPts val="0"/>
                        </a:spcAft>
                      </a:pPr>
                      <a:r>
                        <a:rPr lang="en-US" sz="1400" b="0" baseline="0" dirty="0">
                          <a:solidFill>
                            <a:schemeClr val="bg1"/>
                          </a:solidFill>
                          <a:effectLst/>
                          <a:latin typeface="+mn-lt"/>
                          <a:ea typeface="Calibri" panose="020F0502020204030204" pitchFamily="34" charset="0"/>
                          <a:cs typeface="Times New Roman" panose="02020603050405020304" pitchFamily="18" charset="0"/>
                        </a:rPr>
                        <a:t>Nivolumab + relatlimab</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60000"/>
                        <a:lumOff val="4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ea typeface="Calibri" panose="020F0502020204030204" pitchFamily="34" charset="0"/>
                          <a:cs typeface="Times New Roman" panose="02020603050405020304" pitchFamily="18" charset="0"/>
                        </a:rPr>
                        <a:t>x</a:t>
                      </a: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56028388"/>
                  </a:ext>
                </a:extLst>
              </a:tr>
              <a:tr h="24124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nSpc>
                          <a:spcPct val="107000"/>
                        </a:lnSpc>
                        <a:spcBef>
                          <a:spcPts val="0"/>
                        </a:spcBef>
                        <a:spcAft>
                          <a:spcPts val="0"/>
                        </a:spcAft>
                      </a:pPr>
                      <a:r>
                        <a:rPr lang="en-US" sz="1400" b="0" baseline="0" dirty="0">
                          <a:solidFill>
                            <a:schemeClr val="bg1"/>
                          </a:solidFill>
                          <a:effectLst/>
                          <a:latin typeface="+mn-lt"/>
                        </a:rPr>
                        <a:t>Pembrolizumab</a:t>
                      </a:r>
                      <a:endParaRPr lang="en-US" sz="1400" b="0" baseline="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rPr>
                        <a:t>x</a:t>
                      </a: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rPr>
                        <a:t> </a:t>
                      </a: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rPr>
                        <a:t> </a:t>
                      </a: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44550242"/>
                  </a:ext>
                </a:extLst>
              </a:tr>
              <a:tr h="24124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nSpc>
                          <a:spcPct val="107000"/>
                        </a:lnSpc>
                        <a:spcBef>
                          <a:spcPts val="0"/>
                        </a:spcBef>
                        <a:spcAft>
                          <a:spcPts val="0"/>
                        </a:spcAft>
                      </a:pPr>
                      <a:r>
                        <a:rPr lang="en-US" sz="1400" b="0" baseline="0" dirty="0">
                          <a:solidFill>
                            <a:schemeClr val="bg1"/>
                          </a:solidFill>
                          <a:effectLst/>
                          <a:latin typeface="+mn-lt"/>
                          <a:ea typeface="Calibri" panose="020F0502020204030204" pitchFamily="34" charset="0"/>
                          <a:cs typeface="Times New Roman" panose="02020603050405020304" pitchFamily="18" charset="0"/>
                        </a:rPr>
                        <a:t>Retifanlimab</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60000"/>
                        <a:lumOff val="4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ea typeface="Calibri" panose="020F0502020204030204" pitchFamily="34" charset="0"/>
                          <a:cs typeface="Times New Roman" panose="02020603050405020304" pitchFamily="18" charset="0"/>
                        </a:rPr>
                        <a:t>x</a:t>
                      </a: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9587578"/>
                  </a:ext>
                </a:extLst>
              </a:tr>
              <a:tr h="24124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nSpc>
                          <a:spcPct val="107000"/>
                        </a:lnSpc>
                        <a:spcBef>
                          <a:spcPts val="0"/>
                        </a:spcBef>
                        <a:spcAft>
                          <a:spcPts val="0"/>
                        </a:spcAft>
                      </a:pPr>
                      <a:r>
                        <a:rPr lang="en-US" sz="1400" b="0" baseline="0" dirty="0">
                          <a:solidFill>
                            <a:schemeClr val="bg1"/>
                          </a:solidFill>
                          <a:effectLst/>
                          <a:latin typeface="+mn-lt"/>
                          <a:ea typeface="Calibri" panose="020F0502020204030204" pitchFamily="34" charset="0"/>
                          <a:cs typeface="Times New Roman" panose="02020603050405020304" pitchFamily="18" charset="0"/>
                        </a:rPr>
                        <a:t>Tislelizumab</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ea typeface="Calibri" panose="020F0502020204030204" pitchFamily="34" charset="0"/>
                          <a:cs typeface="Times New Roman" panose="02020603050405020304" pitchFamily="18" charset="0"/>
                        </a:rPr>
                        <a:t>x</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40322824"/>
                  </a:ext>
                </a:extLst>
              </a:tr>
              <a:tr h="24124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nSpc>
                          <a:spcPct val="107000"/>
                        </a:lnSpc>
                        <a:spcBef>
                          <a:spcPts val="0"/>
                        </a:spcBef>
                        <a:spcAft>
                          <a:spcPts val="0"/>
                        </a:spcAft>
                      </a:pPr>
                      <a:r>
                        <a:rPr lang="en-US" sz="1400" b="0" baseline="0" dirty="0">
                          <a:solidFill>
                            <a:schemeClr val="bg1"/>
                          </a:solidFill>
                          <a:effectLst/>
                          <a:latin typeface="+mn-lt"/>
                          <a:ea typeface="Calibri" panose="020F0502020204030204" pitchFamily="34" charset="0"/>
                          <a:cs typeface="Times New Roman" panose="02020603050405020304" pitchFamily="18" charset="0"/>
                        </a:rPr>
                        <a:t>Toripalimab</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60000"/>
                        <a:lumOff val="4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ea typeface="Calibri" panose="020F0502020204030204" pitchFamily="34" charset="0"/>
                          <a:cs typeface="Times New Roman" panose="02020603050405020304" pitchFamily="18" charset="0"/>
                        </a:rPr>
                        <a:t>x</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89005474"/>
                  </a:ext>
                </a:extLst>
              </a:tr>
              <a:tr h="24124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nSpc>
                          <a:spcPct val="107000"/>
                        </a:lnSpc>
                        <a:spcBef>
                          <a:spcPts val="0"/>
                        </a:spcBef>
                        <a:spcAft>
                          <a:spcPts val="0"/>
                        </a:spcAft>
                      </a:pPr>
                      <a:r>
                        <a:rPr lang="en-US" sz="1400" b="0" baseline="0" dirty="0">
                          <a:solidFill>
                            <a:schemeClr val="bg1"/>
                          </a:solidFill>
                          <a:effectLst/>
                          <a:latin typeface="+mn-lt"/>
                          <a:ea typeface="Calibri" panose="020F0502020204030204" pitchFamily="34" charset="0"/>
                          <a:cs typeface="Times New Roman" panose="02020603050405020304" pitchFamily="18" charset="0"/>
                        </a:rPr>
                        <a:t>Tremelimumab</a:t>
                      </a:r>
                    </a:p>
                  </a:txBody>
                  <a:tcPr marL="68580" marR="68580" marT="0" marB="0"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r>
                        <a:rPr lang="en-US" sz="1400" baseline="0">
                          <a:solidFill>
                            <a:schemeClr val="tx1"/>
                          </a:solidFill>
                          <a:effectLst/>
                          <a:latin typeface="+mn-lt"/>
                          <a:ea typeface="Calibri" panose="020F0502020204030204" pitchFamily="34" charset="0"/>
                          <a:cs typeface="Times New Roman" panose="02020603050405020304" pitchFamily="18" charset="0"/>
                        </a:rPr>
                        <a:t>x</a:t>
                      </a: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7000"/>
                        </a:lnSpc>
                        <a:spcBef>
                          <a:spcPts val="0"/>
                        </a:spcBef>
                        <a:spcAft>
                          <a:spcPts val="0"/>
                        </a:spcAft>
                      </a:pPr>
                      <a:endParaRPr lang="en-US" sz="1400" baseline="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27337672"/>
                  </a:ext>
                </a:extLst>
              </a:tr>
            </a:tbl>
          </a:graphicData>
        </a:graphic>
      </p:graphicFrame>
      <p:sp>
        <p:nvSpPr>
          <p:cNvPr id="15" name="TextBox 14">
            <a:extLst>
              <a:ext uri="{FF2B5EF4-FFF2-40B4-BE49-F238E27FC236}">
                <a16:creationId xmlns:a16="http://schemas.microsoft.com/office/drawing/2014/main" id="{E418CA52-8445-FF8C-C12F-8708540FCCDD}"/>
              </a:ext>
            </a:extLst>
          </p:cNvPr>
          <p:cNvSpPr txBox="1"/>
          <p:nvPr/>
        </p:nvSpPr>
        <p:spPr>
          <a:xfrm>
            <a:off x="225869" y="5404922"/>
            <a:ext cx="11640043" cy="215444"/>
          </a:xfrm>
          <a:prstGeom prst="rect">
            <a:avLst/>
          </a:prstGeom>
          <a:noFill/>
          <a:ln w="28575">
            <a:solidFill>
              <a:srgbClr val="FFFFFF"/>
            </a:solidFill>
          </a:ln>
        </p:spPr>
        <p:txBody>
          <a:bodyPr wrap="square" lIns="0" tIns="0" rIns="0" bIns="0" rtlCol="0">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chemeClr val="accent1"/>
                </a:solidFill>
                <a:effectLst/>
                <a:uLnTx/>
                <a:uFillTx/>
                <a:latin typeface="Poppins" panose="00000500000000000000" pitchFamily="2" charset="0"/>
                <a:cs typeface="Poppins" panose="00000500000000000000" pitchFamily="2" charset="0"/>
              </a:rPr>
              <a:t>*Become familiar with dosing, frequency, combinations.</a:t>
            </a:r>
          </a:p>
        </p:txBody>
      </p:sp>
      <p:sp>
        <p:nvSpPr>
          <p:cNvPr id="4" name="Content Placeholder 3">
            <a:extLst>
              <a:ext uri="{FF2B5EF4-FFF2-40B4-BE49-F238E27FC236}">
                <a16:creationId xmlns:a16="http://schemas.microsoft.com/office/drawing/2014/main" id="{76160669-B525-E4C7-F1B1-3183077D41DB}"/>
              </a:ext>
            </a:extLst>
          </p:cNvPr>
          <p:cNvSpPr>
            <a:spLocks noGrp="1"/>
          </p:cNvSpPr>
          <p:nvPr>
            <p:ph sz="quarter" idx="10"/>
          </p:nvPr>
        </p:nvSpPr>
        <p:spPr/>
        <p:txBody>
          <a:bodyPr/>
          <a:lstStyle/>
          <a:p>
            <a:r>
              <a:rPr lang="en-US" dirty="0"/>
              <a:t>Atezolizumab PI. Avelumab PI. Cemiplimab. PI. Cosibelimab PI. Dostarlimab PI. Durvalumab PI. Ipilimumab PI. Nivolumab PI. Nivolumab and relatlimab-rmbw PI. Pembrolizumab PI. Retifanlimab PI. Tislelizumab PI. Toripalimab PI. Tremelimumab PI.</a:t>
            </a:r>
          </a:p>
        </p:txBody>
      </p:sp>
    </p:spTree>
    <p:extLst>
      <p:ext uri="{BB962C8B-B14F-4D97-AF65-F5344CB8AC3E}">
        <p14:creationId xmlns:p14="http://schemas.microsoft.com/office/powerpoint/2010/main" val="2557885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1F184E-1E4D-4043-30B3-D6028165DF1E}"/>
              </a:ext>
            </a:extLst>
          </p:cNvPr>
          <p:cNvSpPr>
            <a:spLocks noGrp="1"/>
          </p:cNvSpPr>
          <p:nvPr>
            <p:ph idx="1"/>
          </p:nvPr>
        </p:nvSpPr>
        <p:spPr/>
        <p:txBody>
          <a:bodyPr/>
          <a:lstStyle/>
          <a:p>
            <a:pPr lvl="0" fontAlgn="base">
              <a:lnSpc>
                <a:spcPct val="90000"/>
              </a:lnSpc>
              <a:buClr>
                <a:srgbClr val="000000"/>
              </a:buClr>
              <a:buBlip>
                <a:blip r:embed="rId3">
                  <a:extLst>
                    <a:ext uri="{96DAC541-7B7A-43D3-8B79-37D633B846F1}">
                      <asvg:svgBlip xmlns:asvg="http://schemas.microsoft.com/office/drawing/2016/SVG/main" r:embed="rId4"/>
                    </a:ext>
                  </a:extLst>
                </a:blip>
              </a:buBlip>
              <a:defRPr/>
            </a:pPr>
            <a:r>
              <a:rPr lang="en-US" kern="0" dirty="0">
                <a:solidFill>
                  <a:srgbClr val="000000"/>
                </a:solidFill>
                <a:latin typeface="Poppins" panose="00000500000000000000" pitchFamily="2" charset="0"/>
                <a:cs typeface="Poppins" panose="00000500000000000000" pitchFamily="2" charset="0"/>
              </a:rPr>
              <a:t>Different modalities to attack cancer cells</a:t>
            </a:r>
          </a:p>
          <a:p>
            <a:pPr marL="804672" lvl="1" indent="-347472" fontAlgn="base">
              <a:lnSpc>
                <a:spcPct val="90000"/>
              </a:lnSpc>
              <a:spcBef>
                <a:spcPts val="1000"/>
              </a:spcBef>
              <a:spcAft>
                <a:spcPts val="700"/>
              </a:spcAft>
              <a:buClr>
                <a:srgbClr val="000000"/>
              </a:buClr>
              <a:buFont typeface="Arial" panose="020B0604020202020204" pitchFamily="34" charset="0"/>
              <a:buChar char="•"/>
              <a:defRPr/>
            </a:pPr>
            <a:r>
              <a:rPr lang="en-US" sz="2200" kern="0" dirty="0">
                <a:solidFill>
                  <a:srgbClr val="000000"/>
                </a:solidFill>
                <a:latin typeface="Poppins" panose="00000500000000000000" pitchFamily="2" charset="0"/>
                <a:cs typeface="Poppins" panose="00000500000000000000" pitchFamily="2" charset="0"/>
              </a:rPr>
              <a:t>Aids in decreasing subsets of cancer cells resistant to just </a:t>
            </a:r>
            <a:br>
              <a:rPr lang="en-US" sz="2200" kern="0" dirty="0">
                <a:solidFill>
                  <a:srgbClr val="000000"/>
                </a:solidFill>
                <a:latin typeface="Poppins" panose="00000500000000000000" pitchFamily="2" charset="0"/>
                <a:cs typeface="Poppins" panose="00000500000000000000" pitchFamily="2" charset="0"/>
              </a:rPr>
            </a:br>
            <a:r>
              <a:rPr lang="en-US" sz="2200" kern="0" dirty="0">
                <a:solidFill>
                  <a:srgbClr val="000000"/>
                </a:solidFill>
                <a:latin typeface="Poppins" panose="00000500000000000000" pitchFamily="2" charset="0"/>
                <a:cs typeface="Poppins" panose="00000500000000000000" pitchFamily="2" charset="0"/>
              </a:rPr>
              <a:t>one modality</a:t>
            </a:r>
          </a:p>
          <a:p>
            <a:pPr marL="1257300" lvl="2" indent="-342900" fontAlgn="base">
              <a:lnSpc>
                <a:spcPct val="90000"/>
              </a:lnSpc>
              <a:buClr>
                <a:srgbClr val="000000"/>
              </a:buClr>
              <a:buFont typeface="Calibri" panose="020F0502020204030204" pitchFamily="34" charset="0"/>
              <a:buChar char="─"/>
              <a:defRPr/>
            </a:pPr>
            <a:r>
              <a:rPr lang="en-US" sz="2000" kern="0" dirty="0">
                <a:solidFill>
                  <a:srgbClr val="000000"/>
                </a:solidFill>
                <a:latin typeface="Poppins" panose="00000500000000000000" pitchFamily="2" charset="0"/>
                <a:cs typeface="Poppins" panose="00000500000000000000" pitchFamily="2" charset="0"/>
              </a:rPr>
              <a:t>ICI resistance partly due to broad tumor antigen heterogeneity</a:t>
            </a:r>
          </a:p>
          <a:p>
            <a:pPr marL="800100" lvl="1" indent="-342900" fontAlgn="base">
              <a:lnSpc>
                <a:spcPct val="90000"/>
              </a:lnSpc>
              <a:spcBef>
                <a:spcPts val="1000"/>
              </a:spcBef>
              <a:spcAft>
                <a:spcPts val="700"/>
              </a:spcAft>
              <a:buClr>
                <a:srgbClr val="000000"/>
              </a:buClr>
              <a:buFont typeface="Arial" panose="020B0604020202020204" pitchFamily="34" charset="0"/>
              <a:buChar char="•"/>
              <a:defRPr/>
            </a:pPr>
            <a:r>
              <a:rPr lang="en-US" sz="2200" kern="0" dirty="0">
                <a:solidFill>
                  <a:srgbClr val="000000"/>
                </a:solidFill>
                <a:latin typeface="Poppins" panose="00000500000000000000" pitchFamily="2" charset="0"/>
                <a:cs typeface="Poppins" panose="00000500000000000000" pitchFamily="2" charset="0"/>
              </a:rPr>
              <a:t>Allows targeting wider subset of cancer cells</a:t>
            </a:r>
          </a:p>
        </p:txBody>
      </p:sp>
      <p:sp>
        <p:nvSpPr>
          <p:cNvPr id="28" name="Oval 27">
            <a:extLst>
              <a:ext uri="{FF2B5EF4-FFF2-40B4-BE49-F238E27FC236}">
                <a16:creationId xmlns:a16="http://schemas.microsoft.com/office/drawing/2014/main" id="{5D390AB1-F5DA-A7AB-D5BD-F60859A84C56}"/>
              </a:ext>
            </a:extLst>
          </p:cNvPr>
          <p:cNvSpPr/>
          <p:nvPr/>
        </p:nvSpPr>
        <p:spPr bwMode="auto">
          <a:xfrm>
            <a:off x="5895798" y="1607658"/>
            <a:ext cx="4219367" cy="4219367"/>
          </a:xfrm>
          <a:prstGeom prst="ellipse">
            <a:avLst/>
          </a:prstGeom>
          <a:solidFill>
            <a:schemeClr val="accent3"/>
          </a:solidFill>
          <a:ln w="0">
            <a:solidFill>
              <a:srgbClr val="000000"/>
            </a:solidFill>
            <a:miter lim="800000"/>
            <a:headEnd/>
            <a:tailEnd/>
          </a:ln>
        </p:spPr>
        <p:txBody>
          <a:bodyPr rtlCol="0" anchor="t"/>
          <a:lstStyle/>
          <a:p>
            <a:pPr marL="0" marR="0" lvl="0" indent="0"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0" cap="none" spc="0" normalizeH="0" baseline="0" noProof="0">
              <a:ln>
                <a:noFill/>
              </a:ln>
              <a:solidFill>
                <a:srgbClr val="000000"/>
              </a:solidFill>
              <a:effectLst/>
              <a:uLnTx/>
              <a:uFillTx/>
              <a:latin typeface="Calibri" panose="020F0502020204030204" pitchFamily="34" charset="0"/>
              <a:cs typeface="Arial" panose="020B0604020202020204" pitchFamily="34" charset="0"/>
            </a:endParaRPr>
          </a:p>
        </p:txBody>
      </p:sp>
      <p:sp>
        <p:nvSpPr>
          <p:cNvPr id="29" name="Oval 28">
            <a:extLst>
              <a:ext uri="{FF2B5EF4-FFF2-40B4-BE49-F238E27FC236}">
                <a16:creationId xmlns:a16="http://schemas.microsoft.com/office/drawing/2014/main" id="{70C7E08C-BCDF-C2E8-BEBC-20356DE07C11}"/>
              </a:ext>
            </a:extLst>
          </p:cNvPr>
          <p:cNvSpPr/>
          <p:nvPr/>
        </p:nvSpPr>
        <p:spPr bwMode="auto">
          <a:xfrm>
            <a:off x="7597496" y="1607658"/>
            <a:ext cx="4219367" cy="4219367"/>
          </a:xfrm>
          <a:prstGeom prst="ellipse">
            <a:avLst/>
          </a:prstGeom>
          <a:solidFill>
            <a:schemeClr val="accent6"/>
          </a:solidFill>
          <a:ln w="0">
            <a:solidFill>
              <a:srgbClr val="000000"/>
            </a:solidFill>
            <a:miter lim="800000"/>
            <a:headEnd/>
            <a:tailEnd/>
          </a:ln>
        </p:spPr>
        <p:txBody>
          <a:bodyPr rtlCol="0" anchor="t"/>
          <a:lstStyle/>
          <a:p>
            <a:pPr marL="0" marR="0" lvl="0" indent="0" algn="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0" cap="none" spc="0" normalizeH="0" baseline="0" noProof="0">
              <a:ln>
                <a:noFill/>
              </a:ln>
              <a:solidFill>
                <a:srgbClr val="000000"/>
              </a:solidFill>
              <a:effectLst/>
              <a:uLnTx/>
              <a:uFillTx/>
              <a:latin typeface="Calibri" panose="020F0502020204030204" pitchFamily="34" charset="0"/>
              <a:cs typeface="Arial" panose="020B0604020202020204" pitchFamily="34" charset="0"/>
            </a:endParaRPr>
          </a:p>
        </p:txBody>
      </p:sp>
      <p:sp>
        <p:nvSpPr>
          <p:cNvPr id="30" name="Oval 18">
            <a:extLst>
              <a:ext uri="{FF2B5EF4-FFF2-40B4-BE49-F238E27FC236}">
                <a16:creationId xmlns:a16="http://schemas.microsoft.com/office/drawing/2014/main" id="{DB2C715D-7249-9CA5-3BFD-92A18DA7D7D7}"/>
              </a:ext>
            </a:extLst>
          </p:cNvPr>
          <p:cNvSpPr/>
          <p:nvPr/>
        </p:nvSpPr>
        <p:spPr bwMode="auto">
          <a:xfrm>
            <a:off x="7598139" y="1803422"/>
            <a:ext cx="2514881" cy="3844840"/>
          </a:xfrm>
          <a:custGeom>
            <a:avLst/>
            <a:gdLst>
              <a:gd name="connsiteX0" fmla="*/ 0 w 2505132"/>
              <a:gd name="connsiteY0" fmla="*/ 1915371 h 3830741"/>
              <a:gd name="connsiteX1" fmla="*/ 1252566 w 2505132"/>
              <a:gd name="connsiteY1" fmla="*/ 0 h 3830741"/>
              <a:gd name="connsiteX2" fmla="*/ 2505132 w 2505132"/>
              <a:gd name="connsiteY2" fmla="*/ 1915371 h 3830741"/>
              <a:gd name="connsiteX3" fmla="*/ 1252566 w 2505132"/>
              <a:gd name="connsiteY3" fmla="*/ 3830742 h 3830741"/>
              <a:gd name="connsiteX4" fmla="*/ 0 w 2505132"/>
              <a:gd name="connsiteY4" fmla="*/ 1915371 h 3830741"/>
              <a:gd name="connsiteX0" fmla="*/ 0 w 2505132"/>
              <a:gd name="connsiteY0" fmla="*/ 1915371 h 3830742"/>
              <a:gd name="connsiteX1" fmla="*/ 1252566 w 2505132"/>
              <a:gd name="connsiteY1" fmla="*/ 0 h 3830742"/>
              <a:gd name="connsiteX2" fmla="*/ 2505132 w 2505132"/>
              <a:gd name="connsiteY2" fmla="*/ 1915371 h 3830742"/>
              <a:gd name="connsiteX3" fmla="*/ 1252566 w 2505132"/>
              <a:gd name="connsiteY3" fmla="*/ 3830742 h 3830742"/>
              <a:gd name="connsiteX4" fmla="*/ 0 w 2505132"/>
              <a:gd name="connsiteY4" fmla="*/ 1915371 h 3830742"/>
              <a:gd name="connsiteX0" fmla="*/ 0 w 2505132"/>
              <a:gd name="connsiteY0" fmla="*/ 1915762 h 3831133"/>
              <a:gd name="connsiteX1" fmla="*/ 1252566 w 2505132"/>
              <a:gd name="connsiteY1" fmla="*/ 391 h 3831133"/>
              <a:gd name="connsiteX2" fmla="*/ 2505132 w 2505132"/>
              <a:gd name="connsiteY2" fmla="*/ 1915762 h 3831133"/>
              <a:gd name="connsiteX3" fmla="*/ 1252566 w 2505132"/>
              <a:gd name="connsiteY3" fmla="*/ 3831133 h 3831133"/>
              <a:gd name="connsiteX4" fmla="*/ 0 w 2505132"/>
              <a:gd name="connsiteY4" fmla="*/ 1915762 h 3831133"/>
              <a:gd name="connsiteX0" fmla="*/ 0 w 2505132"/>
              <a:gd name="connsiteY0" fmla="*/ 1915472 h 3830843"/>
              <a:gd name="connsiteX1" fmla="*/ 1252566 w 2505132"/>
              <a:gd name="connsiteY1" fmla="*/ 101 h 3830843"/>
              <a:gd name="connsiteX2" fmla="*/ 2505132 w 2505132"/>
              <a:gd name="connsiteY2" fmla="*/ 1915472 h 3830843"/>
              <a:gd name="connsiteX3" fmla="*/ 1252566 w 2505132"/>
              <a:gd name="connsiteY3" fmla="*/ 3830843 h 3830843"/>
              <a:gd name="connsiteX4" fmla="*/ 0 w 2505132"/>
              <a:gd name="connsiteY4" fmla="*/ 1915472 h 3830843"/>
              <a:gd name="connsiteX0" fmla="*/ 0 w 2505132"/>
              <a:gd name="connsiteY0" fmla="*/ 1915371 h 3830742"/>
              <a:gd name="connsiteX1" fmla="*/ 1252566 w 2505132"/>
              <a:gd name="connsiteY1" fmla="*/ 0 h 3830742"/>
              <a:gd name="connsiteX2" fmla="*/ 2505132 w 2505132"/>
              <a:gd name="connsiteY2" fmla="*/ 1915371 h 3830742"/>
              <a:gd name="connsiteX3" fmla="*/ 1252566 w 2505132"/>
              <a:gd name="connsiteY3" fmla="*/ 3830742 h 3830742"/>
              <a:gd name="connsiteX4" fmla="*/ 0 w 2505132"/>
              <a:gd name="connsiteY4" fmla="*/ 1915371 h 3830742"/>
              <a:gd name="connsiteX0" fmla="*/ 0 w 2505132"/>
              <a:gd name="connsiteY0" fmla="*/ 1917662 h 3833033"/>
              <a:gd name="connsiteX1" fmla="*/ 1252566 w 2505132"/>
              <a:gd name="connsiteY1" fmla="*/ 2291 h 3833033"/>
              <a:gd name="connsiteX2" fmla="*/ 2505132 w 2505132"/>
              <a:gd name="connsiteY2" fmla="*/ 1917662 h 3833033"/>
              <a:gd name="connsiteX3" fmla="*/ 1252566 w 2505132"/>
              <a:gd name="connsiteY3" fmla="*/ 3833033 h 3833033"/>
              <a:gd name="connsiteX4" fmla="*/ 0 w 2505132"/>
              <a:gd name="connsiteY4" fmla="*/ 1917662 h 3833033"/>
              <a:gd name="connsiteX0" fmla="*/ 0 w 2505132"/>
              <a:gd name="connsiteY0" fmla="*/ 1915976 h 3831347"/>
              <a:gd name="connsiteX1" fmla="*/ 1252566 w 2505132"/>
              <a:gd name="connsiteY1" fmla="*/ 605 h 3831347"/>
              <a:gd name="connsiteX2" fmla="*/ 2505132 w 2505132"/>
              <a:gd name="connsiteY2" fmla="*/ 1915976 h 3831347"/>
              <a:gd name="connsiteX3" fmla="*/ 1252566 w 2505132"/>
              <a:gd name="connsiteY3" fmla="*/ 3831347 h 3831347"/>
              <a:gd name="connsiteX4" fmla="*/ 0 w 2505132"/>
              <a:gd name="connsiteY4" fmla="*/ 1915976 h 3831347"/>
              <a:gd name="connsiteX0" fmla="*/ 0 w 2505132"/>
              <a:gd name="connsiteY0" fmla="*/ 1915763 h 3831134"/>
              <a:gd name="connsiteX1" fmla="*/ 1252566 w 2505132"/>
              <a:gd name="connsiteY1" fmla="*/ 392 h 3831134"/>
              <a:gd name="connsiteX2" fmla="*/ 2505132 w 2505132"/>
              <a:gd name="connsiteY2" fmla="*/ 1915763 h 3831134"/>
              <a:gd name="connsiteX3" fmla="*/ 1252566 w 2505132"/>
              <a:gd name="connsiteY3" fmla="*/ 3831134 h 3831134"/>
              <a:gd name="connsiteX4" fmla="*/ 0 w 2505132"/>
              <a:gd name="connsiteY4" fmla="*/ 1915763 h 3831134"/>
              <a:gd name="connsiteX0" fmla="*/ 0 w 2506373"/>
              <a:gd name="connsiteY0" fmla="*/ 1915763 h 3831134"/>
              <a:gd name="connsiteX1" fmla="*/ 1252566 w 2506373"/>
              <a:gd name="connsiteY1" fmla="*/ 392 h 3831134"/>
              <a:gd name="connsiteX2" fmla="*/ 2505132 w 2506373"/>
              <a:gd name="connsiteY2" fmla="*/ 1915763 h 3831134"/>
              <a:gd name="connsiteX3" fmla="*/ 1252566 w 2506373"/>
              <a:gd name="connsiteY3" fmla="*/ 3831134 h 3831134"/>
              <a:gd name="connsiteX4" fmla="*/ 0 w 2506373"/>
              <a:gd name="connsiteY4" fmla="*/ 1915763 h 3831134"/>
              <a:gd name="connsiteX0" fmla="*/ 709 w 2507082"/>
              <a:gd name="connsiteY0" fmla="*/ 1915821 h 3831192"/>
              <a:gd name="connsiteX1" fmla="*/ 1253275 w 2507082"/>
              <a:gd name="connsiteY1" fmla="*/ 450 h 3831192"/>
              <a:gd name="connsiteX2" fmla="*/ 2505841 w 2507082"/>
              <a:gd name="connsiteY2" fmla="*/ 1915821 h 3831192"/>
              <a:gd name="connsiteX3" fmla="*/ 1253275 w 2507082"/>
              <a:gd name="connsiteY3" fmla="*/ 3831192 h 3831192"/>
              <a:gd name="connsiteX4" fmla="*/ 709 w 2507082"/>
              <a:gd name="connsiteY4" fmla="*/ 1915821 h 3831192"/>
              <a:gd name="connsiteX0" fmla="*/ 709 w 2507082"/>
              <a:gd name="connsiteY0" fmla="*/ 1915821 h 3831414"/>
              <a:gd name="connsiteX1" fmla="*/ 1253275 w 2507082"/>
              <a:gd name="connsiteY1" fmla="*/ 450 h 3831414"/>
              <a:gd name="connsiteX2" fmla="*/ 2505841 w 2507082"/>
              <a:gd name="connsiteY2" fmla="*/ 1915821 h 3831414"/>
              <a:gd name="connsiteX3" fmla="*/ 1253275 w 2507082"/>
              <a:gd name="connsiteY3" fmla="*/ 3831192 h 3831414"/>
              <a:gd name="connsiteX4" fmla="*/ 709 w 2507082"/>
              <a:gd name="connsiteY4" fmla="*/ 1915821 h 3831414"/>
              <a:gd name="connsiteX0" fmla="*/ 709 w 2507082"/>
              <a:gd name="connsiteY0" fmla="*/ 1915821 h 3831307"/>
              <a:gd name="connsiteX1" fmla="*/ 1253275 w 2507082"/>
              <a:gd name="connsiteY1" fmla="*/ 450 h 3831307"/>
              <a:gd name="connsiteX2" fmla="*/ 2505841 w 2507082"/>
              <a:gd name="connsiteY2" fmla="*/ 1915821 h 3831307"/>
              <a:gd name="connsiteX3" fmla="*/ 1253275 w 2507082"/>
              <a:gd name="connsiteY3" fmla="*/ 3831192 h 3831307"/>
              <a:gd name="connsiteX4" fmla="*/ 709 w 2507082"/>
              <a:gd name="connsiteY4" fmla="*/ 1915821 h 3831307"/>
              <a:gd name="connsiteX0" fmla="*/ 709 w 2507082"/>
              <a:gd name="connsiteY0" fmla="*/ 1915821 h 3831448"/>
              <a:gd name="connsiteX1" fmla="*/ 1253275 w 2507082"/>
              <a:gd name="connsiteY1" fmla="*/ 450 h 3831448"/>
              <a:gd name="connsiteX2" fmla="*/ 2505841 w 2507082"/>
              <a:gd name="connsiteY2" fmla="*/ 1915821 h 3831448"/>
              <a:gd name="connsiteX3" fmla="*/ 1253275 w 2507082"/>
              <a:gd name="connsiteY3" fmla="*/ 3831192 h 3831448"/>
              <a:gd name="connsiteX4" fmla="*/ 709 w 2507082"/>
              <a:gd name="connsiteY4" fmla="*/ 1915821 h 3831448"/>
              <a:gd name="connsiteX0" fmla="*/ 700 w 2507055"/>
              <a:gd name="connsiteY0" fmla="*/ 1915372 h 3830999"/>
              <a:gd name="connsiteX1" fmla="*/ 1253266 w 2507055"/>
              <a:gd name="connsiteY1" fmla="*/ 1 h 3830999"/>
              <a:gd name="connsiteX2" fmla="*/ 2505832 w 2507055"/>
              <a:gd name="connsiteY2" fmla="*/ 1915372 h 3830999"/>
              <a:gd name="connsiteX3" fmla="*/ 1253266 w 2507055"/>
              <a:gd name="connsiteY3" fmla="*/ 3830743 h 3830999"/>
              <a:gd name="connsiteX4" fmla="*/ 700 w 2507055"/>
              <a:gd name="connsiteY4" fmla="*/ 1915372 h 3830999"/>
              <a:gd name="connsiteX0" fmla="*/ 713 w 2507092"/>
              <a:gd name="connsiteY0" fmla="*/ 1915400 h 3831027"/>
              <a:gd name="connsiteX1" fmla="*/ 1253279 w 2507092"/>
              <a:gd name="connsiteY1" fmla="*/ 29 h 3831027"/>
              <a:gd name="connsiteX2" fmla="*/ 2505845 w 2507092"/>
              <a:gd name="connsiteY2" fmla="*/ 1915400 h 3831027"/>
              <a:gd name="connsiteX3" fmla="*/ 1253279 w 2507092"/>
              <a:gd name="connsiteY3" fmla="*/ 3830771 h 3831027"/>
              <a:gd name="connsiteX4" fmla="*/ 713 w 2507092"/>
              <a:gd name="connsiteY4" fmla="*/ 1915400 h 3831027"/>
              <a:gd name="connsiteX0" fmla="*/ 757 w 2507211"/>
              <a:gd name="connsiteY0" fmla="*/ 1915400 h 3831027"/>
              <a:gd name="connsiteX1" fmla="*/ 1253323 w 2507211"/>
              <a:gd name="connsiteY1" fmla="*/ 29 h 3831027"/>
              <a:gd name="connsiteX2" fmla="*/ 2505889 w 2507211"/>
              <a:gd name="connsiteY2" fmla="*/ 1915400 h 3831027"/>
              <a:gd name="connsiteX3" fmla="*/ 1253323 w 2507211"/>
              <a:gd name="connsiteY3" fmla="*/ 3830771 h 3831027"/>
              <a:gd name="connsiteX4" fmla="*/ 757 w 2507211"/>
              <a:gd name="connsiteY4" fmla="*/ 1915400 h 3831027"/>
              <a:gd name="connsiteX0" fmla="*/ 785 w 2507288"/>
              <a:gd name="connsiteY0" fmla="*/ 1915486 h 3831113"/>
              <a:gd name="connsiteX1" fmla="*/ 1253351 w 2507288"/>
              <a:gd name="connsiteY1" fmla="*/ 115 h 3831113"/>
              <a:gd name="connsiteX2" fmla="*/ 2505917 w 2507288"/>
              <a:gd name="connsiteY2" fmla="*/ 1915486 h 3831113"/>
              <a:gd name="connsiteX3" fmla="*/ 1253351 w 2507288"/>
              <a:gd name="connsiteY3" fmla="*/ 3830857 h 3831113"/>
              <a:gd name="connsiteX4" fmla="*/ 785 w 2507288"/>
              <a:gd name="connsiteY4" fmla="*/ 1915486 h 3831113"/>
              <a:gd name="connsiteX0" fmla="*/ 1 w 2506504"/>
              <a:gd name="connsiteY0" fmla="*/ 1915471 h 3831063"/>
              <a:gd name="connsiteX1" fmla="*/ 1252567 w 2506504"/>
              <a:gd name="connsiteY1" fmla="*/ 100 h 3831063"/>
              <a:gd name="connsiteX2" fmla="*/ 2505133 w 2506504"/>
              <a:gd name="connsiteY2" fmla="*/ 1915471 h 3831063"/>
              <a:gd name="connsiteX3" fmla="*/ 1252567 w 2506504"/>
              <a:gd name="connsiteY3" fmla="*/ 3830842 h 3831063"/>
              <a:gd name="connsiteX4" fmla="*/ 1 w 2506504"/>
              <a:gd name="connsiteY4" fmla="*/ 1915471 h 3831063"/>
              <a:gd name="connsiteX0" fmla="*/ 97 w 2506600"/>
              <a:gd name="connsiteY0" fmla="*/ 1915482 h 3831101"/>
              <a:gd name="connsiteX1" fmla="*/ 1252663 w 2506600"/>
              <a:gd name="connsiteY1" fmla="*/ 111 h 3831101"/>
              <a:gd name="connsiteX2" fmla="*/ 2505229 w 2506600"/>
              <a:gd name="connsiteY2" fmla="*/ 1915482 h 3831101"/>
              <a:gd name="connsiteX3" fmla="*/ 1252663 w 2506600"/>
              <a:gd name="connsiteY3" fmla="*/ 3830853 h 3831101"/>
              <a:gd name="connsiteX4" fmla="*/ 97 w 2506600"/>
              <a:gd name="connsiteY4" fmla="*/ 1915482 h 3831101"/>
              <a:gd name="connsiteX0" fmla="*/ 97 w 2505251"/>
              <a:gd name="connsiteY0" fmla="*/ 1915482 h 3831101"/>
              <a:gd name="connsiteX1" fmla="*/ 1252663 w 2505251"/>
              <a:gd name="connsiteY1" fmla="*/ 111 h 3831101"/>
              <a:gd name="connsiteX2" fmla="*/ 2505229 w 2505251"/>
              <a:gd name="connsiteY2" fmla="*/ 1915482 h 3831101"/>
              <a:gd name="connsiteX3" fmla="*/ 1252663 w 2505251"/>
              <a:gd name="connsiteY3" fmla="*/ 3830853 h 3831101"/>
              <a:gd name="connsiteX4" fmla="*/ 97 w 2505251"/>
              <a:gd name="connsiteY4" fmla="*/ 1915482 h 3831101"/>
              <a:gd name="connsiteX0" fmla="*/ 97 w 2505779"/>
              <a:gd name="connsiteY0" fmla="*/ 1915482 h 3831101"/>
              <a:gd name="connsiteX1" fmla="*/ 1252663 w 2505779"/>
              <a:gd name="connsiteY1" fmla="*/ 111 h 3831101"/>
              <a:gd name="connsiteX2" fmla="*/ 2505229 w 2505779"/>
              <a:gd name="connsiteY2" fmla="*/ 1915482 h 3831101"/>
              <a:gd name="connsiteX3" fmla="*/ 1252663 w 2505779"/>
              <a:gd name="connsiteY3" fmla="*/ 3830853 h 3831101"/>
              <a:gd name="connsiteX4" fmla="*/ 97 w 2505779"/>
              <a:gd name="connsiteY4" fmla="*/ 1915482 h 3831101"/>
              <a:gd name="connsiteX0" fmla="*/ 97 w 2505779"/>
              <a:gd name="connsiteY0" fmla="*/ 1915482 h 3831101"/>
              <a:gd name="connsiteX1" fmla="*/ 1252663 w 2505779"/>
              <a:gd name="connsiteY1" fmla="*/ 111 h 3831101"/>
              <a:gd name="connsiteX2" fmla="*/ 2505229 w 2505779"/>
              <a:gd name="connsiteY2" fmla="*/ 1915482 h 3831101"/>
              <a:gd name="connsiteX3" fmla="*/ 1252663 w 2505779"/>
              <a:gd name="connsiteY3" fmla="*/ 3830853 h 3831101"/>
              <a:gd name="connsiteX4" fmla="*/ 97 w 2505779"/>
              <a:gd name="connsiteY4" fmla="*/ 1915482 h 3831101"/>
              <a:gd name="connsiteX0" fmla="*/ 101 w 2515092"/>
              <a:gd name="connsiteY0" fmla="*/ 1901523 h 3830752"/>
              <a:gd name="connsiteX1" fmla="*/ 1261903 w 2515092"/>
              <a:gd name="connsiteY1" fmla="*/ 6 h 3830752"/>
              <a:gd name="connsiteX2" fmla="*/ 2514469 w 2515092"/>
              <a:gd name="connsiteY2" fmla="*/ 1915377 h 3830752"/>
              <a:gd name="connsiteX3" fmla="*/ 1261903 w 2515092"/>
              <a:gd name="connsiteY3" fmla="*/ 3830748 h 3830752"/>
              <a:gd name="connsiteX4" fmla="*/ 101 w 2515092"/>
              <a:gd name="connsiteY4" fmla="*/ 1901523 h 3830752"/>
              <a:gd name="connsiteX0" fmla="*/ 101 w 2515092"/>
              <a:gd name="connsiteY0" fmla="*/ 1901522 h 3830751"/>
              <a:gd name="connsiteX1" fmla="*/ 1261903 w 2515092"/>
              <a:gd name="connsiteY1" fmla="*/ 5 h 3830751"/>
              <a:gd name="connsiteX2" fmla="*/ 2514469 w 2515092"/>
              <a:gd name="connsiteY2" fmla="*/ 1915376 h 3830751"/>
              <a:gd name="connsiteX3" fmla="*/ 1261903 w 2515092"/>
              <a:gd name="connsiteY3" fmla="*/ 3830747 h 3830751"/>
              <a:gd name="connsiteX4" fmla="*/ 101 w 2515092"/>
              <a:gd name="connsiteY4" fmla="*/ 1901522 h 3830751"/>
              <a:gd name="connsiteX0" fmla="*/ 130 w 2515121"/>
              <a:gd name="connsiteY0" fmla="*/ 1901522 h 3830751"/>
              <a:gd name="connsiteX1" fmla="*/ 1261932 w 2515121"/>
              <a:gd name="connsiteY1" fmla="*/ 5 h 3830751"/>
              <a:gd name="connsiteX2" fmla="*/ 2514498 w 2515121"/>
              <a:gd name="connsiteY2" fmla="*/ 1915376 h 3830751"/>
              <a:gd name="connsiteX3" fmla="*/ 1261932 w 2515121"/>
              <a:gd name="connsiteY3" fmla="*/ 3830747 h 3830751"/>
              <a:gd name="connsiteX4" fmla="*/ 130 w 2515121"/>
              <a:gd name="connsiteY4" fmla="*/ 1901522 h 3830751"/>
              <a:gd name="connsiteX0" fmla="*/ 515 w 2515506"/>
              <a:gd name="connsiteY0" fmla="*/ 1901522 h 3830751"/>
              <a:gd name="connsiteX1" fmla="*/ 1262317 w 2515506"/>
              <a:gd name="connsiteY1" fmla="*/ 5 h 3830751"/>
              <a:gd name="connsiteX2" fmla="*/ 2514883 w 2515506"/>
              <a:gd name="connsiteY2" fmla="*/ 1915376 h 3830751"/>
              <a:gd name="connsiteX3" fmla="*/ 1262317 w 2515506"/>
              <a:gd name="connsiteY3" fmla="*/ 3830747 h 3830751"/>
              <a:gd name="connsiteX4" fmla="*/ 515 w 2515506"/>
              <a:gd name="connsiteY4" fmla="*/ 1901522 h 3830751"/>
              <a:gd name="connsiteX0" fmla="*/ 1 w 2514992"/>
              <a:gd name="connsiteY0" fmla="*/ 1901521 h 3844605"/>
              <a:gd name="connsiteX1" fmla="*/ 1261803 w 2514992"/>
              <a:gd name="connsiteY1" fmla="*/ 4 h 3844605"/>
              <a:gd name="connsiteX2" fmla="*/ 2514369 w 2514992"/>
              <a:gd name="connsiteY2" fmla="*/ 1915375 h 3844605"/>
              <a:gd name="connsiteX3" fmla="*/ 1266421 w 2514992"/>
              <a:gd name="connsiteY3" fmla="*/ 3844601 h 3844605"/>
              <a:gd name="connsiteX4" fmla="*/ 1 w 2514992"/>
              <a:gd name="connsiteY4" fmla="*/ 1901521 h 3844605"/>
              <a:gd name="connsiteX0" fmla="*/ 421 w 2515412"/>
              <a:gd name="connsiteY0" fmla="*/ 1901521 h 3844605"/>
              <a:gd name="connsiteX1" fmla="*/ 1262223 w 2515412"/>
              <a:gd name="connsiteY1" fmla="*/ 4 h 3844605"/>
              <a:gd name="connsiteX2" fmla="*/ 2514789 w 2515412"/>
              <a:gd name="connsiteY2" fmla="*/ 1915375 h 3844605"/>
              <a:gd name="connsiteX3" fmla="*/ 1266841 w 2515412"/>
              <a:gd name="connsiteY3" fmla="*/ 3844601 h 3844605"/>
              <a:gd name="connsiteX4" fmla="*/ 421 w 2515412"/>
              <a:gd name="connsiteY4" fmla="*/ 1901521 h 3844605"/>
              <a:gd name="connsiteX0" fmla="*/ 372 w 2515363"/>
              <a:gd name="connsiteY0" fmla="*/ 1901521 h 3844679"/>
              <a:gd name="connsiteX1" fmla="*/ 1262174 w 2515363"/>
              <a:gd name="connsiteY1" fmla="*/ 4 h 3844679"/>
              <a:gd name="connsiteX2" fmla="*/ 2514740 w 2515363"/>
              <a:gd name="connsiteY2" fmla="*/ 1915375 h 3844679"/>
              <a:gd name="connsiteX3" fmla="*/ 1266792 w 2515363"/>
              <a:gd name="connsiteY3" fmla="*/ 3844601 h 3844679"/>
              <a:gd name="connsiteX4" fmla="*/ 372 w 2515363"/>
              <a:gd name="connsiteY4" fmla="*/ 1901521 h 3844679"/>
              <a:gd name="connsiteX0" fmla="*/ 372 w 2515252"/>
              <a:gd name="connsiteY0" fmla="*/ 1901521 h 3844679"/>
              <a:gd name="connsiteX1" fmla="*/ 1262174 w 2515252"/>
              <a:gd name="connsiteY1" fmla="*/ 4 h 3844679"/>
              <a:gd name="connsiteX2" fmla="*/ 2514740 w 2515252"/>
              <a:gd name="connsiteY2" fmla="*/ 1915375 h 3844679"/>
              <a:gd name="connsiteX3" fmla="*/ 1266792 w 2515252"/>
              <a:gd name="connsiteY3" fmla="*/ 3844601 h 3844679"/>
              <a:gd name="connsiteX4" fmla="*/ 372 w 2515252"/>
              <a:gd name="connsiteY4" fmla="*/ 1901521 h 3844679"/>
              <a:gd name="connsiteX0" fmla="*/ 362 w 2515242"/>
              <a:gd name="connsiteY0" fmla="*/ 1901521 h 3844839"/>
              <a:gd name="connsiteX1" fmla="*/ 1262164 w 2515242"/>
              <a:gd name="connsiteY1" fmla="*/ 4 h 3844839"/>
              <a:gd name="connsiteX2" fmla="*/ 2514730 w 2515242"/>
              <a:gd name="connsiteY2" fmla="*/ 1915375 h 3844839"/>
              <a:gd name="connsiteX3" fmla="*/ 1266782 w 2515242"/>
              <a:gd name="connsiteY3" fmla="*/ 3844601 h 3844839"/>
              <a:gd name="connsiteX4" fmla="*/ 362 w 2515242"/>
              <a:gd name="connsiteY4" fmla="*/ 1901521 h 3844839"/>
              <a:gd name="connsiteX0" fmla="*/ 1 w 2514881"/>
              <a:gd name="connsiteY0" fmla="*/ 1901522 h 3844840"/>
              <a:gd name="connsiteX1" fmla="*/ 1261803 w 2514881"/>
              <a:gd name="connsiteY1" fmla="*/ 5 h 3844840"/>
              <a:gd name="connsiteX2" fmla="*/ 2514369 w 2514881"/>
              <a:gd name="connsiteY2" fmla="*/ 1915376 h 3844840"/>
              <a:gd name="connsiteX3" fmla="*/ 1266421 w 2514881"/>
              <a:gd name="connsiteY3" fmla="*/ 3844602 h 3844840"/>
              <a:gd name="connsiteX4" fmla="*/ 1 w 2514881"/>
              <a:gd name="connsiteY4" fmla="*/ 1901522 h 3844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881" h="3844840">
                <a:moveTo>
                  <a:pt x="1" y="1901522"/>
                </a:moveTo>
                <a:cubicBezTo>
                  <a:pt x="1056" y="703997"/>
                  <a:pt x="1034128" y="-2304"/>
                  <a:pt x="1261803" y="5"/>
                </a:cubicBezTo>
                <a:cubicBezTo>
                  <a:pt x="1489478" y="2314"/>
                  <a:pt x="2541423" y="819670"/>
                  <a:pt x="2514369" y="1915376"/>
                </a:cubicBezTo>
                <a:cubicBezTo>
                  <a:pt x="2519780" y="3021902"/>
                  <a:pt x="1536627" y="3861089"/>
                  <a:pt x="1266421" y="3844602"/>
                </a:cubicBezTo>
                <a:cubicBezTo>
                  <a:pt x="996215" y="3828115"/>
                  <a:pt x="-1054" y="3099047"/>
                  <a:pt x="1" y="1901522"/>
                </a:cubicBezTo>
                <a:close/>
              </a:path>
            </a:pathLst>
          </a:custGeom>
          <a:solidFill>
            <a:schemeClr val="accent3">
              <a:lumMod val="40000"/>
              <a:lumOff val="6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pitchFamily="34" charset="0"/>
              <a:cs typeface="Arial" panose="020B0604020202020204" pitchFamily="34" charset="0"/>
            </a:endParaRPr>
          </a:p>
        </p:txBody>
      </p:sp>
      <p:sp>
        <p:nvSpPr>
          <p:cNvPr id="33" name="Text Box 15">
            <a:extLst>
              <a:ext uri="{FF2B5EF4-FFF2-40B4-BE49-F238E27FC236}">
                <a16:creationId xmlns:a16="http://schemas.microsoft.com/office/drawing/2014/main" id="{2F478F4C-F4C7-A97D-9EEE-F8EBE8A97AA1}"/>
              </a:ext>
            </a:extLst>
          </p:cNvPr>
          <p:cNvSpPr txBox="1">
            <a:spLocks noChangeArrowheads="1"/>
          </p:cNvSpPr>
          <p:nvPr/>
        </p:nvSpPr>
        <p:spPr bwMode="auto">
          <a:xfrm>
            <a:off x="1570461" y="6443218"/>
            <a:ext cx="78533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defPPr>
              <a:defRPr lang="en-US"/>
            </a:defPPr>
            <a:lvl1pPr marR="0" lvl="0" indent="0" algn="ctr" fontAlgn="auto">
              <a:lnSpc>
                <a:spcPct val="100000"/>
              </a:lnSpc>
              <a:spcBef>
                <a:spcPts val="0"/>
              </a:spcBef>
              <a:spcAft>
                <a:spcPts val="0"/>
              </a:spcAft>
              <a:buClrTx/>
              <a:buSzTx/>
              <a:buFontTx/>
              <a:buNone/>
              <a:tabLst/>
              <a:defRPr kumimoji="0" sz="1000" b="0" i="0" u="none" strike="noStrike" cap="none" spc="-10" normalizeH="0" baseline="0">
                <a:ln>
                  <a:noFill/>
                </a:ln>
                <a:solidFill>
                  <a:schemeClr val="bg1"/>
                </a:solidFill>
                <a:effectLst/>
                <a:uLnTx/>
                <a:uFillTx/>
                <a:latin typeface="Poppins" panose="00000500000000000000" pitchFamily="2" charset="0"/>
                <a:cs typeface="Poppins" panose="00000500000000000000" pitchFamily="2"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altLang="en-US" sz="1000" b="0" i="0" u="none" strike="noStrike" kern="0" cap="none" spc="-10" normalizeH="0" baseline="0" noProof="0" dirty="0">
                <a:ln>
                  <a:noFill/>
                </a:ln>
                <a:solidFill>
                  <a:srgbClr val="000000"/>
                </a:solidFill>
                <a:effectLst/>
                <a:uLnTx/>
                <a:uFillTx/>
                <a:latin typeface="Poppins" panose="00000500000000000000" pitchFamily="2" charset="0"/>
                <a:cs typeface="Poppins" panose="00000500000000000000" pitchFamily="2" charset="0"/>
              </a:rPr>
              <a:t>Leonetti. Drug Resist Updates. 2019;46:100644.</a:t>
            </a:r>
            <a:r>
              <a:rPr kumimoji="0" lang="en-US" altLang="en-US" sz="1000" b="0" i="0" u="none" strike="noStrike" kern="0" cap="none" spc="-10" normalizeH="0" baseline="0" noProof="0" dirty="0">
                <a:ln>
                  <a:noFill/>
                </a:ln>
                <a:solidFill>
                  <a:srgbClr val="000000"/>
                </a:solidFill>
                <a:effectLst/>
                <a:uLnTx/>
                <a:uFillTx/>
                <a:latin typeface="Poppins" panose="00000500000000000000" pitchFamily="2" charset="0"/>
                <a:cs typeface="Poppins" panose="00000500000000000000" pitchFamily="2" charset="0"/>
              </a:rPr>
              <a:t> Attili. Crit Rev Oncol Hematol. 2017;119:30. </a:t>
            </a:r>
          </a:p>
        </p:txBody>
      </p:sp>
      <p:sp>
        <p:nvSpPr>
          <p:cNvPr id="34" name="TextBox 33">
            <a:extLst>
              <a:ext uri="{FF2B5EF4-FFF2-40B4-BE49-F238E27FC236}">
                <a16:creationId xmlns:a16="http://schemas.microsoft.com/office/drawing/2014/main" id="{2CF0F6D8-4751-97CD-D373-FB1F6AF3C2F3}"/>
              </a:ext>
            </a:extLst>
          </p:cNvPr>
          <p:cNvSpPr txBox="1"/>
          <p:nvPr/>
        </p:nvSpPr>
        <p:spPr bwMode="auto">
          <a:xfrm>
            <a:off x="5958691" y="2888934"/>
            <a:ext cx="170716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411162" indent="-285750" eaLnBrk="0" fontAlgn="base" hangingPunct="0">
              <a:spcBef>
                <a:spcPct val="50000"/>
              </a:spcBef>
              <a:spcAft>
                <a:spcPct val="0"/>
              </a:spcAft>
              <a:buFont typeface="Arial" panose="020B0604020202020204" pitchFamily="34" charset="0"/>
              <a:buChar char="•"/>
              <a:defRPr/>
            </a:pPr>
            <a:r>
              <a:rPr lang="en-US" sz="1400" dirty="0">
                <a:solidFill>
                  <a:schemeClr val="bg2"/>
                </a:solidFill>
                <a:latin typeface="Poppins" panose="00000500000000000000" pitchFamily="2" charset="0"/>
                <a:cs typeface="Poppins" panose="00000500000000000000" pitchFamily="2" charset="0"/>
              </a:rPr>
              <a:t>Directly kills cancer cells</a:t>
            </a:r>
          </a:p>
          <a:p>
            <a:pPr marL="411162" indent="-285750" eaLnBrk="0" fontAlgn="base" hangingPunct="0">
              <a:spcBef>
                <a:spcPct val="50000"/>
              </a:spcBef>
              <a:spcAft>
                <a:spcPct val="0"/>
              </a:spcAft>
              <a:buFont typeface="Arial" panose="020B0604020202020204" pitchFamily="34" charset="0"/>
              <a:buChar char="•"/>
              <a:defRPr/>
            </a:pPr>
            <a:r>
              <a:rPr lang="en-US" sz="1400" dirty="0">
                <a:solidFill>
                  <a:schemeClr val="bg2"/>
                </a:solidFill>
                <a:latin typeface="Poppins" panose="00000500000000000000" pitchFamily="2" charset="0"/>
                <a:cs typeface="Poppins" panose="00000500000000000000" pitchFamily="2" charset="0"/>
              </a:rPr>
              <a:t>Prevents cell division</a:t>
            </a:r>
          </a:p>
          <a:p>
            <a:pPr marL="411162" indent="-285750" eaLnBrk="0" fontAlgn="base" hangingPunct="0">
              <a:spcBef>
                <a:spcPct val="50000"/>
              </a:spcBef>
              <a:spcAft>
                <a:spcPct val="0"/>
              </a:spcAft>
              <a:buFont typeface="Arial" panose="020B0604020202020204" pitchFamily="34" charset="0"/>
              <a:buChar char="•"/>
              <a:defRPr/>
            </a:pPr>
            <a:r>
              <a:rPr lang="en-US" sz="1400" dirty="0">
                <a:solidFill>
                  <a:schemeClr val="bg2"/>
                </a:solidFill>
                <a:latin typeface="Poppins" panose="00000500000000000000" pitchFamily="2" charset="0"/>
                <a:cs typeface="Poppins" panose="00000500000000000000" pitchFamily="2" charset="0"/>
              </a:rPr>
              <a:t>Induces neoantigen formation</a:t>
            </a:r>
          </a:p>
        </p:txBody>
      </p:sp>
      <p:sp>
        <p:nvSpPr>
          <p:cNvPr id="35" name="TextBox 34">
            <a:extLst>
              <a:ext uri="{FF2B5EF4-FFF2-40B4-BE49-F238E27FC236}">
                <a16:creationId xmlns:a16="http://schemas.microsoft.com/office/drawing/2014/main" id="{D6312D1C-FBCB-F134-A9BD-5438B8B16900}"/>
              </a:ext>
            </a:extLst>
          </p:cNvPr>
          <p:cNvSpPr txBox="1"/>
          <p:nvPr/>
        </p:nvSpPr>
        <p:spPr bwMode="auto">
          <a:xfrm>
            <a:off x="9987354" y="2913674"/>
            <a:ext cx="170716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411162" indent="-285750" eaLnBrk="0" fontAlgn="base" hangingPunct="0">
              <a:spcBef>
                <a:spcPct val="50000"/>
              </a:spcBef>
              <a:spcAft>
                <a:spcPct val="0"/>
              </a:spcAft>
              <a:buFont typeface="Arial" panose="020B0604020202020204" pitchFamily="34" charset="0"/>
              <a:buChar char="•"/>
              <a:defRPr/>
            </a:pPr>
            <a:r>
              <a:rPr lang="en-US" sz="1400" dirty="0">
                <a:solidFill>
                  <a:schemeClr val="bg2"/>
                </a:solidFill>
                <a:latin typeface="Poppins" panose="00000500000000000000" pitchFamily="2" charset="0"/>
                <a:cs typeface="Poppins" panose="00000500000000000000" pitchFamily="2" charset="0"/>
              </a:rPr>
              <a:t>Enhances immune response to cancer cells</a:t>
            </a:r>
          </a:p>
        </p:txBody>
      </p:sp>
      <p:sp>
        <p:nvSpPr>
          <p:cNvPr id="36" name="TextBox 35">
            <a:extLst>
              <a:ext uri="{FF2B5EF4-FFF2-40B4-BE49-F238E27FC236}">
                <a16:creationId xmlns:a16="http://schemas.microsoft.com/office/drawing/2014/main" id="{5650CD9D-E85B-6107-A2D2-C96F469281FE}"/>
              </a:ext>
            </a:extLst>
          </p:cNvPr>
          <p:cNvSpPr txBox="1"/>
          <p:nvPr/>
        </p:nvSpPr>
        <p:spPr bwMode="auto">
          <a:xfrm>
            <a:off x="7645312" y="2913674"/>
            <a:ext cx="2420225" cy="192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411162" indent="-285750" eaLnBrk="0" fontAlgn="base" hangingPunct="0">
              <a:spcBef>
                <a:spcPct val="50000"/>
              </a:spcBef>
              <a:spcAft>
                <a:spcPct val="0"/>
              </a:spcAft>
              <a:buFont typeface="Arial" panose="020B0604020202020204" pitchFamily="34" charset="0"/>
              <a:buChar char="•"/>
              <a:defRPr/>
            </a:pPr>
            <a:r>
              <a:rPr lang="en-US" sz="1400" dirty="0">
                <a:latin typeface="Poppins" panose="00000500000000000000" pitchFamily="2" charset="0"/>
                <a:cs typeface="Poppins" panose="00000500000000000000" pitchFamily="2" charset="0"/>
              </a:rPr>
              <a:t>CT “primes” for ICI by increasing tumor antigen release and exposure to immune system</a:t>
            </a:r>
          </a:p>
          <a:p>
            <a:pPr marL="411162" indent="-285750" eaLnBrk="0" fontAlgn="base" hangingPunct="0">
              <a:spcBef>
                <a:spcPct val="50000"/>
              </a:spcBef>
              <a:spcAft>
                <a:spcPct val="0"/>
              </a:spcAft>
              <a:buFont typeface="Arial" panose="020B0604020202020204" pitchFamily="34" charset="0"/>
              <a:buChar char="•"/>
              <a:defRPr/>
            </a:pPr>
            <a:r>
              <a:rPr lang="en-US" sz="1400" dirty="0">
                <a:latin typeface="Poppins" panose="00000500000000000000" pitchFamily="2" charset="0"/>
                <a:cs typeface="Poppins" panose="00000500000000000000" pitchFamily="2" charset="0"/>
              </a:rPr>
              <a:t>ICI promotes deeper, durable responses</a:t>
            </a:r>
          </a:p>
        </p:txBody>
      </p:sp>
      <p:sp>
        <p:nvSpPr>
          <p:cNvPr id="37" name="TextBox 36">
            <a:extLst>
              <a:ext uri="{FF2B5EF4-FFF2-40B4-BE49-F238E27FC236}">
                <a16:creationId xmlns:a16="http://schemas.microsoft.com/office/drawing/2014/main" id="{E119ED09-2F64-F1F0-F9DB-92F349DCB704}"/>
              </a:ext>
            </a:extLst>
          </p:cNvPr>
          <p:cNvSpPr txBox="1"/>
          <p:nvPr/>
        </p:nvSpPr>
        <p:spPr bwMode="auto">
          <a:xfrm>
            <a:off x="6286500" y="2447401"/>
            <a:ext cx="1841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b="1" dirty="0">
                <a:solidFill>
                  <a:schemeClr val="bg2"/>
                </a:solidFill>
                <a:latin typeface="Poppins" panose="00000500000000000000" pitchFamily="2" charset="0"/>
                <a:cs typeface="Poppins" panose="00000500000000000000" pitchFamily="2" charset="0"/>
              </a:rPr>
              <a:t>CT</a:t>
            </a:r>
          </a:p>
        </p:txBody>
      </p:sp>
      <p:sp>
        <p:nvSpPr>
          <p:cNvPr id="38" name="TextBox 37">
            <a:extLst>
              <a:ext uri="{FF2B5EF4-FFF2-40B4-BE49-F238E27FC236}">
                <a16:creationId xmlns:a16="http://schemas.microsoft.com/office/drawing/2014/main" id="{1A843617-A53A-1E39-4C8F-34D5966B8482}"/>
              </a:ext>
            </a:extLst>
          </p:cNvPr>
          <p:cNvSpPr txBox="1"/>
          <p:nvPr/>
        </p:nvSpPr>
        <p:spPr bwMode="auto">
          <a:xfrm>
            <a:off x="9575800" y="2447401"/>
            <a:ext cx="1841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b="1" dirty="0">
                <a:solidFill>
                  <a:schemeClr val="bg2"/>
                </a:solidFill>
                <a:latin typeface="Poppins" panose="00000500000000000000" pitchFamily="2" charset="0"/>
                <a:cs typeface="Poppins" panose="00000500000000000000" pitchFamily="2" charset="0"/>
              </a:rPr>
              <a:t>ICI</a:t>
            </a:r>
          </a:p>
        </p:txBody>
      </p:sp>
      <p:sp>
        <p:nvSpPr>
          <p:cNvPr id="39" name="TextBox 38">
            <a:extLst>
              <a:ext uri="{FF2B5EF4-FFF2-40B4-BE49-F238E27FC236}">
                <a16:creationId xmlns:a16="http://schemas.microsoft.com/office/drawing/2014/main" id="{5483A37F-5612-63D9-9B38-EFD2BE32C65A}"/>
              </a:ext>
            </a:extLst>
          </p:cNvPr>
          <p:cNvSpPr txBox="1"/>
          <p:nvPr/>
        </p:nvSpPr>
        <p:spPr bwMode="auto">
          <a:xfrm>
            <a:off x="7924800" y="2447401"/>
            <a:ext cx="1841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b="1" dirty="0">
                <a:latin typeface="Poppins" panose="00000500000000000000" pitchFamily="2" charset="0"/>
                <a:cs typeface="Poppins" panose="00000500000000000000" pitchFamily="2" charset="0"/>
              </a:rPr>
              <a:t>CT + ICI</a:t>
            </a:r>
          </a:p>
        </p:txBody>
      </p:sp>
      <p:sp>
        <p:nvSpPr>
          <p:cNvPr id="2" name="Title 1">
            <a:extLst>
              <a:ext uri="{FF2B5EF4-FFF2-40B4-BE49-F238E27FC236}">
                <a16:creationId xmlns:a16="http://schemas.microsoft.com/office/drawing/2014/main" id="{CCCA3BA2-ED53-7091-EB18-F85EE34F2A08}"/>
              </a:ext>
            </a:extLst>
          </p:cNvPr>
          <p:cNvSpPr>
            <a:spLocks noGrp="1"/>
          </p:cNvSpPr>
          <p:nvPr>
            <p:ph type="title"/>
          </p:nvPr>
        </p:nvSpPr>
        <p:spPr>
          <a:xfrm>
            <a:off x="231078" y="260162"/>
            <a:ext cx="11740260" cy="1044132"/>
          </a:xfrm>
        </p:spPr>
        <p:txBody>
          <a:bodyPr/>
          <a:lstStyle/>
          <a:p>
            <a:r>
              <a:rPr lang="en-US" dirty="0"/>
              <a:t>Rationale for Combining Immune Checkpoint Inhibition With Chemotherapy</a:t>
            </a:r>
          </a:p>
        </p:txBody>
      </p:sp>
    </p:spTree>
    <p:extLst>
      <p:ext uri="{BB962C8B-B14F-4D97-AF65-F5344CB8AC3E}">
        <p14:creationId xmlns:p14="http://schemas.microsoft.com/office/powerpoint/2010/main" val="249124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1851E-E0F5-633A-9B57-2EED871DF142}"/>
            </a:ext>
          </a:extLst>
        </p:cNvPr>
        <p:cNvGrpSpPr/>
        <p:nvPr/>
      </p:nvGrpSpPr>
      <p:grpSpPr>
        <a:xfrm>
          <a:off x="0" y="0"/>
          <a:ext cx="0" cy="0"/>
          <a:chOff x="0" y="0"/>
          <a:chExt cx="0" cy="0"/>
        </a:xfrm>
      </p:grpSpPr>
      <p:sp>
        <p:nvSpPr>
          <p:cNvPr id="29" name="Freeform 1">
            <a:extLst>
              <a:ext uri="{FF2B5EF4-FFF2-40B4-BE49-F238E27FC236}">
                <a16:creationId xmlns:a16="http://schemas.microsoft.com/office/drawing/2014/main" id="{3C8AAB32-D217-69FB-752E-24C97D4EA9ED}"/>
              </a:ext>
            </a:extLst>
          </p:cNvPr>
          <p:cNvSpPr>
            <a:spLocks noChangeArrowheads="1"/>
          </p:cNvSpPr>
          <p:nvPr/>
        </p:nvSpPr>
        <p:spPr bwMode="auto">
          <a:xfrm>
            <a:off x="2416666" y="5095478"/>
            <a:ext cx="7128778" cy="1074712"/>
          </a:xfrm>
          <a:custGeom>
            <a:avLst/>
            <a:gdLst>
              <a:gd name="T0" fmla="*/ 16819 w 17920"/>
              <a:gd name="T1" fmla="*/ 2199 h 2200"/>
              <a:gd name="T2" fmla="*/ 1100 w 17920"/>
              <a:gd name="T3" fmla="*/ 2199 h 2200"/>
              <a:gd name="T4" fmla="*/ 1100 w 17920"/>
              <a:gd name="T5" fmla="*/ 2199 h 2200"/>
              <a:gd name="T6" fmla="*/ 0 w 17920"/>
              <a:gd name="T7" fmla="*/ 1100 h 2200"/>
              <a:gd name="T8" fmla="*/ 0 w 17920"/>
              <a:gd name="T9" fmla="*/ 1100 h 2200"/>
              <a:gd name="T10" fmla="*/ 1100 w 17920"/>
              <a:gd name="T11" fmla="*/ 0 h 2200"/>
              <a:gd name="T12" fmla="*/ 16819 w 17920"/>
              <a:gd name="T13" fmla="*/ 0 h 2200"/>
              <a:gd name="T14" fmla="*/ 16819 w 17920"/>
              <a:gd name="T15" fmla="*/ 0 h 2200"/>
              <a:gd name="T16" fmla="*/ 17919 w 17920"/>
              <a:gd name="T17" fmla="*/ 1100 h 2200"/>
              <a:gd name="T18" fmla="*/ 17919 w 17920"/>
              <a:gd name="T19" fmla="*/ 1100 h 2200"/>
              <a:gd name="T20" fmla="*/ 16819 w 17920"/>
              <a:gd name="T21" fmla="*/ 2199 h 2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20" h="2200">
                <a:moveTo>
                  <a:pt x="16819" y="2199"/>
                </a:moveTo>
                <a:lnTo>
                  <a:pt x="1100" y="2199"/>
                </a:lnTo>
                <a:lnTo>
                  <a:pt x="1100" y="2199"/>
                </a:lnTo>
                <a:cubicBezTo>
                  <a:pt x="493" y="2199"/>
                  <a:pt x="0" y="1707"/>
                  <a:pt x="0" y="1100"/>
                </a:cubicBezTo>
                <a:lnTo>
                  <a:pt x="0" y="1100"/>
                </a:lnTo>
                <a:cubicBezTo>
                  <a:pt x="0" y="493"/>
                  <a:pt x="493" y="0"/>
                  <a:pt x="1100" y="0"/>
                </a:cubicBezTo>
                <a:lnTo>
                  <a:pt x="16819" y="0"/>
                </a:lnTo>
                <a:lnTo>
                  <a:pt x="16819" y="0"/>
                </a:lnTo>
                <a:cubicBezTo>
                  <a:pt x="17426" y="0"/>
                  <a:pt x="17919" y="493"/>
                  <a:pt x="17919" y="1100"/>
                </a:cubicBezTo>
                <a:lnTo>
                  <a:pt x="17919" y="1100"/>
                </a:lnTo>
                <a:cubicBezTo>
                  <a:pt x="17919" y="1707"/>
                  <a:pt x="17426" y="2199"/>
                  <a:pt x="16819" y="2199"/>
                </a:cubicBezTo>
              </a:path>
            </a:pathLst>
          </a:custGeom>
          <a:solidFill>
            <a:schemeClr val="accent2"/>
          </a:solidFill>
          <a:ln>
            <a:no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dirty="0">
              <a:ln>
                <a:noFill/>
              </a:ln>
              <a:solidFill>
                <a:srgbClr val="737572"/>
              </a:solidFill>
              <a:effectLst/>
              <a:uLnTx/>
              <a:uFillTx/>
              <a:latin typeface="Poppins" panose="00000500000000000000" pitchFamily="2" charset="0"/>
              <a:cs typeface="Poppins" panose="00000500000000000000" pitchFamily="2" charset="0"/>
            </a:endParaRPr>
          </a:p>
        </p:txBody>
      </p:sp>
      <p:sp>
        <p:nvSpPr>
          <p:cNvPr id="30" name="Freeform 3">
            <a:extLst>
              <a:ext uri="{FF2B5EF4-FFF2-40B4-BE49-F238E27FC236}">
                <a16:creationId xmlns:a16="http://schemas.microsoft.com/office/drawing/2014/main" id="{9906C24E-EB6D-7D95-2207-1077631B168D}"/>
              </a:ext>
            </a:extLst>
          </p:cNvPr>
          <p:cNvSpPr>
            <a:spLocks noChangeArrowheads="1"/>
          </p:cNvSpPr>
          <p:nvPr/>
        </p:nvSpPr>
        <p:spPr bwMode="auto">
          <a:xfrm>
            <a:off x="2416666" y="4020767"/>
            <a:ext cx="7128778" cy="1074711"/>
          </a:xfrm>
          <a:custGeom>
            <a:avLst/>
            <a:gdLst>
              <a:gd name="T0" fmla="*/ 16819 w 17920"/>
              <a:gd name="T1" fmla="*/ 2198 h 2199"/>
              <a:gd name="T2" fmla="*/ 1100 w 17920"/>
              <a:gd name="T3" fmla="*/ 2198 h 2199"/>
              <a:gd name="T4" fmla="*/ 1100 w 17920"/>
              <a:gd name="T5" fmla="*/ 2198 h 2199"/>
              <a:gd name="T6" fmla="*/ 0 w 17920"/>
              <a:gd name="T7" fmla="*/ 1099 h 2199"/>
              <a:gd name="T8" fmla="*/ 0 w 17920"/>
              <a:gd name="T9" fmla="*/ 1099 h 2199"/>
              <a:gd name="T10" fmla="*/ 1100 w 17920"/>
              <a:gd name="T11" fmla="*/ 0 h 2199"/>
              <a:gd name="T12" fmla="*/ 16819 w 17920"/>
              <a:gd name="T13" fmla="*/ 0 h 2199"/>
              <a:gd name="T14" fmla="*/ 16819 w 17920"/>
              <a:gd name="T15" fmla="*/ 0 h 2199"/>
              <a:gd name="T16" fmla="*/ 17919 w 17920"/>
              <a:gd name="T17" fmla="*/ 1099 h 2199"/>
              <a:gd name="T18" fmla="*/ 17919 w 17920"/>
              <a:gd name="T19" fmla="*/ 1099 h 2199"/>
              <a:gd name="T20" fmla="*/ 16819 w 17920"/>
              <a:gd name="T21" fmla="*/ 2198 h 2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20" h="2199">
                <a:moveTo>
                  <a:pt x="16819" y="2198"/>
                </a:moveTo>
                <a:lnTo>
                  <a:pt x="1100" y="2198"/>
                </a:lnTo>
                <a:lnTo>
                  <a:pt x="1100" y="2198"/>
                </a:lnTo>
                <a:cubicBezTo>
                  <a:pt x="493" y="2198"/>
                  <a:pt x="0" y="1706"/>
                  <a:pt x="0" y="1099"/>
                </a:cubicBezTo>
                <a:lnTo>
                  <a:pt x="0" y="1099"/>
                </a:lnTo>
                <a:cubicBezTo>
                  <a:pt x="0" y="492"/>
                  <a:pt x="493" y="0"/>
                  <a:pt x="1100" y="0"/>
                </a:cubicBezTo>
                <a:lnTo>
                  <a:pt x="16819" y="0"/>
                </a:lnTo>
                <a:lnTo>
                  <a:pt x="16819" y="0"/>
                </a:lnTo>
                <a:cubicBezTo>
                  <a:pt x="17426" y="0"/>
                  <a:pt x="17919" y="492"/>
                  <a:pt x="17919" y="1099"/>
                </a:cubicBezTo>
                <a:lnTo>
                  <a:pt x="17919" y="1099"/>
                </a:lnTo>
                <a:cubicBezTo>
                  <a:pt x="17919" y="1706"/>
                  <a:pt x="17426" y="2198"/>
                  <a:pt x="16819" y="2198"/>
                </a:cubicBezTo>
              </a:path>
            </a:pathLst>
          </a:custGeom>
          <a:solidFill>
            <a:srgbClr val="E1471D"/>
          </a:solidFill>
          <a:ln>
            <a:no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737572"/>
              </a:solidFill>
              <a:effectLst/>
              <a:uLnTx/>
              <a:uFillTx/>
              <a:latin typeface="Poppins" panose="00000500000000000000" pitchFamily="2" charset="0"/>
              <a:cs typeface="Poppins" panose="00000500000000000000" pitchFamily="2" charset="0"/>
            </a:endParaRPr>
          </a:p>
        </p:txBody>
      </p:sp>
      <p:sp>
        <p:nvSpPr>
          <p:cNvPr id="31" name="Freeform 5">
            <a:extLst>
              <a:ext uri="{FF2B5EF4-FFF2-40B4-BE49-F238E27FC236}">
                <a16:creationId xmlns:a16="http://schemas.microsoft.com/office/drawing/2014/main" id="{9AFD1666-13B0-D571-B52A-78B732592A55}"/>
              </a:ext>
            </a:extLst>
          </p:cNvPr>
          <p:cNvSpPr>
            <a:spLocks noChangeArrowheads="1"/>
          </p:cNvSpPr>
          <p:nvPr/>
        </p:nvSpPr>
        <p:spPr bwMode="auto">
          <a:xfrm>
            <a:off x="2416666" y="2948209"/>
            <a:ext cx="7128778" cy="1074711"/>
          </a:xfrm>
          <a:custGeom>
            <a:avLst/>
            <a:gdLst>
              <a:gd name="T0" fmla="*/ 16819 w 17920"/>
              <a:gd name="T1" fmla="*/ 2199 h 2200"/>
              <a:gd name="T2" fmla="*/ 1100 w 17920"/>
              <a:gd name="T3" fmla="*/ 2199 h 2200"/>
              <a:gd name="T4" fmla="*/ 1100 w 17920"/>
              <a:gd name="T5" fmla="*/ 2199 h 2200"/>
              <a:gd name="T6" fmla="*/ 0 w 17920"/>
              <a:gd name="T7" fmla="*/ 1100 h 2200"/>
              <a:gd name="T8" fmla="*/ 0 w 17920"/>
              <a:gd name="T9" fmla="*/ 1100 h 2200"/>
              <a:gd name="T10" fmla="*/ 1100 w 17920"/>
              <a:gd name="T11" fmla="*/ 0 h 2200"/>
              <a:gd name="T12" fmla="*/ 16819 w 17920"/>
              <a:gd name="T13" fmla="*/ 0 h 2200"/>
              <a:gd name="T14" fmla="*/ 16819 w 17920"/>
              <a:gd name="T15" fmla="*/ 0 h 2200"/>
              <a:gd name="T16" fmla="*/ 17919 w 17920"/>
              <a:gd name="T17" fmla="*/ 1100 h 2200"/>
              <a:gd name="T18" fmla="*/ 17919 w 17920"/>
              <a:gd name="T19" fmla="*/ 1100 h 2200"/>
              <a:gd name="T20" fmla="*/ 16819 w 17920"/>
              <a:gd name="T21" fmla="*/ 2199 h 2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20" h="2200">
                <a:moveTo>
                  <a:pt x="16819" y="2199"/>
                </a:moveTo>
                <a:lnTo>
                  <a:pt x="1100" y="2199"/>
                </a:lnTo>
                <a:lnTo>
                  <a:pt x="1100" y="2199"/>
                </a:lnTo>
                <a:cubicBezTo>
                  <a:pt x="493" y="2199"/>
                  <a:pt x="0" y="1707"/>
                  <a:pt x="0" y="1100"/>
                </a:cubicBezTo>
                <a:lnTo>
                  <a:pt x="0" y="1100"/>
                </a:lnTo>
                <a:cubicBezTo>
                  <a:pt x="0" y="493"/>
                  <a:pt x="493" y="0"/>
                  <a:pt x="1100" y="0"/>
                </a:cubicBezTo>
                <a:lnTo>
                  <a:pt x="16819" y="0"/>
                </a:lnTo>
                <a:lnTo>
                  <a:pt x="16819" y="0"/>
                </a:lnTo>
                <a:cubicBezTo>
                  <a:pt x="17426" y="0"/>
                  <a:pt x="17919" y="493"/>
                  <a:pt x="17919" y="1100"/>
                </a:cubicBezTo>
                <a:lnTo>
                  <a:pt x="17919" y="1100"/>
                </a:lnTo>
                <a:cubicBezTo>
                  <a:pt x="17919" y="1707"/>
                  <a:pt x="17426" y="2199"/>
                  <a:pt x="16819" y="2199"/>
                </a:cubicBezTo>
              </a:path>
            </a:pathLst>
          </a:custGeom>
          <a:solidFill>
            <a:schemeClr val="accent3"/>
          </a:solidFill>
          <a:ln>
            <a:no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737572"/>
              </a:solidFill>
              <a:effectLst/>
              <a:uLnTx/>
              <a:uFillTx/>
              <a:latin typeface="Poppins" panose="00000500000000000000" pitchFamily="2" charset="0"/>
              <a:cs typeface="Poppins" panose="00000500000000000000" pitchFamily="2" charset="0"/>
            </a:endParaRPr>
          </a:p>
        </p:txBody>
      </p:sp>
      <p:sp>
        <p:nvSpPr>
          <p:cNvPr id="32" name="Freeform 7">
            <a:extLst>
              <a:ext uri="{FF2B5EF4-FFF2-40B4-BE49-F238E27FC236}">
                <a16:creationId xmlns:a16="http://schemas.microsoft.com/office/drawing/2014/main" id="{3311613D-56DA-6DFB-FF5F-4150B2BB21D7}"/>
              </a:ext>
            </a:extLst>
          </p:cNvPr>
          <p:cNvSpPr>
            <a:spLocks noChangeArrowheads="1"/>
          </p:cNvSpPr>
          <p:nvPr/>
        </p:nvSpPr>
        <p:spPr bwMode="auto">
          <a:xfrm>
            <a:off x="2416665" y="1873498"/>
            <a:ext cx="7028417" cy="1074712"/>
          </a:xfrm>
          <a:custGeom>
            <a:avLst/>
            <a:gdLst>
              <a:gd name="T0" fmla="*/ 16819 w 17920"/>
              <a:gd name="T1" fmla="*/ 2198 h 2199"/>
              <a:gd name="T2" fmla="*/ 1100 w 17920"/>
              <a:gd name="T3" fmla="*/ 2198 h 2199"/>
              <a:gd name="T4" fmla="*/ 1100 w 17920"/>
              <a:gd name="T5" fmla="*/ 2198 h 2199"/>
              <a:gd name="T6" fmla="*/ 0 w 17920"/>
              <a:gd name="T7" fmla="*/ 1099 h 2199"/>
              <a:gd name="T8" fmla="*/ 0 w 17920"/>
              <a:gd name="T9" fmla="*/ 1099 h 2199"/>
              <a:gd name="T10" fmla="*/ 1100 w 17920"/>
              <a:gd name="T11" fmla="*/ 0 h 2199"/>
              <a:gd name="T12" fmla="*/ 16819 w 17920"/>
              <a:gd name="T13" fmla="*/ 0 h 2199"/>
              <a:gd name="T14" fmla="*/ 16819 w 17920"/>
              <a:gd name="T15" fmla="*/ 0 h 2199"/>
              <a:gd name="T16" fmla="*/ 17919 w 17920"/>
              <a:gd name="T17" fmla="*/ 1099 h 2199"/>
              <a:gd name="T18" fmla="*/ 17919 w 17920"/>
              <a:gd name="T19" fmla="*/ 1099 h 2199"/>
              <a:gd name="T20" fmla="*/ 16819 w 17920"/>
              <a:gd name="T21" fmla="*/ 2198 h 2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20" h="2199">
                <a:moveTo>
                  <a:pt x="16819" y="2198"/>
                </a:moveTo>
                <a:lnTo>
                  <a:pt x="1100" y="2198"/>
                </a:lnTo>
                <a:lnTo>
                  <a:pt x="1100" y="2198"/>
                </a:lnTo>
                <a:cubicBezTo>
                  <a:pt x="493" y="2198"/>
                  <a:pt x="0" y="1706"/>
                  <a:pt x="0" y="1099"/>
                </a:cubicBezTo>
                <a:lnTo>
                  <a:pt x="0" y="1099"/>
                </a:lnTo>
                <a:cubicBezTo>
                  <a:pt x="0" y="492"/>
                  <a:pt x="493" y="0"/>
                  <a:pt x="1100" y="0"/>
                </a:cubicBezTo>
                <a:lnTo>
                  <a:pt x="16819" y="0"/>
                </a:lnTo>
                <a:lnTo>
                  <a:pt x="16819" y="0"/>
                </a:lnTo>
                <a:cubicBezTo>
                  <a:pt x="17426" y="0"/>
                  <a:pt x="17919" y="492"/>
                  <a:pt x="17919" y="1099"/>
                </a:cubicBezTo>
                <a:lnTo>
                  <a:pt x="17919" y="1099"/>
                </a:lnTo>
                <a:cubicBezTo>
                  <a:pt x="17919" y="1706"/>
                  <a:pt x="17426" y="2198"/>
                  <a:pt x="16819" y="2198"/>
                </a:cubicBezTo>
              </a:path>
            </a:pathLst>
          </a:custGeom>
          <a:solidFill>
            <a:schemeClr val="accent6"/>
          </a:solidFill>
          <a:ln>
            <a:no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737572"/>
              </a:solidFill>
              <a:effectLst/>
              <a:uLnTx/>
              <a:uFillTx/>
              <a:latin typeface="Poppins" panose="00000500000000000000" pitchFamily="2" charset="0"/>
              <a:cs typeface="Poppins" panose="00000500000000000000" pitchFamily="2" charset="0"/>
            </a:endParaRPr>
          </a:p>
        </p:txBody>
      </p:sp>
      <p:sp>
        <p:nvSpPr>
          <p:cNvPr id="33" name="TextBox 32">
            <a:extLst>
              <a:ext uri="{FF2B5EF4-FFF2-40B4-BE49-F238E27FC236}">
                <a16:creationId xmlns:a16="http://schemas.microsoft.com/office/drawing/2014/main" id="{3EE218EC-6459-57B2-461B-99E7FC472086}"/>
              </a:ext>
            </a:extLst>
          </p:cNvPr>
          <p:cNvSpPr txBox="1"/>
          <p:nvPr/>
        </p:nvSpPr>
        <p:spPr>
          <a:xfrm>
            <a:off x="3014098" y="2077670"/>
            <a:ext cx="4087507" cy="646331"/>
          </a:xfrm>
          <a:prstGeom prst="rect">
            <a:avLst/>
          </a:prstGeom>
          <a:noFill/>
        </p:spPr>
        <p:txBody>
          <a:bodyPr wrap="square" rtlCol="0" anchor="ctr">
            <a:spAutoFit/>
          </a:bodyPr>
          <a:lstStyle/>
          <a:p>
            <a:pPr algn="ctr" defTabSz="914217">
              <a:defRPr/>
            </a:pPr>
            <a:r>
              <a:rPr lang="en-US" b="1" dirty="0">
                <a:solidFill>
                  <a:schemeClr val="bg2"/>
                </a:solidFill>
                <a:latin typeface="Poppins" panose="00000500000000000000" pitchFamily="2" charset="0"/>
                <a:cs typeface="Poppins" panose="00000500000000000000" pitchFamily="2" charset="0"/>
              </a:rPr>
              <a:t>Atezolizumab and hyaluronidase-tqjs</a:t>
            </a:r>
            <a:r>
              <a:rPr lang="en-US" b="1" baseline="30000" dirty="0">
                <a:solidFill>
                  <a:schemeClr val="bg2"/>
                </a:solidFill>
                <a:latin typeface="Poppins" panose="00000500000000000000" pitchFamily="2" charset="0"/>
                <a:cs typeface="Poppins" panose="00000500000000000000" pitchFamily="2" charset="0"/>
              </a:rPr>
              <a:t>1</a:t>
            </a:r>
            <a:r>
              <a:rPr lang="en-US" b="1" dirty="0">
                <a:solidFill>
                  <a:schemeClr val="bg2"/>
                </a:solidFill>
                <a:latin typeface="Poppins" panose="00000500000000000000" pitchFamily="2" charset="0"/>
                <a:cs typeface="Poppins" panose="00000500000000000000" pitchFamily="2" charset="0"/>
              </a:rPr>
              <a:t> </a:t>
            </a:r>
          </a:p>
        </p:txBody>
      </p:sp>
      <p:sp>
        <p:nvSpPr>
          <p:cNvPr id="34" name="TextBox 33">
            <a:extLst>
              <a:ext uri="{FF2B5EF4-FFF2-40B4-BE49-F238E27FC236}">
                <a16:creationId xmlns:a16="http://schemas.microsoft.com/office/drawing/2014/main" id="{9FE90B1B-3C39-4F32-D23A-9D3F2FFD6D63}"/>
              </a:ext>
            </a:extLst>
          </p:cNvPr>
          <p:cNvSpPr txBox="1"/>
          <p:nvPr/>
        </p:nvSpPr>
        <p:spPr>
          <a:xfrm>
            <a:off x="2705344" y="3306854"/>
            <a:ext cx="4676280" cy="369332"/>
          </a:xfrm>
          <a:prstGeom prst="rect">
            <a:avLst/>
          </a:prstGeom>
          <a:noFill/>
        </p:spPr>
        <p:txBody>
          <a:bodyPr wrap="none" rtlCol="0" anchor="ctr">
            <a:spAutoFit/>
          </a:bodyPr>
          <a:lstStyle/>
          <a:p>
            <a:pPr algn="ctr" defTabSz="914217">
              <a:defRPr/>
            </a:pPr>
            <a:r>
              <a:rPr lang="en-US" b="1" dirty="0">
                <a:solidFill>
                  <a:schemeClr val="bg2"/>
                </a:solidFill>
                <a:latin typeface="Poppins" panose="00000500000000000000" pitchFamily="2" charset="0"/>
                <a:cs typeface="Poppins" panose="00000500000000000000" pitchFamily="2" charset="0"/>
              </a:rPr>
              <a:t>Nivolumab and hyaluronidase-nvhy</a:t>
            </a:r>
            <a:r>
              <a:rPr lang="en-US" b="1" baseline="30000" dirty="0">
                <a:solidFill>
                  <a:schemeClr val="bg2"/>
                </a:solidFill>
                <a:latin typeface="Poppins" panose="00000500000000000000" pitchFamily="2" charset="0"/>
                <a:cs typeface="Poppins" panose="00000500000000000000" pitchFamily="2" charset="0"/>
              </a:rPr>
              <a:t>2</a:t>
            </a:r>
            <a:r>
              <a:rPr lang="en-US" b="1" dirty="0">
                <a:solidFill>
                  <a:schemeClr val="bg2"/>
                </a:solidFill>
                <a:latin typeface="Poppins" panose="00000500000000000000" pitchFamily="2" charset="0"/>
                <a:cs typeface="Poppins" panose="00000500000000000000" pitchFamily="2" charset="0"/>
              </a:rPr>
              <a:t> </a:t>
            </a:r>
          </a:p>
        </p:txBody>
      </p:sp>
      <p:sp>
        <p:nvSpPr>
          <p:cNvPr id="35" name="TextBox 34">
            <a:extLst>
              <a:ext uri="{FF2B5EF4-FFF2-40B4-BE49-F238E27FC236}">
                <a16:creationId xmlns:a16="http://schemas.microsoft.com/office/drawing/2014/main" id="{31D403F7-DA2A-65BC-F0A3-4362A7DC0F58}"/>
              </a:ext>
            </a:extLst>
          </p:cNvPr>
          <p:cNvSpPr txBox="1"/>
          <p:nvPr/>
        </p:nvSpPr>
        <p:spPr>
          <a:xfrm>
            <a:off x="2737937" y="4248584"/>
            <a:ext cx="4611094" cy="646331"/>
          </a:xfrm>
          <a:prstGeom prst="rect">
            <a:avLst/>
          </a:prstGeom>
          <a:noFill/>
        </p:spPr>
        <p:txBody>
          <a:bodyPr wrap="square" rtlCol="0" anchor="ctr">
            <a:spAutoFit/>
          </a:bodyPr>
          <a:lstStyle/>
          <a:p>
            <a:pPr algn="ctr" defTabSz="914217"/>
            <a:r>
              <a:rPr lang="en-US" b="1" dirty="0">
                <a:solidFill>
                  <a:schemeClr val="bg2"/>
                </a:solidFill>
                <a:latin typeface="Poppins" panose="00000500000000000000" pitchFamily="2" charset="0"/>
                <a:cs typeface="Poppins" panose="00000500000000000000" pitchFamily="2" charset="0"/>
              </a:rPr>
              <a:t>Pembrolizumab </a:t>
            </a:r>
            <a:r>
              <a:rPr lang="en-US" b="1" kern="0" dirty="0">
                <a:solidFill>
                  <a:schemeClr val="bg2"/>
                </a:solidFill>
                <a:latin typeface="Poppins" panose="00000500000000000000" pitchFamily="2" charset="0"/>
                <a:cs typeface="Poppins" panose="00000500000000000000" pitchFamily="2" charset="0"/>
              </a:rPr>
              <a:t>and berahyaluronidase alfa-pmph</a:t>
            </a:r>
            <a:r>
              <a:rPr lang="en-US" b="1" kern="0" baseline="30000" dirty="0">
                <a:solidFill>
                  <a:schemeClr val="bg2"/>
                </a:solidFill>
                <a:latin typeface="Poppins" panose="00000500000000000000" pitchFamily="2" charset="0"/>
                <a:cs typeface="Poppins" panose="00000500000000000000" pitchFamily="2" charset="0"/>
              </a:rPr>
              <a:t>3</a:t>
            </a:r>
          </a:p>
        </p:txBody>
      </p:sp>
      <p:sp>
        <p:nvSpPr>
          <p:cNvPr id="36" name="TextBox 35">
            <a:extLst>
              <a:ext uri="{FF2B5EF4-FFF2-40B4-BE49-F238E27FC236}">
                <a16:creationId xmlns:a16="http://schemas.microsoft.com/office/drawing/2014/main" id="{9A3E262C-A569-897B-EDF4-B786A9C4C7B7}"/>
              </a:ext>
            </a:extLst>
          </p:cNvPr>
          <p:cNvSpPr txBox="1"/>
          <p:nvPr/>
        </p:nvSpPr>
        <p:spPr>
          <a:xfrm>
            <a:off x="5555627" y="5453943"/>
            <a:ext cx="1080744" cy="369332"/>
          </a:xfrm>
          <a:prstGeom prst="rect">
            <a:avLst/>
          </a:prstGeom>
          <a:noFill/>
        </p:spPr>
        <p:txBody>
          <a:bodyPr wrap="none" rtlCol="0" anchor="ctr">
            <a:spAutoFit/>
          </a:bodyPr>
          <a:lstStyle/>
          <a:p>
            <a:pPr algn="ctr" defTabSz="914217">
              <a:defRPr/>
            </a:pPr>
            <a:r>
              <a:rPr lang="en-US" b="1" dirty="0">
                <a:solidFill>
                  <a:schemeClr val="bg2"/>
                </a:solidFill>
                <a:latin typeface="Poppins" panose="00000500000000000000" pitchFamily="2" charset="0"/>
                <a:cs typeface="Poppins" panose="00000500000000000000" pitchFamily="2" charset="0"/>
              </a:rPr>
              <a:t>Future?</a:t>
            </a:r>
          </a:p>
        </p:txBody>
      </p:sp>
      <p:sp>
        <p:nvSpPr>
          <p:cNvPr id="38" name="TextBox 37">
            <a:extLst>
              <a:ext uri="{FF2B5EF4-FFF2-40B4-BE49-F238E27FC236}">
                <a16:creationId xmlns:a16="http://schemas.microsoft.com/office/drawing/2014/main" id="{20E4341E-FC2E-B834-C18B-D0348D76C6EB}"/>
              </a:ext>
            </a:extLst>
          </p:cNvPr>
          <p:cNvSpPr txBox="1"/>
          <p:nvPr/>
        </p:nvSpPr>
        <p:spPr bwMode="auto">
          <a:xfrm>
            <a:off x="7715042" y="2240651"/>
            <a:ext cx="1554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b="1" dirty="0">
                <a:solidFill>
                  <a:schemeClr val="bg2"/>
                </a:solidFill>
                <a:latin typeface="Poppins" panose="00000500000000000000" pitchFamily="2" charset="0"/>
                <a:cs typeface="Poppins" panose="00000500000000000000" pitchFamily="2" charset="0"/>
              </a:rPr>
              <a:t>9/12/2024</a:t>
            </a:r>
          </a:p>
        </p:txBody>
      </p:sp>
      <p:sp>
        <p:nvSpPr>
          <p:cNvPr id="39" name="TextBox 38">
            <a:extLst>
              <a:ext uri="{FF2B5EF4-FFF2-40B4-BE49-F238E27FC236}">
                <a16:creationId xmlns:a16="http://schemas.microsoft.com/office/drawing/2014/main" id="{212B9ACA-7291-4257-A660-46EE563A78C4}"/>
              </a:ext>
            </a:extLst>
          </p:cNvPr>
          <p:cNvSpPr txBox="1"/>
          <p:nvPr/>
        </p:nvSpPr>
        <p:spPr bwMode="auto">
          <a:xfrm>
            <a:off x="7782438" y="3343699"/>
            <a:ext cx="1662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b="1" dirty="0">
                <a:solidFill>
                  <a:schemeClr val="bg2"/>
                </a:solidFill>
                <a:latin typeface="Poppins" panose="00000500000000000000" pitchFamily="2" charset="0"/>
                <a:cs typeface="Poppins" panose="00000500000000000000" pitchFamily="2" charset="0"/>
              </a:rPr>
              <a:t>12/27/2024</a:t>
            </a:r>
          </a:p>
        </p:txBody>
      </p:sp>
      <p:sp>
        <p:nvSpPr>
          <p:cNvPr id="40" name="TextBox 39">
            <a:extLst>
              <a:ext uri="{FF2B5EF4-FFF2-40B4-BE49-F238E27FC236}">
                <a16:creationId xmlns:a16="http://schemas.microsoft.com/office/drawing/2014/main" id="{95E3CC11-EF87-6400-F8A0-9D6A58449BC3}"/>
              </a:ext>
            </a:extLst>
          </p:cNvPr>
          <p:cNvSpPr txBox="1"/>
          <p:nvPr/>
        </p:nvSpPr>
        <p:spPr bwMode="auto">
          <a:xfrm>
            <a:off x="7689856" y="4352112"/>
            <a:ext cx="1662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Aft>
                <a:spcPct val="0"/>
              </a:spcAft>
              <a:defRPr/>
            </a:pPr>
            <a:r>
              <a:rPr lang="en-US" b="1" dirty="0">
                <a:solidFill>
                  <a:schemeClr val="bg2"/>
                </a:solidFill>
                <a:latin typeface="Poppins" panose="00000500000000000000" pitchFamily="2" charset="0"/>
                <a:cs typeface="Poppins" panose="00000500000000000000" pitchFamily="2" charset="0"/>
              </a:rPr>
              <a:t>9/19/2025</a:t>
            </a:r>
          </a:p>
        </p:txBody>
      </p:sp>
      <p:sp>
        <p:nvSpPr>
          <p:cNvPr id="41" name="TextBox 40">
            <a:extLst>
              <a:ext uri="{FF2B5EF4-FFF2-40B4-BE49-F238E27FC236}">
                <a16:creationId xmlns:a16="http://schemas.microsoft.com/office/drawing/2014/main" id="{336A4FC3-BF39-F47F-1124-CB6E6E180D31}"/>
              </a:ext>
            </a:extLst>
          </p:cNvPr>
          <p:cNvSpPr txBox="1"/>
          <p:nvPr/>
        </p:nvSpPr>
        <p:spPr bwMode="auto">
          <a:xfrm>
            <a:off x="7319317" y="1422425"/>
            <a:ext cx="24037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2000" dirty="0">
                <a:solidFill>
                  <a:srgbClr val="000000"/>
                </a:solidFill>
                <a:latin typeface="Poppins" panose="00000500000000000000" pitchFamily="2" charset="0"/>
                <a:cs typeface="Poppins" panose="00000500000000000000" pitchFamily="2" charset="0"/>
              </a:rPr>
              <a:t>FDA Approval</a:t>
            </a:r>
          </a:p>
        </p:txBody>
      </p:sp>
      <p:sp>
        <p:nvSpPr>
          <p:cNvPr id="42" name="TextBox 41">
            <a:extLst>
              <a:ext uri="{FF2B5EF4-FFF2-40B4-BE49-F238E27FC236}">
                <a16:creationId xmlns:a16="http://schemas.microsoft.com/office/drawing/2014/main" id="{51C470D4-8F4E-D8C1-2E16-7D8CB7EBA42A}"/>
              </a:ext>
            </a:extLst>
          </p:cNvPr>
          <p:cNvSpPr txBox="1"/>
          <p:nvPr/>
        </p:nvSpPr>
        <p:spPr bwMode="auto">
          <a:xfrm>
            <a:off x="3056436" y="1404879"/>
            <a:ext cx="21639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2000" dirty="0">
                <a:solidFill>
                  <a:srgbClr val="000000"/>
                </a:solidFill>
                <a:latin typeface="Poppins" panose="00000500000000000000" pitchFamily="2" charset="0"/>
                <a:cs typeface="Poppins" panose="00000500000000000000" pitchFamily="2" charset="0"/>
              </a:rPr>
              <a:t>Product</a:t>
            </a:r>
          </a:p>
        </p:txBody>
      </p:sp>
      <p:sp>
        <p:nvSpPr>
          <p:cNvPr id="2" name="Title 1">
            <a:extLst>
              <a:ext uri="{FF2B5EF4-FFF2-40B4-BE49-F238E27FC236}">
                <a16:creationId xmlns:a16="http://schemas.microsoft.com/office/drawing/2014/main" id="{0BF9C498-B501-BC4E-C905-EE3C2E545F15}"/>
              </a:ext>
            </a:extLst>
          </p:cNvPr>
          <p:cNvSpPr>
            <a:spLocks noGrp="1"/>
          </p:cNvSpPr>
          <p:nvPr>
            <p:ph type="title"/>
          </p:nvPr>
        </p:nvSpPr>
        <p:spPr>
          <a:xfrm>
            <a:off x="231078" y="260162"/>
            <a:ext cx="11740260" cy="1044132"/>
          </a:xfrm>
        </p:spPr>
        <p:txBody>
          <a:bodyPr/>
          <a:lstStyle/>
          <a:p>
            <a:r>
              <a:rPr lang="en-US" dirty="0"/>
              <a:t>Recent Approval of Immune Checkpoint Inhibitor Products in Subcutaneous Formulation</a:t>
            </a:r>
          </a:p>
        </p:txBody>
      </p:sp>
      <p:sp>
        <p:nvSpPr>
          <p:cNvPr id="4" name="Content Placeholder 3">
            <a:extLst>
              <a:ext uri="{FF2B5EF4-FFF2-40B4-BE49-F238E27FC236}">
                <a16:creationId xmlns:a16="http://schemas.microsoft.com/office/drawing/2014/main" id="{96D68BC1-7D71-71BD-CE04-B8A8F0D90A14}"/>
              </a:ext>
            </a:extLst>
          </p:cNvPr>
          <p:cNvSpPr>
            <a:spLocks noGrp="1"/>
          </p:cNvSpPr>
          <p:nvPr>
            <p:ph sz="quarter" idx="10"/>
          </p:nvPr>
        </p:nvSpPr>
        <p:spPr>
          <a:xfrm>
            <a:off x="2241973" y="6302375"/>
            <a:ext cx="7303470" cy="327025"/>
          </a:xfrm>
        </p:spPr>
        <p:txBody>
          <a:bodyPr/>
          <a:lstStyle/>
          <a:p>
            <a:r>
              <a:rPr lang="en-US" dirty="0"/>
              <a:t>1. Atezolizumab and hyaluronidase-tqjs PI. 2. Nivolumab and hyaluronidase-nvhy PI. </a:t>
            </a:r>
            <a:br>
              <a:rPr lang="en-US" dirty="0"/>
            </a:br>
            <a:r>
              <a:rPr lang="en-US" dirty="0"/>
              <a:t>3. Pembrolizumab and berahyaluronidase alfa-pmph PI.</a:t>
            </a:r>
          </a:p>
        </p:txBody>
      </p:sp>
    </p:spTree>
    <p:extLst>
      <p:ext uri="{BB962C8B-B14F-4D97-AF65-F5344CB8AC3E}">
        <p14:creationId xmlns:p14="http://schemas.microsoft.com/office/powerpoint/2010/main" val="179207456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18A1F5E-DC87-5843-D99E-CB091BA65C7F}"/>
              </a:ext>
            </a:extLst>
          </p:cNvPr>
          <p:cNvSpPr>
            <a:spLocks noGrp="1"/>
          </p:cNvSpPr>
          <p:nvPr>
            <p:ph sz="quarter" idx="10"/>
          </p:nvPr>
        </p:nvSpPr>
        <p:spPr/>
        <p:txBody>
          <a:bodyPr/>
          <a:lstStyle/>
          <a:p>
            <a:pPr algn="ctr"/>
            <a:r>
              <a:rPr lang="en-US" dirty="0"/>
              <a:t>NCT03735121. Felip. Clin Pharmacol Drug Dev. 2021;10:1142.</a:t>
            </a:r>
          </a:p>
        </p:txBody>
      </p:sp>
      <p:sp>
        <p:nvSpPr>
          <p:cNvPr id="3" name="Content Placeholder 2">
            <a:extLst>
              <a:ext uri="{FF2B5EF4-FFF2-40B4-BE49-F238E27FC236}">
                <a16:creationId xmlns:a16="http://schemas.microsoft.com/office/drawing/2014/main" id="{71B346AD-5B05-3087-D7DF-65A5CD0531B2}"/>
              </a:ext>
            </a:extLst>
          </p:cNvPr>
          <p:cNvSpPr>
            <a:spLocks noGrp="1"/>
          </p:cNvSpPr>
          <p:nvPr>
            <p:ph idx="1"/>
          </p:nvPr>
        </p:nvSpPr>
        <p:spPr>
          <a:xfrm>
            <a:off x="231078" y="1335022"/>
            <a:ext cx="11740260" cy="458947"/>
          </a:xfrm>
        </p:spPr>
        <p:txBody>
          <a:bodyPr/>
          <a:lstStyle/>
          <a:p>
            <a:r>
              <a:rPr lang="en-US" sz="1800" dirty="0"/>
              <a:t>Multicenter, 2-part, open-label, dose-finding phase Ib study </a:t>
            </a:r>
          </a:p>
          <a:p>
            <a:pPr marL="0" indent="0">
              <a:buNone/>
            </a:pPr>
            <a:endParaRPr lang="en-US" sz="1800" dirty="0"/>
          </a:p>
        </p:txBody>
      </p:sp>
      <p:sp>
        <p:nvSpPr>
          <p:cNvPr id="47" name="Text Box 23">
            <a:extLst>
              <a:ext uri="{FF2B5EF4-FFF2-40B4-BE49-F238E27FC236}">
                <a16:creationId xmlns:a16="http://schemas.microsoft.com/office/drawing/2014/main" id="{31C324EC-1E22-6A2A-8D2D-BD3D0735FD56}"/>
              </a:ext>
            </a:extLst>
          </p:cNvPr>
          <p:cNvSpPr txBox="1">
            <a:spLocks noChangeArrowheads="1"/>
          </p:cNvSpPr>
          <p:nvPr/>
        </p:nvSpPr>
        <p:spPr bwMode="auto">
          <a:xfrm>
            <a:off x="256687" y="2459787"/>
            <a:ext cx="315760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GB" altLang="en-US" sz="1400" dirty="0">
                <a:solidFill>
                  <a:srgbClr val="000000"/>
                </a:solidFill>
                <a:latin typeface="Poppins" panose="00000500000000000000" pitchFamily="2" charset="0"/>
                <a:cs typeface="Poppins" panose="00000500000000000000" pitchFamily="2" charset="0"/>
              </a:rPr>
              <a:t>Adults with locally advanced or metastatic NSCLC; no previous cancer immunotherapy; previously failed platinum-based chemotherapy </a:t>
            </a:r>
            <a:r>
              <a:rPr lang="en-US" sz="1400" dirty="0">
                <a:solidFill>
                  <a:srgbClr val="000000"/>
                </a:solidFill>
                <a:latin typeface="Poppins" panose="00000500000000000000" pitchFamily="2" charset="0"/>
                <a:cs typeface="Poppins" panose="00000500000000000000" pitchFamily="2" charset="0"/>
              </a:rPr>
              <a:t>≤6 mo from enrollment; ECOG PS 0/1; measurable disease (RECIST v1.1)</a:t>
            </a:r>
            <a:endParaRPr lang="en-GB" altLang="en-US" sz="1400" dirty="0">
              <a:solidFill>
                <a:srgbClr val="000000"/>
              </a:solidFill>
              <a:latin typeface="Poppins" panose="00000500000000000000" pitchFamily="2" charset="0"/>
              <a:cs typeface="Poppins" panose="00000500000000000000" pitchFamily="2" charset="0"/>
            </a:endParaRPr>
          </a:p>
          <a:p>
            <a:pPr algn="ctr" eaLnBrk="0" fontAlgn="base" hangingPunct="0">
              <a:lnSpc>
                <a:spcPct val="100000"/>
              </a:lnSpc>
              <a:spcBef>
                <a:spcPct val="0"/>
              </a:spcBef>
              <a:spcAft>
                <a:spcPct val="0"/>
              </a:spcAft>
              <a:buClrTx/>
              <a:buFontTx/>
              <a:buNone/>
              <a:defRPr/>
            </a:pPr>
            <a:r>
              <a:rPr lang="en-GB" altLang="en-US" sz="1400" dirty="0">
                <a:solidFill>
                  <a:srgbClr val="000000"/>
                </a:solidFill>
                <a:latin typeface="Poppins" panose="00000500000000000000" pitchFamily="2" charset="0"/>
                <a:cs typeface="Poppins" panose="00000500000000000000" pitchFamily="2" charset="0"/>
              </a:rPr>
              <a:t>(N = 67)</a:t>
            </a:r>
            <a:endParaRPr lang="en-US" altLang="en-US" sz="1400" dirty="0">
              <a:solidFill>
                <a:srgbClr val="000000"/>
              </a:solidFill>
              <a:latin typeface="Poppins" panose="00000500000000000000" pitchFamily="2" charset="0"/>
              <a:cs typeface="Poppins" panose="00000500000000000000" pitchFamily="2" charset="0"/>
            </a:endParaRPr>
          </a:p>
        </p:txBody>
      </p:sp>
      <p:sp>
        <p:nvSpPr>
          <p:cNvPr id="49" name="Line 33">
            <a:extLst>
              <a:ext uri="{FF2B5EF4-FFF2-40B4-BE49-F238E27FC236}">
                <a16:creationId xmlns:a16="http://schemas.microsoft.com/office/drawing/2014/main" id="{01638746-054E-057E-85F5-A6EBA6CB1E0E}"/>
              </a:ext>
            </a:extLst>
          </p:cNvPr>
          <p:cNvSpPr>
            <a:spLocks noChangeShapeType="1"/>
          </p:cNvSpPr>
          <p:nvPr/>
        </p:nvSpPr>
        <p:spPr bwMode="auto">
          <a:xfrm>
            <a:off x="3501265" y="2312211"/>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50" name="Rectangle 24">
            <a:extLst>
              <a:ext uri="{FF2B5EF4-FFF2-40B4-BE49-F238E27FC236}">
                <a16:creationId xmlns:a16="http://schemas.microsoft.com/office/drawing/2014/main" id="{CDECD9A4-412B-9242-21C6-9127F4A87FB3}"/>
              </a:ext>
            </a:extLst>
          </p:cNvPr>
          <p:cNvSpPr>
            <a:spLocks noChangeArrowheads="1"/>
          </p:cNvSpPr>
          <p:nvPr/>
        </p:nvSpPr>
        <p:spPr bwMode="auto">
          <a:xfrm>
            <a:off x="4822723" y="1866730"/>
            <a:ext cx="4020497" cy="976726"/>
          </a:xfrm>
          <a:prstGeom prst="rect">
            <a:avLst/>
          </a:prstGeom>
          <a:solidFill>
            <a:schemeClr val="accent1"/>
          </a:solidFill>
          <a:ln w="9525">
            <a:noFill/>
            <a:miter lim="800000"/>
            <a:headEnd/>
            <a:tailEnd/>
          </a:ln>
        </p:spPr>
        <p:txBody>
          <a:bodyPr wrap="square"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Atezolizumab </a:t>
            </a:r>
            <a:r>
              <a:rPr kumimoji="0" lang="en-US" sz="12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1800 mg + </a:t>
            </a:r>
            <a:r>
              <a:rPr kumimoji="0" lang="en-US" sz="12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rHuPH20</a:t>
            </a:r>
            <a:r>
              <a:rPr kumimoji="0" lang="en-US" sz="12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SC</a:t>
            </a:r>
            <a:r>
              <a:rPr kumimoji="0" lang="en-US" sz="12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a:t>
            </a:r>
            <a:r>
              <a:rPr kumimoji="0" lang="en-US" sz="12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once (thigh), then </a:t>
            </a:r>
            <a:r>
              <a:rPr kumimoji="0" lang="en-US" sz="12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Atezolizumab</a:t>
            </a:r>
            <a:r>
              <a:rPr kumimoji="0" lang="en-US" sz="12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1200 mg IV Q3W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 = 13)</a:t>
            </a:r>
          </a:p>
        </p:txBody>
      </p:sp>
      <p:sp>
        <p:nvSpPr>
          <p:cNvPr id="51" name="Rectangle 24">
            <a:extLst>
              <a:ext uri="{FF2B5EF4-FFF2-40B4-BE49-F238E27FC236}">
                <a16:creationId xmlns:a16="http://schemas.microsoft.com/office/drawing/2014/main" id="{01BEBD72-965B-5257-FF64-FBFF11E45A66}"/>
              </a:ext>
            </a:extLst>
          </p:cNvPr>
          <p:cNvSpPr>
            <a:spLocks noChangeArrowheads="1"/>
          </p:cNvSpPr>
          <p:nvPr/>
        </p:nvSpPr>
        <p:spPr bwMode="auto">
          <a:xfrm>
            <a:off x="4832248" y="2927282"/>
            <a:ext cx="4020497" cy="986714"/>
          </a:xfrm>
          <a:prstGeom prst="rect">
            <a:avLst/>
          </a:prstGeom>
          <a:solidFill>
            <a:schemeClr val="accent6"/>
          </a:solidFill>
          <a:ln w="9525">
            <a:noFill/>
            <a:miter lim="800000"/>
            <a:headEnd/>
            <a:tailEnd/>
          </a:ln>
        </p:spPr>
        <p:txBody>
          <a:bodyPr wrap="square"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Atezolizumab </a:t>
            </a:r>
            <a:r>
              <a:rPr kumimoji="0" lang="en-US" sz="12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1200 mg + </a:t>
            </a:r>
            <a:r>
              <a:rPr kumimoji="0" lang="en-US" sz="12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rHuPH20</a:t>
            </a:r>
            <a:r>
              <a:rPr kumimoji="0" lang="en-US" sz="12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SC</a:t>
            </a:r>
            <a:r>
              <a:rPr kumimoji="0" lang="en-US" sz="12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a:t>
            </a:r>
            <a:r>
              <a:rPr kumimoji="0" lang="en-US" sz="12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(thigh) Q2W x 3 cycles, then </a:t>
            </a:r>
            <a:r>
              <a:rPr kumimoji="0" lang="en-US" sz="12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Atezolizumab</a:t>
            </a:r>
            <a:r>
              <a:rPr kumimoji="0" lang="en-US" sz="12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1200 mg IV Q3W</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 = 15)</a:t>
            </a:r>
          </a:p>
        </p:txBody>
      </p:sp>
      <p:sp>
        <p:nvSpPr>
          <p:cNvPr id="52" name="Rectangle 24">
            <a:extLst>
              <a:ext uri="{FF2B5EF4-FFF2-40B4-BE49-F238E27FC236}">
                <a16:creationId xmlns:a16="http://schemas.microsoft.com/office/drawing/2014/main" id="{E496F2E8-DB3D-75EE-6315-49084167B992}"/>
              </a:ext>
            </a:extLst>
          </p:cNvPr>
          <p:cNvSpPr>
            <a:spLocks noChangeArrowheads="1"/>
          </p:cNvSpPr>
          <p:nvPr/>
        </p:nvSpPr>
        <p:spPr bwMode="auto">
          <a:xfrm>
            <a:off x="4841773" y="4018708"/>
            <a:ext cx="4020497" cy="986714"/>
          </a:xfrm>
          <a:prstGeom prst="rect">
            <a:avLst/>
          </a:prstGeom>
          <a:solidFill>
            <a:schemeClr val="accent2"/>
          </a:solidFill>
          <a:ln w="9525">
            <a:noFill/>
            <a:miter lim="800000"/>
            <a:headEnd/>
            <a:tailEnd/>
          </a:ln>
        </p:spPr>
        <p:txBody>
          <a:bodyPr wrap="square"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Atezolizumab </a:t>
            </a:r>
            <a:r>
              <a:rPr kumimoji="0" lang="en-US" sz="12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1800 mg + </a:t>
            </a:r>
            <a:r>
              <a:rPr kumimoji="0" lang="en-US" sz="12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rHuPH20 </a:t>
            </a:r>
            <a:r>
              <a:rPr kumimoji="0" lang="en-US" sz="12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SC</a:t>
            </a:r>
            <a:r>
              <a:rPr kumimoji="0" lang="en-US" sz="12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a:t>
            </a:r>
            <a:r>
              <a:rPr kumimoji="0" lang="en-US" sz="12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abdomen Q3W x 1 cycle, then thigh Q3W x 2 cycles, then </a:t>
            </a:r>
            <a:r>
              <a:rPr kumimoji="0" lang="en-US" sz="12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Atezolizumab</a:t>
            </a:r>
            <a:r>
              <a:rPr kumimoji="0" lang="en-US" sz="12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1200 mg IV Q3W</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 = 39) </a:t>
            </a:r>
          </a:p>
        </p:txBody>
      </p:sp>
      <p:sp>
        <p:nvSpPr>
          <p:cNvPr id="53" name="Text Box 23">
            <a:extLst>
              <a:ext uri="{FF2B5EF4-FFF2-40B4-BE49-F238E27FC236}">
                <a16:creationId xmlns:a16="http://schemas.microsoft.com/office/drawing/2014/main" id="{B1B77DD8-14D5-8B48-F7DE-50B892FAFC88}"/>
              </a:ext>
            </a:extLst>
          </p:cNvPr>
          <p:cNvSpPr txBox="1">
            <a:spLocks noChangeArrowheads="1"/>
          </p:cNvSpPr>
          <p:nvPr/>
        </p:nvSpPr>
        <p:spPr bwMode="auto">
          <a:xfrm>
            <a:off x="3894210" y="2120699"/>
            <a:ext cx="9955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GB" altLang="en-US" sz="1600" dirty="0">
                <a:solidFill>
                  <a:srgbClr val="000000"/>
                </a:solidFill>
                <a:latin typeface="Poppins" panose="00000500000000000000" pitchFamily="2" charset="0"/>
                <a:cs typeface="Poppins" panose="00000500000000000000" pitchFamily="2" charset="0"/>
              </a:rPr>
              <a:t>Cohort 1</a:t>
            </a:r>
            <a:endParaRPr lang="en-US" altLang="en-US" sz="1600" dirty="0">
              <a:solidFill>
                <a:srgbClr val="000000"/>
              </a:solidFill>
              <a:latin typeface="Poppins" panose="00000500000000000000" pitchFamily="2" charset="0"/>
              <a:cs typeface="Poppins" panose="00000500000000000000" pitchFamily="2" charset="0"/>
            </a:endParaRPr>
          </a:p>
        </p:txBody>
      </p:sp>
      <p:sp>
        <p:nvSpPr>
          <p:cNvPr id="54" name="Text Box 23">
            <a:extLst>
              <a:ext uri="{FF2B5EF4-FFF2-40B4-BE49-F238E27FC236}">
                <a16:creationId xmlns:a16="http://schemas.microsoft.com/office/drawing/2014/main" id="{2794BA1F-A425-1DB3-D032-34E6CE14C375}"/>
              </a:ext>
            </a:extLst>
          </p:cNvPr>
          <p:cNvSpPr txBox="1">
            <a:spLocks noChangeArrowheads="1"/>
          </p:cNvSpPr>
          <p:nvPr/>
        </p:nvSpPr>
        <p:spPr bwMode="auto">
          <a:xfrm>
            <a:off x="3923865" y="3211320"/>
            <a:ext cx="9955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GB" altLang="en-US" sz="1600" dirty="0">
                <a:solidFill>
                  <a:srgbClr val="000000"/>
                </a:solidFill>
                <a:latin typeface="Poppins" panose="00000500000000000000" pitchFamily="2" charset="0"/>
                <a:cs typeface="Poppins" panose="00000500000000000000" pitchFamily="2" charset="0"/>
              </a:rPr>
              <a:t>Cohort 2</a:t>
            </a:r>
            <a:endParaRPr lang="en-US" altLang="en-US" sz="1600" dirty="0">
              <a:solidFill>
                <a:srgbClr val="000000"/>
              </a:solidFill>
              <a:latin typeface="Poppins" panose="00000500000000000000" pitchFamily="2" charset="0"/>
              <a:cs typeface="Poppins" panose="00000500000000000000" pitchFamily="2" charset="0"/>
            </a:endParaRPr>
          </a:p>
        </p:txBody>
      </p:sp>
      <p:sp>
        <p:nvSpPr>
          <p:cNvPr id="55" name="Text Box 23">
            <a:extLst>
              <a:ext uri="{FF2B5EF4-FFF2-40B4-BE49-F238E27FC236}">
                <a16:creationId xmlns:a16="http://schemas.microsoft.com/office/drawing/2014/main" id="{90EED539-4A84-08CF-5754-CBF0E1E0D62B}"/>
              </a:ext>
            </a:extLst>
          </p:cNvPr>
          <p:cNvSpPr txBox="1">
            <a:spLocks noChangeArrowheads="1"/>
          </p:cNvSpPr>
          <p:nvPr/>
        </p:nvSpPr>
        <p:spPr bwMode="auto">
          <a:xfrm>
            <a:off x="3913086" y="4321920"/>
            <a:ext cx="9955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GB" altLang="en-US" sz="1600" dirty="0">
                <a:solidFill>
                  <a:srgbClr val="000000"/>
                </a:solidFill>
                <a:latin typeface="Poppins" panose="00000500000000000000" pitchFamily="2" charset="0"/>
                <a:cs typeface="Poppins" panose="00000500000000000000" pitchFamily="2" charset="0"/>
              </a:rPr>
              <a:t>Cohort 3</a:t>
            </a:r>
            <a:endParaRPr lang="en-US" altLang="en-US" sz="1600" dirty="0">
              <a:solidFill>
                <a:srgbClr val="000000"/>
              </a:solidFill>
              <a:latin typeface="Poppins" panose="00000500000000000000" pitchFamily="2" charset="0"/>
              <a:cs typeface="Poppins" panose="00000500000000000000" pitchFamily="2" charset="0"/>
            </a:endParaRPr>
          </a:p>
        </p:txBody>
      </p:sp>
      <p:sp>
        <p:nvSpPr>
          <p:cNvPr id="56" name="Line 33">
            <a:extLst>
              <a:ext uri="{FF2B5EF4-FFF2-40B4-BE49-F238E27FC236}">
                <a16:creationId xmlns:a16="http://schemas.microsoft.com/office/drawing/2014/main" id="{5537A8A5-5C55-1A98-0360-C424F1525DEE}"/>
              </a:ext>
            </a:extLst>
          </p:cNvPr>
          <p:cNvSpPr>
            <a:spLocks noChangeShapeType="1"/>
          </p:cNvSpPr>
          <p:nvPr/>
        </p:nvSpPr>
        <p:spPr bwMode="auto">
          <a:xfrm>
            <a:off x="3490451" y="3401532"/>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57" name="Line 33">
            <a:extLst>
              <a:ext uri="{FF2B5EF4-FFF2-40B4-BE49-F238E27FC236}">
                <a16:creationId xmlns:a16="http://schemas.microsoft.com/office/drawing/2014/main" id="{87EE9B2A-E6A3-4CF2-47B3-077EFD4FED26}"/>
              </a:ext>
            </a:extLst>
          </p:cNvPr>
          <p:cNvSpPr>
            <a:spLocks noChangeShapeType="1"/>
          </p:cNvSpPr>
          <p:nvPr/>
        </p:nvSpPr>
        <p:spPr bwMode="auto">
          <a:xfrm>
            <a:off x="3501264" y="4506586"/>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58" name="Line 33">
            <a:extLst>
              <a:ext uri="{FF2B5EF4-FFF2-40B4-BE49-F238E27FC236}">
                <a16:creationId xmlns:a16="http://schemas.microsoft.com/office/drawing/2014/main" id="{51CB8D92-956A-00AF-8CEA-6001707DC37D}"/>
              </a:ext>
            </a:extLst>
          </p:cNvPr>
          <p:cNvSpPr>
            <a:spLocks noChangeShapeType="1"/>
          </p:cNvSpPr>
          <p:nvPr/>
        </p:nvSpPr>
        <p:spPr bwMode="auto">
          <a:xfrm>
            <a:off x="8973491" y="2326289"/>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59" name="Line 33">
            <a:extLst>
              <a:ext uri="{FF2B5EF4-FFF2-40B4-BE49-F238E27FC236}">
                <a16:creationId xmlns:a16="http://schemas.microsoft.com/office/drawing/2014/main" id="{CEF71B40-51FC-4271-D24C-C430D012D959}"/>
              </a:ext>
            </a:extLst>
          </p:cNvPr>
          <p:cNvSpPr>
            <a:spLocks noChangeShapeType="1"/>
          </p:cNvSpPr>
          <p:nvPr/>
        </p:nvSpPr>
        <p:spPr bwMode="auto">
          <a:xfrm>
            <a:off x="8983017" y="3405685"/>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60" name="Line 33">
            <a:extLst>
              <a:ext uri="{FF2B5EF4-FFF2-40B4-BE49-F238E27FC236}">
                <a16:creationId xmlns:a16="http://schemas.microsoft.com/office/drawing/2014/main" id="{3532DD25-8B12-B250-AB4A-38856035DDCF}"/>
              </a:ext>
            </a:extLst>
          </p:cNvPr>
          <p:cNvSpPr>
            <a:spLocks noChangeShapeType="1"/>
          </p:cNvSpPr>
          <p:nvPr/>
        </p:nvSpPr>
        <p:spPr bwMode="auto">
          <a:xfrm>
            <a:off x="8960442" y="4569439"/>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cxnSp>
        <p:nvCxnSpPr>
          <p:cNvPr id="61" name="Straight Connector 60">
            <a:extLst>
              <a:ext uri="{FF2B5EF4-FFF2-40B4-BE49-F238E27FC236}">
                <a16:creationId xmlns:a16="http://schemas.microsoft.com/office/drawing/2014/main" id="{E974907F-068D-B57D-B03C-8C63617B21D7}"/>
              </a:ext>
            </a:extLst>
          </p:cNvPr>
          <p:cNvCxnSpPr/>
          <p:nvPr/>
        </p:nvCxnSpPr>
        <p:spPr bwMode="auto">
          <a:xfrm>
            <a:off x="9551957" y="1743351"/>
            <a:ext cx="0" cy="3291840"/>
          </a:xfrm>
          <a:prstGeom prst="line">
            <a:avLst/>
          </a:prstGeom>
          <a:noFill/>
          <a:ln w="28575" cap="flat" cmpd="sng" algn="ctr">
            <a:solidFill>
              <a:srgbClr val="000000"/>
            </a:solidFill>
            <a:prstDash val="solid"/>
            <a:round/>
            <a:headEnd type="none" w="med" len="med"/>
            <a:tailEnd type="none" w="med" len="med"/>
          </a:ln>
          <a:effectLst/>
        </p:spPr>
      </p:cxnSp>
      <p:sp>
        <p:nvSpPr>
          <p:cNvPr id="62" name="Text Box 23">
            <a:extLst>
              <a:ext uri="{FF2B5EF4-FFF2-40B4-BE49-F238E27FC236}">
                <a16:creationId xmlns:a16="http://schemas.microsoft.com/office/drawing/2014/main" id="{751146C3-AF1F-B791-DE46-7FE76C0D2A83}"/>
              </a:ext>
            </a:extLst>
          </p:cNvPr>
          <p:cNvSpPr txBox="1">
            <a:spLocks noChangeArrowheads="1"/>
          </p:cNvSpPr>
          <p:nvPr/>
        </p:nvSpPr>
        <p:spPr bwMode="auto">
          <a:xfrm>
            <a:off x="9661240" y="2829120"/>
            <a:ext cx="226392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US" altLang="en-US" sz="1400" i="1" dirty="0">
                <a:solidFill>
                  <a:srgbClr val="000000"/>
                </a:solidFill>
                <a:latin typeface="Poppins" panose="00000500000000000000" pitchFamily="2" charset="0"/>
                <a:cs typeface="Poppins" panose="00000500000000000000" pitchFamily="2" charset="0"/>
              </a:rPr>
              <a:t>Until loss of clinical benefit, disease progression, unacceptable toxicity, or consent withdrawal</a:t>
            </a:r>
          </a:p>
        </p:txBody>
      </p:sp>
      <p:sp>
        <p:nvSpPr>
          <p:cNvPr id="63" name="Text Box 23">
            <a:extLst>
              <a:ext uri="{FF2B5EF4-FFF2-40B4-BE49-F238E27FC236}">
                <a16:creationId xmlns:a16="http://schemas.microsoft.com/office/drawing/2014/main" id="{07261937-3CE9-B061-774C-551D97FEC4D7}"/>
              </a:ext>
            </a:extLst>
          </p:cNvPr>
          <p:cNvSpPr txBox="1">
            <a:spLocks noChangeArrowheads="1"/>
          </p:cNvSpPr>
          <p:nvPr/>
        </p:nvSpPr>
        <p:spPr bwMode="auto">
          <a:xfrm>
            <a:off x="5980636" y="1573106"/>
            <a:ext cx="1603525"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US" altLang="en-US" sz="1400" u="sng" dirty="0">
                <a:solidFill>
                  <a:srgbClr val="000000"/>
                </a:solidFill>
                <a:latin typeface="Poppins" panose="00000500000000000000" pitchFamily="2" charset="0"/>
                <a:cs typeface="Poppins" panose="00000500000000000000" pitchFamily="2" charset="0"/>
              </a:rPr>
              <a:t>Part 1</a:t>
            </a:r>
          </a:p>
        </p:txBody>
      </p:sp>
      <p:sp>
        <p:nvSpPr>
          <p:cNvPr id="2" name="Title 1">
            <a:extLst>
              <a:ext uri="{FF2B5EF4-FFF2-40B4-BE49-F238E27FC236}">
                <a16:creationId xmlns:a16="http://schemas.microsoft.com/office/drawing/2014/main" id="{F92BCD83-6EA6-4A46-FFD5-5308BCA6C42A}"/>
              </a:ext>
            </a:extLst>
          </p:cNvPr>
          <p:cNvSpPr>
            <a:spLocks noGrp="1"/>
          </p:cNvSpPr>
          <p:nvPr>
            <p:ph type="title"/>
          </p:nvPr>
        </p:nvSpPr>
        <p:spPr>
          <a:xfrm>
            <a:off x="231078" y="260162"/>
            <a:ext cx="11740260" cy="1044132"/>
          </a:xfrm>
        </p:spPr>
        <p:txBody>
          <a:bodyPr/>
          <a:lstStyle/>
          <a:p>
            <a:r>
              <a:rPr lang="en-US" dirty="0"/>
              <a:t>IMscin001 Part 1: SC Atezolizumab in Patients With Locally Advanced or Metastatic NSCLC</a:t>
            </a:r>
          </a:p>
        </p:txBody>
      </p:sp>
      <p:sp>
        <p:nvSpPr>
          <p:cNvPr id="5" name="Content Placeholder 2">
            <a:extLst>
              <a:ext uri="{FF2B5EF4-FFF2-40B4-BE49-F238E27FC236}">
                <a16:creationId xmlns:a16="http://schemas.microsoft.com/office/drawing/2014/main" id="{AB235AD6-4953-B81E-BB22-D9587E580EF1}"/>
              </a:ext>
            </a:extLst>
          </p:cNvPr>
          <p:cNvSpPr txBox="1">
            <a:spLocks/>
          </p:cNvSpPr>
          <p:nvPr/>
        </p:nvSpPr>
        <p:spPr>
          <a:xfrm>
            <a:off x="228600" y="5154953"/>
            <a:ext cx="11740260" cy="1348058"/>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r:embed="rId3">
                  <a:extLst>
                    <a:ext uri="{96DAC541-7B7A-43D3-8B79-37D633B846F1}">
                      <asvg:svgBlip xmlns:asvg="http://schemas.microsoft.com/office/drawing/2016/SVG/main" r:embed="rId4"/>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t>Primary endpoint (Part 1): </a:t>
            </a:r>
            <a:r>
              <a:rPr lang="en-US" sz="1600" dirty="0"/>
              <a:t>SC dose yielding a serum trough concentration (C</a:t>
            </a:r>
            <a:r>
              <a:rPr lang="en-US" sz="1600" baseline="-25000" dirty="0"/>
              <a:t>trough</a:t>
            </a:r>
            <a:r>
              <a:rPr lang="en-US" sz="1600" dirty="0"/>
              <a:t>) comparable to IV administration</a:t>
            </a:r>
          </a:p>
          <a:p>
            <a:r>
              <a:rPr lang="en-US" sz="1600" b="1" dirty="0"/>
              <a:t>Secondary endpoints: </a:t>
            </a:r>
            <a:r>
              <a:rPr lang="en-US" sz="1600" dirty="0"/>
              <a:t>C</a:t>
            </a:r>
            <a:r>
              <a:rPr lang="en-US" sz="1600" baseline="-25000" dirty="0"/>
              <a:t>max</a:t>
            </a:r>
            <a:r>
              <a:rPr lang="en-US" sz="1600" dirty="0"/>
              <a:t> of atezolizumab, T</a:t>
            </a:r>
            <a:r>
              <a:rPr lang="en-US" sz="1600" baseline="-25000" dirty="0"/>
              <a:t>max</a:t>
            </a:r>
            <a:r>
              <a:rPr lang="en-US" sz="1600" dirty="0"/>
              <a:t> of atezolizumab, AUC</a:t>
            </a:r>
            <a:r>
              <a:rPr lang="en-US" sz="1600" baseline="-25000" dirty="0"/>
              <a:t>last</a:t>
            </a:r>
            <a:r>
              <a:rPr lang="en-US" sz="1600" dirty="0"/>
              <a:t>, concentration at specific times during SC administration, safety</a:t>
            </a:r>
          </a:p>
        </p:txBody>
      </p:sp>
    </p:spTree>
    <p:extLst>
      <p:ext uri="{BB962C8B-B14F-4D97-AF65-F5344CB8AC3E}">
        <p14:creationId xmlns:p14="http://schemas.microsoft.com/office/powerpoint/2010/main" val="3086018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6D87A-2EB0-B2BB-E7D2-2A86A6FFBE9E}"/>
            </a:ext>
          </a:extLst>
        </p:cNvPr>
        <p:cNvGrpSpPr/>
        <p:nvPr/>
      </p:nvGrpSpPr>
      <p:grpSpPr>
        <a:xfrm>
          <a:off x="0" y="0"/>
          <a:ext cx="0" cy="0"/>
          <a:chOff x="0" y="0"/>
          <a:chExt cx="0" cy="0"/>
        </a:xfrm>
      </p:grpSpPr>
      <p:sp>
        <p:nvSpPr>
          <p:cNvPr id="281" name="Content Placeholder 11">
            <a:extLst>
              <a:ext uri="{FF2B5EF4-FFF2-40B4-BE49-F238E27FC236}">
                <a16:creationId xmlns:a16="http://schemas.microsoft.com/office/drawing/2014/main" id="{8A618C23-E995-AB40-6713-242BDDFDD8BE}"/>
              </a:ext>
            </a:extLst>
          </p:cNvPr>
          <p:cNvSpPr txBox="1">
            <a:spLocks/>
          </p:cNvSpPr>
          <p:nvPr/>
        </p:nvSpPr>
        <p:spPr bwMode="auto">
          <a:xfrm>
            <a:off x="732126" y="1458954"/>
            <a:ext cx="5309278" cy="29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Serum Atezolizumab Concentration Over Time</a:t>
            </a:r>
          </a:p>
        </p:txBody>
      </p:sp>
      <p:sp>
        <p:nvSpPr>
          <p:cNvPr id="282" name="Text Box 15">
            <a:extLst>
              <a:ext uri="{FF2B5EF4-FFF2-40B4-BE49-F238E27FC236}">
                <a16:creationId xmlns:a16="http://schemas.microsoft.com/office/drawing/2014/main" id="{A8047A2E-67B8-99AC-BC39-5351DB8383FA}"/>
              </a:ext>
            </a:extLst>
          </p:cNvPr>
          <p:cNvSpPr txBox="1">
            <a:spLocks noChangeArrowheads="1"/>
          </p:cNvSpPr>
          <p:nvPr/>
        </p:nvSpPr>
        <p:spPr bwMode="auto">
          <a:xfrm>
            <a:off x="2119300" y="6444237"/>
            <a:ext cx="7853362" cy="24622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0" fontAlgn="base" hangingPunct="0">
              <a:spcBef>
                <a:spcPct val="0"/>
              </a:spcBef>
              <a:spcAft>
                <a:spcPct val="0"/>
              </a:spcAft>
              <a:defRPr/>
            </a:pPr>
            <a:r>
              <a:rPr lang="en-US" altLang="en-US" sz="1000" b="0" spc="-10" dirty="0">
                <a:solidFill>
                  <a:srgbClr val="000000"/>
                </a:solidFill>
                <a:latin typeface="Poppins" panose="00000500000000000000" pitchFamily="2" charset="0"/>
                <a:cs typeface="Poppins" panose="00000500000000000000" pitchFamily="2" charset="0"/>
              </a:rPr>
              <a:t>NCT03735121. Felip. Clin Pharmacol Drug Dev. 2021;10:1142.</a:t>
            </a:r>
          </a:p>
        </p:txBody>
      </p:sp>
      <p:sp>
        <p:nvSpPr>
          <p:cNvPr id="283" name="Content Placeholder 11">
            <a:extLst>
              <a:ext uri="{FF2B5EF4-FFF2-40B4-BE49-F238E27FC236}">
                <a16:creationId xmlns:a16="http://schemas.microsoft.com/office/drawing/2014/main" id="{81194F1C-1B3A-FCDC-0FAC-69CF0CD18D3E}"/>
              </a:ext>
            </a:extLst>
          </p:cNvPr>
          <p:cNvSpPr txBox="1">
            <a:spLocks/>
          </p:cNvSpPr>
          <p:nvPr/>
        </p:nvSpPr>
        <p:spPr bwMode="auto">
          <a:xfrm>
            <a:off x="6499739" y="1472481"/>
            <a:ext cx="5515584" cy="467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R="0" lvl="0" algn="l" defTabSz="914400" rtl="0" eaLnBrk="1" fontAlgn="base" latinLnBrk="0" hangingPunct="1">
              <a:lnSpc>
                <a:spcPct val="90000"/>
              </a:lnSpc>
              <a:spcBef>
                <a:spcPts val="10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C</a:t>
            </a:r>
            <a:r>
              <a:rPr kumimoji="0" lang="en-US" sz="1600" b="0" i="0" u="none" strike="noStrike" kern="0" cap="none" spc="0" normalizeH="0" baseline="-25000" noProof="0" dirty="0">
                <a:ln>
                  <a:noFill/>
                </a:ln>
                <a:solidFill>
                  <a:srgbClr val="000000"/>
                </a:solidFill>
                <a:effectLst/>
                <a:uLnTx/>
                <a:uFillTx/>
                <a:latin typeface="Poppins" panose="00000500000000000000" pitchFamily="2" charset="0"/>
                <a:cs typeface="Poppins" panose="00000500000000000000" pitchFamily="2" charset="0"/>
              </a:rPr>
              <a:t>trough</a:t>
            </a:r>
            <a:r>
              <a:rPr kumimoji="0" lang="en-US" sz="1600" b="0" i="0" u="none" strike="noStrike" kern="0" cap="none" spc="0" normalizeH="0" noProof="0" dirty="0">
                <a:ln>
                  <a:noFill/>
                </a:ln>
                <a:solidFill>
                  <a:srgbClr val="000000"/>
                </a:solidFill>
                <a:effectLst/>
                <a:uLnTx/>
                <a:uFillTx/>
                <a:latin typeface="Poppins" panose="00000500000000000000" pitchFamily="2" charset="0"/>
                <a:cs typeface="Poppins" panose="00000500000000000000" pitchFamily="2" charset="0"/>
              </a:rPr>
              <a:t> </a:t>
            </a: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per SC administration cohort in cycle 1</a:t>
            </a:r>
          </a:p>
          <a:p>
            <a:pPr marR="0" lvl="1"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Cohort 1 C</a:t>
            </a:r>
            <a:r>
              <a:rPr kumimoji="0" lang="en-US" sz="1400" b="0" i="0" u="none" strike="noStrike" kern="0" cap="none" spc="0" normalizeH="0" baseline="-25000" noProof="0" dirty="0">
                <a:ln>
                  <a:noFill/>
                </a:ln>
                <a:solidFill>
                  <a:srgbClr val="000000"/>
                </a:solidFill>
                <a:effectLst/>
                <a:uLnTx/>
                <a:uFillTx/>
                <a:latin typeface="Poppins" panose="00000500000000000000" pitchFamily="2" charset="0"/>
                <a:cs typeface="Poppins" panose="00000500000000000000" pitchFamily="2" charset="0"/>
              </a:rPr>
              <a:t>trough</a:t>
            </a: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121 </a:t>
            </a:r>
            <a:r>
              <a:rPr kumimoji="0" lang="el-GR" sz="1400" b="0" i="0" u="none" strike="noStrike" kern="0" cap="none" spc="0" normalizeH="0" baseline="0" noProof="0" dirty="0">
                <a:ln>
                  <a:noFill/>
                </a:ln>
                <a:solidFill>
                  <a:srgbClr val="000000"/>
                </a:solidFill>
                <a:effectLst/>
                <a:uLnTx/>
                <a:uFillTx/>
                <a:cs typeface="Poppins" panose="00000500000000000000" pitchFamily="2" charset="0"/>
              </a:rPr>
              <a:t>μ</a:t>
            </a: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g/mL</a:t>
            </a:r>
          </a:p>
          <a:p>
            <a:pPr marR="0" lvl="1"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Cohort 2 C</a:t>
            </a:r>
            <a:r>
              <a:rPr kumimoji="0" lang="en-US" sz="1400" b="0" i="0" u="none" strike="noStrike" kern="0" cap="none" spc="0" normalizeH="0" baseline="-25000" noProof="0" dirty="0">
                <a:ln>
                  <a:noFill/>
                </a:ln>
                <a:solidFill>
                  <a:srgbClr val="000000"/>
                </a:solidFill>
                <a:effectLst/>
                <a:uLnTx/>
                <a:uFillTx/>
                <a:latin typeface="Poppins" panose="00000500000000000000" pitchFamily="2" charset="0"/>
                <a:cs typeface="Poppins" panose="00000500000000000000" pitchFamily="2" charset="0"/>
              </a:rPr>
              <a:t>trough</a:t>
            </a: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83.2 </a:t>
            </a:r>
            <a:r>
              <a:rPr kumimoji="0" lang="el-GR" sz="1400" b="0" i="0" u="none" strike="noStrike" kern="0" cap="none" spc="0" normalizeH="0" baseline="0" noProof="0" dirty="0">
                <a:ln>
                  <a:noFill/>
                </a:ln>
                <a:solidFill>
                  <a:srgbClr val="000000"/>
                </a:solidFill>
                <a:effectLst/>
                <a:uLnTx/>
                <a:uFillTx/>
                <a:cs typeface="Poppins" panose="00000500000000000000" pitchFamily="2" charset="0"/>
              </a:rPr>
              <a:t>μ</a:t>
            </a: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g/mL</a:t>
            </a:r>
          </a:p>
          <a:p>
            <a:pPr marR="0" lvl="1"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Cohort 3 C</a:t>
            </a:r>
            <a:r>
              <a:rPr kumimoji="0" lang="en-US" sz="1400" b="0" i="0" u="none" strike="noStrike" kern="0" cap="none" spc="0" normalizeH="0" baseline="-25000" noProof="0" dirty="0">
                <a:ln>
                  <a:noFill/>
                </a:ln>
                <a:solidFill>
                  <a:srgbClr val="000000"/>
                </a:solidFill>
                <a:effectLst/>
                <a:uLnTx/>
                <a:uFillTx/>
                <a:latin typeface="Poppins" panose="00000500000000000000" pitchFamily="2" charset="0"/>
                <a:cs typeface="Poppins" panose="00000500000000000000" pitchFamily="2" charset="0"/>
              </a:rPr>
              <a:t>trough</a:t>
            </a: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97.3 </a:t>
            </a:r>
            <a:r>
              <a:rPr kumimoji="0" lang="el-GR" sz="1400" b="0" i="0" u="none" strike="noStrike" kern="0" cap="none" spc="0" normalizeH="0" baseline="0" noProof="0" dirty="0">
                <a:ln>
                  <a:noFill/>
                </a:ln>
                <a:solidFill>
                  <a:srgbClr val="000000"/>
                </a:solidFill>
                <a:effectLst/>
                <a:uLnTx/>
                <a:uFillTx/>
                <a:cs typeface="Poppins" panose="00000500000000000000" pitchFamily="2" charset="0"/>
              </a:rPr>
              <a:t>μ</a:t>
            </a: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g/mL</a:t>
            </a:r>
          </a:p>
          <a:p>
            <a:pPr marR="0" lvl="0" algn="l" defTabSz="914400" rtl="0" eaLnBrk="1" fontAlgn="base" latinLnBrk="0" hangingPunct="1">
              <a:lnSpc>
                <a:spcPct val="90000"/>
              </a:lnSpc>
              <a:spcBef>
                <a:spcPts val="10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Bioavailability for injections in thigh: 82.9%</a:t>
            </a:r>
          </a:p>
          <a:p>
            <a:pPr marR="0" lvl="0" algn="l" defTabSz="914400" rtl="0" eaLnBrk="1" fontAlgn="base" latinLnBrk="0" hangingPunct="1">
              <a:lnSpc>
                <a:spcPct val="90000"/>
              </a:lnSpc>
              <a:spcBef>
                <a:spcPts val="10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Bioavailability for injections in abdomen: 71.1%</a:t>
            </a:r>
          </a:p>
          <a:p>
            <a:pPr marR="0" lvl="0" algn="l" defTabSz="914400" rtl="0" eaLnBrk="1" fontAlgn="base" latinLnBrk="0" hangingPunct="1">
              <a:lnSpc>
                <a:spcPct val="90000"/>
              </a:lnSpc>
              <a:spcBef>
                <a:spcPts val="10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PK parameters for C</a:t>
            </a:r>
            <a:r>
              <a:rPr kumimoji="0" lang="en-US" sz="1600" b="0" i="0" u="none" strike="noStrike" kern="0" cap="none" spc="0" normalizeH="0" baseline="-25000" noProof="0" dirty="0">
                <a:ln>
                  <a:noFill/>
                </a:ln>
                <a:solidFill>
                  <a:srgbClr val="000000"/>
                </a:solidFill>
                <a:effectLst/>
                <a:uLnTx/>
                <a:uFillTx/>
                <a:latin typeface="Poppins" panose="00000500000000000000" pitchFamily="2" charset="0"/>
                <a:cs typeface="Poppins" panose="00000500000000000000" pitchFamily="2" charset="0"/>
              </a:rPr>
              <a:t>trough</a:t>
            </a: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C</a:t>
            </a:r>
            <a:r>
              <a:rPr kumimoji="0" lang="en-US" sz="1600" b="0" i="0" u="none" strike="noStrike" kern="0" cap="none" spc="0" normalizeH="0" baseline="-25000" noProof="0" dirty="0">
                <a:ln>
                  <a:noFill/>
                </a:ln>
                <a:solidFill>
                  <a:srgbClr val="000000"/>
                </a:solidFill>
                <a:effectLst/>
                <a:uLnTx/>
                <a:uFillTx/>
                <a:latin typeface="Poppins" panose="00000500000000000000" pitchFamily="2" charset="0"/>
                <a:cs typeface="Poppins" panose="00000500000000000000" pitchFamily="2" charset="0"/>
              </a:rPr>
              <a:t>max</a:t>
            </a: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and AUC</a:t>
            </a:r>
            <a:r>
              <a:rPr kumimoji="0" lang="en-US" sz="1600" b="0" i="0" u="none" strike="noStrike" kern="0" cap="none" spc="0" normalizeH="0" baseline="-25000" noProof="0" dirty="0">
                <a:ln>
                  <a:noFill/>
                </a:ln>
                <a:solidFill>
                  <a:srgbClr val="000000"/>
                </a:solidFill>
                <a:effectLst/>
                <a:uLnTx/>
                <a:uFillTx/>
                <a:latin typeface="Poppins" panose="00000500000000000000" pitchFamily="2" charset="0"/>
                <a:cs typeface="Poppins" panose="00000500000000000000" pitchFamily="2" charset="0"/>
              </a:rPr>
              <a:t>0-21 </a:t>
            </a: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were 20%, 28%, and 27% lower following atezolizumab 1800 mg injection in the abdomen vs thigh (cohort 1)</a:t>
            </a:r>
          </a:p>
          <a:p>
            <a:pPr marR="0" lvl="0" algn="l" defTabSz="914400" rtl="0" eaLnBrk="1" fontAlgn="base" latinLnBrk="0" hangingPunct="1">
              <a:lnSpc>
                <a:spcPct val="90000"/>
              </a:lnSpc>
              <a:spcBef>
                <a:spcPts val="10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C</a:t>
            </a:r>
            <a:r>
              <a:rPr kumimoji="0" lang="en-US" sz="1600" b="0" i="0" u="none" strike="noStrike" kern="0" cap="none" spc="0" normalizeH="0" baseline="-25000" noProof="0" dirty="0">
                <a:ln>
                  <a:noFill/>
                </a:ln>
                <a:solidFill>
                  <a:srgbClr val="000000"/>
                </a:solidFill>
                <a:effectLst/>
                <a:uLnTx/>
                <a:uFillTx/>
                <a:latin typeface="Poppins" panose="00000500000000000000" pitchFamily="2" charset="0"/>
                <a:cs typeface="Poppins" panose="00000500000000000000" pitchFamily="2" charset="0"/>
              </a:rPr>
              <a:t>max </a:t>
            </a: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was reached within 3-4 days in each cohort</a:t>
            </a:r>
          </a:p>
          <a:p>
            <a:pPr marR="0" lvl="0" algn="l" defTabSz="914400" rtl="0" eaLnBrk="1" fontAlgn="base" latinLnBrk="0" hangingPunct="1">
              <a:lnSpc>
                <a:spcPct val="90000"/>
              </a:lnSpc>
              <a:spcBef>
                <a:spcPts val="10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SC safety profile was consistent with that of atezolizumab IV and comparable across cohorts</a:t>
            </a:r>
          </a:p>
          <a:p>
            <a:pPr marR="0" lvl="0" algn="l" defTabSz="914400" rtl="0" eaLnBrk="1" fontAlgn="base" latinLnBrk="0" hangingPunct="1">
              <a:lnSpc>
                <a:spcPct val="90000"/>
              </a:lnSpc>
              <a:spcBef>
                <a:spcPts val="10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endParaRPr kumimoji="0" lang="en-US" sz="14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284" name="Content Placeholder 11">
            <a:extLst>
              <a:ext uri="{FF2B5EF4-FFF2-40B4-BE49-F238E27FC236}">
                <a16:creationId xmlns:a16="http://schemas.microsoft.com/office/drawing/2014/main" id="{79918F90-47FA-8CB4-8F89-3EE6A538F424}"/>
              </a:ext>
            </a:extLst>
          </p:cNvPr>
          <p:cNvSpPr txBox="1">
            <a:spLocks/>
          </p:cNvSpPr>
          <p:nvPr/>
        </p:nvSpPr>
        <p:spPr bwMode="auto">
          <a:xfrm>
            <a:off x="140680" y="5692210"/>
            <a:ext cx="6023053" cy="58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R="0" lvl="0" algn="l" defTabSz="914400" rtl="0" eaLnBrk="1" fontAlgn="base" latinLnBrk="0" hangingPunct="1">
              <a:lnSpc>
                <a:spcPct val="90000"/>
              </a:lnSpc>
              <a:spcBef>
                <a:spcPts val="10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1800 mg Q3W SC dosing yields high probability of exposure equivalent to 1200 mg with IV dosing</a:t>
            </a:r>
          </a:p>
        </p:txBody>
      </p:sp>
      <p:sp>
        <p:nvSpPr>
          <p:cNvPr id="341" name="TextBox 340">
            <a:extLst>
              <a:ext uri="{FF2B5EF4-FFF2-40B4-BE49-F238E27FC236}">
                <a16:creationId xmlns:a16="http://schemas.microsoft.com/office/drawing/2014/main" id="{0DD93498-90BB-BB80-CBDA-F50168562318}"/>
              </a:ext>
            </a:extLst>
          </p:cNvPr>
          <p:cNvSpPr txBox="1"/>
          <p:nvPr/>
        </p:nvSpPr>
        <p:spPr bwMode="auto">
          <a:xfrm>
            <a:off x="4468016" y="2015980"/>
            <a:ext cx="172675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400" dirty="0">
                <a:solidFill>
                  <a:srgbClr val="000000"/>
                </a:solidFill>
                <a:latin typeface="Poppins" panose="00000500000000000000" pitchFamily="2" charset="0"/>
                <a:cs typeface="Poppins" panose="00000500000000000000" pitchFamily="2" charset="0"/>
              </a:rPr>
              <a:t>Cohort 1 (n = 13)</a:t>
            </a:r>
            <a:br>
              <a:rPr lang="en-US" sz="1400" dirty="0">
                <a:solidFill>
                  <a:srgbClr val="000000"/>
                </a:solidFill>
                <a:latin typeface="Poppins" panose="00000500000000000000" pitchFamily="2" charset="0"/>
                <a:cs typeface="Poppins" panose="00000500000000000000" pitchFamily="2" charset="0"/>
              </a:rPr>
            </a:br>
            <a:r>
              <a:rPr lang="en-US" sz="1400" dirty="0">
                <a:solidFill>
                  <a:srgbClr val="000000"/>
                </a:solidFill>
                <a:latin typeface="Poppins" panose="00000500000000000000" pitchFamily="2" charset="0"/>
                <a:cs typeface="Poppins" panose="00000500000000000000" pitchFamily="2" charset="0"/>
              </a:rPr>
              <a:t>Cohort 2 (n = 14)</a:t>
            </a:r>
            <a:br>
              <a:rPr lang="en-US" sz="1400" dirty="0">
                <a:solidFill>
                  <a:srgbClr val="000000"/>
                </a:solidFill>
                <a:latin typeface="Poppins" panose="00000500000000000000" pitchFamily="2" charset="0"/>
                <a:cs typeface="Poppins" panose="00000500000000000000" pitchFamily="2" charset="0"/>
              </a:rPr>
            </a:br>
            <a:r>
              <a:rPr lang="en-US" sz="1400" dirty="0">
                <a:solidFill>
                  <a:srgbClr val="000000"/>
                </a:solidFill>
                <a:latin typeface="Poppins" panose="00000500000000000000" pitchFamily="2" charset="0"/>
                <a:cs typeface="Poppins" panose="00000500000000000000" pitchFamily="2" charset="0"/>
              </a:rPr>
              <a:t>Cohort 3 (n = 30)</a:t>
            </a:r>
            <a:endParaRPr lang="en-US" sz="1400" baseline="30000" dirty="0">
              <a:solidFill>
                <a:srgbClr val="000000"/>
              </a:solidFill>
              <a:latin typeface="Poppins" panose="00000500000000000000" pitchFamily="2" charset="0"/>
              <a:cs typeface="Poppins" panose="00000500000000000000" pitchFamily="2" charset="0"/>
            </a:endParaRPr>
          </a:p>
        </p:txBody>
      </p:sp>
      <p:grpSp>
        <p:nvGrpSpPr>
          <p:cNvPr id="8" name="Group 7">
            <a:extLst>
              <a:ext uri="{FF2B5EF4-FFF2-40B4-BE49-F238E27FC236}">
                <a16:creationId xmlns:a16="http://schemas.microsoft.com/office/drawing/2014/main" id="{8F3427E1-138E-29A6-6D1E-C2119FFF27A8}"/>
              </a:ext>
            </a:extLst>
          </p:cNvPr>
          <p:cNvGrpSpPr/>
          <p:nvPr/>
        </p:nvGrpSpPr>
        <p:grpSpPr>
          <a:xfrm>
            <a:off x="4254300" y="2125098"/>
            <a:ext cx="242899" cy="93837"/>
            <a:chOff x="4254300" y="2125098"/>
            <a:chExt cx="242899" cy="93837"/>
          </a:xfrm>
        </p:grpSpPr>
        <p:cxnSp>
          <p:nvCxnSpPr>
            <p:cNvPr id="342" name="Straight Connector 341">
              <a:extLst>
                <a:ext uri="{FF2B5EF4-FFF2-40B4-BE49-F238E27FC236}">
                  <a16:creationId xmlns:a16="http://schemas.microsoft.com/office/drawing/2014/main" id="{80E7BC90-B7A8-EC00-E24E-6C7B8AFA8E4C}"/>
                </a:ext>
              </a:extLst>
            </p:cNvPr>
            <p:cNvCxnSpPr>
              <a:cxnSpLocks/>
            </p:cNvCxnSpPr>
            <p:nvPr/>
          </p:nvCxnSpPr>
          <p:spPr bwMode="auto">
            <a:xfrm>
              <a:off x="4254300" y="2172017"/>
              <a:ext cx="242899" cy="0"/>
            </a:xfrm>
            <a:prstGeom prst="line">
              <a:avLst/>
            </a:prstGeom>
            <a:noFill/>
            <a:ln w="28575" cap="flat" cmpd="sng" algn="ctr">
              <a:solidFill>
                <a:schemeClr val="accent1"/>
              </a:solidFill>
              <a:prstDash val="solid"/>
              <a:round/>
              <a:headEnd type="none" w="med" len="med"/>
              <a:tailEnd type="none" w="med" len="med"/>
            </a:ln>
            <a:effectLst/>
          </p:spPr>
        </p:cxnSp>
        <p:sp>
          <p:nvSpPr>
            <p:cNvPr id="347" name="Rectangle 346">
              <a:extLst>
                <a:ext uri="{FF2B5EF4-FFF2-40B4-BE49-F238E27FC236}">
                  <a16:creationId xmlns:a16="http://schemas.microsoft.com/office/drawing/2014/main" id="{25045D9F-AAA5-3FEA-98A8-207EB308B0A6}"/>
                </a:ext>
              </a:extLst>
            </p:cNvPr>
            <p:cNvSpPr/>
            <p:nvPr/>
          </p:nvSpPr>
          <p:spPr bwMode="auto">
            <a:xfrm>
              <a:off x="4333669" y="2125098"/>
              <a:ext cx="93837" cy="93837"/>
            </a:xfrm>
            <a:prstGeom prst="rect">
              <a:avLst/>
            </a:prstGeom>
            <a:noFill/>
            <a:ln w="12700">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14" name="Group 13">
            <a:extLst>
              <a:ext uri="{FF2B5EF4-FFF2-40B4-BE49-F238E27FC236}">
                <a16:creationId xmlns:a16="http://schemas.microsoft.com/office/drawing/2014/main" id="{516938B1-3066-B17B-3665-14532F53079B}"/>
              </a:ext>
            </a:extLst>
          </p:cNvPr>
          <p:cNvGrpSpPr/>
          <p:nvPr/>
        </p:nvGrpSpPr>
        <p:grpSpPr>
          <a:xfrm>
            <a:off x="4254300" y="2557229"/>
            <a:ext cx="242899" cy="97507"/>
            <a:chOff x="4254300" y="2557229"/>
            <a:chExt cx="242899" cy="97507"/>
          </a:xfrm>
        </p:grpSpPr>
        <p:cxnSp>
          <p:nvCxnSpPr>
            <p:cNvPr id="344" name="Straight Connector 343">
              <a:extLst>
                <a:ext uri="{FF2B5EF4-FFF2-40B4-BE49-F238E27FC236}">
                  <a16:creationId xmlns:a16="http://schemas.microsoft.com/office/drawing/2014/main" id="{CD242537-D92F-3DE3-062F-0E06C6D52E7F}"/>
                </a:ext>
              </a:extLst>
            </p:cNvPr>
            <p:cNvCxnSpPr>
              <a:cxnSpLocks/>
            </p:cNvCxnSpPr>
            <p:nvPr/>
          </p:nvCxnSpPr>
          <p:spPr bwMode="auto">
            <a:xfrm>
              <a:off x="4254300" y="2607412"/>
              <a:ext cx="242899" cy="0"/>
            </a:xfrm>
            <a:prstGeom prst="line">
              <a:avLst/>
            </a:prstGeom>
            <a:noFill/>
            <a:ln w="28575" cap="flat" cmpd="sng" algn="ctr">
              <a:solidFill>
                <a:schemeClr val="accent2"/>
              </a:solidFill>
              <a:prstDash val="solid"/>
              <a:round/>
              <a:headEnd type="none" w="med" len="med"/>
              <a:tailEnd type="none" w="med" len="med"/>
            </a:ln>
            <a:effectLst/>
          </p:spPr>
        </p:cxnSp>
        <p:sp>
          <p:nvSpPr>
            <p:cNvPr id="369" name="Oval 368">
              <a:extLst>
                <a:ext uri="{FF2B5EF4-FFF2-40B4-BE49-F238E27FC236}">
                  <a16:creationId xmlns:a16="http://schemas.microsoft.com/office/drawing/2014/main" id="{20BDEBAD-4121-AC7C-9EF8-7F543A6E585B}"/>
                </a:ext>
              </a:extLst>
            </p:cNvPr>
            <p:cNvSpPr/>
            <p:nvPr/>
          </p:nvSpPr>
          <p:spPr bwMode="auto">
            <a:xfrm>
              <a:off x="4331834" y="2557229"/>
              <a:ext cx="97507" cy="97507"/>
            </a:xfrm>
            <a:prstGeom prst="ellipse">
              <a:avLst/>
            </a:prstGeom>
            <a:noFill/>
            <a:ln w="12700" cap="flat" cmpd="sng" algn="ctr">
              <a:solidFill>
                <a:schemeClr val="accent2"/>
              </a:solidFill>
              <a:prstDash val="solid"/>
              <a:headEnd/>
              <a:tailEnd/>
            </a:ln>
            <a:effectLst/>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9" name="Group 8">
            <a:extLst>
              <a:ext uri="{FF2B5EF4-FFF2-40B4-BE49-F238E27FC236}">
                <a16:creationId xmlns:a16="http://schemas.microsoft.com/office/drawing/2014/main" id="{FEA3BC17-D359-2681-10AE-3C07ED2B0138}"/>
              </a:ext>
            </a:extLst>
          </p:cNvPr>
          <p:cNvGrpSpPr/>
          <p:nvPr/>
        </p:nvGrpSpPr>
        <p:grpSpPr>
          <a:xfrm>
            <a:off x="4254300" y="2341494"/>
            <a:ext cx="242899" cy="91807"/>
            <a:chOff x="4254300" y="2341494"/>
            <a:chExt cx="242899" cy="91807"/>
          </a:xfrm>
        </p:grpSpPr>
        <p:cxnSp>
          <p:nvCxnSpPr>
            <p:cNvPr id="343" name="Straight Connector 342">
              <a:extLst>
                <a:ext uri="{FF2B5EF4-FFF2-40B4-BE49-F238E27FC236}">
                  <a16:creationId xmlns:a16="http://schemas.microsoft.com/office/drawing/2014/main" id="{32CBDFD6-68A5-787A-8B38-5726771BA023}"/>
                </a:ext>
              </a:extLst>
            </p:cNvPr>
            <p:cNvCxnSpPr>
              <a:cxnSpLocks/>
            </p:cNvCxnSpPr>
            <p:nvPr/>
          </p:nvCxnSpPr>
          <p:spPr bwMode="auto">
            <a:xfrm>
              <a:off x="4254300" y="2397790"/>
              <a:ext cx="242899" cy="0"/>
            </a:xfrm>
            <a:prstGeom prst="line">
              <a:avLst/>
            </a:prstGeom>
            <a:noFill/>
            <a:ln w="28575" cap="flat" cmpd="sng" algn="ctr">
              <a:solidFill>
                <a:schemeClr val="accent6"/>
              </a:solidFill>
              <a:prstDash val="solid"/>
              <a:round/>
              <a:headEnd type="none" w="med" len="med"/>
              <a:tailEnd type="none" w="med" len="med"/>
            </a:ln>
            <a:effectLst/>
          </p:spPr>
        </p:cxnSp>
        <p:sp>
          <p:nvSpPr>
            <p:cNvPr id="398" name="Triangle 133">
              <a:extLst>
                <a:ext uri="{FF2B5EF4-FFF2-40B4-BE49-F238E27FC236}">
                  <a16:creationId xmlns:a16="http://schemas.microsoft.com/office/drawing/2014/main" id="{112B749C-21FB-10EA-941C-2052994CBC90}"/>
                </a:ext>
              </a:extLst>
            </p:cNvPr>
            <p:cNvSpPr/>
            <p:nvPr/>
          </p:nvSpPr>
          <p:spPr bwMode="auto">
            <a:xfrm>
              <a:off x="4327339" y="2341494"/>
              <a:ext cx="106496" cy="91807"/>
            </a:xfrm>
            <a:prstGeom prst="triangle">
              <a:avLst/>
            </a:prstGeom>
            <a:noFill/>
            <a:ln w="12700">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sp>
        <p:nvSpPr>
          <p:cNvPr id="2" name="Title 1">
            <a:extLst>
              <a:ext uri="{FF2B5EF4-FFF2-40B4-BE49-F238E27FC236}">
                <a16:creationId xmlns:a16="http://schemas.microsoft.com/office/drawing/2014/main" id="{47317532-E0A3-E739-910B-A216574BE724}"/>
              </a:ext>
            </a:extLst>
          </p:cNvPr>
          <p:cNvSpPr>
            <a:spLocks noGrp="1"/>
          </p:cNvSpPr>
          <p:nvPr>
            <p:ph type="title"/>
          </p:nvPr>
        </p:nvSpPr>
        <p:spPr>
          <a:xfrm>
            <a:off x="231078" y="260162"/>
            <a:ext cx="11740260" cy="1044132"/>
          </a:xfrm>
        </p:spPr>
        <p:txBody>
          <a:bodyPr/>
          <a:lstStyle/>
          <a:p>
            <a:r>
              <a:rPr lang="en-US" dirty="0"/>
              <a:t>IMscin001 Part 1: Atezolizumab Serum Concentration Over Time and SC vs IV C</a:t>
            </a:r>
            <a:r>
              <a:rPr lang="en-US" baseline="-25000" dirty="0"/>
              <a:t>trough</a:t>
            </a:r>
            <a:r>
              <a:rPr lang="en-US" dirty="0"/>
              <a:t> (Primary Endpoint)</a:t>
            </a:r>
          </a:p>
        </p:txBody>
      </p:sp>
      <p:sp>
        <p:nvSpPr>
          <p:cNvPr id="443" name="TextBox 442">
            <a:extLst>
              <a:ext uri="{FF2B5EF4-FFF2-40B4-BE49-F238E27FC236}">
                <a16:creationId xmlns:a16="http://schemas.microsoft.com/office/drawing/2014/main" id="{605E9FF3-A5E2-4313-A7AE-2C28156424A2}"/>
              </a:ext>
            </a:extLst>
          </p:cNvPr>
          <p:cNvSpPr txBox="1"/>
          <p:nvPr/>
        </p:nvSpPr>
        <p:spPr bwMode="auto">
          <a:xfrm rot="16200000">
            <a:off x="-721161" y="3420256"/>
            <a:ext cx="35141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ea typeface="+mn-ea"/>
                <a:cs typeface="Arial" panose="020B0604020202020204" pitchFamily="34" charset="0"/>
              </a:rPr>
              <a:t>Atezolizumab Mean Concentration (μg/mL)</a:t>
            </a:r>
          </a:p>
        </p:txBody>
      </p:sp>
      <p:sp>
        <p:nvSpPr>
          <p:cNvPr id="444" name="TextBox 443">
            <a:extLst>
              <a:ext uri="{FF2B5EF4-FFF2-40B4-BE49-F238E27FC236}">
                <a16:creationId xmlns:a16="http://schemas.microsoft.com/office/drawing/2014/main" id="{6383EF8E-1259-0C93-7256-0A597B744BD4}"/>
              </a:ext>
            </a:extLst>
          </p:cNvPr>
          <p:cNvSpPr txBox="1"/>
          <p:nvPr/>
        </p:nvSpPr>
        <p:spPr bwMode="auto">
          <a:xfrm>
            <a:off x="3270196" y="5356214"/>
            <a:ext cx="5854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ea typeface="+mn-ea"/>
                <a:cs typeface="Arial" panose="020B0604020202020204" pitchFamily="34" charset="0"/>
              </a:rPr>
              <a:t>Days</a:t>
            </a:r>
          </a:p>
        </p:txBody>
      </p:sp>
      <p:cxnSp>
        <p:nvCxnSpPr>
          <p:cNvPr id="445" name="Straight Connector 444">
            <a:extLst>
              <a:ext uri="{FF2B5EF4-FFF2-40B4-BE49-F238E27FC236}">
                <a16:creationId xmlns:a16="http://schemas.microsoft.com/office/drawing/2014/main" id="{B88FD14A-D601-CA63-2F21-EC09BDF86615}"/>
              </a:ext>
            </a:extLst>
          </p:cNvPr>
          <p:cNvCxnSpPr>
            <a:cxnSpLocks/>
          </p:cNvCxnSpPr>
          <p:nvPr/>
        </p:nvCxnSpPr>
        <p:spPr bwMode="auto">
          <a:xfrm>
            <a:off x="1525785" y="2015981"/>
            <a:ext cx="110007" cy="0"/>
          </a:xfrm>
          <a:prstGeom prst="line">
            <a:avLst/>
          </a:prstGeom>
          <a:noFill/>
          <a:ln w="28575" cap="flat" cmpd="sng" algn="ctr">
            <a:solidFill>
              <a:schemeClr val="tx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C1C0E83A-A7A7-441E-2BD6-0F9302A1F338}"/>
              </a:ext>
            </a:extLst>
          </p:cNvPr>
          <p:cNvCxnSpPr>
            <a:cxnSpLocks/>
          </p:cNvCxnSpPr>
          <p:nvPr/>
        </p:nvCxnSpPr>
        <p:spPr bwMode="auto">
          <a:xfrm>
            <a:off x="1525785" y="2784612"/>
            <a:ext cx="110007" cy="0"/>
          </a:xfrm>
          <a:prstGeom prst="line">
            <a:avLst/>
          </a:prstGeom>
          <a:noFill/>
          <a:ln w="28575" cap="flat" cmpd="sng" algn="ctr">
            <a:solidFill>
              <a:schemeClr val="tx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E2C777BA-F6E0-E7FD-2A24-E8B403331491}"/>
              </a:ext>
            </a:extLst>
          </p:cNvPr>
          <p:cNvCxnSpPr>
            <a:cxnSpLocks/>
          </p:cNvCxnSpPr>
          <p:nvPr/>
        </p:nvCxnSpPr>
        <p:spPr bwMode="auto">
          <a:xfrm>
            <a:off x="1525785" y="3553244"/>
            <a:ext cx="110007" cy="0"/>
          </a:xfrm>
          <a:prstGeom prst="line">
            <a:avLst/>
          </a:prstGeom>
          <a:noFill/>
          <a:ln w="28575" cap="flat" cmpd="sng" algn="ctr">
            <a:solidFill>
              <a:schemeClr val="tx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7070B0D-08CA-7BE2-31E7-0982518F1658}"/>
              </a:ext>
            </a:extLst>
          </p:cNvPr>
          <p:cNvCxnSpPr>
            <a:cxnSpLocks/>
          </p:cNvCxnSpPr>
          <p:nvPr/>
        </p:nvCxnSpPr>
        <p:spPr bwMode="auto">
          <a:xfrm>
            <a:off x="1525785" y="4321875"/>
            <a:ext cx="110007" cy="0"/>
          </a:xfrm>
          <a:prstGeom prst="line">
            <a:avLst/>
          </a:prstGeom>
          <a:noFill/>
          <a:ln w="28575" cap="flat" cmpd="sng" algn="ctr">
            <a:solidFill>
              <a:schemeClr val="tx1"/>
            </a:solidFill>
            <a:prstDash val="solid"/>
            <a:round/>
            <a:headEnd type="none" w="med" len="med"/>
            <a:tailEnd type="none" w="med" len="med"/>
          </a:ln>
          <a:effectLst/>
        </p:spPr>
      </p:cxnSp>
      <p:sp>
        <p:nvSpPr>
          <p:cNvPr id="201" name="Freeform 73">
            <a:extLst>
              <a:ext uri="{FF2B5EF4-FFF2-40B4-BE49-F238E27FC236}">
                <a16:creationId xmlns:a16="http://schemas.microsoft.com/office/drawing/2014/main" id="{146B22E5-29C9-88EC-8196-8C32AB59C584}"/>
              </a:ext>
            </a:extLst>
          </p:cNvPr>
          <p:cNvSpPr/>
          <p:nvPr/>
        </p:nvSpPr>
        <p:spPr bwMode="auto">
          <a:xfrm>
            <a:off x="1631950" y="3070225"/>
            <a:ext cx="3905250" cy="2016125"/>
          </a:xfrm>
          <a:custGeom>
            <a:avLst/>
            <a:gdLst>
              <a:gd name="connsiteX0" fmla="*/ 0 w 3905250"/>
              <a:gd name="connsiteY0" fmla="*/ 2016125 h 2016125"/>
              <a:gd name="connsiteX1" fmla="*/ 57150 w 3905250"/>
              <a:gd name="connsiteY1" fmla="*/ 1851025 h 2016125"/>
              <a:gd name="connsiteX2" fmla="*/ 184150 w 3905250"/>
              <a:gd name="connsiteY2" fmla="*/ 1019175 h 2016125"/>
              <a:gd name="connsiteX3" fmla="*/ 546100 w 3905250"/>
              <a:gd name="connsiteY3" fmla="*/ 0 h 2016125"/>
              <a:gd name="connsiteX4" fmla="*/ 1482725 w 3905250"/>
              <a:gd name="connsiteY4" fmla="*/ 165100 h 2016125"/>
              <a:gd name="connsiteX5" fmla="*/ 3905250 w 3905250"/>
              <a:gd name="connsiteY5" fmla="*/ 1025525 h 201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5250" h="2016125">
                <a:moveTo>
                  <a:pt x="0" y="2016125"/>
                </a:moveTo>
                <a:lnTo>
                  <a:pt x="57150" y="1851025"/>
                </a:lnTo>
                <a:lnTo>
                  <a:pt x="184150" y="1019175"/>
                </a:lnTo>
                <a:lnTo>
                  <a:pt x="546100" y="0"/>
                </a:lnTo>
                <a:lnTo>
                  <a:pt x="1482725" y="165100"/>
                </a:lnTo>
                <a:lnTo>
                  <a:pt x="3905250" y="102552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2" name="Rectangle 201">
            <a:extLst>
              <a:ext uri="{FF2B5EF4-FFF2-40B4-BE49-F238E27FC236}">
                <a16:creationId xmlns:a16="http://schemas.microsoft.com/office/drawing/2014/main" id="{B7BEC92E-DB7F-5048-B0FC-49D443FC8417}"/>
              </a:ext>
            </a:extLst>
          </p:cNvPr>
          <p:cNvSpPr/>
          <p:nvPr/>
        </p:nvSpPr>
        <p:spPr bwMode="auto">
          <a:xfrm>
            <a:off x="5484776" y="4043188"/>
            <a:ext cx="93837" cy="93837"/>
          </a:xfrm>
          <a:prstGeom prst="rect">
            <a:avLst/>
          </a:pr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Rectangle 203">
            <a:extLst>
              <a:ext uri="{FF2B5EF4-FFF2-40B4-BE49-F238E27FC236}">
                <a16:creationId xmlns:a16="http://schemas.microsoft.com/office/drawing/2014/main" id="{D7624030-B41F-2EC4-4BFD-CCE68ADE61C7}"/>
              </a:ext>
            </a:extLst>
          </p:cNvPr>
          <p:cNvSpPr/>
          <p:nvPr/>
        </p:nvSpPr>
        <p:spPr bwMode="auto">
          <a:xfrm>
            <a:off x="3072969" y="3184389"/>
            <a:ext cx="93837" cy="93837"/>
          </a:xfrm>
          <a:prstGeom prst="rect">
            <a:avLst/>
          </a:pr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5" name="Rectangle 204">
            <a:extLst>
              <a:ext uri="{FF2B5EF4-FFF2-40B4-BE49-F238E27FC236}">
                <a16:creationId xmlns:a16="http://schemas.microsoft.com/office/drawing/2014/main" id="{8D229E99-B06F-D2FC-BF51-56AD7F7A8A5C}"/>
              </a:ext>
            </a:extLst>
          </p:cNvPr>
          <p:cNvSpPr/>
          <p:nvPr/>
        </p:nvSpPr>
        <p:spPr bwMode="auto">
          <a:xfrm>
            <a:off x="2134827" y="3023306"/>
            <a:ext cx="93837" cy="93837"/>
          </a:xfrm>
          <a:prstGeom prst="rect">
            <a:avLst/>
          </a:pr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Rectangle 205">
            <a:extLst>
              <a:ext uri="{FF2B5EF4-FFF2-40B4-BE49-F238E27FC236}">
                <a16:creationId xmlns:a16="http://schemas.microsoft.com/office/drawing/2014/main" id="{4E5220D8-534A-0E11-935F-292F6F25AD15}"/>
              </a:ext>
            </a:extLst>
          </p:cNvPr>
          <p:cNvSpPr/>
          <p:nvPr/>
        </p:nvSpPr>
        <p:spPr bwMode="auto">
          <a:xfrm>
            <a:off x="1764936" y="4031368"/>
            <a:ext cx="93837" cy="93837"/>
          </a:xfrm>
          <a:prstGeom prst="rect">
            <a:avLst/>
          </a:pr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 name="Rectangle 206">
            <a:extLst>
              <a:ext uri="{FF2B5EF4-FFF2-40B4-BE49-F238E27FC236}">
                <a16:creationId xmlns:a16="http://schemas.microsoft.com/office/drawing/2014/main" id="{03B8DF28-E511-CE09-4504-F61547F6B2E2}"/>
              </a:ext>
            </a:extLst>
          </p:cNvPr>
          <p:cNvSpPr/>
          <p:nvPr/>
        </p:nvSpPr>
        <p:spPr bwMode="auto">
          <a:xfrm>
            <a:off x="1643265" y="4843803"/>
            <a:ext cx="93837" cy="93837"/>
          </a:xfrm>
          <a:prstGeom prst="rect">
            <a:avLst/>
          </a:prstGeom>
          <a:noFill/>
          <a:ln w="1270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08" name="Group 207">
            <a:extLst>
              <a:ext uri="{FF2B5EF4-FFF2-40B4-BE49-F238E27FC236}">
                <a16:creationId xmlns:a16="http://schemas.microsoft.com/office/drawing/2014/main" id="{D762D96D-A81E-6F0C-508B-95F51C0AC23A}"/>
              </a:ext>
            </a:extLst>
          </p:cNvPr>
          <p:cNvGrpSpPr/>
          <p:nvPr/>
        </p:nvGrpSpPr>
        <p:grpSpPr>
          <a:xfrm>
            <a:off x="2134200" y="2321490"/>
            <a:ext cx="98878" cy="1472631"/>
            <a:chOff x="2943006" y="2425700"/>
            <a:chExt cx="131607" cy="358912"/>
          </a:xfrm>
        </p:grpSpPr>
        <p:cxnSp>
          <p:nvCxnSpPr>
            <p:cNvPr id="209" name="Straight Connector 208">
              <a:extLst>
                <a:ext uri="{FF2B5EF4-FFF2-40B4-BE49-F238E27FC236}">
                  <a16:creationId xmlns:a16="http://schemas.microsoft.com/office/drawing/2014/main" id="{DCD312C4-CABA-EF15-CE59-283E841F9A23}"/>
                </a:ext>
              </a:extLst>
            </p:cNvPr>
            <p:cNvCxnSpPr>
              <a:cxnSpLocks/>
            </p:cNvCxnSpPr>
            <p:nvPr/>
          </p:nvCxnSpPr>
          <p:spPr bwMode="auto">
            <a:xfrm>
              <a:off x="2943006" y="2425700"/>
              <a:ext cx="131607" cy="0"/>
            </a:xfrm>
            <a:prstGeom prst="line">
              <a:avLst/>
            </a:prstGeom>
            <a:noFill/>
            <a:ln w="12700"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55513684-FC3C-A0FA-C3E9-AEA15CBB255E}"/>
                </a:ext>
              </a:extLst>
            </p:cNvPr>
            <p:cNvCxnSpPr>
              <a:cxnSpLocks/>
            </p:cNvCxnSpPr>
            <p:nvPr/>
          </p:nvCxnSpPr>
          <p:spPr bwMode="auto">
            <a:xfrm>
              <a:off x="2943006" y="2784612"/>
              <a:ext cx="131607" cy="0"/>
            </a:xfrm>
            <a:prstGeom prst="line">
              <a:avLst/>
            </a:prstGeom>
            <a:noFill/>
            <a:ln w="12700"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3ED37B40-793B-9039-F34E-521C4C3C6903}"/>
                </a:ext>
              </a:extLst>
            </p:cNvPr>
            <p:cNvCxnSpPr>
              <a:cxnSpLocks/>
            </p:cNvCxnSpPr>
            <p:nvPr/>
          </p:nvCxnSpPr>
          <p:spPr bwMode="auto">
            <a:xfrm>
              <a:off x="3008809" y="2425700"/>
              <a:ext cx="0" cy="358912"/>
            </a:xfrm>
            <a:prstGeom prst="line">
              <a:avLst/>
            </a:prstGeom>
            <a:noFill/>
            <a:ln w="12700" cap="flat" cmpd="sng" algn="ctr">
              <a:solidFill>
                <a:schemeClr val="accent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53DFB61C-B9D5-9468-DDF1-59FCE3609C2C}"/>
              </a:ext>
            </a:extLst>
          </p:cNvPr>
          <p:cNvGrpSpPr/>
          <p:nvPr/>
        </p:nvGrpSpPr>
        <p:grpSpPr>
          <a:xfrm>
            <a:off x="1760001" y="3594100"/>
            <a:ext cx="98878" cy="992314"/>
            <a:chOff x="2943006" y="2425700"/>
            <a:chExt cx="131607" cy="358912"/>
          </a:xfrm>
        </p:grpSpPr>
        <p:cxnSp>
          <p:nvCxnSpPr>
            <p:cNvPr id="213" name="Straight Connector 212">
              <a:extLst>
                <a:ext uri="{FF2B5EF4-FFF2-40B4-BE49-F238E27FC236}">
                  <a16:creationId xmlns:a16="http://schemas.microsoft.com/office/drawing/2014/main" id="{65B10B99-ED9D-80A5-DBFA-5D4DFCE397C3}"/>
                </a:ext>
              </a:extLst>
            </p:cNvPr>
            <p:cNvCxnSpPr>
              <a:cxnSpLocks/>
            </p:cNvCxnSpPr>
            <p:nvPr/>
          </p:nvCxnSpPr>
          <p:spPr bwMode="auto">
            <a:xfrm>
              <a:off x="2943006" y="2425700"/>
              <a:ext cx="131607" cy="0"/>
            </a:xfrm>
            <a:prstGeom prst="line">
              <a:avLst/>
            </a:prstGeom>
            <a:noFill/>
            <a:ln w="1270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B5FBE402-6568-AAAF-DA04-952BD4A3B26A}"/>
                </a:ext>
              </a:extLst>
            </p:cNvPr>
            <p:cNvCxnSpPr>
              <a:cxnSpLocks/>
            </p:cNvCxnSpPr>
            <p:nvPr/>
          </p:nvCxnSpPr>
          <p:spPr bwMode="auto">
            <a:xfrm>
              <a:off x="2943006" y="2784612"/>
              <a:ext cx="131607" cy="0"/>
            </a:xfrm>
            <a:prstGeom prst="line">
              <a:avLst/>
            </a:prstGeom>
            <a:noFill/>
            <a:ln w="12700"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AE6E2BD5-6362-C740-4F01-7F612C3723B8}"/>
                </a:ext>
              </a:extLst>
            </p:cNvPr>
            <p:cNvCxnSpPr>
              <a:cxnSpLocks/>
            </p:cNvCxnSpPr>
            <p:nvPr/>
          </p:nvCxnSpPr>
          <p:spPr bwMode="auto">
            <a:xfrm>
              <a:off x="3008809" y="2425700"/>
              <a:ext cx="0" cy="358912"/>
            </a:xfrm>
            <a:prstGeom prst="line">
              <a:avLst/>
            </a:prstGeom>
            <a:noFill/>
            <a:ln w="12700" cap="flat" cmpd="sng" algn="ctr">
              <a:solidFill>
                <a:schemeClr val="accent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DCEF2626-6AA5-A4AB-1563-ECE57B3CAA3D}"/>
              </a:ext>
            </a:extLst>
          </p:cNvPr>
          <p:cNvGrpSpPr/>
          <p:nvPr/>
        </p:nvGrpSpPr>
        <p:grpSpPr>
          <a:xfrm>
            <a:off x="3070448" y="2652575"/>
            <a:ext cx="98878" cy="1157426"/>
            <a:chOff x="2943006" y="2425700"/>
            <a:chExt cx="131607" cy="358912"/>
          </a:xfrm>
        </p:grpSpPr>
        <p:cxnSp>
          <p:nvCxnSpPr>
            <p:cNvPr id="217" name="Straight Connector 216">
              <a:extLst>
                <a:ext uri="{FF2B5EF4-FFF2-40B4-BE49-F238E27FC236}">
                  <a16:creationId xmlns:a16="http://schemas.microsoft.com/office/drawing/2014/main" id="{95787FF5-D5EE-A3DA-2B63-CA74B180F984}"/>
                </a:ext>
              </a:extLst>
            </p:cNvPr>
            <p:cNvCxnSpPr>
              <a:cxnSpLocks/>
            </p:cNvCxnSpPr>
            <p:nvPr/>
          </p:nvCxnSpPr>
          <p:spPr bwMode="auto">
            <a:xfrm>
              <a:off x="2943006" y="2425700"/>
              <a:ext cx="131607" cy="0"/>
            </a:xfrm>
            <a:prstGeom prst="line">
              <a:avLst/>
            </a:prstGeom>
            <a:noFill/>
            <a:ln w="1270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7D7091A6-27D4-7773-8BF2-C555B48482A2}"/>
                </a:ext>
              </a:extLst>
            </p:cNvPr>
            <p:cNvCxnSpPr>
              <a:cxnSpLocks/>
            </p:cNvCxnSpPr>
            <p:nvPr/>
          </p:nvCxnSpPr>
          <p:spPr bwMode="auto">
            <a:xfrm>
              <a:off x="2943006" y="2784612"/>
              <a:ext cx="131607" cy="0"/>
            </a:xfrm>
            <a:prstGeom prst="line">
              <a:avLst/>
            </a:prstGeom>
            <a:noFill/>
            <a:ln w="12700"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7783D00D-3D28-03BA-1391-60E6039FB692}"/>
                </a:ext>
              </a:extLst>
            </p:cNvPr>
            <p:cNvCxnSpPr>
              <a:cxnSpLocks/>
            </p:cNvCxnSpPr>
            <p:nvPr/>
          </p:nvCxnSpPr>
          <p:spPr bwMode="auto">
            <a:xfrm>
              <a:off x="3008809" y="2425700"/>
              <a:ext cx="0" cy="358912"/>
            </a:xfrm>
            <a:prstGeom prst="line">
              <a:avLst/>
            </a:prstGeom>
            <a:noFill/>
            <a:ln w="12700" cap="flat" cmpd="sng" algn="ctr">
              <a:solidFill>
                <a:schemeClr val="accent1"/>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65BA7B9B-FE21-2B8F-6922-E5465FC9E8B4}"/>
              </a:ext>
            </a:extLst>
          </p:cNvPr>
          <p:cNvGrpSpPr/>
          <p:nvPr/>
        </p:nvGrpSpPr>
        <p:grpSpPr>
          <a:xfrm>
            <a:off x="5486912" y="3707643"/>
            <a:ext cx="98878" cy="768887"/>
            <a:chOff x="2943006" y="2425700"/>
            <a:chExt cx="131607" cy="358912"/>
          </a:xfrm>
        </p:grpSpPr>
        <p:cxnSp>
          <p:nvCxnSpPr>
            <p:cNvPr id="221" name="Straight Connector 220">
              <a:extLst>
                <a:ext uri="{FF2B5EF4-FFF2-40B4-BE49-F238E27FC236}">
                  <a16:creationId xmlns:a16="http://schemas.microsoft.com/office/drawing/2014/main" id="{CF27905E-EF2D-9E9F-B46A-593711B8957F}"/>
                </a:ext>
              </a:extLst>
            </p:cNvPr>
            <p:cNvCxnSpPr>
              <a:cxnSpLocks/>
            </p:cNvCxnSpPr>
            <p:nvPr/>
          </p:nvCxnSpPr>
          <p:spPr bwMode="auto">
            <a:xfrm>
              <a:off x="2943006" y="2425700"/>
              <a:ext cx="131607" cy="0"/>
            </a:xfrm>
            <a:prstGeom prst="line">
              <a:avLst/>
            </a:prstGeom>
            <a:noFill/>
            <a:ln w="12700"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41B0F3B9-A6F6-BBD7-2CF5-0882572D1CF0}"/>
                </a:ext>
              </a:extLst>
            </p:cNvPr>
            <p:cNvCxnSpPr>
              <a:cxnSpLocks/>
            </p:cNvCxnSpPr>
            <p:nvPr/>
          </p:nvCxnSpPr>
          <p:spPr bwMode="auto">
            <a:xfrm>
              <a:off x="2943006" y="2784612"/>
              <a:ext cx="131607" cy="0"/>
            </a:xfrm>
            <a:prstGeom prst="line">
              <a:avLst/>
            </a:prstGeom>
            <a:noFill/>
            <a:ln w="12700"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2399CB65-96AE-919B-9879-697948BBB5C3}"/>
                </a:ext>
              </a:extLst>
            </p:cNvPr>
            <p:cNvCxnSpPr>
              <a:cxnSpLocks/>
            </p:cNvCxnSpPr>
            <p:nvPr/>
          </p:nvCxnSpPr>
          <p:spPr bwMode="auto">
            <a:xfrm>
              <a:off x="3008809" y="2425700"/>
              <a:ext cx="0" cy="358912"/>
            </a:xfrm>
            <a:prstGeom prst="line">
              <a:avLst/>
            </a:prstGeom>
            <a:noFill/>
            <a:ln w="12700" cap="flat" cmpd="sng" algn="ctr">
              <a:solidFill>
                <a:schemeClr val="accent1"/>
              </a:solidFill>
              <a:prstDash val="solid"/>
              <a:round/>
              <a:headEnd type="none" w="med" len="med"/>
              <a:tailEnd type="none" w="med" len="med"/>
            </a:ln>
            <a:effectLst/>
          </p:spPr>
        </p:cxnSp>
      </p:grpSp>
      <p:sp>
        <p:nvSpPr>
          <p:cNvPr id="224" name="Freeform 99">
            <a:extLst>
              <a:ext uri="{FF2B5EF4-FFF2-40B4-BE49-F238E27FC236}">
                <a16:creationId xmlns:a16="http://schemas.microsoft.com/office/drawing/2014/main" id="{014461B9-2D55-7A5C-C593-4EE53D498D52}"/>
              </a:ext>
            </a:extLst>
          </p:cNvPr>
          <p:cNvSpPr/>
          <p:nvPr/>
        </p:nvSpPr>
        <p:spPr bwMode="auto">
          <a:xfrm>
            <a:off x="1625600" y="3736975"/>
            <a:ext cx="3914775" cy="1349375"/>
          </a:xfrm>
          <a:custGeom>
            <a:avLst/>
            <a:gdLst>
              <a:gd name="connsiteX0" fmla="*/ 0 w 3914775"/>
              <a:gd name="connsiteY0" fmla="*/ 1349375 h 1349375"/>
              <a:gd name="connsiteX1" fmla="*/ 69850 w 3914775"/>
              <a:gd name="connsiteY1" fmla="*/ 1146175 h 1349375"/>
              <a:gd name="connsiteX2" fmla="*/ 184150 w 3914775"/>
              <a:gd name="connsiteY2" fmla="*/ 403225 h 1349375"/>
              <a:gd name="connsiteX3" fmla="*/ 561975 w 3914775"/>
              <a:gd name="connsiteY3" fmla="*/ 0 h 1349375"/>
              <a:gd name="connsiteX4" fmla="*/ 1495425 w 3914775"/>
              <a:gd name="connsiteY4" fmla="*/ 22225 h 1349375"/>
              <a:gd name="connsiteX5" fmla="*/ 3914775 w 3914775"/>
              <a:gd name="connsiteY5" fmla="*/ 542925 h 134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14775" h="1349375">
                <a:moveTo>
                  <a:pt x="0" y="1349375"/>
                </a:moveTo>
                <a:lnTo>
                  <a:pt x="69850" y="1146175"/>
                </a:lnTo>
                <a:lnTo>
                  <a:pt x="184150" y="403225"/>
                </a:lnTo>
                <a:lnTo>
                  <a:pt x="561975" y="0"/>
                </a:lnTo>
                <a:lnTo>
                  <a:pt x="1495425" y="22225"/>
                </a:lnTo>
                <a:lnTo>
                  <a:pt x="3914775" y="542925"/>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6" name="Oval 225">
            <a:extLst>
              <a:ext uri="{FF2B5EF4-FFF2-40B4-BE49-F238E27FC236}">
                <a16:creationId xmlns:a16="http://schemas.microsoft.com/office/drawing/2014/main" id="{C76B3E78-DAEF-AF55-D127-25EF435B5514}"/>
              </a:ext>
            </a:extLst>
          </p:cNvPr>
          <p:cNvSpPr/>
          <p:nvPr/>
        </p:nvSpPr>
        <p:spPr bwMode="auto">
          <a:xfrm>
            <a:off x="5485710" y="4235642"/>
            <a:ext cx="97507" cy="97507"/>
          </a:xfrm>
          <a:prstGeom prst="ellipse">
            <a:avLst/>
          </a:prstGeom>
          <a:noFill/>
          <a:ln w="12700">
            <a:headEnd/>
            <a:tailEnd/>
          </a:ln>
        </p:spPr>
        <p:style>
          <a:lnRef idx="2">
            <a:schemeClr val="accent4"/>
          </a:lnRef>
          <a:fillRef idx="1">
            <a:schemeClr val="lt1"/>
          </a:fillRef>
          <a:effectRef idx="0">
            <a:schemeClr val="accent4"/>
          </a:effectRef>
          <a:fontRef idx="minor">
            <a:schemeClr val="dk1"/>
          </a:fontRef>
        </p:style>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7" name="Oval 226">
            <a:extLst>
              <a:ext uri="{FF2B5EF4-FFF2-40B4-BE49-F238E27FC236}">
                <a16:creationId xmlns:a16="http://schemas.microsoft.com/office/drawing/2014/main" id="{7C4303C3-EBFA-7140-E64D-6E31E7174D63}"/>
              </a:ext>
            </a:extLst>
          </p:cNvPr>
          <p:cNvSpPr/>
          <p:nvPr/>
        </p:nvSpPr>
        <p:spPr bwMode="auto">
          <a:xfrm>
            <a:off x="3070743" y="3717789"/>
            <a:ext cx="97507" cy="97507"/>
          </a:xfrm>
          <a:prstGeom prst="ellipse">
            <a:avLst/>
          </a:prstGeom>
          <a:noFill/>
          <a:ln w="12700">
            <a:headEnd/>
            <a:tailEnd/>
          </a:ln>
        </p:spPr>
        <p:style>
          <a:lnRef idx="2">
            <a:schemeClr val="accent4"/>
          </a:lnRef>
          <a:fillRef idx="1">
            <a:schemeClr val="lt1"/>
          </a:fillRef>
          <a:effectRef idx="0">
            <a:schemeClr val="accent4"/>
          </a:effectRef>
          <a:fontRef idx="minor">
            <a:schemeClr val="dk1"/>
          </a:fontRef>
        </p:style>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8" name="Oval 227">
            <a:extLst>
              <a:ext uri="{FF2B5EF4-FFF2-40B4-BE49-F238E27FC236}">
                <a16:creationId xmlns:a16="http://schemas.microsoft.com/office/drawing/2014/main" id="{6408D9C0-2C06-C770-D4B4-F3989EE9DDD8}"/>
              </a:ext>
            </a:extLst>
          </p:cNvPr>
          <p:cNvSpPr/>
          <p:nvPr/>
        </p:nvSpPr>
        <p:spPr bwMode="auto">
          <a:xfrm>
            <a:off x="2138002" y="3679764"/>
            <a:ext cx="97507" cy="97507"/>
          </a:xfrm>
          <a:prstGeom prst="ellipse">
            <a:avLst/>
          </a:prstGeom>
          <a:noFill/>
          <a:ln w="12700">
            <a:headEnd/>
            <a:tailEnd/>
          </a:ln>
        </p:spPr>
        <p:style>
          <a:lnRef idx="2">
            <a:schemeClr val="accent4"/>
          </a:lnRef>
          <a:fillRef idx="1">
            <a:schemeClr val="lt1"/>
          </a:fillRef>
          <a:effectRef idx="0">
            <a:schemeClr val="accent4"/>
          </a:effectRef>
          <a:fontRef idx="minor">
            <a:schemeClr val="dk1"/>
          </a:fontRef>
        </p:style>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9" name="Oval 228">
            <a:extLst>
              <a:ext uri="{FF2B5EF4-FFF2-40B4-BE49-F238E27FC236}">
                <a16:creationId xmlns:a16="http://schemas.microsoft.com/office/drawing/2014/main" id="{2DE96752-298A-E41D-105D-2C3B0E4E2015}"/>
              </a:ext>
            </a:extLst>
          </p:cNvPr>
          <p:cNvSpPr/>
          <p:nvPr/>
        </p:nvSpPr>
        <p:spPr bwMode="auto">
          <a:xfrm>
            <a:off x="1767616" y="4098710"/>
            <a:ext cx="97507" cy="97507"/>
          </a:xfrm>
          <a:prstGeom prst="ellipse">
            <a:avLst/>
          </a:prstGeom>
          <a:noFill/>
          <a:ln w="12700">
            <a:headEnd/>
            <a:tailEnd/>
          </a:ln>
        </p:spPr>
        <p:style>
          <a:lnRef idx="2">
            <a:schemeClr val="accent4"/>
          </a:lnRef>
          <a:fillRef idx="1">
            <a:schemeClr val="lt1"/>
          </a:fillRef>
          <a:effectRef idx="0">
            <a:schemeClr val="accent4"/>
          </a:effectRef>
          <a:fontRef idx="minor">
            <a:schemeClr val="dk1"/>
          </a:fontRef>
        </p:style>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0" name="Oval 229">
            <a:extLst>
              <a:ext uri="{FF2B5EF4-FFF2-40B4-BE49-F238E27FC236}">
                <a16:creationId xmlns:a16="http://schemas.microsoft.com/office/drawing/2014/main" id="{A516D592-E42E-086C-4A76-0E77E5017058}"/>
              </a:ext>
            </a:extLst>
          </p:cNvPr>
          <p:cNvSpPr/>
          <p:nvPr/>
        </p:nvSpPr>
        <p:spPr bwMode="auto">
          <a:xfrm>
            <a:off x="1642331" y="4838799"/>
            <a:ext cx="97507" cy="97507"/>
          </a:xfrm>
          <a:prstGeom prst="ellipse">
            <a:avLst/>
          </a:prstGeom>
          <a:noFill/>
          <a:ln w="12700">
            <a:solidFill>
              <a:schemeClr val="tx1"/>
            </a:solidFill>
            <a:headEnd/>
            <a:tailEnd/>
          </a:ln>
        </p:spPr>
        <p:style>
          <a:lnRef idx="2">
            <a:schemeClr val="accent4"/>
          </a:lnRef>
          <a:fillRef idx="1">
            <a:schemeClr val="lt1"/>
          </a:fillRef>
          <a:effectRef idx="0">
            <a:schemeClr val="accent4"/>
          </a:effectRef>
          <a:fontRef idx="minor">
            <a:schemeClr val="dk1"/>
          </a:fontRef>
        </p:style>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231" name="Group 230">
            <a:extLst>
              <a:ext uri="{FF2B5EF4-FFF2-40B4-BE49-F238E27FC236}">
                <a16:creationId xmlns:a16="http://schemas.microsoft.com/office/drawing/2014/main" id="{4CE0043F-E5FF-DCB5-5377-1D5AB7D79A01}"/>
              </a:ext>
            </a:extLst>
          </p:cNvPr>
          <p:cNvGrpSpPr/>
          <p:nvPr/>
        </p:nvGrpSpPr>
        <p:grpSpPr>
          <a:xfrm>
            <a:off x="1762415" y="3721089"/>
            <a:ext cx="98878" cy="866786"/>
            <a:chOff x="2943006" y="2425700"/>
            <a:chExt cx="131607" cy="358912"/>
          </a:xfrm>
        </p:grpSpPr>
        <p:cxnSp>
          <p:nvCxnSpPr>
            <p:cNvPr id="232" name="Straight Connector 231">
              <a:extLst>
                <a:ext uri="{FF2B5EF4-FFF2-40B4-BE49-F238E27FC236}">
                  <a16:creationId xmlns:a16="http://schemas.microsoft.com/office/drawing/2014/main" id="{AB8E19DB-9B73-9B98-2D48-F923E01A4A13}"/>
                </a:ext>
              </a:extLst>
            </p:cNvPr>
            <p:cNvCxnSpPr>
              <a:cxnSpLocks/>
            </p:cNvCxnSpPr>
            <p:nvPr/>
          </p:nvCxnSpPr>
          <p:spPr bwMode="auto">
            <a:xfrm>
              <a:off x="2943006" y="2425700"/>
              <a:ext cx="131607" cy="0"/>
            </a:xfrm>
            <a:prstGeom prst="line">
              <a:avLst/>
            </a:prstGeom>
            <a:noFill/>
            <a:ln w="12700" cap="flat" cmpd="sng" algn="ctr">
              <a:solidFill>
                <a:schemeClr val="accent4"/>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9EC7306D-9A0E-B66D-F3B0-B6A436B20A4B}"/>
                </a:ext>
              </a:extLst>
            </p:cNvPr>
            <p:cNvCxnSpPr>
              <a:cxnSpLocks/>
            </p:cNvCxnSpPr>
            <p:nvPr/>
          </p:nvCxnSpPr>
          <p:spPr bwMode="auto">
            <a:xfrm>
              <a:off x="2943006" y="2784612"/>
              <a:ext cx="131607" cy="0"/>
            </a:xfrm>
            <a:prstGeom prst="line">
              <a:avLst/>
            </a:prstGeom>
            <a:noFill/>
            <a:ln w="12700" cap="flat" cmpd="sng" algn="ctr">
              <a:solidFill>
                <a:schemeClr val="accent4"/>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D710D549-B883-68B7-7B31-09565F19C101}"/>
                </a:ext>
              </a:extLst>
            </p:cNvPr>
            <p:cNvCxnSpPr>
              <a:cxnSpLocks/>
            </p:cNvCxnSpPr>
            <p:nvPr/>
          </p:nvCxnSpPr>
          <p:spPr bwMode="auto">
            <a:xfrm>
              <a:off x="3008809" y="2425700"/>
              <a:ext cx="0" cy="358912"/>
            </a:xfrm>
            <a:prstGeom prst="line">
              <a:avLst/>
            </a:prstGeom>
            <a:noFill/>
            <a:ln w="12700" cap="flat" cmpd="sng" algn="ctr">
              <a:solidFill>
                <a:schemeClr val="accent4"/>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095D2F5C-E6CE-77EF-DB5A-D81A9EB79419}"/>
              </a:ext>
            </a:extLst>
          </p:cNvPr>
          <p:cNvGrpSpPr/>
          <p:nvPr/>
        </p:nvGrpSpPr>
        <p:grpSpPr>
          <a:xfrm>
            <a:off x="1636175" y="4700935"/>
            <a:ext cx="98878" cy="360956"/>
            <a:chOff x="2943006" y="2425700"/>
            <a:chExt cx="131607" cy="358912"/>
          </a:xfrm>
        </p:grpSpPr>
        <p:cxnSp>
          <p:nvCxnSpPr>
            <p:cNvPr id="236" name="Straight Connector 235">
              <a:extLst>
                <a:ext uri="{FF2B5EF4-FFF2-40B4-BE49-F238E27FC236}">
                  <a16:creationId xmlns:a16="http://schemas.microsoft.com/office/drawing/2014/main" id="{F727975F-8953-EEB3-D976-F6BC378D810D}"/>
                </a:ext>
              </a:extLst>
            </p:cNvPr>
            <p:cNvCxnSpPr>
              <a:cxnSpLocks/>
            </p:cNvCxnSpPr>
            <p:nvPr/>
          </p:nvCxnSpPr>
          <p:spPr bwMode="auto">
            <a:xfrm>
              <a:off x="2943006" y="2425700"/>
              <a:ext cx="131607" cy="0"/>
            </a:xfrm>
            <a:prstGeom prst="line">
              <a:avLst/>
            </a:prstGeom>
            <a:noFill/>
            <a:ln w="12700" cap="flat" cmpd="sng" algn="ctr">
              <a:solidFill>
                <a:schemeClr val="tx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9B70E55C-9D73-7B47-52D7-D23F0FAAF664}"/>
                </a:ext>
              </a:extLst>
            </p:cNvPr>
            <p:cNvCxnSpPr>
              <a:cxnSpLocks/>
            </p:cNvCxnSpPr>
            <p:nvPr/>
          </p:nvCxnSpPr>
          <p:spPr bwMode="auto">
            <a:xfrm>
              <a:off x="2943006" y="2784612"/>
              <a:ext cx="131607" cy="0"/>
            </a:xfrm>
            <a:prstGeom prst="line">
              <a:avLst/>
            </a:prstGeom>
            <a:noFill/>
            <a:ln w="12700" cap="flat" cmpd="sng" algn="ctr">
              <a:solidFill>
                <a:schemeClr val="tx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C547294C-CDF6-E682-916C-9CC748804CEA}"/>
                </a:ext>
              </a:extLst>
            </p:cNvPr>
            <p:cNvCxnSpPr>
              <a:cxnSpLocks/>
            </p:cNvCxnSpPr>
            <p:nvPr/>
          </p:nvCxnSpPr>
          <p:spPr bwMode="auto">
            <a:xfrm>
              <a:off x="3008809" y="2425700"/>
              <a:ext cx="0" cy="358912"/>
            </a:xfrm>
            <a:prstGeom prst="line">
              <a:avLst/>
            </a:prstGeom>
            <a:noFill/>
            <a:ln w="12700" cap="flat" cmpd="sng" algn="ctr">
              <a:solidFill>
                <a:schemeClr val="tx1"/>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837B6451-2A8F-43EC-C965-98CFCC928D6D}"/>
              </a:ext>
            </a:extLst>
          </p:cNvPr>
          <p:cNvGrpSpPr/>
          <p:nvPr/>
        </p:nvGrpSpPr>
        <p:grpSpPr>
          <a:xfrm>
            <a:off x="2134827" y="3222625"/>
            <a:ext cx="98878" cy="1015243"/>
            <a:chOff x="2943006" y="2425700"/>
            <a:chExt cx="131607" cy="358912"/>
          </a:xfrm>
        </p:grpSpPr>
        <p:cxnSp>
          <p:nvCxnSpPr>
            <p:cNvPr id="240" name="Straight Connector 239">
              <a:extLst>
                <a:ext uri="{FF2B5EF4-FFF2-40B4-BE49-F238E27FC236}">
                  <a16:creationId xmlns:a16="http://schemas.microsoft.com/office/drawing/2014/main" id="{98248A2B-256F-D807-4746-9238B18F3DFB}"/>
                </a:ext>
              </a:extLst>
            </p:cNvPr>
            <p:cNvCxnSpPr>
              <a:cxnSpLocks/>
            </p:cNvCxnSpPr>
            <p:nvPr/>
          </p:nvCxnSpPr>
          <p:spPr bwMode="auto">
            <a:xfrm>
              <a:off x="2943006" y="2425700"/>
              <a:ext cx="131607" cy="0"/>
            </a:xfrm>
            <a:prstGeom prst="line">
              <a:avLst/>
            </a:prstGeom>
            <a:noFill/>
            <a:ln w="12700" cap="flat" cmpd="sng" algn="ctr">
              <a:solidFill>
                <a:schemeClr val="accent4"/>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7EE4F33F-5143-E2E0-9C64-D12C4FBED780}"/>
                </a:ext>
              </a:extLst>
            </p:cNvPr>
            <p:cNvCxnSpPr>
              <a:cxnSpLocks/>
            </p:cNvCxnSpPr>
            <p:nvPr/>
          </p:nvCxnSpPr>
          <p:spPr bwMode="auto">
            <a:xfrm>
              <a:off x="2943006" y="2784612"/>
              <a:ext cx="131607" cy="0"/>
            </a:xfrm>
            <a:prstGeom prst="line">
              <a:avLst/>
            </a:prstGeom>
            <a:noFill/>
            <a:ln w="12700" cap="flat" cmpd="sng" algn="ctr">
              <a:solidFill>
                <a:schemeClr val="accent4"/>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C0CD1422-DA47-851E-A6BE-FCDC2815E7E7}"/>
                </a:ext>
              </a:extLst>
            </p:cNvPr>
            <p:cNvCxnSpPr>
              <a:cxnSpLocks/>
            </p:cNvCxnSpPr>
            <p:nvPr/>
          </p:nvCxnSpPr>
          <p:spPr bwMode="auto">
            <a:xfrm>
              <a:off x="3008809" y="2425700"/>
              <a:ext cx="0" cy="358912"/>
            </a:xfrm>
            <a:prstGeom prst="line">
              <a:avLst/>
            </a:prstGeom>
            <a:noFill/>
            <a:ln w="12700" cap="flat" cmpd="sng" algn="ctr">
              <a:solidFill>
                <a:schemeClr val="accent4"/>
              </a:solidFill>
              <a:prstDash val="solid"/>
              <a:round/>
              <a:headEnd type="none" w="med" len="med"/>
              <a:tailEnd type="none" w="med" len="med"/>
            </a:ln>
            <a:effectLst/>
          </p:spPr>
        </p:cxnSp>
      </p:grpSp>
      <p:cxnSp>
        <p:nvCxnSpPr>
          <p:cNvPr id="243" name="Straight Connector 242">
            <a:extLst>
              <a:ext uri="{FF2B5EF4-FFF2-40B4-BE49-F238E27FC236}">
                <a16:creationId xmlns:a16="http://schemas.microsoft.com/office/drawing/2014/main" id="{48DF311C-76B6-082C-CC48-48489F3AABF4}"/>
              </a:ext>
            </a:extLst>
          </p:cNvPr>
          <p:cNvCxnSpPr>
            <a:cxnSpLocks/>
          </p:cNvCxnSpPr>
          <p:nvPr/>
        </p:nvCxnSpPr>
        <p:spPr bwMode="auto">
          <a:xfrm>
            <a:off x="3070448" y="4244596"/>
            <a:ext cx="98878" cy="0"/>
          </a:xfrm>
          <a:prstGeom prst="line">
            <a:avLst/>
          </a:prstGeom>
          <a:noFill/>
          <a:ln w="12700" cap="flat" cmpd="sng" algn="ctr">
            <a:solidFill>
              <a:schemeClr val="accent4"/>
            </a:solidFill>
            <a:prstDash val="solid"/>
            <a:round/>
            <a:headEnd type="none" w="med" len="med"/>
            <a:tailEnd type="none" w="med" len="med"/>
          </a:ln>
          <a:effectLst/>
        </p:spPr>
      </p:cxnSp>
      <p:grpSp>
        <p:nvGrpSpPr>
          <p:cNvPr id="244" name="Group 243">
            <a:extLst>
              <a:ext uri="{FF2B5EF4-FFF2-40B4-BE49-F238E27FC236}">
                <a16:creationId xmlns:a16="http://schemas.microsoft.com/office/drawing/2014/main" id="{A5259A37-BA9A-2F92-A9C7-0E22F449C696}"/>
              </a:ext>
            </a:extLst>
          </p:cNvPr>
          <p:cNvGrpSpPr/>
          <p:nvPr/>
        </p:nvGrpSpPr>
        <p:grpSpPr>
          <a:xfrm>
            <a:off x="5484776" y="3962400"/>
            <a:ext cx="98878" cy="638587"/>
            <a:chOff x="2943006" y="2425700"/>
            <a:chExt cx="131607" cy="358912"/>
          </a:xfrm>
        </p:grpSpPr>
        <p:cxnSp>
          <p:nvCxnSpPr>
            <p:cNvPr id="245" name="Straight Connector 244">
              <a:extLst>
                <a:ext uri="{FF2B5EF4-FFF2-40B4-BE49-F238E27FC236}">
                  <a16:creationId xmlns:a16="http://schemas.microsoft.com/office/drawing/2014/main" id="{73F4951B-388C-1F82-43C8-ACEA702D1E74}"/>
                </a:ext>
              </a:extLst>
            </p:cNvPr>
            <p:cNvCxnSpPr>
              <a:cxnSpLocks/>
            </p:cNvCxnSpPr>
            <p:nvPr/>
          </p:nvCxnSpPr>
          <p:spPr bwMode="auto">
            <a:xfrm>
              <a:off x="2943006" y="2425700"/>
              <a:ext cx="131607" cy="0"/>
            </a:xfrm>
            <a:prstGeom prst="line">
              <a:avLst/>
            </a:prstGeom>
            <a:noFill/>
            <a:ln w="12700" cap="flat" cmpd="sng" algn="ctr">
              <a:solidFill>
                <a:schemeClr val="accent4"/>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851ED347-4651-CE6E-953F-6A066EE7EA9E}"/>
                </a:ext>
              </a:extLst>
            </p:cNvPr>
            <p:cNvCxnSpPr>
              <a:cxnSpLocks/>
            </p:cNvCxnSpPr>
            <p:nvPr/>
          </p:nvCxnSpPr>
          <p:spPr bwMode="auto">
            <a:xfrm>
              <a:off x="2943006" y="2784612"/>
              <a:ext cx="131607" cy="0"/>
            </a:xfrm>
            <a:prstGeom prst="line">
              <a:avLst/>
            </a:prstGeom>
            <a:noFill/>
            <a:ln w="12700" cap="flat" cmpd="sng" algn="ctr">
              <a:solidFill>
                <a:schemeClr val="accent4"/>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7F770837-085E-785C-74B8-9CE24D0CDF08}"/>
                </a:ext>
              </a:extLst>
            </p:cNvPr>
            <p:cNvCxnSpPr>
              <a:cxnSpLocks/>
            </p:cNvCxnSpPr>
            <p:nvPr/>
          </p:nvCxnSpPr>
          <p:spPr bwMode="auto">
            <a:xfrm>
              <a:off x="3008809" y="2425700"/>
              <a:ext cx="0" cy="358912"/>
            </a:xfrm>
            <a:prstGeom prst="line">
              <a:avLst/>
            </a:prstGeom>
            <a:noFill/>
            <a:ln w="12700" cap="flat" cmpd="sng" algn="ctr">
              <a:solidFill>
                <a:schemeClr val="accent4"/>
              </a:solidFill>
              <a:prstDash val="solid"/>
              <a:round/>
              <a:headEnd type="none" w="med" len="med"/>
              <a:tailEnd type="none" w="med" len="med"/>
            </a:ln>
            <a:effectLst/>
          </p:spPr>
        </p:cxnSp>
      </p:grpSp>
      <p:sp>
        <p:nvSpPr>
          <p:cNvPr id="248" name="Freeform 127">
            <a:extLst>
              <a:ext uri="{FF2B5EF4-FFF2-40B4-BE49-F238E27FC236}">
                <a16:creationId xmlns:a16="http://schemas.microsoft.com/office/drawing/2014/main" id="{D07D3EE1-B503-2E08-AC41-7F1C9FA7694F}"/>
              </a:ext>
            </a:extLst>
          </p:cNvPr>
          <p:cNvSpPr/>
          <p:nvPr/>
        </p:nvSpPr>
        <p:spPr bwMode="auto">
          <a:xfrm>
            <a:off x="1635125" y="4029075"/>
            <a:ext cx="2606675" cy="1057275"/>
          </a:xfrm>
          <a:custGeom>
            <a:avLst/>
            <a:gdLst>
              <a:gd name="connsiteX0" fmla="*/ 2606675 w 2606675"/>
              <a:gd name="connsiteY0" fmla="*/ 377825 h 1057275"/>
              <a:gd name="connsiteX1" fmla="*/ 1489075 w 2606675"/>
              <a:gd name="connsiteY1" fmla="*/ 117475 h 1057275"/>
              <a:gd name="connsiteX2" fmla="*/ 549275 w 2606675"/>
              <a:gd name="connsiteY2" fmla="*/ 0 h 1057275"/>
              <a:gd name="connsiteX3" fmla="*/ 177800 w 2606675"/>
              <a:gd name="connsiteY3" fmla="*/ 476250 h 1057275"/>
              <a:gd name="connsiteX4" fmla="*/ 0 w 2606675"/>
              <a:gd name="connsiteY4" fmla="*/ 1057275 h 1057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6675" h="1057275">
                <a:moveTo>
                  <a:pt x="2606675" y="377825"/>
                </a:moveTo>
                <a:lnTo>
                  <a:pt x="1489075" y="117475"/>
                </a:lnTo>
                <a:lnTo>
                  <a:pt x="549275" y="0"/>
                </a:lnTo>
                <a:lnTo>
                  <a:pt x="177800" y="476250"/>
                </a:lnTo>
                <a:lnTo>
                  <a:pt x="0" y="1057275"/>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9" name="Triangle 128">
            <a:extLst>
              <a:ext uri="{FF2B5EF4-FFF2-40B4-BE49-F238E27FC236}">
                <a16:creationId xmlns:a16="http://schemas.microsoft.com/office/drawing/2014/main" id="{06C00A14-1175-54EC-4A76-A97430F3C308}"/>
              </a:ext>
            </a:extLst>
          </p:cNvPr>
          <p:cNvSpPr/>
          <p:nvPr/>
        </p:nvSpPr>
        <p:spPr bwMode="auto">
          <a:xfrm>
            <a:off x="3066639" y="4086774"/>
            <a:ext cx="106496" cy="91807"/>
          </a:xfrm>
          <a:prstGeom prst="triangle">
            <a:avLst/>
          </a:prstGeom>
          <a:noFill/>
          <a:ln w="1270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Triangle 129">
            <a:extLst>
              <a:ext uri="{FF2B5EF4-FFF2-40B4-BE49-F238E27FC236}">
                <a16:creationId xmlns:a16="http://schemas.microsoft.com/office/drawing/2014/main" id="{35AC4511-2D69-A5A6-6BC0-BFF771A8D9BD}"/>
              </a:ext>
            </a:extLst>
          </p:cNvPr>
          <p:cNvSpPr/>
          <p:nvPr/>
        </p:nvSpPr>
        <p:spPr bwMode="auto">
          <a:xfrm>
            <a:off x="4183618" y="4359408"/>
            <a:ext cx="106496" cy="91807"/>
          </a:xfrm>
          <a:prstGeom prst="triangle">
            <a:avLst/>
          </a:prstGeom>
          <a:noFill/>
          <a:ln w="1270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Triangle 130">
            <a:extLst>
              <a:ext uri="{FF2B5EF4-FFF2-40B4-BE49-F238E27FC236}">
                <a16:creationId xmlns:a16="http://schemas.microsoft.com/office/drawing/2014/main" id="{7DE73A40-C483-CDF3-645A-97FF35DA2B99}"/>
              </a:ext>
            </a:extLst>
          </p:cNvPr>
          <p:cNvSpPr/>
          <p:nvPr/>
        </p:nvSpPr>
        <p:spPr bwMode="auto">
          <a:xfrm>
            <a:off x="2128497" y="3977944"/>
            <a:ext cx="106496" cy="91807"/>
          </a:xfrm>
          <a:prstGeom prst="triangle">
            <a:avLst/>
          </a:prstGeom>
          <a:noFill/>
          <a:ln w="1270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Triangle 131">
            <a:extLst>
              <a:ext uri="{FF2B5EF4-FFF2-40B4-BE49-F238E27FC236}">
                <a16:creationId xmlns:a16="http://schemas.microsoft.com/office/drawing/2014/main" id="{98FCB97D-1670-9B88-0971-F9E3E3A17A3A}"/>
              </a:ext>
            </a:extLst>
          </p:cNvPr>
          <p:cNvSpPr/>
          <p:nvPr/>
        </p:nvSpPr>
        <p:spPr bwMode="auto">
          <a:xfrm>
            <a:off x="1761946" y="4462262"/>
            <a:ext cx="106496" cy="91807"/>
          </a:xfrm>
          <a:prstGeom prst="triangle">
            <a:avLst/>
          </a:prstGeom>
          <a:noFill/>
          <a:ln w="1270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3" name="Triangle 132">
            <a:extLst>
              <a:ext uri="{FF2B5EF4-FFF2-40B4-BE49-F238E27FC236}">
                <a16:creationId xmlns:a16="http://schemas.microsoft.com/office/drawing/2014/main" id="{87FD3BED-6D89-B089-8B0F-64EFC084DA05}"/>
              </a:ext>
            </a:extLst>
          </p:cNvPr>
          <p:cNvSpPr/>
          <p:nvPr/>
        </p:nvSpPr>
        <p:spPr bwMode="auto">
          <a:xfrm>
            <a:off x="1631950" y="4957384"/>
            <a:ext cx="106496" cy="91807"/>
          </a:xfrm>
          <a:prstGeom prst="triangle">
            <a:avLst/>
          </a:prstGeom>
          <a:noFill/>
          <a:ln w="1270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55" name="Group 254">
            <a:extLst>
              <a:ext uri="{FF2B5EF4-FFF2-40B4-BE49-F238E27FC236}">
                <a16:creationId xmlns:a16="http://schemas.microsoft.com/office/drawing/2014/main" id="{14C35F38-466A-3A92-E6FD-42BA3F128512}"/>
              </a:ext>
            </a:extLst>
          </p:cNvPr>
          <p:cNvGrpSpPr/>
          <p:nvPr/>
        </p:nvGrpSpPr>
        <p:grpSpPr>
          <a:xfrm>
            <a:off x="4184252" y="4137025"/>
            <a:ext cx="98878" cy="529845"/>
            <a:chOff x="2943006" y="2425700"/>
            <a:chExt cx="131607" cy="358912"/>
          </a:xfrm>
        </p:grpSpPr>
        <p:cxnSp>
          <p:nvCxnSpPr>
            <p:cNvPr id="79" name="Straight Connector 78">
              <a:extLst>
                <a:ext uri="{FF2B5EF4-FFF2-40B4-BE49-F238E27FC236}">
                  <a16:creationId xmlns:a16="http://schemas.microsoft.com/office/drawing/2014/main" id="{2F72FBC1-25D5-7451-8D34-126B811C20DD}"/>
                </a:ext>
              </a:extLst>
            </p:cNvPr>
            <p:cNvCxnSpPr>
              <a:cxnSpLocks/>
            </p:cNvCxnSpPr>
            <p:nvPr/>
          </p:nvCxnSpPr>
          <p:spPr bwMode="auto">
            <a:xfrm>
              <a:off x="2943006" y="2425700"/>
              <a:ext cx="131607" cy="0"/>
            </a:xfrm>
            <a:prstGeom prst="line">
              <a:avLst/>
            </a:prstGeom>
            <a:noFill/>
            <a:ln w="12700" cap="flat" cmpd="sng" algn="ctr">
              <a:solidFill>
                <a:schemeClr val="accent2"/>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151F5EEF-7F54-3A91-47CC-F0CC5E902B6A}"/>
                </a:ext>
              </a:extLst>
            </p:cNvPr>
            <p:cNvCxnSpPr>
              <a:cxnSpLocks/>
            </p:cNvCxnSpPr>
            <p:nvPr/>
          </p:nvCxnSpPr>
          <p:spPr bwMode="auto">
            <a:xfrm>
              <a:off x="2943006" y="2784612"/>
              <a:ext cx="131607" cy="0"/>
            </a:xfrm>
            <a:prstGeom prst="line">
              <a:avLst/>
            </a:prstGeom>
            <a:noFill/>
            <a:ln w="12700" cap="flat" cmpd="sng" algn="ctr">
              <a:solidFill>
                <a:schemeClr val="accent2"/>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17533F75-9DAC-C5FF-F528-832CB8731000}"/>
                </a:ext>
              </a:extLst>
            </p:cNvPr>
            <p:cNvCxnSpPr>
              <a:cxnSpLocks/>
            </p:cNvCxnSpPr>
            <p:nvPr/>
          </p:nvCxnSpPr>
          <p:spPr bwMode="auto">
            <a:xfrm>
              <a:off x="3008809" y="2425700"/>
              <a:ext cx="0" cy="358912"/>
            </a:xfrm>
            <a:prstGeom prst="line">
              <a:avLst/>
            </a:prstGeom>
            <a:noFill/>
            <a:ln w="12700" cap="flat" cmpd="sng" algn="ctr">
              <a:solidFill>
                <a:schemeClr val="accent2"/>
              </a:solidFill>
              <a:prstDash val="solid"/>
              <a:round/>
              <a:headEnd type="none" w="med" len="med"/>
              <a:tailEnd type="none" w="med" len="med"/>
            </a:ln>
            <a:effectLst/>
          </p:spPr>
        </p:cxnSp>
      </p:grpSp>
      <p:grpSp>
        <p:nvGrpSpPr>
          <p:cNvPr id="447" name="Group 446">
            <a:extLst>
              <a:ext uri="{FF2B5EF4-FFF2-40B4-BE49-F238E27FC236}">
                <a16:creationId xmlns:a16="http://schemas.microsoft.com/office/drawing/2014/main" id="{0A9ABDB1-2100-BC24-EE4F-6395E44CD304}"/>
              </a:ext>
            </a:extLst>
          </p:cNvPr>
          <p:cNvGrpSpPr/>
          <p:nvPr/>
        </p:nvGrpSpPr>
        <p:grpSpPr>
          <a:xfrm>
            <a:off x="3070448" y="3765551"/>
            <a:ext cx="98878" cy="744580"/>
            <a:chOff x="2943006" y="2425700"/>
            <a:chExt cx="131607" cy="358912"/>
          </a:xfrm>
        </p:grpSpPr>
        <p:cxnSp>
          <p:nvCxnSpPr>
            <p:cNvPr id="76" name="Straight Connector 75">
              <a:extLst>
                <a:ext uri="{FF2B5EF4-FFF2-40B4-BE49-F238E27FC236}">
                  <a16:creationId xmlns:a16="http://schemas.microsoft.com/office/drawing/2014/main" id="{10B1E1E9-1ADA-5371-A34F-8EEDDA559775}"/>
                </a:ext>
              </a:extLst>
            </p:cNvPr>
            <p:cNvCxnSpPr>
              <a:cxnSpLocks/>
            </p:cNvCxnSpPr>
            <p:nvPr/>
          </p:nvCxnSpPr>
          <p:spPr bwMode="auto">
            <a:xfrm>
              <a:off x="2943006" y="2425700"/>
              <a:ext cx="131607" cy="0"/>
            </a:xfrm>
            <a:prstGeom prst="line">
              <a:avLst/>
            </a:prstGeom>
            <a:noFill/>
            <a:ln w="12700" cap="flat" cmpd="sng" algn="ctr">
              <a:solidFill>
                <a:schemeClr val="accent2"/>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F1D37647-28AF-6B9C-C8EC-EDD8CA95EBB1}"/>
                </a:ext>
              </a:extLst>
            </p:cNvPr>
            <p:cNvCxnSpPr>
              <a:cxnSpLocks/>
            </p:cNvCxnSpPr>
            <p:nvPr/>
          </p:nvCxnSpPr>
          <p:spPr bwMode="auto">
            <a:xfrm>
              <a:off x="2943006" y="2784612"/>
              <a:ext cx="131607" cy="0"/>
            </a:xfrm>
            <a:prstGeom prst="line">
              <a:avLst/>
            </a:prstGeom>
            <a:noFill/>
            <a:ln w="12700" cap="flat" cmpd="sng" algn="ctr">
              <a:solidFill>
                <a:schemeClr val="accent2"/>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287FDC7-5454-C27D-044E-DC6581888391}"/>
                </a:ext>
              </a:extLst>
            </p:cNvPr>
            <p:cNvCxnSpPr>
              <a:cxnSpLocks/>
            </p:cNvCxnSpPr>
            <p:nvPr/>
          </p:nvCxnSpPr>
          <p:spPr bwMode="auto">
            <a:xfrm>
              <a:off x="3008809" y="2425700"/>
              <a:ext cx="0" cy="358912"/>
            </a:xfrm>
            <a:prstGeom prst="line">
              <a:avLst/>
            </a:prstGeom>
            <a:noFill/>
            <a:ln w="12700" cap="flat" cmpd="sng" algn="ctr">
              <a:solidFill>
                <a:schemeClr val="accent2"/>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3467F2EB-1CCF-C7CF-5962-6E92285BD516}"/>
              </a:ext>
            </a:extLst>
          </p:cNvPr>
          <p:cNvGrpSpPr/>
          <p:nvPr/>
        </p:nvGrpSpPr>
        <p:grpSpPr>
          <a:xfrm>
            <a:off x="2134827" y="3595360"/>
            <a:ext cx="98878" cy="849640"/>
            <a:chOff x="2943006" y="2425700"/>
            <a:chExt cx="131607" cy="358912"/>
          </a:xfrm>
        </p:grpSpPr>
        <p:cxnSp>
          <p:nvCxnSpPr>
            <p:cNvPr id="73" name="Straight Connector 72">
              <a:extLst>
                <a:ext uri="{FF2B5EF4-FFF2-40B4-BE49-F238E27FC236}">
                  <a16:creationId xmlns:a16="http://schemas.microsoft.com/office/drawing/2014/main" id="{47F3C6EA-9428-868A-CFD0-9A5F6ACF2834}"/>
                </a:ext>
              </a:extLst>
            </p:cNvPr>
            <p:cNvCxnSpPr>
              <a:cxnSpLocks/>
            </p:cNvCxnSpPr>
            <p:nvPr/>
          </p:nvCxnSpPr>
          <p:spPr bwMode="auto">
            <a:xfrm>
              <a:off x="2943006" y="2425700"/>
              <a:ext cx="131607" cy="0"/>
            </a:xfrm>
            <a:prstGeom prst="line">
              <a:avLst/>
            </a:prstGeom>
            <a:noFill/>
            <a:ln w="12700" cap="flat" cmpd="sng" algn="ctr">
              <a:solidFill>
                <a:schemeClr val="accent2"/>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3F90F76-5FA7-6845-D42D-C36F673DEAC4}"/>
                </a:ext>
              </a:extLst>
            </p:cNvPr>
            <p:cNvCxnSpPr>
              <a:cxnSpLocks/>
            </p:cNvCxnSpPr>
            <p:nvPr/>
          </p:nvCxnSpPr>
          <p:spPr bwMode="auto">
            <a:xfrm>
              <a:off x="2943006" y="2784612"/>
              <a:ext cx="131607" cy="0"/>
            </a:xfrm>
            <a:prstGeom prst="line">
              <a:avLst/>
            </a:prstGeom>
            <a:noFill/>
            <a:ln w="12700" cap="flat" cmpd="sng" algn="ctr">
              <a:solidFill>
                <a:schemeClr val="accent2"/>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00F04B42-AD4E-AD25-5B05-BA6ED4777779}"/>
                </a:ext>
              </a:extLst>
            </p:cNvPr>
            <p:cNvCxnSpPr>
              <a:cxnSpLocks/>
            </p:cNvCxnSpPr>
            <p:nvPr/>
          </p:nvCxnSpPr>
          <p:spPr bwMode="auto">
            <a:xfrm>
              <a:off x="3008809" y="2425700"/>
              <a:ext cx="0" cy="358912"/>
            </a:xfrm>
            <a:prstGeom prst="line">
              <a:avLst/>
            </a:prstGeom>
            <a:noFill/>
            <a:ln w="12700" cap="flat" cmpd="sng" algn="ctr">
              <a:solidFill>
                <a:schemeClr val="accent2"/>
              </a:solidFill>
              <a:prstDash val="solid"/>
              <a:round/>
              <a:headEnd type="none" w="med" len="med"/>
              <a:tailEnd type="none" w="med" len="med"/>
            </a:ln>
            <a:effectLst/>
          </p:spPr>
        </p:cxnSp>
      </p:grpSp>
      <p:grpSp>
        <p:nvGrpSpPr>
          <p:cNvPr id="65" name="Group 64">
            <a:extLst>
              <a:ext uri="{FF2B5EF4-FFF2-40B4-BE49-F238E27FC236}">
                <a16:creationId xmlns:a16="http://schemas.microsoft.com/office/drawing/2014/main" id="{0479565F-2751-A75C-0674-AB97A2E013E8}"/>
              </a:ext>
            </a:extLst>
          </p:cNvPr>
          <p:cNvGrpSpPr/>
          <p:nvPr/>
        </p:nvGrpSpPr>
        <p:grpSpPr>
          <a:xfrm>
            <a:off x="1766196" y="4256484"/>
            <a:ext cx="98878" cy="488554"/>
            <a:chOff x="2943006" y="2425700"/>
            <a:chExt cx="131607" cy="358912"/>
          </a:xfrm>
        </p:grpSpPr>
        <p:cxnSp>
          <p:nvCxnSpPr>
            <p:cNvPr id="69" name="Straight Connector 68">
              <a:extLst>
                <a:ext uri="{FF2B5EF4-FFF2-40B4-BE49-F238E27FC236}">
                  <a16:creationId xmlns:a16="http://schemas.microsoft.com/office/drawing/2014/main" id="{2F982D24-31DF-5DFF-158D-5EF009BE56C6}"/>
                </a:ext>
              </a:extLst>
            </p:cNvPr>
            <p:cNvCxnSpPr>
              <a:cxnSpLocks/>
            </p:cNvCxnSpPr>
            <p:nvPr/>
          </p:nvCxnSpPr>
          <p:spPr bwMode="auto">
            <a:xfrm>
              <a:off x="2943006" y="2425700"/>
              <a:ext cx="131607" cy="0"/>
            </a:xfrm>
            <a:prstGeom prst="line">
              <a:avLst/>
            </a:prstGeom>
            <a:noFill/>
            <a:ln w="12700" cap="flat" cmpd="sng" algn="ctr">
              <a:solidFill>
                <a:schemeClr val="accent2"/>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9BE2504C-D27C-1D57-D909-E5FEA5A01B5F}"/>
                </a:ext>
              </a:extLst>
            </p:cNvPr>
            <p:cNvCxnSpPr>
              <a:cxnSpLocks/>
            </p:cNvCxnSpPr>
            <p:nvPr/>
          </p:nvCxnSpPr>
          <p:spPr bwMode="auto">
            <a:xfrm>
              <a:off x="2943006" y="2784612"/>
              <a:ext cx="131607" cy="0"/>
            </a:xfrm>
            <a:prstGeom prst="line">
              <a:avLst/>
            </a:prstGeom>
            <a:noFill/>
            <a:ln w="12700" cap="flat" cmpd="sng" algn="ctr">
              <a:solidFill>
                <a:schemeClr val="accent2"/>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69EB6B57-5E7C-64BA-C155-ECE6022313B0}"/>
                </a:ext>
              </a:extLst>
            </p:cNvPr>
            <p:cNvCxnSpPr>
              <a:cxnSpLocks/>
            </p:cNvCxnSpPr>
            <p:nvPr/>
          </p:nvCxnSpPr>
          <p:spPr bwMode="auto">
            <a:xfrm>
              <a:off x="3008809" y="2425700"/>
              <a:ext cx="0" cy="358912"/>
            </a:xfrm>
            <a:prstGeom prst="line">
              <a:avLst/>
            </a:prstGeom>
            <a:noFill/>
            <a:ln w="12700" cap="flat" cmpd="sng" algn="ctr">
              <a:solidFill>
                <a:schemeClr val="accent2"/>
              </a:solidFill>
              <a:prstDash val="solid"/>
              <a:round/>
              <a:headEnd type="none" w="med" len="med"/>
              <a:tailEnd type="none" w="med" len="med"/>
            </a:ln>
            <a:effectLst/>
          </p:spPr>
        </p:cxnSp>
      </p:grpSp>
      <p:sp>
        <p:nvSpPr>
          <p:cNvPr id="66" name="Freeform 5">
            <a:extLst>
              <a:ext uri="{FF2B5EF4-FFF2-40B4-BE49-F238E27FC236}">
                <a16:creationId xmlns:a16="http://schemas.microsoft.com/office/drawing/2014/main" id="{6D4B500A-C966-0C70-C124-AA5B9FF3DD64}"/>
              </a:ext>
            </a:extLst>
          </p:cNvPr>
          <p:cNvSpPr/>
          <p:nvPr/>
        </p:nvSpPr>
        <p:spPr bwMode="auto">
          <a:xfrm>
            <a:off x="1637818" y="2000106"/>
            <a:ext cx="3936356" cy="3093720"/>
          </a:xfrm>
          <a:custGeom>
            <a:avLst/>
            <a:gdLst>
              <a:gd name="connsiteX0" fmla="*/ 0 w 3924300"/>
              <a:gd name="connsiteY0" fmla="*/ 0 h 3093720"/>
              <a:gd name="connsiteX1" fmla="*/ 0 w 3924300"/>
              <a:gd name="connsiteY1" fmla="*/ 3093720 h 3093720"/>
              <a:gd name="connsiteX2" fmla="*/ 3924300 w 3924300"/>
              <a:gd name="connsiteY2" fmla="*/ 3093720 h 3093720"/>
            </a:gdLst>
            <a:ahLst/>
            <a:cxnLst>
              <a:cxn ang="0">
                <a:pos x="connsiteX0" y="connsiteY0"/>
              </a:cxn>
              <a:cxn ang="0">
                <a:pos x="connsiteX1" y="connsiteY1"/>
              </a:cxn>
              <a:cxn ang="0">
                <a:pos x="connsiteX2" y="connsiteY2"/>
              </a:cxn>
            </a:cxnLst>
            <a:rect l="l" t="t" r="r" b="b"/>
            <a:pathLst>
              <a:path w="3924300" h="3093720">
                <a:moveTo>
                  <a:pt x="0" y="0"/>
                </a:moveTo>
                <a:lnTo>
                  <a:pt x="0" y="3093720"/>
                </a:lnTo>
                <a:lnTo>
                  <a:pt x="3924300" y="3093720"/>
                </a:lnTo>
              </a:path>
            </a:pathLst>
          </a:custGeom>
          <a:noFill/>
          <a:ln w="28575">
            <a:solidFill>
              <a:schemeClr val="tx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 name="Oval 66">
            <a:extLst>
              <a:ext uri="{FF2B5EF4-FFF2-40B4-BE49-F238E27FC236}">
                <a16:creationId xmlns:a16="http://schemas.microsoft.com/office/drawing/2014/main" id="{F0DC4022-AD8E-CB68-71BA-5CB7FE817D1B}"/>
              </a:ext>
            </a:extLst>
          </p:cNvPr>
          <p:cNvSpPr/>
          <p:nvPr/>
        </p:nvSpPr>
        <p:spPr bwMode="auto">
          <a:xfrm>
            <a:off x="1582046" y="5033643"/>
            <a:ext cx="97507" cy="97507"/>
          </a:xfrm>
          <a:prstGeom prst="ellipse">
            <a:avLst/>
          </a:prstGeom>
          <a:noFill/>
          <a:ln w="12700">
            <a:solidFill>
              <a:schemeClr val="tx1"/>
            </a:solidFill>
            <a:headEnd/>
            <a:tailEnd/>
          </a:ln>
        </p:spPr>
        <p:style>
          <a:lnRef idx="2">
            <a:schemeClr val="accent4"/>
          </a:lnRef>
          <a:fillRef idx="1">
            <a:schemeClr val="lt1"/>
          </a:fillRef>
          <a:effectRef idx="0">
            <a:schemeClr val="accent4"/>
          </a:effectRef>
          <a:fontRef idx="minor">
            <a:schemeClr val="dk1"/>
          </a:fontRef>
        </p:style>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8" name="Rectangle 67">
            <a:extLst>
              <a:ext uri="{FF2B5EF4-FFF2-40B4-BE49-F238E27FC236}">
                <a16:creationId xmlns:a16="http://schemas.microsoft.com/office/drawing/2014/main" id="{0B23D5DC-B7F3-842A-346F-C61400B41E4C}"/>
              </a:ext>
            </a:extLst>
          </p:cNvPr>
          <p:cNvSpPr/>
          <p:nvPr/>
        </p:nvSpPr>
        <p:spPr bwMode="auto">
          <a:xfrm>
            <a:off x="1589228" y="5044506"/>
            <a:ext cx="93837" cy="93837"/>
          </a:xfrm>
          <a:prstGeom prst="rect">
            <a:avLst/>
          </a:prstGeom>
          <a:noFill/>
          <a:ln w="1270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TextBox 82">
            <a:extLst>
              <a:ext uri="{FF2B5EF4-FFF2-40B4-BE49-F238E27FC236}">
                <a16:creationId xmlns:a16="http://schemas.microsoft.com/office/drawing/2014/main" id="{6D3C5E65-409B-15FA-2932-8AECB37CDA8C}"/>
              </a:ext>
            </a:extLst>
          </p:cNvPr>
          <p:cNvSpPr txBox="1"/>
          <p:nvPr/>
        </p:nvSpPr>
        <p:spPr bwMode="auto">
          <a:xfrm>
            <a:off x="1123887" y="1862092"/>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400</a:t>
            </a:r>
          </a:p>
        </p:txBody>
      </p:sp>
      <p:sp>
        <p:nvSpPr>
          <p:cNvPr id="84" name="TextBox 83">
            <a:extLst>
              <a:ext uri="{FF2B5EF4-FFF2-40B4-BE49-F238E27FC236}">
                <a16:creationId xmlns:a16="http://schemas.microsoft.com/office/drawing/2014/main" id="{2581BBDA-BDD4-9C5F-C9A9-E51FE3A9A17E}"/>
              </a:ext>
            </a:extLst>
          </p:cNvPr>
          <p:cNvSpPr txBox="1"/>
          <p:nvPr/>
        </p:nvSpPr>
        <p:spPr bwMode="auto">
          <a:xfrm>
            <a:off x="1123887" y="263097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300</a:t>
            </a:r>
          </a:p>
        </p:txBody>
      </p:sp>
      <p:sp>
        <p:nvSpPr>
          <p:cNvPr id="86" name="TextBox 85">
            <a:extLst>
              <a:ext uri="{FF2B5EF4-FFF2-40B4-BE49-F238E27FC236}">
                <a16:creationId xmlns:a16="http://schemas.microsoft.com/office/drawing/2014/main" id="{9136042E-AA17-336A-DC5B-BCA747A8DFC8}"/>
              </a:ext>
            </a:extLst>
          </p:cNvPr>
          <p:cNvSpPr txBox="1"/>
          <p:nvPr/>
        </p:nvSpPr>
        <p:spPr bwMode="auto">
          <a:xfrm>
            <a:off x="1123887" y="3399866"/>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87" name="TextBox 86">
            <a:extLst>
              <a:ext uri="{FF2B5EF4-FFF2-40B4-BE49-F238E27FC236}">
                <a16:creationId xmlns:a16="http://schemas.microsoft.com/office/drawing/2014/main" id="{6D7341FD-4BFB-D3A3-21CD-D735C0F05156}"/>
              </a:ext>
            </a:extLst>
          </p:cNvPr>
          <p:cNvSpPr txBox="1"/>
          <p:nvPr/>
        </p:nvSpPr>
        <p:spPr bwMode="auto">
          <a:xfrm>
            <a:off x="1123887" y="416875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88" name="TextBox 87">
            <a:extLst>
              <a:ext uri="{FF2B5EF4-FFF2-40B4-BE49-F238E27FC236}">
                <a16:creationId xmlns:a16="http://schemas.microsoft.com/office/drawing/2014/main" id="{6F8245BD-E3BC-47BD-F234-3C9F62BE417C}"/>
              </a:ext>
            </a:extLst>
          </p:cNvPr>
          <p:cNvSpPr txBox="1"/>
          <p:nvPr/>
        </p:nvSpPr>
        <p:spPr bwMode="auto">
          <a:xfrm>
            <a:off x="1306629" y="493764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89" name="Straight Connector 88">
            <a:extLst>
              <a:ext uri="{FF2B5EF4-FFF2-40B4-BE49-F238E27FC236}">
                <a16:creationId xmlns:a16="http://schemas.microsoft.com/office/drawing/2014/main" id="{075D9345-2C11-C612-4920-B5C665101171}"/>
              </a:ext>
            </a:extLst>
          </p:cNvPr>
          <p:cNvCxnSpPr>
            <a:cxnSpLocks/>
          </p:cNvCxnSpPr>
          <p:nvPr/>
        </p:nvCxnSpPr>
        <p:spPr bwMode="auto">
          <a:xfrm>
            <a:off x="1525785" y="5090507"/>
            <a:ext cx="110007" cy="0"/>
          </a:xfrm>
          <a:prstGeom prst="line">
            <a:avLst/>
          </a:prstGeom>
          <a:noFill/>
          <a:ln w="28575" cap="flat" cmpd="sng" algn="ctr">
            <a:solidFill>
              <a:schemeClr val="tx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D82454A-132D-8EBD-6BD8-A271A70BED0D}"/>
              </a:ext>
            </a:extLst>
          </p:cNvPr>
          <p:cNvCxnSpPr>
            <a:cxnSpLocks/>
          </p:cNvCxnSpPr>
          <p:nvPr/>
        </p:nvCxnSpPr>
        <p:spPr bwMode="auto">
          <a:xfrm>
            <a:off x="1635792" y="5090854"/>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3034C9D9-9A2E-97EE-1364-7E27F8ECC5BE}"/>
              </a:ext>
            </a:extLst>
          </p:cNvPr>
          <p:cNvCxnSpPr>
            <a:cxnSpLocks/>
          </p:cNvCxnSpPr>
          <p:nvPr/>
        </p:nvCxnSpPr>
        <p:spPr bwMode="auto">
          <a:xfrm>
            <a:off x="2007374" y="5090854"/>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6CD10B5A-94F6-D2A4-6BD9-923CB05B68CB}"/>
              </a:ext>
            </a:extLst>
          </p:cNvPr>
          <p:cNvCxnSpPr>
            <a:cxnSpLocks/>
          </p:cNvCxnSpPr>
          <p:nvPr/>
        </p:nvCxnSpPr>
        <p:spPr bwMode="auto">
          <a:xfrm>
            <a:off x="1821583" y="5090854"/>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08D7330-E4F4-AC9D-C3A3-F15F6F812E64}"/>
              </a:ext>
            </a:extLst>
          </p:cNvPr>
          <p:cNvCxnSpPr>
            <a:cxnSpLocks/>
          </p:cNvCxnSpPr>
          <p:nvPr/>
        </p:nvCxnSpPr>
        <p:spPr bwMode="auto">
          <a:xfrm>
            <a:off x="2193165" y="5090854"/>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5356C066-C34A-8BDE-9A54-444B71D30D08}"/>
              </a:ext>
            </a:extLst>
          </p:cNvPr>
          <p:cNvCxnSpPr>
            <a:cxnSpLocks/>
          </p:cNvCxnSpPr>
          <p:nvPr/>
        </p:nvCxnSpPr>
        <p:spPr bwMode="auto">
          <a:xfrm>
            <a:off x="2378956" y="5090854"/>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A8D651EC-0648-C29A-D0EE-2E1FCF868D4B}"/>
              </a:ext>
            </a:extLst>
          </p:cNvPr>
          <p:cNvCxnSpPr>
            <a:cxnSpLocks/>
          </p:cNvCxnSpPr>
          <p:nvPr/>
        </p:nvCxnSpPr>
        <p:spPr bwMode="auto">
          <a:xfrm>
            <a:off x="2750538" y="5090854"/>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A633B129-1A0A-102B-9433-537F3F5839B3}"/>
              </a:ext>
            </a:extLst>
          </p:cNvPr>
          <p:cNvCxnSpPr>
            <a:cxnSpLocks/>
          </p:cNvCxnSpPr>
          <p:nvPr/>
        </p:nvCxnSpPr>
        <p:spPr bwMode="auto">
          <a:xfrm>
            <a:off x="2564747" y="5090854"/>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A94C32D5-2D1A-7A07-5DA5-62CE1B2E8B20}"/>
              </a:ext>
            </a:extLst>
          </p:cNvPr>
          <p:cNvCxnSpPr>
            <a:cxnSpLocks/>
          </p:cNvCxnSpPr>
          <p:nvPr/>
        </p:nvCxnSpPr>
        <p:spPr bwMode="auto">
          <a:xfrm>
            <a:off x="2936329" y="5090854"/>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04705677-CD61-2FAC-004F-4C0A1ABC6C3C}"/>
              </a:ext>
            </a:extLst>
          </p:cNvPr>
          <p:cNvCxnSpPr>
            <a:cxnSpLocks/>
          </p:cNvCxnSpPr>
          <p:nvPr/>
        </p:nvCxnSpPr>
        <p:spPr bwMode="auto">
          <a:xfrm>
            <a:off x="3122120" y="5092818"/>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5C0B506-30EA-A111-2B3E-3EBC7E9FD58E}"/>
              </a:ext>
            </a:extLst>
          </p:cNvPr>
          <p:cNvCxnSpPr>
            <a:cxnSpLocks/>
          </p:cNvCxnSpPr>
          <p:nvPr/>
        </p:nvCxnSpPr>
        <p:spPr bwMode="auto">
          <a:xfrm>
            <a:off x="3493702" y="5092818"/>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71CC8685-224A-8E81-96ED-D4E0E8C82D87}"/>
              </a:ext>
            </a:extLst>
          </p:cNvPr>
          <p:cNvCxnSpPr>
            <a:cxnSpLocks/>
          </p:cNvCxnSpPr>
          <p:nvPr/>
        </p:nvCxnSpPr>
        <p:spPr bwMode="auto">
          <a:xfrm>
            <a:off x="3307911" y="5092818"/>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A6B88083-D37A-1449-BE91-18E69707B427}"/>
              </a:ext>
            </a:extLst>
          </p:cNvPr>
          <p:cNvCxnSpPr>
            <a:cxnSpLocks/>
          </p:cNvCxnSpPr>
          <p:nvPr/>
        </p:nvCxnSpPr>
        <p:spPr bwMode="auto">
          <a:xfrm>
            <a:off x="3679493" y="5092818"/>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5144654-3AF9-54D8-6D2F-5CC69B913613}"/>
              </a:ext>
            </a:extLst>
          </p:cNvPr>
          <p:cNvCxnSpPr>
            <a:cxnSpLocks/>
          </p:cNvCxnSpPr>
          <p:nvPr/>
        </p:nvCxnSpPr>
        <p:spPr bwMode="auto">
          <a:xfrm>
            <a:off x="3865284" y="5092818"/>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9509A23-3E6F-48CF-769B-32A52B08B7DA}"/>
              </a:ext>
            </a:extLst>
          </p:cNvPr>
          <p:cNvCxnSpPr>
            <a:cxnSpLocks/>
          </p:cNvCxnSpPr>
          <p:nvPr/>
        </p:nvCxnSpPr>
        <p:spPr bwMode="auto">
          <a:xfrm>
            <a:off x="4236866" y="5111292"/>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42A2339-7406-CA56-23CB-B02846B4011B}"/>
              </a:ext>
            </a:extLst>
          </p:cNvPr>
          <p:cNvCxnSpPr>
            <a:cxnSpLocks/>
          </p:cNvCxnSpPr>
          <p:nvPr/>
        </p:nvCxnSpPr>
        <p:spPr bwMode="auto">
          <a:xfrm>
            <a:off x="4051075" y="5111292"/>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79F7FFE1-5642-774D-A45D-7E38AA36DAE5}"/>
              </a:ext>
            </a:extLst>
          </p:cNvPr>
          <p:cNvCxnSpPr>
            <a:cxnSpLocks/>
          </p:cNvCxnSpPr>
          <p:nvPr/>
        </p:nvCxnSpPr>
        <p:spPr bwMode="auto">
          <a:xfrm>
            <a:off x="4422657" y="5092818"/>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667169E-DBA2-008C-6F7D-13F8D1E577C2}"/>
              </a:ext>
            </a:extLst>
          </p:cNvPr>
          <p:cNvCxnSpPr>
            <a:cxnSpLocks/>
          </p:cNvCxnSpPr>
          <p:nvPr/>
        </p:nvCxnSpPr>
        <p:spPr bwMode="auto">
          <a:xfrm>
            <a:off x="4608448" y="5090854"/>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08F9C58-43A0-6100-2810-D63ECA98FB13}"/>
              </a:ext>
            </a:extLst>
          </p:cNvPr>
          <p:cNvCxnSpPr>
            <a:cxnSpLocks/>
          </p:cNvCxnSpPr>
          <p:nvPr/>
        </p:nvCxnSpPr>
        <p:spPr bwMode="auto">
          <a:xfrm>
            <a:off x="4980030" y="5090854"/>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787FD70-71C6-E1B2-3A79-3A1DE702AC25}"/>
              </a:ext>
            </a:extLst>
          </p:cNvPr>
          <p:cNvCxnSpPr>
            <a:cxnSpLocks/>
          </p:cNvCxnSpPr>
          <p:nvPr/>
        </p:nvCxnSpPr>
        <p:spPr bwMode="auto">
          <a:xfrm>
            <a:off x="4794239" y="5090854"/>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3E614D6A-B652-6D5C-817E-1727C992779F}"/>
              </a:ext>
            </a:extLst>
          </p:cNvPr>
          <p:cNvCxnSpPr>
            <a:cxnSpLocks/>
          </p:cNvCxnSpPr>
          <p:nvPr/>
        </p:nvCxnSpPr>
        <p:spPr bwMode="auto">
          <a:xfrm>
            <a:off x="5165821" y="5090854"/>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8082B669-2A1D-AD56-BADE-CA1390912DFA}"/>
              </a:ext>
            </a:extLst>
          </p:cNvPr>
          <p:cNvCxnSpPr>
            <a:cxnSpLocks/>
          </p:cNvCxnSpPr>
          <p:nvPr/>
        </p:nvCxnSpPr>
        <p:spPr bwMode="auto">
          <a:xfrm>
            <a:off x="5351612" y="5109328"/>
            <a:ext cx="0" cy="83820"/>
          </a:xfrm>
          <a:prstGeom prst="line">
            <a:avLst/>
          </a:prstGeom>
          <a:noFill/>
          <a:ln w="28575" cap="flat" cmpd="sng" algn="ctr">
            <a:solidFill>
              <a:schemeClr val="tx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8C6E83FB-7D6F-3A4F-591F-1FD05D5B58F3}"/>
              </a:ext>
            </a:extLst>
          </p:cNvPr>
          <p:cNvCxnSpPr>
            <a:cxnSpLocks/>
          </p:cNvCxnSpPr>
          <p:nvPr/>
        </p:nvCxnSpPr>
        <p:spPr bwMode="auto">
          <a:xfrm>
            <a:off x="5537412" y="5109328"/>
            <a:ext cx="0" cy="83820"/>
          </a:xfrm>
          <a:prstGeom prst="line">
            <a:avLst/>
          </a:prstGeom>
          <a:noFill/>
          <a:ln w="28575" cap="flat" cmpd="sng" algn="ctr">
            <a:solidFill>
              <a:schemeClr val="tx1"/>
            </a:solidFill>
            <a:prstDash val="solid"/>
            <a:round/>
            <a:headEnd type="none" w="med" len="med"/>
            <a:tailEnd type="none" w="med" len="med"/>
          </a:ln>
          <a:effectLst/>
        </p:spPr>
      </p:cxnSp>
      <p:sp>
        <p:nvSpPr>
          <p:cNvPr id="112" name="TextBox 111">
            <a:extLst>
              <a:ext uri="{FF2B5EF4-FFF2-40B4-BE49-F238E27FC236}">
                <a16:creationId xmlns:a16="http://schemas.microsoft.com/office/drawing/2014/main" id="{2C0B50CD-9219-CAB5-FC1C-D4B73D266AAE}"/>
              </a:ext>
            </a:extLst>
          </p:cNvPr>
          <p:cNvSpPr txBox="1"/>
          <p:nvPr/>
        </p:nvSpPr>
        <p:spPr bwMode="auto">
          <a:xfrm>
            <a:off x="1496510" y="5144094"/>
            <a:ext cx="263214"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4" name="TextBox 123">
            <a:extLst>
              <a:ext uri="{FF2B5EF4-FFF2-40B4-BE49-F238E27FC236}">
                <a16:creationId xmlns:a16="http://schemas.microsoft.com/office/drawing/2014/main" id="{C6F70676-473B-9093-0624-7CF1603BDBFA}"/>
              </a:ext>
            </a:extLst>
          </p:cNvPr>
          <p:cNvSpPr txBox="1"/>
          <p:nvPr/>
        </p:nvSpPr>
        <p:spPr bwMode="auto">
          <a:xfrm>
            <a:off x="3173782" y="5146259"/>
            <a:ext cx="263214"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26" name="TextBox 125">
            <a:extLst>
              <a:ext uri="{FF2B5EF4-FFF2-40B4-BE49-F238E27FC236}">
                <a16:creationId xmlns:a16="http://schemas.microsoft.com/office/drawing/2014/main" id="{E132BCF2-06CA-DD6B-4641-1E5A31593E69}"/>
              </a:ext>
            </a:extLst>
          </p:cNvPr>
          <p:cNvSpPr txBox="1"/>
          <p:nvPr/>
        </p:nvSpPr>
        <p:spPr bwMode="auto">
          <a:xfrm>
            <a:off x="3524470" y="515780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133" name="TextBox 132">
            <a:extLst>
              <a:ext uri="{FF2B5EF4-FFF2-40B4-BE49-F238E27FC236}">
                <a16:creationId xmlns:a16="http://schemas.microsoft.com/office/drawing/2014/main" id="{E0EE8983-63B3-5BF2-0C3F-AB6F6ED680B3}"/>
              </a:ext>
            </a:extLst>
          </p:cNvPr>
          <p:cNvSpPr txBox="1"/>
          <p:nvPr/>
        </p:nvSpPr>
        <p:spPr bwMode="auto">
          <a:xfrm>
            <a:off x="4802861" y="51462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37" name="TextBox 136">
            <a:extLst>
              <a:ext uri="{FF2B5EF4-FFF2-40B4-BE49-F238E27FC236}">
                <a16:creationId xmlns:a16="http://schemas.microsoft.com/office/drawing/2014/main" id="{17478CC1-C32B-B744-D4A0-7AD27E4F90C8}"/>
              </a:ext>
            </a:extLst>
          </p:cNvPr>
          <p:cNvSpPr txBox="1"/>
          <p:nvPr/>
        </p:nvSpPr>
        <p:spPr bwMode="auto">
          <a:xfrm>
            <a:off x="1690184" y="514409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38" name="TextBox 137">
            <a:extLst>
              <a:ext uri="{FF2B5EF4-FFF2-40B4-BE49-F238E27FC236}">
                <a16:creationId xmlns:a16="http://schemas.microsoft.com/office/drawing/2014/main" id="{6DCA8F36-DD0A-AA36-297B-85588192ECF6}"/>
              </a:ext>
            </a:extLst>
          </p:cNvPr>
          <p:cNvSpPr txBox="1"/>
          <p:nvPr/>
        </p:nvSpPr>
        <p:spPr bwMode="auto">
          <a:xfrm>
            <a:off x="1877963" y="514409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39" name="TextBox 138">
            <a:extLst>
              <a:ext uri="{FF2B5EF4-FFF2-40B4-BE49-F238E27FC236}">
                <a16:creationId xmlns:a16="http://schemas.microsoft.com/office/drawing/2014/main" id="{AFA8BC3E-7BC4-6DC7-7108-E7F7CC29F9A2}"/>
              </a:ext>
            </a:extLst>
          </p:cNvPr>
          <p:cNvSpPr txBox="1"/>
          <p:nvPr/>
        </p:nvSpPr>
        <p:spPr bwMode="auto">
          <a:xfrm>
            <a:off x="2065666" y="514409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40" name="TextBox 139">
            <a:extLst>
              <a:ext uri="{FF2B5EF4-FFF2-40B4-BE49-F238E27FC236}">
                <a16:creationId xmlns:a16="http://schemas.microsoft.com/office/drawing/2014/main" id="{A1D2DDA9-B859-B47A-02E7-9E157F7ACB8D}"/>
              </a:ext>
            </a:extLst>
          </p:cNvPr>
          <p:cNvSpPr txBox="1"/>
          <p:nvPr/>
        </p:nvSpPr>
        <p:spPr bwMode="auto">
          <a:xfrm>
            <a:off x="2247898" y="514409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41" name="TextBox 140">
            <a:extLst>
              <a:ext uri="{FF2B5EF4-FFF2-40B4-BE49-F238E27FC236}">
                <a16:creationId xmlns:a16="http://schemas.microsoft.com/office/drawing/2014/main" id="{7990F60A-AB50-EF8D-0132-396F520D46D9}"/>
              </a:ext>
            </a:extLst>
          </p:cNvPr>
          <p:cNvSpPr txBox="1"/>
          <p:nvPr/>
        </p:nvSpPr>
        <p:spPr bwMode="auto">
          <a:xfrm>
            <a:off x="2435222" y="514409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42" name="TextBox 141">
            <a:extLst>
              <a:ext uri="{FF2B5EF4-FFF2-40B4-BE49-F238E27FC236}">
                <a16:creationId xmlns:a16="http://schemas.microsoft.com/office/drawing/2014/main" id="{CDBA4764-6616-ABC5-8945-E64235A91A31}"/>
              </a:ext>
            </a:extLst>
          </p:cNvPr>
          <p:cNvSpPr txBox="1"/>
          <p:nvPr/>
        </p:nvSpPr>
        <p:spPr bwMode="auto">
          <a:xfrm>
            <a:off x="2623001" y="514409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43" name="TextBox 142">
            <a:extLst>
              <a:ext uri="{FF2B5EF4-FFF2-40B4-BE49-F238E27FC236}">
                <a16:creationId xmlns:a16="http://schemas.microsoft.com/office/drawing/2014/main" id="{8EF316DE-34EB-F812-33C3-C4C19D2EDF45}"/>
              </a:ext>
            </a:extLst>
          </p:cNvPr>
          <p:cNvSpPr txBox="1"/>
          <p:nvPr/>
        </p:nvSpPr>
        <p:spPr bwMode="auto">
          <a:xfrm>
            <a:off x="2804354" y="514409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146" name="TextBox 145">
            <a:extLst>
              <a:ext uri="{FF2B5EF4-FFF2-40B4-BE49-F238E27FC236}">
                <a16:creationId xmlns:a16="http://schemas.microsoft.com/office/drawing/2014/main" id="{65D60DB4-E3CB-A765-7461-FC8FA648095A}"/>
              </a:ext>
            </a:extLst>
          </p:cNvPr>
          <p:cNvSpPr txBox="1"/>
          <p:nvPr/>
        </p:nvSpPr>
        <p:spPr bwMode="auto">
          <a:xfrm>
            <a:off x="3697442" y="514409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47" name="TextBox 146">
            <a:extLst>
              <a:ext uri="{FF2B5EF4-FFF2-40B4-BE49-F238E27FC236}">
                <a16:creationId xmlns:a16="http://schemas.microsoft.com/office/drawing/2014/main" id="{30AF8243-7ABD-A4CF-DDB8-E1E839C9A0BD}"/>
              </a:ext>
            </a:extLst>
          </p:cNvPr>
          <p:cNvSpPr txBox="1"/>
          <p:nvPr/>
        </p:nvSpPr>
        <p:spPr bwMode="auto">
          <a:xfrm>
            <a:off x="3880130" y="514409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148" name="TextBox 147">
            <a:extLst>
              <a:ext uri="{FF2B5EF4-FFF2-40B4-BE49-F238E27FC236}">
                <a16:creationId xmlns:a16="http://schemas.microsoft.com/office/drawing/2014/main" id="{4BD6D8B9-4506-1ED0-D022-57C363382BB0}"/>
              </a:ext>
            </a:extLst>
          </p:cNvPr>
          <p:cNvSpPr txBox="1"/>
          <p:nvPr/>
        </p:nvSpPr>
        <p:spPr bwMode="auto">
          <a:xfrm>
            <a:off x="4067833" y="514409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149" name="TextBox 148">
            <a:extLst>
              <a:ext uri="{FF2B5EF4-FFF2-40B4-BE49-F238E27FC236}">
                <a16:creationId xmlns:a16="http://schemas.microsoft.com/office/drawing/2014/main" id="{0DF55691-4737-1950-D367-EBFCE3BA7B4D}"/>
              </a:ext>
            </a:extLst>
          </p:cNvPr>
          <p:cNvSpPr txBox="1"/>
          <p:nvPr/>
        </p:nvSpPr>
        <p:spPr bwMode="auto">
          <a:xfrm>
            <a:off x="4254300" y="514409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50" name="TextBox 149">
            <a:extLst>
              <a:ext uri="{FF2B5EF4-FFF2-40B4-BE49-F238E27FC236}">
                <a16:creationId xmlns:a16="http://schemas.microsoft.com/office/drawing/2014/main" id="{1B4D1347-FDDF-564E-954A-996E9F4700B1}"/>
              </a:ext>
            </a:extLst>
          </p:cNvPr>
          <p:cNvSpPr txBox="1"/>
          <p:nvPr/>
        </p:nvSpPr>
        <p:spPr bwMode="auto">
          <a:xfrm>
            <a:off x="4442613" y="514409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197" name="TextBox 196">
            <a:extLst>
              <a:ext uri="{FF2B5EF4-FFF2-40B4-BE49-F238E27FC236}">
                <a16:creationId xmlns:a16="http://schemas.microsoft.com/office/drawing/2014/main" id="{D70D09C1-A6D2-C244-E98E-781E983BA2D0}"/>
              </a:ext>
            </a:extLst>
          </p:cNvPr>
          <p:cNvSpPr txBox="1"/>
          <p:nvPr/>
        </p:nvSpPr>
        <p:spPr bwMode="auto">
          <a:xfrm>
            <a:off x="4630316" y="514409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199" name="TextBox 198">
            <a:extLst>
              <a:ext uri="{FF2B5EF4-FFF2-40B4-BE49-F238E27FC236}">
                <a16:creationId xmlns:a16="http://schemas.microsoft.com/office/drawing/2014/main" id="{FDEF875D-A02B-0283-6BBB-F4650A7E9875}"/>
              </a:ext>
            </a:extLst>
          </p:cNvPr>
          <p:cNvSpPr txBox="1"/>
          <p:nvPr/>
        </p:nvSpPr>
        <p:spPr bwMode="auto">
          <a:xfrm>
            <a:off x="5182578" y="514409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00" name="TextBox 199">
            <a:extLst>
              <a:ext uri="{FF2B5EF4-FFF2-40B4-BE49-F238E27FC236}">
                <a16:creationId xmlns:a16="http://schemas.microsoft.com/office/drawing/2014/main" id="{B143CAE3-CCDE-0DF2-4333-4F3BAC06A327}"/>
              </a:ext>
            </a:extLst>
          </p:cNvPr>
          <p:cNvSpPr txBox="1"/>
          <p:nvPr/>
        </p:nvSpPr>
        <p:spPr bwMode="auto">
          <a:xfrm>
            <a:off x="5369045" y="514409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203" name="TextBox 202">
            <a:extLst>
              <a:ext uri="{FF2B5EF4-FFF2-40B4-BE49-F238E27FC236}">
                <a16:creationId xmlns:a16="http://schemas.microsoft.com/office/drawing/2014/main" id="{1C467667-24F0-B6DD-14CA-11683BAF7881}"/>
              </a:ext>
            </a:extLst>
          </p:cNvPr>
          <p:cNvSpPr txBox="1"/>
          <p:nvPr/>
        </p:nvSpPr>
        <p:spPr bwMode="auto">
          <a:xfrm>
            <a:off x="2990617" y="514409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225" name="TextBox 224">
            <a:extLst>
              <a:ext uri="{FF2B5EF4-FFF2-40B4-BE49-F238E27FC236}">
                <a16:creationId xmlns:a16="http://schemas.microsoft.com/office/drawing/2014/main" id="{F8992A6E-4677-2468-32C5-D24E40B027A5}"/>
              </a:ext>
            </a:extLst>
          </p:cNvPr>
          <p:cNvSpPr txBox="1"/>
          <p:nvPr/>
        </p:nvSpPr>
        <p:spPr bwMode="auto">
          <a:xfrm rot="10800000" flipV="1">
            <a:off x="3296807" y="5153075"/>
            <a:ext cx="420459" cy="276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54" name="TextBox 253">
            <a:extLst>
              <a:ext uri="{FF2B5EF4-FFF2-40B4-BE49-F238E27FC236}">
                <a16:creationId xmlns:a16="http://schemas.microsoft.com/office/drawing/2014/main" id="{AE67F4E2-11DC-ABDA-4DA5-78B626855151}"/>
              </a:ext>
            </a:extLst>
          </p:cNvPr>
          <p:cNvSpPr txBox="1"/>
          <p:nvPr/>
        </p:nvSpPr>
        <p:spPr bwMode="auto">
          <a:xfrm>
            <a:off x="4994875" y="514409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Tree>
    <p:extLst>
      <p:ext uri="{BB962C8B-B14F-4D97-AF65-F5344CB8AC3E}">
        <p14:creationId xmlns:p14="http://schemas.microsoft.com/office/powerpoint/2010/main" val="2329863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AECD2-FEA9-BC3C-B7AA-3203442DAA9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AB8871-A54A-62BE-ACF0-EE8AF9149009}"/>
              </a:ext>
            </a:extLst>
          </p:cNvPr>
          <p:cNvSpPr>
            <a:spLocks noGrp="1"/>
          </p:cNvSpPr>
          <p:nvPr>
            <p:ph idx="1"/>
          </p:nvPr>
        </p:nvSpPr>
        <p:spPr>
          <a:xfrm>
            <a:off x="231078" y="1335023"/>
            <a:ext cx="11740260" cy="475257"/>
          </a:xfrm>
        </p:spPr>
        <p:txBody>
          <a:bodyPr/>
          <a:lstStyle/>
          <a:p>
            <a:r>
              <a:rPr lang="en-US" sz="2000" dirty="0"/>
              <a:t>Multicenter, open-label, randomized phase III noninferiority study</a:t>
            </a:r>
          </a:p>
        </p:txBody>
      </p:sp>
      <p:sp>
        <p:nvSpPr>
          <p:cNvPr id="32" name="Text Box 15">
            <a:extLst>
              <a:ext uri="{FF2B5EF4-FFF2-40B4-BE49-F238E27FC236}">
                <a16:creationId xmlns:a16="http://schemas.microsoft.com/office/drawing/2014/main" id="{396042AF-0A05-84DE-1F83-1BBC9F413F37}"/>
              </a:ext>
            </a:extLst>
          </p:cNvPr>
          <p:cNvSpPr txBox="1">
            <a:spLocks noChangeArrowheads="1"/>
          </p:cNvSpPr>
          <p:nvPr/>
        </p:nvSpPr>
        <p:spPr bwMode="auto">
          <a:xfrm>
            <a:off x="1729897" y="6453262"/>
            <a:ext cx="7853362" cy="246221"/>
          </a:xfrm>
          <a:prstGeom prst="rect">
            <a:avLst/>
          </a:prstGeom>
          <a:noFill/>
          <a:ln>
            <a:noFill/>
          </a:ln>
        </p:spPr>
        <p:txBody>
          <a:bodyPr anchor="b">
            <a:spAutoFit/>
          </a:bodyPr>
          <a:lstStyle>
            <a:defPPr>
              <a:defRPr lang="en-US"/>
            </a:defPPr>
            <a:lvl1pPr marR="0" lvl="0" indent="0" algn="ctr" eaLnBrk="0" fontAlgn="base" hangingPunct="0">
              <a:lnSpc>
                <a:spcPct val="100000"/>
              </a:lnSpc>
              <a:spcBef>
                <a:spcPct val="0"/>
              </a:spcBef>
              <a:spcAft>
                <a:spcPct val="0"/>
              </a:spcAft>
              <a:buClrTx/>
              <a:buSzTx/>
              <a:buFontTx/>
              <a:buNone/>
              <a:tabLst/>
              <a:defRPr kumimoji="0" sz="1000" b="0" i="0" u="none" strike="noStrike" cap="none" spc="-10" normalizeH="0" baseline="0">
                <a:ln>
                  <a:noFill/>
                </a:ln>
                <a:solidFill>
                  <a:schemeClr val="bg1"/>
                </a:solidFill>
                <a:effectLst/>
                <a:uLnTx/>
                <a:uFillTx/>
                <a:latin typeface="Poppins" panose="00000500000000000000" pitchFamily="2" charset="0"/>
                <a:cs typeface="Poppins" panose="00000500000000000000" pitchFamily="2"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000" b="0" i="0" u="none" strike="noStrike" kern="0" cap="none" spc="-10" normalizeH="0" baseline="0" noProof="0" dirty="0">
                <a:ln>
                  <a:noFill/>
                </a:ln>
                <a:solidFill>
                  <a:srgbClr val="000000"/>
                </a:solidFill>
                <a:effectLst/>
                <a:uLnTx/>
                <a:uFillTx/>
                <a:latin typeface="Poppins" panose="00000500000000000000" pitchFamily="2" charset="0"/>
                <a:cs typeface="Poppins" panose="00000500000000000000" pitchFamily="2" charset="0"/>
              </a:rPr>
              <a:t>NCT03735121. Burotto. Ann Oncol. 2023;34:693. Burotto. J Thorac Oncol. 2024;19:1460.</a:t>
            </a:r>
          </a:p>
        </p:txBody>
      </p:sp>
      <p:sp>
        <p:nvSpPr>
          <p:cNvPr id="33" name="Text Box 23">
            <a:extLst>
              <a:ext uri="{FF2B5EF4-FFF2-40B4-BE49-F238E27FC236}">
                <a16:creationId xmlns:a16="http://schemas.microsoft.com/office/drawing/2014/main" id="{902FDB9A-2BC6-E351-CB92-E5E4A00046F4}"/>
              </a:ext>
            </a:extLst>
          </p:cNvPr>
          <p:cNvSpPr txBox="1">
            <a:spLocks noChangeArrowheads="1"/>
          </p:cNvSpPr>
          <p:nvPr/>
        </p:nvSpPr>
        <p:spPr bwMode="auto">
          <a:xfrm>
            <a:off x="523062" y="2116843"/>
            <a:ext cx="318688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 typeface="Wingdings" panose="05000000000000000000" pitchFamily="2" charset="2"/>
              <a:buNone/>
              <a:defRPr/>
            </a:pPr>
            <a:r>
              <a:rPr lang="en-GB" altLang="en-US" sz="1400" dirty="0">
                <a:solidFill>
                  <a:srgbClr val="000000"/>
                </a:solidFill>
                <a:latin typeface="Poppins" panose="00000500000000000000" pitchFamily="2" charset="0"/>
                <a:cs typeface="Poppins" panose="00000500000000000000" pitchFamily="2" charset="0"/>
              </a:rPr>
              <a:t>Adults with locally advanced or metastatic NSCLC; no previous cancer immunotherapy; previously failed platinum-based chemotherapy </a:t>
            </a:r>
            <a:r>
              <a:rPr lang="en-US" sz="1400" dirty="0">
                <a:solidFill>
                  <a:srgbClr val="000000"/>
                </a:solidFill>
                <a:latin typeface="Poppins" panose="00000500000000000000" pitchFamily="2" charset="0"/>
                <a:cs typeface="Poppins" panose="00000500000000000000" pitchFamily="2" charset="0"/>
              </a:rPr>
              <a:t>≤6 mo from enrollment; ECOG PS 0/1; measurable disease (RECIST v1.1)</a:t>
            </a:r>
            <a:endParaRPr lang="en-GB" altLang="en-US" sz="1400" dirty="0">
              <a:solidFill>
                <a:srgbClr val="000000"/>
              </a:solidFill>
              <a:latin typeface="Poppins" panose="00000500000000000000" pitchFamily="2" charset="0"/>
              <a:cs typeface="Poppins" panose="00000500000000000000" pitchFamily="2" charset="0"/>
            </a:endParaRPr>
          </a:p>
          <a:p>
            <a:pPr algn="ctr" eaLnBrk="0" fontAlgn="base" hangingPunct="0">
              <a:lnSpc>
                <a:spcPct val="100000"/>
              </a:lnSpc>
              <a:spcBef>
                <a:spcPct val="0"/>
              </a:spcBef>
              <a:spcAft>
                <a:spcPct val="0"/>
              </a:spcAft>
              <a:buClrTx/>
              <a:buFontTx/>
              <a:buNone/>
              <a:defRPr/>
            </a:pPr>
            <a:r>
              <a:rPr lang="en-GB" altLang="en-US" sz="1400" dirty="0">
                <a:solidFill>
                  <a:srgbClr val="000000"/>
                </a:solidFill>
                <a:latin typeface="Poppins" panose="00000500000000000000" pitchFamily="2" charset="0"/>
                <a:cs typeface="Poppins" panose="00000500000000000000" pitchFamily="2" charset="0"/>
              </a:rPr>
              <a:t>(N = 371)</a:t>
            </a:r>
            <a:endParaRPr lang="en-US" altLang="en-US" sz="1400" dirty="0">
              <a:solidFill>
                <a:srgbClr val="000000"/>
              </a:solidFill>
              <a:latin typeface="Poppins" panose="00000500000000000000" pitchFamily="2" charset="0"/>
              <a:cs typeface="Poppins" panose="00000500000000000000" pitchFamily="2" charset="0"/>
            </a:endParaRPr>
          </a:p>
        </p:txBody>
      </p:sp>
      <p:sp>
        <p:nvSpPr>
          <p:cNvPr id="35" name="Line 33">
            <a:extLst>
              <a:ext uri="{FF2B5EF4-FFF2-40B4-BE49-F238E27FC236}">
                <a16:creationId xmlns:a16="http://schemas.microsoft.com/office/drawing/2014/main" id="{EEFE154F-F2A1-5149-5326-CD9984E99AB1}"/>
              </a:ext>
            </a:extLst>
          </p:cNvPr>
          <p:cNvSpPr>
            <a:spLocks noChangeShapeType="1"/>
          </p:cNvSpPr>
          <p:nvPr/>
        </p:nvSpPr>
        <p:spPr bwMode="auto">
          <a:xfrm flipV="1">
            <a:off x="3825812" y="2419735"/>
            <a:ext cx="565617" cy="506616"/>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6" name="Rectangle 24">
            <a:extLst>
              <a:ext uri="{FF2B5EF4-FFF2-40B4-BE49-F238E27FC236}">
                <a16:creationId xmlns:a16="http://schemas.microsoft.com/office/drawing/2014/main" id="{8FF24201-1462-5388-4400-C4045079D51D}"/>
              </a:ext>
            </a:extLst>
          </p:cNvPr>
          <p:cNvSpPr>
            <a:spLocks noChangeArrowheads="1"/>
          </p:cNvSpPr>
          <p:nvPr/>
        </p:nvSpPr>
        <p:spPr bwMode="auto">
          <a:xfrm>
            <a:off x="4459766" y="1927753"/>
            <a:ext cx="2765620" cy="966582"/>
          </a:xfrm>
          <a:prstGeom prst="rect">
            <a:avLst/>
          </a:prstGeom>
          <a:solidFill>
            <a:srgbClr val="E1471D"/>
          </a:solidFill>
          <a:ln w="9525">
            <a:noFill/>
            <a:miter lim="800000"/>
            <a:headEnd/>
            <a:tailEnd/>
          </a:ln>
        </p:spPr>
        <p:txBody>
          <a:bodyPr wrap="square"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Atezolizumab </a:t>
            </a: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1875 mg + rHuPH20 SC*</a:t>
            </a: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a:t>
            </a: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Q3W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 = 247)</a:t>
            </a:r>
          </a:p>
        </p:txBody>
      </p:sp>
      <p:sp>
        <p:nvSpPr>
          <p:cNvPr id="37" name="Rectangle 24">
            <a:extLst>
              <a:ext uri="{FF2B5EF4-FFF2-40B4-BE49-F238E27FC236}">
                <a16:creationId xmlns:a16="http://schemas.microsoft.com/office/drawing/2014/main" id="{91EAFC6F-76FE-426F-4791-45593BCE00E7}"/>
              </a:ext>
            </a:extLst>
          </p:cNvPr>
          <p:cNvSpPr>
            <a:spLocks noChangeArrowheads="1"/>
          </p:cNvSpPr>
          <p:nvPr/>
        </p:nvSpPr>
        <p:spPr bwMode="auto">
          <a:xfrm>
            <a:off x="4459766" y="3217385"/>
            <a:ext cx="2765620" cy="864960"/>
          </a:xfrm>
          <a:prstGeom prst="rect">
            <a:avLst/>
          </a:prstGeom>
          <a:solidFill>
            <a:schemeClr val="accent6"/>
          </a:solidFill>
          <a:ln w="9525">
            <a:noFill/>
            <a:miter lim="800000"/>
            <a:headEnd/>
            <a:tailEnd/>
          </a:ln>
        </p:spPr>
        <p:txBody>
          <a:bodyPr wrap="square" anchor="ctr" anchorCtr="1"/>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Atezolizumab</a:t>
            </a: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1200 mg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IV Q3W</a:t>
            </a:r>
            <a:r>
              <a:rPr kumimoji="0" lang="en-US" sz="1600" b="0" i="0" u="none" strike="noStrike" kern="0" cap="none" spc="0" normalizeH="0" baseline="30000" noProof="0" dirty="0">
                <a:ln>
                  <a:noFill/>
                </a:ln>
                <a:solidFill>
                  <a:schemeClr val="bg2"/>
                </a:solidFill>
                <a:effectLst/>
                <a:uLnTx/>
                <a:uFillTx/>
                <a:latin typeface="Poppins" panose="00000500000000000000" pitchFamily="2" charset="0"/>
                <a:cs typeface="Poppins" panose="00000500000000000000" pitchFamily="2" charset="0"/>
              </a:rPr>
              <a:t>†</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 = 124)</a:t>
            </a:r>
          </a:p>
        </p:txBody>
      </p:sp>
      <p:sp>
        <p:nvSpPr>
          <p:cNvPr id="38" name="Line 33">
            <a:extLst>
              <a:ext uri="{FF2B5EF4-FFF2-40B4-BE49-F238E27FC236}">
                <a16:creationId xmlns:a16="http://schemas.microsoft.com/office/drawing/2014/main" id="{16A718F3-AA5D-4F26-70A8-DB35481F1111}"/>
              </a:ext>
            </a:extLst>
          </p:cNvPr>
          <p:cNvSpPr>
            <a:spLocks noChangeShapeType="1"/>
          </p:cNvSpPr>
          <p:nvPr/>
        </p:nvSpPr>
        <p:spPr bwMode="auto">
          <a:xfrm>
            <a:off x="3825812" y="3083760"/>
            <a:ext cx="565617" cy="591565"/>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9" name="Content Placeholder 4">
            <a:extLst>
              <a:ext uri="{FF2B5EF4-FFF2-40B4-BE49-F238E27FC236}">
                <a16:creationId xmlns:a16="http://schemas.microsoft.com/office/drawing/2014/main" id="{E2A05883-624B-DCA4-4B2D-B105FCB397C7}"/>
              </a:ext>
            </a:extLst>
          </p:cNvPr>
          <p:cNvSpPr txBox="1">
            <a:spLocks/>
          </p:cNvSpPr>
          <p:nvPr/>
        </p:nvSpPr>
        <p:spPr bwMode="auto">
          <a:xfrm>
            <a:off x="4015553" y="4127142"/>
            <a:ext cx="3678038" cy="445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1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*Administered as a ready-to-use &lt;10-min injection in anterior thigh.</a:t>
            </a:r>
            <a:r>
              <a:rPr kumimoji="0" lang="en-US" altLang="en-US" sz="1100" b="0" i="0" u="none" strike="noStrike" kern="0" cap="none" spc="0" normalizeH="0" baseline="30000" noProof="0" dirty="0">
                <a:ln>
                  <a:noFill/>
                </a:ln>
                <a:solidFill>
                  <a:srgbClr val="000000"/>
                </a:solidFill>
                <a:effectLst/>
                <a:uLnTx/>
                <a:uFillTx/>
                <a:latin typeface="Poppins" panose="00000500000000000000" pitchFamily="2" charset="0"/>
                <a:cs typeface="Poppins" panose="00000500000000000000" pitchFamily="2" charset="0"/>
              </a:rPr>
              <a:t> †</a:t>
            </a:r>
            <a:r>
              <a:rPr kumimoji="0" lang="en-US" altLang="en-US" sz="11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Treatment crossover was not allowed.</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11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40" name="Text Box 23">
            <a:extLst>
              <a:ext uri="{FF2B5EF4-FFF2-40B4-BE49-F238E27FC236}">
                <a16:creationId xmlns:a16="http://schemas.microsoft.com/office/drawing/2014/main" id="{0CB65746-8E5A-1735-BF46-2CB0255AF185}"/>
              </a:ext>
            </a:extLst>
          </p:cNvPr>
          <p:cNvSpPr txBox="1">
            <a:spLocks noChangeArrowheads="1"/>
          </p:cNvSpPr>
          <p:nvPr/>
        </p:nvSpPr>
        <p:spPr bwMode="auto">
          <a:xfrm>
            <a:off x="7693591" y="2604772"/>
            <a:ext cx="261559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US" altLang="en-US" sz="1400" i="1" dirty="0">
                <a:solidFill>
                  <a:srgbClr val="000000"/>
                </a:solidFill>
                <a:latin typeface="Poppins" panose="00000500000000000000" pitchFamily="2" charset="0"/>
                <a:cs typeface="Poppins" panose="00000500000000000000" pitchFamily="2" charset="0"/>
              </a:rPr>
              <a:t>Until PD (per RECIST v1.1), loss of clinical benefit, or unacceptable toxicity</a:t>
            </a:r>
          </a:p>
        </p:txBody>
      </p:sp>
      <p:sp>
        <p:nvSpPr>
          <p:cNvPr id="41" name="Text Box 23">
            <a:extLst>
              <a:ext uri="{FF2B5EF4-FFF2-40B4-BE49-F238E27FC236}">
                <a16:creationId xmlns:a16="http://schemas.microsoft.com/office/drawing/2014/main" id="{CA1556F7-53CB-1A78-0C03-1C219BCC2021}"/>
              </a:ext>
            </a:extLst>
          </p:cNvPr>
          <p:cNvSpPr txBox="1">
            <a:spLocks noChangeArrowheads="1"/>
          </p:cNvSpPr>
          <p:nvPr/>
        </p:nvSpPr>
        <p:spPr bwMode="auto">
          <a:xfrm>
            <a:off x="7761928" y="3435769"/>
            <a:ext cx="3614298" cy="1384995"/>
          </a:xfrm>
          <a:prstGeom prst="rect">
            <a:avLst/>
          </a:prstGeom>
          <a:solidFill>
            <a:schemeClr val="bg2"/>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1-sided hypothesis testing noninferiority analyses were by the Hochberg procedure. Lower bound of 90% CI for geometric mean ratio was compared with a predefined noninferiority margin of 0.8 as the </a:t>
            </a:r>
            <a:br>
              <a:rPr kumimoji="0" lang="en-US" altLang="en-US" sz="12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altLang="en-US" sz="12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lower bound bioequivalence range recommended by FDA and EMA guidelines</a:t>
            </a:r>
          </a:p>
        </p:txBody>
      </p:sp>
      <p:cxnSp>
        <p:nvCxnSpPr>
          <p:cNvPr id="42" name="Straight Arrow Connector 41">
            <a:extLst>
              <a:ext uri="{FF2B5EF4-FFF2-40B4-BE49-F238E27FC236}">
                <a16:creationId xmlns:a16="http://schemas.microsoft.com/office/drawing/2014/main" id="{6555D911-289D-BB38-D456-90B34E65A38A}"/>
              </a:ext>
            </a:extLst>
          </p:cNvPr>
          <p:cNvCxnSpPr/>
          <p:nvPr/>
        </p:nvCxnSpPr>
        <p:spPr bwMode="auto">
          <a:xfrm>
            <a:off x="7336628" y="3083760"/>
            <a:ext cx="449912" cy="0"/>
          </a:xfrm>
          <a:prstGeom prst="straightConnector1">
            <a:avLst/>
          </a:prstGeom>
          <a:noFill/>
          <a:ln w="28575" cap="flat" cmpd="sng" algn="ctr">
            <a:solidFill>
              <a:srgbClr val="000000"/>
            </a:solidFill>
            <a:prstDash val="solid"/>
            <a:round/>
            <a:headEnd type="none" w="med" len="med"/>
            <a:tailEnd type="triangle"/>
          </a:ln>
          <a:effectLst/>
        </p:spPr>
      </p:cxnSp>
      <p:sp>
        <p:nvSpPr>
          <p:cNvPr id="2" name="Title 1">
            <a:extLst>
              <a:ext uri="{FF2B5EF4-FFF2-40B4-BE49-F238E27FC236}">
                <a16:creationId xmlns:a16="http://schemas.microsoft.com/office/drawing/2014/main" id="{76706DE6-E679-4021-A230-24E0AB04DFF0}"/>
              </a:ext>
            </a:extLst>
          </p:cNvPr>
          <p:cNvSpPr>
            <a:spLocks noGrp="1"/>
          </p:cNvSpPr>
          <p:nvPr>
            <p:ph type="title"/>
          </p:nvPr>
        </p:nvSpPr>
        <p:spPr>
          <a:xfrm>
            <a:off x="231078" y="260162"/>
            <a:ext cx="11740260" cy="1044132"/>
          </a:xfrm>
        </p:spPr>
        <p:txBody>
          <a:bodyPr/>
          <a:lstStyle/>
          <a:p>
            <a:r>
              <a:rPr lang="en-US" dirty="0"/>
              <a:t>IMscin001 Part 2: SC vs IV Atezolizumab in Previously Treated LA or Metastatic NSCLC</a:t>
            </a:r>
          </a:p>
        </p:txBody>
      </p:sp>
      <p:sp>
        <p:nvSpPr>
          <p:cNvPr id="5" name="Content Placeholder 2">
            <a:extLst>
              <a:ext uri="{FF2B5EF4-FFF2-40B4-BE49-F238E27FC236}">
                <a16:creationId xmlns:a16="http://schemas.microsoft.com/office/drawing/2014/main" id="{B73BCFCF-D948-BED2-4B13-88D7BFDB30F4}"/>
              </a:ext>
            </a:extLst>
          </p:cNvPr>
          <p:cNvSpPr txBox="1">
            <a:spLocks/>
          </p:cNvSpPr>
          <p:nvPr/>
        </p:nvSpPr>
        <p:spPr>
          <a:xfrm>
            <a:off x="231078" y="5125726"/>
            <a:ext cx="11515445" cy="1178823"/>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r:embed="rId3">
                  <a:extLst>
                    <a:ext uri="{96DAC541-7B7A-43D3-8B79-37D633B846F1}">
                      <asvg:svgBlip xmlns:asvg="http://schemas.microsoft.com/office/drawing/2016/SVG/main" r:embed="rId4"/>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t>Coprimary endpoints (Part 2): </a:t>
            </a:r>
            <a:r>
              <a:rPr lang="en-US" sz="1800" dirty="0"/>
              <a:t>C</a:t>
            </a:r>
            <a:r>
              <a:rPr lang="en-US" sz="1800" baseline="-25000" dirty="0"/>
              <a:t>trough</a:t>
            </a:r>
            <a:r>
              <a:rPr lang="en-US" sz="1800" dirty="0"/>
              <a:t> of atezolizumab at cycle 1, model-predicted AUC from Days 0-21</a:t>
            </a:r>
          </a:p>
          <a:p>
            <a:r>
              <a:rPr lang="en-US" sz="1800" b="1" dirty="0"/>
              <a:t>Key secondary endpoints: </a:t>
            </a:r>
            <a:r>
              <a:rPr lang="en-US" sz="1800" dirty="0"/>
              <a:t>steady state exposure, ORR, PFS, OS, safety, immunogenicity</a:t>
            </a:r>
          </a:p>
        </p:txBody>
      </p:sp>
    </p:spTree>
    <p:extLst>
      <p:ext uri="{BB962C8B-B14F-4D97-AF65-F5344CB8AC3E}">
        <p14:creationId xmlns:p14="http://schemas.microsoft.com/office/powerpoint/2010/main" val="1478169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62227-5DE6-69C1-3DEF-89B3C6A1E1BF}"/>
            </a:ext>
          </a:extLst>
        </p:cNvPr>
        <p:cNvGrpSpPr/>
        <p:nvPr/>
      </p:nvGrpSpPr>
      <p:grpSpPr>
        <a:xfrm>
          <a:off x="0" y="0"/>
          <a:ext cx="0" cy="0"/>
          <a:chOff x="0" y="0"/>
          <a:chExt cx="0" cy="0"/>
        </a:xfrm>
      </p:grpSpPr>
      <p:sp>
        <p:nvSpPr>
          <p:cNvPr id="83" name="Content Placeholder 11">
            <a:extLst>
              <a:ext uri="{FF2B5EF4-FFF2-40B4-BE49-F238E27FC236}">
                <a16:creationId xmlns:a16="http://schemas.microsoft.com/office/drawing/2014/main" id="{B2786FC6-2B11-830B-0592-BA269CD5F7B1}"/>
              </a:ext>
            </a:extLst>
          </p:cNvPr>
          <p:cNvSpPr txBox="1">
            <a:spLocks/>
          </p:cNvSpPr>
          <p:nvPr/>
        </p:nvSpPr>
        <p:spPr bwMode="auto">
          <a:xfrm>
            <a:off x="6296434" y="1271951"/>
            <a:ext cx="5664485" cy="467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600"/>
              </a:spcBef>
              <a:spcAft>
                <a:spcPts val="700"/>
              </a:spcAft>
              <a:buClr>
                <a:srgbClr val="000000"/>
              </a:buClr>
              <a:buSzTx/>
              <a:buFont typeface="Wingdings" panose="05000000000000000000" pitchFamily="2" charset="2"/>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Model-predicted AUC from Days 0-21:</a:t>
            </a:r>
          </a:p>
          <a:p>
            <a:pPr marR="0" lvl="0" algn="l" defTabSz="914400" rtl="0" eaLnBrk="1" fontAlgn="base" latinLnBrk="0" hangingPunct="1">
              <a:lnSpc>
                <a:spcPct val="90000"/>
              </a:lnSpc>
              <a:spcBef>
                <a:spcPts val="6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SC atezolizumab: 2907 </a:t>
            </a:r>
            <a:r>
              <a:rPr kumimoji="0" lang="el-GR" sz="1800" b="0" i="0" u="none" strike="noStrike" kern="0" cap="none" spc="0" normalizeH="0" baseline="0" noProof="0" dirty="0">
                <a:ln>
                  <a:noFill/>
                </a:ln>
                <a:solidFill>
                  <a:srgbClr val="000000"/>
                </a:solidFill>
                <a:effectLst/>
                <a:uLnTx/>
                <a:uFillTx/>
                <a:cs typeface="Poppins" panose="00000500000000000000" pitchFamily="2" charset="0"/>
              </a:rPr>
              <a:t>μ</a:t>
            </a: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g/mL</a:t>
            </a:r>
          </a:p>
          <a:p>
            <a:pPr marR="0" lvl="0" algn="l" defTabSz="914400" rtl="0" eaLnBrk="1" fontAlgn="base" latinLnBrk="0" hangingPunct="1">
              <a:lnSpc>
                <a:spcPct val="90000"/>
              </a:lnSpc>
              <a:spcBef>
                <a:spcPts val="6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IV atezolizumab: 3328 </a:t>
            </a:r>
            <a:r>
              <a:rPr kumimoji="0" lang="el-GR" sz="1800" b="0" i="0" u="none" strike="noStrike" kern="0" cap="none" spc="0" normalizeH="0" baseline="0" noProof="0" dirty="0">
                <a:ln>
                  <a:noFill/>
                </a:ln>
                <a:solidFill>
                  <a:srgbClr val="000000"/>
                </a:solidFill>
                <a:effectLst/>
                <a:uLnTx/>
                <a:uFillTx/>
                <a:cs typeface="Poppins" panose="00000500000000000000" pitchFamily="2" charset="0"/>
              </a:rPr>
              <a:t>μ</a:t>
            </a: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g/mL</a:t>
            </a:r>
          </a:p>
          <a:p>
            <a:pPr marR="0" lvl="1" algn="l" defTabSz="914400" rtl="0" eaLnBrk="1" fontAlgn="base" latinLnBrk="0" hangingPunct="1">
              <a:lnSpc>
                <a:spcPct val="90000"/>
              </a:lnSpc>
              <a:spcBef>
                <a:spcPts val="600"/>
              </a:spcBef>
              <a:spcAft>
                <a:spcPts val="70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GMR SC vs IV: 0.87</a:t>
            </a:r>
          </a:p>
          <a:p>
            <a:pPr marL="0" marR="0" lvl="0" indent="0" algn="l" defTabSz="914400" rtl="0" eaLnBrk="1" fontAlgn="base" latinLnBrk="0" hangingPunct="1">
              <a:lnSpc>
                <a:spcPct val="90000"/>
              </a:lnSpc>
              <a:spcBef>
                <a:spcPts val="600"/>
              </a:spcBef>
              <a:spcAft>
                <a:spcPts val="700"/>
              </a:spcAft>
              <a:buClr>
                <a:srgbClr val="000000"/>
              </a:buClr>
              <a:buSzTx/>
              <a:buFont typeface="Wingdings" panose="05000000000000000000" pitchFamily="2" charset="2"/>
              <a:buNone/>
              <a:tabLst/>
              <a:defRPr/>
            </a:pPr>
            <a:r>
              <a:rPr kumimoji="0" lang="en-US" sz="18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Other efficacy data:</a:t>
            </a:r>
          </a:p>
          <a:p>
            <a:pPr marR="0" lvl="0" algn="l" defTabSz="914400" rtl="0" eaLnBrk="1" fontAlgn="base" latinLnBrk="0" hangingPunct="1">
              <a:lnSpc>
                <a:spcPct val="90000"/>
              </a:lnSpc>
              <a:spcBef>
                <a:spcPts val="6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Median PFS SC vs IV: 2.8 vs 2.9 mo </a:t>
            </a:r>
            <a:b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(HR: 1.05; 95% CI: 0.83-1.33)</a:t>
            </a:r>
          </a:p>
          <a:p>
            <a:pPr marR="0" lvl="0" algn="l" defTabSz="914400" rtl="0" eaLnBrk="1" fontAlgn="base" latinLnBrk="0" hangingPunct="1">
              <a:lnSpc>
                <a:spcPct val="90000"/>
              </a:lnSpc>
              <a:spcBef>
                <a:spcPts val="6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Median OS SC vs IV: 10.9 vs 10.1 mo </a:t>
            </a:r>
            <a:b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(HR: 1.0; 95% CI: 0.78-1.27) </a:t>
            </a:r>
          </a:p>
          <a:p>
            <a:pPr marR="0" lvl="0" algn="l" defTabSz="914400" rtl="0" eaLnBrk="1" fontAlgn="base" latinLnBrk="0" hangingPunct="1">
              <a:lnSpc>
                <a:spcPct val="90000"/>
              </a:lnSpc>
              <a:spcBef>
                <a:spcPts val="6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ORR SC vs IV: 11.0% vs 10.5%</a:t>
            </a:r>
          </a:p>
          <a:p>
            <a:pPr marR="0" lvl="0" algn="l" defTabSz="914400" rtl="0" eaLnBrk="1" fontAlgn="base" latinLnBrk="0" hangingPunct="1">
              <a:lnSpc>
                <a:spcPct val="90000"/>
              </a:lnSpc>
              <a:spcBef>
                <a:spcPts val="6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Antiatezolizumab antibody development for SC vs IV: 20.6% vs 14.3%</a:t>
            </a:r>
          </a:p>
          <a:p>
            <a:pPr marR="0" lvl="0" algn="l" defTabSz="914400" rtl="0" eaLnBrk="1" fontAlgn="base" latinLnBrk="0" hangingPunct="1">
              <a:lnSpc>
                <a:spcPct val="90000"/>
              </a:lnSpc>
              <a:spcBef>
                <a:spcPts val="6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Median administration time SC vs IV: 7.1 (95% CI: 6.6-7.4) vs 40.0 min (95% CI: 37.5</a:t>
            </a:r>
            <a:r>
              <a:rPr lang="en-US" sz="1800" kern="0" dirty="0">
                <a:solidFill>
                  <a:srgbClr val="000000"/>
                </a:solidFill>
                <a:latin typeface="Poppins" panose="00000500000000000000" pitchFamily="2" charset="0"/>
                <a:cs typeface="Poppins" panose="00000500000000000000" pitchFamily="2" charset="0"/>
              </a:rPr>
              <a:t>-</a:t>
            </a: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45.0)</a:t>
            </a:r>
            <a:endParaRPr kumimoji="0" lang="en-US" sz="18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342900" marR="0" lvl="0" indent="-342900" algn="l" defTabSz="914400" rtl="0" eaLnBrk="1" fontAlgn="base" latinLnBrk="0" hangingPunct="1">
              <a:lnSpc>
                <a:spcPct val="90000"/>
              </a:lnSpc>
              <a:spcBef>
                <a:spcPts val="600"/>
              </a:spcBef>
              <a:spcAft>
                <a:spcPts val="700"/>
              </a:spcAft>
              <a:buClr>
                <a:srgbClr val="000000"/>
              </a:buClr>
              <a:buSzTx/>
              <a:buFont typeface="Wingdings" panose="05000000000000000000" pitchFamily="2" charset="2"/>
              <a:buChar char="§"/>
              <a:tabLst/>
              <a:defRPr/>
            </a:pPr>
            <a:endParaRPr kumimoji="0" lang="en-US" sz="18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84" name="Content Placeholder 11">
            <a:extLst>
              <a:ext uri="{FF2B5EF4-FFF2-40B4-BE49-F238E27FC236}">
                <a16:creationId xmlns:a16="http://schemas.microsoft.com/office/drawing/2014/main" id="{3EB86C20-7A42-E633-D36A-78CFFADA6D8E}"/>
              </a:ext>
            </a:extLst>
          </p:cNvPr>
          <p:cNvSpPr txBox="1">
            <a:spLocks/>
          </p:cNvSpPr>
          <p:nvPr/>
        </p:nvSpPr>
        <p:spPr bwMode="auto">
          <a:xfrm>
            <a:off x="1355017" y="1391663"/>
            <a:ext cx="4263327" cy="297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8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Observed Cycle 1 C</a:t>
            </a:r>
            <a:r>
              <a:rPr kumimoji="0" lang="en-US" sz="1800" b="1" i="0" u="none" strike="noStrike" kern="0" cap="none" spc="0" normalizeH="0" baseline="-25000" noProof="0" dirty="0">
                <a:ln>
                  <a:noFill/>
                </a:ln>
                <a:solidFill>
                  <a:srgbClr val="000000"/>
                </a:solidFill>
                <a:effectLst/>
                <a:uLnTx/>
                <a:uFillTx/>
                <a:latin typeface="Poppins" panose="00000500000000000000" pitchFamily="2" charset="0"/>
                <a:cs typeface="Poppins" panose="00000500000000000000" pitchFamily="2" charset="0"/>
              </a:rPr>
              <a:t>trough</a:t>
            </a:r>
            <a:endParaRPr kumimoji="0" lang="en-US" sz="18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85" name="Content Placeholder 11">
            <a:extLst>
              <a:ext uri="{FF2B5EF4-FFF2-40B4-BE49-F238E27FC236}">
                <a16:creationId xmlns:a16="http://schemas.microsoft.com/office/drawing/2014/main" id="{FCD2F038-2CF5-2A99-96B6-E523F6C17B12}"/>
              </a:ext>
            </a:extLst>
          </p:cNvPr>
          <p:cNvSpPr txBox="1">
            <a:spLocks/>
          </p:cNvSpPr>
          <p:nvPr/>
        </p:nvSpPr>
        <p:spPr bwMode="auto">
          <a:xfrm>
            <a:off x="148056" y="5731649"/>
            <a:ext cx="5915111" cy="58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R="0" lvl="0" algn="l" defTabSz="914400" rtl="0" eaLnBrk="1" fontAlgn="base" latinLnBrk="0" hangingPunct="1">
              <a:lnSpc>
                <a:spcPct val="90000"/>
              </a:lnSpc>
              <a:spcBef>
                <a:spcPts val="10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18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Cycle 1 C</a:t>
            </a:r>
            <a:r>
              <a:rPr kumimoji="0" lang="en-US" sz="1800" b="1" i="0" u="none" strike="noStrike" kern="0" cap="none" spc="0" normalizeH="0" baseline="-25000" noProof="0" dirty="0">
                <a:ln>
                  <a:noFill/>
                </a:ln>
                <a:solidFill>
                  <a:srgbClr val="000000"/>
                </a:solidFill>
                <a:effectLst/>
                <a:uLnTx/>
                <a:uFillTx/>
                <a:latin typeface="Poppins" panose="00000500000000000000" pitchFamily="2" charset="0"/>
                <a:cs typeface="Poppins" panose="00000500000000000000" pitchFamily="2" charset="0"/>
              </a:rPr>
              <a:t>trough</a:t>
            </a:r>
            <a:r>
              <a:rPr kumimoji="0" lang="en-US" sz="18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SC vs IV: </a:t>
            </a: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89 </a:t>
            </a:r>
            <a:r>
              <a:rPr kumimoji="0" lang="el-GR" sz="1800" b="0" i="0" u="none" strike="noStrike" kern="0" cap="none" spc="0" normalizeH="0" baseline="0" noProof="0" dirty="0">
                <a:ln>
                  <a:noFill/>
                </a:ln>
                <a:solidFill>
                  <a:srgbClr val="000000"/>
                </a:solidFill>
                <a:effectLst/>
                <a:uLnTx/>
                <a:uFillTx/>
                <a:cs typeface="Poppins" panose="00000500000000000000" pitchFamily="2" charset="0"/>
              </a:rPr>
              <a:t>μ</a:t>
            </a: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g/mL vs 85 </a:t>
            </a:r>
            <a:r>
              <a:rPr kumimoji="0" lang="el-GR" sz="1800" b="0" i="0" u="none" strike="noStrike" kern="0" cap="none" spc="0" normalizeH="0" baseline="0" noProof="0" dirty="0">
                <a:ln>
                  <a:noFill/>
                </a:ln>
                <a:solidFill>
                  <a:srgbClr val="000000"/>
                </a:solidFill>
                <a:effectLst/>
                <a:uLnTx/>
                <a:uFillTx/>
                <a:cs typeface="Poppins" panose="00000500000000000000" pitchFamily="2" charset="0"/>
              </a:rPr>
              <a:t>μ</a:t>
            </a: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g/mL; GMR: 1.05</a:t>
            </a:r>
          </a:p>
        </p:txBody>
      </p:sp>
      <p:sp>
        <p:nvSpPr>
          <p:cNvPr id="100" name="TextBox 99">
            <a:extLst>
              <a:ext uri="{FF2B5EF4-FFF2-40B4-BE49-F238E27FC236}">
                <a16:creationId xmlns:a16="http://schemas.microsoft.com/office/drawing/2014/main" id="{8D128817-1E31-8C68-01FB-D642DFB9FAA9}"/>
              </a:ext>
            </a:extLst>
          </p:cNvPr>
          <p:cNvSpPr txBox="1"/>
          <p:nvPr/>
        </p:nvSpPr>
        <p:spPr bwMode="auto">
          <a:xfrm rot="16200000">
            <a:off x="-296042" y="2721325"/>
            <a:ext cx="21948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1800" i="0" u="none" strike="noStrike" kern="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Cycle 1 Observed</a:t>
            </a:r>
            <a:br>
              <a:rPr kumimoji="0" lang="en-US" sz="1800" i="0" u="none" strike="noStrike" kern="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br>
            <a:r>
              <a:rPr kumimoji="0" lang="en-US" sz="1800" i="0" u="none" strike="noStrike" kern="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C</a:t>
            </a:r>
            <a:r>
              <a:rPr kumimoji="0" lang="en-US" sz="1800" i="0" u="none" strike="noStrike" kern="0" cap="none" spc="0" normalizeH="0" baseline="-2500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trough</a:t>
            </a:r>
            <a:r>
              <a:rPr kumimoji="0" lang="en-US" sz="1800" i="0" u="none" strike="noStrike" kern="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 (μg/mL)</a:t>
            </a:r>
          </a:p>
        </p:txBody>
      </p:sp>
      <p:sp>
        <p:nvSpPr>
          <p:cNvPr id="101" name="TextBox 100">
            <a:extLst>
              <a:ext uri="{FF2B5EF4-FFF2-40B4-BE49-F238E27FC236}">
                <a16:creationId xmlns:a16="http://schemas.microsoft.com/office/drawing/2014/main" id="{1FD41C32-1081-BD7D-066B-A9DE1BD41122}"/>
              </a:ext>
            </a:extLst>
          </p:cNvPr>
          <p:cNvSpPr txBox="1"/>
          <p:nvPr/>
        </p:nvSpPr>
        <p:spPr bwMode="auto">
          <a:xfrm>
            <a:off x="2667268" y="4511127"/>
            <a:ext cx="1765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1800" i="0" u="none" strike="noStrike" kern="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Atezolizumab</a:t>
            </a:r>
          </a:p>
        </p:txBody>
      </p:sp>
      <p:sp>
        <p:nvSpPr>
          <p:cNvPr id="102" name="TextBox 101">
            <a:extLst>
              <a:ext uri="{FF2B5EF4-FFF2-40B4-BE49-F238E27FC236}">
                <a16:creationId xmlns:a16="http://schemas.microsoft.com/office/drawing/2014/main" id="{70D6B84D-8CFF-97B9-AE27-BB8B41DB4D15}"/>
              </a:ext>
            </a:extLst>
          </p:cNvPr>
          <p:cNvSpPr txBox="1"/>
          <p:nvPr/>
        </p:nvSpPr>
        <p:spPr bwMode="auto">
          <a:xfrm>
            <a:off x="2400132" y="4223674"/>
            <a:ext cx="4988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SC</a:t>
            </a:r>
          </a:p>
        </p:txBody>
      </p:sp>
      <p:sp>
        <p:nvSpPr>
          <p:cNvPr id="103" name="TextBox 102">
            <a:extLst>
              <a:ext uri="{FF2B5EF4-FFF2-40B4-BE49-F238E27FC236}">
                <a16:creationId xmlns:a16="http://schemas.microsoft.com/office/drawing/2014/main" id="{A0EBEAC6-88A7-1063-0377-0D41D97EE34A}"/>
              </a:ext>
            </a:extLst>
          </p:cNvPr>
          <p:cNvSpPr txBox="1"/>
          <p:nvPr/>
        </p:nvSpPr>
        <p:spPr bwMode="auto">
          <a:xfrm>
            <a:off x="4258242" y="4225402"/>
            <a:ext cx="396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IV</a:t>
            </a:r>
          </a:p>
        </p:txBody>
      </p:sp>
      <p:sp>
        <p:nvSpPr>
          <p:cNvPr id="104" name="TextBox 103">
            <a:extLst>
              <a:ext uri="{FF2B5EF4-FFF2-40B4-BE49-F238E27FC236}">
                <a16:creationId xmlns:a16="http://schemas.microsoft.com/office/drawing/2014/main" id="{348F0A70-CB19-58E2-300E-7BCA8E7BEB8B}"/>
              </a:ext>
            </a:extLst>
          </p:cNvPr>
          <p:cNvSpPr txBox="1"/>
          <p:nvPr/>
        </p:nvSpPr>
        <p:spPr bwMode="auto">
          <a:xfrm>
            <a:off x="1151414" y="1763791"/>
            <a:ext cx="54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150</a:t>
            </a:r>
          </a:p>
        </p:txBody>
      </p:sp>
      <p:sp>
        <p:nvSpPr>
          <p:cNvPr id="105" name="TextBox 104">
            <a:extLst>
              <a:ext uri="{FF2B5EF4-FFF2-40B4-BE49-F238E27FC236}">
                <a16:creationId xmlns:a16="http://schemas.microsoft.com/office/drawing/2014/main" id="{387D1E10-4F00-8A79-1926-002BBFDF3C6E}"/>
              </a:ext>
            </a:extLst>
          </p:cNvPr>
          <p:cNvSpPr txBox="1"/>
          <p:nvPr/>
        </p:nvSpPr>
        <p:spPr bwMode="auto">
          <a:xfrm>
            <a:off x="1143555" y="2549422"/>
            <a:ext cx="54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100</a:t>
            </a:r>
          </a:p>
        </p:txBody>
      </p:sp>
      <p:sp>
        <p:nvSpPr>
          <p:cNvPr id="106" name="TextBox 105">
            <a:extLst>
              <a:ext uri="{FF2B5EF4-FFF2-40B4-BE49-F238E27FC236}">
                <a16:creationId xmlns:a16="http://schemas.microsoft.com/office/drawing/2014/main" id="{A4D36942-4897-17FC-48F0-ED3A23BA18BA}"/>
              </a:ext>
            </a:extLst>
          </p:cNvPr>
          <p:cNvSpPr txBox="1"/>
          <p:nvPr/>
        </p:nvSpPr>
        <p:spPr bwMode="auto">
          <a:xfrm>
            <a:off x="1217294" y="3330407"/>
            <a:ext cx="473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50</a:t>
            </a:r>
          </a:p>
        </p:txBody>
      </p:sp>
      <p:sp>
        <p:nvSpPr>
          <p:cNvPr id="107" name="TextBox 106">
            <a:extLst>
              <a:ext uri="{FF2B5EF4-FFF2-40B4-BE49-F238E27FC236}">
                <a16:creationId xmlns:a16="http://schemas.microsoft.com/office/drawing/2014/main" id="{264BC3C8-B14A-07CF-1AA2-44C9AD586203}"/>
              </a:ext>
            </a:extLst>
          </p:cNvPr>
          <p:cNvSpPr txBox="1"/>
          <p:nvPr/>
        </p:nvSpPr>
        <p:spPr bwMode="auto">
          <a:xfrm>
            <a:off x="1361564" y="4103422"/>
            <a:ext cx="3289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p:txBody>
      </p:sp>
      <p:sp>
        <p:nvSpPr>
          <p:cNvPr id="108" name="TextBox 107">
            <a:extLst>
              <a:ext uri="{FF2B5EF4-FFF2-40B4-BE49-F238E27FC236}">
                <a16:creationId xmlns:a16="http://schemas.microsoft.com/office/drawing/2014/main" id="{B32ABA94-AC57-43A8-8E44-7626B09346CF}"/>
              </a:ext>
            </a:extLst>
          </p:cNvPr>
          <p:cNvSpPr txBox="1"/>
          <p:nvPr/>
        </p:nvSpPr>
        <p:spPr bwMode="auto">
          <a:xfrm>
            <a:off x="2429061" y="2008598"/>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89</a:t>
            </a:r>
          </a:p>
        </p:txBody>
      </p:sp>
      <p:sp>
        <p:nvSpPr>
          <p:cNvPr id="109" name="TextBox 108">
            <a:extLst>
              <a:ext uri="{FF2B5EF4-FFF2-40B4-BE49-F238E27FC236}">
                <a16:creationId xmlns:a16="http://schemas.microsoft.com/office/drawing/2014/main" id="{0AB507A0-5D82-A350-D6EB-22126A9B127B}"/>
              </a:ext>
            </a:extLst>
          </p:cNvPr>
          <p:cNvSpPr txBox="1"/>
          <p:nvPr/>
        </p:nvSpPr>
        <p:spPr bwMode="auto">
          <a:xfrm>
            <a:off x="4212304" y="2196319"/>
            <a:ext cx="4748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85</a:t>
            </a:r>
          </a:p>
        </p:txBody>
      </p:sp>
      <p:sp>
        <p:nvSpPr>
          <p:cNvPr id="110" name="Rectangle 109">
            <a:extLst>
              <a:ext uri="{FF2B5EF4-FFF2-40B4-BE49-F238E27FC236}">
                <a16:creationId xmlns:a16="http://schemas.microsoft.com/office/drawing/2014/main" id="{76F9B366-67CC-2A9D-ED39-9924AFAB5C8B}"/>
              </a:ext>
            </a:extLst>
          </p:cNvPr>
          <p:cNvSpPr/>
          <p:nvPr/>
        </p:nvSpPr>
        <p:spPr bwMode="auto">
          <a:xfrm>
            <a:off x="3758690" y="2956221"/>
            <a:ext cx="1382038" cy="1331867"/>
          </a:xfrm>
          <a:prstGeom prst="rect">
            <a:avLst/>
          </a:prstGeom>
          <a:solidFill>
            <a:schemeClr val="accent6"/>
          </a:solid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11" name="Rectangle 110">
            <a:extLst>
              <a:ext uri="{FF2B5EF4-FFF2-40B4-BE49-F238E27FC236}">
                <a16:creationId xmlns:a16="http://schemas.microsoft.com/office/drawing/2014/main" id="{B2F0385B-02B3-A712-EFB7-B96C114F5140}"/>
              </a:ext>
            </a:extLst>
          </p:cNvPr>
          <p:cNvSpPr/>
          <p:nvPr/>
        </p:nvSpPr>
        <p:spPr bwMode="auto">
          <a:xfrm>
            <a:off x="1951284" y="2887019"/>
            <a:ext cx="1382038" cy="1401061"/>
          </a:xfrm>
          <a:prstGeom prst="rect">
            <a:avLst/>
          </a:prstGeom>
          <a:solidFill>
            <a:srgbClr val="E1471D"/>
          </a:solidFill>
          <a:ln w="0">
            <a:no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nvGrpSpPr>
          <p:cNvPr id="5" name="Group 4">
            <a:extLst>
              <a:ext uri="{FF2B5EF4-FFF2-40B4-BE49-F238E27FC236}">
                <a16:creationId xmlns:a16="http://schemas.microsoft.com/office/drawing/2014/main" id="{0437CD64-554C-D9CB-DCFB-545630EEE7DB}"/>
              </a:ext>
            </a:extLst>
          </p:cNvPr>
          <p:cNvGrpSpPr/>
          <p:nvPr/>
        </p:nvGrpSpPr>
        <p:grpSpPr>
          <a:xfrm>
            <a:off x="1642090" y="1940971"/>
            <a:ext cx="3742702" cy="2430429"/>
            <a:chOff x="1642090" y="1940971"/>
            <a:chExt cx="3742702" cy="2430429"/>
          </a:xfrm>
        </p:grpSpPr>
        <p:cxnSp>
          <p:nvCxnSpPr>
            <p:cNvPr id="96" name="Straight Connector 95">
              <a:extLst>
                <a:ext uri="{FF2B5EF4-FFF2-40B4-BE49-F238E27FC236}">
                  <a16:creationId xmlns:a16="http://schemas.microsoft.com/office/drawing/2014/main" id="{50B90E09-E7DD-FE86-09E5-3235B576139B}"/>
                </a:ext>
              </a:extLst>
            </p:cNvPr>
            <p:cNvCxnSpPr>
              <a:cxnSpLocks/>
            </p:cNvCxnSpPr>
            <p:nvPr/>
          </p:nvCxnSpPr>
          <p:spPr bwMode="auto">
            <a:xfrm>
              <a:off x="1642090" y="1955332"/>
              <a:ext cx="110111" cy="0"/>
            </a:xfrm>
            <a:prstGeom prst="line">
              <a:avLst/>
            </a:prstGeom>
            <a:noFill/>
            <a:ln w="12700" cap="flat" cmpd="sng" algn="ctr">
              <a:solidFill>
                <a:srgbClr val="000000"/>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C1E63B3-EE24-6D2C-DE64-D0B74491DF32}"/>
                </a:ext>
              </a:extLst>
            </p:cNvPr>
            <p:cNvCxnSpPr>
              <a:cxnSpLocks/>
            </p:cNvCxnSpPr>
            <p:nvPr/>
          </p:nvCxnSpPr>
          <p:spPr bwMode="auto">
            <a:xfrm>
              <a:off x="1642090" y="2734088"/>
              <a:ext cx="110111" cy="0"/>
            </a:xfrm>
            <a:prstGeom prst="line">
              <a:avLst/>
            </a:prstGeom>
            <a:noFill/>
            <a:ln w="12700" cap="flat" cmpd="sng" algn="ctr">
              <a:solidFill>
                <a:srgbClr val="000000"/>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253A58A-9CE0-BE44-3150-1056B032815B}"/>
                </a:ext>
              </a:extLst>
            </p:cNvPr>
            <p:cNvCxnSpPr>
              <a:cxnSpLocks/>
            </p:cNvCxnSpPr>
            <p:nvPr/>
          </p:nvCxnSpPr>
          <p:spPr bwMode="auto">
            <a:xfrm>
              <a:off x="1642090" y="3512844"/>
              <a:ext cx="110111" cy="0"/>
            </a:xfrm>
            <a:prstGeom prst="line">
              <a:avLst/>
            </a:prstGeom>
            <a:noFill/>
            <a:ln w="12700" cap="flat" cmpd="sng" algn="ctr">
              <a:solidFill>
                <a:srgbClr val="000000"/>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1AF6B56-6D08-A982-1FC3-E2DD35774CB7}"/>
                </a:ext>
              </a:extLst>
            </p:cNvPr>
            <p:cNvCxnSpPr>
              <a:cxnSpLocks/>
            </p:cNvCxnSpPr>
            <p:nvPr/>
          </p:nvCxnSpPr>
          <p:spPr bwMode="auto">
            <a:xfrm>
              <a:off x="1642090" y="4291601"/>
              <a:ext cx="110111" cy="0"/>
            </a:xfrm>
            <a:prstGeom prst="line">
              <a:avLst/>
            </a:prstGeom>
            <a:noFill/>
            <a:ln w="12700" cap="flat" cmpd="sng" algn="ctr">
              <a:solidFill>
                <a:srgbClr val="000000"/>
              </a:solidFill>
              <a:prstDash val="solid"/>
              <a:round/>
              <a:headEnd type="none" w="med" len="med"/>
              <a:tailEnd type="none" w="med" len="med"/>
            </a:ln>
            <a:effectLst/>
          </p:spPr>
        </p:cxnSp>
        <p:sp>
          <p:nvSpPr>
            <p:cNvPr id="112" name="Freeform 1">
              <a:extLst>
                <a:ext uri="{FF2B5EF4-FFF2-40B4-BE49-F238E27FC236}">
                  <a16:creationId xmlns:a16="http://schemas.microsoft.com/office/drawing/2014/main" id="{52302C21-6EE3-7C1E-3E15-2962B58B6D89}"/>
                </a:ext>
              </a:extLst>
            </p:cNvPr>
            <p:cNvSpPr/>
            <p:nvPr/>
          </p:nvSpPr>
          <p:spPr bwMode="auto">
            <a:xfrm>
              <a:off x="1752201" y="1940971"/>
              <a:ext cx="3632591" cy="2350630"/>
            </a:xfrm>
            <a:custGeom>
              <a:avLst/>
              <a:gdLst>
                <a:gd name="connsiteX0" fmla="*/ 0 w 3595363"/>
                <a:gd name="connsiteY0" fmla="*/ 0 h 2350630"/>
                <a:gd name="connsiteX1" fmla="*/ 0 w 3595363"/>
                <a:gd name="connsiteY1" fmla="*/ 2350630 h 2350630"/>
                <a:gd name="connsiteX2" fmla="*/ 3595363 w 3595363"/>
                <a:gd name="connsiteY2" fmla="*/ 2350630 h 2350630"/>
              </a:gdLst>
              <a:ahLst/>
              <a:cxnLst>
                <a:cxn ang="0">
                  <a:pos x="connsiteX0" y="connsiteY0"/>
                </a:cxn>
                <a:cxn ang="0">
                  <a:pos x="connsiteX1" y="connsiteY1"/>
                </a:cxn>
                <a:cxn ang="0">
                  <a:pos x="connsiteX2" y="connsiteY2"/>
                </a:cxn>
              </a:cxnLst>
              <a:rect l="l" t="t" r="r" b="b"/>
              <a:pathLst>
                <a:path w="3595363" h="2350630">
                  <a:moveTo>
                    <a:pt x="0" y="0"/>
                  </a:moveTo>
                  <a:lnTo>
                    <a:pt x="0" y="2350630"/>
                  </a:lnTo>
                  <a:lnTo>
                    <a:pt x="3595363" y="2350630"/>
                  </a:lnTo>
                </a:path>
              </a:pathLst>
            </a:custGeom>
            <a:noFill/>
            <a:ln w="12700">
              <a:solidFill>
                <a:srgbClr val="000000"/>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cxnSp>
          <p:nvCxnSpPr>
            <p:cNvPr id="113" name="Straight Connector 112">
              <a:extLst>
                <a:ext uri="{FF2B5EF4-FFF2-40B4-BE49-F238E27FC236}">
                  <a16:creationId xmlns:a16="http://schemas.microsoft.com/office/drawing/2014/main" id="{1D3D788E-B9DC-DD6D-65ED-D56FF6AE5DC9}"/>
                </a:ext>
              </a:extLst>
            </p:cNvPr>
            <p:cNvCxnSpPr/>
            <p:nvPr/>
          </p:nvCxnSpPr>
          <p:spPr bwMode="auto">
            <a:xfrm>
              <a:off x="1752201" y="4288080"/>
              <a:ext cx="0" cy="83320"/>
            </a:xfrm>
            <a:prstGeom prst="line">
              <a:avLst/>
            </a:prstGeom>
            <a:noFill/>
            <a:ln w="12700" cap="flat" cmpd="sng" algn="ctr">
              <a:solidFill>
                <a:srgbClr val="000000"/>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97F1BFF-F5EC-2C12-26F3-3A7B404289C4}"/>
                </a:ext>
              </a:extLst>
            </p:cNvPr>
            <p:cNvCxnSpPr/>
            <p:nvPr/>
          </p:nvCxnSpPr>
          <p:spPr bwMode="auto">
            <a:xfrm>
              <a:off x="3560796" y="4288080"/>
              <a:ext cx="0" cy="83320"/>
            </a:xfrm>
            <a:prstGeom prst="line">
              <a:avLst/>
            </a:prstGeom>
            <a:noFill/>
            <a:ln w="12700" cap="flat" cmpd="sng" algn="ctr">
              <a:solidFill>
                <a:srgbClr val="000000"/>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E2E0D6F2-1332-7BA3-2B5D-C3B0B0EDC2E4}"/>
                </a:ext>
              </a:extLst>
            </p:cNvPr>
            <p:cNvCxnSpPr/>
            <p:nvPr/>
          </p:nvCxnSpPr>
          <p:spPr bwMode="auto">
            <a:xfrm>
              <a:off x="5369390" y="4288080"/>
              <a:ext cx="0" cy="83320"/>
            </a:xfrm>
            <a:prstGeom prst="line">
              <a:avLst/>
            </a:prstGeom>
            <a:noFill/>
            <a:ln w="12700" cap="flat" cmpd="sng" algn="ctr">
              <a:solidFill>
                <a:srgbClr val="000000"/>
              </a:solidFill>
              <a:prstDash val="solid"/>
              <a:round/>
              <a:headEnd type="none" w="med" len="med"/>
              <a:tailEnd type="none" w="med" len="med"/>
            </a:ln>
            <a:effectLst/>
          </p:spPr>
        </p:cxnSp>
      </p:grpSp>
      <p:cxnSp>
        <p:nvCxnSpPr>
          <p:cNvPr id="116" name="Straight Connector 115">
            <a:extLst>
              <a:ext uri="{FF2B5EF4-FFF2-40B4-BE49-F238E27FC236}">
                <a16:creationId xmlns:a16="http://schemas.microsoft.com/office/drawing/2014/main" id="{28381595-4D48-700F-80BB-E2924AFBE4A8}"/>
              </a:ext>
            </a:extLst>
          </p:cNvPr>
          <p:cNvCxnSpPr/>
          <p:nvPr/>
        </p:nvCxnSpPr>
        <p:spPr bwMode="auto">
          <a:xfrm>
            <a:off x="1517523" y="4834355"/>
            <a:ext cx="3978839" cy="0"/>
          </a:xfrm>
          <a:prstGeom prst="line">
            <a:avLst/>
          </a:prstGeom>
          <a:noFill/>
          <a:ln w="28575" cap="flat" cmpd="sng" algn="ctr">
            <a:solidFill>
              <a:srgbClr val="000000"/>
            </a:solidFill>
            <a:prstDash val="solid"/>
            <a:round/>
            <a:headEnd type="none" w="med" len="med"/>
            <a:tailEnd type="none" w="med" len="med"/>
          </a:ln>
          <a:effectLst/>
        </p:spPr>
      </p:cxnSp>
      <p:sp>
        <p:nvSpPr>
          <p:cNvPr id="117" name="TextBox 116">
            <a:extLst>
              <a:ext uri="{FF2B5EF4-FFF2-40B4-BE49-F238E27FC236}">
                <a16:creationId xmlns:a16="http://schemas.microsoft.com/office/drawing/2014/main" id="{5E4082B2-0D27-B204-27CC-A00F122D6FE9}"/>
              </a:ext>
            </a:extLst>
          </p:cNvPr>
          <p:cNvSpPr txBox="1"/>
          <p:nvPr/>
        </p:nvSpPr>
        <p:spPr bwMode="auto">
          <a:xfrm>
            <a:off x="2065863" y="4864886"/>
            <a:ext cx="11528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GMR</a:t>
            </a:r>
            <a:b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(90% Cl)</a:t>
            </a:r>
          </a:p>
        </p:txBody>
      </p:sp>
      <p:sp>
        <p:nvSpPr>
          <p:cNvPr id="118" name="TextBox 117">
            <a:extLst>
              <a:ext uri="{FF2B5EF4-FFF2-40B4-BE49-F238E27FC236}">
                <a16:creationId xmlns:a16="http://schemas.microsoft.com/office/drawing/2014/main" id="{DD878292-20A5-1A8B-0AEC-A3C37590A8C0}"/>
              </a:ext>
            </a:extLst>
          </p:cNvPr>
          <p:cNvSpPr txBox="1"/>
          <p:nvPr/>
        </p:nvSpPr>
        <p:spPr bwMode="auto">
          <a:xfrm>
            <a:off x="3796875" y="4872718"/>
            <a:ext cx="14045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1.05</a:t>
            </a:r>
            <a:b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(0.88-1.24)</a:t>
            </a:r>
          </a:p>
        </p:txBody>
      </p:sp>
      <p:sp>
        <p:nvSpPr>
          <p:cNvPr id="2" name="Title 1">
            <a:extLst>
              <a:ext uri="{FF2B5EF4-FFF2-40B4-BE49-F238E27FC236}">
                <a16:creationId xmlns:a16="http://schemas.microsoft.com/office/drawing/2014/main" id="{A10B74AD-C514-0D10-E3B2-2F96D78AE3FA}"/>
              </a:ext>
            </a:extLst>
          </p:cNvPr>
          <p:cNvSpPr>
            <a:spLocks noGrp="1"/>
          </p:cNvSpPr>
          <p:nvPr>
            <p:ph type="title"/>
          </p:nvPr>
        </p:nvSpPr>
        <p:spPr>
          <a:xfrm>
            <a:off x="231078" y="260162"/>
            <a:ext cx="11740260" cy="1044132"/>
          </a:xfrm>
        </p:spPr>
        <p:txBody>
          <a:bodyPr/>
          <a:lstStyle/>
          <a:p>
            <a:r>
              <a:rPr lang="en-US" dirty="0"/>
              <a:t>IMscin001 Part 2: Cycle 1 C</a:t>
            </a:r>
            <a:r>
              <a:rPr lang="en-US" baseline="-25000" dirty="0"/>
              <a:t>trough</a:t>
            </a:r>
            <a:r>
              <a:rPr lang="en-US" dirty="0"/>
              <a:t> and AUC on Days 0-21 (Coprimary Endpoints)</a:t>
            </a:r>
          </a:p>
        </p:txBody>
      </p:sp>
      <p:sp>
        <p:nvSpPr>
          <p:cNvPr id="4" name="Content Placeholder 3">
            <a:extLst>
              <a:ext uri="{FF2B5EF4-FFF2-40B4-BE49-F238E27FC236}">
                <a16:creationId xmlns:a16="http://schemas.microsoft.com/office/drawing/2014/main" id="{A0C343A7-F9C7-AFA4-6BF0-F9282AE76D3D}"/>
              </a:ext>
            </a:extLst>
          </p:cNvPr>
          <p:cNvSpPr>
            <a:spLocks noGrp="1"/>
          </p:cNvSpPr>
          <p:nvPr>
            <p:ph sz="quarter" idx="10"/>
          </p:nvPr>
        </p:nvSpPr>
        <p:spPr/>
        <p:txBody>
          <a:bodyPr/>
          <a:lstStyle/>
          <a:p>
            <a:pPr algn="ctr"/>
            <a:r>
              <a:rPr lang="en-US" dirty="0"/>
              <a:t>NCT03735121. Burotto. Ann Oncol. 2023;34:693. Burotto. J Thorac Oncol. 2024;19:1460. Burotto. ESMO. 2025; Abstr 1854P.</a:t>
            </a:r>
          </a:p>
        </p:txBody>
      </p:sp>
      <p:cxnSp>
        <p:nvCxnSpPr>
          <p:cNvPr id="53" name="Straight Connector 52">
            <a:extLst>
              <a:ext uri="{FF2B5EF4-FFF2-40B4-BE49-F238E27FC236}">
                <a16:creationId xmlns:a16="http://schemas.microsoft.com/office/drawing/2014/main" id="{15DDBEFA-8CBF-6266-A33B-C475FBC3B900}"/>
              </a:ext>
            </a:extLst>
          </p:cNvPr>
          <p:cNvCxnSpPr>
            <a:cxnSpLocks/>
          </p:cNvCxnSpPr>
          <p:nvPr/>
        </p:nvCxnSpPr>
        <p:spPr bwMode="auto">
          <a:xfrm>
            <a:off x="2656221" y="2303480"/>
            <a:ext cx="0" cy="1362965"/>
          </a:xfrm>
          <a:prstGeom prst="line">
            <a:avLst/>
          </a:prstGeom>
          <a:noFill/>
          <a:ln w="12700" cap="flat" cmpd="sng" algn="ctr">
            <a:solidFill>
              <a:schemeClr val="tx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C16CF1C-65D3-0B97-365D-7202B436F8B5}"/>
              </a:ext>
            </a:extLst>
          </p:cNvPr>
          <p:cNvCxnSpPr>
            <a:cxnSpLocks/>
          </p:cNvCxnSpPr>
          <p:nvPr/>
        </p:nvCxnSpPr>
        <p:spPr bwMode="auto">
          <a:xfrm>
            <a:off x="4449712" y="2548155"/>
            <a:ext cx="0" cy="1024015"/>
          </a:xfrm>
          <a:prstGeom prst="line">
            <a:avLst/>
          </a:prstGeom>
          <a:noFill/>
          <a:ln w="12700" cap="flat" cmpd="sng" algn="ctr">
            <a:solidFill>
              <a:schemeClr val="tx1"/>
            </a:solidFill>
            <a:prstDash val="solid"/>
            <a:round/>
            <a:headEnd type="none" w="med" len="med"/>
            <a:tailEnd type="none" w="med" len="med"/>
          </a:ln>
          <a:effectLst/>
        </p:spPr>
      </p:cxnSp>
      <p:grpSp>
        <p:nvGrpSpPr>
          <p:cNvPr id="46" name="Group 45">
            <a:extLst>
              <a:ext uri="{FF2B5EF4-FFF2-40B4-BE49-F238E27FC236}">
                <a16:creationId xmlns:a16="http://schemas.microsoft.com/office/drawing/2014/main" id="{3DCA0215-B2F1-35D4-407F-DCC4767EC7C1}"/>
              </a:ext>
            </a:extLst>
          </p:cNvPr>
          <p:cNvGrpSpPr/>
          <p:nvPr/>
        </p:nvGrpSpPr>
        <p:grpSpPr>
          <a:xfrm>
            <a:off x="4405557" y="2544004"/>
            <a:ext cx="98878" cy="1024015"/>
            <a:chOff x="2943006" y="2425700"/>
            <a:chExt cx="131607" cy="358912"/>
          </a:xfrm>
        </p:grpSpPr>
        <p:cxnSp>
          <p:nvCxnSpPr>
            <p:cNvPr id="47" name="Straight Connector 46">
              <a:extLst>
                <a:ext uri="{FF2B5EF4-FFF2-40B4-BE49-F238E27FC236}">
                  <a16:creationId xmlns:a16="http://schemas.microsoft.com/office/drawing/2014/main" id="{1B55DABD-6CE1-BB36-44E8-93CB609FB99C}"/>
                </a:ext>
              </a:extLst>
            </p:cNvPr>
            <p:cNvCxnSpPr>
              <a:cxnSpLocks/>
            </p:cNvCxnSpPr>
            <p:nvPr/>
          </p:nvCxnSpPr>
          <p:spPr bwMode="auto">
            <a:xfrm>
              <a:off x="2943006" y="2425700"/>
              <a:ext cx="131607" cy="0"/>
            </a:xfrm>
            <a:prstGeom prst="line">
              <a:avLst/>
            </a:prstGeom>
            <a:noFill/>
            <a:ln w="12700" cap="flat" cmpd="sng" algn="ctr">
              <a:solidFill>
                <a:schemeClr val="tx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E35B9C2-601C-840B-1A83-9380B6C52D93}"/>
                </a:ext>
              </a:extLst>
            </p:cNvPr>
            <p:cNvCxnSpPr>
              <a:cxnSpLocks/>
            </p:cNvCxnSpPr>
            <p:nvPr/>
          </p:nvCxnSpPr>
          <p:spPr bwMode="auto">
            <a:xfrm>
              <a:off x="2943006" y="2784612"/>
              <a:ext cx="131607" cy="0"/>
            </a:xfrm>
            <a:prstGeom prst="line">
              <a:avLst/>
            </a:prstGeom>
            <a:noFill/>
            <a:ln w="12700" cap="flat" cmpd="sng" algn="ctr">
              <a:solidFill>
                <a:schemeClr val="tx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2AED01ED-1B43-E5DF-1D27-3178620624C2}"/>
              </a:ext>
            </a:extLst>
          </p:cNvPr>
          <p:cNvGrpSpPr/>
          <p:nvPr/>
        </p:nvGrpSpPr>
        <p:grpSpPr>
          <a:xfrm>
            <a:off x="2599003" y="2299329"/>
            <a:ext cx="98878" cy="1362965"/>
            <a:chOff x="2943006" y="2425700"/>
            <a:chExt cx="131607" cy="358912"/>
          </a:xfrm>
        </p:grpSpPr>
        <p:cxnSp>
          <p:nvCxnSpPr>
            <p:cNvPr id="51" name="Straight Connector 50">
              <a:extLst>
                <a:ext uri="{FF2B5EF4-FFF2-40B4-BE49-F238E27FC236}">
                  <a16:creationId xmlns:a16="http://schemas.microsoft.com/office/drawing/2014/main" id="{37E83AAA-A133-227E-AFA8-C1E7E42471A1}"/>
                </a:ext>
              </a:extLst>
            </p:cNvPr>
            <p:cNvCxnSpPr>
              <a:cxnSpLocks/>
            </p:cNvCxnSpPr>
            <p:nvPr/>
          </p:nvCxnSpPr>
          <p:spPr bwMode="auto">
            <a:xfrm>
              <a:off x="2943006" y="2425700"/>
              <a:ext cx="131607" cy="0"/>
            </a:xfrm>
            <a:prstGeom prst="line">
              <a:avLst/>
            </a:prstGeom>
            <a:noFill/>
            <a:ln w="12700" cap="flat" cmpd="sng" algn="ctr">
              <a:solidFill>
                <a:schemeClr val="tx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DA18580-4E26-0749-6034-CE6D1E34CB79}"/>
                </a:ext>
              </a:extLst>
            </p:cNvPr>
            <p:cNvCxnSpPr>
              <a:cxnSpLocks/>
            </p:cNvCxnSpPr>
            <p:nvPr/>
          </p:nvCxnSpPr>
          <p:spPr bwMode="auto">
            <a:xfrm>
              <a:off x="2943006" y="2784612"/>
              <a:ext cx="131607" cy="0"/>
            </a:xfrm>
            <a:prstGeom prst="line">
              <a:avLst/>
            </a:prstGeom>
            <a:noFill/>
            <a:ln w="12700" cap="flat" cmpd="sng" algn="ctr">
              <a:solidFill>
                <a:schemeClr val="tx1"/>
              </a:solidFill>
              <a:prstDash val="solid"/>
              <a:round/>
              <a:headEnd type="none" w="med" len="med"/>
              <a:tailEnd type="none" w="med" len="med"/>
            </a:ln>
            <a:effectLst/>
          </p:spPr>
        </p:cxnSp>
      </p:grpSp>
    </p:spTree>
    <p:extLst>
      <p:ext uri="{BB962C8B-B14F-4D97-AF65-F5344CB8AC3E}">
        <p14:creationId xmlns:p14="http://schemas.microsoft.com/office/powerpoint/2010/main" val="2076459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2E330-4056-C8C1-E582-D7821904C50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23CAF1-916D-5C6B-6054-FF8A73F25CFA}"/>
              </a:ext>
            </a:extLst>
          </p:cNvPr>
          <p:cNvSpPr>
            <a:spLocks noGrp="1"/>
          </p:cNvSpPr>
          <p:nvPr>
            <p:ph idx="1"/>
          </p:nvPr>
        </p:nvSpPr>
        <p:spPr>
          <a:xfrm>
            <a:off x="231078" y="1411863"/>
            <a:ext cx="11740260" cy="314104"/>
          </a:xfrm>
        </p:spPr>
        <p:txBody>
          <a:bodyPr/>
          <a:lstStyle/>
          <a:p>
            <a:r>
              <a:rPr lang="en-US" sz="2000" dirty="0"/>
              <a:t>International, open-label, randomized phase III noninferiority trial</a:t>
            </a:r>
          </a:p>
        </p:txBody>
      </p:sp>
      <p:sp>
        <p:nvSpPr>
          <p:cNvPr id="45" name="Text Box 23">
            <a:extLst>
              <a:ext uri="{FF2B5EF4-FFF2-40B4-BE49-F238E27FC236}">
                <a16:creationId xmlns:a16="http://schemas.microsoft.com/office/drawing/2014/main" id="{ED149E2E-0C53-6736-23B7-B549F05088AD}"/>
              </a:ext>
            </a:extLst>
          </p:cNvPr>
          <p:cNvSpPr txBox="1">
            <a:spLocks noChangeArrowheads="1"/>
          </p:cNvSpPr>
          <p:nvPr/>
        </p:nvSpPr>
        <p:spPr bwMode="auto">
          <a:xfrm>
            <a:off x="259336" y="2556714"/>
            <a:ext cx="3593987"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 typeface="Wingdings" panose="05000000000000000000" pitchFamily="2" charset="2"/>
              <a:buNone/>
              <a:defRPr/>
            </a:pPr>
            <a:r>
              <a:rPr lang="en-GB" altLang="en-US" sz="1400" dirty="0">
                <a:solidFill>
                  <a:srgbClr val="000000"/>
                </a:solidFill>
                <a:latin typeface="Poppins" panose="00000500000000000000" pitchFamily="2" charset="0"/>
                <a:cs typeface="Poppins" panose="00000500000000000000" pitchFamily="2" charset="0"/>
              </a:rPr>
              <a:t>Adults with histologically confirmed stage IV squamous or nonsquamous NSCLC; no previous systemic therapy; no previous radiation therapy to the lung ≤6 mo of start and/or no prior radiotherapy within 2 wk from start or being treated for radiation-related toxicity with corticosteroids; no </a:t>
            </a:r>
            <a:r>
              <a:rPr lang="en-GB" altLang="en-US" sz="1400" i="1" dirty="0">
                <a:solidFill>
                  <a:srgbClr val="000000"/>
                </a:solidFill>
                <a:latin typeface="Poppins" panose="00000500000000000000" pitchFamily="2" charset="0"/>
                <a:cs typeface="Poppins" panose="00000500000000000000" pitchFamily="2" charset="0"/>
              </a:rPr>
              <a:t>EGFR/ALK/ROS1</a:t>
            </a:r>
            <a:r>
              <a:rPr lang="en-GB" altLang="en-US" sz="1400" dirty="0">
                <a:solidFill>
                  <a:srgbClr val="000000"/>
                </a:solidFill>
                <a:latin typeface="Poppins" panose="00000500000000000000" pitchFamily="2" charset="0"/>
                <a:cs typeface="Poppins" panose="00000500000000000000" pitchFamily="2" charset="0"/>
              </a:rPr>
              <a:t>-sensitizing mutations, no pneumonitis/ILD</a:t>
            </a:r>
          </a:p>
          <a:p>
            <a:pPr algn="ctr" eaLnBrk="0" fontAlgn="base" hangingPunct="0">
              <a:lnSpc>
                <a:spcPct val="100000"/>
              </a:lnSpc>
              <a:spcBef>
                <a:spcPct val="0"/>
              </a:spcBef>
              <a:spcAft>
                <a:spcPct val="0"/>
              </a:spcAft>
              <a:buClrTx/>
              <a:buFontTx/>
              <a:buNone/>
              <a:defRPr/>
            </a:pPr>
            <a:r>
              <a:rPr lang="en-GB" altLang="en-US" sz="1400" dirty="0">
                <a:solidFill>
                  <a:srgbClr val="000000"/>
                </a:solidFill>
                <a:latin typeface="Poppins" panose="00000500000000000000" pitchFamily="2" charset="0"/>
                <a:cs typeface="Poppins" panose="00000500000000000000" pitchFamily="2" charset="0"/>
              </a:rPr>
              <a:t>(N = 377)</a:t>
            </a:r>
            <a:endParaRPr lang="en-US" altLang="en-US" sz="1400" dirty="0">
              <a:solidFill>
                <a:srgbClr val="000000"/>
              </a:solidFill>
              <a:latin typeface="Poppins" panose="00000500000000000000" pitchFamily="2" charset="0"/>
              <a:cs typeface="Poppins" panose="00000500000000000000" pitchFamily="2" charset="0"/>
            </a:endParaRPr>
          </a:p>
        </p:txBody>
      </p:sp>
      <p:sp>
        <p:nvSpPr>
          <p:cNvPr id="46" name="Line 33">
            <a:extLst>
              <a:ext uri="{FF2B5EF4-FFF2-40B4-BE49-F238E27FC236}">
                <a16:creationId xmlns:a16="http://schemas.microsoft.com/office/drawing/2014/main" id="{14C47206-40E7-D7C7-E2A0-6B3A606F1FCC}"/>
              </a:ext>
            </a:extLst>
          </p:cNvPr>
          <p:cNvSpPr>
            <a:spLocks noChangeShapeType="1"/>
          </p:cNvSpPr>
          <p:nvPr/>
        </p:nvSpPr>
        <p:spPr bwMode="auto">
          <a:xfrm>
            <a:off x="3887205" y="3859346"/>
            <a:ext cx="411821" cy="410609"/>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47" name="Rectangle 24">
            <a:extLst>
              <a:ext uri="{FF2B5EF4-FFF2-40B4-BE49-F238E27FC236}">
                <a16:creationId xmlns:a16="http://schemas.microsoft.com/office/drawing/2014/main" id="{779D0522-2347-BAC2-07E9-E1AE166F474A}"/>
              </a:ext>
            </a:extLst>
          </p:cNvPr>
          <p:cNvSpPr>
            <a:spLocks noChangeArrowheads="1"/>
          </p:cNvSpPr>
          <p:nvPr/>
        </p:nvSpPr>
        <p:spPr bwMode="auto">
          <a:xfrm>
            <a:off x="4380068" y="2619577"/>
            <a:ext cx="2765620" cy="1080029"/>
          </a:xfrm>
          <a:prstGeom prst="rect">
            <a:avLst/>
          </a:prstGeom>
          <a:solidFill>
            <a:srgbClr val="E1471D"/>
          </a:solidFill>
          <a:ln w="9525">
            <a:noFill/>
            <a:miter lim="800000"/>
            <a:headEnd/>
            <a:tailEnd/>
          </a:ln>
        </p:spPr>
        <p:txBody>
          <a:bodyPr wrap="square" anchor="ctr" anchorCtr="1"/>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Pembrolizumab </a:t>
            </a: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790 mg + </a:t>
            </a: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Berahyaluronidase alfa </a:t>
            </a: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SC Q6W + </a:t>
            </a: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CT*</a:t>
            </a: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Q3W</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 = 251)</a:t>
            </a:r>
          </a:p>
        </p:txBody>
      </p:sp>
      <p:sp>
        <p:nvSpPr>
          <p:cNvPr id="48" name="Rectangle 24">
            <a:extLst>
              <a:ext uri="{FF2B5EF4-FFF2-40B4-BE49-F238E27FC236}">
                <a16:creationId xmlns:a16="http://schemas.microsoft.com/office/drawing/2014/main" id="{795DBCA1-23CC-8B6A-804A-AAAAD286DC84}"/>
              </a:ext>
            </a:extLst>
          </p:cNvPr>
          <p:cNvSpPr>
            <a:spLocks noChangeArrowheads="1"/>
          </p:cNvSpPr>
          <p:nvPr/>
        </p:nvSpPr>
        <p:spPr bwMode="auto">
          <a:xfrm>
            <a:off x="4380068" y="3747230"/>
            <a:ext cx="2765620" cy="1076569"/>
          </a:xfrm>
          <a:prstGeom prst="rect">
            <a:avLst/>
          </a:prstGeom>
          <a:solidFill>
            <a:schemeClr val="accent6"/>
          </a:solidFill>
          <a:ln w="9525">
            <a:noFill/>
            <a:miter lim="800000"/>
            <a:headEnd/>
            <a:tailEnd/>
          </a:ln>
        </p:spPr>
        <p:txBody>
          <a:bodyPr wrap="square" anchor="ctr" anchorCtr="1"/>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Pembrolizumab</a:t>
            </a: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400 mg IV Q6W +</a:t>
            </a: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CT* </a:t>
            </a: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Q3W</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 = 126)</a:t>
            </a:r>
          </a:p>
        </p:txBody>
      </p:sp>
      <p:sp>
        <p:nvSpPr>
          <p:cNvPr id="49" name="Content Placeholder 4">
            <a:extLst>
              <a:ext uri="{FF2B5EF4-FFF2-40B4-BE49-F238E27FC236}">
                <a16:creationId xmlns:a16="http://schemas.microsoft.com/office/drawing/2014/main" id="{94BFF427-3E1F-922F-96B6-F96CF4AE1C16}"/>
              </a:ext>
            </a:extLst>
          </p:cNvPr>
          <p:cNvSpPr txBox="1">
            <a:spLocks/>
          </p:cNvSpPr>
          <p:nvPr/>
        </p:nvSpPr>
        <p:spPr bwMode="auto">
          <a:xfrm>
            <a:off x="4380067" y="4829829"/>
            <a:ext cx="7170283" cy="41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1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*Pemetrexed + investigator’s choice cisplatin/carboplatin then pemetrexed maintenance (nonsquamous) or carboplatin + investigator’s choice paclitaxel/nab-paclitaxel (squamous).</a:t>
            </a:r>
            <a:endParaRPr kumimoji="0" lang="en-US" altLang="en-US" sz="11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11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52" name="Text Box 23">
            <a:extLst>
              <a:ext uri="{FF2B5EF4-FFF2-40B4-BE49-F238E27FC236}">
                <a16:creationId xmlns:a16="http://schemas.microsoft.com/office/drawing/2014/main" id="{FC822F15-8386-0CE7-E906-CB2F45BFA99F}"/>
              </a:ext>
            </a:extLst>
          </p:cNvPr>
          <p:cNvSpPr txBox="1">
            <a:spLocks noChangeArrowheads="1"/>
          </p:cNvSpPr>
          <p:nvPr/>
        </p:nvSpPr>
        <p:spPr bwMode="auto">
          <a:xfrm>
            <a:off x="8560791" y="2298841"/>
            <a:ext cx="21984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GB" altLang="en-US" sz="1400" b="1" dirty="0">
                <a:solidFill>
                  <a:srgbClr val="000000"/>
                </a:solidFill>
                <a:latin typeface="Poppins" panose="00000500000000000000" pitchFamily="2" charset="0"/>
                <a:cs typeface="Poppins" panose="00000500000000000000" pitchFamily="2" charset="0"/>
              </a:rPr>
              <a:t>Up to 16 Cycles</a:t>
            </a:r>
            <a:endParaRPr lang="en-US" altLang="en-US" sz="1400" b="1" dirty="0">
              <a:solidFill>
                <a:srgbClr val="000000"/>
              </a:solidFill>
              <a:latin typeface="Poppins" panose="00000500000000000000" pitchFamily="2" charset="0"/>
              <a:cs typeface="Poppins" panose="00000500000000000000" pitchFamily="2" charset="0"/>
            </a:endParaRPr>
          </a:p>
        </p:txBody>
      </p:sp>
      <p:sp>
        <p:nvSpPr>
          <p:cNvPr id="53" name="Text Box 23">
            <a:extLst>
              <a:ext uri="{FF2B5EF4-FFF2-40B4-BE49-F238E27FC236}">
                <a16:creationId xmlns:a16="http://schemas.microsoft.com/office/drawing/2014/main" id="{B5407BAA-B605-0CB1-CC7D-09462F58C8BA}"/>
              </a:ext>
            </a:extLst>
          </p:cNvPr>
          <p:cNvSpPr txBox="1">
            <a:spLocks noChangeArrowheads="1"/>
          </p:cNvSpPr>
          <p:nvPr/>
        </p:nvSpPr>
        <p:spPr bwMode="auto">
          <a:xfrm>
            <a:off x="5170510" y="2339571"/>
            <a:ext cx="9742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GB" altLang="en-US" sz="1400" b="1" dirty="0">
                <a:solidFill>
                  <a:srgbClr val="000000"/>
                </a:solidFill>
                <a:latin typeface="Poppins" panose="00000500000000000000" pitchFamily="2" charset="0"/>
                <a:cs typeface="Poppins" panose="00000500000000000000" pitchFamily="2" charset="0"/>
              </a:rPr>
              <a:t>2 Cycles</a:t>
            </a:r>
            <a:endParaRPr lang="en-US" altLang="en-US" sz="1400" b="1" dirty="0">
              <a:solidFill>
                <a:srgbClr val="000000"/>
              </a:solidFill>
              <a:latin typeface="Poppins" panose="00000500000000000000" pitchFamily="2" charset="0"/>
              <a:cs typeface="Poppins" panose="00000500000000000000" pitchFamily="2" charset="0"/>
            </a:endParaRPr>
          </a:p>
        </p:txBody>
      </p:sp>
      <p:sp>
        <p:nvSpPr>
          <p:cNvPr id="54" name="Rectangle 24">
            <a:extLst>
              <a:ext uri="{FF2B5EF4-FFF2-40B4-BE49-F238E27FC236}">
                <a16:creationId xmlns:a16="http://schemas.microsoft.com/office/drawing/2014/main" id="{30702D0B-7055-3137-5311-23DE24A515D8}"/>
              </a:ext>
            </a:extLst>
          </p:cNvPr>
          <p:cNvSpPr>
            <a:spLocks noChangeArrowheads="1"/>
          </p:cNvSpPr>
          <p:nvPr/>
        </p:nvSpPr>
        <p:spPr bwMode="auto">
          <a:xfrm>
            <a:off x="7557509" y="2619579"/>
            <a:ext cx="3992842" cy="1080027"/>
          </a:xfrm>
          <a:prstGeom prst="rect">
            <a:avLst/>
          </a:prstGeom>
          <a:solidFill>
            <a:srgbClr val="E1471D"/>
          </a:solidFill>
          <a:ln w="9525">
            <a:noFill/>
            <a:miter lim="800000"/>
            <a:headEnd/>
            <a:tailEnd/>
          </a:ln>
        </p:spPr>
        <p:txBody>
          <a:bodyPr wrap="square" anchor="ctr" anchorCtr="1"/>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Pembrolizumab </a:t>
            </a: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790 mg</a:t>
            </a:r>
            <a:b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b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a:t>
            </a: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Berahyaluronidase alfa </a:t>
            </a: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SC Q6W + </a:t>
            </a: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Pemetrexed </a:t>
            </a: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maintenance (nonsquamous only) </a:t>
            </a:r>
          </a:p>
        </p:txBody>
      </p:sp>
      <p:sp>
        <p:nvSpPr>
          <p:cNvPr id="55" name="Rectangle 24">
            <a:extLst>
              <a:ext uri="{FF2B5EF4-FFF2-40B4-BE49-F238E27FC236}">
                <a16:creationId xmlns:a16="http://schemas.microsoft.com/office/drawing/2014/main" id="{EFAE2003-C4ED-2928-D140-73239D1D9922}"/>
              </a:ext>
            </a:extLst>
          </p:cNvPr>
          <p:cNvSpPr>
            <a:spLocks noChangeArrowheads="1"/>
          </p:cNvSpPr>
          <p:nvPr/>
        </p:nvSpPr>
        <p:spPr bwMode="auto">
          <a:xfrm>
            <a:off x="7557509" y="3777739"/>
            <a:ext cx="3992842" cy="1046060"/>
          </a:xfrm>
          <a:prstGeom prst="rect">
            <a:avLst/>
          </a:prstGeom>
          <a:solidFill>
            <a:schemeClr val="accent6"/>
          </a:solidFill>
          <a:ln w="9525">
            <a:noFill/>
            <a:miter lim="800000"/>
            <a:headEnd/>
            <a:tailEnd/>
          </a:ln>
        </p:spPr>
        <p:txBody>
          <a:bodyPr wrap="square" anchor="ctr" anchorCtr="1"/>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Pembrolizumab </a:t>
            </a: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400 mg IV Q6W</a:t>
            </a: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a:t>
            </a:r>
            <a:b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b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a:t>
            </a: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Pemetrexed </a:t>
            </a: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maintenance (nonsquamous only) </a:t>
            </a:r>
          </a:p>
        </p:txBody>
      </p:sp>
      <p:sp>
        <p:nvSpPr>
          <p:cNvPr id="56" name="Content Placeholder 4">
            <a:extLst>
              <a:ext uri="{FF2B5EF4-FFF2-40B4-BE49-F238E27FC236}">
                <a16:creationId xmlns:a16="http://schemas.microsoft.com/office/drawing/2014/main" id="{D9525FE3-265F-0787-10C5-1FBA174988D7}"/>
              </a:ext>
            </a:extLst>
          </p:cNvPr>
          <p:cNvSpPr txBox="1">
            <a:spLocks/>
          </p:cNvSpPr>
          <p:nvPr/>
        </p:nvSpPr>
        <p:spPr bwMode="auto">
          <a:xfrm>
            <a:off x="1451365" y="1748153"/>
            <a:ext cx="5209775" cy="568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200" b="0" i="1"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Stratified by PS (0 vs 1), histology (squamous vs nonsquamous), PD-L1 TPS (&lt;50% vs ≥50%), geographic region (E Asia vs </a:t>
            </a:r>
            <a:br>
              <a:rPr kumimoji="0" lang="en-US" sz="1200" b="0" i="1"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200" b="0" i="1"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 America/W Europe/Australia/New Zealand vs RoW)</a:t>
            </a:r>
            <a:endParaRPr kumimoji="0" lang="en-US" altLang="en-US" sz="1200" b="0" i="1"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1200" b="0" i="1"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cxnSp>
        <p:nvCxnSpPr>
          <p:cNvPr id="57" name="Straight Arrow Connector 56">
            <a:extLst>
              <a:ext uri="{FF2B5EF4-FFF2-40B4-BE49-F238E27FC236}">
                <a16:creationId xmlns:a16="http://schemas.microsoft.com/office/drawing/2014/main" id="{7C05CC4E-F610-87DD-E50B-561EE1B41F73}"/>
              </a:ext>
            </a:extLst>
          </p:cNvPr>
          <p:cNvCxnSpPr>
            <a:cxnSpLocks/>
            <a:stCxn id="56" idx="2"/>
          </p:cNvCxnSpPr>
          <p:nvPr/>
        </p:nvCxnSpPr>
        <p:spPr bwMode="auto">
          <a:xfrm flipH="1">
            <a:off x="4050118" y="2316999"/>
            <a:ext cx="6135" cy="822958"/>
          </a:xfrm>
          <a:prstGeom prst="straightConnector1">
            <a:avLst/>
          </a:prstGeom>
          <a:noFill/>
          <a:ln w="28575" cap="flat" cmpd="sng" algn="ctr">
            <a:solidFill>
              <a:srgbClr val="000000"/>
            </a:solidFill>
            <a:prstDash val="dash"/>
            <a:round/>
            <a:headEnd type="none" w="med" len="med"/>
            <a:tailEnd type="triangle"/>
          </a:ln>
          <a:effectLst/>
        </p:spPr>
      </p:cxnSp>
      <p:sp>
        <p:nvSpPr>
          <p:cNvPr id="58" name="Line 33">
            <a:extLst>
              <a:ext uri="{FF2B5EF4-FFF2-40B4-BE49-F238E27FC236}">
                <a16:creationId xmlns:a16="http://schemas.microsoft.com/office/drawing/2014/main" id="{0415E4F4-889B-D7FA-D49C-D46EDE908064}"/>
              </a:ext>
            </a:extLst>
          </p:cNvPr>
          <p:cNvSpPr>
            <a:spLocks noChangeShapeType="1"/>
          </p:cNvSpPr>
          <p:nvPr/>
        </p:nvSpPr>
        <p:spPr bwMode="auto">
          <a:xfrm>
            <a:off x="7145688" y="3139957"/>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59" name="Line 33">
            <a:extLst>
              <a:ext uri="{FF2B5EF4-FFF2-40B4-BE49-F238E27FC236}">
                <a16:creationId xmlns:a16="http://schemas.microsoft.com/office/drawing/2014/main" id="{0CAFE331-3113-70FE-A48B-5F3EB616FE9D}"/>
              </a:ext>
            </a:extLst>
          </p:cNvPr>
          <p:cNvSpPr>
            <a:spLocks noChangeShapeType="1"/>
          </p:cNvSpPr>
          <p:nvPr/>
        </p:nvSpPr>
        <p:spPr bwMode="auto">
          <a:xfrm>
            <a:off x="7145688" y="4251959"/>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cxnSp>
        <p:nvCxnSpPr>
          <p:cNvPr id="60" name="Straight Arrow Connector 59">
            <a:extLst>
              <a:ext uri="{FF2B5EF4-FFF2-40B4-BE49-F238E27FC236}">
                <a16:creationId xmlns:a16="http://schemas.microsoft.com/office/drawing/2014/main" id="{8CC40CF0-3D8A-43B4-900C-6937073A0DF1}"/>
              </a:ext>
            </a:extLst>
          </p:cNvPr>
          <p:cNvCxnSpPr>
            <a:cxnSpLocks/>
          </p:cNvCxnSpPr>
          <p:nvPr/>
        </p:nvCxnSpPr>
        <p:spPr bwMode="auto">
          <a:xfrm flipV="1">
            <a:off x="3887206" y="3139957"/>
            <a:ext cx="411820" cy="495939"/>
          </a:xfrm>
          <a:prstGeom prst="straightConnector1">
            <a:avLst/>
          </a:prstGeom>
          <a:noFill/>
          <a:ln w="28575" cap="flat" cmpd="sng" algn="ctr">
            <a:solidFill>
              <a:srgbClr val="000000"/>
            </a:solidFill>
            <a:prstDash val="solid"/>
            <a:round/>
            <a:headEnd type="none" w="med" len="med"/>
            <a:tailEnd type="triangle"/>
          </a:ln>
          <a:effectLst/>
        </p:spPr>
      </p:cxnSp>
      <p:sp>
        <p:nvSpPr>
          <p:cNvPr id="2" name="Title 1">
            <a:extLst>
              <a:ext uri="{FF2B5EF4-FFF2-40B4-BE49-F238E27FC236}">
                <a16:creationId xmlns:a16="http://schemas.microsoft.com/office/drawing/2014/main" id="{253C01CA-54C4-6DA9-8C0D-34C4C45BA0D6}"/>
              </a:ext>
            </a:extLst>
          </p:cNvPr>
          <p:cNvSpPr>
            <a:spLocks noGrp="1"/>
          </p:cNvSpPr>
          <p:nvPr>
            <p:ph type="title"/>
          </p:nvPr>
        </p:nvSpPr>
        <p:spPr>
          <a:xfrm>
            <a:off x="231078" y="260162"/>
            <a:ext cx="11740260" cy="1044132"/>
          </a:xfrm>
        </p:spPr>
        <p:txBody>
          <a:bodyPr/>
          <a:lstStyle/>
          <a:p>
            <a:r>
              <a:rPr lang="en-US" dirty="0"/>
              <a:t>MK-3475A-D77: CT + IV or SC Pembrolizumab With Berahyaluronidase alfa as 1L Treatment in NSCLC</a:t>
            </a:r>
          </a:p>
        </p:txBody>
      </p:sp>
      <p:sp>
        <p:nvSpPr>
          <p:cNvPr id="4" name="Content Placeholder 3">
            <a:extLst>
              <a:ext uri="{FF2B5EF4-FFF2-40B4-BE49-F238E27FC236}">
                <a16:creationId xmlns:a16="http://schemas.microsoft.com/office/drawing/2014/main" id="{8A4BB565-1D65-4235-F48C-6C6A52147C3F}"/>
              </a:ext>
            </a:extLst>
          </p:cNvPr>
          <p:cNvSpPr>
            <a:spLocks noGrp="1"/>
          </p:cNvSpPr>
          <p:nvPr>
            <p:ph sz="quarter" idx="10"/>
          </p:nvPr>
        </p:nvSpPr>
        <p:spPr/>
        <p:txBody>
          <a:bodyPr/>
          <a:lstStyle/>
          <a:p>
            <a:pPr algn="ctr"/>
            <a:r>
              <a:rPr lang="en-US" dirty="0"/>
              <a:t>NCT05722015. Felip. ELCC 2025. Abstr 8MO. Felip. Ann Oncol. 2025;36:775.</a:t>
            </a:r>
          </a:p>
        </p:txBody>
      </p:sp>
      <p:sp>
        <p:nvSpPr>
          <p:cNvPr id="5" name="Content Placeholder 2">
            <a:extLst>
              <a:ext uri="{FF2B5EF4-FFF2-40B4-BE49-F238E27FC236}">
                <a16:creationId xmlns:a16="http://schemas.microsoft.com/office/drawing/2014/main" id="{1AC8C436-C845-1532-59A3-4585DF148F0B}"/>
              </a:ext>
            </a:extLst>
          </p:cNvPr>
          <p:cNvSpPr txBox="1">
            <a:spLocks/>
          </p:cNvSpPr>
          <p:nvPr/>
        </p:nvSpPr>
        <p:spPr>
          <a:xfrm>
            <a:off x="259336" y="5443301"/>
            <a:ext cx="5498316" cy="1076569"/>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r:embed="rId3">
                  <a:extLst>
                    <a:ext uri="{96DAC541-7B7A-43D3-8B79-37D633B846F1}">
                      <asvg:svgBlip xmlns:asvg="http://schemas.microsoft.com/office/drawing/2016/SVG/main" r:embed="rId4"/>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t>Coprimary endpoints: </a:t>
            </a:r>
            <a:r>
              <a:rPr lang="en-US" sz="1800" dirty="0"/>
              <a:t>AUC of pembrolizumab (cycle 1; AUC</a:t>
            </a:r>
            <a:r>
              <a:rPr lang="en-US" sz="1800" baseline="-25000" dirty="0"/>
              <a:t>0-6wk</a:t>
            </a:r>
            <a:r>
              <a:rPr lang="en-US" sz="1800" dirty="0"/>
              <a:t>), steady state of pembrolizumab (cycle 3; C</a:t>
            </a:r>
            <a:r>
              <a:rPr lang="en-US" sz="1800" baseline="-25000" dirty="0"/>
              <a:t>trough</a:t>
            </a:r>
            <a:r>
              <a:rPr lang="en-US" sz="1800" dirty="0"/>
              <a:t>)</a:t>
            </a:r>
          </a:p>
        </p:txBody>
      </p:sp>
      <p:sp>
        <p:nvSpPr>
          <p:cNvPr id="6" name="Content Placeholder 2">
            <a:extLst>
              <a:ext uri="{FF2B5EF4-FFF2-40B4-BE49-F238E27FC236}">
                <a16:creationId xmlns:a16="http://schemas.microsoft.com/office/drawing/2014/main" id="{2FD730A4-9651-547B-7461-11404A245EA5}"/>
              </a:ext>
            </a:extLst>
          </p:cNvPr>
          <p:cNvSpPr txBox="1">
            <a:spLocks/>
          </p:cNvSpPr>
          <p:nvPr/>
        </p:nvSpPr>
        <p:spPr>
          <a:xfrm>
            <a:off x="6259674" y="5443301"/>
            <a:ext cx="5498316" cy="1076569"/>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r:embed="rId3">
                  <a:extLst>
                    <a:ext uri="{96DAC541-7B7A-43D3-8B79-37D633B846F1}">
                      <asvg:svgBlip xmlns:asvg="http://schemas.microsoft.com/office/drawing/2016/SVG/main" r:embed="rId4"/>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t>Key secondary endpoints: </a:t>
            </a:r>
            <a:r>
              <a:rPr lang="en-US" sz="1800" dirty="0"/>
              <a:t>immunogenicity, ORR, PFS, DoR by BICR, OS, safety and tolerability, QoL</a:t>
            </a:r>
          </a:p>
        </p:txBody>
      </p:sp>
    </p:spTree>
    <p:extLst>
      <p:ext uri="{BB962C8B-B14F-4D97-AF65-F5344CB8AC3E}">
        <p14:creationId xmlns:p14="http://schemas.microsoft.com/office/powerpoint/2010/main" val="2817771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6327C-D2FA-6193-2F10-6466EAB748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093E01-FB1E-10F8-6B22-3FF3D65BB7C4}"/>
              </a:ext>
            </a:extLst>
          </p:cNvPr>
          <p:cNvSpPr>
            <a:spLocks noGrp="1"/>
          </p:cNvSpPr>
          <p:nvPr>
            <p:ph type="title"/>
          </p:nvPr>
        </p:nvSpPr>
        <p:spPr>
          <a:xfrm>
            <a:off x="231078" y="531006"/>
            <a:ext cx="11740260" cy="502445"/>
          </a:xfrm>
        </p:spPr>
        <p:txBody>
          <a:bodyPr/>
          <a:lstStyle/>
          <a:p>
            <a:r>
              <a:rPr lang="en-US" dirty="0"/>
              <a:t>MK-3475A-D77: Efficacy Summary</a:t>
            </a:r>
          </a:p>
        </p:txBody>
      </p:sp>
      <p:graphicFrame>
        <p:nvGraphicFramePr>
          <p:cNvPr id="24" name="Group 32">
            <a:extLst>
              <a:ext uri="{FF2B5EF4-FFF2-40B4-BE49-F238E27FC236}">
                <a16:creationId xmlns:a16="http://schemas.microsoft.com/office/drawing/2014/main" id="{6E1DC0DA-C9D0-8CC7-D2F4-5CFCCEF6CD08}"/>
              </a:ext>
            </a:extLst>
          </p:cNvPr>
          <p:cNvGraphicFramePr>
            <a:graphicFrameLocks noGrp="1"/>
          </p:cNvGraphicFramePr>
          <p:nvPr>
            <p:extLst>
              <p:ext uri="{D42A27DB-BD31-4B8C-83A1-F6EECF244321}">
                <p14:modId xmlns:p14="http://schemas.microsoft.com/office/powerpoint/2010/main" val="1041926624"/>
              </p:ext>
            </p:extLst>
          </p:nvPr>
        </p:nvGraphicFramePr>
        <p:xfrm>
          <a:off x="231078" y="1333500"/>
          <a:ext cx="11740260" cy="2103184"/>
        </p:xfrm>
        <a:graphic>
          <a:graphicData uri="http://schemas.openxmlformats.org/drawingml/2006/table">
            <a:tbl>
              <a:tblPr/>
              <a:tblGrid>
                <a:gridCol w="5417340">
                  <a:extLst>
                    <a:ext uri="{9D8B030D-6E8A-4147-A177-3AD203B41FA5}">
                      <a16:colId xmlns:a16="http://schemas.microsoft.com/office/drawing/2014/main" val="20000"/>
                    </a:ext>
                  </a:extLst>
                </a:gridCol>
                <a:gridCol w="3296819">
                  <a:extLst>
                    <a:ext uri="{9D8B030D-6E8A-4147-A177-3AD203B41FA5}">
                      <a16:colId xmlns:a16="http://schemas.microsoft.com/office/drawing/2014/main" val="20001"/>
                    </a:ext>
                  </a:extLst>
                </a:gridCol>
                <a:gridCol w="3026101">
                  <a:extLst>
                    <a:ext uri="{9D8B030D-6E8A-4147-A177-3AD203B41FA5}">
                      <a16:colId xmlns:a16="http://schemas.microsoft.com/office/drawing/2014/main" val="3198578830"/>
                    </a:ext>
                  </a:extLst>
                </a:gridCol>
              </a:tblGrid>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Survival Outcomes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b="1" i="0" dirty="0">
                          <a:solidFill>
                            <a:schemeClr val="bg2"/>
                          </a:solidFill>
                          <a:effectLst/>
                          <a:latin typeface="+mn-lt"/>
                        </a:rPr>
                        <a:t>Pembrolizumab SC + CT </a:t>
                      </a:r>
                      <a:br>
                        <a:rPr lang="en-US" sz="1800" b="1" i="0" dirty="0">
                          <a:solidFill>
                            <a:schemeClr val="bg2"/>
                          </a:solidFill>
                          <a:effectLst/>
                          <a:latin typeface="+mn-lt"/>
                        </a:rPr>
                      </a:br>
                      <a:r>
                        <a:rPr lang="en-US" sz="1800" b="1" i="0" dirty="0">
                          <a:solidFill>
                            <a:schemeClr val="bg2"/>
                          </a:solidFill>
                          <a:effectLst/>
                          <a:latin typeface="+mn-lt"/>
                        </a:rPr>
                        <a:t>(n = 251)</a:t>
                      </a:r>
                      <a:endParaRPr lang="en-US" sz="1800" dirty="0">
                        <a:solidFill>
                          <a:schemeClr val="bg2"/>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b="1" i="0">
                          <a:solidFill>
                            <a:schemeClr val="bg2"/>
                          </a:solidFill>
                          <a:effectLst/>
                          <a:latin typeface="+mn-lt"/>
                        </a:rPr>
                        <a:t>Pembrolizumab IV + CT </a:t>
                      </a:r>
                      <a:br>
                        <a:rPr lang="en-US" sz="1800" b="1" i="0">
                          <a:solidFill>
                            <a:schemeClr val="bg2"/>
                          </a:solidFill>
                          <a:effectLst/>
                          <a:latin typeface="+mn-lt"/>
                        </a:rPr>
                      </a:br>
                      <a:r>
                        <a:rPr lang="en-US" sz="1800" b="1" i="0">
                          <a:solidFill>
                            <a:schemeClr val="bg2"/>
                          </a:solidFill>
                          <a:effectLst/>
                          <a:latin typeface="+mn-lt"/>
                        </a:rPr>
                        <a:t>(n = 126)</a:t>
                      </a:r>
                      <a:endParaRPr lang="en-US" sz="1800" dirty="0">
                        <a:solidFill>
                          <a:schemeClr val="bg2"/>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spc="0" normalizeH="0" baseline="0" noProof="0">
                          <a:ln>
                            <a:noFill/>
                          </a:ln>
                          <a:solidFill>
                            <a:schemeClr val="tx1"/>
                          </a:solidFill>
                          <a:effectLst/>
                          <a:uLnTx/>
                          <a:uFillTx/>
                          <a:latin typeface="+mn-lt"/>
                          <a:ea typeface="+mn-ea"/>
                          <a:cs typeface="+mn-cs"/>
                        </a:rPr>
                        <a:t>Median PFS,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mn-lt"/>
                        </a:rPr>
                        <a:t>8.1 (6.3-8.3)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7.8 (6.2-9.7)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42900" marR="0" lvl="0" indent="-342900" algn="l" defTabSz="914400" rtl="0" eaLnBrk="1" fontAlgn="base" latinLnBrk="0" hangingPunct="1">
                        <a:lnSpc>
                          <a:spcPct val="100000"/>
                        </a:lnSpc>
                        <a:spcBef>
                          <a:spcPct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HR (95% CI)</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b="0" dirty="0">
                          <a:solidFill>
                            <a:schemeClr val="tx1"/>
                          </a:solidFill>
                          <a:latin typeface="+mn-lt"/>
                        </a:rPr>
                        <a:t>1.05 (0.78-1.43)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sz="1800">
                        <a:latin typeface="+mn-lt"/>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17101285"/>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Median OS,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b="0">
                          <a:solidFill>
                            <a:schemeClr val="tx1"/>
                          </a:solidFill>
                          <a:latin typeface="+mn-lt"/>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b="0" dirty="0">
                          <a:solidFill>
                            <a:schemeClr val="tx1"/>
                          </a:solidFill>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454040353"/>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42900" marR="0" lvl="0" indent="-342900" algn="l" defTabSz="914400" rtl="0" eaLnBrk="1" fontAlgn="base" latinLnBrk="0" hangingPunct="1">
                        <a:lnSpc>
                          <a:spcPct val="100000"/>
                        </a:lnSpc>
                        <a:spcBef>
                          <a:spcPct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HR (95% CI)</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b="0" dirty="0">
                          <a:solidFill>
                            <a:schemeClr val="tx1"/>
                          </a:solidFill>
                          <a:latin typeface="+mn-lt"/>
                        </a:rPr>
                        <a:t>0.81 (0.53-1.22)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345785976"/>
                  </a:ext>
                </a:extLst>
              </a:tr>
            </a:tbl>
          </a:graphicData>
        </a:graphic>
      </p:graphicFrame>
      <p:graphicFrame>
        <p:nvGraphicFramePr>
          <p:cNvPr id="25" name="Group 32">
            <a:extLst>
              <a:ext uri="{FF2B5EF4-FFF2-40B4-BE49-F238E27FC236}">
                <a16:creationId xmlns:a16="http://schemas.microsoft.com/office/drawing/2014/main" id="{53DE1128-F4A6-A348-7515-284D107A6199}"/>
              </a:ext>
            </a:extLst>
          </p:cNvPr>
          <p:cNvGraphicFramePr>
            <a:graphicFrameLocks noGrp="1"/>
          </p:cNvGraphicFramePr>
          <p:nvPr>
            <p:extLst>
              <p:ext uri="{D42A27DB-BD31-4B8C-83A1-F6EECF244321}">
                <p14:modId xmlns:p14="http://schemas.microsoft.com/office/powerpoint/2010/main" val="708506801"/>
              </p:ext>
            </p:extLst>
          </p:nvPr>
        </p:nvGraphicFramePr>
        <p:xfrm>
          <a:off x="231077" y="3526980"/>
          <a:ext cx="11740259" cy="1463104"/>
        </p:xfrm>
        <a:graphic>
          <a:graphicData uri="http://schemas.openxmlformats.org/drawingml/2006/table">
            <a:tbl>
              <a:tblPr/>
              <a:tblGrid>
                <a:gridCol w="5442667">
                  <a:extLst>
                    <a:ext uri="{9D8B030D-6E8A-4147-A177-3AD203B41FA5}">
                      <a16:colId xmlns:a16="http://schemas.microsoft.com/office/drawing/2014/main" val="20000"/>
                    </a:ext>
                  </a:extLst>
                </a:gridCol>
                <a:gridCol w="3200301">
                  <a:extLst>
                    <a:ext uri="{9D8B030D-6E8A-4147-A177-3AD203B41FA5}">
                      <a16:colId xmlns:a16="http://schemas.microsoft.com/office/drawing/2014/main" val="20001"/>
                    </a:ext>
                  </a:extLst>
                </a:gridCol>
                <a:gridCol w="3097291">
                  <a:extLst>
                    <a:ext uri="{9D8B030D-6E8A-4147-A177-3AD203B41FA5}">
                      <a16:colId xmlns:a16="http://schemas.microsoft.com/office/drawing/2014/main" val="3198578830"/>
                    </a:ext>
                  </a:extLst>
                </a:gridCol>
              </a:tblGrid>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Response and Duration of 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b="1" i="0">
                          <a:solidFill>
                            <a:schemeClr val="bg2"/>
                          </a:solidFill>
                          <a:effectLst/>
                          <a:latin typeface="+mn-lt"/>
                        </a:rPr>
                        <a:t>Pembrolizumab SC + CT</a:t>
                      </a:r>
                      <a:endParaRPr lang="en-US" sz="1800" dirty="0">
                        <a:solidFill>
                          <a:schemeClr val="bg2"/>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b="1" i="0">
                          <a:solidFill>
                            <a:schemeClr val="bg2"/>
                          </a:solidFill>
                          <a:effectLst/>
                          <a:latin typeface="+mn-lt"/>
                        </a:rPr>
                        <a:t>Pembrolizumab IV + CT</a:t>
                      </a:r>
                      <a:endParaRPr lang="en-US" sz="1800" dirty="0">
                        <a:solidFill>
                          <a:schemeClr val="bg2"/>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spc="0" normalizeH="0" baseline="0" noProof="0" dirty="0">
                          <a:ln>
                            <a:noFill/>
                          </a:ln>
                          <a:solidFill>
                            <a:schemeClr val="tx1"/>
                          </a:solidFill>
                          <a:effectLst/>
                          <a:uLnTx/>
                          <a:uFillTx/>
                          <a:latin typeface="+mn-lt"/>
                          <a:ea typeface="+mn-ea"/>
                          <a:cs typeface="+mn-cs"/>
                        </a:rPr>
                        <a:t>ORR,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mn-lt"/>
                        </a:rPr>
                        <a:t>45.4 (39.1-51.8)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mn-lt"/>
                        </a:rPr>
                        <a:t>42.1 (33.3-51.2)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ORR ratio (95% CI)</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mn-lt"/>
                        </a:rPr>
                        <a:t>1.08 (0.85-1.37)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a:ln>
                          <a:noFill/>
                        </a:ln>
                        <a:solidFill>
                          <a:schemeClr val="bg1"/>
                        </a:solidFill>
                        <a:effectLst/>
                        <a:latin typeface="+mn-lt"/>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90193795"/>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spc="0" normalizeH="0" baseline="0" noProof="0" dirty="0">
                          <a:ln>
                            <a:noFill/>
                          </a:ln>
                          <a:solidFill>
                            <a:schemeClr val="tx1"/>
                          </a:solidFill>
                          <a:effectLst/>
                          <a:uLnTx/>
                          <a:uFillTx/>
                          <a:latin typeface="+mn-lt"/>
                          <a:ea typeface="+mn-ea"/>
                          <a:cs typeface="+mn-cs"/>
                        </a:rPr>
                        <a:t>Median DoR,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9.1 (6.9-NR)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8.0 (7.4-NR)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026014668"/>
                  </a:ext>
                </a:extLst>
              </a:tr>
            </a:tbl>
          </a:graphicData>
        </a:graphic>
      </p:graphicFrame>
      <p:sp>
        <p:nvSpPr>
          <p:cNvPr id="3" name="Content Placeholder 2">
            <a:extLst>
              <a:ext uri="{FF2B5EF4-FFF2-40B4-BE49-F238E27FC236}">
                <a16:creationId xmlns:a16="http://schemas.microsoft.com/office/drawing/2014/main" id="{2EF3A468-4B16-70D7-E843-979A41AA5AEE}"/>
              </a:ext>
            </a:extLst>
          </p:cNvPr>
          <p:cNvSpPr>
            <a:spLocks noGrp="1"/>
          </p:cNvSpPr>
          <p:nvPr>
            <p:ph idx="1"/>
          </p:nvPr>
        </p:nvSpPr>
        <p:spPr>
          <a:xfrm>
            <a:off x="231078" y="5225094"/>
            <a:ext cx="11740260" cy="705119"/>
          </a:xfrm>
        </p:spPr>
        <p:txBody>
          <a:bodyPr/>
          <a:lstStyle/>
          <a:p>
            <a:r>
              <a:rPr lang="en-US" dirty="0"/>
              <a:t>Across patient subgroups, the efficacy outcomes for SC and IV pembrolizumab were comparable</a:t>
            </a:r>
          </a:p>
          <a:p>
            <a:pPr marL="0" indent="0">
              <a:buNone/>
            </a:pPr>
            <a:endParaRPr lang="en-US" dirty="0"/>
          </a:p>
        </p:txBody>
      </p:sp>
      <p:sp>
        <p:nvSpPr>
          <p:cNvPr id="4" name="Content Placeholder 3">
            <a:extLst>
              <a:ext uri="{FF2B5EF4-FFF2-40B4-BE49-F238E27FC236}">
                <a16:creationId xmlns:a16="http://schemas.microsoft.com/office/drawing/2014/main" id="{5E6F5D73-5182-AAEF-8E40-B6843F434451}"/>
              </a:ext>
            </a:extLst>
          </p:cNvPr>
          <p:cNvSpPr>
            <a:spLocks noGrp="1"/>
          </p:cNvSpPr>
          <p:nvPr>
            <p:ph sz="quarter" idx="10"/>
          </p:nvPr>
        </p:nvSpPr>
        <p:spPr/>
        <p:txBody>
          <a:bodyPr/>
          <a:lstStyle/>
          <a:p>
            <a:pPr algn="ctr"/>
            <a:r>
              <a:rPr lang="en-US" dirty="0"/>
              <a:t>Felip. Ann Oncol. 2025;36:775.</a:t>
            </a:r>
          </a:p>
        </p:txBody>
      </p:sp>
    </p:spTree>
    <p:extLst>
      <p:ext uri="{BB962C8B-B14F-4D97-AF65-F5344CB8AC3E}">
        <p14:creationId xmlns:p14="http://schemas.microsoft.com/office/powerpoint/2010/main" val="225083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4D156-9F52-F01D-EC2C-C2FA20F5D6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73BDE2-ABCF-10E7-100F-777177E245CA}"/>
              </a:ext>
            </a:extLst>
          </p:cNvPr>
          <p:cNvSpPr>
            <a:spLocks noGrp="1"/>
          </p:cNvSpPr>
          <p:nvPr>
            <p:ph type="title"/>
          </p:nvPr>
        </p:nvSpPr>
        <p:spPr>
          <a:xfrm>
            <a:off x="231078" y="531006"/>
            <a:ext cx="11740260" cy="502445"/>
          </a:xfrm>
        </p:spPr>
        <p:txBody>
          <a:bodyPr/>
          <a:lstStyle/>
          <a:p>
            <a:r>
              <a:rPr lang="en-US" dirty="0"/>
              <a:t>MK-3475A-D77: Safety Summary</a:t>
            </a:r>
          </a:p>
        </p:txBody>
      </p:sp>
      <p:sp>
        <p:nvSpPr>
          <p:cNvPr id="252" name="Text Box 15">
            <a:extLst>
              <a:ext uri="{FF2B5EF4-FFF2-40B4-BE49-F238E27FC236}">
                <a16:creationId xmlns:a16="http://schemas.microsoft.com/office/drawing/2014/main" id="{0EE69DC5-6FA5-93C8-A303-B0F04D2D93EA}"/>
              </a:ext>
            </a:extLst>
          </p:cNvPr>
          <p:cNvSpPr txBox="1">
            <a:spLocks noChangeArrowheads="1"/>
          </p:cNvSpPr>
          <p:nvPr/>
        </p:nvSpPr>
        <p:spPr bwMode="auto">
          <a:xfrm>
            <a:off x="1690266" y="6432400"/>
            <a:ext cx="7853362" cy="261610"/>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a:defRPr/>
            </a:pPr>
            <a:r>
              <a:rPr lang="en-US" altLang="en-US" sz="1050" b="0" spc="-10" dirty="0">
                <a:solidFill>
                  <a:srgbClr val="000000"/>
                </a:solidFill>
                <a:latin typeface="Poppins" panose="00000500000000000000" pitchFamily="2" charset="0"/>
                <a:cs typeface="Poppins" panose="00000500000000000000" pitchFamily="2" charset="0"/>
              </a:rPr>
              <a:t>Felip. Ann Oncol. 2025;36:775.</a:t>
            </a:r>
          </a:p>
        </p:txBody>
      </p:sp>
      <p:graphicFrame>
        <p:nvGraphicFramePr>
          <p:cNvPr id="253" name="Group 32">
            <a:extLst>
              <a:ext uri="{FF2B5EF4-FFF2-40B4-BE49-F238E27FC236}">
                <a16:creationId xmlns:a16="http://schemas.microsoft.com/office/drawing/2014/main" id="{99645C89-D913-52CE-DA03-EC9ECB92EC98}"/>
              </a:ext>
            </a:extLst>
          </p:cNvPr>
          <p:cNvGraphicFramePr>
            <a:graphicFrameLocks noGrp="1"/>
          </p:cNvGraphicFramePr>
          <p:nvPr>
            <p:extLst>
              <p:ext uri="{D42A27DB-BD31-4B8C-83A1-F6EECF244321}">
                <p14:modId xmlns:p14="http://schemas.microsoft.com/office/powerpoint/2010/main" val="2493565160"/>
              </p:ext>
            </p:extLst>
          </p:nvPr>
        </p:nvGraphicFramePr>
        <p:xfrm>
          <a:off x="7461198" y="3839471"/>
          <a:ext cx="4510140" cy="2103136"/>
        </p:xfrm>
        <a:graphic>
          <a:graphicData uri="http://schemas.openxmlformats.org/drawingml/2006/table">
            <a:tbl>
              <a:tblPr/>
              <a:tblGrid>
                <a:gridCol w="2242388">
                  <a:extLst>
                    <a:ext uri="{9D8B030D-6E8A-4147-A177-3AD203B41FA5}">
                      <a16:colId xmlns:a16="http://schemas.microsoft.com/office/drawing/2014/main" val="20000"/>
                    </a:ext>
                  </a:extLst>
                </a:gridCol>
                <a:gridCol w="2267752">
                  <a:extLst>
                    <a:ext uri="{9D8B030D-6E8A-4147-A177-3AD203B41FA5}">
                      <a16:colId xmlns:a16="http://schemas.microsoft.com/office/drawing/2014/main" val="20001"/>
                    </a:ext>
                  </a:extLst>
                </a:gridCol>
              </a:tblGrid>
              <a:tr h="15044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mn-lt"/>
                        </a:rPr>
                        <a:t>Injection Site AE, n (%)</a:t>
                      </a:r>
                      <a:endParaRPr kumimoji="0" lang="en-US" sz="1400" b="1" i="0" u="none" strike="noStrike" cap="none" normalizeH="0" baseline="0" dirty="0">
                        <a:ln>
                          <a:noFill/>
                        </a:ln>
                        <a:solidFill>
                          <a:schemeClr val="bg2"/>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400" b="1" i="0">
                          <a:solidFill>
                            <a:schemeClr val="bg2"/>
                          </a:solidFill>
                          <a:effectLst/>
                          <a:latin typeface="+mn-lt"/>
                        </a:rPr>
                        <a:t>Pembrolizumab SC + CT </a:t>
                      </a:r>
                    </a:p>
                    <a:p>
                      <a:pPr algn="ctr"/>
                      <a:r>
                        <a:rPr lang="en-US" sz="1400" b="1" i="0">
                          <a:solidFill>
                            <a:schemeClr val="bg2"/>
                          </a:solidFill>
                          <a:effectLst/>
                          <a:latin typeface="+mn-lt"/>
                        </a:rPr>
                        <a:t>(n = 251)</a:t>
                      </a:r>
                      <a:endParaRPr lang="en-US" sz="1400" dirty="0">
                        <a:solidFill>
                          <a:schemeClr val="bg2"/>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0382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a:ln>
                            <a:noFill/>
                          </a:ln>
                          <a:solidFill>
                            <a:schemeClr val="tx1"/>
                          </a:solidFill>
                          <a:effectLst/>
                          <a:uLnTx/>
                          <a:uFillTx/>
                          <a:latin typeface="+mn-lt"/>
                          <a:ea typeface="+mn-ea"/>
                          <a:cs typeface="+mn-cs"/>
                        </a:rPr>
                        <a:t>Any</a:t>
                      </a:r>
                      <a:r>
                        <a:rPr kumimoji="0" lang="en-US" sz="1400" b="1" i="0" u="none" strike="noStrike" kern="1200" cap="none" spc="0" normalizeH="0" baseline="0" noProof="0">
                          <a:ln>
                            <a:noFill/>
                          </a:ln>
                          <a:solidFill>
                            <a:schemeClr val="tx1"/>
                          </a:solidFill>
                          <a:effectLst/>
                          <a:uLnTx/>
                          <a:uFillTx/>
                          <a:latin typeface="+mn-lt"/>
                          <a:ea typeface="+mn-ea"/>
                          <a:cs typeface="+mn-cs"/>
                        </a:rPr>
                        <a:t> </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a:ln>
                            <a:noFill/>
                          </a:ln>
                          <a:solidFill>
                            <a:schemeClr val="tx1"/>
                          </a:solidFill>
                          <a:effectLst/>
                          <a:uLnTx/>
                          <a:uFillTx/>
                          <a:latin typeface="+mn-lt"/>
                          <a:ea typeface="+mn-ea"/>
                          <a:cs typeface="+mn-cs"/>
                        </a:rPr>
                        <a:t>Erythema</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a:ln>
                            <a:noFill/>
                          </a:ln>
                          <a:solidFill>
                            <a:schemeClr val="tx1"/>
                          </a:solidFill>
                          <a:effectLst/>
                          <a:uLnTx/>
                          <a:uFillTx/>
                          <a:latin typeface="+mn-lt"/>
                          <a:ea typeface="+mn-ea"/>
                          <a:cs typeface="+mn-cs"/>
                        </a:rPr>
                        <a:t>Hemorrhage</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a:ln>
                            <a:noFill/>
                          </a:ln>
                          <a:solidFill>
                            <a:schemeClr val="tx1"/>
                          </a:solidFill>
                          <a:effectLst/>
                          <a:uLnTx/>
                          <a:uFillTx/>
                          <a:latin typeface="+mn-lt"/>
                          <a:ea typeface="+mn-ea"/>
                          <a:cs typeface="+mn-cs"/>
                        </a:rPr>
                        <a:t>Induration</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a:ln>
                            <a:noFill/>
                          </a:ln>
                          <a:solidFill>
                            <a:schemeClr val="tx1"/>
                          </a:solidFill>
                          <a:effectLst/>
                          <a:uLnTx/>
                          <a:uFillTx/>
                          <a:latin typeface="+mn-lt"/>
                          <a:ea typeface="+mn-ea"/>
                          <a:cs typeface="+mn-cs"/>
                        </a:rPr>
                        <a:t>Pain</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a:ln>
                            <a:noFill/>
                          </a:ln>
                          <a:solidFill>
                            <a:schemeClr val="tx1"/>
                          </a:solidFill>
                          <a:effectLst/>
                          <a:uLnTx/>
                          <a:uFillTx/>
                          <a:latin typeface="+mn-lt"/>
                          <a:ea typeface="+mn-ea"/>
                          <a:cs typeface="+mn-cs"/>
                        </a:rPr>
                        <a:t>Reaction</a:t>
                      </a:r>
                      <a:endParaRPr kumimoji="0" lang="en-US" sz="1400" b="0" i="0" u="none" strike="noStrike" kern="1200" cap="none" spc="0" normalizeH="0" baseline="0" noProof="0" dirty="0">
                        <a:ln>
                          <a:noFill/>
                        </a:ln>
                        <a:solidFill>
                          <a:schemeClr val="tx1"/>
                        </a:solidFill>
                        <a:effectLst/>
                        <a:uLnTx/>
                        <a:uFillTx/>
                        <a:latin typeface="+mn-lt"/>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6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1 (0.4)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1 (0.4)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1 (0.4)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1 (0.4)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2 (0.8)</a:t>
                      </a:r>
                      <a:endParaRPr kumimoji="0" lang="en-US" sz="1400" b="0" i="0" u="none" strike="noStrike" cap="none" normalizeH="0" baseline="0" dirty="0">
                        <a:ln>
                          <a:noFill/>
                        </a:ln>
                        <a:solidFill>
                          <a:schemeClr val="tx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
        <p:nvSpPr>
          <p:cNvPr id="254" name="TextBox 253">
            <a:extLst>
              <a:ext uri="{FF2B5EF4-FFF2-40B4-BE49-F238E27FC236}">
                <a16:creationId xmlns:a16="http://schemas.microsoft.com/office/drawing/2014/main" id="{CD3D4CA2-CE99-9451-6983-360CA051DA04}"/>
              </a:ext>
            </a:extLst>
          </p:cNvPr>
          <p:cNvSpPr txBox="1"/>
          <p:nvPr/>
        </p:nvSpPr>
        <p:spPr bwMode="auto">
          <a:xfrm rot="16200000">
            <a:off x="-299517" y="2164787"/>
            <a:ext cx="1255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200" dirty="0">
                <a:solidFill>
                  <a:schemeClr val="tx1">
                    <a:lumMod val="75000"/>
                    <a:lumOff val="25000"/>
                  </a:schemeClr>
                </a:solidFill>
                <a:latin typeface="Poppins Medium" panose="00000600000000000000" pitchFamily="2" charset="0"/>
                <a:cs typeface="Poppins Medium" panose="00000600000000000000" pitchFamily="2" charset="0"/>
              </a:rPr>
              <a:t>Incidence (%)</a:t>
            </a:r>
          </a:p>
        </p:txBody>
      </p:sp>
      <p:sp>
        <p:nvSpPr>
          <p:cNvPr id="276" name="TextBox 275">
            <a:extLst>
              <a:ext uri="{FF2B5EF4-FFF2-40B4-BE49-F238E27FC236}">
                <a16:creationId xmlns:a16="http://schemas.microsoft.com/office/drawing/2014/main" id="{0081AA1A-B44B-B94F-99A5-8A79A8D6D338}"/>
              </a:ext>
            </a:extLst>
          </p:cNvPr>
          <p:cNvSpPr txBox="1"/>
          <p:nvPr/>
        </p:nvSpPr>
        <p:spPr bwMode="auto">
          <a:xfrm>
            <a:off x="1009332" y="3303277"/>
            <a:ext cx="73289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Anemia</a:t>
            </a:r>
          </a:p>
        </p:txBody>
      </p:sp>
      <p:sp>
        <p:nvSpPr>
          <p:cNvPr id="277" name="TextBox 276">
            <a:extLst>
              <a:ext uri="{FF2B5EF4-FFF2-40B4-BE49-F238E27FC236}">
                <a16:creationId xmlns:a16="http://schemas.microsoft.com/office/drawing/2014/main" id="{37A764A2-8A25-002A-6AFA-C904D92DA2F3}"/>
              </a:ext>
            </a:extLst>
          </p:cNvPr>
          <p:cNvSpPr txBox="1"/>
          <p:nvPr/>
        </p:nvSpPr>
        <p:spPr bwMode="auto">
          <a:xfrm>
            <a:off x="1764473" y="3303277"/>
            <a:ext cx="10583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Neutropenia</a:t>
            </a:r>
          </a:p>
        </p:txBody>
      </p:sp>
      <p:sp>
        <p:nvSpPr>
          <p:cNvPr id="278" name="TextBox 277">
            <a:extLst>
              <a:ext uri="{FF2B5EF4-FFF2-40B4-BE49-F238E27FC236}">
                <a16:creationId xmlns:a16="http://schemas.microsoft.com/office/drawing/2014/main" id="{10AFFD04-C466-0B2E-D4F6-257FCF137A12}"/>
              </a:ext>
            </a:extLst>
          </p:cNvPr>
          <p:cNvSpPr txBox="1"/>
          <p:nvPr/>
        </p:nvSpPr>
        <p:spPr bwMode="auto">
          <a:xfrm>
            <a:off x="2770426" y="3303277"/>
            <a:ext cx="9012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Thrombo-</a:t>
            </a:r>
            <a:br>
              <a:rPr lang="en-US" sz="1100" dirty="0">
                <a:solidFill>
                  <a:srgbClr val="000000"/>
                </a:solidFill>
                <a:latin typeface="Poppins" panose="00000500000000000000" pitchFamily="2" charset="0"/>
                <a:cs typeface="Poppins" panose="00000500000000000000" pitchFamily="2" charset="0"/>
              </a:rPr>
            </a:br>
            <a:r>
              <a:rPr lang="en-US" sz="1100" dirty="0">
                <a:solidFill>
                  <a:srgbClr val="000000"/>
                </a:solidFill>
                <a:latin typeface="Poppins" panose="00000500000000000000" pitchFamily="2" charset="0"/>
                <a:cs typeface="Poppins" panose="00000500000000000000" pitchFamily="2" charset="0"/>
              </a:rPr>
              <a:t>cytopenia</a:t>
            </a:r>
          </a:p>
        </p:txBody>
      </p:sp>
      <p:sp>
        <p:nvSpPr>
          <p:cNvPr id="279" name="TextBox 278">
            <a:extLst>
              <a:ext uri="{FF2B5EF4-FFF2-40B4-BE49-F238E27FC236}">
                <a16:creationId xmlns:a16="http://schemas.microsoft.com/office/drawing/2014/main" id="{5003D4C5-2167-08E4-C811-AC8DB243C3A5}"/>
              </a:ext>
            </a:extLst>
          </p:cNvPr>
          <p:cNvSpPr txBox="1"/>
          <p:nvPr/>
        </p:nvSpPr>
        <p:spPr bwMode="auto">
          <a:xfrm>
            <a:off x="3637887" y="3303277"/>
            <a:ext cx="98777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Leukopenia</a:t>
            </a:r>
          </a:p>
        </p:txBody>
      </p:sp>
      <p:sp>
        <p:nvSpPr>
          <p:cNvPr id="280" name="TextBox 279">
            <a:extLst>
              <a:ext uri="{FF2B5EF4-FFF2-40B4-BE49-F238E27FC236}">
                <a16:creationId xmlns:a16="http://schemas.microsoft.com/office/drawing/2014/main" id="{E6697ACB-11C3-5A36-C804-BB8D42A56CA2}"/>
              </a:ext>
            </a:extLst>
          </p:cNvPr>
          <p:cNvSpPr txBox="1"/>
          <p:nvPr/>
        </p:nvSpPr>
        <p:spPr bwMode="auto">
          <a:xfrm>
            <a:off x="4684818" y="3303277"/>
            <a:ext cx="72487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Nausea</a:t>
            </a:r>
          </a:p>
        </p:txBody>
      </p:sp>
      <p:sp>
        <p:nvSpPr>
          <p:cNvPr id="281" name="TextBox 280">
            <a:extLst>
              <a:ext uri="{FF2B5EF4-FFF2-40B4-BE49-F238E27FC236}">
                <a16:creationId xmlns:a16="http://schemas.microsoft.com/office/drawing/2014/main" id="{8D56CCF0-395F-D40F-B083-0796AC1387A9}"/>
              </a:ext>
            </a:extLst>
          </p:cNvPr>
          <p:cNvSpPr txBox="1"/>
          <p:nvPr/>
        </p:nvSpPr>
        <p:spPr bwMode="auto">
          <a:xfrm>
            <a:off x="5520179" y="3303277"/>
            <a:ext cx="8867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AST</a:t>
            </a:r>
            <a:br>
              <a:rPr lang="en-US" sz="1100" dirty="0">
                <a:solidFill>
                  <a:srgbClr val="000000"/>
                </a:solidFill>
                <a:latin typeface="Poppins" panose="00000500000000000000" pitchFamily="2" charset="0"/>
                <a:cs typeface="Poppins" panose="00000500000000000000" pitchFamily="2" charset="0"/>
              </a:rPr>
            </a:br>
            <a:r>
              <a:rPr lang="en-US" sz="1100" dirty="0">
                <a:solidFill>
                  <a:srgbClr val="000000"/>
                </a:solidFill>
                <a:latin typeface="Poppins" panose="00000500000000000000" pitchFamily="2" charset="0"/>
                <a:cs typeface="Poppins" panose="00000500000000000000" pitchFamily="2" charset="0"/>
              </a:rPr>
              <a:t>Increased</a:t>
            </a:r>
          </a:p>
        </p:txBody>
      </p:sp>
      <p:sp>
        <p:nvSpPr>
          <p:cNvPr id="282" name="TextBox 281">
            <a:extLst>
              <a:ext uri="{FF2B5EF4-FFF2-40B4-BE49-F238E27FC236}">
                <a16:creationId xmlns:a16="http://schemas.microsoft.com/office/drawing/2014/main" id="{D91465D7-C3CD-74F2-6D9F-EFB2F49584F1}"/>
              </a:ext>
            </a:extLst>
          </p:cNvPr>
          <p:cNvSpPr txBox="1"/>
          <p:nvPr/>
        </p:nvSpPr>
        <p:spPr bwMode="auto">
          <a:xfrm>
            <a:off x="6525362" y="3303277"/>
            <a:ext cx="70884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Fatigue</a:t>
            </a:r>
          </a:p>
        </p:txBody>
      </p:sp>
      <p:sp>
        <p:nvSpPr>
          <p:cNvPr id="283" name="TextBox 282">
            <a:extLst>
              <a:ext uri="{FF2B5EF4-FFF2-40B4-BE49-F238E27FC236}">
                <a16:creationId xmlns:a16="http://schemas.microsoft.com/office/drawing/2014/main" id="{59638F4D-69F0-A4C5-E1D9-2959251279DC}"/>
              </a:ext>
            </a:extLst>
          </p:cNvPr>
          <p:cNvSpPr txBox="1"/>
          <p:nvPr/>
        </p:nvSpPr>
        <p:spPr bwMode="auto">
          <a:xfrm>
            <a:off x="7333271" y="3303277"/>
            <a:ext cx="93326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Hypo-</a:t>
            </a:r>
            <a:br>
              <a:rPr lang="en-US" sz="1100" dirty="0">
                <a:solidFill>
                  <a:srgbClr val="000000"/>
                </a:solidFill>
                <a:latin typeface="Poppins" panose="00000500000000000000" pitchFamily="2" charset="0"/>
                <a:cs typeface="Poppins" panose="00000500000000000000" pitchFamily="2" charset="0"/>
              </a:rPr>
            </a:br>
            <a:r>
              <a:rPr lang="en-US" sz="1100" dirty="0">
                <a:solidFill>
                  <a:srgbClr val="000000"/>
                </a:solidFill>
                <a:latin typeface="Poppins" panose="00000500000000000000" pitchFamily="2" charset="0"/>
                <a:cs typeface="Poppins" panose="00000500000000000000" pitchFamily="2" charset="0"/>
              </a:rPr>
              <a:t>thyroidism</a:t>
            </a:r>
          </a:p>
        </p:txBody>
      </p:sp>
      <p:sp>
        <p:nvSpPr>
          <p:cNvPr id="284" name="TextBox 283">
            <a:extLst>
              <a:ext uri="{FF2B5EF4-FFF2-40B4-BE49-F238E27FC236}">
                <a16:creationId xmlns:a16="http://schemas.microsoft.com/office/drawing/2014/main" id="{0841B23F-4F2D-59C2-F51A-5C88C9C22B1E}"/>
              </a:ext>
            </a:extLst>
          </p:cNvPr>
          <p:cNvSpPr txBox="1"/>
          <p:nvPr/>
        </p:nvSpPr>
        <p:spPr bwMode="auto">
          <a:xfrm>
            <a:off x="8275252" y="3303277"/>
            <a:ext cx="8867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ALT</a:t>
            </a:r>
            <a:br>
              <a:rPr lang="en-US" sz="1100" dirty="0">
                <a:solidFill>
                  <a:srgbClr val="000000"/>
                </a:solidFill>
                <a:latin typeface="Poppins" panose="00000500000000000000" pitchFamily="2" charset="0"/>
                <a:cs typeface="Poppins" panose="00000500000000000000" pitchFamily="2" charset="0"/>
              </a:rPr>
            </a:br>
            <a:r>
              <a:rPr lang="en-US" sz="1100" dirty="0">
                <a:solidFill>
                  <a:srgbClr val="000000"/>
                </a:solidFill>
                <a:latin typeface="Poppins" panose="00000500000000000000" pitchFamily="2" charset="0"/>
                <a:cs typeface="Poppins" panose="00000500000000000000" pitchFamily="2" charset="0"/>
              </a:rPr>
              <a:t>Increased</a:t>
            </a:r>
          </a:p>
        </p:txBody>
      </p:sp>
      <p:sp>
        <p:nvSpPr>
          <p:cNvPr id="285" name="TextBox 284">
            <a:extLst>
              <a:ext uri="{FF2B5EF4-FFF2-40B4-BE49-F238E27FC236}">
                <a16:creationId xmlns:a16="http://schemas.microsoft.com/office/drawing/2014/main" id="{3C16FE08-B754-B981-2FC1-CA156D78048E}"/>
              </a:ext>
            </a:extLst>
          </p:cNvPr>
          <p:cNvSpPr txBox="1"/>
          <p:nvPr/>
        </p:nvSpPr>
        <p:spPr bwMode="auto">
          <a:xfrm>
            <a:off x="9273871" y="3303277"/>
            <a:ext cx="71205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Pruritus</a:t>
            </a:r>
          </a:p>
        </p:txBody>
      </p:sp>
      <p:sp>
        <p:nvSpPr>
          <p:cNvPr id="286" name="TextBox 285">
            <a:extLst>
              <a:ext uri="{FF2B5EF4-FFF2-40B4-BE49-F238E27FC236}">
                <a16:creationId xmlns:a16="http://schemas.microsoft.com/office/drawing/2014/main" id="{821EC945-68B0-C69E-781D-E0DB47C7C461}"/>
              </a:ext>
            </a:extLst>
          </p:cNvPr>
          <p:cNvSpPr txBox="1"/>
          <p:nvPr/>
        </p:nvSpPr>
        <p:spPr bwMode="auto">
          <a:xfrm>
            <a:off x="10150172" y="3303277"/>
            <a:ext cx="80182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Alopecia</a:t>
            </a:r>
          </a:p>
        </p:txBody>
      </p:sp>
      <p:sp>
        <p:nvSpPr>
          <p:cNvPr id="287" name="TextBox 286">
            <a:extLst>
              <a:ext uri="{FF2B5EF4-FFF2-40B4-BE49-F238E27FC236}">
                <a16:creationId xmlns:a16="http://schemas.microsoft.com/office/drawing/2014/main" id="{D51837E8-D92D-D0A0-2091-1D661D55E571}"/>
              </a:ext>
            </a:extLst>
          </p:cNvPr>
          <p:cNvSpPr txBox="1"/>
          <p:nvPr/>
        </p:nvSpPr>
        <p:spPr bwMode="auto">
          <a:xfrm>
            <a:off x="10991456" y="3303277"/>
            <a:ext cx="9492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Decreased</a:t>
            </a:r>
            <a:br>
              <a:rPr lang="en-US" sz="1100" dirty="0">
                <a:solidFill>
                  <a:srgbClr val="000000"/>
                </a:solidFill>
                <a:latin typeface="Poppins" panose="00000500000000000000" pitchFamily="2" charset="0"/>
                <a:cs typeface="Poppins" panose="00000500000000000000" pitchFamily="2" charset="0"/>
              </a:rPr>
            </a:br>
            <a:r>
              <a:rPr lang="en-US" sz="1100" dirty="0">
                <a:solidFill>
                  <a:srgbClr val="000000"/>
                </a:solidFill>
                <a:latin typeface="Poppins" panose="00000500000000000000" pitchFamily="2" charset="0"/>
                <a:cs typeface="Poppins" panose="00000500000000000000" pitchFamily="2" charset="0"/>
              </a:rPr>
              <a:t>Appetite</a:t>
            </a:r>
          </a:p>
        </p:txBody>
      </p:sp>
      <p:sp>
        <p:nvSpPr>
          <p:cNvPr id="288" name="TextBox 287">
            <a:extLst>
              <a:ext uri="{FF2B5EF4-FFF2-40B4-BE49-F238E27FC236}">
                <a16:creationId xmlns:a16="http://schemas.microsoft.com/office/drawing/2014/main" id="{3F2EA961-030C-2871-3346-BF7B656649D3}"/>
              </a:ext>
            </a:extLst>
          </p:cNvPr>
          <p:cNvSpPr txBox="1"/>
          <p:nvPr/>
        </p:nvSpPr>
        <p:spPr bwMode="auto">
          <a:xfrm>
            <a:off x="4270002" y="1325167"/>
            <a:ext cx="43332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200" b="1" dirty="0">
                <a:solidFill>
                  <a:srgbClr val="000000"/>
                </a:solidFill>
                <a:latin typeface="Poppins" panose="00000500000000000000" pitchFamily="2" charset="0"/>
                <a:cs typeface="Poppins" panose="00000500000000000000" pitchFamily="2" charset="0"/>
              </a:rPr>
              <a:t>Treatment-Related Adverse Events (≥10% incidence)</a:t>
            </a:r>
          </a:p>
        </p:txBody>
      </p:sp>
      <p:grpSp>
        <p:nvGrpSpPr>
          <p:cNvPr id="8" name="Group 7">
            <a:extLst>
              <a:ext uri="{FF2B5EF4-FFF2-40B4-BE49-F238E27FC236}">
                <a16:creationId xmlns:a16="http://schemas.microsoft.com/office/drawing/2014/main" id="{760E26A5-2335-F627-85D5-BA0E0DEFAA7A}"/>
              </a:ext>
            </a:extLst>
          </p:cNvPr>
          <p:cNvGrpSpPr/>
          <p:nvPr/>
        </p:nvGrpSpPr>
        <p:grpSpPr>
          <a:xfrm>
            <a:off x="469143" y="1298859"/>
            <a:ext cx="379770" cy="2150359"/>
            <a:chOff x="515247" y="1260439"/>
            <a:chExt cx="379770" cy="2150359"/>
          </a:xfrm>
        </p:grpSpPr>
        <p:sp>
          <p:nvSpPr>
            <p:cNvPr id="289" name="TextBox 288">
              <a:extLst>
                <a:ext uri="{FF2B5EF4-FFF2-40B4-BE49-F238E27FC236}">
                  <a16:creationId xmlns:a16="http://schemas.microsoft.com/office/drawing/2014/main" id="{90BBD6AA-332C-0115-9486-741BF845285F}"/>
                </a:ext>
              </a:extLst>
            </p:cNvPr>
            <p:cNvSpPr txBox="1"/>
            <p:nvPr/>
          </p:nvSpPr>
          <p:spPr bwMode="auto">
            <a:xfrm>
              <a:off x="608111" y="3133799"/>
              <a:ext cx="2808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0</a:t>
              </a:r>
            </a:p>
          </p:txBody>
        </p:sp>
        <p:sp>
          <p:nvSpPr>
            <p:cNvPr id="290" name="TextBox 289">
              <a:extLst>
                <a:ext uri="{FF2B5EF4-FFF2-40B4-BE49-F238E27FC236}">
                  <a16:creationId xmlns:a16="http://schemas.microsoft.com/office/drawing/2014/main" id="{B286B3DD-6C7A-F870-11EC-9A3D67EDF743}"/>
                </a:ext>
              </a:extLst>
            </p:cNvPr>
            <p:cNvSpPr txBox="1"/>
            <p:nvPr/>
          </p:nvSpPr>
          <p:spPr bwMode="auto">
            <a:xfrm>
              <a:off x="558417" y="2874223"/>
              <a:ext cx="3305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10</a:t>
              </a:r>
            </a:p>
          </p:txBody>
        </p:sp>
        <p:sp>
          <p:nvSpPr>
            <p:cNvPr id="291" name="TextBox 290">
              <a:extLst>
                <a:ext uri="{FF2B5EF4-FFF2-40B4-BE49-F238E27FC236}">
                  <a16:creationId xmlns:a16="http://schemas.microsoft.com/office/drawing/2014/main" id="{C6E45BE3-23C5-B251-AD12-ED8786A8E488}"/>
                </a:ext>
              </a:extLst>
            </p:cNvPr>
            <p:cNvSpPr txBox="1"/>
            <p:nvPr/>
          </p:nvSpPr>
          <p:spPr bwMode="auto">
            <a:xfrm>
              <a:off x="520973" y="2606367"/>
              <a:ext cx="3690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20</a:t>
              </a:r>
            </a:p>
          </p:txBody>
        </p:sp>
        <p:sp>
          <p:nvSpPr>
            <p:cNvPr id="292" name="TextBox 291">
              <a:extLst>
                <a:ext uri="{FF2B5EF4-FFF2-40B4-BE49-F238E27FC236}">
                  <a16:creationId xmlns:a16="http://schemas.microsoft.com/office/drawing/2014/main" id="{1565667F-ADB2-5643-3DB9-3702BE59CF24}"/>
                </a:ext>
              </a:extLst>
            </p:cNvPr>
            <p:cNvSpPr txBox="1"/>
            <p:nvPr/>
          </p:nvSpPr>
          <p:spPr bwMode="auto">
            <a:xfrm>
              <a:off x="520056" y="2338089"/>
              <a:ext cx="3722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30</a:t>
              </a:r>
            </a:p>
          </p:txBody>
        </p:sp>
        <p:sp>
          <p:nvSpPr>
            <p:cNvPr id="293" name="TextBox 292">
              <a:extLst>
                <a:ext uri="{FF2B5EF4-FFF2-40B4-BE49-F238E27FC236}">
                  <a16:creationId xmlns:a16="http://schemas.microsoft.com/office/drawing/2014/main" id="{E4468F2F-0C6C-3751-3DE6-AA5A1985C823}"/>
                </a:ext>
              </a:extLst>
            </p:cNvPr>
            <p:cNvSpPr txBox="1"/>
            <p:nvPr/>
          </p:nvSpPr>
          <p:spPr bwMode="auto">
            <a:xfrm>
              <a:off x="515247" y="2078513"/>
              <a:ext cx="3770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40</a:t>
              </a:r>
            </a:p>
          </p:txBody>
        </p:sp>
        <p:sp>
          <p:nvSpPr>
            <p:cNvPr id="294" name="TextBox 293">
              <a:extLst>
                <a:ext uri="{FF2B5EF4-FFF2-40B4-BE49-F238E27FC236}">
                  <a16:creationId xmlns:a16="http://schemas.microsoft.com/office/drawing/2014/main" id="{7F71D341-DDFC-2E4B-A3A6-63CA6C0320FC}"/>
                </a:ext>
              </a:extLst>
            </p:cNvPr>
            <p:cNvSpPr txBox="1"/>
            <p:nvPr/>
          </p:nvSpPr>
          <p:spPr bwMode="auto">
            <a:xfrm>
              <a:off x="516275" y="1810657"/>
              <a:ext cx="3770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50</a:t>
              </a:r>
            </a:p>
          </p:txBody>
        </p:sp>
        <p:sp>
          <p:nvSpPr>
            <p:cNvPr id="295" name="TextBox 294">
              <a:extLst>
                <a:ext uri="{FF2B5EF4-FFF2-40B4-BE49-F238E27FC236}">
                  <a16:creationId xmlns:a16="http://schemas.microsoft.com/office/drawing/2014/main" id="{6FF3D210-3677-E4EA-CC5A-FEA28EC70C3A}"/>
                </a:ext>
              </a:extLst>
            </p:cNvPr>
            <p:cNvSpPr txBox="1"/>
            <p:nvPr/>
          </p:nvSpPr>
          <p:spPr bwMode="auto">
            <a:xfrm>
              <a:off x="515360" y="1528295"/>
              <a:ext cx="3786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60</a:t>
              </a:r>
            </a:p>
          </p:txBody>
        </p:sp>
        <p:sp>
          <p:nvSpPr>
            <p:cNvPr id="296" name="TextBox 295">
              <a:extLst>
                <a:ext uri="{FF2B5EF4-FFF2-40B4-BE49-F238E27FC236}">
                  <a16:creationId xmlns:a16="http://schemas.microsoft.com/office/drawing/2014/main" id="{74191217-824E-FF39-CE37-D6A5899C4EFE}"/>
                </a:ext>
              </a:extLst>
            </p:cNvPr>
            <p:cNvSpPr txBox="1"/>
            <p:nvPr/>
          </p:nvSpPr>
          <p:spPr bwMode="auto">
            <a:xfrm>
              <a:off x="530815" y="1260439"/>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70</a:t>
              </a:r>
            </a:p>
          </p:txBody>
        </p:sp>
      </p:grpSp>
      <p:sp>
        <p:nvSpPr>
          <p:cNvPr id="297" name="TextBox 296">
            <a:extLst>
              <a:ext uri="{FF2B5EF4-FFF2-40B4-BE49-F238E27FC236}">
                <a16:creationId xmlns:a16="http://schemas.microsoft.com/office/drawing/2014/main" id="{BA1B138E-DB9B-E0D3-D2D6-8E45D2784973}"/>
              </a:ext>
            </a:extLst>
          </p:cNvPr>
          <p:cNvSpPr txBox="1"/>
          <p:nvPr/>
        </p:nvSpPr>
        <p:spPr bwMode="auto">
          <a:xfrm>
            <a:off x="9241612" y="1830354"/>
            <a:ext cx="20425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Pembrolizumab SC + CT</a:t>
            </a:r>
          </a:p>
        </p:txBody>
      </p:sp>
      <p:sp>
        <p:nvSpPr>
          <p:cNvPr id="298" name="TextBox 297">
            <a:extLst>
              <a:ext uri="{FF2B5EF4-FFF2-40B4-BE49-F238E27FC236}">
                <a16:creationId xmlns:a16="http://schemas.microsoft.com/office/drawing/2014/main" id="{D86AC13B-FCAE-23C4-F490-559CB20AA8A1}"/>
              </a:ext>
            </a:extLst>
          </p:cNvPr>
          <p:cNvSpPr txBox="1"/>
          <p:nvPr/>
        </p:nvSpPr>
        <p:spPr bwMode="auto">
          <a:xfrm>
            <a:off x="9307337" y="2050972"/>
            <a:ext cx="1976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Pembrolizumab IV + CT</a:t>
            </a:r>
          </a:p>
        </p:txBody>
      </p:sp>
      <p:sp>
        <p:nvSpPr>
          <p:cNvPr id="299" name="TextBox 298">
            <a:extLst>
              <a:ext uri="{FF2B5EF4-FFF2-40B4-BE49-F238E27FC236}">
                <a16:creationId xmlns:a16="http://schemas.microsoft.com/office/drawing/2014/main" id="{A2A981FC-63FD-C046-CE96-58CF8BB4AC5B}"/>
              </a:ext>
            </a:extLst>
          </p:cNvPr>
          <p:cNvSpPr txBox="1"/>
          <p:nvPr/>
        </p:nvSpPr>
        <p:spPr bwMode="auto">
          <a:xfrm>
            <a:off x="11221671" y="1350540"/>
            <a:ext cx="6671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Grade</a:t>
            </a:r>
          </a:p>
        </p:txBody>
      </p:sp>
      <p:sp>
        <p:nvSpPr>
          <p:cNvPr id="300" name="TextBox 299">
            <a:extLst>
              <a:ext uri="{FF2B5EF4-FFF2-40B4-BE49-F238E27FC236}">
                <a16:creationId xmlns:a16="http://schemas.microsoft.com/office/drawing/2014/main" id="{8B9E7F47-32EE-D022-D0C0-138B40F6CF37}"/>
              </a:ext>
            </a:extLst>
          </p:cNvPr>
          <p:cNvSpPr txBox="1"/>
          <p:nvPr/>
        </p:nvSpPr>
        <p:spPr bwMode="auto">
          <a:xfrm>
            <a:off x="11163610" y="1560423"/>
            <a:ext cx="3962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1/2</a:t>
            </a:r>
          </a:p>
        </p:txBody>
      </p:sp>
      <p:sp>
        <p:nvSpPr>
          <p:cNvPr id="301" name="TextBox 300">
            <a:extLst>
              <a:ext uri="{FF2B5EF4-FFF2-40B4-BE49-F238E27FC236}">
                <a16:creationId xmlns:a16="http://schemas.microsoft.com/office/drawing/2014/main" id="{B02B6992-1798-C122-7077-54DA67C0F6D3}"/>
              </a:ext>
            </a:extLst>
          </p:cNvPr>
          <p:cNvSpPr txBox="1"/>
          <p:nvPr/>
        </p:nvSpPr>
        <p:spPr bwMode="auto">
          <a:xfrm>
            <a:off x="11548033" y="1562097"/>
            <a:ext cx="4571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3-5</a:t>
            </a:r>
          </a:p>
        </p:txBody>
      </p:sp>
      <p:sp>
        <p:nvSpPr>
          <p:cNvPr id="302" name="Rectangle 301">
            <a:extLst>
              <a:ext uri="{FF2B5EF4-FFF2-40B4-BE49-F238E27FC236}">
                <a16:creationId xmlns:a16="http://schemas.microsoft.com/office/drawing/2014/main" id="{15F375D9-46E3-4603-89F7-E245A6A3DB8D}"/>
              </a:ext>
            </a:extLst>
          </p:cNvPr>
          <p:cNvSpPr/>
          <p:nvPr/>
        </p:nvSpPr>
        <p:spPr bwMode="auto">
          <a:xfrm>
            <a:off x="11296306" y="2119308"/>
            <a:ext cx="124762" cy="124762"/>
          </a:xfrm>
          <a:prstGeom prst="rect">
            <a:avLst/>
          </a:prstGeom>
          <a:solidFill>
            <a:schemeClr val="accent6"/>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3" name="Rectangle 302">
            <a:extLst>
              <a:ext uri="{FF2B5EF4-FFF2-40B4-BE49-F238E27FC236}">
                <a16:creationId xmlns:a16="http://schemas.microsoft.com/office/drawing/2014/main" id="{925CE59A-5331-5C52-D41F-92DDA98BCDF6}"/>
              </a:ext>
            </a:extLst>
          </p:cNvPr>
          <p:cNvSpPr/>
          <p:nvPr/>
        </p:nvSpPr>
        <p:spPr bwMode="auto">
          <a:xfrm>
            <a:off x="11296306" y="1895810"/>
            <a:ext cx="124762" cy="124762"/>
          </a:xfrm>
          <a:prstGeom prst="rect">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4" name="Rectangle 303">
            <a:extLst>
              <a:ext uri="{FF2B5EF4-FFF2-40B4-BE49-F238E27FC236}">
                <a16:creationId xmlns:a16="http://schemas.microsoft.com/office/drawing/2014/main" id="{C06168A9-C32D-FEE4-AE3F-37F9ADBB258B}"/>
              </a:ext>
            </a:extLst>
          </p:cNvPr>
          <p:cNvSpPr/>
          <p:nvPr/>
        </p:nvSpPr>
        <p:spPr bwMode="auto">
          <a:xfrm>
            <a:off x="11711185" y="2120751"/>
            <a:ext cx="124762" cy="124762"/>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5" name="Rectangle 304">
            <a:extLst>
              <a:ext uri="{FF2B5EF4-FFF2-40B4-BE49-F238E27FC236}">
                <a16:creationId xmlns:a16="http://schemas.microsoft.com/office/drawing/2014/main" id="{08CE471E-88B4-3354-8369-6445A43968BD}"/>
              </a:ext>
            </a:extLst>
          </p:cNvPr>
          <p:cNvSpPr/>
          <p:nvPr/>
        </p:nvSpPr>
        <p:spPr bwMode="auto">
          <a:xfrm>
            <a:off x="11711185" y="1897254"/>
            <a:ext cx="124762" cy="124762"/>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6" name="Rectangle 305">
            <a:extLst>
              <a:ext uri="{FF2B5EF4-FFF2-40B4-BE49-F238E27FC236}">
                <a16:creationId xmlns:a16="http://schemas.microsoft.com/office/drawing/2014/main" id="{0500B1B5-68E9-989A-1AA7-DB564A97CED5}"/>
              </a:ext>
            </a:extLst>
          </p:cNvPr>
          <p:cNvSpPr/>
          <p:nvPr/>
        </p:nvSpPr>
        <p:spPr bwMode="auto">
          <a:xfrm>
            <a:off x="1447674" y="1567250"/>
            <a:ext cx="274307" cy="1146903"/>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7" name="Rectangle 306">
            <a:extLst>
              <a:ext uri="{FF2B5EF4-FFF2-40B4-BE49-F238E27FC236}">
                <a16:creationId xmlns:a16="http://schemas.microsoft.com/office/drawing/2014/main" id="{AA1C7D06-8BB4-841A-23D2-44A9EC60533B}"/>
              </a:ext>
            </a:extLst>
          </p:cNvPr>
          <p:cNvSpPr/>
          <p:nvPr/>
        </p:nvSpPr>
        <p:spPr bwMode="auto">
          <a:xfrm>
            <a:off x="1447674" y="2156344"/>
            <a:ext cx="274307" cy="1146903"/>
          </a:xfrm>
          <a:prstGeom prst="rect">
            <a:avLst/>
          </a:prstGeom>
          <a:solidFill>
            <a:schemeClr val="accent6"/>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8" name="Rectangle 307">
            <a:extLst>
              <a:ext uri="{FF2B5EF4-FFF2-40B4-BE49-F238E27FC236}">
                <a16:creationId xmlns:a16="http://schemas.microsoft.com/office/drawing/2014/main" id="{739508DE-13C6-5833-6C81-30BA71EC550F}"/>
              </a:ext>
            </a:extLst>
          </p:cNvPr>
          <p:cNvSpPr/>
          <p:nvPr/>
        </p:nvSpPr>
        <p:spPr bwMode="auto">
          <a:xfrm>
            <a:off x="1038015" y="1903002"/>
            <a:ext cx="274307" cy="951116"/>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9" name="Rectangle 308">
            <a:extLst>
              <a:ext uri="{FF2B5EF4-FFF2-40B4-BE49-F238E27FC236}">
                <a16:creationId xmlns:a16="http://schemas.microsoft.com/office/drawing/2014/main" id="{32931940-E139-F080-C647-2C160740F0F8}"/>
              </a:ext>
            </a:extLst>
          </p:cNvPr>
          <p:cNvSpPr/>
          <p:nvPr/>
        </p:nvSpPr>
        <p:spPr bwMode="auto">
          <a:xfrm>
            <a:off x="1038361" y="2352156"/>
            <a:ext cx="274307" cy="951116"/>
          </a:xfrm>
          <a:prstGeom prst="rect">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10" name="Rectangle 309">
            <a:extLst>
              <a:ext uri="{FF2B5EF4-FFF2-40B4-BE49-F238E27FC236}">
                <a16:creationId xmlns:a16="http://schemas.microsoft.com/office/drawing/2014/main" id="{76339269-0258-B117-1119-AACA8D362509}"/>
              </a:ext>
            </a:extLst>
          </p:cNvPr>
          <p:cNvSpPr/>
          <p:nvPr/>
        </p:nvSpPr>
        <p:spPr bwMode="auto">
          <a:xfrm>
            <a:off x="2362580" y="2470519"/>
            <a:ext cx="274307" cy="832729"/>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11" name="Rectangle 310">
            <a:extLst>
              <a:ext uri="{FF2B5EF4-FFF2-40B4-BE49-F238E27FC236}">
                <a16:creationId xmlns:a16="http://schemas.microsoft.com/office/drawing/2014/main" id="{B52768DD-E6B5-B58C-BBF2-42900498F826}"/>
              </a:ext>
            </a:extLst>
          </p:cNvPr>
          <p:cNvSpPr/>
          <p:nvPr/>
        </p:nvSpPr>
        <p:spPr bwMode="auto">
          <a:xfrm>
            <a:off x="2362580" y="2939708"/>
            <a:ext cx="274307" cy="356240"/>
          </a:xfrm>
          <a:prstGeom prst="rect">
            <a:avLst/>
          </a:prstGeom>
          <a:solidFill>
            <a:schemeClr val="accent6"/>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12" name="Rectangle 311">
            <a:extLst>
              <a:ext uri="{FF2B5EF4-FFF2-40B4-BE49-F238E27FC236}">
                <a16:creationId xmlns:a16="http://schemas.microsoft.com/office/drawing/2014/main" id="{304827BD-75DD-BC6D-0490-AE9D3576B472}"/>
              </a:ext>
            </a:extLst>
          </p:cNvPr>
          <p:cNvSpPr/>
          <p:nvPr/>
        </p:nvSpPr>
        <p:spPr bwMode="auto">
          <a:xfrm>
            <a:off x="1952921" y="2175860"/>
            <a:ext cx="274307" cy="951116"/>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13" name="Rectangle 312">
            <a:extLst>
              <a:ext uri="{FF2B5EF4-FFF2-40B4-BE49-F238E27FC236}">
                <a16:creationId xmlns:a16="http://schemas.microsoft.com/office/drawing/2014/main" id="{0C8C14D3-1D42-4852-5DFA-11A943F28999}"/>
              </a:ext>
            </a:extLst>
          </p:cNvPr>
          <p:cNvSpPr/>
          <p:nvPr/>
        </p:nvSpPr>
        <p:spPr bwMode="auto">
          <a:xfrm>
            <a:off x="1953268" y="2758108"/>
            <a:ext cx="274307" cy="537841"/>
          </a:xfrm>
          <a:prstGeom prst="rect">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14" name="Rectangle 313">
            <a:extLst>
              <a:ext uri="{FF2B5EF4-FFF2-40B4-BE49-F238E27FC236}">
                <a16:creationId xmlns:a16="http://schemas.microsoft.com/office/drawing/2014/main" id="{059A1402-3EBF-C02E-4D88-D717E7524CDA}"/>
              </a:ext>
            </a:extLst>
          </p:cNvPr>
          <p:cNvSpPr/>
          <p:nvPr/>
        </p:nvSpPr>
        <p:spPr bwMode="auto">
          <a:xfrm>
            <a:off x="3251699" y="2577270"/>
            <a:ext cx="274307" cy="724333"/>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15" name="Rectangle 314">
            <a:extLst>
              <a:ext uri="{FF2B5EF4-FFF2-40B4-BE49-F238E27FC236}">
                <a16:creationId xmlns:a16="http://schemas.microsoft.com/office/drawing/2014/main" id="{B6847538-D61C-A39A-14C4-38FF8DD89485}"/>
              </a:ext>
            </a:extLst>
          </p:cNvPr>
          <p:cNvSpPr/>
          <p:nvPr/>
        </p:nvSpPr>
        <p:spPr bwMode="auto">
          <a:xfrm>
            <a:off x="3251699" y="2706653"/>
            <a:ext cx="274307" cy="586042"/>
          </a:xfrm>
          <a:prstGeom prst="rect">
            <a:avLst/>
          </a:prstGeom>
          <a:solidFill>
            <a:schemeClr val="accent6"/>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16" name="Rectangle 315">
            <a:extLst>
              <a:ext uri="{FF2B5EF4-FFF2-40B4-BE49-F238E27FC236}">
                <a16:creationId xmlns:a16="http://schemas.microsoft.com/office/drawing/2014/main" id="{4DBB058E-05A6-57D5-B2F9-9497381ACC42}"/>
              </a:ext>
            </a:extLst>
          </p:cNvPr>
          <p:cNvSpPr/>
          <p:nvPr/>
        </p:nvSpPr>
        <p:spPr bwMode="auto">
          <a:xfrm>
            <a:off x="2842040" y="2540291"/>
            <a:ext cx="274307" cy="761312"/>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17" name="Rectangle 316">
            <a:extLst>
              <a:ext uri="{FF2B5EF4-FFF2-40B4-BE49-F238E27FC236}">
                <a16:creationId xmlns:a16="http://schemas.microsoft.com/office/drawing/2014/main" id="{872CBDCD-47E0-D979-E62D-3E7DB8E85D9C}"/>
              </a:ext>
            </a:extLst>
          </p:cNvPr>
          <p:cNvSpPr/>
          <p:nvPr/>
        </p:nvSpPr>
        <p:spPr bwMode="auto">
          <a:xfrm>
            <a:off x="2842387" y="2810918"/>
            <a:ext cx="274307" cy="490685"/>
          </a:xfrm>
          <a:prstGeom prst="rect">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18" name="Rectangle 317">
            <a:extLst>
              <a:ext uri="{FF2B5EF4-FFF2-40B4-BE49-F238E27FC236}">
                <a16:creationId xmlns:a16="http://schemas.microsoft.com/office/drawing/2014/main" id="{4EFC8517-226F-2F79-E35C-DB3D4E81375F}"/>
              </a:ext>
            </a:extLst>
          </p:cNvPr>
          <p:cNvSpPr/>
          <p:nvPr/>
        </p:nvSpPr>
        <p:spPr bwMode="auto">
          <a:xfrm>
            <a:off x="4200146" y="2618970"/>
            <a:ext cx="274307" cy="688199"/>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19" name="Rectangle 318">
            <a:extLst>
              <a:ext uri="{FF2B5EF4-FFF2-40B4-BE49-F238E27FC236}">
                <a16:creationId xmlns:a16="http://schemas.microsoft.com/office/drawing/2014/main" id="{FF324581-D2D7-4C6A-E373-A3F102CC853A}"/>
              </a:ext>
            </a:extLst>
          </p:cNvPr>
          <p:cNvSpPr/>
          <p:nvPr/>
        </p:nvSpPr>
        <p:spPr bwMode="auto">
          <a:xfrm>
            <a:off x="4200146" y="2843567"/>
            <a:ext cx="274307" cy="446899"/>
          </a:xfrm>
          <a:prstGeom prst="rect">
            <a:avLst/>
          </a:prstGeom>
          <a:solidFill>
            <a:schemeClr val="accent6"/>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0" name="Rectangle 319">
            <a:extLst>
              <a:ext uri="{FF2B5EF4-FFF2-40B4-BE49-F238E27FC236}">
                <a16:creationId xmlns:a16="http://schemas.microsoft.com/office/drawing/2014/main" id="{95CD6062-0F0E-E13B-B692-10495A965098}"/>
              </a:ext>
            </a:extLst>
          </p:cNvPr>
          <p:cNvSpPr/>
          <p:nvPr/>
        </p:nvSpPr>
        <p:spPr bwMode="auto">
          <a:xfrm>
            <a:off x="3790487" y="2554680"/>
            <a:ext cx="274307" cy="738015"/>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1" name="Rectangle 320">
            <a:extLst>
              <a:ext uri="{FF2B5EF4-FFF2-40B4-BE49-F238E27FC236}">
                <a16:creationId xmlns:a16="http://schemas.microsoft.com/office/drawing/2014/main" id="{8736BA82-5AD0-8EFF-4302-00F97B55AF9C}"/>
              </a:ext>
            </a:extLst>
          </p:cNvPr>
          <p:cNvSpPr/>
          <p:nvPr/>
        </p:nvSpPr>
        <p:spPr bwMode="auto">
          <a:xfrm>
            <a:off x="3790833" y="2763715"/>
            <a:ext cx="274307" cy="526751"/>
          </a:xfrm>
          <a:prstGeom prst="rect">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2" name="Rectangle 321">
            <a:extLst>
              <a:ext uri="{FF2B5EF4-FFF2-40B4-BE49-F238E27FC236}">
                <a16:creationId xmlns:a16="http://schemas.microsoft.com/office/drawing/2014/main" id="{8B656B86-C0E9-3057-01AA-3704DA849D71}"/>
              </a:ext>
            </a:extLst>
          </p:cNvPr>
          <p:cNvSpPr/>
          <p:nvPr/>
        </p:nvSpPr>
        <p:spPr bwMode="auto">
          <a:xfrm>
            <a:off x="5123235" y="2721352"/>
            <a:ext cx="274307" cy="580252"/>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 name="Rectangle 322">
            <a:extLst>
              <a:ext uri="{FF2B5EF4-FFF2-40B4-BE49-F238E27FC236}">
                <a16:creationId xmlns:a16="http://schemas.microsoft.com/office/drawing/2014/main" id="{50925141-A8A4-F93A-D104-2BC3FBC7173E}"/>
              </a:ext>
            </a:extLst>
          </p:cNvPr>
          <p:cNvSpPr/>
          <p:nvPr/>
        </p:nvSpPr>
        <p:spPr bwMode="auto">
          <a:xfrm>
            <a:off x="5123235" y="2748025"/>
            <a:ext cx="274307" cy="553578"/>
          </a:xfrm>
          <a:prstGeom prst="rect">
            <a:avLst/>
          </a:prstGeom>
          <a:solidFill>
            <a:schemeClr val="accent6"/>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4" name="Rectangle 323">
            <a:extLst>
              <a:ext uri="{FF2B5EF4-FFF2-40B4-BE49-F238E27FC236}">
                <a16:creationId xmlns:a16="http://schemas.microsoft.com/office/drawing/2014/main" id="{D6833C33-0CBD-90BB-F73C-BE2034638B12}"/>
              </a:ext>
            </a:extLst>
          </p:cNvPr>
          <p:cNvSpPr/>
          <p:nvPr/>
        </p:nvSpPr>
        <p:spPr bwMode="auto">
          <a:xfrm>
            <a:off x="4713576" y="2701955"/>
            <a:ext cx="274307" cy="601292"/>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5" name="Rectangle 324">
            <a:extLst>
              <a:ext uri="{FF2B5EF4-FFF2-40B4-BE49-F238E27FC236}">
                <a16:creationId xmlns:a16="http://schemas.microsoft.com/office/drawing/2014/main" id="{2C2B89AF-B41C-D24C-D4D8-6F76D79C7E86}"/>
              </a:ext>
            </a:extLst>
          </p:cNvPr>
          <p:cNvSpPr/>
          <p:nvPr/>
        </p:nvSpPr>
        <p:spPr bwMode="auto">
          <a:xfrm>
            <a:off x="4713923" y="2733912"/>
            <a:ext cx="274307" cy="569335"/>
          </a:xfrm>
          <a:prstGeom prst="rect">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6" name="Rectangle 325">
            <a:extLst>
              <a:ext uri="{FF2B5EF4-FFF2-40B4-BE49-F238E27FC236}">
                <a16:creationId xmlns:a16="http://schemas.microsoft.com/office/drawing/2014/main" id="{4AB4A5E9-1F45-DC53-70EE-023C1D70CAEF}"/>
              </a:ext>
            </a:extLst>
          </p:cNvPr>
          <p:cNvSpPr/>
          <p:nvPr/>
        </p:nvSpPr>
        <p:spPr bwMode="auto">
          <a:xfrm>
            <a:off x="6033689" y="3042624"/>
            <a:ext cx="274307" cy="264739"/>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7" name="Rectangle 326">
            <a:extLst>
              <a:ext uri="{FF2B5EF4-FFF2-40B4-BE49-F238E27FC236}">
                <a16:creationId xmlns:a16="http://schemas.microsoft.com/office/drawing/2014/main" id="{95568E1F-A54F-C284-C858-A2C50C68244F}"/>
              </a:ext>
            </a:extLst>
          </p:cNvPr>
          <p:cNvSpPr/>
          <p:nvPr/>
        </p:nvSpPr>
        <p:spPr bwMode="auto">
          <a:xfrm>
            <a:off x="6033689" y="3108331"/>
            <a:ext cx="274307" cy="182135"/>
          </a:xfrm>
          <a:prstGeom prst="rect">
            <a:avLst/>
          </a:prstGeom>
          <a:solidFill>
            <a:schemeClr val="accent6"/>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8" name="Rectangle 327">
            <a:extLst>
              <a:ext uri="{FF2B5EF4-FFF2-40B4-BE49-F238E27FC236}">
                <a16:creationId xmlns:a16="http://schemas.microsoft.com/office/drawing/2014/main" id="{30645E73-6759-6442-EDDE-2E89C5B9BF2F}"/>
              </a:ext>
            </a:extLst>
          </p:cNvPr>
          <p:cNvSpPr/>
          <p:nvPr/>
        </p:nvSpPr>
        <p:spPr bwMode="auto">
          <a:xfrm>
            <a:off x="5624030" y="2941970"/>
            <a:ext cx="274307" cy="355193"/>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9" name="Rectangle 328">
            <a:extLst>
              <a:ext uri="{FF2B5EF4-FFF2-40B4-BE49-F238E27FC236}">
                <a16:creationId xmlns:a16="http://schemas.microsoft.com/office/drawing/2014/main" id="{08799A8C-5F67-E43B-8AEB-942359503FB7}"/>
              </a:ext>
            </a:extLst>
          </p:cNvPr>
          <p:cNvSpPr/>
          <p:nvPr/>
        </p:nvSpPr>
        <p:spPr bwMode="auto">
          <a:xfrm>
            <a:off x="5624376" y="2952667"/>
            <a:ext cx="274307" cy="337799"/>
          </a:xfrm>
          <a:prstGeom prst="rect">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0" name="Rectangle 329">
            <a:extLst>
              <a:ext uri="{FF2B5EF4-FFF2-40B4-BE49-F238E27FC236}">
                <a16:creationId xmlns:a16="http://schemas.microsoft.com/office/drawing/2014/main" id="{02C83224-AC75-D5E8-4924-2865FD45BE0A}"/>
              </a:ext>
            </a:extLst>
          </p:cNvPr>
          <p:cNvSpPr/>
          <p:nvPr/>
        </p:nvSpPr>
        <p:spPr bwMode="auto">
          <a:xfrm>
            <a:off x="6955871" y="2975621"/>
            <a:ext cx="274307" cy="320266"/>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1" name="Rectangle 330">
            <a:extLst>
              <a:ext uri="{FF2B5EF4-FFF2-40B4-BE49-F238E27FC236}">
                <a16:creationId xmlns:a16="http://schemas.microsoft.com/office/drawing/2014/main" id="{6BA6CBEC-0396-1D46-C8B1-9A30C048A9D2}"/>
              </a:ext>
            </a:extLst>
          </p:cNvPr>
          <p:cNvSpPr/>
          <p:nvPr/>
        </p:nvSpPr>
        <p:spPr bwMode="auto">
          <a:xfrm>
            <a:off x="6955871" y="3012307"/>
            <a:ext cx="274307" cy="278160"/>
          </a:xfrm>
          <a:prstGeom prst="rect">
            <a:avLst/>
          </a:prstGeom>
          <a:solidFill>
            <a:schemeClr val="accent6"/>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2" name="Rectangle 331">
            <a:extLst>
              <a:ext uri="{FF2B5EF4-FFF2-40B4-BE49-F238E27FC236}">
                <a16:creationId xmlns:a16="http://schemas.microsoft.com/office/drawing/2014/main" id="{2FC88158-1B17-C91A-AEA0-0304F026BDB9}"/>
              </a:ext>
            </a:extLst>
          </p:cNvPr>
          <p:cNvSpPr/>
          <p:nvPr/>
        </p:nvSpPr>
        <p:spPr bwMode="auto">
          <a:xfrm>
            <a:off x="6546212" y="2949193"/>
            <a:ext cx="274307" cy="354054"/>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3" name="Rectangle 332">
            <a:extLst>
              <a:ext uri="{FF2B5EF4-FFF2-40B4-BE49-F238E27FC236}">
                <a16:creationId xmlns:a16="http://schemas.microsoft.com/office/drawing/2014/main" id="{4F1B8BA1-2851-BD80-BDCD-D81C559CA56E}"/>
              </a:ext>
            </a:extLst>
          </p:cNvPr>
          <p:cNvSpPr/>
          <p:nvPr/>
        </p:nvSpPr>
        <p:spPr bwMode="auto">
          <a:xfrm>
            <a:off x="6546559" y="2973918"/>
            <a:ext cx="274307" cy="329330"/>
          </a:xfrm>
          <a:prstGeom prst="rect">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4" name="Rectangle 333">
            <a:extLst>
              <a:ext uri="{FF2B5EF4-FFF2-40B4-BE49-F238E27FC236}">
                <a16:creationId xmlns:a16="http://schemas.microsoft.com/office/drawing/2014/main" id="{62840766-3602-A8A5-EE1A-17DE278B9F0E}"/>
              </a:ext>
            </a:extLst>
          </p:cNvPr>
          <p:cNvSpPr/>
          <p:nvPr/>
        </p:nvSpPr>
        <p:spPr bwMode="auto">
          <a:xfrm>
            <a:off x="7832981" y="2997562"/>
            <a:ext cx="274307" cy="307356"/>
          </a:xfrm>
          <a:prstGeom prst="rect">
            <a:avLst/>
          </a:prstGeom>
          <a:solidFill>
            <a:schemeClr val="accent6"/>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5" name="Rectangle 334">
            <a:extLst>
              <a:ext uri="{FF2B5EF4-FFF2-40B4-BE49-F238E27FC236}">
                <a16:creationId xmlns:a16="http://schemas.microsoft.com/office/drawing/2014/main" id="{C99663B9-7D56-F865-A87E-205219963FB5}"/>
              </a:ext>
            </a:extLst>
          </p:cNvPr>
          <p:cNvSpPr/>
          <p:nvPr/>
        </p:nvSpPr>
        <p:spPr bwMode="auto">
          <a:xfrm>
            <a:off x="7423669" y="2962691"/>
            <a:ext cx="274307" cy="327775"/>
          </a:xfrm>
          <a:prstGeom prst="rect">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6" name="Rectangle 335">
            <a:extLst>
              <a:ext uri="{FF2B5EF4-FFF2-40B4-BE49-F238E27FC236}">
                <a16:creationId xmlns:a16="http://schemas.microsoft.com/office/drawing/2014/main" id="{3E665246-5A90-F6CB-2869-E350588D81D3}"/>
              </a:ext>
            </a:extLst>
          </p:cNvPr>
          <p:cNvSpPr/>
          <p:nvPr/>
        </p:nvSpPr>
        <p:spPr bwMode="auto">
          <a:xfrm>
            <a:off x="8797256" y="3024841"/>
            <a:ext cx="274307" cy="278407"/>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7" name="Rectangle 336">
            <a:extLst>
              <a:ext uri="{FF2B5EF4-FFF2-40B4-BE49-F238E27FC236}">
                <a16:creationId xmlns:a16="http://schemas.microsoft.com/office/drawing/2014/main" id="{65EDE09F-3F90-1E59-DE87-D0277D8DDF63}"/>
              </a:ext>
            </a:extLst>
          </p:cNvPr>
          <p:cNvSpPr/>
          <p:nvPr/>
        </p:nvSpPr>
        <p:spPr bwMode="auto">
          <a:xfrm>
            <a:off x="8797256" y="3040424"/>
            <a:ext cx="274307" cy="262823"/>
          </a:xfrm>
          <a:prstGeom prst="rect">
            <a:avLst/>
          </a:prstGeom>
          <a:solidFill>
            <a:schemeClr val="accent6"/>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8" name="Rectangle 337">
            <a:extLst>
              <a:ext uri="{FF2B5EF4-FFF2-40B4-BE49-F238E27FC236}">
                <a16:creationId xmlns:a16="http://schemas.microsoft.com/office/drawing/2014/main" id="{51774112-B35F-D35A-2487-728E00DB0771}"/>
              </a:ext>
            </a:extLst>
          </p:cNvPr>
          <p:cNvSpPr/>
          <p:nvPr/>
        </p:nvSpPr>
        <p:spPr bwMode="auto">
          <a:xfrm>
            <a:off x="8387597" y="2987861"/>
            <a:ext cx="274307" cy="293294"/>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39" name="Rectangle 338">
            <a:extLst>
              <a:ext uri="{FF2B5EF4-FFF2-40B4-BE49-F238E27FC236}">
                <a16:creationId xmlns:a16="http://schemas.microsoft.com/office/drawing/2014/main" id="{F5C0D53B-892D-180D-F524-88EB40EAB98A}"/>
              </a:ext>
            </a:extLst>
          </p:cNvPr>
          <p:cNvSpPr/>
          <p:nvPr/>
        </p:nvSpPr>
        <p:spPr bwMode="auto">
          <a:xfrm>
            <a:off x="8387944" y="3023137"/>
            <a:ext cx="274307" cy="267329"/>
          </a:xfrm>
          <a:prstGeom prst="rect">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0" name="Rectangle 339">
            <a:extLst>
              <a:ext uri="{FF2B5EF4-FFF2-40B4-BE49-F238E27FC236}">
                <a16:creationId xmlns:a16="http://schemas.microsoft.com/office/drawing/2014/main" id="{AB74B541-C38D-0E85-555F-EBC08A33EC32}"/>
              </a:ext>
            </a:extLst>
          </p:cNvPr>
          <p:cNvSpPr/>
          <p:nvPr/>
        </p:nvSpPr>
        <p:spPr bwMode="auto">
          <a:xfrm>
            <a:off x="9263989" y="3023137"/>
            <a:ext cx="274307" cy="281781"/>
          </a:xfrm>
          <a:prstGeom prst="rect">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1" name="Rectangle 340">
            <a:extLst>
              <a:ext uri="{FF2B5EF4-FFF2-40B4-BE49-F238E27FC236}">
                <a16:creationId xmlns:a16="http://schemas.microsoft.com/office/drawing/2014/main" id="{BC6C1E5C-F984-D7A9-4226-8CE2609958F4}"/>
              </a:ext>
            </a:extLst>
          </p:cNvPr>
          <p:cNvSpPr/>
          <p:nvPr/>
        </p:nvSpPr>
        <p:spPr bwMode="auto">
          <a:xfrm>
            <a:off x="9673984" y="3092568"/>
            <a:ext cx="274307" cy="203236"/>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2" name="Rectangle 341">
            <a:extLst>
              <a:ext uri="{FF2B5EF4-FFF2-40B4-BE49-F238E27FC236}">
                <a16:creationId xmlns:a16="http://schemas.microsoft.com/office/drawing/2014/main" id="{7C5F14F4-3B69-55C2-30E5-C610573F2AD0}"/>
              </a:ext>
            </a:extLst>
          </p:cNvPr>
          <p:cNvSpPr/>
          <p:nvPr/>
        </p:nvSpPr>
        <p:spPr bwMode="auto">
          <a:xfrm>
            <a:off x="9673984" y="3114943"/>
            <a:ext cx="274307" cy="175523"/>
          </a:xfrm>
          <a:prstGeom prst="rect">
            <a:avLst/>
          </a:prstGeom>
          <a:solidFill>
            <a:schemeClr val="accent6"/>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3" name="Rectangle 342">
            <a:extLst>
              <a:ext uri="{FF2B5EF4-FFF2-40B4-BE49-F238E27FC236}">
                <a16:creationId xmlns:a16="http://schemas.microsoft.com/office/drawing/2014/main" id="{D4F7AC6C-9362-2A15-964E-1C83997C47CB}"/>
              </a:ext>
            </a:extLst>
          </p:cNvPr>
          <p:cNvSpPr/>
          <p:nvPr/>
        </p:nvSpPr>
        <p:spPr bwMode="auto">
          <a:xfrm>
            <a:off x="10181847" y="3073813"/>
            <a:ext cx="274307" cy="231105"/>
          </a:xfrm>
          <a:prstGeom prst="rect">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4" name="Rectangle 343">
            <a:extLst>
              <a:ext uri="{FF2B5EF4-FFF2-40B4-BE49-F238E27FC236}">
                <a16:creationId xmlns:a16="http://schemas.microsoft.com/office/drawing/2014/main" id="{2BEDD90B-403C-CF83-6DEA-A202F068ABFB}"/>
              </a:ext>
            </a:extLst>
          </p:cNvPr>
          <p:cNvSpPr/>
          <p:nvPr/>
        </p:nvSpPr>
        <p:spPr bwMode="auto">
          <a:xfrm>
            <a:off x="10591842" y="3016796"/>
            <a:ext cx="274307" cy="275899"/>
          </a:xfrm>
          <a:prstGeom prst="rect">
            <a:avLst/>
          </a:prstGeom>
          <a:solidFill>
            <a:schemeClr val="accent6"/>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5" name="Rectangle 344">
            <a:extLst>
              <a:ext uri="{FF2B5EF4-FFF2-40B4-BE49-F238E27FC236}">
                <a16:creationId xmlns:a16="http://schemas.microsoft.com/office/drawing/2014/main" id="{977A6FB1-10BB-4B23-9476-E4703D3297A8}"/>
              </a:ext>
            </a:extLst>
          </p:cNvPr>
          <p:cNvSpPr/>
          <p:nvPr/>
        </p:nvSpPr>
        <p:spPr bwMode="auto">
          <a:xfrm>
            <a:off x="11513970" y="2867757"/>
            <a:ext cx="274307" cy="278407"/>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6" name="Rectangle 345">
            <a:extLst>
              <a:ext uri="{FF2B5EF4-FFF2-40B4-BE49-F238E27FC236}">
                <a16:creationId xmlns:a16="http://schemas.microsoft.com/office/drawing/2014/main" id="{6CBB3799-D73E-AC29-C4A7-A965BC913386}"/>
              </a:ext>
            </a:extLst>
          </p:cNvPr>
          <p:cNvSpPr/>
          <p:nvPr/>
        </p:nvSpPr>
        <p:spPr bwMode="auto">
          <a:xfrm>
            <a:off x="11513970" y="2933697"/>
            <a:ext cx="274307" cy="367907"/>
          </a:xfrm>
          <a:prstGeom prst="rect">
            <a:avLst/>
          </a:prstGeom>
          <a:solidFill>
            <a:schemeClr val="accent6"/>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7" name="Rectangle 346">
            <a:extLst>
              <a:ext uri="{FF2B5EF4-FFF2-40B4-BE49-F238E27FC236}">
                <a16:creationId xmlns:a16="http://schemas.microsoft.com/office/drawing/2014/main" id="{56EE7813-A4A4-DAC1-E4D1-0354C3ECD394}"/>
              </a:ext>
            </a:extLst>
          </p:cNvPr>
          <p:cNvSpPr/>
          <p:nvPr/>
        </p:nvSpPr>
        <p:spPr bwMode="auto">
          <a:xfrm>
            <a:off x="11104311" y="3113687"/>
            <a:ext cx="274307" cy="187916"/>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8" name="Rectangle 347">
            <a:extLst>
              <a:ext uri="{FF2B5EF4-FFF2-40B4-BE49-F238E27FC236}">
                <a16:creationId xmlns:a16="http://schemas.microsoft.com/office/drawing/2014/main" id="{9EB21C07-A779-B09F-3DA4-87240A9251BB}"/>
              </a:ext>
            </a:extLst>
          </p:cNvPr>
          <p:cNvSpPr/>
          <p:nvPr/>
        </p:nvSpPr>
        <p:spPr bwMode="auto">
          <a:xfrm>
            <a:off x="11104658" y="3124346"/>
            <a:ext cx="274307" cy="177258"/>
          </a:xfrm>
          <a:prstGeom prst="rect">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nvGrpSpPr>
          <p:cNvPr id="9" name="Group 8">
            <a:extLst>
              <a:ext uri="{FF2B5EF4-FFF2-40B4-BE49-F238E27FC236}">
                <a16:creationId xmlns:a16="http://schemas.microsoft.com/office/drawing/2014/main" id="{3EAC4A3D-26C6-78AA-4DF6-0803BCF15EE0}"/>
              </a:ext>
            </a:extLst>
          </p:cNvPr>
          <p:cNvGrpSpPr/>
          <p:nvPr/>
        </p:nvGrpSpPr>
        <p:grpSpPr>
          <a:xfrm>
            <a:off x="797312" y="1413202"/>
            <a:ext cx="11165080" cy="1970102"/>
            <a:chOff x="797312" y="1413202"/>
            <a:chExt cx="11165080" cy="1970102"/>
          </a:xfrm>
        </p:grpSpPr>
        <p:cxnSp>
          <p:nvCxnSpPr>
            <p:cNvPr id="263" name="Straight Connector 262">
              <a:extLst>
                <a:ext uri="{FF2B5EF4-FFF2-40B4-BE49-F238E27FC236}">
                  <a16:creationId xmlns:a16="http://schemas.microsoft.com/office/drawing/2014/main" id="{11748892-2F91-EC5F-1A33-A1AA6E97FBFA}"/>
                </a:ext>
              </a:extLst>
            </p:cNvPr>
            <p:cNvCxnSpPr>
              <a:cxnSpLocks/>
            </p:cNvCxnSpPr>
            <p:nvPr/>
          </p:nvCxnSpPr>
          <p:spPr bwMode="auto">
            <a:xfrm>
              <a:off x="909045"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6B8840EF-1037-3281-40FB-67E68709CCCA}"/>
                </a:ext>
              </a:extLst>
            </p:cNvPr>
            <p:cNvCxnSpPr>
              <a:cxnSpLocks/>
            </p:cNvCxnSpPr>
            <p:nvPr/>
          </p:nvCxnSpPr>
          <p:spPr bwMode="auto">
            <a:xfrm>
              <a:off x="1851534"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D121181C-9573-DDDC-1583-0F6B2292C442}"/>
                </a:ext>
              </a:extLst>
            </p:cNvPr>
            <p:cNvCxnSpPr>
              <a:cxnSpLocks/>
            </p:cNvCxnSpPr>
            <p:nvPr/>
          </p:nvCxnSpPr>
          <p:spPr bwMode="auto">
            <a:xfrm>
              <a:off x="2766442"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35068F88-B786-747B-09A6-3BC781E9D75A}"/>
                </a:ext>
              </a:extLst>
            </p:cNvPr>
            <p:cNvCxnSpPr>
              <a:cxnSpLocks/>
            </p:cNvCxnSpPr>
            <p:nvPr/>
          </p:nvCxnSpPr>
          <p:spPr bwMode="auto">
            <a:xfrm>
              <a:off x="3681349"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34C86E51-7547-93B6-D83D-A3B29BCD1E38}"/>
                </a:ext>
              </a:extLst>
            </p:cNvPr>
            <p:cNvCxnSpPr>
              <a:cxnSpLocks/>
            </p:cNvCxnSpPr>
            <p:nvPr/>
          </p:nvCxnSpPr>
          <p:spPr bwMode="auto">
            <a:xfrm>
              <a:off x="4596256"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BF7C7C5C-0405-5527-9469-BE2218CE33D8}"/>
                </a:ext>
              </a:extLst>
            </p:cNvPr>
            <p:cNvCxnSpPr>
              <a:cxnSpLocks/>
            </p:cNvCxnSpPr>
            <p:nvPr/>
          </p:nvCxnSpPr>
          <p:spPr bwMode="auto">
            <a:xfrm>
              <a:off x="5511163"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1E4E67FF-1801-EC46-3442-A2E089CB3DF7}"/>
                </a:ext>
              </a:extLst>
            </p:cNvPr>
            <p:cNvCxnSpPr>
              <a:cxnSpLocks/>
            </p:cNvCxnSpPr>
            <p:nvPr/>
          </p:nvCxnSpPr>
          <p:spPr bwMode="auto">
            <a:xfrm>
              <a:off x="6426071"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9701FE4B-D4DF-2FBF-6386-A9AA2EE192CD}"/>
                </a:ext>
              </a:extLst>
            </p:cNvPr>
            <p:cNvCxnSpPr>
              <a:cxnSpLocks/>
            </p:cNvCxnSpPr>
            <p:nvPr/>
          </p:nvCxnSpPr>
          <p:spPr bwMode="auto">
            <a:xfrm>
              <a:off x="7340978"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5C1582C0-D576-7FFF-17E5-BE6C743A1F37}"/>
                </a:ext>
              </a:extLst>
            </p:cNvPr>
            <p:cNvCxnSpPr>
              <a:cxnSpLocks/>
            </p:cNvCxnSpPr>
            <p:nvPr/>
          </p:nvCxnSpPr>
          <p:spPr bwMode="auto">
            <a:xfrm>
              <a:off x="8255885"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1924A46E-F0FD-D47A-B7FE-7C26FF9452D1}"/>
                </a:ext>
              </a:extLst>
            </p:cNvPr>
            <p:cNvCxnSpPr>
              <a:cxnSpLocks/>
            </p:cNvCxnSpPr>
            <p:nvPr/>
          </p:nvCxnSpPr>
          <p:spPr bwMode="auto">
            <a:xfrm>
              <a:off x="9170793"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F1600021-ADE3-6DC5-7984-04DAA3E2FD8C}"/>
                </a:ext>
              </a:extLst>
            </p:cNvPr>
            <p:cNvCxnSpPr>
              <a:cxnSpLocks/>
            </p:cNvCxnSpPr>
            <p:nvPr/>
          </p:nvCxnSpPr>
          <p:spPr bwMode="auto">
            <a:xfrm>
              <a:off x="10085700"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D34B7632-C42C-7D40-2C62-657F50899F54}"/>
                </a:ext>
              </a:extLst>
            </p:cNvPr>
            <p:cNvCxnSpPr>
              <a:cxnSpLocks/>
            </p:cNvCxnSpPr>
            <p:nvPr/>
          </p:nvCxnSpPr>
          <p:spPr bwMode="auto">
            <a:xfrm>
              <a:off x="11000607"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5759EE5C-9A74-7176-E5DA-BEEBF1545D61}"/>
                </a:ext>
              </a:extLst>
            </p:cNvPr>
            <p:cNvCxnSpPr>
              <a:cxnSpLocks/>
            </p:cNvCxnSpPr>
            <p:nvPr/>
          </p:nvCxnSpPr>
          <p:spPr bwMode="auto">
            <a:xfrm>
              <a:off x="11915515" y="3305935"/>
              <a:ext cx="0" cy="77369"/>
            </a:xfrm>
            <a:prstGeom prst="line">
              <a:avLst/>
            </a:prstGeom>
            <a:noFill/>
            <a:ln w="12700" cap="flat" cmpd="sng" algn="ctr">
              <a:solidFill>
                <a:srgbClr val="000000"/>
              </a:solidFill>
              <a:prstDash val="solid"/>
              <a:round/>
              <a:headEnd type="none" w="med" len="med"/>
              <a:tailEnd type="none" w="med" len="med"/>
            </a:ln>
            <a:effectLst/>
          </p:spPr>
        </p:cxnSp>
        <p:grpSp>
          <p:nvGrpSpPr>
            <p:cNvPr id="6" name="Group 5">
              <a:extLst>
                <a:ext uri="{FF2B5EF4-FFF2-40B4-BE49-F238E27FC236}">
                  <a16:creationId xmlns:a16="http://schemas.microsoft.com/office/drawing/2014/main" id="{4F98A719-2B49-E569-FCCB-81AC4D0A371C}"/>
                </a:ext>
              </a:extLst>
            </p:cNvPr>
            <p:cNvGrpSpPr/>
            <p:nvPr/>
          </p:nvGrpSpPr>
          <p:grpSpPr>
            <a:xfrm>
              <a:off x="797312" y="1427269"/>
              <a:ext cx="112536" cy="1877946"/>
              <a:chOff x="797312" y="1427269"/>
              <a:chExt cx="112536" cy="1877946"/>
            </a:xfrm>
          </p:grpSpPr>
          <p:cxnSp>
            <p:nvCxnSpPr>
              <p:cNvPr id="255" name="Straight Connector 254">
                <a:extLst>
                  <a:ext uri="{FF2B5EF4-FFF2-40B4-BE49-F238E27FC236}">
                    <a16:creationId xmlns:a16="http://schemas.microsoft.com/office/drawing/2014/main" id="{E5FE7D60-1CB7-824E-0A41-162FB743DB9C}"/>
                  </a:ext>
                </a:extLst>
              </p:cNvPr>
              <p:cNvCxnSpPr>
                <a:cxnSpLocks/>
              </p:cNvCxnSpPr>
              <p:nvPr/>
            </p:nvCxnSpPr>
            <p:spPr bwMode="auto">
              <a:xfrm>
                <a:off x="797312" y="1427269"/>
                <a:ext cx="112536" cy="0"/>
              </a:xfrm>
              <a:prstGeom prst="line">
                <a:avLst/>
              </a:prstGeom>
              <a:noFill/>
              <a:ln w="12700" cap="flat" cmpd="sng" algn="ctr">
                <a:solidFill>
                  <a:srgbClr val="000000"/>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55268024-14D6-7C12-D651-75114ED38F00}"/>
                  </a:ext>
                </a:extLst>
              </p:cNvPr>
              <p:cNvCxnSpPr>
                <a:cxnSpLocks/>
              </p:cNvCxnSpPr>
              <p:nvPr/>
            </p:nvCxnSpPr>
            <p:spPr bwMode="auto">
              <a:xfrm>
                <a:off x="797312" y="1695547"/>
                <a:ext cx="112536" cy="0"/>
              </a:xfrm>
              <a:prstGeom prst="line">
                <a:avLst/>
              </a:prstGeom>
              <a:noFill/>
              <a:ln w="12700" cap="flat" cmpd="sng" algn="ctr">
                <a:solidFill>
                  <a:srgbClr val="000000"/>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5C529B6D-A8E7-FE0E-D01F-CD56BF6F90EA}"/>
                  </a:ext>
                </a:extLst>
              </p:cNvPr>
              <p:cNvCxnSpPr>
                <a:cxnSpLocks/>
              </p:cNvCxnSpPr>
              <p:nvPr/>
            </p:nvCxnSpPr>
            <p:spPr bwMode="auto">
              <a:xfrm>
                <a:off x="797312" y="1963825"/>
                <a:ext cx="112536" cy="0"/>
              </a:xfrm>
              <a:prstGeom prst="line">
                <a:avLst/>
              </a:prstGeom>
              <a:noFill/>
              <a:ln w="12700" cap="flat" cmpd="sng" algn="ctr">
                <a:solidFill>
                  <a:srgbClr val="000000"/>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6F94AF70-4207-6AEB-2F1E-2EFCE3210415}"/>
                  </a:ext>
                </a:extLst>
              </p:cNvPr>
              <p:cNvCxnSpPr>
                <a:cxnSpLocks/>
              </p:cNvCxnSpPr>
              <p:nvPr/>
            </p:nvCxnSpPr>
            <p:spPr bwMode="auto">
              <a:xfrm>
                <a:off x="797312" y="2232103"/>
                <a:ext cx="112536" cy="0"/>
              </a:xfrm>
              <a:prstGeom prst="line">
                <a:avLst/>
              </a:prstGeom>
              <a:noFill/>
              <a:ln w="12700" cap="flat" cmpd="sng" algn="ctr">
                <a:solidFill>
                  <a:srgbClr val="000000"/>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6E3D9793-D063-214F-AA08-B2A9A07A2DEE}"/>
                  </a:ext>
                </a:extLst>
              </p:cNvPr>
              <p:cNvCxnSpPr>
                <a:cxnSpLocks/>
              </p:cNvCxnSpPr>
              <p:nvPr/>
            </p:nvCxnSpPr>
            <p:spPr bwMode="auto">
              <a:xfrm>
                <a:off x="797312" y="2500381"/>
                <a:ext cx="112536" cy="0"/>
              </a:xfrm>
              <a:prstGeom prst="line">
                <a:avLst/>
              </a:prstGeom>
              <a:noFill/>
              <a:ln w="12700" cap="flat" cmpd="sng" algn="ctr">
                <a:solidFill>
                  <a:srgbClr val="000000"/>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E5D8BA83-ABC6-2EAD-7B35-6F7BBAF4D879}"/>
                  </a:ext>
                </a:extLst>
              </p:cNvPr>
              <p:cNvCxnSpPr>
                <a:cxnSpLocks/>
              </p:cNvCxnSpPr>
              <p:nvPr/>
            </p:nvCxnSpPr>
            <p:spPr bwMode="auto">
              <a:xfrm>
                <a:off x="797312" y="2768658"/>
                <a:ext cx="112536" cy="0"/>
              </a:xfrm>
              <a:prstGeom prst="line">
                <a:avLst/>
              </a:prstGeom>
              <a:noFill/>
              <a:ln w="12700" cap="flat" cmpd="sng" algn="ctr">
                <a:solidFill>
                  <a:srgbClr val="000000"/>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4090C94E-80F6-5A99-B38E-D7D75110D075}"/>
                  </a:ext>
                </a:extLst>
              </p:cNvPr>
              <p:cNvCxnSpPr>
                <a:cxnSpLocks/>
              </p:cNvCxnSpPr>
              <p:nvPr/>
            </p:nvCxnSpPr>
            <p:spPr bwMode="auto">
              <a:xfrm>
                <a:off x="797312" y="3036936"/>
                <a:ext cx="112536" cy="0"/>
              </a:xfrm>
              <a:prstGeom prst="line">
                <a:avLst/>
              </a:prstGeom>
              <a:noFill/>
              <a:ln w="12700" cap="flat" cmpd="sng" algn="ctr">
                <a:solidFill>
                  <a:srgbClr val="000000"/>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0A8AA951-B044-D013-CD0E-9C03936BA217}"/>
                  </a:ext>
                </a:extLst>
              </p:cNvPr>
              <p:cNvCxnSpPr>
                <a:cxnSpLocks/>
              </p:cNvCxnSpPr>
              <p:nvPr/>
            </p:nvCxnSpPr>
            <p:spPr bwMode="auto">
              <a:xfrm>
                <a:off x="797312" y="3305215"/>
                <a:ext cx="112536" cy="0"/>
              </a:xfrm>
              <a:prstGeom prst="line">
                <a:avLst/>
              </a:prstGeom>
              <a:noFill/>
              <a:ln w="12700" cap="flat" cmpd="sng" algn="ctr">
                <a:solidFill>
                  <a:srgbClr val="000000"/>
                </a:solidFill>
                <a:prstDash val="solid"/>
                <a:round/>
                <a:headEnd type="none" w="med" len="med"/>
                <a:tailEnd type="none" w="med" len="med"/>
              </a:ln>
              <a:effectLst/>
            </p:spPr>
          </p:cxnSp>
        </p:grpSp>
        <p:sp>
          <p:nvSpPr>
            <p:cNvPr id="349" name="Freeform 2">
              <a:extLst>
                <a:ext uri="{FF2B5EF4-FFF2-40B4-BE49-F238E27FC236}">
                  <a16:creationId xmlns:a16="http://schemas.microsoft.com/office/drawing/2014/main" id="{730FFA26-84A0-5985-74D4-410A032D5CD8}"/>
                </a:ext>
              </a:extLst>
            </p:cNvPr>
            <p:cNvSpPr/>
            <p:nvPr/>
          </p:nvSpPr>
          <p:spPr bwMode="auto">
            <a:xfrm>
              <a:off x="909045" y="1413202"/>
              <a:ext cx="11053347" cy="1890075"/>
            </a:xfrm>
            <a:custGeom>
              <a:avLst/>
              <a:gdLst>
                <a:gd name="connsiteX0" fmla="*/ 0 w 9979200"/>
                <a:gd name="connsiteY0" fmla="*/ 0 h 1706400"/>
                <a:gd name="connsiteX1" fmla="*/ 0 w 9979200"/>
                <a:gd name="connsiteY1" fmla="*/ 1706400 h 1706400"/>
                <a:gd name="connsiteX2" fmla="*/ 9979200 w 9979200"/>
                <a:gd name="connsiteY2" fmla="*/ 1706400 h 1706400"/>
              </a:gdLst>
              <a:ahLst/>
              <a:cxnLst>
                <a:cxn ang="0">
                  <a:pos x="connsiteX0" y="connsiteY0"/>
                </a:cxn>
                <a:cxn ang="0">
                  <a:pos x="connsiteX1" y="connsiteY1"/>
                </a:cxn>
                <a:cxn ang="0">
                  <a:pos x="connsiteX2" y="connsiteY2"/>
                </a:cxn>
              </a:cxnLst>
              <a:rect l="l" t="t" r="r" b="b"/>
              <a:pathLst>
                <a:path w="9979200" h="1706400">
                  <a:moveTo>
                    <a:pt x="0" y="0"/>
                  </a:moveTo>
                  <a:lnTo>
                    <a:pt x="0" y="1706400"/>
                  </a:lnTo>
                  <a:lnTo>
                    <a:pt x="9979200" y="1706400"/>
                  </a:lnTo>
                </a:path>
              </a:pathLst>
            </a:custGeom>
            <a:noFill/>
            <a:ln w="12700">
              <a:solidFill>
                <a:srgbClr val="000000"/>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sp>
        <p:nvSpPr>
          <p:cNvPr id="350" name="TextBox 349">
            <a:extLst>
              <a:ext uri="{FF2B5EF4-FFF2-40B4-BE49-F238E27FC236}">
                <a16:creationId xmlns:a16="http://schemas.microsoft.com/office/drawing/2014/main" id="{EC685A8A-58D3-246E-D542-D22A38B57446}"/>
              </a:ext>
            </a:extLst>
          </p:cNvPr>
          <p:cNvSpPr txBox="1"/>
          <p:nvPr/>
        </p:nvSpPr>
        <p:spPr bwMode="auto">
          <a:xfrm>
            <a:off x="11431744" y="2588158"/>
            <a:ext cx="43473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15.9</a:t>
            </a:r>
          </a:p>
        </p:txBody>
      </p:sp>
      <p:sp>
        <p:nvSpPr>
          <p:cNvPr id="351" name="TextBox 350">
            <a:extLst>
              <a:ext uri="{FF2B5EF4-FFF2-40B4-BE49-F238E27FC236}">
                <a16:creationId xmlns:a16="http://schemas.microsoft.com/office/drawing/2014/main" id="{CE5214D8-3E00-DEE2-7A91-A5148225D6A2}"/>
              </a:ext>
            </a:extLst>
          </p:cNvPr>
          <p:cNvSpPr txBox="1"/>
          <p:nvPr/>
        </p:nvSpPr>
        <p:spPr bwMode="auto">
          <a:xfrm>
            <a:off x="11045797" y="2830365"/>
            <a:ext cx="3930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6.8</a:t>
            </a:r>
          </a:p>
        </p:txBody>
      </p:sp>
      <p:sp>
        <p:nvSpPr>
          <p:cNvPr id="352" name="TextBox 351">
            <a:extLst>
              <a:ext uri="{FF2B5EF4-FFF2-40B4-BE49-F238E27FC236}">
                <a16:creationId xmlns:a16="http://schemas.microsoft.com/office/drawing/2014/main" id="{BD66C3FA-01E3-5F1C-435B-9CA764D82288}"/>
              </a:ext>
            </a:extLst>
          </p:cNvPr>
          <p:cNvSpPr txBox="1"/>
          <p:nvPr/>
        </p:nvSpPr>
        <p:spPr bwMode="auto">
          <a:xfrm>
            <a:off x="10516634" y="2733475"/>
            <a:ext cx="429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10.3</a:t>
            </a:r>
          </a:p>
        </p:txBody>
      </p:sp>
      <p:sp>
        <p:nvSpPr>
          <p:cNvPr id="353" name="TextBox 352">
            <a:extLst>
              <a:ext uri="{FF2B5EF4-FFF2-40B4-BE49-F238E27FC236}">
                <a16:creationId xmlns:a16="http://schemas.microsoft.com/office/drawing/2014/main" id="{4DB60236-D18F-5C04-54A9-7B8916A04C9D}"/>
              </a:ext>
            </a:extLst>
          </p:cNvPr>
          <p:cNvSpPr txBox="1"/>
          <p:nvPr/>
        </p:nvSpPr>
        <p:spPr bwMode="auto">
          <a:xfrm>
            <a:off x="10129081" y="2786338"/>
            <a:ext cx="39145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8.4</a:t>
            </a:r>
          </a:p>
        </p:txBody>
      </p:sp>
      <p:sp>
        <p:nvSpPr>
          <p:cNvPr id="354" name="TextBox 353">
            <a:extLst>
              <a:ext uri="{FF2B5EF4-FFF2-40B4-BE49-F238E27FC236}">
                <a16:creationId xmlns:a16="http://schemas.microsoft.com/office/drawing/2014/main" id="{C729A4AE-9E44-95FA-3DBF-EAE7D7EA5A8C}"/>
              </a:ext>
            </a:extLst>
          </p:cNvPr>
          <p:cNvSpPr txBox="1"/>
          <p:nvPr/>
        </p:nvSpPr>
        <p:spPr bwMode="auto">
          <a:xfrm>
            <a:off x="9637381" y="2798419"/>
            <a:ext cx="37862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7.9</a:t>
            </a:r>
          </a:p>
        </p:txBody>
      </p:sp>
      <p:sp>
        <p:nvSpPr>
          <p:cNvPr id="355" name="TextBox 354">
            <a:extLst>
              <a:ext uri="{FF2B5EF4-FFF2-40B4-BE49-F238E27FC236}">
                <a16:creationId xmlns:a16="http://schemas.microsoft.com/office/drawing/2014/main" id="{2623DEC2-A4A0-EBF2-824A-5915CC35D992}"/>
              </a:ext>
            </a:extLst>
          </p:cNvPr>
          <p:cNvSpPr txBox="1"/>
          <p:nvPr/>
        </p:nvSpPr>
        <p:spPr bwMode="auto">
          <a:xfrm>
            <a:off x="9192071" y="2729795"/>
            <a:ext cx="43473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10.4</a:t>
            </a:r>
          </a:p>
        </p:txBody>
      </p:sp>
      <p:sp>
        <p:nvSpPr>
          <p:cNvPr id="356" name="TextBox 355">
            <a:extLst>
              <a:ext uri="{FF2B5EF4-FFF2-40B4-BE49-F238E27FC236}">
                <a16:creationId xmlns:a16="http://schemas.microsoft.com/office/drawing/2014/main" id="{38C2FA33-76A1-F58E-F2CF-3914BE9DDEB3}"/>
              </a:ext>
            </a:extLst>
          </p:cNvPr>
          <p:cNvSpPr txBox="1"/>
          <p:nvPr/>
        </p:nvSpPr>
        <p:spPr bwMode="auto">
          <a:xfrm>
            <a:off x="8724997" y="2738113"/>
            <a:ext cx="429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10.3</a:t>
            </a:r>
          </a:p>
        </p:txBody>
      </p:sp>
      <p:sp>
        <p:nvSpPr>
          <p:cNvPr id="357" name="TextBox 356">
            <a:extLst>
              <a:ext uri="{FF2B5EF4-FFF2-40B4-BE49-F238E27FC236}">
                <a16:creationId xmlns:a16="http://schemas.microsoft.com/office/drawing/2014/main" id="{E19AC726-8A73-125E-135B-5A7CD42B4234}"/>
              </a:ext>
            </a:extLst>
          </p:cNvPr>
          <p:cNvSpPr txBox="1"/>
          <p:nvPr/>
        </p:nvSpPr>
        <p:spPr bwMode="auto">
          <a:xfrm>
            <a:off x="8310857" y="2695230"/>
            <a:ext cx="3930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11.6</a:t>
            </a:r>
          </a:p>
        </p:txBody>
      </p:sp>
      <p:sp>
        <p:nvSpPr>
          <p:cNvPr id="358" name="TextBox 357">
            <a:extLst>
              <a:ext uri="{FF2B5EF4-FFF2-40B4-BE49-F238E27FC236}">
                <a16:creationId xmlns:a16="http://schemas.microsoft.com/office/drawing/2014/main" id="{A1AB3A0D-7082-F014-651E-7E5B406913B2}"/>
              </a:ext>
            </a:extLst>
          </p:cNvPr>
          <p:cNvSpPr txBox="1"/>
          <p:nvPr/>
        </p:nvSpPr>
        <p:spPr bwMode="auto">
          <a:xfrm>
            <a:off x="7816714" y="2714154"/>
            <a:ext cx="3481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11.1</a:t>
            </a:r>
          </a:p>
        </p:txBody>
      </p:sp>
      <p:sp>
        <p:nvSpPr>
          <p:cNvPr id="359" name="TextBox 358">
            <a:extLst>
              <a:ext uri="{FF2B5EF4-FFF2-40B4-BE49-F238E27FC236}">
                <a16:creationId xmlns:a16="http://schemas.microsoft.com/office/drawing/2014/main" id="{4BAA8AFC-CB72-B4C8-00FF-271403B185C3}"/>
              </a:ext>
            </a:extLst>
          </p:cNvPr>
          <p:cNvSpPr txBox="1"/>
          <p:nvPr/>
        </p:nvSpPr>
        <p:spPr bwMode="auto">
          <a:xfrm>
            <a:off x="7364286" y="2663756"/>
            <a:ext cx="42832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12.4</a:t>
            </a:r>
          </a:p>
        </p:txBody>
      </p:sp>
      <p:sp>
        <p:nvSpPr>
          <p:cNvPr id="360" name="TextBox 359">
            <a:extLst>
              <a:ext uri="{FF2B5EF4-FFF2-40B4-BE49-F238E27FC236}">
                <a16:creationId xmlns:a16="http://schemas.microsoft.com/office/drawing/2014/main" id="{17D5BEF9-807F-49D4-8FC6-778EDEAD88AF}"/>
              </a:ext>
            </a:extLst>
          </p:cNvPr>
          <p:cNvSpPr txBox="1"/>
          <p:nvPr/>
        </p:nvSpPr>
        <p:spPr bwMode="auto">
          <a:xfrm>
            <a:off x="6873971" y="2688755"/>
            <a:ext cx="39145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11.9</a:t>
            </a:r>
          </a:p>
        </p:txBody>
      </p:sp>
      <p:sp>
        <p:nvSpPr>
          <p:cNvPr id="361" name="TextBox 360">
            <a:extLst>
              <a:ext uri="{FF2B5EF4-FFF2-40B4-BE49-F238E27FC236}">
                <a16:creationId xmlns:a16="http://schemas.microsoft.com/office/drawing/2014/main" id="{65B48F24-61F0-D255-B25B-16356E6A1FB5}"/>
              </a:ext>
            </a:extLst>
          </p:cNvPr>
          <p:cNvSpPr txBox="1"/>
          <p:nvPr/>
        </p:nvSpPr>
        <p:spPr bwMode="auto">
          <a:xfrm>
            <a:off x="6473358" y="2655785"/>
            <a:ext cx="38664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13.1</a:t>
            </a:r>
          </a:p>
        </p:txBody>
      </p:sp>
      <p:sp>
        <p:nvSpPr>
          <p:cNvPr id="362" name="TextBox 361">
            <a:extLst>
              <a:ext uri="{FF2B5EF4-FFF2-40B4-BE49-F238E27FC236}">
                <a16:creationId xmlns:a16="http://schemas.microsoft.com/office/drawing/2014/main" id="{179CF5E2-7A34-C0C0-5B6C-9E2CE2D798D6}"/>
              </a:ext>
            </a:extLst>
          </p:cNvPr>
          <p:cNvSpPr txBox="1"/>
          <p:nvPr/>
        </p:nvSpPr>
        <p:spPr bwMode="auto">
          <a:xfrm>
            <a:off x="5984855" y="2751075"/>
            <a:ext cx="3898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9.5</a:t>
            </a:r>
          </a:p>
        </p:txBody>
      </p:sp>
      <p:sp>
        <p:nvSpPr>
          <p:cNvPr id="363" name="TextBox 362">
            <a:extLst>
              <a:ext uri="{FF2B5EF4-FFF2-40B4-BE49-F238E27FC236}">
                <a16:creationId xmlns:a16="http://schemas.microsoft.com/office/drawing/2014/main" id="{06B13BD5-3F04-5990-DFD7-1EC59D8EE9BA}"/>
              </a:ext>
            </a:extLst>
          </p:cNvPr>
          <p:cNvSpPr txBox="1"/>
          <p:nvPr/>
        </p:nvSpPr>
        <p:spPr bwMode="auto">
          <a:xfrm>
            <a:off x="5575726" y="2657510"/>
            <a:ext cx="38664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13.1</a:t>
            </a:r>
          </a:p>
        </p:txBody>
      </p:sp>
      <p:sp>
        <p:nvSpPr>
          <p:cNvPr id="364" name="TextBox 363">
            <a:extLst>
              <a:ext uri="{FF2B5EF4-FFF2-40B4-BE49-F238E27FC236}">
                <a16:creationId xmlns:a16="http://schemas.microsoft.com/office/drawing/2014/main" id="{ECC1EDB8-FB1F-738A-74B3-3DBA73081105}"/>
              </a:ext>
            </a:extLst>
          </p:cNvPr>
          <p:cNvSpPr txBox="1"/>
          <p:nvPr/>
        </p:nvSpPr>
        <p:spPr bwMode="auto">
          <a:xfrm>
            <a:off x="5057375" y="2427692"/>
            <a:ext cx="42832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21.4</a:t>
            </a:r>
          </a:p>
        </p:txBody>
      </p:sp>
      <p:sp>
        <p:nvSpPr>
          <p:cNvPr id="365" name="TextBox 364">
            <a:extLst>
              <a:ext uri="{FF2B5EF4-FFF2-40B4-BE49-F238E27FC236}">
                <a16:creationId xmlns:a16="http://schemas.microsoft.com/office/drawing/2014/main" id="{44043709-BE37-73E1-14AF-62CEA5EFA6BF}"/>
              </a:ext>
            </a:extLst>
          </p:cNvPr>
          <p:cNvSpPr txBox="1"/>
          <p:nvPr/>
        </p:nvSpPr>
        <p:spPr bwMode="auto">
          <a:xfrm>
            <a:off x="4628412" y="2414536"/>
            <a:ext cx="46038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22.3</a:t>
            </a:r>
          </a:p>
        </p:txBody>
      </p:sp>
      <p:sp>
        <p:nvSpPr>
          <p:cNvPr id="366" name="TextBox 365">
            <a:extLst>
              <a:ext uri="{FF2B5EF4-FFF2-40B4-BE49-F238E27FC236}">
                <a16:creationId xmlns:a16="http://schemas.microsoft.com/office/drawing/2014/main" id="{2CE60F44-BD13-E7A3-835A-1F5EBDE61CEC}"/>
              </a:ext>
            </a:extLst>
          </p:cNvPr>
          <p:cNvSpPr txBox="1"/>
          <p:nvPr/>
        </p:nvSpPr>
        <p:spPr bwMode="auto">
          <a:xfrm>
            <a:off x="4110846" y="2325553"/>
            <a:ext cx="4716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25.4</a:t>
            </a:r>
          </a:p>
        </p:txBody>
      </p:sp>
      <p:sp>
        <p:nvSpPr>
          <p:cNvPr id="367" name="TextBox 366">
            <a:extLst>
              <a:ext uri="{FF2B5EF4-FFF2-40B4-BE49-F238E27FC236}">
                <a16:creationId xmlns:a16="http://schemas.microsoft.com/office/drawing/2014/main" id="{2C0CDFA3-0E3A-6465-C781-0CC214423C8A}"/>
              </a:ext>
            </a:extLst>
          </p:cNvPr>
          <p:cNvSpPr txBox="1"/>
          <p:nvPr/>
        </p:nvSpPr>
        <p:spPr bwMode="auto">
          <a:xfrm>
            <a:off x="3706798" y="2264436"/>
            <a:ext cx="46038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27.9</a:t>
            </a:r>
          </a:p>
        </p:txBody>
      </p:sp>
      <p:sp>
        <p:nvSpPr>
          <p:cNvPr id="368" name="TextBox 367">
            <a:extLst>
              <a:ext uri="{FF2B5EF4-FFF2-40B4-BE49-F238E27FC236}">
                <a16:creationId xmlns:a16="http://schemas.microsoft.com/office/drawing/2014/main" id="{C9972F5C-F3DB-3A7C-DAEC-24CCC09157CA}"/>
              </a:ext>
            </a:extLst>
          </p:cNvPr>
          <p:cNvSpPr txBox="1"/>
          <p:nvPr/>
        </p:nvSpPr>
        <p:spPr bwMode="auto">
          <a:xfrm>
            <a:off x="3166384" y="2284355"/>
            <a:ext cx="46038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27.0</a:t>
            </a:r>
          </a:p>
        </p:txBody>
      </p:sp>
      <p:sp>
        <p:nvSpPr>
          <p:cNvPr id="369" name="TextBox 368">
            <a:extLst>
              <a:ext uri="{FF2B5EF4-FFF2-40B4-BE49-F238E27FC236}">
                <a16:creationId xmlns:a16="http://schemas.microsoft.com/office/drawing/2014/main" id="{66254A00-5FE8-1CA9-2051-AC706145E192}"/>
              </a:ext>
            </a:extLst>
          </p:cNvPr>
          <p:cNvSpPr txBox="1"/>
          <p:nvPr/>
        </p:nvSpPr>
        <p:spPr bwMode="auto">
          <a:xfrm>
            <a:off x="2747491" y="2251489"/>
            <a:ext cx="46839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28.3</a:t>
            </a:r>
          </a:p>
        </p:txBody>
      </p:sp>
      <p:sp>
        <p:nvSpPr>
          <p:cNvPr id="370" name="TextBox 369">
            <a:extLst>
              <a:ext uri="{FF2B5EF4-FFF2-40B4-BE49-F238E27FC236}">
                <a16:creationId xmlns:a16="http://schemas.microsoft.com/office/drawing/2014/main" id="{F1AF4212-5BA1-6198-1A61-304A1D2C286F}"/>
              </a:ext>
            </a:extLst>
          </p:cNvPr>
          <p:cNvSpPr txBox="1"/>
          <p:nvPr/>
        </p:nvSpPr>
        <p:spPr bwMode="auto">
          <a:xfrm>
            <a:off x="2255817" y="2175766"/>
            <a:ext cx="429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31.0</a:t>
            </a:r>
          </a:p>
        </p:txBody>
      </p:sp>
      <p:sp>
        <p:nvSpPr>
          <p:cNvPr id="371" name="TextBox 370">
            <a:extLst>
              <a:ext uri="{FF2B5EF4-FFF2-40B4-BE49-F238E27FC236}">
                <a16:creationId xmlns:a16="http://schemas.microsoft.com/office/drawing/2014/main" id="{FD3317E0-26F3-23EA-293D-9D6E40850D1A}"/>
              </a:ext>
            </a:extLst>
          </p:cNvPr>
          <p:cNvSpPr txBox="1"/>
          <p:nvPr/>
        </p:nvSpPr>
        <p:spPr bwMode="auto">
          <a:xfrm>
            <a:off x="1875464" y="1887058"/>
            <a:ext cx="4363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41.8</a:t>
            </a:r>
          </a:p>
        </p:txBody>
      </p:sp>
      <p:sp>
        <p:nvSpPr>
          <p:cNvPr id="372" name="TextBox 371">
            <a:extLst>
              <a:ext uri="{FF2B5EF4-FFF2-40B4-BE49-F238E27FC236}">
                <a16:creationId xmlns:a16="http://schemas.microsoft.com/office/drawing/2014/main" id="{B85DB964-61AB-721B-BEF4-B3029AB3C5D4}"/>
              </a:ext>
            </a:extLst>
          </p:cNvPr>
          <p:cNvSpPr txBox="1"/>
          <p:nvPr/>
        </p:nvSpPr>
        <p:spPr bwMode="auto">
          <a:xfrm>
            <a:off x="1357196" y="1286461"/>
            <a:ext cx="47480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64.3</a:t>
            </a:r>
          </a:p>
        </p:txBody>
      </p:sp>
      <p:sp>
        <p:nvSpPr>
          <p:cNvPr id="373" name="TextBox 372">
            <a:extLst>
              <a:ext uri="{FF2B5EF4-FFF2-40B4-BE49-F238E27FC236}">
                <a16:creationId xmlns:a16="http://schemas.microsoft.com/office/drawing/2014/main" id="{B2E93571-D0AA-1D1A-EA62-1FC0BC6ACE4D}"/>
              </a:ext>
            </a:extLst>
          </p:cNvPr>
          <p:cNvSpPr txBox="1"/>
          <p:nvPr/>
        </p:nvSpPr>
        <p:spPr bwMode="auto">
          <a:xfrm>
            <a:off x="952888" y="1608581"/>
            <a:ext cx="46519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52.2</a:t>
            </a:r>
          </a:p>
        </p:txBody>
      </p:sp>
      <p:graphicFrame>
        <p:nvGraphicFramePr>
          <p:cNvPr id="374" name="Group 32">
            <a:extLst>
              <a:ext uri="{FF2B5EF4-FFF2-40B4-BE49-F238E27FC236}">
                <a16:creationId xmlns:a16="http://schemas.microsoft.com/office/drawing/2014/main" id="{8DC73B76-81FA-850D-2959-29EA25CDF133}"/>
              </a:ext>
            </a:extLst>
          </p:cNvPr>
          <p:cNvGraphicFramePr>
            <a:graphicFrameLocks noGrp="1"/>
          </p:cNvGraphicFramePr>
          <p:nvPr>
            <p:extLst>
              <p:ext uri="{D42A27DB-BD31-4B8C-83A1-F6EECF244321}">
                <p14:modId xmlns:p14="http://schemas.microsoft.com/office/powerpoint/2010/main" val="2032117095"/>
              </p:ext>
            </p:extLst>
          </p:nvPr>
        </p:nvGraphicFramePr>
        <p:xfrm>
          <a:off x="228600" y="3837453"/>
          <a:ext cx="7101966" cy="2316496"/>
        </p:xfrm>
        <a:graphic>
          <a:graphicData uri="http://schemas.openxmlformats.org/drawingml/2006/table">
            <a:tbl>
              <a:tblPr/>
              <a:tblGrid>
                <a:gridCol w="2704110">
                  <a:extLst>
                    <a:ext uri="{9D8B030D-6E8A-4147-A177-3AD203B41FA5}">
                      <a16:colId xmlns:a16="http://schemas.microsoft.com/office/drawing/2014/main" val="20000"/>
                    </a:ext>
                  </a:extLst>
                </a:gridCol>
                <a:gridCol w="2244772">
                  <a:extLst>
                    <a:ext uri="{9D8B030D-6E8A-4147-A177-3AD203B41FA5}">
                      <a16:colId xmlns:a16="http://schemas.microsoft.com/office/drawing/2014/main" val="20001"/>
                    </a:ext>
                  </a:extLst>
                </a:gridCol>
                <a:gridCol w="2153084">
                  <a:extLst>
                    <a:ext uri="{9D8B030D-6E8A-4147-A177-3AD203B41FA5}">
                      <a16:colId xmlns:a16="http://schemas.microsoft.com/office/drawing/2014/main" val="3198578830"/>
                    </a:ext>
                  </a:extLst>
                </a:gridCol>
              </a:tblGrid>
              <a:tr h="43744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mn-lt"/>
                        </a:rPr>
                        <a:t>Treatment-Related AEs, </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mn-lt"/>
                        </a:rPr>
                        <a:t>n (%)</a:t>
                      </a:r>
                      <a:endParaRPr kumimoji="0" lang="en-US" sz="1400" b="1" i="0" u="none" strike="noStrike" cap="none" normalizeH="0" baseline="0" dirty="0">
                        <a:ln>
                          <a:noFill/>
                        </a:ln>
                        <a:solidFill>
                          <a:schemeClr val="bg2"/>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400" b="1" i="0">
                          <a:solidFill>
                            <a:schemeClr val="bg2"/>
                          </a:solidFill>
                          <a:effectLst/>
                          <a:latin typeface="+mn-lt"/>
                        </a:rPr>
                        <a:t>Pembrolizumab SC + CT </a:t>
                      </a:r>
                    </a:p>
                    <a:p>
                      <a:pPr algn="ctr"/>
                      <a:r>
                        <a:rPr lang="en-US" sz="1400" b="1" i="0">
                          <a:solidFill>
                            <a:schemeClr val="bg2"/>
                          </a:solidFill>
                          <a:effectLst/>
                          <a:latin typeface="+mn-lt"/>
                        </a:rPr>
                        <a:t>(n = 251)</a:t>
                      </a:r>
                      <a:endParaRPr lang="en-US" sz="1400" dirty="0">
                        <a:solidFill>
                          <a:schemeClr val="bg2"/>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400" b="1" i="0">
                          <a:solidFill>
                            <a:schemeClr val="bg2"/>
                          </a:solidFill>
                          <a:effectLst/>
                          <a:latin typeface="+mn-lt"/>
                        </a:rPr>
                        <a:t>Pembrolizumab IV + CT </a:t>
                      </a:r>
                    </a:p>
                    <a:p>
                      <a:pPr algn="ctr"/>
                      <a:r>
                        <a:rPr lang="en-US" sz="1400" b="1" i="0">
                          <a:solidFill>
                            <a:schemeClr val="bg2"/>
                          </a:solidFill>
                          <a:effectLst/>
                          <a:latin typeface="+mn-lt"/>
                        </a:rPr>
                        <a:t>(n = 126)</a:t>
                      </a:r>
                      <a:endParaRPr lang="en-US" sz="1400" dirty="0">
                        <a:solidFill>
                          <a:schemeClr val="bg2"/>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2004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a:ln>
                            <a:noFill/>
                          </a:ln>
                          <a:solidFill>
                            <a:schemeClr val="tx1"/>
                          </a:solidFill>
                          <a:effectLst/>
                          <a:uLnTx/>
                          <a:uFillTx/>
                          <a:latin typeface="+mn-lt"/>
                          <a:ea typeface="+mn-ea"/>
                          <a:cs typeface="+mn-cs"/>
                        </a:rPr>
                        <a:t>Any </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a:ln>
                            <a:noFill/>
                          </a:ln>
                          <a:solidFill>
                            <a:schemeClr val="tx1"/>
                          </a:solidFill>
                          <a:effectLst/>
                          <a:uLnTx/>
                          <a:uFillTx/>
                          <a:latin typeface="+mn-lt"/>
                          <a:ea typeface="+mn-ea"/>
                          <a:cs typeface="+mn-cs"/>
                        </a:rPr>
                        <a:t>Grade 3-5</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a:ln>
                            <a:noFill/>
                          </a:ln>
                          <a:solidFill>
                            <a:schemeClr val="tx1"/>
                          </a:solidFill>
                          <a:effectLst/>
                          <a:uLnTx/>
                          <a:uFillTx/>
                          <a:latin typeface="+mn-lt"/>
                          <a:ea typeface="+mn-ea"/>
                          <a:cs typeface="+mn-cs"/>
                        </a:rPr>
                        <a:t>Serious</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a:ln>
                            <a:noFill/>
                          </a:ln>
                          <a:solidFill>
                            <a:schemeClr val="tx1"/>
                          </a:solidFill>
                          <a:effectLst/>
                          <a:uLnTx/>
                          <a:uFillTx/>
                          <a:latin typeface="+mn-lt"/>
                          <a:ea typeface="+mn-ea"/>
                          <a:cs typeface="+mn-cs"/>
                        </a:rPr>
                        <a:t>Discontinued SC or IV</a:t>
                      </a:r>
                      <a:br>
                        <a:rPr kumimoji="0" lang="en-US" sz="1400" b="0" i="0" u="none" strike="noStrike" kern="1200" cap="none" spc="0" normalizeH="0" baseline="0" noProof="0">
                          <a:ln>
                            <a:noFill/>
                          </a:ln>
                          <a:solidFill>
                            <a:schemeClr val="tx1"/>
                          </a:solidFill>
                          <a:effectLst/>
                          <a:uLnTx/>
                          <a:uFillTx/>
                          <a:latin typeface="+mn-lt"/>
                          <a:ea typeface="+mn-ea"/>
                          <a:cs typeface="+mn-cs"/>
                        </a:rPr>
                      </a:br>
                      <a:r>
                        <a:rPr kumimoji="0" lang="en-US" sz="1400" b="0" i="0" u="none" strike="noStrike" kern="1200" cap="none" spc="0" normalizeH="0" baseline="0" noProof="0">
                          <a:ln>
                            <a:noFill/>
                          </a:ln>
                          <a:solidFill>
                            <a:schemeClr val="tx1"/>
                          </a:solidFill>
                          <a:effectLst/>
                          <a:uLnTx/>
                          <a:uFillTx/>
                          <a:latin typeface="+mn-lt"/>
                          <a:ea typeface="+mn-ea"/>
                          <a:cs typeface="+mn-cs"/>
                        </a:rPr>
                        <a:t>pembrolizumab</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a:ln>
                            <a:noFill/>
                          </a:ln>
                          <a:solidFill>
                            <a:schemeClr val="tx1"/>
                          </a:solidFill>
                          <a:effectLst/>
                          <a:uLnTx/>
                          <a:uFillTx/>
                          <a:latin typeface="+mn-lt"/>
                          <a:ea typeface="+mn-ea"/>
                          <a:cs typeface="+mn-cs"/>
                        </a:rPr>
                        <a:t>Discontinued </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a:ln>
                            <a:noFill/>
                          </a:ln>
                          <a:solidFill>
                            <a:schemeClr val="tx1"/>
                          </a:solidFill>
                          <a:effectLst/>
                          <a:uLnTx/>
                          <a:uFillTx/>
                          <a:latin typeface="+mn-lt"/>
                          <a:ea typeface="+mn-ea"/>
                          <a:cs typeface="+mn-cs"/>
                        </a:rPr>
                        <a:t>Resulted in death</a:t>
                      </a:r>
                      <a:endParaRPr kumimoji="0" lang="en-US" sz="1400" b="0" i="0" u="none" strike="noStrike" kern="1200" cap="none" spc="0" normalizeH="0" baseline="0" noProof="0" dirty="0">
                        <a:ln>
                          <a:noFill/>
                        </a:ln>
                        <a:solidFill>
                          <a:schemeClr val="tx1"/>
                        </a:solidFill>
                        <a:effectLst/>
                        <a:uLnTx/>
                        <a:uFillTx/>
                        <a:latin typeface="+mn-lt"/>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226 (90)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118 (47.0)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53 (21.1)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21 (8.4)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a:ln>
                          <a:noFill/>
                        </a:ln>
                        <a:solidFill>
                          <a:schemeClr val="tx1"/>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38 (15.1)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9 (3.6)</a:t>
                      </a:r>
                      <a:endParaRPr kumimoji="0" lang="en-US" sz="1400" b="0" i="0" u="none" strike="noStrike" cap="none" normalizeH="0" baseline="0" dirty="0">
                        <a:ln>
                          <a:noFill/>
                        </a:ln>
                        <a:solidFill>
                          <a:schemeClr val="tx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121 (96.0)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60 (47.6)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25 (19.8)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11 (8.7)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a:ln>
                          <a:noFill/>
                        </a:ln>
                        <a:solidFill>
                          <a:schemeClr val="tx1"/>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15 (11.9)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3 (2.4)</a:t>
                      </a:r>
                      <a:endParaRPr kumimoji="0" lang="en-US" sz="1400" b="0" i="0" u="none" strike="noStrike" cap="none" normalizeH="0" baseline="0" dirty="0">
                        <a:ln>
                          <a:noFill/>
                        </a:ln>
                        <a:solidFill>
                          <a:schemeClr val="tx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4140588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E40E5-A479-A847-9413-4946391365C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DD4AE7-AE89-DCC7-7DCC-D62662831AFC}"/>
              </a:ext>
            </a:extLst>
          </p:cNvPr>
          <p:cNvSpPr>
            <a:spLocks noGrp="1"/>
          </p:cNvSpPr>
          <p:nvPr>
            <p:ph idx="1"/>
          </p:nvPr>
        </p:nvSpPr>
        <p:spPr>
          <a:xfrm>
            <a:off x="231078" y="1335023"/>
            <a:ext cx="11740260" cy="584907"/>
          </a:xfrm>
        </p:spPr>
        <p:txBody>
          <a:bodyPr/>
          <a:lstStyle/>
          <a:p>
            <a:r>
              <a:rPr lang="en-US" sz="2000" dirty="0"/>
              <a:t>International, open-label, randomized noninferiority phase III study</a:t>
            </a: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r>
              <a:rPr lang="en-US" sz="2000" b="1" dirty="0"/>
              <a:t>Coprimary endpoints: </a:t>
            </a:r>
            <a:r>
              <a:rPr lang="en-US" sz="2000" dirty="0"/>
              <a:t>time-averaged serum concentration over 28 days (C</a:t>
            </a:r>
            <a:r>
              <a:rPr lang="en-US" sz="2000" baseline="-25000" dirty="0"/>
              <a:t>avgd28</a:t>
            </a:r>
            <a:r>
              <a:rPr lang="en-US" sz="2000" dirty="0"/>
              <a:t>), minimum serum concentration at steady state (C</a:t>
            </a:r>
            <a:r>
              <a:rPr lang="en-US" sz="2000" baseline="-25000" dirty="0"/>
              <a:t>minss</a:t>
            </a:r>
            <a:r>
              <a:rPr lang="en-US" sz="2000" dirty="0"/>
              <a:t>)</a:t>
            </a:r>
          </a:p>
          <a:p>
            <a:r>
              <a:rPr lang="en-US" sz="2000" b="1" dirty="0"/>
              <a:t>Key secondary endpoints: </a:t>
            </a:r>
            <a:r>
              <a:rPr lang="en-US" sz="2000" dirty="0"/>
              <a:t>ORR by BICR, PK, safety, immunogenicity </a:t>
            </a:r>
          </a:p>
        </p:txBody>
      </p:sp>
      <p:sp>
        <p:nvSpPr>
          <p:cNvPr id="36" name="Text Box 15">
            <a:extLst>
              <a:ext uri="{FF2B5EF4-FFF2-40B4-BE49-F238E27FC236}">
                <a16:creationId xmlns:a16="http://schemas.microsoft.com/office/drawing/2014/main" id="{5CF9288F-F9FB-835F-88CB-2468573293D5}"/>
              </a:ext>
            </a:extLst>
          </p:cNvPr>
          <p:cNvSpPr txBox="1">
            <a:spLocks noChangeArrowheads="1"/>
          </p:cNvSpPr>
          <p:nvPr/>
        </p:nvSpPr>
        <p:spPr bwMode="auto">
          <a:xfrm>
            <a:off x="1739490" y="6428908"/>
            <a:ext cx="7853362" cy="261610"/>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0" fontAlgn="base" hangingPunct="0">
              <a:spcBef>
                <a:spcPct val="0"/>
              </a:spcBef>
              <a:spcAft>
                <a:spcPct val="0"/>
              </a:spcAft>
              <a:defRPr/>
            </a:pPr>
            <a:r>
              <a:rPr lang="en-US" altLang="en-US" sz="1050" b="0" spc="-10" dirty="0">
                <a:solidFill>
                  <a:srgbClr val="000000"/>
                </a:solidFill>
                <a:latin typeface="Poppins" panose="00000500000000000000" pitchFamily="2" charset="0"/>
                <a:cs typeface="Poppins" panose="00000500000000000000" pitchFamily="2" charset="0"/>
              </a:rPr>
              <a:t>NCT04810078. George. ASCO GU 2024. Abstr LBA360. Albiges. Ann Oncol. 2025;36:99.</a:t>
            </a:r>
          </a:p>
        </p:txBody>
      </p:sp>
      <p:sp>
        <p:nvSpPr>
          <p:cNvPr id="37" name="Text Box 23">
            <a:extLst>
              <a:ext uri="{FF2B5EF4-FFF2-40B4-BE49-F238E27FC236}">
                <a16:creationId xmlns:a16="http://schemas.microsoft.com/office/drawing/2014/main" id="{4C43FA15-CEA4-EF7F-D65D-BA974DA302A8}"/>
              </a:ext>
            </a:extLst>
          </p:cNvPr>
          <p:cNvSpPr txBox="1">
            <a:spLocks noChangeArrowheads="1"/>
          </p:cNvSpPr>
          <p:nvPr/>
        </p:nvSpPr>
        <p:spPr bwMode="auto">
          <a:xfrm>
            <a:off x="309436" y="2524946"/>
            <a:ext cx="408098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 typeface="Wingdings" panose="05000000000000000000" pitchFamily="2" charset="2"/>
              <a:buNone/>
              <a:defRPr/>
            </a:pPr>
            <a:r>
              <a:rPr lang="en-GB" altLang="en-US" sz="1600" dirty="0">
                <a:solidFill>
                  <a:srgbClr val="000000"/>
                </a:solidFill>
                <a:latin typeface="Poppins" panose="00000500000000000000" pitchFamily="2" charset="0"/>
                <a:cs typeface="Poppins" panose="00000500000000000000" pitchFamily="2" charset="0"/>
              </a:rPr>
              <a:t>Adults with advanced or metastatic ccRCC; measurable disease (RECIST v1.1); received ≤2 previous systemic therapies with intolerance or progression on/after last tx regimen and ≤6 mo prior to randomization; no previous ICI; Karnofsky PS ≥70</a:t>
            </a:r>
          </a:p>
          <a:p>
            <a:pPr algn="ctr" eaLnBrk="0" fontAlgn="base" hangingPunct="0">
              <a:lnSpc>
                <a:spcPct val="100000"/>
              </a:lnSpc>
              <a:spcBef>
                <a:spcPct val="0"/>
              </a:spcBef>
              <a:spcAft>
                <a:spcPct val="0"/>
              </a:spcAft>
              <a:buClrTx/>
              <a:buFontTx/>
              <a:buNone/>
              <a:defRPr/>
            </a:pPr>
            <a:r>
              <a:rPr lang="en-GB" altLang="en-US" sz="1600" dirty="0">
                <a:solidFill>
                  <a:srgbClr val="000000"/>
                </a:solidFill>
                <a:latin typeface="Poppins" panose="00000500000000000000" pitchFamily="2" charset="0"/>
                <a:cs typeface="Poppins" panose="00000500000000000000" pitchFamily="2" charset="0"/>
              </a:rPr>
              <a:t>(N = 495)</a:t>
            </a:r>
            <a:endParaRPr lang="en-US" altLang="en-US" sz="1600" dirty="0">
              <a:solidFill>
                <a:srgbClr val="000000"/>
              </a:solidFill>
              <a:latin typeface="Poppins" panose="00000500000000000000" pitchFamily="2" charset="0"/>
              <a:cs typeface="Poppins" panose="00000500000000000000" pitchFamily="2" charset="0"/>
            </a:endParaRPr>
          </a:p>
        </p:txBody>
      </p:sp>
      <p:sp>
        <p:nvSpPr>
          <p:cNvPr id="38" name="Line 33">
            <a:extLst>
              <a:ext uri="{FF2B5EF4-FFF2-40B4-BE49-F238E27FC236}">
                <a16:creationId xmlns:a16="http://schemas.microsoft.com/office/drawing/2014/main" id="{2BF433CF-5606-5365-AC84-D248F0493153}"/>
              </a:ext>
            </a:extLst>
          </p:cNvPr>
          <p:cNvSpPr>
            <a:spLocks noChangeShapeType="1"/>
          </p:cNvSpPr>
          <p:nvPr/>
        </p:nvSpPr>
        <p:spPr bwMode="auto">
          <a:xfrm flipV="1">
            <a:off x="4338162" y="2904385"/>
            <a:ext cx="411820" cy="390969"/>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9" name="Rectangle 24">
            <a:extLst>
              <a:ext uri="{FF2B5EF4-FFF2-40B4-BE49-F238E27FC236}">
                <a16:creationId xmlns:a16="http://schemas.microsoft.com/office/drawing/2014/main" id="{E4F94318-2825-7B33-75D8-EE2AE889C6FA}"/>
              </a:ext>
            </a:extLst>
          </p:cNvPr>
          <p:cNvSpPr>
            <a:spLocks noChangeArrowheads="1"/>
          </p:cNvSpPr>
          <p:nvPr/>
        </p:nvSpPr>
        <p:spPr bwMode="auto">
          <a:xfrm>
            <a:off x="4880229" y="2336567"/>
            <a:ext cx="3077465" cy="1219151"/>
          </a:xfrm>
          <a:prstGeom prst="rect">
            <a:avLst/>
          </a:prstGeom>
          <a:solidFill>
            <a:srgbClr val="E1471D"/>
          </a:solidFill>
          <a:ln w="9525">
            <a:noFill/>
            <a:miter lim="800000"/>
            <a:headEnd/>
            <a:tailEnd/>
          </a:ln>
        </p:spPr>
        <p:txBody>
          <a:bodyPr wrap="square"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Nivolumab </a:t>
            </a: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1200 mg + </a:t>
            </a: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rHuPH20 </a:t>
            </a: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SC* Q4W</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 = 248)</a:t>
            </a:r>
          </a:p>
        </p:txBody>
      </p:sp>
      <p:sp>
        <p:nvSpPr>
          <p:cNvPr id="40" name="Text Box 23">
            <a:extLst>
              <a:ext uri="{FF2B5EF4-FFF2-40B4-BE49-F238E27FC236}">
                <a16:creationId xmlns:a16="http://schemas.microsoft.com/office/drawing/2014/main" id="{8A936EE9-50C4-DE36-8CF9-F6CF9556D132}"/>
              </a:ext>
            </a:extLst>
          </p:cNvPr>
          <p:cNvSpPr txBox="1">
            <a:spLocks noChangeArrowheads="1"/>
          </p:cNvSpPr>
          <p:nvPr/>
        </p:nvSpPr>
        <p:spPr bwMode="auto">
          <a:xfrm>
            <a:off x="8447504" y="3020180"/>
            <a:ext cx="2193993"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GB" altLang="en-US" sz="1400" i="1" dirty="0">
                <a:solidFill>
                  <a:srgbClr val="000000"/>
                </a:solidFill>
                <a:latin typeface="Poppins" panose="00000500000000000000" pitchFamily="2" charset="0"/>
                <a:cs typeface="Poppins" panose="00000500000000000000" pitchFamily="2" charset="0"/>
              </a:rPr>
              <a:t>Until PD, unacceptable toxicity, consent withdrawal, completion of 2 yr of treatment, or death</a:t>
            </a:r>
            <a:endParaRPr lang="en-US" altLang="en-US" sz="1400" i="1" dirty="0">
              <a:solidFill>
                <a:srgbClr val="000000"/>
              </a:solidFill>
              <a:latin typeface="Poppins" panose="00000500000000000000" pitchFamily="2" charset="0"/>
              <a:cs typeface="Poppins" panose="00000500000000000000" pitchFamily="2" charset="0"/>
            </a:endParaRPr>
          </a:p>
        </p:txBody>
      </p:sp>
      <p:sp>
        <p:nvSpPr>
          <p:cNvPr id="41" name="Line 33">
            <a:extLst>
              <a:ext uri="{FF2B5EF4-FFF2-40B4-BE49-F238E27FC236}">
                <a16:creationId xmlns:a16="http://schemas.microsoft.com/office/drawing/2014/main" id="{3FA8E758-202B-38D9-37B4-124D4D8328BC}"/>
              </a:ext>
            </a:extLst>
          </p:cNvPr>
          <p:cNvSpPr>
            <a:spLocks noChangeShapeType="1"/>
          </p:cNvSpPr>
          <p:nvPr/>
        </p:nvSpPr>
        <p:spPr bwMode="auto">
          <a:xfrm>
            <a:off x="8006951" y="3608112"/>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42" name="TextBox 41">
            <a:extLst>
              <a:ext uri="{FF2B5EF4-FFF2-40B4-BE49-F238E27FC236}">
                <a16:creationId xmlns:a16="http://schemas.microsoft.com/office/drawing/2014/main" id="{B087F0DF-FEAF-22AF-332C-6F5EFC8A942C}"/>
              </a:ext>
            </a:extLst>
          </p:cNvPr>
          <p:cNvSpPr txBox="1"/>
          <p:nvPr/>
        </p:nvSpPr>
        <p:spPr bwMode="auto">
          <a:xfrm>
            <a:off x="4749982" y="4880457"/>
            <a:ext cx="276562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1100" dirty="0">
                <a:solidFill>
                  <a:srgbClr val="000000"/>
                </a:solidFill>
                <a:latin typeface="Poppins" panose="00000500000000000000" pitchFamily="2" charset="0"/>
                <a:cs typeface="Poppins" panose="00000500000000000000" pitchFamily="2" charset="0"/>
              </a:rPr>
              <a:t>*Average injection time &lt;5 min. </a:t>
            </a:r>
          </a:p>
        </p:txBody>
      </p:sp>
      <p:sp>
        <p:nvSpPr>
          <p:cNvPr id="43" name="Text Box 23">
            <a:extLst>
              <a:ext uri="{FF2B5EF4-FFF2-40B4-BE49-F238E27FC236}">
                <a16:creationId xmlns:a16="http://schemas.microsoft.com/office/drawing/2014/main" id="{0313A89B-7131-F448-A25D-642A531DF4F8}"/>
              </a:ext>
            </a:extLst>
          </p:cNvPr>
          <p:cNvSpPr txBox="1">
            <a:spLocks noChangeArrowheads="1"/>
          </p:cNvSpPr>
          <p:nvPr/>
        </p:nvSpPr>
        <p:spPr bwMode="auto">
          <a:xfrm>
            <a:off x="2194561" y="1812007"/>
            <a:ext cx="45195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GB" altLang="en-US" sz="1200" i="1" dirty="0">
                <a:solidFill>
                  <a:srgbClr val="000000"/>
                </a:solidFill>
                <a:latin typeface="Poppins" panose="00000500000000000000" pitchFamily="2" charset="0"/>
                <a:cs typeface="Poppins" panose="00000500000000000000" pitchFamily="2" charset="0"/>
              </a:rPr>
              <a:t>Stratified by IMDC risk group (favorable vs intermediate vs poor), baseline body weight (&lt;80 kg vs ≥80 kg)</a:t>
            </a:r>
            <a:endParaRPr lang="en-US" altLang="en-US" sz="1200" i="1" dirty="0">
              <a:solidFill>
                <a:srgbClr val="000000"/>
              </a:solidFill>
              <a:latin typeface="Poppins" panose="00000500000000000000" pitchFamily="2" charset="0"/>
              <a:cs typeface="Poppins" panose="00000500000000000000" pitchFamily="2" charset="0"/>
            </a:endParaRPr>
          </a:p>
        </p:txBody>
      </p:sp>
      <p:cxnSp>
        <p:nvCxnSpPr>
          <p:cNvPr id="44" name="Straight Arrow Connector 43">
            <a:extLst>
              <a:ext uri="{FF2B5EF4-FFF2-40B4-BE49-F238E27FC236}">
                <a16:creationId xmlns:a16="http://schemas.microsoft.com/office/drawing/2014/main" id="{0B128A1D-5274-8664-7CCC-EEBA0DFE9D64}"/>
              </a:ext>
            </a:extLst>
          </p:cNvPr>
          <p:cNvCxnSpPr>
            <a:cxnSpLocks/>
          </p:cNvCxnSpPr>
          <p:nvPr/>
        </p:nvCxnSpPr>
        <p:spPr bwMode="auto">
          <a:xfrm>
            <a:off x="4461986" y="2329533"/>
            <a:ext cx="0" cy="607727"/>
          </a:xfrm>
          <a:prstGeom prst="straightConnector1">
            <a:avLst/>
          </a:prstGeom>
          <a:noFill/>
          <a:ln w="28575" cap="flat" cmpd="sng" algn="ctr">
            <a:solidFill>
              <a:srgbClr val="000000"/>
            </a:solidFill>
            <a:prstDash val="dash"/>
            <a:round/>
            <a:headEnd type="none" w="med" len="med"/>
            <a:tailEnd type="triangle"/>
          </a:ln>
          <a:effectLst/>
        </p:spPr>
      </p:cxnSp>
      <p:sp>
        <p:nvSpPr>
          <p:cNvPr id="45" name="Content Placeholder 4">
            <a:extLst>
              <a:ext uri="{FF2B5EF4-FFF2-40B4-BE49-F238E27FC236}">
                <a16:creationId xmlns:a16="http://schemas.microsoft.com/office/drawing/2014/main" id="{9D477A60-F2CC-B24C-F857-ED051B4ED587}"/>
              </a:ext>
            </a:extLst>
          </p:cNvPr>
          <p:cNvSpPr txBox="1">
            <a:spLocks/>
          </p:cNvSpPr>
          <p:nvPr/>
        </p:nvSpPr>
        <p:spPr>
          <a:xfrm>
            <a:off x="8915401" y="1888902"/>
            <a:ext cx="2862152" cy="702234"/>
          </a:xfrm>
          <a:prstGeom prst="rect">
            <a:avLst/>
          </a:prstGeom>
          <a:solidFill>
            <a:schemeClr val="bg2"/>
          </a:solidFill>
          <a:ln>
            <a:noFill/>
          </a:ln>
        </p:spPr>
        <p:txBody>
          <a:bodyPr anchor="t"/>
          <a:lstStyle>
            <a:lvl1pPr marL="0" indent="0" algn="l" defTabSz="914400" rtl="0" eaLnBrk="1" latinLnBrk="0" hangingPunct="1">
              <a:lnSpc>
                <a:spcPct val="90000"/>
              </a:lnSpc>
              <a:spcBef>
                <a:spcPts val="600"/>
              </a:spcBef>
              <a:spcAft>
                <a:spcPts val="300"/>
              </a:spcAft>
              <a:buClr>
                <a:schemeClr val="tx2"/>
              </a:buClr>
              <a:buFont typeface="Arial" panose="020B0604020202020204" pitchFamily="34" charset="0"/>
              <a:buNone/>
              <a:defRPr sz="1800" b="0" kern="1200">
                <a:solidFill>
                  <a:schemeClr val="tx1"/>
                </a:solidFill>
                <a:latin typeface="+mn-lt"/>
                <a:ea typeface="+mn-ea"/>
                <a:cs typeface="+mn-cs"/>
              </a:defRPr>
            </a:lvl1pPr>
            <a:lvl2pPr marL="192024" indent="-192024"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1600" kern="1200">
                <a:solidFill>
                  <a:schemeClr val="tx1"/>
                </a:solidFill>
                <a:latin typeface="+mn-lt"/>
                <a:ea typeface="+mn-ea"/>
                <a:cs typeface="+mn-cs"/>
              </a:defRPr>
            </a:lvl2pPr>
            <a:lvl3pPr marL="566928" indent="-256032"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1400" kern="1200">
                <a:solidFill>
                  <a:schemeClr val="tx1"/>
                </a:solidFill>
                <a:latin typeface="+mn-lt"/>
                <a:ea typeface="+mn-ea"/>
                <a:cs typeface="+mn-cs"/>
              </a:defRPr>
            </a:lvl3pPr>
            <a:lvl4pPr marL="886968" indent="-201168"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1200" kern="1200">
                <a:solidFill>
                  <a:schemeClr val="tx1"/>
                </a:solidFill>
                <a:latin typeface="+mn-lt"/>
                <a:ea typeface="+mn-ea"/>
                <a:cs typeface="+mn-cs"/>
              </a:defRPr>
            </a:lvl4pPr>
            <a:lvl5pPr marL="1207008" indent="-228600" algn="l" defTabSz="914400" rtl="0" eaLnBrk="1" latinLnBrk="0" hangingPunct="1">
              <a:lnSpc>
                <a:spcPct val="90000"/>
              </a:lnSpc>
              <a:spcBef>
                <a:spcPts val="0"/>
              </a:spcBef>
              <a:spcAft>
                <a:spcPts val="600"/>
              </a:spcAft>
              <a:buClr>
                <a:schemeClr val="tx2"/>
              </a:buClr>
              <a:buFont typeface="Arial" panose="020B060402020202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1" indent="0" algn="l" defTabSz="1219170" rtl="0" eaLnBrk="1" fontAlgn="base" latinLnBrk="0" hangingPunct="1">
              <a:lnSpc>
                <a:spcPct val="90000"/>
              </a:lnSpc>
              <a:spcBef>
                <a:spcPts val="0"/>
              </a:spcBef>
              <a:spcAft>
                <a:spcPts val="500"/>
              </a:spcAft>
              <a:buClr>
                <a:srgbClr val="595454"/>
              </a:buClr>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Patients were enrolled across 73 sites in 17 countries</a:t>
            </a:r>
            <a:r>
              <a:rPr kumimoji="0" lang="en-US" sz="1400" b="0" i="0" u="none" strike="noStrike" kern="1200" cap="none" spc="0" normalizeH="0" baseline="30000" noProof="0" dirty="0">
                <a:ln>
                  <a:noFill/>
                </a:ln>
                <a:solidFill>
                  <a:srgbClr val="000000"/>
                </a:solidFill>
                <a:effectLst/>
                <a:uLnTx/>
                <a:uFillTx/>
                <a:latin typeface="Poppins" panose="00000500000000000000" pitchFamily="2" charset="0"/>
                <a:cs typeface="Poppins" panose="00000500000000000000" pitchFamily="2" charset="0"/>
              </a:rPr>
              <a:t> </a:t>
            </a:r>
          </a:p>
          <a:p>
            <a:pPr marR="0" lvl="1" algn="l" defTabSz="1219170" rtl="0" eaLnBrk="1" fontAlgn="base" latinLnBrk="0" hangingPunct="1">
              <a:lnSpc>
                <a:spcPct val="90000"/>
              </a:lnSpc>
              <a:spcBef>
                <a:spcPts val="0"/>
              </a:spcBef>
              <a:spcAft>
                <a:spcPts val="500"/>
              </a:spcAft>
              <a:buClrTx/>
              <a:buSzTx/>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Minimum follow-up: 8 mo</a:t>
            </a:r>
          </a:p>
        </p:txBody>
      </p:sp>
      <p:cxnSp>
        <p:nvCxnSpPr>
          <p:cNvPr id="46" name="Straight Arrow Connector 45">
            <a:extLst>
              <a:ext uri="{FF2B5EF4-FFF2-40B4-BE49-F238E27FC236}">
                <a16:creationId xmlns:a16="http://schemas.microsoft.com/office/drawing/2014/main" id="{FD3FE547-2235-CEBC-5016-9A9DA5CB8B1B}"/>
              </a:ext>
            </a:extLst>
          </p:cNvPr>
          <p:cNvCxnSpPr>
            <a:cxnSpLocks/>
          </p:cNvCxnSpPr>
          <p:nvPr/>
        </p:nvCxnSpPr>
        <p:spPr bwMode="auto">
          <a:xfrm>
            <a:off x="4338161" y="3470156"/>
            <a:ext cx="411821" cy="485488"/>
          </a:xfrm>
          <a:prstGeom prst="straightConnector1">
            <a:avLst/>
          </a:prstGeom>
          <a:noFill/>
          <a:ln w="28575" cap="flat" cmpd="sng" algn="ctr">
            <a:solidFill>
              <a:srgbClr val="000000"/>
            </a:solidFill>
            <a:prstDash val="solid"/>
            <a:round/>
            <a:headEnd type="none" w="med" len="med"/>
            <a:tailEnd type="triangle"/>
          </a:ln>
          <a:effectLst/>
        </p:spPr>
      </p:cxnSp>
      <p:sp>
        <p:nvSpPr>
          <p:cNvPr id="47" name="Rectangle 46">
            <a:extLst>
              <a:ext uri="{FF2B5EF4-FFF2-40B4-BE49-F238E27FC236}">
                <a16:creationId xmlns:a16="http://schemas.microsoft.com/office/drawing/2014/main" id="{4213FE28-E3DB-4426-52E9-AA85BD370CD8}"/>
              </a:ext>
            </a:extLst>
          </p:cNvPr>
          <p:cNvSpPr/>
          <p:nvPr/>
        </p:nvSpPr>
        <p:spPr bwMode="auto">
          <a:xfrm>
            <a:off x="4880229" y="3650421"/>
            <a:ext cx="3060627" cy="1219151"/>
          </a:xfrm>
          <a:prstGeom prst="rect">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48" name="Rectangle 24">
            <a:extLst>
              <a:ext uri="{FF2B5EF4-FFF2-40B4-BE49-F238E27FC236}">
                <a16:creationId xmlns:a16="http://schemas.microsoft.com/office/drawing/2014/main" id="{7D192482-E56E-07B7-A2F5-89A73EFBCD74}"/>
              </a:ext>
            </a:extLst>
          </p:cNvPr>
          <p:cNvSpPr>
            <a:spLocks noChangeArrowheads="1"/>
          </p:cNvSpPr>
          <p:nvPr/>
        </p:nvSpPr>
        <p:spPr bwMode="auto">
          <a:xfrm>
            <a:off x="4944027" y="3958114"/>
            <a:ext cx="2932531" cy="641383"/>
          </a:xfrm>
          <a:prstGeom prst="rect">
            <a:avLst/>
          </a:prstGeom>
          <a:solidFill>
            <a:schemeClr val="accent6"/>
          </a:solidFill>
          <a:ln w="9525">
            <a:noFill/>
            <a:miter lim="800000"/>
            <a:headEnd/>
            <a:tailEnd/>
          </a:ln>
        </p:spPr>
        <p:txBody>
          <a:bodyPr wrap="none" anchor="ctr" anchorCtr="1"/>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Nivolumab </a:t>
            </a: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3 mg/kg IV Q2W</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 = 247)</a:t>
            </a:r>
          </a:p>
        </p:txBody>
      </p:sp>
      <p:sp>
        <p:nvSpPr>
          <p:cNvPr id="2" name="Title 1">
            <a:extLst>
              <a:ext uri="{FF2B5EF4-FFF2-40B4-BE49-F238E27FC236}">
                <a16:creationId xmlns:a16="http://schemas.microsoft.com/office/drawing/2014/main" id="{7B8833BC-9F6A-841E-50C4-0FFC4831B202}"/>
              </a:ext>
            </a:extLst>
          </p:cNvPr>
          <p:cNvSpPr>
            <a:spLocks noGrp="1"/>
          </p:cNvSpPr>
          <p:nvPr>
            <p:ph type="title"/>
          </p:nvPr>
        </p:nvSpPr>
        <p:spPr>
          <a:xfrm>
            <a:off x="231078" y="260162"/>
            <a:ext cx="11740260" cy="1044132"/>
          </a:xfrm>
        </p:spPr>
        <p:txBody>
          <a:bodyPr/>
          <a:lstStyle/>
          <a:p>
            <a:r>
              <a:rPr lang="en-US" dirty="0"/>
              <a:t>CheckMate 67T: SC Nivolumab (+ Hyaluronidase) vs </a:t>
            </a:r>
            <a:br>
              <a:rPr lang="en-US" dirty="0"/>
            </a:br>
            <a:r>
              <a:rPr lang="en-US" dirty="0"/>
              <a:t>IV Nivolumab in Advanced/Metastatic ccRCC</a:t>
            </a:r>
          </a:p>
        </p:txBody>
      </p:sp>
    </p:spTree>
    <p:extLst>
      <p:ext uri="{BB962C8B-B14F-4D97-AF65-F5344CB8AC3E}">
        <p14:creationId xmlns:p14="http://schemas.microsoft.com/office/powerpoint/2010/main" val="1604643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F6A74-1944-BE86-A933-0578D9E4B5DD}"/>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6DC0C0B-ED4B-51B7-E13F-24254DA35B2D}"/>
              </a:ext>
            </a:extLst>
          </p:cNvPr>
          <p:cNvSpPr>
            <a:spLocks noGrp="1"/>
          </p:cNvSpPr>
          <p:nvPr>
            <p:ph sz="quarter" idx="10"/>
          </p:nvPr>
        </p:nvSpPr>
        <p:spPr/>
        <p:txBody>
          <a:bodyPr/>
          <a:lstStyle/>
          <a:p>
            <a:pPr algn="ctr"/>
            <a:r>
              <a:rPr lang="en-US" dirty="0"/>
              <a:t>George. ASCO GU 2024. Abstr LBA360. Albiges. Ann Oncol. 2025;36:99. </a:t>
            </a:r>
          </a:p>
        </p:txBody>
      </p:sp>
      <p:sp>
        <p:nvSpPr>
          <p:cNvPr id="2" name="Title 1">
            <a:extLst>
              <a:ext uri="{FF2B5EF4-FFF2-40B4-BE49-F238E27FC236}">
                <a16:creationId xmlns:a16="http://schemas.microsoft.com/office/drawing/2014/main" id="{AA7C5F96-5397-C715-F766-F7F7BF9FCA94}"/>
              </a:ext>
            </a:extLst>
          </p:cNvPr>
          <p:cNvSpPr>
            <a:spLocks noGrp="1"/>
          </p:cNvSpPr>
          <p:nvPr>
            <p:ph type="title"/>
          </p:nvPr>
        </p:nvSpPr>
        <p:spPr>
          <a:xfrm>
            <a:off x="231078" y="531006"/>
            <a:ext cx="11740260" cy="502445"/>
          </a:xfrm>
        </p:spPr>
        <p:txBody>
          <a:bodyPr/>
          <a:lstStyle/>
          <a:p>
            <a:r>
              <a:rPr lang="en-US" dirty="0"/>
              <a:t>CheckMate 67T: PK Noninferiority</a:t>
            </a:r>
          </a:p>
        </p:txBody>
      </p:sp>
      <p:sp>
        <p:nvSpPr>
          <p:cNvPr id="13" name="Content Placeholder 2">
            <a:extLst>
              <a:ext uri="{FF2B5EF4-FFF2-40B4-BE49-F238E27FC236}">
                <a16:creationId xmlns:a16="http://schemas.microsoft.com/office/drawing/2014/main" id="{9C2FC816-4AA1-61FA-07C0-E901CBAEE99D}"/>
              </a:ext>
            </a:extLst>
          </p:cNvPr>
          <p:cNvSpPr txBox="1">
            <a:spLocks/>
          </p:cNvSpPr>
          <p:nvPr/>
        </p:nvSpPr>
        <p:spPr bwMode="auto">
          <a:xfrm>
            <a:off x="129348" y="3904510"/>
            <a:ext cx="10877529" cy="658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R="0" lvl="0" algn="l" defTabSz="914400" rtl="0" eaLnBrk="1" fontAlgn="base" latinLnBrk="0" hangingPunct="1">
              <a:lnSpc>
                <a:spcPct val="90000"/>
              </a:lnSpc>
              <a:spcBef>
                <a:spcPts val="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20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Noninferiority for the coprimary PK endpoints was met</a:t>
            </a:r>
          </a:p>
        </p:txBody>
      </p:sp>
      <p:graphicFrame>
        <p:nvGraphicFramePr>
          <p:cNvPr id="15" name="Table 14">
            <a:extLst>
              <a:ext uri="{FF2B5EF4-FFF2-40B4-BE49-F238E27FC236}">
                <a16:creationId xmlns:a16="http://schemas.microsoft.com/office/drawing/2014/main" id="{ABB0A987-C71E-12B2-53A3-8B85E8065F58}"/>
              </a:ext>
            </a:extLst>
          </p:cNvPr>
          <p:cNvGraphicFramePr>
            <a:graphicFrameLocks noGrp="1"/>
          </p:cNvGraphicFramePr>
          <p:nvPr>
            <p:extLst>
              <p:ext uri="{D42A27DB-BD31-4B8C-83A1-F6EECF244321}">
                <p14:modId xmlns:p14="http://schemas.microsoft.com/office/powerpoint/2010/main" val="2847137814"/>
              </p:ext>
            </p:extLst>
          </p:nvPr>
        </p:nvGraphicFramePr>
        <p:xfrm>
          <a:off x="231078" y="1333499"/>
          <a:ext cx="11740259" cy="2309445"/>
        </p:xfrm>
        <a:graphic>
          <a:graphicData uri="http://schemas.openxmlformats.org/drawingml/2006/table">
            <a:tbl>
              <a:tblPr firstRow="1" firstCol="1" bandRow="1"/>
              <a:tblGrid>
                <a:gridCol w="4101771">
                  <a:extLst>
                    <a:ext uri="{9D8B030D-6E8A-4147-A177-3AD203B41FA5}">
                      <a16:colId xmlns:a16="http://schemas.microsoft.com/office/drawing/2014/main" val="1063367104"/>
                    </a:ext>
                  </a:extLst>
                </a:gridCol>
                <a:gridCol w="2686929">
                  <a:extLst>
                    <a:ext uri="{9D8B030D-6E8A-4147-A177-3AD203B41FA5}">
                      <a16:colId xmlns:a16="http://schemas.microsoft.com/office/drawing/2014/main" val="1974550005"/>
                    </a:ext>
                  </a:extLst>
                </a:gridCol>
                <a:gridCol w="2331831">
                  <a:extLst>
                    <a:ext uri="{9D8B030D-6E8A-4147-A177-3AD203B41FA5}">
                      <a16:colId xmlns:a16="http://schemas.microsoft.com/office/drawing/2014/main" val="4195927480"/>
                    </a:ext>
                  </a:extLst>
                </a:gridCol>
                <a:gridCol w="2619728">
                  <a:extLst>
                    <a:ext uri="{9D8B030D-6E8A-4147-A177-3AD203B41FA5}">
                      <a16:colId xmlns:a16="http://schemas.microsoft.com/office/drawing/2014/main" val="2674200094"/>
                    </a:ext>
                  </a:extLst>
                </a:gridCol>
              </a:tblGrid>
              <a:tr h="67671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00000"/>
                        </a:lnSpc>
                        <a:spcAft>
                          <a:spcPts val="600"/>
                        </a:spcAft>
                      </a:pPr>
                      <a:r>
                        <a:rPr lang="en-US" sz="2000" b="1" kern="0">
                          <a:solidFill>
                            <a:schemeClr val="bg2"/>
                          </a:solidFill>
                          <a:effectLst/>
                          <a:latin typeface="+mn-lt"/>
                          <a:cs typeface="Times New Roman" panose="02020603050405020304" pitchFamily="18" charset="0"/>
                        </a:rPr>
                        <a:t>Parameter</a:t>
                      </a:r>
                      <a:endParaRPr lang="en-US" sz="2000" b="1" kern="0" dirty="0">
                        <a:solidFill>
                          <a:schemeClr val="bg2"/>
                        </a:solidFill>
                        <a:effectLst/>
                        <a:latin typeface="+mn-lt"/>
                        <a:cs typeface="Times New Roman" panose="02020603050405020304" pitchFamily="18"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n-US" sz="2000" b="1" kern="0">
                          <a:solidFill>
                            <a:schemeClr val="bg2"/>
                          </a:solidFill>
                          <a:effectLst/>
                          <a:latin typeface="+mn-lt"/>
                          <a:cs typeface="Times New Roman" panose="02020603050405020304" pitchFamily="18" charset="0"/>
                        </a:rPr>
                        <a:t>Nivo SC + rHuPH20 </a:t>
                      </a:r>
                      <a:br>
                        <a:rPr lang="en-US" sz="2000" b="1" kern="0">
                          <a:solidFill>
                            <a:schemeClr val="bg2"/>
                          </a:solidFill>
                          <a:effectLst/>
                          <a:latin typeface="+mn-lt"/>
                          <a:cs typeface="Times New Roman" panose="02020603050405020304" pitchFamily="18" charset="0"/>
                        </a:rPr>
                      </a:br>
                      <a:r>
                        <a:rPr lang="en-US" sz="2000" b="1" kern="0">
                          <a:solidFill>
                            <a:schemeClr val="bg2"/>
                          </a:solidFill>
                          <a:effectLst/>
                          <a:latin typeface="+mn-lt"/>
                          <a:cs typeface="Times New Roman" panose="02020603050405020304" pitchFamily="18" charset="0"/>
                        </a:rPr>
                        <a:t>(n = 242)</a:t>
                      </a:r>
                      <a:endParaRPr lang="en-US" sz="2000" b="1" kern="0" dirty="0">
                        <a:solidFill>
                          <a:schemeClr val="bg2"/>
                        </a:solidFill>
                        <a:effectLst/>
                        <a:latin typeface="+mn-lt"/>
                        <a:cs typeface="Times New Roman" panose="02020603050405020304" pitchFamily="18"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ctr" defTabSz="914400" rtl="0" eaLnBrk="1" latinLnBrk="0" hangingPunct="1">
                        <a:lnSpc>
                          <a:spcPct val="100000"/>
                        </a:lnSpc>
                      </a:pPr>
                      <a:r>
                        <a:rPr lang="en-US" sz="2000" b="1" kern="0">
                          <a:solidFill>
                            <a:schemeClr val="bg2"/>
                          </a:solidFill>
                          <a:effectLst/>
                          <a:latin typeface="+mn-lt"/>
                          <a:ea typeface="+mn-ea"/>
                          <a:cs typeface="Times New Roman" panose="02020603050405020304" pitchFamily="18" charset="0"/>
                        </a:rPr>
                        <a:t>Nivo IV </a:t>
                      </a:r>
                      <a:br>
                        <a:rPr lang="en-US" sz="2000" b="1" kern="0">
                          <a:solidFill>
                            <a:schemeClr val="bg2"/>
                          </a:solidFill>
                          <a:effectLst/>
                          <a:latin typeface="+mn-lt"/>
                          <a:ea typeface="+mn-ea"/>
                          <a:cs typeface="Times New Roman" panose="02020603050405020304" pitchFamily="18" charset="0"/>
                        </a:rPr>
                      </a:br>
                      <a:r>
                        <a:rPr lang="en-US" sz="2000" b="1" kern="0">
                          <a:solidFill>
                            <a:schemeClr val="bg2"/>
                          </a:solidFill>
                          <a:effectLst/>
                          <a:latin typeface="+mn-lt"/>
                          <a:ea typeface="+mn-ea"/>
                          <a:cs typeface="Times New Roman" panose="02020603050405020304" pitchFamily="18" charset="0"/>
                        </a:rPr>
                        <a:t>(n = 245)</a:t>
                      </a:r>
                      <a:endParaRPr lang="en-US" sz="2000" b="1" kern="0" dirty="0">
                        <a:solidFill>
                          <a:schemeClr val="bg2"/>
                        </a:solidFill>
                        <a:effectLst/>
                        <a:latin typeface="+mn-lt"/>
                        <a:ea typeface="+mn-ea"/>
                        <a:cs typeface="Times New Roman" panose="02020603050405020304" pitchFamily="18"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ctr" defTabSz="914400" rtl="0" eaLnBrk="1" latinLnBrk="0" hangingPunct="1">
                        <a:lnSpc>
                          <a:spcPct val="100000"/>
                        </a:lnSpc>
                      </a:pPr>
                      <a:r>
                        <a:rPr lang="en-US" sz="2000" b="1" kern="0">
                          <a:solidFill>
                            <a:schemeClr val="bg2"/>
                          </a:solidFill>
                          <a:effectLst/>
                          <a:latin typeface="+mn-lt"/>
                          <a:ea typeface="+mn-ea"/>
                          <a:cs typeface="Times New Roman" panose="02020603050405020304" pitchFamily="18" charset="0"/>
                        </a:rPr>
                        <a:t>Geometric Mean Ratio (90% CI)</a:t>
                      </a:r>
                      <a:endParaRPr lang="en-US" sz="2000" b="1" kern="0" dirty="0">
                        <a:solidFill>
                          <a:schemeClr val="bg2"/>
                        </a:solidFill>
                        <a:effectLst/>
                        <a:latin typeface="+mn-lt"/>
                        <a:ea typeface="+mn-ea"/>
                        <a:cs typeface="Times New Roman" panose="02020603050405020304" pitchFamily="18"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0000"/>
                    </a:solidFill>
                  </a:tcPr>
                </a:tc>
                <a:extLst>
                  <a:ext uri="{0D108BD9-81ED-4DB2-BD59-A6C34878D82A}">
                    <a16:rowId xmlns:a16="http://schemas.microsoft.com/office/drawing/2014/main" val="3266964575"/>
                  </a:ext>
                </a:extLst>
              </a:tr>
              <a:tr h="67671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88900" indent="0">
                        <a:lnSpc>
                          <a:spcPct val="100000"/>
                        </a:lnSpc>
                      </a:pPr>
                      <a:r>
                        <a:rPr lang="en-US" sz="2000" b="0" kern="0" dirty="0">
                          <a:solidFill>
                            <a:schemeClr val="tx1"/>
                          </a:solidFill>
                          <a:effectLst/>
                          <a:latin typeface="+mn-lt"/>
                          <a:ea typeface="Times New Roman" panose="02020603050405020304" pitchFamily="18" charset="0"/>
                          <a:cs typeface="Times New Roman" panose="02020603050405020304" pitchFamily="18" charset="0"/>
                        </a:rPr>
                        <a:t>Geometric mean C</a:t>
                      </a:r>
                      <a:r>
                        <a:rPr lang="en-US" sz="2000" b="0" kern="0" baseline="-25000" dirty="0">
                          <a:solidFill>
                            <a:schemeClr val="tx1"/>
                          </a:solidFill>
                          <a:effectLst/>
                          <a:latin typeface="+mn-lt"/>
                          <a:ea typeface="Times New Roman" panose="02020603050405020304" pitchFamily="18" charset="0"/>
                          <a:cs typeface="Times New Roman" panose="02020603050405020304" pitchFamily="18" charset="0"/>
                        </a:rPr>
                        <a:t>avgd28</a:t>
                      </a:r>
                      <a:r>
                        <a:rPr lang="en-US" sz="2000" b="0" kern="0" dirty="0">
                          <a:solidFill>
                            <a:schemeClr val="tx1"/>
                          </a:solidFill>
                          <a:effectLst/>
                          <a:latin typeface="+mn-lt"/>
                          <a:ea typeface="Times New Roman" panose="02020603050405020304" pitchFamily="18" charset="0"/>
                          <a:cs typeface="Times New Roman" panose="02020603050405020304" pitchFamily="18" charset="0"/>
                        </a:rPr>
                        <a:t>, µg/mL (90% CI)</a:t>
                      </a:r>
                      <a:endParaRPr lang="en-US" sz="2000" b="0" dirty="0">
                        <a:solidFill>
                          <a:schemeClr val="tx1"/>
                        </a:solidFill>
                        <a:effectLst/>
                        <a:latin typeface="+mn-lt"/>
                        <a:ea typeface="Times New Roman" panose="02020603050405020304" pitchFamily="18" charset="0"/>
                        <a:cs typeface="Times New Roman" panose="02020603050405020304" pitchFamily="18"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n-US" sz="2000" b="0" kern="0">
                          <a:solidFill>
                            <a:schemeClr val="tx1"/>
                          </a:solidFill>
                          <a:effectLst/>
                          <a:latin typeface="+mn-lt"/>
                          <a:cs typeface="Times New Roman" panose="02020603050405020304" pitchFamily="18" charset="0"/>
                        </a:rPr>
                        <a:t>77.373 </a:t>
                      </a:r>
                      <a:br>
                        <a:rPr lang="en-US" sz="2000" b="0" kern="0">
                          <a:solidFill>
                            <a:schemeClr val="tx1"/>
                          </a:solidFill>
                          <a:effectLst/>
                          <a:latin typeface="+mn-lt"/>
                          <a:cs typeface="Times New Roman" panose="02020603050405020304" pitchFamily="18" charset="0"/>
                        </a:rPr>
                      </a:br>
                      <a:r>
                        <a:rPr lang="en-US" sz="2000" b="0" kern="0">
                          <a:solidFill>
                            <a:schemeClr val="tx1"/>
                          </a:solidFill>
                          <a:effectLst/>
                          <a:latin typeface="+mn-lt"/>
                          <a:cs typeface="Times New Roman" panose="02020603050405020304" pitchFamily="18" charset="0"/>
                        </a:rPr>
                        <a:t>(74.555-80.297)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n-US" sz="2000" b="0" kern="0">
                          <a:solidFill>
                            <a:schemeClr val="tx1"/>
                          </a:solidFill>
                          <a:effectLst/>
                          <a:latin typeface="+mn-lt"/>
                          <a:cs typeface="Times New Roman" panose="02020603050405020304" pitchFamily="18" charset="0"/>
                        </a:rPr>
                        <a:t>36.875</a:t>
                      </a:r>
                      <a:br>
                        <a:rPr lang="en-US" sz="2000" b="0" kern="0">
                          <a:solidFill>
                            <a:schemeClr val="tx1"/>
                          </a:solidFill>
                          <a:effectLst/>
                          <a:latin typeface="+mn-lt"/>
                          <a:cs typeface="Times New Roman" panose="02020603050405020304" pitchFamily="18" charset="0"/>
                        </a:rPr>
                      </a:br>
                      <a:r>
                        <a:rPr lang="en-US" sz="2000" b="0" kern="0">
                          <a:solidFill>
                            <a:schemeClr val="tx1"/>
                          </a:solidFill>
                          <a:effectLst/>
                          <a:latin typeface="+mn-lt"/>
                          <a:cs typeface="Times New Roman" panose="02020603050405020304" pitchFamily="18" charset="0"/>
                        </a:rPr>
                        <a:t>(35.565-38.235)</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1218895" rtl="0" eaLnBrk="1" fontAlgn="auto" latinLnBrk="0" hangingPunct="1">
                        <a:lnSpc>
                          <a:spcPct val="100000"/>
                        </a:lnSpc>
                        <a:spcBef>
                          <a:spcPts val="0"/>
                        </a:spcBef>
                        <a:spcAft>
                          <a:spcPts val="0"/>
                        </a:spcAft>
                        <a:buClrTx/>
                        <a:buSzTx/>
                        <a:buFontTx/>
                        <a:buNone/>
                        <a:tabLst/>
                        <a:defRPr/>
                      </a:pPr>
                      <a:r>
                        <a:rPr lang="en-US" sz="2000" b="0" kern="0" dirty="0">
                          <a:solidFill>
                            <a:schemeClr val="tx1"/>
                          </a:solidFill>
                          <a:effectLst/>
                          <a:latin typeface="+mn-lt"/>
                          <a:cs typeface="Times New Roman" panose="02020603050405020304" pitchFamily="18" charset="0"/>
                        </a:rPr>
                        <a:t>2.098</a:t>
                      </a:r>
                      <a:br>
                        <a:rPr lang="en-US" sz="2000" b="0" kern="0" dirty="0">
                          <a:solidFill>
                            <a:schemeClr val="tx1"/>
                          </a:solidFill>
                          <a:effectLst/>
                          <a:latin typeface="+mn-lt"/>
                          <a:cs typeface="Times New Roman" panose="02020603050405020304" pitchFamily="18" charset="0"/>
                        </a:rPr>
                      </a:br>
                      <a:r>
                        <a:rPr lang="en-US" sz="2000" b="0" kern="0" dirty="0">
                          <a:solidFill>
                            <a:schemeClr val="tx1"/>
                          </a:solidFill>
                          <a:effectLst/>
                          <a:latin typeface="+mn-lt"/>
                          <a:cs typeface="Times New Roman" panose="02020603050405020304" pitchFamily="18" charset="0"/>
                        </a:rPr>
                        <a:t>(2.001-2.200)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53480998"/>
                  </a:ext>
                </a:extLst>
              </a:tr>
              <a:tr h="90736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88900" indent="0">
                        <a:lnSpc>
                          <a:spcPct val="100000"/>
                        </a:lnSpc>
                      </a:pPr>
                      <a:r>
                        <a:rPr lang="en-US" sz="2000" b="0" kern="0">
                          <a:solidFill>
                            <a:schemeClr val="tx1"/>
                          </a:solidFill>
                          <a:effectLst/>
                          <a:latin typeface="+mn-lt"/>
                          <a:ea typeface="Times New Roman" panose="02020603050405020304" pitchFamily="18" charset="0"/>
                          <a:cs typeface="Times New Roman" panose="02020603050405020304" pitchFamily="18" charset="0"/>
                        </a:rPr>
                        <a:t>Geometric mean </a:t>
                      </a:r>
                      <a:r>
                        <a:rPr lang="en-US" sz="2000" b="0" kern="0">
                          <a:solidFill>
                            <a:schemeClr val="tx1"/>
                          </a:solidFill>
                        </a:rPr>
                        <a:t>C</a:t>
                      </a:r>
                      <a:r>
                        <a:rPr lang="en-US" sz="2000" b="0" kern="0" baseline="-25000">
                          <a:solidFill>
                            <a:schemeClr val="tx1"/>
                          </a:solidFill>
                        </a:rPr>
                        <a:t>minss</a:t>
                      </a:r>
                      <a:r>
                        <a:rPr lang="en-US" sz="2000" b="0" kern="0">
                          <a:solidFill>
                            <a:schemeClr val="tx1"/>
                          </a:solidFill>
                          <a:effectLst/>
                          <a:latin typeface="+mn-lt"/>
                          <a:ea typeface="Times New Roman" panose="02020603050405020304" pitchFamily="18" charset="0"/>
                          <a:cs typeface="Times New Roman" panose="02020603050405020304" pitchFamily="18" charset="0"/>
                        </a:rPr>
                        <a:t>, µg/mL</a:t>
                      </a:r>
                    </a:p>
                    <a:p>
                      <a:pPr marL="88900" indent="0">
                        <a:lnSpc>
                          <a:spcPct val="100000"/>
                        </a:lnSpc>
                      </a:pPr>
                      <a:r>
                        <a:rPr lang="en-US" sz="2000" b="0" kern="0">
                          <a:solidFill>
                            <a:schemeClr val="tx1"/>
                          </a:solidFill>
                          <a:effectLst/>
                          <a:latin typeface="+mn-lt"/>
                          <a:ea typeface="Times New Roman" panose="02020603050405020304" pitchFamily="18" charset="0"/>
                          <a:cs typeface="Times New Roman" panose="02020603050405020304" pitchFamily="18" charset="0"/>
                        </a:rPr>
                        <a:t>(90% CI)</a:t>
                      </a:r>
                      <a:endParaRPr lang="en-US" sz="2000" b="0">
                        <a:solidFill>
                          <a:schemeClr val="tx1"/>
                        </a:solidFill>
                        <a:effectLst/>
                        <a:latin typeface="+mn-lt"/>
                        <a:ea typeface="Times New Roman" panose="02020603050405020304" pitchFamily="18" charset="0"/>
                        <a:cs typeface="Times New Roman" panose="02020603050405020304" pitchFamily="18"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n-US" sz="2000" b="0" kern="0" dirty="0">
                          <a:solidFill>
                            <a:schemeClr val="tx1"/>
                          </a:solidFill>
                          <a:effectLst/>
                          <a:latin typeface="+mn-lt"/>
                          <a:cs typeface="Times New Roman" panose="02020603050405020304" pitchFamily="18" charset="0"/>
                        </a:rPr>
                        <a:t>122.227 </a:t>
                      </a:r>
                      <a:br>
                        <a:rPr lang="en-US" sz="2000" b="0" kern="0" dirty="0">
                          <a:solidFill>
                            <a:schemeClr val="tx1"/>
                          </a:solidFill>
                          <a:effectLst/>
                          <a:latin typeface="+mn-lt"/>
                          <a:cs typeface="Times New Roman" panose="02020603050405020304" pitchFamily="18" charset="0"/>
                        </a:rPr>
                      </a:br>
                      <a:r>
                        <a:rPr lang="en-US" sz="2000" b="0" kern="0" dirty="0">
                          <a:solidFill>
                            <a:schemeClr val="tx1"/>
                          </a:solidFill>
                          <a:effectLst/>
                          <a:latin typeface="+mn-lt"/>
                          <a:cs typeface="Times New Roman" panose="02020603050405020304" pitchFamily="18" charset="0"/>
                        </a:rPr>
                        <a:t>(114.552-130.416)</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n-US" sz="2000" b="0" kern="0" dirty="0">
                          <a:solidFill>
                            <a:schemeClr val="tx1"/>
                          </a:solidFill>
                          <a:effectLst/>
                          <a:latin typeface="+mn-lt"/>
                          <a:cs typeface="Times New Roman" panose="02020603050405020304" pitchFamily="18" charset="0"/>
                        </a:rPr>
                        <a:t>68.901</a:t>
                      </a:r>
                      <a:br>
                        <a:rPr lang="en-US" sz="2000" b="0" kern="0" dirty="0">
                          <a:solidFill>
                            <a:schemeClr val="tx1"/>
                          </a:solidFill>
                          <a:effectLst/>
                          <a:latin typeface="+mn-lt"/>
                          <a:cs typeface="Times New Roman" panose="02020603050405020304" pitchFamily="18" charset="0"/>
                        </a:rPr>
                      </a:br>
                      <a:r>
                        <a:rPr lang="en-US" sz="2000" b="0" kern="0" dirty="0">
                          <a:solidFill>
                            <a:schemeClr val="tx1"/>
                          </a:solidFill>
                          <a:effectLst/>
                          <a:latin typeface="+mn-lt"/>
                          <a:cs typeface="Times New Roman" panose="02020603050405020304" pitchFamily="18" charset="0"/>
                        </a:rPr>
                        <a:t>(64.676-73.402)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1218895" rtl="0" eaLnBrk="1" fontAlgn="auto" latinLnBrk="0" hangingPunct="1">
                        <a:lnSpc>
                          <a:spcPct val="100000"/>
                        </a:lnSpc>
                        <a:spcBef>
                          <a:spcPts val="0"/>
                        </a:spcBef>
                        <a:spcAft>
                          <a:spcPts val="0"/>
                        </a:spcAft>
                        <a:buClrTx/>
                        <a:buSzTx/>
                        <a:buFontTx/>
                        <a:buNone/>
                        <a:tabLst/>
                        <a:defRPr/>
                      </a:pPr>
                      <a:r>
                        <a:rPr lang="en-US" sz="2000" b="0" kern="0" dirty="0">
                          <a:solidFill>
                            <a:schemeClr val="tx1"/>
                          </a:solidFill>
                          <a:effectLst/>
                          <a:latin typeface="+mn-lt"/>
                          <a:cs typeface="Times New Roman" panose="02020603050405020304" pitchFamily="18" charset="0"/>
                        </a:rPr>
                        <a:t>1.774</a:t>
                      </a:r>
                      <a:br>
                        <a:rPr lang="en-US" sz="2000" b="1" kern="0" dirty="0">
                          <a:solidFill>
                            <a:schemeClr val="tx1"/>
                          </a:solidFill>
                          <a:effectLst/>
                          <a:latin typeface="+mn-lt"/>
                          <a:cs typeface="Times New Roman" panose="02020603050405020304" pitchFamily="18" charset="0"/>
                        </a:rPr>
                      </a:br>
                      <a:r>
                        <a:rPr lang="en-US" sz="2000" b="0" kern="0" dirty="0">
                          <a:solidFill>
                            <a:schemeClr val="tx1"/>
                          </a:solidFill>
                          <a:effectLst/>
                          <a:latin typeface="+mn-lt"/>
                          <a:cs typeface="Times New Roman" panose="02020603050405020304" pitchFamily="18" charset="0"/>
                        </a:rPr>
                        <a:t>(1.633-1.927)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96494973"/>
                  </a:ext>
                </a:extLst>
              </a:tr>
            </a:tbl>
          </a:graphicData>
        </a:graphic>
      </p:graphicFrame>
    </p:spTree>
    <p:extLst>
      <p:ext uri="{BB962C8B-B14F-4D97-AF65-F5344CB8AC3E}">
        <p14:creationId xmlns:p14="http://schemas.microsoft.com/office/powerpoint/2010/main" val="1806728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E6751-3C78-4344-C8CB-5FC694E522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82296-64A4-9C4D-6026-77C35CB78D8E}"/>
              </a:ext>
            </a:extLst>
          </p:cNvPr>
          <p:cNvSpPr>
            <a:spLocks noGrp="1"/>
          </p:cNvSpPr>
          <p:nvPr>
            <p:ph type="title"/>
          </p:nvPr>
        </p:nvSpPr>
        <p:spPr>
          <a:xfrm>
            <a:off x="231078" y="531006"/>
            <a:ext cx="11740260" cy="502445"/>
          </a:xfrm>
        </p:spPr>
        <p:txBody>
          <a:bodyPr/>
          <a:lstStyle/>
          <a:p>
            <a:r>
              <a:rPr lang="en-US" dirty="0"/>
              <a:t>CheckMate 67T: Additional Efficacy/Safety Data</a:t>
            </a:r>
          </a:p>
        </p:txBody>
      </p:sp>
      <p:graphicFrame>
        <p:nvGraphicFramePr>
          <p:cNvPr id="25" name="Group 32">
            <a:extLst>
              <a:ext uri="{FF2B5EF4-FFF2-40B4-BE49-F238E27FC236}">
                <a16:creationId xmlns:a16="http://schemas.microsoft.com/office/drawing/2014/main" id="{4EB0E7C4-46F3-213C-9159-44F19334C430}"/>
              </a:ext>
            </a:extLst>
          </p:cNvPr>
          <p:cNvGraphicFramePr>
            <a:graphicFrameLocks noGrp="1"/>
          </p:cNvGraphicFramePr>
          <p:nvPr>
            <p:extLst>
              <p:ext uri="{D42A27DB-BD31-4B8C-83A1-F6EECF244321}">
                <p14:modId xmlns:p14="http://schemas.microsoft.com/office/powerpoint/2010/main" val="4192091439"/>
              </p:ext>
            </p:extLst>
          </p:nvPr>
        </p:nvGraphicFramePr>
        <p:xfrm>
          <a:off x="227318" y="1636326"/>
          <a:ext cx="5673055" cy="2380354"/>
        </p:xfrm>
        <a:graphic>
          <a:graphicData uri="http://schemas.openxmlformats.org/drawingml/2006/table">
            <a:tbl>
              <a:tblPr/>
              <a:tblGrid>
                <a:gridCol w="2399275">
                  <a:extLst>
                    <a:ext uri="{9D8B030D-6E8A-4147-A177-3AD203B41FA5}">
                      <a16:colId xmlns:a16="http://schemas.microsoft.com/office/drawing/2014/main" val="20000"/>
                    </a:ext>
                  </a:extLst>
                </a:gridCol>
                <a:gridCol w="1636890">
                  <a:extLst>
                    <a:ext uri="{9D8B030D-6E8A-4147-A177-3AD203B41FA5}">
                      <a16:colId xmlns:a16="http://schemas.microsoft.com/office/drawing/2014/main" val="20001"/>
                    </a:ext>
                  </a:extLst>
                </a:gridCol>
                <a:gridCol w="1636890">
                  <a:extLst>
                    <a:ext uri="{9D8B030D-6E8A-4147-A177-3AD203B41FA5}">
                      <a16:colId xmlns:a16="http://schemas.microsoft.com/office/drawing/2014/main" val="3198578830"/>
                    </a:ext>
                  </a:extLst>
                </a:gridCol>
              </a:tblGrid>
              <a:tr h="21765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anose="00000500000000000000" pitchFamily="2" charset="0"/>
                          <a:cs typeface="Poppins" panose="00000500000000000000" pitchFamily="2"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a:ln>
                            <a:noFill/>
                          </a:ln>
                          <a:solidFill>
                            <a:schemeClr val="bg2"/>
                          </a:solidFill>
                          <a:effectLst/>
                          <a:latin typeface="Poppins" panose="00000500000000000000" pitchFamily="2" charset="0"/>
                          <a:ea typeface="+mn-ea"/>
                          <a:cs typeface="Poppins" panose="00000500000000000000" pitchFamily="2" charset="0"/>
                        </a:rPr>
                        <a:t>Nivolumab </a:t>
                      </a:r>
                      <a:r>
                        <a:rPr lang="en-US" sz="1400" b="1" kern="0">
                          <a:solidFill>
                            <a:schemeClr val="bg2"/>
                          </a:solidFill>
                          <a:effectLst/>
                          <a:latin typeface="Poppins" panose="00000500000000000000" pitchFamily="2" charset="0"/>
                          <a:cs typeface="Poppins" panose="00000500000000000000" pitchFamily="2" charset="0"/>
                        </a:rPr>
                        <a:t>+ rHuPH20 </a:t>
                      </a:r>
                      <a:r>
                        <a:rPr kumimoji="0" lang="en-US" sz="1400" b="1" i="0" u="none" strike="noStrike" kern="1200" cap="none" normalizeH="0" baseline="0">
                          <a:ln>
                            <a:noFill/>
                          </a:ln>
                          <a:solidFill>
                            <a:schemeClr val="bg2"/>
                          </a:solidFill>
                          <a:effectLst/>
                          <a:latin typeface="Poppins" panose="00000500000000000000" pitchFamily="2" charset="0"/>
                          <a:ea typeface="+mn-ea"/>
                          <a:cs typeface="Poppins" panose="00000500000000000000" pitchFamily="2" charset="0"/>
                        </a:rPr>
                        <a:t>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a:ln>
                            <a:noFill/>
                          </a:ln>
                          <a:solidFill>
                            <a:schemeClr val="bg2"/>
                          </a:solidFill>
                          <a:effectLst/>
                          <a:latin typeface="Poppins" panose="00000500000000000000" pitchFamily="2" charset="0"/>
                          <a:ea typeface="+mn-ea"/>
                          <a:cs typeface="Poppins" panose="00000500000000000000" pitchFamily="2" charset="0"/>
                        </a:rPr>
                        <a:t>(n = 248)</a:t>
                      </a:r>
                      <a:endParaRPr kumimoji="0" lang="en-US" sz="1400" b="1" i="0" u="none" strike="noStrike" kern="1200" cap="none" normalizeH="0" baseline="0" dirty="0">
                        <a:ln>
                          <a:noFill/>
                        </a:ln>
                        <a:solidFill>
                          <a:schemeClr val="bg2"/>
                        </a:solidFill>
                        <a:effectLst/>
                        <a:latin typeface="Poppins" panose="00000500000000000000" pitchFamily="2" charset="0"/>
                        <a:ea typeface="+mn-ea"/>
                        <a:cs typeface="Poppins" panose="00000500000000000000" pitchFamily="2"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a:ln>
                            <a:noFill/>
                          </a:ln>
                          <a:solidFill>
                            <a:schemeClr val="bg2"/>
                          </a:solidFill>
                          <a:effectLst/>
                          <a:latin typeface="Poppins" panose="00000500000000000000" pitchFamily="2" charset="0"/>
                          <a:ea typeface="+mn-ea"/>
                          <a:cs typeface="Poppins" panose="00000500000000000000" pitchFamily="2" charset="0"/>
                        </a:rPr>
                        <a:t>Nivolumab IV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kern="1200" cap="none" normalizeH="0" baseline="0">
                          <a:ln>
                            <a:noFill/>
                          </a:ln>
                          <a:solidFill>
                            <a:schemeClr val="bg2"/>
                          </a:solidFill>
                          <a:effectLst/>
                          <a:latin typeface="Poppins" panose="00000500000000000000" pitchFamily="2" charset="0"/>
                          <a:ea typeface="+mn-ea"/>
                          <a:cs typeface="Poppins" panose="00000500000000000000" pitchFamily="2" charset="0"/>
                        </a:rPr>
                        <a:t>(n = 247)</a:t>
                      </a:r>
                      <a:endParaRPr kumimoji="0" lang="en-US" sz="1400" b="1" i="0" u="none" strike="noStrike" kern="1200" cap="none" normalizeH="0" baseline="0" dirty="0">
                        <a:ln>
                          <a:noFill/>
                        </a:ln>
                        <a:solidFill>
                          <a:schemeClr val="bg2"/>
                        </a:solidFill>
                        <a:effectLst/>
                        <a:latin typeface="Poppins" panose="00000500000000000000" pitchFamily="2" charset="0"/>
                        <a:ea typeface="+mn-ea"/>
                        <a:cs typeface="Poppins" panose="00000500000000000000" pitchFamily="2"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0765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ORR,* % (95% CI)</a:t>
                      </a:r>
                      <a:endPar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24.2 (19.0-30.0)</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18.2 (13.6-23.6)</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7514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400050"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Relative risk </a:t>
                      </a:r>
                      <a:br>
                        <a:rPr kumimoji="0" lang="en-US" sz="14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br>
                      <a:r>
                        <a:rPr kumimoji="0" lang="en-US" sz="14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(95% CI)</a:t>
                      </a:r>
                      <a:endPar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1.33 (0.94-1.87)</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1"/>
                        </a:solidFill>
                        <a:effectLst/>
                        <a:latin typeface="+mj-lt"/>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5691704"/>
                  </a:ext>
                </a:extLst>
              </a:tr>
              <a:tr h="37594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Median PFS,* mo</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(95% CI)</a:t>
                      </a:r>
                      <a:endPar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7.23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(5.13-7.49)</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5.65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(5.29-7.39)</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21765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ADA positive,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46 /202 (22.8)</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15/215 (7.0)</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14591749"/>
                  </a:ext>
                </a:extLst>
              </a:tr>
            </a:tbl>
          </a:graphicData>
        </a:graphic>
      </p:graphicFrame>
      <p:graphicFrame>
        <p:nvGraphicFramePr>
          <p:cNvPr id="26" name="Group 32">
            <a:extLst>
              <a:ext uri="{FF2B5EF4-FFF2-40B4-BE49-F238E27FC236}">
                <a16:creationId xmlns:a16="http://schemas.microsoft.com/office/drawing/2014/main" id="{65A07E57-648E-D549-0B5F-3F5322C4A19C}"/>
              </a:ext>
            </a:extLst>
          </p:cNvPr>
          <p:cNvGraphicFramePr>
            <a:graphicFrameLocks noGrp="1"/>
          </p:cNvGraphicFramePr>
          <p:nvPr>
            <p:extLst>
              <p:ext uri="{D42A27DB-BD31-4B8C-83A1-F6EECF244321}">
                <p14:modId xmlns:p14="http://schemas.microsoft.com/office/powerpoint/2010/main" val="3335787445"/>
              </p:ext>
            </p:extLst>
          </p:nvPr>
        </p:nvGraphicFramePr>
        <p:xfrm>
          <a:off x="228600" y="3961877"/>
          <a:ext cx="5673056" cy="1950800"/>
        </p:xfrm>
        <a:graphic>
          <a:graphicData uri="http://schemas.openxmlformats.org/drawingml/2006/table">
            <a:tbl>
              <a:tblPr/>
              <a:tblGrid>
                <a:gridCol w="2432385">
                  <a:extLst>
                    <a:ext uri="{9D8B030D-6E8A-4147-A177-3AD203B41FA5}">
                      <a16:colId xmlns:a16="http://schemas.microsoft.com/office/drawing/2014/main" val="20000"/>
                    </a:ext>
                  </a:extLst>
                </a:gridCol>
                <a:gridCol w="1588803">
                  <a:extLst>
                    <a:ext uri="{9D8B030D-6E8A-4147-A177-3AD203B41FA5}">
                      <a16:colId xmlns:a16="http://schemas.microsoft.com/office/drawing/2014/main" val="20001"/>
                    </a:ext>
                  </a:extLst>
                </a:gridCol>
                <a:gridCol w="1651868">
                  <a:extLst>
                    <a:ext uri="{9D8B030D-6E8A-4147-A177-3AD203B41FA5}">
                      <a16:colId xmlns:a16="http://schemas.microsoft.com/office/drawing/2014/main" val="3198578830"/>
                    </a:ext>
                  </a:extLst>
                </a:gridCol>
              </a:tblGrid>
              <a:tr h="1449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Poppins" panose="00000500000000000000" pitchFamily="2" charset="0"/>
                          <a:cs typeface="Poppins" panose="00000500000000000000" pitchFamily="2" charset="0"/>
                        </a:rPr>
                        <a:t>Safety, n (%)</a:t>
                      </a:r>
                      <a:endParaRPr kumimoji="0" lang="en-US" sz="1400" b="1" i="0" u="none" strike="noStrike" cap="none" normalizeH="0" baseline="0" dirty="0">
                        <a:ln>
                          <a:noFill/>
                        </a:ln>
                        <a:solidFill>
                          <a:schemeClr val="bg2"/>
                        </a:solidFill>
                        <a:effectLst/>
                        <a:latin typeface="Poppins" panose="00000500000000000000" pitchFamily="2" charset="0"/>
                        <a:cs typeface="Poppins" panose="00000500000000000000" pitchFamily="2"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Poppins" panose="00000500000000000000" pitchFamily="2" charset="0"/>
                          <a:cs typeface="Poppins" panose="00000500000000000000" pitchFamily="2" charset="0"/>
                        </a:rPr>
                        <a:t>Nivolumab </a:t>
                      </a:r>
                      <a:r>
                        <a:rPr lang="en-US" sz="1400" b="1" kern="0">
                          <a:solidFill>
                            <a:schemeClr val="bg2"/>
                          </a:solidFill>
                          <a:effectLst/>
                          <a:latin typeface="Poppins" panose="00000500000000000000" pitchFamily="2" charset="0"/>
                          <a:cs typeface="Poppins" panose="00000500000000000000" pitchFamily="2" charset="0"/>
                        </a:rPr>
                        <a:t>+ rHuPH20 </a:t>
                      </a:r>
                      <a:r>
                        <a:rPr kumimoji="0" lang="en-US" sz="1400" b="1" i="0" u="none" strike="noStrike" cap="none" normalizeH="0" baseline="0">
                          <a:ln>
                            <a:noFill/>
                          </a:ln>
                          <a:solidFill>
                            <a:schemeClr val="bg2"/>
                          </a:solidFill>
                          <a:effectLst/>
                          <a:latin typeface="Poppins" panose="00000500000000000000" pitchFamily="2" charset="0"/>
                          <a:cs typeface="Poppins" panose="00000500000000000000" pitchFamily="2" charset="0"/>
                        </a:rPr>
                        <a:t>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Poppins" panose="00000500000000000000" pitchFamily="2" charset="0"/>
                          <a:cs typeface="Poppins" panose="00000500000000000000" pitchFamily="2" charset="0"/>
                        </a:rPr>
                        <a:t>(n = 247)</a:t>
                      </a:r>
                      <a:endParaRPr kumimoji="0" lang="en-US" sz="1400" b="1" i="0" u="none" strike="noStrike" cap="none" normalizeH="0" baseline="0" dirty="0">
                        <a:ln>
                          <a:noFill/>
                        </a:ln>
                        <a:solidFill>
                          <a:schemeClr val="bg2"/>
                        </a:solidFill>
                        <a:effectLst/>
                        <a:latin typeface="Poppins" panose="00000500000000000000" pitchFamily="2" charset="0"/>
                        <a:cs typeface="Poppins" panose="00000500000000000000" pitchFamily="2"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Poppins" panose="00000500000000000000" pitchFamily="2" charset="0"/>
                          <a:cs typeface="Poppins" panose="00000500000000000000" pitchFamily="2" charset="0"/>
                        </a:rPr>
                        <a:t>Nivolumab IV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kern="1200" cap="none" normalizeH="0" baseline="0">
                          <a:ln>
                            <a:noFill/>
                          </a:ln>
                          <a:solidFill>
                            <a:schemeClr val="bg2"/>
                          </a:solidFill>
                          <a:effectLst/>
                          <a:latin typeface="Poppins" panose="00000500000000000000" pitchFamily="2" charset="0"/>
                          <a:ea typeface="+mn-ea"/>
                          <a:cs typeface="Poppins" panose="00000500000000000000" pitchFamily="2" charset="0"/>
                        </a:rPr>
                        <a:t>(n = 245)</a:t>
                      </a:r>
                      <a:endParaRPr kumimoji="0" lang="en-US" sz="1400" b="1" i="0" u="none" strike="noStrike" kern="1200" cap="none" normalizeH="0" baseline="0" dirty="0">
                        <a:ln>
                          <a:noFill/>
                        </a:ln>
                        <a:solidFill>
                          <a:schemeClr val="bg2"/>
                        </a:solidFill>
                        <a:effectLst/>
                        <a:latin typeface="Poppins" panose="00000500000000000000" pitchFamily="2" charset="0"/>
                        <a:ea typeface="+mn-ea"/>
                        <a:cs typeface="Poppins" panose="00000500000000000000" pitchFamily="2"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5818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Grade 3/4 AE</a:t>
                      </a:r>
                      <a:endPar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87 (35.2)</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100 (40.8)</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449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Treatment-related AE</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24 (9.7)</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36 (14.7)</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Serious AE</a:t>
                      </a:r>
                      <a:endPar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52 (21.1)</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56 (22.9)</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Treatment-related SAE</a:t>
                      </a:r>
                      <a:endPar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16 (6.5)</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16 (16.5)</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graphicFrame>
        <p:nvGraphicFramePr>
          <p:cNvPr id="27" name="Group 32">
            <a:extLst>
              <a:ext uri="{FF2B5EF4-FFF2-40B4-BE49-F238E27FC236}">
                <a16:creationId xmlns:a16="http://schemas.microsoft.com/office/drawing/2014/main" id="{34635BA9-F2AE-6E0E-C4B6-A8E9CB84E4CB}"/>
              </a:ext>
            </a:extLst>
          </p:cNvPr>
          <p:cNvGraphicFramePr>
            <a:graphicFrameLocks noGrp="1"/>
          </p:cNvGraphicFramePr>
          <p:nvPr>
            <p:extLst>
              <p:ext uri="{D42A27DB-BD31-4B8C-83A1-F6EECF244321}">
                <p14:modId xmlns:p14="http://schemas.microsoft.com/office/powerpoint/2010/main" val="36806175"/>
              </p:ext>
            </p:extLst>
          </p:nvPr>
        </p:nvGraphicFramePr>
        <p:xfrm>
          <a:off x="6023430" y="1636326"/>
          <a:ext cx="5947908" cy="2926144"/>
        </p:xfrm>
        <a:graphic>
          <a:graphicData uri="http://schemas.openxmlformats.org/drawingml/2006/table">
            <a:tbl>
              <a:tblPr/>
              <a:tblGrid>
                <a:gridCol w="2670594">
                  <a:extLst>
                    <a:ext uri="{9D8B030D-6E8A-4147-A177-3AD203B41FA5}">
                      <a16:colId xmlns:a16="http://schemas.microsoft.com/office/drawing/2014/main" val="20000"/>
                    </a:ext>
                  </a:extLst>
                </a:gridCol>
                <a:gridCol w="1638657">
                  <a:extLst>
                    <a:ext uri="{9D8B030D-6E8A-4147-A177-3AD203B41FA5}">
                      <a16:colId xmlns:a16="http://schemas.microsoft.com/office/drawing/2014/main" val="20001"/>
                    </a:ext>
                  </a:extLst>
                </a:gridCol>
                <a:gridCol w="1638657">
                  <a:extLst>
                    <a:ext uri="{9D8B030D-6E8A-4147-A177-3AD203B41FA5}">
                      <a16:colId xmlns:a16="http://schemas.microsoft.com/office/drawing/2014/main" val="3198578830"/>
                    </a:ext>
                  </a:extLst>
                </a:gridCol>
              </a:tblGrid>
              <a:tr h="20838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Poppins" panose="00000500000000000000" pitchFamily="2" charset="0"/>
                          <a:cs typeface="Poppins" panose="00000500000000000000" pitchFamily="2" charset="0"/>
                        </a:rPr>
                        <a:t>Efficacy Endpoint</a:t>
                      </a:r>
                      <a:endParaRPr kumimoji="0" lang="en-US" sz="1400" b="1" i="0" u="none" strike="noStrike" cap="none" normalizeH="0" baseline="0" dirty="0">
                        <a:ln>
                          <a:noFill/>
                        </a:ln>
                        <a:solidFill>
                          <a:schemeClr val="bg2"/>
                        </a:solidFill>
                        <a:effectLst/>
                        <a:latin typeface="Poppins" panose="00000500000000000000" pitchFamily="2" charset="0"/>
                        <a:cs typeface="Poppins" panose="00000500000000000000" pitchFamily="2"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a:ln>
                            <a:noFill/>
                          </a:ln>
                          <a:solidFill>
                            <a:schemeClr val="bg2"/>
                          </a:solidFill>
                          <a:effectLst/>
                          <a:latin typeface="Poppins" panose="00000500000000000000" pitchFamily="2" charset="0"/>
                          <a:ea typeface="+mn-ea"/>
                          <a:cs typeface="Poppins" panose="00000500000000000000" pitchFamily="2" charset="0"/>
                        </a:rPr>
                        <a:t>Nivolumab </a:t>
                      </a:r>
                      <a:r>
                        <a:rPr lang="en-US" sz="1400" b="1" kern="0">
                          <a:solidFill>
                            <a:schemeClr val="bg2"/>
                          </a:solidFill>
                          <a:effectLst/>
                          <a:latin typeface="Poppins" panose="00000500000000000000" pitchFamily="2" charset="0"/>
                          <a:cs typeface="Poppins" panose="00000500000000000000" pitchFamily="2" charset="0"/>
                        </a:rPr>
                        <a:t>+ rHuPH20 </a:t>
                      </a:r>
                      <a:r>
                        <a:rPr kumimoji="0" lang="en-US" sz="1400" b="1" i="0" u="none" strike="noStrike" kern="1200" cap="none" normalizeH="0" baseline="0">
                          <a:ln>
                            <a:noFill/>
                          </a:ln>
                          <a:solidFill>
                            <a:schemeClr val="bg2"/>
                          </a:solidFill>
                          <a:effectLst/>
                          <a:latin typeface="Poppins" panose="00000500000000000000" pitchFamily="2" charset="0"/>
                          <a:ea typeface="+mn-ea"/>
                          <a:cs typeface="Poppins" panose="00000500000000000000" pitchFamily="2" charset="0"/>
                        </a:rPr>
                        <a:t>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a:ln>
                            <a:noFill/>
                          </a:ln>
                          <a:solidFill>
                            <a:schemeClr val="bg2"/>
                          </a:solidFill>
                          <a:effectLst/>
                          <a:latin typeface="Poppins" panose="00000500000000000000" pitchFamily="2" charset="0"/>
                          <a:ea typeface="+mn-ea"/>
                          <a:cs typeface="Poppins" panose="00000500000000000000" pitchFamily="2" charset="0"/>
                        </a:rPr>
                        <a:t>(n = 248)</a:t>
                      </a:r>
                      <a:endParaRPr kumimoji="0" lang="en-US" sz="1400" b="1" i="0" u="none" strike="noStrike" kern="1200" cap="none" normalizeH="0" baseline="0" dirty="0">
                        <a:ln>
                          <a:noFill/>
                        </a:ln>
                        <a:solidFill>
                          <a:schemeClr val="bg2"/>
                        </a:solidFill>
                        <a:effectLst/>
                        <a:latin typeface="Poppins" panose="00000500000000000000" pitchFamily="2" charset="0"/>
                        <a:ea typeface="+mn-ea"/>
                        <a:cs typeface="Poppins" panose="00000500000000000000" pitchFamily="2"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a:ln>
                            <a:noFill/>
                          </a:ln>
                          <a:solidFill>
                            <a:schemeClr val="bg2"/>
                          </a:solidFill>
                          <a:effectLst/>
                          <a:latin typeface="Poppins" panose="00000500000000000000" pitchFamily="2" charset="0"/>
                          <a:ea typeface="+mn-ea"/>
                          <a:cs typeface="Poppins" panose="00000500000000000000" pitchFamily="2" charset="0"/>
                        </a:rPr>
                        <a:t>Nivolumab IV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kern="1200" cap="none" normalizeH="0" baseline="0">
                          <a:ln>
                            <a:noFill/>
                          </a:ln>
                          <a:solidFill>
                            <a:schemeClr val="bg2"/>
                          </a:solidFill>
                          <a:effectLst/>
                          <a:latin typeface="Poppins" panose="00000500000000000000" pitchFamily="2" charset="0"/>
                          <a:ea typeface="+mn-ea"/>
                          <a:cs typeface="Poppins" panose="00000500000000000000" pitchFamily="2" charset="0"/>
                        </a:rPr>
                        <a:t>(n = 247)</a:t>
                      </a:r>
                      <a:endParaRPr kumimoji="0" lang="en-US" sz="1400" b="1" i="0" u="none" strike="noStrike" kern="1200" cap="none" normalizeH="0" baseline="0" dirty="0">
                        <a:ln>
                          <a:noFill/>
                        </a:ln>
                        <a:solidFill>
                          <a:schemeClr val="bg2"/>
                        </a:solidFill>
                        <a:effectLst/>
                        <a:latin typeface="Poppins" panose="00000500000000000000" pitchFamily="2" charset="0"/>
                        <a:ea typeface="+mn-ea"/>
                        <a:cs typeface="Poppins" panose="00000500000000000000" pitchFamily="2"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96613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Best overall response, n (%)</a:t>
                      </a:r>
                    </a:p>
                    <a:p>
                      <a:pPr marL="400050"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CR</a:t>
                      </a:r>
                    </a:p>
                    <a:p>
                      <a:pPr marL="400050"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PR</a:t>
                      </a:r>
                    </a:p>
                    <a:p>
                      <a:pPr marL="400050"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SD</a:t>
                      </a:r>
                    </a:p>
                    <a:p>
                      <a:pPr marL="400050"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PD</a:t>
                      </a:r>
                    </a:p>
                    <a:p>
                      <a:pPr marL="400050"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UTD</a:t>
                      </a:r>
                      <a:endPar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5 (2.0)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61 (24.6)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89 (35.9)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63 (25.4)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30 (12.1)</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7 (2.8)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44 (17.8)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104 (42.1)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66 (26.7)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26 (10.5)</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ORR,* % (95% CI)</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26.6 (21.2-32.6)</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20.6 (15.8-26.2)</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285750" marR="0" lvl="0" indent="-173736"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defRPr/>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Risk ratio (95% CI)</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400">
                          <a:solidFill>
                            <a:schemeClr val="tx1"/>
                          </a:solidFill>
                          <a:latin typeface="Poppins" panose="00000500000000000000" pitchFamily="2" charset="0"/>
                          <a:cs typeface="Poppins" panose="00000500000000000000" pitchFamily="2" charset="0"/>
                        </a:rPr>
                        <a:t>1.28 (0.93-1.77)</a:t>
                      </a:r>
                      <a:endParaRPr lang="en-US" sz="1400" dirty="0">
                        <a:solidFill>
                          <a:schemeClr val="tx1"/>
                        </a:solidFill>
                        <a:latin typeface="Poppins" panose="00000500000000000000" pitchFamily="2" charset="0"/>
                        <a:cs typeface="Poppins" panose="00000500000000000000" pitchFamily="2"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US" sz="1600">
                        <a:solidFill>
                          <a:schemeClr val="bg1"/>
                        </a:solidFill>
                        <a:latin typeface="+mj-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8989661"/>
                  </a:ext>
                </a:extLst>
              </a:tr>
            </a:tbl>
          </a:graphicData>
        </a:graphic>
      </p:graphicFrame>
      <p:sp>
        <p:nvSpPr>
          <p:cNvPr id="28" name="TextBox 27">
            <a:extLst>
              <a:ext uri="{FF2B5EF4-FFF2-40B4-BE49-F238E27FC236}">
                <a16:creationId xmlns:a16="http://schemas.microsoft.com/office/drawing/2014/main" id="{E735CD46-B8AF-739D-ACF1-15968C3E28AE}"/>
              </a:ext>
            </a:extLst>
          </p:cNvPr>
          <p:cNvSpPr txBox="1"/>
          <p:nvPr/>
        </p:nvSpPr>
        <p:spPr bwMode="auto">
          <a:xfrm>
            <a:off x="1743530" y="1273026"/>
            <a:ext cx="28937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b="1" dirty="0">
                <a:solidFill>
                  <a:srgbClr val="000000"/>
                </a:solidFill>
                <a:latin typeface="Poppins" panose="00000500000000000000" pitchFamily="2" charset="0"/>
                <a:cs typeface="Poppins" panose="00000500000000000000" pitchFamily="2" charset="0"/>
              </a:rPr>
              <a:t>Primary Data Analysis</a:t>
            </a:r>
            <a:endParaRPr lang="en-US" b="1" baseline="30000" dirty="0">
              <a:solidFill>
                <a:srgbClr val="000000"/>
              </a:solidFill>
              <a:latin typeface="Poppins" panose="00000500000000000000" pitchFamily="2" charset="0"/>
              <a:cs typeface="Poppins" panose="00000500000000000000" pitchFamily="2" charset="0"/>
            </a:endParaRPr>
          </a:p>
        </p:txBody>
      </p:sp>
      <p:sp>
        <p:nvSpPr>
          <p:cNvPr id="29" name="TextBox 28">
            <a:extLst>
              <a:ext uri="{FF2B5EF4-FFF2-40B4-BE49-F238E27FC236}">
                <a16:creationId xmlns:a16="http://schemas.microsoft.com/office/drawing/2014/main" id="{46F8015F-D6FB-7B2D-44B2-8E5BF5A1D7C2}"/>
              </a:ext>
            </a:extLst>
          </p:cNvPr>
          <p:cNvSpPr txBox="1"/>
          <p:nvPr/>
        </p:nvSpPr>
        <p:spPr bwMode="auto">
          <a:xfrm>
            <a:off x="7605445" y="1265103"/>
            <a:ext cx="3254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b="1" dirty="0">
                <a:solidFill>
                  <a:srgbClr val="000000"/>
                </a:solidFill>
                <a:latin typeface="Poppins" panose="00000500000000000000" pitchFamily="2" charset="0"/>
                <a:cs typeface="Poppins" panose="00000500000000000000" pitchFamily="2" charset="0"/>
              </a:rPr>
              <a:t>Secondary Data Analysis</a:t>
            </a:r>
            <a:endParaRPr lang="en-US" b="1" baseline="30000" dirty="0">
              <a:solidFill>
                <a:srgbClr val="000000"/>
              </a:solidFill>
              <a:latin typeface="Poppins" panose="00000500000000000000" pitchFamily="2" charset="0"/>
              <a:cs typeface="Poppins" panose="00000500000000000000" pitchFamily="2" charset="0"/>
            </a:endParaRPr>
          </a:p>
        </p:txBody>
      </p:sp>
      <p:sp>
        <p:nvSpPr>
          <p:cNvPr id="30" name="TextBox 29">
            <a:extLst>
              <a:ext uri="{FF2B5EF4-FFF2-40B4-BE49-F238E27FC236}">
                <a16:creationId xmlns:a16="http://schemas.microsoft.com/office/drawing/2014/main" id="{D6F8FAE8-472D-BD16-6FDE-96B8A1378363}"/>
              </a:ext>
            </a:extLst>
          </p:cNvPr>
          <p:cNvSpPr txBox="1"/>
          <p:nvPr/>
        </p:nvSpPr>
        <p:spPr bwMode="auto">
          <a:xfrm>
            <a:off x="298383" y="5919395"/>
            <a:ext cx="36898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*By BICR. </a:t>
            </a:r>
          </a:p>
        </p:txBody>
      </p:sp>
      <p:sp>
        <p:nvSpPr>
          <p:cNvPr id="31" name="TextBox 30">
            <a:extLst>
              <a:ext uri="{FF2B5EF4-FFF2-40B4-BE49-F238E27FC236}">
                <a16:creationId xmlns:a16="http://schemas.microsoft.com/office/drawing/2014/main" id="{35D766E3-D4C0-D696-F57B-BFC195926213}"/>
              </a:ext>
            </a:extLst>
          </p:cNvPr>
          <p:cNvSpPr txBox="1"/>
          <p:nvPr/>
        </p:nvSpPr>
        <p:spPr bwMode="auto">
          <a:xfrm>
            <a:off x="5952731" y="5686635"/>
            <a:ext cx="27656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*By BICR. </a:t>
            </a:r>
          </a:p>
        </p:txBody>
      </p:sp>
      <p:graphicFrame>
        <p:nvGraphicFramePr>
          <p:cNvPr id="32" name="Group 32">
            <a:extLst>
              <a:ext uri="{FF2B5EF4-FFF2-40B4-BE49-F238E27FC236}">
                <a16:creationId xmlns:a16="http://schemas.microsoft.com/office/drawing/2014/main" id="{2B5F3217-B9AE-9E0C-198E-6D0A31AC3BB0}"/>
              </a:ext>
            </a:extLst>
          </p:cNvPr>
          <p:cNvGraphicFramePr>
            <a:graphicFrameLocks noGrp="1"/>
          </p:cNvGraphicFramePr>
          <p:nvPr>
            <p:extLst>
              <p:ext uri="{D42A27DB-BD31-4B8C-83A1-F6EECF244321}">
                <p14:modId xmlns:p14="http://schemas.microsoft.com/office/powerpoint/2010/main" val="787257049"/>
              </p:ext>
            </p:extLst>
          </p:nvPr>
        </p:nvGraphicFramePr>
        <p:xfrm>
          <a:off x="6019732" y="4562470"/>
          <a:ext cx="5951604" cy="1062425"/>
        </p:xfrm>
        <a:graphic>
          <a:graphicData uri="http://schemas.openxmlformats.org/drawingml/2006/table">
            <a:tbl>
              <a:tblPr/>
              <a:tblGrid>
                <a:gridCol w="2672254">
                  <a:extLst>
                    <a:ext uri="{9D8B030D-6E8A-4147-A177-3AD203B41FA5}">
                      <a16:colId xmlns:a16="http://schemas.microsoft.com/office/drawing/2014/main" val="20000"/>
                    </a:ext>
                  </a:extLst>
                </a:gridCol>
                <a:gridCol w="1639675">
                  <a:extLst>
                    <a:ext uri="{9D8B030D-6E8A-4147-A177-3AD203B41FA5}">
                      <a16:colId xmlns:a16="http://schemas.microsoft.com/office/drawing/2014/main" val="20001"/>
                    </a:ext>
                  </a:extLst>
                </a:gridCol>
                <a:gridCol w="1639675">
                  <a:extLst>
                    <a:ext uri="{9D8B030D-6E8A-4147-A177-3AD203B41FA5}">
                      <a16:colId xmlns:a16="http://schemas.microsoft.com/office/drawing/2014/main" val="3198578830"/>
                    </a:ext>
                  </a:extLst>
                </a:gridCol>
              </a:tblGrid>
              <a:tr h="33088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Median TTR, mo (range)</a:t>
                      </a:r>
                      <a:endPar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3.71 (1.7-11.3)</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3.68 (1.6-13.8)</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OS, % (95% CI)</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6 mo</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12 mo</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83.8 (78.5-87.9)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72.4 (66.2-77.6)</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endPar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86.4 (81.3-90.2)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sz="1400" b="0" i="0" u="none" strike="noStrike" cap="none" normalizeH="0" baseline="0">
                          <a:ln>
                            <a:noFill/>
                          </a:ln>
                          <a:solidFill>
                            <a:schemeClr val="tx1"/>
                          </a:solidFill>
                          <a:effectLst/>
                          <a:latin typeface="Poppins" panose="00000500000000000000" pitchFamily="2" charset="0"/>
                          <a:cs typeface="Poppins" panose="00000500000000000000" pitchFamily="2" charset="0"/>
                        </a:rPr>
                        <a:t>72.9 (66.7-78.2)</a:t>
                      </a: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sp>
        <p:nvSpPr>
          <p:cNvPr id="4" name="Content Placeholder 3">
            <a:extLst>
              <a:ext uri="{FF2B5EF4-FFF2-40B4-BE49-F238E27FC236}">
                <a16:creationId xmlns:a16="http://schemas.microsoft.com/office/drawing/2014/main" id="{84FA4441-0E7F-8875-DB2E-431B9F8F4F97}"/>
              </a:ext>
            </a:extLst>
          </p:cNvPr>
          <p:cNvSpPr>
            <a:spLocks noGrp="1"/>
          </p:cNvSpPr>
          <p:nvPr>
            <p:ph sz="quarter" idx="10"/>
          </p:nvPr>
        </p:nvSpPr>
        <p:spPr/>
        <p:txBody>
          <a:bodyPr/>
          <a:lstStyle/>
          <a:p>
            <a:pPr algn="ctr"/>
            <a:r>
              <a:rPr lang="en-US" dirty="0"/>
              <a:t>1. George. ASCO GU 2024. Abstr LBA360. 2. Albiges. ESMO 2024. Abstr 1691P. 3. Adamczyk. ONS. 2025; Abstr 16944.</a:t>
            </a:r>
          </a:p>
        </p:txBody>
      </p:sp>
    </p:spTree>
    <p:extLst>
      <p:ext uri="{BB962C8B-B14F-4D97-AF65-F5344CB8AC3E}">
        <p14:creationId xmlns:p14="http://schemas.microsoft.com/office/powerpoint/2010/main" val="3937340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8B48D-1EE5-76FB-C1DE-D71249D761B7}"/>
              </a:ext>
            </a:extLst>
          </p:cNvPr>
          <p:cNvSpPr>
            <a:spLocks noGrp="1"/>
          </p:cNvSpPr>
          <p:nvPr>
            <p:ph type="title"/>
          </p:nvPr>
        </p:nvSpPr>
        <p:spPr>
          <a:xfrm>
            <a:off x="231078" y="531006"/>
            <a:ext cx="11740260" cy="502445"/>
          </a:xfrm>
        </p:spPr>
        <p:txBody>
          <a:bodyPr/>
          <a:lstStyle/>
          <a:p>
            <a:r>
              <a:rPr lang="fr-FR" dirty="0"/>
              <a:t>Practical Considerations for SC vs IV ICI Administration</a:t>
            </a:r>
            <a:endParaRPr lang="en-US" dirty="0"/>
          </a:p>
        </p:txBody>
      </p:sp>
      <p:graphicFrame>
        <p:nvGraphicFramePr>
          <p:cNvPr id="11" name="Content Placeholder 3">
            <a:extLst>
              <a:ext uri="{FF2B5EF4-FFF2-40B4-BE49-F238E27FC236}">
                <a16:creationId xmlns:a16="http://schemas.microsoft.com/office/drawing/2014/main" id="{FCC39CE6-5060-5189-4BB3-30E5944CE179}"/>
              </a:ext>
            </a:extLst>
          </p:cNvPr>
          <p:cNvGraphicFramePr>
            <a:graphicFrameLocks/>
          </p:cNvGraphicFramePr>
          <p:nvPr>
            <p:extLst>
              <p:ext uri="{D42A27DB-BD31-4B8C-83A1-F6EECF244321}">
                <p14:modId xmlns:p14="http://schemas.microsoft.com/office/powerpoint/2010/main" val="3153197406"/>
              </p:ext>
            </p:extLst>
          </p:nvPr>
        </p:nvGraphicFramePr>
        <p:xfrm>
          <a:off x="231078" y="1190167"/>
          <a:ext cx="11740260" cy="2924991"/>
        </p:xfrm>
        <a:graphic>
          <a:graphicData uri="http://schemas.openxmlformats.org/drawingml/2006/table">
            <a:tbl>
              <a:tblPr firstRow="1" bandRow="1"/>
              <a:tblGrid>
                <a:gridCol w="5870130">
                  <a:extLst>
                    <a:ext uri="{9D8B030D-6E8A-4147-A177-3AD203B41FA5}">
                      <a16:colId xmlns:a16="http://schemas.microsoft.com/office/drawing/2014/main" val="4140076674"/>
                    </a:ext>
                  </a:extLst>
                </a:gridCol>
                <a:gridCol w="5870130">
                  <a:extLst>
                    <a:ext uri="{9D8B030D-6E8A-4147-A177-3AD203B41FA5}">
                      <a16:colId xmlns:a16="http://schemas.microsoft.com/office/drawing/2014/main" val="3021766400"/>
                    </a:ext>
                  </a:extLst>
                </a:gridCol>
              </a:tblGrid>
              <a:tr h="43333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a:solidFill>
                            <a:schemeClr val="bg2"/>
                          </a:solidFill>
                          <a:latin typeface="Poppins" panose="00000500000000000000" pitchFamily="2" charset="0"/>
                          <a:cs typeface="Poppins" panose="00000500000000000000" pitchFamily="2" charset="0"/>
                        </a:rPr>
                        <a:t>Pros of SC Administration</a:t>
                      </a:r>
                      <a:endParaRPr lang="en-US" sz="1800" dirty="0">
                        <a:solidFill>
                          <a:schemeClr val="bg2"/>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a:solidFill>
                            <a:schemeClr val="bg2"/>
                          </a:solidFill>
                          <a:latin typeface="Poppins" panose="00000500000000000000" pitchFamily="2" charset="0"/>
                          <a:cs typeface="Poppins" panose="00000500000000000000" pitchFamily="2" charset="0"/>
                        </a:rPr>
                        <a:t>Cons With IV Administration</a:t>
                      </a:r>
                      <a:endParaRPr lang="en-US" sz="1800" dirty="0">
                        <a:solidFill>
                          <a:schemeClr val="bg2"/>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440613055"/>
                  </a:ext>
                </a:extLst>
              </a:tr>
              <a:tr h="43333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800">
                          <a:solidFill>
                            <a:schemeClr val="tx1"/>
                          </a:solidFill>
                          <a:latin typeface="Poppins" panose="00000500000000000000" pitchFamily="2" charset="0"/>
                          <a:cs typeface="Poppins" panose="00000500000000000000" pitchFamily="2" charset="0"/>
                        </a:rPr>
                        <a:t>Save patient time = 26 hr/yr</a:t>
                      </a:r>
                      <a:endParaRPr lang="en-US" sz="1800" dirty="0">
                        <a:solidFill>
                          <a:schemeClr val="tx1"/>
                        </a:solidFill>
                        <a:latin typeface="Poppins" panose="00000500000000000000" pitchFamily="2" charset="0"/>
                        <a:cs typeface="Poppins" panose="00000500000000000000" pitchFamily="2"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800" dirty="0">
                          <a:solidFill>
                            <a:schemeClr val="tx1"/>
                          </a:solidFill>
                          <a:latin typeface="Poppins" panose="00000500000000000000" pitchFamily="2" charset="0"/>
                          <a:cs typeface="Poppins" panose="00000500000000000000" pitchFamily="2" charset="0"/>
                        </a:rPr>
                        <a:t>IV use warrants separate infusion appointments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79841385"/>
                  </a:ext>
                </a:extLst>
              </a:tr>
              <a:tr h="75833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800" dirty="0">
                          <a:solidFill>
                            <a:schemeClr val="tx1"/>
                          </a:solidFill>
                          <a:latin typeface="Poppins" panose="00000500000000000000" pitchFamily="2" charset="0"/>
                          <a:cs typeface="Poppins" panose="00000500000000000000" pitchFamily="2" charset="0"/>
                        </a:rPr>
                        <a:t>Open up chair time, so we can treat more patients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800" dirty="0">
                          <a:solidFill>
                            <a:schemeClr val="tx1"/>
                          </a:solidFill>
                          <a:latin typeface="Poppins" panose="00000500000000000000" pitchFamily="2" charset="0"/>
                          <a:cs typeface="Poppins" panose="00000500000000000000" pitchFamily="2" charset="0"/>
                        </a:rPr>
                        <a:t>Treatment burden high on patients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52839240"/>
                  </a:ext>
                </a:extLst>
              </a:tr>
              <a:tr h="43333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800" dirty="0">
                          <a:solidFill>
                            <a:schemeClr val="tx1"/>
                          </a:solidFill>
                          <a:latin typeface="Poppins" panose="00000500000000000000" pitchFamily="2" charset="0"/>
                          <a:cs typeface="Poppins" panose="00000500000000000000" pitchFamily="2" charset="0"/>
                        </a:rPr>
                        <a:t>IV access not needed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800" dirty="0">
                          <a:solidFill>
                            <a:schemeClr val="tx1"/>
                          </a:solidFill>
                          <a:latin typeface="Poppins" panose="00000500000000000000" pitchFamily="2" charset="0"/>
                          <a:cs typeface="Poppins" panose="00000500000000000000" pitchFamily="2" charset="0"/>
                        </a:rPr>
                        <a:t>IV access required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79928888"/>
                  </a:ext>
                </a:extLst>
              </a:tr>
              <a:tr h="43333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800" dirty="0">
                          <a:solidFill>
                            <a:schemeClr val="tx1"/>
                          </a:solidFill>
                          <a:latin typeface="Poppins" panose="00000500000000000000" pitchFamily="2" charset="0"/>
                          <a:cs typeface="Poppins" panose="00000500000000000000" pitchFamily="2" charset="0"/>
                        </a:rPr>
                        <a:t>No more than “1 poke” for administration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800" dirty="0">
                          <a:solidFill>
                            <a:schemeClr val="tx1"/>
                          </a:solidFill>
                          <a:latin typeface="Poppins" panose="00000500000000000000" pitchFamily="2" charset="0"/>
                          <a:cs typeface="Poppins" panose="00000500000000000000" pitchFamily="2" charset="0"/>
                        </a:rPr>
                        <a:t>Sometimes more than “1 poke” is needed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306583451"/>
                  </a:ext>
                </a:extLst>
              </a:tr>
              <a:tr h="43333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800">
                          <a:solidFill>
                            <a:schemeClr val="tx1"/>
                          </a:solidFill>
                          <a:latin typeface="Poppins" panose="00000500000000000000" pitchFamily="2" charset="0"/>
                          <a:cs typeface="Poppins" panose="00000500000000000000" pitchFamily="2" charset="0"/>
                        </a:rPr>
                        <a:t>Outpatient clinic setting/infusion center</a:t>
                      </a:r>
                      <a:endParaRPr lang="en-US" sz="1800" dirty="0">
                        <a:solidFill>
                          <a:schemeClr val="tx1"/>
                        </a:solidFill>
                        <a:latin typeface="Poppins" panose="00000500000000000000" pitchFamily="2" charset="0"/>
                        <a:cs typeface="Poppins" panose="00000500000000000000"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800" dirty="0">
                          <a:solidFill>
                            <a:schemeClr val="tx1"/>
                          </a:solidFill>
                          <a:latin typeface="Poppins" panose="00000500000000000000" pitchFamily="2" charset="0"/>
                          <a:cs typeface="Poppins" panose="00000500000000000000" pitchFamily="2" charset="0"/>
                        </a:rPr>
                        <a:t>Infusion center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12022309"/>
                  </a:ext>
                </a:extLst>
              </a:tr>
            </a:tbl>
          </a:graphicData>
        </a:graphic>
      </p:graphicFrame>
      <p:sp>
        <p:nvSpPr>
          <p:cNvPr id="3" name="Content Placeholder 2">
            <a:extLst>
              <a:ext uri="{FF2B5EF4-FFF2-40B4-BE49-F238E27FC236}">
                <a16:creationId xmlns:a16="http://schemas.microsoft.com/office/drawing/2014/main" id="{CB7269B4-93E7-E9AC-3FCD-CD91CB546E05}"/>
              </a:ext>
            </a:extLst>
          </p:cNvPr>
          <p:cNvSpPr txBox="1">
            <a:spLocks/>
          </p:cNvSpPr>
          <p:nvPr/>
        </p:nvSpPr>
        <p:spPr>
          <a:xfrm>
            <a:off x="618202" y="4271661"/>
            <a:ext cx="3327400" cy="2055333"/>
          </a:xfrm>
          <a:prstGeom prst="rect">
            <a:avLst/>
          </a:prstGeom>
          <a:solidFill>
            <a:schemeClr val="accent1"/>
          </a:solidFill>
          <a:ln w="3175" cap="flat" cmpd="sng" algn="ctr">
            <a:noFill/>
            <a:prstDash val="solid"/>
          </a:ln>
        </p:spPr>
        <p:style>
          <a:lnRef idx="2">
            <a:schemeClr val="dk1"/>
          </a:lnRef>
          <a:fillRef idx="1">
            <a:schemeClr val="lt1"/>
          </a:fillRef>
          <a:effectRef idx="0">
            <a:schemeClr val="dk1"/>
          </a:effectRef>
          <a:fontRef idx="minor">
            <a:schemeClr val="dk1"/>
          </a:fontRef>
        </p:style>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r:embed="rId3">
                  <a:extLst>
                    <a:ext uri="{96DAC541-7B7A-43D3-8B79-37D633B846F1}">
                      <asvg:svgBlip xmlns:asvg="http://schemas.microsoft.com/office/drawing/2016/SVG/main" r:embed="rId4"/>
                    </a:ext>
                  </a:extLst>
                </a:blip>
              </a:buBlip>
              <a:defRPr lang="en-US" sz="2400" kern="1200" dirty="0" smtClean="0">
                <a:solidFill>
                  <a:schemeClr val="dk1"/>
                </a:solidFill>
                <a:latin typeface="+mn-lt"/>
                <a:ea typeface="+mn-ea"/>
                <a:cs typeface="+mn-cs"/>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dk1"/>
                </a:solidFill>
                <a:latin typeface="+mn-lt"/>
                <a:ea typeface="+mn-ea"/>
                <a:cs typeface="+mn-cs"/>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dk1"/>
                </a:solidFill>
                <a:latin typeface="+mn-lt"/>
                <a:ea typeface="+mn-ea"/>
                <a:cs typeface="+mn-cs"/>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dk1"/>
                </a:solidFill>
                <a:latin typeface="+mn-lt"/>
                <a:ea typeface="+mn-ea"/>
                <a:cs typeface="+mn-cs"/>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111125" indent="0">
              <a:lnSpc>
                <a:spcPct val="100000"/>
              </a:lnSpc>
              <a:spcBef>
                <a:spcPts val="0"/>
              </a:spcBef>
              <a:spcAft>
                <a:spcPts val="0"/>
              </a:spcAft>
              <a:buFontTx/>
              <a:buNone/>
            </a:pPr>
            <a:r>
              <a:rPr lang="en-US" sz="1800" b="1" dirty="0">
                <a:solidFill>
                  <a:schemeClr val="bg1"/>
                </a:solidFill>
              </a:rPr>
              <a:t>Atezolizumab </a:t>
            </a:r>
          </a:p>
          <a:p>
            <a:pPr indent="-225425">
              <a:lnSpc>
                <a:spcPct val="100000"/>
              </a:lnSpc>
              <a:spcBef>
                <a:spcPts val="0"/>
              </a:spcBef>
              <a:spcAft>
                <a:spcPts val="1200"/>
              </a:spcAft>
              <a:buFont typeface="Arial" panose="020B0604020202020204" pitchFamily="34" charset="0"/>
              <a:buChar char="•"/>
            </a:pPr>
            <a:r>
              <a:rPr lang="en-US" sz="1400" b="1" dirty="0">
                <a:solidFill>
                  <a:schemeClr val="bg1"/>
                </a:solidFill>
              </a:rPr>
              <a:t>IV: </a:t>
            </a:r>
            <a:r>
              <a:rPr lang="en-US" sz="1400" dirty="0">
                <a:solidFill>
                  <a:schemeClr val="bg1"/>
                </a:solidFill>
              </a:rPr>
              <a:t>First infusion over 60 min, with subsequent infusions over 30 min</a:t>
            </a:r>
          </a:p>
          <a:p>
            <a:pPr indent="-225425">
              <a:lnSpc>
                <a:spcPct val="100000"/>
              </a:lnSpc>
              <a:spcBef>
                <a:spcPts val="0"/>
              </a:spcBef>
              <a:spcAft>
                <a:spcPts val="0"/>
              </a:spcAft>
              <a:buFont typeface="Arial" panose="020B0604020202020204" pitchFamily="34" charset="0"/>
              <a:buChar char="•"/>
            </a:pPr>
            <a:r>
              <a:rPr lang="en-US" sz="1400" b="1" dirty="0">
                <a:solidFill>
                  <a:schemeClr val="bg1"/>
                </a:solidFill>
              </a:rPr>
              <a:t>SC: </a:t>
            </a:r>
            <a:r>
              <a:rPr lang="en-US" sz="1400" dirty="0">
                <a:solidFill>
                  <a:schemeClr val="bg1"/>
                </a:solidFill>
              </a:rPr>
              <a:t>15 mL 1875 mg atezolizumab and 30,000 units hyaluronidase into the thigh over approximately 7 min Q3W</a:t>
            </a:r>
          </a:p>
          <a:p>
            <a:endParaRPr lang="en-US" dirty="0"/>
          </a:p>
        </p:txBody>
      </p:sp>
      <p:sp>
        <p:nvSpPr>
          <p:cNvPr id="4" name="Content Placeholder 2">
            <a:extLst>
              <a:ext uri="{FF2B5EF4-FFF2-40B4-BE49-F238E27FC236}">
                <a16:creationId xmlns:a16="http://schemas.microsoft.com/office/drawing/2014/main" id="{0DDF2C98-D3F7-42B7-41E5-F2F6BB860DAF}"/>
              </a:ext>
            </a:extLst>
          </p:cNvPr>
          <p:cNvSpPr txBox="1">
            <a:spLocks/>
          </p:cNvSpPr>
          <p:nvPr/>
        </p:nvSpPr>
        <p:spPr bwMode="auto">
          <a:xfrm>
            <a:off x="4236513" y="4258491"/>
            <a:ext cx="3327244" cy="2068504"/>
          </a:xfrm>
          <a:prstGeom prst="rect">
            <a:avLst/>
          </a:prstGeom>
          <a:solidFill>
            <a:schemeClr val="tx1">
              <a:lumMod val="75000"/>
              <a:lumOff val="25000"/>
            </a:schemeClr>
          </a:solidFill>
          <a:ln>
            <a:noFill/>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111125" marR="0" lvl="0" indent="0" fontAlgn="base">
              <a:lnSpc>
                <a:spcPct val="100000"/>
              </a:lnSpc>
              <a:spcBef>
                <a:spcPts val="0"/>
              </a:spcBef>
              <a:spcAft>
                <a:spcPts val="0"/>
              </a:spcAft>
              <a:buClr>
                <a:srgbClr val="000000"/>
              </a:buClr>
              <a:buSzPct val="75000"/>
              <a:buNone/>
              <a:tabLst/>
              <a:defRPr/>
            </a:pPr>
            <a:r>
              <a:rPr lang="en-US" sz="1800" b="1" dirty="0">
                <a:latin typeface="+mn-lt"/>
              </a:rPr>
              <a:t>Nivolumab</a:t>
            </a:r>
          </a:p>
          <a:p>
            <a:pPr marL="342900" marR="0" lvl="1" indent="-225425" fontAlgn="base">
              <a:lnSpc>
                <a:spcPct val="100000"/>
              </a:lnSpc>
              <a:spcBef>
                <a:spcPts val="0"/>
              </a:spcBef>
              <a:spcAft>
                <a:spcPts val="0"/>
              </a:spcAft>
              <a:buSzPct val="75000"/>
              <a:buFont typeface="Arial" panose="020B0604020202020204" pitchFamily="34" charset="0"/>
              <a:buChar char="•"/>
              <a:tabLst/>
              <a:defRPr/>
            </a:pPr>
            <a:r>
              <a:rPr lang="en-US" sz="1400" b="1" dirty="0">
                <a:latin typeface="+mn-lt"/>
              </a:rPr>
              <a:t>IV: </a:t>
            </a:r>
            <a:r>
              <a:rPr lang="en-US" sz="1400" dirty="0">
                <a:latin typeface="+mn-lt"/>
              </a:rPr>
              <a:t>over 30 min</a:t>
            </a:r>
          </a:p>
          <a:p>
            <a:pPr marL="342900" lvl="1" indent="-225425">
              <a:lnSpc>
                <a:spcPct val="100000"/>
              </a:lnSpc>
              <a:spcBef>
                <a:spcPts val="0"/>
              </a:spcBef>
              <a:spcAft>
                <a:spcPts val="0"/>
              </a:spcAft>
              <a:buSzPct val="75000"/>
              <a:buFont typeface="Arial" panose="020B0604020202020204" pitchFamily="34" charset="0"/>
              <a:buChar char="•"/>
              <a:defRPr/>
            </a:pPr>
            <a:r>
              <a:rPr lang="en-US" sz="1400" b="1" dirty="0">
                <a:latin typeface="+mn-lt"/>
              </a:rPr>
              <a:t>SC </a:t>
            </a:r>
            <a:r>
              <a:rPr lang="en-US" sz="1400" dirty="0">
                <a:latin typeface="+mn-lt"/>
              </a:rPr>
              <a:t>[variable by tumor type]: between 600 mg/10,000 units Q2W or 1200 mg/20,000 units into abdomen or thigh Q4W over 3-5 min </a:t>
            </a:r>
          </a:p>
        </p:txBody>
      </p:sp>
      <p:sp>
        <p:nvSpPr>
          <p:cNvPr id="5" name="Content Placeholder 2">
            <a:extLst>
              <a:ext uri="{FF2B5EF4-FFF2-40B4-BE49-F238E27FC236}">
                <a16:creationId xmlns:a16="http://schemas.microsoft.com/office/drawing/2014/main" id="{51FF2B71-E30C-DE22-B8A8-3E238FB817AF}"/>
              </a:ext>
            </a:extLst>
          </p:cNvPr>
          <p:cNvSpPr txBox="1">
            <a:spLocks/>
          </p:cNvSpPr>
          <p:nvPr/>
        </p:nvSpPr>
        <p:spPr bwMode="auto">
          <a:xfrm>
            <a:off x="7854668" y="4271661"/>
            <a:ext cx="3327244" cy="2055333"/>
          </a:xfrm>
          <a:prstGeom prst="rect">
            <a:avLst/>
          </a:prstGeom>
          <a:solidFill>
            <a:schemeClr val="accent6"/>
          </a:solidFill>
          <a:ln>
            <a:noFill/>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111125" indent="0">
              <a:lnSpc>
                <a:spcPct val="100000"/>
              </a:lnSpc>
              <a:spcBef>
                <a:spcPts val="0"/>
              </a:spcBef>
              <a:spcAft>
                <a:spcPts val="0"/>
              </a:spcAft>
              <a:buClr>
                <a:srgbClr val="000000"/>
              </a:buClr>
              <a:buSzPct val="75000"/>
              <a:buNone/>
              <a:defRPr/>
            </a:pPr>
            <a:r>
              <a:rPr lang="en-US" sz="1800" b="1" dirty="0">
                <a:latin typeface="+mn-lt"/>
              </a:rPr>
              <a:t>Pembrolizumab</a:t>
            </a:r>
          </a:p>
          <a:p>
            <a:pPr marL="342900" lvl="1" indent="-225425">
              <a:lnSpc>
                <a:spcPct val="100000"/>
              </a:lnSpc>
              <a:spcBef>
                <a:spcPts val="0"/>
              </a:spcBef>
              <a:spcAft>
                <a:spcPts val="0"/>
              </a:spcAft>
              <a:buSzPct val="75000"/>
              <a:buFont typeface="Arial" panose="020B0604020202020204" pitchFamily="34" charset="0"/>
              <a:buChar char="•"/>
              <a:defRPr/>
            </a:pPr>
            <a:r>
              <a:rPr lang="en-US" sz="1400" dirty="0">
                <a:latin typeface="+mn-lt"/>
              </a:rPr>
              <a:t>IV: over 30 min</a:t>
            </a:r>
          </a:p>
          <a:p>
            <a:pPr marL="342900" lvl="1" indent="-225425">
              <a:lnSpc>
                <a:spcPct val="100000"/>
              </a:lnSpc>
              <a:spcBef>
                <a:spcPts val="0"/>
              </a:spcBef>
              <a:spcAft>
                <a:spcPts val="0"/>
              </a:spcAft>
              <a:buSzPct val="75000"/>
              <a:buFont typeface="Arial" panose="020B0604020202020204" pitchFamily="34" charset="0"/>
              <a:buChar char="•"/>
              <a:defRPr/>
            </a:pPr>
            <a:r>
              <a:rPr lang="en-US" sz="1400" b="1" dirty="0">
                <a:latin typeface="+mn-lt"/>
              </a:rPr>
              <a:t>SC: </a:t>
            </a:r>
            <a:r>
              <a:rPr lang="en-US" sz="1400" dirty="0">
                <a:latin typeface="+mn-lt"/>
              </a:rPr>
              <a:t>395 mg/4800 units (2.4 mL) Q3W or 790 mg/9,600 units (4.8 mL) Q6W for adult solid tumors where intravenous pembrolizumab is indicated</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effectLst/>
              <a:uLnTx/>
              <a:uFillTx/>
              <a:latin typeface="Calibri" panose="020F0502020204030204" pitchFamily="34" charset="0"/>
              <a:ea typeface="+mn-ea"/>
              <a:cs typeface="+mn-cs"/>
            </a:endParaRPr>
          </a:p>
        </p:txBody>
      </p:sp>
      <p:sp>
        <p:nvSpPr>
          <p:cNvPr id="6" name="Content Placeholder 3">
            <a:extLst>
              <a:ext uri="{FF2B5EF4-FFF2-40B4-BE49-F238E27FC236}">
                <a16:creationId xmlns:a16="http://schemas.microsoft.com/office/drawing/2014/main" id="{990299B1-D356-0E9D-7798-5EB80436E4AA}"/>
              </a:ext>
            </a:extLst>
          </p:cNvPr>
          <p:cNvSpPr txBox="1">
            <a:spLocks/>
          </p:cNvSpPr>
          <p:nvPr/>
        </p:nvSpPr>
        <p:spPr>
          <a:xfrm>
            <a:off x="1712199" y="6302375"/>
            <a:ext cx="7812290" cy="327025"/>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spcAft>
                <a:spcPts val="700"/>
              </a:spcAft>
              <a:buSzPct val="75000"/>
              <a:buFontTx/>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1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Atezolizumab SC PI. Nivolumab SC PI. Pembrolizumab SC PI.</a:t>
            </a:r>
          </a:p>
        </p:txBody>
      </p:sp>
      <p:sp>
        <p:nvSpPr>
          <p:cNvPr id="7" name="TextBox 6">
            <a:extLst>
              <a:ext uri="{FF2B5EF4-FFF2-40B4-BE49-F238E27FC236}">
                <a16:creationId xmlns:a16="http://schemas.microsoft.com/office/drawing/2014/main" id="{C497A97A-4EC7-6B5C-21AA-4EA9DC498E21}"/>
              </a:ext>
            </a:extLst>
          </p:cNvPr>
          <p:cNvSpPr txBox="1"/>
          <p:nvPr/>
        </p:nvSpPr>
        <p:spPr>
          <a:xfrm>
            <a:off x="11329737" y="5943600"/>
            <a:ext cx="719066" cy="358775"/>
          </a:xfrm>
          <a:prstGeom prst="rect">
            <a:avLst/>
          </a:prstGeom>
        </p:spPr>
        <p:txBody>
          <a:bodyPr vert="horz" wrap="none" lIns="0" tIns="0" rIns="0" bIns="0" rtlCol="0">
            <a:noAutofit/>
          </a:bodyPr>
          <a:lstStyle/>
          <a:p>
            <a:pPr algn="l"/>
            <a:r>
              <a:rPr lang="en-US" sz="1200" dirty="0"/>
              <a:t>*NSCLC</a:t>
            </a:r>
          </a:p>
        </p:txBody>
      </p:sp>
    </p:spTree>
    <p:extLst>
      <p:ext uri="{BB962C8B-B14F-4D97-AF65-F5344CB8AC3E}">
        <p14:creationId xmlns:p14="http://schemas.microsoft.com/office/powerpoint/2010/main" val="3530678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89B939-4553-3144-DCF3-93E4A9624127}"/>
              </a:ext>
            </a:extLst>
          </p:cNvPr>
          <p:cNvSpPr>
            <a:spLocks noGrp="1"/>
          </p:cNvSpPr>
          <p:nvPr>
            <p:ph idx="1"/>
          </p:nvPr>
        </p:nvSpPr>
        <p:spPr/>
        <p:txBody>
          <a:bodyPr/>
          <a:lstStyle/>
          <a:p>
            <a:r>
              <a:rPr lang="en-US" dirty="0"/>
              <a:t>Pricing parity between IV and SC ($15,575/4 wk)</a:t>
            </a:r>
          </a:p>
          <a:p>
            <a:r>
              <a:rPr lang="en-US" dirty="0"/>
              <a:t>Specialty GPO (McKesson, Cardinal) should give favorable bulk pricing/ discount with contract</a:t>
            </a:r>
          </a:p>
          <a:p>
            <a:r>
              <a:rPr lang="en-US" dirty="0"/>
              <a:t>Reimbursement are expected to be in favor; therefore, there should be expectation of no loss</a:t>
            </a:r>
          </a:p>
          <a:p>
            <a:r>
              <a:rPr lang="en-US" dirty="0"/>
              <a:t>Potential for SC vs IV administration to have an impact on revenue</a:t>
            </a:r>
          </a:p>
          <a:p>
            <a:r>
              <a:rPr lang="en-US" dirty="0"/>
              <a:t>We must be creative at being self sustainable in the changing environment</a:t>
            </a:r>
          </a:p>
        </p:txBody>
      </p:sp>
      <p:sp>
        <p:nvSpPr>
          <p:cNvPr id="12" name="Text Box 15">
            <a:extLst>
              <a:ext uri="{FF2B5EF4-FFF2-40B4-BE49-F238E27FC236}">
                <a16:creationId xmlns:a16="http://schemas.microsoft.com/office/drawing/2014/main" id="{B7F41B92-DD66-4AA9-4EF8-62ABA0116BDD}"/>
              </a:ext>
            </a:extLst>
          </p:cNvPr>
          <p:cNvSpPr txBox="1">
            <a:spLocks noChangeArrowheads="1"/>
          </p:cNvSpPr>
          <p:nvPr/>
        </p:nvSpPr>
        <p:spPr bwMode="auto">
          <a:xfrm>
            <a:off x="231077" y="5215200"/>
            <a:ext cx="2357377" cy="30777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fontAlgn="base" hangingPunct="0">
              <a:spcBef>
                <a:spcPct val="0"/>
              </a:spcBef>
              <a:spcAft>
                <a:spcPct val="0"/>
              </a:spcAft>
              <a:defRPr/>
            </a:pPr>
            <a:r>
              <a:rPr lang="en-US" altLang="en-US" sz="1400" b="0" spc="-10" dirty="0">
                <a:solidFill>
                  <a:srgbClr val="000000"/>
                </a:solidFill>
                <a:latin typeface="Poppins" panose="00000500000000000000" pitchFamily="2" charset="0"/>
                <a:cs typeface="Poppins" panose="00000500000000000000" pitchFamily="2" charset="0"/>
              </a:rPr>
              <a:t>*AWP as of May 2025.</a:t>
            </a:r>
          </a:p>
        </p:txBody>
      </p:sp>
      <p:sp>
        <p:nvSpPr>
          <p:cNvPr id="2" name="Title 1">
            <a:extLst>
              <a:ext uri="{FF2B5EF4-FFF2-40B4-BE49-F238E27FC236}">
                <a16:creationId xmlns:a16="http://schemas.microsoft.com/office/drawing/2014/main" id="{80A2150F-549F-4DA2-1B7F-054BDF4ADF61}"/>
              </a:ext>
            </a:extLst>
          </p:cNvPr>
          <p:cNvSpPr>
            <a:spLocks noGrp="1"/>
          </p:cNvSpPr>
          <p:nvPr>
            <p:ph type="title"/>
          </p:nvPr>
        </p:nvSpPr>
        <p:spPr>
          <a:xfrm>
            <a:off x="231078" y="260162"/>
            <a:ext cx="11740260" cy="1044132"/>
          </a:xfrm>
        </p:spPr>
        <p:txBody>
          <a:bodyPr/>
          <a:lstStyle/>
          <a:p>
            <a:r>
              <a:rPr lang="en-US" dirty="0"/>
              <a:t>Takeaways: Acquisition, Administration, Billing, and Reimbursement*</a:t>
            </a:r>
          </a:p>
        </p:txBody>
      </p:sp>
    </p:spTree>
    <p:extLst>
      <p:ext uri="{BB962C8B-B14F-4D97-AF65-F5344CB8AC3E}">
        <p14:creationId xmlns:p14="http://schemas.microsoft.com/office/powerpoint/2010/main" val="29392030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7EC32-A628-06CC-AF9E-FD685AEF36D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4550C24-3540-970A-0FAF-5EFB7FE24ECD}"/>
              </a:ext>
            </a:extLst>
          </p:cNvPr>
          <p:cNvSpPr>
            <a:spLocks noGrp="1"/>
          </p:cNvSpPr>
          <p:nvPr>
            <p:ph type="title"/>
          </p:nvPr>
        </p:nvSpPr>
        <p:spPr>
          <a:xfrm>
            <a:off x="228600" y="1601674"/>
            <a:ext cx="11118850" cy="1224438"/>
          </a:xfrm>
        </p:spPr>
        <p:txBody>
          <a:bodyPr/>
          <a:lstStyle/>
          <a:p>
            <a:r>
              <a:rPr lang="en-US" sz="4400" dirty="0"/>
              <a:t>Key Discussion Topics for Immunotherapy</a:t>
            </a:r>
          </a:p>
        </p:txBody>
      </p:sp>
    </p:spTree>
    <p:extLst>
      <p:ext uri="{BB962C8B-B14F-4D97-AF65-F5344CB8AC3E}">
        <p14:creationId xmlns:p14="http://schemas.microsoft.com/office/powerpoint/2010/main" val="7140697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C686E-45BA-1D6B-A95F-988057BA97EF}"/>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D0BAE653-A1A7-E652-3A90-9D5884273D2B}"/>
              </a:ext>
            </a:extLst>
          </p:cNvPr>
          <p:cNvSpPr>
            <a:spLocks noGrp="1" noChangeArrowheads="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spAutoFit/>
          </a:bodyPr>
          <a:lstStyle/>
          <a:p>
            <a:pPr fontAlgn="base">
              <a:spcAft>
                <a:spcPct val="0"/>
              </a:spcAft>
            </a:pPr>
            <a:r>
              <a:rPr lang="en-US" altLang="en-US" kern="100" dirty="0">
                <a:highlight>
                  <a:srgbClr val="FFFFFF"/>
                </a:highlight>
                <a:ea typeface="Calibri" panose="020F0502020204030204" pitchFamily="34" charset="0"/>
                <a:cs typeface="Calibri" panose="020F0502020204030204" pitchFamily="34" charset="0"/>
              </a:rPr>
              <a:t>Immunotherapy </a:t>
            </a:r>
            <a:r>
              <a:rPr lang="en-US" kern="100" dirty="0">
                <a:highlight>
                  <a:srgbClr val="FFFFFF"/>
                </a:highlight>
                <a:ea typeface="Calibri" panose="020F0502020204030204" pitchFamily="34" charset="0"/>
                <a:cs typeface="Calibri" panose="020F0502020204030204" pitchFamily="34" charset="0"/>
              </a:rPr>
              <a:t>Discussion Topics</a:t>
            </a:r>
            <a:endParaRPr lang="en-US" altLang="en-US" kern="100" dirty="0">
              <a:highlight>
                <a:srgbClr val="FFFFFF"/>
              </a:highlight>
              <a:ea typeface="Calibri" panose="020F0502020204030204" pitchFamily="34" charset="0"/>
              <a:cs typeface="Calibri" panose="020F0502020204030204" pitchFamily="34" charset="0"/>
            </a:endParaRPr>
          </a:p>
        </p:txBody>
      </p:sp>
      <p:sp>
        <p:nvSpPr>
          <p:cNvPr id="6" name="Rectangle 3">
            <a:extLst>
              <a:ext uri="{FF2B5EF4-FFF2-40B4-BE49-F238E27FC236}">
                <a16:creationId xmlns:a16="http://schemas.microsoft.com/office/drawing/2014/main" id="{C3D417B1-2346-A31E-6195-3B92755162C0}"/>
              </a:ext>
            </a:extLst>
          </p:cNvPr>
          <p:cNvSpPr>
            <a:spLocks noGrp="1" noChangeArrowheads="1"/>
          </p:cNvSpPr>
          <p:nvPr>
            <p:ph idx="1"/>
          </p:nvPr>
        </p:nvSpPr>
        <p:spPr/>
        <p:txBody>
          <a:bodyPr rtlCol="0">
            <a:normAutofit/>
          </a:bodyPr>
          <a:lstStyle/>
          <a:p>
            <a:pPr lvl="0">
              <a:buBlip>
                <a:blip r:embed="rId3">
                  <a:extLst>
                    <a:ext uri="{96DAC541-7B7A-43D3-8B79-37D633B846F1}">
                      <asvg:svgBlip xmlns:asvg="http://schemas.microsoft.com/office/drawing/2016/SVG/main" r:embed="rId4"/>
                    </a:ext>
                  </a:extLst>
                </a:blip>
              </a:buBlip>
            </a:pPr>
            <a:r>
              <a:rPr lang="en-US" dirty="0"/>
              <a:t>Pathologic complete response with neoadjuvant ICI </a:t>
            </a:r>
            <a:endParaRPr lang="en-US" sz="3600" dirty="0"/>
          </a:p>
          <a:p>
            <a:pPr lvl="0">
              <a:buBlip>
                <a:blip r:embed="rId3">
                  <a:extLst>
                    <a:ext uri="{96DAC541-7B7A-43D3-8B79-37D633B846F1}">
                      <asvg:svgBlip xmlns:asvg="http://schemas.microsoft.com/office/drawing/2016/SVG/main" r:embed="rId4"/>
                    </a:ext>
                  </a:extLst>
                </a:blip>
              </a:buBlip>
            </a:pPr>
            <a:r>
              <a:rPr lang="en-US" dirty="0"/>
              <a:t>Assessment and understanding of pseudoprogression while on ICIs</a:t>
            </a:r>
            <a:endParaRPr lang="en-US" sz="3600" dirty="0"/>
          </a:p>
          <a:p>
            <a:pPr lvl="0">
              <a:buBlip>
                <a:blip r:embed="rId3">
                  <a:extLst>
                    <a:ext uri="{96DAC541-7B7A-43D3-8B79-37D633B846F1}">
                      <asvg:svgBlip xmlns:asvg="http://schemas.microsoft.com/office/drawing/2016/SVG/main" r:embed="rId4"/>
                    </a:ext>
                  </a:extLst>
                </a:blip>
              </a:buBlip>
            </a:pPr>
            <a:r>
              <a:rPr lang="en-US" dirty="0"/>
              <a:t>Assessment and management of progression after ICI treatment in solid tumors</a:t>
            </a:r>
            <a:endParaRPr lang="en-US" sz="3600" dirty="0"/>
          </a:p>
          <a:p>
            <a:pPr>
              <a:buBlip>
                <a:blip r:embed="rId3">
                  <a:extLst>
                    <a:ext uri="{96DAC541-7B7A-43D3-8B79-37D633B846F1}">
                      <asvg:svgBlip xmlns:asvg="http://schemas.microsoft.com/office/drawing/2016/SVG/main" r:embed="rId4"/>
                    </a:ext>
                  </a:extLst>
                </a:blip>
              </a:buBlip>
            </a:pPr>
            <a:r>
              <a:rPr lang="en-US" dirty="0"/>
              <a:t>Role of ICIs in special populations</a:t>
            </a:r>
          </a:p>
          <a:p>
            <a:pPr marL="796925" lvl="3" indent="-342900">
              <a:lnSpc>
                <a:spcPct val="100000"/>
              </a:lnSpc>
              <a:spcBef>
                <a:spcPts val="1000"/>
              </a:spcBef>
              <a:buFont typeface="Arial" panose="020B0604020202020204" pitchFamily="34" charset="0"/>
              <a:buChar char="•"/>
            </a:pPr>
            <a:r>
              <a:rPr lang="en-US" sz="2200" dirty="0"/>
              <a:t>ICIs in patients with autoimmune disease?</a:t>
            </a:r>
          </a:p>
          <a:p>
            <a:pPr marL="796925" lvl="3" indent="-342900">
              <a:lnSpc>
                <a:spcPct val="100000"/>
              </a:lnSpc>
              <a:spcBef>
                <a:spcPts val="1000"/>
              </a:spcBef>
              <a:buFont typeface="Arial" panose="020B0604020202020204" pitchFamily="34" charset="0"/>
              <a:buChar char="•"/>
            </a:pPr>
            <a:r>
              <a:rPr lang="en-US" sz="2200" dirty="0"/>
              <a:t>Liver disease?</a:t>
            </a:r>
          </a:p>
          <a:p>
            <a:pPr marL="796925" lvl="3" indent="-342900">
              <a:lnSpc>
                <a:spcPct val="100000"/>
              </a:lnSpc>
              <a:spcBef>
                <a:spcPts val="1000"/>
              </a:spcBef>
              <a:buFont typeface="Arial" panose="020B0604020202020204" pitchFamily="34" charset="0"/>
              <a:buChar char="•"/>
            </a:pPr>
            <a:r>
              <a:rPr lang="en-US" sz="2200" dirty="0"/>
              <a:t>CNS metastases?</a:t>
            </a:r>
          </a:p>
          <a:p>
            <a:pPr>
              <a:buClr>
                <a:schemeClr val="accent6"/>
              </a:buClr>
              <a:defRPr/>
            </a:pPr>
            <a:endParaRPr lang="en-US" sz="2000" dirty="0"/>
          </a:p>
        </p:txBody>
      </p:sp>
    </p:spTree>
    <p:extLst>
      <p:ext uri="{BB962C8B-B14F-4D97-AF65-F5344CB8AC3E}">
        <p14:creationId xmlns:p14="http://schemas.microsoft.com/office/powerpoint/2010/main" val="33113847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86C83-3E09-EF98-A32E-3460DA241A5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849B599-DACB-5630-93B4-9514989916CD}"/>
              </a:ext>
            </a:extLst>
          </p:cNvPr>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spAutoFit/>
          </a:bodyPr>
          <a:lstStyle/>
          <a:p>
            <a:pPr fontAlgn="base">
              <a:spcAft>
                <a:spcPct val="0"/>
              </a:spcAft>
            </a:pPr>
            <a:r>
              <a:rPr lang="en-US" kern="100" dirty="0">
                <a:highlight>
                  <a:srgbClr val="FFFFFF"/>
                </a:highlight>
                <a:ea typeface="Calibri" panose="020F0502020204030204" pitchFamily="34" charset="0"/>
                <a:cs typeface="Calibri" panose="020F0502020204030204" pitchFamily="34" charset="0"/>
              </a:rPr>
              <a:t>Pathologic Response Assessment After Neoadjuvant Immunotherapy</a:t>
            </a:r>
          </a:p>
        </p:txBody>
      </p:sp>
      <p:sp>
        <p:nvSpPr>
          <p:cNvPr id="2" name="Content Placeholder 1">
            <a:extLst>
              <a:ext uri="{FF2B5EF4-FFF2-40B4-BE49-F238E27FC236}">
                <a16:creationId xmlns:a16="http://schemas.microsoft.com/office/drawing/2014/main" id="{5EE08F5D-9EE1-A861-B98C-301EA033E8D3}"/>
              </a:ext>
            </a:extLst>
          </p:cNvPr>
          <p:cNvSpPr>
            <a:spLocks noGrp="1"/>
          </p:cNvSpPr>
          <p:nvPr>
            <p:ph sz="quarter" idx="10"/>
          </p:nvPr>
        </p:nvSpPr>
        <p:spPr/>
        <p:txBody>
          <a:bodyPr/>
          <a:lstStyle/>
          <a:p>
            <a:pPr algn="ctr"/>
            <a:r>
              <a:rPr lang="en-US" dirty="0"/>
              <a:t>Cottrell. Ann Oncol. 2018;29:1853.</a:t>
            </a:r>
          </a:p>
        </p:txBody>
      </p:sp>
      <p:sp>
        <p:nvSpPr>
          <p:cNvPr id="18" name="TextBox 17">
            <a:extLst>
              <a:ext uri="{FF2B5EF4-FFF2-40B4-BE49-F238E27FC236}">
                <a16:creationId xmlns:a16="http://schemas.microsoft.com/office/drawing/2014/main" id="{4C610D8E-29E4-2AF9-4493-A8B008864CBC}"/>
              </a:ext>
            </a:extLst>
          </p:cNvPr>
          <p:cNvSpPr txBox="1"/>
          <p:nvPr/>
        </p:nvSpPr>
        <p:spPr bwMode="auto">
          <a:xfrm>
            <a:off x="175770" y="5888492"/>
            <a:ext cx="72127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*Calculated as RTV divided by tumor bed, including RTV plus regression bed plus necrosis. </a:t>
            </a:r>
            <a:br>
              <a:rPr kumimoji="0" lang="en-US" sz="11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100" b="0" i="0" u="none" strike="noStrike" kern="1200" cap="none" spc="0" normalizeH="0" baseline="30000" noProof="0" dirty="0">
                <a:ln>
                  <a:noFill/>
                </a:ln>
                <a:solidFill>
                  <a:srgbClr val="000000"/>
                </a:solidFill>
                <a:effectLst/>
                <a:uLnTx/>
                <a:uFillTx/>
                <a:latin typeface="Poppins" panose="00000500000000000000" pitchFamily="2" charset="0"/>
                <a:cs typeface="Poppins" panose="00000500000000000000" pitchFamily="2" charset="0"/>
              </a:rPr>
              <a:t>†</a:t>
            </a: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Calculated based on chemotherapy response assessment. </a:t>
            </a:r>
          </a:p>
        </p:txBody>
      </p:sp>
      <p:sp>
        <p:nvSpPr>
          <p:cNvPr id="10" name="Content Placeholder 3">
            <a:extLst>
              <a:ext uri="{FF2B5EF4-FFF2-40B4-BE49-F238E27FC236}">
                <a16:creationId xmlns:a16="http://schemas.microsoft.com/office/drawing/2014/main" id="{7ECAA8F9-8369-52BA-1740-ACC029630B8B}"/>
              </a:ext>
            </a:extLst>
          </p:cNvPr>
          <p:cNvSpPr txBox="1">
            <a:spLocks/>
          </p:cNvSpPr>
          <p:nvPr/>
        </p:nvSpPr>
        <p:spPr bwMode="auto">
          <a:xfrm>
            <a:off x="175770" y="1293949"/>
            <a:ext cx="10877529" cy="184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R="0" lvl="0" algn="l" defTabSz="914400" rtl="0" eaLnBrk="1" fontAlgn="base" latinLnBrk="0" hangingPunct="1">
              <a:lnSpc>
                <a:spcPct val="90000"/>
              </a:lnSpc>
              <a:spcBef>
                <a:spcPts val="600"/>
              </a:spcBef>
              <a:spcAft>
                <a:spcPts val="0"/>
              </a:spcAft>
              <a:buClr>
                <a:srgbClr val="FFFFFF"/>
              </a:buClr>
              <a:buSzPct val="75000"/>
              <a:buBlip>
                <a:blip r:embed="rId3">
                  <a:extLst>
                    <a:ext uri="{96DAC541-7B7A-43D3-8B79-37D633B846F1}">
                      <asvg:svgBlip xmlns:asvg="http://schemas.microsoft.com/office/drawing/2016/SVG/main" r:embed="rId4"/>
                    </a:ext>
                  </a:extLst>
                </a:blip>
              </a:buBlip>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ea typeface="Times New Roman" panose="02020603050405020304" pitchFamily="18" charset="0"/>
                <a:cs typeface="Poppins" panose="00000500000000000000" pitchFamily="2" charset="0"/>
              </a:rPr>
              <a:t>Similarities/differences in pathologic response assessment with chemotherapy vs immunotherapy</a:t>
            </a:r>
          </a:p>
          <a:p>
            <a:pPr lvl="1">
              <a:spcBef>
                <a:spcPts val="600"/>
              </a:spcBef>
              <a:spcAft>
                <a:spcPts val="0"/>
              </a:spcAft>
              <a:buClrTx/>
              <a:buFont typeface="Arial" panose="020B0604020202020204" pitchFamily="34" charset="0"/>
              <a:buChar char="•"/>
              <a:defRPr/>
            </a:pPr>
            <a:r>
              <a:rPr kumimoji="0" lang="en-US" sz="1400" b="0" i="0" u="none" strike="noStrike" kern="0" cap="none" spc="0" normalizeH="0" baseline="0" noProof="0" dirty="0">
                <a:ln>
                  <a:noFill/>
                </a:ln>
                <a:solidFill>
                  <a:srgbClr val="000000"/>
                </a:solidFill>
                <a:effectLst/>
                <a:uLnTx/>
                <a:uFillTx/>
                <a:latin typeface="Poppins" panose="00000500000000000000" pitchFamily="2" charset="0"/>
                <a:ea typeface="Times New Roman" panose="02020603050405020304" pitchFamily="18" charset="0"/>
                <a:cs typeface="Poppins" panose="00000500000000000000" pitchFamily="2" charset="0"/>
              </a:rPr>
              <a:t>Major pathologic response defined as ≤10% viable tumor cells</a:t>
            </a:r>
          </a:p>
          <a:p>
            <a:pPr lvl="1">
              <a:spcBef>
                <a:spcPts val="600"/>
              </a:spcBef>
              <a:spcAft>
                <a:spcPts val="0"/>
              </a:spcAft>
              <a:buClrTx/>
              <a:buFont typeface="Arial" panose="020B0604020202020204" pitchFamily="34" charset="0"/>
              <a:buChar char="•"/>
              <a:defRPr/>
            </a:pPr>
            <a:r>
              <a:rPr kumimoji="0" lang="en-US" sz="1400" b="0" i="0" u="none" strike="noStrike" kern="0" cap="none" spc="0" normalizeH="0" baseline="0" noProof="0" dirty="0">
                <a:ln>
                  <a:noFill/>
                </a:ln>
                <a:solidFill>
                  <a:srgbClr val="000000"/>
                </a:solidFill>
                <a:effectLst/>
                <a:uLnTx/>
                <a:uFillTx/>
                <a:latin typeface="Poppins" panose="00000500000000000000" pitchFamily="2" charset="0"/>
                <a:ea typeface="Times New Roman" panose="02020603050405020304" pitchFamily="18" charset="0"/>
                <a:cs typeface="Poppins" panose="00000500000000000000" pitchFamily="2" charset="0"/>
              </a:rPr>
              <a:t>Features of immune-related pathologic response criteria* present in responders include:</a:t>
            </a:r>
          </a:p>
          <a:p>
            <a:pPr marL="1200150" lvl="2">
              <a:spcBef>
                <a:spcPts val="600"/>
              </a:spcBef>
              <a:spcAft>
                <a:spcPts val="0"/>
              </a:spcAft>
              <a:buClrTx/>
              <a:buFont typeface="Calibri" panose="020F0502020204030204" pitchFamily="34" charset="0"/>
              <a:buChar char="─"/>
              <a:defRPr/>
            </a:pPr>
            <a:r>
              <a:rPr kumimoji="0" lang="en-US" sz="1200" b="0" i="0" u="none" strike="noStrike" kern="0" cap="none" spc="0" normalizeH="0" baseline="0" noProof="0" dirty="0">
                <a:ln>
                  <a:noFill/>
                </a:ln>
                <a:solidFill>
                  <a:srgbClr val="000000"/>
                </a:solidFill>
                <a:effectLst/>
                <a:uLnTx/>
                <a:uFillTx/>
                <a:latin typeface="Poppins" panose="00000500000000000000" pitchFamily="2" charset="0"/>
                <a:ea typeface="Times New Roman" panose="02020603050405020304" pitchFamily="18" charset="0"/>
                <a:cs typeface="Poppins" panose="00000500000000000000" pitchFamily="2" charset="0"/>
              </a:rPr>
              <a:t>Proliferative fibrosis</a:t>
            </a:r>
          </a:p>
          <a:p>
            <a:pPr marL="1200150" lvl="2">
              <a:spcBef>
                <a:spcPts val="600"/>
              </a:spcBef>
              <a:spcAft>
                <a:spcPts val="0"/>
              </a:spcAft>
              <a:buClrTx/>
              <a:buFont typeface="Calibri" panose="020F0502020204030204" pitchFamily="34" charset="0"/>
              <a:buChar char="─"/>
              <a:defRPr/>
            </a:pPr>
            <a:r>
              <a:rPr kumimoji="0" lang="en-US" sz="1200" b="0" i="0" u="none" strike="noStrike" kern="0" cap="none" spc="0" normalizeH="0" baseline="0" noProof="0" dirty="0">
                <a:ln>
                  <a:noFill/>
                </a:ln>
                <a:solidFill>
                  <a:srgbClr val="000000"/>
                </a:solidFill>
                <a:effectLst/>
                <a:uLnTx/>
                <a:uFillTx/>
                <a:latin typeface="Poppins" panose="00000500000000000000" pitchFamily="2" charset="0"/>
                <a:ea typeface="Times New Roman" panose="02020603050405020304" pitchFamily="18" charset="0"/>
                <a:cs typeface="Poppins" panose="00000500000000000000" pitchFamily="2" charset="0"/>
              </a:rPr>
              <a:t>Neovascularization</a:t>
            </a:r>
          </a:p>
          <a:p>
            <a:pPr marL="1200150" lvl="2">
              <a:spcBef>
                <a:spcPts val="600"/>
              </a:spcBef>
              <a:spcAft>
                <a:spcPts val="0"/>
              </a:spcAft>
              <a:buClrTx/>
              <a:buFont typeface="Calibri" panose="020F0502020204030204" pitchFamily="34" charset="0"/>
              <a:buChar char="─"/>
              <a:defRPr/>
            </a:pPr>
            <a:r>
              <a:rPr kumimoji="0" lang="en-US" sz="1200" b="0" i="0" u="none" strike="noStrike" kern="0" cap="none" spc="0" normalizeH="0" baseline="0" noProof="0" dirty="0">
                <a:ln>
                  <a:noFill/>
                </a:ln>
                <a:solidFill>
                  <a:srgbClr val="000000"/>
                </a:solidFill>
                <a:effectLst/>
                <a:uLnTx/>
                <a:uFillTx/>
                <a:latin typeface="Poppins" panose="00000500000000000000" pitchFamily="2" charset="0"/>
                <a:ea typeface="Times New Roman" panose="02020603050405020304" pitchFamily="18" charset="0"/>
                <a:cs typeface="Poppins" panose="00000500000000000000" pitchFamily="2" charset="0"/>
              </a:rPr>
              <a:t>Cholesterol clefts</a:t>
            </a:r>
          </a:p>
          <a:p>
            <a:pPr marL="1200150" lvl="2">
              <a:spcBef>
                <a:spcPts val="600"/>
              </a:spcBef>
              <a:spcAft>
                <a:spcPts val="0"/>
              </a:spcAft>
              <a:buClrTx/>
              <a:buFont typeface="Calibri" panose="020F0502020204030204" pitchFamily="34" charset="0"/>
              <a:buChar char="─"/>
              <a:defRPr/>
            </a:pPr>
            <a:r>
              <a:rPr kumimoji="0" lang="en-US" sz="1200" b="0" i="0" u="none" strike="noStrike" kern="0" cap="none" spc="0" normalizeH="0" baseline="0" noProof="0" dirty="0">
                <a:ln>
                  <a:noFill/>
                </a:ln>
                <a:solidFill>
                  <a:srgbClr val="000000"/>
                </a:solidFill>
                <a:effectLst/>
                <a:uLnTx/>
                <a:uFillTx/>
                <a:latin typeface="Poppins" panose="00000500000000000000" pitchFamily="2" charset="0"/>
                <a:ea typeface="Times New Roman" panose="02020603050405020304" pitchFamily="18" charset="0"/>
                <a:cs typeface="Poppins" panose="00000500000000000000" pitchFamily="2" charset="0"/>
              </a:rPr>
              <a:t>High number of infiltrating lymphocytes with macrophages and tertiary lymphoid structures</a:t>
            </a:r>
          </a:p>
        </p:txBody>
      </p:sp>
      <p:sp>
        <p:nvSpPr>
          <p:cNvPr id="4" name="Content Placeholder 3">
            <a:extLst>
              <a:ext uri="{FF2B5EF4-FFF2-40B4-BE49-F238E27FC236}">
                <a16:creationId xmlns:a16="http://schemas.microsoft.com/office/drawing/2014/main" id="{36F970CC-D435-16D7-2055-E0E793A33893}"/>
              </a:ext>
            </a:extLst>
          </p:cNvPr>
          <p:cNvSpPr txBox="1">
            <a:spLocks/>
          </p:cNvSpPr>
          <p:nvPr/>
        </p:nvSpPr>
        <p:spPr>
          <a:xfrm>
            <a:off x="3498061" y="4193762"/>
            <a:ext cx="3174552" cy="588623"/>
          </a:xfrm>
          <a:prstGeom prst="rect">
            <a:avLst/>
          </a:prstGeom>
        </p:spPr>
        <p:txBody>
          <a:bodyPr vert="horz" lIns="0" tIns="0" rIns="0" bIns="0" rtlCol="0">
            <a:noAutofit/>
          </a:bodyPr>
          <a:lstStyle>
            <a:lvl1pPr marL="342900" indent="-342900" algn="l" defTabSz="914400" rtl="0" eaLnBrk="1" latinLnBrk="0" hangingPunct="1">
              <a:lnSpc>
                <a:spcPct val="100000"/>
              </a:lnSpc>
              <a:spcBef>
                <a:spcPts val="1000"/>
              </a:spcBef>
              <a:spcAft>
                <a:spcPts val="700"/>
              </a:spcAft>
              <a:buSzPct val="75000"/>
              <a:buFontTx/>
              <a:buBlip>
                <a:blip r:embed="rId3">
                  <a:extLst>
                    <a:ext uri="{96DAC541-7B7A-43D3-8B79-37D633B846F1}">
                      <asvg:svgBlip xmlns:asvg="http://schemas.microsoft.com/office/drawing/2016/SVG/main" r:embed="rId4"/>
                    </a:ext>
                  </a:extLst>
                </a:blip>
              </a:buBlip>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0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00000"/>
              </a:lnSpc>
              <a:spcBef>
                <a:spcPts val="1000"/>
              </a:spcBef>
              <a:spcAft>
                <a:spcPts val="700"/>
              </a:spcAft>
              <a:buFont typeface="Calibri" panose="020F0502020204030204" pitchFamily="34" charset="0"/>
              <a:buChar char="─"/>
              <a:defRPr lang="en-US" sz="2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10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Tx/>
              <a:buNone/>
            </a:pPr>
            <a:r>
              <a:rPr lang="en-US" dirty="0"/>
              <a:t>Image Not Available For Distribution</a:t>
            </a:r>
          </a:p>
        </p:txBody>
      </p:sp>
      <p:sp>
        <p:nvSpPr>
          <p:cNvPr id="6" name="Rectangle 5">
            <a:extLst>
              <a:ext uri="{FF2B5EF4-FFF2-40B4-BE49-F238E27FC236}">
                <a16:creationId xmlns:a16="http://schemas.microsoft.com/office/drawing/2014/main" id="{D0C1CB3F-74ED-ADA6-B9A8-0E1EA14A9B72}"/>
              </a:ext>
            </a:extLst>
          </p:cNvPr>
          <p:cNvSpPr/>
          <p:nvPr/>
        </p:nvSpPr>
        <p:spPr>
          <a:xfrm>
            <a:off x="231078" y="3399922"/>
            <a:ext cx="11205955" cy="2353764"/>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0363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4600D667-E2D9-F88E-C4F9-352A4E0720D1}"/>
              </a:ext>
            </a:extLst>
          </p:cNvPr>
          <p:cNvSpPr>
            <a:spLocks noGrp="1"/>
          </p:cNvSpPr>
          <p:nvPr>
            <p:ph type="title"/>
          </p:nvPr>
        </p:nvSpPr>
        <p:spPr>
          <a:xfrm>
            <a:off x="231078" y="260163"/>
            <a:ext cx="11740260" cy="1044132"/>
          </a:xfrm>
        </p:spPr>
        <p:txBody>
          <a:bodyPr/>
          <a:lstStyle/>
          <a:p>
            <a:r>
              <a:rPr lang="en-US" dirty="0"/>
              <a:t>KEYNOTE-671: Pembro or Pbo + Plt-Based Neoadj CT Followed by Resection and Adj Pembro or Pbo in Early-Stage NSCLC</a:t>
            </a:r>
          </a:p>
        </p:txBody>
      </p:sp>
      <p:sp>
        <p:nvSpPr>
          <p:cNvPr id="16" name="Content Placeholder 15">
            <a:extLst>
              <a:ext uri="{FF2B5EF4-FFF2-40B4-BE49-F238E27FC236}">
                <a16:creationId xmlns:a16="http://schemas.microsoft.com/office/drawing/2014/main" id="{6E167565-EFA7-7F84-5187-88D1ECEF0A10}"/>
              </a:ext>
            </a:extLst>
          </p:cNvPr>
          <p:cNvSpPr>
            <a:spLocks noGrp="1"/>
          </p:cNvSpPr>
          <p:nvPr>
            <p:ph sz="quarter" idx="13"/>
          </p:nvPr>
        </p:nvSpPr>
        <p:spPr>
          <a:xfrm>
            <a:off x="231775" y="1363160"/>
            <a:ext cx="11739563" cy="523220"/>
          </a:xfrm>
        </p:spPr>
        <p:txBody>
          <a:bodyPr/>
          <a:lstStyle/>
          <a:p>
            <a:r>
              <a:rPr lang="en-US" sz="2000" dirty="0"/>
              <a:t>International, double-blind, randomized phase III trial</a:t>
            </a:r>
          </a:p>
          <a:p>
            <a:pPr marL="0" indent="0">
              <a:buNone/>
            </a:pPr>
            <a:endParaRPr lang="en-US" sz="2000" dirty="0"/>
          </a:p>
        </p:txBody>
      </p:sp>
      <p:sp>
        <p:nvSpPr>
          <p:cNvPr id="9" name="Content Placeholder 8">
            <a:extLst>
              <a:ext uri="{FF2B5EF4-FFF2-40B4-BE49-F238E27FC236}">
                <a16:creationId xmlns:a16="http://schemas.microsoft.com/office/drawing/2014/main" id="{0AD78187-8418-2D27-C362-E789ADF34B49}"/>
              </a:ext>
            </a:extLst>
          </p:cNvPr>
          <p:cNvSpPr>
            <a:spLocks noGrp="1"/>
          </p:cNvSpPr>
          <p:nvPr>
            <p:ph sz="quarter" idx="10"/>
          </p:nvPr>
        </p:nvSpPr>
        <p:spPr/>
        <p:txBody>
          <a:bodyPr/>
          <a:lstStyle/>
          <a:p>
            <a:pPr algn="ctr"/>
            <a:r>
              <a:rPr lang="en-US" dirty="0"/>
              <a:t>Wakelee. ASCO 2023. Abstr LBA100. Wakelee. NEJM. 2023;389:491.</a:t>
            </a:r>
          </a:p>
        </p:txBody>
      </p:sp>
      <p:sp>
        <p:nvSpPr>
          <p:cNvPr id="6" name="Rectangle 49">
            <a:extLst>
              <a:ext uri="{FF2B5EF4-FFF2-40B4-BE49-F238E27FC236}">
                <a16:creationId xmlns:a16="http://schemas.microsoft.com/office/drawing/2014/main" id="{F0D7923A-CE6F-A9E0-40E7-4AC0431CA379}"/>
              </a:ext>
            </a:extLst>
          </p:cNvPr>
          <p:cNvSpPr>
            <a:spLocks noChangeArrowheads="1"/>
          </p:cNvSpPr>
          <p:nvPr/>
        </p:nvSpPr>
        <p:spPr bwMode="auto">
          <a:xfrm>
            <a:off x="3675368" y="2435236"/>
            <a:ext cx="5496824" cy="85526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Pembrolizumab </a:t>
            </a:r>
            <a:r>
              <a:rPr kumimoji="0" lang="en-US" altLang="en-US" sz="14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200 mg IV Q3W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Cisplatin + Gemcitabine</a:t>
            </a:r>
            <a:r>
              <a:rPr kumimoji="0" lang="en-US" altLang="en-US" sz="14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 </a:t>
            </a:r>
            <a:r>
              <a:rPr kumimoji="0" lang="en-US" altLang="en-US" sz="1400" b="0" i="1"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or</a:t>
            </a:r>
            <a:r>
              <a:rPr kumimoji="0" lang="en-US" altLang="en-US" sz="14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 </a:t>
            </a:r>
            <a:r>
              <a:rPr kumimoji="0" lang="en-US" altLang="en-US" sz="1400" b="1"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Pemetrexed</a:t>
            </a:r>
            <a:r>
              <a:rPr kumimoji="0" lang="en-US" altLang="en-US" sz="14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 for up to 4 cycles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(n = 397)</a:t>
            </a:r>
          </a:p>
        </p:txBody>
      </p:sp>
      <p:cxnSp>
        <p:nvCxnSpPr>
          <p:cNvPr id="7" name="Straight Arrow Connector 6">
            <a:extLst>
              <a:ext uri="{FF2B5EF4-FFF2-40B4-BE49-F238E27FC236}">
                <a16:creationId xmlns:a16="http://schemas.microsoft.com/office/drawing/2014/main" id="{CEF2F461-0B2D-B55D-95D8-D86723FBBCC9}"/>
              </a:ext>
            </a:extLst>
          </p:cNvPr>
          <p:cNvCxnSpPr>
            <a:cxnSpLocks/>
          </p:cNvCxnSpPr>
          <p:nvPr/>
        </p:nvCxnSpPr>
        <p:spPr bwMode="auto">
          <a:xfrm flipV="1">
            <a:off x="3121864" y="2876486"/>
            <a:ext cx="430728" cy="153243"/>
          </a:xfrm>
          <a:prstGeom prst="straightConnector1">
            <a:avLst/>
          </a:prstGeom>
          <a:noFill/>
          <a:ln w="28575" cap="flat" cmpd="sng" algn="ctr">
            <a:solidFill>
              <a:schemeClr val="accent2"/>
            </a:solidFill>
            <a:prstDash val="solid"/>
            <a:round/>
            <a:headEnd type="none" w="med" len="med"/>
            <a:tailEnd type="triangle"/>
          </a:ln>
          <a:effectLst/>
        </p:spPr>
      </p:cxnSp>
      <p:sp>
        <p:nvSpPr>
          <p:cNvPr id="8" name="Text Box 45">
            <a:extLst>
              <a:ext uri="{FF2B5EF4-FFF2-40B4-BE49-F238E27FC236}">
                <a16:creationId xmlns:a16="http://schemas.microsoft.com/office/drawing/2014/main" id="{84ADD983-4A66-04FA-2CE9-49711AFE1A51}"/>
              </a:ext>
            </a:extLst>
          </p:cNvPr>
          <p:cNvSpPr txBox="1">
            <a:spLocks noChangeArrowheads="1"/>
          </p:cNvSpPr>
          <p:nvPr/>
        </p:nvSpPr>
        <p:spPr bwMode="auto">
          <a:xfrm>
            <a:off x="259215" y="2712454"/>
            <a:ext cx="292893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Patients with resectable </a:t>
            </a:r>
            <a:br>
              <a:rPr kumimoji="0" lang="en-US" alt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alt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stage II, IIIA, or IIIB (N2) NSCLC with no prior therapy; able to undergo surgery; evaluable for PD-L1;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 = 797)</a:t>
            </a:r>
          </a:p>
        </p:txBody>
      </p:sp>
      <p:cxnSp>
        <p:nvCxnSpPr>
          <p:cNvPr id="10" name="Straight Arrow Connector 9">
            <a:extLst>
              <a:ext uri="{FF2B5EF4-FFF2-40B4-BE49-F238E27FC236}">
                <a16:creationId xmlns:a16="http://schemas.microsoft.com/office/drawing/2014/main" id="{4C40DB5B-46EE-688A-82F0-BACB2849F591}"/>
              </a:ext>
            </a:extLst>
          </p:cNvPr>
          <p:cNvCxnSpPr>
            <a:cxnSpLocks/>
          </p:cNvCxnSpPr>
          <p:nvPr/>
        </p:nvCxnSpPr>
        <p:spPr bwMode="auto">
          <a:xfrm>
            <a:off x="3145946" y="3724355"/>
            <a:ext cx="406646" cy="147570"/>
          </a:xfrm>
          <a:prstGeom prst="straightConnector1">
            <a:avLst/>
          </a:prstGeom>
          <a:noFill/>
          <a:ln w="28575" cap="flat" cmpd="sng" algn="ctr">
            <a:solidFill>
              <a:schemeClr val="accent2"/>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BEA58EB4-06B0-160D-6D74-B544753C00FB}"/>
              </a:ext>
            </a:extLst>
          </p:cNvPr>
          <p:cNvCxnSpPr>
            <a:cxnSpLocks/>
          </p:cNvCxnSpPr>
          <p:nvPr/>
        </p:nvCxnSpPr>
        <p:spPr bwMode="auto">
          <a:xfrm>
            <a:off x="9279438" y="2919643"/>
            <a:ext cx="805478" cy="0"/>
          </a:xfrm>
          <a:prstGeom prst="straightConnector1">
            <a:avLst/>
          </a:prstGeom>
          <a:noFill/>
          <a:ln w="28575" cap="flat" cmpd="sng" algn="ctr">
            <a:solidFill>
              <a:schemeClr val="accent2"/>
            </a:solidFill>
            <a:prstDash val="solid"/>
            <a:round/>
            <a:headEnd type="none" w="med" len="med"/>
            <a:tailEnd type="triangle"/>
          </a:ln>
          <a:effectLst/>
        </p:spPr>
      </p:cxnSp>
      <p:sp>
        <p:nvSpPr>
          <p:cNvPr id="14" name="TextBox 13">
            <a:extLst>
              <a:ext uri="{FF2B5EF4-FFF2-40B4-BE49-F238E27FC236}">
                <a16:creationId xmlns:a16="http://schemas.microsoft.com/office/drawing/2014/main" id="{797A9617-EDDE-B36A-2ECB-3BD2E911DA99}"/>
              </a:ext>
            </a:extLst>
          </p:cNvPr>
          <p:cNvSpPr txBox="1"/>
          <p:nvPr/>
        </p:nvSpPr>
        <p:spPr bwMode="auto">
          <a:xfrm>
            <a:off x="520265" y="1863913"/>
            <a:ext cx="604230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Stratified by disease stage (II vs III), PD-L1 TPS (&lt;50% vs ≥50%), histology (squamous vs nonsquamous), geographic region (East Asia vs other)</a:t>
            </a:r>
          </a:p>
        </p:txBody>
      </p:sp>
      <p:cxnSp>
        <p:nvCxnSpPr>
          <p:cNvPr id="15" name="Straight Arrow Connector 14">
            <a:extLst>
              <a:ext uri="{FF2B5EF4-FFF2-40B4-BE49-F238E27FC236}">
                <a16:creationId xmlns:a16="http://schemas.microsoft.com/office/drawing/2014/main" id="{367B4B4B-2C93-1FF5-335B-0F6B8D348E40}"/>
              </a:ext>
            </a:extLst>
          </p:cNvPr>
          <p:cNvCxnSpPr>
            <a:cxnSpLocks/>
          </p:cNvCxnSpPr>
          <p:nvPr/>
        </p:nvCxnSpPr>
        <p:spPr bwMode="auto">
          <a:xfrm>
            <a:off x="3305174" y="2439802"/>
            <a:ext cx="0" cy="427634"/>
          </a:xfrm>
          <a:prstGeom prst="straightConnector1">
            <a:avLst/>
          </a:prstGeom>
          <a:noFill/>
          <a:ln w="28575" cap="flat" cmpd="sng" algn="ctr">
            <a:solidFill>
              <a:schemeClr val="accent2"/>
            </a:solidFill>
            <a:prstDash val="dash"/>
            <a:round/>
            <a:headEnd type="none" w="med" len="med"/>
            <a:tailEnd type="triangle"/>
          </a:ln>
          <a:effectLst/>
        </p:spPr>
      </p:cxnSp>
      <p:sp>
        <p:nvSpPr>
          <p:cNvPr id="2" name="Rectangle 49">
            <a:extLst>
              <a:ext uri="{FF2B5EF4-FFF2-40B4-BE49-F238E27FC236}">
                <a16:creationId xmlns:a16="http://schemas.microsoft.com/office/drawing/2014/main" id="{E7EB18A9-1856-D7E5-9D76-3A0872CEF854}"/>
              </a:ext>
            </a:extLst>
          </p:cNvPr>
          <p:cNvSpPr>
            <a:spLocks noChangeArrowheads="1"/>
          </p:cNvSpPr>
          <p:nvPr/>
        </p:nvSpPr>
        <p:spPr bwMode="auto">
          <a:xfrm>
            <a:off x="3675368" y="3393031"/>
            <a:ext cx="5496823" cy="855269"/>
          </a:xfrm>
          <a:prstGeom prst="rect">
            <a:avLst/>
          </a:prstGeom>
          <a:solidFill>
            <a:schemeClr val="bg1">
              <a:lumMod val="50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Placebo </a:t>
            </a:r>
            <a:r>
              <a:rPr kumimoji="0" lang="en-US" altLang="en-US" sz="14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IV Q3W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Cisplatin + Gemcitabine </a:t>
            </a:r>
            <a:r>
              <a:rPr kumimoji="0" lang="en-US" altLang="en-US" sz="1400" b="0" i="1"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or</a:t>
            </a:r>
            <a:r>
              <a:rPr kumimoji="0" lang="en-US" altLang="en-US" sz="14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 </a:t>
            </a:r>
            <a:r>
              <a:rPr kumimoji="0" lang="en-US" altLang="en-US" sz="1400" b="1"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Pemetrexed</a:t>
            </a:r>
            <a:r>
              <a:rPr kumimoji="0" lang="en-US" altLang="en-US" sz="14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 for up to 4 cycles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(n = 400)</a:t>
            </a:r>
          </a:p>
        </p:txBody>
      </p:sp>
      <p:sp>
        <p:nvSpPr>
          <p:cNvPr id="19" name="Text Box 45">
            <a:extLst>
              <a:ext uri="{FF2B5EF4-FFF2-40B4-BE49-F238E27FC236}">
                <a16:creationId xmlns:a16="http://schemas.microsoft.com/office/drawing/2014/main" id="{F0BB0CF3-3D53-7B98-1EB1-D13D31FCB8A0}"/>
              </a:ext>
            </a:extLst>
          </p:cNvPr>
          <p:cNvSpPr txBox="1">
            <a:spLocks noChangeArrowheads="1"/>
          </p:cNvSpPr>
          <p:nvPr/>
        </p:nvSpPr>
        <p:spPr bwMode="auto">
          <a:xfrm>
            <a:off x="9087784" y="2577706"/>
            <a:ext cx="1217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Surgery</a:t>
            </a:r>
            <a:r>
              <a:rPr kumimoji="0" lang="en-US" altLang="en-US" sz="1400" b="0" i="0" u="none" strike="noStrike" kern="1200" cap="none" spc="0" normalizeH="0" baseline="30000" noProof="0" dirty="0">
                <a:ln>
                  <a:noFill/>
                </a:ln>
                <a:solidFill>
                  <a:srgbClr val="000000"/>
                </a:solidFill>
                <a:effectLst/>
                <a:uLnTx/>
                <a:uFillTx/>
                <a:latin typeface="Poppins" panose="00000500000000000000" pitchFamily="2" charset="0"/>
                <a:cs typeface="Poppins" panose="00000500000000000000" pitchFamily="2" charset="0"/>
              </a:rPr>
              <a:t>†</a:t>
            </a:r>
          </a:p>
        </p:txBody>
      </p:sp>
      <p:sp>
        <p:nvSpPr>
          <p:cNvPr id="23" name="Rectangle 49">
            <a:extLst>
              <a:ext uri="{FF2B5EF4-FFF2-40B4-BE49-F238E27FC236}">
                <a16:creationId xmlns:a16="http://schemas.microsoft.com/office/drawing/2014/main" id="{6A23AE6F-3D45-3D5E-F204-F3ABC00F1F08}"/>
              </a:ext>
            </a:extLst>
          </p:cNvPr>
          <p:cNvSpPr>
            <a:spLocks noChangeArrowheads="1"/>
          </p:cNvSpPr>
          <p:nvPr/>
        </p:nvSpPr>
        <p:spPr bwMode="auto">
          <a:xfrm>
            <a:off x="10146098" y="2435236"/>
            <a:ext cx="1740831" cy="85527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Pembrolizumab </a:t>
            </a:r>
            <a:r>
              <a:rPr kumimoji="0" lang="en-US" altLang="en-US" sz="14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200 mg IV Q3W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for up to </a:t>
            </a:r>
            <a:br>
              <a:rPr kumimoji="0" lang="en-US" altLang="en-US" sz="14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br>
            <a:r>
              <a:rPr kumimoji="0" lang="en-US" altLang="en-US" sz="14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13 cycles</a:t>
            </a:r>
          </a:p>
        </p:txBody>
      </p:sp>
      <p:sp>
        <p:nvSpPr>
          <p:cNvPr id="24" name="Rectangle 49">
            <a:extLst>
              <a:ext uri="{FF2B5EF4-FFF2-40B4-BE49-F238E27FC236}">
                <a16:creationId xmlns:a16="http://schemas.microsoft.com/office/drawing/2014/main" id="{DA4DC9FA-B729-FF05-56B2-4F2E6031896F}"/>
              </a:ext>
            </a:extLst>
          </p:cNvPr>
          <p:cNvSpPr>
            <a:spLocks noChangeArrowheads="1"/>
          </p:cNvSpPr>
          <p:nvPr/>
        </p:nvSpPr>
        <p:spPr bwMode="auto">
          <a:xfrm>
            <a:off x="10147396" y="3393031"/>
            <a:ext cx="1739534" cy="855269"/>
          </a:xfrm>
          <a:prstGeom prst="rect">
            <a:avLst/>
          </a:prstGeom>
          <a:solidFill>
            <a:schemeClr val="bg1">
              <a:lumMod val="50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Placebo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IV Q3W for up to </a:t>
            </a:r>
            <a:br>
              <a:rPr kumimoji="0" lang="en-US" altLang="en-US" sz="14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br>
            <a:r>
              <a:rPr kumimoji="0" lang="en-US" altLang="en-US" sz="14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rPr>
              <a:t>13 cycles</a:t>
            </a:r>
          </a:p>
        </p:txBody>
      </p:sp>
      <p:sp>
        <p:nvSpPr>
          <p:cNvPr id="26" name="TextBox 25">
            <a:extLst>
              <a:ext uri="{FF2B5EF4-FFF2-40B4-BE49-F238E27FC236}">
                <a16:creationId xmlns:a16="http://schemas.microsoft.com/office/drawing/2014/main" id="{854C01F7-A788-6F31-8ACC-15ED3D447969}"/>
              </a:ext>
            </a:extLst>
          </p:cNvPr>
          <p:cNvSpPr txBox="1"/>
          <p:nvPr/>
        </p:nvSpPr>
        <p:spPr bwMode="auto">
          <a:xfrm>
            <a:off x="590271" y="4462532"/>
            <a:ext cx="11177659"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*Cisplatin 75 mg/m</a:t>
            </a:r>
            <a:r>
              <a:rPr kumimoji="0" lang="en-US" sz="1200" b="0" i="0" u="none" strike="noStrike" kern="1200" cap="none" spc="0" normalizeH="0" baseline="30000" noProof="0" dirty="0">
                <a:ln>
                  <a:noFill/>
                </a:ln>
                <a:solidFill>
                  <a:srgbClr val="000000"/>
                </a:solidFill>
                <a:effectLst/>
                <a:uLnTx/>
                <a:uFillTx/>
                <a:latin typeface="Poppins" panose="00000500000000000000" pitchFamily="2" charset="0"/>
                <a:cs typeface="Poppins" panose="00000500000000000000" pitchFamily="2" charset="0"/>
              </a:rPr>
              <a:t>2 </a:t>
            </a: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IV Q3W + gemcitabine 1000 mg/m</a:t>
            </a:r>
            <a:r>
              <a:rPr kumimoji="0" lang="en-US" sz="1200" b="0" i="0" u="none" strike="noStrike" kern="1200" cap="none" spc="0" normalizeH="0" baseline="30000" noProof="0" dirty="0">
                <a:ln>
                  <a:noFill/>
                </a:ln>
                <a:solidFill>
                  <a:srgbClr val="000000"/>
                </a:solidFill>
                <a:effectLst/>
                <a:uLnTx/>
                <a:uFillTx/>
                <a:latin typeface="Poppins" panose="00000500000000000000" pitchFamily="2" charset="0"/>
                <a:cs typeface="Poppins" panose="00000500000000000000" pitchFamily="2" charset="0"/>
              </a:rPr>
              <a:t>2 </a:t>
            </a: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IV on Days 1, 8 Q3W for squamous histology only; cisplatin 75 mg/m</a:t>
            </a:r>
            <a:r>
              <a:rPr kumimoji="0" lang="en-US" sz="1200" b="0" i="0" u="none" strike="noStrike" kern="1200" cap="none" spc="0" normalizeH="0" baseline="30000" noProof="0" dirty="0">
                <a:ln>
                  <a:noFill/>
                </a:ln>
                <a:solidFill>
                  <a:srgbClr val="000000"/>
                </a:solidFill>
                <a:effectLst/>
                <a:uLnTx/>
                <a:uFillTx/>
                <a:latin typeface="Poppins" panose="00000500000000000000" pitchFamily="2" charset="0"/>
                <a:cs typeface="Poppins" panose="00000500000000000000" pitchFamily="2" charset="0"/>
              </a:rPr>
              <a:t>2 </a:t>
            </a: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IV Q3W + pemetrexed 500 mg/m</a:t>
            </a:r>
            <a:r>
              <a:rPr kumimoji="0" lang="en-US" sz="1200" b="0" i="0" u="none" strike="noStrike" kern="1200" cap="none" spc="0" normalizeH="0" baseline="30000" noProof="0" dirty="0">
                <a:ln>
                  <a:noFill/>
                </a:ln>
                <a:solidFill>
                  <a:srgbClr val="000000"/>
                </a:solidFill>
                <a:effectLst/>
                <a:uLnTx/>
                <a:uFillTx/>
                <a:latin typeface="Poppins" panose="00000500000000000000" pitchFamily="2" charset="0"/>
                <a:cs typeface="Poppins" panose="00000500000000000000" pitchFamily="2" charset="0"/>
              </a:rPr>
              <a:t>2 </a:t>
            </a: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IV Q3W for nonsquamous histology only. </a:t>
            </a:r>
            <a:r>
              <a:rPr kumimoji="0" lang="en-US" altLang="en-US" sz="1200" b="0" i="0" u="none" strike="noStrike" kern="1200" cap="none" spc="0" normalizeH="0" baseline="30000" noProof="0" dirty="0">
                <a:ln>
                  <a:noFill/>
                </a:ln>
                <a:solidFill>
                  <a:srgbClr val="000000"/>
                </a:solidFill>
                <a:effectLst/>
                <a:uLnTx/>
                <a:uFillTx/>
                <a:latin typeface="Poppins" panose="00000500000000000000" pitchFamily="2" charset="0"/>
                <a:cs typeface="Poppins" panose="00000500000000000000" pitchFamily="2" charset="0"/>
              </a:rPr>
              <a:t>†</a:t>
            </a:r>
            <a:r>
              <a:rPr kumimoji="0" lang="en-US" alt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RT administered if microscopic positive margins, gross residual disease, or extracapsular nodal extension following surgery and for patients who did not undergo planned surgery for any reason other than local progression or metastatic disease.</a:t>
            </a:r>
            <a:endPar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11" name="Content Placeholder 8">
            <a:extLst>
              <a:ext uri="{FF2B5EF4-FFF2-40B4-BE49-F238E27FC236}">
                <a16:creationId xmlns:a16="http://schemas.microsoft.com/office/drawing/2014/main" id="{C225F649-2B4A-E6E5-4178-2105228FAA64}"/>
              </a:ext>
            </a:extLst>
          </p:cNvPr>
          <p:cNvSpPr txBox="1">
            <a:spLocks/>
          </p:cNvSpPr>
          <p:nvPr/>
        </p:nvSpPr>
        <p:spPr bwMode="auto">
          <a:xfrm>
            <a:off x="144409" y="5333695"/>
            <a:ext cx="10877529" cy="851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R="0" lvl="0" algn="l" defTabSz="914400" rtl="0" eaLnBrk="1" fontAlgn="base" latinLnBrk="0" hangingPunct="1">
              <a:lnSpc>
                <a:spcPct val="90000"/>
              </a:lnSpc>
              <a:spcBef>
                <a:spcPts val="10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18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Coprimary endpoints:</a:t>
            </a: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EFS per investigator, OS</a:t>
            </a:r>
          </a:p>
          <a:p>
            <a:pPr marR="0" lvl="0" algn="l" defTabSz="914400" rtl="0" eaLnBrk="1" fontAlgn="base" latinLnBrk="0" hangingPunct="1">
              <a:lnSpc>
                <a:spcPct val="90000"/>
              </a:lnSpc>
              <a:spcBef>
                <a:spcPts val="10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18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Key secondary endpoints:</a:t>
            </a: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mPR, pCR per blinded independent pathology review, safety</a:t>
            </a:r>
          </a:p>
        </p:txBody>
      </p:sp>
      <p:cxnSp>
        <p:nvCxnSpPr>
          <p:cNvPr id="30" name="Straight Arrow Connector 29">
            <a:extLst>
              <a:ext uri="{FF2B5EF4-FFF2-40B4-BE49-F238E27FC236}">
                <a16:creationId xmlns:a16="http://schemas.microsoft.com/office/drawing/2014/main" id="{41DCC8E4-70CD-240B-DB30-77F9F310C4D8}"/>
              </a:ext>
            </a:extLst>
          </p:cNvPr>
          <p:cNvCxnSpPr>
            <a:cxnSpLocks/>
          </p:cNvCxnSpPr>
          <p:nvPr/>
        </p:nvCxnSpPr>
        <p:spPr bwMode="auto">
          <a:xfrm>
            <a:off x="9279438" y="3828030"/>
            <a:ext cx="805478" cy="0"/>
          </a:xfrm>
          <a:prstGeom prst="straightConnector1">
            <a:avLst/>
          </a:prstGeom>
          <a:noFill/>
          <a:ln w="28575" cap="flat" cmpd="sng" algn="ctr">
            <a:solidFill>
              <a:schemeClr val="accent2"/>
            </a:solidFill>
            <a:prstDash val="solid"/>
            <a:round/>
            <a:headEnd type="none" w="med" len="med"/>
            <a:tailEnd type="triangle"/>
          </a:ln>
          <a:effectLst/>
        </p:spPr>
      </p:cxnSp>
      <p:sp>
        <p:nvSpPr>
          <p:cNvPr id="31" name="Text Box 45">
            <a:extLst>
              <a:ext uri="{FF2B5EF4-FFF2-40B4-BE49-F238E27FC236}">
                <a16:creationId xmlns:a16="http://schemas.microsoft.com/office/drawing/2014/main" id="{071C1729-E3AC-43A7-D659-8134FA9DB368}"/>
              </a:ext>
            </a:extLst>
          </p:cNvPr>
          <p:cNvSpPr txBox="1">
            <a:spLocks noChangeArrowheads="1"/>
          </p:cNvSpPr>
          <p:nvPr/>
        </p:nvSpPr>
        <p:spPr bwMode="auto">
          <a:xfrm>
            <a:off x="9087784" y="3486093"/>
            <a:ext cx="1217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Surgery</a:t>
            </a:r>
            <a:r>
              <a:rPr kumimoji="0" lang="en-US" altLang="en-US" sz="1400" b="0" i="0" u="none" strike="noStrike" kern="1200" cap="none" spc="0" normalizeH="0" baseline="30000" noProof="0" dirty="0">
                <a:ln>
                  <a:noFill/>
                </a:ln>
                <a:solidFill>
                  <a:srgbClr val="000000"/>
                </a:solidFill>
                <a:effectLst/>
                <a:uLnTx/>
                <a:uFillTx/>
                <a:latin typeface="Poppins" panose="00000500000000000000" pitchFamily="2" charset="0"/>
                <a:cs typeface="Poppins" panose="00000500000000000000" pitchFamily="2" charset="0"/>
              </a:rPr>
              <a:t>†</a:t>
            </a:r>
          </a:p>
        </p:txBody>
      </p:sp>
    </p:spTree>
    <p:extLst>
      <p:ext uri="{BB962C8B-B14F-4D97-AF65-F5344CB8AC3E}">
        <p14:creationId xmlns:p14="http://schemas.microsoft.com/office/powerpoint/2010/main" val="38600399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A0078-07D9-654B-60D4-63A8152E5A22}"/>
            </a:ext>
          </a:extLst>
        </p:cNvPr>
        <p:cNvGrpSpPr/>
        <p:nvPr/>
      </p:nvGrpSpPr>
      <p:grpSpPr>
        <a:xfrm>
          <a:off x="0" y="0"/>
          <a:ext cx="0" cy="0"/>
          <a:chOff x="0" y="0"/>
          <a:chExt cx="0" cy="0"/>
        </a:xfrm>
      </p:grpSpPr>
      <p:sp>
        <p:nvSpPr>
          <p:cNvPr id="9343" name="TextBox 9342">
            <a:extLst>
              <a:ext uri="{FF2B5EF4-FFF2-40B4-BE49-F238E27FC236}">
                <a16:creationId xmlns:a16="http://schemas.microsoft.com/office/drawing/2014/main" id="{835D9564-413F-5FA3-752C-36B6C4D5ECB3}"/>
              </a:ext>
            </a:extLst>
          </p:cNvPr>
          <p:cNvSpPr txBox="1"/>
          <p:nvPr/>
        </p:nvSpPr>
        <p:spPr bwMode="auto">
          <a:xfrm>
            <a:off x="1728793" y="5542104"/>
            <a:ext cx="14702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Pembro Arm</a:t>
            </a:r>
            <a:b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 = 397)</a:t>
            </a:r>
          </a:p>
        </p:txBody>
      </p:sp>
      <p:sp>
        <p:nvSpPr>
          <p:cNvPr id="9344" name="TextBox 9343">
            <a:extLst>
              <a:ext uri="{FF2B5EF4-FFF2-40B4-BE49-F238E27FC236}">
                <a16:creationId xmlns:a16="http://schemas.microsoft.com/office/drawing/2014/main" id="{D295E893-BAA1-9E9E-155A-8DD1ADC0F899}"/>
              </a:ext>
            </a:extLst>
          </p:cNvPr>
          <p:cNvSpPr txBox="1"/>
          <p:nvPr/>
        </p:nvSpPr>
        <p:spPr bwMode="auto">
          <a:xfrm>
            <a:off x="3948751" y="5531130"/>
            <a:ext cx="14959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Placebo Arm</a:t>
            </a:r>
            <a:b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 = 400)</a:t>
            </a:r>
          </a:p>
        </p:txBody>
      </p:sp>
      <p:sp>
        <p:nvSpPr>
          <p:cNvPr id="9345" name="TextBox 9344">
            <a:extLst>
              <a:ext uri="{FF2B5EF4-FFF2-40B4-BE49-F238E27FC236}">
                <a16:creationId xmlns:a16="http://schemas.microsoft.com/office/drawing/2014/main" id="{09CA8464-1867-C8DB-2F6A-375B49B02C22}"/>
              </a:ext>
            </a:extLst>
          </p:cNvPr>
          <p:cNvSpPr txBox="1"/>
          <p:nvPr/>
        </p:nvSpPr>
        <p:spPr bwMode="auto">
          <a:xfrm>
            <a:off x="1732801" y="2540024"/>
            <a:ext cx="14622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30.%</a:t>
            </a:r>
            <a:b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(25.7%-35.0%)</a:t>
            </a:r>
          </a:p>
        </p:txBody>
      </p:sp>
      <p:sp>
        <p:nvSpPr>
          <p:cNvPr id="9346" name="TextBox 9345">
            <a:extLst>
              <a:ext uri="{FF2B5EF4-FFF2-40B4-BE49-F238E27FC236}">
                <a16:creationId xmlns:a16="http://schemas.microsoft.com/office/drawing/2014/main" id="{7E0E6DCC-3513-2E05-2F6B-C1F49B60ECEC}"/>
              </a:ext>
            </a:extLst>
          </p:cNvPr>
          <p:cNvSpPr txBox="1"/>
          <p:nvPr/>
        </p:nvSpPr>
        <p:spPr bwMode="auto">
          <a:xfrm>
            <a:off x="2426237" y="2023588"/>
            <a:ext cx="220284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20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a:t>
            </a:r>
            <a:r>
              <a:rPr kumimoji="0" lang="en-US" sz="2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a:t>
            </a: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19.2% (13.9%-24.7%;</a:t>
            </a:r>
            <a:b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400" b="0" i="1"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 </a:t>
            </a: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&lt;.00001)</a:t>
            </a:r>
          </a:p>
        </p:txBody>
      </p:sp>
      <p:grpSp>
        <p:nvGrpSpPr>
          <p:cNvPr id="9347" name="Group 9346">
            <a:extLst>
              <a:ext uri="{FF2B5EF4-FFF2-40B4-BE49-F238E27FC236}">
                <a16:creationId xmlns:a16="http://schemas.microsoft.com/office/drawing/2014/main" id="{01A83894-81EA-043F-C362-78C1465A065C}"/>
              </a:ext>
            </a:extLst>
          </p:cNvPr>
          <p:cNvGrpSpPr/>
          <p:nvPr/>
        </p:nvGrpSpPr>
        <p:grpSpPr>
          <a:xfrm>
            <a:off x="858619" y="1768278"/>
            <a:ext cx="442750" cy="3872811"/>
            <a:chOff x="1366724" y="1658550"/>
            <a:chExt cx="442750" cy="3872811"/>
          </a:xfrm>
        </p:grpSpPr>
        <p:sp>
          <p:nvSpPr>
            <p:cNvPr id="9376" name="TextBox 9375">
              <a:extLst>
                <a:ext uri="{FF2B5EF4-FFF2-40B4-BE49-F238E27FC236}">
                  <a16:creationId xmlns:a16="http://schemas.microsoft.com/office/drawing/2014/main" id="{A374188C-037F-265F-24F7-578E708E8C64}"/>
                </a:ext>
              </a:extLst>
            </p:cNvPr>
            <p:cNvSpPr txBox="1"/>
            <p:nvPr/>
          </p:nvSpPr>
          <p:spPr bwMode="auto">
            <a:xfrm>
              <a:off x="1368328" y="1658550"/>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50</a:t>
              </a:r>
            </a:p>
          </p:txBody>
        </p:sp>
        <p:sp>
          <p:nvSpPr>
            <p:cNvPr id="9377" name="TextBox 9376">
              <a:extLst>
                <a:ext uri="{FF2B5EF4-FFF2-40B4-BE49-F238E27FC236}">
                  <a16:creationId xmlns:a16="http://schemas.microsoft.com/office/drawing/2014/main" id="{745BEE02-6237-2777-1BB0-378B190AB834}"/>
                </a:ext>
              </a:extLst>
            </p:cNvPr>
            <p:cNvSpPr txBox="1"/>
            <p:nvPr/>
          </p:nvSpPr>
          <p:spPr bwMode="auto">
            <a:xfrm>
              <a:off x="1366724" y="2011976"/>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45</a:t>
              </a:r>
            </a:p>
          </p:txBody>
        </p:sp>
        <p:sp>
          <p:nvSpPr>
            <p:cNvPr id="9378" name="TextBox 9377">
              <a:extLst>
                <a:ext uri="{FF2B5EF4-FFF2-40B4-BE49-F238E27FC236}">
                  <a16:creationId xmlns:a16="http://schemas.microsoft.com/office/drawing/2014/main" id="{63EBEDEC-5A86-56C1-C231-95D4F363446A}"/>
                </a:ext>
              </a:extLst>
            </p:cNvPr>
            <p:cNvSpPr txBox="1"/>
            <p:nvPr/>
          </p:nvSpPr>
          <p:spPr bwMode="auto">
            <a:xfrm>
              <a:off x="1366724" y="2365402"/>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40</a:t>
              </a:r>
            </a:p>
          </p:txBody>
        </p:sp>
        <p:sp>
          <p:nvSpPr>
            <p:cNvPr id="9379" name="TextBox 9378">
              <a:extLst>
                <a:ext uri="{FF2B5EF4-FFF2-40B4-BE49-F238E27FC236}">
                  <a16:creationId xmlns:a16="http://schemas.microsoft.com/office/drawing/2014/main" id="{3BBB5EDF-ADA7-A6E7-A0BE-BDC860084280}"/>
                </a:ext>
              </a:extLst>
            </p:cNvPr>
            <p:cNvSpPr txBox="1"/>
            <p:nvPr/>
          </p:nvSpPr>
          <p:spPr bwMode="auto">
            <a:xfrm>
              <a:off x="1376342" y="2718828"/>
              <a:ext cx="433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35</a:t>
              </a:r>
            </a:p>
          </p:txBody>
        </p:sp>
        <p:sp>
          <p:nvSpPr>
            <p:cNvPr id="9380" name="TextBox 9379">
              <a:extLst>
                <a:ext uri="{FF2B5EF4-FFF2-40B4-BE49-F238E27FC236}">
                  <a16:creationId xmlns:a16="http://schemas.microsoft.com/office/drawing/2014/main" id="{9784BFC1-755D-CC36-4ADE-B8E3B29B8E97}"/>
                </a:ext>
              </a:extLst>
            </p:cNvPr>
            <p:cNvSpPr txBox="1"/>
            <p:nvPr/>
          </p:nvSpPr>
          <p:spPr bwMode="auto">
            <a:xfrm>
              <a:off x="1376342" y="3072254"/>
              <a:ext cx="433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30</a:t>
              </a:r>
            </a:p>
          </p:txBody>
        </p:sp>
        <p:sp>
          <p:nvSpPr>
            <p:cNvPr id="9381" name="TextBox 9380">
              <a:extLst>
                <a:ext uri="{FF2B5EF4-FFF2-40B4-BE49-F238E27FC236}">
                  <a16:creationId xmlns:a16="http://schemas.microsoft.com/office/drawing/2014/main" id="{A6E3575D-E42B-32C7-26B6-0B6154890F11}"/>
                </a:ext>
              </a:extLst>
            </p:cNvPr>
            <p:cNvSpPr txBox="1"/>
            <p:nvPr/>
          </p:nvSpPr>
          <p:spPr bwMode="auto">
            <a:xfrm>
              <a:off x="1377946" y="3425680"/>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25</a:t>
              </a:r>
            </a:p>
          </p:txBody>
        </p:sp>
        <p:sp>
          <p:nvSpPr>
            <p:cNvPr id="9382" name="TextBox 9381">
              <a:extLst>
                <a:ext uri="{FF2B5EF4-FFF2-40B4-BE49-F238E27FC236}">
                  <a16:creationId xmlns:a16="http://schemas.microsoft.com/office/drawing/2014/main" id="{076F960F-1854-B1F7-F051-1C1AD81F55B3}"/>
                </a:ext>
              </a:extLst>
            </p:cNvPr>
            <p:cNvSpPr txBox="1"/>
            <p:nvPr/>
          </p:nvSpPr>
          <p:spPr bwMode="auto">
            <a:xfrm>
              <a:off x="1377946" y="3779106"/>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20</a:t>
              </a:r>
            </a:p>
          </p:txBody>
        </p:sp>
        <p:sp>
          <p:nvSpPr>
            <p:cNvPr id="9383" name="TextBox 9382">
              <a:extLst>
                <a:ext uri="{FF2B5EF4-FFF2-40B4-BE49-F238E27FC236}">
                  <a16:creationId xmlns:a16="http://schemas.microsoft.com/office/drawing/2014/main" id="{E58EAC21-96AC-79E2-4241-AF51518A9508}"/>
                </a:ext>
              </a:extLst>
            </p:cNvPr>
            <p:cNvSpPr txBox="1"/>
            <p:nvPr/>
          </p:nvSpPr>
          <p:spPr bwMode="auto">
            <a:xfrm>
              <a:off x="1416418" y="413253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15</a:t>
              </a:r>
            </a:p>
          </p:txBody>
        </p:sp>
        <p:sp>
          <p:nvSpPr>
            <p:cNvPr id="9384" name="TextBox 9383">
              <a:extLst>
                <a:ext uri="{FF2B5EF4-FFF2-40B4-BE49-F238E27FC236}">
                  <a16:creationId xmlns:a16="http://schemas.microsoft.com/office/drawing/2014/main" id="{15D6B523-4EAB-CFD6-0409-A7F8FE2CADBC}"/>
                </a:ext>
              </a:extLst>
            </p:cNvPr>
            <p:cNvSpPr txBox="1"/>
            <p:nvPr/>
          </p:nvSpPr>
          <p:spPr bwMode="auto">
            <a:xfrm>
              <a:off x="1416418" y="448595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10</a:t>
              </a:r>
            </a:p>
          </p:txBody>
        </p:sp>
        <p:sp>
          <p:nvSpPr>
            <p:cNvPr id="9385" name="TextBox 9384">
              <a:extLst>
                <a:ext uri="{FF2B5EF4-FFF2-40B4-BE49-F238E27FC236}">
                  <a16:creationId xmlns:a16="http://schemas.microsoft.com/office/drawing/2014/main" id="{4810B28E-BB79-E3F1-F5DC-A84DB3F24C66}"/>
                </a:ext>
              </a:extLst>
            </p:cNvPr>
            <p:cNvSpPr txBox="1"/>
            <p:nvPr/>
          </p:nvSpPr>
          <p:spPr bwMode="auto">
            <a:xfrm>
              <a:off x="1496568" y="4839384"/>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5</a:t>
              </a:r>
            </a:p>
          </p:txBody>
        </p:sp>
        <p:sp>
          <p:nvSpPr>
            <p:cNvPr id="9386" name="TextBox 9385">
              <a:extLst>
                <a:ext uri="{FF2B5EF4-FFF2-40B4-BE49-F238E27FC236}">
                  <a16:creationId xmlns:a16="http://schemas.microsoft.com/office/drawing/2014/main" id="{B9902214-ABA7-731B-53EF-51DE36F5BE54}"/>
                </a:ext>
              </a:extLst>
            </p:cNvPr>
            <p:cNvSpPr txBox="1"/>
            <p:nvPr/>
          </p:nvSpPr>
          <p:spPr bwMode="auto">
            <a:xfrm>
              <a:off x="1496568" y="5192807"/>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p:txBody>
        </p:sp>
      </p:grpSp>
      <p:sp>
        <p:nvSpPr>
          <p:cNvPr id="9348" name="TextBox 9347">
            <a:extLst>
              <a:ext uri="{FF2B5EF4-FFF2-40B4-BE49-F238E27FC236}">
                <a16:creationId xmlns:a16="http://schemas.microsoft.com/office/drawing/2014/main" id="{F43BC713-A7D9-8740-2D8B-46C4EDED6F82}"/>
              </a:ext>
            </a:extLst>
          </p:cNvPr>
          <p:cNvSpPr txBox="1"/>
          <p:nvPr/>
        </p:nvSpPr>
        <p:spPr bwMode="auto">
          <a:xfrm>
            <a:off x="3128022" y="1391755"/>
            <a:ext cx="7825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2000" b="1" i="0" u="none" strike="noStrike" kern="0" cap="none" spc="0" normalizeH="0" baseline="0" noProof="0" dirty="0">
                <a:ln>
                  <a:noFill/>
                </a:ln>
                <a:effectLst/>
                <a:uLnTx/>
                <a:uFillTx/>
                <a:latin typeface="Poppins" panose="00000500000000000000" pitchFamily="2" charset="0"/>
                <a:cs typeface="Poppins" panose="00000500000000000000" pitchFamily="2" charset="0"/>
              </a:rPr>
              <a:t>mPR</a:t>
            </a:r>
            <a:endParaRPr kumimoji="0" lang="en-US" sz="2000" b="1" i="0" u="none" strike="noStrike" kern="0" cap="none" spc="0" normalizeH="0" baseline="30000" noProof="0" dirty="0">
              <a:ln>
                <a:noFill/>
              </a:ln>
              <a:effectLst/>
              <a:uLnTx/>
              <a:uFillTx/>
              <a:latin typeface="Poppins" panose="00000500000000000000" pitchFamily="2" charset="0"/>
              <a:cs typeface="Poppins" panose="00000500000000000000" pitchFamily="2" charset="0"/>
            </a:endParaRPr>
          </a:p>
        </p:txBody>
      </p:sp>
      <p:sp>
        <p:nvSpPr>
          <p:cNvPr id="9349" name="Rectangle 9348">
            <a:extLst>
              <a:ext uri="{FF2B5EF4-FFF2-40B4-BE49-F238E27FC236}">
                <a16:creationId xmlns:a16="http://schemas.microsoft.com/office/drawing/2014/main" id="{5FD6E97F-05CD-D92B-4E51-C81DF44439F1}"/>
              </a:ext>
            </a:extLst>
          </p:cNvPr>
          <p:cNvSpPr/>
          <p:nvPr/>
        </p:nvSpPr>
        <p:spPr bwMode="auto">
          <a:xfrm>
            <a:off x="1903540" y="3344322"/>
            <a:ext cx="1120780" cy="2132934"/>
          </a:xfrm>
          <a:prstGeom prst="rect">
            <a:avLst/>
          </a:prstGeom>
          <a:solidFill>
            <a:srgbClr val="E1471D"/>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350" name="Rectangle 9349">
            <a:extLst>
              <a:ext uri="{FF2B5EF4-FFF2-40B4-BE49-F238E27FC236}">
                <a16:creationId xmlns:a16="http://schemas.microsoft.com/office/drawing/2014/main" id="{7AA56408-0309-BB45-4157-AF97C1F85FE0}"/>
              </a:ext>
            </a:extLst>
          </p:cNvPr>
          <p:cNvSpPr/>
          <p:nvPr/>
        </p:nvSpPr>
        <p:spPr bwMode="auto">
          <a:xfrm>
            <a:off x="4136321" y="4721423"/>
            <a:ext cx="1120780" cy="755834"/>
          </a:xfrm>
          <a:prstGeom prst="rect">
            <a:avLst/>
          </a:prstGeom>
          <a:solidFill>
            <a:schemeClr val="bg1">
              <a:lumMod val="50000"/>
            </a:scheme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351" name="TextBox 9350">
            <a:extLst>
              <a:ext uri="{FF2B5EF4-FFF2-40B4-BE49-F238E27FC236}">
                <a16:creationId xmlns:a16="http://schemas.microsoft.com/office/drawing/2014/main" id="{D8A4BC41-68E2-0B43-3C74-A74378680E48}"/>
              </a:ext>
            </a:extLst>
          </p:cNvPr>
          <p:cNvSpPr txBox="1"/>
          <p:nvPr/>
        </p:nvSpPr>
        <p:spPr bwMode="auto">
          <a:xfrm rot="16200000">
            <a:off x="-181711" y="3535408"/>
            <a:ext cx="18582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mPR, % (95% CI)</a:t>
            </a:r>
          </a:p>
        </p:txBody>
      </p:sp>
      <p:grpSp>
        <p:nvGrpSpPr>
          <p:cNvPr id="9352" name="Group 9351">
            <a:extLst>
              <a:ext uri="{FF2B5EF4-FFF2-40B4-BE49-F238E27FC236}">
                <a16:creationId xmlns:a16="http://schemas.microsoft.com/office/drawing/2014/main" id="{BF0A978D-9563-4A76-C814-91AC1995C8CD}"/>
              </a:ext>
            </a:extLst>
          </p:cNvPr>
          <p:cNvGrpSpPr/>
          <p:nvPr/>
        </p:nvGrpSpPr>
        <p:grpSpPr>
          <a:xfrm>
            <a:off x="1230560" y="1937555"/>
            <a:ext cx="91440" cy="3541034"/>
            <a:chOff x="1273972" y="1937555"/>
            <a:chExt cx="91440" cy="3541034"/>
          </a:xfrm>
        </p:grpSpPr>
        <p:cxnSp>
          <p:nvCxnSpPr>
            <p:cNvPr id="9365" name="Straight Connector 9364">
              <a:extLst>
                <a:ext uri="{FF2B5EF4-FFF2-40B4-BE49-F238E27FC236}">
                  <a16:creationId xmlns:a16="http://schemas.microsoft.com/office/drawing/2014/main" id="{690AE064-8627-B345-47CE-972198545641}"/>
                </a:ext>
              </a:extLst>
            </p:cNvPr>
            <p:cNvCxnSpPr>
              <a:cxnSpLocks/>
            </p:cNvCxnSpPr>
            <p:nvPr/>
          </p:nvCxnSpPr>
          <p:spPr bwMode="auto">
            <a:xfrm>
              <a:off x="1273972" y="1937555"/>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7DA50D3C-B2B7-C5C9-AA03-82D1653C6507}"/>
                </a:ext>
              </a:extLst>
            </p:cNvPr>
            <p:cNvCxnSpPr>
              <a:cxnSpLocks/>
            </p:cNvCxnSpPr>
            <p:nvPr/>
          </p:nvCxnSpPr>
          <p:spPr bwMode="auto">
            <a:xfrm>
              <a:off x="1273972" y="2291658"/>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367" name="Straight Connector 9366">
              <a:extLst>
                <a:ext uri="{FF2B5EF4-FFF2-40B4-BE49-F238E27FC236}">
                  <a16:creationId xmlns:a16="http://schemas.microsoft.com/office/drawing/2014/main" id="{F5F80EAC-4BCB-68FD-F428-51877AE5FA2A}"/>
                </a:ext>
              </a:extLst>
            </p:cNvPr>
            <p:cNvCxnSpPr>
              <a:cxnSpLocks/>
            </p:cNvCxnSpPr>
            <p:nvPr/>
          </p:nvCxnSpPr>
          <p:spPr bwMode="auto">
            <a:xfrm>
              <a:off x="1273972" y="2645761"/>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424BD705-EE40-6320-243A-E8ED57472C3A}"/>
                </a:ext>
              </a:extLst>
            </p:cNvPr>
            <p:cNvCxnSpPr>
              <a:cxnSpLocks/>
            </p:cNvCxnSpPr>
            <p:nvPr/>
          </p:nvCxnSpPr>
          <p:spPr bwMode="auto">
            <a:xfrm>
              <a:off x="1273972" y="2999864"/>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CD44C91A-4DEE-0646-CAFB-553328DC5F05}"/>
                </a:ext>
              </a:extLst>
            </p:cNvPr>
            <p:cNvCxnSpPr>
              <a:cxnSpLocks/>
            </p:cNvCxnSpPr>
            <p:nvPr/>
          </p:nvCxnSpPr>
          <p:spPr bwMode="auto">
            <a:xfrm>
              <a:off x="1273972" y="3353967"/>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4C621516-E7D0-5D06-ED91-A8B90057180D}"/>
                </a:ext>
              </a:extLst>
            </p:cNvPr>
            <p:cNvCxnSpPr>
              <a:cxnSpLocks/>
            </p:cNvCxnSpPr>
            <p:nvPr/>
          </p:nvCxnSpPr>
          <p:spPr bwMode="auto">
            <a:xfrm>
              <a:off x="1273972" y="3708070"/>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651EE9EB-C909-44A8-2D29-20E46493767E}"/>
                </a:ext>
              </a:extLst>
            </p:cNvPr>
            <p:cNvCxnSpPr>
              <a:cxnSpLocks/>
            </p:cNvCxnSpPr>
            <p:nvPr/>
          </p:nvCxnSpPr>
          <p:spPr bwMode="auto">
            <a:xfrm>
              <a:off x="1273972" y="4062173"/>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D36CA947-CEEF-0735-BA0E-88B5D22A281D}"/>
                </a:ext>
              </a:extLst>
            </p:cNvPr>
            <p:cNvCxnSpPr>
              <a:cxnSpLocks/>
            </p:cNvCxnSpPr>
            <p:nvPr/>
          </p:nvCxnSpPr>
          <p:spPr bwMode="auto">
            <a:xfrm>
              <a:off x="1273972" y="4416276"/>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373" name="Straight Connector 9372">
              <a:extLst>
                <a:ext uri="{FF2B5EF4-FFF2-40B4-BE49-F238E27FC236}">
                  <a16:creationId xmlns:a16="http://schemas.microsoft.com/office/drawing/2014/main" id="{E4409D8F-72DB-EB84-014F-3AEE39D4CA67}"/>
                </a:ext>
              </a:extLst>
            </p:cNvPr>
            <p:cNvCxnSpPr>
              <a:cxnSpLocks/>
            </p:cNvCxnSpPr>
            <p:nvPr/>
          </p:nvCxnSpPr>
          <p:spPr bwMode="auto">
            <a:xfrm>
              <a:off x="1273972" y="4770379"/>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65B9BE1E-30CE-49E8-1963-32386C2FD6CA}"/>
                </a:ext>
              </a:extLst>
            </p:cNvPr>
            <p:cNvCxnSpPr>
              <a:cxnSpLocks/>
            </p:cNvCxnSpPr>
            <p:nvPr/>
          </p:nvCxnSpPr>
          <p:spPr bwMode="auto">
            <a:xfrm>
              <a:off x="1273972" y="5124482"/>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E06FE67E-1706-C130-A746-A0928835EB60}"/>
                </a:ext>
              </a:extLst>
            </p:cNvPr>
            <p:cNvCxnSpPr>
              <a:cxnSpLocks/>
            </p:cNvCxnSpPr>
            <p:nvPr/>
          </p:nvCxnSpPr>
          <p:spPr bwMode="auto">
            <a:xfrm>
              <a:off x="1273972" y="5478589"/>
              <a:ext cx="91440" cy="0"/>
            </a:xfrm>
            <a:prstGeom prst="line">
              <a:avLst/>
            </a:prstGeom>
            <a:noFill/>
            <a:ln w="12700" cap="flat" cmpd="sng" algn="ctr">
              <a:solidFill>
                <a:srgbClr val="000000"/>
              </a:solidFill>
              <a:prstDash val="solid"/>
              <a:round/>
              <a:headEnd type="none" w="med" len="med"/>
              <a:tailEnd type="none" w="med" len="med"/>
            </a:ln>
            <a:effectLst/>
          </p:spPr>
        </p:cxnSp>
      </p:grpSp>
      <p:sp>
        <p:nvSpPr>
          <p:cNvPr id="9353" name="Freeform 37">
            <a:extLst>
              <a:ext uri="{FF2B5EF4-FFF2-40B4-BE49-F238E27FC236}">
                <a16:creationId xmlns:a16="http://schemas.microsoft.com/office/drawing/2014/main" id="{DE17CB63-0C91-E9CB-D006-602DE1748578}"/>
              </a:ext>
            </a:extLst>
          </p:cNvPr>
          <p:cNvSpPr/>
          <p:nvPr/>
        </p:nvSpPr>
        <p:spPr bwMode="auto">
          <a:xfrm>
            <a:off x="2452282" y="2378815"/>
            <a:ext cx="107805" cy="159834"/>
          </a:xfrm>
          <a:custGeom>
            <a:avLst/>
            <a:gdLst>
              <a:gd name="connsiteX0" fmla="*/ 0 w 323134"/>
              <a:gd name="connsiteY0" fmla="*/ 199380 h 199380"/>
              <a:gd name="connsiteX1" fmla="*/ 0 w 323134"/>
              <a:gd name="connsiteY1" fmla="*/ 0 h 199380"/>
              <a:gd name="connsiteX2" fmla="*/ 323134 w 323134"/>
              <a:gd name="connsiteY2" fmla="*/ 0 h 199380"/>
            </a:gdLst>
            <a:ahLst/>
            <a:cxnLst>
              <a:cxn ang="0">
                <a:pos x="connsiteX0" y="connsiteY0"/>
              </a:cxn>
              <a:cxn ang="0">
                <a:pos x="connsiteX1" y="connsiteY1"/>
              </a:cxn>
              <a:cxn ang="0">
                <a:pos x="connsiteX2" y="connsiteY2"/>
              </a:cxn>
            </a:cxnLst>
            <a:rect l="l" t="t" r="r" b="b"/>
            <a:pathLst>
              <a:path w="323134" h="199380">
                <a:moveTo>
                  <a:pt x="0" y="199380"/>
                </a:moveTo>
                <a:lnTo>
                  <a:pt x="0" y="0"/>
                </a:lnTo>
                <a:lnTo>
                  <a:pt x="323134" y="0"/>
                </a:lnTo>
              </a:path>
            </a:pathLst>
          </a:custGeom>
          <a:noFill/>
          <a:ln w="28575">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354" name="Freeform 38">
            <a:extLst>
              <a:ext uri="{FF2B5EF4-FFF2-40B4-BE49-F238E27FC236}">
                <a16:creationId xmlns:a16="http://schemas.microsoft.com/office/drawing/2014/main" id="{5DDA33D0-687C-7EE8-DA5D-BF48A5908EBF}"/>
              </a:ext>
            </a:extLst>
          </p:cNvPr>
          <p:cNvSpPr/>
          <p:nvPr/>
        </p:nvSpPr>
        <p:spPr bwMode="auto">
          <a:xfrm>
            <a:off x="4508233" y="2371940"/>
            <a:ext cx="185361" cy="1643170"/>
          </a:xfrm>
          <a:custGeom>
            <a:avLst/>
            <a:gdLst>
              <a:gd name="connsiteX0" fmla="*/ 0 w 330009"/>
              <a:gd name="connsiteY0" fmla="*/ 0 h 1643170"/>
              <a:gd name="connsiteX1" fmla="*/ 330009 w 330009"/>
              <a:gd name="connsiteY1" fmla="*/ 0 h 1643170"/>
              <a:gd name="connsiteX2" fmla="*/ 330009 w 330009"/>
              <a:gd name="connsiteY2" fmla="*/ 1643170 h 1643170"/>
            </a:gdLst>
            <a:ahLst/>
            <a:cxnLst>
              <a:cxn ang="0">
                <a:pos x="connsiteX0" y="connsiteY0"/>
              </a:cxn>
              <a:cxn ang="0">
                <a:pos x="connsiteX1" y="connsiteY1"/>
              </a:cxn>
              <a:cxn ang="0">
                <a:pos x="connsiteX2" y="connsiteY2"/>
              </a:cxn>
            </a:cxnLst>
            <a:rect l="l" t="t" r="r" b="b"/>
            <a:pathLst>
              <a:path w="330009" h="1643170">
                <a:moveTo>
                  <a:pt x="0" y="0"/>
                </a:moveTo>
                <a:lnTo>
                  <a:pt x="330009" y="0"/>
                </a:lnTo>
                <a:lnTo>
                  <a:pt x="330009" y="1643170"/>
                </a:lnTo>
              </a:path>
            </a:pathLst>
          </a:custGeom>
          <a:noFill/>
          <a:ln w="28575">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nvGrpSpPr>
          <p:cNvPr id="9355" name="Group 9354">
            <a:extLst>
              <a:ext uri="{FF2B5EF4-FFF2-40B4-BE49-F238E27FC236}">
                <a16:creationId xmlns:a16="http://schemas.microsoft.com/office/drawing/2014/main" id="{C672F622-260D-B009-883D-A2CE3BC62CDD}"/>
              </a:ext>
            </a:extLst>
          </p:cNvPr>
          <p:cNvGrpSpPr/>
          <p:nvPr/>
        </p:nvGrpSpPr>
        <p:grpSpPr>
          <a:xfrm>
            <a:off x="2398616" y="3002683"/>
            <a:ext cx="130628" cy="656571"/>
            <a:chOff x="3607164" y="3100026"/>
            <a:chExt cx="130628" cy="656571"/>
          </a:xfrm>
        </p:grpSpPr>
        <p:cxnSp>
          <p:nvCxnSpPr>
            <p:cNvPr id="9362" name="Straight Connector 9361">
              <a:extLst>
                <a:ext uri="{FF2B5EF4-FFF2-40B4-BE49-F238E27FC236}">
                  <a16:creationId xmlns:a16="http://schemas.microsoft.com/office/drawing/2014/main" id="{428D9182-82A4-2B36-8FB9-991DEF4090F0}"/>
                </a:ext>
              </a:extLst>
            </p:cNvPr>
            <p:cNvCxnSpPr>
              <a:cxnSpLocks/>
            </p:cNvCxnSpPr>
            <p:nvPr/>
          </p:nvCxnSpPr>
          <p:spPr bwMode="auto">
            <a:xfrm>
              <a:off x="3672478" y="3101402"/>
              <a:ext cx="0" cy="655195"/>
            </a:xfrm>
            <a:prstGeom prst="line">
              <a:avLst/>
            </a:prstGeom>
            <a:noFill/>
            <a:ln w="28575" cap="flat" cmpd="sng" algn="ctr">
              <a:solidFill>
                <a:srgbClr val="000000"/>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45BEC3D7-13DE-F2D3-212F-3244392D764F}"/>
                </a:ext>
              </a:extLst>
            </p:cNvPr>
            <p:cNvCxnSpPr>
              <a:cxnSpLocks/>
            </p:cNvCxnSpPr>
            <p:nvPr/>
          </p:nvCxnSpPr>
          <p:spPr bwMode="auto">
            <a:xfrm>
              <a:off x="3607164" y="3754075"/>
              <a:ext cx="130628" cy="0"/>
            </a:xfrm>
            <a:prstGeom prst="line">
              <a:avLst/>
            </a:prstGeom>
            <a:noFill/>
            <a:ln w="28575" cap="flat" cmpd="sng" algn="ctr">
              <a:solidFill>
                <a:srgbClr val="000000"/>
              </a:solidFill>
              <a:prstDash val="solid"/>
              <a:round/>
              <a:headEnd type="none" w="med" len="med"/>
              <a:tailEnd type="none" w="med" len="med"/>
            </a:ln>
            <a:effectLst/>
          </p:spPr>
        </p:cxnSp>
        <p:cxnSp>
          <p:nvCxnSpPr>
            <p:cNvPr id="9364" name="Straight Connector 9363">
              <a:extLst>
                <a:ext uri="{FF2B5EF4-FFF2-40B4-BE49-F238E27FC236}">
                  <a16:creationId xmlns:a16="http://schemas.microsoft.com/office/drawing/2014/main" id="{B736BCE3-C7D3-A626-F715-43D998657924}"/>
                </a:ext>
              </a:extLst>
            </p:cNvPr>
            <p:cNvCxnSpPr>
              <a:cxnSpLocks/>
            </p:cNvCxnSpPr>
            <p:nvPr/>
          </p:nvCxnSpPr>
          <p:spPr bwMode="auto">
            <a:xfrm>
              <a:off x="3607164" y="3100026"/>
              <a:ext cx="130628" cy="0"/>
            </a:xfrm>
            <a:prstGeom prst="line">
              <a:avLst/>
            </a:prstGeom>
            <a:noFill/>
            <a:ln w="28575" cap="flat" cmpd="sng" algn="ctr">
              <a:solidFill>
                <a:srgbClr val="000000"/>
              </a:solidFill>
              <a:prstDash val="solid"/>
              <a:round/>
              <a:headEnd type="none" w="med" len="med"/>
              <a:tailEnd type="none" w="med" len="med"/>
            </a:ln>
            <a:effectLst/>
          </p:spPr>
        </p:cxnSp>
      </p:grpSp>
      <p:grpSp>
        <p:nvGrpSpPr>
          <p:cNvPr id="9356" name="Group 9355">
            <a:extLst>
              <a:ext uri="{FF2B5EF4-FFF2-40B4-BE49-F238E27FC236}">
                <a16:creationId xmlns:a16="http://schemas.microsoft.com/office/drawing/2014/main" id="{CE9FD8FF-EF84-73A1-17B5-98BF544AC5CF}"/>
              </a:ext>
            </a:extLst>
          </p:cNvPr>
          <p:cNvGrpSpPr/>
          <p:nvPr/>
        </p:nvGrpSpPr>
        <p:grpSpPr>
          <a:xfrm>
            <a:off x="4631397" y="4448962"/>
            <a:ext cx="130628" cy="457200"/>
            <a:chOff x="3607164" y="3100026"/>
            <a:chExt cx="130628" cy="656571"/>
          </a:xfrm>
        </p:grpSpPr>
        <p:cxnSp>
          <p:nvCxnSpPr>
            <p:cNvPr id="9359" name="Straight Connector 9358">
              <a:extLst>
                <a:ext uri="{FF2B5EF4-FFF2-40B4-BE49-F238E27FC236}">
                  <a16:creationId xmlns:a16="http://schemas.microsoft.com/office/drawing/2014/main" id="{9508BDBF-CB7B-F0CB-ED16-754F7DB87122}"/>
                </a:ext>
              </a:extLst>
            </p:cNvPr>
            <p:cNvCxnSpPr>
              <a:cxnSpLocks/>
            </p:cNvCxnSpPr>
            <p:nvPr/>
          </p:nvCxnSpPr>
          <p:spPr bwMode="auto">
            <a:xfrm>
              <a:off x="3672478" y="3101402"/>
              <a:ext cx="0" cy="655195"/>
            </a:xfrm>
            <a:prstGeom prst="line">
              <a:avLst/>
            </a:prstGeom>
            <a:noFill/>
            <a:ln w="28575" cap="flat" cmpd="sng" algn="ctr">
              <a:solidFill>
                <a:srgbClr val="000000"/>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202B5E1D-2695-9185-91AB-4DD77CE269F3}"/>
                </a:ext>
              </a:extLst>
            </p:cNvPr>
            <p:cNvCxnSpPr>
              <a:cxnSpLocks/>
            </p:cNvCxnSpPr>
            <p:nvPr/>
          </p:nvCxnSpPr>
          <p:spPr bwMode="auto">
            <a:xfrm>
              <a:off x="3607164" y="3754075"/>
              <a:ext cx="130628" cy="0"/>
            </a:xfrm>
            <a:prstGeom prst="line">
              <a:avLst/>
            </a:prstGeom>
            <a:noFill/>
            <a:ln w="28575" cap="flat" cmpd="sng" algn="ctr">
              <a:solidFill>
                <a:srgbClr val="000000"/>
              </a:solidFill>
              <a:prstDash val="solid"/>
              <a:round/>
              <a:headEnd type="none" w="med" len="med"/>
              <a:tailEnd type="none" w="med" len="med"/>
            </a:ln>
            <a:effectLst/>
          </p:spPr>
        </p:cxnSp>
        <p:cxnSp>
          <p:nvCxnSpPr>
            <p:cNvPr id="9361" name="Straight Connector 9360">
              <a:extLst>
                <a:ext uri="{FF2B5EF4-FFF2-40B4-BE49-F238E27FC236}">
                  <a16:creationId xmlns:a16="http://schemas.microsoft.com/office/drawing/2014/main" id="{8236942F-95BF-8F52-C96F-15717DACC0B7}"/>
                </a:ext>
              </a:extLst>
            </p:cNvPr>
            <p:cNvCxnSpPr>
              <a:cxnSpLocks/>
            </p:cNvCxnSpPr>
            <p:nvPr/>
          </p:nvCxnSpPr>
          <p:spPr bwMode="auto">
            <a:xfrm>
              <a:off x="3607164" y="3100026"/>
              <a:ext cx="130628" cy="0"/>
            </a:xfrm>
            <a:prstGeom prst="line">
              <a:avLst/>
            </a:prstGeom>
            <a:noFill/>
            <a:ln w="28575" cap="flat" cmpd="sng" algn="ctr">
              <a:solidFill>
                <a:srgbClr val="000000"/>
              </a:solidFill>
              <a:prstDash val="solid"/>
              <a:round/>
              <a:headEnd type="none" w="med" len="med"/>
              <a:tailEnd type="none" w="med" len="med"/>
            </a:ln>
            <a:effectLst/>
          </p:spPr>
        </p:cxnSp>
      </p:grpSp>
      <p:sp>
        <p:nvSpPr>
          <p:cNvPr id="9357" name="TextBox 9356">
            <a:extLst>
              <a:ext uri="{FF2B5EF4-FFF2-40B4-BE49-F238E27FC236}">
                <a16:creationId xmlns:a16="http://schemas.microsoft.com/office/drawing/2014/main" id="{F95C1E00-8471-AF49-4323-7AD9774D3749}"/>
              </a:ext>
            </a:extLst>
          </p:cNvPr>
          <p:cNvSpPr txBox="1"/>
          <p:nvPr/>
        </p:nvSpPr>
        <p:spPr bwMode="auto">
          <a:xfrm>
            <a:off x="4071380" y="3975279"/>
            <a:ext cx="12506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11.0%</a:t>
            </a:r>
            <a:b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(8.1%-14.5%)</a:t>
            </a:r>
          </a:p>
        </p:txBody>
      </p:sp>
      <p:sp>
        <p:nvSpPr>
          <p:cNvPr id="9358" name="Freeform 2">
            <a:extLst>
              <a:ext uri="{FF2B5EF4-FFF2-40B4-BE49-F238E27FC236}">
                <a16:creationId xmlns:a16="http://schemas.microsoft.com/office/drawing/2014/main" id="{1E239DF7-DC9F-1852-5799-B8ED2C21FB16}"/>
              </a:ext>
            </a:extLst>
          </p:cNvPr>
          <p:cNvSpPr/>
          <p:nvPr/>
        </p:nvSpPr>
        <p:spPr bwMode="auto">
          <a:xfrm>
            <a:off x="1314370" y="1828800"/>
            <a:ext cx="4434840" cy="3648456"/>
          </a:xfrm>
          <a:custGeom>
            <a:avLst/>
            <a:gdLst>
              <a:gd name="connsiteX0" fmla="*/ 0 w 4434840"/>
              <a:gd name="connsiteY0" fmla="*/ 0 h 3648456"/>
              <a:gd name="connsiteX1" fmla="*/ 0 w 4434840"/>
              <a:gd name="connsiteY1" fmla="*/ 3648456 h 3648456"/>
              <a:gd name="connsiteX2" fmla="*/ 4434840 w 4434840"/>
              <a:gd name="connsiteY2" fmla="*/ 3648456 h 3648456"/>
            </a:gdLst>
            <a:ahLst/>
            <a:cxnLst>
              <a:cxn ang="0">
                <a:pos x="connsiteX0" y="connsiteY0"/>
              </a:cxn>
              <a:cxn ang="0">
                <a:pos x="connsiteX1" y="connsiteY1"/>
              </a:cxn>
              <a:cxn ang="0">
                <a:pos x="connsiteX2" y="connsiteY2"/>
              </a:cxn>
            </a:cxnLst>
            <a:rect l="l" t="t" r="r" b="b"/>
            <a:pathLst>
              <a:path w="4434840" h="3648456">
                <a:moveTo>
                  <a:pt x="0" y="0"/>
                </a:moveTo>
                <a:lnTo>
                  <a:pt x="0" y="3648456"/>
                </a:lnTo>
                <a:lnTo>
                  <a:pt x="4434840" y="3648456"/>
                </a:lnTo>
              </a:path>
            </a:pathLst>
          </a:custGeom>
          <a:noFill/>
          <a:ln w="12700">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388" name="TextBox 9387">
            <a:extLst>
              <a:ext uri="{FF2B5EF4-FFF2-40B4-BE49-F238E27FC236}">
                <a16:creationId xmlns:a16="http://schemas.microsoft.com/office/drawing/2014/main" id="{65DA9007-EB54-80E6-1BE9-F64A1D3AB022}"/>
              </a:ext>
            </a:extLst>
          </p:cNvPr>
          <p:cNvSpPr txBox="1"/>
          <p:nvPr/>
        </p:nvSpPr>
        <p:spPr bwMode="auto">
          <a:xfrm>
            <a:off x="7410463" y="5518604"/>
            <a:ext cx="14702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Pembro Arm</a:t>
            </a:r>
            <a:b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 = 397)</a:t>
            </a:r>
          </a:p>
        </p:txBody>
      </p:sp>
      <p:sp>
        <p:nvSpPr>
          <p:cNvPr id="9389" name="TextBox 9388">
            <a:extLst>
              <a:ext uri="{FF2B5EF4-FFF2-40B4-BE49-F238E27FC236}">
                <a16:creationId xmlns:a16="http://schemas.microsoft.com/office/drawing/2014/main" id="{8A9D72F5-1124-0FED-1F8F-2764E7E54C74}"/>
              </a:ext>
            </a:extLst>
          </p:cNvPr>
          <p:cNvSpPr txBox="1"/>
          <p:nvPr/>
        </p:nvSpPr>
        <p:spPr bwMode="auto">
          <a:xfrm>
            <a:off x="9630421" y="5521485"/>
            <a:ext cx="14959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Placebo Arm</a:t>
            </a:r>
            <a:b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 = 400)</a:t>
            </a:r>
          </a:p>
        </p:txBody>
      </p:sp>
      <p:sp>
        <p:nvSpPr>
          <p:cNvPr id="9390" name="TextBox 9389">
            <a:extLst>
              <a:ext uri="{FF2B5EF4-FFF2-40B4-BE49-F238E27FC236}">
                <a16:creationId xmlns:a16="http://schemas.microsoft.com/office/drawing/2014/main" id="{C70CDB11-291A-B20F-CE52-7A937C8EB3FF}"/>
              </a:ext>
            </a:extLst>
          </p:cNvPr>
          <p:cNvSpPr txBox="1"/>
          <p:nvPr/>
        </p:nvSpPr>
        <p:spPr bwMode="auto">
          <a:xfrm>
            <a:off x="7439318" y="3405949"/>
            <a:ext cx="14125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18.%</a:t>
            </a:r>
            <a:b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(14.5%-22.3%)</a:t>
            </a:r>
          </a:p>
        </p:txBody>
      </p:sp>
      <p:sp>
        <p:nvSpPr>
          <p:cNvPr id="9391" name="TextBox 9390">
            <a:extLst>
              <a:ext uri="{FF2B5EF4-FFF2-40B4-BE49-F238E27FC236}">
                <a16:creationId xmlns:a16="http://schemas.microsoft.com/office/drawing/2014/main" id="{EBF35F5A-AB3C-2DB9-F9B6-2218A939FE28}"/>
              </a:ext>
            </a:extLst>
          </p:cNvPr>
          <p:cNvSpPr txBox="1"/>
          <p:nvPr/>
        </p:nvSpPr>
        <p:spPr bwMode="auto">
          <a:xfrm>
            <a:off x="8131150" y="2013943"/>
            <a:ext cx="2156361"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20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a:t>
            </a:r>
            <a:r>
              <a:rPr kumimoji="0" lang="en-US" sz="2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a:t>
            </a: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14.2% (10.1%–18.7%;</a:t>
            </a:r>
            <a:b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400" b="0" i="1"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 </a:t>
            </a: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&lt;.00001)</a:t>
            </a:r>
          </a:p>
        </p:txBody>
      </p:sp>
      <p:grpSp>
        <p:nvGrpSpPr>
          <p:cNvPr id="9392" name="Group 9391">
            <a:extLst>
              <a:ext uri="{FF2B5EF4-FFF2-40B4-BE49-F238E27FC236}">
                <a16:creationId xmlns:a16="http://schemas.microsoft.com/office/drawing/2014/main" id="{050C102E-1C0D-0C50-06BE-23594562EEA7}"/>
              </a:ext>
            </a:extLst>
          </p:cNvPr>
          <p:cNvGrpSpPr/>
          <p:nvPr/>
        </p:nvGrpSpPr>
        <p:grpSpPr>
          <a:xfrm>
            <a:off x="6540289" y="1758633"/>
            <a:ext cx="442750" cy="3872811"/>
            <a:chOff x="1366724" y="1658550"/>
            <a:chExt cx="442750" cy="3872811"/>
          </a:xfrm>
        </p:grpSpPr>
        <p:sp>
          <p:nvSpPr>
            <p:cNvPr id="9421" name="TextBox 9420">
              <a:extLst>
                <a:ext uri="{FF2B5EF4-FFF2-40B4-BE49-F238E27FC236}">
                  <a16:creationId xmlns:a16="http://schemas.microsoft.com/office/drawing/2014/main" id="{C936A179-F53A-1397-A522-3FAE72787017}"/>
                </a:ext>
              </a:extLst>
            </p:cNvPr>
            <p:cNvSpPr txBox="1"/>
            <p:nvPr/>
          </p:nvSpPr>
          <p:spPr bwMode="auto">
            <a:xfrm>
              <a:off x="1368328" y="1658550"/>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50</a:t>
              </a:r>
            </a:p>
          </p:txBody>
        </p:sp>
        <p:sp>
          <p:nvSpPr>
            <p:cNvPr id="9422" name="TextBox 9421">
              <a:extLst>
                <a:ext uri="{FF2B5EF4-FFF2-40B4-BE49-F238E27FC236}">
                  <a16:creationId xmlns:a16="http://schemas.microsoft.com/office/drawing/2014/main" id="{4DE1A897-31D3-98C1-E95E-9C4934FE5CE4}"/>
                </a:ext>
              </a:extLst>
            </p:cNvPr>
            <p:cNvSpPr txBox="1"/>
            <p:nvPr/>
          </p:nvSpPr>
          <p:spPr bwMode="auto">
            <a:xfrm>
              <a:off x="1366724" y="2011976"/>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45</a:t>
              </a:r>
            </a:p>
          </p:txBody>
        </p:sp>
        <p:sp>
          <p:nvSpPr>
            <p:cNvPr id="9423" name="TextBox 9422">
              <a:extLst>
                <a:ext uri="{FF2B5EF4-FFF2-40B4-BE49-F238E27FC236}">
                  <a16:creationId xmlns:a16="http://schemas.microsoft.com/office/drawing/2014/main" id="{2EEC3D7F-F0D4-5D0F-6CBC-AF459266CA4F}"/>
                </a:ext>
              </a:extLst>
            </p:cNvPr>
            <p:cNvSpPr txBox="1"/>
            <p:nvPr/>
          </p:nvSpPr>
          <p:spPr bwMode="auto">
            <a:xfrm>
              <a:off x="1366724" y="2365402"/>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40</a:t>
              </a:r>
            </a:p>
          </p:txBody>
        </p:sp>
        <p:sp>
          <p:nvSpPr>
            <p:cNvPr id="9424" name="TextBox 9423">
              <a:extLst>
                <a:ext uri="{FF2B5EF4-FFF2-40B4-BE49-F238E27FC236}">
                  <a16:creationId xmlns:a16="http://schemas.microsoft.com/office/drawing/2014/main" id="{1266E378-86BB-1BA5-60E1-A27EB2DB70A3}"/>
                </a:ext>
              </a:extLst>
            </p:cNvPr>
            <p:cNvSpPr txBox="1"/>
            <p:nvPr/>
          </p:nvSpPr>
          <p:spPr bwMode="auto">
            <a:xfrm>
              <a:off x="1376342" y="2718828"/>
              <a:ext cx="433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35</a:t>
              </a:r>
            </a:p>
          </p:txBody>
        </p:sp>
        <p:sp>
          <p:nvSpPr>
            <p:cNvPr id="9425" name="TextBox 9424">
              <a:extLst>
                <a:ext uri="{FF2B5EF4-FFF2-40B4-BE49-F238E27FC236}">
                  <a16:creationId xmlns:a16="http://schemas.microsoft.com/office/drawing/2014/main" id="{3943EA10-77FF-7349-53F3-3DE674582F16}"/>
                </a:ext>
              </a:extLst>
            </p:cNvPr>
            <p:cNvSpPr txBox="1"/>
            <p:nvPr/>
          </p:nvSpPr>
          <p:spPr bwMode="auto">
            <a:xfrm>
              <a:off x="1376342" y="3072254"/>
              <a:ext cx="433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30</a:t>
              </a:r>
            </a:p>
          </p:txBody>
        </p:sp>
        <p:sp>
          <p:nvSpPr>
            <p:cNvPr id="9426" name="TextBox 9425">
              <a:extLst>
                <a:ext uri="{FF2B5EF4-FFF2-40B4-BE49-F238E27FC236}">
                  <a16:creationId xmlns:a16="http://schemas.microsoft.com/office/drawing/2014/main" id="{8181AF70-0F5B-D61D-5996-16276EEAE8AA}"/>
                </a:ext>
              </a:extLst>
            </p:cNvPr>
            <p:cNvSpPr txBox="1"/>
            <p:nvPr/>
          </p:nvSpPr>
          <p:spPr bwMode="auto">
            <a:xfrm>
              <a:off x="1377946" y="3425680"/>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25</a:t>
              </a:r>
            </a:p>
          </p:txBody>
        </p:sp>
        <p:sp>
          <p:nvSpPr>
            <p:cNvPr id="9427" name="TextBox 9426">
              <a:extLst>
                <a:ext uri="{FF2B5EF4-FFF2-40B4-BE49-F238E27FC236}">
                  <a16:creationId xmlns:a16="http://schemas.microsoft.com/office/drawing/2014/main" id="{0A8544DC-ECD3-8037-FCDC-A9691BC8FFE9}"/>
                </a:ext>
              </a:extLst>
            </p:cNvPr>
            <p:cNvSpPr txBox="1"/>
            <p:nvPr/>
          </p:nvSpPr>
          <p:spPr bwMode="auto">
            <a:xfrm>
              <a:off x="1377946" y="3779106"/>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20</a:t>
              </a:r>
            </a:p>
          </p:txBody>
        </p:sp>
        <p:sp>
          <p:nvSpPr>
            <p:cNvPr id="9428" name="TextBox 9427">
              <a:extLst>
                <a:ext uri="{FF2B5EF4-FFF2-40B4-BE49-F238E27FC236}">
                  <a16:creationId xmlns:a16="http://schemas.microsoft.com/office/drawing/2014/main" id="{05BC73C5-E579-DA77-FF79-6843DD80D62E}"/>
                </a:ext>
              </a:extLst>
            </p:cNvPr>
            <p:cNvSpPr txBox="1"/>
            <p:nvPr/>
          </p:nvSpPr>
          <p:spPr bwMode="auto">
            <a:xfrm>
              <a:off x="1416418" y="413253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15</a:t>
              </a:r>
            </a:p>
          </p:txBody>
        </p:sp>
        <p:sp>
          <p:nvSpPr>
            <p:cNvPr id="9429" name="TextBox 9428">
              <a:extLst>
                <a:ext uri="{FF2B5EF4-FFF2-40B4-BE49-F238E27FC236}">
                  <a16:creationId xmlns:a16="http://schemas.microsoft.com/office/drawing/2014/main" id="{1957E2F6-149A-2E4D-B85E-26468F58E6D3}"/>
                </a:ext>
              </a:extLst>
            </p:cNvPr>
            <p:cNvSpPr txBox="1"/>
            <p:nvPr/>
          </p:nvSpPr>
          <p:spPr bwMode="auto">
            <a:xfrm>
              <a:off x="1416418" y="448595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10</a:t>
              </a:r>
            </a:p>
          </p:txBody>
        </p:sp>
        <p:sp>
          <p:nvSpPr>
            <p:cNvPr id="9430" name="TextBox 9429">
              <a:extLst>
                <a:ext uri="{FF2B5EF4-FFF2-40B4-BE49-F238E27FC236}">
                  <a16:creationId xmlns:a16="http://schemas.microsoft.com/office/drawing/2014/main" id="{ACA13577-4511-4843-A168-5411BB958BFF}"/>
                </a:ext>
              </a:extLst>
            </p:cNvPr>
            <p:cNvSpPr txBox="1"/>
            <p:nvPr/>
          </p:nvSpPr>
          <p:spPr bwMode="auto">
            <a:xfrm>
              <a:off x="1496568" y="4839384"/>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5</a:t>
              </a:r>
            </a:p>
          </p:txBody>
        </p:sp>
        <p:sp>
          <p:nvSpPr>
            <p:cNvPr id="9431" name="TextBox 9430">
              <a:extLst>
                <a:ext uri="{FF2B5EF4-FFF2-40B4-BE49-F238E27FC236}">
                  <a16:creationId xmlns:a16="http://schemas.microsoft.com/office/drawing/2014/main" id="{5D177DEC-705C-41F6-DB0D-A9538E7FB801}"/>
                </a:ext>
              </a:extLst>
            </p:cNvPr>
            <p:cNvSpPr txBox="1"/>
            <p:nvPr/>
          </p:nvSpPr>
          <p:spPr bwMode="auto">
            <a:xfrm>
              <a:off x="1496568" y="5192807"/>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p:txBody>
        </p:sp>
      </p:grpSp>
      <p:sp>
        <p:nvSpPr>
          <p:cNvPr id="9393" name="TextBox 9392">
            <a:extLst>
              <a:ext uri="{FF2B5EF4-FFF2-40B4-BE49-F238E27FC236}">
                <a16:creationId xmlns:a16="http://schemas.microsoft.com/office/drawing/2014/main" id="{9CDB8E1E-18E6-9046-8E71-0B6ACE018732}"/>
              </a:ext>
            </a:extLst>
          </p:cNvPr>
          <p:cNvSpPr txBox="1"/>
          <p:nvPr/>
        </p:nvSpPr>
        <p:spPr bwMode="auto">
          <a:xfrm>
            <a:off x="8840150" y="1382110"/>
            <a:ext cx="7216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2000" b="1" i="0" u="none" strike="noStrike" kern="0" cap="none" spc="0" normalizeH="0" baseline="0" noProof="0" dirty="0">
                <a:ln>
                  <a:noFill/>
                </a:ln>
                <a:effectLst/>
                <a:uLnTx/>
                <a:uFillTx/>
                <a:latin typeface="Poppins" panose="00000500000000000000" pitchFamily="2" charset="0"/>
                <a:cs typeface="Poppins" panose="00000500000000000000" pitchFamily="2" charset="0"/>
              </a:rPr>
              <a:t>pCR</a:t>
            </a:r>
            <a:endParaRPr kumimoji="0" lang="en-US" sz="2000" b="1" i="0" u="none" strike="noStrike" kern="0" cap="none" spc="0" normalizeH="0" baseline="30000" noProof="0" dirty="0">
              <a:ln>
                <a:noFill/>
              </a:ln>
              <a:effectLst/>
              <a:uLnTx/>
              <a:uFillTx/>
              <a:latin typeface="Poppins" panose="00000500000000000000" pitchFamily="2" charset="0"/>
              <a:cs typeface="Poppins" panose="00000500000000000000" pitchFamily="2" charset="0"/>
            </a:endParaRPr>
          </a:p>
        </p:txBody>
      </p:sp>
      <p:sp>
        <p:nvSpPr>
          <p:cNvPr id="9394" name="Rectangle 9393">
            <a:extLst>
              <a:ext uri="{FF2B5EF4-FFF2-40B4-BE49-F238E27FC236}">
                <a16:creationId xmlns:a16="http://schemas.microsoft.com/office/drawing/2014/main" id="{FE64575A-7636-1B4C-8E54-F9C94E30DB0F}"/>
              </a:ext>
            </a:extLst>
          </p:cNvPr>
          <p:cNvSpPr/>
          <p:nvPr/>
        </p:nvSpPr>
        <p:spPr bwMode="auto">
          <a:xfrm>
            <a:off x="7585210" y="4197660"/>
            <a:ext cx="1120780" cy="1261431"/>
          </a:xfrm>
          <a:prstGeom prst="rect">
            <a:avLst/>
          </a:prstGeom>
          <a:solidFill>
            <a:srgbClr val="E1471D"/>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395" name="Rectangle 9394">
            <a:extLst>
              <a:ext uri="{FF2B5EF4-FFF2-40B4-BE49-F238E27FC236}">
                <a16:creationId xmlns:a16="http://schemas.microsoft.com/office/drawing/2014/main" id="{5C38989D-68DE-F9BC-57C6-3710D9E24F3E}"/>
              </a:ext>
            </a:extLst>
          </p:cNvPr>
          <p:cNvSpPr/>
          <p:nvPr/>
        </p:nvSpPr>
        <p:spPr bwMode="auto">
          <a:xfrm>
            <a:off x="9817991" y="5192432"/>
            <a:ext cx="1120780" cy="266660"/>
          </a:xfrm>
          <a:prstGeom prst="rect">
            <a:avLst/>
          </a:prstGeom>
          <a:solidFill>
            <a:schemeClr val="bg1">
              <a:lumMod val="50000"/>
            </a:scheme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396" name="TextBox 9395">
            <a:extLst>
              <a:ext uri="{FF2B5EF4-FFF2-40B4-BE49-F238E27FC236}">
                <a16:creationId xmlns:a16="http://schemas.microsoft.com/office/drawing/2014/main" id="{B3E5A56C-CCEA-F61E-D878-5322B486BBBE}"/>
              </a:ext>
            </a:extLst>
          </p:cNvPr>
          <p:cNvSpPr txBox="1"/>
          <p:nvPr/>
        </p:nvSpPr>
        <p:spPr bwMode="auto">
          <a:xfrm rot="16200000">
            <a:off x="5518394" y="3525763"/>
            <a:ext cx="18213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pCR, % (95% CI)</a:t>
            </a:r>
          </a:p>
        </p:txBody>
      </p:sp>
      <p:grpSp>
        <p:nvGrpSpPr>
          <p:cNvPr id="9397" name="Group 9396">
            <a:extLst>
              <a:ext uri="{FF2B5EF4-FFF2-40B4-BE49-F238E27FC236}">
                <a16:creationId xmlns:a16="http://schemas.microsoft.com/office/drawing/2014/main" id="{A7E7CF7B-5CF7-758C-137B-9D2F92706237}"/>
              </a:ext>
            </a:extLst>
          </p:cNvPr>
          <p:cNvGrpSpPr/>
          <p:nvPr/>
        </p:nvGrpSpPr>
        <p:grpSpPr>
          <a:xfrm>
            <a:off x="6912230" y="1927910"/>
            <a:ext cx="91440" cy="3541034"/>
            <a:chOff x="1273972" y="1937555"/>
            <a:chExt cx="91440" cy="3541034"/>
          </a:xfrm>
        </p:grpSpPr>
        <p:cxnSp>
          <p:nvCxnSpPr>
            <p:cNvPr id="9410" name="Straight Connector 9409">
              <a:extLst>
                <a:ext uri="{FF2B5EF4-FFF2-40B4-BE49-F238E27FC236}">
                  <a16:creationId xmlns:a16="http://schemas.microsoft.com/office/drawing/2014/main" id="{1F24E281-E412-8BE5-9F7E-A7B745498CEC}"/>
                </a:ext>
              </a:extLst>
            </p:cNvPr>
            <p:cNvCxnSpPr>
              <a:cxnSpLocks/>
            </p:cNvCxnSpPr>
            <p:nvPr/>
          </p:nvCxnSpPr>
          <p:spPr bwMode="auto">
            <a:xfrm>
              <a:off x="1273972" y="1937555"/>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1CA766DE-B699-F9FB-D91B-EFA826AD25E0}"/>
                </a:ext>
              </a:extLst>
            </p:cNvPr>
            <p:cNvCxnSpPr>
              <a:cxnSpLocks/>
            </p:cNvCxnSpPr>
            <p:nvPr/>
          </p:nvCxnSpPr>
          <p:spPr bwMode="auto">
            <a:xfrm>
              <a:off x="1273972" y="2291658"/>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412" name="Straight Connector 9411">
              <a:extLst>
                <a:ext uri="{FF2B5EF4-FFF2-40B4-BE49-F238E27FC236}">
                  <a16:creationId xmlns:a16="http://schemas.microsoft.com/office/drawing/2014/main" id="{23036860-A36B-FBB4-0FDF-BA3F472E1809}"/>
                </a:ext>
              </a:extLst>
            </p:cNvPr>
            <p:cNvCxnSpPr>
              <a:cxnSpLocks/>
            </p:cNvCxnSpPr>
            <p:nvPr/>
          </p:nvCxnSpPr>
          <p:spPr bwMode="auto">
            <a:xfrm>
              <a:off x="1273972" y="2645761"/>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054BAE57-89BB-0C95-191A-19AD171F8811}"/>
                </a:ext>
              </a:extLst>
            </p:cNvPr>
            <p:cNvCxnSpPr>
              <a:cxnSpLocks/>
            </p:cNvCxnSpPr>
            <p:nvPr/>
          </p:nvCxnSpPr>
          <p:spPr bwMode="auto">
            <a:xfrm>
              <a:off x="1273972" y="2999864"/>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96AE453A-0168-F5CB-9D55-24581F4A061F}"/>
                </a:ext>
              </a:extLst>
            </p:cNvPr>
            <p:cNvCxnSpPr>
              <a:cxnSpLocks/>
            </p:cNvCxnSpPr>
            <p:nvPr/>
          </p:nvCxnSpPr>
          <p:spPr bwMode="auto">
            <a:xfrm>
              <a:off x="1273972" y="3353967"/>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415" name="Straight Connector 9414">
              <a:extLst>
                <a:ext uri="{FF2B5EF4-FFF2-40B4-BE49-F238E27FC236}">
                  <a16:creationId xmlns:a16="http://schemas.microsoft.com/office/drawing/2014/main" id="{14CC078A-0554-AFE9-5651-A06968EE211F}"/>
                </a:ext>
              </a:extLst>
            </p:cNvPr>
            <p:cNvCxnSpPr>
              <a:cxnSpLocks/>
            </p:cNvCxnSpPr>
            <p:nvPr/>
          </p:nvCxnSpPr>
          <p:spPr bwMode="auto">
            <a:xfrm>
              <a:off x="1273972" y="3708070"/>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416" name="Straight Connector 9415">
              <a:extLst>
                <a:ext uri="{FF2B5EF4-FFF2-40B4-BE49-F238E27FC236}">
                  <a16:creationId xmlns:a16="http://schemas.microsoft.com/office/drawing/2014/main" id="{2E419C61-0A80-7CC3-1C63-15434B4980A0}"/>
                </a:ext>
              </a:extLst>
            </p:cNvPr>
            <p:cNvCxnSpPr>
              <a:cxnSpLocks/>
            </p:cNvCxnSpPr>
            <p:nvPr/>
          </p:nvCxnSpPr>
          <p:spPr bwMode="auto">
            <a:xfrm>
              <a:off x="1273972" y="4062173"/>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417" name="Straight Connector 9416">
              <a:extLst>
                <a:ext uri="{FF2B5EF4-FFF2-40B4-BE49-F238E27FC236}">
                  <a16:creationId xmlns:a16="http://schemas.microsoft.com/office/drawing/2014/main" id="{A18309EB-63CB-BAEC-A413-B706B81DAEC6}"/>
                </a:ext>
              </a:extLst>
            </p:cNvPr>
            <p:cNvCxnSpPr>
              <a:cxnSpLocks/>
            </p:cNvCxnSpPr>
            <p:nvPr/>
          </p:nvCxnSpPr>
          <p:spPr bwMode="auto">
            <a:xfrm>
              <a:off x="1273972" y="4416276"/>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418" name="Straight Connector 9417">
              <a:extLst>
                <a:ext uri="{FF2B5EF4-FFF2-40B4-BE49-F238E27FC236}">
                  <a16:creationId xmlns:a16="http://schemas.microsoft.com/office/drawing/2014/main" id="{80B7F827-D0FD-0C72-4308-56D615D7126B}"/>
                </a:ext>
              </a:extLst>
            </p:cNvPr>
            <p:cNvCxnSpPr>
              <a:cxnSpLocks/>
            </p:cNvCxnSpPr>
            <p:nvPr/>
          </p:nvCxnSpPr>
          <p:spPr bwMode="auto">
            <a:xfrm>
              <a:off x="1273972" y="4770379"/>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419" name="Straight Connector 9418">
              <a:extLst>
                <a:ext uri="{FF2B5EF4-FFF2-40B4-BE49-F238E27FC236}">
                  <a16:creationId xmlns:a16="http://schemas.microsoft.com/office/drawing/2014/main" id="{399F55FE-9E21-1161-1F28-1ABA31B1EDB3}"/>
                </a:ext>
              </a:extLst>
            </p:cNvPr>
            <p:cNvCxnSpPr>
              <a:cxnSpLocks/>
            </p:cNvCxnSpPr>
            <p:nvPr/>
          </p:nvCxnSpPr>
          <p:spPr bwMode="auto">
            <a:xfrm>
              <a:off x="1273972" y="5124482"/>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9420" name="Straight Connector 9419">
              <a:extLst>
                <a:ext uri="{FF2B5EF4-FFF2-40B4-BE49-F238E27FC236}">
                  <a16:creationId xmlns:a16="http://schemas.microsoft.com/office/drawing/2014/main" id="{4E2F05BE-6FE0-0C91-053C-6C249355C4C2}"/>
                </a:ext>
              </a:extLst>
            </p:cNvPr>
            <p:cNvCxnSpPr>
              <a:cxnSpLocks/>
            </p:cNvCxnSpPr>
            <p:nvPr/>
          </p:nvCxnSpPr>
          <p:spPr bwMode="auto">
            <a:xfrm>
              <a:off x="1273972" y="5478589"/>
              <a:ext cx="91440" cy="0"/>
            </a:xfrm>
            <a:prstGeom prst="line">
              <a:avLst/>
            </a:prstGeom>
            <a:noFill/>
            <a:ln w="12700" cap="flat" cmpd="sng" algn="ctr">
              <a:solidFill>
                <a:srgbClr val="000000"/>
              </a:solidFill>
              <a:prstDash val="solid"/>
              <a:round/>
              <a:headEnd type="none" w="med" len="med"/>
              <a:tailEnd type="none" w="med" len="med"/>
            </a:ln>
            <a:effectLst/>
          </p:spPr>
        </p:cxnSp>
      </p:grpSp>
      <p:sp>
        <p:nvSpPr>
          <p:cNvPr id="9398" name="Freeform 9237">
            <a:extLst>
              <a:ext uri="{FF2B5EF4-FFF2-40B4-BE49-F238E27FC236}">
                <a16:creationId xmlns:a16="http://schemas.microsoft.com/office/drawing/2014/main" id="{0E95B086-11CB-B69B-294D-040498E4F236}"/>
              </a:ext>
            </a:extLst>
          </p:cNvPr>
          <p:cNvSpPr/>
          <p:nvPr/>
        </p:nvSpPr>
        <p:spPr bwMode="auto">
          <a:xfrm>
            <a:off x="8133952" y="2369169"/>
            <a:ext cx="76962" cy="1089345"/>
          </a:xfrm>
          <a:custGeom>
            <a:avLst/>
            <a:gdLst>
              <a:gd name="connsiteX0" fmla="*/ 0 w 323134"/>
              <a:gd name="connsiteY0" fmla="*/ 199380 h 199380"/>
              <a:gd name="connsiteX1" fmla="*/ 0 w 323134"/>
              <a:gd name="connsiteY1" fmla="*/ 0 h 199380"/>
              <a:gd name="connsiteX2" fmla="*/ 323134 w 323134"/>
              <a:gd name="connsiteY2" fmla="*/ 0 h 199380"/>
            </a:gdLst>
            <a:ahLst/>
            <a:cxnLst>
              <a:cxn ang="0">
                <a:pos x="connsiteX0" y="connsiteY0"/>
              </a:cxn>
              <a:cxn ang="0">
                <a:pos x="connsiteX1" y="connsiteY1"/>
              </a:cxn>
              <a:cxn ang="0">
                <a:pos x="connsiteX2" y="connsiteY2"/>
              </a:cxn>
            </a:cxnLst>
            <a:rect l="l" t="t" r="r" b="b"/>
            <a:pathLst>
              <a:path w="323134" h="199380">
                <a:moveTo>
                  <a:pt x="0" y="199380"/>
                </a:moveTo>
                <a:lnTo>
                  <a:pt x="0" y="0"/>
                </a:lnTo>
                <a:lnTo>
                  <a:pt x="323134" y="0"/>
                </a:lnTo>
              </a:path>
            </a:pathLst>
          </a:custGeom>
          <a:noFill/>
          <a:ln w="28575">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399" name="Freeform 9238">
            <a:extLst>
              <a:ext uri="{FF2B5EF4-FFF2-40B4-BE49-F238E27FC236}">
                <a16:creationId xmlns:a16="http://schemas.microsoft.com/office/drawing/2014/main" id="{94A56283-EA9B-DDCF-481B-FF5549196041}"/>
              </a:ext>
            </a:extLst>
          </p:cNvPr>
          <p:cNvSpPr/>
          <p:nvPr/>
        </p:nvSpPr>
        <p:spPr bwMode="auto">
          <a:xfrm>
            <a:off x="10238786" y="2362294"/>
            <a:ext cx="136478" cy="2208873"/>
          </a:xfrm>
          <a:custGeom>
            <a:avLst/>
            <a:gdLst>
              <a:gd name="connsiteX0" fmla="*/ 0 w 330009"/>
              <a:gd name="connsiteY0" fmla="*/ 0 h 1643170"/>
              <a:gd name="connsiteX1" fmla="*/ 330009 w 330009"/>
              <a:gd name="connsiteY1" fmla="*/ 0 h 1643170"/>
              <a:gd name="connsiteX2" fmla="*/ 330009 w 330009"/>
              <a:gd name="connsiteY2" fmla="*/ 1643170 h 1643170"/>
            </a:gdLst>
            <a:ahLst/>
            <a:cxnLst>
              <a:cxn ang="0">
                <a:pos x="connsiteX0" y="connsiteY0"/>
              </a:cxn>
              <a:cxn ang="0">
                <a:pos x="connsiteX1" y="connsiteY1"/>
              </a:cxn>
              <a:cxn ang="0">
                <a:pos x="connsiteX2" y="connsiteY2"/>
              </a:cxn>
            </a:cxnLst>
            <a:rect l="l" t="t" r="r" b="b"/>
            <a:pathLst>
              <a:path w="330009" h="1643170">
                <a:moveTo>
                  <a:pt x="0" y="0"/>
                </a:moveTo>
                <a:lnTo>
                  <a:pt x="330009" y="0"/>
                </a:lnTo>
                <a:lnTo>
                  <a:pt x="330009" y="1643170"/>
                </a:lnTo>
              </a:path>
            </a:pathLst>
          </a:custGeom>
          <a:noFill/>
          <a:ln w="28575">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nvGrpSpPr>
          <p:cNvPr id="9400" name="Group 9399">
            <a:extLst>
              <a:ext uri="{FF2B5EF4-FFF2-40B4-BE49-F238E27FC236}">
                <a16:creationId xmlns:a16="http://schemas.microsoft.com/office/drawing/2014/main" id="{8D9971ED-F639-EBE8-584F-3C7223143AC3}"/>
              </a:ext>
            </a:extLst>
          </p:cNvPr>
          <p:cNvGrpSpPr/>
          <p:nvPr/>
        </p:nvGrpSpPr>
        <p:grpSpPr>
          <a:xfrm>
            <a:off x="8080286" y="3894022"/>
            <a:ext cx="130628" cy="557784"/>
            <a:chOff x="3607164" y="3100026"/>
            <a:chExt cx="130628" cy="656571"/>
          </a:xfrm>
        </p:grpSpPr>
        <p:cxnSp>
          <p:nvCxnSpPr>
            <p:cNvPr id="9407" name="Straight Connector 9406">
              <a:extLst>
                <a:ext uri="{FF2B5EF4-FFF2-40B4-BE49-F238E27FC236}">
                  <a16:creationId xmlns:a16="http://schemas.microsoft.com/office/drawing/2014/main" id="{98190A38-FB02-8678-881D-C251153E1B4C}"/>
                </a:ext>
              </a:extLst>
            </p:cNvPr>
            <p:cNvCxnSpPr>
              <a:cxnSpLocks/>
            </p:cNvCxnSpPr>
            <p:nvPr/>
          </p:nvCxnSpPr>
          <p:spPr bwMode="auto">
            <a:xfrm>
              <a:off x="3672478" y="3101402"/>
              <a:ext cx="0" cy="655195"/>
            </a:xfrm>
            <a:prstGeom prst="line">
              <a:avLst/>
            </a:prstGeom>
            <a:noFill/>
            <a:ln w="28575" cap="flat" cmpd="sng" algn="ctr">
              <a:solidFill>
                <a:srgbClr val="000000"/>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BB5B14E8-4FC3-7F9F-0736-89841177CE59}"/>
                </a:ext>
              </a:extLst>
            </p:cNvPr>
            <p:cNvCxnSpPr>
              <a:cxnSpLocks/>
            </p:cNvCxnSpPr>
            <p:nvPr/>
          </p:nvCxnSpPr>
          <p:spPr bwMode="auto">
            <a:xfrm>
              <a:off x="3607164" y="3754075"/>
              <a:ext cx="130628" cy="0"/>
            </a:xfrm>
            <a:prstGeom prst="line">
              <a:avLst/>
            </a:prstGeom>
            <a:noFill/>
            <a:ln w="28575" cap="flat" cmpd="sng" algn="ctr">
              <a:solidFill>
                <a:srgbClr val="000000"/>
              </a:solidFill>
              <a:prstDash val="solid"/>
              <a:round/>
              <a:headEnd type="none" w="med" len="med"/>
              <a:tailEnd type="none" w="med" len="med"/>
            </a:ln>
            <a:effectLst/>
          </p:spPr>
        </p:cxnSp>
        <p:cxnSp>
          <p:nvCxnSpPr>
            <p:cNvPr id="9409" name="Straight Connector 9408">
              <a:extLst>
                <a:ext uri="{FF2B5EF4-FFF2-40B4-BE49-F238E27FC236}">
                  <a16:creationId xmlns:a16="http://schemas.microsoft.com/office/drawing/2014/main" id="{B9D706CF-C02B-322D-C32C-EF0CCF702A75}"/>
                </a:ext>
              </a:extLst>
            </p:cNvPr>
            <p:cNvCxnSpPr>
              <a:cxnSpLocks/>
            </p:cNvCxnSpPr>
            <p:nvPr/>
          </p:nvCxnSpPr>
          <p:spPr bwMode="auto">
            <a:xfrm>
              <a:off x="3607164" y="3100026"/>
              <a:ext cx="130628" cy="0"/>
            </a:xfrm>
            <a:prstGeom prst="line">
              <a:avLst/>
            </a:prstGeom>
            <a:noFill/>
            <a:ln w="28575" cap="flat" cmpd="sng" algn="ctr">
              <a:solidFill>
                <a:srgbClr val="000000"/>
              </a:solidFill>
              <a:prstDash val="solid"/>
              <a:round/>
              <a:headEnd type="none" w="med" len="med"/>
              <a:tailEnd type="none" w="med" len="med"/>
            </a:ln>
            <a:effectLst/>
          </p:spPr>
        </p:cxnSp>
      </p:grpSp>
      <p:grpSp>
        <p:nvGrpSpPr>
          <p:cNvPr id="9401" name="Group 9400">
            <a:extLst>
              <a:ext uri="{FF2B5EF4-FFF2-40B4-BE49-F238E27FC236}">
                <a16:creationId xmlns:a16="http://schemas.microsoft.com/office/drawing/2014/main" id="{5C0B59A9-4272-5E4A-52BC-51F803BC0710}"/>
              </a:ext>
            </a:extLst>
          </p:cNvPr>
          <p:cNvGrpSpPr/>
          <p:nvPr/>
        </p:nvGrpSpPr>
        <p:grpSpPr>
          <a:xfrm>
            <a:off x="10334169" y="5020342"/>
            <a:ext cx="130628" cy="292608"/>
            <a:chOff x="3607164" y="3100026"/>
            <a:chExt cx="130628" cy="656571"/>
          </a:xfrm>
        </p:grpSpPr>
        <p:cxnSp>
          <p:nvCxnSpPr>
            <p:cNvPr id="9404" name="Straight Connector 9403">
              <a:extLst>
                <a:ext uri="{FF2B5EF4-FFF2-40B4-BE49-F238E27FC236}">
                  <a16:creationId xmlns:a16="http://schemas.microsoft.com/office/drawing/2014/main" id="{B77AEE40-E524-37DE-333D-C8EFFA1DEBD3}"/>
                </a:ext>
              </a:extLst>
            </p:cNvPr>
            <p:cNvCxnSpPr>
              <a:cxnSpLocks/>
            </p:cNvCxnSpPr>
            <p:nvPr/>
          </p:nvCxnSpPr>
          <p:spPr bwMode="auto">
            <a:xfrm>
              <a:off x="3672478" y="3101402"/>
              <a:ext cx="0" cy="655195"/>
            </a:xfrm>
            <a:prstGeom prst="line">
              <a:avLst/>
            </a:prstGeom>
            <a:noFill/>
            <a:ln w="28575" cap="flat" cmpd="sng" algn="ctr">
              <a:solidFill>
                <a:srgbClr val="000000"/>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577C89C5-AAC2-0C8D-6960-68520AA4799E}"/>
                </a:ext>
              </a:extLst>
            </p:cNvPr>
            <p:cNvCxnSpPr>
              <a:cxnSpLocks/>
            </p:cNvCxnSpPr>
            <p:nvPr/>
          </p:nvCxnSpPr>
          <p:spPr bwMode="auto">
            <a:xfrm>
              <a:off x="3607164" y="3754075"/>
              <a:ext cx="130628" cy="0"/>
            </a:xfrm>
            <a:prstGeom prst="line">
              <a:avLst/>
            </a:prstGeom>
            <a:noFill/>
            <a:ln w="28575" cap="flat" cmpd="sng" algn="ctr">
              <a:solidFill>
                <a:srgbClr val="000000"/>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79D43246-37E9-8056-AE1C-DF9AC834D6EC}"/>
                </a:ext>
              </a:extLst>
            </p:cNvPr>
            <p:cNvCxnSpPr>
              <a:cxnSpLocks/>
            </p:cNvCxnSpPr>
            <p:nvPr/>
          </p:nvCxnSpPr>
          <p:spPr bwMode="auto">
            <a:xfrm>
              <a:off x="3607164" y="3100026"/>
              <a:ext cx="130628" cy="0"/>
            </a:xfrm>
            <a:prstGeom prst="line">
              <a:avLst/>
            </a:prstGeom>
            <a:noFill/>
            <a:ln w="28575" cap="flat" cmpd="sng" algn="ctr">
              <a:solidFill>
                <a:srgbClr val="000000"/>
              </a:solidFill>
              <a:prstDash val="solid"/>
              <a:round/>
              <a:headEnd type="none" w="med" len="med"/>
              <a:tailEnd type="none" w="med" len="med"/>
            </a:ln>
            <a:effectLst/>
          </p:spPr>
        </p:cxnSp>
      </p:grpSp>
      <p:sp>
        <p:nvSpPr>
          <p:cNvPr id="9402" name="TextBox 9401">
            <a:extLst>
              <a:ext uri="{FF2B5EF4-FFF2-40B4-BE49-F238E27FC236}">
                <a16:creationId xmlns:a16="http://schemas.microsoft.com/office/drawing/2014/main" id="{D36A83D0-186F-6E4C-CA73-DA3A717424F5}"/>
              </a:ext>
            </a:extLst>
          </p:cNvPr>
          <p:cNvSpPr txBox="1"/>
          <p:nvPr/>
        </p:nvSpPr>
        <p:spPr bwMode="auto">
          <a:xfrm>
            <a:off x="9762670" y="4521259"/>
            <a:ext cx="12314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4.0%</a:t>
            </a:r>
            <a:b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(2.3%-6.4%)</a:t>
            </a:r>
          </a:p>
        </p:txBody>
      </p:sp>
      <p:sp>
        <p:nvSpPr>
          <p:cNvPr id="9403" name="Freeform 51">
            <a:extLst>
              <a:ext uri="{FF2B5EF4-FFF2-40B4-BE49-F238E27FC236}">
                <a16:creationId xmlns:a16="http://schemas.microsoft.com/office/drawing/2014/main" id="{870C9480-88A3-CCC3-65D0-E68333E45349}"/>
              </a:ext>
            </a:extLst>
          </p:cNvPr>
          <p:cNvSpPr/>
          <p:nvPr/>
        </p:nvSpPr>
        <p:spPr bwMode="auto">
          <a:xfrm>
            <a:off x="6996040" y="1819155"/>
            <a:ext cx="4434840" cy="3648456"/>
          </a:xfrm>
          <a:custGeom>
            <a:avLst/>
            <a:gdLst>
              <a:gd name="connsiteX0" fmla="*/ 0 w 4434840"/>
              <a:gd name="connsiteY0" fmla="*/ 0 h 3648456"/>
              <a:gd name="connsiteX1" fmla="*/ 0 w 4434840"/>
              <a:gd name="connsiteY1" fmla="*/ 3648456 h 3648456"/>
              <a:gd name="connsiteX2" fmla="*/ 4434840 w 4434840"/>
              <a:gd name="connsiteY2" fmla="*/ 3648456 h 3648456"/>
            </a:gdLst>
            <a:ahLst/>
            <a:cxnLst>
              <a:cxn ang="0">
                <a:pos x="connsiteX0" y="connsiteY0"/>
              </a:cxn>
              <a:cxn ang="0">
                <a:pos x="connsiteX1" y="connsiteY1"/>
              </a:cxn>
              <a:cxn ang="0">
                <a:pos x="connsiteX2" y="connsiteY2"/>
              </a:cxn>
            </a:cxnLst>
            <a:rect l="l" t="t" r="r" b="b"/>
            <a:pathLst>
              <a:path w="4434840" h="3648456">
                <a:moveTo>
                  <a:pt x="0" y="0"/>
                </a:moveTo>
                <a:lnTo>
                  <a:pt x="0" y="3648456"/>
                </a:lnTo>
                <a:lnTo>
                  <a:pt x="4434840" y="3648456"/>
                </a:lnTo>
              </a:path>
            </a:pathLst>
          </a:custGeom>
          <a:noFill/>
          <a:ln w="12700">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 name="Title 1">
            <a:extLst>
              <a:ext uri="{FF2B5EF4-FFF2-40B4-BE49-F238E27FC236}">
                <a16:creationId xmlns:a16="http://schemas.microsoft.com/office/drawing/2014/main" id="{23C48348-43E2-5701-4D82-C805610021AB}"/>
              </a:ext>
            </a:extLst>
          </p:cNvPr>
          <p:cNvSpPr>
            <a:spLocks noGrp="1"/>
          </p:cNvSpPr>
          <p:nvPr>
            <p:ph type="title"/>
          </p:nvPr>
        </p:nvSpPr>
        <p:spPr>
          <a:xfrm>
            <a:off x="231078" y="260162"/>
            <a:ext cx="11740260" cy="1044132"/>
          </a:xfrm>
        </p:spPr>
        <p:txBody>
          <a:bodyPr/>
          <a:lstStyle/>
          <a:p>
            <a:r>
              <a:rPr lang="en-US" dirty="0"/>
              <a:t>KEYNOTE-671: Neoadj Pembrolizumab + Platinum CT</a:t>
            </a:r>
            <a:br>
              <a:rPr lang="en-US" dirty="0"/>
            </a:br>
            <a:r>
              <a:rPr lang="en-US" dirty="0"/>
              <a:t>for Resectable Stage II, IIIA, or IIIB (N2) NSCLC</a:t>
            </a:r>
          </a:p>
        </p:txBody>
      </p:sp>
      <p:sp>
        <p:nvSpPr>
          <p:cNvPr id="4" name="Content Placeholder 3">
            <a:extLst>
              <a:ext uri="{FF2B5EF4-FFF2-40B4-BE49-F238E27FC236}">
                <a16:creationId xmlns:a16="http://schemas.microsoft.com/office/drawing/2014/main" id="{6D9D01CC-D884-A302-B7BD-4538961D00EC}"/>
              </a:ext>
            </a:extLst>
          </p:cNvPr>
          <p:cNvSpPr>
            <a:spLocks noGrp="1"/>
          </p:cNvSpPr>
          <p:nvPr>
            <p:ph sz="quarter" idx="10"/>
          </p:nvPr>
        </p:nvSpPr>
        <p:spPr/>
        <p:txBody>
          <a:bodyPr/>
          <a:lstStyle/>
          <a:p>
            <a:r>
              <a:rPr lang="en-US" dirty="0"/>
              <a:t>Wakelee. ASCO 2023. Abstr LBA100. Wakelee. NEJM. 2023;389:491. Spicer. Lancet. 2024;404:1240. </a:t>
            </a:r>
            <a:br>
              <a:rPr lang="en-US" dirty="0"/>
            </a:br>
            <a:r>
              <a:rPr lang="en-US" dirty="0"/>
              <a:t>Liberman. Ann Thorac Surg. 2026;121:281. </a:t>
            </a:r>
          </a:p>
        </p:txBody>
      </p:sp>
    </p:spTree>
    <p:extLst>
      <p:ext uri="{BB962C8B-B14F-4D97-AF65-F5344CB8AC3E}">
        <p14:creationId xmlns:p14="http://schemas.microsoft.com/office/powerpoint/2010/main" val="13784509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 name="Freeform: Shape 430">
            <a:extLst>
              <a:ext uri="{FF2B5EF4-FFF2-40B4-BE49-F238E27FC236}">
                <a16:creationId xmlns:a16="http://schemas.microsoft.com/office/drawing/2014/main" id="{F7E24E95-B98D-82A7-B31B-C8676C8276F2}"/>
              </a:ext>
            </a:extLst>
          </p:cNvPr>
          <p:cNvSpPr/>
          <p:nvPr/>
        </p:nvSpPr>
        <p:spPr>
          <a:xfrm>
            <a:off x="6994705" y="1834515"/>
            <a:ext cx="4606290" cy="725805"/>
          </a:xfrm>
          <a:custGeom>
            <a:avLst/>
            <a:gdLst>
              <a:gd name="csX0" fmla="*/ 0 w 4606290"/>
              <a:gd name="csY0" fmla="*/ 0 h 725805"/>
              <a:gd name="csX1" fmla="*/ 88583 w 4606290"/>
              <a:gd name="csY1" fmla="*/ 0 h 725805"/>
              <a:gd name="csX2" fmla="*/ 88583 w 4606290"/>
              <a:gd name="csY2" fmla="*/ 28575 h 725805"/>
              <a:gd name="csX3" fmla="*/ 160020 w 4606290"/>
              <a:gd name="csY3" fmla="*/ 28575 h 725805"/>
              <a:gd name="csX4" fmla="*/ 160020 w 4606290"/>
              <a:gd name="csY4" fmla="*/ 65723 h 725805"/>
              <a:gd name="csX5" fmla="*/ 251460 w 4606290"/>
              <a:gd name="csY5" fmla="*/ 65723 h 725805"/>
              <a:gd name="csX6" fmla="*/ 251460 w 4606290"/>
              <a:gd name="csY6" fmla="*/ 85725 h 725805"/>
              <a:gd name="csX7" fmla="*/ 302895 w 4606290"/>
              <a:gd name="csY7" fmla="*/ 85725 h 725805"/>
              <a:gd name="csX8" fmla="*/ 302895 w 4606290"/>
              <a:gd name="csY8" fmla="*/ 102870 h 725805"/>
              <a:gd name="csX9" fmla="*/ 348615 w 4606290"/>
              <a:gd name="csY9" fmla="*/ 102870 h 725805"/>
              <a:gd name="csX10" fmla="*/ 351473 w 4606290"/>
              <a:gd name="csY10" fmla="*/ 105728 h 725805"/>
              <a:gd name="csX11" fmla="*/ 400050 w 4606290"/>
              <a:gd name="csY11" fmla="*/ 105728 h 725805"/>
              <a:gd name="csX12" fmla="*/ 400050 w 4606290"/>
              <a:gd name="csY12" fmla="*/ 134303 h 725805"/>
              <a:gd name="csX13" fmla="*/ 460058 w 4606290"/>
              <a:gd name="csY13" fmla="*/ 134303 h 725805"/>
              <a:gd name="csX14" fmla="*/ 460058 w 4606290"/>
              <a:gd name="csY14" fmla="*/ 154305 h 725805"/>
              <a:gd name="csX15" fmla="*/ 508635 w 4606290"/>
              <a:gd name="csY15" fmla="*/ 154305 h 725805"/>
              <a:gd name="csX16" fmla="*/ 508635 w 4606290"/>
              <a:gd name="csY16" fmla="*/ 171450 h 725805"/>
              <a:gd name="csX17" fmla="*/ 591503 w 4606290"/>
              <a:gd name="csY17" fmla="*/ 171450 h 725805"/>
              <a:gd name="csX18" fmla="*/ 591503 w 4606290"/>
              <a:gd name="csY18" fmla="*/ 200025 h 725805"/>
              <a:gd name="csX19" fmla="*/ 642938 w 4606290"/>
              <a:gd name="csY19" fmla="*/ 200025 h 725805"/>
              <a:gd name="csX20" fmla="*/ 642938 w 4606290"/>
              <a:gd name="csY20" fmla="*/ 217170 h 725805"/>
              <a:gd name="csX21" fmla="*/ 731520 w 4606290"/>
              <a:gd name="csY21" fmla="*/ 217170 h 725805"/>
              <a:gd name="csX22" fmla="*/ 731520 w 4606290"/>
              <a:gd name="csY22" fmla="*/ 240030 h 725805"/>
              <a:gd name="csX23" fmla="*/ 834390 w 4606290"/>
              <a:gd name="csY23" fmla="*/ 240030 h 725805"/>
              <a:gd name="csX24" fmla="*/ 834390 w 4606290"/>
              <a:gd name="csY24" fmla="*/ 254318 h 725805"/>
              <a:gd name="csX25" fmla="*/ 908685 w 4606290"/>
              <a:gd name="csY25" fmla="*/ 254318 h 725805"/>
              <a:gd name="csX26" fmla="*/ 908685 w 4606290"/>
              <a:gd name="csY26" fmla="*/ 282893 h 725805"/>
              <a:gd name="csX27" fmla="*/ 962978 w 4606290"/>
              <a:gd name="csY27" fmla="*/ 282893 h 725805"/>
              <a:gd name="csX28" fmla="*/ 962978 w 4606290"/>
              <a:gd name="csY28" fmla="*/ 300038 h 725805"/>
              <a:gd name="csX29" fmla="*/ 1005840 w 4606290"/>
              <a:gd name="csY29" fmla="*/ 300038 h 725805"/>
              <a:gd name="csX30" fmla="*/ 1005840 w 4606290"/>
              <a:gd name="csY30" fmla="*/ 325755 h 725805"/>
              <a:gd name="csX31" fmla="*/ 1088708 w 4606290"/>
              <a:gd name="csY31" fmla="*/ 325755 h 725805"/>
              <a:gd name="csX32" fmla="*/ 1088708 w 4606290"/>
              <a:gd name="csY32" fmla="*/ 334328 h 725805"/>
              <a:gd name="csX33" fmla="*/ 1151573 w 4606290"/>
              <a:gd name="csY33" fmla="*/ 334328 h 725805"/>
              <a:gd name="csX34" fmla="*/ 1151573 w 4606290"/>
              <a:gd name="csY34" fmla="*/ 354330 h 725805"/>
              <a:gd name="csX35" fmla="*/ 1348740 w 4606290"/>
              <a:gd name="csY35" fmla="*/ 354330 h 725805"/>
              <a:gd name="csX36" fmla="*/ 1348740 w 4606290"/>
              <a:gd name="csY36" fmla="*/ 368618 h 725805"/>
              <a:gd name="csX37" fmla="*/ 1485900 w 4606290"/>
              <a:gd name="csY37" fmla="*/ 368618 h 725805"/>
              <a:gd name="csX38" fmla="*/ 1485900 w 4606290"/>
              <a:gd name="csY38" fmla="*/ 382905 h 725805"/>
              <a:gd name="csX39" fmla="*/ 1594485 w 4606290"/>
              <a:gd name="csY39" fmla="*/ 382905 h 725805"/>
              <a:gd name="csX40" fmla="*/ 1594485 w 4606290"/>
              <a:gd name="csY40" fmla="*/ 400050 h 725805"/>
              <a:gd name="csX41" fmla="*/ 1680210 w 4606290"/>
              <a:gd name="csY41" fmla="*/ 400050 h 725805"/>
              <a:gd name="csX42" fmla="*/ 1680210 w 4606290"/>
              <a:gd name="csY42" fmla="*/ 411480 h 725805"/>
              <a:gd name="csX43" fmla="*/ 1734503 w 4606290"/>
              <a:gd name="csY43" fmla="*/ 411480 h 725805"/>
              <a:gd name="csX44" fmla="*/ 1734503 w 4606290"/>
              <a:gd name="csY44" fmla="*/ 434340 h 725805"/>
              <a:gd name="csX45" fmla="*/ 1794510 w 4606290"/>
              <a:gd name="csY45" fmla="*/ 434340 h 725805"/>
              <a:gd name="csX46" fmla="*/ 1794510 w 4606290"/>
              <a:gd name="csY46" fmla="*/ 465773 h 725805"/>
              <a:gd name="csX47" fmla="*/ 1905953 w 4606290"/>
              <a:gd name="csY47" fmla="*/ 465773 h 725805"/>
              <a:gd name="csX48" fmla="*/ 1905953 w 4606290"/>
              <a:gd name="csY48" fmla="*/ 491490 h 725805"/>
              <a:gd name="csX49" fmla="*/ 1957388 w 4606290"/>
              <a:gd name="csY49" fmla="*/ 491490 h 725805"/>
              <a:gd name="csX50" fmla="*/ 1957388 w 4606290"/>
              <a:gd name="csY50" fmla="*/ 508635 h 725805"/>
              <a:gd name="csX51" fmla="*/ 2048828 w 4606290"/>
              <a:gd name="csY51" fmla="*/ 508635 h 725805"/>
              <a:gd name="csX52" fmla="*/ 2048828 w 4606290"/>
              <a:gd name="csY52" fmla="*/ 517208 h 725805"/>
              <a:gd name="csX53" fmla="*/ 2165985 w 4606290"/>
              <a:gd name="csY53" fmla="*/ 517208 h 725805"/>
              <a:gd name="csX54" fmla="*/ 2165985 w 4606290"/>
              <a:gd name="csY54" fmla="*/ 531495 h 725805"/>
              <a:gd name="csX55" fmla="*/ 2208848 w 4606290"/>
              <a:gd name="csY55" fmla="*/ 531495 h 725805"/>
              <a:gd name="csX56" fmla="*/ 2208848 w 4606290"/>
              <a:gd name="csY56" fmla="*/ 562928 h 725805"/>
              <a:gd name="csX57" fmla="*/ 2280285 w 4606290"/>
              <a:gd name="csY57" fmla="*/ 562928 h 725805"/>
              <a:gd name="csX58" fmla="*/ 2280285 w 4606290"/>
              <a:gd name="csY58" fmla="*/ 591503 h 725805"/>
              <a:gd name="csX59" fmla="*/ 2471738 w 4606290"/>
              <a:gd name="csY59" fmla="*/ 591503 h 725805"/>
              <a:gd name="csX60" fmla="*/ 2471738 w 4606290"/>
              <a:gd name="csY60" fmla="*/ 620078 h 725805"/>
              <a:gd name="csX61" fmla="*/ 2577465 w 4606290"/>
              <a:gd name="csY61" fmla="*/ 620078 h 725805"/>
              <a:gd name="csX62" fmla="*/ 2577465 w 4606290"/>
              <a:gd name="csY62" fmla="*/ 620078 h 725805"/>
              <a:gd name="csX63" fmla="*/ 2657475 w 4606290"/>
              <a:gd name="csY63" fmla="*/ 620078 h 725805"/>
              <a:gd name="csX64" fmla="*/ 2657475 w 4606290"/>
              <a:gd name="csY64" fmla="*/ 631508 h 725805"/>
              <a:gd name="csX65" fmla="*/ 2826068 w 4606290"/>
              <a:gd name="csY65" fmla="*/ 631508 h 725805"/>
              <a:gd name="csX66" fmla="*/ 2826068 w 4606290"/>
              <a:gd name="csY66" fmla="*/ 637223 h 725805"/>
              <a:gd name="csX67" fmla="*/ 2871788 w 4606290"/>
              <a:gd name="csY67" fmla="*/ 637223 h 725805"/>
              <a:gd name="csX68" fmla="*/ 2871788 w 4606290"/>
              <a:gd name="csY68" fmla="*/ 651510 h 725805"/>
              <a:gd name="csX69" fmla="*/ 3117533 w 4606290"/>
              <a:gd name="csY69" fmla="*/ 651510 h 725805"/>
              <a:gd name="csX70" fmla="*/ 3117533 w 4606290"/>
              <a:gd name="csY70" fmla="*/ 665798 h 725805"/>
              <a:gd name="csX71" fmla="*/ 3231833 w 4606290"/>
              <a:gd name="csY71" fmla="*/ 665798 h 725805"/>
              <a:gd name="csX72" fmla="*/ 3231833 w 4606290"/>
              <a:gd name="csY72" fmla="*/ 682943 h 725805"/>
              <a:gd name="csX73" fmla="*/ 3554730 w 4606290"/>
              <a:gd name="csY73" fmla="*/ 682943 h 725805"/>
              <a:gd name="csX74" fmla="*/ 3554730 w 4606290"/>
              <a:gd name="csY74" fmla="*/ 697230 h 725805"/>
              <a:gd name="csX75" fmla="*/ 3583305 w 4606290"/>
              <a:gd name="csY75" fmla="*/ 697230 h 725805"/>
              <a:gd name="csX76" fmla="*/ 3583305 w 4606290"/>
              <a:gd name="csY76" fmla="*/ 725805 h 725805"/>
              <a:gd name="csX77" fmla="*/ 4606290 w 4606290"/>
              <a:gd name="csY77" fmla="*/ 725805 h 7258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Lst>
            <a:rect l="l" t="t" r="r" b="b"/>
            <a:pathLst>
              <a:path w="4606290" h="725805">
                <a:moveTo>
                  <a:pt x="0" y="0"/>
                </a:moveTo>
                <a:lnTo>
                  <a:pt x="88583" y="0"/>
                </a:lnTo>
                <a:lnTo>
                  <a:pt x="88583" y="28575"/>
                </a:lnTo>
                <a:lnTo>
                  <a:pt x="160020" y="28575"/>
                </a:lnTo>
                <a:lnTo>
                  <a:pt x="160020" y="65723"/>
                </a:lnTo>
                <a:lnTo>
                  <a:pt x="251460" y="65723"/>
                </a:lnTo>
                <a:lnTo>
                  <a:pt x="251460" y="85725"/>
                </a:lnTo>
                <a:lnTo>
                  <a:pt x="302895" y="85725"/>
                </a:lnTo>
                <a:lnTo>
                  <a:pt x="302895" y="102870"/>
                </a:lnTo>
                <a:lnTo>
                  <a:pt x="348615" y="102870"/>
                </a:lnTo>
                <a:lnTo>
                  <a:pt x="351473" y="105728"/>
                </a:lnTo>
                <a:lnTo>
                  <a:pt x="400050" y="105728"/>
                </a:lnTo>
                <a:lnTo>
                  <a:pt x="400050" y="134303"/>
                </a:lnTo>
                <a:lnTo>
                  <a:pt x="460058" y="134303"/>
                </a:lnTo>
                <a:lnTo>
                  <a:pt x="460058" y="154305"/>
                </a:lnTo>
                <a:lnTo>
                  <a:pt x="508635" y="154305"/>
                </a:lnTo>
                <a:lnTo>
                  <a:pt x="508635" y="171450"/>
                </a:lnTo>
                <a:lnTo>
                  <a:pt x="591503" y="171450"/>
                </a:lnTo>
                <a:lnTo>
                  <a:pt x="591503" y="200025"/>
                </a:lnTo>
                <a:lnTo>
                  <a:pt x="642938" y="200025"/>
                </a:lnTo>
                <a:lnTo>
                  <a:pt x="642938" y="217170"/>
                </a:lnTo>
                <a:lnTo>
                  <a:pt x="731520" y="217170"/>
                </a:lnTo>
                <a:lnTo>
                  <a:pt x="731520" y="240030"/>
                </a:lnTo>
                <a:lnTo>
                  <a:pt x="834390" y="240030"/>
                </a:lnTo>
                <a:lnTo>
                  <a:pt x="834390" y="254318"/>
                </a:lnTo>
                <a:lnTo>
                  <a:pt x="908685" y="254318"/>
                </a:lnTo>
                <a:lnTo>
                  <a:pt x="908685" y="282893"/>
                </a:lnTo>
                <a:lnTo>
                  <a:pt x="962978" y="282893"/>
                </a:lnTo>
                <a:lnTo>
                  <a:pt x="962978" y="300038"/>
                </a:lnTo>
                <a:lnTo>
                  <a:pt x="1005840" y="300038"/>
                </a:lnTo>
                <a:lnTo>
                  <a:pt x="1005840" y="325755"/>
                </a:lnTo>
                <a:lnTo>
                  <a:pt x="1088708" y="325755"/>
                </a:lnTo>
                <a:lnTo>
                  <a:pt x="1088708" y="334328"/>
                </a:lnTo>
                <a:lnTo>
                  <a:pt x="1151573" y="334328"/>
                </a:lnTo>
                <a:lnTo>
                  <a:pt x="1151573" y="354330"/>
                </a:lnTo>
                <a:lnTo>
                  <a:pt x="1348740" y="354330"/>
                </a:lnTo>
                <a:lnTo>
                  <a:pt x="1348740" y="368618"/>
                </a:lnTo>
                <a:lnTo>
                  <a:pt x="1485900" y="368618"/>
                </a:lnTo>
                <a:lnTo>
                  <a:pt x="1485900" y="382905"/>
                </a:lnTo>
                <a:lnTo>
                  <a:pt x="1594485" y="382905"/>
                </a:lnTo>
                <a:lnTo>
                  <a:pt x="1594485" y="400050"/>
                </a:lnTo>
                <a:lnTo>
                  <a:pt x="1680210" y="400050"/>
                </a:lnTo>
                <a:lnTo>
                  <a:pt x="1680210" y="411480"/>
                </a:lnTo>
                <a:lnTo>
                  <a:pt x="1734503" y="411480"/>
                </a:lnTo>
                <a:lnTo>
                  <a:pt x="1734503" y="434340"/>
                </a:lnTo>
                <a:lnTo>
                  <a:pt x="1794510" y="434340"/>
                </a:lnTo>
                <a:lnTo>
                  <a:pt x="1794510" y="465773"/>
                </a:lnTo>
                <a:lnTo>
                  <a:pt x="1905953" y="465773"/>
                </a:lnTo>
                <a:lnTo>
                  <a:pt x="1905953" y="491490"/>
                </a:lnTo>
                <a:lnTo>
                  <a:pt x="1957388" y="491490"/>
                </a:lnTo>
                <a:lnTo>
                  <a:pt x="1957388" y="508635"/>
                </a:lnTo>
                <a:lnTo>
                  <a:pt x="2048828" y="508635"/>
                </a:lnTo>
                <a:lnTo>
                  <a:pt x="2048828" y="517208"/>
                </a:lnTo>
                <a:lnTo>
                  <a:pt x="2165985" y="517208"/>
                </a:lnTo>
                <a:lnTo>
                  <a:pt x="2165985" y="531495"/>
                </a:lnTo>
                <a:lnTo>
                  <a:pt x="2208848" y="531495"/>
                </a:lnTo>
                <a:lnTo>
                  <a:pt x="2208848" y="562928"/>
                </a:lnTo>
                <a:lnTo>
                  <a:pt x="2280285" y="562928"/>
                </a:lnTo>
                <a:lnTo>
                  <a:pt x="2280285" y="591503"/>
                </a:lnTo>
                <a:lnTo>
                  <a:pt x="2471738" y="591503"/>
                </a:lnTo>
                <a:lnTo>
                  <a:pt x="2471738" y="620078"/>
                </a:lnTo>
                <a:lnTo>
                  <a:pt x="2577465" y="620078"/>
                </a:lnTo>
                <a:lnTo>
                  <a:pt x="2577465" y="620078"/>
                </a:lnTo>
                <a:lnTo>
                  <a:pt x="2657475" y="620078"/>
                </a:lnTo>
                <a:lnTo>
                  <a:pt x="2657475" y="631508"/>
                </a:lnTo>
                <a:lnTo>
                  <a:pt x="2826068" y="631508"/>
                </a:lnTo>
                <a:lnTo>
                  <a:pt x="2826068" y="637223"/>
                </a:lnTo>
                <a:lnTo>
                  <a:pt x="2871788" y="637223"/>
                </a:lnTo>
                <a:lnTo>
                  <a:pt x="2871788" y="651510"/>
                </a:lnTo>
                <a:lnTo>
                  <a:pt x="3117533" y="651510"/>
                </a:lnTo>
                <a:lnTo>
                  <a:pt x="3117533" y="665798"/>
                </a:lnTo>
                <a:lnTo>
                  <a:pt x="3231833" y="665798"/>
                </a:lnTo>
                <a:lnTo>
                  <a:pt x="3231833" y="682943"/>
                </a:lnTo>
                <a:lnTo>
                  <a:pt x="3554730" y="682943"/>
                </a:lnTo>
                <a:lnTo>
                  <a:pt x="3554730" y="697230"/>
                </a:lnTo>
                <a:lnTo>
                  <a:pt x="3583305" y="697230"/>
                </a:lnTo>
                <a:lnTo>
                  <a:pt x="3583305" y="725805"/>
                </a:lnTo>
                <a:lnTo>
                  <a:pt x="4606290" y="725805"/>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62" name="Group 461">
            <a:extLst>
              <a:ext uri="{FF2B5EF4-FFF2-40B4-BE49-F238E27FC236}">
                <a16:creationId xmlns:a16="http://schemas.microsoft.com/office/drawing/2014/main" id="{DCF95A6E-B25C-4106-D946-129432FF249F}"/>
              </a:ext>
            </a:extLst>
          </p:cNvPr>
          <p:cNvGrpSpPr/>
          <p:nvPr/>
        </p:nvGrpSpPr>
        <p:grpSpPr>
          <a:xfrm>
            <a:off x="7246233" y="1828799"/>
            <a:ext cx="4348685" cy="731521"/>
            <a:chOff x="7286693" y="1828799"/>
            <a:chExt cx="4348685" cy="731521"/>
          </a:xfrm>
        </p:grpSpPr>
        <p:cxnSp>
          <p:nvCxnSpPr>
            <p:cNvPr id="362" name="Straight Connector 361">
              <a:extLst>
                <a:ext uri="{FF2B5EF4-FFF2-40B4-BE49-F238E27FC236}">
                  <a16:creationId xmlns:a16="http://schemas.microsoft.com/office/drawing/2014/main" id="{530BF789-40B3-C272-ABBD-BE80E6C4E1BF}"/>
                </a:ext>
              </a:extLst>
            </p:cNvPr>
            <p:cNvCxnSpPr/>
            <p:nvPr/>
          </p:nvCxnSpPr>
          <p:spPr>
            <a:xfrm>
              <a:off x="7286693" y="1828799"/>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3" name="Straight Connector 362">
              <a:extLst>
                <a:ext uri="{FF2B5EF4-FFF2-40B4-BE49-F238E27FC236}">
                  <a16:creationId xmlns:a16="http://schemas.microsoft.com/office/drawing/2014/main" id="{1CCE8963-9B62-8716-32C1-49663B2CFB29}"/>
                </a:ext>
              </a:extLst>
            </p:cNvPr>
            <p:cNvCxnSpPr/>
            <p:nvPr/>
          </p:nvCxnSpPr>
          <p:spPr>
            <a:xfrm>
              <a:off x="8036988" y="2062857"/>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86709F92-E3E6-FAB8-3B4D-8CA23EA9A8FC}"/>
                </a:ext>
              </a:extLst>
            </p:cNvPr>
            <p:cNvCxnSpPr/>
            <p:nvPr/>
          </p:nvCxnSpPr>
          <p:spPr>
            <a:xfrm>
              <a:off x="8544387" y="2135594"/>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77376E5E-11DB-EC74-A425-BEDED0640565}"/>
                </a:ext>
              </a:extLst>
            </p:cNvPr>
            <p:cNvCxnSpPr/>
            <p:nvPr/>
          </p:nvCxnSpPr>
          <p:spPr>
            <a:xfrm>
              <a:off x="8584882" y="2139578"/>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FB6BEC6D-F40F-75C5-BE3C-BE2B0E0E1331}"/>
                </a:ext>
              </a:extLst>
            </p:cNvPr>
            <p:cNvCxnSpPr/>
            <p:nvPr/>
          </p:nvCxnSpPr>
          <p:spPr>
            <a:xfrm>
              <a:off x="8667859" y="2149268"/>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5D800227-AF89-93C9-7EA4-4CA7271B2772}"/>
                </a:ext>
              </a:extLst>
            </p:cNvPr>
            <p:cNvCxnSpPr/>
            <p:nvPr/>
          </p:nvCxnSpPr>
          <p:spPr>
            <a:xfrm>
              <a:off x="8871330" y="2217191"/>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171E1973-37FB-9812-8958-5CDE8C98A3D7}"/>
                </a:ext>
              </a:extLst>
            </p:cNvPr>
            <p:cNvCxnSpPr/>
            <p:nvPr/>
          </p:nvCxnSpPr>
          <p:spPr>
            <a:xfrm>
              <a:off x="8318320" y="2104183"/>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9" name="Straight Connector 368">
              <a:extLst>
                <a:ext uri="{FF2B5EF4-FFF2-40B4-BE49-F238E27FC236}">
                  <a16:creationId xmlns:a16="http://schemas.microsoft.com/office/drawing/2014/main" id="{EE5F7B91-27C7-8CD3-AB89-E3CE48A6FB3C}"/>
                </a:ext>
              </a:extLst>
            </p:cNvPr>
            <p:cNvCxnSpPr/>
            <p:nvPr/>
          </p:nvCxnSpPr>
          <p:spPr>
            <a:xfrm>
              <a:off x="8099871" y="2072731"/>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0" name="Straight Connector 369">
              <a:extLst>
                <a:ext uri="{FF2B5EF4-FFF2-40B4-BE49-F238E27FC236}">
                  <a16:creationId xmlns:a16="http://schemas.microsoft.com/office/drawing/2014/main" id="{776373E7-4DAC-9FDD-C1FA-CA87B6E41978}"/>
                </a:ext>
              </a:extLst>
            </p:cNvPr>
            <p:cNvCxnSpPr/>
            <p:nvPr/>
          </p:nvCxnSpPr>
          <p:spPr>
            <a:xfrm>
              <a:off x="8995047" y="2254860"/>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1" name="Straight Connector 370">
              <a:extLst>
                <a:ext uri="{FF2B5EF4-FFF2-40B4-BE49-F238E27FC236}">
                  <a16:creationId xmlns:a16="http://schemas.microsoft.com/office/drawing/2014/main" id="{36971ACD-E7D9-ED49-3A15-A750866CDF6D}"/>
                </a:ext>
              </a:extLst>
            </p:cNvPr>
            <p:cNvCxnSpPr/>
            <p:nvPr/>
          </p:nvCxnSpPr>
          <p:spPr>
            <a:xfrm>
              <a:off x="8898252" y="22240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293852EB-FE43-B488-EF0F-8D00AB4F07FB}"/>
                </a:ext>
              </a:extLst>
            </p:cNvPr>
            <p:cNvCxnSpPr/>
            <p:nvPr/>
          </p:nvCxnSpPr>
          <p:spPr>
            <a:xfrm>
              <a:off x="9018875" y="2254860"/>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9C64B2AA-5165-0EDB-7263-D67B4470B140}"/>
                </a:ext>
              </a:extLst>
            </p:cNvPr>
            <p:cNvCxnSpPr/>
            <p:nvPr/>
          </p:nvCxnSpPr>
          <p:spPr>
            <a:xfrm>
              <a:off x="9041651" y="2254860"/>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4" name="Straight Connector 373">
              <a:extLst>
                <a:ext uri="{FF2B5EF4-FFF2-40B4-BE49-F238E27FC236}">
                  <a16:creationId xmlns:a16="http://schemas.microsoft.com/office/drawing/2014/main" id="{9EF43D4C-E0D7-7109-5F37-AB477768E85B}"/>
                </a:ext>
              </a:extLst>
            </p:cNvPr>
            <p:cNvCxnSpPr/>
            <p:nvPr/>
          </p:nvCxnSpPr>
          <p:spPr>
            <a:xfrm>
              <a:off x="9074906" y="2254860"/>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5" name="Straight Connector 374">
              <a:extLst>
                <a:ext uri="{FF2B5EF4-FFF2-40B4-BE49-F238E27FC236}">
                  <a16:creationId xmlns:a16="http://schemas.microsoft.com/office/drawing/2014/main" id="{FB0E18EE-5154-BE41-46CD-56153F12B5BB}"/>
                </a:ext>
              </a:extLst>
            </p:cNvPr>
            <p:cNvCxnSpPr/>
            <p:nvPr/>
          </p:nvCxnSpPr>
          <p:spPr>
            <a:xfrm>
              <a:off x="9137565" y="2263434"/>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6" name="Straight Connector 375">
              <a:extLst>
                <a:ext uri="{FF2B5EF4-FFF2-40B4-BE49-F238E27FC236}">
                  <a16:creationId xmlns:a16="http://schemas.microsoft.com/office/drawing/2014/main" id="{2B87FD7F-F970-12FD-E850-12C4FB0605CA}"/>
                </a:ext>
              </a:extLst>
            </p:cNvPr>
            <p:cNvCxnSpPr/>
            <p:nvPr/>
          </p:nvCxnSpPr>
          <p:spPr>
            <a:xfrm>
              <a:off x="9175910" y="2266587"/>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7" name="Straight Connector 376">
              <a:extLst>
                <a:ext uri="{FF2B5EF4-FFF2-40B4-BE49-F238E27FC236}">
                  <a16:creationId xmlns:a16="http://schemas.microsoft.com/office/drawing/2014/main" id="{D74B82D3-0D56-86FA-D7A9-47DD69B2DEE5}"/>
                </a:ext>
              </a:extLst>
            </p:cNvPr>
            <p:cNvCxnSpPr/>
            <p:nvPr/>
          </p:nvCxnSpPr>
          <p:spPr>
            <a:xfrm>
              <a:off x="9210069" y="2273414"/>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8" name="Straight Connector 377">
              <a:extLst>
                <a:ext uri="{FF2B5EF4-FFF2-40B4-BE49-F238E27FC236}">
                  <a16:creationId xmlns:a16="http://schemas.microsoft.com/office/drawing/2014/main" id="{569A417C-9385-2319-685D-509734053926}"/>
                </a:ext>
              </a:extLst>
            </p:cNvPr>
            <p:cNvCxnSpPr/>
            <p:nvPr/>
          </p:nvCxnSpPr>
          <p:spPr>
            <a:xfrm>
              <a:off x="9297903" y="2316276"/>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52E31256-1AE8-E6B1-A38E-32CF93582E0B}"/>
                </a:ext>
              </a:extLst>
            </p:cNvPr>
            <p:cNvCxnSpPr/>
            <p:nvPr/>
          </p:nvCxnSpPr>
          <p:spPr>
            <a:xfrm>
              <a:off x="9431335" y="2345031"/>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D7418EFC-DDD1-95EF-30D5-3382E066800B}"/>
                </a:ext>
              </a:extLst>
            </p:cNvPr>
            <p:cNvCxnSpPr/>
            <p:nvPr/>
          </p:nvCxnSpPr>
          <p:spPr>
            <a:xfrm>
              <a:off x="9272140" y="2314234"/>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794C2E67-25D4-0E3C-43B0-B9631EF1294E}"/>
                </a:ext>
              </a:extLst>
            </p:cNvPr>
            <p:cNvCxnSpPr/>
            <p:nvPr/>
          </p:nvCxnSpPr>
          <p:spPr>
            <a:xfrm>
              <a:off x="9406489" y="233931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2" name="Straight Connector 381">
              <a:extLst>
                <a:ext uri="{FF2B5EF4-FFF2-40B4-BE49-F238E27FC236}">
                  <a16:creationId xmlns:a16="http://schemas.microsoft.com/office/drawing/2014/main" id="{0E94BBAB-6A71-1804-5799-4697682DEF36}"/>
                </a:ext>
              </a:extLst>
            </p:cNvPr>
            <p:cNvCxnSpPr/>
            <p:nvPr/>
          </p:nvCxnSpPr>
          <p:spPr>
            <a:xfrm>
              <a:off x="9488303" y="2345031"/>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a:extLst>
                <a:ext uri="{FF2B5EF4-FFF2-40B4-BE49-F238E27FC236}">
                  <a16:creationId xmlns:a16="http://schemas.microsoft.com/office/drawing/2014/main" id="{DF74E32D-BF32-9428-5FFF-1CE40B3E2730}"/>
                </a:ext>
              </a:extLst>
            </p:cNvPr>
            <p:cNvCxnSpPr/>
            <p:nvPr/>
          </p:nvCxnSpPr>
          <p:spPr>
            <a:xfrm>
              <a:off x="9512112" y="2353067"/>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79E2587C-EACB-5FBF-6E0A-D144D53F0CD0}"/>
                </a:ext>
              </a:extLst>
            </p:cNvPr>
            <p:cNvCxnSpPr/>
            <p:nvPr/>
          </p:nvCxnSpPr>
          <p:spPr>
            <a:xfrm>
              <a:off x="9605095" y="2373788"/>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a:extLst>
                <a:ext uri="{FF2B5EF4-FFF2-40B4-BE49-F238E27FC236}">
                  <a16:creationId xmlns:a16="http://schemas.microsoft.com/office/drawing/2014/main" id="{E8DF3EFF-762C-FC00-6129-60A29AA0047E}"/>
                </a:ext>
              </a:extLst>
            </p:cNvPr>
            <p:cNvCxnSpPr/>
            <p:nvPr/>
          </p:nvCxnSpPr>
          <p:spPr>
            <a:xfrm>
              <a:off x="9681577" y="2381381"/>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6" name="Straight Connector 385">
              <a:extLst>
                <a:ext uri="{FF2B5EF4-FFF2-40B4-BE49-F238E27FC236}">
                  <a16:creationId xmlns:a16="http://schemas.microsoft.com/office/drawing/2014/main" id="{838A879E-0B0F-A78F-6C9D-FF763ABFCA1E}"/>
                </a:ext>
              </a:extLst>
            </p:cNvPr>
            <p:cNvCxnSpPr/>
            <p:nvPr/>
          </p:nvCxnSpPr>
          <p:spPr>
            <a:xfrm>
              <a:off x="9657294" y="2374669"/>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67A30187-D394-1031-EAC9-DAE787D4396D}"/>
                </a:ext>
              </a:extLst>
            </p:cNvPr>
            <p:cNvCxnSpPr/>
            <p:nvPr/>
          </p:nvCxnSpPr>
          <p:spPr>
            <a:xfrm>
              <a:off x="9702151" y="2383387"/>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8" name="Straight Connector 387">
              <a:extLst>
                <a:ext uri="{FF2B5EF4-FFF2-40B4-BE49-F238E27FC236}">
                  <a16:creationId xmlns:a16="http://schemas.microsoft.com/office/drawing/2014/main" id="{207C0EAA-E10B-06DD-15CC-A2A7A4652408}"/>
                </a:ext>
              </a:extLst>
            </p:cNvPr>
            <p:cNvCxnSpPr/>
            <p:nvPr/>
          </p:nvCxnSpPr>
          <p:spPr>
            <a:xfrm>
              <a:off x="8761920" y="2176541"/>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9" name="Straight Connector 388">
              <a:extLst>
                <a:ext uri="{FF2B5EF4-FFF2-40B4-BE49-F238E27FC236}">
                  <a16:creationId xmlns:a16="http://schemas.microsoft.com/office/drawing/2014/main" id="{93C743F6-E843-A8C5-461F-399EBFAF1060}"/>
                </a:ext>
              </a:extLst>
            </p:cNvPr>
            <p:cNvCxnSpPr/>
            <p:nvPr/>
          </p:nvCxnSpPr>
          <p:spPr>
            <a:xfrm>
              <a:off x="9747556" y="2382788"/>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0" name="Straight Connector 389">
              <a:extLst>
                <a:ext uri="{FF2B5EF4-FFF2-40B4-BE49-F238E27FC236}">
                  <a16:creationId xmlns:a16="http://schemas.microsoft.com/office/drawing/2014/main" id="{D9A206EE-18DA-7AAA-9E30-B0BF1FB0B5A6}"/>
                </a:ext>
              </a:extLst>
            </p:cNvPr>
            <p:cNvCxnSpPr/>
            <p:nvPr/>
          </p:nvCxnSpPr>
          <p:spPr>
            <a:xfrm>
              <a:off x="9724740" y="2383243"/>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624E9137-E6CA-F771-0CA5-DE481B26E219}"/>
                </a:ext>
              </a:extLst>
            </p:cNvPr>
            <p:cNvCxnSpPr/>
            <p:nvPr/>
          </p:nvCxnSpPr>
          <p:spPr>
            <a:xfrm>
              <a:off x="9922665" y="2401543"/>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a:extLst>
                <a:ext uri="{FF2B5EF4-FFF2-40B4-BE49-F238E27FC236}">
                  <a16:creationId xmlns:a16="http://schemas.microsoft.com/office/drawing/2014/main" id="{9CD80040-4344-C4E5-AB97-99F9E82E72AE}"/>
                </a:ext>
              </a:extLst>
            </p:cNvPr>
            <p:cNvCxnSpPr/>
            <p:nvPr/>
          </p:nvCxnSpPr>
          <p:spPr>
            <a:xfrm>
              <a:off x="9879355" y="2385220"/>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3" name="Straight Connector 392">
              <a:extLst>
                <a:ext uri="{FF2B5EF4-FFF2-40B4-BE49-F238E27FC236}">
                  <a16:creationId xmlns:a16="http://schemas.microsoft.com/office/drawing/2014/main" id="{1393DB67-78B4-92CA-99A7-2D4D65F585D8}"/>
                </a:ext>
              </a:extLst>
            </p:cNvPr>
            <p:cNvCxnSpPr/>
            <p:nvPr/>
          </p:nvCxnSpPr>
          <p:spPr>
            <a:xfrm>
              <a:off x="8474842" y="2123532"/>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4" name="Straight Connector 393">
              <a:extLst>
                <a:ext uri="{FF2B5EF4-FFF2-40B4-BE49-F238E27FC236}">
                  <a16:creationId xmlns:a16="http://schemas.microsoft.com/office/drawing/2014/main" id="{58CC3E72-9C99-511D-D584-CBA05140B6E2}"/>
                </a:ext>
              </a:extLst>
            </p:cNvPr>
            <p:cNvCxnSpPr/>
            <p:nvPr/>
          </p:nvCxnSpPr>
          <p:spPr>
            <a:xfrm>
              <a:off x="10099409" y="2404584"/>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DEEA7185-B98C-71BE-4F2E-EB327DA25863}"/>
                </a:ext>
              </a:extLst>
            </p:cNvPr>
            <p:cNvCxnSpPr/>
            <p:nvPr/>
          </p:nvCxnSpPr>
          <p:spPr>
            <a:xfrm>
              <a:off x="10128119" y="2403249"/>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012A4180-6615-7EEC-3FE9-CC8F44D2EDD7}"/>
                </a:ext>
              </a:extLst>
            </p:cNvPr>
            <p:cNvCxnSpPr/>
            <p:nvPr/>
          </p:nvCxnSpPr>
          <p:spPr>
            <a:xfrm>
              <a:off x="8431011" y="2120256"/>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7" name="Straight Connector 396">
              <a:extLst>
                <a:ext uri="{FF2B5EF4-FFF2-40B4-BE49-F238E27FC236}">
                  <a16:creationId xmlns:a16="http://schemas.microsoft.com/office/drawing/2014/main" id="{D88AFA47-AD11-A4FA-1895-4CC252910683}"/>
                </a:ext>
              </a:extLst>
            </p:cNvPr>
            <p:cNvCxnSpPr/>
            <p:nvPr/>
          </p:nvCxnSpPr>
          <p:spPr>
            <a:xfrm>
              <a:off x="8832076" y="2200275"/>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8" name="Straight Connector 397">
              <a:extLst>
                <a:ext uri="{FF2B5EF4-FFF2-40B4-BE49-F238E27FC236}">
                  <a16:creationId xmlns:a16="http://schemas.microsoft.com/office/drawing/2014/main" id="{0C7D8A73-955B-4872-40D2-3DFBCB40B550}"/>
                </a:ext>
              </a:extLst>
            </p:cNvPr>
            <p:cNvCxnSpPr/>
            <p:nvPr/>
          </p:nvCxnSpPr>
          <p:spPr>
            <a:xfrm>
              <a:off x="8978737" y="2239671"/>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9" name="Straight Connector 398">
              <a:extLst>
                <a:ext uri="{FF2B5EF4-FFF2-40B4-BE49-F238E27FC236}">
                  <a16:creationId xmlns:a16="http://schemas.microsoft.com/office/drawing/2014/main" id="{6E083119-4924-C50F-2444-E19072F8D95F}"/>
                </a:ext>
              </a:extLst>
            </p:cNvPr>
            <p:cNvCxnSpPr/>
            <p:nvPr/>
          </p:nvCxnSpPr>
          <p:spPr>
            <a:xfrm>
              <a:off x="8933299" y="2229749"/>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0" name="Straight Connector 399">
              <a:extLst>
                <a:ext uri="{FF2B5EF4-FFF2-40B4-BE49-F238E27FC236}">
                  <a16:creationId xmlns:a16="http://schemas.microsoft.com/office/drawing/2014/main" id="{D351600C-B7E9-21C4-9D4F-6394DE67E235}"/>
                </a:ext>
              </a:extLst>
            </p:cNvPr>
            <p:cNvCxnSpPr/>
            <p:nvPr/>
          </p:nvCxnSpPr>
          <p:spPr>
            <a:xfrm>
              <a:off x="10213598" y="2416016"/>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E3D7837B-DC0E-2ACD-DDF3-F766AF2CF6D2}"/>
                </a:ext>
              </a:extLst>
            </p:cNvPr>
            <p:cNvCxnSpPr/>
            <p:nvPr/>
          </p:nvCxnSpPr>
          <p:spPr>
            <a:xfrm>
              <a:off x="10186351" y="2416016"/>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2" name="Straight Connector 401">
              <a:extLst>
                <a:ext uri="{FF2B5EF4-FFF2-40B4-BE49-F238E27FC236}">
                  <a16:creationId xmlns:a16="http://schemas.microsoft.com/office/drawing/2014/main" id="{91AF0A2E-A3BD-E5CB-0F13-2F05045CB001}"/>
                </a:ext>
              </a:extLst>
            </p:cNvPr>
            <p:cNvCxnSpPr/>
            <p:nvPr/>
          </p:nvCxnSpPr>
          <p:spPr>
            <a:xfrm>
              <a:off x="9245706" y="2299945"/>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06BF0233-CCC3-8161-C22B-941A3A189D8A}"/>
                </a:ext>
              </a:extLst>
            </p:cNvPr>
            <p:cNvCxnSpPr/>
            <p:nvPr/>
          </p:nvCxnSpPr>
          <p:spPr>
            <a:xfrm>
              <a:off x="10275979" y="2427448"/>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42BC1C3B-C580-27F1-187B-0FD001C413ED}"/>
                </a:ext>
              </a:extLst>
            </p:cNvPr>
            <p:cNvCxnSpPr/>
            <p:nvPr/>
          </p:nvCxnSpPr>
          <p:spPr>
            <a:xfrm>
              <a:off x="10301983" y="2428329"/>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068E4A28-370E-F588-1905-E1A6896C97EE}"/>
                </a:ext>
              </a:extLst>
            </p:cNvPr>
            <p:cNvCxnSpPr/>
            <p:nvPr/>
          </p:nvCxnSpPr>
          <p:spPr>
            <a:xfrm>
              <a:off x="10428477" y="2430306"/>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7162A359-E065-95DC-5CE9-15B9DEA06901}"/>
                </a:ext>
              </a:extLst>
            </p:cNvPr>
            <p:cNvCxnSpPr/>
            <p:nvPr/>
          </p:nvCxnSpPr>
          <p:spPr>
            <a:xfrm>
              <a:off x="10164383" y="2416016"/>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87F95D1A-6733-D019-E344-2C725463F25F}"/>
                </a:ext>
              </a:extLst>
            </p:cNvPr>
            <p:cNvCxnSpPr/>
            <p:nvPr/>
          </p:nvCxnSpPr>
          <p:spPr>
            <a:xfrm>
              <a:off x="10615069" y="24758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AF696845-C248-1130-68A0-637D5DEFB362}"/>
                </a:ext>
              </a:extLst>
            </p:cNvPr>
            <p:cNvCxnSpPr/>
            <p:nvPr/>
          </p:nvCxnSpPr>
          <p:spPr>
            <a:xfrm>
              <a:off x="10639197" y="24758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E9D5686F-2D82-627F-0645-7CD259CE9742}"/>
                </a:ext>
              </a:extLst>
            </p:cNvPr>
            <p:cNvCxnSpPr/>
            <p:nvPr/>
          </p:nvCxnSpPr>
          <p:spPr>
            <a:xfrm>
              <a:off x="10454929" y="2431187"/>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EF55A1BC-C81F-B73D-639A-042B12266FB0}"/>
                </a:ext>
              </a:extLst>
            </p:cNvPr>
            <p:cNvCxnSpPr/>
            <p:nvPr/>
          </p:nvCxnSpPr>
          <p:spPr>
            <a:xfrm>
              <a:off x="10665991" y="24758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FA13D9CC-8624-6673-BBD1-A95DD7E1C4CC}"/>
                </a:ext>
              </a:extLst>
            </p:cNvPr>
            <p:cNvCxnSpPr/>
            <p:nvPr/>
          </p:nvCxnSpPr>
          <p:spPr>
            <a:xfrm>
              <a:off x="10786349" y="2473007"/>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E96BFEDA-4B3B-0BA5-C46C-D79951C2D5AD}"/>
                </a:ext>
              </a:extLst>
            </p:cNvPr>
            <p:cNvCxnSpPr/>
            <p:nvPr/>
          </p:nvCxnSpPr>
          <p:spPr>
            <a:xfrm>
              <a:off x="10723867" y="24758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0CE9A37C-E75A-B14C-8661-2B19B3000D58}"/>
                </a:ext>
              </a:extLst>
            </p:cNvPr>
            <p:cNvCxnSpPr/>
            <p:nvPr/>
          </p:nvCxnSpPr>
          <p:spPr>
            <a:xfrm>
              <a:off x="10828034" y="24758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C688BD99-0A31-AB23-CB28-6303E0EF8A1F}"/>
                </a:ext>
              </a:extLst>
            </p:cNvPr>
            <p:cNvCxnSpPr/>
            <p:nvPr/>
          </p:nvCxnSpPr>
          <p:spPr>
            <a:xfrm>
              <a:off x="11166738" y="24758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8DA4BD5F-8BF5-CAD7-3903-173C7CEEE45C}"/>
                </a:ext>
              </a:extLst>
            </p:cNvPr>
            <p:cNvCxnSpPr/>
            <p:nvPr/>
          </p:nvCxnSpPr>
          <p:spPr>
            <a:xfrm>
              <a:off x="10854246" y="24758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BF75BF9-3D8C-3B0C-959A-B63AAF27F9BD}"/>
                </a:ext>
              </a:extLst>
            </p:cNvPr>
            <p:cNvCxnSpPr/>
            <p:nvPr/>
          </p:nvCxnSpPr>
          <p:spPr>
            <a:xfrm>
              <a:off x="11016629" y="24758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FA3006EE-FFFE-C1E2-2747-A1022BE00C22}"/>
                </a:ext>
              </a:extLst>
            </p:cNvPr>
            <p:cNvCxnSpPr/>
            <p:nvPr/>
          </p:nvCxnSpPr>
          <p:spPr>
            <a:xfrm>
              <a:off x="11195051" y="24758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0DA3D519-2758-E665-F7F1-AE690FC9BB73}"/>
                </a:ext>
              </a:extLst>
            </p:cNvPr>
            <p:cNvCxnSpPr/>
            <p:nvPr/>
          </p:nvCxnSpPr>
          <p:spPr>
            <a:xfrm>
              <a:off x="11260367" y="24758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55A04D90-59B5-9EE4-E3AB-A26A591967DA}"/>
                </a:ext>
              </a:extLst>
            </p:cNvPr>
            <p:cNvCxnSpPr/>
            <p:nvPr/>
          </p:nvCxnSpPr>
          <p:spPr>
            <a:xfrm>
              <a:off x="11351632" y="24758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6C73D08F-8603-FCB7-95A3-58443F3FAEF5}"/>
                </a:ext>
              </a:extLst>
            </p:cNvPr>
            <p:cNvCxnSpPr/>
            <p:nvPr/>
          </p:nvCxnSpPr>
          <p:spPr>
            <a:xfrm>
              <a:off x="8630178" y="2144168"/>
              <a:ext cx="0" cy="84455"/>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5C0F6C00-16E4-CCCF-8425-FA5F5044DF82}"/>
                </a:ext>
              </a:extLst>
            </p:cNvPr>
            <p:cNvCxnSpPr/>
            <p:nvPr/>
          </p:nvCxnSpPr>
          <p:spPr>
            <a:xfrm>
              <a:off x="11330558" y="24758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EC75EAC5-6E15-9EF5-BE64-5C78083353E8}"/>
                </a:ext>
              </a:extLst>
            </p:cNvPr>
            <p:cNvCxnSpPr/>
            <p:nvPr/>
          </p:nvCxnSpPr>
          <p:spPr>
            <a:xfrm>
              <a:off x="9102618" y="2263434"/>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5FDAD412-7F4B-94F8-C856-45B20F8EBA91}"/>
                </a:ext>
              </a:extLst>
            </p:cNvPr>
            <p:cNvCxnSpPr/>
            <p:nvPr/>
          </p:nvCxnSpPr>
          <p:spPr>
            <a:xfrm>
              <a:off x="9633064" y="2373788"/>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0D4942F9-961F-3A88-DB73-008B4438F440}"/>
                </a:ext>
              </a:extLst>
            </p:cNvPr>
            <p:cNvCxnSpPr/>
            <p:nvPr/>
          </p:nvCxnSpPr>
          <p:spPr>
            <a:xfrm>
              <a:off x="9958943" y="2400389"/>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1706B8C5-C490-5B3C-FCA6-4C8E93EBDA8D}"/>
                </a:ext>
              </a:extLst>
            </p:cNvPr>
            <p:cNvCxnSpPr/>
            <p:nvPr/>
          </p:nvCxnSpPr>
          <p:spPr>
            <a:xfrm>
              <a:off x="9554997" y="2368072"/>
              <a:ext cx="0" cy="84455"/>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F7F1DCA9-C5DB-1D44-084C-5818EEF41B18}"/>
                </a:ext>
              </a:extLst>
            </p:cNvPr>
            <p:cNvCxnSpPr/>
            <p:nvPr/>
          </p:nvCxnSpPr>
          <p:spPr>
            <a:xfrm>
              <a:off x="9329736" y="2332442"/>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206E27C1-B8D5-C8BB-85F8-87DC3456F477}"/>
                </a:ext>
              </a:extLst>
            </p:cNvPr>
            <p:cNvCxnSpPr/>
            <p:nvPr/>
          </p:nvCxnSpPr>
          <p:spPr>
            <a:xfrm>
              <a:off x="9459759" y="2345031"/>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82A6150B-BACD-B25F-8A6C-C9F4FBA5C189}"/>
                </a:ext>
              </a:extLst>
            </p:cNvPr>
            <p:cNvCxnSpPr/>
            <p:nvPr/>
          </p:nvCxnSpPr>
          <p:spPr>
            <a:xfrm>
              <a:off x="9777642" y="2383243"/>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C86E4BEA-D456-51C1-4CD1-D271C17D646C}"/>
                </a:ext>
              </a:extLst>
            </p:cNvPr>
            <p:cNvCxnSpPr/>
            <p:nvPr/>
          </p:nvCxnSpPr>
          <p:spPr>
            <a:xfrm>
              <a:off x="9816107" y="2383932"/>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28209BA3-83BE-168E-07BB-B19A84B58E45}"/>
                </a:ext>
              </a:extLst>
            </p:cNvPr>
            <p:cNvCxnSpPr>
              <a:cxnSpLocks/>
            </p:cNvCxnSpPr>
            <p:nvPr/>
          </p:nvCxnSpPr>
          <p:spPr>
            <a:xfrm>
              <a:off x="10348170" y="2428329"/>
              <a:ext cx="0" cy="84455"/>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802C8D0F-22AF-77A5-129D-6F1D813DF912}"/>
                </a:ext>
              </a:extLst>
            </p:cNvPr>
            <p:cNvCxnSpPr/>
            <p:nvPr/>
          </p:nvCxnSpPr>
          <p:spPr>
            <a:xfrm>
              <a:off x="8515799" y="2126859"/>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4" name="Straight Connector 433">
              <a:extLst>
                <a:ext uri="{FF2B5EF4-FFF2-40B4-BE49-F238E27FC236}">
                  <a16:creationId xmlns:a16="http://schemas.microsoft.com/office/drawing/2014/main" id="{1F0BC80E-EEC4-2A0E-7BF5-65D98CE8EACB}"/>
                </a:ext>
              </a:extLst>
            </p:cNvPr>
            <p:cNvCxnSpPr/>
            <p:nvPr/>
          </p:nvCxnSpPr>
          <p:spPr>
            <a:xfrm>
              <a:off x="8708204" y="2160044"/>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5" name="Straight Connector 434">
              <a:extLst>
                <a:ext uri="{FF2B5EF4-FFF2-40B4-BE49-F238E27FC236}">
                  <a16:creationId xmlns:a16="http://schemas.microsoft.com/office/drawing/2014/main" id="{B4C08D03-EDD0-1F8E-3EBF-7C26BC95045E}"/>
                </a:ext>
              </a:extLst>
            </p:cNvPr>
            <p:cNvCxnSpPr/>
            <p:nvPr/>
          </p:nvCxnSpPr>
          <p:spPr>
            <a:xfrm>
              <a:off x="10062901" y="2404584"/>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9CBEE50A-7AC3-C58C-5584-ADAB81CB8B7B}"/>
                </a:ext>
              </a:extLst>
            </p:cNvPr>
            <p:cNvCxnSpPr/>
            <p:nvPr/>
          </p:nvCxnSpPr>
          <p:spPr>
            <a:xfrm>
              <a:off x="10926562" y="2475865"/>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4B6AA7D1-A010-FDB2-0816-5B90CA007E5D}"/>
                </a:ext>
              </a:extLst>
            </p:cNvPr>
            <p:cNvCxnSpPr/>
            <p:nvPr/>
          </p:nvCxnSpPr>
          <p:spPr>
            <a:xfrm>
              <a:off x="10975540" y="2475865"/>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8" name="Straight Connector 437">
              <a:extLst>
                <a:ext uri="{FF2B5EF4-FFF2-40B4-BE49-F238E27FC236}">
                  <a16:creationId xmlns:a16="http://schemas.microsoft.com/office/drawing/2014/main" id="{89878D77-1BD4-EB23-A924-6720ADB574D3}"/>
                </a:ext>
              </a:extLst>
            </p:cNvPr>
            <p:cNvCxnSpPr/>
            <p:nvPr/>
          </p:nvCxnSpPr>
          <p:spPr>
            <a:xfrm>
              <a:off x="11227994" y="2475865"/>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A5CC8463-6EE1-F5BE-D7E6-F8F86A758582}"/>
                </a:ext>
              </a:extLst>
            </p:cNvPr>
            <p:cNvCxnSpPr/>
            <p:nvPr/>
          </p:nvCxnSpPr>
          <p:spPr>
            <a:xfrm>
              <a:off x="9999705" y="2403458"/>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B6C8E0A0-B451-5CE5-900C-AD69F2EA2E08}"/>
                </a:ext>
              </a:extLst>
            </p:cNvPr>
            <p:cNvCxnSpPr/>
            <p:nvPr/>
          </p:nvCxnSpPr>
          <p:spPr>
            <a:xfrm>
              <a:off x="10029467" y="2404584"/>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23DF9068-DCDB-D606-B5C8-A029AE2C3362}"/>
                </a:ext>
              </a:extLst>
            </p:cNvPr>
            <p:cNvCxnSpPr/>
            <p:nvPr/>
          </p:nvCxnSpPr>
          <p:spPr>
            <a:xfrm>
              <a:off x="10244832" y="2414039"/>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9B0FE462-BB13-5FC9-481C-AFFE09A1C543}"/>
                </a:ext>
              </a:extLst>
            </p:cNvPr>
            <p:cNvCxnSpPr/>
            <p:nvPr/>
          </p:nvCxnSpPr>
          <p:spPr>
            <a:xfrm>
              <a:off x="10490768" y="2431187"/>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4" name="Straight Connector 443">
              <a:extLst>
                <a:ext uri="{FF2B5EF4-FFF2-40B4-BE49-F238E27FC236}">
                  <a16:creationId xmlns:a16="http://schemas.microsoft.com/office/drawing/2014/main" id="{5BA808FE-89B4-9183-8D72-E02791BBEF45}"/>
                </a:ext>
              </a:extLst>
            </p:cNvPr>
            <p:cNvCxnSpPr/>
            <p:nvPr/>
          </p:nvCxnSpPr>
          <p:spPr>
            <a:xfrm>
              <a:off x="10523814" y="2431187"/>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5" name="Straight Connector 444">
              <a:extLst>
                <a:ext uri="{FF2B5EF4-FFF2-40B4-BE49-F238E27FC236}">
                  <a16:creationId xmlns:a16="http://schemas.microsoft.com/office/drawing/2014/main" id="{A434A14F-21F6-342F-4800-DB58A17A170F}"/>
                </a:ext>
              </a:extLst>
            </p:cNvPr>
            <p:cNvCxnSpPr/>
            <p:nvPr/>
          </p:nvCxnSpPr>
          <p:spPr>
            <a:xfrm>
              <a:off x="10559057" y="2431187"/>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7584A403-06D8-6BCB-92D6-51F647AA407E}"/>
                </a:ext>
              </a:extLst>
            </p:cNvPr>
            <p:cNvCxnSpPr/>
            <p:nvPr/>
          </p:nvCxnSpPr>
          <p:spPr>
            <a:xfrm>
              <a:off x="10596204" y="2454114"/>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9240E981-52F7-4D4B-47D0-B15458F591AE}"/>
                </a:ext>
              </a:extLst>
            </p:cNvPr>
            <p:cNvCxnSpPr/>
            <p:nvPr/>
          </p:nvCxnSpPr>
          <p:spPr>
            <a:xfrm>
              <a:off x="10883766" y="2475865"/>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2CA15110-3866-18AC-F1B4-6D02089780F0}"/>
                </a:ext>
              </a:extLst>
            </p:cNvPr>
            <p:cNvCxnSpPr/>
            <p:nvPr/>
          </p:nvCxnSpPr>
          <p:spPr>
            <a:xfrm>
              <a:off x="10698121" y="2475865"/>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7AEB9548-357E-6864-7AB6-2A6744BF43D7}"/>
                </a:ext>
              </a:extLst>
            </p:cNvPr>
            <p:cNvCxnSpPr/>
            <p:nvPr/>
          </p:nvCxnSpPr>
          <p:spPr>
            <a:xfrm>
              <a:off x="10753738" y="2475865"/>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1" name="Straight Connector 450">
              <a:extLst>
                <a:ext uri="{FF2B5EF4-FFF2-40B4-BE49-F238E27FC236}">
                  <a16:creationId xmlns:a16="http://schemas.microsoft.com/office/drawing/2014/main" id="{B20A5942-0EAE-A063-903D-93F133535568}"/>
                </a:ext>
              </a:extLst>
            </p:cNvPr>
            <p:cNvCxnSpPr/>
            <p:nvPr/>
          </p:nvCxnSpPr>
          <p:spPr>
            <a:xfrm>
              <a:off x="11048642" y="2475068"/>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2" name="Straight Connector 451">
              <a:extLst>
                <a:ext uri="{FF2B5EF4-FFF2-40B4-BE49-F238E27FC236}">
                  <a16:creationId xmlns:a16="http://schemas.microsoft.com/office/drawing/2014/main" id="{2DCB5488-0F2D-08E0-ECF8-4A093C6A4D9A}"/>
                </a:ext>
              </a:extLst>
            </p:cNvPr>
            <p:cNvCxnSpPr/>
            <p:nvPr/>
          </p:nvCxnSpPr>
          <p:spPr>
            <a:xfrm>
              <a:off x="11090598" y="2475865"/>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E865FD00-FCD6-232A-353D-5740A4D80906}"/>
                </a:ext>
              </a:extLst>
            </p:cNvPr>
            <p:cNvCxnSpPr/>
            <p:nvPr/>
          </p:nvCxnSpPr>
          <p:spPr>
            <a:xfrm>
              <a:off x="11127699" y="2473007"/>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724BEBF7-F8D4-BC46-3827-05719230D707}"/>
                </a:ext>
              </a:extLst>
            </p:cNvPr>
            <p:cNvCxnSpPr/>
            <p:nvPr/>
          </p:nvCxnSpPr>
          <p:spPr>
            <a:xfrm>
              <a:off x="11302154" y="2475865"/>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2D014F3B-93E0-0636-0591-FEA21D6D39A7}"/>
                </a:ext>
              </a:extLst>
            </p:cNvPr>
            <p:cNvCxnSpPr/>
            <p:nvPr/>
          </p:nvCxnSpPr>
          <p:spPr>
            <a:xfrm>
              <a:off x="11541911" y="2475865"/>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4954DF4B-0471-CBCE-3E7E-13A71A638068}"/>
                </a:ext>
              </a:extLst>
            </p:cNvPr>
            <p:cNvCxnSpPr/>
            <p:nvPr/>
          </p:nvCxnSpPr>
          <p:spPr>
            <a:xfrm>
              <a:off x="11375442" y="24758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7" name="Straight Connector 456">
              <a:extLst>
                <a:ext uri="{FF2B5EF4-FFF2-40B4-BE49-F238E27FC236}">
                  <a16:creationId xmlns:a16="http://schemas.microsoft.com/office/drawing/2014/main" id="{60E51BE4-E506-AE71-E104-CDB4687FEFC2}"/>
                </a:ext>
              </a:extLst>
            </p:cNvPr>
            <p:cNvCxnSpPr/>
            <p:nvPr/>
          </p:nvCxnSpPr>
          <p:spPr>
            <a:xfrm>
              <a:off x="11402049" y="24758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AD57E6DD-805A-D453-9DF9-F948DF0E454D}"/>
                </a:ext>
              </a:extLst>
            </p:cNvPr>
            <p:cNvCxnSpPr/>
            <p:nvPr/>
          </p:nvCxnSpPr>
          <p:spPr>
            <a:xfrm>
              <a:off x="11430313" y="24758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9" name="Straight Connector 458">
              <a:extLst>
                <a:ext uri="{FF2B5EF4-FFF2-40B4-BE49-F238E27FC236}">
                  <a16:creationId xmlns:a16="http://schemas.microsoft.com/office/drawing/2014/main" id="{70B954F6-7F22-F359-25EB-0C3542F23974}"/>
                </a:ext>
              </a:extLst>
            </p:cNvPr>
            <p:cNvCxnSpPr/>
            <p:nvPr/>
          </p:nvCxnSpPr>
          <p:spPr>
            <a:xfrm>
              <a:off x="11464026" y="24758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DFB86669-50FB-AE71-F953-211C5EEC19D1}"/>
                </a:ext>
              </a:extLst>
            </p:cNvPr>
            <p:cNvCxnSpPr/>
            <p:nvPr/>
          </p:nvCxnSpPr>
          <p:spPr>
            <a:xfrm>
              <a:off x="11604998" y="2473007"/>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436B7339-A513-272E-DE52-52CB5588E768}"/>
                </a:ext>
              </a:extLst>
            </p:cNvPr>
            <p:cNvCxnSpPr/>
            <p:nvPr/>
          </p:nvCxnSpPr>
          <p:spPr>
            <a:xfrm>
              <a:off x="11635378" y="2473007"/>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32" name="Freeform: Shape 431">
            <a:extLst>
              <a:ext uri="{FF2B5EF4-FFF2-40B4-BE49-F238E27FC236}">
                <a16:creationId xmlns:a16="http://schemas.microsoft.com/office/drawing/2014/main" id="{CA069BD8-A4D1-373E-D0F0-217766B4175D}"/>
              </a:ext>
            </a:extLst>
          </p:cNvPr>
          <p:cNvSpPr/>
          <p:nvPr/>
        </p:nvSpPr>
        <p:spPr>
          <a:xfrm>
            <a:off x="7008993" y="1840230"/>
            <a:ext cx="4643437" cy="1151573"/>
          </a:xfrm>
          <a:custGeom>
            <a:avLst/>
            <a:gdLst>
              <a:gd name="csX0" fmla="*/ 0 w 4643437"/>
              <a:gd name="csY0" fmla="*/ 0 h 1151573"/>
              <a:gd name="csX1" fmla="*/ 82867 w 4643437"/>
              <a:gd name="csY1" fmla="*/ 0 h 1151573"/>
              <a:gd name="csX2" fmla="*/ 82867 w 4643437"/>
              <a:gd name="csY2" fmla="*/ 11430 h 1151573"/>
              <a:gd name="csX3" fmla="*/ 191452 w 4643437"/>
              <a:gd name="csY3" fmla="*/ 11430 h 1151573"/>
              <a:gd name="csX4" fmla="*/ 191452 w 4643437"/>
              <a:gd name="csY4" fmla="*/ 42863 h 1151573"/>
              <a:gd name="csX5" fmla="*/ 297180 w 4643437"/>
              <a:gd name="csY5" fmla="*/ 42863 h 1151573"/>
              <a:gd name="csX6" fmla="*/ 297180 w 4643437"/>
              <a:gd name="csY6" fmla="*/ 65723 h 1151573"/>
              <a:gd name="csX7" fmla="*/ 348615 w 4643437"/>
              <a:gd name="csY7" fmla="*/ 65723 h 1151573"/>
              <a:gd name="csX8" fmla="*/ 348615 w 4643437"/>
              <a:gd name="csY8" fmla="*/ 88583 h 1151573"/>
              <a:gd name="csX9" fmla="*/ 474345 w 4643437"/>
              <a:gd name="csY9" fmla="*/ 88583 h 1151573"/>
              <a:gd name="csX10" fmla="*/ 474345 w 4643437"/>
              <a:gd name="csY10" fmla="*/ 111443 h 1151573"/>
              <a:gd name="csX11" fmla="*/ 534352 w 4643437"/>
              <a:gd name="csY11" fmla="*/ 111443 h 1151573"/>
              <a:gd name="csX12" fmla="*/ 534352 w 4643437"/>
              <a:gd name="csY12" fmla="*/ 137160 h 1151573"/>
              <a:gd name="csX13" fmla="*/ 594360 w 4643437"/>
              <a:gd name="csY13" fmla="*/ 137160 h 1151573"/>
              <a:gd name="csX14" fmla="*/ 594360 w 4643437"/>
              <a:gd name="csY14" fmla="*/ 148590 h 1151573"/>
              <a:gd name="csX15" fmla="*/ 634365 w 4643437"/>
              <a:gd name="csY15" fmla="*/ 148590 h 1151573"/>
              <a:gd name="csX16" fmla="*/ 634365 w 4643437"/>
              <a:gd name="csY16" fmla="*/ 180023 h 1151573"/>
              <a:gd name="csX17" fmla="*/ 702945 w 4643437"/>
              <a:gd name="csY17" fmla="*/ 180023 h 1151573"/>
              <a:gd name="csX18" fmla="*/ 702945 w 4643437"/>
              <a:gd name="csY18" fmla="*/ 202883 h 1151573"/>
              <a:gd name="csX19" fmla="*/ 745807 w 4643437"/>
              <a:gd name="csY19" fmla="*/ 202883 h 1151573"/>
              <a:gd name="csX20" fmla="*/ 745807 w 4643437"/>
              <a:gd name="csY20" fmla="*/ 240030 h 1151573"/>
              <a:gd name="csX21" fmla="*/ 868680 w 4643437"/>
              <a:gd name="csY21" fmla="*/ 240030 h 1151573"/>
              <a:gd name="csX22" fmla="*/ 868680 w 4643437"/>
              <a:gd name="csY22" fmla="*/ 265748 h 1151573"/>
              <a:gd name="csX23" fmla="*/ 951547 w 4643437"/>
              <a:gd name="csY23" fmla="*/ 265748 h 1151573"/>
              <a:gd name="csX24" fmla="*/ 951547 w 4643437"/>
              <a:gd name="csY24" fmla="*/ 294323 h 1151573"/>
              <a:gd name="csX25" fmla="*/ 991552 w 4643437"/>
              <a:gd name="csY25" fmla="*/ 294323 h 1151573"/>
              <a:gd name="csX26" fmla="*/ 991552 w 4643437"/>
              <a:gd name="csY26" fmla="*/ 317183 h 1151573"/>
              <a:gd name="csX27" fmla="*/ 1094422 w 4643437"/>
              <a:gd name="csY27" fmla="*/ 317183 h 1151573"/>
              <a:gd name="csX28" fmla="*/ 1094422 w 4643437"/>
              <a:gd name="csY28" fmla="*/ 340043 h 1151573"/>
              <a:gd name="csX29" fmla="*/ 1168717 w 4643437"/>
              <a:gd name="csY29" fmla="*/ 340043 h 1151573"/>
              <a:gd name="csX30" fmla="*/ 1168717 w 4643437"/>
              <a:gd name="csY30" fmla="*/ 374333 h 1151573"/>
              <a:gd name="csX31" fmla="*/ 1237297 w 4643437"/>
              <a:gd name="csY31" fmla="*/ 374333 h 1151573"/>
              <a:gd name="csX32" fmla="*/ 1237297 w 4643437"/>
              <a:gd name="csY32" fmla="*/ 391478 h 1151573"/>
              <a:gd name="csX33" fmla="*/ 1325880 w 4643437"/>
              <a:gd name="csY33" fmla="*/ 391478 h 1151573"/>
              <a:gd name="csX34" fmla="*/ 1325880 w 4643437"/>
              <a:gd name="csY34" fmla="*/ 420053 h 1151573"/>
              <a:gd name="csX35" fmla="*/ 1425892 w 4643437"/>
              <a:gd name="csY35" fmla="*/ 420053 h 1151573"/>
              <a:gd name="csX36" fmla="*/ 1425892 w 4643437"/>
              <a:gd name="csY36" fmla="*/ 440055 h 1151573"/>
              <a:gd name="csX37" fmla="*/ 1488757 w 4643437"/>
              <a:gd name="csY37" fmla="*/ 440055 h 1151573"/>
              <a:gd name="csX38" fmla="*/ 1488757 w 4643437"/>
              <a:gd name="csY38" fmla="*/ 468630 h 1151573"/>
              <a:gd name="csX39" fmla="*/ 1568767 w 4643437"/>
              <a:gd name="csY39" fmla="*/ 468630 h 1151573"/>
              <a:gd name="csX40" fmla="*/ 1568767 w 4643437"/>
              <a:gd name="csY40" fmla="*/ 488633 h 1151573"/>
              <a:gd name="csX41" fmla="*/ 1671637 w 4643437"/>
              <a:gd name="csY41" fmla="*/ 488633 h 1151573"/>
              <a:gd name="csX42" fmla="*/ 1671637 w 4643437"/>
              <a:gd name="csY42" fmla="*/ 517208 h 1151573"/>
              <a:gd name="csX43" fmla="*/ 1717357 w 4643437"/>
              <a:gd name="csY43" fmla="*/ 517208 h 1151573"/>
              <a:gd name="csX44" fmla="*/ 1717357 w 4643437"/>
              <a:gd name="csY44" fmla="*/ 531495 h 1151573"/>
              <a:gd name="csX45" fmla="*/ 1765935 w 4643437"/>
              <a:gd name="csY45" fmla="*/ 531495 h 1151573"/>
              <a:gd name="csX46" fmla="*/ 1765935 w 4643437"/>
              <a:gd name="csY46" fmla="*/ 551498 h 1151573"/>
              <a:gd name="csX47" fmla="*/ 1851660 w 4643437"/>
              <a:gd name="csY47" fmla="*/ 551498 h 1151573"/>
              <a:gd name="csX48" fmla="*/ 1851660 w 4643437"/>
              <a:gd name="csY48" fmla="*/ 574358 h 1151573"/>
              <a:gd name="csX49" fmla="*/ 1905952 w 4643437"/>
              <a:gd name="csY49" fmla="*/ 574358 h 1151573"/>
              <a:gd name="csX50" fmla="*/ 1905952 w 4643437"/>
              <a:gd name="csY50" fmla="*/ 605790 h 1151573"/>
              <a:gd name="csX51" fmla="*/ 1943100 w 4643437"/>
              <a:gd name="csY51" fmla="*/ 605790 h 1151573"/>
              <a:gd name="csX52" fmla="*/ 1943100 w 4643437"/>
              <a:gd name="csY52" fmla="*/ 622935 h 1151573"/>
              <a:gd name="csX53" fmla="*/ 2065972 w 4643437"/>
              <a:gd name="csY53" fmla="*/ 622935 h 1151573"/>
              <a:gd name="csX54" fmla="*/ 2065972 w 4643437"/>
              <a:gd name="csY54" fmla="*/ 645795 h 1151573"/>
              <a:gd name="csX55" fmla="*/ 2154555 w 4643437"/>
              <a:gd name="csY55" fmla="*/ 645795 h 1151573"/>
              <a:gd name="csX56" fmla="*/ 2154555 w 4643437"/>
              <a:gd name="csY56" fmla="*/ 662940 h 1151573"/>
              <a:gd name="csX57" fmla="*/ 2214562 w 4643437"/>
              <a:gd name="csY57" fmla="*/ 662940 h 1151573"/>
              <a:gd name="csX58" fmla="*/ 2214562 w 4643437"/>
              <a:gd name="csY58" fmla="*/ 682943 h 1151573"/>
              <a:gd name="csX59" fmla="*/ 2265997 w 4643437"/>
              <a:gd name="csY59" fmla="*/ 682943 h 1151573"/>
              <a:gd name="csX60" fmla="*/ 2265997 w 4643437"/>
              <a:gd name="csY60" fmla="*/ 702945 h 1151573"/>
              <a:gd name="csX61" fmla="*/ 2417445 w 4643437"/>
              <a:gd name="csY61" fmla="*/ 702945 h 1151573"/>
              <a:gd name="csX62" fmla="*/ 2417445 w 4643437"/>
              <a:gd name="csY62" fmla="*/ 731520 h 1151573"/>
              <a:gd name="csX63" fmla="*/ 2551747 w 4643437"/>
              <a:gd name="csY63" fmla="*/ 731520 h 1151573"/>
              <a:gd name="csX64" fmla="*/ 2551747 w 4643437"/>
              <a:gd name="csY64" fmla="*/ 762953 h 1151573"/>
              <a:gd name="csX65" fmla="*/ 2574607 w 4643437"/>
              <a:gd name="csY65" fmla="*/ 762953 h 1151573"/>
              <a:gd name="csX66" fmla="*/ 2574607 w 4643437"/>
              <a:gd name="csY66" fmla="*/ 785813 h 1151573"/>
              <a:gd name="csX67" fmla="*/ 2771775 w 4643437"/>
              <a:gd name="csY67" fmla="*/ 785813 h 1151573"/>
              <a:gd name="csX68" fmla="*/ 2771775 w 4643437"/>
              <a:gd name="csY68" fmla="*/ 794385 h 1151573"/>
              <a:gd name="csX69" fmla="*/ 2974657 w 4643437"/>
              <a:gd name="csY69" fmla="*/ 794385 h 1151573"/>
              <a:gd name="csX70" fmla="*/ 2974657 w 4643437"/>
              <a:gd name="csY70" fmla="*/ 817245 h 1151573"/>
              <a:gd name="csX71" fmla="*/ 3097530 w 4643437"/>
              <a:gd name="csY71" fmla="*/ 817245 h 1151573"/>
              <a:gd name="csX72" fmla="*/ 3097530 w 4643437"/>
              <a:gd name="csY72" fmla="*/ 842963 h 1151573"/>
              <a:gd name="csX73" fmla="*/ 3143250 w 4643437"/>
              <a:gd name="csY73" fmla="*/ 842963 h 1151573"/>
              <a:gd name="csX74" fmla="*/ 3143250 w 4643437"/>
              <a:gd name="csY74" fmla="*/ 882968 h 1151573"/>
              <a:gd name="csX75" fmla="*/ 3226117 w 4643437"/>
              <a:gd name="csY75" fmla="*/ 882968 h 1151573"/>
              <a:gd name="csX76" fmla="*/ 3226117 w 4643437"/>
              <a:gd name="csY76" fmla="*/ 897255 h 1151573"/>
              <a:gd name="csX77" fmla="*/ 3291840 w 4643437"/>
              <a:gd name="csY77" fmla="*/ 897255 h 1151573"/>
              <a:gd name="csX78" fmla="*/ 3291840 w 4643437"/>
              <a:gd name="csY78" fmla="*/ 914400 h 1151573"/>
              <a:gd name="csX79" fmla="*/ 3406140 w 4643437"/>
              <a:gd name="csY79" fmla="*/ 914400 h 1151573"/>
              <a:gd name="csX80" fmla="*/ 3406140 w 4643437"/>
              <a:gd name="csY80" fmla="*/ 951548 h 1151573"/>
              <a:gd name="csX81" fmla="*/ 3437572 w 4643437"/>
              <a:gd name="csY81" fmla="*/ 951548 h 1151573"/>
              <a:gd name="csX82" fmla="*/ 3437572 w 4643437"/>
              <a:gd name="csY82" fmla="*/ 991553 h 1151573"/>
              <a:gd name="csX83" fmla="*/ 3554730 w 4643437"/>
              <a:gd name="csY83" fmla="*/ 991553 h 1151573"/>
              <a:gd name="csX84" fmla="*/ 3554730 w 4643437"/>
              <a:gd name="csY84" fmla="*/ 1028700 h 1151573"/>
              <a:gd name="csX85" fmla="*/ 3589020 w 4643437"/>
              <a:gd name="csY85" fmla="*/ 1028700 h 1151573"/>
              <a:gd name="csX86" fmla="*/ 3589020 w 4643437"/>
              <a:gd name="csY86" fmla="*/ 1062990 h 1151573"/>
              <a:gd name="csX87" fmla="*/ 3923347 w 4643437"/>
              <a:gd name="csY87" fmla="*/ 1062990 h 1151573"/>
              <a:gd name="csX88" fmla="*/ 3923347 w 4643437"/>
              <a:gd name="csY88" fmla="*/ 1102995 h 1151573"/>
              <a:gd name="csX89" fmla="*/ 4020502 w 4643437"/>
              <a:gd name="csY89" fmla="*/ 1102995 h 1151573"/>
              <a:gd name="csX90" fmla="*/ 4020502 w 4643437"/>
              <a:gd name="csY90" fmla="*/ 1151573 h 1151573"/>
              <a:gd name="csX91" fmla="*/ 4643437 w 4643437"/>
              <a:gd name="csY91" fmla="*/ 1151573 h 11515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Lst>
            <a:rect l="l" t="t" r="r" b="b"/>
            <a:pathLst>
              <a:path w="4643437" h="1151573">
                <a:moveTo>
                  <a:pt x="0" y="0"/>
                </a:moveTo>
                <a:lnTo>
                  <a:pt x="82867" y="0"/>
                </a:lnTo>
                <a:lnTo>
                  <a:pt x="82867" y="11430"/>
                </a:lnTo>
                <a:lnTo>
                  <a:pt x="191452" y="11430"/>
                </a:lnTo>
                <a:lnTo>
                  <a:pt x="191452" y="42863"/>
                </a:lnTo>
                <a:lnTo>
                  <a:pt x="297180" y="42863"/>
                </a:lnTo>
                <a:lnTo>
                  <a:pt x="297180" y="65723"/>
                </a:lnTo>
                <a:lnTo>
                  <a:pt x="348615" y="65723"/>
                </a:lnTo>
                <a:lnTo>
                  <a:pt x="348615" y="88583"/>
                </a:lnTo>
                <a:lnTo>
                  <a:pt x="474345" y="88583"/>
                </a:lnTo>
                <a:lnTo>
                  <a:pt x="474345" y="111443"/>
                </a:lnTo>
                <a:lnTo>
                  <a:pt x="534352" y="111443"/>
                </a:lnTo>
                <a:lnTo>
                  <a:pt x="534352" y="137160"/>
                </a:lnTo>
                <a:lnTo>
                  <a:pt x="594360" y="137160"/>
                </a:lnTo>
                <a:lnTo>
                  <a:pt x="594360" y="148590"/>
                </a:lnTo>
                <a:lnTo>
                  <a:pt x="634365" y="148590"/>
                </a:lnTo>
                <a:lnTo>
                  <a:pt x="634365" y="180023"/>
                </a:lnTo>
                <a:lnTo>
                  <a:pt x="702945" y="180023"/>
                </a:lnTo>
                <a:lnTo>
                  <a:pt x="702945" y="202883"/>
                </a:lnTo>
                <a:lnTo>
                  <a:pt x="745807" y="202883"/>
                </a:lnTo>
                <a:lnTo>
                  <a:pt x="745807" y="240030"/>
                </a:lnTo>
                <a:lnTo>
                  <a:pt x="868680" y="240030"/>
                </a:lnTo>
                <a:lnTo>
                  <a:pt x="868680" y="265748"/>
                </a:lnTo>
                <a:lnTo>
                  <a:pt x="951547" y="265748"/>
                </a:lnTo>
                <a:lnTo>
                  <a:pt x="951547" y="294323"/>
                </a:lnTo>
                <a:lnTo>
                  <a:pt x="991552" y="294323"/>
                </a:lnTo>
                <a:lnTo>
                  <a:pt x="991552" y="317183"/>
                </a:lnTo>
                <a:lnTo>
                  <a:pt x="1094422" y="317183"/>
                </a:lnTo>
                <a:lnTo>
                  <a:pt x="1094422" y="340043"/>
                </a:lnTo>
                <a:lnTo>
                  <a:pt x="1168717" y="340043"/>
                </a:lnTo>
                <a:lnTo>
                  <a:pt x="1168717" y="374333"/>
                </a:lnTo>
                <a:lnTo>
                  <a:pt x="1237297" y="374333"/>
                </a:lnTo>
                <a:lnTo>
                  <a:pt x="1237297" y="391478"/>
                </a:lnTo>
                <a:lnTo>
                  <a:pt x="1325880" y="391478"/>
                </a:lnTo>
                <a:lnTo>
                  <a:pt x="1325880" y="420053"/>
                </a:lnTo>
                <a:lnTo>
                  <a:pt x="1425892" y="420053"/>
                </a:lnTo>
                <a:lnTo>
                  <a:pt x="1425892" y="440055"/>
                </a:lnTo>
                <a:lnTo>
                  <a:pt x="1488757" y="440055"/>
                </a:lnTo>
                <a:lnTo>
                  <a:pt x="1488757" y="468630"/>
                </a:lnTo>
                <a:lnTo>
                  <a:pt x="1568767" y="468630"/>
                </a:lnTo>
                <a:lnTo>
                  <a:pt x="1568767" y="488633"/>
                </a:lnTo>
                <a:lnTo>
                  <a:pt x="1671637" y="488633"/>
                </a:lnTo>
                <a:lnTo>
                  <a:pt x="1671637" y="517208"/>
                </a:lnTo>
                <a:lnTo>
                  <a:pt x="1717357" y="517208"/>
                </a:lnTo>
                <a:lnTo>
                  <a:pt x="1717357" y="531495"/>
                </a:lnTo>
                <a:lnTo>
                  <a:pt x="1765935" y="531495"/>
                </a:lnTo>
                <a:lnTo>
                  <a:pt x="1765935" y="551498"/>
                </a:lnTo>
                <a:lnTo>
                  <a:pt x="1851660" y="551498"/>
                </a:lnTo>
                <a:lnTo>
                  <a:pt x="1851660" y="574358"/>
                </a:lnTo>
                <a:lnTo>
                  <a:pt x="1905952" y="574358"/>
                </a:lnTo>
                <a:lnTo>
                  <a:pt x="1905952" y="605790"/>
                </a:lnTo>
                <a:lnTo>
                  <a:pt x="1943100" y="605790"/>
                </a:lnTo>
                <a:lnTo>
                  <a:pt x="1943100" y="622935"/>
                </a:lnTo>
                <a:lnTo>
                  <a:pt x="2065972" y="622935"/>
                </a:lnTo>
                <a:lnTo>
                  <a:pt x="2065972" y="645795"/>
                </a:lnTo>
                <a:lnTo>
                  <a:pt x="2154555" y="645795"/>
                </a:lnTo>
                <a:lnTo>
                  <a:pt x="2154555" y="662940"/>
                </a:lnTo>
                <a:lnTo>
                  <a:pt x="2214562" y="662940"/>
                </a:lnTo>
                <a:lnTo>
                  <a:pt x="2214562" y="682943"/>
                </a:lnTo>
                <a:lnTo>
                  <a:pt x="2265997" y="682943"/>
                </a:lnTo>
                <a:lnTo>
                  <a:pt x="2265997" y="702945"/>
                </a:lnTo>
                <a:lnTo>
                  <a:pt x="2417445" y="702945"/>
                </a:lnTo>
                <a:lnTo>
                  <a:pt x="2417445" y="731520"/>
                </a:lnTo>
                <a:lnTo>
                  <a:pt x="2551747" y="731520"/>
                </a:lnTo>
                <a:lnTo>
                  <a:pt x="2551747" y="762953"/>
                </a:lnTo>
                <a:lnTo>
                  <a:pt x="2574607" y="762953"/>
                </a:lnTo>
                <a:lnTo>
                  <a:pt x="2574607" y="785813"/>
                </a:lnTo>
                <a:lnTo>
                  <a:pt x="2771775" y="785813"/>
                </a:lnTo>
                <a:lnTo>
                  <a:pt x="2771775" y="794385"/>
                </a:lnTo>
                <a:lnTo>
                  <a:pt x="2974657" y="794385"/>
                </a:lnTo>
                <a:lnTo>
                  <a:pt x="2974657" y="817245"/>
                </a:lnTo>
                <a:lnTo>
                  <a:pt x="3097530" y="817245"/>
                </a:lnTo>
                <a:lnTo>
                  <a:pt x="3097530" y="842963"/>
                </a:lnTo>
                <a:lnTo>
                  <a:pt x="3143250" y="842963"/>
                </a:lnTo>
                <a:lnTo>
                  <a:pt x="3143250" y="882968"/>
                </a:lnTo>
                <a:lnTo>
                  <a:pt x="3226117" y="882968"/>
                </a:lnTo>
                <a:lnTo>
                  <a:pt x="3226117" y="897255"/>
                </a:lnTo>
                <a:lnTo>
                  <a:pt x="3291840" y="897255"/>
                </a:lnTo>
                <a:lnTo>
                  <a:pt x="3291840" y="914400"/>
                </a:lnTo>
                <a:lnTo>
                  <a:pt x="3406140" y="914400"/>
                </a:lnTo>
                <a:lnTo>
                  <a:pt x="3406140" y="951548"/>
                </a:lnTo>
                <a:lnTo>
                  <a:pt x="3437572" y="951548"/>
                </a:lnTo>
                <a:lnTo>
                  <a:pt x="3437572" y="991553"/>
                </a:lnTo>
                <a:lnTo>
                  <a:pt x="3554730" y="991553"/>
                </a:lnTo>
                <a:lnTo>
                  <a:pt x="3554730" y="1028700"/>
                </a:lnTo>
                <a:lnTo>
                  <a:pt x="3589020" y="1028700"/>
                </a:lnTo>
                <a:lnTo>
                  <a:pt x="3589020" y="1062990"/>
                </a:lnTo>
                <a:lnTo>
                  <a:pt x="3923347" y="1062990"/>
                </a:lnTo>
                <a:lnTo>
                  <a:pt x="3923347" y="1102995"/>
                </a:lnTo>
                <a:lnTo>
                  <a:pt x="4020502" y="1102995"/>
                </a:lnTo>
                <a:lnTo>
                  <a:pt x="4020502" y="1151573"/>
                </a:lnTo>
                <a:lnTo>
                  <a:pt x="4643437" y="1151573"/>
                </a:lnTo>
              </a:path>
            </a:pathLst>
          </a:cu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Freeform: Shape 86">
            <a:extLst>
              <a:ext uri="{FF2B5EF4-FFF2-40B4-BE49-F238E27FC236}">
                <a16:creationId xmlns:a16="http://schemas.microsoft.com/office/drawing/2014/main" id="{246DD714-88A2-E1E5-B45E-DC696D6086B8}"/>
              </a:ext>
            </a:extLst>
          </p:cNvPr>
          <p:cNvSpPr/>
          <p:nvPr/>
        </p:nvSpPr>
        <p:spPr>
          <a:xfrm>
            <a:off x="1289943" y="1847015"/>
            <a:ext cx="4546498" cy="1683079"/>
          </a:xfrm>
          <a:custGeom>
            <a:avLst/>
            <a:gdLst>
              <a:gd name="csX0" fmla="*/ 0 w 4426278"/>
              <a:gd name="csY0" fmla="*/ 0 h 1679436"/>
              <a:gd name="csX1" fmla="*/ 87432 w 4426278"/>
              <a:gd name="csY1" fmla="*/ 0 h 1679436"/>
              <a:gd name="csX2" fmla="*/ 87432 w 4426278"/>
              <a:gd name="csY2" fmla="*/ 72861 h 1679436"/>
              <a:gd name="csX3" fmla="*/ 193080 w 4426278"/>
              <a:gd name="csY3" fmla="*/ 72861 h 1679436"/>
              <a:gd name="csX4" fmla="*/ 193080 w 4426278"/>
              <a:gd name="csY4" fmla="*/ 112934 h 1679436"/>
              <a:gd name="csX5" fmla="*/ 247725 w 4426278"/>
              <a:gd name="csY5" fmla="*/ 112934 h 1679436"/>
              <a:gd name="csX6" fmla="*/ 247725 w 4426278"/>
              <a:gd name="csY6" fmla="*/ 171222 h 1679436"/>
              <a:gd name="csX7" fmla="*/ 280513 w 4426278"/>
              <a:gd name="csY7" fmla="*/ 171222 h 1679436"/>
              <a:gd name="csX8" fmla="*/ 280513 w 4426278"/>
              <a:gd name="csY8" fmla="*/ 233154 h 1679436"/>
              <a:gd name="csX9" fmla="*/ 316943 w 4426278"/>
              <a:gd name="csY9" fmla="*/ 233154 h 1679436"/>
              <a:gd name="csX10" fmla="*/ 316943 w 4426278"/>
              <a:gd name="csY10" fmla="*/ 295085 h 1679436"/>
              <a:gd name="csX11" fmla="*/ 353373 w 4426278"/>
              <a:gd name="csY11" fmla="*/ 295085 h 1679436"/>
              <a:gd name="csX12" fmla="*/ 353373 w 4426278"/>
              <a:gd name="csY12" fmla="*/ 331516 h 1679436"/>
              <a:gd name="csX13" fmla="*/ 382517 w 4426278"/>
              <a:gd name="csY13" fmla="*/ 331516 h 1679436"/>
              <a:gd name="csX14" fmla="*/ 382517 w 4426278"/>
              <a:gd name="csY14" fmla="*/ 408019 h 1679436"/>
              <a:gd name="csX15" fmla="*/ 440806 w 4426278"/>
              <a:gd name="csY15" fmla="*/ 408019 h 1679436"/>
              <a:gd name="csX16" fmla="*/ 440806 w 4426278"/>
              <a:gd name="csY16" fmla="*/ 444450 h 1679436"/>
              <a:gd name="csX17" fmla="*/ 469950 w 4426278"/>
              <a:gd name="csY17" fmla="*/ 444450 h 1679436"/>
              <a:gd name="csX18" fmla="*/ 469950 w 4426278"/>
              <a:gd name="csY18" fmla="*/ 480880 h 1679436"/>
              <a:gd name="csX19" fmla="*/ 542811 w 4426278"/>
              <a:gd name="csY19" fmla="*/ 480880 h 1679436"/>
              <a:gd name="csX20" fmla="*/ 542811 w 4426278"/>
              <a:gd name="csY20" fmla="*/ 553740 h 1679436"/>
              <a:gd name="csX21" fmla="*/ 579241 w 4426278"/>
              <a:gd name="csY21" fmla="*/ 553740 h 1679436"/>
              <a:gd name="csX22" fmla="*/ 579241 w 4426278"/>
              <a:gd name="csY22" fmla="*/ 582885 h 1679436"/>
              <a:gd name="csX23" fmla="*/ 633886 w 4426278"/>
              <a:gd name="csY23" fmla="*/ 582885 h 1679436"/>
              <a:gd name="csX24" fmla="*/ 633886 w 4426278"/>
              <a:gd name="csY24" fmla="*/ 626601 h 1679436"/>
              <a:gd name="csX25" fmla="*/ 681246 w 4426278"/>
              <a:gd name="csY25" fmla="*/ 626601 h 1679436"/>
              <a:gd name="csX26" fmla="*/ 681246 w 4426278"/>
              <a:gd name="csY26" fmla="*/ 655745 h 1679436"/>
              <a:gd name="csX27" fmla="*/ 721319 w 4426278"/>
              <a:gd name="csY27" fmla="*/ 655745 h 1679436"/>
              <a:gd name="csX28" fmla="*/ 721319 w 4426278"/>
              <a:gd name="csY28" fmla="*/ 681246 h 1679436"/>
              <a:gd name="csX29" fmla="*/ 790537 w 4426278"/>
              <a:gd name="csY29" fmla="*/ 681246 h 1679436"/>
              <a:gd name="csX30" fmla="*/ 790537 w 4426278"/>
              <a:gd name="csY30" fmla="*/ 706748 h 1679436"/>
              <a:gd name="csX31" fmla="*/ 826967 w 4426278"/>
              <a:gd name="csY31" fmla="*/ 706748 h 1679436"/>
              <a:gd name="csX32" fmla="*/ 826967 w 4426278"/>
              <a:gd name="csY32" fmla="*/ 765036 h 1679436"/>
              <a:gd name="csX33" fmla="*/ 856111 w 4426278"/>
              <a:gd name="csY33" fmla="*/ 765036 h 1679436"/>
              <a:gd name="csX34" fmla="*/ 856111 w 4426278"/>
              <a:gd name="csY34" fmla="*/ 848826 h 1679436"/>
              <a:gd name="csX35" fmla="*/ 896184 w 4426278"/>
              <a:gd name="csY35" fmla="*/ 848826 h 1679436"/>
              <a:gd name="csX36" fmla="*/ 896184 w 4426278"/>
              <a:gd name="csY36" fmla="*/ 863398 h 1679436"/>
              <a:gd name="csX37" fmla="*/ 983617 w 4426278"/>
              <a:gd name="csY37" fmla="*/ 863398 h 1679436"/>
              <a:gd name="csX38" fmla="*/ 983617 w 4426278"/>
              <a:gd name="csY38" fmla="*/ 899828 h 1679436"/>
              <a:gd name="csX39" fmla="*/ 1049192 w 4426278"/>
              <a:gd name="csY39" fmla="*/ 899828 h 1679436"/>
              <a:gd name="csX40" fmla="*/ 1049192 w 4426278"/>
              <a:gd name="csY40" fmla="*/ 947187 h 1679436"/>
              <a:gd name="csX41" fmla="*/ 1089265 w 4426278"/>
              <a:gd name="csY41" fmla="*/ 947187 h 1679436"/>
              <a:gd name="csX42" fmla="*/ 1089265 w 4426278"/>
              <a:gd name="csY42" fmla="*/ 976332 h 1679436"/>
              <a:gd name="csX43" fmla="*/ 1132981 w 4426278"/>
              <a:gd name="csY43" fmla="*/ 976332 h 1679436"/>
              <a:gd name="csX44" fmla="*/ 1132981 w 4426278"/>
              <a:gd name="csY44" fmla="*/ 1027334 h 1679436"/>
              <a:gd name="csX45" fmla="*/ 1234986 w 4426278"/>
              <a:gd name="csY45" fmla="*/ 1027334 h 1679436"/>
              <a:gd name="csX46" fmla="*/ 1234986 w 4426278"/>
              <a:gd name="csY46" fmla="*/ 1056478 h 1679436"/>
              <a:gd name="csX47" fmla="*/ 1351563 w 4426278"/>
              <a:gd name="csY47" fmla="*/ 1056478 h 1679436"/>
              <a:gd name="csX48" fmla="*/ 1351563 w 4426278"/>
              <a:gd name="csY48" fmla="*/ 1103838 h 1679436"/>
              <a:gd name="csX49" fmla="*/ 1453568 w 4426278"/>
              <a:gd name="csY49" fmla="*/ 1103838 h 1679436"/>
              <a:gd name="csX50" fmla="*/ 1453568 w 4426278"/>
              <a:gd name="csY50" fmla="*/ 1136625 h 1679436"/>
              <a:gd name="csX51" fmla="*/ 1581074 w 4426278"/>
              <a:gd name="csY51" fmla="*/ 1136625 h 1679436"/>
              <a:gd name="csX52" fmla="*/ 1581074 w 4426278"/>
              <a:gd name="csY52" fmla="*/ 1162126 h 1679436"/>
              <a:gd name="csX53" fmla="*/ 1653934 w 4426278"/>
              <a:gd name="csY53" fmla="*/ 1162126 h 1679436"/>
              <a:gd name="csX54" fmla="*/ 1653934 w 4426278"/>
              <a:gd name="csY54" fmla="*/ 1227701 h 1679436"/>
              <a:gd name="csX55" fmla="*/ 1694007 w 4426278"/>
              <a:gd name="csY55" fmla="*/ 1227701 h 1679436"/>
              <a:gd name="csX56" fmla="*/ 1719509 w 4426278"/>
              <a:gd name="csY56" fmla="*/ 1227701 h 1679436"/>
              <a:gd name="csX57" fmla="*/ 1719509 w 4426278"/>
              <a:gd name="csY57" fmla="*/ 1275060 h 1679436"/>
              <a:gd name="csX58" fmla="*/ 1836086 w 4426278"/>
              <a:gd name="csY58" fmla="*/ 1275060 h 1679436"/>
              <a:gd name="csX59" fmla="*/ 1836086 w 4426278"/>
              <a:gd name="csY59" fmla="*/ 1289632 h 1679436"/>
              <a:gd name="csX60" fmla="*/ 1916232 w 4426278"/>
              <a:gd name="csY60" fmla="*/ 1289632 h 1679436"/>
              <a:gd name="csX61" fmla="*/ 1916232 w 4426278"/>
              <a:gd name="csY61" fmla="*/ 1336991 h 1679436"/>
              <a:gd name="csX62" fmla="*/ 2214960 w 4426278"/>
              <a:gd name="csY62" fmla="*/ 1336991 h 1679436"/>
              <a:gd name="csX63" fmla="*/ 2214960 w 4426278"/>
              <a:gd name="csY63" fmla="*/ 1358850 h 1679436"/>
              <a:gd name="csX64" fmla="*/ 2393469 w 4426278"/>
              <a:gd name="csY64" fmla="*/ 1358850 h 1679436"/>
              <a:gd name="csX65" fmla="*/ 2393469 w 4426278"/>
              <a:gd name="csY65" fmla="*/ 1373422 h 1679436"/>
              <a:gd name="csX66" fmla="*/ 2473615 w 4426278"/>
              <a:gd name="csY66" fmla="*/ 1373422 h 1679436"/>
              <a:gd name="csX67" fmla="*/ 2473615 w 4426278"/>
              <a:gd name="csY67" fmla="*/ 1395280 h 1679436"/>
              <a:gd name="csX68" fmla="*/ 2564691 w 4426278"/>
              <a:gd name="csY68" fmla="*/ 1395280 h 1679436"/>
              <a:gd name="csX69" fmla="*/ 2564691 w 4426278"/>
              <a:gd name="csY69" fmla="*/ 1413495 h 1679436"/>
              <a:gd name="csX70" fmla="*/ 2761415 w 4426278"/>
              <a:gd name="csY70" fmla="*/ 1413495 h 1679436"/>
              <a:gd name="csX71" fmla="*/ 2761415 w 4426278"/>
              <a:gd name="csY71" fmla="*/ 1420781 h 1679436"/>
              <a:gd name="csX72" fmla="*/ 2856133 w 4426278"/>
              <a:gd name="csY72" fmla="*/ 1420781 h 1679436"/>
              <a:gd name="csX73" fmla="*/ 2856133 w 4426278"/>
              <a:gd name="csY73" fmla="*/ 1457211 h 1679436"/>
              <a:gd name="csX74" fmla="*/ 2918065 w 4426278"/>
              <a:gd name="csY74" fmla="*/ 1457211 h 1679436"/>
              <a:gd name="csX75" fmla="*/ 2918065 w 4426278"/>
              <a:gd name="csY75" fmla="*/ 1482712 h 1679436"/>
              <a:gd name="csX76" fmla="*/ 2954495 w 4426278"/>
              <a:gd name="csY76" fmla="*/ 1482712 h 1679436"/>
              <a:gd name="csX77" fmla="*/ 2954495 w 4426278"/>
              <a:gd name="csY77" fmla="*/ 1504571 h 1679436"/>
              <a:gd name="csX78" fmla="*/ 3267796 w 4426278"/>
              <a:gd name="csY78" fmla="*/ 1504571 h 1679436"/>
              <a:gd name="csX79" fmla="*/ 3267796 w 4426278"/>
              <a:gd name="csY79" fmla="*/ 1530072 h 1679436"/>
              <a:gd name="csX80" fmla="*/ 3413517 w 4426278"/>
              <a:gd name="csY80" fmla="*/ 1530072 h 1679436"/>
              <a:gd name="csX81" fmla="*/ 3413517 w 4426278"/>
              <a:gd name="csY81" fmla="*/ 1559216 h 1679436"/>
              <a:gd name="csX82" fmla="*/ 3577453 w 4426278"/>
              <a:gd name="csY82" fmla="*/ 1559216 h 1679436"/>
              <a:gd name="csX83" fmla="*/ 3577453 w 4426278"/>
              <a:gd name="csY83" fmla="*/ 1606575 h 1679436"/>
              <a:gd name="csX84" fmla="*/ 3930827 w 4426278"/>
              <a:gd name="csY84" fmla="*/ 1606575 h 1679436"/>
              <a:gd name="csX85" fmla="*/ 3930827 w 4426278"/>
              <a:gd name="csY85" fmla="*/ 1679436 h 1679436"/>
              <a:gd name="csX86" fmla="*/ 4426278 w 4426278"/>
              <a:gd name="csY86" fmla="*/ 1679436 h 1679436"/>
              <a:gd name="csX0" fmla="*/ 0 w 4546498"/>
              <a:gd name="csY0" fmla="*/ 0 h 1683079"/>
              <a:gd name="csX1" fmla="*/ 87432 w 4546498"/>
              <a:gd name="csY1" fmla="*/ 0 h 1683079"/>
              <a:gd name="csX2" fmla="*/ 87432 w 4546498"/>
              <a:gd name="csY2" fmla="*/ 72861 h 1683079"/>
              <a:gd name="csX3" fmla="*/ 193080 w 4546498"/>
              <a:gd name="csY3" fmla="*/ 72861 h 1683079"/>
              <a:gd name="csX4" fmla="*/ 193080 w 4546498"/>
              <a:gd name="csY4" fmla="*/ 112934 h 1683079"/>
              <a:gd name="csX5" fmla="*/ 247725 w 4546498"/>
              <a:gd name="csY5" fmla="*/ 112934 h 1683079"/>
              <a:gd name="csX6" fmla="*/ 247725 w 4546498"/>
              <a:gd name="csY6" fmla="*/ 171222 h 1683079"/>
              <a:gd name="csX7" fmla="*/ 280513 w 4546498"/>
              <a:gd name="csY7" fmla="*/ 171222 h 1683079"/>
              <a:gd name="csX8" fmla="*/ 280513 w 4546498"/>
              <a:gd name="csY8" fmla="*/ 233154 h 1683079"/>
              <a:gd name="csX9" fmla="*/ 316943 w 4546498"/>
              <a:gd name="csY9" fmla="*/ 233154 h 1683079"/>
              <a:gd name="csX10" fmla="*/ 316943 w 4546498"/>
              <a:gd name="csY10" fmla="*/ 295085 h 1683079"/>
              <a:gd name="csX11" fmla="*/ 353373 w 4546498"/>
              <a:gd name="csY11" fmla="*/ 295085 h 1683079"/>
              <a:gd name="csX12" fmla="*/ 353373 w 4546498"/>
              <a:gd name="csY12" fmla="*/ 331516 h 1683079"/>
              <a:gd name="csX13" fmla="*/ 382517 w 4546498"/>
              <a:gd name="csY13" fmla="*/ 331516 h 1683079"/>
              <a:gd name="csX14" fmla="*/ 382517 w 4546498"/>
              <a:gd name="csY14" fmla="*/ 408019 h 1683079"/>
              <a:gd name="csX15" fmla="*/ 440806 w 4546498"/>
              <a:gd name="csY15" fmla="*/ 408019 h 1683079"/>
              <a:gd name="csX16" fmla="*/ 440806 w 4546498"/>
              <a:gd name="csY16" fmla="*/ 444450 h 1683079"/>
              <a:gd name="csX17" fmla="*/ 469950 w 4546498"/>
              <a:gd name="csY17" fmla="*/ 444450 h 1683079"/>
              <a:gd name="csX18" fmla="*/ 469950 w 4546498"/>
              <a:gd name="csY18" fmla="*/ 480880 h 1683079"/>
              <a:gd name="csX19" fmla="*/ 542811 w 4546498"/>
              <a:gd name="csY19" fmla="*/ 480880 h 1683079"/>
              <a:gd name="csX20" fmla="*/ 542811 w 4546498"/>
              <a:gd name="csY20" fmla="*/ 553740 h 1683079"/>
              <a:gd name="csX21" fmla="*/ 579241 w 4546498"/>
              <a:gd name="csY21" fmla="*/ 553740 h 1683079"/>
              <a:gd name="csX22" fmla="*/ 579241 w 4546498"/>
              <a:gd name="csY22" fmla="*/ 582885 h 1683079"/>
              <a:gd name="csX23" fmla="*/ 633886 w 4546498"/>
              <a:gd name="csY23" fmla="*/ 582885 h 1683079"/>
              <a:gd name="csX24" fmla="*/ 633886 w 4546498"/>
              <a:gd name="csY24" fmla="*/ 626601 h 1683079"/>
              <a:gd name="csX25" fmla="*/ 681246 w 4546498"/>
              <a:gd name="csY25" fmla="*/ 626601 h 1683079"/>
              <a:gd name="csX26" fmla="*/ 681246 w 4546498"/>
              <a:gd name="csY26" fmla="*/ 655745 h 1683079"/>
              <a:gd name="csX27" fmla="*/ 721319 w 4546498"/>
              <a:gd name="csY27" fmla="*/ 655745 h 1683079"/>
              <a:gd name="csX28" fmla="*/ 721319 w 4546498"/>
              <a:gd name="csY28" fmla="*/ 681246 h 1683079"/>
              <a:gd name="csX29" fmla="*/ 790537 w 4546498"/>
              <a:gd name="csY29" fmla="*/ 681246 h 1683079"/>
              <a:gd name="csX30" fmla="*/ 790537 w 4546498"/>
              <a:gd name="csY30" fmla="*/ 706748 h 1683079"/>
              <a:gd name="csX31" fmla="*/ 826967 w 4546498"/>
              <a:gd name="csY31" fmla="*/ 706748 h 1683079"/>
              <a:gd name="csX32" fmla="*/ 826967 w 4546498"/>
              <a:gd name="csY32" fmla="*/ 765036 h 1683079"/>
              <a:gd name="csX33" fmla="*/ 856111 w 4546498"/>
              <a:gd name="csY33" fmla="*/ 765036 h 1683079"/>
              <a:gd name="csX34" fmla="*/ 856111 w 4546498"/>
              <a:gd name="csY34" fmla="*/ 848826 h 1683079"/>
              <a:gd name="csX35" fmla="*/ 896184 w 4546498"/>
              <a:gd name="csY35" fmla="*/ 848826 h 1683079"/>
              <a:gd name="csX36" fmla="*/ 896184 w 4546498"/>
              <a:gd name="csY36" fmla="*/ 863398 h 1683079"/>
              <a:gd name="csX37" fmla="*/ 983617 w 4546498"/>
              <a:gd name="csY37" fmla="*/ 863398 h 1683079"/>
              <a:gd name="csX38" fmla="*/ 983617 w 4546498"/>
              <a:gd name="csY38" fmla="*/ 899828 h 1683079"/>
              <a:gd name="csX39" fmla="*/ 1049192 w 4546498"/>
              <a:gd name="csY39" fmla="*/ 899828 h 1683079"/>
              <a:gd name="csX40" fmla="*/ 1049192 w 4546498"/>
              <a:gd name="csY40" fmla="*/ 947187 h 1683079"/>
              <a:gd name="csX41" fmla="*/ 1089265 w 4546498"/>
              <a:gd name="csY41" fmla="*/ 947187 h 1683079"/>
              <a:gd name="csX42" fmla="*/ 1089265 w 4546498"/>
              <a:gd name="csY42" fmla="*/ 976332 h 1683079"/>
              <a:gd name="csX43" fmla="*/ 1132981 w 4546498"/>
              <a:gd name="csY43" fmla="*/ 976332 h 1683079"/>
              <a:gd name="csX44" fmla="*/ 1132981 w 4546498"/>
              <a:gd name="csY44" fmla="*/ 1027334 h 1683079"/>
              <a:gd name="csX45" fmla="*/ 1234986 w 4546498"/>
              <a:gd name="csY45" fmla="*/ 1027334 h 1683079"/>
              <a:gd name="csX46" fmla="*/ 1234986 w 4546498"/>
              <a:gd name="csY46" fmla="*/ 1056478 h 1683079"/>
              <a:gd name="csX47" fmla="*/ 1351563 w 4546498"/>
              <a:gd name="csY47" fmla="*/ 1056478 h 1683079"/>
              <a:gd name="csX48" fmla="*/ 1351563 w 4546498"/>
              <a:gd name="csY48" fmla="*/ 1103838 h 1683079"/>
              <a:gd name="csX49" fmla="*/ 1453568 w 4546498"/>
              <a:gd name="csY49" fmla="*/ 1103838 h 1683079"/>
              <a:gd name="csX50" fmla="*/ 1453568 w 4546498"/>
              <a:gd name="csY50" fmla="*/ 1136625 h 1683079"/>
              <a:gd name="csX51" fmla="*/ 1581074 w 4546498"/>
              <a:gd name="csY51" fmla="*/ 1136625 h 1683079"/>
              <a:gd name="csX52" fmla="*/ 1581074 w 4546498"/>
              <a:gd name="csY52" fmla="*/ 1162126 h 1683079"/>
              <a:gd name="csX53" fmla="*/ 1653934 w 4546498"/>
              <a:gd name="csY53" fmla="*/ 1162126 h 1683079"/>
              <a:gd name="csX54" fmla="*/ 1653934 w 4546498"/>
              <a:gd name="csY54" fmla="*/ 1227701 h 1683079"/>
              <a:gd name="csX55" fmla="*/ 1694007 w 4546498"/>
              <a:gd name="csY55" fmla="*/ 1227701 h 1683079"/>
              <a:gd name="csX56" fmla="*/ 1719509 w 4546498"/>
              <a:gd name="csY56" fmla="*/ 1227701 h 1683079"/>
              <a:gd name="csX57" fmla="*/ 1719509 w 4546498"/>
              <a:gd name="csY57" fmla="*/ 1275060 h 1683079"/>
              <a:gd name="csX58" fmla="*/ 1836086 w 4546498"/>
              <a:gd name="csY58" fmla="*/ 1275060 h 1683079"/>
              <a:gd name="csX59" fmla="*/ 1836086 w 4546498"/>
              <a:gd name="csY59" fmla="*/ 1289632 h 1683079"/>
              <a:gd name="csX60" fmla="*/ 1916232 w 4546498"/>
              <a:gd name="csY60" fmla="*/ 1289632 h 1683079"/>
              <a:gd name="csX61" fmla="*/ 1916232 w 4546498"/>
              <a:gd name="csY61" fmla="*/ 1336991 h 1683079"/>
              <a:gd name="csX62" fmla="*/ 2214960 w 4546498"/>
              <a:gd name="csY62" fmla="*/ 1336991 h 1683079"/>
              <a:gd name="csX63" fmla="*/ 2214960 w 4546498"/>
              <a:gd name="csY63" fmla="*/ 1358850 h 1683079"/>
              <a:gd name="csX64" fmla="*/ 2393469 w 4546498"/>
              <a:gd name="csY64" fmla="*/ 1358850 h 1683079"/>
              <a:gd name="csX65" fmla="*/ 2393469 w 4546498"/>
              <a:gd name="csY65" fmla="*/ 1373422 h 1683079"/>
              <a:gd name="csX66" fmla="*/ 2473615 w 4546498"/>
              <a:gd name="csY66" fmla="*/ 1373422 h 1683079"/>
              <a:gd name="csX67" fmla="*/ 2473615 w 4546498"/>
              <a:gd name="csY67" fmla="*/ 1395280 h 1683079"/>
              <a:gd name="csX68" fmla="*/ 2564691 w 4546498"/>
              <a:gd name="csY68" fmla="*/ 1395280 h 1683079"/>
              <a:gd name="csX69" fmla="*/ 2564691 w 4546498"/>
              <a:gd name="csY69" fmla="*/ 1413495 h 1683079"/>
              <a:gd name="csX70" fmla="*/ 2761415 w 4546498"/>
              <a:gd name="csY70" fmla="*/ 1413495 h 1683079"/>
              <a:gd name="csX71" fmla="*/ 2761415 w 4546498"/>
              <a:gd name="csY71" fmla="*/ 1420781 h 1683079"/>
              <a:gd name="csX72" fmla="*/ 2856133 w 4546498"/>
              <a:gd name="csY72" fmla="*/ 1420781 h 1683079"/>
              <a:gd name="csX73" fmla="*/ 2856133 w 4546498"/>
              <a:gd name="csY73" fmla="*/ 1457211 h 1683079"/>
              <a:gd name="csX74" fmla="*/ 2918065 w 4546498"/>
              <a:gd name="csY74" fmla="*/ 1457211 h 1683079"/>
              <a:gd name="csX75" fmla="*/ 2918065 w 4546498"/>
              <a:gd name="csY75" fmla="*/ 1482712 h 1683079"/>
              <a:gd name="csX76" fmla="*/ 2954495 w 4546498"/>
              <a:gd name="csY76" fmla="*/ 1482712 h 1683079"/>
              <a:gd name="csX77" fmla="*/ 2954495 w 4546498"/>
              <a:gd name="csY77" fmla="*/ 1504571 h 1683079"/>
              <a:gd name="csX78" fmla="*/ 3267796 w 4546498"/>
              <a:gd name="csY78" fmla="*/ 1504571 h 1683079"/>
              <a:gd name="csX79" fmla="*/ 3267796 w 4546498"/>
              <a:gd name="csY79" fmla="*/ 1530072 h 1683079"/>
              <a:gd name="csX80" fmla="*/ 3413517 w 4546498"/>
              <a:gd name="csY80" fmla="*/ 1530072 h 1683079"/>
              <a:gd name="csX81" fmla="*/ 3413517 w 4546498"/>
              <a:gd name="csY81" fmla="*/ 1559216 h 1683079"/>
              <a:gd name="csX82" fmla="*/ 3577453 w 4546498"/>
              <a:gd name="csY82" fmla="*/ 1559216 h 1683079"/>
              <a:gd name="csX83" fmla="*/ 3577453 w 4546498"/>
              <a:gd name="csY83" fmla="*/ 1606575 h 1683079"/>
              <a:gd name="csX84" fmla="*/ 3930827 w 4546498"/>
              <a:gd name="csY84" fmla="*/ 1606575 h 1683079"/>
              <a:gd name="csX85" fmla="*/ 3930827 w 4546498"/>
              <a:gd name="csY85" fmla="*/ 1679436 h 1683079"/>
              <a:gd name="csX86" fmla="*/ 4546498 w 4546498"/>
              <a:gd name="csY86" fmla="*/ 1683079 h 16830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Lst>
            <a:rect l="l" t="t" r="r" b="b"/>
            <a:pathLst>
              <a:path w="4546498" h="1683079">
                <a:moveTo>
                  <a:pt x="0" y="0"/>
                </a:moveTo>
                <a:lnTo>
                  <a:pt x="87432" y="0"/>
                </a:lnTo>
                <a:lnTo>
                  <a:pt x="87432" y="72861"/>
                </a:lnTo>
                <a:lnTo>
                  <a:pt x="193080" y="72861"/>
                </a:lnTo>
                <a:lnTo>
                  <a:pt x="193080" y="112934"/>
                </a:lnTo>
                <a:lnTo>
                  <a:pt x="247725" y="112934"/>
                </a:lnTo>
                <a:lnTo>
                  <a:pt x="247725" y="171222"/>
                </a:lnTo>
                <a:lnTo>
                  <a:pt x="280513" y="171222"/>
                </a:lnTo>
                <a:lnTo>
                  <a:pt x="280513" y="233154"/>
                </a:lnTo>
                <a:lnTo>
                  <a:pt x="316943" y="233154"/>
                </a:lnTo>
                <a:lnTo>
                  <a:pt x="316943" y="295085"/>
                </a:lnTo>
                <a:lnTo>
                  <a:pt x="353373" y="295085"/>
                </a:lnTo>
                <a:lnTo>
                  <a:pt x="353373" y="331516"/>
                </a:lnTo>
                <a:lnTo>
                  <a:pt x="382517" y="331516"/>
                </a:lnTo>
                <a:lnTo>
                  <a:pt x="382517" y="408019"/>
                </a:lnTo>
                <a:lnTo>
                  <a:pt x="440806" y="408019"/>
                </a:lnTo>
                <a:lnTo>
                  <a:pt x="440806" y="444450"/>
                </a:lnTo>
                <a:lnTo>
                  <a:pt x="469950" y="444450"/>
                </a:lnTo>
                <a:lnTo>
                  <a:pt x="469950" y="480880"/>
                </a:lnTo>
                <a:lnTo>
                  <a:pt x="542811" y="480880"/>
                </a:lnTo>
                <a:lnTo>
                  <a:pt x="542811" y="553740"/>
                </a:lnTo>
                <a:lnTo>
                  <a:pt x="579241" y="553740"/>
                </a:lnTo>
                <a:lnTo>
                  <a:pt x="579241" y="582885"/>
                </a:lnTo>
                <a:lnTo>
                  <a:pt x="633886" y="582885"/>
                </a:lnTo>
                <a:lnTo>
                  <a:pt x="633886" y="626601"/>
                </a:lnTo>
                <a:lnTo>
                  <a:pt x="681246" y="626601"/>
                </a:lnTo>
                <a:lnTo>
                  <a:pt x="681246" y="655745"/>
                </a:lnTo>
                <a:lnTo>
                  <a:pt x="721319" y="655745"/>
                </a:lnTo>
                <a:lnTo>
                  <a:pt x="721319" y="681246"/>
                </a:lnTo>
                <a:lnTo>
                  <a:pt x="790537" y="681246"/>
                </a:lnTo>
                <a:lnTo>
                  <a:pt x="790537" y="706748"/>
                </a:lnTo>
                <a:lnTo>
                  <a:pt x="826967" y="706748"/>
                </a:lnTo>
                <a:lnTo>
                  <a:pt x="826967" y="765036"/>
                </a:lnTo>
                <a:lnTo>
                  <a:pt x="856111" y="765036"/>
                </a:lnTo>
                <a:lnTo>
                  <a:pt x="856111" y="848826"/>
                </a:lnTo>
                <a:lnTo>
                  <a:pt x="896184" y="848826"/>
                </a:lnTo>
                <a:lnTo>
                  <a:pt x="896184" y="863398"/>
                </a:lnTo>
                <a:lnTo>
                  <a:pt x="983617" y="863398"/>
                </a:lnTo>
                <a:lnTo>
                  <a:pt x="983617" y="899828"/>
                </a:lnTo>
                <a:lnTo>
                  <a:pt x="1049192" y="899828"/>
                </a:lnTo>
                <a:lnTo>
                  <a:pt x="1049192" y="947187"/>
                </a:lnTo>
                <a:lnTo>
                  <a:pt x="1089265" y="947187"/>
                </a:lnTo>
                <a:lnTo>
                  <a:pt x="1089265" y="976332"/>
                </a:lnTo>
                <a:lnTo>
                  <a:pt x="1132981" y="976332"/>
                </a:lnTo>
                <a:lnTo>
                  <a:pt x="1132981" y="1027334"/>
                </a:lnTo>
                <a:lnTo>
                  <a:pt x="1234986" y="1027334"/>
                </a:lnTo>
                <a:lnTo>
                  <a:pt x="1234986" y="1056478"/>
                </a:lnTo>
                <a:lnTo>
                  <a:pt x="1351563" y="1056478"/>
                </a:lnTo>
                <a:lnTo>
                  <a:pt x="1351563" y="1103838"/>
                </a:lnTo>
                <a:lnTo>
                  <a:pt x="1453568" y="1103838"/>
                </a:lnTo>
                <a:lnTo>
                  <a:pt x="1453568" y="1136625"/>
                </a:lnTo>
                <a:lnTo>
                  <a:pt x="1581074" y="1136625"/>
                </a:lnTo>
                <a:lnTo>
                  <a:pt x="1581074" y="1162126"/>
                </a:lnTo>
                <a:lnTo>
                  <a:pt x="1653934" y="1162126"/>
                </a:lnTo>
                <a:lnTo>
                  <a:pt x="1653934" y="1227701"/>
                </a:lnTo>
                <a:lnTo>
                  <a:pt x="1694007" y="1227701"/>
                </a:lnTo>
                <a:lnTo>
                  <a:pt x="1719509" y="1227701"/>
                </a:lnTo>
                <a:lnTo>
                  <a:pt x="1719509" y="1275060"/>
                </a:lnTo>
                <a:lnTo>
                  <a:pt x="1836086" y="1275060"/>
                </a:lnTo>
                <a:lnTo>
                  <a:pt x="1836086" y="1289632"/>
                </a:lnTo>
                <a:lnTo>
                  <a:pt x="1916232" y="1289632"/>
                </a:lnTo>
                <a:lnTo>
                  <a:pt x="1916232" y="1336991"/>
                </a:lnTo>
                <a:lnTo>
                  <a:pt x="2214960" y="1336991"/>
                </a:lnTo>
                <a:lnTo>
                  <a:pt x="2214960" y="1358850"/>
                </a:lnTo>
                <a:lnTo>
                  <a:pt x="2393469" y="1358850"/>
                </a:lnTo>
                <a:lnTo>
                  <a:pt x="2393469" y="1373422"/>
                </a:lnTo>
                <a:lnTo>
                  <a:pt x="2473615" y="1373422"/>
                </a:lnTo>
                <a:lnTo>
                  <a:pt x="2473615" y="1395280"/>
                </a:lnTo>
                <a:lnTo>
                  <a:pt x="2564691" y="1395280"/>
                </a:lnTo>
                <a:lnTo>
                  <a:pt x="2564691" y="1413495"/>
                </a:lnTo>
                <a:lnTo>
                  <a:pt x="2761415" y="1413495"/>
                </a:lnTo>
                <a:lnTo>
                  <a:pt x="2761415" y="1420781"/>
                </a:lnTo>
                <a:lnTo>
                  <a:pt x="2856133" y="1420781"/>
                </a:lnTo>
                <a:lnTo>
                  <a:pt x="2856133" y="1457211"/>
                </a:lnTo>
                <a:lnTo>
                  <a:pt x="2918065" y="1457211"/>
                </a:lnTo>
                <a:lnTo>
                  <a:pt x="2918065" y="1482712"/>
                </a:lnTo>
                <a:lnTo>
                  <a:pt x="2954495" y="1482712"/>
                </a:lnTo>
                <a:lnTo>
                  <a:pt x="2954495" y="1504571"/>
                </a:lnTo>
                <a:lnTo>
                  <a:pt x="3267796" y="1504571"/>
                </a:lnTo>
                <a:lnTo>
                  <a:pt x="3267796" y="1530072"/>
                </a:lnTo>
                <a:lnTo>
                  <a:pt x="3413517" y="1530072"/>
                </a:lnTo>
                <a:lnTo>
                  <a:pt x="3413517" y="1559216"/>
                </a:lnTo>
                <a:lnTo>
                  <a:pt x="3577453" y="1559216"/>
                </a:lnTo>
                <a:lnTo>
                  <a:pt x="3577453" y="1606575"/>
                </a:lnTo>
                <a:lnTo>
                  <a:pt x="3930827" y="1606575"/>
                </a:lnTo>
                <a:lnTo>
                  <a:pt x="3930827" y="1679436"/>
                </a:lnTo>
                <a:lnTo>
                  <a:pt x="4546498" y="1683079"/>
                </a:lnTo>
              </a:path>
            </a:pathLst>
          </a:cu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3" name="Group 152">
            <a:extLst>
              <a:ext uri="{FF2B5EF4-FFF2-40B4-BE49-F238E27FC236}">
                <a16:creationId xmlns:a16="http://schemas.microsoft.com/office/drawing/2014/main" id="{78558251-60B1-DD1C-7B23-A88241DFE017}"/>
              </a:ext>
            </a:extLst>
          </p:cNvPr>
          <p:cNvGrpSpPr/>
          <p:nvPr/>
        </p:nvGrpSpPr>
        <p:grpSpPr>
          <a:xfrm>
            <a:off x="1478834" y="1847015"/>
            <a:ext cx="4358434" cy="1691757"/>
            <a:chOff x="1693462" y="1847015"/>
            <a:chExt cx="4358434" cy="1691757"/>
          </a:xfrm>
        </p:grpSpPr>
        <p:cxnSp>
          <p:nvCxnSpPr>
            <p:cNvPr id="86" name="Straight Connector 85">
              <a:extLst>
                <a:ext uri="{FF2B5EF4-FFF2-40B4-BE49-F238E27FC236}">
                  <a16:creationId xmlns:a16="http://schemas.microsoft.com/office/drawing/2014/main" id="{393BD2AE-19C7-75EB-2FF4-5727E9D50F19}"/>
                </a:ext>
              </a:extLst>
            </p:cNvPr>
            <p:cNvCxnSpPr/>
            <p:nvPr/>
          </p:nvCxnSpPr>
          <p:spPr>
            <a:xfrm>
              <a:off x="1693462" y="1847015"/>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B93C41D0-DACC-6B22-4E1E-00ED1D71194D}"/>
                </a:ext>
              </a:extLst>
            </p:cNvPr>
            <p:cNvCxnSpPr/>
            <p:nvPr/>
          </p:nvCxnSpPr>
          <p:spPr>
            <a:xfrm>
              <a:off x="1736571" y="1905896"/>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5B848AB8-D6D0-759C-C915-57F7F8A05C10}"/>
                </a:ext>
              </a:extLst>
            </p:cNvPr>
            <p:cNvCxnSpPr/>
            <p:nvPr/>
          </p:nvCxnSpPr>
          <p:spPr>
            <a:xfrm>
              <a:off x="1841612" y="2045455"/>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E595CF3A-6EC1-CA1C-9A48-0AF4F556AFCF}"/>
                </a:ext>
              </a:extLst>
            </p:cNvPr>
            <p:cNvCxnSpPr/>
            <p:nvPr/>
          </p:nvCxnSpPr>
          <p:spPr>
            <a:xfrm>
              <a:off x="1868389" y="2091887"/>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59FC4FBB-DC67-1A25-FA19-C34B6ADA507A}"/>
                </a:ext>
              </a:extLst>
            </p:cNvPr>
            <p:cNvCxnSpPr/>
            <p:nvPr/>
          </p:nvCxnSpPr>
          <p:spPr>
            <a:xfrm>
              <a:off x="1901176" y="214140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C4F095A-BA45-22CF-AC03-DBF400B338AE}"/>
                </a:ext>
              </a:extLst>
            </p:cNvPr>
            <p:cNvCxnSpPr/>
            <p:nvPr/>
          </p:nvCxnSpPr>
          <p:spPr>
            <a:xfrm>
              <a:off x="1948426" y="2193675"/>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1DB29847-4AF2-3A9A-F899-FC31EEAD79A2}"/>
                </a:ext>
              </a:extLst>
            </p:cNvPr>
            <p:cNvCxnSpPr/>
            <p:nvPr/>
          </p:nvCxnSpPr>
          <p:spPr>
            <a:xfrm>
              <a:off x="2024323" y="2248379"/>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D2CCB4DE-A1DE-00B1-6219-0443ECF9A5BB}"/>
                </a:ext>
              </a:extLst>
            </p:cNvPr>
            <p:cNvCxnSpPr/>
            <p:nvPr/>
          </p:nvCxnSpPr>
          <p:spPr>
            <a:xfrm>
              <a:off x="2049217" y="2290606"/>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DB7E39AE-B909-E973-4286-3F4EEA52E454}"/>
                </a:ext>
              </a:extLst>
            </p:cNvPr>
            <p:cNvCxnSpPr/>
            <p:nvPr/>
          </p:nvCxnSpPr>
          <p:spPr>
            <a:xfrm>
              <a:off x="2354624" y="2556147"/>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23D07CF1-7F3B-C10B-4903-A32131F60AAA}"/>
                </a:ext>
              </a:extLst>
            </p:cNvPr>
            <p:cNvCxnSpPr/>
            <p:nvPr/>
          </p:nvCxnSpPr>
          <p:spPr>
            <a:xfrm>
              <a:off x="2503381" y="2650707"/>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6F5B3B1F-BABE-C5F4-0B6C-3009855204CE}"/>
                </a:ext>
              </a:extLst>
            </p:cNvPr>
            <p:cNvCxnSpPr/>
            <p:nvPr/>
          </p:nvCxnSpPr>
          <p:spPr>
            <a:xfrm>
              <a:off x="2623749" y="2746091"/>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949E4ED-2B51-EF51-39D6-4F24C0813B8B}"/>
                </a:ext>
              </a:extLst>
            </p:cNvPr>
            <p:cNvCxnSpPr/>
            <p:nvPr/>
          </p:nvCxnSpPr>
          <p:spPr>
            <a:xfrm>
              <a:off x="2663216" y="2777389"/>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90789707-A95A-39CA-1545-D48E7BB8103C}"/>
                </a:ext>
              </a:extLst>
            </p:cNvPr>
            <p:cNvCxnSpPr/>
            <p:nvPr/>
          </p:nvCxnSpPr>
          <p:spPr>
            <a:xfrm>
              <a:off x="2795024" y="281251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157FC6BC-D4D4-B978-4E24-647F4DAC098E}"/>
                </a:ext>
              </a:extLst>
            </p:cNvPr>
            <p:cNvCxnSpPr/>
            <p:nvPr/>
          </p:nvCxnSpPr>
          <p:spPr>
            <a:xfrm>
              <a:off x="2846733" y="2823259"/>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FF94383E-863C-BBCE-0DA1-ABD20E8FC954}"/>
                </a:ext>
              </a:extLst>
            </p:cNvPr>
            <p:cNvCxnSpPr/>
            <p:nvPr/>
          </p:nvCxnSpPr>
          <p:spPr>
            <a:xfrm>
              <a:off x="2891225" y="285838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2C053AE-1728-BC44-4D24-540C43CB5887}"/>
                </a:ext>
              </a:extLst>
            </p:cNvPr>
            <p:cNvCxnSpPr/>
            <p:nvPr/>
          </p:nvCxnSpPr>
          <p:spPr>
            <a:xfrm>
              <a:off x="2937657" y="2869129"/>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7FAEDEE1-859F-AE78-2BF7-EE4E33244A95}"/>
                </a:ext>
              </a:extLst>
            </p:cNvPr>
            <p:cNvCxnSpPr/>
            <p:nvPr/>
          </p:nvCxnSpPr>
          <p:spPr>
            <a:xfrm>
              <a:off x="2967370" y="2890901"/>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4AA16EA-9B77-B3F0-B754-296FE031F9DF}"/>
                </a:ext>
              </a:extLst>
            </p:cNvPr>
            <p:cNvCxnSpPr/>
            <p:nvPr/>
          </p:nvCxnSpPr>
          <p:spPr>
            <a:xfrm>
              <a:off x="3103535" y="2918714"/>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890BD7B1-B23A-61D6-027C-B30FBB7C3084}"/>
                </a:ext>
              </a:extLst>
            </p:cNvPr>
            <p:cNvCxnSpPr/>
            <p:nvPr/>
          </p:nvCxnSpPr>
          <p:spPr>
            <a:xfrm>
              <a:off x="3126449" y="2922357"/>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6D330010-B0D4-F15C-6974-532174CCEC56}"/>
                </a:ext>
              </a:extLst>
            </p:cNvPr>
            <p:cNvCxnSpPr/>
            <p:nvPr/>
          </p:nvCxnSpPr>
          <p:spPr>
            <a:xfrm>
              <a:off x="3144788" y="2936771"/>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A4D8BFC0-ADFC-934E-1D23-371D0BDC29E9}"/>
                </a:ext>
              </a:extLst>
            </p:cNvPr>
            <p:cNvCxnSpPr/>
            <p:nvPr/>
          </p:nvCxnSpPr>
          <p:spPr>
            <a:xfrm>
              <a:off x="3172594" y="297899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3D8A280-240B-85B6-78F2-94DD208408D8}"/>
                </a:ext>
              </a:extLst>
            </p:cNvPr>
            <p:cNvCxnSpPr/>
            <p:nvPr/>
          </p:nvCxnSpPr>
          <p:spPr>
            <a:xfrm>
              <a:off x="3191849" y="2999526"/>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7D297EEB-1EC2-6EA0-BA00-D926681EAB05}"/>
                </a:ext>
              </a:extLst>
            </p:cNvPr>
            <p:cNvCxnSpPr/>
            <p:nvPr/>
          </p:nvCxnSpPr>
          <p:spPr>
            <a:xfrm>
              <a:off x="3218441" y="3021225"/>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8155A047-D18C-2997-399B-57A6239CC3D0}"/>
                </a:ext>
              </a:extLst>
            </p:cNvPr>
            <p:cNvCxnSpPr/>
            <p:nvPr/>
          </p:nvCxnSpPr>
          <p:spPr>
            <a:xfrm>
              <a:off x="3256209" y="3034351"/>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FCB6408C-F386-1FD2-1B5E-DC1B91DBA27C}"/>
                </a:ext>
              </a:extLst>
            </p:cNvPr>
            <p:cNvCxnSpPr/>
            <p:nvPr/>
          </p:nvCxnSpPr>
          <p:spPr>
            <a:xfrm>
              <a:off x="3282169" y="3037993"/>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01F1BB65-68A3-FA90-6BE6-8E57C26212E4}"/>
                </a:ext>
              </a:extLst>
            </p:cNvPr>
            <p:cNvCxnSpPr/>
            <p:nvPr/>
          </p:nvCxnSpPr>
          <p:spPr>
            <a:xfrm>
              <a:off x="3404359" y="3055369"/>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5D6FB03B-B28D-6EC2-A7C4-95158CE141E6}"/>
                </a:ext>
              </a:extLst>
            </p:cNvPr>
            <p:cNvCxnSpPr/>
            <p:nvPr/>
          </p:nvCxnSpPr>
          <p:spPr>
            <a:xfrm>
              <a:off x="3445831" y="3090352"/>
              <a:ext cx="0" cy="844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440B9545-D500-0A26-0266-FB773BCCE103}"/>
                </a:ext>
              </a:extLst>
            </p:cNvPr>
            <p:cNvCxnSpPr/>
            <p:nvPr/>
          </p:nvCxnSpPr>
          <p:spPr>
            <a:xfrm>
              <a:off x="3486934" y="309031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F4065EBC-DDC2-759C-BE19-FC83AB30D94F}"/>
                </a:ext>
              </a:extLst>
            </p:cNvPr>
            <p:cNvCxnSpPr/>
            <p:nvPr/>
          </p:nvCxnSpPr>
          <p:spPr>
            <a:xfrm>
              <a:off x="3533550" y="309031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497CC99B-CE4C-5572-F8AD-BE37E377F3E7}"/>
                </a:ext>
              </a:extLst>
            </p:cNvPr>
            <p:cNvCxnSpPr/>
            <p:nvPr/>
          </p:nvCxnSpPr>
          <p:spPr>
            <a:xfrm>
              <a:off x="3659848" y="3092921"/>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3BFC7F62-514D-E598-BDB6-E88F9D36B1EF}"/>
                </a:ext>
              </a:extLst>
            </p:cNvPr>
            <p:cNvCxnSpPr/>
            <p:nvPr/>
          </p:nvCxnSpPr>
          <p:spPr>
            <a:xfrm>
              <a:off x="3686143" y="3093953"/>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3EE1E1C3-2776-ACE0-01D7-A274517F14DA}"/>
                </a:ext>
              </a:extLst>
            </p:cNvPr>
            <p:cNvCxnSpPr/>
            <p:nvPr/>
          </p:nvCxnSpPr>
          <p:spPr>
            <a:xfrm>
              <a:off x="3723060" y="3115163"/>
              <a:ext cx="0" cy="8445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B0BA7A7A-3DAD-6062-7E94-79C7B6D8BF99}"/>
                </a:ext>
              </a:extLst>
            </p:cNvPr>
            <p:cNvCxnSpPr/>
            <p:nvPr/>
          </p:nvCxnSpPr>
          <p:spPr>
            <a:xfrm>
              <a:off x="3764847" y="3126091"/>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532FFCF4-F043-DF3C-D386-FFDF07B8824F}"/>
                </a:ext>
              </a:extLst>
            </p:cNvPr>
            <p:cNvCxnSpPr/>
            <p:nvPr/>
          </p:nvCxnSpPr>
          <p:spPr>
            <a:xfrm>
              <a:off x="3923961" y="3139316"/>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24539837-99D5-A6DD-C051-0DABD5EC9071}"/>
                </a:ext>
              </a:extLst>
            </p:cNvPr>
            <p:cNvCxnSpPr/>
            <p:nvPr/>
          </p:nvCxnSpPr>
          <p:spPr>
            <a:xfrm>
              <a:off x="3961073" y="3145430"/>
              <a:ext cx="0" cy="844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3E5D2CAF-3490-1CAA-9457-B85361D3031C}"/>
                </a:ext>
              </a:extLst>
            </p:cNvPr>
            <p:cNvCxnSpPr/>
            <p:nvPr/>
          </p:nvCxnSpPr>
          <p:spPr>
            <a:xfrm>
              <a:off x="4245245" y="3174257"/>
              <a:ext cx="0" cy="844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8413F959-578C-AF74-93EA-5BE20B1E8851}"/>
                </a:ext>
              </a:extLst>
            </p:cNvPr>
            <p:cNvCxnSpPr/>
            <p:nvPr/>
          </p:nvCxnSpPr>
          <p:spPr>
            <a:xfrm>
              <a:off x="4409558" y="3214189"/>
              <a:ext cx="0" cy="844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E221AA52-EF3E-09DF-709E-08AC152C1487}"/>
                </a:ext>
              </a:extLst>
            </p:cNvPr>
            <p:cNvCxnSpPr/>
            <p:nvPr/>
          </p:nvCxnSpPr>
          <p:spPr>
            <a:xfrm>
              <a:off x="4542476" y="3265191"/>
              <a:ext cx="0" cy="844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D45A415A-0C7F-09E1-AE4B-8E057174E2B7}"/>
                </a:ext>
              </a:extLst>
            </p:cNvPr>
            <p:cNvCxnSpPr/>
            <p:nvPr/>
          </p:nvCxnSpPr>
          <p:spPr>
            <a:xfrm>
              <a:off x="3988531" y="315388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FDC1B958-C0E7-7373-9167-9B037F2ABEA9}"/>
                </a:ext>
              </a:extLst>
            </p:cNvPr>
            <p:cNvCxnSpPr/>
            <p:nvPr/>
          </p:nvCxnSpPr>
          <p:spPr>
            <a:xfrm>
              <a:off x="4020427" y="3162345"/>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303A7E52-8FC6-723B-14E5-A903005D0194}"/>
                </a:ext>
              </a:extLst>
            </p:cNvPr>
            <p:cNvCxnSpPr/>
            <p:nvPr/>
          </p:nvCxnSpPr>
          <p:spPr>
            <a:xfrm>
              <a:off x="4062495" y="3161879"/>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5AD62D5F-B705-4D49-E43B-9EC0C5F16BB1}"/>
                </a:ext>
              </a:extLst>
            </p:cNvPr>
            <p:cNvCxnSpPr/>
            <p:nvPr/>
          </p:nvCxnSpPr>
          <p:spPr>
            <a:xfrm>
              <a:off x="4144936" y="3173372"/>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050E6A1A-AD1A-E3E5-EAB6-15C6369C55D6}"/>
                </a:ext>
              </a:extLst>
            </p:cNvPr>
            <p:cNvCxnSpPr/>
            <p:nvPr/>
          </p:nvCxnSpPr>
          <p:spPr>
            <a:xfrm>
              <a:off x="4208555" y="3174765"/>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73549458-3897-AF30-0897-93AB1EB4A581}"/>
                </a:ext>
              </a:extLst>
            </p:cNvPr>
            <p:cNvCxnSpPr/>
            <p:nvPr/>
          </p:nvCxnSpPr>
          <p:spPr>
            <a:xfrm>
              <a:off x="4292438" y="3185242"/>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8B6B7469-68DA-F050-0DFB-BA7283BA56A0}"/>
                </a:ext>
              </a:extLst>
            </p:cNvPr>
            <p:cNvCxnSpPr/>
            <p:nvPr/>
          </p:nvCxnSpPr>
          <p:spPr>
            <a:xfrm>
              <a:off x="4368335" y="3208215"/>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B3CCF9E7-FCE6-3B49-018C-5E08C7EE9FB9}"/>
                </a:ext>
              </a:extLst>
            </p:cNvPr>
            <p:cNvCxnSpPr/>
            <p:nvPr/>
          </p:nvCxnSpPr>
          <p:spPr>
            <a:xfrm>
              <a:off x="4435059" y="3238343"/>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26289B07-13D7-F332-6F63-21A3DBC2769B}"/>
                </a:ext>
              </a:extLst>
            </p:cNvPr>
            <p:cNvCxnSpPr/>
            <p:nvPr/>
          </p:nvCxnSpPr>
          <p:spPr>
            <a:xfrm>
              <a:off x="4463333" y="3263702"/>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1CF46DC6-D8C0-6F14-9609-1549BA27076E}"/>
                </a:ext>
              </a:extLst>
            </p:cNvPr>
            <p:cNvCxnSpPr/>
            <p:nvPr/>
          </p:nvCxnSpPr>
          <p:spPr>
            <a:xfrm>
              <a:off x="4497930" y="3263702"/>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CBC7C184-ED47-99D5-3698-C02677111E7D}"/>
                </a:ext>
              </a:extLst>
            </p:cNvPr>
            <p:cNvCxnSpPr/>
            <p:nvPr/>
          </p:nvCxnSpPr>
          <p:spPr>
            <a:xfrm>
              <a:off x="4584487" y="3265191"/>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35F0AA29-B1F5-9FC6-C6A1-9EEF8911FF07}"/>
                </a:ext>
              </a:extLst>
            </p:cNvPr>
            <p:cNvCxnSpPr/>
            <p:nvPr/>
          </p:nvCxnSpPr>
          <p:spPr>
            <a:xfrm>
              <a:off x="4643730" y="3265191"/>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DC8FC1F3-C6D2-41D2-6897-A684931AF54B}"/>
                </a:ext>
              </a:extLst>
            </p:cNvPr>
            <p:cNvCxnSpPr/>
            <p:nvPr/>
          </p:nvCxnSpPr>
          <p:spPr>
            <a:xfrm>
              <a:off x="4686839" y="326519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5C4F638C-8C1C-245E-69A5-EE35A21307BF}"/>
                </a:ext>
              </a:extLst>
            </p:cNvPr>
            <p:cNvCxnSpPr/>
            <p:nvPr/>
          </p:nvCxnSpPr>
          <p:spPr>
            <a:xfrm>
              <a:off x="4821024" y="3295001"/>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EF22B7DB-6FCC-AE96-2D8C-939C9416456E}"/>
                </a:ext>
              </a:extLst>
            </p:cNvPr>
            <p:cNvCxnSpPr/>
            <p:nvPr/>
          </p:nvCxnSpPr>
          <p:spPr>
            <a:xfrm>
              <a:off x="4847548" y="3294217"/>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32CBAACB-FA93-3BA9-51B2-FF51A3589C0B}"/>
                </a:ext>
              </a:extLst>
            </p:cNvPr>
            <p:cNvCxnSpPr/>
            <p:nvPr/>
          </p:nvCxnSpPr>
          <p:spPr>
            <a:xfrm>
              <a:off x="4876001" y="329361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76EB34F3-153E-9552-A60A-D6D237019100}"/>
                </a:ext>
              </a:extLst>
            </p:cNvPr>
            <p:cNvCxnSpPr/>
            <p:nvPr/>
          </p:nvCxnSpPr>
          <p:spPr>
            <a:xfrm>
              <a:off x="4903667" y="3295001"/>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DB260DFF-91CD-B9B5-3FA2-70098FFBAF88}"/>
                </a:ext>
              </a:extLst>
            </p:cNvPr>
            <p:cNvCxnSpPr/>
            <p:nvPr/>
          </p:nvCxnSpPr>
          <p:spPr>
            <a:xfrm>
              <a:off x="4940361" y="3323243"/>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02AA2493-5482-5047-9148-700FE0CEB70E}"/>
                </a:ext>
              </a:extLst>
            </p:cNvPr>
            <p:cNvCxnSpPr/>
            <p:nvPr/>
          </p:nvCxnSpPr>
          <p:spPr>
            <a:xfrm>
              <a:off x="5118262" y="336389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CAB684E8-4C92-1685-CA54-9B1D30BA2DEE}"/>
                </a:ext>
              </a:extLst>
            </p:cNvPr>
            <p:cNvCxnSpPr/>
            <p:nvPr/>
          </p:nvCxnSpPr>
          <p:spPr>
            <a:xfrm>
              <a:off x="5224382" y="3363283"/>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FC5EEDAF-D010-AB27-B03C-DA7C617A04E1}"/>
                </a:ext>
              </a:extLst>
            </p:cNvPr>
            <p:cNvCxnSpPr/>
            <p:nvPr/>
          </p:nvCxnSpPr>
          <p:spPr>
            <a:xfrm>
              <a:off x="5313957" y="3364345"/>
              <a:ext cx="0" cy="84455"/>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5C165D98-8D52-8114-9191-0720F04167A0}"/>
                </a:ext>
              </a:extLst>
            </p:cNvPr>
            <p:cNvCxnSpPr/>
            <p:nvPr/>
          </p:nvCxnSpPr>
          <p:spPr>
            <a:xfrm>
              <a:off x="5419451" y="3367861"/>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09D130CF-D7ED-BE69-0AE3-1E3FBA2B7EF9}"/>
                </a:ext>
              </a:extLst>
            </p:cNvPr>
            <p:cNvCxnSpPr/>
            <p:nvPr/>
          </p:nvCxnSpPr>
          <p:spPr>
            <a:xfrm>
              <a:off x="5526096" y="344338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89B13710-AB1B-A84B-B820-FC6BC6B728CE}"/>
                </a:ext>
              </a:extLst>
            </p:cNvPr>
            <p:cNvCxnSpPr/>
            <p:nvPr/>
          </p:nvCxnSpPr>
          <p:spPr>
            <a:xfrm>
              <a:off x="5747500" y="3454317"/>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F58E2DAD-FECF-2F95-06A9-85CB6897F384}"/>
                </a:ext>
              </a:extLst>
            </p:cNvPr>
            <p:cNvCxnSpPr/>
            <p:nvPr/>
          </p:nvCxnSpPr>
          <p:spPr>
            <a:xfrm>
              <a:off x="5768964" y="3452165"/>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EE04DD64-743A-6DEA-12A8-5C32936463B7}"/>
                </a:ext>
              </a:extLst>
            </p:cNvPr>
            <p:cNvCxnSpPr/>
            <p:nvPr/>
          </p:nvCxnSpPr>
          <p:spPr>
            <a:xfrm>
              <a:off x="5793858" y="3454317"/>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B6C8D99E-85AE-8718-9ABA-E0D07D99FB41}"/>
                </a:ext>
              </a:extLst>
            </p:cNvPr>
            <p:cNvCxnSpPr/>
            <p:nvPr/>
          </p:nvCxnSpPr>
          <p:spPr>
            <a:xfrm>
              <a:off x="5826636" y="3452925"/>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F4E8739D-9083-717A-3857-A8D20F71C162}"/>
                </a:ext>
              </a:extLst>
            </p:cNvPr>
            <p:cNvCxnSpPr/>
            <p:nvPr/>
          </p:nvCxnSpPr>
          <p:spPr>
            <a:xfrm>
              <a:off x="6051896" y="3454317"/>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83" name="Freeform: Shape 82">
            <a:extLst>
              <a:ext uri="{FF2B5EF4-FFF2-40B4-BE49-F238E27FC236}">
                <a16:creationId xmlns:a16="http://schemas.microsoft.com/office/drawing/2014/main" id="{AD8BC465-C817-CD01-084B-5B2D086D9145}"/>
              </a:ext>
            </a:extLst>
          </p:cNvPr>
          <p:cNvSpPr/>
          <p:nvPr/>
        </p:nvSpPr>
        <p:spPr>
          <a:xfrm>
            <a:off x="1282656" y="1839729"/>
            <a:ext cx="4295769" cy="1165769"/>
          </a:xfrm>
          <a:custGeom>
            <a:avLst/>
            <a:gdLst>
              <a:gd name="csX0" fmla="*/ 0 w 4276915"/>
              <a:gd name="csY0" fmla="*/ 0 h 1165769"/>
              <a:gd name="csX1" fmla="*/ 83790 w 4276915"/>
              <a:gd name="csY1" fmla="*/ 0 h 1165769"/>
              <a:gd name="csX2" fmla="*/ 83790 w 4276915"/>
              <a:gd name="csY2" fmla="*/ 58289 h 1165769"/>
              <a:gd name="csX3" fmla="*/ 134792 w 4276915"/>
              <a:gd name="csY3" fmla="*/ 58289 h 1165769"/>
              <a:gd name="csX4" fmla="*/ 134792 w 4276915"/>
              <a:gd name="csY4" fmla="*/ 76504 h 1165769"/>
              <a:gd name="csX5" fmla="*/ 185795 w 4276915"/>
              <a:gd name="csY5" fmla="*/ 76504 h 1165769"/>
              <a:gd name="csX6" fmla="*/ 185795 w 4276915"/>
              <a:gd name="csY6" fmla="*/ 123863 h 1165769"/>
              <a:gd name="csX7" fmla="*/ 255012 w 4276915"/>
              <a:gd name="csY7" fmla="*/ 123863 h 1165769"/>
              <a:gd name="csX8" fmla="*/ 255012 w 4276915"/>
              <a:gd name="csY8" fmla="*/ 153007 h 1165769"/>
              <a:gd name="csX9" fmla="*/ 276871 w 4276915"/>
              <a:gd name="csY9" fmla="*/ 153007 h 1165769"/>
              <a:gd name="csX10" fmla="*/ 276871 w 4276915"/>
              <a:gd name="csY10" fmla="*/ 196724 h 1165769"/>
              <a:gd name="csX11" fmla="*/ 335159 w 4276915"/>
              <a:gd name="csY11" fmla="*/ 196724 h 1165769"/>
              <a:gd name="csX12" fmla="*/ 335159 w 4276915"/>
              <a:gd name="csY12" fmla="*/ 251369 h 1165769"/>
              <a:gd name="csX13" fmla="*/ 378875 w 4276915"/>
              <a:gd name="csY13" fmla="*/ 251369 h 1165769"/>
              <a:gd name="csX14" fmla="*/ 378875 w 4276915"/>
              <a:gd name="csY14" fmla="*/ 269584 h 1165769"/>
              <a:gd name="csX15" fmla="*/ 448093 w 4276915"/>
              <a:gd name="csY15" fmla="*/ 269584 h 1165769"/>
              <a:gd name="csX16" fmla="*/ 448093 w 4276915"/>
              <a:gd name="csY16" fmla="*/ 287799 h 1165769"/>
              <a:gd name="csX17" fmla="*/ 488166 w 4276915"/>
              <a:gd name="csY17" fmla="*/ 287799 h 1165769"/>
              <a:gd name="csX18" fmla="*/ 488166 w 4276915"/>
              <a:gd name="csY18" fmla="*/ 327873 h 1165769"/>
              <a:gd name="csX19" fmla="*/ 535526 w 4276915"/>
              <a:gd name="csY19" fmla="*/ 327873 h 1165769"/>
              <a:gd name="csX20" fmla="*/ 535526 w 4276915"/>
              <a:gd name="csY20" fmla="*/ 378875 h 1165769"/>
              <a:gd name="csX21" fmla="*/ 571956 w 4276915"/>
              <a:gd name="csY21" fmla="*/ 378875 h 1165769"/>
              <a:gd name="csX22" fmla="*/ 571956 w 4276915"/>
              <a:gd name="csY22" fmla="*/ 418948 h 1165769"/>
              <a:gd name="csX23" fmla="*/ 597457 w 4276915"/>
              <a:gd name="csY23" fmla="*/ 418948 h 1165769"/>
              <a:gd name="csX24" fmla="*/ 597457 w 4276915"/>
              <a:gd name="csY24" fmla="*/ 440806 h 1165769"/>
              <a:gd name="csX25" fmla="*/ 633887 w 4276915"/>
              <a:gd name="csY25" fmla="*/ 440806 h 1165769"/>
              <a:gd name="csX26" fmla="*/ 633887 w 4276915"/>
              <a:gd name="csY26" fmla="*/ 477237 h 1165769"/>
              <a:gd name="csX27" fmla="*/ 706748 w 4276915"/>
              <a:gd name="csY27" fmla="*/ 477237 h 1165769"/>
              <a:gd name="csX28" fmla="*/ 706748 w 4276915"/>
              <a:gd name="csY28" fmla="*/ 510024 h 1165769"/>
              <a:gd name="csX29" fmla="*/ 783251 w 4276915"/>
              <a:gd name="csY29" fmla="*/ 510024 h 1165769"/>
              <a:gd name="csX30" fmla="*/ 783251 w 4276915"/>
              <a:gd name="csY30" fmla="*/ 524596 h 1165769"/>
              <a:gd name="csX31" fmla="*/ 826968 w 4276915"/>
              <a:gd name="csY31" fmla="*/ 524596 h 1165769"/>
              <a:gd name="csX32" fmla="*/ 826968 w 4276915"/>
              <a:gd name="csY32" fmla="*/ 561026 h 1165769"/>
              <a:gd name="csX33" fmla="*/ 867041 w 4276915"/>
              <a:gd name="csY33" fmla="*/ 561026 h 1165769"/>
              <a:gd name="csX34" fmla="*/ 867041 w 4276915"/>
              <a:gd name="csY34" fmla="*/ 571955 h 1165769"/>
              <a:gd name="csX35" fmla="*/ 950831 w 4276915"/>
              <a:gd name="csY35" fmla="*/ 571955 h 1165769"/>
              <a:gd name="csX36" fmla="*/ 950831 w 4276915"/>
              <a:gd name="csY36" fmla="*/ 597457 h 1165769"/>
              <a:gd name="csX37" fmla="*/ 1041906 w 4276915"/>
              <a:gd name="csY37" fmla="*/ 597457 h 1165769"/>
              <a:gd name="csX38" fmla="*/ 1041906 w 4276915"/>
              <a:gd name="csY38" fmla="*/ 630244 h 1165769"/>
              <a:gd name="csX39" fmla="*/ 1067408 w 4276915"/>
              <a:gd name="csY39" fmla="*/ 630244 h 1165769"/>
              <a:gd name="csX40" fmla="*/ 1067408 w 4276915"/>
              <a:gd name="csY40" fmla="*/ 670317 h 1165769"/>
              <a:gd name="csX41" fmla="*/ 1118410 w 4276915"/>
              <a:gd name="csY41" fmla="*/ 670317 h 1165769"/>
              <a:gd name="csX42" fmla="*/ 1118410 w 4276915"/>
              <a:gd name="csY42" fmla="*/ 703104 h 1165769"/>
              <a:gd name="csX43" fmla="*/ 1118410 w 4276915"/>
              <a:gd name="csY43" fmla="*/ 703104 h 1165769"/>
              <a:gd name="csX44" fmla="*/ 1132982 w 4276915"/>
              <a:gd name="csY44" fmla="*/ 717676 h 1165769"/>
              <a:gd name="csX45" fmla="*/ 1267774 w 4276915"/>
              <a:gd name="csY45" fmla="*/ 717676 h 1165769"/>
              <a:gd name="csX46" fmla="*/ 1267774 w 4276915"/>
              <a:gd name="csY46" fmla="*/ 732249 h 1165769"/>
              <a:gd name="csX47" fmla="*/ 1387994 w 4276915"/>
              <a:gd name="csY47" fmla="*/ 732249 h 1165769"/>
              <a:gd name="csX48" fmla="*/ 1387994 w 4276915"/>
              <a:gd name="csY48" fmla="*/ 772322 h 1165769"/>
              <a:gd name="csX49" fmla="*/ 1504571 w 4276915"/>
              <a:gd name="csY49" fmla="*/ 772322 h 1165769"/>
              <a:gd name="csX50" fmla="*/ 1504571 w 4276915"/>
              <a:gd name="csY50" fmla="*/ 790537 h 1165769"/>
              <a:gd name="csX51" fmla="*/ 1646649 w 4276915"/>
              <a:gd name="csY51" fmla="*/ 790537 h 1165769"/>
              <a:gd name="csX52" fmla="*/ 1646649 w 4276915"/>
              <a:gd name="csY52" fmla="*/ 826967 h 1165769"/>
              <a:gd name="csX53" fmla="*/ 1719510 w 4276915"/>
              <a:gd name="csY53" fmla="*/ 826967 h 1165769"/>
              <a:gd name="csX54" fmla="*/ 1719510 w 4276915"/>
              <a:gd name="csY54" fmla="*/ 848826 h 1165769"/>
              <a:gd name="csX55" fmla="*/ 1828800 w 4276915"/>
              <a:gd name="csY55" fmla="*/ 848826 h 1165769"/>
              <a:gd name="csX56" fmla="*/ 1828800 w 4276915"/>
              <a:gd name="csY56" fmla="*/ 867041 h 1165769"/>
              <a:gd name="csX57" fmla="*/ 1894375 w 4276915"/>
              <a:gd name="csY57" fmla="*/ 867041 h 1165769"/>
              <a:gd name="csX58" fmla="*/ 1934448 w 4276915"/>
              <a:gd name="csY58" fmla="*/ 867041 h 1165769"/>
              <a:gd name="csX59" fmla="*/ 1934448 w 4276915"/>
              <a:gd name="csY59" fmla="*/ 888899 h 1165769"/>
              <a:gd name="csX60" fmla="*/ 1978165 w 4276915"/>
              <a:gd name="csY60" fmla="*/ 888899 h 1165769"/>
              <a:gd name="csX61" fmla="*/ 1978165 w 4276915"/>
              <a:gd name="csY61" fmla="*/ 907114 h 1165769"/>
              <a:gd name="csX62" fmla="*/ 2072883 w 4276915"/>
              <a:gd name="csY62" fmla="*/ 907114 h 1165769"/>
              <a:gd name="csX63" fmla="*/ 2072883 w 4276915"/>
              <a:gd name="csY63" fmla="*/ 921686 h 1165769"/>
              <a:gd name="csX64" fmla="*/ 2193103 w 4276915"/>
              <a:gd name="csY64" fmla="*/ 921686 h 1165769"/>
              <a:gd name="csX65" fmla="*/ 2193103 w 4276915"/>
              <a:gd name="csY65" fmla="*/ 947187 h 1165769"/>
              <a:gd name="csX66" fmla="*/ 2367969 w 4276915"/>
              <a:gd name="csY66" fmla="*/ 947187 h 1165769"/>
              <a:gd name="csX67" fmla="*/ 2367969 w 4276915"/>
              <a:gd name="csY67" fmla="*/ 961759 h 1165769"/>
              <a:gd name="csX68" fmla="*/ 2451758 w 4276915"/>
              <a:gd name="csY68" fmla="*/ 961759 h 1165769"/>
              <a:gd name="csX69" fmla="*/ 2451758 w 4276915"/>
              <a:gd name="csY69" fmla="*/ 987261 h 1165769"/>
              <a:gd name="csX70" fmla="*/ 2517333 w 4276915"/>
              <a:gd name="csY70" fmla="*/ 987261 h 1165769"/>
              <a:gd name="csX71" fmla="*/ 2517333 w 4276915"/>
              <a:gd name="csY71" fmla="*/ 990904 h 1165769"/>
              <a:gd name="csX72" fmla="*/ 2568335 w 4276915"/>
              <a:gd name="csY72" fmla="*/ 990904 h 1165769"/>
              <a:gd name="csX73" fmla="*/ 2568335 w 4276915"/>
              <a:gd name="csY73" fmla="*/ 1009119 h 1165769"/>
              <a:gd name="csX74" fmla="*/ 2805132 w 4276915"/>
              <a:gd name="csY74" fmla="*/ 1009119 h 1165769"/>
              <a:gd name="csX75" fmla="*/ 2805132 w 4276915"/>
              <a:gd name="csY75" fmla="*/ 1016405 h 1165769"/>
              <a:gd name="csX76" fmla="*/ 2852491 w 4276915"/>
              <a:gd name="csY76" fmla="*/ 1016405 h 1165769"/>
              <a:gd name="csX77" fmla="*/ 2852491 w 4276915"/>
              <a:gd name="csY77" fmla="*/ 1034620 h 1165769"/>
              <a:gd name="csX78" fmla="*/ 2943567 w 4276915"/>
              <a:gd name="csY78" fmla="*/ 1034620 h 1165769"/>
              <a:gd name="csX79" fmla="*/ 2943567 w 4276915"/>
              <a:gd name="csY79" fmla="*/ 1052835 h 1165769"/>
              <a:gd name="csX80" fmla="*/ 2961782 w 4276915"/>
              <a:gd name="csY80" fmla="*/ 1052835 h 1165769"/>
              <a:gd name="csX81" fmla="*/ 2961782 w 4276915"/>
              <a:gd name="csY81" fmla="*/ 1060121 h 1165769"/>
              <a:gd name="csX82" fmla="*/ 3009141 w 4276915"/>
              <a:gd name="csY82" fmla="*/ 1060121 h 1165769"/>
              <a:gd name="csX83" fmla="*/ 3009141 w 4276915"/>
              <a:gd name="csY83" fmla="*/ 1074693 h 1165769"/>
              <a:gd name="csX84" fmla="*/ 3533738 w 4276915"/>
              <a:gd name="csY84" fmla="*/ 1074693 h 1165769"/>
              <a:gd name="csX85" fmla="*/ 3533738 w 4276915"/>
              <a:gd name="csY85" fmla="*/ 1103838 h 1165769"/>
              <a:gd name="csX86" fmla="*/ 3577454 w 4276915"/>
              <a:gd name="csY86" fmla="*/ 1103838 h 1165769"/>
              <a:gd name="csX87" fmla="*/ 3577454 w 4276915"/>
              <a:gd name="csY87" fmla="*/ 1143911 h 1165769"/>
              <a:gd name="csX88" fmla="*/ 3850681 w 4276915"/>
              <a:gd name="csY88" fmla="*/ 1143911 h 1165769"/>
              <a:gd name="csX89" fmla="*/ 3850681 w 4276915"/>
              <a:gd name="csY89" fmla="*/ 1165769 h 1165769"/>
              <a:gd name="csX90" fmla="*/ 4276915 w 4276915"/>
              <a:gd name="csY90" fmla="*/ 1165769 h 1165769"/>
              <a:gd name="csX0" fmla="*/ 0 w 4295769"/>
              <a:gd name="csY0" fmla="*/ 0 h 1165769"/>
              <a:gd name="csX1" fmla="*/ 83790 w 4295769"/>
              <a:gd name="csY1" fmla="*/ 0 h 1165769"/>
              <a:gd name="csX2" fmla="*/ 83790 w 4295769"/>
              <a:gd name="csY2" fmla="*/ 58289 h 1165769"/>
              <a:gd name="csX3" fmla="*/ 134792 w 4295769"/>
              <a:gd name="csY3" fmla="*/ 58289 h 1165769"/>
              <a:gd name="csX4" fmla="*/ 134792 w 4295769"/>
              <a:gd name="csY4" fmla="*/ 76504 h 1165769"/>
              <a:gd name="csX5" fmla="*/ 185795 w 4295769"/>
              <a:gd name="csY5" fmla="*/ 76504 h 1165769"/>
              <a:gd name="csX6" fmla="*/ 185795 w 4295769"/>
              <a:gd name="csY6" fmla="*/ 123863 h 1165769"/>
              <a:gd name="csX7" fmla="*/ 255012 w 4295769"/>
              <a:gd name="csY7" fmla="*/ 123863 h 1165769"/>
              <a:gd name="csX8" fmla="*/ 255012 w 4295769"/>
              <a:gd name="csY8" fmla="*/ 153007 h 1165769"/>
              <a:gd name="csX9" fmla="*/ 276871 w 4295769"/>
              <a:gd name="csY9" fmla="*/ 153007 h 1165769"/>
              <a:gd name="csX10" fmla="*/ 276871 w 4295769"/>
              <a:gd name="csY10" fmla="*/ 196724 h 1165769"/>
              <a:gd name="csX11" fmla="*/ 335159 w 4295769"/>
              <a:gd name="csY11" fmla="*/ 196724 h 1165769"/>
              <a:gd name="csX12" fmla="*/ 335159 w 4295769"/>
              <a:gd name="csY12" fmla="*/ 251369 h 1165769"/>
              <a:gd name="csX13" fmla="*/ 378875 w 4295769"/>
              <a:gd name="csY13" fmla="*/ 251369 h 1165769"/>
              <a:gd name="csX14" fmla="*/ 378875 w 4295769"/>
              <a:gd name="csY14" fmla="*/ 269584 h 1165769"/>
              <a:gd name="csX15" fmla="*/ 448093 w 4295769"/>
              <a:gd name="csY15" fmla="*/ 269584 h 1165769"/>
              <a:gd name="csX16" fmla="*/ 448093 w 4295769"/>
              <a:gd name="csY16" fmla="*/ 287799 h 1165769"/>
              <a:gd name="csX17" fmla="*/ 488166 w 4295769"/>
              <a:gd name="csY17" fmla="*/ 287799 h 1165769"/>
              <a:gd name="csX18" fmla="*/ 488166 w 4295769"/>
              <a:gd name="csY18" fmla="*/ 327873 h 1165769"/>
              <a:gd name="csX19" fmla="*/ 535526 w 4295769"/>
              <a:gd name="csY19" fmla="*/ 327873 h 1165769"/>
              <a:gd name="csX20" fmla="*/ 535526 w 4295769"/>
              <a:gd name="csY20" fmla="*/ 378875 h 1165769"/>
              <a:gd name="csX21" fmla="*/ 571956 w 4295769"/>
              <a:gd name="csY21" fmla="*/ 378875 h 1165769"/>
              <a:gd name="csX22" fmla="*/ 571956 w 4295769"/>
              <a:gd name="csY22" fmla="*/ 418948 h 1165769"/>
              <a:gd name="csX23" fmla="*/ 597457 w 4295769"/>
              <a:gd name="csY23" fmla="*/ 418948 h 1165769"/>
              <a:gd name="csX24" fmla="*/ 597457 w 4295769"/>
              <a:gd name="csY24" fmla="*/ 440806 h 1165769"/>
              <a:gd name="csX25" fmla="*/ 633887 w 4295769"/>
              <a:gd name="csY25" fmla="*/ 440806 h 1165769"/>
              <a:gd name="csX26" fmla="*/ 633887 w 4295769"/>
              <a:gd name="csY26" fmla="*/ 477237 h 1165769"/>
              <a:gd name="csX27" fmla="*/ 706748 w 4295769"/>
              <a:gd name="csY27" fmla="*/ 477237 h 1165769"/>
              <a:gd name="csX28" fmla="*/ 706748 w 4295769"/>
              <a:gd name="csY28" fmla="*/ 510024 h 1165769"/>
              <a:gd name="csX29" fmla="*/ 783251 w 4295769"/>
              <a:gd name="csY29" fmla="*/ 510024 h 1165769"/>
              <a:gd name="csX30" fmla="*/ 783251 w 4295769"/>
              <a:gd name="csY30" fmla="*/ 524596 h 1165769"/>
              <a:gd name="csX31" fmla="*/ 826968 w 4295769"/>
              <a:gd name="csY31" fmla="*/ 524596 h 1165769"/>
              <a:gd name="csX32" fmla="*/ 826968 w 4295769"/>
              <a:gd name="csY32" fmla="*/ 561026 h 1165769"/>
              <a:gd name="csX33" fmla="*/ 867041 w 4295769"/>
              <a:gd name="csY33" fmla="*/ 561026 h 1165769"/>
              <a:gd name="csX34" fmla="*/ 867041 w 4295769"/>
              <a:gd name="csY34" fmla="*/ 571955 h 1165769"/>
              <a:gd name="csX35" fmla="*/ 950831 w 4295769"/>
              <a:gd name="csY35" fmla="*/ 571955 h 1165769"/>
              <a:gd name="csX36" fmla="*/ 950831 w 4295769"/>
              <a:gd name="csY36" fmla="*/ 597457 h 1165769"/>
              <a:gd name="csX37" fmla="*/ 1041906 w 4295769"/>
              <a:gd name="csY37" fmla="*/ 597457 h 1165769"/>
              <a:gd name="csX38" fmla="*/ 1041906 w 4295769"/>
              <a:gd name="csY38" fmla="*/ 630244 h 1165769"/>
              <a:gd name="csX39" fmla="*/ 1067408 w 4295769"/>
              <a:gd name="csY39" fmla="*/ 630244 h 1165769"/>
              <a:gd name="csX40" fmla="*/ 1067408 w 4295769"/>
              <a:gd name="csY40" fmla="*/ 670317 h 1165769"/>
              <a:gd name="csX41" fmla="*/ 1118410 w 4295769"/>
              <a:gd name="csY41" fmla="*/ 670317 h 1165769"/>
              <a:gd name="csX42" fmla="*/ 1118410 w 4295769"/>
              <a:gd name="csY42" fmla="*/ 703104 h 1165769"/>
              <a:gd name="csX43" fmla="*/ 1118410 w 4295769"/>
              <a:gd name="csY43" fmla="*/ 703104 h 1165769"/>
              <a:gd name="csX44" fmla="*/ 1132982 w 4295769"/>
              <a:gd name="csY44" fmla="*/ 717676 h 1165769"/>
              <a:gd name="csX45" fmla="*/ 1267774 w 4295769"/>
              <a:gd name="csY45" fmla="*/ 717676 h 1165769"/>
              <a:gd name="csX46" fmla="*/ 1267774 w 4295769"/>
              <a:gd name="csY46" fmla="*/ 732249 h 1165769"/>
              <a:gd name="csX47" fmla="*/ 1387994 w 4295769"/>
              <a:gd name="csY47" fmla="*/ 732249 h 1165769"/>
              <a:gd name="csX48" fmla="*/ 1387994 w 4295769"/>
              <a:gd name="csY48" fmla="*/ 772322 h 1165769"/>
              <a:gd name="csX49" fmla="*/ 1504571 w 4295769"/>
              <a:gd name="csY49" fmla="*/ 772322 h 1165769"/>
              <a:gd name="csX50" fmla="*/ 1504571 w 4295769"/>
              <a:gd name="csY50" fmla="*/ 790537 h 1165769"/>
              <a:gd name="csX51" fmla="*/ 1646649 w 4295769"/>
              <a:gd name="csY51" fmla="*/ 790537 h 1165769"/>
              <a:gd name="csX52" fmla="*/ 1646649 w 4295769"/>
              <a:gd name="csY52" fmla="*/ 826967 h 1165769"/>
              <a:gd name="csX53" fmla="*/ 1719510 w 4295769"/>
              <a:gd name="csY53" fmla="*/ 826967 h 1165769"/>
              <a:gd name="csX54" fmla="*/ 1719510 w 4295769"/>
              <a:gd name="csY54" fmla="*/ 848826 h 1165769"/>
              <a:gd name="csX55" fmla="*/ 1828800 w 4295769"/>
              <a:gd name="csY55" fmla="*/ 848826 h 1165769"/>
              <a:gd name="csX56" fmla="*/ 1828800 w 4295769"/>
              <a:gd name="csY56" fmla="*/ 867041 h 1165769"/>
              <a:gd name="csX57" fmla="*/ 1894375 w 4295769"/>
              <a:gd name="csY57" fmla="*/ 867041 h 1165769"/>
              <a:gd name="csX58" fmla="*/ 1934448 w 4295769"/>
              <a:gd name="csY58" fmla="*/ 867041 h 1165769"/>
              <a:gd name="csX59" fmla="*/ 1934448 w 4295769"/>
              <a:gd name="csY59" fmla="*/ 888899 h 1165769"/>
              <a:gd name="csX60" fmla="*/ 1978165 w 4295769"/>
              <a:gd name="csY60" fmla="*/ 888899 h 1165769"/>
              <a:gd name="csX61" fmla="*/ 1978165 w 4295769"/>
              <a:gd name="csY61" fmla="*/ 907114 h 1165769"/>
              <a:gd name="csX62" fmla="*/ 2072883 w 4295769"/>
              <a:gd name="csY62" fmla="*/ 907114 h 1165769"/>
              <a:gd name="csX63" fmla="*/ 2072883 w 4295769"/>
              <a:gd name="csY63" fmla="*/ 921686 h 1165769"/>
              <a:gd name="csX64" fmla="*/ 2193103 w 4295769"/>
              <a:gd name="csY64" fmla="*/ 921686 h 1165769"/>
              <a:gd name="csX65" fmla="*/ 2193103 w 4295769"/>
              <a:gd name="csY65" fmla="*/ 947187 h 1165769"/>
              <a:gd name="csX66" fmla="*/ 2367969 w 4295769"/>
              <a:gd name="csY66" fmla="*/ 947187 h 1165769"/>
              <a:gd name="csX67" fmla="*/ 2367969 w 4295769"/>
              <a:gd name="csY67" fmla="*/ 961759 h 1165769"/>
              <a:gd name="csX68" fmla="*/ 2451758 w 4295769"/>
              <a:gd name="csY68" fmla="*/ 961759 h 1165769"/>
              <a:gd name="csX69" fmla="*/ 2451758 w 4295769"/>
              <a:gd name="csY69" fmla="*/ 987261 h 1165769"/>
              <a:gd name="csX70" fmla="*/ 2517333 w 4295769"/>
              <a:gd name="csY70" fmla="*/ 987261 h 1165769"/>
              <a:gd name="csX71" fmla="*/ 2517333 w 4295769"/>
              <a:gd name="csY71" fmla="*/ 990904 h 1165769"/>
              <a:gd name="csX72" fmla="*/ 2568335 w 4295769"/>
              <a:gd name="csY72" fmla="*/ 990904 h 1165769"/>
              <a:gd name="csX73" fmla="*/ 2568335 w 4295769"/>
              <a:gd name="csY73" fmla="*/ 1009119 h 1165769"/>
              <a:gd name="csX74" fmla="*/ 2805132 w 4295769"/>
              <a:gd name="csY74" fmla="*/ 1009119 h 1165769"/>
              <a:gd name="csX75" fmla="*/ 2805132 w 4295769"/>
              <a:gd name="csY75" fmla="*/ 1016405 h 1165769"/>
              <a:gd name="csX76" fmla="*/ 2852491 w 4295769"/>
              <a:gd name="csY76" fmla="*/ 1016405 h 1165769"/>
              <a:gd name="csX77" fmla="*/ 2852491 w 4295769"/>
              <a:gd name="csY77" fmla="*/ 1034620 h 1165769"/>
              <a:gd name="csX78" fmla="*/ 2943567 w 4295769"/>
              <a:gd name="csY78" fmla="*/ 1034620 h 1165769"/>
              <a:gd name="csX79" fmla="*/ 2943567 w 4295769"/>
              <a:gd name="csY79" fmla="*/ 1052835 h 1165769"/>
              <a:gd name="csX80" fmla="*/ 2961782 w 4295769"/>
              <a:gd name="csY80" fmla="*/ 1052835 h 1165769"/>
              <a:gd name="csX81" fmla="*/ 2961782 w 4295769"/>
              <a:gd name="csY81" fmla="*/ 1060121 h 1165769"/>
              <a:gd name="csX82" fmla="*/ 3009141 w 4295769"/>
              <a:gd name="csY82" fmla="*/ 1060121 h 1165769"/>
              <a:gd name="csX83" fmla="*/ 3009141 w 4295769"/>
              <a:gd name="csY83" fmla="*/ 1074693 h 1165769"/>
              <a:gd name="csX84" fmla="*/ 3533738 w 4295769"/>
              <a:gd name="csY84" fmla="*/ 1074693 h 1165769"/>
              <a:gd name="csX85" fmla="*/ 3533738 w 4295769"/>
              <a:gd name="csY85" fmla="*/ 1103838 h 1165769"/>
              <a:gd name="csX86" fmla="*/ 3577454 w 4295769"/>
              <a:gd name="csY86" fmla="*/ 1103838 h 1165769"/>
              <a:gd name="csX87" fmla="*/ 3577454 w 4295769"/>
              <a:gd name="csY87" fmla="*/ 1143911 h 1165769"/>
              <a:gd name="csX88" fmla="*/ 3850681 w 4295769"/>
              <a:gd name="csY88" fmla="*/ 1143911 h 1165769"/>
              <a:gd name="csX89" fmla="*/ 3850681 w 4295769"/>
              <a:gd name="csY89" fmla="*/ 1165769 h 1165769"/>
              <a:gd name="csX90" fmla="*/ 4295769 w 4295769"/>
              <a:gd name="csY90" fmla="*/ 1165769 h 11657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Lst>
            <a:rect l="l" t="t" r="r" b="b"/>
            <a:pathLst>
              <a:path w="4295769" h="1165769">
                <a:moveTo>
                  <a:pt x="0" y="0"/>
                </a:moveTo>
                <a:lnTo>
                  <a:pt x="83790" y="0"/>
                </a:lnTo>
                <a:lnTo>
                  <a:pt x="83790" y="58289"/>
                </a:lnTo>
                <a:lnTo>
                  <a:pt x="134792" y="58289"/>
                </a:lnTo>
                <a:lnTo>
                  <a:pt x="134792" y="76504"/>
                </a:lnTo>
                <a:lnTo>
                  <a:pt x="185795" y="76504"/>
                </a:lnTo>
                <a:lnTo>
                  <a:pt x="185795" y="123863"/>
                </a:lnTo>
                <a:lnTo>
                  <a:pt x="255012" y="123863"/>
                </a:lnTo>
                <a:lnTo>
                  <a:pt x="255012" y="153007"/>
                </a:lnTo>
                <a:lnTo>
                  <a:pt x="276871" y="153007"/>
                </a:lnTo>
                <a:lnTo>
                  <a:pt x="276871" y="196724"/>
                </a:lnTo>
                <a:lnTo>
                  <a:pt x="335159" y="196724"/>
                </a:lnTo>
                <a:lnTo>
                  <a:pt x="335159" y="251369"/>
                </a:lnTo>
                <a:lnTo>
                  <a:pt x="378875" y="251369"/>
                </a:lnTo>
                <a:lnTo>
                  <a:pt x="378875" y="269584"/>
                </a:lnTo>
                <a:lnTo>
                  <a:pt x="448093" y="269584"/>
                </a:lnTo>
                <a:lnTo>
                  <a:pt x="448093" y="287799"/>
                </a:lnTo>
                <a:lnTo>
                  <a:pt x="488166" y="287799"/>
                </a:lnTo>
                <a:lnTo>
                  <a:pt x="488166" y="327873"/>
                </a:lnTo>
                <a:lnTo>
                  <a:pt x="535526" y="327873"/>
                </a:lnTo>
                <a:lnTo>
                  <a:pt x="535526" y="378875"/>
                </a:lnTo>
                <a:lnTo>
                  <a:pt x="571956" y="378875"/>
                </a:lnTo>
                <a:lnTo>
                  <a:pt x="571956" y="418948"/>
                </a:lnTo>
                <a:lnTo>
                  <a:pt x="597457" y="418948"/>
                </a:lnTo>
                <a:lnTo>
                  <a:pt x="597457" y="440806"/>
                </a:lnTo>
                <a:lnTo>
                  <a:pt x="633887" y="440806"/>
                </a:lnTo>
                <a:lnTo>
                  <a:pt x="633887" y="477237"/>
                </a:lnTo>
                <a:lnTo>
                  <a:pt x="706748" y="477237"/>
                </a:lnTo>
                <a:lnTo>
                  <a:pt x="706748" y="510024"/>
                </a:lnTo>
                <a:lnTo>
                  <a:pt x="783251" y="510024"/>
                </a:lnTo>
                <a:lnTo>
                  <a:pt x="783251" y="524596"/>
                </a:lnTo>
                <a:lnTo>
                  <a:pt x="826968" y="524596"/>
                </a:lnTo>
                <a:lnTo>
                  <a:pt x="826968" y="561026"/>
                </a:lnTo>
                <a:lnTo>
                  <a:pt x="867041" y="561026"/>
                </a:lnTo>
                <a:lnTo>
                  <a:pt x="867041" y="571955"/>
                </a:lnTo>
                <a:lnTo>
                  <a:pt x="950831" y="571955"/>
                </a:lnTo>
                <a:lnTo>
                  <a:pt x="950831" y="597457"/>
                </a:lnTo>
                <a:lnTo>
                  <a:pt x="1041906" y="597457"/>
                </a:lnTo>
                <a:lnTo>
                  <a:pt x="1041906" y="630244"/>
                </a:lnTo>
                <a:lnTo>
                  <a:pt x="1067408" y="630244"/>
                </a:lnTo>
                <a:lnTo>
                  <a:pt x="1067408" y="670317"/>
                </a:lnTo>
                <a:lnTo>
                  <a:pt x="1118410" y="670317"/>
                </a:lnTo>
                <a:lnTo>
                  <a:pt x="1118410" y="703104"/>
                </a:lnTo>
                <a:lnTo>
                  <a:pt x="1118410" y="703104"/>
                </a:lnTo>
                <a:lnTo>
                  <a:pt x="1132982" y="717676"/>
                </a:lnTo>
                <a:lnTo>
                  <a:pt x="1267774" y="717676"/>
                </a:lnTo>
                <a:lnTo>
                  <a:pt x="1267774" y="732249"/>
                </a:lnTo>
                <a:lnTo>
                  <a:pt x="1387994" y="732249"/>
                </a:lnTo>
                <a:lnTo>
                  <a:pt x="1387994" y="772322"/>
                </a:lnTo>
                <a:lnTo>
                  <a:pt x="1504571" y="772322"/>
                </a:lnTo>
                <a:lnTo>
                  <a:pt x="1504571" y="790537"/>
                </a:lnTo>
                <a:lnTo>
                  <a:pt x="1646649" y="790537"/>
                </a:lnTo>
                <a:lnTo>
                  <a:pt x="1646649" y="826967"/>
                </a:lnTo>
                <a:lnTo>
                  <a:pt x="1719510" y="826967"/>
                </a:lnTo>
                <a:lnTo>
                  <a:pt x="1719510" y="848826"/>
                </a:lnTo>
                <a:lnTo>
                  <a:pt x="1828800" y="848826"/>
                </a:lnTo>
                <a:lnTo>
                  <a:pt x="1828800" y="867041"/>
                </a:lnTo>
                <a:lnTo>
                  <a:pt x="1894375" y="867041"/>
                </a:lnTo>
                <a:lnTo>
                  <a:pt x="1934448" y="867041"/>
                </a:lnTo>
                <a:lnTo>
                  <a:pt x="1934448" y="888899"/>
                </a:lnTo>
                <a:lnTo>
                  <a:pt x="1978165" y="888899"/>
                </a:lnTo>
                <a:lnTo>
                  <a:pt x="1978165" y="907114"/>
                </a:lnTo>
                <a:lnTo>
                  <a:pt x="2072883" y="907114"/>
                </a:lnTo>
                <a:lnTo>
                  <a:pt x="2072883" y="921686"/>
                </a:lnTo>
                <a:lnTo>
                  <a:pt x="2193103" y="921686"/>
                </a:lnTo>
                <a:lnTo>
                  <a:pt x="2193103" y="947187"/>
                </a:lnTo>
                <a:lnTo>
                  <a:pt x="2367969" y="947187"/>
                </a:lnTo>
                <a:lnTo>
                  <a:pt x="2367969" y="961759"/>
                </a:lnTo>
                <a:lnTo>
                  <a:pt x="2451758" y="961759"/>
                </a:lnTo>
                <a:lnTo>
                  <a:pt x="2451758" y="987261"/>
                </a:lnTo>
                <a:lnTo>
                  <a:pt x="2517333" y="987261"/>
                </a:lnTo>
                <a:lnTo>
                  <a:pt x="2517333" y="990904"/>
                </a:lnTo>
                <a:lnTo>
                  <a:pt x="2568335" y="990904"/>
                </a:lnTo>
                <a:lnTo>
                  <a:pt x="2568335" y="1009119"/>
                </a:lnTo>
                <a:lnTo>
                  <a:pt x="2805132" y="1009119"/>
                </a:lnTo>
                <a:lnTo>
                  <a:pt x="2805132" y="1016405"/>
                </a:lnTo>
                <a:lnTo>
                  <a:pt x="2852491" y="1016405"/>
                </a:lnTo>
                <a:lnTo>
                  <a:pt x="2852491" y="1034620"/>
                </a:lnTo>
                <a:lnTo>
                  <a:pt x="2943567" y="1034620"/>
                </a:lnTo>
                <a:lnTo>
                  <a:pt x="2943567" y="1052835"/>
                </a:lnTo>
                <a:lnTo>
                  <a:pt x="2961782" y="1052835"/>
                </a:lnTo>
                <a:lnTo>
                  <a:pt x="2961782" y="1060121"/>
                </a:lnTo>
                <a:lnTo>
                  <a:pt x="3009141" y="1060121"/>
                </a:lnTo>
                <a:lnTo>
                  <a:pt x="3009141" y="1074693"/>
                </a:lnTo>
                <a:lnTo>
                  <a:pt x="3533738" y="1074693"/>
                </a:lnTo>
                <a:lnTo>
                  <a:pt x="3533738" y="1103838"/>
                </a:lnTo>
                <a:lnTo>
                  <a:pt x="3577454" y="1103838"/>
                </a:lnTo>
                <a:lnTo>
                  <a:pt x="3577454" y="1143911"/>
                </a:lnTo>
                <a:lnTo>
                  <a:pt x="3850681" y="1143911"/>
                </a:lnTo>
                <a:lnTo>
                  <a:pt x="3850681" y="1165769"/>
                </a:lnTo>
                <a:lnTo>
                  <a:pt x="4295769" y="1165769"/>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42C03DFD-8710-B463-A434-11CCD930FDC3}"/>
              </a:ext>
            </a:extLst>
          </p:cNvPr>
          <p:cNvSpPr txBox="1"/>
          <p:nvPr/>
        </p:nvSpPr>
        <p:spPr bwMode="auto">
          <a:xfrm>
            <a:off x="3456943" y="1355394"/>
            <a:ext cx="5790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b="1" dirty="0">
                <a:solidFill>
                  <a:srgbClr val="000000"/>
                </a:solidFill>
                <a:latin typeface="Poppins" panose="00000500000000000000" pitchFamily="2" charset="0"/>
                <a:cs typeface="Poppins" panose="00000500000000000000" pitchFamily="2" charset="0"/>
              </a:rPr>
              <a:t>EFS</a:t>
            </a:r>
          </a:p>
        </p:txBody>
      </p:sp>
      <p:sp>
        <p:nvSpPr>
          <p:cNvPr id="21" name="TextBox 20">
            <a:extLst>
              <a:ext uri="{FF2B5EF4-FFF2-40B4-BE49-F238E27FC236}">
                <a16:creationId xmlns:a16="http://schemas.microsoft.com/office/drawing/2014/main" id="{D7609820-448B-DD6A-C216-886662A8047F}"/>
              </a:ext>
            </a:extLst>
          </p:cNvPr>
          <p:cNvSpPr txBox="1"/>
          <p:nvPr/>
        </p:nvSpPr>
        <p:spPr bwMode="auto">
          <a:xfrm>
            <a:off x="9254585" y="1335388"/>
            <a:ext cx="5084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b="1" dirty="0">
                <a:solidFill>
                  <a:srgbClr val="000000"/>
                </a:solidFill>
                <a:latin typeface="Poppins" panose="00000500000000000000" pitchFamily="2" charset="0"/>
                <a:cs typeface="Poppins" panose="00000500000000000000" pitchFamily="2" charset="0"/>
              </a:rPr>
              <a:t>OS</a:t>
            </a:r>
          </a:p>
        </p:txBody>
      </p:sp>
      <p:sp>
        <p:nvSpPr>
          <p:cNvPr id="2" name="Title 1">
            <a:extLst>
              <a:ext uri="{FF2B5EF4-FFF2-40B4-BE49-F238E27FC236}">
                <a16:creationId xmlns:a16="http://schemas.microsoft.com/office/drawing/2014/main" id="{061DA4E9-9288-E83A-CA5F-46342D08586D}"/>
              </a:ext>
            </a:extLst>
          </p:cNvPr>
          <p:cNvSpPr>
            <a:spLocks noGrp="1"/>
          </p:cNvSpPr>
          <p:nvPr>
            <p:ph type="title"/>
          </p:nvPr>
        </p:nvSpPr>
        <p:spPr>
          <a:xfrm>
            <a:off x="231078" y="531006"/>
            <a:ext cx="11740260" cy="502445"/>
          </a:xfrm>
        </p:spPr>
        <p:txBody>
          <a:bodyPr/>
          <a:lstStyle/>
          <a:p>
            <a:r>
              <a:rPr lang="en-US" dirty="0"/>
              <a:t>KEYNOTE-671: EFS and OS (Coprimary Endpoints)</a:t>
            </a:r>
          </a:p>
        </p:txBody>
      </p:sp>
      <p:sp>
        <p:nvSpPr>
          <p:cNvPr id="4" name="Content Placeholder 3">
            <a:extLst>
              <a:ext uri="{FF2B5EF4-FFF2-40B4-BE49-F238E27FC236}">
                <a16:creationId xmlns:a16="http://schemas.microsoft.com/office/drawing/2014/main" id="{79F677A4-42D7-BC2A-FAF0-B34DF286B933}"/>
              </a:ext>
            </a:extLst>
          </p:cNvPr>
          <p:cNvSpPr>
            <a:spLocks noGrp="1"/>
          </p:cNvSpPr>
          <p:nvPr>
            <p:ph sz="quarter" idx="10"/>
          </p:nvPr>
        </p:nvSpPr>
        <p:spPr/>
        <p:txBody>
          <a:bodyPr/>
          <a:lstStyle/>
          <a:p>
            <a:pPr algn="ctr"/>
            <a:r>
              <a:rPr lang="en-US" dirty="0"/>
              <a:t>Wakelee. ASCO 2023. Abstr LBA100. Wakelee. NEJM. 2023;389:491. Spicer. Lancet. 2024;404:1240. </a:t>
            </a:r>
          </a:p>
        </p:txBody>
      </p:sp>
      <p:sp>
        <p:nvSpPr>
          <p:cNvPr id="5" name="Freeform: Shape 4">
            <a:extLst>
              <a:ext uri="{FF2B5EF4-FFF2-40B4-BE49-F238E27FC236}">
                <a16:creationId xmlns:a16="http://schemas.microsoft.com/office/drawing/2014/main" id="{37FC431B-7847-1E02-7E84-BA21F46689C4}"/>
              </a:ext>
            </a:extLst>
          </p:cNvPr>
          <p:cNvSpPr/>
          <p:nvPr/>
        </p:nvSpPr>
        <p:spPr>
          <a:xfrm>
            <a:off x="1287520" y="1846729"/>
            <a:ext cx="4942541" cy="2181412"/>
          </a:xfrm>
          <a:custGeom>
            <a:avLst/>
            <a:gdLst>
              <a:gd name="csX0" fmla="*/ 0 w 4942541"/>
              <a:gd name="csY0" fmla="*/ 0 h 2181412"/>
              <a:gd name="csX1" fmla="*/ 0 w 4942541"/>
              <a:gd name="csY1" fmla="*/ 2181412 h 2181412"/>
              <a:gd name="csX2" fmla="*/ 4942541 w 4942541"/>
              <a:gd name="csY2" fmla="*/ 2181412 h 2181412"/>
            </a:gdLst>
            <a:ahLst/>
            <a:cxnLst>
              <a:cxn ang="0">
                <a:pos x="csX0" y="csY0"/>
              </a:cxn>
              <a:cxn ang="0">
                <a:pos x="csX1" y="csY1"/>
              </a:cxn>
              <a:cxn ang="0">
                <a:pos x="csX2" y="csY2"/>
              </a:cxn>
            </a:cxnLst>
            <a:rect l="l" t="t" r="r" b="b"/>
            <a:pathLst>
              <a:path w="4942541" h="2181412">
                <a:moveTo>
                  <a:pt x="0" y="0"/>
                </a:moveTo>
                <a:lnTo>
                  <a:pt x="0" y="2181412"/>
                </a:lnTo>
                <a:lnTo>
                  <a:pt x="4942541" y="2181412"/>
                </a:lnTo>
              </a:path>
            </a:pathLst>
          </a:cu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7EC0275A-14C6-CD5D-3F1C-239DD31781C9}"/>
              </a:ext>
            </a:extLst>
          </p:cNvPr>
          <p:cNvGrpSpPr/>
          <p:nvPr/>
        </p:nvGrpSpPr>
        <p:grpSpPr>
          <a:xfrm>
            <a:off x="756104" y="1678633"/>
            <a:ext cx="506870" cy="2523239"/>
            <a:chOff x="1286559" y="1658550"/>
            <a:chExt cx="522915" cy="2040977"/>
          </a:xfrm>
        </p:grpSpPr>
        <p:sp>
          <p:nvSpPr>
            <p:cNvPr id="7" name="TextBox 6">
              <a:extLst>
                <a:ext uri="{FF2B5EF4-FFF2-40B4-BE49-F238E27FC236}">
                  <a16:creationId xmlns:a16="http://schemas.microsoft.com/office/drawing/2014/main" id="{40ECE12E-2AB1-3AA7-1AE7-2015AC7DD933}"/>
                </a:ext>
              </a:extLst>
            </p:cNvPr>
            <p:cNvSpPr txBox="1"/>
            <p:nvPr/>
          </p:nvSpPr>
          <p:spPr bwMode="auto">
            <a:xfrm>
              <a:off x="1286559" y="1658550"/>
              <a:ext cx="522915" cy="273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100</a:t>
              </a:r>
            </a:p>
          </p:txBody>
        </p:sp>
        <p:sp>
          <p:nvSpPr>
            <p:cNvPr id="8" name="TextBox 7">
              <a:extLst>
                <a:ext uri="{FF2B5EF4-FFF2-40B4-BE49-F238E27FC236}">
                  <a16:creationId xmlns:a16="http://schemas.microsoft.com/office/drawing/2014/main" id="{6C6E4096-D986-FD62-2D18-2316C1A8CD3A}"/>
                </a:ext>
              </a:extLst>
            </p:cNvPr>
            <p:cNvSpPr txBox="1"/>
            <p:nvPr/>
          </p:nvSpPr>
          <p:spPr bwMode="auto">
            <a:xfrm>
              <a:off x="1354363" y="2011976"/>
              <a:ext cx="455111" cy="273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50</a:t>
              </a:r>
            </a:p>
          </p:txBody>
        </p:sp>
        <p:sp>
          <p:nvSpPr>
            <p:cNvPr id="9" name="TextBox 8">
              <a:extLst>
                <a:ext uri="{FF2B5EF4-FFF2-40B4-BE49-F238E27FC236}">
                  <a16:creationId xmlns:a16="http://schemas.microsoft.com/office/drawing/2014/main" id="{474D6143-79CF-86CA-44E0-8A9048F1533F}"/>
                </a:ext>
              </a:extLst>
            </p:cNvPr>
            <p:cNvSpPr txBox="1"/>
            <p:nvPr/>
          </p:nvSpPr>
          <p:spPr bwMode="auto">
            <a:xfrm>
              <a:off x="1352709" y="2365402"/>
              <a:ext cx="456765" cy="273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60</a:t>
              </a:r>
            </a:p>
          </p:txBody>
        </p:sp>
        <p:sp>
          <p:nvSpPr>
            <p:cNvPr id="10" name="TextBox 9">
              <a:extLst>
                <a:ext uri="{FF2B5EF4-FFF2-40B4-BE49-F238E27FC236}">
                  <a16:creationId xmlns:a16="http://schemas.microsoft.com/office/drawing/2014/main" id="{C1102F72-A185-9B86-0194-4EF95F151AAB}"/>
                </a:ext>
              </a:extLst>
            </p:cNvPr>
            <p:cNvSpPr txBox="1"/>
            <p:nvPr/>
          </p:nvSpPr>
          <p:spPr bwMode="auto">
            <a:xfrm>
              <a:off x="1352709" y="2718828"/>
              <a:ext cx="456765" cy="273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40</a:t>
              </a:r>
            </a:p>
          </p:txBody>
        </p:sp>
        <p:sp>
          <p:nvSpPr>
            <p:cNvPr id="11" name="TextBox 10">
              <a:extLst>
                <a:ext uri="{FF2B5EF4-FFF2-40B4-BE49-F238E27FC236}">
                  <a16:creationId xmlns:a16="http://schemas.microsoft.com/office/drawing/2014/main" id="{5DF510C5-02FE-58F0-0BF1-A65AC6D855C9}"/>
                </a:ext>
              </a:extLst>
            </p:cNvPr>
            <p:cNvSpPr txBox="1"/>
            <p:nvPr/>
          </p:nvSpPr>
          <p:spPr bwMode="auto">
            <a:xfrm>
              <a:off x="1364285" y="3072254"/>
              <a:ext cx="445189" cy="273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20</a:t>
              </a:r>
            </a:p>
          </p:txBody>
        </p:sp>
        <p:sp>
          <p:nvSpPr>
            <p:cNvPr id="12" name="TextBox 11">
              <a:extLst>
                <a:ext uri="{FF2B5EF4-FFF2-40B4-BE49-F238E27FC236}">
                  <a16:creationId xmlns:a16="http://schemas.microsoft.com/office/drawing/2014/main" id="{9BB283C3-6A31-ABE3-9602-410351B792A0}"/>
                </a:ext>
              </a:extLst>
            </p:cNvPr>
            <p:cNvSpPr txBox="1"/>
            <p:nvPr/>
          </p:nvSpPr>
          <p:spPr bwMode="auto">
            <a:xfrm>
              <a:off x="1486663" y="3425680"/>
              <a:ext cx="322811" cy="273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p:txBody>
        </p:sp>
      </p:grpSp>
      <p:sp>
        <p:nvSpPr>
          <p:cNvPr id="24" name="TextBox 23">
            <a:extLst>
              <a:ext uri="{FF2B5EF4-FFF2-40B4-BE49-F238E27FC236}">
                <a16:creationId xmlns:a16="http://schemas.microsoft.com/office/drawing/2014/main" id="{9DE1BA14-594A-D7F2-507C-6A99BB020F22}"/>
              </a:ext>
            </a:extLst>
          </p:cNvPr>
          <p:cNvSpPr txBox="1"/>
          <p:nvPr/>
        </p:nvSpPr>
        <p:spPr bwMode="auto">
          <a:xfrm rot="16200000">
            <a:off x="-657120" y="2768158"/>
            <a:ext cx="25971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Event-Free Survival (%)</a:t>
            </a:r>
          </a:p>
        </p:txBody>
      </p:sp>
      <p:grpSp>
        <p:nvGrpSpPr>
          <p:cNvPr id="18" name="Group 17">
            <a:extLst>
              <a:ext uri="{FF2B5EF4-FFF2-40B4-BE49-F238E27FC236}">
                <a16:creationId xmlns:a16="http://schemas.microsoft.com/office/drawing/2014/main" id="{D212E1B4-4082-96C7-F79D-6783876F8FDF}"/>
              </a:ext>
            </a:extLst>
          </p:cNvPr>
          <p:cNvGrpSpPr/>
          <p:nvPr/>
        </p:nvGrpSpPr>
        <p:grpSpPr>
          <a:xfrm>
            <a:off x="2313509" y="4021311"/>
            <a:ext cx="4454594" cy="72581"/>
            <a:chOff x="2353969" y="4021311"/>
            <a:chExt cx="4454594" cy="72581"/>
          </a:xfrm>
        </p:grpSpPr>
        <p:grpSp>
          <p:nvGrpSpPr>
            <p:cNvPr id="37" name="Group 36">
              <a:extLst>
                <a:ext uri="{FF2B5EF4-FFF2-40B4-BE49-F238E27FC236}">
                  <a16:creationId xmlns:a16="http://schemas.microsoft.com/office/drawing/2014/main" id="{3DE7AC2A-32A4-F42E-7E89-D99808ABFE73}"/>
                </a:ext>
              </a:extLst>
            </p:cNvPr>
            <p:cNvGrpSpPr/>
            <p:nvPr/>
          </p:nvGrpSpPr>
          <p:grpSpPr>
            <a:xfrm rot="5400000">
              <a:off x="3203940" y="3173348"/>
              <a:ext cx="70573" cy="1770515"/>
              <a:chOff x="1273972" y="1937555"/>
              <a:chExt cx="91440" cy="1770515"/>
            </a:xfrm>
          </p:grpSpPr>
          <p:cxnSp>
            <p:nvCxnSpPr>
              <p:cNvPr id="38" name="Straight Connector 37">
                <a:extLst>
                  <a:ext uri="{FF2B5EF4-FFF2-40B4-BE49-F238E27FC236}">
                    <a16:creationId xmlns:a16="http://schemas.microsoft.com/office/drawing/2014/main" id="{9C218538-FA2C-1DB8-14B5-140FCAD5CE11}"/>
                  </a:ext>
                </a:extLst>
              </p:cNvPr>
              <p:cNvCxnSpPr>
                <a:cxnSpLocks/>
              </p:cNvCxnSpPr>
              <p:nvPr/>
            </p:nvCxnSpPr>
            <p:spPr bwMode="auto">
              <a:xfrm>
                <a:off x="1273972" y="1937555"/>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534B9B6-E279-D645-B8CE-A29A38EC4376}"/>
                  </a:ext>
                </a:extLst>
              </p:cNvPr>
              <p:cNvCxnSpPr>
                <a:cxnSpLocks/>
              </p:cNvCxnSpPr>
              <p:nvPr/>
            </p:nvCxnSpPr>
            <p:spPr bwMode="auto">
              <a:xfrm>
                <a:off x="1273972" y="2291658"/>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A9EA4FA-FC02-AE24-92A2-5786CB14F898}"/>
                  </a:ext>
                </a:extLst>
              </p:cNvPr>
              <p:cNvCxnSpPr>
                <a:cxnSpLocks/>
              </p:cNvCxnSpPr>
              <p:nvPr/>
            </p:nvCxnSpPr>
            <p:spPr bwMode="auto">
              <a:xfrm>
                <a:off x="1273972" y="2645761"/>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783E4E9-AB07-D3CB-1F0C-ED9E0B6E139E}"/>
                  </a:ext>
                </a:extLst>
              </p:cNvPr>
              <p:cNvCxnSpPr>
                <a:cxnSpLocks/>
              </p:cNvCxnSpPr>
              <p:nvPr/>
            </p:nvCxnSpPr>
            <p:spPr bwMode="auto">
              <a:xfrm>
                <a:off x="1273972" y="2999864"/>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DE155B3-7338-CC45-F954-47BC9E10AFFB}"/>
                  </a:ext>
                </a:extLst>
              </p:cNvPr>
              <p:cNvCxnSpPr>
                <a:cxnSpLocks/>
              </p:cNvCxnSpPr>
              <p:nvPr/>
            </p:nvCxnSpPr>
            <p:spPr bwMode="auto">
              <a:xfrm>
                <a:off x="1273972" y="3353967"/>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CFABD48-F700-6227-4544-4F1D25F1D0FD}"/>
                  </a:ext>
                </a:extLst>
              </p:cNvPr>
              <p:cNvCxnSpPr>
                <a:cxnSpLocks/>
              </p:cNvCxnSpPr>
              <p:nvPr/>
            </p:nvCxnSpPr>
            <p:spPr bwMode="auto">
              <a:xfrm>
                <a:off x="1273972" y="3708070"/>
                <a:ext cx="91440" cy="0"/>
              </a:xfrm>
              <a:prstGeom prst="line">
                <a:avLst/>
              </a:prstGeom>
              <a:noFill/>
              <a:ln w="12700" cap="flat" cmpd="sng" algn="ctr">
                <a:solidFill>
                  <a:srgbClr val="000000"/>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0235217C-311D-2C2A-0FF9-FE3BB95BD69C}"/>
                </a:ext>
              </a:extLst>
            </p:cNvPr>
            <p:cNvGrpSpPr/>
            <p:nvPr/>
          </p:nvGrpSpPr>
          <p:grpSpPr>
            <a:xfrm rot="5400000">
              <a:off x="5888019" y="3171340"/>
              <a:ext cx="70573" cy="1770515"/>
              <a:chOff x="1273972" y="1937555"/>
              <a:chExt cx="91440" cy="1770515"/>
            </a:xfrm>
          </p:grpSpPr>
          <p:cxnSp>
            <p:nvCxnSpPr>
              <p:cNvPr id="45" name="Straight Connector 44">
                <a:extLst>
                  <a:ext uri="{FF2B5EF4-FFF2-40B4-BE49-F238E27FC236}">
                    <a16:creationId xmlns:a16="http://schemas.microsoft.com/office/drawing/2014/main" id="{EF63E89E-3692-6C81-998A-2F53BD8BFE64}"/>
                  </a:ext>
                </a:extLst>
              </p:cNvPr>
              <p:cNvCxnSpPr>
                <a:cxnSpLocks/>
              </p:cNvCxnSpPr>
              <p:nvPr/>
            </p:nvCxnSpPr>
            <p:spPr bwMode="auto">
              <a:xfrm>
                <a:off x="1273972" y="1937555"/>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7A34914-D0A6-4236-A960-6D2E2251ED61}"/>
                  </a:ext>
                </a:extLst>
              </p:cNvPr>
              <p:cNvCxnSpPr>
                <a:cxnSpLocks/>
              </p:cNvCxnSpPr>
              <p:nvPr/>
            </p:nvCxnSpPr>
            <p:spPr bwMode="auto">
              <a:xfrm>
                <a:off x="1273972" y="2291658"/>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8406774-4716-0195-3155-4501A0D9D388}"/>
                  </a:ext>
                </a:extLst>
              </p:cNvPr>
              <p:cNvCxnSpPr>
                <a:cxnSpLocks/>
              </p:cNvCxnSpPr>
              <p:nvPr/>
            </p:nvCxnSpPr>
            <p:spPr bwMode="auto">
              <a:xfrm>
                <a:off x="1273972" y="2645761"/>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C33DFA5-1025-1E08-39AC-C2D1C54FFFF9}"/>
                  </a:ext>
                </a:extLst>
              </p:cNvPr>
              <p:cNvCxnSpPr>
                <a:cxnSpLocks/>
              </p:cNvCxnSpPr>
              <p:nvPr/>
            </p:nvCxnSpPr>
            <p:spPr bwMode="auto">
              <a:xfrm>
                <a:off x="1273972" y="2999864"/>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B2E12E5-29AC-6258-148F-D1A6807264D3}"/>
                  </a:ext>
                </a:extLst>
              </p:cNvPr>
              <p:cNvCxnSpPr>
                <a:cxnSpLocks/>
              </p:cNvCxnSpPr>
              <p:nvPr/>
            </p:nvCxnSpPr>
            <p:spPr bwMode="auto">
              <a:xfrm>
                <a:off x="1273972" y="3353967"/>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F3E5F21-54BF-D73F-3147-C64FFF1D8D69}"/>
                  </a:ext>
                </a:extLst>
              </p:cNvPr>
              <p:cNvCxnSpPr>
                <a:cxnSpLocks/>
              </p:cNvCxnSpPr>
              <p:nvPr/>
            </p:nvCxnSpPr>
            <p:spPr bwMode="auto">
              <a:xfrm>
                <a:off x="1273972" y="3708070"/>
                <a:ext cx="91440" cy="0"/>
              </a:xfrm>
              <a:prstGeom prst="line">
                <a:avLst/>
              </a:prstGeom>
              <a:noFill/>
              <a:ln w="12700" cap="flat" cmpd="sng" algn="ctr">
                <a:solidFill>
                  <a:srgbClr val="000000"/>
                </a:solidFill>
                <a:prstDash val="solid"/>
                <a:round/>
                <a:headEnd type="none" w="med" len="med"/>
                <a:tailEnd type="none" w="med" len="med"/>
              </a:ln>
              <a:effectLst/>
            </p:spPr>
          </p:cxnSp>
        </p:grpSp>
      </p:grpSp>
      <p:sp>
        <p:nvSpPr>
          <p:cNvPr id="51" name="TextBox 50">
            <a:extLst>
              <a:ext uri="{FF2B5EF4-FFF2-40B4-BE49-F238E27FC236}">
                <a16:creationId xmlns:a16="http://schemas.microsoft.com/office/drawing/2014/main" id="{DAF117A3-C4D9-6728-CED7-7356B57A2398}"/>
              </a:ext>
            </a:extLst>
          </p:cNvPr>
          <p:cNvSpPr txBox="1"/>
          <p:nvPr/>
        </p:nvSpPr>
        <p:spPr bwMode="auto">
          <a:xfrm>
            <a:off x="1119774" y="4098123"/>
            <a:ext cx="3309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p:txBody>
      </p:sp>
      <p:sp>
        <p:nvSpPr>
          <p:cNvPr id="52" name="TextBox 51">
            <a:extLst>
              <a:ext uri="{FF2B5EF4-FFF2-40B4-BE49-F238E27FC236}">
                <a16:creationId xmlns:a16="http://schemas.microsoft.com/office/drawing/2014/main" id="{B0824F36-C888-87E6-59C4-42CA2DDA7645}"/>
              </a:ext>
            </a:extLst>
          </p:cNvPr>
          <p:cNvSpPr txBox="1"/>
          <p:nvPr/>
        </p:nvSpPr>
        <p:spPr bwMode="auto">
          <a:xfrm>
            <a:off x="1572052" y="4098123"/>
            <a:ext cx="3309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a:t>
            </a:r>
          </a:p>
        </p:txBody>
      </p:sp>
      <p:sp>
        <p:nvSpPr>
          <p:cNvPr id="53" name="TextBox 52">
            <a:extLst>
              <a:ext uri="{FF2B5EF4-FFF2-40B4-BE49-F238E27FC236}">
                <a16:creationId xmlns:a16="http://schemas.microsoft.com/office/drawing/2014/main" id="{BD7C4D9F-B4C4-428A-F5C2-4690049FB520}"/>
              </a:ext>
            </a:extLst>
          </p:cNvPr>
          <p:cNvSpPr txBox="1"/>
          <p:nvPr/>
        </p:nvSpPr>
        <p:spPr bwMode="auto">
          <a:xfrm>
            <a:off x="1990035" y="4091879"/>
            <a:ext cx="4300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12</a:t>
            </a:r>
          </a:p>
        </p:txBody>
      </p:sp>
      <p:sp>
        <p:nvSpPr>
          <p:cNvPr id="54" name="TextBox 53">
            <a:extLst>
              <a:ext uri="{FF2B5EF4-FFF2-40B4-BE49-F238E27FC236}">
                <a16:creationId xmlns:a16="http://schemas.microsoft.com/office/drawing/2014/main" id="{341AAB76-E3F3-E293-3A63-78B009CEAC54}"/>
              </a:ext>
            </a:extLst>
          </p:cNvPr>
          <p:cNvSpPr txBox="1"/>
          <p:nvPr/>
        </p:nvSpPr>
        <p:spPr bwMode="auto">
          <a:xfrm>
            <a:off x="2424385" y="4091879"/>
            <a:ext cx="4300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18</a:t>
            </a:r>
          </a:p>
        </p:txBody>
      </p:sp>
      <p:sp>
        <p:nvSpPr>
          <p:cNvPr id="55" name="TextBox 54">
            <a:extLst>
              <a:ext uri="{FF2B5EF4-FFF2-40B4-BE49-F238E27FC236}">
                <a16:creationId xmlns:a16="http://schemas.microsoft.com/office/drawing/2014/main" id="{FE1621FF-4743-F280-8DAA-EE2065C26357}"/>
              </a:ext>
            </a:extLst>
          </p:cNvPr>
          <p:cNvSpPr txBox="1"/>
          <p:nvPr/>
        </p:nvSpPr>
        <p:spPr bwMode="auto">
          <a:xfrm>
            <a:off x="2888907" y="4091879"/>
            <a:ext cx="4300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24</a:t>
            </a:r>
          </a:p>
        </p:txBody>
      </p:sp>
      <p:sp>
        <p:nvSpPr>
          <p:cNvPr id="56" name="TextBox 55">
            <a:extLst>
              <a:ext uri="{FF2B5EF4-FFF2-40B4-BE49-F238E27FC236}">
                <a16:creationId xmlns:a16="http://schemas.microsoft.com/office/drawing/2014/main" id="{D8CDF0BB-B925-4F1A-57AB-9D72C7DA64E6}"/>
              </a:ext>
            </a:extLst>
          </p:cNvPr>
          <p:cNvSpPr txBox="1"/>
          <p:nvPr/>
        </p:nvSpPr>
        <p:spPr bwMode="auto">
          <a:xfrm>
            <a:off x="3323257" y="4091879"/>
            <a:ext cx="4300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30</a:t>
            </a:r>
          </a:p>
        </p:txBody>
      </p:sp>
      <p:sp>
        <p:nvSpPr>
          <p:cNvPr id="57" name="TextBox 56">
            <a:extLst>
              <a:ext uri="{FF2B5EF4-FFF2-40B4-BE49-F238E27FC236}">
                <a16:creationId xmlns:a16="http://schemas.microsoft.com/office/drawing/2014/main" id="{87FB3B5A-55F4-C735-BE60-EC8FA08E8132}"/>
              </a:ext>
            </a:extLst>
          </p:cNvPr>
          <p:cNvSpPr txBox="1"/>
          <p:nvPr/>
        </p:nvSpPr>
        <p:spPr bwMode="auto">
          <a:xfrm>
            <a:off x="3753867" y="4091879"/>
            <a:ext cx="492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36</a:t>
            </a:r>
          </a:p>
        </p:txBody>
      </p:sp>
      <p:sp>
        <p:nvSpPr>
          <p:cNvPr id="58" name="TextBox 57">
            <a:extLst>
              <a:ext uri="{FF2B5EF4-FFF2-40B4-BE49-F238E27FC236}">
                <a16:creationId xmlns:a16="http://schemas.microsoft.com/office/drawing/2014/main" id="{AF047F7C-1682-C4D5-8D54-432080A60A46}"/>
              </a:ext>
            </a:extLst>
          </p:cNvPr>
          <p:cNvSpPr txBox="1"/>
          <p:nvPr/>
        </p:nvSpPr>
        <p:spPr bwMode="auto">
          <a:xfrm>
            <a:off x="4224074" y="4091879"/>
            <a:ext cx="4300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42</a:t>
            </a:r>
          </a:p>
        </p:txBody>
      </p:sp>
      <p:sp>
        <p:nvSpPr>
          <p:cNvPr id="59" name="TextBox 58">
            <a:extLst>
              <a:ext uri="{FF2B5EF4-FFF2-40B4-BE49-F238E27FC236}">
                <a16:creationId xmlns:a16="http://schemas.microsoft.com/office/drawing/2014/main" id="{9D2EDF54-4A83-AC89-B2B2-0B0F8A39375A}"/>
              </a:ext>
            </a:extLst>
          </p:cNvPr>
          <p:cNvSpPr txBox="1"/>
          <p:nvPr/>
        </p:nvSpPr>
        <p:spPr bwMode="auto">
          <a:xfrm>
            <a:off x="4640788" y="4091879"/>
            <a:ext cx="4927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48</a:t>
            </a:r>
          </a:p>
        </p:txBody>
      </p:sp>
      <p:sp>
        <p:nvSpPr>
          <p:cNvPr id="60" name="TextBox 59">
            <a:extLst>
              <a:ext uri="{FF2B5EF4-FFF2-40B4-BE49-F238E27FC236}">
                <a16:creationId xmlns:a16="http://schemas.microsoft.com/office/drawing/2014/main" id="{3E042102-10AC-0C39-5CFC-A3CC3792BECD}"/>
              </a:ext>
            </a:extLst>
          </p:cNvPr>
          <p:cNvSpPr txBox="1"/>
          <p:nvPr/>
        </p:nvSpPr>
        <p:spPr bwMode="auto">
          <a:xfrm>
            <a:off x="5081114" y="4091879"/>
            <a:ext cx="516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54</a:t>
            </a:r>
          </a:p>
        </p:txBody>
      </p:sp>
      <p:sp>
        <p:nvSpPr>
          <p:cNvPr id="61" name="TextBox 60">
            <a:extLst>
              <a:ext uri="{FF2B5EF4-FFF2-40B4-BE49-F238E27FC236}">
                <a16:creationId xmlns:a16="http://schemas.microsoft.com/office/drawing/2014/main" id="{B4E1A62F-2774-9E92-41D8-736828F3B1C8}"/>
              </a:ext>
            </a:extLst>
          </p:cNvPr>
          <p:cNvSpPr txBox="1"/>
          <p:nvPr/>
        </p:nvSpPr>
        <p:spPr bwMode="auto">
          <a:xfrm>
            <a:off x="5533856" y="4084752"/>
            <a:ext cx="4927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60</a:t>
            </a:r>
          </a:p>
        </p:txBody>
      </p:sp>
      <p:sp>
        <p:nvSpPr>
          <p:cNvPr id="62" name="TextBox 61">
            <a:extLst>
              <a:ext uri="{FF2B5EF4-FFF2-40B4-BE49-F238E27FC236}">
                <a16:creationId xmlns:a16="http://schemas.microsoft.com/office/drawing/2014/main" id="{E4C4FBF8-8960-C5B7-862C-64C34F7F2388}"/>
              </a:ext>
            </a:extLst>
          </p:cNvPr>
          <p:cNvSpPr txBox="1"/>
          <p:nvPr/>
        </p:nvSpPr>
        <p:spPr bwMode="auto">
          <a:xfrm>
            <a:off x="5974182" y="4084752"/>
            <a:ext cx="516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66</a:t>
            </a:r>
          </a:p>
        </p:txBody>
      </p:sp>
      <p:sp>
        <p:nvSpPr>
          <p:cNvPr id="63" name="TextBox 62">
            <a:extLst>
              <a:ext uri="{FF2B5EF4-FFF2-40B4-BE49-F238E27FC236}">
                <a16:creationId xmlns:a16="http://schemas.microsoft.com/office/drawing/2014/main" id="{B3C0D239-5B86-8AFD-39ED-5BE723FC30C5}"/>
              </a:ext>
            </a:extLst>
          </p:cNvPr>
          <p:cNvSpPr txBox="1"/>
          <p:nvPr/>
        </p:nvSpPr>
        <p:spPr bwMode="auto">
          <a:xfrm>
            <a:off x="2422802" y="4366037"/>
            <a:ext cx="2736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Mo Since Randomization</a:t>
            </a:r>
          </a:p>
        </p:txBody>
      </p:sp>
      <p:sp>
        <p:nvSpPr>
          <p:cNvPr id="64" name="TextBox 63">
            <a:extLst>
              <a:ext uri="{FF2B5EF4-FFF2-40B4-BE49-F238E27FC236}">
                <a16:creationId xmlns:a16="http://schemas.microsoft.com/office/drawing/2014/main" id="{548597F1-F3CD-3952-3932-18C445E7ADF1}"/>
              </a:ext>
            </a:extLst>
          </p:cNvPr>
          <p:cNvSpPr txBox="1"/>
          <p:nvPr/>
        </p:nvSpPr>
        <p:spPr bwMode="auto">
          <a:xfrm>
            <a:off x="991980" y="4633418"/>
            <a:ext cx="58241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397</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(0)</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400</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(0)</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65" name="TextBox 64">
            <a:extLst>
              <a:ext uri="{FF2B5EF4-FFF2-40B4-BE49-F238E27FC236}">
                <a16:creationId xmlns:a16="http://schemas.microsoft.com/office/drawing/2014/main" id="{EA4CDEA4-CAC9-B6C0-43E7-E7F8432E96BF}"/>
              </a:ext>
            </a:extLst>
          </p:cNvPr>
          <p:cNvSpPr txBox="1"/>
          <p:nvPr/>
        </p:nvSpPr>
        <p:spPr bwMode="auto">
          <a:xfrm>
            <a:off x="1471548" y="4633418"/>
            <a:ext cx="5316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339</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(8)</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308</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(13)</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66" name="TextBox 65">
            <a:extLst>
              <a:ext uri="{FF2B5EF4-FFF2-40B4-BE49-F238E27FC236}">
                <a16:creationId xmlns:a16="http://schemas.microsoft.com/office/drawing/2014/main" id="{002E8E31-BC92-E25E-0D64-A890660346BB}"/>
              </a:ext>
            </a:extLst>
          </p:cNvPr>
          <p:cNvSpPr txBox="1"/>
          <p:nvPr/>
        </p:nvSpPr>
        <p:spPr bwMode="auto">
          <a:xfrm>
            <a:off x="1889531" y="4627174"/>
            <a:ext cx="6908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282</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(13)</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232</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(16)</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67" name="TextBox 66">
            <a:extLst>
              <a:ext uri="{FF2B5EF4-FFF2-40B4-BE49-F238E27FC236}">
                <a16:creationId xmlns:a16="http://schemas.microsoft.com/office/drawing/2014/main" id="{F74527F1-5CFE-AA26-4C03-F051BC6AADB3}"/>
              </a:ext>
            </a:extLst>
          </p:cNvPr>
          <p:cNvSpPr txBox="1"/>
          <p:nvPr/>
        </p:nvSpPr>
        <p:spPr bwMode="auto">
          <a:xfrm>
            <a:off x="2323881" y="4627174"/>
            <a:ext cx="6908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250</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(18)</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189</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(22)</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68" name="TextBox 67">
            <a:extLst>
              <a:ext uri="{FF2B5EF4-FFF2-40B4-BE49-F238E27FC236}">
                <a16:creationId xmlns:a16="http://schemas.microsoft.com/office/drawing/2014/main" id="{25C4A121-F2C6-ECA3-97AA-C9A02794A421}"/>
              </a:ext>
            </a:extLst>
          </p:cNvPr>
          <p:cNvSpPr txBox="1"/>
          <p:nvPr/>
        </p:nvSpPr>
        <p:spPr bwMode="auto">
          <a:xfrm>
            <a:off x="2788403" y="4627174"/>
            <a:ext cx="57537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196</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(54)</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128</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(50)</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69" name="TextBox 68">
            <a:extLst>
              <a:ext uri="{FF2B5EF4-FFF2-40B4-BE49-F238E27FC236}">
                <a16:creationId xmlns:a16="http://schemas.microsoft.com/office/drawing/2014/main" id="{85A4798B-F25F-457F-491E-64410282A0D7}"/>
              </a:ext>
            </a:extLst>
          </p:cNvPr>
          <p:cNvSpPr txBox="1"/>
          <p:nvPr/>
        </p:nvSpPr>
        <p:spPr bwMode="auto">
          <a:xfrm>
            <a:off x="3222753" y="4627174"/>
            <a:ext cx="5753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142</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(95)</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87</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(81)</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70" name="TextBox 69">
            <a:extLst>
              <a:ext uri="{FF2B5EF4-FFF2-40B4-BE49-F238E27FC236}">
                <a16:creationId xmlns:a16="http://schemas.microsoft.com/office/drawing/2014/main" id="{31347A5B-3A5E-8D6A-64B2-2CAF48A10C55}"/>
              </a:ext>
            </a:extLst>
          </p:cNvPr>
          <p:cNvSpPr txBox="1"/>
          <p:nvPr/>
        </p:nvSpPr>
        <p:spPr bwMode="auto">
          <a:xfrm>
            <a:off x="3653363" y="4627174"/>
            <a:ext cx="65927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102</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(129)</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66</a:t>
            </a:r>
            <a:b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(97)</a:t>
            </a:r>
          </a:p>
        </p:txBody>
      </p:sp>
      <p:sp>
        <p:nvSpPr>
          <p:cNvPr id="71" name="TextBox 70">
            <a:extLst>
              <a:ext uri="{FF2B5EF4-FFF2-40B4-BE49-F238E27FC236}">
                <a16:creationId xmlns:a16="http://schemas.microsoft.com/office/drawing/2014/main" id="{F680D845-B54A-B2B8-BD1B-CFE1F50E9E91}"/>
              </a:ext>
            </a:extLst>
          </p:cNvPr>
          <p:cNvSpPr txBox="1"/>
          <p:nvPr/>
        </p:nvSpPr>
        <p:spPr bwMode="auto">
          <a:xfrm>
            <a:off x="4123570" y="4627174"/>
            <a:ext cx="5753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62</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(164)</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34</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(123)</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72" name="TextBox 71">
            <a:extLst>
              <a:ext uri="{FF2B5EF4-FFF2-40B4-BE49-F238E27FC236}">
                <a16:creationId xmlns:a16="http://schemas.microsoft.com/office/drawing/2014/main" id="{94283ABC-8798-05D4-2943-B91FD386BAA5}"/>
              </a:ext>
            </a:extLst>
          </p:cNvPr>
          <p:cNvSpPr txBox="1"/>
          <p:nvPr/>
        </p:nvSpPr>
        <p:spPr bwMode="auto">
          <a:xfrm>
            <a:off x="4540283" y="4627174"/>
            <a:ext cx="65926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37</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(187)</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18</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(146)</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73" name="TextBox 72">
            <a:extLst>
              <a:ext uri="{FF2B5EF4-FFF2-40B4-BE49-F238E27FC236}">
                <a16:creationId xmlns:a16="http://schemas.microsoft.com/office/drawing/2014/main" id="{7C7CA10E-F740-E038-2353-F9824CC2E833}"/>
              </a:ext>
            </a:extLst>
          </p:cNvPr>
          <p:cNvSpPr txBox="1"/>
          <p:nvPr/>
        </p:nvSpPr>
        <p:spPr bwMode="auto">
          <a:xfrm>
            <a:off x="4980610" y="4627174"/>
            <a:ext cx="6908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10</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(223)</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(146)</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74" name="TextBox 73">
            <a:extLst>
              <a:ext uri="{FF2B5EF4-FFF2-40B4-BE49-F238E27FC236}">
                <a16:creationId xmlns:a16="http://schemas.microsoft.com/office/drawing/2014/main" id="{8B1F13C7-A3D5-E522-5442-905B22A65A30}"/>
              </a:ext>
            </a:extLst>
          </p:cNvPr>
          <p:cNvSpPr txBox="1"/>
          <p:nvPr/>
        </p:nvSpPr>
        <p:spPr bwMode="auto">
          <a:xfrm>
            <a:off x="5433351" y="4620047"/>
            <a:ext cx="65926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(223)</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(151)</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75" name="TextBox 74">
            <a:extLst>
              <a:ext uri="{FF2B5EF4-FFF2-40B4-BE49-F238E27FC236}">
                <a16:creationId xmlns:a16="http://schemas.microsoft.com/office/drawing/2014/main" id="{C9BA050F-749B-55F4-BAEC-45409254E326}"/>
              </a:ext>
            </a:extLst>
          </p:cNvPr>
          <p:cNvSpPr txBox="1"/>
          <p:nvPr/>
        </p:nvSpPr>
        <p:spPr bwMode="auto">
          <a:xfrm>
            <a:off x="5873678" y="4620047"/>
            <a:ext cx="6908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(223)</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0</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(152)</a:t>
            </a:r>
          </a:p>
        </p:txBody>
      </p:sp>
      <p:sp>
        <p:nvSpPr>
          <p:cNvPr id="76" name="TextBox 75">
            <a:extLst>
              <a:ext uri="{FF2B5EF4-FFF2-40B4-BE49-F238E27FC236}">
                <a16:creationId xmlns:a16="http://schemas.microsoft.com/office/drawing/2014/main" id="{26E7DE56-0173-CA62-5203-2854E93A2408}"/>
              </a:ext>
            </a:extLst>
          </p:cNvPr>
          <p:cNvSpPr txBox="1"/>
          <p:nvPr/>
        </p:nvSpPr>
        <p:spPr bwMode="auto">
          <a:xfrm>
            <a:off x="-79872" y="4303873"/>
            <a:ext cx="1278826"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eaLnBrk="1" fontAlgn="auto" latinLnBrk="0" hangingPunct="1">
              <a:lnSpc>
                <a:spcPct val="100000"/>
              </a:lnSpc>
              <a:spcAft>
                <a:spcPct val="0"/>
              </a:spcAft>
              <a:buClrTx/>
              <a:buSzTx/>
              <a:buFontTx/>
              <a:buNone/>
              <a:tabLst/>
              <a:defRPr/>
            </a:pPr>
            <a:r>
              <a:rPr kumimoji="0" lang="en-US" sz="105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No. at Risk</a:t>
            </a:r>
          </a:p>
          <a:p>
            <a:pPr marL="0" marR="0" lvl="0" indent="0" algn="r" defTabSz="914400" eaLnBrk="1" fontAlgn="auto" latinLnBrk="0" hangingPunct="1">
              <a:lnSpc>
                <a:spcPct val="100000"/>
              </a:lnSpc>
              <a:spcAft>
                <a:spcPct val="0"/>
              </a:spcAft>
              <a:buClrTx/>
              <a:buSzTx/>
              <a:buFontTx/>
              <a:buNone/>
              <a:tabLst/>
              <a:defRPr/>
            </a:pPr>
            <a:r>
              <a:rPr lang="en-US" sz="1050" b="1" kern="0" dirty="0">
                <a:solidFill>
                  <a:srgbClr val="000000"/>
                </a:solidFill>
                <a:latin typeface="Poppins" panose="00000500000000000000" pitchFamily="2" charset="0"/>
                <a:cs typeface="Poppins" panose="00000500000000000000" pitchFamily="2" charset="0"/>
              </a:rPr>
              <a:t>(No. Censored)</a:t>
            </a:r>
            <a:endParaRPr kumimoji="0" lang="en-US" sz="105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0" marR="0" lvl="0" indent="0" algn="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Pembro group</a:t>
            </a:r>
          </a:p>
          <a:p>
            <a:pPr marL="0" marR="0" lvl="0" indent="0" algn="r" defTabSz="914400" eaLnBrk="1" fontAlgn="auto" latinLnBrk="0" hangingPunct="1">
              <a:lnSpc>
                <a:spcPct val="100000"/>
              </a:lnSpc>
              <a:spcAft>
                <a:spcPct val="0"/>
              </a:spcAft>
              <a:buClrTx/>
              <a:buSzTx/>
              <a:buFontTx/>
              <a:buNone/>
              <a:tabLst/>
              <a:defRPr/>
            </a:pPr>
            <a:endParaRPr lang="en-US" sz="1050" kern="0" dirty="0">
              <a:solidFill>
                <a:srgbClr val="000000"/>
              </a:solidFill>
              <a:latin typeface="Poppins" panose="00000500000000000000" pitchFamily="2" charset="0"/>
              <a:cs typeface="Poppins" panose="00000500000000000000" pitchFamily="2" charset="0"/>
            </a:endParaRPr>
          </a:p>
          <a:p>
            <a:pPr marL="0" marR="0" lvl="0" indent="0" algn="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Placebo group</a:t>
            </a:r>
          </a:p>
        </p:txBody>
      </p:sp>
      <p:sp>
        <p:nvSpPr>
          <p:cNvPr id="78" name="TextBox 77">
            <a:extLst>
              <a:ext uri="{FF2B5EF4-FFF2-40B4-BE49-F238E27FC236}">
                <a16:creationId xmlns:a16="http://schemas.microsoft.com/office/drawing/2014/main" id="{52E44C29-8868-3FE9-993B-F5CFF91B239D}"/>
              </a:ext>
            </a:extLst>
          </p:cNvPr>
          <p:cNvSpPr txBox="1"/>
          <p:nvPr/>
        </p:nvSpPr>
        <p:spPr bwMode="auto">
          <a:xfrm>
            <a:off x="1451369" y="3653300"/>
            <a:ext cx="29418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eaLnBrk="1" fontAlgn="auto" latinLnBrk="0" hangingPunct="1">
              <a:lnSpc>
                <a:spcPct val="100000"/>
              </a:lnSpc>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HR: 0.59 (95% CI: 0.48-0.72)</a:t>
            </a:r>
          </a:p>
        </p:txBody>
      </p:sp>
      <p:grpSp>
        <p:nvGrpSpPr>
          <p:cNvPr id="82" name="Group 81">
            <a:extLst>
              <a:ext uri="{FF2B5EF4-FFF2-40B4-BE49-F238E27FC236}">
                <a16:creationId xmlns:a16="http://schemas.microsoft.com/office/drawing/2014/main" id="{2FCF9390-26DB-AA44-4461-70EB034A3232}"/>
              </a:ext>
            </a:extLst>
          </p:cNvPr>
          <p:cNvGrpSpPr/>
          <p:nvPr/>
        </p:nvGrpSpPr>
        <p:grpSpPr>
          <a:xfrm>
            <a:off x="3349183" y="1734809"/>
            <a:ext cx="2767650" cy="584775"/>
            <a:chOff x="3563811" y="1734809"/>
            <a:chExt cx="2767650" cy="584775"/>
          </a:xfrm>
        </p:grpSpPr>
        <p:sp>
          <p:nvSpPr>
            <p:cNvPr id="77" name="TextBox 76">
              <a:extLst>
                <a:ext uri="{FF2B5EF4-FFF2-40B4-BE49-F238E27FC236}">
                  <a16:creationId xmlns:a16="http://schemas.microsoft.com/office/drawing/2014/main" id="{881154BA-7992-125C-4E28-06B34758B9AB}"/>
                </a:ext>
              </a:extLst>
            </p:cNvPr>
            <p:cNvSpPr txBox="1"/>
            <p:nvPr/>
          </p:nvSpPr>
          <p:spPr bwMode="auto">
            <a:xfrm>
              <a:off x="3854501" y="1734809"/>
              <a:ext cx="24769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eaLnBrk="1" fontAlgn="auto" latinLnBrk="0" hangingPunct="1">
                <a:lnSpc>
                  <a:spcPct val="100000"/>
                </a:lnSpc>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Pembrolizumab group</a:t>
              </a:r>
            </a:p>
            <a:p>
              <a:pPr marL="0" marR="0" lvl="0" indent="0" defTabSz="914400" eaLnBrk="1" fontAlgn="auto" latinLnBrk="0" hangingPunct="1">
                <a:lnSpc>
                  <a:spcPct val="100000"/>
                </a:lnSpc>
                <a:spcAft>
                  <a:spcPct val="0"/>
                </a:spcAft>
                <a:buClrTx/>
                <a:buSzTx/>
                <a:buFontTx/>
                <a:buNone/>
                <a:tabLst/>
                <a:defRPr/>
              </a:pPr>
              <a:r>
                <a:rPr lang="en-US" sz="1600" kern="0" dirty="0">
                  <a:solidFill>
                    <a:srgbClr val="000000"/>
                  </a:solidFill>
                  <a:latin typeface="Poppins" panose="00000500000000000000" pitchFamily="2" charset="0"/>
                  <a:cs typeface="Poppins" panose="00000500000000000000" pitchFamily="2" charset="0"/>
                </a:rPr>
                <a:t>Placebo group</a:t>
              </a:r>
              <a:endPar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cxnSp>
          <p:nvCxnSpPr>
            <p:cNvPr id="80" name="Straight Connector 79">
              <a:extLst>
                <a:ext uri="{FF2B5EF4-FFF2-40B4-BE49-F238E27FC236}">
                  <a16:creationId xmlns:a16="http://schemas.microsoft.com/office/drawing/2014/main" id="{9A185971-AA11-EC8B-ECA4-4CDA18EF0506}"/>
                </a:ext>
              </a:extLst>
            </p:cNvPr>
            <p:cNvCxnSpPr/>
            <p:nvPr/>
          </p:nvCxnSpPr>
          <p:spPr>
            <a:xfrm>
              <a:off x="3563811" y="1905896"/>
              <a:ext cx="30418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B143DBB8-D595-EF75-4C22-0462D7975285}"/>
                </a:ext>
              </a:extLst>
            </p:cNvPr>
            <p:cNvCxnSpPr/>
            <p:nvPr/>
          </p:nvCxnSpPr>
          <p:spPr>
            <a:xfrm>
              <a:off x="3572978" y="2129910"/>
              <a:ext cx="30418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30" name="Group 229">
            <a:extLst>
              <a:ext uri="{FF2B5EF4-FFF2-40B4-BE49-F238E27FC236}">
                <a16:creationId xmlns:a16="http://schemas.microsoft.com/office/drawing/2014/main" id="{7E78D213-F91E-9576-0650-FE75A2D03297}"/>
              </a:ext>
            </a:extLst>
          </p:cNvPr>
          <p:cNvGrpSpPr/>
          <p:nvPr/>
        </p:nvGrpSpPr>
        <p:grpSpPr>
          <a:xfrm>
            <a:off x="1293586" y="1768876"/>
            <a:ext cx="4278165" cy="1243588"/>
            <a:chOff x="1508214" y="1768876"/>
            <a:chExt cx="4278165" cy="1243588"/>
          </a:xfrm>
        </p:grpSpPr>
        <p:cxnSp>
          <p:nvCxnSpPr>
            <p:cNvPr id="155" name="Straight Connector 154">
              <a:extLst>
                <a:ext uri="{FF2B5EF4-FFF2-40B4-BE49-F238E27FC236}">
                  <a16:creationId xmlns:a16="http://schemas.microsoft.com/office/drawing/2014/main" id="{0CAD8E2F-CFBC-EF44-97CB-1F616A528DF8}"/>
                </a:ext>
              </a:extLst>
            </p:cNvPr>
            <p:cNvCxnSpPr/>
            <p:nvPr/>
          </p:nvCxnSpPr>
          <p:spPr>
            <a:xfrm>
              <a:off x="1508214" y="1768876"/>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7797BE7-4E9F-D103-54BC-0F0CCE939F06}"/>
                </a:ext>
              </a:extLst>
            </p:cNvPr>
            <p:cNvCxnSpPr/>
            <p:nvPr/>
          </p:nvCxnSpPr>
          <p:spPr>
            <a:xfrm>
              <a:off x="1608924" y="1808430"/>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D5CC8004-3655-DDB5-A29D-5D7B6B8A71C8}"/>
                </a:ext>
              </a:extLst>
            </p:cNvPr>
            <p:cNvCxnSpPr/>
            <p:nvPr/>
          </p:nvCxnSpPr>
          <p:spPr>
            <a:xfrm>
              <a:off x="1744986" y="1886714"/>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75485522-A1D1-EF43-8971-DA7E02453B49}"/>
                </a:ext>
              </a:extLst>
            </p:cNvPr>
            <p:cNvCxnSpPr/>
            <p:nvPr/>
          </p:nvCxnSpPr>
          <p:spPr>
            <a:xfrm>
              <a:off x="1846281" y="1999490"/>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54F97C41-5BE1-482E-7631-125BF97460F8}"/>
                </a:ext>
              </a:extLst>
            </p:cNvPr>
            <p:cNvCxnSpPr/>
            <p:nvPr/>
          </p:nvCxnSpPr>
          <p:spPr>
            <a:xfrm>
              <a:off x="1976884" y="2058629"/>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812C6FEF-ADD5-F1D8-E05E-CD1826F99E61}"/>
                </a:ext>
              </a:extLst>
            </p:cNvPr>
            <p:cNvCxnSpPr/>
            <p:nvPr/>
          </p:nvCxnSpPr>
          <p:spPr>
            <a:xfrm>
              <a:off x="1995645" y="2080302"/>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93B56B05-D318-4555-0E30-4DC979CC05CF}"/>
                </a:ext>
              </a:extLst>
            </p:cNvPr>
            <p:cNvCxnSpPr/>
            <p:nvPr/>
          </p:nvCxnSpPr>
          <p:spPr>
            <a:xfrm>
              <a:off x="1762601" y="1904106"/>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98E1C45B-F7AE-C6BA-F1CF-AF65A976DE05}"/>
                </a:ext>
              </a:extLst>
            </p:cNvPr>
            <p:cNvCxnSpPr/>
            <p:nvPr/>
          </p:nvCxnSpPr>
          <p:spPr>
            <a:xfrm>
              <a:off x="1722776" y="1877564"/>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A6B18AA4-89EC-A806-DC6A-D682113EE504}"/>
                </a:ext>
              </a:extLst>
            </p:cNvPr>
            <p:cNvCxnSpPr/>
            <p:nvPr/>
          </p:nvCxnSpPr>
          <p:spPr>
            <a:xfrm>
              <a:off x="2321697" y="228779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B80EBC79-24F0-1FD9-30C1-2DD05CE7424F}"/>
                </a:ext>
              </a:extLst>
            </p:cNvPr>
            <p:cNvCxnSpPr/>
            <p:nvPr/>
          </p:nvCxnSpPr>
          <p:spPr>
            <a:xfrm>
              <a:off x="2335662" y="2313210"/>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D39C24A4-BBE4-4D10-DFBD-8FD46F2B6A30}"/>
                </a:ext>
              </a:extLst>
            </p:cNvPr>
            <p:cNvCxnSpPr/>
            <p:nvPr/>
          </p:nvCxnSpPr>
          <p:spPr>
            <a:xfrm>
              <a:off x="2419670" y="2330094"/>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0E0B5891-B8A8-E2EA-BC38-ECD65A3B7948}"/>
                </a:ext>
              </a:extLst>
            </p:cNvPr>
            <p:cNvCxnSpPr/>
            <p:nvPr/>
          </p:nvCxnSpPr>
          <p:spPr>
            <a:xfrm>
              <a:off x="2777397" y="2485958"/>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4C8843E4-B676-5746-8103-16A1FF9FB83C}"/>
                </a:ext>
              </a:extLst>
            </p:cNvPr>
            <p:cNvCxnSpPr/>
            <p:nvPr/>
          </p:nvCxnSpPr>
          <p:spPr>
            <a:xfrm>
              <a:off x="2831869" y="2487454"/>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4E008257-057E-9677-B3CE-92C4F842B34B}"/>
                </a:ext>
              </a:extLst>
            </p:cNvPr>
            <p:cNvCxnSpPr/>
            <p:nvPr/>
          </p:nvCxnSpPr>
          <p:spPr>
            <a:xfrm>
              <a:off x="2888970" y="2513458"/>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8693DCFD-82F3-A01B-074D-369026A9E5FC}"/>
                </a:ext>
              </a:extLst>
            </p:cNvPr>
            <p:cNvCxnSpPr/>
            <p:nvPr/>
          </p:nvCxnSpPr>
          <p:spPr>
            <a:xfrm>
              <a:off x="2920229" y="2518110"/>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1E1DA439-5068-9F36-84EE-2D779B686734}"/>
                </a:ext>
              </a:extLst>
            </p:cNvPr>
            <p:cNvCxnSpPr/>
            <p:nvPr/>
          </p:nvCxnSpPr>
          <p:spPr>
            <a:xfrm>
              <a:off x="3086345" y="2542718"/>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79F8640E-522C-D6B0-28CC-3686AE2B62FD}"/>
                </a:ext>
              </a:extLst>
            </p:cNvPr>
            <p:cNvCxnSpPr/>
            <p:nvPr/>
          </p:nvCxnSpPr>
          <p:spPr>
            <a:xfrm>
              <a:off x="3112626" y="2542717"/>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3763ACE0-786D-DC0D-5114-9FE4F3D10571}"/>
                </a:ext>
              </a:extLst>
            </p:cNvPr>
            <p:cNvCxnSpPr/>
            <p:nvPr/>
          </p:nvCxnSpPr>
          <p:spPr>
            <a:xfrm>
              <a:off x="3307498" y="259781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ACCC0789-5FC7-7E74-D4FD-F0643D3C336C}"/>
                </a:ext>
              </a:extLst>
            </p:cNvPr>
            <p:cNvCxnSpPr/>
            <p:nvPr/>
          </p:nvCxnSpPr>
          <p:spPr>
            <a:xfrm>
              <a:off x="3136913" y="2549888"/>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5AACA822-BB50-24F5-A7F6-3A91A7A176BD}"/>
                </a:ext>
              </a:extLst>
            </p:cNvPr>
            <p:cNvCxnSpPr/>
            <p:nvPr/>
          </p:nvCxnSpPr>
          <p:spPr>
            <a:xfrm>
              <a:off x="3278431" y="2598901"/>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2E449EAB-DB72-8C5A-2C22-69F358B04D07}"/>
                </a:ext>
              </a:extLst>
            </p:cNvPr>
            <p:cNvCxnSpPr/>
            <p:nvPr/>
          </p:nvCxnSpPr>
          <p:spPr>
            <a:xfrm>
              <a:off x="3354254" y="2621773"/>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1D75E5C3-5C98-6F03-0129-E18579A885DF}"/>
                </a:ext>
              </a:extLst>
            </p:cNvPr>
            <p:cNvCxnSpPr/>
            <p:nvPr/>
          </p:nvCxnSpPr>
          <p:spPr>
            <a:xfrm>
              <a:off x="3520982" y="2661947"/>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13D3224B-DD4D-5BBF-E8FD-8A857D257C1D}"/>
                </a:ext>
              </a:extLst>
            </p:cNvPr>
            <p:cNvCxnSpPr/>
            <p:nvPr/>
          </p:nvCxnSpPr>
          <p:spPr>
            <a:xfrm>
              <a:off x="3460856" y="264954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A58ACF3F-3B82-41EB-3705-C18E562CC606}"/>
                </a:ext>
              </a:extLst>
            </p:cNvPr>
            <p:cNvCxnSpPr/>
            <p:nvPr/>
          </p:nvCxnSpPr>
          <p:spPr>
            <a:xfrm>
              <a:off x="3685928" y="2679712"/>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BD0257D0-7D27-3584-29FA-2DE4CD8FB49A}"/>
                </a:ext>
              </a:extLst>
            </p:cNvPr>
            <p:cNvCxnSpPr/>
            <p:nvPr/>
          </p:nvCxnSpPr>
          <p:spPr>
            <a:xfrm>
              <a:off x="3658788" y="2678328"/>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E751A09D-01AB-B12D-D5DE-20E2F61A57F3}"/>
                </a:ext>
              </a:extLst>
            </p:cNvPr>
            <p:cNvCxnSpPr/>
            <p:nvPr/>
          </p:nvCxnSpPr>
          <p:spPr>
            <a:xfrm>
              <a:off x="3709358" y="2697980"/>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8B8C7AE9-C895-004A-7D18-C42982BA8269}"/>
                </a:ext>
              </a:extLst>
            </p:cNvPr>
            <p:cNvCxnSpPr/>
            <p:nvPr/>
          </p:nvCxnSpPr>
          <p:spPr>
            <a:xfrm>
              <a:off x="2865225" y="2487957"/>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2E8DB56E-A745-87E1-913F-A9587E6917E2}"/>
                </a:ext>
              </a:extLst>
            </p:cNvPr>
            <p:cNvCxnSpPr/>
            <p:nvPr/>
          </p:nvCxnSpPr>
          <p:spPr>
            <a:xfrm>
              <a:off x="3800570" y="2701122"/>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846A2090-6B23-4314-54D1-53974C387AFB}"/>
                </a:ext>
              </a:extLst>
            </p:cNvPr>
            <p:cNvCxnSpPr/>
            <p:nvPr/>
          </p:nvCxnSpPr>
          <p:spPr>
            <a:xfrm>
              <a:off x="3829102" y="2701032"/>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D9852BEA-2592-A1DD-7EFC-82055116C558}"/>
                </a:ext>
              </a:extLst>
            </p:cNvPr>
            <p:cNvCxnSpPr/>
            <p:nvPr/>
          </p:nvCxnSpPr>
          <p:spPr>
            <a:xfrm>
              <a:off x="3947020" y="2722734"/>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89440A21-C5C5-F90D-601D-F4682D840D07}"/>
                </a:ext>
              </a:extLst>
            </p:cNvPr>
            <p:cNvCxnSpPr/>
            <p:nvPr/>
          </p:nvCxnSpPr>
          <p:spPr>
            <a:xfrm>
              <a:off x="3896814" y="2710694"/>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3B1CACD1-68B9-977F-5C3B-C227BAF74B20}"/>
                </a:ext>
              </a:extLst>
            </p:cNvPr>
            <p:cNvCxnSpPr/>
            <p:nvPr/>
          </p:nvCxnSpPr>
          <p:spPr>
            <a:xfrm>
              <a:off x="3164993" y="2577658"/>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E3C50D7D-03D2-F635-8857-F356EB905E4E}"/>
                </a:ext>
              </a:extLst>
            </p:cNvPr>
            <p:cNvCxnSpPr/>
            <p:nvPr/>
          </p:nvCxnSpPr>
          <p:spPr>
            <a:xfrm>
              <a:off x="4015180" y="2746042"/>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B9AE82AB-6E7A-7860-79AA-CD4603D441CA}"/>
                </a:ext>
              </a:extLst>
            </p:cNvPr>
            <p:cNvCxnSpPr/>
            <p:nvPr/>
          </p:nvCxnSpPr>
          <p:spPr>
            <a:xfrm>
              <a:off x="4149614" y="2764961"/>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2134869A-2885-17A2-B6F3-D7C8AF8105E2}"/>
                </a:ext>
              </a:extLst>
            </p:cNvPr>
            <p:cNvCxnSpPr/>
            <p:nvPr/>
          </p:nvCxnSpPr>
          <p:spPr>
            <a:xfrm>
              <a:off x="3202844" y="2577658"/>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3665D8E2-5692-2DDB-5DE7-2DF43291D762}"/>
                </a:ext>
              </a:extLst>
            </p:cNvPr>
            <p:cNvCxnSpPr/>
            <p:nvPr/>
          </p:nvCxnSpPr>
          <p:spPr>
            <a:xfrm>
              <a:off x="3392075" y="2628059"/>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01848368-C978-AC21-D841-3224683EA804}"/>
                </a:ext>
              </a:extLst>
            </p:cNvPr>
            <p:cNvCxnSpPr/>
            <p:nvPr/>
          </p:nvCxnSpPr>
          <p:spPr>
            <a:xfrm>
              <a:off x="3431463" y="2640941"/>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6CC95343-6858-FE51-7835-917764AF8CCB}"/>
                </a:ext>
              </a:extLst>
            </p:cNvPr>
            <p:cNvCxnSpPr/>
            <p:nvPr/>
          </p:nvCxnSpPr>
          <p:spPr>
            <a:xfrm>
              <a:off x="3743465" y="2698056"/>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5DD8AFF0-8C39-15AC-AE7B-307490E481A4}"/>
                </a:ext>
              </a:extLst>
            </p:cNvPr>
            <p:cNvCxnSpPr/>
            <p:nvPr/>
          </p:nvCxnSpPr>
          <p:spPr>
            <a:xfrm>
              <a:off x="4292739" y="2769716"/>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F14FE9BA-7EE0-FD76-CC84-98B969EE53F1}"/>
                </a:ext>
              </a:extLst>
            </p:cNvPr>
            <p:cNvCxnSpPr/>
            <p:nvPr/>
          </p:nvCxnSpPr>
          <p:spPr>
            <a:xfrm>
              <a:off x="4321893" y="2776151"/>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57FE8DD4-A4EB-249B-7AF6-C9DCFE148BE7}"/>
                </a:ext>
              </a:extLst>
            </p:cNvPr>
            <p:cNvCxnSpPr/>
            <p:nvPr/>
          </p:nvCxnSpPr>
          <p:spPr>
            <a:xfrm>
              <a:off x="4369847" y="2785127"/>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9AB84D28-2DA3-4003-F06E-8B2F958CAA15}"/>
                </a:ext>
              </a:extLst>
            </p:cNvPr>
            <p:cNvCxnSpPr/>
            <p:nvPr/>
          </p:nvCxnSpPr>
          <p:spPr>
            <a:xfrm>
              <a:off x="4451781" y="2794171"/>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0E45D849-0B88-433A-8AA0-8CF30D8A90AC}"/>
                </a:ext>
              </a:extLst>
            </p:cNvPr>
            <p:cNvCxnSpPr/>
            <p:nvPr/>
          </p:nvCxnSpPr>
          <p:spPr>
            <a:xfrm>
              <a:off x="4497052" y="2810330"/>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88783BE4-816A-F1E8-965D-2D33E766CCD4}"/>
                </a:ext>
              </a:extLst>
            </p:cNvPr>
            <p:cNvCxnSpPr/>
            <p:nvPr/>
          </p:nvCxnSpPr>
          <p:spPr>
            <a:xfrm>
              <a:off x="4584077" y="2824662"/>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EDCA4964-7FAF-29E5-19C2-1DF97F896F2E}"/>
                </a:ext>
              </a:extLst>
            </p:cNvPr>
            <p:cNvCxnSpPr/>
            <p:nvPr/>
          </p:nvCxnSpPr>
          <p:spPr>
            <a:xfrm>
              <a:off x="4230553" y="276657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5D8F4E64-3526-1926-0E81-71287DD5FAB7}"/>
                </a:ext>
              </a:extLst>
            </p:cNvPr>
            <p:cNvCxnSpPr/>
            <p:nvPr/>
          </p:nvCxnSpPr>
          <p:spPr>
            <a:xfrm>
              <a:off x="4653708" y="2825956"/>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FB0F0345-DFDB-2D14-6839-5D54C66746C3}"/>
                </a:ext>
              </a:extLst>
            </p:cNvPr>
            <p:cNvCxnSpPr/>
            <p:nvPr/>
          </p:nvCxnSpPr>
          <p:spPr>
            <a:xfrm>
              <a:off x="4704698" y="282735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7AEF30A4-C130-4C9D-657F-C1030D425782}"/>
                </a:ext>
              </a:extLst>
            </p:cNvPr>
            <p:cNvCxnSpPr/>
            <p:nvPr/>
          </p:nvCxnSpPr>
          <p:spPr>
            <a:xfrm>
              <a:off x="4616459" y="2824213"/>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0D955DB2-4B15-62E5-1C6F-F8925939DF4E}"/>
                </a:ext>
              </a:extLst>
            </p:cNvPr>
            <p:cNvCxnSpPr/>
            <p:nvPr/>
          </p:nvCxnSpPr>
          <p:spPr>
            <a:xfrm>
              <a:off x="4727627" y="282735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1ED9CECB-7BFB-D517-02E0-59302E517CAA}"/>
                </a:ext>
              </a:extLst>
            </p:cNvPr>
            <p:cNvCxnSpPr/>
            <p:nvPr/>
          </p:nvCxnSpPr>
          <p:spPr>
            <a:xfrm>
              <a:off x="4913573" y="282735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F972A2EA-F215-7056-01BD-AF74483528ED}"/>
                </a:ext>
              </a:extLst>
            </p:cNvPr>
            <p:cNvCxnSpPr/>
            <p:nvPr/>
          </p:nvCxnSpPr>
          <p:spPr>
            <a:xfrm>
              <a:off x="4802512" y="282735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E7E6A464-2BD5-F2A0-67CB-B81F69F14D03}"/>
                </a:ext>
              </a:extLst>
            </p:cNvPr>
            <p:cNvCxnSpPr/>
            <p:nvPr/>
          </p:nvCxnSpPr>
          <p:spPr>
            <a:xfrm>
              <a:off x="4983832" y="282919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090B0054-79E9-F151-5E9B-E35D0E58E302}"/>
                </a:ext>
              </a:extLst>
            </p:cNvPr>
            <p:cNvCxnSpPr/>
            <p:nvPr/>
          </p:nvCxnSpPr>
          <p:spPr>
            <a:xfrm>
              <a:off x="5228240" y="28920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61C23D30-79EB-D90F-3124-D85BFD8476EB}"/>
                </a:ext>
              </a:extLst>
            </p:cNvPr>
            <p:cNvCxnSpPr/>
            <p:nvPr/>
          </p:nvCxnSpPr>
          <p:spPr>
            <a:xfrm>
              <a:off x="5188954" y="28920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6F8DCF6C-5562-9109-A1ED-C1CF4E846D4F}"/>
                </a:ext>
              </a:extLst>
            </p:cNvPr>
            <p:cNvCxnSpPr/>
            <p:nvPr/>
          </p:nvCxnSpPr>
          <p:spPr>
            <a:xfrm>
              <a:off x="5258153" y="28920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6AFE043C-9A6C-7722-3D8F-E49287743767}"/>
                </a:ext>
              </a:extLst>
            </p:cNvPr>
            <p:cNvCxnSpPr/>
            <p:nvPr/>
          </p:nvCxnSpPr>
          <p:spPr>
            <a:xfrm>
              <a:off x="5292600" y="289206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045C70FA-C4FB-AA9B-9022-5D781BC3225E}"/>
                </a:ext>
              </a:extLst>
            </p:cNvPr>
            <p:cNvCxnSpPr/>
            <p:nvPr/>
          </p:nvCxnSpPr>
          <p:spPr>
            <a:xfrm>
              <a:off x="5479031" y="292011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5232171B-F5A3-449C-F41B-4AB0BA36F1A9}"/>
                </a:ext>
              </a:extLst>
            </p:cNvPr>
            <p:cNvCxnSpPr/>
            <p:nvPr/>
          </p:nvCxnSpPr>
          <p:spPr>
            <a:xfrm>
              <a:off x="5564006" y="2921725"/>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346C0253-A77A-88DB-7727-3F8A0865CBD8}"/>
                </a:ext>
              </a:extLst>
            </p:cNvPr>
            <p:cNvCxnSpPr/>
            <p:nvPr/>
          </p:nvCxnSpPr>
          <p:spPr>
            <a:xfrm>
              <a:off x="3987409" y="2743495"/>
              <a:ext cx="0" cy="84455"/>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F4B1157A-8300-EBCC-93E9-9C94BCB12384}"/>
                </a:ext>
              </a:extLst>
            </p:cNvPr>
            <p:cNvCxnSpPr/>
            <p:nvPr/>
          </p:nvCxnSpPr>
          <p:spPr>
            <a:xfrm>
              <a:off x="5612060" y="2921043"/>
              <a:ext cx="0" cy="8445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8161D0EB-FD11-0A43-A672-3FA6FA1FD4E6}"/>
                </a:ext>
              </a:extLst>
            </p:cNvPr>
            <p:cNvCxnSpPr/>
            <p:nvPr/>
          </p:nvCxnSpPr>
          <p:spPr>
            <a:xfrm>
              <a:off x="4260370" y="2767287"/>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E68D12F7-8AA2-DBC4-F5A6-C6FAD7F05F7B}"/>
                </a:ext>
              </a:extLst>
            </p:cNvPr>
            <p:cNvCxnSpPr/>
            <p:nvPr/>
          </p:nvCxnSpPr>
          <p:spPr>
            <a:xfrm>
              <a:off x="4871857" y="2828031"/>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75EDE9EF-49FD-A01E-E3B0-EA0F150AE681}"/>
                </a:ext>
              </a:extLst>
            </p:cNvPr>
            <p:cNvCxnSpPr/>
            <p:nvPr/>
          </p:nvCxnSpPr>
          <p:spPr>
            <a:xfrm>
              <a:off x="5786379" y="2927361"/>
              <a:ext cx="0" cy="8445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1353EC0D-9E73-D24F-B487-24B171F5BBD3}"/>
                </a:ext>
              </a:extLst>
            </p:cNvPr>
            <p:cNvCxnSpPr/>
            <p:nvPr/>
          </p:nvCxnSpPr>
          <p:spPr>
            <a:xfrm>
              <a:off x="4418148" y="2785230"/>
              <a:ext cx="0" cy="84455"/>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54FF78C6-D6E5-F684-0954-56A169A75872}"/>
                </a:ext>
              </a:extLst>
            </p:cNvPr>
            <p:cNvCxnSpPr/>
            <p:nvPr/>
          </p:nvCxnSpPr>
          <p:spPr>
            <a:xfrm>
              <a:off x="4531216" y="2824213"/>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3A640B4-FCC5-A131-DFBC-8E60B369B89E}"/>
                </a:ext>
              </a:extLst>
            </p:cNvPr>
            <p:cNvCxnSpPr/>
            <p:nvPr/>
          </p:nvCxnSpPr>
          <p:spPr>
            <a:xfrm>
              <a:off x="4827136" y="2827804"/>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38401E72-5923-BB37-3E2F-DEC4722AA4BF}"/>
                </a:ext>
              </a:extLst>
            </p:cNvPr>
            <p:cNvCxnSpPr/>
            <p:nvPr/>
          </p:nvCxnSpPr>
          <p:spPr>
            <a:xfrm>
              <a:off x="5317802" y="2892065"/>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3B840E05-C25E-D91F-87C5-63B63EF295D3}"/>
                </a:ext>
              </a:extLst>
            </p:cNvPr>
            <p:cNvCxnSpPr/>
            <p:nvPr/>
          </p:nvCxnSpPr>
          <p:spPr>
            <a:xfrm>
              <a:off x="5746978" y="2928009"/>
              <a:ext cx="0" cy="8445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6D06FC2E-C1A5-7B2E-C983-2DE4EFDFD01B}"/>
                </a:ext>
              </a:extLst>
            </p:cNvPr>
            <p:cNvCxnSpPr/>
            <p:nvPr/>
          </p:nvCxnSpPr>
          <p:spPr>
            <a:xfrm>
              <a:off x="5362401" y="2917901"/>
              <a:ext cx="0" cy="84455"/>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01" name="Freeform: Shape 300">
            <a:extLst>
              <a:ext uri="{FF2B5EF4-FFF2-40B4-BE49-F238E27FC236}">
                <a16:creationId xmlns:a16="http://schemas.microsoft.com/office/drawing/2014/main" id="{F54C5EB4-B46F-88A4-4D31-2224C9CF5664}"/>
              </a:ext>
            </a:extLst>
          </p:cNvPr>
          <p:cNvSpPr/>
          <p:nvPr/>
        </p:nvSpPr>
        <p:spPr>
          <a:xfrm>
            <a:off x="7008760" y="1841904"/>
            <a:ext cx="4942541" cy="2181412"/>
          </a:xfrm>
          <a:custGeom>
            <a:avLst/>
            <a:gdLst>
              <a:gd name="csX0" fmla="*/ 0 w 4942541"/>
              <a:gd name="csY0" fmla="*/ 0 h 2181412"/>
              <a:gd name="csX1" fmla="*/ 0 w 4942541"/>
              <a:gd name="csY1" fmla="*/ 2181412 h 2181412"/>
              <a:gd name="csX2" fmla="*/ 4942541 w 4942541"/>
              <a:gd name="csY2" fmla="*/ 2181412 h 2181412"/>
            </a:gdLst>
            <a:ahLst/>
            <a:cxnLst>
              <a:cxn ang="0">
                <a:pos x="csX0" y="csY0"/>
              </a:cxn>
              <a:cxn ang="0">
                <a:pos x="csX1" y="csY1"/>
              </a:cxn>
              <a:cxn ang="0">
                <a:pos x="csX2" y="csY2"/>
              </a:cxn>
            </a:cxnLst>
            <a:rect l="l" t="t" r="r" b="b"/>
            <a:pathLst>
              <a:path w="4942541" h="2181412">
                <a:moveTo>
                  <a:pt x="0" y="0"/>
                </a:moveTo>
                <a:lnTo>
                  <a:pt x="0" y="2181412"/>
                </a:lnTo>
                <a:lnTo>
                  <a:pt x="4942541" y="2181412"/>
                </a:lnTo>
              </a:path>
            </a:pathLst>
          </a:cu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2" name="Group 301">
            <a:extLst>
              <a:ext uri="{FF2B5EF4-FFF2-40B4-BE49-F238E27FC236}">
                <a16:creationId xmlns:a16="http://schemas.microsoft.com/office/drawing/2014/main" id="{BA08EB29-6BBF-107A-1F10-76EBD6FB79F0}"/>
              </a:ext>
            </a:extLst>
          </p:cNvPr>
          <p:cNvGrpSpPr/>
          <p:nvPr/>
        </p:nvGrpSpPr>
        <p:grpSpPr>
          <a:xfrm>
            <a:off x="6477344" y="1673808"/>
            <a:ext cx="506870" cy="2523239"/>
            <a:chOff x="1286559" y="1658550"/>
            <a:chExt cx="522915" cy="2040977"/>
          </a:xfrm>
        </p:grpSpPr>
        <p:sp>
          <p:nvSpPr>
            <p:cNvPr id="303" name="TextBox 302">
              <a:extLst>
                <a:ext uri="{FF2B5EF4-FFF2-40B4-BE49-F238E27FC236}">
                  <a16:creationId xmlns:a16="http://schemas.microsoft.com/office/drawing/2014/main" id="{829A9643-F395-729A-FD03-772539CA0DAB}"/>
                </a:ext>
              </a:extLst>
            </p:cNvPr>
            <p:cNvSpPr txBox="1"/>
            <p:nvPr/>
          </p:nvSpPr>
          <p:spPr bwMode="auto">
            <a:xfrm>
              <a:off x="1286559" y="1658550"/>
              <a:ext cx="522915" cy="273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100</a:t>
              </a:r>
            </a:p>
          </p:txBody>
        </p:sp>
        <p:sp>
          <p:nvSpPr>
            <p:cNvPr id="304" name="TextBox 303">
              <a:extLst>
                <a:ext uri="{FF2B5EF4-FFF2-40B4-BE49-F238E27FC236}">
                  <a16:creationId xmlns:a16="http://schemas.microsoft.com/office/drawing/2014/main" id="{7E8E43EE-8445-4950-3DC4-4BCEDA748F89}"/>
                </a:ext>
              </a:extLst>
            </p:cNvPr>
            <p:cNvSpPr txBox="1"/>
            <p:nvPr/>
          </p:nvSpPr>
          <p:spPr bwMode="auto">
            <a:xfrm>
              <a:off x="1354363" y="2011976"/>
              <a:ext cx="455111" cy="273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50</a:t>
              </a:r>
            </a:p>
          </p:txBody>
        </p:sp>
        <p:sp>
          <p:nvSpPr>
            <p:cNvPr id="305" name="TextBox 304">
              <a:extLst>
                <a:ext uri="{FF2B5EF4-FFF2-40B4-BE49-F238E27FC236}">
                  <a16:creationId xmlns:a16="http://schemas.microsoft.com/office/drawing/2014/main" id="{3CE126F4-C23E-DC71-3674-86C9FD19FB28}"/>
                </a:ext>
              </a:extLst>
            </p:cNvPr>
            <p:cNvSpPr txBox="1"/>
            <p:nvPr/>
          </p:nvSpPr>
          <p:spPr bwMode="auto">
            <a:xfrm>
              <a:off x="1352709" y="2365402"/>
              <a:ext cx="456765" cy="273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60</a:t>
              </a:r>
            </a:p>
          </p:txBody>
        </p:sp>
        <p:sp>
          <p:nvSpPr>
            <p:cNvPr id="306" name="TextBox 305">
              <a:extLst>
                <a:ext uri="{FF2B5EF4-FFF2-40B4-BE49-F238E27FC236}">
                  <a16:creationId xmlns:a16="http://schemas.microsoft.com/office/drawing/2014/main" id="{A99D2207-E598-9578-2A07-124FF8E805D2}"/>
                </a:ext>
              </a:extLst>
            </p:cNvPr>
            <p:cNvSpPr txBox="1"/>
            <p:nvPr/>
          </p:nvSpPr>
          <p:spPr bwMode="auto">
            <a:xfrm>
              <a:off x="1352709" y="2718828"/>
              <a:ext cx="456765" cy="273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40</a:t>
              </a:r>
            </a:p>
          </p:txBody>
        </p:sp>
        <p:sp>
          <p:nvSpPr>
            <p:cNvPr id="307" name="TextBox 306">
              <a:extLst>
                <a:ext uri="{FF2B5EF4-FFF2-40B4-BE49-F238E27FC236}">
                  <a16:creationId xmlns:a16="http://schemas.microsoft.com/office/drawing/2014/main" id="{C3A2A5AD-5DDF-4AE9-929A-E1922E1BC38C}"/>
                </a:ext>
              </a:extLst>
            </p:cNvPr>
            <p:cNvSpPr txBox="1"/>
            <p:nvPr/>
          </p:nvSpPr>
          <p:spPr bwMode="auto">
            <a:xfrm>
              <a:off x="1364285" y="3072254"/>
              <a:ext cx="445189" cy="273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20</a:t>
              </a:r>
            </a:p>
          </p:txBody>
        </p:sp>
        <p:sp>
          <p:nvSpPr>
            <p:cNvPr id="308" name="TextBox 307">
              <a:extLst>
                <a:ext uri="{FF2B5EF4-FFF2-40B4-BE49-F238E27FC236}">
                  <a16:creationId xmlns:a16="http://schemas.microsoft.com/office/drawing/2014/main" id="{C47A7F20-8D1F-B894-A9DC-BE5CA7160636}"/>
                </a:ext>
              </a:extLst>
            </p:cNvPr>
            <p:cNvSpPr txBox="1"/>
            <p:nvPr/>
          </p:nvSpPr>
          <p:spPr bwMode="auto">
            <a:xfrm>
              <a:off x="1486663" y="3425680"/>
              <a:ext cx="322811" cy="273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p:txBody>
        </p:sp>
      </p:grpSp>
      <p:sp>
        <p:nvSpPr>
          <p:cNvPr id="309" name="TextBox 308">
            <a:extLst>
              <a:ext uri="{FF2B5EF4-FFF2-40B4-BE49-F238E27FC236}">
                <a16:creationId xmlns:a16="http://schemas.microsoft.com/office/drawing/2014/main" id="{47C9BC08-322A-FED9-8038-D8E192809A5A}"/>
              </a:ext>
            </a:extLst>
          </p:cNvPr>
          <p:cNvSpPr txBox="1"/>
          <p:nvPr/>
        </p:nvSpPr>
        <p:spPr bwMode="auto">
          <a:xfrm rot="16200000">
            <a:off x="5340396" y="2763333"/>
            <a:ext cx="2209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Overall Survival (%)</a:t>
            </a:r>
          </a:p>
        </p:txBody>
      </p:sp>
      <p:grpSp>
        <p:nvGrpSpPr>
          <p:cNvPr id="3" name="Group 2">
            <a:extLst>
              <a:ext uri="{FF2B5EF4-FFF2-40B4-BE49-F238E27FC236}">
                <a16:creationId xmlns:a16="http://schemas.microsoft.com/office/drawing/2014/main" id="{926E4505-EDED-A704-C883-2896984E334D}"/>
              </a:ext>
            </a:extLst>
          </p:cNvPr>
          <p:cNvGrpSpPr/>
          <p:nvPr/>
        </p:nvGrpSpPr>
        <p:grpSpPr>
          <a:xfrm>
            <a:off x="1220534" y="1853510"/>
            <a:ext cx="5785944" cy="2174544"/>
            <a:chOff x="1260994" y="1848772"/>
            <a:chExt cx="5785944" cy="1775340"/>
          </a:xfrm>
        </p:grpSpPr>
        <p:grpSp>
          <p:nvGrpSpPr>
            <p:cNvPr id="25" name="Group 24">
              <a:extLst>
                <a:ext uri="{FF2B5EF4-FFF2-40B4-BE49-F238E27FC236}">
                  <a16:creationId xmlns:a16="http://schemas.microsoft.com/office/drawing/2014/main" id="{9C1BA70D-DE03-FCB0-D185-B166E25B63EE}"/>
                </a:ext>
              </a:extLst>
            </p:cNvPr>
            <p:cNvGrpSpPr/>
            <p:nvPr/>
          </p:nvGrpSpPr>
          <p:grpSpPr>
            <a:xfrm>
              <a:off x="1260994" y="1853597"/>
              <a:ext cx="64704" cy="1770515"/>
              <a:chOff x="1273972" y="1937555"/>
              <a:chExt cx="91440" cy="1770515"/>
            </a:xfrm>
          </p:grpSpPr>
          <p:cxnSp>
            <p:nvCxnSpPr>
              <p:cNvPr id="26" name="Straight Connector 25">
                <a:extLst>
                  <a:ext uri="{FF2B5EF4-FFF2-40B4-BE49-F238E27FC236}">
                    <a16:creationId xmlns:a16="http://schemas.microsoft.com/office/drawing/2014/main" id="{0388B18B-DE87-246E-974C-374EBC12E2F6}"/>
                  </a:ext>
                </a:extLst>
              </p:cNvPr>
              <p:cNvCxnSpPr>
                <a:cxnSpLocks/>
              </p:cNvCxnSpPr>
              <p:nvPr/>
            </p:nvCxnSpPr>
            <p:spPr bwMode="auto">
              <a:xfrm>
                <a:off x="1273972" y="1937555"/>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348B39F-57A9-8CAE-9DC1-7BAB15B6354C}"/>
                  </a:ext>
                </a:extLst>
              </p:cNvPr>
              <p:cNvCxnSpPr>
                <a:cxnSpLocks/>
              </p:cNvCxnSpPr>
              <p:nvPr/>
            </p:nvCxnSpPr>
            <p:spPr bwMode="auto">
              <a:xfrm>
                <a:off x="1273972" y="2291658"/>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49EEFA1-DBA6-9743-16DB-7DFB63F15CE4}"/>
                  </a:ext>
                </a:extLst>
              </p:cNvPr>
              <p:cNvCxnSpPr>
                <a:cxnSpLocks/>
              </p:cNvCxnSpPr>
              <p:nvPr/>
            </p:nvCxnSpPr>
            <p:spPr bwMode="auto">
              <a:xfrm>
                <a:off x="1273972" y="2645761"/>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79EEDEE-3618-8265-3FE7-FD4770FCD1A6}"/>
                  </a:ext>
                </a:extLst>
              </p:cNvPr>
              <p:cNvCxnSpPr>
                <a:cxnSpLocks/>
              </p:cNvCxnSpPr>
              <p:nvPr/>
            </p:nvCxnSpPr>
            <p:spPr bwMode="auto">
              <a:xfrm>
                <a:off x="1273972" y="2999864"/>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F1CBF44-D5FF-7055-3D68-A90A537B4924}"/>
                  </a:ext>
                </a:extLst>
              </p:cNvPr>
              <p:cNvCxnSpPr>
                <a:cxnSpLocks/>
              </p:cNvCxnSpPr>
              <p:nvPr/>
            </p:nvCxnSpPr>
            <p:spPr bwMode="auto">
              <a:xfrm>
                <a:off x="1273972" y="3353967"/>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44BD0E7-ED9A-6582-A125-A49CC953610B}"/>
                  </a:ext>
                </a:extLst>
              </p:cNvPr>
              <p:cNvCxnSpPr>
                <a:cxnSpLocks/>
              </p:cNvCxnSpPr>
              <p:nvPr/>
            </p:nvCxnSpPr>
            <p:spPr bwMode="auto">
              <a:xfrm>
                <a:off x="1273972" y="3708070"/>
                <a:ext cx="91440" cy="0"/>
              </a:xfrm>
              <a:prstGeom prst="line">
                <a:avLst/>
              </a:prstGeom>
              <a:noFill/>
              <a:ln w="12700" cap="flat" cmpd="sng" algn="ctr">
                <a:solidFill>
                  <a:srgbClr val="000000"/>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BADE4B49-D0C1-DCBB-F690-C6ACC9D1C335}"/>
                </a:ext>
              </a:extLst>
            </p:cNvPr>
            <p:cNvGrpSpPr/>
            <p:nvPr/>
          </p:nvGrpSpPr>
          <p:grpSpPr>
            <a:xfrm>
              <a:off x="6982234" y="1848772"/>
              <a:ext cx="64704" cy="1770515"/>
              <a:chOff x="1273972" y="1937555"/>
              <a:chExt cx="91440" cy="1770515"/>
            </a:xfrm>
          </p:grpSpPr>
          <p:cxnSp>
            <p:nvCxnSpPr>
              <p:cNvPr id="311" name="Straight Connector 310">
                <a:extLst>
                  <a:ext uri="{FF2B5EF4-FFF2-40B4-BE49-F238E27FC236}">
                    <a16:creationId xmlns:a16="http://schemas.microsoft.com/office/drawing/2014/main" id="{A68D53B7-B2AB-F132-DAE9-D62DBDB09536}"/>
                  </a:ext>
                </a:extLst>
              </p:cNvPr>
              <p:cNvCxnSpPr>
                <a:cxnSpLocks/>
              </p:cNvCxnSpPr>
              <p:nvPr/>
            </p:nvCxnSpPr>
            <p:spPr bwMode="auto">
              <a:xfrm>
                <a:off x="1273972" y="1937555"/>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94654582-555C-B17E-1C9C-60FD6F6AA909}"/>
                  </a:ext>
                </a:extLst>
              </p:cNvPr>
              <p:cNvCxnSpPr>
                <a:cxnSpLocks/>
              </p:cNvCxnSpPr>
              <p:nvPr/>
            </p:nvCxnSpPr>
            <p:spPr bwMode="auto">
              <a:xfrm>
                <a:off x="1273972" y="2291658"/>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D30A22F3-6831-27E3-692F-12AA61BD264E}"/>
                  </a:ext>
                </a:extLst>
              </p:cNvPr>
              <p:cNvCxnSpPr>
                <a:cxnSpLocks/>
              </p:cNvCxnSpPr>
              <p:nvPr/>
            </p:nvCxnSpPr>
            <p:spPr bwMode="auto">
              <a:xfrm>
                <a:off x="1273972" y="2645761"/>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BD992C89-628A-E525-A9CF-2FA496556F32}"/>
                  </a:ext>
                </a:extLst>
              </p:cNvPr>
              <p:cNvCxnSpPr>
                <a:cxnSpLocks/>
              </p:cNvCxnSpPr>
              <p:nvPr/>
            </p:nvCxnSpPr>
            <p:spPr bwMode="auto">
              <a:xfrm>
                <a:off x="1273972" y="2999864"/>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7C57BC70-E61A-9A10-A235-12EA15FCA188}"/>
                  </a:ext>
                </a:extLst>
              </p:cNvPr>
              <p:cNvCxnSpPr>
                <a:cxnSpLocks/>
              </p:cNvCxnSpPr>
              <p:nvPr/>
            </p:nvCxnSpPr>
            <p:spPr bwMode="auto">
              <a:xfrm>
                <a:off x="1273972" y="3353967"/>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B5929C27-25CB-6403-4D68-DE10711EB1B5}"/>
                  </a:ext>
                </a:extLst>
              </p:cNvPr>
              <p:cNvCxnSpPr>
                <a:cxnSpLocks/>
              </p:cNvCxnSpPr>
              <p:nvPr/>
            </p:nvCxnSpPr>
            <p:spPr bwMode="auto">
              <a:xfrm>
                <a:off x="1273972" y="3708070"/>
                <a:ext cx="91440" cy="0"/>
              </a:xfrm>
              <a:prstGeom prst="line">
                <a:avLst/>
              </a:prstGeom>
              <a:noFill/>
              <a:ln w="12700" cap="flat" cmpd="sng" algn="ctr">
                <a:solidFill>
                  <a:srgbClr val="000000"/>
                </a:solidFill>
                <a:prstDash val="solid"/>
                <a:round/>
                <a:headEnd type="none" w="med" len="med"/>
                <a:tailEnd type="none" w="med" len="med"/>
              </a:ln>
              <a:effectLst/>
            </p:spPr>
          </p:cxnSp>
        </p:grpSp>
      </p:grpSp>
      <p:sp>
        <p:nvSpPr>
          <p:cNvPr id="331" name="TextBox 330">
            <a:extLst>
              <a:ext uri="{FF2B5EF4-FFF2-40B4-BE49-F238E27FC236}">
                <a16:creationId xmlns:a16="http://schemas.microsoft.com/office/drawing/2014/main" id="{CDA0AB5E-C18B-28E4-1BCC-9B26FCD63663}"/>
              </a:ext>
            </a:extLst>
          </p:cNvPr>
          <p:cNvSpPr txBox="1"/>
          <p:nvPr/>
        </p:nvSpPr>
        <p:spPr bwMode="auto">
          <a:xfrm>
            <a:off x="6841014" y="4093298"/>
            <a:ext cx="3309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p:txBody>
      </p:sp>
      <p:sp>
        <p:nvSpPr>
          <p:cNvPr id="332" name="TextBox 331">
            <a:extLst>
              <a:ext uri="{FF2B5EF4-FFF2-40B4-BE49-F238E27FC236}">
                <a16:creationId xmlns:a16="http://schemas.microsoft.com/office/drawing/2014/main" id="{3D2ECDDC-F54C-1461-2940-21DD030BEE96}"/>
              </a:ext>
            </a:extLst>
          </p:cNvPr>
          <p:cNvSpPr txBox="1"/>
          <p:nvPr/>
        </p:nvSpPr>
        <p:spPr bwMode="auto">
          <a:xfrm>
            <a:off x="7293292" y="4093298"/>
            <a:ext cx="3309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a:t>
            </a:r>
          </a:p>
        </p:txBody>
      </p:sp>
      <p:sp>
        <p:nvSpPr>
          <p:cNvPr id="333" name="TextBox 332">
            <a:extLst>
              <a:ext uri="{FF2B5EF4-FFF2-40B4-BE49-F238E27FC236}">
                <a16:creationId xmlns:a16="http://schemas.microsoft.com/office/drawing/2014/main" id="{B31825B9-90EB-DA61-3647-30D2A017D10F}"/>
              </a:ext>
            </a:extLst>
          </p:cNvPr>
          <p:cNvSpPr txBox="1"/>
          <p:nvPr/>
        </p:nvSpPr>
        <p:spPr bwMode="auto">
          <a:xfrm>
            <a:off x="7711275" y="4087054"/>
            <a:ext cx="4300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12</a:t>
            </a:r>
          </a:p>
        </p:txBody>
      </p:sp>
      <p:sp>
        <p:nvSpPr>
          <p:cNvPr id="334" name="TextBox 333">
            <a:extLst>
              <a:ext uri="{FF2B5EF4-FFF2-40B4-BE49-F238E27FC236}">
                <a16:creationId xmlns:a16="http://schemas.microsoft.com/office/drawing/2014/main" id="{71308358-AD92-1615-7E42-878CD8EC33EC}"/>
              </a:ext>
            </a:extLst>
          </p:cNvPr>
          <p:cNvSpPr txBox="1"/>
          <p:nvPr/>
        </p:nvSpPr>
        <p:spPr bwMode="auto">
          <a:xfrm>
            <a:off x="8145625" y="4087054"/>
            <a:ext cx="4300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18</a:t>
            </a:r>
          </a:p>
        </p:txBody>
      </p:sp>
      <p:sp>
        <p:nvSpPr>
          <p:cNvPr id="335" name="TextBox 334">
            <a:extLst>
              <a:ext uri="{FF2B5EF4-FFF2-40B4-BE49-F238E27FC236}">
                <a16:creationId xmlns:a16="http://schemas.microsoft.com/office/drawing/2014/main" id="{B1DDDF94-A21D-A295-2A16-DE52BA9055AA}"/>
              </a:ext>
            </a:extLst>
          </p:cNvPr>
          <p:cNvSpPr txBox="1"/>
          <p:nvPr/>
        </p:nvSpPr>
        <p:spPr bwMode="auto">
          <a:xfrm>
            <a:off x="8610147" y="4087054"/>
            <a:ext cx="4300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24</a:t>
            </a:r>
          </a:p>
        </p:txBody>
      </p:sp>
      <p:sp>
        <p:nvSpPr>
          <p:cNvPr id="336" name="TextBox 335">
            <a:extLst>
              <a:ext uri="{FF2B5EF4-FFF2-40B4-BE49-F238E27FC236}">
                <a16:creationId xmlns:a16="http://schemas.microsoft.com/office/drawing/2014/main" id="{BFD16CAA-8227-A135-1FDC-00CB632C4513}"/>
              </a:ext>
            </a:extLst>
          </p:cNvPr>
          <p:cNvSpPr txBox="1"/>
          <p:nvPr/>
        </p:nvSpPr>
        <p:spPr bwMode="auto">
          <a:xfrm>
            <a:off x="9044497" y="4087054"/>
            <a:ext cx="4300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30</a:t>
            </a:r>
          </a:p>
        </p:txBody>
      </p:sp>
      <p:sp>
        <p:nvSpPr>
          <p:cNvPr id="337" name="TextBox 336">
            <a:extLst>
              <a:ext uri="{FF2B5EF4-FFF2-40B4-BE49-F238E27FC236}">
                <a16:creationId xmlns:a16="http://schemas.microsoft.com/office/drawing/2014/main" id="{B58B5BED-03E8-2290-17A2-3480BAD71C51}"/>
              </a:ext>
            </a:extLst>
          </p:cNvPr>
          <p:cNvSpPr txBox="1"/>
          <p:nvPr/>
        </p:nvSpPr>
        <p:spPr bwMode="auto">
          <a:xfrm>
            <a:off x="9475107" y="4087054"/>
            <a:ext cx="492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36</a:t>
            </a:r>
          </a:p>
        </p:txBody>
      </p:sp>
      <p:sp>
        <p:nvSpPr>
          <p:cNvPr id="338" name="TextBox 337">
            <a:extLst>
              <a:ext uri="{FF2B5EF4-FFF2-40B4-BE49-F238E27FC236}">
                <a16:creationId xmlns:a16="http://schemas.microsoft.com/office/drawing/2014/main" id="{F51EF829-D472-3BF4-5AB8-5B011558ED05}"/>
              </a:ext>
            </a:extLst>
          </p:cNvPr>
          <p:cNvSpPr txBox="1"/>
          <p:nvPr/>
        </p:nvSpPr>
        <p:spPr bwMode="auto">
          <a:xfrm>
            <a:off x="9945314" y="4087054"/>
            <a:ext cx="4300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42</a:t>
            </a:r>
          </a:p>
        </p:txBody>
      </p:sp>
      <p:sp>
        <p:nvSpPr>
          <p:cNvPr id="339" name="TextBox 338">
            <a:extLst>
              <a:ext uri="{FF2B5EF4-FFF2-40B4-BE49-F238E27FC236}">
                <a16:creationId xmlns:a16="http://schemas.microsoft.com/office/drawing/2014/main" id="{FA0F4DAC-3E3B-7CCB-1CFB-D6A0825D1B6D}"/>
              </a:ext>
            </a:extLst>
          </p:cNvPr>
          <p:cNvSpPr txBox="1"/>
          <p:nvPr/>
        </p:nvSpPr>
        <p:spPr bwMode="auto">
          <a:xfrm>
            <a:off x="10362028" y="4087054"/>
            <a:ext cx="4927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48</a:t>
            </a:r>
          </a:p>
        </p:txBody>
      </p:sp>
      <p:sp>
        <p:nvSpPr>
          <p:cNvPr id="340" name="TextBox 339">
            <a:extLst>
              <a:ext uri="{FF2B5EF4-FFF2-40B4-BE49-F238E27FC236}">
                <a16:creationId xmlns:a16="http://schemas.microsoft.com/office/drawing/2014/main" id="{D5DF3BCC-7EAE-2E41-AD88-87811F322CDC}"/>
              </a:ext>
            </a:extLst>
          </p:cNvPr>
          <p:cNvSpPr txBox="1"/>
          <p:nvPr/>
        </p:nvSpPr>
        <p:spPr bwMode="auto">
          <a:xfrm>
            <a:off x="10802354" y="4087054"/>
            <a:ext cx="516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54</a:t>
            </a:r>
          </a:p>
        </p:txBody>
      </p:sp>
      <p:sp>
        <p:nvSpPr>
          <p:cNvPr id="341" name="TextBox 340">
            <a:extLst>
              <a:ext uri="{FF2B5EF4-FFF2-40B4-BE49-F238E27FC236}">
                <a16:creationId xmlns:a16="http://schemas.microsoft.com/office/drawing/2014/main" id="{8D99410B-21B1-CA58-816D-3B6A22057D22}"/>
              </a:ext>
            </a:extLst>
          </p:cNvPr>
          <p:cNvSpPr txBox="1"/>
          <p:nvPr/>
        </p:nvSpPr>
        <p:spPr bwMode="auto">
          <a:xfrm>
            <a:off x="11255096" y="4079927"/>
            <a:ext cx="4927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60</a:t>
            </a:r>
          </a:p>
        </p:txBody>
      </p:sp>
      <p:sp>
        <p:nvSpPr>
          <p:cNvPr id="342" name="TextBox 341">
            <a:extLst>
              <a:ext uri="{FF2B5EF4-FFF2-40B4-BE49-F238E27FC236}">
                <a16:creationId xmlns:a16="http://schemas.microsoft.com/office/drawing/2014/main" id="{43DECA61-AA47-D0C2-9387-1C62F23D0FC6}"/>
              </a:ext>
            </a:extLst>
          </p:cNvPr>
          <p:cNvSpPr txBox="1"/>
          <p:nvPr/>
        </p:nvSpPr>
        <p:spPr bwMode="auto">
          <a:xfrm>
            <a:off x="11695422" y="4079927"/>
            <a:ext cx="5163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66</a:t>
            </a:r>
          </a:p>
        </p:txBody>
      </p:sp>
      <p:sp>
        <p:nvSpPr>
          <p:cNvPr id="343" name="TextBox 342">
            <a:extLst>
              <a:ext uri="{FF2B5EF4-FFF2-40B4-BE49-F238E27FC236}">
                <a16:creationId xmlns:a16="http://schemas.microsoft.com/office/drawing/2014/main" id="{C8B6A752-1F45-C42C-0D39-39FB13E3FA8D}"/>
              </a:ext>
            </a:extLst>
          </p:cNvPr>
          <p:cNvSpPr txBox="1"/>
          <p:nvPr/>
        </p:nvSpPr>
        <p:spPr bwMode="auto">
          <a:xfrm>
            <a:off x="8144042" y="4361212"/>
            <a:ext cx="2736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Mo Since Randomization</a:t>
            </a:r>
          </a:p>
        </p:txBody>
      </p:sp>
      <p:sp>
        <p:nvSpPr>
          <p:cNvPr id="344" name="TextBox 343">
            <a:extLst>
              <a:ext uri="{FF2B5EF4-FFF2-40B4-BE49-F238E27FC236}">
                <a16:creationId xmlns:a16="http://schemas.microsoft.com/office/drawing/2014/main" id="{FCCAFA31-8477-B7B0-6732-DDF82502348B}"/>
              </a:ext>
            </a:extLst>
          </p:cNvPr>
          <p:cNvSpPr txBox="1"/>
          <p:nvPr/>
        </p:nvSpPr>
        <p:spPr bwMode="auto">
          <a:xfrm>
            <a:off x="6713220" y="4628593"/>
            <a:ext cx="58241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397</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(0)</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400</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(0)</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45" name="TextBox 344">
            <a:extLst>
              <a:ext uri="{FF2B5EF4-FFF2-40B4-BE49-F238E27FC236}">
                <a16:creationId xmlns:a16="http://schemas.microsoft.com/office/drawing/2014/main" id="{6DB4F601-2889-9663-02DA-F244E0347FB5}"/>
              </a:ext>
            </a:extLst>
          </p:cNvPr>
          <p:cNvSpPr txBox="1"/>
          <p:nvPr/>
        </p:nvSpPr>
        <p:spPr bwMode="auto">
          <a:xfrm>
            <a:off x="7192788" y="4628593"/>
            <a:ext cx="5316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371</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(1)</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379</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(2)</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46" name="TextBox 345">
            <a:extLst>
              <a:ext uri="{FF2B5EF4-FFF2-40B4-BE49-F238E27FC236}">
                <a16:creationId xmlns:a16="http://schemas.microsoft.com/office/drawing/2014/main" id="{BAE3D5D7-6A59-5FCC-BC2D-E38D73BA64B6}"/>
              </a:ext>
            </a:extLst>
          </p:cNvPr>
          <p:cNvSpPr txBox="1"/>
          <p:nvPr/>
        </p:nvSpPr>
        <p:spPr bwMode="auto">
          <a:xfrm>
            <a:off x="7610771" y="4622349"/>
            <a:ext cx="6908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347</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(1)</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347</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(4)</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47" name="TextBox 346">
            <a:extLst>
              <a:ext uri="{FF2B5EF4-FFF2-40B4-BE49-F238E27FC236}">
                <a16:creationId xmlns:a16="http://schemas.microsoft.com/office/drawing/2014/main" id="{B0F8E068-EFD2-B5D9-FCC7-330A52868C14}"/>
              </a:ext>
            </a:extLst>
          </p:cNvPr>
          <p:cNvSpPr txBox="1"/>
          <p:nvPr/>
        </p:nvSpPr>
        <p:spPr bwMode="auto">
          <a:xfrm>
            <a:off x="8045121" y="4622349"/>
            <a:ext cx="6908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327</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(4)</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319</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(5)</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48" name="TextBox 347">
            <a:extLst>
              <a:ext uri="{FF2B5EF4-FFF2-40B4-BE49-F238E27FC236}">
                <a16:creationId xmlns:a16="http://schemas.microsoft.com/office/drawing/2014/main" id="{0CFFDC00-B40C-06BE-B290-516BCAAEFB94}"/>
              </a:ext>
            </a:extLst>
          </p:cNvPr>
          <p:cNvSpPr txBox="1"/>
          <p:nvPr/>
        </p:nvSpPr>
        <p:spPr bwMode="auto">
          <a:xfrm>
            <a:off x="8509643" y="4622349"/>
            <a:ext cx="57537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277</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(38)</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256</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(45)</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49" name="TextBox 348">
            <a:extLst>
              <a:ext uri="{FF2B5EF4-FFF2-40B4-BE49-F238E27FC236}">
                <a16:creationId xmlns:a16="http://schemas.microsoft.com/office/drawing/2014/main" id="{A23441FB-44AC-9359-9EF9-21180B69FBC7}"/>
              </a:ext>
            </a:extLst>
          </p:cNvPr>
          <p:cNvSpPr txBox="1"/>
          <p:nvPr/>
        </p:nvSpPr>
        <p:spPr bwMode="auto">
          <a:xfrm>
            <a:off x="8943993" y="4622349"/>
            <a:ext cx="5753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205</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(95)</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176</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(106)</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50" name="TextBox 349">
            <a:extLst>
              <a:ext uri="{FF2B5EF4-FFF2-40B4-BE49-F238E27FC236}">
                <a16:creationId xmlns:a16="http://schemas.microsoft.com/office/drawing/2014/main" id="{9E7DBA92-F1A9-455C-DFE7-F0C484E5A795}"/>
              </a:ext>
            </a:extLst>
          </p:cNvPr>
          <p:cNvSpPr txBox="1"/>
          <p:nvPr/>
        </p:nvSpPr>
        <p:spPr bwMode="auto">
          <a:xfrm>
            <a:off x="9374603" y="4622349"/>
            <a:ext cx="65927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148</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(145)</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125</a:t>
            </a:r>
            <a:b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(147)</a:t>
            </a:r>
          </a:p>
        </p:txBody>
      </p:sp>
      <p:sp>
        <p:nvSpPr>
          <p:cNvPr id="351" name="TextBox 350">
            <a:extLst>
              <a:ext uri="{FF2B5EF4-FFF2-40B4-BE49-F238E27FC236}">
                <a16:creationId xmlns:a16="http://schemas.microsoft.com/office/drawing/2014/main" id="{777C539B-7EBA-F0F2-741A-ED8F51F94F9E}"/>
              </a:ext>
            </a:extLst>
          </p:cNvPr>
          <p:cNvSpPr txBox="1"/>
          <p:nvPr/>
        </p:nvSpPr>
        <p:spPr bwMode="auto">
          <a:xfrm>
            <a:off x="9844810" y="4622349"/>
            <a:ext cx="5753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108</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(182)</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77</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(190)</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52" name="TextBox 351">
            <a:extLst>
              <a:ext uri="{FF2B5EF4-FFF2-40B4-BE49-F238E27FC236}">
                <a16:creationId xmlns:a16="http://schemas.microsoft.com/office/drawing/2014/main" id="{22ADE18C-3D21-0486-9906-882556CFF113}"/>
              </a:ext>
            </a:extLst>
          </p:cNvPr>
          <p:cNvSpPr txBox="1"/>
          <p:nvPr/>
        </p:nvSpPr>
        <p:spPr bwMode="auto">
          <a:xfrm>
            <a:off x="10261523" y="4622349"/>
            <a:ext cx="65926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69</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(218)</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38</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(219)</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53" name="TextBox 352">
            <a:extLst>
              <a:ext uri="{FF2B5EF4-FFF2-40B4-BE49-F238E27FC236}">
                <a16:creationId xmlns:a16="http://schemas.microsoft.com/office/drawing/2014/main" id="{17D571A8-3066-B9EA-11B9-D40D1BA95054}"/>
              </a:ext>
            </a:extLst>
          </p:cNvPr>
          <p:cNvSpPr txBox="1"/>
          <p:nvPr/>
        </p:nvSpPr>
        <p:spPr bwMode="auto">
          <a:xfrm>
            <a:off x="10701850" y="4622349"/>
            <a:ext cx="6908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32</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(255)</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20</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(236)</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54" name="TextBox 353">
            <a:extLst>
              <a:ext uri="{FF2B5EF4-FFF2-40B4-BE49-F238E27FC236}">
                <a16:creationId xmlns:a16="http://schemas.microsoft.com/office/drawing/2014/main" id="{535E7DD1-2EB6-77DC-ABEE-33CC4A0CD7CE}"/>
              </a:ext>
            </a:extLst>
          </p:cNvPr>
          <p:cNvSpPr txBox="1"/>
          <p:nvPr/>
        </p:nvSpPr>
        <p:spPr bwMode="auto">
          <a:xfrm>
            <a:off x="11154591" y="4615222"/>
            <a:ext cx="65926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(283)</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(252)</a:t>
            </a:r>
            <a:endPar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55" name="TextBox 354">
            <a:extLst>
              <a:ext uri="{FF2B5EF4-FFF2-40B4-BE49-F238E27FC236}">
                <a16:creationId xmlns:a16="http://schemas.microsoft.com/office/drawing/2014/main" id="{52A82D50-D922-D5E9-0212-AF9CE9734CBF}"/>
              </a:ext>
            </a:extLst>
          </p:cNvPr>
          <p:cNvSpPr txBox="1"/>
          <p:nvPr/>
        </p:nvSpPr>
        <p:spPr bwMode="auto">
          <a:xfrm>
            <a:off x="11594918" y="4615222"/>
            <a:ext cx="6908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(287)</a:t>
            </a:r>
          </a:p>
          <a:p>
            <a:pPr marL="0" marR="0" lvl="0" indent="0" algn="ctr" defTabSz="914400" eaLnBrk="1" fontAlgn="auto" latinLnBrk="0" hangingPunct="1">
              <a:lnSpc>
                <a:spcPct val="100000"/>
              </a:lnSpc>
              <a:spcAft>
                <a:spcPct val="0"/>
              </a:spcAft>
              <a:buClrTx/>
              <a:buSzTx/>
              <a:buFontTx/>
              <a:buNone/>
              <a:tabLst/>
              <a:defRPr/>
            </a:pPr>
            <a:r>
              <a:rPr lang="en-US" sz="1050" kern="0" dirty="0">
                <a:solidFill>
                  <a:srgbClr val="000000"/>
                </a:solidFill>
                <a:latin typeface="Poppins" panose="00000500000000000000" pitchFamily="2" charset="0"/>
                <a:cs typeface="Poppins" panose="00000500000000000000" pitchFamily="2" charset="0"/>
              </a:rPr>
              <a:t>0</a:t>
            </a:r>
          </a:p>
          <a:p>
            <a:pPr marL="0" marR="0" lvl="0" indent="0" algn="ctr" defTabSz="914400" eaLnBrk="1" fontAlgn="auto" latinLnBrk="0" hangingPunct="1">
              <a:lnSpc>
                <a:spcPct val="100000"/>
              </a:lnSpc>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(256)</a:t>
            </a:r>
          </a:p>
        </p:txBody>
      </p:sp>
      <p:sp>
        <p:nvSpPr>
          <p:cNvPr id="356" name="TextBox 355">
            <a:extLst>
              <a:ext uri="{FF2B5EF4-FFF2-40B4-BE49-F238E27FC236}">
                <a16:creationId xmlns:a16="http://schemas.microsoft.com/office/drawing/2014/main" id="{EF346B55-7BE3-3F48-697C-CE5BBC6EB4CC}"/>
              </a:ext>
            </a:extLst>
          </p:cNvPr>
          <p:cNvSpPr txBox="1"/>
          <p:nvPr/>
        </p:nvSpPr>
        <p:spPr bwMode="auto">
          <a:xfrm>
            <a:off x="7172609" y="3383456"/>
            <a:ext cx="29322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eaLnBrk="1" fontAlgn="auto" latinLnBrk="0" hangingPunct="1">
              <a:lnSpc>
                <a:spcPct val="100000"/>
              </a:lnSpc>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HR: 0.72 (95% CI: 0.56-0.93;</a:t>
            </a:r>
            <a:endParaRPr kumimoji="0" lang="en-US" sz="1600" b="0" i="1"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0" marR="0" lvl="0" indent="0" defTabSz="914400" eaLnBrk="1" fontAlgn="auto" latinLnBrk="0" hangingPunct="1">
              <a:lnSpc>
                <a:spcPct val="100000"/>
              </a:lnSpc>
              <a:spcAft>
                <a:spcPct val="0"/>
              </a:spcAft>
              <a:buClrTx/>
              <a:buSzTx/>
              <a:buFontTx/>
              <a:buNone/>
              <a:tabLst/>
              <a:defRPr/>
            </a:pPr>
            <a:r>
              <a:rPr lang="en-US" sz="1600" kern="0" dirty="0">
                <a:solidFill>
                  <a:srgbClr val="000000"/>
                </a:solidFill>
                <a:latin typeface="Poppins" panose="00000500000000000000" pitchFamily="2" charset="0"/>
                <a:cs typeface="Poppins" panose="00000500000000000000" pitchFamily="2" charset="0"/>
              </a:rPr>
              <a:t>1-sided</a:t>
            </a:r>
            <a:r>
              <a:rPr lang="en-US" sz="1600" i="1" kern="0" dirty="0">
                <a:solidFill>
                  <a:srgbClr val="000000"/>
                </a:solidFill>
                <a:latin typeface="Poppins" panose="00000500000000000000" pitchFamily="2" charset="0"/>
                <a:cs typeface="Poppins" panose="00000500000000000000" pitchFamily="2" charset="0"/>
              </a:rPr>
              <a:t> P</a:t>
            </a:r>
            <a:r>
              <a:rPr lang="en-US" sz="1600" kern="0" dirty="0">
                <a:solidFill>
                  <a:srgbClr val="000000"/>
                </a:solidFill>
                <a:latin typeface="Poppins" panose="00000500000000000000" pitchFamily="2" charset="0"/>
                <a:cs typeface="Poppins" panose="00000500000000000000" pitchFamily="2" charset="0"/>
              </a:rPr>
              <a:t> = .0052)</a:t>
            </a:r>
            <a:endPar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grpSp>
        <p:nvGrpSpPr>
          <p:cNvPr id="357" name="Group 356">
            <a:extLst>
              <a:ext uri="{FF2B5EF4-FFF2-40B4-BE49-F238E27FC236}">
                <a16:creationId xmlns:a16="http://schemas.microsoft.com/office/drawing/2014/main" id="{40F87B76-B3AE-7718-4221-CF99E7A4B3DD}"/>
              </a:ext>
            </a:extLst>
          </p:cNvPr>
          <p:cNvGrpSpPr/>
          <p:nvPr/>
        </p:nvGrpSpPr>
        <p:grpSpPr>
          <a:xfrm>
            <a:off x="9070423" y="1729984"/>
            <a:ext cx="2767650" cy="584775"/>
            <a:chOff x="3563811" y="1734809"/>
            <a:chExt cx="2767650" cy="584775"/>
          </a:xfrm>
        </p:grpSpPr>
        <p:sp>
          <p:nvSpPr>
            <p:cNvPr id="358" name="TextBox 357">
              <a:extLst>
                <a:ext uri="{FF2B5EF4-FFF2-40B4-BE49-F238E27FC236}">
                  <a16:creationId xmlns:a16="http://schemas.microsoft.com/office/drawing/2014/main" id="{0F70EF59-5332-4C56-3DF5-77232D37B087}"/>
                </a:ext>
              </a:extLst>
            </p:cNvPr>
            <p:cNvSpPr txBox="1"/>
            <p:nvPr/>
          </p:nvSpPr>
          <p:spPr bwMode="auto">
            <a:xfrm>
              <a:off x="3854501" y="1734809"/>
              <a:ext cx="24769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eaLnBrk="1" fontAlgn="auto" latinLnBrk="0" hangingPunct="1">
                <a:lnSpc>
                  <a:spcPct val="100000"/>
                </a:lnSpc>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Pembrolizumab group</a:t>
              </a:r>
            </a:p>
            <a:p>
              <a:pPr marL="0" marR="0" lvl="0" indent="0" defTabSz="914400" eaLnBrk="1" fontAlgn="auto" latinLnBrk="0" hangingPunct="1">
                <a:lnSpc>
                  <a:spcPct val="100000"/>
                </a:lnSpc>
                <a:spcAft>
                  <a:spcPct val="0"/>
                </a:spcAft>
                <a:buClrTx/>
                <a:buSzTx/>
                <a:buFontTx/>
                <a:buNone/>
                <a:tabLst/>
                <a:defRPr/>
              </a:pPr>
              <a:r>
                <a:rPr lang="en-US" sz="1600" kern="0" dirty="0">
                  <a:solidFill>
                    <a:srgbClr val="000000"/>
                  </a:solidFill>
                  <a:latin typeface="Poppins" panose="00000500000000000000" pitchFamily="2" charset="0"/>
                  <a:cs typeface="Poppins" panose="00000500000000000000" pitchFamily="2" charset="0"/>
                </a:rPr>
                <a:t>Placebo group</a:t>
              </a:r>
              <a:endPar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cxnSp>
          <p:nvCxnSpPr>
            <p:cNvPr id="359" name="Straight Connector 358">
              <a:extLst>
                <a:ext uri="{FF2B5EF4-FFF2-40B4-BE49-F238E27FC236}">
                  <a16:creationId xmlns:a16="http://schemas.microsoft.com/office/drawing/2014/main" id="{3454272B-7FCD-F6ED-F440-FFED102E4E4A}"/>
                </a:ext>
              </a:extLst>
            </p:cNvPr>
            <p:cNvCxnSpPr/>
            <p:nvPr/>
          </p:nvCxnSpPr>
          <p:spPr>
            <a:xfrm>
              <a:off x="3563811" y="1905896"/>
              <a:ext cx="30418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0" name="Straight Connector 359">
              <a:extLst>
                <a:ext uri="{FF2B5EF4-FFF2-40B4-BE49-F238E27FC236}">
                  <a16:creationId xmlns:a16="http://schemas.microsoft.com/office/drawing/2014/main" id="{C9963227-B02D-9815-069C-4EC4720ED7DF}"/>
                </a:ext>
              </a:extLst>
            </p:cNvPr>
            <p:cNvCxnSpPr/>
            <p:nvPr/>
          </p:nvCxnSpPr>
          <p:spPr>
            <a:xfrm>
              <a:off x="3572978" y="2129910"/>
              <a:ext cx="30418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63" name="Group 262">
            <a:extLst>
              <a:ext uri="{FF2B5EF4-FFF2-40B4-BE49-F238E27FC236}">
                <a16:creationId xmlns:a16="http://schemas.microsoft.com/office/drawing/2014/main" id="{AD296871-EA54-F670-943C-64354FE4DAB9}"/>
              </a:ext>
            </a:extLst>
          </p:cNvPr>
          <p:cNvGrpSpPr/>
          <p:nvPr/>
        </p:nvGrpSpPr>
        <p:grpSpPr>
          <a:xfrm>
            <a:off x="7220329" y="1791670"/>
            <a:ext cx="4424237" cy="1203668"/>
            <a:chOff x="7260789" y="1791670"/>
            <a:chExt cx="4424237" cy="1203668"/>
          </a:xfrm>
        </p:grpSpPr>
        <p:grpSp>
          <p:nvGrpSpPr>
            <p:cNvPr id="260" name="Group 259">
              <a:extLst>
                <a:ext uri="{FF2B5EF4-FFF2-40B4-BE49-F238E27FC236}">
                  <a16:creationId xmlns:a16="http://schemas.microsoft.com/office/drawing/2014/main" id="{A3567262-2108-5A7F-9DEA-EBBBA7B1986C}"/>
                </a:ext>
              </a:extLst>
            </p:cNvPr>
            <p:cNvGrpSpPr/>
            <p:nvPr/>
          </p:nvGrpSpPr>
          <p:grpSpPr>
            <a:xfrm>
              <a:off x="7671216" y="1911510"/>
              <a:ext cx="4013810" cy="1083828"/>
              <a:chOff x="7671216" y="1911510"/>
              <a:chExt cx="4013810" cy="1083828"/>
            </a:xfrm>
          </p:grpSpPr>
          <p:cxnSp>
            <p:nvCxnSpPr>
              <p:cNvPr id="13" name="Straight Connector 12">
                <a:extLst>
                  <a:ext uri="{FF2B5EF4-FFF2-40B4-BE49-F238E27FC236}">
                    <a16:creationId xmlns:a16="http://schemas.microsoft.com/office/drawing/2014/main" id="{64D1E72E-8D35-6BDD-2107-932737650EB7}"/>
                  </a:ext>
                </a:extLst>
              </p:cNvPr>
              <p:cNvCxnSpPr/>
              <p:nvPr/>
            </p:nvCxnSpPr>
            <p:spPr>
              <a:xfrm>
                <a:off x="7671216" y="191151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D9A04C7-5BD6-5784-829E-2CC1589C6E6C}"/>
                  </a:ext>
                </a:extLst>
              </p:cNvPr>
              <p:cNvCxnSpPr/>
              <p:nvPr/>
            </p:nvCxnSpPr>
            <p:spPr>
              <a:xfrm>
                <a:off x="7878995" y="1998505"/>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8982240-816A-0460-8CBB-246B1804E490}"/>
                  </a:ext>
                </a:extLst>
              </p:cNvPr>
              <p:cNvCxnSpPr/>
              <p:nvPr/>
            </p:nvCxnSpPr>
            <p:spPr>
              <a:xfrm>
                <a:off x="8587054" y="2231005"/>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5DFF85F-FEAA-063F-9EA1-7D644E796806}"/>
                  </a:ext>
                </a:extLst>
              </p:cNvPr>
              <p:cNvCxnSpPr/>
              <p:nvPr/>
            </p:nvCxnSpPr>
            <p:spPr>
              <a:xfrm>
                <a:off x="8657396" y="2240001"/>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466DB18-4BB7-200F-B4EB-31FDDD78D2ED}"/>
                  </a:ext>
                </a:extLst>
              </p:cNvPr>
              <p:cNvCxnSpPr/>
              <p:nvPr/>
            </p:nvCxnSpPr>
            <p:spPr>
              <a:xfrm>
                <a:off x="8687666" y="2240001"/>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42E5E08-F992-4BD7-3FDD-F16F091F95D6}"/>
                  </a:ext>
                </a:extLst>
              </p:cNvPr>
              <p:cNvCxnSpPr/>
              <p:nvPr/>
            </p:nvCxnSpPr>
            <p:spPr>
              <a:xfrm>
                <a:off x="8759176" y="2278311"/>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31B03DB-BD7A-F8F9-39D0-AE58BABA3FE8}"/>
                  </a:ext>
                </a:extLst>
              </p:cNvPr>
              <p:cNvCxnSpPr/>
              <p:nvPr/>
            </p:nvCxnSpPr>
            <p:spPr>
              <a:xfrm>
                <a:off x="8423391" y="2169476"/>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C128047-4418-AB5C-7F91-E617CB4F21E6}"/>
                  </a:ext>
                </a:extLst>
              </p:cNvPr>
              <p:cNvCxnSpPr/>
              <p:nvPr/>
            </p:nvCxnSpPr>
            <p:spPr>
              <a:xfrm>
                <a:off x="8261918" y="2127249"/>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39F9944-7CA1-784F-58FB-8C5A369EC42F}"/>
                  </a:ext>
                </a:extLst>
              </p:cNvPr>
              <p:cNvCxnSpPr/>
              <p:nvPr/>
            </p:nvCxnSpPr>
            <p:spPr>
              <a:xfrm>
                <a:off x="8845806" y="2315459"/>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2BFEC96-2BE2-C581-7F9C-52573CFB9F76}"/>
                  </a:ext>
                </a:extLst>
              </p:cNvPr>
              <p:cNvCxnSpPr/>
              <p:nvPr/>
            </p:nvCxnSpPr>
            <p:spPr>
              <a:xfrm>
                <a:off x="8737719" y="2273232"/>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159D18A-460E-81C8-677E-C6F2AFAB1810}"/>
                  </a:ext>
                </a:extLst>
              </p:cNvPr>
              <p:cNvCxnSpPr/>
              <p:nvPr/>
            </p:nvCxnSpPr>
            <p:spPr>
              <a:xfrm>
                <a:off x="8787964" y="228733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BDF86F8-9EF5-428C-4ED6-2C46CDA93215}"/>
                  </a:ext>
                </a:extLst>
              </p:cNvPr>
              <p:cNvCxnSpPr/>
              <p:nvPr/>
            </p:nvCxnSpPr>
            <p:spPr>
              <a:xfrm>
                <a:off x="8886198" y="2317999"/>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32725C41-8EDB-1849-334B-91472FA2C964}"/>
                  </a:ext>
                </a:extLst>
              </p:cNvPr>
              <p:cNvCxnSpPr/>
              <p:nvPr/>
            </p:nvCxnSpPr>
            <p:spPr>
              <a:xfrm>
                <a:off x="8868154" y="231545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C13031EF-03D8-F2BD-0B27-F265677CE2F0}"/>
                  </a:ext>
                </a:extLst>
              </p:cNvPr>
              <p:cNvCxnSpPr/>
              <p:nvPr/>
            </p:nvCxnSpPr>
            <p:spPr>
              <a:xfrm>
                <a:off x="9057762" y="238369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200B61F4-8FB3-AC65-C213-B15FD0CE147E}"/>
                  </a:ext>
                </a:extLst>
              </p:cNvPr>
              <p:cNvCxnSpPr/>
              <p:nvPr/>
            </p:nvCxnSpPr>
            <p:spPr>
              <a:xfrm>
                <a:off x="9080622" y="2384311"/>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6" name="Straight Connector 465">
                <a:extLst>
                  <a:ext uri="{FF2B5EF4-FFF2-40B4-BE49-F238E27FC236}">
                    <a16:creationId xmlns:a16="http://schemas.microsoft.com/office/drawing/2014/main" id="{4C9F814E-8A23-F458-D580-E8539DF98E20}"/>
                  </a:ext>
                </a:extLst>
              </p:cNvPr>
              <p:cNvCxnSpPr/>
              <p:nvPr/>
            </p:nvCxnSpPr>
            <p:spPr>
              <a:xfrm>
                <a:off x="9199396" y="2417533"/>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7" name="Straight Connector 466">
                <a:extLst>
                  <a:ext uri="{FF2B5EF4-FFF2-40B4-BE49-F238E27FC236}">
                    <a16:creationId xmlns:a16="http://schemas.microsoft.com/office/drawing/2014/main" id="{809A3938-049F-6C84-A1D6-449B0CAD288D}"/>
                  </a:ext>
                </a:extLst>
              </p:cNvPr>
              <p:cNvCxnSpPr/>
              <p:nvPr/>
            </p:nvCxnSpPr>
            <p:spPr>
              <a:xfrm>
                <a:off x="9324060" y="2460625"/>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8" name="Straight Connector 467">
                <a:extLst>
                  <a:ext uri="{FF2B5EF4-FFF2-40B4-BE49-F238E27FC236}">
                    <a16:creationId xmlns:a16="http://schemas.microsoft.com/office/drawing/2014/main" id="{900F70FF-4132-F9C9-B451-B46CA5462391}"/>
                  </a:ext>
                </a:extLst>
              </p:cNvPr>
              <p:cNvCxnSpPr/>
              <p:nvPr/>
            </p:nvCxnSpPr>
            <p:spPr>
              <a:xfrm>
                <a:off x="9373711" y="2460625"/>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9" name="Straight Connector 468">
                <a:extLst>
                  <a:ext uri="{FF2B5EF4-FFF2-40B4-BE49-F238E27FC236}">
                    <a16:creationId xmlns:a16="http://schemas.microsoft.com/office/drawing/2014/main" id="{F225827F-EDCD-812A-6F5C-95486319515E}"/>
                  </a:ext>
                </a:extLst>
              </p:cNvPr>
              <p:cNvCxnSpPr/>
              <p:nvPr/>
            </p:nvCxnSpPr>
            <p:spPr>
              <a:xfrm>
                <a:off x="9295627" y="2447745"/>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F6610926-80A5-8995-50BD-E322387F3C67}"/>
                  </a:ext>
                </a:extLst>
              </p:cNvPr>
              <p:cNvCxnSpPr/>
              <p:nvPr/>
            </p:nvCxnSpPr>
            <p:spPr>
              <a:xfrm>
                <a:off x="9351962" y="2460126"/>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B3CD8154-901C-FB7E-3F4F-7EF3B925CB0F}"/>
                  </a:ext>
                </a:extLst>
              </p:cNvPr>
              <p:cNvCxnSpPr/>
              <p:nvPr/>
            </p:nvCxnSpPr>
            <p:spPr>
              <a:xfrm>
                <a:off x="9434450" y="2463165"/>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CB0E9BA9-0C16-08AD-6F69-4A20278E5B7B}"/>
                  </a:ext>
                </a:extLst>
              </p:cNvPr>
              <p:cNvCxnSpPr/>
              <p:nvPr/>
            </p:nvCxnSpPr>
            <p:spPr>
              <a:xfrm>
                <a:off x="9404903" y="246371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3" name="Straight Connector 472">
                <a:extLst>
                  <a:ext uri="{FF2B5EF4-FFF2-40B4-BE49-F238E27FC236}">
                    <a16:creationId xmlns:a16="http://schemas.microsoft.com/office/drawing/2014/main" id="{98131BBF-1370-6D2C-0D76-AEA1DF592860}"/>
                  </a:ext>
                </a:extLst>
              </p:cNvPr>
              <p:cNvCxnSpPr/>
              <p:nvPr/>
            </p:nvCxnSpPr>
            <p:spPr>
              <a:xfrm>
                <a:off x="9515171" y="2494599"/>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4" name="Straight Connector 473">
                <a:extLst>
                  <a:ext uri="{FF2B5EF4-FFF2-40B4-BE49-F238E27FC236}">
                    <a16:creationId xmlns:a16="http://schemas.microsoft.com/office/drawing/2014/main" id="{2DC90BF0-DB54-0B9A-0623-E3319EE3C1C4}"/>
                  </a:ext>
                </a:extLst>
              </p:cNvPr>
              <p:cNvCxnSpPr/>
              <p:nvPr/>
            </p:nvCxnSpPr>
            <p:spPr>
              <a:xfrm>
                <a:off x="9642964" y="2540292"/>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5" name="Straight Connector 474">
                <a:extLst>
                  <a:ext uri="{FF2B5EF4-FFF2-40B4-BE49-F238E27FC236}">
                    <a16:creationId xmlns:a16="http://schemas.microsoft.com/office/drawing/2014/main" id="{18CC30C1-16C0-FA10-4678-B0BB9290C662}"/>
                  </a:ext>
                </a:extLst>
              </p:cNvPr>
              <p:cNvCxnSpPr/>
              <p:nvPr/>
            </p:nvCxnSpPr>
            <p:spPr>
              <a:xfrm>
                <a:off x="9593281" y="249802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6" name="Straight Connector 475">
                <a:extLst>
                  <a:ext uri="{FF2B5EF4-FFF2-40B4-BE49-F238E27FC236}">
                    <a16:creationId xmlns:a16="http://schemas.microsoft.com/office/drawing/2014/main" id="{B86C7402-6A52-8773-C125-66C69DCE3676}"/>
                  </a:ext>
                </a:extLst>
              </p:cNvPr>
              <p:cNvCxnSpPr/>
              <p:nvPr/>
            </p:nvCxnSpPr>
            <p:spPr>
              <a:xfrm>
                <a:off x="9620358" y="2518092"/>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7" name="Straight Connector 476">
                <a:extLst>
                  <a:ext uri="{FF2B5EF4-FFF2-40B4-BE49-F238E27FC236}">
                    <a16:creationId xmlns:a16="http://schemas.microsoft.com/office/drawing/2014/main" id="{D796F9F3-1BA9-1B69-4B65-B3A3A4B8B52C}"/>
                  </a:ext>
                </a:extLst>
              </p:cNvPr>
              <p:cNvCxnSpPr/>
              <p:nvPr/>
            </p:nvCxnSpPr>
            <p:spPr>
              <a:xfrm>
                <a:off x="8617045" y="2233545"/>
                <a:ext cx="0" cy="844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8" name="Straight Connector 477">
                <a:extLst>
                  <a:ext uri="{FF2B5EF4-FFF2-40B4-BE49-F238E27FC236}">
                    <a16:creationId xmlns:a16="http://schemas.microsoft.com/office/drawing/2014/main" id="{C5A1080F-922F-C5FE-5887-15D825BB6A59}"/>
                  </a:ext>
                </a:extLst>
              </p:cNvPr>
              <p:cNvCxnSpPr/>
              <p:nvPr/>
            </p:nvCxnSpPr>
            <p:spPr>
              <a:xfrm>
                <a:off x="9768066" y="2546779"/>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9" name="Straight Connector 478">
                <a:extLst>
                  <a:ext uri="{FF2B5EF4-FFF2-40B4-BE49-F238E27FC236}">
                    <a16:creationId xmlns:a16="http://schemas.microsoft.com/office/drawing/2014/main" id="{592A9030-6D42-4CD8-0968-3A94CB11E35B}"/>
                  </a:ext>
                </a:extLst>
              </p:cNvPr>
              <p:cNvCxnSpPr/>
              <p:nvPr/>
            </p:nvCxnSpPr>
            <p:spPr>
              <a:xfrm>
                <a:off x="9693747" y="2547234"/>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0" name="Straight Connector 479">
                <a:extLst>
                  <a:ext uri="{FF2B5EF4-FFF2-40B4-BE49-F238E27FC236}">
                    <a16:creationId xmlns:a16="http://schemas.microsoft.com/office/drawing/2014/main" id="{7F7D10B9-78D9-74BB-528B-C95306C51284}"/>
                  </a:ext>
                </a:extLst>
              </p:cNvPr>
              <p:cNvCxnSpPr/>
              <p:nvPr/>
            </p:nvCxnSpPr>
            <p:spPr>
              <a:xfrm>
                <a:off x="9814590" y="254762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1" name="Straight Connector 480">
                <a:extLst>
                  <a:ext uri="{FF2B5EF4-FFF2-40B4-BE49-F238E27FC236}">
                    <a16:creationId xmlns:a16="http://schemas.microsoft.com/office/drawing/2014/main" id="{B7C1F20D-8A11-04B6-A9EE-C6308B89D1E5}"/>
                  </a:ext>
                </a:extLst>
              </p:cNvPr>
              <p:cNvCxnSpPr/>
              <p:nvPr/>
            </p:nvCxnSpPr>
            <p:spPr>
              <a:xfrm>
                <a:off x="9788278" y="254762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2" name="Straight Connector 481">
                <a:extLst>
                  <a:ext uri="{FF2B5EF4-FFF2-40B4-BE49-F238E27FC236}">
                    <a16:creationId xmlns:a16="http://schemas.microsoft.com/office/drawing/2014/main" id="{695261E6-1A8E-921F-F02D-892950A6F4E0}"/>
                  </a:ext>
                </a:extLst>
              </p:cNvPr>
              <p:cNvCxnSpPr/>
              <p:nvPr/>
            </p:nvCxnSpPr>
            <p:spPr>
              <a:xfrm>
                <a:off x="8523409" y="2197417"/>
                <a:ext cx="0" cy="8445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3" name="Straight Connector 482">
                <a:extLst>
                  <a:ext uri="{FF2B5EF4-FFF2-40B4-BE49-F238E27FC236}">
                    <a16:creationId xmlns:a16="http://schemas.microsoft.com/office/drawing/2014/main" id="{1062451B-FFDF-9846-339F-4DD74D8ED684}"/>
                  </a:ext>
                </a:extLst>
              </p:cNvPr>
              <p:cNvCxnSpPr/>
              <p:nvPr/>
            </p:nvCxnSpPr>
            <p:spPr>
              <a:xfrm>
                <a:off x="9865216" y="256032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4" name="Straight Connector 483">
                <a:extLst>
                  <a:ext uri="{FF2B5EF4-FFF2-40B4-BE49-F238E27FC236}">
                    <a16:creationId xmlns:a16="http://schemas.microsoft.com/office/drawing/2014/main" id="{AC99C658-4657-3584-4971-EF36372897B9}"/>
                  </a:ext>
                </a:extLst>
              </p:cNvPr>
              <p:cNvCxnSpPr/>
              <p:nvPr/>
            </p:nvCxnSpPr>
            <p:spPr>
              <a:xfrm>
                <a:off x="9885896" y="256032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5" name="Straight Connector 484">
                <a:extLst>
                  <a:ext uri="{FF2B5EF4-FFF2-40B4-BE49-F238E27FC236}">
                    <a16:creationId xmlns:a16="http://schemas.microsoft.com/office/drawing/2014/main" id="{3DE60FC8-1D38-2137-2B5F-DD8FABD1DBBC}"/>
                  </a:ext>
                </a:extLst>
              </p:cNvPr>
              <p:cNvCxnSpPr/>
              <p:nvPr/>
            </p:nvCxnSpPr>
            <p:spPr>
              <a:xfrm>
                <a:off x="8468598" y="2174556"/>
                <a:ext cx="0" cy="844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6" name="Straight Connector 485">
                <a:extLst>
                  <a:ext uri="{FF2B5EF4-FFF2-40B4-BE49-F238E27FC236}">
                    <a16:creationId xmlns:a16="http://schemas.microsoft.com/office/drawing/2014/main" id="{E19CC03B-32B6-4285-9CA7-9FC541158CAC}"/>
                  </a:ext>
                </a:extLst>
              </p:cNvPr>
              <p:cNvCxnSpPr/>
              <p:nvPr/>
            </p:nvCxnSpPr>
            <p:spPr>
              <a:xfrm>
                <a:off x="8967066" y="2358478"/>
                <a:ext cx="0" cy="844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7" name="Straight Connector 486">
                <a:extLst>
                  <a:ext uri="{FF2B5EF4-FFF2-40B4-BE49-F238E27FC236}">
                    <a16:creationId xmlns:a16="http://schemas.microsoft.com/office/drawing/2014/main" id="{D5E22331-8355-62B8-37A1-9B97174C72B4}"/>
                  </a:ext>
                </a:extLst>
              </p:cNvPr>
              <p:cNvCxnSpPr/>
              <p:nvPr/>
            </p:nvCxnSpPr>
            <p:spPr>
              <a:xfrm>
                <a:off x="9554748" y="2493645"/>
                <a:ext cx="0" cy="844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8" name="Straight Connector 487">
                <a:extLst>
                  <a:ext uri="{FF2B5EF4-FFF2-40B4-BE49-F238E27FC236}">
                    <a16:creationId xmlns:a16="http://schemas.microsoft.com/office/drawing/2014/main" id="{AE31DA6B-BC6F-54C4-C490-0FEAEDA39341}"/>
                  </a:ext>
                </a:extLst>
              </p:cNvPr>
              <p:cNvCxnSpPr/>
              <p:nvPr/>
            </p:nvCxnSpPr>
            <p:spPr>
              <a:xfrm>
                <a:off x="9464778" y="2470785"/>
                <a:ext cx="0" cy="844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9" name="Straight Connector 488">
                <a:extLst>
                  <a:ext uri="{FF2B5EF4-FFF2-40B4-BE49-F238E27FC236}">
                    <a16:creationId xmlns:a16="http://schemas.microsoft.com/office/drawing/2014/main" id="{32FA8246-6E32-06D0-A76B-F96F63306263}"/>
                  </a:ext>
                </a:extLst>
              </p:cNvPr>
              <p:cNvCxnSpPr/>
              <p:nvPr/>
            </p:nvCxnSpPr>
            <p:spPr>
              <a:xfrm>
                <a:off x="9961625" y="255778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0" name="Straight Connector 489">
                <a:extLst>
                  <a:ext uri="{FF2B5EF4-FFF2-40B4-BE49-F238E27FC236}">
                    <a16:creationId xmlns:a16="http://schemas.microsoft.com/office/drawing/2014/main" id="{B9DCDAC4-F65E-ACC5-AD5B-25AF9ED49438}"/>
                  </a:ext>
                </a:extLst>
              </p:cNvPr>
              <p:cNvCxnSpPr/>
              <p:nvPr/>
            </p:nvCxnSpPr>
            <p:spPr>
              <a:xfrm>
                <a:off x="9941998" y="255778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1" name="Straight Connector 490">
                <a:extLst>
                  <a:ext uri="{FF2B5EF4-FFF2-40B4-BE49-F238E27FC236}">
                    <a16:creationId xmlns:a16="http://schemas.microsoft.com/office/drawing/2014/main" id="{8E3106C3-900F-F3A9-E51D-ADB67EB125D5}"/>
                  </a:ext>
                </a:extLst>
              </p:cNvPr>
              <p:cNvCxnSpPr/>
              <p:nvPr/>
            </p:nvCxnSpPr>
            <p:spPr>
              <a:xfrm>
                <a:off x="8822552" y="2301732"/>
                <a:ext cx="0" cy="8445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2" name="Straight Connector 491">
                <a:extLst>
                  <a:ext uri="{FF2B5EF4-FFF2-40B4-BE49-F238E27FC236}">
                    <a16:creationId xmlns:a16="http://schemas.microsoft.com/office/drawing/2014/main" id="{1150CD6E-24C6-8A2E-6D6E-E6F3B06BB956}"/>
                  </a:ext>
                </a:extLst>
              </p:cNvPr>
              <p:cNvCxnSpPr/>
              <p:nvPr/>
            </p:nvCxnSpPr>
            <p:spPr>
              <a:xfrm>
                <a:off x="10054806" y="2576199"/>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3" name="Straight Connector 492">
                <a:extLst>
                  <a:ext uri="{FF2B5EF4-FFF2-40B4-BE49-F238E27FC236}">
                    <a16:creationId xmlns:a16="http://schemas.microsoft.com/office/drawing/2014/main" id="{7DCBAB30-E399-C548-DD7E-7F7F740EF58E}"/>
                  </a:ext>
                </a:extLst>
              </p:cNvPr>
              <p:cNvCxnSpPr/>
              <p:nvPr/>
            </p:nvCxnSpPr>
            <p:spPr>
              <a:xfrm>
                <a:off x="10032909" y="256540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4" name="Straight Connector 493">
                <a:extLst>
                  <a:ext uri="{FF2B5EF4-FFF2-40B4-BE49-F238E27FC236}">
                    <a16:creationId xmlns:a16="http://schemas.microsoft.com/office/drawing/2014/main" id="{C3C1586E-6004-58D5-082E-7435D5D6F743}"/>
                  </a:ext>
                </a:extLst>
              </p:cNvPr>
              <p:cNvCxnSpPr/>
              <p:nvPr/>
            </p:nvCxnSpPr>
            <p:spPr>
              <a:xfrm>
                <a:off x="10069253" y="2576517"/>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5" name="Straight Connector 494">
                <a:extLst>
                  <a:ext uri="{FF2B5EF4-FFF2-40B4-BE49-F238E27FC236}">
                    <a16:creationId xmlns:a16="http://schemas.microsoft.com/office/drawing/2014/main" id="{4D58D331-A142-2EC4-D08A-9A3CBFE780F8}"/>
                  </a:ext>
                </a:extLst>
              </p:cNvPr>
              <p:cNvCxnSpPr/>
              <p:nvPr/>
            </p:nvCxnSpPr>
            <p:spPr>
              <a:xfrm>
                <a:off x="9920030" y="255778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6" name="Straight Connector 495">
                <a:extLst>
                  <a:ext uri="{FF2B5EF4-FFF2-40B4-BE49-F238E27FC236}">
                    <a16:creationId xmlns:a16="http://schemas.microsoft.com/office/drawing/2014/main" id="{D03BE2C4-6F8C-6E4C-31CD-B2808419E904}"/>
                  </a:ext>
                </a:extLst>
              </p:cNvPr>
              <p:cNvCxnSpPr/>
              <p:nvPr/>
            </p:nvCxnSpPr>
            <p:spPr>
              <a:xfrm>
                <a:off x="10279276" y="2651406"/>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7" name="Straight Connector 496">
                <a:extLst>
                  <a:ext uri="{FF2B5EF4-FFF2-40B4-BE49-F238E27FC236}">
                    <a16:creationId xmlns:a16="http://schemas.microsoft.com/office/drawing/2014/main" id="{DA048317-B40E-9F3D-5AEB-73BB0D811ED3}"/>
                  </a:ext>
                </a:extLst>
              </p:cNvPr>
              <p:cNvCxnSpPr/>
              <p:nvPr/>
            </p:nvCxnSpPr>
            <p:spPr>
              <a:xfrm>
                <a:off x="10234964" y="264871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8" name="Straight Connector 497">
                <a:extLst>
                  <a:ext uri="{FF2B5EF4-FFF2-40B4-BE49-F238E27FC236}">
                    <a16:creationId xmlns:a16="http://schemas.microsoft.com/office/drawing/2014/main" id="{76CBD8BE-C5E4-E67C-729B-9CF4324A3C1E}"/>
                  </a:ext>
                </a:extLst>
              </p:cNvPr>
              <p:cNvCxnSpPr/>
              <p:nvPr/>
            </p:nvCxnSpPr>
            <p:spPr>
              <a:xfrm>
                <a:off x="10200556" y="2647212"/>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9" name="Straight Connector 498">
                <a:extLst>
                  <a:ext uri="{FF2B5EF4-FFF2-40B4-BE49-F238E27FC236}">
                    <a16:creationId xmlns:a16="http://schemas.microsoft.com/office/drawing/2014/main" id="{21BC403A-E45C-C699-983E-C218E6E47A9C}"/>
                  </a:ext>
                </a:extLst>
              </p:cNvPr>
              <p:cNvCxnSpPr/>
              <p:nvPr/>
            </p:nvCxnSpPr>
            <p:spPr>
              <a:xfrm>
                <a:off x="10337818" y="265633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0" name="Straight Connector 499">
                <a:extLst>
                  <a:ext uri="{FF2B5EF4-FFF2-40B4-BE49-F238E27FC236}">
                    <a16:creationId xmlns:a16="http://schemas.microsoft.com/office/drawing/2014/main" id="{FD0C3720-78E8-55E5-3134-DE4BAADF9341}"/>
                  </a:ext>
                </a:extLst>
              </p:cNvPr>
              <p:cNvCxnSpPr/>
              <p:nvPr/>
            </p:nvCxnSpPr>
            <p:spPr>
              <a:xfrm>
                <a:off x="10412648" y="2674266"/>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1" name="Straight Connector 500">
                <a:extLst>
                  <a:ext uri="{FF2B5EF4-FFF2-40B4-BE49-F238E27FC236}">
                    <a16:creationId xmlns:a16="http://schemas.microsoft.com/office/drawing/2014/main" id="{F3394C11-1104-7486-D2C3-3142DCFA6760}"/>
                  </a:ext>
                </a:extLst>
              </p:cNvPr>
              <p:cNvCxnSpPr/>
              <p:nvPr/>
            </p:nvCxnSpPr>
            <p:spPr>
              <a:xfrm>
                <a:off x="10357594" y="2675854"/>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2" name="Straight Connector 501">
                <a:extLst>
                  <a:ext uri="{FF2B5EF4-FFF2-40B4-BE49-F238E27FC236}">
                    <a16:creationId xmlns:a16="http://schemas.microsoft.com/office/drawing/2014/main" id="{791B0D27-13CE-9D3D-E3F4-A11A562AD285}"/>
                  </a:ext>
                </a:extLst>
              </p:cNvPr>
              <p:cNvCxnSpPr/>
              <p:nvPr/>
            </p:nvCxnSpPr>
            <p:spPr>
              <a:xfrm>
                <a:off x="10487161" y="2746536"/>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3" name="Straight Connector 502">
                <a:extLst>
                  <a:ext uri="{FF2B5EF4-FFF2-40B4-BE49-F238E27FC236}">
                    <a16:creationId xmlns:a16="http://schemas.microsoft.com/office/drawing/2014/main" id="{F8C6CF1D-FADC-9DCF-449D-D9CB8F2C5424}"/>
                  </a:ext>
                </a:extLst>
              </p:cNvPr>
              <p:cNvCxnSpPr/>
              <p:nvPr/>
            </p:nvCxnSpPr>
            <p:spPr>
              <a:xfrm>
                <a:off x="10754745" y="2822736"/>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4" name="Straight Connector 503">
                <a:extLst>
                  <a:ext uri="{FF2B5EF4-FFF2-40B4-BE49-F238E27FC236}">
                    <a16:creationId xmlns:a16="http://schemas.microsoft.com/office/drawing/2014/main" id="{EA073A76-83CE-5B64-6F41-E1B4557EF31E}"/>
                  </a:ext>
                </a:extLst>
              </p:cNvPr>
              <p:cNvCxnSpPr/>
              <p:nvPr/>
            </p:nvCxnSpPr>
            <p:spPr>
              <a:xfrm>
                <a:off x="10433880" y="2675854"/>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5" name="Straight Connector 504">
                <a:extLst>
                  <a:ext uri="{FF2B5EF4-FFF2-40B4-BE49-F238E27FC236}">
                    <a16:creationId xmlns:a16="http://schemas.microsoft.com/office/drawing/2014/main" id="{5D1368DF-E9CD-3BE1-45C3-C42E4BC9EDD0}"/>
                  </a:ext>
                </a:extLst>
              </p:cNvPr>
              <p:cNvCxnSpPr/>
              <p:nvPr/>
            </p:nvCxnSpPr>
            <p:spPr>
              <a:xfrm>
                <a:off x="10510656" y="2746536"/>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6" name="Straight Connector 505">
                <a:extLst>
                  <a:ext uri="{FF2B5EF4-FFF2-40B4-BE49-F238E27FC236}">
                    <a16:creationId xmlns:a16="http://schemas.microsoft.com/office/drawing/2014/main" id="{B9911558-24F5-C68D-4AE9-D4E52A03F694}"/>
                  </a:ext>
                </a:extLst>
              </p:cNvPr>
              <p:cNvCxnSpPr/>
              <p:nvPr/>
            </p:nvCxnSpPr>
            <p:spPr>
              <a:xfrm>
                <a:off x="10724530" y="2822736"/>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7" name="Straight Connector 506">
                <a:extLst>
                  <a:ext uri="{FF2B5EF4-FFF2-40B4-BE49-F238E27FC236}">
                    <a16:creationId xmlns:a16="http://schemas.microsoft.com/office/drawing/2014/main" id="{2C4217B1-BA42-2A0D-7D34-F95B1527F2F0}"/>
                  </a:ext>
                </a:extLst>
              </p:cNvPr>
              <p:cNvCxnSpPr/>
              <p:nvPr/>
            </p:nvCxnSpPr>
            <p:spPr>
              <a:xfrm>
                <a:off x="10784874" y="2822736"/>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8" name="Straight Connector 507">
                <a:extLst>
                  <a:ext uri="{FF2B5EF4-FFF2-40B4-BE49-F238E27FC236}">
                    <a16:creationId xmlns:a16="http://schemas.microsoft.com/office/drawing/2014/main" id="{8A686C1D-3989-A9D6-364E-B905432FE4D3}"/>
                  </a:ext>
                </a:extLst>
              </p:cNvPr>
              <p:cNvCxnSpPr/>
              <p:nvPr/>
            </p:nvCxnSpPr>
            <p:spPr>
              <a:xfrm>
                <a:off x="11090280" y="290734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9" name="Straight Connector 508">
                <a:extLst>
                  <a:ext uri="{FF2B5EF4-FFF2-40B4-BE49-F238E27FC236}">
                    <a16:creationId xmlns:a16="http://schemas.microsoft.com/office/drawing/2014/main" id="{E9542DF8-7023-4296-0C35-447606A6EC78}"/>
                  </a:ext>
                </a:extLst>
              </p:cNvPr>
              <p:cNvCxnSpPr/>
              <p:nvPr/>
            </p:nvCxnSpPr>
            <p:spPr>
              <a:xfrm>
                <a:off x="9016653" y="2382743"/>
                <a:ext cx="0" cy="84455"/>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0" name="Straight Connector 509">
                <a:extLst>
                  <a:ext uri="{FF2B5EF4-FFF2-40B4-BE49-F238E27FC236}">
                    <a16:creationId xmlns:a16="http://schemas.microsoft.com/office/drawing/2014/main" id="{E40BE78D-734F-FC32-2F7F-476F06D296BA}"/>
                  </a:ext>
                </a:extLst>
              </p:cNvPr>
              <p:cNvCxnSpPr/>
              <p:nvPr/>
            </p:nvCxnSpPr>
            <p:spPr>
              <a:xfrm>
                <a:off x="10852974" y="2820196"/>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1" name="Straight Connector 510">
                <a:extLst>
                  <a:ext uri="{FF2B5EF4-FFF2-40B4-BE49-F238E27FC236}">
                    <a16:creationId xmlns:a16="http://schemas.microsoft.com/office/drawing/2014/main" id="{A58409FF-D565-F2B0-838E-6928A2FC67CE}"/>
                  </a:ext>
                </a:extLst>
              </p:cNvPr>
              <p:cNvCxnSpPr/>
              <p:nvPr/>
            </p:nvCxnSpPr>
            <p:spPr>
              <a:xfrm>
                <a:off x="9156700" y="2413476"/>
                <a:ext cx="0" cy="844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BEB5CD63-0283-7F5B-DF38-E295F5314156}"/>
                  </a:ext>
                </a:extLst>
              </p:cNvPr>
              <p:cNvCxnSpPr/>
              <p:nvPr/>
            </p:nvCxnSpPr>
            <p:spPr>
              <a:xfrm>
                <a:off x="9228691" y="2422613"/>
                <a:ext cx="0" cy="844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F30DA71-5BB3-ECCF-03D2-9699A21CC271}"/>
                  </a:ext>
                </a:extLst>
              </p:cNvPr>
              <p:cNvCxnSpPr/>
              <p:nvPr/>
            </p:nvCxnSpPr>
            <p:spPr>
              <a:xfrm>
                <a:off x="10100670" y="2577080"/>
                <a:ext cx="0" cy="844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FFB15A0F-0804-DB9F-B4B7-6AFB1EB45127}"/>
                  </a:ext>
                </a:extLst>
              </p:cNvPr>
              <p:cNvCxnSpPr/>
              <p:nvPr/>
            </p:nvCxnSpPr>
            <p:spPr>
              <a:xfrm>
                <a:off x="10895198" y="2816543"/>
                <a:ext cx="0" cy="84455"/>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1BFBE03C-7554-9D07-7062-8BBB24DFED50}"/>
                  </a:ext>
                </a:extLst>
              </p:cNvPr>
              <p:cNvCxnSpPr/>
              <p:nvPr/>
            </p:nvCxnSpPr>
            <p:spPr>
              <a:xfrm>
                <a:off x="8927903" y="2335618"/>
                <a:ext cx="0" cy="8445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D48B2693-5722-7B6D-A836-805AB7F09099}"/>
                  </a:ext>
                </a:extLst>
              </p:cNvPr>
              <p:cNvCxnSpPr/>
              <p:nvPr/>
            </p:nvCxnSpPr>
            <p:spPr>
              <a:xfrm>
                <a:off x="9117862" y="2399914"/>
                <a:ext cx="0" cy="8445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B7CEEF85-C317-40E5-2DC2-0ECECB4C4972}"/>
                  </a:ext>
                </a:extLst>
              </p:cNvPr>
              <p:cNvCxnSpPr/>
              <p:nvPr/>
            </p:nvCxnSpPr>
            <p:spPr>
              <a:xfrm>
                <a:off x="9721249" y="2544694"/>
                <a:ext cx="0" cy="8445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4A69D4A-0ACE-550E-56A9-B312AD520585}"/>
                  </a:ext>
                </a:extLst>
              </p:cNvPr>
              <p:cNvCxnSpPr/>
              <p:nvPr/>
            </p:nvCxnSpPr>
            <p:spPr>
              <a:xfrm>
                <a:off x="9267060" y="2438703"/>
                <a:ext cx="0" cy="8445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9210C786-6AA5-CBB4-099F-F907543821E4}"/>
                  </a:ext>
                </a:extLst>
              </p:cNvPr>
              <p:cNvCxnSpPr>
                <a:cxnSpLocks/>
              </p:cNvCxnSpPr>
              <p:nvPr/>
            </p:nvCxnSpPr>
            <p:spPr>
              <a:xfrm>
                <a:off x="10648540" y="2819083"/>
                <a:ext cx="0" cy="84455"/>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3D12637E-CF4A-29FF-2A18-89230A1929DF}"/>
                  </a:ext>
                </a:extLst>
              </p:cNvPr>
              <p:cNvCxnSpPr/>
              <p:nvPr/>
            </p:nvCxnSpPr>
            <p:spPr>
              <a:xfrm>
                <a:off x="8561469" y="2216783"/>
                <a:ext cx="0" cy="8445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6D154249-C0DB-30B9-C5C7-0DC93FE643AB}"/>
                  </a:ext>
                </a:extLst>
              </p:cNvPr>
              <p:cNvCxnSpPr/>
              <p:nvPr/>
            </p:nvCxnSpPr>
            <p:spPr>
              <a:xfrm>
                <a:off x="8711567" y="2251391"/>
                <a:ext cx="0" cy="8445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4FB60263-9474-D0B5-CD4D-4408F12E20AC}"/>
                  </a:ext>
                </a:extLst>
              </p:cNvPr>
              <p:cNvCxnSpPr/>
              <p:nvPr/>
            </p:nvCxnSpPr>
            <p:spPr>
              <a:xfrm>
                <a:off x="10001225" y="2557780"/>
                <a:ext cx="0" cy="844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B6E8EA3E-BF4F-55CD-84F0-8EE03AB453E9}"/>
                  </a:ext>
                </a:extLst>
              </p:cNvPr>
              <p:cNvCxnSpPr/>
              <p:nvPr/>
            </p:nvCxnSpPr>
            <p:spPr>
              <a:xfrm>
                <a:off x="10545049" y="2746536"/>
                <a:ext cx="0" cy="844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BF7DB8A1-50DD-A4E1-AEB0-D0E1A1A4C96E}"/>
                  </a:ext>
                </a:extLst>
              </p:cNvPr>
              <p:cNvCxnSpPr/>
              <p:nvPr/>
            </p:nvCxnSpPr>
            <p:spPr>
              <a:xfrm>
                <a:off x="11228071" y="2907348"/>
                <a:ext cx="0" cy="844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F38445E0-5E78-FFF0-103F-E72FE4065909}"/>
                  </a:ext>
                </a:extLst>
              </p:cNvPr>
              <p:cNvCxnSpPr/>
              <p:nvPr/>
            </p:nvCxnSpPr>
            <p:spPr>
              <a:xfrm>
                <a:off x="9836632" y="2557780"/>
                <a:ext cx="0" cy="8445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4CFC45EA-C915-9727-05D7-B5DC7B1A0A03}"/>
                  </a:ext>
                </a:extLst>
              </p:cNvPr>
              <p:cNvCxnSpPr/>
              <p:nvPr/>
            </p:nvCxnSpPr>
            <p:spPr>
              <a:xfrm>
                <a:off x="10166371" y="2604099"/>
                <a:ext cx="0" cy="8445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4B491A32-D871-1F2D-6375-60E8974DAB87}"/>
                  </a:ext>
                </a:extLst>
              </p:cNvPr>
              <p:cNvCxnSpPr/>
              <p:nvPr/>
            </p:nvCxnSpPr>
            <p:spPr>
              <a:xfrm>
                <a:off x="10137460" y="2578030"/>
                <a:ext cx="0" cy="8445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778B91D5-9E03-793E-B09B-8AC95DE1625D}"/>
                  </a:ext>
                </a:extLst>
              </p:cNvPr>
              <p:cNvCxnSpPr/>
              <p:nvPr/>
            </p:nvCxnSpPr>
            <p:spPr>
              <a:xfrm>
                <a:off x="10384614" y="2675435"/>
                <a:ext cx="0" cy="8445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0BC4F805-D94D-67E9-511B-FE238A5F3773}"/>
                  </a:ext>
                </a:extLst>
              </p:cNvPr>
              <p:cNvCxnSpPr/>
              <p:nvPr/>
            </p:nvCxnSpPr>
            <p:spPr>
              <a:xfrm>
                <a:off x="10593693" y="2746536"/>
                <a:ext cx="0" cy="8445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2336EC6C-70BF-BCA8-B67F-594AF0D16A9A}"/>
                  </a:ext>
                </a:extLst>
              </p:cNvPr>
              <p:cNvCxnSpPr/>
              <p:nvPr/>
            </p:nvCxnSpPr>
            <p:spPr>
              <a:xfrm>
                <a:off x="11642444" y="2907348"/>
                <a:ext cx="0" cy="8445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F9051A-774B-0F76-44E4-BF18691470FA}"/>
                  </a:ext>
                </a:extLst>
              </p:cNvPr>
              <p:cNvCxnSpPr/>
              <p:nvPr/>
            </p:nvCxnSpPr>
            <p:spPr>
              <a:xfrm>
                <a:off x="11282494" y="2909888"/>
                <a:ext cx="0" cy="8445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6E6A27A1-D3CC-13A5-4E5F-B8C1BF21F3AD}"/>
                  </a:ext>
                </a:extLst>
              </p:cNvPr>
              <p:cNvCxnSpPr/>
              <p:nvPr/>
            </p:nvCxnSpPr>
            <p:spPr>
              <a:xfrm>
                <a:off x="10963790" y="2817656"/>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F7E98C13-7B34-AF9F-01F3-818BE41CAF32}"/>
                  </a:ext>
                </a:extLst>
              </p:cNvPr>
              <p:cNvCxnSpPr/>
              <p:nvPr/>
            </p:nvCxnSpPr>
            <p:spPr>
              <a:xfrm>
                <a:off x="11137376" y="290734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21A7F31A-6532-7F4E-5691-1E441ACF0579}"/>
                  </a:ext>
                </a:extLst>
              </p:cNvPr>
              <p:cNvCxnSpPr/>
              <p:nvPr/>
            </p:nvCxnSpPr>
            <p:spPr>
              <a:xfrm>
                <a:off x="11114840" y="290734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75A0EBC2-B969-4E43-3499-5F94C654A2D9}"/>
                  </a:ext>
                </a:extLst>
              </p:cNvPr>
              <p:cNvCxnSpPr/>
              <p:nvPr/>
            </p:nvCxnSpPr>
            <p:spPr>
              <a:xfrm>
                <a:off x="11321246" y="290988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91039181-7FC9-789E-6FE9-D0442723828F}"/>
                  </a:ext>
                </a:extLst>
              </p:cNvPr>
              <p:cNvCxnSpPr/>
              <p:nvPr/>
            </p:nvCxnSpPr>
            <p:spPr>
              <a:xfrm>
                <a:off x="11354056" y="290988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7A113CA6-7199-E39F-B877-279AF44E5196}"/>
                  </a:ext>
                </a:extLst>
              </p:cNvPr>
              <p:cNvCxnSpPr/>
              <p:nvPr/>
            </p:nvCxnSpPr>
            <p:spPr>
              <a:xfrm>
                <a:off x="11381496" y="290988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841D3091-93CD-6D8F-BB1F-8FB61CD742DB}"/>
                  </a:ext>
                </a:extLst>
              </p:cNvPr>
              <p:cNvCxnSpPr/>
              <p:nvPr/>
            </p:nvCxnSpPr>
            <p:spPr>
              <a:xfrm>
                <a:off x="11417931" y="290879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4BE230CC-CBF5-7868-2CCF-06F06422ED1D}"/>
                  </a:ext>
                </a:extLst>
              </p:cNvPr>
              <p:cNvCxnSpPr/>
              <p:nvPr/>
            </p:nvCxnSpPr>
            <p:spPr>
              <a:xfrm>
                <a:off x="11526980" y="2910883"/>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54891F1A-C3FA-E254-BA9A-BA23B651A401}"/>
                  </a:ext>
                </a:extLst>
              </p:cNvPr>
              <p:cNvCxnSpPr/>
              <p:nvPr/>
            </p:nvCxnSpPr>
            <p:spPr>
              <a:xfrm>
                <a:off x="11564376" y="290879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C25D9E52-5EE4-D169-A056-337CC53116CA}"/>
                  </a:ext>
                </a:extLst>
              </p:cNvPr>
              <p:cNvCxnSpPr/>
              <p:nvPr/>
            </p:nvCxnSpPr>
            <p:spPr>
              <a:xfrm>
                <a:off x="11685026" y="2907348"/>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261" name="Straight Connector 260">
              <a:extLst>
                <a:ext uri="{FF2B5EF4-FFF2-40B4-BE49-F238E27FC236}">
                  <a16:creationId xmlns:a16="http://schemas.microsoft.com/office/drawing/2014/main" id="{D0939EA7-C219-0BEA-7932-18C2C10C656D}"/>
                </a:ext>
              </a:extLst>
            </p:cNvPr>
            <p:cNvCxnSpPr/>
            <p:nvPr/>
          </p:nvCxnSpPr>
          <p:spPr>
            <a:xfrm>
              <a:off x="7382691" y="182798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7AA000A-5D09-0392-DC5C-599508558D9E}"/>
                </a:ext>
              </a:extLst>
            </p:cNvPr>
            <p:cNvCxnSpPr/>
            <p:nvPr/>
          </p:nvCxnSpPr>
          <p:spPr>
            <a:xfrm>
              <a:off x="7260789" y="1791670"/>
              <a:ext cx="0" cy="8445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B98F7C46-65B6-E378-D335-327BFAED1CD6}"/>
              </a:ext>
            </a:extLst>
          </p:cNvPr>
          <p:cNvGrpSpPr/>
          <p:nvPr/>
        </p:nvGrpSpPr>
        <p:grpSpPr>
          <a:xfrm>
            <a:off x="8026615" y="4018821"/>
            <a:ext cx="4454594" cy="72581"/>
            <a:chOff x="2353969" y="4021311"/>
            <a:chExt cx="4454594" cy="72581"/>
          </a:xfrm>
        </p:grpSpPr>
        <p:grpSp>
          <p:nvGrpSpPr>
            <p:cNvPr id="233" name="Group 232">
              <a:extLst>
                <a:ext uri="{FF2B5EF4-FFF2-40B4-BE49-F238E27FC236}">
                  <a16:creationId xmlns:a16="http://schemas.microsoft.com/office/drawing/2014/main" id="{8DCBB9BF-FCBC-9CB0-4036-5982D529DCB7}"/>
                </a:ext>
              </a:extLst>
            </p:cNvPr>
            <p:cNvGrpSpPr/>
            <p:nvPr/>
          </p:nvGrpSpPr>
          <p:grpSpPr>
            <a:xfrm rot="5400000">
              <a:off x="3203940" y="3173348"/>
              <a:ext cx="70573" cy="1770515"/>
              <a:chOff x="1273972" y="1937555"/>
              <a:chExt cx="91440" cy="1770515"/>
            </a:xfrm>
          </p:grpSpPr>
          <p:cxnSp>
            <p:nvCxnSpPr>
              <p:cNvPr id="248" name="Straight Connector 247">
                <a:extLst>
                  <a:ext uri="{FF2B5EF4-FFF2-40B4-BE49-F238E27FC236}">
                    <a16:creationId xmlns:a16="http://schemas.microsoft.com/office/drawing/2014/main" id="{994D2FED-9CE9-DB76-6D61-608D922E7A91}"/>
                  </a:ext>
                </a:extLst>
              </p:cNvPr>
              <p:cNvCxnSpPr>
                <a:cxnSpLocks/>
              </p:cNvCxnSpPr>
              <p:nvPr/>
            </p:nvCxnSpPr>
            <p:spPr bwMode="auto">
              <a:xfrm>
                <a:off x="1273972" y="1937555"/>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B3BA0897-4036-4764-D79C-6C78F301D261}"/>
                  </a:ext>
                </a:extLst>
              </p:cNvPr>
              <p:cNvCxnSpPr>
                <a:cxnSpLocks/>
              </p:cNvCxnSpPr>
              <p:nvPr/>
            </p:nvCxnSpPr>
            <p:spPr bwMode="auto">
              <a:xfrm>
                <a:off x="1273972" y="2291658"/>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398E01E8-EAB7-E128-722D-F037A601B8B4}"/>
                  </a:ext>
                </a:extLst>
              </p:cNvPr>
              <p:cNvCxnSpPr>
                <a:cxnSpLocks/>
              </p:cNvCxnSpPr>
              <p:nvPr/>
            </p:nvCxnSpPr>
            <p:spPr bwMode="auto">
              <a:xfrm>
                <a:off x="1273972" y="2645761"/>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08B18D55-EAF2-BFD6-BA44-638B3DEA5934}"/>
                  </a:ext>
                </a:extLst>
              </p:cNvPr>
              <p:cNvCxnSpPr>
                <a:cxnSpLocks/>
              </p:cNvCxnSpPr>
              <p:nvPr/>
            </p:nvCxnSpPr>
            <p:spPr bwMode="auto">
              <a:xfrm>
                <a:off x="1273972" y="2999864"/>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9B03DF65-EF4A-63C9-A817-22AF65B1EA78}"/>
                  </a:ext>
                </a:extLst>
              </p:cNvPr>
              <p:cNvCxnSpPr>
                <a:cxnSpLocks/>
              </p:cNvCxnSpPr>
              <p:nvPr/>
            </p:nvCxnSpPr>
            <p:spPr bwMode="auto">
              <a:xfrm>
                <a:off x="1273972" y="3353967"/>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3B106B46-9C80-D692-8F23-5A11C75BC46A}"/>
                  </a:ext>
                </a:extLst>
              </p:cNvPr>
              <p:cNvCxnSpPr>
                <a:cxnSpLocks/>
              </p:cNvCxnSpPr>
              <p:nvPr/>
            </p:nvCxnSpPr>
            <p:spPr bwMode="auto">
              <a:xfrm>
                <a:off x="1273972" y="3708070"/>
                <a:ext cx="91440" cy="0"/>
              </a:xfrm>
              <a:prstGeom prst="line">
                <a:avLst/>
              </a:prstGeom>
              <a:noFill/>
              <a:ln w="12700" cap="flat" cmpd="sng" algn="ctr">
                <a:solidFill>
                  <a:srgbClr val="000000"/>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4CA51E76-336B-8C9A-2711-6B521D96BB69}"/>
                </a:ext>
              </a:extLst>
            </p:cNvPr>
            <p:cNvGrpSpPr/>
            <p:nvPr/>
          </p:nvGrpSpPr>
          <p:grpSpPr>
            <a:xfrm rot="5400000">
              <a:off x="5888019" y="3171340"/>
              <a:ext cx="70573" cy="1770515"/>
              <a:chOff x="1273972" y="1937555"/>
              <a:chExt cx="91440" cy="1770515"/>
            </a:xfrm>
          </p:grpSpPr>
          <p:cxnSp>
            <p:nvCxnSpPr>
              <p:cNvPr id="239" name="Straight Connector 238">
                <a:extLst>
                  <a:ext uri="{FF2B5EF4-FFF2-40B4-BE49-F238E27FC236}">
                    <a16:creationId xmlns:a16="http://schemas.microsoft.com/office/drawing/2014/main" id="{DD071DC7-F030-983A-A77F-1766673C6471}"/>
                  </a:ext>
                </a:extLst>
              </p:cNvPr>
              <p:cNvCxnSpPr>
                <a:cxnSpLocks/>
              </p:cNvCxnSpPr>
              <p:nvPr/>
            </p:nvCxnSpPr>
            <p:spPr bwMode="auto">
              <a:xfrm>
                <a:off x="1273972" y="1937555"/>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2046D12A-0A0F-8BD5-94BA-186C66151686}"/>
                  </a:ext>
                </a:extLst>
              </p:cNvPr>
              <p:cNvCxnSpPr>
                <a:cxnSpLocks/>
              </p:cNvCxnSpPr>
              <p:nvPr/>
            </p:nvCxnSpPr>
            <p:spPr bwMode="auto">
              <a:xfrm>
                <a:off x="1273972" y="2291658"/>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EE761B97-FB21-42F5-3669-71A4CA4E2C84}"/>
                  </a:ext>
                </a:extLst>
              </p:cNvPr>
              <p:cNvCxnSpPr>
                <a:cxnSpLocks/>
              </p:cNvCxnSpPr>
              <p:nvPr/>
            </p:nvCxnSpPr>
            <p:spPr bwMode="auto">
              <a:xfrm>
                <a:off x="1273972" y="2645761"/>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D7E655D1-1DA4-2209-0F19-D1CCEC7AD06F}"/>
                  </a:ext>
                </a:extLst>
              </p:cNvPr>
              <p:cNvCxnSpPr>
                <a:cxnSpLocks/>
              </p:cNvCxnSpPr>
              <p:nvPr/>
            </p:nvCxnSpPr>
            <p:spPr bwMode="auto">
              <a:xfrm>
                <a:off x="1273972" y="2999864"/>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77249E8E-F263-A0C4-5C68-41633A8C85F9}"/>
                  </a:ext>
                </a:extLst>
              </p:cNvPr>
              <p:cNvCxnSpPr>
                <a:cxnSpLocks/>
              </p:cNvCxnSpPr>
              <p:nvPr/>
            </p:nvCxnSpPr>
            <p:spPr bwMode="auto">
              <a:xfrm>
                <a:off x="1273972" y="3353967"/>
                <a:ext cx="91440" cy="0"/>
              </a:xfrm>
              <a:prstGeom prst="line">
                <a:avLst/>
              </a:prstGeom>
              <a:noFill/>
              <a:ln w="12700" cap="flat" cmpd="sng" algn="ctr">
                <a:solidFill>
                  <a:srgbClr val="000000"/>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4D447DAF-8A97-7862-054E-CD1D1D76B611}"/>
                  </a:ext>
                </a:extLst>
              </p:cNvPr>
              <p:cNvCxnSpPr>
                <a:cxnSpLocks/>
              </p:cNvCxnSpPr>
              <p:nvPr/>
            </p:nvCxnSpPr>
            <p:spPr bwMode="auto">
              <a:xfrm>
                <a:off x="1273972" y="3708070"/>
                <a:ext cx="91440" cy="0"/>
              </a:xfrm>
              <a:prstGeom prst="line">
                <a:avLst/>
              </a:prstGeom>
              <a:noFill/>
              <a:ln w="12700" cap="flat" cmpd="sng" algn="ctr">
                <a:solidFill>
                  <a:srgbClr val="000000"/>
                </a:solidFill>
                <a:prstDash val="solid"/>
                <a:round/>
                <a:headEnd type="none" w="med" len="med"/>
                <a:tailEnd type="none" w="med" len="med"/>
              </a:ln>
              <a:effectLst/>
            </p:spPr>
          </p:cxnSp>
        </p:grpSp>
      </p:grpSp>
    </p:spTree>
    <p:extLst>
      <p:ext uri="{BB962C8B-B14F-4D97-AF65-F5344CB8AC3E}">
        <p14:creationId xmlns:p14="http://schemas.microsoft.com/office/powerpoint/2010/main" val="3922158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80734-2513-E1CA-66E7-F07950251E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AB0D03-4F8C-8270-5464-8A668A755637}"/>
              </a:ext>
            </a:extLst>
          </p:cNvPr>
          <p:cNvSpPr>
            <a:spLocks noGrp="1"/>
          </p:cNvSpPr>
          <p:nvPr>
            <p:ph type="title"/>
          </p:nvPr>
        </p:nvSpPr>
        <p:spPr>
          <a:xfrm>
            <a:off x="231078" y="260163"/>
            <a:ext cx="11740260" cy="1044132"/>
          </a:xfrm>
        </p:spPr>
        <p:txBody>
          <a:bodyPr/>
          <a:lstStyle/>
          <a:p>
            <a:r>
              <a:rPr lang="en-US" dirty="0"/>
              <a:t>KEYNOTE-671: Immune-Mediated AEs and </a:t>
            </a:r>
            <a:br>
              <a:rPr lang="en-US" dirty="0"/>
            </a:br>
            <a:r>
              <a:rPr lang="en-US" dirty="0"/>
              <a:t>Infusion Reactions Across Treatment Phases</a:t>
            </a:r>
          </a:p>
        </p:txBody>
      </p:sp>
      <p:sp>
        <p:nvSpPr>
          <p:cNvPr id="4" name="Content Placeholder 3">
            <a:extLst>
              <a:ext uri="{FF2B5EF4-FFF2-40B4-BE49-F238E27FC236}">
                <a16:creationId xmlns:a16="http://schemas.microsoft.com/office/drawing/2014/main" id="{87E3E2BB-F948-78B7-3DEA-9C5F56D9247F}"/>
              </a:ext>
            </a:extLst>
          </p:cNvPr>
          <p:cNvSpPr>
            <a:spLocks noGrp="1"/>
          </p:cNvSpPr>
          <p:nvPr>
            <p:ph sz="quarter" idx="10"/>
          </p:nvPr>
        </p:nvSpPr>
        <p:spPr/>
        <p:txBody>
          <a:bodyPr/>
          <a:lstStyle/>
          <a:p>
            <a:pPr algn="ctr"/>
            <a:r>
              <a:rPr lang="en-US" dirty="0"/>
              <a:t>Wakelee. ASCO 2023. Abstr LBA100. Wakelee. NEJM. 2023;389:491.  </a:t>
            </a:r>
          </a:p>
        </p:txBody>
      </p:sp>
      <p:sp>
        <p:nvSpPr>
          <p:cNvPr id="266" name="TextBox 265">
            <a:extLst>
              <a:ext uri="{FF2B5EF4-FFF2-40B4-BE49-F238E27FC236}">
                <a16:creationId xmlns:a16="http://schemas.microsoft.com/office/drawing/2014/main" id="{D7921E46-AB53-B0CC-1C1E-93BEC0968F7C}"/>
              </a:ext>
            </a:extLst>
          </p:cNvPr>
          <p:cNvSpPr txBox="1"/>
          <p:nvPr/>
        </p:nvSpPr>
        <p:spPr bwMode="auto">
          <a:xfrm rot="16200000">
            <a:off x="-46453" y="3328354"/>
            <a:ext cx="16177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Incidence (%)</a:t>
            </a:r>
          </a:p>
        </p:txBody>
      </p:sp>
      <p:grpSp>
        <p:nvGrpSpPr>
          <p:cNvPr id="285" name="Group 284">
            <a:extLst>
              <a:ext uri="{FF2B5EF4-FFF2-40B4-BE49-F238E27FC236}">
                <a16:creationId xmlns:a16="http://schemas.microsoft.com/office/drawing/2014/main" id="{6B63DE25-0A58-78D5-A585-67EE7A08E5D7}"/>
              </a:ext>
            </a:extLst>
          </p:cNvPr>
          <p:cNvGrpSpPr/>
          <p:nvPr/>
        </p:nvGrpSpPr>
        <p:grpSpPr>
          <a:xfrm>
            <a:off x="8332325" y="1390639"/>
            <a:ext cx="2933681" cy="1015231"/>
            <a:chOff x="8583927" y="1520111"/>
            <a:chExt cx="2682079" cy="1015231"/>
          </a:xfrm>
        </p:grpSpPr>
        <p:sp>
          <p:nvSpPr>
            <p:cNvPr id="286" name="TextBox 285">
              <a:extLst>
                <a:ext uri="{FF2B5EF4-FFF2-40B4-BE49-F238E27FC236}">
                  <a16:creationId xmlns:a16="http://schemas.microsoft.com/office/drawing/2014/main" id="{01E70267-DD7C-CCDE-8A01-66844781A20F}"/>
                </a:ext>
              </a:extLst>
            </p:cNvPr>
            <p:cNvSpPr txBox="1"/>
            <p:nvPr/>
          </p:nvSpPr>
          <p:spPr bwMode="auto">
            <a:xfrm>
              <a:off x="8583927" y="1950567"/>
              <a:ext cx="18424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600" b="0" dirty="0">
                  <a:latin typeface="Poppins" panose="00000500000000000000" pitchFamily="2" charset="0"/>
                  <a:cs typeface="Poppins" panose="00000500000000000000" pitchFamily="2" charset="0"/>
                </a:rPr>
                <a:t>Pembro + CT arm</a:t>
              </a:r>
            </a:p>
            <a:p>
              <a:pPr algn="r">
                <a:lnSpc>
                  <a:spcPct val="100000"/>
                </a:lnSpc>
                <a:spcBef>
                  <a:spcPts val="0"/>
                </a:spcBef>
                <a:spcAft>
                  <a:spcPct val="0"/>
                </a:spcAft>
                <a:buClrTx/>
                <a:buFontTx/>
                <a:buNone/>
              </a:pPr>
              <a:r>
                <a:rPr lang="en-US" sz="1600" b="0" dirty="0">
                  <a:latin typeface="Poppins" panose="00000500000000000000" pitchFamily="2" charset="0"/>
                  <a:cs typeface="Poppins" panose="00000500000000000000" pitchFamily="2" charset="0"/>
                </a:rPr>
                <a:t>Placebo + CT arm</a:t>
              </a:r>
            </a:p>
          </p:txBody>
        </p:sp>
        <p:sp>
          <p:nvSpPr>
            <p:cNvPr id="287" name="TextBox 286">
              <a:extLst>
                <a:ext uri="{FF2B5EF4-FFF2-40B4-BE49-F238E27FC236}">
                  <a16:creationId xmlns:a16="http://schemas.microsoft.com/office/drawing/2014/main" id="{232EBA33-1F8C-DE15-B8CE-848C5764DE51}"/>
                </a:ext>
              </a:extLst>
            </p:cNvPr>
            <p:cNvSpPr txBox="1"/>
            <p:nvPr/>
          </p:nvSpPr>
          <p:spPr bwMode="auto">
            <a:xfrm>
              <a:off x="10406665" y="1520111"/>
              <a:ext cx="827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latin typeface="Poppins" panose="00000500000000000000" pitchFamily="2" charset="0"/>
                  <a:cs typeface="Poppins" panose="00000500000000000000" pitchFamily="2" charset="0"/>
                </a:rPr>
                <a:t>Grade</a:t>
              </a:r>
            </a:p>
          </p:txBody>
        </p:sp>
        <p:sp>
          <p:nvSpPr>
            <p:cNvPr id="288" name="TextBox 287">
              <a:extLst>
                <a:ext uri="{FF2B5EF4-FFF2-40B4-BE49-F238E27FC236}">
                  <a16:creationId xmlns:a16="http://schemas.microsoft.com/office/drawing/2014/main" id="{75E11190-2607-E2B2-ACC1-205A83C9F7B1}"/>
                </a:ext>
              </a:extLst>
            </p:cNvPr>
            <p:cNvSpPr txBox="1"/>
            <p:nvPr/>
          </p:nvSpPr>
          <p:spPr bwMode="auto">
            <a:xfrm>
              <a:off x="10361878" y="1771502"/>
              <a:ext cx="4667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latin typeface="Poppins" panose="00000500000000000000" pitchFamily="2" charset="0"/>
                  <a:cs typeface="Poppins" panose="00000500000000000000" pitchFamily="2" charset="0"/>
                </a:rPr>
                <a:t>1/2</a:t>
              </a:r>
            </a:p>
          </p:txBody>
        </p:sp>
        <p:sp>
          <p:nvSpPr>
            <p:cNvPr id="289" name="TextBox 288">
              <a:extLst>
                <a:ext uri="{FF2B5EF4-FFF2-40B4-BE49-F238E27FC236}">
                  <a16:creationId xmlns:a16="http://schemas.microsoft.com/office/drawing/2014/main" id="{0EA12A83-A6DF-DC93-AF98-CFBE2A32E14A}"/>
                </a:ext>
              </a:extLst>
            </p:cNvPr>
            <p:cNvSpPr txBox="1"/>
            <p:nvPr/>
          </p:nvSpPr>
          <p:spPr bwMode="auto">
            <a:xfrm>
              <a:off x="10733488" y="1771880"/>
              <a:ext cx="5325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latin typeface="Poppins" panose="00000500000000000000" pitchFamily="2" charset="0"/>
                  <a:cs typeface="Poppins" panose="00000500000000000000" pitchFamily="2" charset="0"/>
                </a:rPr>
                <a:t>3/4</a:t>
              </a:r>
            </a:p>
          </p:txBody>
        </p:sp>
        <p:sp>
          <p:nvSpPr>
            <p:cNvPr id="290" name="Rectangle 289">
              <a:extLst>
                <a:ext uri="{FF2B5EF4-FFF2-40B4-BE49-F238E27FC236}">
                  <a16:creationId xmlns:a16="http://schemas.microsoft.com/office/drawing/2014/main" id="{206242F2-C094-5E55-A0A3-C8848B47C4FF}"/>
                </a:ext>
              </a:extLst>
            </p:cNvPr>
            <p:cNvSpPr/>
            <p:nvPr/>
          </p:nvSpPr>
          <p:spPr bwMode="auto">
            <a:xfrm>
              <a:off x="10510225" y="2077488"/>
              <a:ext cx="158737" cy="15873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291" name="Rectangle 290">
              <a:extLst>
                <a:ext uri="{FF2B5EF4-FFF2-40B4-BE49-F238E27FC236}">
                  <a16:creationId xmlns:a16="http://schemas.microsoft.com/office/drawing/2014/main" id="{49373BE8-4281-DD02-43D9-161FE2830584}"/>
                </a:ext>
              </a:extLst>
            </p:cNvPr>
            <p:cNvSpPr/>
            <p:nvPr/>
          </p:nvSpPr>
          <p:spPr bwMode="auto">
            <a:xfrm>
              <a:off x="10914698" y="2086850"/>
              <a:ext cx="158737" cy="1587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292" name="Rectangle 291">
              <a:extLst>
                <a:ext uri="{FF2B5EF4-FFF2-40B4-BE49-F238E27FC236}">
                  <a16:creationId xmlns:a16="http://schemas.microsoft.com/office/drawing/2014/main" id="{B860DC8C-C9EC-046B-DA80-6EAAF272B3E0}"/>
                </a:ext>
              </a:extLst>
            </p:cNvPr>
            <p:cNvSpPr/>
            <p:nvPr/>
          </p:nvSpPr>
          <p:spPr bwMode="auto">
            <a:xfrm>
              <a:off x="10510225" y="2340602"/>
              <a:ext cx="158737" cy="158737"/>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293" name="Rectangle 292">
              <a:extLst>
                <a:ext uri="{FF2B5EF4-FFF2-40B4-BE49-F238E27FC236}">
                  <a16:creationId xmlns:a16="http://schemas.microsoft.com/office/drawing/2014/main" id="{9B190849-27B9-9A57-BC5C-38EB42E850A6}"/>
                </a:ext>
              </a:extLst>
            </p:cNvPr>
            <p:cNvSpPr/>
            <p:nvPr/>
          </p:nvSpPr>
          <p:spPr bwMode="auto">
            <a:xfrm>
              <a:off x="10914698" y="2349964"/>
              <a:ext cx="158737" cy="1587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grpSp>
      <p:sp>
        <p:nvSpPr>
          <p:cNvPr id="294" name="Rectangle 293">
            <a:extLst>
              <a:ext uri="{FF2B5EF4-FFF2-40B4-BE49-F238E27FC236}">
                <a16:creationId xmlns:a16="http://schemas.microsoft.com/office/drawing/2014/main" id="{A503E828-9FA9-079C-1914-2DD923724996}"/>
              </a:ext>
            </a:extLst>
          </p:cNvPr>
          <p:cNvSpPr/>
          <p:nvPr/>
        </p:nvSpPr>
        <p:spPr bwMode="auto">
          <a:xfrm>
            <a:off x="1714689" y="1821094"/>
            <a:ext cx="253684" cy="3424521"/>
          </a:xfrm>
          <a:prstGeom prst="rect">
            <a:avLst/>
          </a:pr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295" name="Rectangle 294">
            <a:extLst>
              <a:ext uri="{FF2B5EF4-FFF2-40B4-BE49-F238E27FC236}">
                <a16:creationId xmlns:a16="http://schemas.microsoft.com/office/drawing/2014/main" id="{87A70EFA-7418-0F87-72B1-2BAE0BD6546C}"/>
              </a:ext>
            </a:extLst>
          </p:cNvPr>
          <p:cNvSpPr/>
          <p:nvPr/>
        </p:nvSpPr>
        <p:spPr bwMode="auto">
          <a:xfrm>
            <a:off x="1965495" y="4703302"/>
            <a:ext cx="253684" cy="550628"/>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296" name="Rectangle 295">
            <a:extLst>
              <a:ext uri="{FF2B5EF4-FFF2-40B4-BE49-F238E27FC236}">
                <a16:creationId xmlns:a16="http://schemas.microsoft.com/office/drawing/2014/main" id="{711809C1-BF3C-5903-6966-ECD7FFE281CD}"/>
              </a:ext>
            </a:extLst>
          </p:cNvPr>
          <p:cNvSpPr/>
          <p:nvPr/>
        </p:nvSpPr>
        <p:spPr bwMode="auto">
          <a:xfrm>
            <a:off x="2622059" y="3526993"/>
            <a:ext cx="253684" cy="1725800"/>
          </a:xfrm>
          <a:prstGeom prst="rect">
            <a:avLst/>
          </a:pr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17" name="Rectangle 9216">
            <a:extLst>
              <a:ext uri="{FF2B5EF4-FFF2-40B4-BE49-F238E27FC236}">
                <a16:creationId xmlns:a16="http://schemas.microsoft.com/office/drawing/2014/main" id="{49038085-0F13-707B-2B13-D8F8B3D678A3}"/>
              </a:ext>
            </a:extLst>
          </p:cNvPr>
          <p:cNvSpPr/>
          <p:nvPr/>
        </p:nvSpPr>
        <p:spPr bwMode="auto">
          <a:xfrm>
            <a:off x="2876340" y="4232178"/>
            <a:ext cx="253684" cy="1003518"/>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19" name="Rectangle 9218">
            <a:extLst>
              <a:ext uri="{FF2B5EF4-FFF2-40B4-BE49-F238E27FC236}">
                <a16:creationId xmlns:a16="http://schemas.microsoft.com/office/drawing/2014/main" id="{F1297BB5-214F-3C35-C36D-F8178E0D481D}"/>
              </a:ext>
            </a:extLst>
          </p:cNvPr>
          <p:cNvSpPr/>
          <p:nvPr/>
        </p:nvSpPr>
        <p:spPr bwMode="auto">
          <a:xfrm>
            <a:off x="3524628" y="4626165"/>
            <a:ext cx="253684" cy="61818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20" name="Rectangle 9219">
            <a:extLst>
              <a:ext uri="{FF2B5EF4-FFF2-40B4-BE49-F238E27FC236}">
                <a16:creationId xmlns:a16="http://schemas.microsoft.com/office/drawing/2014/main" id="{9E6443BC-6E5A-EE2A-E8CE-148FC4DC2555}"/>
              </a:ext>
            </a:extLst>
          </p:cNvPr>
          <p:cNvSpPr/>
          <p:nvPr/>
        </p:nvSpPr>
        <p:spPr bwMode="auto">
          <a:xfrm>
            <a:off x="3524628" y="3531506"/>
            <a:ext cx="253684" cy="1094659"/>
          </a:xfrm>
          <a:prstGeom prst="rect">
            <a:avLst/>
          </a:pr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22" name="Rectangle 9221">
            <a:extLst>
              <a:ext uri="{FF2B5EF4-FFF2-40B4-BE49-F238E27FC236}">
                <a16:creationId xmlns:a16="http://schemas.microsoft.com/office/drawing/2014/main" id="{953C1BDB-0920-0D0F-20C1-5E76B67B3EB6}"/>
              </a:ext>
            </a:extLst>
          </p:cNvPr>
          <p:cNvSpPr/>
          <p:nvPr/>
        </p:nvSpPr>
        <p:spPr bwMode="auto">
          <a:xfrm>
            <a:off x="3774575" y="5161361"/>
            <a:ext cx="253684" cy="8099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23" name="Rectangle 9222">
            <a:extLst>
              <a:ext uri="{FF2B5EF4-FFF2-40B4-BE49-F238E27FC236}">
                <a16:creationId xmlns:a16="http://schemas.microsoft.com/office/drawing/2014/main" id="{980A628C-F7B7-64C7-5617-A603B57B321F}"/>
              </a:ext>
            </a:extLst>
          </p:cNvPr>
          <p:cNvSpPr/>
          <p:nvPr/>
        </p:nvSpPr>
        <p:spPr bwMode="auto">
          <a:xfrm>
            <a:off x="3774575" y="4703237"/>
            <a:ext cx="253684" cy="469023"/>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24" name="Rectangle 9223">
            <a:extLst>
              <a:ext uri="{FF2B5EF4-FFF2-40B4-BE49-F238E27FC236}">
                <a16:creationId xmlns:a16="http://schemas.microsoft.com/office/drawing/2014/main" id="{F68547C8-7F72-EB5F-B3F0-11459EE623CF}"/>
              </a:ext>
            </a:extLst>
          </p:cNvPr>
          <p:cNvSpPr/>
          <p:nvPr/>
        </p:nvSpPr>
        <p:spPr bwMode="auto">
          <a:xfrm>
            <a:off x="4432782" y="4772584"/>
            <a:ext cx="253684" cy="46902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25" name="Rectangle 9224">
            <a:extLst>
              <a:ext uri="{FF2B5EF4-FFF2-40B4-BE49-F238E27FC236}">
                <a16:creationId xmlns:a16="http://schemas.microsoft.com/office/drawing/2014/main" id="{9A46F291-EC60-F900-7291-81F3560DF1AB}"/>
              </a:ext>
            </a:extLst>
          </p:cNvPr>
          <p:cNvSpPr/>
          <p:nvPr/>
        </p:nvSpPr>
        <p:spPr bwMode="auto">
          <a:xfrm>
            <a:off x="4432782" y="4548317"/>
            <a:ext cx="253684" cy="231206"/>
          </a:xfrm>
          <a:prstGeom prst="rect">
            <a:avLst/>
          </a:pr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28" name="Rectangle 9227">
            <a:extLst>
              <a:ext uri="{FF2B5EF4-FFF2-40B4-BE49-F238E27FC236}">
                <a16:creationId xmlns:a16="http://schemas.microsoft.com/office/drawing/2014/main" id="{58AF06A7-99F6-5647-7357-C3146E29C011}"/>
              </a:ext>
            </a:extLst>
          </p:cNvPr>
          <p:cNvSpPr/>
          <p:nvPr/>
        </p:nvSpPr>
        <p:spPr bwMode="auto">
          <a:xfrm>
            <a:off x="5344179" y="5008044"/>
            <a:ext cx="253684" cy="2335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29" name="Rectangle 9228">
            <a:extLst>
              <a:ext uri="{FF2B5EF4-FFF2-40B4-BE49-F238E27FC236}">
                <a16:creationId xmlns:a16="http://schemas.microsoft.com/office/drawing/2014/main" id="{1A09AA94-BAE6-8CEF-305E-A71FAD24899F}"/>
              </a:ext>
            </a:extLst>
          </p:cNvPr>
          <p:cNvSpPr/>
          <p:nvPr/>
        </p:nvSpPr>
        <p:spPr bwMode="auto">
          <a:xfrm>
            <a:off x="5344179" y="4849891"/>
            <a:ext cx="253684" cy="158152"/>
          </a:xfrm>
          <a:prstGeom prst="rect">
            <a:avLst/>
          </a:pr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33" name="Rectangle 9232">
            <a:extLst>
              <a:ext uri="{FF2B5EF4-FFF2-40B4-BE49-F238E27FC236}">
                <a16:creationId xmlns:a16="http://schemas.microsoft.com/office/drawing/2014/main" id="{8FF16FF8-5D32-10A4-95C9-DF1E65B74FE6}"/>
              </a:ext>
            </a:extLst>
          </p:cNvPr>
          <p:cNvSpPr/>
          <p:nvPr/>
        </p:nvSpPr>
        <p:spPr bwMode="auto">
          <a:xfrm>
            <a:off x="6248276" y="4849891"/>
            <a:ext cx="253684" cy="395724"/>
          </a:xfrm>
          <a:prstGeom prst="rect">
            <a:avLst/>
          </a:pr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34" name="Rectangle 9233">
            <a:extLst>
              <a:ext uri="{FF2B5EF4-FFF2-40B4-BE49-F238E27FC236}">
                <a16:creationId xmlns:a16="http://schemas.microsoft.com/office/drawing/2014/main" id="{C695FCA0-95AA-1499-A965-7F04AA4B860C}"/>
              </a:ext>
            </a:extLst>
          </p:cNvPr>
          <p:cNvSpPr/>
          <p:nvPr/>
        </p:nvSpPr>
        <p:spPr bwMode="auto">
          <a:xfrm>
            <a:off x="6504302" y="4779523"/>
            <a:ext cx="253684" cy="473270"/>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36" name="Rectangle 9235">
            <a:extLst>
              <a:ext uri="{FF2B5EF4-FFF2-40B4-BE49-F238E27FC236}">
                <a16:creationId xmlns:a16="http://schemas.microsoft.com/office/drawing/2014/main" id="{FF558A83-9DDD-2492-0723-7FA61B13386D}"/>
              </a:ext>
            </a:extLst>
          </p:cNvPr>
          <p:cNvSpPr/>
          <p:nvPr/>
        </p:nvSpPr>
        <p:spPr bwMode="auto">
          <a:xfrm>
            <a:off x="7151981" y="4931312"/>
            <a:ext cx="253684" cy="307438"/>
          </a:xfrm>
          <a:prstGeom prst="rect">
            <a:avLst/>
          </a:pr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37" name="Rectangle 9236">
            <a:extLst>
              <a:ext uri="{FF2B5EF4-FFF2-40B4-BE49-F238E27FC236}">
                <a16:creationId xmlns:a16="http://schemas.microsoft.com/office/drawing/2014/main" id="{04EBE961-F3A5-A35E-9C3F-F7989541406D}"/>
              </a:ext>
            </a:extLst>
          </p:cNvPr>
          <p:cNvSpPr/>
          <p:nvPr/>
        </p:nvSpPr>
        <p:spPr bwMode="auto">
          <a:xfrm>
            <a:off x="7408007" y="5164968"/>
            <a:ext cx="253684" cy="7811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38" name="Rectangle 9237">
            <a:extLst>
              <a:ext uri="{FF2B5EF4-FFF2-40B4-BE49-F238E27FC236}">
                <a16:creationId xmlns:a16="http://schemas.microsoft.com/office/drawing/2014/main" id="{B4FC4642-3AEE-314B-9211-9AE269773B31}"/>
              </a:ext>
            </a:extLst>
          </p:cNvPr>
          <p:cNvSpPr/>
          <p:nvPr/>
        </p:nvSpPr>
        <p:spPr bwMode="auto">
          <a:xfrm>
            <a:off x="8067089" y="5163852"/>
            <a:ext cx="253684" cy="8200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39" name="Rectangle 9238">
            <a:extLst>
              <a:ext uri="{FF2B5EF4-FFF2-40B4-BE49-F238E27FC236}">
                <a16:creationId xmlns:a16="http://schemas.microsoft.com/office/drawing/2014/main" id="{784E8559-3678-1EB7-DADE-FD38DE6C4511}"/>
              </a:ext>
            </a:extLst>
          </p:cNvPr>
          <p:cNvSpPr/>
          <p:nvPr/>
        </p:nvSpPr>
        <p:spPr bwMode="auto">
          <a:xfrm>
            <a:off x="8067089" y="4931311"/>
            <a:ext cx="253684" cy="232541"/>
          </a:xfrm>
          <a:prstGeom prst="rect">
            <a:avLst/>
          </a:pr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40" name="Rectangle 9239">
            <a:extLst>
              <a:ext uri="{FF2B5EF4-FFF2-40B4-BE49-F238E27FC236}">
                <a16:creationId xmlns:a16="http://schemas.microsoft.com/office/drawing/2014/main" id="{17693AA0-D0D8-2981-D4FF-49A3E6F58D52}"/>
              </a:ext>
            </a:extLst>
          </p:cNvPr>
          <p:cNvSpPr/>
          <p:nvPr/>
        </p:nvSpPr>
        <p:spPr bwMode="auto">
          <a:xfrm>
            <a:off x="8321370" y="5082446"/>
            <a:ext cx="253684" cy="15883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41" name="Rectangle 9240">
            <a:extLst>
              <a:ext uri="{FF2B5EF4-FFF2-40B4-BE49-F238E27FC236}">
                <a16:creationId xmlns:a16="http://schemas.microsoft.com/office/drawing/2014/main" id="{961B6123-B113-98C2-BD44-B6F95A73F479}"/>
              </a:ext>
            </a:extLst>
          </p:cNvPr>
          <p:cNvSpPr/>
          <p:nvPr/>
        </p:nvSpPr>
        <p:spPr bwMode="auto">
          <a:xfrm>
            <a:off x="8960165" y="5155447"/>
            <a:ext cx="253684" cy="873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42" name="Rectangle 9241">
            <a:extLst>
              <a:ext uri="{FF2B5EF4-FFF2-40B4-BE49-F238E27FC236}">
                <a16:creationId xmlns:a16="http://schemas.microsoft.com/office/drawing/2014/main" id="{BF7EEED8-B153-5196-A4A8-C3F6BE567129}"/>
              </a:ext>
            </a:extLst>
          </p:cNvPr>
          <p:cNvSpPr/>
          <p:nvPr/>
        </p:nvSpPr>
        <p:spPr bwMode="auto">
          <a:xfrm>
            <a:off x="8960165" y="5082446"/>
            <a:ext cx="253684" cy="74628"/>
          </a:xfrm>
          <a:prstGeom prst="rect">
            <a:avLst/>
          </a:pr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47" name="Rectangle 9246">
            <a:extLst>
              <a:ext uri="{FF2B5EF4-FFF2-40B4-BE49-F238E27FC236}">
                <a16:creationId xmlns:a16="http://schemas.microsoft.com/office/drawing/2014/main" id="{B91CE216-ED77-01A8-B022-30120AA30F07}"/>
              </a:ext>
            </a:extLst>
          </p:cNvPr>
          <p:cNvSpPr/>
          <p:nvPr/>
        </p:nvSpPr>
        <p:spPr bwMode="auto">
          <a:xfrm>
            <a:off x="10121561" y="5080602"/>
            <a:ext cx="253684" cy="87370"/>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50" name="Rectangle 9249">
            <a:extLst>
              <a:ext uri="{FF2B5EF4-FFF2-40B4-BE49-F238E27FC236}">
                <a16:creationId xmlns:a16="http://schemas.microsoft.com/office/drawing/2014/main" id="{372DA9C0-0223-E40F-44E9-C461755B52C9}"/>
              </a:ext>
            </a:extLst>
          </p:cNvPr>
          <p:cNvSpPr/>
          <p:nvPr/>
        </p:nvSpPr>
        <p:spPr bwMode="auto">
          <a:xfrm>
            <a:off x="11027276" y="5162445"/>
            <a:ext cx="253684" cy="873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51" name="Rectangle 9250">
            <a:extLst>
              <a:ext uri="{FF2B5EF4-FFF2-40B4-BE49-F238E27FC236}">
                <a16:creationId xmlns:a16="http://schemas.microsoft.com/office/drawing/2014/main" id="{D044A6DA-4D4F-2AFF-3AC7-B7BB40461981}"/>
              </a:ext>
            </a:extLst>
          </p:cNvPr>
          <p:cNvSpPr/>
          <p:nvPr/>
        </p:nvSpPr>
        <p:spPr bwMode="auto">
          <a:xfrm>
            <a:off x="11027276" y="5076441"/>
            <a:ext cx="253684" cy="87371"/>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sp>
        <p:nvSpPr>
          <p:cNvPr id="9265" name="TextBox 9264">
            <a:extLst>
              <a:ext uri="{FF2B5EF4-FFF2-40B4-BE49-F238E27FC236}">
                <a16:creationId xmlns:a16="http://schemas.microsoft.com/office/drawing/2014/main" id="{1EB69D9E-DF3C-E8EF-79A5-284B46920B0D}"/>
              </a:ext>
            </a:extLst>
          </p:cNvPr>
          <p:cNvSpPr txBox="1"/>
          <p:nvPr/>
        </p:nvSpPr>
        <p:spPr bwMode="auto">
          <a:xfrm>
            <a:off x="1667445" y="1583860"/>
            <a:ext cx="3481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11.1</a:t>
            </a:r>
          </a:p>
        </p:txBody>
      </p:sp>
      <p:sp>
        <p:nvSpPr>
          <p:cNvPr id="9266" name="TextBox 9265">
            <a:extLst>
              <a:ext uri="{FF2B5EF4-FFF2-40B4-BE49-F238E27FC236}">
                <a16:creationId xmlns:a16="http://schemas.microsoft.com/office/drawing/2014/main" id="{0CB03791-67F0-0A9C-90DF-3CAD5581BFBF}"/>
              </a:ext>
            </a:extLst>
          </p:cNvPr>
          <p:cNvSpPr txBox="1"/>
          <p:nvPr/>
        </p:nvSpPr>
        <p:spPr bwMode="auto">
          <a:xfrm>
            <a:off x="1914209" y="4455039"/>
            <a:ext cx="3481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1.8</a:t>
            </a:r>
          </a:p>
        </p:txBody>
      </p:sp>
      <p:sp>
        <p:nvSpPr>
          <p:cNvPr id="9267" name="TextBox 9266">
            <a:extLst>
              <a:ext uri="{FF2B5EF4-FFF2-40B4-BE49-F238E27FC236}">
                <a16:creationId xmlns:a16="http://schemas.microsoft.com/office/drawing/2014/main" id="{831DEB98-B943-5EF7-FA90-9F2919095E5C}"/>
              </a:ext>
            </a:extLst>
          </p:cNvPr>
          <p:cNvSpPr txBox="1"/>
          <p:nvPr/>
        </p:nvSpPr>
        <p:spPr bwMode="auto">
          <a:xfrm>
            <a:off x="2550661" y="3299030"/>
            <a:ext cx="39145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5.6</a:t>
            </a:r>
          </a:p>
        </p:txBody>
      </p:sp>
      <p:sp>
        <p:nvSpPr>
          <p:cNvPr id="9268" name="TextBox 9267">
            <a:extLst>
              <a:ext uri="{FF2B5EF4-FFF2-40B4-BE49-F238E27FC236}">
                <a16:creationId xmlns:a16="http://schemas.microsoft.com/office/drawing/2014/main" id="{08AC2092-0395-F7B8-C17B-C675FB1126BA}"/>
              </a:ext>
            </a:extLst>
          </p:cNvPr>
          <p:cNvSpPr txBox="1"/>
          <p:nvPr/>
        </p:nvSpPr>
        <p:spPr bwMode="auto">
          <a:xfrm>
            <a:off x="2813066" y="3997045"/>
            <a:ext cx="3802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3.3</a:t>
            </a:r>
          </a:p>
        </p:txBody>
      </p:sp>
      <p:sp>
        <p:nvSpPr>
          <p:cNvPr id="9269" name="TextBox 9268">
            <a:extLst>
              <a:ext uri="{FF2B5EF4-FFF2-40B4-BE49-F238E27FC236}">
                <a16:creationId xmlns:a16="http://schemas.microsoft.com/office/drawing/2014/main" id="{02AEC574-16AF-603D-09F9-69A22A86F809}"/>
              </a:ext>
            </a:extLst>
          </p:cNvPr>
          <p:cNvSpPr txBox="1"/>
          <p:nvPr/>
        </p:nvSpPr>
        <p:spPr bwMode="auto">
          <a:xfrm>
            <a:off x="3457142" y="3315080"/>
            <a:ext cx="39145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5.6</a:t>
            </a:r>
          </a:p>
        </p:txBody>
      </p:sp>
      <p:sp>
        <p:nvSpPr>
          <p:cNvPr id="9270" name="TextBox 9269">
            <a:extLst>
              <a:ext uri="{FF2B5EF4-FFF2-40B4-BE49-F238E27FC236}">
                <a16:creationId xmlns:a16="http://schemas.microsoft.com/office/drawing/2014/main" id="{2DDC62E4-4A9B-C686-46E4-D1B5F72FAB42}"/>
              </a:ext>
            </a:extLst>
          </p:cNvPr>
          <p:cNvSpPr txBox="1"/>
          <p:nvPr/>
        </p:nvSpPr>
        <p:spPr bwMode="auto">
          <a:xfrm>
            <a:off x="3729200" y="4472672"/>
            <a:ext cx="3481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1.8</a:t>
            </a:r>
          </a:p>
        </p:txBody>
      </p:sp>
      <p:sp>
        <p:nvSpPr>
          <p:cNvPr id="9271" name="TextBox 9270">
            <a:extLst>
              <a:ext uri="{FF2B5EF4-FFF2-40B4-BE49-F238E27FC236}">
                <a16:creationId xmlns:a16="http://schemas.microsoft.com/office/drawing/2014/main" id="{FD3BDB7A-6021-8E15-97A7-D557C9F1E45F}"/>
              </a:ext>
            </a:extLst>
          </p:cNvPr>
          <p:cNvSpPr txBox="1"/>
          <p:nvPr/>
        </p:nvSpPr>
        <p:spPr bwMode="auto">
          <a:xfrm>
            <a:off x="4370309" y="4319136"/>
            <a:ext cx="37863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2.3</a:t>
            </a:r>
          </a:p>
        </p:txBody>
      </p:sp>
      <p:sp>
        <p:nvSpPr>
          <p:cNvPr id="9272" name="TextBox 9271">
            <a:extLst>
              <a:ext uri="{FF2B5EF4-FFF2-40B4-BE49-F238E27FC236}">
                <a16:creationId xmlns:a16="http://schemas.microsoft.com/office/drawing/2014/main" id="{367E9CC3-709D-5237-F356-CA7ABAB69823}"/>
              </a:ext>
            </a:extLst>
          </p:cNvPr>
          <p:cNvSpPr txBox="1"/>
          <p:nvPr/>
        </p:nvSpPr>
        <p:spPr bwMode="auto">
          <a:xfrm>
            <a:off x="4698727" y="4974086"/>
            <a:ext cx="272831" cy="2616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0</a:t>
            </a:r>
          </a:p>
        </p:txBody>
      </p:sp>
      <p:sp>
        <p:nvSpPr>
          <p:cNvPr id="9273" name="TextBox 9272">
            <a:extLst>
              <a:ext uri="{FF2B5EF4-FFF2-40B4-BE49-F238E27FC236}">
                <a16:creationId xmlns:a16="http://schemas.microsoft.com/office/drawing/2014/main" id="{2FAD03A7-C7A3-76E9-7869-050F40D66716}"/>
              </a:ext>
            </a:extLst>
          </p:cNvPr>
          <p:cNvSpPr txBox="1"/>
          <p:nvPr/>
        </p:nvSpPr>
        <p:spPr bwMode="auto">
          <a:xfrm>
            <a:off x="5296491" y="4615587"/>
            <a:ext cx="34176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1.3</a:t>
            </a:r>
          </a:p>
        </p:txBody>
      </p:sp>
      <p:sp>
        <p:nvSpPr>
          <p:cNvPr id="9274" name="TextBox 9273">
            <a:extLst>
              <a:ext uri="{FF2B5EF4-FFF2-40B4-BE49-F238E27FC236}">
                <a16:creationId xmlns:a16="http://schemas.microsoft.com/office/drawing/2014/main" id="{8C30E95B-5C64-43EE-505F-25175780F437}"/>
              </a:ext>
            </a:extLst>
          </p:cNvPr>
          <p:cNvSpPr txBox="1"/>
          <p:nvPr/>
        </p:nvSpPr>
        <p:spPr bwMode="auto">
          <a:xfrm>
            <a:off x="5595751" y="4975980"/>
            <a:ext cx="272831" cy="2616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0</a:t>
            </a:r>
          </a:p>
        </p:txBody>
      </p:sp>
      <p:sp>
        <p:nvSpPr>
          <p:cNvPr id="9275" name="TextBox 9274">
            <a:extLst>
              <a:ext uri="{FF2B5EF4-FFF2-40B4-BE49-F238E27FC236}">
                <a16:creationId xmlns:a16="http://schemas.microsoft.com/office/drawing/2014/main" id="{6412F1F8-D289-6B51-74BC-362134ECEBCA}"/>
              </a:ext>
            </a:extLst>
          </p:cNvPr>
          <p:cNvSpPr txBox="1"/>
          <p:nvPr/>
        </p:nvSpPr>
        <p:spPr bwMode="auto">
          <a:xfrm>
            <a:off x="6198569" y="4618037"/>
            <a:ext cx="34176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1.3</a:t>
            </a:r>
          </a:p>
        </p:txBody>
      </p:sp>
      <p:sp>
        <p:nvSpPr>
          <p:cNvPr id="9276" name="TextBox 9275">
            <a:extLst>
              <a:ext uri="{FF2B5EF4-FFF2-40B4-BE49-F238E27FC236}">
                <a16:creationId xmlns:a16="http://schemas.microsoft.com/office/drawing/2014/main" id="{9C485926-B1F6-D2A7-703D-C0035F1C92C7}"/>
              </a:ext>
            </a:extLst>
          </p:cNvPr>
          <p:cNvSpPr txBox="1"/>
          <p:nvPr/>
        </p:nvSpPr>
        <p:spPr bwMode="auto">
          <a:xfrm>
            <a:off x="6440123" y="4541261"/>
            <a:ext cx="34657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1.5</a:t>
            </a:r>
          </a:p>
        </p:txBody>
      </p:sp>
      <p:sp>
        <p:nvSpPr>
          <p:cNvPr id="9277" name="TextBox 9276">
            <a:extLst>
              <a:ext uri="{FF2B5EF4-FFF2-40B4-BE49-F238E27FC236}">
                <a16:creationId xmlns:a16="http://schemas.microsoft.com/office/drawing/2014/main" id="{AA68AEC2-2058-B3C3-EC71-94CB98666C2F}"/>
              </a:ext>
            </a:extLst>
          </p:cNvPr>
          <p:cNvSpPr txBox="1"/>
          <p:nvPr/>
        </p:nvSpPr>
        <p:spPr bwMode="auto">
          <a:xfrm>
            <a:off x="7098242" y="4697447"/>
            <a:ext cx="34657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1.0</a:t>
            </a:r>
          </a:p>
        </p:txBody>
      </p:sp>
      <p:sp>
        <p:nvSpPr>
          <p:cNvPr id="9278" name="TextBox 9277">
            <a:extLst>
              <a:ext uri="{FF2B5EF4-FFF2-40B4-BE49-F238E27FC236}">
                <a16:creationId xmlns:a16="http://schemas.microsoft.com/office/drawing/2014/main" id="{2F0791BC-4E5C-BFDC-F694-E754095057A7}"/>
              </a:ext>
            </a:extLst>
          </p:cNvPr>
          <p:cNvSpPr txBox="1"/>
          <p:nvPr/>
        </p:nvSpPr>
        <p:spPr bwMode="auto">
          <a:xfrm>
            <a:off x="7339001" y="4933642"/>
            <a:ext cx="385041" cy="2616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0.3</a:t>
            </a:r>
          </a:p>
        </p:txBody>
      </p:sp>
      <p:sp>
        <p:nvSpPr>
          <p:cNvPr id="9279" name="TextBox 9278">
            <a:extLst>
              <a:ext uri="{FF2B5EF4-FFF2-40B4-BE49-F238E27FC236}">
                <a16:creationId xmlns:a16="http://schemas.microsoft.com/office/drawing/2014/main" id="{7B19468F-078B-34B0-620B-06EBC9DEBC77}"/>
              </a:ext>
            </a:extLst>
          </p:cNvPr>
          <p:cNvSpPr txBox="1"/>
          <p:nvPr/>
        </p:nvSpPr>
        <p:spPr bwMode="auto">
          <a:xfrm>
            <a:off x="8006561" y="4690268"/>
            <a:ext cx="39145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0.8</a:t>
            </a:r>
          </a:p>
        </p:txBody>
      </p:sp>
      <p:sp>
        <p:nvSpPr>
          <p:cNvPr id="9280" name="TextBox 9279">
            <a:extLst>
              <a:ext uri="{FF2B5EF4-FFF2-40B4-BE49-F238E27FC236}">
                <a16:creationId xmlns:a16="http://schemas.microsoft.com/office/drawing/2014/main" id="{199978E0-52C1-8228-3431-6FE834D070AA}"/>
              </a:ext>
            </a:extLst>
          </p:cNvPr>
          <p:cNvSpPr txBox="1"/>
          <p:nvPr/>
        </p:nvSpPr>
        <p:spPr bwMode="auto">
          <a:xfrm>
            <a:off x="8262504" y="4861987"/>
            <a:ext cx="3898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0.5</a:t>
            </a:r>
          </a:p>
        </p:txBody>
      </p:sp>
      <p:sp>
        <p:nvSpPr>
          <p:cNvPr id="9281" name="TextBox 9280">
            <a:extLst>
              <a:ext uri="{FF2B5EF4-FFF2-40B4-BE49-F238E27FC236}">
                <a16:creationId xmlns:a16="http://schemas.microsoft.com/office/drawing/2014/main" id="{46B83CCE-C341-E9C5-BC97-A81F1387E34B}"/>
              </a:ext>
            </a:extLst>
          </p:cNvPr>
          <p:cNvSpPr txBox="1"/>
          <p:nvPr/>
        </p:nvSpPr>
        <p:spPr bwMode="auto">
          <a:xfrm>
            <a:off x="8897877" y="4841947"/>
            <a:ext cx="3898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0.5</a:t>
            </a:r>
          </a:p>
        </p:txBody>
      </p:sp>
      <p:sp>
        <p:nvSpPr>
          <p:cNvPr id="9282" name="TextBox 9281">
            <a:extLst>
              <a:ext uri="{FF2B5EF4-FFF2-40B4-BE49-F238E27FC236}">
                <a16:creationId xmlns:a16="http://schemas.microsoft.com/office/drawing/2014/main" id="{7F3F603D-3E14-6194-914C-0A32BD0857BE}"/>
              </a:ext>
            </a:extLst>
          </p:cNvPr>
          <p:cNvSpPr txBox="1"/>
          <p:nvPr/>
        </p:nvSpPr>
        <p:spPr bwMode="auto">
          <a:xfrm>
            <a:off x="9215563" y="4984209"/>
            <a:ext cx="272831" cy="2616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0</a:t>
            </a:r>
          </a:p>
        </p:txBody>
      </p:sp>
      <p:sp>
        <p:nvSpPr>
          <p:cNvPr id="9283" name="TextBox 9282">
            <a:extLst>
              <a:ext uri="{FF2B5EF4-FFF2-40B4-BE49-F238E27FC236}">
                <a16:creationId xmlns:a16="http://schemas.microsoft.com/office/drawing/2014/main" id="{4D18D129-2B7D-5B28-CBBD-A818220ADF1E}"/>
              </a:ext>
            </a:extLst>
          </p:cNvPr>
          <p:cNvSpPr txBox="1"/>
          <p:nvPr/>
        </p:nvSpPr>
        <p:spPr bwMode="auto">
          <a:xfrm>
            <a:off x="9826932" y="4982745"/>
            <a:ext cx="272831" cy="2616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0</a:t>
            </a:r>
          </a:p>
        </p:txBody>
      </p:sp>
      <p:sp>
        <p:nvSpPr>
          <p:cNvPr id="9284" name="TextBox 9283">
            <a:extLst>
              <a:ext uri="{FF2B5EF4-FFF2-40B4-BE49-F238E27FC236}">
                <a16:creationId xmlns:a16="http://schemas.microsoft.com/office/drawing/2014/main" id="{BAC528F1-E75D-5093-5174-424AA288A795}"/>
              </a:ext>
            </a:extLst>
          </p:cNvPr>
          <p:cNvSpPr txBox="1"/>
          <p:nvPr/>
        </p:nvSpPr>
        <p:spPr bwMode="auto">
          <a:xfrm>
            <a:off x="10045927" y="4851099"/>
            <a:ext cx="3898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0.5</a:t>
            </a:r>
          </a:p>
        </p:txBody>
      </p:sp>
      <p:sp>
        <p:nvSpPr>
          <p:cNvPr id="9285" name="TextBox 9284">
            <a:extLst>
              <a:ext uri="{FF2B5EF4-FFF2-40B4-BE49-F238E27FC236}">
                <a16:creationId xmlns:a16="http://schemas.microsoft.com/office/drawing/2014/main" id="{68303412-2F86-E22B-3B1D-FD696126A188}"/>
              </a:ext>
            </a:extLst>
          </p:cNvPr>
          <p:cNvSpPr txBox="1"/>
          <p:nvPr/>
        </p:nvSpPr>
        <p:spPr bwMode="auto">
          <a:xfrm>
            <a:off x="10734765" y="4975979"/>
            <a:ext cx="272831" cy="2616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0</a:t>
            </a:r>
          </a:p>
        </p:txBody>
      </p:sp>
      <p:sp>
        <p:nvSpPr>
          <p:cNvPr id="9286" name="TextBox 9285">
            <a:extLst>
              <a:ext uri="{FF2B5EF4-FFF2-40B4-BE49-F238E27FC236}">
                <a16:creationId xmlns:a16="http://schemas.microsoft.com/office/drawing/2014/main" id="{CBA65CC1-BF31-1262-00D6-FAE9FAAADF27}"/>
              </a:ext>
            </a:extLst>
          </p:cNvPr>
          <p:cNvSpPr txBox="1"/>
          <p:nvPr/>
        </p:nvSpPr>
        <p:spPr bwMode="auto">
          <a:xfrm>
            <a:off x="10953599" y="4853730"/>
            <a:ext cx="3898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latin typeface="Poppins" panose="00000500000000000000" pitchFamily="2" charset="0"/>
                <a:cs typeface="Poppins" panose="00000500000000000000" pitchFamily="2" charset="0"/>
              </a:rPr>
              <a:t>0.5</a:t>
            </a:r>
          </a:p>
        </p:txBody>
      </p:sp>
      <p:grpSp>
        <p:nvGrpSpPr>
          <p:cNvPr id="9305" name="Group 9304">
            <a:extLst>
              <a:ext uri="{FF2B5EF4-FFF2-40B4-BE49-F238E27FC236}">
                <a16:creationId xmlns:a16="http://schemas.microsoft.com/office/drawing/2014/main" id="{79D24B23-D17E-7A0A-7789-1D50B58FFA40}"/>
              </a:ext>
            </a:extLst>
          </p:cNvPr>
          <p:cNvGrpSpPr/>
          <p:nvPr/>
        </p:nvGrpSpPr>
        <p:grpSpPr>
          <a:xfrm>
            <a:off x="1029982" y="3212001"/>
            <a:ext cx="314510" cy="1864033"/>
            <a:chOff x="1444224" y="1778645"/>
            <a:chExt cx="314510" cy="3681793"/>
          </a:xfrm>
        </p:grpSpPr>
        <p:sp>
          <p:nvSpPr>
            <p:cNvPr id="9306" name="TextBox 9305">
              <a:extLst>
                <a:ext uri="{FF2B5EF4-FFF2-40B4-BE49-F238E27FC236}">
                  <a16:creationId xmlns:a16="http://schemas.microsoft.com/office/drawing/2014/main" id="{12B84E61-F586-D72C-2E3A-6C23DF269E64}"/>
                </a:ext>
              </a:extLst>
            </p:cNvPr>
            <p:cNvSpPr txBox="1"/>
            <p:nvPr/>
          </p:nvSpPr>
          <p:spPr bwMode="auto">
            <a:xfrm>
              <a:off x="1444224" y="1778645"/>
              <a:ext cx="314510" cy="66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6</a:t>
              </a:r>
            </a:p>
          </p:txBody>
        </p:sp>
        <p:sp>
          <p:nvSpPr>
            <p:cNvPr id="9307" name="TextBox 9306">
              <a:extLst>
                <a:ext uri="{FF2B5EF4-FFF2-40B4-BE49-F238E27FC236}">
                  <a16:creationId xmlns:a16="http://schemas.microsoft.com/office/drawing/2014/main" id="{F953F8BF-01D4-3847-0F81-D20979137AA3}"/>
                </a:ext>
              </a:extLst>
            </p:cNvPr>
            <p:cNvSpPr txBox="1"/>
            <p:nvPr/>
          </p:nvSpPr>
          <p:spPr bwMode="auto">
            <a:xfrm>
              <a:off x="1445828" y="2390159"/>
              <a:ext cx="312906" cy="66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5</a:t>
              </a:r>
            </a:p>
          </p:txBody>
        </p:sp>
        <p:sp>
          <p:nvSpPr>
            <p:cNvPr id="9308" name="TextBox 9307">
              <a:extLst>
                <a:ext uri="{FF2B5EF4-FFF2-40B4-BE49-F238E27FC236}">
                  <a16:creationId xmlns:a16="http://schemas.microsoft.com/office/drawing/2014/main" id="{22F86028-A807-EDBC-9CD4-55DC240766D1}"/>
                </a:ext>
              </a:extLst>
            </p:cNvPr>
            <p:cNvSpPr txBox="1"/>
            <p:nvPr/>
          </p:nvSpPr>
          <p:spPr bwMode="auto">
            <a:xfrm>
              <a:off x="1444224" y="2977950"/>
              <a:ext cx="314510" cy="66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4</a:t>
              </a:r>
            </a:p>
          </p:txBody>
        </p:sp>
        <p:sp>
          <p:nvSpPr>
            <p:cNvPr id="9309" name="TextBox 9308">
              <a:extLst>
                <a:ext uri="{FF2B5EF4-FFF2-40B4-BE49-F238E27FC236}">
                  <a16:creationId xmlns:a16="http://schemas.microsoft.com/office/drawing/2014/main" id="{032C38C8-A16B-AA26-33BB-335FAB3F684F}"/>
                </a:ext>
              </a:extLst>
            </p:cNvPr>
            <p:cNvSpPr txBox="1"/>
            <p:nvPr/>
          </p:nvSpPr>
          <p:spPr bwMode="auto">
            <a:xfrm>
              <a:off x="1453843" y="3589465"/>
              <a:ext cx="304891" cy="66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3</a:t>
              </a:r>
            </a:p>
          </p:txBody>
        </p:sp>
        <p:sp>
          <p:nvSpPr>
            <p:cNvPr id="9310" name="TextBox 9309">
              <a:extLst>
                <a:ext uri="{FF2B5EF4-FFF2-40B4-BE49-F238E27FC236}">
                  <a16:creationId xmlns:a16="http://schemas.microsoft.com/office/drawing/2014/main" id="{A01F0F04-8A46-8405-A253-572EC675E49A}"/>
                </a:ext>
              </a:extLst>
            </p:cNvPr>
            <p:cNvSpPr txBox="1"/>
            <p:nvPr/>
          </p:nvSpPr>
          <p:spPr bwMode="auto">
            <a:xfrm>
              <a:off x="1455446" y="4180220"/>
              <a:ext cx="303288" cy="66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2</a:t>
              </a:r>
            </a:p>
          </p:txBody>
        </p:sp>
        <p:sp>
          <p:nvSpPr>
            <p:cNvPr id="9311" name="TextBox 9310">
              <a:extLst>
                <a:ext uri="{FF2B5EF4-FFF2-40B4-BE49-F238E27FC236}">
                  <a16:creationId xmlns:a16="http://schemas.microsoft.com/office/drawing/2014/main" id="{489D4F43-D1A3-A610-9CEB-4536E39EDC45}"/>
                </a:ext>
              </a:extLst>
            </p:cNvPr>
            <p:cNvSpPr txBox="1"/>
            <p:nvPr/>
          </p:nvSpPr>
          <p:spPr bwMode="auto">
            <a:xfrm>
              <a:off x="1508344" y="4791734"/>
              <a:ext cx="250390" cy="66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1</a:t>
              </a:r>
            </a:p>
          </p:txBody>
        </p:sp>
      </p:grpSp>
      <p:sp>
        <p:nvSpPr>
          <p:cNvPr id="9312" name="TextBox 9311">
            <a:extLst>
              <a:ext uri="{FF2B5EF4-FFF2-40B4-BE49-F238E27FC236}">
                <a16:creationId xmlns:a16="http://schemas.microsoft.com/office/drawing/2014/main" id="{0F867AE6-D852-54F8-CB56-CC8E1DE766FF}"/>
              </a:ext>
            </a:extLst>
          </p:cNvPr>
          <p:cNvSpPr txBox="1"/>
          <p:nvPr/>
        </p:nvSpPr>
        <p:spPr bwMode="auto">
          <a:xfrm>
            <a:off x="1027390" y="5052318"/>
            <a:ext cx="312906" cy="33855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r">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0</a:t>
            </a:r>
          </a:p>
        </p:txBody>
      </p:sp>
      <p:sp>
        <p:nvSpPr>
          <p:cNvPr id="9316" name="Rectangle 9315">
            <a:extLst>
              <a:ext uri="{FF2B5EF4-FFF2-40B4-BE49-F238E27FC236}">
                <a16:creationId xmlns:a16="http://schemas.microsoft.com/office/drawing/2014/main" id="{AC62F8F0-165D-F813-7FC5-1536DC40F553}"/>
              </a:ext>
            </a:extLst>
          </p:cNvPr>
          <p:cNvSpPr/>
          <p:nvPr/>
        </p:nvSpPr>
        <p:spPr bwMode="auto">
          <a:xfrm>
            <a:off x="10122380" y="5163812"/>
            <a:ext cx="253684" cy="873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Poppins" panose="00000500000000000000" pitchFamily="2" charset="0"/>
              <a:cs typeface="Poppins" panose="00000500000000000000" pitchFamily="2" charset="0"/>
            </a:endParaRPr>
          </a:p>
        </p:txBody>
      </p:sp>
      <p:grpSp>
        <p:nvGrpSpPr>
          <p:cNvPr id="5" name="Group 4">
            <a:extLst>
              <a:ext uri="{FF2B5EF4-FFF2-40B4-BE49-F238E27FC236}">
                <a16:creationId xmlns:a16="http://schemas.microsoft.com/office/drawing/2014/main" id="{AFF087AB-2D38-AD98-EC84-672DB6F00624}"/>
              </a:ext>
            </a:extLst>
          </p:cNvPr>
          <p:cNvGrpSpPr/>
          <p:nvPr/>
        </p:nvGrpSpPr>
        <p:grpSpPr>
          <a:xfrm>
            <a:off x="1264571" y="1544472"/>
            <a:ext cx="10494189" cy="6137073"/>
            <a:chOff x="1264571" y="1673944"/>
            <a:chExt cx="10494189" cy="6137073"/>
          </a:xfrm>
        </p:grpSpPr>
        <p:grpSp>
          <p:nvGrpSpPr>
            <p:cNvPr id="9313" name="Group 9312">
              <a:extLst>
                <a:ext uri="{FF2B5EF4-FFF2-40B4-BE49-F238E27FC236}">
                  <a16:creationId xmlns:a16="http://schemas.microsoft.com/office/drawing/2014/main" id="{F79D1802-4794-EE06-D82E-84956D485001}"/>
                </a:ext>
              </a:extLst>
            </p:cNvPr>
            <p:cNvGrpSpPr/>
            <p:nvPr/>
          </p:nvGrpSpPr>
          <p:grpSpPr>
            <a:xfrm>
              <a:off x="2192753" y="5372568"/>
              <a:ext cx="9566007" cy="105838"/>
              <a:chOff x="1989668" y="5375090"/>
              <a:chExt cx="7005085" cy="94468"/>
            </a:xfrm>
          </p:grpSpPr>
          <p:grpSp>
            <p:nvGrpSpPr>
              <p:cNvPr id="18" name="Group 17">
                <a:extLst>
                  <a:ext uri="{FF2B5EF4-FFF2-40B4-BE49-F238E27FC236}">
                    <a16:creationId xmlns:a16="http://schemas.microsoft.com/office/drawing/2014/main" id="{12F74AD8-ACA4-52F1-704C-349D98C8D067}"/>
                  </a:ext>
                </a:extLst>
              </p:cNvPr>
              <p:cNvGrpSpPr/>
              <p:nvPr/>
            </p:nvGrpSpPr>
            <p:grpSpPr>
              <a:xfrm rot="5400000">
                <a:off x="3447384" y="3917374"/>
                <a:ext cx="94468" cy="3009900"/>
                <a:chOff x="888497" y="1974354"/>
                <a:chExt cx="1249786" cy="3009900"/>
              </a:xfrm>
            </p:grpSpPr>
            <p:cxnSp>
              <p:nvCxnSpPr>
                <p:cNvPr id="244" name="Straight Connector 243">
                  <a:extLst>
                    <a:ext uri="{FF2B5EF4-FFF2-40B4-BE49-F238E27FC236}">
                      <a16:creationId xmlns:a16="http://schemas.microsoft.com/office/drawing/2014/main" id="{14CF4661-87B2-150E-980C-0996BDD4999D}"/>
                    </a:ext>
                  </a:extLst>
                </p:cNvPr>
                <p:cNvCxnSpPr>
                  <a:cxnSpLocks/>
                </p:cNvCxnSpPr>
                <p:nvPr/>
              </p:nvCxnSpPr>
              <p:spPr bwMode="auto">
                <a:xfrm>
                  <a:off x="888497" y="197435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F6D78A4E-F30E-699B-76EA-104BEBF00FA7}"/>
                    </a:ext>
                  </a:extLst>
                </p:cNvPr>
                <p:cNvCxnSpPr>
                  <a:cxnSpLocks/>
                </p:cNvCxnSpPr>
                <p:nvPr/>
              </p:nvCxnSpPr>
              <p:spPr bwMode="auto">
                <a:xfrm>
                  <a:off x="888497" y="257633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A7C88530-1BA8-BE9E-76BC-8EBEA85C38EB}"/>
                    </a:ext>
                  </a:extLst>
                </p:cNvPr>
                <p:cNvCxnSpPr>
                  <a:cxnSpLocks/>
                </p:cNvCxnSpPr>
                <p:nvPr/>
              </p:nvCxnSpPr>
              <p:spPr bwMode="auto">
                <a:xfrm>
                  <a:off x="888497" y="317069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B64F40D3-3BE8-8B3D-1C3B-1B4B27A8DF67}"/>
                    </a:ext>
                  </a:extLst>
                </p:cNvPr>
                <p:cNvCxnSpPr>
                  <a:cxnSpLocks/>
                </p:cNvCxnSpPr>
                <p:nvPr/>
              </p:nvCxnSpPr>
              <p:spPr bwMode="auto">
                <a:xfrm>
                  <a:off x="888497" y="377267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D09E541E-D4AA-06FA-1B75-0F409BDBF81C}"/>
                    </a:ext>
                  </a:extLst>
                </p:cNvPr>
                <p:cNvCxnSpPr>
                  <a:cxnSpLocks/>
                </p:cNvCxnSpPr>
                <p:nvPr/>
              </p:nvCxnSpPr>
              <p:spPr bwMode="auto">
                <a:xfrm>
                  <a:off x="888497" y="438227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C16F03B0-3FB9-D6F6-110A-D0E33950B16C}"/>
                    </a:ext>
                  </a:extLst>
                </p:cNvPr>
                <p:cNvCxnSpPr>
                  <a:cxnSpLocks/>
                </p:cNvCxnSpPr>
                <p:nvPr/>
              </p:nvCxnSpPr>
              <p:spPr bwMode="auto">
                <a:xfrm>
                  <a:off x="888497" y="4984254"/>
                  <a:ext cx="1249786" cy="0"/>
                </a:xfrm>
                <a:prstGeom prst="line">
                  <a:avLst/>
                </a:prstGeom>
                <a:noFill/>
                <a:ln w="12700" cap="flat" cmpd="sng" algn="ctr">
                  <a:solidFill>
                    <a:schemeClr val="tx1"/>
                  </a:solidFill>
                  <a:prstDash val="solid"/>
                  <a:round/>
                  <a:headEnd type="none" w="med" len="med"/>
                  <a:tailEnd type="none" w="med" len="med"/>
                </a:ln>
                <a:effectLst/>
              </p:spPr>
            </p:cxnSp>
          </p:grpSp>
          <p:grpSp>
            <p:nvGrpSpPr>
              <p:cNvPr id="3" name="Group 2">
                <a:extLst>
                  <a:ext uri="{FF2B5EF4-FFF2-40B4-BE49-F238E27FC236}">
                    <a16:creationId xmlns:a16="http://schemas.microsoft.com/office/drawing/2014/main" id="{7FD41B93-D2D0-3767-3A27-C1FF6D90F1FB}"/>
                  </a:ext>
                </a:extLst>
              </p:cNvPr>
              <p:cNvGrpSpPr/>
              <p:nvPr/>
            </p:nvGrpSpPr>
            <p:grpSpPr>
              <a:xfrm rot="5400000">
                <a:off x="7442569" y="3917374"/>
                <a:ext cx="94468" cy="3009900"/>
                <a:chOff x="888497" y="1974354"/>
                <a:chExt cx="1249786" cy="3009900"/>
              </a:xfrm>
            </p:grpSpPr>
            <p:cxnSp>
              <p:nvCxnSpPr>
                <p:cNvPr id="19" name="Straight Connector 18">
                  <a:extLst>
                    <a:ext uri="{FF2B5EF4-FFF2-40B4-BE49-F238E27FC236}">
                      <a16:creationId xmlns:a16="http://schemas.microsoft.com/office/drawing/2014/main" id="{E99C19D0-91DF-246D-19B3-96F9D1E53829}"/>
                    </a:ext>
                  </a:extLst>
                </p:cNvPr>
                <p:cNvCxnSpPr>
                  <a:cxnSpLocks/>
                </p:cNvCxnSpPr>
                <p:nvPr/>
              </p:nvCxnSpPr>
              <p:spPr bwMode="auto">
                <a:xfrm>
                  <a:off x="888497" y="197435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F541109E-05B1-DD3F-8741-BE9C4BDB81CF}"/>
                    </a:ext>
                  </a:extLst>
                </p:cNvPr>
                <p:cNvCxnSpPr>
                  <a:cxnSpLocks/>
                </p:cNvCxnSpPr>
                <p:nvPr/>
              </p:nvCxnSpPr>
              <p:spPr bwMode="auto">
                <a:xfrm>
                  <a:off x="888497" y="257633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B2C52F1B-6750-8A45-7D5F-C74469C24C07}"/>
                    </a:ext>
                  </a:extLst>
                </p:cNvPr>
                <p:cNvCxnSpPr>
                  <a:cxnSpLocks/>
                </p:cNvCxnSpPr>
                <p:nvPr/>
              </p:nvCxnSpPr>
              <p:spPr bwMode="auto">
                <a:xfrm>
                  <a:off x="888497" y="317069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ED8AD536-2A3F-A251-37B5-2377D6AFE8A7}"/>
                    </a:ext>
                  </a:extLst>
                </p:cNvPr>
                <p:cNvCxnSpPr>
                  <a:cxnSpLocks/>
                </p:cNvCxnSpPr>
                <p:nvPr/>
              </p:nvCxnSpPr>
              <p:spPr bwMode="auto">
                <a:xfrm>
                  <a:off x="888497" y="377267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435EBE6F-54D4-05E1-BEB3-BC35935D57D9}"/>
                    </a:ext>
                  </a:extLst>
                </p:cNvPr>
                <p:cNvCxnSpPr>
                  <a:cxnSpLocks/>
                </p:cNvCxnSpPr>
                <p:nvPr/>
              </p:nvCxnSpPr>
              <p:spPr bwMode="auto">
                <a:xfrm>
                  <a:off x="888497" y="438227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95BE41E8-526C-A0A8-70E1-69C829974AD8}"/>
                    </a:ext>
                  </a:extLst>
                </p:cNvPr>
                <p:cNvCxnSpPr>
                  <a:cxnSpLocks/>
                </p:cNvCxnSpPr>
                <p:nvPr/>
              </p:nvCxnSpPr>
              <p:spPr bwMode="auto">
                <a:xfrm>
                  <a:off x="888497" y="4984254"/>
                  <a:ext cx="1249786" cy="0"/>
                </a:xfrm>
                <a:prstGeom prst="line">
                  <a:avLst/>
                </a:prstGeom>
                <a:noFill/>
                <a:ln w="12700" cap="flat" cmpd="sng" algn="ctr">
                  <a:solidFill>
                    <a:schemeClr val="tx1"/>
                  </a:solidFill>
                  <a:prstDash val="solid"/>
                  <a:round/>
                  <a:headEnd type="none" w="med" len="med"/>
                  <a:tailEnd type="none" w="med" len="med"/>
                </a:ln>
                <a:effectLst/>
              </p:spPr>
            </p:cxnSp>
          </p:grpSp>
        </p:grpSp>
        <p:grpSp>
          <p:nvGrpSpPr>
            <p:cNvPr id="9304" name="Group 9303">
              <a:extLst>
                <a:ext uri="{FF2B5EF4-FFF2-40B4-BE49-F238E27FC236}">
                  <a16:creationId xmlns:a16="http://schemas.microsoft.com/office/drawing/2014/main" id="{D91A7C59-9DEA-E70A-04C8-FFCEECE8F248}"/>
                </a:ext>
              </a:extLst>
            </p:cNvPr>
            <p:cNvGrpSpPr/>
            <p:nvPr/>
          </p:nvGrpSpPr>
          <p:grpSpPr>
            <a:xfrm>
              <a:off x="1264571" y="1673944"/>
              <a:ext cx="104501" cy="6137073"/>
              <a:chOff x="1264571" y="1673944"/>
              <a:chExt cx="104501" cy="6137073"/>
            </a:xfrm>
          </p:grpSpPr>
          <p:grpSp>
            <p:nvGrpSpPr>
              <p:cNvPr id="297" name="Group 296">
                <a:extLst>
                  <a:ext uri="{FF2B5EF4-FFF2-40B4-BE49-F238E27FC236}">
                    <a16:creationId xmlns:a16="http://schemas.microsoft.com/office/drawing/2014/main" id="{3F61CD2A-9DA4-D8CF-BE14-5853547840A3}"/>
                  </a:ext>
                </a:extLst>
              </p:cNvPr>
              <p:cNvGrpSpPr/>
              <p:nvPr/>
            </p:nvGrpSpPr>
            <p:grpSpPr>
              <a:xfrm>
                <a:off x="1273679" y="4801117"/>
                <a:ext cx="95393" cy="3009900"/>
                <a:chOff x="888497" y="1974354"/>
                <a:chExt cx="1249786" cy="3009900"/>
              </a:xfrm>
            </p:grpSpPr>
            <p:cxnSp>
              <p:nvCxnSpPr>
                <p:cNvPr id="298" name="Straight Connector 297">
                  <a:extLst>
                    <a:ext uri="{FF2B5EF4-FFF2-40B4-BE49-F238E27FC236}">
                      <a16:creationId xmlns:a16="http://schemas.microsoft.com/office/drawing/2014/main" id="{18657800-9928-A7CD-1A08-884FF0BC4ECC}"/>
                    </a:ext>
                  </a:extLst>
                </p:cNvPr>
                <p:cNvCxnSpPr>
                  <a:cxnSpLocks/>
                </p:cNvCxnSpPr>
                <p:nvPr/>
              </p:nvCxnSpPr>
              <p:spPr bwMode="auto">
                <a:xfrm>
                  <a:off x="888497" y="197435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438BF4D6-0743-F673-3EF4-F8949480B2A7}"/>
                    </a:ext>
                  </a:extLst>
                </p:cNvPr>
                <p:cNvCxnSpPr>
                  <a:cxnSpLocks/>
                </p:cNvCxnSpPr>
                <p:nvPr/>
              </p:nvCxnSpPr>
              <p:spPr bwMode="auto">
                <a:xfrm>
                  <a:off x="888497" y="257633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C1E37334-F6BD-8D53-7DD1-63DF18858390}"/>
                    </a:ext>
                  </a:extLst>
                </p:cNvPr>
                <p:cNvCxnSpPr>
                  <a:cxnSpLocks/>
                </p:cNvCxnSpPr>
                <p:nvPr/>
              </p:nvCxnSpPr>
              <p:spPr bwMode="auto">
                <a:xfrm>
                  <a:off x="888497" y="317069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0C4ED6D9-AB81-251A-0359-6CC36A043B24}"/>
                    </a:ext>
                  </a:extLst>
                </p:cNvPr>
                <p:cNvCxnSpPr>
                  <a:cxnSpLocks/>
                </p:cNvCxnSpPr>
                <p:nvPr/>
              </p:nvCxnSpPr>
              <p:spPr bwMode="auto">
                <a:xfrm>
                  <a:off x="888497" y="377267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9218" name="Straight Connector 9217">
                  <a:extLst>
                    <a:ext uri="{FF2B5EF4-FFF2-40B4-BE49-F238E27FC236}">
                      <a16:creationId xmlns:a16="http://schemas.microsoft.com/office/drawing/2014/main" id="{898F6AD5-8C53-BA92-9AEB-F03C4B8170E4}"/>
                    </a:ext>
                  </a:extLst>
                </p:cNvPr>
                <p:cNvCxnSpPr>
                  <a:cxnSpLocks/>
                </p:cNvCxnSpPr>
                <p:nvPr/>
              </p:nvCxnSpPr>
              <p:spPr bwMode="auto">
                <a:xfrm>
                  <a:off x="888497" y="438227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9221" name="Straight Connector 9220">
                  <a:extLst>
                    <a:ext uri="{FF2B5EF4-FFF2-40B4-BE49-F238E27FC236}">
                      <a16:creationId xmlns:a16="http://schemas.microsoft.com/office/drawing/2014/main" id="{D3427F3C-9327-ECD7-4EFF-AF5924572887}"/>
                    </a:ext>
                  </a:extLst>
                </p:cNvPr>
                <p:cNvCxnSpPr>
                  <a:cxnSpLocks/>
                </p:cNvCxnSpPr>
                <p:nvPr/>
              </p:nvCxnSpPr>
              <p:spPr bwMode="auto">
                <a:xfrm>
                  <a:off x="888497" y="4984254"/>
                  <a:ext cx="1249786" cy="0"/>
                </a:xfrm>
                <a:prstGeom prst="line">
                  <a:avLst/>
                </a:prstGeom>
                <a:noFill/>
                <a:ln w="12700" cap="flat" cmpd="sng" algn="ctr">
                  <a:solidFill>
                    <a:schemeClr val="tx1"/>
                  </a:solidFill>
                  <a:prstDash val="solid"/>
                  <a:round/>
                  <a:headEnd type="none" w="med" len="med"/>
                  <a:tailEnd type="none" w="med" len="med"/>
                </a:ln>
                <a:effectLst/>
              </p:spPr>
            </p:cxnSp>
          </p:grpSp>
          <p:grpSp>
            <p:nvGrpSpPr>
              <p:cNvPr id="9296" name="Group 9295">
                <a:extLst>
                  <a:ext uri="{FF2B5EF4-FFF2-40B4-BE49-F238E27FC236}">
                    <a16:creationId xmlns:a16="http://schemas.microsoft.com/office/drawing/2014/main" id="{31C3DFBE-99B9-02EB-8D31-BB0A47E0E47E}"/>
                  </a:ext>
                </a:extLst>
              </p:cNvPr>
              <p:cNvGrpSpPr/>
              <p:nvPr/>
            </p:nvGrpSpPr>
            <p:grpSpPr>
              <a:xfrm>
                <a:off x="1264571" y="2955247"/>
                <a:ext cx="95393" cy="3009900"/>
                <a:chOff x="888497" y="1974354"/>
                <a:chExt cx="1249786" cy="3009900"/>
              </a:xfrm>
            </p:grpSpPr>
            <p:cxnSp>
              <p:nvCxnSpPr>
                <p:cNvPr id="9297" name="Straight Connector 9296">
                  <a:extLst>
                    <a:ext uri="{FF2B5EF4-FFF2-40B4-BE49-F238E27FC236}">
                      <a16:creationId xmlns:a16="http://schemas.microsoft.com/office/drawing/2014/main" id="{7E296390-9FCB-41F8-A888-65CC29D275D2}"/>
                    </a:ext>
                  </a:extLst>
                </p:cNvPr>
                <p:cNvCxnSpPr>
                  <a:cxnSpLocks/>
                </p:cNvCxnSpPr>
                <p:nvPr/>
              </p:nvCxnSpPr>
              <p:spPr bwMode="auto">
                <a:xfrm>
                  <a:off x="888497" y="197435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8D30D4B5-FDE3-4B2F-0DF3-D374B70C19BE}"/>
                    </a:ext>
                  </a:extLst>
                </p:cNvPr>
                <p:cNvCxnSpPr>
                  <a:cxnSpLocks/>
                </p:cNvCxnSpPr>
                <p:nvPr/>
              </p:nvCxnSpPr>
              <p:spPr bwMode="auto">
                <a:xfrm>
                  <a:off x="888497" y="257633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8D9BA2BA-E2BE-08D9-E5D1-304906704449}"/>
                    </a:ext>
                  </a:extLst>
                </p:cNvPr>
                <p:cNvCxnSpPr>
                  <a:cxnSpLocks/>
                </p:cNvCxnSpPr>
                <p:nvPr/>
              </p:nvCxnSpPr>
              <p:spPr bwMode="auto">
                <a:xfrm>
                  <a:off x="888497" y="317069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275A26CF-DBBA-318F-2474-4927D761157B}"/>
                    </a:ext>
                  </a:extLst>
                </p:cNvPr>
                <p:cNvCxnSpPr>
                  <a:cxnSpLocks/>
                </p:cNvCxnSpPr>
                <p:nvPr/>
              </p:nvCxnSpPr>
              <p:spPr bwMode="auto">
                <a:xfrm>
                  <a:off x="888497" y="377267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60F752A9-A089-E657-93FF-BF30020069B4}"/>
                    </a:ext>
                  </a:extLst>
                </p:cNvPr>
                <p:cNvCxnSpPr>
                  <a:cxnSpLocks/>
                </p:cNvCxnSpPr>
                <p:nvPr/>
              </p:nvCxnSpPr>
              <p:spPr bwMode="auto">
                <a:xfrm>
                  <a:off x="888497" y="4382274"/>
                  <a:ext cx="1249786" cy="0"/>
                </a:xfrm>
                <a:prstGeom prst="line">
                  <a:avLst/>
                </a:prstGeom>
                <a:noFill/>
                <a:ln w="12700" cap="flat" cmpd="sng" algn="ctr">
                  <a:solidFill>
                    <a:schemeClr val="tx1"/>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94C9D172-1165-41D2-9E33-9B816573FDF2}"/>
                    </a:ext>
                  </a:extLst>
                </p:cNvPr>
                <p:cNvCxnSpPr>
                  <a:cxnSpLocks/>
                </p:cNvCxnSpPr>
                <p:nvPr/>
              </p:nvCxnSpPr>
              <p:spPr bwMode="auto">
                <a:xfrm>
                  <a:off x="888497" y="4984254"/>
                  <a:ext cx="1249786" cy="0"/>
                </a:xfrm>
                <a:prstGeom prst="line">
                  <a:avLst/>
                </a:prstGeom>
                <a:noFill/>
                <a:ln w="12700" cap="flat" cmpd="sng" algn="ctr">
                  <a:solidFill>
                    <a:schemeClr val="tx1"/>
                  </a:solidFill>
                  <a:prstDash val="solid"/>
                  <a:round/>
                  <a:headEnd type="none" w="med" len="med"/>
                  <a:tailEnd type="none" w="med" len="med"/>
                </a:ln>
                <a:effectLst/>
              </p:spPr>
            </p:cxnSp>
          </p:grpSp>
          <p:cxnSp>
            <p:nvCxnSpPr>
              <p:cNvPr id="9303" name="Straight Connector 9302">
                <a:extLst>
                  <a:ext uri="{FF2B5EF4-FFF2-40B4-BE49-F238E27FC236}">
                    <a16:creationId xmlns:a16="http://schemas.microsoft.com/office/drawing/2014/main" id="{011BF236-838C-600C-2168-3D807EA7EB79}"/>
                  </a:ext>
                </a:extLst>
              </p:cNvPr>
              <p:cNvCxnSpPr>
                <a:cxnSpLocks/>
              </p:cNvCxnSpPr>
              <p:nvPr/>
            </p:nvCxnSpPr>
            <p:spPr bwMode="auto">
              <a:xfrm>
                <a:off x="1273679" y="1673944"/>
                <a:ext cx="95393" cy="0"/>
              </a:xfrm>
              <a:prstGeom prst="line">
                <a:avLst/>
              </a:prstGeom>
              <a:noFill/>
              <a:ln w="12700" cap="flat" cmpd="sng" algn="ctr">
                <a:solidFill>
                  <a:schemeClr val="tx1"/>
                </a:solidFill>
                <a:prstDash val="solid"/>
                <a:round/>
                <a:headEnd type="none" w="med" len="med"/>
                <a:tailEnd type="none" w="med" len="med"/>
              </a:ln>
              <a:effectLst/>
            </p:spPr>
          </p:cxnSp>
        </p:grpSp>
        <p:sp>
          <p:nvSpPr>
            <p:cNvPr id="9295" name="Freeform: Shape 9294">
              <a:extLst>
                <a:ext uri="{FF2B5EF4-FFF2-40B4-BE49-F238E27FC236}">
                  <a16:creationId xmlns:a16="http://schemas.microsoft.com/office/drawing/2014/main" id="{41242EC2-5B0A-573F-1437-D84633A8C80C}"/>
                </a:ext>
              </a:extLst>
            </p:cNvPr>
            <p:cNvSpPr/>
            <p:nvPr/>
          </p:nvSpPr>
          <p:spPr bwMode="auto">
            <a:xfrm>
              <a:off x="1369072" y="1673944"/>
              <a:ext cx="10135471" cy="3701845"/>
            </a:xfrm>
            <a:custGeom>
              <a:avLst/>
              <a:gdLst>
                <a:gd name="connsiteX0" fmla="*/ 0 w 10205884"/>
                <a:gd name="connsiteY0" fmla="*/ 0 h 3709219"/>
                <a:gd name="connsiteX1" fmla="*/ 0 w 10205884"/>
                <a:gd name="connsiteY1" fmla="*/ 3709219 h 3709219"/>
                <a:gd name="connsiteX2" fmla="*/ 10205884 w 10205884"/>
                <a:gd name="connsiteY2" fmla="*/ 3709219 h 3709219"/>
              </a:gdLst>
              <a:ahLst/>
              <a:cxnLst>
                <a:cxn ang="0">
                  <a:pos x="connsiteX0" y="connsiteY0"/>
                </a:cxn>
                <a:cxn ang="0">
                  <a:pos x="connsiteX1" y="connsiteY1"/>
                </a:cxn>
                <a:cxn ang="0">
                  <a:pos x="connsiteX2" y="connsiteY2"/>
                </a:cxn>
              </a:cxnLst>
              <a:rect l="l" t="t" r="r" b="b"/>
              <a:pathLst>
                <a:path w="10205884" h="3709219">
                  <a:moveTo>
                    <a:pt x="0" y="0"/>
                  </a:moveTo>
                  <a:lnTo>
                    <a:pt x="0" y="3709219"/>
                  </a:lnTo>
                  <a:lnTo>
                    <a:pt x="10205884" y="3709219"/>
                  </a:lnTo>
                </a:path>
              </a:pathLst>
            </a:custGeom>
            <a:noFill/>
            <a:ln w="12700">
              <a:solidFill>
                <a:schemeClr val="tx1"/>
              </a:solidFill>
              <a:miter lim="800000"/>
              <a:headEnd/>
              <a:tailEnd/>
            </a:ln>
          </p:spPr>
          <p:txBody>
            <a:bodyPr rtlCol="0" anchor="ctr"/>
            <a:lstStyle/>
            <a:p>
              <a:pPr algn="ctr"/>
              <a:endParaRPr lang="en-US" sz="1600" dirty="0">
                <a:latin typeface="Poppins" panose="00000500000000000000" pitchFamily="2" charset="0"/>
                <a:cs typeface="Poppins" panose="00000500000000000000" pitchFamily="2" charset="0"/>
              </a:endParaRPr>
            </a:p>
          </p:txBody>
        </p:sp>
      </p:grpSp>
      <p:grpSp>
        <p:nvGrpSpPr>
          <p:cNvPr id="9226" name="Group 9225">
            <a:extLst>
              <a:ext uri="{FF2B5EF4-FFF2-40B4-BE49-F238E27FC236}">
                <a16:creationId xmlns:a16="http://schemas.microsoft.com/office/drawing/2014/main" id="{8F14CB56-61FD-1D9F-8BC7-887EA713852C}"/>
              </a:ext>
            </a:extLst>
          </p:cNvPr>
          <p:cNvGrpSpPr/>
          <p:nvPr/>
        </p:nvGrpSpPr>
        <p:grpSpPr>
          <a:xfrm>
            <a:off x="954525" y="1358820"/>
            <a:ext cx="378629" cy="1864033"/>
            <a:chOff x="1380105" y="1778645"/>
            <a:chExt cx="378629" cy="3681793"/>
          </a:xfrm>
        </p:grpSpPr>
        <p:sp>
          <p:nvSpPr>
            <p:cNvPr id="9227" name="TextBox 9226">
              <a:extLst>
                <a:ext uri="{FF2B5EF4-FFF2-40B4-BE49-F238E27FC236}">
                  <a16:creationId xmlns:a16="http://schemas.microsoft.com/office/drawing/2014/main" id="{F9092A0C-BE83-26E3-D1D0-B2AB99E858D0}"/>
                </a:ext>
              </a:extLst>
            </p:cNvPr>
            <p:cNvSpPr txBox="1"/>
            <p:nvPr/>
          </p:nvSpPr>
          <p:spPr bwMode="auto">
            <a:xfrm>
              <a:off x="1389722" y="1778645"/>
              <a:ext cx="369012" cy="66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12</a:t>
              </a:r>
            </a:p>
          </p:txBody>
        </p:sp>
        <p:sp>
          <p:nvSpPr>
            <p:cNvPr id="9230" name="TextBox 9229">
              <a:extLst>
                <a:ext uri="{FF2B5EF4-FFF2-40B4-BE49-F238E27FC236}">
                  <a16:creationId xmlns:a16="http://schemas.microsoft.com/office/drawing/2014/main" id="{B15F49E7-B4E3-00DF-DF62-AF7FA55398CC}"/>
                </a:ext>
              </a:extLst>
            </p:cNvPr>
            <p:cNvSpPr txBox="1"/>
            <p:nvPr/>
          </p:nvSpPr>
          <p:spPr bwMode="auto">
            <a:xfrm>
              <a:off x="1442622" y="2390159"/>
              <a:ext cx="316112" cy="66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11</a:t>
              </a:r>
            </a:p>
          </p:txBody>
        </p:sp>
        <p:sp>
          <p:nvSpPr>
            <p:cNvPr id="9231" name="TextBox 9230">
              <a:extLst>
                <a:ext uri="{FF2B5EF4-FFF2-40B4-BE49-F238E27FC236}">
                  <a16:creationId xmlns:a16="http://schemas.microsoft.com/office/drawing/2014/main" id="{50F7974E-0FD5-3A18-AF2B-232C57523519}"/>
                </a:ext>
              </a:extLst>
            </p:cNvPr>
            <p:cNvSpPr txBox="1"/>
            <p:nvPr/>
          </p:nvSpPr>
          <p:spPr bwMode="auto">
            <a:xfrm>
              <a:off x="1380105" y="2977950"/>
              <a:ext cx="378629" cy="66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10</a:t>
              </a:r>
            </a:p>
          </p:txBody>
        </p:sp>
        <p:sp>
          <p:nvSpPr>
            <p:cNvPr id="9232" name="TextBox 9231">
              <a:extLst>
                <a:ext uri="{FF2B5EF4-FFF2-40B4-BE49-F238E27FC236}">
                  <a16:creationId xmlns:a16="http://schemas.microsoft.com/office/drawing/2014/main" id="{DE3B68E4-A97C-ED12-4CCB-1FCD1939547D}"/>
                </a:ext>
              </a:extLst>
            </p:cNvPr>
            <p:cNvSpPr txBox="1"/>
            <p:nvPr/>
          </p:nvSpPr>
          <p:spPr bwMode="auto">
            <a:xfrm>
              <a:off x="1444224" y="3589465"/>
              <a:ext cx="314510" cy="66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9</a:t>
              </a:r>
            </a:p>
          </p:txBody>
        </p:sp>
        <p:sp>
          <p:nvSpPr>
            <p:cNvPr id="9235" name="TextBox 9234">
              <a:extLst>
                <a:ext uri="{FF2B5EF4-FFF2-40B4-BE49-F238E27FC236}">
                  <a16:creationId xmlns:a16="http://schemas.microsoft.com/office/drawing/2014/main" id="{D1BF24BB-0704-1489-C34D-62DC9A25D566}"/>
                </a:ext>
              </a:extLst>
            </p:cNvPr>
            <p:cNvSpPr txBox="1"/>
            <p:nvPr/>
          </p:nvSpPr>
          <p:spPr bwMode="auto">
            <a:xfrm>
              <a:off x="1444224" y="4180220"/>
              <a:ext cx="314510" cy="66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8</a:t>
              </a:r>
            </a:p>
          </p:txBody>
        </p:sp>
        <p:sp>
          <p:nvSpPr>
            <p:cNvPr id="9243" name="TextBox 9242">
              <a:extLst>
                <a:ext uri="{FF2B5EF4-FFF2-40B4-BE49-F238E27FC236}">
                  <a16:creationId xmlns:a16="http://schemas.microsoft.com/office/drawing/2014/main" id="{40BDF942-36EB-F76B-47BE-BDBB7A5ED9C4}"/>
                </a:ext>
              </a:extLst>
            </p:cNvPr>
            <p:cNvSpPr txBox="1"/>
            <p:nvPr/>
          </p:nvSpPr>
          <p:spPr bwMode="auto">
            <a:xfrm>
              <a:off x="1461858" y="4791734"/>
              <a:ext cx="296876" cy="66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7</a:t>
              </a:r>
            </a:p>
          </p:txBody>
        </p:sp>
      </p:grpSp>
      <p:sp>
        <p:nvSpPr>
          <p:cNvPr id="9244" name="TextBox 9243">
            <a:extLst>
              <a:ext uri="{FF2B5EF4-FFF2-40B4-BE49-F238E27FC236}">
                <a16:creationId xmlns:a16="http://schemas.microsoft.com/office/drawing/2014/main" id="{014F1197-2934-A9B3-80CC-EBFB489F2BDF}"/>
              </a:ext>
            </a:extLst>
          </p:cNvPr>
          <p:cNvSpPr txBox="1"/>
          <p:nvPr/>
        </p:nvSpPr>
        <p:spPr bwMode="auto">
          <a:xfrm rot="19304496">
            <a:off x="830602" y="5601135"/>
            <a:ext cx="1394934" cy="26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200" b="0" dirty="0">
                <a:latin typeface="Poppins" panose="00000500000000000000" pitchFamily="2" charset="0"/>
                <a:cs typeface="Poppins" panose="00000500000000000000" pitchFamily="2" charset="0"/>
              </a:rPr>
              <a:t>Hypothyroidism</a:t>
            </a:r>
          </a:p>
        </p:txBody>
      </p:sp>
      <p:sp>
        <p:nvSpPr>
          <p:cNvPr id="9245" name="TextBox 9244">
            <a:extLst>
              <a:ext uri="{FF2B5EF4-FFF2-40B4-BE49-F238E27FC236}">
                <a16:creationId xmlns:a16="http://schemas.microsoft.com/office/drawing/2014/main" id="{B6678DEB-F139-B40F-62EB-B28BF5637C99}"/>
              </a:ext>
            </a:extLst>
          </p:cNvPr>
          <p:cNvSpPr txBox="1"/>
          <p:nvPr/>
        </p:nvSpPr>
        <p:spPr bwMode="auto">
          <a:xfrm rot="19304496">
            <a:off x="1695554" y="5595299"/>
            <a:ext cx="1451038" cy="26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200" b="0" dirty="0">
                <a:latin typeface="Poppins" panose="00000500000000000000" pitchFamily="2" charset="0"/>
                <a:cs typeface="Poppins" panose="00000500000000000000" pitchFamily="2" charset="0"/>
              </a:rPr>
              <a:t>Hyperthyroidism</a:t>
            </a:r>
          </a:p>
        </p:txBody>
      </p:sp>
      <p:sp>
        <p:nvSpPr>
          <p:cNvPr id="9246" name="TextBox 9245">
            <a:extLst>
              <a:ext uri="{FF2B5EF4-FFF2-40B4-BE49-F238E27FC236}">
                <a16:creationId xmlns:a16="http://schemas.microsoft.com/office/drawing/2014/main" id="{A0888AD5-159F-F20D-C43D-80DA8C9B14F2}"/>
              </a:ext>
            </a:extLst>
          </p:cNvPr>
          <p:cNvSpPr txBox="1"/>
          <p:nvPr/>
        </p:nvSpPr>
        <p:spPr bwMode="auto">
          <a:xfrm rot="19304496">
            <a:off x="2746976" y="5517862"/>
            <a:ext cx="1270114" cy="26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200" b="0" dirty="0">
                <a:latin typeface="Poppins" panose="00000500000000000000" pitchFamily="2" charset="0"/>
                <a:cs typeface="Poppins" panose="00000500000000000000" pitchFamily="2" charset="0"/>
              </a:rPr>
              <a:t>Pneumonitis</a:t>
            </a:r>
          </a:p>
        </p:txBody>
      </p:sp>
      <p:sp>
        <p:nvSpPr>
          <p:cNvPr id="9248" name="TextBox 9247">
            <a:extLst>
              <a:ext uri="{FF2B5EF4-FFF2-40B4-BE49-F238E27FC236}">
                <a16:creationId xmlns:a16="http://schemas.microsoft.com/office/drawing/2014/main" id="{443B0F6A-61ED-EDA7-A4ED-1EBCEE663F89}"/>
              </a:ext>
            </a:extLst>
          </p:cNvPr>
          <p:cNvSpPr txBox="1"/>
          <p:nvPr/>
        </p:nvSpPr>
        <p:spPr bwMode="auto">
          <a:xfrm rot="19304496">
            <a:off x="3814837" y="5481169"/>
            <a:ext cx="1151168" cy="42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200" b="0" dirty="0">
                <a:latin typeface="Poppins" panose="00000500000000000000" pitchFamily="2" charset="0"/>
                <a:cs typeface="Poppins" panose="00000500000000000000" pitchFamily="2" charset="0"/>
              </a:rPr>
              <a:t>Severe skin reactions </a:t>
            </a:r>
          </a:p>
        </p:txBody>
      </p:sp>
      <p:sp>
        <p:nvSpPr>
          <p:cNvPr id="9249" name="TextBox 9248">
            <a:extLst>
              <a:ext uri="{FF2B5EF4-FFF2-40B4-BE49-F238E27FC236}">
                <a16:creationId xmlns:a16="http://schemas.microsoft.com/office/drawing/2014/main" id="{441819D3-B1EC-904D-72E1-52D051B9090D}"/>
              </a:ext>
            </a:extLst>
          </p:cNvPr>
          <p:cNvSpPr txBox="1"/>
          <p:nvPr/>
        </p:nvSpPr>
        <p:spPr bwMode="auto">
          <a:xfrm rot="19304496">
            <a:off x="4811714" y="5465693"/>
            <a:ext cx="1028351" cy="26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200" b="0" dirty="0">
                <a:latin typeface="Poppins" panose="00000500000000000000" pitchFamily="2" charset="0"/>
                <a:cs typeface="Poppins" panose="00000500000000000000" pitchFamily="2" charset="0"/>
              </a:rPr>
              <a:t>Colitis</a:t>
            </a:r>
          </a:p>
        </p:txBody>
      </p:sp>
      <p:sp>
        <p:nvSpPr>
          <p:cNvPr id="9252" name="TextBox 9251">
            <a:extLst>
              <a:ext uri="{FF2B5EF4-FFF2-40B4-BE49-F238E27FC236}">
                <a16:creationId xmlns:a16="http://schemas.microsoft.com/office/drawing/2014/main" id="{EFA18318-FEED-1E2A-1A44-89CD2775FB26}"/>
              </a:ext>
            </a:extLst>
          </p:cNvPr>
          <p:cNvSpPr txBox="1"/>
          <p:nvPr/>
        </p:nvSpPr>
        <p:spPr bwMode="auto">
          <a:xfrm rot="19304496">
            <a:off x="5567110" y="5498721"/>
            <a:ext cx="1233625" cy="42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200" b="0" dirty="0">
                <a:latin typeface="Poppins" panose="00000500000000000000" pitchFamily="2" charset="0"/>
                <a:cs typeface="Poppins" panose="00000500000000000000" pitchFamily="2" charset="0"/>
              </a:rPr>
              <a:t>Infusion reactions</a:t>
            </a:r>
          </a:p>
        </p:txBody>
      </p:sp>
      <p:sp>
        <p:nvSpPr>
          <p:cNvPr id="9253" name="TextBox 9252">
            <a:extLst>
              <a:ext uri="{FF2B5EF4-FFF2-40B4-BE49-F238E27FC236}">
                <a16:creationId xmlns:a16="http://schemas.microsoft.com/office/drawing/2014/main" id="{9268E3D4-F01F-10CC-5452-1DAF5450D8C6}"/>
              </a:ext>
            </a:extLst>
          </p:cNvPr>
          <p:cNvSpPr txBox="1"/>
          <p:nvPr/>
        </p:nvSpPr>
        <p:spPr bwMode="auto">
          <a:xfrm rot="19304496">
            <a:off x="6672208" y="5418886"/>
            <a:ext cx="963725" cy="26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200" b="0" dirty="0">
                <a:latin typeface="Poppins" panose="00000500000000000000" pitchFamily="2" charset="0"/>
                <a:cs typeface="Poppins" panose="00000500000000000000" pitchFamily="2" charset="0"/>
              </a:rPr>
              <a:t>Thyroiditis</a:t>
            </a:r>
          </a:p>
        </p:txBody>
      </p:sp>
      <p:sp>
        <p:nvSpPr>
          <p:cNvPr id="9254" name="TextBox 9253">
            <a:extLst>
              <a:ext uri="{FF2B5EF4-FFF2-40B4-BE49-F238E27FC236}">
                <a16:creationId xmlns:a16="http://schemas.microsoft.com/office/drawing/2014/main" id="{E37A1546-8E03-888F-27F5-647CA95D546A}"/>
              </a:ext>
            </a:extLst>
          </p:cNvPr>
          <p:cNvSpPr txBox="1"/>
          <p:nvPr/>
        </p:nvSpPr>
        <p:spPr bwMode="auto">
          <a:xfrm rot="19304496">
            <a:off x="7256440" y="5543548"/>
            <a:ext cx="1270114" cy="26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200" b="0" dirty="0">
                <a:latin typeface="Poppins" panose="00000500000000000000" pitchFamily="2" charset="0"/>
                <a:cs typeface="Poppins" panose="00000500000000000000" pitchFamily="2" charset="0"/>
              </a:rPr>
              <a:t>Hepatitis</a:t>
            </a:r>
          </a:p>
        </p:txBody>
      </p:sp>
      <p:sp>
        <p:nvSpPr>
          <p:cNvPr id="9255" name="TextBox 9254">
            <a:extLst>
              <a:ext uri="{FF2B5EF4-FFF2-40B4-BE49-F238E27FC236}">
                <a16:creationId xmlns:a16="http://schemas.microsoft.com/office/drawing/2014/main" id="{A443BCF9-87EF-7ABC-8A76-3AE1491E87F5}"/>
              </a:ext>
            </a:extLst>
          </p:cNvPr>
          <p:cNvSpPr txBox="1"/>
          <p:nvPr/>
        </p:nvSpPr>
        <p:spPr bwMode="auto">
          <a:xfrm rot="19304496">
            <a:off x="8311969" y="5527415"/>
            <a:ext cx="1160895" cy="26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200" b="0" dirty="0">
                <a:latin typeface="Poppins" panose="00000500000000000000" pitchFamily="2" charset="0"/>
                <a:cs typeface="Poppins" panose="00000500000000000000" pitchFamily="2" charset="0"/>
              </a:rPr>
              <a:t>Hypophysitis</a:t>
            </a:r>
          </a:p>
        </p:txBody>
      </p:sp>
      <p:sp>
        <p:nvSpPr>
          <p:cNvPr id="9256" name="TextBox 9255">
            <a:extLst>
              <a:ext uri="{FF2B5EF4-FFF2-40B4-BE49-F238E27FC236}">
                <a16:creationId xmlns:a16="http://schemas.microsoft.com/office/drawing/2014/main" id="{D7E949BB-FB72-1793-6F96-32680ACBE3F2}"/>
              </a:ext>
            </a:extLst>
          </p:cNvPr>
          <p:cNvSpPr txBox="1"/>
          <p:nvPr/>
        </p:nvSpPr>
        <p:spPr bwMode="auto">
          <a:xfrm rot="19304496">
            <a:off x="9366303" y="5476314"/>
            <a:ext cx="1096775" cy="26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200" b="0" dirty="0">
                <a:latin typeface="Poppins" panose="00000500000000000000" pitchFamily="2" charset="0"/>
                <a:cs typeface="Poppins" panose="00000500000000000000" pitchFamily="2" charset="0"/>
              </a:rPr>
              <a:t>Pancreatitis</a:t>
            </a:r>
          </a:p>
        </p:txBody>
      </p:sp>
      <p:sp>
        <p:nvSpPr>
          <p:cNvPr id="9257" name="TextBox 9256">
            <a:extLst>
              <a:ext uri="{FF2B5EF4-FFF2-40B4-BE49-F238E27FC236}">
                <a16:creationId xmlns:a16="http://schemas.microsoft.com/office/drawing/2014/main" id="{2F701D62-0225-D75B-7505-109688E4C54D}"/>
              </a:ext>
            </a:extLst>
          </p:cNvPr>
          <p:cNvSpPr txBox="1"/>
          <p:nvPr/>
        </p:nvSpPr>
        <p:spPr bwMode="auto">
          <a:xfrm rot="19304496">
            <a:off x="10077880" y="5568529"/>
            <a:ext cx="1270114" cy="26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200" b="0" dirty="0">
                <a:latin typeface="Poppins" panose="00000500000000000000" pitchFamily="2" charset="0"/>
                <a:cs typeface="Poppins" panose="00000500000000000000" pitchFamily="2" charset="0"/>
              </a:rPr>
              <a:t>Vasculitis</a:t>
            </a:r>
          </a:p>
        </p:txBody>
      </p:sp>
      <p:sp>
        <p:nvSpPr>
          <p:cNvPr id="9258" name="TextBox 9257">
            <a:extLst>
              <a:ext uri="{FF2B5EF4-FFF2-40B4-BE49-F238E27FC236}">
                <a16:creationId xmlns:a16="http://schemas.microsoft.com/office/drawing/2014/main" id="{8D871171-86B7-2006-6300-BD7C8747F685}"/>
              </a:ext>
            </a:extLst>
          </p:cNvPr>
          <p:cNvSpPr txBox="1"/>
          <p:nvPr/>
        </p:nvSpPr>
        <p:spPr bwMode="auto">
          <a:xfrm>
            <a:off x="4320492" y="6096597"/>
            <a:ext cx="37176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Events That Occurred in ≥2 Participants</a:t>
            </a:r>
          </a:p>
        </p:txBody>
      </p:sp>
    </p:spTree>
    <p:extLst>
      <p:ext uri="{BB962C8B-B14F-4D97-AF65-F5344CB8AC3E}">
        <p14:creationId xmlns:p14="http://schemas.microsoft.com/office/powerpoint/2010/main" val="16820753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3E7074-F739-9E31-0ED2-5ED7C8EBEC92}"/>
              </a:ext>
            </a:extLst>
          </p:cNvPr>
          <p:cNvSpPr>
            <a:spLocks noGrp="1"/>
          </p:cNvSpPr>
          <p:nvPr>
            <p:ph idx="1"/>
          </p:nvPr>
        </p:nvSpPr>
        <p:spPr>
          <a:xfrm>
            <a:off x="231078" y="1335023"/>
            <a:ext cx="11740260" cy="4754880"/>
          </a:xfrm>
        </p:spPr>
        <p:txBody>
          <a:bodyPr/>
          <a:lstStyle/>
          <a:p>
            <a:r>
              <a:rPr lang="en-US" sz="1800" dirty="0"/>
              <a:t>Open-label, randomized phase III trial</a:t>
            </a:r>
          </a:p>
          <a:p>
            <a:endParaRPr lang="en-US" sz="2000" dirty="0"/>
          </a:p>
          <a:p>
            <a:endParaRPr lang="en-US" sz="2000" dirty="0"/>
          </a:p>
          <a:p>
            <a:endParaRPr lang="en-US" sz="2000" dirty="0"/>
          </a:p>
          <a:p>
            <a:endParaRPr lang="en-US" sz="2000" dirty="0"/>
          </a:p>
          <a:p>
            <a:endParaRPr lang="en-US" sz="2000" dirty="0"/>
          </a:p>
          <a:p>
            <a:endParaRPr lang="en-US" sz="2000" dirty="0"/>
          </a:p>
          <a:p>
            <a:r>
              <a:rPr lang="en-US" sz="1800" dirty="0"/>
              <a:t>Coprimary endpoints: pCR (by BIPR), EFS (by BICR)</a:t>
            </a:r>
          </a:p>
          <a:p>
            <a:r>
              <a:rPr lang="en-US" sz="1800" dirty="0"/>
              <a:t>Key secondary endpoints: OS, MPR (by BIPR), time to death or distant metastasis</a:t>
            </a:r>
          </a:p>
          <a:p>
            <a:r>
              <a:rPr lang="en-US" sz="1800" dirty="0"/>
              <a:t>Current post hoc analysis evaluates the association of pathologic response and EFS in patients </a:t>
            </a:r>
            <a:br>
              <a:rPr lang="en-US" sz="1800" dirty="0"/>
            </a:br>
            <a:r>
              <a:rPr lang="en-US" sz="1800" dirty="0"/>
              <a:t>who had surgery and pathologically evaluable samples (path-evaluable patient population)</a:t>
            </a:r>
          </a:p>
          <a:p>
            <a:pPr marL="0" indent="0">
              <a:buNone/>
            </a:pPr>
            <a:endParaRPr lang="en-US" sz="2000" dirty="0"/>
          </a:p>
        </p:txBody>
      </p:sp>
      <p:sp>
        <p:nvSpPr>
          <p:cNvPr id="28" name="Text Box 45">
            <a:extLst>
              <a:ext uri="{FF2B5EF4-FFF2-40B4-BE49-F238E27FC236}">
                <a16:creationId xmlns:a16="http://schemas.microsoft.com/office/drawing/2014/main" id="{36838381-0BF8-B749-7E3D-7C2B611374E2}"/>
              </a:ext>
            </a:extLst>
          </p:cNvPr>
          <p:cNvSpPr txBox="1">
            <a:spLocks noChangeArrowheads="1"/>
          </p:cNvSpPr>
          <p:nvPr/>
        </p:nvSpPr>
        <p:spPr bwMode="auto">
          <a:xfrm>
            <a:off x="245158" y="2393767"/>
            <a:ext cx="301565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GB" altLang="en-US" sz="1400" dirty="0">
                <a:solidFill>
                  <a:srgbClr val="000000"/>
                </a:solidFill>
                <a:latin typeface="Poppins" panose="00000500000000000000" pitchFamily="2" charset="0"/>
                <a:cs typeface="Poppins" panose="00000500000000000000" pitchFamily="2" charset="0"/>
              </a:rPr>
              <a:t>Patients with newly diagnosed, </a:t>
            </a:r>
          </a:p>
          <a:p>
            <a:pPr algn="ctr" eaLnBrk="0" fontAlgn="base" hangingPunct="0">
              <a:lnSpc>
                <a:spcPct val="100000"/>
              </a:lnSpc>
              <a:spcBef>
                <a:spcPct val="0"/>
              </a:spcBef>
              <a:spcAft>
                <a:spcPct val="0"/>
              </a:spcAft>
              <a:buClrTx/>
              <a:buFontTx/>
              <a:buNone/>
              <a:defRPr/>
            </a:pPr>
            <a:r>
              <a:rPr lang="en-GB" altLang="en-US" sz="1400" dirty="0">
                <a:solidFill>
                  <a:srgbClr val="000000"/>
                </a:solidFill>
                <a:latin typeface="Poppins" panose="00000500000000000000" pitchFamily="2" charset="0"/>
                <a:cs typeface="Poppins" panose="00000500000000000000" pitchFamily="2" charset="0"/>
              </a:rPr>
              <a:t>resectable, stage IB (≥4 cm)</a:t>
            </a:r>
          </a:p>
          <a:p>
            <a:pPr algn="ctr" eaLnBrk="0" fontAlgn="base" hangingPunct="0">
              <a:lnSpc>
                <a:spcPct val="100000"/>
              </a:lnSpc>
              <a:spcBef>
                <a:spcPct val="0"/>
              </a:spcBef>
              <a:spcAft>
                <a:spcPct val="0"/>
              </a:spcAft>
              <a:buClrTx/>
              <a:buFontTx/>
              <a:buNone/>
              <a:defRPr/>
            </a:pPr>
            <a:r>
              <a:rPr lang="en-GB" altLang="en-US" sz="1400" dirty="0">
                <a:solidFill>
                  <a:srgbClr val="000000"/>
                </a:solidFill>
                <a:latin typeface="Poppins" panose="00000500000000000000" pitchFamily="2" charset="0"/>
                <a:cs typeface="Poppins" panose="00000500000000000000" pitchFamily="2" charset="0"/>
              </a:rPr>
              <a:t>to IIIA NSCLC</a:t>
            </a:r>
            <a:r>
              <a:rPr lang="en-GB" altLang="en-US" sz="1400" baseline="30000" dirty="0">
                <a:solidFill>
                  <a:srgbClr val="000000"/>
                </a:solidFill>
                <a:latin typeface="Poppins" panose="00000500000000000000" pitchFamily="2" charset="0"/>
                <a:cs typeface="Poppins" panose="00000500000000000000" pitchFamily="2" charset="0"/>
              </a:rPr>
              <a:t>†</a:t>
            </a:r>
            <a:r>
              <a:rPr lang="en-GB" altLang="en-US" sz="1400" dirty="0">
                <a:solidFill>
                  <a:srgbClr val="000000"/>
                </a:solidFill>
                <a:latin typeface="Poppins" panose="00000500000000000000" pitchFamily="2" charset="0"/>
                <a:cs typeface="Poppins" panose="00000500000000000000" pitchFamily="2" charset="0"/>
              </a:rPr>
              <a:t>; no sensitizing </a:t>
            </a:r>
            <a:r>
              <a:rPr lang="en-GB" altLang="en-US" sz="1400" i="1" dirty="0">
                <a:solidFill>
                  <a:srgbClr val="000000"/>
                </a:solidFill>
                <a:latin typeface="Poppins" panose="00000500000000000000" pitchFamily="2" charset="0"/>
                <a:cs typeface="Poppins" panose="00000500000000000000" pitchFamily="2" charset="0"/>
              </a:rPr>
              <a:t>EGFR</a:t>
            </a:r>
            <a:r>
              <a:rPr lang="en-GB" altLang="en-US" sz="1400" dirty="0">
                <a:solidFill>
                  <a:srgbClr val="000000"/>
                </a:solidFill>
                <a:latin typeface="Poppins" panose="00000500000000000000" pitchFamily="2" charset="0"/>
                <a:cs typeface="Poppins" panose="00000500000000000000" pitchFamily="2" charset="0"/>
              </a:rPr>
              <a:t> mutations or </a:t>
            </a:r>
            <a:r>
              <a:rPr lang="en-GB" altLang="en-US" sz="1400" i="1" dirty="0">
                <a:solidFill>
                  <a:srgbClr val="000000"/>
                </a:solidFill>
                <a:latin typeface="Poppins" panose="00000500000000000000" pitchFamily="2" charset="0"/>
                <a:cs typeface="Poppins" panose="00000500000000000000" pitchFamily="2" charset="0"/>
              </a:rPr>
              <a:t>ALK</a:t>
            </a:r>
            <a:r>
              <a:rPr lang="en-GB" altLang="en-US" sz="1400" dirty="0">
                <a:solidFill>
                  <a:srgbClr val="000000"/>
                </a:solidFill>
                <a:latin typeface="Poppins" panose="00000500000000000000" pitchFamily="2" charset="0"/>
                <a:cs typeface="Poppins" panose="00000500000000000000" pitchFamily="2" charset="0"/>
              </a:rPr>
              <a:t> alterations; ECOG PS 0/1</a:t>
            </a:r>
          </a:p>
          <a:p>
            <a:pPr algn="ctr" eaLnBrk="0" fontAlgn="base" hangingPunct="0">
              <a:lnSpc>
                <a:spcPct val="100000"/>
              </a:lnSpc>
              <a:spcBef>
                <a:spcPct val="0"/>
              </a:spcBef>
              <a:spcAft>
                <a:spcPct val="0"/>
              </a:spcAft>
              <a:buClrTx/>
              <a:buFontTx/>
              <a:buNone/>
              <a:defRPr/>
            </a:pPr>
            <a:r>
              <a:rPr lang="en-GB" altLang="en-US" sz="1400" dirty="0">
                <a:solidFill>
                  <a:srgbClr val="000000"/>
                </a:solidFill>
                <a:latin typeface="Poppins" panose="00000500000000000000" pitchFamily="2" charset="0"/>
                <a:cs typeface="Poppins" panose="00000500000000000000" pitchFamily="2" charset="0"/>
              </a:rPr>
              <a:t>(N = 358)</a:t>
            </a:r>
            <a:endParaRPr lang="en-US" altLang="en-US" sz="1400" dirty="0">
              <a:solidFill>
                <a:srgbClr val="000000"/>
              </a:solidFill>
              <a:latin typeface="Poppins" panose="00000500000000000000" pitchFamily="2" charset="0"/>
              <a:cs typeface="Poppins" panose="00000500000000000000" pitchFamily="2" charset="0"/>
            </a:endParaRPr>
          </a:p>
        </p:txBody>
      </p:sp>
      <p:sp>
        <p:nvSpPr>
          <p:cNvPr id="30" name="Rectangle 46">
            <a:extLst>
              <a:ext uri="{FF2B5EF4-FFF2-40B4-BE49-F238E27FC236}">
                <a16:creationId xmlns:a16="http://schemas.microsoft.com/office/drawing/2014/main" id="{D9DB1166-DD1E-78E6-4170-2DC0220C6EA7}"/>
              </a:ext>
            </a:extLst>
          </p:cNvPr>
          <p:cNvSpPr>
            <a:spLocks noChangeArrowheads="1"/>
          </p:cNvSpPr>
          <p:nvPr/>
        </p:nvSpPr>
        <p:spPr bwMode="auto">
          <a:xfrm>
            <a:off x="10672292" y="3014660"/>
            <a:ext cx="14058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US" altLang="en-US" sz="1400" i="1" dirty="0">
                <a:solidFill>
                  <a:srgbClr val="000000"/>
                </a:solidFill>
                <a:latin typeface="Poppins" panose="00000500000000000000" pitchFamily="2" charset="0"/>
                <a:cs typeface="Poppins" panose="00000500000000000000" pitchFamily="2" charset="0"/>
              </a:rPr>
              <a:t>Follow-up</a:t>
            </a:r>
          </a:p>
        </p:txBody>
      </p:sp>
      <p:sp>
        <p:nvSpPr>
          <p:cNvPr id="31" name="Rectangle 49">
            <a:extLst>
              <a:ext uri="{FF2B5EF4-FFF2-40B4-BE49-F238E27FC236}">
                <a16:creationId xmlns:a16="http://schemas.microsoft.com/office/drawing/2014/main" id="{A46345F6-CEE7-88FA-469B-A229A728D6C9}"/>
              </a:ext>
            </a:extLst>
          </p:cNvPr>
          <p:cNvSpPr>
            <a:spLocks noChangeArrowheads="1"/>
          </p:cNvSpPr>
          <p:nvPr/>
        </p:nvSpPr>
        <p:spPr bwMode="auto">
          <a:xfrm>
            <a:off x="3883054" y="2170661"/>
            <a:ext cx="2743200" cy="914400"/>
          </a:xfrm>
          <a:prstGeom prst="rect">
            <a:avLst/>
          </a:prstGeom>
          <a:solidFill>
            <a:srgbClr val="E1471D"/>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4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Nivolumab </a:t>
            </a:r>
            <a:r>
              <a:rPr kumimoji="0" lang="en-US" altLang="en-US" sz="14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360 mg Q3W</a:t>
            </a:r>
            <a:r>
              <a:rPr kumimoji="0" lang="en-US" altLang="en-US" sz="14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a:t>
            </a:r>
            <a:r>
              <a:rPr kumimoji="0" lang="en-US" altLang="en-US" sz="14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a:t>
            </a:r>
            <a:r>
              <a:rPr kumimoji="0" lang="en-US" altLang="en-US" sz="14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4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CT </a:t>
            </a:r>
            <a:r>
              <a:rPr kumimoji="0" lang="en-US" altLang="en-US" sz="14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Q3W x 3 cycles</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 = 179)</a:t>
            </a:r>
          </a:p>
        </p:txBody>
      </p:sp>
      <p:sp>
        <p:nvSpPr>
          <p:cNvPr id="32" name="Rectangle 50">
            <a:extLst>
              <a:ext uri="{FF2B5EF4-FFF2-40B4-BE49-F238E27FC236}">
                <a16:creationId xmlns:a16="http://schemas.microsoft.com/office/drawing/2014/main" id="{FF4E9300-6FB6-0B46-0C3B-B549048D9CA4}"/>
              </a:ext>
            </a:extLst>
          </p:cNvPr>
          <p:cNvSpPr>
            <a:spLocks noChangeArrowheads="1"/>
          </p:cNvSpPr>
          <p:nvPr/>
        </p:nvSpPr>
        <p:spPr bwMode="auto">
          <a:xfrm>
            <a:off x="3883054" y="3223938"/>
            <a:ext cx="2743200" cy="914400"/>
          </a:xfrm>
          <a:prstGeom prst="rect">
            <a:avLst/>
          </a:prstGeom>
          <a:solidFill>
            <a:schemeClr val="bg1">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4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CT</a:t>
            </a:r>
            <a:r>
              <a:rPr kumimoji="0" lang="en-US" altLang="en-US" sz="1400" b="1" i="0" u="none" strike="noStrike" kern="0" cap="none" spc="0" normalizeH="0" baseline="30000" noProof="0" dirty="0">
                <a:ln>
                  <a:noFill/>
                </a:ln>
                <a:solidFill>
                  <a:schemeClr val="bg2"/>
                </a:solidFill>
                <a:effectLst/>
                <a:uLnTx/>
                <a:uFillTx/>
                <a:latin typeface="Poppins" panose="00000500000000000000" pitchFamily="2" charset="0"/>
                <a:cs typeface="Poppins" panose="00000500000000000000" pitchFamily="2" charset="0"/>
              </a:rPr>
              <a:t> </a:t>
            </a:r>
            <a:r>
              <a:rPr kumimoji="0" lang="en-US" altLang="en-US" sz="14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Q3W x 3 cycles</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 = 179)</a:t>
            </a:r>
          </a:p>
        </p:txBody>
      </p:sp>
      <p:sp>
        <p:nvSpPr>
          <p:cNvPr id="33" name="Line 52">
            <a:extLst>
              <a:ext uri="{FF2B5EF4-FFF2-40B4-BE49-F238E27FC236}">
                <a16:creationId xmlns:a16="http://schemas.microsoft.com/office/drawing/2014/main" id="{919114B1-753A-3631-3469-BFE423F8F9D4}"/>
              </a:ext>
            </a:extLst>
          </p:cNvPr>
          <p:cNvSpPr>
            <a:spLocks noChangeShapeType="1"/>
          </p:cNvSpPr>
          <p:nvPr/>
        </p:nvSpPr>
        <p:spPr bwMode="auto">
          <a:xfrm>
            <a:off x="6678991" y="3168549"/>
            <a:ext cx="36576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4" name="Line 53">
            <a:extLst>
              <a:ext uri="{FF2B5EF4-FFF2-40B4-BE49-F238E27FC236}">
                <a16:creationId xmlns:a16="http://schemas.microsoft.com/office/drawing/2014/main" id="{03BA968D-F449-29A2-E529-942BF44B53CB}"/>
              </a:ext>
            </a:extLst>
          </p:cNvPr>
          <p:cNvSpPr>
            <a:spLocks noChangeShapeType="1"/>
          </p:cNvSpPr>
          <p:nvPr/>
        </p:nvSpPr>
        <p:spPr bwMode="auto">
          <a:xfrm>
            <a:off x="3300498" y="3343209"/>
            <a:ext cx="457200" cy="350837"/>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5" name="Line 54">
            <a:extLst>
              <a:ext uri="{FF2B5EF4-FFF2-40B4-BE49-F238E27FC236}">
                <a16:creationId xmlns:a16="http://schemas.microsoft.com/office/drawing/2014/main" id="{A9592100-F345-28D2-72B8-26C5DDE97D4A}"/>
              </a:ext>
            </a:extLst>
          </p:cNvPr>
          <p:cNvSpPr>
            <a:spLocks noChangeShapeType="1"/>
          </p:cNvSpPr>
          <p:nvPr/>
        </p:nvSpPr>
        <p:spPr bwMode="auto">
          <a:xfrm flipV="1">
            <a:off x="3300498" y="2628830"/>
            <a:ext cx="457200" cy="36576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6" name="Rectangle 35">
            <a:extLst>
              <a:ext uri="{FF2B5EF4-FFF2-40B4-BE49-F238E27FC236}">
                <a16:creationId xmlns:a16="http://schemas.microsoft.com/office/drawing/2014/main" id="{619AFD19-90EE-A29A-B6AB-A829F87068EE}"/>
              </a:ext>
            </a:extLst>
          </p:cNvPr>
          <p:cNvSpPr/>
          <p:nvPr/>
        </p:nvSpPr>
        <p:spPr bwMode="auto">
          <a:xfrm>
            <a:off x="7144906" y="2665629"/>
            <a:ext cx="1371600" cy="1097280"/>
          </a:xfrm>
          <a:prstGeom prst="rect">
            <a:avLst/>
          </a:prstGeom>
          <a:solidFill>
            <a:schemeClr val="accent6"/>
          </a:solidFill>
          <a:ln w="0">
            <a:noFill/>
            <a:miter lim="800000"/>
            <a:headEnd/>
            <a:tailEnd/>
          </a:ln>
        </p:spPr>
        <p:txBody>
          <a:bodyPr rtlCol="0" anchor="ct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Surgery (within 6 wk post tx)</a:t>
            </a:r>
          </a:p>
        </p:txBody>
      </p:sp>
      <p:sp>
        <p:nvSpPr>
          <p:cNvPr id="38" name="Rectangle 37">
            <a:extLst>
              <a:ext uri="{FF2B5EF4-FFF2-40B4-BE49-F238E27FC236}">
                <a16:creationId xmlns:a16="http://schemas.microsoft.com/office/drawing/2014/main" id="{23627827-CF3D-A0DF-962B-83DD9E09D22A}"/>
              </a:ext>
            </a:extLst>
          </p:cNvPr>
          <p:cNvSpPr/>
          <p:nvPr/>
        </p:nvSpPr>
        <p:spPr bwMode="auto">
          <a:xfrm>
            <a:off x="9023180" y="2665629"/>
            <a:ext cx="1371600" cy="1097280"/>
          </a:xfrm>
          <a:prstGeom prst="rect">
            <a:avLst/>
          </a:prstGeom>
          <a:solidFill>
            <a:schemeClr val="accent6"/>
          </a:solidFill>
          <a:ln w="0">
            <a:noFill/>
            <a:miter lim="800000"/>
            <a:headEnd/>
            <a:tailEnd/>
          </a:ln>
        </p:spPr>
        <p:txBody>
          <a:bodyPr rtlCol="0" anchor="ctr"/>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Optional adjuvant </a:t>
            </a:r>
            <a:b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br>
            <a:r>
              <a:rPr kumimoji="0" 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CT ± RT</a:t>
            </a:r>
          </a:p>
        </p:txBody>
      </p:sp>
      <p:sp>
        <p:nvSpPr>
          <p:cNvPr id="39" name="Line 52">
            <a:extLst>
              <a:ext uri="{FF2B5EF4-FFF2-40B4-BE49-F238E27FC236}">
                <a16:creationId xmlns:a16="http://schemas.microsoft.com/office/drawing/2014/main" id="{769405F6-5277-66CE-F595-AFCC71F634FF}"/>
              </a:ext>
            </a:extLst>
          </p:cNvPr>
          <p:cNvSpPr>
            <a:spLocks noChangeShapeType="1"/>
          </p:cNvSpPr>
          <p:nvPr/>
        </p:nvSpPr>
        <p:spPr bwMode="auto">
          <a:xfrm>
            <a:off x="8578047" y="3168549"/>
            <a:ext cx="36576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40" name="Line 52">
            <a:extLst>
              <a:ext uri="{FF2B5EF4-FFF2-40B4-BE49-F238E27FC236}">
                <a16:creationId xmlns:a16="http://schemas.microsoft.com/office/drawing/2014/main" id="{FF2688B4-9225-95F1-F96A-0B06449C199F}"/>
              </a:ext>
            </a:extLst>
          </p:cNvPr>
          <p:cNvSpPr>
            <a:spLocks noChangeShapeType="1"/>
          </p:cNvSpPr>
          <p:nvPr/>
        </p:nvSpPr>
        <p:spPr bwMode="auto">
          <a:xfrm>
            <a:off x="10467896" y="3168549"/>
            <a:ext cx="36576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43" name="TextBox 42">
            <a:extLst>
              <a:ext uri="{FF2B5EF4-FFF2-40B4-BE49-F238E27FC236}">
                <a16:creationId xmlns:a16="http://schemas.microsoft.com/office/drawing/2014/main" id="{B61D994B-F95A-2563-697D-D913F712EB4C}"/>
              </a:ext>
            </a:extLst>
          </p:cNvPr>
          <p:cNvSpPr txBox="1"/>
          <p:nvPr/>
        </p:nvSpPr>
        <p:spPr bwMode="auto">
          <a:xfrm>
            <a:off x="949571" y="1740013"/>
            <a:ext cx="50784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1400" i="1" dirty="0">
                <a:solidFill>
                  <a:srgbClr val="000000"/>
                </a:solidFill>
                <a:latin typeface="Poppins" panose="00000500000000000000" pitchFamily="2" charset="0"/>
                <a:cs typeface="Poppins" panose="00000500000000000000" pitchFamily="2" charset="0"/>
              </a:rPr>
              <a:t>Stratified by stage (IB/II vs IIIA), PD-L1*</a:t>
            </a:r>
            <a:r>
              <a:rPr lang="en-US" altLang="en-US" sz="1400" b="1" i="1" baseline="30000" dirty="0">
                <a:solidFill>
                  <a:srgbClr val="000000"/>
                </a:solidFill>
                <a:latin typeface="Poppins" panose="00000500000000000000" pitchFamily="2" charset="0"/>
                <a:cs typeface="Poppins" panose="00000500000000000000" pitchFamily="2" charset="0"/>
              </a:rPr>
              <a:t> </a:t>
            </a:r>
            <a:r>
              <a:rPr lang="en-US" sz="1400" i="1" dirty="0">
                <a:solidFill>
                  <a:srgbClr val="000000"/>
                </a:solidFill>
                <a:latin typeface="Poppins" panose="00000500000000000000" pitchFamily="2" charset="0"/>
                <a:cs typeface="Poppins" panose="00000500000000000000" pitchFamily="2" charset="0"/>
              </a:rPr>
              <a:t>(≥1% vs &lt;1%), sex</a:t>
            </a:r>
          </a:p>
        </p:txBody>
      </p:sp>
      <p:cxnSp>
        <p:nvCxnSpPr>
          <p:cNvPr id="46" name="Straight Arrow Connector 45">
            <a:extLst>
              <a:ext uri="{FF2B5EF4-FFF2-40B4-BE49-F238E27FC236}">
                <a16:creationId xmlns:a16="http://schemas.microsoft.com/office/drawing/2014/main" id="{D6F643F5-DAC6-EEC3-871E-7C59F5A3C66D}"/>
              </a:ext>
            </a:extLst>
          </p:cNvPr>
          <p:cNvCxnSpPr>
            <a:cxnSpLocks/>
          </p:cNvCxnSpPr>
          <p:nvPr/>
        </p:nvCxnSpPr>
        <p:spPr bwMode="auto">
          <a:xfrm>
            <a:off x="3478177" y="2084644"/>
            <a:ext cx="0" cy="457200"/>
          </a:xfrm>
          <a:prstGeom prst="straightConnector1">
            <a:avLst/>
          </a:prstGeom>
          <a:noFill/>
          <a:ln w="28575" cap="flat" cmpd="sng" algn="ctr">
            <a:solidFill>
              <a:srgbClr val="000000"/>
            </a:solidFill>
            <a:prstDash val="dash"/>
            <a:round/>
            <a:headEnd type="none" w="med" len="med"/>
            <a:tailEnd type="triangle"/>
          </a:ln>
          <a:effectLst/>
        </p:spPr>
      </p:cxnSp>
      <p:sp>
        <p:nvSpPr>
          <p:cNvPr id="48" name="TextBox 47">
            <a:extLst>
              <a:ext uri="{FF2B5EF4-FFF2-40B4-BE49-F238E27FC236}">
                <a16:creationId xmlns:a16="http://schemas.microsoft.com/office/drawing/2014/main" id="{06549E4C-1004-8834-E075-9EF99973E873}"/>
              </a:ext>
            </a:extLst>
          </p:cNvPr>
          <p:cNvSpPr txBox="1"/>
          <p:nvPr/>
        </p:nvSpPr>
        <p:spPr bwMode="auto">
          <a:xfrm>
            <a:off x="3883054" y="4178572"/>
            <a:ext cx="71576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Aft>
                <a:spcPct val="0"/>
              </a:spcAft>
              <a:defRPr/>
            </a:pPr>
            <a:r>
              <a:rPr lang="en-US" sz="1200" dirty="0">
                <a:solidFill>
                  <a:srgbClr val="000000"/>
                </a:solidFill>
                <a:latin typeface="Poppins" panose="00000500000000000000" pitchFamily="2" charset="0"/>
                <a:cs typeface="Poppins" panose="00000500000000000000" pitchFamily="2" charset="0"/>
              </a:rPr>
              <a:t>*PD-L1 28-8 pharmDx IHC assay. </a:t>
            </a:r>
            <a:r>
              <a:rPr lang="en-US" sz="1200" baseline="30000" dirty="0">
                <a:solidFill>
                  <a:srgbClr val="000000"/>
                </a:solidFill>
                <a:latin typeface="Poppins" panose="00000500000000000000" pitchFamily="2" charset="0"/>
                <a:cs typeface="Poppins" panose="00000500000000000000" pitchFamily="2" charset="0"/>
              </a:rPr>
              <a:t>†</a:t>
            </a:r>
            <a:r>
              <a:rPr lang="en-US" sz="1200" dirty="0">
                <a:solidFill>
                  <a:srgbClr val="000000"/>
                </a:solidFill>
                <a:latin typeface="Poppins" panose="00000500000000000000" pitchFamily="2" charset="0"/>
                <a:cs typeface="Poppins" panose="00000500000000000000" pitchFamily="2" charset="0"/>
              </a:rPr>
              <a:t>By TNM 7th edition. </a:t>
            </a:r>
          </a:p>
        </p:txBody>
      </p:sp>
      <p:sp>
        <p:nvSpPr>
          <p:cNvPr id="51" name="TextBox 50">
            <a:extLst>
              <a:ext uri="{FF2B5EF4-FFF2-40B4-BE49-F238E27FC236}">
                <a16:creationId xmlns:a16="http://schemas.microsoft.com/office/drawing/2014/main" id="{58A62FAA-428D-EC77-D7E1-C33D6BF46054}"/>
              </a:ext>
            </a:extLst>
          </p:cNvPr>
          <p:cNvSpPr txBox="1"/>
          <p:nvPr/>
        </p:nvSpPr>
        <p:spPr bwMode="auto">
          <a:xfrm>
            <a:off x="6307104" y="1580775"/>
            <a:ext cx="11752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400" b="1" dirty="0">
                <a:solidFill>
                  <a:srgbClr val="000000"/>
                </a:solidFill>
                <a:latin typeface="Poppins" panose="00000500000000000000" pitchFamily="2" charset="0"/>
                <a:cs typeface="Poppins" panose="00000500000000000000" pitchFamily="2" charset="0"/>
              </a:rPr>
              <a:t>Radiologic Restaging</a:t>
            </a:r>
          </a:p>
        </p:txBody>
      </p:sp>
      <p:cxnSp>
        <p:nvCxnSpPr>
          <p:cNvPr id="53" name="Straight Arrow Connector 52">
            <a:extLst>
              <a:ext uri="{FF2B5EF4-FFF2-40B4-BE49-F238E27FC236}">
                <a16:creationId xmlns:a16="http://schemas.microsoft.com/office/drawing/2014/main" id="{D5828181-A96A-F9C5-6689-DA273FEDDF70}"/>
              </a:ext>
            </a:extLst>
          </p:cNvPr>
          <p:cNvCxnSpPr>
            <a:cxnSpLocks/>
          </p:cNvCxnSpPr>
          <p:nvPr/>
        </p:nvCxnSpPr>
        <p:spPr bwMode="auto">
          <a:xfrm>
            <a:off x="6894728" y="2084644"/>
            <a:ext cx="0" cy="457200"/>
          </a:xfrm>
          <a:prstGeom prst="straightConnector1">
            <a:avLst/>
          </a:prstGeom>
          <a:noFill/>
          <a:ln w="28575" cap="flat" cmpd="sng" algn="ctr">
            <a:solidFill>
              <a:srgbClr val="000000"/>
            </a:solidFill>
            <a:prstDash val="solid"/>
            <a:round/>
            <a:headEnd type="none" w="med" len="med"/>
            <a:tailEnd type="triangle"/>
          </a:ln>
          <a:effectLst/>
        </p:spPr>
      </p:cxnSp>
      <p:sp>
        <p:nvSpPr>
          <p:cNvPr id="54" name="Text Box 15">
            <a:extLst>
              <a:ext uri="{FF2B5EF4-FFF2-40B4-BE49-F238E27FC236}">
                <a16:creationId xmlns:a16="http://schemas.microsoft.com/office/drawing/2014/main" id="{0EB93F66-8A83-449F-8CD5-44E501A9967F}"/>
              </a:ext>
            </a:extLst>
          </p:cNvPr>
          <p:cNvSpPr txBox="1">
            <a:spLocks noChangeArrowheads="1"/>
          </p:cNvSpPr>
          <p:nvPr/>
        </p:nvSpPr>
        <p:spPr bwMode="auto">
          <a:xfrm>
            <a:off x="1762857" y="6447370"/>
            <a:ext cx="7725802" cy="24622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a:defRPr/>
            </a:pPr>
            <a:r>
              <a:rPr lang="en-US" altLang="en-US" sz="1000" b="0" spc="-10" dirty="0">
                <a:solidFill>
                  <a:srgbClr val="000000"/>
                </a:solidFill>
                <a:latin typeface="Poppins" panose="00000500000000000000" pitchFamily="2" charset="0"/>
                <a:cs typeface="Poppins" panose="00000500000000000000" pitchFamily="2" charset="0"/>
              </a:rPr>
              <a:t>Provencio-Pulla. ASCO 2022. Abstr </a:t>
            </a:r>
            <a:r>
              <a:rPr lang="en-US" altLang="en-US" sz="1000" b="0" dirty="0">
                <a:solidFill>
                  <a:srgbClr val="000000"/>
                </a:solidFill>
                <a:latin typeface="Poppins" panose="00000500000000000000" pitchFamily="2" charset="0"/>
                <a:cs typeface="Poppins" panose="00000500000000000000" pitchFamily="2" charset="0"/>
              </a:rPr>
              <a:t>LBA8511</a:t>
            </a:r>
            <a:r>
              <a:rPr lang="en-US" altLang="en-US" sz="1000" b="0" spc="-10" dirty="0">
                <a:solidFill>
                  <a:srgbClr val="000000"/>
                </a:solidFill>
                <a:latin typeface="Poppins" panose="00000500000000000000" pitchFamily="2" charset="0"/>
                <a:cs typeface="Poppins" panose="00000500000000000000" pitchFamily="2" charset="0"/>
              </a:rPr>
              <a:t>. Spicer. NEJM. 2025;393:741. Forde. NEJM. 2025;393:741</a:t>
            </a:r>
          </a:p>
        </p:txBody>
      </p:sp>
      <p:sp>
        <p:nvSpPr>
          <p:cNvPr id="2" name="Title 1">
            <a:extLst>
              <a:ext uri="{FF2B5EF4-FFF2-40B4-BE49-F238E27FC236}">
                <a16:creationId xmlns:a16="http://schemas.microsoft.com/office/drawing/2014/main" id="{F33701E8-E25B-A5EA-86CE-BA7C445C0447}"/>
              </a:ext>
            </a:extLst>
          </p:cNvPr>
          <p:cNvSpPr>
            <a:spLocks noGrp="1"/>
          </p:cNvSpPr>
          <p:nvPr>
            <p:ph type="title"/>
          </p:nvPr>
        </p:nvSpPr>
        <p:spPr>
          <a:xfrm>
            <a:off x="231078" y="260162"/>
            <a:ext cx="11740260" cy="1044132"/>
          </a:xfrm>
        </p:spPr>
        <p:txBody>
          <a:bodyPr/>
          <a:lstStyle/>
          <a:p>
            <a:r>
              <a:rPr lang="en-US" dirty="0"/>
              <a:t>CheckMate 816: Neoadjuvant Nivolumab + CT in Resectable NSCLC</a:t>
            </a:r>
          </a:p>
        </p:txBody>
      </p:sp>
    </p:spTree>
    <p:extLst>
      <p:ext uri="{BB962C8B-B14F-4D97-AF65-F5344CB8AC3E}">
        <p14:creationId xmlns:p14="http://schemas.microsoft.com/office/powerpoint/2010/main" val="21151315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959B3-96E1-F9D6-D7D1-2245AE27E33D}"/>
            </a:ext>
          </a:extLst>
        </p:cNvPr>
        <p:cNvGrpSpPr/>
        <p:nvPr/>
      </p:nvGrpSpPr>
      <p:grpSpPr>
        <a:xfrm>
          <a:off x="0" y="0"/>
          <a:ext cx="0" cy="0"/>
          <a:chOff x="0" y="0"/>
          <a:chExt cx="0" cy="0"/>
        </a:xfrm>
      </p:grpSpPr>
      <p:sp>
        <p:nvSpPr>
          <p:cNvPr id="143" name="Text Box 30">
            <a:extLst>
              <a:ext uri="{FF2B5EF4-FFF2-40B4-BE49-F238E27FC236}">
                <a16:creationId xmlns:a16="http://schemas.microsoft.com/office/drawing/2014/main" id="{E3E39E62-532E-6245-CEAF-2339B8696FD4}"/>
              </a:ext>
            </a:extLst>
          </p:cNvPr>
          <p:cNvSpPr txBox="1">
            <a:spLocks noChangeArrowheads="1"/>
          </p:cNvSpPr>
          <p:nvPr/>
        </p:nvSpPr>
        <p:spPr bwMode="auto">
          <a:xfrm>
            <a:off x="138163" y="5931709"/>
            <a:ext cx="11069637"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35000"/>
              </a:spcBef>
              <a:spcAft>
                <a:spcPct val="25000"/>
              </a:spcAft>
              <a:buClr>
                <a:srgbClr val="015873"/>
              </a:buClr>
              <a:buFont typeface="Arial" panose="020B0604020202020204" pitchFamily="34" charset="0"/>
              <a:buNone/>
              <a:defRPr/>
            </a:pPr>
            <a:r>
              <a:rPr lang="en-US" altLang="en-US" sz="1000" dirty="0">
                <a:solidFill>
                  <a:srgbClr val="000000"/>
                </a:solidFill>
                <a:latin typeface="+mn-lt"/>
              </a:rPr>
              <a:t>pCR defined as 0% residual viable tumor cells in primary lung tumor and sampled LNs. *In ITT population, those who did not undergo surgery categorized as nonresponders in primary analysis. </a:t>
            </a:r>
            <a:r>
              <a:rPr lang="en-US" altLang="en-US" sz="1000" baseline="30000" dirty="0">
                <a:solidFill>
                  <a:srgbClr val="000000"/>
                </a:solidFill>
                <a:latin typeface="+mn-lt"/>
              </a:rPr>
              <a:t>†</a:t>
            </a:r>
            <a:r>
              <a:rPr lang="en-US" altLang="en-US" sz="1000" dirty="0">
                <a:solidFill>
                  <a:srgbClr val="000000"/>
                </a:solidFill>
                <a:latin typeface="+mn-lt"/>
              </a:rPr>
              <a:t>Calculated using stratified Cochran–Mantel–Haenszel method. </a:t>
            </a:r>
            <a:r>
              <a:rPr lang="en-US" altLang="en-US" sz="1000" baseline="30000" dirty="0">
                <a:solidFill>
                  <a:srgbClr val="000000"/>
                </a:solidFill>
                <a:latin typeface="+mn-lt"/>
              </a:rPr>
              <a:t>‡</a:t>
            </a:r>
            <a:r>
              <a:rPr lang="en-US" altLang="en-US" sz="1000" dirty="0">
                <a:solidFill>
                  <a:srgbClr val="000000"/>
                </a:solidFill>
                <a:latin typeface="+mn-lt"/>
              </a:rPr>
              <a:t>Patients who underwent definitive surgery with evaluable pathology sample.</a:t>
            </a:r>
          </a:p>
        </p:txBody>
      </p:sp>
      <p:sp>
        <p:nvSpPr>
          <p:cNvPr id="138" name="TextBox 137">
            <a:extLst>
              <a:ext uri="{FF2B5EF4-FFF2-40B4-BE49-F238E27FC236}">
                <a16:creationId xmlns:a16="http://schemas.microsoft.com/office/drawing/2014/main" id="{1396DA00-9920-3CCE-6B0C-7C2374D22788}"/>
              </a:ext>
            </a:extLst>
          </p:cNvPr>
          <p:cNvSpPr txBox="1"/>
          <p:nvPr/>
        </p:nvSpPr>
        <p:spPr bwMode="auto">
          <a:xfrm>
            <a:off x="1095486" y="1631750"/>
            <a:ext cx="5369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40</a:t>
            </a:r>
          </a:p>
        </p:txBody>
      </p:sp>
      <p:sp>
        <p:nvSpPr>
          <p:cNvPr id="139" name="TextBox 138">
            <a:extLst>
              <a:ext uri="{FF2B5EF4-FFF2-40B4-BE49-F238E27FC236}">
                <a16:creationId xmlns:a16="http://schemas.microsoft.com/office/drawing/2014/main" id="{21A4FD77-B973-6B46-BB92-07415689B2D2}"/>
              </a:ext>
            </a:extLst>
          </p:cNvPr>
          <p:cNvSpPr txBox="1"/>
          <p:nvPr/>
        </p:nvSpPr>
        <p:spPr>
          <a:xfrm>
            <a:off x="7408790" y="3687084"/>
            <a:ext cx="36647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buClrTx/>
              <a:buFontTx/>
              <a:buNone/>
              <a:defRPr b="1">
                <a:solidFill>
                  <a:schemeClr val="bg1"/>
                </a:solidFill>
                <a:latin typeface="Calibri" panose="020F0502020204030204" pitchFamily="34" charset="0"/>
              </a:defRPr>
            </a:lvl1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Primary Tumor Only in ITT (ypT0)</a:t>
            </a:r>
          </a:p>
        </p:txBody>
      </p:sp>
      <p:sp>
        <p:nvSpPr>
          <p:cNvPr id="144" name="TextBox 143">
            <a:extLst>
              <a:ext uri="{FF2B5EF4-FFF2-40B4-BE49-F238E27FC236}">
                <a16:creationId xmlns:a16="http://schemas.microsoft.com/office/drawing/2014/main" id="{E81C77A7-9418-664D-8C74-AFC8D4C7B409}"/>
              </a:ext>
            </a:extLst>
          </p:cNvPr>
          <p:cNvSpPr txBox="1"/>
          <p:nvPr/>
        </p:nvSpPr>
        <p:spPr>
          <a:xfrm>
            <a:off x="1602243" y="1675507"/>
            <a:ext cx="3829502" cy="523220"/>
          </a:xfrm>
          <a:prstGeom prst="rect">
            <a:avLst/>
          </a:prstGeom>
          <a:noFill/>
        </p:spPr>
        <p:txBody>
          <a:bodyPr wrap="square" rtlCol="0">
            <a:spAutoFit/>
          </a:bodyPr>
          <a:lstStyle/>
          <a:p>
            <a:pPr algn="ctr" defTabSz="914378">
              <a:defRPr/>
            </a:pPr>
            <a:r>
              <a:rPr lang="en-US" sz="1400" dirty="0">
                <a:solidFill>
                  <a:srgbClr val="000000"/>
                </a:solidFill>
                <a:latin typeface="Poppins" panose="00000500000000000000" pitchFamily="2" charset="0"/>
                <a:cs typeface="Poppins" panose="00000500000000000000" pitchFamily="2" charset="0"/>
              </a:rPr>
              <a:t>OR: 13.94 (99% CI: 3.49-55.75</a:t>
            </a:r>
            <a:r>
              <a:rPr lang="en-US" sz="1400" baseline="30000" dirty="0">
                <a:solidFill>
                  <a:srgbClr val="000000"/>
                </a:solidFill>
                <a:latin typeface="Poppins" panose="00000500000000000000" pitchFamily="2" charset="0"/>
                <a:cs typeface="Poppins" panose="00000500000000000000" pitchFamily="2" charset="0"/>
              </a:rPr>
              <a:t>†</a:t>
            </a:r>
            <a:r>
              <a:rPr lang="en-US" sz="1400" dirty="0">
                <a:solidFill>
                  <a:srgbClr val="000000"/>
                </a:solidFill>
                <a:latin typeface="Poppins" panose="00000500000000000000" pitchFamily="2" charset="0"/>
                <a:cs typeface="Poppins" panose="00000500000000000000" pitchFamily="2" charset="0"/>
              </a:rPr>
              <a:t>;</a:t>
            </a:r>
            <a:endParaRPr lang="en-US" sz="1400" strike="sngStrike" dirty="0">
              <a:solidFill>
                <a:srgbClr val="000000"/>
              </a:solidFill>
              <a:latin typeface="Poppins" panose="00000500000000000000" pitchFamily="2" charset="0"/>
              <a:cs typeface="Poppins" panose="00000500000000000000" pitchFamily="2" charset="0"/>
            </a:endParaRPr>
          </a:p>
          <a:p>
            <a:pPr algn="ctr" defTabSz="914378">
              <a:defRPr/>
            </a:pPr>
            <a:r>
              <a:rPr lang="en-US" sz="1400" i="1" dirty="0">
                <a:solidFill>
                  <a:srgbClr val="000000"/>
                </a:solidFill>
                <a:latin typeface="Poppins" panose="00000500000000000000" pitchFamily="2" charset="0"/>
                <a:cs typeface="Poppins" panose="00000500000000000000" pitchFamily="2" charset="0"/>
              </a:rPr>
              <a:t>P </a:t>
            </a:r>
            <a:r>
              <a:rPr lang="en-US" sz="1400" dirty="0">
                <a:solidFill>
                  <a:srgbClr val="000000"/>
                </a:solidFill>
                <a:latin typeface="Poppins" panose="00000500000000000000" pitchFamily="2" charset="0"/>
                <a:cs typeface="Poppins" panose="00000500000000000000" pitchFamily="2" charset="0"/>
              </a:rPr>
              <a:t>&lt;.0001)</a:t>
            </a:r>
          </a:p>
        </p:txBody>
      </p:sp>
      <p:sp>
        <p:nvSpPr>
          <p:cNvPr id="145" name="TextBox 144">
            <a:extLst>
              <a:ext uri="{FF2B5EF4-FFF2-40B4-BE49-F238E27FC236}">
                <a16:creationId xmlns:a16="http://schemas.microsoft.com/office/drawing/2014/main" id="{52A14300-C41D-5916-0667-D57455616C4B}"/>
              </a:ext>
            </a:extLst>
          </p:cNvPr>
          <p:cNvSpPr txBox="1"/>
          <p:nvPr/>
        </p:nvSpPr>
        <p:spPr>
          <a:xfrm>
            <a:off x="3364462" y="4191302"/>
            <a:ext cx="2321081" cy="307777"/>
          </a:xfrm>
          <a:prstGeom prst="rect">
            <a:avLst/>
          </a:prstGeom>
          <a:noFill/>
        </p:spPr>
        <p:txBody>
          <a:bodyPr wrap="square" rtlCol="0">
            <a:spAutoFit/>
          </a:bodyPr>
          <a:lstStyle/>
          <a:p>
            <a:pPr algn="ctr" defTabSz="914378">
              <a:defRPr/>
            </a:pPr>
            <a:r>
              <a:rPr lang="en-US" sz="1400" b="1" dirty="0">
                <a:solidFill>
                  <a:srgbClr val="000000"/>
                </a:solidFill>
                <a:latin typeface="Poppins" panose="00000500000000000000" pitchFamily="2" charset="0"/>
                <a:cs typeface="Poppins" panose="00000500000000000000" pitchFamily="2" charset="0"/>
              </a:rPr>
              <a:t>2.2 (95% CI: 0.6-5.6) </a:t>
            </a:r>
          </a:p>
        </p:txBody>
      </p:sp>
      <p:sp>
        <p:nvSpPr>
          <p:cNvPr id="146" name="TextBox 145">
            <a:extLst>
              <a:ext uri="{FF2B5EF4-FFF2-40B4-BE49-F238E27FC236}">
                <a16:creationId xmlns:a16="http://schemas.microsoft.com/office/drawing/2014/main" id="{0403C999-1257-4C06-D57A-8305DB27F662}"/>
              </a:ext>
            </a:extLst>
          </p:cNvPr>
          <p:cNvSpPr txBox="1"/>
          <p:nvPr/>
        </p:nvSpPr>
        <p:spPr>
          <a:xfrm>
            <a:off x="2615529" y="2262170"/>
            <a:ext cx="1834267" cy="307777"/>
          </a:xfrm>
          <a:prstGeom prst="rect">
            <a:avLst/>
          </a:prstGeom>
          <a:noFill/>
        </p:spPr>
        <p:txBody>
          <a:bodyPr wrap="square" rtlCol="0">
            <a:spAutoFit/>
          </a:bodyPr>
          <a:lstStyle/>
          <a:p>
            <a:pPr algn="ctr" defTabSz="914378">
              <a:defRPr/>
            </a:pPr>
            <a:r>
              <a:rPr lang="en-US" sz="1400" dirty="0">
                <a:solidFill>
                  <a:srgbClr val="000000"/>
                </a:solidFill>
                <a:latin typeface="Poppins" panose="00000500000000000000" pitchFamily="2" charset="0"/>
                <a:cs typeface="Poppins" panose="00000500000000000000" pitchFamily="2" charset="0"/>
              </a:rPr>
              <a:t>Difference: 21.6%</a:t>
            </a:r>
            <a:r>
              <a:rPr lang="en-US" sz="1400" baseline="30000" dirty="0">
                <a:solidFill>
                  <a:srgbClr val="000000"/>
                </a:solidFill>
                <a:latin typeface="Poppins" panose="00000500000000000000" pitchFamily="2" charset="0"/>
                <a:cs typeface="Poppins" panose="00000500000000000000" pitchFamily="2" charset="0"/>
              </a:rPr>
              <a:t>†</a:t>
            </a:r>
            <a:endParaRPr lang="en-US" sz="1400" dirty="0">
              <a:solidFill>
                <a:srgbClr val="000000"/>
              </a:solidFill>
              <a:latin typeface="Poppins" panose="00000500000000000000" pitchFamily="2" charset="0"/>
              <a:cs typeface="Poppins" panose="00000500000000000000" pitchFamily="2" charset="0"/>
            </a:endParaRPr>
          </a:p>
        </p:txBody>
      </p:sp>
      <p:sp>
        <p:nvSpPr>
          <p:cNvPr id="147" name="TextBox 146">
            <a:extLst>
              <a:ext uri="{FF2B5EF4-FFF2-40B4-BE49-F238E27FC236}">
                <a16:creationId xmlns:a16="http://schemas.microsoft.com/office/drawing/2014/main" id="{CFA51390-0C08-26F4-0991-71F04700FCD2}"/>
              </a:ext>
            </a:extLst>
          </p:cNvPr>
          <p:cNvSpPr txBox="1"/>
          <p:nvPr/>
        </p:nvSpPr>
        <p:spPr>
          <a:xfrm>
            <a:off x="1392987" y="2643042"/>
            <a:ext cx="2528309" cy="307777"/>
          </a:xfrm>
          <a:prstGeom prst="rect">
            <a:avLst/>
          </a:prstGeom>
          <a:noFill/>
        </p:spPr>
        <p:txBody>
          <a:bodyPr wrap="square" rtlCol="0">
            <a:spAutoFit/>
          </a:bodyPr>
          <a:lstStyle/>
          <a:p>
            <a:pPr algn="ctr" defTabSz="914378">
              <a:defRPr/>
            </a:pPr>
            <a:r>
              <a:rPr lang="en-US" sz="1400" b="1" dirty="0">
                <a:solidFill>
                  <a:srgbClr val="000000"/>
                </a:solidFill>
                <a:latin typeface="Poppins" panose="00000500000000000000" pitchFamily="2" charset="0"/>
                <a:cs typeface="Poppins" panose="00000500000000000000" pitchFamily="2" charset="0"/>
              </a:rPr>
              <a:t>24.0 (95% CI: 18.0-31.0) </a:t>
            </a:r>
          </a:p>
        </p:txBody>
      </p:sp>
      <p:sp>
        <p:nvSpPr>
          <p:cNvPr id="148" name="TextBox 147">
            <a:extLst>
              <a:ext uri="{FF2B5EF4-FFF2-40B4-BE49-F238E27FC236}">
                <a16:creationId xmlns:a16="http://schemas.microsoft.com/office/drawing/2014/main" id="{E8226449-65CE-43C6-AD11-411AA383CDFA}"/>
              </a:ext>
            </a:extLst>
          </p:cNvPr>
          <p:cNvSpPr txBox="1"/>
          <p:nvPr/>
        </p:nvSpPr>
        <p:spPr>
          <a:xfrm>
            <a:off x="1599449" y="1395456"/>
            <a:ext cx="35862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buClrTx/>
              <a:buFontTx/>
              <a:buNone/>
              <a:defRPr b="1">
                <a:solidFill>
                  <a:schemeClr val="bg1"/>
                </a:solidFill>
                <a:latin typeface="Calibri" panose="020F0502020204030204" pitchFamily="34" charset="0"/>
              </a:defRPr>
            </a:lvl1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Primary Endpoint: ITT (ypT0N0)*</a:t>
            </a:r>
          </a:p>
        </p:txBody>
      </p:sp>
      <p:sp>
        <p:nvSpPr>
          <p:cNvPr id="154" name="Rectangle 153">
            <a:extLst>
              <a:ext uri="{FF2B5EF4-FFF2-40B4-BE49-F238E27FC236}">
                <a16:creationId xmlns:a16="http://schemas.microsoft.com/office/drawing/2014/main" id="{68969602-1308-DFB9-3777-EF73E0485EDA}"/>
              </a:ext>
            </a:extLst>
          </p:cNvPr>
          <p:cNvSpPr/>
          <p:nvPr/>
        </p:nvSpPr>
        <p:spPr bwMode="auto">
          <a:xfrm>
            <a:off x="2034579" y="2949705"/>
            <a:ext cx="1100114" cy="1710111"/>
          </a:xfrm>
          <a:prstGeom prst="rect">
            <a:avLst/>
          </a:prstGeom>
          <a:solidFill>
            <a:srgbClr val="E1471D"/>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5" name="Rectangle 154">
            <a:extLst>
              <a:ext uri="{FF2B5EF4-FFF2-40B4-BE49-F238E27FC236}">
                <a16:creationId xmlns:a16="http://schemas.microsoft.com/office/drawing/2014/main" id="{5113A877-219C-CF4B-B46B-0259A1F4FD39}"/>
              </a:ext>
            </a:extLst>
          </p:cNvPr>
          <p:cNvSpPr/>
          <p:nvPr/>
        </p:nvSpPr>
        <p:spPr bwMode="auto">
          <a:xfrm>
            <a:off x="3952415" y="4511588"/>
            <a:ext cx="1100114" cy="148228"/>
          </a:xfrm>
          <a:prstGeom prst="rect">
            <a:avLst/>
          </a:prstGeom>
          <a:solidFill>
            <a:schemeClr val="bg1">
              <a:lumMod val="50000"/>
            </a:scheme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6" name="TextBox 155">
            <a:extLst>
              <a:ext uri="{FF2B5EF4-FFF2-40B4-BE49-F238E27FC236}">
                <a16:creationId xmlns:a16="http://schemas.microsoft.com/office/drawing/2014/main" id="{037CF7DF-815A-AB1B-40A5-A6DECA07D3C3}"/>
              </a:ext>
            </a:extLst>
          </p:cNvPr>
          <p:cNvSpPr txBox="1"/>
          <p:nvPr/>
        </p:nvSpPr>
        <p:spPr bwMode="auto">
          <a:xfrm>
            <a:off x="1099744" y="2376299"/>
            <a:ext cx="5369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30</a:t>
            </a:r>
          </a:p>
        </p:txBody>
      </p:sp>
      <p:sp>
        <p:nvSpPr>
          <p:cNvPr id="157" name="TextBox 156">
            <a:extLst>
              <a:ext uri="{FF2B5EF4-FFF2-40B4-BE49-F238E27FC236}">
                <a16:creationId xmlns:a16="http://schemas.microsoft.com/office/drawing/2014/main" id="{0E1F90FB-1254-984B-81BB-CD83DE518E1B}"/>
              </a:ext>
            </a:extLst>
          </p:cNvPr>
          <p:cNvSpPr txBox="1"/>
          <p:nvPr/>
        </p:nvSpPr>
        <p:spPr bwMode="auto">
          <a:xfrm>
            <a:off x="1095486" y="3080651"/>
            <a:ext cx="5369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20</a:t>
            </a:r>
          </a:p>
        </p:txBody>
      </p:sp>
      <p:sp>
        <p:nvSpPr>
          <p:cNvPr id="158" name="TextBox 157">
            <a:extLst>
              <a:ext uri="{FF2B5EF4-FFF2-40B4-BE49-F238E27FC236}">
                <a16:creationId xmlns:a16="http://schemas.microsoft.com/office/drawing/2014/main" id="{9FDA3108-ACE0-B93A-AB18-E102136BE866}"/>
              </a:ext>
            </a:extLst>
          </p:cNvPr>
          <p:cNvSpPr txBox="1"/>
          <p:nvPr/>
        </p:nvSpPr>
        <p:spPr bwMode="auto">
          <a:xfrm>
            <a:off x="1151140" y="3784669"/>
            <a:ext cx="5369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10</a:t>
            </a:r>
          </a:p>
        </p:txBody>
      </p:sp>
      <p:sp>
        <p:nvSpPr>
          <p:cNvPr id="159" name="TextBox 158">
            <a:extLst>
              <a:ext uri="{FF2B5EF4-FFF2-40B4-BE49-F238E27FC236}">
                <a16:creationId xmlns:a16="http://schemas.microsoft.com/office/drawing/2014/main" id="{9896C29B-08C1-26E9-E979-1A0B734D42CC}"/>
              </a:ext>
            </a:extLst>
          </p:cNvPr>
          <p:cNvSpPr txBox="1"/>
          <p:nvPr/>
        </p:nvSpPr>
        <p:spPr bwMode="auto">
          <a:xfrm>
            <a:off x="1221787" y="4495157"/>
            <a:ext cx="5369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0</a:t>
            </a:r>
          </a:p>
        </p:txBody>
      </p:sp>
      <p:sp>
        <p:nvSpPr>
          <p:cNvPr id="160" name="Freeform: Shape 159">
            <a:extLst>
              <a:ext uri="{FF2B5EF4-FFF2-40B4-BE49-F238E27FC236}">
                <a16:creationId xmlns:a16="http://schemas.microsoft.com/office/drawing/2014/main" id="{37080A98-1A7B-29AC-1DB0-6500D4E4B556}"/>
              </a:ext>
            </a:extLst>
          </p:cNvPr>
          <p:cNvSpPr/>
          <p:nvPr/>
        </p:nvSpPr>
        <p:spPr bwMode="auto">
          <a:xfrm>
            <a:off x="2561882" y="2231157"/>
            <a:ext cx="1954556" cy="1977031"/>
          </a:xfrm>
          <a:custGeom>
            <a:avLst/>
            <a:gdLst>
              <a:gd name="connsiteX0" fmla="*/ 0 w 1664262"/>
              <a:gd name="connsiteY0" fmla="*/ 307497 h 1836892"/>
              <a:gd name="connsiteX1" fmla="*/ 0 w 1664262"/>
              <a:gd name="connsiteY1" fmla="*/ 0 h 1836892"/>
              <a:gd name="connsiteX2" fmla="*/ 1664262 w 1664262"/>
              <a:gd name="connsiteY2" fmla="*/ 0 h 1836892"/>
              <a:gd name="connsiteX3" fmla="*/ 1664262 w 1664262"/>
              <a:gd name="connsiteY3" fmla="*/ 1836892 h 1836892"/>
            </a:gdLst>
            <a:ahLst/>
            <a:cxnLst>
              <a:cxn ang="0">
                <a:pos x="connsiteX0" y="connsiteY0"/>
              </a:cxn>
              <a:cxn ang="0">
                <a:pos x="connsiteX1" y="connsiteY1"/>
              </a:cxn>
              <a:cxn ang="0">
                <a:pos x="connsiteX2" y="connsiteY2"/>
              </a:cxn>
              <a:cxn ang="0">
                <a:pos x="connsiteX3" y="connsiteY3"/>
              </a:cxn>
            </a:cxnLst>
            <a:rect l="l" t="t" r="r" b="b"/>
            <a:pathLst>
              <a:path w="1664262" h="1836892">
                <a:moveTo>
                  <a:pt x="0" y="307497"/>
                </a:moveTo>
                <a:lnTo>
                  <a:pt x="0" y="0"/>
                </a:lnTo>
                <a:lnTo>
                  <a:pt x="1664262" y="0"/>
                </a:lnTo>
                <a:lnTo>
                  <a:pt x="1664262" y="1836892"/>
                </a:lnTo>
              </a:path>
            </a:pathLst>
          </a:custGeom>
          <a:noFill/>
          <a:ln w="28575">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1" name="TextBox 160">
            <a:extLst>
              <a:ext uri="{FF2B5EF4-FFF2-40B4-BE49-F238E27FC236}">
                <a16:creationId xmlns:a16="http://schemas.microsoft.com/office/drawing/2014/main" id="{6077988B-99AD-10F9-5429-28FF808759FB}"/>
              </a:ext>
            </a:extLst>
          </p:cNvPr>
          <p:cNvSpPr txBox="1"/>
          <p:nvPr/>
        </p:nvSpPr>
        <p:spPr bwMode="auto">
          <a:xfrm>
            <a:off x="1580644" y="4719271"/>
            <a:ext cx="19656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Aft>
                <a:spcPct val="0"/>
              </a:spcAft>
              <a:defRPr/>
            </a:pPr>
            <a:r>
              <a:rPr lang="en-US" sz="1400" dirty="0">
                <a:solidFill>
                  <a:srgbClr val="000000"/>
                </a:solidFill>
                <a:latin typeface="Poppins" panose="00000500000000000000" pitchFamily="2" charset="0"/>
                <a:cs typeface="Poppins" panose="00000500000000000000" pitchFamily="2" charset="0"/>
              </a:rPr>
              <a:t>Nivolumab + CT</a:t>
            </a:r>
          </a:p>
          <a:p>
            <a:pPr algn="ctr">
              <a:defRPr/>
            </a:pPr>
            <a:r>
              <a:rPr lang="en-US" sz="1400" dirty="0">
                <a:solidFill>
                  <a:srgbClr val="000000"/>
                </a:solidFill>
                <a:latin typeface="Poppins" panose="00000500000000000000" pitchFamily="2" charset="0"/>
                <a:cs typeface="Poppins" panose="00000500000000000000" pitchFamily="2" charset="0"/>
              </a:rPr>
              <a:t>(43/179)</a:t>
            </a:r>
          </a:p>
        </p:txBody>
      </p:sp>
      <p:sp>
        <p:nvSpPr>
          <p:cNvPr id="162" name="TextBox 161">
            <a:extLst>
              <a:ext uri="{FF2B5EF4-FFF2-40B4-BE49-F238E27FC236}">
                <a16:creationId xmlns:a16="http://schemas.microsoft.com/office/drawing/2014/main" id="{781E014F-F6A9-A7D2-AA44-2C1FB272F15E}"/>
              </a:ext>
            </a:extLst>
          </p:cNvPr>
          <p:cNvSpPr txBox="1"/>
          <p:nvPr/>
        </p:nvSpPr>
        <p:spPr bwMode="auto">
          <a:xfrm>
            <a:off x="4093765" y="4719271"/>
            <a:ext cx="8343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Aft>
                <a:spcPct val="0"/>
              </a:spcAft>
              <a:defRPr/>
            </a:pPr>
            <a:r>
              <a:rPr lang="en-US" sz="1400" dirty="0">
                <a:solidFill>
                  <a:srgbClr val="000000"/>
                </a:solidFill>
                <a:latin typeface="Poppins" panose="00000500000000000000" pitchFamily="2" charset="0"/>
                <a:cs typeface="Poppins" panose="00000500000000000000" pitchFamily="2" charset="0"/>
              </a:rPr>
              <a:t>CT</a:t>
            </a:r>
          </a:p>
          <a:p>
            <a:pPr algn="ctr">
              <a:spcAft>
                <a:spcPct val="0"/>
              </a:spcAft>
              <a:defRPr/>
            </a:pPr>
            <a:r>
              <a:rPr lang="en-US" sz="1400" dirty="0">
                <a:solidFill>
                  <a:srgbClr val="000000"/>
                </a:solidFill>
                <a:latin typeface="Poppins" panose="00000500000000000000" pitchFamily="2" charset="0"/>
                <a:cs typeface="Poppins" panose="00000500000000000000" pitchFamily="2" charset="0"/>
              </a:rPr>
              <a:t>(4/179)</a:t>
            </a:r>
          </a:p>
        </p:txBody>
      </p:sp>
      <p:sp>
        <p:nvSpPr>
          <p:cNvPr id="163" name="TextBox 162">
            <a:extLst>
              <a:ext uri="{FF2B5EF4-FFF2-40B4-BE49-F238E27FC236}">
                <a16:creationId xmlns:a16="http://schemas.microsoft.com/office/drawing/2014/main" id="{7C9B7B26-A329-4851-685A-6B8C476909A5}"/>
              </a:ext>
            </a:extLst>
          </p:cNvPr>
          <p:cNvSpPr txBox="1"/>
          <p:nvPr/>
        </p:nvSpPr>
        <p:spPr bwMode="auto">
          <a:xfrm rot="16200000">
            <a:off x="158622" y="3056404"/>
            <a:ext cx="1640268" cy="339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pCR Rate (%)</a:t>
            </a:r>
          </a:p>
        </p:txBody>
      </p:sp>
      <p:sp>
        <p:nvSpPr>
          <p:cNvPr id="164" name="TextBox 163">
            <a:extLst>
              <a:ext uri="{FF2B5EF4-FFF2-40B4-BE49-F238E27FC236}">
                <a16:creationId xmlns:a16="http://schemas.microsoft.com/office/drawing/2014/main" id="{1B7FCFE4-6414-F1ED-231A-8D1B78F5B519}"/>
              </a:ext>
            </a:extLst>
          </p:cNvPr>
          <p:cNvSpPr txBox="1"/>
          <p:nvPr/>
        </p:nvSpPr>
        <p:spPr bwMode="auto">
          <a:xfrm>
            <a:off x="1065048" y="4961959"/>
            <a:ext cx="6288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n/N =</a:t>
            </a:r>
          </a:p>
        </p:txBody>
      </p:sp>
      <p:grpSp>
        <p:nvGrpSpPr>
          <p:cNvPr id="6" name="Group 5">
            <a:extLst>
              <a:ext uri="{FF2B5EF4-FFF2-40B4-BE49-F238E27FC236}">
                <a16:creationId xmlns:a16="http://schemas.microsoft.com/office/drawing/2014/main" id="{4B19BB61-1C36-81A8-510C-FAC6B80F4181}"/>
              </a:ext>
            </a:extLst>
          </p:cNvPr>
          <p:cNvGrpSpPr/>
          <p:nvPr/>
        </p:nvGrpSpPr>
        <p:grpSpPr>
          <a:xfrm>
            <a:off x="1459047" y="1790541"/>
            <a:ext cx="4032398" cy="2874313"/>
            <a:chOff x="1459047" y="1790541"/>
            <a:chExt cx="4032398" cy="2874313"/>
          </a:xfrm>
        </p:grpSpPr>
        <p:cxnSp>
          <p:nvCxnSpPr>
            <p:cNvPr id="149" name="Straight Connector 148">
              <a:extLst>
                <a:ext uri="{FF2B5EF4-FFF2-40B4-BE49-F238E27FC236}">
                  <a16:creationId xmlns:a16="http://schemas.microsoft.com/office/drawing/2014/main" id="{C9EFF694-D4D8-029F-C136-C0BA1CC56396}"/>
                </a:ext>
              </a:extLst>
            </p:cNvPr>
            <p:cNvCxnSpPr>
              <a:cxnSpLocks/>
            </p:cNvCxnSpPr>
            <p:nvPr/>
          </p:nvCxnSpPr>
          <p:spPr bwMode="auto">
            <a:xfrm>
              <a:off x="1459047" y="1797412"/>
              <a:ext cx="101283" cy="0"/>
            </a:xfrm>
            <a:prstGeom prst="line">
              <a:avLst/>
            </a:prstGeom>
            <a:noFill/>
            <a:ln w="12700" cap="flat" cmpd="sng" algn="ctr">
              <a:solidFill>
                <a:srgbClr val="000000"/>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1DF5EBCF-713A-C1E5-DF64-2CC5697109F0}"/>
                </a:ext>
              </a:extLst>
            </p:cNvPr>
            <p:cNvCxnSpPr>
              <a:cxnSpLocks/>
            </p:cNvCxnSpPr>
            <p:nvPr/>
          </p:nvCxnSpPr>
          <p:spPr bwMode="auto">
            <a:xfrm>
              <a:off x="1459047" y="2521049"/>
              <a:ext cx="101283" cy="0"/>
            </a:xfrm>
            <a:prstGeom prst="line">
              <a:avLst/>
            </a:prstGeom>
            <a:noFill/>
            <a:ln w="12700" cap="flat" cmpd="sng" algn="ctr">
              <a:solidFill>
                <a:srgbClr val="000000"/>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7CB8280E-0DA3-E7D2-EEBA-F98A5A928FEA}"/>
                </a:ext>
              </a:extLst>
            </p:cNvPr>
            <p:cNvCxnSpPr>
              <a:cxnSpLocks/>
            </p:cNvCxnSpPr>
            <p:nvPr/>
          </p:nvCxnSpPr>
          <p:spPr bwMode="auto">
            <a:xfrm>
              <a:off x="1459047" y="3235351"/>
              <a:ext cx="101283" cy="0"/>
            </a:xfrm>
            <a:prstGeom prst="line">
              <a:avLst/>
            </a:prstGeom>
            <a:noFill/>
            <a:ln w="12700" cap="flat" cmpd="sng" algn="ctr">
              <a:solidFill>
                <a:srgbClr val="000000"/>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79425BDC-5C52-FC2E-F9C7-178A7BC4D33E}"/>
                </a:ext>
              </a:extLst>
            </p:cNvPr>
            <p:cNvCxnSpPr>
              <a:cxnSpLocks/>
            </p:cNvCxnSpPr>
            <p:nvPr/>
          </p:nvCxnSpPr>
          <p:spPr bwMode="auto">
            <a:xfrm>
              <a:off x="1459047" y="3949653"/>
              <a:ext cx="101283" cy="0"/>
            </a:xfrm>
            <a:prstGeom prst="line">
              <a:avLst/>
            </a:prstGeom>
            <a:noFill/>
            <a:ln w="12700" cap="flat" cmpd="sng" algn="ctr">
              <a:solidFill>
                <a:srgbClr val="000000"/>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BD1A2485-39CA-BCC3-EB69-E67084474F2B}"/>
                </a:ext>
              </a:extLst>
            </p:cNvPr>
            <p:cNvCxnSpPr>
              <a:cxnSpLocks/>
            </p:cNvCxnSpPr>
            <p:nvPr/>
          </p:nvCxnSpPr>
          <p:spPr bwMode="auto">
            <a:xfrm>
              <a:off x="1459047" y="4663954"/>
              <a:ext cx="101283" cy="0"/>
            </a:xfrm>
            <a:prstGeom prst="line">
              <a:avLst/>
            </a:prstGeom>
            <a:noFill/>
            <a:ln w="12700" cap="flat" cmpd="sng" algn="ctr">
              <a:solidFill>
                <a:srgbClr val="000000"/>
              </a:solidFill>
              <a:prstDash val="solid"/>
              <a:round/>
              <a:headEnd type="none" w="med" len="med"/>
              <a:tailEnd type="none" w="med" len="med"/>
            </a:ln>
            <a:effectLst/>
          </p:spPr>
        </p:cxnSp>
        <p:sp>
          <p:nvSpPr>
            <p:cNvPr id="165" name="Freeform: Shape 164">
              <a:extLst>
                <a:ext uri="{FF2B5EF4-FFF2-40B4-BE49-F238E27FC236}">
                  <a16:creationId xmlns:a16="http://schemas.microsoft.com/office/drawing/2014/main" id="{C4517FBC-20B8-3C17-9256-BE8910941B92}"/>
                </a:ext>
              </a:extLst>
            </p:cNvPr>
            <p:cNvSpPr/>
            <p:nvPr/>
          </p:nvSpPr>
          <p:spPr bwMode="auto">
            <a:xfrm>
              <a:off x="1564050" y="1790541"/>
              <a:ext cx="3927395" cy="2874313"/>
            </a:xfrm>
            <a:custGeom>
              <a:avLst/>
              <a:gdLst>
                <a:gd name="connsiteX0" fmla="*/ 0 w 3344092"/>
                <a:gd name="connsiteY0" fmla="*/ 0 h 2668089"/>
                <a:gd name="connsiteX1" fmla="*/ 0 w 3344092"/>
                <a:gd name="connsiteY1" fmla="*/ 2668089 h 2668089"/>
                <a:gd name="connsiteX2" fmla="*/ 3344092 w 3344092"/>
                <a:gd name="connsiteY2" fmla="*/ 2668089 h 2668089"/>
              </a:gdLst>
              <a:ahLst/>
              <a:cxnLst>
                <a:cxn ang="0">
                  <a:pos x="connsiteX0" y="connsiteY0"/>
                </a:cxn>
                <a:cxn ang="0">
                  <a:pos x="connsiteX1" y="connsiteY1"/>
                </a:cxn>
                <a:cxn ang="0">
                  <a:pos x="connsiteX2" y="connsiteY2"/>
                </a:cxn>
              </a:cxnLst>
              <a:rect l="l" t="t" r="r" b="b"/>
              <a:pathLst>
                <a:path w="3344092" h="2668089">
                  <a:moveTo>
                    <a:pt x="0" y="0"/>
                  </a:moveTo>
                  <a:lnTo>
                    <a:pt x="0" y="2668089"/>
                  </a:lnTo>
                  <a:lnTo>
                    <a:pt x="3344092" y="2668089"/>
                  </a:lnTo>
                </a:path>
              </a:pathLst>
            </a:custGeom>
            <a:noFill/>
            <a:ln w="12700">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sp>
        <p:nvSpPr>
          <p:cNvPr id="166" name="TextBox 165">
            <a:extLst>
              <a:ext uri="{FF2B5EF4-FFF2-40B4-BE49-F238E27FC236}">
                <a16:creationId xmlns:a16="http://schemas.microsoft.com/office/drawing/2014/main" id="{2F65AE73-C752-F0E0-502B-2C60C4E8F2FC}"/>
              </a:ext>
            </a:extLst>
          </p:cNvPr>
          <p:cNvSpPr txBox="1"/>
          <p:nvPr/>
        </p:nvSpPr>
        <p:spPr bwMode="auto">
          <a:xfrm>
            <a:off x="7698707" y="3101824"/>
            <a:ext cx="16281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Aft>
                <a:spcPct val="0"/>
              </a:spcAft>
              <a:defRPr/>
            </a:pPr>
            <a:r>
              <a:rPr lang="en-US" sz="1400" dirty="0">
                <a:solidFill>
                  <a:srgbClr val="000000"/>
                </a:solidFill>
                <a:latin typeface="Poppins" panose="00000500000000000000" pitchFamily="2" charset="0"/>
                <a:cs typeface="Poppins" panose="00000500000000000000" pitchFamily="2" charset="0"/>
              </a:rPr>
              <a:t>Nivolumab + CT</a:t>
            </a:r>
          </a:p>
          <a:p>
            <a:pPr algn="ctr">
              <a:spcAft>
                <a:spcPct val="0"/>
              </a:spcAft>
              <a:defRPr/>
            </a:pPr>
            <a:r>
              <a:rPr lang="en-US" sz="1400" dirty="0">
                <a:solidFill>
                  <a:srgbClr val="000000"/>
                </a:solidFill>
                <a:latin typeface="Poppins" panose="00000500000000000000" pitchFamily="2" charset="0"/>
                <a:cs typeface="Poppins" panose="00000500000000000000" pitchFamily="2" charset="0"/>
              </a:rPr>
              <a:t>(43/141)</a:t>
            </a:r>
          </a:p>
        </p:txBody>
      </p:sp>
      <p:sp>
        <p:nvSpPr>
          <p:cNvPr id="167" name="TextBox 166">
            <a:extLst>
              <a:ext uri="{FF2B5EF4-FFF2-40B4-BE49-F238E27FC236}">
                <a16:creationId xmlns:a16="http://schemas.microsoft.com/office/drawing/2014/main" id="{8F6E20DE-79FC-7918-08B5-F5ECDC3BDAA9}"/>
              </a:ext>
            </a:extLst>
          </p:cNvPr>
          <p:cNvSpPr txBox="1"/>
          <p:nvPr/>
        </p:nvSpPr>
        <p:spPr bwMode="auto">
          <a:xfrm>
            <a:off x="9531288" y="3101824"/>
            <a:ext cx="9440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Aft>
                <a:spcPct val="0"/>
              </a:spcAft>
              <a:defRPr/>
            </a:pPr>
            <a:r>
              <a:rPr lang="en-US" sz="1400" dirty="0">
                <a:solidFill>
                  <a:srgbClr val="000000"/>
                </a:solidFill>
                <a:latin typeface="Poppins" panose="00000500000000000000" pitchFamily="2" charset="0"/>
                <a:cs typeface="Poppins" panose="00000500000000000000" pitchFamily="2" charset="0"/>
              </a:rPr>
              <a:t>CT</a:t>
            </a:r>
          </a:p>
          <a:p>
            <a:pPr algn="ctr">
              <a:spcAft>
                <a:spcPct val="0"/>
              </a:spcAft>
              <a:defRPr/>
            </a:pPr>
            <a:r>
              <a:rPr lang="en-US" sz="1400" dirty="0">
                <a:solidFill>
                  <a:srgbClr val="000000"/>
                </a:solidFill>
                <a:latin typeface="Poppins" panose="00000500000000000000" pitchFamily="2" charset="0"/>
                <a:cs typeface="Poppins" panose="00000500000000000000" pitchFamily="2" charset="0"/>
              </a:rPr>
              <a:t>(4/126)</a:t>
            </a:r>
          </a:p>
        </p:txBody>
      </p:sp>
      <p:sp>
        <p:nvSpPr>
          <p:cNvPr id="168" name="TextBox 167">
            <a:extLst>
              <a:ext uri="{FF2B5EF4-FFF2-40B4-BE49-F238E27FC236}">
                <a16:creationId xmlns:a16="http://schemas.microsoft.com/office/drawing/2014/main" id="{1E7BC8D5-E4DB-E4D3-ED3C-E6B0310D0593}"/>
              </a:ext>
            </a:extLst>
          </p:cNvPr>
          <p:cNvSpPr txBox="1"/>
          <p:nvPr/>
        </p:nvSpPr>
        <p:spPr>
          <a:xfrm>
            <a:off x="9701151" y="2678093"/>
            <a:ext cx="609093" cy="307777"/>
          </a:xfrm>
          <a:prstGeom prst="rect">
            <a:avLst/>
          </a:prstGeom>
          <a:noFill/>
        </p:spPr>
        <p:txBody>
          <a:bodyPr wrap="square" rtlCol="0">
            <a:spAutoFit/>
          </a:bodyPr>
          <a:lstStyle/>
          <a:p>
            <a:pPr algn="ctr" defTabSz="914378">
              <a:defRPr/>
            </a:pPr>
            <a:r>
              <a:rPr lang="en-US" sz="1400" b="1" kern="0" dirty="0">
                <a:solidFill>
                  <a:srgbClr val="000000"/>
                </a:solidFill>
                <a:latin typeface="Poppins" panose="00000500000000000000" pitchFamily="2" charset="0"/>
                <a:cs typeface="Poppins" panose="00000500000000000000" pitchFamily="2" charset="0"/>
              </a:rPr>
              <a:t>3.2 </a:t>
            </a:r>
          </a:p>
        </p:txBody>
      </p:sp>
      <p:sp>
        <p:nvSpPr>
          <p:cNvPr id="169" name="TextBox 168">
            <a:extLst>
              <a:ext uri="{FF2B5EF4-FFF2-40B4-BE49-F238E27FC236}">
                <a16:creationId xmlns:a16="http://schemas.microsoft.com/office/drawing/2014/main" id="{CAE1841D-1AD9-0601-D678-11A7D735293B}"/>
              </a:ext>
            </a:extLst>
          </p:cNvPr>
          <p:cNvSpPr txBox="1"/>
          <p:nvPr/>
        </p:nvSpPr>
        <p:spPr>
          <a:xfrm>
            <a:off x="7240913" y="1360286"/>
            <a:ext cx="3820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buClrTx/>
              <a:buFontTx/>
              <a:buNone/>
              <a:defRPr b="1">
                <a:solidFill>
                  <a:schemeClr val="bg1"/>
                </a:solidFill>
                <a:latin typeface="Calibri" panose="020F0502020204030204" pitchFamily="34" charset="0"/>
              </a:defRPr>
            </a:lvl1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Patients With Resection</a:t>
            </a:r>
            <a:r>
              <a:rPr kumimoji="0" lang="en-US" sz="1600" b="1" i="0" u="none" strike="noStrike" kern="0" cap="none" spc="0" normalizeH="0" baseline="30000" noProof="0" dirty="0">
                <a:ln>
                  <a:noFill/>
                </a:ln>
                <a:solidFill>
                  <a:srgbClr val="000000"/>
                </a:solidFill>
                <a:effectLst/>
                <a:uLnTx/>
                <a:uFillTx/>
                <a:latin typeface="Poppins" panose="00000500000000000000" pitchFamily="2" charset="0"/>
                <a:cs typeface="Poppins" panose="00000500000000000000" pitchFamily="2" charset="0"/>
              </a:rPr>
              <a:t>‡</a:t>
            </a:r>
            <a:r>
              <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(ypT0N0)</a:t>
            </a:r>
          </a:p>
        </p:txBody>
      </p:sp>
      <p:sp>
        <p:nvSpPr>
          <p:cNvPr id="170" name="TextBox 169">
            <a:extLst>
              <a:ext uri="{FF2B5EF4-FFF2-40B4-BE49-F238E27FC236}">
                <a16:creationId xmlns:a16="http://schemas.microsoft.com/office/drawing/2014/main" id="{A2E06E7C-0546-19C2-E659-6549D0094F00}"/>
              </a:ext>
            </a:extLst>
          </p:cNvPr>
          <p:cNvSpPr txBox="1"/>
          <p:nvPr/>
        </p:nvSpPr>
        <p:spPr>
          <a:xfrm>
            <a:off x="8145892" y="1834565"/>
            <a:ext cx="638090" cy="307777"/>
          </a:xfrm>
          <a:prstGeom prst="rect">
            <a:avLst/>
          </a:prstGeom>
          <a:noFill/>
        </p:spPr>
        <p:txBody>
          <a:bodyPr wrap="square" rtlCol="0">
            <a:spAutoFit/>
          </a:bodyPr>
          <a:lstStyle/>
          <a:p>
            <a:pPr algn="ctr" defTabSz="914378">
              <a:defRPr/>
            </a:pPr>
            <a:r>
              <a:rPr lang="en-US" sz="1400" b="1" dirty="0">
                <a:solidFill>
                  <a:srgbClr val="000000"/>
                </a:solidFill>
                <a:latin typeface="Poppins" panose="00000500000000000000" pitchFamily="2" charset="0"/>
                <a:cs typeface="Poppins" panose="00000500000000000000" pitchFamily="2" charset="0"/>
              </a:rPr>
              <a:t>30.5 </a:t>
            </a:r>
          </a:p>
        </p:txBody>
      </p:sp>
      <p:sp>
        <p:nvSpPr>
          <p:cNvPr id="177" name="TextBox 176">
            <a:extLst>
              <a:ext uri="{FF2B5EF4-FFF2-40B4-BE49-F238E27FC236}">
                <a16:creationId xmlns:a16="http://schemas.microsoft.com/office/drawing/2014/main" id="{E7D06157-7317-1917-8CBA-2262C0751AA1}"/>
              </a:ext>
            </a:extLst>
          </p:cNvPr>
          <p:cNvSpPr txBox="1"/>
          <p:nvPr/>
        </p:nvSpPr>
        <p:spPr bwMode="auto">
          <a:xfrm>
            <a:off x="7177663" y="1621074"/>
            <a:ext cx="5029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40</a:t>
            </a:r>
          </a:p>
        </p:txBody>
      </p:sp>
      <p:sp>
        <p:nvSpPr>
          <p:cNvPr id="178" name="TextBox 177">
            <a:extLst>
              <a:ext uri="{FF2B5EF4-FFF2-40B4-BE49-F238E27FC236}">
                <a16:creationId xmlns:a16="http://schemas.microsoft.com/office/drawing/2014/main" id="{91003260-6130-6CD0-AFD3-C02CDF08B473}"/>
              </a:ext>
            </a:extLst>
          </p:cNvPr>
          <p:cNvSpPr txBox="1"/>
          <p:nvPr/>
        </p:nvSpPr>
        <p:spPr bwMode="auto">
          <a:xfrm>
            <a:off x="7177663" y="1944660"/>
            <a:ext cx="5029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30</a:t>
            </a:r>
          </a:p>
        </p:txBody>
      </p:sp>
      <p:sp>
        <p:nvSpPr>
          <p:cNvPr id="179" name="TextBox 178">
            <a:extLst>
              <a:ext uri="{FF2B5EF4-FFF2-40B4-BE49-F238E27FC236}">
                <a16:creationId xmlns:a16="http://schemas.microsoft.com/office/drawing/2014/main" id="{37D3CE78-D44C-7DF7-0CCB-5BE7D44C3AAE}"/>
              </a:ext>
            </a:extLst>
          </p:cNvPr>
          <p:cNvSpPr txBox="1"/>
          <p:nvPr/>
        </p:nvSpPr>
        <p:spPr bwMode="auto">
          <a:xfrm>
            <a:off x="7177663" y="2251967"/>
            <a:ext cx="5029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20</a:t>
            </a:r>
          </a:p>
        </p:txBody>
      </p:sp>
      <p:sp>
        <p:nvSpPr>
          <p:cNvPr id="180" name="TextBox 179">
            <a:extLst>
              <a:ext uri="{FF2B5EF4-FFF2-40B4-BE49-F238E27FC236}">
                <a16:creationId xmlns:a16="http://schemas.microsoft.com/office/drawing/2014/main" id="{7754431F-855F-4510-2829-C2016C0A9AD9}"/>
              </a:ext>
            </a:extLst>
          </p:cNvPr>
          <p:cNvSpPr txBox="1"/>
          <p:nvPr/>
        </p:nvSpPr>
        <p:spPr bwMode="auto">
          <a:xfrm>
            <a:off x="7246083" y="2573519"/>
            <a:ext cx="5029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10</a:t>
            </a:r>
          </a:p>
        </p:txBody>
      </p:sp>
      <p:sp>
        <p:nvSpPr>
          <p:cNvPr id="181" name="TextBox 180">
            <a:extLst>
              <a:ext uri="{FF2B5EF4-FFF2-40B4-BE49-F238E27FC236}">
                <a16:creationId xmlns:a16="http://schemas.microsoft.com/office/drawing/2014/main" id="{F2789DAE-5621-444B-CD2E-A5769909894B}"/>
              </a:ext>
            </a:extLst>
          </p:cNvPr>
          <p:cNvSpPr txBox="1"/>
          <p:nvPr/>
        </p:nvSpPr>
        <p:spPr bwMode="auto">
          <a:xfrm>
            <a:off x="7313125" y="2882860"/>
            <a:ext cx="3297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0</a:t>
            </a:r>
          </a:p>
        </p:txBody>
      </p:sp>
      <p:sp>
        <p:nvSpPr>
          <p:cNvPr id="182" name="TextBox 181">
            <a:extLst>
              <a:ext uri="{FF2B5EF4-FFF2-40B4-BE49-F238E27FC236}">
                <a16:creationId xmlns:a16="http://schemas.microsoft.com/office/drawing/2014/main" id="{2B43384C-2E76-197C-AFA4-E0C591550BE3}"/>
              </a:ext>
            </a:extLst>
          </p:cNvPr>
          <p:cNvSpPr txBox="1"/>
          <p:nvPr/>
        </p:nvSpPr>
        <p:spPr bwMode="auto">
          <a:xfrm>
            <a:off x="7187058" y="3344439"/>
            <a:ext cx="8383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n/N =</a:t>
            </a:r>
          </a:p>
        </p:txBody>
      </p:sp>
      <p:sp>
        <p:nvSpPr>
          <p:cNvPr id="183" name="TextBox 182">
            <a:extLst>
              <a:ext uri="{FF2B5EF4-FFF2-40B4-BE49-F238E27FC236}">
                <a16:creationId xmlns:a16="http://schemas.microsoft.com/office/drawing/2014/main" id="{D875CB13-E4A5-834E-3177-1AE838D30C5C}"/>
              </a:ext>
            </a:extLst>
          </p:cNvPr>
          <p:cNvSpPr txBox="1"/>
          <p:nvPr/>
        </p:nvSpPr>
        <p:spPr bwMode="auto">
          <a:xfrm rot="16200000">
            <a:off x="6177383" y="2233915"/>
            <a:ext cx="1543547" cy="339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pCR Rate (%)</a:t>
            </a:r>
          </a:p>
        </p:txBody>
      </p:sp>
      <p:sp>
        <p:nvSpPr>
          <p:cNvPr id="184" name="Rectangle 183">
            <a:extLst>
              <a:ext uri="{FF2B5EF4-FFF2-40B4-BE49-F238E27FC236}">
                <a16:creationId xmlns:a16="http://schemas.microsoft.com/office/drawing/2014/main" id="{D114BFA3-77D7-E37C-84EC-B9F4443578CC}"/>
              </a:ext>
            </a:extLst>
          </p:cNvPr>
          <p:cNvSpPr/>
          <p:nvPr/>
        </p:nvSpPr>
        <p:spPr bwMode="auto">
          <a:xfrm>
            <a:off x="8159884" y="2122258"/>
            <a:ext cx="614222" cy="958441"/>
          </a:xfrm>
          <a:prstGeom prst="rect">
            <a:avLst/>
          </a:prstGeom>
          <a:solidFill>
            <a:srgbClr val="E1471D"/>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85" name="Rectangle 184">
            <a:extLst>
              <a:ext uri="{FF2B5EF4-FFF2-40B4-BE49-F238E27FC236}">
                <a16:creationId xmlns:a16="http://schemas.microsoft.com/office/drawing/2014/main" id="{CF0EED41-BFBD-F3E3-C643-E402EF3CA692}"/>
              </a:ext>
            </a:extLst>
          </p:cNvPr>
          <p:cNvSpPr/>
          <p:nvPr/>
        </p:nvSpPr>
        <p:spPr bwMode="auto">
          <a:xfrm>
            <a:off x="9707486" y="2981349"/>
            <a:ext cx="614222" cy="99353"/>
          </a:xfrm>
          <a:prstGeom prst="rect">
            <a:avLst/>
          </a:prstGeom>
          <a:solidFill>
            <a:schemeClr val="bg1">
              <a:lumMod val="50000"/>
            </a:scheme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86" name="TextBox 185">
            <a:extLst>
              <a:ext uri="{FF2B5EF4-FFF2-40B4-BE49-F238E27FC236}">
                <a16:creationId xmlns:a16="http://schemas.microsoft.com/office/drawing/2014/main" id="{914947E9-FAC3-BBA0-D4A4-C3036860B80E}"/>
              </a:ext>
            </a:extLst>
          </p:cNvPr>
          <p:cNvSpPr txBox="1"/>
          <p:nvPr/>
        </p:nvSpPr>
        <p:spPr bwMode="auto">
          <a:xfrm>
            <a:off x="9565160" y="5264753"/>
            <a:ext cx="8710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Aft>
                <a:spcPct val="0"/>
              </a:spcAft>
              <a:defRPr/>
            </a:pPr>
            <a:r>
              <a:rPr lang="en-US" sz="1400" dirty="0">
                <a:solidFill>
                  <a:srgbClr val="000000"/>
                </a:solidFill>
                <a:latin typeface="Poppins" panose="00000500000000000000" pitchFamily="2" charset="0"/>
                <a:cs typeface="Poppins" panose="00000500000000000000" pitchFamily="2" charset="0"/>
              </a:rPr>
              <a:t>CT</a:t>
            </a:r>
          </a:p>
          <a:p>
            <a:pPr algn="ctr">
              <a:spcAft>
                <a:spcPct val="0"/>
              </a:spcAft>
              <a:defRPr/>
            </a:pPr>
            <a:r>
              <a:rPr lang="en-US" sz="1400" dirty="0">
                <a:solidFill>
                  <a:srgbClr val="000000"/>
                </a:solidFill>
                <a:latin typeface="Poppins" panose="00000500000000000000" pitchFamily="2" charset="0"/>
                <a:cs typeface="Poppins" panose="00000500000000000000" pitchFamily="2" charset="0"/>
              </a:rPr>
              <a:t>(5/179)</a:t>
            </a:r>
          </a:p>
        </p:txBody>
      </p:sp>
      <p:sp>
        <p:nvSpPr>
          <p:cNvPr id="187" name="TextBox 186">
            <a:extLst>
              <a:ext uri="{FF2B5EF4-FFF2-40B4-BE49-F238E27FC236}">
                <a16:creationId xmlns:a16="http://schemas.microsoft.com/office/drawing/2014/main" id="{D8558EC0-CEE0-1A63-E657-D8E81400E951}"/>
              </a:ext>
            </a:extLst>
          </p:cNvPr>
          <p:cNvSpPr txBox="1"/>
          <p:nvPr/>
        </p:nvSpPr>
        <p:spPr>
          <a:xfrm>
            <a:off x="8131806" y="4187404"/>
            <a:ext cx="684007" cy="307777"/>
          </a:xfrm>
          <a:prstGeom prst="rect">
            <a:avLst/>
          </a:prstGeom>
          <a:noFill/>
        </p:spPr>
        <p:txBody>
          <a:bodyPr wrap="square" rtlCol="0">
            <a:spAutoFit/>
          </a:bodyPr>
          <a:lstStyle/>
          <a:p>
            <a:pPr algn="ctr" defTabSz="914378">
              <a:defRPr/>
            </a:pPr>
            <a:r>
              <a:rPr lang="en-US" sz="1400" b="1" kern="0" dirty="0">
                <a:solidFill>
                  <a:srgbClr val="000000"/>
                </a:solidFill>
                <a:latin typeface="Poppins" panose="00000500000000000000" pitchFamily="2" charset="0"/>
                <a:cs typeface="Poppins" panose="00000500000000000000" pitchFamily="2" charset="0"/>
              </a:rPr>
              <a:t>25.7 </a:t>
            </a:r>
          </a:p>
        </p:txBody>
      </p:sp>
      <p:sp>
        <p:nvSpPr>
          <p:cNvPr id="188" name="TextBox 187">
            <a:extLst>
              <a:ext uri="{FF2B5EF4-FFF2-40B4-BE49-F238E27FC236}">
                <a16:creationId xmlns:a16="http://schemas.microsoft.com/office/drawing/2014/main" id="{BF2E3E54-5AE3-9FDE-B549-434E90A6B91F}"/>
              </a:ext>
            </a:extLst>
          </p:cNvPr>
          <p:cNvSpPr txBox="1"/>
          <p:nvPr/>
        </p:nvSpPr>
        <p:spPr>
          <a:xfrm>
            <a:off x="9696895" y="4871326"/>
            <a:ext cx="599281" cy="307777"/>
          </a:xfrm>
          <a:prstGeom prst="rect">
            <a:avLst/>
          </a:prstGeom>
          <a:noFill/>
        </p:spPr>
        <p:txBody>
          <a:bodyPr wrap="square" rtlCol="0">
            <a:spAutoFit/>
          </a:bodyPr>
          <a:lstStyle/>
          <a:p>
            <a:pPr algn="ctr" defTabSz="914378">
              <a:defRPr/>
            </a:pPr>
            <a:r>
              <a:rPr lang="en-US" sz="1400" b="1" kern="0" dirty="0">
                <a:solidFill>
                  <a:srgbClr val="000000"/>
                </a:solidFill>
                <a:latin typeface="Poppins" panose="00000500000000000000" pitchFamily="2" charset="0"/>
                <a:cs typeface="Poppins" panose="00000500000000000000" pitchFamily="2" charset="0"/>
              </a:rPr>
              <a:t>2.8 </a:t>
            </a:r>
          </a:p>
        </p:txBody>
      </p:sp>
      <p:sp>
        <p:nvSpPr>
          <p:cNvPr id="189" name="Freeform: Shape 188">
            <a:extLst>
              <a:ext uri="{FF2B5EF4-FFF2-40B4-BE49-F238E27FC236}">
                <a16:creationId xmlns:a16="http://schemas.microsoft.com/office/drawing/2014/main" id="{232A34C8-F3F6-1028-DC36-FC5924D4AE07}"/>
              </a:ext>
            </a:extLst>
          </p:cNvPr>
          <p:cNvSpPr/>
          <p:nvPr/>
        </p:nvSpPr>
        <p:spPr bwMode="auto">
          <a:xfrm>
            <a:off x="7723605" y="4061102"/>
            <a:ext cx="2946330" cy="1181107"/>
          </a:xfrm>
          <a:custGeom>
            <a:avLst/>
            <a:gdLst>
              <a:gd name="connsiteX0" fmla="*/ 0 w 2730742"/>
              <a:gd name="connsiteY0" fmla="*/ 0 h 1253252"/>
              <a:gd name="connsiteX1" fmla="*/ 0 w 2730742"/>
              <a:gd name="connsiteY1" fmla="*/ 1253252 h 1253252"/>
              <a:gd name="connsiteX2" fmla="*/ 2730742 w 2730742"/>
              <a:gd name="connsiteY2" fmla="*/ 1253252 h 1253252"/>
            </a:gdLst>
            <a:ahLst/>
            <a:cxnLst>
              <a:cxn ang="0">
                <a:pos x="connsiteX0" y="connsiteY0"/>
              </a:cxn>
              <a:cxn ang="0">
                <a:pos x="connsiteX1" y="connsiteY1"/>
              </a:cxn>
              <a:cxn ang="0">
                <a:pos x="connsiteX2" y="connsiteY2"/>
              </a:cxn>
            </a:cxnLst>
            <a:rect l="l" t="t" r="r" b="b"/>
            <a:pathLst>
              <a:path w="2730742" h="1253252">
                <a:moveTo>
                  <a:pt x="0" y="0"/>
                </a:moveTo>
                <a:lnTo>
                  <a:pt x="0" y="1253252"/>
                </a:lnTo>
                <a:lnTo>
                  <a:pt x="2730742" y="1253252"/>
                </a:lnTo>
              </a:path>
            </a:pathLst>
          </a:custGeom>
          <a:noFill/>
          <a:ln w="12700">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nvGrpSpPr>
          <p:cNvPr id="8" name="Group 7">
            <a:extLst>
              <a:ext uri="{FF2B5EF4-FFF2-40B4-BE49-F238E27FC236}">
                <a16:creationId xmlns:a16="http://schemas.microsoft.com/office/drawing/2014/main" id="{A0183132-10B5-D3E2-D148-F6F0CC7B3B2F}"/>
              </a:ext>
            </a:extLst>
          </p:cNvPr>
          <p:cNvGrpSpPr/>
          <p:nvPr/>
        </p:nvGrpSpPr>
        <p:grpSpPr>
          <a:xfrm>
            <a:off x="7626328" y="4061567"/>
            <a:ext cx="104511" cy="1180662"/>
            <a:chOff x="7626328" y="4061567"/>
            <a:chExt cx="104511" cy="1180662"/>
          </a:xfrm>
        </p:grpSpPr>
        <p:cxnSp>
          <p:nvCxnSpPr>
            <p:cNvPr id="190" name="Straight Connector 189">
              <a:extLst>
                <a:ext uri="{FF2B5EF4-FFF2-40B4-BE49-F238E27FC236}">
                  <a16:creationId xmlns:a16="http://schemas.microsoft.com/office/drawing/2014/main" id="{C91A2B3E-0EDC-E6A0-293D-993E5B6C2E4E}"/>
                </a:ext>
              </a:extLst>
            </p:cNvPr>
            <p:cNvCxnSpPr>
              <a:cxnSpLocks/>
            </p:cNvCxnSpPr>
            <p:nvPr/>
          </p:nvCxnSpPr>
          <p:spPr bwMode="auto">
            <a:xfrm>
              <a:off x="7626328" y="4061567"/>
              <a:ext cx="104511" cy="0"/>
            </a:xfrm>
            <a:prstGeom prst="line">
              <a:avLst/>
            </a:prstGeom>
            <a:noFill/>
            <a:ln w="12700" cap="flat" cmpd="sng" algn="ctr">
              <a:solidFill>
                <a:srgbClr val="000000"/>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F05117AF-A859-F554-A3D1-6CA92F1ECFB6}"/>
                </a:ext>
              </a:extLst>
            </p:cNvPr>
            <p:cNvCxnSpPr>
              <a:cxnSpLocks/>
            </p:cNvCxnSpPr>
            <p:nvPr/>
          </p:nvCxnSpPr>
          <p:spPr bwMode="auto">
            <a:xfrm>
              <a:off x="7626328" y="4356733"/>
              <a:ext cx="104511" cy="0"/>
            </a:xfrm>
            <a:prstGeom prst="line">
              <a:avLst/>
            </a:prstGeom>
            <a:noFill/>
            <a:ln w="12700" cap="flat" cmpd="sng" algn="ctr">
              <a:solidFill>
                <a:srgbClr val="000000"/>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BD66BBB2-02FF-922C-E8D4-69DD3895A0F2}"/>
                </a:ext>
              </a:extLst>
            </p:cNvPr>
            <p:cNvCxnSpPr>
              <a:cxnSpLocks/>
            </p:cNvCxnSpPr>
            <p:nvPr/>
          </p:nvCxnSpPr>
          <p:spPr bwMode="auto">
            <a:xfrm>
              <a:off x="7626328" y="4651898"/>
              <a:ext cx="104511" cy="0"/>
            </a:xfrm>
            <a:prstGeom prst="line">
              <a:avLst/>
            </a:prstGeom>
            <a:noFill/>
            <a:ln w="12700" cap="flat" cmpd="sng" algn="ctr">
              <a:solidFill>
                <a:srgbClr val="000000"/>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D5556096-EB0E-1E65-E5E9-87A9287B03E1}"/>
                </a:ext>
              </a:extLst>
            </p:cNvPr>
            <p:cNvCxnSpPr>
              <a:cxnSpLocks/>
            </p:cNvCxnSpPr>
            <p:nvPr/>
          </p:nvCxnSpPr>
          <p:spPr bwMode="auto">
            <a:xfrm>
              <a:off x="7626328" y="4947063"/>
              <a:ext cx="104511" cy="0"/>
            </a:xfrm>
            <a:prstGeom prst="line">
              <a:avLst/>
            </a:prstGeom>
            <a:noFill/>
            <a:ln w="12700" cap="flat" cmpd="sng" algn="ctr">
              <a:solidFill>
                <a:srgbClr val="000000"/>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841BD510-7C1D-3931-A44A-CBB34181AF39}"/>
                </a:ext>
              </a:extLst>
            </p:cNvPr>
            <p:cNvCxnSpPr>
              <a:cxnSpLocks/>
            </p:cNvCxnSpPr>
            <p:nvPr/>
          </p:nvCxnSpPr>
          <p:spPr bwMode="auto">
            <a:xfrm>
              <a:off x="7626328" y="5242229"/>
              <a:ext cx="104511" cy="0"/>
            </a:xfrm>
            <a:prstGeom prst="line">
              <a:avLst/>
            </a:prstGeom>
            <a:noFill/>
            <a:ln w="12700" cap="flat" cmpd="sng" algn="ctr">
              <a:solidFill>
                <a:srgbClr val="000000"/>
              </a:solidFill>
              <a:prstDash val="solid"/>
              <a:round/>
              <a:headEnd type="none" w="med" len="med"/>
              <a:tailEnd type="none" w="med" len="med"/>
            </a:ln>
            <a:effectLst/>
          </p:spPr>
        </p:cxnSp>
      </p:grpSp>
      <p:sp>
        <p:nvSpPr>
          <p:cNvPr id="195" name="TextBox 194">
            <a:extLst>
              <a:ext uri="{FF2B5EF4-FFF2-40B4-BE49-F238E27FC236}">
                <a16:creationId xmlns:a16="http://schemas.microsoft.com/office/drawing/2014/main" id="{CCCF0D74-5BF6-6219-1ADE-583C3D534809}"/>
              </a:ext>
            </a:extLst>
          </p:cNvPr>
          <p:cNvSpPr txBox="1"/>
          <p:nvPr/>
        </p:nvSpPr>
        <p:spPr bwMode="auto">
          <a:xfrm>
            <a:off x="7240797" y="3876556"/>
            <a:ext cx="4932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40</a:t>
            </a:r>
          </a:p>
        </p:txBody>
      </p:sp>
      <p:sp>
        <p:nvSpPr>
          <p:cNvPr id="196" name="TextBox 195">
            <a:extLst>
              <a:ext uri="{FF2B5EF4-FFF2-40B4-BE49-F238E27FC236}">
                <a16:creationId xmlns:a16="http://schemas.microsoft.com/office/drawing/2014/main" id="{022B4A84-D6F9-496D-5C22-E7E023C440ED}"/>
              </a:ext>
            </a:extLst>
          </p:cNvPr>
          <p:cNvSpPr txBox="1"/>
          <p:nvPr/>
        </p:nvSpPr>
        <p:spPr bwMode="auto">
          <a:xfrm>
            <a:off x="7240797" y="4165026"/>
            <a:ext cx="4932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30</a:t>
            </a:r>
          </a:p>
        </p:txBody>
      </p:sp>
      <p:sp>
        <p:nvSpPr>
          <p:cNvPr id="197" name="TextBox 196">
            <a:extLst>
              <a:ext uri="{FF2B5EF4-FFF2-40B4-BE49-F238E27FC236}">
                <a16:creationId xmlns:a16="http://schemas.microsoft.com/office/drawing/2014/main" id="{5C0F4455-B019-6B64-0865-B6260C12378F}"/>
              </a:ext>
            </a:extLst>
          </p:cNvPr>
          <p:cNvSpPr txBox="1"/>
          <p:nvPr/>
        </p:nvSpPr>
        <p:spPr bwMode="auto">
          <a:xfrm>
            <a:off x="7240797" y="4460801"/>
            <a:ext cx="4932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20</a:t>
            </a:r>
          </a:p>
        </p:txBody>
      </p:sp>
      <p:sp>
        <p:nvSpPr>
          <p:cNvPr id="198" name="TextBox 197">
            <a:extLst>
              <a:ext uri="{FF2B5EF4-FFF2-40B4-BE49-F238E27FC236}">
                <a16:creationId xmlns:a16="http://schemas.microsoft.com/office/drawing/2014/main" id="{4186AAEF-CF48-1472-7253-E91A58C0335A}"/>
              </a:ext>
            </a:extLst>
          </p:cNvPr>
          <p:cNvSpPr txBox="1"/>
          <p:nvPr/>
        </p:nvSpPr>
        <p:spPr bwMode="auto">
          <a:xfrm>
            <a:off x="7290558" y="4760225"/>
            <a:ext cx="4932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10</a:t>
            </a:r>
          </a:p>
        </p:txBody>
      </p:sp>
      <p:sp>
        <p:nvSpPr>
          <p:cNvPr id="199" name="TextBox 198">
            <a:extLst>
              <a:ext uri="{FF2B5EF4-FFF2-40B4-BE49-F238E27FC236}">
                <a16:creationId xmlns:a16="http://schemas.microsoft.com/office/drawing/2014/main" id="{46F09941-4D38-BEF1-BD71-C044C2E8CF01}"/>
              </a:ext>
            </a:extLst>
          </p:cNvPr>
          <p:cNvSpPr txBox="1"/>
          <p:nvPr/>
        </p:nvSpPr>
        <p:spPr bwMode="auto">
          <a:xfrm>
            <a:off x="7359570" y="5064520"/>
            <a:ext cx="4932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0</a:t>
            </a:r>
          </a:p>
        </p:txBody>
      </p:sp>
      <p:sp>
        <p:nvSpPr>
          <p:cNvPr id="200" name="TextBox 199">
            <a:extLst>
              <a:ext uri="{FF2B5EF4-FFF2-40B4-BE49-F238E27FC236}">
                <a16:creationId xmlns:a16="http://schemas.microsoft.com/office/drawing/2014/main" id="{1ABE7C32-59F4-0DC4-37DA-D6686EF72A54}"/>
              </a:ext>
            </a:extLst>
          </p:cNvPr>
          <p:cNvSpPr txBox="1"/>
          <p:nvPr/>
        </p:nvSpPr>
        <p:spPr bwMode="auto">
          <a:xfrm rot="16200000">
            <a:off x="6231460" y="4443763"/>
            <a:ext cx="1595352" cy="339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pCR Rate (%)</a:t>
            </a:r>
          </a:p>
        </p:txBody>
      </p:sp>
      <p:sp>
        <p:nvSpPr>
          <p:cNvPr id="201" name="TextBox 200">
            <a:extLst>
              <a:ext uri="{FF2B5EF4-FFF2-40B4-BE49-F238E27FC236}">
                <a16:creationId xmlns:a16="http://schemas.microsoft.com/office/drawing/2014/main" id="{BF1D9024-680A-4240-D419-9C81B6641175}"/>
              </a:ext>
            </a:extLst>
          </p:cNvPr>
          <p:cNvSpPr txBox="1"/>
          <p:nvPr/>
        </p:nvSpPr>
        <p:spPr bwMode="auto">
          <a:xfrm>
            <a:off x="7493983" y="5264753"/>
            <a:ext cx="18972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Aft>
                <a:spcPct val="0"/>
              </a:spcAft>
              <a:defRPr/>
            </a:pPr>
            <a:r>
              <a:rPr lang="en-US" sz="1400" dirty="0">
                <a:solidFill>
                  <a:srgbClr val="000000"/>
                </a:solidFill>
                <a:latin typeface="Poppins" panose="00000500000000000000" pitchFamily="2" charset="0"/>
                <a:cs typeface="Poppins" panose="00000500000000000000" pitchFamily="2" charset="0"/>
              </a:rPr>
              <a:t>Nivolumab + CT</a:t>
            </a:r>
          </a:p>
          <a:p>
            <a:pPr algn="ctr">
              <a:spcAft>
                <a:spcPct val="0"/>
              </a:spcAft>
              <a:defRPr/>
            </a:pPr>
            <a:r>
              <a:rPr lang="en-US" sz="1400" dirty="0">
                <a:solidFill>
                  <a:srgbClr val="000000"/>
                </a:solidFill>
                <a:latin typeface="Poppins" panose="00000500000000000000" pitchFamily="2" charset="0"/>
                <a:cs typeface="Poppins" panose="00000500000000000000" pitchFamily="2" charset="0"/>
              </a:rPr>
              <a:t>(46/179)</a:t>
            </a:r>
          </a:p>
        </p:txBody>
      </p:sp>
      <p:sp>
        <p:nvSpPr>
          <p:cNvPr id="202" name="Rectangle 201">
            <a:extLst>
              <a:ext uri="{FF2B5EF4-FFF2-40B4-BE49-F238E27FC236}">
                <a16:creationId xmlns:a16="http://schemas.microsoft.com/office/drawing/2014/main" id="{F3C51FD3-6BB9-97DF-81BC-E3FFB5582768}"/>
              </a:ext>
            </a:extLst>
          </p:cNvPr>
          <p:cNvSpPr/>
          <p:nvPr/>
        </p:nvSpPr>
        <p:spPr bwMode="auto">
          <a:xfrm>
            <a:off x="8162821" y="4486128"/>
            <a:ext cx="585466" cy="744541"/>
          </a:xfrm>
          <a:prstGeom prst="rect">
            <a:avLst/>
          </a:prstGeom>
          <a:solidFill>
            <a:srgbClr val="E1471D"/>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03" name="Rectangle 202">
            <a:extLst>
              <a:ext uri="{FF2B5EF4-FFF2-40B4-BE49-F238E27FC236}">
                <a16:creationId xmlns:a16="http://schemas.microsoft.com/office/drawing/2014/main" id="{A781BC48-9A4F-44BF-D64C-9C126582AA9C}"/>
              </a:ext>
            </a:extLst>
          </p:cNvPr>
          <p:cNvSpPr/>
          <p:nvPr/>
        </p:nvSpPr>
        <p:spPr bwMode="auto">
          <a:xfrm>
            <a:off x="9714920" y="5163685"/>
            <a:ext cx="585466" cy="66984"/>
          </a:xfrm>
          <a:prstGeom prst="rect">
            <a:avLst/>
          </a:prstGeom>
          <a:solidFill>
            <a:schemeClr val="bg1">
              <a:lumMod val="50000"/>
            </a:scheme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04" name="TextBox 203">
            <a:extLst>
              <a:ext uri="{FF2B5EF4-FFF2-40B4-BE49-F238E27FC236}">
                <a16:creationId xmlns:a16="http://schemas.microsoft.com/office/drawing/2014/main" id="{619D7E02-F489-C020-D425-C6038C746EA1}"/>
              </a:ext>
            </a:extLst>
          </p:cNvPr>
          <p:cNvSpPr txBox="1"/>
          <p:nvPr/>
        </p:nvSpPr>
        <p:spPr bwMode="auto">
          <a:xfrm>
            <a:off x="7203217" y="5535032"/>
            <a:ext cx="8221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n/N =</a:t>
            </a:r>
          </a:p>
        </p:txBody>
      </p:sp>
      <p:sp>
        <p:nvSpPr>
          <p:cNvPr id="2" name="Title 1">
            <a:extLst>
              <a:ext uri="{FF2B5EF4-FFF2-40B4-BE49-F238E27FC236}">
                <a16:creationId xmlns:a16="http://schemas.microsoft.com/office/drawing/2014/main" id="{9DC47999-3FB8-1AE2-C80A-4BCDACB071E3}"/>
              </a:ext>
            </a:extLst>
          </p:cNvPr>
          <p:cNvSpPr>
            <a:spLocks noGrp="1"/>
          </p:cNvSpPr>
          <p:nvPr>
            <p:ph type="title"/>
          </p:nvPr>
        </p:nvSpPr>
        <p:spPr>
          <a:xfrm>
            <a:off x="231078" y="260162"/>
            <a:ext cx="11740260" cy="1044132"/>
          </a:xfrm>
        </p:spPr>
        <p:txBody>
          <a:bodyPr/>
          <a:lstStyle/>
          <a:p>
            <a:r>
              <a:rPr lang="en-US" dirty="0"/>
              <a:t>CheckMate 816: Neoadj Nivolumab + Platinum CT</a:t>
            </a:r>
            <a:br>
              <a:rPr lang="en-US" dirty="0"/>
            </a:br>
            <a:r>
              <a:rPr lang="en-US" dirty="0"/>
              <a:t>for Resectable Stage IB-IIIA NSCLC</a:t>
            </a:r>
          </a:p>
        </p:txBody>
      </p:sp>
      <p:sp>
        <p:nvSpPr>
          <p:cNvPr id="3" name="Content Placeholder 2">
            <a:extLst>
              <a:ext uri="{FF2B5EF4-FFF2-40B4-BE49-F238E27FC236}">
                <a16:creationId xmlns:a16="http://schemas.microsoft.com/office/drawing/2014/main" id="{66858FF3-3211-DCF1-BC60-1D3556D0B766}"/>
              </a:ext>
            </a:extLst>
          </p:cNvPr>
          <p:cNvSpPr>
            <a:spLocks noGrp="1"/>
          </p:cNvSpPr>
          <p:nvPr>
            <p:ph idx="1"/>
          </p:nvPr>
        </p:nvSpPr>
        <p:spPr>
          <a:xfrm>
            <a:off x="231078" y="5394780"/>
            <a:ext cx="6141587" cy="534538"/>
          </a:xfrm>
        </p:spPr>
        <p:txBody>
          <a:bodyPr/>
          <a:lstStyle/>
          <a:p>
            <a:r>
              <a:rPr lang="en-US" sz="1600" dirty="0"/>
              <a:t>pCR rate in exploratory nivolumab + ipilimumab arm (ITT): 20.4% (95% CI: 13.4%-29.0%)</a:t>
            </a:r>
          </a:p>
        </p:txBody>
      </p:sp>
      <p:sp>
        <p:nvSpPr>
          <p:cNvPr id="4" name="Content Placeholder 3">
            <a:extLst>
              <a:ext uri="{FF2B5EF4-FFF2-40B4-BE49-F238E27FC236}">
                <a16:creationId xmlns:a16="http://schemas.microsoft.com/office/drawing/2014/main" id="{243CB4F4-E01C-6B4C-B72E-09BAE699A2E2}"/>
              </a:ext>
            </a:extLst>
          </p:cNvPr>
          <p:cNvSpPr>
            <a:spLocks noGrp="1"/>
          </p:cNvSpPr>
          <p:nvPr>
            <p:ph sz="quarter" idx="10"/>
          </p:nvPr>
        </p:nvSpPr>
        <p:spPr/>
        <p:txBody>
          <a:bodyPr/>
          <a:lstStyle/>
          <a:p>
            <a:pPr algn="ctr"/>
            <a:r>
              <a:rPr lang="en-US" dirty="0"/>
              <a:t>Provencio-Pulla. ASCO 2022. Abstr LBA8511. Spicer. NEJM. 2025;393:741. Forde. NEJM. 2025;393:741</a:t>
            </a:r>
          </a:p>
        </p:txBody>
      </p:sp>
      <p:grpSp>
        <p:nvGrpSpPr>
          <p:cNvPr id="7" name="Group 6">
            <a:extLst>
              <a:ext uri="{FF2B5EF4-FFF2-40B4-BE49-F238E27FC236}">
                <a16:creationId xmlns:a16="http://schemas.microsoft.com/office/drawing/2014/main" id="{ADF39CC8-5F8A-A9D8-2154-C5DC5BF0009D}"/>
              </a:ext>
            </a:extLst>
          </p:cNvPr>
          <p:cNvGrpSpPr/>
          <p:nvPr/>
        </p:nvGrpSpPr>
        <p:grpSpPr>
          <a:xfrm>
            <a:off x="7602190" y="1812282"/>
            <a:ext cx="3145313" cy="1270752"/>
            <a:chOff x="7595156" y="1812282"/>
            <a:chExt cx="3145313" cy="1270752"/>
          </a:xfrm>
        </p:grpSpPr>
        <p:cxnSp>
          <p:nvCxnSpPr>
            <p:cNvPr id="171" name="Straight Connector 170">
              <a:extLst>
                <a:ext uri="{FF2B5EF4-FFF2-40B4-BE49-F238E27FC236}">
                  <a16:creationId xmlns:a16="http://schemas.microsoft.com/office/drawing/2014/main" id="{6E6CE432-4DD1-1FAD-67FF-773AB837F65D}"/>
                </a:ext>
              </a:extLst>
            </p:cNvPr>
            <p:cNvCxnSpPr>
              <a:cxnSpLocks/>
            </p:cNvCxnSpPr>
            <p:nvPr/>
          </p:nvCxnSpPr>
          <p:spPr bwMode="auto">
            <a:xfrm>
              <a:off x="7595156" y="1817974"/>
              <a:ext cx="126580" cy="0"/>
            </a:xfrm>
            <a:prstGeom prst="line">
              <a:avLst/>
            </a:prstGeom>
            <a:noFill/>
            <a:ln w="12700" cap="flat" cmpd="sng" algn="ctr">
              <a:solidFill>
                <a:srgbClr val="000000"/>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3348D274-EDD3-E4D5-7208-B06D89A24F6E}"/>
                </a:ext>
              </a:extLst>
            </p:cNvPr>
            <p:cNvCxnSpPr>
              <a:cxnSpLocks/>
            </p:cNvCxnSpPr>
            <p:nvPr/>
          </p:nvCxnSpPr>
          <p:spPr bwMode="auto">
            <a:xfrm>
              <a:off x="7595156" y="2133930"/>
              <a:ext cx="126580" cy="0"/>
            </a:xfrm>
            <a:prstGeom prst="line">
              <a:avLst/>
            </a:prstGeom>
            <a:noFill/>
            <a:ln w="12700" cap="flat" cmpd="sng" algn="ctr">
              <a:solidFill>
                <a:srgbClr val="000000"/>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E8BE0F0D-F794-FF82-067C-272DF0EAB36D}"/>
                </a:ext>
              </a:extLst>
            </p:cNvPr>
            <p:cNvCxnSpPr>
              <a:cxnSpLocks/>
            </p:cNvCxnSpPr>
            <p:nvPr/>
          </p:nvCxnSpPr>
          <p:spPr bwMode="auto">
            <a:xfrm>
              <a:off x="7595156" y="2449885"/>
              <a:ext cx="126580" cy="0"/>
            </a:xfrm>
            <a:prstGeom prst="line">
              <a:avLst/>
            </a:prstGeom>
            <a:noFill/>
            <a:ln w="12700" cap="flat" cmpd="sng" algn="ctr">
              <a:solidFill>
                <a:srgbClr val="000000"/>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D7592FC6-4ED9-64C4-C87A-6E03080CB57C}"/>
                </a:ext>
              </a:extLst>
            </p:cNvPr>
            <p:cNvCxnSpPr>
              <a:cxnSpLocks/>
            </p:cNvCxnSpPr>
            <p:nvPr/>
          </p:nvCxnSpPr>
          <p:spPr bwMode="auto">
            <a:xfrm>
              <a:off x="7595156" y="2765842"/>
              <a:ext cx="126580" cy="0"/>
            </a:xfrm>
            <a:prstGeom prst="line">
              <a:avLst/>
            </a:prstGeom>
            <a:noFill/>
            <a:ln w="12700" cap="flat" cmpd="sng" algn="ctr">
              <a:solidFill>
                <a:srgbClr val="000000"/>
              </a:solidFill>
              <a:prstDash val="solid"/>
              <a:round/>
              <a:headEnd type="none" w="med" len="med"/>
              <a:tailEnd type="none" w="med" len="med"/>
            </a:ln>
            <a:effectLst/>
          </p:spPr>
        </p:cxnSp>
        <p:sp>
          <p:nvSpPr>
            <p:cNvPr id="175" name="Freeform: Shape 174">
              <a:extLst>
                <a:ext uri="{FF2B5EF4-FFF2-40B4-BE49-F238E27FC236}">
                  <a16:creationId xmlns:a16="http://schemas.microsoft.com/office/drawing/2014/main" id="{67D35396-4398-4D4E-8F1B-5169E13615F9}"/>
                </a:ext>
              </a:extLst>
            </p:cNvPr>
            <p:cNvSpPr/>
            <p:nvPr/>
          </p:nvSpPr>
          <p:spPr bwMode="auto">
            <a:xfrm>
              <a:off x="7710873" y="1812282"/>
              <a:ext cx="3029596" cy="1270752"/>
            </a:xfrm>
            <a:custGeom>
              <a:avLst/>
              <a:gdLst>
                <a:gd name="connsiteX0" fmla="*/ 0 w 2753791"/>
                <a:gd name="connsiteY0" fmla="*/ 0 h 1260389"/>
                <a:gd name="connsiteX1" fmla="*/ 0 w 2753791"/>
                <a:gd name="connsiteY1" fmla="*/ 1260389 h 1260389"/>
                <a:gd name="connsiteX2" fmla="*/ 2753791 w 2753791"/>
                <a:gd name="connsiteY2" fmla="*/ 1260389 h 1260389"/>
              </a:gdLst>
              <a:ahLst/>
              <a:cxnLst>
                <a:cxn ang="0">
                  <a:pos x="connsiteX0" y="connsiteY0"/>
                </a:cxn>
                <a:cxn ang="0">
                  <a:pos x="connsiteX1" y="connsiteY1"/>
                </a:cxn>
                <a:cxn ang="0">
                  <a:pos x="connsiteX2" y="connsiteY2"/>
                </a:cxn>
              </a:cxnLst>
              <a:rect l="l" t="t" r="r" b="b"/>
              <a:pathLst>
                <a:path w="2753791" h="1260389">
                  <a:moveTo>
                    <a:pt x="0" y="0"/>
                  </a:moveTo>
                  <a:lnTo>
                    <a:pt x="0" y="1260389"/>
                  </a:lnTo>
                  <a:lnTo>
                    <a:pt x="2753791" y="1260389"/>
                  </a:lnTo>
                </a:path>
              </a:pathLst>
            </a:custGeom>
            <a:noFill/>
            <a:ln w="12700">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cxnSp>
          <p:nvCxnSpPr>
            <p:cNvPr id="176" name="Straight Connector 175">
              <a:extLst>
                <a:ext uri="{FF2B5EF4-FFF2-40B4-BE49-F238E27FC236}">
                  <a16:creationId xmlns:a16="http://schemas.microsoft.com/office/drawing/2014/main" id="{2AB993B8-10F2-4C8A-96DE-92F716DC5717}"/>
                </a:ext>
              </a:extLst>
            </p:cNvPr>
            <p:cNvCxnSpPr>
              <a:cxnSpLocks/>
            </p:cNvCxnSpPr>
            <p:nvPr/>
          </p:nvCxnSpPr>
          <p:spPr bwMode="auto">
            <a:xfrm>
              <a:off x="7595156" y="3081796"/>
              <a:ext cx="126580" cy="0"/>
            </a:xfrm>
            <a:prstGeom prst="line">
              <a:avLst/>
            </a:prstGeom>
            <a:noFill/>
            <a:ln w="12700" cap="flat" cmpd="sng" algn="ctr">
              <a:solidFill>
                <a:srgbClr val="000000"/>
              </a:solidFill>
              <a:prstDash val="solid"/>
              <a:round/>
              <a:headEnd type="none" w="med" len="med"/>
              <a:tailEnd type="none" w="med" len="med"/>
            </a:ln>
            <a:effectLst/>
          </p:spPr>
        </p:cxnSp>
      </p:grpSp>
    </p:spTree>
    <p:extLst>
      <p:ext uri="{BB962C8B-B14F-4D97-AF65-F5344CB8AC3E}">
        <p14:creationId xmlns:p14="http://schemas.microsoft.com/office/powerpoint/2010/main" val="19779164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3DD31-6261-2FB1-D5D4-A1AF1C195F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18F841-A304-B1B3-48A0-F220D090B8CC}"/>
              </a:ext>
            </a:extLst>
          </p:cNvPr>
          <p:cNvSpPr>
            <a:spLocks noGrp="1"/>
          </p:cNvSpPr>
          <p:nvPr>
            <p:ph idx="1"/>
          </p:nvPr>
        </p:nvSpPr>
        <p:spPr>
          <a:xfrm>
            <a:off x="231078" y="1447567"/>
            <a:ext cx="11740260" cy="523846"/>
          </a:xfrm>
        </p:spPr>
        <p:txBody>
          <a:bodyPr/>
          <a:lstStyle/>
          <a:p>
            <a:r>
              <a:rPr lang="en-US" dirty="0"/>
              <a:t>Median follow-up at final analysis for OS: 68.4 mo</a:t>
            </a:r>
          </a:p>
        </p:txBody>
      </p:sp>
      <p:graphicFrame>
        <p:nvGraphicFramePr>
          <p:cNvPr id="12" name="Table 11">
            <a:extLst>
              <a:ext uri="{FF2B5EF4-FFF2-40B4-BE49-F238E27FC236}">
                <a16:creationId xmlns:a16="http://schemas.microsoft.com/office/drawing/2014/main" id="{FA01693E-50B4-4A71-3406-0CBF6D163398}"/>
              </a:ext>
            </a:extLst>
          </p:cNvPr>
          <p:cNvGraphicFramePr>
            <a:graphicFrameLocks noGrp="1"/>
          </p:cNvGraphicFramePr>
          <p:nvPr>
            <p:extLst>
              <p:ext uri="{D42A27DB-BD31-4B8C-83A1-F6EECF244321}">
                <p14:modId xmlns:p14="http://schemas.microsoft.com/office/powerpoint/2010/main" val="2205697081"/>
              </p:ext>
            </p:extLst>
          </p:nvPr>
        </p:nvGraphicFramePr>
        <p:xfrm>
          <a:off x="220662" y="1971413"/>
          <a:ext cx="11740261" cy="3810000"/>
        </p:xfrm>
        <a:graphic>
          <a:graphicData uri="http://schemas.openxmlformats.org/drawingml/2006/table">
            <a:tbl>
              <a:tblPr firstRow="1" bandRow="1"/>
              <a:tblGrid>
                <a:gridCol w="5949132">
                  <a:extLst>
                    <a:ext uri="{9D8B030D-6E8A-4147-A177-3AD203B41FA5}">
                      <a16:colId xmlns:a16="http://schemas.microsoft.com/office/drawing/2014/main" val="1497390860"/>
                    </a:ext>
                  </a:extLst>
                </a:gridCol>
                <a:gridCol w="2865076">
                  <a:extLst>
                    <a:ext uri="{9D8B030D-6E8A-4147-A177-3AD203B41FA5}">
                      <a16:colId xmlns:a16="http://schemas.microsoft.com/office/drawing/2014/main" val="1885359678"/>
                    </a:ext>
                  </a:extLst>
                </a:gridCol>
                <a:gridCol w="2926053">
                  <a:extLst>
                    <a:ext uri="{9D8B030D-6E8A-4147-A177-3AD203B41FA5}">
                      <a16:colId xmlns:a16="http://schemas.microsoft.com/office/drawing/2014/main" val="1332705164"/>
                    </a:ext>
                  </a:extLst>
                </a:gridCol>
              </a:tblGrid>
              <a:tr h="26819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2000" dirty="0">
                          <a:solidFill>
                            <a:schemeClr val="bg2"/>
                          </a:solidFill>
                          <a:latin typeface="Poppins" panose="00000500000000000000" pitchFamily="2" charset="0"/>
                          <a:cs typeface="Poppins" panose="00000500000000000000" pitchFamily="2" charset="0"/>
                        </a:rPr>
                        <a:t>Parameter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000">
                          <a:solidFill>
                            <a:schemeClr val="bg2"/>
                          </a:solidFill>
                          <a:latin typeface="Poppins" panose="00000500000000000000" pitchFamily="2" charset="0"/>
                          <a:cs typeface="Poppins" panose="00000500000000000000" pitchFamily="2" charset="0"/>
                        </a:rPr>
                        <a:t>Nivolumab + CT</a:t>
                      </a:r>
                    </a:p>
                    <a:p>
                      <a:pPr algn="ctr"/>
                      <a:r>
                        <a:rPr lang="en-US" sz="2000">
                          <a:solidFill>
                            <a:schemeClr val="bg2"/>
                          </a:solidFill>
                          <a:latin typeface="Poppins" panose="00000500000000000000" pitchFamily="2" charset="0"/>
                          <a:cs typeface="Poppins" panose="00000500000000000000" pitchFamily="2" charset="0"/>
                        </a:rPr>
                        <a:t>(n = 179)</a:t>
                      </a:r>
                      <a:endParaRPr lang="en-US" sz="2000" dirty="0">
                        <a:solidFill>
                          <a:schemeClr val="bg2"/>
                        </a:solidFill>
                        <a:latin typeface="Poppins" panose="00000500000000000000" pitchFamily="2" charset="0"/>
                        <a:cs typeface="Poppins" panose="00000500000000000000" pitchFamily="2"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000">
                          <a:solidFill>
                            <a:schemeClr val="bg2"/>
                          </a:solidFill>
                          <a:latin typeface="Poppins" panose="00000500000000000000" pitchFamily="2" charset="0"/>
                          <a:cs typeface="Poppins" panose="00000500000000000000" pitchFamily="2" charset="0"/>
                        </a:rPr>
                        <a:t>CT</a:t>
                      </a:r>
                    </a:p>
                    <a:p>
                      <a:pPr algn="ctr"/>
                      <a:r>
                        <a:rPr lang="en-US" sz="2000">
                          <a:solidFill>
                            <a:schemeClr val="bg2"/>
                          </a:solidFill>
                          <a:latin typeface="Poppins" panose="00000500000000000000" pitchFamily="2" charset="0"/>
                          <a:cs typeface="Poppins" panose="00000500000000000000" pitchFamily="2" charset="0"/>
                        </a:rPr>
                        <a:t>(n = 179)</a:t>
                      </a:r>
                      <a:endParaRPr lang="en-US" sz="2000" dirty="0">
                        <a:solidFill>
                          <a:schemeClr val="bg2"/>
                        </a:solidFill>
                        <a:latin typeface="Poppins" panose="00000500000000000000" pitchFamily="2" charset="0"/>
                        <a:cs typeface="Poppins" panose="00000500000000000000" pitchFamily="2"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598336931"/>
                  </a:ext>
                </a:extLst>
              </a:tr>
              <a:tr h="15158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2000" b="0">
                          <a:solidFill>
                            <a:schemeClr val="tx1"/>
                          </a:solidFill>
                          <a:latin typeface="Poppins" panose="00000500000000000000" pitchFamily="2" charset="0"/>
                          <a:cs typeface="Poppins" panose="00000500000000000000" pitchFamily="2" charset="0"/>
                        </a:rPr>
                        <a:t>5-yr OS rate, %</a:t>
                      </a:r>
                      <a:endParaRPr lang="en-US" sz="2000" b="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a:solidFill>
                            <a:schemeClr val="tx1"/>
                          </a:solidFill>
                          <a:latin typeface="Poppins" panose="00000500000000000000" pitchFamily="2" charset="0"/>
                          <a:cs typeface="Poppins" panose="00000500000000000000" pitchFamily="2" charset="0"/>
                        </a:rPr>
                        <a:t>65.4</a:t>
                      </a:r>
                      <a:endParaRPr lang="en-US" sz="2000" dirty="0">
                        <a:solidFill>
                          <a:schemeClr val="tx1"/>
                        </a:solidFill>
                        <a:latin typeface="Poppins" panose="00000500000000000000" pitchFamily="2" charset="0"/>
                        <a:cs typeface="Poppins" panose="00000500000000000000" pitchFamily="2"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a:solidFill>
                            <a:schemeClr val="tx1"/>
                          </a:solidFill>
                          <a:latin typeface="Poppins" panose="00000500000000000000" pitchFamily="2" charset="0"/>
                          <a:cs typeface="Poppins" panose="00000500000000000000" pitchFamily="2" charset="0"/>
                        </a:rPr>
                        <a:t>55.0</a:t>
                      </a:r>
                      <a:endParaRPr lang="en-US" sz="2000" dirty="0">
                        <a:solidFill>
                          <a:schemeClr val="tx1"/>
                        </a:solidFill>
                        <a:latin typeface="Poppins" panose="00000500000000000000" pitchFamily="2" charset="0"/>
                        <a:cs typeface="Poppins" panose="00000500000000000000" pitchFamily="2"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4703997"/>
                  </a:ext>
                </a:extLst>
              </a:tr>
              <a:tr h="26819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342900" indent="-342900">
                        <a:buFont typeface="Arial" panose="020B0604020202020204" pitchFamily="34" charset="0"/>
                        <a:buChar char="•"/>
                      </a:pPr>
                      <a:r>
                        <a:rPr lang="en-US" sz="2000" b="0">
                          <a:solidFill>
                            <a:schemeClr val="tx1"/>
                          </a:solidFill>
                          <a:latin typeface="Poppins" panose="00000500000000000000" pitchFamily="2" charset="0"/>
                          <a:cs typeface="Poppins" panose="00000500000000000000" pitchFamily="2" charset="0"/>
                        </a:rPr>
                        <a:t>HR (95% CI)</a:t>
                      </a:r>
                    </a:p>
                    <a:p>
                      <a:pPr marL="342900" indent="-342900">
                        <a:buFont typeface="Arial" panose="020B0604020202020204" pitchFamily="34" charset="0"/>
                        <a:buChar char="•"/>
                      </a:pPr>
                      <a:r>
                        <a:rPr lang="en-US" sz="2000" b="0" i="1">
                          <a:solidFill>
                            <a:schemeClr val="tx1"/>
                          </a:solidFill>
                          <a:latin typeface="Poppins" panose="00000500000000000000" pitchFamily="2" charset="0"/>
                          <a:cs typeface="Poppins" panose="00000500000000000000" pitchFamily="2" charset="0"/>
                        </a:rPr>
                        <a:t>P </a:t>
                      </a:r>
                      <a:r>
                        <a:rPr lang="en-US" sz="2000" b="0" i="0">
                          <a:solidFill>
                            <a:schemeClr val="tx1"/>
                          </a:solidFill>
                          <a:latin typeface="Poppins" panose="00000500000000000000" pitchFamily="2" charset="0"/>
                          <a:cs typeface="Poppins" panose="00000500000000000000" pitchFamily="2" charset="0"/>
                        </a:rPr>
                        <a:t>value</a:t>
                      </a:r>
                      <a:endParaRPr lang="en-US" sz="2000" b="0" i="1"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a:solidFill>
                            <a:schemeClr val="tx1"/>
                          </a:solidFill>
                          <a:latin typeface="Poppins" panose="00000500000000000000" pitchFamily="2" charset="0"/>
                          <a:cs typeface="Poppins" panose="00000500000000000000" pitchFamily="2" charset="0"/>
                        </a:rPr>
                        <a:t>0.72 (0.523-0.998)</a:t>
                      </a:r>
                    </a:p>
                    <a:p>
                      <a:pPr algn="ctr"/>
                      <a:r>
                        <a:rPr lang="en-US" sz="2000">
                          <a:solidFill>
                            <a:schemeClr val="tx1"/>
                          </a:solidFill>
                          <a:latin typeface="Poppins" panose="00000500000000000000" pitchFamily="2" charset="0"/>
                          <a:cs typeface="Poppins" panose="00000500000000000000" pitchFamily="2" charset="0"/>
                        </a:rPr>
                        <a:t>.048</a:t>
                      </a:r>
                      <a:endParaRPr lang="en-US" sz="2000" dirty="0">
                        <a:solidFill>
                          <a:schemeClr val="tx1"/>
                        </a:solidFill>
                        <a:latin typeface="Poppins" panose="00000500000000000000" pitchFamily="2" charset="0"/>
                        <a:cs typeface="Poppins" panose="00000500000000000000" pitchFamily="2"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hMerge="1">
                  <a:txBody>
                    <a:bodyPr/>
                    <a:lstStyle/>
                    <a:p>
                      <a:pPr algn="ctr"/>
                      <a:endParaRPr lang="en-US" sz="2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20247775"/>
                  </a:ext>
                </a:extLst>
              </a:tr>
              <a:tr h="38480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buFont typeface="Wingdings" panose="05000000000000000000" pitchFamily="2" charset="2"/>
                        <a:buNone/>
                      </a:pPr>
                      <a:r>
                        <a:rPr lang="en-US" sz="2000" b="0">
                          <a:solidFill>
                            <a:schemeClr val="tx1"/>
                          </a:solidFill>
                          <a:latin typeface="Poppins" panose="00000500000000000000" pitchFamily="2" charset="0"/>
                          <a:cs typeface="Poppins" panose="00000500000000000000" pitchFamily="2" charset="0"/>
                        </a:rPr>
                        <a:t>5-yr OS rate in pCR subgroups, % (95% CI)</a:t>
                      </a:r>
                    </a:p>
                    <a:p>
                      <a:pPr marL="342900" indent="-342900">
                        <a:buFont typeface="Arial" panose="020B0604020202020204" pitchFamily="34" charset="0"/>
                        <a:buChar char="•"/>
                      </a:pPr>
                      <a:r>
                        <a:rPr lang="en-US" sz="2000" b="0">
                          <a:solidFill>
                            <a:schemeClr val="tx1"/>
                          </a:solidFill>
                          <a:latin typeface="Poppins" panose="00000500000000000000" pitchFamily="2" charset="0"/>
                          <a:cs typeface="Poppins" panose="00000500000000000000" pitchFamily="2" charset="0"/>
                        </a:rPr>
                        <a:t>If pCR</a:t>
                      </a:r>
                    </a:p>
                    <a:p>
                      <a:pPr marL="342900" indent="-342900">
                        <a:buFont typeface="Arial" panose="020B0604020202020204" pitchFamily="34" charset="0"/>
                        <a:buChar char="•"/>
                      </a:pPr>
                      <a:r>
                        <a:rPr lang="en-US" sz="2000" b="0">
                          <a:solidFill>
                            <a:schemeClr val="tx1"/>
                          </a:solidFill>
                          <a:latin typeface="Poppins" panose="00000500000000000000" pitchFamily="2" charset="0"/>
                          <a:cs typeface="Poppins" panose="00000500000000000000" pitchFamily="2" charset="0"/>
                        </a:rPr>
                        <a:t>If no pCR</a:t>
                      </a:r>
                      <a:endParaRPr lang="en-US" sz="2000" b="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endParaRPr lang="en-US" sz="2000">
                        <a:solidFill>
                          <a:schemeClr val="tx1"/>
                        </a:solidFill>
                        <a:latin typeface="Poppins" panose="00000500000000000000" pitchFamily="2" charset="0"/>
                        <a:cs typeface="Poppins" panose="00000500000000000000" pitchFamily="2" charset="0"/>
                      </a:endParaRPr>
                    </a:p>
                    <a:p>
                      <a:pPr algn="ctr"/>
                      <a:r>
                        <a:rPr lang="en-US" sz="2000">
                          <a:solidFill>
                            <a:schemeClr val="tx1"/>
                          </a:solidFill>
                          <a:latin typeface="Poppins" panose="00000500000000000000" pitchFamily="2" charset="0"/>
                          <a:cs typeface="Poppins" panose="00000500000000000000" pitchFamily="2" charset="0"/>
                        </a:rPr>
                        <a:t>95.3 (82.7-98.8)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a:solidFill>
                            <a:schemeClr val="tx1"/>
                          </a:solidFill>
                          <a:latin typeface="Poppins" panose="00000500000000000000" pitchFamily="2" charset="0"/>
                          <a:cs typeface="Poppins" panose="00000500000000000000" pitchFamily="2" charset="0"/>
                        </a:rPr>
                        <a:t>55.7 (46.9-63.7)</a:t>
                      </a:r>
                      <a:endParaRPr lang="en-US" sz="2000" dirty="0">
                        <a:solidFill>
                          <a:schemeClr val="tx1"/>
                        </a:solidFill>
                        <a:latin typeface="Poppins" panose="00000500000000000000" pitchFamily="2" charset="0"/>
                        <a:cs typeface="Poppins" panose="00000500000000000000"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endParaRPr lang="en-US" sz="2000">
                        <a:solidFill>
                          <a:schemeClr val="tx1"/>
                        </a:solidFill>
                        <a:latin typeface="Poppins" panose="00000500000000000000" pitchFamily="2" charset="0"/>
                        <a:cs typeface="Poppins" panose="00000500000000000000" pitchFamily="2" charset="0"/>
                      </a:endParaRPr>
                    </a:p>
                    <a:p>
                      <a:pPr algn="ctr"/>
                      <a:r>
                        <a:rPr lang="en-US" sz="2000">
                          <a:solidFill>
                            <a:schemeClr val="tx1"/>
                          </a:solidFill>
                          <a:latin typeface="Poppins" panose="00000500000000000000" pitchFamily="2" charset="0"/>
                          <a:cs typeface="Poppins" panose="00000500000000000000" pitchFamily="2" charset="0"/>
                        </a:rPr>
                        <a:t>--</a:t>
                      </a:r>
                    </a:p>
                    <a:p>
                      <a:pPr algn="ctr"/>
                      <a:r>
                        <a:rPr lang="en-US" sz="2000">
                          <a:solidFill>
                            <a:schemeClr val="tx1"/>
                          </a:solidFill>
                          <a:latin typeface="Poppins" panose="00000500000000000000" pitchFamily="2" charset="0"/>
                          <a:cs typeface="Poppins" panose="00000500000000000000" pitchFamily="2" charset="0"/>
                        </a:rPr>
                        <a:t>--</a:t>
                      </a:r>
                      <a:endParaRPr lang="en-US" sz="2000" dirty="0">
                        <a:solidFill>
                          <a:schemeClr val="tx1"/>
                        </a:solidFill>
                        <a:latin typeface="Poppins" panose="00000500000000000000" pitchFamily="2" charset="0"/>
                        <a:cs typeface="Poppins" panose="00000500000000000000"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68381733"/>
                  </a:ext>
                </a:extLst>
              </a:tr>
              <a:tr h="38480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buFont typeface="Wingdings" panose="05000000000000000000" pitchFamily="2" charset="2"/>
                        <a:buNone/>
                      </a:pPr>
                      <a:r>
                        <a:rPr lang="en-US" sz="2000" b="0">
                          <a:solidFill>
                            <a:schemeClr val="tx1"/>
                          </a:solidFill>
                          <a:latin typeface="Poppins" panose="00000500000000000000" pitchFamily="2" charset="0"/>
                          <a:cs typeface="Poppins" panose="00000500000000000000" pitchFamily="2" charset="0"/>
                        </a:rPr>
                        <a:t>5-yr OS rate if presurgery ctDNA clearance,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0" kern="1200">
                          <a:solidFill>
                            <a:schemeClr val="tx1"/>
                          </a:solidFill>
                          <a:latin typeface="Poppins" panose="00000500000000000000" pitchFamily="2" charset="0"/>
                          <a:ea typeface="+mn-ea"/>
                          <a:cs typeface="Poppins" panose="00000500000000000000" pitchFamily="2" charset="0"/>
                        </a:rPr>
                        <a:t>Yes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0" kern="1200">
                          <a:solidFill>
                            <a:schemeClr val="tx1"/>
                          </a:solidFill>
                          <a:latin typeface="Poppins" panose="00000500000000000000" pitchFamily="2" charset="0"/>
                          <a:ea typeface="+mn-ea"/>
                          <a:cs typeface="Poppins" panose="00000500000000000000" pitchFamily="2" charset="0"/>
                        </a:rPr>
                        <a:t>No</a:t>
                      </a:r>
                      <a:r>
                        <a:rPr lang="en-US" sz="2000" b="0">
                          <a:solidFill>
                            <a:schemeClr val="tx1"/>
                          </a:solidFill>
                          <a:latin typeface="Poppins" panose="00000500000000000000" pitchFamily="2" charset="0"/>
                          <a:cs typeface="Poppins" panose="00000500000000000000" pitchFamily="2" charset="0"/>
                        </a:rPr>
                        <a:t> </a:t>
                      </a:r>
                      <a:endParaRPr lang="en-US" sz="2000" b="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endParaRPr lang="en-US" sz="2000">
                        <a:solidFill>
                          <a:schemeClr val="tx1"/>
                        </a:solidFill>
                        <a:latin typeface="Poppins" panose="00000500000000000000" pitchFamily="2" charset="0"/>
                        <a:cs typeface="Poppins" panose="00000500000000000000" pitchFamily="2" charset="0"/>
                      </a:endParaRPr>
                    </a:p>
                    <a:p>
                      <a:pPr algn="ctr"/>
                      <a:r>
                        <a:rPr lang="en-US" sz="2000">
                          <a:solidFill>
                            <a:schemeClr val="tx1"/>
                          </a:solidFill>
                          <a:latin typeface="Poppins" panose="00000500000000000000" pitchFamily="2" charset="0"/>
                          <a:cs typeface="Poppins" panose="00000500000000000000" pitchFamily="2" charset="0"/>
                        </a:rPr>
                        <a:t>75.0</a:t>
                      </a:r>
                    </a:p>
                    <a:p>
                      <a:pPr algn="ctr"/>
                      <a:r>
                        <a:rPr lang="en-US" sz="2000">
                          <a:solidFill>
                            <a:schemeClr val="tx1"/>
                          </a:solidFill>
                          <a:latin typeface="Poppins" panose="00000500000000000000" pitchFamily="2" charset="0"/>
                          <a:cs typeface="Poppins" panose="00000500000000000000" pitchFamily="2" charset="0"/>
                        </a:rPr>
                        <a:t>52.6</a:t>
                      </a:r>
                      <a:endParaRPr lang="en-US" sz="2000" dirty="0">
                        <a:solidFill>
                          <a:schemeClr val="tx1"/>
                        </a:solidFill>
                        <a:latin typeface="Poppins" panose="00000500000000000000" pitchFamily="2" charset="0"/>
                        <a:cs typeface="Poppins" panose="00000500000000000000" pitchFamily="2" charset="0"/>
                      </a:endParaRP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endParaRPr lang="en-US" sz="2000">
                        <a:solidFill>
                          <a:schemeClr val="tx1"/>
                        </a:solidFill>
                        <a:latin typeface="Poppins" panose="00000500000000000000" pitchFamily="2" charset="0"/>
                        <a:cs typeface="Poppins" panose="00000500000000000000" pitchFamily="2" charset="0"/>
                      </a:endParaRPr>
                    </a:p>
                    <a:p>
                      <a:pPr algn="ctr"/>
                      <a:r>
                        <a:rPr lang="en-US" sz="2000">
                          <a:solidFill>
                            <a:schemeClr val="tx1"/>
                          </a:solidFill>
                          <a:latin typeface="Poppins" panose="00000500000000000000" pitchFamily="2" charset="0"/>
                          <a:cs typeface="Poppins" panose="00000500000000000000" pitchFamily="2" charset="0"/>
                        </a:rPr>
                        <a:t>--</a:t>
                      </a:r>
                    </a:p>
                    <a:p>
                      <a:pPr algn="ctr"/>
                      <a:r>
                        <a:rPr lang="en-US" sz="2000">
                          <a:solidFill>
                            <a:schemeClr val="tx1"/>
                          </a:solidFill>
                          <a:latin typeface="Poppins" panose="00000500000000000000" pitchFamily="2" charset="0"/>
                          <a:cs typeface="Poppins" panose="00000500000000000000" pitchFamily="2" charset="0"/>
                        </a:rPr>
                        <a:t>--</a:t>
                      </a:r>
                      <a:endParaRPr lang="en-US" sz="2000" dirty="0">
                        <a:solidFill>
                          <a:schemeClr val="tx1"/>
                        </a:solidFill>
                        <a:latin typeface="Poppins" panose="00000500000000000000" pitchFamily="2" charset="0"/>
                        <a:cs typeface="Poppins" panose="00000500000000000000" pitchFamily="2" charset="0"/>
                      </a:endParaRP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76589576"/>
                  </a:ext>
                </a:extLst>
              </a:tr>
            </a:tbl>
          </a:graphicData>
        </a:graphic>
      </p:graphicFrame>
      <p:sp>
        <p:nvSpPr>
          <p:cNvPr id="2" name="Title 1">
            <a:extLst>
              <a:ext uri="{FF2B5EF4-FFF2-40B4-BE49-F238E27FC236}">
                <a16:creationId xmlns:a16="http://schemas.microsoft.com/office/drawing/2014/main" id="{2DB94F7A-E83C-EAA1-1BD5-D423507B6E44}"/>
              </a:ext>
            </a:extLst>
          </p:cNvPr>
          <p:cNvSpPr>
            <a:spLocks noGrp="1"/>
          </p:cNvSpPr>
          <p:nvPr>
            <p:ph type="title"/>
          </p:nvPr>
        </p:nvSpPr>
        <p:spPr>
          <a:xfrm>
            <a:off x="231078" y="260162"/>
            <a:ext cx="11740260" cy="1044132"/>
          </a:xfrm>
        </p:spPr>
        <p:txBody>
          <a:bodyPr/>
          <a:lstStyle/>
          <a:p>
            <a:r>
              <a:rPr lang="en-US" dirty="0"/>
              <a:t>CheckMate 816: Neoadj Nivolumab + Platinum CT</a:t>
            </a:r>
            <a:br>
              <a:rPr lang="en-US" dirty="0"/>
            </a:br>
            <a:r>
              <a:rPr lang="en-US" dirty="0"/>
              <a:t>for Resectable Stage IB-IIIA NSCLC: OS Outcomes</a:t>
            </a:r>
          </a:p>
        </p:txBody>
      </p:sp>
      <p:sp>
        <p:nvSpPr>
          <p:cNvPr id="4" name="Content Placeholder 3">
            <a:extLst>
              <a:ext uri="{FF2B5EF4-FFF2-40B4-BE49-F238E27FC236}">
                <a16:creationId xmlns:a16="http://schemas.microsoft.com/office/drawing/2014/main" id="{44A728FE-677C-04AB-F7FA-B35E9FCBFB06}"/>
              </a:ext>
            </a:extLst>
          </p:cNvPr>
          <p:cNvSpPr>
            <a:spLocks noGrp="1"/>
          </p:cNvSpPr>
          <p:nvPr>
            <p:ph sz="quarter" idx="10"/>
          </p:nvPr>
        </p:nvSpPr>
        <p:spPr/>
        <p:txBody>
          <a:bodyPr/>
          <a:lstStyle/>
          <a:p>
            <a:pPr algn="ctr"/>
            <a:r>
              <a:rPr lang="en-US" dirty="0"/>
              <a:t>Provencio-Pulla. ASCO 2022. Abstr LBA8511. Spicer. NEJM. 2025;393:741. Forde. NEJM. 2025;393:741</a:t>
            </a:r>
          </a:p>
        </p:txBody>
      </p:sp>
    </p:spTree>
    <p:extLst>
      <p:ext uri="{BB962C8B-B14F-4D97-AF65-F5344CB8AC3E}">
        <p14:creationId xmlns:p14="http://schemas.microsoft.com/office/powerpoint/2010/main" val="9956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B11260C-6A51-066B-9740-488E4E971868}"/>
              </a:ext>
            </a:extLst>
          </p:cNvPr>
          <p:cNvSpPr>
            <a:spLocks noGrp="1"/>
          </p:cNvSpPr>
          <p:nvPr>
            <p:ph sz="quarter" idx="10"/>
          </p:nvPr>
        </p:nvSpPr>
        <p:spPr/>
        <p:txBody>
          <a:bodyPr/>
          <a:lstStyle/>
          <a:p>
            <a:pPr algn="ctr"/>
            <a:r>
              <a:rPr lang="en-US" dirty="0"/>
              <a:t>Verschoor. ESMO 2023. Abstr LBA31; Gooyer. Nat Med. 2024;30:3284.</a:t>
            </a:r>
          </a:p>
        </p:txBody>
      </p:sp>
      <p:sp>
        <p:nvSpPr>
          <p:cNvPr id="3" name="Content Placeholder 2">
            <a:extLst>
              <a:ext uri="{FF2B5EF4-FFF2-40B4-BE49-F238E27FC236}">
                <a16:creationId xmlns:a16="http://schemas.microsoft.com/office/drawing/2014/main" id="{5AFEBFA2-6568-73D0-C90F-80A7AF07ECD3}"/>
              </a:ext>
            </a:extLst>
          </p:cNvPr>
          <p:cNvSpPr>
            <a:spLocks noGrp="1"/>
          </p:cNvSpPr>
          <p:nvPr>
            <p:ph idx="1"/>
          </p:nvPr>
        </p:nvSpPr>
        <p:spPr>
          <a:xfrm>
            <a:off x="231078" y="1415943"/>
            <a:ext cx="11740260" cy="4754880"/>
          </a:xfrm>
        </p:spPr>
        <p:txBody>
          <a:bodyPr/>
          <a:lstStyle/>
          <a:p>
            <a:r>
              <a:rPr lang="en-US" dirty="0"/>
              <a:t>Investigator-initiated, multicenter, nonrandomized phase II trial</a:t>
            </a:r>
          </a:p>
          <a:p>
            <a:endParaRPr lang="en-US" dirty="0"/>
          </a:p>
          <a:p>
            <a:endParaRPr lang="en-US" dirty="0"/>
          </a:p>
          <a:p>
            <a:endParaRPr lang="en-US" dirty="0"/>
          </a:p>
          <a:p>
            <a:endParaRPr lang="en-US" dirty="0"/>
          </a:p>
          <a:p>
            <a:endParaRPr lang="en-US" dirty="0"/>
          </a:p>
          <a:p>
            <a:endParaRPr lang="en-US" dirty="0"/>
          </a:p>
          <a:p>
            <a:r>
              <a:rPr lang="en-US" dirty="0"/>
              <a:t>Primary endpoint: pathologic response rate</a:t>
            </a:r>
          </a:p>
        </p:txBody>
      </p:sp>
      <p:sp>
        <p:nvSpPr>
          <p:cNvPr id="24" name="Text Box 45">
            <a:extLst>
              <a:ext uri="{FF2B5EF4-FFF2-40B4-BE49-F238E27FC236}">
                <a16:creationId xmlns:a16="http://schemas.microsoft.com/office/drawing/2014/main" id="{0E322794-C7E3-E899-388D-2769456E34C0}"/>
              </a:ext>
            </a:extLst>
          </p:cNvPr>
          <p:cNvSpPr txBox="1">
            <a:spLocks noChangeArrowheads="1"/>
          </p:cNvSpPr>
          <p:nvPr/>
        </p:nvSpPr>
        <p:spPr bwMode="auto">
          <a:xfrm>
            <a:off x="231078" y="2076327"/>
            <a:ext cx="358522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dirty="0">
                <a:solidFill>
                  <a:srgbClr val="000000"/>
                </a:solidFill>
                <a:latin typeface="Poppins" panose="00000500000000000000" pitchFamily="2" charset="0"/>
                <a:cs typeface="Poppins" panose="00000500000000000000" pitchFamily="2" charset="0"/>
              </a:rPr>
              <a:t>Patients with previously untreated, resectable, dMMR (by IHC) colon adenocarcinoma; no signs of perforation/obstruction; no distant metastases; locally advanced stage (≥cT3 and/or N+); no autoimmune disease or use of steroids or immunosuppressive agents</a:t>
            </a:r>
          </a:p>
          <a:p>
            <a:pPr algn="ctr">
              <a:lnSpc>
                <a:spcPct val="100000"/>
              </a:lnSpc>
              <a:spcBef>
                <a:spcPct val="0"/>
              </a:spcBef>
              <a:spcAft>
                <a:spcPct val="0"/>
              </a:spcAft>
              <a:buClrTx/>
              <a:buFontTx/>
              <a:buNone/>
            </a:pPr>
            <a:r>
              <a:rPr lang="en-GB" altLang="en-US" sz="1400" dirty="0">
                <a:solidFill>
                  <a:srgbClr val="000000"/>
                </a:solidFill>
                <a:latin typeface="Poppins" panose="00000500000000000000" pitchFamily="2" charset="0"/>
                <a:cs typeface="Poppins" panose="00000500000000000000" pitchFamily="2" charset="0"/>
              </a:rPr>
              <a:t>(n = 53)</a:t>
            </a:r>
            <a:endParaRPr lang="en-US" altLang="en-US" sz="1400" dirty="0">
              <a:solidFill>
                <a:srgbClr val="000000"/>
              </a:solidFill>
              <a:latin typeface="Poppins" panose="00000500000000000000" pitchFamily="2" charset="0"/>
              <a:cs typeface="Poppins" panose="00000500000000000000" pitchFamily="2" charset="0"/>
            </a:endParaRPr>
          </a:p>
        </p:txBody>
      </p:sp>
      <p:sp>
        <p:nvSpPr>
          <p:cNvPr id="25" name="Rectangle 49">
            <a:extLst>
              <a:ext uri="{FF2B5EF4-FFF2-40B4-BE49-F238E27FC236}">
                <a16:creationId xmlns:a16="http://schemas.microsoft.com/office/drawing/2014/main" id="{B7613D64-D562-2F6E-28E5-625017CD8BC1}"/>
              </a:ext>
            </a:extLst>
          </p:cNvPr>
          <p:cNvSpPr>
            <a:spLocks noChangeArrowheads="1"/>
          </p:cNvSpPr>
          <p:nvPr/>
        </p:nvSpPr>
        <p:spPr bwMode="auto">
          <a:xfrm>
            <a:off x="4384097" y="2260004"/>
            <a:ext cx="3756694" cy="1280586"/>
          </a:xfrm>
          <a:prstGeom prst="rect">
            <a:avLst/>
          </a:prstGeom>
          <a:solidFill>
            <a:srgbClr val="E1471D"/>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eaLnBrk="1" fontAlgn="auto" latinLnBrk="0" hangingPunct="1">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Nivolumab</a:t>
            </a:r>
            <a:r>
              <a:rPr kumimoji="0" lang="en-US" altLang="en-US" sz="18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480 mg + </a:t>
            </a:r>
          </a:p>
          <a:p>
            <a:pPr marL="0" marR="0" lvl="0" indent="0" algn="ctr" defTabSz="914400" eaLnBrk="1" fontAlgn="auto" latinLnBrk="0" hangingPunct="1">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Relatlimab</a:t>
            </a:r>
            <a:r>
              <a:rPr kumimoji="0" lang="en-US" altLang="en-US" sz="18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 480 mg</a:t>
            </a:r>
            <a:br>
              <a:rPr kumimoji="0" lang="en-US" altLang="en-US" sz="18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br>
            <a:r>
              <a:rPr kumimoji="0" lang="en-US" altLang="en-US" sz="18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8 wk and 4 wk prior to surgery </a:t>
            </a:r>
          </a:p>
        </p:txBody>
      </p:sp>
      <p:sp>
        <p:nvSpPr>
          <p:cNvPr id="26" name="Line 52">
            <a:extLst>
              <a:ext uri="{FF2B5EF4-FFF2-40B4-BE49-F238E27FC236}">
                <a16:creationId xmlns:a16="http://schemas.microsoft.com/office/drawing/2014/main" id="{0CC63532-093F-8B27-31E4-989DC26864F0}"/>
              </a:ext>
            </a:extLst>
          </p:cNvPr>
          <p:cNvSpPr>
            <a:spLocks noChangeShapeType="1"/>
          </p:cNvSpPr>
          <p:nvPr/>
        </p:nvSpPr>
        <p:spPr bwMode="auto">
          <a:xfrm>
            <a:off x="3816301" y="2900297"/>
            <a:ext cx="456906"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28" name="Line 52">
            <a:extLst>
              <a:ext uri="{FF2B5EF4-FFF2-40B4-BE49-F238E27FC236}">
                <a16:creationId xmlns:a16="http://schemas.microsoft.com/office/drawing/2014/main" id="{82101CF3-E37B-B26A-B6FA-90C93444626A}"/>
              </a:ext>
            </a:extLst>
          </p:cNvPr>
          <p:cNvSpPr>
            <a:spLocks noChangeShapeType="1"/>
          </p:cNvSpPr>
          <p:nvPr/>
        </p:nvSpPr>
        <p:spPr bwMode="auto">
          <a:xfrm>
            <a:off x="9656226" y="2900297"/>
            <a:ext cx="479425"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29" name="TextBox 28">
            <a:extLst>
              <a:ext uri="{FF2B5EF4-FFF2-40B4-BE49-F238E27FC236}">
                <a16:creationId xmlns:a16="http://schemas.microsoft.com/office/drawing/2014/main" id="{6A0BC054-AC88-6B4C-702F-6030DE71B5BA}"/>
              </a:ext>
            </a:extLst>
          </p:cNvPr>
          <p:cNvSpPr txBox="1"/>
          <p:nvPr/>
        </p:nvSpPr>
        <p:spPr bwMode="auto">
          <a:xfrm>
            <a:off x="10135651" y="2715631"/>
            <a:ext cx="13276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dirty="0">
                <a:solidFill>
                  <a:srgbClr val="000000"/>
                </a:solidFill>
                <a:latin typeface="Poppins" panose="00000500000000000000" pitchFamily="2" charset="0"/>
                <a:cs typeface="Poppins" panose="00000500000000000000" pitchFamily="2" charset="0"/>
              </a:rPr>
              <a:t>Follow-up</a:t>
            </a:r>
          </a:p>
        </p:txBody>
      </p:sp>
      <p:sp>
        <p:nvSpPr>
          <p:cNvPr id="30" name="TextBox 29">
            <a:extLst>
              <a:ext uri="{FF2B5EF4-FFF2-40B4-BE49-F238E27FC236}">
                <a16:creationId xmlns:a16="http://schemas.microsoft.com/office/drawing/2014/main" id="{04820449-8AF3-3097-48AF-4A17ABACDB09}"/>
              </a:ext>
            </a:extLst>
          </p:cNvPr>
          <p:cNvSpPr txBox="1"/>
          <p:nvPr/>
        </p:nvSpPr>
        <p:spPr bwMode="auto">
          <a:xfrm>
            <a:off x="8648870" y="2715631"/>
            <a:ext cx="10695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dirty="0">
                <a:solidFill>
                  <a:srgbClr val="000000"/>
                </a:solidFill>
                <a:latin typeface="Poppins" panose="00000500000000000000" pitchFamily="2" charset="0"/>
                <a:cs typeface="Poppins" panose="00000500000000000000" pitchFamily="2" charset="0"/>
              </a:rPr>
              <a:t>Surgery</a:t>
            </a:r>
          </a:p>
        </p:txBody>
      </p:sp>
      <p:sp>
        <p:nvSpPr>
          <p:cNvPr id="31" name="Line 52">
            <a:extLst>
              <a:ext uri="{FF2B5EF4-FFF2-40B4-BE49-F238E27FC236}">
                <a16:creationId xmlns:a16="http://schemas.microsoft.com/office/drawing/2014/main" id="{36984BC7-8A38-DD6F-4F24-F5065704ADF2}"/>
              </a:ext>
            </a:extLst>
          </p:cNvPr>
          <p:cNvSpPr>
            <a:spLocks noChangeShapeType="1"/>
          </p:cNvSpPr>
          <p:nvPr/>
        </p:nvSpPr>
        <p:spPr bwMode="auto">
          <a:xfrm>
            <a:off x="8191964" y="2900297"/>
            <a:ext cx="456906"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32" name="Rectangle 31">
            <a:extLst>
              <a:ext uri="{FF2B5EF4-FFF2-40B4-BE49-F238E27FC236}">
                <a16:creationId xmlns:a16="http://schemas.microsoft.com/office/drawing/2014/main" id="{CEDBE264-D041-8FC7-40EA-1B49B22E1572}"/>
              </a:ext>
            </a:extLst>
          </p:cNvPr>
          <p:cNvSpPr/>
          <p:nvPr/>
        </p:nvSpPr>
        <p:spPr bwMode="auto">
          <a:xfrm>
            <a:off x="4373339" y="3565416"/>
            <a:ext cx="3768625" cy="1280586"/>
          </a:xfrm>
          <a:prstGeom prst="rect">
            <a:avLst/>
          </a:prstGeom>
          <a:solidFill>
            <a:schemeClr val="accent1">
              <a:lumMod val="20000"/>
              <a:lumOff val="80000"/>
            </a:schemeClr>
          </a:solidFill>
          <a:ln w="0">
            <a:noFill/>
            <a:miter lim="800000"/>
            <a:headEnd/>
            <a:tailEnd/>
          </a:ln>
        </p:spPr>
        <p:txBody>
          <a:bodyPr rtlCol="0" anchor="ctr"/>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Simon 2-stage design required ≥15/19 responders in first stage to continue accrual of 40 patients into second stage</a:t>
            </a:r>
          </a:p>
        </p:txBody>
      </p:sp>
      <p:sp>
        <p:nvSpPr>
          <p:cNvPr id="2" name="Title 1">
            <a:extLst>
              <a:ext uri="{FF2B5EF4-FFF2-40B4-BE49-F238E27FC236}">
                <a16:creationId xmlns:a16="http://schemas.microsoft.com/office/drawing/2014/main" id="{9C427781-4126-867E-F7AD-42EA8B95C723}"/>
              </a:ext>
            </a:extLst>
          </p:cNvPr>
          <p:cNvSpPr>
            <a:spLocks noGrp="1"/>
          </p:cNvSpPr>
          <p:nvPr>
            <p:ph type="title"/>
          </p:nvPr>
        </p:nvSpPr>
        <p:spPr>
          <a:xfrm>
            <a:off x="231078" y="260162"/>
            <a:ext cx="11740260" cy="1044132"/>
          </a:xfrm>
        </p:spPr>
        <p:txBody>
          <a:bodyPr/>
          <a:lstStyle/>
          <a:p>
            <a:r>
              <a:rPr lang="en-US" dirty="0"/>
              <a:t>NICHE-3: Neoadjuvant Nivolumab + Relatlimab for Locally Advanced dMMR Colon Cancer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0DE706-6489-78C1-9BEF-30E564367153}"/>
              </a:ext>
            </a:extLst>
          </p:cNvPr>
          <p:cNvSpPr>
            <a:spLocks noGrp="1"/>
          </p:cNvSpPr>
          <p:nvPr>
            <p:ph idx="1"/>
          </p:nvPr>
        </p:nvSpPr>
        <p:spPr>
          <a:xfrm>
            <a:off x="231078" y="1335023"/>
            <a:ext cx="11740260" cy="462296"/>
          </a:xfrm>
        </p:spPr>
        <p:txBody>
          <a:bodyPr/>
          <a:lstStyle/>
          <a:p>
            <a:r>
              <a:rPr lang="en-US" sz="2000" dirty="0"/>
              <a:t>At median 8-mo follow-up, all patients were alive and 98% were disease free</a:t>
            </a:r>
          </a:p>
        </p:txBody>
      </p:sp>
      <p:sp>
        <p:nvSpPr>
          <p:cNvPr id="2" name="Title 1">
            <a:extLst>
              <a:ext uri="{FF2B5EF4-FFF2-40B4-BE49-F238E27FC236}">
                <a16:creationId xmlns:a16="http://schemas.microsoft.com/office/drawing/2014/main" id="{8F02B7E2-779D-B34C-BECF-5202A94D74E7}"/>
              </a:ext>
            </a:extLst>
          </p:cNvPr>
          <p:cNvSpPr>
            <a:spLocks noGrp="1"/>
          </p:cNvSpPr>
          <p:nvPr>
            <p:ph type="title"/>
          </p:nvPr>
        </p:nvSpPr>
        <p:spPr>
          <a:xfrm>
            <a:off x="231078" y="531006"/>
            <a:ext cx="11740260" cy="502445"/>
          </a:xfrm>
        </p:spPr>
        <p:txBody>
          <a:bodyPr/>
          <a:lstStyle/>
          <a:p>
            <a:r>
              <a:rPr lang="en-US" dirty="0"/>
              <a:t>NICHE-3: Response and pCR Rate (Primary Endpoint)</a:t>
            </a:r>
          </a:p>
        </p:txBody>
      </p:sp>
      <p:sp>
        <p:nvSpPr>
          <p:cNvPr id="17" name="Content Placeholder 2">
            <a:extLst>
              <a:ext uri="{FF2B5EF4-FFF2-40B4-BE49-F238E27FC236}">
                <a16:creationId xmlns:a16="http://schemas.microsoft.com/office/drawing/2014/main" id="{67B8E77B-7C87-61EB-B0BD-B335A33DBD8C}"/>
              </a:ext>
            </a:extLst>
          </p:cNvPr>
          <p:cNvSpPr txBox="1">
            <a:spLocks/>
          </p:cNvSpPr>
          <p:nvPr/>
        </p:nvSpPr>
        <p:spPr bwMode="auto">
          <a:xfrm>
            <a:off x="117490" y="5091332"/>
            <a:ext cx="4954384" cy="1345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R="0" lvl="0" algn="l" defTabSz="914400" rtl="0" eaLnBrk="1" fontAlgn="base" latinLnBrk="0" hangingPunct="1">
              <a:lnSpc>
                <a:spcPct val="100000"/>
              </a:lnSpc>
              <a:spcBef>
                <a:spcPts val="600"/>
              </a:spcBef>
              <a:spcAft>
                <a:spcPts val="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20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Primary endpoint met</a:t>
            </a: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R="0" lvl="1" algn="l" defTabSz="914400" rtl="0" eaLnBrk="1" fontAlgn="base" latinLnBrk="0" hangingPunct="1">
              <a:lnSpc>
                <a:spcPct val="100000"/>
              </a:lnSpc>
              <a:spcBef>
                <a:spcPts val="600"/>
              </a:spcBef>
              <a:spcAft>
                <a:spcPts val="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Pathologic complete response in 97%</a:t>
            </a:r>
          </a:p>
        </p:txBody>
      </p:sp>
      <p:sp>
        <p:nvSpPr>
          <p:cNvPr id="21" name="Content Placeholder 2">
            <a:extLst>
              <a:ext uri="{FF2B5EF4-FFF2-40B4-BE49-F238E27FC236}">
                <a16:creationId xmlns:a16="http://schemas.microsoft.com/office/drawing/2014/main" id="{C49C003A-52CE-8ECA-A198-316AAD0D0985}"/>
              </a:ext>
            </a:extLst>
          </p:cNvPr>
          <p:cNvSpPr txBox="1">
            <a:spLocks/>
          </p:cNvSpPr>
          <p:nvPr/>
        </p:nvSpPr>
        <p:spPr bwMode="auto">
          <a:xfrm>
            <a:off x="5514535" y="5074749"/>
            <a:ext cx="6491879" cy="149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R="0" lvl="0" algn="l" defTabSz="914400" rtl="0" eaLnBrk="1" fontAlgn="base" latinLnBrk="0" hangingPunct="1">
              <a:lnSpc>
                <a:spcPct val="100000"/>
              </a:lnSpc>
              <a:spcBef>
                <a:spcPts val="600"/>
              </a:spcBef>
              <a:spcAft>
                <a:spcPts val="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sz="20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Adjuvant chemotherapy</a:t>
            </a: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R="0" lvl="1" algn="l" defTabSz="914400" rtl="0" eaLnBrk="1" fontAlgn="base" latinLnBrk="0" hangingPunct="1">
              <a:lnSpc>
                <a:spcPct val="100000"/>
              </a:lnSpc>
              <a:spcBef>
                <a:spcPts val="600"/>
              </a:spcBef>
              <a:spcAft>
                <a:spcPts val="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 patients had lymph-node metastases</a:t>
            </a:r>
          </a:p>
          <a:p>
            <a:pPr marR="0" lvl="1" algn="l" defTabSz="914400" rtl="0" eaLnBrk="1" fontAlgn="base" latinLnBrk="0" hangingPunct="1">
              <a:lnSpc>
                <a:spcPct val="100000"/>
              </a:lnSpc>
              <a:spcBef>
                <a:spcPts val="600"/>
              </a:spcBef>
              <a:spcAft>
                <a:spcPts val="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 nonresponder; 1 had major pathologic response</a:t>
            </a:r>
          </a:p>
          <a:p>
            <a:pPr marR="0" lvl="1" algn="l" defTabSz="914400" rtl="0" eaLnBrk="1" fontAlgn="base" latinLnBrk="0" hangingPunct="1">
              <a:lnSpc>
                <a:spcPct val="100000"/>
              </a:lnSpc>
              <a:spcBef>
                <a:spcPts val="600"/>
              </a:spcBef>
              <a:spcAft>
                <a:spcPts val="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Both decline adj chemotherapy following counsel</a:t>
            </a:r>
          </a:p>
          <a:p>
            <a:pPr marL="0" marR="0" lvl="0" indent="0" algn="l" defTabSz="914400" rtl="0" eaLnBrk="1" fontAlgn="base" latinLnBrk="0" hangingPunct="1">
              <a:lnSpc>
                <a:spcPct val="100000"/>
              </a:lnSpc>
              <a:spcBef>
                <a:spcPts val="600"/>
              </a:spcBef>
              <a:spcAft>
                <a:spcPts val="0"/>
              </a:spcAft>
              <a:buClr>
                <a:srgbClr val="000000"/>
              </a:buClr>
              <a:buSzTx/>
              <a:buFont typeface="Wingdings" panose="05000000000000000000" pitchFamily="2" charset="2"/>
              <a:buNone/>
              <a:tabLst/>
              <a:defRPr/>
            </a:pPr>
            <a:endPar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4" name="Content Placeholder 3">
            <a:extLst>
              <a:ext uri="{FF2B5EF4-FFF2-40B4-BE49-F238E27FC236}">
                <a16:creationId xmlns:a16="http://schemas.microsoft.com/office/drawing/2014/main" id="{C29AAAFF-091F-DFD0-A000-AD21DCC3A162}"/>
              </a:ext>
            </a:extLst>
          </p:cNvPr>
          <p:cNvSpPr>
            <a:spLocks noGrp="1"/>
          </p:cNvSpPr>
          <p:nvPr>
            <p:ph sz="quarter" idx="10"/>
          </p:nvPr>
        </p:nvSpPr>
        <p:spPr/>
        <p:txBody>
          <a:bodyPr/>
          <a:lstStyle/>
          <a:p>
            <a:pPr algn="ctr"/>
            <a:r>
              <a:rPr lang="en-US" dirty="0"/>
              <a:t>Verschoor. ESMO 2023. Abstr LBA31. Gooyer. ESMO 2024. Abstr 503O Gooyer. Nat Med. 2024;30:3284.</a:t>
            </a:r>
          </a:p>
        </p:txBody>
      </p:sp>
      <p:grpSp>
        <p:nvGrpSpPr>
          <p:cNvPr id="43" name="Group 42">
            <a:extLst>
              <a:ext uri="{FF2B5EF4-FFF2-40B4-BE49-F238E27FC236}">
                <a16:creationId xmlns:a16="http://schemas.microsoft.com/office/drawing/2014/main" id="{842300D8-0512-2541-7A90-8D09884D447B}"/>
              </a:ext>
            </a:extLst>
          </p:cNvPr>
          <p:cNvGrpSpPr/>
          <p:nvPr/>
        </p:nvGrpSpPr>
        <p:grpSpPr>
          <a:xfrm>
            <a:off x="946861" y="2245567"/>
            <a:ext cx="620684" cy="2799169"/>
            <a:chOff x="996623" y="2257276"/>
            <a:chExt cx="620684" cy="2337434"/>
          </a:xfrm>
        </p:grpSpPr>
        <p:sp>
          <p:nvSpPr>
            <p:cNvPr id="6" name="TextBox 5">
              <a:extLst>
                <a:ext uri="{FF2B5EF4-FFF2-40B4-BE49-F238E27FC236}">
                  <a16:creationId xmlns:a16="http://schemas.microsoft.com/office/drawing/2014/main" id="{436D2DE6-BE2E-65C3-6653-57AB2CEA9F30}"/>
                </a:ext>
              </a:extLst>
            </p:cNvPr>
            <p:cNvSpPr txBox="1"/>
            <p:nvPr/>
          </p:nvSpPr>
          <p:spPr bwMode="auto">
            <a:xfrm>
              <a:off x="1304080" y="2257276"/>
              <a:ext cx="312906" cy="28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0</a:t>
              </a:r>
            </a:p>
          </p:txBody>
        </p:sp>
        <p:sp>
          <p:nvSpPr>
            <p:cNvPr id="7" name="TextBox 6">
              <a:extLst>
                <a:ext uri="{FF2B5EF4-FFF2-40B4-BE49-F238E27FC236}">
                  <a16:creationId xmlns:a16="http://schemas.microsoft.com/office/drawing/2014/main" id="{21677608-629E-2A05-6FC6-740A24024805}"/>
                </a:ext>
              </a:extLst>
            </p:cNvPr>
            <p:cNvSpPr txBox="1"/>
            <p:nvPr/>
          </p:nvSpPr>
          <p:spPr bwMode="auto">
            <a:xfrm>
              <a:off x="1058144" y="2643190"/>
              <a:ext cx="545342" cy="28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-20</a:t>
              </a:r>
            </a:p>
          </p:txBody>
        </p:sp>
        <p:sp>
          <p:nvSpPr>
            <p:cNvPr id="8" name="TextBox 7">
              <a:extLst>
                <a:ext uri="{FF2B5EF4-FFF2-40B4-BE49-F238E27FC236}">
                  <a16:creationId xmlns:a16="http://schemas.microsoft.com/office/drawing/2014/main" id="{426ECC90-E7AE-507C-8B96-E8B502B1A456}"/>
                </a:ext>
              </a:extLst>
            </p:cNvPr>
            <p:cNvSpPr txBox="1"/>
            <p:nvPr/>
          </p:nvSpPr>
          <p:spPr bwMode="auto">
            <a:xfrm>
              <a:off x="1060422" y="3061999"/>
              <a:ext cx="556564" cy="28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-40</a:t>
              </a:r>
            </a:p>
          </p:txBody>
        </p:sp>
        <p:sp>
          <p:nvSpPr>
            <p:cNvPr id="9" name="TextBox 8">
              <a:extLst>
                <a:ext uri="{FF2B5EF4-FFF2-40B4-BE49-F238E27FC236}">
                  <a16:creationId xmlns:a16="http://schemas.microsoft.com/office/drawing/2014/main" id="{1EDF6D24-FF26-4840-DE0E-2F7B026FBAF6}"/>
                </a:ext>
              </a:extLst>
            </p:cNvPr>
            <p:cNvSpPr txBox="1"/>
            <p:nvPr/>
          </p:nvSpPr>
          <p:spPr bwMode="auto">
            <a:xfrm>
              <a:off x="1046922" y="3485671"/>
              <a:ext cx="556564" cy="28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-60</a:t>
              </a:r>
            </a:p>
          </p:txBody>
        </p:sp>
        <p:sp>
          <p:nvSpPr>
            <p:cNvPr id="10" name="TextBox 9">
              <a:extLst>
                <a:ext uri="{FF2B5EF4-FFF2-40B4-BE49-F238E27FC236}">
                  <a16:creationId xmlns:a16="http://schemas.microsoft.com/office/drawing/2014/main" id="{61E42E78-0DEE-91A3-E77A-9E13ACE36202}"/>
                </a:ext>
              </a:extLst>
            </p:cNvPr>
            <p:cNvSpPr txBox="1"/>
            <p:nvPr/>
          </p:nvSpPr>
          <p:spPr bwMode="auto">
            <a:xfrm>
              <a:off x="1060116" y="3898100"/>
              <a:ext cx="556564" cy="28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-80</a:t>
              </a:r>
            </a:p>
          </p:txBody>
        </p:sp>
        <p:sp>
          <p:nvSpPr>
            <p:cNvPr id="11" name="TextBox 10">
              <a:extLst>
                <a:ext uri="{FF2B5EF4-FFF2-40B4-BE49-F238E27FC236}">
                  <a16:creationId xmlns:a16="http://schemas.microsoft.com/office/drawing/2014/main" id="{CBF3EDB4-7DAA-DE0D-52A6-D39AFA8F5406}"/>
                </a:ext>
              </a:extLst>
            </p:cNvPr>
            <p:cNvSpPr txBox="1"/>
            <p:nvPr/>
          </p:nvSpPr>
          <p:spPr bwMode="auto">
            <a:xfrm>
              <a:off x="996623" y="4312002"/>
              <a:ext cx="620684" cy="28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-100</a:t>
              </a:r>
            </a:p>
          </p:txBody>
        </p:sp>
      </p:grpSp>
      <p:sp>
        <p:nvSpPr>
          <p:cNvPr id="12" name="TextBox 11">
            <a:extLst>
              <a:ext uri="{FF2B5EF4-FFF2-40B4-BE49-F238E27FC236}">
                <a16:creationId xmlns:a16="http://schemas.microsoft.com/office/drawing/2014/main" id="{06935168-96E3-A1D4-0B86-D8C7271E233D}"/>
              </a:ext>
            </a:extLst>
          </p:cNvPr>
          <p:cNvSpPr txBox="1"/>
          <p:nvPr/>
        </p:nvSpPr>
        <p:spPr bwMode="auto">
          <a:xfrm rot="16200000">
            <a:off x="-802387" y="3340330"/>
            <a:ext cx="30143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Pathologic Tumor Regression (%)</a:t>
            </a:r>
          </a:p>
        </p:txBody>
      </p:sp>
      <p:grpSp>
        <p:nvGrpSpPr>
          <p:cNvPr id="42" name="Group 41">
            <a:extLst>
              <a:ext uri="{FF2B5EF4-FFF2-40B4-BE49-F238E27FC236}">
                <a16:creationId xmlns:a16="http://schemas.microsoft.com/office/drawing/2014/main" id="{8B217DDB-A519-98C7-4CC7-F336CC6FA654}"/>
              </a:ext>
            </a:extLst>
          </p:cNvPr>
          <p:cNvGrpSpPr/>
          <p:nvPr/>
        </p:nvGrpSpPr>
        <p:grpSpPr>
          <a:xfrm>
            <a:off x="1546612" y="2741529"/>
            <a:ext cx="70068" cy="2069968"/>
            <a:chOff x="2133242" y="-1791738"/>
            <a:chExt cx="64008" cy="2069968"/>
          </a:xfrm>
        </p:grpSpPr>
        <p:cxnSp>
          <p:nvCxnSpPr>
            <p:cNvPr id="15" name="Straight Connector 14">
              <a:extLst>
                <a:ext uri="{FF2B5EF4-FFF2-40B4-BE49-F238E27FC236}">
                  <a16:creationId xmlns:a16="http://schemas.microsoft.com/office/drawing/2014/main" id="{DA20B064-A740-8117-D6B2-55E14363A054}"/>
                </a:ext>
              </a:extLst>
            </p:cNvPr>
            <p:cNvCxnSpPr>
              <a:cxnSpLocks/>
            </p:cNvCxnSpPr>
            <p:nvPr/>
          </p:nvCxnSpPr>
          <p:spPr bwMode="auto">
            <a:xfrm>
              <a:off x="2133242" y="-1791738"/>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617D09B-9A8D-9425-A6A4-CBFF6FBEC203}"/>
                </a:ext>
              </a:extLst>
            </p:cNvPr>
            <p:cNvCxnSpPr>
              <a:cxnSpLocks/>
            </p:cNvCxnSpPr>
            <p:nvPr/>
          </p:nvCxnSpPr>
          <p:spPr bwMode="auto">
            <a:xfrm>
              <a:off x="2133242" y="-1407005"/>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9866470-7C0E-5B8D-552A-53EF0C8A410B}"/>
                </a:ext>
              </a:extLst>
            </p:cNvPr>
            <p:cNvCxnSpPr>
              <a:cxnSpLocks/>
            </p:cNvCxnSpPr>
            <p:nvPr/>
          </p:nvCxnSpPr>
          <p:spPr bwMode="auto">
            <a:xfrm>
              <a:off x="2133242" y="-985696"/>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033450F-8229-107D-563C-56B5D4F74DA4}"/>
                </a:ext>
              </a:extLst>
            </p:cNvPr>
            <p:cNvCxnSpPr>
              <a:cxnSpLocks/>
            </p:cNvCxnSpPr>
            <p:nvPr/>
          </p:nvCxnSpPr>
          <p:spPr bwMode="auto">
            <a:xfrm>
              <a:off x="2133242" y="-564387"/>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04726F0-3E59-41A6-611F-306A22341FAF}"/>
                </a:ext>
              </a:extLst>
            </p:cNvPr>
            <p:cNvCxnSpPr>
              <a:cxnSpLocks/>
            </p:cNvCxnSpPr>
            <p:nvPr/>
          </p:nvCxnSpPr>
          <p:spPr bwMode="auto">
            <a:xfrm>
              <a:off x="2133242" y="-143078"/>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40AE7B7-AC7B-72D2-F4BF-C5361757B091}"/>
                </a:ext>
              </a:extLst>
            </p:cNvPr>
            <p:cNvCxnSpPr>
              <a:cxnSpLocks/>
            </p:cNvCxnSpPr>
            <p:nvPr/>
          </p:nvCxnSpPr>
          <p:spPr bwMode="auto">
            <a:xfrm>
              <a:off x="2133242" y="278230"/>
              <a:ext cx="64008" cy="0"/>
            </a:xfrm>
            <a:prstGeom prst="line">
              <a:avLst/>
            </a:prstGeom>
            <a:noFill/>
            <a:ln w="12700" cap="flat" cmpd="sng" algn="ctr">
              <a:solidFill>
                <a:srgbClr val="000000"/>
              </a:solidFill>
              <a:prstDash val="solid"/>
              <a:round/>
              <a:headEnd type="none" w="med" len="med"/>
              <a:tailEnd type="none" w="med" len="med"/>
            </a:ln>
            <a:effectLst/>
          </p:spPr>
        </p:cxnSp>
      </p:grpSp>
      <p:cxnSp>
        <p:nvCxnSpPr>
          <p:cNvPr id="45" name="Straight Connector 44">
            <a:extLst>
              <a:ext uri="{FF2B5EF4-FFF2-40B4-BE49-F238E27FC236}">
                <a16:creationId xmlns:a16="http://schemas.microsoft.com/office/drawing/2014/main" id="{0419AA7D-E823-D4B3-F3AB-5218F0995D0C}"/>
              </a:ext>
            </a:extLst>
          </p:cNvPr>
          <p:cNvCxnSpPr/>
          <p:nvPr/>
        </p:nvCxnSpPr>
        <p:spPr>
          <a:xfrm>
            <a:off x="1616680" y="3685523"/>
            <a:ext cx="982265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C4E1B7F-A07E-3D0F-EA08-1FC97A654B0D}"/>
              </a:ext>
            </a:extLst>
          </p:cNvPr>
          <p:cNvCxnSpPr/>
          <p:nvPr/>
        </p:nvCxnSpPr>
        <p:spPr>
          <a:xfrm>
            <a:off x="1616680" y="4656357"/>
            <a:ext cx="982265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AABEBA3A-F4C7-BC56-2495-2211C4963B33}"/>
              </a:ext>
            </a:extLst>
          </p:cNvPr>
          <p:cNvSpPr txBox="1"/>
          <p:nvPr/>
        </p:nvSpPr>
        <p:spPr>
          <a:xfrm>
            <a:off x="1939787" y="1784145"/>
            <a:ext cx="1474236" cy="206964"/>
          </a:xfrm>
          <a:prstGeom prst="rect">
            <a:avLst/>
          </a:prstGeom>
        </p:spPr>
        <p:txBody>
          <a:bodyPr vert="horz" wrap="none" lIns="0" tIns="0" rIns="0" bIns="0" rtlCol="0">
            <a:noAutofit/>
          </a:bodyPr>
          <a:lstStyle/>
          <a:p>
            <a:pPr algn="l"/>
            <a:r>
              <a:rPr lang="en-US" sz="1200" b="1" dirty="0"/>
              <a:t>Lymph node status</a:t>
            </a:r>
          </a:p>
        </p:txBody>
      </p:sp>
      <p:sp>
        <p:nvSpPr>
          <p:cNvPr id="48" name="TextBox 47">
            <a:extLst>
              <a:ext uri="{FF2B5EF4-FFF2-40B4-BE49-F238E27FC236}">
                <a16:creationId xmlns:a16="http://schemas.microsoft.com/office/drawing/2014/main" id="{518E5852-4113-2A94-F53F-98D8A627EFBA}"/>
              </a:ext>
            </a:extLst>
          </p:cNvPr>
          <p:cNvSpPr txBox="1"/>
          <p:nvPr/>
        </p:nvSpPr>
        <p:spPr>
          <a:xfrm>
            <a:off x="3797598" y="1771347"/>
            <a:ext cx="966254" cy="206964"/>
          </a:xfrm>
          <a:prstGeom prst="rect">
            <a:avLst/>
          </a:prstGeom>
        </p:spPr>
        <p:txBody>
          <a:bodyPr vert="horz" wrap="none" lIns="0" tIns="0" rIns="0" bIns="0" rtlCol="0">
            <a:noAutofit/>
          </a:bodyPr>
          <a:lstStyle/>
          <a:p>
            <a:pPr algn="l"/>
            <a:r>
              <a:rPr lang="en-US" sz="1200" dirty="0"/>
              <a:t>Negative</a:t>
            </a:r>
          </a:p>
        </p:txBody>
      </p:sp>
      <p:sp>
        <p:nvSpPr>
          <p:cNvPr id="49" name="Rectangle 48">
            <a:extLst>
              <a:ext uri="{FF2B5EF4-FFF2-40B4-BE49-F238E27FC236}">
                <a16:creationId xmlns:a16="http://schemas.microsoft.com/office/drawing/2014/main" id="{E6A030C7-23AC-E0A1-2D0B-E11FF7BE744C}"/>
              </a:ext>
            </a:extLst>
          </p:cNvPr>
          <p:cNvSpPr/>
          <p:nvPr/>
        </p:nvSpPr>
        <p:spPr>
          <a:xfrm>
            <a:off x="3623734" y="1791527"/>
            <a:ext cx="130951" cy="13095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extBox 49">
            <a:extLst>
              <a:ext uri="{FF2B5EF4-FFF2-40B4-BE49-F238E27FC236}">
                <a16:creationId xmlns:a16="http://schemas.microsoft.com/office/drawing/2014/main" id="{A1FFD1DE-54B1-E8C1-8C70-A078733B3B0E}"/>
              </a:ext>
            </a:extLst>
          </p:cNvPr>
          <p:cNvSpPr txBox="1"/>
          <p:nvPr/>
        </p:nvSpPr>
        <p:spPr>
          <a:xfrm>
            <a:off x="4872240" y="1773790"/>
            <a:ext cx="966254" cy="206964"/>
          </a:xfrm>
          <a:prstGeom prst="rect">
            <a:avLst/>
          </a:prstGeom>
        </p:spPr>
        <p:txBody>
          <a:bodyPr vert="horz" wrap="none" lIns="0" tIns="0" rIns="0" bIns="0" rtlCol="0">
            <a:noAutofit/>
          </a:bodyPr>
          <a:lstStyle/>
          <a:p>
            <a:pPr algn="l"/>
            <a:r>
              <a:rPr lang="en-US" sz="1200" dirty="0"/>
              <a:t>Positive</a:t>
            </a:r>
          </a:p>
        </p:txBody>
      </p:sp>
      <p:sp>
        <p:nvSpPr>
          <p:cNvPr id="51" name="Rectangle 50">
            <a:extLst>
              <a:ext uri="{FF2B5EF4-FFF2-40B4-BE49-F238E27FC236}">
                <a16:creationId xmlns:a16="http://schemas.microsoft.com/office/drawing/2014/main" id="{5970E258-AAD1-F04D-9C5B-485DBD1A1AF5}"/>
              </a:ext>
            </a:extLst>
          </p:cNvPr>
          <p:cNvSpPr/>
          <p:nvPr/>
        </p:nvSpPr>
        <p:spPr>
          <a:xfrm>
            <a:off x="4698376" y="1793970"/>
            <a:ext cx="130951" cy="1309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a:extLst>
              <a:ext uri="{FF2B5EF4-FFF2-40B4-BE49-F238E27FC236}">
                <a16:creationId xmlns:a16="http://schemas.microsoft.com/office/drawing/2014/main" id="{D0C2B17C-B977-AC51-368F-FEBB606096D5}"/>
              </a:ext>
            </a:extLst>
          </p:cNvPr>
          <p:cNvSpPr txBox="1"/>
          <p:nvPr/>
        </p:nvSpPr>
        <p:spPr>
          <a:xfrm>
            <a:off x="7868351" y="1701091"/>
            <a:ext cx="1605334" cy="178341"/>
          </a:xfrm>
          <a:prstGeom prst="rect">
            <a:avLst/>
          </a:prstGeom>
        </p:spPr>
        <p:txBody>
          <a:bodyPr vert="horz" wrap="none" lIns="0" tIns="0" rIns="0" bIns="0" rtlCol="0">
            <a:noAutofit/>
          </a:bodyPr>
          <a:lstStyle/>
          <a:p>
            <a:pPr algn="l"/>
            <a:r>
              <a:rPr lang="en-US" sz="1200" dirty="0"/>
              <a:t>Complete response</a:t>
            </a:r>
          </a:p>
        </p:txBody>
      </p:sp>
      <p:sp>
        <p:nvSpPr>
          <p:cNvPr id="53" name="Rectangle 52">
            <a:extLst>
              <a:ext uri="{FF2B5EF4-FFF2-40B4-BE49-F238E27FC236}">
                <a16:creationId xmlns:a16="http://schemas.microsoft.com/office/drawing/2014/main" id="{C884BF8B-7763-5AA9-08D5-FB9E852F220B}"/>
              </a:ext>
            </a:extLst>
          </p:cNvPr>
          <p:cNvSpPr/>
          <p:nvPr/>
        </p:nvSpPr>
        <p:spPr>
          <a:xfrm>
            <a:off x="7694487" y="1721271"/>
            <a:ext cx="130951" cy="13095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Box 53">
            <a:extLst>
              <a:ext uri="{FF2B5EF4-FFF2-40B4-BE49-F238E27FC236}">
                <a16:creationId xmlns:a16="http://schemas.microsoft.com/office/drawing/2014/main" id="{BA71E2C6-0B1D-8B3B-4E0B-24EA6C4F88A5}"/>
              </a:ext>
            </a:extLst>
          </p:cNvPr>
          <p:cNvSpPr txBox="1"/>
          <p:nvPr/>
        </p:nvSpPr>
        <p:spPr>
          <a:xfrm>
            <a:off x="5898291" y="1751380"/>
            <a:ext cx="1713722" cy="411228"/>
          </a:xfrm>
          <a:prstGeom prst="rect">
            <a:avLst/>
          </a:prstGeom>
        </p:spPr>
        <p:txBody>
          <a:bodyPr vert="horz" wrap="none" lIns="0" tIns="0" rIns="0" bIns="0" rtlCol="0">
            <a:noAutofit/>
          </a:bodyPr>
          <a:lstStyle/>
          <a:p>
            <a:pPr algn="l"/>
            <a:r>
              <a:rPr lang="en-US" sz="1200" b="1" dirty="0"/>
              <a:t>Pathologic response,</a:t>
            </a:r>
          </a:p>
          <a:p>
            <a:pPr algn="l"/>
            <a:r>
              <a:rPr lang="en-US" sz="1200" b="1" dirty="0"/>
              <a:t>primary tumor</a:t>
            </a:r>
          </a:p>
        </p:txBody>
      </p:sp>
      <p:sp>
        <p:nvSpPr>
          <p:cNvPr id="55" name="TextBox 54">
            <a:extLst>
              <a:ext uri="{FF2B5EF4-FFF2-40B4-BE49-F238E27FC236}">
                <a16:creationId xmlns:a16="http://schemas.microsoft.com/office/drawing/2014/main" id="{2591B4BE-2AF0-A1E7-D4EA-1F3D1175E180}"/>
              </a:ext>
            </a:extLst>
          </p:cNvPr>
          <p:cNvSpPr txBox="1"/>
          <p:nvPr/>
        </p:nvSpPr>
        <p:spPr>
          <a:xfrm>
            <a:off x="7868351" y="1977871"/>
            <a:ext cx="1605334" cy="178341"/>
          </a:xfrm>
          <a:prstGeom prst="rect">
            <a:avLst/>
          </a:prstGeom>
        </p:spPr>
        <p:txBody>
          <a:bodyPr vert="horz" wrap="none" lIns="0" tIns="0" rIns="0" bIns="0" rtlCol="0">
            <a:noAutofit/>
          </a:bodyPr>
          <a:lstStyle/>
          <a:p>
            <a:pPr algn="l"/>
            <a:r>
              <a:rPr lang="en-US" sz="1200" dirty="0"/>
              <a:t>Major response</a:t>
            </a:r>
          </a:p>
        </p:txBody>
      </p:sp>
      <p:sp>
        <p:nvSpPr>
          <p:cNvPr id="56" name="Rectangle 55">
            <a:extLst>
              <a:ext uri="{FF2B5EF4-FFF2-40B4-BE49-F238E27FC236}">
                <a16:creationId xmlns:a16="http://schemas.microsoft.com/office/drawing/2014/main" id="{AB964B38-E967-B208-C0A6-B9AD8D8D9D46}"/>
              </a:ext>
            </a:extLst>
          </p:cNvPr>
          <p:cNvSpPr/>
          <p:nvPr/>
        </p:nvSpPr>
        <p:spPr>
          <a:xfrm>
            <a:off x="7694487" y="1998051"/>
            <a:ext cx="130951" cy="13095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TextBox 56">
            <a:extLst>
              <a:ext uri="{FF2B5EF4-FFF2-40B4-BE49-F238E27FC236}">
                <a16:creationId xmlns:a16="http://schemas.microsoft.com/office/drawing/2014/main" id="{561FF751-AE0C-E3A8-67E0-C79BFCDFD330}"/>
              </a:ext>
            </a:extLst>
          </p:cNvPr>
          <p:cNvSpPr txBox="1"/>
          <p:nvPr/>
        </p:nvSpPr>
        <p:spPr>
          <a:xfrm>
            <a:off x="9803595" y="1709286"/>
            <a:ext cx="1605334" cy="178341"/>
          </a:xfrm>
          <a:prstGeom prst="rect">
            <a:avLst/>
          </a:prstGeom>
        </p:spPr>
        <p:txBody>
          <a:bodyPr vert="horz" wrap="none" lIns="0" tIns="0" rIns="0" bIns="0" rtlCol="0">
            <a:noAutofit/>
          </a:bodyPr>
          <a:lstStyle/>
          <a:p>
            <a:pPr algn="l"/>
            <a:r>
              <a:rPr lang="en-US" sz="1200" dirty="0"/>
              <a:t>Partial response</a:t>
            </a:r>
          </a:p>
        </p:txBody>
      </p:sp>
      <p:sp>
        <p:nvSpPr>
          <p:cNvPr id="58" name="Rectangle 57">
            <a:extLst>
              <a:ext uri="{FF2B5EF4-FFF2-40B4-BE49-F238E27FC236}">
                <a16:creationId xmlns:a16="http://schemas.microsoft.com/office/drawing/2014/main" id="{E0C18A9E-2A90-1A67-9139-0C05CC8FA7D2}"/>
              </a:ext>
            </a:extLst>
          </p:cNvPr>
          <p:cNvSpPr/>
          <p:nvPr/>
        </p:nvSpPr>
        <p:spPr>
          <a:xfrm>
            <a:off x="9629731" y="1729466"/>
            <a:ext cx="130951" cy="13095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TextBox 58">
            <a:extLst>
              <a:ext uri="{FF2B5EF4-FFF2-40B4-BE49-F238E27FC236}">
                <a16:creationId xmlns:a16="http://schemas.microsoft.com/office/drawing/2014/main" id="{29DE9BC6-0FF6-F4B0-B03B-9538255B9687}"/>
              </a:ext>
            </a:extLst>
          </p:cNvPr>
          <p:cNvSpPr txBox="1"/>
          <p:nvPr/>
        </p:nvSpPr>
        <p:spPr>
          <a:xfrm>
            <a:off x="9803595" y="1996181"/>
            <a:ext cx="1605334" cy="178341"/>
          </a:xfrm>
          <a:prstGeom prst="rect">
            <a:avLst/>
          </a:prstGeom>
        </p:spPr>
        <p:txBody>
          <a:bodyPr vert="horz" wrap="none" lIns="0" tIns="0" rIns="0" bIns="0" rtlCol="0">
            <a:noAutofit/>
          </a:bodyPr>
          <a:lstStyle/>
          <a:p>
            <a:pPr algn="l"/>
            <a:r>
              <a:rPr lang="en-US" sz="1200" dirty="0"/>
              <a:t>No response</a:t>
            </a:r>
          </a:p>
        </p:txBody>
      </p:sp>
      <p:sp>
        <p:nvSpPr>
          <p:cNvPr id="60" name="Rectangle 59">
            <a:extLst>
              <a:ext uri="{FF2B5EF4-FFF2-40B4-BE49-F238E27FC236}">
                <a16:creationId xmlns:a16="http://schemas.microsoft.com/office/drawing/2014/main" id="{843B5F84-A2ED-735B-33B7-8C95F42D6D40}"/>
              </a:ext>
            </a:extLst>
          </p:cNvPr>
          <p:cNvSpPr/>
          <p:nvPr/>
        </p:nvSpPr>
        <p:spPr>
          <a:xfrm>
            <a:off x="9629731" y="2016361"/>
            <a:ext cx="130951" cy="13095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551E72BE-D34F-6A4E-3576-AC5E7C72D73F}"/>
              </a:ext>
            </a:extLst>
          </p:cNvPr>
          <p:cNvSpPr/>
          <p:nvPr/>
        </p:nvSpPr>
        <p:spPr>
          <a:xfrm>
            <a:off x="1657074" y="2401077"/>
            <a:ext cx="104764" cy="2474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E75665A7-231C-0081-A247-0B45A9E2E3D6}"/>
              </a:ext>
            </a:extLst>
          </p:cNvPr>
          <p:cNvSpPr/>
          <p:nvPr/>
        </p:nvSpPr>
        <p:spPr>
          <a:xfrm>
            <a:off x="1822769" y="2397450"/>
            <a:ext cx="104764" cy="5099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7155B14B-4EF3-5CB1-E319-6E493063A122}"/>
              </a:ext>
            </a:extLst>
          </p:cNvPr>
          <p:cNvSpPr/>
          <p:nvPr/>
        </p:nvSpPr>
        <p:spPr>
          <a:xfrm>
            <a:off x="1988464" y="2397450"/>
            <a:ext cx="104764" cy="173612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35948454-2699-E27D-E93F-1A960B491BB5}"/>
              </a:ext>
            </a:extLst>
          </p:cNvPr>
          <p:cNvSpPr/>
          <p:nvPr/>
        </p:nvSpPr>
        <p:spPr>
          <a:xfrm>
            <a:off x="2154159" y="2397450"/>
            <a:ext cx="104764" cy="1929337"/>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D22CD369-3466-2DFE-801B-8D032FB070A6}"/>
              </a:ext>
            </a:extLst>
          </p:cNvPr>
          <p:cNvSpPr/>
          <p:nvPr/>
        </p:nvSpPr>
        <p:spPr>
          <a:xfrm>
            <a:off x="2319854" y="2397450"/>
            <a:ext cx="104764" cy="217392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FDDC0113-D020-AFB5-D20F-86D1FC92DEFE}"/>
              </a:ext>
            </a:extLst>
          </p:cNvPr>
          <p:cNvSpPr/>
          <p:nvPr/>
        </p:nvSpPr>
        <p:spPr>
          <a:xfrm>
            <a:off x="2485549" y="2411432"/>
            <a:ext cx="104764" cy="225661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a:extLst>
              <a:ext uri="{FF2B5EF4-FFF2-40B4-BE49-F238E27FC236}">
                <a16:creationId xmlns:a16="http://schemas.microsoft.com/office/drawing/2014/main" id="{6AD7D151-E37B-B79E-AB4C-DBDFF69D0C38}"/>
              </a:ext>
            </a:extLst>
          </p:cNvPr>
          <p:cNvSpPr/>
          <p:nvPr/>
        </p:nvSpPr>
        <p:spPr>
          <a:xfrm>
            <a:off x="2651244" y="2397450"/>
            <a:ext cx="104764" cy="227433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a:extLst>
              <a:ext uri="{FF2B5EF4-FFF2-40B4-BE49-F238E27FC236}">
                <a16:creationId xmlns:a16="http://schemas.microsoft.com/office/drawing/2014/main" id="{0ECEC104-CB87-00AC-4C49-4CA5BE870134}"/>
              </a:ext>
            </a:extLst>
          </p:cNvPr>
          <p:cNvSpPr/>
          <p:nvPr/>
        </p:nvSpPr>
        <p:spPr>
          <a:xfrm>
            <a:off x="2816939" y="2397450"/>
            <a:ext cx="104764" cy="232564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FB39FCEE-13BA-C09C-E789-70FD15C444F9}"/>
              </a:ext>
            </a:extLst>
          </p:cNvPr>
          <p:cNvSpPr/>
          <p:nvPr/>
        </p:nvSpPr>
        <p:spPr>
          <a:xfrm>
            <a:off x="2982634" y="2397450"/>
            <a:ext cx="104764" cy="235455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a:extLst>
              <a:ext uri="{FF2B5EF4-FFF2-40B4-BE49-F238E27FC236}">
                <a16:creationId xmlns:a16="http://schemas.microsoft.com/office/drawing/2014/main" id="{5B04907A-20A2-FF21-6576-3A8CD57B52B3}"/>
              </a:ext>
            </a:extLst>
          </p:cNvPr>
          <p:cNvSpPr/>
          <p:nvPr/>
        </p:nvSpPr>
        <p:spPr>
          <a:xfrm>
            <a:off x="3148329" y="2397450"/>
            <a:ext cx="104764" cy="242374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id="{76872B70-969C-0748-674A-FAAC6DF19CCB}"/>
              </a:ext>
            </a:extLst>
          </p:cNvPr>
          <p:cNvSpPr/>
          <p:nvPr/>
        </p:nvSpPr>
        <p:spPr>
          <a:xfrm>
            <a:off x="3314024" y="2396575"/>
            <a:ext cx="104764" cy="242374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F18627EB-50A9-61FF-7AB2-937A0E1B304E}"/>
              </a:ext>
            </a:extLst>
          </p:cNvPr>
          <p:cNvSpPr/>
          <p:nvPr/>
        </p:nvSpPr>
        <p:spPr>
          <a:xfrm>
            <a:off x="3479719" y="2396575"/>
            <a:ext cx="104764" cy="242374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85F1722E-B259-6911-05DC-7AA9AFEB4C23}"/>
              </a:ext>
            </a:extLst>
          </p:cNvPr>
          <p:cNvSpPr/>
          <p:nvPr/>
        </p:nvSpPr>
        <p:spPr>
          <a:xfrm>
            <a:off x="3645414" y="2396576"/>
            <a:ext cx="104764" cy="245352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id="{EB53B65D-547B-136B-2C48-80DBB5B8A2B6}"/>
              </a:ext>
            </a:extLst>
          </p:cNvPr>
          <p:cNvSpPr/>
          <p:nvPr/>
        </p:nvSpPr>
        <p:spPr>
          <a:xfrm>
            <a:off x="3811109" y="2396575"/>
            <a:ext cx="104764" cy="245352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BCA8CAF3-351F-936A-1821-B35702163618}"/>
              </a:ext>
            </a:extLst>
          </p:cNvPr>
          <p:cNvSpPr/>
          <p:nvPr/>
        </p:nvSpPr>
        <p:spPr>
          <a:xfrm>
            <a:off x="3976804" y="2398490"/>
            <a:ext cx="104764" cy="245352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a:extLst>
              <a:ext uri="{FF2B5EF4-FFF2-40B4-BE49-F238E27FC236}">
                <a16:creationId xmlns:a16="http://schemas.microsoft.com/office/drawing/2014/main" id="{AEB8566E-3B93-2CAA-ED06-C207AE8A9CDB}"/>
              </a:ext>
            </a:extLst>
          </p:cNvPr>
          <p:cNvSpPr/>
          <p:nvPr/>
        </p:nvSpPr>
        <p:spPr>
          <a:xfrm>
            <a:off x="4142499" y="2406429"/>
            <a:ext cx="104764" cy="245352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382B97BD-1AA1-5AF2-A6E5-9BA74717DD72}"/>
              </a:ext>
            </a:extLst>
          </p:cNvPr>
          <p:cNvSpPr/>
          <p:nvPr/>
        </p:nvSpPr>
        <p:spPr>
          <a:xfrm>
            <a:off x="4308194" y="2404136"/>
            <a:ext cx="104764" cy="246328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Rectangle 77">
            <a:extLst>
              <a:ext uri="{FF2B5EF4-FFF2-40B4-BE49-F238E27FC236}">
                <a16:creationId xmlns:a16="http://schemas.microsoft.com/office/drawing/2014/main" id="{A18F1F38-B88E-8383-E7BA-F9D2F0DDC590}"/>
              </a:ext>
            </a:extLst>
          </p:cNvPr>
          <p:cNvSpPr/>
          <p:nvPr/>
        </p:nvSpPr>
        <p:spPr>
          <a:xfrm>
            <a:off x="4473889" y="2406051"/>
            <a:ext cx="104764" cy="246328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id="{AB66A0DD-AA3B-E432-331A-DB5D506876B2}"/>
              </a:ext>
            </a:extLst>
          </p:cNvPr>
          <p:cNvSpPr/>
          <p:nvPr/>
        </p:nvSpPr>
        <p:spPr>
          <a:xfrm>
            <a:off x="4639584" y="2406966"/>
            <a:ext cx="104764" cy="246328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a:extLst>
              <a:ext uri="{FF2B5EF4-FFF2-40B4-BE49-F238E27FC236}">
                <a16:creationId xmlns:a16="http://schemas.microsoft.com/office/drawing/2014/main" id="{3A626209-0A9D-1139-8849-792EC6DE7E55}"/>
              </a:ext>
            </a:extLst>
          </p:cNvPr>
          <p:cNvSpPr/>
          <p:nvPr/>
        </p:nvSpPr>
        <p:spPr>
          <a:xfrm>
            <a:off x="4805279" y="2400690"/>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a:extLst>
              <a:ext uri="{FF2B5EF4-FFF2-40B4-BE49-F238E27FC236}">
                <a16:creationId xmlns:a16="http://schemas.microsoft.com/office/drawing/2014/main" id="{82DFB9A9-FD6F-4CCE-5D80-685E5A373D0F}"/>
              </a:ext>
            </a:extLst>
          </p:cNvPr>
          <p:cNvSpPr/>
          <p:nvPr/>
        </p:nvSpPr>
        <p:spPr>
          <a:xfrm>
            <a:off x="4970974" y="2402605"/>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a:extLst>
              <a:ext uri="{FF2B5EF4-FFF2-40B4-BE49-F238E27FC236}">
                <a16:creationId xmlns:a16="http://schemas.microsoft.com/office/drawing/2014/main" id="{E7F6B6CC-F8E6-77CB-9AEC-3CB0D5EF9FF8}"/>
              </a:ext>
            </a:extLst>
          </p:cNvPr>
          <p:cNvSpPr/>
          <p:nvPr/>
        </p:nvSpPr>
        <p:spPr>
          <a:xfrm>
            <a:off x="5136669" y="2403520"/>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a:extLst>
              <a:ext uri="{FF2B5EF4-FFF2-40B4-BE49-F238E27FC236}">
                <a16:creationId xmlns:a16="http://schemas.microsoft.com/office/drawing/2014/main" id="{53D4E7AC-8FB3-B10A-B131-198D9FE94DD2}"/>
              </a:ext>
            </a:extLst>
          </p:cNvPr>
          <p:cNvSpPr/>
          <p:nvPr/>
        </p:nvSpPr>
        <p:spPr>
          <a:xfrm>
            <a:off x="5302364" y="2402605"/>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Rectangle 83">
            <a:extLst>
              <a:ext uri="{FF2B5EF4-FFF2-40B4-BE49-F238E27FC236}">
                <a16:creationId xmlns:a16="http://schemas.microsoft.com/office/drawing/2014/main" id="{0D9AF79E-EDAC-09A7-8EDF-BB4E81315941}"/>
              </a:ext>
            </a:extLst>
          </p:cNvPr>
          <p:cNvSpPr/>
          <p:nvPr/>
        </p:nvSpPr>
        <p:spPr>
          <a:xfrm>
            <a:off x="5468059" y="2404520"/>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a:extLst>
              <a:ext uri="{FF2B5EF4-FFF2-40B4-BE49-F238E27FC236}">
                <a16:creationId xmlns:a16="http://schemas.microsoft.com/office/drawing/2014/main" id="{79DB422C-F725-A28B-72B4-9566D70CB940}"/>
              </a:ext>
            </a:extLst>
          </p:cNvPr>
          <p:cNvSpPr/>
          <p:nvPr/>
        </p:nvSpPr>
        <p:spPr>
          <a:xfrm>
            <a:off x="5633754" y="2405435"/>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7EE9D03F-773D-E40C-C0AF-2C3892645D82}"/>
              </a:ext>
            </a:extLst>
          </p:cNvPr>
          <p:cNvSpPr/>
          <p:nvPr/>
        </p:nvSpPr>
        <p:spPr>
          <a:xfrm>
            <a:off x="5799449" y="2403364"/>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B8BE8CD7-8E06-DA00-E259-2D9F5C801A8A}"/>
              </a:ext>
            </a:extLst>
          </p:cNvPr>
          <p:cNvSpPr/>
          <p:nvPr/>
        </p:nvSpPr>
        <p:spPr>
          <a:xfrm>
            <a:off x="5965144" y="2405279"/>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AC63EBC5-1111-4AF2-6803-C23634B58F24}"/>
              </a:ext>
            </a:extLst>
          </p:cNvPr>
          <p:cNvSpPr/>
          <p:nvPr/>
        </p:nvSpPr>
        <p:spPr>
          <a:xfrm>
            <a:off x="6130839" y="2406194"/>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a:extLst>
              <a:ext uri="{FF2B5EF4-FFF2-40B4-BE49-F238E27FC236}">
                <a16:creationId xmlns:a16="http://schemas.microsoft.com/office/drawing/2014/main" id="{121C782C-4735-88F5-5B51-9EA488F06FF5}"/>
              </a:ext>
            </a:extLst>
          </p:cNvPr>
          <p:cNvSpPr/>
          <p:nvPr/>
        </p:nvSpPr>
        <p:spPr>
          <a:xfrm>
            <a:off x="6296534" y="2405279"/>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a:extLst>
              <a:ext uri="{FF2B5EF4-FFF2-40B4-BE49-F238E27FC236}">
                <a16:creationId xmlns:a16="http://schemas.microsoft.com/office/drawing/2014/main" id="{ACE62EBB-2AFD-9407-65FD-711EC6B165EA}"/>
              </a:ext>
            </a:extLst>
          </p:cNvPr>
          <p:cNvSpPr/>
          <p:nvPr/>
        </p:nvSpPr>
        <p:spPr>
          <a:xfrm>
            <a:off x="6462229" y="2407194"/>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ectangle 90">
            <a:extLst>
              <a:ext uri="{FF2B5EF4-FFF2-40B4-BE49-F238E27FC236}">
                <a16:creationId xmlns:a16="http://schemas.microsoft.com/office/drawing/2014/main" id="{6B7A746A-9AE9-020A-4732-7D82D360512A}"/>
              </a:ext>
            </a:extLst>
          </p:cNvPr>
          <p:cNvSpPr/>
          <p:nvPr/>
        </p:nvSpPr>
        <p:spPr>
          <a:xfrm>
            <a:off x="6627924" y="2408109"/>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Rectangle 91">
            <a:extLst>
              <a:ext uri="{FF2B5EF4-FFF2-40B4-BE49-F238E27FC236}">
                <a16:creationId xmlns:a16="http://schemas.microsoft.com/office/drawing/2014/main" id="{65D98F16-6DA2-0422-1A1B-340508999E14}"/>
              </a:ext>
            </a:extLst>
          </p:cNvPr>
          <p:cNvSpPr/>
          <p:nvPr/>
        </p:nvSpPr>
        <p:spPr>
          <a:xfrm>
            <a:off x="6793619" y="2409048"/>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Rectangle 92">
            <a:extLst>
              <a:ext uri="{FF2B5EF4-FFF2-40B4-BE49-F238E27FC236}">
                <a16:creationId xmlns:a16="http://schemas.microsoft.com/office/drawing/2014/main" id="{0D602091-D973-8F81-4725-7A5A19F9A869}"/>
              </a:ext>
            </a:extLst>
          </p:cNvPr>
          <p:cNvSpPr/>
          <p:nvPr/>
        </p:nvSpPr>
        <p:spPr>
          <a:xfrm>
            <a:off x="6959314" y="2410963"/>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Rectangle 93">
            <a:extLst>
              <a:ext uri="{FF2B5EF4-FFF2-40B4-BE49-F238E27FC236}">
                <a16:creationId xmlns:a16="http://schemas.microsoft.com/office/drawing/2014/main" id="{A0800D3C-3791-C095-F06A-F4555C985BAC}"/>
              </a:ext>
            </a:extLst>
          </p:cNvPr>
          <p:cNvSpPr/>
          <p:nvPr/>
        </p:nvSpPr>
        <p:spPr>
          <a:xfrm>
            <a:off x="7125009" y="2403364"/>
            <a:ext cx="104764" cy="2471796"/>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Rectangle 94">
            <a:extLst>
              <a:ext uri="{FF2B5EF4-FFF2-40B4-BE49-F238E27FC236}">
                <a16:creationId xmlns:a16="http://schemas.microsoft.com/office/drawing/2014/main" id="{FA6E184B-65FD-B86B-27BB-F18AEBE83D10}"/>
              </a:ext>
            </a:extLst>
          </p:cNvPr>
          <p:cNvSpPr/>
          <p:nvPr/>
        </p:nvSpPr>
        <p:spPr>
          <a:xfrm>
            <a:off x="7290704" y="2410963"/>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Rectangle 95">
            <a:extLst>
              <a:ext uri="{FF2B5EF4-FFF2-40B4-BE49-F238E27FC236}">
                <a16:creationId xmlns:a16="http://schemas.microsoft.com/office/drawing/2014/main" id="{12242B99-46D7-F7C1-DE11-150D0678B1D3}"/>
              </a:ext>
            </a:extLst>
          </p:cNvPr>
          <p:cNvSpPr/>
          <p:nvPr/>
        </p:nvSpPr>
        <p:spPr>
          <a:xfrm>
            <a:off x="7456399" y="2403364"/>
            <a:ext cx="104764" cy="2472796"/>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Rectangle 96">
            <a:extLst>
              <a:ext uri="{FF2B5EF4-FFF2-40B4-BE49-F238E27FC236}">
                <a16:creationId xmlns:a16="http://schemas.microsoft.com/office/drawing/2014/main" id="{741C5378-771F-EC44-9E54-847804ABE712}"/>
              </a:ext>
            </a:extLst>
          </p:cNvPr>
          <p:cNvSpPr/>
          <p:nvPr/>
        </p:nvSpPr>
        <p:spPr>
          <a:xfrm>
            <a:off x="7622094" y="2403364"/>
            <a:ext cx="104764" cy="247371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Rectangle 97">
            <a:extLst>
              <a:ext uri="{FF2B5EF4-FFF2-40B4-BE49-F238E27FC236}">
                <a16:creationId xmlns:a16="http://schemas.microsoft.com/office/drawing/2014/main" id="{D237C7F0-CE95-CBEA-73A7-5B7D7F76BA45}"/>
              </a:ext>
            </a:extLst>
          </p:cNvPr>
          <p:cNvSpPr/>
          <p:nvPr/>
        </p:nvSpPr>
        <p:spPr>
          <a:xfrm>
            <a:off x="7787789" y="2404459"/>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Rectangle 98">
            <a:extLst>
              <a:ext uri="{FF2B5EF4-FFF2-40B4-BE49-F238E27FC236}">
                <a16:creationId xmlns:a16="http://schemas.microsoft.com/office/drawing/2014/main" id="{1838DD8B-F624-6E1C-ACD4-6C0970545E26}"/>
              </a:ext>
            </a:extLst>
          </p:cNvPr>
          <p:cNvSpPr/>
          <p:nvPr/>
        </p:nvSpPr>
        <p:spPr>
          <a:xfrm>
            <a:off x="7953484" y="2406374"/>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Rectangle 99">
            <a:extLst>
              <a:ext uri="{FF2B5EF4-FFF2-40B4-BE49-F238E27FC236}">
                <a16:creationId xmlns:a16="http://schemas.microsoft.com/office/drawing/2014/main" id="{4272BAE0-DC8A-6002-4F31-1F9D092348DA}"/>
              </a:ext>
            </a:extLst>
          </p:cNvPr>
          <p:cNvSpPr/>
          <p:nvPr/>
        </p:nvSpPr>
        <p:spPr>
          <a:xfrm>
            <a:off x="8119179" y="2407289"/>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a:extLst>
              <a:ext uri="{FF2B5EF4-FFF2-40B4-BE49-F238E27FC236}">
                <a16:creationId xmlns:a16="http://schemas.microsoft.com/office/drawing/2014/main" id="{55E59BE6-1CE5-A4F8-5EDB-F4C378A9BD3E}"/>
              </a:ext>
            </a:extLst>
          </p:cNvPr>
          <p:cNvSpPr/>
          <p:nvPr/>
        </p:nvSpPr>
        <p:spPr>
          <a:xfrm>
            <a:off x="8284874" y="2406374"/>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a:extLst>
              <a:ext uri="{FF2B5EF4-FFF2-40B4-BE49-F238E27FC236}">
                <a16:creationId xmlns:a16="http://schemas.microsoft.com/office/drawing/2014/main" id="{FC037ADC-168E-BCA4-3461-5D1604F2A221}"/>
              </a:ext>
            </a:extLst>
          </p:cNvPr>
          <p:cNvSpPr/>
          <p:nvPr/>
        </p:nvSpPr>
        <p:spPr>
          <a:xfrm>
            <a:off x="8450569" y="2408289"/>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Rectangle 102">
            <a:extLst>
              <a:ext uri="{FF2B5EF4-FFF2-40B4-BE49-F238E27FC236}">
                <a16:creationId xmlns:a16="http://schemas.microsoft.com/office/drawing/2014/main" id="{BD611B8F-A8AD-056E-CFC4-24DE1B38D95F}"/>
              </a:ext>
            </a:extLst>
          </p:cNvPr>
          <p:cNvSpPr/>
          <p:nvPr/>
        </p:nvSpPr>
        <p:spPr>
          <a:xfrm>
            <a:off x="8616264" y="2409204"/>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Rectangle 103">
            <a:extLst>
              <a:ext uri="{FF2B5EF4-FFF2-40B4-BE49-F238E27FC236}">
                <a16:creationId xmlns:a16="http://schemas.microsoft.com/office/drawing/2014/main" id="{7C336953-DC3C-01E6-0A66-27F5FD2D5ADF}"/>
              </a:ext>
            </a:extLst>
          </p:cNvPr>
          <p:cNvSpPr/>
          <p:nvPr/>
        </p:nvSpPr>
        <p:spPr>
          <a:xfrm>
            <a:off x="8781959" y="2407133"/>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a:extLst>
              <a:ext uri="{FF2B5EF4-FFF2-40B4-BE49-F238E27FC236}">
                <a16:creationId xmlns:a16="http://schemas.microsoft.com/office/drawing/2014/main" id="{1063D737-7777-A171-5714-51D44DC7A817}"/>
              </a:ext>
            </a:extLst>
          </p:cNvPr>
          <p:cNvSpPr/>
          <p:nvPr/>
        </p:nvSpPr>
        <p:spPr>
          <a:xfrm>
            <a:off x="8947654" y="2409048"/>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a:extLst>
              <a:ext uri="{FF2B5EF4-FFF2-40B4-BE49-F238E27FC236}">
                <a16:creationId xmlns:a16="http://schemas.microsoft.com/office/drawing/2014/main" id="{8FEFB1D0-8E9A-C2DC-84FE-3C395F51A077}"/>
              </a:ext>
            </a:extLst>
          </p:cNvPr>
          <p:cNvSpPr/>
          <p:nvPr/>
        </p:nvSpPr>
        <p:spPr>
          <a:xfrm>
            <a:off x="9113349" y="2409963"/>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Rectangle 106">
            <a:extLst>
              <a:ext uri="{FF2B5EF4-FFF2-40B4-BE49-F238E27FC236}">
                <a16:creationId xmlns:a16="http://schemas.microsoft.com/office/drawing/2014/main" id="{A66132E0-B66E-39AA-C182-EB46242F6BF7}"/>
              </a:ext>
            </a:extLst>
          </p:cNvPr>
          <p:cNvSpPr/>
          <p:nvPr/>
        </p:nvSpPr>
        <p:spPr>
          <a:xfrm>
            <a:off x="9279044" y="2409048"/>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a:extLst>
              <a:ext uri="{FF2B5EF4-FFF2-40B4-BE49-F238E27FC236}">
                <a16:creationId xmlns:a16="http://schemas.microsoft.com/office/drawing/2014/main" id="{17E63EDD-235F-7375-3979-2217F2233D1F}"/>
              </a:ext>
            </a:extLst>
          </p:cNvPr>
          <p:cNvSpPr/>
          <p:nvPr/>
        </p:nvSpPr>
        <p:spPr>
          <a:xfrm>
            <a:off x="9444739" y="2410963"/>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a:extLst>
              <a:ext uri="{FF2B5EF4-FFF2-40B4-BE49-F238E27FC236}">
                <a16:creationId xmlns:a16="http://schemas.microsoft.com/office/drawing/2014/main" id="{E269FF0B-49C6-E914-A981-0968E718AAA4}"/>
              </a:ext>
            </a:extLst>
          </p:cNvPr>
          <p:cNvSpPr/>
          <p:nvPr/>
        </p:nvSpPr>
        <p:spPr>
          <a:xfrm>
            <a:off x="9610434" y="2403364"/>
            <a:ext cx="104764" cy="2471796"/>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Rectangle 109">
            <a:extLst>
              <a:ext uri="{FF2B5EF4-FFF2-40B4-BE49-F238E27FC236}">
                <a16:creationId xmlns:a16="http://schemas.microsoft.com/office/drawing/2014/main" id="{DD61EAF7-1071-2250-5906-8E09AFF3A103}"/>
              </a:ext>
            </a:extLst>
          </p:cNvPr>
          <p:cNvSpPr/>
          <p:nvPr/>
        </p:nvSpPr>
        <p:spPr>
          <a:xfrm>
            <a:off x="9776129" y="2396575"/>
            <a:ext cx="104764" cy="247952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a:extLst>
              <a:ext uri="{FF2B5EF4-FFF2-40B4-BE49-F238E27FC236}">
                <a16:creationId xmlns:a16="http://schemas.microsoft.com/office/drawing/2014/main" id="{BBCE3096-456F-2477-4757-B48D57D89A3D}"/>
              </a:ext>
            </a:extLst>
          </p:cNvPr>
          <p:cNvSpPr/>
          <p:nvPr/>
        </p:nvSpPr>
        <p:spPr>
          <a:xfrm>
            <a:off x="9941824" y="2409963"/>
            <a:ext cx="104764" cy="246805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a:extLst>
              <a:ext uri="{FF2B5EF4-FFF2-40B4-BE49-F238E27FC236}">
                <a16:creationId xmlns:a16="http://schemas.microsoft.com/office/drawing/2014/main" id="{DBC53A12-8E36-79AF-F750-AA086848B512}"/>
              </a:ext>
            </a:extLst>
          </p:cNvPr>
          <p:cNvSpPr/>
          <p:nvPr/>
        </p:nvSpPr>
        <p:spPr>
          <a:xfrm>
            <a:off x="10107519" y="2409963"/>
            <a:ext cx="104764" cy="2468966"/>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Rectangle 112">
            <a:extLst>
              <a:ext uri="{FF2B5EF4-FFF2-40B4-BE49-F238E27FC236}">
                <a16:creationId xmlns:a16="http://schemas.microsoft.com/office/drawing/2014/main" id="{9278D872-EE8F-B90B-4B95-238694F8FD2C}"/>
              </a:ext>
            </a:extLst>
          </p:cNvPr>
          <p:cNvSpPr/>
          <p:nvPr/>
        </p:nvSpPr>
        <p:spPr>
          <a:xfrm>
            <a:off x="10273214" y="2409963"/>
            <a:ext cx="104764" cy="246805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a:extLst>
              <a:ext uri="{FF2B5EF4-FFF2-40B4-BE49-F238E27FC236}">
                <a16:creationId xmlns:a16="http://schemas.microsoft.com/office/drawing/2014/main" id="{60CD06C0-82DE-568E-0C3D-5F340BF843E5}"/>
              </a:ext>
            </a:extLst>
          </p:cNvPr>
          <p:cNvSpPr/>
          <p:nvPr/>
        </p:nvSpPr>
        <p:spPr>
          <a:xfrm>
            <a:off x="10438909" y="2403364"/>
            <a:ext cx="104764" cy="247656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114">
            <a:extLst>
              <a:ext uri="{FF2B5EF4-FFF2-40B4-BE49-F238E27FC236}">
                <a16:creationId xmlns:a16="http://schemas.microsoft.com/office/drawing/2014/main" id="{56C5686E-A39A-76B1-DC79-EAB547C65C6F}"/>
              </a:ext>
            </a:extLst>
          </p:cNvPr>
          <p:cNvSpPr/>
          <p:nvPr/>
        </p:nvSpPr>
        <p:spPr>
          <a:xfrm>
            <a:off x="10604604" y="2396575"/>
            <a:ext cx="104764" cy="248426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115">
            <a:extLst>
              <a:ext uri="{FF2B5EF4-FFF2-40B4-BE49-F238E27FC236}">
                <a16:creationId xmlns:a16="http://schemas.microsoft.com/office/drawing/2014/main" id="{E02F99AA-066D-F8EC-119A-DD526D29DF00}"/>
              </a:ext>
            </a:extLst>
          </p:cNvPr>
          <p:cNvSpPr/>
          <p:nvPr/>
        </p:nvSpPr>
        <p:spPr>
          <a:xfrm>
            <a:off x="10770299" y="2408048"/>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116">
            <a:extLst>
              <a:ext uri="{FF2B5EF4-FFF2-40B4-BE49-F238E27FC236}">
                <a16:creationId xmlns:a16="http://schemas.microsoft.com/office/drawing/2014/main" id="{5FD99382-0EB9-3141-74C0-D77C09370626}"/>
              </a:ext>
            </a:extLst>
          </p:cNvPr>
          <p:cNvSpPr/>
          <p:nvPr/>
        </p:nvSpPr>
        <p:spPr>
          <a:xfrm>
            <a:off x="10935994" y="2407133"/>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Rectangle 117">
            <a:extLst>
              <a:ext uri="{FF2B5EF4-FFF2-40B4-BE49-F238E27FC236}">
                <a16:creationId xmlns:a16="http://schemas.microsoft.com/office/drawing/2014/main" id="{EF7CEAEA-0930-0498-4AA5-156B2232AD2C}"/>
              </a:ext>
            </a:extLst>
          </p:cNvPr>
          <p:cNvSpPr/>
          <p:nvPr/>
        </p:nvSpPr>
        <p:spPr>
          <a:xfrm>
            <a:off x="11101689" y="2409048"/>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9" name="Rectangle 118">
            <a:extLst>
              <a:ext uri="{FF2B5EF4-FFF2-40B4-BE49-F238E27FC236}">
                <a16:creationId xmlns:a16="http://schemas.microsoft.com/office/drawing/2014/main" id="{186128F8-507C-C090-E6BA-3D4BE9019F3C}"/>
              </a:ext>
            </a:extLst>
          </p:cNvPr>
          <p:cNvSpPr/>
          <p:nvPr/>
        </p:nvSpPr>
        <p:spPr>
          <a:xfrm>
            <a:off x="11267372" y="2409963"/>
            <a:ext cx="104764" cy="246328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0" name="Group 179">
            <a:extLst>
              <a:ext uri="{FF2B5EF4-FFF2-40B4-BE49-F238E27FC236}">
                <a16:creationId xmlns:a16="http://schemas.microsoft.com/office/drawing/2014/main" id="{20BEBFD9-EEC6-D51F-65B8-AA81205245BC}"/>
              </a:ext>
            </a:extLst>
          </p:cNvPr>
          <p:cNvGrpSpPr/>
          <p:nvPr/>
        </p:nvGrpSpPr>
        <p:grpSpPr>
          <a:xfrm>
            <a:off x="1650161" y="2260639"/>
            <a:ext cx="9728077" cy="111677"/>
            <a:chOff x="1650161" y="2260639"/>
            <a:chExt cx="9728077" cy="111677"/>
          </a:xfrm>
        </p:grpSpPr>
        <p:sp>
          <p:nvSpPr>
            <p:cNvPr id="120" name="Rectangle 119">
              <a:extLst>
                <a:ext uri="{FF2B5EF4-FFF2-40B4-BE49-F238E27FC236}">
                  <a16:creationId xmlns:a16="http://schemas.microsoft.com/office/drawing/2014/main" id="{153A77C8-0630-412C-22BA-DCD9DEDF119F}"/>
                </a:ext>
              </a:extLst>
            </p:cNvPr>
            <p:cNvSpPr/>
            <p:nvPr/>
          </p:nvSpPr>
          <p:spPr>
            <a:xfrm>
              <a:off x="1815961" y="2260639"/>
              <a:ext cx="111677" cy="11167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Rectangle 120">
              <a:extLst>
                <a:ext uri="{FF2B5EF4-FFF2-40B4-BE49-F238E27FC236}">
                  <a16:creationId xmlns:a16="http://schemas.microsoft.com/office/drawing/2014/main" id="{13CD969B-BF7A-C788-0666-05F8F8F6C9E4}"/>
                </a:ext>
              </a:extLst>
            </p:cNvPr>
            <p:cNvSpPr/>
            <p:nvPr/>
          </p:nvSpPr>
          <p:spPr>
            <a:xfrm>
              <a:off x="16501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 name="Rectangle 121">
              <a:extLst>
                <a:ext uri="{FF2B5EF4-FFF2-40B4-BE49-F238E27FC236}">
                  <a16:creationId xmlns:a16="http://schemas.microsoft.com/office/drawing/2014/main" id="{EF67D709-A708-86D7-73A3-5FA71BDDF2C0}"/>
                </a:ext>
              </a:extLst>
            </p:cNvPr>
            <p:cNvSpPr/>
            <p:nvPr/>
          </p:nvSpPr>
          <p:spPr>
            <a:xfrm>
              <a:off x="19817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Rectangle 122">
              <a:extLst>
                <a:ext uri="{FF2B5EF4-FFF2-40B4-BE49-F238E27FC236}">
                  <a16:creationId xmlns:a16="http://schemas.microsoft.com/office/drawing/2014/main" id="{3636BB47-8ACE-78D9-D901-AAC44E872FED}"/>
                </a:ext>
              </a:extLst>
            </p:cNvPr>
            <p:cNvSpPr/>
            <p:nvPr/>
          </p:nvSpPr>
          <p:spPr>
            <a:xfrm>
              <a:off x="21475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Rectangle 123">
              <a:extLst>
                <a:ext uri="{FF2B5EF4-FFF2-40B4-BE49-F238E27FC236}">
                  <a16:creationId xmlns:a16="http://schemas.microsoft.com/office/drawing/2014/main" id="{26EF5114-1F7F-0F2E-DC3A-9E905019D56D}"/>
                </a:ext>
              </a:extLst>
            </p:cNvPr>
            <p:cNvSpPr/>
            <p:nvPr/>
          </p:nvSpPr>
          <p:spPr>
            <a:xfrm>
              <a:off x="23133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a:extLst>
                <a:ext uri="{FF2B5EF4-FFF2-40B4-BE49-F238E27FC236}">
                  <a16:creationId xmlns:a16="http://schemas.microsoft.com/office/drawing/2014/main" id="{4154EEB4-CBC4-9256-DD54-E26D14A3933D}"/>
                </a:ext>
              </a:extLst>
            </p:cNvPr>
            <p:cNvSpPr/>
            <p:nvPr/>
          </p:nvSpPr>
          <p:spPr>
            <a:xfrm>
              <a:off x="24791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3F01465D-57EF-F01F-D660-48C6510A378F}"/>
                </a:ext>
              </a:extLst>
            </p:cNvPr>
            <p:cNvSpPr/>
            <p:nvPr/>
          </p:nvSpPr>
          <p:spPr>
            <a:xfrm>
              <a:off x="26449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Rectangle 126">
              <a:extLst>
                <a:ext uri="{FF2B5EF4-FFF2-40B4-BE49-F238E27FC236}">
                  <a16:creationId xmlns:a16="http://schemas.microsoft.com/office/drawing/2014/main" id="{2373DF50-E033-E3F1-5E07-79AB3CB96F15}"/>
                </a:ext>
              </a:extLst>
            </p:cNvPr>
            <p:cNvSpPr/>
            <p:nvPr/>
          </p:nvSpPr>
          <p:spPr>
            <a:xfrm>
              <a:off x="2810761" y="2260639"/>
              <a:ext cx="111677" cy="11167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Rectangle 127">
              <a:extLst>
                <a:ext uri="{FF2B5EF4-FFF2-40B4-BE49-F238E27FC236}">
                  <a16:creationId xmlns:a16="http://schemas.microsoft.com/office/drawing/2014/main" id="{3373838D-6A36-7A8F-3A10-AAD0268BE618}"/>
                </a:ext>
              </a:extLst>
            </p:cNvPr>
            <p:cNvSpPr/>
            <p:nvPr/>
          </p:nvSpPr>
          <p:spPr>
            <a:xfrm>
              <a:off x="29765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Rectangle 128">
              <a:extLst>
                <a:ext uri="{FF2B5EF4-FFF2-40B4-BE49-F238E27FC236}">
                  <a16:creationId xmlns:a16="http://schemas.microsoft.com/office/drawing/2014/main" id="{020F3AE4-163C-51BB-A268-443FC6BB23BD}"/>
                </a:ext>
              </a:extLst>
            </p:cNvPr>
            <p:cNvSpPr/>
            <p:nvPr/>
          </p:nvSpPr>
          <p:spPr>
            <a:xfrm>
              <a:off x="31423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Rectangle 129">
              <a:extLst>
                <a:ext uri="{FF2B5EF4-FFF2-40B4-BE49-F238E27FC236}">
                  <a16:creationId xmlns:a16="http://schemas.microsoft.com/office/drawing/2014/main" id="{FEB0256F-76FE-FFB0-BCF7-86AB854D826E}"/>
                </a:ext>
              </a:extLst>
            </p:cNvPr>
            <p:cNvSpPr/>
            <p:nvPr/>
          </p:nvSpPr>
          <p:spPr>
            <a:xfrm>
              <a:off x="33081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Rectangle 130">
              <a:extLst>
                <a:ext uri="{FF2B5EF4-FFF2-40B4-BE49-F238E27FC236}">
                  <a16:creationId xmlns:a16="http://schemas.microsoft.com/office/drawing/2014/main" id="{56068094-6723-5DF3-C8B0-9D17D3771B0A}"/>
                </a:ext>
              </a:extLst>
            </p:cNvPr>
            <p:cNvSpPr/>
            <p:nvPr/>
          </p:nvSpPr>
          <p:spPr>
            <a:xfrm>
              <a:off x="34739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Rectangle 131">
              <a:extLst>
                <a:ext uri="{FF2B5EF4-FFF2-40B4-BE49-F238E27FC236}">
                  <a16:creationId xmlns:a16="http://schemas.microsoft.com/office/drawing/2014/main" id="{114DCBE3-EC49-C173-02D7-5F709C5AEE97}"/>
                </a:ext>
              </a:extLst>
            </p:cNvPr>
            <p:cNvSpPr/>
            <p:nvPr/>
          </p:nvSpPr>
          <p:spPr>
            <a:xfrm>
              <a:off x="36397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Rectangle 132">
              <a:extLst>
                <a:ext uri="{FF2B5EF4-FFF2-40B4-BE49-F238E27FC236}">
                  <a16:creationId xmlns:a16="http://schemas.microsoft.com/office/drawing/2014/main" id="{2B6394E9-18F0-3E8F-A3B2-C78A03F94F93}"/>
                </a:ext>
              </a:extLst>
            </p:cNvPr>
            <p:cNvSpPr/>
            <p:nvPr/>
          </p:nvSpPr>
          <p:spPr>
            <a:xfrm>
              <a:off x="38055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Rectangle 133">
              <a:extLst>
                <a:ext uri="{FF2B5EF4-FFF2-40B4-BE49-F238E27FC236}">
                  <a16:creationId xmlns:a16="http://schemas.microsoft.com/office/drawing/2014/main" id="{FFA997C4-F484-AE37-0813-89968B450E92}"/>
                </a:ext>
              </a:extLst>
            </p:cNvPr>
            <p:cNvSpPr/>
            <p:nvPr/>
          </p:nvSpPr>
          <p:spPr>
            <a:xfrm>
              <a:off x="39713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5" name="Rectangle 134">
              <a:extLst>
                <a:ext uri="{FF2B5EF4-FFF2-40B4-BE49-F238E27FC236}">
                  <a16:creationId xmlns:a16="http://schemas.microsoft.com/office/drawing/2014/main" id="{51D3ED33-71F5-FB73-5FF8-66C40AE15F0B}"/>
                </a:ext>
              </a:extLst>
            </p:cNvPr>
            <p:cNvSpPr/>
            <p:nvPr/>
          </p:nvSpPr>
          <p:spPr>
            <a:xfrm>
              <a:off x="41371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Rectangle 135">
              <a:extLst>
                <a:ext uri="{FF2B5EF4-FFF2-40B4-BE49-F238E27FC236}">
                  <a16:creationId xmlns:a16="http://schemas.microsoft.com/office/drawing/2014/main" id="{FA4BBE15-15CE-D16F-3EB8-5D350BF44B69}"/>
                </a:ext>
              </a:extLst>
            </p:cNvPr>
            <p:cNvSpPr/>
            <p:nvPr/>
          </p:nvSpPr>
          <p:spPr>
            <a:xfrm>
              <a:off x="43029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Rectangle 136">
              <a:extLst>
                <a:ext uri="{FF2B5EF4-FFF2-40B4-BE49-F238E27FC236}">
                  <a16:creationId xmlns:a16="http://schemas.microsoft.com/office/drawing/2014/main" id="{FB3163B1-978D-815E-674E-7A59284BFAB6}"/>
                </a:ext>
              </a:extLst>
            </p:cNvPr>
            <p:cNvSpPr/>
            <p:nvPr/>
          </p:nvSpPr>
          <p:spPr>
            <a:xfrm>
              <a:off x="44687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Rectangle 137">
              <a:extLst>
                <a:ext uri="{FF2B5EF4-FFF2-40B4-BE49-F238E27FC236}">
                  <a16:creationId xmlns:a16="http://schemas.microsoft.com/office/drawing/2014/main" id="{A480475C-6DD1-2B38-DCD8-8BA22BF3E913}"/>
                </a:ext>
              </a:extLst>
            </p:cNvPr>
            <p:cNvSpPr/>
            <p:nvPr/>
          </p:nvSpPr>
          <p:spPr>
            <a:xfrm>
              <a:off x="46345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 name="Rectangle 138">
              <a:extLst>
                <a:ext uri="{FF2B5EF4-FFF2-40B4-BE49-F238E27FC236}">
                  <a16:creationId xmlns:a16="http://schemas.microsoft.com/office/drawing/2014/main" id="{2CF293E5-E4FF-6CAE-4EA4-DFB492121303}"/>
                </a:ext>
              </a:extLst>
            </p:cNvPr>
            <p:cNvSpPr/>
            <p:nvPr/>
          </p:nvSpPr>
          <p:spPr>
            <a:xfrm>
              <a:off x="48003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0" name="Rectangle 139">
              <a:extLst>
                <a:ext uri="{FF2B5EF4-FFF2-40B4-BE49-F238E27FC236}">
                  <a16:creationId xmlns:a16="http://schemas.microsoft.com/office/drawing/2014/main" id="{9AA59BD7-3D32-67B9-A461-E71891F91CC6}"/>
                </a:ext>
              </a:extLst>
            </p:cNvPr>
            <p:cNvSpPr/>
            <p:nvPr/>
          </p:nvSpPr>
          <p:spPr>
            <a:xfrm>
              <a:off x="49661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Rectangle 140">
              <a:extLst>
                <a:ext uri="{FF2B5EF4-FFF2-40B4-BE49-F238E27FC236}">
                  <a16:creationId xmlns:a16="http://schemas.microsoft.com/office/drawing/2014/main" id="{FFD9FDC5-4420-7D1A-E523-D36601E6EC14}"/>
                </a:ext>
              </a:extLst>
            </p:cNvPr>
            <p:cNvSpPr/>
            <p:nvPr/>
          </p:nvSpPr>
          <p:spPr>
            <a:xfrm>
              <a:off x="51319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2" name="Rectangle 141">
              <a:extLst>
                <a:ext uri="{FF2B5EF4-FFF2-40B4-BE49-F238E27FC236}">
                  <a16:creationId xmlns:a16="http://schemas.microsoft.com/office/drawing/2014/main" id="{91B4A462-4516-43BB-A814-821C6BD09BAB}"/>
                </a:ext>
              </a:extLst>
            </p:cNvPr>
            <p:cNvSpPr/>
            <p:nvPr/>
          </p:nvSpPr>
          <p:spPr>
            <a:xfrm>
              <a:off x="52977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Rectangle 142">
              <a:extLst>
                <a:ext uri="{FF2B5EF4-FFF2-40B4-BE49-F238E27FC236}">
                  <a16:creationId xmlns:a16="http://schemas.microsoft.com/office/drawing/2014/main" id="{BFCF76F2-FF66-78F5-7325-2E5E2716EC18}"/>
                </a:ext>
              </a:extLst>
            </p:cNvPr>
            <p:cNvSpPr/>
            <p:nvPr/>
          </p:nvSpPr>
          <p:spPr>
            <a:xfrm>
              <a:off x="54635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4" name="Rectangle 143">
              <a:extLst>
                <a:ext uri="{FF2B5EF4-FFF2-40B4-BE49-F238E27FC236}">
                  <a16:creationId xmlns:a16="http://schemas.microsoft.com/office/drawing/2014/main" id="{F36B0EE1-8DBA-1CC5-093B-8E758186F749}"/>
                </a:ext>
              </a:extLst>
            </p:cNvPr>
            <p:cNvSpPr/>
            <p:nvPr/>
          </p:nvSpPr>
          <p:spPr>
            <a:xfrm>
              <a:off x="56293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5" name="Rectangle 144">
              <a:extLst>
                <a:ext uri="{FF2B5EF4-FFF2-40B4-BE49-F238E27FC236}">
                  <a16:creationId xmlns:a16="http://schemas.microsoft.com/office/drawing/2014/main" id="{48609406-4FF4-2C90-876B-61979BC9D413}"/>
                </a:ext>
              </a:extLst>
            </p:cNvPr>
            <p:cNvSpPr/>
            <p:nvPr/>
          </p:nvSpPr>
          <p:spPr>
            <a:xfrm>
              <a:off x="57951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6" name="Rectangle 145">
              <a:extLst>
                <a:ext uri="{FF2B5EF4-FFF2-40B4-BE49-F238E27FC236}">
                  <a16:creationId xmlns:a16="http://schemas.microsoft.com/office/drawing/2014/main" id="{AF082907-FE0B-C343-7B46-0C97C351104F}"/>
                </a:ext>
              </a:extLst>
            </p:cNvPr>
            <p:cNvSpPr/>
            <p:nvPr/>
          </p:nvSpPr>
          <p:spPr>
            <a:xfrm>
              <a:off x="59609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7" name="Rectangle 146">
              <a:extLst>
                <a:ext uri="{FF2B5EF4-FFF2-40B4-BE49-F238E27FC236}">
                  <a16:creationId xmlns:a16="http://schemas.microsoft.com/office/drawing/2014/main" id="{B726E4D1-443D-7765-E68B-B8A0E3416456}"/>
                </a:ext>
              </a:extLst>
            </p:cNvPr>
            <p:cNvSpPr/>
            <p:nvPr/>
          </p:nvSpPr>
          <p:spPr>
            <a:xfrm>
              <a:off x="61267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 name="Rectangle 147">
              <a:extLst>
                <a:ext uri="{FF2B5EF4-FFF2-40B4-BE49-F238E27FC236}">
                  <a16:creationId xmlns:a16="http://schemas.microsoft.com/office/drawing/2014/main" id="{109B24D2-195D-7C6A-8BA0-56A28B2BB0AD}"/>
                </a:ext>
              </a:extLst>
            </p:cNvPr>
            <p:cNvSpPr/>
            <p:nvPr/>
          </p:nvSpPr>
          <p:spPr>
            <a:xfrm>
              <a:off x="62925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9" name="Rectangle 148">
              <a:extLst>
                <a:ext uri="{FF2B5EF4-FFF2-40B4-BE49-F238E27FC236}">
                  <a16:creationId xmlns:a16="http://schemas.microsoft.com/office/drawing/2014/main" id="{5B49CA0A-F20C-4150-D691-00F57C0DF58E}"/>
                </a:ext>
              </a:extLst>
            </p:cNvPr>
            <p:cNvSpPr/>
            <p:nvPr/>
          </p:nvSpPr>
          <p:spPr>
            <a:xfrm>
              <a:off x="64583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0" name="Rectangle 149">
              <a:extLst>
                <a:ext uri="{FF2B5EF4-FFF2-40B4-BE49-F238E27FC236}">
                  <a16:creationId xmlns:a16="http://schemas.microsoft.com/office/drawing/2014/main" id="{C6E028DE-DD65-FEF3-5342-2F139C63A324}"/>
                </a:ext>
              </a:extLst>
            </p:cNvPr>
            <p:cNvSpPr/>
            <p:nvPr/>
          </p:nvSpPr>
          <p:spPr>
            <a:xfrm>
              <a:off x="66241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1" name="Rectangle 150">
              <a:extLst>
                <a:ext uri="{FF2B5EF4-FFF2-40B4-BE49-F238E27FC236}">
                  <a16:creationId xmlns:a16="http://schemas.microsoft.com/office/drawing/2014/main" id="{368FFD36-AA7B-E833-47E5-1742DF1B0B19}"/>
                </a:ext>
              </a:extLst>
            </p:cNvPr>
            <p:cNvSpPr/>
            <p:nvPr/>
          </p:nvSpPr>
          <p:spPr>
            <a:xfrm>
              <a:off x="67899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Rectangle 151">
              <a:extLst>
                <a:ext uri="{FF2B5EF4-FFF2-40B4-BE49-F238E27FC236}">
                  <a16:creationId xmlns:a16="http://schemas.microsoft.com/office/drawing/2014/main" id="{A8E92CC0-28C9-E5EF-C6F7-D369F749D629}"/>
                </a:ext>
              </a:extLst>
            </p:cNvPr>
            <p:cNvSpPr/>
            <p:nvPr/>
          </p:nvSpPr>
          <p:spPr>
            <a:xfrm>
              <a:off x="69557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 name="Rectangle 152">
              <a:extLst>
                <a:ext uri="{FF2B5EF4-FFF2-40B4-BE49-F238E27FC236}">
                  <a16:creationId xmlns:a16="http://schemas.microsoft.com/office/drawing/2014/main" id="{A5371B09-02C3-4955-7930-1443B215456B}"/>
                </a:ext>
              </a:extLst>
            </p:cNvPr>
            <p:cNvSpPr/>
            <p:nvPr/>
          </p:nvSpPr>
          <p:spPr>
            <a:xfrm>
              <a:off x="71215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Rectangle 153">
              <a:extLst>
                <a:ext uri="{FF2B5EF4-FFF2-40B4-BE49-F238E27FC236}">
                  <a16:creationId xmlns:a16="http://schemas.microsoft.com/office/drawing/2014/main" id="{0804AD75-1282-DA05-74A6-E8C37AC21639}"/>
                </a:ext>
              </a:extLst>
            </p:cNvPr>
            <p:cNvSpPr/>
            <p:nvPr/>
          </p:nvSpPr>
          <p:spPr>
            <a:xfrm>
              <a:off x="72873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Rectangle 154">
              <a:extLst>
                <a:ext uri="{FF2B5EF4-FFF2-40B4-BE49-F238E27FC236}">
                  <a16:creationId xmlns:a16="http://schemas.microsoft.com/office/drawing/2014/main" id="{26AFEB8C-B89E-AD93-8E14-559A1225E9AE}"/>
                </a:ext>
              </a:extLst>
            </p:cNvPr>
            <p:cNvSpPr/>
            <p:nvPr/>
          </p:nvSpPr>
          <p:spPr>
            <a:xfrm>
              <a:off x="74531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6" name="Rectangle 155">
              <a:extLst>
                <a:ext uri="{FF2B5EF4-FFF2-40B4-BE49-F238E27FC236}">
                  <a16:creationId xmlns:a16="http://schemas.microsoft.com/office/drawing/2014/main" id="{0B22797F-3AA3-CC16-2C65-BCE8ECF8FF4B}"/>
                </a:ext>
              </a:extLst>
            </p:cNvPr>
            <p:cNvSpPr/>
            <p:nvPr/>
          </p:nvSpPr>
          <p:spPr>
            <a:xfrm>
              <a:off x="76189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7" name="Rectangle 156">
              <a:extLst>
                <a:ext uri="{FF2B5EF4-FFF2-40B4-BE49-F238E27FC236}">
                  <a16:creationId xmlns:a16="http://schemas.microsoft.com/office/drawing/2014/main" id="{DC1D3E20-DB0E-164D-6AD4-AC94ACC0C24D}"/>
                </a:ext>
              </a:extLst>
            </p:cNvPr>
            <p:cNvSpPr/>
            <p:nvPr/>
          </p:nvSpPr>
          <p:spPr>
            <a:xfrm>
              <a:off x="77847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Rectangle 157">
              <a:extLst>
                <a:ext uri="{FF2B5EF4-FFF2-40B4-BE49-F238E27FC236}">
                  <a16:creationId xmlns:a16="http://schemas.microsoft.com/office/drawing/2014/main" id="{050332A1-51B5-BBC7-4D36-50FC0295649F}"/>
                </a:ext>
              </a:extLst>
            </p:cNvPr>
            <p:cNvSpPr/>
            <p:nvPr/>
          </p:nvSpPr>
          <p:spPr>
            <a:xfrm>
              <a:off x="79505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Rectangle 158">
              <a:extLst>
                <a:ext uri="{FF2B5EF4-FFF2-40B4-BE49-F238E27FC236}">
                  <a16:creationId xmlns:a16="http://schemas.microsoft.com/office/drawing/2014/main" id="{840DC039-4059-7D8F-4CC8-62BAF77794D0}"/>
                </a:ext>
              </a:extLst>
            </p:cNvPr>
            <p:cNvSpPr/>
            <p:nvPr/>
          </p:nvSpPr>
          <p:spPr>
            <a:xfrm>
              <a:off x="81163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Rectangle 159">
              <a:extLst>
                <a:ext uri="{FF2B5EF4-FFF2-40B4-BE49-F238E27FC236}">
                  <a16:creationId xmlns:a16="http://schemas.microsoft.com/office/drawing/2014/main" id="{2BBC3A53-164C-AE50-0660-9B0D437C91D2}"/>
                </a:ext>
              </a:extLst>
            </p:cNvPr>
            <p:cNvSpPr/>
            <p:nvPr/>
          </p:nvSpPr>
          <p:spPr>
            <a:xfrm>
              <a:off x="82821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1" name="Rectangle 160">
              <a:extLst>
                <a:ext uri="{FF2B5EF4-FFF2-40B4-BE49-F238E27FC236}">
                  <a16:creationId xmlns:a16="http://schemas.microsoft.com/office/drawing/2014/main" id="{4D51F65B-987D-5E74-64F2-F9E83F9E6DA7}"/>
                </a:ext>
              </a:extLst>
            </p:cNvPr>
            <p:cNvSpPr/>
            <p:nvPr/>
          </p:nvSpPr>
          <p:spPr>
            <a:xfrm>
              <a:off x="84479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2" name="Rectangle 161">
              <a:extLst>
                <a:ext uri="{FF2B5EF4-FFF2-40B4-BE49-F238E27FC236}">
                  <a16:creationId xmlns:a16="http://schemas.microsoft.com/office/drawing/2014/main" id="{93CE8393-B878-E341-C977-892EF228CB63}"/>
                </a:ext>
              </a:extLst>
            </p:cNvPr>
            <p:cNvSpPr/>
            <p:nvPr/>
          </p:nvSpPr>
          <p:spPr>
            <a:xfrm>
              <a:off x="86137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3" name="Rectangle 162">
              <a:extLst>
                <a:ext uri="{FF2B5EF4-FFF2-40B4-BE49-F238E27FC236}">
                  <a16:creationId xmlns:a16="http://schemas.microsoft.com/office/drawing/2014/main" id="{CCBD47C5-D2C3-DA79-37CD-5D983DAC80E1}"/>
                </a:ext>
              </a:extLst>
            </p:cNvPr>
            <p:cNvSpPr/>
            <p:nvPr/>
          </p:nvSpPr>
          <p:spPr>
            <a:xfrm>
              <a:off x="87795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Rectangle 163">
              <a:extLst>
                <a:ext uri="{FF2B5EF4-FFF2-40B4-BE49-F238E27FC236}">
                  <a16:creationId xmlns:a16="http://schemas.microsoft.com/office/drawing/2014/main" id="{F290BF07-C757-790A-6B2E-3DBF0DC0D4B6}"/>
                </a:ext>
              </a:extLst>
            </p:cNvPr>
            <p:cNvSpPr/>
            <p:nvPr/>
          </p:nvSpPr>
          <p:spPr>
            <a:xfrm>
              <a:off x="89453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5" name="Rectangle 164">
              <a:extLst>
                <a:ext uri="{FF2B5EF4-FFF2-40B4-BE49-F238E27FC236}">
                  <a16:creationId xmlns:a16="http://schemas.microsoft.com/office/drawing/2014/main" id="{0E3B8082-DAB4-BC80-635A-61D2928DE665}"/>
                </a:ext>
              </a:extLst>
            </p:cNvPr>
            <p:cNvSpPr/>
            <p:nvPr/>
          </p:nvSpPr>
          <p:spPr>
            <a:xfrm>
              <a:off x="91111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6" name="Rectangle 165">
              <a:extLst>
                <a:ext uri="{FF2B5EF4-FFF2-40B4-BE49-F238E27FC236}">
                  <a16:creationId xmlns:a16="http://schemas.microsoft.com/office/drawing/2014/main" id="{F16A8A23-AB9E-C781-0A7D-1168D645D5E2}"/>
                </a:ext>
              </a:extLst>
            </p:cNvPr>
            <p:cNvSpPr/>
            <p:nvPr/>
          </p:nvSpPr>
          <p:spPr>
            <a:xfrm>
              <a:off x="92769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7" name="Rectangle 166">
              <a:extLst>
                <a:ext uri="{FF2B5EF4-FFF2-40B4-BE49-F238E27FC236}">
                  <a16:creationId xmlns:a16="http://schemas.microsoft.com/office/drawing/2014/main" id="{5F091CBA-2AB3-3370-780E-2DF16630EC7C}"/>
                </a:ext>
              </a:extLst>
            </p:cNvPr>
            <p:cNvSpPr/>
            <p:nvPr/>
          </p:nvSpPr>
          <p:spPr>
            <a:xfrm>
              <a:off x="94427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8" name="Rectangle 167">
              <a:extLst>
                <a:ext uri="{FF2B5EF4-FFF2-40B4-BE49-F238E27FC236}">
                  <a16:creationId xmlns:a16="http://schemas.microsoft.com/office/drawing/2014/main" id="{14C5721C-7EB9-F7E3-DADB-5F9BE018573A}"/>
                </a:ext>
              </a:extLst>
            </p:cNvPr>
            <p:cNvSpPr/>
            <p:nvPr/>
          </p:nvSpPr>
          <p:spPr>
            <a:xfrm>
              <a:off x="96085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ectangle 168">
              <a:extLst>
                <a:ext uri="{FF2B5EF4-FFF2-40B4-BE49-F238E27FC236}">
                  <a16:creationId xmlns:a16="http://schemas.microsoft.com/office/drawing/2014/main" id="{C7E6DC79-B8F2-C15A-0B19-0D31A00E4928}"/>
                </a:ext>
              </a:extLst>
            </p:cNvPr>
            <p:cNvSpPr/>
            <p:nvPr/>
          </p:nvSpPr>
          <p:spPr>
            <a:xfrm>
              <a:off x="97743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0" name="Rectangle 169">
              <a:extLst>
                <a:ext uri="{FF2B5EF4-FFF2-40B4-BE49-F238E27FC236}">
                  <a16:creationId xmlns:a16="http://schemas.microsoft.com/office/drawing/2014/main" id="{22F03895-D88A-08A2-D4E8-E332F60D85A8}"/>
                </a:ext>
              </a:extLst>
            </p:cNvPr>
            <p:cNvSpPr/>
            <p:nvPr/>
          </p:nvSpPr>
          <p:spPr>
            <a:xfrm>
              <a:off x="99401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1" name="Rectangle 170">
              <a:extLst>
                <a:ext uri="{FF2B5EF4-FFF2-40B4-BE49-F238E27FC236}">
                  <a16:creationId xmlns:a16="http://schemas.microsoft.com/office/drawing/2014/main" id="{BB737CAF-BA92-E612-9AA9-7FAD9F57D9BB}"/>
                </a:ext>
              </a:extLst>
            </p:cNvPr>
            <p:cNvSpPr/>
            <p:nvPr/>
          </p:nvSpPr>
          <p:spPr>
            <a:xfrm>
              <a:off x="101059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2" name="Rectangle 171">
              <a:extLst>
                <a:ext uri="{FF2B5EF4-FFF2-40B4-BE49-F238E27FC236}">
                  <a16:creationId xmlns:a16="http://schemas.microsoft.com/office/drawing/2014/main" id="{6FDF2070-96D7-5E02-E514-CE700787448D}"/>
                </a:ext>
              </a:extLst>
            </p:cNvPr>
            <p:cNvSpPr/>
            <p:nvPr/>
          </p:nvSpPr>
          <p:spPr>
            <a:xfrm>
              <a:off x="102717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3" name="Rectangle 172">
              <a:extLst>
                <a:ext uri="{FF2B5EF4-FFF2-40B4-BE49-F238E27FC236}">
                  <a16:creationId xmlns:a16="http://schemas.microsoft.com/office/drawing/2014/main" id="{855628D7-5723-3655-4FA6-F53CFF13B7C8}"/>
                </a:ext>
              </a:extLst>
            </p:cNvPr>
            <p:cNvSpPr/>
            <p:nvPr/>
          </p:nvSpPr>
          <p:spPr>
            <a:xfrm>
              <a:off x="104375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 name="Rectangle 173">
              <a:extLst>
                <a:ext uri="{FF2B5EF4-FFF2-40B4-BE49-F238E27FC236}">
                  <a16:creationId xmlns:a16="http://schemas.microsoft.com/office/drawing/2014/main" id="{A672C6B9-5A3D-5B17-40DD-EB417993AD62}"/>
                </a:ext>
              </a:extLst>
            </p:cNvPr>
            <p:cNvSpPr/>
            <p:nvPr/>
          </p:nvSpPr>
          <p:spPr>
            <a:xfrm>
              <a:off x="106033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Rectangle 174">
              <a:extLst>
                <a:ext uri="{FF2B5EF4-FFF2-40B4-BE49-F238E27FC236}">
                  <a16:creationId xmlns:a16="http://schemas.microsoft.com/office/drawing/2014/main" id="{ABB49665-DA06-D4DB-0545-C40649EBAE72}"/>
                </a:ext>
              </a:extLst>
            </p:cNvPr>
            <p:cNvSpPr/>
            <p:nvPr/>
          </p:nvSpPr>
          <p:spPr>
            <a:xfrm>
              <a:off x="107691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6" name="Rectangle 175">
              <a:extLst>
                <a:ext uri="{FF2B5EF4-FFF2-40B4-BE49-F238E27FC236}">
                  <a16:creationId xmlns:a16="http://schemas.microsoft.com/office/drawing/2014/main" id="{253F5390-8C1D-2813-095E-73225BA7435A}"/>
                </a:ext>
              </a:extLst>
            </p:cNvPr>
            <p:cNvSpPr/>
            <p:nvPr/>
          </p:nvSpPr>
          <p:spPr>
            <a:xfrm>
              <a:off x="109349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7" name="Rectangle 176">
              <a:extLst>
                <a:ext uri="{FF2B5EF4-FFF2-40B4-BE49-F238E27FC236}">
                  <a16:creationId xmlns:a16="http://schemas.microsoft.com/office/drawing/2014/main" id="{6C4BC8A7-04CF-16BD-CC07-F62DC55D39C9}"/>
                </a:ext>
              </a:extLst>
            </p:cNvPr>
            <p:cNvSpPr/>
            <p:nvPr/>
          </p:nvSpPr>
          <p:spPr>
            <a:xfrm>
              <a:off x="111007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8" name="Rectangle 177">
              <a:extLst>
                <a:ext uri="{FF2B5EF4-FFF2-40B4-BE49-F238E27FC236}">
                  <a16:creationId xmlns:a16="http://schemas.microsoft.com/office/drawing/2014/main" id="{E6DCC23B-8F31-8422-2C67-B3F5F8D855B7}"/>
                </a:ext>
              </a:extLst>
            </p:cNvPr>
            <p:cNvSpPr/>
            <p:nvPr/>
          </p:nvSpPr>
          <p:spPr>
            <a:xfrm>
              <a:off x="11266561" y="2260639"/>
              <a:ext cx="111677" cy="11167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Freeform: Shape 4">
            <a:extLst>
              <a:ext uri="{FF2B5EF4-FFF2-40B4-BE49-F238E27FC236}">
                <a16:creationId xmlns:a16="http://schemas.microsoft.com/office/drawing/2014/main" id="{A56FFB65-01AF-84DD-4220-6BCEA5C7AF86}"/>
              </a:ext>
            </a:extLst>
          </p:cNvPr>
          <p:cNvSpPr/>
          <p:nvPr/>
        </p:nvSpPr>
        <p:spPr>
          <a:xfrm>
            <a:off x="1617306" y="2401077"/>
            <a:ext cx="9822025" cy="2463282"/>
          </a:xfrm>
          <a:custGeom>
            <a:avLst/>
            <a:gdLst>
              <a:gd name="csX0" fmla="*/ 0 w 9822025"/>
              <a:gd name="csY0" fmla="*/ 2463282 h 2463282"/>
              <a:gd name="csX1" fmla="*/ 0 w 9822025"/>
              <a:gd name="csY1" fmla="*/ 0 h 2463282"/>
              <a:gd name="csX2" fmla="*/ 9822025 w 9822025"/>
              <a:gd name="csY2" fmla="*/ 0 h 2463282"/>
            </a:gdLst>
            <a:ahLst/>
            <a:cxnLst>
              <a:cxn ang="0">
                <a:pos x="csX0" y="csY0"/>
              </a:cxn>
              <a:cxn ang="0">
                <a:pos x="csX1" y="csY1"/>
              </a:cxn>
              <a:cxn ang="0">
                <a:pos x="csX2" y="csY2"/>
              </a:cxn>
            </a:cxnLst>
            <a:rect l="l" t="t" r="r" b="b"/>
            <a:pathLst>
              <a:path w="9822025" h="2463282">
                <a:moveTo>
                  <a:pt x="0" y="2463282"/>
                </a:moveTo>
                <a:lnTo>
                  <a:pt x="0" y="0"/>
                </a:lnTo>
                <a:lnTo>
                  <a:pt x="9822025" y="0"/>
                </a:lnTo>
              </a:path>
            </a:pathLst>
          </a:cu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300996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2A6B4-975E-EA7B-D8A5-6AB4724FE0B2}"/>
              </a:ext>
            </a:extLst>
          </p:cNvPr>
          <p:cNvSpPr>
            <a:spLocks noGrp="1"/>
          </p:cNvSpPr>
          <p:nvPr>
            <p:ph idx="1"/>
          </p:nvPr>
        </p:nvSpPr>
        <p:spPr/>
        <p:txBody>
          <a:bodyPr/>
          <a:lstStyle/>
          <a:p>
            <a:r>
              <a:rPr lang="en-US" sz="2000" dirty="0"/>
              <a:t>Single-arm phase II study</a:t>
            </a:r>
          </a:p>
          <a:p>
            <a:endParaRPr lang="en-US" sz="2000" dirty="0"/>
          </a:p>
          <a:p>
            <a:endParaRPr lang="en-US" sz="2000" dirty="0"/>
          </a:p>
          <a:p>
            <a:endParaRPr lang="en-US" sz="2000" dirty="0"/>
          </a:p>
          <a:p>
            <a:endParaRPr lang="en-US" sz="2000" dirty="0"/>
          </a:p>
          <a:p>
            <a:endParaRPr lang="en-US" sz="2000" dirty="0"/>
          </a:p>
          <a:p>
            <a:r>
              <a:rPr lang="en-US" sz="2000" b="1" dirty="0"/>
              <a:t>Primary objectives: </a:t>
            </a:r>
          </a:p>
          <a:p>
            <a:pPr lvl="2"/>
            <a:r>
              <a:rPr lang="en-US" sz="1800" dirty="0"/>
              <a:t>Overall response to dostarlimab ± chemoRT </a:t>
            </a:r>
          </a:p>
          <a:p>
            <a:pPr lvl="2"/>
            <a:r>
              <a:rPr lang="en-US" sz="1800" dirty="0"/>
              <a:t>Sustained cCR 12 mo after completion of dostarlimab (if no surgery) or pCR (if surgery) after completion of dostarlimab ± chemoRT</a:t>
            </a:r>
          </a:p>
          <a:p>
            <a:pPr marL="0" indent="0">
              <a:buNone/>
            </a:pPr>
            <a:endParaRPr lang="en-US" sz="2000" dirty="0"/>
          </a:p>
        </p:txBody>
      </p:sp>
      <p:sp>
        <p:nvSpPr>
          <p:cNvPr id="2" name="Title 1">
            <a:extLst>
              <a:ext uri="{FF2B5EF4-FFF2-40B4-BE49-F238E27FC236}">
                <a16:creationId xmlns:a16="http://schemas.microsoft.com/office/drawing/2014/main" id="{5ED16330-5DB9-440A-1EFB-1409BC9A9265}"/>
              </a:ext>
            </a:extLst>
          </p:cNvPr>
          <p:cNvSpPr>
            <a:spLocks noGrp="1"/>
          </p:cNvSpPr>
          <p:nvPr>
            <p:ph type="title"/>
          </p:nvPr>
        </p:nvSpPr>
        <p:spPr>
          <a:xfrm>
            <a:off x="231078" y="531006"/>
            <a:ext cx="11740260" cy="502445"/>
          </a:xfrm>
        </p:spPr>
        <p:txBody>
          <a:bodyPr/>
          <a:lstStyle/>
          <a:p>
            <a:r>
              <a:rPr lang="en-US" dirty="0"/>
              <a:t>Dostarlimab for Locally Advanced dMMR Rectal Cancer</a:t>
            </a:r>
          </a:p>
        </p:txBody>
      </p:sp>
      <p:sp>
        <p:nvSpPr>
          <p:cNvPr id="46" name="Text Box 45">
            <a:extLst>
              <a:ext uri="{FF2B5EF4-FFF2-40B4-BE49-F238E27FC236}">
                <a16:creationId xmlns:a16="http://schemas.microsoft.com/office/drawing/2014/main" id="{C4A9EE15-7B37-2695-A7B7-F1589185277F}"/>
              </a:ext>
            </a:extLst>
          </p:cNvPr>
          <p:cNvSpPr txBox="1">
            <a:spLocks noChangeArrowheads="1"/>
          </p:cNvSpPr>
          <p:nvPr/>
        </p:nvSpPr>
        <p:spPr bwMode="auto">
          <a:xfrm>
            <a:off x="981724" y="2490102"/>
            <a:ext cx="22633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GB" altLang="en-US" sz="1800" dirty="0">
                <a:solidFill>
                  <a:srgbClr val="000000"/>
                </a:solidFill>
                <a:latin typeface="Poppins" panose="00000500000000000000" pitchFamily="2" charset="0"/>
                <a:cs typeface="Poppins" panose="00000500000000000000" pitchFamily="2" charset="0"/>
              </a:rPr>
              <a:t>Patients with stage II/III dMMR rectal cancer</a:t>
            </a:r>
          </a:p>
          <a:p>
            <a:pPr algn="ctr" eaLnBrk="0" fontAlgn="base" hangingPunct="0">
              <a:lnSpc>
                <a:spcPct val="100000"/>
              </a:lnSpc>
              <a:spcBef>
                <a:spcPct val="0"/>
              </a:spcBef>
              <a:spcAft>
                <a:spcPct val="0"/>
              </a:spcAft>
              <a:buClrTx/>
              <a:buFontTx/>
              <a:buNone/>
              <a:defRPr/>
            </a:pPr>
            <a:r>
              <a:rPr lang="en-GB" altLang="en-US" sz="1800" dirty="0">
                <a:solidFill>
                  <a:srgbClr val="000000"/>
                </a:solidFill>
                <a:latin typeface="Poppins" panose="00000500000000000000" pitchFamily="2" charset="0"/>
                <a:cs typeface="Poppins" panose="00000500000000000000" pitchFamily="2" charset="0"/>
              </a:rPr>
              <a:t>(target N = 47)</a:t>
            </a:r>
            <a:endParaRPr lang="en-US" altLang="en-US" sz="1800" dirty="0">
              <a:solidFill>
                <a:srgbClr val="000000"/>
              </a:solidFill>
              <a:latin typeface="Poppins" panose="00000500000000000000" pitchFamily="2" charset="0"/>
              <a:cs typeface="Poppins" panose="00000500000000000000" pitchFamily="2" charset="0"/>
            </a:endParaRPr>
          </a:p>
        </p:txBody>
      </p:sp>
      <p:sp>
        <p:nvSpPr>
          <p:cNvPr id="47" name="Rectangle 49">
            <a:extLst>
              <a:ext uri="{FF2B5EF4-FFF2-40B4-BE49-F238E27FC236}">
                <a16:creationId xmlns:a16="http://schemas.microsoft.com/office/drawing/2014/main" id="{277EB7C4-5A44-1D86-6CC4-C3CF235B10AD}"/>
              </a:ext>
            </a:extLst>
          </p:cNvPr>
          <p:cNvSpPr>
            <a:spLocks noChangeArrowheads="1"/>
          </p:cNvSpPr>
          <p:nvPr/>
        </p:nvSpPr>
        <p:spPr bwMode="auto">
          <a:xfrm>
            <a:off x="3647266" y="2566271"/>
            <a:ext cx="2048537" cy="107721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Dostarlimab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500 mg IV Q3W</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x 9 cycles</a:t>
            </a:r>
          </a:p>
        </p:txBody>
      </p:sp>
      <p:sp>
        <p:nvSpPr>
          <p:cNvPr id="48" name="Line 52">
            <a:extLst>
              <a:ext uri="{FF2B5EF4-FFF2-40B4-BE49-F238E27FC236}">
                <a16:creationId xmlns:a16="http://schemas.microsoft.com/office/drawing/2014/main" id="{58E1E04E-85B0-D4FC-ADDC-C47EAF922DE3}"/>
              </a:ext>
            </a:extLst>
          </p:cNvPr>
          <p:cNvSpPr>
            <a:spLocks noChangeShapeType="1"/>
          </p:cNvSpPr>
          <p:nvPr/>
        </p:nvSpPr>
        <p:spPr bwMode="auto">
          <a:xfrm>
            <a:off x="3305423" y="3086034"/>
            <a:ext cx="277849"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4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49" name="Line 54">
            <a:extLst>
              <a:ext uri="{FF2B5EF4-FFF2-40B4-BE49-F238E27FC236}">
                <a16:creationId xmlns:a16="http://schemas.microsoft.com/office/drawing/2014/main" id="{F078ACE9-E7DE-F3DD-F163-D22CAD351803}"/>
              </a:ext>
            </a:extLst>
          </p:cNvPr>
          <p:cNvSpPr>
            <a:spLocks noChangeShapeType="1"/>
          </p:cNvSpPr>
          <p:nvPr/>
        </p:nvSpPr>
        <p:spPr bwMode="auto">
          <a:xfrm flipV="1">
            <a:off x="5964405" y="2552168"/>
            <a:ext cx="756410" cy="347662"/>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4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50" name="Rectangle 49">
            <a:extLst>
              <a:ext uri="{FF2B5EF4-FFF2-40B4-BE49-F238E27FC236}">
                <a16:creationId xmlns:a16="http://schemas.microsoft.com/office/drawing/2014/main" id="{26FF3553-7088-04D1-6424-EE63DDA719BA}"/>
              </a:ext>
            </a:extLst>
          </p:cNvPr>
          <p:cNvSpPr>
            <a:spLocks noChangeArrowheads="1"/>
          </p:cNvSpPr>
          <p:nvPr/>
        </p:nvSpPr>
        <p:spPr bwMode="auto">
          <a:xfrm>
            <a:off x="3583268" y="1844687"/>
            <a:ext cx="2356227" cy="449096"/>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0" fontAlgn="base" hangingPunct="0">
              <a:lnSpc>
                <a:spcPct val="100000"/>
              </a:lnSpc>
              <a:spcBef>
                <a:spcPct val="0"/>
              </a:spcBef>
              <a:spcAft>
                <a:spcPct val="0"/>
              </a:spcAft>
              <a:buClrTx/>
              <a:buFontTx/>
              <a:buNone/>
              <a:defRPr/>
            </a:pPr>
            <a:r>
              <a:rPr lang="en-US" altLang="en-US" sz="1400" i="1" dirty="0">
                <a:solidFill>
                  <a:srgbClr val="000000"/>
                </a:solidFill>
                <a:latin typeface="Poppins" panose="00000500000000000000" pitchFamily="2" charset="0"/>
                <a:cs typeface="Poppins" panose="00000500000000000000" pitchFamily="2" charset="0"/>
              </a:rPr>
              <a:t>Radiologic and </a:t>
            </a:r>
            <a:br>
              <a:rPr lang="en-US" altLang="en-US" sz="1400" i="1" dirty="0">
                <a:solidFill>
                  <a:srgbClr val="000000"/>
                </a:solidFill>
                <a:latin typeface="Poppins" panose="00000500000000000000" pitchFamily="2" charset="0"/>
                <a:cs typeface="Poppins" panose="00000500000000000000" pitchFamily="2" charset="0"/>
              </a:rPr>
            </a:br>
            <a:r>
              <a:rPr lang="en-US" altLang="en-US" sz="1400" i="1" dirty="0">
                <a:solidFill>
                  <a:srgbClr val="000000"/>
                </a:solidFill>
                <a:latin typeface="Poppins" panose="00000500000000000000" pitchFamily="2" charset="0"/>
                <a:cs typeface="Poppins" panose="00000500000000000000" pitchFamily="2" charset="0"/>
              </a:rPr>
              <a:t>endoscopic evaluation</a:t>
            </a:r>
          </a:p>
        </p:txBody>
      </p:sp>
      <p:sp>
        <p:nvSpPr>
          <p:cNvPr id="51" name="Line 53">
            <a:extLst>
              <a:ext uri="{FF2B5EF4-FFF2-40B4-BE49-F238E27FC236}">
                <a16:creationId xmlns:a16="http://schemas.microsoft.com/office/drawing/2014/main" id="{34619755-1D78-4B73-059F-2286F629B863}"/>
              </a:ext>
            </a:extLst>
          </p:cNvPr>
          <p:cNvSpPr>
            <a:spLocks noChangeShapeType="1"/>
          </p:cNvSpPr>
          <p:nvPr/>
        </p:nvSpPr>
        <p:spPr bwMode="auto">
          <a:xfrm>
            <a:off x="5964405" y="3265725"/>
            <a:ext cx="756410" cy="350837"/>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4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52" name="Rectangle 49">
            <a:extLst>
              <a:ext uri="{FF2B5EF4-FFF2-40B4-BE49-F238E27FC236}">
                <a16:creationId xmlns:a16="http://schemas.microsoft.com/office/drawing/2014/main" id="{3D9D4DED-A5EB-130B-ACF2-93FA6BAC4849}"/>
              </a:ext>
            </a:extLst>
          </p:cNvPr>
          <p:cNvSpPr>
            <a:spLocks noChangeArrowheads="1"/>
          </p:cNvSpPr>
          <p:nvPr/>
        </p:nvSpPr>
        <p:spPr bwMode="auto">
          <a:xfrm>
            <a:off x="5955129" y="1833945"/>
            <a:ext cx="999774" cy="830997"/>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US" altLang="en-US" sz="1400" i="1" dirty="0">
                <a:solidFill>
                  <a:srgbClr val="000000"/>
                </a:solidFill>
                <a:latin typeface="Poppins" panose="00000500000000000000" pitchFamily="2" charset="0"/>
                <a:cs typeface="Poppins" panose="00000500000000000000" pitchFamily="2" charset="0"/>
              </a:rPr>
              <a:t>If residual</a:t>
            </a:r>
          </a:p>
          <a:p>
            <a:pPr algn="ctr" eaLnBrk="0" fontAlgn="base" hangingPunct="0">
              <a:lnSpc>
                <a:spcPct val="100000"/>
              </a:lnSpc>
              <a:spcBef>
                <a:spcPct val="0"/>
              </a:spcBef>
              <a:spcAft>
                <a:spcPct val="0"/>
              </a:spcAft>
              <a:buClrTx/>
              <a:buFontTx/>
              <a:buNone/>
              <a:defRPr/>
            </a:pPr>
            <a:r>
              <a:rPr lang="en-US" altLang="en-US" sz="1400" i="1" dirty="0">
                <a:solidFill>
                  <a:srgbClr val="000000"/>
                </a:solidFill>
                <a:latin typeface="Poppins" panose="00000500000000000000" pitchFamily="2" charset="0"/>
                <a:cs typeface="Poppins" panose="00000500000000000000" pitchFamily="2" charset="0"/>
              </a:rPr>
              <a:t>disease</a:t>
            </a:r>
          </a:p>
        </p:txBody>
      </p:sp>
      <p:sp>
        <p:nvSpPr>
          <p:cNvPr id="53" name="Rectangle 49">
            <a:extLst>
              <a:ext uri="{FF2B5EF4-FFF2-40B4-BE49-F238E27FC236}">
                <a16:creationId xmlns:a16="http://schemas.microsoft.com/office/drawing/2014/main" id="{916B1BA0-AD0A-72B0-2089-1DC880F7209A}"/>
              </a:ext>
            </a:extLst>
          </p:cNvPr>
          <p:cNvSpPr>
            <a:spLocks noChangeArrowheads="1"/>
          </p:cNvSpPr>
          <p:nvPr/>
        </p:nvSpPr>
        <p:spPr bwMode="auto">
          <a:xfrm>
            <a:off x="5903575" y="3372670"/>
            <a:ext cx="999774" cy="830997"/>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US" altLang="en-US" sz="1400" i="1" dirty="0">
                <a:solidFill>
                  <a:srgbClr val="000000"/>
                </a:solidFill>
                <a:latin typeface="Poppins" panose="00000500000000000000" pitchFamily="2" charset="0"/>
                <a:cs typeface="Poppins" panose="00000500000000000000" pitchFamily="2" charset="0"/>
              </a:rPr>
              <a:t>If cCR</a:t>
            </a:r>
          </a:p>
        </p:txBody>
      </p:sp>
      <p:sp>
        <p:nvSpPr>
          <p:cNvPr id="54" name="Rectangle 49">
            <a:extLst>
              <a:ext uri="{FF2B5EF4-FFF2-40B4-BE49-F238E27FC236}">
                <a16:creationId xmlns:a16="http://schemas.microsoft.com/office/drawing/2014/main" id="{4100F899-0FC7-CB4D-C6E1-73F7315B6695}"/>
              </a:ext>
            </a:extLst>
          </p:cNvPr>
          <p:cNvSpPr>
            <a:spLocks noChangeArrowheads="1"/>
          </p:cNvSpPr>
          <p:nvPr/>
        </p:nvSpPr>
        <p:spPr bwMode="auto">
          <a:xfrm>
            <a:off x="7075182" y="2214317"/>
            <a:ext cx="1270325" cy="616260"/>
          </a:xfrm>
          <a:prstGeom prst="rect">
            <a:avLst/>
          </a:prstGeom>
          <a:solidFill>
            <a:schemeClr val="bg1">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ChemoRT</a:t>
            </a:r>
            <a:endParaRPr kumimoji="0" lang="en-US" alt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endParaRPr>
          </a:p>
        </p:txBody>
      </p:sp>
      <p:sp>
        <p:nvSpPr>
          <p:cNvPr id="55" name="Rectangle 49">
            <a:extLst>
              <a:ext uri="{FF2B5EF4-FFF2-40B4-BE49-F238E27FC236}">
                <a16:creationId xmlns:a16="http://schemas.microsoft.com/office/drawing/2014/main" id="{ECEE81C4-0B07-A1AA-A62A-8B4E12C4CBC4}"/>
              </a:ext>
            </a:extLst>
          </p:cNvPr>
          <p:cNvSpPr>
            <a:spLocks noChangeArrowheads="1"/>
          </p:cNvSpPr>
          <p:nvPr/>
        </p:nvSpPr>
        <p:spPr bwMode="auto">
          <a:xfrm>
            <a:off x="9812083" y="2224762"/>
            <a:ext cx="1266224" cy="605815"/>
          </a:xfrm>
          <a:prstGeom prst="rect">
            <a:avLst/>
          </a:prstGeom>
          <a:solidFill>
            <a:schemeClr val="bg1">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600" b="1"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Surgery</a:t>
            </a:r>
            <a:endParaRPr kumimoji="0" lang="en-US" altLang="en-US" sz="1600" b="0" i="0" u="none" strike="noStrike" kern="0" cap="none" spc="0" normalizeH="0" baseline="0" noProof="0" dirty="0">
              <a:ln>
                <a:noFill/>
              </a:ln>
              <a:solidFill>
                <a:schemeClr val="bg2"/>
              </a:solidFill>
              <a:effectLst/>
              <a:uLnTx/>
              <a:uFillTx/>
              <a:latin typeface="Poppins" panose="00000500000000000000" pitchFamily="2" charset="0"/>
              <a:cs typeface="Poppins" panose="00000500000000000000" pitchFamily="2" charset="0"/>
            </a:endParaRPr>
          </a:p>
        </p:txBody>
      </p:sp>
      <p:sp>
        <p:nvSpPr>
          <p:cNvPr id="56" name="Rectangle 49">
            <a:extLst>
              <a:ext uri="{FF2B5EF4-FFF2-40B4-BE49-F238E27FC236}">
                <a16:creationId xmlns:a16="http://schemas.microsoft.com/office/drawing/2014/main" id="{5BB16F85-83AC-7897-613F-6CE2638A2CE4}"/>
              </a:ext>
            </a:extLst>
          </p:cNvPr>
          <p:cNvSpPr>
            <a:spLocks noChangeArrowheads="1"/>
          </p:cNvSpPr>
          <p:nvPr/>
        </p:nvSpPr>
        <p:spPr bwMode="auto">
          <a:xfrm>
            <a:off x="6536652" y="3323066"/>
            <a:ext cx="2347385" cy="830997"/>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US" altLang="en-US" sz="1400" i="1" dirty="0">
                <a:solidFill>
                  <a:srgbClr val="000000"/>
                </a:solidFill>
                <a:latin typeface="Poppins" panose="00000500000000000000" pitchFamily="2" charset="0"/>
                <a:cs typeface="Poppins" panose="00000500000000000000" pitchFamily="2" charset="0"/>
              </a:rPr>
              <a:t>Nonoperative </a:t>
            </a:r>
            <a:br>
              <a:rPr lang="en-US" altLang="en-US" sz="1400" i="1" dirty="0">
                <a:solidFill>
                  <a:srgbClr val="000000"/>
                </a:solidFill>
                <a:latin typeface="Poppins" panose="00000500000000000000" pitchFamily="2" charset="0"/>
                <a:cs typeface="Poppins" panose="00000500000000000000" pitchFamily="2" charset="0"/>
              </a:rPr>
            </a:br>
            <a:r>
              <a:rPr lang="en-US" altLang="en-US" sz="1400" i="1" dirty="0">
                <a:solidFill>
                  <a:srgbClr val="000000"/>
                </a:solidFill>
                <a:latin typeface="Poppins" panose="00000500000000000000" pitchFamily="2" charset="0"/>
                <a:cs typeface="Poppins" panose="00000500000000000000" pitchFamily="2" charset="0"/>
              </a:rPr>
              <a:t>follow-up </a:t>
            </a:r>
            <a:br>
              <a:rPr lang="en-US" altLang="en-US" sz="1400" i="1" dirty="0">
                <a:solidFill>
                  <a:srgbClr val="000000"/>
                </a:solidFill>
                <a:latin typeface="Poppins" panose="00000500000000000000" pitchFamily="2" charset="0"/>
                <a:cs typeface="Poppins" panose="00000500000000000000" pitchFamily="2" charset="0"/>
              </a:rPr>
            </a:br>
            <a:r>
              <a:rPr lang="en-US" altLang="en-US" sz="1400" i="1" dirty="0">
                <a:solidFill>
                  <a:srgbClr val="000000"/>
                </a:solidFill>
                <a:latin typeface="Poppins" panose="00000500000000000000" pitchFamily="2" charset="0"/>
                <a:cs typeface="Poppins" panose="00000500000000000000" pitchFamily="2" charset="0"/>
              </a:rPr>
              <a:t>every 4 mo</a:t>
            </a:r>
          </a:p>
        </p:txBody>
      </p:sp>
      <p:cxnSp>
        <p:nvCxnSpPr>
          <p:cNvPr id="57" name="Straight Arrow Connector 56">
            <a:extLst>
              <a:ext uri="{FF2B5EF4-FFF2-40B4-BE49-F238E27FC236}">
                <a16:creationId xmlns:a16="http://schemas.microsoft.com/office/drawing/2014/main" id="{5189A733-477A-A89C-6147-14471947E685}"/>
              </a:ext>
            </a:extLst>
          </p:cNvPr>
          <p:cNvCxnSpPr/>
          <p:nvPr/>
        </p:nvCxnSpPr>
        <p:spPr bwMode="auto">
          <a:xfrm>
            <a:off x="5695803" y="2305655"/>
            <a:ext cx="0" cy="195176"/>
          </a:xfrm>
          <a:prstGeom prst="straightConnector1">
            <a:avLst/>
          </a:prstGeom>
          <a:noFill/>
          <a:ln w="28575" cap="flat" cmpd="sng" algn="ctr">
            <a:solidFill>
              <a:srgbClr val="000000"/>
            </a:solidFill>
            <a:prstDash val="solid"/>
            <a:round/>
            <a:headEnd type="none" w="med" len="med"/>
            <a:tailEnd type="triangle"/>
          </a:ln>
          <a:effectLst/>
        </p:spPr>
      </p:cxnSp>
      <p:sp>
        <p:nvSpPr>
          <p:cNvPr id="58" name="Line 52">
            <a:extLst>
              <a:ext uri="{FF2B5EF4-FFF2-40B4-BE49-F238E27FC236}">
                <a16:creationId xmlns:a16="http://schemas.microsoft.com/office/drawing/2014/main" id="{490D4204-D061-CA1C-1203-27D2AB315A43}"/>
              </a:ext>
            </a:extLst>
          </p:cNvPr>
          <p:cNvSpPr>
            <a:spLocks noChangeShapeType="1"/>
          </p:cNvSpPr>
          <p:nvPr/>
        </p:nvSpPr>
        <p:spPr bwMode="auto">
          <a:xfrm>
            <a:off x="8446616" y="2531680"/>
            <a:ext cx="1268006"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4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59" name="Rectangle 49">
            <a:extLst>
              <a:ext uri="{FF2B5EF4-FFF2-40B4-BE49-F238E27FC236}">
                <a16:creationId xmlns:a16="http://schemas.microsoft.com/office/drawing/2014/main" id="{C16E9C35-587F-ED7E-3E59-7605CDA0C5EC}"/>
              </a:ext>
            </a:extLst>
          </p:cNvPr>
          <p:cNvSpPr>
            <a:spLocks noChangeArrowheads="1"/>
          </p:cNvSpPr>
          <p:nvPr/>
        </p:nvSpPr>
        <p:spPr bwMode="auto">
          <a:xfrm>
            <a:off x="8469623" y="1833945"/>
            <a:ext cx="999774" cy="830997"/>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US" altLang="en-US" sz="1400" i="1" dirty="0">
                <a:solidFill>
                  <a:srgbClr val="000000"/>
                </a:solidFill>
                <a:latin typeface="Poppins" panose="00000500000000000000" pitchFamily="2" charset="0"/>
                <a:cs typeface="Poppins" panose="00000500000000000000" pitchFamily="2" charset="0"/>
              </a:rPr>
              <a:t>If residual</a:t>
            </a:r>
          </a:p>
          <a:p>
            <a:pPr algn="ctr" eaLnBrk="0" fontAlgn="base" hangingPunct="0">
              <a:lnSpc>
                <a:spcPct val="100000"/>
              </a:lnSpc>
              <a:spcBef>
                <a:spcPct val="0"/>
              </a:spcBef>
              <a:spcAft>
                <a:spcPct val="0"/>
              </a:spcAft>
              <a:buClrTx/>
              <a:buFontTx/>
              <a:buNone/>
              <a:defRPr/>
            </a:pPr>
            <a:r>
              <a:rPr lang="en-US" altLang="en-US" sz="1400" i="1" dirty="0">
                <a:solidFill>
                  <a:srgbClr val="000000"/>
                </a:solidFill>
                <a:latin typeface="Poppins" panose="00000500000000000000" pitchFamily="2" charset="0"/>
                <a:cs typeface="Poppins" panose="00000500000000000000" pitchFamily="2" charset="0"/>
              </a:rPr>
              <a:t>disease</a:t>
            </a:r>
          </a:p>
        </p:txBody>
      </p:sp>
      <p:sp>
        <p:nvSpPr>
          <p:cNvPr id="60" name="Rectangle 49">
            <a:extLst>
              <a:ext uri="{FF2B5EF4-FFF2-40B4-BE49-F238E27FC236}">
                <a16:creationId xmlns:a16="http://schemas.microsoft.com/office/drawing/2014/main" id="{ADEADF34-1421-4B35-4427-4EB3852074F9}"/>
              </a:ext>
            </a:extLst>
          </p:cNvPr>
          <p:cNvSpPr>
            <a:spLocks noChangeArrowheads="1"/>
          </p:cNvSpPr>
          <p:nvPr/>
        </p:nvSpPr>
        <p:spPr bwMode="auto">
          <a:xfrm>
            <a:off x="7635554" y="2689380"/>
            <a:ext cx="999774" cy="830997"/>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Tx/>
              <a:buNone/>
              <a:defRPr/>
            </a:pPr>
            <a:r>
              <a:rPr lang="en-US" altLang="en-US" sz="1400" i="1" dirty="0">
                <a:solidFill>
                  <a:srgbClr val="000000"/>
                </a:solidFill>
                <a:latin typeface="Poppins" panose="00000500000000000000" pitchFamily="2" charset="0"/>
                <a:cs typeface="Poppins" panose="00000500000000000000" pitchFamily="2" charset="0"/>
              </a:rPr>
              <a:t>If cCR</a:t>
            </a:r>
          </a:p>
        </p:txBody>
      </p:sp>
      <p:cxnSp>
        <p:nvCxnSpPr>
          <p:cNvPr id="61" name="Straight Arrow Connector 60">
            <a:extLst>
              <a:ext uri="{FF2B5EF4-FFF2-40B4-BE49-F238E27FC236}">
                <a16:creationId xmlns:a16="http://schemas.microsoft.com/office/drawing/2014/main" id="{C7EE2D92-6D3A-25C4-91CA-359B304F517C}"/>
              </a:ext>
            </a:extLst>
          </p:cNvPr>
          <p:cNvCxnSpPr/>
          <p:nvPr/>
        </p:nvCxnSpPr>
        <p:spPr bwMode="auto">
          <a:xfrm>
            <a:off x="7710344" y="2899830"/>
            <a:ext cx="0" cy="472840"/>
          </a:xfrm>
          <a:prstGeom prst="straightConnector1">
            <a:avLst/>
          </a:prstGeom>
          <a:noFill/>
          <a:ln w="28575" cap="flat" cmpd="sng" algn="ctr">
            <a:solidFill>
              <a:srgbClr val="000000"/>
            </a:solidFill>
            <a:prstDash val="solid"/>
            <a:round/>
            <a:headEnd type="none" w="med" len="med"/>
            <a:tailEnd type="triangle"/>
          </a:ln>
          <a:effectLst/>
        </p:spPr>
      </p:cxnSp>
      <p:sp>
        <p:nvSpPr>
          <p:cNvPr id="4" name="Content Placeholder 3">
            <a:extLst>
              <a:ext uri="{FF2B5EF4-FFF2-40B4-BE49-F238E27FC236}">
                <a16:creationId xmlns:a16="http://schemas.microsoft.com/office/drawing/2014/main" id="{2CFEDBE0-D0E0-F657-49DD-6B959DC76301}"/>
              </a:ext>
            </a:extLst>
          </p:cNvPr>
          <p:cNvSpPr>
            <a:spLocks noGrp="1"/>
          </p:cNvSpPr>
          <p:nvPr>
            <p:ph sz="quarter" idx="10"/>
          </p:nvPr>
        </p:nvSpPr>
        <p:spPr/>
        <p:txBody>
          <a:bodyPr/>
          <a:lstStyle/>
          <a:p>
            <a:pPr algn="ctr"/>
            <a:r>
              <a:rPr lang="en-US" dirty="0"/>
              <a:t>Cercek. NEJM. 2022;386:2363. Cercek. ASCO 2024. Abstr LBA3512.</a:t>
            </a:r>
          </a:p>
        </p:txBody>
      </p:sp>
    </p:spTree>
    <p:extLst>
      <p:ext uri="{BB962C8B-B14F-4D97-AF65-F5344CB8AC3E}">
        <p14:creationId xmlns:p14="http://schemas.microsoft.com/office/powerpoint/2010/main" val="7121260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5AC87-2B52-6310-F64B-8B3E2E221D08}"/>
            </a:ext>
          </a:extLst>
        </p:cNvPr>
        <p:cNvGrpSpPr/>
        <p:nvPr/>
      </p:nvGrpSpPr>
      <p:grpSpPr>
        <a:xfrm>
          <a:off x="0" y="0"/>
          <a:ext cx="0" cy="0"/>
          <a:chOff x="0" y="0"/>
          <a:chExt cx="0" cy="0"/>
        </a:xfrm>
      </p:grpSpPr>
      <p:grpSp>
        <p:nvGrpSpPr>
          <p:cNvPr id="32169" name="Group 32168">
            <a:extLst>
              <a:ext uri="{FF2B5EF4-FFF2-40B4-BE49-F238E27FC236}">
                <a16:creationId xmlns:a16="http://schemas.microsoft.com/office/drawing/2014/main" id="{08461781-7536-3967-C9F7-309D5A37F25B}"/>
              </a:ext>
            </a:extLst>
          </p:cNvPr>
          <p:cNvGrpSpPr/>
          <p:nvPr/>
        </p:nvGrpSpPr>
        <p:grpSpPr>
          <a:xfrm>
            <a:off x="726456" y="1445296"/>
            <a:ext cx="931112" cy="4288421"/>
            <a:chOff x="784082" y="1770925"/>
            <a:chExt cx="931112" cy="4288421"/>
          </a:xfrm>
        </p:grpSpPr>
        <p:sp>
          <p:nvSpPr>
            <p:cNvPr id="32170" name="Rectangle 32169">
              <a:extLst>
                <a:ext uri="{FF2B5EF4-FFF2-40B4-BE49-F238E27FC236}">
                  <a16:creationId xmlns:a16="http://schemas.microsoft.com/office/drawing/2014/main" id="{B1998E8D-8213-0715-1B3C-160F811253F0}"/>
                </a:ext>
              </a:extLst>
            </p:cNvPr>
            <p:cNvSpPr/>
            <p:nvPr/>
          </p:nvSpPr>
          <p:spPr bwMode="auto">
            <a:xfrm>
              <a:off x="1471275" y="1770925"/>
              <a:ext cx="243919" cy="4288421"/>
            </a:xfrm>
            <a:prstGeom prst="rect">
              <a:avLst/>
            </a:prstGeom>
            <a:solidFill>
              <a:schemeClr val="accent5">
                <a:lumMod val="20000"/>
                <a:lumOff val="80000"/>
              </a:scheme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171" name="Rectangle 32170">
              <a:extLst>
                <a:ext uri="{FF2B5EF4-FFF2-40B4-BE49-F238E27FC236}">
                  <a16:creationId xmlns:a16="http://schemas.microsoft.com/office/drawing/2014/main" id="{B93B94D4-21EB-0CBA-11D1-A5487791C0B2}"/>
                </a:ext>
              </a:extLst>
            </p:cNvPr>
            <p:cNvSpPr/>
            <p:nvPr/>
          </p:nvSpPr>
          <p:spPr bwMode="auto">
            <a:xfrm>
              <a:off x="784082" y="1770925"/>
              <a:ext cx="690560" cy="45719"/>
            </a:xfrm>
            <a:prstGeom prst="rect">
              <a:avLst/>
            </a:prstGeom>
            <a:solidFill>
              <a:srgbClr val="E1471D"/>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aphicFrame>
        <p:nvGraphicFramePr>
          <p:cNvPr id="32174" name="Table 32173">
            <a:extLst>
              <a:ext uri="{FF2B5EF4-FFF2-40B4-BE49-F238E27FC236}">
                <a16:creationId xmlns:a16="http://schemas.microsoft.com/office/drawing/2014/main" id="{C225EB49-A7D6-5705-63A7-54C95760610B}"/>
              </a:ext>
            </a:extLst>
          </p:cNvPr>
          <p:cNvGraphicFramePr>
            <a:graphicFrameLocks noGrp="1"/>
          </p:cNvGraphicFramePr>
          <p:nvPr>
            <p:extLst>
              <p:ext uri="{D42A27DB-BD31-4B8C-83A1-F6EECF244321}">
                <p14:modId xmlns:p14="http://schemas.microsoft.com/office/powerpoint/2010/main" val="3242540233"/>
              </p:ext>
            </p:extLst>
          </p:nvPr>
        </p:nvGraphicFramePr>
        <p:xfrm>
          <a:off x="7084306" y="1436475"/>
          <a:ext cx="4887032" cy="4023360"/>
        </p:xfrm>
        <a:graphic>
          <a:graphicData uri="http://schemas.openxmlformats.org/drawingml/2006/table">
            <a:tbl>
              <a:tblPr firstRow="1" bandRow="1"/>
              <a:tblGrid>
                <a:gridCol w="2257066">
                  <a:extLst>
                    <a:ext uri="{9D8B030D-6E8A-4147-A177-3AD203B41FA5}">
                      <a16:colId xmlns:a16="http://schemas.microsoft.com/office/drawing/2014/main" val="4072281467"/>
                    </a:ext>
                  </a:extLst>
                </a:gridCol>
                <a:gridCol w="1273216">
                  <a:extLst>
                    <a:ext uri="{9D8B030D-6E8A-4147-A177-3AD203B41FA5}">
                      <a16:colId xmlns:a16="http://schemas.microsoft.com/office/drawing/2014/main" val="4129526957"/>
                    </a:ext>
                  </a:extLst>
                </a:gridCol>
                <a:gridCol w="1356750">
                  <a:extLst>
                    <a:ext uri="{9D8B030D-6E8A-4147-A177-3AD203B41FA5}">
                      <a16:colId xmlns:a16="http://schemas.microsoft.com/office/drawing/2014/main" val="2712287277"/>
                    </a:ext>
                  </a:extLst>
                </a:gridCol>
              </a:tblGrid>
              <a:tr h="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l"/>
                      <a:r>
                        <a:rPr lang="en-US" sz="1600">
                          <a:solidFill>
                            <a:schemeClr val="bg2"/>
                          </a:solidFill>
                          <a:latin typeface="Poppins" panose="00000500000000000000" pitchFamily="2" charset="0"/>
                          <a:cs typeface="Poppins" panose="00000500000000000000" pitchFamily="2" charset="0"/>
                        </a:rPr>
                        <a:t>AE, n (%)</a:t>
                      </a:r>
                      <a:endParaRPr lang="en-US" sz="1600" dirty="0">
                        <a:solidFill>
                          <a:schemeClr val="bg2"/>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a:solidFill>
                            <a:schemeClr val="bg2"/>
                          </a:solidFill>
                          <a:latin typeface="Poppins" panose="00000500000000000000" pitchFamily="2" charset="0"/>
                          <a:cs typeface="Poppins" panose="00000500000000000000" pitchFamily="2" charset="0"/>
                        </a:rPr>
                        <a:t>All Grades</a:t>
                      </a:r>
                      <a:endParaRPr lang="en-US" sz="1600" dirty="0">
                        <a:solidFill>
                          <a:schemeClr val="bg2"/>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a:solidFill>
                            <a:schemeClr val="bg2"/>
                          </a:solidFill>
                          <a:latin typeface="Poppins" panose="00000500000000000000" pitchFamily="2" charset="0"/>
                          <a:cs typeface="Poppins" panose="00000500000000000000" pitchFamily="2" charset="0"/>
                        </a:rPr>
                        <a:t>Grade 3/4</a:t>
                      </a:r>
                      <a:endParaRPr lang="en-US" sz="1600" dirty="0">
                        <a:solidFill>
                          <a:schemeClr val="bg2"/>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1750695"/>
                  </a:ext>
                </a:extLst>
              </a:tr>
              <a:tr h="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r>
                        <a:rPr lang="en-US" sz="1600" b="0">
                          <a:solidFill>
                            <a:schemeClr val="tx1"/>
                          </a:solidFill>
                          <a:latin typeface="Poppins" panose="00000500000000000000" pitchFamily="2" charset="0"/>
                          <a:cs typeface="Poppins" panose="00000500000000000000" pitchFamily="2" charset="0"/>
                        </a:rPr>
                        <a:t>Dermatologic</a:t>
                      </a:r>
                      <a:endParaRPr lang="en-US" sz="1600" b="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42191706"/>
                  </a:ext>
                </a:extLst>
              </a:tr>
              <a:tr h="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buFont typeface="Arial" panose="020B0604020202020204" pitchFamily="34" charset="0"/>
                        <a:buChar char="•"/>
                      </a:pPr>
                      <a:r>
                        <a:rPr lang="en-US" sz="1600" b="0">
                          <a:solidFill>
                            <a:schemeClr val="tx1"/>
                          </a:solidFill>
                          <a:latin typeface="Poppins" panose="00000500000000000000" pitchFamily="2" charset="0"/>
                          <a:cs typeface="Poppins" panose="00000500000000000000" pitchFamily="2" charset="0"/>
                        </a:rPr>
                        <a:t>Pruritus</a:t>
                      </a:r>
                      <a:endParaRPr lang="en-US" sz="1600" b="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a:solidFill>
                            <a:schemeClr val="tx1"/>
                          </a:solidFill>
                          <a:latin typeface="Poppins" panose="00000500000000000000" pitchFamily="2" charset="0"/>
                          <a:cs typeface="Poppins" panose="00000500000000000000" pitchFamily="2" charset="0"/>
                        </a:rPr>
                        <a:t>6 (13)</a:t>
                      </a: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latin typeface="Poppins" panose="00000500000000000000" pitchFamily="2" charset="0"/>
                          <a:cs typeface="Poppins" panose="00000500000000000000" pitchFamily="2" charset="0"/>
                        </a:rPr>
                        <a:t>0</a:t>
                      </a: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1394186"/>
                  </a:ext>
                </a:extLst>
              </a:tr>
              <a:tr h="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buFont typeface="Arial" panose="020B0604020202020204" pitchFamily="34" charset="0"/>
                        <a:buChar char="•"/>
                      </a:pPr>
                      <a:r>
                        <a:rPr lang="en-US" sz="1600" b="0">
                          <a:solidFill>
                            <a:schemeClr val="tx1"/>
                          </a:solidFill>
                          <a:latin typeface="Poppins" panose="00000500000000000000" pitchFamily="2" charset="0"/>
                          <a:cs typeface="Poppins" panose="00000500000000000000" pitchFamily="2" charset="0"/>
                        </a:rPr>
                        <a:t>Rash/dermatitis</a:t>
                      </a:r>
                      <a:endParaRPr lang="en-US" sz="1600" b="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a:solidFill>
                            <a:schemeClr val="tx1"/>
                          </a:solidFill>
                          <a:latin typeface="Poppins" panose="00000500000000000000" pitchFamily="2" charset="0"/>
                          <a:cs typeface="Poppins" panose="00000500000000000000" pitchFamily="2" charset="0"/>
                        </a:rPr>
                        <a:t>10 (21)</a:t>
                      </a: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latin typeface="Poppins" panose="00000500000000000000" pitchFamily="2" charset="0"/>
                          <a:cs typeface="Poppins" panose="00000500000000000000" pitchFamily="2" charset="0"/>
                        </a:rPr>
                        <a:t>0</a:t>
                      </a: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45876378"/>
                  </a:ext>
                </a:extLst>
              </a:tr>
              <a:tr h="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r>
                        <a:rPr lang="en-US" sz="1600" b="0">
                          <a:solidFill>
                            <a:schemeClr val="tx1"/>
                          </a:solidFill>
                          <a:latin typeface="Poppins" panose="00000500000000000000" pitchFamily="2" charset="0"/>
                          <a:cs typeface="Poppins" panose="00000500000000000000" pitchFamily="2" charset="0"/>
                        </a:rPr>
                        <a:t>Gastrointestinal </a:t>
                      </a:r>
                      <a:endParaRPr lang="en-US" sz="1600" b="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34926685"/>
                  </a:ext>
                </a:extLst>
              </a:tr>
              <a:tr h="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buFont typeface="Arial" panose="020B0604020202020204" pitchFamily="34" charset="0"/>
                        <a:buChar char="•"/>
                      </a:pPr>
                      <a:r>
                        <a:rPr lang="en-US" sz="1600" b="0">
                          <a:solidFill>
                            <a:schemeClr val="tx1"/>
                          </a:solidFill>
                          <a:latin typeface="Poppins" panose="00000500000000000000" pitchFamily="2" charset="0"/>
                          <a:cs typeface="Poppins" panose="00000500000000000000" pitchFamily="2" charset="0"/>
                        </a:rPr>
                        <a:t>Diarrhea</a:t>
                      </a:r>
                      <a:endParaRPr lang="en-US" sz="1600" b="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a:solidFill>
                            <a:schemeClr val="tx1"/>
                          </a:solidFill>
                          <a:latin typeface="Poppins" panose="00000500000000000000" pitchFamily="2" charset="0"/>
                          <a:cs typeface="Poppins" panose="00000500000000000000" pitchFamily="2" charset="0"/>
                        </a:rPr>
                        <a:t>4 (9)</a:t>
                      </a: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latin typeface="Poppins" panose="00000500000000000000" pitchFamily="2" charset="0"/>
                          <a:cs typeface="Poppins" panose="00000500000000000000" pitchFamily="2" charset="0"/>
                        </a:rPr>
                        <a:t>0</a:t>
                      </a: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44049640"/>
                  </a:ext>
                </a:extLst>
              </a:tr>
              <a:tr h="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buFont typeface="Arial" panose="020B0604020202020204" pitchFamily="34" charset="0"/>
                        <a:buChar char="•"/>
                      </a:pPr>
                      <a:r>
                        <a:rPr lang="en-US" sz="1600" b="0">
                          <a:solidFill>
                            <a:schemeClr val="tx1"/>
                          </a:solidFill>
                          <a:latin typeface="Poppins" panose="00000500000000000000" pitchFamily="2" charset="0"/>
                          <a:cs typeface="Poppins" panose="00000500000000000000" pitchFamily="2" charset="0"/>
                        </a:rPr>
                        <a:t>Nausea</a:t>
                      </a:r>
                      <a:endParaRPr lang="en-US" sz="1600" b="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a:solidFill>
                            <a:schemeClr val="tx1"/>
                          </a:solidFill>
                          <a:latin typeface="Poppins" panose="00000500000000000000" pitchFamily="2" charset="0"/>
                          <a:cs typeface="Poppins" panose="00000500000000000000" pitchFamily="2" charset="0"/>
                        </a:rPr>
                        <a:t>4 (9)</a:t>
                      </a: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latin typeface="Poppins" panose="00000500000000000000" pitchFamily="2" charset="0"/>
                          <a:cs typeface="Poppins" panose="00000500000000000000" pitchFamily="2" charset="0"/>
                        </a:rPr>
                        <a:t>0</a:t>
                      </a: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4682987"/>
                  </a:ext>
                </a:extLst>
              </a:tr>
              <a:tr h="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latin typeface="Poppins" panose="00000500000000000000" pitchFamily="2" charset="0"/>
                          <a:cs typeface="Poppins" panose="00000500000000000000" pitchFamily="2" charset="0"/>
                        </a:rPr>
                        <a:t>Constitutional</a:t>
                      </a:r>
                      <a:endParaRPr lang="en-US" sz="1600" b="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851819908"/>
                  </a:ext>
                </a:extLst>
              </a:tr>
              <a:tr h="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a:solidFill>
                            <a:schemeClr val="tx1"/>
                          </a:solidFill>
                          <a:latin typeface="Poppins" panose="00000500000000000000" pitchFamily="2" charset="0"/>
                          <a:cs typeface="Poppins" panose="00000500000000000000" pitchFamily="2" charset="0"/>
                        </a:rPr>
                        <a:t>Fatigue</a:t>
                      </a:r>
                      <a:endParaRPr lang="en-US" sz="1600" b="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a:solidFill>
                            <a:schemeClr val="tx1"/>
                          </a:solidFill>
                          <a:latin typeface="Poppins" panose="00000500000000000000" pitchFamily="2" charset="0"/>
                          <a:cs typeface="Poppins" panose="00000500000000000000" pitchFamily="2" charset="0"/>
                        </a:rPr>
                        <a:t>5 (11)</a:t>
                      </a: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latin typeface="Poppins" panose="00000500000000000000" pitchFamily="2" charset="0"/>
                          <a:cs typeface="Poppins" panose="00000500000000000000" pitchFamily="2" charset="0"/>
                        </a:rPr>
                        <a:t>0</a:t>
                      </a: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8656007"/>
                  </a:ext>
                </a:extLst>
              </a:tr>
              <a:tr h="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a:solidFill>
                            <a:schemeClr val="tx1"/>
                          </a:solidFill>
                          <a:latin typeface="Poppins" panose="00000500000000000000" pitchFamily="2" charset="0"/>
                          <a:cs typeface="Poppins" panose="00000500000000000000" pitchFamily="2" charset="0"/>
                        </a:rPr>
                        <a:t>Fever</a:t>
                      </a:r>
                      <a:endParaRPr lang="en-US" sz="1600" b="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a:solidFill>
                            <a:schemeClr val="tx1"/>
                          </a:solidFill>
                          <a:latin typeface="Poppins" panose="00000500000000000000" pitchFamily="2" charset="0"/>
                          <a:cs typeface="Poppins" panose="00000500000000000000" pitchFamily="2" charset="0"/>
                        </a:rPr>
                        <a:t>3 (6)</a:t>
                      </a: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latin typeface="Poppins" panose="00000500000000000000" pitchFamily="2" charset="0"/>
                          <a:cs typeface="Poppins" panose="00000500000000000000" pitchFamily="2" charset="0"/>
                        </a:rPr>
                        <a:t>0</a:t>
                      </a: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613563414"/>
                  </a:ext>
                </a:extLst>
              </a:tr>
              <a:tr h="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latin typeface="Poppins" panose="00000500000000000000" pitchFamily="2" charset="0"/>
                          <a:cs typeface="Poppins" panose="00000500000000000000" pitchFamily="2" charset="0"/>
                        </a:rPr>
                        <a:t>Endocrine</a:t>
                      </a:r>
                      <a:endParaRPr lang="en-US" sz="1600" b="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08898480"/>
                  </a:ext>
                </a:extLst>
              </a:tr>
              <a:tr h="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a:solidFill>
                            <a:schemeClr val="tx1"/>
                          </a:solidFill>
                          <a:latin typeface="Poppins" panose="00000500000000000000" pitchFamily="2" charset="0"/>
                          <a:cs typeface="Poppins" panose="00000500000000000000" pitchFamily="2" charset="0"/>
                        </a:rPr>
                        <a:t>Hypothyroidism</a:t>
                      </a:r>
                      <a:endParaRPr lang="en-US" sz="1600" b="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a:solidFill>
                            <a:schemeClr val="tx1"/>
                          </a:solidFill>
                          <a:latin typeface="Poppins" panose="00000500000000000000" pitchFamily="2" charset="0"/>
                          <a:cs typeface="Poppins" panose="00000500000000000000" pitchFamily="2" charset="0"/>
                        </a:rPr>
                        <a:t>5 (11)</a:t>
                      </a: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a:solidFill>
                            <a:schemeClr val="tx1"/>
                          </a:solidFill>
                          <a:latin typeface="Poppins" panose="00000500000000000000" pitchFamily="2" charset="0"/>
                          <a:cs typeface="Poppins" panose="00000500000000000000" pitchFamily="2" charset="0"/>
                        </a:rPr>
                        <a:t>0</a:t>
                      </a:r>
                      <a:endParaRPr lang="en-US" sz="16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33910394"/>
                  </a:ext>
                </a:extLst>
              </a:tr>
            </a:tbl>
          </a:graphicData>
        </a:graphic>
      </p:graphicFrame>
      <p:sp>
        <p:nvSpPr>
          <p:cNvPr id="32175" name="TextBox 32174">
            <a:extLst>
              <a:ext uri="{FF2B5EF4-FFF2-40B4-BE49-F238E27FC236}">
                <a16:creationId xmlns:a16="http://schemas.microsoft.com/office/drawing/2014/main" id="{A3544F22-7FDA-7E98-B2CF-DBC3D4DAE018}"/>
              </a:ext>
            </a:extLst>
          </p:cNvPr>
          <p:cNvSpPr txBox="1"/>
          <p:nvPr/>
        </p:nvSpPr>
        <p:spPr bwMode="auto">
          <a:xfrm>
            <a:off x="3904778" y="2366920"/>
            <a:ext cx="262375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100% cCR</a:t>
            </a:r>
            <a:br>
              <a:rPr lang="en-US" sz="1600" b="1" dirty="0">
                <a:solidFill>
                  <a:srgbClr val="000000"/>
                </a:solidFill>
                <a:latin typeface="Poppins" panose="00000500000000000000" pitchFamily="2" charset="0"/>
                <a:cs typeface="Poppins" panose="00000500000000000000" pitchFamily="2" charset="0"/>
              </a:rPr>
            </a:br>
            <a:r>
              <a:rPr lang="en-US" sz="1600" b="1" dirty="0">
                <a:solidFill>
                  <a:srgbClr val="000000"/>
                </a:solidFill>
                <a:latin typeface="Poppins" panose="00000500000000000000" pitchFamily="2" charset="0"/>
                <a:cs typeface="Poppins" panose="00000500000000000000" pitchFamily="2" charset="0"/>
              </a:rPr>
              <a:t>42 patients who completed dostarlimab</a:t>
            </a:r>
          </a:p>
        </p:txBody>
      </p:sp>
      <p:sp>
        <p:nvSpPr>
          <p:cNvPr id="32176" name="TextBox 32175">
            <a:extLst>
              <a:ext uri="{FF2B5EF4-FFF2-40B4-BE49-F238E27FC236}">
                <a16:creationId xmlns:a16="http://schemas.microsoft.com/office/drawing/2014/main" id="{4801595A-59BA-287B-E2CE-D0C9D0A15D63}"/>
              </a:ext>
            </a:extLst>
          </p:cNvPr>
          <p:cNvSpPr txBox="1"/>
          <p:nvPr/>
        </p:nvSpPr>
        <p:spPr bwMode="auto">
          <a:xfrm>
            <a:off x="3904778" y="3610992"/>
            <a:ext cx="26237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Median follow-up: </a:t>
            </a:r>
            <a:br>
              <a:rPr lang="en-US" sz="1600" b="1" dirty="0">
                <a:solidFill>
                  <a:srgbClr val="000000"/>
                </a:solidFill>
                <a:latin typeface="Poppins" panose="00000500000000000000" pitchFamily="2" charset="0"/>
                <a:cs typeface="Poppins" panose="00000500000000000000" pitchFamily="2" charset="0"/>
              </a:rPr>
            </a:br>
            <a:r>
              <a:rPr lang="en-US" sz="1600" b="1" dirty="0">
                <a:solidFill>
                  <a:srgbClr val="000000"/>
                </a:solidFill>
                <a:latin typeface="Poppins" panose="00000500000000000000" pitchFamily="2" charset="0"/>
                <a:cs typeface="Poppins" panose="00000500000000000000" pitchFamily="2" charset="0"/>
              </a:rPr>
              <a:t>17.9 mo (0.3-50.5)</a:t>
            </a:r>
          </a:p>
        </p:txBody>
      </p:sp>
      <p:sp>
        <p:nvSpPr>
          <p:cNvPr id="32178" name="TextBox 32177">
            <a:extLst>
              <a:ext uri="{FF2B5EF4-FFF2-40B4-BE49-F238E27FC236}">
                <a16:creationId xmlns:a16="http://schemas.microsoft.com/office/drawing/2014/main" id="{5298FE73-6049-0571-1AF3-92611E5010D3}"/>
              </a:ext>
            </a:extLst>
          </p:cNvPr>
          <p:cNvSpPr txBox="1"/>
          <p:nvPr/>
        </p:nvSpPr>
        <p:spPr bwMode="auto">
          <a:xfrm>
            <a:off x="3471224" y="4641657"/>
            <a:ext cx="277334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cCR</a:t>
            </a:r>
            <a:br>
              <a:rPr kumimoji="0" lang="en-US" sz="12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2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On treatment</a:t>
            </a:r>
            <a:br>
              <a:rPr kumimoji="0" lang="en-US" sz="12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2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End of treatment evaluation</a:t>
            </a:r>
            <a:br>
              <a:rPr kumimoji="0" lang="en-US" sz="12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2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Time of cCR</a:t>
            </a:r>
          </a:p>
        </p:txBody>
      </p:sp>
      <p:grpSp>
        <p:nvGrpSpPr>
          <p:cNvPr id="7" name="Group 6">
            <a:extLst>
              <a:ext uri="{FF2B5EF4-FFF2-40B4-BE49-F238E27FC236}">
                <a16:creationId xmlns:a16="http://schemas.microsoft.com/office/drawing/2014/main" id="{EDA11FB6-EEF1-5766-D6CD-CDD4B03B7CEA}"/>
              </a:ext>
            </a:extLst>
          </p:cNvPr>
          <p:cNvGrpSpPr/>
          <p:nvPr/>
        </p:nvGrpSpPr>
        <p:grpSpPr>
          <a:xfrm>
            <a:off x="3368672" y="4695562"/>
            <a:ext cx="132695" cy="692565"/>
            <a:chOff x="3350896" y="4695550"/>
            <a:chExt cx="150471" cy="785341"/>
          </a:xfrm>
        </p:grpSpPr>
        <p:sp>
          <p:nvSpPr>
            <p:cNvPr id="32179" name="Rectangle 32178">
              <a:extLst>
                <a:ext uri="{FF2B5EF4-FFF2-40B4-BE49-F238E27FC236}">
                  <a16:creationId xmlns:a16="http://schemas.microsoft.com/office/drawing/2014/main" id="{F972678F-5196-D245-D41A-68DC3BA09E52}"/>
                </a:ext>
              </a:extLst>
            </p:cNvPr>
            <p:cNvSpPr/>
            <p:nvPr/>
          </p:nvSpPr>
          <p:spPr bwMode="auto">
            <a:xfrm>
              <a:off x="3350896" y="4695550"/>
              <a:ext cx="150471" cy="150471"/>
            </a:xfrm>
            <a:prstGeom prst="rect">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180" name="Rectangle 32179">
              <a:extLst>
                <a:ext uri="{FF2B5EF4-FFF2-40B4-BE49-F238E27FC236}">
                  <a16:creationId xmlns:a16="http://schemas.microsoft.com/office/drawing/2014/main" id="{701C96B0-F7A9-6BDB-B969-E70C95CAA77E}"/>
                </a:ext>
              </a:extLst>
            </p:cNvPr>
            <p:cNvSpPr/>
            <p:nvPr/>
          </p:nvSpPr>
          <p:spPr bwMode="auto">
            <a:xfrm>
              <a:off x="3350896" y="5124213"/>
              <a:ext cx="150471" cy="150471"/>
            </a:xfrm>
            <a:prstGeom prst="rect">
              <a:avLst/>
            </a:prstGeom>
            <a:solidFill>
              <a:schemeClr val="accent5">
                <a:lumMod val="20000"/>
                <a:lumOff val="80000"/>
              </a:scheme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181" name="Rectangle 32180">
              <a:extLst>
                <a:ext uri="{FF2B5EF4-FFF2-40B4-BE49-F238E27FC236}">
                  <a16:creationId xmlns:a16="http://schemas.microsoft.com/office/drawing/2014/main" id="{F9AE0FD7-0A1B-BD42-AC24-5C3745F9C16E}"/>
                </a:ext>
              </a:extLst>
            </p:cNvPr>
            <p:cNvSpPr/>
            <p:nvPr/>
          </p:nvSpPr>
          <p:spPr bwMode="auto">
            <a:xfrm>
              <a:off x="3350896" y="4909881"/>
              <a:ext cx="150471" cy="150471"/>
            </a:xfrm>
            <a:prstGeom prst="rect">
              <a:avLst/>
            </a:prstGeom>
            <a:solidFill>
              <a:schemeClr val="accent6">
                <a:lumMod val="20000"/>
                <a:lumOff val="80000"/>
              </a:scheme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182" name="Oval 32181">
              <a:extLst>
                <a:ext uri="{FF2B5EF4-FFF2-40B4-BE49-F238E27FC236}">
                  <a16:creationId xmlns:a16="http://schemas.microsoft.com/office/drawing/2014/main" id="{8C970175-0860-CD1D-30A1-CA3A18419D9F}"/>
                </a:ext>
              </a:extLst>
            </p:cNvPr>
            <p:cNvSpPr/>
            <p:nvPr/>
          </p:nvSpPr>
          <p:spPr bwMode="auto">
            <a:xfrm>
              <a:off x="3357551" y="5343731"/>
              <a:ext cx="137160" cy="137160"/>
            </a:xfrm>
            <a:prstGeom prst="ellipse">
              <a:avLst/>
            </a:prstGeom>
            <a:solidFill>
              <a:schemeClr val="accent5">
                <a:lumMod val="60000"/>
                <a:lumOff val="40000"/>
              </a:scheme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5" name="Group 4">
            <a:extLst>
              <a:ext uri="{FF2B5EF4-FFF2-40B4-BE49-F238E27FC236}">
                <a16:creationId xmlns:a16="http://schemas.microsoft.com/office/drawing/2014/main" id="{924C05AA-E6D9-AEC2-4395-22C51FFD620C}"/>
              </a:ext>
            </a:extLst>
          </p:cNvPr>
          <p:cNvGrpSpPr/>
          <p:nvPr/>
        </p:nvGrpSpPr>
        <p:grpSpPr>
          <a:xfrm>
            <a:off x="723665" y="5733717"/>
            <a:ext cx="5897302" cy="64008"/>
            <a:chOff x="723665" y="5733717"/>
            <a:chExt cx="5897302" cy="64008"/>
          </a:xfrm>
        </p:grpSpPr>
        <p:cxnSp>
          <p:nvCxnSpPr>
            <p:cNvPr id="32184" name="Straight Connector 32183">
              <a:extLst>
                <a:ext uri="{FF2B5EF4-FFF2-40B4-BE49-F238E27FC236}">
                  <a16:creationId xmlns:a16="http://schemas.microsoft.com/office/drawing/2014/main" id="{AA7ECA36-5594-BE60-FB08-87CC544EF2D5}"/>
                </a:ext>
              </a:extLst>
            </p:cNvPr>
            <p:cNvCxnSpPr>
              <a:cxnSpLocks/>
            </p:cNvCxnSpPr>
            <p:nvPr/>
          </p:nvCxnSpPr>
          <p:spPr bwMode="auto">
            <a:xfrm>
              <a:off x="723665" y="5733717"/>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32185" name="Straight Connector 32184">
              <a:extLst>
                <a:ext uri="{FF2B5EF4-FFF2-40B4-BE49-F238E27FC236}">
                  <a16:creationId xmlns:a16="http://schemas.microsoft.com/office/drawing/2014/main" id="{A1FD40B9-9B86-E3BE-ED3E-09D3FAF88EF4}"/>
                </a:ext>
              </a:extLst>
            </p:cNvPr>
            <p:cNvCxnSpPr>
              <a:cxnSpLocks/>
            </p:cNvCxnSpPr>
            <p:nvPr/>
          </p:nvCxnSpPr>
          <p:spPr bwMode="auto">
            <a:xfrm>
              <a:off x="1070565" y="5733717"/>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32186" name="Straight Connector 32185">
              <a:extLst>
                <a:ext uri="{FF2B5EF4-FFF2-40B4-BE49-F238E27FC236}">
                  <a16:creationId xmlns:a16="http://schemas.microsoft.com/office/drawing/2014/main" id="{1C3A8258-F586-305D-E52E-A00CE100DF0B}"/>
                </a:ext>
              </a:extLst>
            </p:cNvPr>
            <p:cNvCxnSpPr>
              <a:cxnSpLocks/>
            </p:cNvCxnSpPr>
            <p:nvPr/>
          </p:nvCxnSpPr>
          <p:spPr bwMode="auto">
            <a:xfrm>
              <a:off x="1417465" y="5733717"/>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32187" name="Straight Connector 32186">
              <a:extLst>
                <a:ext uri="{FF2B5EF4-FFF2-40B4-BE49-F238E27FC236}">
                  <a16:creationId xmlns:a16="http://schemas.microsoft.com/office/drawing/2014/main" id="{CC5061B5-9F8D-89BD-0821-E49D376A6077}"/>
                </a:ext>
              </a:extLst>
            </p:cNvPr>
            <p:cNvCxnSpPr>
              <a:cxnSpLocks/>
            </p:cNvCxnSpPr>
            <p:nvPr/>
          </p:nvCxnSpPr>
          <p:spPr bwMode="auto">
            <a:xfrm>
              <a:off x="1764365" y="5733717"/>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32188" name="Straight Connector 32187">
              <a:extLst>
                <a:ext uri="{FF2B5EF4-FFF2-40B4-BE49-F238E27FC236}">
                  <a16:creationId xmlns:a16="http://schemas.microsoft.com/office/drawing/2014/main" id="{D876272D-222D-379B-B30B-F9173C55D2AF}"/>
                </a:ext>
              </a:extLst>
            </p:cNvPr>
            <p:cNvCxnSpPr>
              <a:cxnSpLocks/>
            </p:cNvCxnSpPr>
            <p:nvPr/>
          </p:nvCxnSpPr>
          <p:spPr bwMode="auto">
            <a:xfrm>
              <a:off x="2111265" y="5733717"/>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32189" name="Straight Connector 32188">
              <a:extLst>
                <a:ext uri="{FF2B5EF4-FFF2-40B4-BE49-F238E27FC236}">
                  <a16:creationId xmlns:a16="http://schemas.microsoft.com/office/drawing/2014/main" id="{4AA08902-15C1-89AC-8A0D-87BC2D75ECE1}"/>
                </a:ext>
              </a:extLst>
            </p:cNvPr>
            <p:cNvCxnSpPr>
              <a:cxnSpLocks/>
            </p:cNvCxnSpPr>
            <p:nvPr/>
          </p:nvCxnSpPr>
          <p:spPr bwMode="auto">
            <a:xfrm>
              <a:off x="2458165" y="5733717"/>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32190" name="Straight Connector 32189">
              <a:extLst>
                <a:ext uri="{FF2B5EF4-FFF2-40B4-BE49-F238E27FC236}">
                  <a16:creationId xmlns:a16="http://schemas.microsoft.com/office/drawing/2014/main" id="{D1EDFCA6-B3BB-B17F-C661-4439A956526A}"/>
                </a:ext>
              </a:extLst>
            </p:cNvPr>
            <p:cNvCxnSpPr>
              <a:cxnSpLocks/>
            </p:cNvCxnSpPr>
            <p:nvPr/>
          </p:nvCxnSpPr>
          <p:spPr bwMode="auto">
            <a:xfrm>
              <a:off x="2805065" y="5733717"/>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32191" name="Straight Connector 32190">
              <a:extLst>
                <a:ext uri="{FF2B5EF4-FFF2-40B4-BE49-F238E27FC236}">
                  <a16:creationId xmlns:a16="http://schemas.microsoft.com/office/drawing/2014/main" id="{C61287DB-16F1-5367-21F1-DAF204AF3AA3}"/>
                </a:ext>
              </a:extLst>
            </p:cNvPr>
            <p:cNvCxnSpPr>
              <a:cxnSpLocks/>
            </p:cNvCxnSpPr>
            <p:nvPr/>
          </p:nvCxnSpPr>
          <p:spPr bwMode="auto">
            <a:xfrm>
              <a:off x="3151965" y="5733717"/>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32192" name="Straight Connector 32191">
              <a:extLst>
                <a:ext uri="{FF2B5EF4-FFF2-40B4-BE49-F238E27FC236}">
                  <a16:creationId xmlns:a16="http://schemas.microsoft.com/office/drawing/2014/main" id="{B3ED32D3-18AF-BAB3-61A6-7891D8793E96}"/>
                </a:ext>
              </a:extLst>
            </p:cNvPr>
            <p:cNvCxnSpPr>
              <a:cxnSpLocks/>
            </p:cNvCxnSpPr>
            <p:nvPr/>
          </p:nvCxnSpPr>
          <p:spPr bwMode="auto">
            <a:xfrm>
              <a:off x="3498865" y="5733717"/>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32193" name="Straight Connector 32192">
              <a:extLst>
                <a:ext uri="{FF2B5EF4-FFF2-40B4-BE49-F238E27FC236}">
                  <a16:creationId xmlns:a16="http://schemas.microsoft.com/office/drawing/2014/main" id="{CC8BE1D7-8713-92BC-11A0-52EB47DC9DF2}"/>
                </a:ext>
              </a:extLst>
            </p:cNvPr>
            <p:cNvCxnSpPr>
              <a:cxnSpLocks/>
            </p:cNvCxnSpPr>
            <p:nvPr/>
          </p:nvCxnSpPr>
          <p:spPr bwMode="auto">
            <a:xfrm>
              <a:off x="3845765" y="5733717"/>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32194" name="Straight Connector 32193">
              <a:extLst>
                <a:ext uri="{FF2B5EF4-FFF2-40B4-BE49-F238E27FC236}">
                  <a16:creationId xmlns:a16="http://schemas.microsoft.com/office/drawing/2014/main" id="{CD8E7A74-4F3E-1883-62CA-B05ED4F5B49C}"/>
                </a:ext>
              </a:extLst>
            </p:cNvPr>
            <p:cNvCxnSpPr>
              <a:cxnSpLocks/>
            </p:cNvCxnSpPr>
            <p:nvPr/>
          </p:nvCxnSpPr>
          <p:spPr bwMode="auto">
            <a:xfrm>
              <a:off x="4192665" y="5733717"/>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32195" name="Straight Connector 32194">
              <a:extLst>
                <a:ext uri="{FF2B5EF4-FFF2-40B4-BE49-F238E27FC236}">
                  <a16:creationId xmlns:a16="http://schemas.microsoft.com/office/drawing/2014/main" id="{BB73E672-8BBC-38E0-DB9B-97D28649E44E}"/>
                </a:ext>
              </a:extLst>
            </p:cNvPr>
            <p:cNvCxnSpPr>
              <a:cxnSpLocks/>
            </p:cNvCxnSpPr>
            <p:nvPr/>
          </p:nvCxnSpPr>
          <p:spPr bwMode="auto">
            <a:xfrm>
              <a:off x="4539565" y="5733717"/>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32196" name="Straight Connector 32195">
              <a:extLst>
                <a:ext uri="{FF2B5EF4-FFF2-40B4-BE49-F238E27FC236}">
                  <a16:creationId xmlns:a16="http://schemas.microsoft.com/office/drawing/2014/main" id="{F56030A7-7D18-B05C-A777-65C3C4E3A9D1}"/>
                </a:ext>
              </a:extLst>
            </p:cNvPr>
            <p:cNvCxnSpPr>
              <a:cxnSpLocks/>
            </p:cNvCxnSpPr>
            <p:nvPr/>
          </p:nvCxnSpPr>
          <p:spPr bwMode="auto">
            <a:xfrm>
              <a:off x="4886465" y="5733717"/>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32197" name="Straight Connector 32196">
              <a:extLst>
                <a:ext uri="{FF2B5EF4-FFF2-40B4-BE49-F238E27FC236}">
                  <a16:creationId xmlns:a16="http://schemas.microsoft.com/office/drawing/2014/main" id="{96FD45A0-7C94-F5C8-9560-F2D59B7101CD}"/>
                </a:ext>
              </a:extLst>
            </p:cNvPr>
            <p:cNvCxnSpPr>
              <a:cxnSpLocks/>
            </p:cNvCxnSpPr>
            <p:nvPr/>
          </p:nvCxnSpPr>
          <p:spPr bwMode="auto">
            <a:xfrm>
              <a:off x="5233365" y="5733717"/>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32198" name="Straight Connector 32197">
              <a:extLst>
                <a:ext uri="{FF2B5EF4-FFF2-40B4-BE49-F238E27FC236}">
                  <a16:creationId xmlns:a16="http://schemas.microsoft.com/office/drawing/2014/main" id="{65BE4C18-F23E-C49E-070C-AEC4D3BC1B21}"/>
                </a:ext>
              </a:extLst>
            </p:cNvPr>
            <p:cNvCxnSpPr>
              <a:cxnSpLocks/>
            </p:cNvCxnSpPr>
            <p:nvPr/>
          </p:nvCxnSpPr>
          <p:spPr bwMode="auto">
            <a:xfrm>
              <a:off x="5580265" y="5733717"/>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32199" name="Straight Connector 32198">
              <a:extLst>
                <a:ext uri="{FF2B5EF4-FFF2-40B4-BE49-F238E27FC236}">
                  <a16:creationId xmlns:a16="http://schemas.microsoft.com/office/drawing/2014/main" id="{83BD93DB-9005-7E47-FDA8-CEAC5FDE141C}"/>
                </a:ext>
              </a:extLst>
            </p:cNvPr>
            <p:cNvCxnSpPr>
              <a:cxnSpLocks/>
            </p:cNvCxnSpPr>
            <p:nvPr/>
          </p:nvCxnSpPr>
          <p:spPr bwMode="auto">
            <a:xfrm>
              <a:off x="5927165" y="5733717"/>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32200" name="Straight Connector 32199">
              <a:extLst>
                <a:ext uri="{FF2B5EF4-FFF2-40B4-BE49-F238E27FC236}">
                  <a16:creationId xmlns:a16="http://schemas.microsoft.com/office/drawing/2014/main" id="{6FBD92B3-2384-EDD3-77AA-A00BB4B05B5D}"/>
                </a:ext>
              </a:extLst>
            </p:cNvPr>
            <p:cNvCxnSpPr>
              <a:cxnSpLocks/>
            </p:cNvCxnSpPr>
            <p:nvPr/>
          </p:nvCxnSpPr>
          <p:spPr bwMode="auto">
            <a:xfrm>
              <a:off x="6274065" y="5733717"/>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32201" name="Straight Connector 32200">
              <a:extLst>
                <a:ext uri="{FF2B5EF4-FFF2-40B4-BE49-F238E27FC236}">
                  <a16:creationId xmlns:a16="http://schemas.microsoft.com/office/drawing/2014/main" id="{55D18217-742A-BB4E-C906-1F56D2F452F4}"/>
                </a:ext>
              </a:extLst>
            </p:cNvPr>
            <p:cNvCxnSpPr>
              <a:cxnSpLocks/>
            </p:cNvCxnSpPr>
            <p:nvPr/>
          </p:nvCxnSpPr>
          <p:spPr bwMode="auto">
            <a:xfrm>
              <a:off x="6620967" y="5733717"/>
              <a:ext cx="0" cy="64008"/>
            </a:xfrm>
            <a:prstGeom prst="line">
              <a:avLst/>
            </a:prstGeom>
            <a:noFill/>
            <a:ln w="12700" cap="flat" cmpd="sng" algn="ctr">
              <a:solidFill>
                <a:srgbClr val="000000"/>
              </a:solidFill>
              <a:prstDash val="solid"/>
              <a:round/>
              <a:headEnd type="none" w="med" len="med"/>
              <a:tailEnd type="none" w="med" len="med"/>
            </a:ln>
            <a:effectLst/>
          </p:spPr>
        </p:cxnSp>
      </p:grpSp>
      <p:sp>
        <p:nvSpPr>
          <p:cNvPr id="32202" name="TextBox 32201">
            <a:extLst>
              <a:ext uri="{FF2B5EF4-FFF2-40B4-BE49-F238E27FC236}">
                <a16:creationId xmlns:a16="http://schemas.microsoft.com/office/drawing/2014/main" id="{069D0EE2-F69C-F969-A1F9-85B2B2415F91}"/>
              </a:ext>
            </a:extLst>
          </p:cNvPr>
          <p:cNvSpPr txBox="1"/>
          <p:nvPr/>
        </p:nvSpPr>
        <p:spPr bwMode="auto">
          <a:xfrm>
            <a:off x="717797" y="5933427"/>
            <a:ext cx="59031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chemeClr val="tx1">
                    <a:lumMod val="75000"/>
                    <a:lumOff val="25000"/>
                  </a:schemeClr>
                </a:solidFill>
                <a:latin typeface="Poppins Medium" panose="00000600000000000000" pitchFamily="2" charset="0"/>
                <a:cs typeface="Poppins Medium" panose="00000600000000000000" pitchFamily="2" charset="0"/>
              </a:rPr>
              <a:t>Mo</a:t>
            </a:r>
          </a:p>
        </p:txBody>
      </p:sp>
      <p:sp>
        <p:nvSpPr>
          <p:cNvPr id="32203" name="TextBox 32202">
            <a:extLst>
              <a:ext uri="{FF2B5EF4-FFF2-40B4-BE49-F238E27FC236}">
                <a16:creationId xmlns:a16="http://schemas.microsoft.com/office/drawing/2014/main" id="{4A7AE031-99DC-E58E-FD28-D28C3D05CAA7}"/>
              </a:ext>
            </a:extLst>
          </p:cNvPr>
          <p:cNvSpPr txBox="1"/>
          <p:nvPr/>
        </p:nvSpPr>
        <p:spPr bwMode="auto">
          <a:xfrm>
            <a:off x="6388621"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51</a:t>
            </a:r>
          </a:p>
        </p:txBody>
      </p:sp>
      <p:sp>
        <p:nvSpPr>
          <p:cNvPr id="32204" name="TextBox 32203">
            <a:extLst>
              <a:ext uri="{FF2B5EF4-FFF2-40B4-BE49-F238E27FC236}">
                <a16:creationId xmlns:a16="http://schemas.microsoft.com/office/drawing/2014/main" id="{7E2BB5B7-2F86-229B-C3E1-B661A4A56BB1}"/>
              </a:ext>
            </a:extLst>
          </p:cNvPr>
          <p:cNvSpPr txBox="1"/>
          <p:nvPr/>
        </p:nvSpPr>
        <p:spPr bwMode="auto">
          <a:xfrm>
            <a:off x="473878"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0</a:t>
            </a:r>
          </a:p>
        </p:txBody>
      </p:sp>
      <p:sp>
        <p:nvSpPr>
          <p:cNvPr id="32205" name="TextBox 32204">
            <a:extLst>
              <a:ext uri="{FF2B5EF4-FFF2-40B4-BE49-F238E27FC236}">
                <a16:creationId xmlns:a16="http://schemas.microsoft.com/office/drawing/2014/main" id="{99A7DE8F-2E4B-9F34-5DD8-C318232853BD}"/>
              </a:ext>
            </a:extLst>
          </p:cNvPr>
          <p:cNvSpPr txBox="1"/>
          <p:nvPr/>
        </p:nvSpPr>
        <p:spPr bwMode="auto">
          <a:xfrm>
            <a:off x="821804"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3</a:t>
            </a:r>
          </a:p>
        </p:txBody>
      </p:sp>
      <p:sp>
        <p:nvSpPr>
          <p:cNvPr id="32206" name="TextBox 32205">
            <a:extLst>
              <a:ext uri="{FF2B5EF4-FFF2-40B4-BE49-F238E27FC236}">
                <a16:creationId xmlns:a16="http://schemas.microsoft.com/office/drawing/2014/main" id="{D2C25159-C0F3-B9B8-8305-82F23956BFCA}"/>
              </a:ext>
            </a:extLst>
          </p:cNvPr>
          <p:cNvSpPr txBox="1"/>
          <p:nvPr/>
        </p:nvSpPr>
        <p:spPr bwMode="auto">
          <a:xfrm>
            <a:off x="1169730"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6</a:t>
            </a:r>
          </a:p>
        </p:txBody>
      </p:sp>
      <p:sp>
        <p:nvSpPr>
          <p:cNvPr id="32207" name="TextBox 32206">
            <a:extLst>
              <a:ext uri="{FF2B5EF4-FFF2-40B4-BE49-F238E27FC236}">
                <a16:creationId xmlns:a16="http://schemas.microsoft.com/office/drawing/2014/main" id="{43DD9016-9DA3-D398-41FC-0C48C5FF1650}"/>
              </a:ext>
            </a:extLst>
          </p:cNvPr>
          <p:cNvSpPr txBox="1"/>
          <p:nvPr/>
        </p:nvSpPr>
        <p:spPr bwMode="auto">
          <a:xfrm>
            <a:off x="1517656"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9</a:t>
            </a:r>
          </a:p>
        </p:txBody>
      </p:sp>
      <p:sp>
        <p:nvSpPr>
          <p:cNvPr id="32208" name="TextBox 32207">
            <a:extLst>
              <a:ext uri="{FF2B5EF4-FFF2-40B4-BE49-F238E27FC236}">
                <a16:creationId xmlns:a16="http://schemas.microsoft.com/office/drawing/2014/main" id="{7D0B739E-2327-91F7-3A0B-6B03DC3FBCB8}"/>
              </a:ext>
            </a:extLst>
          </p:cNvPr>
          <p:cNvSpPr txBox="1"/>
          <p:nvPr/>
        </p:nvSpPr>
        <p:spPr bwMode="auto">
          <a:xfrm>
            <a:off x="1865582"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12</a:t>
            </a:r>
          </a:p>
        </p:txBody>
      </p:sp>
      <p:sp>
        <p:nvSpPr>
          <p:cNvPr id="32209" name="TextBox 32208">
            <a:extLst>
              <a:ext uri="{FF2B5EF4-FFF2-40B4-BE49-F238E27FC236}">
                <a16:creationId xmlns:a16="http://schemas.microsoft.com/office/drawing/2014/main" id="{4DFD1DBA-9CEA-CD1A-2B2D-AA6743C2A653}"/>
              </a:ext>
            </a:extLst>
          </p:cNvPr>
          <p:cNvSpPr txBox="1"/>
          <p:nvPr/>
        </p:nvSpPr>
        <p:spPr bwMode="auto">
          <a:xfrm>
            <a:off x="2213508"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15</a:t>
            </a:r>
          </a:p>
        </p:txBody>
      </p:sp>
      <p:sp>
        <p:nvSpPr>
          <p:cNvPr id="32210" name="TextBox 32209">
            <a:extLst>
              <a:ext uri="{FF2B5EF4-FFF2-40B4-BE49-F238E27FC236}">
                <a16:creationId xmlns:a16="http://schemas.microsoft.com/office/drawing/2014/main" id="{4EA4EDB4-D872-7111-6C52-668D21529412}"/>
              </a:ext>
            </a:extLst>
          </p:cNvPr>
          <p:cNvSpPr txBox="1"/>
          <p:nvPr/>
        </p:nvSpPr>
        <p:spPr bwMode="auto">
          <a:xfrm>
            <a:off x="2561434"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18</a:t>
            </a:r>
          </a:p>
        </p:txBody>
      </p:sp>
      <p:sp>
        <p:nvSpPr>
          <p:cNvPr id="32211" name="TextBox 32210">
            <a:extLst>
              <a:ext uri="{FF2B5EF4-FFF2-40B4-BE49-F238E27FC236}">
                <a16:creationId xmlns:a16="http://schemas.microsoft.com/office/drawing/2014/main" id="{88E1A096-2506-DD71-DACE-D62309ACD6A0}"/>
              </a:ext>
            </a:extLst>
          </p:cNvPr>
          <p:cNvSpPr txBox="1"/>
          <p:nvPr/>
        </p:nvSpPr>
        <p:spPr bwMode="auto">
          <a:xfrm>
            <a:off x="2909360"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21</a:t>
            </a:r>
          </a:p>
        </p:txBody>
      </p:sp>
      <p:sp>
        <p:nvSpPr>
          <p:cNvPr id="32212" name="TextBox 32211">
            <a:extLst>
              <a:ext uri="{FF2B5EF4-FFF2-40B4-BE49-F238E27FC236}">
                <a16:creationId xmlns:a16="http://schemas.microsoft.com/office/drawing/2014/main" id="{CBD12E56-B4D6-D38D-6E7C-EEFBBF9BE894}"/>
              </a:ext>
            </a:extLst>
          </p:cNvPr>
          <p:cNvSpPr txBox="1"/>
          <p:nvPr/>
        </p:nvSpPr>
        <p:spPr bwMode="auto">
          <a:xfrm>
            <a:off x="3257286"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24</a:t>
            </a:r>
          </a:p>
        </p:txBody>
      </p:sp>
      <p:sp>
        <p:nvSpPr>
          <p:cNvPr id="32213" name="TextBox 32212">
            <a:extLst>
              <a:ext uri="{FF2B5EF4-FFF2-40B4-BE49-F238E27FC236}">
                <a16:creationId xmlns:a16="http://schemas.microsoft.com/office/drawing/2014/main" id="{02172B20-6EF5-A7FC-6927-2A05C6434FAA}"/>
              </a:ext>
            </a:extLst>
          </p:cNvPr>
          <p:cNvSpPr txBox="1"/>
          <p:nvPr/>
        </p:nvSpPr>
        <p:spPr bwMode="auto">
          <a:xfrm>
            <a:off x="3605212"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27</a:t>
            </a:r>
          </a:p>
        </p:txBody>
      </p:sp>
      <p:sp>
        <p:nvSpPr>
          <p:cNvPr id="32214" name="TextBox 32213">
            <a:extLst>
              <a:ext uri="{FF2B5EF4-FFF2-40B4-BE49-F238E27FC236}">
                <a16:creationId xmlns:a16="http://schemas.microsoft.com/office/drawing/2014/main" id="{7AAD92C4-0BD5-5DC9-8D56-51AEAD8C30BE}"/>
              </a:ext>
            </a:extLst>
          </p:cNvPr>
          <p:cNvSpPr txBox="1"/>
          <p:nvPr/>
        </p:nvSpPr>
        <p:spPr bwMode="auto">
          <a:xfrm>
            <a:off x="3953138"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30</a:t>
            </a:r>
          </a:p>
        </p:txBody>
      </p:sp>
      <p:sp>
        <p:nvSpPr>
          <p:cNvPr id="32215" name="TextBox 32214">
            <a:extLst>
              <a:ext uri="{FF2B5EF4-FFF2-40B4-BE49-F238E27FC236}">
                <a16:creationId xmlns:a16="http://schemas.microsoft.com/office/drawing/2014/main" id="{9D9E1F78-3D76-F8D4-3A01-14CEB25AF360}"/>
              </a:ext>
            </a:extLst>
          </p:cNvPr>
          <p:cNvSpPr txBox="1"/>
          <p:nvPr/>
        </p:nvSpPr>
        <p:spPr bwMode="auto">
          <a:xfrm>
            <a:off x="4301064"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33</a:t>
            </a:r>
          </a:p>
        </p:txBody>
      </p:sp>
      <p:sp>
        <p:nvSpPr>
          <p:cNvPr id="32216" name="TextBox 32215">
            <a:extLst>
              <a:ext uri="{FF2B5EF4-FFF2-40B4-BE49-F238E27FC236}">
                <a16:creationId xmlns:a16="http://schemas.microsoft.com/office/drawing/2014/main" id="{3D66CEED-AFF3-7C6E-4A99-70BC1DDA877F}"/>
              </a:ext>
            </a:extLst>
          </p:cNvPr>
          <p:cNvSpPr txBox="1"/>
          <p:nvPr/>
        </p:nvSpPr>
        <p:spPr bwMode="auto">
          <a:xfrm>
            <a:off x="4648990"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36</a:t>
            </a:r>
          </a:p>
        </p:txBody>
      </p:sp>
      <p:sp>
        <p:nvSpPr>
          <p:cNvPr id="32217" name="TextBox 32216">
            <a:extLst>
              <a:ext uri="{FF2B5EF4-FFF2-40B4-BE49-F238E27FC236}">
                <a16:creationId xmlns:a16="http://schemas.microsoft.com/office/drawing/2014/main" id="{1347A505-D6EF-93DC-B300-5A91F2732232}"/>
              </a:ext>
            </a:extLst>
          </p:cNvPr>
          <p:cNvSpPr txBox="1"/>
          <p:nvPr/>
        </p:nvSpPr>
        <p:spPr bwMode="auto">
          <a:xfrm>
            <a:off x="4996916"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39</a:t>
            </a:r>
          </a:p>
        </p:txBody>
      </p:sp>
      <p:sp>
        <p:nvSpPr>
          <p:cNvPr id="32218" name="TextBox 32217">
            <a:extLst>
              <a:ext uri="{FF2B5EF4-FFF2-40B4-BE49-F238E27FC236}">
                <a16:creationId xmlns:a16="http://schemas.microsoft.com/office/drawing/2014/main" id="{0EDFC05E-CBB6-F1FF-8875-4C4A11E8E94F}"/>
              </a:ext>
            </a:extLst>
          </p:cNvPr>
          <p:cNvSpPr txBox="1"/>
          <p:nvPr/>
        </p:nvSpPr>
        <p:spPr bwMode="auto">
          <a:xfrm>
            <a:off x="5344842"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42</a:t>
            </a:r>
          </a:p>
        </p:txBody>
      </p:sp>
      <p:sp>
        <p:nvSpPr>
          <p:cNvPr id="32219" name="TextBox 32218">
            <a:extLst>
              <a:ext uri="{FF2B5EF4-FFF2-40B4-BE49-F238E27FC236}">
                <a16:creationId xmlns:a16="http://schemas.microsoft.com/office/drawing/2014/main" id="{6CA3E4D0-72D5-9E31-AECA-3A555EDDFB00}"/>
              </a:ext>
            </a:extLst>
          </p:cNvPr>
          <p:cNvSpPr txBox="1"/>
          <p:nvPr/>
        </p:nvSpPr>
        <p:spPr bwMode="auto">
          <a:xfrm>
            <a:off x="5692768"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45</a:t>
            </a:r>
          </a:p>
        </p:txBody>
      </p:sp>
      <p:sp>
        <p:nvSpPr>
          <p:cNvPr id="32220" name="TextBox 32219">
            <a:extLst>
              <a:ext uri="{FF2B5EF4-FFF2-40B4-BE49-F238E27FC236}">
                <a16:creationId xmlns:a16="http://schemas.microsoft.com/office/drawing/2014/main" id="{1ADE70BD-4AF7-7624-AD71-8192D2DBB264}"/>
              </a:ext>
            </a:extLst>
          </p:cNvPr>
          <p:cNvSpPr txBox="1"/>
          <p:nvPr/>
        </p:nvSpPr>
        <p:spPr bwMode="auto">
          <a:xfrm>
            <a:off x="6040694" y="5747888"/>
            <a:ext cx="4878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100" dirty="0">
                <a:latin typeface="Poppins" panose="00000500000000000000" pitchFamily="2" charset="0"/>
                <a:cs typeface="Poppins" panose="00000500000000000000" pitchFamily="2" charset="0"/>
              </a:rPr>
              <a:t>48</a:t>
            </a:r>
          </a:p>
        </p:txBody>
      </p:sp>
      <p:sp>
        <p:nvSpPr>
          <p:cNvPr id="32221" name="TextBox 32220">
            <a:extLst>
              <a:ext uri="{FF2B5EF4-FFF2-40B4-BE49-F238E27FC236}">
                <a16:creationId xmlns:a16="http://schemas.microsoft.com/office/drawing/2014/main" id="{796FE29E-60F8-CFDC-ADA1-33840005B211}"/>
              </a:ext>
            </a:extLst>
          </p:cNvPr>
          <p:cNvSpPr txBox="1"/>
          <p:nvPr/>
        </p:nvSpPr>
        <p:spPr bwMode="auto">
          <a:xfrm rot="16200000">
            <a:off x="-1749991" y="3453328"/>
            <a:ext cx="4269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chemeClr val="tx1">
                    <a:lumMod val="75000"/>
                    <a:lumOff val="25000"/>
                  </a:schemeClr>
                </a:solidFill>
                <a:latin typeface="Poppins Medium" panose="00000600000000000000" pitchFamily="2" charset="0"/>
                <a:cs typeface="Poppins Medium" panose="00000600000000000000" pitchFamily="2" charset="0"/>
              </a:rPr>
              <a:t>Subjects</a:t>
            </a:r>
          </a:p>
        </p:txBody>
      </p:sp>
      <p:grpSp>
        <p:nvGrpSpPr>
          <p:cNvPr id="32222" name="Group 32221">
            <a:extLst>
              <a:ext uri="{FF2B5EF4-FFF2-40B4-BE49-F238E27FC236}">
                <a16:creationId xmlns:a16="http://schemas.microsoft.com/office/drawing/2014/main" id="{9937293E-C774-138D-2146-9208E6623288}"/>
              </a:ext>
            </a:extLst>
          </p:cNvPr>
          <p:cNvGrpSpPr/>
          <p:nvPr/>
        </p:nvGrpSpPr>
        <p:grpSpPr>
          <a:xfrm>
            <a:off x="664617" y="1532107"/>
            <a:ext cx="60214" cy="4153382"/>
            <a:chOff x="715209" y="1857736"/>
            <a:chExt cx="60214" cy="4153382"/>
          </a:xfrm>
        </p:grpSpPr>
        <p:cxnSp>
          <p:nvCxnSpPr>
            <p:cNvPr id="32223" name="Straight Connector 32222">
              <a:extLst>
                <a:ext uri="{FF2B5EF4-FFF2-40B4-BE49-F238E27FC236}">
                  <a16:creationId xmlns:a16="http://schemas.microsoft.com/office/drawing/2014/main" id="{89768EC1-8266-4BAD-1E60-C98C38B6990F}"/>
                </a:ext>
              </a:extLst>
            </p:cNvPr>
            <p:cNvCxnSpPr>
              <a:cxnSpLocks/>
            </p:cNvCxnSpPr>
            <p:nvPr/>
          </p:nvCxnSpPr>
          <p:spPr bwMode="auto">
            <a:xfrm flipH="1">
              <a:off x="715209" y="185773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24" name="Straight Connector 32223">
              <a:extLst>
                <a:ext uri="{FF2B5EF4-FFF2-40B4-BE49-F238E27FC236}">
                  <a16:creationId xmlns:a16="http://schemas.microsoft.com/office/drawing/2014/main" id="{D14A44FE-E46B-4EF3-9808-CAC8D9E25485}"/>
                </a:ext>
              </a:extLst>
            </p:cNvPr>
            <p:cNvCxnSpPr>
              <a:cxnSpLocks/>
            </p:cNvCxnSpPr>
            <p:nvPr/>
          </p:nvCxnSpPr>
          <p:spPr bwMode="auto">
            <a:xfrm flipH="1">
              <a:off x="715209" y="203447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25" name="Straight Connector 32224">
              <a:extLst>
                <a:ext uri="{FF2B5EF4-FFF2-40B4-BE49-F238E27FC236}">
                  <a16:creationId xmlns:a16="http://schemas.microsoft.com/office/drawing/2014/main" id="{88A41FD9-C212-AE09-23D1-A94335172A37}"/>
                </a:ext>
              </a:extLst>
            </p:cNvPr>
            <p:cNvCxnSpPr>
              <a:cxnSpLocks/>
            </p:cNvCxnSpPr>
            <p:nvPr/>
          </p:nvCxnSpPr>
          <p:spPr bwMode="auto">
            <a:xfrm flipH="1">
              <a:off x="715209" y="194610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26" name="Straight Connector 32225">
              <a:extLst>
                <a:ext uri="{FF2B5EF4-FFF2-40B4-BE49-F238E27FC236}">
                  <a16:creationId xmlns:a16="http://schemas.microsoft.com/office/drawing/2014/main" id="{764B662D-2CE3-062F-62D4-5AFC329EAD61}"/>
                </a:ext>
              </a:extLst>
            </p:cNvPr>
            <p:cNvCxnSpPr>
              <a:cxnSpLocks/>
            </p:cNvCxnSpPr>
            <p:nvPr/>
          </p:nvCxnSpPr>
          <p:spPr bwMode="auto">
            <a:xfrm flipH="1">
              <a:off x="715209" y="229958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27" name="Straight Connector 32226">
              <a:extLst>
                <a:ext uri="{FF2B5EF4-FFF2-40B4-BE49-F238E27FC236}">
                  <a16:creationId xmlns:a16="http://schemas.microsoft.com/office/drawing/2014/main" id="{FAE59A7D-463B-CC37-56F8-41341AFF4B67}"/>
                </a:ext>
              </a:extLst>
            </p:cNvPr>
            <p:cNvCxnSpPr>
              <a:cxnSpLocks/>
            </p:cNvCxnSpPr>
            <p:nvPr/>
          </p:nvCxnSpPr>
          <p:spPr bwMode="auto">
            <a:xfrm flipH="1">
              <a:off x="715209" y="256469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28" name="Straight Connector 32227">
              <a:extLst>
                <a:ext uri="{FF2B5EF4-FFF2-40B4-BE49-F238E27FC236}">
                  <a16:creationId xmlns:a16="http://schemas.microsoft.com/office/drawing/2014/main" id="{BDEC90FF-0F96-89A8-2A0F-0342BE99A9EB}"/>
                </a:ext>
              </a:extLst>
            </p:cNvPr>
            <p:cNvCxnSpPr>
              <a:cxnSpLocks/>
            </p:cNvCxnSpPr>
            <p:nvPr/>
          </p:nvCxnSpPr>
          <p:spPr bwMode="auto">
            <a:xfrm flipH="1">
              <a:off x="715209" y="282980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29" name="Straight Connector 32228">
              <a:extLst>
                <a:ext uri="{FF2B5EF4-FFF2-40B4-BE49-F238E27FC236}">
                  <a16:creationId xmlns:a16="http://schemas.microsoft.com/office/drawing/2014/main" id="{70706FDC-B10C-E6DD-CEEE-E1640267F222}"/>
                </a:ext>
              </a:extLst>
            </p:cNvPr>
            <p:cNvCxnSpPr>
              <a:cxnSpLocks/>
            </p:cNvCxnSpPr>
            <p:nvPr/>
          </p:nvCxnSpPr>
          <p:spPr bwMode="auto">
            <a:xfrm flipH="1">
              <a:off x="715209" y="309491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30" name="Straight Connector 32229">
              <a:extLst>
                <a:ext uri="{FF2B5EF4-FFF2-40B4-BE49-F238E27FC236}">
                  <a16:creationId xmlns:a16="http://schemas.microsoft.com/office/drawing/2014/main" id="{6152A2B0-84BD-382D-32D7-45E5699C058D}"/>
                </a:ext>
              </a:extLst>
            </p:cNvPr>
            <p:cNvCxnSpPr>
              <a:cxnSpLocks/>
            </p:cNvCxnSpPr>
            <p:nvPr/>
          </p:nvCxnSpPr>
          <p:spPr bwMode="auto">
            <a:xfrm flipH="1">
              <a:off x="715209" y="336002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31" name="Straight Connector 32230">
              <a:extLst>
                <a:ext uri="{FF2B5EF4-FFF2-40B4-BE49-F238E27FC236}">
                  <a16:creationId xmlns:a16="http://schemas.microsoft.com/office/drawing/2014/main" id="{C0306B0D-50FC-0CBF-A6C5-B84826CD8470}"/>
                </a:ext>
              </a:extLst>
            </p:cNvPr>
            <p:cNvCxnSpPr>
              <a:cxnSpLocks/>
            </p:cNvCxnSpPr>
            <p:nvPr/>
          </p:nvCxnSpPr>
          <p:spPr bwMode="auto">
            <a:xfrm flipH="1">
              <a:off x="715209" y="362513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32" name="Straight Connector 32231">
              <a:extLst>
                <a:ext uri="{FF2B5EF4-FFF2-40B4-BE49-F238E27FC236}">
                  <a16:creationId xmlns:a16="http://schemas.microsoft.com/office/drawing/2014/main" id="{BBAF690C-4799-96BB-5F1C-147DE7DCF441}"/>
                </a:ext>
              </a:extLst>
            </p:cNvPr>
            <p:cNvCxnSpPr>
              <a:cxnSpLocks/>
            </p:cNvCxnSpPr>
            <p:nvPr/>
          </p:nvCxnSpPr>
          <p:spPr bwMode="auto">
            <a:xfrm flipH="1">
              <a:off x="715209" y="389024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33" name="Straight Connector 32232">
              <a:extLst>
                <a:ext uri="{FF2B5EF4-FFF2-40B4-BE49-F238E27FC236}">
                  <a16:creationId xmlns:a16="http://schemas.microsoft.com/office/drawing/2014/main" id="{9D401D29-DEF6-E47E-E11B-70B228C83188}"/>
                </a:ext>
              </a:extLst>
            </p:cNvPr>
            <p:cNvCxnSpPr>
              <a:cxnSpLocks/>
            </p:cNvCxnSpPr>
            <p:nvPr/>
          </p:nvCxnSpPr>
          <p:spPr bwMode="auto">
            <a:xfrm flipH="1">
              <a:off x="715209" y="415535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34" name="Straight Connector 32233">
              <a:extLst>
                <a:ext uri="{FF2B5EF4-FFF2-40B4-BE49-F238E27FC236}">
                  <a16:creationId xmlns:a16="http://schemas.microsoft.com/office/drawing/2014/main" id="{3E771038-3F97-08EF-32F3-A7524B45B8F4}"/>
                </a:ext>
              </a:extLst>
            </p:cNvPr>
            <p:cNvCxnSpPr>
              <a:cxnSpLocks/>
            </p:cNvCxnSpPr>
            <p:nvPr/>
          </p:nvCxnSpPr>
          <p:spPr bwMode="auto">
            <a:xfrm flipH="1">
              <a:off x="715209" y="442046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35" name="Straight Connector 32234">
              <a:extLst>
                <a:ext uri="{FF2B5EF4-FFF2-40B4-BE49-F238E27FC236}">
                  <a16:creationId xmlns:a16="http://schemas.microsoft.com/office/drawing/2014/main" id="{8739B2BB-D8E3-E9CC-F6B4-DE10402B8F0B}"/>
                </a:ext>
              </a:extLst>
            </p:cNvPr>
            <p:cNvCxnSpPr>
              <a:cxnSpLocks/>
            </p:cNvCxnSpPr>
            <p:nvPr/>
          </p:nvCxnSpPr>
          <p:spPr bwMode="auto">
            <a:xfrm flipH="1">
              <a:off x="715209" y="468557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36" name="Straight Connector 32235">
              <a:extLst>
                <a:ext uri="{FF2B5EF4-FFF2-40B4-BE49-F238E27FC236}">
                  <a16:creationId xmlns:a16="http://schemas.microsoft.com/office/drawing/2014/main" id="{F11E3491-3213-520B-DE3B-E57F378BCAA6}"/>
                </a:ext>
              </a:extLst>
            </p:cNvPr>
            <p:cNvCxnSpPr>
              <a:cxnSpLocks/>
            </p:cNvCxnSpPr>
            <p:nvPr/>
          </p:nvCxnSpPr>
          <p:spPr bwMode="auto">
            <a:xfrm flipH="1">
              <a:off x="715209" y="495068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37" name="Straight Connector 32236">
              <a:extLst>
                <a:ext uri="{FF2B5EF4-FFF2-40B4-BE49-F238E27FC236}">
                  <a16:creationId xmlns:a16="http://schemas.microsoft.com/office/drawing/2014/main" id="{E6C4F0F2-34F2-7E3F-2606-6CBD8E4DAFC6}"/>
                </a:ext>
              </a:extLst>
            </p:cNvPr>
            <p:cNvCxnSpPr>
              <a:cxnSpLocks/>
            </p:cNvCxnSpPr>
            <p:nvPr/>
          </p:nvCxnSpPr>
          <p:spPr bwMode="auto">
            <a:xfrm flipH="1">
              <a:off x="715209" y="512742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38" name="Straight Connector 32237">
              <a:extLst>
                <a:ext uri="{FF2B5EF4-FFF2-40B4-BE49-F238E27FC236}">
                  <a16:creationId xmlns:a16="http://schemas.microsoft.com/office/drawing/2014/main" id="{40901ECE-9CB3-E198-7360-282150232F27}"/>
                </a:ext>
              </a:extLst>
            </p:cNvPr>
            <p:cNvCxnSpPr>
              <a:cxnSpLocks/>
            </p:cNvCxnSpPr>
            <p:nvPr/>
          </p:nvCxnSpPr>
          <p:spPr bwMode="auto">
            <a:xfrm flipH="1">
              <a:off x="715209" y="530416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39" name="Straight Connector 32238">
              <a:extLst>
                <a:ext uri="{FF2B5EF4-FFF2-40B4-BE49-F238E27FC236}">
                  <a16:creationId xmlns:a16="http://schemas.microsoft.com/office/drawing/2014/main" id="{901986A9-D308-2432-C2B1-89DFAE611F3F}"/>
                </a:ext>
              </a:extLst>
            </p:cNvPr>
            <p:cNvCxnSpPr>
              <a:cxnSpLocks/>
            </p:cNvCxnSpPr>
            <p:nvPr/>
          </p:nvCxnSpPr>
          <p:spPr bwMode="auto">
            <a:xfrm flipH="1">
              <a:off x="715209" y="548090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40" name="Straight Connector 32239">
              <a:extLst>
                <a:ext uri="{FF2B5EF4-FFF2-40B4-BE49-F238E27FC236}">
                  <a16:creationId xmlns:a16="http://schemas.microsoft.com/office/drawing/2014/main" id="{5484E689-6A95-AADD-4BBC-06D0E58C3620}"/>
                </a:ext>
              </a:extLst>
            </p:cNvPr>
            <p:cNvCxnSpPr>
              <a:cxnSpLocks/>
            </p:cNvCxnSpPr>
            <p:nvPr/>
          </p:nvCxnSpPr>
          <p:spPr bwMode="auto">
            <a:xfrm flipH="1">
              <a:off x="715209" y="565764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41" name="Straight Connector 32240">
              <a:extLst>
                <a:ext uri="{FF2B5EF4-FFF2-40B4-BE49-F238E27FC236}">
                  <a16:creationId xmlns:a16="http://schemas.microsoft.com/office/drawing/2014/main" id="{0CD35D3A-F0A9-0F54-DD95-69A60C2F2740}"/>
                </a:ext>
              </a:extLst>
            </p:cNvPr>
            <p:cNvCxnSpPr>
              <a:cxnSpLocks/>
            </p:cNvCxnSpPr>
            <p:nvPr/>
          </p:nvCxnSpPr>
          <p:spPr bwMode="auto">
            <a:xfrm flipH="1">
              <a:off x="715209" y="583438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42" name="Straight Connector 32241">
              <a:extLst>
                <a:ext uri="{FF2B5EF4-FFF2-40B4-BE49-F238E27FC236}">
                  <a16:creationId xmlns:a16="http://schemas.microsoft.com/office/drawing/2014/main" id="{3718D447-6412-88D8-9295-DEF8FDAB8217}"/>
                </a:ext>
              </a:extLst>
            </p:cNvPr>
            <p:cNvCxnSpPr>
              <a:cxnSpLocks/>
            </p:cNvCxnSpPr>
            <p:nvPr/>
          </p:nvCxnSpPr>
          <p:spPr bwMode="auto">
            <a:xfrm flipH="1">
              <a:off x="715209" y="212284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43" name="Straight Connector 32242">
              <a:extLst>
                <a:ext uri="{FF2B5EF4-FFF2-40B4-BE49-F238E27FC236}">
                  <a16:creationId xmlns:a16="http://schemas.microsoft.com/office/drawing/2014/main" id="{08BCD3C6-4BA9-C969-06A4-52663E7D4AF3}"/>
                </a:ext>
              </a:extLst>
            </p:cNvPr>
            <p:cNvCxnSpPr>
              <a:cxnSpLocks/>
            </p:cNvCxnSpPr>
            <p:nvPr/>
          </p:nvCxnSpPr>
          <p:spPr bwMode="auto">
            <a:xfrm flipH="1">
              <a:off x="715209" y="221121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44" name="Straight Connector 32243">
              <a:extLst>
                <a:ext uri="{FF2B5EF4-FFF2-40B4-BE49-F238E27FC236}">
                  <a16:creationId xmlns:a16="http://schemas.microsoft.com/office/drawing/2014/main" id="{FCA4BDCB-2AEC-EDC0-C973-E1F9CD6A736B}"/>
                </a:ext>
              </a:extLst>
            </p:cNvPr>
            <p:cNvCxnSpPr>
              <a:cxnSpLocks/>
            </p:cNvCxnSpPr>
            <p:nvPr/>
          </p:nvCxnSpPr>
          <p:spPr bwMode="auto">
            <a:xfrm flipH="1">
              <a:off x="715209" y="238795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45" name="Straight Connector 32244">
              <a:extLst>
                <a:ext uri="{FF2B5EF4-FFF2-40B4-BE49-F238E27FC236}">
                  <a16:creationId xmlns:a16="http://schemas.microsoft.com/office/drawing/2014/main" id="{7C69632D-135B-376B-92F6-1D2E32869269}"/>
                </a:ext>
              </a:extLst>
            </p:cNvPr>
            <p:cNvCxnSpPr>
              <a:cxnSpLocks/>
            </p:cNvCxnSpPr>
            <p:nvPr/>
          </p:nvCxnSpPr>
          <p:spPr bwMode="auto">
            <a:xfrm flipH="1">
              <a:off x="715209" y="265306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46" name="Straight Connector 32245">
              <a:extLst>
                <a:ext uri="{FF2B5EF4-FFF2-40B4-BE49-F238E27FC236}">
                  <a16:creationId xmlns:a16="http://schemas.microsoft.com/office/drawing/2014/main" id="{0EEB79DC-01C4-A616-894F-3180834F5664}"/>
                </a:ext>
              </a:extLst>
            </p:cNvPr>
            <p:cNvCxnSpPr>
              <a:cxnSpLocks/>
            </p:cNvCxnSpPr>
            <p:nvPr/>
          </p:nvCxnSpPr>
          <p:spPr bwMode="auto">
            <a:xfrm flipH="1">
              <a:off x="715209" y="291817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47" name="Straight Connector 32246">
              <a:extLst>
                <a:ext uri="{FF2B5EF4-FFF2-40B4-BE49-F238E27FC236}">
                  <a16:creationId xmlns:a16="http://schemas.microsoft.com/office/drawing/2014/main" id="{7DCE3BFC-3700-62FC-0689-B61B0721D4AD}"/>
                </a:ext>
              </a:extLst>
            </p:cNvPr>
            <p:cNvCxnSpPr>
              <a:cxnSpLocks/>
            </p:cNvCxnSpPr>
            <p:nvPr/>
          </p:nvCxnSpPr>
          <p:spPr bwMode="auto">
            <a:xfrm flipH="1">
              <a:off x="715209" y="318328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48" name="Straight Connector 32247">
              <a:extLst>
                <a:ext uri="{FF2B5EF4-FFF2-40B4-BE49-F238E27FC236}">
                  <a16:creationId xmlns:a16="http://schemas.microsoft.com/office/drawing/2014/main" id="{81CFAF4E-A59C-8CDB-ABA5-7260D16A330A}"/>
                </a:ext>
              </a:extLst>
            </p:cNvPr>
            <p:cNvCxnSpPr>
              <a:cxnSpLocks/>
            </p:cNvCxnSpPr>
            <p:nvPr/>
          </p:nvCxnSpPr>
          <p:spPr bwMode="auto">
            <a:xfrm flipH="1">
              <a:off x="715209" y="344839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49" name="Straight Connector 32248">
              <a:extLst>
                <a:ext uri="{FF2B5EF4-FFF2-40B4-BE49-F238E27FC236}">
                  <a16:creationId xmlns:a16="http://schemas.microsoft.com/office/drawing/2014/main" id="{C55DB383-5B99-C14B-E6A5-61E13F32A6EB}"/>
                </a:ext>
              </a:extLst>
            </p:cNvPr>
            <p:cNvCxnSpPr>
              <a:cxnSpLocks/>
            </p:cNvCxnSpPr>
            <p:nvPr/>
          </p:nvCxnSpPr>
          <p:spPr bwMode="auto">
            <a:xfrm flipH="1">
              <a:off x="715209" y="371350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50" name="Straight Connector 32249">
              <a:extLst>
                <a:ext uri="{FF2B5EF4-FFF2-40B4-BE49-F238E27FC236}">
                  <a16:creationId xmlns:a16="http://schemas.microsoft.com/office/drawing/2014/main" id="{3C1F3885-5597-E5C2-5CA0-8F13BD96E87D}"/>
                </a:ext>
              </a:extLst>
            </p:cNvPr>
            <p:cNvCxnSpPr>
              <a:cxnSpLocks/>
            </p:cNvCxnSpPr>
            <p:nvPr/>
          </p:nvCxnSpPr>
          <p:spPr bwMode="auto">
            <a:xfrm flipH="1">
              <a:off x="715209" y="397861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51" name="Straight Connector 32250">
              <a:extLst>
                <a:ext uri="{FF2B5EF4-FFF2-40B4-BE49-F238E27FC236}">
                  <a16:creationId xmlns:a16="http://schemas.microsoft.com/office/drawing/2014/main" id="{6EEC5DE4-8064-C2CD-9587-1C306E2A7703}"/>
                </a:ext>
              </a:extLst>
            </p:cNvPr>
            <p:cNvCxnSpPr>
              <a:cxnSpLocks/>
            </p:cNvCxnSpPr>
            <p:nvPr/>
          </p:nvCxnSpPr>
          <p:spPr bwMode="auto">
            <a:xfrm flipH="1">
              <a:off x="715209" y="424372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52" name="Straight Connector 32251">
              <a:extLst>
                <a:ext uri="{FF2B5EF4-FFF2-40B4-BE49-F238E27FC236}">
                  <a16:creationId xmlns:a16="http://schemas.microsoft.com/office/drawing/2014/main" id="{69620FF4-D434-D098-98D8-80167A461459}"/>
                </a:ext>
              </a:extLst>
            </p:cNvPr>
            <p:cNvCxnSpPr>
              <a:cxnSpLocks/>
            </p:cNvCxnSpPr>
            <p:nvPr/>
          </p:nvCxnSpPr>
          <p:spPr bwMode="auto">
            <a:xfrm flipH="1">
              <a:off x="715209" y="450883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53" name="Straight Connector 32252">
              <a:extLst>
                <a:ext uri="{FF2B5EF4-FFF2-40B4-BE49-F238E27FC236}">
                  <a16:creationId xmlns:a16="http://schemas.microsoft.com/office/drawing/2014/main" id="{AE670B33-37B0-A956-9336-0E392FE4A2C9}"/>
                </a:ext>
              </a:extLst>
            </p:cNvPr>
            <p:cNvCxnSpPr>
              <a:cxnSpLocks/>
            </p:cNvCxnSpPr>
            <p:nvPr/>
          </p:nvCxnSpPr>
          <p:spPr bwMode="auto">
            <a:xfrm flipH="1">
              <a:off x="715209" y="477394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54" name="Straight Connector 32253">
              <a:extLst>
                <a:ext uri="{FF2B5EF4-FFF2-40B4-BE49-F238E27FC236}">
                  <a16:creationId xmlns:a16="http://schemas.microsoft.com/office/drawing/2014/main" id="{5F1927F8-A248-8E59-6842-7121354A770F}"/>
                </a:ext>
              </a:extLst>
            </p:cNvPr>
            <p:cNvCxnSpPr>
              <a:cxnSpLocks/>
            </p:cNvCxnSpPr>
            <p:nvPr/>
          </p:nvCxnSpPr>
          <p:spPr bwMode="auto">
            <a:xfrm flipH="1">
              <a:off x="715209" y="503905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55" name="Straight Connector 32254">
              <a:extLst>
                <a:ext uri="{FF2B5EF4-FFF2-40B4-BE49-F238E27FC236}">
                  <a16:creationId xmlns:a16="http://schemas.microsoft.com/office/drawing/2014/main" id="{B66B3A84-0FD9-D546-AD89-929CE331902E}"/>
                </a:ext>
              </a:extLst>
            </p:cNvPr>
            <p:cNvCxnSpPr>
              <a:cxnSpLocks/>
            </p:cNvCxnSpPr>
            <p:nvPr/>
          </p:nvCxnSpPr>
          <p:spPr bwMode="auto">
            <a:xfrm flipH="1">
              <a:off x="715209" y="521579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56" name="Straight Connector 32255">
              <a:extLst>
                <a:ext uri="{FF2B5EF4-FFF2-40B4-BE49-F238E27FC236}">
                  <a16:creationId xmlns:a16="http://schemas.microsoft.com/office/drawing/2014/main" id="{4012BE51-876F-12A3-7CEE-6611F218D6E6}"/>
                </a:ext>
              </a:extLst>
            </p:cNvPr>
            <p:cNvCxnSpPr>
              <a:cxnSpLocks/>
            </p:cNvCxnSpPr>
            <p:nvPr/>
          </p:nvCxnSpPr>
          <p:spPr bwMode="auto">
            <a:xfrm flipH="1">
              <a:off x="715209" y="539253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57" name="Straight Connector 32256">
              <a:extLst>
                <a:ext uri="{FF2B5EF4-FFF2-40B4-BE49-F238E27FC236}">
                  <a16:creationId xmlns:a16="http://schemas.microsoft.com/office/drawing/2014/main" id="{5ED00F82-7280-47B1-D5BD-4848430B2380}"/>
                </a:ext>
              </a:extLst>
            </p:cNvPr>
            <p:cNvCxnSpPr>
              <a:cxnSpLocks/>
            </p:cNvCxnSpPr>
            <p:nvPr/>
          </p:nvCxnSpPr>
          <p:spPr bwMode="auto">
            <a:xfrm flipH="1">
              <a:off x="715209" y="556927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58" name="Straight Connector 32257">
              <a:extLst>
                <a:ext uri="{FF2B5EF4-FFF2-40B4-BE49-F238E27FC236}">
                  <a16:creationId xmlns:a16="http://schemas.microsoft.com/office/drawing/2014/main" id="{FE83A006-DAD2-1F95-F52A-99B8FFC96F00}"/>
                </a:ext>
              </a:extLst>
            </p:cNvPr>
            <p:cNvCxnSpPr>
              <a:cxnSpLocks/>
            </p:cNvCxnSpPr>
            <p:nvPr/>
          </p:nvCxnSpPr>
          <p:spPr bwMode="auto">
            <a:xfrm flipH="1">
              <a:off x="715209" y="574601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59" name="Straight Connector 32258">
              <a:extLst>
                <a:ext uri="{FF2B5EF4-FFF2-40B4-BE49-F238E27FC236}">
                  <a16:creationId xmlns:a16="http://schemas.microsoft.com/office/drawing/2014/main" id="{F4A1073D-ACF2-C751-6561-76DAA0F6F75D}"/>
                </a:ext>
              </a:extLst>
            </p:cNvPr>
            <p:cNvCxnSpPr>
              <a:cxnSpLocks/>
            </p:cNvCxnSpPr>
            <p:nvPr/>
          </p:nvCxnSpPr>
          <p:spPr bwMode="auto">
            <a:xfrm flipH="1">
              <a:off x="715209" y="592275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60" name="Straight Connector 32259">
              <a:extLst>
                <a:ext uri="{FF2B5EF4-FFF2-40B4-BE49-F238E27FC236}">
                  <a16:creationId xmlns:a16="http://schemas.microsoft.com/office/drawing/2014/main" id="{B6025D7E-0CDD-1445-8DEF-A6ECD3D72DB6}"/>
                </a:ext>
              </a:extLst>
            </p:cNvPr>
            <p:cNvCxnSpPr>
              <a:cxnSpLocks/>
            </p:cNvCxnSpPr>
            <p:nvPr/>
          </p:nvCxnSpPr>
          <p:spPr bwMode="auto">
            <a:xfrm flipH="1">
              <a:off x="715209" y="6011118"/>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61" name="Straight Connector 32260">
              <a:extLst>
                <a:ext uri="{FF2B5EF4-FFF2-40B4-BE49-F238E27FC236}">
                  <a16:creationId xmlns:a16="http://schemas.microsoft.com/office/drawing/2014/main" id="{0D3718BF-EFBD-46EC-36BB-7854297B6639}"/>
                </a:ext>
              </a:extLst>
            </p:cNvPr>
            <p:cNvCxnSpPr>
              <a:cxnSpLocks/>
            </p:cNvCxnSpPr>
            <p:nvPr/>
          </p:nvCxnSpPr>
          <p:spPr bwMode="auto">
            <a:xfrm flipH="1">
              <a:off x="715209" y="247632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62" name="Straight Connector 32261">
              <a:extLst>
                <a:ext uri="{FF2B5EF4-FFF2-40B4-BE49-F238E27FC236}">
                  <a16:creationId xmlns:a16="http://schemas.microsoft.com/office/drawing/2014/main" id="{00B468F4-BAA1-BE15-63D1-2F230FB4CE6B}"/>
                </a:ext>
              </a:extLst>
            </p:cNvPr>
            <p:cNvCxnSpPr>
              <a:cxnSpLocks/>
            </p:cNvCxnSpPr>
            <p:nvPr/>
          </p:nvCxnSpPr>
          <p:spPr bwMode="auto">
            <a:xfrm flipH="1">
              <a:off x="715209" y="274143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63" name="Straight Connector 32262">
              <a:extLst>
                <a:ext uri="{FF2B5EF4-FFF2-40B4-BE49-F238E27FC236}">
                  <a16:creationId xmlns:a16="http://schemas.microsoft.com/office/drawing/2014/main" id="{B12C2D3C-E147-7048-13CC-C764253DE428}"/>
                </a:ext>
              </a:extLst>
            </p:cNvPr>
            <p:cNvCxnSpPr>
              <a:cxnSpLocks/>
            </p:cNvCxnSpPr>
            <p:nvPr/>
          </p:nvCxnSpPr>
          <p:spPr bwMode="auto">
            <a:xfrm flipH="1">
              <a:off x="715209" y="300654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64" name="Straight Connector 32263">
              <a:extLst>
                <a:ext uri="{FF2B5EF4-FFF2-40B4-BE49-F238E27FC236}">
                  <a16:creationId xmlns:a16="http://schemas.microsoft.com/office/drawing/2014/main" id="{27349CF3-3926-5A5A-4D5A-C272555B69ED}"/>
                </a:ext>
              </a:extLst>
            </p:cNvPr>
            <p:cNvCxnSpPr>
              <a:cxnSpLocks/>
            </p:cNvCxnSpPr>
            <p:nvPr/>
          </p:nvCxnSpPr>
          <p:spPr bwMode="auto">
            <a:xfrm flipH="1">
              <a:off x="715209" y="327165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65" name="Straight Connector 32264">
              <a:extLst>
                <a:ext uri="{FF2B5EF4-FFF2-40B4-BE49-F238E27FC236}">
                  <a16:creationId xmlns:a16="http://schemas.microsoft.com/office/drawing/2014/main" id="{C8A70656-D26D-609B-05A1-495F2670E6FD}"/>
                </a:ext>
              </a:extLst>
            </p:cNvPr>
            <p:cNvCxnSpPr>
              <a:cxnSpLocks/>
            </p:cNvCxnSpPr>
            <p:nvPr/>
          </p:nvCxnSpPr>
          <p:spPr bwMode="auto">
            <a:xfrm flipH="1">
              <a:off x="715209" y="353676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66" name="Straight Connector 32265">
              <a:extLst>
                <a:ext uri="{FF2B5EF4-FFF2-40B4-BE49-F238E27FC236}">
                  <a16:creationId xmlns:a16="http://schemas.microsoft.com/office/drawing/2014/main" id="{9C6547A2-31C3-3B1E-33BF-E60B531DBAE5}"/>
                </a:ext>
              </a:extLst>
            </p:cNvPr>
            <p:cNvCxnSpPr>
              <a:cxnSpLocks/>
            </p:cNvCxnSpPr>
            <p:nvPr/>
          </p:nvCxnSpPr>
          <p:spPr bwMode="auto">
            <a:xfrm flipH="1">
              <a:off x="715209" y="380187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67" name="Straight Connector 32266">
              <a:extLst>
                <a:ext uri="{FF2B5EF4-FFF2-40B4-BE49-F238E27FC236}">
                  <a16:creationId xmlns:a16="http://schemas.microsoft.com/office/drawing/2014/main" id="{07AFB8A4-F6F0-1854-EC7B-AFF58001DD61}"/>
                </a:ext>
              </a:extLst>
            </p:cNvPr>
            <p:cNvCxnSpPr>
              <a:cxnSpLocks/>
            </p:cNvCxnSpPr>
            <p:nvPr/>
          </p:nvCxnSpPr>
          <p:spPr bwMode="auto">
            <a:xfrm flipH="1">
              <a:off x="715209" y="406698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68" name="Straight Connector 32267">
              <a:extLst>
                <a:ext uri="{FF2B5EF4-FFF2-40B4-BE49-F238E27FC236}">
                  <a16:creationId xmlns:a16="http://schemas.microsoft.com/office/drawing/2014/main" id="{95B32B0F-2DDA-ECE5-CDA2-1C641217D2F1}"/>
                </a:ext>
              </a:extLst>
            </p:cNvPr>
            <p:cNvCxnSpPr>
              <a:cxnSpLocks/>
            </p:cNvCxnSpPr>
            <p:nvPr/>
          </p:nvCxnSpPr>
          <p:spPr bwMode="auto">
            <a:xfrm flipH="1">
              <a:off x="715209" y="433209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69" name="Straight Connector 32268">
              <a:extLst>
                <a:ext uri="{FF2B5EF4-FFF2-40B4-BE49-F238E27FC236}">
                  <a16:creationId xmlns:a16="http://schemas.microsoft.com/office/drawing/2014/main" id="{40D2277E-640B-DD10-E77D-379D3D12DC93}"/>
                </a:ext>
              </a:extLst>
            </p:cNvPr>
            <p:cNvCxnSpPr>
              <a:cxnSpLocks/>
            </p:cNvCxnSpPr>
            <p:nvPr/>
          </p:nvCxnSpPr>
          <p:spPr bwMode="auto">
            <a:xfrm flipH="1">
              <a:off x="715209" y="4597206"/>
              <a:ext cx="60214" cy="0"/>
            </a:xfrm>
            <a:prstGeom prst="line">
              <a:avLst/>
            </a:prstGeom>
            <a:noFill/>
            <a:ln w="12700" cap="flat" cmpd="sng" algn="ctr">
              <a:solidFill>
                <a:srgbClr val="000000"/>
              </a:solidFill>
              <a:prstDash val="solid"/>
              <a:round/>
              <a:headEnd type="none" w="med" len="med"/>
              <a:tailEnd type="none" w="med" len="med"/>
            </a:ln>
            <a:effectLst/>
          </p:spPr>
        </p:cxnSp>
        <p:cxnSp>
          <p:nvCxnSpPr>
            <p:cNvPr id="32270" name="Straight Connector 32269">
              <a:extLst>
                <a:ext uri="{FF2B5EF4-FFF2-40B4-BE49-F238E27FC236}">
                  <a16:creationId xmlns:a16="http://schemas.microsoft.com/office/drawing/2014/main" id="{CB0069AF-A946-EBCD-1DED-E65C57DE0D04}"/>
                </a:ext>
              </a:extLst>
            </p:cNvPr>
            <p:cNvCxnSpPr>
              <a:cxnSpLocks/>
            </p:cNvCxnSpPr>
            <p:nvPr/>
          </p:nvCxnSpPr>
          <p:spPr bwMode="auto">
            <a:xfrm flipH="1">
              <a:off x="715209" y="4862316"/>
              <a:ext cx="60214" cy="0"/>
            </a:xfrm>
            <a:prstGeom prst="line">
              <a:avLst/>
            </a:prstGeom>
            <a:noFill/>
            <a:ln w="12700" cap="flat" cmpd="sng" algn="ctr">
              <a:solidFill>
                <a:srgbClr val="000000"/>
              </a:solidFill>
              <a:prstDash val="solid"/>
              <a:round/>
              <a:headEnd type="none" w="med" len="med"/>
              <a:tailEnd type="none" w="med" len="med"/>
            </a:ln>
            <a:effectLst/>
          </p:spPr>
        </p:cxnSp>
      </p:grpSp>
      <p:sp>
        <p:nvSpPr>
          <p:cNvPr id="32271" name="Right Arrow 31844">
            <a:extLst>
              <a:ext uri="{FF2B5EF4-FFF2-40B4-BE49-F238E27FC236}">
                <a16:creationId xmlns:a16="http://schemas.microsoft.com/office/drawing/2014/main" id="{ABF5103F-0E43-C7CC-7B13-C7527D46AD26}"/>
              </a:ext>
            </a:extLst>
          </p:cNvPr>
          <p:cNvSpPr/>
          <p:nvPr/>
        </p:nvSpPr>
        <p:spPr bwMode="auto">
          <a:xfrm>
            <a:off x="721459" y="1469887"/>
            <a:ext cx="5834439"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272" name="TextBox 32271">
            <a:extLst>
              <a:ext uri="{FF2B5EF4-FFF2-40B4-BE49-F238E27FC236}">
                <a16:creationId xmlns:a16="http://schemas.microsoft.com/office/drawing/2014/main" id="{B20C7C85-9734-8783-44CA-C1709F5934AA}"/>
              </a:ext>
            </a:extLst>
          </p:cNvPr>
          <p:cNvSpPr txBox="1"/>
          <p:nvPr/>
        </p:nvSpPr>
        <p:spPr bwMode="auto">
          <a:xfrm>
            <a:off x="410276" y="1414702"/>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3</a:t>
            </a:r>
          </a:p>
        </p:txBody>
      </p:sp>
      <p:sp>
        <p:nvSpPr>
          <p:cNvPr id="32273" name="TextBox 32272">
            <a:extLst>
              <a:ext uri="{FF2B5EF4-FFF2-40B4-BE49-F238E27FC236}">
                <a16:creationId xmlns:a16="http://schemas.microsoft.com/office/drawing/2014/main" id="{134764E8-51AA-958F-9C38-2BF2663A816D}"/>
              </a:ext>
            </a:extLst>
          </p:cNvPr>
          <p:cNvSpPr txBox="1"/>
          <p:nvPr/>
        </p:nvSpPr>
        <p:spPr bwMode="auto">
          <a:xfrm>
            <a:off x="410276" y="1503113"/>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2</a:t>
            </a:r>
          </a:p>
        </p:txBody>
      </p:sp>
      <p:sp>
        <p:nvSpPr>
          <p:cNvPr id="32274" name="TextBox 32273">
            <a:extLst>
              <a:ext uri="{FF2B5EF4-FFF2-40B4-BE49-F238E27FC236}">
                <a16:creationId xmlns:a16="http://schemas.microsoft.com/office/drawing/2014/main" id="{9970894C-CF2B-51AF-DEA0-350675FC2F7B}"/>
              </a:ext>
            </a:extLst>
          </p:cNvPr>
          <p:cNvSpPr txBox="1"/>
          <p:nvPr/>
        </p:nvSpPr>
        <p:spPr bwMode="auto">
          <a:xfrm>
            <a:off x="410276" y="1591524"/>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4</a:t>
            </a:r>
          </a:p>
        </p:txBody>
      </p:sp>
      <p:sp>
        <p:nvSpPr>
          <p:cNvPr id="32275" name="TextBox 32274">
            <a:extLst>
              <a:ext uri="{FF2B5EF4-FFF2-40B4-BE49-F238E27FC236}">
                <a16:creationId xmlns:a16="http://schemas.microsoft.com/office/drawing/2014/main" id="{CBC66E8B-0D8D-8A86-F9BD-DB4CD5A01B4B}"/>
              </a:ext>
            </a:extLst>
          </p:cNvPr>
          <p:cNvSpPr txBox="1"/>
          <p:nvPr/>
        </p:nvSpPr>
        <p:spPr bwMode="auto">
          <a:xfrm>
            <a:off x="410276" y="1679935"/>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1</a:t>
            </a:r>
          </a:p>
        </p:txBody>
      </p:sp>
      <p:sp>
        <p:nvSpPr>
          <p:cNvPr id="32276" name="TextBox 32275">
            <a:extLst>
              <a:ext uri="{FF2B5EF4-FFF2-40B4-BE49-F238E27FC236}">
                <a16:creationId xmlns:a16="http://schemas.microsoft.com/office/drawing/2014/main" id="{D3122C83-5B56-6AFC-56BA-BE523A7E3066}"/>
              </a:ext>
            </a:extLst>
          </p:cNvPr>
          <p:cNvSpPr txBox="1"/>
          <p:nvPr/>
        </p:nvSpPr>
        <p:spPr bwMode="auto">
          <a:xfrm>
            <a:off x="410276" y="1768346"/>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7</a:t>
            </a:r>
          </a:p>
        </p:txBody>
      </p:sp>
      <p:sp>
        <p:nvSpPr>
          <p:cNvPr id="32277" name="TextBox 32276">
            <a:extLst>
              <a:ext uri="{FF2B5EF4-FFF2-40B4-BE49-F238E27FC236}">
                <a16:creationId xmlns:a16="http://schemas.microsoft.com/office/drawing/2014/main" id="{EF2F6D81-4FB5-A31C-2432-D1F752ECC883}"/>
              </a:ext>
            </a:extLst>
          </p:cNvPr>
          <p:cNvSpPr txBox="1"/>
          <p:nvPr/>
        </p:nvSpPr>
        <p:spPr bwMode="auto">
          <a:xfrm>
            <a:off x="410276" y="1856757"/>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5</a:t>
            </a:r>
          </a:p>
        </p:txBody>
      </p:sp>
      <p:sp>
        <p:nvSpPr>
          <p:cNvPr id="32278" name="TextBox 32277">
            <a:extLst>
              <a:ext uri="{FF2B5EF4-FFF2-40B4-BE49-F238E27FC236}">
                <a16:creationId xmlns:a16="http://schemas.microsoft.com/office/drawing/2014/main" id="{E6C662C2-BA32-C433-D0DB-F05307882DA3}"/>
              </a:ext>
            </a:extLst>
          </p:cNvPr>
          <p:cNvSpPr txBox="1"/>
          <p:nvPr/>
        </p:nvSpPr>
        <p:spPr bwMode="auto">
          <a:xfrm>
            <a:off x="410276" y="1945168"/>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6</a:t>
            </a:r>
          </a:p>
        </p:txBody>
      </p:sp>
      <p:sp>
        <p:nvSpPr>
          <p:cNvPr id="32279" name="TextBox 32278">
            <a:extLst>
              <a:ext uri="{FF2B5EF4-FFF2-40B4-BE49-F238E27FC236}">
                <a16:creationId xmlns:a16="http://schemas.microsoft.com/office/drawing/2014/main" id="{1D1D2BD3-B0E9-CD4D-5A04-C8434F124AD4}"/>
              </a:ext>
            </a:extLst>
          </p:cNvPr>
          <p:cNvSpPr txBox="1"/>
          <p:nvPr/>
        </p:nvSpPr>
        <p:spPr bwMode="auto">
          <a:xfrm>
            <a:off x="410276" y="2033579"/>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9</a:t>
            </a:r>
          </a:p>
        </p:txBody>
      </p:sp>
      <p:sp>
        <p:nvSpPr>
          <p:cNvPr id="32280" name="TextBox 32279">
            <a:extLst>
              <a:ext uri="{FF2B5EF4-FFF2-40B4-BE49-F238E27FC236}">
                <a16:creationId xmlns:a16="http://schemas.microsoft.com/office/drawing/2014/main" id="{2503CEA2-49C6-EDAC-39E0-4A8BE2F3B0A7}"/>
              </a:ext>
            </a:extLst>
          </p:cNvPr>
          <p:cNvSpPr txBox="1"/>
          <p:nvPr/>
        </p:nvSpPr>
        <p:spPr bwMode="auto">
          <a:xfrm>
            <a:off x="410276" y="2121990"/>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10</a:t>
            </a:r>
          </a:p>
        </p:txBody>
      </p:sp>
      <p:sp>
        <p:nvSpPr>
          <p:cNvPr id="32281" name="TextBox 32280">
            <a:extLst>
              <a:ext uri="{FF2B5EF4-FFF2-40B4-BE49-F238E27FC236}">
                <a16:creationId xmlns:a16="http://schemas.microsoft.com/office/drawing/2014/main" id="{C524F2C1-D082-2BCD-ACF9-FC97EB730F18}"/>
              </a:ext>
            </a:extLst>
          </p:cNvPr>
          <p:cNvSpPr txBox="1"/>
          <p:nvPr/>
        </p:nvSpPr>
        <p:spPr bwMode="auto">
          <a:xfrm>
            <a:off x="410276" y="2210401"/>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11</a:t>
            </a:r>
          </a:p>
        </p:txBody>
      </p:sp>
      <p:sp>
        <p:nvSpPr>
          <p:cNvPr id="32282" name="TextBox 32281">
            <a:extLst>
              <a:ext uri="{FF2B5EF4-FFF2-40B4-BE49-F238E27FC236}">
                <a16:creationId xmlns:a16="http://schemas.microsoft.com/office/drawing/2014/main" id="{B4726BEF-A0A3-3B01-1BE3-4D16A1F53173}"/>
              </a:ext>
            </a:extLst>
          </p:cNvPr>
          <p:cNvSpPr txBox="1"/>
          <p:nvPr/>
        </p:nvSpPr>
        <p:spPr bwMode="auto">
          <a:xfrm>
            <a:off x="410276" y="2298812"/>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8</a:t>
            </a:r>
          </a:p>
        </p:txBody>
      </p:sp>
      <p:sp>
        <p:nvSpPr>
          <p:cNvPr id="32283" name="TextBox 32282">
            <a:extLst>
              <a:ext uri="{FF2B5EF4-FFF2-40B4-BE49-F238E27FC236}">
                <a16:creationId xmlns:a16="http://schemas.microsoft.com/office/drawing/2014/main" id="{E36638DF-9B3A-5D77-ABA6-1FDAB8BB8427}"/>
              </a:ext>
            </a:extLst>
          </p:cNvPr>
          <p:cNvSpPr txBox="1"/>
          <p:nvPr/>
        </p:nvSpPr>
        <p:spPr bwMode="auto">
          <a:xfrm>
            <a:off x="410276" y="2387223"/>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12</a:t>
            </a:r>
          </a:p>
        </p:txBody>
      </p:sp>
      <p:sp>
        <p:nvSpPr>
          <p:cNvPr id="32284" name="TextBox 32283">
            <a:extLst>
              <a:ext uri="{FF2B5EF4-FFF2-40B4-BE49-F238E27FC236}">
                <a16:creationId xmlns:a16="http://schemas.microsoft.com/office/drawing/2014/main" id="{353FF95F-4CE0-FEE4-7D9A-9877C281481A}"/>
              </a:ext>
            </a:extLst>
          </p:cNvPr>
          <p:cNvSpPr txBox="1"/>
          <p:nvPr/>
        </p:nvSpPr>
        <p:spPr bwMode="auto">
          <a:xfrm>
            <a:off x="410276" y="2475634"/>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15</a:t>
            </a:r>
          </a:p>
        </p:txBody>
      </p:sp>
      <p:sp>
        <p:nvSpPr>
          <p:cNvPr id="32285" name="TextBox 32284">
            <a:extLst>
              <a:ext uri="{FF2B5EF4-FFF2-40B4-BE49-F238E27FC236}">
                <a16:creationId xmlns:a16="http://schemas.microsoft.com/office/drawing/2014/main" id="{DBC23A3A-27B7-7911-A71A-124F5AD205D4}"/>
              </a:ext>
            </a:extLst>
          </p:cNvPr>
          <p:cNvSpPr txBox="1"/>
          <p:nvPr/>
        </p:nvSpPr>
        <p:spPr bwMode="auto">
          <a:xfrm>
            <a:off x="410276" y="2564045"/>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17</a:t>
            </a:r>
          </a:p>
        </p:txBody>
      </p:sp>
      <p:sp>
        <p:nvSpPr>
          <p:cNvPr id="32286" name="TextBox 32285">
            <a:extLst>
              <a:ext uri="{FF2B5EF4-FFF2-40B4-BE49-F238E27FC236}">
                <a16:creationId xmlns:a16="http://schemas.microsoft.com/office/drawing/2014/main" id="{D5F4EA24-C486-32B2-CEA5-F2F2CA43ACCB}"/>
              </a:ext>
            </a:extLst>
          </p:cNvPr>
          <p:cNvSpPr txBox="1"/>
          <p:nvPr/>
        </p:nvSpPr>
        <p:spPr bwMode="auto">
          <a:xfrm>
            <a:off x="410276" y="2652456"/>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13</a:t>
            </a:r>
          </a:p>
        </p:txBody>
      </p:sp>
      <p:sp>
        <p:nvSpPr>
          <p:cNvPr id="32287" name="TextBox 32286">
            <a:extLst>
              <a:ext uri="{FF2B5EF4-FFF2-40B4-BE49-F238E27FC236}">
                <a16:creationId xmlns:a16="http://schemas.microsoft.com/office/drawing/2014/main" id="{1A4E6DDA-03E1-F79B-FE9C-AE51558C81A3}"/>
              </a:ext>
            </a:extLst>
          </p:cNvPr>
          <p:cNvSpPr txBox="1"/>
          <p:nvPr/>
        </p:nvSpPr>
        <p:spPr bwMode="auto">
          <a:xfrm>
            <a:off x="410276" y="2740867"/>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14</a:t>
            </a:r>
          </a:p>
        </p:txBody>
      </p:sp>
      <p:sp>
        <p:nvSpPr>
          <p:cNvPr id="32288" name="TextBox 32287">
            <a:extLst>
              <a:ext uri="{FF2B5EF4-FFF2-40B4-BE49-F238E27FC236}">
                <a16:creationId xmlns:a16="http://schemas.microsoft.com/office/drawing/2014/main" id="{54B73724-BC81-D1EB-3F34-3A45A1735112}"/>
              </a:ext>
            </a:extLst>
          </p:cNvPr>
          <p:cNvSpPr txBox="1"/>
          <p:nvPr/>
        </p:nvSpPr>
        <p:spPr bwMode="auto">
          <a:xfrm>
            <a:off x="410276" y="2829278"/>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16</a:t>
            </a:r>
          </a:p>
        </p:txBody>
      </p:sp>
      <p:sp>
        <p:nvSpPr>
          <p:cNvPr id="32289" name="TextBox 32288">
            <a:extLst>
              <a:ext uri="{FF2B5EF4-FFF2-40B4-BE49-F238E27FC236}">
                <a16:creationId xmlns:a16="http://schemas.microsoft.com/office/drawing/2014/main" id="{E616E774-2098-EA8C-F7C1-D51AA8D4D96C}"/>
              </a:ext>
            </a:extLst>
          </p:cNvPr>
          <p:cNvSpPr txBox="1"/>
          <p:nvPr/>
        </p:nvSpPr>
        <p:spPr bwMode="auto">
          <a:xfrm>
            <a:off x="410276" y="2917689"/>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18</a:t>
            </a:r>
          </a:p>
        </p:txBody>
      </p:sp>
      <p:sp>
        <p:nvSpPr>
          <p:cNvPr id="32290" name="TextBox 32289">
            <a:extLst>
              <a:ext uri="{FF2B5EF4-FFF2-40B4-BE49-F238E27FC236}">
                <a16:creationId xmlns:a16="http://schemas.microsoft.com/office/drawing/2014/main" id="{43477999-F8B0-7CC5-E8FD-241CB2295C03}"/>
              </a:ext>
            </a:extLst>
          </p:cNvPr>
          <p:cNvSpPr txBox="1"/>
          <p:nvPr/>
        </p:nvSpPr>
        <p:spPr bwMode="auto">
          <a:xfrm>
            <a:off x="410276" y="3006100"/>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19</a:t>
            </a:r>
          </a:p>
        </p:txBody>
      </p:sp>
      <p:sp>
        <p:nvSpPr>
          <p:cNvPr id="32291" name="TextBox 32290">
            <a:extLst>
              <a:ext uri="{FF2B5EF4-FFF2-40B4-BE49-F238E27FC236}">
                <a16:creationId xmlns:a16="http://schemas.microsoft.com/office/drawing/2014/main" id="{08C550F5-DDD9-69BB-A77F-B9A86B392CCC}"/>
              </a:ext>
            </a:extLst>
          </p:cNvPr>
          <p:cNvSpPr txBox="1"/>
          <p:nvPr/>
        </p:nvSpPr>
        <p:spPr bwMode="auto">
          <a:xfrm>
            <a:off x="410276" y="3094511"/>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21</a:t>
            </a:r>
          </a:p>
        </p:txBody>
      </p:sp>
      <p:sp>
        <p:nvSpPr>
          <p:cNvPr id="32292" name="TextBox 32291">
            <a:extLst>
              <a:ext uri="{FF2B5EF4-FFF2-40B4-BE49-F238E27FC236}">
                <a16:creationId xmlns:a16="http://schemas.microsoft.com/office/drawing/2014/main" id="{D3ADACBA-925E-73B7-FF34-27BA9B8A191A}"/>
              </a:ext>
            </a:extLst>
          </p:cNvPr>
          <p:cNvSpPr txBox="1"/>
          <p:nvPr/>
        </p:nvSpPr>
        <p:spPr bwMode="auto">
          <a:xfrm>
            <a:off x="410276" y="3182922"/>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23</a:t>
            </a:r>
          </a:p>
        </p:txBody>
      </p:sp>
      <p:sp>
        <p:nvSpPr>
          <p:cNvPr id="32293" name="TextBox 32292">
            <a:extLst>
              <a:ext uri="{FF2B5EF4-FFF2-40B4-BE49-F238E27FC236}">
                <a16:creationId xmlns:a16="http://schemas.microsoft.com/office/drawing/2014/main" id="{F0D6B5DB-3AB4-8CA5-B9AC-E54DEA333D4E}"/>
              </a:ext>
            </a:extLst>
          </p:cNvPr>
          <p:cNvSpPr txBox="1"/>
          <p:nvPr/>
        </p:nvSpPr>
        <p:spPr bwMode="auto">
          <a:xfrm>
            <a:off x="410276" y="3271333"/>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27</a:t>
            </a:r>
          </a:p>
        </p:txBody>
      </p:sp>
      <p:sp>
        <p:nvSpPr>
          <p:cNvPr id="32294" name="TextBox 32293">
            <a:extLst>
              <a:ext uri="{FF2B5EF4-FFF2-40B4-BE49-F238E27FC236}">
                <a16:creationId xmlns:a16="http://schemas.microsoft.com/office/drawing/2014/main" id="{C086269A-1D25-FD3C-51D5-4CFA2A34E2F0}"/>
              </a:ext>
            </a:extLst>
          </p:cNvPr>
          <p:cNvSpPr txBox="1"/>
          <p:nvPr/>
        </p:nvSpPr>
        <p:spPr bwMode="auto">
          <a:xfrm>
            <a:off x="410276" y="3359744"/>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22</a:t>
            </a:r>
          </a:p>
        </p:txBody>
      </p:sp>
      <p:sp>
        <p:nvSpPr>
          <p:cNvPr id="32295" name="TextBox 32294">
            <a:extLst>
              <a:ext uri="{FF2B5EF4-FFF2-40B4-BE49-F238E27FC236}">
                <a16:creationId xmlns:a16="http://schemas.microsoft.com/office/drawing/2014/main" id="{10F1C9FE-F769-6D7B-509B-D6F6F1B95763}"/>
              </a:ext>
            </a:extLst>
          </p:cNvPr>
          <p:cNvSpPr txBox="1"/>
          <p:nvPr/>
        </p:nvSpPr>
        <p:spPr bwMode="auto">
          <a:xfrm>
            <a:off x="410276" y="3448155"/>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29</a:t>
            </a:r>
          </a:p>
        </p:txBody>
      </p:sp>
      <p:sp>
        <p:nvSpPr>
          <p:cNvPr id="32296" name="TextBox 32295">
            <a:extLst>
              <a:ext uri="{FF2B5EF4-FFF2-40B4-BE49-F238E27FC236}">
                <a16:creationId xmlns:a16="http://schemas.microsoft.com/office/drawing/2014/main" id="{70883835-20A5-994C-6579-76F5D3DC32BA}"/>
              </a:ext>
            </a:extLst>
          </p:cNvPr>
          <p:cNvSpPr txBox="1"/>
          <p:nvPr/>
        </p:nvSpPr>
        <p:spPr bwMode="auto">
          <a:xfrm>
            <a:off x="410276" y="3536566"/>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24</a:t>
            </a:r>
          </a:p>
        </p:txBody>
      </p:sp>
      <p:sp>
        <p:nvSpPr>
          <p:cNvPr id="32297" name="TextBox 32296">
            <a:extLst>
              <a:ext uri="{FF2B5EF4-FFF2-40B4-BE49-F238E27FC236}">
                <a16:creationId xmlns:a16="http://schemas.microsoft.com/office/drawing/2014/main" id="{2293B86A-3C6B-1D41-726B-1CC0646A971D}"/>
              </a:ext>
            </a:extLst>
          </p:cNvPr>
          <p:cNvSpPr txBox="1"/>
          <p:nvPr/>
        </p:nvSpPr>
        <p:spPr bwMode="auto">
          <a:xfrm>
            <a:off x="410276" y="3624977"/>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28</a:t>
            </a:r>
          </a:p>
        </p:txBody>
      </p:sp>
      <p:sp>
        <p:nvSpPr>
          <p:cNvPr id="32298" name="TextBox 32297">
            <a:extLst>
              <a:ext uri="{FF2B5EF4-FFF2-40B4-BE49-F238E27FC236}">
                <a16:creationId xmlns:a16="http://schemas.microsoft.com/office/drawing/2014/main" id="{6993114D-D069-7039-DBEF-88B96766883E}"/>
              </a:ext>
            </a:extLst>
          </p:cNvPr>
          <p:cNvSpPr txBox="1"/>
          <p:nvPr/>
        </p:nvSpPr>
        <p:spPr bwMode="auto">
          <a:xfrm>
            <a:off x="410276" y="3713388"/>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30</a:t>
            </a:r>
          </a:p>
        </p:txBody>
      </p:sp>
      <p:sp>
        <p:nvSpPr>
          <p:cNvPr id="32299" name="TextBox 32298">
            <a:extLst>
              <a:ext uri="{FF2B5EF4-FFF2-40B4-BE49-F238E27FC236}">
                <a16:creationId xmlns:a16="http://schemas.microsoft.com/office/drawing/2014/main" id="{CEBF07DC-F689-23B0-885A-B867881E33E1}"/>
              </a:ext>
            </a:extLst>
          </p:cNvPr>
          <p:cNvSpPr txBox="1"/>
          <p:nvPr/>
        </p:nvSpPr>
        <p:spPr bwMode="auto">
          <a:xfrm>
            <a:off x="410276" y="3801799"/>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29</a:t>
            </a:r>
          </a:p>
        </p:txBody>
      </p:sp>
      <p:sp>
        <p:nvSpPr>
          <p:cNvPr id="32300" name="TextBox 32299">
            <a:extLst>
              <a:ext uri="{FF2B5EF4-FFF2-40B4-BE49-F238E27FC236}">
                <a16:creationId xmlns:a16="http://schemas.microsoft.com/office/drawing/2014/main" id="{9790E8A5-BED8-56E8-4634-5FCD23D2378C}"/>
              </a:ext>
            </a:extLst>
          </p:cNvPr>
          <p:cNvSpPr txBox="1"/>
          <p:nvPr/>
        </p:nvSpPr>
        <p:spPr bwMode="auto">
          <a:xfrm>
            <a:off x="410276" y="3890210"/>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25</a:t>
            </a:r>
          </a:p>
        </p:txBody>
      </p:sp>
      <p:sp>
        <p:nvSpPr>
          <p:cNvPr id="32301" name="TextBox 32300">
            <a:extLst>
              <a:ext uri="{FF2B5EF4-FFF2-40B4-BE49-F238E27FC236}">
                <a16:creationId xmlns:a16="http://schemas.microsoft.com/office/drawing/2014/main" id="{B447EC66-469A-CE26-487B-9ADBE7DD1DAF}"/>
              </a:ext>
            </a:extLst>
          </p:cNvPr>
          <p:cNvSpPr txBox="1"/>
          <p:nvPr/>
        </p:nvSpPr>
        <p:spPr bwMode="auto">
          <a:xfrm>
            <a:off x="410276" y="3978621"/>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28</a:t>
            </a:r>
          </a:p>
        </p:txBody>
      </p:sp>
      <p:sp>
        <p:nvSpPr>
          <p:cNvPr id="32302" name="TextBox 32301">
            <a:extLst>
              <a:ext uri="{FF2B5EF4-FFF2-40B4-BE49-F238E27FC236}">
                <a16:creationId xmlns:a16="http://schemas.microsoft.com/office/drawing/2014/main" id="{ECB73EB3-C1A8-83D2-CAF0-AAA2AE3FC909}"/>
              </a:ext>
            </a:extLst>
          </p:cNvPr>
          <p:cNvSpPr txBox="1"/>
          <p:nvPr/>
        </p:nvSpPr>
        <p:spPr bwMode="auto">
          <a:xfrm>
            <a:off x="410276" y="4067032"/>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34</a:t>
            </a:r>
          </a:p>
        </p:txBody>
      </p:sp>
      <p:sp>
        <p:nvSpPr>
          <p:cNvPr id="32303" name="TextBox 32302">
            <a:extLst>
              <a:ext uri="{FF2B5EF4-FFF2-40B4-BE49-F238E27FC236}">
                <a16:creationId xmlns:a16="http://schemas.microsoft.com/office/drawing/2014/main" id="{05396514-282D-D4ED-7F93-2B2979EAE2A4}"/>
              </a:ext>
            </a:extLst>
          </p:cNvPr>
          <p:cNvSpPr txBox="1"/>
          <p:nvPr/>
        </p:nvSpPr>
        <p:spPr bwMode="auto">
          <a:xfrm>
            <a:off x="410276" y="4155443"/>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36</a:t>
            </a:r>
          </a:p>
        </p:txBody>
      </p:sp>
      <p:sp>
        <p:nvSpPr>
          <p:cNvPr id="32304" name="TextBox 32303">
            <a:extLst>
              <a:ext uri="{FF2B5EF4-FFF2-40B4-BE49-F238E27FC236}">
                <a16:creationId xmlns:a16="http://schemas.microsoft.com/office/drawing/2014/main" id="{8FE12997-CFA5-A80C-A01A-56054E7A88FB}"/>
              </a:ext>
            </a:extLst>
          </p:cNvPr>
          <p:cNvSpPr txBox="1"/>
          <p:nvPr/>
        </p:nvSpPr>
        <p:spPr bwMode="auto">
          <a:xfrm>
            <a:off x="410276" y="4243854"/>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32</a:t>
            </a:r>
          </a:p>
        </p:txBody>
      </p:sp>
      <p:sp>
        <p:nvSpPr>
          <p:cNvPr id="32305" name="TextBox 32304">
            <a:extLst>
              <a:ext uri="{FF2B5EF4-FFF2-40B4-BE49-F238E27FC236}">
                <a16:creationId xmlns:a16="http://schemas.microsoft.com/office/drawing/2014/main" id="{1AC03E3B-AEFF-57E3-426F-AC6700C09B91}"/>
              </a:ext>
            </a:extLst>
          </p:cNvPr>
          <p:cNvSpPr txBox="1"/>
          <p:nvPr/>
        </p:nvSpPr>
        <p:spPr bwMode="auto">
          <a:xfrm>
            <a:off x="410276" y="4332265"/>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37</a:t>
            </a:r>
          </a:p>
        </p:txBody>
      </p:sp>
      <p:sp>
        <p:nvSpPr>
          <p:cNvPr id="32306" name="TextBox 32305">
            <a:extLst>
              <a:ext uri="{FF2B5EF4-FFF2-40B4-BE49-F238E27FC236}">
                <a16:creationId xmlns:a16="http://schemas.microsoft.com/office/drawing/2014/main" id="{A14FE96D-7AE1-931A-723B-9CF5F4F5B63F}"/>
              </a:ext>
            </a:extLst>
          </p:cNvPr>
          <p:cNvSpPr txBox="1"/>
          <p:nvPr/>
        </p:nvSpPr>
        <p:spPr bwMode="auto">
          <a:xfrm>
            <a:off x="410276" y="4420676"/>
            <a:ext cx="309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35</a:t>
            </a:r>
          </a:p>
        </p:txBody>
      </p:sp>
      <p:sp>
        <p:nvSpPr>
          <p:cNvPr id="32307" name="TextBox 32306">
            <a:extLst>
              <a:ext uri="{FF2B5EF4-FFF2-40B4-BE49-F238E27FC236}">
                <a16:creationId xmlns:a16="http://schemas.microsoft.com/office/drawing/2014/main" id="{B7BD06A0-96D0-802A-7D63-C1DE0E05B83F}"/>
              </a:ext>
            </a:extLst>
          </p:cNvPr>
          <p:cNvSpPr txBox="1"/>
          <p:nvPr/>
        </p:nvSpPr>
        <p:spPr bwMode="auto">
          <a:xfrm>
            <a:off x="265864" y="4508779"/>
            <a:ext cx="453759" cy="215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38</a:t>
            </a:r>
          </a:p>
        </p:txBody>
      </p:sp>
      <p:sp>
        <p:nvSpPr>
          <p:cNvPr id="32308" name="TextBox 32307">
            <a:extLst>
              <a:ext uri="{FF2B5EF4-FFF2-40B4-BE49-F238E27FC236}">
                <a16:creationId xmlns:a16="http://schemas.microsoft.com/office/drawing/2014/main" id="{1EE9FB59-3B72-21DE-121E-5A4A76DEEDFB}"/>
              </a:ext>
            </a:extLst>
          </p:cNvPr>
          <p:cNvSpPr txBox="1"/>
          <p:nvPr/>
        </p:nvSpPr>
        <p:spPr bwMode="auto">
          <a:xfrm>
            <a:off x="265864" y="4604224"/>
            <a:ext cx="453759" cy="215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31</a:t>
            </a:r>
          </a:p>
        </p:txBody>
      </p:sp>
      <p:sp>
        <p:nvSpPr>
          <p:cNvPr id="32309" name="TextBox 32308">
            <a:extLst>
              <a:ext uri="{FF2B5EF4-FFF2-40B4-BE49-F238E27FC236}">
                <a16:creationId xmlns:a16="http://schemas.microsoft.com/office/drawing/2014/main" id="{975054C3-DC15-B297-1BBC-3F891C58E2A0}"/>
              </a:ext>
            </a:extLst>
          </p:cNvPr>
          <p:cNvSpPr txBox="1"/>
          <p:nvPr/>
        </p:nvSpPr>
        <p:spPr bwMode="auto">
          <a:xfrm>
            <a:off x="265864" y="4699493"/>
            <a:ext cx="453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40</a:t>
            </a:r>
          </a:p>
        </p:txBody>
      </p:sp>
      <p:sp>
        <p:nvSpPr>
          <p:cNvPr id="32310" name="TextBox 32309">
            <a:extLst>
              <a:ext uri="{FF2B5EF4-FFF2-40B4-BE49-F238E27FC236}">
                <a16:creationId xmlns:a16="http://schemas.microsoft.com/office/drawing/2014/main" id="{17A78E57-FB3F-C355-E9CE-C58067C0E625}"/>
              </a:ext>
            </a:extLst>
          </p:cNvPr>
          <p:cNvSpPr txBox="1"/>
          <p:nvPr/>
        </p:nvSpPr>
        <p:spPr bwMode="auto">
          <a:xfrm>
            <a:off x="265864" y="4788080"/>
            <a:ext cx="453759" cy="215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39</a:t>
            </a:r>
          </a:p>
        </p:txBody>
      </p:sp>
      <p:sp>
        <p:nvSpPr>
          <p:cNvPr id="32311" name="TextBox 32310">
            <a:extLst>
              <a:ext uri="{FF2B5EF4-FFF2-40B4-BE49-F238E27FC236}">
                <a16:creationId xmlns:a16="http://schemas.microsoft.com/office/drawing/2014/main" id="{D094E8D1-C5C8-6A1D-A56C-9F7697399D16}"/>
              </a:ext>
            </a:extLst>
          </p:cNvPr>
          <p:cNvSpPr txBox="1"/>
          <p:nvPr/>
        </p:nvSpPr>
        <p:spPr bwMode="auto">
          <a:xfrm>
            <a:off x="265864" y="4876491"/>
            <a:ext cx="453759" cy="215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43</a:t>
            </a:r>
          </a:p>
        </p:txBody>
      </p:sp>
      <p:sp>
        <p:nvSpPr>
          <p:cNvPr id="32312" name="TextBox 32311">
            <a:extLst>
              <a:ext uri="{FF2B5EF4-FFF2-40B4-BE49-F238E27FC236}">
                <a16:creationId xmlns:a16="http://schemas.microsoft.com/office/drawing/2014/main" id="{5CB0EDAD-6871-7A85-13C9-E50661A6A50C}"/>
              </a:ext>
            </a:extLst>
          </p:cNvPr>
          <p:cNvSpPr txBox="1"/>
          <p:nvPr/>
        </p:nvSpPr>
        <p:spPr bwMode="auto">
          <a:xfrm>
            <a:off x="265864" y="4964902"/>
            <a:ext cx="453759" cy="215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42</a:t>
            </a:r>
          </a:p>
        </p:txBody>
      </p:sp>
      <p:sp>
        <p:nvSpPr>
          <p:cNvPr id="32313" name="TextBox 32312">
            <a:extLst>
              <a:ext uri="{FF2B5EF4-FFF2-40B4-BE49-F238E27FC236}">
                <a16:creationId xmlns:a16="http://schemas.microsoft.com/office/drawing/2014/main" id="{CA5E3B8F-E6A3-302E-6DC2-93856321A3D1}"/>
              </a:ext>
            </a:extLst>
          </p:cNvPr>
          <p:cNvSpPr txBox="1"/>
          <p:nvPr/>
        </p:nvSpPr>
        <p:spPr bwMode="auto">
          <a:xfrm>
            <a:off x="265864" y="5053313"/>
            <a:ext cx="453759" cy="215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41</a:t>
            </a:r>
          </a:p>
        </p:txBody>
      </p:sp>
      <p:sp>
        <p:nvSpPr>
          <p:cNvPr id="32314" name="TextBox 32313">
            <a:extLst>
              <a:ext uri="{FF2B5EF4-FFF2-40B4-BE49-F238E27FC236}">
                <a16:creationId xmlns:a16="http://schemas.microsoft.com/office/drawing/2014/main" id="{7C9E4750-AFC5-6843-3FDD-DAF325E27B58}"/>
              </a:ext>
            </a:extLst>
          </p:cNvPr>
          <p:cNvSpPr txBox="1"/>
          <p:nvPr/>
        </p:nvSpPr>
        <p:spPr bwMode="auto">
          <a:xfrm>
            <a:off x="265864" y="5141548"/>
            <a:ext cx="453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44</a:t>
            </a:r>
          </a:p>
        </p:txBody>
      </p:sp>
      <p:sp>
        <p:nvSpPr>
          <p:cNvPr id="32315" name="TextBox 32314">
            <a:extLst>
              <a:ext uri="{FF2B5EF4-FFF2-40B4-BE49-F238E27FC236}">
                <a16:creationId xmlns:a16="http://schemas.microsoft.com/office/drawing/2014/main" id="{01F22419-A347-FD5C-7EC6-8BAC5A887AF8}"/>
              </a:ext>
            </a:extLst>
          </p:cNvPr>
          <p:cNvSpPr txBox="1"/>
          <p:nvPr/>
        </p:nvSpPr>
        <p:spPr bwMode="auto">
          <a:xfrm>
            <a:off x="265864" y="5230135"/>
            <a:ext cx="453759" cy="215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33</a:t>
            </a:r>
          </a:p>
        </p:txBody>
      </p:sp>
      <p:sp>
        <p:nvSpPr>
          <p:cNvPr id="32316" name="TextBox 32315">
            <a:extLst>
              <a:ext uri="{FF2B5EF4-FFF2-40B4-BE49-F238E27FC236}">
                <a16:creationId xmlns:a16="http://schemas.microsoft.com/office/drawing/2014/main" id="{6B2A88D8-B6BA-2497-70BB-3AD23CA95941}"/>
              </a:ext>
            </a:extLst>
          </p:cNvPr>
          <p:cNvSpPr txBox="1"/>
          <p:nvPr/>
        </p:nvSpPr>
        <p:spPr bwMode="auto">
          <a:xfrm>
            <a:off x="265864" y="5318370"/>
            <a:ext cx="453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45</a:t>
            </a:r>
          </a:p>
        </p:txBody>
      </p:sp>
      <p:sp>
        <p:nvSpPr>
          <p:cNvPr id="32317" name="TextBox 32316">
            <a:extLst>
              <a:ext uri="{FF2B5EF4-FFF2-40B4-BE49-F238E27FC236}">
                <a16:creationId xmlns:a16="http://schemas.microsoft.com/office/drawing/2014/main" id="{0C4B3196-5394-0484-1DAA-C91F4D582673}"/>
              </a:ext>
            </a:extLst>
          </p:cNvPr>
          <p:cNvSpPr txBox="1"/>
          <p:nvPr/>
        </p:nvSpPr>
        <p:spPr bwMode="auto">
          <a:xfrm>
            <a:off x="265864" y="5406781"/>
            <a:ext cx="453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46</a:t>
            </a:r>
          </a:p>
        </p:txBody>
      </p:sp>
      <p:sp>
        <p:nvSpPr>
          <p:cNvPr id="32318" name="TextBox 32317">
            <a:extLst>
              <a:ext uri="{FF2B5EF4-FFF2-40B4-BE49-F238E27FC236}">
                <a16:creationId xmlns:a16="http://schemas.microsoft.com/office/drawing/2014/main" id="{292BD5A0-9D0C-0C70-0656-3AD5F49B358C}"/>
              </a:ext>
            </a:extLst>
          </p:cNvPr>
          <p:cNvSpPr txBox="1"/>
          <p:nvPr/>
        </p:nvSpPr>
        <p:spPr bwMode="auto">
          <a:xfrm>
            <a:off x="265864" y="5495368"/>
            <a:ext cx="453759" cy="215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47</a:t>
            </a:r>
          </a:p>
        </p:txBody>
      </p:sp>
      <p:sp>
        <p:nvSpPr>
          <p:cNvPr id="32319" name="TextBox 32318">
            <a:extLst>
              <a:ext uri="{FF2B5EF4-FFF2-40B4-BE49-F238E27FC236}">
                <a16:creationId xmlns:a16="http://schemas.microsoft.com/office/drawing/2014/main" id="{FDB970F4-9F4A-41A2-9ED0-4EFBD58C3F67}"/>
              </a:ext>
            </a:extLst>
          </p:cNvPr>
          <p:cNvSpPr txBox="1"/>
          <p:nvPr/>
        </p:nvSpPr>
        <p:spPr bwMode="auto">
          <a:xfrm>
            <a:off x="265864" y="5583598"/>
            <a:ext cx="453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800" dirty="0">
                <a:solidFill>
                  <a:srgbClr val="000000"/>
                </a:solidFill>
                <a:latin typeface="Poppins" panose="00000500000000000000" pitchFamily="2" charset="0"/>
                <a:cs typeface="Poppins" panose="00000500000000000000" pitchFamily="2" charset="0"/>
              </a:rPr>
              <a:t>48</a:t>
            </a:r>
          </a:p>
        </p:txBody>
      </p:sp>
      <p:grpSp>
        <p:nvGrpSpPr>
          <p:cNvPr id="32320" name="Group 32319">
            <a:extLst>
              <a:ext uri="{FF2B5EF4-FFF2-40B4-BE49-F238E27FC236}">
                <a16:creationId xmlns:a16="http://schemas.microsoft.com/office/drawing/2014/main" id="{1719CA0F-8CBD-322C-7A39-8ECFA1F201E7}"/>
              </a:ext>
            </a:extLst>
          </p:cNvPr>
          <p:cNvGrpSpPr/>
          <p:nvPr/>
        </p:nvGrpSpPr>
        <p:grpSpPr>
          <a:xfrm>
            <a:off x="741647" y="4916437"/>
            <a:ext cx="709052" cy="813924"/>
            <a:chOff x="799273" y="5242066"/>
            <a:chExt cx="709052" cy="813924"/>
          </a:xfrm>
          <a:solidFill>
            <a:schemeClr val="accent6">
              <a:lumMod val="20000"/>
              <a:lumOff val="80000"/>
            </a:schemeClr>
          </a:solidFill>
        </p:grpSpPr>
        <p:sp>
          <p:nvSpPr>
            <p:cNvPr id="32321" name="Right Arrow 31894">
              <a:extLst>
                <a:ext uri="{FF2B5EF4-FFF2-40B4-BE49-F238E27FC236}">
                  <a16:creationId xmlns:a16="http://schemas.microsoft.com/office/drawing/2014/main" id="{C7C25B49-4CA1-29C0-5BD3-D5DDAB912BFC}"/>
                </a:ext>
              </a:extLst>
            </p:cNvPr>
            <p:cNvSpPr/>
            <p:nvPr/>
          </p:nvSpPr>
          <p:spPr bwMode="auto">
            <a:xfrm>
              <a:off x="799273" y="5242066"/>
              <a:ext cx="709052" cy="109728"/>
            </a:xfrm>
            <a:prstGeom prst="rightArrow">
              <a:avLst>
                <a:gd name="adj1" fmla="val 60382"/>
                <a:gd name="adj2" fmla="val 66007"/>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22" name="Right Arrow 31895">
              <a:extLst>
                <a:ext uri="{FF2B5EF4-FFF2-40B4-BE49-F238E27FC236}">
                  <a16:creationId xmlns:a16="http://schemas.microsoft.com/office/drawing/2014/main" id="{E2C0770E-99A4-F233-11A3-2AD9387B2DCF}"/>
                </a:ext>
              </a:extLst>
            </p:cNvPr>
            <p:cNvSpPr/>
            <p:nvPr/>
          </p:nvSpPr>
          <p:spPr bwMode="auto">
            <a:xfrm>
              <a:off x="799273" y="5511135"/>
              <a:ext cx="675811" cy="109728"/>
            </a:xfrm>
            <a:prstGeom prst="rightArrow">
              <a:avLst>
                <a:gd name="adj1" fmla="val 60382"/>
                <a:gd name="adj2" fmla="val 66007"/>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23" name="Right Arrow 31896">
              <a:extLst>
                <a:ext uri="{FF2B5EF4-FFF2-40B4-BE49-F238E27FC236}">
                  <a16:creationId xmlns:a16="http://schemas.microsoft.com/office/drawing/2014/main" id="{A088E669-9768-FA99-90F3-2127241AB9E7}"/>
                </a:ext>
              </a:extLst>
            </p:cNvPr>
            <p:cNvSpPr/>
            <p:nvPr/>
          </p:nvSpPr>
          <p:spPr bwMode="auto">
            <a:xfrm>
              <a:off x="799273" y="5680007"/>
              <a:ext cx="543747" cy="109728"/>
            </a:xfrm>
            <a:prstGeom prst="rightArrow">
              <a:avLst>
                <a:gd name="adj1" fmla="val 60382"/>
                <a:gd name="adj2" fmla="val 66007"/>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24" name="Right Arrow 31897">
              <a:extLst>
                <a:ext uri="{FF2B5EF4-FFF2-40B4-BE49-F238E27FC236}">
                  <a16:creationId xmlns:a16="http://schemas.microsoft.com/office/drawing/2014/main" id="{EB9B172F-9C94-5E26-AD37-309C9D1C52DE}"/>
                </a:ext>
              </a:extLst>
            </p:cNvPr>
            <p:cNvSpPr/>
            <p:nvPr/>
          </p:nvSpPr>
          <p:spPr bwMode="auto">
            <a:xfrm>
              <a:off x="799273" y="5768174"/>
              <a:ext cx="464376" cy="109728"/>
            </a:xfrm>
            <a:prstGeom prst="rightArrow">
              <a:avLst>
                <a:gd name="adj1" fmla="val 60382"/>
                <a:gd name="adj2" fmla="val 66007"/>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25" name="Right Arrow 31898">
              <a:extLst>
                <a:ext uri="{FF2B5EF4-FFF2-40B4-BE49-F238E27FC236}">
                  <a16:creationId xmlns:a16="http://schemas.microsoft.com/office/drawing/2014/main" id="{FA49E6DB-C4A6-F6E0-BAE0-F4EB69323846}"/>
                </a:ext>
              </a:extLst>
            </p:cNvPr>
            <p:cNvSpPr/>
            <p:nvPr/>
          </p:nvSpPr>
          <p:spPr bwMode="auto">
            <a:xfrm>
              <a:off x="799273" y="5861015"/>
              <a:ext cx="361257" cy="109728"/>
            </a:xfrm>
            <a:prstGeom prst="rightArrow">
              <a:avLst>
                <a:gd name="adj1" fmla="val 60382"/>
                <a:gd name="adj2" fmla="val 66007"/>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26" name="Right Arrow 31899">
              <a:extLst>
                <a:ext uri="{FF2B5EF4-FFF2-40B4-BE49-F238E27FC236}">
                  <a16:creationId xmlns:a16="http://schemas.microsoft.com/office/drawing/2014/main" id="{C54D6F75-F910-42E7-2A02-3F89CE55E32D}"/>
                </a:ext>
              </a:extLst>
            </p:cNvPr>
            <p:cNvSpPr/>
            <p:nvPr/>
          </p:nvSpPr>
          <p:spPr bwMode="auto">
            <a:xfrm>
              <a:off x="799273" y="5946262"/>
              <a:ext cx="82128" cy="109728"/>
            </a:xfrm>
            <a:prstGeom prst="rightArrow">
              <a:avLst>
                <a:gd name="adj1" fmla="val 60382"/>
                <a:gd name="adj2" fmla="val 100000"/>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sp>
        <p:nvSpPr>
          <p:cNvPr id="32327" name="Right Arrow 31903">
            <a:extLst>
              <a:ext uri="{FF2B5EF4-FFF2-40B4-BE49-F238E27FC236}">
                <a16:creationId xmlns:a16="http://schemas.microsoft.com/office/drawing/2014/main" id="{9940D8ED-1FF0-B4F9-F866-F97CA9A5DE64}"/>
              </a:ext>
            </a:extLst>
          </p:cNvPr>
          <p:cNvSpPr/>
          <p:nvPr/>
        </p:nvSpPr>
        <p:spPr bwMode="auto">
          <a:xfrm>
            <a:off x="721459" y="1558276"/>
            <a:ext cx="5694739"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28" name="Right Arrow 31904">
            <a:extLst>
              <a:ext uri="{FF2B5EF4-FFF2-40B4-BE49-F238E27FC236}">
                <a16:creationId xmlns:a16="http://schemas.microsoft.com/office/drawing/2014/main" id="{0C0AAA44-ABBB-2046-70A0-BD721CE05010}"/>
              </a:ext>
            </a:extLst>
          </p:cNvPr>
          <p:cNvSpPr/>
          <p:nvPr/>
        </p:nvSpPr>
        <p:spPr bwMode="auto">
          <a:xfrm>
            <a:off x="721460" y="1823443"/>
            <a:ext cx="4332664"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29" name="Right Arrow 31905">
            <a:extLst>
              <a:ext uri="{FF2B5EF4-FFF2-40B4-BE49-F238E27FC236}">
                <a16:creationId xmlns:a16="http://schemas.microsoft.com/office/drawing/2014/main" id="{586D9DD4-FFEE-2AD1-7928-DC3CC3958C5E}"/>
              </a:ext>
            </a:extLst>
          </p:cNvPr>
          <p:cNvSpPr/>
          <p:nvPr/>
        </p:nvSpPr>
        <p:spPr bwMode="auto">
          <a:xfrm>
            <a:off x="721460" y="2000221"/>
            <a:ext cx="4275456"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30" name="Right Arrow 31906">
            <a:extLst>
              <a:ext uri="{FF2B5EF4-FFF2-40B4-BE49-F238E27FC236}">
                <a16:creationId xmlns:a16="http://schemas.microsoft.com/office/drawing/2014/main" id="{9E524A4F-F80B-6BA9-ABF2-39388252948C}"/>
              </a:ext>
            </a:extLst>
          </p:cNvPr>
          <p:cNvSpPr/>
          <p:nvPr/>
        </p:nvSpPr>
        <p:spPr bwMode="auto">
          <a:xfrm>
            <a:off x="721460" y="2176999"/>
            <a:ext cx="3605589"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31" name="Right Arrow 31907">
            <a:extLst>
              <a:ext uri="{FF2B5EF4-FFF2-40B4-BE49-F238E27FC236}">
                <a16:creationId xmlns:a16="http://schemas.microsoft.com/office/drawing/2014/main" id="{7185C92B-6215-B1CC-9727-C9C299D10599}"/>
              </a:ext>
            </a:extLst>
          </p:cNvPr>
          <p:cNvSpPr/>
          <p:nvPr/>
        </p:nvSpPr>
        <p:spPr bwMode="auto">
          <a:xfrm>
            <a:off x="721460" y="2353777"/>
            <a:ext cx="3471205"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32" name="Right Arrow 31908">
            <a:extLst>
              <a:ext uri="{FF2B5EF4-FFF2-40B4-BE49-F238E27FC236}">
                <a16:creationId xmlns:a16="http://schemas.microsoft.com/office/drawing/2014/main" id="{BA08620A-4AF4-BF3F-99B4-2F81A72BA1F8}"/>
              </a:ext>
            </a:extLst>
          </p:cNvPr>
          <p:cNvSpPr/>
          <p:nvPr/>
        </p:nvSpPr>
        <p:spPr bwMode="auto">
          <a:xfrm>
            <a:off x="721460" y="2530555"/>
            <a:ext cx="3091239"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33" name="Right Arrow 31909">
            <a:extLst>
              <a:ext uri="{FF2B5EF4-FFF2-40B4-BE49-F238E27FC236}">
                <a16:creationId xmlns:a16="http://schemas.microsoft.com/office/drawing/2014/main" id="{B609559C-C286-7CB7-39C7-C36D25F6776D}"/>
              </a:ext>
            </a:extLst>
          </p:cNvPr>
          <p:cNvSpPr/>
          <p:nvPr/>
        </p:nvSpPr>
        <p:spPr bwMode="auto">
          <a:xfrm>
            <a:off x="721460" y="2707333"/>
            <a:ext cx="3002551"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34" name="Right Arrow 31910">
            <a:extLst>
              <a:ext uri="{FF2B5EF4-FFF2-40B4-BE49-F238E27FC236}">
                <a16:creationId xmlns:a16="http://schemas.microsoft.com/office/drawing/2014/main" id="{7BE32B9F-CD31-BB81-6BCB-9B8517C25CBF}"/>
              </a:ext>
            </a:extLst>
          </p:cNvPr>
          <p:cNvSpPr/>
          <p:nvPr/>
        </p:nvSpPr>
        <p:spPr bwMode="auto">
          <a:xfrm>
            <a:off x="721460" y="2884111"/>
            <a:ext cx="2653089"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35" name="Right Arrow 31911">
            <a:extLst>
              <a:ext uri="{FF2B5EF4-FFF2-40B4-BE49-F238E27FC236}">
                <a16:creationId xmlns:a16="http://schemas.microsoft.com/office/drawing/2014/main" id="{CE217869-4089-F4B5-6D70-4F55A08945FE}"/>
              </a:ext>
            </a:extLst>
          </p:cNvPr>
          <p:cNvSpPr/>
          <p:nvPr/>
        </p:nvSpPr>
        <p:spPr bwMode="auto">
          <a:xfrm>
            <a:off x="721460" y="3060889"/>
            <a:ext cx="2570539"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36" name="Right Arrow 31912">
            <a:extLst>
              <a:ext uri="{FF2B5EF4-FFF2-40B4-BE49-F238E27FC236}">
                <a16:creationId xmlns:a16="http://schemas.microsoft.com/office/drawing/2014/main" id="{03B2225F-E426-EB98-81F2-AD4C2062AF47}"/>
              </a:ext>
            </a:extLst>
          </p:cNvPr>
          <p:cNvSpPr/>
          <p:nvPr/>
        </p:nvSpPr>
        <p:spPr bwMode="auto">
          <a:xfrm>
            <a:off x="721460" y="3237667"/>
            <a:ext cx="2187900"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37" name="Right Arrow 31913">
            <a:extLst>
              <a:ext uri="{FF2B5EF4-FFF2-40B4-BE49-F238E27FC236}">
                <a16:creationId xmlns:a16="http://schemas.microsoft.com/office/drawing/2014/main" id="{F0E9FC33-F993-59B4-9847-2492619187A2}"/>
              </a:ext>
            </a:extLst>
          </p:cNvPr>
          <p:cNvSpPr/>
          <p:nvPr/>
        </p:nvSpPr>
        <p:spPr bwMode="auto">
          <a:xfrm>
            <a:off x="721460" y="3414445"/>
            <a:ext cx="2129214"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38" name="Right Arrow 31914">
            <a:extLst>
              <a:ext uri="{FF2B5EF4-FFF2-40B4-BE49-F238E27FC236}">
                <a16:creationId xmlns:a16="http://schemas.microsoft.com/office/drawing/2014/main" id="{9FA29A5A-B493-D9DD-DDE4-221316F1E9C7}"/>
              </a:ext>
            </a:extLst>
          </p:cNvPr>
          <p:cNvSpPr/>
          <p:nvPr/>
        </p:nvSpPr>
        <p:spPr bwMode="auto">
          <a:xfrm>
            <a:off x="721460" y="3591223"/>
            <a:ext cx="1976277"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39" name="Right Arrow 31915">
            <a:extLst>
              <a:ext uri="{FF2B5EF4-FFF2-40B4-BE49-F238E27FC236}">
                <a16:creationId xmlns:a16="http://schemas.microsoft.com/office/drawing/2014/main" id="{671F7469-BEA5-7209-CF7B-706973EF70BB}"/>
              </a:ext>
            </a:extLst>
          </p:cNvPr>
          <p:cNvSpPr/>
          <p:nvPr/>
        </p:nvSpPr>
        <p:spPr bwMode="auto">
          <a:xfrm>
            <a:off x="721460" y="3768001"/>
            <a:ext cx="1664311"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40" name="Right Arrow 31916">
            <a:extLst>
              <a:ext uri="{FF2B5EF4-FFF2-40B4-BE49-F238E27FC236}">
                <a16:creationId xmlns:a16="http://schemas.microsoft.com/office/drawing/2014/main" id="{BCC19828-10FB-3ABE-69AC-AFD821B558CC}"/>
              </a:ext>
            </a:extLst>
          </p:cNvPr>
          <p:cNvSpPr/>
          <p:nvPr/>
        </p:nvSpPr>
        <p:spPr bwMode="auto">
          <a:xfrm>
            <a:off x="721460" y="3944779"/>
            <a:ext cx="1551364"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41" name="Right Arrow 31917">
            <a:extLst>
              <a:ext uri="{FF2B5EF4-FFF2-40B4-BE49-F238E27FC236}">
                <a16:creationId xmlns:a16="http://schemas.microsoft.com/office/drawing/2014/main" id="{A54E9387-5FE0-0352-5AF6-FCD04D05311F}"/>
              </a:ext>
            </a:extLst>
          </p:cNvPr>
          <p:cNvSpPr/>
          <p:nvPr/>
        </p:nvSpPr>
        <p:spPr bwMode="auto">
          <a:xfrm>
            <a:off x="721460" y="4121557"/>
            <a:ext cx="1243389"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42" name="Right Arrow 31918">
            <a:extLst>
              <a:ext uri="{FF2B5EF4-FFF2-40B4-BE49-F238E27FC236}">
                <a16:creationId xmlns:a16="http://schemas.microsoft.com/office/drawing/2014/main" id="{8B3E7483-85BD-D185-598A-4C9CA23A2E27}"/>
              </a:ext>
            </a:extLst>
          </p:cNvPr>
          <p:cNvSpPr/>
          <p:nvPr/>
        </p:nvSpPr>
        <p:spPr bwMode="auto">
          <a:xfrm>
            <a:off x="721460" y="4298335"/>
            <a:ext cx="1217989"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43" name="Right Arrow 31919">
            <a:extLst>
              <a:ext uri="{FF2B5EF4-FFF2-40B4-BE49-F238E27FC236}">
                <a16:creationId xmlns:a16="http://schemas.microsoft.com/office/drawing/2014/main" id="{876870FC-0F29-52EC-A35C-02BF99F37A0D}"/>
              </a:ext>
            </a:extLst>
          </p:cNvPr>
          <p:cNvSpPr/>
          <p:nvPr/>
        </p:nvSpPr>
        <p:spPr bwMode="auto">
          <a:xfrm>
            <a:off x="721460" y="4475113"/>
            <a:ext cx="1170364"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44" name="Right Arrow 31920">
            <a:extLst>
              <a:ext uri="{FF2B5EF4-FFF2-40B4-BE49-F238E27FC236}">
                <a16:creationId xmlns:a16="http://schemas.microsoft.com/office/drawing/2014/main" id="{EE1A113E-4A84-EDD6-E95C-4C6228050C73}"/>
              </a:ext>
            </a:extLst>
          </p:cNvPr>
          <p:cNvSpPr/>
          <p:nvPr/>
        </p:nvSpPr>
        <p:spPr bwMode="auto">
          <a:xfrm>
            <a:off x="721460" y="4651891"/>
            <a:ext cx="1144122"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45" name="Right Arrow 31921">
            <a:extLst>
              <a:ext uri="{FF2B5EF4-FFF2-40B4-BE49-F238E27FC236}">
                <a16:creationId xmlns:a16="http://schemas.microsoft.com/office/drawing/2014/main" id="{53C6F4A4-A95E-E809-17FB-4219EFC64FAB}"/>
              </a:ext>
            </a:extLst>
          </p:cNvPr>
          <p:cNvSpPr/>
          <p:nvPr/>
        </p:nvSpPr>
        <p:spPr bwMode="auto">
          <a:xfrm>
            <a:off x="721460" y="4740280"/>
            <a:ext cx="796196"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46" name="Right Arrow 31922">
            <a:extLst>
              <a:ext uri="{FF2B5EF4-FFF2-40B4-BE49-F238E27FC236}">
                <a16:creationId xmlns:a16="http://schemas.microsoft.com/office/drawing/2014/main" id="{DA0AE2E7-DD18-D9B0-034B-548E5124913C}"/>
              </a:ext>
            </a:extLst>
          </p:cNvPr>
          <p:cNvSpPr/>
          <p:nvPr/>
        </p:nvSpPr>
        <p:spPr bwMode="auto">
          <a:xfrm>
            <a:off x="721460" y="5013635"/>
            <a:ext cx="738564"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47" name="Right Arrow 31923">
            <a:extLst>
              <a:ext uri="{FF2B5EF4-FFF2-40B4-BE49-F238E27FC236}">
                <a16:creationId xmlns:a16="http://schemas.microsoft.com/office/drawing/2014/main" id="{B94BB666-796B-2EF2-B72B-621DB7594316}"/>
              </a:ext>
            </a:extLst>
          </p:cNvPr>
          <p:cNvSpPr/>
          <p:nvPr/>
        </p:nvSpPr>
        <p:spPr bwMode="auto">
          <a:xfrm>
            <a:off x="721459" y="1646665"/>
            <a:ext cx="5667161"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48" name="Right Arrow 31924">
            <a:extLst>
              <a:ext uri="{FF2B5EF4-FFF2-40B4-BE49-F238E27FC236}">
                <a16:creationId xmlns:a16="http://schemas.microsoft.com/office/drawing/2014/main" id="{2F7DE145-42EC-0CD2-4396-C1D7B7714677}"/>
              </a:ext>
            </a:extLst>
          </p:cNvPr>
          <p:cNvSpPr/>
          <p:nvPr/>
        </p:nvSpPr>
        <p:spPr bwMode="auto">
          <a:xfrm>
            <a:off x="721459" y="1735054"/>
            <a:ext cx="5523289"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49" name="Right Arrow 31925">
            <a:extLst>
              <a:ext uri="{FF2B5EF4-FFF2-40B4-BE49-F238E27FC236}">
                <a16:creationId xmlns:a16="http://schemas.microsoft.com/office/drawing/2014/main" id="{F0805E59-3FF9-CFE5-9BD8-9D1A47749467}"/>
              </a:ext>
            </a:extLst>
          </p:cNvPr>
          <p:cNvSpPr/>
          <p:nvPr/>
        </p:nvSpPr>
        <p:spPr bwMode="auto">
          <a:xfrm>
            <a:off x="721460" y="1911832"/>
            <a:ext cx="4307264"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50" name="Right Arrow 31926">
            <a:extLst>
              <a:ext uri="{FF2B5EF4-FFF2-40B4-BE49-F238E27FC236}">
                <a16:creationId xmlns:a16="http://schemas.microsoft.com/office/drawing/2014/main" id="{5DD06CF5-7E4C-FDA4-6225-BE9C4857C743}"/>
              </a:ext>
            </a:extLst>
          </p:cNvPr>
          <p:cNvSpPr/>
          <p:nvPr/>
        </p:nvSpPr>
        <p:spPr bwMode="auto">
          <a:xfrm>
            <a:off x="721460" y="2088610"/>
            <a:ext cx="3719517"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51" name="Right Arrow 31927">
            <a:extLst>
              <a:ext uri="{FF2B5EF4-FFF2-40B4-BE49-F238E27FC236}">
                <a16:creationId xmlns:a16="http://schemas.microsoft.com/office/drawing/2014/main" id="{14CCE152-FA3E-FD56-634A-DF38302DAEDF}"/>
              </a:ext>
            </a:extLst>
          </p:cNvPr>
          <p:cNvSpPr/>
          <p:nvPr/>
        </p:nvSpPr>
        <p:spPr bwMode="auto">
          <a:xfrm>
            <a:off x="721460" y="2265388"/>
            <a:ext cx="3500814"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52" name="Right Arrow 31928">
            <a:extLst>
              <a:ext uri="{FF2B5EF4-FFF2-40B4-BE49-F238E27FC236}">
                <a16:creationId xmlns:a16="http://schemas.microsoft.com/office/drawing/2014/main" id="{7CE37303-BD37-6127-22DC-B7EBB1FD6300}"/>
              </a:ext>
            </a:extLst>
          </p:cNvPr>
          <p:cNvSpPr/>
          <p:nvPr/>
        </p:nvSpPr>
        <p:spPr bwMode="auto">
          <a:xfrm>
            <a:off x="721460" y="2442166"/>
            <a:ext cx="3183318"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53" name="Right Arrow 31929">
            <a:extLst>
              <a:ext uri="{FF2B5EF4-FFF2-40B4-BE49-F238E27FC236}">
                <a16:creationId xmlns:a16="http://schemas.microsoft.com/office/drawing/2014/main" id="{B6723B9A-E7D0-C9CB-FAF7-E53419BA7B1D}"/>
              </a:ext>
            </a:extLst>
          </p:cNvPr>
          <p:cNvSpPr/>
          <p:nvPr/>
        </p:nvSpPr>
        <p:spPr bwMode="auto">
          <a:xfrm>
            <a:off x="721460" y="2618944"/>
            <a:ext cx="3084889"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54" name="Right Arrow 31930">
            <a:extLst>
              <a:ext uri="{FF2B5EF4-FFF2-40B4-BE49-F238E27FC236}">
                <a16:creationId xmlns:a16="http://schemas.microsoft.com/office/drawing/2014/main" id="{2DF70CB9-742B-FB86-FD9F-CFEE5844C640}"/>
              </a:ext>
            </a:extLst>
          </p:cNvPr>
          <p:cNvSpPr/>
          <p:nvPr/>
        </p:nvSpPr>
        <p:spPr bwMode="auto">
          <a:xfrm>
            <a:off x="721459" y="2795722"/>
            <a:ext cx="3002551"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55" name="Right Arrow 31931">
            <a:extLst>
              <a:ext uri="{FF2B5EF4-FFF2-40B4-BE49-F238E27FC236}">
                <a16:creationId xmlns:a16="http://schemas.microsoft.com/office/drawing/2014/main" id="{A084BE55-7ADC-C413-5000-BD4E97DD4291}"/>
              </a:ext>
            </a:extLst>
          </p:cNvPr>
          <p:cNvSpPr/>
          <p:nvPr/>
        </p:nvSpPr>
        <p:spPr bwMode="auto">
          <a:xfrm>
            <a:off x="721460" y="2972500"/>
            <a:ext cx="2623755"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56" name="Right Arrow 31932">
            <a:extLst>
              <a:ext uri="{FF2B5EF4-FFF2-40B4-BE49-F238E27FC236}">
                <a16:creationId xmlns:a16="http://schemas.microsoft.com/office/drawing/2014/main" id="{E38E0ED9-D0B4-98F6-6113-E64E1696BD11}"/>
              </a:ext>
            </a:extLst>
          </p:cNvPr>
          <p:cNvSpPr/>
          <p:nvPr/>
        </p:nvSpPr>
        <p:spPr bwMode="auto">
          <a:xfrm>
            <a:off x="721460" y="3149278"/>
            <a:ext cx="2367339"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57" name="Right Arrow 31933">
            <a:extLst>
              <a:ext uri="{FF2B5EF4-FFF2-40B4-BE49-F238E27FC236}">
                <a16:creationId xmlns:a16="http://schemas.microsoft.com/office/drawing/2014/main" id="{9B6F1151-BB7B-C9D1-DE30-2C1B5FA19792}"/>
              </a:ext>
            </a:extLst>
          </p:cNvPr>
          <p:cNvSpPr/>
          <p:nvPr/>
        </p:nvSpPr>
        <p:spPr bwMode="auto">
          <a:xfrm>
            <a:off x="721460" y="3326056"/>
            <a:ext cx="2129214"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58" name="Right Arrow 31934">
            <a:extLst>
              <a:ext uri="{FF2B5EF4-FFF2-40B4-BE49-F238E27FC236}">
                <a16:creationId xmlns:a16="http://schemas.microsoft.com/office/drawing/2014/main" id="{ABF04416-7059-2BE6-7276-B1049FBC32BF}"/>
              </a:ext>
            </a:extLst>
          </p:cNvPr>
          <p:cNvSpPr/>
          <p:nvPr/>
        </p:nvSpPr>
        <p:spPr bwMode="auto">
          <a:xfrm>
            <a:off x="721460" y="3502834"/>
            <a:ext cx="2126039"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59" name="Right Arrow 31935">
            <a:extLst>
              <a:ext uri="{FF2B5EF4-FFF2-40B4-BE49-F238E27FC236}">
                <a16:creationId xmlns:a16="http://schemas.microsoft.com/office/drawing/2014/main" id="{2C314905-B0E3-E97F-30A4-A99D838FD7CE}"/>
              </a:ext>
            </a:extLst>
          </p:cNvPr>
          <p:cNvSpPr/>
          <p:nvPr/>
        </p:nvSpPr>
        <p:spPr bwMode="auto">
          <a:xfrm>
            <a:off x="721460" y="3679612"/>
            <a:ext cx="1736705"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60" name="Right Arrow 31936">
            <a:extLst>
              <a:ext uri="{FF2B5EF4-FFF2-40B4-BE49-F238E27FC236}">
                <a16:creationId xmlns:a16="http://schemas.microsoft.com/office/drawing/2014/main" id="{903BFF97-37D2-ED8C-B310-9E744CD81E98}"/>
              </a:ext>
            </a:extLst>
          </p:cNvPr>
          <p:cNvSpPr/>
          <p:nvPr/>
        </p:nvSpPr>
        <p:spPr bwMode="auto">
          <a:xfrm>
            <a:off x="721460" y="3856390"/>
            <a:ext cx="1573589"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61" name="Right Arrow 31937">
            <a:extLst>
              <a:ext uri="{FF2B5EF4-FFF2-40B4-BE49-F238E27FC236}">
                <a16:creationId xmlns:a16="http://schemas.microsoft.com/office/drawing/2014/main" id="{E01291DF-6509-0857-A9A1-4A435E66C940}"/>
              </a:ext>
            </a:extLst>
          </p:cNvPr>
          <p:cNvSpPr/>
          <p:nvPr/>
        </p:nvSpPr>
        <p:spPr bwMode="auto">
          <a:xfrm>
            <a:off x="721460" y="4033168"/>
            <a:ext cx="1389805"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62" name="Right Arrow 31938">
            <a:extLst>
              <a:ext uri="{FF2B5EF4-FFF2-40B4-BE49-F238E27FC236}">
                <a16:creationId xmlns:a16="http://schemas.microsoft.com/office/drawing/2014/main" id="{ECDC1E0B-4985-99F5-2904-1869A284EBEE}"/>
              </a:ext>
            </a:extLst>
          </p:cNvPr>
          <p:cNvSpPr/>
          <p:nvPr/>
        </p:nvSpPr>
        <p:spPr bwMode="auto">
          <a:xfrm>
            <a:off x="721460" y="4209946"/>
            <a:ext cx="1243389"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63" name="Right Arrow 31939">
            <a:extLst>
              <a:ext uri="{FF2B5EF4-FFF2-40B4-BE49-F238E27FC236}">
                <a16:creationId xmlns:a16="http://schemas.microsoft.com/office/drawing/2014/main" id="{3B64EC20-212C-C788-CDBC-0CA54F0C39A4}"/>
              </a:ext>
            </a:extLst>
          </p:cNvPr>
          <p:cNvSpPr/>
          <p:nvPr/>
        </p:nvSpPr>
        <p:spPr bwMode="auto">
          <a:xfrm>
            <a:off x="721460" y="4386724"/>
            <a:ext cx="1192589"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64" name="Right Arrow 31940">
            <a:extLst>
              <a:ext uri="{FF2B5EF4-FFF2-40B4-BE49-F238E27FC236}">
                <a16:creationId xmlns:a16="http://schemas.microsoft.com/office/drawing/2014/main" id="{B094DCC6-FB89-9924-6BEE-0FC73FFBA2CC}"/>
              </a:ext>
            </a:extLst>
          </p:cNvPr>
          <p:cNvSpPr/>
          <p:nvPr/>
        </p:nvSpPr>
        <p:spPr bwMode="auto">
          <a:xfrm>
            <a:off x="721460" y="4563502"/>
            <a:ext cx="1144122"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65" name="Right Arrow 31941">
            <a:extLst>
              <a:ext uri="{FF2B5EF4-FFF2-40B4-BE49-F238E27FC236}">
                <a16:creationId xmlns:a16="http://schemas.microsoft.com/office/drawing/2014/main" id="{6F87CA48-C61D-C2D9-BF2E-4EF5289AA0A1}"/>
              </a:ext>
            </a:extLst>
          </p:cNvPr>
          <p:cNvSpPr/>
          <p:nvPr/>
        </p:nvSpPr>
        <p:spPr bwMode="auto">
          <a:xfrm>
            <a:off x="721460" y="4828664"/>
            <a:ext cx="796196"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66" name="Right Arrow 31942">
            <a:extLst>
              <a:ext uri="{FF2B5EF4-FFF2-40B4-BE49-F238E27FC236}">
                <a16:creationId xmlns:a16="http://schemas.microsoft.com/office/drawing/2014/main" id="{80E4654C-3AF9-073E-3130-B168E99BD585}"/>
              </a:ext>
            </a:extLst>
          </p:cNvPr>
          <p:cNvSpPr/>
          <p:nvPr/>
        </p:nvSpPr>
        <p:spPr bwMode="auto">
          <a:xfrm>
            <a:off x="721460" y="5096068"/>
            <a:ext cx="738564"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67" name="Right Arrow 31943">
            <a:extLst>
              <a:ext uri="{FF2B5EF4-FFF2-40B4-BE49-F238E27FC236}">
                <a16:creationId xmlns:a16="http://schemas.microsoft.com/office/drawing/2014/main" id="{C6C9AD21-DFD6-3D16-705F-9331D410CDC2}"/>
              </a:ext>
            </a:extLst>
          </p:cNvPr>
          <p:cNvSpPr/>
          <p:nvPr/>
        </p:nvSpPr>
        <p:spPr bwMode="auto">
          <a:xfrm>
            <a:off x="721460" y="5273776"/>
            <a:ext cx="696005" cy="109728"/>
          </a:xfrm>
          <a:prstGeom prst="rightArrow">
            <a:avLst>
              <a:gd name="adj1" fmla="val 60382"/>
              <a:gd name="adj2" fmla="val 66007"/>
            </a:avLst>
          </a:prstGeom>
          <a:solidFill>
            <a:schemeClr val="accent6"/>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nvGrpSpPr>
          <p:cNvPr id="6" name="Group 5">
            <a:extLst>
              <a:ext uri="{FF2B5EF4-FFF2-40B4-BE49-F238E27FC236}">
                <a16:creationId xmlns:a16="http://schemas.microsoft.com/office/drawing/2014/main" id="{469970AF-4819-B1B3-A270-925B7D395909}"/>
              </a:ext>
            </a:extLst>
          </p:cNvPr>
          <p:cNvGrpSpPr/>
          <p:nvPr/>
        </p:nvGrpSpPr>
        <p:grpSpPr>
          <a:xfrm>
            <a:off x="717798" y="1456872"/>
            <a:ext cx="5914743" cy="4282633"/>
            <a:chOff x="717798" y="1456872"/>
            <a:chExt cx="5914743" cy="4282633"/>
          </a:xfrm>
        </p:grpSpPr>
        <p:cxnSp>
          <p:nvCxnSpPr>
            <p:cNvPr id="32183" name="Straight Connector 32182">
              <a:extLst>
                <a:ext uri="{FF2B5EF4-FFF2-40B4-BE49-F238E27FC236}">
                  <a16:creationId xmlns:a16="http://schemas.microsoft.com/office/drawing/2014/main" id="{692FBC01-40DF-50AA-AB14-704718E18FA6}"/>
                </a:ext>
              </a:extLst>
            </p:cNvPr>
            <p:cNvCxnSpPr>
              <a:cxnSpLocks/>
            </p:cNvCxnSpPr>
            <p:nvPr/>
          </p:nvCxnSpPr>
          <p:spPr bwMode="auto">
            <a:xfrm>
              <a:off x="717798" y="5739505"/>
              <a:ext cx="5914743" cy="0"/>
            </a:xfrm>
            <a:prstGeom prst="line">
              <a:avLst/>
            </a:prstGeom>
            <a:noFill/>
            <a:ln w="12700" cap="flat" cmpd="sng" algn="ctr">
              <a:solidFill>
                <a:srgbClr val="000000"/>
              </a:solidFill>
              <a:prstDash val="solid"/>
              <a:round/>
              <a:headEnd type="none" w="med" len="med"/>
              <a:tailEnd type="none" w="med" len="med"/>
            </a:ln>
            <a:effectLst/>
          </p:spPr>
        </p:cxnSp>
        <p:cxnSp>
          <p:nvCxnSpPr>
            <p:cNvPr id="32368" name="Straight Connector 32367">
              <a:extLst>
                <a:ext uri="{FF2B5EF4-FFF2-40B4-BE49-F238E27FC236}">
                  <a16:creationId xmlns:a16="http://schemas.microsoft.com/office/drawing/2014/main" id="{E864813A-838C-ED3D-D3F6-1188EEBC2FE2}"/>
                </a:ext>
              </a:extLst>
            </p:cNvPr>
            <p:cNvCxnSpPr/>
            <p:nvPr/>
          </p:nvCxnSpPr>
          <p:spPr bwMode="auto">
            <a:xfrm flipV="1">
              <a:off x="723585" y="1456872"/>
              <a:ext cx="0" cy="4282633"/>
            </a:xfrm>
            <a:prstGeom prst="line">
              <a:avLst/>
            </a:prstGeom>
            <a:noFill/>
            <a:ln w="12700" cap="flat" cmpd="sng" algn="ctr">
              <a:solidFill>
                <a:srgbClr val="000000"/>
              </a:solidFill>
              <a:prstDash val="solid"/>
              <a:round/>
              <a:headEnd type="none" w="med" len="med"/>
              <a:tailEnd type="none" w="med" len="med"/>
            </a:ln>
            <a:effectLst/>
          </p:spPr>
        </p:cxnSp>
      </p:grpSp>
      <p:grpSp>
        <p:nvGrpSpPr>
          <p:cNvPr id="32369" name="Group 32368">
            <a:extLst>
              <a:ext uri="{FF2B5EF4-FFF2-40B4-BE49-F238E27FC236}">
                <a16:creationId xmlns:a16="http://schemas.microsoft.com/office/drawing/2014/main" id="{0131CA06-2342-4320-C3C7-E7B079EBC9FC}"/>
              </a:ext>
            </a:extLst>
          </p:cNvPr>
          <p:cNvGrpSpPr/>
          <p:nvPr/>
        </p:nvGrpSpPr>
        <p:grpSpPr>
          <a:xfrm>
            <a:off x="1029758" y="1490469"/>
            <a:ext cx="652095" cy="3879740"/>
            <a:chOff x="1087384" y="1816098"/>
            <a:chExt cx="652095" cy="3879740"/>
          </a:xfrm>
          <a:solidFill>
            <a:schemeClr val="accent5">
              <a:lumMod val="60000"/>
              <a:lumOff val="40000"/>
            </a:schemeClr>
          </a:solidFill>
        </p:grpSpPr>
        <p:sp>
          <p:nvSpPr>
            <p:cNvPr id="32370" name="Oval 32369">
              <a:extLst>
                <a:ext uri="{FF2B5EF4-FFF2-40B4-BE49-F238E27FC236}">
                  <a16:creationId xmlns:a16="http://schemas.microsoft.com/office/drawing/2014/main" id="{DDC0E995-B8A7-4495-562C-E3A463153A6A}"/>
                </a:ext>
              </a:extLst>
            </p:cNvPr>
            <p:cNvSpPr/>
            <p:nvPr/>
          </p:nvSpPr>
          <p:spPr bwMode="auto">
            <a:xfrm>
              <a:off x="1441338" y="1816098"/>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71" name="Oval 32370">
              <a:extLst>
                <a:ext uri="{FF2B5EF4-FFF2-40B4-BE49-F238E27FC236}">
                  <a16:creationId xmlns:a16="http://schemas.microsoft.com/office/drawing/2014/main" id="{CB73B801-9F0E-78D5-F952-591057E00DE2}"/>
                </a:ext>
              </a:extLst>
            </p:cNvPr>
            <p:cNvSpPr/>
            <p:nvPr/>
          </p:nvSpPr>
          <p:spPr bwMode="auto">
            <a:xfrm>
              <a:off x="1441338" y="190953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72" name="Oval 32371">
              <a:extLst>
                <a:ext uri="{FF2B5EF4-FFF2-40B4-BE49-F238E27FC236}">
                  <a16:creationId xmlns:a16="http://schemas.microsoft.com/office/drawing/2014/main" id="{51A2AB8A-F10A-892D-1AD5-04360135DBA6}"/>
                </a:ext>
              </a:extLst>
            </p:cNvPr>
            <p:cNvSpPr/>
            <p:nvPr/>
          </p:nvSpPr>
          <p:spPr bwMode="auto">
            <a:xfrm>
              <a:off x="1441338" y="235138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73" name="Oval 32372">
              <a:extLst>
                <a:ext uri="{FF2B5EF4-FFF2-40B4-BE49-F238E27FC236}">
                  <a16:creationId xmlns:a16="http://schemas.microsoft.com/office/drawing/2014/main" id="{293484B2-E3E8-4527-D5AC-E4663424BCA8}"/>
                </a:ext>
              </a:extLst>
            </p:cNvPr>
            <p:cNvSpPr/>
            <p:nvPr/>
          </p:nvSpPr>
          <p:spPr bwMode="auto">
            <a:xfrm>
              <a:off x="1441338" y="225666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74" name="Oval 32373">
              <a:extLst>
                <a:ext uri="{FF2B5EF4-FFF2-40B4-BE49-F238E27FC236}">
                  <a16:creationId xmlns:a16="http://schemas.microsoft.com/office/drawing/2014/main" id="{D25B1813-A8CF-E0B8-AD88-2353272731E5}"/>
                </a:ext>
              </a:extLst>
            </p:cNvPr>
            <p:cNvSpPr/>
            <p:nvPr/>
          </p:nvSpPr>
          <p:spPr bwMode="auto">
            <a:xfrm>
              <a:off x="1441338" y="217464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75" name="Oval 32374">
              <a:extLst>
                <a:ext uri="{FF2B5EF4-FFF2-40B4-BE49-F238E27FC236}">
                  <a16:creationId xmlns:a16="http://schemas.microsoft.com/office/drawing/2014/main" id="{87C4EED3-00F2-897D-713A-8B11F2FF0051}"/>
                </a:ext>
              </a:extLst>
            </p:cNvPr>
            <p:cNvSpPr/>
            <p:nvPr/>
          </p:nvSpPr>
          <p:spPr bwMode="auto">
            <a:xfrm>
              <a:off x="1441338" y="199790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76" name="Oval 32375">
              <a:extLst>
                <a:ext uri="{FF2B5EF4-FFF2-40B4-BE49-F238E27FC236}">
                  <a16:creationId xmlns:a16="http://schemas.microsoft.com/office/drawing/2014/main" id="{3924EF14-C0A8-4BAA-F395-341617783241}"/>
                </a:ext>
              </a:extLst>
            </p:cNvPr>
            <p:cNvSpPr/>
            <p:nvPr/>
          </p:nvSpPr>
          <p:spPr bwMode="auto">
            <a:xfrm>
              <a:off x="1441338" y="2081157"/>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77" name="Oval 32376">
              <a:extLst>
                <a:ext uri="{FF2B5EF4-FFF2-40B4-BE49-F238E27FC236}">
                  <a16:creationId xmlns:a16="http://schemas.microsoft.com/office/drawing/2014/main" id="{EC36FC87-DD02-2B66-69BB-3AEAAB7C7364}"/>
                </a:ext>
              </a:extLst>
            </p:cNvPr>
            <p:cNvSpPr/>
            <p:nvPr/>
          </p:nvSpPr>
          <p:spPr bwMode="auto">
            <a:xfrm>
              <a:off x="1087384" y="2432048"/>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78" name="Oval 32377">
              <a:extLst>
                <a:ext uri="{FF2B5EF4-FFF2-40B4-BE49-F238E27FC236}">
                  <a16:creationId xmlns:a16="http://schemas.microsoft.com/office/drawing/2014/main" id="{5D4A22EB-BABC-DD9F-A6E7-D16384E43D87}"/>
                </a:ext>
              </a:extLst>
            </p:cNvPr>
            <p:cNvSpPr/>
            <p:nvPr/>
          </p:nvSpPr>
          <p:spPr bwMode="auto">
            <a:xfrm>
              <a:off x="1441338" y="2524945"/>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79" name="Oval 32378">
              <a:extLst>
                <a:ext uri="{FF2B5EF4-FFF2-40B4-BE49-F238E27FC236}">
                  <a16:creationId xmlns:a16="http://schemas.microsoft.com/office/drawing/2014/main" id="{5374F939-5F5A-200A-A5F8-FE7E02B27076}"/>
                </a:ext>
              </a:extLst>
            </p:cNvPr>
            <p:cNvSpPr/>
            <p:nvPr/>
          </p:nvSpPr>
          <p:spPr bwMode="auto">
            <a:xfrm>
              <a:off x="1087384" y="3050339"/>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80" name="Oval 32379">
              <a:extLst>
                <a:ext uri="{FF2B5EF4-FFF2-40B4-BE49-F238E27FC236}">
                  <a16:creationId xmlns:a16="http://schemas.microsoft.com/office/drawing/2014/main" id="{BAD7B4C8-9E96-3F14-AF8E-7DF7E2ED03EC}"/>
                </a:ext>
              </a:extLst>
            </p:cNvPr>
            <p:cNvSpPr/>
            <p:nvPr/>
          </p:nvSpPr>
          <p:spPr bwMode="auto">
            <a:xfrm>
              <a:off x="1087384" y="3320199"/>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81" name="Oval 32380">
              <a:extLst>
                <a:ext uri="{FF2B5EF4-FFF2-40B4-BE49-F238E27FC236}">
                  <a16:creationId xmlns:a16="http://schemas.microsoft.com/office/drawing/2014/main" id="{B7B69D58-F594-5D04-555E-809258B13085}"/>
                </a:ext>
              </a:extLst>
            </p:cNvPr>
            <p:cNvSpPr/>
            <p:nvPr/>
          </p:nvSpPr>
          <p:spPr bwMode="auto">
            <a:xfrm>
              <a:off x="1087384" y="3761163"/>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82" name="Oval 32381">
              <a:extLst>
                <a:ext uri="{FF2B5EF4-FFF2-40B4-BE49-F238E27FC236}">
                  <a16:creationId xmlns:a16="http://schemas.microsoft.com/office/drawing/2014/main" id="{D759C2E5-725D-6569-DB88-274DC7CB7402}"/>
                </a:ext>
              </a:extLst>
            </p:cNvPr>
            <p:cNvSpPr/>
            <p:nvPr/>
          </p:nvSpPr>
          <p:spPr bwMode="auto">
            <a:xfrm>
              <a:off x="1087384" y="3849415"/>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83" name="Oval 32382">
              <a:extLst>
                <a:ext uri="{FF2B5EF4-FFF2-40B4-BE49-F238E27FC236}">
                  <a16:creationId xmlns:a16="http://schemas.microsoft.com/office/drawing/2014/main" id="{63876898-8EA9-69E4-9064-8B7ECBFD10DF}"/>
                </a:ext>
              </a:extLst>
            </p:cNvPr>
            <p:cNvSpPr/>
            <p:nvPr/>
          </p:nvSpPr>
          <p:spPr bwMode="auto">
            <a:xfrm>
              <a:off x="1087384" y="420715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84" name="Oval 32383">
              <a:extLst>
                <a:ext uri="{FF2B5EF4-FFF2-40B4-BE49-F238E27FC236}">
                  <a16:creationId xmlns:a16="http://schemas.microsoft.com/office/drawing/2014/main" id="{3762C040-FFF6-F3E1-934A-8B83B65C9BFD}"/>
                </a:ext>
              </a:extLst>
            </p:cNvPr>
            <p:cNvSpPr/>
            <p:nvPr/>
          </p:nvSpPr>
          <p:spPr bwMode="auto">
            <a:xfrm>
              <a:off x="1441338" y="4027029"/>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85" name="Oval 32384">
              <a:extLst>
                <a:ext uri="{FF2B5EF4-FFF2-40B4-BE49-F238E27FC236}">
                  <a16:creationId xmlns:a16="http://schemas.microsoft.com/office/drawing/2014/main" id="{70F8064B-DFFE-D7D9-3C14-A02A159C572E}"/>
                </a:ext>
              </a:extLst>
            </p:cNvPr>
            <p:cNvSpPr/>
            <p:nvPr/>
          </p:nvSpPr>
          <p:spPr bwMode="auto">
            <a:xfrm>
              <a:off x="1666327" y="3937826"/>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86" name="Oval 32385">
              <a:extLst>
                <a:ext uri="{FF2B5EF4-FFF2-40B4-BE49-F238E27FC236}">
                  <a16:creationId xmlns:a16="http://schemas.microsoft.com/office/drawing/2014/main" id="{DE4C9BA7-1C67-A9C9-1E5B-8393A205F65C}"/>
                </a:ext>
              </a:extLst>
            </p:cNvPr>
            <p:cNvSpPr/>
            <p:nvPr/>
          </p:nvSpPr>
          <p:spPr bwMode="auto">
            <a:xfrm>
              <a:off x="1666327" y="411878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87" name="Oval 32386">
              <a:extLst>
                <a:ext uri="{FF2B5EF4-FFF2-40B4-BE49-F238E27FC236}">
                  <a16:creationId xmlns:a16="http://schemas.microsoft.com/office/drawing/2014/main" id="{5D96FB88-57A2-1CA1-7A40-04996E0C4B55}"/>
                </a:ext>
              </a:extLst>
            </p:cNvPr>
            <p:cNvSpPr/>
            <p:nvPr/>
          </p:nvSpPr>
          <p:spPr bwMode="auto">
            <a:xfrm>
              <a:off x="1666327" y="4290251"/>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88" name="Oval 32387">
              <a:extLst>
                <a:ext uri="{FF2B5EF4-FFF2-40B4-BE49-F238E27FC236}">
                  <a16:creationId xmlns:a16="http://schemas.microsoft.com/office/drawing/2014/main" id="{9E1244EC-3EBD-4B23-0B5A-F268CC56DF93}"/>
                </a:ext>
              </a:extLst>
            </p:cNvPr>
            <p:cNvSpPr/>
            <p:nvPr/>
          </p:nvSpPr>
          <p:spPr bwMode="auto">
            <a:xfrm>
              <a:off x="1666327" y="4645825"/>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89" name="Oval 32388">
              <a:extLst>
                <a:ext uri="{FF2B5EF4-FFF2-40B4-BE49-F238E27FC236}">
                  <a16:creationId xmlns:a16="http://schemas.microsoft.com/office/drawing/2014/main" id="{8CF3A030-D629-725E-9FD4-9423B9AB9898}"/>
                </a:ext>
              </a:extLst>
            </p:cNvPr>
            <p:cNvSpPr/>
            <p:nvPr/>
          </p:nvSpPr>
          <p:spPr bwMode="auto">
            <a:xfrm>
              <a:off x="1666327" y="491411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90" name="Oval 32389">
              <a:extLst>
                <a:ext uri="{FF2B5EF4-FFF2-40B4-BE49-F238E27FC236}">
                  <a16:creationId xmlns:a16="http://schemas.microsoft.com/office/drawing/2014/main" id="{19F7B106-01CF-2E49-8A9B-3072B7B6309F}"/>
                </a:ext>
              </a:extLst>
            </p:cNvPr>
            <p:cNvSpPr/>
            <p:nvPr/>
          </p:nvSpPr>
          <p:spPr bwMode="auto">
            <a:xfrm>
              <a:off x="1441338" y="5622686"/>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91" name="Oval 32390">
              <a:extLst>
                <a:ext uri="{FF2B5EF4-FFF2-40B4-BE49-F238E27FC236}">
                  <a16:creationId xmlns:a16="http://schemas.microsoft.com/office/drawing/2014/main" id="{7ED48B80-8AF2-DEB2-A40B-8784A224F927}"/>
                </a:ext>
              </a:extLst>
            </p:cNvPr>
            <p:cNvSpPr/>
            <p:nvPr/>
          </p:nvSpPr>
          <p:spPr bwMode="auto">
            <a:xfrm>
              <a:off x="1441338" y="544433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92" name="Oval 32391">
              <a:extLst>
                <a:ext uri="{FF2B5EF4-FFF2-40B4-BE49-F238E27FC236}">
                  <a16:creationId xmlns:a16="http://schemas.microsoft.com/office/drawing/2014/main" id="{78C7FCB6-AC9D-EB43-A0FC-A6FB41B1D497}"/>
                </a:ext>
              </a:extLst>
            </p:cNvPr>
            <p:cNvSpPr/>
            <p:nvPr/>
          </p:nvSpPr>
          <p:spPr bwMode="auto">
            <a:xfrm>
              <a:off x="1441338" y="535543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93" name="Oval 32392">
              <a:extLst>
                <a:ext uri="{FF2B5EF4-FFF2-40B4-BE49-F238E27FC236}">
                  <a16:creationId xmlns:a16="http://schemas.microsoft.com/office/drawing/2014/main" id="{952829FE-7DF9-123F-A9BB-A58F148203C6}"/>
                </a:ext>
              </a:extLst>
            </p:cNvPr>
            <p:cNvSpPr/>
            <p:nvPr/>
          </p:nvSpPr>
          <p:spPr bwMode="auto">
            <a:xfrm>
              <a:off x="1441338" y="5180805"/>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94" name="Oval 32393">
              <a:extLst>
                <a:ext uri="{FF2B5EF4-FFF2-40B4-BE49-F238E27FC236}">
                  <a16:creationId xmlns:a16="http://schemas.microsoft.com/office/drawing/2014/main" id="{3606F56B-2351-6074-1B29-EC9A7D620656}"/>
                </a:ext>
              </a:extLst>
            </p:cNvPr>
            <p:cNvSpPr/>
            <p:nvPr/>
          </p:nvSpPr>
          <p:spPr bwMode="auto">
            <a:xfrm>
              <a:off x="1441338" y="5003005"/>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95" name="Oval 32394">
              <a:extLst>
                <a:ext uri="{FF2B5EF4-FFF2-40B4-BE49-F238E27FC236}">
                  <a16:creationId xmlns:a16="http://schemas.microsoft.com/office/drawing/2014/main" id="{12498A90-374C-FFEE-E4D0-B289A10CB5F7}"/>
                </a:ext>
              </a:extLst>
            </p:cNvPr>
            <p:cNvSpPr/>
            <p:nvPr/>
          </p:nvSpPr>
          <p:spPr bwMode="auto">
            <a:xfrm>
              <a:off x="1441338" y="509085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96" name="Oval 32395">
              <a:extLst>
                <a:ext uri="{FF2B5EF4-FFF2-40B4-BE49-F238E27FC236}">
                  <a16:creationId xmlns:a16="http://schemas.microsoft.com/office/drawing/2014/main" id="{F1856CA6-48FB-1C16-DA86-E84FD504E89C}"/>
                </a:ext>
              </a:extLst>
            </p:cNvPr>
            <p:cNvSpPr/>
            <p:nvPr/>
          </p:nvSpPr>
          <p:spPr bwMode="auto">
            <a:xfrm>
              <a:off x="1441338" y="4742655"/>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97" name="Oval 32396">
              <a:extLst>
                <a:ext uri="{FF2B5EF4-FFF2-40B4-BE49-F238E27FC236}">
                  <a16:creationId xmlns:a16="http://schemas.microsoft.com/office/drawing/2014/main" id="{4A0EDAA1-588F-5924-39AE-52204AFCC4EF}"/>
                </a:ext>
              </a:extLst>
            </p:cNvPr>
            <p:cNvSpPr/>
            <p:nvPr/>
          </p:nvSpPr>
          <p:spPr bwMode="auto">
            <a:xfrm>
              <a:off x="1441338" y="482203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98" name="Oval 32397">
              <a:extLst>
                <a:ext uri="{FF2B5EF4-FFF2-40B4-BE49-F238E27FC236}">
                  <a16:creationId xmlns:a16="http://schemas.microsoft.com/office/drawing/2014/main" id="{AD725BF0-C08C-98AF-D390-A07C20252165}"/>
                </a:ext>
              </a:extLst>
            </p:cNvPr>
            <p:cNvSpPr/>
            <p:nvPr/>
          </p:nvSpPr>
          <p:spPr bwMode="auto">
            <a:xfrm>
              <a:off x="1441338" y="438389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399" name="Oval 32398">
              <a:extLst>
                <a:ext uri="{FF2B5EF4-FFF2-40B4-BE49-F238E27FC236}">
                  <a16:creationId xmlns:a16="http://schemas.microsoft.com/office/drawing/2014/main" id="{B5BC1EC3-E2C8-BC45-7042-6232CC0972BF}"/>
                </a:ext>
              </a:extLst>
            </p:cNvPr>
            <p:cNvSpPr/>
            <p:nvPr/>
          </p:nvSpPr>
          <p:spPr bwMode="auto">
            <a:xfrm>
              <a:off x="1441338" y="447226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400" name="Oval 32399">
              <a:extLst>
                <a:ext uri="{FF2B5EF4-FFF2-40B4-BE49-F238E27FC236}">
                  <a16:creationId xmlns:a16="http://schemas.microsoft.com/office/drawing/2014/main" id="{D1FFC44D-62BB-947C-0AA2-554C4C862BDE}"/>
                </a:ext>
              </a:extLst>
            </p:cNvPr>
            <p:cNvSpPr/>
            <p:nvPr/>
          </p:nvSpPr>
          <p:spPr bwMode="auto">
            <a:xfrm>
              <a:off x="1441338" y="4557985"/>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401" name="Oval 32400">
              <a:extLst>
                <a:ext uri="{FF2B5EF4-FFF2-40B4-BE49-F238E27FC236}">
                  <a16:creationId xmlns:a16="http://schemas.microsoft.com/office/drawing/2014/main" id="{BA4A67FB-0863-53EA-1D3F-E5D797B7EA88}"/>
                </a:ext>
              </a:extLst>
            </p:cNvPr>
            <p:cNvSpPr/>
            <p:nvPr/>
          </p:nvSpPr>
          <p:spPr bwMode="auto">
            <a:xfrm>
              <a:off x="1666327" y="349436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402" name="Oval 32401">
              <a:extLst>
                <a:ext uri="{FF2B5EF4-FFF2-40B4-BE49-F238E27FC236}">
                  <a16:creationId xmlns:a16="http://schemas.microsoft.com/office/drawing/2014/main" id="{AA20CD1D-58E7-F067-F369-B0D7A266CDC6}"/>
                </a:ext>
              </a:extLst>
            </p:cNvPr>
            <p:cNvSpPr/>
            <p:nvPr/>
          </p:nvSpPr>
          <p:spPr bwMode="auto">
            <a:xfrm>
              <a:off x="1441338" y="3585385"/>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403" name="Oval 32402">
              <a:extLst>
                <a:ext uri="{FF2B5EF4-FFF2-40B4-BE49-F238E27FC236}">
                  <a16:creationId xmlns:a16="http://schemas.microsoft.com/office/drawing/2014/main" id="{F14B92B0-6E3B-0371-5BE4-DE1127C4003D}"/>
                </a:ext>
              </a:extLst>
            </p:cNvPr>
            <p:cNvSpPr/>
            <p:nvPr/>
          </p:nvSpPr>
          <p:spPr bwMode="auto">
            <a:xfrm>
              <a:off x="1441338" y="367693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404" name="Oval 32403">
              <a:extLst>
                <a:ext uri="{FF2B5EF4-FFF2-40B4-BE49-F238E27FC236}">
                  <a16:creationId xmlns:a16="http://schemas.microsoft.com/office/drawing/2014/main" id="{15196373-86BE-753C-52C2-53B8919DDCD5}"/>
                </a:ext>
              </a:extLst>
            </p:cNvPr>
            <p:cNvSpPr/>
            <p:nvPr/>
          </p:nvSpPr>
          <p:spPr bwMode="auto">
            <a:xfrm>
              <a:off x="1441338" y="341182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405" name="Oval 32404">
              <a:extLst>
                <a:ext uri="{FF2B5EF4-FFF2-40B4-BE49-F238E27FC236}">
                  <a16:creationId xmlns:a16="http://schemas.microsoft.com/office/drawing/2014/main" id="{1ECE5447-0F46-180A-D2D5-3B9EF32DC22D}"/>
                </a:ext>
              </a:extLst>
            </p:cNvPr>
            <p:cNvSpPr/>
            <p:nvPr/>
          </p:nvSpPr>
          <p:spPr bwMode="auto">
            <a:xfrm>
              <a:off x="1441338" y="261649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406" name="Oval 32405">
              <a:extLst>
                <a:ext uri="{FF2B5EF4-FFF2-40B4-BE49-F238E27FC236}">
                  <a16:creationId xmlns:a16="http://schemas.microsoft.com/office/drawing/2014/main" id="{4DCFB94E-1D8B-4D0F-DFE8-7A27FB77CEB8}"/>
                </a:ext>
              </a:extLst>
            </p:cNvPr>
            <p:cNvSpPr/>
            <p:nvPr/>
          </p:nvSpPr>
          <p:spPr bwMode="auto">
            <a:xfrm>
              <a:off x="1441338" y="2702215"/>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407" name="Oval 32406">
              <a:extLst>
                <a:ext uri="{FF2B5EF4-FFF2-40B4-BE49-F238E27FC236}">
                  <a16:creationId xmlns:a16="http://schemas.microsoft.com/office/drawing/2014/main" id="{6AFF98B3-5553-CC48-7524-B439839D560B}"/>
                </a:ext>
              </a:extLst>
            </p:cNvPr>
            <p:cNvSpPr/>
            <p:nvPr/>
          </p:nvSpPr>
          <p:spPr bwMode="auto">
            <a:xfrm>
              <a:off x="1441338" y="2791732"/>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408" name="Oval 32407">
              <a:extLst>
                <a:ext uri="{FF2B5EF4-FFF2-40B4-BE49-F238E27FC236}">
                  <a16:creationId xmlns:a16="http://schemas.microsoft.com/office/drawing/2014/main" id="{E36C0F84-671D-CD63-B497-7E6E167C475B}"/>
                </a:ext>
              </a:extLst>
            </p:cNvPr>
            <p:cNvSpPr/>
            <p:nvPr/>
          </p:nvSpPr>
          <p:spPr bwMode="auto">
            <a:xfrm>
              <a:off x="1441338" y="288160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409" name="Oval 32408">
              <a:extLst>
                <a:ext uri="{FF2B5EF4-FFF2-40B4-BE49-F238E27FC236}">
                  <a16:creationId xmlns:a16="http://schemas.microsoft.com/office/drawing/2014/main" id="{7ACADB89-CD25-B792-9A97-89C9737D8930}"/>
                </a:ext>
              </a:extLst>
            </p:cNvPr>
            <p:cNvSpPr/>
            <p:nvPr/>
          </p:nvSpPr>
          <p:spPr bwMode="auto">
            <a:xfrm>
              <a:off x="1441338" y="2962565"/>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410" name="Oval 32409">
              <a:extLst>
                <a:ext uri="{FF2B5EF4-FFF2-40B4-BE49-F238E27FC236}">
                  <a16:creationId xmlns:a16="http://schemas.microsoft.com/office/drawing/2014/main" id="{C1DD08CD-9919-6223-A6C8-8DC92E5B8117}"/>
                </a:ext>
              </a:extLst>
            </p:cNvPr>
            <p:cNvSpPr/>
            <p:nvPr/>
          </p:nvSpPr>
          <p:spPr bwMode="auto">
            <a:xfrm>
              <a:off x="1441338" y="3146710"/>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411" name="Oval 32410">
              <a:extLst>
                <a:ext uri="{FF2B5EF4-FFF2-40B4-BE49-F238E27FC236}">
                  <a16:creationId xmlns:a16="http://schemas.microsoft.com/office/drawing/2014/main" id="{D315CB32-67C9-1BA5-92AD-0EC4757FDF2C}"/>
                </a:ext>
              </a:extLst>
            </p:cNvPr>
            <p:cNvSpPr/>
            <p:nvPr/>
          </p:nvSpPr>
          <p:spPr bwMode="auto">
            <a:xfrm>
              <a:off x="1441338" y="3229265"/>
              <a:ext cx="73152" cy="73152"/>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sp>
        <p:nvSpPr>
          <p:cNvPr id="2" name="Title 1">
            <a:extLst>
              <a:ext uri="{FF2B5EF4-FFF2-40B4-BE49-F238E27FC236}">
                <a16:creationId xmlns:a16="http://schemas.microsoft.com/office/drawing/2014/main" id="{056E57DB-7B1C-C274-337D-BA03563741D9}"/>
              </a:ext>
            </a:extLst>
          </p:cNvPr>
          <p:cNvSpPr>
            <a:spLocks noGrp="1"/>
          </p:cNvSpPr>
          <p:nvPr>
            <p:ph type="title"/>
          </p:nvPr>
        </p:nvSpPr>
        <p:spPr>
          <a:xfrm>
            <a:off x="231078" y="260162"/>
            <a:ext cx="11740260" cy="1044132"/>
          </a:xfrm>
        </p:spPr>
        <p:txBody>
          <a:bodyPr/>
          <a:lstStyle/>
          <a:p>
            <a:r>
              <a:rPr lang="en-US" dirty="0"/>
              <a:t>Dostarlimab for Locally Advanced dMMR Rectal Cancer: </a:t>
            </a:r>
            <a:br>
              <a:rPr lang="en-US" dirty="0"/>
            </a:br>
            <a:r>
              <a:rPr lang="en-US" dirty="0"/>
              <a:t>Key Findings</a:t>
            </a:r>
          </a:p>
        </p:txBody>
      </p:sp>
      <p:sp>
        <p:nvSpPr>
          <p:cNvPr id="4" name="Content Placeholder 3">
            <a:extLst>
              <a:ext uri="{FF2B5EF4-FFF2-40B4-BE49-F238E27FC236}">
                <a16:creationId xmlns:a16="http://schemas.microsoft.com/office/drawing/2014/main" id="{EBE70690-1C9D-B0ED-A7FD-8755E9069014}"/>
              </a:ext>
            </a:extLst>
          </p:cNvPr>
          <p:cNvSpPr>
            <a:spLocks noGrp="1"/>
          </p:cNvSpPr>
          <p:nvPr>
            <p:ph sz="quarter" idx="10"/>
          </p:nvPr>
        </p:nvSpPr>
        <p:spPr/>
        <p:txBody>
          <a:bodyPr/>
          <a:lstStyle/>
          <a:p>
            <a:pPr algn="ctr"/>
            <a:r>
              <a:rPr lang="en-US" dirty="0"/>
              <a:t>Cercek. ASCO 2024. Abstr LBA3512.</a:t>
            </a:r>
          </a:p>
        </p:txBody>
      </p:sp>
    </p:spTree>
    <p:extLst>
      <p:ext uri="{BB962C8B-B14F-4D97-AF65-F5344CB8AC3E}">
        <p14:creationId xmlns:p14="http://schemas.microsoft.com/office/powerpoint/2010/main" val="1444496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 name="Content Placeholder 6">
            <a:extLst>
              <a:ext uri="{FF2B5EF4-FFF2-40B4-BE49-F238E27FC236}">
                <a16:creationId xmlns:a16="http://schemas.microsoft.com/office/drawing/2014/main" id="{EC2A8CB7-DD6A-2462-3447-91282F6241A1}"/>
              </a:ext>
            </a:extLst>
          </p:cNvPr>
          <p:cNvSpPr txBox="1">
            <a:spLocks/>
          </p:cNvSpPr>
          <p:nvPr/>
        </p:nvSpPr>
        <p:spPr bwMode="auto">
          <a:xfrm>
            <a:off x="601820" y="1510730"/>
            <a:ext cx="5309278" cy="50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None/>
              <a:tabLst/>
              <a:defRPr/>
            </a:pPr>
            <a:r>
              <a:rPr kumimoji="0" lang="en-US" sz="18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KEYNOTE-177 (Final Analysis)</a:t>
            </a:r>
          </a:p>
        </p:txBody>
      </p:sp>
      <p:sp>
        <p:nvSpPr>
          <p:cNvPr id="533" name="Content Placeholder 7">
            <a:extLst>
              <a:ext uri="{FF2B5EF4-FFF2-40B4-BE49-F238E27FC236}">
                <a16:creationId xmlns:a16="http://schemas.microsoft.com/office/drawing/2014/main" id="{74893FDB-B85C-07CF-F69C-6B27B46DC4BD}"/>
              </a:ext>
            </a:extLst>
          </p:cNvPr>
          <p:cNvSpPr txBox="1">
            <a:spLocks/>
          </p:cNvSpPr>
          <p:nvPr/>
        </p:nvSpPr>
        <p:spPr bwMode="auto">
          <a:xfrm>
            <a:off x="6252634" y="1510730"/>
            <a:ext cx="5229570" cy="56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None/>
              <a:tabLst/>
              <a:defRPr/>
            </a:pPr>
            <a:r>
              <a:rPr kumimoji="0" lang="en-US" sz="18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Checkmate 8HW</a:t>
            </a:r>
          </a:p>
          <a:p>
            <a:pPr marL="0" marR="0" lvl="0" indent="0" algn="ctr" defTabSz="914400" rtl="0" eaLnBrk="1" fontAlgn="base" latinLnBrk="0" hangingPunct="1">
              <a:lnSpc>
                <a:spcPct val="90000"/>
              </a:lnSpc>
              <a:spcBef>
                <a:spcPts val="1000"/>
              </a:spcBef>
              <a:spcAft>
                <a:spcPts val="700"/>
              </a:spcAft>
              <a:buClr>
                <a:srgbClr val="000000"/>
              </a:buClr>
              <a:buSzTx/>
              <a:buNone/>
              <a:tabLst/>
              <a:defRPr/>
            </a:pPr>
            <a:endPar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graphicFrame>
        <p:nvGraphicFramePr>
          <p:cNvPr id="534" name="Table 533">
            <a:extLst>
              <a:ext uri="{FF2B5EF4-FFF2-40B4-BE49-F238E27FC236}">
                <a16:creationId xmlns:a16="http://schemas.microsoft.com/office/drawing/2014/main" id="{7D460A93-FFDE-AD9F-9133-989CAEA28D86}"/>
              </a:ext>
            </a:extLst>
          </p:cNvPr>
          <p:cNvGraphicFramePr>
            <a:graphicFrameLocks noGrp="1"/>
          </p:cNvGraphicFramePr>
          <p:nvPr>
            <p:extLst>
              <p:ext uri="{D42A27DB-BD31-4B8C-83A1-F6EECF244321}">
                <p14:modId xmlns:p14="http://schemas.microsoft.com/office/powerpoint/2010/main" val="2946146544"/>
              </p:ext>
            </p:extLst>
          </p:nvPr>
        </p:nvGraphicFramePr>
        <p:xfrm>
          <a:off x="2772273" y="1921881"/>
          <a:ext cx="2874245" cy="959488"/>
        </p:xfrm>
        <a:graphic>
          <a:graphicData uri="http://schemas.openxmlformats.org/drawingml/2006/table">
            <a:tbl>
              <a:tblPr firstRow="1" bandRow="1"/>
              <a:tblGrid>
                <a:gridCol w="748498">
                  <a:extLst>
                    <a:ext uri="{9D8B030D-6E8A-4147-A177-3AD203B41FA5}">
                      <a16:colId xmlns:a16="http://schemas.microsoft.com/office/drawing/2014/main" val="20000"/>
                    </a:ext>
                  </a:extLst>
                </a:gridCol>
                <a:gridCol w="2125747">
                  <a:extLst>
                    <a:ext uri="{9D8B030D-6E8A-4147-A177-3AD203B41FA5}">
                      <a16:colId xmlns:a16="http://schemas.microsoft.com/office/drawing/2014/main" val="20002"/>
                    </a:ext>
                  </a:extLst>
                </a:gridCol>
              </a:tblGrid>
              <a:tr h="87937">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nSpc>
                          <a:spcPct val="90000"/>
                        </a:lnSpc>
                        <a:spcBef>
                          <a:spcPts val="0"/>
                        </a:spcBef>
                        <a:spcAft>
                          <a:spcPts val="0"/>
                        </a:spcAft>
                      </a:pPr>
                      <a:endParaRPr lang="en-US" sz="1200" b="0" noProof="0" dirty="0">
                        <a:solidFill>
                          <a:schemeClr val="tx1"/>
                        </a:solidFill>
                        <a:effectLst/>
                        <a:latin typeface="Poppins" panose="00000500000000000000" pitchFamily="2" charset="0"/>
                        <a:ea typeface="Calibri"/>
                        <a:cs typeface="Poppins" panose="00000500000000000000" pitchFamily="2" charset="0"/>
                      </a:endParaRP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gn="ctr">
                        <a:lnSpc>
                          <a:spcPct val="90000"/>
                        </a:lnSpc>
                        <a:spcBef>
                          <a:spcPts val="0"/>
                        </a:spcBef>
                        <a:spcAft>
                          <a:spcPts val="0"/>
                        </a:spcAft>
                      </a:pPr>
                      <a:r>
                        <a:rPr lang="en-US" sz="1200" b="1" noProof="0">
                          <a:solidFill>
                            <a:schemeClr val="tx1"/>
                          </a:solidFill>
                          <a:effectLst/>
                          <a:latin typeface="Poppins" panose="00000500000000000000" pitchFamily="2" charset="0"/>
                          <a:ea typeface="Calibri"/>
                          <a:cs typeface="Poppins" panose="00000500000000000000" pitchFamily="2" charset="0"/>
                        </a:rPr>
                        <a:t>Median PFS, </a:t>
                      </a:r>
                    </a:p>
                    <a:p>
                      <a:pPr marL="0" marR="0" algn="ctr">
                        <a:lnSpc>
                          <a:spcPct val="90000"/>
                        </a:lnSpc>
                        <a:spcBef>
                          <a:spcPts val="0"/>
                        </a:spcBef>
                        <a:spcAft>
                          <a:spcPts val="0"/>
                        </a:spcAft>
                      </a:pPr>
                      <a:r>
                        <a:rPr lang="en-US" sz="1200" b="1" noProof="0">
                          <a:solidFill>
                            <a:schemeClr val="tx1"/>
                          </a:solidFill>
                          <a:effectLst/>
                          <a:latin typeface="Poppins" panose="00000500000000000000" pitchFamily="2" charset="0"/>
                          <a:ea typeface="Calibri"/>
                          <a:cs typeface="Poppins" panose="00000500000000000000" pitchFamily="2" charset="0"/>
                        </a:rPr>
                        <a:t>Mo (95% CI)</a:t>
                      </a:r>
                      <a:endParaRPr lang="en-US" sz="1200" b="1" noProof="0" dirty="0">
                        <a:solidFill>
                          <a:schemeClr val="tx1"/>
                        </a:solidFill>
                        <a:effectLst/>
                        <a:latin typeface="Poppins" panose="00000500000000000000" pitchFamily="2" charset="0"/>
                        <a:ea typeface="Calibri"/>
                        <a:cs typeface="Poppins" panose="00000500000000000000" pitchFamily="2" charset="0"/>
                      </a:endParaRP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0">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200" b="0" noProof="0">
                          <a:solidFill>
                            <a:schemeClr val="tx1"/>
                          </a:solidFill>
                          <a:effectLst/>
                          <a:latin typeface="Poppins" panose="00000500000000000000" pitchFamily="2" charset="0"/>
                          <a:cs typeface="Poppins" panose="00000500000000000000" pitchFamily="2" charset="0"/>
                        </a:rPr>
                        <a:t>Pembro</a:t>
                      </a:r>
                      <a:endParaRPr lang="en-US" sz="1200" b="0" noProof="0" dirty="0">
                        <a:solidFill>
                          <a:schemeClr val="tx1"/>
                        </a:solidFill>
                        <a:effectLst/>
                        <a:latin typeface="Poppins" panose="00000500000000000000" pitchFamily="2" charset="0"/>
                        <a:cs typeface="Poppins" panose="00000500000000000000" pitchFamily="2" charset="0"/>
                      </a:endParaRP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200" b="0" noProof="0">
                          <a:solidFill>
                            <a:schemeClr val="tx1"/>
                          </a:solidFill>
                          <a:effectLst/>
                          <a:latin typeface="Poppins" panose="00000500000000000000" pitchFamily="2" charset="0"/>
                          <a:ea typeface="Calibri"/>
                          <a:cs typeface="Poppins" panose="00000500000000000000" pitchFamily="2" charset="0"/>
                        </a:rPr>
                        <a:t>16.5 (5.4-38.1)</a:t>
                      </a:r>
                      <a:endParaRPr lang="en-US" sz="1200" b="0" noProof="0" dirty="0">
                        <a:solidFill>
                          <a:schemeClr val="tx1"/>
                        </a:solidFill>
                        <a:effectLst/>
                        <a:latin typeface="Poppins" panose="00000500000000000000" pitchFamily="2" charset="0"/>
                        <a:ea typeface="Calibri"/>
                        <a:cs typeface="Poppins" panose="00000500000000000000" pitchFamily="2" charset="0"/>
                      </a:endParaRP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70003">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200" b="0" noProof="0">
                          <a:solidFill>
                            <a:schemeClr val="tx1"/>
                          </a:solidFill>
                          <a:effectLst/>
                          <a:latin typeface="Poppins" panose="00000500000000000000" pitchFamily="2" charset="0"/>
                          <a:cs typeface="Poppins" panose="00000500000000000000" pitchFamily="2" charset="0"/>
                        </a:rPr>
                        <a:t>CT</a:t>
                      </a:r>
                      <a:endParaRPr lang="en-US" sz="1200" b="0" noProof="0" dirty="0">
                        <a:solidFill>
                          <a:schemeClr val="tx1"/>
                        </a:solidFill>
                        <a:effectLst/>
                        <a:latin typeface="Poppins" panose="00000500000000000000" pitchFamily="2" charset="0"/>
                        <a:cs typeface="Poppins" panose="00000500000000000000" pitchFamily="2" charset="0"/>
                      </a:endParaRP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200" b="0" noProof="0">
                          <a:solidFill>
                            <a:schemeClr val="tx1"/>
                          </a:solidFill>
                          <a:effectLst/>
                          <a:latin typeface="Poppins" panose="00000500000000000000" pitchFamily="2" charset="0"/>
                          <a:ea typeface="Calibri"/>
                          <a:cs typeface="Poppins" panose="00000500000000000000" pitchFamily="2" charset="0"/>
                        </a:rPr>
                        <a:t>8.2 (6.1-10.2)</a:t>
                      </a:r>
                      <a:endParaRPr lang="en-US" sz="1200" b="0" noProof="0" dirty="0">
                        <a:solidFill>
                          <a:schemeClr val="tx1"/>
                        </a:solidFill>
                        <a:effectLst/>
                        <a:latin typeface="Poppins" panose="00000500000000000000" pitchFamily="2" charset="0"/>
                        <a:ea typeface="Calibri"/>
                        <a:cs typeface="Poppins" panose="00000500000000000000" pitchFamily="2" charset="0"/>
                      </a:endParaRPr>
                    </a:p>
                  </a:txBody>
                  <a:tcPr marL="10789" marR="10789" marT="16304" marB="16304"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1605076"/>
                  </a:ext>
                </a:extLst>
              </a:tr>
              <a:tr h="7000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l">
                        <a:lnSpc>
                          <a:spcPct val="90000"/>
                        </a:lnSpc>
                        <a:spcBef>
                          <a:spcPts val="0"/>
                        </a:spcBef>
                        <a:spcAft>
                          <a:spcPts val="0"/>
                        </a:spcAft>
                        <a:tabLst/>
                      </a:pPr>
                      <a:endParaRPr lang="en-US" sz="1200" b="1" noProof="0" dirty="0">
                        <a:solidFill>
                          <a:schemeClr val="tx1"/>
                        </a:solidFill>
                        <a:effectLst/>
                        <a:latin typeface="Poppins" panose="00000500000000000000" pitchFamily="2" charset="0"/>
                        <a:cs typeface="Poppins" panose="00000500000000000000" pitchFamily="2" charset="0"/>
                      </a:endParaRP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200" b="0" noProof="0">
                          <a:solidFill>
                            <a:schemeClr val="tx1"/>
                          </a:solidFill>
                          <a:effectLst/>
                          <a:latin typeface="Poppins" panose="00000500000000000000" pitchFamily="2" charset="0"/>
                          <a:ea typeface="Calibri"/>
                          <a:cs typeface="Poppins" panose="00000500000000000000" pitchFamily="2" charset="0"/>
                        </a:rPr>
                        <a:t>HR: 0.59 (95% CI: 0.45-0.79)</a:t>
                      </a:r>
                      <a:endParaRPr lang="en-US" sz="1200" b="0" noProof="0" dirty="0">
                        <a:solidFill>
                          <a:schemeClr val="tx1"/>
                        </a:solidFill>
                        <a:effectLst/>
                        <a:latin typeface="Poppins" panose="00000500000000000000" pitchFamily="2" charset="0"/>
                        <a:ea typeface="Calibri"/>
                        <a:cs typeface="Poppins" panose="00000500000000000000" pitchFamily="2" charset="0"/>
                      </a:endParaRPr>
                    </a:p>
                  </a:txBody>
                  <a:tcPr marL="10789" marR="10789" marT="16304" marB="16304"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94292110"/>
                  </a:ext>
                </a:extLst>
              </a:tr>
            </a:tbl>
          </a:graphicData>
        </a:graphic>
      </p:graphicFrame>
      <p:cxnSp>
        <p:nvCxnSpPr>
          <p:cNvPr id="535" name="Straight Connector 534">
            <a:extLst>
              <a:ext uri="{FF2B5EF4-FFF2-40B4-BE49-F238E27FC236}">
                <a16:creationId xmlns:a16="http://schemas.microsoft.com/office/drawing/2014/main" id="{39D61280-6E84-612D-77EB-A97260948626}"/>
              </a:ext>
            </a:extLst>
          </p:cNvPr>
          <p:cNvCxnSpPr/>
          <p:nvPr/>
        </p:nvCxnSpPr>
        <p:spPr bwMode="auto">
          <a:xfrm>
            <a:off x="2559167" y="2374531"/>
            <a:ext cx="210934" cy="0"/>
          </a:xfrm>
          <a:prstGeom prst="line">
            <a:avLst/>
          </a:prstGeom>
          <a:noFill/>
          <a:ln w="28575" cap="flat" cmpd="sng" algn="ctr">
            <a:solidFill>
              <a:schemeClr val="accent1"/>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9E553DD2-3EB6-878A-F37A-3D5BEF0C9C04}"/>
              </a:ext>
            </a:extLst>
          </p:cNvPr>
          <p:cNvCxnSpPr/>
          <p:nvPr/>
        </p:nvCxnSpPr>
        <p:spPr bwMode="auto">
          <a:xfrm>
            <a:off x="2561338" y="2573955"/>
            <a:ext cx="210934"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96103208-3C10-A8EE-CEE0-8A3DEADE1E44}"/>
              </a:ext>
            </a:extLst>
          </p:cNvPr>
          <p:cNvCxnSpPr/>
          <p:nvPr/>
        </p:nvCxnSpPr>
        <p:spPr bwMode="auto">
          <a:xfrm>
            <a:off x="1069576" y="3603398"/>
            <a:ext cx="4730490" cy="0"/>
          </a:xfrm>
          <a:prstGeom prst="line">
            <a:avLst/>
          </a:prstGeom>
          <a:noFill/>
          <a:ln w="28575" cap="flat" cmpd="sng" algn="ctr">
            <a:solidFill>
              <a:srgbClr val="CDCDCF"/>
            </a:solidFill>
            <a:prstDash val="sysDash"/>
            <a:round/>
            <a:headEnd type="none" w="med" len="med"/>
            <a:tailEnd type="none" w="med" len="med"/>
          </a:ln>
          <a:effectLst/>
        </p:spPr>
      </p:cxnSp>
      <p:cxnSp>
        <p:nvCxnSpPr>
          <p:cNvPr id="538" name="Straight Connector 537">
            <a:extLst>
              <a:ext uri="{FF2B5EF4-FFF2-40B4-BE49-F238E27FC236}">
                <a16:creationId xmlns:a16="http://schemas.microsoft.com/office/drawing/2014/main" id="{63ABAB97-8B5D-1BA6-7EC2-BC758FDCE93E}"/>
              </a:ext>
            </a:extLst>
          </p:cNvPr>
          <p:cNvCxnSpPr>
            <a:cxnSpLocks/>
            <a:endCxn id="540" idx="34"/>
          </p:cNvCxnSpPr>
          <p:nvPr/>
        </p:nvCxnSpPr>
        <p:spPr bwMode="auto">
          <a:xfrm flipV="1">
            <a:off x="2032925" y="3222712"/>
            <a:ext cx="8896" cy="1130566"/>
          </a:xfrm>
          <a:prstGeom prst="line">
            <a:avLst/>
          </a:prstGeom>
          <a:noFill/>
          <a:ln w="28575" cap="flat" cmpd="sng" algn="ctr">
            <a:solidFill>
              <a:srgbClr val="CDCDCF"/>
            </a:solidFill>
            <a:prstDash val="sysDash"/>
            <a:round/>
            <a:headEnd type="none" w="med" len="med"/>
            <a:tailEnd type="none" w="med" len="med"/>
          </a:ln>
          <a:effectLst/>
        </p:spPr>
      </p:cxnSp>
      <p:sp>
        <p:nvSpPr>
          <p:cNvPr id="539" name="Freeform: Shape 538">
            <a:extLst>
              <a:ext uri="{FF2B5EF4-FFF2-40B4-BE49-F238E27FC236}">
                <a16:creationId xmlns:a16="http://schemas.microsoft.com/office/drawing/2014/main" id="{664B689D-19C4-DDA3-BA83-2EFDEB97E231}"/>
              </a:ext>
            </a:extLst>
          </p:cNvPr>
          <p:cNvSpPr/>
          <p:nvPr/>
        </p:nvSpPr>
        <p:spPr bwMode="auto">
          <a:xfrm>
            <a:off x="1065490" y="2555275"/>
            <a:ext cx="4083834" cy="1978164"/>
          </a:xfrm>
          <a:custGeom>
            <a:avLst/>
            <a:gdLst>
              <a:gd name="connsiteX0" fmla="*/ 0 w 4083834"/>
              <a:gd name="connsiteY0" fmla="*/ 0 h 1978164"/>
              <a:gd name="connsiteX1" fmla="*/ 80146 w 4083834"/>
              <a:gd name="connsiteY1" fmla="*/ 0 h 1978164"/>
              <a:gd name="connsiteX2" fmla="*/ 80146 w 4083834"/>
              <a:gd name="connsiteY2" fmla="*/ 43717 h 1978164"/>
              <a:gd name="connsiteX3" fmla="*/ 112934 w 4083834"/>
              <a:gd name="connsiteY3" fmla="*/ 43717 h 1978164"/>
              <a:gd name="connsiteX4" fmla="*/ 112934 w 4083834"/>
              <a:gd name="connsiteY4" fmla="*/ 72861 h 1978164"/>
              <a:gd name="connsiteX5" fmla="*/ 160293 w 4083834"/>
              <a:gd name="connsiteY5" fmla="*/ 72861 h 1978164"/>
              <a:gd name="connsiteX6" fmla="*/ 160293 w 4083834"/>
              <a:gd name="connsiteY6" fmla="*/ 222225 h 1978164"/>
              <a:gd name="connsiteX7" fmla="*/ 178508 w 4083834"/>
              <a:gd name="connsiteY7" fmla="*/ 222225 h 1978164"/>
              <a:gd name="connsiteX8" fmla="*/ 178508 w 4083834"/>
              <a:gd name="connsiteY8" fmla="*/ 335159 h 1978164"/>
              <a:gd name="connsiteX9" fmla="*/ 178508 w 4083834"/>
              <a:gd name="connsiteY9" fmla="*/ 335159 h 1978164"/>
              <a:gd name="connsiteX10" fmla="*/ 193080 w 4083834"/>
              <a:gd name="connsiteY10" fmla="*/ 320587 h 1978164"/>
              <a:gd name="connsiteX11" fmla="*/ 193080 w 4083834"/>
              <a:gd name="connsiteY11" fmla="*/ 400733 h 1978164"/>
              <a:gd name="connsiteX12" fmla="*/ 236797 w 4083834"/>
              <a:gd name="connsiteY12" fmla="*/ 400733 h 1978164"/>
              <a:gd name="connsiteX13" fmla="*/ 236797 w 4083834"/>
              <a:gd name="connsiteY13" fmla="*/ 426234 h 1978164"/>
              <a:gd name="connsiteX14" fmla="*/ 240440 w 4083834"/>
              <a:gd name="connsiteY14" fmla="*/ 426234 h 1978164"/>
              <a:gd name="connsiteX15" fmla="*/ 287799 w 4083834"/>
              <a:gd name="connsiteY15" fmla="*/ 426234 h 1978164"/>
              <a:gd name="connsiteX16" fmla="*/ 287799 w 4083834"/>
              <a:gd name="connsiteY16" fmla="*/ 495452 h 1978164"/>
              <a:gd name="connsiteX17" fmla="*/ 320586 w 4083834"/>
              <a:gd name="connsiteY17" fmla="*/ 495452 h 1978164"/>
              <a:gd name="connsiteX18" fmla="*/ 320586 w 4083834"/>
              <a:gd name="connsiteY18" fmla="*/ 663031 h 1978164"/>
              <a:gd name="connsiteX19" fmla="*/ 342444 w 4083834"/>
              <a:gd name="connsiteY19" fmla="*/ 663031 h 1978164"/>
              <a:gd name="connsiteX20" fmla="*/ 342444 w 4083834"/>
              <a:gd name="connsiteY20" fmla="*/ 732249 h 1978164"/>
              <a:gd name="connsiteX21" fmla="*/ 371589 w 4083834"/>
              <a:gd name="connsiteY21" fmla="*/ 732249 h 1978164"/>
              <a:gd name="connsiteX22" fmla="*/ 371589 w 4083834"/>
              <a:gd name="connsiteY22" fmla="*/ 775965 h 1978164"/>
              <a:gd name="connsiteX23" fmla="*/ 426234 w 4083834"/>
              <a:gd name="connsiteY23" fmla="*/ 775965 h 1978164"/>
              <a:gd name="connsiteX24" fmla="*/ 426234 w 4083834"/>
              <a:gd name="connsiteY24" fmla="*/ 805109 h 1978164"/>
              <a:gd name="connsiteX25" fmla="*/ 477236 w 4083834"/>
              <a:gd name="connsiteY25" fmla="*/ 805109 h 1978164"/>
              <a:gd name="connsiteX26" fmla="*/ 477236 w 4083834"/>
              <a:gd name="connsiteY26" fmla="*/ 874327 h 1978164"/>
              <a:gd name="connsiteX27" fmla="*/ 510024 w 4083834"/>
              <a:gd name="connsiteY27" fmla="*/ 874327 h 1978164"/>
              <a:gd name="connsiteX28" fmla="*/ 510024 w 4083834"/>
              <a:gd name="connsiteY28" fmla="*/ 961760 h 1978164"/>
              <a:gd name="connsiteX29" fmla="*/ 571955 w 4083834"/>
              <a:gd name="connsiteY29" fmla="*/ 961760 h 1978164"/>
              <a:gd name="connsiteX30" fmla="*/ 571955 w 4083834"/>
              <a:gd name="connsiteY30" fmla="*/ 979975 h 1978164"/>
              <a:gd name="connsiteX31" fmla="*/ 615671 w 4083834"/>
              <a:gd name="connsiteY31" fmla="*/ 979975 h 1978164"/>
              <a:gd name="connsiteX32" fmla="*/ 615671 w 4083834"/>
              <a:gd name="connsiteY32" fmla="*/ 1005476 h 1978164"/>
              <a:gd name="connsiteX33" fmla="*/ 673960 w 4083834"/>
              <a:gd name="connsiteY33" fmla="*/ 1005476 h 1978164"/>
              <a:gd name="connsiteX34" fmla="*/ 673960 w 4083834"/>
              <a:gd name="connsiteY34" fmla="*/ 1096552 h 1978164"/>
              <a:gd name="connsiteX35" fmla="*/ 673960 w 4083834"/>
              <a:gd name="connsiteY35" fmla="*/ 1096552 h 1978164"/>
              <a:gd name="connsiteX36" fmla="*/ 673960 w 4083834"/>
              <a:gd name="connsiteY36" fmla="*/ 1096552 h 1978164"/>
              <a:gd name="connsiteX37" fmla="*/ 699461 w 4083834"/>
              <a:gd name="connsiteY37" fmla="*/ 1096552 h 1978164"/>
              <a:gd name="connsiteX38" fmla="*/ 699461 w 4083834"/>
              <a:gd name="connsiteY38" fmla="*/ 1125696 h 1978164"/>
              <a:gd name="connsiteX39" fmla="*/ 728605 w 4083834"/>
              <a:gd name="connsiteY39" fmla="*/ 1125696 h 1978164"/>
              <a:gd name="connsiteX40" fmla="*/ 728605 w 4083834"/>
              <a:gd name="connsiteY40" fmla="*/ 1173055 h 1978164"/>
              <a:gd name="connsiteX41" fmla="*/ 812395 w 4083834"/>
              <a:gd name="connsiteY41" fmla="*/ 1173055 h 1978164"/>
              <a:gd name="connsiteX42" fmla="*/ 812395 w 4083834"/>
              <a:gd name="connsiteY42" fmla="*/ 1256845 h 1978164"/>
              <a:gd name="connsiteX43" fmla="*/ 852468 w 4083834"/>
              <a:gd name="connsiteY43" fmla="*/ 1256845 h 1978164"/>
              <a:gd name="connsiteX44" fmla="*/ 852468 w 4083834"/>
              <a:gd name="connsiteY44" fmla="*/ 1315133 h 1978164"/>
              <a:gd name="connsiteX45" fmla="*/ 1001832 w 4083834"/>
              <a:gd name="connsiteY45" fmla="*/ 1315133 h 1978164"/>
              <a:gd name="connsiteX46" fmla="*/ 1001832 w 4083834"/>
              <a:gd name="connsiteY46" fmla="*/ 1347921 h 1978164"/>
              <a:gd name="connsiteX47" fmla="*/ 1030977 w 4083834"/>
              <a:gd name="connsiteY47" fmla="*/ 1347921 h 1978164"/>
              <a:gd name="connsiteX48" fmla="*/ 1030977 w 4083834"/>
              <a:gd name="connsiteY48" fmla="*/ 1347921 h 1978164"/>
              <a:gd name="connsiteX49" fmla="*/ 1085622 w 4083834"/>
              <a:gd name="connsiteY49" fmla="*/ 1347921 h 1978164"/>
              <a:gd name="connsiteX50" fmla="*/ 1085622 w 4083834"/>
              <a:gd name="connsiteY50" fmla="*/ 1391637 h 1978164"/>
              <a:gd name="connsiteX51" fmla="*/ 1129338 w 4083834"/>
              <a:gd name="connsiteY51" fmla="*/ 1391637 h 1978164"/>
              <a:gd name="connsiteX52" fmla="*/ 1129338 w 4083834"/>
              <a:gd name="connsiteY52" fmla="*/ 1391637 h 1978164"/>
              <a:gd name="connsiteX53" fmla="*/ 1180341 w 4083834"/>
              <a:gd name="connsiteY53" fmla="*/ 1391637 h 1978164"/>
              <a:gd name="connsiteX54" fmla="*/ 1180341 w 4083834"/>
              <a:gd name="connsiteY54" fmla="*/ 1449925 h 1978164"/>
              <a:gd name="connsiteX55" fmla="*/ 1245915 w 4083834"/>
              <a:gd name="connsiteY55" fmla="*/ 1449925 h 1978164"/>
              <a:gd name="connsiteX56" fmla="*/ 1245915 w 4083834"/>
              <a:gd name="connsiteY56" fmla="*/ 1468140 h 1978164"/>
              <a:gd name="connsiteX57" fmla="*/ 1329705 w 4083834"/>
              <a:gd name="connsiteY57" fmla="*/ 1468140 h 1978164"/>
              <a:gd name="connsiteX58" fmla="*/ 1329705 w 4083834"/>
              <a:gd name="connsiteY58" fmla="*/ 1468140 h 1978164"/>
              <a:gd name="connsiteX59" fmla="*/ 1347920 w 4083834"/>
              <a:gd name="connsiteY59" fmla="*/ 1486355 h 1978164"/>
              <a:gd name="connsiteX60" fmla="*/ 1347920 w 4083834"/>
              <a:gd name="connsiteY60" fmla="*/ 1526429 h 1978164"/>
              <a:gd name="connsiteX61" fmla="*/ 1446282 w 4083834"/>
              <a:gd name="connsiteY61" fmla="*/ 1526429 h 1978164"/>
              <a:gd name="connsiteX62" fmla="*/ 1446282 w 4083834"/>
              <a:gd name="connsiteY62" fmla="*/ 1548287 h 1978164"/>
              <a:gd name="connsiteX63" fmla="*/ 1497284 w 4083834"/>
              <a:gd name="connsiteY63" fmla="*/ 1548287 h 1978164"/>
              <a:gd name="connsiteX64" fmla="*/ 1497284 w 4083834"/>
              <a:gd name="connsiteY64" fmla="*/ 1617505 h 1978164"/>
              <a:gd name="connsiteX65" fmla="*/ 1610218 w 4083834"/>
              <a:gd name="connsiteY65" fmla="*/ 1617505 h 1978164"/>
              <a:gd name="connsiteX66" fmla="*/ 1610218 w 4083834"/>
              <a:gd name="connsiteY66" fmla="*/ 1617505 h 1978164"/>
              <a:gd name="connsiteX67" fmla="*/ 1610218 w 4083834"/>
              <a:gd name="connsiteY67" fmla="*/ 1639363 h 1978164"/>
              <a:gd name="connsiteX68" fmla="*/ 1752296 w 4083834"/>
              <a:gd name="connsiteY68" fmla="*/ 1639363 h 1978164"/>
              <a:gd name="connsiteX69" fmla="*/ 1752296 w 4083834"/>
              <a:gd name="connsiteY69" fmla="*/ 1661221 h 1978164"/>
              <a:gd name="connsiteX70" fmla="*/ 1843372 w 4083834"/>
              <a:gd name="connsiteY70" fmla="*/ 1661221 h 1978164"/>
              <a:gd name="connsiteX71" fmla="*/ 1843372 w 4083834"/>
              <a:gd name="connsiteY71" fmla="*/ 1661221 h 1978164"/>
              <a:gd name="connsiteX72" fmla="*/ 1843372 w 4083834"/>
              <a:gd name="connsiteY72" fmla="*/ 1661221 h 1978164"/>
              <a:gd name="connsiteX73" fmla="*/ 1865230 w 4083834"/>
              <a:gd name="connsiteY73" fmla="*/ 1683079 h 1978164"/>
              <a:gd name="connsiteX74" fmla="*/ 1879802 w 4083834"/>
              <a:gd name="connsiteY74" fmla="*/ 1697651 h 1978164"/>
              <a:gd name="connsiteX75" fmla="*/ 2032809 w 4083834"/>
              <a:gd name="connsiteY75" fmla="*/ 1697651 h 1978164"/>
              <a:gd name="connsiteX76" fmla="*/ 2032809 w 4083834"/>
              <a:gd name="connsiteY76" fmla="*/ 1708580 h 1978164"/>
              <a:gd name="connsiteX77" fmla="*/ 2145743 w 4083834"/>
              <a:gd name="connsiteY77" fmla="*/ 1708580 h 1978164"/>
              <a:gd name="connsiteX78" fmla="*/ 2145743 w 4083834"/>
              <a:gd name="connsiteY78" fmla="*/ 1748654 h 1978164"/>
              <a:gd name="connsiteX79" fmla="*/ 2214961 w 4083834"/>
              <a:gd name="connsiteY79" fmla="*/ 1748654 h 1978164"/>
              <a:gd name="connsiteX80" fmla="*/ 2214961 w 4083834"/>
              <a:gd name="connsiteY80" fmla="*/ 1777798 h 1978164"/>
              <a:gd name="connsiteX81" fmla="*/ 2273249 w 4083834"/>
              <a:gd name="connsiteY81" fmla="*/ 1777798 h 1978164"/>
              <a:gd name="connsiteX82" fmla="*/ 2273249 w 4083834"/>
              <a:gd name="connsiteY82" fmla="*/ 1777798 h 1978164"/>
              <a:gd name="connsiteX83" fmla="*/ 2346110 w 4083834"/>
              <a:gd name="connsiteY83" fmla="*/ 1777798 h 1978164"/>
              <a:gd name="connsiteX84" fmla="*/ 2346110 w 4083834"/>
              <a:gd name="connsiteY84" fmla="*/ 1832443 h 1978164"/>
              <a:gd name="connsiteX85" fmla="*/ 2437185 w 4083834"/>
              <a:gd name="connsiteY85" fmla="*/ 1832443 h 1978164"/>
              <a:gd name="connsiteX86" fmla="*/ 2437185 w 4083834"/>
              <a:gd name="connsiteY86" fmla="*/ 1847015 h 1978164"/>
              <a:gd name="connsiteX87" fmla="*/ 2484545 w 4083834"/>
              <a:gd name="connsiteY87" fmla="*/ 1847015 h 1978164"/>
              <a:gd name="connsiteX88" fmla="*/ 2484545 w 4083834"/>
              <a:gd name="connsiteY88" fmla="*/ 1865230 h 1978164"/>
              <a:gd name="connsiteX89" fmla="*/ 2754129 w 4083834"/>
              <a:gd name="connsiteY89" fmla="*/ 1865230 h 1978164"/>
              <a:gd name="connsiteX90" fmla="*/ 2754129 w 4083834"/>
              <a:gd name="connsiteY90" fmla="*/ 1879803 h 1978164"/>
              <a:gd name="connsiteX91" fmla="*/ 3016427 w 4083834"/>
              <a:gd name="connsiteY91" fmla="*/ 1879803 h 1978164"/>
              <a:gd name="connsiteX92" fmla="*/ 3016427 w 4083834"/>
              <a:gd name="connsiteY92" fmla="*/ 1905304 h 1978164"/>
              <a:gd name="connsiteX93" fmla="*/ 3424446 w 4083834"/>
              <a:gd name="connsiteY93" fmla="*/ 1905304 h 1978164"/>
              <a:gd name="connsiteX94" fmla="*/ 3460876 w 4083834"/>
              <a:gd name="connsiteY94" fmla="*/ 1905304 h 1978164"/>
              <a:gd name="connsiteX95" fmla="*/ 3460876 w 4083834"/>
              <a:gd name="connsiteY95" fmla="*/ 1941734 h 1978164"/>
              <a:gd name="connsiteX96" fmla="*/ 3610240 w 4083834"/>
              <a:gd name="connsiteY96" fmla="*/ 1941734 h 1978164"/>
              <a:gd name="connsiteX97" fmla="*/ 3610240 w 4083834"/>
              <a:gd name="connsiteY97" fmla="*/ 1978164 h 1978164"/>
              <a:gd name="connsiteX98" fmla="*/ 4083834 w 4083834"/>
              <a:gd name="connsiteY98" fmla="*/ 1978164 h 1978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4083834" h="1978164">
                <a:moveTo>
                  <a:pt x="0" y="0"/>
                </a:moveTo>
                <a:lnTo>
                  <a:pt x="80146" y="0"/>
                </a:lnTo>
                <a:lnTo>
                  <a:pt x="80146" y="43717"/>
                </a:lnTo>
                <a:lnTo>
                  <a:pt x="112934" y="43717"/>
                </a:lnTo>
                <a:lnTo>
                  <a:pt x="112934" y="72861"/>
                </a:lnTo>
                <a:lnTo>
                  <a:pt x="160293" y="72861"/>
                </a:lnTo>
                <a:lnTo>
                  <a:pt x="160293" y="222225"/>
                </a:lnTo>
                <a:lnTo>
                  <a:pt x="178508" y="222225"/>
                </a:lnTo>
                <a:lnTo>
                  <a:pt x="178508" y="335159"/>
                </a:lnTo>
                <a:lnTo>
                  <a:pt x="178508" y="335159"/>
                </a:lnTo>
                <a:lnTo>
                  <a:pt x="193080" y="320587"/>
                </a:lnTo>
                <a:lnTo>
                  <a:pt x="193080" y="400733"/>
                </a:lnTo>
                <a:lnTo>
                  <a:pt x="236797" y="400733"/>
                </a:lnTo>
                <a:lnTo>
                  <a:pt x="236797" y="426234"/>
                </a:lnTo>
                <a:lnTo>
                  <a:pt x="240440" y="426234"/>
                </a:lnTo>
                <a:lnTo>
                  <a:pt x="287799" y="426234"/>
                </a:lnTo>
                <a:lnTo>
                  <a:pt x="287799" y="495452"/>
                </a:lnTo>
                <a:lnTo>
                  <a:pt x="320586" y="495452"/>
                </a:lnTo>
                <a:lnTo>
                  <a:pt x="320586" y="663031"/>
                </a:lnTo>
                <a:lnTo>
                  <a:pt x="342444" y="663031"/>
                </a:lnTo>
                <a:lnTo>
                  <a:pt x="342444" y="732249"/>
                </a:lnTo>
                <a:lnTo>
                  <a:pt x="371589" y="732249"/>
                </a:lnTo>
                <a:lnTo>
                  <a:pt x="371589" y="775965"/>
                </a:lnTo>
                <a:lnTo>
                  <a:pt x="426234" y="775965"/>
                </a:lnTo>
                <a:lnTo>
                  <a:pt x="426234" y="805109"/>
                </a:lnTo>
                <a:lnTo>
                  <a:pt x="477236" y="805109"/>
                </a:lnTo>
                <a:lnTo>
                  <a:pt x="477236" y="874327"/>
                </a:lnTo>
                <a:lnTo>
                  <a:pt x="510024" y="874327"/>
                </a:lnTo>
                <a:lnTo>
                  <a:pt x="510024" y="961760"/>
                </a:lnTo>
                <a:lnTo>
                  <a:pt x="571955" y="961760"/>
                </a:lnTo>
                <a:lnTo>
                  <a:pt x="571955" y="979975"/>
                </a:lnTo>
                <a:lnTo>
                  <a:pt x="615671" y="979975"/>
                </a:lnTo>
                <a:lnTo>
                  <a:pt x="615671" y="1005476"/>
                </a:lnTo>
                <a:lnTo>
                  <a:pt x="673960" y="1005476"/>
                </a:lnTo>
                <a:lnTo>
                  <a:pt x="673960" y="1096552"/>
                </a:lnTo>
                <a:lnTo>
                  <a:pt x="673960" y="1096552"/>
                </a:lnTo>
                <a:lnTo>
                  <a:pt x="673960" y="1096552"/>
                </a:lnTo>
                <a:lnTo>
                  <a:pt x="699461" y="1096552"/>
                </a:lnTo>
                <a:lnTo>
                  <a:pt x="699461" y="1125696"/>
                </a:lnTo>
                <a:lnTo>
                  <a:pt x="728605" y="1125696"/>
                </a:lnTo>
                <a:lnTo>
                  <a:pt x="728605" y="1173055"/>
                </a:lnTo>
                <a:lnTo>
                  <a:pt x="812395" y="1173055"/>
                </a:lnTo>
                <a:lnTo>
                  <a:pt x="812395" y="1256845"/>
                </a:lnTo>
                <a:lnTo>
                  <a:pt x="852468" y="1256845"/>
                </a:lnTo>
                <a:lnTo>
                  <a:pt x="852468" y="1315133"/>
                </a:lnTo>
                <a:lnTo>
                  <a:pt x="1001832" y="1315133"/>
                </a:lnTo>
                <a:lnTo>
                  <a:pt x="1001832" y="1347921"/>
                </a:lnTo>
                <a:lnTo>
                  <a:pt x="1030977" y="1347921"/>
                </a:lnTo>
                <a:lnTo>
                  <a:pt x="1030977" y="1347921"/>
                </a:lnTo>
                <a:lnTo>
                  <a:pt x="1085622" y="1347921"/>
                </a:lnTo>
                <a:lnTo>
                  <a:pt x="1085622" y="1391637"/>
                </a:lnTo>
                <a:lnTo>
                  <a:pt x="1129338" y="1391637"/>
                </a:lnTo>
                <a:lnTo>
                  <a:pt x="1129338" y="1391637"/>
                </a:lnTo>
                <a:lnTo>
                  <a:pt x="1180341" y="1391637"/>
                </a:lnTo>
                <a:lnTo>
                  <a:pt x="1180341" y="1449925"/>
                </a:lnTo>
                <a:lnTo>
                  <a:pt x="1245915" y="1449925"/>
                </a:lnTo>
                <a:lnTo>
                  <a:pt x="1245915" y="1468140"/>
                </a:lnTo>
                <a:lnTo>
                  <a:pt x="1329705" y="1468140"/>
                </a:lnTo>
                <a:lnTo>
                  <a:pt x="1329705" y="1468140"/>
                </a:lnTo>
                <a:lnTo>
                  <a:pt x="1347920" y="1486355"/>
                </a:lnTo>
                <a:lnTo>
                  <a:pt x="1347920" y="1526429"/>
                </a:lnTo>
                <a:lnTo>
                  <a:pt x="1446282" y="1526429"/>
                </a:lnTo>
                <a:lnTo>
                  <a:pt x="1446282" y="1548287"/>
                </a:lnTo>
                <a:lnTo>
                  <a:pt x="1497284" y="1548287"/>
                </a:lnTo>
                <a:lnTo>
                  <a:pt x="1497284" y="1617505"/>
                </a:lnTo>
                <a:lnTo>
                  <a:pt x="1610218" y="1617505"/>
                </a:lnTo>
                <a:lnTo>
                  <a:pt x="1610218" y="1617505"/>
                </a:lnTo>
                <a:lnTo>
                  <a:pt x="1610218" y="1639363"/>
                </a:lnTo>
                <a:lnTo>
                  <a:pt x="1752296" y="1639363"/>
                </a:lnTo>
                <a:lnTo>
                  <a:pt x="1752296" y="1661221"/>
                </a:lnTo>
                <a:lnTo>
                  <a:pt x="1843372" y="1661221"/>
                </a:lnTo>
                <a:lnTo>
                  <a:pt x="1843372" y="1661221"/>
                </a:lnTo>
                <a:lnTo>
                  <a:pt x="1843372" y="1661221"/>
                </a:lnTo>
                <a:lnTo>
                  <a:pt x="1865230" y="1683079"/>
                </a:lnTo>
                <a:lnTo>
                  <a:pt x="1879802" y="1697651"/>
                </a:lnTo>
                <a:lnTo>
                  <a:pt x="2032809" y="1697651"/>
                </a:lnTo>
                <a:lnTo>
                  <a:pt x="2032809" y="1708580"/>
                </a:lnTo>
                <a:lnTo>
                  <a:pt x="2145743" y="1708580"/>
                </a:lnTo>
                <a:lnTo>
                  <a:pt x="2145743" y="1748654"/>
                </a:lnTo>
                <a:lnTo>
                  <a:pt x="2214961" y="1748654"/>
                </a:lnTo>
                <a:lnTo>
                  <a:pt x="2214961" y="1777798"/>
                </a:lnTo>
                <a:lnTo>
                  <a:pt x="2273249" y="1777798"/>
                </a:lnTo>
                <a:lnTo>
                  <a:pt x="2273249" y="1777798"/>
                </a:lnTo>
                <a:lnTo>
                  <a:pt x="2346110" y="1777798"/>
                </a:lnTo>
                <a:lnTo>
                  <a:pt x="2346110" y="1832443"/>
                </a:lnTo>
                <a:lnTo>
                  <a:pt x="2437185" y="1832443"/>
                </a:lnTo>
                <a:lnTo>
                  <a:pt x="2437185" y="1847015"/>
                </a:lnTo>
                <a:lnTo>
                  <a:pt x="2484545" y="1847015"/>
                </a:lnTo>
                <a:lnTo>
                  <a:pt x="2484545" y="1865230"/>
                </a:lnTo>
                <a:lnTo>
                  <a:pt x="2754129" y="1865230"/>
                </a:lnTo>
                <a:lnTo>
                  <a:pt x="2754129" y="1879803"/>
                </a:lnTo>
                <a:lnTo>
                  <a:pt x="3016427" y="1879803"/>
                </a:lnTo>
                <a:lnTo>
                  <a:pt x="3016427" y="1905304"/>
                </a:lnTo>
                <a:lnTo>
                  <a:pt x="3424446" y="1905304"/>
                </a:lnTo>
                <a:lnTo>
                  <a:pt x="3460876" y="1905304"/>
                </a:lnTo>
                <a:lnTo>
                  <a:pt x="3460876" y="1941734"/>
                </a:lnTo>
                <a:lnTo>
                  <a:pt x="3610240" y="1941734"/>
                </a:lnTo>
                <a:lnTo>
                  <a:pt x="3610240" y="1978164"/>
                </a:lnTo>
                <a:lnTo>
                  <a:pt x="4083834" y="1978164"/>
                </a:lnTo>
              </a:path>
            </a:pathLst>
          </a:custGeom>
          <a:noFill/>
          <a:ln w="28575">
            <a:solidFill>
              <a:schemeClr val="bg1">
                <a:lumMod val="50000"/>
              </a:schemeClr>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540" name="Freeform: Shape 539">
            <a:extLst>
              <a:ext uri="{FF2B5EF4-FFF2-40B4-BE49-F238E27FC236}">
                <a16:creationId xmlns:a16="http://schemas.microsoft.com/office/drawing/2014/main" id="{ED85CB16-AF23-68C1-3997-2F329BAE07DC}"/>
              </a:ext>
            </a:extLst>
          </p:cNvPr>
          <p:cNvSpPr/>
          <p:nvPr/>
        </p:nvSpPr>
        <p:spPr bwMode="auto">
          <a:xfrm>
            <a:off x="1090991" y="2547989"/>
            <a:ext cx="4411707" cy="1336991"/>
          </a:xfrm>
          <a:custGeom>
            <a:avLst/>
            <a:gdLst>
              <a:gd name="connsiteX0" fmla="*/ 0 w 4411707"/>
              <a:gd name="connsiteY0" fmla="*/ 0 h 1336991"/>
              <a:gd name="connsiteX1" fmla="*/ 0 w 4411707"/>
              <a:gd name="connsiteY1" fmla="*/ 51003 h 1336991"/>
              <a:gd name="connsiteX2" fmla="*/ 25501 w 4411707"/>
              <a:gd name="connsiteY2" fmla="*/ 51003 h 1336991"/>
              <a:gd name="connsiteX3" fmla="*/ 25501 w 4411707"/>
              <a:gd name="connsiteY3" fmla="*/ 109291 h 1336991"/>
              <a:gd name="connsiteX4" fmla="*/ 47359 w 4411707"/>
              <a:gd name="connsiteY4" fmla="*/ 109291 h 1336991"/>
              <a:gd name="connsiteX5" fmla="*/ 47359 w 4411707"/>
              <a:gd name="connsiteY5" fmla="*/ 171222 h 1336991"/>
              <a:gd name="connsiteX6" fmla="*/ 76504 w 4411707"/>
              <a:gd name="connsiteY6" fmla="*/ 171222 h 1336991"/>
              <a:gd name="connsiteX7" fmla="*/ 76504 w 4411707"/>
              <a:gd name="connsiteY7" fmla="*/ 214939 h 1336991"/>
              <a:gd name="connsiteX8" fmla="*/ 105648 w 4411707"/>
              <a:gd name="connsiteY8" fmla="*/ 214939 h 1336991"/>
              <a:gd name="connsiteX9" fmla="*/ 105648 w 4411707"/>
              <a:gd name="connsiteY9" fmla="*/ 240440 h 1336991"/>
              <a:gd name="connsiteX10" fmla="*/ 123863 w 4411707"/>
              <a:gd name="connsiteY10" fmla="*/ 240440 h 1336991"/>
              <a:gd name="connsiteX11" fmla="*/ 123863 w 4411707"/>
              <a:gd name="connsiteY11" fmla="*/ 349731 h 1336991"/>
              <a:gd name="connsiteX12" fmla="*/ 134792 w 4411707"/>
              <a:gd name="connsiteY12" fmla="*/ 349731 h 1336991"/>
              <a:gd name="connsiteX13" fmla="*/ 134792 w 4411707"/>
              <a:gd name="connsiteY13" fmla="*/ 462665 h 1336991"/>
              <a:gd name="connsiteX14" fmla="*/ 149364 w 4411707"/>
              <a:gd name="connsiteY14" fmla="*/ 462665 h 1336991"/>
              <a:gd name="connsiteX15" fmla="*/ 149364 w 4411707"/>
              <a:gd name="connsiteY15" fmla="*/ 539168 h 1336991"/>
              <a:gd name="connsiteX16" fmla="*/ 149364 w 4411707"/>
              <a:gd name="connsiteY16" fmla="*/ 586528 h 1336991"/>
              <a:gd name="connsiteX17" fmla="*/ 163936 w 4411707"/>
              <a:gd name="connsiteY17" fmla="*/ 601100 h 1336991"/>
              <a:gd name="connsiteX18" fmla="*/ 163936 w 4411707"/>
              <a:gd name="connsiteY18" fmla="*/ 703105 h 1336991"/>
              <a:gd name="connsiteX19" fmla="*/ 233154 w 4411707"/>
              <a:gd name="connsiteY19" fmla="*/ 703105 h 1336991"/>
              <a:gd name="connsiteX20" fmla="*/ 233154 w 4411707"/>
              <a:gd name="connsiteY20" fmla="*/ 739535 h 1336991"/>
              <a:gd name="connsiteX21" fmla="*/ 306014 w 4411707"/>
              <a:gd name="connsiteY21" fmla="*/ 739535 h 1336991"/>
              <a:gd name="connsiteX22" fmla="*/ 306014 w 4411707"/>
              <a:gd name="connsiteY22" fmla="*/ 826967 h 1336991"/>
              <a:gd name="connsiteX23" fmla="*/ 331516 w 4411707"/>
              <a:gd name="connsiteY23" fmla="*/ 826967 h 1336991"/>
              <a:gd name="connsiteX24" fmla="*/ 331516 w 4411707"/>
              <a:gd name="connsiteY24" fmla="*/ 877970 h 1336991"/>
              <a:gd name="connsiteX25" fmla="*/ 404376 w 4411707"/>
              <a:gd name="connsiteY25" fmla="*/ 877970 h 1336991"/>
              <a:gd name="connsiteX26" fmla="*/ 404376 w 4411707"/>
              <a:gd name="connsiteY26" fmla="*/ 896185 h 1336991"/>
              <a:gd name="connsiteX27" fmla="*/ 480880 w 4411707"/>
              <a:gd name="connsiteY27" fmla="*/ 896185 h 1336991"/>
              <a:gd name="connsiteX28" fmla="*/ 480880 w 4411707"/>
              <a:gd name="connsiteY28" fmla="*/ 925329 h 1336991"/>
              <a:gd name="connsiteX29" fmla="*/ 710390 w 4411707"/>
              <a:gd name="connsiteY29" fmla="*/ 925329 h 1336991"/>
              <a:gd name="connsiteX30" fmla="*/ 710390 w 4411707"/>
              <a:gd name="connsiteY30" fmla="*/ 943544 h 1336991"/>
              <a:gd name="connsiteX31" fmla="*/ 735892 w 4411707"/>
              <a:gd name="connsiteY31" fmla="*/ 943544 h 1336991"/>
              <a:gd name="connsiteX32" fmla="*/ 735892 w 4411707"/>
              <a:gd name="connsiteY32" fmla="*/ 958116 h 1336991"/>
              <a:gd name="connsiteX33" fmla="*/ 950830 w 4411707"/>
              <a:gd name="connsiteY33" fmla="*/ 958116 h 1336991"/>
              <a:gd name="connsiteX34" fmla="*/ 950830 w 4411707"/>
              <a:gd name="connsiteY34" fmla="*/ 976332 h 1336991"/>
              <a:gd name="connsiteX35" fmla="*/ 976331 w 4411707"/>
              <a:gd name="connsiteY35" fmla="*/ 976332 h 1336991"/>
              <a:gd name="connsiteX36" fmla="*/ 976331 w 4411707"/>
              <a:gd name="connsiteY36" fmla="*/ 1027334 h 1336991"/>
              <a:gd name="connsiteX37" fmla="*/ 1001833 w 4411707"/>
              <a:gd name="connsiteY37" fmla="*/ 1027334 h 1336991"/>
              <a:gd name="connsiteX38" fmla="*/ 1001833 w 4411707"/>
              <a:gd name="connsiteY38" fmla="*/ 1049192 h 1336991"/>
              <a:gd name="connsiteX39" fmla="*/ 1304204 w 4411707"/>
              <a:gd name="connsiteY39" fmla="*/ 1049192 h 1336991"/>
              <a:gd name="connsiteX40" fmla="*/ 1304204 w 4411707"/>
              <a:gd name="connsiteY40" fmla="*/ 1063764 h 1336991"/>
              <a:gd name="connsiteX41" fmla="*/ 1347920 w 4411707"/>
              <a:gd name="connsiteY41" fmla="*/ 1063764 h 1336991"/>
              <a:gd name="connsiteX42" fmla="*/ 1347920 w 4411707"/>
              <a:gd name="connsiteY42" fmla="*/ 1089265 h 1336991"/>
              <a:gd name="connsiteX43" fmla="*/ 1457211 w 4411707"/>
              <a:gd name="connsiteY43" fmla="*/ 1089265 h 1336991"/>
              <a:gd name="connsiteX44" fmla="*/ 1457211 w 4411707"/>
              <a:gd name="connsiteY44" fmla="*/ 1096552 h 1336991"/>
              <a:gd name="connsiteX45" fmla="*/ 1959949 w 4411707"/>
              <a:gd name="connsiteY45" fmla="*/ 1096552 h 1336991"/>
              <a:gd name="connsiteX46" fmla="*/ 1959949 w 4411707"/>
              <a:gd name="connsiteY46" fmla="*/ 1096552 h 1336991"/>
              <a:gd name="connsiteX47" fmla="*/ 1959949 w 4411707"/>
              <a:gd name="connsiteY47" fmla="*/ 1129339 h 1336991"/>
              <a:gd name="connsiteX48" fmla="*/ 2196746 w 4411707"/>
              <a:gd name="connsiteY48" fmla="*/ 1129339 h 1336991"/>
              <a:gd name="connsiteX49" fmla="*/ 2196746 w 4411707"/>
              <a:gd name="connsiteY49" fmla="*/ 1143911 h 1336991"/>
              <a:gd name="connsiteX50" fmla="*/ 2276892 w 4411707"/>
              <a:gd name="connsiteY50" fmla="*/ 1143911 h 1336991"/>
              <a:gd name="connsiteX51" fmla="*/ 2276892 w 4411707"/>
              <a:gd name="connsiteY51" fmla="*/ 1165769 h 1336991"/>
              <a:gd name="connsiteX52" fmla="*/ 2473616 w 4411707"/>
              <a:gd name="connsiteY52" fmla="*/ 1165769 h 1336991"/>
              <a:gd name="connsiteX53" fmla="*/ 2473616 w 4411707"/>
              <a:gd name="connsiteY53" fmla="*/ 1191270 h 1336991"/>
              <a:gd name="connsiteX54" fmla="*/ 2510046 w 4411707"/>
              <a:gd name="connsiteY54" fmla="*/ 1191270 h 1336991"/>
              <a:gd name="connsiteX55" fmla="*/ 2510046 w 4411707"/>
              <a:gd name="connsiteY55" fmla="*/ 1216771 h 1336991"/>
              <a:gd name="connsiteX56" fmla="*/ 2564692 w 4411707"/>
              <a:gd name="connsiteY56" fmla="*/ 1216771 h 1336991"/>
              <a:gd name="connsiteX57" fmla="*/ 2564692 w 4411707"/>
              <a:gd name="connsiteY57" fmla="*/ 1231344 h 1336991"/>
              <a:gd name="connsiteX58" fmla="*/ 3023713 w 4411707"/>
              <a:gd name="connsiteY58" fmla="*/ 1231344 h 1336991"/>
              <a:gd name="connsiteX59" fmla="*/ 3023713 w 4411707"/>
              <a:gd name="connsiteY59" fmla="*/ 1245916 h 1336991"/>
              <a:gd name="connsiteX60" fmla="*/ 3293297 w 4411707"/>
              <a:gd name="connsiteY60" fmla="*/ 1245916 h 1336991"/>
              <a:gd name="connsiteX61" fmla="*/ 3293297 w 4411707"/>
              <a:gd name="connsiteY61" fmla="*/ 1289632 h 1336991"/>
              <a:gd name="connsiteX62" fmla="*/ 3515522 w 4411707"/>
              <a:gd name="connsiteY62" fmla="*/ 1289632 h 1336991"/>
              <a:gd name="connsiteX63" fmla="*/ 3515522 w 4411707"/>
              <a:gd name="connsiteY63" fmla="*/ 1336991 h 1336991"/>
              <a:gd name="connsiteX64" fmla="*/ 4411707 w 4411707"/>
              <a:gd name="connsiteY64" fmla="*/ 1336991 h 133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411707" h="1336991">
                <a:moveTo>
                  <a:pt x="0" y="0"/>
                </a:moveTo>
                <a:lnTo>
                  <a:pt x="0" y="51003"/>
                </a:lnTo>
                <a:lnTo>
                  <a:pt x="25501" y="51003"/>
                </a:lnTo>
                <a:lnTo>
                  <a:pt x="25501" y="109291"/>
                </a:lnTo>
                <a:lnTo>
                  <a:pt x="47359" y="109291"/>
                </a:lnTo>
                <a:lnTo>
                  <a:pt x="47359" y="171222"/>
                </a:lnTo>
                <a:lnTo>
                  <a:pt x="76504" y="171222"/>
                </a:lnTo>
                <a:lnTo>
                  <a:pt x="76504" y="214939"/>
                </a:lnTo>
                <a:lnTo>
                  <a:pt x="105648" y="214939"/>
                </a:lnTo>
                <a:lnTo>
                  <a:pt x="105648" y="240440"/>
                </a:lnTo>
                <a:lnTo>
                  <a:pt x="123863" y="240440"/>
                </a:lnTo>
                <a:lnTo>
                  <a:pt x="123863" y="349731"/>
                </a:lnTo>
                <a:lnTo>
                  <a:pt x="134792" y="349731"/>
                </a:lnTo>
                <a:lnTo>
                  <a:pt x="134792" y="462665"/>
                </a:lnTo>
                <a:lnTo>
                  <a:pt x="149364" y="462665"/>
                </a:lnTo>
                <a:lnTo>
                  <a:pt x="149364" y="539168"/>
                </a:lnTo>
                <a:lnTo>
                  <a:pt x="149364" y="586528"/>
                </a:lnTo>
                <a:lnTo>
                  <a:pt x="163936" y="601100"/>
                </a:lnTo>
                <a:lnTo>
                  <a:pt x="163936" y="703105"/>
                </a:lnTo>
                <a:lnTo>
                  <a:pt x="233154" y="703105"/>
                </a:lnTo>
                <a:lnTo>
                  <a:pt x="233154" y="739535"/>
                </a:lnTo>
                <a:lnTo>
                  <a:pt x="306014" y="739535"/>
                </a:lnTo>
                <a:lnTo>
                  <a:pt x="306014" y="826967"/>
                </a:lnTo>
                <a:lnTo>
                  <a:pt x="331516" y="826967"/>
                </a:lnTo>
                <a:lnTo>
                  <a:pt x="331516" y="877970"/>
                </a:lnTo>
                <a:lnTo>
                  <a:pt x="404376" y="877970"/>
                </a:lnTo>
                <a:lnTo>
                  <a:pt x="404376" y="896185"/>
                </a:lnTo>
                <a:lnTo>
                  <a:pt x="480880" y="896185"/>
                </a:lnTo>
                <a:lnTo>
                  <a:pt x="480880" y="925329"/>
                </a:lnTo>
                <a:lnTo>
                  <a:pt x="710390" y="925329"/>
                </a:lnTo>
                <a:lnTo>
                  <a:pt x="710390" y="943544"/>
                </a:lnTo>
                <a:lnTo>
                  <a:pt x="735892" y="943544"/>
                </a:lnTo>
                <a:lnTo>
                  <a:pt x="735892" y="958116"/>
                </a:lnTo>
                <a:lnTo>
                  <a:pt x="950830" y="958116"/>
                </a:lnTo>
                <a:lnTo>
                  <a:pt x="950830" y="976332"/>
                </a:lnTo>
                <a:lnTo>
                  <a:pt x="976331" y="976332"/>
                </a:lnTo>
                <a:lnTo>
                  <a:pt x="976331" y="1027334"/>
                </a:lnTo>
                <a:lnTo>
                  <a:pt x="1001833" y="1027334"/>
                </a:lnTo>
                <a:lnTo>
                  <a:pt x="1001833" y="1049192"/>
                </a:lnTo>
                <a:lnTo>
                  <a:pt x="1304204" y="1049192"/>
                </a:lnTo>
                <a:lnTo>
                  <a:pt x="1304204" y="1063764"/>
                </a:lnTo>
                <a:lnTo>
                  <a:pt x="1347920" y="1063764"/>
                </a:lnTo>
                <a:lnTo>
                  <a:pt x="1347920" y="1089265"/>
                </a:lnTo>
                <a:lnTo>
                  <a:pt x="1457211" y="1089265"/>
                </a:lnTo>
                <a:lnTo>
                  <a:pt x="1457211" y="1096552"/>
                </a:lnTo>
                <a:lnTo>
                  <a:pt x="1959949" y="1096552"/>
                </a:lnTo>
                <a:lnTo>
                  <a:pt x="1959949" y="1096552"/>
                </a:lnTo>
                <a:lnTo>
                  <a:pt x="1959949" y="1129339"/>
                </a:lnTo>
                <a:lnTo>
                  <a:pt x="2196746" y="1129339"/>
                </a:lnTo>
                <a:lnTo>
                  <a:pt x="2196746" y="1143911"/>
                </a:lnTo>
                <a:lnTo>
                  <a:pt x="2276892" y="1143911"/>
                </a:lnTo>
                <a:lnTo>
                  <a:pt x="2276892" y="1165769"/>
                </a:lnTo>
                <a:lnTo>
                  <a:pt x="2473616" y="1165769"/>
                </a:lnTo>
                <a:lnTo>
                  <a:pt x="2473616" y="1191270"/>
                </a:lnTo>
                <a:lnTo>
                  <a:pt x="2510046" y="1191270"/>
                </a:lnTo>
                <a:lnTo>
                  <a:pt x="2510046" y="1216771"/>
                </a:lnTo>
                <a:lnTo>
                  <a:pt x="2564692" y="1216771"/>
                </a:lnTo>
                <a:lnTo>
                  <a:pt x="2564692" y="1231344"/>
                </a:lnTo>
                <a:lnTo>
                  <a:pt x="3023713" y="1231344"/>
                </a:lnTo>
                <a:lnTo>
                  <a:pt x="3023713" y="1245916"/>
                </a:lnTo>
                <a:lnTo>
                  <a:pt x="3293297" y="1245916"/>
                </a:lnTo>
                <a:lnTo>
                  <a:pt x="3293297" y="1289632"/>
                </a:lnTo>
                <a:lnTo>
                  <a:pt x="3515522" y="1289632"/>
                </a:lnTo>
                <a:lnTo>
                  <a:pt x="3515522" y="1336991"/>
                </a:lnTo>
                <a:lnTo>
                  <a:pt x="4411707" y="1336991"/>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564" name="TextBox 563">
            <a:extLst>
              <a:ext uri="{FF2B5EF4-FFF2-40B4-BE49-F238E27FC236}">
                <a16:creationId xmlns:a16="http://schemas.microsoft.com/office/drawing/2014/main" id="{D5DBF0D6-0AD1-7188-5980-5825F2135E77}"/>
              </a:ext>
            </a:extLst>
          </p:cNvPr>
          <p:cNvSpPr txBox="1"/>
          <p:nvPr/>
        </p:nvSpPr>
        <p:spPr bwMode="auto">
          <a:xfrm>
            <a:off x="547836" y="2436354"/>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100</a:t>
            </a:r>
          </a:p>
        </p:txBody>
      </p:sp>
      <p:sp>
        <p:nvSpPr>
          <p:cNvPr id="565" name="TextBox 564">
            <a:extLst>
              <a:ext uri="{FF2B5EF4-FFF2-40B4-BE49-F238E27FC236}">
                <a16:creationId xmlns:a16="http://schemas.microsoft.com/office/drawing/2014/main" id="{A5EA4374-CD79-24EC-EE3C-C6B20622D270}"/>
              </a:ext>
            </a:extLst>
          </p:cNvPr>
          <p:cNvSpPr txBox="1"/>
          <p:nvPr/>
        </p:nvSpPr>
        <p:spPr bwMode="auto">
          <a:xfrm>
            <a:off x="598456" y="2822268"/>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80</a:t>
            </a:r>
          </a:p>
        </p:txBody>
      </p:sp>
      <p:sp>
        <p:nvSpPr>
          <p:cNvPr id="566" name="TextBox 565">
            <a:extLst>
              <a:ext uri="{FF2B5EF4-FFF2-40B4-BE49-F238E27FC236}">
                <a16:creationId xmlns:a16="http://schemas.microsoft.com/office/drawing/2014/main" id="{4C556614-FB91-E96E-187C-AA423BA887F0}"/>
              </a:ext>
            </a:extLst>
          </p:cNvPr>
          <p:cNvSpPr txBox="1"/>
          <p:nvPr/>
        </p:nvSpPr>
        <p:spPr bwMode="auto">
          <a:xfrm>
            <a:off x="611956" y="3241077"/>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60</a:t>
            </a:r>
          </a:p>
        </p:txBody>
      </p:sp>
      <p:sp>
        <p:nvSpPr>
          <p:cNvPr id="567" name="TextBox 566">
            <a:extLst>
              <a:ext uri="{FF2B5EF4-FFF2-40B4-BE49-F238E27FC236}">
                <a16:creationId xmlns:a16="http://schemas.microsoft.com/office/drawing/2014/main" id="{2B63051F-05ED-6077-EA67-1D13F993042A}"/>
              </a:ext>
            </a:extLst>
          </p:cNvPr>
          <p:cNvSpPr txBox="1"/>
          <p:nvPr/>
        </p:nvSpPr>
        <p:spPr bwMode="auto">
          <a:xfrm>
            <a:off x="598456" y="3664749"/>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40</a:t>
            </a:r>
          </a:p>
        </p:txBody>
      </p:sp>
      <p:sp>
        <p:nvSpPr>
          <p:cNvPr id="568" name="TextBox 567">
            <a:extLst>
              <a:ext uri="{FF2B5EF4-FFF2-40B4-BE49-F238E27FC236}">
                <a16:creationId xmlns:a16="http://schemas.microsoft.com/office/drawing/2014/main" id="{038788F7-48EB-FB2B-06BB-2107538ED88B}"/>
              </a:ext>
            </a:extLst>
          </p:cNvPr>
          <p:cNvSpPr txBox="1"/>
          <p:nvPr/>
        </p:nvSpPr>
        <p:spPr bwMode="auto">
          <a:xfrm>
            <a:off x="622872" y="4077178"/>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20</a:t>
            </a:r>
          </a:p>
        </p:txBody>
      </p:sp>
      <p:sp>
        <p:nvSpPr>
          <p:cNvPr id="569" name="TextBox 568">
            <a:extLst>
              <a:ext uri="{FF2B5EF4-FFF2-40B4-BE49-F238E27FC236}">
                <a16:creationId xmlns:a16="http://schemas.microsoft.com/office/drawing/2014/main" id="{406405BF-98A9-D932-64D4-8F46E2A8CF12}"/>
              </a:ext>
            </a:extLst>
          </p:cNvPr>
          <p:cNvSpPr txBox="1"/>
          <p:nvPr/>
        </p:nvSpPr>
        <p:spPr bwMode="auto">
          <a:xfrm>
            <a:off x="742121" y="4491080"/>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0</a:t>
            </a:r>
          </a:p>
        </p:txBody>
      </p:sp>
      <p:sp>
        <p:nvSpPr>
          <p:cNvPr id="570" name="TextBox 569">
            <a:extLst>
              <a:ext uri="{FF2B5EF4-FFF2-40B4-BE49-F238E27FC236}">
                <a16:creationId xmlns:a16="http://schemas.microsoft.com/office/drawing/2014/main" id="{C8A724FD-361D-805A-A0B3-BF6A0CB48D6C}"/>
              </a:ext>
            </a:extLst>
          </p:cNvPr>
          <p:cNvSpPr txBox="1"/>
          <p:nvPr/>
        </p:nvSpPr>
        <p:spPr bwMode="auto">
          <a:xfrm rot="16200000">
            <a:off x="-548243" y="3435805"/>
            <a:ext cx="2099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PFS (%)</a:t>
            </a:r>
          </a:p>
        </p:txBody>
      </p:sp>
      <p:sp>
        <p:nvSpPr>
          <p:cNvPr id="571" name="TextBox 570">
            <a:extLst>
              <a:ext uri="{FF2B5EF4-FFF2-40B4-BE49-F238E27FC236}">
                <a16:creationId xmlns:a16="http://schemas.microsoft.com/office/drawing/2014/main" id="{EA1D4AF9-137B-176B-9091-470EEE1A7FE5}"/>
              </a:ext>
            </a:extLst>
          </p:cNvPr>
          <p:cNvSpPr txBox="1"/>
          <p:nvPr/>
        </p:nvSpPr>
        <p:spPr bwMode="auto">
          <a:xfrm>
            <a:off x="917832" y="4690505"/>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0</a:t>
            </a:r>
          </a:p>
        </p:txBody>
      </p:sp>
      <p:sp>
        <p:nvSpPr>
          <p:cNvPr id="572" name="TextBox 571">
            <a:extLst>
              <a:ext uri="{FF2B5EF4-FFF2-40B4-BE49-F238E27FC236}">
                <a16:creationId xmlns:a16="http://schemas.microsoft.com/office/drawing/2014/main" id="{72A5AA00-BF23-D1ED-AF9C-3CFEC7999680}"/>
              </a:ext>
            </a:extLst>
          </p:cNvPr>
          <p:cNvSpPr txBox="1"/>
          <p:nvPr/>
        </p:nvSpPr>
        <p:spPr bwMode="auto">
          <a:xfrm>
            <a:off x="1231232" y="4690505"/>
            <a:ext cx="314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4</a:t>
            </a:r>
          </a:p>
        </p:txBody>
      </p:sp>
      <p:sp>
        <p:nvSpPr>
          <p:cNvPr id="573" name="TextBox 572">
            <a:extLst>
              <a:ext uri="{FF2B5EF4-FFF2-40B4-BE49-F238E27FC236}">
                <a16:creationId xmlns:a16="http://schemas.microsoft.com/office/drawing/2014/main" id="{0BEC1A65-DC74-828D-3BC0-8D17A09C6DD6}"/>
              </a:ext>
            </a:extLst>
          </p:cNvPr>
          <p:cNvSpPr txBox="1"/>
          <p:nvPr/>
        </p:nvSpPr>
        <p:spPr bwMode="auto">
          <a:xfrm>
            <a:off x="1549540" y="4690505"/>
            <a:ext cx="314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8</a:t>
            </a:r>
          </a:p>
        </p:txBody>
      </p:sp>
      <p:sp>
        <p:nvSpPr>
          <p:cNvPr id="574" name="TextBox 573">
            <a:extLst>
              <a:ext uri="{FF2B5EF4-FFF2-40B4-BE49-F238E27FC236}">
                <a16:creationId xmlns:a16="http://schemas.microsoft.com/office/drawing/2014/main" id="{FCD40BEA-D0A5-78DB-F28B-4DB74A4F64E4}"/>
              </a:ext>
            </a:extLst>
          </p:cNvPr>
          <p:cNvSpPr txBox="1"/>
          <p:nvPr/>
        </p:nvSpPr>
        <p:spPr bwMode="auto">
          <a:xfrm>
            <a:off x="1836490" y="4690505"/>
            <a:ext cx="3690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12</a:t>
            </a:r>
          </a:p>
        </p:txBody>
      </p:sp>
      <p:sp>
        <p:nvSpPr>
          <p:cNvPr id="575" name="TextBox 574">
            <a:extLst>
              <a:ext uri="{FF2B5EF4-FFF2-40B4-BE49-F238E27FC236}">
                <a16:creationId xmlns:a16="http://schemas.microsoft.com/office/drawing/2014/main" id="{B1B21BF9-32D5-DF14-7A27-93C08436415E}"/>
              </a:ext>
            </a:extLst>
          </p:cNvPr>
          <p:cNvSpPr txBox="1"/>
          <p:nvPr/>
        </p:nvSpPr>
        <p:spPr bwMode="auto">
          <a:xfrm>
            <a:off x="2166067" y="4690505"/>
            <a:ext cx="380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16</a:t>
            </a:r>
          </a:p>
        </p:txBody>
      </p:sp>
      <p:sp>
        <p:nvSpPr>
          <p:cNvPr id="576" name="TextBox 575">
            <a:extLst>
              <a:ext uri="{FF2B5EF4-FFF2-40B4-BE49-F238E27FC236}">
                <a16:creationId xmlns:a16="http://schemas.microsoft.com/office/drawing/2014/main" id="{6321F695-F0F6-89E5-7C0B-784176D5E684}"/>
              </a:ext>
            </a:extLst>
          </p:cNvPr>
          <p:cNvSpPr txBox="1"/>
          <p:nvPr/>
        </p:nvSpPr>
        <p:spPr bwMode="auto">
          <a:xfrm>
            <a:off x="2454620" y="4690505"/>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20</a:t>
            </a:r>
          </a:p>
        </p:txBody>
      </p:sp>
      <p:sp>
        <p:nvSpPr>
          <p:cNvPr id="577" name="TextBox 576">
            <a:extLst>
              <a:ext uri="{FF2B5EF4-FFF2-40B4-BE49-F238E27FC236}">
                <a16:creationId xmlns:a16="http://schemas.microsoft.com/office/drawing/2014/main" id="{6061A95A-8454-B87C-53A3-D7B25598CF87}"/>
              </a:ext>
            </a:extLst>
          </p:cNvPr>
          <p:cNvSpPr txBox="1"/>
          <p:nvPr/>
        </p:nvSpPr>
        <p:spPr bwMode="auto">
          <a:xfrm>
            <a:off x="2772126" y="4690505"/>
            <a:ext cx="433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24</a:t>
            </a:r>
          </a:p>
        </p:txBody>
      </p:sp>
      <p:sp>
        <p:nvSpPr>
          <p:cNvPr id="578" name="TextBox 577">
            <a:extLst>
              <a:ext uri="{FF2B5EF4-FFF2-40B4-BE49-F238E27FC236}">
                <a16:creationId xmlns:a16="http://schemas.microsoft.com/office/drawing/2014/main" id="{5AC25B95-BB6C-DA7C-4D17-3EC0DAA579F9}"/>
              </a:ext>
            </a:extLst>
          </p:cNvPr>
          <p:cNvSpPr txBox="1"/>
          <p:nvPr/>
        </p:nvSpPr>
        <p:spPr bwMode="auto">
          <a:xfrm>
            <a:off x="3086328" y="4690505"/>
            <a:ext cx="433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28</a:t>
            </a:r>
          </a:p>
        </p:txBody>
      </p:sp>
      <p:sp>
        <p:nvSpPr>
          <p:cNvPr id="579" name="TextBox 578">
            <a:extLst>
              <a:ext uri="{FF2B5EF4-FFF2-40B4-BE49-F238E27FC236}">
                <a16:creationId xmlns:a16="http://schemas.microsoft.com/office/drawing/2014/main" id="{75CA623E-BA67-23B6-1313-E7A22023FE28}"/>
              </a:ext>
            </a:extLst>
          </p:cNvPr>
          <p:cNvSpPr txBox="1"/>
          <p:nvPr/>
        </p:nvSpPr>
        <p:spPr bwMode="auto">
          <a:xfrm>
            <a:off x="3415971" y="4690505"/>
            <a:ext cx="4235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32</a:t>
            </a:r>
          </a:p>
        </p:txBody>
      </p:sp>
      <p:sp>
        <p:nvSpPr>
          <p:cNvPr id="580" name="TextBox 579">
            <a:extLst>
              <a:ext uri="{FF2B5EF4-FFF2-40B4-BE49-F238E27FC236}">
                <a16:creationId xmlns:a16="http://schemas.microsoft.com/office/drawing/2014/main" id="{53635792-2F5B-BBEC-7E61-1DC533D159D0}"/>
              </a:ext>
            </a:extLst>
          </p:cNvPr>
          <p:cNvSpPr txBox="1"/>
          <p:nvPr/>
        </p:nvSpPr>
        <p:spPr bwMode="auto">
          <a:xfrm>
            <a:off x="3724562" y="4690505"/>
            <a:ext cx="434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36</a:t>
            </a:r>
          </a:p>
        </p:txBody>
      </p:sp>
      <p:sp>
        <p:nvSpPr>
          <p:cNvPr id="581" name="TextBox 580">
            <a:extLst>
              <a:ext uri="{FF2B5EF4-FFF2-40B4-BE49-F238E27FC236}">
                <a16:creationId xmlns:a16="http://schemas.microsoft.com/office/drawing/2014/main" id="{50A06A3D-DAE5-E77B-3B98-8B30F36FFF6B}"/>
              </a:ext>
            </a:extLst>
          </p:cNvPr>
          <p:cNvSpPr txBox="1"/>
          <p:nvPr/>
        </p:nvSpPr>
        <p:spPr bwMode="auto">
          <a:xfrm>
            <a:off x="4038862" y="4690505"/>
            <a:ext cx="442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40</a:t>
            </a:r>
          </a:p>
        </p:txBody>
      </p:sp>
      <p:sp>
        <p:nvSpPr>
          <p:cNvPr id="582" name="TextBox 581">
            <a:extLst>
              <a:ext uri="{FF2B5EF4-FFF2-40B4-BE49-F238E27FC236}">
                <a16:creationId xmlns:a16="http://schemas.microsoft.com/office/drawing/2014/main" id="{3ADB85DD-E59A-F135-13FD-1D2CAAC3704C}"/>
              </a:ext>
            </a:extLst>
          </p:cNvPr>
          <p:cNvSpPr txBox="1"/>
          <p:nvPr/>
        </p:nvSpPr>
        <p:spPr bwMode="auto">
          <a:xfrm>
            <a:off x="4352262" y="4690505"/>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44</a:t>
            </a:r>
          </a:p>
        </p:txBody>
      </p:sp>
      <p:sp>
        <p:nvSpPr>
          <p:cNvPr id="583" name="TextBox 582">
            <a:extLst>
              <a:ext uri="{FF2B5EF4-FFF2-40B4-BE49-F238E27FC236}">
                <a16:creationId xmlns:a16="http://schemas.microsoft.com/office/drawing/2014/main" id="{46CD8EF7-1677-7CB6-4470-6E2A8B80B554}"/>
              </a:ext>
            </a:extLst>
          </p:cNvPr>
          <p:cNvSpPr txBox="1"/>
          <p:nvPr/>
        </p:nvSpPr>
        <p:spPr bwMode="auto">
          <a:xfrm>
            <a:off x="4687449" y="4690505"/>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48</a:t>
            </a:r>
          </a:p>
        </p:txBody>
      </p:sp>
      <p:sp>
        <p:nvSpPr>
          <p:cNvPr id="584" name="TextBox 583">
            <a:extLst>
              <a:ext uri="{FF2B5EF4-FFF2-40B4-BE49-F238E27FC236}">
                <a16:creationId xmlns:a16="http://schemas.microsoft.com/office/drawing/2014/main" id="{A3ADDB9B-7FB3-07BF-86F0-1C86C1FA151E}"/>
              </a:ext>
            </a:extLst>
          </p:cNvPr>
          <p:cNvSpPr txBox="1"/>
          <p:nvPr/>
        </p:nvSpPr>
        <p:spPr bwMode="auto">
          <a:xfrm>
            <a:off x="5008063" y="4690505"/>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52</a:t>
            </a:r>
          </a:p>
        </p:txBody>
      </p:sp>
      <p:sp>
        <p:nvSpPr>
          <p:cNvPr id="585" name="TextBox 584">
            <a:extLst>
              <a:ext uri="{FF2B5EF4-FFF2-40B4-BE49-F238E27FC236}">
                <a16:creationId xmlns:a16="http://schemas.microsoft.com/office/drawing/2014/main" id="{AC127994-D597-5E60-B0E8-CBB2D307B748}"/>
              </a:ext>
            </a:extLst>
          </p:cNvPr>
          <p:cNvSpPr txBox="1"/>
          <p:nvPr/>
        </p:nvSpPr>
        <p:spPr bwMode="auto">
          <a:xfrm>
            <a:off x="5320759" y="4690505"/>
            <a:ext cx="442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56</a:t>
            </a:r>
          </a:p>
        </p:txBody>
      </p:sp>
      <p:sp>
        <p:nvSpPr>
          <p:cNvPr id="586" name="TextBox 585">
            <a:extLst>
              <a:ext uri="{FF2B5EF4-FFF2-40B4-BE49-F238E27FC236}">
                <a16:creationId xmlns:a16="http://schemas.microsoft.com/office/drawing/2014/main" id="{8B12B90B-FDB5-7CED-71B1-768EA54E5E2B}"/>
              </a:ext>
            </a:extLst>
          </p:cNvPr>
          <p:cNvSpPr txBox="1"/>
          <p:nvPr/>
        </p:nvSpPr>
        <p:spPr bwMode="auto">
          <a:xfrm>
            <a:off x="5634961" y="4690505"/>
            <a:ext cx="442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60</a:t>
            </a:r>
          </a:p>
        </p:txBody>
      </p:sp>
      <p:sp>
        <p:nvSpPr>
          <p:cNvPr id="587" name="TextBox 586">
            <a:extLst>
              <a:ext uri="{FF2B5EF4-FFF2-40B4-BE49-F238E27FC236}">
                <a16:creationId xmlns:a16="http://schemas.microsoft.com/office/drawing/2014/main" id="{2708C66F-387E-2D55-BD8F-256572162FEA}"/>
              </a:ext>
            </a:extLst>
          </p:cNvPr>
          <p:cNvSpPr txBox="1"/>
          <p:nvPr/>
        </p:nvSpPr>
        <p:spPr bwMode="auto">
          <a:xfrm>
            <a:off x="1054400" y="4924149"/>
            <a:ext cx="47456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Mo</a:t>
            </a:r>
          </a:p>
        </p:txBody>
      </p:sp>
      <p:cxnSp>
        <p:nvCxnSpPr>
          <p:cNvPr id="588" name="Straight Connector 587">
            <a:extLst>
              <a:ext uri="{FF2B5EF4-FFF2-40B4-BE49-F238E27FC236}">
                <a16:creationId xmlns:a16="http://schemas.microsoft.com/office/drawing/2014/main" id="{3B45BEF0-08DC-E834-906A-26F9E54ACE84}"/>
              </a:ext>
            </a:extLst>
          </p:cNvPr>
          <p:cNvCxnSpPr/>
          <p:nvPr/>
        </p:nvCxnSpPr>
        <p:spPr bwMode="auto">
          <a:xfrm>
            <a:off x="1208364" y="2555275"/>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77DF3012-E6F1-7A10-262E-55A1B774AC8C}"/>
              </a:ext>
            </a:extLst>
          </p:cNvPr>
          <p:cNvCxnSpPr/>
          <p:nvPr/>
        </p:nvCxnSpPr>
        <p:spPr bwMode="auto">
          <a:xfrm>
            <a:off x="1922288" y="3778127"/>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A5823A1C-8309-3618-B0E5-02D414DC4AC0}"/>
              </a:ext>
            </a:extLst>
          </p:cNvPr>
          <p:cNvCxnSpPr/>
          <p:nvPr/>
        </p:nvCxnSpPr>
        <p:spPr bwMode="auto">
          <a:xfrm>
            <a:off x="1877043" y="3670118"/>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78A00707-3A3E-98C0-9738-DC03536DBCEE}"/>
              </a:ext>
            </a:extLst>
          </p:cNvPr>
          <p:cNvCxnSpPr/>
          <p:nvPr/>
        </p:nvCxnSpPr>
        <p:spPr bwMode="auto">
          <a:xfrm>
            <a:off x="1706794" y="3483261"/>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0C5BB9F9-9E15-F34D-DE01-94C689A5F9C9}"/>
              </a:ext>
            </a:extLst>
          </p:cNvPr>
          <p:cNvCxnSpPr/>
          <p:nvPr/>
        </p:nvCxnSpPr>
        <p:spPr bwMode="auto">
          <a:xfrm>
            <a:off x="2286879" y="3950289"/>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FE63437E-C98C-C771-823F-114D4EEF6A6B}"/>
              </a:ext>
            </a:extLst>
          </p:cNvPr>
          <p:cNvCxnSpPr/>
          <p:nvPr/>
        </p:nvCxnSpPr>
        <p:spPr bwMode="auto">
          <a:xfrm>
            <a:off x="1981891" y="3807037"/>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7279D03D-3E54-3780-2712-F5DD33530518}"/>
              </a:ext>
            </a:extLst>
          </p:cNvPr>
          <p:cNvCxnSpPr/>
          <p:nvPr/>
        </p:nvCxnSpPr>
        <p:spPr bwMode="auto">
          <a:xfrm>
            <a:off x="2591972" y="4094809"/>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EC0DCF1E-E27D-DF54-F9E0-65EC0885B591}"/>
              </a:ext>
            </a:extLst>
          </p:cNvPr>
          <p:cNvCxnSpPr/>
          <p:nvPr/>
        </p:nvCxnSpPr>
        <p:spPr bwMode="auto">
          <a:xfrm>
            <a:off x="2519145" y="4032846"/>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D3AA9958-AA5F-F63E-6FD0-BEB36F28C2FF}"/>
              </a:ext>
            </a:extLst>
          </p:cNvPr>
          <p:cNvCxnSpPr/>
          <p:nvPr/>
        </p:nvCxnSpPr>
        <p:spPr bwMode="auto">
          <a:xfrm>
            <a:off x="4208479" y="4402902"/>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E6397943-41FA-8BF2-42B6-21DA3A9DF357}"/>
              </a:ext>
            </a:extLst>
          </p:cNvPr>
          <p:cNvCxnSpPr/>
          <p:nvPr/>
        </p:nvCxnSpPr>
        <p:spPr bwMode="auto">
          <a:xfrm>
            <a:off x="3039311" y="4181533"/>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EF97653B-491D-332B-3738-0CFE6A2E34A6}"/>
              </a:ext>
            </a:extLst>
          </p:cNvPr>
          <p:cNvCxnSpPr/>
          <p:nvPr/>
        </p:nvCxnSpPr>
        <p:spPr bwMode="auto">
          <a:xfrm>
            <a:off x="4240764" y="4402902"/>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455A220F-3D00-31DB-F853-2FB709B67FF8}"/>
              </a:ext>
            </a:extLst>
          </p:cNvPr>
          <p:cNvCxnSpPr>
            <a:cxnSpLocks/>
          </p:cNvCxnSpPr>
          <p:nvPr/>
        </p:nvCxnSpPr>
        <p:spPr bwMode="auto">
          <a:xfrm>
            <a:off x="4552580" y="4432770"/>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7A4FC9D6-E9A0-73F1-8F28-ACAF2F26788E}"/>
              </a:ext>
            </a:extLst>
          </p:cNvPr>
          <p:cNvCxnSpPr>
            <a:cxnSpLocks/>
          </p:cNvCxnSpPr>
          <p:nvPr/>
        </p:nvCxnSpPr>
        <p:spPr bwMode="auto">
          <a:xfrm>
            <a:off x="5138958" y="4470646"/>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E78DE0D2-1B45-46AA-6E0C-A626B3CF671A}"/>
              </a:ext>
            </a:extLst>
          </p:cNvPr>
          <p:cNvCxnSpPr>
            <a:cxnSpLocks/>
          </p:cNvCxnSpPr>
          <p:nvPr/>
        </p:nvCxnSpPr>
        <p:spPr bwMode="auto">
          <a:xfrm>
            <a:off x="4337080" y="4399259"/>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DD23B81F-BD08-C0B0-3944-129C9342CC4A}"/>
              </a:ext>
            </a:extLst>
          </p:cNvPr>
          <p:cNvCxnSpPr>
            <a:cxnSpLocks/>
          </p:cNvCxnSpPr>
          <p:nvPr/>
        </p:nvCxnSpPr>
        <p:spPr bwMode="auto">
          <a:xfrm>
            <a:off x="5044799" y="4471486"/>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1D817DF7-2958-8E05-961E-86191C36C120}"/>
              </a:ext>
            </a:extLst>
          </p:cNvPr>
          <p:cNvCxnSpPr>
            <a:cxnSpLocks/>
          </p:cNvCxnSpPr>
          <p:nvPr/>
        </p:nvCxnSpPr>
        <p:spPr bwMode="auto">
          <a:xfrm>
            <a:off x="5074858" y="4470646"/>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589C35EF-2513-EFDB-3F51-D429BE494620}"/>
              </a:ext>
            </a:extLst>
          </p:cNvPr>
          <p:cNvCxnSpPr/>
          <p:nvPr/>
        </p:nvCxnSpPr>
        <p:spPr bwMode="auto">
          <a:xfrm>
            <a:off x="1545328" y="3325251"/>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00529354-2610-A425-1DCA-30E74842D917}"/>
              </a:ext>
            </a:extLst>
          </p:cNvPr>
          <p:cNvCxnSpPr/>
          <p:nvPr/>
        </p:nvCxnSpPr>
        <p:spPr bwMode="auto">
          <a:xfrm>
            <a:off x="1515577" y="3296096"/>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F48D8CBC-1E6E-0FC1-98FC-331988F8C41E}"/>
              </a:ext>
            </a:extLst>
          </p:cNvPr>
          <p:cNvCxnSpPr/>
          <p:nvPr/>
        </p:nvCxnSpPr>
        <p:spPr bwMode="auto">
          <a:xfrm>
            <a:off x="1481708" y="3280088"/>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D6AF8388-8D62-08E6-4B85-CDEDA51FD523}"/>
              </a:ext>
            </a:extLst>
          </p:cNvPr>
          <p:cNvCxnSpPr/>
          <p:nvPr/>
        </p:nvCxnSpPr>
        <p:spPr bwMode="auto">
          <a:xfrm>
            <a:off x="1305244" y="2892082"/>
            <a:ext cx="0" cy="58310"/>
          </a:xfrm>
          <a:prstGeom prst="line">
            <a:avLst/>
          </a:prstGeom>
          <a:noFill/>
          <a:ln w="28575" cap="flat" cmpd="sng" algn="ctr">
            <a:solidFill>
              <a:schemeClr val="bg1">
                <a:lumMod val="50000"/>
              </a:schemeClr>
            </a:solidFill>
            <a:prstDash val="solid"/>
            <a:round/>
            <a:headEnd type="none" w="med" len="med"/>
            <a:tailEnd type="none" w="med" len="med"/>
          </a:ln>
          <a:effectLst/>
        </p:spPr>
      </p:cxnSp>
      <p:sp>
        <p:nvSpPr>
          <p:cNvPr id="608" name="TextBox 607">
            <a:extLst>
              <a:ext uri="{FF2B5EF4-FFF2-40B4-BE49-F238E27FC236}">
                <a16:creationId xmlns:a16="http://schemas.microsoft.com/office/drawing/2014/main" id="{2BA05B11-6CC5-618F-2B93-611D7BB10F9F}"/>
              </a:ext>
            </a:extLst>
          </p:cNvPr>
          <p:cNvSpPr txBox="1"/>
          <p:nvPr/>
        </p:nvSpPr>
        <p:spPr bwMode="auto">
          <a:xfrm>
            <a:off x="1531907" y="3872285"/>
            <a:ext cx="4940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Aft>
                <a:spcPct val="0"/>
              </a:spcAft>
              <a:defRPr/>
            </a:pPr>
            <a:r>
              <a:rPr lang="en-US" sz="1200" dirty="0">
                <a:solidFill>
                  <a:schemeClr val="accent1"/>
                </a:solidFill>
                <a:latin typeface="Poppins" panose="00000500000000000000" pitchFamily="2" charset="0"/>
                <a:cs typeface="Poppins" panose="00000500000000000000" pitchFamily="2" charset="0"/>
              </a:rPr>
              <a:t>55%</a:t>
            </a:r>
          </a:p>
          <a:p>
            <a:pPr algn="ctr" eaLnBrk="0" fontAlgn="base" hangingPunct="0">
              <a:spcAft>
                <a:spcPct val="0"/>
              </a:spcAft>
              <a:defRPr/>
            </a:pPr>
            <a:r>
              <a:rPr lang="en-US" sz="1200" dirty="0">
                <a:solidFill>
                  <a:schemeClr val="bg1">
                    <a:lumMod val="50000"/>
                  </a:schemeClr>
                </a:solidFill>
                <a:latin typeface="Poppins" panose="00000500000000000000" pitchFamily="2" charset="0"/>
                <a:cs typeface="Poppins" panose="00000500000000000000" pitchFamily="2" charset="0"/>
              </a:rPr>
              <a:t>38%</a:t>
            </a:r>
          </a:p>
        </p:txBody>
      </p:sp>
      <p:cxnSp>
        <p:nvCxnSpPr>
          <p:cNvPr id="609" name="Straight Connector 608">
            <a:extLst>
              <a:ext uri="{FF2B5EF4-FFF2-40B4-BE49-F238E27FC236}">
                <a16:creationId xmlns:a16="http://schemas.microsoft.com/office/drawing/2014/main" id="{8DA9949B-47E1-EAA6-EFCD-ADD7E6C961AB}"/>
              </a:ext>
            </a:extLst>
          </p:cNvPr>
          <p:cNvCxnSpPr>
            <a:cxnSpLocks/>
          </p:cNvCxnSpPr>
          <p:nvPr/>
        </p:nvCxnSpPr>
        <p:spPr bwMode="auto">
          <a:xfrm flipH="1" flipV="1">
            <a:off x="3945965" y="3617617"/>
            <a:ext cx="1825" cy="1045980"/>
          </a:xfrm>
          <a:prstGeom prst="line">
            <a:avLst/>
          </a:prstGeom>
          <a:noFill/>
          <a:ln w="28575" cap="flat" cmpd="sng" algn="ctr">
            <a:solidFill>
              <a:srgbClr val="CDCDCF"/>
            </a:solidFill>
            <a:prstDash val="sysDash"/>
            <a:round/>
            <a:headEnd type="none" w="med" len="med"/>
            <a:tailEnd type="none" w="med" len="med"/>
          </a:ln>
          <a:effectLst/>
        </p:spPr>
      </p:cxnSp>
      <p:cxnSp>
        <p:nvCxnSpPr>
          <p:cNvPr id="610" name="Straight Connector 609">
            <a:extLst>
              <a:ext uri="{FF2B5EF4-FFF2-40B4-BE49-F238E27FC236}">
                <a16:creationId xmlns:a16="http://schemas.microsoft.com/office/drawing/2014/main" id="{4431428A-A51B-CE38-A5F1-FFAD8AD05172}"/>
              </a:ext>
            </a:extLst>
          </p:cNvPr>
          <p:cNvCxnSpPr>
            <a:cxnSpLocks/>
          </p:cNvCxnSpPr>
          <p:nvPr/>
        </p:nvCxnSpPr>
        <p:spPr bwMode="auto">
          <a:xfrm>
            <a:off x="1557644" y="3401818"/>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0F0E8CF4-8E0F-0042-0D91-8F08D5A5FE2E}"/>
              </a:ext>
            </a:extLst>
          </p:cNvPr>
          <p:cNvCxnSpPr>
            <a:cxnSpLocks/>
          </p:cNvCxnSpPr>
          <p:nvPr/>
        </p:nvCxnSpPr>
        <p:spPr bwMode="auto">
          <a:xfrm>
            <a:off x="1719110" y="3408364"/>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01D2C96F-B16E-E663-FCF4-58658878C432}"/>
              </a:ext>
            </a:extLst>
          </p:cNvPr>
          <p:cNvCxnSpPr>
            <a:cxnSpLocks/>
          </p:cNvCxnSpPr>
          <p:nvPr/>
        </p:nvCxnSpPr>
        <p:spPr bwMode="auto">
          <a:xfrm>
            <a:off x="1750269" y="3408363"/>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05ADEA70-2C8F-D752-4BD7-5F6CB1493C8B}"/>
              </a:ext>
            </a:extLst>
          </p:cNvPr>
          <p:cNvCxnSpPr>
            <a:cxnSpLocks/>
          </p:cNvCxnSpPr>
          <p:nvPr/>
        </p:nvCxnSpPr>
        <p:spPr bwMode="auto">
          <a:xfrm>
            <a:off x="2133904" y="3541571"/>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7A0C6617-EB05-6F65-4DDE-9C90766C17E0}"/>
              </a:ext>
            </a:extLst>
          </p:cNvPr>
          <p:cNvCxnSpPr>
            <a:cxnSpLocks/>
          </p:cNvCxnSpPr>
          <p:nvPr/>
        </p:nvCxnSpPr>
        <p:spPr bwMode="auto">
          <a:xfrm>
            <a:off x="1997620" y="3440986"/>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C35CE2EE-86F7-904F-FA09-E5EA29A0D15D}"/>
              </a:ext>
            </a:extLst>
          </p:cNvPr>
          <p:cNvCxnSpPr>
            <a:cxnSpLocks/>
          </p:cNvCxnSpPr>
          <p:nvPr/>
        </p:nvCxnSpPr>
        <p:spPr bwMode="auto">
          <a:xfrm>
            <a:off x="2716317" y="3588882"/>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866C2B83-4844-B67F-C9B2-4BF1E5A60F0B}"/>
              </a:ext>
            </a:extLst>
          </p:cNvPr>
          <p:cNvCxnSpPr>
            <a:cxnSpLocks/>
          </p:cNvCxnSpPr>
          <p:nvPr/>
        </p:nvCxnSpPr>
        <p:spPr bwMode="auto">
          <a:xfrm>
            <a:off x="2402243" y="3541570"/>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97B41BBE-A1DC-74E9-29DD-510DC8BE956B}"/>
              </a:ext>
            </a:extLst>
          </p:cNvPr>
          <p:cNvCxnSpPr>
            <a:cxnSpLocks/>
          </p:cNvCxnSpPr>
          <p:nvPr/>
        </p:nvCxnSpPr>
        <p:spPr bwMode="auto">
          <a:xfrm>
            <a:off x="2324788" y="3541570"/>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E8CCDAE3-7130-64AA-78B1-DFEEAE141097}"/>
              </a:ext>
            </a:extLst>
          </p:cNvPr>
          <p:cNvCxnSpPr>
            <a:cxnSpLocks/>
          </p:cNvCxnSpPr>
          <p:nvPr/>
        </p:nvCxnSpPr>
        <p:spPr bwMode="auto">
          <a:xfrm>
            <a:off x="3023916" y="3588882"/>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685DCB2A-3372-D55D-1260-422444C1B4B4}"/>
              </a:ext>
            </a:extLst>
          </p:cNvPr>
          <p:cNvCxnSpPr/>
          <p:nvPr/>
        </p:nvCxnSpPr>
        <p:spPr bwMode="auto">
          <a:xfrm>
            <a:off x="4040123" y="3716077"/>
            <a:ext cx="0" cy="58309"/>
          </a:xfrm>
          <a:prstGeom prst="line">
            <a:avLst/>
          </a:prstGeom>
          <a:noFill/>
          <a:ln w="38100" cap="flat" cmpd="sng" algn="ctr">
            <a:solidFill>
              <a:schemeClr val="accent1"/>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294D196A-E0A4-7F0C-B95D-DD4263455556}"/>
              </a:ext>
            </a:extLst>
          </p:cNvPr>
          <p:cNvCxnSpPr>
            <a:cxnSpLocks/>
          </p:cNvCxnSpPr>
          <p:nvPr/>
        </p:nvCxnSpPr>
        <p:spPr bwMode="auto">
          <a:xfrm>
            <a:off x="3267703" y="3605651"/>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76D0E891-6838-9F86-6908-34B91670E78F}"/>
              </a:ext>
            </a:extLst>
          </p:cNvPr>
          <p:cNvCxnSpPr>
            <a:cxnSpLocks/>
          </p:cNvCxnSpPr>
          <p:nvPr/>
        </p:nvCxnSpPr>
        <p:spPr bwMode="auto">
          <a:xfrm>
            <a:off x="3730759" y="3712998"/>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575ED4EF-599E-CEE3-E86F-87640EC9194A}"/>
              </a:ext>
            </a:extLst>
          </p:cNvPr>
          <p:cNvCxnSpPr>
            <a:cxnSpLocks/>
          </p:cNvCxnSpPr>
          <p:nvPr/>
        </p:nvCxnSpPr>
        <p:spPr bwMode="auto">
          <a:xfrm>
            <a:off x="3697734" y="3712998"/>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ADCAA499-024B-7BC9-0382-68216B341B16}"/>
              </a:ext>
            </a:extLst>
          </p:cNvPr>
          <p:cNvCxnSpPr>
            <a:cxnSpLocks/>
          </p:cNvCxnSpPr>
          <p:nvPr/>
        </p:nvCxnSpPr>
        <p:spPr bwMode="auto">
          <a:xfrm>
            <a:off x="3906268" y="3719190"/>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17B6B202-35C0-A52D-2231-A580DC1855E9}"/>
              </a:ext>
            </a:extLst>
          </p:cNvPr>
          <p:cNvCxnSpPr>
            <a:cxnSpLocks/>
          </p:cNvCxnSpPr>
          <p:nvPr/>
        </p:nvCxnSpPr>
        <p:spPr bwMode="auto">
          <a:xfrm>
            <a:off x="3863069" y="3719199"/>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4B6E9E88-73E8-6BE8-EB95-1431C0D7A33E}"/>
              </a:ext>
            </a:extLst>
          </p:cNvPr>
          <p:cNvCxnSpPr>
            <a:cxnSpLocks/>
          </p:cNvCxnSpPr>
          <p:nvPr/>
        </p:nvCxnSpPr>
        <p:spPr bwMode="auto">
          <a:xfrm>
            <a:off x="3501310" y="3663960"/>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18A4878B-2C92-D8B2-BE2C-DFAC86D86D27}"/>
              </a:ext>
            </a:extLst>
          </p:cNvPr>
          <p:cNvCxnSpPr>
            <a:cxnSpLocks/>
          </p:cNvCxnSpPr>
          <p:nvPr/>
        </p:nvCxnSpPr>
        <p:spPr bwMode="auto">
          <a:xfrm>
            <a:off x="3997568" y="3716076"/>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D2E2CC32-DC1E-B7D5-94B7-2B0A56CD72EC}"/>
              </a:ext>
            </a:extLst>
          </p:cNvPr>
          <p:cNvCxnSpPr>
            <a:cxnSpLocks/>
          </p:cNvCxnSpPr>
          <p:nvPr/>
        </p:nvCxnSpPr>
        <p:spPr bwMode="auto">
          <a:xfrm>
            <a:off x="4080835" y="3716076"/>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E5106032-3222-0F01-5D59-B1538AC8375E}"/>
              </a:ext>
            </a:extLst>
          </p:cNvPr>
          <p:cNvCxnSpPr>
            <a:cxnSpLocks/>
          </p:cNvCxnSpPr>
          <p:nvPr/>
        </p:nvCxnSpPr>
        <p:spPr bwMode="auto">
          <a:xfrm>
            <a:off x="4211943" y="3742570"/>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2365FAAD-B08C-361C-ACB1-4CFE7F62BC92}"/>
              </a:ext>
            </a:extLst>
          </p:cNvPr>
          <p:cNvCxnSpPr>
            <a:cxnSpLocks/>
          </p:cNvCxnSpPr>
          <p:nvPr/>
        </p:nvCxnSpPr>
        <p:spPr bwMode="auto">
          <a:xfrm>
            <a:off x="4349759" y="3742152"/>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EC755D23-B92C-DD67-F864-3EA20AE625CA}"/>
              </a:ext>
            </a:extLst>
          </p:cNvPr>
          <p:cNvCxnSpPr>
            <a:cxnSpLocks/>
          </p:cNvCxnSpPr>
          <p:nvPr/>
        </p:nvCxnSpPr>
        <p:spPr bwMode="auto">
          <a:xfrm>
            <a:off x="4380643" y="3742570"/>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23EDC05C-C204-EF6F-A800-5BDCD2A7AE19}"/>
              </a:ext>
            </a:extLst>
          </p:cNvPr>
          <p:cNvCxnSpPr>
            <a:cxnSpLocks/>
          </p:cNvCxnSpPr>
          <p:nvPr/>
        </p:nvCxnSpPr>
        <p:spPr bwMode="auto">
          <a:xfrm>
            <a:off x="4421458" y="3780578"/>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008D26C4-2ACA-D3DA-E928-FD781AD72382}"/>
              </a:ext>
            </a:extLst>
          </p:cNvPr>
          <p:cNvCxnSpPr>
            <a:cxnSpLocks/>
          </p:cNvCxnSpPr>
          <p:nvPr/>
        </p:nvCxnSpPr>
        <p:spPr bwMode="auto">
          <a:xfrm>
            <a:off x="1637864" y="3408364"/>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DC2A7014-2866-4173-9BFC-BBC708EFBDE1}"/>
              </a:ext>
            </a:extLst>
          </p:cNvPr>
          <p:cNvCxnSpPr/>
          <p:nvPr/>
        </p:nvCxnSpPr>
        <p:spPr bwMode="auto">
          <a:xfrm>
            <a:off x="1429378" y="3360564"/>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7BB10123-F729-850C-7B07-D0EB7A15206E}"/>
              </a:ext>
            </a:extLst>
          </p:cNvPr>
          <p:cNvCxnSpPr/>
          <p:nvPr/>
        </p:nvCxnSpPr>
        <p:spPr bwMode="auto">
          <a:xfrm>
            <a:off x="1522142" y="3383561"/>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3FE30F91-0059-AB7A-125B-4D33C77E1737}"/>
              </a:ext>
            </a:extLst>
          </p:cNvPr>
          <p:cNvCxnSpPr>
            <a:cxnSpLocks/>
          </p:cNvCxnSpPr>
          <p:nvPr/>
        </p:nvCxnSpPr>
        <p:spPr bwMode="auto">
          <a:xfrm>
            <a:off x="4729268" y="3836192"/>
            <a:ext cx="0" cy="58309"/>
          </a:xfrm>
          <a:prstGeom prst="line">
            <a:avLst/>
          </a:prstGeom>
          <a:noFill/>
          <a:ln w="57150" cap="flat" cmpd="sng" algn="ctr">
            <a:solidFill>
              <a:schemeClr val="accent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8A5D4FA0-AB28-C474-86DE-10CDA0025143}"/>
              </a:ext>
            </a:extLst>
          </p:cNvPr>
          <p:cNvCxnSpPr>
            <a:cxnSpLocks/>
          </p:cNvCxnSpPr>
          <p:nvPr/>
        </p:nvCxnSpPr>
        <p:spPr bwMode="auto">
          <a:xfrm>
            <a:off x="4511491" y="3777882"/>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B73E9BE5-3E31-F0BE-1534-60D3CEA473CA}"/>
              </a:ext>
            </a:extLst>
          </p:cNvPr>
          <p:cNvCxnSpPr>
            <a:cxnSpLocks/>
          </p:cNvCxnSpPr>
          <p:nvPr/>
        </p:nvCxnSpPr>
        <p:spPr bwMode="auto">
          <a:xfrm>
            <a:off x="4526589" y="3777881"/>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6F0B7558-1E33-271D-DE2E-3A6D89C6F6F4}"/>
              </a:ext>
            </a:extLst>
          </p:cNvPr>
          <p:cNvCxnSpPr>
            <a:cxnSpLocks/>
          </p:cNvCxnSpPr>
          <p:nvPr/>
        </p:nvCxnSpPr>
        <p:spPr bwMode="auto">
          <a:xfrm>
            <a:off x="4665431" y="3836192"/>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5293C261-F0BA-6518-DDF9-E2C45E1BF554}"/>
              </a:ext>
            </a:extLst>
          </p:cNvPr>
          <p:cNvCxnSpPr>
            <a:cxnSpLocks/>
          </p:cNvCxnSpPr>
          <p:nvPr/>
        </p:nvCxnSpPr>
        <p:spPr bwMode="auto">
          <a:xfrm>
            <a:off x="4833224" y="3836190"/>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537DEF2A-8152-59FB-5AB2-661258B270D4}"/>
              </a:ext>
            </a:extLst>
          </p:cNvPr>
          <p:cNvCxnSpPr>
            <a:cxnSpLocks/>
          </p:cNvCxnSpPr>
          <p:nvPr/>
        </p:nvCxnSpPr>
        <p:spPr bwMode="auto">
          <a:xfrm>
            <a:off x="4871412" y="3836190"/>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3B7D4367-41FE-A3AD-14AD-EBB10E23B373}"/>
              </a:ext>
            </a:extLst>
          </p:cNvPr>
          <p:cNvCxnSpPr>
            <a:cxnSpLocks/>
          </p:cNvCxnSpPr>
          <p:nvPr/>
        </p:nvCxnSpPr>
        <p:spPr bwMode="auto">
          <a:xfrm>
            <a:off x="5029472" y="3836205"/>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C08C7829-9DCE-2E28-DCF8-B3B7F1382200}"/>
              </a:ext>
            </a:extLst>
          </p:cNvPr>
          <p:cNvCxnSpPr>
            <a:cxnSpLocks/>
          </p:cNvCxnSpPr>
          <p:nvPr/>
        </p:nvCxnSpPr>
        <p:spPr bwMode="auto">
          <a:xfrm>
            <a:off x="5203775" y="3831463"/>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D5AED5EC-4F8D-C5ED-D41C-404B95C15ACA}"/>
              </a:ext>
            </a:extLst>
          </p:cNvPr>
          <p:cNvCxnSpPr>
            <a:cxnSpLocks/>
          </p:cNvCxnSpPr>
          <p:nvPr/>
        </p:nvCxnSpPr>
        <p:spPr bwMode="auto">
          <a:xfrm>
            <a:off x="5304278" y="3833111"/>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03AD7098-F7C2-A43D-3DDE-E1CDB4586954}"/>
              </a:ext>
            </a:extLst>
          </p:cNvPr>
          <p:cNvCxnSpPr>
            <a:cxnSpLocks/>
          </p:cNvCxnSpPr>
          <p:nvPr/>
        </p:nvCxnSpPr>
        <p:spPr bwMode="auto">
          <a:xfrm>
            <a:off x="5354450" y="3834542"/>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AE61965F-45D3-945F-F63A-1DB2A53AB022}"/>
              </a:ext>
            </a:extLst>
          </p:cNvPr>
          <p:cNvCxnSpPr>
            <a:cxnSpLocks/>
          </p:cNvCxnSpPr>
          <p:nvPr/>
        </p:nvCxnSpPr>
        <p:spPr bwMode="auto">
          <a:xfrm>
            <a:off x="5385215" y="3834447"/>
            <a:ext cx="0" cy="58309"/>
          </a:xfrm>
          <a:prstGeom prst="line">
            <a:avLst/>
          </a:prstGeom>
          <a:noFill/>
          <a:ln w="28575" cap="flat" cmpd="sng" algn="ctr">
            <a:solidFill>
              <a:schemeClr val="accent1"/>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C7F5BEE5-942A-21E2-7974-166536E90724}"/>
              </a:ext>
            </a:extLst>
          </p:cNvPr>
          <p:cNvCxnSpPr>
            <a:cxnSpLocks/>
          </p:cNvCxnSpPr>
          <p:nvPr/>
        </p:nvCxnSpPr>
        <p:spPr bwMode="auto">
          <a:xfrm>
            <a:off x="5508880" y="3836190"/>
            <a:ext cx="0" cy="58309"/>
          </a:xfrm>
          <a:prstGeom prst="line">
            <a:avLst/>
          </a:prstGeom>
          <a:noFill/>
          <a:ln w="28575" cap="flat" cmpd="sng" algn="ctr">
            <a:solidFill>
              <a:schemeClr val="accent1"/>
            </a:solidFill>
            <a:prstDash val="solid"/>
            <a:round/>
            <a:headEnd type="none" w="med" len="med"/>
            <a:tailEnd type="none" w="med" len="med"/>
          </a:ln>
          <a:effectLst/>
        </p:spPr>
      </p:cxnSp>
      <p:sp>
        <p:nvSpPr>
          <p:cNvPr id="648" name="TextBox 647">
            <a:extLst>
              <a:ext uri="{FF2B5EF4-FFF2-40B4-BE49-F238E27FC236}">
                <a16:creationId xmlns:a16="http://schemas.microsoft.com/office/drawing/2014/main" id="{75389F4B-5615-DF93-558E-13F9737F797C}"/>
              </a:ext>
            </a:extLst>
          </p:cNvPr>
          <p:cNvSpPr txBox="1"/>
          <p:nvPr/>
        </p:nvSpPr>
        <p:spPr bwMode="auto">
          <a:xfrm>
            <a:off x="3490923" y="3773895"/>
            <a:ext cx="4860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Aft>
                <a:spcPct val="0"/>
              </a:spcAft>
              <a:defRPr/>
            </a:pPr>
            <a:r>
              <a:rPr lang="en-US" sz="1200" dirty="0">
                <a:solidFill>
                  <a:schemeClr val="accent1"/>
                </a:solidFill>
                <a:latin typeface="Poppins" panose="00000500000000000000" pitchFamily="2" charset="0"/>
                <a:cs typeface="Poppins" panose="00000500000000000000" pitchFamily="2" charset="0"/>
              </a:rPr>
              <a:t>42%</a:t>
            </a:r>
          </a:p>
          <a:p>
            <a:pPr algn="ctr" eaLnBrk="0" fontAlgn="base" hangingPunct="0">
              <a:spcAft>
                <a:spcPct val="0"/>
              </a:spcAft>
              <a:defRPr/>
            </a:pPr>
            <a:r>
              <a:rPr lang="en-US" sz="1200" dirty="0">
                <a:solidFill>
                  <a:schemeClr val="bg1">
                    <a:lumMod val="50000"/>
                  </a:schemeClr>
                </a:solidFill>
                <a:latin typeface="Poppins" panose="00000500000000000000" pitchFamily="2" charset="0"/>
                <a:cs typeface="Poppins" panose="00000500000000000000" pitchFamily="2" charset="0"/>
              </a:rPr>
              <a:t>11%</a:t>
            </a:r>
          </a:p>
        </p:txBody>
      </p:sp>
      <p:graphicFrame>
        <p:nvGraphicFramePr>
          <p:cNvPr id="649" name="Table 648">
            <a:extLst>
              <a:ext uri="{FF2B5EF4-FFF2-40B4-BE49-F238E27FC236}">
                <a16:creationId xmlns:a16="http://schemas.microsoft.com/office/drawing/2014/main" id="{B3B88324-08BA-3402-F5D9-DB8C65DE74EF}"/>
              </a:ext>
            </a:extLst>
          </p:cNvPr>
          <p:cNvGraphicFramePr>
            <a:graphicFrameLocks noGrp="1"/>
          </p:cNvGraphicFramePr>
          <p:nvPr>
            <p:extLst>
              <p:ext uri="{D42A27DB-BD31-4B8C-83A1-F6EECF244321}">
                <p14:modId xmlns:p14="http://schemas.microsoft.com/office/powerpoint/2010/main" val="60673715"/>
              </p:ext>
            </p:extLst>
          </p:nvPr>
        </p:nvGraphicFramePr>
        <p:xfrm>
          <a:off x="8512474" y="1801530"/>
          <a:ext cx="3003154" cy="959488"/>
        </p:xfrm>
        <a:graphic>
          <a:graphicData uri="http://schemas.openxmlformats.org/drawingml/2006/table">
            <a:tbl>
              <a:tblPr firstRow="1" bandRow="1"/>
              <a:tblGrid>
                <a:gridCol w="782068">
                  <a:extLst>
                    <a:ext uri="{9D8B030D-6E8A-4147-A177-3AD203B41FA5}">
                      <a16:colId xmlns:a16="http://schemas.microsoft.com/office/drawing/2014/main" val="20000"/>
                    </a:ext>
                  </a:extLst>
                </a:gridCol>
                <a:gridCol w="2221086">
                  <a:extLst>
                    <a:ext uri="{9D8B030D-6E8A-4147-A177-3AD203B41FA5}">
                      <a16:colId xmlns:a16="http://schemas.microsoft.com/office/drawing/2014/main" val="20002"/>
                    </a:ext>
                  </a:extLst>
                </a:gridCol>
              </a:tblGrid>
              <a:tr h="87937">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nSpc>
                          <a:spcPct val="90000"/>
                        </a:lnSpc>
                        <a:spcBef>
                          <a:spcPts val="0"/>
                        </a:spcBef>
                        <a:spcAft>
                          <a:spcPts val="0"/>
                        </a:spcAft>
                      </a:pPr>
                      <a:endParaRPr lang="en-US" sz="1200" b="0" noProof="0" dirty="0">
                        <a:solidFill>
                          <a:schemeClr val="tx1"/>
                        </a:solidFill>
                        <a:effectLst/>
                        <a:latin typeface="Poppins" panose="00000500000000000000" pitchFamily="2" charset="0"/>
                        <a:ea typeface="Calibri"/>
                        <a:cs typeface="Poppins" panose="00000500000000000000" pitchFamily="2" charset="0"/>
                      </a:endParaRP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gn="ctr">
                        <a:lnSpc>
                          <a:spcPct val="90000"/>
                        </a:lnSpc>
                        <a:spcBef>
                          <a:spcPts val="0"/>
                        </a:spcBef>
                        <a:spcAft>
                          <a:spcPts val="0"/>
                        </a:spcAft>
                      </a:pPr>
                      <a:r>
                        <a:rPr lang="en-US" sz="1200" b="1" noProof="0">
                          <a:solidFill>
                            <a:schemeClr val="tx1"/>
                          </a:solidFill>
                          <a:effectLst/>
                          <a:latin typeface="Poppins" panose="00000500000000000000" pitchFamily="2" charset="0"/>
                          <a:ea typeface="Calibri"/>
                          <a:cs typeface="Poppins" panose="00000500000000000000" pitchFamily="2" charset="0"/>
                        </a:rPr>
                        <a:t>Median PFS, </a:t>
                      </a:r>
                    </a:p>
                    <a:p>
                      <a:pPr marL="0" marR="0" algn="ctr">
                        <a:lnSpc>
                          <a:spcPct val="90000"/>
                        </a:lnSpc>
                        <a:spcBef>
                          <a:spcPts val="0"/>
                        </a:spcBef>
                        <a:spcAft>
                          <a:spcPts val="0"/>
                        </a:spcAft>
                      </a:pPr>
                      <a:r>
                        <a:rPr lang="en-US" sz="1200" b="1" noProof="0">
                          <a:solidFill>
                            <a:schemeClr val="tx1"/>
                          </a:solidFill>
                          <a:effectLst/>
                          <a:latin typeface="Poppins" panose="00000500000000000000" pitchFamily="2" charset="0"/>
                          <a:ea typeface="Calibri"/>
                          <a:cs typeface="Poppins" panose="00000500000000000000" pitchFamily="2" charset="0"/>
                        </a:rPr>
                        <a:t>Mo (95% CI)</a:t>
                      </a:r>
                      <a:endParaRPr lang="en-US" sz="1200" b="1" noProof="0" dirty="0">
                        <a:solidFill>
                          <a:schemeClr val="tx1"/>
                        </a:solidFill>
                        <a:effectLst/>
                        <a:latin typeface="Poppins" panose="00000500000000000000" pitchFamily="2" charset="0"/>
                        <a:ea typeface="Calibri"/>
                        <a:cs typeface="Poppins" panose="00000500000000000000" pitchFamily="2" charset="0"/>
                      </a:endParaRP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0">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200" b="0" noProof="0">
                          <a:solidFill>
                            <a:schemeClr val="tx1"/>
                          </a:solidFill>
                          <a:effectLst/>
                          <a:latin typeface="Poppins" panose="00000500000000000000" pitchFamily="2" charset="0"/>
                          <a:cs typeface="Poppins" panose="00000500000000000000" pitchFamily="2" charset="0"/>
                        </a:rPr>
                        <a:t>Nivo + Ipi</a:t>
                      </a:r>
                      <a:endParaRPr lang="en-US" sz="1200" b="0" noProof="0" dirty="0">
                        <a:solidFill>
                          <a:schemeClr val="tx1"/>
                        </a:solidFill>
                        <a:effectLst/>
                        <a:latin typeface="Poppins" panose="00000500000000000000" pitchFamily="2" charset="0"/>
                        <a:cs typeface="Poppins" panose="00000500000000000000" pitchFamily="2" charset="0"/>
                      </a:endParaRP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200" b="0" noProof="0">
                          <a:solidFill>
                            <a:schemeClr val="tx1"/>
                          </a:solidFill>
                          <a:effectLst/>
                          <a:latin typeface="Poppins" panose="00000500000000000000" pitchFamily="2" charset="0"/>
                          <a:ea typeface="Calibri"/>
                          <a:cs typeface="Poppins" panose="00000500000000000000" pitchFamily="2" charset="0"/>
                        </a:rPr>
                        <a:t>NR (34.3-NE)</a:t>
                      </a:r>
                      <a:endParaRPr lang="en-US" sz="1200" b="0" noProof="0" dirty="0">
                        <a:solidFill>
                          <a:schemeClr val="tx1"/>
                        </a:solidFill>
                        <a:effectLst/>
                        <a:latin typeface="Poppins" panose="00000500000000000000" pitchFamily="2" charset="0"/>
                        <a:ea typeface="Calibri"/>
                        <a:cs typeface="Poppins" panose="00000500000000000000" pitchFamily="2" charset="0"/>
                      </a:endParaRP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70003">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200" b="0" noProof="0">
                          <a:solidFill>
                            <a:schemeClr val="tx1"/>
                          </a:solidFill>
                          <a:effectLst/>
                          <a:latin typeface="Poppins" panose="00000500000000000000" pitchFamily="2" charset="0"/>
                          <a:cs typeface="Poppins" panose="00000500000000000000" pitchFamily="2" charset="0"/>
                        </a:rPr>
                        <a:t>CT</a:t>
                      </a:r>
                      <a:endParaRPr lang="en-US" sz="1200" b="0" noProof="0" dirty="0">
                        <a:solidFill>
                          <a:schemeClr val="tx1"/>
                        </a:solidFill>
                        <a:effectLst/>
                        <a:latin typeface="Poppins" panose="00000500000000000000" pitchFamily="2" charset="0"/>
                        <a:cs typeface="Poppins" panose="00000500000000000000" pitchFamily="2" charset="0"/>
                      </a:endParaRP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200" b="0" noProof="0">
                          <a:solidFill>
                            <a:schemeClr val="tx1"/>
                          </a:solidFill>
                          <a:effectLst/>
                          <a:latin typeface="Poppins" panose="00000500000000000000" pitchFamily="2" charset="0"/>
                          <a:ea typeface="Calibri"/>
                          <a:cs typeface="Poppins" panose="00000500000000000000" pitchFamily="2" charset="0"/>
                        </a:rPr>
                        <a:t>6.2 (4.7-9.0)</a:t>
                      </a:r>
                      <a:endParaRPr lang="en-US" sz="1200" b="0" noProof="0" dirty="0">
                        <a:solidFill>
                          <a:schemeClr val="tx1"/>
                        </a:solidFill>
                        <a:effectLst/>
                        <a:latin typeface="Poppins" panose="00000500000000000000" pitchFamily="2" charset="0"/>
                        <a:ea typeface="Calibri"/>
                        <a:cs typeface="Poppins" panose="00000500000000000000" pitchFamily="2" charset="0"/>
                      </a:endParaRPr>
                    </a:p>
                  </a:txBody>
                  <a:tcPr marL="10789" marR="10789" marT="16304" marB="16304"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1605076"/>
                  </a:ext>
                </a:extLst>
              </a:tr>
              <a:tr h="7000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l">
                        <a:lnSpc>
                          <a:spcPct val="90000"/>
                        </a:lnSpc>
                        <a:spcBef>
                          <a:spcPts val="0"/>
                        </a:spcBef>
                        <a:spcAft>
                          <a:spcPts val="0"/>
                        </a:spcAft>
                        <a:tabLst/>
                      </a:pPr>
                      <a:endParaRPr lang="en-US" sz="1200" b="1" noProof="0" dirty="0">
                        <a:solidFill>
                          <a:schemeClr val="tx1"/>
                        </a:solidFill>
                        <a:effectLst/>
                        <a:latin typeface="Poppins" panose="00000500000000000000" pitchFamily="2" charset="0"/>
                        <a:cs typeface="Poppins" panose="00000500000000000000" pitchFamily="2" charset="0"/>
                      </a:endParaRP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US" sz="1200" b="0" noProof="0" dirty="0">
                        <a:solidFill>
                          <a:schemeClr val="tx1"/>
                        </a:solidFill>
                        <a:effectLst/>
                        <a:latin typeface="Poppins" panose="00000500000000000000" pitchFamily="2" charset="0"/>
                        <a:ea typeface="Calibri"/>
                        <a:cs typeface="Poppins" panose="00000500000000000000" pitchFamily="2" charset="0"/>
                      </a:endParaRPr>
                    </a:p>
                  </a:txBody>
                  <a:tcPr marL="10789" marR="10789" marT="16304" marB="16304"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94292110"/>
                  </a:ext>
                </a:extLst>
              </a:tr>
            </a:tbl>
          </a:graphicData>
        </a:graphic>
      </p:graphicFrame>
      <p:cxnSp>
        <p:nvCxnSpPr>
          <p:cNvPr id="650" name="Straight Connector 649">
            <a:extLst>
              <a:ext uri="{FF2B5EF4-FFF2-40B4-BE49-F238E27FC236}">
                <a16:creationId xmlns:a16="http://schemas.microsoft.com/office/drawing/2014/main" id="{EC90B5FB-2CCC-2C23-4220-48F62CB7410F}"/>
              </a:ext>
            </a:extLst>
          </p:cNvPr>
          <p:cNvCxnSpPr/>
          <p:nvPr/>
        </p:nvCxnSpPr>
        <p:spPr bwMode="auto">
          <a:xfrm>
            <a:off x="8276177" y="2268249"/>
            <a:ext cx="210934" cy="0"/>
          </a:xfrm>
          <a:prstGeom prst="line">
            <a:avLst/>
          </a:prstGeom>
          <a:noFill/>
          <a:ln w="28575" cap="flat" cmpd="sng" algn="ctr">
            <a:solidFill>
              <a:schemeClr val="accent1"/>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654BA3C8-698A-1B1D-B554-7ABEB714A87B}"/>
              </a:ext>
            </a:extLst>
          </p:cNvPr>
          <p:cNvCxnSpPr/>
          <p:nvPr/>
        </p:nvCxnSpPr>
        <p:spPr bwMode="auto">
          <a:xfrm>
            <a:off x="8278348" y="2453605"/>
            <a:ext cx="210934"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nvGrpSpPr>
          <p:cNvPr id="653" name="Group 652">
            <a:extLst>
              <a:ext uri="{FF2B5EF4-FFF2-40B4-BE49-F238E27FC236}">
                <a16:creationId xmlns:a16="http://schemas.microsoft.com/office/drawing/2014/main" id="{13A3D06C-9C99-8B48-0415-C7F3ADD95462}"/>
              </a:ext>
            </a:extLst>
          </p:cNvPr>
          <p:cNvGrpSpPr/>
          <p:nvPr/>
        </p:nvGrpSpPr>
        <p:grpSpPr>
          <a:xfrm>
            <a:off x="6846312" y="2555275"/>
            <a:ext cx="3214259" cy="1909715"/>
            <a:chOff x="6846312" y="2856884"/>
            <a:chExt cx="3214259" cy="1909715"/>
          </a:xfrm>
        </p:grpSpPr>
        <p:sp>
          <p:nvSpPr>
            <p:cNvPr id="654" name="Oval 653">
              <a:extLst>
                <a:ext uri="{FF2B5EF4-FFF2-40B4-BE49-F238E27FC236}">
                  <a16:creationId xmlns:a16="http://schemas.microsoft.com/office/drawing/2014/main" id="{635D2583-19D6-71D6-45C1-762532DF5488}"/>
                </a:ext>
              </a:extLst>
            </p:cNvPr>
            <p:cNvSpPr/>
            <p:nvPr/>
          </p:nvSpPr>
          <p:spPr bwMode="auto">
            <a:xfrm>
              <a:off x="6846312" y="2856884"/>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55" name="Oval 654">
              <a:extLst>
                <a:ext uri="{FF2B5EF4-FFF2-40B4-BE49-F238E27FC236}">
                  <a16:creationId xmlns:a16="http://schemas.microsoft.com/office/drawing/2014/main" id="{C9B0648E-FDA5-678B-8174-3B4482AB342A}"/>
                </a:ext>
              </a:extLst>
            </p:cNvPr>
            <p:cNvSpPr/>
            <p:nvPr/>
          </p:nvSpPr>
          <p:spPr bwMode="auto">
            <a:xfrm>
              <a:off x="6963686" y="2878618"/>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56" name="Oval 655">
              <a:extLst>
                <a:ext uri="{FF2B5EF4-FFF2-40B4-BE49-F238E27FC236}">
                  <a16:creationId xmlns:a16="http://schemas.microsoft.com/office/drawing/2014/main" id="{E38666D7-B411-6D76-346E-410EE460AB72}"/>
                </a:ext>
              </a:extLst>
            </p:cNvPr>
            <p:cNvSpPr/>
            <p:nvPr/>
          </p:nvSpPr>
          <p:spPr bwMode="auto">
            <a:xfrm>
              <a:off x="6989814" y="2940853"/>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57" name="Oval 656">
              <a:extLst>
                <a:ext uri="{FF2B5EF4-FFF2-40B4-BE49-F238E27FC236}">
                  <a16:creationId xmlns:a16="http://schemas.microsoft.com/office/drawing/2014/main" id="{39BCA315-4D21-48DB-78E0-812B2FD75040}"/>
                </a:ext>
              </a:extLst>
            </p:cNvPr>
            <p:cNvSpPr/>
            <p:nvPr/>
          </p:nvSpPr>
          <p:spPr bwMode="auto">
            <a:xfrm>
              <a:off x="6999971" y="2999663"/>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58" name="Oval 657">
              <a:extLst>
                <a:ext uri="{FF2B5EF4-FFF2-40B4-BE49-F238E27FC236}">
                  <a16:creationId xmlns:a16="http://schemas.microsoft.com/office/drawing/2014/main" id="{5A864696-136B-24E0-17A3-72BA077D1CE3}"/>
                </a:ext>
              </a:extLst>
            </p:cNvPr>
            <p:cNvSpPr/>
            <p:nvPr/>
          </p:nvSpPr>
          <p:spPr bwMode="auto">
            <a:xfrm>
              <a:off x="7036547" y="3057049"/>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59" name="Oval 658">
              <a:extLst>
                <a:ext uri="{FF2B5EF4-FFF2-40B4-BE49-F238E27FC236}">
                  <a16:creationId xmlns:a16="http://schemas.microsoft.com/office/drawing/2014/main" id="{FC728121-6082-3B4F-F5F5-18E3851EE59A}"/>
                </a:ext>
              </a:extLst>
            </p:cNvPr>
            <p:cNvSpPr/>
            <p:nvPr/>
          </p:nvSpPr>
          <p:spPr bwMode="auto">
            <a:xfrm>
              <a:off x="7139022" y="3206548"/>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60" name="Oval 659">
              <a:extLst>
                <a:ext uri="{FF2B5EF4-FFF2-40B4-BE49-F238E27FC236}">
                  <a16:creationId xmlns:a16="http://schemas.microsoft.com/office/drawing/2014/main" id="{91ED9501-50B1-26D2-8DA5-7020B173599E}"/>
                </a:ext>
              </a:extLst>
            </p:cNvPr>
            <p:cNvSpPr/>
            <p:nvPr/>
          </p:nvSpPr>
          <p:spPr bwMode="auto">
            <a:xfrm>
              <a:off x="7289265" y="3518093"/>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61" name="Oval 660">
              <a:extLst>
                <a:ext uri="{FF2B5EF4-FFF2-40B4-BE49-F238E27FC236}">
                  <a16:creationId xmlns:a16="http://schemas.microsoft.com/office/drawing/2014/main" id="{96030AED-3BFC-60BC-DEBD-FBD7607F01A8}"/>
                </a:ext>
              </a:extLst>
            </p:cNvPr>
            <p:cNvSpPr/>
            <p:nvPr/>
          </p:nvSpPr>
          <p:spPr bwMode="auto">
            <a:xfrm>
              <a:off x="7291837" y="3548991"/>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62" name="Oval 661">
              <a:extLst>
                <a:ext uri="{FF2B5EF4-FFF2-40B4-BE49-F238E27FC236}">
                  <a16:creationId xmlns:a16="http://schemas.microsoft.com/office/drawing/2014/main" id="{2C070E84-6721-C866-D622-8AE4B180DE29}"/>
                </a:ext>
              </a:extLst>
            </p:cNvPr>
            <p:cNvSpPr/>
            <p:nvPr/>
          </p:nvSpPr>
          <p:spPr bwMode="auto">
            <a:xfrm>
              <a:off x="7397968" y="3707672"/>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63" name="Oval 662">
              <a:extLst>
                <a:ext uri="{FF2B5EF4-FFF2-40B4-BE49-F238E27FC236}">
                  <a16:creationId xmlns:a16="http://schemas.microsoft.com/office/drawing/2014/main" id="{44AAE9C0-CF96-CC04-B4EB-58ABC4C945B9}"/>
                </a:ext>
              </a:extLst>
            </p:cNvPr>
            <p:cNvSpPr/>
            <p:nvPr/>
          </p:nvSpPr>
          <p:spPr bwMode="auto">
            <a:xfrm>
              <a:off x="7433033" y="3806604"/>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64" name="Oval 663">
              <a:extLst>
                <a:ext uri="{FF2B5EF4-FFF2-40B4-BE49-F238E27FC236}">
                  <a16:creationId xmlns:a16="http://schemas.microsoft.com/office/drawing/2014/main" id="{807F3837-0E0A-7514-55CB-99537DBD0E30}"/>
                </a:ext>
              </a:extLst>
            </p:cNvPr>
            <p:cNvSpPr/>
            <p:nvPr/>
          </p:nvSpPr>
          <p:spPr bwMode="auto">
            <a:xfrm>
              <a:off x="7629939" y="4064649"/>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65" name="Oval 664">
              <a:extLst>
                <a:ext uri="{FF2B5EF4-FFF2-40B4-BE49-F238E27FC236}">
                  <a16:creationId xmlns:a16="http://schemas.microsoft.com/office/drawing/2014/main" id="{2A730E1F-CEC9-1176-1CC8-49DAD1D4A4AA}"/>
                </a:ext>
              </a:extLst>
            </p:cNvPr>
            <p:cNvSpPr/>
            <p:nvPr/>
          </p:nvSpPr>
          <p:spPr bwMode="auto">
            <a:xfrm>
              <a:off x="7790431" y="4093804"/>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66" name="Oval 665">
              <a:extLst>
                <a:ext uri="{FF2B5EF4-FFF2-40B4-BE49-F238E27FC236}">
                  <a16:creationId xmlns:a16="http://schemas.microsoft.com/office/drawing/2014/main" id="{08A03A93-367E-EF7C-F393-FDBB778CCCCF}"/>
                </a:ext>
              </a:extLst>
            </p:cNvPr>
            <p:cNvSpPr/>
            <p:nvPr/>
          </p:nvSpPr>
          <p:spPr bwMode="auto">
            <a:xfrm>
              <a:off x="8023751" y="4319163"/>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67" name="Oval 666">
              <a:extLst>
                <a:ext uri="{FF2B5EF4-FFF2-40B4-BE49-F238E27FC236}">
                  <a16:creationId xmlns:a16="http://schemas.microsoft.com/office/drawing/2014/main" id="{C219FFFD-7A59-E951-A5C1-5D97BDD583B1}"/>
                </a:ext>
              </a:extLst>
            </p:cNvPr>
            <p:cNvSpPr/>
            <p:nvPr/>
          </p:nvSpPr>
          <p:spPr bwMode="auto">
            <a:xfrm>
              <a:off x="8127599" y="4425573"/>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68" name="Oval 667">
              <a:extLst>
                <a:ext uri="{FF2B5EF4-FFF2-40B4-BE49-F238E27FC236}">
                  <a16:creationId xmlns:a16="http://schemas.microsoft.com/office/drawing/2014/main" id="{FADB6F4B-7C0E-45F1-A574-12E701D0D965}"/>
                </a:ext>
              </a:extLst>
            </p:cNvPr>
            <p:cNvSpPr/>
            <p:nvPr/>
          </p:nvSpPr>
          <p:spPr bwMode="auto">
            <a:xfrm>
              <a:off x="8603681" y="4627716"/>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69" name="Oval 668">
              <a:extLst>
                <a:ext uri="{FF2B5EF4-FFF2-40B4-BE49-F238E27FC236}">
                  <a16:creationId xmlns:a16="http://schemas.microsoft.com/office/drawing/2014/main" id="{B0928893-0672-4D3D-9A9A-ACDB062FADCC}"/>
                </a:ext>
              </a:extLst>
            </p:cNvPr>
            <p:cNvSpPr/>
            <p:nvPr/>
          </p:nvSpPr>
          <p:spPr bwMode="auto">
            <a:xfrm>
              <a:off x="8743942" y="4627336"/>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70" name="Oval 669">
              <a:extLst>
                <a:ext uri="{FF2B5EF4-FFF2-40B4-BE49-F238E27FC236}">
                  <a16:creationId xmlns:a16="http://schemas.microsoft.com/office/drawing/2014/main" id="{B0E385DD-3244-5BB9-16D5-E5DF9E1FE7CB}"/>
                </a:ext>
              </a:extLst>
            </p:cNvPr>
            <p:cNvSpPr/>
            <p:nvPr/>
          </p:nvSpPr>
          <p:spPr bwMode="auto">
            <a:xfrm>
              <a:off x="9580119" y="4693011"/>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71" name="Oval 670">
              <a:extLst>
                <a:ext uri="{FF2B5EF4-FFF2-40B4-BE49-F238E27FC236}">
                  <a16:creationId xmlns:a16="http://schemas.microsoft.com/office/drawing/2014/main" id="{74654BAB-FE81-01AB-3570-3F968CBFA57F}"/>
                </a:ext>
              </a:extLst>
            </p:cNvPr>
            <p:cNvSpPr/>
            <p:nvPr/>
          </p:nvSpPr>
          <p:spPr bwMode="auto">
            <a:xfrm>
              <a:off x="9174168" y="4627716"/>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72" name="Oval 671">
              <a:extLst>
                <a:ext uri="{FF2B5EF4-FFF2-40B4-BE49-F238E27FC236}">
                  <a16:creationId xmlns:a16="http://schemas.microsoft.com/office/drawing/2014/main" id="{8821E8D9-B8B6-C3CE-E3D1-D1DFB71417CF}"/>
                </a:ext>
              </a:extLst>
            </p:cNvPr>
            <p:cNvSpPr/>
            <p:nvPr/>
          </p:nvSpPr>
          <p:spPr bwMode="auto">
            <a:xfrm>
              <a:off x="9209234" y="4627716"/>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73" name="Oval 672">
              <a:extLst>
                <a:ext uri="{FF2B5EF4-FFF2-40B4-BE49-F238E27FC236}">
                  <a16:creationId xmlns:a16="http://schemas.microsoft.com/office/drawing/2014/main" id="{6D385DF3-3974-4EAA-77BF-E71156F2D32B}"/>
                </a:ext>
              </a:extLst>
            </p:cNvPr>
            <p:cNvSpPr/>
            <p:nvPr/>
          </p:nvSpPr>
          <p:spPr bwMode="auto">
            <a:xfrm>
              <a:off x="9952353" y="4693447"/>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74" name="Oval 673">
              <a:extLst>
                <a:ext uri="{FF2B5EF4-FFF2-40B4-BE49-F238E27FC236}">
                  <a16:creationId xmlns:a16="http://schemas.microsoft.com/office/drawing/2014/main" id="{06AD4F9A-9425-C757-5C34-666E58EDA5BC}"/>
                </a:ext>
              </a:extLst>
            </p:cNvPr>
            <p:cNvSpPr/>
            <p:nvPr/>
          </p:nvSpPr>
          <p:spPr bwMode="auto">
            <a:xfrm>
              <a:off x="9987419" y="4693447"/>
              <a:ext cx="73152" cy="73152"/>
            </a:xfrm>
            <a:prstGeom prst="ellipse">
              <a:avLst/>
            </a:prstGeom>
            <a:noFill/>
            <a:ln w="1905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5" name="Group 4">
            <a:extLst>
              <a:ext uri="{FF2B5EF4-FFF2-40B4-BE49-F238E27FC236}">
                <a16:creationId xmlns:a16="http://schemas.microsoft.com/office/drawing/2014/main" id="{382217DC-9983-F64F-A5E8-0D78A1C31669}"/>
              </a:ext>
            </a:extLst>
          </p:cNvPr>
          <p:cNvGrpSpPr/>
          <p:nvPr/>
        </p:nvGrpSpPr>
        <p:grpSpPr>
          <a:xfrm>
            <a:off x="1001128" y="2533542"/>
            <a:ext cx="4870863" cy="2205801"/>
            <a:chOff x="1001128" y="2533542"/>
            <a:chExt cx="4870863" cy="2205801"/>
          </a:xfrm>
        </p:grpSpPr>
        <p:sp>
          <p:nvSpPr>
            <p:cNvPr id="541" name="Freeform: Shape 540">
              <a:extLst>
                <a:ext uri="{FF2B5EF4-FFF2-40B4-BE49-F238E27FC236}">
                  <a16:creationId xmlns:a16="http://schemas.microsoft.com/office/drawing/2014/main" id="{05FF97B3-C672-2157-E00B-FE5C0B083E3E}"/>
                </a:ext>
              </a:extLst>
            </p:cNvPr>
            <p:cNvSpPr/>
            <p:nvPr/>
          </p:nvSpPr>
          <p:spPr bwMode="auto">
            <a:xfrm>
              <a:off x="1064863" y="2547261"/>
              <a:ext cx="4807128" cy="2121136"/>
            </a:xfrm>
            <a:custGeom>
              <a:avLst/>
              <a:gdLst>
                <a:gd name="connsiteX0" fmla="*/ 0 w 7746642"/>
                <a:gd name="connsiteY0" fmla="*/ 0 h 3432220"/>
                <a:gd name="connsiteX1" fmla="*/ 0 w 7746642"/>
                <a:gd name="connsiteY1" fmla="*/ 3432220 h 3432220"/>
                <a:gd name="connsiteX2" fmla="*/ 7746642 w 7746642"/>
                <a:gd name="connsiteY2" fmla="*/ 3432220 h 3432220"/>
              </a:gdLst>
              <a:ahLst/>
              <a:cxnLst>
                <a:cxn ang="0">
                  <a:pos x="connsiteX0" y="connsiteY0"/>
                </a:cxn>
                <a:cxn ang="0">
                  <a:pos x="connsiteX1" y="connsiteY1"/>
                </a:cxn>
                <a:cxn ang="0">
                  <a:pos x="connsiteX2" y="connsiteY2"/>
                </a:cxn>
              </a:cxnLst>
              <a:rect l="l" t="t" r="r" b="b"/>
              <a:pathLst>
                <a:path w="7746642" h="3432220">
                  <a:moveTo>
                    <a:pt x="0" y="0"/>
                  </a:moveTo>
                  <a:lnTo>
                    <a:pt x="0" y="3432220"/>
                  </a:lnTo>
                  <a:lnTo>
                    <a:pt x="7746642" y="3432220"/>
                  </a:lnTo>
                </a:path>
              </a:pathLst>
            </a:custGeom>
            <a:noFill/>
            <a:ln w="12700">
              <a:solidFill>
                <a:srgbClr val="000000"/>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cxnSp>
          <p:nvCxnSpPr>
            <p:cNvPr id="542" name="Straight Connector 541">
              <a:extLst>
                <a:ext uri="{FF2B5EF4-FFF2-40B4-BE49-F238E27FC236}">
                  <a16:creationId xmlns:a16="http://schemas.microsoft.com/office/drawing/2014/main" id="{29E7DEC9-FB89-C0E2-680E-D5625B81DA87}"/>
                </a:ext>
              </a:extLst>
            </p:cNvPr>
            <p:cNvCxnSpPr>
              <a:cxnSpLocks/>
            </p:cNvCxnSpPr>
            <p:nvPr/>
          </p:nvCxnSpPr>
          <p:spPr bwMode="auto">
            <a:xfrm>
              <a:off x="1001128" y="2595776"/>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C1828C95-B8C4-A3CF-3BD2-E20D53A4C585}"/>
                </a:ext>
              </a:extLst>
            </p:cNvPr>
            <p:cNvCxnSpPr>
              <a:cxnSpLocks/>
            </p:cNvCxnSpPr>
            <p:nvPr/>
          </p:nvCxnSpPr>
          <p:spPr bwMode="auto">
            <a:xfrm>
              <a:off x="1001128" y="298050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71AF1BBC-BAF4-093A-F740-D76272290A94}"/>
                </a:ext>
              </a:extLst>
            </p:cNvPr>
            <p:cNvCxnSpPr>
              <a:cxnSpLocks/>
            </p:cNvCxnSpPr>
            <p:nvPr/>
          </p:nvCxnSpPr>
          <p:spPr bwMode="auto">
            <a:xfrm>
              <a:off x="1001128" y="3401818"/>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D9082107-9A60-BDD0-497A-7F5BDF394824}"/>
                </a:ext>
              </a:extLst>
            </p:cNvPr>
            <p:cNvCxnSpPr>
              <a:cxnSpLocks/>
            </p:cNvCxnSpPr>
            <p:nvPr/>
          </p:nvCxnSpPr>
          <p:spPr bwMode="auto">
            <a:xfrm>
              <a:off x="1001128" y="3823127"/>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021A48C1-DB1E-0A20-3F73-94925B9CCBB0}"/>
                </a:ext>
              </a:extLst>
            </p:cNvPr>
            <p:cNvCxnSpPr>
              <a:cxnSpLocks/>
            </p:cNvCxnSpPr>
            <p:nvPr/>
          </p:nvCxnSpPr>
          <p:spPr bwMode="auto">
            <a:xfrm>
              <a:off x="1001128" y="4244436"/>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554EEF19-8A05-58ED-32CB-79A82EE56672}"/>
                </a:ext>
              </a:extLst>
            </p:cNvPr>
            <p:cNvCxnSpPr>
              <a:cxnSpLocks/>
            </p:cNvCxnSpPr>
            <p:nvPr/>
          </p:nvCxnSpPr>
          <p:spPr bwMode="auto">
            <a:xfrm>
              <a:off x="1001128" y="4665744"/>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1D9B1E51-E53A-E7C4-E41B-9F26D392C644}"/>
                </a:ext>
              </a:extLst>
            </p:cNvPr>
            <p:cNvCxnSpPr>
              <a:cxnSpLocks/>
            </p:cNvCxnSpPr>
            <p:nvPr/>
          </p:nvCxnSpPr>
          <p:spPr bwMode="auto">
            <a:xfrm rot="5400000">
              <a:off x="2640760"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B9431AF5-7CF0-FFBA-8CD3-E22B886E8991}"/>
                </a:ext>
              </a:extLst>
            </p:cNvPr>
            <p:cNvCxnSpPr>
              <a:cxnSpLocks/>
            </p:cNvCxnSpPr>
            <p:nvPr/>
          </p:nvCxnSpPr>
          <p:spPr bwMode="auto">
            <a:xfrm rot="5400000">
              <a:off x="2320122"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30A07482-A2BF-1D3D-7D0D-348108C4B54A}"/>
                </a:ext>
              </a:extLst>
            </p:cNvPr>
            <p:cNvCxnSpPr>
              <a:cxnSpLocks/>
            </p:cNvCxnSpPr>
            <p:nvPr/>
          </p:nvCxnSpPr>
          <p:spPr bwMode="auto">
            <a:xfrm rot="5400000">
              <a:off x="1999485"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AEAD608C-A3C3-E10B-FE22-C0701A192395}"/>
                </a:ext>
              </a:extLst>
            </p:cNvPr>
            <p:cNvCxnSpPr>
              <a:cxnSpLocks/>
            </p:cNvCxnSpPr>
            <p:nvPr/>
          </p:nvCxnSpPr>
          <p:spPr bwMode="auto">
            <a:xfrm rot="5400000">
              <a:off x="1678847"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8D496CBC-F037-D65F-C5EF-79C6E06FBE16}"/>
                </a:ext>
              </a:extLst>
            </p:cNvPr>
            <p:cNvCxnSpPr>
              <a:cxnSpLocks/>
            </p:cNvCxnSpPr>
            <p:nvPr/>
          </p:nvCxnSpPr>
          <p:spPr bwMode="auto">
            <a:xfrm rot="5400000">
              <a:off x="1358210"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24BD2630-26CE-2AAF-B7E7-BABE1326D519}"/>
                </a:ext>
              </a:extLst>
            </p:cNvPr>
            <p:cNvCxnSpPr>
              <a:cxnSpLocks/>
            </p:cNvCxnSpPr>
            <p:nvPr/>
          </p:nvCxnSpPr>
          <p:spPr bwMode="auto">
            <a:xfrm rot="5400000">
              <a:off x="1037573"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4B197A51-B1E3-07B8-FD24-3C47B8BE4417}"/>
                </a:ext>
              </a:extLst>
            </p:cNvPr>
            <p:cNvCxnSpPr>
              <a:cxnSpLocks/>
            </p:cNvCxnSpPr>
            <p:nvPr/>
          </p:nvCxnSpPr>
          <p:spPr bwMode="auto">
            <a:xfrm rot="5400000">
              <a:off x="4560906"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A09721AB-9917-2C6F-1C2E-6E4AA34EB41E}"/>
                </a:ext>
              </a:extLst>
            </p:cNvPr>
            <p:cNvCxnSpPr>
              <a:cxnSpLocks/>
            </p:cNvCxnSpPr>
            <p:nvPr/>
          </p:nvCxnSpPr>
          <p:spPr bwMode="auto">
            <a:xfrm rot="5400000">
              <a:off x="4240268"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98099691-8AAC-0723-D471-C15FA2E9502D}"/>
                </a:ext>
              </a:extLst>
            </p:cNvPr>
            <p:cNvCxnSpPr>
              <a:cxnSpLocks/>
            </p:cNvCxnSpPr>
            <p:nvPr/>
          </p:nvCxnSpPr>
          <p:spPr bwMode="auto">
            <a:xfrm rot="5400000">
              <a:off x="3919631"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B9B2C4DC-E023-CCB9-1BA5-DDE5CE1B3AF1}"/>
                </a:ext>
              </a:extLst>
            </p:cNvPr>
            <p:cNvCxnSpPr>
              <a:cxnSpLocks/>
            </p:cNvCxnSpPr>
            <p:nvPr/>
          </p:nvCxnSpPr>
          <p:spPr bwMode="auto">
            <a:xfrm rot="5400000">
              <a:off x="3598993"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C1904D96-7310-E85A-AE25-56EF32D1E020}"/>
                </a:ext>
              </a:extLst>
            </p:cNvPr>
            <p:cNvCxnSpPr>
              <a:cxnSpLocks/>
            </p:cNvCxnSpPr>
            <p:nvPr/>
          </p:nvCxnSpPr>
          <p:spPr bwMode="auto">
            <a:xfrm rot="5400000">
              <a:off x="3278356"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0A4A5229-EF17-2AD4-FB02-FF9EE07768F2}"/>
                </a:ext>
              </a:extLst>
            </p:cNvPr>
            <p:cNvCxnSpPr>
              <a:cxnSpLocks/>
            </p:cNvCxnSpPr>
            <p:nvPr/>
          </p:nvCxnSpPr>
          <p:spPr bwMode="auto">
            <a:xfrm rot="5400000">
              <a:off x="2957719"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2E737462-B63E-8C6A-711D-CCE1D105A4EA}"/>
                </a:ext>
              </a:extLst>
            </p:cNvPr>
            <p:cNvCxnSpPr>
              <a:cxnSpLocks/>
            </p:cNvCxnSpPr>
            <p:nvPr/>
          </p:nvCxnSpPr>
          <p:spPr bwMode="auto">
            <a:xfrm rot="5400000">
              <a:off x="5831520"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85676205-6166-2B45-47E9-7E5476D12333}"/>
                </a:ext>
              </a:extLst>
            </p:cNvPr>
            <p:cNvCxnSpPr>
              <a:cxnSpLocks/>
            </p:cNvCxnSpPr>
            <p:nvPr/>
          </p:nvCxnSpPr>
          <p:spPr bwMode="auto">
            <a:xfrm rot="5400000">
              <a:off x="5510883"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038C40A6-8815-2629-56D4-B3F12493C590}"/>
                </a:ext>
              </a:extLst>
            </p:cNvPr>
            <p:cNvCxnSpPr>
              <a:cxnSpLocks/>
            </p:cNvCxnSpPr>
            <p:nvPr/>
          </p:nvCxnSpPr>
          <p:spPr bwMode="auto">
            <a:xfrm rot="5400000">
              <a:off x="5190245"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49769A5D-35E9-952F-EA85-6059E2D4214C}"/>
                </a:ext>
              </a:extLst>
            </p:cNvPr>
            <p:cNvCxnSpPr>
              <a:cxnSpLocks/>
            </p:cNvCxnSpPr>
            <p:nvPr/>
          </p:nvCxnSpPr>
          <p:spPr bwMode="auto">
            <a:xfrm rot="5400000">
              <a:off x="4869608"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BD22DB56-C6B2-F427-CCF8-81CAAE04ED58}"/>
                </a:ext>
              </a:extLst>
            </p:cNvPr>
            <p:cNvCxnSpPr/>
            <p:nvPr/>
          </p:nvCxnSpPr>
          <p:spPr bwMode="auto">
            <a:xfrm>
              <a:off x="1065490" y="2533542"/>
              <a:ext cx="0" cy="58309"/>
            </a:xfrm>
            <a:prstGeom prst="line">
              <a:avLst/>
            </a:prstGeom>
            <a:noFill/>
            <a:ln w="12700" cap="flat" cmpd="sng" algn="ctr">
              <a:solidFill>
                <a:srgbClr val="015873"/>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53D8E68C-B5F3-5128-884F-9480E08B356C}"/>
                </a:ext>
              </a:extLst>
            </p:cNvPr>
            <p:cNvCxnSpPr>
              <a:cxnSpLocks/>
            </p:cNvCxnSpPr>
            <p:nvPr/>
          </p:nvCxnSpPr>
          <p:spPr bwMode="auto">
            <a:xfrm rot="5400000">
              <a:off x="5831520" y="4707339"/>
              <a:ext cx="64008" cy="0"/>
            </a:xfrm>
            <a:prstGeom prst="line">
              <a:avLst/>
            </a:prstGeom>
            <a:noFill/>
            <a:ln w="12700" cap="flat" cmpd="sng" algn="ctr">
              <a:solidFill>
                <a:srgbClr val="000000"/>
              </a:solidFill>
              <a:prstDash val="solid"/>
              <a:round/>
              <a:headEnd type="none" w="med" len="med"/>
              <a:tailEnd type="none" w="med" len="med"/>
            </a:ln>
            <a:effectLst/>
          </p:spPr>
        </p:cxnSp>
      </p:grpSp>
      <p:grpSp>
        <p:nvGrpSpPr>
          <p:cNvPr id="6" name="Group 5">
            <a:extLst>
              <a:ext uri="{FF2B5EF4-FFF2-40B4-BE49-F238E27FC236}">
                <a16:creationId xmlns:a16="http://schemas.microsoft.com/office/drawing/2014/main" id="{B393A40D-6D88-1F15-9B30-BEEAB515AB85}"/>
              </a:ext>
            </a:extLst>
          </p:cNvPr>
          <p:cNvGrpSpPr/>
          <p:nvPr/>
        </p:nvGrpSpPr>
        <p:grpSpPr>
          <a:xfrm>
            <a:off x="6802155" y="2547261"/>
            <a:ext cx="4870863" cy="2192082"/>
            <a:chOff x="6802155" y="2547261"/>
            <a:chExt cx="4870863" cy="2192082"/>
          </a:xfrm>
        </p:grpSpPr>
        <p:sp>
          <p:nvSpPr>
            <p:cNvPr id="676" name="Freeform: Shape 15">
              <a:extLst>
                <a:ext uri="{FF2B5EF4-FFF2-40B4-BE49-F238E27FC236}">
                  <a16:creationId xmlns:a16="http://schemas.microsoft.com/office/drawing/2014/main" id="{91D85B4D-819C-1F59-BA70-A29E2746F844}"/>
                </a:ext>
              </a:extLst>
            </p:cNvPr>
            <p:cNvSpPr/>
            <p:nvPr/>
          </p:nvSpPr>
          <p:spPr bwMode="auto">
            <a:xfrm>
              <a:off x="6865890" y="2547261"/>
              <a:ext cx="4807128" cy="2121136"/>
            </a:xfrm>
            <a:custGeom>
              <a:avLst/>
              <a:gdLst>
                <a:gd name="connsiteX0" fmla="*/ 0 w 7746642"/>
                <a:gd name="connsiteY0" fmla="*/ 0 h 3432220"/>
                <a:gd name="connsiteX1" fmla="*/ 0 w 7746642"/>
                <a:gd name="connsiteY1" fmla="*/ 3432220 h 3432220"/>
                <a:gd name="connsiteX2" fmla="*/ 7746642 w 7746642"/>
                <a:gd name="connsiteY2" fmla="*/ 3432220 h 3432220"/>
              </a:gdLst>
              <a:ahLst/>
              <a:cxnLst>
                <a:cxn ang="0">
                  <a:pos x="connsiteX0" y="connsiteY0"/>
                </a:cxn>
                <a:cxn ang="0">
                  <a:pos x="connsiteX1" y="connsiteY1"/>
                </a:cxn>
                <a:cxn ang="0">
                  <a:pos x="connsiteX2" y="connsiteY2"/>
                </a:cxn>
              </a:cxnLst>
              <a:rect l="l" t="t" r="r" b="b"/>
              <a:pathLst>
                <a:path w="7746642" h="3432220">
                  <a:moveTo>
                    <a:pt x="0" y="0"/>
                  </a:moveTo>
                  <a:lnTo>
                    <a:pt x="0" y="3432220"/>
                  </a:lnTo>
                  <a:lnTo>
                    <a:pt x="7746642" y="3432220"/>
                  </a:lnTo>
                </a:path>
              </a:pathLst>
            </a:custGeom>
            <a:noFill/>
            <a:ln w="12700">
              <a:solidFill>
                <a:srgbClr val="000000"/>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cxnSp>
          <p:nvCxnSpPr>
            <p:cNvPr id="677" name="Straight Connector 676">
              <a:extLst>
                <a:ext uri="{FF2B5EF4-FFF2-40B4-BE49-F238E27FC236}">
                  <a16:creationId xmlns:a16="http://schemas.microsoft.com/office/drawing/2014/main" id="{AA316E0E-E922-62A4-349E-BE12E99A679F}"/>
                </a:ext>
              </a:extLst>
            </p:cNvPr>
            <p:cNvCxnSpPr>
              <a:cxnSpLocks/>
            </p:cNvCxnSpPr>
            <p:nvPr/>
          </p:nvCxnSpPr>
          <p:spPr bwMode="auto">
            <a:xfrm>
              <a:off x="6802155" y="2595776"/>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37BCD15C-734F-8DD6-76EF-2D0661975CA2}"/>
                </a:ext>
              </a:extLst>
            </p:cNvPr>
            <p:cNvCxnSpPr>
              <a:cxnSpLocks/>
            </p:cNvCxnSpPr>
            <p:nvPr/>
          </p:nvCxnSpPr>
          <p:spPr bwMode="auto">
            <a:xfrm>
              <a:off x="6802155" y="298050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102FF901-C718-CCFA-B800-547096F2C556}"/>
                </a:ext>
              </a:extLst>
            </p:cNvPr>
            <p:cNvCxnSpPr>
              <a:cxnSpLocks/>
            </p:cNvCxnSpPr>
            <p:nvPr/>
          </p:nvCxnSpPr>
          <p:spPr bwMode="auto">
            <a:xfrm>
              <a:off x="6802155" y="3401818"/>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D28BA8B4-51F8-CD27-8477-141546F40301}"/>
                </a:ext>
              </a:extLst>
            </p:cNvPr>
            <p:cNvCxnSpPr>
              <a:cxnSpLocks/>
            </p:cNvCxnSpPr>
            <p:nvPr/>
          </p:nvCxnSpPr>
          <p:spPr bwMode="auto">
            <a:xfrm>
              <a:off x="6802155" y="3823127"/>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E855A28E-05DF-74D8-EB0B-8ABE9E3998D2}"/>
                </a:ext>
              </a:extLst>
            </p:cNvPr>
            <p:cNvCxnSpPr>
              <a:cxnSpLocks/>
            </p:cNvCxnSpPr>
            <p:nvPr/>
          </p:nvCxnSpPr>
          <p:spPr bwMode="auto">
            <a:xfrm>
              <a:off x="6802155" y="4244436"/>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25C148A1-EA5B-D6EF-C9A8-EF842685F6F1}"/>
                </a:ext>
              </a:extLst>
            </p:cNvPr>
            <p:cNvCxnSpPr>
              <a:cxnSpLocks/>
            </p:cNvCxnSpPr>
            <p:nvPr/>
          </p:nvCxnSpPr>
          <p:spPr bwMode="auto">
            <a:xfrm>
              <a:off x="6802155" y="4665744"/>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893B5EFF-3E69-0BD0-BAF1-922FB4B30DFD}"/>
                </a:ext>
              </a:extLst>
            </p:cNvPr>
            <p:cNvCxnSpPr>
              <a:cxnSpLocks/>
            </p:cNvCxnSpPr>
            <p:nvPr/>
          </p:nvCxnSpPr>
          <p:spPr bwMode="auto">
            <a:xfrm rot="5400000">
              <a:off x="8441787"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0C693125-6039-53AB-9BCA-22D929C6091B}"/>
                </a:ext>
              </a:extLst>
            </p:cNvPr>
            <p:cNvCxnSpPr>
              <a:cxnSpLocks/>
            </p:cNvCxnSpPr>
            <p:nvPr/>
          </p:nvCxnSpPr>
          <p:spPr bwMode="auto">
            <a:xfrm rot="5400000">
              <a:off x="8121149"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567E085E-EA93-D616-4E01-F59DF359D11F}"/>
                </a:ext>
              </a:extLst>
            </p:cNvPr>
            <p:cNvCxnSpPr>
              <a:cxnSpLocks/>
            </p:cNvCxnSpPr>
            <p:nvPr/>
          </p:nvCxnSpPr>
          <p:spPr bwMode="auto">
            <a:xfrm rot="5400000">
              <a:off x="7800512"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EC2E2A11-5B39-9B32-0C81-7ACCDBA21395}"/>
                </a:ext>
              </a:extLst>
            </p:cNvPr>
            <p:cNvCxnSpPr>
              <a:cxnSpLocks/>
            </p:cNvCxnSpPr>
            <p:nvPr/>
          </p:nvCxnSpPr>
          <p:spPr bwMode="auto">
            <a:xfrm rot="5400000">
              <a:off x="7479874"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323D80DE-001F-D5E7-4907-5F9B9998244E}"/>
                </a:ext>
              </a:extLst>
            </p:cNvPr>
            <p:cNvCxnSpPr>
              <a:cxnSpLocks/>
            </p:cNvCxnSpPr>
            <p:nvPr/>
          </p:nvCxnSpPr>
          <p:spPr bwMode="auto">
            <a:xfrm rot="5400000">
              <a:off x="7159237"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D16A6DBE-8C3D-D7F4-B015-7C0273DF33B9}"/>
                </a:ext>
              </a:extLst>
            </p:cNvPr>
            <p:cNvCxnSpPr>
              <a:cxnSpLocks/>
            </p:cNvCxnSpPr>
            <p:nvPr/>
          </p:nvCxnSpPr>
          <p:spPr bwMode="auto">
            <a:xfrm rot="5400000">
              <a:off x="6838600"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AD03F71C-6E41-310D-0C06-DD6EF856725F}"/>
                </a:ext>
              </a:extLst>
            </p:cNvPr>
            <p:cNvCxnSpPr>
              <a:cxnSpLocks/>
            </p:cNvCxnSpPr>
            <p:nvPr/>
          </p:nvCxnSpPr>
          <p:spPr bwMode="auto">
            <a:xfrm rot="5400000">
              <a:off x="10361933"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F9A1CB51-49F8-CDF7-6786-67EDDBBFB6E4}"/>
                </a:ext>
              </a:extLst>
            </p:cNvPr>
            <p:cNvCxnSpPr>
              <a:cxnSpLocks/>
            </p:cNvCxnSpPr>
            <p:nvPr/>
          </p:nvCxnSpPr>
          <p:spPr bwMode="auto">
            <a:xfrm rot="5400000">
              <a:off x="10041295"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815300F2-D154-2AD3-92D9-7418CEED4ED4}"/>
                </a:ext>
              </a:extLst>
            </p:cNvPr>
            <p:cNvCxnSpPr>
              <a:cxnSpLocks/>
            </p:cNvCxnSpPr>
            <p:nvPr/>
          </p:nvCxnSpPr>
          <p:spPr bwMode="auto">
            <a:xfrm rot="5400000">
              <a:off x="9720658"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6C145B4F-8010-020F-162D-340878699FD9}"/>
                </a:ext>
              </a:extLst>
            </p:cNvPr>
            <p:cNvCxnSpPr>
              <a:cxnSpLocks/>
            </p:cNvCxnSpPr>
            <p:nvPr/>
          </p:nvCxnSpPr>
          <p:spPr bwMode="auto">
            <a:xfrm rot="5400000">
              <a:off x="9400020"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E5F276B0-4954-08B1-7672-89E185480E29}"/>
                </a:ext>
              </a:extLst>
            </p:cNvPr>
            <p:cNvCxnSpPr>
              <a:cxnSpLocks/>
            </p:cNvCxnSpPr>
            <p:nvPr/>
          </p:nvCxnSpPr>
          <p:spPr bwMode="auto">
            <a:xfrm rot="5400000">
              <a:off x="9079383"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2DE7F466-42B1-1CAD-D26C-99DC22807370}"/>
                </a:ext>
              </a:extLst>
            </p:cNvPr>
            <p:cNvCxnSpPr>
              <a:cxnSpLocks/>
            </p:cNvCxnSpPr>
            <p:nvPr/>
          </p:nvCxnSpPr>
          <p:spPr bwMode="auto">
            <a:xfrm rot="5400000">
              <a:off x="8758746"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C1ACCA1F-EDE3-E13C-9383-01F590C237AC}"/>
                </a:ext>
              </a:extLst>
            </p:cNvPr>
            <p:cNvCxnSpPr>
              <a:cxnSpLocks/>
            </p:cNvCxnSpPr>
            <p:nvPr/>
          </p:nvCxnSpPr>
          <p:spPr bwMode="auto">
            <a:xfrm rot="5400000">
              <a:off x="11632547"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751EB88E-7FB7-C7B1-3765-CE8F2420F041}"/>
                </a:ext>
              </a:extLst>
            </p:cNvPr>
            <p:cNvCxnSpPr>
              <a:cxnSpLocks/>
            </p:cNvCxnSpPr>
            <p:nvPr/>
          </p:nvCxnSpPr>
          <p:spPr bwMode="auto">
            <a:xfrm rot="5400000">
              <a:off x="11311910"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D594D29F-60AB-961C-0059-2CBF5913F6EE}"/>
                </a:ext>
              </a:extLst>
            </p:cNvPr>
            <p:cNvCxnSpPr>
              <a:cxnSpLocks/>
            </p:cNvCxnSpPr>
            <p:nvPr/>
          </p:nvCxnSpPr>
          <p:spPr bwMode="auto">
            <a:xfrm rot="5400000">
              <a:off x="10991272" y="4707339"/>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BCC2895A-7689-0D05-F635-27D2F53F4FB1}"/>
                </a:ext>
              </a:extLst>
            </p:cNvPr>
            <p:cNvCxnSpPr>
              <a:cxnSpLocks/>
            </p:cNvCxnSpPr>
            <p:nvPr/>
          </p:nvCxnSpPr>
          <p:spPr bwMode="auto">
            <a:xfrm rot="5400000">
              <a:off x="10670635" y="4707339"/>
              <a:ext cx="64008" cy="0"/>
            </a:xfrm>
            <a:prstGeom prst="line">
              <a:avLst/>
            </a:prstGeom>
            <a:noFill/>
            <a:ln w="12700" cap="flat" cmpd="sng" algn="ctr">
              <a:solidFill>
                <a:srgbClr val="000000"/>
              </a:solidFill>
              <a:prstDash val="solid"/>
              <a:round/>
              <a:headEnd type="none" w="med" len="med"/>
              <a:tailEnd type="none" w="med" len="med"/>
            </a:ln>
            <a:effectLst/>
          </p:spPr>
        </p:cxnSp>
      </p:grpSp>
      <p:sp>
        <p:nvSpPr>
          <p:cNvPr id="699" name="TextBox 698">
            <a:extLst>
              <a:ext uri="{FF2B5EF4-FFF2-40B4-BE49-F238E27FC236}">
                <a16:creationId xmlns:a16="http://schemas.microsoft.com/office/drawing/2014/main" id="{3350C648-9B93-498D-D0B1-02C1BB9A1430}"/>
              </a:ext>
            </a:extLst>
          </p:cNvPr>
          <p:cNvSpPr txBox="1"/>
          <p:nvPr/>
        </p:nvSpPr>
        <p:spPr bwMode="auto">
          <a:xfrm>
            <a:off x="6348863" y="2401874"/>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100</a:t>
            </a:r>
          </a:p>
        </p:txBody>
      </p:sp>
      <p:sp>
        <p:nvSpPr>
          <p:cNvPr id="700" name="TextBox 699">
            <a:extLst>
              <a:ext uri="{FF2B5EF4-FFF2-40B4-BE49-F238E27FC236}">
                <a16:creationId xmlns:a16="http://schemas.microsoft.com/office/drawing/2014/main" id="{5DE02433-B6C1-C2E4-CB5F-9B3D85A53F57}"/>
              </a:ext>
            </a:extLst>
          </p:cNvPr>
          <p:cNvSpPr txBox="1"/>
          <p:nvPr/>
        </p:nvSpPr>
        <p:spPr bwMode="auto">
          <a:xfrm>
            <a:off x="6399483" y="2819715"/>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80</a:t>
            </a:r>
          </a:p>
        </p:txBody>
      </p:sp>
      <p:sp>
        <p:nvSpPr>
          <p:cNvPr id="701" name="TextBox 700">
            <a:extLst>
              <a:ext uri="{FF2B5EF4-FFF2-40B4-BE49-F238E27FC236}">
                <a16:creationId xmlns:a16="http://schemas.microsoft.com/office/drawing/2014/main" id="{72A54F5E-52CC-14BD-4AEB-A5BE078AF7B0}"/>
              </a:ext>
            </a:extLst>
          </p:cNvPr>
          <p:cNvSpPr txBox="1"/>
          <p:nvPr/>
        </p:nvSpPr>
        <p:spPr bwMode="auto">
          <a:xfrm>
            <a:off x="6412983" y="3237556"/>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60</a:t>
            </a:r>
          </a:p>
        </p:txBody>
      </p:sp>
      <p:sp>
        <p:nvSpPr>
          <p:cNvPr id="702" name="TextBox 701">
            <a:extLst>
              <a:ext uri="{FF2B5EF4-FFF2-40B4-BE49-F238E27FC236}">
                <a16:creationId xmlns:a16="http://schemas.microsoft.com/office/drawing/2014/main" id="{BAEEE2F6-BFBC-589B-3DE1-0DD3078499CE}"/>
              </a:ext>
            </a:extLst>
          </p:cNvPr>
          <p:cNvSpPr txBox="1"/>
          <p:nvPr/>
        </p:nvSpPr>
        <p:spPr bwMode="auto">
          <a:xfrm>
            <a:off x="6399483" y="3655397"/>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40</a:t>
            </a:r>
          </a:p>
        </p:txBody>
      </p:sp>
      <p:sp>
        <p:nvSpPr>
          <p:cNvPr id="703" name="TextBox 702">
            <a:extLst>
              <a:ext uri="{FF2B5EF4-FFF2-40B4-BE49-F238E27FC236}">
                <a16:creationId xmlns:a16="http://schemas.microsoft.com/office/drawing/2014/main" id="{3D5F3638-EA5E-2C93-BFF0-2A0349376931}"/>
              </a:ext>
            </a:extLst>
          </p:cNvPr>
          <p:cNvSpPr txBox="1"/>
          <p:nvPr/>
        </p:nvSpPr>
        <p:spPr bwMode="auto">
          <a:xfrm>
            <a:off x="6423899" y="4073238"/>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20</a:t>
            </a:r>
          </a:p>
        </p:txBody>
      </p:sp>
      <p:sp>
        <p:nvSpPr>
          <p:cNvPr id="704" name="TextBox 703">
            <a:extLst>
              <a:ext uri="{FF2B5EF4-FFF2-40B4-BE49-F238E27FC236}">
                <a16:creationId xmlns:a16="http://schemas.microsoft.com/office/drawing/2014/main" id="{EA446F6D-04CC-EBB3-B9BA-48C25CBEAFD3}"/>
              </a:ext>
            </a:extLst>
          </p:cNvPr>
          <p:cNvSpPr txBox="1"/>
          <p:nvPr/>
        </p:nvSpPr>
        <p:spPr bwMode="auto">
          <a:xfrm>
            <a:off x="6543148" y="4491080"/>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0</a:t>
            </a:r>
          </a:p>
        </p:txBody>
      </p:sp>
      <p:sp>
        <p:nvSpPr>
          <p:cNvPr id="705" name="TextBox 704">
            <a:extLst>
              <a:ext uri="{FF2B5EF4-FFF2-40B4-BE49-F238E27FC236}">
                <a16:creationId xmlns:a16="http://schemas.microsoft.com/office/drawing/2014/main" id="{431B0451-CC82-F91D-7E35-87FA03E97371}"/>
              </a:ext>
            </a:extLst>
          </p:cNvPr>
          <p:cNvSpPr txBox="1"/>
          <p:nvPr/>
        </p:nvSpPr>
        <p:spPr bwMode="auto">
          <a:xfrm rot="16200000">
            <a:off x="5252784" y="3435805"/>
            <a:ext cx="2099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Patients (%)</a:t>
            </a:r>
          </a:p>
        </p:txBody>
      </p:sp>
      <p:sp>
        <p:nvSpPr>
          <p:cNvPr id="706" name="TextBox 705">
            <a:extLst>
              <a:ext uri="{FF2B5EF4-FFF2-40B4-BE49-F238E27FC236}">
                <a16:creationId xmlns:a16="http://schemas.microsoft.com/office/drawing/2014/main" id="{EACB71E2-22BF-A5B0-C2D4-146E635BDCB7}"/>
              </a:ext>
            </a:extLst>
          </p:cNvPr>
          <p:cNvSpPr txBox="1"/>
          <p:nvPr/>
        </p:nvSpPr>
        <p:spPr bwMode="auto">
          <a:xfrm>
            <a:off x="6718859" y="4690505"/>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0</a:t>
            </a:r>
          </a:p>
        </p:txBody>
      </p:sp>
      <p:sp>
        <p:nvSpPr>
          <p:cNvPr id="707" name="TextBox 706">
            <a:extLst>
              <a:ext uri="{FF2B5EF4-FFF2-40B4-BE49-F238E27FC236}">
                <a16:creationId xmlns:a16="http://schemas.microsoft.com/office/drawing/2014/main" id="{1A472E7A-A73A-0E10-3326-DBCF2DCEAC30}"/>
              </a:ext>
            </a:extLst>
          </p:cNvPr>
          <p:cNvSpPr txBox="1"/>
          <p:nvPr/>
        </p:nvSpPr>
        <p:spPr bwMode="auto">
          <a:xfrm>
            <a:off x="7037068" y="4690505"/>
            <a:ext cx="3048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3</a:t>
            </a:r>
          </a:p>
        </p:txBody>
      </p:sp>
      <p:sp>
        <p:nvSpPr>
          <p:cNvPr id="708" name="TextBox 707">
            <a:extLst>
              <a:ext uri="{FF2B5EF4-FFF2-40B4-BE49-F238E27FC236}">
                <a16:creationId xmlns:a16="http://schemas.microsoft.com/office/drawing/2014/main" id="{1F61B1CD-FE92-A821-FE34-8F1D2AE9F60F}"/>
              </a:ext>
            </a:extLst>
          </p:cNvPr>
          <p:cNvSpPr txBox="1"/>
          <p:nvPr/>
        </p:nvSpPr>
        <p:spPr bwMode="auto">
          <a:xfrm>
            <a:off x="7350567" y="4690505"/>
            <a:ext cx="314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6</a:t>
            </a:r>
          </a:p>
        </p:txBody>
      </p:sp>
      <p:sp>
        <p:nvSpPr>
          <p:cNvPr id="709" name="TextBox 708">
            <a:extLst>
              <a:ext uri="{FF2B5EF4-FFF2-40B4-BE49-F238E27FC236}">
                <a16:creationId xmlns:a16="http://schemas.microsoft.com/office/drawing/2014/main" id="{5800A240-21C7-0428-6A32-BAEF5C729428}"/>
              </a:ext>
            </a:extLst>
          </p:cNvPr>
          <p:cNvSpPr txBox="1"/>
          <p:nvPr/>
        </p:nvSpPr>
        <p:spPr bwMode="auto">
          <a:xfrm>
            <a:off x="7664768" y="4690505"/>
            <a:ext cx="314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9</a:t>
            </a:r>
          </a:p>
        </p:txBody>
      </p:sp>
      <p:sp>
        <p:nvSpPr>
          <p:cNvPr id="710" name="TextBox 709">
            <a:extLst>
              <a:ext uri="{FF2B5EF4-FFF2-40B4-BE49-F238E27FC236}">
                <a16:creationId xmlns:a16="http://schemas.microsoft.com/office/drawing/2014/main" id="{EB54C47F-B365-2D1D-B1D1-4EB8C0DB7568}"/>
              </a:ext>
            </a:extLst>
          </p:cNvPr>
          <p:cNvSpPr txBox="1"/>
          <p:nvPr/>
        </p:nvSpPr>
        <p:spPr bwMode="auto">
          <a:xfrm>
            <a:off x="7972703" y="4690505"/>
            <a:ext cx="3690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12</a:t>
            </a:r>
          </a:p>
        </p:txBody>
      </p:sp>
      <p:sp>
        <p:nvSpPr>
          <p:cNvPr id="711" name="TextBox 710">
            <a:extLst>
              <a:ext uri="{FF2B5EF4-FFF2-40B4-BE49-F238E27FC236}">
                <a16:creationId xmlns:a16="http://schemas.microsoft.com/office/drawing/2014/main" id="{FC795884-E1E8-1995-32D5-DD92E6AD19B0}"/>
              </a:ext>
            </a:extLst>
          </p:cNvPr>
          <p:cNvSpPr txBox="1"/>
          <p:nvPr/>
        </p:nvSpPr>
        <p:spPr bwMode="auto">
          <a:xfrm>
            <a:off x="8282096" y="4690505"/>
            <a:ext cx="3786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15</a:t>
            </a:r>
          </a:p>
        </p:txBody>
      </p:sp>
      <p:sp>
        <p:nvSpPr>
          <p:cNvPr id="712" name="TextBox 711">
            <a:extLst>
              <a:ext uri="{FF2B5EF4-FFF2-40B4-BE49-F238E27FC236}">
                <a16:creationId xmlns:a16="http://schemas.microsoft.com/office/drawing/2014/main" id="{6C10F7EA-CF05-A4D1-B92B-2F2BB481F593}"/>
              </a:ext>
            </a:extLst>
          </p:cNvPr>
          <p:cNvSpPr txBox="1"/>
          <p:nvPr/>
        </p:nvSpPr>
        <p:spPr bwMode="auto">
          <a:xfrm>
            <a:off x="8599603" y="4690505"/>
            <a:ext cx="380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18</a:t>
            </a:r>
          </a:p>
        </p:txBody>
      </p:sp>
      <p:sp>
        <p:nvSpPr>
          <p:cNvPr id="713" name="TextBox 712">
            <a:extLst>
              <a:ext uri="{FF2B5EF4-FFF2-40B4-BE49-F238E27FC236}">
                <a16:creationId xmlns:a16="http://schemas.microsoft.com/office/drawing/2014/main" id="{068C529B-0E4C-0465-4BD3-2387997F80F3}"/>
              </a:ext>
            </a:extLst>
          </p:cNvPr>
          <p:cNvSpPr txBox="1"/>
          <p:nvPr/>
        </p:nvSpPr>
        <p:spPr bwMode="auto">
          <a:xfrm>
            <a:off x="8919414" y="4690505"/>
            <a:ext cx="3690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21</a:t>
            </a:r>
          </a:p>
        </p:txBody>
      </p:sp>
      <p:sp>
        <p:nvSpPr>
          <p:cNvPr id="714" name="TextBox 713">
            <a:extLst>
              <a:ext uri="{FF2B5EF4-FFF2-40B4-BE49-F238E27FC236}">
                <a16:creationId xmlns:a16="http://schemas.microsoft.com/office/drawing/2014/main" id="{30C8A499-AF45-E50E-6F86-9596A6028AB6}"/>
              </a:ext>
            </a:extLst>
          </p:cNvPr>
          <p:cNvSpPr txBox="1"/>
          <p:nvPr/>
        </p:nvSpPr>
        <p:spPr bwMode="auto">
          <a:xfrm>
            <a:off x="9212189" y="4690505"/>
            <a:ext cx="433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24</a:t>
            </a:r>
          </a:p>
        </p:txBody>
      </p:sp>
      <p:sp>
        <p:nvSpPr>
          <p:cNvPr id="715" name="TextBox 714">
            <a:extLst>
              <a:ext uri="{FF2B5EF4-FFF2-40B4-BE49-F238E27FC236}">
                <a16:creationId xmlns:a16="http://schemas.microsoft.com/office/drawing/2014/main" id="{F8D17002-EA84-E83F-2C7F-2B57511FE30A}"/>
              </a:ext>
            </a:extLst>
          </p:cNvPr>
          <p:cNvSpPr txBox="1"/>
          <p:nvPr/>
        </p:nvSpPr>
        <p:spPr bwMode="auto">
          <a:xfrm>
            <a:off x="9535207" y="4690505"/>
            <a:ext cx="415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27</a:t>
            </a:r>
          </a:p>
        </p:txBody>
      </p:sp>
      <p:sp>
        <p:nvSpPr>
          <p:cNvPr id="716" name="TextBox 715">
            <a:extLst>
              <a:ext uri="{FF2B5EF4-FFF2-40B4-BE49-F238E27FC236}">
                <a16:creationId xmlns:a16="http://schemas.microsoft.com/office/drawing/2014/main" id="{3C4A254F-41F5-F7F8-A082-265C59032405}"/>
              </a:ext>
            </a:extLst>
          </p:cNvPr>
          <p:cNvSpPr txBox="1"/>
          <p:nvPr/>
        </p:nvSpPr>
        <p:spPr bwMode="auto">
          <a:xfrm>
            <a:off x="9844698" y="4690505"/>
            <a:ext cx="4331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30</a:t>
            </a:r>
          </a:p>
        </p:txBody>
      </p:sp>
      <p:sp>
        <p:nvSpPr>
          <p:cNvPr id="717" name="TextBox 716">
            <a:extLst>
              <a:ext uri="{FF2B5EF4-FFF2-40B4-BE49-F238E27FC236}">
                <a16:creationId xmlns:a16="http://schemas.microsoft.com/office/drawing/2014/main" id="{B316C9DA-FD58-92C2-D239-83F203A9CD9A}"/>
              </a:ext>
            </a:extLst>
          </p:cNvPr>
          <p:cNvSpPr txBox="1"/>
          <p:nvPr/>
        </p:nvSpPr>
        <p:spPr bwMode="auto">
          <a:xfrm>
            <a:off x="10162907" y="4690505"/>
            <a:ext cx="425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33</a:t>
            </a:r>
          </a:p>
        </p:txBody>
      </p:sp>
      <p:sp>
        <p:nvSpPr>
          <p:cNvPr id="718" name="TextBox 717">
            <a:extLst>
              <a:ext uri="{FF2B5EF4-FFF2-40B4-BE49-F238E27FC236}">
                <a16:creationId xmlns:a16="http://schemas.microsoft.com/office/drawing/2014/main" id="{D9F26C1B-58D1-58F2-F634-367699701B1C}"/>
              </a:ext>
            </a:extLst>
          </p:cNvPr>
          <p:cNvSpPr txBox="1"/>
          <p:nvPr/>
        </p:nvSpPr>
        <p:spPr bwMode="auto">
          <a:xfrm>
            <a:off x="10493285" y="4690505"/>
            <a:ext cx="434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36</a:t>
            </a:r>
          </a:p>
        </p:txBody>
      </p:sp>
      <p:sp>
        <p:nvSpPr>
          <p:cNvPr id="719" name="TextBox 718">
            <a:extLst>
              <a:ext uri="{FF2B5EF4-FFF2-40B4-BE49-F238E27FC236}">
                <a16:creationId xmlns:a16="http://schemas.microsoft.com/office/drawing/2014/main" id="{233230AF-432D-A327-9C97-6293F753B563}"/>
              </a:ext>
            </a:extLst>
          </p:cNvPr>
          <p:cNvSpPr txBox="1"/>
          <p:nvPr/>
        </p:nvSpPr>
        <p:spPr bwMode="auto">
          <a:xfrm>
            <a:off x="10807487" y="4690505"/>
            <a:ext cx="434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39</a:t>
            </a:r>
          </a:p>
        </p:txBody>
      </p:sp>
      <p:sp>
        <p:nvSpPr>
          <p:cNvPr id="720" name="TextBox 719">
            <a:extLst>
              <a:ext uri="{FF2B5EF4-FFF2-40B4-BE49-F238E27FC236}">
                <a16:creationId xmlns:a16="http://schemas.microsoft.com/office/drawing/2014/main" id="{E48E3E3B-33F0-602A-B1FF-D4E2F5B38BD3}"/>
              </a:ext>
            </a:extLst>
          </p:cNvPr>
          <p:cNvSpPr txBox="1"/>
          <p:nvPr/>
        </p:nvSpPr>
        <p:spPr bwMode="auto">
          <a:xfrm>
            <a:off x="11126595" y="4690505"/>
            <a:ext cx="433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42</a:t>
            </a:r>
          </a:p>
        </p:txBody>
      </p:sp>
      <p:sp>
        <p:nvSpPr>
          <p:cNvPr id="721" name="TextBox 720">
            <a:extLst>
              <a:ext uri="{FF2B5EF4-FFF2-40B4-BE49-F238E27FC236}">
                <a16:creationId xmlns:a16="http://schemas.microsoft.com/office/drawing/2014/main" id="{C20F6F0C-9631-132A-284F-282A361265A5}"/>
              </a:ext>
            </a:extLst>
          </p:cNvPr>
          <p:cNvSpPr txBox="1"/>
          <p:nvPr/>
        </p:nvSpPr>
        <p:spPr bwMode="auto">
          <a:xfrm>
            <a:off x="11435988" y="4690505"/>
            <a:ext cx="442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latin typeface="Poppins" panose="00000500000000000000" pitchFamily="2" charset="0"/>
                <a:cs typeface="Poppins" panose="00000500000000000000" pitchFamily="2" charset="0"/>
              </a:rPr>
              <a:t>45</a:t>
            </a:r>
          </a:p>
        </p:txBody>
      </p:sp>
      <p:sp>
        <p:nvSpPr>
          <p:cNvPr id="722" name="TextBox 721">
            <a:extLst>
              <a:ext uri="{FF2B5EF4-FFF2-40B4-BE49-F238E27FC236}">
                <a16:creationId xmlns:a16="http://schemas.microsoft.com/office/drawing/2014/main" id="{D2ECC6FC-D91B-E459-3425-B857C1221293}"/>
              </a:ext>
            </a:extLst>
          </p:cNvPr>
          <p:cNvSpPr txBox="1"/>
          <p:nvPr/>
        </p:nvSpPr>
        <p:spPr bwMode="auto">
          <a:xfrm>
            <a:off x="6855427" y="4977938"/>
            <a:ext cx="47456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Mo</a:t>
            </a:r>
          </a:p>
        </p:txBody>
      </p:sp>
      <p:cxnSp>
        <p:nvCxnSpPr>
          <p:cNvPr id="723" name="Straight Connector 722">
            <a:extLst>
              <a:ext uri="{FF2B5EF4-FFF2-40B4-BE49-F238E27FC236}">
                <a16:creationId xmlns:a16="http://schemas.microsoft.com/office/drawing/2014/main" id="{B2097C97-362D-1539-7FBC-322DF6A0DD09}"/>
              </a:ext>
            </a:extLst>
          </p:cNvPr>
          <p:cNvCxnSpPr>
            <a:cxnSpLocks/>
          </p:cNvCxnSpPr>
          <p:nvPr/>
        </p:nvCxnSpPr>
        <p:spPr bwMode="auto">
          <a:xfrm flipV="1">
            <a:off x="8142905" y="3189047"/>
            <a:ext cx="0" cy="1453935"/>
          </a:xfrm>
          <a:prstGeom prst="line">
            <a:avLst/>
          </a:prstGeom>
          <a:noFill/>
          <a:ln w="28575" cap="flat" cmpd="sng" algn="ctr">
            <a:solidFill>
              <a:srgbClr val="455560"/>
            </a:solidFill>
            <a:prstDash val="sysDot"/>
            <a:round/>
            <a:headEnd type="none" w="med" len="med"/>
            <a:tailEnd type="none" w="med" len="med"/>
          </a:ln>
          <a:effectLst/>
        </p:spPr>
      </p:cxnSp>
      <p:cxnSp>
        <p:nvCxnSpPr>
          <p:cNvPr id="724" name="Straight Connector 723">
            <a:extLst>
              <a:ext uri="{FF2B5EF4-FFF2-40B4-BE49-F238E27FC236}">
                <a16:creationId xmlns:a16="http://schemas.microsoft.com/office/drawing/2014/main" id="{6D57B141-B026-CFF6-7677-3D800E9F1044}"/>
              </a:ext>
            </a:extLst>
          </p:cNvPr>
          <p:cNvCxnSpPr>
            <a:cxnSpLocks/>
          </p:cNvCxnSpPr>
          <p:nvPr/>
        </p:nvCxnSpPr>
        <p:spPr bwMode="auto">
          <a:xfrm flipV="1">
            <a:off x="9424858" y="3354406"/>
            <a:ext cx="0" cy="1300481"/>
          </a:xfrm>
          <a:prstGeom prst="line">
            <a:avLst/>
          </a:prstGeom>
          <a:noFill/>
          <a:ln w="28575" cap="flat" cmpd="sng" algn="ctr">
            <a:solidFill>
              <a:srgbClr val="455560"/>
            </a:solidFill>
            <a:prstDash val="sysDot"/>
            <a:round/>
            <a:headEnd type="none" w="med" len="med"/>
            <a:tailEnd type="none" w="med" len="med"/>
          </a:ln>
          <a:effectLst/>
        </p:spPr>
      </p:cxnSp>
      <p:sp>
        <p:nvSpPr>
          <p:cNvPr id="725" name="TextBox 724">
            <a:extLst>
              <a:ext uri="{FF2B5EF4-FFF2-40B4-BE49-F238E27FC236}">
                <a16:creationId xmlns:a16="http://schemas.microsoft.com/office/drawing/2014/main" id="{F5FF2B2C-4077-C117-B90F-0A58E02A66B7}"/>
              </a:ext>
            </a:extLst>
          </p:cNvPr>
          <p:cNvSpPr txBox="1"/>
          <p:nvPr/>
        </p:nvSpPr>
        <p:spPr bwMode="auto">
          <a:xfrm>
            <a:off x="7460269" y="2594836"/>
            <a:ext cx="13555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Aft>
                <a:spcPct val="0"/>
              </a:spcAft>
              <a:defRPr/>
            </a:pPr>
            <a:r>
              <a:rPr lang="en-US" sz="1200" dirty="0">
                <a:solidFill>
                  <a:schemeClr val="accent1"/>
                </a:solidFill>
                <a:latin typeface="Poppins" panose="00000500000000000000" pitchFamily="2" charset="0"/>
                <a:cs typeface="Poppins" panose="00000500000000000000" pitchFamily="2" charset="0"/>
              </a:rPr>
              <a:t>71 </a:t>
            </a:r>
            <a:br>
              <a:rPr lang="en-US" sz="1200" dirty="0">
                <a:solidFill>
                  <a:schemeClr val="accent1"/>
                </a:solidFill>
                <a:latin typeface="Poppins" panose="00000500000000000000" pitchFamily="2" charset="0"/>
                <a:cs typeface="Poppins" panose="00000500000000000000" pitchFamily="2" charset="0"/>
              </a:rPr>
            </a:br>
            <a:r>
              <a:rPr lang="en-US" sz="1200" dirty="0">
                <a:solidFill>
                  <a:schemeClr val="accent1"/>
                </a:solidFill>
                <a:latin typeface="Poppins" panose="00000500000000000000" pitchFamily="2" charset="0"/>
                <a:cs typeface="Poppins" panose="00000500000000000000" pitchFamily="2" charset="0"/>
              </a:rPr>
              <a:t>(95% CI: 64-77)</a:t>
            </a:r>
          </a:p>
        </p:txBody>
      </p:sp>
      <p:sp>
        <p:nvSpPr>
          <p:cNvPr id="726" name="TextBox 725">
            <a:extLst>
              <a:ext uri="{FF2B5EF4-FFF2-40B4-BE49-F238E27FC236}">
                <a16:creationId xmlns:a16="http://schemas.microsoft.com/office/drawing/2014/main" id="{D526842B-B920-C80A-D1BA-6EB05D0598B6}"/>
              </a:ext>
            </a:extLst>
          </p:cNvPr>
          <p:cNvSpPr txBox="1"/>
          <p:nvPr/>
        </p:nvSpPr>
        <p:spPr bwMode="auto">
          <a:xfrm>
            <a:off x="8765356" y="2756868"/>
            <a:ext cx="13555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Aft>
                <a:spcPct val="0"/>
              </a:spcAft>
              <a:defRPr/>
            </a:pPr>
            <a:r>
              <a:rPr lang="en-US" sz="1200" dirty="0">
                <a:solidFill>
                  <a:schemeClr val="accent1"/>
                </a:solidFill>
                <a:latin typeface="Poppins" panose="00000500000000000000" pitchFamily="2" charset="0"/>
                <a:cs typeface="Poppins" panose="00000500000000000000" pitchFamily="2" charset="0"/>
              </a:rPr>
              <a:t>63 </a:t>
            </a:r>
            <a:br>
              <a:rPr lang="en-US" sz="1200" dirty="0">
                <a:solidFill>
                  <a:schemeClr val="accent1"/>
                </a:solidFill>
                <a:latin typeface="Poppins" panose="00000500000000000000" pitchFamily="2" charset="0"/>
                <a:cs typeface="Poppins" panose="00000500000000000000" pitchFamily="2" charset="0"/>
              </a:rPr>
            </a:br>
            <a:r>
              <a:rPr lang="en-US" sz="1200" dirty="0">
                <a:solidFill>
                  <a:schemeClr val="accent1"/>
                </a:solidFill>
                <a:latin typeface="Poppins" panose="00000500000000000000" pitchFamily="2" charset="0"/>
                <a:cs typeface="Poppins" panose="00000500000000000000" pitchFamily="2" charset="0"/>
              </a:rPr>
              <a:t>(95% CI: 56-70)</a:t>
            </a:r>
          </a:p>
        </p:txBody>
      </p:sp>
      <p:sp>
        <p:nvSpPr>
          <p:cNvPr id="727" name="TextBox 726">
            <a:extLst>
              <a:ext uri="{FF2B5EF4-FFF2-40B4-BE49-F238E27FC236}">
                <a16:creationId xmlns:a16="http://schemas.microsoft.com/office/drawing/2014/main" id="{A26E920D-5418-3B2E-9D63-DA784DD918C5}"/>
              </a:ext>
            </a:extLst>
          </p:cNvPr>
          <p:cNvSpPr txBox="1"/>
          <p:nvPr/>
        </p:nvSpPr>
        <p:spPr bwMode="auto">
          <a:xfrm>
            <a:off x="9403426" y="3811628"/>
            <a:ext cx="16141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Aft>
                <a:spcPct val="0"/>
              </a:spcAft>
              <a:defRPr/>
            </a:pPr>
            <a:r>
              <a:rPr lang="en-US" sz="1200" dirty="0">
                <a:solidFill>
                  <a:schemeClr val="bg1">
                    <a:lumMod val="50000"/>
                  </a:schemeClr>
                </a:solidFill>
                <a:latin typeface="Poppins" panose="00000500000000000000" pitchFamily="2" charset="0"/>
                <a:cs typeface="Poppins" panose="00000500000000000000" pitchFamily="2" charset="0"/>
              </a:rPr>
              <a:t>15 </a:t>
            </a:r>
            <a:br>
              <a:rPr lang="en-US" sz="1200" dirty="0">
                <a:solidFill>
                  <a:schemeClr val="bg1">
                    <a:lumMod val="50000"/>
                  </a:schemeClr>
                </a:solidFill>
                <a:latin typeface="Poppins" panose="00000500000000000000" pitchFamily="2" charset="0"/>
                <a:cs typeface="Poppins" panose="00000500000000000000" pitchFamily="2" charset="0"/>
              </a:rPr>
            </a:br>
            <a:r>
              <a:rPr lang="en-US" sz="1200" dirty="0">
                <a:solidFill>
                  <a:schemeClr val="bg1">
                    <a:lumMod val="50000"/>
                  </a:schemeClr>
                </a:solidFill>
                <a:latin typeface="Poppins" panose="00000500000000000000" pitchFamily="2" charset="0"/>
                <a:cs typeface="Poppins" panose="00000500000000000000" pitchFamily="2" charset="0"/>
              </a:rPr>
              <a:t>(95% CI: 7-25)</a:t>
            </a:r>
          </a:p>
        </p:txBody>
      </p:sp>
      <p:sp>
        <p:nvSpPr>
          <p:cNvPr id="728" name="TextBox 727">
            <a:extLst>
              <a:ext uri="{FF2B5EF4-FFF2-40B4-BE49-F238E27FC236}">
                <a16:creationId xmlns:a16="http://schemas.microsoft.com/office/drawing/2014/main" id="{484ECADC-B35C-0AC4-D36F-8AE3C11138A2}"/>
              </a:ext>
            </a:extLst>
          </p:cNvPr>
          <p:cNvSpPr txBox="1"/>
          <p:nvPr/>
        </p:nvSpPr>
        <p:spPr bwMode="auto">
          <a:xfrm>
            <a:off x="8103545" y="3584591"/>
            <a:ext cx="1443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Aft>
                <a:spcPct val="0"/>
              </a:spcAft>
              <a:defRPr/>
            </a:pPr>
            <a:r>
              <a:rPr lang="en-US" sz="1200" dirty="0">
                <a:solidFill>
                  <a:schemeClr val="bg1">
                    <a:lumMod val="50000"/>
                  </a:schemeClr>
                </a:solidFill>
                <a:latin typeface="Poppins" panose="00000500000000000000" pitchFamily="2" charset="0"/>
                <a:cs typeface="Poppins" panose="00000500000000000000" pitchFamily="2" charset="0"/>
              </a:rPr>
              <a:t>24 </a:t>
            </a:r>
            <a:br>
              <a:rPr lang="en-US" sz="1200" dirty="0">
                <a:solidFill>
                  <a:schemeClr val="bg1">
                    <a:lumMod val="50000"/>
                  </a:schemeClr>
                </a:solidFill>
                <a:latin typeface="Poppins" panose="00000500000000000000" pitchFamily="2" charset="0"/>
                <a:cs typeface="Poppins" panose="00000500000000000000" pitchFamily="2" charset="0"/>
              </a:rPr>
            </a:br>
            <a:r>
              <a:rPr lang="en-US" sz="1200" dirty="0">
                <a:solidFill>
                  <a:schemeClr val="bg1">
                    <a:lumMod val="50000"/>
                  </a:schemeClr>
                </a:solidFill>
                <a:latin typeface="Poppins" panose="00000500000000000000" pitchFamily="2" charset="0"/>
                <a:cs typeface="Poppins" panose="00000500000000000000" pitchFamily="2" charset="0"/>
              </a:rPr>
              <a:t>(95% CI: 14-34)</a:t>
            </a:r>
          </a:p>
        </p:txBody>
      </p:sp>
      <p:sp>
        <p:nvSpPr>
          <p:cNvPr id="729" name="Freeform 247">
            <a:extLst>
              <a:ext uri="{FF2B5EF4-FFF2-40B4-BE49-F238E27FC236}">
                <a16:creationId xmlns:a16="http://schemas.microsoft.com/office/drawing/2014/main" id="{7529605E-0A72-DE95-04FD-E7EBA581FD7A}"/>
              </a:ext>
            </a:extLst>
          </p:cNvPr>
          <p:cNvSpPr/>
          <p:nvPr/>
        </p:nvSpPr>
        <p:spPr bwMode="auto">
          <a:xfrm>
            <a:off x="6908800" y="2587641"/>
            <a:ext cx="3086100" cy="1844675"/>
          </a:xfrm>
          <a:custGeom>
            <a:avLst/>
            <a:gdLst>
              <a:gd name="connsiteX0" fmla="*/ 3086100 w 3086100"/>
              <a:gd name="connsiteY0" fmla="*/ 1844675 h 1844675"/>
              <a:gd name="connsiteX1" fmla="*/ 2606675 w 3086100"/>
              <a:gd name="connsiteY1" fmla="*/ 1844675 h 1844675"/>
              <a:gd name="connsiteX2" fmla="*/ 2606675 w 3086100"/>
              <a:gd name="connsiteY2" fmla="*/ 1774825 h 1844675"/>
              <a:gd name="connsiteX3" fmla="*/ 1539875 w 3086100"/>
              <a:gd name="connsiteY3" fmla="*/ 1774825 h 1844675"/>
              <a:gd name="connsiteX4" fmla="*/ 1539875 w 3086100"/>
              <a:gd name="connsiteY4" fmla="*/ 1695450 h 1844675"/>
              <a:gd name="connsiteX5" fmla="*/ 1454150 w 3086100"/>
              <a:gd name="connsiteY5" fmla="*/ 1695450 h 1844675"/>
              <a:gd name="connsiteX6" fmla="*/ 1454150 w 3086100"/>
              <a:gd name="connsiteY6" fmla="*/ 1654175 h 1844675"/>
              <a:gd name="connsiteX7" fmla="*/ 1358900 w 3086100"/>
              <a:gd name="connsiteY7" fmla="*/ 1654175 h 1844675"/>
              <a:gd name="connsiteX8" fmla="*/ 1358900 w 3086100"/>
              <a:gd name="connsiteY8" fmla="*/ 1606550 h 1844675"/>
              <a:gd name="connsiteX9" fmla="*/ 1336675 w 3086100"/>
              <a:gd name="connsiteY9" fmla="*/ 1606550 h 1844675"/>
              <a:gd name="connsiteX10" fmla="*/ 1336675 w 3086100"/>
              <a:gd name="connsiteY10" fmla="*/ 1571625 h 1844675"/>
              <a:gd name="connsiteX11" fmla="*/ 1216025 w 3086100"/>
              <a:gd name="connsiteY11" fmla="*/ 1571625 h 1844675"/>
              <a:gd name="connsiteX12" fmla="*/ 1216025 w 3086100"/>
              <a:gd name="connsiteY12" fmla="*/ 1571625 h 1844675"/>
              <a:gd name="connsiteX13" fmla="*/ 1206500 w 3086100"/>
              <a:gd name="connsiteY13" fmla="*/ 1562100 h 1844675"/>
              <a:gd name="connsiteX14" fmla="*/ 1206500 w 3086100"/>
              <a:gd name="connsiteY14" fmla="*/ 1511300 h 1844675"/>
              <a:gd name="connsiteX15" fmla="*/ 1187450 w 3086100"/>
              <a:gd name="connsiteY15" fmla="*/ 1511300 h 1844675"/>
              <a:gd name="connsiteX16" fmla="*/ 1187450 w 3086100"/>
              <a:gd name="connsiteY16" fmla="*/ 1479550 h 1844675"/>
              <a:gd name="connsiteX17" fmla="*/ 1130300 w 3086100"/>
              <a:gd name="connsiteY17" fmla="*/ 1479550 h 1844675"/>
              <a:gd name="connsiteX18" fmla="*/ 1130300 w 3086100"/>
              <a:gd name="connsiteY18" fmla="*/ 1444625 h 1844675"/>
              <a:gd name="connsiteX19" fmla="*/ 1095375 w 3086100"/>
              <a:gd name="connsiteY19" fmla="*/ 1444625 h 1844675"/>
              <a:gd name="connsiteX20" fmla="*/ 1095375 w 3086100"/>
              <a:gd name="connsiteY20" fmla="*/ 1412875 h 1844675"/>
              <a:gd name="connsiteX21" fmla="*/ 987425 w 3086100"/>
              <a:gd name="connsiteY21" fmla="*/ 1412875 h 1844675"/>
              <a:gd name="connsiteX22" fmla="*/ 987425 w 3086100"/>
              <a:gd name="connsiteY22" fmla="*/ 1371600 h 1844675"/>
              <a:gd name="connsiteX23" fmla="*/ 949325 w 3086100"/>
              <a:gd name="connsiteY23" fmla="*/ 1371600 h 1844675"/>
              <a:gd name="connsiteX24" fmla="*/ 949325 w 3086100"/>
              <a:gd name="connsiteY24" fmla="*/ 1314450 h 1844675"/>
              <a:gd name="connsiteX25" fmla="*/ 927100 w 3086100"/>
              <a:gd name="connsiteY25" fmla="*/ 1314450 h 1844675"/>
              <a:gd name="connsiteX26" fmla="*/ 927100 w 3086100"/>
              <a:gd name="connsiteY26" fmla="*/ 1247775 h 1844675"/>
              <a:gd name="connsiteX27" fmla="*/ 787400 w 3086100"/>
              <a:gd name="connsiteY27" fmla="*/ 1247775 h 1844675"/>
              <a:gd name="connsiteX28" fmla="*/ 787400 w 3086100"/>
              <a:gd name="connsiteY28" fmla="*/ 1219200 h 1844675"/>
              <a:gd name="connsiteX29" fmla="*/ 749300 w 3086100"/>
              <a:gd name="connsiteY29" fmla="*/ 1219200 h 1844675"/>
              <a:gd name="connsiteX30" fmla="*/ 749300 w 3086100"/>
              <a:gd name="connsiteY30" fmla="*/ 1120775 h 1844675"/>
              <a:gd name="connsiteX31" fmla="*/ 749300 w 3086100"/>
              <a:gd name="connsiteY31" fmla="*/ 1120775 h 1844675"/>
              <a:gd name="connsiteX32" fmla="*/ 723900 w 3086100"/>
              <a:gd name="connsiteY32" fmla="*/ 1120775 h 1844675"/>
              <a:gd name="connsiteX33" fmla="*/ 723900 w 3086100"/>
              <a:gd name="connsiteY33" fmla="*/ 1098550 h 1844675"/>
              <a:gd name="connsiteX34" fmla="*/ 657225 w 3086100"/>
              <a:gd name="connsiteY34" fmla="*/ 1098550 h 1844675"/>
              <a:gd name="connsiteX35" fmla="*/ 657225 w 3086100"/>
              <a:gd name="connsiteY35" fmla="*/ 1066800 h 1844675"/>
              <a:gd name="connsiteX36" fmla="*/ 628650 w 3086100"/>
              <a:gd name="connsiteY36" fmla="*/ 1066800 h 1844675"/>
              <a:gd name="connsiteX37" fmla="*/ 628650 w 3086100"/>
              <a:gd name="connsiteY37" fmla="*/ 1035050 h 1844675"/>
              <a:gd name="connsiteX38" fmla="*/ 590550 w 3086100"/>
              <a:gd name="connsiteY38" fmla="*/ 1035050 h 1844675"/>
              <a:gd name="connsiteX39" fmla="*/ 590550 w 3086100"/>
              <a:gd name="connsiteY39" fmla="*/ 977900 h 1844675"/>
              <a:gd name="connsiteX40" fmla="*/ 565150 w 3086100"/>
              <a:gd name="connsiteY40" fmla="*/ 977900 h 1844675"/>
              <a:gd name="connsiteX41" fmla="*/ 565150 w 3086100"/>
              <a:gd name="connsiteY41" fmla="*/ 939800 h 1844675"/>
              <a:gd name="connsiteX42" fmla="*/ 565150 w 3086100"/>
              <a:gd name="connsiteY42" fmla="*/ 939800 h 1844675"/>
              <a:gd name="connsiteX43" fmla="*/ 565150 w 3086100"/>
              <a:gd name="connsiteY43" fmla="*/ 939800 h 1844675"/>
              <a:gd name="connsiteX44" fmla="*/ 533400 w 3086100"/>
              <a:gd name="connsiteY44" fmla="*/ 939800 h 1844675"/>
              <a:gd name="connsiteX45" fmla="*/ 533400 w 3086100"/>
              <a:gd name="connsiteY45" fmla="*/ 844550 h 1844675"/>
              <a:gd name="connsiteX46" fmla="*/ 485775 w 3086100"/>
              <a:gd name="connsiteY46" fmla="*/ 844550 h 1844675"/>
              <a:gd name="connsiteX47" fmla="*/ 485775 w 3086100"/>
              <a:gd name="connsiteY47" fmla="*/ 812800 h 1844675"/>
              <a:gd name="connsiteX48" fmla="*/ 485775 w 3086100"/>
              <a:gd name="connsiteY48" fmla="*/ 812800 h 1844675"/>
              <a:gd name="connsiteX49" fmla="*/ 466725 w 3086100"/>
              <a:gd name="connsiteY49" fmla="*/ 812800 h 1844675"/>
              <a:gd name="connsiteX50" fmla="*/ 466725 w 3086100"/>
              <a:gd name="connsiteY50" fmla="*/ 800100 h 1844675"/>
              <a:gd name="connsiteX51" fmla="*/ 431800 w 3086100"/>
              <a:gd name="connsiteY51" fmla="*/ 800100 h 1844675"/>
              <a:gd name="connsiteX52" fmla="*/ 431800 w 3086100"/>
              <a:gd name="connsiteY52" fmla="*/ 720725 h 1844675"/>
              <a:gd name="connsiteX53" fmla="*/ 415925 w 3086100"/>
              <a:gd name="connsiteY53" fmla="*/ 720725 h 1844675"/>
              <a:gd name="connsiteX54" fmla="*/ 415925 w 3086100"/>
              <a:gd name="connsiteY54" fmla="*/ 666750 h 1844675"/>
              <a:gd name="connsiteX55" fmla="*/ 415925 w 3086100"/>
              <a:gd name="connsiteY55" fmla="*/ 593725 h 1844675"/>
              <a:gd name="connsiteX56" fmla="*/ 390525 w 3086100"/>
              <a:gd name="connsiteY56" fmla="*/ 593725 h 1844675"/>
              <a:gd name="connsiteX57" fmla="*/ 390525 w 3086100"/>
              <a:gd name="connsiteY57" fmla="*/ 517525 h 1844675"/>
              <a:gd name="connsiteX58" fmla="*/ 346075 w 3086100"/>
              <a:gd name="connsiteY58" fmla="*/ 517525 h 1844675"/>
              <a:gd name="connsiteX59" fmla="*/ 346075 w 3086100"/>
              <a:gd name="connsiteY59" fmla="*/ 482600 h 1844675"/>
              <a:gd name="connsiteX60" fmla="*/ 314325 w 3086100"/>
              <a:gd name="connsiteY60" fmla="*/ 482600 h 1844675"/>
              <a:gd name="connsiteX61" fmla="*/ 314325 w 3086100"/>
              <a:gd name="connsiteY61" fmla="*/ 425450 h 1844675"/>
              <a:gd name="connsiteX62" fmla="*/ 279400 w 3086100"/>
              <a:gd name="connsiteY62" fmla="*/ 425450 h 1844675"/>
              <a:gd name="connsiteX63" fmla="*/ 279400 w 3086100"/>
              <a:gd name="connsiteY63" fmla="*/ 352425 h 1844675"/>
              <a:gd name="connsiteX64" fmla="*/ 279400 w 3086100"/>
              <a:gd name="connsiteY64" fmla="*/ 352425 h 1844675"/>
              <a:gd name="connsiteX65" fmla="*/ 260350 w 3086100"/>
              <a:gd name="connsiteY65" fmla="*/ 352425 h 1844675"/>
              <a:gd name="connsiteX66" fmla="*/ 260350 w 3086100"/>
              <a:gd name="connsiteY66" fmla="*/ 304800 h 1844675"/>
              <a:gd name="connsiteX67" fmla="*/ 238125 w 3086100"/>
              <a:gd name="connsiteY67" fmla="*/ 304800 h 1844675"/>
              <a:gd name="connsiteX68" fmla="*/ 238125 w 3086100"/>
              <a:gd name="connsiteY68" fmla="*/ 276225 h 1844675"/>
              <a:gd name="connsiteX69" fmla="*/ 187325 w 3086100"/>
              <a:gd name="connsiteY69" fmla="*/ 276225 h 1844675"/>
              <a:gd name="connsiteX70" fmla="*/ 187325 w 3086100"/>
              <a:gd name="connsiteY70" fmla="*/ 206375 h 1844675"/>
              <a:gd name="connsiteX71" fmla="*/ 139700 w 3086100"/>
              <a:gd name="connsiteY71" fmla="*/ 206375 h 1844675"/>
              <a:gd name="connsiteX72" fmla="*/ 139700 w 3086100"/>
              <a:gd name="connsiteY72" fmla="*/ 146050 h 1844675"/>
              <a:gd name="connsiteX73" fmla="*/ 101600 w 3086100"/>
              <a:gd name="connsiteY73" fmla="*/ 146050 h 1844675"/>
              <a:gd name="connsiteX74" fmla="*/ 101600 w 3086100"/>
              <a:gd name="connsiteY74" fmla="*/ 31750 h 1844675"/>
              <a:gd name="connsiteX75" fmla="*/ 47625 w 3086100"/>
              <a:gd name="connsiteY75" fmla="*/ 31750 h 1844675"/>
              <a:gd name="connsiteX76" fmla="*/ 47625 w 3086100"/>
              <a:gd name="connsiteY76" fmla="*/ 0 h 1844675"/>
              <a:gd name="connsiteX77" fmla="*/ 0 w 3086100"/>
              <a:gd name="connsiteY77" fmla="*/ 0 h 184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086100" h="1844675">
                <a:moveTo>
                  <a:pt x="3086100" y="1844675"/>
                </a:moveTo>
                <a:lnTo>
                  <a:pt x="2606675" y="1844675"/>
                </a:lnTo>
                <a:lnTo>
                  <a:pt x="2606675" y="1774825"/>
                </a:lnTo>
                <a:lnTo>
                  <a:pt x="1539875" y="1774825"/>
                </a:lnTo>
                <a:lnTo>
                  <a:pt x="1539875" y="1695450"/>
                </a:lnTo>
                <a:lnTo>
                  <a:pt x="1454150" y="1695450"/>
                </a:lnTo>
                <a:lnTo>
                  <a:pt x="1454150" y="1654175"/>
                </a:lnTo>
                <a:lnTo>
                  <a:pt x="1358900" y="1654175"/>
                </a:lnTo>
                <a:lnTo>
                  <a:pt x="1358900" y="1606550"/>
                </a:lnTo>
                <a:lnTo>
                  <a:pt x="1336675" y="1606550"/>
                </a:lnTo>
                <a:lnTo>
                  <a:pt x="1336675" y="1571625"/>
                </a:lnTo>
                <a:lnTo>
                  <a:pt x="1216025" y="1571625"/>
                </a:lnTo>
                <a:lnTo>
                  <a:pt x="1216025" y="1571625"/>
                </a:lnTo>
                <a:lnTo>
                  <a:pt x="1206500" y="1562100"/>
                </a:lnTo>
                <a:lnTo>
                  <a:pt x="1206500" y="1511300"/>
                </a:lnTo>
                <a:lnTo>
                  <a:pt x="1187450" y="1511300"/>
                </a:lnTo>
                <a:lnTo>
                  <a:pt x="1187450" y="1479550"/>
                </a:lnTo>
                <a:lnTo>
                  <a:pt x="1130300" y="1479550"/>
                </a:lnTo>
                <a:lnTo>
                  <a:pt x="1130300" y="1444625"/>
                </a:lnTo>
                <a:lnTo>
                  <a:pt x="1095375" y="1444625"/>
                </a:lnTo>
                <a:lnTo>
                  <a:pt x="1095375" y="1412875"/>
                </a:lnTo>
                <a:lnTo>
                  <a:pt x="987425" y="1412875"/>
                </a:lnTo>
                <a:lnTo>
                  <a:pt x="987425" y="1371600"/>
                </a:lnTo>
                <a:lnTo>
                  <a:pt x="949325" y="1371600"/>
                </a:lnTo>
                <a:lnTo>
                  <a:pt x="949325" y="1314450"/>
                </a:lnTo>
                <a:lnTo>
                  <a:pt x="927100" y="1314450"/>
                </a:lnTo>
                <a:lnTo>
                  <a:pt x="927100" y="1247775"/>
                </a:lnTo>
                <a:lnTo>
                  <a:pt x="787400" y="1247775"/>
                </a:lnTo>
                <a:lnTo>
                  <a:pt x="787400" y="1219200"/>
                </a:lnTo>
                <a:lnTo>
                  <a:pt x="749300" y="1219200"/>
                </a:lnTo>
                <a:lnTo>
                  <a:pt x="749300" y="1120775"/>
                </a:lnTo>
                <a:lnTo>
                  <a:pt x="749300" y="1120775"/>
                </a:lnTo>
                <a:lnTo>
                  <a:pt x="723900" y="1120775"/>
                </a:lnTo>
                <a:lnTo>
                  <a:pt x="723900" y="1098550"/>
                </a:lnTo>
                <a:lnTo>
                  <a:pt x="657225" y="1098550"/>
                </a:lnTo>
                <a:lnTo>
                  <a:pt x="657225" y="1066800"/>
                </a:lnTo>
                <a:lnTo>
                  <a:pt x="628650" y="1066800"/>
                </a:lnTo>
                <a:lnTo>
                  <a:pt x="628650" y="1035050"/>
                </a:lnTo>
                <a:lnTo>
                  <a:pt x="590550" y="1035050"/>
                </a:lnTo>
                <a:lnTo>
                  <a:pt x="590550" y="977900"/>
                </a:lnTo>
                <a:lnTo>
                  <a:pt x="565150" y="977900"/>
                </a:lnTo>
                <a:lnTo>
                  <a:pt x="565150" y="939800"/>
                </a:lnTo>
                <a:lnTo>
                  <a:pt x="565150" y="939800"/>
                </a:lnTo>
                <a:lnTo>
                  <a:pt x="565150" y="939800"/>
                </a:lnTo>
                <a:lnTo>
                  <a:pt x="533400" y="939800"/>
                </a:lnTo>
                <a:lnTo>
                  <a:pt x="533400" y="844550"/>
                </a:lnTo>
                <a:lnTo>
                  <a:pt x="485775" y="844550"/>
                </a:lnTo>
                <a:lnTo>
                  <a:pt x="485775" y="812800"/>
                </a:lnTo>
                <a:lnTo>
                  <a:pt x="485775" y="812800"/>
                </a:lnTo>
                <a:lnTo>
                  <a:pt x="466725" y="812800"/>
                </a:lnTo>
                <a:lnTo>
                  <a:pt x="466725" y="800100"/>
                </a:lnTo>
                <a:lnTo>
                  <a:pt x="431800" y="800100"/>
                </a:lnTo>
                <a:lnTo>
                  <a:pt x="431800" y="720725"/>
                </a:lnTo>
                <a:lnTo>
                  <a:pt x="415925" y="720725"/>
                </a:lnTo>
                <a:lnTo>
                  <a:pt x="415925" y="666750"/>
                </a:lnTo>
                <a:lnTo>
                  <a:pt x="415925" y="593725"/>
                </a:lnTo>
                <a:lnTo>
                  <a:pt x="390525" y="593725"/>
                </a:lnTo>
                <a:lnTo>
                  <a:pt x="390525" y="517525"/>
                </a:lnTo>
                <a:lnTo>
                  <a:pt x="346075" y="517525"/>
                </a:lnTo>
                <a:lnTo>
                  <a:pt x="346075" y="482600"/>
                </a:lnTo>
                <a:lnTo>
                  <a:pt x="314325" y="482600"/>
                </a:lnTo>
                <a:lnTo>
                  <a:pt x="314325" y="425450"/>
                </a:lnTo>
                <a:lnTo>
                  <a:pt x="279400" y="425450"/>
                </a:lnTo>
                <a:lnTo>
                  <a:pt x="279400" y="352425"/>
                </a:lnTo>
                <a:lnTo>
                  <a:pt x="279400" y="352425"/>
                </a:lnTo>
                <a:lnTo>
                  <a:pt x="260350" y="352425"/>
                </a:lnTo>
                <a:lnTo>
                  <a:pt x="260350" y="304800"/>
                </a:lnTo>
                <a:lnTo>
                  <a:pt x="238125" y="304800"/>
                </a:lnTo>
                <a:lnTo>
                  <a:pt x="238125" y="276225"/>
                </a:lnTo>
                <a:lnTo>
                  <a:pt x="187325" y="276225"/>
                </a:lnTo>
                <a:lnTo>
                  <a:pt x="187325" y="206375"/>
                </a:lnTo>
                <a:lnTo>
                  <a:pt x="139700" y="206375"/>
                </a:lnTo>
                <a:lnTo>
                  <a:pt x="139700" y="146050"/>
                </a:lnTo>
                <a:lnTo>
                  <a:pt x="101600" y="146050"/>
                </a:lnTo>
                <a:lnTo>
                  <a:pt x="101600" y="31750"/>
                </a:lnTo>
                <a:lnTo>
                  <a:pt x="47625" y="31750"/>
                </a:lnTo>
                <a:lnTo>
                  <a:pt x="47625" y="0"/>
                </a:lnTo>
                <a:lnTo>
                  <a:pt x="0" y="0"/>
                </a:lnTo>
              </a:path>
            </a:pathLst>
          </a:custGeom>
          <a:noFill/>
          <a:ln w="28575">
            <a:solidFill>
              <a:schemeClr val="bg1">
                <a:lumMod val="50000"/>
              </a:schemeClr>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730" name="Freeform 246">
            <a:extLst>
              <a:ext uri="{FF2B5EF4-FFF2-40B4-BE49-F238E27FC236}">
                <a16:creationId xmlns:a16="http://schemas.microsoft.com/office/drawing/2014/main" id="{36D87018-AA03-53B7-1E8F-DABF17F9BB28}"/>
              </a:ext>
            </a:extLst>
          </p:cNvPr>
          <p:cNvSpPr/>
          <p:nvPr/>
        </p:nvSpPr>
        <p:spPr bwMode="auto">
          <a:xfrm>
            <a:off x="6877050" y="2590816"/>
            <a:ext cx="4778375" cy="946150"/>
          </a:xfrm>
          <a:custGeom>
            <a:avLst/>
            <a:gdLst>
              <a:gd name="connsiteX0" fmla="*/ 4778375 w 4778375"/>
              <a:gd name="connsiteY0" fmla="*/ 946150 h 946150"/>
              <a:gd name="connsiteX1" fmla="*/ 4076700 w 4778375"/>
              <a:gd name="connsiteY1" fmla="*/ 946150 h 946150"/>
              <a:gd name="connsiteX2" fmla="*/ 4076700 w 4778375"/>
              <a:gd name="connsiteY2" fmla="*/ 895350 h 946150"/>
              <a:gd name="connsiteX3" fmla="*/ 3641725 w 4778375"/>
              <a:gd name="connsiteY3" fmla="*/ 895350 h 946150"/>
              <a:gd name="connsiteX4" fmla="*/ 3641725 w 4778375"/>
              <a:gd name="connsiteY4" fmla="*/ 860425 h 946150"/>
              <a:gd name="connsiteX5" fmla="*/ 3505200 w 4778375"/>
              <a:gd name="connsiteY5" fmla="*/ 860425 h 946150"/>
              <a:gd name="connsiteX6" fmla="*/ 3505200 w 4778375"/>
              <a:gd name="connsiteY6" fmla="*/ 825500 h 946150"/>
              <a:gd name="connsiteX7" fmla="*/ 2835275 w 4778375"/>
              <a:gd name="connsiteY7" fmla="*/ 825500 h 946150"/>
              <a:gd name="connsiteX8" fmla="*/ 2835275 w 4778375"/>
              <a:gd name="connsiteY8" fmla="*/ 800100 h 946150"/>
              <a:gd name="connsiteX9" fmla="*/ 2682875 w 4778375"/>
              <a:gd name="connsiteY9" fmla="*/ 800100 h 946150"/>
              <a:gd name="connsiteX10" fmla="*/ 2682875 w 4778375"/>
              <a:gd name="connsiteY10" fmla="*/ 768350 h 946150"/>
              <a:gd name="connsiteX11" fmla="*/ 2403475 w 4778375"/>
              <a:gd name="connsiteY11" fmla="*/ 768350 h 946150"/>
              <a:gd name="connsiteX12" fmla="*/ 2403475 w 4778375"/>
              <a:gd name="connsiteY12" fmla="*/ 768350 h 946150"/>
              <a:gd name="connsiteX13" fmla="*/ 2403475 w 4778375"/>
              <a:gd name="connsiteY13" fmla="*/ 742950 h 946150"/>
              <a:gd name="connsiteX14" fmla="*/ 2359025 w 4778375"/>
              <a:gd name="connsiteY14" fmla="*/ 742950 h 946150"/>
              <a:gd name="connsiteX15" fmla="*/ 2359025 w 4778375"/>
              <a:gd name="connsiteY15" fmla="*/ 727075 h 946150"/>
              <a:gd name="connsiteX16" fmla="*/ 2178050 w 4778375"/>
              <a:gd name="connsiteY16" fmla="*/ 727075 h 946150"/>
              <a:gd name="connsiteX17" fmla="*/ 2178050 w 4778375"/>
              <a:gd name="connsiteY17" fmla="*/ 708025 h 946150"/>
              <a:gd name="connsiteX18" fmla="*/ 1765300 w 4778375"/>
              <a:gd name="connsiteY18" fmla="*/ 708025 h 946150"/>
              <a:gd name="connsiteX19" fmla="*/ 1765300 w 4778375"/>
              <a:gd name="connsiteY19" fmla="*/ 708025 h 946150"/>
              <a:gd name="connsiteX20" fmla="*/ 1765300 w 4778375"/>
              <a:gd name="connsiteY20" fmla="*/ 676275 h 946150"/>
              <a:gd name="connsiteX21" fmla="*/ 1511300 w 4778375"/>
              <a:gd name="connsiteY21" fmla="*/ 676275 h 946150"/>
              <a:gd name="connsiteX22" fmla="*/ 1511300 w 4778375"/>
              <a:gd name="connsiteY22" fmla="*/ 638175 h 946150"/>
              <a:gd name="connsiteX23" fmla="*/ 1406525 w 4778375"/>
              <a:gd name="connsiteY23" fmla="*/ 638175 h 946150"/>
              <a:gd name="connsiteX24" fmla="*/ 1406525 w 4778375"/>
              <a:gd name="connsiteY24" fmla="*/ 609600 h 946150"/>
              <a:gd name="connsiteX25" fmla="*/ 1304925 w 4778375"/>
              <a:gd name="connsiteY25" fmla="*/ 609600 h 946150"/>
              <a:gd name="connsiteX26" fmla="*/ 1304925 w 4778375"/>
              <a:gd name="connsiteY26" fmla="*/ 600075 h 946150"/>
              <a:gd name="connsiteX27" fmla="*/ 1165225 w 4778375"/>
              <a:gd name="connsiteY27" fmla="*/ 600075 h 946150"/>
              <a:gd name="connsiteX28" fmla="*/ 1165225 w 4778375"/>
              <a:gd name="connsiteY28" fmla="*/ 568325 h 946150"/>
              <a:gd name="connsiteX29" fmla="*/ 822325 w 4778375"/>
              <a:gd name="connsiteY29" fmla="*/ 568325 h 946150"/>
              <a:gd name="connsiteX30" fmla="*/ 822325 w 4778375"/>
              <a:gd name="connsiteY30" fmla="*/ 549275 h 946150"/>
              <a:gd name="connsiteX31" fmla="*/ 777875 w 4778375"/>
              <a:gd name="connsiteY31" fmla="*/ 549275 h 946150"/>
              <a:gd name="connsiteX32" fmla="*/ 777875 w 4778375"/>
              <a:gd name="connsiteY32" fmla="*/ 549275 h 946150"/>
              <a:gd name="connsiteX33" fmla="*/ 777875 w 4778375"/>
              <a:gd name="connsiteY33" fmla="*/ 533400 h 946150"/>
              <a:gd name="connsiteX34" fmla="*/ 612775 w 4778375"/>
              <a:gd name="connsiteY34" fmla="*/ 533400 h 946150"/>
              <a:gd name="connsiteX35" fmla="*/ 612775 w 4778375"/>
              <a:gd name="connsiteY35" fmla="*/ 533400 h 946150"/>
              <a:gd name="connsiteX36" fmla="*/ 612775 w 4778375"/>
              <a:gd name="connsiteY36" fmla="*/ 514350 h 946150"/>
              <a:gd name="connsiteX37" fmla="*/ 549275 w 4778375"/>
              <a:gd name="connsiteY37" fmla="*/ 514350 h 946150"/>
              <a:gd name="connsiteX38" fmla="*/ 549275 w 4778375"/>
              <a:gd name="connsiteY38" fmla="*/ 504825 h 946150"/>
              <a:gd name="connsiteX39" fmla="*/ 466725 w 4778375"/>
              <a:gd name="connsiteY39" fmla="*/ 504825 h 946150"/>
              <a:gd name="connsiteX40" fmla="*/ 466725 w 4778375"/>
              <a:gd name="connsiteY40" fmla="*/ 482600 h 946150"/>
              <a:gd name="connsiteX41" fmla="*/ 434975 w 4778375"/>
              <a:gd name="connsiteY41" fmla="*/ 482600 h 946150"/>
              <a:gd name="connsiteX42" fmla="*/ 434975 w 4778375"/>
              <a:gd name="connsiteY42" fmla="*/ 482600 h 946150"/>
              <a:gd name="connsiteX43" fmla="*/ 434975 w 4778375"/>
              <a:gd name="connsiteY43" fmla="*/ 450850 h 946150"/>
              <a:gd name="connsiteX44" fmla="*/ 330200 w 4778375"/>
              <a:gd name="connsiteY44" fmla="*/ 450850 h 946150"/>
              <a:gd name="connsiteX45" fmla="*/ 330200 w 4778375"/>
              <a:gd name="connsiteY45" fmla="*/ 438150 h 946150"/>
              <a:gd name="connsiteX46" fmla="*/ 295275 w 4778375"/>
              <a:gd name="connsiteY46" fmla="*/ 438150 h 946150"/>
              <a:gd name="connsiteX47" fmla="*/ 295275 w 4778375"/>
              <a:gd name="connsiteY47" fmla="*/ 438150 h 946150"/>
              <a:gd name="connsiteX48" fmla="*/ 295275 w 4778375"/>
              <a:gd name="connsiteY48" fmla="*/ 415925 h 946150"/>
              <a:gd name="connsiteX49" fmla="*/ 225425 w 4778375"/>
              <a:gd name="connsiteY49" fmla="*/ 415925 h 946150"/>
              <a:gd name="connsiteX50" fmla="*/ 225425 w 4778375"/>
              <a:gd name="connsiteY50" fmla="*/ 393700 h 946150"/>
              <a:gd name="connsiteX51" fmla="*/ 193675 w 4778375"/>
              <a:gd name="connsiteY51" fmla="*/ 393700 h 946150"/>
              <a:gd name="connsiteX52" fmla="*/ 193675 w 4778375"/>
              <a:gd name="connsiteY52" fmla="*/ 393700 h 946150"/>
              <a:gd name="connsiteX53" fmla="*/ 177800 w 4778375"/>
              <a:gd name="connsiteY53" fmla="*/ 377825 h 946150"/>
              <a:gd name="connsiteX54" fmla="*/ 177800 w 4778375"/>
              <a:gd name="connsiteY54" fmla="*/ 349250 h 946150"/>
              <a:gd name="connsiteX55" fmla="*/ 171450 w 4778375"/>
              <a:gd name="connsiteY55" fmla="*/ 342900 h 946150"/>
              <a:gd name="connsiteX56" fmla="*/ 171450 w 4778375"/>
              <a:gd name="connsiteY56" fmla="*/ 307975 h 946150"/>
              <a:gd name="connsiteX57" fmla="*/ 155575 w 4778375"/>
              <a:gd name="connsiteY57" fmla="*/ 307975 h 946150"/>
              <a:gd name="connsiteX58" fmla="*/ 155575 w 4778375"/>
              <a:gd name="connsiteY58" fmla="*/ 184150 h 946150"/>
              <a:gd name="connsiteX59" fmla="*/ 142875 w 4778375"/>
              <a:gd name="connsiteY59" fmla="*/ 184150 h 946150"/>
              <a:gd name="connsiteX60" fmla="*/ 142875 w 4778375"/>
              <a:gd name="connsiteY60" fmla="*/ 133350 h 946150"/>
              <a:gd name="connsiteX61" fmla="*/ 127000 w 4778375"/>
              <a:gd name="connsiteY61" fmla="*/ 133350 h 946150"/>
              <a:gd name="connsiteX62" fmla="*/ 127000 w 4778375"/>
              <a:gd name="connsiteY62" fmla="*/ 73025 h 946150"/>
              <a:gd name="connsiteX63" fmla="*/ 127000 w 4778375"/>
              <a:gd name="connsiteY63" fmla="*/ 73025 h 946150"/>
              <a:gd name="connsiteX64" fmla="*/ 104775 w 4778375"/>
              <a:gd name="connsiteY64" fmla="*/ 73025 h 946150"/>
              <a:gd name="connsiteX65" fmla="*/ 92075 w 4778375"/>
              <a:gd name="connsiteY65" fmla="*/ 73025 h 946150"/>
              <a:gd name="connsiteX66" fmla="*/ 92075 w 4778375"/>
              <a:gd name="connsiteY66" fmla="*/ 73025 h 946150"/>
              <a:gd name="connsiteX67" fmla="*/ 92075 w 4778375"/>
              <a:gd name="connsiteY67" fmla="*/ 47625 h 946150"/>
              <a:gd name="connsiteX68" fmla="*/ 47625 w 4778375"/>
              <a:gd name="connsiteY68" fmla="*/ 47625 h 946150"/>
              <a:gd name="connsiteX69" fmla="*/ 47625 w 4778375"/>
              <a:gd name="connsiteY69" fmla="*/ 0 h 946150"/>
              <a:gd name="connsiteX70" fmla="*/ 0 w 4778375"/>
              <a:gd name="connsiteY70" fmla="*/ 0 h 946150"/>
              <a:gd name="connsiteX0" fmla="*/ 4778375 w 4778375"/>
              <a:gd name="connsiteY0" fmla="*/ 946150 h 946150"/>
              <a:gd name="connsiteX1" fmla="*/ 4076700 w 4778375"/>
              <a:gd name="connsiteY1" fmla="*/ 946150 h 946150"/>
              <a:gd name="connsiteX2" fmla="*/ 4076700 w 4778375"/>
              <a:gd name="connsiteY2" fmla="*/ 895350 h 946150"/>
              <a:gd name="connsiteX3" fmla="*/ 3641725 w 4778375"/>
              <a:gd name="connsiteY3" fmla="*/ 895350 h 946150"/>
              <a:gd name="connsiteX4" fmla="*/ 3641725 w 4778375"/>
              <a:gd name="connsiteY4" fmla="*/ 860425 h 946150"/>
              <a:gd name="connsiteX5" fmla="*/ 3505200 w 4778375"/>
              <a:gd name="connsiteY5" fmla="*/ 860425 h 946150"/>
              <a:gd name="connsiteX6" fmla="*/ 3505200 w 4778375"/>
              <a:gd name="connsiteY6" fmla="*/ 825500 h 946150"/>
              <a:gd name="connsiteX7" fmla="*/ 2835275 w 4778375"/>
              <a:gd name="connsiteY7" fmla="*/ 825500 h 946150"/>
              <a:gd name="connsiteX8" fmla="*/ 2835275 w 4778375"/>
              <a:gd name="connsiteY8" fmla="*/ 800100 h 946150"/>
              <a:gd name="connsiteX9" fmla="*/ 2682875 w 4778375"/>
              <a:gd name="connsiteY9" fmla="*/ 800100 h 946150"/>
              <a:gd name="connsiteX10" fmla="*/ 2682875 w 4778375"/>
              <a:gd name="connsiteY10" fmla="*/ 768350 h 946150"/>
              <a:gd name="connsiteX11" fmla="*/ 2403475 w 4778375"/>
              <a:gd name="connsiteY11" fmla="*/ 768350 h 946150"/>
              <a:gd name="connsiteX12" fmla="*/ 2403475 w 4778375"/>
              <a:gd name="connsiteY12" fmla="*/ 768350 h 946150"/>
              <a:gd name="connsiteX13" fmla="*/ 2403475 w 4778375"/>
              <a:gd name="connsiteY13" fmla="*/ 742950 h 946150"/>
              <a:gd name="connsiteX14" fmla="*/ 2359025 w 4778375"/>
              <a:gd name="connsiteY14" fmla="*/ 742950 h 946150"/>
              <a:gd name="connsiteX15" fmla="*/ 2359025 w 4778375"/>
              <a:gd name="connsiteY15" fmla="*/ 727075 h 946150"/>
              <a:gd name="connsiteX16" fmla="*/ 2178050 w 4778375"/>
              <a:gd name="connsiteY16" fmla="*/ 727075 h 946150"/>
              <a:gd name="connsiteX17" fmla="*/ 2178050 w 4778375"/>
              <a:gd name="connsiteY17" fmla="*/ 708025 h 946150"/>
              <a:gd name="connsiteX18" fmla="*/ 1765300 w 4778375"/>
              <a:gd name="connsiteY18" fmla="*/ 708025 h 946150"/>
              <a:gd name="connsiteX19" fmla="*/ 1765300 w 4778375"/>
              <a:gd name="connsiteY19" fmla="*/ 708025 h 946150"/>
              <a:gd name="connsiteX20" fmla="*/ 1765300 w 4778375"/>
              <a:gd name="connsiteY20" fmla="*/ 676275 h 946150"/>
              <a:gd name="connsiteX21" fmla="*/ 1511300 w 4778375"/>
              <a:gd name="connsiteY21" fmla="*/ 676275 h 946150"/>
              <a:gd name="connsiteX22" fmla="*/ 1511300 w 4778375"/>
              <a:gd name="connsiteY22" fmla="*/ 638175 h 946150"/>
              <a:gd name="connsiteX23" fmla="*/ 1406525 w 4778375"/>
              <a:gd name="connsiteY23" fmla="*/ 638175 h 946150"/>
              <a:gd name="connsiteX24" fmla="*/ 1406525 w 4778375"/>
              <a:gd name="connsiteY24" fmla="*/ 609600 h 946150"/>
              <a:gd name="connsiteX25" fmla="*/ 1304925 w 4778375"/>
              <a:gd name="connsiteY25" fmla="*/ 609600 h 946150"/>
              <a:gd name="connsiteX26" fmla="*/ 1304925 w 4778375"/>
              <a:gd name="connsiteY26" fmla="*/ 600075 h 946150"/>
              <a:gd name="connsiteX27" fmla="*/ 1165225 w 4778375"/>
              <a:gd name="connsiteY27" fmla="*/ 600075 h 946150"/>
              <a:gd name="connsiteX28" fmla="*/ 1165225 w 4778375"/>
              <a:gd name="connsiteY28" fmla="*/ 568325 h 946150"/>
              <a:gd name="connsiteX29" fmla="*/ 822325 w 4778375"/>
              <a:gd name="connsiteY29" fmla="*/ 568325 h 946150"/>
              <a:gd name="connsiteX30" fmla="*/ 822325 w 4778375"/>
              <a:gd name="connsiteY30" fmla="*/ 549275 h 946150"/>
              <a:gd name="connsiteX31" fmla="*/ 777875 w 4778375"/>
              <a:gd name="connsiteY31" fmla="*/ 549275 h 946150"/>
              <a:gd name="connsiteX32" fmla="*/ 777875 w 4778375"/>
              <a:gd name="connsiteY32" fmla="*/ 549275 h 946150"/>
              <a:gd name="connsiteX33" fmla="*/ 777875 w 4778375"/>
              <a:gd name="connsiteY33" fmla="*/ 533400 h 946150"/>
              <a:gd name="connsiteX34" fmla="*/ 612775 w 4778375"/>
              <a:gd name="connsiteY34" fmla="*/ 533400 h 946150"/>
              <a:gd name="connsiteX35" fmla="*/ 612775 w 4778375"/>
              <a:gd name="connsiteY35" fmla="*/ 533400 h 946150"/>
              <a:gd name="connsiteX36" fmla="*/ 612775 w 4778375"/>
              <a:gd name="connsiteY36" fmla="*/ 514350 h 946150"/>
              <a:gd name="connsiteX37" fmla="*/ 549275 w 4778375"/>
              <a:gd name="connsiteY37" fmla="*/ 514350 h 946150"/>
              <a:gd name="connsiteX38" fmla="*/ 549275 w 4778375"/>
              <a:gd name="connsiteY38" fmla="*/ 504825 h 946150"/>
              <a:gd name="connsiteX39" fmla="*/ 466725 w 4778375"/>
              <a:gd name="connsiteY39" fmla="*/ 504825 h 946150"/>
              <a:gd name="connsiteX40" fmla="*/ 466725 w 4778375"/>
              <a:gd name="connsiteY40" fmla="*/ 482600 h 946150"/>
              <a:gd name="connsiteX41" fmla="*/ 434975 w 4778375"/>
              <a:gd name="connsiteY41" fmla="*/ 482600 h 946150"/>
              <a:gd name="connsiteX42" fmla="*/ 434975 w 4778375"/>
              <a:gd name="connsiteY42" fmla="*/ 482600 h 946150"/>
              <a:gd name="connsiteX43" fmla="*/ 434975 w 4778375"/>
              <a:gd name="connsiteY43" fmla="*/ 450850 h 946150"/>
              <a:gd name="connsiteX44" fmla="*/ 330200 w 4778375"/>
              <a:gd name="connsiteY44" fmla="*/ 450850 h 946150"/>
              <a:gd name="connsiteX45" fmla="*/ 330200 w 4778375"/>
              <a:gd name="connsiteY45" fmla="*/ 438150 h 946150"/>
              <a:gd name="connsiteX46" fmla="*/ 295275 w 4778375"/>
              <a:gd name="connsiteY46" fmla="*/ 438150 h 946150"/>
              <a:gd name="connsiteX47" fmla="*/ 295275 w 4778375"/>
              <a:gd name="connsiteY47" fmla="*/ 438150 h 946150"/>
              <a:gd name="connsiteX48" fmla="*/ 295275 w 4778375"/>
              <a:gd name="connsiteY48" fmla="*/ 415925 h 946150"/>
              <a:gd name="connsiteX49" fmla="*/ 225425 w 4778375"/>
              <a:gd name="connsiteY49" fmla="*/ 415925 h 946150"/>
              <a:gd name="connsiteX50" fmla="*/ 225425 w 4778375"/>
              <a:gd name="connsiteY50" fmla="*/ 393700 h 946150"/>
              <a:gd name="connsiteX51" fmla="*/ 193675 w 4778375"/>
              <a:gd name="connsiteY51" fmla="*/ 393700 h 946150"/>
              <a:gd name="connsiteX52" fmla="*/ 193675 w 4778375"/>
              <a:gd name="connsiteY52" fmla="*/ 374650 h 946150"/>
              <a:gd name="connsiteX53" fmla="*/ 177800 w 4778375"/>
              <a:gd name="connsiteY53" fmla="*/ 377825 h 946150"/>
              <a:gd name="connsiteX54" fmla="*/ 177800 w 4778375"/>
              <a:gd name="connsiteY54" fmla="*/ 349250 h 946150"/>
              <a:gd name="connsiteX55" fmla="*/ 171450 w 4778375"/>
              <a:gd name="connsiteY55" fmla="*/ 342900 h 946150"/>
              <a:gd name="connsiteX56" fmla="*/ 171450 w 4778375"/>
              <a:gd name="connsiteY56" fmla="*/ 307975 h 946150"/>
              <a:gd name="connsiteX57" fmla="*/ 155575 w 4778375"/>
              <a:gd name="connsiteY57" fmla="*/ 307975 h 946150"/>
              <a:gd name="connsiteX58" fmla="*/ 155575 w 4778375"/>
              <a:gd name="connsiteY58" fmla="*/ 184150 h 946150"/>
              <a:gd name="connsiteX59" fmla="*/ 142875 w 4778375"/>
              <a:gd name="connsiteY59" fmla="*/ 184150 h 946150"/>
              <a:gd name="connsiteX60" fmla="*/ 142875 w 4778375"/>
              <a:gd name="connsiteY60" fmla="*/ 133350 h 946150"/>
              <a:gd name="connsiteX61" fmla="*/ 127000 w 4778375"/>
              <a:gd name="connsiteY61" fmla="*/ 133350 h 946150"/>
              <a:gd name="connsiteX62" fmla="*/ 127000 w 4778375"/>
              <a:gd name="connsiteY62" fmla="*/ 73025 h 946150"/>
              <a:gd name="connsiteX63" fmla="*/ 127000 w 4778375"/>
              <a:gd name="connsiteY63" fmla="*/ 73025 h 946150"/>
              <a:gd name="connsiteX64" fmla="*/ 104775 w 4778375"/>
              <a:gd name="connsiteY64" fmla="*/ 73025 h 946150"/>
              <a:gd name="connsiteX65" fmla="*/ 92075 w 4778375"/>
              <a:gd name="connsiteY65" fmla="*/ 73025 h 946150"/>
              <a:gd name="connsiteX66" fmla="*/ 92075 w 4778375"/>
              <a:gd name="connsiteY66" fmla="*/ 73025 h 946150"/>
              <a:gd name="connsiteX67" fmla="*/ 92075 w 4778375"/>
              <a:gd name="connsiteY67" fmla="*/ 47625 h 946150"/>
              <a:gd name="connsiteX68" fmla="*/ 47625 w 4778375"/>
              <a:gd name="connsiteY68" fmla="*/ 47625 h 946150"/>
              <a:gd name="connsiteX69" fmla="*/ 47625 w 4778375"/>
              <a:gd name="connsiteY69" fmla="*/ 0 h 946150"/>
              <a:gd name="connsiteX70" fmla="*/ 0 w 4778375"/>
              <a:gd name="connsiteY70" fmla="*/ 0 h 946150"/>
              <a:gd name="connsiteX0" fmla="*/ 4778375 w 4778375"/>
              <a:gd name="connsiteY0" fmla="*/ 946150 h 946150"/>
              <a:gd name="connsiteX1" fmla="*/ 4076700 w 4778375"/>
              <a:gd name="connsiteY1" fmla="*/ 946150 h 946150"/>
              <a:gd name="connsiteX2" fmla="*/ 4076700 w 4778375"/>
              <a:gd name="connsiteY2" fmla="*/ 895350 h 946150"/>
              <a:gd name="connsiteX3" fmla="*/ 3641725 w 4778375"/>
              <a:gd name="connsiteY3" fmla="*/ 895350 h 946150"/>
              <a:gd name="connsiteX4" fmla="*/ 3641725 w 4778375"/>
              <a:gd name="connsiteY4" fmla="*/ 860425 h 946150"/>
              <a:gd name="connsiteX5" fmla="*/ 3505200 w 4778375"/>
              <a:gd name="connsiteY5" fmla="*/ 860425 h 946150"/>
              <a:gd name="connsiteX6" fmla="*/ 3505200 w 4778375"/>
              <a:gd name="connsiteY6" fmla="*/ 825500 h 946150"/>
              <a:gd name="connsiteX7" fmla="*/ 2835275 w 4778375"/>
              <a:gd name="connsiteY7" fmla="*/ 825500 h 946150"/>
              <a:gd name="connsiteX8" fmla="*/ 2835275 w 4778375"/>
              <a:gd name="connsiteY8" fmla="*/ 800100 h 946150"/>
              <a:gd name="connsiteX9" fmla="*/ 2682875 w 4778375"/>
              <a:gd name="connsiteY9" fmla="*/ 800100 h 946150"/>
              <a:gd name="connsiteX10" fmla="*/ 2682875 w 4778375"/>
              <a:gd name="connsiteY10" fmla="*/ 768350 h 946150"/>
              <a:gd name="connsiteX11" fmla="*/ 2403475 w 4778375"/>
              <a:gd name="connsiteY11" fmla="*/ 768350 h 946150"/>
              <a:gd name="connsiteX12" fmla="*/ 2403475 w 4778375"/>
              <a:gd name="connsiteY12" fmla="*/ 768350 h 946150"/>
              <a:gd name="connsiteX13" fmla="*/ 2403475 w 4778375"/>
              <a:gd name="connsiteY13" fmla="*/ 742950 h 946150"/>
              <a:gd name="connsiteX14" fmla="*/ 2359025 w 4778375"/>
              <a:gd name="connsiteY14" fmla="*/ 742950 h 946150"/>
              <a:gd name="connsiteX15" fmla="*/ 2359025 w 4778375"/>
              <a:gd name="connsiteY15" fmla="*/ 727075 h 946150"/>
              <a:gd name="connsiteX16" fmla="*/ 2178050 w 4778375"/>
              <a:gd name="connsiteY16" fmla="*/ 727075 h 946150"/>
              <a:gd name="connsiteX17" fmla="*/ 2178050 w 4778375"/>
              <a:gd name="connsiteY17" fmla="*/ 708025 h 946150"/>
              <a:gd name="connsiteX18" fmla="*/ 1765300 w 4778375"/>
              <a:gd name="connsiteY18" fmla="*/ 708025 h 946150"/>
              <a:gd name="connsiteX19" fmla="*/ 1765300 w 4778375"/>
              <a:gd name="connsiteY19" fmla="*/ 708025 h 946150"/>
              <a:gd name="connsiteX20" fmla="*/ 1765300 w 4778375"/>
              <a:gd name="connsiteY20" fmla="*/ 676275 h 946150"/>
              <a:gd name="connsiteX21" fmla="*/ 1511300 w 4778375"/>
              <a:gd name="connsiteY21" fmla="*/ 676275 h 946150"/>
              <a:gd name="connsiteX22" fmla="*/ 1511300 w 4778375"/>
              <a:gd name="connsiteY22" fmla="*/ 638175 h 946150"/>
              <a:gd name="connsiteX23" fmla="*/ 1406525 w 4778375"/>
              <a:gd name="connsiteY23" fmla="*/ 638175 h 946150"/>
              <a:gd name="connsiteX24" fmla="*/ 1406525 w 4778375"/>
              <a:gd name="connsiteY24" fmla="*/ 609600 h 946150"/>
              <a:gd name="connsiteX25" fmla="*/ 1304925 w 4778375"/>
              <a:gd name="connsiteY25" fmla="*/ 609600 h 946150"/>
              <a:gd name="connsiteX26" fmla="*/ 1304925 w 4778375"/>
              <a:gd name="connsiteY26" fmla="*/ 600075 h 946150"/>
              <a:gd name="connsiteX27" fmla="*/ 1165225 w 4778375"/>
              <a:gd name="connsiteY27" fmla="*/ 600075 h 946150"/>
              <a:gd name="connsiteX28" fmla="*/ 1165225 w 4778375"/>
              <a:gd name="connsiteY28" fmla="*/ 568325 h 946150"/>
              <a:gd name="connsiteX29" fmla="*/ 822325 w 4778375"/>
              <a:gd name="connsiteY29" fmla="*/ 568325 h 946150"/>
              <a:gd name="connsiteX30" fmla="*/ 822325 w 4778375"/>
              <a:gd name="connsiteY30" fmla="*/ 549275 h 946150"/>
              <a:gd name="connsiteX31" fmla="*/ 777875 w 4778375"/>
              <a:gd name="connsiteY31" fmla="*/ 549275 h 946150"/>
              <a:gd name="connsiteX32" fmla="*/ 777875 w 4778375"/>
              <a:gd name="connsiteY32" fmla="*/ 549275 h 946150"/>
              <a:gd name="connsiteX33" fmla="*/ 777875 w 4778375"/>
              <a:gd name="connsiteY33" fmla="*/ 533400 h 946150"/>
              <a:gd name="connsiteX34" fmla="*/ 612775 w 4778375"/>
              <a:gd name="connsiteY34" fmla="*/ 533400 h 946150"/>
              <a:gd name="connsiteX35" fmla="*/ 612775 w 4778375"/>
              <a:gd name="connsiteY35" fmla="*/ 533400 h 946150"/>
              <a:gd name="connsiteX36" fmla="*/ 612775 w 4778375"/>
              <a:gd name="connsiteY36" fmla="*/ 514350 h 946150"/>
              <a:gd name="connsiteX37" fmla="*/ 549275 w 4778375"/>
              <a:gd name="connsiteY37" fmla="*/ 514350 h 946150"/>
              <a:gd name="connsiteX38" fmla="*/ 549275 w 4778375"/>
              <a:gd name="connsiteY38" fmla="*/ 504825 h 946150"/>
              <a:gd name="connsiteX39" fmla="*/ 466725 w 4778375"/>
              <a:gd name="connsiteY39" fmla="*/ 504825 h 946150"/>
              <a:gd name="connsiteX40" fmla="*/ 466725 w 4778375"/>
              <a:gd name="connsiteY40" fmla="*/ 482600 h 946150"/>
              <a:gd name="connsiteX41" fmla="*/ 434975 w 4778375"/>
              <a:gd name="connsiteY41" fmla="*/ 482600 h 946150"/>
              <a:gd name="connsiteX42" fmla="*/ 434975 w 4778375"/>
              <a:gd name="connsiteY42" fmla="*/ 482600 h 946150"/>
              <a:gd name="connsiteX43" fmla="*/ 434975 w 4778375"/>
              <a:gd name="connsiteY43" fmla="*/ 450850 h 946150"/>
              <a:gd name="connsiteX44" fmla="*/ 330200 w 4778375"/>
              <a:gd name="connsiteY44" fmla="*/ 450850 h 946150"/>
              <a:gd name="connsiteX45" fmla="*/ 330200 w 4778375"/>
              <a:gd name="connsiteY45" fmla="*/ 438150 h 946150"/>
              <a:gd name="connsiteX46" fmla="*/ 295275 w 4778375"/>
              <a:gd name="connsiteY46" fmla="*/ 438150 h 946150"/>
              <a:gd name="connsiteX47" fmla="*/ 295275 w 4778375"/>
              <a:gd name="connsiteY47" fmla="*/ 438150 h 946150"/>
              <a:gd name="connsiteX48" fmla="*/ 295275 w 4778375"/>
              <a:gd name="connsiteY48" fmla="*/ 415925 h 946150"/>
              <a:gd name="connsiteX49" fmla="*/ 225425 w 4778375"/>
              <a:gd name="connsiteY49" fmla="*/ 415925 h 946150"/>
              <a:gd name="connsiteX50" fmla="*/ 225425 w 4778375"/>
              <a:gd name="connsiteY50" fmla="*/ 393700 h 946150"/>
              <a:gd name="connsiteX51" fmla="*/ 193675 w 4778375"/>
              <a:gd name="connsiteY51" fmla="*/ 393700 h 946150"/>
              <a:gd name="connsiteX52" fmla="*/ 193675 w 4778375"/>
              <a:gd name="connsiteY52" fmla="*/ 374650 h 946150"/>
              <a:gd name="connsiteX53" fmla="*/ 177800 w 4778375"/>
              <a:gd name="connsiteY53" fmla="*/ 371475 h 946150"/>
              <a:gd name="connsiteX54" fmla="*/ 177800 w 4778375"/>
              <a:gd name="connsiteY54" fmla="*/ 349250 h 946150"/>
              <a:gd name="connsiteX55" fmla="*/ 171450 w 4778375"/>
              <a:gd name="connsiteY55" fmla="*/ 342900 h 946150"/>
              <a:gd name="connsiteX56" fmla="*/ 171450 w 4778375"/>
              <a:gd name="connsiteY56" fmla="*/ 307975 h 946150"/>
              <a:gd name="connsiteX57" fmla="*/ 155575 w 4778375"/>
              <a:gd name="connsiteY57" fmla="*/ 307975 h 946150"/>
              <a:gd name="connsiteX58" fmla="*/ 155575 w 4778375"/>
              <a:gd name="connsiteY58" fmla="*/ 184150 h 946150"/>
              <a:gd name="connsiteX59" fmla="*/ 142875 w 4778375"/>
              <a:gd name="connsiteY59" fmla="*/ 184150 h 946150"/>
              <a:gd name="connsiteX60" fmla="*/ 142875 w 4778375"/>
              <a:gd name="connsiteY60" fmla="*/ 133350 h 946150"/>
              <a:gd name="connsiteX61" fmla="*/ 127000 w 4778375"/>
              <a:gd name="connsiteY61" fmla="*/ 133350 h 946150"/>
              <a:gd name="connsiteX62" fmla="*/ 127000 w 4778375"/>
              <a:gd name="connsiteY62" fmla="*/ 73025 h 946150"/>
              <a:gd name="connsiteX63" fmla="*/ 127000 w 4778375"/>
              <a:gd name="connsiteY63" fmla="*/ 73025 h 946150"/>
              <a:gd name="connsiteX64" fmla="*/ 104775 w 4778375"/>
              <a:gd name="connsiteY64" fmla="*/ 73025 h 946150"/>
              <a:gd name="connsiteX65" fmla="*/ 92075 w 4778375"/>
              <a:gd name="connsiteY65" fmla="*/ 73025 h 946150"/>
              <a:gd name="connsiteX66" fmla="*/ 92075 w 4778375"/>
              <a:gd name="connsiteY66" fmla="*/ 73025 h 946150"/>
              <a:gd name="connsiteX67" fmla="*/ 92075 w 4778375"/>
              <a:gd name="connsiteY67" fmla="*/ 47625 h 946150"/>
              <a:gd name="connsiteX68" fmla="*/ 47625 w 4778375"/>
              <a:gd name="connsiteY68" fmla="*/ 47625 h 946150"/>
              <a:gd name="connsiteX69" fmla="*/ 47625 w 4778375"/>
              <a:gd name="connsiteY69" fmla="*/ 0 h 946150"/>
              <a:gd name="connsiteX70" fmla="*/ 0 w 4778375"/>
              <a:gd name="connsiteY70" fmla="*/ 0 h 94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778375" h="946150">
                <a:moveTo>
                  <a:pt x="4778375" y="946150"/>
                </a:moveTo>
                <a:lnTo>
                  <a:pt x="4076700" y="946150"/>
                </a:lnTo>
                <a:lnTo>
                  <a:pt x="4076700" y="895350"/>
                </a:lnTo>
                <a:lnTo>
                  <a:pt x="3641725" y="895350"/>
                </a:lnTo>
                <a:lnTo>
                  <a:pt x="3641725" y="860425"/>
                </a:lnTo>
                <a:lnTo>
                  <a:pt x="3505200" y="860425"/>
                </a:lnTo>
                <a:lnTo>
                  <a:pt x="3505200" y="825500"/>
                </a:lnTo>
                <a:lnTo>
                  <a:pt x="2835275" y="825500"/>
                </a:lnTo>
                <a:lnTo>
                  <a:pt x="2835275" y="800100"/>
                </a:lnTo>
                <a:lnTo>
                  <a:pt x="2682875" y="800100"/>
                </a:lnTo>
                <a:lnTo>
                  <a:pt x="2682875" y="768350"/>
                </a:lnTo>
                <a:lnTo>
                  <a:pt x="2403475" y="768350"/>
                </a:lnTo>
                <a:lnTo>
                  <a:pt x="2403475" y="768350"/>
                </a:lnTo>
                <a:lnTo>
                  <a:pt x="2403475" y="742950"/>
                </a:lnTo>
                <a:lnTo>
                  <a:pt x="2359025" y="742950"/>
                </a:lnTo>
                <a:lnTo>
                  <a:pt x="2359025" y="727075"/>
                </a:lnTo>
                <a:lnTo>
                  <a:pt x="2178050" y="727075"/>
                </a:lnTo>
                <a:lnTo>
                  <a:pt x="2178050" y="708025"/>
                </a:lnTo>
                <a:lnTo>
                  <a:pt x="1765300" y="708025"/>
                </a:lnTo>
                <a:lnTo>
                  <a:pt x="1765300" y="708025"/>
                </a:lnTo>
                <a:lnTo>
                  <a:pt x="1765300" y="676275"/>
                </a:lnTo>
                <a:lnTo>
                  <a:pt x="1511300" y="676275"/>
                </a:lnTo>
                <a:lnTo>
                  <a:pt x="1511300" y="638175"/>
                </a:lnTo>
                <a:lnTo>
                  <a:pt x="1406525" y="638175"/>
                </a:lnTo>
                <a:lnTo>
                  <a:pt x="1406525" y="609600"/>
                </a:lnTo>
                <a:lnTo>
                  <a:pt x="1304925" y="609600"/>
                </a:lnTo>
                <a:lnTo>
                  <a:pt x="1304925" y="600075"/>
                </a:lnTo>
                <a:lnTo>
                  <a:pt x="1165225" y="600075"/>
                </a:lnTo>
                <a:lnTo>
                  <a:pt x="1165225" y="568325"/>
                </a:lnTo>
                <a:lnTo>
                  <a:pt x="822325" y="568325"/>
                </a:lnTo>
                <a:lnTo>
                  <a:pt x="822325" y="549275"/>
                </a:lnTo>
                <a:lnTo>
                  <a:pt x="777875" y="549275"/>
                </a:lnTo>
                <a:lnTo>
                  <a:pt x="777875" y="549275"/>
                </a:lnTo>
                <a:lnTo>
                  <a:pt x="777875" y="533400"/>
                </a:lnTo>
                <a:lnTo>
                  <a:pt x="612775" y="533400"/>
                </a:lnTo>
                <a:lnTo>
                  <a:pt x="612775" y="533400"/>
                </a:lnTo>
                <a:lnTo>
                  <a:pt x="612775" y="514350"/>
                </a:lnTo>
                <a:lnTo>
                  <a:pt x="549275" y="514350"/>
                </a:lnTo>
                <a:lnTo>
                  <a:pt x="549275" y="504825"/>
                </a:lnTo>
                <a:lnTo>
                  <a:pt x="466725" y="504825"/>
                </a:lnTo>
                <a:lnTo>
                  <a:pt x="466725" y="482600"/>
                </a:lnTo>
                <a:lnTo>
                  <a:pt x="434975" y="482600"/>
                </a:lnTo>
                <a:lnTo>
                  <a:pt x="434975" y="482600"/>
                </a:lnTo>
                <a:lnTo>
                  <a:pt x="434975" y="450850"/>
                </a:lnTo>
                <a:lnTo>
                  <a:pt x="330200" y="450850"/>
                </a:lnTo>
                <a:lnTo>
                  <a:pt x="330200" y="438150"/>
                </a:lnTo>
                <a:lnTo>
                  <a:pt x="295275" y="438150"/>
                </a:lnTo>
                <a:lnTo>
                  <a:pt x="295275" y="438150"/>
                </a:lnTo>
                <a:lnTo>
                  <a:pt x="295275" y="415925"/>
                </a:lnTo>
                <a:lnTo>
                  <a:pt x="225425" y="415925"/>
                </a:lnTo>
                <a:lnTo>
                  <a:pt x="225425" y="393700"/>
                </a:lnTo>
                <a:lnTo>
                  <a:pt x="193675" y="393700"/>
                </a:lnTo>
                <a:lnTo>
                  <a:pt x="193675" y="374650"/>
                </a:lnTo>
                <a:lnTo>
                  <a:pt x="177800" y="371475"/>
                </a:lnTo>
                <a:lnTo>
                  <a:pt x="177800" y="349250"/>
                </a:lnTo>
                <a:lnTo>
                  <a:pt x="171450" y="342900"/>
                </a:lnTo>
                <a:lnTo>
                  <a:pt x="171450" y="307975"/>
                </a:lnTo>
                <a:lnTo>
                  <a:pt x="155575" y="307975"/>
                </a:lnTo>
                <a:lnTo>
                  <a:pt x="155575" y="184150"/>
                </a:lnTo>
                <a:lnTo>
                  <a:pt x="142875" y="184150"/>
                </a:lnTo>
                <a:lnTo>
                  <a:pt x="142875" y="133350"/>
                </a:lnTo>
                <a:lnTo>
                  <a:pt x="127000" y="133350"/>
                </a:lnTo>
                <a:lnTo>
                  <a:pt x="127000" y="73025"/>
                </a:lnTo>
                <a:lnTo>
                  <a:pt x="127000" y="73025"/>
                </a:lnTo>
                <a:lnTo>
                  <a:pt x="104775" y="73025"/>
                </a:lnTo>
                <a:lnTo>
                  <a:pt x="92075" y="73025"/>
                </a:lnTo>
                <a:lnTo>
                  <a:pt x="92075" y="73025"/>
                </a:lnTo>
                <a:lnTo>
                  <a:pt x="92075" y="47625"/>
                </a:lnTo>
                <a:lnTo>
                  <a:pt x="47625" y="47625"/>
                </a:lnTo>
                <a:lnTo>
                  <a:pt x="47625" y="0"/>
                </a:lnTo>
                <a:lnTo>
                  <a:pt x="0" y="0"/>
                </a:lnTo>
              </a:path>
            </a:pathLst>
          </a:custGeom>
          <a:noFill/>
          <a:ln w="28575">
            <a:solidFill>
              <a:schemeClr val="accent1"/>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731" name="TextBox 730">
            <a:extLst>
              <a:ext uri="{FF2B5EF4-FFF2-40B4-BE49-F238E27FC236}">
                <a16:creationId xmlns:a16="http://schemas.microsoft.com/office/drawing/2014/main" id="{054BFB47-1E1F-08A9-DE50-2624CFFFE903}"/>
              </a:ext>
            </a:extLst>
          </p:cNvPr>
          <p:cNvSpPr txBox="1"/>
          <p:nvPr/>
        </p:nvSpPr>
        <p:spPr bwMode="auto">
          <a:xfrm>
            <a:off x="7036838" y="2819231"/>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rgbClr val="015873"/>
                </a:solidFill>
                <a:latin typeface="Poppins" panose="00000500000000000000" pitchFamily="2" charset="0"/>
                <a:cs typeface="Poppins" panose="00000500000000000000" pitchFamily="2" charset="0"/>
              </a:rPr>
              <a:t>+</a:t>
            </a:r>
          </a:p>
        </p:txBody>
      </p:sp>
      <p:grpSp>
        <p:nvGrpSpPr>
          <p:cNvPr id="732" name="Group 731">
            <a:extLst>
              <a:ext uri="{FF2B5EF4-FFF2-40B4-BE49-F238E27FC236}">
                <a16:creationId xmlns:a16="http://schemas.microsoft.com/office/drawing/2014/main" id="{A99015DF-FC3B-BD38-523F-8E5F588D48DD}"/>
              </a:ext>
            </a:extLst>
          </p:cNvPr>
          <p:cNvGrpSpPr/>
          <p:nvPr/>
        </p:nvGrpSpPr>
        <p:grpSpPr>
          <a:xfrm>
            <a:off x="7160916" y="2897293"/>
            <a:ext cx="4607808" cy="822133"/>
            <a:chOff x="7160916" y="3156698"/>
            <a:chExt cx="4607808" cy="822133"/>
          </a:xfrm>
        </p:grpSpPr>
        <p:sp>
          <p:nvSpPr>
            <p:cNvPr id="733" name="TextBox 732">
              <a:extLst>
                <a:ext uri="{FF2B5EF4-FFF2-40B4-BE49-F238E27FC236}">
                  <a16:creationId xmlns:a16="http://schemas.microsoft.com/office/drawing/2014/main" id="{2588AAE2-51F9-F083-867A-4D7B96354F70}"/>
                </a:ext>
              </a:extLst>
            </p:cNvPr>
            <p:cNvSpPr txBox="1"/>
            <p:nvPr/>
          </p:nvSpPr>
          <p:spPr bwMode="auto">
            <a:xfrm>
              <a:off x="7160916" y="3156698"/>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34" name="TextBox 733">
              <a:extLst>
                <a:ext uri="{FF2B5EF4-FFF2-40B4-BE49-F238E27FC236}">
                  <a16:creationId xmlns:a16="http://schemas.microsoft.com/office/drawing/2014/main" id="{24696BFD-FBC5-7D5F-AA68-025F29FE029A}"/>
                </a:ext>
              </a:extLst>
            </p:cNvPr>
            <p:cNvSpPr txBox="1"/>
            <p:nvPr/>
          </p:nvSpPr>
          <p:spPr bwMode="auto">
            <a:xfrm>
              <a:off x="7350760" y="3212365"/>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35" name="TextBox 734">
              <a:extLst>
                <a:ext uri="{FF2B5EF4-FFF2-40B4-BE49-F238E27FC236}">
                  <a16:creationId xmlns:a16="http://schemas.microsoft.com/office/drawing/2014/main" id="{DEACFE32-5654-96C2-E441-F1AD6057A514}"/>
                </a:ext>
              </a:extLst>
            </p:cNvPr>
            <p:cNvSpPr txBox="1"/>
            <p:nvPr/>
          </p:nvSpPr>
          <p:spPr bwMode="auto">
            <a:xfrm>
              <a:off x="7218909" y="3174850"/>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36" name="TextBox 735">
              <a:extLst>
                <a:ext uri="{FF2B5EF4-FFF2-40B4-BE49-F238E27FC236}">
                  <a16:creationId xmlns:a16="http://schemas.microsoft.com/office/drawing/2014/main" id="{141C8819-7A85-1F99-2DBD-55F713B91360}"/>
                </a:ext>
              </a:extLst>
            </p:cNvPr>
            <p:cNvSpPr txBox="1"/>
            <p:nvPr/>
          </p:nvSpPr>
          <p:spPr bwMode="auto">
            <a:xfrm>
              <a:off x="7375036" y="3230877"/>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37" name="TextBox 736">
              <a:extLst>
                <a:ext uri="{FF2B5EF4-FFF2-40B4-BE49-F238E27FC236}">
                  <a16:creationId xmlns:a16="http://schemas.microsoft.com/office/drawing/2014/main" id="{65E5E0F6-8A3B-2191-D0A4-31F885A57F22}"/>
                </a:ext>
              </a:extLst>
            </p:cNvPr>
            <p:cNvSpPr txBox="1"/>
            <p:nvPr/>
          </p:nvSpPr>
          <p:spPr bwMode="auto">
            <a:xfrm>
              <a:off x="7638561" y="3270675"/>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38" name="TextBox 737">
              <a:extLst>
                <a:ext uri="{FF2B5EF4-FFF2-40B4-BE49-F238E27FC236}">
                  <a16:creationId xmlns:a16="http://schemas.microsoft.com/office/drawing/2014/main" id="{2039F44E-8807-5127-4223-6DF8F28A2A1B}"/>
                </a:ext>
              </a:extLst>
            </p:cNvPr>
            <p:cNvSpPr txBox="1"/>
            <p:nvPr/>
          </p:nvSpPr>
          <p:spPr bwMode="auto">
            <a:xfrm>
              <a:off x="7546486" y="3247866"/>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39" name="TextBox 738">
              <a:extLst>
                <a:ext uri="{FF2B5EF4-FFF2-40B4-BE49-F238E27FC236}">
                  <a16:creationId xmlns:a16="http://schemas.microsoft.com/office/drawing/2014/main" id="{D00336E9-0090-A03E-1A4C-9F4738A2FE79}"/>
                </a:ext>
              </a:extLst>
            </p:cNvPr>
            <p:cNvSpPr txBox="1"/>
            <p:nvPr/>
          </p:nvSpPr>
          <p:spPr bwMode="auto">
            <a:xfrm>
              <a:off x="7565039" y="3250996"/>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40" name="TextBox 739">
              <a:extLst>
                <a:ext uri="{FF2B5EF4-FFF2-40B4-BE49-F238E27FC236}">
                  <a16:creationId xmlns:a16="http://schemas.microsoft.com/office/drawing/2014/main" id="{2029C5BA-4DB3-C82F-D2C5-C2B2D234ED05}"/>
                </a:ext>
              </a:extLst>
            </p:cNvPr>
            <p:cNvSpPr txBox="1"/>
            <p:nvPr/>
          </p:nvSpPr>
          <p:spPr bwMode="auto">
            <a:xfrm>
              <a:off x="7581973" y="3257528"/>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41" name="TextBox 740">
              <a:extLst>
                <a:ext uri="{FF2B5EF4-FFF2-40B4-BE49-F238E27FC236}">
                  <a16:creationId xmlns:a16="http://schemas.microsoft.com/office/drawing/2014/main" id="{C61F2407-773E-DD4A-71CF-7E01066F8BCD}"/>
                </a:ext>
              </a:extLst>
            </p:cNvPr>
            <p:cNvSpPr txBox="1"/>
            <p:nvPr/>
          </p:nvSpPr>
          <p:spPr bwMode="auto">
            <a:xfrm>
              <a:off x="7715323" y="3270675"/>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42" name="TextBox 741">
              <a:extLst>
                <a:ext uri="{FF2B5EF4-FFF2-40B4-BE49-F238E27FC236}">
                  <a16:creationId xmlns:a16="http://schemas.microsoft.com/office/drawing/2014/main" id="{5FC4718B-6860-0404-3DA4-27D05FF54B13}"/>
                </a:ext>
              </a:extLst>
            </p:cNvPr>
            <p:cNvSpPr txBox="1"/>
            <p:nvPr/>
          </p:nvSpPr>
          <p:spPr bwMode="auto">
            <a:xfrm>
              <a:off x="7915348" y="3282118"/>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43" name="TextBox 742">
              <a:extLst>
                <a:ext uri="{FF2B5EF4-FFF2-40B4-BE49-F238E27FC236}">
                  <a16:creationId xmlns:a16="http://schemas.microsoft.com/office/drawing/2014/main" id="{E9B6D079-1F04-1829-340F-B0F132529253}"/>
                </a:ext>
              </a:extLst>
            </p:cNvPr>
            <p:cNvSpPr txBox="1"/>
            <p:nvPr/>
          </p:nvSpPr>
          <p:spPr bwMode="auto">
            <a:xfrm>
              <a:off x="7940748" y="3286683"/>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44" name="TextBox 743">
              <a:extLst>
                <a:ext uri="{FF2B5EF4-FFF2-40B4-BE49-F238E27FC236}">
                  <a16:creationId xmlns:a16="http://schemas.microsoft.com/office/drawing/2014/main" id="{EE0EB212-5282-2B84-B714-D24FAFD67BDA}"/>
                </a:ext>
              </a:extLst>
            </p:cNvPr>
            <p:cNvSpPr txBox="1"/>
            <p:nvPr/>
          </p:nvSpPr>
          <p:spPr bwMode="auto">
            <a:xfrm>
              <a:off x="7759773" y="3270675"/>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45" name="TextBox 744">
              <a:extLst>
                <a:ext uri="{FF2B5EF4-FFF2-40B4-BE49-F238E27FC236}">
                  <a16:creationId xmlns:a16="http://schemas.microsoft.com/office/drawing/2014/main" id="{8FB7A301-7BE3-8685-A8A7-CE6F22512755}"/>
                </a:ext>
              </a:extLst>
            </p:cNvPr>
            <p:cNvSpPr txBox="1"/>
            <p:nvPr/>
          </p:nvSpPr>
          <p:spPr bwMode="auto">
            <a:xfrm>
              <a:off x="7740723" y="3270675"/>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46" name="TextBox 745">
              <a:extLst>
                <a:ext uri="{FF2B5EF4-FFF2-40B4-BE49-F238E27FC236}">
                  <a16:creationId xmlns:a16="http://schemas.microsoft.com/office/drawing/2014/main" id="{B610F596-034E-D381-9B41-7FEFA2499F74}"/>
                </a:ext>
              </a:extLst>
            </p:cNvPr>
            <p:cNvSpPr txBox="1"/>
            <p:nvPr/>
          </p:nvSpPr>
          <p:spPr bwMode="auto">
            <a:xfrm>
              <a:off x="8083623" y="3305990"/>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47" name="TextBox 746">
              <a:extLst>
                <a:ext uri="{FF2B5EF4-FFF2-40B4-BE49-F238E27FC236}">
                  <a16:creationId xmlns:a16="http://schemas.microsoft.com/office/drawing/2014/main" id="{76167406-2BFC-131E-9389-9F0EB0D087DE}"/>
                </a:ext>
              </a:extLst>
            </p:cNvPr>
            <p:cNvSpPr txBox="1"/>
            <p:nvPr/>
          </p:nvSpPr>
          <p:spPr bwMode="auto">
            <a:xfrm>
              <a:off x="8105848" y="3305990"/>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48" name="TextBox 747">
              <a:extLst>
                <a:ext uri="{FF2B5EF4-FFF2-40B4-BE49-F238E27FC236}">
                  <a16:creationId xmlns:a16="http://schemas.microsoft.com/office/drawing/2014/main" id="{15590C35-2C37-F67F-7DF0-BF459D5DB2BA}"/>
                </a:ext>
              </a:extLst>
            </p:cNvPr>
            <p:cNvSpPr txBox="1"/>
            <p:nvPr/>
          </p:nvSpPr>
          <p:spPr bwMode="auto">
            <a:xfrm>
              <a:off x="8131248" y="3304073"/>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49" name="TextBox 748">
              <a:extLst>
                <a:ext uri="{FF2B5EF4-FFF2-40B4-BE49-F238E27FC236}">
                  <a16:creationId xmlns:a16="http://schemas.microsoft.com/office/drawing/2014/main" id="{E29F2DC3-2663-9971-71AF-E7525D6D3F56}"/>
                </a:ext>
              </a:extLst>
            </p:cNvPr>
            <p:cNvSpPr txBox="1"/>
            <p:nvPr/>
          </p:nvSpPr>
          <p:spPr bwMode="auto">
            <a:xfrm>
              <a:off x="8261423" y="3349970"/>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50" name="TextBox 749">
              <a:extLst>
                <a:ext uri="{FF2B5EF4-FFF2-40B4-BE49-F238E27FC236}">
                  <a16:creationId xmlns:a16="http://schemas.microsoft.com/office/drawing/2014/main" id="{331F3CF9-B8B4-D9E0-8353-96CE0AB21AC7}"/>
                </a:ext>
              </a:extLst>
            </p:cNvPr>
            <p:cNvSpPr txBox="1"/>
            <p:nvPr/>
          </p:nvSpPr>
          <p:spPr bwMode="auto">
            <a:xfrm>
              <a:off x="8296348" y="3354499"/>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51" name="TextBox 750">
              <a:extLst>
                <a:ext uri="{FF2B5EF4-FFF2-40B4-BE49-F238E27FC236}">
                  <a16:creationId xmlns:a16="http://schemas.microsoft.com/office/drawing/2014/main" id="{F2741D0B-249D-648D-8FFE-AE65A7A1E36F}"/>
                </a:ext>
              </a:extLst>
            </p:cNvPr>
            <p:cNvSpPr txBox="1"/>
            <p:nvPr/>
          </p:nvSpPr>
          <p:spPr bwMode="auto">
            <a:xfrm>
              <a:off x="8324923" y="3370374"/>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52" name="TextBox 751">
              <a:extLst>
                <a:ext uri="{FF2B5EF4-FFF2-40B4-BE49-F238E27FC236}">
                  <a16:creationId xmlns:a16="http://schemas.microsoft.com/office/drawing/2014/main" id="{1597D446-A31F-33CF-1CB0-22D3F1CB37F5}"/>
                </a:ext>
              </a:extLst>
            </p:cNvPr>
            <p:cNvSpPr txBox="1"/>
            <p:nvPr/>
          </p:nvSpPr>
          <p:spPr bwMode="auto">
            <a:xfrm>
              <a:off x="8524948" y="3387506"/>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53" name="TextBox 752">
              <a:extLst>
                <a:ext uri="{FF2B5EF4-FFF2-40B4-BE49-F238E27FC236}">
                  <a16:creationId xmlns:a16="http://schemas.microsoft.com/office/drawing/2014/main" id="{70F48D15-EF87-3E35-BFE3-70F5C60500BF}"/>
                </a:ext>
              </a:extLst>
            </p:cNvPr>
            <p:cNvSpPr txBox="1"/>
            <p:nvPr/>
          </p:nvSpPr>
          <p:spPr bwMode="auto">
            <a:xfrm>
              <a:off x="8699573" y="3399420"/>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54" name="TextBox 753">
              <a:extLst>
                <a:ext uri="{FF2B5EF4-FFF2-40B4-BE49-F238E27FC236}">
                  <a16:creationId xmlns:a16="http://schemas.microsoft.com/office/drawing/2014/main" id="{87D158EF-2A4D-152A-02D8-6EF76D8B406A}"/>
                </a:ext>
              </a:extLst>
            </p:cNvPr>
            <p:cNvSpPr txBox="1"/>
            <p:nvPr/>
          </p:nvSpPr>
          <p:spPr bwMode="auto">
            <a:xfrm>
              <a:off x="8899598" y="3406556"/>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55" name="TextBox 754">
              <a:extLst>
                <a:ext uri="{FF2B5EF4-FFF2-40B4-BE49-F238E27FC236}">
                  <a16:creationId xmlns:a16="http://schemas.microsoft.com/office/drawing/2014/main" id="{05272579-3DB0-CC1F-269D-11ECB865CE6C}"/>
                </a:ext>
              </a:extLst>
            </p:cNvPr>
            <p:cNvSpPr txBox="1"/>
            <p:nvPr/>
          </p:nvSpPr>
          <p:spPr bwMode="auto">
            <a:xfrm>
              <a:off x="8931348" y="3413039"/>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56" name="TextBox 755">
              <a:extLst>
                <a:ext uri="{FF2B5EF4-FFF2-40B4-BE49-F238E27FC236}">
                  <a16:creationId xmlns:a16="http://schemas.microsoft.com/office/drawing/2014/main" id="{FE2F1F18-BAD3-25CF-C4E0-3BB996C715FE}"/>
                </a:ext>
              </a:extLst>
            </p:cNvPr>
            <p:cNvSpPr txBox="1"/>
            <p:nvPr/>
          </p:nvSpPr>
          <p:spPr bwMode="auto">
            <a:xfrm>
              <a:off x="8718623" y="3397918"/>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57" name="TextBox 756">
              <a:extLst>
                <a:ext uri="{FF2B5EF4-FFF2-40B4-BE49-F238E27FC236}">
                  <a16:creationId xmlns:a16="http://schemas.microsoft.com/office/drawing/2014/main" id="{5462A747-D425-4A51-D3A9-7B5B851E19A4}"/>
                </a:ext>
              </a:extLst>
            </p:cNvPr>
            <p:cNvSpPr txBox="1"/>
            <p:nvPr/>
          </p:nvSpPr>
          <p:spPr bwMode="auto">
            <a:xfrm>
              <a:off x="8820223" y="3397031"/>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58" name="TextBox 757">
              <a:extLst>
                <a:ext uri="{FF2B5EF4-FFF2-40B4-BE49-F238E27FC236}">
                  <a16:creationId xmlns:a16="http://schemas.microsoft.com/office/drawing/2014/main" id="{F8AC8E95-3D27-3FE1-241B-A78727A41809}"/>
                </a:ext>
              </a:extLst>
            </p:cNvPr>
            <p:cNvSpPr txBox="1"/>
            <p:nvPr/>
          </p:nvSpPr>
          <p:spPr bwMode="auto">
            <a:xfrm>
              <a:off x="9321873" y="3459329"/>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59" name="TextBox 758">
              <a:extLst>
                <a:ext uri="{FF2B5EF4-FFF2-40B4-BE49-F238E27FC236}">
                  <a16:creationId xmlns:a16="http://schemas.microsoft.com/office/drawing/2014/main" id="{815A7AE3-DCD9-4761-9EEB-838F86FAA9D6}"/>
                </a:ext>
              </a:extLst>
            </p:cNvPr>
            <p:cNvSpPr txBox="1"/>
            <p:nvPr/>
          </p:nvSpPr>
          <p:spPr bwMode="auto">
            <a:xfrm>
              <a:off x="8797998" y="3397031"/>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60" name="TextBox 759">
              <a:extLst>
                <a:ext uri="{FF2B5EF4-FFF2-40B4-BE49-F238E27FC236}">
                  <a16:creationId xmlns:a16="http://schemas.microsoft.com/office/drawing/2014/main" id="{75474B20-CDB7-51D3-D708-29ACCBC81606}"/>
                </a:ext>
              </a:extLst>
            </p:cNvPr>
            <p:cNvSpPr txBox="1"/>
            <p:nvPr/>
          </p:nvSpPr>
          <p:spPr bwMode="auto">
            <a:xfrm>
              <a:off x="9105973" y="3426186"/>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61" name="TextBox 760">
              <a:extLst>
                <a:ext uri="{FF2B5EF4-FFF2-40B4-BE49-F238E27FC236}">
                  <a16:creationId xmlns:a16="http://schemas.microsoft.com/office/drawing/2014/main" id="{74B7D60A-B112-203B-2B07-F5A6A87E9838}"/>
                </a:ext>
              </a:extLst>
            </p:cNvPr>
            <p:cNvSpPr txBox="1"/>
            <p:nvPr/>
          </p:nvSpPr>
          <p:spPr bwMode="auto">
            <a:xfrm>
              <a:off x="9128198" y="3435350"/>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62" name="TextBox 761">
              <a:extLst>
                <a:ext uri="{FF2B5EF4-FFF2-40B4-BE49-F238E27FC236}">
                  <a16:creationId xmlns:a16="http://schemas.microsoft.com/office/drawing/2014/main" id="{22F05903-D183-4E76-A8B3-2F336096F984}"/>
                </a:ext>
              </a:extLst>
            </p:cNvPr>
            <p:cNvSpPr txBox="1"/>
            <p:nvPr/>
          </p:nvSpPr>
          <p:spPr bwMode="auto">
            <a:xfrm>
              <a:off x="9086923" y="3426186"/>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63" name="TextBox 762">
              <a:extLst>
                <a:ext uri="{FF2B5EF4-FFF2-40B4-BE49-F238E27FC236}">
                  <a16:creationId xmlns:a16="http://schemas.microsoft.com/office/drawing/2014/main" id="{DCF0DCAC-36C0-FA86-3276-8D3A9AFFF200}"/>
                </a:ext>
              </a:extLst>
            </p:cNvPr>
            <p:cNvSpPr txBox="1"/>
            <p:nvPr/>
          </p:nvSpPr>
          <p:spPr bwMode="auto">
            <a:xfrm>
              <a:off x="9448873" y="3490656"/>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64" name="TextBox 763">
              <a:extLst>
                <a:ext uri="{FF2B5EF4-FFF2-40B4-BE49-F238E27FC236}">
                  <a16:creationId xmlns:a16="http://schemas.microsoft.com/office/drawing/2014/main" id="{982AE046-2B40-36B1-4744-1F8DE41C766F}"/>
                </a:ext>
              </a:extLst>
            </p:cNvPr>
            <p:cNvSpPr txBox="1"/>
            <p:nvPr/>
          </p:nvSpPr>
          <p:spPr bwMode="auto">
            <a:xfrm>
              <a:off x="9791773" y="3516868"/>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65" name="TextBox 764">
              <a:extLst>
                <a:ext uri="{FF2B5EF4-FFF2-40B4-BE49-F238E27FC236}">
                  <a16:creationId xmlns:a16="http://schemas.microsoft.com/office/drawing/2014/main" id="{30CB7628-A004-9E2D-4BE6-FF585073B5E3}"/>
                </a:ext>
              </a:extLst>
            </p:cNvPr>
            <p:cNvSpPr txBox="1"/>
            <p:nvPr/>
          </p:nvSpPr>
          <p:spPr bwMode="auto">
            <a:xfrm>
              <a:off x="9709223" y="3518761"/>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66" name="TextBox 765">
              <a:extLst>
                <a:ext uri="{FF2B5EF4-FFF2-40B4-BE49-F238E27FC236}">
                  <a16:creationId xmlns:a16="http://schemas.microsoft.com/office/drawing/2014/main" id="{D96BED09-FCDB-8CD5-362F-2E507E225C95}"/>
                </a:ext>
              </a:extLst>
            </p:cNvPr>
            <p:cNvSpPr txBox="1"/>
            <p:nvPr/>
          </p:nvSpPr>
          <p:spPr bwMode="auto">
            <a:xfrm>
              <a:off x="9864798" y="3518761"/>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67" name="TextBox 766">
              <a:extLst>
                <a:ext uri="{FF2B5EF4-FFF2-40B4-BE49-F238E27FC236}">
                  <a16:creationId xmlns:a16="http://schemas.microsoft.com/office/drawing/2014/main" id="{8A3980C1-6B67-972E-57F9-F8F860BDA97B}"/>
                </a:ext>
              </a:extLst>
            </p:cNvPr>
            <p:cNvSpPr txBox="1"/>
            <p:nvPr/>
          </p:nvSpPr>
          <p:spPr bwMode="auto">
            <a:xfrm>
              <a:off x="9477448" y="3490656"/>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68" name="TextBox 767">
              <a:extLst>
                <a:ext uri="{FF2B5EF4-FFF2-40B4-BE49-F238E27FC236}">
                  <a16:creationId xmlns:a16="http://schemas.microsoft.com/office/drawing/2014/main" id="{D6D10A5E-4BF2-207B-D307-ACA508C0A2BF}"/>
                </a:ext>
              </a:extLst>
            </p:cNvPr>
            <p:cNvSpPr txBox="1"/>
            <p:nvPr/>
          </p:nvSpPr>
          <p:spPr bwMode="auto">
            <a:xfrm>
              <a:off x="10093398" y="3518761"/>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69" name="TextBox 768">
              <a:extLst>
                <a:ext uri="{FF2B5EF4-FFF2-40B4-BE49-F238E27FC236}">
                  <a16:creationId xmlns:a16="http://schemas.microsoft.com/office/drawing/2014/main" id="{51F89481-9B72-E8EB-9F25-236F44ED8ECA}"/>
                </a:ext>
              </a:extLst>
            </p:cNvPr>
            <p:cNvSpPr txBox="1"/>
            <p:nvPr/>
          </p:nvSpPr>
          <p:spPr bwMode="auto">
            <a:xfrm>
              <a:off x="9528248" y="3494154"/>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70" name="TextBox 769">
              <a:extLst>
                <a:ext uri="{FF2B5EF4-FFF2-40B4-BE49-F238E27FC236}">
                  <a16:creationId xmlns:a16="http://schemas.microsoft.com/office/drawing/2014/main" id="{23DBEDE8-595F-E805-70E1-7623392B07B2}"/>
                </a:ext>
              </a:extLst>
            </p:cNvPr>
            <p:cNvSpPr txBox="1"/>
            <p:nvPr/>
          </p:nvSpPr>
          <p:spPr bwMode="auto">
            <a:xfrm>
              <a:off x="9499673" y="3490656"/>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71" name="TextBox 770">
              <a:extLst>
                <a:ext uri="{FF2B5EF4-FFF2-40B4-BE49-F238E27FC236}">
                  <a16:creationId xmlns:a16="http://schemas.microsoft.com/office/drawing/2014/main" id="{CF16B6A8-EB5F-4842-0A61-5321404A7C3D}"/>
                </a:ext>
              </a:extLst>
            </p:cNvPr>
            <p:cNvSpPr txBox="1"/>
            <p:nvPr/>
          </p:nvSpPr>
          <p:spPr bwMode="auto">
            <a:xfrm>
              <a:off x="10210873" y="3516868"/>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72" name="TextBox 771">
              <a:extLst>
                <a:ext uri="{FF2B5EF4-FFF2-40B4-BE49-F238E27FC236}">
                  <a16:creationId xmlns:a16="http://schemas.microsoft.com/office/drawing/2014/main" id="{CC0FD3E8-17BA-077F-D928-204D176171E0}"/>
                </a:ext>
              </a:extLst>
            </p:cNvPr>
            <p:cNvSpPr txBox="1"/>
            <p:nvPr/>
          </p:nvSpPr>
          <p:spPr bwMode="auto">
            <a:xfrm>
              <a:off x="9915598" y="3518761"/>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73" name="TextBox 772">
              <a:extLst>
                <a:ext uri="{FF2B5EF4-FFF2-40B4-BE49-F238E27FC236}">
                  <a16:creationId xmlns:a16="http://schemas.microsoft.com/office/drawing/2014/main" id="{4D824A5A-B5FC-5CD5-40DA-796ECC4950A1}"/>
                </a:ext>
              </a:extLst>
            </p:cNvPr>
            <p:cNvSpPr txBox="1"/>
            <p:nvPr/>
          </p:nvSpPr>
          <p:spPr bwMode="auto">
            <a:xfrm>
              <a:off x="9890198" y="3520043"/>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74" name="TextBox 773">
              <a:extLst>
                <a:ext uri="{FF2B5EF4-FFF2-40B4-BE49-F238E27FC236}">
                  <a16:creationId xmlns:a16="http://schemas.microsoft.com/office/drawing/2014/main" id="{23F785EB-5B5E-5B94-4E5F-85B87B2DBFC5}"/>
                </a:ext>
              </a:extLst>
            </p:cNvPr>
            <p:cNvSpPr txBox="1"/>
            <p:nvPr/>
          </p:nvSpPr>
          <p:spPr bwMode="auto">
            <a:xfrm>
              <a:off x="10334698" y="3550860"/>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75" name="TextBox 774">
              <a:extLst>
                <a:ext uri="{FF2B5EF4-FFF2-40B4-BE49-F238E27FC236}">
                  <a16:creationId xmlns:a16="http://schemas.microsoft.com/office/drawing/2014/main" id="{2EC19ECD-83F6-73D1-2BD0-CE07621DE2CC}"/>
                </a:ext>
              </a:extLst>
            </p:cNvPr>
            <p:cNvSpPr txBox="1"/>
            <p:nvPr/>
          </p:nvSpPr>
          <p:spPr bwMode="auto">
            <a:xfrm>
              <a:off x="10233098" y="3516868"/>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76" name="TextBox 775">
              <a:extLst>
                <a:ext uri="{FF2B5EF4-FFF2-40B4-BE49-F238E27FC236}">
                  <a16:creationId xmlns:a16="http://schemas.microsoft.com/office/drawing/2014/main" id="{AA88FB0C-9094-08D6-0690-32D566351106}"/>
                </a:ext>
              </a:extLst>
            </p:cNvPr>
            <p:cNvSpPr txBox="1"/>
            <p:nvPr/>
          </p:nvSpPr>
          <p:spPr bwMode="auto">
            <a:xfrm>
              <a:off x="10266131" y="3523218"/>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77" name="TextBox 776">
              <a:extLst>
                <a:ext uri="{FF2B5EF4-FFF2-40B4-BE49-F238E27FC236}">
                  <a16:creationId xmlns:a16="http://schemas.microsoft.com/office/drawing/2014/main" id="{63C4566E-55ED-5F04-DBC4-110910B07105}"/>
                </a:ext>
              </a:extLst>
            </p:cNvPr>
            <p:cNvSpPr txBox="1"/>
            <p:nvPr/>
          </p:nvSpPr>
          <p:spPr bwMode="auto">
            <a:xfrm>
              <a:off x="10302948" y="3539165"/>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78" name="TextBox 777">
              <a:extLst>
                <a:ext uri="{FF2B5EF4-FFF2-40B4-BE49-F238E27FC236}">
                  <a16:creationId xmlns:a16="http://schemas.microsoft.com/office/drawing/2014/main" id="{305591B7-9D58-3315-A33C-F0F35D216EB0}"/>
                </a:ext>
              </a:extLst>
            </p:cNvPr>
            <p:cNvSpPr txBox="1"/>
            <p:nvPr/>
          </p:nvSpPr>
          <p:spPr bwMode="auto">
            <a:xfrm>
              <a:off x="10408547" y="3578149"/>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79" name="TextBox 778">
              <a:extLst>
                <a:ext uri="{FF2B5EF4-FFF2-40B4-BE49-F238E27FC236}">
                  <a16:creationId xmlns:a16="http://schemas.microsoft.com/office/drawing/2014/main" id="{3B8A0BDE-022E-D72C-1C0A-DEB319FC690F}"/>
                </a:ext>
              </a:extLst>
            </p:cNvPr>
            <p:cNvSpPr txBox="1"/>
            <p:nvPr/>
          </p:nvSpPr>
          <p:spPr bwMode="auto">
            <a:xfrm>
              <a:off x="10283898" y="3539165"/>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80" name="TextBox 779">
              <a:extLst>
                <a:ext uri="{FF2B5EF4-FFF2-40B4-BE49-F238E27FC236}">
                  <a16:creationId xmlns:a16="http://schemas.microsoft.com/office/drawing/2014/main" id="{47440826-10FC-3E47-C616-6FFC2BA36275}"/>
                </a:ext>
              </a:extLst>
            </p:cNvPr>
            <p:cNvSpPr txBox="1"/>
            <p:nvPr/>
          </p:nvSpPr>
          <p:spPr bwMode="auto">
            <a:xfrm>
              <a:off x="10599167" y="3587674"/>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81" name="TextBox 780">
              <a:extLst>
                <a:ext uri="{FF2B5EF4-FFF2-40B4-BE49-F238E27FC236}">
                  <a16:creationId xmlns:a16="http://schemas.microsoft.com/office/drawing/2014/main" id="{75355072-5A85-A00B-BF55-64BC51679779}"/>
                </a:ext>
              </a:extLst>
            </p:cNvPr>
            <p:cNvSpPr txBox="1"/>
            <p:nvPr/>
          </p:nvSpPr>
          <p:spPr bwMode="auto">
            <a:xfrm>
              <a:off x="10764147" y="3590849"/>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82" name="TextBox 781">
              <a:extLst>
                <a:ext uri="{FF2B5EF4-FFF2-40B4-BE49-F238E27FC236}">
                  <a16:creationId xmlns:a16="http://schemas.microsoft.com/office/drawing/2014/main" id="{E2185A72-F5F5-EE21-2B83-C78F6AAC9FF5}"/>
                </a:ext>
              </a:extLst>
            </p:cNvPr>
            <p:cNvSpPr txBox="1"/>
            <p:nvPr/>
          </p:nvSpPr>
          <p:spPr bwMode="auto">
            <a:xfrm>
              <a:off x="10447823" y="3578149"/>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83" name="TextBox 782">
              <a:extLst>
                <a:ext uri="{FF2B5EF4-FFF2-40B4-BE49-F238E27FC236}">
                  <a16:creationId xmlns:a16="http://schemas.microsoft.com/office/drawing/2014/main" id="{3757DE74-7957-86F9-7EF1-62B23888BB92}"/>
                </a:ext>
              </a:extLst>
            </p:cNvPr>
            <p:cNvSpPr txBox="1"/>
            <p:nvPr/>
          </p:nvSpPr>
          <p:spPr bwMode="auto">
            <a:xfrm>
              <a:off x="10833997" y="3631550"/>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84" name="TextBox 783">
              <a:extLst>
                <a:ext uri="{FF2B5EF4-FFF2-40B4-BE49-F238E27FC236}">
                  <a16:creationId xmlns:a16="http://schemas.microsoft.com/office/drawing/2014/main" id="{416594A4-82B2-6896-B94B-476A4A0DBF94}"/>
                </a:ext>
              </a:extLst>
            </p:cNvPr>
            <p:cNvSpPr txBox="1"/>
            <p:nvPr/>
          </p:nvSpPr>
          <p:spPr bwMode="auto">
            <a:xfrm>
              <a:off x="11107359" y="3640277"/>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85" name="TextBox 784">
              <a:extLst>
                <a:ext uri="{FF2B5EF4-FFF2-40B4-BE49-F238E27FC236}">
                  <a16:creationId xmlns:a16="http://schemas.microsoft.com/office/drawing/2014/main" id="{87DB39C3-C26E-1ED6-DF80-CCF516F08EA1}"/>
                </a:ext>
              </a:extLst>
            </p:cNvPr>
            <p:cNvSpPr txBox="1"/>
            <p:nvPr/>
          </p:nvSpPr>
          <p:spPr bwMode="auto">
            <a:xfrm>
              <a:off x="10866059" y="3640277"/>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86" name="TextBox 785">
              <a:extLst>
                <a:ext uri="{FF2B5EF4-FFF2-40B4-BE49-F238E27FC236}">
                  <a16:creationId xmlns:a16="http://schemas.microsoft.com/office/drawing/2014/main" id="{274EB360-C23C-D8A9-2B6A-BB9ADF82AAFA}"/>
                </a:ext>
              </a:extLst>
            </p:cNvPr>
            <p:cNvSpPr txBox="1"/>
            <p:nvPr/>
          </p:nvSpPr>
          <p:spPr bwMode="auto">
            <a:xfrm>
              <a:off x="10893824" y="3640277"/>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87" name="TextBox 786">
              <a:extLst>
                <a:ext uri="{FF2B5EF4-FFF2-40B4-BE49-F238E27FC236}">
                  <a16:creationId xmlns:a16="http://schemas.microsoft.com/office/drawing/2014/main" id="{A707CC6A-62A4-4C2F-143C-79A5302E26EA}"/>
                </a:ext>
              </a:extLst>
            </p:cNvPr>
            <p:cNvSpPr txBox="1"/>
            <p:nvPr/>
          </p:nvSpPr>
          <p:spPr bwMode="auto">
            <a:xfrm>
              <a:off x="11277600" y="3640277"/>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88" name="TextBox 787">
              <a:extLst>
                <a:ext uri="{FF2B5EF4-FFF2-40B4-BE49-F238E27FC236}">
                  <a16:creationId xmlns:a16="http://schemas.microsoft.com/office/drawing/2014/main" id="{D7F7109B-6267-0577-535E-8AF238919260}"/>
                </a:ext>
              </a:extLst>
            </p:cNvPr>
            <p:cNvSpPr txBox="1"/>
            <p:nvPr/>
          </p:nvSpPr>
          <p:spPr bwMode="auto">
            <a:xfrm>
              <a:off x="11448849" y="3640277"/>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89" name="TextBox 788">
              <a:extLst>
                <a:ext uri="{FF2B5EF4-FFF2-40B4-BE49-F238E27FC236}">
                  <a16:creationId xmlns:a16="http://schemas.microsoft.com/office/drawing/2014/main" id="{31118AF4-0943-09FE-D966-B4D162911C89}"/>
                </a:ext>
              </a:extLst>
            </p:cNvPr>
            <p:cNvSpPr txBox="1"/>
            <p:nvPr/>
          </p:nvSpPr>
          <p:spPr bwMode="auto">
            <a:xfrm>
              <a:off x="11419474" y="3640277"/>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90" name="TextBox 789">
              <a:extLst>
                <a:ext uri="{FF2B5EF4-FFF2-40B4-BE49-F238E27FC236}">
                  <a16:creationId xmlns:a16="http://schemas.microsoft.com/office/drawing/2014/main" id="{71C5CFF7-F607-27E9-8831-1D183319D262}"/>
                </a:ext>
              </a:extLst>
            </p:cNvPr>
            <p:cNvSpPr txBox="1"/>
            <p:nvPr/>
          </p:nvSpPr>
          <p:spPr bwMode="auto">
            <a:xfrm>
              <a:off x="11540124" y="3640277"/>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91" name="TextBox 790">
              <a:extLst>
                <a:ext uri="{FF2B5EF4-FFF2-40B4-BE49-F238E27FC236}">
                  <a16:creationId xmlns:a16="http://schemas.microsoft.com/office/drawing/2014/main" id="{4A9811BB-8D84-B4FC-101C-FBB21AD1039B}"/>
                </a:ext>
              </a:extLst>
            </p:cNvPr>
            <p:cNvSpPr txBox="1"/>
            <p:nvPr/>
          </p:nvSpPr>
          <p:spPr bwMode="auto">
            <a:xfrm>
              <a:off x="11506200" y="3640277"/>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92" name="TextBox 791">
              <a:extLst>
                <a:ext uri="{FF2B5EF4-FFF2-40B4-BE49-F238E27FC236}">
                  <a16:creationId xmlns:a16="http://schemas.microsoft.com/office/drawing/2014/main" id="{D93FF0F2-0F01-A0D5-1AAA-8CBBD9C9DFA0}"/>
                </a:ext>
              </a:extLst>
            </p:cNvPr>
            <p:cNvSpPr txBox="1"/>
            <p:nvPr/>
          </p:nvSpPr>
          <p:spPr bwMode="auto">
            <a:xfrm>
              <a:off x="11469504" y="3640277"/>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sp>
          <p:nvSpPr>
            <p:cNvPr id="793" name="TextBox 792">
              <a:extLst>
                <a:ext uri="{FF2B5EF4-FFF2-40B4-BE49-F238E27FC236}">
                  <a16:creationId xmlns:a16="http://schemas.microsoft.com/office/drawing/2014/main" id="{D1BE3534-18DB-1DE8-F7E7-12B1EF2A693C}"/>
                </a:ext>
              </a:extLst>
            </p:cNvPr>
            <p:cNvSpPr txBox="1"/>
            <p:nvPr/>
          </p:nvSpPr>
          <p:spPr bwMode="auto">
            <a:xfrm>
              <a:off x="11482204" y="3640277"/>
              <a:ext cx="22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accent1"/>
                  </a:solidFill>
                  <a:latin typeface="Poppins" panose="00000500000000000000" pitchFamily="2" charset="0"/>
                  <a:cs typeface="Poppins" panose="00000500000000000000" pitchFamily="2" charset="0"/>
                </a:rPr>
                <a:t>+</a:t>
              </a:r>
            </a:p>
          </p:txBody>
        </p:sp>
      </p:grpSp>
      <p:sp>
        <p:nvSpPr>
          <p:cNvPr id="2" name="Title 1">
            <a:extLst>
              <a:ext uri="{FF2B5EF4-FFF2-40B4-BE49-F238E27FC236}">
                <a16:creationId xmlns:a16="http://schemas.microsoft.com/office/drawing/2014/main" id="{D1D3785C-D066-1F86-C2C5-32243F0FF75D}"/>
              </a:ext>
            </a:extLst>
          </p:cNvPr>
          <p:cNvSpPr>
            <a:spLocks noGrp="1"/>
          </p:cNvSpPr>
          <p:nvPr>
            <p:ph type="title"/>
          </p:nvPr>
        </p:nvSpPr>
        <p:spPr>
          <a:xfrm>
            <a:off x="231078" y="260162"/>
            <a:ext cx="11740260" cy="1044132"/>
          </a:xfrm>
        </p:spPr>
        <p:txBody>
          <a:bodyPr/>
          <a:lstStyle/>
          <a:p>
            <a:r>
              <a:rPr lang="en-US" dirty="0"/>
              <a:t>Phase III Randomized Trials of ICI vs Chemotherapy as First-line Therapy for dMMR/MSI-H mCRC</a:t>
            </a:r>
          </a:p>
        </p:txBody>
      </p:sp>
      <p:sp>
        <p:nvSpPr>
          <p:cNvPr id="4" name="Content Placeholder 3">
            <a:extLst>
              <a:ext uri="{FF2B5EF4-FFF2-40B4-BE49-F238E27FC236}">
                <a16:creationId xmlns:a16="http://schemas.microsoft.com/office/drawing/2014/main" id="{D1A46B32-1CBB-B5FA-C789-834D130FFC95}"/>
              </a:ext>
            </a:extLst>
          </p:cNvPr>
          <p:cNvSpPr>
            <a:spLocks noGrp="1"/>
          </p:cNvSpPr>
          <p:nvPr>
            <p:ph sz="quarter" idx="10"/>
          </p:nvPr>
        </p:nvSpPr>
        <p:spPr/>
        <p:txBody>
          <a:bodyPr/>
          <a:lstStyle/>
          <a:p>
            <a:pPr algn="ctr"/>
            <a:r>
              <a:rPr lang="en-US" dirty="0"/>
              <a:t>Andre. ASCO 2021. Abstr 3500. Andre. NEJM. 2024;391:2014.</a:t>
            </a:r>
          </a:p>
        </p:txBody>
      </p:sp>
    </p:spTree>
    <p:extLst>
      <p:ext uri="{BB962C8B-B14F-4D97-AF65-F5344CB8AC3E}">
        <p14:creationId xmlns:p14="http://schemas.microsoft.com/office/powerpoint/2010/main" val="29062741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6" name="Straight Connector 175">
            <a:extLst>
              <a:ext uri="{FF2B5EF4-FFF2-40B4-BE49-F238E27FC236}">
                <a16:creationId xmlns:a16="http://schemas.microsoft.com/office/drawing/2014/main" id="{DFDFA219-D8A3-C570-3179-403FC1E4595C}"/>
              </a:ext>
            </a:extLst>
          </p:cNvPr>
          <p:cNvCxnSpPr/>
          <p:nvPr/>
        </p:nvCxnSpPr>
        <p:spPr bwMode="auto">
          <a:xfrm flipV="1">
            <a:off x="5680703" y="3715329"/>
            <a:ext cx="0" cy="1416592"/>
          </a:xfrm>
          <a:prstGeom prst="line">
            <a:avLst/>
          </a:prstGeom>
          <a:noFill/>
          <a:ln w="12700" cap="flat" cmpd="sng" algn="ctr">
            <a:solidFill>
              <a:schemeClr val="tx1"/>
            </a:solidFill>
            <a:prstDash val="sysDash"/>
            <a:round/>
            <a:headEnd type="none" w="med" len="med"/>
            <a:tailEnd type="none" w="med" len="med"/>
          </a:ln>
          <a:effectLst/>
        </p:spPr>
      </p:cxnSp>
      <p:cxnSp>
        <p:nvCxnSpPr>
          <p:cNvPr id="178" name="Straight Connector 177">
            <a:extLst>
              <a:ext uri="{FF2B5EF4-FFF2-40B4-BE49-F238E27FC236}">
                <a16:creationId xmlns:a16="http://schemas.microsoft.com/office/drawing/2014/main" id="{D718F8FF-16C4-7D14-CCD6-052F02BDEBA8}"/>
              </a:ext>
            </a:extLst>
          </p:cNvPr>
          <p:cNvCxnSpPr/>
          <p:nvPr/>
        </p:nvCxnSpPr>
        <p:spPr bwMode="auto">
          <a:xfrm flipV="1">
            <a:off x="6715165" y="3689492"/>
            <a:ext cx="0" cy="1416592"/>
          </a:xfrm>
          <a:prstGeom prst="line">
            <a:avLst/>
          </a:prstGeom>
          <a:noFill/>
          <a:ln w="12700" cap="flat" cmpd="sng" algn="ctr">
            <a:solidFill>
              <a:schemeClr val="tx1"/>
            </a:solidFill>
            <a:prstDash val="sysDash"/>
            <a:round/>
            <a:headEnd type="none" w="med" len="med"/>
            <a:tailEnd type="none" w="med" len="med"/>
          </a:ln>
          <a:effectLst/>
        </p:spPr>
      </p:cxnSp>
      <p:sp>
        <p:nvSpPr>
          <p:cNvPr id="86" name="Freeform: Shape 85">
            <a:extLst>
              <a:ext uri="{FF2B5EF4-FFF2-40B4-BE49-F238E27FC236}">
                <a16:creationId xmlns:a16="http://schemas.microsoft.com/office/drawing/2014/main" id="{CDD4376E-F9A2-D289-C4EE-9CA2AD26031C}"/>
              </a:ext>
            </a:extLst>
          </p:cNvPr>
          <p:cNvSpPr/>
          <p:nvPr/>
        </p:nvSpPr>
        <p:spPr bwMode="auto">
          <a:xfrm>
            <a:off x="1502773" y="2263909"/>
            <a:ext cx="4722778" cy="1410511"/>
          </a:xfrm>
          <a:custGeom>
            <a:avLst/>
            <a:gdLst>
              <a:gd name="connsiteX0" fmla="*/ 0 w 4722778"/>
              <a:gd name="connsiteY0" fmla="*/ 0 h 1410511"/>
              <a:gd name="connsiteX1" fmla="*/ 0 w 4722778"/>
              <a:gd name="connsiteY1" fmla="*/ 68094 h 1410511"/>
              <a:gd name="connsiteX2" fmla="*/ 38910 w 4722778"/>
              <a:gd name="connsiteY2" fmla="*/ 68094 h 1410511"/>
              <a:gd name="connsiteX3" fmla="*/ 38910 w 4722778"/>
              <a:gd name="connsiteY3" fmla="*/ 179962 h 1410511"/>
              <a:gd name="connsiteX4" fmla="*/ 121596 w 4722778"/>
              <a:gd name="connsiteY4" fmla="*/ 179962 h 1410511"/>
              <a:gd name="connsiteX5" fmla="*/ 121596 w 4722778"/>
              <a:gd name="connsiteY5" fmla="*/ 413426 h 1410511"/>
              <a:gd name="connsiteX6" fmla="*/ 121596 w 4722778"/>
              <a:gd name="connsiteY6" fmla="*/ 413426 h 1410511"/>
              <a:gd name="connsiteX7" fmla="*/ 121596 w 4722778"/>
              <a:gd name="connsiteY7" fmla="*/ 462064 h 1410511"/>
              <a:gd name="connsiteX8" fmla="*/ 345332 w 4722778"/>
              <a:gd name="connsiteY8" fmla="*/ 462064 h 1410511"/>
              <a:gd name="connsiteX9" fmla="*/ 345332 w 4722778"/>
              <a:gd name="connsiteY9" fmla="*/ 525294 h 1410511"/>
              <a:gd name="connsiteX10" fmla="*/ 428017 w 4722778"/>
              <a:gd name="connsiteY10" fmla="*/ 525294 h 1410511"/>
              <a:gd name="connsiteX11" fmla="*/ 428017 w 4722778"/>
              <a:gd name="connsiteY11" fmla="*/ 583660 h 1410511"/>
              <a:gd name="connsiteX12" fmla="*/ 544749 w 4722778"/>
              <a:gd name="connsiteY12" fmla="*/ 583660 h 1410511"/>
              <a:gd name="connsiteX13" fmla="*/ 544749 w 4722778"/>
              <a:gd name="connsiteY13" fmla="*/ 666345 h 1410511"/>
              <a:gd name="connsiteX14" fmla="*/ 967902 w 4722778"/>
              <a:gd name="connsiteY14" fmla="*/ 666345 h 1410511"/>
              <a:gd name="connsiteX15" fmla="*/ 967902 w 4722778"/>
              <a:gd name="connsiteY15" fmla="*/ 739302 h 1410511"/>
              <a:gd name="connsiteX16" fmla="*/ 1721796 w 4722778"/>
              <a:gd name="connsiteY16" fmla="*/ 739302 h 1410511"/>
              <a:gd name="connsiteX17" fmla="*/ 1721796 w 4722778"/>
              <a:gd name="connsiteY17" fmla="*/ 807396 h 1410511"/>
              <a:gd name="connsiteX18" fmla="*/ 1760706 w 4722778"/>
              <a:gd name="connsiteY18" fmla="*/ 807396 h 1410511"/>
              <a:gd name="connsiteX19" fmla="*/ 1760706 w 4722778"/>
              <a:gd name="connsiteY19" fmla="*/ 870626 h 1410511"/>
              <a:gd name="connsiteX20" fmla="*/ 2504872 w 4722778"/>
              <a:gd name="connsiteY20" fmla="*/ 870626 h 1410511"/>
              <a:gd name="connsiteX21" fmla="*/ 2504872 w 4722778"/>
              <a:gd name="connsiteY21" fmla="*/ 977630 h 1410511"/>
              <a:gd name="connsiteX22" fmla="*/ 2874523 w 4722778"/>
              <a:gd name="connsiteY22" fmla="*/ 977630 h 1410511"/>
              <a:gd name="connsiteX23" fmla="*/ 2874523 w 4722778"/>
              <a:gd name="connsiteY23" fmla="*/ 1045724 h 1410511"/>
              <a:gd name="connsiteX24" fmla="*/ 2898842 w 4722778"/>
              <a:gd name="connsiteY24" fmla="*/ 1045724 h 1410511"/>
              <a:gd name="connsiteX25" fmla="*/ 2898842 w 4722778"/>
              <a:gd name="connsiteY25" fmla="*/ 1128409 h 1410511"/>
              <a:gd name="connsiteX26" fmla="*/ 2962072 w 4722778"/>
              <a:gd name="connsiteY26" fmla="*/ 1128409 h 1410511"/>
              <a:gd name="connsiteX27" fmla="*/ 2962072 w 4722778"/>
              <a:gd name="connsiteY27" fmla="*/ 1206230 h 1410511"/>
              <a:gd name="connsiteX28" fmla="*/ 3842425 w 4722778"/>
              <a:gd name="connsiteY28" fmla="*/ 1206230 h 1410511"/>
              <a:gd name="connsiteX29" fmla="*/ 3842425 w 4722778"/>
              <a:gd name="connsiteY29" fmla="*/ 1327826 h 1410511"/>
              <a:gd name="connsiteX30" fmla="*/ 3905655 w 4722778"/>
              <a:gd name="connsiteY30" fmla="*/ 1327826 h 1410511"/>
              <a:gd name="connsiteX31" fmla="*/ 3905655 w 4722778"/>
              <a:gd name="connsiteY31" fmla="*/ 1410511 h 1410511"/>
              <a:gd name="connsiteX32" fmla="*/ 4722778 w 4722778"/>
              <a:gd name="connsiteY32" fmla="*/ 1410511 h 141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722778" h="1410511">
                <a:moveTo>
                  <a:pt x="0" y="0"/>
                </a:moveTo>
                <a:lnTo>
                  <a:pt x="0" y="68094"/>
                </a:lnTo>
                <a:lnTo>
                  <a:pt x="38910" y="68094"/>
                </a:lnTo>
                <a:lnTo>
                  <a:pt x="38910" y="179962"/>
                </a:lnTo>
                <a:lnTo>
                  <a:pt x="121596" y="179962"/>
                </a:lnTo>
                <a:lnTo>
                  <a:pt x="121596" y="413426"/>
                </a:lnTo>
                <a:lnTo>
                  <a:pt x="121596" y="413426"/>
                </a:lnTo>
                <a:lnTo>
                  <a:pt x="121596" y="462064"/>
                </a:lnTo>
                <a:lnTo>
                  <a:pt x="345332" y="462064"/>
                </a:lnTo>
                <a:lnTo>
                  <a:pt x="345332" y="525294"/>
                </a:lnTo>
                <a:lnTo>
                  <a:pt x="428017" y="525294"/>
                </a:lnTo>
                <a:lnTo>
                  <a:pt x="428017" y="583660"/>
                </a:lnTo>
                <a:lnTo>
                  <a:pt x="544749" y="583660"/>
                </a:lnTo>
                <a:lnTo>
                  <a:pt x="544749" y="666345"/>
                </a:lnTo>
                <a:lnTo>
                  <a:pt x="967902" y="666345"/>
                </a:lnTo>
                <a:lnTo>
                  <a:pt x="967902" y="739302"/>
                </a:lnTo>
                <a:lnTo>
                  <a:pt x="1721796" y="739302"/>
                </a:lnTo>
                <a:lnTo>
                  <a:pt x="1721796" y="807396"/>
                </a:lnTo>
                <a:lnTo>
                  <a:pt x="1760706" y="807396"/>
                </a:lnTo>
                <a:lnTo>
                  <a:pt x="1760706" y="870626"/>
                </a:lnTo>
                <a:lnTo>
                  <a:pt x="2504872" y="870626"/>
                </a:lnTo>
                <a:lnTo>
                  <a:pt x="2504872" y="977630"/>
                </a:lnTo>
                <a:lnTo>
                  <a:pt x="2874523" y="977630"/>
                </a:lnTo>
                <a:lnTo>
                  <a:pt x="2874523" y="1045724"/>
                </a:lnTo>
                <a:lnTo>
                  <a:pt x="2898842" y="1045724"/>
                </a:lnTo>
                <a:lnTo>
                  <a:pt x="2898842" y="1128409"/>
                </a:lnTo>
                <a:lnTo>
                  <a:pt x="2962072" y="1128409"/>
                </a:lnTo>
                <a:lnTo>
                  <a:pt x="2962072" y="1206230"/>
                </a:lnTo>
                <a:lnTo>
                  <a:pt x="3842425" y="1206230"/>
                </a:lnTo>
                <a:lnTo>
                  <a:pt x="3842425" y="1327826"/>
                </a:lnTo>
                <a:lnTo>
                  <a:pt x="3905655" y="1327826"/>
                </a:lnTo>
                <a:lnTo>
                  <a:pt x="3905655" y="1410511"/>
                </a:lnTo>
                <a:lnTo>
                  <a:pt x="4722778" y="1410511"/>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84" name="Freeform: Shape 83">
            <a:extLst>
              <a:ext uri="{FF2B5EF4-FFF2-40B4-BE49-F238E27FC236}">
                <a16:creationId xmlns:a16="http://schemas.microsoft.com/office/drawing/2014/main" id="{9C42C953-42B9-65D3-B1DA-127A32A565ED}"/>
              </a:ext>
            </a:extLst>
          </p:cNvPr>
          <p:cNvSpPr/>
          <p:nvPr/>
        </p:nvSpPr>
        <p:spPr bwMode="auto">
          <a:xfrm>
            <a:off x="1473590" y="2278501"/>
            <a:ext cx="7470842" cy="1960123"/>
          </a:xfrm>
          <a:custGeom>
            <a:avLst/>
            <a:gdLst>
              <a:gd name="connsiteX0" fmla="*/ 0 w 7470842"/>
              <a:gd name="connsiteY0" fmla="*/ 0 h 1960123"/>
              <a:gd name="connsiteX1" fmla="*/ 68093 w 7470842"/>
              <a:gd name="connsiteY1" fmla="*/ 0 h 1960123"/>
              <a:gd name="connsiteX2" fmla="*/ 68093 w 7470842"/>
              <a:gd name="connsiteY2" fmla="*/ 136187 h 1960123"/>
              <a:gd name="connsiteX3" fmla="*/ 131323 w 7470842"/>
              <a:gd name="connsiteY3" fmla="*/ 136187 h 1960123"/>
              <a:gd name="connsiteX4" fmla="*/ 131323 w 7470842"/>
              <a:gd name="connsiteY4" fmla="*/ 671208 h 1960123"/>
              <a:gd name="connsiteX5" fmla="*/ 155642 w 7470842"/>
              <a:gd name="connsiteY5" fmla="*/ 671208 h 1960123"/>
              <a:gd name="connsiteX6" fmla="*/ 155642 w 7470842"/>
              <a:gd name="connsiteY6" fmla="*/ 744166 h 1960123"/>
              <a:gd name="connsiteX7" fmla="*/ 175098 w 7470842"/>
              <a:gd name="connsiteY7" fmla="*/ 744166 h 1960123"/>
              <a:gd name="connsiteX8" fmla="*/ 175098 w 7470842"/>
              <a:gd name="connsiteY8" fmla="*/ 787940 h 1960123"/>
              <a:gd name="connsiteX9" fmla="*/ 262647 w 7470842"/>
              <a:gd name="connsiteY9" fmla="*/ 787940 h 1960123"/>
              <a:gd name="connsiteX10" fmla="*/ 262647 w 7470842"/>
              <a:gd name="connsiteY10" fmla="*/ 880353 h 1960123"/>
              <a:gd name="connsiteX11" fmla="*/ 291830 w 7470842"/>
              <a:gd name="connsiteY11" fmla="*/ 880353 h 1960123"/>
              <a:gd name="connsiteX12" fmla="*/ 291830 w 7470842"/>
              <a:gd name="connsiteY12" fmla="*/ 938719 h 1960123"/>
              <a:gd name="connsiteX13" fmla="*/ 389106 w 7470842"/>
              <a:gd name="connsiteY13" fmla="*/ 938719 h 1960123"/>
              <a:gd name="connsiteX14" fmla="*/ 389106 w 7470842"/>
              <a:gd name="connsiteY14" fmla="*/ 1016540 h 1960123"/>
              <a:gd name="connsiteX15" fmla="*/ 398834 w 7470842"/>
              <a:gd name="connsiteY15" fmla="*/ 1026268 h 1960123"/>
              <a:gd name="connsiteX16" fmla="*/ 398834 w 7470842"/>
              <a:gd name="connsiteY16" fmla="*/ 1065178 h 1960123"/>
              <a:gd name="connsiteX17" fmla="*/ 442608 w 7470842"/>
              <a:gd name="connsiteY17" fmla="*/ 1065178 h 1960123"/>
              <a:gd name="connsiteX18" fmla="*/ 442608 w 7470842"/>
              <a:gd name="connsiteY18" fmla="*/ 1108953 h 1960123"/>
              <a:gd name="connsiteX19" fmla="*/ 491247 w 7470842"/>
              <a:gd name="connsiteY19" fmla="*/ 1108953 h 1960123"/>
              <a:gd name="connsiteX20" fmla="*/ 491247 w 7470842"/>
              <a:gd name="connsiteY20" fmla="*/ 1143000 h 1960123"/>
              <a:gd name="connsiteX21" fmla="*/ 515566 w 7470842"/>
              <a:gd name="connsiteY21" fmla="*/ 1143000 h 1960123"/>
              <a:gd name="connsiteX22" fmla="*/ 515566 w 7470842"/>
              <a:gd name="connsiteY22" fmla="*/ 1181910 h 1960123"/>
              <a:gd name="connsiteX23" fmla="*/ 583659 w 7470842"/>
              <a:gd name="connsiteY23" fmla="*/ 1181910 h 1960123"/>
              <a:gd name="connsiteX24" fmla="*/ 583659 w 7470842"/>
              <a:gd name="connsiteY24" fmla="*/ 1225685 h 1960123"/>
              <a:gd name="connsiteX25" fmla="*/ 583659 w 7470842"/>
              <a:gd name="connsiteY25" fmla="*/ 1225685 h 1960123"/>
              <a:gd name="connsiteX26" fmla="*/ 627434 w 7470842"/>
              <a:gd name="connsiteY26" fmla="*/ 1225685 h 1960123"/>
              <a:gd name="connsiteX27" fmla="*/ 627434 w 7470842"/>
              <a:gd name="connsiteY27" fmla="*/ 1264595 h 1960123"/>
              <a:gd name="connsiteX28" fmla="*/ 758757 w 7470842"/>
              <a:gd name="connsiteY28" fmla="*/ 1264595 h 1960123"/>
              <a:gd name="connsiteX29" fmla="*/ 758757 w 7470842"/>
              <a:gd name="connsiteY29" fmla="*/ 1308370 h 1960123"/>
              <a:gd name="connsiteX30" fmla="*/ 860898 w 7470842"/>
              <a:gd name="connsiteY30" fmla="*/ 1308370 h 1960123"/>
              <a:gd name="connsiteX31" fmla="*/ 860898 w 7470842"/>
              <a:gd name="connsiteY31" fmla="*/ 1357008 h 1960123"/>
              <a:gd name="connsiteX32" fmla="*/ 948447 w 7470842"/>
              <a:gd name="connsiteY32" fmla="*/ 1357008 h 1960123"/>
              <a:gd name="connsiteX33" fmla="*/ 948447 w 7470842"/>
              <a:gd name="connsiteY33" fmla="*/ 1386191 h 1960123"/>
              <a:gd name="connsiteX34" fmla="*/ 1225685 w 7470842"/>
              <a:gd name="connsiteY34" fmla="*/ 1386191 h 1960123"/>
              <a:gd name="connsiteX35" fmla="*/ 1225685 w 7470842"/>
              <a:gd name="connsiteY35" fmla="*/ 1483468 h 1960123"/>
              <a:gd name="connsiteX36" fmla="*/ 1245140 w 7470842"/>
              <a:gd name="connsiteY36" fmla="*/ 1483468 h 1960123"/>
              <a:gd name="connsiteX37" fmla="*/ 1245140 w 7470842"/>
              <a:gd name="connsiteY37" fmla="*/ 1517514 h 1960123"/>
              <a:gd name="connsiteX38" fmla="*/ 1274323 w 7470842"/>
              <a:gd name="connsiteY38" fmla="*/ 1517514 h 1960123"/>
              <a:gd name="connsiteX39" fmla="*/ 1274323 w 7470842"/>
              <a:gd name="connsiteY39" fmla="*/ 1551561 h 1960123"/>
              <a:gd name="connsiteX40" fmla="*/ 1493196 w 7470842"/>
              <a:gd name="connsiteY40" fmla="*/ 1551561 h 1960123"/>
              <a:gd name="connsiteX41" fmla="*/ 1493196 w 7470842"/>
              <a:gd name="connsiteY41" fmla="*/ 1590472 h 1960123"/>
              <a:gd name="connsiteX42" fmla="*/ 1721796 w 7470842"/>
              <a:gd name="connsiteY42" fmla="*/ 1590472 h 1960123"/>
              <a:gd name="connsiteX43" fmla="*/ 1721796 w 7470842"/>
              <a:gd name="connsiteY43" fmla="*/ 1634246 h 1960123"/>
              <a:gd name="connsiteX44" fmla="*/ 1926076 w 7470842"/>
              <a:gd name="connsiteY44" fmla="*/ 1634246 h 1960123"/>
              <a:gd name="connsiteX45" fmla="*/ 1926076 w 7470842"/>
              <a:gd name="connsiteY45" fmla="*/ 1678021 h 1960123"/>
              <a:gd name="connsiteX46" fmla="*/ 3151761 w 7470842"/>
              <a:gd name="connsiteY46" fmla="*/ 1678021 h 1960123"/>
              <a:gd name="connsiteX47" fmla="*/ 3151761 w 7470842"/>
              <a:gd name="connsiteY47" fmla="*/ 1726659 h 1960123"/>
              <a:gd name="connsiteX48" fmla="*/ 3356042 w 7470842"/>
              <a:gd name="connsiteY48" fmla="*/ 1726659 h 1960123"/>
              <a:gd name="connsiteX49" fmla="*/ 3356042 w 7470842"/>
              <a:gd name="connsiteY49" fmla="*/ 1775297 h 1960123"/>
              <a:gd name="connsiteX50" fmla="*/ 4109936 w 7470842"/>
              <a:gd name="connsiteY50" fmla="*/ 1775297 h 1960123"/>
              <a:gd name="connsiteX51" fmla="*/ 4148847 w 7470842"/>
              <a:gd name="connsiteY51" fmla="*/ 1814208 h 1960123"/>
              <a:gd name="connsiteX52" fmla="*/ 4304489 w 7470842"/>
              <a:gd name="connsiteY52" fmla="*/ 1814208 h 1960123"/>
              <a:gd name="connsiteX53" fmla="*/ 4304489 w 7470842"/>
              <a:gd name="connsiteY53" fmla="*/ 1892029 h 1960123"/>
              <a:gd name="connsiteX54" fmla="*/ 5851187 w 7470842"/>
              <a:gd name="connsiteY54" fmla="*/ 1892029 h 1960123"/>
              <a:gd name="connsiteX55" fmla="*/ 5851187 w 7470842"/>
              <a:gd name="connsiteY55" fmla="*/ 1960123 h 1960123"/>
              <a:gd name="connsiteX56" fmla="*/ 7470842 w 7470842"/>
              <a:gd name="connsiteY56" fmla="*/ 1960123 h 1960123"/>
              <a:gd name="connsiteX0" fmla="*/ 0 w 7470842"/>
              <a:gd name="connsiteY0" fmla="*/ 0 h 1960123"/>
              <a:gd name="connsiteX1" fmla="*/ 68093 w 7470842"/>
              <a:gd name="connsiteY1" fmla="*/ 0 h 1960123"/>
              <a:gd name="connsiteX2" fmla="*/ 68093 w 7470842"/>
              <a:gd name="connsiteY2" fmla="*/ 136187 h 1960123"/>
              <a:gd name="connsiteX3" fmla="*/ 131323 w 7470842"/>
              <a:gd name="connsiteY3" fmla="*/ 136187 h 1960123"/>
              <a:gd name="connsiteX4" fmla="*/ 131323 w 7470842"/>
              <a:gd name="connsiteY4" fmla="*/ 671208 h 1960123"/>
              <a:gd name="connsiteX5" fmla="*/ 155642 w 7470842"/>
              <a:gd name="connsiteY5" fmla="*/ 671208 h 1960123"/>
              <a:gd name="connsiteX6" fmla="*/ 155642 w 7470842"/>
              <a:gd name="connsiteY6" fmla="*/ 744166 h 1960123"/>
              <a:gd name="connsiteX7" fmla="*/ 175098 w 7470842"/>
              <a:gd name="connsiteY7" fmla="*/ 744166 h 1960123"/>
              <a:gd name="connsiteX8" fmla="*/ 175098 w 7470842"/>
              <a:gd name="connsiteY8" fmla="*/ 787940 h 1960123"/>
              <a:gd name="connsiteX9" fmla="*/ 262647 w 7470842"/>
              <a:gd name="connsiteY9" fmla="*/ 787940 h 1960123"/>
              <a:gd name="connsiteX10" fmla="*/ 262647 w 7470842"/>
              <a:gd name="connsiteY10" fmla="*/ 880353 h 1960123"/>
              <a:gd name="connsiteX11" fmla="*/ 291830 w 7470842"/>
              <a:gd name="connsiteY11" fmla="*/ 880353 h 1960123"/>
              <a:gd name="connsiteX12" fmla="*/ 291830 w 7470842"/>
              <a:gd name="connsiteY12" fmla="*/ 938719 h 1960123"/>
              <a:gd name="connsiteX13" fmla="*/ 389106 w 7470842"/>
              <a:gd name="connsiteY13" fmla="*/ 938719 h 1960123"/>
              <a:gd name="connsiteX14" fmla="*/ 389106 w 7470842"/>
              <a:gd name="connsiteY14" fmla="*/ 1016540 h 1960123"/>
              <a:gd name="connsiteX15" fmla="*/ 398834 w 7470842"/>
              <a:gd name="connsiteY15" fmla="*/ 1026268 h 1960123"/>
              <a:gd name="connsiteX16" fmla="*/ 398834 w 7470842"/>
              <a:gd name="connsiteY16" fmla="*/ 1065178 h 1960123"/>
              <a:gd name="connsiteX17" fmla="*/ 442608 w 7470842"/>
              <a:gd name="connsiteY17" fmla="*/ 1065178 h 1960123"/>
              <a:gd name="connsiteX18" fmla="*/ 442608 w 7470842"/>
              <a:gd name="connsiteY18" fmla="*/ 1108953 h 1960123"/>
              <a:gd name="connsiteX19" fmla="*/ 491247 w 7470842"/>
              <a:gd name="connsiteY19" fmla="*/ 1108953 h 1960123"/>
              <a:gd name="connsiteX20" fmla="*/ 491247 w 7470842"/>
              <a:gd name="connsiteY20" fmla="*/ 1143000 h 1960123"/>
              <a:gd name="connsiteX21" fmla="*/ 515566 w 7470842"/>
              <a:gd name="connsiteY21" fmla="*/ 1143000 h 1960123"/>
              <a:gd name="connsiteX22" fmla="*/ 515566 w 7470842"/>
              <a:gd name="connsiteY22" fmla="*/ 1181910 h 1960123"/>
              <a:gd name="connsiteX23" fmla="*/ 583659 w 7470842"/>
              <a:gd name="connsiteY23" fmla="*/ 1181910 h 1960123"/>
              <a:gd name="connsiteX24" fmla="*/ 583659 w 7470842"/>
              <a:gd name="connsiteY24" fmla="*/ 1225685 h 1960123"/>
              <a:gd name="connsiteX25" fmla="*/ 583659 w 7470842"/>
              <a:gd name="connsiteY25" fmla="*/ 1225685 h 1960123"/>
              <a:gd name="connsiteX26" fmla="*/ 627434 w 7470842"/>
              <a:gd name="connsiteY26" fmla="*/ 1225685 h 1960123"/>
              <a:gd name="connsiteX27" fmla="*/ 627434 w 7470842"/>
              <a:gd name="connsiteY27" fmla="*/ 1264595 h 1960123"/>
              <a:gd name="connsiteX28" fmla="*/ 758757 w 7470842"/>
              <a:gd name="connsiteY28" fmla="*/ 1264595 h 1960123"/>
              <a:gd name="connsiteX29" fmla="*/ 758757 w 7470842"/>
              <a:gd name="connsiteY29" fmla="*/ 1308370 h 1960123"/>
              <a:gd name="connsiteX30" fmla="*/ 860898 w 7470842"/>
              <a:gd name="connsiteY30" fmla="*/ 1308370 h 1960123"/>
              <a:gd name="connsiteX31" fmla="*/ 860898 w 7470842"/>
              <a:gd name="connsiteY31" fmla="*/ 1357008 h 1960123"/>
              <a:gd name="connsiteX32" fmla="*/ 948447 w 7470842"/>
              <a:gd name="connsiteY32" fmla="*/ 1357008 h 1960123"/>
              <a:gd name="connsiteX33" fmla="*/ 948447 w 7470842"/>
              <a:gd name="connsiteY33" fmla="*/ 1386191 h 1960123"/>
              <a:gd name="connsiteX34" fmla="*/ 1225685 w 7470842"/>
              <a:gd name="connsiteY34" fmla="*/ 1386191 h 1960123"/>
              <a:gd name="connsiteX35" fmla="*/ 1225685 w 7470842"/>
              <a:gd name="connsiteY35" fmla="*/ 1483468 h 1960123"/>
              <a:gd name="connsiteX36" fmla="*/ 1245140 w 7470842"/>
              <a:gd name="connsiteY36" fmla="*/ 1483468 h 1960123"/>
              <a:gd name="connsiteX37" fmla="*/ 1245140 w 7470842"/>
              <a:gd name="connsiteY37" fmla="*/ 1517514 h 1960123"/>
              <a:gd name="connsiteX38" fmla="*/ 1274323 w 7470842"/>
              <a:gd name="connsiteY38" fmla="*/ 1517514 h 1960123"/>
              <a:gd name="connsiteX39" fmla="*/ 1274323 w 7470842"/>
              <a:gd name="connsiteY39" fmla="*/ 1551561 h 1960123"/>
              <a:gd name="connsiteX40" fmla="*/ 1493196 w 7470842"/>
              <a:gd name="connsiteY40" fmla="*/ 1551561 h 1960123"/>
              <a:gd name="connsiteX41" fmla="*/ 1493196 w 7470842"/>
              <a:gd name="connsiteY41" fmla="*/ 1590472 h 1960123"/>
              <a:gd name="connsiteX42" fmla="*/ 1721796 w 7470842"/>
              <a:gd name="connsiteY42" fmla="*/ 1590472 h 1960123"/>
              <a:gd name="connsiteX43" fmla="*/ 1721796 w 7470842"/>
              <a:gd name="connsiteY43" fmla="*/ 1634246 h 1960123"/>
              <a:gd name="connsiteX44" fmla="*/ 1926076 w 7470842"/>
              <a:gd name="connsiteY44" fmla="*/ 1634246 h 1960123"/>
              <a:gd name="connsiteX45" fmla="*/ 1926076 w 7470842"/>
              <a:gd name="connsiteY45" fmla="*/ 1678021 h 1960123"/>
              <a:gd name="connsiteX46" fmla="*/ 3151761 w 7470842"/>
              <a:gd name="connsiteY46" fmla="*/ 1678021 h 1960123"/>
              <a:gd name="connsiteX47" fmla="*/ 3151761 w 7470842"/>
              <a:gd name="connsiteY47" fmla="*/ 1726659 h 1960123"/>
              <a:gd name="connsiteX48" fmla="*/ 3356042 w 7470842"/>
              <a:gd name="connsiteY48" fmla="*/ 1726659 h 1960123"/>
              <a:gd name="connsiteX49" fmla="*/ 3356042 w 7470842"/>
              <a:gd name="connsiteY49" fmla="*/ 1775297 h 1960123"/>
              <a:gd name="connsiteX50" fmla="*/ 4109936 w 7470842"/>
              <a:gd name="connsiteY50" fmla="*/ 1775297 h 1960123"/>
              <a:gd name="connsiteX51" fmla="*/ 4119664 w 7470842"/>
              <a:gd name="connsiteY51" fmla="*/ 1804481 h 1960123"/>
              <a:gd name="connsiteX52" fmla="*/ 4304489 w 7470842"/>
              <a:gd name="connsiteY52" fmla="*/ 1814208 h 1960123"/>
              <a:gd name="connsiteX53" fmla="*/ 4304489 w 7470842"/>
              <a:gd name="connsiteY53" fmla="*/ 1892029 h 1960123"/>
              <a:gd name="connsiteX54" fmla="*/ 5851187 w 7470842"/>
              <a:gd name="connsiteY54" fmla="*/ 1892029 h 1960123"/>
              <a:gd name="connsiteX55" fmla="*/ 5851187 w 7470842"/>
              <a:gd name="connsiteY55" fmla="*/ 1960123 h 1960123"/>
              <a:gd name="connsiteX56" fmla="*/ 7470842 w 7470842"/>
              <a:gd name="connsiteY56" fmla="*/ 1960123 h 1960123"/>
              <a:gd name="connsiteX0" fmla="*/ 0 w 7470842"/>
              <a:gd name="connsiteY0" fmla="*/ 0 h 1960123"/>
              <a:gd name="connsiteX1" fmla="*/ 68093 w 7470842"/>
              <a:gd name="connsiteY1" fmla="*/ 0 h 1960123"/>
              <a:gd name="connsiteX2" fmla="*/ 68093 w 7470842"/>
              <a:gd name="connsiteY2" fmla="*/ 136187 h 1960123"/>
              <a:gd name="connsiteX3" fmla="*/ 131323 w 7470842"/>
              <a:gd name="connsiteY3" fmla="*/ 136187 h 1960123"/>
              <a:gd name="connsiteX4" fmla="*/ 131323 w 7470842"/>
              <a:gd name="connsiteY4" fmla="*/ 671208 h 1960123"/>
              <a:gd name="connsiteX5" fmla="*/ 155642 w 7470842"/>
              <a:gd name="connsiteY5" fmla="*/ 671208 h 1960123"/>
              <a:gd name="connsiteX6" fmla="*/ 155642 w 7470842"/>
              <a:gd name="connsiteY6" fmla="*/ 744166 h 1960123"/>
              <a:gd name="connsiteX7" fmla="*/ 175098 w 7470842"/>
              <a:gd name="connsiteY7" fmla="*/ 744166 h 1960123"/>
              <a:gd name="connsiteX8" fmla="*/ 175098 w 7470842"/>
              <a:gd name="connsiteY8" fmla="*/ 787940 h 1960123"/>
              <a:gd name="connsiteX9" fmla="*/ 262647 w 7470842"/>
              <a:gd name="connsiteY9" fmla="*/ 787940 h 1960123"/>
              <a:gd name="connsiteX10" fmla="*/ 262647 w 7470842"/>
              <a:gd name="connsiteY10" fmla="*/ 880353 h 1960123"/>
              <a:gd name="connsiteX11" fmla="*/ 291830 w 7470842"/>
              <a:gd name="connsiteY11" fmla="*/ 880353 h 1960123"/>
              <a:gd name="connsiteX12" fmla="*/ 291830 w 7470842"/>
              <a:gd name="connsiteY12" fmla="*/ 938719 h 1960123"/>
              <a:gd name="connsiteX13" fmla="*/ 389106 w 7470842"/>
              <a:gd name="connsiteY13" fmla="*/ 938719 h 1960123"/>
              <a:gd name="connsiteX14" fmla="*/ 389106 w 7470842"/>
              <a:gd name="connsiteY14" fmla="*/ 1016540 h 1960123"/>
              <a:gd name="connsiteX15" fmla="*/ 398834 w 7470842"/>
              <a:gd name="connsiteY15" fmla="*/ 1026268 h 1960123"/>
              <a:gd name="connsiteX16" fmla="*/ 398834 w 7470842"/>
              <a:gd name="connsiteY16" fmla="*/ 1065178 h 1960123"/>
              <a:gd name="connsiteX17" fmla="*/ 442608 w 7470842"/>
              <a:gd name="connsiteY17" fmla="*/ 1065178 h 1960123"/>
              <a:gd name="connsiteX18" fmla="*/ 442608 w 7470842"/>
              <a:gd name="connsiteY18" fmla="*/ 1108953 h 1960123"/>
              <a:gd name="connsiteX19" fmla="*/ 491247 w 7470842"/>
              <a:gd name="connsiteY19" fmla="*/ 1108953 h 1960123"/>
              <a:gd name="connsiteX20" fmla="*/ 491247 w 7470842"/>
              <a:gd name="connsiteY20" fmla="*/ 1143000 h 1960123"/>
              <a:gd name="connsiteX21" fmla="*/ 515566 w 7470842"/>
              <a:gd name="connsiteY21" fmla="*/ 1143000 h 1960123"/>
              <a:gd name="connsiteX22" fmla="*/ 515566 w 7470842"/>
              <a:gd name="connsiteY22" fmla="*/ 1181910 h 1960123"/>
              <a:gd name="connsiteX23" fmla="*/ 583659 w 7470842"/>
              <a:gd name="connsiteY23" fmla="*/ 1181910 h 1960123"/>
              <a:gd name="connsiteX24" fmla="*/ 583659 w 7470842"/>
              <a:gd name="connsiteY24" fmla="*/ 1225685 h 1960123"/>
              <a:gd name="connsiteX25" fmla="*/ 583659 w 7470842"/>
              <a:gd name="connsiteY25" fmla="*/ 1225685 h 1960123"/>
              <a:gd name="connsiteX26" fmla="*/ 627434 w 7470842"/>
              <a:gd name="connsiteY26" fmla="*/ 1225685 h 1960123"/>
              <a:gd name="connsiteX27" fmla="*/ 627434 w 7470842"/>
              <a:gd name="connsiteY27" fmla="*/ 1264595 h 1960123"/>
              <a:gd name="connsiteX28" fmla="*/ 758757 w 7470842"/>
              <a:gd name="connsiteY28" fmla="*/ 1264595 h 1960123"/>
              <a:gd name="connsiteX29" fmla="*/ 758757 w 7470842"/>
              <a:gd name="connsiteY29" fmla="*/ 1308370 h 1960123"/>
              <a:gd name="connsiteX30" fmla="*/ 860898 w 7470842"/>
              <a:gd name="connsiteY30" fmla="*/ 1308370 h 1960123"/>
              <a:gd name="connsiteX31" fmla="*/ 860898 w 7470842"/>
              <a:gd name="connsiteY31" fmla="*/ 1357008 h 1960123"/>
              <a:gd name="connsiteX32" fmla="*/ 948447 w 7470842"/>
              <a:gd name="connsiteY32" fmla="*/ 1357008 h 1960123"/>
              <a:gd name="connsiteX33" fmla="*/ 948447 w 7470842"/>
              <a:gd name="connsiteY33" fmla="*/ 1386191 h 1960123"/>
              <a:gd name="connsiteX34" fmla="*/ 1225685 w 7470842"/>
              <a:gd name="connsiteY34" fmla="*/ 1386191 h 1960123"/>
              <a:gd name="connsiteX35" fmla="*/ 1225685 w 7470842"/>
              <a:gd name="connsiteY35" fmla="*/ 1483468 h 1960123"/>
              <a:gd name="connsiteX36" fmla="*/ 1245140 w 7470842"/>
              <a:gd name="connsiteY36" fmla="*/ 1483468 h 1960123"/>
              <a:gd name="connsiteX37" fmla="*/ 1245140 w 7470842"/>
              <a:gd name="connsiteY37" fmla="*/ 1517514 h 1960123"/>
              <a:gd name="connsiteX38" fmla="*/ 1274323 w 7470842"/>
              <a:gd name="connsiteY38" fmla="*/ 1517514 h 1960123"/>
              <a:gd name="connsiteX39" fmla="*/ 1274323 w 7470842"/>
              <a:gd name="connsiteY39" fmla="*/ 1551561 h 1960123"/>
              <a:gd name="connsiteX40" fmla="*/ 1493196 w 7470842"/>
              <a:gd name="connsiteY40" fmla="*/ 1551561 h 1960123"/>
              <a:gd name="connsiteX41" fmla="*/ 1493196 w 7470842"/>
              <a:gd name="connsiteY41" fmla="*/ 1590472 h 1960123"/>
              <a:gd name="connsiteX42" fmla="*/ 1721796 w 7470842"/>
              <a:gd name="connsiteY42" fmla="*/ 1590472 h 1960123"/>
              <a:gd name="connsiteX43" fmla="*/ 1721796 w 7470842"/>
              <a:gd name="connsiteY43" fmla="*/ 1634246 h 1960123"/>
              <a:gd name="connsiteX44" fmla="*/ 1926076 w 7470842"/>
              <a:gd name="connsiteY44" fmla="*/ 1634246 h 1960123"/>
              <a:gd name="connsiteX45" fmla="*/ 1926076 w 7470842"/>
              <a:gd name="connsiteY45" fmla="*/ 1678021 h 1960123"/>
              <a:gd name="connsiteX46" fmla="*/ 3151761 w 7470842"/>
              <a:gd name="connsiteY46" fmla="*/ 1678021 h 1960123"/>
              <a:gd name="connsiteX47" fmla="*/ 3151761 w 7470842"/>
              <a:gd name="connsiteY47" fmla="*/ 1726659 h 1960123"/>
              <a:gd name="connsiteX48" fmla="*/ 3356042 w 7470842"/>
              <a:gd name="connsiteY48" fmla="*/ 1726659 h 1960123"/>
              <a:gd name="connsiteX49" fmla="*/ 3356042 w 7470842"/>
              <a:gd name="connsiteY49" fmla="*/ 1775297 h 1960123"/>
              <a:gd name="connsiteX50" fmla="*/ 4109936 w 7470842"/>
              <a:gd name="connsiteY50" fmla="*/ 1775297 h 1960123"/>
              <a:gd name="connsiteX51" fmla="*/ 4134256 w 7470842"/>
              <a:gd name="connsiteY51" fmla="*/ 1819073 h 1960123"/>
              <a:gd name="connsiteX52" fmla="*/ 4304489 w 7470842"/>
              <a:gd name="connsiteY52" fmla="*/ 1814208 h 1960123"/>
              <a:gd name="connsiteX53" fmla="*/ 4304489 w 7470842"/>
              <a:gd name="connsiteY53" fmla="*/ 1892029 h 1960123"/>
              <a:gd name="connsiteX54" fmla="*/ 5851187 w 7470842"/>
              <a:gd name="connsiteY54" fmla="*/ 1892029 h 1960123"/>
              <a:gd name="connsiteX55" fmla="*/ 5851187 w 7470842"/>
              <a:gd name="connsiteY55" fmla="*/ 1960123 h 1960123"/>
              <a:gd name="connsiteX56" fmla="*/ 7470842 w 7470842"/>
              <a:gd name="connsiteY56" fmla="*/ 1960123 h 1960123"/>
              <a:gd name="connsiteX0" fmla="*/ 0 w 7470842"/>
              <a:gd name="connsiteY0" fmla="*/ 0 h 1960123"/>
              <a:gd name="connsiteX1" fmla="*/ 68093 w 7470842"/>
              <a:gd name="connsiteY1" fmla="*/ 0 h 1960123"/>
              <a:gd name="connsiteX2" fmla="*/ 68093 w 7470842"/>
              <a:gd name="connsiteY2" fmla="*/ 136187 h 1960123"/>
              <a:gd name="connsiteX3" fmla="*/ 131323 w 7470842"/>
              <a:gd name="connsiteY3" fmla="*/ 136187 h 1960123"/>
              <a:gd name="connsiteX4" fmla="*/ 131323 w 7470842"/>
              <a:gd name="connsiteY4" fmla="*/ 671208 h 1960123"/>
              <a:gd name="connsiteX5" fmla="*/ 155642 w 7470842"/>
              <a:gd name="connsiteY5" fmla="*/ 671208 h 1960123"/>
              <a:gd name="connsiteX6" fmla="*/ 155642 w 7470842"/>
              <a:gd name="connsiteY6" fmla="*/ 744166 h 1960123"/>
              <a:gd name="connsiteX7" fmla="*/ 175098 w 7470842"/>
              <a:gd name="connsiteY7" fmla="*/ 744166 h 1960123"/>
              <a:gd name="connsiteX8" fmla="*/ 175098 w 7470842"/>
              <a:gd name="connsiteY8" fmla="*/ 787940 h 1960123"/>
              <a:gd name="connsiteX9" fmla="*/ 262647 w 7470842"/>
              <a:gd name="connsiteY9" fmla="*/ 787940 h 1960123"/>
              <a:gd name="connsiteX10" fmla="*/ 262647 w 7470842"/>
              <a:gd name="connsiteY10" fmla="*/ 880353 h 1960123"/>
              <a:gd name="connsiteX11" fmla="*/ 291830 w 7470842"/>
              <a:gd name="connsiteY11" fmla="*/ 880353 h 1960123"/>
              <a:gd name="connsiteX12" fmla="*/ 291830 w 7470842"/>
              <a:gd name="connsiteY12" fmla="*/ 938719 h 1960123"/>
              <a:gd name="connsiteX13" fmla="*/ 389106 w 7470842"/>
              <a:gd name="connsiteY13" fmla="*/ 938719 h 1960123"/>
              <a:gd name="connsiteX14" fmla="*/ 389106 w 7470842"/>
              <a:gd name="connsiteY14" fmla="*/ 1016540 h 1960123"/>
              <a:gd name="connsiteX15" fmla="*/ 398834 w 7470842"/>
              <a:gd name="connsiteY15" fmla="*/ 1026268 h 1960123"/>
              <a:gd name="connsiteX16" fmla="*/ 398834 w 7470842"/>
              <a:gd name="connsiteY16" fmla="*/ 1065178 h 1960123"/>
              <a:gd name="connsiteX17" fmla="*/ 442608 w 7470842"/>
              <a:gd name="connsiteY17" fmla="*/ 1065178 h 1960123"/>
              <a:gd name="connsiteX18" fmla="*/ 442608 w 7470842"/>
              <a:gd name="connsiteY18" fmla="*/ 1108953 h 1960123"/>
              <a:gd name="connsiteX19" fmla="*/ 491247 w 7470842"/>
              <a:gd name="connsiteY19" fmla="*/ 1108953 h 1960123"/>
              <a:gd name="connsiteX20" fmla="*/ 491247 w 7470842"/>
              <a:gd name="connsiteY20" fmla="*/ 1143000 h 1960123"/>
              <a:gd name="connsiteX21" fmla="*/ 515566 w 7470842"/>
              <a:gd name="connsiteY21" fmla="*/ 1143000 h 1960123"/>
              <a:gd name="connsiteX22" fmla="*/ 515566 w 7470842"/>
              <a:gd name="connsiteY22" fmla="*/ 1181910 h 1960123"/>
              <a:gd name="connsiteX23" fmla="*/ 583659 w 7470842"/>
              <a:gd name="connsiteY23" fmla="*/ 1181910 h 1960123"/>
              <a:gd name="connsiteX24" fmla="*/ 583659 w 7470842"/>
              <a:gd name="connsiteY24" fmla="*/ 1225685 h 1960123"/>
              <a:gd name="connsiteX25" fmla="*/ 583659 w 7470842"/>
              <a:gd name="connsiteY25" fmla="*/ 1225685 h 1960123"/>
              <a:gd name="connsiteX26" fmla="*/ 627434 w 7470842"/>
              <a:gd name="connsiteY26" fmla="*/ 1225685 h 1960123"/>
              <a:gd name="connsiteX27" fmla="*/ 627434 w 7470842"/>
              <a:gd name="connsiteY27" fmla="*/ 1264595 h 1960123"/>
              <a:gd name="connsiteX28" fmla="*/ 758757 w 7470842"/>
              <a:gd name="connsiteY28" fmla="*/ 1264595 h 1960123"/>
              <a:gd name="connsiteX29" fmla="*/ 758757 w 7470842"/>
              <a:gd name="connsiteY29" fmla="*/ 1308370 h 1960123"/>
              <a:gd name="connsiteX30" fmla="*/ 860898 w 7470842"/>
              <a:gd name="connsiteY30" fmla="*/ 1308370 h 1960123"/>
              <a:gd name="connsiteX31" fmla="*/ 860898 w 7470842"/>
              <a:gd name="connsiteY31" fmla="*/ 1357008 h 1960123"/>
              <a:gd name="connsiteX32" fmla="*/ 948447 w 7470842"/>
              <a:gd name="connsiteY32" fmla="*/ 1357008 h 1960123"/>
              <a:gd name="connsiteX33" fmla="*/ 948447 w 7470842"/>
              <a:gd name="connsiteY33" fmla="*/ 1386191 h 1960123"/>
              <a:gd name="connsiteX34" fmla="*/ 1225685 w 7470842"/>
              <a:gd name="connsiteY34" fmla="*/ 1386191 h 1960123"/>
              <a:gd name="connsiteX35" fmla="*/ 1225685 w 7470842"/>
              <a:gd name="connsiteY35" fmla="*/ 1483468 h 1960123"/>
              <a:gd name="connsiteX36" fmla="*/ 1245140 w 7470842"/>
              <a:gd name="connsiteY36" fmla="*/ 1483468 h 1960123"/>
              <a:gd name="connsiteX37" fmla="*/ 1245140 w 7470842"/>
              <a:gd name="connsiteY37" fmla="*/ 1517514 h 1960123"/>
              <a:gd name="connsiteX38" fmla="*/ 1274323 w 7470842"/>
              <a:gd name="connsiteY38" fmla="*/ 1517514 h 1960123"/>
              <a:gd name="connsiteX39" fmla="*/ 1274323 w 7470842"/>
              <a:gd name="connsiteY39" fmla="*/ 1551561 h 1960123"/>
              <a:gd name="connsiteX40" fmla="*/ 1493196 w 7470842"/>
              <a:gd name="connsiteY40" fmla="*/ 1551561 h 1960123"/>
              <a:gd name="connsiteX41" fmla="*/ 1493196 w 7470842"/>
              <a:gd name="connsiteY41" fmla="*/ 1590472 h 1960123"/>
              <a:gd name="connsiteX42" fmla="*/ 1721796 w 7470842"/>
              <a:gd name="connsiteY42" fmla="*/ 1590472 h 1960123"/>
              <a:gd name="connsiteX43" fmla="*/ 1721796 w 7470842"/>
              <a:gd name="connsiteY43" fmla="*/ 1634246 h 1960123"/>
              <a:gd name="connsiteX44" fmla="*/ 1926076 w 7470842"/>
              <a:gd name="connsiteY44" fmla="*/ 1634246 h 1960123"/>
              <a:gd name="connsiteX45" fmla="*/ 1926076 w 7470842"/>
              <a:gd name="connsiteY45" fmla="*/ 1678021 h 1960123"/>
              <a:gd name="connsiteX46" fmla="*/ 3151761 w 7470842"/>
              <a:gd name="connsiteY46" fmla="*/ 1678021 h 1960123"/>
              <a:gd name="connsiteX47" fmla="*/ 3151761 w 7470842"/>
              <a:gd name="connsiteY47" fmla="*/ 1726659 h 1960123"/>
              <a:gd name="connsiteX48" fmla="*/ 3356042 w 7470842"/>
              <a:gd name="connsiteY48" fmla="*/ 1726659 h 1960123"/>
              <a:gd name="connsiteX49" fmla="*/ 3356042 w 7470842"/>
              <a:gd name="connsiteY49" fmla="*/ 1775297 h 1960123"/>
              <a:gd name="connsiteX50" fmla="*/ 4109936 w 7470842"/>
              <a:gd name="connsiteY50" fmla="*/ 1775297 h 1960123"/>
              <a:gd name="connsiteX51" fmla="*/ 4134256 w 7470842"/>
              <a:gd name="connsiteY51" fmla="*/ 1819073 h 1960123"/>
              <a:gd name="connsiteX52" fmla="*/ 4304489 w 7470842"/>
              <a:gd name="connsiteY52" fmla="*/ 1814208 h 1960123"/>
              <a:gd name="connsiteX53" fmla="*/ 4304489 w 7470842"/>
              <a:gd name="connsiteY53" fmla="*/ 1892029 h 1960123"/>
              <a:gd name="connsiteX54" fmla="*/ 5851187 w 7470842"/>
              <a:gd name="connsiteY54" fmla="*/ 1892029 h 1960123"/>
              <a:gd name="connsiteX55" fmla="*/ 5851187 w 7470842"/>
              <a:gd name="connsiteY55" fmla="*/ 1960123 h 1960123"/>
              <a:gd name="connsiteX56" fmla="*/ 7470842 w 7470842"/>
              <a:gd name="connsiteY56" fmla="*/ 1960123 h 1960123"/>
              <a:gd name="connsiteX0" fmla="*/ 0 w 7470842"/>
              <a:gd name="connsiteY0" fmla="*/ 0 h 1960123"/>
              <a:gd name="connsiteX1" fmla="*/ 68093 w 7470842"/>
              <a:gd name="connsiteY1" fmla="*/ 0 h 1960123"/>
              <a:gd name="connsiteX2" fmla="*/ 68093 w 7470842"/>
              <a:gd name="connsiteY2" fmla="*/ 136187 h 1960123"/>
              <a:gd name="connsiteX3" fmla="*/ 131323 w 7470842"/>
              <a:gd name="connsiteY3" fmla="*/ 136187 h 1960123"/>
              <a:gd name="connsiteX4" fmla="*/ 131323 w 7470842"/>
              <a:gd name="connsiteY4" fmla="*/ 671208 h 1960123"/>
              <a:gd name="connsiteX5" fmla="*/ 155642 w 7470842"/>
              <a:gd name="connsiteY5" fmla="*/ 671208 h 1960123"/>
              <a:gd name="connsiteX6" fmla="*/ 155642 w 7470842"/>
              <a:gd name="connsiteY6" fmla="*/ 744166 h 1960123"/>
              <a:gd name="connsiteX7" fmla="*/ 175098 w 7470842"/>
              <a:gd name="connsiteY7" fmla="*/ 744166 h 1960123"/>
              <a:gd name="connsiteX8" fmla="*/ 175098 w 7470842"/>
              <a:gd name="connsiteY8" fmla="*/ 787940 h 1960123"/>
              <a:gd name="connsiteX9" fmla="*/ 262647 w 7470842"/>
              <a:gd name="connsiteY9" fmla="*/ 787940 h 1960123"/>
              <a:gd name="connsiteX10" fmla="*/ 262647 w 7470842"/>
              <a:gd name="connsiteY10" fmla="*/ 880353 h 1960123"/>
              <a:gd name="connsiteX11" fmla="*/ 291830 w 7470842"/>
              <a:gd name="connsiteY11" fmla="*/ 880353 h 1960123"/>
              <a:gd name="connsiteX12" fmla="*/ 291830 w 7470842"/>
              <a:gd name="connsiteY12" fmla="*/ 938719 h 1960123"/>
              <a:gd name="connsiteX13" fmla="*/ 389106 w 7470842"/>
              <a:gd name="connsiteY13" fmla="*/ 938719 h 1960123"/>
              <a:gd name="connsiteX14" fmla="*/ 389106 w 7470842"/>
              <a:gd name="connsiteY14" fmla="*/ 1016540 h 1960123"/>
              <a:gd name="connsiteX15" fmla="*/ 398834 w 7470842"/>
              <a:gd name="connsiteY15" fmla="*/ 1026268 h 1960123"/>
              <a:gd name="connsiteX16" fmla="*/ 398834 w 7470842"/>
              <a:gd name="connsiteY16" fmla="*/ 1065178 h 1960123"/>
              <a:gd name="connsiteX17" fmla="*/ 442608 w 7470842"/>
              <a:gd name="connsiteY17" fmla="*/ 1065178 h 1960123"/>
              <a:gd name="connsiteX18" fmla="*/ 442608 w 7470842"/>
              <a:gd name="connsiteY18" fmla="*/ 1108953 h 1960123"/>
              <a:gd name="connsiteX19" fmla="*/ 491247 w 7470842"/>
              <a:gd name="connsiteY19" fmla="*/ 1108953 h 1960123"/>
              <a:gd name="connsiteX20" fmla="*/ 491247 w 7470842"/>
              <a:gd name="connsiteY20" fmla="*/ 1143000 h 1960123"/>
              <a:gd name="connsiteX21" fmla="*/ 515566 w 7470842"/>
              <a:gd name="connsiteY21" fmla="*/ 1143000 h 1960123"/>
              <a:gd name="connsiteX22" fmla="*/ 515566 w 7470842"/>
              <a:gd name="connsiteY22" fmla="*/ 1181910 h 1960123"/>
              <a:gd name="connsiteX23" fmla="*/ 583659 w 7470842"/>
              <a:gd name="connsiteY23" fmla="*/ 1181910 h 1960123"/>
              <a:gd name="connsiteX24" fmla="*/ 583659 w 7470842"/>
              <a:gd name="connsiteY24" fmla="*/ 1225685 h 1960123"/>
              <a:gd name="connsiteX25" fmla="*/ 583659 w 7470842"/>
              <a:gd name="connsiteY25" fmla="*/ 1225685 h 1960123"/>
              <a:gd name="connsiteX26" fmla="*/ 627434 w 7470842"/>
              <a:gd name="connsiteY26" fmla="*/ 1225685 h 1960123"/>
              <a:gd name="connsiteX27" fmla="*/ 627434 w 7470842"/>
              <a:gd name="connsiteY27" fmla="*/ 1264595 h 1960123"/>
              <a:gd name="connsiteX28" fmla="*/ 758757 w 7470842"/>
              <a:gd name="connsiteY28" fmla="*/ 1264595 h 1960123"/>
              <a:gd name="connsiteX29" fmla="*/ 758757 w 7470842"/>
              <a:gd name="connsiteY29" fmla="*/ 1308370 h 1960123"/>
              <a:gd name="connsiteX30" fmla="*/ 860898 w 7470842"/>
              <a:gd name="connsiteY30" fmla="*/ 1308370 h 1960123"/>
              <a:gd name="connsiteX31" fmla="*/ 860898 w 7470842"/>
              <a:gd name="connsiteY31" fmla="*/ 1357008 h 1960123"/>
              <a:gd name="connsiteX32" fmla="*/ 948447 w 7470842"/>
              <a:gd name="connsiteY32" fmla="*/ 1357008 h 1960123"/>
              <a:gd name="connsiteX33" fmla="*/ 948447 w 7470842"/>
              <a:gd name="connsiteY33" fmla="*/ 1386191 h 1960123"/>
              <a:gd name="connsiteX34" fmla="*/ 1225685 w 7470842"/>
              <a:gd name="connsiteY34" fmla="*/ 1386191 h 1960123"/>
              <a:gd name="connsiteX35" fmla="*/ 1225685 w 7470842"/>
              <a:gd name="connsiteY35" fmla="*/ 1483468 h 1960123"/>
              <a:gd name="connsiteX36" fmla="*/ 1245140 w 7470842"/>
              <a:gd name="connsiteY36" fmla="*/ 1483468 h 1960123"/>
              <a:gd name="connsiteX37" fmla="*/ 1245140 w 7470842"/>
              <a:gd name="connsiteY37" fmla="*/ 1517514 h 1960123"/>
              <a:gd name="connsiteX38" fmla="*/ 1274323 w 7470842"/>
              <a:gd name="connsiteY38" fmla="*/ 1517514 h 1960123"/>
              <a:gd name="connsiteX39" fmla="*/ 1274323 w 7470842"/>
              <a:gd name="connsiteY39" fmla="*/ 1551561 h 1960123"/>
              <a:gd name="connsiteX40" fmla="*/ 1493196 w 7470842"/>
              <a:gd name="connsiteY40" fmla="*/ 1551561 h 1960123"/>
              <a:gd name="connsiteX41" fmla="*/ 1493196 w 7470842"/>
              <a:gd name="connsiteY41" fmla="*/ 1590472 h 1960123"/>
              <a:gd name="connsiteX42" fmla="*/ 1721796 w 7470842"/>
              <a:gd name="connsiteY42" fmla="*/ 1590472 h 1960123"/>
              <a:gd name="connsiteX43" fmla="*/ 1721796 w 7470842"/>
              <a:gd name="connsiteY43" fmla="*/ 1634246 h 1960123"/>
              <a:gd name="connsiteX44" fmla="*/ 1926076 w 7470842"/>
              <a:gd name="connsiteY44" fmla="*/ 1634246 h 1960123"/>
              <a:gd name="connsiteX45" fmla="*/ 1926076 w 7470842"/>
              <a:gd name="connsiteY45" fmla="*/ 1678021 h 1960123"/>
              <a:gd name="connsiteX46" fmla="*/ 3151761 w 7470842"/>
              <a:gd name="connsiteY46" fmla="*/ 1678021 h 1960123"/>
              <a:gd name="connsiteX47" fmla="*/ 3151761 w 7470842"/>
              <a:gd name="connsiteY47" fmla="*/ 1726659 h 1960123"/>
              <a:gd name="connsiteX48" fmla="*/ 3356042 w 7470842"/>
              <a:gd name="connsiteY48" fmla="*/ 1726659 h 1960123"/>
              <a:gd name="connsiteX49" fmla="*/ 3356042 w 7470842"/>
              <a:gd name="connsiteY49" fmla="*/ 1775297 h 1960123"/>
              <a:gd name="connsiteX50" fmla="*/ 4109936 w 7470842"/>
              <a:gd name="connsiteY50" fmla="*/ 1775297 h 1960123"/>
              <a:gd name="connsiteX51" fmla="*/ 4114800 w 7470842"/>
              <a:gd name="connsiteY51" fmla="*/ 1819073 h 1960123"/>
              <a:gd name="connsiteX52" fmla="*/ 4304489 w 7470842"/>
              <a:gd name="connsiteY52" fmla="*/ 1814208 h 1960123"/>
              <a:gd name="connsiteX53" fmla="*/ 4304489 w 7470842"/>
              <a:gd name="connsiteY53" fmla="*/ 1892029 h 1960123"/>
              <a:gd name="connsiteX54" fmla="*/ 5851187 w 7470842"/>
              <a:gd name="connsiteY54" fmla="*/ 1892029 h 1960123"/>
              <a:gd name="connsiteX55" fmla="*/ 5851187 w 7470842"/>
              <a:gd name="connsiteY55" fmla="*/ 1960123 h 1960123"/>
              <a:gd name="connsiteX56" fmla="*/ 7470842 w 7470842"/>
              <a:gd name="connsiteY56" fmla="*/ 1960123 h 1960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7470842" h="1960123">
                <a:moveTo>
                  <a:pt x="0" y="0"/>
                </a:moveTo>
                <a:lnTo>
                  <a:pt x="68093" y="0"/>
                </a:lnTo>
                <a:lnTo>
                  <a:pt x="68093" y="136187"/>
                </a:lnTo>
                <a:lnTo>
                  <a:pt x="131323" y="136187"/>
                </a:lnTo>
                <a:lnTo>
                  <a:pt x="131323" y="671208"/>
                </a:lnTo>
                <a:lnTo>
                  <a:pt x="155642" y="671208"/>
                </a:lnTo>
                <a:lnTo>
                  <a:pt x="155642" y="744166"/>
                </a:lnTo>
                <a:lnTo>
                  <a:pt x="175098" y="744166"/>
                </a:lnTo>
                <a:lnTo>
                  <a:pt x="175098" y="787940"/>
                </a:lnTo>
                <a:lnTo>
                  <a:pt x="262647" y="787940"/>
                </a:lnTo>
                <a:lnTo>
                  <a:pt x="262647" y="880353"/>
                </a:lnTo>
                <a:lnTo>
                  <a:pt x="291830" y="880353"/>
                </a:lnTo>
                <a:lnTo>
                  <a:pt x="291830" y="938719"/>
                </a:lnTo>
                <a:lnTo>
                  <a:pt x="389106" y="938719"/>
                </a:lnTo>
                <a:lnTo>
                  <a:pt x="389106" y="1016540"/>
                </a:lnTo>
                <a:lnTo>
                  <a:pt x="398834" y="1026268"/>
                </a:lnTo>
                <a:lnTo>
                  <a:pt x="398834" y="1065178"/>
                </a:lnTo>
                <a:lnTo>
                  <a:pt x="442608" y="1065178"/>
                </a:lnTo>
                <a:lnTo>
                  <a:pt x="442608" y="1108953"/>
                </a:lnTo>
                <a:lnTo>
                  <a:pt x="491247" y="1108953"/>
                </a:lnTo>
                <a:lnTo>
                  <a:pt x="491247" y="1143000"/>
                </a:lnTo>
                <a:lnTo>
                  <a:pt x="515566" y="1143000"/>
                </a:lnTo>
                <a:lnTo>
                  <a:pt x="515566" y="1181910"/>
                </a:lnTo>
                <a:lnTo>
                  <a:pt x="583659" y="1181910"/>
                </a:lnTo>
                <a:lnTo>
                  <a:pt x="583659" y="1225685"/>
                </a:lnTo>
                <a:lnTo>
                  <a:pt x="583659" y="1225685"/>
                </a:lnTo>
                <a:lnTo>
                  <a:pt x="627434" y="1225685"/>
                </a:lnTo>
                <a:lnTo>
                  <a:pt x="627434" y="1264595"/>
                </a:lnTo>
                <a:lnTo>
                  <a:pt x="758757" y="1264595"/>
                </a:lnTo>
                <a:lnTo>
                  <a:pt x="758757" y="1308370"/>
                </a:lnTo>
                <a:lnTo>
                  <a:pt x="860898" y="1308370"/>
                </a:lnTo>
                <a:lnTo>
                  <a:pt x="860898" y="1357008"/>
                </a:lnTo>
                <a:lnTo>
                  <a:pt x="948447" y="1357008"/>
                </a:lnTo>
                <a:lnTo>
                  <a:pt x="948447" y="1386191"/>
                </a:lnTo>
                <a:lnTo>
                  <a:pt x="1225685" y="1386191"/>
                </a:lnTo>
                <a:lnTo>
                  <a:pt x="1225685" y="1483468"/>
                </a:lnTo>
                <a:lnTo>
                  <a:pt x="1245140" y="1483468"/>
                </a:lnTo>
                <a:lnTo>
                  <a:pt x="1245140" y="1517514"/>
                </a:lnTo>
                <a:lnTo>
                  <a:pt x="1274323" y="1517514"/>
                </a:lnTo>
                <a:lnTo>
                  <a:pt x="1274323" y="1551561"/>
                </a:lnTo>
                <a:lnTo>
                  <a:pt x="1493196" y="1551561"/>
                </a:lnTo>
                <a:lnTo>
                  <a:pt x="1493196" y="1590472"/>
                </a:lnTo>
                <a:lnTo>
                  <a:pt x="1721796" y="1590472"/>
                </a:lnTo>
                <a:lnTo>
                  <a:pt x="1721796" y="1634246"/>
                </a:lnTo>
                <a:lnTo>
                  <a:pt x="1926076" y="1634246"/>
                </a:lnTo>
                <a:lnTo>
                  <a:pt x="1926076" y="1678021"/>
                </a:lnTo>
                <a:lnTo>
                  <a:pt x="3151761" y="1678021"/>
                </a:lnTo>
                <a:lnTo>
                  <a:pt x="3151761" y="1726659"/>
                </a:lnTo>
                <a:lnTo>
                  <a:pt x="3356042" y="1726659"/>
                </a:lnTo>
                <a:lnTo>
                  <a:pt x="3356042" y="1775297"/>
                </a:lnTo>
                <a:lnTo>
                  <a:pt x="4109936" y="1775297"/>
                </a:lnTo>
                <a:lnTo>
                  <a:pt x="4114800" y="1819073"/>
                </a:lnTo>
                <a:lnTo>
                  <a:pt x="4304489" y="1814208"/>
                </a:lnTo>
                <a:lnTo>
                  <a:pt x="4304489" y="1892029"/>
                </a:lnTo>
                <a:lnTo>
                  <a:pt x="5851187" y="1892029"/>
                </a:lnTo>
                <a:lnTo>
                  <a:pt x="5851187" y="1960123"/>
                </a:lnTo>
                <a:lnTo>
                  <a:pt x="7470842" y="1960123"/>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85" name="Freeform: Shape 84">
            <a:extLst>
              <a:ext uri="{FF2B5EF4-FFF2-40B4-BE49-F238E27FC236}">
                <a16:creationId xmlns:a16="http://schemas.microsoft.com/office/drawing/2014/main" id="{D3943EB4-B747-7D43-EC2D-20B5A3CAFDAB}"/>
              </a:ext>
            </a:extLst>
          </p:cNvPr>
          <p:cNvSpPr/>
          <p:nvPr/>
        </p:nvSpPr>
        <p:spPr bwMode="auto">
          <a:xfrm>
            <a:off x="1483317" y="2302820"/>
            <a:ext cx="6512669" cy="1361872"/>
          </a:xfrm>
          <a:custGeom>
            <a:avLst/>
            <a:gdLst>
              <a:gd name="connsiteX0" fmla="*/ 0 w 6512669"/>
              <a:gd name="connsiteY0" fmla="*/ 0 h 1361872"/>
              <a:gd name="connsiteX1" fmla="*/ 111869 w 6512669"/>
              <a:gd name="connsiteY1" fmla="*/ 0 h 1361872"/>
              <a:gd name="connsiteX2" fmla="*/ 111869 w 6512669"/>
              <a:gd name="connsiteY2" fmla="*/ 77821 h 1361872"/>
              <a:gd name="connsiteX3" fmla="*/ 136188 w 6512669"/>
              <a:gd name="connsiteY3" fmla="*/ 77821 h 1361872"/>
              <a:gd name="connsiteX4" fmla="*/ 150779 w 6512669"/>
              <a:gd name="connsiteY4" fmla="*/ 92412 h 1361872"/>
              <a:gd name="connsiteX5" fmla="*/ 150779 w 6512669"/>
              <a:gd name="connsiteY5" fmla="*/ 296693 h 1361872"/>
              <a:gd name="connsiteX6" fmla="*/ 165371 w 6512669"/>
              <a:gd name="connsiteY6" fmla="*/ 296693 h 1361872"/>
              <a:gd name="connsiteX7" fmla="*/ 165371 w 6512669"/>
              <a:gd name="connsiteY7" fmla="*/ 413425 h 1361872"/>
              <a:gd name="connsiteX8" fmla="*/ 209145 w 6512669"/>
              <a:gd name="connsiteY8" fmla="*/ 413425 h 1361872"/>
              <a:gd name="connsiteX9" fmla="*/ 209145 w 6512669"/>
              <a:gd name="connsiteY9" fmla="*/ 442608 h 1361872"/>
              <a:gd name="connsiteX10" fmla="*/ 243192 w 6512669"/>
              <a:gd name="connsiteY10" fmla="*/ 442608 h 1361872"/>
              <a:gd name="connsiteX11" fmla="*/ 243192 w 6512669"/>
              <a:gd name="connsiteY11" fmla="*/ 486383 h 1361872"/>
              <a:gd name="connsiteX12" fmla="*/ 277239 w 6512669"/>
              <a:gd name="connsiteY12" fmla="*/ 486383 h 1361872"/>
              <a:gd name="connsiteX13" fmla="*/ 277239 w 6512669"/>
              <a:gd name="connsiteY13" fmla="*/ 496110 h 1361872"/>
              <a:gd name="connsiteX14" fmla="*/ 384243 w 6512669"/>
              <a:gd name="connsiteY14" fmla="*/ 496110 h 1361872"/>
              <a:gd name="connsiteX15" fmla="*/ 384243 w 6512669"/>
              <a:gd name="connsiteY15" fmla="*/ 559340 h 1361872"/>
              <a:gd name="connsiteX16" fmla="*/ 403698 w 6512669"/>
              <a:gd name="connsiteY16" fmla="*/ 559340 h 1361872"/>
              <a:gd name="connsiteX17" fmla="*/ 403698 w 6512669"/>
              <a:gd name="connsiteY17" fmla="*/ 583659 h 1361872"/>
              <a:gd name="connsiteX18" fmla="*/ 539886 w 6512669"/>
              <a:gd name="connsiteY18" fmla="*/ 583659 h 1361872"/>
              <a:gd name="connsiteX19" fmla="*/ 539886 w 6512669"/>
              <a:gd name="connsiteY19" fmla="*/ 651753 h 1361872"/>
              <a:gd name="connsiteX20" fmla="*/ 607979 w 6512669"/>
              <a:gd name="connsiteY20" fmla="*/ 651753 h 1361872"/>
              <a:gd name="connsiteX21" fmla="*/ 607979 w 6512669"/>
              <a:gd name="connsiteY21" fmla="*/ 685800 h 1361872"/>
              <a:gd name="connsiteX22" fmla="*/ 919264 w 6512669"/>
              <a:gd name="connsiteY22" fmla="*/ 685800 h 1361872"/>
              <a:gd name="connsiteX23" fmla="*/ 919264 w 6512669"/>
              <a:gd name="connsiteY23" fmla="*/ 729574 h 1361872"/>
              <a:gd name="connsiteX24" fmla="*/ 987358 w 6512669"/>
              <a:gd name="connsiteY24" fmla="*/ 729574 h 1361872"/>
              <a:gd name="connsiteX25" fmla="*/ 987358 w 6512669"/>
              <a:gd name="connsiteY25" fmla="*/ 753893 h 1361872"/>
              <a:gd name="connsiteX26" fmla="*/ 1021405 w 6512669"/>
              <a:gd name="connsiteY26" fmla="*/ 753893 h 1361872"/>
              <a:gd name="connsiteX27" fmla="*/ 1021405 w 6512669"/>
              <a:gd name="connsiteY27" fmla="*/ 783076 h 1361872"/>
              <a:gd name="connsiteX28" fmla="*/ 1089498 w 6512669"/>
              <a:gd name="connsiteY28" fmla="*/ 783076 h 1361872"/>
              <a:gd name="connsiteX29" fmla="*/ 1089498 w 6512669"/>
              <a:gd name="connsiteY29" fmla="*/ 807395 h 1361872"/>
              <a:gd name="connsiteX30" fmla="*/ 1181911 w 6512669"/>
              <a:gd name="connsiteY30" fmla="*/ 807395 h 1361872"/>
              <a:gd name="connsiteX31" fmla="*/ 1181911 w 6512669"/>
              <a:gd name="connsiteY31" fmla="*/ 836578 h 1361872"/>
              <a:gd name="connsiteX32" fmla="*/ 1483469 w 6512669"/>
              <a:gd name="connsiteY32" fmla="*/ 836578 h 1361872"/>
              <a:gd name="connsiteX33" fmla="*/ 1483469 w 6512669"/>
              <a:gd name="connsiteY33" fmla="*/ 865761 h 1361872"/>
              <a:gd name="connsiteX34" fmla="*/ 1585609 w 6512669"/>
              <a:gd name="connsiteY34" fmla="*/ 865761 h 1361872"/>
              <a:gd name="connsiteX35" fmla="*/ 1585609 w 6512669"/>
              <a:gd name="connsiteY35" fmla="*/ 894944 h 1361872"/>
              <a:gd name="connsiteX36" fmla="*/ 1673158 w 6512669"/>
              <a:gd name="connsiteY36" fmla="*/ 894944 h 1361872"/>
              <a:gd name="connsiteX37" fmla="*/ 1673158 w 6512669"/>
              <a:gd name="connsiteY37" fmla="*/ 914400 h 1361872"/>
              <a:gd name="connsiteX38" fmla="*/ 1930941 w 6512669"/>
              <a:gd name="connsiteY38" fmla="*/ 914400 h 1361872"/>
              <a:gd name="connsiteX39" fmla="*/ 1930941 w 6512669"/>
              <a:gd name="connsiteY39" fmla="*/ 987357 h 1361872"/>
              <a:gd name="connsiteX40" fmla="*/ 1969852 w 6512669"/>
              <a:gd name="connsiteY40" fmla="*/ 987357 h 1361872"/>
              <a:gd name="connsiteX41" fmla="*/ 1969852 w 6512669"/>
              <a:gd name="connsiteY41" fmla="*/ 1035995 h 1361872"/>
              <a:gd name="connsiteX42" fmla="*/ 2023354 w 6512669"/>
              <a:gd name="connsiteY42" fmla="*/ 1035995 h 1361872"/>
              <a:gd name="connsiteX43" fmla="*/ 2023354 w 6512669"/>
              <a:gd name="connsiteY43" fmla="*/ 1055451 h 1361872"/>
              <a:gd name="connsiteX44" fmla="*/ 2208179 w 6512669"/>
              <a:gd name="connsiteY44" fmla="*/ 1055451 h 1361872"/>
              <a:gd name="connsiteX45" fmla="*/ 2208179 w 6512669"/>
              <a:gd name="connsiteY45" fmla="*/ 1070042 h 1361872"/>
              <a:gd name="connsiteX46" fmla="*/ 2431915 w 6512669"/>
              <a:gd name="connsiteY46" fmla="*/ 1070042 h 1361872"/>
              <a:gd name="connsiteX47" fmla="*/ 2431915 w 6512669"/>
              <a:gd name="connsiteY47" fmla="*/ 1104089 h 1361872"/>
              <a:gd name="connsiteX48" fmla="*/ 2874524 w 6512669"/>
              <a:gd name="connsiteY48" fmla="*/ 1104089 h 1361872"/>
              <a:gd name="connsiteX49" fmla="*/ 2874524 w 6512669"/>
              <a:gd name="connsiteY49" fmla="*/ 1138136 h 1361872"/>
              <a:gd name="connsiteX50" fmla="*/ 3365771 w 6512669"/>
              <a:gd name="connsiteY50" fmla="*/ 1138136 h 1361872"/>
              <a:gd name="connsiteX51" fmla="*/ 3380362 w 6512669"/>
              <a:gd name="connsiteY51" fmla="*/ 1152727 h 1361872"/>
              <a:gd name="connsiteX52" fmla="*/ 3628417 w 6512669"/>
              <a:gd name="connsiteY52" fmla="*/ 1152727 h 1361872"/>
              <a:gd name="connsiteX53" fmla="*/ 3628417 w 6512669"/>
              <a:gd name="connsiteY53" fmla="*/ 1220821 h 1361872"/>
              <a:gd name="connsiteX54" fmla="*/ 3881337 w 6512669"/>
              <a:gd name="connsiteY54" fmla="*/ 1220821 h 1361872"/>
              <a:gd name="connsiteX55" fmla="*/ 3881337 w 6512669"/>
              <a:gd name="connsiteY55" fmla="*/ 1259732 h 1361872"/>
              <a:gd name="connsiteX56" fmla="*/ 4114800 w 6512669"/>
              <a:gd name="connsiteY56" fmla="*/ 1259732 h 1361872"/>
              <a:gd name="connsiteX57" fmla="*/ 4114800 w 6512669"/>
              <a:gd name="connsiteY57" fmla="*/ 1293778 h 1361872"/>
              <a:gd name="connsiteX58" fmla="*/ 4713052 w 6512669"/>
              <a:gd name="connsiteY58" fmla="*/ 1293778 h 1361872"/>
              <a:gd name="connsiteX59" fmla="*/ 4713052 w 6512669"/>
              <a:gd name="connsiteY59" fmla="*/ 1318098 h 1361872"/>
              <a:gd name="connsiteX60" fmla="*/ 5204298 w 6512669"/>
              <a:gd name="connsiteY60" fmla="*/ 1318098 h 1361872"/>
              <a:gd name="connsiteX61" fmla="*/ 5204298 w 6512669"/>
              <a:gd name="connsiteY61" fmla="*/ 1361872 h 1361872"/>
              <a:gd name="connsiteX62" fmla="*/ 6512669 w 6512669"/>
              <a:gd name="connsiteY62" fmla="*/ 1361872 h 1361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512669" h="1361872">
                <a:moveTo>
                  <a:pt x="0" y="0"/>
                </a:moveTo>
                <a:lnTo>
                  <a:pt x="111869" y="0"/>
                </a:lnTo>
                <a:lnTo>
                  <a:pt x="111869" y="77821"/>
                </a:lnTo>
                <a:lnTo>
                  <a:pt x="136188" y="77821"/>
                </a:lnTo>
                <a:lnTo>
                  <a:pt x="150779" y="92412"/>
                </a:lnTo>
                <a:lnTo>
                  <a:pt x="150779" y="296693"/>
                </a:lnTo>
                <a:lnTo>
                  <a:pt x="165371" y="296693"/>
                </a:lnTo>
                <a:lnTo>
                  <a:pt x="165371" y="413425"/>
                </a:lnTo>
                <a:lnTo>
                  <a:pt x="209145" y="413425"/>
                </a:lnTo>
                <a:lnTo>
                  <a:pt x="209145" y="442608"/>
                </a:lnTo>
                <a:lnTo>
                  <a:pt x="243192" y="442608"/>
                </a:lnTo>
                <a:lnTo>
                  <a:pt x="243192" y="486383"/>
                </a:lnTo>
                <a:lnTo>
                  <a:pt x="277239" y="486383"/>
                </a:lnTo>
                <a:lnTo>
                  <a:pt x="277239" y="496110"/>
                </a:lnTo>
                <a:lnTo>
                  <a:pt x="384243" y="496110"/>
                </a:lnTo>
                <a:lnTo>
                  <a:pt x="384243" y="559340"/>
                </a:lnTo>
                <a:lnTo>
                  <a:pt x="403698" y="559340"/>
                </a:lnTo>
                <a:lnTo>
                  <a:pt x="403698" y="583659"/>
                </a:lnTo>
                <a:lnTo>
                  <a:pt x="539886" y="583659"/>
                </a:lnTo>
                <a:lnTo>
                  <a:pt x="539886" y="651753"/>
                </a:lnTo>
                <a:lnTo>
                  <a:pt x="607979" y="651753"/>
                </a:lnTo>
                <a:lnTo>
                  <a:pt x="607979" y="685800"/>
                </a:lnTo>
                <a:lnTo>
                  <a:pt x="919264" y="685800"/>
                </a:lnTo>
                <a:lnTo>
                  <a:pt x="919264" y="729574"/>
                </a:lnTo>
                <a:lnTo>
                  <a:pt x="987358" y="729574"/>
                </a:lnTo>
                <a:lnTo>
                  <a:pt x="987358" y="753893"/>
                </a:lnTo>
                <a:lnTo>
                  <a:pt x="1021405" y="753893"/>
                </a:lnTo>
                <a:lnTo>
                  <a:pt x="1021405" y="783076"/>
                </a:lnTo>
                <a:lnTo>
                  <a:pt x="1089498" y="783076"/>
                </a:lnTo>
                <a:lnTo>
                  <a:pt x="1089498" y="807395"/>
                </a:lnTo>
                <a:lnTo>
                  <a:pt x="1181911" y="807395"/>
                </a:lnTo>
                <a:lnTo>
                  <a:pt x="1181911" y="836578"/>
                </a:lnTo>
                <a:lnTo>
                  <a:pt x="1483469" y="836578"/>
                </a:lnTo>
                <a:lnTo>
                  <a:pt x="1483469" y="865761"/>
                </a:lnTo>
                <a:lnTo>
                  <a:pt x="1585609" y="865761"/>
                </a:lnTo>
                <a:lnTo>
                  <a:pt x="1585609" y="894944"/>
                </a:lnTo>
                <a:lnTo>
                  <a:pt x="1673158" y="894944"/>
                </a:lnTo>
                <a:lnTo>
                  <a:pt x="1673158" y="914400"/>
                </a:lnTo>
                <a:lnTo>
                  <a:pt x="1930941" y="914400"/>
                </a:lnTo>
                <a:lnTo>
                  <a:pt x="1930941" y="987357"/>
                </a:lnTo>
                <a:lnTo>
                  <a:pt x="1969852" y="987357"/>
                </a:lnTo>
                <a:lnTo>
                  <a:pt x="1969852" y="1035995"/>
                </a:lnTo>
                <a:lnTo>
                  <a:pt x="2023354" y="1035995"/>
                </a:lnTo>
                <a:lnTo>
                  <a:pt x="2023354" y="1055451"/>
                </a:lnTo>
                <a:lnTo>
                  <a:pt x="2208179" y="1055451"/>
                </a:lnTo>
                <a:lnTo>
                  <a:pt x="2208179" y="1070042"/>
                </a:lnTo>
                <a:lnTo>
                  <a:pt x="2431915" y="1070042"/>
                </a:lnTo>
                <a:lnTo>
                  <a:pt x="2431915" y="1104089"/>
                </a:lnTo>
                <a:lnTo>
                  <a:pt x="2874524" y="1104089"/>
                </a:lnTo>
                <a:lnTo>
                  <a:pt x="2874524" y="1138136"/>
                </a:lnTo>
                <a:lnTo>
                  <a:pt x="3365771" y="1138136"/>
                </a:lnTo>
                <a:lnTo>
                  <a:pt x="3380362" y="1152727"/>
                </a:lnTo>
                <a:lnTo>
                  <a:pt x="3628417" y="1152727"/>
                </a:lnTo>
                <a:lnTo>
                  <a:pt x="3628417" y="1220821"/>
                </a:lnTo>
                <a:lnTo>
                  <a:pt x="3881337" y="1220821"/>
                </a:lnTo>
                <a:lnTo>
                  <a:pt x="3881337" y="1259732"/>
                </a:lnTo>
                <a:lnTo>
                  <a:pt x="4114800" y="1259732"/>
                </a:lnTo>
                <a:lnTo>
                  <a:pt x="4114800" y="1293778"/>
                </a:lnTo>
                <a:lnTo>
                  <a:pt x="4713052" y="1293778"/>
                </a:lnTo>
                <a:lnTo>
                  <a:pt x="4713052" y="1318098"/>
                </a:lnTo>
                <a:lnTo>
                  <a:pt x="5204298" y="1318098"/>
                </a:lnTo>
                <a:lnTo>
                  <a:pt x="5204298" y="1361872"/>
                </a:lnTo>
                <a:lnTo>
                  <a:pt x="6512669" y="1361872"/>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8" name="Title 37">
            <a:extLst>
              <a:ext uri="{FF2B5EF4-FFF2-40B4-BE49-F238E27FC236}">
                <a16:creationId xmlns:a16="http://schemas.microsoft.com/office/drawing/2014/main" id="{3431C632-7549-EF32-7E4C-72B6EC0C237A}"/>
              </a:ext>
            </a:extLst>
          </p:cNvPr>
          <p:cNvSpPr>
            <a:spLocks noGrp="1"/>
          </p:cNvSpPr>
          <p:nvPr>
            <p:ph type="title"/>
          </p:nvPr>
        </p:nvSpPr>
        <p:spPr>
          <a:xfrm>
            <a:off x="231078" y="260163"/>
            <a:ext cx="11740260" cy="1044132"/>
          </a:xfrm>
        </p:spPr>
        <p:txBody>
          <a:bodyPr/>
          <a:lstStyle/>
          <a:p>
            <a:r>
              <a:rPr lang="en-US" dirty="0"/>
              <a:t>CheckMate 142: PFS With Nivolumab ± Ipilimumab for </a:t>
            </a:r>
            <a:br>
              <a:rPr lang="en-US" dirty="0"/>
            </a:br>
            <a:r>
              <a:rPr lang="en-US" dirty="0"/>
              <a:t>MSI-H/dMMR Metastatic CRC </a:t>
            </a:r>
          </a:p>
        </p:txBody>
      </p:sp>
      <p:sp>
        <p:nvSpPr>
          <p:cNvPr id="3" name="Content Placeholder 2">
            <a:extLst>
              <a:ext uri="{FF2B5EF4-FFF2-40B4-BE49-F238E27FC236}">
                <a16:creationId xmlns:a16="http://schemas.microsoft.com/office/drawing/2014/main" id="{CCFC9044-78E6-FC72-FA9C-51BC4E625A10}"/>
              </a:ext>
            </a:extLst>
          </p:cNvPr>
          <p:cNvSpPr>
            <a:spLocks noGrp="1"/>
          </p:cNvSpPr>
          <p:nvPr>
            <p:ph idx="1"/>
          </p:nvPr>
        </p:nvSpPr>
        <p:spPr>
          <a:xfrm>
            <a:off x="231078" y="1335023"/>
            <a:ext cx="11740260" cy="389237"/>
          </a:xfrm>
        </p:spPr>
        <p:txBody>
          <a:bodyPr/>
          <a:lstStyle/>
          <a:p>
            <a:r>
              <a:rPr lang="en-US"/>
              <a:t>Multicohort, nonrandomized phase II study</a:t>
            </a:r>
          </a:p>
        </p:txBody>
      </p:sp>
      <p:sp>
        <p:nvSpPr>
          <p:cNvPr id="62" name="Content Placeholder 61">
            <a:extLst>
              <a:ext uri="{FF2B5EF4-FFF2-40B4-BE49-F238E27FC236}">
                <a16:creationId xmlns:a16="http://schemas.microsoft.com/office/drawing/2014/main" id="{63D33EB4-6787-EA9B-B204-A8E0233A5C59}"/>
              </a:ext>
            </a:extLst>
          </p:cNvPr>
          <p:cNvSpPr>
            <a:spLocks noGrp="1"/>
          </p:cNvSpPr>
          <p:nvPr>
            <p:ph sz="quarter" idx="10"/>
          </p:nvPr>
        </p:nvSpPr>
        <p:spPr/>
        <p:txBody>
          <a:bodyPr/>
          <a:lstStyle/>
          <a:p>
            <a:pPr algn="ctr"/>
            <a:r>
              <a:rPr lang="en-US" dirty="0"/>
              <a:t>Overman. ASCO 2022. Abstr 3510. Lenz. JCO.2022;40:161. </a:t>
            </a:r>
          </a:p>
        </p:txBody>
      </p:sp>
      <p:sp>
        <p:nvSpPr>
          <p:cNvPr id="7" name="Text Box 30">
            <a:extLst>
              <a:ext uri="{FF2B5EF4-FFF2-40B4-BE49-F238E27FC236}">
                <a16:creationId xmlns:a16="http://schemas.microsoft.com/office/drawing/2014/main" id="{AB5FC946-735B-C5F4-5B46-A229001B7145}"/>
              </a:ext>
            </a:extLst>
          </p:cNvPr>
          <p:cNvSpPr txBox="1">
            <a:spLocks noChangeArrowheads="1"/>
          </p:cNvSpPr>
          <p:nvPr/>
        </p:nvSpPr>
        <p:spPr bwMode="auto">
          <a:xfrm>
            <a:off x="231078" y="5950124"/>
            <a:ext cx="11069637"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*Per investigator. </a:t>
            </a:r>
            <a:r>
              <a:rPr kumimoji="0" lang="en-US" altLang="en-US" sz="1200" b="0" i="0" u="none" strike="noStrike" kern="1200" cap="none" spc="0" normalizeH="0" baseline="30000" noProof="0" dirty="0">
                <a:ln>
                  <a:noFill/>
                </a:ln>
                <a:solidFill>
                  <a:srgbClr val="000000"/>
                </a:solidFill>
                <a:effectLst/>
                <a:uLnTx/>
                <a:uFillTx/>
                <a:latin typeface="Poppins" panose="00000500000000000000" pitchFamily="2" charset="0"/>
                <a:cs typeface="Poppins" panose="00000500000000000000" pitchFamily="2" charset="0"/>
              </a:rPr>
              <a:t>†</a:t>
            </a:r>
            <a:r>
              <a:rPr kumimoji="0" lang="en-US" alt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Cohorts not randomized, nor was trial designed for formal comparison. </a:t>
            </a:r>
            <a:r>
              <a:rPr kumimoji="0" lang="en-US" altLang="en-US" sz="1200" b="0" i="0" u="none" strike="noStrike" kern="1200" cap="none" spc="0" normalizeH="0" baseline="30000" noProof="0" dirty="0">
                <a:ln>
                  <a:noFill/>
                </a:ln>
                <a:solidFill>
                  <a:srgbClr val="000000"/>
                </a:solidFill>
                <a:effectLst/>
                <a:uLnTx/>
                <a:uFillTx/>
                <a:latin typeface="Poppins" panose="00000500000000000000" pitchFamily="2" charset="0"/>
                <a:cs typeface="Poppins" panose="00000500000000000000" pitchFamily="2" charset="0"/>
              </a:rPr>
              <a:t>‡</a:t>
            </a:r>
            <a:r>
              <a:rPr kumimoji="0" lang="en-US" alt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Median follow-up for cohort 3: 47.6 mo.</a:t>
            </a:r>
          </a:p>
        </p:txBody>
      </p:sp>
      <p:sp>
        <p:nvSpPr>
          <p:cNvPr id="2" name="Freeform: Shape 1">
            <a:extLst>
              <a:ext uri="{FF2B5EF4-FFF2-40B4-BE49-F238E27FC236}">
                <a16:creationId xmlns:a16="http://schemas.microsoft.com/office/drawing/2014/main" id="{65231AAE-B84B-C7A4-BAD4-CD68F9D3BAC3}"/>
              </a:ext>
            </a:extLst>
          </p:cNvPr>
          <p:cNvSpPr/>
          <p:nvPr/>
        </p:nvSpPr>
        <p:spPr bwMode="auto">
          <a:xfrm>
            <a:off x="1490488" y="2277849"/>
            <a:ext cx="7833674" cy="2846895"/>
          </a:xfrm>
          <a:custGeom>
            <a:avLst/>
            <a:gdLst>
              <a:gd name="connsiteX0" fmla="*/ 0 w 7833674"/>
              <a:gd name="connsiteY0" fmla="*/ 0 h 2846895"/>
              <a:gd name="connsiteX1" fmla="*/ 0 w 7833674"/>
              <a:gd name="connsiteY1" fmla="*/ 2846895 h 2846895"/>
              <a:gd name="connsiteX2" fmla="*/ 7833674 w 7833674"/>
              <a:gd name="connsiteY2" fmla="*/ 2846895 h 2846895"/>
            </a:gdLst>
            <a:ahLst/>
            <a:cxnLst>
              <a:cxn ang="0">
                <a:pos x="connsiteX0" y="connsiteY0"/>
              </a:cxn>
              <a:cxn ang="0">
                <a:pos x="connsiteX1" y="connsiteY1"/>
              </a:cxn>
              <a:cxn ang="0">
                <a:pos x="connsiteX2" y="connsiteY2"/>
              </a:cxn>
            </a:cxnLst>
            <a:rect l="l" t="t" r="r" b="b"/>
            <a:pathLst>
              <a:path w="7833674" h="2846895">
                <a:moveTo>
                  <a:pt x="0" y="0"/>
                </a:moveTo>
                <a:lnTo>
                  <a:pt x="0" y="2846895"/>
                </a:lnTo>
                <a:lnTo>
                  <a:pt x="7833674" y="2846895"/>
                </a:lnTo>
              </a:path>
            </a:pathLst>
          </a:custGeom>
          <a:noFill/>
          <a:ln w="12700">
            <a:solidFill>
              <a:schemeClr val="tx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nvGrpSpPr>
          <p:cNvPr id="8" name="Group 7">
            <a:extLst>
              <a:ext uri="{FF2B5EF4-FFF2-40B4-BE49-F238E27FC236}">
                <a16:creationId xmlns:a16="http://schemas.microsoft.com/office/drawing/2014/main" id="{0D4A126A-E9A1-3463-C6A3-61C6F91CFCF2}"/>
              </a:ext>
            </a:extLst>
          </p:cNvPr>
          <p:cNvGrpSpPr/>
          <p:nvPr/>
        </p:nvGrpSpPr>
        <p:grpSpPr>
          <a:xfrm>
            <a:off x="1411258" y="2277849"/>
            <a:ext cx="87085" cy="2842438"/>
            <a:chOff x="2286898" y="1696825"/>
            <a:chExt cx="87085" cy="2842438"/>
          </a:xfrm>
        </p:grpSpPr>
        <p:cxnSp>
          <p:nvCxnSpPr>
            <p:cNvPr id="6" name="Straight Connector 5">
              <a:extLst>
                <a:ext uri="{FF2B5EF4-FFF2-40B4-BE49-F238E27FC236}">
                  <a16:creationId xmlns:a16="http://schemas.microsoft.com/office/drawing/2014/main" id="{0582D37B-1139-CA5D-EC09-C96A6BC8CA4E}"/>
                </a:ext>
              </a:extLst>
            </p:cNvPr>
            <p:cNvCxnSpPr>
              <a:cxnSpLocks/>
            </p:cNvCxnSpPr>
            <p:nvPr/>
          </p:nvCxnSpPr>
          <p:spPr bwMode="auto">
            <a:xfrm>
              <a:off x="2286898" y="1696825"/>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CECFC9A6-B8D8-A559-4EF8-AA2BF146E4B6}"/>
                </a:ext>
              </a:extLst>
            </p:cNvPr>
            <p:cNvCxnSpPr>
              <a:cxnSpLocks/>
            </p:cNvCxnSpPr>
            <p:nvPr/>
          </p:nvCxnSpPr>
          <p:spPr bwMode="auto">
            <a:xfrm>
              <a:off x="2286898" y="2265313"/>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1525AA36-36C8-70AA-BF67-E273E0E4AF0A}"/>
                </a:ext>
              </a:extLst>
            </p:cNvPr>
            <p:cNvCxnSpPr>
              <a:cxnSpLocks/>
            </p:cNvCxnSpPr>
            <p:nvPr/>
          </p:nvCxnSpPr>
          <p:spPr bwMode="auto">
            <a:xfrm>
              <a:off x="2286898" y="2833801"/>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64343F82-24EE-F06C-AF0F-FC7F507DAEAD}"/>
                </a:ext>
              </a:extLst>
            </p:cNvPr>
            <p:cNvCxnSpPr>
              <a:cxnSpLocks/>
            </p:cNvCxnSpPr>
            <p:nvPr/>
          </p:nvCxnSpPr>
          <p:spPr bwMode="auto">
            <a:xfrm>
              <a:off x="2286898" y="3402289"/>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53DF85E-DDFA-B5DB-2ED1-39C88A528FF5}"/>
                </a:ext>
              </a:extLst>
            </p:cNvPr>
            <p:cNvCxnSpPr>
              <a:cxnSpLocks/>
            </p:cNvCxnSpPr>
            <p:nvPr/>
          </p:nvCxnSpPr>
          <p:spPr bwMode="auto">
            <a:xfrm>
              <a:off x="2286898" y="3970777"/>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D2A7C09-378C-B0BD-20B2-31AED656779D}"/>
                </a:ext>
              </a:extLst>
            </p:cNvPr>
            <p:cNvCxnSpPr>
              <a:cxnSpLocks/>
            </p:cNvCxnSpPr>
            <p:nvPr/>
          </p:nvCxnSpPr>
          <p:spPr bwMode="auto">
            <a:xfrm>
              <a:off x="2286898" y="4539263"/>
              <a:ext cx="87085" cy="0"/>
            </a:xfrm>
            <a:prstGeom prst="line">
              <a:avLst/>
            </a:prstGeom>
            <a:noFill/>
            <a:ln w="12700" cap="flat" cmpd="sng" algn="ctr">
              <a:solidFill>
                <a:schemeClr val="tx1"/>
              </a:solidFill>
              <a:prstDash val="solid"/>
              <a:round/>
              <a:headEnd type="none" w="med" len="med"/>
              <a:tailEnd type="none" w="med" len="med"/>
            </a:ln>
            <a:effectLst/>
          </p:spPr>
        </p:cxnSp>
      </p:grpSp>
      <p:grpSp>
        <p:nvGrpSpPr>
          <p:cNvPr id="14" name="Group 13">
            <a:extLst>
              <a:ext uri="{FF2B5EF4-FFF2-40B4-BE49-F238E27FC236}">
                <a16:creationId xmlns:a16="http://schemas.microsoft.com/office/drawing/2014/main" id="{BA16C6EB-219D-A748-2A73-C9D4C9B89747}"/>
              </a:ext>
            </a:extLst>
          </p:cNvPr>
          <p:cNvGrpSpPr/>
          <p:nvPr/>
        </p:nvGrpSpPr>
        <p:grpSpPr>
          <a:xfrm>
            <a:off x="1124855" y="5120287"/>
            <a:ext cx="7966206" cy="87085"/>
            <a:chOff x="2000495" y="4539263"/>
            <a:chExt cx="7966206" cy="87085"/>
          </a:xfrm>
        </p:grpSpPr>
        <p:grpSp>
          <p:nvGrpSpPr>
            <p:cNvPr id="15" name="Group 14">
              <a:extLst>
                <a:ext uri="{FF2B5EF4-FFF2-40B4-BE49-F238E27FC236}">
                  <a16:creationId xmlns:a16="http://schemas.microsoft.com/office/drawing/2014/main" id="{E32722B0-AD1F-8FCA-71F2-C02D53EAC4C2}"/>
                </a:ext>
              </a:extLst>
            </p:cNvPr>
            <p:cNvGrpSpPr/>
            <p:nvPr/>
          </p:nvGrpSpPr>
          <p:grpSpPr>
            <a:xfrm rot="5400000">
              <a:off x="3380401" y="3163816"/>
              <a:ext cx="82626" cy="2842438"/>
              <a:chOff x="2286898" y="1696825"/>
              <a:chExt cx="87085" cy="2842438"/>
            </a:xfrm>
          </p:grpSpPr>
          <p:cxnSp>
            <p:nvCxnSpPr>
              <p:cNvPr id="16" name="Straight Connector 15">
                <a:extLst>
                  <a:ext uri="{FF2B5EF4-FFF2-40B4-BE49-F238E27FC236}">
                    <a16:creationId xmlns:a16="http://schemas.microsoft.com/office/drawing/2014/main" id="{CAF4E705-5AEA-8284-ABAC-2FF5D59D1268}"/>
                  </a:ext>
                </a:extLst>
              </p:cNvPr>
              <p:cNvCxnSpPr>
                <a:cxnSpLocks/>
              </p:cNvCxnSpPr>
              <p:nvPr/>
            </p:nvCxnSpPr>
            <p:spPr bwMode="auto">
              <a:xfrm>
                <a:off x="2286898" y="1696825"/>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3B750CD-7464-C96F-5A62-D6295AE6A452}"/>
                  </a:ext>
                </a:extLst>
              </p:cNvPr>
              <p:cNvCxnSpPr>
                <a:cxnSpLocks/>
              </p:cNvCxnSpPr>
              <p:nvPr/>
            </p:nvCxnSpPr>
            <p:spPr bwMode="auto">
              <a:xfrm>
                <a:off x="2286898" y="2265313"/>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A734F28-51A5-4BF4-158E-1E186FCFB897}"/>
                  </a:ext>
                </a:extLst>
              </p:cNvPr>
              <p:cNvCxnSpPr>
                <a:cxnSpLocks/>
              </p:cNvCxnSpPr>
              <p:nvPr/>
            </p:nvCxnSpPr>
            <p:spPr bwMode="auto">
              <a:xfrm>
                <a:off x="2286898" y="2833801"/>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2F99723-62B8-0111-2AA0-307F3E6485B8}"/>
                  </a:ext>
                </a:extLst>
              </p:cNvPr>
              <p:cNvCxnSpPr>
                <a:cxnSpLocks/>
              </p:cNvCxnSpPr>
              <p:nvPr/>
            </p:nvCxnSpPr>
            <p:spPr bwMode="auto">
              <a:xfrm>
                <a:off x="2286898" y="3402289"/>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9C1A4C4-FD17-7EE7-1922-BB1C4B6676DA}"/>
                  </a:ext>
                </a:extLst>
              </p:cNvPr>
              <p:cNvCxnSpPr>
                <a:cxnSpLocks/>
              </p:cNvCxnSpPr>
              <p:nvPr/>
            </p:nvCxnSpPr>
            <p:spPr bwMode="auto">
              <a:xfrm>
                <a:off x="2286898" y="3970777"/>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F0F535E-BB13-0C64-4975-92896CFC216A}"/>
                  </a:ext>
                </a:extLst>
              </p:cNvPr>
              <p:cNvCxnSpPr>
                <a:cxnSpLocks/>
              </p:cNvCxnSpPr>
              <p:nvPr/>
            </p:nvCxnSpPr>
            <p:spPr bwMode="auto">
              <a:xfrm>
                <a:off x="2286898" y="4539263"/>
                <a:ext cx="87085" cy="0"/>
              </a:xfrm>
              <a:prstGeom prst="line">
                <a:avLst/>
              </a:prstGeom>
              <a:noFill/>
              <a:ln w="12700" cap="flat" cmpd="sng" algn="ctr">
                <a:solidFill>
                  <a:schemeClr val="tx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9646607A-C21A-EE53-AB3A-750E20BCC867}"/>
                </a:ext>
              </a:extLst>
            </p:cNvPr>
            <p:cNvGrpSpPr/>
            <p:nvPr/>
          </p:nvGrpSpPr>
          <p:grpSpPr>
            <a:xfrm rot="5400000">
              <a:off x="6510678" y="3163816"/>
              <a:ext cx="82626" cy="2842438"/>
              <a:chOff x="2286898" y="1696825"/>
              <a:chExt cx="87085" cy="2842438"/>
            </a:xfrm>
          </p:grpSpPr>
          <p:cxnSp>
            <p:nvCxnSpPr>
              <p:cNvPr id="24" name="Straight Connector 23">
                <a:extLst>
                  <a:ext uri="{FF2B5EF4-FFF2-40B4-BE49-F238E27FC236}">
                    <a16:creationId xmlns:a16="http://schemas.microsoft.com/office/drawing/2014/main" id="{61FA8835-C114-76CD-FA69-B1B80825A05C}"/>
                  </a:ext>
                </a:extLst>
              </p:cNvPr>
              <p:cNvCxnSpPr>
                <a:cxnSpLocks/>
              </p:cNvCxnSpPr>
              <p:nvPr/>
            </p:nvCxnSpPr>
            <p:spPr bwMode="auto">
              <a:xfrm>
                <a:off x="2286898" y="1696825"/>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65B9D10-4BEE-BAB8-26D9-973564D67F84}"/>
                  </a:ext>
                </a:extLst>
              </p:cNvPr>
              <p:cNvCxnSpPr>
                <a:cxnSpLocks/>
              </p:cNvCxnSpPr>
              <p:nvPr/>
            </p:nvCxnSpPr>
            <p:spPr bwMode="auto">
              <a:xfrm>
                <a:off x="2286898" y="2265313"/>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E5EAD09-EA92-2D3A-F617-6571FBFE3B38}"/>
                  </a:ext>
                </a:extLst>
              </p:cNvPr>
              <p:cNvCxnSpPr>
                <a:cxnSpLocks/>
              </p:cNvCxnSpPr>
              <p:nvPr/>
            </p:nvCxnSpPr>
            <p:spPr bwMode="auto">
              <a:xfrm>
                <a:off x="2286898" y="2833801"/>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AE880E7-6D7E-1B41-62C0-7BD492B82F7F}"/>
                  </a:ext>
                </a:extLst>
              </p:cNvPr>
              <p:cNvCxnSpPr>
                <a:cxnSpLocks/>
              </p:cNvCxnSpPr>
              <p:nvPr/>
            </p:nvCxnSpPr>
            <p:spPr bwMode="auto">
              <a:xfrm>
                <a:off x="2286898" y="3402289"/>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006833C-E246-2228-D0A3-DB37789AD585}"/>
                  </a:ext>
                </a:extLst>
              </p:cNvPr>
              <p:cNvCxnSpPr>
                <a:cxnSpLocks/>
              </p:cNvCxnSpPr>
              <p:nvPr/>
            </p:nvCxnSpPr>
            <p:spPr bwMode="auto">
              <a:xfrm>
                <a:off x="2286898" y="3970777"/>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A801973-2A1B-CEC5-CE10-BF9C0CA451A8}"/>
                  </a:ext>
                </a:extLst>
              </p:cNvPr>
              <p:cNvCxnSpPr>
                <a:cxnSpLocks/>
              </p:cNvCxnSpPr>
              <p:nvPr/>
            </p:nvCxnSpPr>
            <p:spPr bwMode="auto">
              <a:xfrm>
                <a:off x="2286898" y="4539263"/>
                <a:ext cx="87085" cy="0"/>
              </a:xfrm>
              <a:prstGeom prst="line">
                <a:avLst/>
              </a:prstGeom>
              <a:noFill/>
              <a:ln w="12700" cap="flat" cmpd="sng" algn="ctr">
                <a:solidFill>
                  <a:schemeClr val="tx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2401597A-5168-76C7-E67C-819C79C10A28}"/>
                </a:ext>
              </a:extLst>
            </p:cNvPr>
            <p:cNvGrpSpPr/>
            <p:nvPr/>
          </p:nvGrpSpPr>
          <p:grpSpPr>
            <a:xfrm rot="5400000">
              <a:off x="9072657" y="3727845"/>
              <a:ext cx="82626" cy="1705462"/>
              <a:chOff x="2286898" y="2833801"/>
              <a:chExt cx="87085" cy="1705462"/>
            </a:xfrm>
          </p:grpSpPr>
          <p:cxnSp>
            <p:nvCxnSpPr>
              <p:cNvPr id="33" name="Straight Connector 32">
                <a:extLst>
                  <a:ext uri="{FF2B5EF4-FFF2-40B4-BE49-F238E27FC236}">
                    <a16:creationId xmlns:a16="http://schemas.microsoft.com/office/drawing/2014/main" id="{69476BC2-BB00-068E-EBBC-480F1956D447}"/>
                  </a:ext>
                </a:extLst>
              </p:cNvPr>
              <p:cNvCxnSpPr>
                <a:cxnSpLocks/>
              </p:cNvCxnSpPr>
              <p:nvPr/>
            </p:nvCxnSpPr>
            <p:spPr bwMode="auto">
              <a:xfrm>
                <a:off x="2286898" y="2833801"/>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DD2F0D2-E36F-AA90-6D4E-79A8DA3DD8DD}"/>
                  </a:ext>
                </a:extLst>
              </p:cNvPr>
              <p:cNvCxnSpPr>
                <a:cxnSpLocks/>
              </p:cNvCxnSpPr>
              <p:nvPr/>
            </p:nvCxnSpPr>
            <p:spPr bwMode="auto">
              <a:xfrm>
                <a:off x="2286898" y="3402289"/>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CC7C840-6C39-11C4-0D71-8236F4962E09}"/>
                  </a:ext>
                </a:extLst>
              </p:cNvPr>
              <p:cNvCxnSpPr>
                <a:cxnSpLocks/>
              </p:cNvCxnSpPr>
              <p:nvPr/>
            </p:nvCxnSpPr>
            <p:spPr bwMode="auto">
              <a:xfrm>
                <a:off x="2286898" y="3970777"/>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9E80AF9-97B8-A20D-BF94-729EFA092938}"/>
                  </a:ext>
                </a:extLst>
              </p:cNvPr>
              <p:cNvCxnSpPr>
                <a:cxnSpLocks/>
              </p:cNvCxnSpPr>
              <p:nvPr/>
            </p:nvCxnSpPr>
            <p:spPr bwMode="auto">
              <a:xfrm>
                <a:off x="2286898" y="4539263"/>
                <a:ext cx="87085" cy="0"/>
              </a:xfrm>
              <a:prstGeom prst="line">
                <a:avLst/>
              </a:prstGeom>
              <a:noFill/>
              <a:ln w="12700" cap="flat" cmpd="sng" algn="ctr">
                <a:solidFill>
                  <a:schemeClr val="tx1"/>
                </a:solidFill>
                <a:prstDash val="solid"/>
                <a:round/>
                <a:headEnd type="none" w="med" len="med"/>
                <a:tailEnd type="none" w="med" len="med"/>
              </a:ln>
              <a:effectLst/>
            </p:spPr>
          </p:cxnSp>
        </p:grpSp>
      </p:grpSp>
      <p:sp>
        <p:nvSpPr>
          <p:cNvPr id="37" name="TextBox 36">
            <a:extLst>
              <a:ext uri="{FF2B5EF4-FFF2-40B4-BE49-F238E27FC236}">
                <a16:creationId xmlns:a16="http://schemas.microsoft.com/office/drawing/2014/main" id="{2D0F5912-6195-6008-E147-DE0B827FF9D3}"/>
              </a:ext>
            </a:extLst>
          </p:cNvPr>
          <p:cNvSpPr txBox="1"/>
          <p:nvPr/>
        </p:nvSpPr>
        <p:spPr bwMode="auto">
          <a:xfrm>
            <a:off x="962743" y="2088608"/>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100</a:t>
            </a:r>
          </a:p>
        </p:txBody>
      </p:sp>
      <p:sp>
        <p:nvSpPr>
          <p:cNvPr id="39" name="TextBox 38">
            <a:extLst>
              <a:ext uri="{FF2B5EF4-FFF2-40B4-BE49-F238E27FC236}">
                <a16:creationId xmlns:a16="http://schemas.microsoft.com/office/drawing/2014/main" id="{497C414D-4263-A8B2-F405-0699DF4EF9C6}"/>
              </a:ext>
            </a:extLst>
          </p:cNvPr>
          <p:cNvSpPr txBox="1"/>
          <p:nvPr/>
        </p:nvSpPr>
        <p:spPr bwMode="auto">
          <a:xfrm>
            <a:off x="1026863" y="2658185"/>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80</a:t>
            </a:r>
          </a:p>
        </p:txBody>
      </p:sp>
      <p:sp>
        <p:nvSpPr>
          <p:cNvPr id="40" name="TextBox 39">
            <a:extLst>
              <a:ext uri="{FF2B5EF4-FFF2-40B4-BE49-F238E27FC236}">
                <a16:creationId xmlns:a16="http://schemas.microsoft.com/office/drawing/2014/main" id="{3FE12741-703A-F688-23F8-949946A3FDC2}"/>
              </a:ext>
            </a:extLst>
          </p:cNvPr>
          <p:cNvSpPr txBox="1"/>
          <p:nvPr/>
        </p:nvSpPr>
        <p:spPr bwMode="auto">
          <a:xfrm>
            <a:off x="1026974" y="3231293"/>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60</a:t>
            </a:r>
          </a:p>
        </p:txBody>
      </p:sp>
      <p:sp>
        <p:nvSpPr>
          <p:cNvPr id="41" name="TextBox 40">
            <a:extLst>
              <a:ext uri="{FF2B5EF4-FFF2-40B4-BE49-F238E27FC236}">
                <a16:creationId xmlns:a16="http://schemas.microsoft.com/office/drawing/2014/main" id="{ED2F1E0F-C6B6-CCF9-E0A3-64C6E4499DFC}"/>
              </a:ext>
            </a:extLst>
          </p:cNvPr>
          <p:cNvSpPr txBox="1"/>
          <p:nvPr/>
        </p:nvSpPr>
        <p:spPr bwMode="auto">
          <a:xfrm>
            <a:off x="1026974" y="3800870"/>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40</a:t>
            </a:r>
          </a:p>
        </p:txBody>
      </p:sp>
      <p:sp>
        <p:nvSpPr>
          <p:cNvPr id="42" name="TextBox 41">
            <a:extLst>
              <a:ext uri="{FF2B5EF4-FFF2-40B4-BE49-F238E27FC236}">
                <a16:creationId xmlns:a16="http://schemas.microsoft.com/office/drawing/2014/main" id="{BBF2A20F-56AC-124B-0BD6-568E6907CA28}"/>
              </a:ext>
            </a:extLst>
          </p:cNvPr>
          <p:cNvSpPr txBox="1"/>
          <p:nvPr/>
        </p:nvSpPr>
        <p:spPr bwMode="auto">
          <a:xfrm>
            <a:off x="1054939" y="4368326"/>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20</a:t>
            </a:r>
          </a:p>
        </p:txBody>
      </p:sp>
      <p:sp>
        <p:nvSpPr>
          <p:cNvPr id="43" name="TextBox 42">
            <a:extLst>
              <a:ext uri="{FF2B5EF4-FFF2-40B4-BE49-F238E27FC236}">
                <a16:creationId xmlns:a16="http://schemas.microsoft.com/office/drawing/2014/main" id="{8EDC0352-0A57-F4EE-F330-2EB6298F5BAB}"/>
              </a:ext>
            </a:extLst>
          </p:cNvPr>
          <p:cNvSpPr txBox="1"/>
          <p:nvPr/>
        </p:nvSpPr>
        <p:spPr bwMode="auto">
          <a:xfrm>
            <a:off x="1173561" y="4937903"/>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p:txBody>
      </p:sp>
      <p:sp>
        <p:nvSpPr>
          <p:cNvPr id="44" name="TextBox 43">
            <a:extLst>
              <a:ext uri="{FF2B5EF4-FFF2-40B4-BE49-F238E27FC236}">
                <a16:creationId xmlns:a16="http://schemas.microsoft.com/office/drawing/2014/main" id="{F5DFE1A2-BDE5-7D74-E6F4-13144A8C79ED}"/>
              </a:ext>
            </a:extLst>
          </p:cNvPr>
          <p:cNvSpPr txBox="1"/>
          <p:nvPr/>
        </p:nvSpPr>
        <p:spPr bwMode="auto">
          <a:xfrm rot="16200000">
            <a:off x="404676" y="3506149"/>
            <a:ext cx="10775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PFS* (%)</a:t>
            </a:r>
          </a:p>
        </p:txBody>
      </p:sp>
      <p:sp>
        <p:nvSpPr>
          <p:cNvPr id="45" name="TextBox 44">
            <a:extLst>
              <a:ext uri="{FF2B5EF4-FFF2-40B4-BE49-F238E27FC236}">
                <a16:creationId xmlns:a16="http://schemas.microsoft.com/office/drawing/2014/main" id="{BD6581B2-0C49-7E69-C192-F3956C056C3E}"/>
              </a:ext>
            </a:extLst>
          </p:cNvPr>
          <p:cNvSpPr txBox="1"/>
          <p:nvPr/>
        </p:nvSpPr>
        <p:spPr bwMode="auto">
          <a:xfrm>
            <a:off x="1351113" y="5144850"/>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p:txBody>
      </p:sp>
      <p:sp>
        <p:nvSpPr>
          <p:cNvPr id="46" name="TextBox 45">
            <a:extLst>
              <a:ext uri="{FF2B5EF4-FFF2-40B4-BE49-F238E27FC236}">
                <a16:creationId xmlns:a16="http://schemas.microsoft.com/office/drawing/2014/main" id="{362EF0FB-4ED4-CB97-CF7A-30F5C9AAB5B7}"/>
              </a:ext>
            </a:extLst>
          </p:cNvPr>
          <p:cNvSpPr txBox="1"/>
          <p:nvPr/>
        </p:nvSpPr>
        <p:spPr bwMode="auto">
          <a:xfrm>
            <a:off x="1856767" y="5144850"/>
            <a:ext cx="314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a:t>
            </a:r>
          </a:p>
        </p:txBody>
      </p:sp>
      <p:sp>
        <p:nvSpPr>
          <p:cNvPr id="47" name="TextBox 46">
            <a:extLst>
              <a:ext uri="{FF2B5EF4-FFF2-40B4-BE49-F238E27FC236}">
                <a16:creationId xmlns:a16="http://schemas.microsoft.com/office/drawing/2014/main" id="{51E93B96-2979-5932-A947-BCEA4FACEC31}"/>
              </a:ext>
            </a:extLst>
          </p:cNvPr>
          <p:cNvSpPr txBox="1"/>
          <p:nvPr/>
        </p:nvSpPr>
        <p:spPr bwMode="auto">
          <a:xfrm>
            <a:off x="2358952" y="5144850"/>
            <a:ext cx="3690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12</a:t>
            </a:r>
          </a:p>
        </p:txBody>
      </p:sp>
      <p:sp>
        <p:nvSpPr>
          <p:cNvPr id="48" name="TextBox 47">
            <a:extLst>
              <a:ext uri="{FF2B5EF4-FFF2-40B4-BE49-F238E27FC236}">
                <a16:creationId xmlns:a16="http://schemas.microsoft.com/office/drawing/2014/main" id="{5BCF6C89-4D49-E4BF-113E-4D07C3B258B8}"/>
              </a:ext>
            </a:extLst>
          </p:cNvPr>
          <p:cNvSpPr txBox="1"/>
          <p:nvPr/>
        </p:nvSpPr>
        <p:spPr bwMode="auto">
          <a:xfrm>
            <a:off x="2872239" y="5144850"/>
            <a:ext cx="380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18</a:t>
            </a:r>
          </a:p>
        </p:txBody>
      </p:sp>
      <p:sp>
        <p:nvSpPr>
          <p:cNvPr id="49" name="TextBox 48">
            <a:extLst>
              <a:ext uri="{FF2B5EF4-FFF2-40B4-BE49-F238E27FC236}">
                <a16:creationId xmlns:a16="http://schemas.microsoft.com/office/drawing/2014/main" id="{328B56C5-3706-196F-4B05-4364EA567DB8}"/>
              </a:ext>
            </a:extLst>
          </p:cNvPr>
          <p:cNvSpPr txBox="1"/>
          <p:nvPr/>
        </p:nvSpPr>
        <p:spPr bwMode="auto">
          <a:xfrm>
            <a:off x="3379730" y="5138141"/>
            <a:ext cx="433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24</a:t>
            </a:r>
          </a:p>
        </p:txBody>
      </p:sp>
      <p:sp>
        <p:nvSpPr>
          <p:cNvPr id="50" name="TextBox 49">
            <a:extLst>
              <a:ext uri="{FF2B5EF4-FFF2-40B4-BE49-F238E27FC236}">
                <a16:creationId xmlns:a16="http://schemas.microsoft.com/office/drawing/2014/main" id="{79F3DE63-3501-77CB-F5B7-F4F145934A80}"/>
              </a:ext>
            </a:extLst>
          </p:cNvPr>
          <p:cNvSpPr txBox="1"/>
          <p:nvPr/>
        </p:nvSpPr>
        <p:spPr bwMode="auto">
          <a:xfrm>
            <a:off x="3886186" y="5138141"/>
            <a:ext cx="4331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30</a:t>
            </a:r>
          </a:p>
        </p:txBody>
      </p:sp>
      <p:sp>
        <p:nvSpPr>
          <p:cNvPr id="51" name="TextBox 50">
            <a:extLst>
              <a:ext uri="{FF2B5EF4-FFF2-40B4-BE49-F238E27FC236}">
                <a16:creationId xmlns:a16="http://schemas.microsoft.com/office/drawing/2014/main" id="{8CBD7511-7946-A2D9-F186-E064CB85E1D3}"/>
              </a:ext>
            </a:extLst>
          </p:cNvPr>
          <p:cNvSpPr txBox="1"/>
          <p:nvPr/>
        </p:nvSpPr>
        <p:spPr bwMode="auto">
          <a:xfrm>
            <a:off x="4414822" y="5138141"/>
            <a:ext cx="434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36</a:t>
            </a:r>
          </a:p>
        </p:txBody>
      </p:sp>
      <p:sp>
        <p:nvSpPr>
          <p:cNvPr id="52" name="TextBox 51">
            <a:extLst>
              <a:ext uri="{FF2B5EF4-FFF2-40B4-BE49-F238E27FC236}">
                <a16:creationId xmlns:a16="http://schemas.microsoft.com/office/drawing/2014/main" id="{EBCB3C48-110D-6EA0-9DC9-0D6DFEBA64AA}"/>
              </a:ext>
            </a:extLst>
          </p:cNvPr>
          <p:cNvSpPr txBox="1"/>
          <p:nvPr/>
        </p:nvSpPr>
        <p:spPr bwMode="auto">
          <a:xfrm>
            <a:off x="4940739" y="5138141"/>
            <a:ext cx="433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42</a:t>
            </a:r>
          </a:p>
        </p:txBody>
      </p:sp>
      <p:sp>
        <p:nvSpPr>
          <p:cNvPr id="53" name="TextBox 52">
            <a:extLst>
              <a:ext uri="{FF2B5EF4-FFF2-40B4-BE49-F238E27FC236}">
                <a16:creationId xmlns:a16="http://schemas.microsoft.com/office/drawing/2014/main" id="{F36C4B12-BBAC-4BCD-9CE9-DF0BF606BF28}"/>
              </a:ext>
            </a:extLst>
          </p:cNvPr>
          <p:cNvSpPr txBox="1"/>
          <p:nvPr/>
        </p:nvSpPr>
        <p:spPr bwMode="auto">
          <a:xfrm>
            <a:off x="5460219" y="5138630"/>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48</a:t>
            </a:r>
          </a:p>
        </p:txBody>
      </p:sp>
      <p:sp>
        <p:nvSpPr>
          <p:cNvPr id="54" name="TextBox 53">
            <a:extLst>
              <a:ext uri="{FF2B5EF4-FFF2-40B4-BE49-F238E27FC236}">
                <a16:creationId xmlns:a16="http://schemas.microsoft.com/office/drawing/2014/main" id="{C2E431EE-3A46-BDF0-8471-1549D1B775E8}"/>
              </a:ext>
            </a:extLst>
          </p:cNvPr>
          <p:cNvSpPr txBox="1"/>
          <p:nvPr/>
        </p:nvSpPr>
        <p:spPr bwMode="auto">
          <a:xfrm>
            <a:off x="5967476" y="5138630"/>
            <a:ext cx="442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54</a:t>
            </a:r>
          </a:p>
        </p:txBody>
      </p:sp>
      <p:sp>
        <p:nvSpPr>
          <p:cNvPr id="55" name="TextBox 54">
            <a:extLst>
              <a:ext uri="{FF2B5EF4-FFF2-40B4-BE49-F238E27FC236}">
                <a16:creationId xmlns:a16="http://schemas.microsoft.com/office/drawing/2014/main" id="{9B307C3A-6102-827C-832F-DEECB25B6FD1}"/>
              </a:ext>
            </a:extLst>
          </p:cNvPr>
          <p:cNvSpPr txBox="1"/>
          <p:nvPr/>
        </p:nvSpPr>
        <p:spPr bwMode="auto">
          <a:xfrm>
            <a:off x="6496913" y="5138630"/>
            <a:ext cx="442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60</a:t>
            </a:r>
          </a:p>
        </p:txBody>
      </p:sp>
      <p:sp>
        <p:nvSpPr>
          <p:cNvPr id="56" name="TextBox 55">
            <a:extLst>
              <a:ext uri="{FF2B5EF4-FFF2-40B4-BE49-F238E27FC236}">
                <a16:creationId xmlns:a16="http://schemas.microsoft.com/office/drawing/2014/main" id="{AA74561F-DFCE-B9DC-68C2-6B43504F7BCB}"/>
              </a:ext>
            </a:extLst>
          </p:cNvPr>
          <p:cNvSpPr txBox="1"/>
          <p:nvPr/>
        </p:nvSpPr>
        <p:spPr bwMode="auto">
          <a:xfrm>
            <a:off x="7015008" y="5138630"/>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66</a:t>
            </a:r>
          </a:p>
        </p:txBody>
      </p:sp>
      <p:sp>
        <p:nvSpPr>
          <p:cNvPr id="57" name="TextBox 56">
            <a:extLst>
              <a:ext uri="{FF2B5EF4-FFF2-40B4-BE49-F238E27FC236}">
                <a16:creationId xmlns:a16="http://schemas.microsoft.com/office/drawing/2014/main" id="{86ADAD56-AC3C-922D-1EEB-DE9A33CB0FF0}"/>
              </a:ext>
            </a:extLst>
          </p:cNvPr>
          <p:cNvSpPr txBox="1"/>
          <p:nvPr/>
        </p:nvSpPr>
        <p:spPr bwMode="auto">
          <a:xfrm>
            <a:off x="7563376" y="5131921"/>
            <a:ext cx="415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72</a:t>
            </a:r>
          </a:p>
        </p:txBody>
      </p:sp>
      <p:sp>
        <p:nvSpPr>
          <p:cNvPr id="58" name="TextBox 57">
            <a:extLst>
              <a:ext uri="{FF2B5EF4-FFF2-40B4-BE49-F238E27FC236}">
                <a16:creationId xmlns:a16="http://schemas.microsoft.com/office/drawing/2014/main" id="{936EF069-FDEF-EAC8-B58A-1B85A4CD5F44}"/>
              </a:ext>
            </a:extLst>
          </p:cNvPr>
          <p:cNvSpPr txBox="1"/>
          <p:nvPr/>
        </p:nvSpPr>
        <p:spPr bwMode="auto">
          <a:xfrm>
            <a:off x="8064221" y="5131921"/>
            <a:ext cx="4267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78</a:t>
            </a:r>
          </a:p>
        </p:txBody>
      </p:sp>
      <p:sp>
        <p:nvSpPr>
          <p:cNvPr id="59" name="TextBox 58">
            <a:extLst>
              <a:ext uri="{FF2B5EF4-FFF2-40B4-BE49-F238E27FC236}">
                <a16:creationId xmlns:a16="http://schemas.microsoft.com/office/drawing/2014/main" id="{93458721-84F3-CCD5-E77A-C4C39B8DEF87}"/>
              </a:ext>
            </a:extLst>
          </p:cNvPr>
          <p:cNvSpPr txBox="1"/>
          <p:nvPr/>
        </p:nvSpPr>
        <p:spPr bwMode="auto">
          <a:xfrm>
            <a:off x="8584842" y="5131921"/>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84</a:t>
            </a:r>
          </a:p>
        </p:txBody>
      </p:sp>
      <p:sp>
        <p:nvSpPr>
          <p:cNvPr id="60" name="TextBox 59">
            <a:extLst>
              <a:ext uri="{FF2B5EF4-FFF2-40B4-BE49-F238E27FC236}">
                <a16:creationId xmlns:a16="http://schemas.microsoft.com/office/drawing/2014/main" id="{4DE0E956-0BCC-2A11-B3C5-794133F1C76C}"/>
              </a:ext>
            </a:extLst>
          </p:cNvPr>
          <p:cNvSpPr txBox="1"/>
          <p:nvPr/>
        </p:nvSpPr>
        <p:spPr bwMode="auto">
          <a:xfrm>
            <a:off x="9110759" y="5131921"/>
            <a:ext cx="442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90</a:t>
            </a:r>
          </a:p>
        </p:txBody>
      </p:sp>
      <p:sp>
        <p:nvSpPr>
          <p:cNvPr id="61" name="TextBox 60">
            <a:extLst>
              <a:ext uri="{FF2B5EF4-FFF2-40B4-BE49-F238E27FC236}">
                <a16:creationId xmlns:a16="http://schemas.microsoft.com/office/drawing/2014/main" id="{7F74B6CC-F9BB-A02B-4617-8D53C2CFC088}"/>
              </a:ext>
            </a:extLst>
          </p:cNvPr>
          <p:cNvSpPr txBox="1"/>
          <p:nvPr/>
        </p:nvSpPr>
        <p:spPr bwMode="auto">
          <a:xfrm>
            <a:off x="5197896" y="5431983"/>
            <a:ext cx="5052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Mo</a:t>
            </a:r>
          </a:p>
        </p:txBody>
      </p:sp>
      <p:sp>
        <p:nvSpPr>
          <p:cNvPr id="79" name="TextBox 78">
            <a:extLst>
              <a:ext uri="{FF2B5EF4-FFF2-40B4-BE49-F238E27FC236}">
                <a16:creationId xmlns:a16="http://schemas.microsoft.com/office/drawing/2014/main" id="{6A66CF4A-BAD2-BD57-F7EA-1C4B43BC920B}"/>
              </a:ext>
            </a:extLst>
          </p:cNvPr>
          <p:cNvSpPr txBox="1"/>
          <p:nvPr/>
        </p:nvSpPr>
        <p:spPr bwMode="auto">
          <a:xfrm>
            <a:off x="5390226" y="2533791"/>
            <a:ext cx="16706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Median PFS,* mo</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95% CI</a:t>
            </a:r>
          </a:p>
        </p:txBody>
      </p:sp>
      <p:sp>
        <p:nvSpPr>
          <p:cNvPr id="80" name="TextBox 79">
            <a:extLst>
              <a:ext uri="{FF2B5EF4-FFF2-40B4-BE49-F238E27FC236}">
                <a16:creationId xmlns:a16="http://schemas.microsoft.com/office/drawing/2014/main" id="{63A8BB05-BFA0-1456-1B63-8B93ED2C1E55}"/>
              </a:ext>
            </a:extLst>
          </p:cNvPr>
          <p:cNvSpPr txBox="1"/>
          <p:nvPr/>
        </p:nvSpPr>
        <p:spPr bwMode="auto">
          <a:xfrm>
            <a:off x="6963877" y="1910086"/>
            <a:ext cx="101502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accent1"/>
                </a:solidFill>
                <a:effectLst/>
                <a:uLnTx/>
                <a:uFillTx/>
                <a:latin typeface="Poppins" panose="00000500000000000000" pitchFamily="2" charset="0"/>
                <a:cs typeface="Poppins" panose="00000500000000000000" pitchFamily="2" charset="0"/>
              </a:rPr>
              <a:t>Cohort 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accent1"/>
                </a:solidFill>
                <a:effectLst/>
                <a:uLnTx/>
                <a:uFillTx/>
                <a:latin typeface="Poppins" panose="00000500000000000000" pitchFamily="2" charset="0"/>
                <a:cs typeface="Poppins" panose="00000500000000000000" pitchFamily="2" charset="0"/>
              </a:rPr>
              <a:t>2L+ Nivo</a:t>
            </a:r>
            <a:r>
              <a:rPr kumimoji="0" lang="en-US" sz="1400" b="1" i="0" u="none" strike="noStrike" kern="1200" cap="none" spc="0" normalizeH="0" baseline="30000" noProof="0" dirty="0">
                <a:ln>
                  <a:noFill/>
                </a:ln>
                <a:solidFill>
                  <a:schemeClr val="accent1"/>
                </a:solidFill>
                <a:effectLst/>
                <a:uLnTx/>
                <a:uFillTx/>
                <a:latin typeface="Poppins" panose="00000500000000000000" pitchFamily="2" charset="0"/>
                <a:cs typeface="Poppins" panose="00000500000000000000" pitchFamily="2" charset="0"/>
              </a:rPr>
              <a:t>†</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 = 74)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13.8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4.7-38.2</a:t>
            </a:r>
          </a:p>
        </p:txBody>
      </p:sp>
      <p:sp>
        <p:nvSpPr>
          <p:cNvPr id="81" name="TextBox 80">
            <a:extLst>
              <a:ext uri="{FF2B5EF4-FFF2-40B4-BE49-F238E27FC236}">
                <a16:creationId xmlns:a16="http://schemas.microsoft.com/office/drawing/2014/main" id="{B5812C7F-832E-580A-902D-6DCA70BD53FE}"/>
              </a:ext>
            </a:extLst>
          </p:cNvPr>
          <p:cNvSpPr txBox="1"/>
          <p:nvPr/>
        </p:nvSpPr>
        <p:spPr bwMode="auto">
          <a:xfrm>
            <a:off x="7909776" y="1907854"/>
            <a:ext cx="143180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accent6"/>
                </a:solidFill>
                <a:effectLst/>
                <a:uLnTx/>
                <a:uFillTx/>
                <a:latin typeface="Poppins" panose="00000500000000000000" pitchFamily="2" charset="0"/>
                <a:cs typeface="Poppins" panose="00000500000000000000" pitchFamily="2" charset="0"/>
              </a:rPr>
              <a:t>Cohort 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accent6"/>
                </a:solidFill>
                <a:effectLst/>
                <a:uLnTx/>
                <a:uFillTx/>
                <a:latin typeface="Poppins" panose="00000500000000000000" pitchFamily="2" charset="0"/>
                <a:cs typeface="Poppins" panose="00000500000000000000" pitchFamily="2" charset="0"/>
              </a:rPr>
              <a:t>2L+ Nivo + Ipi</a:t>
            </a:r>
            <a:r>
              <a:rPr kumimoji="0" lang="en-US" sz="1400" b="1" i="0" u="none" strike="noStrike" kern="1200" cap="none" spc="0" normalizeH="0" baseline="30000" noProof="0" dirty="0">
                <a:ln>
                  <a:noFill/>
                </a:ln>
                <a:solidFill>
                  <a:schemeClr val="accent6"/>
                </a:solidFill>
                <a:effectLst/>
                <a:uLnTx/>
                <a:uFillTx/>
                <a:latin typeface="Poppins" panose="00000500000000000000" pitchFamily="2" charset="0"/>
                <a:cs typeface="Poppins" panose="00000500000000000000" pitchFamily="2" charset="0"/>
              </a:rPr>
              <a:t>†</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 = 119)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NR</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32.8-NE</a:t>
            </a:r>
          </a:p>
        </p:txBody>
      </p:sp>
      <p:sp>
        <p:nvSpPr>
          <p:cNvPr id="82" name="TextBox 81">
            <a:extLst>
              <a:ext uri="{FF2B5EF4-FFF2-40B4-BE49-F238E27FC236}">
                <a16:creationId xmlns:a16="http://schemas.microsoft.com/office/drawing/2014/main" id="{0F89AC62-6446-6FEC-0537-61647A56099A}"/>
              </a:ext>
            </a:extLst>
          </p:cNvPr>
          <p:cNvSpPr txBox="1"/>
          <p:nvPr/>
        </p:nvSpPr>
        <p:spPr bwMode="auto">
          <a:xfrm>
            <a:off x="9251663" y="1905622"/>
            <a:ext cx="128432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accent3"/>
                </a:solidFill>
                <a:effectLst/>
                <a:uLnTx/>
                <a:uFillTx/>
                <a:latin typeface="Poppins" panose="00000500000000000000" pitchFamily="2" charset="0"/>
                <a:cs typeface="Poppins" panose="00000500000000000000" pitchFamily="2" charset="0"/>
              </a:rPr>
              <a:t>Cohort 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accent3"/>
                </a:solidFill>
                <a:effectLst/>
                <a:uLnTx/>
                <a:uFillTx/>
                <a:latin typeface="Poppins" panose="00000500000000000000" pitchFamily="2" charset="0"/>
                <a:cs typeface="Poppins" panose="00000500000000000000" pitchFamily="2" charset="0"/>
              </a:rPr>
              <a:t>1L Nivo + Ipi</a:t>
            </a:r>
            <a:r>
              <a:rPr kumimoji="0" lang="en-US" sz="1400" b="1" i="0" u="none" strike="noStrike" kern="1200" cap="none" spc="0" normalizeH="0" baseline="30000" noProof="0" dirty="0">
                <a:ln>
                  <a:noFill/>
                </a:ln>
                <a:solidFill>
                  <a:schemeClr val="accent3"/>
                </a:solidFill>
                <a:effectLst/>
                <a:uLnTx/>
                <a:uFillTx/>
                <a:latin typeface="Poppins" panose="00000500000000000000" pitchFamily="2" charset="0"/>
                <a:cs typeface="Poppins" panose="00000500000000000000" pitchFamily="2" charset="0"/>
              </a:rPr>
              <a:t>†</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 = 45)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NR</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28.8-NE</a:t>
            </a:r>
          </a:p>
        </p:txBody>
      </p:sp>
      <p:cxnSp>
        <p:nvCxnSpPr>
          <p:cNvPr id="83" name="Straight Connector 82">
            <a:extLst>
              <a:ext uri="{FF2B5EF4-FFF2-40B4-BE49-F238E27FC236}">
                <a16:creationId xmlns:a16="http://schemas.microsoft.com/office/drawing/2014/main" id="{DDE705F2-006B-B9E3-ED89-190BE1F1E203}"/>
              </a:ext>
            </a:extLst>
          </p:cNvPr>
          <p:cNvCxnSpPr/>
          <p:nvPr/>
        </p:nvCxnSpPr>
        <p:spPr bwMode="auto">
          <a:xfrm>
            <a:off x="6920606" y="2365478"/>
            <a:ext cx="3635437" cy="0"/>
          </a:xfrm>
          <a:prstGeom prst="line">
            <a:avLst/>
          </a:prstGeom>
          <a:noFill/>
          <a:ln w="19050" cap="flat" cmpd="sng" algn="ctr">
            <a:solidFill>
              <a:schemeClr val="tx1"/>
            </a:solidFill>
            <a:prstDash val="solid"/>
            <a:round/>
            <a:headEnd type="none" w="med" len="med"/>
            <a:tailEnd type="none" w="med" len="med"/>
          </a:ln>
          <a:effectLst/>
        </p:spPr>
      </p:cxnSp>
      <p:grpSp>
        <p:nvGrpSpPr>
          <p:cNvPr id="88" name="Group 87">
            <a:extLst>
              <a:ext uri="{FF2B5EF4-FFF2-40B4-BE49-F238E27FC236}">
                <a16:creationId xmlns:a16="http://schemas.microsoft.com/office/drawing/2014/main" id="{D987E0A9-0C0B-1192-8731-553847961217}"/>
              </a:ext>
            </a:extLst>
          </p:cNvPr>
          <p:cNvGrpSpPr/>
          <p:nvPr/>
        </p:nvGrpSpPr>
        <p:grpSpPr>
          <a:xfrm>
            <a:off x="1464253" y="2235431"/>
            <a:ext cx="7522447" cy="2031537"/>
            <a:chOff x="2339893" y="1654407"/>
            <a:chExt cx="7522447" cy="2031537"/>
          </a:xfrm>
        </p:grpSpPr>
        <p:sp>
          <p:nvSpPr>
            <p:cNvPr id="87" name="Isosceles Triangle 86">
              <a:extLst>
                <a:ext uri="{FF2B5EF4-FFF2-40B4-BE49-F238E27FC236}">
                  <a16:creationId xmlns:a16="http://schemas.microsoft.com/office/drawing/2014/main" id="{AB6AE0E0-9FDE-E097-C232-C66ECD4847F2}"/>
                </a:ext>
              </a:extLst>
            </p:cNvPr>
            <p:cNvSpPr/>
            <p:nvPr/>
          </p:nvSpPr>
          <p:spPr bwMode="auto">
            <a:xfrm>
              <a:off x="2339893" y="1654407"/>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89" name="Isosceles Triangle 88">
              <a:extLst>
                <a:ext uri="{FF2B5EF4-FFF2-40B4-BE49-F238E27FC236}">
                  <a16:creationId xmlns:a16="http://schemas.microsoft.com/office/drawing/2014/main" id="{7961A4F5-0B93-6838-E4C3-E262BF7210C3}"/>
                </a:ext>
              </a:extLst>
            </p:cNvPr>
            <p:cNvSpPr/>
            <p:nvPr/>
          </p:nvSpPr>
          <p:spPr bwMode="auto">
            <a:xfrm>
              <a:off x="2670333" y="2605406"/>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0" name="Isosceles Triangle 89">
              <a:extLst>
                <a:ext uri="{FF2B5EF4-FFF2-40B4-BE49-F238E27FC236}">
                  <a16:creationId xmlns:a16="http://schemas.microsoft.com/office/drawing/2014/main" id="{7EDAEC3C-CFA3-9C23-C06B-961A7522E059}"/>
                </a:ext>
              </a:extLst>
            </p:cNvPr>
            <p:cNvSpPr/>
            <p:nvPr/>
          </p:nvSpPr>
          <p:spPr bwMode="auto">
            <a:xfrm>
              <a:off x="3795499" y="3236441"/>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1" name="Isosceles Triangle 90">
              <a:extLst>
                <a:ext uri="{FF2B5EF4-FFF2-40B4-BE49-F238E27FC236}">
                  <a16:creationId xmlns:a16="http://schemas.microsoft.com/office/drawing/2014/main" id="{E8DB88DB-770F-53AC-73DE-EC0C3504A456}"/>
                </a:ext>
              </a:extLst>
            </p:cNvPr>
            <p:cNvSpPr/>
            <p:nvPr/>
          </p:nvSpPr>
          <p:spPr bwMode="auto">
            <a:xfrm>
              <a:off x="3843930" y="3236439"/>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2" name="Isosceles Triangle 91">
              <a:extLst>
                <a:ext uri="{FF2B5EF4-FFF2-40B4-BE49-F238E27FC236}">
                  <a16:creationId xmlns:a16="http://schemas.microsoft.com/office/drawing/2014/main" id="{72D2F2E2-EA18-6967-DAA3-F1310D13F998}"/>
                </a:ext>
              </a:extLst>
            </p:cNvPr>
            <p:cNvSpPr/>
            <p:nvPr/>
          </p:nvSpPr>
          <p:spPr bwMode="auto">
            <a:xfrm>
              <a:off x="4155570" y="3284271"/>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3" name="Isosceles Triangle 92">
              <a:extLst>
                <a:ext uri="{FF2B5EF4-FFF2-40B4-BE49-F238E27FC236}">
                  <a16:creationId xmlns:a16="http://schemas.microsoft.com/office/drawing/2014/main" id="{576BD368-058A-FCD8-57D6-46DF4B409FBB}"/>
                </a:ext>
              </a:extLst>
            </p:cNvPr>
            <p:cNvSpPr/>
            <p:nvPr/>
          </p:nvSpPr>
          <p:spPr bwMode="auto">
            <a:xfrm>
              <a:off x="4640977" y="3339476"/>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4" name="Isosceles Triangle 93">
              <a:extLst>
                <a:ext uri="{FF2B5EF4-FFF2-40B4-BE49-F238E27FC236}">
                  <a16:creationId xmlns:a16="http://schemas.microsoft.com/office/drawing/2014/main" id="{FD6097DD-178F-62CE-84D1-106E87593492}"/>
                </a:ext>
              </a:extLst>
            </p:cNvPr>
            <p:cNvSpPr/>
            <p:nvPr/>
          </p:nvSpPr>
          <p:spPr bwMode="auto">
            <a:xfrm>
              <a:off x="4987037" y="3342168"/>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5" name="Isosceles Triangle 94">
              <a:extLst>
                <a:ext uri="{FF2B5EF4-FFF2-40B4-BE49-F238E27FC236}">
                  <a16:creationId xmlns:a16="http://schemas.microsoft.com/office/drawing/2014/main" id="{AEA681A2-39D7-4E25-9179-A60798D7EFC3}"/>
                </a:ext>
              </a:extLst>
            </p:cNvPr>
            <p:cNvSpPr/>
            <p:nvPr/>
          </p:nvSpPr>
          <p:spPr bwMode="auto">
            <a:xfrm>
              <a:off x="6617166" y="3520554"/>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6" name="Isosceles Triangle 95">
              <a:extLst>
                <a:ext uri="{FF2B5EF4-FFF2-40B4-BE49-F238E27FC236}">
                  <a16:creationId xmlns:a16="http://schemas.microsoft.com/office/drawing/2014/main" id="{62A5CA02-F8BE-C1DB-E6AE-E19C19C15AF5}"/>
                </a:ext>
              </a:extLst>
            </p:cNvPr>
            <p:cNvSpPr/>
            <p:nvPr/>
          </p:nvSpPr>
          <p:spPr bwMode="auto">
            <a:xfrm>
              <a:off x="6843427" y="3520554"/>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7" name="Isosceles Triangle 96">
              <a:extLst>
                <a:ext uri="{FF2B5EF4-FFF2-40B4-BE49-F238E27FC236}">
                  <a16:creationId xmlns:a16="http://schemas.microsoft.com/office/drawing/2014/main" id="{1FB89B39-3D7C-C2BC-757F-CE55775AB679}"/>
                </a:ext>
              </a:extLst>
            </p:cNvPr>
            <p:cNvSpPr/>
            <p:nvPr/>
          </p:nvSpPr>
          <p:spPr bwMode="auto">
            <a:xfrm>
              <a:off x="7954001" y="3531436"/>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8" name="Isosceles Triangle 97">
              <a:extLst>
                <a:ext uri="{FF2B5EF4-FFF2-40B4-BE49-F238E27FC236}">
                  <a16:creationId xmlns:a16="http://schemas.microsoft.com/office/drawing/2014/main" id="{C8A31438-8DD6-D113-14CC-6710B5EF7415}"/>
                </a:ext>
              </a:extLst>
            </p:cNvPr>
            <p:cNvSpPr/>
            <p:nvPr/>
          </p:nvSpPr>
          <p:spPr bwMode="auto">
            <a:xfrm>
              <a:off x="7980669" y="3530728"/>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9" name="Isosceles Triangle 98">
              <a:extLst>
                <a:ext uri="{FF2B5EF4-FFF2-40B4-BE49-F238E27FC236}">
                  <a16:creationId xmlns:a16="http://schemas.microsoft.com/office/drawing/2014/main" id="{3F2C5E8E-052F-2550-D178-D1FE208424B9}"/>
                </a:ext>
              </a:extLst>
            </p:cNvPr>
            <p:cNvSpPr/>
            <p:nvPr/>
          </p:nvSpPr>
          <p:spPr bwMode="auto">
            <a:xfrm>
              <a:off x="8004834" y="3530727"/>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0" name="Isosceles Triangle 99">
              <a:extLst>
                <a:ext uri="{FF2B5EF4-FFF2-40B4-BE49-F238E27FC236}">
                  <a16:creationId xmlns:a16="http://schemas.microsoft.com/office/drawing/2014/main" id="{9990E773-EA5A-A561-2A49-F3D651BCDFB1}"/>
                </a:ext>
              </a:extLst>
            </p:cNvPr>
            <p:cNvSpPr/>
            <p:nvPr/>
          </p:nvSpPr>
          <p:spPr bwMode="auto">
            <a:xfrm>
              <a:off x="8069871" y="3535145"/>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1" name="Isosceles Triangle 100">
              <a:extLst>
                <a:ext uri="{FF2B5EF4-FFF2-40B4-BE49-F238E27FC236}">
                  <a16:creationId xmlns:a16="http://schemas.microsoft.com/office/drawing/2014/main" id="{308DDD42-BAE2-AA04-E8AC-86C8F483329E}"/>
                </a:ext>
              </a:extLst>
            </p:cNvPr>
            <p:cNvSpPr/>
            <p:nvPr/>
          </p:nvSpPr>
          <p:spPr bwMode="auto">
            <a:xfrm>
              <a:off x="8098320" y="3532561"/>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2" name="Isosceles Triangle 101">
              <a:extLst>
                <a:ext uri="{FF2B5EF4-FFF2-40B4-BE49-F238E27FC236}">
                  <a16:creationId xmlns:a16="http://schemas.microsoft.com/office/drawing/2014/main" id="{E967B207-C496-8FDE-9165-10F0095FF8D7}"/>
                </a:ext>
              </a:extLst>
            </p:cNvPr>
            <p:cNvSpPr/>
            <p:nvPr/>
          </p:nvSpPr>
          <p:spPr bwMode="auto">
            <a:xfrm>
              <a:off x="8182586" y="3607978"/>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3" name="Isosceles Triangle 102">
              <a:extLst>
                <a:ext uri="{FF2B5EF4-FFF2-40B4-BE49-F238E27FC236}">
                  <a16:creationId xmlns:a16="http://schemas.microsoft.com/office/drawing/2014/main" id="{09EC37D1-81AB-BD42-DBF9-7253A5B0FFB1}"/>
                </a:ext>
              </a:extLst>
            </p:cNvPr>
            <p:cNvSpPr/>
            <p:nvPr/>
          </p:nvSpPr>
          <p:spPr bwMode="auto">
            <a:xfrm>
              <a:off x="8321284" y="3603700"/>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4" name="Isosceles Triangle 103">
              <a:extLst>
                <a:ext uri="{FF2B5EF4-FFF2-40B4-BE49-F238E27FC236}">
                  <a16:creationId xmlns:a16="http://schemas.microsoft.com/office/drawing/2014/main" id="{0C7A69DA-A549-1778-AB6E-AE92A8E3A886}"/>
                </a:ext>
              </a:extLst>
            </p:cNvPr>
            <p:cNvSpPr/>
            <p:nvPr/>
          </p:nvSpPr>
          <p:spPr bwMode="auto">
            <a:xfrm>
              <a:off x="8384503" y="3605258"/>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5" name="Isosceles Triangle 104">
              <a:extLst>
                <a:ext uri="{FF2B5EF4-FFF2-40B4-BE49-F238E27FC236}">
                  <a16:creationId xmlns:a16="http://schemas.microsoft.com/office/drawing/2014/main" id="{4A1DF147-8E19-6914-0D3A-A414751466E6}"/>
                </a:ext>
              </a:extLst>
            </p:cNvPr>
            <p:cNvSpPr/>
            <p:nvPr/>
          </p:nvSpPr>
          <p:spPr bwMode="auto">
            <a:xfrm>
              <a:off x="8678109" y="3603699"/>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6" name="Isosceles Triangle 105">
              <a:extLst>
                <a:ext uri="{FF2B5EF4-FFF2-40B4-BE49-F238E27FC236}">
                  <a16:creationId xmlns:a16="http://schemas.microsoft.com/office/drawing/2014/main" id="{70916EF5-AB11-821F-9DC6-671E01D03E7F}"/>
                </a:ext>
              </a:extLst>
            </p:cNvPr>
            <p:cNvSpPr/>
            <p:nvPr/>
          </p:nvSpPr>
          <p:spPr bwMode="auto">
            <a:xfrm>
              <a:off x="8812503" y="3605265"/>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7" name="Isosceles Triangle 106">
              <a:extLst>
                <a:ext uri="{FF2B5EF4-FFF2-40B4-BE49-F238E27FC236}">
                  <a16:creationId xmlns:a16="http://schemas.microsoft.com/office/drawing/2014/main" id="{FAB5DBFB-AFC7-CF9F-63ED-B1783BC3E700}"/>
                </a:ext>
              </a:extLst>
            </p:cNvPr>
            <p:cNvSpPr/>
            <p:nvPr/>
          </p:nvSpPr>
          <p:spPr bwMode="auto">
            <a:xfrm>
              <a:off x="9044393" y="3608418"/>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8" name="Isosceles Triangle 107">
              <a:extLst>
                <a:ext uri="{FF2B5EF4-FFF2-40B4-BE49-F238E27FC236}">
                  <a16:creationId xmlns:a16="http://schemas.microsoft.com/office/drawing/2014/main" id="{D090D8CC-32E4-82D8-C031-579A9257B47D}"/>
                </a:ext>
              </a:extLst>
            </p:cNvPr>
            <p:cNvSpPr/>
            <p:nvPr/>
          </p:nvSpPr>
          <p:spPr bwMode="auto">
            <a:xfrm>
              <a:off x="9182527" y="3609794"/>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9" name="Isosceles Triangle 108">
              <a:extLst>
                <a:ext uri="{FF2B5EF4-FFF2-40B4-BE49-F238E27FC236}">
                  <a16:creationId xmlns:a16="http://schemas.microsoft.com/office/drawing/2014/main" id="{4AD76D45-DA52-63B5-C761-C34FE2C3DE06}"/>
                </a:ext>
              </a:extLst>
            </p:cNvPr>
            <p:cNvSpPr/>
            <p:nvPr/>
          </p:nvSpPr>
          <p:spPr bwMode="auto">
            <a:xfrm>
              <a:off x="9296738" y="3610235"/>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10" name="Isosceles Triangle 109">
              <a:extLst>
                <a:ext uri="{FF2B5EF4-FFF2-40B4-BE49-F238E27FC236}">
                  <a16:creationId xmlns:a16="http://schemas.microsoft.com/office/drawing/2014/main" id="{19AF607B-3A54-1801-C088-4155AF85D54C}"/>
                </a:ext>
              </a:extLst>
            </p:cNvPr>
            <p:cNvSpPr/>
            <p:nvPr/>
          </p:nvSpPr>
          <p:spPr bwMode="auto">
            <a:xfrm>
              <a:off x="9546316" y="3614805"/>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11" name="Isosceles Triangle 110">
              <a:extLst>
                <a:ext uri="{FF2B5EF4-FFF2-40B4-BE49-F238E27FC236}">
                  <a16:creationId xmlns:a16="http://schemas.microsoft.com/office/drawing/2014/main" id="{F9E9D8E1-BA9F-1D63-B8E7-E5E01BBFCC2F}"/>
                </a:ext>
              </a:extLst>
            </p:cNvPr>
            <p:cNvSpPr/>
            <p:nvPr/>
          </p:nvSpPr>
          <p:spPr bwMode="auto">
            <a:xfrm>
              <a:off x="9779819" y="3604524"/>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113" name="Group 112">
            <a:extLst>
              <a:ext uri="{FF2B5EF4-FFF2-40B4-BE49-F238E27FC236}">
                <a16:creationId xmlns:a16="http://schemas.microsoft.com/office/drawing/2014/main" id="{5E07CE91-1D53-3CF3-0B33-E41439A6ED67}"/>
              </a:ext>
            </a:extLst>
          </p:cNvPr>
          <p:cNvGrpSpPr/>
          <p:nvPr/>
        </p:nvGrpSpPr>
        <p:grpSpPr>
          <a:xfrm>
            <a:off x="1700973" y="2684377"/>
            <a:ext cx="4552792" cy="1032094"/>
            <a:chOff x="2576613" y="2103353"/>
            <a:chExt cx="4552792" cy="1032094"/>
          </a:xfrm>
        </p:grpSpPr>
        <p:sp>
          <p:nvSpPr>
            <p:cNvPr id="112" name="Rectangle 111">
              <a:extLst>
                <a:ext uri="{FF2B5EF4-FFF2-40B4-BE49-F238E27FC236}">
                  <a16:creationId xmlns:a16="http://schemas.microsoft.com/office/drawing/2014/main" id="{292B7170-CD74-3C48-93E3-5F2942369CB9}"/>
                </a:ext>
              </a:extLst>
            </p:cNvPr>
            <p:cNvSpPr/>
            <p:nvPr/>
          </p:nvSpPr>
          <p:spPr bwMode="auto">
            <a:xfrm>
              <a:off x="2576613" y="2103353"/>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14" name="Rectangle 113">
              <a:extLst>
                <a:ext uri="{FF2B5EF4-FFF2-40B4-BE49-F238E27FC236}">
                  <a16:creationId xmlns:a16="http://schemas.microsoft.com/office/drawing/2014/main" id="{82E4D1BE-1286-8975-F826-BF48160A5D06}"/>
                </a:ext>
              </a:extLst>
            </p:cNvPr>
            <p:cNvSpPr/>
            <p:nvPr/>
          </p:nvSpPr>
          <p:spPr bwMode="auto">
            <a:xfrm>
              <a:off x="3000409" y="2294252"/>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15" name="Rectangle 114">
              <a:extLst>
                <a:ext uri="{FF2B5EF4-FFF2-40B4-BE49-F238E27FC236}">
                  <a16:creationId xmlns:a16="http://schemas.microsoft.com/office/drawing/2014/main" id="{F5145969-4DD7-51F8-2D04-9335759D18DB}"/>
                </a:ext>
              </a:extLst>
            </p:cNvPr>
            <p:cNvSpPr/>
            <p:nvPr/>
          </p:nvSpPr>
          <p:spPr bwMode="auto">
            <a:xfrm>
              <a:off x="3067404" y="2293885"/>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16" name="Rectangle 115">
              <a:extLst>
                <a:ext uri="{FF2B5EF4-FFF2-40B4-BE49-F238E27FC236}">
                  <a16:creationId xmlns:a16="http://schemas.microsoft.com/office/drawing/2014/main" id="{45A486F5-44E1-E35F-00EA-F45EE870F837}"/>
                </a:ext>
              </a:extLst>
            </p:cNvPr>
            <p:cNvSpPr/>
            <p:nvPr/>
          </p:nvSpPr>
          <p:spPr bwMode="auto">
            <a:xfrm>
              <a:off x="3271074" y="2293885"/>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17" name="Rectangle 116">
              <a:extLst>
                <a:ext uri="{FF2B5EF4-FFF2-40B4-BE49-F238E27FC236}">
                  <a16:creationId xmlns:a16="http://schemas.microsoft.com/office/drawing/2014/main" id="{41EF72E3-B555-AB16-F52B-CE7185FF7807}"/>
                </a:ext>
              </a:extLst>
            </p:cNvPr>
            <p:cNvSpPr/>
            <p:nvPr/>
          </p:nvSpPr>
          <p:spPr bwMode="auto">
            <a:xfrm>
              <a:off x="3296946" y="2294470"/>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18" name="Rectangle 117">
              <a:extLst>
                <a:ext uri="{FF2B5EF4-FFF2-40B4-BE49-F238E27FC236}">
                  <a16:creationId xmlns:a16="http://schemas.microsoft.com/office/drawing/2014/main" id="{252E2D5A-74F2-F9EE-6548-B6C12B5CADF4}"/>
                </a:ext>
              </a:extLst>
            </p:cNvPr>
            <p:cNvSpPr/>
            <p:nvPr/>
          </p:nvSpPr>
          <p:spPr bwMode="auto">
            <a:xfrm>
              <a:off x="3418158" y="2370349"/>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19" name="Rectangle 118">
              <a:extLst>
                <a:ext uri="{FF2B5EF4-FFF2-40B4-BE49-F238E27FC236}">
                  <a16:creationId xmlns:a16="http://schemas.microsoft.com/office/drawing/2014/main" id="{83C5E717-C45C-169E-BD34-93079FB2C0AE}"/>
                </a:ext>
              </a:extLst>
            </p:cNvPr>
            <p:cNvSpPr/>
            <p:nvPr/>
          </p:nvSpPr>
          <p:spPr bwMode="auto">
            <a:xfrm>
              <a:off x="3632393" y="2368698"/>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0" name="Rectangle 119">
              <a:extLst>
                <a:ext uri="{FF2B5EF4-FFF2-40B4-BE49-F238E27FC236}">
                  <a16:creationId xmlns:a16="http://schemas.microsoft.com/office/drawing/2014/main" id="{6F5EF40A-C48A-033C-D87E-6E38A4581CF1}"/>
                </a:ext>
              </a:extLst>
            </p:cNvPr>
            <p:cNvSpPr/>
            <p:nvPr/>
          </p:nvSpPr>
          <p:spPr bwMode="auto">
            <a:xfrm>
              <a:off x="4585156" y="2532749"/>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1" name="Rectangle 120">
              <a:extLst>
                <a:ext uri="{FF2B5EF4-FFF2-40B4-BE49-F238E27FC236}">
                  <a16:creationId xmlns:a16="http://schemas.microsoft.com/office/drawing/2014/main" id="{EAD8FB34-ABF5-09E6-A9AD-9C187947DBAB}"/>
                </a:ext>
              </a:extLst>
            </p:cNvPr>
            <p:cNvSpPr/>
            <p:nvPr/>
          </p:nvSpPr>
          <p:spPr bwMode="auto">
            <a:xfrm>
              <a:off x="5402360" y="2858901"/>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2" name="Rectangle 121">
              <a:extLst>
                <a:ext uri="{FF2B5EF4-FFF2-40B4-BE49-F238E27FC236}">
                  <a16:creationId xmlns:a16="http://schemas.microsoft.com/office/drawing/2014/main" id="{7C7E79C9-D67D-644A-BBBD-32F1CD70A378}"/>
                </a:ext>
              </a:extLst>
            </p:cNvPr>
            <p:cNvSpPr/>
            <p:nvPr/>
          </p:nvSpPr>
          <p:spPr bwMode="auto">
            <a:xfrm>
              <a:off x="5799326" y="2858901"/>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3" name="Rectangle 122">
              <a:extLst>
                <a:ext uri="{FF2B5EF4-FFF2-40B4-BE49-F238E27FC236}">
                  <a16:creationId xmlns:a16="http://schemas.microsoft.com/office/drawing/2014/main" id="{10031366-6F90-492E-26EA-FDF2EDBA2734}"/>
                </a:ext>
              </a:extLst>
            </p:cNvPr>
            <p:cNvSpPr/>
            <p:nvPr/>
          </p:nvSpPr>
          <p:spPr bwMode="auto">
            <a:xfrm>
              <a:off x="6164360" y="2865355"/>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4" name="Rectangle 123">
              <a:extLst>
                <a:ext uri="{FF2B5EF4-FFF2-40B4-BE49-F238E27FC236}">
                  <a16:creationId xmlns:a16="http://schemas.microsoft.com/office/drawing/2014/main" id="{F1701DF4-BEBF-F6A1-4C92-B2ACE86E5830}"/>
                </a:ext>
              </a:extLst>
            </p:cNvPr>
            <p:cNvSpPr/>
            <p:nvPr/>
          </p:nvSpPr>
          <p:spPr bwMode="auto">
            <a:xfrm>
              <a:off x="6390232" y="3061068"/>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5" name="Rectangle 124">
              <a:extLst>
                <a:ext uri="{FF2B5EF4-FFF2-40B4-BE49-F238E27FC236}">
                  <a16:creationId xmlns:a16="http://schemas.microsoft.com/office/drawing/2014/main" id="{E6ED20FD-0F7E-D59A-58F8-C353A135B26F}"/>
                </a:ext>
              </a:extLst>
            </p:cNvPr>
            <p:cNvSpPr/>
            <p:nvPr/>
          </p:nvSpPr>
          <p:spPr bwMode="auto">
            <a:xfrm>
              <a:off x="6434139" y="3060833"/>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6" name="Rectangle 125">
              <a:extLst>
                <a:ext uri="{FF2B5EF4-FFF2-40B4-BE49-F238E27FC236}">
                  <a16:creationId xmlns:a16="http://schemas.microsoft.com/office/drawing/2014/main" id="{7B7C6A91-0B65-FBAF-A8F7-204ACCEED7F2}"/>
                </a:ext>
              </a:extLst>
            </p:cNvPr>
            <p:cNvSpPr/>
            <p:nvPr/>
          </p:nvSpPr>
          <p:spPr bwMode="auto">
            <a:xfrm>
              <a:off x="6482871" y="3061068"/>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7" name="Rectangle 126">
              <a:extLst>
                <a:ext uri="{FF2B5EF4-FFF2-40B4-BE49-F238E27FC236}">
                  <a16:creationId xmlns:a16="http://schemas.microsoft.com/office/drawing/2014/main" id="{C11D6E02-9761-6175-7315-9D56B0EAD002}"/>
                </a:ext>
              </a:extLst>
            </p:cNvPr>
            <p:cNvSpPr/>
            <p:nvPr/>
          </p:nvSpPr>
          <p:spPr bwMode="auto">
            <a:xfrm>
              <a:off x="6650974" y="3061398"/>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8" name="Rectangle 127">
              <a:extLst>
                <a:ext uri="{FF2B5EF4-FFF2-40B4-BE49-F238E27FC236}">
                  <a16:creationId xmlns:a16="http://schemas.microsoft.com/office/drawing/2014/main" id="{DA614B4A-CB32-1A17-31B3-6570A926BE43}"/>
                </a:ext>
              </a:extLst>
            </p:cNvPr>
            <p:cNvSpPr/>
            <p:nvPr/>
          </p:nvSpPr>
          <p:spPr bwMode="auto">
            <a:xfrm>
              <a:off x="6688631" y="3061068"/>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9" name="Rectangle 128">
              <a:extLst>
                <a:ext uri="{FF2B5EF4-FFF2-40B4-BE49-F238E27FC236}">
                  <a16:creationId xmlns:a16="http://schemas.microsoft.com/office/drawing/2014/main" id="{BF73A7E0-33AA-91C1-9967-8CA490DAFBCF}"/>
                </a:ext>
              </a:extLst>
            </p:cNvPr>
            <p:cNvSpPr/>
            <p:nvPr/>
          </p:nvSpPr>
          <p:spPr bwMode="auto">
            <a:xfrm>
              <a:off x="6732538" y="3060833"/>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30" name="Rectangle 129">
              <a:extLst>
                <a:ext uri="{FF2B5EF4-FFF2-40B4-BE49-F238E27FC236}">
                  <a16:creationId xmlns:a16="http://schemas.microsoft.com/office/drawing/2014/main" id="{812B735D-8D10-82BE-3187-AC3665314286}"/>
                </a:ext>
              </a:extLst>
            </p:cNvPr>
            <p:cNvSpPr/>
            <p:nvPr/>
          </p:nvSpPr>
          <p:spPr bwMode="auto">
            <a:xfrm>
              <a:off x="6781270" y="3061068"/>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31" name="Rectangle 130">
              <a:extLst>
                <a:ext uri="{FF2B5EF4-FFF2-40B4-BE49-F238E27FC236}">
                  <a16:creationId xmlns:a16="http://schemas.microsoft.com/office/drawing/2014/main" id="{19DF0757-0A9C-75C9-8B3C-74EEB4F8EAD5}"/>
                </a:ext>
              </a:extLst>
            </p:cNvPr>
            <p:cNvSpPr/>
            <p:nvPr/>
          </p:nvSpPr>
          <p:spPr bwMode="auto">
            <a:xfrm>
              <a:off x="6892094" y="3061303"/>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32" name="Rectangle 131">
              <a:extLst>
                <a:ext uri="{FF2B5EF4-FFF2-40B4-BE49-F238E27FC236}">
                  <a16:creationId xmlns:a16="http://schemas.microsoft.com/office/drawing/2014/main" id="{49D63767-2732-4760-A835-60275DCFC091}"/>
                </a:ext>
              </a:extLst>
            </p:cNvPr>
            <p:cNvSpPr/>
            <p:nvPr/>
          </p:nvSpPr>
          <p:spPr bwMode="auto">
            <a:xfrm>
              <a:off x="7007201" y="3061068"/>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33" name="Rectangle 132">
              <a:extLst>
                <a:ext uri="{FF2B5EF4-FFF2-40B4-BE49-F238E27FC236}">
                  <a16:creationId xmlns:a16="http://schemas.microsoft.com/office/drawing/2014/main" id="{8B624979-549D-AC15-9657-87C86C7269B9}"/>
                </a:ext>
              </a:extLst>
            </p:cNvPr>
            <p:cNvSpPr/>
            <p:nvPr/>
          </p:nvSpPr>
          <p:spPr bwMode="auto">
            <a:xfrm>
              <a:off x="7055933" y="3061303"/>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34" name="Rectangle 133">
              <a:extLst>
                <a:ext uri="{FF2B5EF4-FFF2-40B4-BE49-F238E27FC236}">
                  <a16:creationId xmlns:a16="http://schemas.microsoft.com/office/drawing/2014/main" id="{FB8B26CA-C389-F314-5244-4CB6847A7D9C}"/>
                </a:ext>
              </a:extLst>
            </p:cNvPr>
            <p:cNvSpPr/>
            <p:nvPr/>
          </p:nvSpPr>
          <p:spPr bwMode="auto">
            <a:xfrm>
              <a:off x="6974780" y="3061975"/>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173" name="Group 172">
            <a:extLst>
              <a:ext uri="{FF2B5EF4-FFF2-40B4-BE49-F238E27FC236}">
                <a16:creationId xmlns:a16="http://schemas.microsoft.com/office/drawing/2014/main" id="{1EF54D04-61F6-4017-4F0D-F4751D0C635C}"/>
              </a:ext>
            </a:extLst>
          </p:cNvPr>
          <p:cNvGrpSpPr/>
          <p:nvPr/>
        </p:nvGrpSpPr>
        <p:grpSpPr>
          <a:xfrm>
            <a:off x="1581642" y="2419022"/>
            <a:ext cx="6467758" cy="1280527"/>
            <a:chOff x="2457282" y="1837998"/>
            <a:chExt cx="6467758" cy="1280527"/>
          </a:xfrm>
        </p:grpSpPr>
        <p:sp>
          <p:nvSpPr>
            <p:cNvPr id="135" name="Oval 134">
              <a:extLst>
                <a:ext uri="{FF2B5EF4-FFF2-40B4-BE49-F238E27FC236}">
                  <a16:creationId xmlns:a16="http://schemas.microsoft.com/office/drawing/2014/main" id="{1F8FD622-7FF6-3637-E4AE-504E1DF57B96}"/>
                </a:ext>
              </a:extLst>
            </p:cNvPr>
            <p:cNvSpPr/>
            <p:nvPr/>
          </p:nvSpPr>
          <p:spPr bwMode="auto">
            <a:xfrm>
              <a:off x="2457282" y="1837998"/>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37" name="Oval 136">
              <a:extLst>
                <a:ext uri="{FF2B5EF4-FFF2-40B4-BE49-F238E27FC236}">
                  <a16:creationId xmlns:a16="http://schemas.microsoft.com/office/drawing/2014/main" id="{049DBB38-CA8F-C838-D339-97A3C15AC190}"/>
                </a:ext>
              </a:extLst>
            </p:cNvPr>
            <p:cNvSpPr/>
            <p:nvPr/>
          </p:nvSpPr>
          <p:spPr bwMode="auto">
            <a:xfrm>
              <a:off x="2577164" y="2161035"/>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38" name="Oval 137">
              <a:extLst>
                <a:ext uri="{FF2B5EF4-FFF2-40B4-BE49-F238E27FC236}">
                  <a16:creationId xmlns:a16="http://schemas.microsoft.com/office/drawing/2014/main" id="{3EE128C3-40D7-B9C3-4FFB-B79F505D4521}"/>
                </a:ext>
              </a:extLst>
            </p:cNvPr>
            <p:cNvSpPr/>
            <p:nvPr/>
          </p:nvSpPr>
          <p:spPr bwMode="auto">
            <a:xfrm>
              <a:off x="2640427" y="2193834"/>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39" name="Oval 138">
              <a:extLst>
                <a:ext uri="{FF2B5EF4-FFF2-40B4-BE49-F238E27FC236}">
                  <a16:creationId xmlns:a16="http://schemas.microsoft.com/office/drawing/2014/main" id="{1C8C4BF2-7084-6D6A-84F1-D3A5F629BB2F}"/>
                </a:ext>
              </a:extLst>
            </p:cNvPr>
            <p:cNvSpPr/>
            <p:nvPr/>
          </p:nvSpPr>
          <p:spPr bwMode="auto">
            <a:xfrm>
              <a:off x="2810155" y="2289522"/>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40" name="Oval 139">
              <a:extLst>
                <a:ext uri="{FF2B5EF4-FFF2-40B4-BE49-F238E27FC236}">
                  <a16:creationId xmlns:a16="http://schemas.microsoft.com/office/drawing/2014/main" id="{CC64BCD3-ADFE-E08B-74FF-C575B130BBD6}"/>
                </a:ext>
              </a:extLst>
            </p:cNvPr>
            <p:cNvSpPr/>
            <p:nvPr/>
          </p:nvSpPr>
          <p:spPr bwMode="auto">
            <a:xfrm>
              <a:off x="3057928" y="236261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41" name="Oval 140">
              <a:extLst>
                <a:ext uri="{FF2B5EF4-FFF2-40B4-BE49-F238E27FC236}">
                  <a16:creationId xmlns:a16="http://schemas.microsoft.com/office/drawing/2014/main" id="{A750B0F0-BE5C-787C-AA5C-8FDA3BC2364B}"/>
                </a:ext>
              </a:extLst>
            </p:cNvPr>
            <p:cNvSpPr/>
            <p:nvPr/>
          </p:nvSpPr>
          <p:spPr bwMode="auto">
            <a:xfrm>
              <a:off x="3479002" y="2489150"/>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42" name="Oval 141">
              <a:extLst>
                <a:ext uri="{FF2B5EF4-FFF2-40B4-BE49-F238E27FC236}">
                  <a16:creationId xmlns:a16="http://schemas.microsoft.com/office/drawing/2014/main" id="{BC31AEC9-43DD-CC31-9AAB-B307E9BCCDF3}"/>
                </a:ext>
              </a:extLst>
            </p:cNvPr>
            <p:cNvSpPr/>
            <p:nvPr/>
          </p:nvSpPr>
          <p:spPr bwMode="auto">
            <a:xfrm>
              <a:off x="3547102" y="2510094"/>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43" name="Oval 142">
              <a:extLst>
                <a:ext uri="{FF2B5EF4-FFF2-40B4-BE49-F238E27FC236}">
                  <a16:creationId xmlns:a16="http://schemas.microsoft.com/office/drawing/2014/main" id="{D7CDD03B-342B-CAD4-FFB3-1BFD7D43ADBD}"/>
                </a:ext>
              </a:extLst>
            </p:cNvPr>
            <p:cNvSpPr/>
            <p:nvPr/>
          </p:nvSpPr>
          <p:spPr bwMode="auto">
            <a:xfrm>
              <a:off x="4239536" y="2621687"/>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44" name="Oval 143">
              <a:extLst>
                <a:ext uri="{FF2B5EF4-FFF2-40B4-BE49-F238E27FC236}">
                  <a16:creationId xmlns:a16="http://schemas.microsoft.com/office/drawing/2014/main" id="{0ECF20BC-D7C3-3DDF-8FBD-B60B604395B8}"/>
                </a:ext>
              </a:extLst>
            </p:cNvPr>
            <p:cNvSpPr/>
            <p:nvPr/>
          </p:nvSpPr>
          <p:spPr bwMode="auto">
            <a:xfrm>
              <a:off x="4350821" y="2715377"/>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45" name="Oval 144">
              <a:extLst>
                <a:ext uri="{FF2B5EF4-FFF2-40B4-BE49-F238E27FC236}">
                  <a16:creationId xmlns:a16="http://schemas.microsoft.com/office/drawing/2014/main" id="{BADF5B8B-3FCC-8C1D-C640-3FEEDB722228}"/>
                </a:ext>
              </a:extLst>
            </p:cNvPr>
            <p:cNvSpPr/>
            <p:nvPr/>
          </p:nvSpPr>
          <p:spPr bwMode="auto">
            <a:xfrm>
              <a:off x="4478842" y="2732550"/>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46" name="Oval 145">
              <a:extLst>
                <a:ext uri="{FF2B5EF4-FFF2-40B4-BE49-F238E27FC236}">
                  <a16:creationId xmlns:a16="http://schemas.microsoft.com/office/drawing/2014/main" id="{B65A443B-F7DA-9B0F-0212-6F287E2EA146}"/>
                </a:ext>
              </a:extLst>
            </p:cNvPr>
            <p:cNvSpPr/>
            <p:nvPr/>
          </p:nvSpPr>
          <p:spPr bwMode="auto">
            <a:xfrm>
              <a:off x="4531536" y="2732550"/>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47" name="Oval 146">
              <a:extLst>
                <a:ext uri="{FF2B5EF4-FFF2-40B4-BE49-F238E27FC236}">
                  <a16:creationId xmlns:a16="http://schemas.microsoft.com/office/drawing/2014/main" id="{28765FBF-CBBC-F6AB-CEFE-60F8A71CB0BF}"/>
                </a:ext>
              </a:extLst>
            </p:cNvPr>
            <p:cNvSpPr/>
            <p:nvPr/>
          </p:nvSpPr>
          <p:spPr bwMode="auto">
            <a:xfrm>
              <a:off x="4773778" y="2785407"/>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48" name="Oval 147">
              <a:extLst>
                <a:ext uri="{FF2B5EF4-FFF2-40B4-BE49-F238E27FC236}">
                  <a16:creationId xmlns:a16="http://schemas.microsoft.com/office/drawing/2014/main" id="{1105BD97-E6C4-BDCB-274E-288DB8DEE437}"/>
                </a:ext>
              </a:extLst>
            </p:cNvPr>
            <p:cNvSpPr/>
            <p:nvPr/>
          </p:nvSpPr>
          <p:spPr bwMode="auto">
            <a:xfrm>
              <a:off x="4845827" y="2788474"/>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49" name="Oval 148">
              <a:extLst>
                <a:ext uri="{FF2B5EF4-FFF2-40B4-BE49-F238E27FC236}">
                  <a16:creationId xmlns:a16="http://schemas.microsoft.com/office/drawing/2014/main" id="{667CD264-FB48-B811-EDA3-9AD738E29C9A}"/>
                </a:ext>
              </a:extLst>
            </p:cNvPr>
            <p:cNvSpPr/>
            <p:nvPr/>
          </p:nvSpPr>
          <p:spPr bwMode="auto">
            <a:xfrm>
              <a:off x="5224945" y="2822160"/>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0" name="Oval 149">
              <a:extLst>
                <a:ext uri="{FF2B5EF4-FFF2-40B4-BE49-F238E27FC236}">
                  <a16:creationId xmlns:a16="http://schemas.microsoft.com/office/drawing/2014/main" id="{EED7B979-8F41-CCB1-CFD1-73AE65954E37}"/>
                </a:ext>
              </a:extLst>
            </p:cNvPr>
            <p:cNvSpPr/>
            <p:nvPr/>
          </p:nvSpPr>
          <p:spPr bwMode="auto">
            <a:xfrm>
              <a:off x="6196642" y="2907421"/>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1" name="Oval 150">
              <a:extLst>
                <a:ext uri="{FF2B5EF4-FFF2-40B4-BE49-F238E27FC236}">
                  <a16:creationId xmlns:a16="http://schemas.microsoft.com/office/drawing/2014/main" id="{A13C9DE3-496A-1912-C391-204CD18BEB69}"/>
                </a:ext>
              </a:extLst>
            </p:cNvPr>
            <p:cNvSpPr/>
            <p:nvPr/>
          </p:nvSpPr>
          <p:spPr bwMode="auto">
            <a:xfrm>
              <a:off x="6422027" y="293586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2" name="Oval 151">
              <a:extLst>
                <a:ext uri="{FF2B5EF4-FFF2-40B4-BE49-F238E27FC236}">
                  <a16:creationId xmlns:a16="http://schemas.microsoft.com/office/drawing/2014/main" id="{D8B6AA3C-13FB-17F5-1953-68F322EB412A}"/>
                </a:ext>
              </a:extLst>
            </p:cNvPr>
            <p:cNvSpPr/>
            <p:nvPr/>
          </p:nvSpPr>
          <p:spPr bwMode="auto">
            <a:xfrm>
              <a:off x="6628106" y="2973800"/>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3" name="Oval 152">
              <a:extLst>
                <a:ext uri="{FF2B5EF4-FFF2-40B4-BE49-F238E27FC236}">
                  <a16:creationId xmlns:a16="http://schemas.microsoft.com/office/drawing/2014/main" id="{C7E5E5BD-97C9-A1E6-17F5-2BCB6259E606}"/>
                </a:ext>
              </a:extLst>
            </p:cNvPr>
            <p:cNvSpPr/>
            <p:nvPr/>
          </p:nvSpPr>
          <p:spPr bwMode="auto">
            <a:xfrm>
              <a:off x="6697937" y="2976028"/>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4" name="Oval 153">
              <a:extLst>
                <a:ext uri="{FF2B5EF4-FFF2-40B4-BE49-F238E27FC236}">
                  <a16:creationId xmlns:a16="http://schemas.microsoft.com/office/drawing/2014/main" id="{D9C35B20-F5E5-751E-845E-E7DF82DD9986}"/>
                </a:ext>
              </a:extLst>
            </p:cNvPr>
            <p:cNvSpPr/>
            <p:nvPr/>
          </p:nvSpPr>
          <p:spPr bwMode="auto">
            <a:xfrm>
              <a:off x="7248814" y="3003443"/>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5" name="Oval 154">
              <a:extLst>
                <a:ext uri="{FF2B5EF4-FFF2-40B4-BE49-F238E27FC236}">
                  <a16:creationId xmlns:a16="http://schemas.microsoft.com/office/drawing/2014/main" id="{78A199F4-FE2B-616F-DD2E-1023C7268444}"/>
                </a:ext>
              </a:extLst>
            </p:cNvPr>
            <p:cNvSpPr/>
            <p:nvPr/>
          </p:nvSpPr>
          <p:spPr bwMode="auto">
            <a:xfrm>
              <a:off x="7401175" y="3001508"/>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6" name="Oval 155">
              <a:extLst>
                <a:ext uri="{FF2B5EF4-FFF2-40B4-BE49-F238E27FC236}">
                  <a16:creationId xmlns:a16="http://schemas.microsoft.com/office/drawing/2014/main" id="{BB48C811-ABFC-EAC7-6784-EFA1308BA8E9}"/>
                </a:ext>
              </a:extLst>
            </p:cNvPr>
            <p:cNvSpPr/>
            <p:nvPr/>
          </p:nvSpPr>
          <p:spPr bwMode="auto">
            <a:xfrm>
              <a:off x="7450731" y="3007111"/>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7" name="Oval 156">
              <a:extLst>
                <a:ext uri="{FF2B5EF4-FFF2-40B4-BE49-F238E27FC236}">
                  <a16:creationId xmlns:a16="http://schemas.microsoft.com/office/drawing/2014/main" id="{C6902F75-ADF8-EB96-0CEB-0B36222D3F24}"/>
                </a:ext>
              </a:extLst>
            </p:cNvPr>
            <p:cNvSpPr/>
            <p:nvPr/>
          </p:nvSpPr>
          <p:spPr bwMode="auto">
            <a:xfrm>
              <a:off x="7474884" y="300711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8" name="Oval 157">
              <a:extLst>
                <a:ext uri="{FF2B5EF4-FFF2-40B4-BE49-F238E27FC236}">
                  <a16:creationId xmlns:a16="http://schemas.microsoft.com/office/drawing/2014/main" id="{EF0A0913-D8D7-16B3-DC5A-16D91178BE8E}"/>
                </a:ext>
              </a:extLst>
            </p:cNvPr>
            <p:cNvSpPr/>
            <p:nvPr/>
          </p:nvSpPr>
          <p:spPr bwMode="auto">
            <a:xfrm>
              <a:off x="7535033" y="304003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9" name="Oval 158">
              <a:extLst>
                <a:ext uri="{FF2B5EF4-FFF2-40B4-BE49-F238E27FC236}">
                  <a16:creationId xmlns:a16="http://schemas.microsoft.com/office/drawing/2014/main" id="{3CE84694-55E9-D53F-4167-310B9B3CB189}"/>
                </a:ext>
              </a:extLst>
            </p:cNvPr>
            <p:cNvSpPr/>
            <p:nvPr/>
          </p:nvSpPr>
          <p:spPr bwMode="auto">
            <a:xfrm>
              <a:off x="7585781" y="304003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0" name="Oval 159">
              <a:extLst>
                <a:ext uri="{FF2B5EF4-FFF2-40B4-BE49-F238E27FC236}">
                  <a16:creationId xmlns:a16="http://schemas.microsoft.com/office/drawing/2014/main" id="{DF8FDF4E-8A9F-4EA3-7E7A-7C1680FB928F}"/>
                </a:ext>
              </a:extLst>
            </p:cNvPr>
            <p:cNvSpPr/>
            <p:nvPr/>
          </p:nvSpPr>
          <p:spPr bwMode="auto">
            <a:xfrm>
              <a:off x="7694885" y="304003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1" name="Oval 160">
              <a:extLst>
                <a:ext uri="{FF2B5EF4-FFF2-40B4-BE49-F238E27FC236}">
                  <a16:creationId xmlns:a16="http://schemas.microsoft.com/office/drawing/2014/main" id="{3B9C146A-CE1F-D9E8-02BB-D44EDF48D0C2}"/>
                </a:ext>
              </a:extLst>
            </p:cNvPr>
            <p:cNvSpPr/>
            <p:nvPr/>
          </p:nvSpPr>
          <p:spPr bwMode="auto">
            <a:xfrm>
              <a:off x="7772057" y="304003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2" name="Oval 161">
              <a:extLst>
                <a:ext uri="{FF2B5EF4-FFF2-40B4-BE49-F238E27FC236}">
                  <a16:creationId xmlns:a16="http://schemas.microsoft.com/office/drawing/2014/main" id="{11C772DC-BC77-25CF-EF5E-30F0C87907EE}"/>
                </a:ext>
              </a:extLst>
            </p:cNvPr>
            <p:cNvSpPr/>
            <p:nvPr/>
          </p:nvSpPr>
          <p:spPr bwMode="auto">
            <a:xfrm>
              <a:off x="7977271" y="304003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3" name="Oval 162">
              <a:extLst>
                <a:ext uri="{FF2B5EF4-FFF2-40B4-BE49-F238E27FC236}">
                  <a16:creationId xmlns:a16="http://schemas.microsoft.com/office/drawing/2014/main" id="{6C8E8C71-9E00-A273-6330-DAE85D12A23E}"/>
                </a:ext>
              </a:extLst>
            </p:cNvPr>
            <p:cNvSpPr/>
            <p:nvPr/>
          </p:nvSpPr>
          <p:spPr bwMode="auto">
            <a:xfrm>
              <a:off x="8194147" y="304003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4" name="Oval 163">
              <a:extLst>
                <a:ext uri="{FF2B5EF4-FFF2-40B4-BE49-F238E27FC236}">
                  <a16:creationId xmlns:a16="http://schemas.microsoft.com/office/drawing/2014/main" id="{33580EC3-7058-D17F-C2BF-980D99B688A0}"/>
                </a:ext>
              </a:extLst>
            </p:cNvPr>
            <p:cNvSpPr/>
            <p:nvPr/>
          </p:nvSpPr>
          <p:spPr bwMode="auto">
            <a:xfrm>
              <a:off x="8328312" y="304003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5" name="Oval 164">
              <a:extLst>
                <a:ext uri="{FF2B5EF4-FFF2-40B4-BE49-F238E27FC236}">
                  <a16:creationId xmlns:a16="http://schemas.microsoft.com/office/drawing/2014/main" id="{C39137C8-0405-2561-7D7A-C34E28A94A9E}"/>
                </a:ext>
              </a:extLst>
            </p:cNvPr>
            <p:cNvSpPr/>
            <p:nvPr/>
          </p:nvSpPr>
          <p:spPr bwMode="auto">
            <a:xfrm>
              <a:off x="8622464" y="304003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6" name="Oval 165">
              <a:extLst>
                <a:ext uri="{FF2B5EF4-FFF2-40B4-BE49-F238E27FC236}">
                  <a16:creationId xmlns:a16="http://schemas.microsoft.com/office/drawing/2014/main" id="{60179027-29B5-0E08-01B6-86E49DD0B22C}"/>
                </a:ext>
              </a:extLst>
            </p:cNvPr>
            <p:cNvSpPr/>
            <p:nvPr/>
          </p:nvSpPr>
          <p:spPr bwMode="auto">
            <a:xfrm>
              <a:off x="8680194" y="304003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7" name="Oval 166">
              <a:extLst>
                <a:ext uri="{FF2B5EF4-FFF2-40B4-BE49-F238E27FC236}">
                  <a16:creationId xmlns:a16="http://schemas.microsoft.com/office/drawing/2014/main" id="{8D37DEDD-85DB-3665-5AF6-6CF5456D3987}"/>
                </a:ext>
              </a:extLst>
            </p:cNvPr>
            <p:cNvSpPr/>
            <p:nvPr/>
          </p:nvSpPr>
          <p:spPr bwMode="auto">
            <a:xfrm>
              <a:off x="8803482" y="304003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8" name="Oval 167">
              <a:extLst>
                <a:ext uri="{FF2B5EF4-FFF2-40B4-BE49-F238E27FC236}">
                  <a16:creationId xmlns:a16="http://schemas.microsoft.com/office/drawing/2014/main" id="{98D13D08-43C2-5B92-7AC8-277C64420B21}"/>
                </a:ext>
              </a:extLst>
            </p:cNvPr>
            <p:cNvSpPr/>
            <p:nvPr/>
          </p:nvSpPr>
          <p:spPr bwMode="auto">
            <a:xfrm>
              <a:off x="8847205" y="304003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9" name="Oval 168">
              <a:extLst>
                <a:ext uri="{FF2B5EF4-FFF2-40B4-BE49-F238E27FC236}">
                  <a16:creationId xmlns:a16="http://schemas.microsoft.com/office/drawing/2014/main" id="{C3D54FD2-EAEF-DD66-F044-22C351A8970F}"/>
                </a:ext>
              </a:extLst>
            </p:cNvPr>
            <p:cNvSpPr/>
            <p:nvPr/>
          </p:nvSpPr>
          <p:spPr bwMode="auto">
            <a:xfrm>
              <a:off x="7724778" y="304003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70" name="Oval 169">
              <a:extLst>
                <a:ext uri="{FF2B5EF4-FFF2-40B4-BE49-F238E27FC236}">
                  <a16:creationId xmlns:a16="http://schemas.microsoft.com/office/drawing/2014/main" id="{AF377093-4734-CB1A-7A7A-53EE1B106A28}"/>
                </a:ext>
              </a:extLst>
            </p:cNvPr>
            <p:cNvSpPr/>
            <p:nvPr/>
          </p:nvSpPr>
          <p:spPr bwMode="auto">
            <a:xfrm>
              <a:off x="7801950" y="304003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71" name="Oval 170">
              <a:extLst>
                <a:ext uri="{FF2B5EF4-FFF2-40B4-BE49-F238E27FC236}">
                  <a16:creationId xmlns:a16="http://schemas.microsoft.com/office/drawing/2014/main" id="{9502616C-80FF-F728-EF79-10480AA95CDA}"/>
                </a:ext>
              </a:extLst>
            </p:cNvPr>
            <p:cNvSpPr/>
            <p:nvPr/>
          </p:nvSpPr>
          <p:spPr bwMode="auto">
            <a:xfrm>
              <a:off x="7626440" y="304003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72" name="Oval 171">
              <a:extLst>
                <a:ext uri="{FF2B5EF4-FFF2-40B4-BE49-F238E27FC236}">
                  <a16:creationId xmlns:a16="http://schemas.microsoft.com/office/drawing/2014/main" id="{2CA0CD1D-0108-C2EC-C4B9-C96B940D100B}"/>
                </a:ext>
              </a:extLst>
            </p:cNvPr>
            <p:cNvSpPr/>
            <p:nvPr/>
          </p:nvSpPr>
          <p:spPr bwMode="auto">
            <a:xfrm>
              <a:off x="7948710" y="304003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36" name="Rectangle 135">
              <a:extLst>
                <a:ext uri="{FF2B5EF4-FFF2-40B4-BE49-F238E27FC236}">
                  <a16:creationId xmlns:a16="http://schemas.microsoft.com/office/drawing/2014/main" id="{B354EFDC-F306-708A-6107-26E8967EF172}"/>
                </a:ext>
              </a:extLst>
            </p:cNvPr>
            <p:cNvSpPr/>
            <p:nvPr/>
          </p:nvSpPr>
          <p:spPr bwMode="auto">
            <a:xfrm>
              <a:off x="7618924" y="3039388"/>
              <a:ext cx="116146" cy="79137"/>
            </a:xfrm>
            <a:prstGeom prst="rect">
              <a:avLst/>
            </a:prstGeom>
            <a:solidFill>
              <a:schemeClr val="accent6"/>
            </a:solid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74" name="Rectangle 173">
              <a:extLst>
                <a:ext uri="{FF2B5EF4-FFF2-40B4-BE49-F238E27FC236}">
                  <a16:creationId xmlns:a16="http://schemas.microsoft.com/office/drawing/2014/main" id="{E480E00A-69BB-86D7-FA89-0EB60F19F296}"/>
                </a:ext>
              </a:extLst>
            </p:cNvPr>
            <p:cNvSpPr/>
            <p:nvPr/>
          </p:nvSpPr>
          <p:spPr bwMode="auto">
            <a:xfrm>
              <a:off x="7830450" y="3039388"/>
              <a:ext cx="157776" cy="79137"/>
            </a:xfrm>
            <a:prstGeom prst="rect">
              <a:avLst/>
            </a:prstGeom>
            <a:solidFill>
              <a:schemeClr val="accent6"/>
            </a:solid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sp>
        <p:nvSpPr>
          <p:cNvPr id="179" name="TextBox 178">
            <a:extLst>
              <a:ext uri="{FF2B5EF4-FFF2-40B4-BE49-F238E27FC236}">
                <a16:creationId xmlns:a16="http://schemas.microsoft.com/office/drawing/2014/main" id="{A1C27EB9-9020-D262-8912-2908FC2840FD}"/>
              </a:ext>
            </a:extLst>
          </p:cNvPr>
          <p:cNvSpPr txBox="1"/>
          <p:nvPr/>
        </p:nvSpPr>
        <p:spPr bwMode="auto">
          <a:xfrm>
            <a:off x="5547893" y="3260549"/>
            <a:ext cx="545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6"/>
                </a:solidFill>
                <a:effectLst/>
                <a:uLnTx/>
                <a:uFillTx/>
                <a:latin typeface="Poppins" panose="00000500000000000000" pitchFamily="2" charset="0"/>
                <a:cs typeface="Poppins" panose="00000500000000000000" pitchFamily="2" charset="0"/>
              </a:rPr>
              <a:t>54%</a:t>
            </a:r>
          </a:p>
        </p:txBody>
      </p:sp>
      <p:sp>
        <p:nvSpPr>
          <p:cNvPr id="180" name="TextBox 179">
            <a:extLst>
              <a:ext uri="{FF2B5EF4-FFF2-40B4-BE49-F238E27FC236}">
                <a16:creationId xmlns:a16="http://schemas.microsoft.com/office/drawing/2014/main" id="{711A0D76-D467-08BE-BF10-8BC7C5A403F2}"/>
              </a:ext>
            </a:extLst>
          </p:cNvPr>
          <p:cNvSpPr txBox="1"/>
          <p:nvPr/>
        </p:nvSpPr>
        <p:spPr bwMode="auto">
          <a:xfrm>
            <a:off x="6618830" y="3669477"/>
            <a:ext cx="6671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E1471D"/>
                </a:solidFill>
                <a:effectLst/>
                <a:uLnTx/>
                <a:uFillTx/>
                <a:latin typeface="Poppins" panose="00000500000000000000" pitchFamily="2" charset="0"/>
                <a:cs typeface="Poppins" panose="00000500000000000000" pitchFamily="2" charset="0"/>
              </a:rPr>
              <a:t>52%</a:t>
            </a:r>
          </a:p>
        </p:txBody>
      </p:sp>
      <p:sp>
        <p:nvSpPr>
          <p:cNvPr id="181" name="TextBox 180">
            <a:extLst>
              <a:ext uri="{FF2B5EF4-FFF2-40B4-BE49-F238E27FC236}">
                <a16:creationId xmlns:a16="http://schemas.microsoft.com/office/drawing/2014/main" id="{3CC2F0CC-0BE6-8D16-FB0B-6F87E86CEE29}"/>
              </a:ext>
            </a:extLst>
          </p:cNvPr>
          <p:cNvSpPr txBox="1"/>
          <p:nvPr/>
        </p:nvSpPr>
        <p:spPr bwMode="auto">
          <a:xfrm>
            <a:off x="8032321" y="3480682"/>
            <a:ext cx="1353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chemeClr val="accent6"/>
                </a:solidFill>
                <a:effectLst/>
                <a:uLnTx/>
                <a:uFillTx/>
                <a:latin typeface="Poppins" panose="00000500000000000000" pitchFamily="2" charset="0"/>
                <a:cs typeface="Poppins" panose="00000500000000000000" pitchFamily="2" charset="0"/>
              </a:rPr>
              <a:t>2L+ Nivo + Ipi</a:t>
            </a:r>
          </a:p>
        </p:txBody>
      </p:sp>
      <p:sp>
        <p:nvSpPr>
          <p:cNvPr id="182" name="TextBox 181">
            <a:extLst>
              <a:ext uri="{FF2B5EF4-FFF2-40B4-BE49-F238E27FC236}">
                <a16:creationId xmlns:a16="http://schemas.microsoft.com/office/drawing/2014/main" id="{CDAAC3BB-9478-9DFA-68CC-C1ACE39986F7}"/>
              </a:ext>
            </a:extLst>
          </p:cNvPr>
          <p:cNvSpPr txBox="1"/>
          <p:nvPr/>
        </p:nvSpPr>
        <p:spPr bwMode="auto">
          <a:xfrm>
            <a:off x="5647088" y="3673946"/>
            <a:ext cx="490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3"/>
                </a:solidFill>
                <a:effectLst/>
                <a:uLnTx/>
                <a:uFillTx/>
                <a:latin typeface="Poppins" panose="00000500000000000000" pitchFamily="2" charset="0"/>
                <a:cs typeface="Poppins" panose="00000500000000000000" pitchFamily="2" charset="0"/>
              </a:rPr>
              <a:t>51%</a:t>
            </a:r>
          </a:p>
        </p:txBody>
      </p:sp>
      <p:sp>
        <p:nvSpPr>
          <p:cNvPr id="183" name="TextBox 182">
            <a:extLst>
              <a:ext uri="{FF2B5EF4-FFF2-40B4-BE49-F238E27FC236}">
                <a16:creationId xmlns:a16="http://schemas.microsoft.com/office/drawing/2014/main" id="{6FB6AFAC-ECB3-7654-A1BD-2BAAEE662BDC}"/>
              </a:ext>
            </a:extLst>
          </p:cNvPr>
          <p:cNvSpPr txBox="1"/>
          <p:nvPr/>
        </p:nvSpPr>
        <p:spPr bwMode="auto">
          <a:xfrm>
            <a:off x="6680701" y="3302585"/>
            <a:ext cx="4972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6"/>
                </a:solidFill>
                <a:effectLst/>
                <a:uLnTx/>
                <a:uFillTx/>
                <a:latin typeface="Poppins" panose="00000500000000000000" pitchFamily="2" charset="0"/>
                <a:cs typeface="Poppins" panose="00000500000000000000" pitchFamily="2" charset="0"/>
              </a:rPr>
              <a:t>NA</a:t>
            </a:r>
            <a:r>
              <a:rPr kumimoji="0" lang="en-US" sz="1400" b="0" i="0" u="none" strike="noStrike" kern="1200" cap="none" spc="0" normalizeH="0" baseline="30000" noProof="0" dirty="0">
                <a:ln>
                  <a:noFill/>
                </a:ln>
                <a:solidFill>
                  <a:schemeClr val="accent6"/>
                </a:solidFill>
                <a:effectLst/>
                <a:uLnTx/>
                <a:uFillTx/>
                <a:latin typeface="Poppins" panose="00000500000000000000" pitchFamily="2" charset="0"/>
                <a:cs typeface="Poppins" panose="00000500000000000000" pitchFamily="2" charset="0"/>
              </a:rPr>
              <a:t>‡</a:t>
            </a:r>
          </a:p>
        </p:txBody>
      </p:sp>
      <p:sp>
        <p:nvSpPr>
          <p:cNvPr id="184" name="TextBox 183">
            <a:extLst>
              <a:ext uri="{FF2B5EF4-FFF2-40B4-BE49-F238E27FC236}">
                <a16:creationId xmlns:a16="http://schemas.microsoft.com/office/drawing/2014/main" id="{46C83633-C9CC-97D8-1FBE-23A02A5F9ED0}"/>
              </a:ext>
            </a:extLst>
          </p:cNvPr>
          <p:cNvSpPr txBox="1"/>
          <p:nvPr/>
        </p:nvSpPr>
        <p:spPr bwMode="auto">
          <a:xfrm>
            <a:off x="8442354" y="4219912"/>
            <a:ext cx="9364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chemeClr val="accent1"/>
                </a:solidFill>
                <a:effectLst/>
                <a:uLnTx/>
                <a:uFillTx/>
                <a:latin typeface="Poppins" panose="00000500000000000000" pitchFamily="2" charset="0"/>
                <a:cs typeface="Poppins" panose="00000500000000000000" pitchFamily="2" charset="0"/>
              </a:rPr>
              <a:t>2L+ Nivo</a:t>
            </a:r>
          </a:p>
        </p:txBody>
      </p:sp>
      <p:sp>
        <p:nvSpPr>
          <p:cNvPr id="186" name="TextBox 185">
            <a:extLst>
              <a:ext uri="{FF2B5EF4-FFF2-40B4-BE49-F238E27FC236}">
                <a16:creationId xmlns:a16="http://schemas.microsoft.com/office/drawing/2014/main" id="{9EC83129-4D86-49E2-17AE-477A5255C5C4}"/>
              </a:ext>
            </a:extLst>
          </p:cNvPr>
          <p:cNvSpPr txBox="1"/>
          <p:nvPr/>
        </p:nvSpPr>
        <p:spPr bwMode="auto">
          <a:xfrm>
            <a:off x="4126012" y="2968926"/>
            <a:ext cx="1205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chemeClr val="accent3"/>
                </a:solidFill>
                <a:effectLst/>
                <a:uLnTx/>
                <a:uFillTx/>
                <a:latin typeface="Poppins" panose="00000500000000000000" pitchFamily="2" charset="0"/>
                <a:cs typeface="Poppins" panose="00000500000000000000" pitchFamily="2" charset="0"/>
              </a:rPr>
              <a:t>1L Nivo + Ipi</a:t>
            </a:r>
          </a:p>
        </p:txBody>
      </p:sp>
      <p:sp>
        <p:nvSpPr>
          <p:cNvPr id="187" name="TextBox 186">
            <a:extLst>
              <a:ext uri="{FF2B5EF4-FFF2-40B4-BE49-F238E27FC236}">
                <a16:creationId xmlns:a16="http://schemas.microsoft.com/office/drawing/2014/main" id="{6275200D-9839-2DD8-0012-19673B2AA85F}"/>
              </a:ext>
            </a:extLst>
          </p:cNvPr>
          <p:cNvSpPr txBox="1"/>
          <p:nvPr/>
        </p:nvSpPr>
        <p:spPr bwMode="auto">
          <a:xfrm>
            <a:off x="5632976" y="4130134"/>
            <a:ext cx="5405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1"/>
                </a:solidFill>
                <a:effectLst/>
                <a:uLnTx/>
                <a:uFillTx/>
                <a:latin typeface="Poppins" panose="00000500000000000000" pitchFamily="2" charset="0"/>
                <a:cs typeface="Poppins" panose="00000500000000000000" pitchFamily="2" charset="0"/>
              </a:rPr>
              <a:t>36%</a:t>
            </a:r>
          </a:p>
        </p:txBody>
      </p:sp>
      <p:sp>
        <p:nvSpPr>
          <p:cNvPr id="188" name="TextBox 187">
            <a:extLst>
              <a:ext uri="{FF2B5EF4-FFF2-40B4-BE49-F238E27FC236}">
                <a16:creationId xmlns:a16="http://schemas.microsoft.com/office/drawing/2014/main" id="{49D8F5E0-66AE-2EA3-40B3-B3EB17B6F1EA}"/>
              </a:ext>
            </a:extLst>
          </p:cNvPr>
          <p:cNvSpPr txBox="1"/>
          <p:nvPr/>
        </p:nvSpPr>
        <p:spPr bwMode="auto">
          <a:xfrm>
            <a:off x="6614630" y="4127414"/>
            <a:ext cx="6799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chemeClr val="accent1"/>
                </a:solidFill>
                <a:effectLst/>
                <a:uLnTx/>
                <a:uFillTx/>
                <a:latin typeface="Poppins" panose="00000500000000000000" pitchFamily="2" charset="0"/>
                <a:cs typeface="Poppins" panose="00000500000000000000" pitchFamily="2" charset="0"/>
              </a:rPr>
              <a:t>34%</a:t>
            </a:r>
          </a:p>
        </p:txBody>
      </p:sp>
      <p:sp>
        <p:nvSpPr>
          <p:cNvPr id="31" name="Arrow: Right 30">
            <a:extLst>
              <a:ext uri="{FF2B5EF4-FFF2-40B4-BE49-F238E27FC236}">
                <a16:creationId xmlns:a16="http://schemas.microsoft.com/office/drawing/2014/main" id="{A30DF9CA-69B2-DBAE-308E-E7E8D0FD1E04}"/>
              </a:ext>
            </a:extLst>
          </p:cNvPr>
          <p:cNvSpPr/>
          <p:nvPr/>
        </p:nvSpPr>
        <p:spPr>
          <a:xfrm rot="10800000">
            <a:off x="6950729" y="4619474"/>
            <a:ext cx="972686" cy="445148"/>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600" dirty="0">
              <a:solidFill>
                <a:schemeClr val="accent4"/>
              </a:solidFill>
              <a:latin typeface="Poppins" panose="00000500000000000000" pitchFamily="2" charset="0"/>
              <a:cs typeface="Poppins" panose="00000500000000000000" pitchFamily="2" charset="0"/>
            </a:endParaRPr>
          </a:p>
        </p:txBody>
      </p:sp>
      <p:sp>
        <p:nvSpPr>
          <p:cNvPr id="32" name="TextBox 31">
            <a:extLst>
              <a:ext uri="{FF2B5EF4-FFF2-40B4-BE49-F238E27FC236}">
                <a16:creationId xmlns:a16="http://schemas.microsoft.com/office/drawing/2014/main" id="{6B35140C-D216-D170-8A40-5BC640334E3B}"/>
              </a:ext>
            </a:extLst>
          </p:cNvPr>
          <p:cNvSpPr txBox="1"/>
          <p:nvPr/>
        </p:nvSpPr>
        <p:spPr>
          <a:xfrm>
            <a:off x="7939116" y="4590216"/>
            <a:ext cx="3448352" cy="523220"/>
          </a:xfrm>
          <a:prstGeom prst="rect">
            <a:avLst/>
          </a:prstGeom>
          <a:noFill/>
        </p:spPr>
        <p:txBody>
          <a:bodyPr wrap="square" rtlCol="0">
            <a:spAutoFit/>
          </a:bodyPr>
          <a:lstStyle/>
          <a:p>
            <a:pPr defTabSz="609585"/>
            <a:r>
              <a:rPr lang="en-US" sz="2800" b="1" dirty="0">
                <a:solidFill>
                  <a:schemeClr val="accent4"/>
                </a:solidFill>
                <a:latin typeface="Poppins" panose="00000500000000000000" pitchFamily="2" charset="0"/>
                <a:cs typeface="Poppins" panose="00000500000000000000" pitchFamily="2" charset="0"/>
              </a:rPr>
              <a:t>5-yr follow-up</a:t>
            </a:r>
          </a:p>
        </p:txBody>
      </p:sp>
    </p:spTree>
    <p:extLst>
      <p:ext uri="{BB962C8B-B14F-4D97-AF65-F5344CB8AC3E}">
        <p14:creationId xmlns:p14="http://schemas.microsoft.com/office/powerpoint/2010/main" val="26605256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TextBox 180">
            <a:extLst>
              <a:ext uri="{FF2B5EF4-FFF2-40B4-BE49-F238E27FC236}">
                <a16:creationId xmlns:a16="http://schemas.microsoft.com/office/drawing/2014/main" id="{9136609D-0BE3-A9D0-A666-7F94E1D41788}"/>
              </a:ext>
            </a:extLst>
          </p:cNvPr>
          <p:cNvSpPr txBox="1"/>
          <p:nvPr/>
        </p:nvSpPr>
        <p:spPr bwMode="auto">
          <a:xfrm>
            <a:off x="5723641" y="3745142"/>
            <a:ext cx="5469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1"/>
                </a:solidFill>
                <a:effectLst/>
                <a:uLnTx/>
                <a:uFillTx/>
                <a:latin typeface="Poppins" panose="00000500000000000000" pitchFamily="2" charset="0"/>
                <a:cs typeface="Poppins" panose="00000500000000000000" pitchFamily="2" charset="0"/>
              </a:rPr>
              <a:t>49%</a:t>
            </a:r>
          </a:p>
        </p:txBody>
      </p:sp>
      <p:sp>
        <p:nvSpPr>
          <p:cNvPr id="175" name="TextBox 174">
            <a:extLst>
              <a:ext uri="{FF2B5EF4-FFF2-40B4-BE49-F238E27FC236}">
                <a16:creationId xmlns:a16="http://schemas.microsoft.com/office/drawing/2014/main" id="{87B88BE2-8809-1B60-0490-18D226886128}"/>
              </a:ext>
            </a:extLst>
          </p:cNvPr>
          <p:cNvSpPr txBox="1"/>
          <p:nvPr/>
        </p:nvSpPr>
        <p:spPr bwMode="auto">
          <a:xfrm>
            <a:off x="6721361" y="3171523"/>
            <a:ext cx="6815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chemeClr val="accent6"/>
                </a:solidFill>
                <a:effectLst/>
                <a:uLnTx/>
                <a:uFillTx/>
                <a:latin typeface="Poppins" panose="00000500000000000000" pitchFamily="2" charset="0"/>
                <a:cs typeface="Poppins" panose="00000500000000000000" pitchFamily="2" charset="0"/>
              </a:rPr>
              <a:t>68%</a:t>
            </a:r>
          </a:p>
        </p:txBody>
      </p:sp>
      <p:sp>
        <p:nvSpPr>
          <p:cNvPr id="180" name="TextBox 179">
            <a:extLst>
              <a:ext uri="{FF2B5EF4-FFF2-40B4-BE49-F238E27FC236}">
                <a16:creationId xmlns:a16="http://schemas.microsoft.com/office/drawing/2014/main" id="{482C27CD-101E-2AC7-7A6B-CD7EF57BEB6D}"/>
              </a:ext>
            </a:extLst>
          </p:cNvPr>
          <p:cNvSpPr txBox="1"/>
          <p:nvPr/>
        </p:nvSpPr>
        <p:spPr bwMode="auto">
          <a:xfrm>
            <a:off x="4137983" y="2557996"/>
            <a:ext cx="1205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chemeClr val="accent3"/>
                </a:solidFill>
                <a:effectLst/>
                <a:uLnTx/>
                <a:uFillTx/>
                <a:latin typeface="Poppins" panose="00000500000000000000" pitchFamily="2" charset="0"/>
                <a:cs typeface="Poppins" panose="00000500000000000000" pitchFamily="2" charset="0"/>
              </a:rPr>
              <a:t>1L Nivo + Ipi</a:t>
            </a:r>
          </a:p>
        </p:txBody>
      </p:sp>
      <p:grpSp>
        <p:nvGrpSpPr>
          <p:cNvPr id="11" name="Group 10">
            <a:extLst>
              <a:ext uri="{FF2B5EF4-FFF2-40B4-BE49-F238E27FC236}">
                <a16:creationId xmlns:a16="http://schemas.microsoft.com/office/drawing/2014/main" id="{D79EE142-2CA9-D492-E874-E8C56781AFA6}"/>
              </a:ext>
            </a:extLst>
          </p:cNvPr>
          <p:cNvGrpSpPr/>
          <p:nvPr/>
        </p:nvGrpSpPr>
        <p:grpSpPr>
          <a:xfrm>
            <a:off x="1587053" y="2237850"/>
            <a:ext cx="6656643" cy="904924"/>
            <a:chOff x="2364174" y="1700879"/>
            <a:chExt cx="6656643" cy="904924"/>
          </a:xfrm>
        </p:grpSpPr>
        <p:sp>
          <p:nvSpPr>
            <p:cNvPr id="5" name="Freeform: Shape 4">
              <a:extLst>
                <a:ext uri="{FF2B5EF4-FFF2-40B4-BE49-F238E27FC236}">
                  <a16:creationId xmlns:a16="http://schemas.microsoft.com/office/drawing/2014/main" id="{A7B0CE18-AABA-E413-6666-2B218CB004FA}"/>
                </a:ext>
              </a:extLst>
            </p:cNvPr>
            <p:cNvSpPr/>
            <p:nvPr/>
          </p:nvSpPr>
          <p:spPr bwMode="auto">
            <a:xfrm>
              <a:off x="2364174" y="1700879"/>
              <a:ext cx="4789940" cy="857546"/>
            </a:xfrm>
            <a:custGeom>
              <a:avLst/>
              <a:gdLst>
                <a:gd name="connsiteX0" fmla="*/ 0 w 4789940"/>
                <a:gd name="connsiteY0" fmla="*/ 0 h 857546"/>
                <a:gd name="connsiteX1" fmla="*/ 66330 w 4789940"/>
                <a:gd name="connsiteY1" fmla="*/ 0 h 857546"/>
                <a:gd name="connsiteX2" fmla="*/ 66330 w 4789940"/>
                <a:gd name="connsiteY2" fmla="*/ 0 h 857546"/>
                <a:gd name="connsiteX3" fmla="*/ 42641 w 4789940"/>
                <a:gd name="connsiteY3" fmla="*/ 23689 h 857546"/>
                <a:gd name="connsiteX4" fmla="*/ 146873 w 4789940"/>
                <a:gd name="connsiteY4" fmla="*/ 23689 h 857546"/>
                <a:gd name="connsiteX5" fmla="*/ 146873 w 4789940"/>
                <a:gd name="connsiteY5" fmla="*/ 66329 h 857546"/>
                <a:gd name="connsiteX6" fmla="*/ 198989 w 4789940"/>
                <a:gd name="connsiteY6" fmla="*/ 66329 h 857546"/>
                <a:gd name="connsiteX7" fmla="*/ 198989 w 4789940"/>
                <a:gd name="connsiteY7" fmla="*/ 118445 h 857546"/>
                <a:gd name="connsiteX8" fmla="*/ 251105 w 4789940"/>
                <a:gd name="connsiteY8" fmla="*/ 118445 h 857546"/>
                <a:gd name="connsiteX9" fmla="*/ 251105 w 4789940"/>
                <a:gd name="connsiteY9" fmla="*/ 146872 h 857546"/>
                <a:gd name="connsiteX10" fmla="*/ 284270 w 4789940"/>
                <a:gd name="connsiteY10" fmla="*/ 146872 h 857546"/>
                <a:gd name="connsiteX11" fmla="*/ 284270 w 4789940"/>
                <a:gd name="connsiteY11" fmla="*/ 213202 h 857546"/>
                <a:gd name="connsiteX12" fmla="*/ 426404 w 4789940"/>
                <a:gd name="connsiteY12" fmla="*/ 213202 h 857546"/>
                <a:gd name="connsiteX13" fmla="*/ 426404 w 4789940"/>
                <a:gd name="connsiteY13" fmla="*/ 289007 h 857546"/>
                <a:gd name="connsiteX14" fmla="*/ 578015 w 4789940"/>
                <a:gd name="connsiteY14" fmla="*/ 289007 h 857546"/>
                <a:gd name="connsiteX15" fmla="*/ 578015 w 4789940"/>
                <a:gd name="connsiteY15" fmla="*/ 307958 h 857546"/>
                <a:gd name="connsiteX16" fmla="*/ 653820 w 4789940"/>
                <a:gd name="connsiteY16" fmla="*/ 307958 h 857546"/>
                <a:gd name="connsiteX17" fmla="*/ 653820 w 4789940"/>
                <a:gd name="connsiteY17" fmla="*/ 336385 h 857546"/>
                <a:gd name="connsiteX18" fmla="*/ 715411 w 4789940"/>
                <a:gd name="connsiteY18" fmla="*/ 336385 h 857546"/>
                <a:gd name="connsiteX19" fmla="*/ 715411 w 4789940"/>
                <a:gd name="connsiteY19" fmla="*/ 360074 h 857546"/>
                <a:gd name="connsiteX20" fmla="*/ 795954 w 4789940"/>
                <a:gd name="connsiteY20" fmla="*/ 360074 h 857546"/>
                <a:gd name="connsiteX21" fmla="*/ 795954 w 4789940"/>
                <a:gd name="connsiteY21" fmla="*/ 383763 h 857546"/>
                <a:gd name="connsiteX22" fmla="*/ 895449 w 4789940"/>
                <a:gd name="connsiteY22" fmla="*/ 383763 h 857546"/>
                <a:gd name="connsiteX23" fmla="*/ 895449 w 4789940"/>
                <a:gd name="connsiteY23" fmla="*/ 426404 h 857546"/>
                <a:gd name="connsiteX24" fmla="*/ 1118127 w 4789940"/>
                <a:gd name="connsiteY24" fmla="*/ 426404 h 857546"/>
                <a:gd name="connsiteX25" fmla="*/ 1118127 w 4789940"/>
                <a:gd name="connsiteY25" fmla="*/ 450093 h 857546"/>
                <a:gd name="connsiteX26" fmla="*/ 1231834 w 4789940"/>
                <a:gd name="connsiteY26" fmla="*/ 450093 h 857546"/>
                <a:gd name="connsiteX27" fmla="*/ 1231834 w 4789940"/>
                <a:gd name="connsiteY27" fmla="*/ 497471 h 857546"/>
                <a:gd name="connsiteX28" fmla="*/ 1260261 w 4789940"/>
                <a:gd name="connsiteY28" fmla="*/ 497471 h 857546"/>
                <a:gd name="connsiteX29" fmla="*/ 1260261 w 4789940"/>
                <a:gd name="connsiteY29" fmla="*/ 525898 h 857546"/>
                <a:gd name="connsiteX30" fmla="*/ 1397658 w 4789940"/>
                <a:gd name="connsiteY30" fmla="*/ 525898 h 857546"/>
                <a:gd name="connsiteX31" fmla="*/ 1397658 w 4789940"/>
                <a:gd name="connsiteY31" fmla="*/ 554325 h 857546"/>
                <a:gd name="connsiteX32" fmla="*/ 1445036 w 4789940"/>
                <a:gd name="connsiteY32" fmla="*/ 554325 h 857546"/>
                <a:gd name="connsiteX33" fmla="*/ 1445036 w 4789940"/>
                <a:gd name="connsiteY33" fmla="*/ 596966 h 857546"/>
                <a:gd name="connsiteX34" fmla="*/ 1497152 w 4789940"/>
                <a:gd name="connsiteY34" fmla="*/ 596966 h 857546"/>
                <a:gd name="connsiteX35" fmla="*/ 1497152 w 4789940"/>
                <a:gd name="connsiteY35" fmla="*/ 596966 h 857546"/>
                <a:gd name="connsiteX36" fmla="*/ 1525579 w 4789940"/>
                <a:gd name="connsiteY36" fmla="*/ 625393 h 857546"/>
                <a:gd name="connsiteX37" fmla="*/ 1525579 w 4789940"/>
                <a:gd name="connsiteY37" fmla="*/ 668033 h 857546"/>
                <a:gd name="connsiteX38" fmla="*/ 1989886 w 4789940"/>
                <a:gd name="connsiteY38" fmla="*/ 668033 h 857546"/>
                <a:gd name="connsiteX39" fmla="*/ 1989886 w 4789940"/>
                <a:gd name="connsiteY39" fmla="*/ 701198 h 857546"/>
                <a:gd name="connsiteX40" fmla="*/ 2037264 w 4789940"/>
                <a:gd name="connsiteY40" fmla="*/ 701198 h 857546"/>
                <a:gd name="connsiteX41" fmla="*/ 2037264 w 4789940"/>
                <a:gd name="connsiteY41" fmla="*/ 715411 h 857546"/>
                <a:gd name="connsiteX42" fmla="*/ 2610541 w 4789940"/>
                <a:gd name="connsiteY42" fmla="*/ 715411 h 857546"/>
                <a:gd name="connsiteX43" fmla="*/ 2610541 w 4789940"/>
                <a:gd name="connsiteY43" fmla="*/ 734362 h 857546"/>
                <a:gd name="connsiteX44" fmla="*/ 2705298 w 4789940"/>
                <a:gd name="connsiteY44" fmla="*/ 734362 h 857546"/>
                <a:gd name="connsiteX45" fmla="*/ 2724249 w 4789940"/>
                <a:gd name="connsiteY45" fmla="*/ 753313 h 857546"/>
                <a:gd name="connsiteX46" fmla="*/ 2847432 w 4789940"/>
                <a:gd name="connsiteY46" fmla="*/ 753313 h 857546"/>
                <a:gd name="connsiteX47" fmla="*/ 2847432 w 4789940"/>
                <a:gd name="connsiteY47" fmla="*/ 791216 h 857546"/>
                <a:gd name="connsiteX48" fmla="*/ 2994305 w 4789940"/>
                <a:gd name="connsiteY48" fmla="*/ 791216 h 857546"/>
                <a:gd name="connsiteX49" fmla="*/ 2994305 w 4789940"/>
                <a:gd name="connsiteY49" fmla="*/ 824381 h 857546"/>
                <a:gd name="connsiteX50" fmla="*/ 3586533 w 4789940"/>
                <a:gd name="connsiteY50" fmla="*/ 824381 h 857546"/>
                <a:gd name="connsiteX51" fmla="*/ 3586533 w 4789940"/>
                <a:gd name="connsiteY51" fmla="*/ 843332 h 857546"/>
                <a:gd name="connsiteX52" fmla="*/ 4680970 w 4789940"/>
                <a:gd name="connsiteY52" fmla="*/ 843332 h 857546"/>
                <a:gd name="connsiteX53" fmla="*/ 4680970 w 4789940"/>
                <a:gd name="connsiteY53" fmla="*/ 857546 h 857546"/>
                <a:gd name="connsiteX54" fmla="*/ 4789940 w 4789940"/>
                <a:gd name="connsiteY54" fmla="*/ 857546 h 85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789940" h="857546">
                  <a:moveTo>
                    <a:pt x="0" y="0"/>
                  </a:moveTo>
                  <a:lnTo>
                    <a:pt x="66330" y="0"/>
                  </a:lnTo>
                  <a:lnTo>
                    <a:pt x="66330" y="0"/>
                  </a:lnTo>
                  <a:lnTo>
                    <a:pt x="42641" y="23689"/>
                  </a:lnTo>
                  <a:lnTo>
                    <a:pt x="146873" y="23689"/>
                  </a:lnTo>
                  <a:lnTo>
                    <a:pt x="146873" y="66329"/>
                  </a:lnTo>
                  <a:lnTo>
                    <a:pt x="198989" y="66329"/>
                  </a:lnTo>
                  <a:lnTo>
                    <a:pt x="198989" y="118445"/>
                  </a:lnTo>
                  <a:lnTo>
                    <a:pt x="251105" y="118445"/>
                  </a:lnTo>
                  <a:lnTo>
                    <a:pt x="251105" y="146872"/>
                  </a:lnTo>
                  <a:lnTo>
                    <a:pt x="284270" y="146872"/>
                  </a:lnTo>
                  <a:lnTo>
                    <a:pt x="284270" y="213202"/>
                  </a:lnTo>
                  <a:lnTo>
                    <a:pt x="426404" y="213202"/>
                  </a:lnTo>
                  <a:lnTo>
                    <a:pt x="426404" y="289007"/>
                  </a:lnTo>
                  <a:lnTo>
                    <a:pt x="578015" y="289007"/>
                  </a:lnTo>
                  <a:lnTo>
                    <a:pt x="578015" y="307958"/>
                  </a:lnTo>
                  <a:lnTo>
                    <a:pt x="653820" y="307958"/>
                  </a:lnTo>
                  <a:lnTo>
                    <a:pt x="653820" y="336385"/>
                  </a:lnTo>
                  <a:lnTo>
                    <a:pt x="715411" y="336385"/>
                  </a:lnTo>
                  <a:lnTo>
                    <a:pt x="715411" y="360074"/>
                  </a:lnTo>
                  <a:lnTo>
                    <a:pt x="795954" y="360074"/>
                  </a:lnTo>
                  <a:lnTo>
                    <a:pt x="795954" y="383763"/>
                  </a:lnTo>
                  <a:lnTo>
                    <a:pt x="895449" y="383763"/>
                  </a:lnTo>
                  <a:lnTo>
                    <a:pt x="895449" y="426404"/>
                  </a:lnTo>
                  <a:lnTo>
                    <a:pt x="1118127" y="426404"/>
                  </a:lnTo>
                  <a:lnTo>
                    <a:pt x="1118127" y="450093"/>
                  </a:lnTo>
                  <a:lnTo>
                    <a:pt x="1231834" y="450093"/>
                  </a:lnTo>
                  <a:lnTo>
                    <a:pt x="1231834" y="497471"/>
                  </a:lnTo>
                  <a:lnTo>
                    <a:pt x="1260261" y="497471"/>
                  </a:lnTo>
                  <a:lnTo>
                    <a:pt x="1260261" y="525898"/>
                  </a:lnTo>
                  <a:lnTo>
                    <a:pt x="1397658" y="525898"/>
                  </a:lnTo>
                  <a:lnTo>
                    <a:pt x="1397658" y="554325"/>
                  </a:lnTo>
                  <a:lnTo>
                    <a:pt x="1445036" y="554325"/>
                  </a:lnTo>
                  <a:lnTo>
                    <a:pt x="1445036" y="596966"/>
                  </a:lnTo>
                  <a:lnTo>
                    <a:pt x="1497152" y="596966"/>
                  </a:lnTo>
                  <a:lnTo>
                    <a:pt x="1497152" y="596966"/>
                  </a:lnTo>
                  <a:lnTo>
                    <a:pt x="1525579" y="625393"/>
                  </a:lnTo>
                  <a:lnTo>
                    <a:pt x="1525579" y="668033"/>
                  </a:lnTo>
                  <a:lnTo>
                    <a:pt x="1989886" y="668033"/>
                  </a:lnTo>
                  <a:lnTo>
                    <a:pt x="1989886" y="701198"/>
                  </a:lnTo>
                  <a:lnTo>
                    <a:pt x="2037264" y="701198"/>
                  </a:lnTo>
                  <a:lnTo>
                    <a:pt x="2037264" y="715411"/>
                  </a:lnTo>
                  <a:lnTo>
                    <a:pt x="2610541" y="715411"/>
                  </a:lnTo>
                  <a:lnTo>
                    <a:pt x="2610541" y="734362"/>
                  </a:lnTo>
                  <a:lnTo>
                    <a:pt x="2705298" y="734362"/>
                  </a:lnTo>
                  <a:lnTo>
                    <a:pt x="2724249" y="753313"/>
                  </a:lnTo>
                  <a:lnTo>
                    <a:pt x="2847432" y="753313"/>
                  </a:lnTo>
                  <a:lnTo>
                    <a:pt x="2847432" y="791216"/>
                  </a:lnTo>
                  <a:lnTo>
                    <a:pt x="2994305" y="791216"/>
                  </a:lnTo>
                  <a:lnTo>
                    <a:pt x="2994305" y="824381"/>
                  </a:lnTo>
                  <a:lnTo>
                    <a:pt x="3586533" y="824381"/>
                  </a:lnTo>
                  <a:lnTo>
                    <a:pt x="3586533" y="843332"/>
                  </a:lnTo>
                  <a:lnTo>
                    <a:pt x="4680970" y="843332"/>
                  </a:lnTo>
                  <a:lnTo>
                    <a:pt x="4680970" y="857546"/>
                  </a:lnTo>
                  <a:lnTo>
                    <a:pt x="4789940" y="857546"/>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 name="Freeform: Shape 9">
              <a:extLst>
                <a:ext uri="{FF2B5EF4-FFF2-40B4-BE49-F238E27FC236}">
                  <a16:creationId xmlns:a16="http://schemas.microsoft.com/office/drawing/2014/main" id="{660C4784-A063-E243-630C-D7687C161133}"/>
                </a:ext>
              </a:extLst>
            </p:cNvPr>
            <p:cNvSpPr/>
            <p:nvPr/>
          </p:nvSpPr>
          <p:spPr bwMode="auto">
            <a:xfrm>
              <a:off x="7149376" y="2548949"/>
              <a:ext cx="1871441" cy="56854"/>
            </a:xfrm>
            <a:custGeom>
              <a:avLst/>
              <a:gdLst>
                <a:gd name="connsiteX0" fmla="*/ 0 w 1871441"/>
                <a:gd name="connsiteY0" fmla="*/ 0 h 56854"/>
                <a:gd name="connsiteX1" fmla="*/ 0 w 1871441"/>
                <a:gd name="connsiteY1" fmla="*/ 52116 h 56854"/>
                <a:gd name="connsiteX2" fmla="*/ 431142 w 1871441"/>
                <a:gd name="connsiteY2" fmla="*/ 52116 h 56854"/>
                <a:gd name="connsiteX3" fmla="*/ 435880 w 1871441"/>
                <a:gd name="connsiteY3" fmla="*/ 56854 h 56854"/>
                <a:gd name="connsiteX4" fmla="*/ 1871441 w 1871441"/>
                <a:gd name="connsiteY4" fmla="*/ 56854 h 5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441" h="56854">
                  <a:moveTo>
                    <a:pt x="0" y="0"/>
                  </a:moveTo>
                  <a:lnTo>
                    <a:pt x="0" y="52116"/>
                  </a:lnTo>
                  <a:lnTo>
                    <a:pt x="431142" y="52116"/>
                  </a:lnTo>
                  <a:lnTo>
                    <a:pt x="435880" y="56854"/>
                  </a:lnTo>
                  <a:lnTo>
                    <a:pt x="1871441" y="56854"/>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sp>
        <p:nvSpPr>
          <p:cNvPr id="2" name="Freeform: Shape 1">
            <a:extLst>
              <a:ext uri="{FF2B5EF4-FFF2-40B4-BE49-F238E27FC236}">
                <a16:creationId xmlns:a16="http://schemas.microsoft.com/office/drawing/2014/main" id="{5B38EF97-3A08-A698-9E9D-489E1CC8CD72}"/>
              </a:ext>
            </a:extLst>
          </p:cNvPr>
          <p:cNvSpPr/>
          <p:nvPr/>
        </p:nvSpPr>
        <p:spPr bwMode="auto">
          <a:xfrm>
            <a:off x="1587053" y="2237850"/>
            <a:ext cx="4941550" cy="786479"/>
          </a:xfrm>
          <a:custGeom>
            <a:avLst/>
            <a:gdLst>
              <a:gd name="connsiteX0" fmla="*/ 0 w 4941550"/>
              <a:gd name="connsiteY0" fmla="*/ 0 h 786479"/>
              <a:gd name="connsiteX1" fmla="*/ 66330 w 4941550"/>
              <a:gd name="connsiteY1" fmla="*/ 0 h 786479"/>
              <a:gd name="connsiteX2" fmla="*/ 66330 w 4941550"/>
              <a:gd name="connsiteY2" fmla="*/ 61591 h 786479"/>
              <a:gd name="connsiteX3" fmla="*/ 175300 w 4941550"/>
              <a:gd name="connsiteY3" fmla="*/ 61591 h 786479"/>
              <a:gd name="connsiteX4" fmla="*/ 184775 w 4941550"/>
              <a:gd name="connsiteY4" fmla="*/ 61591 h 786479"/>
              <a:gd name="connsiteX5" fmla="*/ 184775 w 4941550"/>
              <a:gd name="connsiteY5" fmla="*/ 132659 h 786479"/>
              <a:gd name="connsiteX6" fmla="*/ 270056 w 4941550"/>
              <a:gd name="connsiteY6" fmla="*/ 132659 h 786479"/>
              <a:gd name="connsiteX7" fmla="*/ 270056 w 4941550"/>
              <a:gd name="connsiteY7" fmla="*/ 198988 h 786479"/>
              <a:gd name="connsiteX8" fmla="*/ 426404 w 4941550"/>
              <a:gd name="connsiteY8" fmla="*/ 198988 h 786479"/>
              <a:gd name="connsiteX9" fmla="*/ 426404 w 4941550"/>
              <a:gd name="connsiteY9" fmla="*/ 255842 h 786479"/>
              <a:gd name="connsiteX10" fmla="*/ 701198 w 4941550"/>
              <a:gd name="connsiteY10" fmla="*/ 255842 h 786479"/>
              <a:gd name="connsiteX11" fmla="*/ 701198 w 4941550"/>
              <a:gd name="connsiteY11" fmla="*/ 322172 h 786479"/>
              <a:gd name="connsiteX12" fmla="*/ 795954 w 4941550"/>
              <a:gd name="connsiteY12" fmla="*/ 322172 h 786479"/>
              <a:gd name="connsiteX13" fmla="*/ 795954 w 4941550"/>
              <a:gd name="connsiteY13" fmla="*/ 388501 h 786479"/>
              <a:gd name="connsiteX14" fmla="*/ 1009157 w 4941550"/>
              <a:gd name="connsiteY14" fmla="*/ 388501 h 786479"/>
              <a:gd name="connsiteX15" fmla="*/ 1009157 w 4941550"/>
              <a:gd name="connsiteY15" fmla="*/ 454831 h 786479"/>
              <a:gd name="connsiteX16" fmla="*/ 1378707 w 4941550"/>
              <a:gd name="connsiteY16" fmla="*/ 454831 h 786479"/>
              <a:gd name="connsiteX17" fmla="*/ 1378707 w 4941550"/>
              <a:gd name="connsiteY17" fmla="*/ 516423 h 786479"/>
              <a:gd name="connsiteX18" fmla="*/ 1719830 w 4941550"/>
              <a:gd name="connsiteY18" fmla="*/ 516423 h 786479"/>
              <a:gd name="connsiteX19" fmla="*/ 1719830 w 4941550"/>
              <a:gd name="connsiteY19" fmla="*/ 578014 h 786479"/>
              <a:gd name="connsiteX20" fmla="*/ 2098856 w 4941550"/>
              <a:gd name="connsiteY20" fmla="*/ 578014 h 786479"/>
              <a:gd name="connsiteX21" fmla="*/ 2098856 w 4941550"/>
              <a:gd name="connsiteY21" fmla="*/ 658557 h 786479"/>
              <a:gd name="connsiteX22" fmla="*/ 2511047 w 4941550"/>
              <a:gd name="connsiteY22" fmla="*/ 658557 h 786479"/>
              <a:gd name="connsiteX23" fmla="*/ 2511047 w 4941550"/>
              <a:gd name="connsiteY23" fmla="*/ 710673 h 786479"/>
              <a:gd name="connsiteX24" fmla="*/ 2946927 w 4941550"/>
              <a:gd name="connsiteY24" fmla="*/ 710673 h 786479"/>
              <a:gd name="connsiteX25" fmla="*/ 2946927 w 4941550"/>
              <a:gd name="connsiteY25" fmla="*/ 786479 h 786479"/>
              <a:gd name="connsiteX26" fmla="*/ 4941550 w 4941550"/>
              <a:gd name="connsiteY26" fmla="*/ 786479 h 786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41550" h="786479">
                <a:moveTo>
                  <a:pt x="0" y="0"/>
                </a:moveTo>
                <a:lnTo>
                  <a:pt x="66330" y="0"/>
                </a:lnTo>
                <a:lnTo>
                  <a:pt x="66330" y="61591"/>
                </a:lnTo>
                <a:lnTo>
                  <a:pt x="175300" y="61591"/>
                </a:lnTo>
                <a:lnTo>
                  <a:pt x="184775" y="61591"/>
                </a:lnTo>
                <a:lnTo>
                  <a:pt x="184775" y="132659"/>
                </a:lnTo>
                <a:lnTo>
                  <a:pt x="270056" y="132659"/>
                </a:lnTo>
                <a:lnTo>
                  <a:pt x="270056" y="198988"/>
                </a:lnTo>
                <a:lnTo>
                  <a:pt x="426404" y="198988"/>
                </a:lnTo>
                <a:lnTo>
                  <a:pt x="426404" y="255842"/>
                </a:lnTo>
                <a:lnTo>
                  <a:pt x="701198" y="255842"/>
                </a:lnTo>
                <a:lnTo>
                  <a:pt x="701198" y="322172"/>
                </a:lnTo>
                <a:lnTo>
                  <a:pt x="795954" y="322172"/>
                </a:lnTo>
                <a:lnTo>
                  <a:pt x="795954" y="388501"/>
                </a:lnTo>
                <a:lnTo>
                  <a:pt x="1009157" y="388501"/>
                </a:lnTo>
                <a:lnTo>
                  <a:pt x="1009157" y="454831"/>
                </a:lnTo>
                <a:lnTo>
                  <a:pt x="1378707" y="454831"/>
                </a:lnTo>
                <a:lnTo>
                  <a:pt x="1378707" y="516423"/>
                </a:lnTo>
                <a:lnTo>
                  <a:pt x="1719830" y="516423"/>
                </a:lnTo>
                <a:lnTo>
                  <a:pt x="1719830" y="578014"/>
                </a:lnTo>
                <a:lnTo>
                  <a:pt x="2098856" y="578014"/>
                </a:lnTo>
                <a:lnTo>
                  <a:pt x="2098856" y="658557"/>
                </a:lnTo>
                <a:lnTo>
                  <a:pt x="2511047" y="658557"/>
                </a:lnTo>
                <a:lnTo>
                  <a:pt x="2511047" y="710673"/>
                </a:lnTo>
                <a:lnTo>
                  <a:pt x="2946927" y="710673"/>
                </a:lnTo>
                <a:lnTo>
                  <a:pt x="2946927" y="786479"/>
                </a:lnTo>
                <a:lnTo>
                  <a:pt x="4941550" y="786479"/>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231078" y="188060"/>
            <a:ext cx="11740260" cy="118833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spAutoFit/>
          </a:bodyPr>
          <a:lstStyle/>
          <a:p>
            <a:pPr>
              <a:lnSpc>
                <a:spcPct val="110000"/>
              </a:lnSpc>
              <a:spcBef>
                <a:spcPts val="0"/>
              </a:spcBef>
              <a:tabLst>
                <a:tab pos="460375" algn="l"/>
              </a:tabLst>
            </a:pPr>
            <a:r>
              <a:rPr lang="en-US" altLang="en-US" kern="100" dirty="0">
                <a:highlight>
                  <a:srgbClr val="FFFFFF"/>
                </a:highlight>
                <a:ea typeface="Calibri" panose="020F0502020204030204" pitchFamily="34" charset="0"/>
              </a:rPr>
              <a:t>CheckMate 142</a:t>
            </a:r>
            <a:r>
              <a:rPr lang="en-US" kern="100" dirty="0">
                <a:highlight>
                  <a:srgbClr val="FFFFFF"/>
                </a:highlight>
                <a:ea typeface="Calibri" panose="020F0502020204030204" pitchFamily="34" charset="0"/>
              </a:rPr>
              <a:t>: OS </a:t>
            </a:r>
            <a:r>
              <a:rPr lang="en-US" altLang="en-US" kern="100" dirty="0">
                <a:highlight>
                  <a:srgbClr val="FFFFFF"/>
                </a:highlight>
                <a:ea typeface="Calibri" panose="020F0502020204030204" pitchFamily="34" charset="0"/>
              </a:rPr>
              <a:t>With </a:t>
            </a:r>
            <a:r>
              <a:rPr lang="en-US" kern="100" dirty="0">
                <a:highlight>
                  <a:srgbClr val="FFFFFF"/>
                </a:highlight>
                <a:ea typeface="Calibri" panose="020F0502020204030204" pitchFamily="34" charset="0"/>
              </a:rPr>
              <a:t>Nivolumab ± Ipilimumab for MSI-H/dMMR Metastatic CRC</a:t>
            </a:r>
            <a:r>
              <a:rPr lang="en-US" altLang="en-US" kern="100" dirty="0">
                <a:highlight>
                  <a:srgbClr val="FFFFFF"/>
                </a:highlight>
                <a:ea typeface="Calibri" panose="020F0502020204030204" pitchFamily="34" charset="0"/>
              </a:rPr>
              <a:t> </a:t>
            </a:r>
          </a:p>
        </p:txBody>
      </p:sp>
      <p:sp>
        <p:nvSpPr>
          <p:cNvPr id="67" name="Content Placeholder 66">
            <a:extLst>
              <a:ext uri="{FF2B5EF4-FFF2-40B4-BE49-F238E27FC236}">
                <a16:creationId xmlns:a16="http://schemas.microsoft.com/office/drawing/2014/main" id="{1A153253-A4FE-8FFA-B205-FF39C9B64F04}"/>
              </a:ext>
            </a:extLst>
          </p:cNvPr>
          <p:cNvSpPr>
            <a:spLocks noGrp="1"/>
          </p:cNvSpPr>
          <p:nvPr>
            <p:ph sz="quarter" idx="10"/>
          </p:nvPr>
        </p:nvSpPr>
        <p:spPr/>
        <p:txBody>
          <a:bodyPr/>
          <a:lstStyle/>
          <a:p>
            <a:pPr algn="ctr"/>
            <a:r>
              <a:rPr lang="en-US" dirty="0"/>
              <a:t>Overman. ASCO 2022. Abstr 3510. Lenz. JCO.2022;40:161. </a:t>
            </a:r>
          </a:p>
        </p:txBody>
      </p:sp>
      <p:sp>
        <p:nvSpPr>
          <p:cNvPr id="7" name="Text Box 30">
            <a:extLst>
              <a:ext uri="{FF2B5EF4-FFF2-40B4-BE49-F238E27FC236}">
                <a16:creationId xmlns:a16="http://schemas.microsoft.com/office/drawing/2014/main" id="{3442E882-1435-94B1-2142-19BA167E795F}"/>
              </a:ext>
            </a:extLst>
          </p:cNvPr>
          <p:cNvSpPr txBox="1">
            <a:spLocks noChangeArrowheads="1"/>
          </p:cNvSpPr>
          <p:nvPr/>
        </p:nvSpPr>
        <p:spPr bwMode="auto">
          <a:xfrm>
            <a:off x="230813" y="5870551"/>
            <a:ext cx="11069637"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*Cohorts not randomized, nor was trial designed for formal comparison. </a:t>
            </a:r>
            <a:r>
              <a:rPr kumimoji="0" lang="en-US" altLang="en-US" sz="1200" b="0" i="0" u="none" strike="noStrike" kern="1200" cap="none" spc="0" normalizeH="0" baseline="30000" noProof="0" dirty="0">
                <a:ln>
                  <a:noFill/>
                </a:ln>
                <a:solidFill>
                  <a:srgbClr val="000000"/>
                </a:solidFill>
                <a:effectLst/>
                <a:uLnTx/>
                <a:uFillTx/>
                <a:latin typeface="Poppins" panose="00000500000000000000" pitchFamily="2" charset="0"/>
                <a:cs typeface="Poppins" panose="00000500000000000000" pitchFamily="2" charset="0"/>
              </a:rPr>
              <a:t>†</a:t>
            </a:r>
            <a:r>
              <a:rPr kumimoji="0" lang="en-US" alt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Median follow-up for cohort 3: 47.6 mo.</a:t>
            </a:r>
          </a:p>
        </p:txBody>
      </p:sp>
      <p:cxnSp>
        <p:nvCxnSpPr>
          <p:cNvPr id="6" name="Straight Connector 5">
            <a:extLst>
              <a:ext uri="{FF2B5EF4-FFF2-40B4-BE49-F238E27FC236}">
                <a16:creationId xmlns:a16="http://schemas.microsoft.com/office/drawing/2014/main" id="{3374F5D9-49B5-60FD-7F20-696AAAD008BC}"/>
              </a:ext>
            </a:extLst>
          </p:cNvPr>
          <p:cNvCxnSpPr/>
          <p:nvPr/>
        </p:nvCxnSpPr>
        <p:spPr bwMode="auto">
          <a:xfrm flipV="1">
            <a:off x="5779222" y="3671276"/>
            <a:ext cx="0" cy="1416592"/>
          </a:xfrm>
          <a:prstGeom prst="line">
            <a:avLst/>
          </a:prstGeom>
          <a:noFill/>
          <a:ln w="12700" cap="flat" cmpd="sng" algn="ctr">
            <a:solidFill>
              <a:schemeClr val="tx1"/>
            </a:solidFill>
            <a:prstDash val="sysDash"/>
            <a:round/>
            <a:headEnd type="none" w="med" len="med"/>
            <a:tailEnd type="none" w="med" len="med"/>
          </a:ln>
          <a:effectLst/>
        </p:spPr>
      </p:cxnSp>
      <p:cxnSp>
        <p:nvCxnSpPr>
          <p:cNvPr id="8" name="Straight Connector 7">
            <a:extLst>
              <a:ext uri="{FF2B5EF4-FFF2-40B4-BE49-F238E27FC236}">
                <a16:creationId xmlns:a16="http://schemas.microsoft.com/office/drawing/2014/main" id="{A93C4D9F-65AE-8502-6A1F-B5A4F41AAA6D}"/>
              </a:ext>
            </a:extLst>
          </p:cNvPr>
          <p:cNvCxnSpPr/>
          <p:nvPr/>
        </p:nvCxnSpPr>
        <p:spPr bwMode="auto">
          <a:xfrm flipV="1">
            <a:off x="6813684" y="3645439"/>
            <a:ext cx="0" cy="1416592"/>
          </a:xfrm>
          <a:prstGeom prst="line">
            <a:avLst/>
          </a:prstGeom>
          <a:noFill/>
          <a:ln w="12700" cap="flat" cmpd="sng" algn="ctr">
            <a:solidFill>
              <a:schemeClr val="tx1"/>
            </a:solidFill>
            <a:prstDash val="sysDash"/>
            <a:round/>
            <a:headEnd type="none" w="med" len="med"/>
            <a:tailEnd type="none" w="med" len="med"/>
          </a:ln>
          <a:effectLst/>
        </p:spPr>
      </p:cxnSp>
      <p:grpSp>
        <p:nvGrpSpPr>
          <p:cNvPr id="69" name="Group 68">
            <a:extLst>
              <a:ext uri="{FF2B5EF4-FFF2-40B4-BE49-F238E27FC236}">
                <a16:creationId xmlns:a16="http://schemas.microsoft.com/office/drawing/2014/main" id="{4C25E852-DF53-9B1B-6F7E-13405C114B2C}"/>
              </a:ext>
            </a:extLst>
          </p:cNvPr>
          <p:cNvGrpSpPr/>
          <p:nvPr/>
        </p:nvGrpSpPr>
        <p:grpSpPr>
          <a:xfrm>
            <a:off x="1223374" y="2233796"/>
            <a:ext cx="8199307" cy="2929523"/>
            <a:chOff x="1673540" y="2233796"/>
            <a:chExt cx="8199307" cy="2929523"/>
          </a:xfrm>
        </p:grpSpPr>
        <p:sp>
          <p:nvSpPr>
            <p:cNvPr id="12" name="Freeform: Shape 11">
              <a:extLst>
                <a:ext uri="{FF2B5EF4-FFF2-40B4-BE49-F238E27FC236}">
                  <a16:creationId xmlns:a16="http://schemas.microsoft.com/office/drawing/2014/main" id="{378A9A6B-3A56-4A70-5FE0-EEDE373DB480}"/>
                </a:ext>
              </a:extLst>
            </p:cNvPr>
            <p:cNvSpPr/>
            <p:nvPr/>
          </p:nvSpPr>
          <p:spPr bwMode="auto">
            <a:xfrm>
              <a:off x="2039173" y="2233796"/>
              <a:ext cx="7833674" cy="2846895"/>
            </a:xfrm>
            <a:custGeom>
              <a:avLst/>
              <a:gdLst>
                <a:gd name="connsiteX0" fmla="*/ 0 w 7833674"/>
                <a:gd name="connsiteY0" fmla="*/ 0 h 2846895"/>
                <a:gd name="connsiteX1" fmla="*/ 0 w 7833674"/>
                <a:gd name="connsiteY1" fmla="*/ 2846895 h 2846895"/>
                <a:gd name="connsiteX2" fmla="*/ 7833674 w 7833674"/>
                <a:gd name="connsiteY2" fmla="*/ 2846895 h 2846895"/>
              </a:gdLst>
              <a:ahLst/>
              <a:cxnLst>
                <a:cxn ang="0">
                  <a:pos x="connsiteX0" y="connsiteY0"/>
                </a:cxn>
                <a:cxn ang="0">
                  <a:pos x="connsiteX1" y="connsiteY1"/>
                </a:cxn>
                <a:cxn ang="0">
                  <a:pos x="connsiteX2" y="connsiteY2"/>
                </a:cxn>
              </a:cxnLst>
              <a:rect l="l" t="t" r="r" b="b"/>
              <a:pathLst>
                <a:path w="7833674" h="2846895">
                  <a:moveTo>
                    <a:pt x="0" y="0"/>
                  </a:moveTo>
                  <a:lnTo>
                    <a:pt x="0" y="2846895"/>
                  </a:lnTo>
                  <a:lnTo>
                    <a:pt x="7833674" y="2846895"/>
                  </a:lnTo>
                </a:path>
              </a:pathLst>
            </a:custGeom>
            <a:noFill/>
            <a:ln w="12700">
              <a:solidFill>
                <a:schemeClr val="tx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nvGrpSpPr>
            <p:cNvPr id="13" name="Group 12">
              <a:extLst>
                <a:ext uri="{FF2B5EF4-FFF2-40B4-BE49-F238E27FC236}">
                  <a16:creationId xmlns:a16="http://schemas.microsoft.com/office/drawing/2014/main" id="{99FF6FA1-6FCF-8414-4C7F-D30AA42458CE}"/>
                </a:ext>
              </a:extLst>
            </p:cNvPr>
            <p:cNvGrpSpPr/>
            <p:nvPr/>
          </p:nvGrpSpPr>
          <p:grpSpPr>
            <a:xfrm>
              <a:off x="1959943" y="2233796"/>
              <a:ext cx="87085" cy="2842438"/>
              <a:chOff x="2286898" y="1696825"/>
              <a:chExt cx="87085" cy="2842438"/>
            </a:xfrm>
          </p:grpSpPr>
          <p:cxnSp>
            <p:nvCxnSpPr>
              <p:cNvPr id="14" name="Straight Connector 13">
                <a:extLst>
                  <a:ext uri="{FF2B5EF4-FFF2-40B4-BE49-F238E27FC236}">
                    <a16:creationId xmlns:a16="http://schemas.microsoft.com/office/drawing/2014/main" id="{C7461FCB-D34D-80DE-7510-C96C03A5BF09}"/>
                  </a:ext>
                </a:extLst>
              </p:cNvPr>
              <p:cNvCxnSpPr>
                <a:cxnSpLocks/>
              </p:cNvCxnSpPr>
              <p:nvPr/>
            </p:nvCxnSpPr>
            <p:spPr bwMode="auto">
              <a:xfrm>
                <a:off x="2286898" y="1696825"/>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B34D0070-1AE3-131F-768A-49BE741013A0}"/>
                  </a:ext>
                </a:extLst>
              </p:cNvPr>
              <p:cNvCxnSpPr>
                <a:cxnSpLocks/>
              </p:cNvCxnSpPr>
              <p:nvPr/>
            </p:nvCxnSpPr>
            <p:spPr bwMode="auto">
              <a:xfrm>
                <a:off x="2286898" y="2265313"/>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14D17D92-1DA0-DBEF-344C-C35668B73B84}"/>
                  </a:ext>
                </a:extLst>
              </p:cNvPr>
              <p:cNvCxnSpPr>
                <a:cxnSpLocks/>
              </p:cNvCxnSpPr>
              <p:nvPr/>
            </p:nvCxnSpPr>
            <p:spPr bwMode="auto">
              <a:xfrm>
                <a:off x="2286898" y="2833801"/>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EDACD7F-F17F-EB07-EE9E-1CEDF80FB5DF}"/>
                  </a:ext>
                </a:extLst>
              </p:cNvPr>
              <p:cNvCxnSpPr>
                <a:cxnSpLocks/>
              </p:cNvCxnSpPr>
              <p:nvPr/>
            </p:nvCxnSpPr>
            <p:spPr bwMode="auto">
              <a:xfrm>
                <a:off x="2286898" y="3402289"/>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DDAF7FD-543E-9F5F-7FE8-2C0DE09EDA7A}"/>
                  </a:ext>
                </a:extLst>
              </p:cNvPr>
              <p:cNvCxnSpPr>
                <a:cxnSpLocks/>
              </p:cNvCxnSpPr>
              <p:nvPr/>
            </p:nvCxnSpPr>
            <p:spPr bwMode="auto">
              <a:xfrm>
                <a:off x="2286898" y="3970777"/>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B2BA8C2-D215-0C5B-54FF-67F762F254D8}"/>
                  </a:ext>
                </a:extLst>
              </p:cNvPr>
              <p:cNvCxnSpPr>
                <a:cxnSpLocks/>
              </p:cNvCxnSpPr>
              <p:nvPr/>
            </p:nvCxnSpPr>
            <p:spPr bwMode="auto">
              <a:xfrm>
                <a:off x="2286898" y="4539263"/>
                <a:ext cx="87085" cy="0"/>
              </a:xfrm>
              <a:prstGeom prst="line">
                <a:avLst/>
              </a:prstGeom>
              <a:noFill/>
              <a:ln w="12700" cap="flat" cmpd="sng" algn="ctr">
                <a:solidFill>
                  <a:schemeClr val="tx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FD5C0A48-A0F4-7582-5F44-E59FED4DAFA1}"/>
                </a:ext>
              </a:extLst>
            </p:cNvPr>
            <p:cNvGrpSpPr/>
            <p:nvPr/>
          </p:nvGrpSpPr>
          <p:grpSpPr>
            <a:xfrm>
              <a:off x="1673540" y="5076234"/>
              <a:ext cx="7966206" cy="87085"/>
              <a:chOff x="2000495" y="4539263"/>
              <a:chExt cx="7966206" cy="87085"/>
            </a:xfrm>
          </p:grpSpPr>
          <p:grpSp>
            <p:nvGrpSpPr>
              <p:cNvPr id="21" name="Group 20">
                <a:extLst>
                  <a:ext uri="{FF2B5EF4-FFF2-40B4-BE49-F238E27FC236}">
                    <a16:creationId xmlns:a16="http://schemas.microsoft.com/office/drawing/2014/main" id="{BE7EE7DF-942C-E27C-4ADC-86B0768668BD}"/>
                  </a:ext>
                </a:extLst>
              </p:cNvPr>
              <p:cNvGrpSpPr/>
              <p:nvPr/>
            </p:nvGrpSpPr>
            <p:grpSpPr>
              <a:xfrm rot="5400000">
                <a:off x="3380401" y="3163816"/>
                <a:ext cx="82626" cy="2842438"/>
                <a:chOff x="2286898" y="1696825"/>
                <a:chExt cx="87085" cy="2842438"/>
              </a:xfrm>
            </p:grpSpPr>
            <p:cxnSp>
              <p:nvCxnSpPr>
                <p:cNvPr id="34" name="Straight Connector 33">
                  <a:extLst>
                    <a:ext uri="{FF2B5EF4-FFF2-40B4-BE49-F238E27FC236}">
                      <a16:creationId xmlns:a16="http://schemas.microsoft.com/office/drawing/2014/main" id="{169B714D-1CA7-7E99-8E19-C3F6E5CF19D8}"/>
                    </a:ext>
                  </a:extLst>
                </p:cNvPr>
                <p:cNvCxnSpPr>
                  <a:cxnSpLocks/>
                </p:cNvCxnSpPr>
                <p:nvPr/>
              </p:nvCxnSpPr>
              <p:spPr bwMode="auto">
                <a:xfrm>
                  <a:off x="2286898" y="1696825"/>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D121802-A919-AC0D-56B2-F77362E27279}"/>
                    </a:ext>
                  </a:extLst>
                </p:cNvPr>
                <p:cNvCxnSpPr>
                  <a:cxnSpLocks/>
                </p:cNvCxnSpPr>
                <p:nvPr/>
              </p:nvCxnSpPr>
              <p:spPr bwMode="auto">
                <a:xfrm>
                  <a:off x="2286898" y="2265313"/>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DFBB3EE-8D18-932D-0D73-F34F44C76B57}"/>
                    </a:ext>
                  </a:extLst>
                </p:cNvPr>
                <p:cNvCxnSpPr>
                  <a:cxnSpLocks/>
                </p:cNvCxnSpPr>
                <p:nvPr/>
              </p:nvCxnSpPr>
              <p:spPr bwMode="auto">
                <a:xfrm>
                  <a:off x="2286898" y="2833801"/>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3A600FA-FF3D-D0AA-D348-4A7733119297}"/>
                    </a:ext>
                  </a:extLst>
                </p:cNvPr>
                <p:cNvCxnSpPr>
                  <a:cxnSpLocks/>
                </p:cNvCxnSpPr>
                <p:nvPr/>
              </p:nvCxnSpPr>
              <p:spPr bwMode="auto">
                <a:xfrm>
                  <a:off x="2286898" y="3402289"/>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B3BC5BE-9695-6DCD-5463-65A620D4CE5D}"/>
                    </a:ext>
                  </a:extLst>
                </p:cNvPr>
                <p:cNvCxnSpPr>
                  <a:cxnSpLocks/>
                </p:cNvCxnSpPr>
                <p:nvPr/>
              </p:nvCxnSpPr>
              <p:spPr bwMode="auto">
                <a:xfrm>
                  <a:off x="2286898" y="3970777"/>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64BC464-A5EB-B406-4D30-DCF58AC5EFCB}"/>
                    </a:ext>
                  </a:extLst>
                </p:cNvPr>
                <p:cNvCxnSpPr>
                  <a:cxnSpLocks/>
                </p:cNvCxnSpPr>
                <p:nvPr/>
              </p:nvCxnSpPr>
              <p:spPr bwMode="auto">
                <a:xfrm>
                  <a:off x="2286898" y="4539263"/>
                  <a:ext cx="87085" cy="0"/>
                </a:xfrm>
                <a:prstGeom prst="line">
                  <a:avLst/>
                </a:prstGeom>
                <a:noFill/>
                <a:ln w="12700" cap="flat" cmpd="sng" algn="ctr">
                  <a:solidFill>
                    <a:schemeClr val="tx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041C3E51-A0D4-4D18-D7A1-A6BA9BF12B1E}"/>
                  </a:ext>
                </a:extLst>
              </p:cNvPr>
              <p:cNvGrpSpPr/>
              <p:nvPr/>
            </p:nvGrpSpPr>
            <p:grpSpPr>
              <a:xfrm rot="5400000">
                <a:off x="6510678" y="3163816"/>
                <a:ext cx="82626" cy="2842438"/>
                <a:chOff x="2286898" y="1696825"/>
                <a:chExt cx="87085" cy="2842438"/>
              </a:xfrm>
            </p:grpSpPr>
            <p:cxnSp>
              <p:nvCxnSpPr>
                <p:cNvPr id="28" name="Straight Connector 27">
                  <a:extLst>
                    <a:ext uri="{FF2B5EF4-FFF2-40B4-BE49-F238E27FC236}">
                      <a16:creationId xmlns:a16="http://schemas.microsoft.com/office/drawing/2014/main" id="{2979D0F0-EA3C-D332-D0C0-19AE0EF2BB12}"/>
                    </a:ext>
                  </a:extLst>
                </p:cNvPr>
                <p:cNvCxnSpPr>
                  <a:cxnSpLocks/>
                </p:cNvCxnSpPr>
                <p:nvPr/>
              </p:nvCxnSpPr>
              <p:spPr bwMode="auto">
                <a:xfrm>
                  <a:off x="2286898" y="1696825"/>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C505B18-BB16-F0C9-91E1-8E9C91B47280}"/>
                    </a:ext>
                  </a:extLst>
                </p:cNvPr>
                <p:cNvCxnSpPr>
                  <a:cxnSpLocks/>
                </p:cNvCxnSpPr>
                <p:nvPr/>
              </p:nvCxnSpPr>
              <p:spPr bwMode="auto">
                <a:xfrm>
                  <a:off x="2286898" y="2265313"/>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6928E32-1704-C824-A2D9-98797D24B92A}"/>
                    </a:ext>
                  </a:extLst>
                </p:cNvPr>
                <p:cNvCxnSpPr>
                  <a:cxnSpLocks/>
                </p:cNvCxnSpPr>
                <p:nvPr/>
              </p:nvCxnSpPr>
              <p:spPr bwMode="auto">
                <a:xfrm>
                  <a:off x="2286898" y="2833801"/>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4C8EF3C-A2FC-18DC-D6B3-F2DE5D1FC858}"/>
                    </a:ext>
                  </a:extLst>
                </p:cNvPr>
                <p:cNvCxnSpPr>
                  <a:cxnSpLocks/>
                </p:cNvCxnSpPr>
                <p:nvPr/>
              </p:nvCxnSpPr>
              <p:spPr bwMode="auto">
                <a:xfrm>
                  <a:off x="2286898" y="3402289"/>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5A594D5-168F-EAD4-D7A7-0313F3642E6F}"/>
                    </a:ext>
                  </a:extLst>
                </p:cNvPr>
                <p:cNvCxnSpPr>
                  <a:cxnSpLocks/>
                </p:cNvCxnSpPr>
                <p:nvPr/>
              </p:nvCxnSpPr>
              <p:spPr bwMode="auto">
                <a:xfrm>
                  <a:off x="2286898" y="3970777"/>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489B995-66FA-6715-9079-92A9DB1B06A2}"/>
                    </a:ext>
                  </a:extLst>
                </p:cNvPr>
                <p:cNvCxnSpPr>
                  <a:cxnSpLocks/>
                </p:cNvCxnSpPr>
                <p:nvPr/>
              </p:nvCxnSpPr>
              <p:spPr bwMode="auto">
                <a:xfrm>
                  <a:off x="2286898" y="4539263"/>
                  <a:ext cx="87085" cy="0"/>
                </a:xfrm>
                <a:prstGeom prst="line">
                  <a:avLst/>
                </a:prstGeom>
                <a:noFill/>
                <a:ln w="12700" cap="flat" cmpd="sng" algn="ctr">
                  <a:solidFill>
                    <a:schemeClr val="tx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6B3A0B98-37AB-E3B7-0A6A-E8A0B774F8BA}"/>
                  </a:ext>
                </a:extLst>
              </p:cNvPr>
              <p:cNvGrpSpPr/>
              <p:nvPr/>
            </p:nvGrpSpPr>
            <p:grpSpPr>
              <a:xfrm rot="5400000">
                <a:off x="9072657" y="3727845"/>
                <a:ext cx="82626" cy="1705462"/>
                <a:chOff x="2286898" y="2833801"/>
                <a:chExt cx="87085" cy="1705462"/>
              </a:xfrm>
            </p:grpSpPr>
            <p:cxnSp>
              <p:nvCxnSpPr>
                <p:cNvPr id="24" name="Straight Connector 23">
                  <a:extLst>
                    <a:ext uri="{FF2B5EF4-FFF2-40B4-BE49-F238E27FC236}">
                      <a16:creationId xmlns:a16="http://schemas.microsoft.com/office/drawing/2014/main" id="{496CD320-E318-D061-7136-C57ADC276E93}"/>
                    </a:ext>
                  </a:extLst>
                </p:cNvPr>
                <p:cNvCxnSpPr>
                  <a:cxnSpLocks/>
                </p:cNvCxnSpPr>
                <p:nvPr/>
              </p:nvCxnSpPr>
              <p:spPr bwMode="auto">
                <a:xfrm>
                  <a:off x="2286898" y="2833801"/>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A943D3B-F34D-359B-2B4B-F4753D2A4267}"/>
                    </a:ext>
                  </a:extLst>
                </p:cNvPr>
                <p:cNvCxnSpPr>
                  <a:cxnSpLocks/>
                </p:cNvCxnSpPr>
                <p:nvPr/>
              </p:nvCxnSpPr>
              <p:spPr bwMode="auto">
                <a:xfrm>
                  <a:off x="2286898" y="3402289"/>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AF729F8-3D10-F60E-FDD0-86D0E4894B88}"/>
                    </a:ext>
                  </a:extLst>
                </p:cNvPr>
                <p:cNvCxnSpPr>
                  <a:cxnSpLocks/>
                </p:cNvCxnSpPr>
                <p:nvPr/>
              </p:nvCxnSpPr>
              <p:spPr bwMode="auto">
                <a:xfrm>
                  <a:off x="2286898" y="3970777"/>
                  <a:ext cx="87085" cy="0"/>
                </a:xfrm>
                <a:prstGeom prst="line">
                  <a:avLst/>
                </a:prstGeom>
                <a:noFill/>
                <a:ln w="12700" cap="flat" cmpd="sng" algn="ctr">
                  <a:solidFill>
                    <a:schemeClr val="tx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321A298-4F7B-974B-4FDA-CBA72BB36E7C}"/>
                    </a:ext>
                  </a:extLst>
                </p:cNvPr>
                <p:cNvCxnSpPr>
                  <a:cxnSpLocks/>
                </p:cNvCxnSpPr>
                <p:nvPr/>
              </p:nvCxnSpPr>
              <p:spPr bwMode="auto">
                <a:xfrm>
                  <a:off x="2286898" y="4539263"/>
                  <a:ext cx="87085" cy="0"/>
                </a:xfrm>
                <a:prstGeom prst="line">
                  <a:avLst/>
                </a:prstGeom>
                <a:noFill/>
                <a:ln w="12700" cap="flat" cmpd="sng" algn="ctr">
                  <a:solidFill>
                    <a:schemeClr val="tx1"/>
                  </a:solidFill>
                  <a:prstDash val="solid"/>
                  <a:round/>
                  <a:headEnd type="none" w="med" len="med"/>
                  <a:tailEnd type="none" w="med" len="med"/>
                </a:ln>
                <a:effectLst/>
              </p:spPr>
            </p:cxnSp>
          </p:grpSp>
        </p:grpSp>
      </p:grpSp>
      <p:sp>
        <p:nvSpPr>
          <p:cNvPr id="40" name="TextBox 39">
            <a:extLst>
              <a:ext uri="{FF2B5EF4-FFF2-40B4-BE49-F238E27FC236}">
                <a16:creationId xmlns:a16="http://schemas.microsoft.com/office/drawing/2014/main" id="{03B5A281-7619-4FFB-41EF-4748C995C86E}"/>
              </a:ext>
            </a:extLst>
          </p:cNvPr>
          <p:cNvSpPr txBox="1"/>
          <p:nvPr/>
        </p:nvSpPr>
        <p:spPr bwMode="auto">
          <a:xfrm>
            <a:off x="1061262" y="2044555"/>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100</a:t>
            </a:r>
          </a:p>
        </p:txBody>
      </p:sp>
      <p:sp>
        <p:nvSpPr>
          <p:cNvPr id="41" name="TextBox 40">
            <a:extLst>
              <a:ext uri="{FF2B5EF4-FFF2-40B4-BE49-F238E27FC236}">
                <a16:creationId xmlns:a16="http://schemas.microsoft.com/office/drawing/2014/main" id="{A19251B4-585E-4D80-F0CB-6E702000DFB7}"/>
              </a:ext>
            </a:extLst>
          </p:cNvPr>
          <p:cNvSpPr txBox="1"/>
          <p:nvPr/>
        </p:nvSpPr>
        <p:spPr bwMode="auto">
          <a:xfrm>
            <a:off x="1125382" y="2614132"/>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80</a:t>
            </a:r>
          </a:p>
        </p:txBody>
      </p:sp>
      <p:sp>
        <p:nvSpPr>
          <p:cNvPr id="42" name="TextBox 41">
            <a:extLst>
              <a:ext uri="{FF2B5EF4-FFF2-40B4-BE49-F238E27FC236}">
                <a16:creationId xmlns:a16="http://schemas.microsoft.com/office/drawing/2014/main" id="{9AA5F5B2-070B-958E-B693-4588FBB93B0E}"/>
              </a:ext>
            </a:extLst>
          </p:cNvPr>
          <p:cNvSpPr txBox="1"/>
          <p:nvPr/>
        </p:nvSpPr>
        <p:spPr bwMode="auto">
          <a:xfrm>
            <a:off x="1125493" y="3187240"/>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60</a:t>
            </a:r>
          </a:p>
        </p:txBody>
      </p:sp>
      <p:sp>
        <p:nvSpPr>
          <p:cNvPr id="43" name="TextBox 42">
            <a:extLst>
              <a:ext uri="{FF2B5EF4-FFF2-40B4-BE49-F238E27FC236}">
                <a16:creationId xmlns:a16="http://schemas.microsoft.com/office/drawing/2014/main" id="{B714240A-17EA-F1C0-26DF-617E088FDF55}"/>
              </a:ext>
            </a:extLst>
          </p:cNvPr>
          <p:cNvSpPr txBox="1"/>
          <p:nvPr/>
        </p:nvSpPr>
        <p:spPr bwMode="auto">
          <a:xfrm>
            <a:off x="1125493" y="3756817"/>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40</a:t>
            </a:r>
          </a:p>
        </p:txBody>
      </p:sp>
      <p:sp>
        <p:nvSpPr>
          <p:cNvPr id="44" name="TextBox 43">
            <a:extLst>
              <a:ext uri="{FF2B5EF4-FFF2-40B4-BE49-F238E27FC236}">
                <a16:creationId xmlns:a16="http://schemas.microsoft.com/office/drawing/2014/main" id="{C5F703BA-0A21-444D-E2DF-EFEECB8B5A33}"/>
              </a:ext>
            </a:extLst>
          </p:cNvPr>
          <p:cNvSpPr txBox="1"/>
          <p:nvPr/>
        </p:nvSpPr>
        <p:spPr bwMode="auto">
          <a:xfrm>
            <a:off x="1153458" y="4324273"/>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20</a:t>
            </a:r>
          </a:p>
        </p:txBody>
      </p:sp>
      <p:sp>
        <p:nvSpPr>
          <p:cNvPr id="45" name="TextBox 44">
            <a:extLst>
              <a:ext uri="{FF2B5EF4-FFF2-40B4-BE49-F238E27FC236}">
                <a16:creationId xmlns:a16="http://schemas.microsoft.com/office/drawing/2014/main" id="{20A77686-78F3-085C-A1CF-4E6F390BC27E}"/>
              </a:ext>
            </a:extLst>
          </p:cNvPr>
          <p:cNvSpPr txBox="1"/>
          <p:nvPr/>
        </p:nvSpPr>
        <p:spPr bwMode="auto">
          <a:xfrm>
            <a:off x="1272080" y="4893850"/>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p:txBody>
      </p:sp>
      <p:sp>
        <p:nvSpPr>
          <p:cNvPr id="46" name="TextBox 45">
            <a:extLst>
              <a:ext uri="{FF2B5EF4-FFF2-40B4-BE49-F238E27FC236}">
                <a16:creationId xmlns:a16="http://schemas.microsoft.com/office/drawing/2014/main" id="{DE42537D-A8A5-2788-E9B3-8863059DC951}"/>
              </a:ext>
            </a:extLst>
          </p:cNvPr>
          <p:cNvSpPr txBox="1"/>
          <p:nvPr/>
        </p:nvSpPr>
        <p:spPr bwMode="auto">
          <a:xfrm rot="16200000">
            <a:off x="596970" y="3462096"/>
            <a:ext cx="8899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OS (%)</a:t>
            </a:r>
          </a:p>
        </p:txBody>
      </p:sp>
      <p:sp>
        <p:nvSpPr>
          <p:cNvPr id="47" name="TextBox 46">
            <a:extLst>
              <a:ext uri="{FF2B5EF4-FFF2-40B4-BE49-F238E27FC236}">
                <a16:creationId xmlns:a16="http://schemas.microsoft.com/office/drawing/2014/main" id="{33C23740-8ADD-2C6A-BC59-5B5DEED6645E}"/>
              </a:ext>
            </a:extLst>
          </p:cNvPr>
          <p:cNvSpPr txBox="1"/>
          <p:nvPr/>
        </p:nvSpPr>
        <p:spPr bwMode="auto">
          <a:xfrm>
            <a:off x="1449632" y="5100797"/>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p:txBody>
      </p:sp>
      <p:sp>
        <p:nvSpPr>
          <p:cNvPr id="48" name="TextBox 47">
            <a:extLst>
              <a:ext uri="{FF2B5EF4-FFF2-40B4-BE49-F238E27FC236}">
                <a16:creationId xmlns:a16="http://schemas.microsoft.com/office/drawing/2014/main" id="{30693274-AFA3-0B42-C04A-B6CE0BF0E286}"/>
              </a:ext>
            </a:extLst>
          </p:cNvPr>
          <p:cNvSpPr txBox="1"/>
          <p:nvPr/>
        </p:nvSpPr>
        <p:spPr bwMode="auto">
          <a:xfrm>
            <a:off x="1955286" y="5100797"/>
            <a:ext cx="314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a:t>
            </a:r>
          </a:p>
        </p:txBody>
      </p:sp>
      <p:sp>
        <p:nvSpPr>
          <p:cNvPr id="49" name="TextBox 48">
            <a:extLst>
              <a:ext uri="{FF2B5EF4-FFF2-40B4-BE49-F238E27FC236}">
                <a16:creationId xmlns:a16="http://schemas.microsoft.com/office/drawing/2014/main" id="{F31B05CC-E9CE-C04D-A7DC-833A800A4C16}"/>
              </a:ext>
            </a:extLst>
          </p:cNvPr>
          <p:cNvSpPr txBox="1"/>
          <p:nvPr/>
        </p:nvSpPr>
        <p:spPr bwMode="auto">
          <a:xfrm>
            <a:off x="2457471" y="5100797"/>
            <a:ext cx="3690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12</a:t>
            </a:r>
          </a:p>
        </p:txBody>
      </p:sp>
      <p:sp>
        <p:nvSpPr>
          <p:cNvPr id="50" name="TextBox 49">
            <a:extLst>
              <a:ext uri="{FF2B5EF4-FFF2-40B4-BE49-F238E27FC236}">
                <a16:creationId xmlns:a16="http://schemas.microsoft.com/office/drawing/2014/main" id="{DDF0D094-E123-8671-8BD0-FDD1DE18F1D2}"/>
              </a:ext>
            </a:extLst>
          </p:cNvPr>
          <p:cNvSpPr txBox="1"/>
          <p:nvPr/>
        </p:nvSpPr>
        <p:spPr bwMode="auto">
          <a:xfrm>
            <a:off x="2970758" y="5100797"/>
            <a:ext cx="380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18</a:t>
            </a:r>
          </a:p>
        </p:txBody>
      </p:sp>
      <p:sp>
        <p:nvSpPr>
          <p:cNvPr id="51" name="TextBox 50">
            <a:extLst>
              <a:ext uri="{FF2B5EF4-FFF2-40B4-BE49-F238E27FC236}">
                <a16:creationId xmlns:a16="http://schemas.microsoft.com/office/drawing/2014/main" id="{9F1CF71B-CC3C-530F-8C88-F4B30DC9D1EE}"/>
              </a:ext>
            </a:extLst>
          </p:cNvPr>
          <p:cNvSpPr txBox="1"/>
          <p:nvPr/>
        </p:nvSpPr>
        <p:spPr bwMode="auto">
          <a:xfrm>
            <a:off x="3478249" y="5094088"/>
            <a:ext cx="433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24</a:t>
            </a:r>
          </a:p>
        </p:txBody>
      </p:sp>
      <p:sp>
        <p:nvSpPr>
          <p:cNvPr id="52" name="TextBox 51">
            <a:extLst>
              <a:ext uri="{FF2B5EF4-FFF2-40B4-BE49-F238E27FC236}">
                <a16:creationId xmlns:a16="http://schemas.microsoft.com/office/drawing/2014/main" id="{64844832-2FCD-2E31-B844-EE301AD70F6E}"/>
              </a:ext>
            </a:extLst>
          </p:cNvPr>
          <p:cNvSpPr txBox="1"/>
          <p:nvPr/>
        </p:nvSpPr>
        <p:spPr bwMode="auto">
          <a:xfrm>
            <a:off x="3984705" y="5094088"/>
            <a:ext cx="4331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30</a:t>
            </a:r>
          </a:p>
        </p:txBody>
      </p:sp>
      <p:sp>
        <p:nvSpPr>
          <p:cNvPr id="53" name="TextBox 52">
            <a:extLst>
              <a:ext uri="{FF2B5EF4-FFF2-40B4-BE49-F238E27FC236}">
                <a16:creationId xmlns:a16="http://schemas.microsoft.com/office/drawing/2014/main" id="{37F5A791-0F34-2741-D9A2-0E3EA6F9DB07}"/>
              </a:ext>
            </a:extLst>
          </p:cNvPr>
          <p:cNvSpPr txBox="1"/>
          <p:nvPr/>
        </p:nvSpPr>
        <p:spPr bwMode="auto">
          <a:xfrm>
            <a:off x="4513341" y="5094088"/>
            <a:ext cx="434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36</a:t>
            </a:r>
          </a:p>
        </p:txBody>
      </p:sp>
      <p:sp>
        <p:nvSpPr>
          <p:cNvPr id="54" name="TextBox 53">
            <a:extLst>
              <a:ext uri="{FF2B5EF4-FFF2-40B4-BE49-F238E27FC236}">
                <a16:creationId xmlns:a16="http://schemas.microsoft.com/office/drawing/2014/main" id="{8C3E166F-571E-316D-A6F3-6F7A528D8F85}"/>
              </a:ext>
            </a:extLst>
          </p:cNvPr>
          <p:cNvSpPr txBox="1"/>
          <p:nvPr/>
        </p:nvSpPr>
        <p:spPr bwMode="auto">
          <a:xfrm>
            <a:off x="5039258" y="5094088"/>
            <a:ext cx="433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42</a:t>
            </a:r>
          </a:p>
        </p:txBody>
      </p:sp>
      <p:sp>
        <p:nvSpPr>
          <p:cNvPr id="55" name="TextBox 54">
            <a:extLst>
              <a:ext uri="{FF2B5EF4-FFF2-40B4-BE49-F238E27FC236}">
                <a16:creationId xmlns:a16="http://schemas.microsoft.com/office/drawing/2014/main" id="{8B2924D1-9C61-8E5B-3FB4-F94825C47854}"/>
              </a:ext>
            </a:extLst>
          </p:cNvPr>
          <p:cNvSpPr txBox="1"/>
          <p:nvPr/>
        </p:nvSpPr>
        <p:spPr bwMode="auto">
          <a:xfrm>
            <a:off x="5558738" y="5094577"/>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48</a:t>
            </a:r>
          </a:p>
        </p:txBody>
      </p:sp>
      <p:sp>
        <p:nvSpPr>
          <p:cNvPr id="56" name="TextBox 55">
            <a:extLst>
              <a:ext uri="{FF2B5EF4-FFF2-40B4-BE49-F238E27FC236}">
                <a16:creationId xmlns:a16="http://schemas.microsoft.com/office/drawing/2014/main" id="{2E30F53F-3AA2-ABC3-EECB-622447CF401A}"/>
              </a:ext>
            </a:extLst>
          </p:cNvPr>
          <p:cNvSpPr txBox="1"/>
          <p:nvPr/>
        </p:nvSpPr>
        <p:spPr bwMode="auto">
          <a:xfrm>
            <a:off x="6065995" y="5094577"/>
            <a:ext cx="442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54</a:t>
            </a:r>
          </a:p>
        </p:txBody>
      </p:sp>
      <p:sp>
        <p:nvSpPr>
          <p:cNvPr id="57" name="TextBox 56">
            <a:extLst>
              <a:ext uri="{FF2B5EF4-FFF2-40B4-BE49-F238E27FC236}">
                <a16:creationId xmlns:a16="http://schemas.microsoft.com/office/drawing/2014/main" id="{BB80F6CD-967E-B26D-3392-015B6D81A8A0}"/>
              </a:ext>
            </a:extLst>
          </p:cNvPr>
          <p:cNvSpPr txBox="1"/>
          <p:nvPr/>
        </p:nvSpPr>
        <p:spPr bwMode="auto">
          <a:xfrm>
            <a:off x="6595432" y="5094577"/>
            <a:ext cx="442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60</a:t>
            </a:r>
          </a:p>
        </p:txBody>
      </p:sp>
      <p:sp>
        <p:nvSpPr>
          <p:cNvPr id="58" name="TextBox 57">
            <a:extLst>
              <a:ext uri="{FF2B5EF4-FFF2-40B4-BE49-F238E27FC236}">
                <a16:creationId xmlns:a16="http://schemas.microsoft.com/office/drawing/2014/main" id="{D94B8D35-A14D-6367-905F-A5FB7292E6C0}"/>
              </a:ext>
            </a:extLst>
          </p:cNvPr>
          <p:cNvSpPr txBox="1"/>
          <p:nvPr/>
        </p:nvSpPr>
        <p:spPr bwMode="auto">
          <a:xfrm>
            <a:off x="7113527" y="5094577"/>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66</a:t>
            </a:r>
          </a:p>
        </p:txBody>
      </p:sp>
      <p:sp>
        <p:nvSpPr>
          <p:cNvPr id="59" name="TextBox 58">
            <a:extLst>
              <a:ext uri="{FF2B5EF4-FFF2-40B4-BE49-F238E27FC236}">
                <a16:creationId xmlns:a16="http://schemas.microsoft.com/office/drawing/2014/main" id="{01FC5347-B074-37F6-1CAC-66846688E686}"/>
              </a:ext>
            </a:extLst>
          </p:cNvPr>
          <p:cNvSpPr txBox="1"/>
          <p:nvPr/>
        </p:nvSpPr>
        <p:spPr bwMode="auto">
          <a:xfrm>
            <a:off x="7661895" y="5087868"/>
            <a:ext cx="415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72</a:t>
            </a:r>
          </a:p>
        </p:txBody>
      </p:sp>
      <p:sp>
        <p:nvSpPr>
          <p:cNvPr id="60" name="TextBox 59">
            <a:extLst>
              <a:ext uri="{FF2B5EF4-FFF2-40B4-BE49-F238E27FC236}">
                <a16:creationId xmlns:a16="http://schemas.microsoft.com/office/drawing/2014/main" id="{E2F5E49C-0955-B8DC-F2FD-5BF603693DD3}"/>
              </a:ext>
            </a:extLst>
          </p:cNvPr>
          <p:cNvSpPr txBox="1"/>
          <p:nvPr/>
        </p:nvSpPr>
        <p:spPr bwMode="auto">
          <a:xfrm>
            <a:off x="8162740" y="5087868"/>
            <a:ext cx="4267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78</a:t>
            </a:r>
          </a:p>
        </p:txBody>
      </p:sp>
      <p:sp>
        <p:nvSpPr>
          <p:cNvPr id="61" name="TextBox 60">
            <a:extLst>
              <a:ext uri="{FF2B5EF4-FFF2-40B4-BE49-F238E27FC236}">
                <a16:creationId xmlns:a16="http://schemas.microsoft.com/office/drawing/2014/main" id="{C4D3F1D5-A8FB-B869-3188-4B52325A8E31}"/>
              </a:ext>
            </a:extLst>
          </p:cNvPr>
          <p:cNvSpPr txBox="1"/>
          <p:nvPr/>
        </p:nvSpPr>
        <p:spPr bwMode="auto">
          <a:xfrm>
            <a:off x="8683361" y="5087868"/>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84</a:t>
            </a:r>
          </a:p>
        </p:txBody>
      </p:sp>
      <p:sp>
        <p:nvSpPr>
          <p:cNvPr id="62" name="TextBox 61">
            <a:extLst>
              <a:ext uri="{FF2B5EF4-FFF2-40B4-BE49-F238E27FC236}">
                <a16:creationId xmlns:a16="http://schemas.microsoft.com/office/drawing/2014/main" id="{B582B3F2-3EDE-44C1-9239-6730DC5A662D}"/>
              </a:ext>
            </a:extLst>
          </p:cNvPr>
          <p:cNvSpPr txBox="1"/>
          <p:nvPr/>
        </p:nvSpPr>
        <p:spPr bwMode="auto">
          <a:xfrm>
            <a:off x="9209278" y="5087868"/>
            <a:ext cx="442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90</a:t>
            </a:r>
          </a:p>
        </p:txBody>
      </p:sp>
      <p:sp>
        <p:nvSpPr>
          <p:cNvPr id="63" name="TextBox 62">
            <a:extLst>
              <a:ext uri="{FF2B5EF4-FFF2-40B4-BE49-F238E27FC236}">
                <a16:creationId xmlns:a16="http://schemas.microsoft.com/office/drawing/2014/main" id="{3A288FFA-9274-464B-FC64-D31535CBED00}"/>
              </a:ext>
            </a:extLst>
          </p:cNvPr>
          <p:cNvSpPr txBox="1"/>
          <p:nvPr/>
        </p:nvSpPr>
        <p:spPr bwMode="auto">
          <a:xfrm>
            <a:off x="5296415" y="5387930"/>
            <a:ext cx="5052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Mo</a:t>
            </a:r>
          </a:p>
        </p:txBody>
      </p:sp>
      <p:sp>
        <p:nvSpPr>
          <p:cNvPr id="81" name="TextBox 80">
            <a:extLst>
              <a:ext uri="{FF2B5EF4-FFF2-40B4-BE49-F238E27FC236}">
                <a16:creationId xmlns:a16="http://schemas.microsoft.com/office/drawing/2014/main" id="{118CB70F-CDB6-A2E9-8BC4-7F2412A3B28D}"/>
              </a:ext>
            </a:extLst>
          </p:cNvPr>
          <p:cNvSpPr txBox="1"/>
          <p:nvPr/>
        </p:nvSpPr>
        <p:spPr bwMode="auto">
          <a:xfrm>
            <a:off x="5586839" y="2119180"/>
            <a:ext cx="15311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Median OS, mo</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95% CI</a:t>
            </a:r>
          </a:p>
        </p:txBody>
      </p:sp>
      <p:sp>
        <p:nvSpPr>
          <p:cNvPr id="82" name="TextBox 81">
            <a:extLst>
              <a:ext uri="{FF2B5EF4-FFF2-40B4-BE49-F238E27FC236}">
                <a16:creationId xmlns:a16="http://schemas.microsoft.com/office/drawing/2014/main" id="{D8BFDBA9-7F64-008E-70DE-330A4ECE0CB7}"/>
              </a:ext>
            </a:extLst>
          </p:cNvPr>
          <p:cNvSpPr txBox="1"/>
          <p:nvPr/>
        </p:nvSpPr>
        <p:spPr bwMode="auto">
          <a:xfrm>
            <a:off x="6921271" y="1494587"/>
            <a:ext cx="103265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accent1"/>
                </a:solidFill>
                <a:effectLst/>
                <a:uLnTx/>
                <a:uFillTx/>
                <a:latin typeface="Poppins" panose="00000500000000000000" pitchFamily="2" charset="0"/>
                <a:cs typeface="Poppins" panose="00000500000000000000" pitchFamily="2" charset="0"/>
              </a:rPr>
              <a:t>Cohort 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accent1"/>
                </a:solidFill>
                <a:effectLst/>
                <a:uLnTx/>
                <a:uFillTx/>
                <a:latin typeface="Poppins" panose="00000500000000000000" pitchFamily="2" charset="0"/>
                <a:cs typeface="Poppins" panose="00000500000000000000" pitchFamily="2" charset="0"/>
              </a:rPr>
              <a:t>2L+ Nivo</a:t>
            </a:r>
            <a:r>
              <a:rPr kumimoji="0" lang="en-US" sz="1400" b="1" i="0" u="none" strike="noStrike" kern="1200" cap="none" spc="0" normalizeH="0" noProof="0" dirty="0">
                <a:ln>
                  <a:noFill/>
                </a:ln>
                <a:solidFill>
                  <a:schemeClr val="accent1"/>
                </a:solidFill>
                <a:effectLst/>
                <a:uLnTx/>
                <a:uFillTx/>
                <a:latin typeface="Poppins" panose="00000500000000000000" pitchFamily="2" charset="0"/>
                <a:cs typeface="Poppins" panose="00000500000000000000" pitchFamily="2" charset="0"/>
              </a:rPr>
              <a:t>*</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 = 74)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44.2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20.9-75.1</a:t>
            </a:r>
          </a:p>
        </p:txBody>
      </p:sp>
      <p:sp>
        <p:nvSpPr>
          <p:cNvPr id="83" name="TextBox 82">
            <a:extLst>
              <a:ext uri="{FF2B5EF4-FFF2-40B4-BE49-F238E27FC236}">
                <a16:creationId xmlns:a16="http://schemas.microsoft.com/office/drawing/2014/main" id="{94F3FB28-616F-6B8C-192A-A82BF02393AE}"/>
              </a:ext>
            </a:extLst>
          </p:cNvPr>
          <p:cNvSpPr txBox="1"/>
          <p:nvPr/>
        </p:nvSpPr>
        <p:spPr bwMode="auto">
          <a:xfrm>
            <a:off x="7867171" y="1492355"/>
            <a:ext cx="14494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accent6"/>
                </a:solidFill>
                <a:effectLst/>
                <a:uLnTx/>
                <a:uFillTx/>
                <a:latin typeface="Poppins" panose="00000500000000000000" pitchFamily="2" charset="0"/>
                <a:cs typeface="Poppins" panose="00000500000000000000" pitchFamily="2" charset="0"/>
              </a:rPr>
              <a:t>Cohort 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accent6"/>
                </a:solidFill>
                <a:effectLst/>
                <a:uLnTx/>
                <a:uFillTx/>
                <a:latin typeface="Poppins" panose="00000500000000000000" pitchFamily="2" charset="0"/>
                <a:cs typeface="Poppins" panose="00000500000000000000" pitchFamily="2" charset="0"/>
              </a:rPr>
              <a:t>2L+ Nivo + Ipi</a:t>
            </a:r>
            <a:r>
              <a:rPr kumimoji="0" lang="en-US" sz="1400" b="1" i="0" u="none" strike="noStrike" kern="1200" cap="none" spc="0" normalizeH="0" noProof="0" dirty="0">
                <a:ln>
                  <a:noFill/>
                </a:ln>
                <a:solidFill>
                  <a:schemeClr val="accent6"/>
                </a:solidFill>
                <a:effectLst/>
                <a:uLnTx/>
                <a:uFillTx/>
                <a:latin typeface="Poppins" panose="00000500000000000000" pitchFamily="2" charset="0"/>
                <a:cs typeface="Poppins" panose="00000500000000000000" pitchFamily="2" charset="0"/>
              </a:rPr>
              <a:t>*</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 = 119)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NR</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NE</a:t>
            </a:r>
          </a:p>
        </p:txBody>
      </p:sp>
      <p:sp>
        <p:nvSpPr>
          <p:cNvPr id="84" name="TextBox 83">
            <a:extLst>
              <a:ext uri="{FF2B5EF4-FFF2-40B4-BE49-F238E27FC236}">
                <a16:creationId xmlns:a16="http://schemas.microsoft.com/office/drawing/2014/main" id="{375142E2-6311-A8AA-A47E-26723C8F7D21}"/>
              </a:ext>
            </a:extLst>
          </p:cNvPr>
          <p:cNvSpPr txBox="1"/>
          <p:nvPr/>
        </p:nvSpPr>
        <p:spPr bwMode="auto">
          <a:xfrm>
            <a:off x="9209058" y="1490123"/>
            <a:ext cx="1301959"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accent3"/>
                </a:solidFill>
                <a:effectLst/>
                <a:uLnTx/>
                <a:uFillTx/>
                <a:latin typeface="Poppins" panose="00000500000000000000" pitchFamily="2" charset="0"/>
                <a:cs typeface="Poppins" panose="00000500000000000000" pitchFamily="2" charset="0"/>
              </a:rPr>
              <a:t>Cohort 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accent3"/>
                </a:solidFill>
                <a:effectLst/>
                <a:uLnTx/>
                <a:uFillTx/>
                <a:latin typeface="Poppins" panose="00000500000000000000" pitchFamily="2" charset="0"/>
                <a:cs typeface="Poppins" panose="00000500000000000000" pitchFamily="2" charset="0"/>
              </a:rPr>
              <a:t>1L Nivo + Ipi</a:t>
            </a:r>
            <a:r>
              <a:rPr kumimoji="0" lang="en-US" sz="1400" b="1" i="0" u="none" strike="noStrike" kern="1200" cap="none" spc="0" normalizeH="0" noProof="0" dirty="0">
                <a:ln>
                  <a:noFill/>
                </a:ln>
                <a:solidFill>
                  <a:schemeClr val="accent3"/>
                </a:solidFill>
                <a:effectLst/>
                <a:uLnTx/>
                <a:uFillTx/>
                <a:latin typeface="Poppins" panose="00000500000000000000" pitchFamily="2" charset="0"/>
                <a:cs typeface="Poppins" panose="00000500000000000000" pitchFamily="2" charset="0"/>
              </a:rPr>
              <a:t>*</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 = 45)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NR</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NE</a:t>
            </a:r>
          </a:p>
        </p:txBody>
      </p:sp>
      <p:cxnSp>
        <p:nvCxnSpPr>
          <p:cNvPr id="85" name="Straight Connector 84">
            <a:extLst>
              <a:ext uri="{FF2B5EF4-FFF2-40B4-BE49-F238E27FC236}">
                <a16:creationId xmlns:a16="http://schemas.microsoft.com/office/drawing/2014/main" id="{2772FEDC-956A-5092-0F0F-AB858F380B2A}"/>
              </a:ext>
            </a:extLst>
          </p:cNvPr>
          <p:cNvCxnSpPr/>
          <p:nvPr/>
        </p:nvCxnSpPr>
        <p:spPr bwMode="auto">
          <a:xfrm>
            <a:off x="6893851" y="1942945"/>
            <a:ext cx="3635437" cy="0"/>
          </a:xfrm>
          <a:prstGeom prst="line">
            <a:avLst/>
          </a:prstGeom>
          <a:noFill/>
          <a:ln w="19050" cap="flat" cmpd="sng" algn="ctr">
            <a:solidFill>
              <a:schemeClr val="tx1"/>
            </a:solidFill>
            <a:prstDash val="solid"/>
            <a:round/>
            <a:headEnd type="none" w="med" len="med"/>
            <a:tailEnd type="none" w="med" len="med"/>
          </a:ln>
          <a:effectLst/>
        </p:spPr>
      </p:cxnSp>
      <p:sp>
        <p:nvSpPr>
          <p:cNvPr id="87" name="Isosceles Triangle 86">
            <a:extLst>
              <a:ext uri="{FF2B5EF4-FFF2-40B4-BE49-F238E27FC236}">
                <a16:creationId xmlns:a16="http://schemas.microsoft.com/office/drawing/2014/main" id="{076F9F8E-FF3C-178E-DF47-1A03D5909A13}"/>
              </a:ext>
            </a:extLst>
          </p:cNvPr>
          <p:cNvSpPr/>
          <p:nvPr/>
        </p:nvSpPr>
        <p:spPr bwMode="auto">
          <a:xfrm>
            <a:off x="7339905" y="3765962"/>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88" name="Isosceles Triangle 87">
            <a:extLst>
              <a:ext uri="{FF2B5EF4-FFF2-40B4-BE49-F238E27FC236}">
                <a16:creationId xmlns:a16="http://schemas.microsoft.com/office/drawing/2014/main" id="{A71A580A-1F5E-625D-1D4E-3797C2CB5A96}"/>
              </a:ext>
            </a:extLst>
          </p:cNvPr>
          <p:cNvSpPr/>
          <p:nvPr/>
        </p:nvSpPr>
        <p:spPr bwMode="auto">
          <a:xfrm>
            <a:off x="7381534" y="3763082"/>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89" name="Isosceles Triangle 88">
            <a:extLst>
              <a:ext uri="{FF2B5EF4-FFF2-40B4-BE49-F238E27FC236}">
                <a16:creationId xmlns:a16="http://schemas.microsoft.com/office/drawing/2014/main" id="{80E0C80F-D647-1685-222C-FC5E8D8BE6B2}"/>
              </a:ext>
            </a:extLst>
          </p:cNvPr>
          <p:cNvSpPr/>
          <p:nvPr/>
        </p:nvSpPr>
        <p:spPr bwMode="auto">
          <a:xfrm>
            <a:off x="7669304" y="3872579"/>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0" name="Isosceles Triangle 89">
            <a:extLst>
              <a:ext uri="{FF2B5EF4-FFF2-40B4-BE49-F238E27FC236}">
                <a16:creationId xmlns:a16="http://schemas.microsoft.com/office/drawing/2014/main" id="{1FC2889F-0761-1A58-06FF-70E15C19AF92}"/>
              </a:ext>
            </a:extLst>
          </p:cNvPr>
          <p:cNvSpPr/>
          <p:nvPr/>
        </p:nvSpPr>
        <p:spPr bwMode="auto">
          <a:xfrm>
            <a:off x="7407470" y="3763082"/>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1" name="Isosceles Triangle 90">
            <a:extLst>
              <a:ext uri="{FF2B5EF4-FFF2-40B4-BE49-F238E27FC236}">
                <a16:creationId xmlns:a16="http://schemas.microsoft.com/office/drawing/2014/main" id="{0EAE12E8-9AB7-5327-433E-3D847AC2EF49}"/>
              </a:ext>
            </a:extLst>
          </p:cNvPr>
          <p:cNvSpPr/>
          <p:nvPr/>
        </p:nvSpPr>
        <p:spPr bwMode="auto">
          <a:xfrm>
            <a:off x="7417848" y="3805742"/>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6" name="Isosceles Triangle 95">
            <a:extLst>
              <a:ext uri="{FF2B5EF4-FFF2-40B4-BE49-F238E27FC236}">
                <a16:creationId xmlns:a16="http://schemas.microsoft.com/office/drawing/2014/main" id="{23223126-04EA-79B2-8DC2-954B46FCA466}"/>
              </a:ext>
            </a:extLst>
          </p:cNvPr>
          <p:cNvSpPr/>
          <p:nvPr/>
        </p:nvSpPr>
        <p:spPr bwMode="auto">
          <a:xfrm>
            <a:off x="7509705" y="3809860"/>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7" name="Isosceles Triangle 96">
            <a:extLst>
              <a:ext uri="{FF2B5EF4-FFF2-40B4-BE49-F238E27FC236}">
                <a16:creationId xmlns:a16="http://schemas.microsoft.com/office/drawing/2014/main" id="{DAE5965C-0662-50BA-F48A-EA97831C927B}"/>
              </a:ext>
            </a:extLst>
          </p:cNvPr>
          <p:cNvSpPr/>
          <p:nvPr/>
        </p:nvSpPr>
        <p:spPr bwMode="auto">
          <a:xfrm>
            <a:off x="7481276" y="3811183"/>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8" name="Isosceles Triangle 97">
            <a:extLst>
              <a:ext uri="{FF2B5EF4-FFF2-40B4-BE49-F238E27FC236}">
                <a16:creationId xmlns:a16="http://schemas.microsoft.com/office/drawing/2014/main" id="{FC6DB739-BDD1-FB6B-1AA3-BF55BC4193E0}"/>
              </a:ext>
            </a:extLst>
          </p:cNvPr>
          <p:cNvSpPr/>
          <p:nvPr/>
        </p:nvSpPr>
        <p:spPr bwMode="auto">
          <a:xfrm>
            <a:off x="7455061" y="3812440"/>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99" name="Isosceles Triangle 98">
            <a:extLst>
              <a:ext uri="{FF2B5EF4-FFF2-40B4-BE49-F238E27FC236}">
                <a16:creationId xmlns:a16="http://schemas.microsoft.com/office/drawing/2014/main" id="{6DF1E299-4545-1DE9-F453-F91F2D4A724A}"/>
              </a:ext>
            </a:extLst>
          </p:cNvPr>
          <p:cNvSpPr/>
          <p:nvPr/>
        </p:nvSpPr>
        <p:spPr bwMode="auto">
          <a:xfrm>
            <a:off x="7601571" y="3873921"/>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0" name="Isosceles Triangle 99">
            <a:extLst>
              <a:ext uri="{FF2B5EF4-FFF2-40B4-BE49-F238E27FC236}">
                <a16:creationId xmlns:a16="http://schemas.microsoft.com/office/drawing/2014/main" id="{E0BE9E57-3CBD-7F40-D789-287E464B23AF}"/>
              </a:ext>
            </a:extLst>
          </p:cNvPr>
          <p:cNvSpPr/>
          <p:nvPr/>
        </p:nvSpPr>
        <p:spPr bwMode="auto">
          <a:xfrm>
            <a:off x="7552870" y="3871410"/>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1" name="Isosceles Triangle 100">
            <a:extLst>
              <a:ext uri="{FF2B5EF4-FFF2-40B4-BE49-F238E27FC236}">
                <a16:creationId xmlns:a16="http://schemas.microsoft.com/office/drawing/2014/main" id="{C1F2CE57-0368-DC2E-7BA8-8471186C74AA}"/>
              </a:ext>
            </a:extLst>
          </p:cNvPr>
          <p:cNvSpPr/>
          <p:nvPr/>
        </p:nvSpPr>
        <p:spPr bwMode="auto">
          <a:xfrm>
            <a:off x="7730360" y="3870593"/>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2" name="Isosceles Triangle 101">
            <a:extLst>
              <a:ext uri="{FF2B5EF4-FFF2-40B4-BE49-F238E27FC236}">
                <a16:creationId xmlns:a16="http://schemas.microsoft.com/office/drawing/2014/main" id="{BD3EE548-0FD9-D83D-3DCB-20F9601F073A}"/>
              </a:ext>
            </a:extLst>
          </p:cNvPr>
          <p:cNvSpPr/>
          <p:nvPr/>
        </p:nvSpPr>
        <p:spPr bwMode="auto">
          <a:xfrm>
            <a:off x="8491749" y="3969841"/>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3" name="Isosceles Triangle 102">
            <a:extLst>
              <a:ext uri="{FF2B5EF4-FFF2-40B4-BE49-F238E27FC236}">
                <a16:creationId xmlns:a16="http://schemas.microsoft.com/office/drawing/2014/main" id="{2ED05A8A-F4E1-73A8-D3C3-33EFCA322542}"/>
              </a:ext>
            </a:extLst>
          </p:cNvPr>
          <p:cNvSpPr/>
          <p:nvPr/>
        </p:nvSpPr>
        <p:spPr bwMode="auto">
          <a:xfrm>
            <a:off x="8501772" y="3969841"/>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4" name="Isosceles Triangle 103">
            <a:extLst>
              <a:ext uri="{FF2B5EF4-FFF2-40B4-BE49-F238E27FC236}">
                <a16:creationId xmlns:a16="http://schemas.microsoft.com/office/drawing/2014/main" id="{645BFA34-B6CB-AD78-2FBE-67D751DCF30A}"/>
              </a:ext>
            </a:extLst>
          </p:cNvPr>
          <p:cNvSpPr/>
          <p:nvPr/>
        </p:nvSpPr>
        <p:spPr bwMode="auto">
          <a:xfrm>
            <a:off x="8548389" y="3969841"/>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5" name="Isosceles Triangle 104">
            <a:extLst>
              <a:ext uri="{FF2B5EF4-FFF2-40B4-BE49-F238E27FC236}">
                <a16:creationId xmlns:a16="http://schemas.microsoft.com/office/drawing/2014/main" id="{652DF491-06BD-6B2D-D32A-96026042AC1B}"/>
              </a:ext>
            </a:extLst>
          </p:cNvPr>
          <p:cNvSpPr/>
          <p:nvPr/>
        </p:nvSpPr>
        <p:spPr bwMode="auto">
          <a:xfrm>
            <a:off x="8242258" y="3969841"/>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6" name="Isosceles Triangle 105">
            <a:extLst>
              <a:ext uri="{FF2B5EF4-FFF2-40B4-BE49-F238E27FC236}">
                <a16:creationId xmlns:a16="http://schemas.microsoft.com/office/drawing/2014/main" id="{B746C4DF-BAA7-6326-DB42-C51A8FA8146D}"/>
              </a:ext>
            </a:extLst>
          </p:cNvPr>
          <p:cNvSpPr/>
          <p:nvPr/>
        </p:nvSpPr>
        <p:spPr bwMode="auto">
          <a:xfrm>
            <a:off x="8782683" y="3969841"/>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7" name="Isosceles Triangle 106">
            <a:extLst>
              <a:ext uri="{FF2B5EF4-FFF2-40B4-BE49-F238E27FC236}">
                <a16:creationId xmlns:a16="http://schemas.microsoft.com/office/drawing/2014/main" id="{B7FFC2F5-06DB-1B9A-8B68-04F0AC5A5B5B}"/>
              </a:ext>
            </a:extLst>
          </p:cNvPr>
          <p:cNvSpPr/>
          <p:nvPr/>
        </p:nvSpPr>
        <p:spPr bwMode="auto">
          <a:xfrm>
            <a:off x="8808730" y="3969841"/>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8" name="Isosceles Triangle 107">
            <a:extLst>
              <a:ext uri="{FF2B5EF4-FFF2-40B4-BE49-F238E27FC236}">
                <a16:creationId xmlns:a16="http://schemas.microsoft.com/office/drawing/2014/main" id="{4A5F5145-45EA-6E3C-4853-BD9635FF2587}"/>
              </a:ext>
            </a:extLst>
          </p:cNvPr>
          <p:cNvSpPr/>
          <p:nvPr/>
        </p:nvSpPr>
        <p:spPr bwMode="auto">
          <a:xfrm>
            <a:off x="8992432" y="3969841"/>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09" name="Isosceles Triangle 108">
            <a:extLst>
              <a:ext uri="{FF2B5EF4-FFF2-40B4-BE49-F238E27FC236}">
                <a16:creationId xmlns:a16="http://schemas.microsoft.com/office/drawing/2014/main" id="{3AA01AF9-C2D1-BF6E-B881-32A8667FCF34}"/>
              </a:ext>
            </a:extLst>
          </p:cNvPr>
          <p:cNvSpPr/>
          <p:nvPr/>
        </p:nvSpPr>
        <p:spPr bwMode="auto">
          <a:xfrm>
            <a:off x="9013280" y="3969841"/>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10" name="Isosceles Triangle 109">
            <a:extLst>
              <a:ext uri="{FF2B5EF4-FFF2-40B4-BE49-F238E27FC236}">
                <a16:creationId xmlns:a16="http://schemas.microsoft.com/office/drawing/2014/main" id="{E88EBB05-495D-FD57-5F0C-E9A4EC1C1993}"/>
              </a:ext>
            </a:extLst>
          </p:cNvPr>
          <p:cNvSpPr/>
          <p:nvPr/>
        </p:nvSpPr>
        <p:spPr bwMode="auto">
          <a:xfrm>
            <a:off x="9204739" y="3969841"/>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nvGrpSpPr>
          <p:cNvPr id="184" name="Group 183">
            <a:extLst>
              <a:ext uri="{FF2B5EF4-FFF2-40B4-BE49-F238E27FC236}">
                <a16:creationId xmlns:a16="http://schemas.microsoft.com/office/drawing/2014/main" id="{DEAD1A56-C06E-B8C0-7C93-9B9150BF4DD4}"/>
              </a:ext>
            </a:extLst>
          </p:cNvPr>
          <p:cNvGrpSpPr/>
          <p:nvPr/>
        </p:nvGrpSpPr>
        <p:grpSpPr>
          <a:xfrm>
            <a:off x="1699579" y="2263607"/>
            <a:ext cx="4844167" cy="801628"/>
            <a:chOff x="2476700" y="1726636"/>
            <a:chExt cx="4844167" cy="801628"/>
          </a:xfrm>
        </p:grpSpPr>
        <p:sp>
          <p:nvSpPr>
            <p:cNvPr id="112" name="Rectangle 111">
              <a:extLst>
                <a:ext uri="{FF2B5EF4-FFF2-40B4-BE49-F238E27FC236}">
                  <a16:creationId xmlns:a16="http://schemas.microsoft.com/office/drawing/2014/main" id="{C90E2FBD-851E-C25A-6DBC-C3FFE9CCAD05}"/>
                </a:ext>
              </a:extLst>
            </p:cNvPr>
            <p:cNvSpPr/>
            <p:nvPr/>
          </p:nvSpPr>
          <p:spPr bwMode="auto">
            <a:xfrm>
              <a:off x="2476700" y="1726636"/>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13" name="Rectangle 112">
              <a:extLst>
                <a:ext uri="{FF2B5EF4-FFF2-40B4-BE49-F238E27FC236}">
                  <a16:creationId xmlns:a16="http://schemas.microsoft.com/office/drawing/2014/main" id="{4264E8D2-9E82-E369-9C83-46CAFDD2C5A9}"/>
                </a:ext>
              </a:extLst>
            </p:cNvPr>
            <p:cNvSpPr/>
            <p:nvPr/>
          </p:nvSpPr>
          <p:spPr bwMode="auto">
            <a:xfrm>
              <a:off x="3130039" y="2047906"/>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14" name="Rectangle 113">
              <a:extLst>
                <a:ext uri="{FF2B5EF4-FFF2-40B4-BE49-F238E27FC236}">
                  <a16:creationId xmlns:a16="http://schemas.microsoft.com/office/drawing/2014/main" id="{2DD0D09E-6905-272E-911C-D5A4EDE2256D}"/>
                </a:ext>
              </a:extLst>
            </p:cNvPr>
            <p:cNvSpPr/>
            <p:nvPr/>
          </p:nvSpPr>
          <p:spPr bwMode="auto">
            <a:xfrm>
              <a:off x="6219516" y="2449546"/>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15" name="Rectangle 114">
              <a:extLst>
                <a:ext uri="{FF2B5EF4-FFF2-40B4-BE49-F238E27FC236}">
                  <a16:creationId xmlns:a16="http://schemas.microsoft.com/office/drawing/2014/main" id="{93B5D6E9-5602-FB4C-075A-6CA3B47DF355}"/>
                </a:ext>
              </a:extLst>
            </p:cNvPr>
            <p:cNvSpPr/>
            <p:nvPr/>
          </p:nvSpPr>
          <p:spPr bwMode="auto">
            <a:xfrm>
              <a:off x="6728182" y="2450292"/>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16" name="Rectangle 115">
              <a:extLst>
                <a:ext uri="{FF2B5EF4-FFF2-40B4-BE49-F238E27FC236}">
                  <a16:creationId xmlns:a16="http://schemas.microsoft.com/office/drawing/2014/main" id="{7101CC31-86B3-96A6-22BB-242249C1082F}"/>
                </a:ext>
              </a:extLst>
            </p:cNvPr>
            <p:cNvSpPr/>
            <p:nvPr/>
          </p:nvSpPr>
          <p:spPr bwMode="auto">
            <a:xfrm>
              <a:off x="6544736" y="2450622"/>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17" name="Rectangle 116">
              <a:extLst>
                <a:ext uri="{FF2B5EF4-FFF2-40B4-BE49-F238E27FC236}">
                  <a16:creationId xmlns:a16="http://schemas.microsoft.com/office/drawing/2014/main" id="{94934ED3-626D-7CBA-628F-A98B9F497749}"/>
                </a:ext>
              </a:extLst>
            </p:cNvPr>
            <p:cNvSpPr/>
            <p:nvPr/>
          </p:nvSpPr>
          <p:spPr bwMode="auto">
            <a:xfrm>
              <a:off x="7030348" y="2450983"/>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18" name="Rectangle 117">
              <a:extLst>
                <a:ext uri="{FF2B5EF4-FFF2-40B4-BE49-F238E27FC236}">
                  <a16:creationId xmlns:a16="http://schemas.microsoft.com/office/drawing/2014/main" id="{4D109F8B-5B34-5065-E891-CF97946D83F1}"/>
                </a:ext>
              </a:extLst>
            </p:cNvPr>
            <p:cNvSpPr/>
            <p:nvPr/>
          </p:nvSpPr>
          <p:spPr bwMode="auto">
            <a:xfrm>
              <a:off x="6505706" y="2454792"/>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19" name="Rectangle 118">
              <a:extLst>
                <a:ext uri="{FF2B5EF4-FFF2-40B4-BE49-F238E27FC236}">
                  <a16:creationId xmlns:a16="http://schemas.microsoft.com/office/drawing/2014/main" id="{A998BF70-5493-C890-6015-FB6EC2B53131}"/>
                </a:ext>
              </a:extLst>
            </p:cNvPr>
            <p:cNvSpPr/>
            <p:nvPr/>
          </p:nvSpPr>
          <p:spPr bwMode="auto">
            <a:xfrm>
              <a:off x="6776009" y="2448218"/>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0" name="Rectangle 119">
              <a:extLst>
                <a:ext uri="{FF2B5EF4-FFF2-40B4-BE49-F238E27FC236}">
                  <a16:creationId xmlns:a16="http://schemas.microsoft.com/office/drawing/2014/main" id="{6BB73EAA-6EF9-1F22-C58F-F96BEEC308D0}"/>
                </a:ext>
              </a:extLst>
            </p:cNvPr>
            <p:cNvSpPr/>
            <p:nvPr/>
          </p:nvSpPr>
          <p:spPr bwMode="auto">
            <a:xfrm>
              <a:off x="7138910" y="2447377"/>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3" name="Rectangle 122">
              <a:extLst>
                <a:ext uri="{FF2B5EF4-FFF2-40B4-BE49-F238E27FC236}">
                  <a16:creationId xmlns:a16="http://schemas.microsoft.com/office/drawing/2014/main" id="{3B0A8BFF-A153-9DEC-9812-F8EE54084914}"/>
                </a:ext>
              </a:extLst>
            </p:cNvPr>
            <p:cNvSpPr/>
            <p:nvPr/>
          </p:nvSpPr>
          <p:spPr bwMode="auto">
            <a:xfrm>
              <a:off x="6581694" y="2449884"/>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4" name="Rectangle 123">
              <a:extLst>
                <a:ext uri="{FF2B5EF4-FFF2-40B4-BE49-F238E27FC236}">
                  <a16:creationId xmlns:a16="http://schemas.microsoft.com/office/drawing/2014/main" id="{28F78F2E-9C24-9FD9-CD53-FF9C493CE53B}"/>
                </a:ext>
              </a:extLst>
            </p:cNvPr>
            <p:cNvSpPr/>
            <p:nvPr/>
          </p:nvSpPr>
          <p:spPr bwMode="auto">
            <a:xfrm>
              <a:off x="6625601" y="2449649"/>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5" name="Rectangle 124">
              <a:extLst>
                <a:ext uri="{FF2B5EF4-FFF2-40B4-BE49-F238E27FC236}">
                  <a16:creationId xmlns:a16="http://schemas.microsoft.com/office/drawing/2014/main" id="{2B0E5E43-71DA-F336-8C1B-6629CD81C2E6}"/>
                </a:ext>
              </a:extLst>
            </p:cNvPr>
            <p:cNvSpPr/>
            <p:nvPr/>
          </p:nvSpPr>
          <p:spPr bwMode="auto">
            <a:xfrm>
              <a:off x="6674333" y="2449884"/>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6" name="Rectangle 125">
              <a:extLst>
                <a:ext uri="{FF2B5EF4-FFF2-40B4-BE49-F238E27FC236}">
                  <a16:creationId xmlns:a16="http://schemas.microsoft.com/office/drawing/2014/main" id="{DE0DC9E3-7FCA-C687-BBA2-FD7FE416C172}"/>
                </a:ext>
              </a:extLst>
            </p:cNvPr>
            <p:cNvSpPr/>
            <p:nvPr/>
          </p:nvSpPr>
          <p:spPr bwMode="auto">
            <a:xfrm>
              <a:off x="6842436" y="2450214"/>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7" name="Rectangle 126">
              <a:extLst>
                <a:ext uri="{FF2B5EF4-FFF2-40B4-BE49-F238E27FC236}">
                  <a16:creationId xmlns:a16="http://schemas.microsoft.com/office/drawing/2014/main" id="{BDF15375-BC99-4D76-DA00-B4AE372794A9}"/>
                </a:ext>
              </a:extLst>
            </p:cNvPr>
            <p:cNvSpPr/>
            <p:nvPr/>
          </p:nvSpPr>
          <p:spPr bwMode="auto">
            <a:xfrm>
              <a:off x="6880093" y="2449884"/>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8" name="Rectangle 127">
              <a:extLst>
                <a:ext uri="{FF2B5EF4-FFF2-40B4-BE49-F238E27FC236}">
                  <a16:creationId xmlns:a16="http://schemas.microsoft.com/office/drawing/2014/main" id="{04239E3A-78FF-7A2B-BEBB-59D92140EA95}"/>
                </a:ext>
              </a:extLst>
            </p:cNvPr>
            <p:cNvSpPr/>
            <p:nvPr/>
          </p:nvSpPr>
          <p:spPr bwMode="auto">
            <a:xfrm>
              <a:off x="6924000" y="2449649"/>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29" name="Rectangle 128">
              <a:extLst>
                <a:ext uri="{FF2B5EF4-FFF2-40B4-BE49-F238E27FC236}">
                  <a16:creationId xmlns:a16="http://schemas.microsoft.com/office/drawing/2014/main" id="{1A736702-1816-9D7C-10C7-A9B92A1BA952}"/>
                </a:ext>
              </a:extLst>
            </p:cNvPr>
            <p:cNvSpPr/>
            <p:nvPr/>
          </p:nvSpPr>
          <p:spPr bwMode="auto">
            <a:xfrm>
              <a:off x="6972732" y="2449884"/>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30" name="Rectangle 129">
              <a:extLst>
                <a:ext uri="{FF2B5EF4-FFF2-40B4-BE49-F238E27FC236}">
                  <a16:creationId xmlns:a16="http://schemas.microsoft.com/office/drawing/2014/main" id="{504EAD8A-6CD0-C340-B2DE-65191C650960}"/>
                </a:ext>
              </a:extLst>
            </p:cNvPr>
            <p:cNvSpPr/>
            <p:nvPr/>
          </p:nvSpPr>
          <p:spPr bwMode="auto">
            <a:xfrm>
              <a:off x="7083556" y="2450119"/>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31" name="Rectangle 130">
              <a:extLst>
                <a:ext uri="{FF2B5EF4-FFF2-40B4-BE49-F238E27FC236}">
                  <a16:creationId xmlns:a16="http://schemas.microsoft.com/office/drawing/2014/main" id="{A861B363-56A9-915F-D02B-AF172D0C0099}"/>
                </a:ext>
              </a:extLst>
            </p:cNvPr>
            <p:cNvSpPr/>
            <p:nvPr/>
          </p:nvSpPr>
          <p:spPr bwMode="auto">
            <a:xfrm>
              <a:off x="7198663" y="2449884"/>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32" name="Rectangle 131">
              <a:extLst>
                <a:ext uri="{FF2B5EF4-FFF2-40B4-BE49-F238E27FC236}">
                  <a16:creationId xmlns:a16="http://schemas.microsoft.com/office/drawing/2014/main" id="{82D60B50-4E7B-3280-061A-9F34322C055F}"/>
                </a:ext>
              </a:extLst>
            </p:cNvPr>
            <p:cNvSpPr/>
            <p:nvPr/>
          </p:nvSpPr>
          <p:spPr bwMode="auto">
            <a:xfrm>
              <a:off x="7247395" y="2450119"/>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33" name="Rectangle 132">
              <a:extLst>
                <a:ext uri="{FF2B5EF4-FFF2-40B4-BE49-F238E27FC236}">
                  <a16:creationId xmlns:a16="http://schemas.microsoft.com/office/drawing/2014/main" id="{F1A8B83B-4BE4-CF51-5DCA-27ABCD26926D}"/>
                </a:ext>
              </a:extLst>
            </p:cNvPr>
            <p:cNvSpPr/>
            <p:nvPr/>
          </p:nvSpPr>
          <p:spPr bwMode="auto">
            <a:xfrm>
              <a:off x="7166242" y="2450791"/>
              <a:ext cx="73472" cy="73472"/>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185" name="Group 184">
            <a:extLst>
              <a:ext uri="{FF2B5EF4-FFF2-40B4-BE49-F238E27FC236}">
                <a16:creationId xmlns:a16="http://schemas.microsoft.com/office/drawing/2014/main" id="{E1AF9337-B726-B58D-455B-3E4C801C63A2}"/>
              </a:ext>
            </a:extLst>
          </p:cNvPr>
          <p:cNvGrpSpPr/>
          <p:nvPr/>
        </p:nvGrpSpPr>
        <p:grpSpPr>
          <a:xfrm>
            <a:off x="4975497" y="3020875"/>
            <a:ext cx="3285934" cy="173103"/>
            <a:chOff x="5752618" y="2483904"/>
            <a:chExt cx="3285934" cy="173103"/>
          </a:xfrm>
        </p:grpSpPr>
        <p:sp>
          <p:nvSpPr>
            <p:cNvPr id="135" name="Oval 134">
              <a:extLst>
                <a:ext uri="{FF2B5EF4-FFF2-40B4-BE49-F238E27FC236}">
                  <a16:creationId xmlns:a16="http://schemas.microsoft.com/office/drawing/2014/main" id="{23BF370D-028A-0CAF-B259-C64E25F5EF12}"/>
                </a:ext>
              </a:extLst>
            </p:cNvPr>
            <p:cNvSpPr/>
            <p:nvPr/>
          </p:nvSpPr>
          <p:spPr bwMode="auto">
            <a:xfrm>
              <a:off x="5752618" y="2483904"/>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36" name="Oval 135">
              <a:extLst>
                <a:ext uri="{FF2B5EF4-FFF2-40B4-BE49-F238E27FC236}">
                  <a16:creationId xmlns:a16="http://schemas.microsoft.com/office/drawing/2014/main" id="{278F9F64-833B-B780-3C3F-500CA87BACAF}"/>
                </a:ext>
              </a:extLst>
            </p:cNvPr>
            <p:cNvSpPr/>
            <p:nvPr/>
          </p:nvSpPr>
          <p:spPr bwMode="auto">
            <a:xfrm>
              <a:off x="6675520" y="2501242"/>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42" name="Oval 141">
              <a:extLst>
                <a:ext uri="{FF2B5EF4-FFF2-40B4-BE49-F238E27FC236}">
                  <a16:creationId xmlns:a16="http://schemas.microsoft.com/office/drawing/2014/main" id="{543CCCF0-0E38-6129-568E-1AE438CA8CC4}"/>
                </a:ext>
              </a:extLst>
            </p:cNvPr>
            <p:cNvSpPr/>
            <p:nvPr/>
          </p:nvSpPr>
          <p:spPr bwMode="auto">
            <a:xfrm>
              <a:off x="8539924" y="2577656"/>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43" name="Oval 142">
              <a:extLst>
                <a:ext uri="{FF2B5EF4-FFF2-40B4-BE49-F238E27FC236}">
                  <a16:creationId xmlns:a16="http://schemas.microsoft.com/office/drawing/2014/main" id="{3091651A-22AD-1187-2234-5AECD8AE390D}"/>
                </a:ext>
              </a:extLst>
            </p:cNvPr>
            <p:cNvSpPr/>
            <p:nvPr/>
          </p:nvSpPr>
          <p:spPr bwMode="auto">
            <a:xfrm>
              <a:off x="8875948" y="2579172"/>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45" name="Oval 144">
              <a:extLst>
                <a:ext uri="{FF2B5EF4-FFF2-40B4-BE49-F238E27FC236}">
                  <a16:creationId xmlns:a16="http://schemas.microsoft.com/office/drawing/2014/main" id="{27F5DC4B-D6AA-F68B-C83C-B91FC7DC681B}"/>
                </a:ext>
              </a:extLst>
            </p:cNvPr>
            <p:cNvSpPr/>
            <p:nvPr/>
          </p:nvSpPr>
          <p:spPr bwMode="auto">
            <a:xfrm>
              <a:off x="8912710" y="2574560"/>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49" name="Oval 148">
              <a:extLst>
                <a:ext uri="{FF2B5EF4-FFF2-40B4-BE49-F238E27FC236}">
                  <a16:creationId xmlns:a16="http://schemas.microsoft.com/office/drawing/2014/main" id="{DD8E65FB-6A81-DDAC-DCF1-98F0EF84E51A}"/>
                </a:ext>
              </a:extLst>
            </p:cNvPr>
            <p:cNvSpPr/>
            <p:nvPr/>
          </p:nvSpPr>
          <p:spPr bwMode="auto">
            <a:xfrm>
              <a:off x="7224662" y="2552771"/>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0" name="Oval 149">
              <a:extLst>
                <a:ext uri="{FF2B5EF4-FFF2-40B4-BE49-F238E27FC236}">
                  <a16:creationId xmlns:a16="http://schemas.microsoft.com/office/drawing/2014/main" id="{58136EC6-0B19-5C74-BB04-10D307C9A3DF}"/>
                </a:ext>
              </a:extLst>
            </p:cNvPr>
            <p:cNvSpPr/>
            <p:nvPr/>
          </p:nvSpPr>
          <p:spPr bwMode="auto">
            <a:xfrm>
              <a:off x="6568097" y="2503553"/>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3" name="Oval 152">
              <a:extLst>
                <a:ext uri="{FF2B5EF4-FFF2-40B4-BE49-F238E27FC236}">
                  <a16:creationId xmlns:a16="http://schemas.microsoft.com/office/drawing/2014/main" id="{27751089-BE82-DA99-C9CB-DFD137AB4E87}"/>
                </a:ext>
              </a:extLst>
            </p:cNvPr>
            <p:cNvSpPr/>
            <p:nvPr/>
          </p:nvSpPr>
          <p:spPr bwMode="auto">
            <a:xfrm>
              <a:off x="7474193" y="2552771"/>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4" name="Oval 153">
              <a:extLst>
                <a:ext uri="{FF2B5EF4-FFF2-40B4-BE49-F238E27FC236}">
                  <a16:creationId xmlns:a16="http://schemas.microsoft.com/office/drawing/2014/main" id="{033D9B5B-C4C5-F443-C747-CFE5FCC4FA4A}"/>
                </a:ext>
              </a:extLst>
            </p:cNvPr>
            <p:cNvSpPr/>
            <p:nvPr/>
          </p:nvSpPr>
          <p:spPr bwMode="auto">
            <a:xfrm>
              <a:off x="7584534" y="2576656"/>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5" name="Oval 154">
              <a:extLst>
                <a:ext uri="{FF2B5EF4-FFF2-40B4-BE49-F238E27FC236}">
                  <a16:creationId xmlns:a16="http://schemas.microsoft.com/office/drawing/2014/main" id="{18F43DEA-6060-2D58-E390-D112698EF536}"/>
                </a:ext>
              </a:extLst>
            </p:cNvPr>
            <p:cNvSpPr/>
            <p:nvPr/>
          </p:nvSpPr>
          <p:spPr bwMode="auto">
            <a:xfrm>
              <a:off x="7630358" y="2567329"/>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6" name="Oval 155">
              <a:extLst>
                <a:ext uri="{FF2B5EF4-FFF2-40B4-BE49-F238E27FC236}">
                  <a16:creationId xmlns:a16="http://schemas.microsoft.com/office/drawing/2014/main" id="{28021D16-1666-6A3B-E247-A68814C60B30}"/>
                </a:ext>
              </a:extLst>
            </p:cNvPr>
            <p:cNvSpPr/>
            <p:nvPr/>
          </p:nvSpPr>
          <p:spPr bwMode="auto">
            <a:xfrm>
              <a:off x="7658243" y="2567337"/>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7" name="Oval 156">
              <a:extLst>
                <a:ext uri="{FF2B5EF4-FFF2-40B4-BE49-F238E27FC236}">
                  <a16:creationId xmlns:a16="http://schemas.microsoft.com/office/drawing/2014/main" id="{BAC409B4-FB7F-16EC-663C-72C8A4281A78}"/>
                </a:ext>
              </a:extLst>
            </p:cNvPr>
            <p:cNvSpPr/>
            <p:nvPr/>
          </p:nvSpPr>
          <p:spPr bwMode="auto">
            <a:xfrm>
              <a:off x="7718392" y="2577865"/>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8" name="Oval 157">
              <a:extLst>
                <a:ext uri="{FF2B5EF4-FFF2-40B4-BE49-F238E27FC236}">
                  <a16:creationId xmlns:a16="http://schemas.microsoft.com/office/drawing/2014/main" id="{73E5B0F6-5BAF-5B76-30B3-D59522DF15AA}"/>
                </a:ext>
              </a:extLst>
            </p:cNvPr>
            <p:cNvSpPr/>
            <p:nvPr/>
          </p:nvSpPr>
          <p:spPr bwMode="auto">
            <a:xfrm>
              <a:off x="7769140" y="2577865"/>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59" name="Oval 158">
              <a:extLst>
                <a:ext uri="{FF2B5EF4-FFF2-40B4-BE49-F238E27FC236}">
                  <a16:creationId xmlns:a16="http://schemas.microsoft.com/office/drawing/2014/main" id="{21B0A6B8-1D65-7E76-0315-C94A4143F7CE}"/>
                </a:ext>
              </a:extLst>
            </p:cNvPr>
            <p:cNvSpPr/>
            <p:nvPr/>
          </p:nvSpPr>
          <p:spPr bwMode="auto">
            <a:xfrm>
              <a:off x="7878244" y="2577865"/>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0" name="Oval 159">
              <a:extLst>
                <a:ext uri="{FF2B5EF4-FFF2-40B4-BE49-F238E27FC236}">
                  <a16:creationId xmlns:a16="http://schemas.microsoft.com/office/drawing/2014/main" id="{BCBB06BB-F1A5-D235-1062-93C6E9E73799}"/>
                </a:ext>
              </a:extLst>
            </p:cNvPr>
            <p:cNvSpPr/>
            <p:nvPr/>
          </p:nvSpPr>
          <p:spPr bwMode="auto">
            <a:xfrm>
              <a:off x="7955416" y="2577865"/>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1" name="Oval 160">
              <a:extLst>
                <a:ext uri="{FF2B5EF4-FFF2-40B4-BE49-F238E27FC236}">
                  <a16:creationId xmlns:a16="http://schemas.microsoft.com/office/drawing/2014/main" id="{73E9DC07-8DBD-E01D-F41C-5CBCFCF3F843}"/>
                </a:ext>
              </a:extLst>
            </p:cNvPr>
            <p:cNvSpPr/>
            <p:nvPr/>
          </p:nvSpPr>
          <p:spPr bwMode="auto">
            <a:xfrm>
              <a:off x="8160630" y="2577865"/>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2" name="Oval 161">
              <a:extLst>
                <a:ext uri="{FF2B5EF4-FFF2-40B4-BE49-F238E27FC236}">
                  <a16:creationId xmlns:a16="http://schemas.microsoft.com/office/drawing/2014/main" id="{69E27F24-95B5-C437-2FDA-0AD3681B7245}"/>
                </a:ext>
              </a:extLst>
            </p:cNvPr>
            <p:cNvSpPr/>
            <p:nvPr/>
          </p:nvSpPr>
          <p:spPr bwMode="auto">
            <a:xfrm>
              <a:off x="8578842" y="2577865"/>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3" name="Oval 162">
              <a:extLst>
                <a:ext uri="{FF2B5EF4-FFF2-40B4-BE49-F238E27FC236}">
                  <a16:creationId xmlns:a16="http://schemas.microsoft.com/office/drawing/2014/main" id="{FF5A2F95-FFC1-0CEB-4597-E5ACA9047841}"/>
                </a:ext>
              </a:extLst>
            </p:cNvPr>
            <p:cNvSpPr/>
            <p:nvPr/>
          </p:nvSpPr>
          <p:spPr bwMode="auto">
            <a:xfrm>
              <a:off x="8696202" y="2577865"/>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4" name="Oval 163">
              <a:extLst>
                <a:ext uri="{FF2B5EF4-FFF2-40B4-BE49-F238E27FC236}">
                  <a16:creationId xmlns:a16="http://schemas.microsoft.com/office/drawing/2014/main" id="{24D9F5CF-72DB-E20E-7052-0C0198B2E28B}"/>
                </a:ext>
              </a:extLst>
            </p:cNvPr>
            <p:cNvSpPr/>
            <p:nvPr/>
          </p:nvSpPr>
          <p:spPr bwMode="auto">
            <a:xfrm>
              <a:off x="8805823" y="2577865"/>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5" name="Oval 164">
              <a:extLst>
                <a:ext uri="{FF2B5EF4-FFF2-40B4-BE49-F238E27FC236}">
                  <a16:creationId xmlns:a16="http://schemas.microsoft.com/office/drawing/2014/main" id="{37499773-E345-1531-479C-292E784CDABF}"/>
                </a:ext>
              </a:extLst>
            </p:cNvPr>
            <p:cNvSpPr/>
            <p:nvPr/>
          </p:nvSpPr>
          <p:spPr bwMode="auto">
            <a:xfrm>
              <a:off x="8837429" y="2577865"/>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6" name="Oval 165">
              <a:extLst>
                <a:ext uri="{FF2B5EF4-FFF2-40B4-BE49-F238E27FC236}">
                  <a16:creationId xmlns:a16="http://schemas.microsoft.com/office/drawing/2014/main" id="{5913273F-524A-8859-F20C-91E4691131F9}"/>
                </a:ext>
              </a:extLst>
            </p:cNvPr>
            <p:cNvSpPr/>
            <p:nvPr/>
          </p:nvSpPr>
          <p:spPr bwMode="auto">
            <a:xfrm>
              <a:off x="8960717" y="2574133"/>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8" name="Oval 167">
              <a:extLst>
                <a:ext uri="{FF2B5EF4-FFF2-40B4-BE49-F238E27FC236}">
                  <a16:creationId xmlns:a16="http://schemas.microsoft.com/office/drawing/2014/main" id="{7C419E36-2D72-AE6C-D8BA-D9AAD021CCC9}"/>
                </a:ext>
              </a:extLst>
            </p:cNvPr>
            <p:cNvSpPr/>
            <p:nvPr/>
          </p:nvSpPr>
          <p:spPr bwMode="auto">
            <a:xfrm>
              <a:off x="7908137" y="2577865"/>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69" name="Oval 168">
              <a:extLst>
                <a:ext uri="{FF2B5EF4-FFF2-40B4-BE49-F238E27FC236}">
                  <a16:creationId xmlns:a16="http://schemas.microsoft.com/office/drawing/2014/main" id="{3B4E9F6C-D3A4-62DC-EFE3-DE63B20007B4}"/>
                </a:ext>
              </a:extLst>
            </p:cNvPr>
            <p:cNvSpPr/>
            <p:nvPr/>
          </p:nvSpPr>
          <p:spPr bwMode="auto">
            <a:xfrm>
              <a:off x="7985309" y="2577865"/>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70" name="Oval 169">
              <a:extLst>
                <a:ext uri="{FF2B5EF4-FFF2-40B4-BE49-F238E27FC236}">
                  <a16:creationId xmlns:a16="http://schemas.microsoft.com/office/drawing/2014/main" id="{90FBDA0F-35F7-906D-BA72-B362B093F7C5}"/>
                </a:ext>
              </a:extLst>
            </p:cNvPr>
            <p:cNvSpPr/>
            <p:nvPr/>
          </p:nvSpPr>
          <p:spPr bwMode="auto">
            <a:xfrm>
              <a:off x="7809799" y="2577865"/>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71" name="Oval 170">
              <a:extLst>
                <a:ext uri="{FF2B5EF4-FFF2-40B4-BE49-F238E27FC236}">
                  <a16:creationId xmlns:a16="http://schemas.microsoft.com/office/drawing/2014/main" id="{CE024F43-6963-C05A-1C1A-958D38CFC67E}"/>
                </a:ext>
              </a:extLst>
            </p:cNvPr>
            <p:cNvSpPr/>
            <p:nvPr/>
          </p:nvSpPr>
          <p:spPr bwMode="auto">
            <a:xfrm>
              <a:off x="8132069" y="2577865"/>
              <a:ext cx="77835" cy="77835"/>
            </a:xfrm>
            <a:prstGeom prst="ellipse">
              <a:avLst/>
            </a:prstGeom>
            <a:no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72" name="Rectangle 171">
              <a:extLst>
                <a:ext uri="{FF2B5EF4-FFF2-40B4-BE49-F238E27FC236}">
                  <a16:creationId xmlns:a16="http://schemas.microsoft.com/office/drawing/2014/main" id="{87B3CB00-9F33-F62D-B9AB-4A2B63F96264}"/>
                </a:ext>
              </a:extLst>
            </p:cNvPr>
            <p:cNvSpPr/>
            <p:nvPr/>
          </p:nvSpPr>
          <p:spPr bwMode="auto">
            <a:xfrm>
              <a:off x="7802283" y="2577214"/>
              <a:ext cx="116146" cy="79137"/>
            </a:xfrm>
            <a:prstGeom prst="rect">
              <a:avLst/>
            </a:prstGeom>
            <a:solidFill>
              <a:schemeClr val="accent3"/>
            </a:solid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73" name="Rectangle 172">
              <a:extLst>
                <a:ext uri="{FF2B5EF4-FFF2-40B4-BE49-F238E27FC236}">
                  <a16:creationId xmlns:a16="http://schemas.microsoft.com/office/drawing/2014/main" id="{9FD36B41-8AF3-B686-A610-97CFBAE214A9}"/>
                </a:ext>
              </a:extLst>
            </p:cNvPr>
            <p:cNvSpPr/>
            <p:nvPr/>
          </p:nvSpPr>
          <p:spPr bwMode="auto">
            <a:xfrm>
              <a:off x="8013809" y="2577214"/>
              <a:ext cx="157776" cy="79137"/>
            </a:xfrm>
            <a:prstGeom prst="rect">
              <a:avLst/>
            </a:prstGeom>
            <a:solidFill>
              <a:schemeClr val="accent3"/>
            </a:solidFill>
            <a:ln w="190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sp>
        <p:nvSpPr>
          <p:cNvPr id="174" name="TextBox 173">
            <a:extLst>
              <a:ext uri="{FF2B5EF4-FFF2-40B4-BE49-F238E27FC236}">
                <a16:creationId xmlns:a16="http://schemas.microsoft.com/office/drawing/2014/main" id="{404D4CBD-A183-4009-1478-BE77AD450653}"/>
              </a:ext>
            </a:extLst>
          </p:cNvPr>
          <p:cNvSpPr txBox="1"/>
          <p:nvPr/>
        </p:nvSpPr>
        <p:spPr bwMode="auto">
          <a:xfrm>
            <a:off x="5767058" y="3147693"/>
            <a:ext cx="4764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6"/>
                </a:solidFill>
                <a:effectLst/>
                <a:uLnTx/>
                <a:uFillTx/>
                <a:latin typeface="Poppins" panose="00000500000000000000" pitchFamily="2" charset="0"/>
                <a:cs typeface="Poppins" panose="00000500000000000000" pitchFamily="2" charset="0"/>
              </a:rPr>
              <a:t>71%</a:t>
            </a:r>
          </a:p>
        </p:txBody>
      </p:sp>
      <p:sp>
        <p:nvSpPr>
          <p:cNvPr id="176" name="TextBox 175">
            <a:extLst>
              <a:ext uri="{FF2B5EF4-FFF2-40B4-BE49-F238E27FC236}">
                <a16:creationId xmlns:a16="http://schemas.microsoft.com/office/drawing/2014/main" id="{5CCDB5A1-E6BE-71A2-CBD3-F45445B7B1FD}"/>
              </a:ext>
            </a:extLst>
          </p:cNvPr>
          <p:cNvSpPr txBox="1"/>
          <p:nvPr/>
        </p:nvSpPr>
        <p:spPr bwMode="auto">
          <a:xfrm>
            <a:off x="7837656" y="3155925"/>
            <a:ext cx="1353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chemeClr val="accent6"/>
                </a:solidFill>
                <a:effectLst/>
                <a:uLnTx/>
                <a:uFillTx/>
                <a:latin typeface="Poppins" panose="00000500000000000000" pitchFamily="2" charset="0"/>
                <a:cs typeface="Poppins" panose="00000500000000000000" pitchFamily="2" charset="0"/>
              </a:rPr>
              <a:t>2L+ Nivo + Ipi</a:t>
            </a:r>
          </a:p>
        </p:txBody>
      </p:sp>
      <p:sp>
        <p:nvSpPr>
          <p:cNvPr id="177" name="TextBox 176">
            <a:extLst>
              <a:ext uri="{FF2B5EF4-FFF2-40B4-BE49-F238E27FC236}">
                <a16:creationId xmlns:a16="http://schemas.microsoft.com/office/drawing/2014/main" id="{C81DCDB8-DF65-3B8D-3369-D62C7272543F}"/>
              </a:ext>
            </a:extLst>
          </p:cNvPr>
          <p:cNvSpPr txBox="1"/>
          <p:nvPr/>
        </p:nvSpPr>
        <p:spPr bwMode="auto">
          <a:xfrm>
            <a:off x="5688838" y="2687197"/>
            <a:ext cx="5212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3"/>
                </a:solidFill>
                <a:effectLst/>
                <a:uLnTx/>
                <a:uFillTx/>
                <a:latin typeface="Poppins" panose="00000500000000000000" pitchFamily="2" charset="0"/>
                <a:cs typeface="Poppins" panose="00000500000000000000" pitchFamily="2" charset="0"/>
              </a:rPr>
              <a:t>72%</a:t>
            </a:r>
          </a:p>
        </p:txBody>
      </p:sp>
      <p:sp>
        <p:nvSpPr>
          <p:cNvPr id="178" name="TextBox 177">
            <a:extLst>
              <a:ext uri="{FF2B5EF4-FFF2-40B4-BE49-F238E27FC236}">
                <a16:creationId xmlns:a16="http://schemas.microsoft.com/office/drawing/2014/main" id="{D9C99D9F-D769-36FF-2C20-F29142988B37}"/>
              </a:ext>
            </a:extLst>
          </p:cNvPr>
          <p:cNvSpPr txBox="1"/>
          <p:nvPr/>
        </p:nvSpPr>
        <p:spPr bwMode="auto">
          <a:xfrm>
            <a:off x="6753430" y="2767974"/>
            <a:ext cx="4972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3"/>
                </a:solidFill>
                <a:effectLst/>
                <a:uLnTx/>
                <a:uFillTx/>
                <a:latin typeface="Poppins" panose="00000500000000000000" pitchFamily="2" charset="0"/>
                <a:cs typeface="Poppins" panose="00000500000000000000" pitchFamily="2" charset="0"/>
              </a:rPr>
              <a:t>NA</a:t>
            </a:r>
            <a:r>
              <a:rPr kumimoji="0" lang="en-US" sz="1400" b="0" i="0" u="none" strike="noStrike" kern="1200" cap="none" spc="0" normalizeH="0" baseline="30000" noProof="0" dirty="0">
                <a:ln>
                  <a:noFill/>
                </a:ln>
                <a:solidFill>
                  <a:schemeClr val="accent3"/>
                </a:solidFill>
                <a:effectLst/>
                <a:uLnTx/>
                <a:uFillTx/>
                <a:latin typeface="Poppins" panose="00000500000000000000" pitchFamily="2" charset="0"/>
                <a:cs typeface="Poppins" panose="00000500000000000000" pitchFamily="2" charset="0"/>
              </a:rPr>
              <a:t>†</a:t>
            </a:r>
          </a:p>
        </p:txBody>
      </p:sp>
      <p:sp>
        <p:nvSpPr>
          <p:cNvPr id="179" name="TextBox 178">
            <a:extLst>
              <a:ext uri="{FF2B5EF4-FFF2-40B4-BE49-F238E27FC236}">
                <a16:creationId xmlns:a16="http://schemas.microsoft.com/office/drawing/2014/main" id="{27CF4A09-0AB3-9306-2039-CFF9A14DF6C9}"/>
              </a:ext>
            </a:extLst>
          </p:cNvPr>
          <p:cNvSpPr txBox="1"/>
          <p:nvPr/>
        </p:nvSpPr>
        <p:spPr bwMode="auto">
          <a:xfrm>
            <a:off x="8474729" y="3654834"/>
            <a:ext cx="9364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chemeClr val="accent1"/>
                </a:solidFill>
                <a:effectLst/>
                <a:uLnTx/>
                <a:uFillTx/>
                <a:latin typeface="Poppins" panose="00000500000000000000" pitchFamily="2" charset="0"/>
                <a:cs typeface="Poppins" panose="00000500000000000000" pitchFamily="2" charset="0"/>
              </a:rPr>
              <a:t>2L+ Nivo</a:t>
            </a:r>
          </a:p>
        </p:txBody>
      </p:sp>
      <p:sp>
        <p:nvSpPr>
          <p:cNvPr id="182" name="TextBox 181">
            <a:extLst>
              <a:ext uri="{FF2B5EF4-FFF2-40B4-BE49-F238E27FC236}">
                <a16:creationId xmlns:a16="http://schemas.microsoft.com/office/drawing/2014/main" id="{7B6EE528-1D9F-B6E8-C8BC-D32073245FD7}"/>
              </a:ext>
            </a:extLst>
          </p:cNvPr>
          <p:cNvSpPr txBox="1"/>
          <p:nvPr/>
        </p:nvSpPr>
        <p:spPr bwMode="auto">
          <a:xfrm>
            <a:off x="6714449" y="3793414"/>
            <a:ext cx="6880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chemeClr val="accent1"/>
                </a:solidFill>
                <a:effectLst/>
                <a:uLnTx/>
                <a:uFillTx/>
                <a:latin typeface="Poppins" panose="00000500000000000000" pitchFamily="2" charset="0"/>
                <a:cs typeface="Poppins" panose="00000500000000000000" pitchFamily="2" charset="0"/>
              </a:rPr>
              <a:t>46%</a:t>
            </a:r>
          </a:p>
        </p:txBody>
      </p:sp>
      <p:sp>
        <p:nvSpPr>
          <p:cNvPr id="183" name="Freeform: Shape 182">
            <a:extLst>
              <a:ext uri="{FF2B5EF4-FFF2-40B4-BE49-F238E27FC236}">
                <a16:creationId xmlns:a16="http://schemas.microsoft.com/office/drawing/2014/main" id="{D36FAA80-532D-7C92-4128-B0FA5EC4F605}"/>
              </a:ext>
            </a:extLst>
          </p:cNvPr>
          <p:cNvSpPr/>
          <p:nvPr/>
        </p:nvSpPr>
        <p:spPr bwMode="auto">
          <a:xfrm>
            <a:off x="1615480" y="2223636"/>
            <a:ext cx="7623159" cy="1776684"/>
          </a:xfrm>
          <a:custGeom>
            <a:avLst/>
            <a:gdLst>
              <a:gd name="connsiteX0" fmla="*/ 0 w 7623159"/>
              <a:gd name="connsiteY0" fmla="*/ 0 h 1776684"/>
              <a:gd name="connsiteX1" fmla="*/ 0 w 7623159"/>
              <a:gd name="connsiteY1" fmla="*/ 52116 h 1776684"/>
              <a:gd name="connsiteX2" fmla="*/ 33165 w 7623159"/>
              <a:gd name="connsiteY2" fmla="*/ 52116 h 1776684"/>
              <a:gd name="connsiteX3" fmla="*/ 33165 w 7623159"/>
              <a:gd name="connsiteY3" fmla="*/ 80543 h 1776684"/>
              <a:gd name="connsiteX4" fmla="*/ 52117 w 7623159"/>
              <a:gd name="connsiteY4" fmla="*/ 99495 h 1776684"/>
              <a:gd name="connsiteX5" fmla="*/ 52117 w 7623159"/>
              <a:gd name="connsiteY5" fmla="*/ 142135 h 1776684"/>
              <a:gd name="connsiteX6" fmla="*/ 90019 w 7623159"/>
              <a:gd name="connsiteY6" fmla="*/ 142135 h 1776684"/>
              <a:gd name="connsiteX7" fmla="*/ 90019 w 7623159"/>
              <a:gd name="connsiteY7" fmla="*/ 208465 h 1776684"/>
              <a:gd name="connsiteX8" fmla="*/ 146873 w 7623159"/>
              <a:gd name="connsiteY8" fmla="*/ 208465 h 1776684"/>
              <a:gd name="connsiteX9" fmla="*/ 146873 w 7623159"/>
              <a:gd name="connsiteY9" fmla="*/ 241629 h 1776684"/>
              <a:gd name="connsiteX10" fmla="*/ 165824 w 7623159"/>
              <a:gd name="connsiteY10" fmla="*/ 241629 h 1776684"/>
              <a:gd name="connsiteX11" fmla="*/ 165824 w 7623159"/>
              <a:gd name="connsiteY11" fmla="*/ 284270 h 1776684"/>
              <a:gd name="connsiteX12" fmla="*/ 217940 w 7623159"/>
              <a:gd name="connsiteY12" fmla="*/ 284270 h 1776684"/>
              <a:gd name="connsiteX13" fmla="*/ 217940 w 7623159"/>
              <a:gd name="connsiteY13" fmla="*/ 303221 h 1776684"/>
              <a:gd name="connsiteX14" fmla="*/ 236891 w 7623159"/>
              <a:gd name="connsiteY14" fmla="*/ 303221 h 1776684"/>
              <a:gd name="connsiteX15" fmla="*/ 236891 w 7623159"/>
              <a:gd name="connsiteY15" fmla="*/ 360075 h 1776684"/>
              <a:gd name="connsiteX16" fmla="*/ 312696 w 7623159"/>
              <a:gd name="connsiteY16" fmla="*/ 360075 h 1776684"/>
              <a:gd name="connsiteX17" fmla="*/ 312696 w 7623159"/>
              <a:gd name="connsiteY17" fmla="*/ 388502 h 1776684"/>
              <a:gd name="connsiteX18" fmla="*/ 331648 w 7623159"/>
              <a:gd name="connsiteY18" fmla="*/ 388502 h 1776684"/>
              <a:gd name="connsiteX19" fmla="*/ 331648 w 7623159"/>
              <a:gd name="connsiteY19" fmla="*/ 435880 h 1776684"/>
              <a:gd name="connsiteX20" fmla="*/ 360075 w 7623159"/>
              <a:gd name="connsiteY20" fmla="*/ 435880 h 1776684"/>
              <a:gd name="connsiteX21" fmla="*/ 360075 w 7623159"/>
              <a:gd name="connsiteY21" fmla="*/ 478520 h 1776684"/>
              <a:gd name="connsiteX22" fmla="*/ 383764 w 7623159"/>
              <a:gd name="connsiteY22" fmla="*/ 478520 h 1776684"/>
              <a:gd name="connsiteX23" fmla="*/ 383764 w 7623159"/>
              <a:gd name="connsiteY23" fmla="*/ 521161 h 1776684"/>
              <a:gd name="connsiteX24" fmla="*/ 445355 w 7623159"/>
              <a:gd name="connsiteY24" fmla="*/ 521161 h 1776684"/>
              <a:gd name="connsiteX25" fmla="*/ 445355 w 7623159"/>
              <a:gd name="connsiteY25" fmla="*/ 559063 h 1776684"/>
              <a:gd name="connsiteX26" fmla="*/ 568539 w 7623159"/>
              <a:gd name="connsiteY26" fmla="*/ 559063 h 1776684"/>
              <a:gd name="connsiteX27" fmla="*/ 568539 w 7623159"/>
              <a:gd name="connsiteY27" fmla="*/ 601704 h 1776684"/>
              <a:gd name="connsiteX28" fmla="*/ 592228 w 7623159"/>
              <a:gd name="connsiteY28" fmla="*/ 601704 h 1776684"/>
              <a:gd name="connsiteX29" fmla="*/ 592228 w 7623159"/>
              <a:gd name="connsiteY29" fmla="*/ 601704 h 1776684"/>
              <a:gd name="connsiteX30" fmla="*/ 620655 w 7623159"/>
              <a:gd name="connsiteY30" fmla="*/ 630131 h 1776684"/>
              <a:gd name="connsiteX31" fmla="*/ 620655 w 7623159"/>
              <a:gd name="connsiteY31" fmla="*/ 668033 h 1776684"/>
              <a:gd name="connsiteX32" fmla="*/ 696460 w 7623159"/>
              <a:gd name="connsiteY32" fmla="*/ 668033 h 1776684"/>
              <a:gd name="connsiteX33" fmla="*/ 696460 w 7623159"/>
              <a:gd name="connsiteY33" fmla="*/ 715412 h 1776684"/>
              <a:gd name="connsiteX34" fmla="*/ 710674 w 7623159"/>
              <a:gd name="connsiteY34" fmla="*/ 715412 h 1776684"/>
              <a:gd name="connsiteX35" fmla="*/ 710674 w 7623159"/>
              <a:gd name="connsiteY35" fmla="*/ 748576 h 1776684"/>
              <a:gd name="connsiteX36" fmla="*/ 838595 w 7623159"/>
              <a:gd name="connsiteY36" fmla="*/ 748576 h 1776684"/>
              <a:gd name="connsiteX37" fmla="*/ 838595 w 7623159"/>
              <a:gd name="connsiteY37" fmla="*/ 791217 h 1776684"/>
              <a:gd name="connsiteX38" fmla="*/ 871760 w 7623159"/>
              <a:gd name="connsiteY38" fmla="*/ 791217 h 1776684"/>
              <a:gd name="connsiteX39" fmla="*/ 852808 w 7623159"/>
              <a:gd name="connsiteY39" fmla="*/ 810169 h 1776684"/>
              <a:gd name="connsiteX40" fmla="*/ 871758 w 7623159"/>
              <a:gd name="connsiteY40" fmla="*/ 829119 h 1776684"/>
              <a:gd name="connsiteX41" fmla="*/ 871758 w 7623159"/>
              <a:gd name="connsiteY41" fmla="*/ 862284 h 1776684"/>
              <a:gd name="connsiteX42" fmla="*/ 975992 w 7623159"/>
              <a:gd name="connsiteY42" fmla="*/ 862284 h 1776684"/>
              <a:gd name="connsiteX43" fmla="*/ 975992 w 7623159"/>
              <a:gd name="connsiteY43" fmla="*/ 895449 h 1776684"/>
              <a:gd name="connsiteX44" fmla="*/ 1203407 w 7623159"/>
              <a:gd name="connsiteY44" fmla="*/ 895449 h 1776684"/>
              <a:gd name="connsiteX45" fmla="*/ 1203407 w 7623159"/>
              <a:gd name="connsiteY45" fmla="*/ 933352 h 1776684"/>
              <a:gd name="connsiteX46" fmla="*/ 1392920 w 7623159"/>
              <a:gd name="connsiteY46" fmla="*/ 933352 h 1776684"/>
              <a:gd name="connsiteX47" fmla="*/ 1392920 w 7623159"/>
              <a:gd name="connsiteY47" fmla="*/ 975992 h 1776684"/>
              <a:gd name="connsiteX48" fmla="*/ 1449774 w 7623159"/>
              <a:gd name="connsiteY48" fmla="*/ 975992 h 1776684"/>
              <a:gd name="connsiteX49" fmla="*/ 1449774 w 7623159"/>
              <a:gd name="connsiteY49" fmla="*/ 1023370 h 1776684"/>
              <a:gd name="connsiteX50" fmla="*/ 1530317 w 7623159"/>
              <a:gd name="connsiteY50" fmla="*/ 1023370 h 1776684"/>
              <a:gd name="connsiteX51" fmla="*/ 1530317 w 7623159"/>
              <a:gd name="connsiteY51" fmla="*/ 1056535 h 1776684"/>
              <a:gd name="connsiteX52" fmla="*/ 1677190 w 7623159"/>
              <a:gd name="connsiteY52" fmla="*/ 1056535 h 1776684"/>
              <a:gd name="connsiteX53" fmla="*/ 1677190 w 7623159"/>
              <a:gd name="connsiteY53" fmla="*/ 1103913 h 1776684"/>
              <a:gd name="connsiteX54" fmla="*/ 1776684 w 7623159"/>
              <a:gd name="connsiteY54" fmla="*/ 1103913 h 1776684"/>
              <a:gd name="connsiteX55" fmla="*/ 1776684 w 7623159"/>
              <a:gd name="connsiteY55" fmla="*/ 1137078 h 1776684"/>
              <a:gd name="connsiteX56" fmla="*/ 1942508 w 7623159"/>
              <a:gd name="connsiteY56" fmla="*/ 1137078 h 1776684"/>
              <a:gd name="connsiteX57" fmla="*/ 1942508 w 7623159"/>
              <a:gd name="connsiteY57" fmla="*/ 1160767 h 1776684"/>
              <a:gd name="connsiteX58" fmla="*/ 2027789 w 7623159"/>
              <a:gd name="connsiteY58" fmla="*/ 1160767 h 1776684"/>
              <a:gd name="connsiteX59" fmla="*/ 2027789 w 7623159"/>
              <a:gd name="connsiteY59" fmla="*/ 1208145 h 1776684"/>
              <a:gd name="connsiteX60" fmla="*/ 2250466 w 7623159"/>
              <a:gd name="connsiteY60" fmla="*/ 1208145 h 1776684"/>
              <a:gd name="connsiteX61" fmla="*/ 2250466 w 7623159"/>
              <a:gd name="connsiteY61" fmla="*/ 1250786 h 1776684"/>
              <a:gd name="connsiteX62" fmla="*/ 2326272 w 7623159"/>
              <a:gd name="connsiteY62" fmla="*/ 1250786 h 1776684"/>
              <a:gd name="connsiteX63" fmla="*/ 2326272 w 7623159"/>
              <a:gd name="connsiteY63" fmla="*/ 1279213 h 1776684"/>
              <a:gd name="connsiteX64" fmla="*/ 2667395 w 7623159"/>
              <a:gd name="connsiteY64" fmla="*/ 1279213 h 1776684"/>
              <a:gd name="connsiteX65" fmla="*/ 2667395 w 7623159"/>
              <a:gd name="connsiteY65" fmla="*/ 1336067 h 1776684"/>
              <a:gd name="connsiteX66" fmla="*/ 3250147 w 7623159"/>
              <a:gd name="connsiteY66" fmla="*/ 1336067 h 1776684"/>
              <a:gd name="connsiteX67" fmla="*/ 3250147 w 7623159"/>
              <a:gd name="connsiteY67" fmla="*/ 1364494 h 1776684"/>
              <a:gd name="connsiteX68" fmla="*/ 3657600 w 7623159"/>
              <a:gd name="connsiteY68" fmla="*/ 1364494 h 1776684"/>
              <a:gd name="connsiteX69" fmla="*/ 3657600 w 7623159"/>
              <a:gd name="connsiteY69" fmla="*/ 1402396 h 1776684"/>
              <a:gd name="connsiteX70" fmla="*/ 3700240 w 7623159"/>
              <a:gd name="connsiteY70" fmla="*/ 1402396 h 1776684"/>
              <a:gd name="connsiteX71" fmla="*/ 3700240 w 7623159"/>
              <a:gd name="connsiteY71" fmla="*/ 1440299 h 1776684"/>
              <a:gd name="connsiteX72" fmla="*/ 3927656 w 7623159"/>
              <a:gd name="connsiteY72" fmla="*/ 1440299 h 1776684"/>
              <a:gd name="connsiteX73" fmla="*/ 3927656 w 7623159"/>
              <a:gd name="connsiteY73" fmla="*/ 1473463 h 1776684"/>
              <a:gd name="connsiteX74" fmla="*/ 4439341 w 7623159"/>
              <a:gd name="connsiteY74" fmla="*/ 1473463 h 1776684"/>
              <a:gd name="connsiteX75" fmla="*/ 4439341 w 7623159"/>
              <a:gd name="connsiteY75" fmla="*/ 1511366 h 1776684"/>
              <a:gd name="connsiteX76" fmla="*/ 4562524 w 7623159"/>
              <a:gd name="connsiteY76" fmla="*/ 1511366 h 1776684"/>
              <a:gd name="connsiteX77" fmla="*/ 4562524 w 7623159"/>
              <a:gd name="connsiteY77" fmla="*/ 1554007 h 1776684"/>
              <a:gd name="connsiteX78" fmla="*/ 5704340 w 7623159"/>
              <a:gd name="connsiteY78" fmla="*/ 1554007 h 1776684"/>
              <a:gd name="connsiteX79" fmla="*/ 5728029 w 7623159"/>
              <a:gd name="connsiteY79" fmla="*/ 1577696 h 1776684"/>
              <a:gd name="connsiteX80" fmla="*/ 5860688 w 7623159"/>
              <a:gd name="connsiteY80" fmla="*/ 1577696 h 1776684"/>
              <a:gd name="connsiteX81" fmla="*/ 5860688 w 7623159"/>
              <a:gd name="connsiteY81" fmla="*/ 1644025 h 1776684"/>
              <a:gd name="connsiteX82" fmla="*/ 5955445 w 7623159"/>
              <a:gd name="connsiteY82" fmla="*/ 1644025 h 1776684"/>
              <a:gd name="connsiteX83" fmla="*/ 5955445 w 7623159"/>
              <a:gd name="connsiteY83" fmla="*/ 1700879 h 1776684"/>
              <a:gd name="connsiteX84" fmla="*/ 6509770 w 7623159"/>
              <a:gd name="connsiteY84" fmla="*/ 1700879 h 1776684"/>
              <a:gd name="connsiteX85" fmla="*/ 6509770 w 7623159"/>
              <a:gd name="connsiteY85" fmla="*/ 1776684 h 1776684"/>
              <a:gd name="connsiteX86" fmla="*/ 7623159 w 7623159"/>
              <a:gd name="connsiteY86" fmla="*/ 1776684 h 1776684"/>
              <a:gd name="connsiteX0" fmla="*/ 0 w 7623159"/>
              <a:gd name="connsiteY0" fmla="*/ 0 h 1776684"/>
              <a:gd name="connsiteX1" fmla="*/ 0 w 7623159"/>
              <a:gd name="connsiteY1" fmla="*/ 52116 h 1776684"/>
              <a:gd name="connsiteX2" fmla="*/ 33165 w 7623159"/>
              <a:gd name="connsiteY2" fmla="*/ 52116 h 1776684"/>
              <a:gd name="connsiteX3" fmla="*/ 33165 w 7623159"/>
              <a:gd name="connsiteY3" fmla="*/ 80543 h 1776684"/>
              <a:gd name="connsiteX4" fmla="*/ 52117 w 7623159"/>
              <a:gd name="connsiteY4" fmla="*/ 99495 h 1776684"/>
              <a:gd name="connsiteX5" fmla="*/ 52117 w 7623159"/>
              <a:gd name="connsiteY5" fmla="*/ 142135 h 1776684"/>
              <a:gd name="connsiteX6" fmla="*/ 90019 w 7623159"/>
              <a:gd name="connsiteY6" fmla="*/ 142135 h 1776684"/>
              <a:gd name="connsiteX7" fmla="*/ 90019 w 7623159"/>
              <a:gd name="connsiteY7" fmla="*/ 208465 h 1776684"/>
              <a:gd name="connsiteX8" fmla="*/ 146873 w 7623159"/>
              <a:gd name="connsiteY8" fmla="*/ 208465 h 1776684"/>
              <a:gd name="connsiteX9" fmla="*/ 146873 w 7623159"/>
              <a:gd name="connsiteY9" fmla="*/ 241629 h 1776684"/>
              <a:gd name="connsiteX10" fmla="*/ 165824 w 7623159"/>
              <a:gd name="connsiteY10" fmla="*/ 241629 h 1776684"/>
              <a:gd name="connsiteX11" fmla="*/ 165824 w 7623159"/>
              <a:gd name="connsiteY11" fmla="*/ 284270 h 1776684"/>
              <a:gd name="connsiteX12" fmla="*/ 217940 w 7623159"/>
              <a:gd name="connsiteY12" fmla="*/ 284270 h 1776684"/>
              <a:gd name="connsiteX13" fmla="*/ 217940 w 7623159"/>
              <a:gd name="connsiteY13" fmla="*/ 303221 h 1776684"/>
              <a:gd name="connsiteX14" fmla="*/ 236891 w 7623159"/>
              <a:gd name="connsiteY14" fmla="*/ 303221 h 1776684"/>
              <a:gd name="connsiteX15" fmla="*/ 236891 w 7623159"/>
              <a:gd name="connsiteY15" fmla="*/ 360075 h 1776684"/>
              <a:gd name="connsiteX16" fmla="*/ 312696 w 7623159"/>
              <a:gd name="connsiteY16" fmla="*/ 360075 h 1776684"/>
              <a:gd name="connsiteX17" fmla="*/ 312696 w 7623159"/>
              <a:gd name="connsiteY17" fmla="*/ 388502 h 1776684"/>
              <a:gd name="connsiteX18" fmla="*/ 331648 w 7623159"/>
              <a:gd name="connsiteY18" fmla="*/ 388502 h 1776684"/>
              <a:gd name="connsiteX19" fmla="*/ 331648 w 7623159"/>
              <a:gd name="connsiteY19" fmla="*/ 435880 h 1776684"/>
              <a:gd name="connsiteX20" fmla="*/ 360075 w 7623159"/>
              <a:gd name="connsiteY20" fmla="*/ 435880 h 1776684"/>
              <a:gd name="connsiteX21" fmla="*/ 360075 w 7623159"/>
              <a:gd name="connsiteY21" fmla="*/ 478520 h 1776684"/>
              <a:gd name="connsiteX22" fmla="*/ 383764 w 7623159"/>
              <a:gd name="connsiteY22" fmla="*/ 478520 h 1776684"/>
              <a:gd name="connsiteX23" fmla="*/ 383764 w 7623159"/>
              <a:gd name="connsiteY23" fmla="*/ 521161 h 1776684"/>
              <a:gd name="connsiteX24" fmla="*/ 445355 w 7623159"/>
              <a:gd name="connsiteY24" fmla="*/ 521161 h 1776684"/>
              <a:gd name="connsiteX25" fmla="*/ 445355 w 7623159"/>
              <a:gd name="connsiteY25" fmla="*/ 559063 h 1776684"/>
              <a:gd name="connsiteX26" fmla="*/ 568539 w 7623159"/>
              <a:gd name="connsiteY26" fmla="*/ 559063 h 1776684"/>
              <a:gd name="connsiteX27" fmla="*/ 568539 w 7623159"/>
              <a:gd name="connsiteY27" fmla="*/ 601704 h 1776684"/>
              <a:gd name="connsiteX28" fmla="*/ 592228 w 7623159"/>
              <a:gd name="connsiteY28" fmla="*/ 601704 h 1776684"/>
              <a:gd name="connsiteX29" fmla="*/ 592228 w 7623159"/>
              <a:gd name="connsiteY29" fmla="*/ 601704 h 1776684"/>
              <a:gd name="connsiteX30" fmla="*/ 620655 w 7623159"/>
              <a:gd name="connsiteY30" fmla="*/ 630131 h 1776684"/>
              <a:gd name="connsiteX31" fmla="*/ 620655 w 7623159"/>
              <a:gd name="connsiteY31" fmla="*/ 668033 h 1776684"/>
              <a:gd name="connsiteX32" fmla="*/ 696460 w 7623159"/>
              <a:gd name="connsiteY32" fmla="*/ 668033 h 1776684"/>
              <a:gd name="connsiteX33" fmla="*/ 696460 w 7623159"/>
              <a:gd name="connsiteY33" fmla="*/ 715412 h 1776684"/>
              <a:gd name="connsiteX34" fmla="*/ 710674 w 7623159"/>
              <a:gd name="connsiteY34" fmla="*/ 715412 h 1776684"/>
              <a:gd name="connsiteX35" fmla="*/ 710674 w 7623159"/>
              <a:gd name="connsiteY35" fmla="*/ 748576 h 1776684"/>
              <a:gd name="connsiteX36" fmla="*/ 838595 w 7623159"/>
              <a:gd name="connsiteY36" fmla="*/ 748576 h 1776684"/>
              <a:gd name="connsiteX37" fmla="*/ 838595 w 7623159"/>
              <a:gd name="connsiteY37" fmla="*/ 791217 h 1776684"/>
              <a:gd name="connsiteX38" fmla="*/ 852808 w 7623159"/>
              <a:gd name="connsiteY38" fmla="*/ 791217 h 1776684"/>
              <a:gd name="connsiteX39" fmla="*/ 852808 w 7623159"/>
              <a:gd name="connsiteY39" fmla="*/ 810169 h 1776684"/>
              <a:gd name="connsiteX40" fmla="*/ 871758 w 7623159"/>
              <a:gd name="connsiteY40" fmla="*/ 829119 h 1776684"/>
              <a:gd name="connsiteX41" fmla="*/ 871758 w 7623159"/>
              <a:gd name="connsiteY41" fmla="*/ 862284 h 1776684"/>
              <a:gd name="connsiteX42" fmla="*/ 975992 w 7623159"/>
              <a:gd name="connsiteY42" fmla="*/ 862284 h 1776684"/>
              <a:gd name="connsiteX43" fmla="*/ 975992 w 7623159"/>
              <a:gd name="connsiteY43" fmla="*/ 895449 h 1776684"/>
              <a:gd name="connsiteX44" fmla="*/ 1203407 w 7623159"/>
              <a:gd name="connsiteY44" fmla="*/ 895449 h 1776684"/>
              <a:gd name="connsiteX45" fmla="*/ 1203407 w 7623159"/>
              <a:gd name="connsiteY45" fmla="*/ 933352 h 1776684"/>
              <a:gd name="connsiteX46" fmla="*/ 1392920 w 7623159"/>
              <a:gd name="connsiteY46" fmla="*/ 933352 h 1776684"/>
              <a:gd name="connsiteX47" fmla="*/ 1392920 w 7623159"/>
              <a:gd name="connsiteY47" fmla="*/ 975992 h 1776684"/>
              <a:gd name="connsiteX48" fmla="*/ 1449774 w 7623159"/>
              <a:gd name="connsiteY48" fmla="*/ 975992 h 1776684"/>
              <a:gd name="connsiteX49" fmla="*/ 1449774 w 7623159"/>
              <a:gd name="connsiteY49" fmla="*/ 1023370 h 1776684"/>
              <a:gd name="connsiteX50" fmla="*/ 1530317 w 7623159"/>
              <a:gd name="connsiteY50" fmla="*/ 1023370 h 1776684"/>
              <a:gd name="connsiteX51" fmla="*/ 1530317 w 7623159"/>
              <a:gd name="connsiteY51" fmla="*/ 1056535 h 1776684"/>
              <a:gd name="connsiteX52" fmla="*/ 1677190 w 7623159"/>
              <a:gd name="connsiteY52" fmla="*/ 1056535 h 1776684"/>
              <a:gd name="connsiteX53" fmla="*/ 1677190 w 7623159"/>
              <a:gd name="connsiteY53" fmla="*/ 1103913 h 1776684"/>
              <a:gd name="connsiteX54" fmla="*/ 1776684 w 7623159"/>
              <a:gd name="connsiteY54" fmla="*/ 1103913 h 1776684"/>
              <a:gd name="connsiteX55" fmla="*/ 1776684 w 7623159"/>
              <a:gd name="connsiteY55" fmla="*/ 1137078 h 1776684"/>
              <a:gd name="connsiteX56" fmla="*/ 1942508 w 7623159"/>
              <a:gd name="connsiteY56" fmla="*/ 1137078 h 1776684"/>
              <a:gd name="connsiteX57" fmla="*/ 1942508 w 7623159"/>
              <a:gd name="connsiteY57" fmla="*/ 1160767 h 1776684"/>
              <a:gd name="connsiteX58" fmla="*/ 2027789 w 7623159"/>
              <a:gd name="connsiteY58" fmla="*/ 1160767 h 1776684"/>
              <a:gd name="connsiteX59" fmla="*/ 2027789 w 7623159"/>
              <a:gd name="connsiteY59" fmla="*/ 1208145 h 1776684"/>
              <a:gd name="connsiteX60" fmla="*/ 2250466 w 7623159"/>
              <a:gd name="connsiteY60" fmla="*/ 1208145 h 1776684"/>
              <a:gd name="connsiteX61" fmla="*/ 2250466 w 7623159"/>
              <a:gd name="connsiteY61" fmla="*/ 1250786 h 1776684"/>
              <a:gd name="connsiteX62" fmla="*/ 2326272 w 7623159"/>
              <a:gd name="connsiteY62" fmla="*/ 1250786 h 1776684"/>
              <a:gd name="connsiteX63" fmla="*/ 2326272 w 7623159"/>
              <a:gd name="connsiteY63" fmla="*/ 1279213 h 1776684"/>
              <a:gd name="connsiteX64" fmla="*/ 2667395 w 7623159"/>
              <a:gd name="connsiteY64" fmla="*/ 1279213 h 1776684"/>
              <a:gd name="connsiteX65" fmla="*/ 2667395 w 7623159"/>
              <a:gd name="connsiteY65" fmla="*/ 1336067 h 1776684"/>
              <a:gd name="connsiteX66" fmla="*/ 3250147 w 7623159"/>
              <a:gd name="connsiteY66" fmla="*/ 1336067 h 1776684"/>
              <a:gd name="connsiteX67" fmla="*/ 3250147 w 7623159"/>
              <a:gd name="connsiteY67" fmla="*/ 1364494 h 1776684"/>
              <a:gd name="connsiteX68" fmla="*/ 3657600 w 7623159"/>
              <a:gd name="connsiteY68" fmla="*/ 1364494 h 1776684"/>
              <a:gd name="connsiteX69" fmla="*/ 3657600 w 7623159"/>
              <a:gd name="connsiteY69" fmla="*/ 1402396 h 1776684"/>
              <a:gd name="connsiteX70" fmla="*/ 3700240 w 7623159"/>
              <a:gd name="connsiteY70" fmla="*/ 1402396 h 1776684"/>
              <a:gd name="connsiteX71" fmla="*/ 3700240 w 7623159"/>
              <a:gd name="connsiteY71" fmla="*/ 1440299 h 1776684"/>
              <a:gd name="connsiteX72" fmla="*/ 3927656 w 7623159"/>
              <a:gd name="connsiteY72" fmla="*/ 1440299 h 1776684"/>
              <a:gd name="connsiteX73" fmla="*/ 3927656 w 7623159"/>
              <a:gd name="connsiteY73" fmla="*/ 1473463 h 1776684"/>
              <a:gd name="connsiteX74" fmla="*/ 4439341 w 7623159"/>
              <a:gd name="connsiteY74" fmla="*/ 1473463 h 1776684"/>
              <a:gd name="connsiteX75" fmla="*/ 4439341 w 7623159"/>
              <a:gd name="connsiteY75" fmla="*/ 1511366 h 1776684"/>
              <a:gd name="connsiteX76" fmla="*/ 4562524 w 7623159"/>
              <a:gd name="connsiteY76" fmla="*/ 1511366 h 1776684"/>
              <a:gd name="connsiteX77" fmla="*/ 4562524 w 7623159"/>
              <a:gd name="connsiteY77" fmla="*/ 1554007 h 1776684"/>
              <a:gd name="connsiteX78" fmla="*/ 5704340 w 7623159"/>
              <a:gd name="connsiteY78" fmla="*/ 1554007 h 1776684"/>
              <a:gd name="connsiteX79" fmla="*/ 5728029 w 7623159"/>
              <a:gd name="connsiteY79" fmla="*/ 1577696 h 1776684"/>
              <a:gd name="connsiteX80" fmla="*/ 5860688 w 7623159"/>
              <a:gd name="connsiteY80" fmla="*/ 1577696 h 1776684"/>
              <a:gd name="connsiteX81" fmla="*/ 5860688 w 7623159"/>
              <a:gd name="connsiteY81" fmla="*/ 1644025 h 1776684"/>
              <a:gd name="connsiteX82" fmla="*/ 5955445 w 7623159"/>
              <a:gd name="connsiteY82" fmla="*/ 1644025 h 1776684"/>
              <a:gd name="connsiteX83" fmla="*/ 5955445 w 7623159"/>
              <a:gd name="connsiteY83" fmla="*/ 1700879 h 1776684"/>
              <a:gd name="connsiteX84" fmla="*/ 6509770 w 7623159"/>
              <a:gd name="connsiteY84" fmla="*/ 1700879 h 1776684"/>
              <a:gd name="connsiteX85" fmla="*/ 6509770 w 7623159"/>
              <a:gd name="connsiteY85" fmla="*/ 1776684 h 1776684"/>
              <a:gd name="connsiteX86" fmla="*/ 7623159 w 7623159"/>
              <a:gd name="connsiteY86" fmla="*/ 1776684 h 1776684"/>
              <a:gd name="connsiteX0" fmla="*/ 0 w 7623159"/>
              <a:gd name="connsiteY0" fmla="*/ 0 h 1776684"/>
              <a:gd name="connsiteX1" fmla="*/ 0 w 7623159"/>
              <a:gd name="connsiteY1" fmla="*/ 52116 h 1776684"/>
              <a:gd name="connsiteX2" fmla="*/ 33165 w 7623159"/>
              <a:gd name="connsiteY2" fmla="*/ 52116 h 1776684"/>
              <a:gd name="connsiteX3" fmla="*/ 33165 w 7623159"/>
              <a:gd name="connsiteY3" fmla="*/ 80543 h 1776684"/>
              <a:gd name="connsiteX4" fmla="*/ 52117 w 7623159"/>
              <a:gd name="connsiteY4" fmla="*/ 99495 h 1776684"/>
              <a:gd name="connsiteX5" fmla="*/ 52117 w 7623159"/>
              <a:gd name="connsiteY5" fmla="*/ 142135 h 1776684"/>
              <a:gd name="connsiteX6" fmla="*/ 90019 w 7623159"/>
              <a:gd name="connsiteY6" fmla="*/ 142135 h 1776684"/>
              <a:gd name="connsiteX7" fmla="*/ 90019 w 7623159"/>
              <a:gd name="connsiteY7" fmla="*/ 208465 h 1776684"/>
              <a:gd name="connsiteX8" fmla="*/ 146873 w 7623159"/>
              <a:gd name="connsiteY8" fmla="*/ 208465 h 1776684"/>
              <a:gd name="connsiteX9" fmla="*/ 146873 w 7623159"/>
              <a:gd name="connsiteY9" fmla="*/ 241629 h 1776684"/>
              <a:gd name="connsiteX10" fmla="*/ 165824 w 7623159"/>
              <a:gd name="connsiteY10" fmla="*/ 241629 h 1776684"/>
              <a:gd name="connsiteX11" fmla="*/ 165824 w 7623159"/>
              <a:gd name="connsiteY11" fmla="*/ 284270 h 1776684"/>
              <a:gd name="connsiteX12" fmla="*/ 217940 w 7623159"/>
              <a:gd name="connsiteY12" fmla="*/ 284270 h 1776684"/>
              <a:gd name="connsiteX13" fmla="*/ 217940 w 7623159"/>
              <a:gd name="connsiteY13" fmla="*/ 303221 h 1776684"/>
              <a:gd name="connsiteX14" fmla="*/ 236891 w 7623159"/>
              <a:gd name="connsiteY14" fmla="*/ 303221 h 1776684"/>
              <a:gd name="connsiteX15" fmla="*/ 236891 w 7623159"/>
              <a:gd name="connsiteY15" fmla="*/ 360075 h 1776684"/>
              <a:gd name="connsiteX16" fmla="*/ 312696 w 7623159"/>
              <a:gd name="connsiteY16" fmla="*/ 360075 h 1776684"/>
              <a:gd name="connsiteX17" fmla="*/ 312696 w 7623159"/>
              <a:gd name="connsiteY17" fmla="*/ 388502 h 1776684"/>
              <a:gd name="connsiteX18" fmla="*/ 331648 w 7623159"/>
              <a:gd name="connsiteY18" fmla="*/ 388502 h 1776684"/>
              <a:gd name="connsiteX19" fmla="*/ 331648 w 7623159"/>
              <a:gd name="connsiteY19" fmla="*/ 435880 h 1776684"/>
              <a:gd name="connsiteX20" fmla="*/ 360075 w 7623159"/>
              <a:gd name="connsiteY20" fmla="*/ 435880 h 1776684"/>
              <a:gd name="connsiteX21" fmla="*/ 360075 w 7623159"/>
              <a:gd name="connsiteY21" fmla="*/ 478520 h 1776684"/>
              <a:gd name="connsiteX22" fmla="*/ 383764 w 7623159"/>
              <a:gd name="connsiteY22" fmla="*/ 478520 h 1776684"/>
              <a:gd name="connsiteX23" fmla="*/ 383764 w 7623159"/>
              <a:gd name="connsiteY23" fmla="*/ 521161 h 1776684"/>
              <a:gd name="connsiteX24" fmla="*/ 445355 w 7623159"/>
              <a:gd name="connsiteY24" fmla="*/ 521161 h 1776684"/>
              <a:gd name="connsiteX25" fmla="*/ 445355 w 7623159"/>
              <a:gd name="connsiteY25" fmla="*/ 559063 h 1776684"/>
              <a:gd name="connsiteX26" fmla="*/ 568539 w 7623159"/>
              <a:gd name="connsiteY26" fmla="*/ 559063 h 1776684"/>
              <a:gd name="connsiteX27" fmla="*/ 568539 w 7623159"/>
              <a:gd name="connsiteY27" fmla="*/ 601704 h 1776684"/>
              <a:gd name="connsiteX28" fmla="*/ 592228 w 7623159"/>
              <a:gd name="connsiteY28" fmla="*/ 601704 h 1776684"/>
              <a:gd name="connsiteX29" fmla="*/ 592228 w 7623159"/>
              <a:gd name="connsiteY29" fmla="*/ 601704 h 1776684"/>
              <a:gd name="connsiteX30" fmla="*/ 620655 w 7623159"/>
              <a:gd name="connsiteY30" fmla="*/ 630131 h 1776684"/>
              <a:gd name="connsiteX31" fmla="*/ 620655 w 7623159"/>
              <a:gd name="connsiteY31" fmla="*/ 668033 h 1776684"/>
              <a:gd name="connsiteX32" fmla="*/ 696460 w 7623159"/>
              <a:gd name="connsiteY32" fmla="*/ 668033 h 1776684"/>
              <a:gd name="connsiteX33" fmla="*/ 696460 w 7623159"/>
              <a:gd name="connsiteY33" fmla="*/ 715412 h 1776684"/>
              <a:gd name="connsiteX34" fmla="*/ 710674 w 7623159"/>
              <a:gd name="connsiteY34" fmla="*/ 715412 h 1776684"/>
              <a:gd name="connsiteX35" fmla="*/ 710674 w 7623159"/>
              <a:gd name="connsiteY35" fmla="*/ 748576 h 1776684"/>
              <a:gd name="connsiteX36" fmla="*/ 838595 w 7623159"/>
              <a:gd name="connsiteY36" fmla="*/ 748576 h 1776684"/>
              <a:gd name="connsiteX37" fmla="*/ 838595 w 7623159"/>
              <a:gd name="connsiteY37" fmla="*/ 791217 h 1776684"/>
              <a:gd name="connsiteX38" fmla="*/ 852808 w 7623159"/>
              <a:gd name="connsiteY38" fmla="*/ 791217 h 1776684"/>
              <a:gd name="connsiteX39" fmla="*/ 852808 w 7623159"/>
              <a:gd name="connsiteY39" fmla="*/ 810169 h 1776684"/>
              <a:gd name="connsiteX40" fmla="*/ 871758 w 7623159"/>
              <a:gd name="connsiteY40" fmla="*/ 829119 h 1776684"/>
              <a:gd name="connsiteX41" fmla="*/ 871758 w 7623159"/>
              <a:gd name="connsiteY41" fmla="*/ 862284 h 1776684"/>
              <a:gd name="connsiteX42" fmla="*/ 975992 w 7623159"/>
              <a:gd name="connsiteY42" fmla="*/ 862284 h 1776684"/>
              <a:gd name="connsiteX43" fmla="*/ 975992 w 7623159"/>
              <a:gd name="connsiteY43" fmla="*/ 895449 h 1776684"/>
              <a:gd name="connsiteX44" fmla="*/ 1203407 w 7623159"/>
              <a:gd name="connsiteY44" fmla="*/ 895449 h 1776684"/>
              <a:gd name="connsiteX45" fmla="*/ 1203407 w 7623159"/>
              <a:gd name="connsiteY45" fmla="*/ 933352 h 1776684"/>
              <a:gd name="connsiteX46" fmla="*/ 1392920 w 7623159"/>
              <a:gd name="connsiteY46" fmla="*/ 933352 h 1776684"/>
              <a:gd name="connsiteX47" fmla="*/ 1392920 w 7623159"/>
              <a:gd name="connsiteY47" fmla="*/ 975992 h 1776684"/>
              <a:gd name="connsiteX48" fmla="*/ 1449774 w 7623159"/>
              <a:gd name="connsiteY48" fmla="*/ 975992 h 1776684"/>
              <a:gd name="connsiteX49" fmla="*/ 1449774 w 7623159"/>
              <a:gd name="connsiteY49" fmla="*/ 1023370 h 1776684"/>
              <a:gd name="connsiteX50" fmla="*/ 1530317 w 7623159"/>
              <a:gd name="connsiteY50" fmla="*/ 1023370 h 1776684"/>
              <a:gd name="connsiteX51" fmla="*/ 1530317 w 7623159"/>
              <a:gd name="connsiteY51" fmla="*/ 1056535 h 1776684"/>
              <a:gd name="connsiteX52" fmla="*/ 1677190 w 7623159"/>
              <a:gd name="connsiteY52" fmla="*/ 1056535 h 1776684"/>
              <a:gd name="connsiteX53" fmla="*/ 1677190 w 7623159"/>
              <a:gd name="connsiteY53" fmla="*/ 1103913 h 1776684"/>
              <a:gd name="connsiteX54" fmla="*/ 1776684 w 7623159"/>
              <a:gd name="connsiteY54" fmla="*/ 1103913 h 1776684"/>
              <a:gd name="connsiteX55" fmla="*/ 1776684 w 7623159"/>
              <a:gd name="connsiteY55" fmla="*/ 1137078 h 1776684"/>
              <a:gd name="connsiteX56" fmla="*/ 1942508 w 7623159"/>
              <a:gd name="connsiteY56" fmla="*/ 1137078 h 1776684"/>
              <a:gd name="connsiteX57" fmla="*/ 1942508 w 7623159"/>
              <a:gd name="connsiteY57" fmla="*/ 1160767 h 1776684"/>
              <a:gd name="connsiteX58" fmla="*/ 2027789 w 7623159"/>
              <a:gd name="connsiteY58" fmla="*/ 1160767 h 1776684"/>
              <a:gd name="connsiteX59" fmla="*/ 2027789 w 7623159"/>
              <a:gd name="connsiteY59" fmla="*/ 1208145 h 1776684"/>
              <a:gd name="connsiteX60" fmla="*/ 2250466 w 7623159"/>
              <a:gd name="connsiteY60" fmla="*/ 1208145 h 1776684"/>
              <a:gd name="connsiteX61" fmla="*/ 2250466 w 7623159"/>
              <a:gd name="connsiteY61" fmla="*/ 1250786 h 1776684"/>
              <a:gd name="connsiteX62" fmla="*/ 2326272 w 7623159"/>
              <a:gd name="connsiteY62" fmla="*/ 1250786 h 1776684"/>
              <a:gd name="connsiteX63" fmla="*/ 2326272 w 7623159"/>
              <a:gd name="connsiteY63" fmla="*/ 1279213 h 1776684"/>
              <a:gd name="connsiteX64" fmla="*/ 2667395 w 7623159"/>
              <a:gd name="connsiteY64" fmla="*/ 1279213 h 1776684"/>
              <a:gd name="connsiteX65" fmla="*/ 2667395 w 7623159"/>
              <a:gd name="connsiteY65" fmla="*/ 1336067 h 1776684"/>
              <a:gd name="connsiteX66" fmla="*/ 3250147 w 7623159"/>
              <a:gd name="connsiteY66" fmla="*/ 1336067 h 1776684"/>
              <a:gd name="connsiteX67" fmla="*/ 3250147 w 7623159"/>
              <a:gd name="connsiteY67" fmla="*/ 1364494 h 1776684"/>
              <a:gd name="connsiteX68" fmla="*/ 3657600 w 7623159"/>
              <a:gd name="connsiteY68" fmla="*/ 1364494 h 1776684"/>
              <a:gd name="connsiteX69" fmla="*/ 3657600 w 7623159"/>
              <a:gd name="connsiteY69" fmla="*/ 1402396 h 1776684"/>
              <a:gd name="connsiteX70" fmla="*/ 3700240 w 7623159"/>
              <a:gd name="connsiteY70" fmla="*/ 1402396 h 1776684"/>
              <a:gd name="connsiteX71" fmla="*/ 3700240 w 7623159"/>
              <a:gd name="connsiteY71" fmla="*/ 1440299 h 1776684"/>
              <a:gd name="connsiteX72" fmla="*/ 3927656 w 7623159"/>
              <a:gd name="connsiteY72" fmla="*/ 1440299 h 1776684"/>
              <a:gd name="connsiteX73" fmla="*/ 3927656 w 7623159"/>
              <a:gd name="connsiteY73" fmla="*/ 1473463 h 1776684"/>
              <a:gd name="connsiteX74" fmla="*/ 4439341 w 7623159"/>
              <a:gd name="connsiteY74" fmla="*/ 1473463 h 1776684"/>
              <a:gd name="connsiteX75" fmla="*/ 4439341 w 7623159"/>
              <a:gd name="connsiteY75" fmla="*/ 1511366 h 1776684"/>
              <a:gd name="connsiteX76" fmla="*/ 4562524 w 7623159"/>
              <a:gd name="connsiteY76" fmla="*/ 1511366 h 1776684"/>
              <a:gd name="connsiteX77" fmla="*/ 4562524 w 7623159"/>
              <a:gd name="connsiteY77" fmla="*/ 1554007 h 1776684"/>
              <a:gd name="connsiteX78" fmla="*/ 5704340 w 7623159"/>
              <a:gd name="connsiteY78" fmla="*/ 1554007 h 1776684"/>
              <a:gd name="connsiteX79" fmla="*/ 5728029 w 7623159"/>
              <a:gd name="connsiteY79" fmla="*/ 1577696 h 1776684"/>
              <a:gd name="connsiteX80" fmla="*/ 5860688 w 7623159"/>
              <a:gd name="connsiteY80" fmla="*/ 1577696 h 1776684"/>
              <a:gd name="connsiteX81" fmla="*/ 5860688 w 7623159"/>
              <a:gd name="connsiteY81" fmla="*/ 1644025 h 1776684"/>
              <a:gd name="connsiteX82" fmla="*/ 5955445 w 7623159"/>
              <a:gd name="connsiteY82" fmla="*/ 1644025 h 1776684"/>
              <a:gd name="connsiteX83" fmla="*/ 5955445 w 7623159"/>
              <a:gd name="connsiteY83" fmla="*/ 1700879 h 1776684"/>
              <a:gd name="connsiteX84" fmla="*/ 6509770 w 7623159"/>
              <a:gd name="connsiteY84" fmla="*/ 1700879 h 1776684"/>
              <a:gd name="connsiteX85" fmla="*/ 6509770 w 7623159"/>
              <a:gd name="connsiteY85" fmla="*/ 1776684 h 1776684"/>
              <a:gd name="connsiteX86" fmla="*/ 7623159 w 7623159"/>
              <a:gd name="connsiteY86" fmla="*/ 1776684 h 1776684"/>
              <a:gd name="connsiteX0" fmla="*/ 0 w 7623159"/>
              <a:gd name="connsiteY0" fmla="*/ 0 h 1776684"/>
              <a:gd name="connsiteX1" fmla="*/ 0 w 7623159"/>
              <a:gd name="connsiteY1" fmla="*/ 52116 h 1776684"/>
              <a:gd name="connsiteX2" fmla="*/ 33165 w 7623159"/>
              <a:gd name="connsiteY2" fmla="*/ 52116 h 1776684"/>
              <a:gd name="connsiteX3" fmla="*/ 33165 w 7623159"/>
              <a:gd name="connsiteY3" fmla="*/ 80543 h 1776684"/>
              <a:gd name="connsiteX4" fmla="*/ 52117 w 7623159"/>
              <a:gd name="connsiteY4" fmla="*/ 99495 h 1776684"/>
              <a:gd name="connsiteX5" fmla="*/ 52117 w 7623159"/>
              <a:gd name="connsiteY5" fmla="*/ 142135 h 1776684"/>
              <a:gd name="connsiteX6" fmla="*/ 90019 w 7623159"/>
              <a:gd name="connsiteY6" fmla="*/ 142135 h 1776684"/>
              <a:gd name="connsiteX7" fmla="*/ 90019 w 7623159"/>
              <a:gd name="connsiteY7" fmla="*/ 208465 h 1776684"/>
              <a:gd name="connsiteX8" fmla="*/ 146873 w 7623159"/>
              <a:gd name="connsiteY8" fmla="*/ 208465 h 1776684"/>
              <a:gd name="connsiteX9" fmla="*/ 146873 w 7623159"/>
              <a:gd name="connsiteY9" fmla="*/ 241629 h 1776684"/>
              <a:gd name="connsiteX10" fmla="*/ 165824 w 7623159"/>
              <a:gd name="connsiteY10" fmla="*/ 241629 h 1776684"/>
              <a:gd name="connsiteX11" fmla="*/ 165824 w 7623159"/>
              <a:gd name="connsiteY11" fmla="*/ 284270 h 1776684"/>
              <a:gd name="connsiteX12" fmla="*/ 217940 w 7623159"/>
              <a:gd name="connsiteY12" fmla="*/ 284270 h 1776684"/>
              <a:gd name="connsiteX13" fmla="*/ 217940 w 7623159"/>
              <a:gd name="connsiteY13" fmla="*/ 303221 h 1776684"/>
              <a:gd name="connsiteX14" fmla="*/ 236891 w 7623159"/>
              <a:gd name="connsiteY14" fmla="*/ 303221 h 1776684"/>
              <a:gd name="connsiteX15" fmla="*/ 236891 w 7623159"/>
              <a:gd name="connsiteY15" fmla="*/ 360075 h 1776684"/>
              <a:gd name="connsiteX16" fmla="*/ 312696 w 7623159"/>
              <a:gd name="connsiteY16" fmla="*/ 360075 h 1776684"/>
              <a:gd name="connsiteX17" fmla="*/ 312696 w 7623159"/>
              <a:gd name="connsiteY17" fmla="*/ 388502 h 1776684"/>
              <a:gd name="connsiteX18" fmla="*/ 331648 w 7623159"/>
              <a:gd name="connsiteY18" fmla="*/ 388502 h 1776684"/>
              <a:gd name="connsiteX19" fmla="*/ 331648 w 7623159"/>
              <a:gd name="connsiteY19" fmla="*/ 435880 h 1776684"/>
              <a:gd name="connsiteX20" fmla="*/ 360075 w 7623159"/>
              <a:gd name="connsiteY20" fmla="*/ 435880 h 1776684"/>
              <a:gd name="connsiteX21" fmla="*/ 360075 w 7623159"/>
              <a:gd name="connsiteY21" fmla="*/ 478520 h 1776684"/>
              <a:gd name="connsiteX22" fmla="*/ 383764 w 7623159"/>
              <a:gd name="connsiteY22" fmla="*/ 478520 h 1776684"/>
              <a:gd name="connsiteX23" fmla="*/ 383764 w 7623159"/>
              <a:gd name="connsiteY23" fmla="*/ 521161 h 1776684"/>
              <a:gd name="connsiteX24" fmla="*/ 445355 w 7623159"/>
              <a:gd name="connsiteY24" fmla="*/ 521161 h 1776684"/>
              <a:gd name="connsiteX25" fmla="*/ 445355 w 7623159"/>
              <a:gd name="connsiteY25" fmla="*/ 559063 h 1776684"/>
              <a:gd name="connsiteX26" fmla="*/ 568539 w 7623159"/>
              <a:gd name="connsiteY26" fmla="*/ 559063 h 1776684"/>
              <a:gd name="connsiteX27" fmla="*/ 568539 w 7623159"/>
              <a:gd name="connsiteY27" fmla="*/ 601704 h 1776684"/>
              <a:gd name="connsiteX28" fmla="*/ 592228 w 7623159"/>
              <a:gd name="connsiteY28" fmla="*/ 601704 h 1776684"/>
              <a:gd name="connsiteX29" fmla="*/ 592228 w 7623159"/>
              <a:gd name="connsiteY29" fmla="*/ 625393 h 1776684"/>
              <a:gd name="connsiteX30" fmla="*/ 620655 w 7623159"/>
              <a:gd name="connsiteY30" fmla="*/ 630131 h 1776684"/>
              <a:gd name="connsiteX31" fmla="*/ 620655 w 7623159"/>
              <a:gd name="connsiteY31" fmla="*/ 668033 h 1776684"/>
              <a:gd name="connsiteX32" fmla="*/ 696460 w 7623159"/>
              <a:gd name="connsiteY32" fmla="*/ 668033 h 1776684"/>
              <a:gd name="connsiteX33" fmla="*/ 696460 w 7623159"/>
              <a:gd name="connsiteY33" fmla="*/ 715412 h 1776684"/>
              <a:gd name="connsiteX34" fmla="*/ 710674 w 7623159"/>
              <a:gd name="connsiteY34" fmla="*/ 715412 h 1776684"/>
              <a:gd name="connsiteX35" fmla="*/ 710674 w 7623159"/>
              <a:gd name="connsiteY35" fmla="*/ 748576 h 1776684"/>
              <a:gd name="connsiteX36" fmla="*/ 838595 w 7623159"/>
              <a:gd name="connsiteY36" fmla="*/ 748576 h 1776684"/>
              <a:gd name="connsiteX37" fmla="*/ 838595 w 7623159"/>
              <a:gd name="connsiteY37" fmla="*/ 791217 h 1776684"/>
              <a:gd name="connsiteX38" fmla="*/ 852808 w 7623159"/>
              <a:gd name="connsiteY38" fmla="*/ 791217 h 1776684"/>
              <a:gd name="connsiteX39" fmla="*/ 852808 w 7623159"/>
              <a:gd name="connsiteY39" fmla="*/ 810169 h 1776684"/>
              <a:gd name="connsiteX40" fmla="*/ 871758 w 7623159"/>
              <a:gd name="connsiteY40" fmla="*/ 829119 h 1776684"/>
              <a:gd name="connsiteX41" fmla="*/ 871758 w 7623159"/>
              <a:gd name="connsiteY41" fmla="*/ 862284 h 1776684"/>
              <a:gd name="connsiteX42" fmla="*/ 975992 w 7623159"/>
              <a:gd name="connsiteY42" fmla="*/ 862284 h 1776684"/>
              <a:gd name="connsiteX43" fmla="*/ 975992 w 7623159"/>
              <a:gd name="connsiteY43" fmla="*/ 895449 h 1776684"/>
              <a:gd name="connsiteX44" fmla="*/ 1203407 w 7623159"/>
              <a:gd name="connsiteY44" fmla="*/ 895449 h 1776684"/>
              <a:gd name="connsiteX45" fmla="*/ 1203407 w 7623159"/>
              <a:gd name="connsiteY45" fmla="*/ 933352 h 1776684"/>
              <a:gd name="connsiteX46" fmla="*/ 1392920 w 7623159"/>
              <a:gd name="connsiteY46" fmla="*/ 933352 h 1776684"/>
              <a:gd name="connsiteX47" fmla="*/ 1392920 w 7623159"/>
              <a:gd name="connsiteY47" fmla="*/ 975992 h 1776684"/>
              <a:gd name="connsiteX48" fmla="*/ 1449774 w 7623159"/>
              <a:gd name="connsiteY48" fmla="*/ 975992 h 1776684"/>
              <a:gd name="connsiteX49" fmla="*/ 1449774 w 7623159"/>
              <a:gd name="connsiteY49" fmla="*/ 1023370 h 1776684"/>
              <a:gd name="connsiteX50" fmla="*/ 1530317 w 7623159"/>
              <a:gd name="connsiteY50" fmla="*/ 1023370 h 1776684"/>
              <a:gd name="connsiteX51" fmla="*/ 1530317 w 7623159"/>
              <a:gd name="connsiteY51" fmla="*/ 1056535 h 1776684"/>
              <a:gd name="connsiteX52" fmla="*/ 1677190 w 7623159"/>
              <a:gd name="connsiteY52" fmla="*/ 1056535 h 1776684"/>
              <a:gd name="connsiteX53" fmla="*/ 1677190 w 7623159"/>
              <a:gd name="connsiteY53" fmla="*/ 1103913 h 1776684"/>
              <a:gd name="connsiteX54" fmla="*/ 1776684 w 7623159"/>
              <a:gd name="connsiteY54" fmla="*/ 1103913 h 1776684"/>
              <a:gd name="connsiteX55" fmla="*/ 1776684 w 7623159"/>
              <a:gd name="connsiteY55" fmla="*/ 1137078 h 1776684"/>
              <a:gd name="connsiteX56" fmla="*/ 1942508 w 7623159"/>
              <a:gd name="connsiteY56" fmla="*/ 1137078 h 1776684"/>
              <a:gd name="connsiteX57" fmla="*/ 1942508 w 7623159"/>
              <a:gd name="connsiteY57" fmla="*/ 1160767 h 1776684"/>
              <a:gd name="connsiteX58" fmla="*/ 2027789 w 7623159"/>
              <a:gd name="connsiteY58" fmla="*/ 1160767 h 1776684"/>
              <a:gd name="connsiteX59" fmla="*/ 2027789 w 7623159"/>
              <a:gd name="connsiteY59" fmla="*/ 1208145 h 1776684"/>
              <a:gd name="connsiteX60" fmla="*/ 2250466 w 7623159"/>
              <a:gd name="connsiteY60" fmla="*/ 1208145 h 1776684"/>
              <a:gd name="connsiteX61" fmla="*/ 2250466 w 7623159"/>
              <a:gd name="connsiteY61" fmla="*/ 1250786 h 1776684"/>
              <a:gd name="connsiteX62" fmla="*/ 2326272 w 7623159"/>
              <a:gd name="connsiteY62" fmla="*/ 1250786 h 1776684"/>
              <a:gd name="connsiteX63" fmla="*/ 2326272 w 7623159"/>
              <a:gd name="connsiteY63" fmla="*/ 1279213 h 1776684"/>
              <a:gd name="connsiteX64" fmla="*/ 2667395 w 7623159"/>
              <a:gd name="connsiteY64" fmla="*/ 1279213 h 1776684"/>
              <a:gd name="connsiteX65" fmla="*/ 2667395 w 7623159"/>
              <a:gd name="connsiteY65" fmla="*/ 1336067 h 1776684"/>
              <a:gd name="connsiteX66" fmla="*/ 3250147 w 7623159"/>
              <a:gd name="connsiteY66" fmla="*/ 1336067 h 1776684"/>
              <a:gd name="connsiteX67" fmla="*/ 3250147 w 7623159"/>
              <a:gd name="connsiteY67" fmla="*/ 1364494 h 1776684"/>
              <a:gd name="connsiteX68" fmla="*/ 3657600 w 7623159"/>
              <a:gd name="connsiteY68" fmla="*/ 1364494 h 1776684"/>
              <a:gd name="connsiteX69" fmla="*/ 3657600 w 7623159"/>
              <a:gd name="connsiteY69" fmla="*/ 1402396 h 1776684"/>
              <a:gd name="connsiteX70" fmla="*/ 3700240 w 7623159"/>
              <a:gd name="connsiteY70" fmla="*/ 1402396 h 1776684"/>
              <a:gd name="connsiteX71" fmla="*/ 3700240 w 7623159"/>
              <a:gd name="connsiteY71" fmla="*/ 1440299 h 1776684"/>
              <a:gd name="connsiteX72" fmla="*/ 3927656 w 7623159"/>
              <a:gd name="connsiteY72" fmla="*/ 1440299 h 1776684"/>
              <a:gd name="connsiteX73" fmla="*/ 3927656 w 7623159"/>
              <a:gd name="connsiteY73" fmla="*/ 1473463 h 1776684"/>
              <a:gd name="connsiteX74" fmla="*/ 4439341 w 7623159"/>
              <a:gd name="connsiteY74" fmla="*/ 1473463 h 1776684"/>
              <a:gd name="connsiteX75" fmla="*/ 4439341 w 7623159"/>
              <a:gd name="connsiteY75" fmla="*/ 1511366 h 1776684"/>
              <a:gd name="connsiteX76" fmla="*/ 4562524 w 7623159"/>
              <a:gd name="connsiteY76" fmla="*/ 1511366 h 1776684"/>
              <a:gd name="connsiteX77" fmla="*/ 4562524 w 7623159"/>
              <a:gd name="connsiteY77" fmla="*/ 1554007 h 1776684"/>
              <a:gd name="connsiteX78" fmla="*/ 5704340 w 7623159"/>
              <a:gd name="connsiteY78" fmla="*/ 1554007 h 1776684"/>
              <a:gd name="connsiteX79" fmla="*/ 5728029 w 7623159"/>
              <a:gd name="connsiteY79" fmla="*/ 1577696 h 1776684"/>
              <a:gd name="connsiteX80" fmla="*/ 5860688 w 7623159"/>
              <a:gd name="connsiteY80" fmla="*/ 1577696 h 1776684"/>
              <a:gd name="connsiteX81" fmla="*/ 5860688 w 7623159"/>
              <a:gd name="connsiteY81" fmla="*/ 1644025 h 1776684"/>
              <a:gd name="connsiteX82" fmla="*/ 5955445 w 7623159"/>
              <a:gd name="connsiteY82" fmla="*/ 1644025 h 1776684"/>
              <a:gd name="connsiteX83" fmla="*/ 5955445 w 7623159"/>
              <a:gd name="connsiteY83" fmla="*/ 1700879 h 1776684"/>
              <a:gd name="connsiteX84" fmla="*/ 6509770 w 7623159"/>
              <a:gd name="connsiteY84" fmla="*/ 1700879 h 1776684"/>
              <a:gd name="connsiteX85" fmla="*/ 6509770 w 7623159"/>
              <a:gd name="connsiteY85" fmla="*/ 1776684 h 1776684"/>
              <a:gd name="connsiteX86" fmla="*/ 7623159 w 7623159"/>
              <a:gd name="connsiteY86" fmla="*/ 1776684 h 177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7623159" h="1776684">
                <a:moveTo>
                  <a:pt x="0" y="0"/>
                </a:moveTo>
                <a:lnTo>
                  <a:pt x="0" y="52116"/>
                </a:lnTo>
                <a:lnTo>
                  <a:pt x="33165" y="52116"/>
                </a:lnTo>
                <a:lnTo>
                  <a:pt x="33165" y="80543"/>
                </a:lnTo>
                <a:lnTo>
                  <a:pt x="52117" y="99495"/>
                </a:lnTo>
                <a:lnTo>
                  <a:pt x="52117" y="142135"/>
                </a:lnTo>
                <a:lnTo>
                  <a:pt x="90019" y="142135"/>
                </a:lnTo>
                <a:lnTo>
                  <a:pt x="90019" y="208465"/>
                </a:lnTo>
                <a:lnTo>
                  <a:pt x="146873" y="208465"/>
                </a:lnTo>
                <a:lnTo>
                  <a:pt x="146873" y="241629"/>
                </a:lnTo>
                <a:lnTo>
                  <a:pt x="165824" y="241629"/>
                </a:lnTo>
                <a:lnTo>
                  <a:pt x="165824" y="284270"/>
                </a:lnTo>
                <a:lnTo>
                  <a:pt x="217940" y="284270"/>
                </a:lnTo>
                <a:lnTo>
                  <a:pt x="217940" y="303221"/>
                </a:lnTo>
                <a:lnTo>
                  <a:pt x="236891" y="303221"/>
                </a:lnTo>
                <a:lnTo>
                  <a:pt x="236891" y="360075"/>
                </a:lnTo>
                <a:lnTo>
                  <a:pt x="312696" y="360075"/>
                </a:lnTo>
                <a:lnTo>
                  <a:pt x="312696" y="388502"/>
                </a:lnTo>
                <a:lnTo>
                  <a:pt x="331648" y="388502"/>
                </a:lnTo>
                <a:lnTo>
                  <a:pt x="331648" y="435880"/>
                </a:lnTo>
                <a:lnTo>
                  <a:pt x="360075" y="435880"/>
                </a:lnTo>
                <a:lnTo>
                  <a:pt x="360075" y="478520"/>
                </a:lnTo>
                <a:lnTo>
                  <a:pt x="383764" y="478520"/>
                </a:lnTo>
                <a:lnTo>
                  <a:pt x="383764" y="521161"/>
                </a:lnTo>
                <a:lnTo>
                  <a:pt x="445355" y="521161"/>
                </a:lnTo>
                <a:lnTo>
                  <a:pt x="445355" y="559063"/>
                </a:lnTo>
                <a:lnTo>
                  <a:pt x="568539" y="559063"/>
                </a:lnTo>
                <a:lnTo>
                  <a:pt x="568539" y="601704"/>
                </a:lnTo>
                <a:lnTo>
                  <a:pt x="592228" y="601704"/>
                </a:lnTo>
                <a:lnTo>
                  <a:pt x="592228" y="625393"/>
                </a:lnTo>
                <a:lnTo>
                  <a:pt x="620655" y="630131"/>
                </a:lnTo>
                <a:lnTo>
                  <a:pt x="620655" y="668033"/>
                </a:lnTo>
                <a:lnTo>
                  <a:pt x="696460" y="668033"/>
                </a:lnTo>
                <a:lnTo>
                  <a:pt x="696460" y="715412"/>
                </a:lnTo>
                <a:lnTo>
                  <a:pt x="710674" y="715412"/>
                </a:lnTo>
                <a:lnTo>
                  <a:pt x="710674" y="748576"/>
                </a:lnTo>
                <a:lnTo>
                  <a:pt x="838595" y="748576"/>
                </a:lnTo>
                <a:lnTo>
                  <a:pt x="838595" y="791217"/>
                </a:lnTo>
                <a:lnTo>
                  <a:pt x="852808" y="791217"/>
                </a:lnTo>
                <a:lnTo>
                  <a:pt x="852808" y="810169"/>
                </a:lnTo>
                <a:lnTo>
                  <a:pt x="871758" y="829119"/>
                </a:lnTo>
                <a:lnTo>
                  <a:pt x="871758" y="862284"/>
                </a:lnTo>
                <a:lnTo>
                  <a:pt x="975992" y="862284"/>
                </a:lnTo>
                <a:lnTo>
                  <a:pt x="975992" y="895449"/>
                </a:lnTo>
                <a:lnTo>
                  <a:pt x="1203407" y="895449"/>
                </a:lnTo>
                <a:lnTo>
                  <a:pt x="1203407" y="933352"/>
                </a:lnTo>
                <a:lnTo>
                  <a:pt x="1392920" y="933352"/>
                </a:lnTo>
                <a:lnTo>
                  <a:pt x="1392920" y="975992"/>
                </a:lnTo>
                <a:lnTo>
                  <a:pt x="1449774" y="975992"/>
                </a:lnTo>
                <a:lnTo>
                  <a:pt x="1449774" y="1023370"/>
                </a:lnTo>
                <a:lnTo>
                  <a:pt x="1530317" y="1023370"/>
                </a:lnTo>
                <a:lnTo>
                  <a:pt x="1530317" y="1056535"/>
                </a:lnTo>
                <a:lnTo>
                  <a:pt x="1677190" y="1056535"/>
                </a:lnTo>
                <a:lnTo>
                  <a:pt x="1677190" y="1103913"/>
                </a:lnTo>
                <a:lnTo>
                  <a:pt x="1776684" y="1103913"/>
                </a:lnTo>
                <a:lnTo>
                  <a:pt x="1776684" y="1137078"/>
                </a:lnTo>
                <a:lnTo>
                  <a:pt x="1942508" y="1137078"/>
                </a:lnTo>
                <a:lnTo>
                  <a:pt x="1942508" y="1160767"/>
                </a:lnTo>
                <a:lnTo>
                  <a:pt x="2027789" y="1160767"/>
                </a:lnTo>
                <a:lnTo>
                  <a:pt x="2027789" y="1208145"/>
                </a:lnTo>
                <a:lnTo>
                  <a:pt x="2250466" y="1208145"/>
                </a:lnTo>
                <a:lnTo>
                  <a:pt x="2250466" y="1250786"/>
                </a:lnTo>
                <a:lnTo>
                  <a:pt x="2326272" y="1250786"/>
                </a:lnTo>
                <a:lnTo>
                  <a:pt x="2326272" y="1279213"/>
                </a:lnTo>
                <a:lnTo>
                  <a:pt x="2667395" y="1279213"/>
                </a:lnTo>
                <a:lnTo>
                  <a:pt x="2667395" y="1336067"/>
                </a:lnTo>
                <a:lnTo>
                  <a:pt x="3250147" y="1336067"/>
                </a:lnTo>
                <a:lnTo>
                  <a:pt x="3250147" y="1364494"/>
                </a:lnTo>
                <a:lnTo>
                  <a:pt x="3657600" y="1364494"/>
                </a:lnTo>
                <a:lnTo>
                  <a:pt x="3657600" y="1402396"/>
                </a:lnTo>
                <a:lnTo>
                  <a:pt x="3700240" y="1402396"/>
                </a:lnTo>
                <a:lnTo>
                  <a:pt x="3700240" y="1440299"/>
                </a:lnTo>
                <a:lnTo>
                  <a:pt x="3927656" y="1440299"/>
                </a:lnTo>
                <a:lnTo>
                  <a:pt x="3927656" y="1473463"/>
                </a:lnTo>
                <a:lnTo>
                  <a:pt x="4439341" y="1473463"/>
                </a:lnTo>
                <a:lnTo>
                  <a:pt x="4439341" y="1511366"/>
                </a:lnTo>
                <a:lnTo>
                  <a:pt x="4562524" y="1511366"/>
                </a:lnTo>
                <a:lnTo>
                  <a:pt x="4562524" y="1554007"/>
                </a:lnTo>
                <a:lnTo>
                  <a:pt x="5704340" y="1554007"/>
                </a:lnTo>
                <a:lnTo>
                  <a:pt x="5728029" y="1577696"/>
                </a:lnTo>
                <a:lnTo>
                  <a:pt x="5860688" y="1577696"/>
                </a:lnTo>
                <a:lnTo>
                  <a:pt x="5860688" y="1644025"/>
                </a:lnTo>
                <a:lnTo>
                  <a:pt x="5955445" y="1644025"/>
                </a:lnTo>
                <a:lnTo>
                  <a:pt x="5955445" y="1700879"/>
                </a:lnTo>
                <a:lnTo>
                  <a:pt x="6509770" y="1700879"/>
                </a:lnTo>
                <a:lnTo>
                  <a:pt x="6509770" y="1776684"/>
                </a:lnTo>
                <a:lnTo>
                  <a:pt x="7623159" y="1776684"/>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187" name="Isosceles Triangle 186">
            <a:extLst>
              <a:ext uri="{FF2B5EF4-FFF2-40B4-BE49-F238E27FC236}">
                <a16:creationId xmlns:a16="http://schemas.microsoft.com/office/drawing/2014/main" id="{6E51B0A7-C96B-AE72-B688-3238B59ED2A6}"/>
              </a:ext>
            </a:extLst>
          </p:cNvPr>
          <p:cNvSpPr/>
          <p:nvPr/>
        </p:nvSpPr>
        <p:spPr bwMode="auto">
          <a:xfrm>
            <a:off x="8438581" y="3969841"/>
            <a:ext cx="82521" cy="71139"/>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 name="Arrow: Right 2">
            <a:extLst>
              <a:ext uri="{FF2B5EF4-FFF2-40B4-BE49-F238E27FC236}">
                <a16:creationId xmlns:a16="http://schemas.microsoft.com/office/drawing/2014/main" id="{ABB1D31F-F3F4-1E93-C4A5-F3C752B3CEEE}"/>
              </a:ext>
            </a:extLst>
          </p:cNvPr>
          <p:cNvSpPr/>
          <p:nvPr/>
        </p:nvSpPr>
        <p:spPr>
          <a:xfrm rot="10800000">
            <a:off x="6936819" y="4468901"/>
            <a:ext cx="972686" cy="445148"/>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600" dirty="0">
              <a:solidFill>
                <a:srgbClr val="FFFFFF"/>
              </a:solidFill>
              <a:latin typeface="Poppins" panose="00000500000000000000" pitchFamily="2" charset="0"/>
              <a:cs typeface="Poppins" panose="00000500000000000000" pitchFamily="2" charset="0"/>
            </a:endParaRPr>
          </a:p>
        </p:txBody>
      </p:sp>
      <p:sp>
        <p:nvSpPr>
          <p:cNvPr id="9" name="TextBox 8">
            <a:extLst>
              <a:ext uri="{FF2B5EF4-FFF2-40B4-BE49-F238E27FC236}">
                <a16:creationId xmlns:a16="http://schemas.microsoft.com/office/drawing/2014/main" id="{53D3937A-C82D-D08D-09A3-FB244542B284}"/>
              </a:ext>
            </a:extLst>
          </p:cNvPr>
          <p:cNvSpPr txBox="1"/>
          <p:nvPr/>
        </p:nvSpPr>
        <p:spPr>
          <a:xfrm>
            <a:off x="7930862" y="4455798"/>
            <a:ext cx="3448352" cy="523220"/>
          </a:xfrm>
          <a:prstGeom prst="rect">
            <a:avLst/>
          </a:prstGeom>
          <a:noFill/>
        </p:spPr>
        <p:txBody>
          <a:bodyPr wrap="square" rtlCol="0">
            <a:spAutoFit/>
          </a:bodyPr>
          <a:lstStyle/>
          <a:p>
            <a:pPr defTabSz="609585"/>
            <a:r>
              <a:rPr lang="en-US" sz="2800" b="1" dirty="0">
                <a:solidFill>
                  <a:schemeClr val="accent4"/>
                </a:solidFill>
                <a:latin typeface="Poppins" panose="00000500000000000000" pitchFamily="2" charset="0"/>
                <a:cs typeface="Poppins" panose="00000500000000000000" pitchFamily="2" charset="0"/>
              </a:rPr>
              <a:t>5-yr follow-up</a:t>
            </a:r>
          </a:p>
        </p:txBody>
      </p:sp>
    </p:spTree>
    <p:extLst>
      <p:ext uri="{BB962C8B-B14F-4D97-AF65-F5344CB8AC3E}">
        <p14:creationId xmlns:p14="http://schemas.microsoft.com/office/powerpoint/2010/main" val="37091210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0B60D-B953-648A-C343-58C8EFFE63A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BAEB124-574E-CBD6-4BAA-B63F9BA476E1}"/>
              </a:ext>
            </a:extLst>
          </p:cNvPr>
          <p:cNvSpPr>
            <a:spLocks noGrp="1"/>
          </p:cNvSpPr>
          <p:nvPr>
            <p:ph type="title"/>
          </p:nvPr>
        </p:nvSpPr>
        <p:spPr>
          <a:xfrm>
            <a:off x="231078" y="492758"/>
            <a:ext cx="11740260" cy="57894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spAutoFit/>
          </a:bodyPr>
          <a:lstStyle/>
          <a:p>
            <a:pPr>
              <a:lnSpc>
                <a:spcPct val="110000"/>
              </a:lnSpc>
              <a:spcBef>
                <a:spcPts val="0"/>
              </a:spcBef>
            </a:pPr>
            <a:r>
              <a:rPr lang="en-US" kern="100" dirty="0">
                <a:highlight>
                  <a:srgbClr val="FFFFFF"/>
                </a:highlight>
                <a:ea typeface="Calibri" panose="020F0502020204030204" pitchFamily="34" charset="0"/>
                <a:cs typeface="Calibri" panose="020F0502020204030204" pitchFamily="34" charset="0"/>
              </a:rPr>
              <a:t>Immune Checkpoint Inhibitors in mCRC</a:t>
            </a:r>
          </a:p>
        </p:txBody>
      </p:sp>
      <p:sp>
        <p:nvSpPr>
          <p:cNvPr id="5" name="Content Placeholder 4">
            <a:extLst>
              <a:ext uri="{FF2B5EF4-FFF2-40B4-BE49-F238E27FC236}">
                <a16:creationId xmlns:a16="http://schemas.microsoft.com/office/drawing/2014/main" id="{32A84E5A-81A6-2218-549E-C4A58DF9ACCC}"/>
              </a:ext>
            </a:extLst>
          </p:cNvPr>
          <p:cNvSpPr>
            <a:spLocks noGrp="1"/>
          </p:cNvSpPr>
          <p:nvPr>
            <p:ph sz="quarter" idx="10"/>
          </p:nvPr>
        </p:nvSpPr>
        <p:spPr>
          <a:xfrm>
            <a:off x="1712199" y="5921514"/>
            <a:ext cx="7812290" cy="707886"/>
          </a:xfrm>
          <a:noFill/>
          <a:ln>
            <a:noFill/>
          </a:ln>
        </p:spPr>
        <p:txBody>
          <a:bodyPr anchor="b">
            <a:spAutoFit/>
          </a:bodyPr>
          <a:lstStyle/>
          <a:p>
            <a:pPr>
              <a:lnSpc>
                <a:spcPct val="100000"/>
              </a:lnSpc>
              <a:spcBef>
                <a:spcPts val="0"/>
              </a:spcBef>
              <a:spcAft>
                <a:spcPts val="0"/>
              </a:spcAft>
            </a:pPr>
            <a:r>
              <a:rPr lang="en-US" kern="1200" spc="-10" dirty="0">
                <a:latin typeface="Poppins" panose="00000500000000000000" pitchFamily="2" charset="0"/>
                <a:cs typeface="Poppins" panose="00000500000000000000" pitchFamily="2" charset="0"/>
              </a:rPr>
              <a:t>André. JCO. 2021;39:Abstr 3500. André. Ann Oncol. 2022;33:1052. André. JCO. 2022;40: Abst. 201. Diaz. Lancet Oncol. 2022;23:659. Dostarlimab PI. Lenz. JCO. 2022;40:161. Morris. JCO. 2022;[Epub]. NCCN. </a:t>
            </a:r>
            <a:r>
              <a:rPr lang="en-US" altLang="en-US" kern="0" spc="-10" dirty="0">
                <a:solidFill>
                  <a:srgbClr val="000000"/>
                </a:solidFill>
                <a:latin typeface="Poppins" panose="00000500000000000000" pitchFamily="2" charset="0"/>
                <a:cs typeface="Poppins" panose="00000500000000000000" pitchFamily="2" charset="0"/>
              </a:rPr>
              <a:t>Clinical practice guidelines in oncology: </a:t>
            </a:r>
            <a:r>
              <a:rPr lang="en-US" altLang="en-US" spc="-10" dirty="0">
                <a:solidFill>
                  <a:srgbClr val="000000"/>
                </a:solidFill>
                <a:latin typeface="Poppins" panose="00000500000000000000" pitchFamily="2" charset="0"/>
                <a:cs typeface="Poppins" panose="00000500000000000000" pitchFamily="2" charset="0"/>
              </a:rPr>
              <a:t>c</a:t>
            </a:r>
            <a:r>
              <a:rPr lang="en-US" kern="1200" spc="-10" dirty="0">
                <a:latin typeface="Poppins" panose="00000500000000000000" pitchFamily="2" charset="0"/>
                <a:cs typeface="Poppins" panose="00000500000000000000" pitchFamily="2" charset="0"/>
              </a:rPr>
              <a:t>olon cancer. v2.2022. nccn.org. NCCN. </a:t>
            </a:r>
            <a:r>
              <a:rPr lang="en-US" altLang="en-US" kern="0" spc="-10" dirty="0">
                <a:solidFill>
                  <a:srgbClr val="000000"/>
                </a:solidFill>
                <a:latin typeface="Poppins" panose="00000500000000000000" pitchFamily="2" charset="0"/>
                <a:cs typeface="Poppins" panose="00000500000000000000" pitchFamily="2" charset="0"/>
              </a:rPr>
              <a:t>Clinical practice guidelines in oncology: </a:t>
            </a:r>
            <a:r>
              <a:rPr lang="en-US" altLang="en-US" spc="-10" dirty="0">
                <a:solidFill>
                  <a:srgbClr val="000000"/>
                </a:solidFill>
                <a:latin typeface="Poppins" panose="00000500000000000000" pitchFamily="2" charset="0"/>
                <a:cs typeface="Poppins" panose="00000500000000000000" pitchFamily="2" charset="0"/>
              </a:rPr>
              <a:t>r</a:t>
            </a:r>
            <a:r>
              <a:rPr lang="en-US" kern="1200" spc="-10" dirty="0">
                <a:latin typeface="Poppins" panose="00000500000000000000" pitchFamily="2" charset="0"/>
                <a:cs typeface="Poppins" panose="00000500000000000000" pitchFamily="2" charset="0"/>
              </a:rPr>
              <a:t>ectal cancer. v3.2022. nccn.org. Nivolumab PI. Pembrolizumab PI. </a:t>
            </a:r>
          </a:p>
        </p:txBody>
      </p:sp>
      <p:graphicFrame>
        <p:nvGraphicFramePr>
          <p:cNvPr id="13" name="Table 4">
            <a:extLst>
              <a:ext uri="{FF2B5EF4-FFF2-40B4-BE49-F238E27FC236}">
                <a16:creationId xmlns:a16="http://schemas.microsoft.com/office/drawing/2014/main" id="{F7D27902-E286-27DD-2088-31220BFD60C7}"/>
              </a:ext>
            </a:extLst>
          </p:cNvPr>
          <p:cNvGraphicFramePr>
            <a:graphicFrameLocks/>
          </p:cNvGraphicFramePr>
          <p:nvPr>
            <p:extLst>
              <p:ext uri="{D42A27DB-BD31-4B8C-83A1-F6EECF244321}">
                <p14:modId xmlns:p14="http://schemas.microsoft.com/office/powerpoint/2010/main" val="867057514"/>
              </p:ext>
            </p:extLst>
          </p:nvPr>
        </p:nvGraphicFramePr>
        <p:xfrm>
          <a:off x="234052" y="1333501"/>
          <a:ext cx="11737286" cy="3870960"/>
        </p:xfrm>
        <a:graphic>
          <a:graphicData uri="http://schemas.openxmlformats.org/drawingml/2006/table">
            <a:tbl>
              <a:tblPr firstRow="1" bandRow="1">
                <a:tableStyleId>{5C22544A-7EE6-4342-B048-85BDC9FD1C3A}</a:tableStyleId>
              </a:tblPr>
              <a:tblGrid>
                <a:gridCol w="2374581">
                  <a:extLst>
                    <a:ext uri="{9D8B030D-6E8A-4147-A177-3AD203B41FA5}">
                      <a16:colId xmlns:a16="http://schemas.microsoft.com/office/drawing/2014/main" val="1685695544"/>
                    </a:ext>
                  </a:extLst>
                </a:gridCol>
                <a:gridCol w="6590673">
                  <a:extLst>
                    <a:ext uri="{9D8B030D-6E8A-4147-A177-3AD203B41FA5}">
                      <a16:colId xmlns:a16="http://schemas.microsoft.com/office/drawing/2014/main" val="814523367"/>
                    </a:ext>
                  </a:extLst>
                </a:gridCol>
                <a:gridCol w="2772032">
                  <a:extLst>
                    <a:ext uri="{9D8B030D-6E8A-4147-A177-3AD203B41FA5}">
                      <a16:colId xmlns:a16="http://schemas.microsoft.com/office/drawing/2014/main" val="2343485542"/>
                    </a:ext>
                  </a:extLst>
                </a:gridCol>
              </a:tblGrid>
              <a:tr h="301672">
                <a:tc>
                  <a:txBody>
                    <a:bodyPr/>
                    <a:lstStyle/>
                    <a:p>
                      <a:pPr algn="l"/>
                      <a:r>
                        <a:rPr lang="en-US" sz="1600" b="1">
                          <a:solidFill>
                            <a:schemeClr val="bg2"/>
                          </a:solidFill>
                          <a:latin typeface="Poppins" panose="00000500000000000000" pitchFamily="2" charset="0"/>
                          <a:cs typeface="Poppins" panose="00000500000000000000" pitchFamily="2" charset="0"/>
                        </a:rPr>
                        <a:t>ICI</a:t>
                      </a:r>
                      <a:endParaRPr lang="en-US" sz="1600" b="1" dirty="0">
                        <a:solidFill>
                          <a:schemeClr val="bg2"/>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b="1">
                          <a:solidFill>
                            <a:schemeClr val="bg2"/>
                          </a:solidFill>
                          <a:latin typeface="Poppins" panose="00000500000000000000" pitchFamily="2" charset="0"/>
                          <a:cs typeface="Poppins" panose="00000500000000000000" pitchFamily="2" charset="0"/>
                        </a:rPr>
                        <a:t>FDA Indication(s)</a:t>
                      </a:r>
                      <a:endParaRPr lang="en-US" sz="1600" b="1" dirty="0">
                        <a:solidFill>
                          <a:schemeClr val="bg2"/>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b="1">
                          <a:solidFill>
                            <a:schemeClr val="bg2"/>
                          </a:solidFill>
                          <a:latin typeface="Poppins" panose="00000500000000000000" pitchFamily="2" charset="0"/>
                          <a:cs typeface="Poppins" panose="00000500000000000000" pitchFamily="2" charset="0"/>
                        </a:rPr>
                        <a:t>Evidence</a:t>
                      </a:r>
                      <a:endParaRPr lang="en-US" sz="1600" b="1" dirty="0">
                        <a:solidFill>
                          <a:schemeClr val="bg2"/>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066223547"/>
                  </a:ext>
                </a:extLst>
              </a:tr>
              <a:tr h="542172">
                <a:tc rowSpan="2">
                  <a:txBody>
                    <a:bodyPr/>
                    <a:lstStyle/>
                    <a:p>
                      <a:r>
                        <a:rPr lang="en-US" sz="1600" b="0">
                          <a:solidFill>
                            <a:schemeClr val="tx1"/>
                          </a:solidFill>
                          <a:latin typeface="Poppins" panose="00000500000000000000" pitchFamily="2" charset="0"/>
                          <a:cs typeface="Poppins" panose="00000500000000000000" pitchFamily="2" charset="0"/>
                        </a:rPr>
                        <a:t>Pembrolizumab</a:t>
                      </a:r>
                      <a:endParaRPr lang="en-US" sz="16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indent="0">
                        <a:buFont typeface="Arial" panose="020B0604020202020204" pitchFamily="34" charset="0"/>
                        <a:buNone/>
                      </a:pPr>
                      <a:r>
                        <a:rPr lang="en-US" sz="1600" b="0">
                          <a:solidFill>
                            <a:schemeClr val="tx1"/>
                          </a:solidFill>
                          <a:latin typeface="Poppins" panose="00000500000000000000" pitchFamily="2" charset="0"/>
                          <a:cs typeface="Poppins" panose="00000500000000000000" pitchFamily="2" charset="0"/>
                        </a:rPr>
                        <a:t>For treatment of patients with unresectable or metastatic </a:t>
                      </a:r>
                      <a:br>
                        <a:rPr lang="en-US" sz="1600" b="0">
                          <a:solidFill>
                            <a:schemeClr val="tx1"/>
                          </a:solidFill>
                          <a:latin typeface="Poppins" panose="00000500000000000000" pitchFamily="2" charset="0"/>
                          <a:cs typeface="Poppins" panose="00000500000000000000" pitchFamily="2" charset="0"/>
                        </a:rPr>
                      </a:br>
                      <a:r>
                        <a:rPr lang="en-US" sz="1600" b="0">
                          <a:solidFill>
                            <a:schemeClr val="tx1"/>
                          </a:solidFill>
                          <a:latin typeface="Poppins" panose="00000500000000000000" pitchFamily="2" charset="0"/>
                          <a:cs typeface="Poppins" panose="00000500000000000000" pitchFamily="2" charset="0"/>
                        </a:rPr>
                        <a:t>MSI-H/dMMR CRC (including initial therapy)</a:t>
                      </a:r>
                      <a:endParaRPr lang="en-US" sz="16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r>
                        <a:rPr lang="en-US" sz="1600" b="0">
                          <a:solidFill>
                            <a:schemeClr val="tx1"/>
                          </a:solidFill>
                          <a:latin typeface="Poppins" panose="00000500000000000000" pitchFamily="2" charset="0"/>
                          <a:cs typeface="Poppins" panose="00000500000000000000" pitchFamily="2" charset="0"/>
                        </a:rPr>
                        <a:t>KEYNOTE-177 </a:t>
                      </a:r>
                      <a:br>
                        <a:rPr lang="en-US" sz="1600" b="0">
                          <a:solidFill>
                            <a:schemeClr val="tx1"/>
                          </a:solidFill>
                          <a:latin typeface="Poppins" panose="00000500000000000000" pitchFamily="2" charset="0"/>
                          <a:cs typeface="Poppins" panose="00000500000000000000" pitchFamily="2" charset="0"/>
                        </a:rPr>
                      </a:br>
                      <a:r>
                        <a:rPr lang="en-US" sz="1600" b="0">
                          <a:solidFill>
                            <a:schemeClr val="tx1"/>
                          </a:solidFill>
                          <a:latin typeface="Poppins" panose="00000500000000000000" pitchFamily="2" charset="0"/>
                          <a:cs typeface="Poppins" panose="00000500000000000000" pitchFamily="2" charset="0"/>
                        </a:rPr>
                        <a:t>(first-line setting)</a:t>
                      </a:r>
                      <a:endParaRPr lang="en-US" sz="16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13507968"/>
                  </a:ext>
                </a:extLst>
              </a:tr>
              <a:tr h="373685">
                <a:tc vMerge="1">
                  <a:txBody>
                    <a:bodyPr/>
                    <a:lstStyle/>
                    <a:p>
                      <a:endParaRPr lang="en-US" sz="14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latin typeface="Poppins" panose="00000500000000000000" pitchFamily="2" charset="0"/>
                          <a:cs typeface="Poppins" panose="00000500000000000000" pitchFamily="2" charset="0"/>
                        </a:rPr>
                        <a:t>Subsequent therapy for previously treated patients with </a:t>
                      </a:r>
                      <a:br>
                        <a:rPr lang="en-US" sz="1600" b="0">
                          <a:solidFill>
                            <a:schemeClr val="tx1"/>
                          </a:solidFill>
                          <a:latin typeface="Poppins" panose="00000500000000000000" pitchFamily="2" charset="0"/>
                          <a:cs typeface="Poppins" panose="00000500000000000000" pitchFamily="2" charset="0"/>
                        </a:rPr>
                      </a:br>
                      <a:r>
                        <a:rPr lang="en-US" sz="1600" b="0">
                          <a:solidFill>
                            <a:schemeClr val="tx1"/>
                          </a:solidFill>
                          <a:latin typeface="Poppins" panose="00000500000000000000" pitchFamily="2" charset="0"/>
                          <a:cs typeface="Poppins" panose="00000500000000000000" pitchFamily="2" charset="0"/>
                        </a:rPr>
                        <a:t>MSI-H/dMMR or TMB-H solid tumors</a:t>
                      </a:r>
                      <a:endParaRPr lang="en-US" sz="16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r>
                        <a:rPr lang="en-US" sz="1600" b="0">
                          <a:solidFill>
                            <a:schemeClr val="tx1"/>
                          </a:solidFill>
                          <a:latin typeface="Poppins" panose="00000500000000000000" pitchFamily="2" charset="0"/>
                          <a:cs typeface="Poppins" panose="00000500000000000000" pitchFamily="2" charset="0"/>
                        </a:rPr>
                        <a:t>Multiple studies, including KEYNOTE-158</a:t>
                      </a:r>
                      <a:endParaRPr lang="en-US" sz="16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549209291"/>
                  </a:ext>
                </a:extLst>
              </a:tr>
              <a:tr h="1003048">
                <a:tc>
                  <a:txBody>
                    <a:bodyPr/>
                    <a:lstStyle/>
                    <a:p>
                      <a:r>
                        <a:rPr lang="en-US" sz="1600" b="0">
                          <a:solidFill>
                            <a:schemeClr val="tx1"/>
                          </a:solidFill>
                          <a:latin typeface="Poppins" panose="00000500000000000000" pitchFamily="2" charset="0"/>
                          <a:cs typeface="Poppins" panose="00000500000000000000" pitchFamily="2" charset="0"/>
                        </a:rPr>
                        <a:t>Nivolumab ± ipilimumab</a:t>
                      </a:r>
                      <a:endParaRPr lang="en-US" sz="16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a:solidFill>
                            <a:schemeClr val="tx1"/>
                          </a:solidFill>
                          <a:latin typeface="Poppins" panose="00000500000000000000" pitchFamily="2" charset="0"/>
                          <a:cs typeface="Poppins" panose="00000500000000000000" pitchFamily="2" charset="0"/>
                        </a:rPr>
                        <a:t>Subsequent therapy for previously treated patients with MSI-H/dMMR solid tumors who have progressed after initial chemotherapy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a:solidFill>
                            <a:schemeClr val="tx1"/>
                          </a:solidFill>
                          <a:latin typeface="Poppins" panose="00000500000000000000" pitchFamily="2" charset="0"/>
                          <a:ea typeface="+mn-ea"/>
                          <a:cs typeface="Poppins" panose="00000500000000000000" pitchFamily="2" charset="0"/>
                        </a:rPr>
                        <a:t>Treatment of adults and pediatric patients 12 yr of age or older with unresectable or MSI-H or mismatch repair deficient dMMR CRC</a:t>
                      </a:r>
                      <a:endParaRPr lang="en-US" sz="1600" b="0" kern="1200" dirty="0">
                        <a:solidFill>
                          <a:schemeClr val="tx1"/>
                        </a:solidFill>
                        <a:latin typeface="Poppins" panose="00000500000000000000" pitchFamily="2" charset="0"/>
                        <a:ea typeface="+mn-ea"/>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600" b="0">
                          <a:solidFill>
                            <a:schemeClr val="tx1"/>
                          </a:solidFill>
                          <a:latin typeface="Poppins" panose="00000500000000000000" pitchFamily="2" charset="0"/>
                          <a:cs typeface="Poppins" panose="00000500000000000000" pitchFamily="2" charset="0"/>
                        </a:rPr>
                        <a:t>CheckMate-142</a:t>
                      </a:r>
                    </a:p>
                    <a:p>
                      <a:endParaRPr lang="en-US" sz="1600" b="0">
                        <a:solidFill>
                          <a:schemeClr val="tx1"/>
                        </a:solidFill>
                        <a:latin typeface="Poppins" panose="00000500000000000000" pitchFamily="2" charset="0"/>
                        <a:cs typeface="Poppins" panose="00000500000000000000" pitchFamily="2" charset="0"/>
                      </a:endParaRPr>
                    </a:p>
                    <a:p>
                      <a:r>
                        <a:rPr lang="en-US" sz="1600" b="0">
                          <a:solidFill>
                            <a:schemeClr val="tx1"/>
                          </a:solidFill>
                          <a:latin typeface="Poppins" panose="00000500000000000000" pitchFamily="2" charset="0"/>
                          <a:cs typeface="Poppins" panose="00000500000000000000" pitchFamily="2" charset="0"/>
                        </a:rPr>
                        <a:t>CheckMate-8HW</a:t>
                      </a:r>
                      <a:endParaRPr lang="en-US" sz="16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04482415"/>
                  </a:ext>
                </a:extLst>
              </a:tr>
              <a:tr h="553689">
                <a:tc>
                  <a:txBody>
                    <a:bodyPr/>
                    <a:lstStyle/>
                    <a:p>
                      <a:r>
                        <a:rPr lang="en-US" sz="1600" b="0">
                          <a:solidFill>
                            <a:schemeClr val="tx1"/>
                          </a:solidFill>
                          <a:latin typeface="Poppins" panose="00000500000000000000" pitchFamily="2" charset="0"/>
                          <a:cs typeface="Poppins" panose="00000500000000000000" pitchFamily="2" charset="0"/>
                        </a:rPr>
                        <a:t>Dostarlimab</a:t>
                      </a:r>
                      <a:endParaRPr lang="en-US" sz="16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latin typeface="Poppins" panose="00000500000000000000" pitchFamily="2" charset="0"/>
                          <a:cs typeface="Poppins" panose="00000500000000000000" pitchFamily="2" charset="0"/>
                        </a:rPr>
                        <a:t>Accelerated approval: subsequent therapy for previously treated patients with dMMR solid tumors who</a:t>
                      </a:r>
                      <a:r>
                        <a:rPr lang="en-US" sz="1600" b="0" baseline="0">
                          <a:solidFill>
                            <a:schemeClr val="tx1"/>
                          </a:solidFill>
                          <a:latin typeface="Poppins" panose="00000500000000000000" pitchFamily="2" charset="0"/>
                          <a:cs typeface="Poppins" panose="00000500000000000000" pitchFamily="2" charset="0"/>
                        </a:rPr>
                        <a:t> progress on or after treatment and have no other acceptable options</a:t>
                      </a:r>
                      <a:endParaRPr lang="en-US" sz="16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r>
                        <a:rPr lang="en-US" sz="1600" b="0">
                          <a:solidFill>
                            <a:schemeClr val="tx1"/>
                          </a:solidFill>
                          <a:latin typeface="Poppins" panose="00000500000000000000" pitchFamily="2" charset="0"/>
                          <a:cs typeface="Poppins" panose="00000500000000000000" pitchFamily="2" charset="0"/>
                        </a:rPr>
                        <a:t>GARNET</a:t>
                      </a:r>
                      <a:r>
                        <a:rPr lang="en-US" sz="1600" b="0" baseline="0">
                          <a:solidFill>
                            <a:schemeClr val="tx1"/>
                          </a:solidFill>
                          <a:latin typeface="Poppins" panose="00000500000000000000" pitchFamily="2" charset="0"/>
                          <a:cs typeface="Poppins" panose="00000500000000000000" pitchFamily="2" charset="0"/>
                        </a:rPr>
                        <a:t> phase I</a:t>
                      </a:r>
                    </a:p>
                    <a:p>
                      <a:r>
                        <a:rPr lang="en-US" sz="1600" b="0" baseline="0">
                          <a:solidFill>
                            <a:schemeClr val="tx1"/>
                          </a:solidFill>
                          <a:latin typeface="Poppins" panose="00000500000000000000" pitchFamily="2" charset="0"/>
                          <a:cs typeface="Poppins" panose="00000500000000000000" pitchFamily="2" charset="0"/>
                        </a:rPr>
                        <a:t>(basket trial)</a:t>
                      </a:r>
                      <a:endParaRPr lang="en-US" sz="1600" b="0" dirty="0">
                        <a:solidFill>
                          <a:schemeClr val="tx1"/>
                        </a:solidFill>
                        <a:latin typeface="Poppins" panose="00000500000000000000" pitchFamily="2"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183950228"/>
                  </a:ext>
                </a:extLst>
              </a:tr>
            </a:tbl>
          </a:graphicData>
        </a:graphic>
      </p:graphicFrame>
    </p:spTree>
    <p:extLst>
      <p:ext uri="{BB962C8B-B14F-4D97-AF65-F5344CB8AC3E}">
        <p14:creationId xmlns:p14="http://schemas.microsoft.com/office/powerpoint/2010/main" val="19081578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F5916-897E-BB16-DDC2-217CB85D3432}"/>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84C67347-F95B-6BBA-00F9-822892325638}"/>
              </a:ext>
            </a:extLst>
          </p:cNvPr>
          <p:cNvSpPr>
            <a:spLocks noGrp="1" noChangeArrowheads="1"/>
          </p:cNvSpPr>
          <p:nvPr>
            <p:ph type="title"/>
          </p:nvPr>
        </p:nvSpPr>
        <p:spPr>
          <a:xfrm>
            <a:off x="231078" y="188060"/>
            <a:ext cx="11740260" cy="118833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spAutoFit/>
          </a:bodyPr>
          <a:lstStyle/>
          <a:p>
            <a:pPr>
              <a:lnSpc>
                <a:spcPct val="110000"/>
              </a:lnSpc>
              <a:spcBef>
                <a:spcPts val="0"/>
              </a:spcBef>
              <a:tabLst>
                <a:tab pos="460375" algn="l"/>
              </a:tabLst>
            </a:pPr>
            <a:r>
              <a:rPr lang="en-US" kern="100" dirty="0">
                <a:highlight>
                  <a:srgbClr val="FFFFFF"/>
                </a:highlight>
                <a:ea typeface="Calibri" panose="020F0502020204030204" pitchFamily="34" charset="0"/>
              </a:rPr>
              <a:t>Assessment and Understanding of Pseudo Progression While on an ICI</a:t>
            </a:r>
            <a:endParaRPr lang="en-US" altLang="en-US" kern="100" dirty="0">
              <a:highlight>
                <a:srgbClr val="FFFFFF"/>
              </a:highlight>
              <a:ea typeface="Calibri" panose="020F0502020204030204" pitchFamily="34" charset="0"/>
            </a:endParaRPr>
          </a:p>
        </p:txBody>
      </p:sp>
      <p:sp>
        <p:nvSpPr>
          <p:cNvPr id="6" name="Rectangle 3">
            <a:extLst>
              <a:ext uri="{FF2B5EF4-FFF2-40B4-BE49-F238E27FC236}">
                <a16:creationId xmlns:a16="http://schemas.microsoft.com/office/drawing/2014/main" id="{3FED833E-94C5-D175-5F15-EA2304623D44}"/>
              </a:ext>
            </a:extLst>
          </p:cNvPr>
          <p:cNvSpPr>
            <a:spLocks noGrp="1" noChangeArrowheads="1"/>
          </p:cNvSpPr>
          <p:nvPr>
            <p:ph idx="1"/>
          </p:nvPr>
        </p:nvSpPr>
        <p:spPr>
          <a:xfrm>
            <a:off x="231078" y="1335023"/>
            <a:ext cx="6092720" cy="4754880"/>
          </a:xfrm>
        </p:spPr>
        <p:txBody>
          <a:bodyPr rtlCol="0">
            <a:normAutofit/>
          </a:bodyPr>
          <a:lstStyle/>
          <a:p>
            <a:pPr lvl="0"/>
            <a:r>
              <a:rPr lang="en-US" dirty="0"/>
              <a:t>Pseudoprogression is an uncommon (up to 10%) yet possible phenomenon with ICIs</a:t>
            </a:r>
          </a:p>
          <a:p>
            <a:pPr lvl="2"/>
            <a:r>
              <a:rPr lang="en-US" dirty="0"/>
              <a:t>Tumors temporarily enlarge due to immune cell infiltration before shrinking</a:t>
            </a:r>
          </a:p>
          <a:p>
            <a:pPr lvl="2"/>
            <a:r>
              <a:rPr lang="en-US" dirty="0"/>
              <a:t>Can distinguish pseudoprogression from true progression using short-interval (4-6 wk) radiologic reassessment </a:t>
            </a:r>
          </a:p>
          <a:p>
            <a:pPr lvl="2"/>
            <a:r>
              <a:rPr lang="en-US" dirty="0"/>
              <a:t>Monitor patient for symptoms but may continue tx in patients who are stable and based on iRECIST criteria</a:t>
            </a:r>
            <a:endParaRPr lang="en-US" sz="2000" dirty="0"/>
          </a:p>
        </p:txBody>
      </p:sp>
      <p:sp>
        <p:nvSpPr>
          <p:cNvPr id="12" name="Content Placeholder 11">
            <a:extLst>
              <a:ext uri="{FF2B5EF4-FFF2-40B4-BE49-F238E27FC236}">
                <a16:creationId xmlns:a16="http://schemas.microsoft.com/office/drawing/2014/main" id="{6A04A4C8-FDE8-9353-734E-5FFF60FF9311}"/>
              </a:ext>
            </a:extLst>
          </p:cNvPr>
          <p:cNvSpPr>
            <a:spLocks noGrp="1"/>
          </p:cNvSpPr>
          <p:nvPr>
            <p:ph sz="quarter" idx="10"/>
          </p:nvPr>
        </p:nvSpPr>
        <p:spPr/>
        <p:txBody>
          <a:bodyPr/>
          <a:lstStyle/>
          <a:p>
            <a:pPr algn="ctr"/>
            <a:r>
              <a:rPr lang="en-US" dirty="0"/>
              <a:t>Gonugunta. J Med Case Rep. 2022;16:289. CC BY 4.0. </a:t>
            </a:r>
          </a:p>
        </p:txBody>
      </p:sp>
      <p:sp>
        <p:nvSpPr>
          <p:cNvPr id="2" name="Content Placeholder 3">
            <a:extLst>
              <a:ext uri="{FF2B5EF4-FFF2-40B4-BE49-F238E27FC236}">
                <a16:creationId xmlns:a16="http://schemas.microsoft.com/office/drawing/2014/main" id="{ACBF9B2C-10A7-2CF3-E959-77EB82465EA8}"/>
              </a:ext>
            </a:extLst>
          </p:cNvPr>
          <p:cNvSpPr txBox="1">
            <a:spLocks/>
          </p:cNvSpPr>
          <p:nvPr/>
        </p:nvSpPr>
        <p:spPr>
          <a:xfrm>
            <a:off x="7746504" y="3250763"/>
            <a:ext cx="3174552" cy="588623"/>
          </a:xfrm>
          <a:prstGeom prst="rect">
            <a:avLst/>
          </a:prstGeom>
        </p:spPr>
        <p:txBody>
          <a:bodyPr vert="horz" lIns="0" tIns="0" rIns="0" bIns="0" rtlCol="0">
            <a:noAutofit/>
          </a:bodyPr>
          <a:lstStyle>
            <a:lvl1pPr marL="342900" indent="-342900" algn="l" defTabSz="914400" rtl="0" eaLnBrk="1" latinLnBrk="0" hangingPunct="1">
              <a:lnSpc>
                <a:spcPct val="100000"/>
              </a:lnSpc>
              <a:spcBef>
                <a:spcPts val="1000"/>
              </a:spcBef>
              <a:spcAft>
                <a:spcPts val="700"/>
              </a:spcAft>
              <a:buSzPct val="75000"/>
              <a:buFontTx/>
              <a:buBlip>
                <a:blip r:embed="rId3">
                  <a:extLst>
                    <a:ext uri="{96DAC541-7B7A-43D3-8B79-37D633B846F1}">
                      <asvg:svgBlip xmlns:asvg="http://schemas.microsoft.com/office/drawing/2016/SVG/main" r:embed="rId4"/>
                    </a:ext>
                  </a:extLst>
                </a:blip>
              </a:buBlip>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0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00000"/>
              </a:lnSpc>
              <a:spcBef>
                <a:spcPts val="1000"/>
              </a:spcBef>
              <a:spcAft>
                <a:spcPts val="700"/>
              </a:spcAft>
              <a:buFont typeface="Calibri" panose="020F0502020204030204" pitchFamily="34" charset="0"/>
              <a:buChar char="─"/>
              <a:defRPr lang="en-US" sz="2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10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Tx/>
              <a:buNone/>
            </a:pPr>
            <a:r>
              <a:rPr lang="en-US" dirty="0"/>
              <a:t>Image Not Available For Distribution</a:t>
            </a:r>
          </a:p>
        </p:txBody>
      </p:sp>
      <p:sp>
        <p:nvSpPr>
          <p:cNvPr id="3" name="Rectangle 2">
            <a:extLst>
              <a:ext uri="{FF2B5EF4-FFF2-40B4-BE49-F238E27FC236}">
                <a16:creationId xmlns:a16="http://schemas.microsoft.com/office/drawing/2014/main" id="{E2097B0B-CA42-700E-A610-39E207BF8B78}"/>
              </a:ext>
            </a:extLst>
          </p:cNvPr>
          <p:cNvSpPr/>
          <p:nvPr/>
        </p:nvSpPr>
        <p:spPr>
          <a:xfrm>
            <a:off x="6696222" y="1376399"/>
            <a:ext cx="5275116" cy="4389120"/>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39843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A4B62-5B61-E38D-1D5D-0D50B68956D1}"/>
              </a:ext>
            </a:extLst>
          </p:cNvPr>
          <p:cNvSpPr>
            <a:spLocks noGrp="1"/>
          </p:cNvSpPr>
          <p:nvPr>
            <p:ph type="title"/>
          </p:nvPr>
        </p:nvSpPr>
        <p:spPr>
          <a:xfrm>
            <a:off x="139636" y="433922"/>
            <a:ext cx="11740260" cy="59477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kern="100" dirty="0">
                <a:highlight>
                  <a:srgbClr val="FFFFFF"/>
                </a:highlight>
                <a:ea typeface="Calibri" panose="020F0502020204030204" pitchFamily="34" charset="0"/>
              </a:rPr>
              <a:t>Pseudo Progression Examples in and Skin Cancer</a:t>
            </a:r>
          </a:p>
        </p:txBody>
      </p:sp>
      <p:sp>
        <p:nvSpPr>
          <p:cNvPr id="4" name="Content Placeholder 3">
            <a:extLst>
              <a:ext uri="{FF2B5EF4-FFF2-40B4-BE49-F238E27FC236}">
                <a16:creationId xmlns:a16="http://schemas.microsoft.com/office/drawing/2014/main" id="{B3FEF751-6851-F662-1174-935A920BF0C6}"/>
              </a:ext>
            </a:extLst>
          </p:cNvPr>
          <p:cNvSpPr>
            <a:spLocks noGrp="1"/>
          </p:cNvSpPr>
          <p:nvPr>
            <p:ph sz="quarter" idx="13"/>
          </p:nvPr>
        </p:nvSpPr>
        <p:spPr>
          <a:xfrm>
            <a:off x="2784300" y="1409999"/>
            <a:ext cx="5274257" cy="588623"/>
          </a:xfrm>
        </p:spPr>
        <p:txBody>
          <a:bodyPr/>
          <a:lstStyle/>
          <a:p>
            <a:pPr marL="0" indent="0" algn="ctr">
              <a:buNone/>
            </a:pPr>
            <a:r>
              <a:rPr lang="en-US"/>
              <a:t>Skin Cancer (Liver Metastases)</a:t>
            </a:r>
          </a:p>
        </p:txBody>
      </p:sp>
      <p:sp>
        <p:nvSpPr>
          <p:cNvPr id="3" name="Content Placeholder 3">
            <a:extLst>
              <a:ext uri="{FF2B5EF4-FFF2-40B4-BE49-F238E27FC236}">
                <a16:creationId xmlns:a16="http://schemas.microsoft.com/office/drawing/2014/main" id="{E0B540C6-F58F-C1B6-C7DB-09D158E1AF60}"/>
              </a:ext>
            </a:extLst>
          </p:cNvPr>
          <p:cNvSpPr txBox="1">
            <a:spLocks/>
          </p:cNvSpPr>
          <p:nvPr/>
        </p:nvSpPr>
        <p:spPr>
          <a:xfrm>
            <a:off x="2784300" y="3429000"/>
            <a:ext cx="5274257" cy="588623"/>
          </a:xfrm>
          <a:prstGeom prst="rect">
            <a:avLst/>
          </a:prstGeom>
        </p:spPr>
        <p:txBody>
          <a:bodyPr vert="horz" lIns="0" tIns="0" rIns="0" bIns="0" rtlCol="0">
            <a:noAutofit/>
          </a:bodyPr>
          <a:lstStyle>
            <a:lvl1pPr marL="342900" indent="-342900" algn="l" defTabSz="914400" rtl="0" eaLnBrk="1" latinLnBrk="0" hangingPunct="1">
              <a:lnSpc>
                <a:spcPct val="100000"/>
              </a:lnSpc>
              <a:spcBef>
                <a:spcPts val="1000"/>
              </a:spcBef>
              <a:spcAft>
                <a:spcPts val="700"/>
              </a:spcAft>
              <a:buSzPct val="75000"/>
              <a:buFontTx/>
              <a:buBlip>
                <a:blip r:embed="rId3">
                  <a:extLst>
                    <a:ext uri="{96DAC541-7B7A-43D3-8B79-37D633B846F1}">
                      <asvg:svgBlip xmlns:asvg="http://schemas.microsoft.com/office/drawing/2016/SVG/main" r:embed="rId4"/>
                    </a:ext>
                  </a:extLst>
                </a:blip>
              </a:buBlip>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0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00000"/>
              </a:lnSpc>
              <a:spcBef>
                <a:spcPts val="1000"/>
              </a:spcBef>
              <a:spcAft>
                <a:spcPts val="700"/>
              </a:spcAft>
              <a:buFont typeface="Calibri" panose="020F0502020204030204" pitchFamily="34" charset="0"/>
              <a:buChar char="─"/>
              <a:defRPr lang="en-US" sz="2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10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Tx/>
              <a:buNone/>
            </a:pPr>
            <a:r>
              <a:rPr lang="en-US" dirty="0"/>
              <a:t>Image Not Available For Distribution</a:t>
            </a:r>
          </a:p>
        </p:txBody>
      </p:sp>
      <p:sp>
        <p:nvSpPr>
          <p:cNvPr id="8" name="Rectangle 7">
            <a:extLst>
              <a:ext uri="{FF2B5EF4-FFF2-40B4-BE49-F238E27FC236}">
                <a16:creationId xmlns:a16="http://schemas.microsoft.com/office/drawing/2014/main" id="{19DFC768-54F5-7D87-8C07-1F269E0CC66C}"/>
              </a:ext>
            </a:extLst>
          </p:cNvPr>
          <p:cNvSpPr/>
          <p:nvPr/>
        </p:nvSpPr>
        <p:spPr>
          <a:xfrm>
            <a:off x="1195754" y="1842868"/>
            <a:ext cx="8764172" cy="4389120"/>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99436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2">
            <a:extLst>
              <a:ext uri="{FF2B5EF4-FFF2-40B4-BE49-F238E27FC236}">
                <a16:creationId xmlns:a16="http://schemas.microsoft.com/office/drawing/2014/main" id="{CA28C53D-0935-8ABD-ECB2-5A39F75C0C67}"/>
              </a:ext>
            </a:extLst>
          </p:cNvPr>
          <p:cNvSpPr txBox="1">
            <a:spLocks/>
          </p:cNvSpPr>
          <p:nvPr/>
        </p:nvSpPr>
        <p:spPr bwMode="auto">
          <a:xfrm>
            <a:off x="231078" y="1510730"/>
            <a:ext cx="5864922" cy="2223070"/>
          </a:xfrm>
          <a:prstGeom prst="rect">
            <a:avLst/>
          </a:prstGeom>
          <a:solidFill>
            <a:schemeClr val="accent1">
              <a:lumMod val="20000"/>
              <a:lumOff val="80000"/>
            </a:schemeClr>
          </a:solidFill>
          <a:ln>
            <a:noFill/>
          </a:ln>
        </p:spPr>
        <p:txBody>
          <a:bodyPr vert="horz" wrap="square" lIns="91440" tIns="91440" rIns="91440" bIns="9144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800" b="1" i="0" u="none" strike="noStrike" kern="0" cap="none" spc="0" normalizeH="0" baseline="0" noProof="0" dirty="0">
                <a:ln>
                  <a:noFill/>
                </a:ln>
                <a:solidFill>
                  <a:srgbClr val="E1471D"/>
                </a:solidFill>
                <a:effectLst/>
                <a:uLnTx/>
                <a:uFillTx/>
                <a:latin typeface="Poppins" panose="00000500000000000000" pitchFamily="2" charset="0"/>
                <a:cs typeface="Poppins" panose="00000500000000000000" pitchFamily="2" charset="0"/>
              </a:rPr>
              <a:t>Autoimmune disease present</a:t>
            </a:r>
            <a:r>
              <a:rPr kumimoji="0" lang="en-US" sz="1800" b="1" i="0" u="none" strike="noStrike" kern="0" cap="none" spc="0" normalizeH="0" baseline="30000" noProof="0" dirty="0">
                <a:ln>
                  <a:noFill/>
                </a:ln>
                <a:solidFill>
                  <a:srgbClr val="E1471D"/>
                </a:solidFill>
                <a:effectLst/>
                <a:uLnTx/>
                <a:uFillTx/>
                <a:latin typeface="Poppins" panose="00000500000000000000" pitchFamily="2" charset="0"/>
                <a:cs typeface="Poppins" panose="00000500000000000000" pitchFamily="2" charset="0"/>
              </a:rPr>
              <a:t>1-3</a:t>
            </a:r>
          </a:p>
          <a:p>
            <a:pPr marR="0" lvl="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Often excluded from clinical trials</a:t>
            </a:r>
          </a:p>
          <a:p>
            <a:pPr marR="0" lvl="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18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Risk of flares: </a:t>
            </a: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~30%-42%</a:t>
            </a:r>
          </a:p>
          <a:p>
            <a:pPr marR="0" lvl="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18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New adverse effects:</a:t>
            </a: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 33%-42%</a:t>
            </a:r>
          </a:p>
          <a:p>
            <a:pPr marR="0" lvl="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Patients with rheumatologic, dermatologic, or gastrointestinal (eg, IBD) disorders may be at higher risk for flares than those with endocrine or neurologic conditions</a:t>
            </a:r>
          </a:p>
          <a:p>
            <a:pPr marL="342900" marR="0" lvl="0" indent="-34290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17" name="Content Placeholder 3">
            <a:extLst>
              <a:ext uri="{FF2B5EF4-FFF2-40B4-BE49-F238E27FC236}">
                <a16:creationId xmlns:a16="http://schemas.microsoft.com/office/drawing/2014/main" id="{B019469E-1BC7-9F8E-9291-7851F716FF94}"/>
              </a:ext>
            </a:extLst>
          </p:cNvPr>
          <p:cNvSpPr txBox="1">
            <a:spLocks/>
          </p:cNvSpPr>
          <p:nvPr/>
        </p:nvSpPr>
        <p:spPr bwMode="auto">
          <a:xfrm>
            <a:off x="6351562" y="1510730"/>
            <a:ext cx="5609359" cy="2216145"/>
          </a:xfrm>
          <a:prstGeom prst="rect">
            <a:avLst/>
          </a:prstGeom>
          <a:solidFill>
            <a:schemeClr val="accent3">
              <a:lumMod val="20000"/>
              <a:lumOff val="80000"/>
            </a:schemeClr>
          </a:solidFill>
          <a:ln>
            <a:noFill/>
          </a:ln>
        </p:spPr>
        <p:txBody>
          <a:bodyPr vert="horz" wrap="square" lIns="91440" tIns="91440" rIns="91440" bIns="9144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800" b="1" i="0" u="none" strike="noStrike" kern="0" cap="none" spc="0" normalizeH="0" baseline="0" noProof="0" dirty="0">
                <a:ln>
                  <a:noFill/>
                </a:ln>
                <a:solidFill>
                  <a:srgbClr val="240589"/>
                </a:solidFill>
                <a:effectLst/>
                <a:uLnTx/>
                <a:uFillTx/>
                <a:latin typeface="Poppins" panose="00000500000000000000" pitchFamily="2" charset="0"/>
                <a:cs typeface="Poppins" panose="00000500000000000000" pitchFamily="2" charset="0"/>
              </a:rPr>
              <a:t>CNS disease present</a:t>
            </a:r>
            <a:r>
              <a:rPr kumimoji="0" lang="en-US" sz="1800" b="1" i="0" u="none" strike="noStrike" kern="0" cap="none" spc="0" normalizeH="0" baseline="30000" noProof="0" dirty="0">
                <a:ln>
                  <a:noFill/>
                </a:ln>
                <a:solidFill>
                  <a:srgbClr val="240589"/>
                </a:solidFill>
                <a:effectLst/>
                <a:uLnTx/>
                <a:uFillTx/>
                <a:latin typeface="Poppins" panose="00000500000000000000" pitchFamily="2" charset="0"/>
                <a:cs typeface="Poppins" panose="00000500000000000000" pitchFamily="2" charset="0"/>
              </a:rPr>
              <a:t>4,5</a:t>
            </a:r>
          </a:p>
          <a:p>
            <a:pPr marR="0" lvl="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Intracranial activity observed with both single-agent and dual immunotherapy</a:t>
            </a:r>
          </a:p>
          <a:p>
            <a:pPr marR="0" lvl="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Intracranial response rates: ~5%-55%</a:t>
            </a:r>
          </a:p>
          <a:p>
            <a:pPr marR="0" lvl="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Asymptomatic brain metastases not requiring corticosteroids often derive the most benefit</a:t>
            </a:r>
          </a:p>
        </p:txBody>
      </p:sp>
      <p:sp>
        <p:nvSpPr>
          <p:cNvPr id="18" name="Content Placeholder 3">
            <a:extLst>
              <a:ext uri="{FF2B5EF4-FFF2-40B4-BE49-F238E27FC236}">
                <a16:creationId xmlns:a16="http://schemas.microsoft.com/office/drawing/2014/main" id="{720D665F-F6C1-CADE-4CE8-C7B5005F5ACD}"/>
              </a:ext>
            </a:extLst>
          </p:cNvPr>
          <p:cNvSpPr txBox="1">
            <a:spLocks/>
          </p:cNvSpPr>
          <p:nvPr/>
        </p:nvSpPr>
        <p:spPr bwMode="auto">
          <a:xfrm>
            <a:off x="2761098" y="3958859"/>
            <a:ext cx="6983072" cy="1999688"/>
          </a:xfrm>
          <a:prstGeom prst="rect">
            <a:avLst/>
          </a:prstGeom>
          <a:solidFill>
            <a:srgbClr val="D0F0EE"/>
          </a:solidFill>
          <a:ln>
            <a:noFill/>
          </a:ln>
        </p:spPr>
        <p:txBody>
          <a:bodyPr vert="horz" wrap="square" lIns="91440" tIns="91440" rIns="91440" bIns="9144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800" b="1" i="0" u="none" strike="noStrike" kern="0" cap="none" spc="0" normalizeH="0" baseline="0" noProof="0" dirty="0">
                <a:ln>
                  <a:noFill/>
                </a:ln>
                <a:solidFill>
                  <a:schemeClr val="accent4"/>
                </a:solidFill>
                <a:effectLst/>
                <a:uLnTx/>
                <a:uFillTx/>
                <a:latin typeface="Poppins" panose="00000500000000000000" pitchFamily="2" charset="0"/>
                <a:cs typeface="Poppins" panose="00000500000000000000" pitchFamily="2" charset="0"/>
              </a:rPr>
              <a:t>Liver disease present</a:t>
            </a:r>
            <a:r>
              <a:rPr kumimoji="0" lang="en-US" sz="1800" b="1" i="0" u="none" strike="noStrike" kern="0" cap="none" spc="0" normalizeH="0" baseline="30000" noProof="0" dirty="0">
                <a:ln>
                  <a:noFill/>
                </a:ln>
                <a:solidFill>
                  <a:schemeClr val="accent4"/>
                </a:solidFill>
                <a:effectLst/>
                <a:uLnTx/>
                <a:uFillTx/>
                <a:latin typeface="Poppins" panose="00000500000000000000" pitchFamily="2" charset="0"/>
                <a:cs typeface="Poppins" panose="00000500000000000000" pitchFamily="2" charset="0"/>
              </a:rPr>
              <a:t>6-8</a:t>
            </a:r>
          </a:p>
          <a:p>
            <a:pPr marR="0" lvl="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Patients with liver disease were often excluded from clinical trials of ICIs</a:t>
            </a:r>
          </a:p>
          <a:p>
            <a:pPr marR="0" lvl="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Safety profile is similar vs patients without liver disease (ie, HBV and HCV)</a:t>
            </a:r>
          </a:p>
          <a:p>
            <a:pPr marR="0" lvl="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ICI treatment is safe and efficacious in patients with liver disease</a:t>
            </a:r>
          </a:p>
          <a:p>
            <a:pPr marR="0" lvl="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endParaRPr kumimoji="0" lang="en-US" sz="18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18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2" name="Title 1">
            <a:extLst>
              <a:ext uri="{FF2B5EF4-FFF2-40B4-BE49-F238E27FC236}">
                <a16:creationId xmlns:a16="http://schemas.microsoft.com/office/drawing/2014/main" id="{D49A95D3-997C-BCEA-850D-9BA419916F0E}"/>
              </a:ext>
            </a:extLst>
          </p:cNvPr>
          <p:cNvSpPr>
            <a:spLocks noGrp="1"/>
          </p:cNvSpPr>
          <p:nvPr>
            <p:ph type="title"/>
          </p:nvPr>
        </p:nvSpPr>
        <p:spPr>
          <a:xfrm>
            <a:off x="231078" y="531006"/>
            <a:ext cx="11740260" cy="502445"/>
          </a:xfrm>
        </p:spPr>
        <p:txBody>
          <a:bodyPr/>
          <a:lstStyle/>
          <a:p>
            <a:r>
              <a:rPr lang="en-US" dirty="0"/>
              <a:t>Role of ICIs in Special Populations</a:t>
            </a:r>
          </a:p>
        </p:txBody>
      </p:sp>
      <p:sp>
        <p:nvSpPr>
          <p:cNvPr id="4" name="Content Placeholder 3">
            <a:extLst>
              <a:ext uri="{FF2B5EF4-FFF2-40B4-BE49-F238E27FC236}">
                <a16:creationId xmlns:a16="http://schemas.microsoft.com/office/drawing/2014/main" id="{75F24CA9-7438-6A0B-5409-5059EB679063}"/>
              </a:ext>
            </a:extLst>
          </p:cNvPr>
          <p:cNvSpPr>
            <a:spLocks noGrp="1"/>
          </p:cNvSpPr>
          <p:nvPr>
            <p:ph sz="quarter" idx="10"/>
          </p:nvPr>
        </p:nvSpPr>
        <p:spPr/>
        <p:txBody>
          <a:bodyPr/>
          <a:lstStyle/>
          <a:p>
            <a:r>
              <a:rPr lang="en-US" dirty="0"/>
              <a:t>1. dailynews.ascopubs.org. 2. www.cancer.gov. 3. Rakshit. J Thorac Dis. 2020;12:7032. 4. Caponnetto. Cancer Immunol Immunother. 2018;67:703. 5. Kamath. Front Oncol. 2018;8:414. 6. da Fonseca. JCO Glob Oncol. 2025;11:e2500128. 7. Rimassa. </a:t>
            </a:r>
            <a:br>
              <a:rPr lang="en-US" dirty="0"/>
            </a:br>
            <a:r>
              <a:rPr lang="en-US" dirty="0"/>
              <a:t>J Hepatol. 2025;83:899. 8. Alkrekshi. Oncologist. 2021;26[Epub].</a:t>
            </a:r>
          </a:p>
        </p:txBody>
      </p:sp>
    </p:spTree>
    <p:extLst>
      <p:ext uri="{BB962C8B-B14F-4D97-AF65-F5344CB8AC3E}">
        <p14:creationId xmlns:p14="http://schemas.microsoft.com/office/powerpoint/2010/main" val="19311522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405D9-668D-84F4-63ED-85B56F91D6C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C32CDE4-6E29-F8A6-6DE5-9E1F1906DFB0}"/>
              </a:ext>
            </a:extLst>
          </p:cNvPr>
          <p:cNvSpPr>
            <a:spLocks noGrp="1"/>
          </p:cNvSpPr>
          <p:nvPr>
            <p:ph type="title"/>
          </p:nvPr>
        </p:nvSpPr>
        <p:spPr>
          <a:xfrm>
            <a:off x="228600" y="1601674"/>
            <a:ext cx="11118850" cy="1667123"/>
          </a:xfrm>
        </p:spPr>
        <p:txBody>
          <a:bodyPr/>
          <a:lstStyle/>
          <a:p>
            <a:r>
              <a:rPr lang="en-US" dirty="0"/>
              <a:t>Assessing and Managing irAEs Associated With Immunotherapy Combination Regimens in Solid Tumors</a:t>
            </a:r>
          </a:p>
        </p:txBody>
      </p:sp>
    </p:spTree>
    <p:extLst>
      <p:ext uri="{BB962C8B-B14F-4D97-AF65-F5344CB8AC3E}">
        <p14:creationId xmlns:p14="http://schemas.microsoft.com/office/powerpoint/2010/main" val="38186266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9DF23-3A3F-2962-9737-6D8979ED15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B0D021-F2ED-9DDF-65D5-995787F672EB}"/>
              </a:ext>
            </a:extLst>
          </p:cNvPr>
          <p:cNvSpPr>
            <a:spLocks noGrp="1"/>
          </p:cNvSpPr>
          <p:nvPr>
            <p:ph idx="1"/>
          </p:nvPr>
        </p:nvSpPr>
        <p:spPr>
          <a:xfrm>
            <a:off x="231078" y="1579294"/>
            <a:ext cx="5644122" cy="4511396"/>
          </a:xfrm>
        </p:spPr>
        <p:txBody>
          <a:bodyPr/>
          <a:lstStyle/>
          <a:p>
            <a:r>
              <a:rPr lang="en-US" dirty="0"/>
              <a:t>Immunotherapies present with a novel spectrum of AEs that differ in important ways from those associated with chemotherapy and targeted agents</a:t>
            </a:r>
          </a:p>
          <a:p>
            <a:pPr lvl="2"/>
            <a:r>
              <a:rPr lang="en-US" dirty="0"/>
              <a:t>Immune-related AEs or immune-mediated AEs </a:t>
            </a:r>
          </a:p>
          <a:p>
            <a:pPr lvl="2"/>
            <a:r>
              <a:rPr lang="en-US" dirty="0"/>
              <a:t>Occur through an imbalance of tolerance and drug-induced immunity</a:t>
            </a:r>
          </a:p>
        </p:txBody>
      </p:sp>
      <p:sp>
        <p:nvSpPr>
          <p:cNvPr id="59" name="Text Box 11">
            <a:extLst>
              <a:ext uri="{FF2B5EF4-FFF2-40B4-BE49-F238E27FC236}">
                <a16:creationId xmlns:a16="http://schemas.microsoft.com/office/drawing/2014/main" id="{74834B3E-3B22-0C0D-3E5E-575BCB353A40}"/>
              </a:ext>
            </a:extLst>
          </p:cNvPr>
          <p:cNvSpPr txBox="1">
            <a:spLocks noChangeArrowheads="1"/>
          </p:cNvSpPr>
          <p:nvPr/>
        </p:nvSpPr>
        <p:spPr bwMode="auto">
          <a:xfrm>
            <a:off x="1915082" y="6440459"/>
            <a:ext cx="708803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spAutoFit/>
          </a:bodyPr>
          <a:lstStyle>
            <a:defPPr>
              <a:defRPr lang="en-US"/>
            </a:defPPr>
            <a:lvl1pPr indent="0" algn="ctr" fontAlgn="auto">
              <a:lnSpc>
                <a:spcPct val="100000"/>
              </a:lnSpc>
              <a:spcBef>
                <a:spcPts val="0"/>
              </a:spcBef>
              <a:spcAft>
                <a:spcPts val="0"/>
              </a:spcAft>
              <a:buClrTx/>
              <a:buFontTx/>
              <a:buNone/>
              <a:defRPr sz="1000" spc="-10">
                <a:solidFill>
                  <a:schemeClr val="bg1"/>
                </a:solidFill>
                <a:latin typeface="Poppins" panose="00000500000000000000" pitchFamily="2" charset="0"/>
                <a:cs typeface="Poppins" panose="00000500000000000000" pitchFamily="2" charset="0"/>
              </a:defRPr>
            </a:lvl1pPr>
            <a:lvl2pPr marL="742950" indent="-285750" fontAlgn="base">
              <a:lnSpc>
                <a:spcPct val="90000"/>
              </a:lnSpc>
              <a:spcBef>
                <a:spcPts val="1000"/>
              </a:spcBef>
              <a:spcAft>
                <a:spcPts val="700"/>
              </a:spcAft>
              <a:buClr>
                <a:schemeClr val="bg1"/>
              </a:buClr>
              <a:buFont typeface="Arial" panose="020B0604020202020204" pitchFamily="34" charset="0"/>
              <a:buChar char="‒"/>
              <a:defRPr sz="1000">
                <a:solidFill>
                  <a:schemeClr val="bg1"/>
                </a:solidFill>
                <a:latin typeface="Calibri" panose="020F0502020204030204" pitchFamily="34" charset="0"/>
              </a:defRPr>
            </a:lvl2pPr>
            <a:lvl3pPr marL="1143000" indent="-228600" fontAlgn="base">
              <a:lnSpc>
                <a:spcPct val="90000"/>
              </a:lnSpc>
              <a:spcBef>
                <a:spcPts val="1000"/>
              </a:spcBef>
              <a:spcAft>
                <a:spcPts val="700"/>
              </a:spcAft>
              <a:buClr>
                <a:schemeClr val="bg1"/>
              </a:buClr>
              <a:buFont typeface="Arial" panose="020B0604020202020204" pitchFamily="34" charset="0"/>
              <a:buChar char="‒"/>
              <a:defRPr sz="1000">
                <a:solidFill>
                  <a:schemeClr val="bg1"/>
                </a:solidFill>
                <a:latin typeface="Calibri" panose="020F0502020204030204" pitchFamily="34" charset="0"/>
              </a:defRPr>
            </a:lvl3pPr>
            <a:lvl4pPr marL="1600200" indent="-228600" fontAlgn="base">
              <a:lnSpc>
                <a:spcPct val="90000"/>
              </a:lnSpc>
              <a:spcBef>
                <a:spcPts val="1000"/>
              </a:spcBef>
              <a:spcAft>
                <a:spcPts val="700"/>
              </a:spcAft>
              <a:buClr>
                <a:schemeClr val="bg1"/>
              </a:buClr>
              <a:buFont typeface="Arial" panose="020B0604020202020204" pitchFamily="34" charset="0"/>
              <a:buChar char="‒"/>
              <a:defRPr sz="1000">
                <a:solidFill>
                  <a:schemeClr val="bg1"/>
                </a:solidFill>
                <a:latin typeface="Calibri" panose="020F0502020204030204" pitchFamily="34" charset="0"/>
              </a:defRPr>
            </a:lvl4pPr>
            <a:lvl5pPr marL="2057400" indent="-228600" fontAlgn="base">
              <a:lnSpc>
                <a:spcPct val="90000"/>
              </a:lnSpc>
              <a:spcBef>
                <a:spcPts val="1000"/>
              </a:spcBef>
              <a:spcAft>
                <a:spcPts val="700"/>
              </a:spcAft>
              <a:buClr>
                <a:schemeClr val="bg1"/>
              </a:buClr>
              <a:buFont typeface="Arial" panose="020B0604020202020204" pitchFamily="34" charset="0"/>
              <a:buChar char="‒"/>
              <a:defRPr sz="1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vl6pPr>
            <a:lvl7pPr marL="2971800" indent="-228600" fontAlgn="base">
              <a:lnSpc>
                <a:spcPct val="90000"/>
              </a:lnSpc>
              <a:spcBef>
                <a:spcPct val="35000"/>
              </a:spcBef>
              <a:spcAft>
                <a:spcPct val="25000"/>
              </a:spcAft>
              <a:buClr>
                <a:schemeClr val="accent2"/>
              </a:buClr>
              <a:buFont typeface="Arial" charset="0"/>
              <a:buChar char="–"/>
              <a:defRPr sz="1400"/>
            </a:lvl7pPr>
            <a:lvl8pPr marL="3429000" indent="-228600" fontAlgn="base">
              <a:lnSpc>
                <a:spcPct val="90000"/>
              </a:lnSpc>
              <a:spcBef>
                <a:spcPct val="35000"/>
              </a:spcBef>
              <a:spcAft>
                <a:spcPct val="25000"/>
              </a:spcAft>
              <a:buClr>
                <a:schemeClr val="accent2"/>
              </a:buClr>
              <a:buFont typeface="Arial" charset="0"/>
              <a:buChar char="–"/>
              <a:defRPr sz="1400"/>
            </a:lvl8pPr>
            <a:lvl9pPr marL="3886200" indent="-228600" fontAlgn="base">
              <a:lnSpc>
                <a:spcPct val="90000"/>
              </a:lnSpc>
              <a:spcBef>
                <a:spcPct val="35000"/>
              </a:spcBef>
              <a:spcAft>
                <a:spcPct val="25000"/>
              </a:spcAft>
              <a:buClr>
                <a:schemeClr val="accent2"/>
              </a:buClr>
              <a:buFont typeface="Arial" charset="0"/>
              <a:buChar char="–"/>
              <a:defRPr sz="1400"/>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000" b="0" i="0" u="none" strike="noStrike" kern="0" cap="none" spc="-10" normalizeH="0" baseline="0" noProof="0" dirty="0">
                <a:ln>
                  <a:noFill/>
                </a:ln>
                <a:solidFill>
                  <a:srgbClr val="000000"/>
                </a:solidFill>
                <a:effectLst/>
                <a:uLnTx/>
                <a:uFillTx/>
                <a:latin typeface="Poppins" panose="00000500000000000000" pitchFamily="2" charset="0"/>
                <a:cs typeface="Poppins" panose="00000500000000000000" pitchFamily="2" charset="0"/>
              </a:rPr>
              <a:t>Champiat. Ann Oncol. 2016;27:559. </a:t>
            </a:r>
          </a:p>
        </p:txBody>
      </p:sp>
      <p:pic>
        <p:nvPicPr>
          <p:cNvPr id="61" name="Picture 3">
            <a:extLst>
              <a:ext uri="{FF2B5EF4-FFF2-40B4-BE49-F238E27FC236}">
                <a16:creationId xmlns:a16="http://schemas.microsoft.com/office/drawing/2014/main" id="{84B42D22-FE2D-5C22-8B24-26E27BB7021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95736" y="684683"/>
            <a:ext cx="2614754" cy="586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2" name="Straight Connector 42">
            <a:extLst>
              <a:ext uri="{FF2B5EF4-FFF2-40B4-BE49-F238E27FC236}">
                <a16:creationId xmlns:a16="http://schemas.microsoft.com/office/drawing/2014/main" id="{E4766153-EFCC-FE13-BEE6-F46520E46A75}"/>
              </a:ext>
            </a:extLst>
          </p:cNvPr>
          <p:cNvCxnSpPr>
            <a:cxnSpLocks/>
          </p:cNvCxnSpPr>
          <p:nvPr/>
        </p:nvCxnSpPr>
        <p:spPr bwMode="auto">
          <a:xfrm flipV="1">
            <a:off x="9146021" y="1892093"/>
            <a:ext cx="648083" cy="87192"/>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63" name="Straight Connector 45">
            <a:extLst>
              <a:ext uri="{FF2B5EF4-FFF2-40B4-BE49-F238E27FC236}">
                <a16:creationId xmlns:a16="http://schemas.microsoft.com/office/drawing/2014/main" id="{E7F32A59-6EB7-7A06-5424-24F24F3775AA}"/>
              </a:ext>
            </a:extLst>
          </p:cNvPr>
          <p:cNvCxnSpPr>
            <a:cxnSpLocks/>
          </p:cNvCxnSpPr>
          <p:nvPr/>
        </p:nvCxnSpPr>
        <p:spPr bwMode="auto">
          <a:xfrm>
            <a:off x="8794928" y="2035283"/>
            <a:ext cx="1174235" cy="806879"/>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64" name="Straight Connector 48">
            <a:extLst>
              <a:ext uri="{FF2B5EF4-FFF2-40B4-BE49-F238E27FC236}">
                <a16:creationId xmlns:a16="http://schemas.microsoft.com/office/drawing/2014/main" id="{2BFC9FE0-DE9D-7A29-BC06-E49D800FC8FD}"/>
              </a:ext>
            </a:extLst>
          </p:cNvPr>
          <p:cNvCxnSpPr>
            <a:cxnSpLocks/>
          </p:cNvCxnSpPr>
          <p:nvPr/>
        </p:nvCxnSpPr>
        <p:spPr bwMode="auto">
          <a:xfrm>
            <a:off x="9181606" y="4634156"/>
            <a:ext cx="307845" cy="309522"/>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65" name="Straight Connector 51">
            <a:extLst>
              <a:ext uri="{FF2B5EF4-FFF2-40B4-BE49-F238E27FC236}">
                <a16:creationId xmlns:a16="http://schemas.microsoft.com/office/drawing/2014/main" id="{41E4FABE-6B41-048C-8AC7-013A50D6C469}"/>
              </a:ext>
            </a:extLst>
          </p:cNvPr>
          <p:cNvCxnSpPr>
            <a:cxnSpLocks/>
          </p:cNvCxnSpPr>
          <p:nvPr/>
        </p:nvCxnSpPr>
        <p:spPr bwMode="auto">
          <a:xfrm flipV="1">
            <a:off x="8009727" y="4531209"/>
            <a:ext cx="348420" cy="80636"/>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66" name="Straight Connector 53">
            <a:extLst>
              <a:ext uri="{FF2B5EF4-FFF2-40B4-BE49-F238E27FC236}">
                <a16:creationId xmlns:a16="http://schemas.microsoft.com/office/drawing/2014/main" id="{3F6B22CD-BF59-9218-947D-CE01143A3277}"/>
              </a:ext>
            </a:extLst>
          </p:cNvPr>
          <p:cNvCxnSpPr>
            <a:cxnSpLocks/>
            <a:endCxn id="77" idx="1"/>
          </p:cNvCxnSpPr>
          <p:nvPr/>
        </p:nvCxnSpPr>
        <p:spPr bwMode="auto">
          <a:xfrm flipV="1">
            <a:off x="9003113" y="932963"/>
            <a:ext cx="221347" cy="98442"/>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67" name="Straight Connector 56">
            <a:extLst>
              <a:ext uri="{FF2B5EF4-FFF2-40B4-BE49-F238E27FC236}">
                <a16:creationId xmlns:a16="http://schemas.microsoft.com/office/drawing/2014/main" id="{A6148FDD-4CE1-B835-9B03-73E2184490B4}"/>
              </a:ext>
            </a:extLst>
          </p:cNvPr>
          <p:cNvCxnSpPr>
            <a:cxnSpLocks/>
          </p:cNvCxnSpPr>
          <p:nvPr/>
        </p:nvCxnSpPr>
        <p:spPr bwMode="auto">
          <a:xfrm>
            <a:off x="7589581" y="3302875"/>
            <a:ext cx="341474" cy="52113"/>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68" name="Straight Connector 59">
            <a:extLst>
              <a:ext uri="{FF2B5EF4-FFF2-40B4-BE49-F238E27FC236}">
                <a16:creationId xmlns:a16="http://schemas.microsoft.com/office/drawing/2014/main" id="{07049601-6C1B-0BBA-4727-4BD6447F5F42}"/>
              </a:ext>
            </a:extLst>
          </p:cNvPr>
          <p:cNvCxnSpPr>
            <a:cxnSpLocks/>
          </p:cNvCxnSpPr>
          <p:nvPr/>
        </p:nvCxnSpPr>
        <p:spPr bwMode="auto">
          <a:xfrm>
            <a:off x="7844500" y="2744815"/>
            <a:ext cx="513647" cy="97347"/>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69" name="Straight Connector 63">
            <a:extLst>
              <a:ext uri="{FF2B5EF4-FFF2-40B4-BE49-F238E27FC236}">
                <a16:creationId xmlns:a16="http://schemas.microsoft.com/office/drawing/2014/main" id="{BDE7B779-3167-203E-3315-2EC8E6C2EC13}"/>
              </a:ext>
            </a:extLst>
          </p:cNvPr>
          <p:cNvCxnSpPr>
            <a:cxnSpLocks/>
          </p:cNvCxnSpPr>
          <p:nvPr/>
        </p:nvCxnSpPr>
        <p:spPr bwMode="auto">
          <a:xfrm>
            <a:off x="7993467" y="2190817"/>
            <a:ext cx="551947" cy="314794"/>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70" name="TextBox 44">
            <a:extLst>
              <a:ext uri="{FF2B5EF4-FFF2-40B4-BE49-F238E27FC236}">
                <a16:creationId xmlns:a16="http://schemas.microsoft.com/office/drawing/2014/main" id="{CD219FE2-0759-E3BB-0C12-F924828D6565}"/>
              </a:ext>
            </a:extLst>
          </p:cNvPr>
          <p:cNvSpPr txBox="1">
            <a:spLocks noChangeArrowheads="1"/>
          </p:cNvSpPr>
          <p:nvPr/>
        </p:nvSpPr>
        <p:spPr bwMode="auto">
          <a:xfrm>
            <a:off x="6196122" y="548588"/>
            <a:ext cx="213231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r" fontAlgn="base">
              <a:lnSpc>
                <a:spcPct val="100000"/>
              </a:lnSpc>
              <a:spcBef>
                <a:spcPct val="0"/>
              </a:spcBef>
              <a:spcAft>
                <a:spcPct val="0"/>
              </a:spcAft>
              <a:buClrTx/>
              <a:buFont typeface="Wingdings" panose="05000000000000000000" pitchFamily="2" charset="2"/>
              <a:buNone/>
              <a:defRPr/>
            </a:pPr>
            <a:r>
              <a:rPr lang="en-US" altLang="en-US" sz="1800" b="1" dirty="0">
                <a:solidFill>
                  <a:srgbClr val="000000"/>
                </a:solidFill>
                <a:latin typeface="Poppins" panose="00000500000000000000" pitchFamily="2" charset="0"/>
                <a:cs typeface="Poppins" panose="00000500000000000000" pitchFamily="2" charset="0"/>
              </a:rPr>
              <a:t>Endocrine</a:t>
            </a:r>
          </a:p>
          <a:p>
            <a:pPr algn="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Hyper or hyperthyroidism</a:t>
            </a:r>
          </a:p>
          <a:p>
            <a:pPr algn="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Hypophysitis</a:t>
            </a:r>
          </a:p>
          <a:p>
            <a:pPr algn="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Adrenal insufficiency</a:t>
            </a:r>
          </a:p>
          <a:p>
            <a:pPr algn="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Diabetes</a:t>
            </a:r>
          </a:p>
        </p:txBody>
      </p:sp>
      <p:cxnSp>
        <p:nvCxnSpPr>
          <p:cNvPr id="71" name="Straight Connector 51">
            <a:extLst>
              <a:ext uri="{FF2B5EF4-FFF2-40B4-BE49-F238E27FC236}">
                <a16:creationId xmlns:a16="http://schemas.microsoft.com/office/drawing/2014/main" id="{61FD89CB-7674-3491-8422-0FFFA2E89581}"/>
              </a:ext>
            </a:extLst>
          </p:cNvPr>
          <p:cNvCxnSpPr>
            <a:cxnSpLocks/>
          </p:cNvCxnSpPr>
          <p:nvPr/>
        </p:nvCxnSpPr>
        <p:spPr bwMode="auto">
          <a:xfrm flipV="1">
            <a:off x="8205947" y="5729591"/>
            <a:ext cx="232044" cy="90217"/>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72" name="Straight Connector 71">
            <a:extLst>
              <a:ext uri="{FF2B5EF4-FFF2-40B4-BE49-F238E27FC236}">
                <a16:creationId xmlns:a16="http://schemas.microsoft.com/office/drawing/2014/main" id="{6680F114-087E-B63F-4AAB-953E076EDF3A}"/>
              </a:ext>
            </a:extLst>
          </p:cNvPr>
          <p:cNvCxnSpPr>
            <a:cxnSpLocks/>
          </p:cNvCxnSpPr>
          <p:nvPr/>
        </p:nvCxnSpPr>
        <p:spPr bwMode="auto">
          <a:xfrm>
            <a:off x="9106537" y="3406078"/>
            <a:ext cx="862626" cy="545514"/>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73" name="TextBox 44">
            <a:extLst>
              <a:ext uri="{FF2B5EF4-FFF2-40B4-BE49-F238E27FC236}">
                <a16:creationId xmlns:a16="http://schemas.microsoft.com/office/drawing/2014/main" id="{F9131783-1CBC-B45F-E6B4-DC7AED25FE79}"/>
              </a:ext>
            </a:extLst>
          </p:cNvPr>
          <p:cNvSpPr txBox="1">
            <a:spLocks noChangeArrowheads="1"/>
          </p:cNvSpPr>
          <p:nvPr/>
        </p:nvSpPr>
        <p:spPr bwMode="auto">
          <a:xfrm>
            <a:off x="7145387" y="1763748"/>
            <a:ext cx="8643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r" fontAlgn="base">
              <a:lnSpc>
                <a:spcPct val="100000"/>
              </a:lnSpc>
              <a:spcBef>
                <a:spcPct val="0"/>
              </a:spcBef>
              <a:spcAft>
                <a:spcPct val="0"/>
              </a:spcAft>
              <a:buClrTx/>
              <a:buFont typeface="Wingdings" panose="05000000000000000000" pitchFamily="2" charset="2"/>
              <a:buNone/>
              <a:defRPr/>
            </a:pPr>
            <a:r>
              <a:rPr lang="en-US" altLang="en-US" sz="1800" b="1" dirty="0">
                <a:solidFill>
                  <a:srgbClr val="000000"/>
                </a:solidFill>
                <a:latin typeface="Poppins" panose="00000500000000000000" pitchFamily="2" charset="0"/>
                <a:cs typeface="Poppins" panose="00000500000000000000" pitchFamily="2" charset="0"/>
              </a:rPr>
              <a:t>Liver</a:t>
            </a:r>
          </a:p>
          <a:p>
            <a:pPr algn="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Hepatitis</a:t>
            </a:r>
          </a:p>
        </p:txBody>
      </p:sp>
      <p:sp>
        <p:nvSpPr>
          <p:cNvPr id="74" name="TextBox 73">
            <a:extLst>
              <a:ext uri="{FF2B5EF4-FFF2-40B4-BE49-F238E27FC236}">
                <a16:creationId xmlns:a16="http://schemas.microsoft.com/office/drawing/2014/main" id="{9A733EE0-F8D3-8429-A9BF-E23ACABFA79F}"/>
              </a:ext>
            </a:extLst>
          </p:cNvPr>
          <p:cNvSpPr txBox="1">
            <a:spLocks noChangeArrowheads="1"/>
          </p:cNvSpPr>
          <p:nvPr/>
        </p:nvSpPr>
        <p:spPr bwMode="auto">
          <a:xfrm>
            <a:off x="7055853" y="2409906"/>
            <a:ext cx="86113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r" fontAlgn="base">
              <a:lnSpc>
                <a:spcPct val="100000"/>
              </a:lnSpc>
              <a:spcBef>
                <a:spcPct val="0"/>
              </a:spcBef>
              <a:spcAft>
                <a:spcPct val="0"/>
              </a:spcAft>
              <a:buClrTx/>
              <a:buFont typeface="Wingdings" panose="05000000000000000000" pitchFamily="2" charset="2"/>
              <a:buNone/>
              <a:defRPr/>
            </a:pPr>
            <a:r>
              <a:rPr lang="en-US" altLang="en-US" sz="1800" b="1" dirty="0">
                <a:solidFill>
                  <a:srgbClr val="000000"/>
                </a:solidFill>
                <a:latin typeface="Poppins" panose="00000500000000000000" pitchFamily="2" charset="0"/>
                <a:cs typeface="Poppins" panose="00000500000000000000" pitchFamily="2" charset="0"/>
              </a:rPr>
              <a:t>Renal</a:t>
            </a:r>
          </a:p>
          <a:p>
            <a:pPr algn="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Nephritis</a:t>
            </a:r>
          </a:p>
        </p:txBody>
      </p:sp>
      <p:sp>
        <p:nvSpPr>
          <p:cNvPr id="75" name="TextBox 74">
            <a:extLst>
              <a:ext uri="{FF2B5EF4-FFF2-40B4-BE49-F238E27FC236}">
                <a16:creationId xmlns:a16="http://schemas.microsoft.com/office/drawing/2014/main" id="{22EB9244-B799-282F-0120-C37663758CF8}"/>
              </a:ext>
            </a:extLst>
          </p:cNvPr>
          <p:cNvSpPr txBox="1">
            <a:spLocks noChangeArrowheads="1"/>
          </p:cNvSpPr>
          <p:nvPr/>
        </p:nvSpPr>
        <p:spPr bwMode="auto">
          <a:xfrm>
            <a:off x="6110149" y="3070655"/>
            <a:ext cx="152317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r" fontAlgn="base">
              <a:lnSpc>
                <a:spcPct val="100000"/>
              </a:lnSpc>
              <a:spcBef>
                <a:spcPct val="0"/>
              </a:spcBef>
              <a:spcAft>
                <a:spcPct val="0"/>
              </a:spcAft>
              <a:buClrTx/>
              <a:buFont typeface="Wingdings" panose="05000000000000000000" pitchFamily="2" charset="2"/>
              <a:buNone/>
              <a:defRPr/>
            </a:pPr>
            <a:r>
              <a:rPr lang="en-US" altLang="en-US" sz="1800" b="1" dirty="0">
                <a:solidFill>
                  <a:srgbClr val="000000"/>
                </a:solidFill>
                <a:latin typeface="Poppins" panose="00000500000000000000" pitchFamily="2" charset="0"/>
                <a:cs typeface="Poppins" panose="00000500000000000000" pitchFamily="2" charset="0"/>
              </a:rPr>
              <a:t>Skin</a:t>
            </a:r>
          </a:p>
          <a:p>
            <a:pPr algn="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Rash</a:t>
            </a:r>
          </a:p>
          <a:p>
            <a:pPr algn="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Pruritus</a:t>
            </a:r>
          </a:p>
          <a:p>
            <a:pPr algn="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Vitiligo</a:t>
            </a:r>
            <a:br>
              <a:rPr lang="en-US" altLang="en-US" sz="1200" dirty="0">
                <a:solidFill>
                  <a:srgbClr val="000000"/>
                </a:solidFill>
                <a:latin typeface="Poppins" panose="00000500000000000000" pitchFamily="2" charset="0"/>
                <a:cs typeface="Poppins" panose="00000500000000000000" pitchFamily="2" charset="0"/>
              </a:rPr>
            </a:br>
            <a:r>
              <a:rPr lang="en-US" altLang="en-US" sz="1200" dirty="0">
                <a:solidFill>
                  <a:srgbClr val="000000"/>
                </a:solidFill>
                <a:latin typeface="Poppins" panose="00000500000000000000" pitchFamily="2" charset="0"/>
                <a:cs typeface="Poppins" panose="00000500000000000000" pitchFamily="2" charset="0"/>
              </a:rPr>
              <a:t>DRESS</a:t>
            </a:r>
          </a:p>
          <a:p>
            <a:pPr algn="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Stevens-Johnson</a:t>
            </a:r>
          </a:p>
        </p:txBody>
      </p:sp>
      <p:sp>
        <p:nvSpPr>
          <p:cNvPr id="76" name="TextBox 75">
            <a:extLst>
              <a:ext uri="{FF2B5EF4-FFF2-40B4-BE49-F238E27FC236}">
                <a16:creationId xmlns:a16="http://schemas.microsoft.com/office/drawing/2014/main" id="{DF8F1A44-2816-43BC-3791-9A2E0ADBB3A7}"/>
              </a:ext>
            </a:extLst>
          </p:cNvPr>
          <p:cNvSpPr txBox="1">
            <a:spLocks noChangeArrowheads="1"/>
          </p:cNvSpPr>
          <p:nvPr/>
        </p:nvSpPr>
        <p:spPr bwMode="auto">
          <a:xfrm>
            <a:off x="6390351" y="4389680"/>
            <a:ext cx="165622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r" fontAlgn="base">
              <a:lnSpc>
                <a:spcPct val="100000"/>
              </a:lnSpc>
              <a:spcBef>
                <a:spcPct val="0"/>
              </a:spcBef>
              <a:spcAft>
                <a:spcPct val="0"/>
              </a:spcAft>
              <a:buClrTx/>
              <a:buFont typeface="Wingdings" panose="05000000000000000000" pitchFamily="2" charset="2"/>
              <a:buNone/>
              <a:defRPr/>
            </a:pPr>
            <a:r>
              <a:rPr lang="en-US" altLang="en-US" sz="1800" b="1" dirty="0">
                <a:solidFill>
                  <a:srgbClr val="000000"/>
                </a:solidFill>
                <a:latin typeface="Poppins" panose="00000500000000000000" pitchFamily="2" charset="0"/>
                <a:cs typeface="Poppins" panose="00000500000000000000" pitchFamily="2" charset="0"/>
              </a:rPr>
              <a:t>Blood</a:t>
            </a:r>
          </a:p>
          <a:p>
            <a:pPr algn="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Hemolytic anemia</a:t>
            </a:r>
          </a:p>
          <a:p>
            <a:pPr algn="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Thrombocytopenia</a:t>
            </a:r>
          </a:p>
          <a:p>
            <a:pPr algn="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Neutropenia</a:t>
            </a:r>
          </a:p>
          <a:p>
            <a:pPr algn="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Hemophilia</a:t>
            </a:r>
          </a:p>
        </p:txBody>
      </p:sp>
      <p:sp>
        <p:nvSpPr>
          <p:cNvPr id="77" name="TextBox 44">
            <a:extLst>
              <a:ext uri="{FF2B5EF4-FFF2-40B4-BE49-F238E27FC236}">
                <a16:creationId xmlns:a16="http://schemas.microsoft.com/office/drawing/2014/main" id="{7D29153B-CF85-EBCA-DA03-8E32AE3858EB}"/>
              </a:ext>
            </a:extLst>
          </p:cNvPr>
          <p:cNvSpPr txBox="1">
            <a:spLocks noChangeArrowheads="1"/>
          </p:cNvSpPr>
          <p:nvPr/>
        </p:nvSpPr>
        <p:spPr bwMode="auto">
          <a:xfrm>
            <a:off x="9224460" y="286632"/>
            <a:ext cx="166263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fontAlgn="base">
              <a:lnSpc>
                <a:spcPct val="100000"/>
              </a:lnSpc>
              <a:spcBef>
                <a:spcPct val="0"/>
              </a:spcBef>
              <a:spcAft>
                <a:spcPct val="0"/>
              </a:spcAft>
              <a:buClrTx/>
              <a:buFont typeface="Wingdings" panose="05000000000000000000" pitchFamily="2" charset="2"/>
              <a:buNone/>
              <a:defRPr/>
            </a:pPr>
            <a:r>
              <a:rPr lang="en-US" altLang="en-US" sz="1800" b="1" dirty="0">
                <a:solidFill>
                  <a:srgbClr val="000000"/>
                </a:solidFill>
                <a:latin typeface="Poppins" panose="00000500000000000000" pitchFamily="2" charset="0"/>
                <a:cs typeface="Poppins" panose="00000500000000000000" pitchFamily="2" charset="0"/>
              </a:rPr>
              <a:t>Ocular</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Uveitis</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Conjunctivitis</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Scleritis, episcleritis</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Blepharitis</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Retinitis</a:t>
            </a:r>
          </a:p>
        </p:txBody>
      </p:sp>
      <p:sp>
        <p:nvSpPr>
          <p:cNvPr id="78" name="TextBox 44">
            <a:extLst>
              <a:ext uri="{FF2B5EF4-FFF2-40B4-BE49-F238E27FC236}">
                <a16:creationId xmlns:a16="http://schemas.microsoft.com/office/drawing/2014/main" id="{373248E3-45F4-52D3-976D-6FD0F3273BB5}"/>
              </a:ext>
            </a:extLst>
          </p:cNvPr>
          <p:cNvSpPr txBox="1">
            <a:spLocks noChangeArrowheads="1"/>
          </p:cNvSpPr>
          <p:nvPr/>
        </p:nvSpPr>
        <p:spPr bwMode="auto">
          <a:xfrm>
            <a:off x="9794104" y="1642612"/>
            <a:ext cx="227658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fontAlgn="base">
              <a:lnSpc>
                <a:spcPct val="100000"/>
              </a:lnSpc>
              <a:spcBef>
                <a:spcPct val="0"/>
              </a:spcBef>
              <a:spcAft>
                <a:spcPct val="0"/>
              </a:spcAft>
              <a:buClrTx/>
              <a:buFont typeface="Wingdings" panose="05000000000000000000" pitchFamily="2" charset="2"/>
              <a:buNone/>
              <a:defRPr/>
            </a:pPr>
            <a:r>
              <a:rPr lang="en-US" altLang="en-US" sz="1800" b="1" dirty="0">
                <a:solidFill>
                  <a:srgbClr val="000000"/>
                </a:solidFill>
                <a:latin typeface="Poppins" panose="00000500000000000000" pitchFamily="2" charset="0"/>
                <a:cs typeface="Poppins" panose="00000500000000000000" pitchFamily="2" charset="0"/>
              </a:rPr>
              <a:t>Respiratory</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Pneumonitis</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Pleuritis</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Sarcoidlike granulomatosis</a:t>
            </a:r>
          </a:p>
        </p:txBody>
      </p:sp>
      <p:sp>
        <p:nvSpPr>
          <p:cNvPr id="79" name="TextBox 44">
            <a:extLst>
              <a:ext uri="{FF2B5EF4-FFF2-40B4-BE49-F238E27FC236}">
                <a16:creationId xmlns:a16="http://schemas.microsoft.com/office/drawing/2014/main" id="{99261F80-A945-F4E9-A5B4-FC2C60626955}"/>
              </a:ext>
            </a:extLst>
          </p:cNvPr>
          <p:cNvSpPr txBox="1">
            <a:spLocks noChangeArrowheads="1"/>
          </p:cNvSpPr>
          <p:nvPr/>
        </p:nvSpPr>
        <p:spPr bwMode="auto">
          <a:xfrm>
            <a:off x="6135402" y="5617769"/>
            <a:ext cx="213071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r" fontAlgn="base">
              <a:lnSpc>
                <a:spcPct val="100000"/>
              </a:lnSpc>
              <a:spcBef>
                <a:spcPct val="0"/>
              </a:spcBef>
              <a:spcAft>
                <a:spcPct val="0"/>
              </a:spcAft>
              <a:buClrTx/>
              <a:buFont typeface="Wingdings" panose="05000000000000000000" pitchFamily="2" charset="2"/>
              <a:buNone/>
              <a:defRPr/>
            </a:pPr>
            <a:r>
              <a:rPr lang="en-US" altLang="en-US" sz="1800" b="1" dirty="0">
                <a:solidFill>
                  <a:srgbClr val="000000"/>
                </a:solidFill>
                <a:latin typeface="Poppins" panose="00000500000000000000" pitchFamily="2" charset="0"/>
                <a:cs typeface="Poppins" panose="00000500000000000000" pitchFamily="2" charset="0"/>
              </a:rPr>
              <a:t>Musculoskeletal</a:t>
            </a:r>
          </a:p>
          <a:p>
            <a:pPr algn="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Arthritis</a:t>
            </a:r>
          </a:p>
          <a:p>
            <a:pPr algn="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Dermatomyositis</a:t>
            </a:r>
          </a:p>
        </p:txBody>
      </p:sp>
      <p:sp>
        <p:nvSpPr>
          <p:cNvPr id="80" name="TextBox 44">
            <a:extLst>
              <a:ext uri="{FF2B5EF4-FFF2-40B4-BE49-F238E27FC236}">
                <a16:creationId xmlns:a16="http://schemas.microsoft.com/office/drawing/2014/main" id="{EC7BD825-AD27-A8FE-85CF-4D4DCDB8B197}"/>
              </a:ext>
            </a:extLst>
          </p:cNvPr>
          <p:cNvSpPr txBox="1">
            <a:spLocks noChangeArrowheads="1"/>
          </p:cNvSpPr>
          <p:nvPr/>
        </p:nvSpPr>
        <p:spPr bwMode="auto">
          <a:xfrm>
            <a:off x="9548841" y="4877731"/>
            <a:ext cx="148149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fontAlgn="base">
              <a:lnSpc>
                <a:spcPct val="100000"/>
              </a:lnSpc>
              <a:spcBef>
                <a:spcPct val="0"/>
              </a:spcBef>
              <a:spcAft>
                <a:spcPct val="0"/>
              </a:spcAft>
              <a:buClrTx/>
              <a:buFont typeface="Wingdings" panose="05000000000000000000" pitchFamily="2" charset="2"/>
              <a:buNone/>
              <a:defRPr/>
            </a:pPr>
            <a:r>
              <a:rPr lang="en-US" altLang="en-US" sz="1800" b="1" dirty="0">
                <a:solidFill>
                  <a:srgbClr val="000000"/>
                </a:solidFill>
                <a:latin typeface="Poppins" panose="00000500000000000000" pitchFamily="2" charset="0"/>
                <a:cs typeface="Poppins" panose="00000500000000000000" pitchFamily="2" charset="0"/>
              </a:rPr>
              <a:t>Neurologic</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Neuropathy</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Guillain-Barré</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Myelopathy</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Meningitis</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Encephalitis</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Myasthenia</a:t>
            </a:r>
          </a:p>
        </p:txBody>
      </p:sp>
      <p:sp>
        <p:nvSpPr>
          <p:cNvPr id="81" name="TextBox 44">
            <a:extLst>
              <a:ext uri="{FF2B5EF4-FFF2-40B4-BE49-F238E27FC236}">
                <a16:creationId xmlns:a16="http://schemas.microsoft.com/office/drawing/2014/main" id="{C402049B-E18F-C6DB-9961-4DF270055132}"/>
              </a:ext>
            </a:extLst>
          </p:cNvPr>
          <p:cNvSpPr txBox="1">
            <a:spLocks noChangeArrowheads="1"/>
          </p:cNvSpPr>
          <p:nvPr/>
        </p:nvSpPr>
        <p:spPr bwMode="auto">
          <a:xfrm>
            <a:off x="9965257" y="3700546"/>
            <a:ext cx="2113079"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fontAlgn="base">
              <a:lnSpc>
                <a:spcPct val="100000"/>
              </a:lnSpc>
              <a:spcBef>
                <a:spcPct val="0"/>
              </a:spcBef>
              <a:spcAft>
                <a:spcPct val="0"/>
              </a:spcAft>
              <a:buClrTx/>
              <a:buFont typeface="Wingdings" panose="05000000000000000000" pitchFamily="2" charset="2"/>
              <a:buNone/>
              <a:defRPr/>
            </a:pPr>
            <a:r>
              <a:rPr lang="en-US" altLang="en-US" sz="1800" b="1" dirty="0">
                <a:solidFill>
                  <a:srgbClr val="000000"/>
                </a:solidFill>
                <a:latin typeface="Poppins" panose="00000500000000000000" pitchFamily="2" charset="0"/>
                <a:cs typeface="Poppins" panose="00000500000000000000" pitchFamily="2" charset="0"/>
              </a:rPr>
              <a:t>Gastrointestinal</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Colitis/diarrhea</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Ileitis</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Pancreatitis</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Gastritis</a:t>
            </a:r>
          </a:p>
        </p:txBody>
      </p:sp>
      <p:sp>
        <p:nvSpPr>
          <p:cNvPr id="82" name="TextBox 44">
            <a:extLst>
              <a:ext uri="{FF2B5EF4-FFF2-40B4-BE49-F238E27FC236}">
                <a16:creationId xmlns:a16="http://schemas.microsoft.com/office/drawing/2014/main" id="{043B811E-A2B4-B4BE-B22A-CC3EF6158E25}"/>
              </a:ext>
            </a:extLst>
          </p:cNvPr>
          <p:cNvSpPr txBox="1">
            <a:spLocks noChangeArrowheads="1"/>
          </p:cNvSpPr>
          <p:nvPr/>
        </p:nvSpPr>
        <p:spPr bwMode="auto">
          <a:xfrm>
            <a:off x="9969163" y="2667837"/>
            <a:ext cx="20377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fontAlgn="base">
              <a:lnSpc>
                <a:spcPct val="100000"/>
              </a:lnSpc>
              <a:spcBef>
                <a:spcPct val="0"/>
              </a:spcBef>
              <a:spcAft>
                <a:spcPct val="0"/>
              </a:spcAft>
              <a:buClrTx/>
              <a:buFont typeface="Wingdings" panose="05000000000000000000" pitchFamily="2" charset="2"/>
              <a:buNone/>
              <a:defRPr/>
            </a:pPr>
            <a:r>
              <a:rPr lang="en-US" altLang="en-US" sz="1800" b="1" dirty="0">
                <a:solidFill>
                  <a:srgbClr val="000000"/>
                </a:solidFill>
                <a:latin typeface="Poppins" panose="00000500000000000000" pitchFamily="2" charset="0"/>
                <a:cs typeface="Poppins" panose="00000500000000000000" pitchFamily="2" charset="0"/>
              </a:rPr>
              <a:t>Cardiovascular</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Myocarditis</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Pericarditis</a:t>
            </a:r>
          </a:p>
          <a:p>
            <a:pPr fontAlgn="base">
              <a:lnSpc>
                <a:spcPct val="100000"/>
              </a:lnSpc>
              <a:spcBef>
                <a:spcPct val="0"/>
              </a:spcBef>
              <a:spcAft>
                <a:spcPct val="0"/>
              </a:spcAft>
              <a:buClrTx/>
              <a:buFont typeface="Wingdings" panose="05000000000000000000" pitchFamily="2" charset="2"/>
              <a:buNone/>
              <a:defRPr/>
            </a:pPr>
            <a:r>
              <a:rPr lang="en-US" altLang="en-US" sz="1200" dirty="0">
                <a:solidFill>
                  <a:srgbClr val="000000"/>
                </a:solidFill>
                <a:latin typeface="Poppins" panose="00000500000000000000" pitchFamily="2" charset="0"/>
                <a:cs typeface="Poppins" panose="00000500000000000000" pitchFamily="2" charset="0"/>
              </a:rPr>
              <a:t>Vasculitis</a:t>
            </a:r>
          </a:p>
        </p:txBody>
      </p:sp>
      <p:cxnSp>
        <p:nvCxnSpPr>
          <p:cNvPr id="83" name="Straight Connector 53">
            <a:extLst>
              <a:ext uri="{FF2B5EF4-FFF2-40B4-BE49-F238E27FC236}">
                <a16:creationId xmlns:a16="http://schemas.microsoft.com/office/drawing/2014/main" id="{2A60ADC0-1A6F-AB05-87EC-AAA3D0FAE564}"/>
              </a:ext>
            </a:extLst>
          </p:cNvPr>
          <p:cNvCxnSpPr>
            <a:cxnSpLocks/>
          </p:cNvCxnSpPr>
          <p:nvPr/>
        </p:nvCxnSpPr>
        <p:spPr bwMode="auto">
          <a:xfrm>
            <a:off x="8302420" y="839004"/>
            <a:ext cx="365330" cy="93959"/>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2" name="Title 1">
            <a:extLst>
              <a:ext uri="{FF2B5EF4-FFF2-40B4-BE49-F238E27FC236}">
                <a16:creationId xmlns:a16="http://schemas.microsoft.com/office/drawing/2014/main" id="{FFE46636-1A25-EBFF-B857-7A9D5AACCE44}"/>
              </a:ext>
            </a:extLst>
          </p:cNvPr>
          <p:cNvSpPr>
            <a:spLocks noGrp="1"/>
          </p:cNvSpPr>
          <p:nvPr>
            <p:ph type="title"/>
          </p:nvPr>
        </p:nvSpPr>
        <p:spPr>
          <a:xfrm>
            <a:off x="231078" y="260162"/>
            <a:ext cx="11740260" cy="1044132"/>
          </a:xfrm>
        </p:spPr>
        <p:txBody>
          <a:bodyPr/>
          <a:lstStyle/>
          <a:p>
            <a:r>
              <a:rPr lang="en-US" dirty="0"/>
              <a:t>Spectrum of</a:t>
            </a:r>
            <a:br>
              <a:rPr lang="en-US" dirty="0"/>
            </a:br>
            <a:r>
              <a:rPr lang="en-US" dirty="0"/>
              <a:t>Immune-Related Toxicity </a:t>
            </a:r>
          </a:p>
        </p:txBody>
      </p:sp>
    </p:spTree>
    <p:extLst>
      <p:ext uri="{BB962C8B-B14F-4D97-AF65-F5344CB8AC3E}">
        <p14:creationId xmlns:p14="http://schemas.microsoft.com/office/powerpoint/2010/main" val="9408066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4212A7F-C8FC-480A-154D-4BFE6F105BCA}"/>
              </a:ext>
            </a:extLst>
          </p:cNvPr>
          <p:cNvGraphicFramePr/>
          <p:nvPr>
            <p:extLst>
              <p:ext uri="{D42A27DB-BD31-4B8C-83A1-F6EECF244321}">
                <p14:modId xmlns:p14="http://schemas.microsoft.com/office/powerpoint/2010/main" val="3777054742"/>
              </p:ext>
            </p:extLst>
          </p:nvPr>
        </p:nvGraphicFramePr>
        <p:xfrm>
          <a:off x="2385833" y="1521514"/>
          <a:ext cx="6766955" cy="4650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a:extLst>
              <a:ext uri="{FF2B5EF4-FFF2-40B4-BE49-F238E27FC236}">
                <a16:creationId xmlns:a16="http://schemas.microsoft.com/office/drawing/2014/main" id="{21F0F58D-268E-8FA7-5AE1-402E5427FB87}"/>
              </a:ext>
            </a:extLst>
          </p:cNvPr>
          <p:cNvSpPr>
            <a:spLocks noGrp="1"/>
          </p:cNvSpPr>
          <p:nvPr>
            <p:ph type="title"/>
          </p:nvPr>
        </p:nvSpPr>
        <p:spPr>
          <a:xfrm>
            <a:off x="146670" y="474837"/>
            <a:ext cx="11740260" cy="6147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dirty="0"/>
              <a:t>General AE Management Strategy</a:t>
            </a:r>
          </a:p>
        </p:txBody>
      </p:sp>
      <p:sp>
        <p:nvSpPr>
          <p:cNvPr id="11" name="Content Placeholder 10">
            <a:extLst>
              <a:ext uri="{FF2B5EF4-FFF2-40B4-BE49-F238E27FC236}">
                <a16:creationId xmlns:a16="http://schemas.microsoft.com/office/drawing/2014/main" id="{1DF5BCAC-D1C2-1230-97DF-7F17D8BFE4CB}"/>
              </a:ext>
            </a:extLst>
          </p:cNvPr>
          <p:cNvSpPr>
            <a:spLocks noGrp="1"/>
          </p:cNvSpPr>
          <p:nvPr>
            <p:ph sz="quarter" idx="10"/>
          </p:nvPr>
        </p:nvSpPr>
        <p:spPr/>
        <p:txBody>
          <a:bodyPr/>
          <a:lstStyle/>
          <a:p>
            <a:pPr algn="ctr"/>
            <a:r>
              <a:rPr lang="en-US" dirty="0"/>
              <a:t>Rached. Cancer Treat Rev. 2024;127:102751.</a:t>
            </a:r>
          </a:p>
        </p:txBody>
      </p:sp>
      <p:sp>
        <p:nvSpPr>
          <p:cNvPr id="5" name="TextBox 4">
            <a:extLst>
              <a:ext uri="{FF2B5EF4-FFF2-40B4-BE49-F238E27FC236}">
                <a16:creationId xmlns:a16="http://schemas.microsoft.com/office/drawing/2014/main" id="{B9DA8ADB-8000-3056-CFD1-37B9482EB647}"/>
              </a:ext>
            </a:extLst>
          </p:cNvPr>
          <p:cNvSpPr txBox="1"/>
          <p:nvPr/>
        </p:nvSpPr>
        <p:spPr bwMode="auto">
          <a:xfrm>
            <a:off x="6565568" y="1643227"/>
            <a:ext cx="2349832" cy="830997"/>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Educate medical personnel, patients, and caregivers.</a:t>
            </a:r>
          </a:p>
        </p:txBody>
      </p:sp>
      <p:sp>
        <p:nvSpPr>
          <p:cNvPr id="6" name="TextBox 5">
            <a:extLst>
              <a:ext uri="{FF2B5EF4-FFF2-40B4-BE49-F238E27FC236}">
                <a16:creationId xmlns:a16="http://schemas.microsoft.com/office/drawing/2014/main" id="{76852D8A-2E24-65D0-8FE7-FD9A8A399437}"/>
              </a:ext>
            </a:extLst>
          </p:cNvPr>
          <p:cNvSpPr txBox="1"/>
          <p:nvPr/>
        </p:nvSpPr>
        <p:spPr bwMode="auto">
          <a:xfrm>
            <a:off x="8300538" y="3067950"/>
            <a:ext cx="2693363" cy="830997"/>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Identify early signs of toxicity by performing regular follow-ups.</a:t>
            </a:r>
          </a:p>
        </p:txBody>
      </p:sp>
      <p:sp>
        <p:nvSpPr>
          <p:cNvPr id="7" name="TextBox 6">
            <a:extLst>
              <a:ext uri="{FF2B5EF4-FFF2-40B4-BE49-F238E27FC236}">
                <a16:creationId xmlns:a16="http://schemas.microsoft.com/office/drawing/2014/main" id="{F8499FD7-FB35-2126-9D64-FEA079D4464F}"/>
              </a:ext>
            </a:extLst>
          </p:cNvPr>
          <p:cNvSpPr txBox="1"/>
          <p:nvPr/>
        </p:nvSpPr>
        <p:spPr bwMode="auto">
          <a:xfrm>
            <a:off x="7620677" y="5006624"/>
            <a:ext cx="3007917" cy="1077218"/>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Collaborate with organ specialist and toxicity experts to identify the responsible drug.</a:t>
            </a:r>
          </a:p>
        </p:txBody>
      </p:sp>
      <p:sp>
        <p:nvSpPr>
          <p:cNvPr id="9" name="TextBox 8">
            <a:extLst>
              <a:ext uri="{FF2B5EF4-FFF2-40B4-BE49-F238E27FC236}">
                <a16:creationId xmlns:a16="http://schemas.microsoft.com/office/drawing/2014/main" id="{C975B24B-65EF-20E1-54DD-8084D1E1C8CE}"/>
              </a:ext>
            </a:extLst>
          </p:cNvPr>
          <p:cNvSpPr txBox="1"/>
          <p:nvPr/>
        </p:nvSpPr>
        <p:spPr bwMode="auto">
          <a:xfrm>
            <a:off x="576775" y="2944839"/>
            <a:ext cx="2905580" cy="1077218"/>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Track the evolution of the patient. Adjust treatment as needed. Look out for relapse.</a:t>
            </a:r>
          </a:p>
        </p:txBody>
      </p:sp>
      <p:sp>
        <p:nvSpPr>
          <p:cNvPr id="10" name="TextBox 9">
            <a:extLst>
              <a:ext uri="{FF2B5EF4-FFF2-40B4-BE49-F238E27FC236}">
                <a16:creationId xmlns:a16="http://schemas.microsoft.com/office/drawing/2014/main" id="{EB74BDDA-582A-E4C2-3AB5-0BA517142771}"/>
              </a:ext>
            </a:extLst>
          </p:cNvPr>
          <p:cNvSpPr txBox="1"/>
          <p:nvPr/>
        </p:nvSpPr>
        <p:spPr bwMode="auto">
          <a:xfrm>
            <a:off x="970671" y="5052715"/>
            <a:ext cx="3069701" cy="1077218"/>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600" b="0" dirty="0">
                <a:latin typeface="Poppins" panose="00000500000000000000" pitchFamily="2" charset="0"/>
                <a:cs typeface="Poppins" panose="00000500000000000000" pitchFamily="2" charset="0"/>
              </a:rPr>
              <a:t>Act fast and efficient. Conduct the necessary assessments but do not wait to begin management.</a:t>
            </a:r>
          </a:p>
        </p:txBody>
      </p:sp>
      <p:sp>
        <p:nvSpPr>
          <p:cNvPr id="13" name="TextBox 12">
            <a:extLst>
              <a:ext uri="{FF2B5EF4-FFF2-40B4-BE49-F238E27FC236}">
                <a16:creationId xmlns:a16="http://schemas.microsoft.com/office/drawing/2014/main" id="{DB9F6F67-F0D1-7CB9-C6EE-3AAC0E0B8068}"/>
              </a:ext>
            </a:extLst>
          </p:cNvPr>
          <p:cNvSpPr txBox="1"/>
          <p:nvPr/>
        </p:nvSpPr>
        <p:spPr bwMode="auto">
          <a:xfrm>
            <a:off x="4385073" y="4203871"/>
            <a:ext cx="1541876" cy="26161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100" dirty="0">
                <a:latin typeface="Poppins" panose="00000500000000000000" pitchFamily="2" charset="0"/>
                <a:cs typeface="Poppins" panose="00000500000000000000" pitchFamily="2" charset="0"/>
              </a:rPr>
              <a:t>Chemotherapy</a:t>
            </a:r>
          </a:p>
        </p:txBody>
      </p:sp>
      <p:sp>
        <p:nvSpPr>
          <p:cNvPr id="14" name="TextBox 13">
            <a:extLst>
              <a:ext uri="{FF2B5EF4-FFF2-40B4-BE49-F238E27FC236}">
                <a16:creationId xmlns:a16="http://schemas.microsoft.com/office/drawing/2014/main" id="{56362D54-272A-34A9-2E8B-1F79221CDF55}"/>
              </a:ext>
            </a:extLst>
          </p:cNvPr>
          <p:cNvSpPr txBox="1"/>
          <p:nvPr/>
        </p:nvSpPr>
        <p:spPr bwMode="auto">
          <a:xfrm>
            <a:off x="5590442" y="4210905"/>
            <a:ext cx="1541876" cy="26161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100" dirty="0">
                <a:latin typeface="Poppins" panose="00000500000000000000" pitchFamily="2" charset="0"/>
                <a:cs typeface="Poppins" panose="00000500000000000000" pitchFamily="2" charset="0"/>
              </a:rPr>
              <a:t>Immunotherapy</a:t>
            </a:r>
          </a:p>
        </p:txBody>
      </p:sp>
      <p:pic>
        <p:nvPicPr>
          <p:cNvPr id="16" name="Graphic 15" descr="Scales of justice with solid fill">
            <a:extLst>
              <a:ext uri="{FF2B5EF4-FFF2-40B4-BE49-F238E27FC236}">
                <a16:creationId xmlns:a16="http://schemas.microsoft.com/office/drawing/2014/main" id="{17C961D8-0B66-0A2F-2ADC-513A7D2A876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102096" y="3030488"/>
            <a:ext cx="1290627" cy="1290627"/>
          </a:xfrm>
          <a:prstGeom prst="rect">
            <a:avLst/>
          </a:prstGeom>
        </p:spPr>
      </p:pic>
    </p:spTree>
    <p:extLst>
      <p:ext uri="{BB962C8B-B14F-4D97-AF65-F5344CB8AC3E}">
        <p14:creationId xmlns:p14="http://schemas.microsoft.com/office/powerpoint/2010/main" val="12447528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Rounded Corners 29">
            <a:extLst>
              <a:ext uri="{FF2B5EF4-FFF2-40B4-BE49-F238E27FC236}">
                <a16:creationId xmlns:a16="http://schemas.microsoft.com/office/drawing/2014/main" id="{44F33FD0-EA79-322C-38B8-5513078DC827}"/>
              </a:ext>
            </a:extLst>
          </p:cNvPr>
          <p:cNvSpPr/>
          <p:nvPr/>
        </p:nvSpPr>
        <p:spPr bwMode="auto">
          <a:xfrm>
            <a:off x="1097158" y="4343065"/>
            <a:ext cx="6845478" cy="571500"/>
          </a:xfrm>
          <a:prstGeom prst="roundRect">
            <a:avLst/>
          </a:prstGeom>
          <a:solidFill>
            <a:schemeClr val="accent1"/>
          </a:solidFill>
          <a:ln w="0">
            <a:noFill/>
            <a:miter lim="800000"/>
            <a:headEnd/>
            <a:tailEnd/>
          </a:ln>
        </p:spPr>
        <p:txBody>
          <a:bodyPr rtlCol="0" anchor="ct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Symptomatic and supportive care</a:t>
            </a:r>
          </a:p>
        </p:txBody>
      </p:sp>
      <p:sp>
        <p:nvSpPr>
          <p:cNvPr id="5" name="Title 4">
            <a:extLst>
              <a:ext uri="{FF2B5EF4-FFF2-40B4-BE49-F238E27FC236}">
                <a16:creationId xmlns:a16="http://schemas.microsoft.com/office/drawing/2014/main" id="{E7CC889B-1558-C9B4-DECD-C7AD12D4E8DA}"/>
              </a:ext>
            </a:extLst>
          </p:cNvPr>
          <p:cNvSpPr>
            <a:spLocks noGrp="1"/>
          </p:cNvSpPr>
          <p:nvPr>
            <p:ph type="title"/>
          </p:nvPr>
        </p:nvSpPr>
        <p:spPr>
          <a:xfrm>
            <a:off x="132605" y="474837"/>
            <a:ext cx="11740260" cy="6147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dirty="0"/>
              <a:t>General Management of irAEs</a:t>
            </a:r>
          </a:p>
        </p:txBody>
      </p:sp>
      <p:sp>
        <p:nvSpPr>
          <p:cNvPr id="4" name="Content Placeholder 3">
            <a:extLst>
              <a:ext uri="{FF2B5EF4-FFF2-40B4-BE49-F238E27FC236}">
                <a16:creationId xmlns:a16="http://schemas.microsoft.com/office/drawing/2014/main" id="{DFEA63CF-F410-CB0C-74BA-C84DD9CD875D}"/>
              </a:ext>
            </a:extLst>
          </p:cNvPr>
          <p:cNvSpPr>
            <a:spLocks noGrp="1"/>
          </p:cNvSpPr>
          <p:nvPr>
            <p:ph idx="1"/>
          </p:nvPr>
        </p:nvSpPr>
        <p:spPr>
          <a:xfrm>
            <a:off x="8265970" y="1335023"/>
            <a:ext cx="3705367" cy="4754880"/>
          </a:xfrm>
        </p:spPr>
        <p:txBody>
          <a:bodyPr/>
          <a:lstStyle/>
          <a:p>
            <a:r>
              <a:rPr lang="en-US" sz="2000" dirty="0"/>
              <a:t>Steroids (PO/IV): 0.5-2 mg/kg/day prednisone or equivalent; slow taper over 4-6 wk</a:t>
            </a:r>
          </a:p>
          <a:p>
            <a:r>
              <a:rPr lang="en-US" sz="2000" dirty="0"/>
              <a:t>For some irAEs, ICI can be restarted after resolution (eg, rash/pruritus)</a:t>
            </a:r>
          </a:p>
          <a:p>
            <a:endParaRPr lang="en-US" sz="1400" dirty="0"/>
          </a:p>
        </p:txBody>
      </p:sp>
      <p:sp>
        <p:nvSpPr>
          <p:cNvPr id="2" name="Content Placeholder 1">
            <a:extLst>
              <a:ext uri="{FF2B5EF4-FFF2-40B4-BE49-F238E27FC236}">
                <a16:creationId xmlns:a16="http://schemas.microsoft.com/office/drawing/2014/main" id="{476CBC34-49C9-C807-EDC7-1C3EF047847E}"/>
              </a:ext>
            </a:extLst>
          </p:cNvPr>
          <p:cNvSpPr>
            <a:spLocks noGrp="1"/>
          </p:cNvSpPr>
          <p:nvPr>
            <p:ph sz="quarter" idx="10"/>
          </p:nvPr>
        </p:nvSpPr>
        <p:spPr>
          <a:xfrm>
            <a:off x="2831589" y="6302375"/>
            <a:ext cx="6692900" cy="327025"/>
          </a:xfrm>
        </p:spPr>
        <p:txBody>
          <a:bodyPr/>
          <a:lstStyle/>
          <a:p>
            <a:r>
              <a:rPr lang="en-US" dirty="0"/>
              <a:t>Haanen. Ann Oncol. 2022;33:1217. NCCN. Clinical practice guidelines in oncology: </a:t>
            </a:r>
            <a:br>
              <a:rPr lang="en-US" dirty="0"/>
            </a:br>
            <a:r>
              <a:rPr lang="en-US" dirty="0"/>
              <a:t>management of immune checkpoint inhibitor-related toxicities. v.1.2026. nccn.org.</a:t>
            </a:r>
          </a:p>
        </p:txBody>
      </p:sp>
      <p:sp>
        <p:nvSpPr>
          <p:cNvPr id="28" name="Rectangle: Rounded Corners 27">
            <a:extLst>
              <a:ext uri="{FF2B5EF4-FFF2-40B4-BE49-F238E27FC236}">
                <a16:creationId xmlns:a16="http://schemas.microsoft.com/office/drawing/2014/main" id="{A183BB28-F829-AB04-6CB1-2924BDE3317E}"/>
              </a:ext>
            </a:extLst>
          </p:cNvPr>
          <p:cNvSpPr/>
          <p:nvPr/>
        </p:nvSpPr>
        <p:spPr bwMode="auto">
          <a:xfrm>
            <a:off x="2849758" y="3064809"/>
            <a:ext cx="5114391" cy="571500"/>
          </a:xfrm>
          <a:prstGeom prst="roundRect">
            <a:avLst/>
          </a:prstGeom>
          <a:solidFill>
            <a:schemeClr val="accent3"/>
          </a:solidFill>
          <a:ln w="0">
            <a:no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Oral steroids</a:t>
            </a:r>
          </a:p>
        </p:txBody>
      </p:sp>
      <p:cxnSp>
        <p:nvCxnSpPr>
          <p:cNvPr id="32" name="Straight Arrow Connector 31">
            <a:extLst>
              <a:ext uri="{FF2B5EF4-FFF2-40B4-BE49-F238E27FC236}">
                <a16:creationId xmlns:a16="http://schemas.microsoft.com/office/drawing/2014/main" id="{9BE3921C-D5E3-FA3E-7265-D84363DDF9A5}"/>
              </a:ext>
            </a:extLst>
          </p:cNvPr>
          <p:cNvCxnSpPr/>
          <p:nvPr/>
        </p:nvCxnSpPr>
        <p:spPr bwMode="auto">
          <a:xfrm>
            <a:off x="4545030" y="3993815"/>
            <a:ext cx="3172181" cy="0"/>
          </a:xfrm>
          <a:prstGeom prst="straightConnector1">
            <a:avLst/>
          </a:prstGeom>
          <a:noFill/>
          <a:ln w="28575" cap="flat" cmpd="sng" algn="ctr">
            <a:solidFill>
              <a:schemeClr val="bg1"/>
            </a:solidFill>
            <a:prstDash val="solid"/>
            <a:round/>
            <a:headEnd type="none" w="med" len="med"/>
            <a:tailEnd type="triangle"/>
          </a:ln>
          <a:effectLst/>
        </p:spPr>
      </p:cxnSp>
      <p:sp>
        <p:nvSpPr>
          <p:cNvPr id="26" name="Rectangle: Rounded Corners 25">
            <a:extLst>
              <a:ext uri="{FF2B5EF4-FFF2-40B4-BE49-F238E27FC236}">
                <a16:creationId xmlns:a16="http://schemas.microsoft.com/office/drawing/2014/main" id="{8D0E2BE1-4FC2-89D7-E6A4-EEC1893DE447}"/>
              </a:ext>
            </a:extLst>
          </p:cNvPr>
          <p:cNvSpPr/>
          <p:nvPr/>
        </p:nvSpPr>
        <p:spPr bwMode="auto">
          <a:xfrm>
            <a:off x="4573605" y="2309569"/>
            <a:ext cx="3381731" cy="687612"/>
          </a:xfrm>
          <a:prstGeom prst="roundRect">
            <a:avLst/>
          </a:prstGeom>
          <a:solidFill>
            <a:schemeClr val="accent1"/>
          </a:solidFill>
          <a:ln w="0">
            <a:noFill/>
            <a:miter lim="800000"/>
            <a:headEnd/>
            <a:tailEnd/>
          </a:ln>
        </p:spPr>
        <p:txBody>
          <a:bodyPr lIns="0" rIns="0" rtlCol="0" anchor="ctr"/>
          <a:lstStyle/>
          <a:p>
            <a:pPr marL="285750" marR="0" lvl="0" indent="-160338"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Referral to specialist</a:t>
            </a:r>
          </a:p>
          <a:p>
            <a:pPr marL="285750" marR="0" lvl="0" indent="-160338"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Strong immunosuppressive tx</a:t>
            </a:r>
          </a:p>
        </p:txBody>
      </p:sp>
      <p:sp>
        <p:nvSpPr>
          <p:cNvPr id="29" name="Rectangle: Rounded Corners 28">
            <a:extLst>
              <a:ext uri="{FF2B5EF4-FFF2-40B4-BE49-F238E27FC236}">
                <a16:creationId xmlns:a16="http://schemas.microsoft.com/office/drawing/2014/main" id="{B1DC1ECC-226E-A65A-B7D8-6AB4CA50BE25}"/>
              </a:ext>
            </a:extLst>
          </p:cNvPr>
          <p:cNvSpPr/>
          <p:nvPr/>
        </p:nvSpPr>
        <p:spPr bwMode="auto">
          <a:xfrm>
            <a:off x="4573605" y="3064809"/>
            <a:ext cx="3390544" cy="571500"/>
          </a:xfrm>
          <a:prstGeom prst="roundRect">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IV steroids</a:t>
            </a:r>
          </a:p>
        </p:txBody>
      </p:sp>
      <p:sp>
        <p:nvSpPr>
          <p:cNvPr id="30" name="Rectangle: Rounded Corners 29">
            <a:extLst>
              <a:ext uri="{FF2B5EF4-FFF2-40B4-BE49-F238E27FC236}">
                <a16:creationId xmlns:a16="http://schemas.microsoft.com/office/drawing/2014/main" id="{A4C9D51F-AEA2-6FF6-1769-8E1732DBDF88}"/>
              </a:ext>
            </a:extLst>
          </p:cNvPr>
          <p:cNvSpPr/>
          <p:nvPr/>
        </p:nvSpPr>
        <p:spPr bwMode="auto">
          <a:xfrm>
            <a:off x="2849758" y="3703937"/>
            <a:ext cx="5114391" cy="571500"/>
          </a:xfrm>
          <a:prstGeom prst="roundRect">
            <a:avLst/>
          </a:prstGeom>
          <a:solidFill>
            <a:schemeClr val="accent3"/>
          </a:solidFill>
          <a:ln w="0">
            <a:no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Stop treatment</a:t>
            </a:r>
          </a:p>
        </p:txBody>
      </p:sp>
      <p:cxnSp>
        <p:nvCxnSpPr>
          <p:cNvPr id="6" name="Straight Arrow Connector 5">
            <a:extLst>
              <a:ext uri="{FF2B5EF4-FFF2-40B4-BE49-F238E27FC236}">
                <a16:creationId xmlns:a16="http://schemas.microsoft.com/office/drawing/2014/main" id="{3BAFE06E-B499-7965-649C-28E1C776E38D}"/>
              </a:ext>
            </a:extLst>
          </p:cNvPr>
          <p:cNvCxnSpPr/>
          <p:nvPr/>
        </p:nvCxnSpPr>
        <p:spPr bwMode="auto">
          <a:xfrm>
            <a:off x="1287836" y="5861745"/>
            <a:ext cx="6692900" cy="0"/>
          </a:xfrm>
          <a:prstGeom prst="straightConnector1">
            <a:avLst/>
          </a:prstGeom>
          <a:noFill/>
          <a:ln w="28575" cap="flat" cmpd="sng" algn="ctr">
            <a:solidFill>
              <a:schemeClr val="tx1"/>
            </a:solidFill>
            <a:prstDash val="solid"/>
            <a:round/>
            <a:headEnd type="none" w="med" len="med"/>
            <a:tailEnd type="triangle"/>
          </a:ln>
          <a:effectLst/>
        </p:spPr>
      </p:cxnSp>
      <p:cxnSp>
        <p:nvCxnSpPr>
          <p:cNvPr id="8" name="Straight Arrow Connector 7">
            <a:extLst>
              <a:ext uri="{FF2B5EF4-FFF2-40B4-BE49-F238E27FC236}">
                <a16:creationId xmlns:a16="http://schemas.microsoft.com/office/drawing/2014/main" id="{C1C283E9-F4A0-D21B-B2D7-B8699668F865}"/>
              </a:ext>
            </a:extLst>
          </p:cNvPr>
          <p:cNvCxnSpPr>
            <a:cxnSpLocks/>
          </p:cNvCxnSpPr>
          <p:nvPr/>
        </p:nvCxnSpPr>
        <p:spPr bwMode="auto">
          <a:xfrm>
            <a:off x="4545030" y="4651658"/>
            <a:ext cx="3194406" cy="0"/>
          </a:xfrm>
          <a:prstGeom prst="straightConnector1">
            <a:avLst/>
          </a:prstGeom>
          <a:noFill/>
          <a:ln w="28575" cap="flat" cmpd="sng" algn="ctr">
            <a:solidFill>
              <a:schemeClr val="bg2"/>
            </a:solidFill>
            <a:prstDash val="solid"/>
            <a:round/>
            <a:headEnd type="none" w="med" len="med"/>
            <a:tailEnd type="triangle"/>
          </a:ln>
          <a:effectLst/>
        </p:spPr>
      </p:cxnSp>
      <p:cxnSp>
        <p:nvCxnSpPr>
          <p:cNvPr id="10" name="Straight Arrow Connector 9">
            <a:extLst>
              <a:ext uri="{FF2B5EF4-FFF2-40B4-BE49-F238E27FC236}">
                <a16:creationId xmlns:a16="http://schemas.microsoft.com/office/drawing/2014/main" id="{C9681B3A-D017-2219-44D9-82A1DDCF2F79}"/>
              </a:ext>
            </a:extLst>
          </p:cNvPr>
          <p:cNvCxnSpPr>
            <a:cxnSpLocks/>
          </p:cNvCxnSpPr>
          <p:nvPr/>
        </p:nvCxnSpPr>
        <p:spPr bwMode="auto">
          <a:xfrm flipV="1">
            <a:off x="899077" y="2182436"/>
            <a:ext cx="0" cy="3514209"/>
          </a:xfrm>
          <a:prstGeom prst="straightConnector1">
            <a:avLst/>
          </a:prstGeom>
          <a:noFill/>
          <a:ln w="28575" cap="flat" cmpd="sng" algn="ctr">
            <a:solidFill>
              <a:schemeClr val="tx1"/>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D6BCF9AF-75A5-007E-72BB-A34DC3AC61BE}"/>
              </a:ext>
            </a:extLst>
          </p:cNvPr>
          <p:cNvCxnSpPr>
            <a:cxnSpLocks/>
          </p:cNvCxnSpPr>
          <p:nvPr/>
        </p:nvCxnSpPr>
        <p:spPr bwMode="auto">
          <a:xfrm>
            <a:off x="1160836" y="2166045"/>
            <a:ext cx="3340100" cy="0"/>
          </a:xfrm>
          <a:prstGeom prst="straightConnector1">
            <a:avLst/>
          </a:prstGeom>
          <a:noFill/>
          <a:ln w="28575" cap="flat" cmpd="sng" algn="ctr">
            <a:solidFill>
              <a:schemeClr val="tx1"/>
            </a:solidFill>
            <a:prstDash val="solid"/>
            <a:round/>
            <a:headEnd type="triangle" w="med" len="med"/>
            <a:tailEnd type="triangle" w="med" len="med"/>
          </a:ln>
          <a:effectLst/>
        </p:spPr>
      </p:cxnSp>
      <p:cxnSp>
        <p:nvCxnSpPr>
          <p:cNvPr id="15" name="Straight Arrow Connector 14">
            <a:extLst>
              <a:ext uri="{FF2B5EF4-FFF2-40B4-BE49-F238E27FC236}">
                <a16:creationId xmlns:a16="http://schemas.microsoft.com/office/drawing/2014/main" id="{6545BE83-5D90-BDEB-E8C0-A274CD777B71}"/>
              </a:ext>
            </a:extLst>
          </p:cNvPr>
          <p:cNvCxnSpPr>
            <a:cxnSpLocks/>
          </p:cNvCxnSpPr>
          <p:nvPr/>
        </p:nvCxnSpPr>
        <p:spPr bwMode="auto">
          <a:xfrm>
            <a:off x="4640636" y="2166045"/>
            <a:ext cx="3340100" cy="0"/>
          </a:xfrm>
          <a:prstGeom prst="straightConnector1">
            <a:avLst/>
          </a:prstGeom>
          <a:noFill/>
          <a:ln w="28575" cap="flat" cmpd="sng" algn="ctr">
            <a:solidFill>
              <a:schemeClr val="tx1"/>
            </a:solidFill>
            <a:prstDash val="solid"/>
            <a:round/>
            <a:headEnd type="triangle" w="med" len="med"/>
            <a:tailEnd type="triangle" w="med" len="med"/>
          </a:ln>
          <a:effectLst/>
        </p:spPr>
      </p:cxnSp>
      <p:sp>
        <p:nvSpPr>
          <p:cNvPr id="16" name="TextBox 15">
            <a:extLst>
              <a:ext uri="{FF2B5EF4-FFF2-40B4-BE49-F238E27FC236}">
                <a16:creationId xmlns:a16="http://schemas.microsoft.com/office/drawing/2014/main" id="{5946A2B6-5C9C-212C-C244-1DB56BBCAC6C}"/>
              </a:ext>
            </a:extLst>
          </p:cNvPr>
          <p:cNvSpPr txBox="1"/>
          <p:nvPr/>
        </p:nvSpPr>
        <p:spPr bwMode="auto">
          <a:xfrm>
            <a:off x="1363806" y="1489770"/>
            <a:ext cx="2870430"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Managed in outpatient/</a:t>
            </a:r>
            <a:b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br>
            <a: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community setting</a:t>
            </a:r>
          </a:p>
        </p:txBody>
      </p:sp>
      <p:sp>
        <p:nvSpPr>
          <p:cNvPr id="21" name="TextBox 20">
            <a:extLst>
              <a:ext uri="{FF2B5EF4-FFF2-40B4-BE49-F238E27FC236}">
                <a16:creationId xmlns:a16="http://schemas.microsoft.com/office/drawing/2014/main" id="{199F5849-CEB4-0B3F-1731-BE4AF40D2F88}"/>
              </a:ext>
            </a:extLst>
          </p:cNvPr>
          <p:cNvSpPr txBox="1"/>
          <p:nvPr/>
        </p:nvSpPr>
        <p:spPr bwMode="auto">
          <a:xfrm>
            <a:off x="4691436" y="1489770"/>
            <a:ext cx="3213100"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Generally requires </a:t>
            </a:r>
            <a:b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br>
            <a: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hospital admission</a:t>
            </a:r>
          </a:p>
        </p:txBody>
      </p:sp>
      <p:sp>
        <p:nvSpPr>
          <p:cNvPr id="22" name="TextBox 21">
            <a:extLst>
              <a:ext uri="{FF2B5EF4-FFF2-40B4-BE49-F238E27FC236}">
                <a16:creationId xmlns:a16="http://schemas.microsoft.com/office/drawing/2014/main" id="{1D08C41B-AEE4-F932-20AE-23C9D9E953F5}"/>
              </a:ext>
            </a:extLst>
          </p:cNvPr>
          <p:cNvSpPr txBox="1"/>
          <p:nvPr/>
        </p:nvSpPr>
        <p:spPr bwMode="auto">
          <a:xfrm rot="16200000">
            <a:off x="-1582366" y="3499259"/>
            <a:ext cx="4368803"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Increasing intensity of treatment required</a:t>
            </a:r>
          </a:p>
        </p:txBody>
      </p:sp>
      <p:sp>
        <p:nvSpPr>
          <p:cNvPr id="25" name="Rectangle: Rounded Corners 29">
            <a:extLst>
              <a:ext uri="{FF2B5EF4-FFF2-40B4-BE49-F238E27FC236}">
                <a16:creationId xmlns:a16="http://schemas.microsoft.com/office/drawing/2014/main" id="{2A4D644D-0BC1-B8EF-A561-52F5BA0C28E2}"/>
              </a:ext>
            </a:extLst>
          </p:cNvPr>
          <p:cNvSpPr/>
          <p:nvPr/>
        </p:nvSpPr>
        <p:spPr bwMode="auto">
          <a:xfrm>
            <a:off x="1109858" y="5028865"/>
            <a:ext cx="1638478" cy="413780"/>
          </a:xfrm>
          <a:prstGeom prst="roundRect">
            <a:avLst/>
          </a:prstGeom>
          <a:solidFill>
            <a:schemeClr val="accent1"/>
          </a:solidFill>
          <a:ln w="0">
            <a:noFill/>
            <a:miter lim="800000"/>
            <a:headEnd/>
            <a:tailEnd/>
          </a:ln>
        </p:spPr>
        <p:txBody>
          <a:bodyPr rtlCol="0" anchor="ct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Grade 1</a:t>
            </a:r>
          </a:p>
        </p:txBody>
      </p:sp>
      <p:sp>
        <p:nvSpPr>
          <p:cNvPr id="27" name="Rectangle: Rounded Corners 29">
            <a:extLst>
              <a:ext uri="{FF2B5EF4-FFF2-40B4-BE49-F238E27FC236}">
                <a16:creationId xmlns:a16="http://schemas.microsoft.com/office/drawing/2014/main" id="{5B424B18-C337-3675-1430-F059655F27C6}"/>
              </a:ext>
            </a:extLst>
          </p:cNvPr>
          <p:cNvSpPr/>
          <p:nvPr/>
        </p:nvSpPr>
        <p:spPr bwMode="auto">
          <a:xfrm>
            <a:off x="2845525" y="5028865"/>
            <a:ext cx="1638478" cy="413780"/>
          </a:xfrm>
          <a:prstGeom prst="roundRect">
            <a:avLst/>
          </a:prstGeom>
          <a:solidFill>
            <a:schemeClr val="accent3"/>
          </a:solidFill>
          <a:ln w="0">
            <a:noFill/>
            <a:miter lim="800000"/>
            <a:headEnd/>
            <a:tailEnd/>
          </a:ln>
        </p:spPr>
        <p:txBody>
          <a:bodyPr rtlCol="0" anchor="ct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Grade 2</a:t>
            </a:r>
          </a:p>
        </p:txBody>
      </p:sp>
      <p:sp>
        <p:nvSpPr>
          <p:cNvPr id="31" name="Rectangle: Rounded Corners 29">
            <a:extLst>
              <a:ext uri="{FF2B5EF4-FFF2-40B4-BE49-F238E27FC236}">
                <a16:creationId xmlns:a16="http://schemas.microsoft.com/office/drawing/2014/main" id="{B07FD368-A886-619E-0B1C-C0353F225A4F}"/>
              </a:ext>
            </a:extLst>
          </p:cNvPr>
          <p:cNvSpPr/>
          <p:nvPr/>
        </p:nvSpPr>
        <p:spPr bwMode="auto">
          <a:xfrm>
            <a:off x="4581192" y="5028865"/>
            <a:ext cx="1638478" cy="413780"/>
          </a:xfrm>
          <a:prstGeom prst="roundRect">
            <a:avLst/>
          </a:prstGeom>
          <a:solidFill>
            <a:schemeClr val="accent3"/>
          </a:solidFill>
          <a:ln w="0">
            <a:noFill/>
            <a:miter lim="800000"/>
            <a:headEnd/>
            <a:tailEnd/>
          </a:ln>
        </p:spPr>
        <p:txBody>
          <a:bodyPr rtlCol="0" anchor="ct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Grade 3</a:t>
            </a:r>
          </a:p>
        </p:txBody>
      </p:sp>
      <p:sp>
        <p:nvSpPr>
          <p:cNvPr id="33" name="Rectangle: Rounded Corners 29">
            <a:extLst>
              <a:ext uri="{FF2B5EF4-FFF2-40B4-BE49-F238E27FC236}">
                <a16:creationId xmlns:a16="http://schemas.microsoft.com/office/drawing/2014/main" id="{E23EA69B-20EC-7BD6-5527-0CD1AF8BD516}"/>
              </a:ext>
            </a:extLst>
          </p:cNvPr>
          <p:cNvSpPr/>
          <p:nvPr/>
        </p:nvSpPr>
        <p:spPr bwMode="auto">
          <a:xfrm>
            <a:off x="6316858" y="5028865"/>
            <a:ext cx="1638478" cy="413780"/>
          </a:xfrm>
          <a:prstGeom prst="roundRect">
            <a:avLst/>
          </a:prstGeom>
          <a:solidFill>
            <a:schemeClr val="accent1"/>
          </a:solidFill>
          <a:ln w="0">
            <a:noFill/>
            <a:miter lim="800000"/>
            <a:headEnd/>
            <a:tailEnd/>
          </a:ln>
        </p:spPr>
        <p:txBody>
          <a:bodyPr rtlCol="0" anchor="ct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chemeClr val="bg2"/>
                </a:solidFill>
                <a:effectLst/>
                <a:uLnTx/>
                <a:uFillTx/>
                <a:latin typeface="Poppins" panose="00000500000000000000" pitchFamily="2" charset="0"/>
                <a:cs typeface="Poppins" panose="00000500000000000000" pitchFamily="2" charset="0"/>
              </a:rPr>
              <a:t>Grade 4</a:t>
            </a:r>
          </a:p>
        </p:txBody>
      </p:sp>
      <p:sp>
        <p:nvSpPr>
          <p:cNvPr id="35" name="TextBox 34">
            <a:extLst>
              <a:ext uri="{FF2B5EF4-FFF2-40B4-BE49-F238E27FC236}">
                <a16:creationId xmlns:a16="http://schemas.microsoft.com/office/drawing/2014/main" id="{C7212521-81E2-3003-0374-6DF4104BC5BC}"/>
              </a:ext>
            </a:extLst>
          </p:cNvPr>
          <p:cNvSpPr txBox="1"/>
          <p:nvPr/>
        </p:nvSpPr>
        <p:spPr bwMode="auto">
          <a:xfrm>
            <a:off x="1110036" y="5439470"/>
            <a:ext cx="1638300"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Mild</a:t>
            </a:r>
          </a:p>
        </p:txBody>
      </p:sp>
      <p:sp>
        <p:nvSpPr>
          <p:cNvPr id="36" name="TextBox 35">
            <a:extLst>
              <a:ext uri="{FF2B5EF4-FFF2-40B4-BE49-F238E27FC236}">
                <a16:creationId xmlns:a16="http://schemas.microsoft.com/office/drawing/2014/main" id="{86E6B3B7-54B8-3AD9-1FE7-3A9A604567C9}"/>
              </a:ext>
            </a:extLst>
          </p:cNvPr>
          <p:cNvSpPr txBox="1"/>
          <p:nvPr/>
        </p:nvSpPr>
        <p:spPr bwMode="auto">
          <a:xfrm>
            <a:off x="2845703" y="5439470"/>
            <a:ext cx="1638300"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Moderate</a:t>
            </a:r>
          </a:p>
        </p:txBody>
      </p:sp>
      <p:sp>
        <p:nvSpPr>
          <p:cNvPr id="37" name="TextBox 36">
            <a:extLst>
              <a:ext uri="{FF2B5EF4-FFF2-40B4-BE49-F238E27FC236}">
                <a16:creationId xmlns:a16="http://schemas.microsoft.com/office/drawing/2014/main" id="{8CCDB535-0080-F79A-22BA-3888B7474655}"/>
              </a:ext>
            </a:extLst>
          </p:cNvPr>
          <p:cNvSpPr txBox="1"/>
          <p:nvPr/>
        </p:nvSpPr>
        <p:spPr bwMode="auto">
          <a:xfrm>
            <a:off x="4581370" y="5439470"/>
            <a:ext cx="1638300"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Severe</a:t>
            </a:r>
          </a:p>
        </p:txBody>
      </p:sp>
      <p:sp>
        <p:nvSpPr>
          <p:cNvPr id="38" name="TextBox 37">
            <a:extLst>
              <a:ext uri="{FF2B5EF4-FFF2-40B4-BE49-F238E27FC236}">
                <a16:creationId xmlns:a16="http://schemas.microsoft.com/office/drawing/2014/main" id="{C264A697-0D7E-7CB5-F8B9-23946E61DCDD}"/>
              </a:ext>
            </a:extLst>
          </p:cNvPr>
          <p:cNvSpPr txBox="1"/>
          <p:nvPr/>
        </p:nvSpPr>
        <p:spPr bwMode="auto">
          <a:xfrm>
            <a:off x="6317036" y="5439470"/>
            <a:ext cx="1638300"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Very severe</a:t>
            </a:r>
          </a:p>
        </p:txBody>
      </p:sp>
    </p:spTree>
    <p:extLst>
      <p:ext uri="{BB962C8B-B14F-4D97-AF65-F5344CB8AC3E}">
        <p14:creationId xmlns:p14="http://schemas.microsoft.com/office/powerpoint/2010/main" val="23088805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ABADE-0A7A-47D9-36B7-6806441374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C132A8-654F-21B0-6C7A-B2FBDD626E36}"/>
              </a:ext>
            </a:extLst>
          </p:cNvPr>
          <p:cNvSpPr>
            <a:spLocks noGrp="1"/>
          </p:cNvSpPr>
          <p:nvPr>
            <p:ph type="title"/>
          </p:nvPr>
        </p:nvSpPr>
        <p:spPr>
          <a:xfrm>
            <a:off x="139636" y="213997"/>
            <a:ext cx="11740260" cy="113646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dirty="0"/>
              <a:t>General Recommendations for Managing AEs With Chemoimmunotherapy</a:t>
            </a:r>
          </a:p>
        </p:txBody>
      </p:sp>
      <p:sp>
        <p:nvSpPr>
          <p:cNvPr id="6" name="Content Placeholder 5">
            <a:extLst>
              <a:ext uri="{FF2B5EF4-FFF2-40B4-BE49-F238E27FC236}">
                <a16:creationId xmlns:a16="http://schemas.microsoft.com/office/drawing/2014/main" id="{9D858396-5FDB-F633-5F15-6143E0CBE9A5}"/>
              </a:ext>
            </a:extLst>
          </p:cNvPr>
          <p:cNvSpPr>
            <a:spLocks noGrp="1"/>
          </p:cNvSpPr>
          <p:nvPr>
            <p:ph sz="quarter" idx="10"/>
          </p:nvPr>
        </p:nvSpPr>
        <p:spPr/>
        <p:txBody>
          <a:bodyPr/>
          <a:lstStyle/>
          <a:p>
            <a:pPr algn="ctr"/>
            <a:r>
              <a:rPr lang="en-US" dirty="0"/>
              <a:t>Hoffner. Cancer Treat Rev. 2020;85:101979. Madden. Clin J Oncol Nurs. 2017;21:30</a:t>
            </a:r>
          </a:p>
        </p:txBody>
      </p:sp>
      <p:graphicFrame>
        <p:nvGraphicFramePr>
          <p:cNvPr id="3" name="Group 3">
            <a:extLst>
              <a:ext uri="{FF2B5EF4-FFF2-40B4-BE49-F238E27FC236}">
                <a16:creationId xmlns:a16="http://schemas.microsoft.com/office/drawing/2014/main" id="{9C8FB3FF-49FF-3DAF-2066-34A16E238344}"/>
              </a:ext>
            </a:extLst>
          </p:cNvPr>
          <p:cNvGraphicFramePr>
            <a:graphicFrameLocks/>
          </p:cNvGraphicFramePr>
          <p:nvPr>
            <p:extLst>
              <p:ext uri="{D42A27DB-BD31-4B8C-83A1-F6EECF244321}">
                <p14:modId xmlns:p14="http://schemas.microsoft.com/office/powerpoint/2010/main" val="1325730286"/>
              </p:ext>
            </p:extLst>
          </p:nvPr>
        </p:nvGraphicFramePr>
        <p:xfrm>
          <a:off x="231078" y="1462692"/>
          <a:ext cx="11740260" cy="2928794"/>
        </p:xfrm>
        <a:graphic>
          <a:graphicData uri="http://schemas.openxmlformats.org/drawingml/2006/table">
            <a:tbl>
              <a:tblPr/>
              <a:tblGrid>
                <a:gridCol w="3350645">
                  <a:extLst>
                    <a:ext uri="{9D8B030D-6E8A-4147-A177-3AD203B41FA5}">
                      <a16:colId xmlns:a16="http://schemas.microsoft.com/office/drawing/2014/main" val="20000"/>
                    </a:ext>
                  </a:extLst>
                </a:gridCol>
                <a:gridCol w="4112111">
                  <a:extLst>
                    <a:ext uri="{9D8B030D-6E8A-4147-A177-3AD203B41FA5}">
                      <a16:colId xmlns:a16="http://schemas.microsoft.com/office/drawing/2014/main" val="4199161517"/>
                    </a:ext>
                  </a:extLst>
                </a:gridCol>
                <a:gridCol w="4277504">
                  <a:extLst>
                    <a:ext uri="{9D8B030D-6E8A-4147-A177-3AD203B41FA5}">
                      <a16:colId xmlns:a16="http://schemas.microsoft.com/office/drawing/2014/main" val="20001"/>
                    </a:ext>
                  </a:extLst>
                </a:gridCol>
              </a:tblGrid>
              <a:tr h="2387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bg2"/>
                          </a:solidFill>
                          <a:effectLst/>
                          <a:latin typeface="Poppins" panose="00000500000000000000" pitchFamily="2" charset="0"/>
                          <a:cs typeface="Poppins" panose="00000500000000000000" pitchFamily="2"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bg2"/>
                          </a:solidFill>
                          <a:effectLst/>
                          <a:latin typeface="Poppins" panose="00000500000000000000" pitchFamily="2" charset="0"/>
                          <a:cs typeface="Poppins" panose="00000500000000000000" pitchFamily="2" charset="0"/>
                        </a:rPr>
                        <a:t>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solidFill>
                          <a:effectLst/>
                          <a:latin typeface="Poppins" panose="00000500000000000000" pitchFamily="2" charset="0"/>
                          <a:cs typeface="Poppins" panose="00000500000000000000" pitchFamily="2" charset="0"/>
                        </a:rPr>
                        <a:t>ICI</a:t>
                      </a:r>
                      <a:endParaRPr kumimoji="0" lang="en-US" sz="1600" b="1" i="0" u="none" strike="noStrike" cap="none" normalizeH="0" baseline="0" dirty="0">
                        <a:ln>
                          <a:noFill/>
                        </a:ln>
                        <a:solidFill>
                          <a:schemeClr val="bg2"/>
                        </a:solidFill>
                        <a:effectLst/>
                        <a:latin typeface="Poppins" panose="00000500000000000000" pitchFamily="2" charset="0"/>
                        <a:cs typeface="Poppins" panose="00000500000000000000" pitchFamily="2"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4730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Poppins" panose="00000500000000000000" pitchFamily="2" charset="0"/>
                          <a:cs typeface="Poppins" panose="00000500000000000000" pitchFamily="2" charset="0"/>
                        </a:rPr>
                        <a:t>Typical timing/pattern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398145"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Rapid onset after administration</a:t>
                      </a:r>
                    </a:p>
                    <a:p>
                      <a:pPr marL="398145"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Cyclical onset/recovery</a:t>
                      </a:r>
                      <a:endParaRPr kumimoji="0" lang="en-US" sz="16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398145"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6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Onset may be after several cycles</a:t>
                      </a:r>
                    </a:p>
                    <a:p>
                      <a:pPr marL="398145"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600" b="0" i="0" u="none" strike="noStrike" kern="120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Persists/worsens over time</a:t>
                      </a:r>
                      <a:endParaRPr kumimoji="0" lang="en-US" sz="16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3788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Poppins" panose="00000500000000000000" pitchFamily="2" charset="0"/>
                          <a:cs typeface="Poppins" panose="00000500000000000000" pitchFamily="2" charset="0"/>
                        </a:rPr>
                        <a:t>General Management Strategies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D0F0EE"/>
                    </a:solidFill>
                  </a:tcPr>
                </a:tc>
                <a:tc hMerge="1">
                  <a:txBody>
                    <a:bodyPr/>
                    <a:lstStyle/>
                    <a:p>
                      <a:pPr marL="283845"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800" b="0" i="0" u="none" strike="noStrike" cap="none" normalizeH="0" baseline="0">
                        <a:ln>
                          <a:noFill/>
                        </a:ln>
                        <a:solidFill>
                          <a:schemeClr val="bg2">
                            <a:lumMod val="10000"/>
                          </a:schemeClr>
                        </a:solidFill>
                        <a:effectLst/>
                        <a:latin typeface="Calibri"/>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3845"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6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D0F0EE"/>
                    </a:solidFill>
                  </a:tcPr>
                </a:tc>
                <a:extLst>
                  <a:ext uri="{0D108BD9-81ED-4DB2-BD59-A6C34878D82A}">
                    <a16:rowId xmlns:a16="http://schemas.microsoft.com/office/drawing/2014/main" val="3058936251"/>
                  </a:ext>
                </a:extLst>
              </a:tr>
              <a:tr h="238733">
                <a:tc>
                  <a:txBody>
                    <a:bodyPr/>
                    <a:lstStyle/>
                    <a:p>
                      <a:pPr marL="398145"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600" b="0" i="0" u="none" strike="noStrike" kern="1200" cap="none" spc="0" normalizeH="0" baseline="0">
                          <a:ln>
                            <a:noFill/>
                          </a:ln>
                          <a:solidFill>
                            <a:schemeClr val="tx1"/>
                          </a:solidFill>
                          <a:effectLst/>
                          <a:uLnTx/>
                          <a:uFillTx/>
                          <a:latin typeface="Poppins" panose="00000500000000000000" pitchFamily="2" charset="0"/>
                          <a:ea typeface="+mn-ea"/>
                          <a:cs typeface="Poppins" panose="00000500000000000000" pitchFamily="2" charset="0"/>
                        </a:rPr>
                        <a:t>Hold dose</a:t>
                      </a:r>
                      <a:endParaRPr kumimoji="0" lang="en-US" sz="1600" b="0" i="0" u="none" strike="noStrike" kern="1200" cap="none" spc="0" normalizeH="0" baseline="0" dirty="0">
                        <a:ln>
                          <a:noFill/>
                        </a:ln>
                        <a:solidFill>
                          <a:schemeClr val="tx1"/>
                        </a:solidFill>
                        <a:effectLst/>
                        <a:uLnTx/>
                        <a:uFillTx/>
                        <a:latin typeface="Poppins" panose="00000500000000000000" pitchFamily="2" charset="0"/>
                        <a:ea typeface="+mn-ea"/>
                        <a:cs typeface="Poppins" panose="00000500000000000000" pitchFamily="2"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accent4"/>
                          </a:solidFill>
                          <a:effectLst/>
                          <a:latin typeface="Poppins" panose="00000500000000000000" pitchFamily="2" charset="0"/>
                          <a:cs typeface="Poppins" panose="00000500000000000000" pitchFamily="2" charset="0"/>
                        </a:rPr>
                        <a:t>Yes</a:t>
                      </a:r>
                      <a:endParaRPr kumimoji="0" lang="en-US" sz="1600" b="1" i="0" u="none" strike="noStrike" cap="none" normalizeH="0" baseline="0" dirty="0">
                        <a:ln>
                          <a:noFill/>
                        </a:ln>
                        <a:solidFill>
                          <a:schemeClr val="accent4"/>
                        </a:solidFill>
                        <a:effectLst/>
                        <a:latin typeface="Poppins" panose="00000500000000000000" pitchFamily="2" charset="0"/>
                        <a:cs typeface="Poppins" panose="00000500000000000000" pitchFamily="2"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a:ln>
                            <a:noFill/>
                          </a:ln>
                          <a:solidFill>
                            <a:schemeClr val="accent4"/>
                          </a:solidFill>
                          <a:effectLst/>
                          <a:latin typeface="Poppins" panose="00000500000000000000" pitchFamily="2" charset="0"/>
                          <a:ea typeface="+mn-ea"/>
                          <a:cs typeface="Poppins" panose="00000500000000000000" pitchFamily="2" charset="0"/>
                        </a:rPr>
                        <a:t>Yes</a:t>
                      </a:r>
                      <a:endParaRPr kumimoji="0" lang="en-US" sz="1600" b="1" i="0" u="none" strike="noStrike" kern="1200" cap="none" normalizeH="0" baseline="0" dirty="0">
                        <a:ln>
                          <a:noFill/>
                        </a:ln>
                        <a:solidFill>
                          <a:schemeClr val="accent4"/>
                        </a:solidFill>
                        <a:effectLst/>
                        <a:latin typeface="Poppins" panose="00000500000000000000" pitchFamily="2" charset="0"/>
                        <a:ea typeface="+mn-ea"/>
                        <a:cs typeface="Poppins" panose="00000500000000000000" pitchFamily="2"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238733">
                <a:tc>
                  <a:txBody>
                    <a:bodyPr/>
                    <a:lstStyle/>
                    <a:p>
                      <a:pPr marL="398145"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600" b="0" i="0" u="none" strike="noStrike" kern="1200" cap="none" spc="0" normalizeH="0" baseline="0">
                          <a:ln>
                            <a:noFill/>
                          </a:ln>
                          <a:solidFill>
                            <a:schemeClr val="tx1"/>
                          </a:solidFill>
                          <a:effectLst/>
                          <a:uLnTx/>
                          <a:uFillTx/>
                          <a:latin typeface="Poppins" panose="00000500000000000000" pitchFamily="2" charset="0"/>
                          <a:ea typeface="+mn-ea"/>
                          <a:cs typeface="Poppins" panose="00000500000000000000" pitchFamily="2" charset="0"/>
                        </a:rPr>
                        <a:t>Reduce dose</a:t>
                      </a:r>
                      <a:endParaRPr kumimoji="0" lang="en-US" sz="1600" b="0" i="0" u="none" strike="noStrike" kern="1200" cap="none" spc="0" normalizeH="0" baseline="0" dirty="0">
                        <a:ln>
                          <a:noFill/>
                        </a:ln>
                        <a:solidFill>
                          <a:schemeClr val="tx1"/>
                        </a:solidFill>
                        <a:effectLst/>
                        <a:uLnTx/>
                        <a:uFillTx/>
                        <a:latin typeface="Poppins" panose="00000500000000000000" pitchFamily="2" charset="0"/>
                        <a:ea typeface="+mn-ea"/>
                        <a:cs typeface="Poppins" panose="00000500000000000000" pitchFamily="2"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accent4"/>
                          </a:solidFill>
                          <a:effectLst/>
                          <a:latin typeface="Poppins" panose="00000500000000000000" pitchFamily="2" charset="0"/>
                          <a:cs typeface="Poppins" panose="00000500000000000000" pitchFamily="2" charset="0"/>
                        </a:rPr>
                        <a:t>Yes</a:t>
                      </a:r>
                      <a:endParaRPr kumimoji="0" lang="en-US" sz="1600" b="1" i="0" u="none" strike="noStrike" cap="none" normalizeH="0" baseline="0" dirty="0">
                        <a:ln>
                          <a:noFill/>
                        </a:ln>
                        <a:solidFill>
                          <a:schemeClr val="accent4"/>
                        </a:solidFill>
                        <a:effectLst/>
                        <a:latin typeface="Poppins" panose="00000500000000000000" pitchFamily="2" charset="0"/>
                        <a:cs typeface="Poppins" panose="00000500000000000000" pitchFamily="2"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accent1"/>
                          </a:solidFill>
                          <a:effectLst/>
                          <a:latin typeface="Poppins" panose="00000500000000000000" pitchFamily="2" charset="0"/>
                          <a:cs typeface="Poppins" panose="00000500000000000000" pitchFamily="2" charset="0"/>
                        </a:rPr>
                        <a:t>No</a:t>
                      </a:r>
                      <a:endParaRPr kumimoji="0" lang="en-US" sz="1600" b="1" i="0" u="none" strike="noStrike" cap="none" normalizeH="0" baseline="0" dirty="0">
                        <a:ln>
                          <a:noFill/>
                        </a:ln>
                        <a:solidFill>
                          <a:schemeClr val="accent1"/>
                        </a:solidFill>
                        <a:effectLst/>
                        <a:latin typeface="Poppins" panose="00000500000000000000" pitchFamily="2" charset="0"/>
                        <a:cs typeface="Poppins" panose="00000500000000000000" pitchFamily="2"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400281304"/>
                  </a:ext>
                </a:extLst>
              </a:tr>
              <a:tr h="238733">
                <a:tc>
                  <a:txBody>
                    <a:bodyPr/>
                    <a:lstStyle/>
                    <a:p>
                      <a:pPr marL="398145"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600" b="0" i="0" u="none" strike="noStrike" kern="1200" cap="none" spc="0" normalizeH="0" baseline="0">
                          <a:ln>
                            <a:noFill/>
                          </a:ln>
                          <a:solidFill>
                            <a:schemeClr val="tx1"/>
                          </a:solidFill>
                          <a:effectLst/>
                          <a:uLnTx/>
                          <a:uFillTx/>
                          <a:latin typeface="Poppins" panose="00000500000000000000" pitchFamily="2" charset="0"/>
                          <a:ea typeface="+mn-ea"/>
                          <a:cs typeface="Poppins" panose="00000500000000000000" pitchFamily="2" charset="0"/>
                        </a:rPr>
                        <a:t>Switch to less toxic agent</a:t>
                      </a:r>
                      <a:endParaRPr kumimoji="0" lang="en-US" sz="1600" b="0" i="0" u="none" strike="noStrike" kern="1200" cap="none" spc="0" normalizeH="0" baseline="0" dirty="0">
                        <a:ln>
                          <a:noFill/>
                        </a:ln>
                        <a:solidFill>
                          <a:schemeClr val="tx1"/>
                        </a:solidFill>
                        <a:effectLst/>
                        <a:uLnTx/>
                        <a:uFillTx/>
                        <a:latin typeface="Poppins" panose="00000500000000000000" pitchFamily="2" charset="0"/>
                        <a:ea typeface="+mn-ea"/>
                        <a:cs typeface="Poppins" panose="00000500000000000000" pitchFamily="2"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accent4"/>
                          </a:solidFill>
                          <a:effectLst/>
                          <a:latin typeface="Poppins" panose="00000500000000000000" pitchFamily="2" charset="0"/>
                          <a:cs typeface="Poppins" panose="00000500000000000000" pitchFamily="2" charset="0"/>
                        </a:rPr>
                        <a:t>Yes</a:t>
                      </a:r>
                      <a:endParaRPr kumimoji="0" lang="en-US" sz="1600" b="1" i="0" u="none" strike="noStrike" cap="none" normalizeH="0" baseline="0" dirty="0">
                        <a:ln>
                          <a:noFill/>
                        </a:ln>
                        <a:solidFill>
                          <a:schemeClr val="accent4"/>
                        </a:solidFill>
                        <a:effectLst/>
                        <a:latin typeface="Poppins" panose="00000500000000000000" pitchFamily="2" charset="0"/>
                        <a:cs typeface="Poppins" panose="00000500000000000000" pitchFamily="2"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accent1"/>
                          </a:solidFill>
                          <a:effectLst/>
                          <a:latin typeface="Poppins" panose="00000500000000000000" pitchFamily="2" charset="0"/>
                          <a:cs typeface="Poppins" panose="00000500000000000000" pitchFamily="2" charset="0"/>
                        </a:rPr>
                        <a:t>No</a:t>
                      </a:r>
                      <a:endParaRPr kumimoji="0" lang="en-US" sz="1600" b="1" i="0" u="none" strike="noStrike" cap="none" normalizeH="0" baseline="0" dirty="0">
                        <a:ln>
                          <a:noFill/>
                        </a:ln>
                        <a:solidFill>
                          <a:schemeClr val="accent1"/>
                        </a:solidFill>
                        <a:effectLst/>
                        <a:latin typeface="Poppins" panose="00000500000000000000" pitchFamily="2" charset="0"/>
                        <a:cs typeface="Poppins" panose="00000500000000000000" pitchFamily="2"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113830433"/>
                  </a:ext>
                </a:extLst>
              </a:tr>
              <a:tr h="238733">
                <a:tc>
                  <a:txBody>
                    <a:bodyPr/>
                    <a:lstStyle/>
                    <a:p>
                      <a:pPr marL="398145"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600" b="0" i="0" u="none" strike="noStrike" kern="1200" cap="none" spc="0" normalizeH="0" baseline="0">
                          <a:ln>
                            <a:noFill/>
                          </a:ln>
                          <a:solidFill>
                            <a:schemeClr val="tx1"/>
                          </a:solidFill>
                          <a:effectLst/>
                          <a:uLnTx/>
                          <a:uFillTx/>
                          <a:latin typeface="Poppins" panose="00000500000000000000" pitchFamily="2" charset="0"/>
                          <a:ea typeface="+mn-ea"/>
                          <a:cs typeface="Poppins" panose="00000500000000000000" pitchFamily="2" charset="0"/>
                        </a:rPr>
                        <a:t>Steroids useful</a:t>
                      </a:r>
                      <a:endParaRPr kumimoji="0" lang="en-US" sz="1600" b="0" i="0" u="none" strike="noStrike" kern="1200" cap="none" spc="0" normalizeH="0" baseline="0" dirty="0">
                        <a:ln>
                          <a:noFill/>
                        </a:ln>
                        <a:solidFill>
                          <a:schemeClr val="tx1"/>
                        </a:solidFill>
                        <a:effectLst/>
                        <a:uLnTx/>
                        <a:uFillTx/>
                        <a:latin typeface="Poppins" panose="00000500000000000000" pitchFamily="2" charset="0"/>
                        <a:ea typeface="+mn-ea"/>
                        <a:cs typeface="Poppins" panose="00000500000000000000" pitchFamily="2"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accent5"/>
                          </a:solidFill>
                          <a:effectLst/>
                          <a:latin typeface="Poppins" panose="00000500000000000000" pitchFamily="2" charset="0"/>
                          <a:cs typeface="Poppins" panose="00000500000000000000" pitchFamily="2" charset="0"/>
                        </a:rPr>
                        <a:t>Rarely (depends on toxicity)</a:t>
                      </a:r>
                      <a:endParaRPr kumimoji="0" lang="en-US" sz="1600" b="1" i="0" u="none" strike="noStrike" cap="none" normalizeH="0" baseline="0" dirty="0">
                        <a:ln>
                          <a:noFill/>
                        </a:ln>
                        <a:solidFill>
                          <a:schemeClr val="accent5"/>
                        </a:solidFill>
                        <a:effectLst/>
                        <a:latin typeface="Poppins" panose="00000500000000000000" pitchFamily="2" charset="0"/>
                        <a:cs typeface="Poppins" panose="00000500000000000000" pitchFamily="2"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Poppins" panose="00000500000000000000" pitchFamily="2" charset="0"/>
                          <a:cs typeface="Poppins" panose="00000500000000000000" pitchFamily="2"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74200160"/>
                  </a:ext>
                </a:extLst>
              </a:tr>
              <a:tr h="238733">
                <a:tc>
                  <a:txBody>
                    <a:bodyPr/>
                    <a:lstStyle/>
                    <a:p>
                      <a:pPr marL="398145"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600" b="0" i="0" u="none" strike="noStrike" kern="1200" cap="none" spc="0" normalizeH="0" baseline="0">
                          <a:ln>
                            <a:noFill/>
                          </a:ln>
                          <a:solidFill>
                            <a:schemeClr val="tx1"/>
                          </a:solidFill>
                          <a:effectLst/>
                          <a:uLnTx/>
                          <a:uFillTx/>
                          <a:latin typeface="Poppins" panose="00000500000000000000" pitchFamily="2" charset="0"/>
                          <a:ea typeface="+mn-ea"/>
                          <a:cs typeface="Poppins" panose="00000500000000000000" pitchFamily="2" charset="0"/>
                        </a:rPr>
                        <a:t>Permanently discontinue</a:t>
                      </a:r>
                      <a:endParaRPr kumimoji="0" lang="en-US" sz="1600" b="0" i="0" u="none" strike="noStrike" kern="1200" cap="none" spc="0" normalizeH="0" baseline="0" dirty="0">
                        <a:ln>
                          <a:noFill/>
                        </a:ln>
                        <a:solidFill>
                          <a:schemeClr val="tx1"/>
                        </a:solidFill>
                        <a:effectLst/>
                        <a:uLnTx/>
                        <a:uFillTx/>
                        <a:latin typeface="Poppins" panose="00000500000000000000" pitchFamily="2" charset="0"/>
                        <a:ea typeface="+mn-ea"/>
                        <a:cs typeface="Poppins" panose="00000500000000000000" pitchFamily="2"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a:ln>
                            <a:noFill/>
                          </a:ln>
                          <a:solidFill>
                            <a:schemeClr val="accent4"/>
                          </a:solidFill>
                          <a:effectLst/>
                          <a:latin typeface="Poppins" panose="00000500000000000000" pitchFamily="2" charset="0"/>
                          <a:ea typeface="+mn-ea"/>
                          <a:cs typeface="Poppins" panose="00000500000000000000" pitchFamily="2" charset="0"/>
                        </a:rPr>
                        <a:t>Yes (if severe)</a:t>
                      </a:r>
                      <a:endParaRPr kumimoji="0" lang="en-US" sz="1600" b="1" i="0" u="none" strike="noStrike" kern="1200" cap="none" normalizeH="0" baseline="0" dirty="0">
                        <a:ln>
                          <a:noFill/>
                        </a:ln>
                        <a:solidFill>
                          <a:schemeClr val="accent4"/>
                        </a:solidFill>
                        <a:effectLst/>
                        <a:latin typeface="Poppins" panose="00000500000000000000" pitchFamily="2" charset="0"/>
                        <a:ea typeface="+mn-ea"/>
                        <a:cs typeface="Poppins" panose="00000500000000000000" pitchFamily="2"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kern="1200" cap="none" normalizeH="0" baseline="0">
                          <a:ln>
                            <a:noFill/>
                          </a:ln>
                          <a:solidFill>
                            <a:schemeClr val="accent4"/>
                          </a:solidFill>
                          <a:effectLst/>
                          <a:latin typeface="Poppins" panose="00000500000000000000" pitchFamily="2" charset="0"/>
                          <a:ea typeface="+mn-ea"/>
                          <a:cs typeface="Poppins" panose="00000500000000000000" pitchFamily="2" charset="0"/>
                        </a:rPr>
                        <a:t>Yes (if severe)</a:t>
                      </a:r>
                      <a:endParaRPr kumimoji="0" lang="en-US" sz="1600" b="1" i="0" u="none" strike="noStrike" kern="1200" cap="none" normalizeH="0" baseline="0" dirty="0">
                        <a:ln>
                          <a:noFill/>
                        </a:ln>
                        <a:solidFill>
                          <a:schemeClr val="accent4"/>
                        </a:solidFill>
                        <a:effectLst/>
                        <a:latin typeface="Poppins" panose="00000500000000000000" pitchFamily="2" charset="0"/>
                        <a:ea typeface="+mn-ea"/>
                        <a:cs typeface="Poppins" panose="00000500000000000000" pitchFamily="2"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696313162"/>
                  </a:ext>
                </a:extLst>
              </a:tr>
            </a:tbl>
          </a:graphicData>
        </a:graphic>
      </p:graphicFrame>
    </p:spTree>
    <p:extLst>
      <p:ext uri="{BB962C8B-B14F-4D97-AF65-F5344CB8AC3E}">
        <p14:creationId xmlns:p14="http://schemas.microsoft.com/office/powerpoint/2010/main" val="15537387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C8A4A4-5B4C-50E5-3B2C-D226E3C2234C}"/>
              </a:ext>
            </a:extLst>
          </p:cNvPr>
          <p:cNvSpPr>
            <a:spLocks noGrp="1"/>
          </p:cNvSpPr>
          <p:nvPr>
            <p:ph idx="1"/>
          </p:nvPr>
        </p:nvSpPr>
        <p:spPr/>
        <p:txBody>
          <a:bodyPr/>
          <a:lstStyle/>
          <a:p>
            <a:r>
              <a:rPr lang="en-US" sz="2000" dirty="0"/>
              <a:t>Combination anti-VEGF(R) + anti–PD-1/PD-L1 therapy demonstrated benefit in ICI-naive patients with multiple tumor types, leading to FDA approvals</a:t>
            </a:r>
            <a:r>
              <a:rPr lang="en-US" sz="2000" baseline="30000" dirty="0"/>
              <a:t>1-6</a:t>
            </a:r>
          </a:p>
          <a:p>
            <a:pPr lvl="2"/>
            <a:r>
              <a:rPr lang="en-US" sz="1800" dirty="0"/>
              <a:t>RCC: axitinib/pembrolizumab,</a:t>
            </a:r>
            <a:r>
              <a:rPr lang="en-US" sz="1800" baseline="30000" dirty="0"/>
              <a:t>7</a:t>
            </a:r>
            <a:r>
              <a:rPr lang="en-US" sz="1800" dirty="0"/>
              <a:t> axitinib/avelumab,</a:t>
            </a:r>
            <a:r>
              <a:rPr lang="en-US" sz="1800" baseline="30000" dirty="0"/>
              <a:t>8</a:t>
            </a:r>
            <a:r>
              <a:rPr lang="en-US" sz="1800" dirty="0"/>
              <a:t> cabozantinib/nivolumab,</a:t>
            </a:r>
            <a:r>
              <a:rPr lang="en-US" sz="1800" baseline="30000" dirty="0"/>
              <a:t>9</a:t>
            </a:r>
            <a:r>
              <a:rPr lang="en-US" sz="1800" dirty="0"/>
              <a:t> lenvatinib/pembrolizumab</a:t>
            </a:r>
            <a:r>
              <a:rPr lang="en-US" sz="1800" baseline="30000" dirty="0"/>
              <a:t>10</a:t>
            </a:r>
          </a:p>
          <a:p>
            <a:pPr lvl="2"/>
            <a:r>
              <a:rPr lang="en-US" sz="1800" dirty="0"/>
              <a:t>Endometrial carcinoma: lenvatinib/pembrolizuamb</a:t>
            </a:r>
            <a:r>
              <a:rPr lang="en-US" sz="1800" baseline="30000" dirty="0"/>
              <a:t>11</a:t>
            </a:r>
          </a:p>
          <a:p>
            <a:pPr lvl="2"/>
            <a:r>
              <a:rPr lang="en-US" sz="1800" dirty="0"/>
              <a:t>Hepatocellular carcinoma: bevacizumab/atezolizumab</a:t>
            </a:r>
            <a:r>
              <a:rPr lang="en-US" sz="1800" baseline="30000" dirty="0"/>
              <a:t>12</a:t>
            </a:r>
          </a:p>
          <a:p>
            <a:r>
              <a:rPr lang="en-US" sz="2000" dirty="0"/>
              <a:t>Preliminary antitumor activity and safety with pembrolizumab + ramucirumab reported in patients with advanced NSCLC in a multicohort phase I trial</a:t>
            </a:r>
            <a:r>
              <a:rPr lang="en-US" sz="2000" baseline="30000" dirty="0"/>
              <a:t>13,14</a:t>
            </a:r>
          </a:p>
          <a:p>
            <a:pPr lvl="2"/>
            <a:r>
              <a:rPr lang="en-US" sz="1800" dirty="0"/>
              <a:t>Pembrolizumab: anti–PD-1 monoclonal antibody</a:t>
            </a:r>
            <a:r>
              <a:rPr lang="en-US" sz="1800" baseline="30000" dirty="0"/>
              <a:t>6</a:t>
            </a:r>
          </a:p>
          <a:p>
            <a:pPr lvl="2"/>
            <a:r>
              <a:rPr lang="en-US" sz="1800" dirty="0"/>
              <a:t>Ramucirumab: monoclonal antibody targeting extracellular domain of VEGFR-2</a:t>
            </a:r>
            <a:r>
              <a:rPr lang="en-US" sz="1800" baseline="30000" dirty="0"/>
              <a:t>15</a:t>
            </a:r>
          </a:p>
        </p:txBody>
      </p:sp>
      <p:sp>
        <p:nvSpPr>
          <p:cNvPr id="9" name="Text Box 15">
            <a:extLst>
              <a:ext uri="{FF2B5EF4-FFF2-40B4-BE49-F238E27FC236}">
                <a16:creationId xmlns:a16="http://schemas.microsoft.com/office/drawing/2014/main" id="{FBACED75-3C2F-7FEE-5EFA-16C809442110}"/>
              </a:ext>
            </a:extLst>
          </p:cNvPr>
          <p:cNvSpPr txBox="1">
            <a:spLocks noChangeArrowheads="1"/>
          </p:cNvSpPr>
          <p:nvPr/>
        </p:nvSpPr>
        <p:spPr bwMode="auto">
          <a:xfrm>
            <a:off x="1436412" y="5971008"/>
            <a:ext cx="8333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spAutoFit/>
          </a:bodyPr>
          <a:lstStyle>
            <a:defPPr>
              <a:defRPr lang="en-US"/>
            </a:defPPr>
            <a:lvl1pPr indent="0" algn="ctr" fontAlgn="auto">
              <a:lnSpc>
                <a:spcPct val="100000"/>
              </a:lnSpc>
              <a:spcBef>
                <a:spcPts val="0"/>
              </a:spcBef>
              <a:spcAft>
                <a:spcPts val="0"/>
              </a:spcAft>
              <a:buClrTx/>
              <a:buFontTx/>
              <a:buNone/>
              <a:defRPr sz="1000" spc="-10">
                <a:solidFill>
                  <a:schemeClr val="bg1"/>
                </a:solidFill>
                <a:latin typeface="Poppins" panose="00000500000000000000" pitchFamily="2" charset="0"/>
                <a:cs typeface="Poppins" panose="00000500000000000000" pitchFamily="2" charset="0"/>
              </a:defRPr>
            </a:lvl1pPr>
            <a:lvl2pPr marL="742950" indent="-285750" fontAlgn="base">
              <a:lnSpc>
                <a:spcPct val="90000"/>
              </a:lnSpc>
              <a:spcBef>
                <a:spcPts val="1000"/>
              </a:spcBef>
              <a:spcAft>
                <a:spcPts val="700"/>
              </a:spcAft>
              <a:buClr>
                <a:schemeClr val="bg1"/>
              </a:buClr>
              <a:buFont typeface="Arial" panose="020B0604020202020204" pitchFamily="34" charset="0"/>
              <a:buChar char="‒"/>
              <a:defRPr sz="1000">
                <a:solidFill>
                  <a:schemeClr val="bg1"/>
                </a:solidFill>
                <a:latin typeface="Calibri" panose="020F0502020204030204" pitchFamily="34" charset="0"/>
              </a:defRPr>
            </a:lvl2pPr>
            <a:lvl3pPr marL="1143000" indent="-228600" fontAlgn="base">
              <a:lnSpc>
                <a:spcPct val="90000"/>
              </a:lnSpc>
              <a:spcBef>
                <a:spcPts val="1000"/>
              </a:spcBef>
              <a:spcAft>
                <a:spcPts val="700"/>
              </a:spcAft>
              <a:buClr>
                <a:schemeClr val="bg1"/>
              </a:buClr>
              <a:buFont typeface="Arial" panose="020B0604020202020204" pitchFamily="34" charset="0"/>
              <a:buChar char="‒"/>
              <a:defRPr sz="1000">
                <a:solidFill>
                  <a:schemeClr val="bg1"/>
                </a:solidFill>
                <a:latin typeface="Calibri" panose="020F0502020204030204" pitchFamily="34" charset="0"/>
              </a:defRPr>
            </a:lvl3pPr>
            <a:lvl4pPr marL="1600200" indent="-228600" fontAlgn="base">
              <a:lnSpc>
                <a:spcPct val="90000"/>
              </a:lnSpc>
              <a:spcBef>
                <a:spcPts val="1000"/>
              </a:spcBef>
              <a:spcAft>
                <a:spcPts val="700"/>
              </a:spcAft>
              <a:buClr>
                <a:schemeClr val="bg1"/>
              </a:buClr>
              <a:buFont typeface="Arial" panose="020B0604020202020204" pitchFamily="34" charset="0"/>
              <a:buChar char="‒"/>
              <a:defRPr sz="1000">
                <a:solidFill>
                  <a:schemeClr val="bg1"/>
                </a:solidFill>
                <a:latin typeface="Calibri" panose="020F0502020204030204" pitchFamily="34" charset="0"/>
              </a:defRPr>
            </a:lvl4pPr>
            <a:lvl5pPr marL="2057400" indent="-228600" fontAlgn="base">
              <a:lnSpc>
                <a:spcPct val="90000"/>
              </a:lnSpc>
              <a:spcBef>
                <a:spcPts val="1000"/>
              </a:spcBef>
              <a:spcAft>
                <a:spcPts val="700"/>
              </a:spcAft>
              <a:buClr>
                <a:schemeClr val="bg1"/>
              </a:buClr>
              <a:buFont typeface="Arial" panose="020B0604020202020204" pitchFamily="34" charset="0"/>
              <a:buChar char="‒"/>
              <a:defRPr sz="1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vl6pPr>
            <a:lvl7pPr marL="2971800" indent="-228600" fontAlgn="base">
              <a:lnSpc>
                <a:spcPct val="90000"/>
              </a:lnSpc>
              <a:spcBef>
                <a:spcPct val="35000"/>
              </a:spcBef>
              <a:spcAft>
                <a:spcPct val="25000"/>
              </a:spcAft>
              <a:buClr>
                <a:schemeClr val="accent2"/>
              </a:buClr>
              <a:buFont typeface="Arial" charset="0"/>
              <a:buChar char="–"/>
              <a:defRPr sz="1400"/>
            </a:lvl7pPr>
            <a:lvl8pPr marL="3429000" indent="-228600" fontAlgn="base">
              <a:lnSpc>
                <a:spcPct val="90000"/>
              </a:lnSpc>
              <a:spcBef>
                <a:spcPct val="35000"/>
              </a:spcBef>
              <a:spcAft>
                <a:spcPct val="25000"/>
              </a:spcAft>
              <a:buClr>
                <a:schemeClr val="accent2"/>
              </a:buClr>
              <a:buFont typeface="Arial" charset="0"/>
              <a:buChar char="–"/>
              <a:defRPr sz="1400"/>
            </a:lvl8pPr>
            <a:lvl9pPr marL="3886200" indent="-228600" fontAlgn="base">
              <a:lnSpc>
                <a:spcPct val="90000"/>
              </a:lnSpc>
              <a:spcBef>
                <a:spcPct val="35000"/>
              </a:spcBef>
              <a:spcAft>
                <a:spcPct val="25000"/>
              </a:spcAft>
              <a:buClr>
                <a:schemeClr val="accent2"/>
              </a:buClr>
              <a:buFont typeface="Arial" charset="0"/>
              <a:buChar char="–"/>
              <a:defRPr sz="1400"/>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1000" b="0" i="0" u="none" strike="noStrike" kern="0" cap="none" spc="-10" normalizeH="0" baseline="0" noProof="0" dirty="0">
                <a:ln>
                  <a:noFill/>
                </a:ln>
                <a:solidFill>
                  <a:srgbClr val="000000"/>
                </a:solidFill>
                <a:effectLst/>
                <a:uLnTx/>
                <a:uFillTx/>
                <a:latin typeface="Poppins" panose="00000500000000000000" pitchFamily="2" charset="0"/>
                <a:cs typeface="Poppins" panose="00000500000000000000" pitchFamily="2" charset="0"/>
              </a:rPr>
              <a:t>1. Atezolizumab PI. 2. Avelumab PI. 3. Axitinib PI. 4. Lenvatinib PI. 5. Nivolumab PI. 6. Pembrolizumab PI. 7. Plimack. Eur Urol. 2023;84:449. 8. Choueri. Ann Oncol. 2020;31:1030. 9. Motzer. ASCO GU 2025. Abstr 439. 10. Choueri. Lancet Oncol. 2023;24:228. 11. Makker. NEJM. 2022;386:437. 12. Cheng. J Hepatol. 2022;76:862. 13. Herbst. Lancet Oncol. 2019;20:1109. 14. Herbst. J Thorac Oncol. 2021;16:289. </a:t>
            </a:r>
            <a:br>
              <a:rPr kumimoji="0" lang="en-US" altLang="en-US" sz="1000" b="0" i="0" u="none" strike="noStrike" kern="0" cap="none" spc="-1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altLang="en-US" sz="1000" b="0" i="0" u="none" strike="noStrike" kern="0" cap="none" spc="-10" normalizeH="0" baseline="0" noProof="0" dirty="0">
                <a:ln>
                  <a:noFill/>
                </a:ln>
                <a:solidFill>
                  <a:srgbClr val="000000"/>
                </a:solidFill>
                <a:effectLst/>
                <a:uLnTx/>
                <a:uFillTx/>
                <a:latin typeface="Poppins" panose="00000500000000000000" pitchFamily="2" charset="0"/>
                <a:cs typeface="Poppins" panose="00000500000000000000" pitchFamily="2" charset="0"/>
              </a:rPr>
              <a:t>15. Ramucirumab PI. </a:t>
            </a:r>
          </a:p>
        </p:txBody>
      </p:sp>
      <p:sp>
        <p:nvSpPr>
          <p:cNvPr id="2" name="Title 1">
            <a:extLst>
              <a:ext uri="{FF2B5EF4-FFF2-40B4-BE49-F238E27FC236}">
                <a16:creationId xmlns:a16="http://schemas.microsoft.com/office/drawing/2014/main" id="{EC1A7CEC-8177-2689-CB55-46442E367C63}"/>
              </a:ext>
            </a:extLst>
          </p:cNvPr>
          <p:cNvSpPr>
            <a:spLocks noGrp="1"/>
          </p:cNvSpPr>
          <p:nvPr>
            <p:ph type="title"/>
          </p:nvPr>
        </p:nvSpPr>
        <p:spPr>
          <a:xfrm>
            <a:off x="231078" y="531006"/>
            <a:ext cx="11740260" cy="502445"/>
          </a:xfrm>
        </p:spPr>
        <p:txBody>
          <a:bodyPr/>
          <a:lstStyle/>
          <a:p>
            <a:r>
              <a:rPr lang="en-US" dirty="0"/>
              <a:t>VEGF(R) Inhibition + ICI in the Clinic</a:t>
            </a:r>
          </a:p>
        </p:txBody>
      </p:sp>
    </p:spTree>
    <p:extLst>
      <p:ext uri="{BB962C8B-B14F-4D97-AF65-F5344CB8AC3E}">
        <p14:creationId xmlns:p14="http://schemas.microsoft.com/office/powerpoint/2010/main" val="6987059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3A4E8-197F-8B93-092E-5C14757986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E4DBB5-0DA1-84D5-CC5E-9D1454DDB05C}"/>
              </a:ext>
            </a:extLst>
          </p:cNvPr>
          <p:cNvSpPr>
            <a:spLocks noGrp="1"/>
          </p:cNvSpPr>
          <p:nvPr>
            <p:ph type="title"/>
          </p:nvPr>
        </p:nvSpPr>
        <p:spPr>
          <a:xfrm>
            <a:off x="231078" y="228231"/>
            <a:ext cx="11740260" cy="110799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spAutoFit/>
          </a:bodyPr>
          <a:lstStyle/>
          <a:p>
            <a:r>
              <a:rPr lang="en-US" dirty="0"/>
              <a:t>Grade 1/2 Colitis Management</a:t>
            </a:r>
            <a:br>
              <a:rPr lang="en-US" dirty="0"/>
            </a:br>
            <a:endParaRPr lang="en-US" dirty="0"/>
          </a:p>
        </p:txBody>
      </p:sp>
      <p:cxnSp>
        <p:nvCxnSpPr>
          <p:cNvPr id="11" name="Straight Connector 10">
            <a:extLst>
              <a:ext uri="{FF2B5EF4-FFF2-40B4-BE49-F238E27FC236}">
                <a16:creationId xmlns:a16="http://schemas.microsoft.com/office/drawing/2014/main" id="{D4F8F488-64B3-C5A7-4A35-01F2E23B9FC4}"/>
              </a:ext>
            </a:extLst>
          </p:cNvPr>
          <p:cNvCxnSpPr>
            <a:cxnSpLocks/>
          </p:cNvCxnSpPr>
          <p:nvPr/>
        </p:nvCxnSpPr>
        <p:spPr bwMode="auto">
          <a:xfrm>
            <a:off x="224044" y="4117525"/>
            <a:ext cx="11480276" cy="0"/>
          </a:xfrm>
          <a:prstGeom prst="line">
            <a:avLst/>
          </a:prstGeom>
          <a:noFill/>
          <a:ln w="12700" cap="flat" cmpd="sng" algn="ctr">
            <a:solidFill>
              <a:schemeClr val="tx2">
                <a:lumMod val="90000"/>
              </a:schemeClr>
            </a:solidFill>
            <a:prstDash val="solid"/>
            <a:round/>
            <a:headEnd type="none" w="med" len="med"/>
            <a:tailEnd type="none" w="med" len="med"/>
          </a:ln>
          <a:effectLst/>
        </p:spPr>
      </p:cxnSp>
      <p:sp>
        <p:nvSpPr>
          <p:cNvPr id="14" name="Content Placeholder 5">
            <a:extLst>
              <a:ext uri="{FF2B5EF4-FFF2-40B4-BE49-F238E27FC236}">
                <a16:creationId xmlns:a16="http://schemas.microsoft.com/office/drawing/2014/main" id="{D718D1FC-7E07-8D4D-8274-D60D518FE3F7}"/>
              </a:ext>
            </a:extLst>
          </p:cNvPr>
          <p:cNvSpPr txBox="1">
            <a:spLocks/>
          </p:cNvSpPr>
          <p:nvPr/>
        </p:nvSpPr>
        <p:spPr>
          <a:xfrm>
            <a:off x="3108960" y="4124369"/>
            <a:ext cx="8595360" cy="2297530"/>
          </a:xfrm>
          <a:prstGeom prst="rect">
            <a:avLst/>
          </a:prstGeom>
          <a:ln>
            <a:no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accent1"/>
                </a:solidFill>
                <a:latin typeface="+mn-lt"/>
              </a:rPr>
              <a:t>Conduct same management as for grade 1 and consider gastroenterology consult </a:t>
            </a: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tx1"/>
                </a:solidFill>
                <a:latin typeface="+mn-lt"/>
              </a:rPr>
              <a:t>Unless transient diarrhea, </a:t>
            </a:r>
            <a:r>
              <a:rPr lang="en-US" sz="1400" b="1" kern="0" dirty="0">
                <a:solidFill>
                  <a:schemeClr val="accent1"/>
                </a:solidFill>
                <a:latin typeface="+mn-lt"/>
              </a:rPr>
              <a:t>administer corticosteroids with 1.0 mg/kg/day prednisone or equivalent until symptoms resolve to grade 1, then taper for 4-6 wk</a:t>
            </a: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tx1"/>
                </a:solidFill>
                <a:latin typeface="+mn-lt"/>
              </a:rPr>
              <a:t>Consider adding narrow spectrum/more potent anti-TNF (infliximab) or anti-integrins (vedolizumab) in patients with refractory colitis (eg, no decrease in grade in 3 days) or with high-risk endoscopic features</a:t>
            </a:r>
          </a:p>
          <a:p>
            <a:pPr marL="182880" indent="-182880">
              <a:lnSpc>
                <a:spcPct val="100000"/>
              </a:lnSpc>
              <a:spcBef>
                <a:spcPts val="0"/>
              </a:spcBef>
              <a:spcAft>
                <a:spcPts val="0"/>
              </a:spcAft>
              <a:buClrTx/>
              <a:buFont typeface="Arial" panose="020B0604020202020204" pitchFamily="34" charset="0"/>
              <a:buChar char="•"/>
            </a:pPr>
            <a:r>
              <a:rPr lang="en-US" sz="1400" b="1" kern="0" dirty="0">
                <a:solidFill>
                  <a:schemeClr val="tx1"/>
                </a:solidFill>
                <a:latin typeface="+mn-lt"/>
              </a:rPr>
              <a:t>EGD or colonoscopy recommended for grade ≥2</a:t>
            </a:r>
            <a:r>
              <a:rPr lang="en-US" sz="1400" b="0" kern="0" dirty="0">
                <a:solidFill>
                  <a:schemeClr val="tx1"/>
                </a:solidFill>
                <a:latin typeface="+mn-lt"/>
              </a:rPr>
              <a:t>, stratifying patients accordingly</a:t>
            </a: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tx1"/>
                </a:solidFill>
                <a:latin typeface="+mn-lt"/>
              </a:rPr>
              <a:t>Fecal calprotectin 116 </a:t>
            </a:r>
            <a:r>
              <a:rPr lang="el-GR" sz="1400" b="0" kern="0" dirty="0">
                <a:solidFill>
                  <a:schemeClr val="tx1"/>
                </a:solidFill>
                <a:latin typeface="+mn-lt"/>
              </a:rPr>
              <a:t>μ</a:t>
            </a:r>
            <a:r>
              <a:rPr lang="en-US" sz="1400" b="0" kern="0" dirty="0">
                <a:solidFill>
                  <a:schemeClr val="tx1"/>
                </a:solidFill>
                <a:latin typeface="+mn-lt"/>
              </a:rPr>
              <a:t>g/g may be considered as surrogate for endoscopy and histologic remission</a:t>
            </a: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accent1"/>
                </a:solidFill>
                <a:latin typeface="+mn-lt"/>
              </a:rPr>
              <a:t>Resumption of PD-1/PD-L1 is considered lower risk for flare-up vs CTLA-4</a:t>
            </a:r>
          </a:p>
        </p:txBody>
      </p:sp>
      <p:sp>
        <p:nvSpPr>
          <p:cNvPr id="16" name="Content Placeholder 3">
            <a:extLst>
              <a:ext uri="{FF2B5EF4-FFF2-40B4-BE49-F238E27FC236}">
                <a16:creationId xmlns:a16="http://schemas.microsoft.com/office/drawing/2014/main" id="{6EF08BDA-03F3-0E59-F374-7F86BF24D6E4}"/>
              </a:ext>
            </a:extLst>
          </p:cNvPr>
          <p:cNvSpPr txBox="1">
            <a:spLocks/>
          </p:cNvSpPr>
          <p:nvPr/>
        </p:nvSpPr>
        <p:spPr bwMode="auto">
          <a:xfrm>
            <a:off x="149424" y="2526165"/>
            <a:ext cx="3114281" cy="1780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None/>
            </a:pPr>
            <a:r>
              <a:rPr lang="en-US" sz="1400" b="1" kern="0" dirty="0">
                <a:solidFill>
                  <a:schemeClr val="accent1"/>
                </a:solidFill>
                <a:latin typeface="Poppins" panose="00000500000000000000" pitchFamily="2" charset="0"/>
                <a:cs typeface="Poppins" panose="00000500000000000000" pitchFamily="2" charset="0"/>
              </a:rPr>
              <a:t>Grade 1:</a:t>
            </a:r>
            <a:r>
              <a:rPr lang="en-US" sz="1400" b="0" kern="0" dirty="0">
                <a:solidFill>
                  <a:schemeClr val="accent1"/>
                </a:solidFill>
                <a:latin typeface="Poppins" panose="00000500000000000000" pitchFamily="2" charset="0"/>
                <a:cs typeface="Poppins" panose="00000500000000000000" pitchFamily="2" charset="0"/>
              </a:rPr>
              <a:t> </a:t>
            </a:r>
            <a:r>
              <a:rPr lang="en-US" sz="1400" b="0" kern="0" dirty="0">
                <a:solidFill>
                  <a:schemeClr val="tx1"/>
                </a:solidFill>
                <a:latin typeface="Poppins" panose="00000500000000000000" pitchFamily="2" charset="0"/>
                <a:cs typeface="Poppins" panose="00000500000000000000" pitchFamily="2" charset="0"/>
              </a:rPr>
              <a:t>Increased but </a:t>
            </a:r>
            <a:r>
              <a:rPr lang="en-US" sz="1400" b="1" kern="0" dirty="0">
                <a:solidFill>
                  <a:schemeClr val="tx1"/>
                </a:solidFill>
                <a:latin typeface="Poppins" panose="00000500000000000000" pitchFamily="2" charset="0"/>
                <a:cs typeface="Poppins" panose="00000500000000000000" pitchFamily="2" charset="0"/>
              </a:rPr>
              <a:t>fewer than 4 stools per day </a:t>
            </a:r>
            <a:r>
              <a:rPr lang="en-US" sz="1400" b="0" kern="0" dirty="0">
                <a:solidFill>
                  <a:schemeClr val="tx1"/>
                </a:solidFill>
                <a:latin typeface="Poppins" panose="00000500000000000000" pitchFamily="2" charset="0"/>
                <a:cs typeface="Poppins" panose="00000500000000000000" pitchFamily="2" charset="0"/>
              </a:rPr>
              <a:t>vs baseline; modest increase in ostomy output vs baseline</a:t>
            </a:r>
          </a:p>
          <a:p>
            <a:pPr marL="0" indent="0">
              <a:lnSpc>
                <a:spcPct val="100000"/>
              </a:lnSpc>
              <a:spcBef>
                <a:spcPts val="0"/>
              </a:spcBef>
              <a:spcAft>
                <a:spcPts val="0"/>
              </a:spcAft>
              <a:buFont typeface="Wingdings" panose="05000000000000000000" pitchFamily="2" charset="2"/>
              <a:buNone/>
            </a:pPr>
            <a:endParaRPr lang="en-US" sz="1000" b="0" kern="0" dirty="0">
              <a:solidFill>
                <a:schemeClr val="tx1"/>
              </a:solidFill>
              <a:latin typeface="Poppins" panose="00000500000000000000" pitchFamily="2" charset="0"/>
              <a:cs typeface="Poppins" panose="00000500000000000000" pitchFamily="2" charset="0"/>
            </a:endParaRPr>
          </a:p>
        </p:txBody>
      </p:sp>
      <p:sp>
        <p:nvSpPr>
          <p:cNvPr id="17" name="Content Placeholder 3">
            <a:extLst>
              <a:ext uri="{FF2B5EF4-FFF2-40B4-BE49-F238E27FC236}">
                <a16:creationId xmlns:a16="http://schemas.microsoft.com/office/drawing/2014/main" id="{820D4638-3A16-6EB1-E656-622794C437B4}"/>
              </a:ext>
            </a:extLst>
          </p:cNvPr>
          <p:cNvSpPr txBox="1">
            <a:spLocks/>
          </p:cNvSpPr>
          <p:nvPr/>
        </p:nvSpPr>
        <p:spPr bwMode="auto">
          <a:xfrm>
            <a:off x="144389" y="4149178"/>
            <a:ext cx="3114281" cy="1667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None/>
            </a:pPr>
            <a:r>
              <a:rPr lang="en-US" sz="1400" b="1" kern="0" dirty="0">
                <a:solidFill>
                  <a:schemeClr val="accent1"/>
                </a:solidFill>
                <a:latin typeface="Poppins" panose="00000500000000000000" pitchFamily="2" charset="0"/>
                <a:cs typeface="Poppins" panose="00000500000000000000" pitchFamily="2" charset="0"/>
              </a:rPr>
              <a:t>Grade 2:</a:t>
            </a:r>
            <a:r>
              <a:rPr lang="en-US" sz="1400" b="0" kern="0" dirty="0">
                <a:solidFill>
                  <a:schemeClr val="accent1"/>
                </a:solidFill>
                <a:latin typeface="Poppins" panose="00000500000000000000" pitchFamily="2" charset="0"/>
                <a:cs typeface="Poppins" panose="00000500000000000000" pitchFamily="2" charset="0"/>
              </a:rPr>
              <a:t> </a:t>
            </a:r>
            <a:r>
              <a:rPr lang="en-US" sz="1400" b="0" kern="0" dirty="0">
                <a:solidFill>
                  <a:schemeClr val="tx1"/>
                </a:solidFill>
                <a:latin typeface="Poppins" panose="00000500000000000000" pitchFamily="2" charset="0"/>
                <a:cs typeface="Poppins" panose="00000500000000000000" pitchFamily="2" charset="0"/>
              </a:rPr>
              <a:t>Increase of </a:t>
            </a:r>
            <a:r>
              <a:rPr lang="en-US" sz="1400" b="1" kern="0" dirty="0">
                <a:solidFill>
                  <a:schemeClr val="tx1"/>
                </a:solidFill>
                <a:latin typeface="Poppins" panose="00000500000000000000" pitchFamily="2" charset="0"/>
                <a:cs typeface="Poppins" panose="00000500000000000000" pitchFamily="2" charset="0"/>
              </a:rPr>
              <a:t>4-6 stools per day vs baseline; </a:t>
            </a:r>
            <a:r>
              <a:rPr lang="en-US" sz="1400" b="0" kern="0" dirty="0">
                <a:solidFill>
                  <a:schemeClr val="tx1"/>
                </a:solidFill>
                <a:latin typeface="Poppins" panose="00000500000000000000" pitchFamily="2" charset="0"/>
                <a:cs typeface="Poppins" panose="00000500000000000000" pitchFamily="2" charset="0"/>
              </a:rPr>
              <a:t>moderate increase in ostomy output vs baseline</a:t>
            </a:r>
          </a:p>
          <a:p>
            <a:pPr marL="0" indent="0">
              <a:lnSpc>
                <a:spcPct val="100000"/>
              </a:lnSpc>
              <a:spcBef>
                <a:spcPts val="0"/>
              </a:spcBef>
              <a:spcAft>
                <a:spcPts val="0"/>
              </a:spcAft>
              <a:buFont typeface="Wingdings" panose="05000000000000000000" pitchFamily="2" charset="2"/>
              <a:buNone/>
            </a:pPr>
            <a:endParaRPr lang="en-US" sz="1000" b="0" kern="0" dirty="0">
              <a:solidFill>
                <a:schemeClr val="tx1"/>
              </a:solidFill>
              <a:latin typeface="Poppins" panose="00000500000000000000" pitchFamily="2" charset="0"/>
              <a:cs typeface="Poppins" panose="00000500000000000000" pitchFamily="2" charset="0"/>
            </a:endParaRPr>
          </a:p>
        </p:txBody>
      </p:sp>
      <p:sp>
        <p:nvSpPr>
          <p:cNvPr id="19" name="Content Placeholder 5">
            <a:extLst>
              <a:ext uri="{FF2B5EF4-FFF2-40B4-BE49-F238E27FC236}">
                <a16:creationId xmlns:a16="http://schemas.microsoft.com/office/drawing/2014/main" id="{D1CA63CB-822F-BA07-65AD-B9F3EEA226B0}"/>
              </a:ext>
            </a:extLst>
          </p:cNvPr>
          <p:cNvSpPr txBox="1">
            <a:spLocks/>
          </p:cNvSpPr>
          <p:nvPr/>
        </p:nvSpPr>
        <p:spPr>
          <a:xfrm>
            <a:off x="142269" y="2235872"/>
            <a:ext cx="2769743" cy="424467"/>
          </a:xfrm>
          <a:prstGeom prst="rect">
            <a:avLst/>
          </a:prstGeom>
          <a:ln>
            <a:no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Font typeface="Wingdings" panose="05000000000000000000" pitchFamily="2" charset="2"/>
              <a:buNone/>
            </a:pPr>
            <a:r>
              <a:rPr lang="en-US" sz="1600" b="1" kern="0" dirty="0">
                <a:solidFill>
                  <a:schemeClr val="tx1"/>
                </a:solidFill>
                <a:latin typeface="Poppins" panose="00000500000000000000" pitchFamily="2" charset="0"/>
                <a:cs typeface="Poppins" panose="00000500000000000000" pitchFamily="2" charset="0"/>
              </a:rPr>
              <a:t>Grade</a:t>
            </a:r>
            <a:endParaRPr lang="en-US" sz="200" b="0" kern="0" dirty="0">
              <a:solidFill>
                <a:schemeClr val="tx1"/>
              </a:solidFill>
              <a:latin typeface="Poppins" panose="00000500000000000000" pitchFamily="2" charset="0"/>
              <a:cs typeface="Poppins" panose="00000500000000000000" pitchFamily="2" charset="0"/>
            </a:endParaRPr>
          </a:p>
          <a:p>
            <a:pPr marL="0" indent="0">
              <a:lnSpc>
                <a:spcPct val="100000"/>
              </a:lnSpc>
              <a:spcBef>
                <a:spcPts val="0"/>
              </a:spcBef>
              <a:spcAft>
                <a:spcPts val="0"/>
              </a:spcAft>
              <a:buNone/>
            </a:pPr>
            <a:endParaRPr lang="en-US" sz="1400" b="0" kern="0" dirty="0">
              <a:solidFill>
                <a:schemeClr val="tx1"/>
              </a:solidFill>
              <a:latin typeface="Poppins" panose="00000500000000000000" pitchFamily="2" charset="0"/>
              <a:cs typeface="Poppins" panose="00000500000000000000" pitchFamily="2" charset="0"/>
            </a:endParaRPr>
          </a:p>
        </p:txBody>
      </p:sp>
      <p:sp>
        <p:nvSpPr>
          <p:cNvPr id="20" name="Content Placeholder 5">
            <a:extLst>
              <a:ext uri="{FF2B5EF4-FFF2-40B4-BE49-F238E27FC236}">
                <a16:creationId xmlns:a16="http://schemas.microsoft.com/office/drawing/2014/main" id="{5BA06F89-FEF3-7684-20B7-BB1067C93D3C}"/>
              </a:ext>
            </a:extLst>
          </p:cNvPr>
          <p:cNvSpPr txBox="1">
            <a:spLocks/>
          </p:cNvSpPr>
          <p:nvPr/>
        </p:nvSpPr>
        <p:spPr>
          <a:xfrm>
            <a:off x="3108960" y="2216570"/>
            <a:ext cx="8909104" cy="2020070"/>
          </a:xfrm>
          <a:prstGeom prst="rect">
            <a:avLst/>
          </a:prstGeom>
          <a:ln>
            <a:no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Font typeface="Wingdings" panose="05000000000000000000" pitchFamily="2" charset="2"/>
              <a:buNone/>
            </a:pPr>
            <a:r>
              <a:rPr lang="en-US" sz="1600" b="1" kern="0" dirty="0">
                <a:solidFill>
                  <a:schemeClr val="tx1"/>
                </a:solidFill>
                <a:latin typeface="Poppins" panose="00000500000000000000" pitchFamily="2" charset="0"/>
                <a:cs typeface="Poppins" panose="00000500000000000000" pitchFamily="2" charset="0"/>
              </a:rPr>
              <a:t>Management</a:t>
            </a:r>
            <a:endParaRPr lang="en-US" sz="1600" b="0" kern="0" dirty="0">
              <a:solidFill>
                <a:schemeClr val="tx1"/>
              </a:solidFill>
              <a:latin typeface="Poppins" panose="00000500000000000000" pitchFamily="2" charset="0"/>
              <a:cs typeface="Poppins" panose="00000500000000000000" pitchFamily="2" charset="0"/>
            </a:endParaRPr>
          </a:p>
          <a:p>
            <a:pPr marL="173038" indent="-173038">
              <a:lnSpc>
                <a:spcPct val="100000"/>
              </a:lnSpc>
              <a:spcBef>
                <a:spcPts val="0"/>
              </a:spcBef>
              <a:spcAft>
                <a:spcPts val="0"/>
              </a:spcAft>
            </a:pPr>
            <a:endParaRPr lang="en-US" sz="300" b="0" kern="0" dirty="0">
              <a:solidFill>
                <a:schemeClr val="tx1"/>
              </a:solidFill>
              <a:latin typeface="+mn-lt"/>
            </a:endParaRPr>
          </a:p>
          <a:p>
            <a:pPr marL="182880" indent="-182880">
              <a:lnSpc>
                <a:spcPct val="100000"/>
              </a:lnSpc>
              <a:spcBef>
                <a:spcPts val="0"/>
              </a:spcBef>
              <a:spcAft>
                <a:spcPts val="0"/>
              </a:spcAft>
              <a:buClrTx/>
              <a:buFont typeface="Arial" panose="020B0604020202020204" pitchFamily="34" charset="0"/>
              <a:buChar char="•"/>
            </a:pPr>
            <a:r>
              <a:rPr lang="en-US" sz="1400" b="1" kern="0" dirty="0">
                <a:solidFill>
                  <a:schemeClr val="accent1"/>
                </a:solidFill>
                <a:latin typeface="+mn-lt"/>
              </a:rPr>
              <a:t>Continue ICI; may hold ICI temporarily and resume if toxicity remains grade 1 or resolves</a:t>
            </a:r>
          </a:p>
          <a:p>
            <a:pPr marL="182880" indent="-182880">
              <a:lnSpc>
                <a:spcPct val="100000"/>
              </a:lnSpc>
              <a:spcBef>
                <a:spcPts val="0"/>
              </a:spcBef>
              <a:spcAft>
                <a:spcPts val="0"/>
              </a:spcAft>
              <a:buClrTx/>
              <a:buFont typeface="Arial" panose="020B0604020202020204" pitchFamily="34" charset="0"/>
              <a:buChar char="•"/>
            </a:pPr>
            <a:r>
              <a:rPr lang="en-US" sz="1400" kern="0" dirty="0">
                <a:solidFill>
                  <a:schemeClr val="tx1"/>
                </a:solidFill>
                <a:latin typeface="+mn-lt"/>
              </a:rPr>
              <a:t>If infections have been ruled out, consider loperamide </a:t>
            </a:r>
            <a:r>
              <a:rPr lang="en-US" sz="1400" b="0" kern="0" dirty="0">
                <a:solidFill>
                  <a:schemeClr val="tx1"/>
                </a:solidFill>
                <a:latin typeface="+mn-lt"/>
              </a:rPr>
              <a:t>as supportive care (not applicable if colitis-related symptoms) as temporary measure</a:t>
            </a:r>
          </a:p>
          <a:p>
            <a:pPr marL="182880" indent="-182880">
              <a:lnSpc>
                <a:spcPct val="100000"/>
              </a:lnSpc>
              <a:spcBef>
                <a:spcPts val="0"/>
              </a:spcBef>
              <a:spcAft>
                <a:spcPts val="0"/>
              </a:spcAft>
              <a:buClrTx/>
              <a:buFont typeface="Arial" panose="020B0604020202020204" pitchFamily="34" charset="0"/>
              <a:buChar char="•"/>
            </a:pPr>
            <a:r>
              <a:rPr lang="en-US" sz="1400" kern="0" dirty="0">
                <a:solidFill>
                  <a:schemeClr val="tx1"/>
                </a:solidFill>
                <a:latin typeface="+mn-lt"/>
              </a:rPr>
              <a:t>Recommend dietary changes </a:t>
            </a:r>
            <a:r>
              <a:rPr lang="en-US" sz="1400" b="0" kern="0" dirty="0">
                <a:solidFill>
                  <a:schemeClr val="tx1"/>
                </a:solidFill>
                <a:latin typeface="+mn-lt"/>
              </a:rPr>
              <a:t>and monitor for dehydration</a:t>
            </a: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tx1"/>
                </a:solidFill>
                <a:latin typeface="+mn-lt"/>
              </a:rPr>
              <a:t>Monitor closely by phone, EMR, for changes every 3 days, until stabilized</a:t>
            </a: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tx1"/>
                </a:solidFill>
                <a:latin typeface="+mn-lt"/>
              </a:rPr>
              <a:t>Consider gastroenterology consult for prolonged grade 1 cases; consider endoscopy with biopsy</a:t>
            </a:r>
          </a:p>
        </p:txBody>
      </p:sp>
      <p:cxnSp>
        <p:nvCxnSpPr>
          <p:cNvPr id="22" name="Straight Connector 21">
            <a:extLst>
              <a:ext uri="{FF2B5EF4-FFF2-40B4-BE49-F238E27FC236}">
                <a16:creationId xmlns:a16="http://schemas.microsoft.com/office/drawing/2014/main" id="{37DF14F4-21C9-C8FF-948B-5FD7AA9E4C18}"/>
              </a:ext>
            </a:extLst>
          </p:cNvPr>
          <p:cNvCxnSpPr>
            <a:cxnSpLocks/>
          </p:cNvCxnSpPr>
          <p:nvPr/>
        </p:nvCxnSpPr>
        <p:spPr bwMode="auto">
          <a:xfrm>
            <a:off x="231078" y="2230049"/>
            <a:ext cx="11473242" cy="0"/>
          </a:xfrm>
          <a:prstGeom prst="line">
            <a:avLst/>
          </a:prstGeom>
          <a:noFill/>
          <a:ln w="12700" cap="flat" cmpd="sng" algn="ctr">
            <a:solidFill>
              <a:schemeClr val="tx2">
                <a:lumMod val="90000"/>
              </a:schemeClr>
            </a:solidFill>
            <a:prstDash val="solid"/>
            <a:round/>
            <a:headEnd type="none" w="med" len="med"/>
            <a:tailEnd type="none" w="med" len="med"/>
          </a:ln>
          <a:effectLst/>
        </p:spPr>
      </p:cxnSp>
      <p:sp>
        <p:nvSpPr>
          <p:cNvPr id="25" name="Content Placeholder 3">
            <a:extLst>
              <a:ext uri="{FF2B5EF4-FFF2-40B4-BE49-F238E27FC236}">
                <a16:creationId xmlns:a16="http://schemas.microsoft.com/office/drawing/2014/main" id="{343B98CF-0C30-F775-3D34-1FE936061786}"/>
              </a:ext>
            </a:extLst>
          </p:cNvPr>
          <p:cNvSpPr txBox="1">
            <a:spLocks/>
          </p:cNvSpPr>
          <p:nvPr/>
        </p:nvSpPr>
        <p:spPr bwMode="auto">
          <a:xfrm>
            <a:off x="144389" y="1001490"/>
            <a:ext cx="4399183" cy="33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600"/>
              </a:spcBef>
              <a:spcAft>
                <a:spcPts val="0"/>
              </a:spcAft>
              <a:buFont typeface="Wingdings" panose="05000000000000000000" pitchFamily="2" charset="2"/>
              <a:buNone/>
            </a:pPr>
            <a:r>
              <a:rPr lang="en-US" sz="1600" b="1" kern="0" dirty="0">
                <a:solidFill>
                  <a:schemeClr val="accent1"/>
                </a:solidFill>
                <a:latin typeface="Poppins" panose="00000500000000000000" pitchFamily="2" charset="0"/>
                <a:cs typeface="Poppins" panose="00000500000000000000" pitchFamily="2" charset="0"/>
              </a:rPr>
              <a:t>Patient Considerations</a:t>
            </a:r>
          </a:p>
        </p:txBody>
      </p:sp>
      <p:sp>
        <p:nvSpPr>
          <p:cNvPr id="26" name="Content Placeholder 5">
            <a:extLst>
              <a:ext uri="{FF2B5EF4-FFF2-40B4-BE49-F238E27FC236}">
                <a16:creationId xmlns:a16="http://schemas.microsoft.com/office/drawing/2014/main" id="{61E23CAD-1042-C7DD-ACBA-1486FA47698A}"/>
              </a:ext>
            </a:extLst>
          </p:cNvPr>
          <p:cNvSpPr txBox="1">
            <a:spLocks/>
          </p:cNvSpPr>
          <p:nvPr/>
        </p:nvSpPr>
        <p:spPr>
          <a:xfrm>
            <a:off x="137158" y="1203691"/>
            <a:ext cx="11651334" cy="715384"/>
          </a:xfrm>
          <a:prstGeom prst="rect">
            <a:avLst/>
          </a:prstGeom>
          <a:ln>
            <a:no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None/>
            </a:pPr>
            <a:endParaRPr lang="en-US" sz="300" b="0" kern="0" dirty="0">
              <a:solidFill>
                <a:schemeClr val="tx1"/>
              </a:solidFill>
              <a:latin typeface="+mn-lt"/>
            </a:endParaRP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tx1"/>
                </a:solidFill>
                <a:latin typeface="+mn-lt"/>
              </a:rPr>
              <a:t>Educate all patients about and to contact their HCP for: abdominal pain, nausea, cramping, blood/mucus in stool, changes in bowel habits, abdominal distention, or constipation</a:t>
            </a: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tx1"/>
                </a:solidFill>
                <a:latin typeface="+mn-lt"/>
              </a:rPr>
              <a:t>For grade ≥2 consider permanently discontinuing CTLA-4 agents and restarting PD-1/PD-L1 agents if recovery to grade ≤1; concurrent immunosuppressant maintenance therapy is only considered if clinically indicated and on a case-by-case basis</a:t>
            </a:r>
            <a:endParaRPr lang="en-US" sz="1600" b="0" kern="0" dirty="0">
              <a:solidFill>
                <a:schemeClr val="tx1"/>
              </a:solidFill>
            </a:endParaRPr>
          </a:p>
        </p:txBody>
      </p:sp>
      <p:sp>
        <p:nvSpPr>
          <p:cNvPr id="4" name="Text Box 11">
            <a:extLst>
              <a:ext uri="{FF2B5EF4-FFF2-40B4-BE49-F238E27FC236}">
                <a16:creationId xmlns:a16="http://schemas.microsoft.com/office/drawing/2014/main" id="{1C962A1F-BC69-52DA-B62C-9F05B44F7C02}"/>
              </a:ext>
            </a:extLst>
          </p:cNvPr>
          <p:cNvSpPr txBox="1">
            <a:spLocks noChangeArrowheads="1"/>
          </p:cNvSpPr>
          <p:nvPr/>
        </p:nvSpPr>
        <p:spPr bwMode="auto">
          <a:xfrm>
            <a:off x="4290646" y="6424209"/>
            <a:ext cx="292813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defPPr>
              <a:defRPr lang="en-US"/>
            </a:defPPr>
            <a:lvl1pPr marR="0" lvl="0" indent="0" fontAlgn="auto">
              <a:lnSpc>
                <a:spcPct val="100000"/>
              </a:lnSpc>
              <a:spcBef>
                <a:spcPts val="0"/>
              </a:spcBef>
              <a:spcAft>
                <a:spcPts val="0"/>
              </a:spcAft>
              <a:buClrTx/>
              <a:buSzTx/>
              <a:buFontTx/>
              <a:buNone/>
              <a:tabLst/>
              <a:defRPr kumimoji="0" sz="1200" b="0" i="0" u="none" strike="noStrike" cap="none" spc="-10" normalizeH="0" baseline="0">
                <a:ln>
                  <a:noFill/>
                </a:ln>
                <a:solidFill>
                  <a:schemeClr val="bg1"/>
                </a:solidFill>
                <a:effectLst/>
                <a:uLnTx/>
                <a:uFillTx/>
                <a:latin typeface="Poppins" panose="00000500000000000000" pitchFamily="2" charset="0"/>
                <a:cs typeface="Poppins" panose="00000500000000000000" pitchFamily="2"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altLang="en-US" sz="1000" dirty="0">
                <a:solidFill>
                  <a:schemeClr val="tx1"/>
                </a:solidFill>
              </a:rPr>
              <a:t>Adapted from: Schneider. JCO. 2021;39:36.</a:t>
            </a:r>
          </a:p>
        </p:txBody>
      </p:sp>
    </p:spTree>
    <p:extLst>
      <p:ext uri="{BB962C8B-B14F-4D97-AF65-F5344CB8AC3E}">
        <p14:creationId xmlns:p14="http://schemas.microsoft.com/office/powerpoint/2010/main" val="30016533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0FE3F-1889-3E91-C45B-30797E42D9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8B744A-E9A3-A5A0-D4EC-1734CE8651FC}"/>
              </a:ext>
            </a:extLst>
          </p:cNvPr>
          <p:cNvSpPr>
            <a:spLocks noGrp="1"/>
          </p:cNvSpPr>
          <p:nvPr>
            <p:ph type="title"/>
          </p:nvPr>
        </p:nvSpPr>
        <p:spPr>
          <a:xfrm>
            <a:off x="231078" y="188060"/>
            <a:ext cx="11740260" cy="118833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spAutoFit/>
          </a:bodyPr>
          <a:lstStyle/>
          <a:p>
            <a:pPr>
              <a:lnSpc>
                <a:spcPct val="110000"/>
              </a:lnSpc>
              <a:spcBef>
                <a:spcPts val="0"/>
              </a:spcBef>
            </a:pPr>
            <a:r>
              <a:rPr lang="en-US" dirty="0"/>
              <a:t>Grade 3/4 Colitis Management</a:t>
            </a:r>
            <a:br>
              <a:rPr lang="en-US" dirty="0"/>
            </a:br>
            <a:endParaRPr lang="en-US" dirty="0"/>
          </a:p>
        </p:txBody>
      </p:sp>
      <p:cxnSp>
        <p:nvCxnSpPr>
          <p:cNvPr id="4" name="Straight Connector 3">
            <a:extLst>
              <a:ext uri="{FF2B5EF4-FFF2-40B4-BE49-F238E27FC236}">
                <a16:creationId xmlns:a16="http://schemas.microsoft.com/office/drawing/2014/main" id="{0EC1897B-2095-578D-35A4-9A71F6DF4A0D}"/>
              </a:ext>
            </a:extLst>
          </p:cNvPr>
          <p:cNvCxnSpPr>
            <a:cxnSpLocks/>
          </p:cNvCxnSpPr>
          <p:nvPr/>
        </p:nvCxnSpPr>
        <p:spPr bwMode="auto">
          <a:xfrm>
            <a:off x="231078" y="3475805"/>
            <a:ext cx="11754545" cy="0"/>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4B435DBE-D79D-8DAC-417D-0C051408A556}"/>
              </a:ext>
            </a:extLst>
          </p:cNvPr>
          <p:cNvCxnSpPr>
            <a:cxnSpLocks/>
          </p:cNvCxnSpPr>
          <p:nvPr/>
        </p:nvCxnSpPr>
        <p:spPr bwMode="auto">
          <a:xfrm>
            <a:off x="218858" y="5113609"/>
            <a:ext cx="11766765" cy="0"/>
          </a:xfrm>
          <a:prstGeom prst="line">
            <a:avLst/>
          </a:prstGeom>
          <a:noFill/>
          <a:ln w="12700" cap="flat" cmpd="sng" algn="ctr">
            <a:solidFill>
              <a:schemeClr val="tx2">
                <a:lumMod val="90000"/>
              </a:schemeClr>
            </a:solidFill>
            <a:prstDash val="solid"/>
            <a:round/>
            <a:headEnd type="none" w="med" len="med"/>
            <a:tailEnd type="none" w="med" len="med"/>
          </a:ln>
          <a:effectLst/>
        </p:spPr>
      </p:cxnSp>
      <p:sp>
        <p:nvSpPr>
          <p:cNvPr id="8" name="Content Placeholder 5">
            <a:extLst>
              <a:ext uri="{FF2B5EF4-FFF2-40B4-BE49-F238E27FC236}">
                <a16:creationId xmlns:a16="http://schemas.microsoft.com/office/drawing/2014/main" id="{93E81243-599C-EC3F-63F3-A976405C1776}"/>
              </a:ext>
            </a:extLst>
          </p:cNvPr>
          <p:cNvSpPr txBox="1">
            <a:spLocks/>
          </p:cNvSpPr>
          <p:nvPr/>
        </p:nvSpPr>
        <p:spPr>
          <a:xfrm>
            <a:off x="2975317" y="3466092"/>
            <a:ext cx="9057691" cy="1629751"/>
          </a:xfrm>
          <a:prstGeom prst="rect">
            <a:avLst/>
          </a:prstGeom>
          <a:ln>
            <a:no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182880" indent="-182880">
              <a:lnSpc>
                <a:spcPct val="100000"/>
              </a:lnSpc>
              <a:spcBef>
                <a:spcPts val="0"/>
              </a:spcBef>
              <a:spcAft>
                <a:spcPts val="0"/>
              </a:spcAft>
              <a:buClrTx/>
              <a:buFont typeface="Arial" panose="020B0604020202020204" pitchFamily="34" charset="0"/>
              <a:buChar char="•"/>
            </a:pPr>
            <a:endParaRPr lang="en-US" sz="300" b="0" kern="0" dirty="0">
              <a:solidFill>
                <a:schemeClr val="tx1"/>
              </a:solidFill>
              <a:latin typeface="+mn-lt"/>
            </a:endParaRP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accent1"/>
                </a:solidFill>
                <a:latin typeface="+mn-lt"/>
              </a:rPr>
              <a:t>Follow grade 2/3 recommendations</a:t>
            </a:r>
            <a:r>
              <a:rPr lang="en-US" sz="1400" b="0" kern="0" dirty="0">
                <a:solidFill>
                  <a:schemeClr val="tx1"/>
                </a:solidFill>
                <a:latin typeface="+mn-lt"/>
              </a:rPr>
              <a:t>; permanently discontinue treatment and provide inpatient care</a:t>
            </a:r>
          </a:p>
          <a:p>
            <a:pPr marL="182880" indent="-182880">
              <a:lnSpc>
                <a:spcPct val="100000"/>
              </a:lnSpc>
              <a:spcBef>
                <a:spcPts val="0"/>
              </a:spcBef>
              <a:spcAft>
                <a:spcPts val="0"/>
              </a:spcAft>
              <a:buClrTx/>
              <a:buFont typeface="Arial" panose="020B0604020202020204" pitchFamily="34" charset="0"/>
              <a:buChar char="•"/>
            </a:pPr>
            <a:r>
              <a:rPr lang="en-US" sz="1400" b="1" kern="0" dirty="0">
                <a:solidFill>
                  <a:schemeClr val="accent1"/>
                </a:solidFill>
                <a:latin typeface="+mn-lt"/>
              </a:rPr>
              <a:t>Administer 1-2 mg/kg/day methylprednisolone or equivalent until symptoms resolve to </a:t>
            </a:r>
            <a:br>
              <a:rPr lang="en-US" sz="1400" b="1" kern="0" dirty="0">
                <a:solidFill>
                  <a:schemeClr val="accent1"/>
                </a:solidFill>
                <a:latin typeface="+mn-lt"/>
              </a:rPr>
            </a:br>
            <a:r>
              <a:rPr lang="en-US" sz="1400" b="1" kern="0" dirty="0">
                <a:solidFill>
                  <a:schemeClr val="accent1"/>
                </a:solidFill>
                <a:latin typeface="+mn-lt"/>
              </a:rPr>
              <a:t>grade 1, then taper over 4-6 wk</a:t>
            </a: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tx1"/>
                </a:solidFill>
                <a:latin typeface="+mn-lt"/>
              </a:rPr>
              <a:t>If inadequate response to steroids after 3 days, consider infliximab or vedolizumab</a:t>
            </a: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tx1"/>
                </a:solidFill>
                <a:latin typeface="+mn-lt"/>
              </a:rPr>
              <a:t>Consider lower GI endoscopy if symptoms remain refractory to treatment or to rule out new infections</a:t>
            </a:r>
          </a:p>
          <a:p>
            <a:pPr marL="182880" indent="-182880">
              <a:lnSpc>
                <a:spcPct val="100000"/>
              </a:lnSpc>
              <a:spcBef>
                <a:spcPts val="600"/>
              </a:spcBef>
              <a:spcAft>
                <a:spcPts val="0"/>
              </a:spcAft>
            </a:pPr>
            <a:endParaRPr lang="en-US" sz="1600" b="0" kern="0" dirty="0">
              <a:solidFill>
                <a:schemeClr val="tx1"/>
              </a:solidFill>
            </a:endParaRPr>
          </a:p>
        </p:txBody>
      </p:sp>
      <p:sp>
        <p:nvSpPr>
          <p:cNvPr id="9" name="Text Box 11">
            <a:extLst>
              <a:ext uri="{FF2B5EF4-FFF2-40B4-BE49-F238E27FC236}">
                <a16:creationId xmlns:a16="http://schemas.microsoft.com/office/drawing/2014/main" id="{DF6A6AFE-A1E4-B2DA-515C-7EF9A908DCF2}"/>
              </a:ext>
            </a:extLst>
          </p:cNvPr>
          <p:cNvSpPr txBox="1">
            <a:spLocks noChangeArrowheads="1"/>
          </p:cNvSpPr>
          <p:nvPr/>
        </p:nvSpPr>
        <p:spPr bwMode="auto">
          <a:xfrm>
            <a:off x="4290646" y="6424209"/>
            <a:ext cx="292813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defPPr>
              <a:defRPr lang="en-US"/>
            </a:defPPr>
            <a:lvl1pPr marR="0" lvl="0" indent="0" fontAlgn="auto">
              <a:lnSpc>
                <a:spcPct val="100000"/>
              </a:lnSpc>
              <a:spcBef>
                <a:spcPts val="0"/>
              </a:spcBef>
              <a:spcAft>
                <a:spcPts val="0"/>
              </a:spcAft>
              <a:buClrTx/>
              <a:buSzTx/>
              <a:buFontTx/>
              <a:buNone/>
              <a:tabLst/>
              <a:defRPr kumimoji="0" sz="1200" b="0" i="0" u="none" strike="noStrike" cap="none" spc="-10" normalizeH="0" baseline="0">
                <a:ln>
                  <a:noFill/>
                </a:ln>
                <a:solidFill>
                  <a:schemeClr val="bg1"/>
                </a:solidFill>
                <a:effectLst/>
                <a:uLnTx/>
                <a:uFillTx/>
                <a:latin typeface="Poppins" panose="00000500000000000000" pitchFamily="2" charset="0"/>
                <a:cs typeface="Poppins" panose="00000500000000000000" pitchFamily="2"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altLang="en-US" sz="1000" dirty="0">
                <a:solidFill>
                  <a:schemeClr val="tx1"/>
                </a:solidFill>
              </a:rPr>
              <a:t>Adapted from: Schneider. JCO. 2021;39:36.</a:t>
            </a:r>
          </a:p>
        </p:txBody>
      </p:sp>
      <p:sp>
        <p:nvSpPr>
          <p:cNvPr id="15" name="Content Placeholder 3">
            <a:extLst>
              <a:ext uri="{FF2B5EF4-FFF2-40B4-BE49-F238E27FC236}">
                <a16:creationId xmlns:a16="http://schemas.microsoft.com/office/drawing/2014/main" id="{A470C818-9CE7-BEA6-E918-15E4103AB1FF}"/>
              </a:ext>
            </a:extLst>
          </p:cNvPr>
          <p:cNvSpPr txBox="1">
            <a:spLocks/>
          </p:cNvSpPr>
          <p:nvPr/>
        </p:nvSpPr>
        <p:spPr bwMode="auto">
          <a:xfrm>
            <a:off x="145523" y="1232661"/>
            <a:ext cx="2780557" cy="1780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None/>
            </a:pPr>
            <a:r>
              <a:rPr lang="en-US" sz="1400" b="1" kern="0" dirty="0">
                <a:solidFill>
                  <a:schemeClr val="accent1"/>
                </a:solidFill>
                <a:latin typeface="Poppins" panose="00000500000000000000" pitchFamily="2" charset="0"/>
                <a:cs typeface="Poppins" panose="00000500000000000000" pitchFamily="2" charset="0"/>
              </a:rPr>
              <a:t>Grade 3:</a:t>
            </a:r>
            <a:r>
              <a:rPr lang="en-US" sz="1400" b="0" kern="0" dirty="0">
                <a:solidFill>
                  <a:schemeClr val="accent1"/>
                </a:solidFill>
                <a:latin typeface="Poppins" panose="00000500000000000000" pitchFamily="2" charset="0"/>
                <a:cs typeface="Poppins" panose="00000500000000000000" pitchFamily="2" charset="0"/>
              </a:rPr>
              <a:t> </a:t>
            </a:r>
            <a:r>
              <a:rPr lang="en-US" sz="1400" b="1" kern="0" dirty="0">
                <a:solidFill>
                  <a:schemeClr val="tx1"/>
                </a:solidFill>
                <a:latin typeface="Poppins" panose="00000500000000000000" pitchFamily="2" charset="0"/>
                <a:cs typeface="Poppins" panose="00000500000000000000" pitchFamily="2" charset="0"/>
              </a:rPr>
              <a:t>≥7 stools/day </a:t>
            </a:r>
            <a:r>
              <a:rPr lang="en-US" sz="1400" b="0" kern="0" dirty="0">
                <a:solidFill>
                  <a:schemeClr val="tx1"/>
                </a:solidFill>
                <a:latin typeface="Poppins" panose="00000500000000000000" pitchFamily="2" charset="0"/>
                <a:cs typeface="Poppins" panose="00000500000000000000" pitchFamily="2" charset="0"/>
              </a:rPr>
              <a:t>more than baseline; innocence; hospitalization is indicated; increase in ostomy output severe vs baseline; limited self-care</a:t>
            </a:r>
          </a:p>
          <a:p>
            <a:pPr marL="0" indent="0">
              <a:lnSpc>
                <a:spcPct val="100000"/>
              </a:lnSpc>
              <a:spcBef>
                <a:spcPts val="0"/>
              </a:spcBef>
              <a:spcAft>
                <a:spcPts val="0"/>
              </a:spcAft>
              <a:buFont typeface="Wingdings" panose="05000000000000000000" pitchFamily="2" charset="2"/>
              <a:buNone/>
            </a:pPr>
            <a:endParaRPr lang="en-US" sz="1400" b="0" kern="0" dirty="0">
              <a:solidFill>
                <a:schemeClr val="tx1"/>
              </a:solidFill>
              <a:latin typeface="Poppins" panose="00000500000000000000" pitchFamily="2" charset="0"/>
              <a:cs typeface="Poppins" panose="00000500000000000000" pitchFamily="2" charset="0"/>
            </a:endParaRPr>
          </a:p>
        </p:txBody>
      </p:sp>
      <p:sp>
        <p:nvSpPr>
          <p:cNvPr id="16" name="Content Placeholder 3">
            <a:extLst>
              <a:ext uri="{FF2B5EF4-FFF2-40B4-BE49-F238E27FC236}">
                <a16:creationId xmlns:a16="http://schemas.microsoft.com/office/drawing/2014/main" id="{A279361C-1B76-704B-4FB4-7868B6E811A5}"/>
              </a:ext>
            </a:extLst>
          </p:cNvPr>
          <p:cNvSpPr txBox="1">
            <a:spLocks/>
          </p:cNvSpPr>
          <p:nvPr/>
        </p:nvSpPr>
        <p:spPr bwMode="auto">
          <a:xfrm>
            <a:off x="137583" y="3526785"/>
            <a:ext cx="3125216" cy="1572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None/>
            </a:pPr>
            <a:r>
              <a:rPr lang="en-US" sz="1400" b="1" kern="0" dirty="0">
                <a:solidFill>
                  <a:schemeClr val="accent1"/>
                </a:solidFill>
                <a:latin typeface="Poppins" panose="00000500000000000000" pitchFamily="2" charset="0"/>
                <a:cs typeface="Poppins" panose="00000500000000000000" pitchFamily="2" charset="0"/>
              </a:rPr>
              <a:t>Grade 4:</a:t>
            </a:r>
            <a:r>
              <a:rPr lang="en-US" sz="1400" b="0" kern="0" dirty="0">
                <a:solidFill>
                  <a:schemeClr val="accent1"/>
                </a:solidFill>
                <a:latin typeface="Poppins" panose="00000500000000000000" pitchFamily="2" charset="0"/>
                <a:cs typeface="Poppins" panose="00000500000000000000" pitchFamily="2" charset="0"/>
              </a:rPr>
              <a:t> </a:t>
            </a:r>
            <a:r>
              <a:rPr lang="en-US" sz="1400" b="1" kern="0" dirty="0">
                <a:solidFill>
                  <a:schemeClr val="tx1"/>
                </a:solidFill>
                <a:latin typeface="Poppins" panose="00000500000000000000" pitchFamily="2" charset="0"/>
                <a:cs typeface="Poppins" panose="00000500000000000000" pitchFamily="2" charset="0"/>
              </a:rPr>
              <a:t>Life-threatening;</a:t>
            </a:r>
            <a:r>
              <a:rPr lang="en-US" sz="1400" b="0" kern="0" dirty="0">
                <a:solidFill>
                  <a:schemeClr val="tx1"/>
                </a:solidFill>
                <a:latin typeface="Poppins" panose="00000500000000000000" pitchFamily="2" charset="0"/>
                <a:cs typeface="Poppins" panose="00000500000000000000" pitchFamily="2" charset="0"/>
              </a:rPr>
              <a:t> urgent intervention required</a:t>
            </a:r>
          </a:p>
          <a:p>
            <a:pPr marL="0" indent="0">
              <a:lnSpc>
                <a:spcPct val="100000"/>
              </a:lnSpc>
              <a:spcBef>
                <a:spcPts val="0"/>
              </a:spcBef>
              <a:spcAft>
                <a:spcPts val="0"/>
              </a:spcAft>
              <a:buFont typeface="Wingdings" panose="05000000000000000000" pitchFamily="2" charset="2"/>
              <a:buNone/>
            </a:pPr>
            <a:endParaRPr lang="en-US" sz="1400" b="0" kern="0" dirty="0">
              <a:solidFill>
                <a:schemeClr val="tx1"/>
              </a:solidFill>
              <a:latin typeface="Poppins" panose="00000500000000000000" pitchFamily="2" charset="0"/>
              <a:cs typeface="Poppins" panose="00000500000000000000" pitchFamily="2" charset="0"/>
            </a:endParaRPr>
          </a:p>
        </p:txBody>
      </p:sp>
      <p:sp>
        <p:nvSpPr>
          <p:cNvPr id="17" name="Content Placeholder 3">
            <a:extLst>
              <a:ext uri="{FF2B5EF4-FFF2-40B4-BE49-F238E27FC236}">
                <a16:creationId xmlns:a16="http://schemas.microsoft.com/office/drawing/2014/main" id="{FC1FB547-85EF-6B51-C095-EE0CAD5247AD}"/>
              </a:ext>
            </a:extLst>
          </p:cNvPr>
          <p:cNvSpPr txBox="1">
            <a:spLocks/>
          </p:cNvSpPr>
          <p:nvPr/>
        </p:nvSpPr>
        <p:spPr bwMode="auto">
          <a:xfrm>
            <a:off x="145522" y="5131376"/>
            <a:ext cx="4548029" cy="212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600"/>
              </a:spcBef>
              <a:spcAft>
                <a:spcPts val="0"/>
              </a:spcAft>
              <a:buFont typeface="Wingdings" panose="05000000000000000000" pitchFamily="2" charset="2"/>
              <a:buNone/>
            </a:pPr>
            <a:r>
              <a:rPr lang="en-US" sz="1400" kern="0" dirty="0">
                <a:solidFill>
                  <a:schemeClr val="accent1"/>
                </a:solidFill>
                <a:latin typeface="Poppins" panose="00000500000000000000" pitchFamily="2" charset="0"/>
                <a:cs typeface="Poppins" panose="00000500000000000000" pitchFamily="2" charset="0"/>
              </a:rPr>
              <a:t>Additional Considerations</a:t>
            </a:r>
          </a:p>
        </p:txBody>
      </p:sp>
      <p:sp>
        <p:nvSpPr>
          <p:cNvPr id="18" name="Content Placeholder 5">
            <a:extLst>
              <a:ext uri="{FF2B5EF4-FFF2-40B4-BE49-F238E27FC236}">
                <a16:creationId xmlns:a16="http://schemas.microsoft.com/office/drawing/2014/main" id="{762A1970-2FE0-6648-2408-396459BE8FDB}"/>
              </a:ext>
            </a:extLst>
          </p:cNvPr>
          <p:cNvSpPr txBox="1">
            <a:spLocks/>
          </p:cNvSpPr>
          <p:nvPr/>
        </p:nvSpPr>
        <p:spPr>
          <a:xfrm>
            <a:off x="137583" y="894837"/>
            <a:ext cx="4548029" cy="243366"/>
          </a:xfrm>
          <a:prstGeom prst="rect">
            <a:avLst/>
          </a:prstGeom>
          <a:ln>
            <a:no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Font typeface="Wingdings" panose="05000000000000000000" pitchFamily="2" charset="2"/>
              <a:buNone/>
            </a:pPr>
            <a:r>
              <a:rPr lang="en-US" sz="1800" b="1" kern="0" dirty="0">
                <a:solidFill>
                  <a:schemeClr val="tx1"/>
                </a:solidFill>
                <a:latin typeface="Poppins" panose="00000500000000000000" pitchFamily="2" charset="0"/>
                <a:cs typeface="Poppins" panose="00000500000000000000" pitchFamily="2" charset="0"/>
              </a:rPr>
              <a:t>Grade</a:t>
            </a:r>
            <a:endParaRPr lang="en-US" sz="300" b="0" kern="0" dirty="0">
              <a:solidFill>
                <a:schemeClr val="tx1"/>
              </a:solidFill>
              <a:latin typeface="Poppins" panose="00000500000000000000" pitchFamily="2" charset="0"/>
              <a:cs typeface="Poppins" panose="00000500000000000000" pitchFamily="2" charset="0"/>
            </a:endParaRPr>
          </a:p>
        </p:txBody>
      </p:sp>
      <p:sp>
        <p:nvSpPr>
          <p:cNvPr id="19" name="Content Placeholder 5">
            <a:extLst>
              <a:ext uri="{FF2B5EF4-FFF2-40B4-BE49-F238E27FC236}">
                <a16:creationId xmlns:a16="http://schemas.microsoft.com/office/drawing/2014/main" id="{A0B61FFD-8F22-6EEF-9C75-69598950EE47}"/>
              </a:ext>
            </a:extLst>
          </p:cNvPr>
          <p:cNvSpPr txBox="1">
            <a:spLocks/>
          </p:cNvSpPr>
          <p:nvPr/>
        </p:nvSpPr>
        <p:spPr>
          <a:xfrm>
            <a:off x="2976607" y="894836"/>
            <a:ext cx="9009016" cy="2549133"/>
          </a:xfrm>
          <a:prstGeom prst="rect">
            <a:avLst/>
          </a:prstGeom>
          <a:ln>
            <a:no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Font typeface="Wingdings" panose="05000000000000000000" pitchFamily="2" charset="2"/>
              <a:buNone/>
            </a:pPr>
            <a:r>
              <a:rPr lang="en-US" sz="1800" b="1" kern="0" dirty="0">
                <a:solidFill>
                  <a:schemeClr val="tx1"/>
                </a:solidFill>
                <a:latin typeface="Poppins" panose="00000500000000000000" pitchFamily="2" charset="0"/>
                <a:cs typeface="Poppins" panose="00000500000000000000" pitchFamily="2" charset="0"/>
              </a:rPr>
              <a:t>Management</a:t>
            </a:r>
            <a:endParaRPr lang="en-US" sz="1400" b="0" kern="0" dirty="0">
              <a:solidFill>
                <a:schemeClr val="tx1"/>
              </a:solidFill>
              <a:latin typeface="Poppins" panose="00000500000000000000" pitchFamily="2" charset="0"/>
              <a:cs typeface="Poppins" panose="00000500000000000000" pitchFamily="2" charset="0"/>
            </a:endParaRPr>
          </a:p>
          <a:p>
            <a:pPr marL="173038" indent="-173038">
              <a:lnSpc>
                <a:spcPct val="100000"/>
              </a:lnSpc>
              <a:spcBef>
                <a:spcPts val="0"/>
              </a:spcBef>
              <a:spcAft>
                <a:spcPts val="0"/>
              </a:spcAft>
            </a:pPr>
            <a:endParaRPr lang="en-US" sz="300" b="0" kern="0" dirty="0">
              <a:solidFill>
                <a:schemeClr val="tx1"/>
              </a:solidFill>
              <a:latin typeface="+mn-lt"/>
            </a:endParaRP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accent1"/>
                </a:solidFill>
                <a:latin typeface="+mn-lt"/>
              </a:rPr>
              <a:t>Follow management for grade 2 as well as grade 3</a:t>
            </a:r>
          </a:p>
          <a:p>
            <a:pPr marL="182880" indent="-182880">
              <a:lnSpc>
                <a:spcPct val="100000"/>
              </a:lnSpc>
              <a:spcBef>
                <a:spcPts val="0"/>
              </a:spcBef>
              <a:spcAft>
                <a:spcPts val="0"/>
              </a:spcAft>
              <a:buClrTx/>
              <a:buFont typeface="Arial" panose="020B0604020202020204" pitchFamily="34" charset="0"/>
              <a:buChar char="•"/>
            </a:pPr>
            <a:r>
              <a:rPr lang="en-US" sz="1400" kern="0" dirty="0">
                <a:solidFill>
                  <a:schemeClr val="tx1"/>
                </a:solidFill>
                <a:latin typeface="+mn-lt"/>
              </a:rPr>
              <a:t>Give corticosteroids </a:t>
            </a:r>
            <a:r>
              <a:rPr lang="en-US" sz="1400" b="0" kern="0" dirty="0">
                <a:solidFill>
                  <a:schemeClr val="tx1"/>
                </a:solidFill>
                <a:latin typeface="+mn-lt"/>
              </a:rPr>
              <a:t>(dose of 1-2 mg/kg/day prednisone or equivalent) until symptoms improve to grade 1, then taper over 4-6 wk; if concern for upper GI inflammation, consider methylprednisolone</a:t>
            </a:r>
          </a:p>
          <a:p>
            <a:pPr marL="182880" indent="-182880">
              <a:lnSpc>
                <a:spcPct val="100000"/>
              </a:lnSpc>
              <a:spcBef>
                <a:spcPts val="0"/>
              </a:spcBef>
              <a:spcAft>
                <a:spcPts val="0"/>
              </a:spcAft>
              <a:buClrTx/>
              <a:buFont typeface="Arial" panose="020B0604020202020204" pitchFamily="34" charset="0"/>
              <a:buChar char="•"/>
            </a:pPr>
            <a:r>
              <a:rPr lang="en-US" sz="1400" b="1" kern="0" dirty="0">
                <a:solidFill>
                  <a:schemeClr val="tx1"/>
                </a:solidFill>
                <a:latin typeface="+mn-lt"/>
              </a:rPr>
              <a:t>Consider infliximab or vedolizumab in addition to steroids in patients with high-risk endoscopic features on initial exam or inadequate response to steroids with persistent symptoms after 3 days</a:t>
            </a: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tx1"/>
                </a:solidFill>
                <a:latin typeface="+mn-lt"/>
              </a:rPr>
              <a:t>Consider hospitalization if dehydration or electrolyte imbalance</a:t>
            </a: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tx1"/>
                </a:solidFill>
                <a:latin typeface="+mn-lt"/>
              </a:rPr>
              <a:t>Repeat colonoscopy if immunosuppression refractory</a:t>
            </a: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tx1"/>
                </a:solidFill>
                <a:latin typeface="+mn-lt"/>
              </a:rPr>
              <a:t>Consider permanent discontinuation of CTLA-4 agents</a:t>
            </a:r>
          </a:p>
        </p:txBody>
      </p:sp>
      <p:sp>
        <p:nvSpPr>
          <p:cNvPr id="20" name="Content Placeholder 5">
            <a:extLst>
              <a:ext uri="{FF2B5EF4-FFF2-40B4-BE49-F238E27FC236}">
                <a16:creationId xmlns:a16="http://schemas.microsoft.com/office/drawing/2014/main" id="{F68BFD17-00C8-A5AB-2B1C-5F0FD30F7954}"/>
              </a:ext>
            </a:extLst>
          </p:cNvPr>
          <p:cNvSpPr txBox="1">
            <a:spLocks/>
          </p:cNvSpPr>
          <p:nvPr/>
        </p:nvSpPr>
        <p:spPr>
          <a:xfrm>
            <a:off x="137583" y="5280831"/>
            <a:ext cx="11642313" cy="715384"/>
          </a:xfrm>
          <a:prstGeom prst="rect">
            <a:avLst/>
          </a:prstGeom>
          <a:ln>
            <a:no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182880" indent="-182880">
              <a:lnSpc>
                <a:spcPct val="100000"/>
              </a:lnSpc>
              <a:spcBef>
                <a:spcPts val="0"/>
              </a:spcBef>
              <a:spcAft>
                <a:spcPts val="0"/>
              </a:spcAft>
              <a:buNone/>
            </a:pPr>
            <a:endParaRPr lang="en-US" sz="300" b="0" kern="0" dirty="0">
              <a:solidFill>
                <a:schemeClr val="tx1"/>
              </a:solidFill>
              <a:latin typeface="+mn-lt"/>
            </a:endParaRP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tx1"/>
                </a:solidFill>
                <a:latin typeface="+mn-lt"/>
              </a:rPr>
              <a:t>Consider fecal transplant, JAK inhibitor (tofacitinib), IL-12–blocking antibody if patient is refractory to immunosuppressants</a:t>
            </a: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tx1"/>
                </a:solidFill>
                <a:latin typeface="+mn-lt"/>
              </a:rPr>
              <a:t>Concomitant irAE-related hepatitis and colitis are rare, but these can be managed by permanent discontinuation of ICI and immunosuppressant agents (prednisone and mycophenolate) that work systematically for both condition</a:t>
            </a:r>
            <a:r>
              <a:rPr lang="en-US" sz="1400" kern="0" dirty="0">
                <a:solidFill>
                  <a:schemeClr val="tx1"/>
                </a:solidFill>
                <a:latin typeface="+mn-lt"/>
              </a:rPr>
              <a:t>s</a:t>
            </a:r>
            <a:endParaRPr lang="en-US" sz="1400" b="0" kern="0" dirty="0">
              <a:solidFill>
                <a:schemeClr val="tx1"/>
              </a:solidFill>
              <a:latin typeface="+mn-lt"/>
            </a:endParaRPr>
          </a:p>
          <a:p>
            <a:pPr marL="182880" indent="-182880">
              <a:lnSpc>
                <a:spcPct val="100000"/>
              </a:lnSpc>
              <a:spcBef>
                <a:spcPts val="0"/>
              </a:spcBef>
              <a:spcAft>
                <a:spcPts val="0"/>
              </a:spcAft>
              <a:buClrTx/>
              <a:buFont typeface="Arial" panose="020B0604020202020204" pitchFamily="34" charset="0"/>
              <a:buChar char="•"/>
            </a:pPr>
            <a:r>
              <a:rPr lang="en-US" sz="1400" b="0" kern="0" dirty="0">
                <a:solidFill>
                  <a:schemeClr val="tx1"/>
                </a:solidFill>
                <a:latin typeface="+mn-lt"/>
              </a:rPr>
              <a:t>Infliximab is contraindicated for hepatic irAE; evaluate enteritis/gastritis with endoscopy/biopsy and manage as with colitis</a:t>
            </a:r>
            <a:endParaRPr lang="en-US" sz="1600" b="0" kern="0" dirty="0">
              <a:solidFill>
                <a:schemeClr val="tx1"/>
              </a:solidFill>
            </a:endParaRPr>
          </a:p>
        </p:txBody>
      </p:sp>
    </p:spTree>
    <p:extLst>
      <p:ext uri="{BB962C8B-B14F-4D97-AF65-F5344CB8AC3E}">
        <p14:creationId xmlns:p14="http://schemas.microsoft.com/office/powerpoint/2010/main" val="429766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64CD31-4586-8BB9-48E4-1554A271BA10}"/>
              </a:ext>
            </a:extLst>
          </p:cNvPr>
          <p:cNvSpPr>
            <a:spLocks noGrp="1"/>
          </p:cNvSpPr>
          <p:nvPr>
            <p:ph idx="1"/>
          </p:nvPr>
        </p:nvSpPr>
        <p:spPr>
          <a:xfrm>
            <a:off x="231078" y="1440219"/>
            <a:ext cx="11740260" cy="1344872"/>
          </a:xfrm>
        </p:spPr>
        <p:txBody>
          <a:bodyPr/>
          <a:lstStyle/>
          <a:p>
            <a:r>
              <a:rPr lang="en-US" sz="2000" dirty="0"/>
              <a:t>HCPs should consider differential diagnosis for viral etiology, disease-related hepatic dysfunction, and other causes of drug-induced liver injury; consider CK, aldolase, and ferritin to rule out other causes of elevated ALT/AST, as well as abdominal ultrasound </a:t>
            </a:r>
          </a:p>
        </p:txBody>
      </p:sp>
      <p:sp>
        <p:nvSpPr>
          <p:cNvPr id="16" name="Text Box 11">
            <a:extLst>
              <a:ext uri="{FF2B5EF4-FFF2-40B4-BE49-F238E27FC236}">
                <a16:creationId xmlns:a16="http://schemas.microsoft.com/office/drawing/2014/main" id="{6B052BE8-91F1-483B-69D5-3122A5F2FF3C}"/>
              </a:ext>
            </a:extLst>
          </p:cNvPr>
          <p:cNvSpPr txBox="1">
            <a:spLocks noChangeArrowheads="1"/>
          </p:cNvSpPr>
          <p:nvPr/>
        </p:nvSpPr>
        <p:spPr bwMode="auto">
          <a:xfrm>
            <a:off x="2271932" y="6302375"/>
            <a:ext cx="6859316" cy="400110"/>
          </a:xfrm>
          <a:prstGeom prst="rect">
            <a:avLst/>
          </a:prstGeom>
          <a:noFill/>
          <a:ln>
            <a:noFill/>
          </a:ln>
        </p:spPr>
        <p:txBody>
          <a:bodyPr wrap="square" anchor="b">
            <a:spAutoFit/>
          </a:bodyPr>
          <a:lstStyle>
            <a:defPPr>
              <a:defRPr lang="en-US"/>
            </a:defPPr>
            <a:lvl1pPr marR="0" lvl="0" indent="0" algn="ctr" fontAlgn="auto">
              <a:lnSpc>
                <a:spcPct val="100000"/>
              </a:lnSpc>
              <a:spcBef>
                <a:spcPts val="0"/>
              </a:spcBef>
              <a:spcAft>
                <a:spcPts val="0"/>
              </a:spcAft>
              <a:buClrTx/>
              <a:buSzTx/>
              <a:buFontTx/>
              <a:buNone/>
              <a:tabLst/>
              <a:defRPr kumimoji="0" sz="1000" b="0" i="0" u="none" strike="noStrike" cap="none" spc="-10" normalizeH="0" baseline="0">
                <a:ln>
                  <a:noFill/>
                </a:ln>
                <a:solidFill>
                  <a:schemeClr val="bg1"/>
                </a:solidFill>
                <a:effectLst/>
                <a:uLnTx/>
                <a:uFillTx/>
                <a:latin typeface="Poppins" panose="00000500000000000000" pitchFamily="2" charset="0"/>
                <a:cs typeface="Poppins" panose="00000500000000000000" pitchFamily="2"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1000" b="0" i="0" u="none" strike="noStrike" kern="0" cap="none" spc="-10" normalizeH="0" baseline="0" noProof="0" dirty="0">
                <a:ln>
                  <a:noFill/>
                </a:ln>
                <a:solidFill>
                  <a:srgbClr val="000000"/>
                </a:solidFill>
                <a:effectLst/>
                <a:uLnTx/>
                <a:uFillTx/>
                <a:latin typeface="Poppins" panose="00000500000000000000" pitchFamily="2" charset="0"/>
                <a:cs typeface="Poppins" panose="00000500000000000000" pitchFamily="2" charset="0"/>
              </a:rPr>
              <a:t>NCCN. Clinical practice guidelines in oncology: management of immune checkpoint inhibitor-related toxicities. v.1.2026. nccn.org. Infliximab PI. Reynolds. Oncologist. 2018;23:991. </a:t>
            </a:r>
          </a:p>
        </p:txBody>
      </p:sp>
      <p:graphicFrame>
        <p:nvGraphicFramePr>
          <p:cNvPr id="17" name="Table 16">
            <a:extLst>
              <a:ext uri="{FF2B5EF4-FFF2-40B4-BE49-F238E27FC236}">
                <a16:creationId xmlns:a16="http://schemas.microsoft.com/office/drawing/2014/main" id="{B01C048B-9F23-2E88-74CA-BE83632931AB}"/>
              </a:ext>
            </a:extLst>
          </p:cNvPr>
          <p:cNvGraphicFramePr>
            <a:graphicFrameLocks noGrp="1"/>
          </p:cNvGraphicFramePr>
          <p:nvPr>
            <p:extLst>
              <p:ext uri="{D42A27DB-BD31-4B8C-83A1-F6EECF244321}">
                <p14:modId xmlns:p14="http://schemas.microsoft.com/office/powerpoint/2010/main" val="3021853098"/>
              </p:ext>
            </p:extLst>
          </p:nvPr>
        </p:nvGraphicFramePr>
        <p:xfrm>
          <a:off x="231078" y="2328265"/>
          <a:ext cx="11729844" cy="3139440"/>
        </p:xfrm>
        <a:graphic>
          <a:graphicData uri="http://schemas.openxmlformats.org/drawingml/2006/table">
            <a:tbl>
              <a:tblPr firstRow="1" bandRow="1"/>
              <a:tblGrid>
                <a:gridCol w="2307902">
                  <a:extLst>
                    <a:ext uri="{9D8B030D-6E8A-4147-A177-3AD203B41FA5}">
                      <a16:colId xmlns:a16="http://schemas.microsoft.com/office/drawing/2014/main" val="2588632858"/>
                    </a:ext>
                  </a:extLst>
                </a:gridCol>
                <a:gridCol w="2307902">
                  <a:extLst>
                    <a:ext uri="{9D8B030D-6E8A-4147-A177-3AD203B41FA5}">
                      <a16:colId xmlns:a16="http://schemas.microsoft.com/office/drawing/2014/main" val="1758716866"/>
                    </a:ext>
                  </a:extLst>
                </a:gridCol>
                <a:gridCol w="3557020">
                  <a:extLst>
                    <a:ext uri="{9D8B030D-6E8A-4147-A177-3AD203B41FA5}">
                      <a16:colId xmlns:a16="http://schemas.microsoft.com/office/drawing/2014/main" val="2071864458"/>
                    </a:ext>
                  </a:extLst>
                </a:gridCol>
                <a:gridCol w="3557020">
                  <a:extLst>
                    <a:ext uri="{9D8B030D-6E8A-4147-A177-3AD203B41FA5}">
                      <a16:colId xmlns:a16="http://schemas.microsoft.com/office/drawing/2014/main" val="2330155765"/>
                    </a:ext>
                  </a:extLst>
                </a:gridCol>
              </a:tblGrid>
              <a:tr h="139220">
                <a:tc gridSpan="4">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bg2"/>
                          </a:solidFill>
                          <a:latin typeface="Poppins" panose="00000500000000000000" pitchFamily="2" charset="0"/>
                          <a:cs typeface="Poppins" panose="00000500000000000000" pitchFamily="2" charset="0"/>
                        </a:rPr>
                        <a:t>Management Strategies by Grade</a:t>
                      </a:r>
                      <a:endParaRPr lang="en-US" sz="1400" dirty="0">
                        <a:solidFill>
                          <a:schemeClr val="bg2"/>
                        </a:solidFill>
                        <a:latin typeface="Poppins" panose="00000500000000000000" pitchFamily="2" charset="0"/>
                        <a:cs typeface="Poppins" panose="00000500000000000000" pitchFamily="2" charset="0"/>
                      </a:endParaRPr>
                    </a:p>
                  </a:txBody>
                  <a:tcPr anchor="ctr">
                    <a:lnL w="12700" cmpd="sng">
                      <a:noFill/>
                    </a:lnL>
                    <a:lnR w="12700" cmpd="sng">
                      <a:noFill/>
                    </a:lnR>
                    <a:lnT w="12700" cmpd="sng">
                      <a:no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ctr">
                        <a:lnSpc>
                          <a:spcPct val="90000"/>
                        </a:lnSpc>
                      </a:pPr>
                      <a:endParaRPr lang="en-US" sz="140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algn="ctr">
                        <a:lnSpc>
                          <a:spcPct val="90000"/>
                        </a:lnSpc>
                      </a:pPr>
                      <a:endParaRPr lang="en-US" sz="140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algn="ctr">
                        <a:lnSpc>
                          <a:spcPct val="90000"/>
                        </a:lnSpc>
                      </a:pPr>
                      <a:endParaRPr lang="en-US" sz="140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74914478"/>
                  </a:ext>
                </a:extLst>
              </a:tr>
              <a:tr h="23667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solidFill>
                            <a:schemeClr val="bg2"/>
                          </a:solidFill>
                          <a:latin typeface="Poppins" panose="00000500000000000000" pitchFamily="2" charset="0"/>
                          <a:cs typeface="Poppins" panose="00000500000000000000" pitchFamily="2" charset="0"/>
                        </a:rPr>
                        <a:t>Grade 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solidFill>
                            <a:schemeClr val="bg2"/>
                          </a:solidFill>
                          <a:latin typeface="Poppins" panose="00000500000000000000" pitchFamily="2" charset="0"/>
                          <a:cs typeface="Poppins" panose="00000500000000000000" pitchFamily="2" charset="0"/>
                        </a:rPr>
                        <a:t>(&lt;3x ULN)</a:t>
                      </a:r>
                      <a:endParaRPr lang="en-US" sz="1400" b="1" dirty="0">
                        <a:solidFill>
                          <a:schemeClr val="bg2"/>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solidFill>
                        <a:srgbClr val="FFFFFF"/>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lumMod val="5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90000"/>
                        </a:lnSpc>
                      </a:pPr>
                      <a:r>
                        <a:rPr lang="en-US" sz="1400" b="1">
                          <a:solidFill>
                            <a:schemeClr val="bg2"/>
                          </a:solidFill>
                          <a:latin typeface="Poppins" panose="00000500000000000000" pitchFamily="2" charset="0"/>
                          <a:cs typeface="Poppins" panose="00000500000000000000" pitchFamily="2" charset="0"/>
                        </a:rPr>
                        <a:t>Grade 2</a:t>
                      </a:r>
                    </a:p>
                    <a:p>
                      <a:pPr algn="ctr">
                        <a:lnSpc>
                          <a:spcPct val="90000"/>
                        </a:lnSpc>
                      </a:pPr>
                      <a:r>
                        <a:rPr lang="en-US" sz="1400" b="1">
                          <a:solidFill>
                            <a:schemeClr val="bg2"/>
                          </a:solidFill>
                          <a:latin typeface="Poppins" panose="00000500000000000000" pitchFamily="2" charset="0"/>
                          <a:cs typeface="Poppins" panose="00000500000000000000" pitchFamily="2" charset="0"/>
                        </a:rPr>
                        <a:t>(3-5x ULN)</a:t>
                      </a:r>
                      <a:endParaRPr lang="en-US" sz="1400" b="1" dirty="0">
                        <a:solidFill>
                          <a:schemeClr val="bg2"/>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solidFill>
                        <a:srgbClr val="FFFFFF"/>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lumMod val="5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90000"/>
                        </a:lnSpc>
                      </a:pPr>
                      <a:r>
                        <a:rPr lang="en-US" sz="1400" b="1">
                          <a:solidFill>
                            <a:schemeClr val="bg2"/>
                          </a:solidFill>
                          <a:latin typeface="Poppins" panose="00000500000000000000" pitchFamily="2" charset="0"/>
                          <a:cs typeface="Poppins" panose="00000500000000000000" pitchFamily="2" charset="0"/>
                        </a:rPr>
                        <a:t>Grade 3</a:t>
                      </a:r>
                    </a:p>
                    <a:p>
                      <a:pPr algn="ctr">
                        <a:lnSpc>
                          <a:spcPct val="90000"/>
                        </a:lnSpc>
                      </a:pPr>
                      <a:r>
                        <a:rPr lang="en-US" sz="1400" b="1">
                          <a:solidFill>
                            <a:schemeClr val="bg2"/>
                          </a:solidFill>
                          <a:latin typeface="Poppins" panose="00000500000000000000" pitchFamily="2" charset="0"/>
                          <a:cs typeface="Poppins" panose="00000500000000000000" pitchFamily="2" charset="0"/>
                        </a:rPr>
                        <a:t>(&gt;5-20x ULN)</a:t>
                      </a:r>
                      <a:endParaRPr lang="en-US" sz="1400" b="1" dirty="0">
                        <a:solidFill>
                          <a:schemeClr val="bg2"/>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solidFill>
                        <a:srgbClr val="FFFFFF"/>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90000"/>
                        </a:lnSpc>
                      </a:pPr>
                      <a:r>
                        <a:rPr lang="en-US" sz="1400" b="1">
                          <a:solidFill>
                            <a:schemeClr val="bg2"/>
                          </a:solidFill>
                          <a:latin typeface="Poppins" panose="00000500000000000000" pitchFamily="2" charset="0"/>
                          <a:cs typeface="Poppins" panose="00000500000000000000" pitchFamily="2" charset="0"/>
                        </a:rPr>
                        <a:t>Grade 4</a:t>
                      </a:r>
                    </a:p>
                    <a:p>
                      <a:pPr algn="ctr">
                        <a:lnSpc>
                          <a:spcPct val="90000"/>
                        </a:lnSpc>
                      </a:pPr>
                      <a:r>
                        <a:rPr lang="en-US" sz="1400" b="1">
                          <a:solidFill>
                            <a:schemeClr val="bg2"/>
                          </a:solidFill>
                          <a:latin typeface="Poppins" panose="00000500000000000000" pitchFamily="2" charset="0"/>
                          <a:cs typeface="Poppins" panose="00000500000000000000" pitchFamily="2" charset="0"/>
                        </a:rPr>
                        <a:t>(&gt;20x ULN)</a:t>
                      </a:r>
                      <a:endParaRPr lang="en-US" sz="1400" b="1" dirty="0">
                        <a:solidFill>
                          <a:schemeClr val="bg2"/>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solidFill>
                        <a:srgbClr val="FFFFFF"/>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2152783066"/>
                  </a:ext>
                </a:extLst>
              </a:tr>
              <a:tr h="431582">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buFont typeface="Arial" panose="020B0604020202020204" pitchFamily="34" charset="0"/>
                        <a:buChar char="•"/>
                      </a:pPr>
                      <a:r>
                        <a:rPr lang="en-US" sz="1400">
                          <a:solidFill>
                            <a:schemeClr val="tx1"/>
                          </a:solidFill>
                          <a:latin typeface="Poppins" panose="00000500000000000000" pitchFamily="2" charset="0"/>
                          <a:cs typeface="Poppins" panose="00000500000000000000" pitchFamily="2" charset="0"/>
                        </a:rPr>
                        <a:t>Consider withholding ICI </a:t>
                      </a:r>
                    </a:p>
                    <a:p>
                      <a:pPr marL="285750" indent="-285750" algn="l">
                        <a:buFont typeface="Arial" panose="020B0604020202020204" pitchFamily="34" charset="0"/>
                        <a:buChar char="•"/>
                      </a:pPr>
                      <a:r>
                        <a:rPr lang="en-US" sz="1400">
                          <a:solidFill>
                            <a:schemeClr val="tx1"/>
                          </a:solidFill>
                          <a:latin typeface="Poppins" panose="00000500000000000000" pitchFamily="2" charset="0"/>
                          <a:cs typeface="Poppins" panose="00000500000000000000" pitchFamily="2" charset="0"/>
                        </a:rPr>
                        <a:t>Perform liver testing with greater frequency</a:t>
                      </a:r>
                      <a:endParaRPr lang="en-US" sz="14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buFont typeface="Arial" panose="020B0604020202020204" pitchFamily="34" charset="0"/>
                        <a:buChar char="•"/>
                      </a:pPr>
                      <a:r>
                        <a:rPr lang="en-US" sz="1400">
                          <a:solidFill>
                            <a:schemeClr val="tx1"/>
                          </a:solidFill>
                          <a:latin typeface="Poppins" panose="00000500000000000000" pitchFamily="2" charset="0"/>
                          <a:cs typeface="Poppins" panose="00000500000000000000" pitchFamily="2" charset="0"/>
                        </a:rPr>
                        <a:t>Withhold ICI </a:t>
                      </a:r>
                    </a:p>
                    <a:p>
                      <a:pPr marL="285750" indent="-285750" algn="l">
                        <a:buFont typeface="Arial" panose="020B0604020202020204" pitchFamily="34" charset="0"/>
                        <a:buChar char="•"/>
                      </a:pPr>
                      <a:r>
                        <a:rPr lang="en-US" sz="1400">
                          <a:solidFill>
                            <a:schemeClr val="tx1"/>
                          </a:solidFill>
                          <a:latin typeface="Poppins" panose="00000500000000000000" pitchFamily="2" charset="0"/>
                          <a:cs typeface="Poppins" panose="00000500000000000000" pitchFamily="2" charset="0"/>
                        </a:rPr>
                        <a:t>Consider prednisone 0.5-1 mg/kg/day</a:t>
                      </a:r>
                    </a:p>
                    <a:p>
                      <a:pPr marL="285750" indent="-285750" algn="l">
                        <a:buFont typeface="Arial" panose="020B0604020202020204" pitchFamily="34" charset="0"/>
                        <a:buChar char="•"/>
                      </a:pPr>
                      <a:r>
                        <a:rPr lang="en-US" sz="1400">
                          <a:solidFill>
                            <a:schemeClr val="tx1"/>
                          </a:solidFill>
                          <a:latin typeface="Poppins" panose="00000500000000000000" pitchFamily="2" charset="0"/>
                          <a:cs typeface="Poppins" panose="00000500000000000000" pitchFamily="2" charset="0"/>
                        </a:rPr>
                        <a:t>Perform liver testing Q3-5 days</a:t>
                      </a:r>
                    </a:p>
                    <a:p>
                      <a:pPr marL="285750" indent="-285750" algn="l">
                        <a:buFont typeface="Arial" panose="020B0604020202020204" pitchFamily="34" charset="0"/>
                        <a:buChar char="•"/>
                      </a:pPr>
                      <a:r>
                        <a:rPr lang="en-US" sz="1400">
                          <a:solidFill>
                            <a:schemeClr val="tx1"/>
                          </a:solidFill>
                          <a:latin typeface="Poppins" panose="00000500000000000000" pitchFamily="2" charset="0"/>
                          <a:cs typeface="Poppins" panose="00000500000000000000" pitchFamily="2" charset="0"/>
                        </a:rPr>
                        <a:t>Monitor PT/INR periodically</a:t>
                      </a:r>
                      <a:endParaRPr lang="en-US" sz="14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buFont typeface="Arial" panose="020B0604020202020204" pitchFamily="34" charset="0"/>
                        <a:buChar char="•"/>
                      </a:pPr>
                      <a:r>
                        <a:rPr lang="en-US" sz="1400" b="1">
                          <a:solidFill>
                            <a:schemeClr val="tx1"/>
                          </a:solidFill>
                          <a:latin typeface="Poppins" panose="00000500000000000000" pitchFamily="2" charset="0"/>
                          <a:cs typeface="Poppins" panose="00000500000000000000" pitchFamily="2" charset="0"/>
                        </a:rPr>
                        <a:t>Withhold ICI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i="0">
                          <a:solidFill>
                            <a:schemeClr val="tx1"/>
                          </a:solidFill>
                          <a:latin typeface="Poppins" panose="00000500000000000000" pitchFamily="2" charset="0"/>
                          <a:cs typeface="Poppins" panose="00000500000000000000" pitchFamily="2" charset="0"/>
                        </a:rPr>
                        <a:t>Perform liver testing Q1-5 days depending on magnitude and rate of change</a:t>
                      </a:r>
                      <a:endParaRPr lang="en-US" sz="1400" b="1"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buFont typeface="Arial" panose="020B0604020202020204" pitchFamily="34" charset="0"/>
                        <a:buChar char="•"/>
                      </a:pPr>
                      <a:r>
                        <a:rPr lang="en-US" sz="1400" b="1">
                          <a:solidFill>
                            <a:schemeClr val="tx1"/>
                          </a:solidFill>
                          <a:latin typeface="Poppins" panose="00000500000000000000" pitchFamily="2" charset="0"/>
                          <a:cs typeface="Poppins" panose="00000500000000000000" pitchFamily="2" charset="0"/>
                        </a:rPr>
                        <a:t>Discontinue ICI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i="0">
                          <a:solidFill>
                            <a:schemeClr val="tx1"/>
                          </a:solidFill>
                          <a:latin typeface="Poppins" panose="00000500000000000000" pitchFamily="2" charset="0"/>
                          <a:cs typeface="Poppins" panose="00000500000000000000" pitchFamily="2" charset="0"/>
                        </a:rPr>
                        <a:t>Perform liver testing Q1-3 days</a:t>
                      </a:r>
                      <a:endParaRPr lang="en-US" sz="140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93836529"/>
                  </a:ext>
                </a:extLst>
              </a:tr>
              <a:tr h="821398">
                <a:tc vMerge="1">
                  <a:txBody>
                    <a:bodyPr/>
                    <a:lstStyle/>
                    <a:p>
                      <a:pPr marL="285750" indent="-285750" algn="l">
                        <a:buFont typeface="Arial" panose="020B0604020202020204" pitchFamily="34" charset="0"/>
                        <a:buChar char="•"/>
                      </a:pPr>
                      <a:endParaRPr lang="en-US" sz="14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vMerge="1">
                  <a:txBody>
                    <a:bodyPr/>
                    <a:lstStyle/>
                    <a:p>
                      <a:pPr marL="0" indent="0" algn="l">
                        <a:buFont typeface="Arial" panose="020B0604020202020204" pitchFamily="34" charset="0"/>
                        <a:buNone/>
                      </a:pPr>
                      <a:endParaRPr lang="en-US" sz="1400" i="1">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a:solidFill>
                            <a:schemeClr val="tx1"/>
                          </a:solidFill>
                          <a:latin typeface="Poppins" panose="00000500000000000000" pitchFamily="2" charset="0"/>
                          <a:cs typeface="Poppins" panose="00000500000000000000" pitchFamily="2" charset="0"/>
                        </a:rPr>
                        <a:t>Start prednisone/IV methylprednisolone 0.5-1 mg/kg/day</a:t>
                      </a:r>
                    </a:p>
                    <a:p>
                      <a:pPr marL="742950" lvl="1" indent="-285750" algn="l">
                        <a:buFont typeface="Calibri" panose="020F0502020204030204" pitchFamily="34" charset="0"/>
                        <a:buChar char="─"/>
                      </a:pPr>
                      <a:r>
                        <a:rPr lang="en-US" sz="1400" i="0">
                          <a:solidFill>
                            <a:schemeClr val="tx1"/>
                          </a:solidFill>
                          <a:latin typeface="Poppins" panose="00000500000000000000" pitchFamily="2" charset="0"/>
                          <a:cs typeface="Poppins" panose="00000500000000000000" pitchFamily="2" charset="0"/>
                        </a:rPr>
                        <a:t>Consider mycophenolate mofetil or other steroid-sparing immunosuppressant if no improvement after 1-2 days</a:t>
                      </a:r>
                    </a:p>
                    <a:p>
                      <a:pPr marL="742950" lvl="1" indent="-285750" algn="l">
                        <a:buFont typeface="Calibri" panose="020F0502020204030204" pitchFamily="34" charset="0"/>
                        <a:buChar char="─"/>
                      </a:pPr>
                      <a:r>
                        <a:rPr lang="en-US" sz="1400" i="0">
                          <a:solidFill>
                            <a:schemeClr val="tx1"/>
                          </a:solidFill>
                          <a:latin typeface="Poppins" panose="00000500000000000000" pitchFamily="2" charset="0"/>
                          <a:cs typeface="Poppins" panose="00000500000000000000" pitchFamily="2" charset="0"/>
                        </a:rPr>
                        <a:t>Urgent referral to GI/hepatology if no improvement after 7 days or </a:t>
                      </a:r>
                      <a:br>
                        <a:rPr lang="en-US" sz="1400" i="0">
                          <a:solidFill>
                            <a:schemeClr val="tx1"/>
                          </a:solidFill>
                          <a:latin typeface="Poppins" panose="00000500000000000000" pitchFamily="2" charset="0"/>
                          <a:cs typeface="Poppins" panose="00000500000000000000" pitchFamily="2" charset="0"/>
                        </a:rPr>
                      </a:br>
                      <a:r>
                        <a:rPr lang="en-US" sz="1400" i="0">
                          <a:solidFill>
                            <a:schemeClr val="tx1"/>
                          </a:solidFill>
                          <a:latin typeface="Poppins" panose="00000500000000000000" pitchFamily="2" charset="0"/>
                          <a:cs typeface="Poppins" panose="00000500000000000000" pitchFamily="2" charset="0"/>
                        </a:rPr>
                        <a:t>if 2 immunosuppressants not sufficient within additional 7 days</a:t>
                      </a:r>
                    </a:p>
                    <a:p>
                      <a:pPr marL="285750" lvl="0" indent="-285750" algn="l">
                        <a:buFont typeface="Arial" panose="020B0604020202020204" pitchFamily="34" charset="0"/>
                        <a:buChar char="•"/>
                      </a:pPr>
                      <a:r>
                        <a:rPr lang="en-US" sz="1400" i="0">
                          <a:solidFill>
                            <a:schemeClr val="tx1"/>
                          </a:solidFill>
                          <a:latin typeface="Poppins" panose="00000500000000000000" pitchFamily="2" charset="0"/>
                          <a:cs typeface="Poppins" panose="00000500000000000000" pitchFamily="2" charset="0"/>
                        </a:rPr>
                        <a:t>Consider inpatient tx, especially if synthetic hepatic dysfunction present</a:t>
                      </a:r>
                      <a:endParaRPr lang="en-US" sz="1400" i="0" dirty="0">
                        <a:solidFill>
                          <a:schemeClr val="tx1"/>
                        </a:solidFill>
                        <a:latin typeface="Poppins" panose="00000500000000000000" pitchFamily="2" charset="0"/>
                        <a:cs typeface="Poppins" panose="00000500000000000000" pitchFamily="2"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hMerge="1">
                  <a:txBody>
                    <a:bodyPr/>
                    <a:lstStyle/>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i="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398757859"/>
                  </a:ext>
                </a:extLst>
              </a:tr>
            </a:tbl>
          </a:graphicData>
        </a:graphic>
      </p:graphicFrame>
      <p:sp>
        <p:nvSpPr>
          <p:cNvPr id="18" name="Text Box 11">
            <a:extLst>
              <a:ext uri="{FF2B5EF4-FFF2-40B4-BE49-F238E27FC236}">
                <a16:creationId xmlns:a16="http://schemas.microsoft.com/office/drawing/2014/main" id="{70DF0C69-9A67-B811-1346-59D4B7ADF5F5}"/>
              </a:ext>
            </a:extLst>
          </p:cNvPr>
          <p:cNvSpPr txBox="1">
            <a:spLocks noChangeArrowheads="1"/>
          </p:cNvSpPr>
          <p:nvPr/>
        </p:nvSpPr>
        <p:spPr bwMode="auto">
          <a:xfrm>
            <a:off x="147475" y="5577262"/>
            <a:ext cx="117402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Wingdings" panose="05000000000000000000" pitchFamily="2" charset="2"/>
              <a:buNone/>
              <a:defRPr/>
            </a:pPr>
            <a:r>
              <a:rPr lang="en-US" altLang="en-US" sz="1400" dirty="0">
                <a:solidFill>
                  <a:srgbClr val="000000"/>
                </a:solidFill>
                <a:latin typeface="Poppins" panose="00000500000000000000" pitchFamily="2" charset="0"/>
                <a:cs typeface="Poppins" panose="00000500000000000000" pitchFamily="2" charset="0"/>
              </a:rPr>
              <a:t>Infliximab not generally recommended for marked transaminase elevations due to rare potential for immune‐mediated hepatitis. </a:t>
            </a:r>
          </a:p>
        </p:txBody>
      </p:sp>
      <p:sp>
        <p:nvSpPr>
          <p:cNvPr id="2" name="Title 1">
            <a:extLst>
              <a:ext uri="{FF2B5EF4-FFF2-40B4-BE49-F238E27FC236}">
                <a16:creationId xmlns:a16="http://schemas.microsoft.com/office/drawing/2014/main" id="{863A906A-6BF6-9712-C072-624A79905B9D}"/>
              </a:ext>
            </a:extLst>
          </p:cNvPr>
          <p:cNvSpPr>
            <a:spLocks noGrp="1"/>
          </p:cNvSpPr>
          <p:nvPr>
            <p:ph type="title"/>
          </p:nvPr>
        </p:nvSpPr>
        <p:spPr>
          <a:xfrm>
            <a:off x="231078" y="260162"/>
            <a:ext cx="11740260" cy="1044132"/>
          </a:xfrm>
        </p:spPr>
        <p:txBody>
          <a:bodyPr/>
          <a:lstStyle/>
          <a:p>
            <a:r>
              <a:rPr lang="en-US" dirty="0"/>
              <a:t>Management of Immune-Related Hepatobiliary Toxicities: AST/ALT Elevations</a:t>
            </a:r>
          </a:p>
        </p:txBody>
      </p:sp>
    </p:spTree>
    <p:extLst>
      <p:ext uri="{BB962C8B-B14F-4D97-AF65-F5344CB8AC3E}">
        <p14:creationId xmlns:p14="http://schemas.microsoft.com/office/powerpoint/2010/main" val="16854603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4B63FB1-D78D-86F0-6FDE-43B7B42028FF}"/>
              </a:ext>
            </a:extLst>
          </p:cNvPr>
          <p:cNvSpPr>
            <a:spLocks noGrp="1"/>
          </p:cNvSpPr>
          <p:nvPr>
            <p:ph type="title"/>
          </p:nvPr>
        </p:nvSpPr>
        <p:spPr/>
        <p:txBody>
          <a:bodyPr/>
          <a:lstStyle/>
          <a:p>
            <a:r>
              <a:rPr lang="en-US"/>
              <a:t>Resources</a:t>
            </a:r>
          </a:p>
        </p:txBody>
      </p:sp>
      <p:sp>
        <p:nvSpPr>
          <p:cNvPr id="2" name="Slide Number Placeholder 1">
            <a:extLst>
              <a:ext uri="{FF2B5EF4-FFF2-40B4-BE49-F238E27FC236}">
                <a16:creationId xmlns:a16="http://schemas.microsoft.com/office/drawing/2014/main" id="{092C9BF0-C53F-2E98-F0D4-D280F29994EB}"/>
              </a:ext>
            </a:extLst>
          </p:cNvPr>
          <p:cNvSpPr>
            <a:spLocks noGrp="1"/>
          </p:cNvSpPr>
          <p:nvPr>
            <p:ph type="sldNum" sz="quarter" idx="4294967295"/>
          </p:nvPr>
        </p:nvSpPr>
        <p:spPr>
          <a:xfrm>
            <a:off x="11917363" y="6540500"/>
            <a:ext cx="274637" cy="1079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1800" b="0" i="0" u="none" strike="noStrike" kern="1200" cap="none" spc="0" normalizeH="0" baseline="0" noProof="0" smtClean="0">
                <a:ln>
                  <a:noFill/>
                </a:ln>
                <a:solidFill>
                  <a:srgbClr val="FFFFFF"/>
                </a:solidFill>
                <a:effectLst/>
                <a:uLnTx/>
                <a:uFillTx/>
                <a:latin typeface="Poppi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55</a:t>
            </a:fld>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spTree>
    <p:extLst>
      <p:ext uri="{BB962C8B-B14F-4D97-AF65-F5344CB8AC3E}">
        <p14:creationId xmlns:p14="http://schemas.microsoft.com/office/powerpoint/2010/main" val="2804383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CECE08-371E-DED0-5374-B82551AAB629}"/>
              </a:ext>
            </a:extLst>
          </p:cNvPr>
          <p:cNvSpPr>
            <a:spLocks noGrp="1"/>
          </p:cNvSpPr>
          <p:nvPr>
            <p:ph idx="1"/>
          </p:nvPr>
        </p:nvSpPr>
        <p:spPr/>
        <p:txBody>
          <a:bodyPr/>
          <a:lstStyle/>
          <a:p>
            <a:r>
              <a:rPr lang="en-US" sz="1800" dirty="0"/>
              <a:t>Set evidence-based expectations for benefits</a:t>
            </a:r>
          </a:p>
          <a:p>
            <a:pPr lvl="2"/>
            <a:r>
              <a:rPr lang="en-US" sz="1600" dirty="0"/>
              <a:t>Many patients have high expectations due to popular success stories (eg, Jimmy Carter’s metastatic melanoma and pembrolizumab)</a:t>
            </a:r>
          </a:p>
          <a:p>
            <a:r>
              <a:rPr lang="en-US" sz="1800" dirty="0"/>
              <a:t>Benefits take longer to emerge compared with chemotherapy and targeted therapy</a:t>
            </a:r>
          </a:p>
          <a:p>
            <a:pPr lvl="2"/>
            <a:r>
              <a:rPr lang="en-US" sz="1600" dirty="0"/>
              <a:t>Patients with large tumor burden and/or rapidly progressing disease often cannot wait</a:t>
            </a:r>
          </a:p>
        </p:txBody>
      </p:sp>
      <p:sp>
        <p:nvSpPr>
          <p:cNvPr id="2" name="Title 1">
            <a:extLst>
              <a:ext uri="{FF2B5EF4-FFF2-40B4-BE49-F238E27FC236}">
                <a16:creationId xmlns:a16="http://schemas.microsoft.com/office/drawing/2014/main" id="{47FE7EFB-EE30-86E3-6081-B93F233FFFB7}"/>
              </a:ext>
            </a:extLst>
          </p:cNvPr>
          <p:cNvSpPr>
            <a:spLocks noGrp="1"/>
          </p:cNvSpPr>
          <p:nvPr>
            <p:ph type="title"/>
          </p:nvPr>
        </p:nvSpPr>
        <p:spPr>
          <a:xfrm>
            <a:off x="231078" y="531006"/>
            <a:ext cx="11740260" cy="502445"/>
          </a:xfrm>
        </p:spPr>
        <p:txBody>
          <a:bodyPr/>
          <a:lstStyle/>
          <a:p>
            <a:r>
              <a:rPr lang="en-US" dirty="0"/>
              <a:t>Counseling Patients and Caregivers</a:t>
            </a:r>
          </a:p>
        </p:txBody>
      </p:sp>
      <p:grpSp>
        <p:nvGrpSpPr>
          <p:cNvPr id="22" name="Group 21">
            <a:extLst>
              <a:ext uri="{FF2B5EF4-FFF2-40B4-BE49-F238E27FC236}">
                <a16:creationId xmlns:a16="http://schemas.microsoft.com/office/drawing/2014/main" id="{51FE125F-81F7-FCE9-E70C-3468EC8A06A8}"/>
              </a:ext>
            </a:extLst>
          </p:cNvPr>
          <p:cNvGrpSpPr/>
          <p:nvPr/>
        </p:nvGrpSpPr>
        <p:grpSpPr>
          <a:xfrm>
            <a:off x="736951" y="4355178"/>
            <a:ext cx="5225014" cy="1861474"/>
            <a:chOff x="5620123" y="3878262"/>
            <a:chExt cx="6443363" cy="2295526"/>
          </a:xfrm>
        </p:grpSpPr>
        <p:pic>
          <p:nvPicPr>
            <p:cNvPr id="23" name="Picture 22">
              <a:extLst>
                <a:ext uri="{FF2B5EF4-FFF2-40B4-BE49-F238E27FC236}">
                  <a16:creationId xmlns:a16="http://schemas.microsoft.com/office/drawing/2014/main" id="{272EFF1E-1A93-34B4-CB8B-2155AC984F20}"/>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b="50598"/>
            <a:stretch/>
          </p:blipFill>
          <p:spPr bwMode="auto">
            <a:xfrm>
              <a:off x="5620123" y="3878263"/>
              <a:ext cx="3175000" cy="2295525"/>
            </a:xfrm>
            <a:prstGeom prst="rect">
              <a:avLst/>
            </a:prstGeom>
            <a:noFill/>
            <a:ln w="9525" cap="flat">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 name="Picture 23">
              <a:extLst>
                <a:ext uri="{FF2B5EF4-FFF2-40B4-BE49-F238E27FC236}">
                  <a16:creationId xmlns:a16="http://schemas.microsoft.com/office/drawing/2014/main" id="{DA3E10AF-22AE-2D76-B2DB-286BE59F4C7F}"/>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t="50598"/>
            <a:stretch/>
          </p:blipFill>
          <p:spPr bwMode="auto">
            <a:xfrm>
              <a:off x="8888486" y="3878262"/>
              <a:ext cx="3175000" cy="2295525"/>
            </a:xfrm>
            <a:prstGeom prst="rect">
              <a:avLst/>
            </a:prstGeom>
            <a:noFill/>
            <a:ln w="9525" cap="flat">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5" name="Text Box 15">
            <a:extLst>
              <a:ext uri="{FF2B5EF4-FFF2-40B4-BE49-F238E27FC236}">
                <a16:creationId xmlns:a16="http://schemas.microsoft.com/office/drawing/2014/main" id="{3A64F4B8-54D7-EDC3-2F13-AC5DDDA2CF5A}"/>
              </a:ext>
            </a:extLst>
          </p:cNvPr>
          <p:cNvSpPr txBox="1">
            <a:spLocks noChangeArrowheads="1"/>
          </p:cNvSpPr>
          <p:nvPr/>
        </p:nvSpPr>
        <p:spPr bwMode="auto">
          <a:xfrm>
            <a:off x="1676557" y="6440490"/>
            <a:ext cx="7853362" cy="246221"/>
          </a:xfrm>
          <a:prstGeom prst="rect">
            <a:avLst/>
          </a:prstGeom>
          <a:noFill/>
          <a:ln>
            <a:noFill/>
          </a:ln>
        </p:spPr>
        <p:txBody>
          <a:bodyPr wrap="square" anchor="b">
            <a:spAutoFit/>
          </a:bodyPr>
          <a:lstStyle>
            <a:defPPr>
              <a:defRPr lang="en-US"/>
            </a:defPPr>
            <a:lvl1pPr marR="0" lvl="0" indent="0" algn="ctr" fontAlgn="auto">
              <a:lnSpc>
                <a:spcPct val="100000"/>
              </a:lnSpc>
              <a:spcBef>
                <a:spcPts val="0"/>
              </a:spcBef>
              <a:spcAft>
                <a:spcPts val="0"/>
              </a:spcAft>
              <a:buClrTx/>
              <a:buSzTx/>
              <a:buFontTx/>
              <a:buNone/>
              <a:tabLst/>
              <a:defRPr kumimoji="0" sz="1000" b="0" i="0" u="none" strike="noStrike" cap="none" spc="-10" normalizeH="0" baseline="0">
                <a:ln>
                  <a:noFill/>
                </a:ln>
                <a:solidFill>
                  <a:schemeClr val="bg1"/>
                </a:solidFill>
                <a:effectLst/>
                <a:uLnTx/>
                <a:uFillTx/>
                <a:latin typeface="Poppins" panose="00000500000000000000" pitchFamily="2" charset="0"/>
                <a:cs typeface="Poppins" panose="00000500000000000000" pitchFamily="2"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000" b="0" i="0" u="none" strike="noStrike" kern="0" cap="none" spc="-10" normalizeH="0" baseline="0" noProof="0" dirty="0">
                <a:ln>
                  <a:noFill/>
                </a:ln>
                <a:solidFill>
                  <a:srgbClr val="000000"/>
                </a:solidFill>
                <a:effectLst/>
                <a:uLnTx/>
                <a:uFillTx/>
                <a:latin typeface="Poppins" panose="00000500000000000000" pitchFamily="2" charset="0"/>
                <a:cs typeface="Poppins" panose="00000500000000000000" pitchFamily="2" charset="0"/>
              </a:rPr>
              <a:t>1. Schadendorf. JCO. 2017;35:3807. 2. Horvat. JCO. 2015;33:3193. 3. Weber. JCO. 2017;35:785.</a:t>
            </a:r>
          </a:p>
        </p:txBody>
      </p:sp>
      <p:sp>
        <p:nvSpPr>
          <p:cNvPr id="5" name="Content Placeholder 4">
            <a:extLst>
              <a:ext uri="{FF2B5EF4-FFF2-40B4-BE49-F238E27FC236}">
                <a16:creationId xmlns:a16="http://schemas.microsoft.com/office/drawing/2014/main" id="{851F9EE2-A0D7-E3E0-5E4B-EBCF8324C2E6}"/>
              </a:ext>
            </a:extLst>
          </p:cNvPr>
          <p:cNvSpPr>
            <a:spLocks noGrp="1"/>
          </p:cNvSpPr>
          <p:nvPr>
            <p:ph idx="13"/>
          </p:nvPr>
        </p:nvSpPr>
        <p:spPr/>
        <p:txBody>
          <a:bodyPr/>
          <a:lstStyle/>
          <a:p>
            <a:r>
              <a:rPr lang="en-US" sz="1800" dirty="0"/>
              <a:t>Emphasize importance of monitoring and promptly reporting symptoms</a:t>
            </a:r>
          </a:p>
          <a:p>
            <a:pPr lvl="2"/>
            <a:r>
              <a:rPr lang="en-US" sz="1600" dirty="0"/>
              <a:t>Contact the oncology care team if experiencing any new signs or symptoms</a:t>
            </a:r>
          </a:p>
          <a:p>
            <a:pPr lvl="2"/>
            <a:r>
              <a:rPr lang="en-US" sz="1600" dirty="0"/>
              <a:t>Report any visits to the emergency department and other HCPs</a:t>
            </a:r>
          </a:p>
          <a:p>
            <a:r>
              <a:rPr lang="en-US" sz="1800" dirty="0"/>
              <a:t>Carry an immunotherapy wallet card </a:t>
            </a:r>
            <a:br>
              <a:rPr lang="en-US" sz="1800" dirty="0"/>
            </a:br>
            <a:r>
              <a:rPr lang="en-US" sz="1800" dirty="0"/>
              <a:t>at all times</a:t>
            </a:r>
          </a:p>
          <a:p>
            <a:r>
              <a:rPr lang="en-US" sz="1800" dirty="0"/>
              <a:t>Educate on irAE management</a:t>
            </a:r>
          </a:p>
          <a:p>
            <a:pPr lvl="2"/>
            <a:r>
              <a:rPr lang="en-US" sz="1600" dirty="0"/>
              <a:t>Discontinuing ICIs because of AEs does NOT worsen survival</a:t>
            </a:r>
            <a:r>
              <a:rPr lang="en-US" sz="1600" baseline="30000" dirty="0"/>
              <a:t>1</a:t>
            </a:r>
          </a:p>
          <a:p>
            <a:pPr lvl="2"/>
            <a:r>
              <a:rPr lang="en-US" sz="1600" dirty="0"/>
              <a:t>Treating irAEs with steroids does NOT worsen response or survival</a:t>
            </a:r>
            <a:r>
              <a:rPr lang="en-US" sz="1600" baseline="30000" dirty="0"/>
              <a:t>2,3</a:t>
            </a:r>
          </a:p>
        </p:txBody>
      </p:sp>
    </p:spTree>
    <p:extLst>
      <p:ext uri="{BB962C8B-B14F-4D97-AF65-F5344CB8AC3E}">
        <p14:creationId xmlns:p14="http://schemas.microsoft.com/office/powerpoint/2010/main" val="3644481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8B90E-C422-A1B6-3A64-9BF8D10C1F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8D398C-DF3D-6F8A-4F69-A7451F5C41A0}"/>
              </a:ext>
            </a:extLst>
          </p:cNvPr>
          <p:cNvSpPr>
            <a:spLocks noGrp="1"/>
          </p:cNvSpPr>
          <p:nvPr>
            <p:ph type="title"/>
          </p:nvPr>
        </p:nvSpPr>
        <p:spPr>
          <a:xfrm>
            <a:off x="231078" y="531006"/>
            <a:ext cx="11740260" cy="502445"/>
          </a:xfrm>
        </p:spPr>
        <p:txBody>
          <a:bodyPr/>
          <a:lstStyle/>
          <a:p>
            <a:r>
              <a:rPr lang="en-US" dirty="0"/>
              <a:t>Patient Resources</a:t>
            </a:r>
          </a:p>
        </p:txBody>
      </p:sp>
      <p:pic>
        <p:nvPicPr>
          <p:cNvPr id="34" name="Picture 33">
            <a:extLst>
              <a:ext uri="{FF2B5EF4-FFF2-40B4-BE49-F238E27FC236}">
                <a16:creationId xmlns:a16="http://schemas.microsoft.com/office/drawing/2014/main" id="{71EE7A3F-6FD3-53E3-DABB-7A09BD4B70CD}"/>
              </a:ext>
            </a:extLst>
          </p:cNvPr>
          <p:cNvPicPr>
            <a:picLocks noChangeAspect="1"/>
          </p:cNvPicPr>
          <p:nvPr/>
        </p:nvPicPr>
        <p:blipFill>
          <a:blip r:embed="rId3"/>
          <a:stretch>
            <a:fillRect/>
          </a:stretch>
        </p:blipFill>
        <p:spPr>
          <a:xfrm>
            <a:off x="10013464" y="2013712"/>
            <a:ext cx="1904818" cy="2553561"/>
          </a:xfrm>
          <a:prstGeom prst="rect">
            <a:avLst/>
          </a:prstGeom>
        </p:spPr>
      </p:pic>
      <p:grpSp>
        <p:nvGrpSpPr>
          <p:cNvPr id="35" name="Group 34">
            <a:extLst>
              <a:ext uri="{FF2B5EF4-FFF2-40B4-BE49-F238E27FC236}">
                <a16:creationId xmlns:a16="http://schemas.microsoft.com/office/drawing/2014/main" id="{159AA2A2-3C8B-1F3E-D2FD-1369287481A6}"/>
              </a:ext>
            </a:extLst>
          </p:cNvPr>
          <p:cNvGrpSpPr/>
          <p:nvPr/>
        </p:nvGrpSpPr>
        <p:grpSpPr>
          <a:xfrm>
            <a:off x="3409502" y="1707981"/>
            <a:ext cx="2602808" cy="3512003"/>
            <a:chOff x="3291338" y="1481777"/>
            <a:chExt cx="2804663" cy="3784368"/>
          </a:xfrm>
        </p:grpSpPr>
        <p:pic>
          <p:nvPicPr>
            <p:cNvPr id="36" name="Picture 35">
              <a:extLst>
                <a:ext uri="{FF2B5EF4-FFF2-40B4-BE49-F238E27FC236}">
                  <a16:creationId xmlns:a16="http://schemas.microsoft.com/office/drawing/2014/main" id="{C0635E82-6EA5-3F9B-5F0D-6DBDA0B9D004}"/>
                </a:ext>
              </a:extLst>
            </p:cNvPr>
            <p:cNvPicPr>
              <a:picLocks noChangeAspect="1"/>
            </p:cNvPicPr>
            <p:nvPr/>
          </p:nvPicPr>
          <p:blipFill>
            <a:blip r:embed="rId4"/>
            <a:stretch>
              <a:fillRect/>
            </a:stretch>
          </p:blipFill>
          <p:spPr>
            <a:xfrm>
              <a:off x="3291338" y="1481777"/>
              <a:ext cx="2452894" cy="3066957"/>
            </a:xfrm>
            <a:prstGeom prst="rect">
              <a:avLst/>
            </a:prstGeom>
          </p:spPr>
        </p:pic>
        <p:pic>
          <p:nvPicPr>
            <p:cNvPr id="37" name="Picture 36">
              <a:extLst>
                <a:ext uri="{FF2B5EF4-FFF2-40B4-BE49-F238E27FC236}">
                  <a16:creationId xmlns:a16="http://schemas.microsoft.com/office/drawing/2014/main" id="{3D02E0D3-8E07-02F6-E19E-22EA1492EE8A}"/>
                </a:ext>
              </a:extLst>
            </p:cNvPr>
            <p:cNvPicPr>
              <a:picLocks noChangeAspect="1"/>
            </p:cNvPicPr>
            <p:nvPr/>
          </p:nvPicPr>
          <p:blipFill>
            <a:blip r:embed="rId5"/>
            <a:stretch>
              <a:fillRect/>
            </a:stretch>
          </p:blipFill>
          <p:spPr>
            <a:xfrm>
              <a:off x="3939153" y="2556184"/>
              <a:ext cx="2156848" cy="2709961"/>
            </a:xfrm>
            <a:prstGeom prst="rect">
              <a:avLst/>
            </a:prstGeom>
          </p:spPr>
        </p:pic>
      </p:grpSp>
      <p:grpSp>
        <p:nvGrpSpPr>
          <p:cNvPr id="38" name="Group 37">
            <a:extLst>
              <a:ext uri="{FF2B5EF4-FFF2-40B4-BE49-F238E27FC236}">
                <a16:creationId xmlns:a16="http://schemas.microsoft.com/office/drawing/2014/main" id="{965625D8-9449-1E81-F918-56AB811CBF77}"/>
              </a:ext>
            </a:extLst>
          </p:cNvPr>
          <p:cNvGrpSpPr/>
          <p:nvPr/>
        </p:nvGrpSpPr>
        <p:grpSpPr>
          <a:xfrm>
            <a:off x="530450" y="2537241"/>
            <a:ext cx="2487314" cy="3415477"/>
            <a:chOff x="611126" y="1475860"/>
            <a:chExt cx="2680212" cy="3680356"/>
          </a:xfrm>
        </p:grpSpPr>
        <p:pic>
          <p:nvPicPr>
            <p:cNvPr id="39" name="Picture 38">
              <a:extLst>
                <a:ext uri="{FF2B5EF4-FFF2-40B4-BE49-F238E27FC236}">
                  <a16:creationId xmlns:a16="http://schemas.microsoft.com/office/drawing/2014/main" id="{826939B1-ADB7-9226-0B7A-8576B514B56E}"/>
                </a:ext>
              </a:extLst>
            </p:cNvPr>
            <p:cNvPicPr>
              <a:picLocks noChangeAspect="1"/>
            </p:cNvPicPr>
            <p:nvPr/>
          </p:nvPicPr>
          <p:blipFill>
            <a:blip r:embed="rId6"/>
            <a:stretch>
              <a:fillRect/>
            </a:stretch>
          </p:blipFill>
          <p:spPr>
            <a:xfrm>
              <a:off x="611126" y="1475860"/>
              <a:ext cx="2360433" cy="3066957"/>
            </a:xfrm>
            <a:prstGeom prst="rect">
              <a:avLst/>
            </a:prstGeom>
          </p:spPr>
        </p:pic>
        <p:pic>
          <p:nvPicPr>
            <p:cNvPr id="40" name="Picture 39">
              <a:extLst>
                <a:ext uri="{FF2B5EF4-FFF2-40B4-BE49-F238E27FC236}">
                  <a16:creationId xmlns:a16="http://schemas.microsoft.com/office/drawing/2014/main" id="{B0BDC279-4F33-4D94-48E6-459275D85921}"/>
                </a:ext>
              </a:extLst>
            </p:cNvPr>
            <p:cNvPicPr>
              <a:picLocks noChangeAspect="1"/>
            </p:cNvPicPr>
            <p:nvPr/>
          </p:nvPicPr>
          <p:blipFill>
            <a:blip r:embed="rId7"/>
            <a:stretch>
              <a:fillRect/>
            </a:stretch>
          </p:blipFill>
          <p:spPr>
            <a:xfrm>
              <a:off x="1061793" y="2275378"/>
              <a:ext cx="2229545" cy="2880838"/>
            </a:xfrm>
            <a:prstGeom prst="rect">
              <a:avLst/>
            </a:prstGeom>
          </p:spPr>
        </p:pic>
      </p:grpSp>
      <p:grpSp>
        <p:nvGrpSpPr>
          <p:cNvPr id="41" name="Group 40">
            <a:extLst>
              <a:ext uri="{FF2B5EF4-FFF2-40B4-BE49-F238E27FC236}">
                <a16:creationId xmlns:a16="http://schemas.microsoft.com/office/drawing/2014/main" id="{B37663F9-CB0C-AD38-73E8-FD8A033A8BD1}"/>
              </a:ext>
            </a:extLst>
          </p:cNvPr>
          <p:cNvGrpSpPr/>
          <p:nvPr/>
        </p:nvGrpSpPr>
        <p:grpSpPr>
          <a:xfrm>
            <a:off x="6576440" y="2343917"/>
            <a:ext cx="2925061" cy="3636126"/>
            <a:chOff x="8428967" y="1574944"/>
            <a:chExt cx="3151907" cy="3918118"/>
          </a:xfrm>
        </p:grpSpPr>
        <p:pic>
          <p:nvPicPr>
            <p:cNvPr id="42" name="Content Placeholder 8">
              <a:extLst>
                <a:ext uri="{FF2B5EF4-FFF2-40B4-BE49-F238E27FC236}">
                  <a16:creationId xmlns:a16="http://schemas.microsoft.com/office/drawing/2014/main" id="{9DC1E552-C200-D61B-A0CF-E97225AD83DC}"/>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l="4878" r="4878"/>
            <a:stretch/>
          </p:blipFill>
          <p:spPr bwMode="auto">
            <a:xfrm>
              <a:off x="8428967" y="1574944"/>
              <a:ext cx="3143224" cy="196247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3" name="Content Placeholder 10">
              <a:extLst>
                <a:ext uri="{FF2B5EF4-FFF2-40B4-BE49-F238E27FC236}">
                  <a16:creationId xmlns:a16="http://schemas.microsoft.com/office/drawing/2014/main" id="{DCCA5FC7-CCDA-A748-89A2-9254B14DDDC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28967" y="3592572"/>
              <a:ext cx="3151907" cy="1900490"/>
            </a:xfrm>
            <a:prstGeom prst="rect">
              <a:avLst/>
            </a:prstGeom>
            <a:ln>
              <a:noFill/>
            </a:ln>
          </p:spPr>
        </p:pic>
      </p:grpSp>
      <p:sp>
        <p:nvSpPr>
          <p:cNvPr id="44" name="TextBox 43">
            <a:extLst>
              <a:ext uri="{FF2B5EF4-FFF2-40B4-BE49-F238E27FC236}">
                <a16:creationId xmlns:a16="http://schemas.microsoft.com/office/drawing/2014/main" id="{A64B0F36-6A88-AD4E-CADD-E3DF66E84868}"/>
              </a:ext>
            </a:extLst>
          </p:cNvPr>
          <p:cNvSpPr txBox="1"/>
          <p:nvPr/>
        </p:nvSpPr>
        <p:spPr bwMode="auto">
          <a:xfrm>
            <a:off x="3096768" y="5297707"/>
            <a:ext cx="33725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b="1" dirty="0">
                <a:solidFill>
                  <a:srgbClr val="E1471D"/>
                </a:solidFill>
                <a:latin typeface="Poppins" panose="00000500000000000000" pitchFamily="2" charset="0"/>
                <a:cs typeface="Poppins" panose="00000500000000000000" pitchFamily="2" charset="0"/>
              </a:rPr>
              <a:t>aimwithimmunotherapy.org/patient-action-plans/</a:t>
            </a:r>
          </a:p>
        </p:txBody>
      </p:sp>
      <p:sp>
        <p:nvSpPr>
          <p:cNvPr id="45" name="TextBox 44">
            <a:extLst>
              <a:ext uri="{FF2B5EF4-FFF2-40B4-BE49-F238E27FC236}">
                <a16:creationId xmlns:a16="http://schemas.microsoft.com/office/drawing/2014/main" id="{F8848843-F4A7-FB29-AD9D-6D1C6C171DEC}"/>
              </a:ext>
            </a:extLst>
          </p:cNvPr>
          <p:cNvSpPr txBox="1"/>
          <p:nvPr/>
        </p:nvSpPr>
        <p:spPr bwMode="auto">
          <a:xfrm>
            <a:off x="10090513" y="4682690"/>
            <a:ext cx="17366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b="1" dirty="0">
                <a:solidFill>
                  <a:srgbClr val="E1471D"/>
                </a:solidFill>
                <a:latin typeface="Poppins" panose="00000500000000000000" pitchFamily="2" charset="0"/>
                <a:cs typeface="Poppins" panose="00000500000000000000" pitchFamily="2" charset="0"/>
              </a:rPr>
              <a:t>sitcancer.org/connectedold/p/patient</a:t>
            </a:r>
          </a:p>
        </p:txBody>
      </p:sp>
      <p:sp>
        <p:nvSpPr>
          <p:cNvPr id="46" name="TextBox 45">
            <a:extLst>
              <a:ext uri="{FF2B5EF4-FFF2-40B4-BE49-F238E27FC236}">
                <a16:creationId xmlns:a16="http://schemas.microsoft.com/office/drawing/2014/main" id="{56BBAF4E-44D7-A61C-58F6-4E1E349DEAFC}"/>
              </a:ext>
            </a:extLst>
          </p:cNvPr>
          <p:cNvSpPr txBox="1"/>
          <p:nvPr/>
        </p:nvSpPr>
        <p:spPr bwMode="auto">
          <a:xfrm>
            <a:off x="5926030" y="1419705"/>
            <a:ext cx="414820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b="1" dirty="0">
                <a:solidFill>
                  <a:srgbClr val="E1471D"/>
                </a:solidFill>
                <a:latin typeface="Poppins" panose="00000500000000000000" pitchFamily="2" charset="0"/>
                <a:cs typeface="Poppins" panose="00000500000000000000" pitchFamily="2" charset="0"/>
              </a:rPr>
              <a:t>voice.ons.org/news-and-views/immunotherapy-treatments-impact-on-oncology-nurses</a:t>
            </a:r>
          </a:p>
        </p:txBody>
      </p:sp>
      <p:sp>
        <p:nvSpPr>
          <p:cNvPr id="47" name="TextBox 46">
            <a:extLst>
              <a:ext uri="{FF2B5EF4-FFF2-40B4-BE49-F238E27FC236}">
                <a16:creationId xmlns:a16="http://schemas.microsoft.com/office/drawing/2014/main" id="{AE503A29-640A-53DE-FBE2-9932FDF84AD2}"/>
              </a:ext>
            </a:extLst>
          </p:cNvPr>
          <p:cNvSpPr txBox="1"/>
          <p:nvPr/>
        </p:nvSpPr>
        <p:spPr bwMode="auto">
          <a:xfrm>
            <a:off x="163208" y="1417918"/>
            <a:ext cx="314484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b="1" dirty="0">
                <a:solidFill>
                  <a:srgbClr val="E1471D"/>
                </a:solidFill>
                <a:latin typeface="Poppins" panose="00000500000000000000" pitchFamily="2" charset="0"/>
                <a:cs typeface="Poppins" panose="00000500000000000000" pitchFamily="2" charset="0"/>
              </a:rPr>
              <a:t>cancer.net/about-us/</a:t>
            </a:r>
            <a:br>
              <a:rPr lang="en-US" sz="1600" b="1" dirty="0">
                <a:solidFill>
                  <a:srgbClr val="E1471D"/>
                </a:solidFill>
                <a:latin typeface="Poppins" panose="00000500000000000000" pitchFamily="2" charset="0"/>
                <a:cs typeface="Poppins" panose="00000500000000000000" pitchFamily="2" charset="0"/>
              </a:rPr>
            </a:br>
            <a:r>
              <a:rPr lang="en-US" sz="1600" b="1" dirty="0">
                <a:solidFill>
                  <a:srgbClr val="E1471D"/>
                </a:solidFill>
                <a:latin typeface="Poppins" panose="00000500000000000000" pitchFamily="2" charset="0"/>
                <a:cs typeface="Poppins" panose="00000500000000000000" pitchFamily="2" charset="0"/>
              </a:rPr>
              <a:t>asco-rs-patient-education-materials/</a:t>
            </a:r>
            <a:br>
              <a:rPr lang="en-US" sz="1600" b="1" dirty="0">
                <a:solidFill>
                  <a:srgbClr val="E1471D"/>
                </a:solidFill>
                <a:latin typeface="Poppins" panose="00000500000000000000" pitchFamily="2" charset="0"/>
                <a:cs typeface="Poppins" panose="00000500000000000000" pitchFamily="2" charset="0"/>
              </a:rPr>
            </a:br>
            <a:r>
              <a:rPr lang="en-US" sz="1600" b="1" dirty="0">
                <a:solidFill>
                  <a:srgbClr val="E1471D"/>
                </a:solidFill>
                <a:latin typeface="Poppins" panose="00000500000000000000" pitchFamily="2" charset="0"/>
                <a:cs typeface="Poppins" panose="00000500000000000000" pitchFamily="2" charset="0"/>
              </a:rPr>
              <a:t>asco-answers-fact-sheets</a:t>
            </a:r>
          </a:p>
        </p:txBody>
      </p:sp>
    </p:spTree>
    <p:extLst>
      <p:ext uri="{BB962C8B-B14F-4D97-AF65-F5344CB8AC3E}">
        <p14:creationId xmlns:p14="http://schemas.microsoft.com/office/powerpoint/2010/main" val="26607062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4CA2CD-85A9-BA44-EA17-E92D652960BB}"/>
              </a:ext>
            </a:extLst>
          </p:cNvPr>
          <p:cNvSpPr>
            <a:spLocks noGrp="1"/>
          </p:cNvSpPr>
          <p:nvPr>
            <p:ph type="title"/>
          </p:nvPr>
        </p:nvSpPr>
        <p:spPr/>
        <p:txBody>
          <a:bodyPr/>
          <a:lstStyle/>
          <a:p>
            <a:r>
              <a:rPr lang="en-US" sz="4000" dirty="0"/>
              <a:t>Question and Answer Session</a:t>
            </a:r>
          </a:p>
        </p:txBody>
      </p:sp>
    </p:spTree>
    <p:extLst>
      <p:ext uri="{BB962C8B-B14F-4D97-AF65-F5344CB8AC3E}">
        <p14:creationId xmlns:p14="http://schemas.microsoft.com/office/powerpoint/2010/main" val="451547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171097"/>
            <a:ext cx="11740260" cy="1690206"/>
          </a:xfrm>
        </p:spPr>
        <p:txBody>
          <a:bodyPr/>
          <a:lstStyle/>
          <a:p>
            <a:pPr>
              <a:buClr>
                <a:srgbClr val="682E74"/>
              </a:buClr>
              <a:defRPr/>
            </a:pPr>
            <a:r>
              <a:rPr lang="en-US" sz="2000" dirty="0">
                <a:solidFill>
                  <a:srgbClr val="E1471D"/>
                </a:solidFill>
                <a:latin typeface="Poppins" panose="00000500000000000000" pitchFamily="2" charset="0"/>
                <a:cs typeface="Poppins" panose="00000500000000000000" pitchFamily="2" charset="0"/>
              </a:rPr>
              <a:t>Downloadable slidesets </a:t>
            </a:r>
            <a:r>
              <a:rPr lang="en-US" sz="2000" dirty="0">
                <a:latin typeface="Poppins" panose="00000500000000000000" pitchFamily="2" charset="0"/>
                <a:cs typeface="Poppins" panose="00000500000000000000" pitchFamily="2" charset="0"/>
              </a:rPr>
              <a:t>from today’s presentation</a:t>
            </a:r>
          </a:p>
          <a:p>
            <a:pPr>
              <a:buClr>
                <a:srgbClr val="CDCDCF">
                  <a:lumMod val="20000"/>
                  <a:lumOff val="80000"/>
                </a:srgbClr>
              </a:buClr>
              <a:defRPr/>
            </a:pPr>
            <a:r>
              <a:rPr lang="en-US" sz="2000" b="1" kern="0" dirty="0">
                <a:solidFill>
                  <a:srgbClr val="E1471D"/>
                </a:solidFill>
                <a:latin typeface="Poppins" panose="00000500000000000000" pitchFamily="2" charset="0"/>
                <a:cs typeface="Poppins" panose="00000500000000000000" pitchFamily="2" charset="0"/>
              </a:rPr>
              <a:t>FAQ commentary </a:t>
            </a:r>
            <a:r>
              <a:rPr lang="en-US" sz="2000" kern="0" dirty="0">
                <a:latin typeface="Poppins" panose="00000500000000000000" pitchFamily="2" charset="0"/>
                <a:cs typeface="Poppins" panose="00000500000000000000" pitchFamily="2" charset="0"/>
              </a:rPr>
              <a:t>from today’s presentation (</a:t>
            </a:r>
            <a:r>
              <a:rPr lang="en-US" sz="2000" i="1" kern="0" dirty="0">
                <a:latin typeface="Poppins" panose="00000500000000000000" pitchFamily="2" charset="0"/>
                <a:cs typeface="Poppins" panose="00000500000000000000" pitchFamily="2" charset="0"/>
              </a:rPr>
              <a:t>coming soon!</a:t>
            </a:r>
            <a:r>
              <a:rPr lang="en-US" sz="2000" kern="0" dirty="0">
                <a:latin typeface="Poppins" panose="00000500000000000000" pitchFamily="2" charset="0"/>
                <a:cs typeface="Poppins" panose="00000500000000000000" pitchFamily="2" charset="0"/>
              </a:rPr>
              <a:t>)</a:t>
            </a:r>
          </a:p>
          <a:p>
            <a:pPr>
              <a:lnSpc>
                <a:spcPct val="110000"/>
              </a:lnSpc>
              <a:spcAft>
                <a:spcPts val="0"/>
              </a:spcAft>
              <a:buClr>
                <a:schemeClr val="tx2">
                  <a:lumMod val="20000"/>
                  <a:lumOff val="80000"/>
                </a:schemeClr>
              </a:buClr>
              <a:defRPr/>
            </a:pPr>
            <a:r>
              <a:rPr lang="en-US" sz="2000" dirty="0">
                <a:solidFill>
                  <a:srgbClr val="E1471D"/>
                </a:solidFill>
                <a:latin typeface="Poppins" panose="00000500000000000000" pitchFamily="2" charset="0"/>
                <a:cs typeface="Poppins" panose="00000500000000000000" pitchFamily="2" charset="0"/>
              </a:rPr>
              <a:t>Interactive Decision Support Tool </a:t>
            </a:r>
            <a:r>
              <a:rPr lang="en-US" sz="2000" dirty="0">
                <a:latin typeface="Poppins" panose="00000500000000000000" pitchFamily="2" charset="0"/>
                <a:cs typeface="Poppins" panose="00000500000000000000" pitchFamily="2" charset="0"/>
              </a:rPr>
              <a:t>individualizing guideline recommendations for management of chemoimmunotherapy-related AEs</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3272"/>
            <a:ext cx="11740260" cy="492944"/>
          </a:xfrm>
        </p:spPr>
        <p:txBody>
          <a:bodyPr/>
          <a:lstStyle/>
          <a:p>
            <a:r>
              <a:rPr lang="en-US" altLang="en-US" dirty="0"/>
              <a:t>Go Online for More Coverage of Solid Tumors!</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084117"/>
            <a:ext cx="11740260" cy="820738"/>
          </a:xfrm>
        </p:spPr>
        <p:txBody>
          <a:bodyPr/>
          <a:lstStyle/>
          <a:p>
            <a:r>
              <a:rPr lang="en-US" sz="2000" dirty="0">
                <a:solidFill>
                  <a:srgbClr val="00823B"/>
                </a:solidFill>
                <a:hlinkClick r:id="rId3"/>
              </a:rPr>
              <a:t>deceraclinical.com/oncology</a:t>
            </a:r>
            <a:endParaRPr lang="en-US" sz="2000" dirty="0">
              <a:solidFill>
                <a:srgbClr val="00823B"/>
              </a:solidFill>
            </a:endParaRPr>
          </a:p>
          <a:p>
            <a:r>
              <a:rPr lang="en-US" sz="2000" u="sng" dirty="0">
                <a:solidFill>
                  <a:srgbClr val="E1471D"/>
                </a:solidFill>
                <a:hlinkClick r:id="rId4"/>
              </a:rPr>
              <a:t>deceraclinical.com/chemoIOAEtool</a:t>
            </a:r>
            <a:endParaRPr lang="en-US" sz="2000"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161616"/>
              </a:solidFill>
              <a:effectLst/>
              <a:uLnTx/>
              <a:uFillTx/>
              <a:latin typeface="Times" panose="02020603050405020304" pitchFamily="18" charset="0"/>
              <a:ea typeface="+mn-ea"/>
              <a:cs typeface="+mn-cs"/>
            </a:endParaRPr>
          </a:p>
        </p:txBody>
      </p:sp>
    </p:spTree>
  </p:cSld>
  <p:clrMapOvr>
    <a:masterClrMapping/>
  </p:clrMapOvr>
</p:sld>
</file>

<file path=ppt/theme/theme1.xml><?xml version="1.0" encoding="utf-8"?>
<a:theme xmlns:a="http://schemas.openxmlformats.org/drawingml/2006/main" name="9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10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11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6.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3591c8f-5606-46b8-8235-7d6927eba032">
      <Terms xmlns="http://schemas.microsoft.com/office/infopath/2007/PartnerControls"/>
    </lcf76f155ced4ddcb4097134ff3c332f>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4606E9F0ECA1447A8309099E5ADF720" ma:contentTypeVersion="9" ma:contentTypeDescription="Create a new document." ma:contentTypeScope="" ma:versionID="dac841ea002764ac20e6102f350f1a1d">
  <xsd:schema xmlns:xsd="http://www.w3.org/2001/XMLSchema" xmlns:xs="http://www.w3.org/2001/XMLSchema" xmlns:p="http://schemas.microsoft.com/office/2006/metadata/properties" xmlns:ns2="93591c8f-5606-46b8-8235-7d6927eba032" xmlns:ns3="22fd6914-46d4-4c7e-bbad-46e82841b69d" targetNamespace="http://schemas.microsoft.com/office/2006/metadata/properties" ma:root="true" ma:fieldsID="ebaf0bef1cadb4f9022e8e402f26b200" ns2:_="" ns3:_="">
    <xsd:import namespace="93591c8f-5606-46b8-8235-7d6927eba032"/>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591c8f-5606-46b8-8235-7d6927eba0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2BF528-79E7-49C7-8398-55B164A86230}">
  <ds:schemaRefs>
    <ds:schemaRef ds:uri="http://schemas.microsoft.com/office/2006/documentManagement/types"/>
    <ds:schemaRef ds:uri="http://purl.org/dc/terms/"/>
    <ds:schemaRef ds:uri="http://schemas.microsoft.com/office/infopath/2007/PartnerControls"/>
    <ds:schemaRef ds:uri="93591c8f-5606-46b8-8235-7d6927eba032"/>
    <ds:schemaRef ds:uri="http://purl.org/dc/elements/1.1/"/>
    <ds:schemaRef ds:uri="22fd6914-46d4-4c7e-bbad-46e82841b69d"/>
    <ds:schemaRef ds:uri="http://purl.org/dc/dcmitype/"/>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8F0A32BC-8972-4892-8D70-AD9F473B3730}">
  <ds:schemaRefs>
    <ds:schemaRef ds:uri="http://schemas.microsoft.com/sharepoint/v3/contenttype/forms"/>
  </ds:schemaRefs>
</ds:datastoreItem>
</file>

<file path=customXml/itemProps3.xml><?xml version="1.0" encoding="utf-8"?>
<ds:datastoreItem xmlns:ds="http://schemas.openxmlformats.org/officeDocument/2006/customXml" ds:itemID="{5FE020B6-E0DE-470B-B07C-19901E5B2FEA}">
  <ds:schemaRefs>
    <ds:schemaRef ds:uri="22fd6914-46d4-4c7e-bbad-46e82841b69d"/>
    <ds:schemaRef ds:uri="93591c8f-5606-46b8-8235-7d6927eba03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Template>
  <TotalTime>2097</TotalTime>
  <Words>8386</Words>
  <Application>Microsoft Office PowerPoint</Application>
  <PresentationFormat>Widescreen</PresentationFormat>
  <Paragraphs>1693</Paragraphs>
  <Slides>59</Slides>
  <Notes>59</Notes>
  <HiddenSlides>0</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59</vt:i4>
      </vt:variant>
    </vt:vector>
  </HeadingPairs>
  <TitlesOfParts>
    <vt:vector size="76" baseType="lpstr">
      <vt:lpstr>Arial</vt:lpstr>
      <vt:lpstr>Calibri</vt:lpstr>
      <vt:lpstr>Lato Light</vt:lpstr>
      <vt:lpstr>Newsreader ExtraBold</vt:lpstr>
      <vt:lpstr>Newsreader SemiBold</vt:lpstr>
      <vt:lpstr>Poppins</vt:lpstr>
      <vt:lpstr>Poppins Light</vt:lpstr>
      <vt:lpstr>Poppins Medium</vt:lpstr>
      <vt:lpstr>Times</vt:lpstr>
      <vt:lpstr>Times New Roman</vt:lpstr>
      <vt:lpstr>Wingdings</vt:lpstr>
      <vt:lpstr>9_Office</vt:lpstr>
      <vt:lpstr>10_Office</vt:lpstr>
      <vt:lpstr>11_Office</vt:lpstr>
      <vt:lpstr>3_Office</vt:lpstr>
      <vt:lpstr>4_Office</vt:lpstr>
      <vt:lpstr>2_Office</vt:lpstr>
      <vt:lpstr>Oncology Team Training: Improving Clinical Outcomes in Patients Receiving Immune Checkpoint Inhibitors for Solid Tumors</vt:lpstr>
      <vt:lpstr>About These Slides</vt:lpstr>
      <vt:lpstr>Faculty</vt:lpstr>
      <vt:lpstr>Disclosures</vt:lpstr>
      <vt:lpstr>Learning Objectives</vt:lpstr>
      <vt:lpstr>Determining Optimal Immunotherapy Strategies for Individual Patients With Solid Tumors (Lung, Colorectal, or Melanoma)</vt:lpstr>
      <vt:lpstr>Mechanisms of Action, Safety/Efficacy Data for Immune Checkpoint Inhibitor Combinations</vt:lpstr>
      <vt:lpstr>PD-1/PD-L1 Mechanism of Action</vt:lpstr>
      <vt:lpstr>CTLA-4 Mechanism of Action</vt:lpstr>
      <vt:lpstr>Approved Immune Checkpoint Inhibitor Therapies</vt:lpstr>
      <vt:lpstr>Rationale for Combining Immune Checkpoint Inhibition With Chemotherapy</vt:lpstr>
      <vt:lpstr>Recent Approval of Immune Checkpoint Inhibitor Products in Subcutaneous Formulation</vt:lpstr>
      <vt:lpstr>IMscin001 Part 1: SC Atezolizumab in Patients With Locally Advanced or Metastatic NSCLC</vt:lpstr>
      <vt:lpstr>IMscin001 Part 1: Atezolizumab Serum Concentration Over Time and SC vs IV Ctrough (Primary Endpoint)</vt:lpstr>
      <vt:lpstr>IMscin001 Part 2: SC vs IV Atezolizumab in Previously Treated LA or Metastatic NSCLC</vt:lpstr>
      <vt:lpstr>IMscin001 Part 2: Cycle 1 Ctrough and AUC on Days 0-21 (Coprimary Endpoints)</vt:lpstr>
      <vt:lpstr>MK-3475A-D77: CT + IV or SC Pembrolizumab With Berahyaluronidase alfa as 1L Treatment in NSCLC</vt:lpstr>
      <vt:lpstr>MK-3475A-D77: Efficacy Summary</vt:lpstr>
      <vt:lpstr>MK-3475A-D77: Safety Summary</vt:lpstr>
      <vt:lpstr>CheckMate 67T: SC Nivolumab (+ Hyaluronidase) vs  IV Nivolumab in Advanced/Metastatic ccRCC</vt:lpstr>
      <vt:lpstr>CheckMate 67T: PK Noninferiority</vt:lpstr>
      <vt:lpstr>CheckMate 67T: Additional Efficacy/Safety Data</vt:lpstr>
      <vt:lpstr>Practical Considerations for SC vs IV ICI Administration</vt:lpstr>
      <vt:lpstr>Takeaways: Acquisition, Administration, Billing, and Reimbursement*</vt:lpstr>
      <vt:lpstr>Key Discussion Topics for Immunotherapy</vt:lpstr>
      <vt:lpstr>Immunotherapy Discussion Topics</vt:lpstr>
      <vt:lpstr>Pathologic Response Assessment After Neoadjuvant Immunotherapy</vt:lpstr>
      <vt:lpstr>KEYNOTE-671: Pembro or Pbo + Plt-Based Neoadj CT Followed by Resection and Adj Pembro or Pbo in Early-Stage NSCLC</vt:lpstr>
      <vt:lpstr>KEYNOTE-671: Neoadj Pembrolizumab + Platinum CT for Resectable Stage II, IIIA, or IIIB (N2) NSCLC</vt:lpstr>
      <vt:lpstr>KEYNOTE-671: EFS and OS (Coprimary Endpoints)</vt:lpstr>
      <vt:lpstr>KEYNOTE-671: Immune-Mediated AEs and  Infusion Reactions Across Treatment Phases</vt:lpstr>
      <vt:lpstr>CheckMate 816: Neoadjuvant Nivolumab + CT in Resectable NSCLC</vt:lpstr>
      <vt:lpstr>CheckMate 816: Neoadj Nivolumab + Platinum CT for Resectable Stage IB-IIIA NSCLC</vt:lpstr>
      <vt:lpstr>CheckMate 816: Neoadj Nivolumab + Platinum CT for Resectable Stage IB-IIIA NSCLC: OS Outcomes</vt:lpstr>
      <vt:lpstr>NICHE-3: Neoadjuvant Nivolumab + Relatlimab for Locally Advanced dMMR Colon Cancer</vt:lpstr>
      <vt:lpstr>NICHE-3: Response and pCR Rate (Primary Endpoint)</vt:lpstr>
      <vt:lpstr>Dostarlimab for Locally Advanced dMMR Rectal Cancer</vt:lpstr>
      <vt:lpstr>Dostarlimab for Locally Advanced dMMR Rectal Cancer:  Key Findings</vt:lpstr>
      <vt:lpstr>Phase III Randomized Trials of ICI vs Chemotherapy as First-line Therapy for dMMR/MSI-H mCRC</vt:lpstr>
      <vt:lpstr>CheckMate 142: PFS With Nivolumab ± Ipilimumab for  MSI-H/dMMR Metastatic CRC </vt:lpstr>
      <vt:lpstr>CheckMate 142: OS With Nivolumab ± Ipilimumab for MSI-H/dMMR Metastatic CRC </vt:lpstr>
      <vt:lpstr>Immune Checkpoint Inhibitors in mCRC</vt:lpstr>
      <vt:lpstr>Assessment and Understanding of Pseudo Progression While on an ICI</vt:lpstr>
      <vt:lpstr>Pseudo Progression Examples in and Skin Cancer</vt:lpstr>
      <vt:lpstr>Role of ICIs in Special Populations</vt:lpstr>
      <vt:lpstr>Assessing and Managing irAEs Associated With Immunotherapy Combination Regimens in Solid Tumors</vt:lpstr>
      <vt:lpstr>Spectrum of Immune-Related Toxicity </vt:lpstr>
      <vt:lpstr>General AE Management Strategy</vt:lpstr>
      <vt:lpstr>General Management of irAEs</vt:lpstr>
      <vt:lpstr>General Recommendations for Managing AEs With Chemoimmunotherapy</vt:lpstr>
      <vt:lpstr>VEGF(R) Inhibition + ICI in the Clinic</vt:lpstr>
      <vt:lpstr>Grade 1/2 Colitis Management </vt:lpstr>
      <vt:lpstr>Grade 3/4 Colitis Management </vt:lpstr>
      <vt:lpstr>Management of Immune-Related Hepatobiliary Toxicities: AST/ALT Elevations</vt:lpstr>
      <vt:lpstr>Resources</vt:lpstr>
      <vt:lpstr>Counseling Patients and Caregivers</vt:lpstr>
      <vt:lpstr>Patient Resources</vt:lpstr>
      <vt:lpstr>Question and Answer Session</vt:lpstr>
      <vt:lpstr>Go Online for More Coverage of Solid Tumors!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Oncology Team Training: Improving Clinical Outcomes in Patients Receiving Immune Checkpoint Inhibitors for Solid Tumors</dc:title>
  <dc:creator>Davidson, El (NYC-FUB)</dc:creator>
  <cp:lastModifiedBy>Valerie Wenzel</cp:lastModifiedBy>
  <cp:revision>83</cp:revision>
  <dcterms:created xsi:type="dcterms:W3CDTF">2025-10-10T13:11:02Z</dcterms:created>
  <dcterms:modified xsi:type="dcterms:W3CDTF">2026-03-13T17:52:27Z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0x01010044606E9F0ECA1447A8309099E5ADF720</vt:lpwstr>
  </property>
  <property fmtid="{D5CDD505-2E9C-101B-9397-08002B2CF9AE}" pid="3" name="MediaServiceImageTags">
    <vt:lpwstr/>
  </property>
</Properties>
</file>