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67" r:id="rId5"/>
    <p:sldMasterId id="2147484779" r:id="rId6"/>
    <p:sldMasterId id="2147484796" r:id="rId7"/>
  </p:sldMasterIdLst>
  <p:notesMasterIdLst>
    <p:notesMasterId r:id="rId50"/>
  </p:notesMasterIdLst>
  <p:handoutMasterIdLst>
    <p:handoutMasterId r:id="rId51"/>
  </p:handoutMasterIdLst>
  <p:sldIdLst>
    <p:sldId id="321" r:id="rId8"/>
    <p:sldId id="308" r:id="rId9"/>
    <p:sldId id="2147473670" r:id="rId10"/>
    <p:sldId id="2147473671" r:id="rId11"/>
    <p:sldId id="2147474383" r:id="rId12"/>
    <p:sldId id="261" r:id="rId13"/>
    <p:sldId id="2147483361" r:id="rId14"/>
    <p:sldId id="2147483579" r:id="rId15"/>
    <p:sldId id="2147483358" r:id="rId16"/>
    <p:sldId id="2147480872" r:id="rId17"/>
    <p:sldId id="2147483556" r:id="rId18"/>
    <p:sldId id="2147480801" r:id="rId19"/>
    <p:sldId id="2147480802" r:id="rId20"/>
    <p:sldId id="2147483012" r:id="rId21"/>
    <p:sldId id="2147483575" r:id="rId22"/>
    <p:sldId id="2147483542" r:id="rId23"/>
    <p:sldId id="2147483543" r:id="rId24"/>
    <p:sldId id="2147483544" r:id="rId25"/>
    <p:sldId id="2147483545" r:id="rId26"/>
    <p:sldId id="2147480841" r:id="rId27"/>
    <p:sldId id="2147480839" r:id="rId28"/>
    <p:sldId id="2147483549" r:id="rId29"/>
    <p:sldId id="2147483550" r:id="rId30"/>
    <p:sldId id="2147483551" r:id="rId31"/>
    <p:sldId id="2147480857" r:id="rId32"/>
    <p:sldId id="2147483546" r:id="rId33"/>
    <p:sldId id="2147483547" r:id="rId34"/>
    <p:sldId id="2147483548" r:id="rId35"/>
    <p:sldId id="2147483580" r:id="rId36"/>
    <p:sldId id="2147483581" r:id="rId37"/>
    <p:sldId id="2147480813" r:id="rId38"/>
    <p:sldId id="2147483573" r:id="rId39"/>
    <p:sldId id="2147483578" r:id="rId40"/>
    <p:sldId id="2147483574" r:id="rId41"/>
    <p:sldId id="2147483555" r:id="rId42"/>
    <p:sldId id="2147483557" r:id="rId43"/>
    <p:sldId id="2141412220" r:id="rId44"/>
    <p:sldId id="2147483559" r:id="rId45"/>
    <p:sldId id="273" r:id="rId46"/>
    <p:sldId id="275" r:id="rId47"/>
    <p:sldId id="277" r:id="rId48"/>
    <p:sldId id="2147473688" r:id="rId49"/>
  </p:sldIdLst>
  <p:sldSz cx="12192000" cy="6858000"/>
  <p:notesSz cx="7315200" cy="9601200"/>
  <p:custDataLst>
    <p:tags r:id="rId52"/>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2" orient="horz" pos="1008" userDrawn="1">
          <p15:clr>
            <a:srgbClr val="A4A3A4"/>
          </p15:clr>
        </p15:guide>
        <p15:guide id="10" pos="384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F3A9440F-B7C5-42F6-6D06-73163063AE8E}" name="Timothy Quill" initials="TQ" userId="S::tquill@clinicaloptions.com::b1dc6efb-2995-45e7-a306-57a2c67aa886" providerId="AD"/>
  <p188:author id="{1A29FD2F-A5C7-3C72-4DD6-81720A41B40A}" name="Allison Weckerle" initials="AW" userId="S::aweckerle@cealliance.com::2aecc5db-e215-47aa-9eb4-82d4e2a56303" providerId="AD"/>
  <p188:author id="{3C671038-3747-DBA2-6577-705BC7C61847}" name="Romo, Kelly" initials="KR" userId="S::KRomo@bcbsm.com::e8a5ec64-eefd-433b-8572-be609922f533" providerId="AD"/>
  <p188:author id="{CCF08B7F-1071-CAFF-2D32-58E6A0BE3D47}" name="Kraft, Shawna (Shawna)" initials="SK" userId="S::svandeko@med.umich.edu::cb0ef033-e882-43b9-87d9-792cbe6d9ca8" providerId="AD"/>
  <p188:author id="{0EBCD6F8-AC49-2A8D-2FDA-B88E20BDFD46}" name="Allison Weckerle" initials="AW" userId="Allison Weckerl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5"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21"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3"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6"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4" clrIdx="17">
    <p:extLst>
      <p:ext uri="{19B8F6BF-5375-455C-9EA6-DF929625EA0E}">
        <p15:presenceInfo xmlns:p15="http://schemas.microsoft.com/office/powerpoint/2012/main" userId="S::krosenthal@clinicaloptions.com::67a58a6d-22ff-4b03-8f01-10ea3f44af52" providerId="AD"/>
      </p:ext>
    </p:extLst>
  </p:cmAuthor>
  <p:cmAuthor id="19" name="Jerfiz Constanzo" initials="JC" lastIdx="168" clrIdx="18">
    <p:extLst>
      <p:ext uri="{19B8F6BF-5375-455C-9EA6-DF929625EA0E}">
        <p15:presenceInfo xmlns:p15="http://schemas.microsoft.com/office/powerpoint/2012/main" userId="S::jconstanzo@clinicaloptions.com::7388c342-66f0-4154-bcdf-657d8197f1ae" providerId="AD"/>
      </p:ext>
    </p:extLst>
  </p:cmAuthor>
  <p:cmAuthor id="20" name="Forde, Patrick (HOPe)" initials="FP(" lastIdx="2" clrIdx="19">
    <p:extLst>
      <p:ext uri="{19B8F6BF-5375-455C-9EA6-DF929625EA0E}">
        <p15:presenceInfo xmlns:p15="http://schemas.microsoft.com/office/powerpoint/2012/main" userId="S::PaForde@stjames.ie::65d1fd4b-a127-4c01-b569-2c0cbecb6e49" providerId="AD"/>
      </p:ext>
    </p:extLst>
  </p:cmAuthor>
  <p:cmAuthor id="21" name="Timothy Quill" initials="TQ" lastIdx="28" clrIdx="20">
    <p:extLst>
      <p:ext uri="{19B8F6BF-5375-455C-9EA6-DF929625EA0E}">
        <p15:presenceInfo xmlns:p15="http://schemas.microsoft.com/office/powerpoint/2012/main" userId="S::tquill@clinicaloptions.com::b1dc6efb-2995-45e7-a306-57a2c67aa886" providerId="AD"/>
      </p:ext>
    </p:extLst>
  </p:cmAuthor>
  <p:cmAuthor id="22" name="Andrea Boecler" initials="AB" lastIdx="20" clrIdx="21">
    <p:extLst>
      <p:ext uri="{19B8F6BF-5375-455C-9EA6-DF929625EA0E}">
        <p15:presenceInfo xmlns:p15="http://schemas.microsoft.com/office/powerpoint/2012/main" userId="S::aboecler@clinicaloptions.com::28e82037-1239-4052-943b-ae184e0bc2af" providerId="AD"/>
      </p:ext>
    </p:extLst>
  </p:cmAuthor>
  <p:cmAuthor id="23" name="Romo, Kelly" initials="KR" lastIdx="11" clrIdx="22">
    <p:extLst>
      <p:ext uri="{19B8F6BF-5375-455C-9EA6-DF929625EA0E}">
        <p15:presenceInfo xmlns:p15="http://schemas.microsoft.com/office/powerpoint/2012/main" userId="S::KRomo@bcbsm.com::e8a5ec64-eefd-433b-8572-be609922f533" providerId="AD"/>
      </p:ext>
    </p:extLst>
  </p:cmAuthor>
  <p:cmAuthor id="24" name="Kraft, Shawna (Shawna)" initials="SK" lastIdx="13" clrIdx="23">
    <p:extLst>
      <p:ext uri="{19B8F6BF-5375-455C-9EA6-DF929625EA0E}">
        <p15:presenceInfo xmlns:p15="http://schemas.microsoft.com/office/powerpoint/2012/main" userId="S::svandeko@med.umich.edu::cb0ef033-e882-43b9-87d9-792cbe6d9ca8" providerId="AD"/>
      </p:ext>
    </p:extLst>
  </p:cmAuthor>
  <p:cmAuthor id="25" name="Allison Weckerle" initials="AW" lastIdx="47" clrIdx="24">
    <p:extLst>
      <p:ext uri="{19B8F6BF-5375-455C-9EA6-DF929625EA0E}">
        <p15:presenceInfo xmlns:p15="http://schemas.microsoft.com/office/powerpoint/2012/main" userId="Allison Weckerle" providerId="None"/>
      </p:ext>
    </p:extLst>
  </p:cmAuthor>
  <p:cmAuthor id="26" name="Dussadee Royal" initials="DR" lastIdx="1" clrIdx="25">
    <p:extLst>
      <p:ext uri="{19B8F6BF-5375-455C-9EA6-DF929625EA0E}">
        <p15:presenceInfo xmlns:p15="http://schemas.microsoft.com/office/powerpoint/2012/main" userId="S::droyal@clinicaloptions.com::51beead8-6fa0-4b98-aeba-37044af35e17" providerId="AD"/>
      </p:ext>
    </p:extLst>
  </p:cmAuthor>
  <p:cmAuthor id="27" name="Liz Donohue" initials="LD" lastIdx="4" clrIdx="26">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4040"/>
    <a:srgbClr val="2201B2"/>
    <a:srgbClr val="E1471D"/>
    <a:srgbClr val="0070C0"/>
    <a:srgbClr val="033453"/>
    <a:srgbClr val="0053A0"/>
    <a:srgbClr val="609140"/>
    <a:srgbClr val="00823B"/>
    <a:srgbClr val="015873"/>
    <a:srgbClr val="0463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571CE6-541E-4F3D-AFF4-A6FE5CAFD87C}" v="5" dt="2026-05-27T19:17:22.44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87591" autoAdjust="0"/>
  </p:normalViewPr>
  <p:slideViewPr>
    <p:cSldViewPr snapToGrid="0">
      <p:cViewPr varScale="1">
        <p:scale>
          <a:sx n="65" d="100"/>
          <a:sy n="65" d="100"/>
        </p:scale>
        <p:origin x="720" y="44"/>
      </p:cViewPr>
      <p:guideLst>
        <p:guide orient="horz" pos="1008"/>
        <p:guide pos="3843"/>
      </p:guideLst>
    </p:cSldViewPr>
  </p:slideViewPr>
  <p:notesTextViewPr>
    <p:cViewPr>
      <p:scale>
        <a:sx n="75" d="100"/>
        <a:sy n="75" d="100"/>
      </p:scale>
      <p:origin x="0" y="0"/>
    </p:cViewPr>
  </p:notesTextViewPr>
  <p:sorterViewPr>
    <p:cViewPr varScale="1">
      <p:scale>
        <a:sx n="100" d="100"/>
        <a:sy n="100" d="100"/>
      </p:scale>
      <p:origin x="0" y="0"/>
    </p:cViewPr>
  </p:sorterViewPr>
  <p:notesViewPr>
    <p:cSldViewPr snapToGrid="0">
      <p:cViewPr varScale="1">
        <p:scale>
          <a:sx n="51" d="100"/>
          <a:sy n="51" d="100"/>
        </p:scale>
        <p:origin x="1500" y="5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commentAuthors" Target="commentAuthors.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dirty="0"/>
          </a:p>
        </p:txBody>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344588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021362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B4DA28-67A5-482E-ACFF-7BEDFB419800}" type="slidenum">
              <a:rPr lang="en-US" smtClean="0"/>
              <a:t>5</a:t>
            </a:fld>
            <a:endParaRPr lang="en-US" dirty="0"/>
          </a:p>
        </p:txBody>
      </p:sp>
    </p:spTree>
    <p:extLst>
      <p:ext uri="{BB962C8B-B14F-4D97-AF65-F5344CB8AC3E}">
        <p14:creationId xmlns:p14="http://schemas.microsoft.com/office/powerpoint/2010/main" val="296690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9989457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5A05B9D-CA79-B17D-33F5-75C955DDA50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1AF5507A-7EB2-7510-94D6-A1AE51823B00}"/>
              </a:ext>
            </a:extLst>
          </p:cNvPr>
          <p:cNvSpPr>
            <a:spLocks noGrp="1" noChangeArrowheads="1"/>
          </p:cNvSpPr>
          <p:nvPr>
            <p:ph type="sldNum"/>
          </p:nvPr>
        </p:nvSpPr>
        <p:spPr>
          <a:ln/>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221C320F-5C66-4341-A041-8F6BA5853510}" type="slidenum">
              <a:rPr kumimoji="0" lang="en-US" altLang="en-US" sz="1200" b="0" i="0" u="none" strike="noStrike" kern="1200" cap="none" spc="0" normalizeH="0" baseline="0" noProof="0">
                <a:ln>
                  <a:noFill/>
                </a:ln>
                <a:solidFill>
                  <a:prstClr val="black"/>
                </a:solidFill>
                <a:effectLst/>
                <a:uLnTx/>
                <a:uFillTx/>
                <a:latin typeface="Lato Light" panose="020F0502020204030203" pitchFamily="34" charset="0"/>
                <a:ea typeface="+mn-ea"/>
                <a:cs typeface="Arial" panose="020B0604020202020204" pitchFamily="34" charset="0"/>
              </a:rPr>
              <a:pPr marL="0" marR="0" lvl="0" indent="0" algn="r" defTabSz="1828434"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Lato Light" panose="020F0502020204030203" pitchFamily="34" charset="0"/>
              <a:ea typeface="+mn-ea"/>
              <a:cs typeface="Arial" panose="020B0604020202020204" pitchFamily="34" charset="0"/>
            </a:endParaRPr>
          </a:p>
        </p:txBody>
      </p:sp>
      <p:sp>
        <p:nvSpPr>
          <p:cNvPr id="8193" name="Text Box 1">
            <a:extLst>
              <a:ext uri="{FF2B5EF4-FFF2-40B4-BE49-F238E27FC236}">
                <a16:creationId xmlns:a16="http://schemas.microsoft.com/office/drawing/2014/main" id="{44EB3803-3CD8-2810-F68D-EFC1D60ECFFA}"/>
              </a:ext>
            </a:extLst>
          </p:cNvPr>
          <p:cNvSpPr txBox="1">
            <a:spLocks noGrp="1" noRot="1" noChangeAspect="1" noChangeArrowheads="1"/>
          </p:cNvSpPr>
          <p:nvPr>
            <p:ph type="sldImg"/>
          </p:nvPr>
        </p:nvSpPr>
        <p:spPr bwMode="auto">
          <a:xfrm>
            <a:off x="533400" y="763588"/>
            <a:ext cx="6705600" cy="37719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dirty="0"/>
          </a:p>
        </p:txBody>
      </p:sp>
      <p:sp>
        <p:nvSpPr>
          <p:cNvPr id="2" name="Notes Placeholder 1">
            <a:extLst>
              <a:ext uri="{FF2B5EF4-FFF2-40B4-BE49-F238E27FC236}">
                <a16:creationId xmlns:a16="http://schemas.microsoft.com/office/drawing/2014/main" id="{CD696630-D870-AEE6-975E-1F28451D7F65}"/>
              </a:ext>
            </a:extLst>
          </p:cNvPr>
          <p:cNvSpPr>
            <a:spLocks noGrp="1"/>
          </p:cNvSpPr>
          <p:nvPr>
            <p:ph type="body" sz="quarter" idx="3"/>
          </p:nvPr>
        </p:nvSpPr>
        <p:spPr/>
        <p:txBody>
          <a:bodyPr/>
          <a:lstStyle/>
          <a:p>
            <a:r>
              <a:rPr lang="en-US" dirty="0"/>
              <a:t>This slide highlights what products we have available. When you think about subcutaneous products in just the oncology space, we have quite a few products that have been available for 10-15 years. But when it comes down to immune checkpoint inhibitor products, we have 14 immune checkpoint inhibitors that are approved in the IV formulation. But when it comes to subcutaneous, we have these 3 products today, and they have started to come into the marketplace within the past almost 2 years. We first started with atezolizumab on September 12, 2024; nivolumab on December 27, 2024; and then pembrolizumab on September 19, 2025.</a:t>
            </a:r>
          </a:p>
          <a:p>
            <a:r>
              <a:rPr lang="en-US" dirty="0"/>
              <a:t>In the future, although we do not have a PDUFA date yet, durvalumab is likely next to come in the subcutaneous product space in terms of immune checkpoint inhibitors.</a:t>
            </a:r>
          </a:p>
        </p:txBody>
      </p:sp>
    </p:spTree>
    <p:extLst>
      <p:ext uri="{BB962C8B-B14F-4D97-AF65-F5344CB8AC3E}">
        <p14:creationId xmlns:p14="http://schemas.microsoft.com/office/powerpoint/2010/main" val="2173977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649BC-8F56-3074-12DD-27AE4CA51C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DA48D6-3FE7-1BC7-C33A-B4C860B404A4}"/>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0B49F9A1-1AB7-0D42-3E9E-6313ADA19E85}"/>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E577F557-CC56-D43C-D3F9-0BE049ABCB5D}"/>
              </a:ext>
            </a:extLst>
          </p:cNvPr>
          <p:cNvSpPr>
            <a:spLocks noGrp="1"/>
          </p:cNvSpPr>
          <p:nvPr>
            <p:ph type="body" sz="quarter" idx="3"/>
          </p:nvPr>
        </p:nvSpPr>
        <p:spPr/>
        <p:txBody>
          <a:bodyPr/>
          <a:lstStyle/>
          <a:p>
            <a:r>
              <a:rPr lang="en-US" dirty="0"/>
              <a:t>This slide has a lot of information on it, and on the top is the intravenous portion and the bottom is the subcutaneous portion for each product.</a:t>
            </a:r>
          </a:p>
          <a:p>
            <a:r>
              <a:rPr lang="en-US" dirty="0"/>
              <a:t>For all 3 products, there is different dosing at different frequencies, and all of this is based on and very specific to the indication. The patient's cancer type and specific indication help determine which dose and dosing frequency the patient receives.</a:t>
            </a:r>
          </a:p>
          <a:p>
            <a:r>
              <a:rPr lang="en-US" dirty="0"/>
              <a:t>You will see it is all flat-dosed, with the exception of nivolumab, where there is weight-based dosing in specific patient populations. When you look at the rate, atezolizumab is the only one where that first infusion is over 60 minutes. For all 3 IV products, administration is given over 30 minutes.</a:t>
            </a:r>
          </a:p>
          <a:p>
            <a:r>
              <a:rPr lang="en-US" dirty="0"/>
              <a:t>At the bottom section is the subcutaneous, now with the hyaluronidase products. Again, dosing varies across all the different products based on the indication. Atezolizumab does not have 3 different dosing regimens; it is the same dosing all across the board. Because there is lower bioavailability with these subcutaneous products, the dosing is higher for the actual reference product, and then it is given in combination with that hyaluronidase.</a:t>
            </a:r>
          </a:p>
          <a:p>
            <a:r>
              <a:rPr lang="en-US" dirty="0"/>
              <a:t>You will see also that the rate here differs greatly: atezolizumab is approximately 7 minutes for administration; nivolumab is 3-5 minutes; pembrolizumab is 1-2 minutes of administration for 2.4 mLs or every 3-week dosing, or 2 minutes for 4.8 mLs or every 6-week dosing. The location of where you administer it varies across all the products. You can give all 3 in the thigh, but only nivolumab and pembrolizumab in the abdomen.</a:t>
            </a:r>
          </a:p>
          <a:p>
            <a:r>
              <a:rPr lang="en-US" dirty="0"/>
              <a:t>But you will see that there are lots of variations in the dosing and the frequency at which it is given for both IV and subcutaneous.</a:t>
            </a:r>
          </a:p>
        </p:txBody>
      </p:sp>
    </p:spTree>
    <p:extLst>
      <p:ext uri="{BB962C8B-B14F-4D97-AF65-F5344CB8AC3E}">
        <p14:creationId xmlns:p14="http://schemas.microsoft.com/office/powerpoint/2010/main" val="829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2D35F-17CC-A518-8EC8-CF7C27826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8CDAD-C0B3-E74E-A61C-DC0F546E28C6}"/>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FF593AC5-4F2B-38E6-FEE7-D7469366497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A6401521-FB4E-D025-5924-16357E1E4A48}"/>
              </a:ext>
            </a:extLst>
          </p:cNvPr>
          <p:cNvSpPr>
            <a:spLocks noGrp="1"/>
          </p:cNvSpPr>
          <p:nvPr>
            <p:ph type="body" sz="quarter" idx="3"/>
          </p:nvPr>
        </p:nvSpPr>
        <p:spPr/>
        <p:txBody>
          <a:bodyPr/>
          <a:lstStyle/>
          <a:p>
            <a:r>
              <a:rPr lang="en-US" dirty="0"/>
              <a:t>One thing that is important to know is that we do not want to substitute these products. We want to make sure that the dose that we are giving for IV is different than what it is for subcutaneous and that we are aligning with that indication-specific dosing, very specific to that subcutaneous product.</a:t>
            </a:r>
          </a:p>
          <a:p>
            <a:r>
              <a:rPr lang="en-US" dirty="0"/>
              <a:t>All 3 products, IV or subcutaneous really, require administration by a healthcare professional. Of importance, this does not mean, "My spouse, my significant other is a nurse. Could they give it to me?" No. What this means is that there is either someone in the facility or an in vitro infusion center or even comes to the home who is assessing that patient. They are making sure that they meet those whole parameters on that day of treatment. They are assessing their symptoms, making sure it is okay to administer that product on that day and doing a full assessment prior to administration of that product.</a:t>
            </a:r>
          </a:p>
          <a:p>
            <a:r>
              <a:rPr lang="en-US" dirty="0"/>
              <a:t>There is a lot of information here on storage and handling. All of them are very similar across the board in that all of them state that you need to remove the vial from the refrigerator. All of them have to acclimate at room temperature, but there are variances in how long they can sit at room temperature. Do they need to be in ambient light? Does lighting not matter? And then you are withdrawing those contents from the transfer needle. Again, once you do this, that is the same across the board, but then there are different hours and timing of how long it can stay in that transfer needle. If you are storing it in the refrigerator, it needs to come again to room temperature before administration. And right before you administer, you would replace that transfer needle with a subcutaneous administration set and then prime before administering it to the patient.</a:t>
            </a:r>
          </a:p>
          <a:p>
            <a:r>
              <a:rPr lang="en-US" dirty="0"/>
              <a:t>There are a lot of logistics that are involved when pharmacies compound these products and need to make sure that if they are doing any sort of batching, they are adhering to all these storage and handling requirements based on a specific product.</a:t>
            </a:r>
          </a:p>
        </p:txBody>
      </p:sp>
    </p:spTree>
    <p:extLst>
      <p:ext uri="{BB962C8B-B14F-4D97-AF65-F5344CB8AC3E}">
        <p14:creationId xmlns:p14="http://schemas.microsoft.com/office/powerpoint/2010/main" val="3008418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83A3B8B2-1FA1-6944-B91E-13F5126E1D68}"/>
              </a:ext>
            </a:extLst>
          </p:cNvPr>
          <p:cNvSpPr>
            <a:spLocks noGrp="1"/>
          </p:cNvSpPr>
          <p:nvPr>
            <p:ph type="body" sz="quarter" idx="3"/>
          </p:nvPr>
        </p:nvSpPr>
        <p:spPr/>
        <p:txBody>
          <a:bodyPr/>
          <a:lstStyle/>
          <a:p>
            <a:r>
              <a:rPr lang="en-US" dirty="0"/>
              <a:t>How is this possible? Hyaluronidase is what makes all of this happen. It is included in the overall subcutaneous product, and it works to depolymerize that hyaluronic acid in the connective tissue, decreases that tissue viscosity, and allows for permeability of the product, and then the dermal barrier is restored within 24 hours. So this is what allows for that big volume of subcutaneous administration. You will see that atezolizumab is 15 mLs. Can you imagine back in the days someone saying, "Oh, 15 mL subcutaneous," you would never think that this would happen. Hyaluronidase allows for that large volume subcutaneous administration based on location and how much is to be delivered.</a:t>
            </a:r>
          </a:p>
        </p:txBody>
      </p:sp>
    </p:spTree>
    <p:extLst>
      <p:ext uri="{BB962C8B-B14F-4D97-AF65-F5344CB8AC3E}">
        <p14:creationId xmlns:p14="http://schemas.microsoft.com/office/powerpoint/2010/main" val="226362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
        <p:nvSpPr>
          <p:cNvPr id="6" name="Notes Placeholder 5">
            <a:extLst>
              <a:ext uri="{FF2B5EF4-FFF2-40B4-BE49-F238E27FC236}">
                <a16:creationId xmlns:a16="http://schemas.microsoft.com/office/drawing/2014/main" id="{BEF6C1AC-45B0-FE41-E291-6CED141ABEE9}"/>
              </a:ext>
            </a:extLst>
          </p:cNvPr>
          <p:cNvSpPr>
            <a:spLocks noGrp="1"/>
          </p:cNvSpPr>
          <p:nvPr>
            <p:ph type="body" sz="quarter" idx="3"/>
          </p:nvPr>
        </p:nvSpPr>
        <p:spPr/>
        <p:txBody>
          <a:bodyPr/>
          <a:lstStyle/>
          <a:p>
            <a:r>
              <a:rPr lang="en-US" dirty="0"/>
              <a:t>There are 2 different injection sites. All 3 products can be delivered in the thigh, just nivolumab and pembrolizumab in the stomach. What is important to think about is that you want to alternate administration sites and then also want to make sure that the nurse is documenting where that administration happened for the next healthcare professional who will administer so that they know where it was previously administered.</a:t>
            </a:r>
          </a:p>
          <a:p>
            <a:r>
              <a:rPr lang="en-US" dirty="0"/>
              <a:t>There are also some important limitations to use. When you look at subcutaneous atezolizumab, you will see that it is only for adult patients, with the exception of pediatric patients 12 years of age or older with alveolar soft part sarcoma. When you look at subcutaneous nivolumab, when you are getting it in combination with IV ipilimumab, you are supposed to still give it as IV nivolumab for the treatment of unresectable or metastatic melanoma. But after you give the combination therapy, this is where you can give subcutaneous nivolumab afterwards.</a:t>
            </a:r>
          </a:p>
          <a:p>
            <a:r>
              <a:rPr lang="en-US" dirty="0"/>
              <a:t>For SC pembrolizumab, safety and efficacy have not been established in pediatric patients 12 years of age or older with TMB-H CNS cancers.</a:t>
            </a:r>
          </a:p>
          <a:p>
            <a:r>
              <a:rPr lang="en-US" dirty="0"/>
              <a:t>So some differences when the products are approved as IV formulations vs subcutaneous formulations.</a:t>
            </a:r>
          </a:p>
        </p:txBody>
      </p:sp>
    </p:spTree>
    <p:extLst>
      <p:ext uri="{BB962C8B-B14F-4D97-AF65-F5344CB8AC3E}">
        <p14:creationId xmlns:p14="http://schemas.microsoft.com/office/powerpoint/2010/main" val="19745119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
        <p:nvSpPr>
          <p:cNvPr id="6" name="Notes Placeholder 5">
            <a:extLst>
              <a:ext uri="{FF2B5EF4-FFF2-40B4-BE49-F238E27FC236}">
                <a16:creationId xmlns:a16="http://schemas.microsoft.com/office/drawing/2014/main" id="{BE461A09-45A0-D90C-E202-2D66361C4C31}"/>
              </a:ext>
            </a:extLst>
          </p:cNvPr>
          <p:cNvSpPr>
            <a:spLocks noGrp="1"/>
          </p:cNvSpPr>
          <p:nvPr>
            <p:ph type="body" sz="quarter" idx="3"/>
          </p:nvPr>
        </p:nvSpPr>
        <p:spPr/>
        <p:txBody>
          <a:bodyPr/>
          <a:lstStyle/>
          <a:p>
            <a:r>
              <a:rPr lang="en-US" dirty="0"/>
              <a:t>When deciding with the patient whether SC or IV administration is the better fit, it is helpful to consider both resource use and patient preference, including practical issues related to IV administration such as infusion-site reactions, bruising or platelet concerns, need for a port, chair time, and the lower convenience of infusion visits. Patient satisfaction may be lower if they know about the subcutaneous product and that there is something available to them that is less time-consuming vs an IV version.</a:t>
            </a:r>
          </a:p>
          <a:p>
            <a:r>
              <a:rPr lang="en-US" dirty="0"/>
              <a:t>We are always trying to free up chair time in our infusion centers. It is always in high demand and we want to get patients in as quickly as we can and keep patients scheduled as quickly as we can so that they can get their treatment. When you think about these products, these patients can be given them potentially for many years. So they are more of a maintenance product at this time. Maybe it is not a decreased treatment burden each time the patient goes, but over time it continues to be this decreased treatment burden for patients since they are getting them for years on end. It can also improve efficacy of healthcare resources. Nurses have more time to do other things, pharmacy resources in terms of drawing up the medications vs compounding, and making sure that ease of administration and not spending as much time in the clinic as well.</a:t>
            </a:r>
          </a:p>
        </p:txBody>
      </p:sp>
    </p:spTree>
    <p:extLst>
      <p:ext uri="{BB962C8B-B14F-4D97-AF65-F5344CB8AC3E}">
        <p14:creationId xmlns:p14="http://schemas.microsoft.com/office/powerpoint/2010/main" val="1450232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
        <p:nvSpPr>
          <p:cNvPr id="6" name="Notes Placeholder 5">
            <a:extLst>
              <a:ext uri="{FF2B5EF4-FFF2-40B4-BE49-F238E27FC236}">
                <a16:creationId xmlns:a16="http://schemas.microsoft.com/office/drawing/2014/main" id="{BA74A22A-312C-ABBD-915C-DD69E948048C}"/>
              </a:ext>
            </a:extLst>
          </p:cNvPr>
          <p:cNvSpPr>
            <a:spLocks noGrp="1"/>
          </p:cNvSpPr>
          <p:nvPr>
            <p:ph type="body" sz="quarter" idx="3"/>
          </p:nvPr>
        </p:nvSpPr>
        <p:spPr/>
        <p:txBody>
          <a:bodyPr/>
          <a:lstStyle/>
          <a:p>
            <a:r>
              <a:rPr lang="en-US" dirty="0"/>
              <a:t>Chair time availability for infusions will likely remain in short supply because demand remains high, and this may improve only modestly with SC availability.</a:t>
            </a:r>
          </a:p>
          <a:p>
            <a:r>
              <a:rPr lang="en-US" dirty="0"/>
              <a:t>When you think about these ICI products in the subcutaneous space, it is not as big a timing difference as other products that are available. You think about daratumumab, not an ICI, but daratumumab in this space, that is administered over a 3- to 7-hour time frame, and now you have a subcutaneous product that becomes available. That is huge for patients. They are saving hours within their day of administration. This may be saving 20 minutes, but still, patient time is important, and healthcare resources are important as well.</a:t>
            </a:r>
          </a:p>
          <a:p>
            <a:r>
              <a:rPr lang="en-US" dirty="0"/>
              <a:t>When we think about subcutaneous ICI administration, there is a lot to think about from a logistical perspective: Do I have to modify my EHR? Do I have to allow both IV and subcutaneous options so the provider can select and offset treatment times for administration? What premedications need to be given? At what times do you need to monitor the patient afterwards?</a:t>
            </a:r>
          </a:p>
          <a:p>
            <a:r>
              <a:rPr lang="en-US" dirty="0"/>
              <a:t>If the patients know that maybe they were on an IV product, and a subcutaneous product becomes available, provide that education to the patient so they know what to expect, what is different. These products are great--similar efficacy, similar side effects, similar pricing. And so everything the patient needs to be made aware of. Then there is, of course, insurance reimbursement implications and prior authorization.</a:t>
            </a:r>
          </a:p>
        </p:txBody>
      </p:sp>
    </p:spTree>
    <p:extLst>
      <p:ext uri="{BB962C8B-B14F-4D97-AF65-F5344CB8AC3E}">
        <p14:creationId xmlns:p14="http://schemas.microsoft.com/office/powerpoint/2010/main" val="17823018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8AF5C-5F39-41E6-E989-5F9A3F773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7D819-921A-B934-E442-082E39206CA9}"/>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87BAB901-4A4D-B583-E931-0F45D230FA6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A38E7390-51B9-1ECF-F906-9381FCB1DEB5}"/>
              </a:ext>
            </a:extLst>
          </p:cNvPr>
          <p:cNvSpPr>
            <a:spLocks noGrp="1"/>
          </p:cNvSpPr>
          <p:nvPr>
            <p:ph type="body" sz="quarter" idx="3"/>
          </p:nvPr>
        </p:nvSpPr>
        <p:spPr/>
        <p:txBody>
          <a:bodyPr/>
          <a:lstStyle/>
          <a:p>
            <a:r>
              <a:rPr lang="en-US" dirty="0"/>
              <a:t>For pricing of all 3 products, I think what is great that the manufacturers have done thus far is keep all of the IV and subcutaneous products at parity. They are equivalent as we stand today and have been for the past few years. I think that is great to allow that provider and patient preference so that there is not more restrictions from a payer perspective. One thing that does come into play, of course, is even though the pricing is equivalent and the formulation costs are equivalent, site of care or place of service may apply by specific payers. I have seen, most of the time, that you have IV and subcutaneous requiring site of care by the payers, but you may have some that just have subcutaneous payer restrictions or some that may just have IV. I think we are still trying to figure that out, but that is starting to move in that direction. There are lots of things to think about from a pricing perspective, and we will need to continue to monitor that as new products come on board.</a:t>
            </a:r>
          </a:p>
        </p:txBody>
      </p:sp>
    </p:spTree>
    <p:extLst>
      <p:ext uri="{BB962C8B-B14F-4D97-AF65-F5344CB8AC3E}">
        <p14:creationId xmlns:p14="http://schemas.microsoft.com/office/powerpoint/2010/main" val="29847813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999E8-354E-4477-1F50-CF8871178D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21956-0B83-5453-EF02-35B3F8742310}"/>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0CCB0A9F-54FC-E09E-6F59-15C8E1D1939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
        <p:nvSpPr>
          <p:cNvPr id="6" name="Notes Placeholder 5">
            <a:extLst>
              <a:ext uri="{FF2B5EF4-FFF2-40B4-BE49-F238E27FC236}">
                <a16:creationId xmlns:a16="http://schemas.microsoft.com/office/drawing/2014/main" id="{FF91F697-47B7-DA35-F2BD-7CB61FAEB2C5}"/>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2719669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24AC3-A585-905A-DB3B-3B327B1465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9DD3D7-DD82-7F44-14C3-3E338BC58E0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50060EF-1401-B110-BF88-D057C427BFB7}"/>
              </a:ext>
            </a:extLst>
          </p:cNvPr>
          <p:cNvSpPr>
            <a:spLocks noGrp="1"/>
          </p:cNvSpPr>
          <p:nvPr>
            <p:ph type="body" idx="1"/>
          </p:nvPr>
        </p:nvSpPr>
        <p:spPr/>
        <p:txBody>
          <a:bodyPr/>
          <a:lstStyle/>
          <a:p>
            <a:r>
              <a:rPr lang="en-US" dirty="0"/>
              <a:t>There is a lot on the slide, and I am just going to highlight some things and move through it kind of quickly. But I wanted to have some data on each of the drugs. I will talk a little bit about atezolizumab, a little bit about pembrolizumab and nivolumab as well.</a:t>
            </a:r>
          </a:p>
          <a:p>
            <a:r>
              <a:rPr lang="en-US" dirty="0"/>
              <a:t>In patients with non-small-cell lung cancer, they were really trying to figure out what dose do we do. Because if you remember, the dosing is different. It is not the same with any of the drugs when you are going from IV to subcutaneous. The time in between—so the frequency—is the same, thankfully. But the dosing is different. So that is something to note.</a:t>
            </a:r>
          </a:p>
          <a:p>
            <a:r>
              <a:rPr lang="en-US" dirty="0"/>
              <a:t>How did they get there? As shown for atezolizumab on this slide, the SC formulation was developed with rHuPH20, and the hyaluronidase component used across these studies is generally rHuPH20. It is the hyaluronidase that they used for this. So they compared doing 1800  mg subcutaneous, and then they went to the IV. And similarly, on the other ones where they started with subcutaneous, they also looked at atezolizumab with abdomen cs thigh in this one. You can see in the black is where they did abdomen, then thigh, then IV. The other ones did, when they did the subcutaneous, they just did the thigh.</a:t>
            </a:r>
          </a:p>
        </p:txBody>
      </p:sp>
      <p:sp>
        <p:nvSpPr>
          <p:cNvPr id="4" name="Slide Number Placeholder 3">
            <a:extLst>
              <a:ext uri="{FF2B5EF4-FFF2-40B4-BE49-F238E27FC236}">
                <a16:creationId xmlns:a16="http://schemas.microsoft.com/office/drawing/2014/main" id="{1504D127-110F-931E-0D0D-72292A699B0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628126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A2457-4CDB-433B-E818-BFCA8782F1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C32300-770F-C78D-897B-890E30264AB1}"/>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750DAC55-62B8-BB72-008E-CC4B2FE86A8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6E6C4154-2129-7FB8-3FB1-AB255399AD57}"/>
              </a:ext>
            </a:extLst>
          </p:cNvPr>
          <p:cNvSpPr>
            <a:spLocks noGrp="1"/>
          </p:cNvSpPr>
          <p:nvPr>
            <p:ph type="body" sz="quarter" idx="3"/>
          </p:nvPr>
        </p:nvSpPr>
        <p:spPr/>
        <p:txBody>
          <a:bodyPr/>
          <a:lstStyle/>
          <a:p>
            <a:r>
              <a:rPr lang="en-US" dirty="0"/>
              <a:t>Because they were looking at a dose-finding study, they did give some efficacy results, but we are trying to look at what the AUC looks like and what the Cmax looks like. You can see cohort one where we start off with 1800  mg. You can see the different trough levels; we do not treat to troughs. We do not do levels in normal practice. But just to give a pharmacokinetic idea of is it quite a bit different? What is the right dose to make it similar if we are going to give subcutaneously?</a:t>
            </a:r>
          </a:p>
          <a:p>
            <a:r>
              <a:rPr lang="en-US" dirty="0"/>
              <a:t>You can see bioavailability in the thigh was higher, 82.9%. I think it is because of how much subcutaneous tissue you have on your thigh—not everybody, but many patients have more on their thigh than in their abdomen. And then you can see the PK parameters. The Cmax took 3-4 days, so a little bit longer. But then overall, we have a similar AUC. And safety profile was similar, which is what we really want.</a:t>
            </a:r>
          </a:p>
        </p:txBody>
      </p:sp>
    </p:spTree>
    <p:extLst>
      <p:ext uri="{BB962C8B-B14F-4D97-AF65-F5344CB8AC3E}">
        <p14:creationId xmlns:p14="http://schemas.microsoft.com/office/powerpoint/2010/main" val="4583776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F04EBB-B03C-17B6-4E06-302945155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6AB27-C047-48E3-9019-73E955C3B2E5}"/>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A2F76CCC-53EB-E41A-7718-CE3C5DA0AA3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0D1115A3-B6F8-19C2-1954-4295F17E9C9E}"/>
              </a:ext>
            </a:extLst>
          </p:cNvPr>
          <p:cNvSpPr>
            <a:spLocks noGrp="1"/>
          </p:cNvSpPr>
          <p:nvPr>
            <p:ph type="body" sz="quarter" idx="3"/>
          </p:nvPr>
        </p:nvSpPr>
        <p:spPr/>
        <p:txBody>
          <a:bodyPr/>
          <a:lstStyle/>
          <a:p>
            <a:r>
              <a:rPr lang="en-US" dirty="0"/>
              <a:t>This is part 2, and in this one, they were looking at noninferiority. This is phase III, looking at subcutaneous the whole time compared with IV the whole time. You can see the 1875  mg every 3 weeks for atezolizumab and then the 1200  mg IV, which is standard dosing for IV. Again, this was in patients with non-small-cell lung cancer.</a:t>
            </a:r>
          </a:p>
        </p:txBody>
      </p:sp>
    </p:spTree>
    <p:extLst>
      <p:ext uri="{BB962C8B-B14F-4D97-AF65-F5344CB8AC3E}">
        <p14:creationId xmlns:p14="http://schemas.microsoft.com/office/powerpoint/2010/main" val="14979518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711CF-729A-5070-9441-95CBD68D2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BADC8-76F0-5C6C-0295-35CC2C52E731}"/>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7724540A-369F-6FE1-8AD6-BB704C0B249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166B2D0D-B748-92D6-82BC-E40F6980F56B}"/>
              </a:ext>
            </a:extLst>
          </p:cNvPr>
          <p:cNvSpPr>
            <a:spLocks noGrp="1"/>
          </p:cNvSpPr>
          <p:nvPr>
            <p:ph type="body" sz="quarter" idx="3"/>
          </p:nvPr>
        </p:nvSpPr>
        <p:spPr/>
        <p:txBody>
          <a:bodyPr/>
          <a:lstStyle/>
          <a:p>
            <a:r>
              <a:rPr lang="en-US" dirty="0"/>
              <a:t>Subcutaneous is in the orange on the left, and IV is in the blue on the right. You can see the trough was similar. You can see the AUC from Day 0-21 predicted, and other efficacy data, again, are all similar. All of these studies, when they have been looking at them, they do look at this antibody development. It is always a little bit higher in the subcutaneous, but we do not do this in practice, and it does not seem to correlate to efficacy, but it is something to look at. The one big difference is administration time. That is probably one of the biggest pushes for this is you do not have to have an IV, and we can just do it quickly. You can see 7.1  minutes median time for subcutaneous vs 40 minutes. It is not a 90-minute infusion, but if it were me, it is kind of nice to get it and go, especially if this is the only thing they are getting.</a:t>
            </a:r>
          </a:p>
        </p:txBody>
      </p:sp>
    </p:spTree>
    <p:extLst>
      <p:ext uri="{BB962C8B-B14F-4D97-AF65-F5344CB8AC3E}">
        <p14:creationId xmlns:p14="http://schemas.microsoft.com/office/powerpoint/2010/main" val="3807309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467F8-C084-6F00-34BB-38AE86DC5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F06E5-47E5-79D9-406E-B50C07FD9906}"/>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A802BEF4-F177-0823-4F73-9BA8E0B3B9D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93D59564-40D8-B7C1-3A1C-D8140132493A}"/>
              </a:ext>
            </a:extLst>
          </p:cNvPr>
          <p:cNvSpPr>
            <a:spLocks noGrp="1"/>
          </p:cNvSpPr>
          <p:nvPr>
            <p:ph type="body" sz="quarter" idx="3"/>
          </p:nvPr>
        </p:nvSpPr>
        <p:spPr/>
        <p:txBody>
          <a:bodyPr/>
          <a:lstStyle/>
          <a:p>
            <a:r>
              <a:rPr lang="en-US" dirty="0"/>
              <a:t>The patients with non-small-cell lung cancer are often getting it with chemotherapy, so they are there getting several other things. But if our patients with renal cell cancer and melanoma are just getting immunotherapy, they are not getting chemotherapy with it. They may be doing oral drugs with patients with renal cell cancer, but obviously that is not an infusion.</a:t>
            </a:r>
          </a:p>
          <a:p>
            <a:r>
              <a:rPr lang="en-US" dirty="0"/>
              <a:t>So which do they prefer? This one looked at, again, atezolizumab. They had patients randomized to either subcutaneous or the IV. Then they were required to do a switch phase, where they did the opposite of what they had. Then they were allowed to do patient choice for the continuation period and decide what they wanted.</a:t>
            </a:r>
          </a:p>
        </p:txBody>
      </p:sp>
    </p:spTree>
    <p:extLst>
      <p:ext uri="{BB962C8B-B14F-4D97-AF65-F5344CB8AC3E}">
        <p14:creationId xmlns:p14="http://schemas.microsoft.com/office/powerpoint/2010/main" val="32835989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61755-1E02-A574-DE5E-0AE775CF0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B1BCF-42FF-1402-A67A-4D183411BD6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25D8196-A4A4-0BD4-771A-598AB49E9A17}"/>
              </a:ext>
            </a:extLst>
          </p:cNvPr>
          <p:cNvSpPr>
            <a:spLocks noGrp="1"/>
          </p:cNvSpPr>
          <p:nvPr>
            <p:ph type="body" idx="1"/>
          </p:nvPr>
        </p:nvSpPr>
        <p:spPr/>
        <p:txBody>
          <a:bodyPr/>
          <a:lstStyle/>
          <a:p>
            <a:r>
              <a:rPr lang="en-US" dirty="0"/>
              <a:t>Orange is the subcutaneous. The gray is the IV and then no preference is that tan color. So you can see the majority of patients prefer the subcutaneous. Again, I think it is just quick. And then for continuation period, so the administration method, and then continuation period, you can see how many patients did that.</a:t>
            </a:r>
          </a:p>
        </p:txBody>
      </p:sp>
      <p:sp>
        <p:nvSpPr>
          <p:cNvPr id="4" name="Slide Number Placeholder 3">
            <a:extLst>
              <a:ext uri="{FF2B5EF4-FFF2-40B4-BE49-F238E27FC236}">
                <a16:creationId xmlns:a16="http://schemas.microsoft.com/office/drawing/2014/main" id="{CC031517-A28A-48BB-50E0-37B439F04C4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50557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B9CBA-B16F-936E-3A5A-740001FBD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304133-9695-A575-63EA-675E294E0C28}"/>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BA25F954-E4CC-02FF-B20F-F94C6FEE90F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BCC2F472-FBB0-EC40-E0BD-677E29BA1DB0}"/>
              </a:ext>
            </a:extLst>
          </p:cNvPr>
          <p:cNvSpPr>
            <a:spLocks noGrp="1"/>
          </p:cNvSpPr>
          <p:nvPr>
            <p:ph type="body" sz="quarter" idx="3"/>
          </p:nvPr>
        </p:nvSpPr>
        <p:spPr/>
        <p:txBody>
          <a:bodyPr/>
          <a:lstStyle/>
          <a:p>
            <a:r>
              <a:rPr lang="en-US" dirty="0"/>
              <a:t>Looking at nivolumab data, so CheckMate 67T, again, looking at hyaluronidase. I always tell patients, your thighs will be wrinkle-free, because hyaluronidase and hyaluronic acid is what they put in all the wrinkle cream. When I am counseling patients, I always just tell them, you will not have wrinkles. I do not know if any of these actually told me if they do not have wrinkles, but I do state that.</a:t>
            </a:r>
          </a:p>
          <a:p>
            <a:r>
              <a:rPr lang="en-US" dirty="0"/>
              <a:t>This was in 73 sites in 17 countries, which was kind of cool. Looking at noninferior phase III, we have got nivolumab 1200  mg subcutaneous. Again, that dosing is very different. This one's interesting. I think because this was in other countries, you see the weight-based dosing here. With nivolumab, you may remember that nivolumab went flat dosing in 2019, but it was weight-based prior to that. It used to be every 2 weeks, which was extremely painful for patients to come every 2 weeks. Then they went flat dosing, and they allowed for every 4 week dosing, which was much better for patients in our clinics all around. So I think because this was in so many other countries, not just the US, this is why you see this comparator arm here. </a:t>
            </a:r>
          </a:p>
          <a:p>
            <a:r>
              <a:rPr lang="en-US" dirty="0"/>
              <a:t> Unit of measure?</a:t>
            </a:r>
          </a:p>
        </p:txBody>
      </p:sp>
    </p:spTree>
    <p:extLst>
      <p:ext uri="{BB962C8B-B14F-4D97-AF65-F5344CB8AC3E}">
        <p14:creationId xmlns:p14="http://schemas.microsoft.com/office/powerpoint/2010/main" val="3176130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05649-649D-24B9-72A0-154A57673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2939B3-9ECA-1E47-17FF-C0112976A58D}"/>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13588D0A-6AF7-20BD-6BFC-C5C56FEE9BE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26D28E57-961E-6028-05B8-392FA8F9B9C7}"/>
              </a:ext>
            </a:extLst>
          </p:cNvPr>
          <p:cNvSpPr>
            <a:spLocks noGrp="1"/>
          </p:cNvSpPr>
          <p:nvPr>
            <p:ph type="body" sz="quarter" idx="3"/>
          </p:nvPr>
        </p:nvSpPr>
        <p:spPr/>
        <p:txBody>
          <a:bodyPr/>
          <a:lstStyle/>
          <a:p>
            <a:r>
              <a:rPr lang="en-US" dirty="0"/>
              <a:t>Noninferior, you can see here we have got the mean, Cavg, and Cmin. The PK parameters were similar. You can actually see overall exposure to nivolumab was more in the subcutaneous.</a:t>
            </a:r>
          </a:p>
        </p:txBody>
      </p:sp>
    </p:spTree>
    <p:extLst>
      <p:ext uri="{BB962C8B-B14F-4D97-AF65-F5344CB8AC3E}">
        <p14:creationId xmlns:p14="http://schemas.microsoft.com/office/powerpoint/2010/main" val="27102295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BD4C6-F11F-445B-C0A5-63D113D1F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A8A7C-67F3-2B3A-2091-7D1C086F0301}"/>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09772D7C-9317-E51A-806F-B8CCB5EEE442}"/>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E7522AE6-17B5-8306-4C69-FA12F1EE2602}"/>
              </a:ext>
            </a:extLst>
          </p:cNvPr>
          <p:cNvSpPr>
            <a:spLocks noGrp="1"/>
          </p:cNvSpPr>
          <p:nvPr>
            <p:ph type="body" sz="quarter" idx="3"/>
          </p:nvPr>
        </p:nvSpPr>
        <p:spPr/>
        <p:txBody>
          <a:bodyPr/>
          <a:lstStyle/>
          <a:p>
            <a:r>
              <a:rPr lang="en-US" dirty="0"/>
              <a:t>But what is important here is that efficacy was very similar. Some of the numbers are almost identical. And safety was similar. So you can see we had similar grade 3/4, 35.2%  in the subcutaneous arm vs 40.8 %. Treatment related were actually less in the subcutaneous. Again, it will be interesting to see as we use more subcutaneous. Is it because it is that slower onset instead of having this quick peak and coming down like we have with IV? It is this slower onset. I do not know. We will have to see.</a:t>
            </a:r>
          </a:p>
        </p:txBody>
      </p:sp>
    </p:spTree>
    <p:extLst>
      <p:ext uri="{BB962C8B-B14F-4D97-AF65-F5344CB8AC3E}">
        <p14:creationId xmlns:p14="http://schemas.microsoft.com/office/powerpoint/2010/main" val="1381118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69276-43B0-147B-52A7-6DA553BEC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24A6D4-B9F1-FB64-2129-330F90CD59BC}"/>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1406E6F5-AABA-881B-11FB-1CDEE2D09A44}"/>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FDAEDAE9-1794-FC6F-585F-2A3B3B1E0B79}"/>
              </a:ext>
            </a:extLst>
          </p:cNvPr>
          <p:cNvSpPr>
            <a:spLocks noGrp="1"/>
          </p:cNvSpPr>
          <p:nvPr>
            <p:ph type="body" sz="quarter" idx="3"/>
          </p:nvPr>
        </p:nvSpPr>
        <p:spPr/>
        <p:txBody>
          <a:bodyPr/>
          <a:lstStyle/>
          <a:p>
            <a:r>
              <a:rPr lang="en-US" dirty="0"/>
              <a:t>CheckMate 8KX, again, looking at preference. Do patients prefer this? Because if they absolutely hate it, is it worth doing that? Is it worth creating this whole other product? And so, they asked patients what they preferred, and they reported that the injection times were less than expected and acceptable. Interestingly, in this study, again, there were some patients who had just the quick push, which is how most of us do it. Then there were some that had a syringe pump that did it. So it was over 30 minutes for subcutaneous, which not really gaining much benefit there in terms of time and saving chair time.</a:t>
            </a:r>
          </a:p>
        </p:txBody>
      </p:sp>
    </p:spTree>
    <p:extLst>
      <p:ext uri="{BB962C8B-B14F-4D97-AF65-F5344CB8AC3E}">
        <p14:creationId xmlns:p14="http://schemas.microsoft.com/office/powerpoint/2010/main" val="32990069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F8B91-26EE-D595-ABE6-B8CAA2724D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01C9D-57E2-E771-6EF3-26299DC6F31D}"/>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92171FCF-4365-B899-255D-30FA9359EFE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5F11CDDF-C124-AC82-16C2-14D49E8292EE}"/>
              </a:ext>
            </a:extLst>
          </p:cNvPr>
          <p:cNvSpPr>
            <a:spLocks noGrp="1"/>
          </p:cNvSpPr>
          <p:nvPr>
            <p:ph type="body" sz="quarter" idx="3"/>
          </p:nvPr>
        </p:nvSpPr>
        <p:spPr/>
        <p:txBody>
          <a:bodyPr/>
          <a:lstStyle/>
          <a:p>
            <a:r>
              <a:rPr lang="en-US" dirty="0"/>
              <a:t>Switching to pembrolizumab, the MK-3475A study.</a:t>
            </a:r>
          </a:p>
          <a:p>
            <a:r>
              <a:rPr lang="en-US" dirty="0"/>
              <a:t>Pembrolizumab is paired with berahyaluronidase alfa-pmhp, and different from other agents, the prescribing information does not include a light-protection requirement, and the vial may acclimate to room temperature for at least 30 minutes, up to 24 hours. So very similar, just slightly different product. MK-3475A-D77 is an international, open-label, randomized phase III noninferiority trial evaluating pembrolizumab plus berahyaluronidase alfa SC vs IV pembrolizumab, each given with chemotherapy, as first-line treatment for adults with stage IV squamous or nonsquamous NSCLC. The coprimary endpoints are pembrolizumab AUC in cycle 1 and steady-state trough concentration in cycle 3, with key secondary endpoints including immunogenicity, ORR, PFS, duration of response by BICR, OS, safety and tolerability, and quality of life.</a:t>
            </a:r>
          </a:p>
        </p:txBody>
      </p:sp>
    </p:spTree>
    <p:extLst>
      <p:ext uri="{BB962C8B-B14F-4D97-AF65-F5344CB8AC3E}">
        <p14:creationId xmlns:p14="http://schemas.microsoft.com/office/powerpoint/2010/main" val="3366497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678CC-CEDB-84E5-93D5-DB84DA58F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5256B-78BE-DEF5-DAE0-29A6BB651BD8}"/>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77A3982D-55BC-268C-2FA1-AE0E7A763C0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2135A854-CF84-58CC-2364-8169FB2BD87E}"/>
              </a:ext>
            </a:extLst>
          </p:cNvPr>
          <p:cNvSpPr>
            <a:spLocks noGrp="1"/>
          </p:cNvSpPr>
          <p:nvPr>
            <p:ph type="body" sz="quarter" idx="3"/>
          </p:nvPr>
        </p:nvSpPr>
        <p:spPr/>
        <p:txBody>
          <a:bodyPr/>
          <a:lstStyle/>
          <a:p>
            <a:r>
              <a:rPr lang="en-US" dirty="0"/>
              <a:t>We saw survival and response and duration are very similar. Orange is the subcutaneous and gray is the IV. And these patients were getting it with chemotherapy, which is part of the standard among cancer.</a:t>
            </a:r>
          </a:p>
        </p:txBody>
      </p:sp>
    </p:spTree>
    <p:extLst>
      <p:ext uri="{BB962C8B-B14F-4D97-AF65-F5344CB8AC3E}">
        <p14:creationId xmlns:p14="http://schemas.microsoft.com/office/powerpoint/2010/main" val="18941834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14C45-11DF-2C62-1749-0F1395C8D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5A8AE0-1BC0-C930-B45B-DCB9F6CEB43A}"/>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11036AA8-E53B-D11A-3446-8A1F27766CA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914FF506-C5CB-C14C-45E8-2B0F6B1EE065}"/>
              </a:ext>
            </a:extLst>
          </p:cNvPr>
          <p:cNvSpPr>
            <a:spLocks noGrp="1"/>
          </p:cNvSpPr>
          <p:nvPr>
            <p:ph type="body" sz="quarter" idx="3"/>
          </p:nvPr>
        </p:nvSpPr>
        <p:spPr/>
        <p:txBody>
          <a:bodyPr/>
          <a:lstStyle/>
          <a:p>
            <a:r>
              <a:rPr lang="en-US" dirty="0"/>
              <a:t>Again, safety summary. On the left, some that are really high, that is all chemotherapy. Anemia, neutropenia, thrombocytopenia, leukopenia, that is not immunotherapy. That is all chemotherapy. So not surprising what we see there. But all the things we think about with immunotherapy were similar, and that is the stuff more in the middle: the liver toxicity, hypothyroidism, etc. But again, similar.</a:t>
            </a:r>
          </a:p>
        </p:txBody>
      </p:sp>
    </p:spTree>
    <p:extLst>
      <p:ext uri="{BB962C8B-B14F-4D97-AF65-F5344CB8AC3E}">
        <p14:creationId xmlns:p14="http://schemas.microsoft.com/office/powerpoint/2010/main" val="13330558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467F8-C084-6F00-34BB-38AE86DC57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9F06E5-47E5-79D9-406E-B50C07FD9906}"/>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A802BEF4-F177-0823-4F73-9BA8E0B3B9D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3C50206E-8C17-C522-5A6C-3D492AAC7FF9}"/>
              </a:ext>
            </a:extLst>
          </p:cNvPr>
          <p:cNvSpPr>
            <a:spLocks noGrp="1"/>
          </p:cNvSpPr>
          <p:nvPr>
            <p:ph type="body" sz="quarter" idx="3"/>
          </p:nvPr>
        </p:nvSpPr>
        <p:spPr/>
        <p:txBody>
          <a:bodyPr/>
          <a:lstStyle/>
          <a:p>
            <a:r>
              <a:rPr lang="en-US" dirty="0"/>
              <a:t>MK-3475A-F11 used a 2-arm, open-label, crossover phase II design to assess patient preference for IV vs SC pembrolizumab with berahyaluronidase alfa in adults with early-stage or advanced or metastatic solid tumors. After receiving both formulations during the crossover period, patients entered a continuation phase based on patient choice, with coprimary endpoints assessing preference for SC vs IV at Day 106 and key secondary endpoints evaluating the most frequent reasons for that preference.</a:t>
            </a:r>
          </a:p>
        </p:txBody>
      </p:sp>
    </p:spTree>
    <p:extLst>
      <p:ext uri="{BB962C8B-B14F-4D97-AF65-F5344CB8AC3E}">
        <p14:creationId xmlns:p14="http://schemas.microsoft.com/office/powerpoint/2010/main" val="32835989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B546FD-EC2D-ECC2-0B2F-DB1E8974D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E5B119-6F98-F828-853C-A0A2DED4CBA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63F8B03-4CD9-312E-2D20-F34198F1A93C}"/>
              </a:ext>
            </a:extLst>
          </p:cNvPr>
          <p:cNvSpPr>
            <a:spLocks noGrp="1"/>
          </p:cNvSpPr>
          <p:nvPr>
            <p:ph type="body" idx="1"/>
          </p:nvPr>
        </p:nvSpPr>
        <p:spPr/>
        <p:txBody>
          <a:bodyPr/>
          <a:lstStyle/>
          <a:p>
            <a:r>
              <a:rPr lang="en-US" dirty="0"/>
              <a:t>Again, not surprisingly, they preferred subcutaneous. So less clinic time--this is why. They had less clinic time, they said. It was more comfortable for them, probably because they are not sitting there with their IV, having to just sit there and hang out. And actually, less injection site pain, which I thought was kind of interesting. I had a patient I saw yesterday in melanoma clinic who is getting relatlimab, nivolumab, which is not available yet subcutaneous, and she hates needles. And I said, "Well, when it comes out subcutaneous, which would you rather have?" She goes, "Oh, I would much rather have the subcutaneous." Even though she hates needles, to her, she views that a little differently than a peripheral IV, which I thought was interesting.</a:t>
            </a:r>
          </a:p>
        </p:txBody>
      </p:sp>
      <p:sp>
        <p:nvSpPr>
          <p:cNvPr id="4" name="Slide Number Placeholder 3">
            <a:extLst>
              <a:ext uri="{FF2B5EF4-FFF2-40B4-BE49-F238E27FC236}">
                <a16:creationId xmlns:a16="http://schemas.microsoft.com/office/drawing/2014/main" id="{C1A8E76E-7453-96ED-0084-8DC7C3848FFA}"/>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200301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A681C-9485-F295-72E5-CD581BBC8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14C5C-BABF-914B-32E0-8240587B7F54}"/>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B52F33A8-4DED-E24C-3CF1-D4F17EA9425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D636946A-7E7F-FF51-7AA3-9A137F9CF507}"/>
              </a:ext>
            </a:extLst>
          </p:cNvPr>
          <p:cNvSpPr>
            <a:spLocks noGrp="1"/>
          </p:cNvSpPr>
          <p:nvPr>
            <p:ph type="body" sz="quarter" idx="3"/>
          </p:nvPr>
        </p:nvSpPr>
        <p:spPr/>
        <p:txBody>
          <a:bodyPr/>
          <a:lstStyle/>
          <a:p>
            <a:r>
              <a:rPr lang="en-US" dirty="0"/>
              <a:t>This is looking at pembrolizumab in non-small-cell lung cancer and looking at those who had high PD-L1. So this is single agent without chemotherapy. The primary completion phase just happened 2 months ago, so we do not have final data on that yet, but that is coming. And then there are a couple more studies here. In the middle, we have the RELATIVITY-127, and then the other one below it. Relatlimab-nivolumab is being looked at subcutaneous. We use that in melanoma. And so this is all that is coming. Then we have pembrolizumab looking at a new KRAS drug, the Candelit 007. You can kind of see this is all up-and-coming  .</a:t>
            </a:r>
          </a:p>
        </p:txBody>
      </p:sp>
    </p:spTree>
    <p:extLst>
      <p:ext uri="{BB962C8B-B14F-4D97-AF65-F5344CB8AC3E}">
        <p14:creationId xmlns:p14="http://schemas.microsoft.com/office/powerpoint/2010/main" val="41120723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
        <p:nvSpPr>
          <p:cNvPr id="6" name="Notes Placeholder 5">
            <a:extLst>
              <a:ext uri="{FF2B5EF4-FFF2-40B4-BE49-F238E27FC236}">
                <a16:creationId xmlns:a16="http://schemas.microsoft.com/office/drawing/2014/main" id="{775F7878-A0BB-E39B-99F4-1BECE4571114}"/>
              </a:ext>
            </a:extLst>
          </p:cNvPr>
          <p:cNvSpPr>
            <a:spLocks noGrp="1"/>
          </p:cNvSpPr>
          <p:nvPr>
            <p:ph type="body" sz="quarter" idx="3"/>
          </p:nvPr>
        </p:nvSpPr>
        <p:spPr/>
        <p:txBody>
          <a:bodyPr/>
          <a:lstStyle/>
          <a:p>
            <a:r>
              <a:rPr lang="en-US" dirty="0"/>
              <a:t>Several additional trials are evaluating SC vs IV immunotherapy across melanoma and NSCLC settings. CheckMate-6GE enrolled patients with stage IIIA/B/C/D or IV melanoma after complete resection, used safety as the primary endpoint, and is now completed. RELATIVITY-127 enrolled previously untreated metastatic or unresectable melanoma, used PK as the primary endpoint, and is active but not recruiting. NCT06101134 enrolled patients with previously untreated metastatic or fully resected melanoma, assessed patient preference for SC vs IV using PEPQ formulary question 7 as the primary endpoint, and is active but not recruiting. KANDLELIT-007 is enrolling patients with newly diagnosed KRAS G12C-mutant advanced or metastatic nonsquamous NSCLC, with PFS in patients with PD-L1 TPS &gt;=1% as the primary endpoint, and continues recruiting.</a:t>
            </a:r>
          </a:p>
        </p:txBody>
      </p:sp>
    </p:spTree>
    <p:extLst>
      <p:ext uri="{BB962C8B-B14F-4D97-AF65-F5344CB8AC3E}">
        <p14:creationId xmlns:p14="http://schemas.microsoft.com/office/powerpoint/2010/main" val="1877898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3265129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2280807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Absorption, bioavailability, and privacy during administration are also important considerations. If you are doing it in infusion, being able to inject in the stomach is a little different than the thigh in terms of clothing. Patient factors are important. Speaking from my experience in the breast cancer clinic, where we use trastuzumab and trastuzumab plus pertuzumab in relatively large volumes subcutaneously, often around 10 to 15 mL, I have had only 1 patient choose to go back to IV administration, even among patients who might be considered small (ie, body size). The standardized dosing is a challenge with all of it. And then there is bioavailability between thigh and abdomen, which we saw more with the trastuzumab. Again, I think it is because of the volume. So it is a little difficult, then, with the generalizability of the study findings.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5867784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if you think of an older person who is frail, we tend to think of frail people as skinny. Not always the case. But when I looked at this, I did not see a huge difference in patients and in data. They actually had ICI data in patients older than 80 years of age, and we saw similar rates of efficacy and adverse effects. We see patients older than 90 discontinue quite as often, even though they have similar AE rates. I think your threshold is just different. We have a 96-year-old we saw and a 92-year-old we saw yesterday in clinic who are getting immunotherapy. They are doing just fine. But I think you have a lower threshold. I think that more has to do with your threshold on how old they are vs the actual rates.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410245016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E39E8F-10BA-FE4C-8637-19C36136CFD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Notes Placeholder 5">
            <a:extLst>
              <a:ext uri="{FF2B5EF4-FFF2-40B4-BE49-F238E27FC236}">
                <a16:creationId xmlns:a16="http://schemas.microsoft.com/office/drawing/2014/main" id="{01C131F6-5EE8-506A-63C9-73D4C049466B}"/>
              </a:ext>
            </a:extLst>
          </p:cNvPr>
          <p:cNvSpPr>
            <a:spLocks noGrp="1"/>
          </p:cNvSpPr>
          <p:nvPr>
            <p:ph type="body" sz="quarter" idx="3"/>
          </p:nvPr>
        </p:nvSpPr>
        <p:spPr/>
        <p:txBody>
          <a:bodyPr/>
          <a:lstStyle/>
          <a:p>
            <a:r>
              <a:rPr lang="en-US" dirty="0"/>
              <a:t>Counseling patients and setting expectations that they cannot get it in the home from their caregiver if they are qualified. And they hear about Jimmy Carter; he lived to 99 and got pembrolizumab for his melanoma. Concerning educating on the adverse effect management with immunotherapy, I feel like we are much better at this now than when everything first came out. We used to use the wallet cards quite a bit when patients went to the emergency department. But now I feel like most of the emergency departments are somewhat familiar with immunotherapy. So this has significantly helped, I think, in treating these patients properly.</a:t>
            </a:r>
          </a:p>
        </p:txBody>
      </p:sp>
    </p:spTree>
    <p:extLst>
      <p:ext uri="{BB962C8B-B14F-4D97-AF65-F5344CB8AC3E}">
        <p14:creationId xmlns:p14="http://schemas.microsoft.com/office/powerpoint/2010/main" val="5446207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04E0F-6A97-B45B-8EB7-7A988CFD6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CD234C-6C8A-9A2B-B8A1-7ADBA65E43F4}"/>
              </a:ext>
            </a:extLst>
          </p:cNvPr>
          <p:cNvSpPr>
            <a:spLocks noGrp="1" noRot="1" noChangeAspect="1"/>
          </p:cNvSpPr>
          <p:nvPr>
            <p:ph type="sldImg"/>
          </p:nvPr>
        </p:nvSpPr>
        <p:spPr/>
        <p:txBody>
          <a:bodyPr/>
          <a:lstStyle/>
          <a:p>
            <a:endParaRPr lang="en-US" dirty="0"/>
          </a:p>
        </p:txBody>
      </p:sp>
      <p:sp>
        <p:nvSpPr>
          <p:cNvPr id="4" name="Slide Number Placeholder 3">
            <a:extLst>
              <a:ext uri="{FF2B5EF4-FFF2-40B4-BE49-F238E27FC236}">
                <a16:creationId xmlns:a16="http://schemas.microsoft.com/office/drawing/2014/main" id="{06010CC4-0683-DBEA-DB49-B9D94D0C2FE0}"/>
              </a:ext>
            </a:extLst>
          </p:cNvPr>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
        <p:nvSpPr>
          <p:cNvPr id="6" name="Notes Placeholder 5">
            <a:extLst>
              <a:ext uri="{FF2B5EF4-FFF2-40B4-BE49-F238E27FC236}">
                <a16:creationId xmlns:a16="http://schemas.microsoft.com/office/drawing/2014/main" id="{91D15057-CA2F-3FD1-0DEF-E5A97B315CB3}"/>
              </a:ext>
            </a:extLst>
          </p:cNvPr>
          <p:cNvSpPr>
            <a:spLocks noGrp="1"/>
          </p:cNvSpPr>
          <p:nvPr>
            <p:ph type="body" sz="quarter" idx="3"/>
          </p:nvPr>
        </p:nvSpPr>
        <p:spPr/>
        <p:txBody>
          <a:bodyPr/>
          <a:lstStyle/>
          <a:p>
            <a:r>
              <a:rPr lang="en-US" dirty="0"/>
              <a:t>We also talked about AEs and how to ensure that patients are given proper education on any AEs so that they can recognize any signs and symptoms that would be considered red flags or triggers. In particular, they should know exactly who to call when and when to go to the ER if needed, caregiver education should be provided on prompt reporting, and baseline assessment of comorbidities such as autoimmune disease, organ function, and concomitant medications should be performed.</a:t>
            </a:r>
          </a:p>
        </p:txBody>
      </p:sp>
    </p:spTree>
    <p:extLst>
      <p:ext uri="{BB962C8B-B14F-4D97-AF65-F5344CB8AC3E}">
        <p14:creationId xmlns:p14="http://schemas.microsoft.com/office/powerpoint/2010/main" val="17139415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
        <p:nvSpPr>
          <p:cNvPr id="6" name="Notes Placeholder 5">
            <a:extLst>
              <a:ext uri="{FF2B5EF4-FFF2-40B4-BE49-F238E27FC236}">
                <a16:creationId xmlns:a16="http://schemas.microsoft.com/office/drawing/2014/main" id="{683A0239-EEA8-67D2-4F42-BF3942AA2304}"/>
              </a:ext>
            </a:extLst>
          </p:cNvPr>
          <p:cNvSpPr>
            <a:spLocks noGrp="1"/>
          </p:cNvSpPr>
          <p:nvPr>
            <p:ph type="body" sz="quarter" idx="3"/>
          </p:nvPr>
        </p:nvSpPr>
        <p:spPr/>
        <p:txBody>
          <a:bodyPr/>
          <a:lstStyle/>
          <a:p>
            <a:r>
              <a:rPr lang="en-US" dirty="0"/>
              <a:t>Right now, we are all set up as we have this centralized pharmacy and moving maybe to more a model that includes administration with peripheral team (eg, RN from the home clinic). There are some barriers to that, making sure you have space, time, people to double-check. You need barcoding and a lot of different things that need to be taken into consideration. You do not need to make infusion appointments, but you still need to make sure you have enough time in clinic to administer the medicine. So there are lots of challenges, but hopefully we can get there over time.</a:t>
            </a:r>
          </a:p>
        </p:txBody>
      </p:sp>
    </p:spTree>
    <p:extLst>
      <p:ext uri="{BB962C8B-B14F-4D97-AF65-F5344CB8AC3E}">
        <p14:creationId xmlns:p14="http://schemas.microsoft.com/office/powerpoint/2010/main" val="41381409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
        <p:nvSpPr>
          <p:cNvPr id="6" name="Notes Placeholder 5">
            <a:extLst>
              <a:ext uri="{FF2B5EF4-FFF2-40B4-BE49-F238E27FC236}">
                <a16:creationId xmlns:a16="http://schemas.microsoft.com/office/drawing/2014/main" id="{AEC0A020-8795-9AEF-4E42-E20CBA9774A2}"/>
              </a:ext>
            </a:extLst>
          </p:cNvPr>
          <p:cNvSpPr>
            <a:spLocks noGrp="1"/>
          </p:cNvSpPr>
          <p:nvPr>
            <p:ph type="body" sz="quarter" idx="3"/>
          </p:nvPr>
        </p:nvSpPr>
        <p:spPr/>
        <p:txBody>
          <a:bodyPr/>
          <a:lstStyle/>
          <a:p>
            <a:r>
              <a:rPr lang="en-US" dirty="0"/>
              <a:t>Subcutaneous ICIs may offer practical benefits in appropriate patient scenarios, including support for overall healthcare resources. Starting the process early may help streamline acquisition, administration, billing, and reimbursement, while patient goals and treatment preferences remain central as some patients may request subcutaneous options. As additional agents enter this space, HCP uptake and product cost will remain important to monitor.</a:t>
            </a:r>
          </a:p>
        </p:txBody>
      </p:sp>
    </p:spTree>
    <p:extLst>
      <p:ext uri="{BB962C8B-B14F-4D97-AF65-F5344CB8AC3E}">
        <p14:creationId xmlns:p14="http://schemas.microsoft.com/office/powerpoint/2010/main" val="17861846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
        <p:nvSpPr>
          <p:cNvPr id="6" name="Notes Placeholder 5">
            <a:extLst>
              <a:ext uri="{FF2B5EF4-FFF2-40B4-BE49-F238E27FC236}">
                <a16:creationId xmlns:a16="http://schemas.microsoft.com/office/drawing/2014/main" id="{4BBA9F94-EE89-4B6C-ECEA-16C6E62C75BB}"/>
              </a:ext>
            </a:extLst>
          </p:cNvPr>
          <p:cNvSpPr>
            <a:spLocks noGrp="1"/>
          </p:cNvSpPr>
          <p:nvPr>
            <p:ph type="body" sz="quarter" idx="3"/>
          </p:nvPr>
        </p:nvSpPr>
        <p:spPr/>
        <p:txBody>
          <a:bodyPr/>
          <a:lstStyle/>
          <a:p>
            <a:r>
              <a:rPr lang="en-US" dirty="0"/>
              <a:t>I want to make sure that we are embracing these subcutaneous products and continue to watch how they come out overall.</a:t>
            </a:r>
          </a:p>
          <a:p>
            <a:r>
              <a:rPr lang="en-US" dirty="0"/>
              <a:t>There are some more formulation differences that are coming out, so I think this will continue to evolve, making sure we are potentially moving toward that clinic model as we progress and work through some of those barriers, and making sure that the patient still has a say in their preference, which I love, because the products are all at parity in terms of cost and efficacy. Then we will continue to monitor that as we move forward.</a:t>
            </a:r>
          </a:p>
        </p:txBody>
      </p:sp>
    </p:spTree>
    <p:extLst>
      <p:ext uri="{BB962C8B-B14F-4D97-AF65-F5344CB8AC3E}">
        <p14:creationId xmlns:p14="http://schemas.microsoft.com/office/powerpoint/2010/main" val="42203816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pic>
        <p:nvPicPr>
          <p:cNvPr id="3" name="Graphic 2">
            <a:extLst>
              <a:ext uri="{FF2B5EF4-FFF2-40B4-BE49-F238E27FC236}">
                <a16:creationId xmlns:a16="http://schemas.microsoft.com/office/drawing/2014/main" id="{2D1F01A3-760F-1D64-E314-8D4952345E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187510" y="546448"/>
            <a:ext cx="5816979" cy="658238"/>
          </a:xfrm>
          <a:prstGeom prst="rect">
            <a:avLst/>
          </a:prstGeom>
        </p:spPr>
      </p:pic>
    </p:spTree>
    <p:extLst>
      <p:ext uri="{BB962C8B-B14F-4D97-AF65-F5344CB8AC3E}">
        <p14:creationId xmlns:p14="http://schemas.microsoft.com/office/powerpoint/2010/main" val="262533690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rot="16200000">
              <a:off x="8406558" y="2722283"/>
              <a:ext cx="1511051" cy="6035264"/>
            </a:xfrm>
            <a:prstGeom prst="rect">
              <a:avLst/>
            </a:prstGeom>
          </p:spPr>
        </p:pic>
      </p:grpSp>
      <p:sp>
        <p:nvSpPr>
          <p:cNvPr id="2" name="Rectangle 2">
            <a:extLst>
              <a:ext uri="{FF2B5EF4-FFF2-40B4-BE49-F238E27FC236}">
                <a16:creationId xmlns:a16="http://schemas.microsoft.com/office/drawing/2014/main" id="{C35A40FE-7BD2-8932-8394-0417F693E07A}"/>
              </a:ext>
            </a:extLst>
          </p:cNvPr>
          <p:cNvSpPr>
            <a:spLocks noGrp="1" noChangeArrowheads="1"/>
          </p:cNvSpPr>
          <p:nvPr>
            <p:ph idx="1"/>
          </p:nvPr>
        </p:nvSpPr>
        <p:spPr>
          <a:xfrm>
            <a:off x="231078" y="2262386"/>
            <a:ext cx="11740260" cy="759182"/>
          </a:xfrm>
        </p:spPr>
        <p:txBody>
          <a:bodyPr/>
          <a:lstStyle/>
          <a:p>
            <a:pPr algn="l"/>
            <a:r>
              <a:rPr lang="en-US" sz="1800"/>
              <a:t>Capsule Summaries of all the key data</a:t>
            </a:r>
          </a:p>
          <a:p>
            <a:pPr algn="l"/>
            <a:r>
              <a:rPr lang="en-US" sz="1800"/>
              <a:t>Additional CME/CE-certified </a:t>
            </a:r>
            <a:r>
              <a:rPr lang="en-US" sz="1800" err="1"/>
              <a:t>slideset</a:t>
            </a:r>
            <a:r>
              <a:rPr lang="en-US" sz="1800"/>
              <a:t> on XXXX with expert faculty commentary on all the key studies in:</a:t>
            </a:r>
          </a:p>
        </p:txBody>
      </p:sp>
      <p:sp>
        <p:nvSpPr>
          <p:cNvPr id="3" name="Rectangle 10">
            <a:extLst>
              <a:ext uri="{FF2B5EF4-FFF2-40B4-BE49-F238E27FC236}">
                <a16:creationId xmlns:a16="http://schemas.microsoft.com/office/drawing/2014/main" id="{45D4E959-88CF-C7EF-BD65-42F9F36F36AD}"/>
              </a:ext>
            </a:extLst>
          </p:cNvPr>
          <p:cNvSpPr>
            <a:spLocks noGrp="1" noChangeArrowheads="1"/>
          </p:cNvSpPr>
          <p:nvPr>
            <p:ph type="title" hasCustomPrompt="1"/>
          </p:nvPr>
        </p:nvSpPr>
        <p:spPr>
          <a:xfrm>
            <a:off x="231078" y="1466155"/>
            <a:ext cx="11740260" cy="492944"/>
          </a:xfrm>
        </p:spPr>
        <p:txBody>
          <a:bodyPr/>
          <a:lstStyle>
            <a:lvl1pPr>
              <a:defRPr>
                <a:latin typeface="Poppins" panose="00000500000000000000" pitchFamily="2" charset="0"/>
                <a:cs typeface="Poppins" panose="00000500000000000000" pitchFamily="2" charset="0"/>
              </a:defRPr>
            </a:lvl1pPr>
          </a:lstStyle>
          <a:p>
            <a:r>
              <a:rPr lang="en-US" altLang="en-US"/>
              <a:t>Go Online for More Coverage of XXXXXXXXXXXX!</a:t>
            </a:r>
          </a:p>
        </p:txBody>
      </p:sp>
      <p:sp>
        <p:nvSpPr>
          <p:cNvPr id="4" name="Content Placeholder 4">
            <a:extLst>
              <a:ext uri="{FF2B5EF4-FFF2-40B4-BE49-F238E27FC236}">
                <a16:creationId xmlns:a16="http://schemas.microsoft.com/office/drawing/2014/main" id="{A6C1CC11-0DB7-6045-8188-B18AD2B5AA2F}"/>
              </a:ext>
            </a:extLst>
          </p:cNvPr>
          <p:cNvSpPr>
            <a:spLocks noGrp="1"/>
          </p:cNvSpPr>
          <p:nvPr>
            <p:ph idx="13" hasCustomPrompt="1"/>
          </p:nvPr>
        </p:nvSpPr>
        <p:spPr>
          <a:xfrm>
            <a:off x="231078" y="4592477"/>
            <a:ext cx="11740260" cy="369332"/>
          </a:xfrm>
        </p:spPr>
        <p:txBody>
          <a:bodyPr/>
          <a:lstStyle>
            <a:lvl1pPr algn="ctr">
              <a:defRPr b="1"/>
            </a:lvl1pPr>
          </a:lstStyle>
          <a:p>
            <a:r>
              <a:rPr lang="en-US">
                <a:hlinkClick r:id="rId3"/>
              </a:rPr>
              <a:t>deceraclinical.com/education</a:t>
            </a:r>
            <a:endParaRPr lang="en-US"/>
          </a:p>
        </p:txBody>
      </p:sp>
      <p:sp>
        <p:nvSpPr>
          <p:cNvPr id="5" name="Rectangle 2">
            <a:extLst>
              <a:ext uri="{FF2B5EF4-FFF2-40B4-BE49-F238E27FC236}">
                <a16:creationId xmlns:a16="http://schemas.microsoft.com/office/drawing/2014/main" id="{C2C58E55-8DDC-AE5E-2813-602E00E85F2B}"/>
              </a:ext>
            </a:extLst>
          </p:cNvPr>
          <p:cNvSpPr txBox="1">
            <a:spLocks noChangeArrowheads="1"/>
          </p:cNvSpPr>
          <p:nvPr userDrawn="1"/>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Breast cancer</a:t>
            </a:r>
          </a:p>
          <a:p>
            <a:pPr marL="285750" indent="-285750" algn="l">
              <a:buFont typeface="Arial" panose="020B0604020202020204" pitchFamily="34" charset="0"/>
              <a:buChar char="•"/>
            </a:pPr>
            <a:r>
              <a:rPr lang="en-US" sz="1800" dirty="0"/>
              <a:t>Leukemias and myelodysplastic syndromes</a:t>
            </a:r>
          </a:p>
          <a:p>
            <a:pPr marL="285750" indent="-285750" algn="l">
              <a:buFont typeface="Arial" panose="020B0604020202020204" pitchFamily="34" charset="0"/>
              <a:buChar char="•"/>
            </a:pPr>
            <a:r>
              <a:rPr lang="en-US" sz="1800" dirty="0"/>
              <a:t>Lymphomas</a:t>
            </a:r>
          </a:p>
        </p:txBody>
      </p:sp>
      <p:sp>
        <p:nvSpPr>
          <p:cNvPr id="8" name="Rectangle 2">
            <a:extLst>
              <a:ext uri="{FF2B5EF4-FFF2-40B4-BE49-F238E27FC236}">
                <a16:creationId xmlns:a16="http://schemas.microsoft.com/office/drawing/2014/main" id="{8838021D-777F-7526-78E1-08FC3A7AF010}"/>
              </a:ext>
            </a:extLst>
          </p:cNvPr>
          <p:cNvSpPr txBox="1">
            <a:spLocks noChangeArrowheads="1"/>
          </p:cNvSpPr>
          <p:nvPr userDrawn="1"/>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gn="l">
              <a:buFont typeface="Arial" panose="020B0604020202020204" pitchFamily="34" charset="0"/>
              <a:buChar char="•"/>
            </a:pPr>
            <a:r>
              <a:rPr lang="en-US" sz="1800" dirty="0"/>
              <a:t>Lung cancer</a:t>
            </a:r>
          </a:p>
          <a:p>
            <a:pPr marL="285750" indent="-285750" algn="l">
              <a:buFont typeface="Arial" panose="020B0604020202020204" pitchFamily="34" charset="0"/>
              <a:buChar char="•"/>
            </a:pPr>
            <a:r>
              <a:rPr lang="en-US" sz="1800" dirty="0"/>
              <a:t>Multiple myeloma</a:t>
            </a:r>
          </a:p>
        </p:txBody>
      </p:sp>
      <p:pic>
        <p:nvPicPr>
          <p:cNvPr id="7" name="Graphic 6">
            <a:extLst>
              <a:ext uri="{FF2B5EF4-FFF2-40B4-BE49-F238E27FC236}">
                <a16:creationId xmlns:a16="http://schemas.microsoft.com/office/drawing/2014/main" id="{1FC4B91E-9F13-B8F3-F6E6-1AA6F1D7711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3187510" y="546448"/>
            <a:ext cx="5816979" cy="658238"/>
          </a:xfrm>
          <a:prstGeom prst="rect">
            <a:avLst/>
          </a:prstGeom>
        </p:spPr>
      </p:pic>
    </p:spTree>
    <p:extLst>
      <p:ext uri="{BB962C8B-B14F-4D97-AF65-F5344CB8AC3E}">
        <p14:creationId xmlns:p14="http://schemas.microsoft.com/office/powerpoint/2010/main" val="127601416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3600" b="1" i="0">
                <a:solidFill>
                  <a:schemeClr val="bg2"/>
                </a:solidFill>
                <a:latin typeface="Times New Roman" panose="02020603050405020304" pitchFamily="18" charset="0"/>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22" name="Graphic 21">
            <a:extLst>
              <a:ext uri="{FF2B5EF4-FFF2-40B4-BE49-F238E27FC236}">
                <a16:creationId xmlns:a16="http://schemas.microsoft.com/office/drawing/2014/main" id="{87EDDD3F-1658-C408-6E14-73CCDB01B3D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1207597626"/>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anose="00000500000000000000" pitchFamily="2" charset="0"/>
                <a:cs typeface="Poppins" panose="00000500000000000000" pitchFamily="2" charset="0"/>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3776481917"/>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3174521" y="6302375"/>
            <a:ext cx="6349968"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41454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a:p>
            <a:pPr marL="1200150" lvl="4" indent="-285750">
              <a:buFont typeface="Calibri" panose="020F0502020204030204" pitchFamily="34" charset="0"/>
              <a:buChar char="─"/>
            </a:pPr>
            <a:endParaRPr lang="en-US" altLang="en-US"/>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Content Placeholder 25">
            <a:extLst>
              <a:ext uri="{FF2B5EF4-FFF2-40B4-BE49-F238E27FC236}">
                <a16:creationId xmlns:a16="http://schemas.microsoft.com/office/drawing/2014/main" id="{792A1F5B-5607-65E4-77DD-1EDAF58219C2}"/>
              </a:ext>
            </a:extLst>
          </p:cNvPr>
          <p:cNvSpPr>
            <a:spLocks noGrp="1"/>
          </p:cNvSpPr>
          <p:nvPr>
            <p:ph sz="quarter" idx="10" hasCustomPrompt="1"/>
          </p:nvPr>
        </p:nvSpPr>
        <p:spPr>
          <a:xfrm>
            <a:off x="3174521" y="6302375"/>
            <a:ext cx="6349968"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501404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1006"/>
            <a:ext cx="11740260" cy="502445"/>
          </a:xfrm>
        </p:spPr>
        <p:txBody>
          <a:bodyPr/>
          <a:lstStyle>
            <a:lvl1pPr>
              <a:tabLst>
                <a:tab pos="460375" algn="l"/>
              </a:tabLst>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Content Placeholder 25">
            <a:extLst>
              <a:ext uri="{FF2B5EF4-FFF2-40B4-BE49-F238E27FC236}">
                <a16:creationId xmlns:a16="http://schemas.microsoft.com/office/drawing/2014/main" id="{5EB665FC-27C9-3330-B989-1EAAAE98C8B4}"/>
              </a:ext>
            </a:extLst>
          </p:cNvPr>
          <p:cNvSpPr>
            <a:spLocks noGrp="1"/>
          </p:cNvSpPr>
          <p:nvPr>
            <p:ph sz="quarter" idx="10" hasCustomPrompt="1"/>
          </p:nvPr>
        </p:nvSpPr>
        <p:spPr>
          <a:xfrm>
            <a:off x="3174521" y="6302375"/>
            <a:ext cx="6349968"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523619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61022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6769690"/>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650383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12152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C7CF3CD6-3B20-BE89-6EB7-B5F33522CDF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3920501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37487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Graphic 3">
            <a:extLst>
              <a:ext uri="{FF2B5EF4-FFF2-40B4-BE49-F238E27FC236}">
                <a16:creationId xmlns:a16="http://schemas.microsoft.com/office/drawing/2014/main" id="{8C5BF143-9D6C-7B3D-5D8A-69F8B976366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363155626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2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lang="en-US" sz="3600" b="1" i="0" kern="1200" spc="0" baseline="0" dirty="0">
                <a:solidFill>
                  <a:schemeClr val="bg2"/>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4" name="Graphic 3">
            <a:extLst>
              <a:ext uri="{FF2B5EF4-FFF2-40B4-BE49-F238E27FC236}">
                <a16:creationId xmlns:a16="http://schemas.microsoft.com/office/drawing/2014/main" id="{99CA365E-E472-93CB-F0EF-E1349EE02AE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2886246706"/>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559127"/>
          </a:xfrm>
        </p:spPr>
        <p:txBody>
          <a:bodyPr anchor="t" anchorCtr="0"/>
          <a:lstStyle>
            <a:lvl1pPr>
              <a:lnSpc>
                <a:spcPct val="90000"/>
              </a:lnSpc>
              <a:defRPr sz="4000">
                <a:solidFill>
                  <a:schemeClr val="tx2"/>
                </a:solidFill>
                <a:latin typeface="Poppins" pitchFamily="2" charset="77"/>
                <a:cs typeface="Poppins" pitchFamily="2" charset="77"/>
              </a:defRPr>
            </a:lvl1pPr>
          </a:lstStyle>
          <a:p>
            <a:r>
              <a:rPr lang="en-US"/>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896177491"/>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lvl1pPr>
              <a:lnSpc>
                <a:spcPct val="100000"/>
              </a:lnSpc>
              <a:spcBef>
                <a:spcPts val="1000"/>
              </a:spcBef>
              <a:spcAft>
                <a:spcPts val="700"/>
              </a:spcAft>
              <a:defRPr/>
            </a:lvl1pPr>
            <a:lvl3pPr>
              <a:lnSpc>
                <a:spcPct val="100000"/>
              </a:lnSpc>
              <a:spcBef>
                <a:spcPts val="1000"/>
              </a:spcBef>
              <a:spcAft>
                <a:spcPts val="700"/>
              </a:spcAft>
              <a:defRPr sz="2200"/>
            </a:lvl3pPr>
            <a:lvl4pPr>
              <a:lnSpc>
                <a:spcPct val="100000"/>
              </a:lnSpc>
              <a:spcBef>
                <a:spcPts val="1000"/>
              </a:spcBef>
              <a:spcAft>
                <a:spcPts val="700"/>
              </a:spcAft>
              <a:defRPr/>
            </a:lvl4pPr>
            <a:lvl5pPr>
              <a:lnSpc>
                <a:spcPct val="100000"/>
              </a:lnSpc>
              <a:spcBef>
                <a:spcPts val="1000"/>
              </a:spcBef>
              <a:spcAft>
                <a:spcPts val="700"/>
              </a:spcAft>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B4E207F9-17FD-E17F-E43C-C1A8B7736A5A}"/>
              </a:ext>
            </a:extLst>
          </p:cNvPr>
          <p:cNvSpPr>
            <a:spLocks noGrp="1"/>
          </p:cNvSpPr>
          <p:nvPr>
            <p:ph sz="quarter" idx="10" hasCustomPrompt="1"/>
          </p:nvPr>
        </p:nvSpPr>
        <p:spPr>
          <a:xfrm>
            <a:off x="3174521" y="6302375"/>
            <a:ext cx="6349968"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28500609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EA55E241-AB4B-0441-0340-C344B23002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39712" y="387789"/>
            <a:ext cx="3619500" cy="419100"/>
          </a:xfrm>
          <a:prstGeom prst="rect">
            <a:avLst/>
          </a:prstGeom>
        </p:spPr>
      </p:pic>
    </p:spTree>
    <p:extLst>
      <p:ext uri="{BB962C8B-B14F-4D97-AF65-F5344CB8AC3E}">
        <p14:creationId xmlns:p14="http://schemas.microsoft.com/office/powerpoint/2010/main" val="1131876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3174521" y="6302375"/>
            <a:ext cx="6349968"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16623866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2" name="Text Placeholder 2">
            <a:extLst>
              <a:ext uri="{FF2B5EF4-FFF2-40B4-BE49-F238E27FC236}">
                <a16:creationId xmlns:a16="http://schemas.microsoft.com/office/drawing/2014/main" id="{8AC43763-7BB2-0CF7-365A-9E09691A502B}"/>
              </a:ext>
            </a:extLst>
          </p:cNvPr>
          <p:cNvSpPr>
            <a:spLocks noGrp="1"/>
          </p:cNvSpPr>
          <p:nvPr>
            <p:ph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Content Placeholder 25">
            <a:extLst>
              <a:ext uri="{FF2B5EF4-FFF2-40B4-BE49-F238E27FC236}">
                <a16:creationId xmlns:a16="http://schemas.microsoft.com/office/drawing/2014/main" id="{8C55DB60-9A77-4BDF-3B4E-E2CD5FAF4303}"/>
              </a:ext>
            </a:extLst>
          </p:cNvPr>
          <p:cNvSpPr>
            <a:spLocks noGrp="1"/>
          </p:cNvSpPr>
          <p:nvPr>
            <p:ph sz="quarter" idx="10" hasCustomPrompt="1"/>
          </p:nvPr>
        </p:nvSpPr>
        <p:spPr>
          <a:xfrm>
            <a:off x="3174521" y="6302375"/>
            <a:ext cx="6349968" cy="327025"/>
          </a:xfrm>
        </p:spPr>
        <p:txBody>
          <a:bodyPr anchor="b"/>
          <a:lstStyle>
            <a:lvl1pPr marL="0" indent="0">
              <a:buFontTx/>
              <a:buNone/>
              <a:defRPr sz="1000"/>
            </a:lvl1pPr>
            <a:lvl2pPr>
              <a:defRPr sz="1000"/>
            </a:lvl2pPr>
            <a:lvl3pPr>
              <a:defRPr sz="1000"/>
            </a:lvl3pPr>
            <a:lvl4pPr>
              <a:defRPr sz="1000"/>
            </a:lvl4pPr>
            <a:lvl5pPr>
              <a:defRPr sz="1000"/>
            </a:lvl5pPr>
          </a:lstStyle>
          <a:p>
            <a:pPr eaLnBrk="1" hangingPunct="1">
              <a:defRPr/>
            </a:pPr>
            <a:r>
              <a:rPr lang="en-US" altLang="en-US" sz="1000" b="0" spc="-10">
                <a:latin typeface="Poppins" pitchFamily="2" charset="77"/>
                <a:cs typeface="Poppins" pitchFamily="2" charset="77"/>
              </a:rPr>
              <a:t>References 10px (1.0 Line Spacing)</a:t>
            </a:r>
            <a:br>
              <a:rPr lang="en-US" altLang="en-US" sz="1000" b="0">
                <a:latin typeface="Poppins" pitchFamily="2" charset="77"/>
                <a:cs typeface="Poppins" pitchFamily="2" charset="77"/>
              </a:rPr>
            </a:br>
            <a:r>
              <a:rPr lang="en-US" altLang="en-US" sz="1000" b="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6302389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Tree>
    <p:extLst>
      <p:ext uri="{BB962C8B-B14F-4D97-AF65-F5344CB8AC3E}">
        <p14:creationId xmlns:p14="http://schemas.microsoft.com/office/powerpoint/2010/main" val="24582135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 Placeholder 8">
            <a:extLst>
              <a:ext uri="{FF2B5EF4-FFF2-40B4-BE49-F238E27FC236}">
                <a16:creationId xmlns:a16="http://schemas.microsoft.com/office/drawing/2014/main" id="{FAFF2041-DCB9-A30E-4E94-4C05FF844118}"/>
              </a:ext>
            </a:extLst>
          </p:cNvPr>
          <p:cNvSpPr>
            <a:spLocks noGrp="1"/>
          </p:cNvSpPr>
          <p:nvPr>
            <p:ph type="body" sz="quarter" idx="14"/>
          </p:nvPr>
        </p:nvSpPr>
        <p:spPr>
          <a:xfrm>
            <a:off x="212725" y="1651129"/>
            <a:ext cx="4948417"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buFont typeface="Arial" panose="020B0604020202020204" pitchFamily="34" charset="0"/>
              <a:buChar char="•"/>
              <a:defRPr lang="en-US" sz="2000" smtClean="0">
                <a:solidFill>
                  <a:schemeClr val="tx1"/>
                </a:solidFill>
                <a:latin typeface="+mn-lt"/>
                <a:cs typeface="+mn-cs"/>
              </a:defRPr>
            </a:lvl3pPr>
            <a:lvl4pPr>
              <a:buFont typeface="Calibri" panose="020F0502020204030204" pitchFamily="34" charset="0"/>
              <a:buChar char="─"/>
              <a:defRPr lang="en-US" sz="2000" smtClean="0">
                <a:solidFill>
                  <a:schemeClr val="tx1"/>
                </a:solidFill>
                <a:latin typeface="+mn-lt"/>
                <a:cs typeface="+mn-cs"/>
              </a:defRPr>
            </a:lvl4pPr>
            <a:lvl5pPr>
              <a:buFont typeface="Arial" panose="020B0604020202020204" pitchFamily="34" charset="0"/>
              <a:buChar char="•"/>
              <a:defRPr lang="en-US" sz="2000">
                <a:solidFill>
                  <a:schemeClr val="tx1"/>
                </a:solidFill>
                <a:latin typeface="+mn-lt"/>
                <a:cs typeface="+mn-cs"/>
              </a:defRPr>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8">
            <a:extLst>
              <a:ext uri="{FF2B5EF4-FFF2-40B4-BE49-F238E27FC236}">
                <a16:creationId xmlns:a16="http://schemas.microsoft.com/office/drawing/2014/main" id="{622D1531-C651-FB64-6F62-BFB950BC5FB2}"/>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lnSpc>
                <a:spcPct val="100000"/>
              </a:lnSpc>
              <a:spcBef>
                <a:spcPts val="1000"/>
              </a:spcBef>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a:t>Click to edit Master text styles</a:t>
            </a:r>
          </a:p>
          <a:p>
            <a:pPr lvl="0">
              <a:lnSpc>
                <a:spcPct val="110000"/>
              </a:lnSpc>
              <a:spcBef>
                <a:spcPts val="0"/>
              </a:spcBef>
            </a:pPr>
            <a:r>
              <a:rPr lang="en-US"/>
              <a:t>Second level</a:t>
            </a:r>
          </a:p>
          <a:p>
            <a:pPr lvl="0">
              <a:lnSpc>
                <a:spcPct val="110000"/>
              </a:lnSpc>
              <a:spcBef>
                <a:spcPts val="0"/>
              </a:spcBef>
            </a:pPr>
            <a:r>
              <a:rPr lang="en-US"/>
              <a:t>Third level</a:t>
            </a:r>
          </a:p>
          <a:p>
            <a:pPr lvl="0">
              <a:lnSpc>
                <a:spcPct val="110000"/>
              </a:lnSpc>
              <a:spcBef>
                <a:spcPts val="0"/>
              </a:spcBef>
            </a:pPr>
            <a:r>
              <a:rPr lang="en-US"/>
              <a:t>Fourth level</a:t>
            </a:r>
          </a:p>
          <a:p>
            <a:pPr lvl="0">
              <a:lnSpc>
                <a:spcPct val="110000"/>
              </a:lnSpc>
              <a:spcBef>
                <a:spcPts val="0"/>
              </a:spcBef>
            </a:pPr>
            <a:r>
              <a:rPr lang="en-US"/>
              <a:t>Fifth level</a:t>
            </a:r>
          </a:p>
        </p:txBody>
      </p:sp>
    </p:spTree>
    <p:extLst>
      <p:ext uri="{BB962C8B-B14F-4D97-AF65-F5344CB8AC3E}">
        <p14:creationId xmlns:p14="http://schemas.microsoft.com/office/powerpoint/2010/main" val="823242921"/>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2" name="Content Placeholder 7">
            <a:extLst>
              <a:ext uri="{FF2B5EF4-FFF2-40B4-BE49-F238E27FC236}">
                <a16:creationId xmlns:a16="http://schemas.microsoft.com/office/drawing/2014/main" id="{586EA38C-F6E7-6920-BB69-BF63AE87EF5A}"/>
              </a:ext>
            </a:extLst>
          </p:cNvPr>
          <p:cNvSpPr>
            <a:spLocks noGrp="1"/>
          </p:cNvSpPr>
          <p:nvPr>
            <p:ph sz="quarter" idx="14"/>
          </p:nvPr>
        </p:nvSpPr>
        <p:spPr>
          <a:xfrm>
            <a:off x="231775" y="1333500"/>
            <a:ext cx="10113963"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3" name="Text Placeholder 9">
            <a:extLst>
              <a:ext uri="{FF2B5EF4-FFF2-40B4-BE49-F238E27FC236}">
                <a16:creationId xmlns:a16="http://schemas.microsoft.com/office/drawing/2014/main" id="{D27276B6-B7A9-8375-07A4-B3BEA2EE1DA0}"/>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27794730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Content Placeholder 7">
            <a:extLst>
              <a:ext uri="{FF2B5EF4-FFF2-40B4-BE49-F238E27FC236}">
                <a16:creationId xmlns:a16="http://schemas.microsoft.com/office/drawing/2014/main" id="{E2250286-95D6-9C80-9D20-8C4C1DE341CC}"/>
              </a:ext>
            </a:extLst>
          </p:cNvPr>
          <p:cNvSpPr>
            <a:spLocks noGrp="1"/>
          </p:cNvSpPr>
          <p:nvPr>
            <p:ph sz="quarter" idx="15"/>
          </p:nvPr>
        </p:nvSpPr>
        <p:spPr>
          <a:xfrm>
            <a:off x="200452" y="1651129"/>
            <a:ext cx="5060524" cy="4762500"/>
          </a:xfrm>
          <a:prstGeom prst="rect">
            <a:avLst/>
          </a:prstGeom>
        </p:spPr>
        <p:txBody>
          <a:bodyPr lIns="0" tIns="0" rIns="0" bIns="0"/>
          <a:lstStyle>
            <a:lvl1pPr marL="228600" indent="-228600">
              <a:lnSpc>
                <a:spcPct val="100000"/>
              </a:lnSpc>
              <a:spcBef>
                <a:spcPts val="1000"/>
              </a:spcBef>
              <a:spcAft>
                <a:spcPts val="700"/>
              </a:spcAft>
              <a:buSzPct val="75000"/>
              <a:buFontTx/>
              <a:buBlip>
                <a:blip>
                  <a:extLst>
                    <a:ext uri="{96DAC541-7B7A-43D3-8B79-37D633B846F1}">
                      <asvg:svgBlip xmlns:asvg="http://schemas.microsoft.com/office/drawing/2016/SVG/main" r:embed="rId2"/>
                    </a:ext>
                  </a:extLst>
                </a:blip>
              </a:buBlip>
              <a:defRPr/>
            </a:lvl1pPr>
            <a:lvl3pPr>
              <a:lnSpc>
                <a:spcPct val="100000"/>
              </a:lnSpc>
              <a:spcBef>
                <a:spcPts val="1000"/>
              </a:spcBef>
              <a:spcAft>
                <a:spcPts val="700"/>
              </a:spcAft>
              <a:buFont typeface="Arial" panose="020B0604020202020204" pitchFamily="34" charset="0"/>
              <a:buChar char="•"/>
              <a:defRPr sz="2200"/>
            </a:lvl3pPr>
            <a:lvl4pPr>
              <a:lnSpc>
                <a:spcPct val="100000"/>
              </a:lnSpc>
              <a:spcBef>
                <a:spcPts val="1000"/>
              </a:spcBef>
              <a:spcAft>
                <a:spcPts val="700"/>
              </a:spcAft>
              <a:buFont typeface="Calibri" panose="020F0502020204030204" pitchFamily="34" charset="0"/>
              <a:buChar char="─"/>
              <a:defRPr sz="2000"/>
            </a:lvl4pPr>
            <a:lvl5pPr>
              <a:lnSpc>
                <a:spcPct val="100000"/>
              </a:lnSpc>
              <a:spcBef>
                <a:spcPts val="1000"/>
              </a:spcBef>
              <a:spcAft>
                <a:spcPts val="700"/>
              </a:spcAft>
              <a:buFont typeface="Arial" panose="020B0604020202020204" pitchFamily="34" charset="0"/>
              <a:buChar char="•"/>
              <a:defRPr sz="1800"/>
            </a:lvl5pPr>
          </a:lstStyle>
          <a:p>
            <a:pPr lvl="0"/>
            <a:r>
              <a:rPr lang="en-US"/>
              <a:t>Click to edit Master text styles</a:t>
            </a:r>
          </a:p>
          <a:p>
            <a:pPr lvl="2"/>
            <a:r>
              <a:rPr lang="en-US"/>
              <a:t>Second level</a:t>
            </a:r>
          </a:p>
          <a:p>
            <a:pPr lvl="3"/>
            <a:r>
              <a:rPr lang="en-US"/>
              <a:t>Third level</a:t>
            </a:r>
          </a:p>
          <a:p>
            <a:pPr lvl="4"/>
            <a:r>
              <a:rPr lang="en-US"/>
              <a:t>Fourth level</a:t>
            </a:r>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1006"/>
            <a:ext cx="10215665"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
        <p:nvSpPr>
          <p:cNvPr id="3" name="Text Placeholder 9">
            <a:extLst>
              <a:ext uri="{FF2B5EF4-FFF2-40B4-BE49-F238E27FC236}">
                <a16:creationId xmlns:a16="http://schemas.microsoft.com/office/drawing/2014/main" id="{6F4AEEB7-5169-2113-8064-38FFB83F44AB}"/>
              </a:ext>
            </a:extLst>
          </p:cNvPr>
          <p:cNvSpPr>
            <a:spLocks noGrp="1"/>
          </p:cNvSpPr>
          <p:nvPr>
            <p:ph type="body" sz="quarter" idx="13" hasCustomPrompt="1"/>
          </p:nvPr>
        </p:nvSpPr>
        <p:spPr>
          <a:xfrm>
            <a:off x="212725" y="198178"/>
            <a:ext cx="1806319"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a:t>Let’s Vote!</a:t>
            </a:r>
          </a:p>
        </p:txBody>
      </p:sp>
    </p:spTree>
    <p:extLst>
      <p:ext uri="{BB962C8B-B14F-4D97-AF65-F5344CB8AC3E}">
        <p14:creationId xmlns:p14="http://schemas.microsoft.com/office/powerpoint/2010/main" val="3368954344"/>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1006"/>
            <a:ext cx="10203103" cy="502445"/>
          </a:xfrm>
          <a:prstGeom prst="rect">
            <a:avLst/>
          </a:prstGeom>
        </p:spPr>
        <p:txBody>
          <a:bodyPr/>
          <a:lstStyle>
            <a:lvl1pPr>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stStyle>
          <a:p>
            <a:r>
              <a:rPr lang="en-US"/>
              <a:t>Click to edit Master title style</a:t>
            </a:r>
          </a:p>
        </p:txBody>
      </p:sp>
    </p:spTree>
    <p:extLst>
      <p:ext uri="{BB962C8B-B14F-4D97-AF65-F5344CB8AC3E}">
        <p14:creationId xmlns:p14="http://schemas.microsoft.com/office/powerpoint/2010/main" val="1790525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14021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1750594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09083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21" Type="http://schemas.openxmlformats.org/officeDocument/2006/relationships/image" Target="../media/image3.svg"/><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image" Target="../media/image2.sv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image" Target="../media/image2.svg"/><Relationship Id="rId5" Type="http://schemas.openxmlformats.org/officeDocument/2006/relationships/slideLayout" Target="../slideLayouts/slideLayout25.xml"/><Relationship Id="rId10" Type="http://schemas.openxmlformats.org/officeDocument/2006/relationships/image" Target="../media/image1.svg"/><Relationship Id="rId4" Type="http://schemas.openxmlformats.org/officeDocument/2006/relationships/slideLayout" Target="../slideLayouts/slideLayout24.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9999903"/>
      </p:ext>
    </p:extLst>
  </p:cSld>
  <p:clrMap bg1="lt1" tx1="dk1" bg2="lt2" tx2="dk2" accent1="accent1" accent2="accent2" accent3="accent3" accent4="accent4" accent5="accent5" accent6="accent6" hlink="hlink" folHlink="folHlink"/>
  <p:sldLayoutIdLst>
    <p:sldLayoutId id="2147484768" r:id="rId1"/>
    <p:sldLayoutId id="2147484769" r:id="rId2"/>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1006"/>
            <a:ext cx="11740260" cy="502445"/>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a:t>Click to edit Master text styles</a:t>
            </a:r>
          </a:p>
          <a:p>
            <a:pPr lvl="2"/>
            <a:r>
              <a:rPr lang="en-US"/>
              <a:t>Second level</a:t>
            </a:r>
          </a:p>
          <a:p>
            <a:pPr lvl="3"/>
            <a:r>
              <a:rPr lang="en-US"/>
              <a:t>Third level</a:t>
            </a:r>
          </a:p>
          <a:p>
            <a:pPr lvl="4"/>
            <a:r>
              <a:rPr lang="en-US"/>
              <a:t>Fourth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5" name="Rectangle 4">
            <a:extLst>
              <a:ext uri="{FF2B5EF4-FFF2-40B4-BE49-F238E27FC236}">
                <a16:creationId xmlns:a16="http://schemas.microsoft.com/office/drawing/2014/main" id="{02D0099E-5181-2A9E-A088-7B53BC8708D4}"/>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b="0" dirty="0">
                <a:latin typeface="+mn-lt"/>
              </a:rPr>
              <a:t>Slide credit: </a:t>
            </a:r>
            <a:r>
              <a:rPr lang="en-US" altLang="en-US" sz="800" b="0" kern="1200" dirty="0">
                <a:solidFill>
                  <a:schemeClr val="accent1"/>
                </a:solidFill>
                <a:latin typeface="+mn-lt"/>
                <a:ea typeface="+mn-ea"/>
                <a:cs typeface="+mn-cs"/>
              </a:rPr>
              <a:t>deceraclinical.com/education</a:t>
            </a:r>
          </a:p>
        </p:txBody>
      </p:sp>
      <p:pic>
        <p:nvPicPr>
          <p:cNvPr id="6" name="Graphic 5">
            <a:extLst>
              <a:ext uri="{FF2B5EF4-FFF2-40B4-BE49-F238E27FC236}">
                <a16:creationId xmlns:a16="http://schemas.microsoft.com/office/drawing/2014/main" id="{5C9AB008-F542-E04B-B6F6-D59B1AA34169}"/>
              </a:ext>
            </a:extLst>
          </p:cNvPr>
          <p:cNvPicPr>
            <a:picLocks noChangeAspect="1"/>
          </p:cNvPicPr>
          <p:nvPr userDrawn="1"/>
        </p:nvPicPr>
        <p:blipFill>
          <a:blip>
            <a:extLst>
              <a:ext uri="{96DAC541-7B7A-43D3-8B79-37D633B846F1}">
                <asvg:svgBlip xmlns:asvg="http://schemas.microsoft.com/office/drawing/2016/SVG/main" r:embed="rId20"/>
              </a:ext>
            </a:extLst>
          </a:blip>
          <a:stretch>
            <a:fillRect/>
          </a:stretch>
        </p:blipFill>
        <p:spPr>
          <a:xfrm>
            <a:off x="228282" y="6350030"/>
            <a:ext cx="2436813" cy="275745"/>
          </a:xfrm>
          <a:prstGeom prst="rect">
            <a:avLst/>
          </a:prstGeom>
        </p:spPr>
      </p:pic>
    </p:spTree>
    <p:extLst>
      <p:ext uri="{BB962C8B-B14F-4D97-AF65-F5344CB8AC3E}">
        <p14:creationId xmlns:p14="http://schemas.microsoft.com/office/powerpoint/2010/main" val="1063903240"/>
      </p:ext>
    </p:extLst>
  </p:cSld>
  <p:clrMap bg1="lt1" tx1="dk1" bg2="lt2" tx2="dk2" accent1="accent1" accent2="accent2" accent3="accent3" accent4="accent4" accent5="accent5" accent6="accent6" hlink="hlink" folHlink="folHlink"/>
  <p:sldLayoutIdLst>
    <p:sldLayoutId id="2147484780" r:id="rId1"/>
    <p:sldLayoutId id="2147484781" r:id="rId2"/>
    <p:sldLayoutId id="2147484782" r:id="rId3"/>
    <p:sldLayoutId id="2147484783" r:id="rId4"/>
    <p:sldLayoutId id="2147484784" r:id="rId5"/>
    <p:sldLayoutId id="2147484785" r:id="rId6"/>
    <p:sldLayoutId id="2147484786" r:id="rId7"/>
    <p:sldLayoutId id="2147484787" r:id="rId8"/>
    <p:sldLayoutId id="2147484788" r:id="rId9"/>
    <p:sldLayoutId id="2147484789" r:id="rId10"/>
    <p:sldLayoutId id="2147484790" r:id="rId11"/>
    <p:sldLayoutId id="2147484791" r:id="rId12"/>
    <p:sldLayoutId id="2147484792" r:id="rId13"/>
    <p:sldLayoutId id="2147484793" r:id="rId14"/>
    <p:sldLayoutId id="2147484794" r:id="rId15"/>
    <p:sldLayoutId id="2147484795" r:id="rId16"/>
    <p:sldLayoutId id="2147484805" r:id="rId17"/>
    <p:sldLayoutId id="2147484806" r:id="rId18"/>
  </p:sldLayoutIdLst>
  <p:hf hdr="0" ftr="0" dt="0"/>
  <p:txStyles>
    <p:titleStyle>
      <a:lvl1pPr algn="l" defTabSz="914400" rtl="0" eaLnBrk="1" latinLnBrk="0" hangingPunct="1">
        <a:lnSpc>
          <a:spcPct val="110000"/>
        </a:lnSpc>
        <a:spcBef>
          <a:spcPts val="0"/>
        </a:spcBef>
        <a:buNone/>
        <a:defRPr lang="en-US" sz="3200" b="1" i="0" kern="1200" spc="0" baseline="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21"/>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1006"/>
            <a:ext cx="10115420" cy="502445"/>
          </a:xfrm>
          <a:prstGeom prst="rect">
            <a:avLst/>
          </a:prstGeom>
        </p:spPr>
        <p:txBody>
          <a:bodyPr vert="horz" wrap="square" lIns="0" tIns="0" rIns="0" bIns="0" rtlCol="0" anchor="ctr" anchorCtr="0">
            <a:spAutoFit/>
          </a:bodyPr>
          <a:lstStyle/>
          <a:p>
            <a:r>
              <a:rPr lang="en-US"/>
              <a:t>Click to edit Master title style</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a:extLst>
              <a:ext uri="{96DAC541-7B7A-43D3-8B79-37D633B846F1}">
                <asvg:svgBlip xmlns:asvg="http://schemas.microsoft.com/office/drawing/2016/SVG/main" r:embed="rId10"/>
              </a:ext>
            </a:extLst>
          </a:blip>
          <a:stretch>
            <a:fillRect/>
          </a:stretch>
        </p:blipFill>
        <p:spPr>
          <a:xfrm>
            <a:off x="10449868" y="286980"/>
            <a:ext cx="1511051" cy="6035264"/>
          </a:xfrm>
          <a:prstGeom prst="rect">
            <a:avLst/>
          </a:prstGeom>
        </p:spPr>
      </p:pic>
      <p:sp>
        <p:nvSpPr>
          <p:cNvPr id="5" name="Rectangle 4">
            <a:extLst>
              <a:ext uri="{FF2B5EF4-FFF2-40B4-BE49-F238E27FC236}">
                <a16:creationId xmlns:a16="http://schemas.microsoft.com/office/drawing/2014/main" id="{7DB895DD-6C89-D3F3-94A3-1F9F82B60418}"/>
              </a:ext>
            </a:extLst>
          </p:cNvPr>
          <p:cNvSpPr>
            <a:spLocks noChangeArrowheads="1"/>
          </p:cNvSpPr>
          <p:nvPr userDrawn="1"/>
        </p:nvSpPr>
        <p:spPr bwMode="auto">
          <a:xfrm>
            <a:off x="9824582" y="6419545"/>
            <a:ext cx="1802096" cy="215444"/>
          </a:xfrm>
          <a:prstGeom prst="rect">
            <a:avLst/>
          </a:prstGeom>
        </p:spPr>
        <p:txBody>
          <a:bodyPr vert="horz" lIns="0" tIns="0" rIns="0" bIns="0" rtlCol="0" anchor="ctr">
            <a:noAutofit/>
          </a:bodyPr>
          <a:lstStyle/>
          <a:p>
            <a:pPr lvl="0" algn="r"/>
            <a:r>
              <a:rPr lang="en-US" altLang="en-US" sz="800" b="0" dirty="0">
                <a:latin typeface="+mn-lt"/>
              </a:rPr>
              <a:t>Slide credit: </a:t>
            </a:r>
            <a:r>
              <a:rPr lang="en-US" altLang="en-US" sz="800" b="0" kern="1200" dirty="0">
                <a:solidFill>
                  <a:schemeClr val="accent1"/>
                </a:solidFill>
                <a:latin typeface="+mn-lt"/>
                <a:ea typeface="+mn-ea"/>
                <a:cs typeface="+mn-cs"/>
              </a:rPr>
              <a:t>deceraclinical.com/education</a:t>
            </a:r>
          </a:p>
        </p:txBody>
      </p:sp>
      <p:sp>
        <p:nvSpPr>
          <p:cNvPr id="4" name="Slide Number Placeholder 4">
            <a:extLst>
              <a:ext uri="{FF2B5EF4-FFF2-40B4-BE49-F238E27FC236}">
                <a16:creationId xmlns:a16="http://schemas.microsoft.com/office/drawing/2014/main" id="{20B51908-9CB0-1B97-9B1A-F7D5F79DEBD0}"/>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3" name="Graphic 2">
            <a:extLst>
              <a:ext uri="{FF2B5EF4-FFF2-40B4-BE49-F238E27FC236}">
                <a16:creationId xmlns:a16="http://schemas.microsoft.com/office/drawing/2014/main" id="{8B6253BB-1825-8CF5-CCFB-6DD2B9681CF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228282" y="6350030"/>
            <a:ext cx="2436813" cy="275745"/>
          </a:xfrm>
          <a:prstGeom prst="rect">
            <a:avLst/>
          </a:prstGeom>
        </p:spPr>
      </p:pic>
    </p:spTree>
    <p:extLst>
      <p:ext uri="{BB962C8B-B14F-4D97-AF65-F5344CB8AC3E}">
        <p14:creationId xmlns:p14="http://schemas.microsoft.com/office/powerpoint/2010/main" val="2966261415"/>
      </p:ext>
    </p:extLst>
  </p:cSld>
  <p:clrMap bg1="lt1" tx1="dk1" bg2="lt2" tx2="dk2" accent1="accent1" accent2="accent2" accent3="accent3" accent4="accent4" accent5="accent5" accent6="accent6" hlink="hlink" folHlink="folHlink"/>
  <p:sldLayoutIdLst>
    <p:sldLayoutId id="2147484797" r:id="rId1"/>
    <p:sldLayoutId id="2147484798" r:id="rId2"/>
    <p:sldLayoutId id="2147484799" r:id="rId3"/>
    <p:sldLayoutId id="2147484800" r:id="rId4"/>
    <p:sldLayoutId id="2147484801" r:id="rId5"/>
    <p:sldLayoutId id="2147484802" r:id="rId6"/>
    <p:sldLayoutId id="2147484803" r:id="rId7"/>
    <p:sldLayoutId id="2147484804" r:id="rId8"/>
  </p:sldLayoutIdLst>
  <p:hf hdr="0" ftr="0" dt="0"/>
  <p:txStyles>
    <p:titleStyle>
      <a:lvl1pPr algn="l" defTabSz="914400" rtl="0" eaLnBrk="1" latinLnBrk="0" hangingPunct="1">
        <a:lnSpc>
          <a:spcPct val="110000"/>
        </a:lnSpc>
        <a:spcBef>
          <a:spcPts val="0"/>
        </a:spcBef>
        <a:buNone/>
        <a:defRPr lang="en-US" sz="3200" b="1" i="0" kern="1200" spc="0" baseline="0" dirty="0">
          <a:solidFill>
            <a:schemeClr val="tx1"/>
          </a:solidFill>
          <a:latin typeface="Times New Roman" panose="02020603050405020304" pitchFamily="18" charset="0"/>
          <a:ea typeface="+mj-ea"/>
          <a:cs typeface="Times New Roman" panose="02020603050405020304"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hyperlink" Target="https://deceraclinical.com/oncology" TargetMode="External"/><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hyperlink" Target="https://deceraclinical.com/chemoIOAE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808912" cy="2387600"/>
          </a:xfrm>
        </p:spPr>
        <p:txBody>
          <a:bodyPr>
            <a:noAutofit/>
          </a:bodyPr>
          <a:lstStyle/>
          <a:p>
            <a:r>
              <a:rPr lang="en-US" altLang="en-US" sz="3200" dirty="0"/>
              <a:t>Advancing Pharmacist Excellence in Solid Tumors: Essential Considerations for Expanding From IV to Subcutaneous Immune Checkpoint Inhibitors</a:t>
            </a:r>
            <a:endParaRPr lang="en-US" altLang="en-US" sz="3200" spc="0" dirty="0">
              <a:latin typeface="Times New Roman" panose="02020603050405020304" pitchFamily="18" charset="0"/>
              <a:cs typeface="Times New Roman" panose="02020603050405020304" pitchFamily="18" charset="0"/>
            </a:endParaRPr>
          </a:p>
        </p:txBody>
      </p:sp>
      <p:sp>
        <p:nvSpPr>
          <p:cNvPr id="4" name="Text Placeholder 5">
            <a:extLst>
              <a:ext uri="{FF2B5EF4-FFF2-40B4-BE49-F238E27FC236}">
                <a16:creationId xmlns:a16="http://schemas.microsoft.com/office/drawing/2014/main" id="{E79A66E1-B582-C175-E223-6B0655BD7385}"/>
              </a:ext>
            </a:extLst>
          </p:cNvPr>
          <p:cNvSpPr txBox="1">
            <a:spLocks/>
          </p:cNvSpPr>
          <p:nvPr/>
        </p:nvSpPr>
        <p:spPr>
          <a:xfrm>
            <a:off x="228600" y="6053328"/>
            <a:ext cx="5927725"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ProCE, LLC.</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Supported by an educational grant from Merck Sharp &amp; Dohme LLC.</a:t>
            </a: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a:xfrm>
            <a:off x="231079" y="531006"/>
            <a:ext cx="10115420" cy="502445"/>
          </a:xfrm>
        </p:spPr>
        <p:txBody>
          <a:bodyPr/>
          <a:lstStyle/>
          <a:p>
            <a:r>
              <a:rPr lang="en-US" altLang="en-US" sz="3200" spc="0" dirty="0">
                <a:latin typeface="Times New Roman" panose="02020603050405020304" pitchFamily="18" charset="0"/>
                <a:cs typeface="Times New Roman" panose="02020603050405020304" pitchFamily="18" charset="0"/>
              </a:rPr>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p>
          <a:p>
            <a:pPr marL="12700" algn="ctr">
              <a:spcBef>
                <a:spcPts val="1600"/>
              </a:spcBef>
              <a:buSzPts val="2400"/>
              <a:defRPr/>
            </a:pPr>
            <a:endParaRPr lang="en-US" sz="1600" b="0" dirty="0">
              <a:cs typeface="Calibri" panose="020F0502020204030204" pitchFamily="34" charset="0"/>
            </a:endParaRPr>
          </a:p>
          <a:p>
            <a:pPr marL="12700" algn="ctr">
              <a:spcBef>
                <a:spcPts val="1600"/>
              </a:spcBef>
              <a:buSzPts val="2400"/>
              <a:defRPr/>
            </a:pPr>
            <a:r>
              <a:rPr lang="en-US" sz="1600" b="0" dirty="0">
                <a:cs typeface="Calibri" panose="020F0502020204030204" pitchFamily="34" charset="0"/>
              </a:rPr>
              <a:t>Slide credit: </a:t>
            </a:r>
            <a:r>
              <a:rPr lang="en-US" sz="1600" dirty="0">
                <a:solidFill>
                  <a:schemeClr val="accent1"/>
                </a:solidFill>
                <a:cs typeface="Calibri" panose="020F0502020204030204" pitchFamily="34" charset="0"/>
              </a:rPr>
              <a:t>deceraclinical.com/education </a:t>
            </a:r>
            <a:endParaRPr lang="en-US" altLang="en-US" sz="2200" dirty="0"/>
          </a:p>
          <a:p>
            <a:pPr marL="12700">
              <a:spcBef>
                <a:spcPts val="1600"/>
              </a:spcBef>
              <a:buSzPts val="2400"/>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EC200-6DAF-3BB0-27AE-FCE25CF6A661}"/>
              </a:ext>
            </a:extLst>
          </p:cNvPr>
          <p:cNvSpPr>
            <a:spLocks noGrp="1"/>
          </p:cNvSpPr>
          <p:nvPr>
            <p:ph type="title"/>
          </p:nvPr>
        </p:nvSpPr>
        <p:spPr/>
        <p:txBody>
          <a:bodyPr/>
          <a:lstStyle/>
          <a:p>
            <a:r>
              <a:rPr lang="en-US" altLang="en-US" sz="3200" dirty="0">
                <a:latin typeface="Times New Roman" panose="02020603050405020304" pitchFamily="18" charset="0"/>
                <a:cs typeface="Times New Roman" panose="02020603050405020304" pitchFamily="18" charset="0"/>
              </a:rPr>
              <a:t>Faculty </a:t>
            </a:r>
            <a:endParaRPr lang="en-US" sz="32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4EB173A1-0246-5672-B769-894544F51936}"/>
              </a:ext>
            </a:extLst>
          </p:cNvPr>
          <p:cNvSpPr>
            <a:spLocks noGrp="1"/>
          </p:cNvSpPr>
          <p:nvPr>
            <p:ph sz="quarter" idx="13"/>
          </p:nvPr>
        </p:nvSpPr>
        <p:spPr>
          <a:xfrm>
            <a:off x="231776" y="1333500"/>
            <a:ext cx="5568950" cy="4762500"/>
          </a:xfrm>
        </p:spPr>
        <p:txBody>
          <a:bodyPr/>
          <a:lstStyle/>
          <a:p>
            <a:pPr marL="0" indent="0">
              <a:spcBef>
                <a:spcPts val="0"/>
              </a:spcBef>
              <a:spcAft>
                <a:spcPts val="0"/>
              </a:spcAft>
              <a:buNone/>
            </a:pPr>
            <a:r>
              <a:rPr lang="en-US" altLang="en-US" sz="2400" b="1" dirty="0">
                <a:solidFill>
                  <a:srgbClr val="E1471D"/>
                </a:solidFill>
              </a:rPr>
              <a:t>Shawna Kraft, PharmD, BCOP</a:t>
            </a:r>
            <a:br>
              <a:rPr lang="en-US" altLang="en-US" sz="2400" b="1" dirty="0">
                <a:solidFill>
                  <a:schemeClr val="accent3"/>
                </a:solidFill>
              </a:rPr>
            </a:br>
            <a:r>
              <a:rPr lang="en-US" sz="2000" dirty="0"/>
              <a:t>Clinical Pharmacist Specialist, Oncology</a:t>
            </a:r>
          </a:p>
          <a:p>
            <a:pPr marL="0" indent="0">
              <a:spcBef>
                <a:spcPts val="0"/>
              </a:spcBef>
              <a:spcAft>
                <a:spcPts val="0"/>
              </a:spcAft>
              <a:buNone/>
            </a:pPr>
            <a:r>
              <a:rPr lang="en-US" sz="2000" dirty="0"/>
              <a:t>Michigan Medicine, University of Michigan</a:t>
            </a:r>
          </a:p>
          <a:p>
            <a:pPr marL="0" indent="0">
              <a:spcBef>
                <a:spcPts val="0"/>
              </a:spcBef>
              <a:spcAft>
                <a:spcPts val="0"/>
              </a:spcAft>
              <a:buNone/>
            </a:pPr>
            <a:r>
              <a:rPr lang="en-US" sz="2000" dirty="0"/>
              <a:t>Clinical Associate Professor/University of Michigan College of Pharmacy</a:t>
            </a:r>
          </a:p>
          <a:p>
            <a:pPr marL="0" indent="0">
              <a:spcBef>
                <a:spcPts val="0"/>
              </a:spcBef>
              <a:spcAft>
                <a:spcPts val="0"/>
              </a:spcAft>
              <a:buNone/>
            </a:pPr>
            <a:r>
              <a:rPr lang="en-US" sz="2000" dirty="0"/>
              <a:t>Ann Arbor, Michigan</a:t>
            </a:r>
          </a:p>
        </p:txBody>
      </p:sp>
      <p:sp>
        <p:nvSpPr>
          <p:cNvPr id="7" name="Content Placeholder 6">
            <a:extLst>
              <a:ext uri="{FF2B5EF4-FFF2-40B4-BE49-F238E27FC236}">
                <a16:creationId xmlns:a16="http://schemas.microsoft.com/office/drawing/2014/main" id="{26447293-91DD-1EFC-DE27-906859CD51C3}"/>
              </a:ext>
            </a:extLst>
          </p:cNvPr>
          <p:cNvSpPr>
            <a:spLocks noGrp="1"/>
          </p:cNvSpPr>
          <p:nvPr>
            <p:ph idx="4294967295"/>
          </p:nvPr>
        </p:nvSpPr>
        <p:spPr>
          <a:xfrm>
            <a:off x="6000749" y="1277938"/>
            <a:ext cx="4476751" cy="4756150"/>
          </a:xfrm>
          <a:prstGeom prst="rect">
            <a:avLst/>
          </a:prstGeom>
        </p:spPr>
        <p:txBody>
          <a:bodyPr/>
          <a:lstStyle/>
          <a:p>
            <a:pPr marL="0" indent="0">
              <a:spcBef>
                <a:spcPts val="0"/>
              </a:spcBef>
              <a:spcAft>
                <a:spcPts val="0"/>
              </a:spcAft>
              <a:buNone/>
            </a:pPr>
            <a:r>
              <a:rPr lang="en-US" b="1" dirty="0">
                <a:solidFill>
                  <a:schemeClr val="accent1"/>
                </a:solidFill>
              </a:rPr>
              <a:t>Kelly Romo, PharmD, BCOP</a:t>
            </a:r>
          </a:p>
          <a:p>
            <a:pPr marL="0" indent="0">
              <a:spcBef>
                <a:spcPts val="0"/>
              </a:spcBef>
              <a:spcAft>
                <a:spcPts val="0"/>
              </a:spcAft>
              <a:buNone/>
            </a:pPr>
            <a:r>
              <a:rPr lang="en-US" sz="2000" dirty="0"/>
              <a:t>Manager, Oncology Medical Drug Management and Customer Initiatives</a:t>
            </a:r>
          </a:p>
          <a:p>
            <a:pPr marL="0" indent="0">
              <a:spcBef>
                <a:spcPts val="0"/>
              </a:spcBef>
              <a:spcAft>
                <a:spcPts val="0"/>
              </a:spcAft>
              <a:buNone/>
            </a:pPr>
            <a:r>
              <a:rPr lang="en-US" sz="2000" dirty="0"/>
              <a:t>Blue Cross Blue Shield Michigan</a:t>
            </a:r>
          </a:p>
          <a:p>
            <a:pPr marL="0" indent="0">
              <a:spcBef>
                <a:spcPts val="0"/>
              </a:spcBef>
              <a:spcAft>
                <a:spcPts val="0"/>
              </a:spcAft>
              <a:buNone/>
            </a:pPr>
            <a:r>
              <a:rPr lang="en-US" sz="2000" dirty="0"/>
              <a:t>Ann Arbor, Michigan</a:t>
            </a:r>
          </a:p>
          <a:p>
            <a:pPr marL="0" indent="0">
              <a:spcBef>
                <a:spcPts val="0"/>
              </a:spcBef>
              <a:spcAft>
                <a:spcPts val="0"/>
              </a:spcAft>
              <a:buNone/>
            </a:pPr>
            <a:endParaRPr lang="en-US" dirty="0"/>
          </a:p>
          <a:p>
            <a:pPr marL="0" indent="0">
              <a:spcBef>
                <a:spcPts val="0"/>
              </a:spcBef>
              <a:spcAft>
                <a:spcPts val="0"/>
              </a:spcAft>
              <a:buNone/>
            </a:pPr>
            <a:endParaRPr lang="en-US" dirty="0"/>
          </a:p>
        </p:txBody>
      </p:sp>
    </p:spTree>
    <p:extLst>
      <p:ext uri="{BB962C8B-B14F-4D97-AF65-F5344CB8AC3E}">
        <p14:creationId xmlns:p14="http://schemas.microsoft.com/office/powerpoint/2010/main" val="9300997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C3C50-6B58-DF33-1ABC-03CAF2F3F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B1850B-8A89-00C4-1F2F-414475631DC9}"/>
              </a:ext>
            </a:extLst>
          </p:cNvPr>
          <p:cNvSpPr>
            <a:spLocks noGrp="1"/>
          </p:cNvSpPr>
          <p:nvPr>
            <p:ph type="title"/>
          </p:nvPr>
        </p:nvSpPr>
        <p:spPr/>
        <p:txBody>
          <a:bodyPr/>
          <a:lstStyle/>
          <a:p>
            <a:r>
              <a:rPr lang="en-US" altLang="en-US" sz="3200" dirty="0">
                <a:latin typeface="Times New Roman" panose="02020603050405020304" pitchFamily="18" charset="0"/>
                <a:cs typeface="Times New Roman" panose="02020603050405020304" pitchFamily="18" charset="0"/>
              </a:rPr>
              <a:t>Disclosures </a:t>
            </a:r>
            <a:endParaRPr lang="en-US" sz="3200" dirty="0">
              <a:latin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C866DF12-831E-A2CD-1B20-C2CA0F125555}"/>
              </a:ext>
            </a:extLst>
          </p:cNvPr>
          <p:cNvSpPr>
            <a:spLocks noGrp="1"/>
          </p:cNvSpPr>
          <p:nvPr>
            <p:ph sz="quarter" idx="13"/>
          </p:nvPr>
        </p:nvSpPr>
        <p:spPr/>
        <p:txBody>
          <a:bodyPr/>
          <a:lstStyle/>
          <a:p>
            <a:pPr marL="0" indent="0">
              <a:buNone/>
            </a:pPr>
            <a:r>
              <a:rPr lang="en-US" dirty="0">
                <a:latin typeface="+mn-lt"/>
              </a:rPr>
              <a:t>The </a:t>
            </a:r>
            <a:r>
              <a:rPr lang="en-US" b="1" i="1" dirty="0">
                <a:latin typeface="+mn-lt"/>
              </a:rPr>
              <a:t>faculty</a:t>
            </a:r>
            <a:r>
              <a:rPr lang="en-US" dirty="0">
                <a:latin typeface="+mn-lt"/>
              </a:rPr>
              <a:t> reported the following relevant financial relationships or relationships to products or devices they have with ineligible companies related to the content of this educational activity:</a:t>
            </a:r>
          </a:p>
          <a:p>
            <a:pPr marL="0" indent="0">
              <a:buNone/>
            </a:pPr>
            <a:r>
              <a:rPr lang="en-US" altLang="en-US" b="1" dirty="0">
                <a:solidFill>
                  <a:srgbClr val="E1471D"/>
                </a:solidFill>
                <a:latin typeface="+mn-lt"/>
              </a:rPr>
              <a:t>Shawna Kraft, PharmD, BCOP, </a:t>
            </a:r>
            <a:r>
              <a:rPr lang="en-US" altLang="en-US" dirty="0">
                <a:solidFill>
                  <a:srgbClr val="181818"/>
                </a:solidFill>
                <a:latin typeface="+mn-lt"/>
              </a:rPr>
              <a:t>has no relevant financial relationships to disclose.</a:t>
            </a:r>
          </a:p>
          <a:p>
            <a:pPr marL="0" indent="0">
              <a:buNone/>
            </a:pPr>
            <a:r>
              <a:rPr lang="en-US" altLang="en-US" b="1" dirty="0">
                <a:solidFill>
                  <a:srgbClr val="E1471D"/>
                </a:solidFill>
                <a:latin typeface="+mn-lt"/>
              </a:rPr>
              <a:t>Kelly Romo, PharmD, BCOP: </a:t>
            </a:r>
            <a:r>
              <a:rPr lang="en-US" i="1" dirty="0">
                <a:latin typeface="+mn-lt"/>
              </a:rPr>
              <a:t>consultant/advisor/speaker: </a:t>
            </a:r>
            <a:r>
              <a:rPr lang="en-US" dirty="0">
                <a:latin typeface="+mn-lt"/>
              </a:rPr>
              <a:t>Lilly, Pfizer, Sanofi.</a:t>
            </a:r>
            <a:endParaRPr lang="en-US" dirty="0">
              <a:solidFill>
                <a:srgbClr val="181818"/>
              </a:solidFill>
              <a:latin typeface="+mn-lt"/>
            </a:endParaRPr>
          </a:p>
        </p:txBody>
      </p:sp>
    </p:spTree>
    <p:extLst>
      <p:ext uri="{BB962C8B-B14F-4D97-AF65-F5344CB8AC3E}">
        <p14:creationId xmlns:p14="http://schemas.microsoft.com/office/powerpoint/2010/main" val="2536705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DB22-4DE1-F1BB-232B-150D68104D55}"/>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5E61162D-2F4B-E6EF-95CE-CE642C4E516E}"/>
              </a:ext>
            </a:extLst>
          </p:cNvPr>
          <p:cNvSpPr>
            <a:spLocks noGrp="1"/>
          </p:cNvSpPr>
          <p:nvPr>
            <p:ph sz="quarter" idx="13"/>
          </p:nvPr>
        </p:nvSpPr>
        <p:spPr/>
        <p:txBody>
          <a:bodyPr/>
          <a:lstStyle/>
          <a:p>
            <a:pPr lvl="0"/>
            <a:r>
              <a:rPr lang="en-US" sz="2400" b="1" dirty="0"/>
              <a:t>Analyze </a:t>
            </a:r>
            <a:r>
              <a:rPr lang="en-US" sz="2400" dirty="0"/>
              <a:t>the pharmacy practice implications of current and emerging data on subcutaneous ICIs for cancer treatment</a:t>
            </a:r>
          </a:p>
          <a:p>
            <a:pPr lvl="0"/>
            <a:r>
              <a:rPr lang="en-US" sz="2400" b="1" dirty="0"/>
              <a:t>Integrate</a:t>
            </a:r>
            <a:r>
              <a:rPr lang="en-US" sz="2400" dirty="0"/>
              <a:t> comprehensive knowledge of SC ICI therapies into pharmacy practice, focusing on preparation and administration technique, safety monitoring and management of drug-related complications, and coordination of complex regimens to optimize patient-centered care</a:t>
            </a:r>
          </a:p>
          <a:p>
            <a:pPr lvl="0"/>
            <a:r>
              <a:rPr lang="en-US" sz="2400" b="1" dirty="0"/>
              <a:t>Build </a:t>
            </a:r>
            <a:r>
              <a:rPr lang="en-US" sz="2400" dirty="0"/>
              <a:t>skills to effectively counsel patients and caregivers on expectations for subcutaneous ICI therapy, including administration, efficacy, and monitoring and management of treatment-related toxicities</a:t>
            </a:r>
          </a:p>
        </p:txBody>
      </p:sp>
    </p:spTree>
    <p:extLst>
      <p:ext uri="{BB962C8B-B14F-4D97-AF65-F5344CB8AC3E}">
        <p14:creationId xmlns:p14="http://schemas.microsoft.com/office/powerpoint/2010/main" val="2839867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a:extLst>
              <a:ext uri="{FF2B5EF4-FFF2-40B4-BE49-F238E27FC236}">
                <a16:creationId xmlns:a16="http://schemas.microsoft.com/office/drawing/2014/main" id="{67970A3E-CAAC-4220-8DA6-611A0CD201C9}"/>
              </a:ext>
            </a:extLst>
          </p:cNvPr>
          <p:cNvSpPr>
            <a:spLocks noGrp="1"/>
          </p:cNvSpPr>
          <p:nvPr>
            <p:ph type="title"/>
          </p:nvPr>
        </p:nvSpPr>
        <p:spPr/>
        <p:txBody>
          <a:bodyPr wrap="square">
            <a:spAutoFit/>
          </a:bodyPr>
          <a:lstStyle/>
          <a:p>
            <a:r>
              <a:rPr lang="en-US" altLang="en-US" dirty="0"/>
              <a:t>Overview, Rationale, and Practical Considerations for SC vs IV ICIs Across Tumor Types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3461C-BDB5-99CD-9B1F-F9EA5F596987}"/>
            </a:ext>
          </a:extLst>
        </p:cNvPr>
        <p:cNvGrpSpPr/>
        <p:nvPr/>
      </p:nvGrpSpPr>
      <p:grpSpPr>
        <a:xfrm>
          <a:off x="0" y="0"/>
          <a:ext cx="0" cy="0"/>
          <a:chOff x="0" y="0"/>
          <a:chExt cx="0" cy="0"/>
        </a:xfrm>
      </p:grpSpPr>
      <p:sp>
        <p:nvSpPr>
          <p:cNvPr id="29" name="Freeform 1">
            <a:extLst>
              <a:ext uri="{FF2B5EF4-FFF2-40B4-BE49-F238E27FC236}">
                <a16:creationId xmlns:a16="http://schemas.microsoft.com/office/drawing/2014/main" id="{8BCFED5F-D309-8236-9171-582248689B2D}"/>
              </a:ext>
            </a:extLst>
          </p:cNvPr>
          <p:cNvSpPr>
            <a:spLocks noChangeArrowheads="1"/>
          </p:cNvSpPr>
          <p:nvPr/>
        </p:nvSpPr>
        <p:spPr bwMode="auto">
          <a:xfrm>
            <a:off x="2146691" y="4923595"/>
            <a:ext cx="8029058" cy="1074712"/>
          </a:xfrm>
          <a:custGeom>
            <a:avLst/>
            <a:gdLst>
              <a:gd name="T0" fmla="*/ 16819 w 17920"/>
              <a:gd name="T1" fmla="*/ 2199 h 2200"/>
              <a:gd name="T2" fmla="*/ 1100 w 17920"/>
              <a:gd name="T3" fmla="*/ 2199 h 2200"/>
              <a:gd name="T4" fmla="*/ 1100 w 17920"/>
              <a:gd name="T5" fmla="*/ 2199 h 2200"/>
              <a:gd name="T6" fmla="*/ 0 w 17920"/>
              <a:gd name="T7" fmla="*/ 1100 h 2200"/>
              <a:gd name="T8" fmla="*/ 0 w 17920"/>
              <a:gd name="T9" fmla="*/ 1100 h 2200"/>
              <a:gd name="T10" fmla="*/ 1100 w 17920"/>
              <a:gd name="T11" fmla="*/ 0 h 2200"/>
              <a:gd name="T12" fmla="*/ 16819 w 17920"/>
              <a:gd name="T13" fmla="*/ 0 h 2200"/>
              <a:gd name="T14" fmla="*/ 16819 w 17920"/>
              <a:gd name="T15" fmla="*/ 0 h 2200"/>
              <a:gd name="T16" fmla="*/ 17919 w 17920"/>
              <a:gd name="T17" fmla="*/ 1100 h 2200"/>
              <a:gd name="T18" fmla="*/ 17919 w 17920"/>
              <a:gd name="T19" fmla="*/ 1100 h 2200"/>
              <a:gd name="T20" fmla="*/ 16819 w 17920"/>
              <a:gd name="T21" fmla="*/ 2199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200">
                <a:moveTo>
                  <a:pt x="16819" y="2199"/>
                </a:moveTo>
                <a:lnTo>
                  <a:pt x="1100" y="2199"/>
                </a:lnTo>
                <a:lnTo>
                  <a:pt x="1100" y="2199"/>
                </a:lnTo>
                <a:cubicBezTo>
                  <a:pt x="493" y="2199"/>
                  <a:pt x="0" y="1707"/>
                  <a:pt x="0" y="1100"/>
                </a:cubicBezTo>
                <a:lnTo>
                  <a:pt x="0" y="1100"/>
                </a:lnTo>
                <a:cubicBezTo>
                  <a:pt x="0" y="493"/>
                  <a:pt x="493" y="0"/>
                  <a:pt x="1100" y="0"/>
                </a:cubicBezTo>
                <a:lnTo>
                  <a:pt x="16819" y="0"/>
                </a:lnTo>
                <a:lnTo>
                  <a:pt x="16819" y="0"/>
                </a:lnTo>
                <a:cubicBezTo>
                  <a:pt x="17426" y="0"/>
                  <a:pt x="17919" y="493"/>
                  <a:pt x="17919" y="1100"/>
                </a:cubicBezTo>
                <a:lnTo>
                  <a:pt x="17919" y="1100"/>
                </a:lnTo>
                <a:cubicBezTo>
                  <a:pt x="17919" y="1707"/>
                  <a:pt x="17426" y="2199"/>
                  <a:pt x="16819" y="2199"/>
                </a:cubicBezTo>
              </a:path>
            </a:pathLst>
          </a:custGeom>
          <a:solidFill>
            <a:schemeClr val="accent2"/>
          </a:solidFill>
          <a:ln>
            <a:noFill/>
          </a:ln>
          <a:effectLst/>
        </p:spPr>
        <p:txBody>
          <a:bodyPr wrap="none"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737572"/>
              </a:solidFill>
              <a:effectLst/>
              <a:uLnTx/>
              <a:uFillTx/>
              <a:latin typeface="Poppins" panose="00000500000000000000" pitchFamily="2" charset="0"/>
              <a:ea typeface="+mn-ea"/>
              <a:cs typeface="Poppins" panose="00000500000000000000" pitchFamily="2" charset="0"/>
            </a:endParaRPr>
          </a:p>
        </p:txBody>
      </p:sp>
      <p:sp>
        <p:nvSpPr>
          <p:cNvPr id="30" name="Freeform 3">
            <a:extLst>
              <a:ext uri="{FF2B5EF4-FFF2-40B4-BE49-F238E27FC236}">
                <a16:creationId xmlns:a16="http://schemas.microsoft.com/office/drawing/2014/main" id="{D1ACF43F-9DA6-AB96-6ED7-6D65345F8F8E}"/>
              </a:ext>
            </a:extLst>
          </p:cNvPr>
          <p:cNvSpPr>
            <a:spLocks noChangeArrowheads="1"/>
          </p:cNvSpPr>
          <p:nvPr/>
        </p:nvSpPr>
        <p:spPr bwMode="auto">
          <a:xfrm>
            <a:off x="2146691" y="3848884"/>
            <a:ext cx="8029058" cy="1074711"/>
          </a:xfrm>
          <a:custGeom>
            <a:avLst/>
            <a:gdLst>
              <a:gd name="T0" fmla="*/ 16819 w 17920"/>
              <a:gd name="T1" fmla="*/ 2198 h 2199"/>
              <a:gd name="T2" fmla="*/ 1100 w 17920"/>
              <a:gd name="T3" fmla="*/ 2198 h 2199"/>
              <a:gd name="T4" fmla="*/ 1100 w 17920"/>
              <a:gd name="T5" fmla="*/ 2198 h 2199"/>
              <a:gd name="T6" fmla="*/ 0 w 17920"/>
              <a:gd name="T7" fmla="*/ 1099 h 2199"/>
              <a:gd name="T8" fmla="*/ 0 w 17920"/>
              <a:gd name="T9" fmla="*/ 1099 h 2199"/>
              <a:gd name="T10" fmla="*/ 1100 w 17920"/>
              <a:gd name="T11" fmla="*/ 0 h 2199"/>
              <a:gd name="T12" fmla="*/ 16819 w 17920"/>
              <a:gd name="T13" fmla="*/ 0 h 2199"/>
              <a:gd name="T14" fmla="*/ 16819 w 17920"/>
              <a:gd name="T15" fmla="*/ 0 h 2199"/>
              <a:gd name="T16" fmla="*/ 17919 w 17920"/>
              <a:gd name="T17" fmla="*/ 1099 h 2199"/>
              <a:gd name="T18" fmla="*/ 17919 w 17920"/>
              <a:gd name="T19" fmla="*/ 1099 h 2199"/>
              <a:gd name="T20" fmla="*/ 16819 w 17920"/>
              <a:gd name="T21" fmla="*/ 2198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199">
                <a:moveTo>
                  <a:pt x="16819" y="2198"/>
                </a:moveTo>
                <a:lnTo>
                  <a:pt x="1100" y="2198"/>
                </a:lnTo>
                <a:lnTo>
                  <a:pt x="1100" y="2198"/>
                </a:lnTo>
                <a:cubicBezTo>
                  <a:pt x="493" y="2198"/>
                  <a:pt x="0" y="1706"/>
                  <a:pt x="0" y="1099"/>
                </a:cubicBezTo>
                <a:lnTo>
                  <a:pt x="0" y="1099"/>
                </a:lnTo>
                <a:cubicBezTo>
                  <a:pt x="0" y="492"/>
                  <a:pt x="493" y="0"/>
                  <a:pt x="1100" y="0"/>
                </a:cubicBezTo>
                <a:lnTo>
                  <a:pt x="16819" y="0"/>
                </a:lnTo>
                <a:lnTo>
                  <a:pt x="16819" y="0"/>
                </a:lnTo>
                <a:cubicBezTo>
                  <a:pt x="17426" y="0"/>
                  <a:pt x="17919" y="492"/>
                  <a:pt x="17919" y="1099"/>
                </a:cubicBezTo>
                <a:lnTo>
                  <a:pt x="17919" y="1099"/>
                </a:lnTo>
                <a:cubicBezTo>
                  <a:pt x="17919" y="1706"/>
                  <a:pt x="17426" y="2198"/>
                  <a:pt x="16819" y="2198"/>
                </a:cubicBezTo>
              </a:path>
            </a:pathLst>
          </a:custGeom>
          <a:solidFill>
            <a:schemeClr val="accent3"/>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737572"/>
              </a:solidFill>
              <a:effectLst/>
              <a:uLnTx/>
              <a:uFillTx/>
              <a:latin typeface="Poppins" panose="00000500000000000000" pitchFamily="2" charset="0"/>
              <a:ea typeface="+mn-ea"/>
              <a:cs typeface="Poppins" panose="00000500000000000000" pitchFamily="2" charset="0"/>
            </a:endParaRPr>
          </a:p>
        </p:txBody>
      </p:sp>
      <p:sp>
        <p:nvSpPr>
          <p:cNvPr id="31" name="Freeform 5">
            <a:extLst>
              <a:ext uri="{FF2B5EF4-FFF2-40B4-BE49-F238E27FC236}">
                <a16:creationId xmlns:a16="http://schemas.microsoft.com/office/drawing/2014/main" id="{FC086F3F-D98F-755A-9C0D-52F7240721F0}"/>
              </a:ext>
            </a:extLst>
          </p:cNvPr>
          <p:cNvSpPr>
            <a:spLocks noChangeArrowheads="1"/>
          </p:cNvSpPr>
          <p:nvPr/>
        </p:nvSpPr>
        <p:spPr bwMode="auto">
          <a:xfrm>
            <a:off x="2146691" y="2776326"/>
            <a:ext cx="8029058" cy="1074711"/>
          </a:xfrm>
          <a:custGeom>
            <a:avLst/>
            <a:gdLst>
              <a:gd name="T0" fmla="*/ 16819 w 17920"/>
              <a:gd name="T1" fmla="*/ 2199 h 2200"/>
              <a:gd name="T2" fmla="*/ 1100 w 17920"/>
              <a:gd name="T3" fmla="*/ 2199 h 2200"/>
              <a:gd name="T4" fmla="*/ 1100 w 17920"/>
              <a:gd name="T5" fmla="*/ 2199 h 2200"/>
              <a:gd name="T6" fmla="*/ 0 w 17920"/>
              <a:gd name="T7" fmla="*/ 1100 h 2200"/>
              <a:gd name="T8" fmla="*/ 0 w 17920"/>
              <a:gd name="T9" fmla="*/ 1100 h 2200"/>
              <a:gd name="T10" fmla="*/ 1100 w 17920"/>
              <a:gd name="T11" fmla="*/ 0 h 2200"/>
              <a:gd name="T12" fmla="*/ 16819 w 17920"/>
              <a:gd name="T13" fmla="*/ 0 h 2200"/>
              <a:gd name="T14" fmla="*/ 16819 w 17920"/>
              <a:gd name="T15" fmla="*/ 0 h 2200"/>
              <a:gd name="T16" fmla="*/ 17919 w 17920"/>
              <a:gd name="T17" fmla="*/ 1100 h 2200"/>
              <a:gd name="T18" fmla="*/ 17919 w 17920"/>
              <a:gd name="T19" fmla="*/ 1100 h 2200"/>
              <a:gd name="T20" fmla="*/ 16819 w 17920"/>
              <a:gd name="T21" fmla="*/ 2199 h 2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200">
                <a:moveTo>
                  <a:pt x="16819" y="2199"/>
                </a:moveTo>
                <a:lnTo>
                  <a:pt x="1100" y="2199"/>
                </a:lnTo>
                <a:lnTo>
                  <a:pt x="1100" y="2199"/>
                </a:lnTo>
                <a:cubicBezTo>
                  <a:pt x="493" y="2199"/>
                  <a:pt x="0" y="1707"/>
                  <a:pt x="0" y="1100"/>
                </a:cubicBezTo>
                <a:lnTo>
                  <a:pt x="0" y="1100"/>
                </a:lnTo>
                <a:cubicBezTo>
                  <a:pt x="0" y="493"/>
                  <a:pt x="493" y="0"/>
                  <a:pt x="1100" y="0"/>
                </a:cubicBezTo>
                <a:lnTo>
                  <a:pt x="16819" y="0"/>
                </a:lnTo>
                <a:lnTo>
                  <a:pt x="16819" y="0"/>
                </a:lnTo>
                <a:cubicBezTo>
                  <a:pt x="17426" y="0"/>
                  <a:pt x="17919" y="493"/>
                  <a:pt x="17919" y="1100"/>
                </a:cubicBezTo>
                <a:lnTo>
                  <a:pt x="17919" y="1100"/>
                </a:lnTo>
                <a:cubicBezTo>
                  <a:pt x="17919" y="1707"/>
                  <a:pt x="17426" y="2199"/>
                  <a:pt x="16819" y="2199"/>
                </a:cubicBezTo>
              </a:path>
            </a:pathLst>
          </a:custGeom>
          <a:solidFill>
            <a:schemeClr val="accent6"/>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737572"/>
              </a:solidFill>
              <a:effectLst/>
              <a:uLnTx/>
              <a:uFillTx/>
              <a:latin typeface="Poppins" panose="00000500000000000000" pitchFamily="2" charset="0"/>
              <a:ea typeface="+mn-ea"/>
              <a:cs typeface="Poppins" panose="00000500000000000000" pitchFamily="2" charset="0"/>
            </a:endParaRPr>
          </a:p>
        </p:txBody>
      </p:sp>
      <p:sp>
        <p:nvSpPr>
          <p:cNvPr id="32" name="Freeform 7">
            <a:extLst>
              <a:ext uri="{FF2B5EF4-FFF2-40B4-BE49-F238E27FC236}">
                <a16:creationId xmlns:a16="http://schemas.microsoft.com/office/drawing/2014/main" id="{E9E921A5-C0E7-E6B4-07B4-6DDBB7EF583B}"/>
              </a:ext>
            </a:extLst>
          </p:cNvPr>
          <p:cNvSpPr>
            <a:spLocks noChangeArrowheads="1"/>
          </p:cNvSpPr>
          <p:nvPr/>
        </p:nvSpPr>
        <p:spPr bwMode="auto">
          <a:xfrm>
            <a:off x="2146690" y="1701615"/>
            <a:ext cx="7916023" cy="1074712"/>
          </a:xfrm>
          <a:custGeom>
            <a:avLst/>
            <a:gdLst>
              <a:gd name="T0" fmla="*/ 16819 w 17920"/>
              <a:gd name="T1" fmla="*/ 2198 h 2199"/>
              <a:gd name="T2" fmla="*/ 1100 w 17920"/>
              <a:gd name="T3" fmla="*/ 2198 h 2199"/>
              <a:gd name="T4" fmla="*/ 1100 w 17920"/>
              <a:gd name="T5" fmla="*/ 2198 h 2199"/>
              <a:gd name="T6" fmla="*/ 0 w 17920"/>
              <a:gd name="T7" fmla="*/ 1099 h 2199"/>
              <a:gd name="T8" fmla="*/ 0 w 17920"/>
              <a:gd name="T9" fmla="*/ 1099 h 2199"/>
              <a:gd name="T10" fmla="*/ 1100 w 17920"/>
              <a:gd name="T11" fmla="*/ 0 h 2199"/>
              <a:gd name="T12" fmla="*/ 16819 w 17920"/>
              <a:gd name="T13" fmla="*/ 0 h 2199"/>
              <a:gd name="T14" fmla="*/ 16819 w 17920"/>
              <a:gd name="T15" fmla="*/ 0 h 2199"/>
              <a:gd name="T16" fmla="*/ 17919 w 17920"/>
              <a:gd name="T17" fmla="*/ 1099 h 2199"/>
              <a:gd name="T18" fmla="*/ 17919 w 17920"/>
              <a:gd name="T19" fmla="*/ 1099 h 2199"/>
              <a:gd name="T20" fmla="*/ 16819 w 17920"/>
              <a:gd name="T21" fmla="*/ 2198 h 2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20" h="2199">
                <a:moveTo>
                  <a:pt x="16819" y="2198"/>
                </a:moveTo>
                <a:lnTo>
                  <a:pt x="1100" y="2198"/>
                </a:lnTo>
                <a:lnTo>
                  <a:pt x="1100" y="2198"/>
                </a:lnTo>
                <a:cubicBezTo>
                  <a:pt x="493" y="2198"/>
                  <a:pt x="0" y="1706"/>
                  <a:pt x="0" y="1099"/>
                </a:cubicBezTo>
                <a:lnTo>
                  <a:pt x="0" y="1099"/>
                </a:lnTo>
                <a:cubicBezTo>
                  <a:pt x="0" y="492"/>
                  <a:pt x="493" y="0"/>
                  <a:pt x="1100" y="0"/>
                </a:cubicBezTo>
                <a:lnTo>
                  <a:pt x="16819" y="0"/>
                </a:lnTo>
                <a:lnTo>
                  <a:pt x="16819" y="0"/>
                </a:lnTo>
                <a:cubicBezTo>
                  <a:pt x="17426" y="0"/>
                  <a:pt x="17919" y="492"/>
                  <a:pt x="17919" y="1099"/>
                </a:cubicBezTo>
                <a:lnTo>
                  <a:pt x="17919" y="1099"/>
                </a:lnTo>
                <a:cubicBezTo>
                  <a:pt x="17919" y="1706"/>
                  <a:pt x="17426" y="2198"/>
                  <a:pt x="16819" y="2198"/>
                </a:cubicBezTo>
              </a:path>
            </a:pathLst>
          </a:custGeom>
          <a:solidFill>
            <a:schemeClr val="accent1"/>
          </a:solidFill>
          <a:ln>
            <a:noFill/>
          </a:ln>
          <a:effectLst/>
        </p:spPr>
        <p:txBody>
          <a:bodyPr wrap="none" anchor="ctr"/>
          <a:lstStyle/>
          <a:p>
            <a:pPr marL="0" marR="0" lvl="0" indent="0" algn="l" defTabSz="914217"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dirty="0">
              <a:ln>
                <a:noFill/>
              </a:ln>
              <a:solidFill>
                <a:srgbClr val="737572"/>
              </a:solidFill>
              <a:effectLst/>
              <a:uLnTx/>
              <a:uFillTx/>
              <a:latin typeface="Poppins" panose="00000500000000000000" pitchFamily="2" charset="0"/>
              <a:ea typeface="+mn-ea"/>
              <a:cs typeface="Poppins" panose="00000500000000000000" pitchFamily="2" charset="0"/>
            </a:endParaRPr>
          </a:p>
        </p:txBody>
      </p:sp>
      <p:sp>
        <p:nvSpPr>
          <p:cNvPr id="33" name="TextBox 32">
            <a:extLst>
              <a:ext uri="{FF2B5EF4-FFF2-40B4-BE49-F238E27FC236}">
                <a16:creationId xmlns:a16="http://schemas.microsoft.com/office/drawing/2014/main" id="{832748CD-FCC5-BC9E-12ED-4BA9BFA919D0}"/>
              </a:ext>
            </a:extLst>
          </p:cNvPr>
          <p:cNvSpPr txBox="1"/>
          <p:nvPr/>
        </p:nvSpPr>
        <p:spPr>
          <a:xfrm>
            <a:off x="2549570" y="1919663"/>
            <a:ext cx="4087507" cy="646331"/>
          </a:xfrm>
          <a:prstGeom prst="rect">
            <a:avLst/>
          </a:prstGeom>
          <a:noFill/>
        </p:spPr>
        <p:txBody>
          <a:bodyPr wrap="square" rtlCol="0" anchor="ctr">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 and hyaluronidase-tqjs</a:t>
            </a:r>
            <a:r>
              <a:rPr kumimoji="0" lang="en-US" sz="1800" b="1" i="0" u="none" strike="noStrike" kern="1200" cap="none" spc="0" normalizeH="0" baseline="30000" noProof="0" dirty="0">
                <a:ln>
                  <a:noFill/>
                </a:ln>
                <a:solidFill>
                  <a:srgbClr val="F9F3D9"/>
                </a:solidFill>
                <a:effectLst/>
                <a:uLnTx/>
                <a:uFillTx/>
                <a:latin typeface="Poppins" panose="00000500000000000000" pitchFamily="2" charset="0"/>
                <a:ea typeface="+mn-ea"/>
                <a:cs typeface="Poppins" panose="00000500000000000000" pitchFamily="2" charset="0"/>
              </a:rPr>
              <a:t>1</a:t>
            </a: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p>
        </p:txBody>
      </p:sp>
      <p:sp>
        <p:nvSpPr>
          <p:cNvPr id="34" name="TextBox 33">
            <a:extLst>
              <a:ext uri="{FF2B5EF4-FFF2-40B4-BE49-F238E27FC236}">
                <a16:creationId xmlns:a16="http://schemas.microsoft.com/office/drawing/2014/main" id="{CD954194-28E9-B994-B1A7-AA797A0983EB}"/>
              </a:ext>
            </a:extLst>
          </p:cNvPr>
          <p:cNvSpPr txBox="1"/>
          <p:nvPr/>
        </p:nvSpPr>
        <p:spPr>
          <a:xfrm>
            <a:off x="2549570" y="3022365"/>
            <a:ext cx="2794355" cy="646331"/>
          </a:xfrm>
          <a:prstGeom prst="rect">
            <a:avLst/>
          </a:prstGeom>
          <a:noFill/>
        </p:spPr>
        <p:txBody>
          <a:bodyPr wrap="none" rtlCol="0" anchor="ctr">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Nivolumab and </a:t>
            </a:r>
          </a:p>
          <a:p>
            <a:pPr marL="0" marR="0" lvl="0" indent="0"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hyaluronidase-nvhy</a:t>
            </a:r>
            <a:r>
              <a:rPr kumimoji="0" lang="en-US" sz="1800" b="1" i="0" u="none" strike="noStrike" kern="1200" cap="none" spc="0" normalizeH="0" baseline="30000" noProof="0" dirty="0">
                <a:ln>
                  <a:noFill/>
                </a:ln>
                <a:solidFill>
                  <a:srgbClr val="F9F3D9"/>
                </a:solidFill>
                <a:effectLst/>
                <a:uLnTx/>
                <a:uFillTx/>
                <a:latin typeface="Poppins" panose="00000500000000000000" pitchFamily="2" charset="0"/>
                <a:ea typeface="+mn-ea"/>
                <a:cs typeface="Poppins" panose="00000500000000000000" pitchFamily="2" charset="0"/>
              </a:rPr>
              <a:t>2</a:t>
            </a: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p>
        </p:txBody>
      </p:sp>
      <p:sp>
        <p:nvSpPr>
          <p:cNvPr id="35" name="TextBox 34">
            <a:extLst>
              <a:ext uri="{FF2B5EF4-FFF2-40B4-BE49-F238E27FC236}">
                <a16:creationId xmlns:a16="http://schemas.microsoft.com/office/drawing/2014/main" id="{FB55317F-65CA-2274-5BB4-42F19BE88865}"/>
              </a:ext>
            </a:extLst>
          </p:cNvPr>
          <p:cNvSpPr txBox="1"/>
          <p:nvPr/>
        </p:nvSpPr>
        <p:spPr>
          <a:xfrm>
            <a:off x="2549570" y="4097075"/>
            <a:ext cx="4611094" cy="646331"/>
          </a:xfrm>
          <a:prstGeom prst="rect">
            <a:avLst/>
          </a:prstGeom>
          <a:noFill/>
        </p:spPr>
        <p:txBody>
          <a:bodyPr wrap="square" rtlCol="0" anchor="ctr">
            <a:spAutoFit/>
          </a:bodyPr>
          <a:lstStyle/>
          <a:p>
            <a:pPr marL="0" marR="0" lvl="0" indent="0"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Pembrolizumab </a:t>
            </a:r>
            <a:r>
              <a:rPr kumimoji="0" lang="en-US" sz="18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and berahyaluronidase alfa-pmph</a:t>
            </a:r>
            <a:r>
              <a:rPr kumimoji="0" lang="en-US" sz="1800" b="1" i="0" u="none" strike="noStrike" kern="0" cap="none" spc="0" normalizeH="0" baseline="30000" noProof="0" dirty="0">
                <a:ln>
                  <a:noFill/>
                </a:ln>
                <a:solidFill>
                  <a:srgbClr val="F9F3D9"/>
                </a:solidFill>
                <a:effectLst/>
                <a:uLnTx/>
                <a:uFillTx/>
                <a:latin typeface="Poppins" panose="00000500000000000000" pitchFamily="2" charset="0"/>
                <a:ea typeface="+mn-ea"/>
                <a:cs typeface="Poppins" panose="00000500000000000000" pitchFamily="2" charset="0"/>
              </a:rPr>
              <a:t>3</a:t>
            </a:r>
          </a:p>
        </p:txBody>
      </p:sp>
      <p:sp>
        <p:nvSpPr>
          <p:cNvPr id="36" name="TextBox 35">
            <a:extLst>
              <a:ext uri="{FF2B5EF4-FFF2-40B4-BE49-F238E27FC236}">
                <a16:creationId xmlns:a16="http://schemas.microsoft.com/office/drawing/2014/main" id="{B6CF106F-CC9D-7990-6433-8ACCDCBC10B7}"/>
              </a:ext>
            </a:extLst>
          </p:cNvPr>
          <p:cNvSpPr txBox="1"/>
          <p:nvPr/>
        </p:nvSpPr>
        <p:spPr>
          <a:xfrm>
            <a:off x="5620848" y="5310012"/>
            <a:ext cx="1080744" cy="369332"/>
          </a:xfrm>
          <a:prstGeom prst="rect">
            <a:avLst/>
          </a:prstGeom>
          <a:noFill/>
        </p:spPr>
        <p:txBody>
          <a:bodyPr wrap="none" rtlCol="0" anchor="ctr">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Future?</a:t>
            </a:r>
          </a:p>
        </p:txBody>
      </p:sp>
      <p:sp>
        <p:nvSpPr>
          <p:cNvPr id="38" name="TextBox 37">
            <a:extLst>
              <a:ext uri="{FF2B5EF4-FFF2-40B4-BE49-F238E27FC236}">
                <a16:creationId xmlns:a16="http://schemas.microsoft.com/office/drawing/2014/main" id="{3E1F4DB5-DDDB-5943-82B7-3CA1B8755C32}"/>
              </a:ext>
            </a:extLst>
          </p:cNvPr>
          <p:cNvSpPr txBox="1"/>
          <p:nvPr/>
        </p:nvSpPr>
        <p:spPr bwMode="auto">
          <a:xfrm>
            <a:off x="7618127" y="2099258"/>
            <a:ext cx="15540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9/12/2024</a:t>
            </a:r>
          </a:p>
        </p:txBody>
      </p:sp>
      <p:sp>
        <p:nvSpPr>
          <p:cNvPr id="39" name="TextBox 38">
            <a:extLst>
              <a:ext uri="{FF2B5EF4-FFF2-40B4-BE49-F238E27FC236}">
                <a16:creationId xmlns:a16="http://schemas.microsoft.com/office/drawing/2014/main" id="{784E35B4-E75B-AAE2-01C6-EBD5EEBC1E2A}"/>
              </a:ext>
            </a:extLst>
          </p:cNvPr>
          <p:cNvSpPr txBox="1"/>
          <p:nvPr/>
        </p:nvSpPr>
        <p:spPr bwMode="auto">
          <a:xfrm>
            <a:off x="7563837" y="3171817"/>
            <a:ext cx="166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12/27/2024</a:t>
            </a:r>
          </a:p>
        </p:txBody>
      </p:sp>
      <p:sp>
        <p:nvSpPr>
          <p:cNvPr id="40" name="TextBox 39">
            <a:extLst>
              <a:ext uri="{FF2B5EF4-FFF2-40B4-BE49-F238E27FC236}">
                <a16:creationId xmlns:a16="http://schemas.microsoft.com/office/drawing/2014/main" id="{25B53446-828B-0800-A5F6-766553C528E8}"/>
              </a:ext>
            </a:extLst>
          </p:cNvPr>
          <p:cNvSpPr txBox="1"/>
          <p:nvPr/>
        </p:nvSpPr>
        <p:spPr bwMode="auto">
          <a:xfrm>
            <a:off x="7563837" y="4215859"/>
            <a:ext cx="16626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9/19/2025</a:t>
            </a:r>
          </a:p>
        </p:txBody>
      </p:sp>
      <p:sp>
        <p:nvSpPr>
          <p:cNvPr id="41" name="TextBox 40">
            <a:extLst>
              <a:ext uri="{FF2B5EF4-FFF2-40B4-BE49-F238E27FC236}">
                <a16:creationId xmlns:a16="http://schemas.microsoft.com/office/drawing/2014/main" id="{6DE8A01E-A515-4671-3D4A-79B83AF6B8E5}"/>
              </a:ext>
            </a:extLst>
          </p:cNvPr>
          <p:cNvSpPr txBox="1"/>
          <p:nvPr/>
        </p:nvSpPr>
        <p:spPr bwMode="auto">
          <a:xfrm>
            <a:off x="6871746" y="1289226"/>
            <a:ext cx="30468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FDA Approval Date*</a:t>
            </a:r>
          </a:p>
        </p:txBody>
      </p:sp>
      <p:sp>
        <p:nvSpPr>
          <p:cNvPr id="42" name="TextBox 41">
            <a:extLst>
              <a:ext uri="{FF2B5EF4-FFF2-40B4-BE49-F238E27FC236}">
                <a16:creationId xmlns:a16="http://schemas.microsoft.com/office/drawing/2014/main" id="{FCAD6423-BC6D-05B7-8A62-E0E157377E41}"/>
              </a:ext>
            </a:extLst>
          </p:cNvPr>
          <p:cNvSpPr txBox="1"/>
          <p:nvPr/>
        </p:nvSpPr>
        <p:spPr bwMode="auto">
          <a:xfrm>
            <a:off x="2549570" y="1289226"/>
            <a:ext cx="21639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sz="200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Product</a:t>
            </a:r>
          </a:p>
        </p:txBody>
      </p:sp>
      <p:sp>
        <p:nvSpPr>
          <p:cNvPr id="2" name="Title 1">
            <a:extLst>
              <a:ext uri="{FF2B5EF4-FFF2-40B4-BE49-F238E27FC236}">
                <a16:creationId xmlns:a16="http://schemas.microsoft.com/office/drawing/2014/main" id="{C0B6ADBC-5725-BDBA-502E-78BABA90A6EF}"/>
              </a:ext>
            </a:extLst>
          </p:cNvPr>
          <p:cNvSpPr>
            <a:spLocks noGrp="1"/>
          </p:cNvSpPr>
          <p:nvPr>
            <p:ph type="title"/>
          </p:nvPr>
        </p:nvSpPr>
        <p:spPr>
          <a:xfrm>
            <a:off x="231078" y="531005"/>
            <a:ext cx="11740260" cy="502445"/>
          </a:xfrm>
        </p:spPr>
        <p:txBody>
          <a:bodyPr/>
          <a:lstStyle/>
          <a:p>
            <a:r>
              <a:rPr kumimoji="0" lang="en-US" b="1" i="0" u="none" strike="noStrike" kern="0" cap="none" spc="0" normalizeH="0" baseline="0" noProof="0" dirty="0">
                <a:ln>
                  <a:noFill/>
                </a:ln>
                <a:effectLst/>
                <a:uLnTx/>
                <a:uFillTx/>
              </a:rPr>
              <a:t>Immune Checkpoint Products in Subcutaneous Formulation*</a:t>
            </a:r>
            <a:endParaRPr lang="en-US" dirty="0"/>
          </a:p>
        </p:txBody>
      </p:sp>
      <p:sp>
        <p:nvSpPr>
          <p:cNvPr id="4" name="Content Placeholder 3">
            <a:extLst>
              <a:ext uri="{FF2B5EF4-FFF2-40B4-BE49-F238E27FC236}">
                <a16:creationId xmlns:a16="http://schemas.microsoft.com/office/drawing/2014/main" id="{B869A591-5FC3-893A-63B2-61431355AC88}"/>
              </a:ext>
            </a:extLst>
          </p:cNvPr>
          <p:cNvSpPr>
            <a:spLocks noGrp="1"/>
          </p:cNvSpPr>
          <p:nvPr>
            <p:ph sz="quarter" idx="10"/>
          </p:nvPr>
        </p:nvSpPr>
        <p:spPr/>
        <p:txBody>
          <a:bodyPr/>
          <a:lstStyle/>
          <a:p>
            <a:pPr>
              <a:lnSpc>
                <a:spcPct val="100000"/>
              </a:lnSpc>
              <a:spcBef>
                <a:spcPts val="0"/>
              </a:spcBef>
              <a:spcAft>
                <a:spcPts val="0"/>
              </a:spcAft>
            </a:pPr>
            <a:r>
              <a:rPr lang="en-US" dirty="0"/>
              <a:t>1. Atezolizumab and hyaluronidase-tqjs PI. 2. Nivolumab and hyaluronidase-nvhy PI. 3. Pembrolizumab and berahyaluronidase alfa-pmph PI.</a:t>
            </a:r>
          </a:p>
          <a:p>
            <a:pPr>
              <a:lnSpc>
                <a:spcPct val="100000"/>
              </a:lnSpc>
              <a:spcBef>
                <a:spcPts val="0"/>
              </a:spcBef>
              <a:spcAft>
                <a:spcPts val="0"/>
              </a:spcAft>
            </a:pPr>
            <a:r>
              <a:rPr lang="en-US" dirty="0"/>
              <a:t>*Drugs@FDA: FDA-Approved Drugs. </a:t>
            </a:r>
          </a:p>
        </p:txBody>
      </p:sp>
    </p:spTree>
    <p:extLst>
      <p:ext uri="{BB962C8B-B14F-4D97-AF65-F5344CB8AC3E}">
        <p14:creationId xmlns:p14="http://schemas.microsoft.com/office/powerpoint/2010/main" val="98704314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5C2F2-2BFA-B054-BC0A-8B70B038A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C82898-6D38-8B65-95FF-6E0C58C31C3E}"/>
              </a:ext>
            </a:extLst>
          </p:cNvPr>
          <p:cNvSpPr>
            <a:spLocks noGrp="1"/>
          </p:cNvSpPr>
          <p:nvPr>
            <p:ph type="title"/>
          </p:nvPr>
        </p:nvSpPr>
        <p:spPr/>
        <p:txBody>
          <a:bodyPr/>
          <a:lstStyle/>
          <a:p>
            <a:r>
              <a:rPr lang="en-US" dirty="0"/>
              <a:t>Other Considerations for SC ICI Administration*</a:t>
            </a:r>
          </a:p>
        </p:txBody>
      </p:sp>
      <p:sp>
        <p:nvSpPr>
          <p:cNvPr id="6" name="Content Placeholder 5">
            <a:extLst>
              <a:ext uri="{FF2B5EF4-FFF2-40B4-BE49-F238E27FC236}">
                <a16:creationId xmlns:a16="http://schemas.microsoft.com/office/drawing/2014/main" id="{0EBCE606-B73A-A271-DA42-86E461569D1A}"/>
              </a:ext>
            </a:extLst>
          </p:cNvPr>
          <p:cNvSpPr>
            <a:spLocks noGrp="1"/>
          </p:cNvSpPr>
          <p:nvPr>
            <p:ph sz="quarter" idx="10"/>
          </p:nvPr>
        </p:nvSpPr>
        <p:spPr>
          <a:xfrm>
            <a:off x="3174520" y="6302375"/>
            <a:ext cx="6579079" cy="327025"/>
          </a:xfrm>
        </p:spPr>
        <p:txBody>
          <a:bodyPr/>
          <a:lstStyle/>
          <a:p>
            <a:r>
              <a:rPr lang="en-US" dirty="0"/>
              <a:t>1. Atezolizumab PI. 2. Atezolizumab and hyaluronidase-tqjs PI. 3. Nivolumab PI. 4. Nivolumab and hyaluronidase-nvhy PI. 5. Pembrolizumab PI. 6. Pembrolizumab and berahyaluronidase alfa-pmhp PI.          </a:t>
            </a:r>
          </a:p>
        </p:txBody>
      </p:sp>
      <p:sp>
        <p:nvSpPr>
          <p:cNvPr id="10" name="Content Placeholder 2">
            <a:extLst>
              <a:ext uri="{FF2B5EF4-FFF2-40B4-BE49-F238E27FC236}">
                <a16:creationId xmlns:a16="http://schemas.microsoft.com/office/drawing/2014/main" id="{2B9AB208-4C95-01B9-C296-11630E913C86}"/>
              </a:ext>
            </a:extLst>
          </p:cNvPr>
          <p:cNvSpPr txBox="1">
            <a:spLocks/>
          </p:cNvSpPr>
          <p:nvPr/>
        </p:nvSpPr>
        <p:spPr bwMode="auto">
          <a:xfrm>
            <a:off x="907349" y="1359740"/>
            <a:ext cx="3327400" cy="1743075"/>
          </a:xfrm>
          <a:prstGeom prst="rect">
            <a:avLst/>
          </a:prstGeom>
          <a:solidFill>
            <a:srgbClr val="E1471D"/>
          </a:solidFill>
          <a:ln w="3175" cap="flat" cmpd="sng" algn="ctr">
            <a:noFill/>
            <a:prstDash val="solid"/>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dk1"/>
                </a:solidFill>
                <a:latin typeface="+mn-lt"/>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dk1"/>
                </a:solidFill>
                <a:latin typeface="+mn-lt"/>
                <a:ea typeface="+mn-ea"/>
                <a:cs typeface="+mn-cs"/>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dk1"/>
                </a:solidFill>
                <a:latin typeface="+mn-lt"/>
                <a:ea typeface="+mn-ea"/>
                <a:cs typeface="+mn-cs"/>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dk1"/>
                </a:solidFill>
                <a:latin typeface="+mn-lt"/>
                <a:ea typeface="+mn-ea"/>
                <a:cs typeface="+mn-cs"/>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dk1"/>
                </a:solidFill>
                <a:latin typeface="+mn-lt"/>
                <a:ea typeface="+mn-ea"/>
                <a:cs typeface="+mn-cs"/>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dk1"/>
                </a:solidFill>
                <a:latin typeface="+mn-lt"/>
                <a:ea typeface="+mn-ea"/>
                <a:cs typeface="+mn-cs"/>
              </a:defRPr>
            </a:lvl9pPr>
          </a:lstStyle>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600" b="1" i="0" u="none" strike="noStrike" kern="0" cap="none" spc="0" normalizeH="0" baseline="0" noProof="0" dirty="0">
                <a:ln>
                  <a:noFill/>
                </a:ln>
                <a:solidFill>
                  <a:schemeClr val="bg2"/>
                </a:solidFill>
                <a:effectLst/>
                <a:uLnTx/>
                <a:uFillTx/>
                <a:ea typeface="+mn-ea"/>
                <a:cs typeface="+mn-cs"/>
              </a:rPr>
              <a:t>Atezolizumab</a:t>
            </a:r>
            <a:r>
              <a:rPr kumimoji="0" lang="en-US" sz="1600" b="1" i="0" u="none" strike="noStrike" kern="0" cap="none" spc="0" normalizeH="0" baseline="30000" noProof="0" dirty="0">
                <a:ln>
                  <a:noFill/>
                </a:ln>
                <a:solidFill>
                  <a:schemeClr val="bg2"/>
                </a:solidFill>
                <a:effectLst/>
                <a:uLnTx/>
                <a:uFillTx/>
                <a:ea typeface="+mn-ea"/>
                <a:cs typeface="+mn-cs"/>
              </a:rPr>
              <a:t>1</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400" b="1" i="0" u="none" strike="noStrike" kern="0" cap="none" spc="0" normalizeH="0" baseline="30000" noProof="0" dirty="0">
              <a:ln>
                <a:noFill/>
              </a:ln>
              <a:solidFill>
                <a:schemeClr val="bg2"/>
              </a:solidFill>
              <a:effectLst/>
              <a:uLnTx/>
              <a:uFillTx/>
              <a:ea typeface="+mn-ea"/>
              <a:cs typeface="+mn-cs"/>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u="sng" strike="noStrike" kern="1200" cap="none" spc="0" normalizeH="0" baseline="0" noProof="0" dirty="0">
                <a:ln>
                  <a:noFill/>
                </a:ln>
                <a:solidFill>
                  <a:schemeClr val="bg2"/>
                </a:solidFill>
                <a:effectLst/>
                <a:uLnTx/>
                <a:uFillTx/>
                <a:ea typeface="+mn-ea"/>
                <a:cs typeface="+mn-cs"/>
              </a:rPr>
              <a:t>Dosing: </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bg2"/>
                </a:solidFill>
                <a:effectLst/>
                <a:uLnTx/>
                <a:uFillTx/>
                <a:ea typeface="+mn-ea"/>
                <a:cs typeface="+mn-cs"/>
              </a:rPr>
              <a:t>840 mg Q2W</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bg2"/>
                </a:solidFill>
                <a:effectLst/>
                <a:uLnTx/>
                <a:uFillTx/>
                <a:ea typeface="+mn-ea"/>
                <a:cs typeface="+mn-cs"/>
              </a:rPr>
              <a:t>1200 mg Q3W</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bg2"/>
                </a:solidFill>
                <a:effectLst/>
                <a:uLnTx/>
                <a:uFillTx/>
                <a:ea typeface="+mn-ea"/>
                <a:cs typeface="+mn-cs"/>
              </a:rPr>
              <a:t>1680 mg Q4W</a:t>
            </a:r>
            <a:endParaRPr kumimoji="0" lang="en-US" sz="1400" b="0" i="0" u="none" strike="noStrike" kern="1200" cap="none" spc="0" normalizeH="0" baseline="0" noProof="0" dirty="0">
              <a:ln>
                <a:noFill/>
              </a:ln>
              <a:solidFill>
                <a:schemeClr val="bg2"/>
              </a:solidFill>
              <a:effectLst/>
              <a:uLnTx/>
              <a:uFillTx/>
              <a:ea typeface="+mn-ea"/>
              <a:cs typeface="+mn-cs"/>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400" b="0" i="0" u="none" strike="noStrike" kern="0" cap="none" spc="0" normalizeH="0" baseline="0" noProof="0" dirty="0">
              <a:ln>
                <a:noFill/>
              </a:ln>
              <a:solidFill>
                <a:schemeClr val="bg2"/>
              </a:solidFill>
              <a:effectLst/>
              <a:uLnTx/>
              <a:uFillTx/>
              <a:ea typeface="+mn-ea"/>
              <a:cs typeface="+mn-cs"/>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u="sng" strike="noStrike" kern="0" cap="none" spc="0" normalizeH="0" baseline="0" noProof="0" dirty="0">
                <a:ln>
                  <a:noFill/>
                </a:ln>
                <a:solidFill>
                  <a:schemeClr val="bg2"/>
                </a:solidFill>
                <a:effectLst/>
                <a:uLnTx/>
                <a:uFillTx/>
                <a:ea typeface="+mn-ea"/>
                <a:cs typeface="+mn-cs"/>
              </a:rPr>
              <a:t>Rate:</a:t>
            </a:r>
            <a:r>
              <a:rPr kumimoji="0" lang="en-US" sz="1400" strike="noStrike" kern="0" cap="none" spc="0" normalizeH="0" baseline="0" noProof="0" dirty="0">
                <a:ln>
                  <a:noFill/>
                </a:ln>
                <a:solidFill>
                  <a:schemeClr val="bg2"/>
                </a:solidFill>
                <a:effectLst/>
                <a:uLnTx/>
                <a:uFillTx/>
                <a:ea typeface="+mn-ea"/>
                <a:cs typeface="+mn-cs"/>
              </a:rPr>
              <a:t> </a:t>
            </a:r>
            <a:r>
              <a:rPr kumimoji="0" lang="en-US" sz="1400" b="0" i="0" u="none" strike="noStrike" kern="0" cap="none" spc="0" normalizeH="0" baseline="0" noProof="0" dirty="0">
                <a:ln>
                  <a:noFill/>
                </a:ln>
                <a:solidFill>
                  <a:schemeClr val="bg2"/>
                </a:solidFill>
                <a:effectLst/>
                <a:uLnTx/>
                <a:uFillTx/>
                <a:ea typeface="+mn-ea"/>
                <a:cs typeface="+mn-cs"/>
              </a:rPr>
              <a:t>first infusion over 60 min, with subsequent infusions over 30 min</a:t>
            </a:r>
          </a:p>
        </p:txBody>
      </p:sp>
      <p:sp>
        <p:nvSpPr>
          <p:cNvPr id="14" name="Content Placeholder 2">
            <a:extLst>
              <a:ext uri="{FF2B5EF4-FFF2-40B4-BE49-F238E27FC236}">
                <a16:creationId xmlns:a16="http://schemas.microsoft.com/office/drawing/2014/main" id="{A6B78F84-790F-A459-5216-91E08AD16444}"/>
              </a:ext>
            </a:extLst>
          </p:cNvPr>
          <p:cNvSpPr txBox="1">
            <a:spLocks/>
          </p:cNvSpPr>
          <p:nvPr/>
        </p:nvSpPr>
        <p:spPr bwMode="auto">
          <a:xfrm>
            <a:off x="4510280" y="1373667"/>
            <a:ext cx="3327244" cy="1742741"/>
          </a:xfrm>
          <a:prstGeom prst="rect">
            <a:avLst/>
          </a:prstGeom>
          <a:solidFill>
            <a:schemeClr val="accent3"/>
          </a:solidFill>
          <a:ln w="25400" cap="flat" cmpd="sng" algn="ctr">
            <a:noFill/>
            <a:prstDash val="soli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600" i="0" u="none" strike="noStrike" kern="0" cap="none" spc="0" normalizeH="0" baseline="0" noProof="0" dirty="0">
                <a:ln>
                  <a:noFill/>
                </a:ln>
                <a:solidFill>
                  <a:schemeClr val="bg2"/>
                </a:solidFill>
                <a:effectLst/>
                <a:uLnTx/>
                <a:uFillTx/>
                <a:latin typeface="+mn-lt"/>
                <a:ea typeface="+mn-ea"/>
                <a:cs typeface="+mn-cs"/>
              </a:rPr>
              <a:t>Nivolumab</a:t>
            </a:r>
            <a:r>
              <a:rPr kumimoji="0" lang="en-US" sz="1600" i="0" u="none" strike="noStrike" kern="0" cap="none" spc="0" normalizeH="0" baseline="30000" noProof="0" dirty="0">
                <a:ln>
                  <a:noFill/>
                </a:ln>
                <a:solidFill>
                  <a:schemeClr val="bg2"/>
                </a:solidFill>
                <a:effectLst/>
                <a:uLnTx/>
                <a:uFillTx/>
                <a:latin typeface="+mn-lt"/>
                <a:ea typeface="+mn-ea"/>
                <a:cs typeface="+mn-cs"/>
              </a:rPr>
              <a:t>3</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400" b="0" i="0" u="none" strike="noStrike" kern="0" cap="none" spc="0" normalizeH="0" baseline="30000" noProof="0" dirty="0">
              <a:ln>
                <a:noFill/>
              </a:ln>
              <a:solidFill>
                <a:schemeClr val="bg2"/>
              </a:solidFill>
              <a:effectLst/>
              <a:uLnTx/>
              <a:uFillTx/>
              <a:latin typeface="+mn-lt"/>
              <a:ea typeface="+mn-ea"/>
              <a:cs typeface="+mn-cs"/>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i="0" u="sng" strike="noStrike" kern="0" cap="none" spc="0" normalizeH="0" baseline="0" noProof="0" dirty="0">
                <a:ln>
                  <a:noFill/>
                </a:ln>
                <a:solidFill>
                  <a:schemeClr val="bg2"/>
                </a:solidFill>
                <a:effectLst/>
                <a:uLnTx/>
                <a:uFillTx/>
                <a:latin typeface="+mn-lt"/>
                <a:ea typeface="+mn-ea"/>
                <a:cs typeface="+mn-cs"/>
              </a:rPr>
              <a:t>Dosing</a:t>
            </a:r>
            <a:r>
              <a:rPr kumimoji="0" lang="en-US" sz="1400" b="0" i="0" u="sng" strike="noStrike" kern="0" cap="none" spc="0" normalizeH="0" baseline="0" noProof="0" dirty="0">
                <a:ln>
                  <a:noFill/>
                </a:ln>
                <a:solidFill>
                  <a:schemeClr val="bg2"/>
                </a:solidFill>
                <a:effectLst/>
                <a:uLnTx/>
                <a:uFillTx/>
                <a:latin typeface="+mn-lt"/>
                <a:ea typeface="+mn-ea"/>
                <a:cs typeface="+mn-cs"/>
              </a:rPr>
              <a:t>: </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bg2"/>
                </a:solidFill>
                <a:effectLst/>
                <a:uLnTx/>
                <a:uFillTx/>
                <a:latin typeface="+mn-lt"/>
                <a:ea typeface="+mn-ea"/>
                <a:cs typeface="+mn-cs"/>
              </a:rPr>
              <a:t>240 mg </a:t>
            </a:r>
            <a:r>
              <a:rPr lang="en-US" sz="1400" b="0" kern="0" dirty="0">
                <a:solidFill>
                  <a:schemeClr val="bg2"/>
                </a:solidFill>
                <a:latin typeface="+mn-lt"/>
              </a:rPr>
              <a:t>Q2W</a:t>
            </a:r>
            <a:endParaRPr kumimoji="0" lang="en-US" sz="1400" b="0" i="0" u="none" strike="noStrike" kern="0" cap="none" spc="0" normalizeH="0" baseline="0" noProof="0" dirty="0">
              <a:ln>
                <a:noFill/>
              </a:ln>
              <a:solidFill>
                <a:schemeClr val="bg2"/>
              </a:solidFill>
              <a:effectLst/>
              <a:uLnTx/>
              <a:uFillTx/>
              <a:latin typeface="+mn-lt"/>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bg2"/>
                </a:solidFill>
                <a:effectLst/>
                <a:uLnTx/>
                <a:uFillTx/>
                <a:latin typeface="+mn-lt"/>
                <a:ea typeface="+mn-ea"/>
                <a:cs typeface="+mn-cs"/>
              </a:rPr>
              <a:t>360 mg Q3W</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bg2"/>
                </a:solidFill>
                <a:effectLst/>
                <a:uLnTx/>
                <a:uFillTx/>
                <a:latin typeface="+mn-lt"/>
                <a:ea typeface="+mn-ea"/>
                <a:cs typeface="+mn-cs"/>
              </a:rPr>
              <a:t>480 mg Q4W</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bg2"/>
                </a:solidFill>
                <a:effectLst/>
                <a:uLnTx/>
                <a:uFillTx/>
                <a:latin typeface="+mn-lt"/>
                <a:ea typeface="+mn-ea"/>
                <a:cs typeface="+mn-cs"/>
              </a:rPr>
              <a:t>*</a:t>
            </a:r>
            <a:r>
              <a:rPr lang="en-US" sz="1400" b="0" kern="0" dirty="0">
                <a:solidFill>
                  <a:schemeClr val="bg2"/>
                </a:solidFill>
                <a:latin typeface="+mn-lt"/>
              </a:rPr>
              <a:t>W</a:t>
            </a:r>
            <a:r>
              <a:rPr kumimoji="0" lang="en-US" sz="1400" b="0" i="0" u="none" strike="noStrike" kern="0" cap="none" spc="0" normalizeH="0" baseline="0" noProof="0" dirty="0">
                <a:ln>
                  <a:noFill/>
                </a:ln>
                <a:solidFill>
                  <a:schemeClr val="bg2"/>
                </a:solidFill>
                <a:effectLst/>
                <a:uLnTx/>
                <a:uFillTx/>
                <a:latin typeface="+mn-lt"/>
                <a:ea typeface="+mn-ea"/>
                <a:cs typeface="+mn-cs"/>
              </a:rPr>
              <a:t>eight-based: 1 or 3 mg/kg</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400" b="0" i="0" u="none" strike="noStrike" kern="0" cap="none" spc="0" normalizeH="0" baseline="0" noProof="0" dirty="0">
              <a:ln>
                <a:noFill/>
              </a:ln>
              <a:solidFill>
                <a:schemeClr val="bg2"/>
              </a:solidFill>
              <a:effectLst/>
              <a:uLnTx/>
              <a:uFillTx/>
              <a:latin typeface="+mn-lt"/>
              <a:ea typeface="+mn-ea"/>
              <a:cs typeface="+mn-cs"/>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i="0" u="sng" strike="noStrike" kern="0" cap="none" spc="0" normalizeH="0" baseline="0" noProof="0" dirty="0">
                <a:ln>
                  <a:noFill/>
                </a:ln>
                <a:solidFill>
                  <a:schemeClr val="bg2"/>
                </a:solidFill>
                <a:effectLst/>
                <a:uLnTx/>
                <a:uFillTx/>
                <a:latin typeface="+mn-lt"/>
                <a:ea typeface="+mn-ea"/>
                <a:cs typeface="+mn-cs"/>
              </a:rPr>
              <a:t>Rate:</a:t>
            </a:r>
            <a:r>
              <a:rPr kumimoji="0" lang="en-US" sz="1400" i="0" u="none" strike="noStrike" kern="0" cap="none" spc="0" normalizeH="0" baseline="0" noProof="0" dirty="0">
                <a:ln>
                  <a:noFill/>
                </a:ln>
                <a:solidFill>
                  <a:schemeClr val="bg2"/>
                </a:solidFill>
                <a:effectLst/>
                <a:uLnTx/>
                <a:uFillTx/>
                <a:latin typeface="+mn-lt"/>
                <a:ea typeface="+mn-ea"/>
                <a:cs typeface="+mn-cs"/>
              </a:rPr>
              <a:t> </a:t>
            </a:r>
            <a:r>
              <a:rPr kumimoji="0" lang="en-US" sz="1400" b="0" i="0" u="none" strike="noStrike" kern="0" cap="none" spc="0" normalizeH="0" baseline="0" noProof="0" dirty="0">
                <a:ln>
                  <a:noFill/>
                </a:ln>
                <a:solidFill>
                  <a:schemeClr val="bg2"/>
                </a:solidFill>
                <a:effectLst/>
                <a:uLnTx/>
                <a:uFillTx/>
                <a:latin typeface="+mn-lt"/>
                <a:ea typeface="+mn-ea"/>
                <a:cs typeface="+mn-cs"/>
              </a:rPr>
              <a:t>over 30 min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400" b="0" i="0" u="none" strike="noStrike" kern="0" cap="none" spc="0" normalizeH="0" baseline="0" noProof="0" dirty="0">
              <a:ln>
                <a:noFill/>
              </a:ln>
              <a:solidFill>
                <a:schemeClr val="bg2"/>
              </a:solidFill>
              <a:effectLst/>
              <a:uLnTx/>
              <a:uFillTx/>
              <a:latin typeface="+mn-lt"/>
              <a:ea typeface="+mn-ea"/>
              <a:cs typeface="+mn-cs"/>
            </a:endParaRPr>
          </a:p>
        </p:txBody>
      </p:sp>
      <p:sp>
        <p:nvSpPr>
          <p:cNvPr id="15" name="Content Placeholder 2">
            <a:extLst>
              <a:ext uri="{FF2B5EF4-FFF2-40B4-BE49-F238E27FC236}">
                <a16:creationId xmlns:a16="http://schemas.microsoft.com/office/drawing/2014/main" id="{CBF43847-6D3F-20EC-B96F-3938A886FC68}"/>
              </a:ext>
            </a:extLst>
          </p:cNvPr>
          <p:cNvSpPr txBox="1">
            <a:spLocks/>
          </p:cNvSpPr>
          <p:nvPr/>
        </p:nvSpPr>
        <p:spPr bwMode="auto">
          <a:xfrm>
            <a:off x="8155114" y="1373668"/>
            <a:ext cx="3327244" cy="1742740"/>
          </a:xfrm>
          <a:prstGeom prst="rect">
            <a:avLst/>
          </a:prstGeom>
          <a:solidFill>
            <a:schemeClr val="tx2"/>
          </a:solidFill>
          <a:ln w="3175" cap="flat" cmpd="sng" algn="ctr">
            <a:noFill/>
            <a:prstDash val="solid"/>
          </a:ln>
          <a:effectLst/>
        </p:spPr>
        <p:txBody>
          <a:bodyPr vert="horz" wrap="square" lIns="91440" tIns="45720" rIns="91440" bIns="45720" numCol="1" anchor="t" anchorCtr="0" compatLnSpc="1">
            <a:prstTxWarp prst="textNoShape">
              <a:avLst/>
            </a:prstTxWarp>
          </a:bodyPr>
          <a:lstStyle>
            <a:defPPr>
              <a:defRPr lang="en-US"/>
            </a:defPPr>
            <a:lvl1pPr marL="111125" marR="0" lvl="0" indent="0" defTabSz="914400" eaLnBrk="1" latinLnBrk="0" hangingPunct="1">
              <a:lnSpc>
                <a:spcPct val="100000"/>
              </a:lnSpc>
              <a:spcBef>
                <a:spcPts val="0"/>
              </a:spcBef>
              <a:spcAft>
                <a:spcPts val="0"/>
              </a:spcAft>
              <a:buClr>
                <a:srgbClr val="000000"/>
              </a:buClr>
              <a:buSzPct val="75000"/>
              <a:buFont typeface="Wingdings" panose="05000000000000000000" pitchFamily="2" charset="2"/>
              <a:buNone/>
              <a:tabLst/>
              <a:defRPr kumimoji="0" sz="1800" b="0" i="0" u="none" strike="noStrike" kern="0" cap="none" spc="0" normalizeH="0" baseline="0">
                <a:ln>
                  <a:noFill/>
                </a:ln>
                <a:solidFill>
                  <a:srgbClr val="FFFFFF"/>
                </a:solidFill>
                <a:effectLst/>
                <a:uLnTx/>
                <a:uFillTx/>
                <a:latin typeface="Poppins"/>
              </a:defRPr>
            </a:lvl1pPr>
            <a:lvl2pPr marL="342900" marR="0" lvl="1" indent="-225425" defTabSz="914400" eaLnBrk="1" latinLnBrk="0" hangingPunct="1">
              <a:lnSpc>
                <a:spcPct val="100000"/>
              </a:lnSpc>
              <a:spcBef>
                <a:spcPts val="0"/>
              </a:spcBef>
              <a:spcAft>
                <a:spcPts val="0"/>
              </a:spcAft>
              <a:buClr>
                <a:srgbClr val="FFFFFF"/>
              </a:buClr>
              <a:buSzPct val="75000"/>
              <a:buFont typeface="Arial" panose="020B0604020202020204" pitchFamily="34" charset="0"/>
              <a:buChar char="•"/>
              <a:tabLst/>
              <a:defRPr kumimoji="0" sz="1400" b="0" i="0" u="none" strike="noStrike" kern="0" cap="none" spc="0" normalizeH="0" baseline="0">
                <a:ln>
                  <a:noFill/>
                </a:ln>
                <a:solidFill>
                  <a:srgbClr val="FFFFFF"/>
                </a:solidFill>
                <a:effectLst/>
                <a:uLnTx/>
                <a:uFillTx/>
                <a:latin typeface="Poppins"/>
              </a:defRPr>
            </a:lvl2pPr>
            <a:lvl3pPr marL="1143000" indent="-228600" eaLnBrk="1"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cs typeface="Arial" panose="020B0604020202020204" pitchFamily="34" charset="0"/>
              </a:defRPr>
            </a:lvl3pPr>
            <a:lvl4pPr marL="1600200" indent="-228600" eaLnBrk="1"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cs typeface="Arial" panose="020B0604020202020204" pitchFamily="34" charset="0"/>
              </a:defRPr>
            </a:lvl4pPr>
            <a:lvl5pPr marL="2057400" indent="-228600" eaLnBrk="1"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cs typeface="Arial" panose="020B0604020202020204" pitchFamily="34" charset="0"/>
              </a:defRPr>
            </a:lvl5pPr>
            <a:lvl6pPr marL="2514600" indent="-228600" fontAlgn="base">
              <a:lnSpc>
                <a:spcPct val="90000"/>
              </a:lnSpc>
              <a:spcBef>
                <a:spcPct val="35000"/>
              </a:spcBef>
              <a:spcAft>
                <a:spcPct val="25000"/>
              </a:spcAft>
              <a:buClr>
                <a:schemeClr val="accent2"/>
              </a:buClr>
              <a:buFont typeface="Arial" charset="0"/>
              <a:buChar char="–"/>
              <a:defRPr sz="1400">
                <a:solidFill>
                  <a:schemeClr val="tx1"/>
                </a:solidFill>
                <a:cs typeface="Arial" panose="020B0604020202020204" pitchFamily="34" charset="0"/>
              </a:defRPr>
            </a:lvl6pPr>
            <a:lvl7pPr marL="2971800" indent="-228600" fontAlgn="base">
              <a:lnSpc>
                <a:spcPct val="90000"/>
              </a:lnSpc>
              <a:spcBef>
                <a:spcPct val="35000"/>
              </a:spcBef>
              <a:spcAft>
                <a:spcPct val="25000"/>
              </a:spcAft>
              <a:buClr>
                <a:schemeClr val="accent2"/>
              </a:buClr>
              <a:buFont typeface="Arial" charset="0"/>
              <a:buChar char="–"/>
              <a:defRPr sz="1400">
                <a:solidFill>
                  <a:schemeClr val="tx1"/>
                </a:solidFill>
                <a:cs typeface="Arial" panose="020B0604020202020204" pitchFamily="34" charset="0"/>
              </a:defRPr>
            </a:lvl7pPr>
            <a:lvl8pPr marL="3429000" indent="-228600" fontAlgn="base">
              <a:lnSpc>
                <a:spcPct val="90000"/>
              </a:lnSpc>
              <a:spcBef>
                <a:spcPct val="35000"/>
              </a:spcBef>
              <a:spcAft>
                <a:spcPct val="25000"/>
              </a:spcAft>
              <a:buClr>
                <a:schemeClr val="accent2"/>
              </a:buClr>
              <a:buFont typeface="Arial" charset="0"/>
              <a:buChar char="–"/>
              <a:defRPr sz="1400">
                <a:solidFill>
                  <a:schemeClr val="tx1"/>
                </a:solidFill>
                <a:cs typeface="Arial" panose="020B0604020202020204" pitchFamily="34" charset="0"/>
              </a:defRPr>
            </a:lvl8pPr>
            <a:lvl9pPr marL="3886200" indent="-228600" fontAlgn="base">
              <a:lnSpc>
                <a:spcPct val="90000"/>
              </a:lnSpc>
              <a:spcBef>
                <a:spcPct val="35000"/>
              </a:spcBef>
              <a:spcAft>
                <a:spcPct val="25000"/>
              </a:spcAft>
              <a:buClr>
                <a:schemeClr val="accent2"/>
              </a:buClr>
              <a:buFont typeface="Arial" charset="0"/>
              <a:buChar char="–"/>
              <a:defRPr sz="1400">
                <a:solidFill>
                  <a:schemeClr val="tx1"/>
                </a:solidFill>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r>
              <a:rPr kumimoji="0" lang="en-US" sz="1600" b="1" i="0" u="none" strike="noStrike" kern="0" cap="none" spc="0" normalizeH="0" baseline="0" noProof="0" dirty="0">
                <a:ln>
                  <a:noFill/>
                </a:ln>
                <a:solidFill>
                  <a:schemeClr val="tx1"/>
                </a:solidFill>
                <a:effectLst/>
                <a:uLnTx/>
                <a:uFillTx/>
                <a:latin typeface="+mn-lt"/>
              </a:rPr>
              <a:t>Pembrolizumab</a:t>
            </a:r>
            <a:r>
              <a:rPr kumimoji="0" lang="en-US" sz="1600" b="1" i="0" u="none" strike="noStrike" kern="0" cap="none" spc="0" normalizeH="0" baseline="30000" noProof="0" dirty="0">
                <a:ln>
                  <a:noFill/>
                </a:ln>
                <a:solidFill>
                  <a:schemeClr val="tx1"/>
                </a:solidFill>
                <a:effectLst/>
                <a:uLnTx/>
                <a:uFillTx/>
                <a:latin typeface="+mn-lt"/>
              </a:rPr>
              <a:t>5</a:t>
            </a:r>
          </a:p>
          <a:p>
            <a:pPr marL="0" marR="0" lvl="0" indent="0"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endParaRPr kumimoji="0" lang="en-US" sz="1400" b="1" i="0" u="none" strike="noStrike" kern="0" cap="none" spc="0" normalizeH="0" baseline="30000" noProof="0" dirty="0">
              <a:ln>
                <a:noFill/>
              </a:ln>
              <a:solidFill>
                <a:schemeClr val="tx1"/>
              </a:solidFill>
              <a:effectLst/>
              <a:uLnTx/>
              <a:uFillTx/>
              <a:latin typeface="+mn-lt"/>
            </a:endParaRPr>
          </a:p>
          <a:p>
            <a:pPr marL="0" marR="0" lvl="0" indent="0"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r>
              <a:rPr kumimoji="0" lang="en-US" sz="1400" b="1" i="0" u="sng" strike="noStrike" kern="0" cap="none" spc="0" normalizeH="0" baseline="0" noProof="0" dirty="0">
                <a:ln>
                  <a:noFill/>
                </a:ln>
                <a:solidFill>
                  <a:schemeClr val="tx1"/>
                </a:solidFill>
                <a:effectLst/>
                <a:uLnTx/>
                <a:uFillTx/>
                <a:latin typeface="+mn-lt"/>
              </a:rPr>
              <a:t>Dosing: </a:t>
            </a:r>
          </a:p>
          <a:p>
            <a:pPr marL="0" marR="0" lvl="0" indent="0"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r>
              <a:rPr kumimoji="0" lang="en-US" sz="1400" b="0" i="0" u="none" strike="noStrike" kern="0" cap="none" spc="0" normalizeH="0" baseline="0" noProof="0" dirty="0">
                <a:ln>
                  <a:noFill/>
                </a:ln>
                <a:solidFill>
                  <a:schemeClr val="tx1"/>
                </a:solidFill>
                <a:effectLst/>
                <a:uLnTx/>
                <a:uFillTx/>
                <a:latin typeface="+mn-lt"/>
              </a:rPr>
              <a:t>200 mg Q3W</a:t>
            </a:r>
          </a:p>
          <a:p>
            <a:pPr marL="0" marR="0" lvl="0" indent="0"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r>
              <a:rPr kumimoji="0" lang="en-US" sz="1400" b="0" i="0" u="none" strike="noStrike" kern="0" cap="none" spc="0" normalizeH="0" baseline="0" noProof="0" dirty="0">
                <a:ln>
                  <a:noFill/>
                </a:ln>
                <a:solidFill>
                  <a:schemeClr val="tx1"/>
                </a:solidFill>
                <a:effectLst/>
                <a:uLnTx/>
                <a:uFillTx/>
                <a:latin typeface="+mn-lt"/>
              </a:rPr>
              <a:t>400 mg Q6W</a:t>
            </a:r>
          </a:p>
          <a:p>
            <a:pPr marL="0" marR="0" lvl="0" indent="0"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endParaRPr kumimoji="0" lang="en-US" sz="1400" b="0" i="0" u="none" strike="noStrike" kern="0" cap="none" spc="0" normalizeH="0" baseline="0" noProof="0" dirty="0">
              <a:ln>
                <a:noFill/>
              </a:ln>
              <a:solidFill>
                <a:schemeClr val="tx1"/>
              </a:solidFill>
              <a:effectLst/>
              <a:uLnTx/>
              <a:uFillTx/>
              <a:latin typeface="+mn-lt"/>
            </a:endParaRPr>
          </a:p>
          <a:p>
            <a:pPr marL="0" marR="0" lvl="0" indent="0"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endParaRPr kumimoji="0" lang="en-US" sz="1400" b="0" i="0" u="none" strike="noStrike" kern="0" cap="none" spc="0" normalizeH="0" baseline="0" noProof="0" dirty="0">
              <a:ln>
                <a:noFill/>
              </a:ln>
              <a:solidFill>
                <a:schemeClr val="tx1"/>
              </a:solidFill>
              <a:effectLst/>
              <a:uLnTx/>
              <a:uFillTx/>
              <a:latin typeface="+mn-lt"/>
            </a:endParaRPr>
          </a:p>
          <a:p>
            <a:pPr marL="0" marR="0" lvl="0" indent="0" defTabSz="914400" eaLnBrk="1" fontAlgn="auto" latinLnBrk="0" hangingPunct="1">
              <a:lnSpc>
                <a:spcPct val="100000"/>
              </a:lnSpc>
              <a:spcBef>
                <a:spcPts val="0"/>
              </a:spcBef>
              <a:spcAft>
                <a:spcPts val="0"/>
              </a:spcAft>
              <a:buClr>
                <a:srgbClr val="000000"/>
              </a:buClr>
              <a:buSzPct val="75000"/>
              <a:buFont typeface="Wingdings" panose="05000000000000000000" pitchFamily="2" charset="2"/>
              <a:buNone/>
              <a:tabLst/>
              <a:defRPr/>
            </a:pPr>
            <a:r>
              <a:rPr kumimoji="0" lang="en-US" sz="1400" b="1" i="0" u="sng" strike="noStrike" kern="0" cap="none" spc="0" normalizeH="0" baseline="0" noProof="0" dirty="0">
                <a:ln>
                  <a:noFill/>
                </a:ln>
                <a:solidFill>
                  <a:schemeClr val="tx1"/>
                </a:solidFill>
                <a:effectLst/>
                <a:uLnTx/>
                <a:uFillTx/>
                <a:latin typeface="+mn-lt"/>
              </a:rPr>
              <a:t>Rate:</a:t>
            </a:r>
            <a:r>
              <a:rPr kumimoji="0" lang="en-US" sz="1400" b="1" i="0" u="none" strike="noStrike" kern="0" cap="none" spc="0" normalizeH="0" baseline="0" noProof="0" dirty="0">
                <a:ln>
                  <a:noFill/>
                </a:ln>
                <a:solidFill>
                  <a:schemeClr val="tx1"/>
                </a:solidFill>
                <a:effectLst/>
                <a:uLnTx/>
                <a:uFillTx/>
                <a:latin typeface="+mn-lt"/>
              </a:rPr>
              <a:t> </a:t>
            </a:r>
            <a:r>
              <a:rPr kumimoji="0" lang="en-US" sz="1400" b="0" i="0" u="none" strike="noStrike" kern="0" cap="none" spc="0" normalizeH="0" baseline="0" noProof="0" dirty="0">
                <a:ln>
                  <a:noFill/>
                </a:ln>
                <a:solidFill>
                  <a:schemeClr val="tx1"/>
                </a:solidFill>
                <a:effectLst/>
                <a:uLnTx/>
                <a:uFillTx/>
                <a:latin typeface="+mn-lt"/>
              </a:rPr>
              <a:t>over 30 min</a:t>
            </a:r>
          </a:p>
          <a:p>
            <a:pPr marL="342900" marR="0" lvl="1" indent="-225425" defTabSz="914400" eaLnBrk="1" fontAlgn="auto" latinLnBrk="0" hangingPunct="1">
              <a:lnSpc>
                <a:spcPct val="100000"/>
              </a:lnSpc>
              <a:spcBef>
                <a:spcPts val="0"/>
              </a:spcBef>
              <a:spcAft>
                <a:spcPts val="0"/>
              </a:spcAft>
              <a:buClr>
                <a:srgbClr val="FFFFFF"/>
              </a:buClr>
              <a:buSzPct val="75000"/>
              <a:buFont typeface="Arial" panose="020B0604020202020204" pitchFamily="34" charset="0"/>
              <a:buChar char="•"/>
              <a:tabLst/>
              <a:defRPr/>
            </a:pPr>
            <a:endParaRPr kumimoji="0" lang="en-US" sz="1400" b="0" i="0" u="none" strike="noStrike" kern="0" cap="none" spc="0" normalizeH="0" baseline="0" noProof="0" dirty="0">
              <a:ln>
                <a:noFill/>
              </a:ln>
              <a:solidFill>
                <a:srgbClr val="FFFFFF"/>
              </a:solidFill>
              <a:effectLst/>
              <a:uLnTx/>
              <a:uFillTx/>
              <a:latin typeface="+mn-lt"/>
            </a:endParaRPr>
          </a:p>
        </p:txBody>
      </p:sp>
      <p:sp>
        <p:nvSpPr>
          <p:cNvPr id="16" name="Content Placeholder 2">
            <a:extLst>
              <a:ext uri="{FF2B5EF4-FFF2-40B4-BE49-F238E27FC236}">
                <a16:creationId xmlns:a16="http://schemas.microsoft.com/office/drawing/2014/main" id="{516059F2-E356-C6B7-ECAB-9BE2E60D2ECD}"/>
              </a:ext>
            </a:extLst>
          </p:cNvPr>
          <p:cNvSpPr txBox="1">
            <a:spLocks/>
          </p:cNvSpPr>
          <p:nvPr/>
        </p:nvSpPr>
        <p:spPr>
          <a:xfrm>
            <a:off x="907349" y="3433815"/>
            <a:ext cx="3327400" cy="2464439"/>
          </a:xfrm>
          <a:prstGeom prst="rect">
            <a:avLst/>
          </a:prstGeom>
          <a:solidFill>
            <a:schemeClr val="accent1">
              <a:lumMod val="20000"/>
              <a:lumOff val="80000"/>
            </a:schemeClr>
          </a:solidFill>
          <a:ln w="3175" cap="flat" cmpd="sng" algn="ctr">
            <a:noFill/>
            <a:prstDash val="solid"/>
          </a:ln>
          <a:effectLst/>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dk1"/>
                </a:solidFill>
                <a:latin typeface="+mn-lt"/>
                <a:ea typeface="+mn-ea"/>
                <a:cs typeface="+mn-cs"/>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dk1"/>
                </a:solidFill>
                <a:latin typeface="+mn-lt"/>
                <a:ea typeface="+mn-ea"/>
                <a:cs typeface="+mn-cs"/>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dk1"/>
                </a:solidFill>
                <a:latin typeface="+mn-lt"/>
                <a:ea typeface="+mn-ea"/>
                <a:cs typeface="+mn-cs"/>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dk1"/>
                </a:solidFill>
                <a:latin typeface="+mn-lt"/>
                <a:ea typeface="+mn-ea"/>
                <a:cs typeface="+mn-cs"/>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111125" marR="0" lvl="0" indent="0" algn="ctr" defTabSz="914400" rtl="0" eaLnBrk="1" fontAlgn="auto" latinLnBrk="0" hangingPunct="1">
              <a:lnSpc>
                <a:spcPct val="100000"/>
              </a:lnSpc>
              <a:spcBef>
                <a:spcPts val="0"/>
              </a:spcBef>
              <a:spcAft>
                <a:spcPts val="0"/>
              </a:spcAft>
              <a:buClrTx/>
              <a:buSzPct val="75000"/>
              <a:buFontTx/>
              <a:buNone/>
              <a:tabLst/>
              <a:defRPr/>
            </a:pPr>
            <a:r>
              <a:rPr kumimoji="0" lang="en-US" sz="1600" i="0" u="none" strike="noStrike" kern="1200" cap="none" spc="0" normalizeH="0" baseline="0" noProof="0" dirty="0">
                <a:ln>
                  <a:noFill/>
                </a:ln>
                <a:solidFill>
                  <a:schemeClr val="tx1"/>
                </a:solidFill>
                <a:effectLst/>
                <a:uLnTx/>
                <a:uFillTx/>
                <a:ea typeface="+mn-ea"/>
                <a:cs typeface="+mn-cs"/>
              </a:rPr>
              <a:t>Atezolizumab and hyaluronidase-tqjs</a:t>
            </a:r>
            <a:r>
              <a:rPr kumimoji="0" lang="en-US" sz="1600" i="0" u="none" strike="noStrike" kern="1200" cap="none" spc="0" normalizeH="0" baseline="30000" noProof="0" dirty="0">
                <a:ln>
                  <a:noFill/>
                </a:ln>
                <a:solidFill>
                  <a:schemeClr val="tx1"/>
                </a:solidFill>
                <a:effectLst/>
                <a:uLnTx/>
                <a:uFillTx/>
                <a:ea typeface="+mn-ea"/>
                <a:cs typeface="+mn-cs"/>
              </a:rPr>
              <a:t>2 </a:t>
            </a:r>
          </a:p>
          <a:p>
            <a:pPr marL="111125" marR="0" lvl="0" indent="0" algn="l" defTabSz="914400" rtl="0" eaLnBrk="1" fontAlgn="auto" latinLnBrk="0" hangingPunct="1">
              <a:lnSpc>
                <a:spcPct val="100000"/>
              </a:lnSpc>
              <a:spcBef>
                <a:spcPts val="0"/>
              </a:spcBef>
              <a:spcAft>
                <a:spcPts val="0"/>
              </a:spcAft>
              <a:buClrTx/>
              <a:buSzPct val="75000"/>
              <a:buFontTx/>
              <a:buNone/>
              <a:tabLst/>
              <a:defRPr/>
            </a:pPr>
            <a:endParaRPr kumimoji="0" lang="en-US" sz="1400" i="0" u="none" strike="noStrike" kern="1200" cap="none" spc="0" normalizeH="0" baseline="30000" noProof="0" dirty="0">
              <a:ln>
                <a:noFill/>
              </a:ln>
              <a:solidFill>
                <a:schemeClr val="tx1"/>
              </a:solidFill>
              <a:effectLst/>
              <a:uLnTx/>
              <a:uFillTx/>
              <a:ea typeface="+mn-ea"/>
              <a:cs typeface="+mn-cs"/>
            </a:endParaRPr>
          </a:p>
          <a:p>
            <a:pPr marL="111125" marR="0" lvl="0" indent="0" algn="l" defTabSz="914400" rtl="0" eaLnBrk="1" fontAlgn="auto" latinLnBrk="0" hangingPunct="1">
              <a:lnSpc>
                <a:spcPct val="100000"/>
              </a:lnSpc>
              <a:spcBef>
                <a:spcPts val="0"/>
              </a:spcBef>
              <a:spcAft>
                <a:spcPts val="0"/>
              </a:spcAft>
              <a:buClrTx/>
              <a:buSzPct val="75000"/>
              <a:buFontTx/>
              <a:buNone/>
              <a:tabLst/>
              <a:defRPr/>
            </a:pPr>
            <a:r>
              <a:rPr kumimoji="0" lang="en-US" sz="1400" i="0" u="sng" strike="noStrike" kern="1200" cap="none" spc="0" normalizeH="0" baseline="0" noProof="0" dirty="0">
                <a:ln>
                  <a:noFill/>
                </a:ln>
                <a:solidFill>
                  <a:schemeClr val="tx1"/>
                </a:solidFill>
                <a:effectLst/>
                <a:uLnTx/>
                <a:uFillTx/>
                <a:ea typeface="+mn-ea"/>
                <a:cs typeface="+mn-cs"/>
              </a:rPr>
              <a:t>Dosing:</a:t>
            </a:r>
            <a:r>
              <a:rPr kumimoji="0" lang="en-US" sz="1400" i="0" u="none" strike="noStrike" kern="1200" cap="none" spc="0" normalizeH="0" baseline="0" noProof="0" dirty="0">
                <a:ln>
                  <a:noFill/>
                </a:ln>
                <a:solidFill>
                  <a:schemeClr val="tx1"/>
                </a:solidFill>
                <a:effectLst/>
                <a:uLnTx/>
                <a:uFillTx/>
                <a:ea typeface="+mn-ea"/>
                <a:cs typeface="+mn-cs"/>
              </a:rPr>
              <a:t> </a:t>
            </a:r>
          </a:p>
          <a:p>
            <a:pPr marL="111125" marR="0" lvl="0" indent="0" algn="l" defTabSz="914400" rtl="0" eaLnBrk="1" fontAlgn="auto" latinLnBrk="0" hangingPunct="1">
              <a:lnSpc>
                <a:spcPct val="100000"/>
              </a:lnSpc>
              <a:spcBef>
                <a:spcPts val="0"/>
              </a:spcBef>
              <a:spcAft>
                <a:spcPts val="0"/>
              </a:spcAft>
              <a:buClrTx/>
              <a:buSzPct val="75000"/>
              <a:buFontTx/>
              <a:buNone/>
              <a:tabLst/>
              <a:defRPr/>
            </a:pPr>
            <a:r>
              <a:rPr kumimoji="0" lang="en-US" sz="1400" b="0" i="0" u="none" strike="noStrike" kern="1200" cap="none" spc="0" normalizeH="0" baseline="0" noProof="0" dirty="0">
                <a:ln>
                  <a:noFill/>
                </a:ln>
                <a:solidFill>
                  <a:schemeClr val="tx1"/>
                </a:solidFill>
                <a:effectLst/>
                <a:uLnTx/>
                <a:uFillTx/>
                <a:ea typeface="+mn-ea"/>
                <a:cs typeface="+mn-cs"/>
              </a:rPr>
              <a:t>1875/30,000 units (15 mL) Q3W</a:t>
            </a:r>
          </a:p>
          <a:p>
            <a:pPr marL="111125" marR="0" lvl="0" indent="0" algn="l" defTabSz="914400" rtl="0" eaLnBrk="1" fontAlgn="auto" latinLnBrk="0" hangingPunct="1">
              <a:lnSpc>
                <a:spcPct val="100000"/>
              </a:lnSpc>
              <a:spcBef>
                <a:spcPts val="0"/>
              </a:spcBef>
              <a:spcAft>
                <a:spcPts val="0"/>
              </a:spcAft>
              <a:buClrTx/>
              <a:buSzPct val="75000"/>
              <a:buFontTx/>
              <a:buNone/>
              <a:tabLst/>
              <a:defRPr/>
            </a:pPr>
            <a:endParaRPr kumimoji="0" lang="en-US" sz="1400" b="0" i="0" u="none" strike="noStrike" kern="1200" cap="none" spc="0" normalizeH="0" baseline="0" noProof="0" dirty="0">
              <a:ln>
                <a:noFill/>
              </a:ln>
              <a:solidFill>
                <a:schemeClr val="tx1"/>
              </a:solidFill>
              <a:effectLst/>
              <a:uLnTx/>
              <a:uFillTx/>
              <a:ea typeface="+mn-ea"/>
              <a:cs typeface="+mn-cs"/>
            </a:endParaRPr>
          </a:p>
          <a:p>
            <a:pPr marL="111125" marR="0" lvl="0" indent="0" algn="l" defTabSz="914400" rtl="0" eaLnBrk="1" fontAlgn="auto" latinLnBrk="0" hangingPunct="1">
              <a:lnSpc>
                <a:spcPct val="100000"/>
              </a:lnSpc>
              <a:spcBef>
                <a:spcPts val="0"/>
              </a:spcBef>
              <a:spcAft>
                <a:spcPts val="0"/>
              </a:spcAft>
              <a:buClrTx/>
              <a:buSzPct val="75000"/>
              <a:buFontTx/>
              <a:buNone/>
              <a:tabLst/>
              <a:defRPr/>
            </a:pPr>
            <a:r>
              <a:rPr kumimoji="0" lang="en-US" sz="1400" i="0" u="sng" strike="noStrike" kern="1200" cap="none" spc="0" normalizeH="0" baseline="0" noProof="0" dirty="0">
                <a:ln>
                  <a:noFill/>
                </a:ln>
                <a:solidFill>
                  <a:schemeClr val="tx1"/>
                </a:solidFill>
                <a:effectLst/>
                <a:uLnTx/>
                <a:uFillTx/>
                <a:ea typeface="+mn-ea"/>
                <a:cs typeface="+mn-cs"/>
              </a:rPr>
              <a:t>Rate:</a:t>
            </a:r>
            <a:r>
              <a:rPr kumimoji="0" lang="en-US" sz="1400" i="0" u="none" strike="noStrike" kern="1200" cap="none" spc="0" normalizeH="0" baseline="0" noProof="0" dirty="0">
                <a:ln>
                  <a:noFill/>
                </a:ln>
                <a:solidFill>
                  <a:schemeClr val="tx1"/>
                </a:solidFill>
                <a:effectLst/>
                <a:uLnTx/>
                <a:uFillTx/>
                <a:ea typeface="+mn-ea"/>
                <a:cs typeface="+mn-cs"/>
              </a:rPr>
              <a:t> </a:t>
            </a:r>
            <a:r>
              <a:rPr kumimoji="0" lang="en-US" sz="1400" b="0" i="0" u="none" strike="noStrike" kern="1200" cap="none" spc="0" normalizeH="0" baseline="0" noProof="0" dirty="0">
                <a:ln>
                  <a:noFill/>
                </a:ln>
                <a:solidFill>
                  <a:schemeClr val="tx1"/>
                </a:solidFill>
                <a:effectLst/>
                <a:uLnTx/>
                <a:uFillTx/>
                <a:ea typeface="+mn-ea"/>
                <a:cs typeface="+mn-cs"/>
              </a:rPr>
              <a:t>approximately 7 min</a:t>
            </a:r>
          </a:p>
          <a:p>
            <a:pPr marL="111125" marR="0" lvl="0" indent="0" algn="l" defTabSz="914400" rtl="0" eaLnBrk="1" fontAlgn="auto" latinLnBrk="0" hangingPunct="1">
              <a:lnSpc>
                <a:spcPct val="100000"/>
              </a:lnSpc>
              <a:spcBef>
                <a:spcPts val="0"/>
              </a:spcBef>
              <a:spcAft>
                <a:spcPts val="0"/>
              </a:spcAft>
              <a:buClrTx/>
              <a:buSzPct val="75000"/>
              <a:buFontTx/>
              <a:buNone/>
              <a:tabLst/>
              <a:defRPr/>
            </a:pPr>
            <a:br>
              <a:rPr kumimoji="0" lang="en-US" sz="1400" b="0" i="0" u="none" strike="noStrike" kern="1200" cap="none" spc="0" normalizeH="0" baseline="0" noProof="0" dirty="0">
                <a:ln>
                  <a:noFill/>
                </a:ln>
                <a:solidFill>
                  <a:schemeClr val="tx1"/>
                </a:solidFill>
                <a:effectLst/>
                <a:uLnTx/>
                <a:uFillTx/>
                <a:ea typeface="+mn-ea"/>
                <a:cs typeface="+mn-cs"/>
              </a:rPr>
            </a:br>
            <a:r>
              <a:rPr kumimoji="0" lang="en-US" sz="1400" i="0" u="sng" strike="noStrike" kern="1200" cap="none" spc="0" normalizeH="0" baseline="0" noProof="0" dirty="0">
                <a:ln>
                  <a:noFill/>
                </a:ln>
                <a:solidFill>
                  <a:schemeClr val="tx1"/>
                </a:solidFill>
                <a:effectLst/>
                <a:uLnTx/>
                <a:uFillTx/>
                <a:ea typeface="+mn-ea"/>
                <a:cs typeface="+mn-cs"/>
              </a:rPr>
              <a:t>Location:</a:t>
            </a:r>
            <a:r>
              <a:rPr kumimoji="0" lang="en-US" sz="1400" i="0" u="none" strike="noStrike" kern="1200" cap="none" spc="0" normalizeH="0" baseline="0" noProof="0" dirty="0">
                <a:ln>
                  <a:noFill/>
                </a:ln>
                <a:solidFill>
                  <a:schemeClr val="tx1"/>
                </a:solidFill>
                <a:effectLst/>
                <a:uLnTx/>
                <a:uFillTx/>
                <a:ea typeface="+mn-ea"/>
                <a:cs typeface="+mn-cs"/>
              </a:rPr>
              <a:t> </a:t>
            </a:r>
            <a:r>
              <a:rPr kumimoji="0" lang="en-US" sz="1400" b="0" i="0" u="none" strike="noStrike" kern="1200" cap="none" spc="0" normalizeH="0" baseline="0" noProof="0" dirty="0">
                <a:ln>
                  <a:noFill/>
                </a:ln>
                <a:solidFill>
                  <a:schemeClr val="tx1"/>
                </a:solidFill>
                <a:effectLst/>
                <a:uLnTx/>
                <a:uFillTx/>
                <a:ea typeface="+mn-ea"/>
                <a:cs typeface="+mn-cs"/>
              </a:rPr>
              <a:t>thigh</a:t>
            </a:r>
          </a:p>
          <a:p>
            <a:pPr marL="111125" marR="0" lvl="0" indent="0" algn="l" defTabSz="914400" rtl="0" eaLnBrk="1" fontAlgn="auto" latinLnBrk="0" hangingPunct="1">
              <a:lnSpc>
                <a:spcPct val="100000"/>
              </a:lnSpc>
              <a:spcBef>
                <a:spcPts val="0"/>
              </a:spcBef>
              <a:spcAft>
                <a:spcPts val="0"/>
              </a:spcAft>
              <a:buClrTx/>
              <a:buSzPct val="75000"/>
              <a:buFontTx/>
              <a:buNone/>
              <a:tabLst/>
              <a:defRPr/>
            </a:pPr>
            <a:endParaRPr kumimoji="0" lang="en-US" sz="1400" b="0" i="0" u="none" strike="noStrike" kern="1200" cap="none" spc="0" normalizeH="0" baseline="0" noProof="0" dirty="0">
              <a:ln>
                <a:noFill/>
              </a:ln>
              <a:solidFill>
                <a:srgbClr val="FFFFFF"/>
              </a:solidFill>
              <a:effectLst/>
              <a:uLnTx/>
              <a:uFillTx/>
              <a:ea typeface="+mn-ea"/>
              <a:cs typeface="+mn-cs"/>
            </a:endParaRP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endParaRPr kumimoji="0" lang="en-US" sz="1400" b="0" i="0" u="none" strike="noStrike" kern="1200" cap="none" spc="0" normalizeH="0" baseline="0" noProof="0" dirty="0">
              <a:ln>
                <a:noFill/>
              </a:ln>
              <a:solidFill>
                <a:srgbClr val="161616"/>
              </a:solidFill>
              <a:effectLst/>
              <a:uLnTx/>
              <a:uFillTx/>
              <a:ea typeface="+mn-ea"/>
              <a:cs typeface="+mn-cs"/>
            </a:endParaRPr>
          </a:p>
        </p:txBody>
      </p:sp>
      <p:sp>
        <p:nvSpPr>
          <p:cNvPr id="17" name="Content Placeholder 2">
            <a:extLst>
              <a:ext uri="{FF2B5EF4-FFF2-40B4-BE49-F238E27FC236}">
                <a16:creationId xmlns:a16="http://schemas.microsoft.com/office/drawing/2014/main" id="{DCD0E0CE-FEDA-D046-C1BF-CF58AD479CD9}"/>
              </a:ext>
            </a:extLst>
          </p:cNvPr>
          <p:cNvSpPr txBox="1">
            <a:spLocks/>
          </p:cNvSpPr>
          <p:nvPr/>
        </p:nvSpPr>
        <p:spPr bwMode="auto">
          <a:xfrm>
            <a:off x="4520008" y="3433815"/>
            <a:ext cx="3327244" cy="2451370"/>
          </a:xfrm>
          <a:prstGeom prst="rect">
            <a:avLst/>
          </a:prstGeom>
          <a:solidFill>
            <a:schemeClr val="accent3">
              <a:lumMod val="20000"/>
              <a:lumOff val="80000"/>
            </a:schemeClr>
          </a:solidFill>
          <a:ln w="3175" cap="flat" cmpd="sng" algn="ctr">
            <a:noFill/>
            <a:prstDash val="soli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600" i="0" u="none" strike="noStrike" kern="0" cap="none" spc="0" normalizeH="0" baseline="0" noProof="0" dirty="0">
                <a:ln>
                  <a:noFill/>
                </a:ln>
                <a:solidFill>
                  <a:schemeClr val="tx1"/>
                </a:solidFill>
                <a:effectLst/>
                <a:uLnTx/>
                <a:uFillTx/>
                <a:latin typeface="+mn-lt"/>
                <a:ea typeface="+mn-ea"/>
              </a:rPr>
              <a:t>Nivolumab and hyaluronidase-nvhy</a:t>
            </a:r>
            <a:r>
              <a:rPr kumimoji="0" lang="en-US" sz="1600" i="0" u="none" strike="noStrike" kern="0" cap="none" spc="0" normalizeH="0" baseline="30000" noProof="0" dirty="0">
                <a:ln>
                  <a:noFill/>
                </a:ln>
                <a:solidFill>
                  <a:schemeClr val="tx1"/>
                </a:solidFill>
                <a:effectLst/>
                <a:uLnTx/>
                <a:uFillTx/>
                <a:latin typeface="+mn-lt"/>
                <a:ea typeface="+mn-ea"/>
              </a:rPr>
              <a:t>4</a:t>
            </a:r>
            <a:r>
              <a:rPr kumimoji="0" lang="en-US" sz="1600" i="0" u="none" strike="noStrike" kern="0" cap="none" spc="0" normalizeH="0" baseline="0" noProof="0" dirty="0">
                <a:ln>
                  <a:noFill/>
                </a:ln>
                <a:solidFill>
                  <a:schemeClr val="tx1"/>
                </a:solidFill>
                <a:effectLst/>
                <a:uLnTx/>
                <a:uFillTx/>
                <a:latin typeface="+mn-lt"/>
                <a:ea typeface="+mn-ea"/>
              </a:rPr>
              <a:t> </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400" b="0" i="0" u="none" strike="noStrike" kern="0" cap="none" spc="0" normalizeH="0" baseline="0" noProof="0" dirty="0">
              <a:ln>
                <a:noFill/>
              </a:ln>
              <a:solidFill>
                <a:schemeClr val="tx1"/>
              </a:solidFill>
              <a:effectLst/>
              <a:uLnTx/>
              <a:uFillTx/>
              <a:latin typeface="+mn-lt"/>
              <a:ea typeface="+mn-ea"/>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i="0" u="sng" strike="noStrike" kern="0" cap="none" spc="0" normalizeH="0" baseline="0" noProof="0" dirty="0">
                <a:ln>
                  <a:noFill/>
                </a:ln>
                <a:solidFill>
                  <a:schemeClr val="tx1"/>
                </a:solidFill>
                <a:effectLst/>
                <a:uLnTx/>
                <a:uFillTx/>
                <a:latin typeface="+mn-lt"/>
                <a:ea typeface="+mn-ea"/>
                <a:cs typeface="Arial" panose="020B0604020202020204" pitchFamily="34" charset="0"/>
              </a:rPr>
              <a:t>Dosing:</a:t>
            </a:r>
            <a:r>
              <a:rPr kumimoji="0" lang="en-US" sz="1400" i="0" u="none" strike="noStrike" kern="0" cap="none" spc="0" normalizeH="0" baseline="0" noProof="0" dirty="0">
                <a:ln>
                  <a:noFill/>
                </a:ln>
                <a:solidFill>
                  <a:schemeClr val="tx1"/>
                </a:solidFill>
                <a:effectLst/>
                <a:uLnTx/>
                <a:uFillTx/>
                <a:latin typeface="+mn-lt"/>
                <a:ea typeface="+mn-ea"/>
                <a:cs typeface="Arial" panose="020B0604020202020204" pitchFamily="34" charset="0"/>
              </a:rPr>
              <a:t> </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rPr>
              <a:t>600 mg/10,000 units (5 mL) </a:t>
            </a:r>
            <a:r>
              <a:rPr lang="en-US" sz="1400" b="0" kern="0" dirty="0">
                <a:solidFill>
                  <a:schemeClr val="tx1"/>
                </a:solidFill>
                <a:latin typeface="+mn-lt"/>
                <a:cs typeface="Arial" panose="020B0604020202020204" pitchFamily="34" charset="0"/>
              </a:rPr>
              <a:t>Q2W</a:t>
            </a:r>
            <a:endPar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rPr>
              <a:t>900 mg/15,000 units (7.5 mL) </a:t>
            </a:r>
            <a:r>
              <a:rPr lang="en-US" sz="1400" b="0" kern="0" dirty="0">
                <a:solidFill>
                  <a:schemeClr val="tx1"/>
                </a:solidFill>
                <a:latin typeface="+mn-lt"/>
                <a:cs typeface="Arial" panose="020B0604020202020204" pitchFamily="34" charset="0"/>
              </a:rPr>
              <a:t>Q3W</a:t>
            </a:r>
            <a:endPar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rPr>
              <a:t>1200 mg/20,000 units (10 mL) </a:t>
            </a:r>
            <a:r>
              <a:rPr lang="en-US" sz="1400" b="0" kern="0" dirty="0">
                <a:solidFill>
                  <a:schemeClr val="tx1"/>
                </a:solidFill>
                <a:latin typeface="+mn-lt"/>
                <a:cs typeface="Arial" panose="020B0604020202020204" pitchFamily="34" charset="0"/>
              </a:rPr>
              <a:t>Q4W</a:t>
            </a:r>
            <a:endPar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i="0" u="sng" strike="noStrike" kern="0" cap="none" spc="0" normalizeH="0" baseline="0" noProof="0" dirty="0">
                <a:ln>
                  <a:noFill/>
                </a:ln>
                <a:solidFill>
                  <a:schemeClr val="tx1"/>
                </a:solidFill>
                <a:effectLst/>
                <a:uLnTx/>
                <a:uFillTx/>
                <a:latin typeface="+mn-lt"/>
                <a:ea typeface="+mn-ea"/>
                <a:cs typeface="Arial" panose="020B0604020202020204" pitchFamily="34" charset="0"/>
              </a:rPr>
              <a:t>Rate:</a:t>
            </a:r>
            <a:r>
              <a:rPr kumimoji="0" lang="en-US" sz="1400" i="0" u="none" strike="noStrike" kern="0" cap="none" spc="0" normalizeH="0" baseline="0" noProof="0" dirty="0">
                <a:ln>
                  <a:noFill/>
                </a:ln>
                <a:solidFill>
                  <a:schemeClr val="tx1"/>
                </a:solidFill>
                <a:effectLst/>
                <a:uLnTx/>
                <a:uFillTx/>
                <a:latin typeface="+mn-lt"/>
                <a:ea typeface="+mn-ea"/>
                <a:cs typeface="Arial" panose="020B0604020202020204" pitchFamily="34" charset="0"/>
              </a:rPr>
              <a:t> </a:t>
            </a:r>
            <a:r>
              <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rPr>
              <a:t>3-5 min </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400" b="0" i="0" u="none" strike="noStrike" kern="0" cap="none" spc="0" normalizeH="0" baseline="0" noProof="0" dirty="0">
              <a:ln>
                <a:noFill/>
              </a:ln>
              <a:solidFill>
                <a:srgbClr val="FFFFFF"/>
              </a:solidFill>
              <a:effectLst/>
              <a:uLnTx/>
              <a:uFillTx/>
              <a:latin typeface="+mn-lt"/>
              <a:ea typeface="+mn-ea"/>
              <a:cs typeface="Arial" panose="020B0604020202020204" pitchFamily="34" charset="0"/>
            </a:endParaRP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i="0" u="sng" strike="noStrike" kern="0" cap="none" spc="0" normalizeH="0" baseline="0" noProof="0" dirty="0">
                <a:ln>
                  <a:noFill/>
                </a:ln>
                <a:solidFill>
                  <a:schemeClr val="tx1"/>
                </a:solidFill>
                <a:effectLst/>
                <a:uLnTx/>
                <a:uFillTx/>
                <a:latin typeface="+mn-lt"/>
                <a:ea typeface="+mn-ea"/>
                <a:cs typeface="Arial" panose="020B0604020202020204" pitchFamily="34" charset="0"/>
              </a:rPr>
              <a:t>Location:</a:t>
            </a:r>
            <a:r>
              <a:rPr kumimoji="0" lang="en-US" sz="1400" i="0" u="none" strike="noStrike" kern="0" cap="none" spc="0" normalizeH="0" baseline="0" noProof="0" dirty="0">
                <a:ln>
                  <a:noFill/>
                </a:ln>
                <a:solidFill>
                  <a:schemeClr val="tx1"/>
                </a:solidFill>
                <a:effectLst/>
                <a:uLnTx/>
                <a:uFillTx/>
                <a:latin typeface="+mn-lt"/>
                <a:ea typeface="+mn-ea"/>
                <a:cs typeface="Arial" panose="020B0604020202020204" pitchFamily="34" charset="0"/>
              </a:rPr>
              <a:t> </a:t>
            </a:r>
            <a:r>
              <a:rPr kumimoji="0" lang="en-US" sz="1400" b="0" i="0" u="none" strike="noStrike" kern="0" cap="none" spc="0" normalizeH="0" baseline="0" noProof="0" dirty="0">
                <a:ln>
                  <a:noFill/>
                </a:ln>
                <a:solidFill>
                  <a:schemeClr val="tx1"/>
                </a:solidFill>
                <a:effectLst/>
                <a:uLnTx/>
                <a:uFillTx/>
                <a:latin typeface="+mn-lt"/>
                <a:ea typeface="+mn-ea"/>
                <a:cs typeface="Arial" panose="020B0604020202020204" pitchFamily="34" charset="0"/>
              </a:rPr>
              <a:t>abdomen or thigh</a:t>
            </a:r>
          </a:p>
        </p:txBody>
      </p:sp>
      <p:sp>
        <p:nvSpPr>
          <p:cNvPr id="18" name="Content Placeholder 2">
            <a:extLst>
              <a:ext uri="{FF2B5EF4-FFF2-40B4-BE49-F238E27FC236}">
                <a16:creationId xmlns:a16="http://schemas.microsoft.com/office/drawing/2014/main" id="{837570C7-5B02-5C68-A168-E640B5F56A9D}"/>
              </a:ext>
            </a:extLst>
          </p:cNvPr>
          <p:cNvSpPr txBox="1">
            <a:spLocks/>
          </p:cNvSpPr>
          <p:nvPr/>
        </p:nvSpPr>
        <p:spPr bwMode="auto">
          <a:xfrm>
            <a:off x="8155114" y="3424137"/>
            <a:ext cx="3327244" cy="2451370"/>
          </a:xfrm>
          <a:prstGeom prst="rect">
            <a:avLst/>
          </a:prstGeom>
          <a:solidFill>
            <a:schemeClr val="bg2"/>
          </a:solidFill>
          <a:ln w="3175" cap="flat" cmpd="sng" algn="ctr">
            <a:noFill/>
            <a:prstDash val="soli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11125" marR="0" lvl="0" indent="0" algn="ctr" defTabSz="914400" rtl="0" eaLnBrk="1" fontAlgn="base" latinLnBrk="0" hangingPunct="1">
              <a:lnSpc>
                <a:spcPct val="100000"/>
              </a:lnSpc>
              <a:spcBef>
                <a:spcPts val="0"/>
              </a:spcBef>
              <a:spcAft>
                <a:spcPts val="0"/>
              </a:spcAft>
              <a:buClr>
                <a:srgbClr val="000000"/>
              </a:buClr>
              <a:buSzPct val="75000"/>
              <a:buFont typeface="Wingdings" panose="05000000000000000000" pitchFamily="2" charset="2"/>
              <a:buNone/>
              <a:tabLst/>
              <a:defRPr/>
            </a:pPr>
            <a:r>
              <a:rPr kumimoji="0" lang="en-US" sz="1600" i="0" u="none" strike="noStrike" kern="0" cap="none" spc="0" normalizeH="0" baseline="0" noProof="0" dirty="0">
                <a:ln>
                  <a:noFill/>
                </a:ln>
                <a:solidFill>
                  <a:schemeClr val="tx1"/>
                </a:solidFill>
                <a:effectLst/>
                <a:uLnTx/>
                <a:uFillTx/>
                <a:latin typeface="+mn-lt"/>
              </a:rPr>
              <a:t>Pembrolizumab berahyaluronidase alfa-pmph</a:t>
            </a:r>
            <a:r>
              <a:rPr kumimoji="0" lang="en-US" sz="1600" i="0" u="none" strike="noStrike" kern="0" cap="none" spc="0" normalizeH="0" baseline="30000" noProof="0" dirty="0">
                <a:ln>
                  <a:noFill/>
                </a:ln>
                <a:solidFill>
                  <a:schemeClr val="tx1"/>
                </a:solidFill>
                <a:effectLst/>
                <a:uLnTx/>
                <a:uFillTx/>
                <a:latin typeface="+mn-lt"/>
              </a:rPr>
              <a:t>6</a:t>
            </a:r>
          </a:p>
          <a:p>
            <a:pPr marL="111125" marR="0" lvl="0" indent="0" algn="l" defTabSz="914400" rtl="0" eaLnBrk="1" fontAlgn="base" latinLnBrk="0" hangingPunct="1">
              <a:lnSpc>
                <a:spcPct val="100000"/>
              </a:lnSpc>
              <a:spcBef>
                <a:spcPts val="0"/>
              </a:spcBef>
              <a:spcAft>
                <a:spcPts val="0"/>
              </a:spcAft>
              <a:buClr>
                <a:srgbClr val="000000"/>
              </a:buClr>
              <a:buSzPct val="75000"/>
              <a:buFont typeface="Wingdings" panose="05000000000000000000" pitchFamily="2" charset="2"/>
              <a:buNone/>
              <a:tabLst/>
              <a:defRPr/>
            </a:pPr>
            <a:endParaRPr kumimoji="0" lang="en-US" sz="1400" b="0" i="0" u="none" strike="noStrike" kern="0" cap="none" spc="0" normalizeH="0" baseline="30000" noProof="0" dirty="0">
              <a:ln>
                <a:noFill/>
              </a:ln>
              <a:solidFill>
                <a:schemeClr val="tx1"/>
              </a:solidFill>
              <a:effectLst/>
              <a:uLnTx/>
              <a:uFillTx/>
              <a:latin typeface="+mn-lt"/>
            </a:endParaRPr>
          </a:p>
          <a:p>
            <a:pPr marL="117475" marR="0" lvl="1" indent="0" algn="l" defTabSz="914400" rtl="0" eaLnBrk="1" fontAlgn="base" latinLnBrk="0" hangingPunct="1">
              <a:lnSpc>
                <a:spcPct val="100000"/>
              </a:lnSpc>
              <a:spcBef>
                <a:spcPts val="0"/>
              </a:spcBef>
              <a:spcAft>
                <a:spcPts val="0"/>
              </a:spcAft>
              <a:buClr>
                <a:srgbClr val="FFFFFF"/>
              </a:buClr>
              <a:buSzPct val="75000"/>
              <a:buFont typeface="Arial" panose="020B0604020202020204" pitchFamily="34" charset="0"/>
              <a:buNone/>
              <a:tabLst/>
              <a:defRPr/>
            </a:pPr>
            <a:r>
              <a:rPr kumimoji="0" lang="en-US" sz="1400" i="0" u="sng" strike="noStrike" kern="0" cap="none" spc="0" normalizeH="0" baseline="0" noProof="0" dirty="0">
                <a:ln>
                  <a:noFill/>
                </a:ln>
                <a:solidFill>
                  <a:schemeClr val="tx1"/>
                </a:solidFill>
                <a:effectLst/>
                <a:uLnTx/>
                <a:uFillTx/>
                <a:latin typeface="+mn-lt"/>
              </a:rPr>
              <a:t>Dosing:</a:t>
            </a:r>
            <a:r>
              <a:rPr kumimoji="0" lang="en-US" sz="1400" i="0" u="none" strike="noStrike" kern="0" cap="none" spc="0" normalizeH="0" baseline="0" noProof="0" dirty="0">
                <a:ln>
                  <a:noFill/>
                </a:ln>
                <a:solidFill>
                  <a:schemeClr val="tx1"/>
                </a:solidFill>
                <a:effectLst/>
                <a:uLnTx/>
                <a:uFillTx/>
                <a:latin typeface="+mn-lt"/>
              </a:rPr>
              <a:t> </a:t>
            </a:r>
          </a:p>
          <a:p>
            <a:pPr marL="117475" marR="0" lvl="1" indent="0" algn="l" defTabSz="914400" rtl="0" eaLnBrk="1" fontAlgn="base" latinLnBrk="0" hangingPunct="1">
              <a:lnSpc>
                <a:spcPct val="100000"/>
              </a:lnSpc>
              <a:spcBef>
                <a:spcPts val="0"/>
              </a:spcBef>
              <a:spcAft>
                <a:spcPts val="0"/>
              </a:spcAft>
              <a:buClr>
                <a:srgbClr val="FFFFFF"/>
              </a:buClr>
              <a:buSzPct val="75000"/>
              <a:buFont typeface="Arial" panose="020B0604020202020204" pitchFamily="34" charset="0"/>
              <a:buNone/>
              <a:tabLst/>
              <a:defRPr/>
            </a:pPr>
            <a:r>
              <a:rPr kumimoji="0" lang="en-US" sz="1400" b="0" i="0" u="none" strike="noStrike" kern="0" cap="none" spc="0" normalizeH="0" baseline="0" noProof="0" dirty="0">
                <a:ln>
                  <a:noFill/>
                </a:ln>
                <a:solidFill>
                  <a:schemeClr val="tx1"/>
                </a:solidFill>
                <a:effectLst/>
                <a:uLnTx/>
                <a:uFillTx/>
                <a:latin typeface="+mn-lt"/>
              </a:rPr>
              <a:t>395 mg/4,800 units (2.4 mL) </a:t>
            </a:r>
            <a:r>
              <a:rPr lang="en-US" sz="1400" b="0" kern="0" dirty="0">
                <a:solidFill>
                  <a:schemeClr val="tx1"/>
                </a:solidFill>
                <a:latin typeface="+mn-lt"/>
              </a:rPr>
              <a:t>Q3W</a:t>
            </a:r>
            <a:r>
              <a:rPr kumimoji="0" lang="en-US" sz="1400" b="0" i="0" u="none" strike="noStrike" kern="0" cap="none" spc="0" normalizeH="0" baseline="0" noProof="0" dirty="0">
                <a:ln>
                  <a:noFill/>
                </a:ln>
                <a:solidFill>
                  <a:schemeClr val="tx1"/>
                </a:solidFill>
                <a:effectLst/>
                <a:uLnTx/>
                <a:uFillTx/>
                <a:latin typeface="+mn-lt"/>
              </a:rPr>
              <a:t> </a:t>
            </a:r>
          </a:p>
          <a:p>
            <a:pPr marL="117475" marR="0" lvl="1" indent="0" algn="l" defTabSz="914400" rtl="0" eaLnBrk="1" fontAlgn="base" latinLnBrk="0" hangingPunct="1">
              <a:lnSpc>
                <a:spcPct val="100000"/>
              </a:lnSpc>
              <a:spcBef>
                <a:spcPts val="0"/>
              </a:spcBef>
              <a:spcAft>
                <a:spcPts val="0"/>
              </a:spcAft>
              <a:buClr>
                <a:srgbClr val="FFFFFF"/>
              </a:buClr>
              <a:buSzPct val="75000"/>
              <a:buFont typeface="Arial" panose="020B0604020202020204" pitchFamily="34" charset="0"/>
              <a:buNone/>
              <a:tabLst/>
              <a:defRPr/>
            </a:pPr>
            <a:r>
              <a:rPr kumimoji="0" lang="en-US" sz="1400" b="0" i="0" u="none" strike="noStrike" kern="0" cap="none" spc="0" normalizeH="0" baseline="0" noProof="0" dirty="0">
                <a:ln>
                  <a:noFill/>
                </a:ln>
                <a:solidFill>
                  <a:schemeClr val="tx1"/>
                </a:solidFill>
                <a:effectLst/>
                <a:uLnTx/>
                <a:uFillTx/>
                <a:latin typeface="+mn-lt"/>
              </a:rPr>
              <a:t>790 mg/9,600 units (4.8 mL) </a:t>
            </a:r>
            <a:r>
              <a:rPr lang="en-US" sz="1400" b="0" kern="0" dirty="0">
                <a:solidFill>
                  <a:schemeClr val="tx1"/>
                </a:solidFill>
                <a:latin typeface="+mn-lt"/>
              </a:rPr>
              <a:t>Q6W</a:t>
            </a:r>
            <a:r>
              <a:rPr kumimoji="0" lang="en-US" sz="1400" b="0" i="0" u="none" strike="noStrike" kern="0" cap="none" spc="0" normalizeH="0" baseline="0" noProof="0" dirty="0">
                <a:ln>
                  <a:noFill/>
                </a:ln>
                <a:solidFill>
                  <a:schemeClr val="tx1"/>
                </a:solidFill>
                <a:effectLst/>
                <a:uLnTx/>
                <a:uFillTx/>
                <a:latin typeface="+mn-lt"/>
              </a:rPr>
              <a:t> </a:t>
            </a:r>
          </a:p>
          <a:p>
            <a:pPr marL="117475" marR="0" lvl="1" indent="0" algn="l" defTabSz="914400" rtl="0" eaLnBrk="1" fontAlgn="base" latinLnBrk="0" hangingPunct="1">
              <a:lnSpc>
                <a:spcPct val="100000"/>
              </a:lnSpc>
              <a:spcBef>
                <a:spcPts val="0"/>
              </a:spcBef>
              <a:spcAft>
                <a:spcPts val="0"/>
              </a:spcAft>
              <a:buClr>
                <a:srgbClr val="FFFFFF"/>
              </a:buClr>
              <a:buSzPct val="75000"/>
              <a:buFont typeface="Arial" panose="020B0604020202020204" pitchFamily="34" charset="0"/>
              <a:buNone/>
              <a:tabLst/>
              <a:defRPr/>
            </a:pPr>
            <a:endParaRPr kumimoji="0" lang="en-US" sz="1400" b="0" i="0" u="none" strike="noStrike" kern="0" cap="none" spc="0" normalizeH="0" baseline="0" noProof="0" dirty="0">
              <a:ln>
                <a:noFill/>
              </a:ln>
              <a:solidFill>
                <a:schemeClr val="tx1"/>
              </a:solidFill>
              <a:effectLst/>
              <a:uLnTx/>
              <a:uFillTx/>
              <a:latin typeface="+mn-lt"/>
            </a:endParaRPr>
          </a:p>
          <a:p>
            <a:pPr marL="117475" marR="0" lvl="1" indent="0" algn="l" defTabSz="914400" rtl="0" eaLnBrk="1" fontAlgn="base" latinLnBrk="0" hangingPunct="1">
              <a:lnSpc>
                <a:spcPct val="100000"/>
              </a:lnSpc>
              <a:spcBef>
                <a:spcPts val="0"/>
              </a:spcBef>
              <a:spcAft>
                <a:spcPts val="0"/>
              </a:spcAft>
              <a:buClr>
                <a:srgbClr val="FFFFFF"/>
              </a:buClr>
              <a:buSzPct val="75000"/>
              <a:buFont typeface="Arial" panose="020B0604020202020204" pitchFamily="34" charset="0"/>
              <a:buNone/>
              <a:tabLst/>
              <a:defRPr/>
            </a:pPr>
            <a:r>
              <a:rPr kumimoji="0" lang="en-US" sz="1400" i="0" u="sng" strike="noStrike" kern="0" cap="none" spc="0" normalizeH="0" baseline="0" noProof="0" dirty="0">
                <a:ln>
                  <a:noFill/>
                </a:ln>
                <a:solidFill>
                  <a:schemeClr val="tx1"/>
                </a:solidFill>
                <a:effectLst/>
                <a:uLnTx/>
                <a:uFillTx/>
                <a:latin typeface="+mn-lt"/>
              </a:rPr>
              <a:t>Rate: </a:t>
            </a:r>
            <a:r>
              <a:rPr kumimoji="0" lang="en-US" sz="1400" b="0" i="0" u="none" strike="noStrike" kern="0" cap="none" spc="0" normalizeH="0" baseline="0" noProof="0" dirty="0">
                <a:ln>
                  <a:noFill/>
                </a:ln>
                <a:solidFill>
                  <a:schemeClr val="tx1"/>
                </a:solidFill>
                <a:effectLst/>
                <a:uLnTx/>
                <a:uFillTx/>
                <a:latin typeface="+mn-lt"/>
              </a:rPr>
              <a:t>1-2 min (dose dependent)</a:t>
            </a:r>
            <a:endParaRPr kumimoji="0" lang="en-US" sz="1400" b="0" i="0" u="none" strike="noStrike" kern="0" cap="none" spc="0" normalizeH="0" baseline="0" noProof="0" dirty="0">
              <a:ln>
                <a:noFill/>
              </a:ln>
              <a:solidFill>
                <a:srgbClr val="FFFFFF"/>
              </a:solidFill>
              <a:effectLst/>
              <a:uLnTx/>
              <a:uFillTx/>
              <a:latin typeface="+mn-lt"/>
            </a:endParaRPr>
          </a:p>
          <a:p>
            <a:pPr marL="117475" marR="0" lvl="1" indent="0" algn="l" defTabSz="914400" rtl="0" eaLnBrk="1" fontAlgn="base" latinLnBrk="0" hangingPunct="1">
              <a:lnSpc>
                <a:spcPct val="100000"/>
              </a:lnSpc>
              <a:spcBef>
                <a:spcPts val="0"/>
              </a:spcBef>
              <a:spcAft>
                <a:spcPts val="0"/>
              </a:spcAft>
              <a:buClr>
                <a:srgbClr val="FFFFFF"/>
              </a:buClr>
              <a:buSzPct val="75000"/>
              <a:buFont typeface="Arial" panose="020B0604020202020204" pitchFamily="34" charset="0"/>
              <a:buNone/>
              <a:tabLst/>
              <a:defRPr/>
            </a:pPr>
            <a:endParaRPr kumimoji="0" lang="en-US" sz="1400" b="0" i="0" u="none" strike="noStrike" kern="0" cap="none" spc="0" normalizeH="0" baseline="0" noProof="0" dirty="0">
              <a:ln>
                <a:noFill/>
              </a:ln>
              <a:solidFill>
                <a:schemeClr val="tx1"/>
              </a:solidFill>
              <a:effectLst/>
              <a:uLnTx/>
              <a:uFillTx/>
              <a:latin typeface="+mn-lt"/>
            </a:endParaRPr>
          </a:p>
          <a:p>
            <a:pPr marL="117475" marR="0" lvl="1" indent="0" algn="l" defTabSz="914400" rtl="0" eaLnBrk="1" fontAlgn="base" latinLnBrk="0" hangingPunct="1">
              <a:lnSpc>
                <a:spcPct val="100000"/>
              </a:lnSpc>
              <a:spcBef>
                <a:spcPts val="0"/>
              </a:spcBef>
              <a:spcAft>
                <a:spcPts val="0"/>
              </a:spcAft>
              <a:buClr>
                <a:srgbClr val="FFFFFF"/>
              </a:buClr>
              <a:buSzPct val="75000"/>
              <a:buFont typeface="Arial" panose="020B0604020202020204" pitchFamily="34" charset="0"/>
              <a:buNone/>
              <a:tabLst/>
              <a:defRPr/>
            </a:pPr>
            <a:r>
              <a:rPr kumimoji="0" lang="en-US" sz="1400" i="0" u="sng" strike="noStrike" kern="0" cap="none" spc="0" normalizeH="0" baseline="0" noProof="0" dirty="0">
                <a:ln>
                  <a:noFill/>
                </a:ln>
                <a:solidFill>
                  <a:schemeClr val="tx1"/>
                </a:solidFill>
                <a:effectLst/>
                <a:uLnTx/>
                <a:uFillTx/>
                <a:latin typeface="+mn-lt"/>
              </a:rPr>
              <a:t>Location:</a:t>
            </a:r>
            <a:r>
              <a:rPr kumimoji="0" lang="en-US" sz="1400" i="0" strike="noStrike" kern="0" cap="none" spc="0" normalizeH="0" baseline="0" noProof="0" dirty="0">
                <a:ln>
                  <a:noFill/>
                </a:ln>
                <a:solidFill>
                  <a:schemeClr val="tx1"/>
                </a:solidFill>
                <a:effectLst/>
                <a:uLnTx/>
                <a:uFillTx/>
                <a:latin typeface="+mn-lt"/>
              </a:rPr>
              <a:t> </a:t>
            </a:r>
            <a:r>
              <a:rPr kumimoji="0" lang="en-US" sz="1400" b="0" i="0" u="none" strike="noStrike" kern="0" cap="none" spc="0" normalizeH="0" baseline="0" noProof="0" dirty="0">
                <a:ln>
                  <a:noFill/>
                </a:ln>
                <a:solidFill>
                  <a:schemeClr val="tx1"/>
                </a:solidFill>
                <a:effectLst/>
                <a:uLnTx/>
                <a:uFillTx/>
                <a:latin typeface="+mn-lt"/>
              </a:rPr>
              <a:t>abdomen or thigh </a:t>
            </a:r>
          </a:p>
        </p:txBody>
      </p:sp>
      <p:sp>
        <p:nvSpPr>
          <p:cNvPr id="19" name="TextBox 18">
            <a:extLst>
              <a:ext uri="{FF2B5EF4-FFF2-40B4-BE49-F238E27FC236}">
                <a16:creationId xmlns:a16="http://schemas.microsoft.com/office/drawing/2014/main" id="{7CD3CFF0-D7FE-0CFF-1361-346B44D4C264}"/>
              </a:ext>
            </a:extLst>
          </p:cNvPr>
          <p:cNvSpPr txBox="1"/>
          <p:nvPr/>
        </p:nvSpPr>
        <p:spPr bwMode="auto">
          <a:xfrm rot="16200000">
            <a:off x="-290311" y="2046612"/>
            <a:ext cx="16305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rgbClr val="000000"/>
                </a:solidFill>
                <a:latin typeface="+mn-lt"/>
              </a:rPr>
              <a:t>Intravenous</a:t>
            </a:r>
          </a:p>
        </p:txBody>
      </p:sp>
      <p:sp>
        <p:nvSpPr>
          <p:cNvPr id="20" name="TextBox 19">
            <a:extLst>
              <a:ext uri="{FF2B5EF4-FFF2-40B4-BE49-F238E27FC236}">
                <a16:creationId xmlns:a16="http://schemas.microsoft.com/office/drawing/2014/main" id="{86D32254-D77B-325C-39F8-75C11F103B8E}"/>
              </a:ext>
            </a:extLst>
          </p:cNvPr>
          <p:cNvSpPr txBox="1"/>
          <p:nvPr/>
        </p:nvSpPr>
        <p:spPr bwMode="auto">
          <a:xfrm rot="16200000">
            <a:off x="-432176" y="4528384"/>
            <a:ext cx="1914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rgbClr val="000000"/>
                </a:solidFill>
                <a:latin typeface="+mn-lt"/>
              </a:rPr>
              <a:t>Subcutaneous</a:t>
            </a:r>
          </a:p>
        </p:txBody>
      </p:sp>
      <p:sp>
        <p:nvSpPr>
          <p:cNvPr id="21" name="TextBox 20">
            <a:extLst>
              <a:ext uri="{FF2B5EF4-FFF2-40B4-BE49-F238E27FC236}">
                <a16:creationId xmlns:a16="http://schemas.microsoft.com/office/drawing/2014/main" id="{367458E4-29AB-BEF3-CA61-7E0FB3681E97}"/>
              </a:ext>
            </a:extLst>
          </p:cNvPr>
          <p:cNvSpPr txBox="1"/>
          <p:nvPr/>
        </p:nvSpPr>
        <p:spPr>
          <a:xfrm>
            <a:off x="907349" y="5921002"/>
            <a:ext cx="2772383" cy="404120"/>
          </a:xfrm>
          <a:prstGeom prst="rect">
            <a:avLst/>
          </a:prstGeom>
        </p:spPr>
        <p:txBody>
          <a:bodyPr vert="horz" wrap="square" lIns="0" tIns="0" rIns="0" bIns="0" rtlCol="0">
            <a:noAutofit/>
          </a:bodyPr>
          <a:lstStyle/>
          <a:p>
            <a:r>
              <a:rPr lang="en-US" sz="1000" b="0" dirty="0">
                <a:latin typeface="+mn-lt"/>
              </a:rPr>
              <a:t>*Adult dosing/administration.</a:t>
            </a:r>
          </a:p>
        </p:txBody>
      </p:sp>
    </p:spTree>
    <p:extLst>
      <p:ext uri="{BB962C8B-B14F-4D97-AF65-F5344CB8AC3E}">
        <p14:creationId xmlns:p14="http://schemas.microsoft.com/office/powerpoint/2010/main" val="2653614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A109F-B374-3C5F-FB52-2D45A3E9D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4082AA-F67B-63C3-2A94-9DF570DF14E5}"/>
              </a:ext>
            </a:extLst>
          </p:cNvPr>
          <p:cNvSpPr>
            <a:spLocks noGrp="1"/>
          </p:cNvSpPr>
          <p:nvPr>
            <p:ph type="title"/>
          </p:nvPr>
        </p:nvSpPr>
        <p:spPr/>
        <p:txBody>
          <a:bodyPr/>
          <a:lstStyle/>
          <a:p>
            <a:r>
              <a:rPr lang="en-US" dirty="0"/>
              <a:t>IV and SC ICI Administration*</a:t>
            </a:r>
          </a:p>
        </p:txBody>
      </p:sp>
      <p:sp>
        <p:nvSpPr>
          <p:cNvPr id="6" name="Content Placeholder 5">
            <a:extLst>
              <a:ext uri="{FF2B5EF4-FFF2-40B4-BE49-F238E27FC236}">
                <a16:creationId xmlns:a16="http://schemas.microsoft.com/office/drawing/2014/main" id="{FA180B9B-163A-CD26-8E90-654CBAE382C8}"/>
              </a:ext>
            </a:extLst>
          </p:cNvPr>
          <p:cNvSpPr>
            <a:spLocks noGrp="1"/>
          </p:cNvSpPr>
          <p:nvPr>
            <p:ph idx="1"/>
          </p:nvPr>
        </p:nvSpPr>
        <p:spPr>
          <a:xfrm>
            <a:off x="245487" y="1200513"/>
            <a:ext cx="11740260" cy="1015780"/>
          </a:xfrm>
        </p:spPr>
        <p:txBody>
          <a:bodyPr/>
          <a:lstStyle/>
          <a:p>
            <a:pPr>
              <a:spcBef>
                <a:spcPts val="0"/>
              </a:spcBef>
              <a:spcAft>
                <a:spcPts val="0"/>
              </a:spcAft>
            </a:pPr>
            <a:r>
              <a:rPr lang="en-US" sz="1800" b="1" dirty="0"/>
              <a:t>All products:</a:t>
            </a:r>
            <a:endParaRPr lang="en-US" sz="1800" dirty="0"/>
          </a:p>
          <a:p>
            <a:pPr lvl="2">
              <a:spcBef>
                <a:spcPts val="0"/>
              </a:spcBef>
            </a:pPr>
            <a:r>
              <a:rPr lang="en-US" sz="1600" dirty="0"/>
              <a:t>Different administration and dosage than intravenous (do not substitute)</a:t>
            </a:r>
          </a:p>
          <a:p>
            <a:pPr lvl="2">
              <a:spcBef>
                <a:spcPts val="0"/>
              </a:spcBef>
            </a:pPr>
            <a:r>
              <a:rPr lang="en-US" sz="1600" dirty="0"/>
              <a:t>Dosage/frequency indication-specific to SC ICI agent</a:t>
            </a:r>
          </a:p>
          <a:p>
            <a:pPr lvl="2">
              <a:spcBef>
                <a:spcPts val="0"/>
              </a:spcBef>
            </a:pPr>
            <a:r>
              <a:rPr lang="en-US" sz="1600" b="1" dirty="0">
                <a:solidFill>
                  <a:srgbClr val="FF0000"/>
                </a:solidFill>
              </a:rPr>
              <a:t>Administration by a healthcare professional remains a requirement</a:t>
            </a:r>
          </a:p>
          <a:p>
            <a:endParaRPr lang="en-US" dirty="0"/>
          </a:p>
        </p:txBody>
      </p:sp>
      <p:sp>
        <p:nvSpPr>
          <p:cNvPr id="3" name="Content Placeholder 2">
            <a:extLst>
              <a:ext uri="{FF2B5EF4-FFF2-40B4-BE49-F238E27FC236}">
                <a16:creationId xmlns:a16="http://schemas.microsoft.com/office/drawing/2014/main" id="{12667212-2BF1-F0E2-9C1F-4EB24BCD363B}"/>
              </a:ext>
            </a:extLst>
          </p:cNvPr>
          <p:cNvSpPr>
            <a:spLocks noGrp="1"/>
          </p:cNvSpPr>
          <p:nvPr>
            <p:ph sz="quarter" idx="10"/>
          </p:nvPr>
        </p:nvSpPr>
        <p:spPr>
          <a:xfrm>
            <a:off x="3174520" y="6302375"/>
            <a:ext cx="6595121" cy="327025"/>
          </a:xfrm>
        </p:spPr>
        <p:txBody>
          <a:bodyPr/>
          <a:lstStyle/>
          <a:p>
            <a:r>
              <a:rPr lang="en-US" dirty="0"/>
              <a:t>1. Atezolizumab PI. 2. Atezolizumab and hyaluronidase-tqjs PI. 3. Nivolumab PI. 4. Nivolumab and hyaluronidase-nvhy PI. 5. Pembrolizumab PI. 6. Pembrolizumab and berahyaluronidase alfa-pmhp PI.</a:t>
            </a:r>
          </a:p>
        </p:txBody>
      </p:sp>
      <p:sp>
        <p:nvSpPr>
          <p:cNvPr id="16" name="Content Placeholder 2">
            <a:extLst>
              <a:ext uri="{FF2B5EF4-FFF2-40B4-BE49-F238E27FC236}">
                <a16:creationId xmlns:a16="http://schemas.microsoft.com/office/drawing/2014/main" id="{2AA7F2E7-B4EF-3B50-F29A-73275F4A8777}"/>
              </a:ext>
            </a:extLst>
          </p:cNvPr>
          <p:cNvSpPr txBox="1">
            <a:spLocks/>
          </p:cNvSpPr>
          <p:nvPr/>
        </p:nvSpPr>
        <p:spPr>
          <a:xfrm>
            <a:off x="709642" y="2368692"/>
            <a:ext cx="3502504" cy="3781284"/>
          </a:xfrm>
          <a:prstGeom prst="rect">
            <a:avLst/>
          </a:prstGeom>
          <a:solidFill>
            <a:schemeClr val="accent1">
              <a:lumMod val="20000"/>
              <a:lumOff val="80000"/>
            </a:schemeClr>
          </a:solidFill>
          <a:ln w="3175" cap="flat" cmpd="sng" algn="ctr">
            <a:noFill/>
            <a:prstDash val="solid"/>
          </a:ln>
          <a:effectLst/>
        </p:spPr>
        <p:txBody>
          <a:bodyPr vert="horz" lIns="91440" tIns="0" rIns="9144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dk1"/>
                </a:solidFill>
                <a:latin typeface="+mn-lt"/>
                <a:ea typeface="+mn-ea"/>
                <a:cs typeface="+mn-cs"/>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dk1"/>
                </a:solidFill>
                <a:latin typeface="+mn-lt"/>
                <a:ea typeface="+mn-ea"/>
                <a:cs typeface="+mn-cs"/>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dk1"/>
                </a:solidFill>
                <a:latin typeface="+mn-lt"/>
                <a:ea typeface="+mn-ea"/>
                <a:cs typeface="+mn-cs"/>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dk1"/>
                </a:solidFill>
                <a:latin typeface="+mn-lt"/>
                <a:ea typeface="+mn-ea"/>
                <a:cs typeface="+mn-cs"/>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111125" marR="0" lvl="0" indent="0" algn="ctr" defTabSz="914400" rtl="0" eaLnBrk="1" fontAlgn="auto" latinLnBrk="0" hangingPunct="1">
              <a:lnSpc>
                <a:spcPct val="100000"/>
              </a:lnSpc>
              <a:spcBef>
                <a:spcPts val="0"/>
              </a:spcBef>
              <a:spcAft>
                <a:spcPts val="0"/>
              </a:spcAft>
              <a:buClrTx/>
              <a:buSzPct val="75000"/>
              <a:buFontTx/>
              <a:buNone/>
              <a:tabLst/>
              <a:defRPr/>
            </a:pPr>
            <a:r>
              <a:rPr kumimoji="0" lang="en-US" sz="1400" i="0" u="none" strike="noStrike" kern="1200" cap="none" spc="0" normalizeH="0" baseline="0" noProof="0" dirty="0">
                <a:ln>
                  <a:noFill/>
                </a:ln>
                <a:solidFill>
                  <a:schemeClr val="tx1"/>
                </a:solidFill>
                <a:effectLst/>
                <a:uLnTx/>
                <a:uFillTx/>
                <a:ea typeface="+mn-ea"/>
                <a:cs typeface="+mn-cs"/>
              </a:rPr>
              <a:t>Atezolizumab and</a:t>
            </a:r>
          </a:p>
          <a:p>
            <a:pPr marL="111125" marR="0" lvl="0" indent="0" algn="ctr" defTabSz="914400" rtl="0" eaLnBrk="1" fontAlgn="auto" latinLnBrk="0" hangingPunct="1">
              <a:lnSpc>
                <a:spcPct val="100000"/>
              </a:lnSpc>
              <a:spcBef>
                <a:spcPts val="0"/>
              </a:spcBef>
              <a:spcAft>
                <a:spcPts val="0"/>
              </a:spcAft>
              <a:buClrTx/>
              <a:buSzPct val="75000"/>
              <a:buFontTx/>
              <a:buNone/>
              <a:tabLst/>
              <a:defRPr/>
            </a:pPr>
            <a:r>
              <a:rPr kumimoji="0" lang="en-US" sz="1400" i="0" u="none" strike="noStrike" kern="1200" cap="none" spc="0" normalizeH="0" baseline="0" noProof="0" dirty="0">
                <a:ln>
                  <a:noFill/>
                </a:ln>
                <a:solidFill>
                  <a:schemeClr val="tx1"/>
                </a:solidFill>
                <a:effectLst/>
                <a:uLnTx/>
                <a:uFillTx/>
                <a:ea typeface="+mn-ea"/>
                <a:cs typeface="+mn-cs"/>
              </a:rPr>
              <a:t>hyaluronidase-tqjs</a:t>
            </a:r>
            <a:r>
              <a:rPr kumimoji="0" lang="en-US" sz="1400" i="0" u="none" strike="noStrike" kern="1200" cap="none" spc="0" normalizeH="0" baseline="30000" noProof="0" dirty="0">
                <a:ln>
                  <a:noFill/>
                </a:ln>
                <a:solidFill>
                  <a:schemeClr val="tx1"/>
                </a:solidFill>
                <a:effectLst/>
                <a:uLnTx/>
                <a:uFillTx/>
                <a:ea typeface="+mn-ea"/>
                <a:cs typeface="+mn-cs"/>
              </a:rPr>
              <a:t>1,2 </a:t>
            </a:r>
          </a:p>
          <a:p>
            <a:pPr marL="111125" marR="0" lvl="0" indent="0" algn="l" defTabSz="914400" rtl="0" eaLnBrk="1" fontAlgn="auto" latinLnBrk="0" hangingPunct="1">
              <a:lnSpc>
                <a:spcPct val="100000"/>
              </a:lnSpc>
              <a:spcBef>
                <a:spcPts val="0"/>
              </a:spcBef>
              <a:spcAft>
                <a:spcPts val="0"/>
              </a:spcAft>
              <a:buClrTx/>
              <a:buSzPct val="75000"/>
              <a:buFontTx/>
              <a:buNone/>
              <a:tabLst/>
              <a:defRPr/>
            </a:pPr>
            <a:endParaRPr kumimoji="0" lang="en-US" sz="100" b="0" i="0" u="none" strike="noStrike" kern="1200" cap="none" spc="0" normalizeH="0" baseline="30000" noProof="0" dirty="0">
              <a:ln>
                <a:noFill/>
              </a:ln>
              <a:solidFill>
                <a:schemeClr val="tx1"/>
              </a:solidFill>
              <a:effectLst/>
              <a:uLnTx/>
              <a:uFillTx/>
              <a:ea typeface="+mn-ea"/>
              <a:cs typeface="+mn-cs"/>
            </a:endParaRPr>
          </a:p>
          <a:p>
            <a:pPr lvl="1">
              <a:buFont typeface="Wingdings" panose="05000000000000000000" pitchFamily="2" charset="2"/>
              <a:buChar char="§"/>
            </a:pPr>
            <a:r>
              <a:rPr lang="en-US" sz="1200" b="0" dirty="0"/>
              <a:t>Remove vial from refrigerator and allow vial to acclimate to room temperature (</a:t>
            </a:r>
            <a:r>
              <a:rPr lang="en-US" sz="1200" b="0" dirty="0">
                <a:solidFill>
                  <a:srgbClr val="FF0000"/>
                </a:solidFill>
              </a:rPr>
              <a:t>max 4 hr ambient light at room temp</a:t>
            </a:r>
            <a:r>
              <a:rPr lang="en-US" sz="1200" b="0" dirty="0"/>
              <a:t>) </a:t>
            </a:r>
          </a:p>
          <a:p>
            <a:pPr lvl="1">
              <a:buFont typeface="Wingdings" panose="05000000000000000000" pitchFamily="2" charset="2"/>
              <a:buChar char="§"/>
            </a:pPr>
            <a:r>
              <a:rPr lang="en-US" sz="1200" b="0" dirty="0"/>
              <a:t>Withdraw contents with transfer needle (</a:t>
            </a:r>
            <a:r>
              <a:rPr lang="en-US" sz="1200" b="0" dirty="0">
                <a:solidFill>
                  <a:srgbClr val="FF0000"/>
                </a:solidFill>
              </a:rPr>
              <a:t>max 8 hr ambient light at room temperature or 72 hr refrigerator</a:t>
            </a:r>
            <a:r>
              <a:rPr lang="en-US" sz="1200" b="0" dirty="0"/>
              <a:t>)</a:t>
            </a:r>
          </a:p>
          <a:p>
            <a:pPr lvl="1">
              <a:buFont typeface="Wingdings" panose="05000000000000000000" pitchFamily="2" charset="2"/>
              <a:buChar char="§"/>
            </a:pPr>
            <a:r>
              <a:rPr lang="en-US" sz="1200" b="0" dirty="0"/>
              <a:t>Replace with subcutaneous administration set and priming volume once ready </a:t>
            </a:r>
            <a:r>
              <a:rPr lang="en-US" sz="1200" dirty="0">
                <a:solidFill>
                  <a:srgbClr val="FF0000"/>
                </a:solidFill>
              </a:rPr>
              <a:t>for immediate administration </a:t>
            </a:r>
          </a:p>
          <a:p>
            <a:pPr lvl="1">
              <a:buFont typeface="Wingdings" panose="05000000000000000000" pitchFamily="2" charset="2"/>
              <a:buChar char="§"/>
            </a:pPr>
            <a:r>
              <a:rPr lang="en-US" sz="1200" b="0" dirty="0"/>
              <a:t>If stored in the refrigerator, allow the solution to come to room temperature before administration</a:t>
            </a:r>
          </a:p>
          <a:p>
            <a:pPr lvl="1">
              <a:buFont typeface="Wingdings" panose="05000000000000000000" pitchFamily="2" charset="2"/>
              <a:buChar char="§"/>
            </a:pPr>
            <a:r>
              <a:rPr lang="en-US" sz="1200" b="0" dirty="0">
                <a:solidFill>
                  <a:schemeClr val="accent1"/>
                </a:solidFill>
              </a:rPr>
              <a:t>Do not shake, freeze, or dilute the solution at any point</a:t>
            </a:r>
          </a:p>
        </p:txBody>
      </p:sp>
      <p:sp>
        <p:nvSpPr>
          <p:cNvPr id="17" name="Content Placeholder 2">
            <a:extLst>
              <a:ext uri="{FF2B5EF4-FFF2-40B4-BE49-F238E27FC236}">
                <a16:creationId xmlns:a16="http://schemas.microsoft.com/office/drawing/2014/main" id="{0C948A64-21CB-97EA-9766-41A766D31E05}"/>
              </a:ext>
            </a:extLst>
          </p:cNvPr>
          <p:cNvSpPr txBox="1">
            <a:spLocks/>
          </p:cNvSpPr>
          <p:nvPr/>
        </p:nvSpPr>
        <p:spPr bwMode="auto">
          <a:xfrm>
            <a:off x="4520008" y="2368692"/>
            <a:ext cx="3327244" cy="3771606"/>
          </a:xfrm>
          <a:prstGeom prst="rect">
            <a:avLst/>
          </a:prstGeom>
          <a:solidFill>
            <a:schemeClr val="accent3">
              <a:lumMod val="20000"/>
              <a:lumOff val="80000"/>
            </a:schemeClr>
          </a:solidFill>
          <a:ln w="3175" cap="flat" cmpd="sng" algn="ctr">
            <a:noFill/>
            <a:prstDash val="soli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i="0" u="none" strike="noStrike" kern="0" cap="none" spc="0" normalizeH="0" baseline="0" noProof="0" dirty="0">
                <a:ln>
                  <a:noFill/>
                </a:ln>
                <a:solidFill>
                  <a:schemeClr val="tx1"/>
                </a:solidFill>
                <a:effectLst/>
                <a:uLnTx/>
                <a:uFillTx/>
                <a:latin typeface="+mn-lt"/>
                <a:ea typeface="+mn-ea"/>
              </a:rPr>
              <a:t>Nivolumab and</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400" i="0" u="none" strike="noStrike" kern="0" cap="none" spc="0" normalizeH="0" baseline="0" noProof="0" dirty="0">
                <a:ln>
                  <a:noFill/>
                </a:ln>
                <a:solidFill>
                  <a:schemeClr val="tx1"/>
                </a:solidFill>
                <a:effectLst/>
                <a:uLnTx/>
                <a:uFillTx/>
                <a:latin typeface="+mn-lt"/>
                <a:ea typeface="+mn-ea"/>
              </a:rPr>
              <a:t>hyaluronidase-nvhy</a:t>
            </a:r>
            <a:r>
              <a:rPr kumimoji="0" lang="en-US" sz="1400" i="0" u="none" strike="noStrike" kern="0" cap="none" spc="0" normalizeH="0" baseline="30000" noProof="0" dirty="0">
                <a:ln>
                  <a:noFill/>
                </a:ln>
                <a:solidFill>
                  <a:schemeClr val="tx1"/>
                </a:solidFill>
                <a:effectLst/>
                <a:uLnTx/>
                <a:uFillTx/>
                <a:latin typeface="+mn-lt"/>
                <a:ea typeface="+mn-ea"/>
              </a:rPr>
              <a:t>3,4</a:t>
            </a:r>
            <a:r>
              <a:rPr kumimoji="0" lang="en-US" sz="1400" i="0" u="none" strike="noStrike" kern="0" cap="none" spc="0" normalizeH="0" baseline="0" noProof="0" dirty="0">
                <a:ln>
                  <a:noFill/>
                </a:ln>
                <a:solidFill>
                  <a:schemeClr val="tx1"/>
                </a:solidFill>
                <a:effectLst/>
                <a:uLnTx/>
                <a:uFillTx/>
                <a:latin typeface="+mn-lt"/>
                <a:ea typeface="+mn-ea"/>
              </a:rPr>
              <a:t> </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kumimoji="0" lang="en-US" sz="100" b="0" i="0" u="none" strike="noStrike" kern="0" cap="none" spc="0" normalizeH="0" baseline="0" noProof="0" dirty="0">
              <a:ln>
                <a:noFill/>
              </a:ln>
              <a:solidFill>
                <a:schemeClr val="tx1"/>
              </a:solidFill>
              <a:effectLst/>
              <a:uLnTx/>
              <a:uFillTx/>
              <a:latin typeface="+mn-lt"/>
              <a:ea typeface="+mn-ea"/>
            </a:endParaRPr>
          </a:p>
          <a:p>
            <a:pPr marL="174625" indent="-171450">
              <a:lnSpc>
                <a:spcPct val="110000"/>
              </a:lnSpc>
              <a:spcBef>
                <a:spcPts val="500"/>
              </a:spcBef>
              <a:spcAft>
                <a:spcPct val="0"/>
              </a:spcAft>
              <a:buClr>
                <a:schemeClr val="tx1"/>
              </a:buClr>
            </a:pPr>
            <a:r>
              <a:rPr lang="en-US" sz="1200" b="0" dirty="0">
                <a:solidFill>
                  <a:schemeClr val="dk1"/>
                </a:solidFill>
                <a:latin typeface="+mn-lt"/>
                <a:cs typeface="+mn-cs"/>
              </a:rPr>
              <a:t>Remove vial from refrigerator and allow vial to acclimate to room temp  </a:t>
            </a:r>
          </a:p>
          <a:p>
            <a:pPr marL="174625" indent="-171450">
              <a:lnSpc>
                <a:spcPct val="110000"/>
              </a:lnSpc>
              <a:spcBef>
                <a:spcPts val="500"/>
              </a:spcBef>
              <a:spcAft>
                <a:spcPct val="0"/>
              </a:spcAft>
              <a:buClr>
                <a:schemeClr val="tx1"/>
              </a:buClr>
            </a:pPr>
            <a:r>
              <a:rPr lang="en-US" sz="1200" b="0" dirty="0">
                <a:solidFill>
                  <a:schemeClr val="dk1"/>
                </a:solidFill>
                <a:latin typeface="+mn-lt"/>
                <a:cs typeface="+mn-cs"/>
              </a:rPr>
              <a:t>Withdraw contents with transfer needle (</a:t>
            </a:r>
            <a:r>
              <a:rPr lang="en-US" sz="1200" b="0" dirty="0">
                <a:solidFill>
                  <a:srgbClr val="FF0000"/>
                </a:solidFill>
                <a:latin typeface="+mn-lt"/>
                <a:cs typeface="+mn-cs"/>
              </a:rPr>
              <a:t>max 8 hr room at room temperature or 72 hr refrigerator protected from light</a:t>
            </a:r>
            <a:r>
              <a:rPr lang="en-US" sz="1200" b="0" dirty="0">
                <a:solidFill>
                  <a:schemeClr val="dk1"/>
                </a:solidFill>
                <a:latin typeface="+mn-lt"/>
                <a:cs typeface="+mn-cs"/>
              </a:rPr>
              <a:t>)</a:t>
            </a:r>
          </a:p>
          <a:p>
            <a:pPr marL="174625" indent="-171450">
              <a:lnSpc>
                <a:spcPct val="110000"/>
              </a:lnSpc>
              <a:spcBef>
                <a:spcPts val="500"/>
              </a:spcBef>
              <a:spcAft>
                <a:spcPct val="0"/>
              </a:spcAft>
              <a:buClr>
                <a:schemeClr val="tx1"/>
              </a:buClr>
            </a:pPr>
            <a:r>
              <a:rPr lang="en-US" sz="1200" b="0" dirty="0">
                <a:solidFill>
                  <a:schemeClr val="dk1"/>
                </a:solidFill>
                <a:latin typeface="+mn-lt"/>
                <a:cs typeface="+mn-cs"/>
              </a:rPr>
              <a:t>Replace with subcutaneous administration set and priming volume once ready </a:t>
            </a:r>
            <a:r>
              <a:rPr lang="en-US" sz="1200" dirty="0">
                <a:solidFill>
                  <a:srgbClr val="FF0000"/>
                </a:solidFill>
                <a:latin typeface="+mn-lt"/>
                <a:cs typeface="+mn-cs"/>
              </a:rPr>
              <a:t>for immediate administration </a:t>
            </a:r>
          </a:p>
          <a:p>
            <a:pPr marL="174625" indent="-171450">
              <a:lnSpc>
                <a:spcPct val="110000"/>
              </a:lnSpc>
              <a:spcBef>
                <a:spcPts val="500"/>
              </a:spcBef>
              <a:spcAft>
                <a:spcPct val="0"/>
              </a:spcAft>
              <a:buClr>
                <a:schemeClr val="tx1"/>
              </a:buClr>
            </a:pPr>
            <a:r>
              <a:rPr lang="en-US" sz="1200" b="0" dirty="0">
                <a:solidFill>
                  <a:schemeClr val="dk1"/>
                </a:solidFill>
                <a:latin typeface="+mn-lt"/>
                <a:cs typeface="+mn-cs"/>
              </a:rPr>
              <a:t>If stored in the refrigerator, allow the solution to come to room temperature before administration</a:t>
            </a:r>
          </a:p>
        </p:txBody>
      </p:sp>
      <p:sp>
        <p:nvSpPr>
          <p:cNvPr id="18" name="Content Placeholder 2">
            <a:extLst>
              <a:ext uri="{FF2B5EF4-FFF2-40B4-BE49-F238E27FC236}">
                <a16:creationId xmlns:a16="http://schemas.microsoft.com/office/drawing/2014/main" id="{E2F7DB42-856B-BF02-1548-1C607002DA78}"/>
              </a:ext>
            </a:extLst>
          </p:cNvPr>
          <p:cNvSpPr txBox="1">
            <a:spLocks/>
          </p:cNvSpPr>
          <p:nvPr/>
        </p:nvSpPr>
        <p:spPr bwMode="auto">
          <a:xfrm>
            <a:off x="8155114" y="2359013"/>
            <a:ext cx="3327244" cy="3815581"/>
          </a:xfrm>
          <a:prstGeom prst="rect">
            <a:avLst/>
          </a:prstGeom>
          <a:solidFill>
            <a:schemeClr val="bg2"/>
          </a:solidFill>
          <a:ln w="3175" cap="flat" cmpd="sng" algn="ctr">
            <a:noFill/>
            <a:prstDash val="solid"/>
          </a:ln>
          <a:effec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111125" marR="0" lvl="0" indent="0" algn="ctr" defTabSz="914400" rtl="0" eaLnBrk="1" fontAlgn="base" latinLnBrk="0" hangingPunct="1">
              <a:lnSpc>
                <a:spcPct val="100000"/>
              </a:lnSpc>
              <a:spcBef>
                <a:spcPts val="0"/>
              </a:spcBef>
              <a:spcAft>
                <a:spcPts val="0"/>
              </a:spcAft>
              <a:buClr>
                <a:srgbClr val="000000"/>
              </a:buClr>
              <a:buSzPct val="75000"/>
              <a:buFont typeface="Wingdings" panose="05000000000000000000" pitchFamily="2" charset="2"/>
              <a:buNone/>
              <a:tabLst/>
              <a:defRPr/>
            </a:pPr>
            <a:r>
              <a:rPr kumimoji="0" lang="en-US" sz="1400" i="0" u="none" strike="noStrike" kern="0" cap="none" spc="0" normalizeH="0" baseline="0" noProof="0" dirty="0">
                <a:ln>
                  <a:noFill/>
                </a:ln>
                <a:solidFill>
                  <a:schemeClr val="tx1"/>
                </a:solidFill>
                <a:effectLst/>
                <a:uLnTx/>
                <a:uFillTx/>
                <a:latin typeface="+mn-lt"/>
              </a:rPr>
              <a:t>Pembrolizumab berahyaluronidase alfa-pmph</a:t>
            </a:r>
            <a:r>
              <a:rPr kumimoji="0" lang="en-US" sz="1400" i="0" u="none" strike="noStrike" kern="0" cap="none" spc="0" normalizeH="0" baseline="30000" noProof="0" dirty="0">
                <a:ln>
                  <a:noFill/>
                </a:ln>
                <a:solidFill>
                  <a:schemeClr val="tx1"/>
                </a:solidFill>
                <a:effectLst/>
                <a:uLnTx/>
                <a:uFillTx/>
                <a:latin typeface="+mn-lt"/>
              </a:rPr>
              <a:t>5,6</a:t>
            </a:r>
            <a:endParaRPr kumimoji="0" lang="en-US" sz="1400" b="0" i="0" u="none" strike="noStrike" kern="0" cap="none" spc="0" normalizeH="0" baseline="30000" noProof="0" dirty="0">
              <a:ln>
                <a:noFill/>
              </a:ln>
              <a:solidFill>
                <a:schemeClr val="tx1"/>
              </a:solidFill>
              <a:effectLst/>
              <a:uLnTx/>
              <a:uFillTx/>
              <a:latin typeface="+mn-lt"/>
            </a:endParaRPr>
          </a:p>
          <a:p>
            <a:pPr marL="174625" lvl="1" indent="-171450">
              <a:lnSpc>
                <a:spcPct val="110000"/>
              </a:lnSpc>
              <a:spcBef>
                <a:spcPts val="500"/>
              </a:spcBef>
              <a:spcAft>
                <a:spcPct val="0"/>
              </a:spcAft>
              <a:buClr>
                <a:schemeClr val="tx1"/>
              </a:buClr>
              <a:buFont typeface="Wingdings" panose="05000000000000000000" pitchFamily="2" charset="2"/>
              <a:buChar char="§"/>
            </a:pPr>
            <a:r>
              <a:rPr lang="en-US" sz="1200" b="0" dirty="0">
                <a:solidFill>
                  <a:schemeClr val="dk1"/>
                </a:solidFill>
                <a:latin typeface="+mn-lt"/>
                <a:cs typeface="+mn-cs"/>
              </a:rPr>
              <a:t>Remove vial from refrigerator and allow vial to acclimate to room temp for at least 30 min (</a:t>
            </a:r>
            <a:r>
              <a:rPr lang="en-US" sz="1200" b="0" dirty="0">
                <a:solidFill>
                  <a:schemeClr val="accent1"/>
                </a:solidFill>
                <a:latin typeface="+mn-lt"/>
                <a:cs typeface="+mn-cs"/>
              </a:rPr>
              <a:t>max 24 hr at room temperature</a:t>
            </a:r>
            <a:r>
              <a:rPr lang="en-US" sz="1200" b="0" dirty="0">
                <a:solidFill>
                  <a:schemeClr val="dk1"/>
                </a:solidFill>
                <a:latin typeface="+mn-lt"/>
                <a:cs typeface="+mn-cs"/>
              </a:rPr>
              <a:t>)</a:t>
            </a:r>
          </a:p>
          <a:p>
            <a:pPr marL="174625" lvl="1" indent="-171450">
              <a:lnSpc>
                <a:spcPct val="110000"/>
              </a:lnSpc>
              <a:spcBef>
                <a:spcPts val="500"/>
              </a:spcBef>
              <a:spcAft>
                <a:spcPct val="0"/>
              </a:spcAft>
              <a:buClr>
                <a:schemeClr val="tx1"/>
              </a:buClr>
              <a:buFont typeface="Wingdings" panose="05000000000000000000" pitchFamily="2" charset="2"/>
              <a:buChar char="§"/>
            </a:pPr>
            <a:r>
              <a:rPr lang="en-US" sz="1200" b="0" dirty="0">
                <a:solidFill>
                  <a:schemeClr val="dk1"/>
                </a:solidFill>
                <a:latin typeface="+mn-lt"/>
                <a:cs typeface="+mn-cs"/>
              </a:rPr>
              <a:t>Withdraw contents with transfer needle (</a:t>
            </a:r>
            <a:r>
              <a:rPr lang="en-US" sz="1200" b="0" dirty="0">
                <a:solidFill>
                  <a:schemeClr val="accent1"/>
                </a:solidFill>
                <a:latin typeface="+mn-lt"/>
                <a:cs typeface="+mn-cs"/>
              </a:rPr>
              <a:t>max 8 hr room at room temp or 24 hr refrigerator</a:t>
            </a:r>
            <a:r>
              <a:rPr lang="en-US" sz="1200" b="0" dirty="0">
                <a:solidFill>
                  <a:schemeClr val="dk1"/>
                </a:solidFill>
                <a:latin typeface="+mn-lt"/>
                <a:cs typeface="+mn-cs"/>
              </a:rPr>
              <a:t>)</a:t>
            </a:r>
          </a:p>
          <a:p>
            <a:pPr marL="174625" indent="-171450">
              <a:lnSpc>
                <a:spcPct val="110000"/>
              </a:lnSpc>
              <a:spcBef>
                <a:spcPts val="500"/>
              </a:spcBef>
              <a:spcAft>
                <a:spcPct val="0"/>
              </a:spcAft>
              <a:buClr>
                <a:schemeClr val="tx1"/>
              </a:buClr>
            </a:pPr>
            <a:r>
              <a:rPr lang="en-US" sz="1200" b="0" dirty="0">
                <a:solidFill>
                  <a:schemeClr val="dk1"/>
                </a:solidFill>
                <a:latin typeface="+mn-lt"/>
              </a:rPr>
              <a:t>Replace with subcutaneous administration set and priming volume once ready </a:t>
            </a:r>
            <a:r>
              <a:rPr lang="en-US" sz="1200" dirty="0">
                <a:solidFill>
                  <a:srgbClr val="FF0000"/>
                </a:solidFill>
                <a:latin typeface="+mn-lt"/>
              </a:rPr>
              <a:t>for immediate administration </a:t>
            </a:r>
          </a:p>
          <a:p>
            <a:pPr marL="174625" indent="-171450">
              <a:lnSpc>
                <a:spcPct val="110000"/>
              </a:lnSpc>
              <a:spcBef>
                <a:spcPts val="500"/>
              </a:spcBef>
              <a:spcAft>
                <a:spcPct val="0"/>
              </a:spcAft>
              <a:buClr>
                <a:schemeClr val="tx1"/>
              </a:buClr>
            </a:pPr>
            <a:r>
              <a:rPr lang="en-US" sz="1200" b="0" dirty="0">
                <a:solidFill>
                  <a:schemeClr val="dk1"/>
                </a:solidFill>
                <a:latin typeface="+mn-lt"/>
              </a:rPr>
              <a:t>If stored in the refrigerator, allow the solution to come to room temperature before administration (at least 30 min)</a:t>
            </a:r>
          </a:p>
        </p:txBody>
      </p:sp>
      <p:sp>
        <p:nvSpPr>
          <p:cNvPr id="4" name="TextBox 3">
            <a:extLst>
              <a:ext uri="{FF2B5EF4-FFF2-40B4-BE49-F238E27FC236}">
                <a16:creationId xmlns:a16="http://schemas.microsoft.com/office/drawing/2014/main" id="{4410DF2B-316A-66A1-E96F-72B4D94A9A60}"/>
              </a:ext>
            </a:extLst>
          </p:cNvPr>
          <p:cNvSpPr txBox="1"/>
          <p:nvPr/>
        </p:nvSpPr>
        <p:spPr bwMode="auto">
          <a:xfrm rot="16200000">
            <a:off x="-934334" y="3768060"/>
            <a:ext cx="28280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rgbClr val="000000"/>
                </a:solidFill>
                <a:latin typeface="+mn-lt"/>
              </a:rPr>
              <a:t>Storage and Handling </a:t>
            </a:r>
          </a:p>
        </p:txBody>
      </p:sp>
    </p:spTree>
    <p:extLst>
      <p:ext uri="{BB962C8B-B14F-4D97-AF65-F5344CB8AC3E}">
        <p14:creationId xmlns:p14="http://schemas.microsoft.com/office/powerpoint/2010/main" val="2178635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CDC8DFF-E280-2D66-DC64-8514B1E97EDC}"/>
              </a:ext>
            </a:extLst>
          </p:cNvPr>
          <p:cNvSpPr>
            <a:spLocks noGrp="1"/>
          </p:cNvSpPr>
          <p:nvPr>
            <p:ph type="title"/>
          </p:nvPr>
        </p:nvSpPr>
        <p:spPr/>
        <p:txBody>
          <a:bodyPr/>
          <a:lstStyle/>
          <a:p>
            <a:r>
              <a:rPr lang="en-US" dirty="0"/>
              <a:t>Deeper Dive Into SC Technology</a:t>
            </a:r>
          </a:p>
        </p:txBody>
      </p:sp>
      <p:sp>
        <p:nvSpPr>
          <p:cNvPr id="6" name="Content Placeholder 5">
            <a:extLst>
              <a:ext uri="{FF2B5EF4-FFF2-40B4-BE49-F238E27FC236}">
                <a16:creationId xmlns:a16="http://schemas.microsoft.com/office/drawing/2014/main" id="{66141BEC-3D82-9DC3-2AA6-48D0FF988AE6}"/>
              </a:ext>
            </a:extLst>
          </p:cNvPr>
          <p:cNvSpPr>
            <a:spLocks noGrp="1"/>
          </p:cNvSpPr>
          <p:nvPr>
            <p:ph idx="1"/>
          </p:nvPr>
        </p:nvSpPr>
        <p:spPr/>
        <p:txBody>
          <a:bodyPr/>
          <a:lstStyle/>
          <a:p>
            <a:pPr>
              <a:spcBef>
                <a:spcPts val="900"/>
              </a:spcBef>
              <a:spcAft>
                <a:spcPts val="300"/>
              </a:spcAft>
            </a:pPr>
            <a:r>
              <a:rPr lang="en-US" dirty="0"/>
              <a:t>Hyaluronidase</a:t>
            </a:r>
            <a:r>
              <a:rPr lang="en-US" baseline="30000" dirty="0"/>
              <a:t>1</a:t>
            </a:r>
          </a:p>
          <a:p>
            <a:pPr lvl="2">
              <a:spcBef>
                <a:spcPts val="900"/>
              </a:spcBef>
              <a:spcAft>
                <a:spcPts val="300"/>
              </a:spcAft>
            </a:pPr>
            <a:r>
              <a:rPr lang="en-US" dirty="0"/>
              <a:t>Depolymerizes hyaluronic acid in connective tissue matrix</a:t>
            </a:r>
          </a:p>
          <a:p>
            <a:pPr lvl="2">
              <a:spcBef>
                <a:spcPts val="900"/>
              </a:spcBef>
              <a:spcAft>
                <a:spcPts val="300"/>
              </a:spcAft>
            </a:pPr>
            <a:r>
              <a:rPr lang="en-US" dirty="0"/>
              <a:t>Decreases tissue viscosity</a:t>
            </a:r>
          </a:p>
          <a:p>
            <a:pPr lvl="2">
              <a:spcBef>
                <a:spcPts val="900"/>
              </a:spcBef>
              <a:spcAft>
                <a:spcPts val="300"/>
              </a:spcAft>
            </a:pPr>
            <a:r>
              <a:rPr lang="en-US" dirty="0"/>
              <a:t>Increases permeability</a:t>
            </a:r>
          </a:p>
          <a:p>
            <a:pPr>
              <a:spcBef>
                <a:spcPts val="900"/>
              </a:spcBef>
              <a:spcAft>
                <a:spcPts val="300"/>
              </a:spcAft>
            </a:pPr>
            <a:r>
              <a:rPr lang="en-US" dirty="0"/>
              <a:t>The pharmacodynamic effect is transient, and the dermal barrier is generally restored within ≤24 hr after administration</a:t>
            </a:r>
            <a:r>
              <a:rPr lang="en-US" baseline="30000" dirty="0"/>
              <a:t>2</a:t>
            </a:r>
          </a:p>
          <a:p>
            <a:pPr>
              <a:spcBef>
                <a:spcPts val="900"/>
              </a:spcBef>
              <a:spcAft>
                <a:spcPts val="300"/>
              </a:spcAft>
            </a:pPr>
            <a:r>
              <a:rPr lang="en-US" dirty="0"/>
              <a:t>Allows for large-volume SC administration</a:t>
            </a:r>
          </a:p>
          <a:p>
            <a:pPr lvl="2">
              <a:spcBef>
                <a:spcPts val="900"/>
              </a:spcBef>
              <a:spcAft>
                <a:spcPts val="300"/>
              </a:spcAft>
            </a:pPr>
            <a:r>
              <a:rPr lang="en-US" dirty="0"/>
              <a:t>Atezolizumab and hyaluronidase-tqjs SC 15 mL (thigh)</a:t>
            </a:r>
            <a:r>
              <a:rPr lang="en-US" baseline="30000" dirty="0"/>
              <a:t>3</a:t>
            </a:r>
          </a:p>
          <a:p>
            <a:pPr lvl="2">
              <a:spcBef>
                <a:spcPts val="900"/>
              </a:spcBef>
              <a:spcAft>
                <a:spcPts val="300"/>
              </a:spcAft>
            </a:pPr>
            <a:r>
              <a:rPr lang="en-US" dirty="0"/>
              <a:t>Nivolumab and hyaluronidase-nvhy SC 5-10 mL (abdomen/thigh)</a:t>
            </a:r>
            <a:r>
              <a:rPr lang="en-US" baseline="30000" dirty="0"/>
              <a:t>4</a:t>
            </a:r>
          </a:p>
          <a:p>
            <a:pPr lvl="2">
              <a:spcBef>
                <a:spcPts val="900"/>
              </a:spcBef>
              <a:spcAft>
                <a:spcPts val="300"/>
              </a:spcAft>
            </a:pPr>
            <a:r>
              <a:rPr lang="en-US" dirty="0"/>
              <a:t>Pembrolizumab and berahyaluronidase alfa-pmph SC 2.4-4.8 mL (abdomen/thigh)</a:t>
            </a:r>
            <a:r>
              <a:rPr lang="en-US" baseline="30000" dirty="0"/>
              <a:t>5</a:t>
            </a:r>
          </a:p>
          <a:p>
            <a:pPr lvl="1">
              <a:spcBef>
                <a:spcPts val="900"/>
              </a:spcBef>
              <a:spcAft>
                <a:spcPts val="300"/>
              </a:spcAft>
            </a:pPr>
            <a:endParaRPr lang="en-US" sz="2400" baseline="30000" dirty="0"/>
          </a:p>
          <a:p>
            <a:pPr>
              <a:spcBef>
                <a:spcPts val="900"/>
              </a:spcBef>
            </a:pPr>
            <a:endParaRPr lang="en-US" dirty="0"/>
          </a:p>
        </p:txBody>
      </p:sp>
      <p:sp>
        <p:nvSpPr>
          <p:cNvPr id="3" name="Content Placeholder 2">
            <a:extLst>
              <a:ext uri="{FF2B5EF4-FFF2-40B4-BE49-F238E27FC236}">
                <a16:creationId xmlns:a16="http://schemas.microsoft.com/office/drawing/2014/main" id="{1222948C-E2A2-F9FC-3CAB-8151E57B15CC}"/>
              </a:ext>
            </a:extLst>
          </p:cNvPr>
          <p:cNvSpPr>
            <a:spLocks noGrp="1"/>
          </p:cNvSpPr>
          <p:nvPr>
            <p:ph sz="quarter" idx="10"/>
          </p:nvPr>
        </p:nvSpPr>
        <p:spPr>
          <a:xfrm>
            <a:off x="2975420" y="6302375"/>
            <a:ext cx="6765892" cy="327025"/>
          </a:xfrm>
        </p:spPr>
        <p:txBody>
          <a:bodyPr/>
          <a:lstStyle/>
          <a:p>
            <a:r>
              <a:rPr lang="en-US" dirty="0"/>
              <a:t>1. Hyaluronidase recombinant PI. 2. Locke. Drug Deliv. 2019;26:98. 3. Atezolizumab and hyaluronidase-tqjs PI. 4. Nivolumab and hyaluronidase-nvhy PI. 5. Pembrolizumab and berahyaluronidase alfa-pmph PI.</a:t>
            </a:r>
          </a:p>
        </p:txBody>
      </p:sp>
    </p:spTree>
    <p:extLst>
      <p:ext uri="{BB962C8B-B14F-4D97-AF65-F5344CB8AC3E}">
        <p14:creationId xmlns:p14="http://schemas.microsoft.com/office/powerpoint/2010/main" val="8670286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344A207-D6F0-81C8-3EF7-64FEC4F809A7}"/>
              </a:ext>
            </a:extLst>
          </p:cNvPr>
          <p:cNvSpPr/>
          <p:nvPr/>
        </p:nvSpPr>
        <p:spPr>
          <a:xfrm>
            <a:off x="2352359" y="1906030"/>
            <a:ext cx="2295352" cy="3761345"/>
          </a:xfrm>
          <a:custGeom>
            <a:avLst/>
            <a:gdLst>
              <a:gd name="csX0" fmla="*/ 1826102 w 2295352"/>
              <a:gd name="csY0" fmla="*/ 0 h 3761345"/>
              <a:gd name="csX1" fmla="*/ 2233940 w 2295352"/>
              <a:gd name="csY1" fmla="*/ 0 h 3761345"/>
              <a:gd name="csX2" fmla="*/ 2259241 w 2295352"/>
              <a:gd name="csY2" fmla="*/ 303221 h 3761345"/>
              <a:gd name="csX3" fmla="*/ 2285831 w 2295352"/>
              <a:gd name="csY3" fmla="*/ 1492953 h 3761345"/>
              <a:gd name="csX4" fmla="*/ 2166170 w 2295352"/>
              <a:gd name="csY4" fmla="*/ 1921313 h 3761345"/>
              <a:gd name="csX5" fmla="*/ 2091403 w 2295352"/>
              <a:gd name="csY5" fmla="*/ 1922462 h 3761345"/>
              <a:gd name="csX6" fmla="*/ 2038377 w 2295352"/>
              <a:gd name="csY6" fmla="*/ 1866873 h 3761345"/>
              <a:gd name="csX7" fmla="*/ 2053843 w 2295352"/>
              <a:gd name="csY7" fmla="*/ 1615442 h 3761345"/>
              <a:gd name="csX8" fmla="*/ 2007446 w 2295352"/>
              <a:gd name="csY8" fmla="*/ 1704261 h 3761345"/>
              <a:gd name="csX9" fmla="*/ 1940015 w 2295352"/>
              <a:gd name="csY9" fmla="*/ 1671738 h 3761345"/>
              <a:gd name="csX10" fmla="*/ 1998255 w 2295352"/>
              <a:gd name="csY10" fmla="*/ 1403163 h 3761345"/>
              <a:gd name="csX11" fmla="*/ 1850089 w 2295352"/>
              <a:gd name="csY11" fmla="*/ 160545 h 3761345"/>
              <a:gd name="csX12" fmla="*/ 515056 w 2295352"/>
              <a:gd name="csY12" fmla="*/ 0 h 3761345"/>
              <a:gd name="csX13" fmla="*/ 1780297 w 2295352"/>
              <a:gd name="csY13" fmla="*/ 0 h 3761345"/>
              <a:gd name="csX14" fmla="*/ 1774121 w 2295352"/>
              <a:gd name="csY14" fmla="*/ 61092 h 3761345"/>
              <a:gd name="csX15" fmla="*/ 1750447 w 2295352"/>
              <a:gd name="csY15" fmla="*/ 388780 h 3761345"/>
              <a:gd name="csX16" fmla="*/ 1900157 w 2295352"/>
              <a:gd name="csY16" fmla="*/ 1505061 h 3761345"/>
              <a:gd name="csX17" fmla="*/ 1829077 w 2295352"/>
              <a:gd name="csY17" fmla="*/ 3699074 h 3761345"/>
              <a:gd name="csX18" fmla="*/ 1826391 w 2295352"/>
              <a:gd name="csY18" fmla="*/ 3761345 h 3761345"/>
              <a:gd name="csX19" fmla="*/ 1372373 w 2295352"/>
              <a:gd name="csY19" fmla="*/ 3761345 h 3761345"/>
              <a:gd name="csX20" fmla="*/ 1370246 w 2295352"/>
              <a:gd name="csY20" fmla="*/ 3735350 h 3761345"/>
              <a:gd name="csX21" fmla="*/ 1319348 w 2295352"/>
              <a:gd name="csY21" fmla="*/ 3103169 h 3761345"/>
              <a:gd name="csX22" fmla="*/ 1196151 w 2295352"/>
              <a:gd name="csY22" fmla="*/ 1632764 h 3761345"/>
              <a:gd name="csX23" fmla="*/ 1099202 w 2295352"/>
              <a:gd name="csY23" fmla="*/ 1632764 h 3761345"/>
              <a:gd name="csX24" fmla="*/ 976006 w 2295352"/>
              <a:gd name="csY24" fmla="*/ 3103169 h 3761345"/>
              <a:gd name="csX25" fmla="*/ 925108 w 2295352"/>
              <a:gd name="csY25" fmla="*/ 3735373 h 3761345"/>
              <a:gd name="csX26" fmla="*/ 922983 w 2295352"/>
              <a:gd name="csY26" fmla="*/ 3761345 h 3761345"/>
              <a:gd name="csX27" fmla="*/ 468076 w 2295352"/>
              <a:gd name="csY27" fmla="*/ 3761345 h 3761345"/>
              <a:gd name="csX28" fmla="*/ 465326 w 2295352"/>
              <a:gd name="csY28" fmla="*/ 3699097 h 3761345"/>
              <a:gd name="csX29" fmla="*/ 392192 w 2295352"/>
              <a:gd name="csY29" fmla="*/ 1505061 h 3761345"/>
              <a:gd name="csX30" fmla="*/ 544906 w 2295352"/>
              <a:gd name="csY30" fmla="*/ 388780 h 3761345"/>
              <a:gd name="csX31" fmla="*/ 521232 w 2295352"/>
              <a:gd name="csY31" fmla="*/ 61092 h 3761345"/>
              <a:gd name="csX32" fmla="*/ 61369 w 2295352"/>
              <a:gd name="csY32" fmla="*/ 0 h 3761345"/>
              <a:gd name="csX33" fmla="*/ 469250 w 2295352"/>
              <a:gd name="csY33" fmla="*/ 0 h 3761345"/>
              <a:gd name="csX34" fmla="*/ 445264 w 2295352"/>
              <a:gd name="csY34" fmla="*/ 160533 h 3761345"/>
              <a:gd name="csX35" fmla="*/ 297099 w 2295352"/>
              <a:gd name="csY35" fmla="*/ 1403163 h 3761345"/>
              <a:gd name="csX36" fmla="*/ 355339 w 2295352"/>
              <a:gd name="csY36" fmla="*/ 1671738 h 3761345"/>
              <a:gd name="csX37" fmla="*/ 287908 w 2295352"/>
              <a:gd name="csY37" fmla="*/ 1704261 h 3761345"/>
              <a:gd name="csX38" fmla="*/ 241510 w 2295352"/>
              <a:gd name="csY38" fmla="*/ 1615442 h 3761345"/>
              <a:gd name="csX39" fmla="*/ 256976 w 2295352"/>
              <a:gd name="csY39" fmla="*/ 1866873 h 3761345"/>
              <a:gd name="csX40" fmla="*/ 203950 w 2295352"/>
              <a:gd name="csY40" fmla="*/ 1922462 h 3761345"/>
              <a:gd name="csX41" fmla="*/ 129184 w 2295352"/>
              <a:gd name="csY41" fmla="*/ 1921313 h 3761345"/>
              <a:gd name="csX42" fmla="*/ 9522 w 2295352"/>
              <a:gd name="csY42" fmla="*/ 1492953 h 3761345"/>
              <a:gd name="csX43" fmla="*/ 36091 w 2295352"/>
              <a:gd name="csY43" fmla="*/ 303187 h 376134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Lst>
            <a:rect l="l" t="t" r="r" b="b"/>
            <a:pathLst>
              <a:path w="2295352" h="3761345">
                <a:moveTo>
                  <a:pt x="1826102" y="0"/>
                </a:moveTo>
                <a:lnTo>
                  <a:pt x="2233940" y="0"/>
                </a:lnTo>
                <a:lnTo>
                  <a:pt x="2259241" y="303221"/>
                </a:lnTo>
                <a:cubicBezTo>
                  <a:pt x="2291532" y="742064"/>
                  <a:pt x="2306556" y="1187613"/>
                  <a:pt x="2285831" y="1492953"/>
                </a:cubicBezTo>
                <a:cubicBezTo>
                  <a:pt x="2267979" y="1756845"/>
                  <a:pt x="2199046" y="1857682"/>
                  <a:pt x="2166170" y="1921313"/>
                </a:cubicBezTo>
                <a:cubicBezTo>
                  <a:pt x="2136122" y="1979288"/>
                  <a:pt x="2093789" y="1962319"/>
                  <a:pt x="2091403" y="1922462"/>
                </a:cubicBezTo>
                <a:cubicBezTo>
                  <a:pt x="2068602" y="1967268"/>
                  <a:pt x="2013279" y="1921755"/>
                  <a:pt x="2038377" y="1866873"/>
                </a:cubicBezTo>
                <a:cubicBezTo>
                  <a:pt x="2064272" y="1810224"/>
                  <a:pt x="2074435" y="1621364"/>
                  <a:pt x="2053843" y="1615442"/>
                </a:cubicBezTo>
                <a:cubicBezTo>
                  <a:pt x="2033340" y="1609521"/>
                  <a:pt x="2024591" y="1643988"/>
                  <a:pt x="2007446" y="1704261"/>
                </a:cubicBezTo>
                <a:cubicBezTo>
                  <a:pt x="1990301" y="1764357"/>
                  <a:pt x="1934889" y="1735016"/>
                  <a:pt x="1940015" y="1671738"/>
                </a:cubicBezTo>
                <a:cubicBezTo>
                  <a:pt x="1944699" y="1614559"/>
                  <a:pt x="1978193" y="1486855"/>
                  <a:pt x="1998255" y="1403163"/>
                </a:cubicBezTo>
                <a:cubicBezTo>
                  <a:pt x="2022713" y="1293864"/>
                  <a:pt x="1918865" y="616012"/>
                  <a:pt x="1850089" y="160545"/>
                </a:cubicBezTo>
                <a:close/>
                <a:moveTo>
                  <a:pt x="515056" y="0"/>
                </a:moveTo>
                <a:lnTo>
                  <a:pt x="1780297" y="0"/>
                </a:lnTo>
                <a:lnTo>
                  <a:pt x="1774121" y="61092"/>
                </a:lnTo>
                <a:cubicBezTo>
                  <a:pt x="1762179" y="183415"/>
                  <a:pt x="1750447" y="318256"/>
                  <a:pt x="1750447" y="388780"/>
                </a:cubicBezTo>
                <a:cubicBezTo>
                  <a:pt x="1750447" y="617144"/>
                  <a:pt x="1873202" y="839234"/>
                  <a:pt x="1900157" y="1505061"/>
                </a:cubicBezTo>
                <a:cubicBezTo>
                  <a:pt x="1910265" y="1755221"/>
                  <a:pt x="1865794" y="2843955"/>
                  <a:pt x="1829077" y="3699074"/>
                </a:cubicBezTo>
                <a:lnTo>
                  <a:pt x="1826391" y="3761345"/>
                </a:lnTo>
                <a:lnTo>
                  <a:pt x="1372373" y="3761345"/>
                </a:lnTo>
                <a:lnTo>
                  <a:pt x="1370246" y="3735350"/>
                </a:lnTo>
                <a:cubicBezTo>
                  <a:pt x="1348694" y="3472618"/>
                  <a:pt x="1328926" y="3232254"/>
                  <a:pt x="1319348" y="3103169"/>
                </a:cubicBezTo>
                <a:cubicBezTo>
                  <a:pt x="1297961" y="2814974"/>
                  <a:pt x="1208170" y="1974162"/>
                  <a:pt x="1196151" y="1632764"/>
                </a:cubicBezTo>
                <a:cubicBezTo>
                  <a:pt x="1180332" y="1638774"/>
                  <a:pt x="1115022" y="1638774"/>
                  <a:pt x="1099202" y="1632764"/>
                </a:cubicBezTo>
                <a:cubicBezTo>
                  <a:pt x="1087183" y="1974162"/>
                  <a:pt x="997481" y="2814886"/>
                  <a:pt x="976006" y="3103169"/>
                </a:cubicBezTo>
                <a:cubicBezTo>
                  <a:pt x="966428" y="3232254"/>
                  <a:pt x="946660" y="3472631"/>
                  <a:pt x="925108" y="3735373"/>
                </a:cubicBezTo>
                <a:lnTo>
                  <a:pt x="922983" y="3761345"/>
                </a:lnTo>
                <a:lnTo>
                  <a:pt x="468076" y="3761345"/>
                </a:lnTo>
                <a:lnTo>
                  <a:pt x="465326" y="3699097"/>
                </a:lnTo>
                <a:cubicBezTo>
                  <a:pt x="427729" y="2843996"/>
                  <a:pt x="382084" y="1755276"/>
                  <a:pt x="392192" y="1505061"/>
                </a:cubicBezTo>
                <a:cubicBezTo>
                  <a:pt x="419147" y="839234"/>
                  <a:pt x="544906" y="617144"/>
                  <a:pt x="544906" y="388780"/>
                </a:cubicBezTo>
                <a:cubicBezTo>
                  <a:pt x="544906" y="318256"/>
                  <a:pt x="533174" y="183415"/>
                  <a:pt x="521232" y="61092"/>
                </a:cubicBezTo>
                <a:close/>
                <a:moveTo>
                  <a:pt x="61369" y="0"/>
                </a:moveTo>
                <a:lnTo>
                  <a:pt x="469250" y="0"/>
                </a:lnTo>
                <a:lnTo>
                  <a:pt x="445264" y="160533"/>
                </a:lnTo>
                <a:cubicBezTo>
                  <a:pt x="376488" y="615979"/>
                  <a:pt x="272641" y="1293797"/>
                  <a:pt x="297099" y="1403163"/>
                </a:cubicBezTo>
                <a:cubicBezTo>
                  <a:pt x="317160" y="1486855"/>
                  <a:pt x="350743" y="1614559"/>
                  <a:pt x="355339" y="1671738"/>
                </a:cubicBezTo>
                <a:cubicBezTo>
                  <a:pt x="360465" y="1735016"/>
                  <a:pt x="305053" y="1764357"/>
                  <a:pt x="287908" y="1704261"/>
                </a:cubicBezTo>
                <a:cubicBezTo>
                  <a:pt x="270674" y="1643988"/>
                  <a:pt x="262014" y="1609521"/>
                  <a:pt x="241510" y="1615442"/>
                </a:cubicBezTo>
                <a:cubicBezTo>
                  <a:pt x="221007" y="1621364"/>
                  <a:pt x="231082" y="1810312"/>
                  <a:pt x="256976" y="1866873"/>
                </a:cubicBezTo>
                <a:cubicBezTo>
                  <a:pt x="282075" y="1921755"/>
                  <a:pt x="226751" y="1967180"/>
                  <a:pt x="203950" y="1922462"/>
                </a:cubicBezTo>
                <a:cubicBezTo>
                  <a:pt x="201564" y="1962408"/>
                  <a:pt x="159232" y="1979376"/>
                  <a:pt x="129184" y="1921313"/>
                </a:cubicBezTo>
                <a:cubicBezTo>
                  <a:pt x="96308" y="1857682"/>
                  <a:pt x="27463" y="1756933"/>
                  <a:pt x="9522" y="1492953"/>
                </a:cubicBezTo>
                <a:cubicBezTo>
                  <a:pt x="-11202" y="1187613"/>
                  <a:pt x="3822" y="742042"/>
                  <a:pt x="36091" y="303187"/>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9237C8FC-660F-20D6-3979-09207B1FA1B4}"/>
              </a:ext>
            </a:extLst>
          </p:cNvPr>
          <p:cNvSpPr>
            <a:spLocks noGrp="1"/>
          </p:cNvSpPr>
          <p:nvPr>
            <p:ph idx="13"/>
          </p:nvPr>
        </p:nvSpPr>
        <p:spPr>
          <a:xfrm>
            <a:off x="6487886" y="1573520"/>
            <a:ext cx="5483452" cy="4517170"/>
          </a:xfrm>
        </p:spPr>
        <p:txBody>
          <a:bodyPr/>
          <a:lstStyle/>
          <a:p>
            <a:pPr>
              <a:spcBef>
                <a:spcPts val="600"/>
              </a:spcBef>
              <a:spcAft>
                <a:spcPts val="0"/>
              </a:spcAft>
            </a:pPr>
            <a:r>
              <a:rPr lang="en-US" sz="1600" dirty="0"/>
              <a:t>Administration considerations</a:t>
            </a:r>
          </a:p>
          <a:p>
            <a:pPr lvl="2">
              <a:spcBef>
                <a:spcPts val="600"/>
              </a:spcBef>
              <a:spcAft>
                <a:spcPts val="0"/>
              </a:spcAft>
            </a:pPr>
            <a:r>
              <a:rPr lang="en-US" sz="1600" dirty="0"/>
              <a:t>Alternate administration sites</a:t>
            </a:r>
          </a:p>
          <a:p>
            <a:pPr lvl="2">
              <a:spcBef>
                <a:spcPts val="600"/>
              </a:spcBef>
              <a:spcAft>
                <a:spcPts val="0"/>
              </a:spcAft>
            </a:pPr>
            <a:r>
              <a:rPr lang="en-US" sz="1600" dirty="0"/>
              <a:t>Documentation of administration site</a:t>
            </a:r>
          </a:p>
          <a:p>
            <a:pPr marL="228600" lvl="2" indent="0">
              <a:spcBef>
                <a:spcPts val="600"/>
              </a:spcBef>
              <a:spcAft>
                <a:spcPts val="0"/>
              </a:spcAft>
              <a:buNone/>
            </a:pPr>
            <a:r>
              <a:rPr lang="en-US" sz="1600" b="1" dirty="0">
                <a:solidFill>
                  <a:schemeClr val="accent6"/>
                </a:solidFill>
              </a:rPr>
              <a:t>Important Limitations of Use</a:t>
            </a:r>
          </a:p>
          <a:p>
            <a:pPr lvl="2">
              <a:spcBef>
                <a:spcPts val="600"/>
              </a:spcBef>
              <a:spcAft>
                <a:spcPts val="0"/>
              </a:spcAft>
            </a:pPr>
            <a:r>
              <a:rPr lang="en-US" sz="1600" b="1" dirty="0"/>
              <a:t>SC Atezolizumab: </a:t>
            </a:r>
            <a:r>
              <a:rPr lang="en-US" sz="1600" dirty="0">
                <a:solidFill>
                  <a:schemeClr val="accent1"/>
                </a:solidFill>
              </a:rPr>
              <a:t>for adult patients only, except for pediatric patients 12 yr of age or older with alveolar soft part sarcoma</a:t>
            </a:r>
            <a:endParaRPr lang="en-US" sz="1600" dirty="0"/>
          </a:p>
          <a:p>
            <a:pPr lvl="2">
              <a:spcBef>
                <a:spcPts val="600"/>
              </a:spcBef>
              <a:spcAft>
                <a:spcPts val="0"/>
              </a:spcAft>
            </a:pPr>
            <a:r>
              <a:rPr lang="en-US" sz="1600" b="1" dirty="0"/>
              <a:t>SC Nivolumab: </a:t>
            </a:r>
            <a:r>
              <a:rPr lang="en-US" sz="1600" dirty="0">
                <a:solidFill>
                  <a:schemeClr val="accent1"/>
                </a:solidFill>
              </a:rPr>
              <a:t>is </a:t>
            </a:r>
            <a:r>
              <a:rPr lang="en-US" sz="1600" b="1" u="sng" dirty="0">
                <a:solidFill>
                  <a:srgbClr val="FF0000"/>
                </a:solidFill>
              </a:rPr>
              <a:t>not indicated in combination with IV ipilimumab for the treatment of unresectable or metastatic melanoma</a:t>
            </a:r>
            <a:r>
              <a:rPr lang="en-US" sz="1600" b="1" dirty="0">
                <a:solidFill>
                  <a:srgbClr val="FF0000"/>
                </a:solidFill>
              </a:rPr>
              <a:t>; </a:t>
            </a:r>
            <a:r>
              <a:rPr lang="en-US" sz="1600" dirty="0">
                <a:solidFill>
                  <a:schemeClr val="accent1"/>
                </a:solidFill>
              </a:rPr>
              <a:t>however, SC nivolumab is indicated in metastatic melanoma following combination treatment with intravenous nivolumab and ipilimumab  </a:t>
            </a:r>
          </a:p>
          <a:p>
            <a:pPr lvl="2">
              <a:spcBef>
                <a:spcPts val="600"/>
              </a:spcBef>
              <a:spcAft>
                <a:spcPts val="0"/>
              </a:spcAft>
            </a:pPr>
            <a:r>
              <a:rPr lang="en-US" sz="1600" b="1" dirty="0"/>
              <a:t>SC Pembrolizumab: </a:t>
            </a:r>
            <a:r>
              <a:rPr lang="en-US" sz="1600" dirty="0">
                <a:solidFill>
                  <a:schemeClr val="accent1"/>
                </a:solidFill>
              </a:rPr>
              <a:t>safety and efficacy in pediatric patients 12 yr of age or older with TMB-H CNS cancers have not been established</a:t>
            </a:r>
          </a:p>
          <a:p>
            <a:endParaRPr lang="en-US" dirty="0"/>
          </a:p>
        </p:txBody>
      </p:sp>
      <p:sp>
        <p:nvSpPr>
          <p:cNvPr id="4" name="Title 3">
            <a:extLst>
              <a:ext uri="{FF2B5EF4-FFF2-40B4-BE49-F238E27FC236}">
                <a16:creationId xmlns:a16="http://schemas.microsoft.com/office/drawing/2014/main" id="{9B19975E-04C4-C1D2-7D6A-DAFE308FD886}"/>
              </a:ext>
            </a:extLst>
          </p:cNvPr>
          <p:cNvSpPr>
            <a:spLocks noGrp="1"/>
          </p:cNvSpPr>
          <p:nvPr>
            <p:ph type="title"/>
          </p:nvPr>
        </p:nvSpPr>
        <p:spPr>
          <a:xfrm>
            <a:off x="231078" y="260163"/>
            <a:ext cx="11740260" cy="1044132"/>
          </a:xfrm>
        </p:spPr>
        <p:txBody>
          <a:bodyPr/>
          <a:lstStyle/>
          <a:p>
            <a:r>
              <a:rPr lang="en-US" dirty="0"/>
              <a:t>2 Injection-Site Options for SC Immunotherapy: </a:t>
            </a:r>
            <a:br>
              <a:rPr lang="en-US" dirty="0"/>
            </a:br>
            <a:r>
              <a:rPr lang="en-US" dirty="0"/>
              <a:t>Abdomen or Thigh</a:t>
            </a:r>
          </a:p>
        </p:txBody>
      </p:sp>
      <p:sp>
        <p:nvSpPr>
          <p:cNvPr id="2" name="Content Placeholder 1">
            <a:extLst>
              <a:ext uri="{FF2B5EF4-FFF2-40B4-BE49-F238E27FC236}">
                <a16:creationId xmlns:a16="http://schemas.microsoft.com/office/drawing/2014/main" id="{1DFDD82E-1904-B333-2716-B2911725C723}"/>
              </a:ext>
            </a:extLst>
          </p:cNvPr>
          <p:cNvSpPr>
            <a:spLocks noGrp="1"/>
          </p:cNvSpPr>
          <p:nvPr>
            <p:ph sz="quarter" idx="10"/>
          </p:nvPr>
        </p:nvSpPr>
        <p:spPr>
          <a:xfrm>
            <a:off x="3291997" y="6302375"/>
            <a:ext cx="6232492" cy="327025"/>
          </a:xfrm>
        </p:spPr>
        <p:txBody>
          <a:bodyPr/>
          <a:lstStyle/>
          <a:p>
            <a:r>
              <a:rPr lang="en-US" dirty="0">
                <a:latin typeface="+mn-lt"/>
              </a:rPr>
              <a:t>Atezolizumab and hyaluronidase-tqjs PI. Nivolumab and hyaluronidase-nvhy PI. </a:t>
            </a:r>
            <a:r>
              <a:rPr lang="en-US" dirty="0"/>
              <a:t>Pembrolizumab and berahyaluronidase alfa-pmph PI.</a:t>
            </a:r>
            <a:endParaRPr lang="en-US" dirty="0">
              <a:latin typeface="+mn-lt"/>
            </a:endParaRPr>
          </a:p>
        </p:txBody>
      </p:sp>
      <p:sp>
        <p:nvSpPr>
          <p:cNvPr id="25" name="Freeform: Shape 24">
            <a:extLst>
              <a:ext uri="{FF2B5EF4-FFF2-40B4-BE49-F238E27FC236}">
                <a16:creationId xmlns:a16="http://schemas.microsoft.com/office/drawing/2014/main" id="{ABAD9D24-7680-C600-1B1B-6764DEC05E0C}"/>
              </a:ext>
            </a:extLst>
          </p:cNvPr>
          <p:cNvSpPr/>
          <p:nvPr/>
        </p:nvSpPr>
        <p:spPr>
          <a:xfrm>
            <a:off x="2794000" y="2306297"/>
            <a:ext cx="1409700" cy="816028"/>
          </a:xfrm>
          <a:custGeom>
            <a:avLst/>
            <a:gdLst>
              <a:gd name="csX0" fmla="*/ 57150 w 1390650"/>
              <a:gd name="csY0" fmla="*/ 0 h 400050"/>
              <a:gd name="csX1" fmla="*/ 1304925 w 1390650"/>
              <a:gd name="csY1" fmla="*/ 0 h 400050"/>
              <a:gd name="csX2" fmla="*/ 1390650 w 1390650"/>
              <a:gd name="csY2" fmla="*/ 400050 h 400050"/>
              <a:gd name="csX3" fmla="*/ 0 w 1390650"/>
              <a:gd name="csY3" fmla="*/ 400050 h 400050"/>
              <a:gd name="csX4" fmla="*/ 57150 w 1390650"/>
              <a:gd name="csY4" fmla="*/ 0 h 400050"/>
              <a:gd name="csX0" fmla="*/ 57150 w 1390650"/>
              <a:gd name="csY0" fmla="*/ 0 h 518583"/>
              <a:gd name="csX1" fmla="*/ 1304925 w 1390650"/>
              <a:gd name="csY1" fmla="*/ 0 h 518583"/>
              <a:gd name="csX2" fmla="*/ 1390650 w 1390650"/>
              <a:gd name="csY2" fmla="*/ 400050 h 518583"/>
              <a:gd name="csX3" fmla="*/ 0 w 1390650"/>
              <a:gd name="csY3" fmla="*/ 400050 h 518583"/>
              <a:gd name="csX4" fmla="*/ 57150 w 1390650"/>
              <a:gd name="csY4" fmla="*/ 0 h 518583"/>
              <a:gd name="csX0" fmla="*/ 57150 w 1390650"/>
              <a:gd name="csY0" fmla="*/ 0 h 569439"/>
              <a:gd name="csX1" fmla="*/ 1304925 w 1390650"/>
              <a:gd name="csY1" fmla="*/ 0 h 569439"/>
              <a:gd name="csX2" fmla="*/ 1390650 w 1390650"/>
              <a:gd name="csY2" fmla="*/ 400050 h 569439"/>
              <a:gd name="csX3" fmla="*/ 0 w 1390650"/>
              <a:gd name="csY3" fmla="*/ 400050 h 569439"/>
              <a:gd name="csX4" fmla="*/ 57150 w 1390650"/>
              <a:gd name="csY4" fmla="*/ 0 h 569439"/>
              <a:gd name="csX0" fmla="*/ 57150 w 1390650"/>
              <a:gd name="csY0" fmla="*/ 148166 h 717605"/>
              <a:gd name="csX1" fmla="*/ 1304925 w 1390650"/>
              <a:gd name="csY1" fmla="*/ 148166 h 717605"/>
              <a:gd name="csX2" fmla="*/ 1390650 w 1390650"/>
              <a:gd name="csY2" fmla="*/ 548216 h 717605"/>
              <a:gd name="csX3" fmla="*/ 0 w 1390650"/>
              <a:gd name="csY3" fmla="*/ 548216 h 717605"/>
              <a:gd name="csX4" fmla="*/ 57150 w 1390650"/>
              <a:gd name="csY4" fmla="*/ 148166 h 717605"/>
              <a:gd name="csX0" fmla="*/ 57150 w 1390650"/>
              <a:gd name="csY0" fmla="*/ 176966 h 746405"/>
              <a:gd name="csX1" fmla="*/ 1304925 w 1390650"/>
              <a:gd name="csY1" fmla="*/ 176966 h 746405"/>
              <a:gd name="csX2" fmla="*/ 1390650 w 1390650"/>
              <a:gd name="csY2" fmla="*/ 577016 h 746405"/>
              <a:gd name="csX3" fmla="*/ 0 w 1390650"/>
              <a:gd name="csY3" fmla="*/ 577016 h 746405"/>
              <a:gd name="csX4" fmla="*/ 57150 w 1390650"/>
              <a:gd name="csY4" fmla="*/ 176966 h 746405"/>
              <a:gd name="csX0" fmla="*/ 57150 w 1390650"/>
              <a:gd name="csY0" fmla="*/ 191006 h 760445"/>
              <a:gd name="csX1" fmla="*/ 1304925 w 1390650"/>
              <a:gd name="csY1" fmla="*/ 191006 h 760445"/>
              <a:gd name="csX2" fmla="*/ 1390650 w 1390650"/>
              <a:gd name="csY2" fmla="*/ 591056 h 760445"/>
              <a:gd name="csX3" fmla="*/ 0 w 1390650"/>
              <a:gd name="csY3" fmla="*/ 591056 h 760445"/>
              <a:gd name="csX4" fmla="*/ 57150 w 1390650"/>
              <a:gd name="csY4" fmla="*/ 191006 h 760445"/>
              <a:gd name="csX0" fmla="*/ 57150 w 1390650"/>
              <a:gd name="csY0" fmla="*/ 182956 h 752395"/>
              <a:gd name="csX1" fmla="*/ 1304925 w 1390650"/>
              <a:gd name="csY1" fmla="*/ 182956 h 752395"/>
              <a:gd name="csX2" fmla="*/ 1390650 w 1390650"/>
              <a:gd name="csY2" fmla="*/ 583006 h 752395"/>
              <a:gd name="csX3" fmla="*/ 0 w 1390650"/>
              <a:gd name="csY3" fmla="*/ 583006 h 752395"/>
              <a:gd name="csX4" fmla="*/ 57150 w 1390650"/>
              <a:gd name="csY4" fmla="*/ 182956 h 752395"/>
              <a:gd name="csX0" fmla="*/ 57150 w 1390650"/>
              <a:gd name="csY0" fmla="*/ 182956 h 772466"/>
              <a:gd name="csX1" fmla="*/ 1304925 w 1390650"/>
              <a:gd name="csY1" fmla="*/ 182956 h 772466"/>
              <a:gd name="csX2" fmla="*/ 1390650 w 1390650"/>
              <a:gd name="csY2" fmla="*/ 583006 h 772466"/>
              <a:gd name="csX3" fmla="*/ 0 w 1390650"/>
              <a:gd name="csY3" fmla="*/ 583006 h 772466"/>
              <a:gd name="csX4" fmla="*/ 57150 w 1390650"/>
              <a:gd name="csY4" fmla="*/ 182956 h 772466"/>
              <a:gd name="csX0" fmla="*/ 57150 w 1390650"/>
              <a:gd name="csY0" fmla="*/ 182956 h 772466"/>
              <a:gd name="csX1" fmla="*/ 1327150 w 1390650"/>
              <a:gd name="csY1" fmla="*/ 182956 h 772466"/>
              <a:gd name="csX2" fmla="*/ 1390650 w 1390650"/>
              <a:gd name="csY2" fmla="*/ 583006 h 772466"/>
              <a:gd name="csX3" fmla="*/ 0 w 1390650"/>
              <a:gd name="csY3" fmla="*/ 583006 h 772466"/>
              <a:gd name="csX4" fmla="*/ 57150 w 1390650"/>
              <a:gd name="csY4" fmla="*/ 182956 h 772466"/>
              <a:gd name="csX0" fmla="*/ 57150 w 1403350"/>
              <a:gd name="csY0" fmla="*/ 182956 h 772466"/>
              <a:gd name="csX1" fmla="*/ 1327150 w 1403350"/>
              <a:gd name="csY1" fmla="*/ 182956 h 772466"/>
              <a:gd name="csX2" fmla="*/ 1403350 w 1403350"/>
              <a:gd name="csY2" fmla="*/ 583006 h 772466"/>
              <a:gd name="csX3" fmla="*/ 0 w 1403350"/>
              <a:gd name="csY3" fmla="*/ 583006 h 772466"/>
              <a:gd name="csX4" fmla="*/ 57150 w 1403350"/>
              <a:gd name="csY4" fmla="*/ 182956 h 772466"/>
              <a:gd name="csX0" fmla="*/ 73025 w 1403350"/>
              <a:gd name="csY0" fmla="*/ 181021 h 773706"/>
              <a:gd name="csX1" fmla="*/ 1327150 w 1403350"/>
              <a:gd name="csY1" fmla="*/ 184196 h 773706"/>
              <a:gd name="csX2" fmla="*/ 1403350 w 1403350"/>
              <a:gd name="csY2" fmla="*/ 584246 h 773706"/>
              <a:gd name="csX3" fmla="*/ 0 w 1403350"/>
              <a:gd name="csY3" fmla="*/ 584246 h 773706"/>
              <a:gd name="csX4" fmla="*/ 73025 w 1403350"/>
              <a:gd name="csY4" fmla="*/ 181021 h 773706"/>
              <a:gd name="csX0" fmla="*/ 73025 w 1403350"/>
              <a:gd name="csY0" fmla="*/ 186079 h 778764"/>
              <a:gd name="csX1" fmla="*/ 1327150 w 1403350"/>
              <a:gd name="csY1" fmla="*/ 189254 h 778764"/>
              <a:gd name="csX2" fmla="*/ 1403350 w 1403350"/>
              <a:gd name="csY2" fmla="*/ 589304 h 778764"/>
              <a:gd name="csX3" fmla="*/ 0 w 1403350"/>
              <a:gd name="csY3" fmla="*/ 589304 h 778764"/>
              <a:gd name="csX4" fmla="*/ 73025 w 1403350"/>
              <a:gd name="csY4" fmla="*/ 186079 h 778764"/>
              <a:gd name="csX0" fmla="*/ 79375 w 1409700"/>
              <a:gd name="csY0" fmla="*/ 186079 h 778764"/>
              <a:gd name="csX1" fmla="*/ 1333500 w 1409700"/>
              <a:gd name="csY1" fmla="*/ 189254 h 778764"/>
              <a:gd name="csX2" fmla="*/ 1409700 w 1409700"/>
              <a:gd name="csY2" fmla="*/ 589304 h 778764"/>
              <a:gd name="csX3" fmla="*/ 0 w 1409700"/>
              <a:gd name="csY3" fmla="*/ 589304 h 778764"/>
              <a:gd name="csX4" fmla="*/ 79375 w 1409700"/>
              <a:gd name="csY4" fmla="*/ 186079 h 778764"/>
              <a:gd name="csX0" fmla="*/ 79375 w 1409700"/>
              <a:gd name="csY0" fmla="*/ 186079 h 803806"/>
              <a:gd name="csX1" fmla="*/ 1333500 w 1409700"/>
              <a:gd name="csY1" fmla="*/ 189254 h 803806"/>
              <a:gd name="csX2" fmla="*/ 1409700 w 1409700"/>
              <a:gd name="csY2" fmla="*/ 589304 h 803806"/>
              <a:gd name="csX3" fmla="*/ 0 w 1409700"/>
              <a:gd name="csY3" fmla="*/ 589304 h 803806"/>
              <a:gd name="csX4" fmla="*/ 79375 w 1409700"/>
              <a:gd name="csY4" fmla="*/ 186079 h 803806"/>
              <a:gd name="csX0" fmla="*/ 79375 w 1409700"/>
              <a:gd name="csY0" fmla="*/ 186079 h 816028"/>
              <a:gd name="csX1" fmla="*/ 1333500 w 1409700"/>
              <a:gd name="csY1" fmla="*/ 189254 h 816028"/>
              <a:gd name="csX2" fmla="*/ 1409700 w 1409700"/>
              <a:gd name="csY2" fmla="*/ 589304 h 816028"/>
              <a:gd name="csX3" fmla="*/ 0 w 1409700"/>
              <a:gd name="csY3" fmla="*/ 589304 h 816028"/>
              <a:gd name="csX4" fmla="*/ 79375 w 1409700"/>
              <a:gd name="csY4" fmla="*/ 186079 h 816028"/>
            </a:gdLst>
            <a:ahLst/>
            <a:cxnLst>
              <a:cxn ang="0">
                <a:pos x="csX0" y="csY0"/>
              </a:cxn>
              <a:cxn ang="0">
                <a:pos x="csX1" y="csY1"/>
              </a:cxn>
              <a:cxn ang="0">
                <a:pos x="csX2" y="csY2"/>
              </a:cxn>
              <a:cxn ang="0">
                <a:pos x="csX3" y="csY3"/>
              </a:cxn>
              <a:cxn ang="0">
                <a:pos x="csX4" y="csY4"/>
              </a:cxn>
            </a:cxnLst>
            <a:rect l="l" t="t" r="r" b="b"/>
            <a:pathLst>
              <a:path w="1409700" h="816028">
                <a:moveTo>
                  <a:pt x="79375" y="186079"/>
                </a:moveTo>
                <a:cubicBezTo>
                  <a:pt x="377825" y="8279"/>
                  <a:pt x="774700" y="-125071"/>
                  <a:pt x="1333500" y="189254"/>
                </a:cubicBezTo>
                <a:lnTo>
                  <a:pt x="1409700" y="589304"/>
                </a:lnTo>
                <a:cubicBezTo>
                  <a:pt x="927100" y="862354"/>
                  <a:pt x="542925" y="919504"/>
                  <a:pt x="0" y="589304"/>
                </a:cubicBezTo>
                <a:lnTo>
                  <a:pt x="79375" y="186079"/>
                </a:ln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F8E7D3D3-7236-BE8B-D838-08919B9720E7}"/>
              </a:ext>
            </a:extLst>
          </p:cNvPr>
          <p:cNvSpPr/>
          <p:nvPr/>
        </p:nvSpPr>
        <p:spPr>
          <a:xfrm>
            <a:off x="3347985" y="2502719"/>
            <a:ext cx="301730" cy="30173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a:extLst>
              <a:ext uri="{FF2B5EF4-FFF2-40B4-BE49-F238E27FC236}">
                <a16:creationId xmlns:a16="http://schemas.microsoft.com/office/drawing/2014/main" id="{5032ECDA-3A67-04D3-BAEA-64509A0921B0}"/>
              </a:ext>
            </a:extLst>
          </p:cNvPr>
          <p:cNvGrpSpPr/>
          <p:nvPr/>
        </p:nvGrpSpPr>
        <p:grpSpPr>
          <a:xfrm>
            <a:off x="166955" y="2195589"/>
            <a:ext cx="2918312" cy="677732"/>
            <a:chOff x="166955" y="2292409"/>
            <a:chExt cx="2918312" cy="677732"/>
          </a:xfrm>
        </p:grpSpPr>
        <p:sp>
          <p:nvSpPr>
            <p:cNvPr id="9" name="TextBox 8">
              <a:extLst>
                <a:ext uri="{FF2B5EF4-FFF2-40B4-BE49-F238E27FC236}">
                  <a16:creationId xmlns:a16="http://schemas.microsoft.com/office/drawing/2014/main" id="{D1FE8CE5-7CF3-F2D2-0EAD-BAE08E1A442C}"/>
                </a:ext>
              </a:extLst>
            </p:cNvPr>
            <p:cNvSpPr txBox="1"/>
            <p:nvPr/>
          </p:nvSpPr>
          <p:spPr>
            <a:xfrm>
              <a:off x="166955" y="2292409"/>
              <a:ext cx="1745729" cy="677732"/>
            </a:xfrm>
            <a:prstGeom prst="rect">
              <a:avLst/>
            </a:prstGeom>
            <a:ln>
              <a:noFill/>
            </a:ln>
          </p:spPr>
          <p:txBody>
            <a:bodyPr vert="horz" wrap="none" lIns="0" tIns="0" rIns="0" bIns="0" rtlCol="0" anchor="ctr">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9B6FEF"/>
                  </a:solidFill>
                  <a:effectLst/>
                  <a:uLnTx/>
                  <a:uFillTx/>
                  <a:latin typeface="+mn-lt"/>
                  <a:ea typeface="+mn-ea"/>
                  <a:cs typeface="Arial" panose="020B0604020202020204" pitchFamily="34" charset="0"/>
                </a:rPr>
                <a:t>Nivolumab</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accent5"/>
                  </a:solidFill>
                  <a:effectLst/>
                  <a:uLnTx/>
                  <a:uFillTx/>
                  <a:latin typeface="+mn-lt"/>
                  <a:ea typeface="+mn-ea"/>
                  <a:cs typeface="Arial" panose="020B0604020202020204" pitchFamily="34" charset="0"/>
                </a:rPr>
                <a:t>Pembrolizumab</a:t>
              </a:r>
            </a:p>
          </p:txBody>
        </p:sp>
        <p:cxnSp>
          <p:nvCxnSpPr>
            <p:cNvPr id="12" name="Connector: Elbow 11">
              <a:extLst>
                <a:ext uri="{FF2B5EF4-FFF2-40B4-BE49-F238E27FC236}">
                  <a16:creationId xmlns:a16="http://schemas.microsoft.com/office/drawing/2014/main" id="{E3FC7AEC-EB7C-616C-D5F9-5269F1046CCD}"/>
                </a:ext>
              </a:extLst>
            </p:cNvPr>
            <p:cNvCxnSpPr/>
            <p:nvPr/>
          </p:nvCxnSpPr>
          <p:spPr>
            <a:xfrm>
              <a:off x="1912683" y="2701198"/>
              <a:ext cx="1172584" cy="172123"/>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31" name="Freeform: Shape 30">
            <a:extLst>
              <a:ext uri="{FF2B5EF4-FFF2-40B4-BE49-F238E27FC236}">
                <a16:creationId xmlns:a16="http://schemas.microsoft.com/office/drawing/2014/main" id="{A883B3E2-15B9-32B8-1EA1-C8FEB087BA82}"/>
              </a:ext>
            </a:extLst>
          </p:cNvPr>
          <p:cNvSpPr/>
          <p:nvPr/>
        </p:nvSpPr>
        <p:spPr>
          <a:xfrm>
            <a:off x="2753484" y="3545436"/>
            <a:ext cx="538513" cy="1445716"/>
          </a:xfrm>
          <a:custGeom>
            <a:avLst/>
            <a:gdLst>
              <a:gd name="csX0" fmla="*/ 137916 w 647674"/>
              <a:gd name="csY0" fmla="*/ 0 h 1446288"/>
              <a:gd name="csX1" fmla="*/ 647674 w 647674"/>
              <a:gd name="csY1" fmla="*/ 723144 h 1446288"/>
              <a:gd name="csX2" fmla="*/ 137916 w 647674"/>
              <a:gd name="csY2" fmla="*/ 1446288 h 1446288"/>
              <a:gd name="csX3" fmla="*/ 35182 w 647674"/>
              <a:gd name="csY3" fmla="*/ 1431597 h 1446288"/>
              <a:gd name="csX4" fmla="*/ 0 w 647674"/>
              <a:gd name="csY4" fmla="*/ 1416104 h 1446288"/>
              <a:gd name="csX5" fmla="*/ 0 w 647674"/>
              <a:gd name="csY5" fmla="*/ 30185 h 1446288"/>
              <a:gd name="csX6" fmla="*/ 35182 w 647674"/>
              <a:gd name="csY6" fmla="*/ 14692 h 1446288"/>
              <a:gd name="csX7" fmla="*/ 137916 w 647674"/>
              <a:gd name="csY7" fmla="*/ 0 h 1446288"/>
              <a:gd name="csX0" fmla="*/ 137916 w 647674"/>
              <a:gd name="csY0" fmla="*/ 0 h 1563955"/>
              <a:gd name="csX1" fmla="*/ 647674 w 647674"/>
              <a:gd name="csY1" fmla="*/ 723144 h 1563955"/>
              <a:gd name="csX2" fmla="*/ 137916 w 647674"/>
              <a:gd name="csY2" fmla="*/ 1446288 h 1563955"/>
              <a:gd name="csX3" fmla="*/ 0 w 647674"/>
              <a:gd name="csY3" fmla="*/ 1416104 h 1563955"/>
              <a:gd name="csX4" fmla="*/ 0 w 647674"/>
              <a:gd name="csY4" fmla="*/ 30185 h 1563955"/>
              <a:gd name="csX5" fmla="*/ 35182 w 647674"/>
              <a:gd name="csY5" fmla="*/ 14692 h 1563955"/>
              <a:gd name="csX6" fmla="*/ 137916 w 647674"/>
              <a:gd name="csY6" fmla="*/ 0 h 1563955"/>
              <a:gd name="csX0" fmla="*/ 137916 w 647674"/>
              <a:gd name="csY0" fmla="*/ 0 h 1465055"/>
              <a:gd name="csX1" fmla="*/ 647674 w 647674"/>
              <a:gd name="csY1" fmla="*/ 723144 h 1465055"/>
              <a:gd name="csX2" fmla="*/ 137916 w 647674"/>
              <a:gd name="csY2" fmla="*/ 1446288 h 1465055"/>
              <a:gd name="csX3" fmla="*/ 0 w 647674"/>
              <a:gd name="csY3" fmla="*/ 30185 h 1465055"/>
              <a:gd name="csX4" fmla="*/ 35182 w 647674"/>
              <a:gd name="csY4" fmla="*/ 14692 h 1465055"/>
              <a:gd name="csX5" fmla="*/ 137916 w 647674"/>
              <a:gd name="csY5" fmla="*/ 0 h 1465055"/>
              <a:gd name="csX0" fmla="*/ 137916 w 647674"/>
              <a:gd name="csY0" fmla="*/ 0 h 1465055"/>
              <a:gd name="csX1" fmla="*/ 647674 w 647674"/>
              <a:gd name="csY1" fmla="*/ 723144 h 1465055"/>
              <a:gd name="csX2" fmla="*/ 137916 w 647674"/>
              <a:gd name="csY2" fmla="*/ 1446288 h 1465055"/>
              <a:gd name="csX3" fmla="*/ 0 w 647674"/>
              <a:gd name="csY3" fmla="*/ 30185 h 1465055"/>
              <a:gd name="csX4" fmla="*/ 137916 w 647674"/>
              <a:gd name="csY4" fmla="*/ 0 h 1465055"/>
              <a:gd name="csX0" fmla="*/ 63720 w 573478"/>
              <a:gd name="csY0" fmla="*/ 0 h 1466389"/>
              <a:gd name="csX1" fmla="*/ 573478 w 573478"/>
              <a:gd name="csY1" fmla="*/ 723144 h 1466389"/>
              <a:gd name="csX2" fmla="*/ 63720 w 573478"/>
              <a:gd name="csY2" fmla="*/ 1446288 h 1466389"/>
              <a:gd name="csX3" fmla="*/ 63720 w 573478"/>
              <a:gd name="csY3" fmla="*/ 0 h 1466389"/>
              <a:gd name="csX0" fmla="*/ 52673 w 591045"/>
              <a:gd name="csY0" fmla="*/ 0 h 1462048"/>
              <a:gd name="csX1" fmla="*/ 591006 w 591045"/>
              <a:gd name="csY1" fmla="*/ 723144 h 1462048"/>
              <a:gd name="csX2" fmla="*/ 81248 w 591045"/>
              <a:gd name="csY2" fmla="*/ 1446288 h 1462048"/>
              <a:gd name="csX3" fmla="*/ 52673 w 591045"/>
              <a:gd name="csY3" fmla="*/ 0 h 1462048"/>
              <a:gd name="csX0" fmla="*/ 48028 w 586445"/>
              <a:gd name="csY0" fmla="*/ 0 h 1455819"/>
              <a:gd name="csX1" fmla="*/ 586361 w 586445"/>
              <a:gd name="csY1" fmla="*/ 723144 h 1455819"/>
              <a:gd name="csX2" fmla="*/ 89303 w 586445"/>
              <a:gd name="csY2" fmla="*/ 1439938 h 1455819"/>
              <a:gd name="csX3" fmla="*/ 48028 w 586445"/>
              <a:gd name="csY3" fmla="*/ 0 h 1455819"/>
              <a:gd name="csX0" fmla="*/ 29063 w 567465"/>
              <a:gd name="csY0" fmla="*/ 0 h 1462904"/>
              <a:gd name="csX1" fmla="*/ 567396 w 567465"/>
              <a:gd name="csY1" fmla="*/ 723144 h 1462904"/>
              <a:gd name="csX2" fmla="*/ 70338 w 567465"/>
              <a:gd name="csY2" fmla="*/ 1439938 h 1462904"/>
              <a:gd name="csX3" fmla="*/ 29063 w 567465"/>
              <a:gd name="csY3" fmla="*/ 0 h 1462904"/>
              <a:gd name="csX0" fmla="*/ 22371 w 560769"/>
              <a:gd name="csY0" fmla="*/ 0 h 1461992"/>
              <a:gd name="csX1" fmla="*/ 560704 w 560769"/>
              <a:gd name="csY1" fmla="*/ 723144 h 1461992"/>
              <a:gd name="csX2" fmla="*/ 63646 w 560769"/>
              <a:gd name="csY2" fmla="*/ 1439938 h 1461992"/>
              <a:gd name="csX3" fmla="*/ 22371 w 560769"/>
              <a:gd name="csY3" fmla="*/ 0 h 1461992"/>
              <a:gd name="csX0" fmla="*/ 2503 w 540901"/>
              <a:gd name="csY0" fmla="*/ 0 h 1461992"/>
              <a:gd name="csX1" fmla="*/ 540836 w 540901"/>
              <a:gd name="csY1" fmla="*/ 723144 h 1461992"/>
              <a:gd name="csX2" fmla="*/ 43778 w 540901"/>
              <a:gd name="csY2" fmla="*/ 1439938 h 1461992"/>
              <a:gd name="csX3" fmla="*/ 2503 w 540901"/>
              <a:gd name="csY3" fmla="*/ 0 h 1461992"/>
              <a:gd name="csX0" fmla="*/ 0 w 538398"/>
              <a:gd name="csY0" fmla="*/ 0 h 1461992"/>
              <a:gd name="csX1" fmla="*/ 538333 w 538398"/>
              <a:gd name="csY1" fmla="*/ 723144 h 1461992"/>
              <a:gd name="csX2" fmla="*/ 41275 w 538398"/>
              <a:gd name="csY2" fmla="*/ 1439938 h 1461992"/>
              <a:gd name="csX3" fmla="*/ 0 w 538398"/>
              <a:gd name="csY3" fmla="*/ 0 h 1461992"/>
              <a:gd name="csX0" fmla="*/ 8222 w 546620"/>
              <a:gd name="csY0" fmla="*/ 0 h 1461992"/>
              <a:gd name="csX1" fmla="*/ 546555 w 546620"/>
              <a:gd name="csY1" fmla="*/ 723144 h 1461992"/>
              <a:gd name="csX2" fmla="*/ 49497 w 546620"/>
              <a:gd name="csY2" fmla="*/ 1439938 h 1461992"/>
              <a:gd name="csX3" fmla="*/ 8222 w 546620"/>
              <a:gd name="csY3" fmla="*/ 0 h 1461992"/>
              <a:gd name="csX0" fmla="*/ 12570 w 550973"/>
              <a:gd name="csY0" fmla="*/ 0 h 1462903"/>
              <a:gd name="csX1" fmla="*/ 550903 w 550973"/>
              <a:gd name="csY1" fmla="*/ 723144 h 1462903"/>
              <a:gd name="csX2" fmla="*/ 53845 w 550973"/>
              <a:gd name="csY2" fmla="*/ 1439938 h 1462903"/>
              <a:gd name="csX3" fmla="*/ 12570 w 550973"/>
              <a:gd name="csY3" fmla="*/ 0 h 1462903"/>
              <a:gd name="csX0" fmla="*/ 0 w 538403"/>
              <a:gd name="csY0" fmla="*/ 0 h 1462903"/>
              <a:gd name="csX1" fmla="*/ 538333 w 538403"/>
              <a:gd name="csY1" fmla="*/ 723144 h 1462903"/>
              <a:gd name="csX2" fmla="*/ 41275 w 538403"/>
              <a:gd name="csY2" fmla="*/ 1439938 h 1462903"/>
              <a:gd name="csX3" fmla="*/ 0 w 538403"/>
              <a:gd name="csY3" fmla="*/ 0 h 1462903"/>
              <a:gd name="csX0" fmla="*/ 2603 w 541006"/>
              <a:gd name="csY0" fmla="*/ 0 h 1462903"/>
              <a:gd name="csX1" fmla="*/ 540936 w 541006"/>
              <a:gd name="csY1" fmla="*/ 723144 h 1462903"/>
              <a:gd name="csX2" fmla="*/ 43878 w 541006"/>
              <a:gd name="csY2" fmla="*/ 1439938 h 1462903"/>
              <a:gd name="csX3" fmla="*/ 2603 w 541006"/>
              <a:gd name="csY3" fmla="*/ 0 h 1462903"/>
              <a:gd name="csX0" fmla="*/ 12677 w 551189"/>
              <a:gd name="csY0" fmla="*/ 0 h 1444327"/>
              <a:gd name="csX1" fmla="*/ 551010 w 551189"/>
              <a:gd name="csY1" fmla="*/ 723144 h 1444327"/>
              <a:gd name="csX2" fmla="*/ 53952 w 551189"/>
              <a:gd name="csY2" fmla="*/ 1439938 h 1444327"/>
              <a:gd name="csX3" fmla="*/ 12677 w 551189"/>
              <a:gd name="csY3" fmla="*/ 0 h 1444327"/>
              <a:gd name="csX0" fmla="*/ 12677 w 551189"/>
              <a:gd name="csY0" fmla="*/ 917 h 1445244"/>
              <a:gd name="csX1" fmla="*/ 551010 w 551189"/>
              <a:gd name="csY1" fmla="*/ 724061 h 1445244"/>
              <a:gd name="csX2" fmla="*/ 53952 w 551189"/>
              <a:gd name="csY2" fmla="*/ 1440855 h 1445244"/>
              <a:gd name="csX3" fmla="*/ 12677 w 551189"/>
              <a:gd name="csY3" fmla="*/ 917 h 1445244"/>
              <a:gd name="csX0" fmla="*/ 2383 w 540895"/>
              <a:gd name="csY0" fmla="*/ 917 h 1445244"/>
              <a:gd name="csX1" fmla="*/ 540716 w 540895"/>
              <a:gd name="csY1" fmla="*/ 724061 h 1445244"/>
              <a:gd name="csX2" fmla="*/ 43658 w 540895"/>
              <a:gd name="csY2" fmla="*/ 1440855 h 1445244"/>
              <a:gd name="csX3" fmla="*/ 2383 w 540895"/>
              <a:gd name="csY3" fmla="*/ 917 h 1445244"/>
              <a:gd name="csX0" fmla="*/ 0 w 538508"/>
              <a:gd name="csY0" fmla="*/ 917 h 1448747"/>
              <a:gd name="csX1" fmla="*/ 538333 w 538508"/>
              <a:gd name="csY1" fmla="*/ 724061 h 1448747"/>
              <a:gd name="csX2" fmla="*/ 41275 w 538508"/>
              <a:gd name="csY2" fmla="*/ 1440855 h 1448747"/>
              <a:gd name="csX3" fmla="*/ 0 w 538508"/>
              <a:gd name="csY3" fmla="*/ 917 h 1448747"/>
              <a:gd name="csX0" fmla="*/ 0 w 538513"/>
              <a:gd name="csY0" fmla="*/ 917 h 1445716"/>
              <a:gd name="csX1" fmla="*/ 538333 w 538513"/>
              <a:gd name="csY1" fmla="*/ 724061 h 1445716"/>
              <a:gd name="csX2" fmla="*/ 41275 w 538513"/>
              <a:gd name="csY2" fmla="*/ 1440855 h 1445716"/>
              <a:gd name="csX3" fmla="*/ 0 w 538513"/>
              <a:gd name="csY3" fmla="*/ 917 h 1445716"/>
            </a:gdLst>
            <a:ahLst/>
            <a:cxnLst>
              <a:cxn ang="0">
                <a:pos x="csX0" y="csY0"/>
              </a:cxn>
              <a:cxn ang="0">
                <a:pos x="csX1" y="csY1"/>
              </a:cxn>
              <a:cxn ang="0">
                <a:pos x="csX2" y="csY2"/>
              </a:cxn>
              <a:cxn ang="0">
                <a:pos x="csX3" y="csY3"/>
              </a:cxn>
            </a:cxnLst>
            <a:rect l="l" t="t" r="r" b="b"/>
            <a:pathLst>
              <a:path w="538513" h="1445716">
                <a:moveTo>
                  <a:pt x="0" y="917"/>
                </a:moveTo>
                <a:cubicBezTo>
                  <a:pt x="395832" y="-24483"/>
                  <a:pt x="531454" y="484071"/>
                  <a:pt x="538333" y="724061"/>
                </a:cubicBezTo>
                <a:cubicBezTo>
                  <a:pt x="545212" y="964051"/>
                  <a:pt x="355460" y="1502382"/>
                  <a:pt x="41275" y="1440855"/>
                </a:cubicBezTo>
                <a:cubicBezTo>
                  <a:pt x="26541" y="1437970"/>
                  <a:pt x="10290" y="451641"/>
                  <a:pt x="0" y="917"/>
                </a:cubicBez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4B4E2DC-55DC-941C-7ECE-0CCA0999FA09}"/>
              </a:ext>
            </a:extLst>
          </p:cNvPr>
          <p:cNvSpPr/>
          <p:nvPr/>
        </p:nvSpPr>
        <p:spPr>
          <a:xfrm flipH="1">
            <a:off x="3700597" y="3545436"/>
            <a:ext cx="538513" cy="1445716"/>
          </a:xfrm>
          <a:custGeom>
            <a:avLst/>
            <a:gdLst>
              <a:gd name="csX0" fmla="*/ 137916 w 647674"/>
              <a:gd name="csY0" fmla="*/ 0 h 1446288"/>
              <a:gd name="csX1" fmla="*/ 647674 w 647674"/>
              <a:gd name="csY1" fmla="*/ 723144 h 1446288"/>
              <a:gd name="csX2" fmla="*/ 137916 w 647674"/>
              <a:gd name="csY2" fmla="*/ 1446288 h 1446288"/>
              <a:gd name="csX3" fmla="*/ 35182 w 647674"/>
              <a:gd name="csY3" fmla="*/ 1431597 h 1446288"/>
              <a:gd name="csX4" fmla="*/ 0 w 647674"/>
              <a:gd name="csY4" fmla="*/ 1416104 h 1446288"/>
              <a:gd name="csX5" fmla="*/ 0 w 647674"/>
              <a:gd name="csY5" fmla="*/ 30185 h 1446288"/>
              <a:gd name="csX6" fmla="*/ 35182 w 647674"/>
              <a:gd name="csY6" fmla="*/ 14692 h 1446288"/>
              <a:gd name="csX7" fmla="*/ 137916 w 647674"/>
              <a:gd name="csY7" fmla="*/ 0 h 1446288"/>
              <a:gd name="csX0" fmla="*/ 137916 w 647674"/>
              <a:gd name="csY0" fmla="*/ 0 h 1563955"/>
              <a:gd name="csX1" fmla="*/ 647674 w 647674"/>
              <a:gd name="csY1" fmla="*/ 723144 h 1563955"/>
              <a:gd name="csX2" fmla="*/ 137916 w 647674"/>
              <a:gd name="csY2" fmla="*/ 1446288 h 1563955"/>
              <a:gd name="csX3" fmla="*/ 0 w 647674"/>
              <a:gd name="csY3" fmla="*/ 1416104 h 1563955"/>
              <a:gd name="csX4" fmla="*/ 0 w 647674"/>
              <a:gd name="csY4" fmla="*/ 30185 h 1563955"/>
              <a:gd name="csX5" fmla="*/ 35182 w 647674"/>
              <a:gd name="csY5" fmla="*/ 14692 h 1563955"/>
              <a:gd name="csX6" fmla="*/ 137916 w 647674"/>
              <a:gd name="csY6" fmla="*/ 0 h 1563955"/>
              <a:gd name="csX0" fmla="*/ 137916 w 647674"/>
              <a:gd name="csY0" fmla="*/ 0 h 1465055"/>
              <a:gd name="csX1" fmla="*/ 647674 w 647674"/>
              <a:gd name="csY1" fmla="*/ 723144 h 1465055"/>
              <a:gd name="csX2" fmla="*/ 137916 w 647674"/>
              <a:gd name="csY2" fmla="*/ 1446288 h 1465055"/>
              <a:gd name="csX3" fmla="*/ 0 w 647674"/>
              <a:gd name="csY3" fmla="*/ 30185 h 1465055"/>
              <a:gd name="csX4" fmla="*/ 35182 w 647674"/>
              <a:gd name="csY4" fmla="*/ 14692 h 1465055"/>
              <a:gd name="csX5" fmla="*/ 137916 w 647674"/>
              <a:gd name="csY5" fmla="*/ 0 h 1465055"/>
              <a:gd name="csX0" fmla="*/ 137916 w 647674"/>
              <a:gd name="csY0" fmla="*/ 0 h 1465055"/>
              <a:gd name="csX1" fmla="*/ 647674 w 647674"/>
              <a:gd name="csY1" fmla="*/ 723144 h 1465055"/>
              <a:gd name="csX2" fmla="*/ 137916 w 647674"/>
              <a:gd name="csY2" fmla="*/ 1446288 h 1465055"/>
              <a:gd name="csX3" fmla="*/ 0 w 647674"/>
              <a:gd name="csY3" fmla="*/ 30185 h 1465055"/>
              <a:gd name="csX4" fmla="*/ 137916 w 647674"/>
              <a:gd name="csY4" fmla="*/ 0 h 1465055"/>
              <a:gd name="csX0" fmla="*/ 63720 w 573478"/>
              <a:gd name="csY0" fmla="*/ 0 h 1466389"/>
              <a:gd name="csX1" fmla="*/ 573478 w 573478"/>
              <a:gd name="csY1" fmla="*/ 723144 h 1466389"/>
              <a:gd name="csX2" fmla="*/ 63720 w 573478"/>
              <a:gd name="csY2" fmla="*/ 1446288 h 1466389"/>
              <a:gd name="csX3" fmla="*/ 63720 w 573478"/>
              <a:gd name="csY3" fmla="*/ 0 h 1466389"/>
              <a:gd name="csX0" fmla="*/ 52673 w 591045"/>
              <a:gd name="csY0" fmla="*/ 0 h 1462048"/>
              <a:gd name="csX1" fmla="*/ 591006 w 591045"/>
              <a:gd name="csY1" fmla="*/ 723144 h 1462048"/>
              <a:gd name="csX2" fmla="*/ 81248 w 591045"/>
              <a:gd name="csY2" fmla="*/ 1446288 h 1462048"/>
              <a:gd name="csX3" fmla="*/ 52673 w 591045"/>
              <a:gd name="csY3" fmla="*/ 0 h 1462048"/>
              <a:gd name="csX0" fmla="*/ 48028 w 586445"/>
              <a:gd name="csY0" fmla="*/ 0 h 1455819"/>
              <a:gd name="csX1" fmla="*/ 586361 w 586445"/>
              <a:gd name="csY1" fmla="*/ 723144 h 1455819"/>
              <a:gd name="csX2" fmla="*/ 89303 w 586445"/>
              <a:gd name="csY2" fmla="*/ 1439938 h 1455819"/>
              <a:gd name="csX3" fmla="*/ 48028 w 586445"/>
              <a:gd name="csY3" fmla="*/ 0 h 1455819"/>
              <a:gd name="csX0" fmla="*/ 29063 w 567465"/>
              <a:gd name="csY0" fmla="*/ 0 h 1462904"/>
              <a:gd name="csX1" fmla="*/ 567396 w 567465"/>
              <a:gd name="csY1" fmla="*/ 723144 h 1462904"/>
              <a:gd name="csX2" fmla="*/ 70338 w 567465"/>
              <a:gd name="csY2" fmla="*/ 1439938 h 1462904"/>
              <a:gd name="csX3" fmla="*/ 29063 w 567465"/>
              <a:gd name="csY3" fmla="*/ 0 h 1462904"/>
              <a:gd name="csX0" fmla="*/ 22371 w 560769"/>
              <a:gd name="csY0" fmla="*/ 0 h 1461992"/>
              <a:gd name="csX1" fmla="*/ 560704 w 560769"/>
              <a:gd name="csY1" fmla="*/ 723144 h 1461992"/>
              <a:gd name="csX2" fmla="*/ 63646 w 560769"/>
              <a:gd name="csY2" fmla="*/ 1439938 h 1461992"/>
              <a:gd name="csX3" fmla="*/ 22371 w 560769"/>
              <a:gd name="csY3" fmla="*/ 0 h 1461992"/>
              <a:gd name="csX0" fmla="*/ 2503 w 540901"/>
              <a:gd name="csY0" fmla="*/ 0 h 1461992"/>
              <a:gd name="csX1" fmla="*/ 540836 w 540901"/>
              <a:gd name="csY1" fmla="*/ 723144 h 1461992"/>
              <a:gd name="csX2" fmla="*/ 43778 w 540901"/>
              <a:gd name="csY2" fmla="*/ 1439938 h 1461992"/>
              <a:gd name="csX3" fmla="*/ 2503 w 540901"/>
              <a:gd name="csY3" fmla="*/ 0 h 1461992"/>
              <a:gd name="csX0" fmla="*/ 0 w 538398"/>
              <a:gd name="csY0" fmla="*/ 0 h 1461992"/>
              <a:gd name="csX1" fmla="*/ 538333 w 538398"/>
              <a:gd name="csY1" fmla="*/ 723144 h 1461992"/>
              <a:gd name="csX2" fmla="*/ 41275 w 538398"/>
              <a:gd name="csY2" fmla="*/ 1439938 h 1461992"/>
              <a:gd name="csX3" fmla="*/ 0 w 538398"/>
              <a:gd name="csY3" fmla="*/ 0 h 1461992"/>
              <a:gd name="csX0" fmla="*/ 8222 w 546620"/>
              <a:gd name="csY0" fmla="*/ 0 h 1461992"/>
              <a:gd name="csX1" fmla="*/ 546555 w 546620"/>
              <a:gd name="csY1" fmla="*/ 723144 h 1461992"/>
              <a:gd name="csX2" fmla="*/ 49497 w 546620"/>
              <a:gd name="csY2" fmla="*/ 1439938 h 1461992"/>
              <a:gd name="csX3" fmla="*/ 8222 w 546620"/>
              <a:gd name="csY3" fmla="*/ 0 h 1461992"/>
              <a:gd name="csX0" fmla="*/ 12570 w 550973"/>
              <a:gd name="csY0" fmla="*/ 0 h 1462903"/>
              <a:gd name="csX1" fmla="*/ 550903 w 550973"/>
              <a:gd name="csY1" fmla="*/ 723144 h 1462903"/>
              <a:gd name="csX2" fmla="*/ 53845 w 550973"/>
              <a:gd name="csY2" fmla="*/ 1439938 h 1462903"/>
              <a:gd name="csX3" fmla="*/ 12570 w 550973"/>
              <a:gd name="csY3" fmla="*/ 0 h 1462903"/>
              <a:gd name="csX0" fmla="*/ 0 w 538403"/>
              <a:gd name="csY0" fmla="*/ 0 h 1462903"/>
              <a:gd name="csX1" fmla="*/ 538333 w 538403"/>
              <a:gd name="csY1" fmla="*/ 723144 h 1462903"/>
              <a:gd name="csX2" fmla="*/ 41275 w 538403"/>
              <a:gd name="csY2" fmla="*/ 1439938 h 1462903"/>
              <a:gd name="csX3" fmla="*/ 0 w 538403"/>
              <a:gd name="csY3" fmla="*/ 0 h 1462903"/>
              <a:gd name="csX0" fmla="*/ 2603 w 541006"/>
              <a:gd name="csY0" fmla="*/ 0 h 1462903"/>
              <a:gd name="csX1" fmla="*/ 540936 w 541006"/>
              <a:gd name="csY1" fmla="*/ 723144 h 1462903"/>
              <a:gd name="csX2" fmla="*/ 43878 w 541006"/>
              <a:gd name="csY2" fmla="*/ 1439938 h 1462903"/>
              <a:gd name="csX3" fmla="*/ 2603 w 541006"/>
              <a:gd name="csY3" fmla="*/ 0 h 1462903"/>
              <a:gd name="csX0" fmla="*/ 12677 w 551189"/>
              <a:gd name="csY0" fmla="*/ 0 h 1444327"/>
              <a:gd name="csX1" fmla="*/ 551010 w 551189"/>
              <a:gd name="csY1" fmla="*/ 723144 h 1444327"/>
              <a:gd name="csX2" fmla="*/ 53952 w 551189"/>
              <a:gd name="csY2" fmla="*/ 1439938 h 1444327"/>
              <a:gd name="csX3" fmla="*/ 12677 w 551189"/>
              <a:gd name="csY3" fmla="*/ 0 h 1444327"/>
              <a:gd name="csX0" fmla="*/ 12677 w 551189"/>
              <a:gd name="csY0" fmla="*/ 917 h 1445244"/>
              <a:gd name="csX1" fmla="*/ 551010 w 551189"/>
              <a:gd name="csY1" fmla="*/ 724061 h 1445244"/>
              <a:gd name="csX2" fmla="*/ 53952 w 551189"/>
              <a:gd name="csY2" fmla="*/ 1440855 h 1445244"/>
              <a:gd name="csX3" fmla="*/ 12677 w 551189"/>
              <a:gd name="csY3" fmla="*/ 917 h 1445244"/>
              <a:gd name="csX0" fmla="*/ 2383 w 540895"/>
              <a:gd name="csY0" fmla="*/ 917 h 1445244"/>
              <a:gd name="csX1" fmla="*/ 540716 w 540895"/>
              <a:gd name="csY1" fmla="*/ 724061 h 1445244"/>
              <a:gd name="csX2" fmla="*/ 43658 w 540895"/>
              <a:gd name="csY2" fmla="*/ 1440855 h 1445244"/>
              <a:gd name="csX3" fmla="*/ 2383 w 540895"/>
              <a:gd name="csY3" fmla="*/ 917 h 1445244"/>
              <a:gd name="csX0" fmla="*/ 0 w 538508"/>
              <a:gd name="csY0" fmla="*/ 917 h 1448747"/>
              <a:gd name="csX1" fmla="*/ 538333 w 538508"/>
              <a:gd name="csY1" fmla="*/ 724061 h 1448747"/>
              <a:gd name="csX2" fmla="*/ 41275 w 538508"/>
              <a:gd name="csY2" fmla="*/ 1440855 h 1448747"/>
              <a:gd name="csX3" fmla="*/ 0 w 538508"/>
              <a:gd name="csY3" fmla="*/ 917 h 1448747"/>
              <a:gd name="csX0" fmla="*/ 0 w 538513"/>
              <a:gd name="csY0" fmla="*/ 917 h 1445716"/>
              <a:gd name="csX1" fmla="*/ 538333 w 538513"/>
              <a:gd name="csY1" fmla="*/ 724061 h 1445716"/>
              <a:gd name="csX2" fmla="*/ 41275 w 538513"/>
              <a:gd name="csY2" fmla="*/ 1440855 h 1445716"/>
              <a:gd name="csX3" fmla="*/ 0 w 538513"/>
              <a:gd name="csY3" fmla="*/ 917 h 1445716"/>
            </a:gdLst>
            <a:ahLst/>
            <a:cxnLst>
              <a:cxn ang="0">
                <a:pos x="csX0" y="csY0"/>
              </a:cxn>
              <a:cxn ang="0">
                <a:pos x="csX1" y="csY1"/>
              </a:cxn>
              <a:cxn ang="0">
                <a:pos x="csX2" y="csY2"/>
              </a:cxn>
              <a:cxn ang="0">
                <a:pos x="csX3" y="csY3"/>
              </a:cxn>
            </a:cxnLst>
            <a:rect l="l" t="t" r="r" b="b"/>
            <a:pathLst>
              <a:path w="538513" h="1445716">
                <a:moveTo>
                  <a:pt x="0" y="917"/>
                </a:moveTo>
                <a:cubicBezTo>
                  <a:pt x="395832" y="-24483"/>
                  <a:pt x="531454" y="484071"/>
                  <a:pt x="538333" y="724061"/>
                </a:cubicBezTo>
                <a:cubicBezTo>
                  <a:pt x="545212" y="964051"/>
                  <a:pt x="355460" y="1502382"/>
                  <a:pt x="41275" y="1440855"/>
                </a:cubicBezTo>
                <a:cubicBezTo>
                  <a:pt x="26541" y="1437970"/>
                  <a:pt x="10290" y="451641"/>
                  <a:pt x="0" y="917"/>
                </a:cubicBezTo>
                <a:close/>
              </a:path>
            </a:pathLst>
          </a:cu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33" name="Group 32">
            <a:extLst>
              <a:ext uri="{FF2B5EF4-FFF2-40B4-BE49-F238E27FC236}">
                <a16:creationId xmlns:a16="http://schemas.microsoft.com/office/drawing/2014/main" id="{816EA988-FAC6-BFE4-58AE-2B9C93B9066E}"/>
              </a:ext>
            </a:extLst>
          </p:cNvPr>
          <p:cNvGrpSpPr/>
          <p:nvPr/>
        </p:nvGrpSpPr>
        <p:grpSpPr>
          <a:xfrm>
            <a:off x="2943443" y="3493537"/>
            <a:ext cx="3664782" cy="1018674"/>
            <a:chOff x="2943443" y="3493537"/>
            <a:chExt cx="3664782" cy="1018674"/>
          </a:xfrm>
        </p:grpSpPr>
        <p:sp>
          <p:nvSpPr>
            <p:cNvPr id="10" name="TextBox 9">
              <a:extLst>
                <a:ext uri="{FF2B5EF4-FFF2-40B4-BE49-F238E27FC236}">
                  <a16:creationId xmlns:a16="http://schemas.microsoft.com/office/drawing/2014/main" id="{0B9C5BD3-CA4D-2318-7ED8-4EA3EA482E8B}"/>
                </a:ext>
              </a:extLst>
            </p:cNvPr>
            <p:cNvSpPr txBox="1"/>
            <p:nvPr/>
          </p:nvSpPr>
          <p:spPr>
            <a:xfrm>
              <a:off x="4837825" y="3493537"/>
              <a:ext cx="1770400" cy="1018674"/>
            </a:xfrm>
            <a:prstGeom prst="rect">
              <a:avLst/>
            </a:prstGeom>
            <a:ln>
              <a:noFill/>
            </a:ln>
          </p:spPr>
          <p:txBody>
            <a:bodyPr vert="horz" wrap="none" lIns="0" tIns="0" rIns="0" bIns="0" rtlCol="0" anchor="ctr">
              <a:noAutofit/>
            </a:bodyPr>
            <a:lstStyle/>
            <a:p>
              <a:pPr algn="ctr"/>
              <a:r>
                <a:rPr lang="en-US" sz="1600" dirty="0">
                  <a:solidFill>
                    <a:schemeClr val="accent1"/>
                  </a:solidFill>
                  <a:latin typeface="+mn-lt"/>
                </a:rPr>
                <a:t>Atezolizumab</a:t>
              </a:r>
            </a:p>
            <a:p>
              <a:pPr algn="ctr"/>
              <a:r>
                <a:rPr lang="en-US" sz="1600" dirty="0">
                  <a:solidFill>
                    <a:schemeClr val="accent3"/>
                  </a:solidFill>
                  <a:latin typeface="+mn-lt"/>
                </a:rPr>
                <a:t>Nivolumab</a:t>
              </a:r>
            </a:p>
            <a:p>
              <a:pPr algn="ctr"/>
              <a:r>
                <a:rPr lang="en-US" sz="1600" dirty="0">
                  <a:solidFill>
                    <a:schemeClr val="accent5"/>
                  </a:solidFill>
                  <a:latin typeface="+mn-lt"/>
                </a:rPr>
                <a:t>Pembrolizumab</a:t>
              </a:r>
            </a:p>
          </p:txBody>
        </p:sp>
        <p:cxnSp>
          <p:nvCxnSpPr>
            <p:cNvPr id="16" name="Connector: Elbow 15">
              <a:extLst>
                <a:ext uri="{FF2B5EF4-FFF2-40B4-BE49-F238E27FC236}">
                  <a16:creationId xmlns:a16="http://schemas.microsoft.com/office/drawing/2014/main" id="{D6AB317B-465D-ECA8-893A-6DBD5A53C362}"/>
                </a:ext>
              </a:extLst>
            </p:cNvPr>
            <p:cNvCxnSpPr>
              <a:cxnSpLocks/>
              <a:stCxn id="10" idx="1"/>
            </p:cNvCxnSpPr>
            <p:nvPr/>
          </p:nvCxnSpPr>
          <p:spPr>
            <a:xfrm rot="10800000" flipV="1">
              <a:off x="2943443" y="4002873"/>
              <a:ext cx="1894382" cy="401759"/>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4A70BF88-421E-CDC9-90F3-D7A845C4308D}"/>
                </a:ext>
              </a:extLst>
            </p:cNvPr>
            <p:cNvCxnSpPr>
              <a:cxnSpLocks/>
            </p:cNvCxnSpPr>
            <p:nvPr/>
          </p:nvCxnSpPr>
          <p:spPr>
            <a:xfrm rot="10800000" flipV="1">
              <a:off x="4042699" y="4002874"/>
              <a:ext cx="807858" cy="107576"/>
            </a:xfrm>
            <a:prstGeom prst="bentConnector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1477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2A1C10B-4405-7E4D-C68E-AFFEE7B7EE8F}"/>
              </a:ext>
            </a:extLst>
          </p:cNvPr>
          <p:cNvSpPr>
            <a:spLocks noGrp="1"/>
          </p:cNvSpPr>
          <p:nvPr>
            <p:ph idx="1"/>
          </p:nvPr>
        </p:nvSpPr>
        <p:spPr>
          <a:xfrm>
            <a:off x="231078" y="1426494"/>
            <a:ext cx="5644122" cy="4754880"/>
          </a:xfrm>
        </p:spPr>
        <p:txBody>
          <a:bodyPr/>
          <a:lstStyle/>
          <a:p>
            <a:pPr marL="0" indent="0" algn="ctr">
              <a:spcBef>
                <a:spcPts val="600"/>
              </a:spcBef>
              <a:spcAft>
                <a:spcPts val="0"/>
              </a:spcAft>
              <a:buNone/>
            </a:pPr>
            <a:r>
              <a:rPr lang="en-US" b="1" dirty="0">
                <a:solidFill>
                  <a:schemeClr val="accent1"/>
                </a:solidFill>
              </a:rPr>
              <a:t>IV ICI Considerations</a:t>
            </a:r>
          </a:p>
          <a:p>
            <a:pPr>
              <a:lnSpc>
                <a:spcPct val="90000"/>
              </a:lnSpc>
            </a:pPr>
            <a:r>
              <a:rPr lang="en-US" dirty="0"/>
              <a:t>Can consider IV administration if infusion-site reaction (skin irritation), bruising/platelet concerns</a:t>
            </a:r>
          </a:p>
          <a:p>
            <a:pPr>
              <a:lnSpc>
                <a:spcPct val="90000"/>
              </a:lnSpc>
            </a:pPr>
            <a:r>
              <a:rPr lang="en-US" dirty="0"/>
              <a:t>Port?</a:t>
            </a:r>
          </a:p>
          <a:p>
            <a:pPr>
              <a:lnSpc>
                <a:spcPct val="90000"/>
              </a:lnSpc>
            </a:pPr>
            <a:r>
              <a:rPr lang="en-US" dirty="0"/>
              <a:t>Better use of clinical resources (“chair time”)</a:t>
            </a:r>
          </a:p>
          <a:p>
            <a:pPr>
              <a:lnSpc>
                <a:spcPct val="90000"/>
              </a:lnSpc>
            </a:pPr>
            <a:r>
              <a:rPr lang="en-US" dirty="0"/>
              <a:t>Overall patient satisfaction may be lower than with SC due to less convenient/time-consuming nature of infusion visits</a:t>
            </a:r>
          </a:p>
          <a:p>
            <a:pPr marL="57150" indent="0">
              <a:buNone/>
            </a:pPr>
            <a:endParaRPr lang="en-US" dirty="0"/>
          </a:p>
          <a:p>
            <a:pPr lvl="1"/>
            <a:endParaRPr lang="en-US" sz="2400" dirty="0"/>
          </a:p>
          <a:p>
            <a:pPr lvl="1"/>
            <a:endParaRPr lang="en-US" sz="2400" b="1" dirty="0"/>
          </a:p>
          <a:p>
            <a:endParaRPr lang="en-US" dirty="0"/>
          </a:p>
        </p:txBody>
      </p:sp>
      <p:sp>
        <p:nvSpPr>
          <p:cNvPr id="3" name="Content Placeholder 2">
            <a:extLst>
              <a:ext uri="{FF2B5EF4-FFF2-40B4-BE49-F238E27FC236}">
                <a16:creationId xmlns:a16="http://schemas.microsoft.com/office/drawing/2014/main" id="{DB5C8FB8-67CD-FB36-8D7B-2E084C5BBAEC}"/>
              </a:ext>
            </a:extLst>
          </p:cNvPr>
          <p:cNvSpPr>
            <a:spLocks noGrp="1"/>
          </p:cNvSpPr>
          <p:nvPr>
            <p:ph idx="13"/>
          </p:nvPr>
        </p:nvSpPr>
        <p:spPr>
          <a:xfrm>
            <a:off x="6327216" y="1426494"/>
            <a:ext cx="5644122" cy="4754880"/>
          </a:xfrm>
        </p:spPr>
        <p:txBody>
          <a:bodyPr/>
          <a:lstStyle/>
          <a:p>
            <a:pPr marL="0" indent="0" algn="ctr">
              <a:buNone/>
            </a:pPr>
            <a:r>
              <a:rPr lang="en-US" b="1" dirty="0">
                <a:solidFill>
                  <a:schemeClr val="accent1"/>
                </a:solidFill>
              </a:rPr>
              <a:t>SC ICI Considerations</a:t>
            </a:r>
          </a:p>
          <a:p>
            <a:pPr>
              <a:lnSpc>
                <a:spcPct val="90000"/>
              </a:lnSpc>
            </a:pPr>
            <a:r>
              <a:rPr lang="en-US" dirty="0"/>
              <a:t>Decreased treatment burden for patients </a:t>
            </a:r>
          </a:p>
          <a:p>
            <a:pPr>
              <a:lnSpc>
                <a:spcPct val="90000"/>
              </a:lnSpc>
            </a:pPr>
            <a:r>
              <a:rPr lang="en-US" dirty="0"/>
              <a:t>Improved efficiency of healthcare systems and resources</a:t>
            </a:r>
          </a:p>
          <a:p>
            <a:pPr>
              <a:lnSpc>
                <a:spcPct val="90000"/>
              </a:lnSpc>
            </a:pPr>
            <a:r>
              <a:rPr lang="en-US" dirty="0"/>
              <a:t>Ease of administration and reduced time spent in oncology clinic</a:t>
            </a:r>
          </a:p>
          <a:p>
            <a:pPr>
              <a:lnSpc>
                <a:spcPct val="90000"/>
              </a:lnSpc>
            </a:pPr>
            <a:r>
              <a:rPr lang="en-US" dirty="0"/>
              <a:t>Outpatient/injection clinic</a:t>
            </a:r>
          </a:p>
          <a:p>
            <a:endParaRPr lang="en-US" dirty="0"/>
          </a:p>
        </p:txBody>
      </p:sp>
      <p:sp>
        <p:nvSpPr>
          <p:cNvPr id="2" name="Title 1">
            <a:extLst>
              <a:ext uri="{FF2B5EF4-FFF2-40B4-BE49-F238E27FC236}">
                <a16:creationId xmlns:a16="http://schemas.microsoft.com/office/drawing/2014/main" id="{35F7E585-2819-4961-86EC-0B9140EFFC8A}"/>
              </a:ext>
            </a:extLst>
          </p:cNvPr>
          <p:cNvSpPr>
            <a:spLocks noGrp="1"/>
          </p:cNvSpPr>
          <p:nvPr>
            <p:ph type="title"/>
          </p:nvPr>
        </p:nvSpPr>
        <p:spPr/>
        <p:txBody>
          <a:bodyPr/>
          <a:lstStyle/>
          <a:p>
            <a:r>
              <a:rPr lang="en-US" dirty="0"/>
              <a:t>Comparing HRQoL, Resource Use, Convenience, and Patient Satisfaction for IV vs SC ICI Administration</a:t>
            </a:r>
          </a:p>
        </p:txBody>
      </p:sp>
      <p:sp>
        <p:nvSpPr>
          <p:cNvPr id="6" name="Content Placeholder 5">
            <a:extLst>
              <a:ext uri="{FF2B5EF4-FFF2-40B4-BE49-F238E27FC236}">
                <a16:creationId xmlns:a16="http://schemas.microsoft.com/office/drawing/2014/main" id="{EB2FC9BD-9E36-3E8D-6A97-8B3B63748D8B}"/>
              </a:ext>
            </a:extLst>
          </p:cNvPr>
          <p:cNvSpPr>
            <a:spLocks noGrp="1"/>
          </p:cNvSpPr>
          <p:nvPr>
            <p:ph sz="quarter" idx="10"/>
          </p:nvPr>
        </p:nvSpPr>
        <p:spPr/>
        <p:txBody>
          <a:bodyPr/>
          <a:lstStyle/>
          <a:p>
            <a:pPr algn="ctr">
              <a:spcBef>
                <a:spcPts val="600"/>
              </a:spcBef>
              <a:spcAft>
                <a:spcPts val="0"/>
              </a:spcAft>
            </a:pPr>
            <a:r>
              <a:rPr lang="en-US" altLang="en-US" spc="-10" dirty="0">
                <a:latin typeface="+mn-lt"/>
              </a:rPr>
              <a:t>Inoue. Trans Lung Cancer Res. 2024;13:947. Moeller. Trans Lung Cancer Res. 2024;13:1444. </a:t>
            </a:r>
          </a:p>
        </p:txBody>
      </p:sp>
    </p:spTree>
    <p:extLst>
      <p:ext uri="{BB962C8B-B14F-4D97-AF65-F5344CB8AC3E}">
        <p14:creationId xmlns:p14="http://schemas.microsoft.com/office/powerpoint/2010/main" val="4842868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4B6A2F-010A-5C7F-DD53-1EDD5B53B947}"/>
              </a:ext>
            </a:extLst>
          </p:cNvPr>
          <p:cNvSpPr>
            <a:spLocks noGrp="1"/>
          </p:cNvSpPr>
          <p:nvPr>
            <p:ph idx="1"/>
          </p:nvPr>
        </p:nvSpPr>
        <p:spPr>
          <a:xfrm>
            <a:off x="231078" y="1456722"/>
            <a:ext cx="5644122" cy="4754880"/>
          </a:xfrm>
        </p:spPr>
        <p:txBody>
          <a:bodyPr/>
          <a:lstStyle/>
          <a:p>
            <a:pPr marL="0" indent="0" algn="ctr">
              <a:lnSpc>
                <a:spcPct val="90000"/>
              </a:lnSpc>
              <a:buNone/>
            </a:pPr>
            <a:r>
              <a:rPr lang="en-US" b="1" dirty="0">
                <a:solidFill>
                  <a:schemeClr val="accent1"/>
                </a:solidFill>
              </a:rPr>
              <a:t>IV ICI Administration</a:t>
            </a:r>
          </a:p>
          <a:p>
            <a:pPr>
              <a:lnSpc>
                <a:spcPct val="90000"/>
              </a:lnSpc>
            </a:pPr>
            <a:r>
              <a:rPr lang="en-US" sz="2000" dirty="0"/>
              <a:t>Chair time availability for infusions will continue to be in short supply, and this may only modestly improve with SC availability</a:t>
            </a:r>
          </a:p>
          <a:p>
            <a:pPr>
              <a:spcAft>
                <a:spcPts val="600"/>
              </a:spcAft>
            </a:pPr>
            <a:r>
              <a:rPr lang="en-US" sz="2000" dirty="0"/>
              <a:t>Delays in initiating treatment plans continue to be an issue and create a psychological burden on patients who must wait for treatment after a cancer diagnosis</a:t>
            </a:r>
          </a:p>
        </p:txBody>
      </p:sp>
      <p:sp>
        <p:nvSpPr>
          <p:cNvPr id="5" name="Content Placeholder 4">
            <a:extLst>
              <a:ext uri="{FF2B5EF4-FFF2-40B4-BE49-F238E27FC236}">
                <a16:creationId xmlns:a16="http://schemas.microsoft.com/office/drawing/2014/main" id="{65E15F8F-FB25-D8F5-1C4C-6F3DE179491A}"/>
              </a:ext>
            </a:extLst>
          </p:cNvPr>
          <p:cNvSpPr>
            <a:spLocks noGrp="1"/>
          </p:cNvSpPr>
          <p:nvPr>
            <p:ph idx="13"/>
          </p:nvPr>
        </p:nvSpPr>
        <p:spPr>
          <a:xfrm>
            <a:off x="6327216" y="1456722"/>
            <a:ext cx="5644122" cy="4754880"/>
          </a:xfrm>
        </p:spPr>
        <p:txBody>
          <a:bodyPr/>
          <a:lstStyle/>
          <a:p>
            <a:pPr marL="0" indent="0" algn="ctr">
              <a:lnSpc>
                <a:spcPct val="90000"/>
              </a:lnSpc>
              <a:buNone/>
            </a:pPr>
            <a:r>
              <a:rPr lang="en-US" b="1" dirty="0">
                <a:solidFill>
                  <a:schemeClr val="accent1"/>
                </a:solidFill>
              </a:rPr>
              <a:t>SC ICI Administration</a:t>
            </a:r>
          </a:p>
          <a:p>
            <a:pPr>
              <a:lnSpc>
                <a:spcPct val="90000"/>
              </a:lnSpc>
            </a:pPr>
            <a:r>
              <a:rPr lang="en-US" sz="2000" dirty="0"/>
              <a:t>Impact on pharmacy, on-site logistics, and personnel training needs</a:t>
            </a:r>
          </a:p>
          <a:p>
            <a:pPr lvl="2">
              <a:lnSpc>
                <a:spcPct val="90000"/>
              </a:lnSpc>
            </a:pPr>
            <a:r>
              <a:rPr lang="en-US" sz="1800" dirty="0"/>
              <a:t>Need to amend treatment times, premedication, and offset times for administration</a:t>
            </a:r>
          </a:p>
          <a:p>
            <a:pPr lvl="2">
              <a:lnSpc>
                <a:spcPct val="90000"/>
              </a:lnSpc>
            </a:pPr>
            <a:r>
              <a:rPr lang="en-US" sz="1800" dirty="0"/>
              <a:t>Operational logistics regarding batching and custodial ownership</a:t>
            </a:r>
          </a:p>
          <a:p>
            <a:pPr lvl="2">
              <a:lnSpc>
                <a:spcPct val="90000"/>
              </a:lnSpc>
            </a:pPr>
            <a:r>
              <a:rPr lang="en-US" sz="1800" dirty="0"/>
              <a:t>IV administration may still be preferred for complex drugs/formulations</a:t>
            </a:r>
          </a:p>
          <a:p>
            <a:pPr lvl="2">
              <a:lnSpc>
                <a:spcPct val="90000"/>
              </a:lnSpc>
            </a:pPr>
            <a:r>
              <a:rPr lang="en-US" sz="1800" dirty="0"/>
              <a:t>More patient education on efficacy of the new formulation and what to expect</a:t>
            </a:r>
          </a:p>
          <a:p>
            <a:pPr lvl="2">
              <a:lnSpc>
                <a:spcPct val="90000"/>
              </a:lnSpc>
            </a:pPr>
            <a:r>
              <a:rPr lang="en-US" sz="1800" dirty="0"/>
              <a:t>Insurance reimbursement implications and prior authorization</a:t>
            </a:r>
          </a:p>
          <a:p>
            <a:endParaRPr lang="en-US" dirty="0"/>
          </a:p>
        </p:txBody>
      </p:sp>
      <p:sp>
        <p:nvSpPr>
          <p:cNvPr id="2" name="Title 1">
            <a:extLst>
              <a:ext uri="{FF2B5EF4-FFF2-40B4-BE49-F238E27FC236}">
                <a16:creationId xmlns:a16="http://schemas.microsoft.com/office/drawing/2014/main" id="{4403A04B-DAD6-A0DD-3BBC-177888C903A9}"/>
              </a:ext>
            </a:extLst>
          </p:cNvPr>
          <p:cNvSpPr>
            <a:spLocks noGrp="1"/>
          </p:cNvSpPr>
          <p:nvPr>
            <p:ph type="title"/>
          </p:nvPr>
        </p:nvSpPr>
        <p:spPr/>
        <p:txBody>
          <a:bodyPr/>
          <a:lstStyle/>
          <a:p>
            <a:r>
              <a:rPr lang="en-US" dirty="0"/>
              <a:t>Current Challenges and Limitations of IV and SC ICI Administration for Patients With Cancer</a:t>
            </a:r>
          </a:p>
        </p:txBody>
      </p:sp>
      <p:sp>
        <p:nvSpPr>
          <p:cNvPr id="4" name="Content Placeholder 3">
            <a:extLst>
              <a:ext uri="{FF2B5EF4-FFF2-40B4-BE49-F238E27FC236}">
                <a16:creationId xmlns:a16="http://schemas.microsoft.com/office/drawing/2014/main" id="{65DFFB0E-8FF9-BEB9-3269-58F47A96E892}"/>
              </a:ext>
            </a:extLst>
          </p:cNvPr>
          <p:cNvSpPr>
            <a:spLocks noGrp="1"/>
          </p:cNvSpPr>
          <p:nvPr>
            <p:ph sz="quarter" idx="10"/>
          </p:nvPr>
        </p:nvSpPr>
        <p:spPr/>
        <p:txBody>
          <a:bodyPr/>
          <a:lstStyle/>
          <a:p>
            <a:pPr algn="ctr">
              <a:spcBef>
                <a:spcPts val="600"/>
              </a:spcBef>
              <a:spcAft>
                <a:spcPts val="0"/>
              </a:spcAft>
            </a:pPr>
            <a:r>
              <a:rPr lang="en-US" altLang="en-US" spc="-10" dirty="0">
                <a:latin typeface="+mn-lt"/>
              </a:rPr>
              <a:t>Inoue. Trans Lung Cancer Res. 2024;13:947. Moeller. Trans Lung Cancer Res. 2024;13:1444. </a:t>
            </a:r>
          </a:p>
        </p:txBody>
      </p:sp>
    </p:spTree>
    <p:extLst>
      <p:ext uri="{BB962C8B-B14F-4D97-AF65-F5344CB8AC3E}">
        <p14:creationId xmlns:p14="http://schemas.microsoft.com/office/powerpoint/2010/main" val="29401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7EBB6-ADD8-3067-1E5A-AFAD7F1C9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2746AB-3CA5-176B-EE78-76A394EA88C7}"/>
              </a:ext>
            </a:extLst>
          </p:cNvPr>
          <p:cNvSpPr>
            <a:spLocks noGrp="1"/>
          </p:cNvSpPr>
          <p:nvPr>
            <p:ph type="title"/>
          </p:nvPr>
        </p:nvSpPr>
        <p:spPr/>
        <p:txBody>
          <a:bodyPr/>
          <a:lstStyle/>
          <a:p>
            <a:r>
              <a:rPr lang="en-US" dirty="0"/>
              <a:t>SC ICI Product Specifics: Pricing*</a:t>
            </a:r>
          </a:p>
        </p:txBody>
      </p:sp>
      <p:sp>
        <p:nvSpPr>
          <p:cNvPr id="3" name="Content Placeholder 2">
            <a:extLst>
              <a:ext uri="{FF2B5EF4-FFF2-40B4-BE49-F238E27FC236}">
                <a16:creationId xmlns:a16="http://schemas.microsoft.com/office/drawing/2014/main" id="{C069B7B9-2CC9-1773-596A-0B7824096DB7}"/>
              </a:ext>
            </a:extLst>
          </p:cNvPr>
          <p:cNvSpPr>
            <a:spLocks noGrp="1"/>
          </p:cNvSpPr>
          <p:nvPr>
            <p:ph sz="quarter" idx="10"/>
          </p:nvPr>
        </p:nvSpPr>
        <p:spPr>
          <a:xfrm>
            <a:off x="291666" y="1373667"/>
            <a:ext cx="3667389" cy="3422070"/>
          </a:xfrm>
          <a:solidFill>
            <a:srgbClr val="E1471D"/>
          </a:solidFill>
          <a:ln>
            <a:noFill/>
          </a:ln>
        </p:spPr>
        <p:style>
          <a:lnRef idx="2">
            <a:schemeClr val="dk1"/>
          </a:lnRef>
          <a:fillRef idx="1">
            <a:schemeClr val="lt1"/>
          </a:fillRef>
          <a:effectRef idx="0">
            <a:schemeClr val="dk1"/>
          </a:effectRef>
          <a:fontRef idx="minor">
            <a:schemeClr val="dk1"/>
          </a:fontRef>
        </p:style>
        <p:txBody>
          <a:bodyPr anchor="t"/>
          <a:lstStyle/>
          <a:p>
            <a:pPr marL="0" lvl="1" indent="0" algn="ctr">
              <a:lnSpc>
                <a:spcPct val="90000"/>
              </a:lnSpc>
              <a:spcBef>
                <a:spcPts val="1000"/>
              </a:spcBef>
              <a:spcAft>
                <a:spcPts val="700"/>
              </a:spcAft>
              <a:buNone/>
            </a:pPr>
            <a:endParaRPr lang="en-US" sz="2000" b="1" dirty="0">
              <a:solidFill>
                <a:schemeClr val="bg2"/>
              </a:solidFill>
              <a:ea typeface="Calibri" panose="020F0502020204030204" pitchFamily="34" charset="0"/>
              <a:cs typeface="Calibri" panose="020F0502020204030204" pitchFamily="34" charset="0"/>
            </a:endParaRPr>
          </a:p>
          <a:p>
            <a:pPr marL="0" lvl="1" indent="0" algn="ctr">
              <a:lnSpc>
                <a:spcPct val="90000"/>
              </a:lnSpc>
              <a:spcBef>
                <a:spcPts val="1000"/>
              </a:spcBef>
              <a:spcAft>
                <a:spcPts val="700"/>
              </a:spcAft>
              <a:buNone/>
            </a:pPr>
            <a:r>
              <a:rPr lang="en-US" sz="2000" b="1" dirty="0">
                <a:solidFill>
                  <a:schemeClr val="bg2"/>
                </a:solidFill>
                <a:ea typeface="Calibri" panose="020F0502020204030204" pitchFamily="34" charset="0"/>
                <a:cs typeface="Calibri" panose="020F0502020204030204" pitchFamily="34" charset="0"/>
              </a:rPr>
              <a:t>Atezolizumab</a:t>
            </a:r>
          </a:p>
          <a:p>
            <a:pPr marL="0" lvl="1" indent="0" algn="ctr">
              <a:lnSpc>
                <a:spcPct val="90000"/>
              </a:lnSpc>
              <a:spcBef>
                <a:spcPts val="0"/>
              </a:spcBef>
              <a:buNone/>
            </a:pPr>
            <a:r>
              <a:rPr lang="en-US" sz="1800" dirty="0">
                <a:solidFill>
                  <a:schemeClr val="bg2"/>
                </a:solidFill>
                <a:ea typeface="Calibri" panose="020F0502020204030204" pitchFamily="34" charset="0"/>
                <a:cs typeface="Calibri" panose="020F0502020204030204" pitchFamily="34" charset="0"/>
              </a:rPr>
              <a:t>IV: </a:t>
            </a:r>
          </a:p>
          <a:p>
            <a:pPr lvl="0" algn="ctr">
              <a:spcBef>
                <a:spcPts val="0"/>
              </a:spcBef>
              <a:spcAft>
                <a:spcPts val="0"/>
              </a:spcAft>
              <a:defRPr/>
            </a:pPr>
            <a:r>
              <a:rPr lang="en-US" sz="1800" dirty="0">
                <a:solidFill>
                  <a:schemeClr val="bg2"/>
                </a:solidFill>
                <a:ea typeface="Calibri" panose="020F0502020204030204" pitchFamily="34" charset="0"/>
                <a:cs typeface="Calibri" panose="020F0502020204030204" pitchFamily="34" charset="0"/>
              </a:rPr>
              <a:t>$14,324 </a:t>
            </a:r>
          </a:p>
          <a:p>
            <a:pPr lvl="0" algn="ctr">
              <a:spcBef>
                <a:spcPts val="0"/>
              </a:spcBef>
              <a:spcAft>
                <a:spcPts val="0"/>
              </a:spcAft>
              <a:defRPr/>
            </a:pPr>
            <a:r>
              <a:rPr lang="en-US" sz="1800" dirty="0">
                <a:solidFill>
                  <a:schemeClr val="bg2"/>
                </a:solidFill>
                <a:ea typeface="Calibri" panose="020F0502020204030204" pitchFamily="34" charset="0"/>
                <a:cs typeface="Calibri" panose="020F0502020204030204" pitchFamily="34" charset="0"/>
              </a:rPr>
              <a:t>(1200 mg Q3W)</a:t>
            </a:r>
          </a:p>
          <a:p>
            <a:pPr lvl="0" algn="ctr">
              <a:defRPr/>
            </a:pPr>
            <a:endParaRPr lang="en-US" sz="1800" dirty="0">
              <a:solidFill>
                <a:schemeClr val="bg2"/>
              </a:solidFill>
              <a:ea typeface="Calibri" panose="020F0502020204030204" pitchFamily="34" charset="0"/>
              <a:cs typeface="Calibri" panose="020F0502020204030204" pitchFamily="34" charset="0"/>
            </a:endParaRPr>
          </a:p>
          <a:p>
            <a:pPr lvl="0" algn="ctr">
              <a:spcBef>
                <a:spcPts val="0"/>
              </a:spcBef>
              <a:spcAft>
                <a:spcPts val="0"/>
              </a:spcAft>
              <a:defRPr/>
            </a:pPr>
            <a:r>
              <a:rPr lang="en-US" sz="1800" dirty="0">
                <a:solidFill>
                  <a:schemeClr val="bg2"/>
                </a:solidFill>
                <a:ea typeface="Calibri" panose="020F0502020204030204" pitchFamily="34" charset="0"/>
                <a:cs typeface="Calibri" panose="020F0502020204030204" pitchFamily="34" charset="0"/>
              </a:rPr>
              <a:t>SC:</a:t>
            </a:r>
          </a:p>
          <a:p>
            <a:pPr lvl="0" algn="ctr">
              <a:spcBef>
                <a:spcPts val="0"/>
              </a:spcBef>
              <a:spcAft>
                <a:spcPts val="0"/>
              </a:spcAft>
              <a:defRPr/>
            </a:pPr>
            <a:r>
              <a:rPr lang="en-US" sz="1800" dirty="0">
                <a:solidFill>
                  <a:schemeClr val="bg2"/>
                </a:solidFill>
                <a:ea typeface="Calibri" panose="020F0502020204030204" pitchFamily="34" charset="0"/>
                <a:cs typeface="Calibri" panose="020F0502020204030204" pitchFamily="34" charset="0"/>
              </a:rPr>
              <a:t>$14,324 </a:t>
            </a:r>
          </a:p>
          <a:p>
            <a:pPr lvl="0" algn="ctr">
              <a:spcBef>
                <a:spcPts val="0"/>
              </a:spcBef>
              <a:spcAft>
                <a:spcPts val="0"/>
              </a:spcAft>
              <a:defRPr/>
            </a:pPr>
            <a:r>
              <a:rPr lang="en-US" sz="1800" dirty="0">
                <a:solidFill>
                  <a:schemeClr val="bg2"/>
                </a:solidFill>
                <a:ea typeface="Calibri" panose="020F0502020204030204" pitchFamily="34" charset="0"/>
                <a:cs typeface="Calibri" panose="020F0502020204030204" pitchFamily="34" charset="0"/>
              </a:rPr>
              <a:t>(1875 mg Q3W)</a:t>
            </a:r>
            <a:endParaRPr lang="en-US" sz="1800" dirty="0">
              <a:solidFill>
                <a:schemeClr val="bg2"/>
              </a:solidFill>
            </a:endParaRPr>
          </a:p>
          <a:p>
            <a:endParaRPr lang="en-US" dirty="0">
              <a:solidFill>
                <a:schemeClr val="bg2"/>
              </a:solidFill>
            </a:endParaRPr>
          </a:p>
        </p:txBody>
      </p:sp>
      <p:sp>
        <p:nvSpPr>
          <p:cNvPr id="4" name="Content Placeholder 2">
            <a:extLst>
              <a:ext uri="{FF2B5EF4-FFF2-40B4-BE49-F238E27FC236}">
                <a16:creationId xmlns:a16="http://schemas.microsoft.com/office/drawing/2014/main" id="{C3C5F04D-5CB5-7495-8155-B3222AEF2378}"/>
              </a:ext>
            </a:extLst>
          </p:cNvPr>
          <p:cNvSpPr txBox="1">
            <a:spLocks/>
          </p:cNvSpPr>
          <p:nvPr/>
        </p:nvSpPr>
        <p:spPr bwMode="auto">
          <a:xfrm>
            <a:off x="4260550" y="1373667"/>
            <a:ext cx="3667389" cy="3422070"/>
          </a:xfrm>
          <a:prstGeom prst="rect">
            <a:avLst/>
          </a:prstGeom>
          <a:solidFill>
            <a:schemeClr val="accent3"/>
          </a:solidFill>
          <a:ln>
            <a:noFill/>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buClr>
                <a:srgbClr val="000000"/>
              </a:buClr>
              <a:buSzTx/>
              <a:buFont typeface="Wingdings" panose="05000000000000000000" pitchFamily="2" charset="2"/>
              <a:buNone/>
              <a:tabLst/>
              <a:defRPr/>
            </a:pPr>
            <a:endParaRPr kumimoji="0" lang="en-US" sz="2000" b="1" i="0" u="none" strike="noStrike" kern="0" cap="none" spc="0" normalizeH="0" baseline="0" noProof="0" dirty="0">
              <a:ln>
                <a:noFill/>
              </a:ln>
              <a:solidFill>
                <a:schemeClr val="bg2"/>
              </a:solidFill>
              <a:effectLst/>
              <a:uLnTx/>
              <a:uFillTx/>
              <a:latin typeface="+mn-lt"/>
              <a:ea typeface="+mn-ea"/>
              <a:cs typeface="+mn-cs"/>
            </a:endParaRPr>
          </a:p>
          <a:p>
            <a:pPr marL="0" marR="0" lvl="0" indent="0" algn="ctr" defTabSz="914400" rtl="0" eaLnBrk="1" fontAlgn="base" latinLnBrk="0" hangingPunct="1">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chemeClr val="bg2"/>
                </a:solidFill>
                <a:effectLst/>
                <a:uLnTx/>
                <a:uFillTx/>
                <a:latin typeface="+mn-lt"/>
                <a:ea typeface="+mn-ea"/>
                <a:cs typeface="+mn-cs"/>
              </a:rPr>
              <a:t>Nivolumab</a:t>
            </a:r>
          </a:p>
          <a:p>
            <a:pPr marL="0" lvl="0" indent="0" algn="ctr" fontAlgn="auto">
              <a:spcBef>
                <a:spcPts val="0"/>
              </a:spcBef>
              <a:spcAft>
                <a:spcPts val="0"/>
              </a:spcAft>
              <a:buClrTx/>
              <a:buNone/>
              <a:defRPr/>
            </a:pPr>
            <a:r>
              <a:rPr lang="en-US" sz="1800" b="0" dirty="0">
                <a:solidFill>
                  <a:schemeClr val="bg2"/>
                </a:solidFill>
                <a:latin typeface="+mn-lt"/>
                <a:ea typeface="Calibri" panose="020F0502020204030204" pitchFamily="34" charset="0"/>
                <a:cs typeface="Calibri" panose="020F0502020204030204" pitchFamily="34" charset="0"/>
              </a:rPr>
              <a:t>IV: </a:t>
            </a:r>
          </a:p>
          <a:p>
            <a:pPr marL="0" lvl="0" indent="0" algn="ctr" fontAlgn="auto">
              <a:spcBef>
                <a:spcPts val="0"/>
              </a:spcBef>
              <a:spcAft>
                <a:spcPts val="0"/>
              </a:spcAft>
              <a:buClrTx/>
              <a:buNone/>
              <a:defRPr/>
            </a:pPr>
            <a:r>
              <a:rPr lang="en-US" sz="1800" b="0" dirty="0">
                <a:solidFill>
                  <a:schemeClr val="bg2"/>
                </a:solidFill>
                <a:latin typeface="+mn-lt"/>
                <a:ea typeface="Calibri" panose="020F0502020204030204" pitchFamily="34" charset="0"/>
                <a:cs typeface="Calibri" panose="020F0502020204030204" pitchFamily="34" charset="0"/>
              </a:rPr>
              <a:t>$9,722</a:t>
            </a:r>
          </a:p>
          <a:p>
            <a:pPr marL="0" lvl="0" indent="0" algn="ctr" fontAlgn="auto">
              <a:spcBef>
                <a:spcPts val="0"/>
              </a:spcBef>
              <a:spcAft>
                <a:spcPts val="0"/>
              </a:spcAft>
              <a:buClrTx/>
              <a:buNone/>
              <a:defRPr/>
            </a:pPr>
            <a:r>
              <a:rPr lang="en-US" sz="1800" b="0" dirty="0">
                <a:solidFill>
                  <a:schemeClr val="bg2"/>
                </a:solidFill>
                <a:latin typeface="+mn-lt"/>
                <a:ea typeface="Calibri" panose="020F0502020204030204" pitchFamily="34" charset="0"/>
                <a:cs typeface="Calibri" panose="020F0502020204030204" pitchFamily="34" charset="0"/>
              </a:rPr>
              <a:t>(240 mg Q2W)</a:t>
            </a:r>
          </a:p>
          <a:p>
            <a:pPr marL="0" lvl="0" indent="0" algn="ctr" fontAlgn="auto">
              <a:buClrTx/>
              <a:buNone/>
              <a:defRPr/>
            </a:pPr>
            <a:endParaRPr lang="en-US" sz="1800" b="0" dirty="0">
              <a:solidFill>
                <a:schemeClr val="bg2"/>
              </a:solidFill>
              <a:latin typeface="+mn-lt"/>
              <a:ea typeface="Calibri" panose="020F0502020204030204" pitchFamily="34" charset="0"/>
              <a:cs typeface="Calibri" panose="020F0502020204030204" pitchFamily="34" charset="0"/>
            </a:endParaRPr>
          </a:p>
          <a:p>
            <a:pPr marL="0" lvl="0" indent="0" algn="ctr" fontAlgn="auto">
              <a:spcBef>
                <a:spcPts val="0"/>
              </a:spcBef>
              <a:spcAft>
                <a:spcPts val="0"/>
              </a:spcAft>
              <a:buClrTx/>
              <a:buNone/>
              <a:defRPr/>
            </a:pPr>
            <a:r>
              <a:rPr lang="en-US" sz="1800" b="0" dirty="0">
                <a:solidFill>
                  <a:schemeClr val="bg2"/>
                </a:solidFill>
                <a:latin typeface="+mn-lt"/>
                <a:ea typeface="Calibri" panose="020F0502020204030204" pitchFamily="34" charset="0"/>
                <a:cs typeface="Calibri" panose="020F0502020204030204" pitchFamily="34" charset="0"/>
              </a:rPr>
              <a:t>SC:</a:t>
            </a:r>
          </a:p>
          <a:p>
            <a:pPr marL="0" lvl="0" indent="0" algn="ctr" fontAlgn="auto">
              <a:spcBef>
                <a:spcPts val="0"/>
              </a:spcBef>
              <a:spcAft>
                <a:spcPts val="0"/>
              </a:spcAft>
              <a:buClrTx/>
              <a:buNone/>
              <a:defRPr/>
            </a:pPr>
            <a:r>
              <a:rPr lang="en-US" sz="1800" b="0" dirty="0">
                <a:solidFill>
                  <a:schemeClr val="bg2"/>
                </a:solidFill>
                <a:latin typeface="+mn-lt"/>
                <a:ea typeface="Calibri" panose="020F0502020204030204" pitchFamily="34" charset="0"/>
                <a:cs typeface="Calibri" panose="020F0502020204030204" pitchFamily="34" charset="0"/>
              </a:rPr>
              <a:t>$9,722</a:t>
            </a:r>
          </a:p>
          <a:p>
            <a:pPr marL="0" lvl="0" indent="0" algn="ctr" fontAlgn="auto">
              <a:spcBef>
                <a:spcPts val="0"/>
              </a:spcBef>
              <a:spcAft>
                <a:spcPts val="0"/>
              </a:spcAft>
              <a:buClrTx/>
              <a:buNone/>
              <a:defRPr/>
            </a:pPr>
            <a:r>
              <a:rPr lang="en-US" sz="1800" b="0" dirty="0">
                <a:solidFill>
                  <a:schemeClr val="bg2"/>
                </a:solidFill>
                <a:latin typeface="+mn-lt"/>
                <a:ea typeface="Calibri" panose="020F0502020204030204" pitchFamily="34" charset="0"/>
                <a:cs typeface="Calibri" panose="020F0502020204030204" pitchFamily="34" charset="0"/>
              </a:rPr>
              <a:t>(600 mg </a:t>
            </a:r>
            <a:r>
              <a:rPr lang="en-US" sz="1800" b="0" dirty="0">
                <a:solidFill>
                  <a:schemeClr val="bg2"/>
                </a:solidFill>
                <a:ea typeface="Calibri" panose="020F0502020204030204" pitchFamily="34" charset="0"/>
                <a:cs typeface="Calibri" panose="020F0502020204030204" pitchFamily="34" charset="0"/>
              </a:rPr>
              <a:t>Q2W</a:t>
            </a:r>
            <a:r>
              <a:rPr lang="en-US" sz="1800" b="0" dirty="0">
                <a:solidFill>
                  <a:schemeClr val="bg2"/>
                </a:solidFill>
                <a:latin typeface="+mn-lt"/>
                <a:ea typeface="Calibri" panose="020F0502020204030204" pitchFamily="34" charset="0"/>
                <a:cs typeface="Calibri" panose="020F0502020204030204" pitchFamily="34" charset="0"/>
              </a:rPr>
              <a:t>)</a:t>
            </a:r>
          </a:p>
        </p:txBody>
      </p:sp>
      <p:sp>
        <p:nvSpPr>
          <p:cNvPr id="5" name="Content Placeholder 2">
            <a:extLst>
              <a:ext uri="{FF2B5EF4-FFF2-40B4-BE49-F238E27FC236}">
                <a16:creationId xmlns:a16="http://schemas.microsoft.com/office/drawing/2014/main" id="{475884DA-B2F1-81DA-8F51-468B6BEE729C}"/>
              </a:ext>
            </a:extLst>
          </p:cNvPr>
          <p:cNvSpPr txBox="1">
            <a:spLocks/>
          </p:cNvSpPr>
          <p:nvPr/>
        </p:nvSpPr>
        <p:spPr bwMode="auto">
          <a:xfrm>
            <a:off x="8229434" y="1373667"/>
            <a:ext cx="3667389" cy="3422070"/>
          </a:xfrm>
          <a:prstGeom prst="rect">
            <a:avLst/>
          </a:prstGeom>
          <a:solidFill>
            <a:schemeClr val="tx2"/>
          </a:solidFill>
          <a:ln>
            <a:noFill/>
          </a:ln>
        </p:spPr>
        <p:style>
          <a:lnRef idx="2">
            <a:schemeClr val="dk1"/>
          </a:lnRef>
          <a:fillRef idx="1">
            <a:schemeClr val="lt1"/>
          </a:fillRef>
          <a:effectRef idx="0">
            <a:schemeClr val="dk1"/>
          </a:effectRef>
          <a:fontRef idx="minor">
            <a:schemeClr val="dk1"/>
          </a:fontRef>
        </p:style>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buClr>
                <a:srgbClr val="000000"/>
              </a:buClr>
              <a:buSzTx/>
              <a:buFont typeface="Wingdings" panose="05000000000000000000" pitchFamily="2" charset="2"/>
              <a:buNone/>
              <a:tabLst/>
              <a:defRPr/>
            </a:pPr>
            <a:endParaRPr kumimoji="0" lang="en-US" sz="2000" b="1" i="0" u="none" strike="noStrike" kern="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base" latinLnBrk="0" hangingPunct="1">
              <a:lnSpc>
                <a:spcPct val="90000"/>
              </a:lnSpc>
              <a:buClr>
                <a:srgbClr val="000000"/>
              </a:buClr>
              <a:buSzTx/>
              <a:buFont typeface="Wingdings" panose="05000000000000000000" pitchFamily="2" charset="2"/>
              <a:buNone/>
              <a:tabLst/>
              <a:defRPr/>
            </a:pPr>
            <a:r>
              <a:rPr kumimoji="0" lang="en-US" sz="2000" b="1" i="0" u="none" strike="noStrike" kern="0" cap="none" spc="0" normalizeH="0" baseline="0" noProof="0" dirty="0">
                <a:ln>
                  <a:noFill/>
                </a:ln>
                <a:solidFill>
                  <a:schemeClr val="tx1"/>
                </a:solidFill>
                <a:effectLst/>
                <a:uLnTx/>
                <a:uFillTx/>
                <a:latin typeface="+mn-lt"/>
                <a:ea typeface="+mn-ea"/>
                <a:cs typeface="+mn-cs"/>
              </a:rPr>
              <a:t>Pembrolizumab</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chemeClr val="tx1"/>
                </a:solidFill>
                <a:effectLst/>
                <a:uLnTx/>
                <a:uFillTx/>
                <a:latin typeface="+mn-lt"/>
                <a:ea typeface="+mn-ea"/>
                <a:cs typeface="+mn-cs"/>
              </a:rPr>
              <a:t>IV: </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chemeClr val="tx1"/>
                </a:solidFill>
                <a:effectLst/>
                <a:uLnTx/>
                <a:uFillTx/>
                <a:latin typeface="+mn-lt"/>
                <a:ea typeface="+mn-ea"/>
                <a:cs typeface="+mn-cs"/>
              </a:rPr>
              <a:t>$14,438</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chemeClr val="tx1"/>
                </a:solidFill>
                <a:effectLst/>
                <a:uLnTx/>
                <a:uFillTx/>
                <a:latin typeface="+mn-lt"/>
                <a:ea typeface="+mn-ea"/>
                <a:cs typeface="+mn-cs"/>
              </a:rPr>
              <a:t>(200 mg Q3W)</a:t>
            </a:r>
          </a:p>
          <a:p>
            <a:pPr marL="0" marR="0" lvl="0" indent="0" algn="ctr" defTabSz="914400" rtl="0" eaLnBrk="1" fontAlgn="base" latinLnBrk="0" hangingPunct="1">
              <a:lnSpc>
                <a:spcPct val="90000"/>
              </a:lnSpc>
              <a:buClr>
                <a:srgbClr val="000000"/>
              </a:buClr>
              <a:buSzTx/>
              <a:buFont typeface="Wingdings" panose="05000000000000000000" pitchFamily="2" charset="2"/>
              <a:buNone/>
              <a:tabLst/>
              <a:defRPr/>
            </a:pPr>
            <a:endParaRPr kumimoji="0" lang="en-US" sz="1800" b="0" i="0" u="none" strike="noStrike" kern="0" cap="none" spc="0" normalizeH="0" baseline="0" noProof="0" dirty="0">
              <a:ln>
                <a:noFill/>
              </a:ln>
              <a:solidFill>
                <a:schemeClr val="tx1"/>
              </a:solidFill>
              <a:effectLst/>
              <a:uLnTx/>
              <a:uFillTx/>
              <a:latin typeface="+mn-lt"/>
              <a:ea typeface="+mn-ea"/>
              <a:cs typeface="+mn-cs"/>
            </a:endParaRP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chemeClr val="tx1"/>
                </a:solidFill>
                <a:effectLst/>
                <a:uLnTx/>
                <a:uFillTx/>
                <a:latin typeface="+mn-lt"/>
                <a:ea typeface="+mn-ea"/>
                <a:cs typeface="+mn-cs"/>
              </a:rPr>
              <a:t>SC:</a:t>
            </a:r>
          </a:p>
          <a:p>
            <a:pPr marL="0" marR="0" lvl="0" indent="0" algn="ctr"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800" b="0" i="0" u="none" strike="noStrike" kern="0" cap="none" spc="0" normalizeH="0" baseline="0" noProof="0" dirty="0">
                <a:ln>
                  <a:noFill/>
                </a:ln>
                <a:solidFill>
                  <a:schemeClr val="tx1"/>
                </a:solidFill>
                <a:effectLst/>
                <a:uLnTx/>
                <a:uFillTx/>
                <a:latin typeface="+mn-lt"/>
                <a:ea typeface="+mn-ea"/>
                <a:cs typeface="+mn-cs"/>
              </a:rPr>
              <a:t>$14,438</a:t>
            </a:r>
          </a:p>
          <a:p>
            <a:pPr marL="0" lvl="0" indent="0" algn="ctr">
              <a:spcBef>
                <a:spcPts val="0"/>
              </a:spcBef>
              <a:spcAft>
                <a:spcPts val="0"/>
              </a:spcAft>
              <a:buClr>
                <a:srgbClr val="000000"/>
              </a:buClr>
              <a:buNone/>
              <a:defRPr/>
            </a:pPr>
            <a:r>
              <a:rPr kumimoji="0" lang="en-US" sz="1800" b="0" i="0" u="none" strike="noStrike" kern="0" cap="none" spc="0" normalizeH="0" baseline="0" noProof="0" dirty="0">
                <a:ln>
                  <a:noFill/>
                </a:ln>
                <a:solidFill>
                  <a:schemeClr val="tx1"/>
                </a:solidFill>
                <a:effectLst/>
                <a:uLnTx/>
                <a:uFillTx/>
                <a:latin typeface="+mn-lt"/>
                <a:ea typeface="+mn-ea"/>
                <a:cs typeface="+mn-cs"/>
              </a:rPr>
              <a:t>(395 mg </a:t>
            </a:r>
            <a:r>
              <a:rPr lang="en-US" sz="1800" b="0" kern="0" dirty="0">
                <a:solidFill>
                  <a:schemeClr val="tx1"/>
                </a:solidFill>
              </a:rPr>
              <a:t>Q3W</a:t>
            </a:r>
            <a:r>
              <a:rPr kumimoji="0" lang="en-US" sz="1800" b="0" i="0" u="none" strike="noStrike" kern="0" cap="none" spc="0" normalizeH="0" baseline="0" noProof="0" dirty="0">
                <a:ln>
                  <a:noFill/>
                </a:ln>
                <a:solidFill>
                  <a:schemeClr val="tx1"/>
                </a:solidFill>
                <a:effectLst/>
                <a:uLnTx/>
                <a:uFillTx/>
                <a:latin typeface="+mn-lt"/>
                <a:ea typeface="+mn-ea"/>
                <a:cs typeface="+mn-cs"/>
              </a:rPr>
              <a:t>)</a:t>
            </a:r>
          </a:p>
          <a:p>
            <a:pPr marL="0" marR="0" lvl="0" indent="0" algn="ctr" defTabSz="914400" rtl="0" eaLnBrk="1" fontAlgn="base" latinLnBrk="0" hangingPunct="1">
              <a:lnSpc>
                <a:spcPct val="90000"/>
              </a:lnSpc>
              <a:buClr>
                <a:srgbClr val="000000"/>
              </a:buClr>
              <a:buSzTx/>
              <a:buFont typeface="Wingdings" panose="05000000000000000000" pitchFamily="2" charset="2"/>
              <a:buNone/>
              <a:tabLst/>
              <a:defRPr/>
            </a:pPr>
            <a:endParaRPr kumimoji="0" lang="en-US" sz="1800" b="0" i="0" u="none" strike="noStrike" kern="0" cap="none" spc="0" normalizeH="0" baseline="0" noProof="0" dirty="0">
              <a:ln>
                <a:noFill/>
              </a:ln>
              <a:solidFill>
                <a:srgbClr val="FFFFFF"/>
              </a:solidFill>
              <a:effectLst/>
              <a:uLnTx/>
              <a:uFillTx/>
              <a:latin typeface="+mn-lt"/>
              <a:ea typeface="+mn-ea"/>
              <a:cs typeface="+mn-cs"/>
            </a:endParaRPr>
          </a:p>
          <a:p>
            <a:pPr marL="342900" marR="0" lvl="0" indent="-342900" algn="l" defTabSz="914400" rtl="0" eaLnBrk="1" fontAlgn="base" latinLnBrk="0" hangingPunct="1">
              <a:lnSpc>
                <a:spcPct val="90000"/>
              </a:lnSpc>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FFFFFF"/>
              </a:solidFill>
              <a:effectLst/>
              <a:uLnTx/>
              <a:uFillTx/>
              <a:latin typeface="+mn-lt"/>
              <a:ea typeface="+mn-ea"/>
              <a:cs typeface="+mn-cs"/>
            </a:endParaRPr>
          </a:p>
          <a:p>
            <a:pPr marL="342900" marR="0" lvl="0" indent="-342900" algn="l" defTabSz="914400" rtl="0" eaLnBrk="1" fontAlgn="base" latinLnBrk="0" hangingPunct="1">
              <a:lnSpc>
                <a:spcPct val="90000"/>
              </a:lnSpc>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FFFFFF"/>
              </a:solidFill>
              <a:effectLst/>
              <a:uLnTx/>
              <a:uFillTx/>
              <a:latin typeface="+mn-lt"/>
              <a:ea typeface="+mn-ea"/>
              <a:cs typeface="+mn-cs"/>
            </a:endParaRPr>
          </a:p>
        </p:txBody>
      </p:sp>
      <p:sp>
        <p:nvSpPr>
          <p:cNvPr id="6" name="Text Box 15">
            <a:extLst>
              <a:ext uri="{FF2B5EF4-FFF2-40B4-BE49-F238E27FC236}">
                <a16:creationId xmlns:a16="http://schemas.microsoft.com/office/drawing/2014/main" id="{D194DC31-82B5-6EB5-BA50-53BA4E744E9D}"/>
              </a:ext>
            </a:extLst>
          </p:cNvPr>
          <p:cNvSpPr txBox="1">
            <a:spLocks noChangeArrowheads="1"/>
          </p:cNvSpPr>
          <p:nvPr/>
        </p:nvSpPr>
        <p:spPr bwMode="auto">
          <a:xfrm>
            <a:off x="8154960" y="6176891"/>
            <a:ext cx="1959114"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*AWP as of May 2025.</a:t>
            </a:r>
          </a:p>
        </p:txBody>
      </p:sp>
      <p:sp>
        <p:nvSpPr>
          <p:cNvPr id="8" name="Content Placeholder 3">
            <a:extLst>
              <a:ext uri="{FF2B5EF4-FFF2-40B4-BE49-F238E27FC236}">
                <a16:creationId xmlns:a16="http://schemas.microsoft.com/office/drawing/2014/main" id="{ABFA4B33-3E15-F41B-4468-CC4B69B6B927}"/>
              </a:ext>
            </a:extLst>
          </p:cNvPr>
          <p:cNvSpPr txBox="1">
            <a:spLocks/>
          </p:cNvSpPr>
          <p:nvPr/>
        </p:nvSpPr>
        <p:spPr>
          <a:xfrm>
            <a:off x="3174521" y="6302375"/>
            <a:ext cx="6349968"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b="0" dirty="0"/>
              <a:t>*AWP</a:t>
            </a:r>
          </a:p>
        </p:txBody>
      </p:sp>
      <p:sp>
        <p:nvSpPr>
          <p:cNvPr id="7" name="TextBox 6">
            <a:extLst>
              <a:ext uri="{FF2B5EF4-FFF2-40B4-BE49-F238E27FC236}">
                <a16:creationId xmlns:a16="http://schemas.microsoft.com/office/drawing/2014/main" id="{8D052F25-E12D-D1AB-D83A-6D9A60FEDA97}"/>
              </a:ext>
            </a:extLst>
          </p:cNvPr>
          <p:cNvSpPr txBox="1"/>
          <p:nvPr/>
        </p:nvSpPr>
        <p:spPr>
          <a:xfrm>
            <a:off x="231078" y="5035009"/>
            <a:ext cx="11740260" cy="844355"/>
          </a:xfrm>
          <a:prstGeom prst="rect">
            <a:avLst/>
          </a:prstGeom>
        </p:spPr>
        <p:txBody>
          <a:bodyPr vert="horz" wrap="square" lIns="0" tIns="0" rIns="0" bIns="0" rtlCol="0">
            <a:noAutofit/>
          </a:bodyPr>
          <a:lstStyle/>
          <a:p>
            <a:pPr marL="342900" indent="-342900" eaLnBrk="1" hangingPunct="1">
              <a:spcBef>
                <a:spcPts val="1000"/>
              </a:spcBef>
              <a:spcAft>
                <a:spcPts val="600"/>
              </a:spcAft>
              <a:buSzPct val="75000"/>
              <a:buBlip>
                <a:blip>
                  <a:extLst>
                    <a:ext uri="{96DAC541-7B7A-43D3-8B79-37D633B846F1}">
                      <asvg:svgBlip xmlns:asvg="http://schemas.microsoft.com/office/drawing/2016/SVG/main" r:embed="rId3"/>
                    </a:ext>
                  </a:extLst>
                </a:blip>
              </a:buBlip>
            </a:pPr>
            <a:r>
              <a:rPr lang="en-US" sz="2000" b="0" dirty="0">
                <a:latin typeface="Poppins" pitchFamily="2" charset="77"/>
                <a:cs typeface="Poppins" pitchFamily="2" charset="77"/>
              </a:rPr>
              <a:t>Although formulation costs are equivalent, administration in the hospital setting may cost more than the professional setting.  Site of care restrictions may be required by the payor. </a:t>
            </a:r>
          </a:p>
        </p:txBody>
      </p:sp>
    </p:spTree>
    <p:extLst>
      <p:ext uri="{BB962C8B-B14F-4D97-AF65-F5344CB8AC3E}">
        <p14:creationId xmlns:p14="http://schemas.microsoft.com/office/powerpoint/2010/main" val="365363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42AAA-796A-9764-1401-18A6037EC355}"/>
            </a:ext>
          </a:extLst>
        </p:cNvPr>
        <p:cNvGrpSpPr/>
        <p:nvPr/>
      </p:nvGrpSpPr>
      <p:grpSpPr>
        <a:xfrm>
          <a:off x="0" y="0"/>
          <a:ext cx="0" cy="0"/>
          <a:chOff x="0" y="0"/>
          <a:chExt cx="0" cy="0"/>
        </a:xfrm>
      </p:grpSpPr>
      <p:sp>
        <p:nvSpPr>
          <p:cNvPr id="11266" name="Title 2">
            <a:extLst>
              <a:ext uri="{FF2B5EF4-FFF2-40B4-BE49-F238E27FC236}">
                <a16:creationId xmlns:a16="http://schemas.microsoft.com/office/drawing/2014/main" id="{B2A87B2B-3879-EAE6-6FB9-8E36309F60CB}"/>
              </a:ext>
            </a:extLst>
          </p:cNvPr>
          <p:cNvSpPr>
            <a:spLocks noGrp="1"/>
          </p:cNvSpPr>
          <p:nvPr>
            <p:ph type="ctrTitle"/>
          </p:nvPr>
        </p:nvSpPr>
        <p:spPr>
          <a:xfrm>
            <a:off x="228600" y="2688155"/>
            <a:ext cx="10330841" cy="1107996"/>
          </a:xfrm>
        </p:spPr>
        <p:txBody>
          <a:bodyPr wrap="square">
            <a:spAutoFit/>
          </a:bodyPr>
          <a:lstStyle/>
          <a:p>
            <a:r>
              <a:rPr lang="en-US" sz="4000" dirty="0">
                <a:ea typeface="Calibri"/>
                <a:cs typeface="Calibri"/>
              </a:rPr>
              <a:t>Integrating Key Recent Advances in SC ICI Therapy Into Pharmacy Practice</a:t>
            </a:r>
            <a:endParaRPr lang="en-US" altLang="en-US" sz="4000" dirty="0">
              <a:latin typeface="Poppins" pitchFamily="2" charset="77"/>
            </a:endParaRPr>
          </a:p>
        </p:txBody>
      </p:sp>
      <p:sp>
        <p:nvSpPr>
          <p:cNvPr id="3" name="Text Placeholder 2">
            <a:extLst>
              <a:ext uri="{FF2B5EF4-FFF2-40B4-BE49-F238E27FC236}">
                <a16:creationId xmlns:a16="http://schemas.microsoft.com/office/drawing/2014/main" id="{105AD027-4C93-278C-4AA7-1AFAB888D565}"/>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24609897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D99BD-56D4-42EB-F83A-A6275D09BB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B17DD9-1CCB-9156-76C7-62098E6806AC}"/>
              </a:ext>
            </a:extLst>
          </p:cNvPr>
          <p:cNvSpPr>
            <a:spLocks noGrp="1"/>
          </p:cNvSpPr>
          <p:nvPr>
            <p:ph type="title"/>
          </p:nvPr>
        </p:nvSpPr>
        <p:spPr/>
        <p:txBody>
          <a:bodyPr/>
          <a:lstStyle/>
          <a:p>
            <a:r>
              <a:rPr lang="en-US" dirty="0"/>
              <a:t>IMscin001 Part 1: SC Atezolizumab in Patients With Locally Advanced or Metastatic NSCLC</a:t>
            </a:r>
          </a:p>
        </p:txBody>
      </p:sp>
      <p:sp>
        <p:nvSpPr>
          <p:cNvPr id="3" name="Content Placeholder 2">
            <a:extLst>
              <a:ext uri="{FF2B5EF4-FFF2-40B4-BE49-F238E27FC236}">
                <a16:creationId xmlns:a16="http://schemas.microsoft.com/office/drawing/2014/main" id="{049E95F8-F435-C9C9-E836-60BD4FB16CA9}"/>
              </a:ext>
            </a:extLst>
          </p:cNvPr>
          <p:cNvSpPr>
            <a:spLocks noGrp="1"/>
          </p:cNvSpPr>
          <p:nvPr>
            <p:ph idx="1"/>
          </p:nvPr>
        </p:nvSpPr>
        <p:spPr/>
        <p:txBody>
          <a:bodyPr/>
          <a:lstStyle/>
          <a:p>
            <a:r>
              <a:rPr lang="en-US" sz="1800" dirty="0"/>
              <a:t>Multicenter, 2-part, open-label, dose-finding phase Ib study </a:t>
            </a:r>
          </a:p>
          <a:p>
            <a:pPr marL="0" indent="0">
              <a:buNone/>
            </a:pPr>
            <a:endParaRPr lang="en-US" sz="1800" dirty="0"/>
          </a:p>
        </p:txBody>
      </p:sp>
      <p:sp>
        <p:nvSpPr>
          <p:cNvPr id="4" name="Content Placeholder 3">
            <a:extLst>
              <a:ext uri="{FF2B5EF4-FFF2-40B4-BE49-F238E27FC236}">
                <a16:creationId xmlns:a16="http://schemas.microsoft.com/office/drawing/2014/main" id="{2FCCF974-9C3A-D37F-64D1-2E7EE21D49B2}"/>
              </a:ext>
            </a:extLst>
          </p:cNvPr>
          <p:cNvSpPr>
            <a:spLocks noGrp="1"/>
          </p:cNvSpPr>
          <p:nvPr>
            <p:ph sz="quarter" idx="10"/>
          </p:nvPr>
        </p:nvSpPr>
        <p:spPr/>
        <p:txBody>
          <a:bodyPr/>
          <a:lstStyle/>
          <a:p>
            <a:pPr algn="ctr"/>
            <a:r>
              <a:rPr lang="en-US" dirty="0"/>
              <a:t>NCT03735121. Felip. Clin Pharmacol Drug Dev. 2021;10:1142.</a:t>
            </a:r>
          </a:p>
        </p:txBody>
      </p:sp>
      <p:sp>
        <p:nvSpPr>
          <p:cNvPr id="47" name="Text Box 23">
            <a:extLst>
              <a:ext uri="{FF2B5EF4-FFF2-40B4-BE49-F238E27FC236}">
                <a16:creationId xmlns:a16="http://schemas.microsoft.com/office/drawing/2014/main" id="{B1CB045F-F76F-B9A2-CD56-7A6EBEA9812F}"/>
              </a:ext>
            </a:extLst>
          </p:cNvPr>
          <p:cNvSpPr txBox="1">
            <a:spLocks noChangeArrowheads="1"/>
          </p:cNvSpPr>
          <p:nvPr/>
        </p:nvSpPr>
        <p:spPr bwMode="auto">
          <a:xfrm>
            <a:off x="176344" y="2226434"/>
            <a:ext cx="3323681"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Adults with locally advanced or metastatic NSCLC; no previous cancer immunotherapy; previously failed platinum-based chemotherapy </a:t>
            </a:r>
            <a:r>
              <a:rPr kumimoji="0" 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≤6 mo from enrollment; ECOG PS 0/1; measurable disease per RECIST v1.1</a:t>
            </a:r>
            <a:endPar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 = 67)</a:t>
            </a:r>
            <a:endParaRPr kumimoji="0" lang="en-US"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49" name="Line 33">
            <a:extLst>
              <a:ext uri="{FF2B5EF4-FFF2-40B4-BE49-F238E27FC236}">
                <a16:creationId xmlns:a16="http://schemas.microsoft.com/office/drawing/2014/main" id="{78CF1257-942E-2312-046E-5EB4BB760A1B}"/>
              </a:ext>
            </a:extLst>
          </p:cNvPr>
          <p:cNvSpPr>
            <a:spLocks noChangeShapeType="1"/>
          </p:cNvSpPr>
          <p:nvPr/>
        </p:nvSpPr>
        <p:spPr bwMode="auto">
          <a:xfrm>
            <a:off x="3501265" y="2312211"/>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50" name="Rectangle 24">
            <a:extLst>
              <a:ext uri="{FF2B5EF4-FFF2-40B4-BE49-F238E27FC236}">
                <a16:creationId xmlns:a16="http://schemas.microsoft.com/office/drawing/2014/main" id="{D47B872B-2680-4C0D-3AFB-ECB927BE6BA2}"/>
              </a:ext>
            </a:extLst>
          </p:cNvPr>
          <p:cNvSpPr>
            <a:spLocks noChangeArrowheads="1"/>
          </p:cNvSpPr>
          <p:nvPr/>
        </p:nvSpPr>
        <p:spPr bwMode="auto">
          <a:xfrm>
            <a:off x="4822723" y="1866730"/>
            <a:ext cx="4020497" cy="976726"/>
          </a:xfrm>
          <a:prstGeom prst="rect">
            <a:avLst/>
          </a:prstGeom>
          <a:solidFill>
            <a:schemeClr val="accent1"/>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 </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1800 mg + </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rHuPH20</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SC</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once (thigh), then </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1200 mg IV 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13)</a:t>
            </a:r>
          </a:p>
        </p:txBody>
      </p:sp>
      <p:sp>
        <p:nvSpPr>
          <p:cNvPr id="51" name="Rectangle 24">
            <a:extLst>
              <a:ext uri="{FF2B5EF4-FFF2-40B4-BE49-F238E27FC236}">
                <a16:creationId xmlns:a16="http://schemas.microsoft.com/office/drawing/2014/main" id="{FEB5D820-6EC8-EF71-1A7A-7EF84E0D5F01}"/>
              </a:ext>
            </a:extLst>
          </p:cNvPr>
          <p:cNvSpPr>
            <a:spLocks noChangeArrowheads="1"/>
          </p:cNvSpPr>
          <p:nvPr/>
        </p:nvSpPr>
        <p:spPr bwMode="auto">
          <a:xfrm>
            <a:off x="4832248" y="2927282"/>
            <a:ext cx="4020497" cy="986714"/>
          </a:xfrm>
          <a:prstGeom prst="rect">
            <a:avLst/>
          </a:prstGeom>
          <a:solidFill>
            <a:schemeClr val="accent6"/>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 </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1200 mg + </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rHuPH20</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SC</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(thigh) Q2W x 3 cycles, then </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1200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15)</a:t>
            </a:r>
          </a:p>
        </p:txBody>
      </p:sp>
      <p:sp>
        <p:nvSpPr>
          <p:cNvPr id="52" name="Rectangle 24">
            <a:extLst>
              <a:ext uri="{FF2B5EF4-FFF2-40B4-BE49-F238E27FC236}">
                <a16:creationId xmlns:a16="http://schemas.microsoft.com/office/drawing/2014/main" id="{FFA1098F-B695-E935-D34D-68EB4EE5E680}"/>
              </a:ext>
            </a:extLst>
          </p:cNvPr>
          <p:cNvSpPr>
            <a:spLocks noChangeArrowheads="1"/>
          </p:cNvSpPr>
          <p:nvPr/>
        </p:nvSpPr>
        <p:spPr bwMode="auto">
          <a:xfrm>
            <a:off x="4841773" y="4018708"/>
            <a:ext cx="4020497" cy="986714"/>
          </a:xfrm>
          <a:prstGeom prst="rect">
            <a:avLst/>
          </a:prstGeom>
          <a:solidFill>
            <a:schemeClr val="accent2"/>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 </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1800 mg + </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rHuPH20 </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SC</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abdomen Q3W x 1 cycle, then thigh Q3W x 2 cycles, then </a:t>
            </a:r>
            <a:r>
              <a:rPr kumimoji="0" lang="en-US" sz="12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a:t>
            </a: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1200 mg IV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39) </a:t>
            </a:r>
          </a:p>
        </p:txBody>
      </p:sp>
      <p:sp>
        <p:nvSpPr>
          <p:cNvPr id="53" name="Text Box 23">
            <a:extLst>
              <a:ext uri="{FF2B5EF4-FFF2-40B4-BE49-F238E27FC236}">
                <a16:creationId xmlns:a16="http://schemas.microsoft.com/office/drawing/2014/main" id="{3456F329-45D2-4C62-F7AC-7E0E588CA08F}"/>
              </a:ext>
            </a:extLst>
          </p:cNvPr>
          <p:cNvSpPr txBox="1">
            <a:spLocks noChangeArrowheads="1"/>
          </p:cNvSpPr>
          <p:nvPr/>
        </p:nvSpPr>
        <p:spPr bwMode="auto">
          <a:xfrm>
            <a:off x="3894210" y="2120699"/>
            <a:ext cx="99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1</a:t>
            </a:r>
            <a:endParaRPr kumimoji="0" lang="en-US"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54" name="Text Box 23">
            <a:extLst>
              <a:ext uri="{FF2B5EF4-FFF2-40B4-BE49-F238E27FC236}">
                <a16:creationId xmlns:a16="http://schemas.microsoft.com/office/drawing/2014/main" id="{CD4DD3EC-24DD-EC95-A08E-EA954D0854C1}"/>
              </a:ext>
            </a:extLst>
          </p:cNvPr>
          <p:cNvSpPr txBox="1">
            <a:spLocks noChangeArrowheads="1"/>
          </p:cNvSpPr>
          <p:nvPr/>
        </p:nvSpPr>
        <p:spPr bwMode="auto">
          <a:xfrm>
            <a:off x="3923865" y="3211320"/>
            <a:ext cx="99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2</a:t>
            </a:r>
            <a:endParaRPr kumimoji="0" lang="en-US"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55" name="Text Box 23">
            <a:extLst>
              <a:ext uri="{FF2B5EF4-FFF2-40B4-BE49-F238E27FC236}">
                <a16:creationId xmlns:a16="http://schemas.microsoft.com/office/drawing/2014/main" id="{6617F259-E027-DADF-540E-A898AA9EDF8F}"/>
              </a:ext>
            </a:extLst>
          </p:cNvPr>
          <p:cNvSpPr txBox="1">
            <a:spLocks noChangeArrowheads="1"/>
          </p:cNvSpPr>
          <p:nvPr/>
        </p:nvSpPr>
        <p:spPr bwMode="auto">
          <a:xfrm>
            <a:off x="3913086" y="4321920"/>
            <a:ext cx="9955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3</a:t>
            </a:r>
            <a:endParaRPr kumimoji="0" lang="en-US"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56" name="Line 33">
            <a:extLst>
              <a:ext uri="{FF2B5EF4-FFF2-40B4-BE49-F238E27FC236}">
                <a16:creationId xmlns:a16="http://schemas.microsoft.com/office/drawing/2014/main" id="{0934196C-84FE-493F-D5CD-4D4202364582}"/>
              </a:ext>
            </a:extLst>
          </p:cNvPr>
          <p:cNvSpPr>
            <a:spLocks noChangeShapeType="1"/>
          </p:cNvSpPr>
          <p:nvPr/>
        </p:nvSpPr>
        <p:spPr bwMode="auto">
          <a:xfrm>
            <a:off x="3490451" y="3401532"/>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57" name="Line 33">
            <a:extLst>
              <a:ext uri="{FF2B5EF4-FFF2-40B4-BE49-F238E27FC236}">
                <a16:creationId xmlns:a16="http://schemas.microsoft.com/office/drawing/2014/main" id="{8EFE96C9-2488-C792-4A7F-BAF25D96016F}"/>
              </a:ext>
            </a:extLst>
          </p:cNvPr>
          <p:cNvSpPr>
            <a:spLocks noChangeShapeType="1"/>
          </p:cNvSpPr>
          <p:nvPr/>
        </p:nvSpPr>
        <p:spPr bwMode="auto">
          <a:xfrm>
            <a:off x="3501264" y="4506586"/>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58" name="Line 33">
            <a:extLst>
              <a:ext uri="{FF2B5EF4-FFF2-40B4-BE49-F238E27FC236}">
                <a16:creationId xmlns:a16="http://schemas.microsoft.com/office/drawing/2014/main" id="{6B8AAB57-D8AC-F725-7CA5-11C5E06E9179}"/>
              </a:ext>
            </a:extLst>
          </p:cNvPr>
          <p:cNvSpPr>
            <a:spLocks noChangeShapeType="1"/>
          </p:cNvSpPr>
          <p:nvPr/>
        </p:nvSpPr>
        <p:spPr bwMode="auto">
          <a:xfrm>
            <a:off x="8973491" y="2326289"/>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59" name="Line 33">
            <a:extLst>
              <a:ext uri="{FF2B5EF4-FFF2-40B4-BE49-F238E27FC236}">
                <a16:creationId xmlns:a16="http://schemas.microsoft.com/office/drawing/2014/main" id="{3348A6F1-856E-505E-3FBD-EABB17262246}"/>
              </a:ext>
            </a:extLst>
          </p:cNvPr>
          <p:cNvSpPr>
            <a:spLocks noChangeShapeType="1"/>
          </p:cNvSpPr>
          <p:nvPr/>
        </p:nvSpPr>
        <p:spPr bwMode="auto">
          <a:xfrm>
            <a:off x="8983017" y="3405685"/>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60" name="Line 33">
            <a:extLst>
              <a:ext uri="{FF2B5EF4-FFF2-40B4-BE49-F238E27FC236}">
                <a16:creationId xmlns:a16="http://schemas.microsoft.com/office/drawing/2014/main" id="{31B62B69-1F86-8AD8-57B5-C066D37E64C6}"/>
              </a:ext>
            </a:extLst>
          </p:cNvPr>
          <p:cNvSpPr>
            <a:spLocks noChangeShapeType="1"/>
          </p:cNvSpPr>
          <p:nvPr/>
        </p:nvSpPr>
        <p:spPr bwMode="auto">
          <a:xfrm>
            <a:off x="8960442" y="4569439"/>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cxnSp>
        <p:nvCxnSpPr>
          <p:cNvPr id="61" name="Straight Connector 60">
            <a:extLst>
              <a:ext uri="{FF2B5EF4-FFF2-40B4-BE49-F238E27FC236}">
                <a16:creationId xmlns:a16="http://schemas.microsoft.com/office/drawing/2014/main" id="{B14FB901-4531-2505-F5A8-C6A96A3EC23B}"/>
              </a:ext>
            </a:extLst>
          </p:cNvPr>
          <p:cNvCxnSpPr/>
          <p:nvPr/>
        </p:nvCxnSpPr>
        <p:spPr bwMode="auto">
          <a:xfrm>
            <a:off x="9551957" y="1743351"/>
            <a:ext cx="0" cy="3291840"/>
          </a:xfrm>
          <a:prstGeom prst="line">
            <a:avLst/>
          </a:prstGeom>
          <a:noFill/>
          <a:ln w="28575" cap="flat" cmpd="sng" algn="ctr">
            <a:solidFill>
              <a:srgbClr val="000000"/>
            </a:solidFill>
            <a:prstDash val="solid"/>
            <a:round/>
            <a:headEnd type="none" w="med" len="med"/>
            <a:tailEnd type="none" w="med" len="med"/>
          </a:ln>
          <a:effectLst/>
        </p:spPr>
      </p:cxnSp>
      <p:sp>
        <p:nvSpPr>
          <p:cNvPr id="62" name="Text Box 23">
            <a:extLst>
              <a:ext uri="{FF2B5EF4-FFF2-40B4-BE49-F238E27FC236}">
                <a16:creationId xmlns:a16="http://schemas.microsoft.com/office/drawing/2014/main" id="{F80476EF-2817-2393-800A-4017485195E8}"/>
              </a:ext>
            </a:extLst>
          </p:cNvPr>
          <p:cNvSpPr txBox="1">
            <a:spLocks noChangeArrowheads="1"/>
          </p:cNvSpPr>
          <p:nvPr/>
        </p:nvSpPr>
        <p:spPr bwMode="auto">
          <a:xfrm>
            <a:off x="9661240" y="2829120"/>
            <a:ext cx="226392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Until loss of clinical benefit, disease progression, unacceptable toxicity, or consent withdrawal</a:t>
            </a:r>
          </a:p>
        </p:txBody>
      </p:sp>
      <p:sp>
        <p:nvSpPr>
          <p:cNvPr id="63" name="Text Box 23">
            <a:extLst>
              <a:ext uri="{FF2B5EF4-FFF2-40B4-BE49-F238E27FC236}">
                <a16:creationId xmlns:a16="http://schemas.microsoft.com/office/drawing/2014/main" id="{28C62042-A76D-90BE-BB6D-7E6036BCD1CD}"/>
              </a:ext>
            </a:extLst>
          </p:cNvPr>
          <p:cNvSpPr txBox="1">
            <a:spLocks noChangeArrowheads="1"/>
          </p:cNvSpPr>
          <p:nvPr/>
        </p:nvSpPr>
        <p:spPr bwMode="auto">
          <a:xfrm>
            <a:off x="5980636" y="1573106"/>
            <a:ext cx="1603525" cy="30777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0" u="sng"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Part 1</a:t>
            </a:r>
          </a:p>
        </p:txBody>
      </p:sp>
      <p:sp>
        <p:nvSpPr>
          <p:cNvPr id="5" name="Content Placeholder 2">
            <a:extLst>
              <a:ext uri="{FF2B5EF4-FFF2-40B4-BE49-F238E27FC236}">
                <a16:creationId xmlns:a16="http://schemas.microsoft.com/office/drawing/2014/main" id="{AA423316-4641-2D77-8906-78D19BCAAB8A}"/>
              </a:ext>
            </a:extLst>
          </p:cNvPr>
          <p:cNvSpPr txBox="1">
            <a:spLocks/>
          </p:cNvSpPr>
          <p:nvPr/>
        </p:nvSpPr>
        <p:spPr>
          <a:xfrm>
            <a:off x="228600" y="5154953"/>
            <a:ext cx="11740260" cy="1348058"/>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6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Primary endpoint (Part 1): </a:t>
            </a: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SC dose yielding a serum trough concentration (C</a:t>
            </a:r>
            <a:r>
              <a:rPr kumimoji="0" lang="en-US" sz="1600" b="0" i="0" u="none" strike="noStrike" kern="1200" cap="none" spc="0" normalizeH="0" baseline="-25000" noProof="0" dirty="0">
                <a:ln>
                  <a:noFill/>
                </a:ln>
                <a:solidFill>
                  <a:srgbClr val="161616"/>
                </a:solidFill>
                <a:effectLst/>
                <a:uLnTx/>
                <a:uFillTx/>
                <a:latin typeface="Poppins" pitchFamily="2" charset="77"/>
                <a:ea typeface="+mn-ea"/>
                <a:cs typeface="Poppins" pitchFamily="2" charset="77"/>
              </a:rPr>
              <a:t>trough</a:t>
            </a: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comparable to IV administration</a:t>
            </a:r>
          </a:p>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6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Secondary endpoints: </a:t>
            </a: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a:t>
            </a:r>
            <a:r>
              <a:rPr kumimoji="0" lang="en-US" sz="1600" b="0" i="0" u="none" strike="noStrike" kern="1200" cap="none" spc="0" normalizeH="0" baseline="-25000" noProof="0" dirty="0">
                <a:ln>
                  <a:noFill/>
                </a:ln>
                <a:solidFill>
                  <a:srgbClr val="161616"/>
                </a:solidFill>
                <a:effectLst/>
                <a:uLnTx/>
                <a:uFillTx/>
                <a:latin typeface="Poppins" pitchFamily="2" charset="77"/>
                <a:ea typeface="+mn-ea"/>
                <a:cs typeface="Poppins" pitchFamily="2" charset="77"/>
              </a:rPr>
              <a:t>max</a:t>
            </a: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of atezolizumab, T</a:t>
            </a:r>
            <a:r>
              <a:rPr kumimoji="0" lang="en-US" sz="1600" b="0" i="0" u="none" strike="noStrike" kern="1200" cap="none" spc="0" normalizeH="0" baseline="-25000" noProof="0" dirty="0">
                <a:ln>
                  <a:noFill/>
                </a:ln>
                <a:solidFill>
                  <a:srgbClr val="161616"/>
                </a:solidFill>
                <a:effectLst/>
                <a:uLnTx/>
                <a:uFillTx/>
                <a:latin typeface="Poppins" pitchFamily="2" charset="77"/>
                <a:ea typeface="+mn-ea"/>
                <a:cs typeface="Poppins" pitchFamily="2" charset="77"/>
              </a:rPr>
              <a:t>max</a:t>
            </a: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of atezolizumab, AUC</a:t>
            </a:r>
            <a:r>
              <a:rPr kumimoji="0" lang="en-US" sz="1600" b="0" i="0" u="none" strike="noStrike" kern="1200" cap="none" spc="0" normalizeH="0" baseline="-25000" noProof="0" dirty="0">
                <a:ln>
                  <a:noFill/>
                </a:ln>
                <a:solidFill>
                  <a:srgbClr val="161616"/>
                </a:solidFill>
                <a:effectLst/>
                <a:uLnTx/>
                <a:uFillTx/>
                <a:latin typeface="Poppins" pitchFamily="2" charset="77"/>
                <a:ea typeface="+mn-ea"/>
                <a:cs typeface="Poppins" pitchFamily="2" charset="77"/>
              </a:rPr>
              <a:t>last</a:t>
            </a:r>
            <a:r>
              <a:rPr kumimoji="0" 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concentration at specific times during SC administration, safety</a:t>
            </a:r>
          </a:p>
        </p:txBody>
      </p:sp>
    </p:spTree>
    <p:extLst>
      <p:ext uri="{BB962C8B-B14F-4D97-AF65-F5344CB8AC3E}">
        <p14:creationId xmlns:p14="http://schemas.microsoft.com/office/powerpoint/2010/main" val="22974431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285AF-9E81-308C-BF95-A011FE68D0FB}"/>
            </a:ext>
          </a:extLst>
        </p:cNvPr>
        <p:cNvGrpSpPr/>
        <p:nvPr/>
      </p:nvGrpSpPr>
      <p:grpSpPr>
        <a:xfrm>
          <a:off x="0" y="0"/>
          <a:ext cx="0" cy="0"/>
          <a:chOff x="0" y="0"/>
          <a:chExt cx="0" cy="0"/>
        </a:xfrm>
      </p:grpSpPr>
      <p:sp>
        <p:nvSpPr>
          <p:cNvPr id="281" name="Content Placeholder 11">
            <a:extLst>
              <a:ext uri="{FF2B5EF4-FFF2-40B4-BE49-F238E27FC236}">
                <a16:creationId xmlns:a16="http://schemas.microsoft.com/office/drawing/2014/main" id="{0AA20DB2-90CD-7A23-8C92-5EF72423232E}"/>
              </a:ext>
            </a:extLst>
          </p:cNvPr>
          <p:cNvSpPr txBox="1">
            <a:spLocks/>
          </p:cNvSpPr>
          <p:nvPr/>
        </p:nvSpPr>
        <p:spPr bwMode="auto">
          <a:xfrm>
            <a:off x="732126" y="1458954"/>
            <a:ext cx="5309278" cy="2932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Serum Atezolizumab Concentration Over Time</a:t>
            </a:r>
          </a:p>
        </p:txBody>
      </p:sp>
      <p:sp>
        <p:nvSpPr>
          <p:cNvPr id="282" name="Text Box 15">
            <a:extLst>
              <a:ext uri="{FF2B5EF4-FFF2-40B4-BE49-F238E27FC236}">
                <a16:creationId xmlns:a16="http://schemas.microsoft.com/office/drawing/2014/main" id="{2335AEB2-2D21-9155-3409-69342A4BC718}"/>
              </a:ext>
            </a:extLst>
          </p:cNvPr>
          <p:cNvSpPr txBox="1">
            <a:spLocks noChangeArrowheads="1"/>
          </p:cNvSpPr>
          <p:nvPr/>
        </p:nvSpPr>
        <p:spPr bwMode="auto">
          <a:xfrm>
            <a:off x="2623000" y="6443319"/>
            <a:ext cx="7349661" cy="24713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000" b="0" i="0" u="none" strike="noStrike" kern="1200" cap="none" spc="-1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NCT03735121. Felip. Clin Pharmacol Drug Dev. 2021;10:1142.</a:t>
            </a:r>
          </a:p>
        </p:txBody>
      </p:sp>
      <p:sp>
        <p:nvSpPr>
          <p:cNvPr id="283" name="Content Placeholder 11">
            <a:extLst>
              <a:ext uri="{FF2B5EF4-FFF2-40B4-BE49-F238E27FC236}">
                <a16:creationId xmlns:a16="http://schemas.microsoft.com/office/drawing/2014/main" id="{13F33F49-6322-F6DB-F8EC-2FA247AC4A67}"/>
              </a:ext>
            </a:extLst>
          </p:cNvPr>
          <p:cNvSpPr txBox="1">
            <a:spLocks/>
          </p:cNvSpPr>
          <p:nvPr/>
        </p:nvSpPr>
        <p:spPr bwMode="auto">
          <a:xfrm>
            <a:off x="6499739" y="1543261"/>
            <a:ext cx="5515584"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trough</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 per SC administration cohort in cycle 1</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1 C</a:t>
            </a:r>
            <a:r>
              <a:rPr kumimoji="0" lang="en-US" sz="14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trough</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 121 </a:t>
            </a:r>
            <a:r>
              <a:rPr kumimoji="0" lang="el-GR" sz="1400" b="0" i="0" u="none" strike="noStrike" kern="0" cap="none" spc="0" normalizeH="0" baseline="0" noProof="0" dirty="0">
                <a:ln>
                  <a:noFill/>
                </a:ln>
                <a:solidFill>
                  <a:srgbClr val="000000"/>
                </a:solidFill>
                <a:effectLst/>
                <a:uLnTx/>
                <a:uFillTx/>
                <a:latin typeface="Calibri" panose="020F0502020204030204" pitchFamily="34" charset="0"/>
                <a:ea typeface="+mn-ea"/>
                <a:cs typeface="Poppins" panose="00000500000000000000" pitchFamily="2" charset="0"/>
              </a:rPr>
              <a:t>μ</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g/mL</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2 C</a:t>
            </a:r>
            <a:r>
              <a:rPr kumimoji="0" lang="en-US" sz="14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trough</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 83.2 </a:t>
            </a:r>
            <a:r>
              <a:rPr kumimoji="0" lang="el-GR" sz="1400" b="0" i="0" u="none" strike="noStrike" kern="0" cap="none" spc="0" normalizeH="0" baseline="0" noProof="0" dirty="0">
                <a:ln>
                  <a:noFill/>
                </a:ln>
                <a:solidFill>
                  <a:srgbClr val="000000"/>
                </a:solidFill>
                <a:effectLst/>
                <a:uLnTx/>
                <a:uFillTx/>
                <a:latin typeface="Calibri" panose="020F0502020204030204" pitchFamily="34" charset="0"/>
                <a:ea typeface="+mn-ea"/>
                <a:cs typeface="Poppins" panose="00000500000000000000" pitchFamily="2" charset="0"/>
              </a:rPr>
              <a:t>μ</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g/mL</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3 C</a:t>
            </a:r>
            <a:r>
              <a:rPr kumimoji="0" lang="en-US" sz="14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trough</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 97.3 </a:t>
            </a:r>
            <a:r>
              <a:rPr kumimoji="0" lang="el-GR" sz="1400" b="0" i="0" u="none" strike="noStrike" kern="0" cap="none" spc="0" normalizeH="0" baseline="0" noProof="0" dirty="0">
                <a:ln>
                  <a:noFill/>
                </a:ln>
                <a:solidFill>
                  <a:srgbClr val="000000"/>
                </a:solidFill>
                <a:effectLst/>
                <a:uLnTx/>
                <a:uFillTx/>
                <a:latin typeface="Calibri" panose="020F0502020204030204" pitchFamily="34" charset="0"/>
                <a:ea typeface="+mn-ea"/>
                <a:cs typeface="Poppins" panose="00000500000000000000" pitchFamily="2" charset="0"/>
              </a:rPr>
              <a:t>μ</a:t>
            </a:r>
            <a:r>
              <a:rPr kumimoji="0" lang="en-US" sz="1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g/mL</a:t>
            </a:r>
          </a:p>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Bioavailability for injections in thigh: 82.9%</a:t>
            </a:r>
          </a:p>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Bioavailability for injections in abdomen: 71.1%</a:t>
            </a:r>
          </a:p>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PK parameters for 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trough</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 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max</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 and AUC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0-21 </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were 20%, 28%, and 27% lower following atezolizumab 1800 mg injection in the abdomen vs thigh (cohort 1)</a:t>
            </a:r>
          </a:p>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a:t>
            </a:r>
            <a:r>
              <a:rPr kumimoji="0" lang="en-US" sz="1600" b="0"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max </a:t>
            </a: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was reached within 3-4 days in each cohort</a:t>
            </a:r>
          </a:p>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SC safety profile was consistent with that of atezolizumab IV and comparable across cohorts</a:t>
            </a:r>
          </a:p>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14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284" name="Content Placeholder 11">
            <a:extLst>
              <a:ext uri="{FF2B5EF4-FFF2-40B4-BE49-F238E27FC236}">
                <a16:creationId xmlns:a16="http://schemas.microsoft.com/office/drawing/2014/main" id="{2DC4B06F-95C9-3B07-AEF2-EBBF57275BEF}"/>
              </a:ext>
            </a:extLst>
          </p:cNvPr>
          <p:cNvSpPr txBox="1">
            <a:spLocks/>
          </p:cNvSpPr>
          <p:nvPr/>
        </p:nvSpPr>
        <p:spPr bwMode="auto">
          <a:xfrm>
            <a:off x="140680" y="5692210"/>
            <a:ext cx="6023053" cy="5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1800 mg Q3W SC dosing yields high probability of exposure equivalent to 1200 mg with IV dosing</a:t>
            </a:r>
          </a:p>
        </p:txBody>
      </p:sp>
      <p:sp>
        <p:nvSpPr>
          <p:cNvPr id="341" name="TextBox 340">
            <a:extLst>
              <a:ext uri="{FF2B5EF4-FFF2-40B4-BE49-F238E27FC236}">
                <a16:creationId xmlns:a16="http://schemas.microsoft.com/office/drawing/2014/main" id="{2FED745D-A0DF-5A29-EA07-6D65BE429D66}"/>
              </a:ext>
            </a:extLst>
          </p:cNvPr>
          <p:cNvSpPr txBox="1"/>
          <p:nvPr/>
        </p:nvSpPr>
        <p:spPr bwMode="auto">
          <a:xfrm>
            <a:off x="4468016" y="2015980"/>
            <a:ext cx="172675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1 (n = 13)</a:t>
            </a:r>
            <a:br>
              <a:rPr kumimoji="0" 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2 (n = 14)</a:t>
            </a:r>
            <a:br>
              <a:rPr kumimoji="0" 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Cohort 3 (n = 30)</a:t>
            </a:r>
            <a:endParaRPr kumimoji="0" lang="en-US" sz="1400" b="0" i="0" u="none" strike="noStrike" kern="1200" cap="none" spc="0" normalizeH="0" baseline="3000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grpSp>
        <p:nvGrpSpPr>
          <p:cNvPr id="8" name="Group 7">
            <a:extLst>
              <a:ext uri="{FF2B5EF4-FFF2-40B4-BE49-F238E27FC236}">
                <a16:creationId xmlns:a16="http://schemas.microsoft.com/office/drawing/2014/main" id="{9F0C2B58-2A6C-8AA2-30C6-1115F27DAAA1}"/>
              </a:ext>
            </a:extLst>
          </p:cNvPr>
          <p:cNvGrpSpPr/>
          <p:nvPr/>
        </p:nvGrpSpPr>
        <p:grpSpPr>
          <a:xfrm>
            <a:off x="4254300" y="2125098"/>
            <a:ext cx="242899" cy="93837"/>
            <a:chOff x="4254300" y="2125098"/>
            <a:chExt cx="242899" cy="93837"/>
          </a:xfrm>
        </p:grpSpPr>
        <p:cxnSp>
          <p:nvCxnSpPr>
            <p:cNvPr id="342" name="Straight Connector 341">
              <a:extLst>
                <a:ext uri="{FF2B5EF4-FFF2-40B4-BE49-F238E27FC236}">
                  <a16:creationId xmlns:a16="http://schemas.microsoft.com/office/drawing/2014/main" id="{A500006B-177D-14B4-0D60-706C16FB6F1E}"/>
                </a:ext>
              </a:extLst>
            </p:cNvPr>
            <p:cNvCxnSpPr>
              <a:cxnSpLocks/>
            </p:cNvCxnSpPr>
            <p:nvPr/>
          </p:nvCxnSpPr>
          <p:spPr bwMode="auto">
            <a:xfrm>
              <a:off x="4254300" y="2172017"/>
              <a:ext cx="242899" cy="0"/>
            </a:xfrm>
            <a:prstGeom prst="line">
              <a:avLst/>
            </a:prstGeom>
            <a:noFill/>
            <a:ln w="28575" cap="flat" cmpd="sng" algn="ctr">
              <a:solidFill>
                <a:schemeClr val="accent1"/>
              </a:solidFill>
              <a:prstDash val="solid"/>
              <a:round/>
              <a:headEnd type="none" w="med" len="med"/>
              <a:tailEnd type="none" w="med" len="med"/>
            </a:ln>
            <a:effectLst/>
          </p:spPr>
        </p:cxnSp>
        <p:sp>
          <p:nvSpPr>
            <p:cNvPr id="347" name="Rectangle 346">
              <a:extLst>
                <a:ext uri="{FF2B5EF4-FFF2-40B4-BE49-F238E27FC236}">
                  <a16:creationId xmlns:a16="http://schemas.microsoft.com/office/drawing/2014/main" id="{D5906F49-5B3E-F651-2121-DCF778CB1F58}"/>
                </a:ext>
              </a:extLst>
            </p:cNvPr>
            <p:cNvSpPr/>
            <p:nvPr/>
          </p:nvSpPr>
          <p:spPr bwMode="auto">
            <a:xfrm>
              <a:off x="4333669" y="2125098"/>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14" name="Group 13">
            <a:extLst>
              <a:ext uri="{FF2B5EF4-FFF2-40B4-BE49-F238E27FC236}">
                <a16:creationId xmlns:a16="http://schemas.microsoft.com/office/drawing/2014/main" id="{FE553516-0076-2C8A-D62A-EA013D054B27}"/>
              </a:ext>
            </a:extLst>
          </p:cNvPr>
          <p:cNvGrpSpPr/>
          <p:nvPr/>
        </p:nvGrpSpPr>
        <p:grpSpPr>
          <a:xfrm>
            <a:off x="4254300" y="2557229"/>
            <a:ext cx="242899" cy="97507"/>
            <a:chOff x="4254300" y="2557229"/>
            <a:chExt cx="242899" cy="97507"/>
          </a:xfrm>
        </p:grpSpPr>
        <p:cxnSp>
          <p:nvCxnSpPr>
            <p:cNvPr id="344" name="Straight Connector 343">
              <a:extLst>
                <a:ext uri="{FF2B5EF4-FFF2-40B4-BE49-F238E27FC236}">
                  <a16:creationId xmlns:a16="http://schemas.microsoft.com/office/drawing/2014/main" id="{6B8FFE2D-006D-D52D-B187-9CF848D358F0}"/>
                </a:ext>
              </a:extLst>
            </p:cNvPr>
            <p:cNvCxnSpPr>
              <a:cxnSpLocks/>
            </p:cNvCxnSpPr>
            <p:nvPr/>
          </p:nvCxnSpPr>
          <p:spPr bwMode="auto">
            <a:xfrm>
              <a:off x="4254300" y="2607412"/>
              <a:ext cx="242899" cy="0"/>
            </a:xfrm>
            <a:prstGeom prst="line">
              <a:avLst/>
            </a:prstGeom>
            <a:noFill/>
            <a:ln w="28575" cap="flat" cmpd="sng" algn="ctr">
              <a:solidFill>
                <a:schemeClr val="accent2"/>
              </a:solidFill>
              <a:prstDash val="solid"/>
              <a:round/>
              <a:headEnd type="none" w="med" len="med"/>
              <a:tailEnd type="none" w="med" len="med"/>
            </a:ln>
            <a:effectLst/>
          </p:spPr>
        </p:cxnSp>
        <p:sp>
          <p:nvSpPr>
            <p:cNvPr id="369" name="Oval 368">
              <a:extLst>
                <a:ext uri="{FF2B5EF4-FFF2-40B4-BE49-F238E27FC236}">
                  <a16:creationId xmlns:a16="http://schemas.microsoft.com/office/drawing/2014/main" id="{03B4D68A-CE5C-118E-68F2-BD80A1E18530}"/>
                </a:ext>
              </a:extLst>
            </p:cNvPr>
            <p:cNvSpPr/>
            <p:nvPr/>
          </p:nvSpPr>
          <p:spPr bwMode="auto">
            <a:xfrm>
              <a:off x="4331834" y="2557229"/>
              <a:ext cx="97507" cy="97507"/>
            </a:xfrm>
            <a:prstGeom prst="ellipse">
              <a:avLst/>
            </a:prstGeom>
            <a:noFill/>
            <a:ln w="12700" cap="flat" cmpd="sng" algn="ctr">
              <a:solidFill>
                <a:schemeClr val="accent2"/>
              </a:solidFill>
              <a:prstDash val="solid"/>
              <a:headEnd/>
              <a:tailEnd/>
            </a:ln>
            <a:effectLst/>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grpSp>
        <p:nvGrpSpPr>
          <p:cNvPr id="9" name="Group 8">
            <a:extLst>
              <a:ext uri="{FF2B5EF4-FFF2-40B4-BE49-F238E27FC236}">
                <a16:creationId xmlns:a16="http://schemas.microsoft.com/office/drawing/2014/main" id="{B44FF24E-F3DD-0C1B-9423-191355F4BA0F}"/>
              </a:ext>
            </a:extLst>
          </p:cNvPr>
          <p:cNvGrpSpPr/>
          <p:nvPr/>
        </p:nvGrpSpPr>
        <p:grpSpPr>
          <a:xfrm>
            <a:off x="4254300" y="2341494"/>
            <a:ext cx="242899" cy="91807"/>
            <a:chOff x="4254300" y="2341494"/>
            <a:chExt cx="242899" cy="91807"/>
          </a:xfrm>
        </p:grpSpPr>
        <p:cxnSp>
          <p:nvCxnSpPr>
            <p:cNvPr id="343" name="Straight Connector 342">
              <a:extLst>
                <a:ext uri="{FF2B5EF4-FFF2-40B4-BE49-F238E27FC236}">
                  <a16:creationId xmlns:a16="http://schemas.microsoft.com/office/drawing/2014/main" id="{5E1DC7E6-DFC6-EDE9-73FA-4ED739A91F08}"/>
                </a:ext>
              </a:extLst>
            </p:cNvPr>
            <p:cNvCxnSpPr>
              <a:cxnSpLocks/>
            </p:cNvCxnSpPr>
            <p:nvPr/>
          </p:nvCxnSpPr>
          <p:spPr bwMode="auto">
            <a:xfrm>
              <a:off x="4254300" y="2397790"/>
              <a:ext cx="242899" cy="0"/>
            </a:xfrm>
            <a:prstGeom prst="line">
              <a:avLst/>
            </a:prstGeom>
            <a:noFill/>
            <a:ln w="28575" cap="flat" cmpd="sng" algn="ctr">
              <a:solidFill>
                <a:schemeClr val="accent6"/>
              </a:solidFill>
              <a:prstDash val="solid"/>
              <a:round/>
              <a:headEnd type="none" w="med" len="med"/>
              <a:tailEnd type="none" w="med" len="med"/>
            </a:ln>
            <a:effectLst/>
          </p:spPr>
        </p:cxnSp>
        <p:sp>
          <p:nvSpPr>
            <p:cNvPr id="398" name="Triangle 133">
              <a:extLst>
                <a:ext uri="{FF2B5EF4-FFF2-40B4-BE49-F238E27FC236}">
                  <a16:creationId xmlns:a16="http://schemas.microsoft.com/office/drawing/2014/main" id="{129E2785-EE70-92C2-F540-11012F9D05E4}"/>
                </a:ext>
              </a:extLst>
            </p:cNvPr>
            <p:cNvSpPr/>
            <p:nvPr/>
          </p:nvSpPr>
          <p:spPr bwMode="auto">
            <a:xfrm>
              <a:off x="4327339" y="2341494"/>
              <a:ext cx="106496" cy="91807"/>
            </a:xfrm>
            <a:prstGeom prst="triangle">
              <a:avLst/>
            </a:prstGeom>
            <a:noFill/>
            <a:ln w="12700">
              <a:solidFill>
                <a:schemeClr val="accent6"/>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sp>
        <p:nvSpPr>
          <p:cNvPr id="2" name="Title 1">
            <a:extLst>
              <a:ext uri="{FF2B5EF4-FFF2-40B4-BE49-F238E27FC236}">
                <a16:creationId xmlns:a16="http://schemas.microsoft.com/office/drawing/2014/main" id="{A66D88C5-4C40-B1FB-09D9-D735F2701807}"/>
              </a:ext>
            </a:extLst>
          </p:cNvPr>
          <p:cNvSpPr>
            <a:spLocks noGrp="1"/>
          </p:cNvSpPr>
          <p:nvPr>
            <p:ph type="title"/>
          </p:nvPr>
        </p:nvSpPr>
        <p:spPr/>
        <p:txBody>
          <a:bodyPr/>
          <a:lstStyle/>
          <a:p>
            <a:r>
              <a:rPr lang="en-US" dirty="0"/>
              <a:t>IMscin001 Part 1: Atezolizumab Serum Concentration Over Time and SC vs IV C</a:t>
            </a:r>
            <a:r>
              <a:rPr lang="en-US" baseline="-25000" dirty="0"/>
              <a:t>trough</a:t>
            </a:r>
            <a:r>
              <a:rPr lang="en-US" dirty="0"/>
              <a:t> (Primary Endpoint)</a:t>
            </a:r>
          </a:p>
        </p:txBody>
      </p:sp>
      <p:sp>
        <p:nvSpPr>
          <p:cNvPr id="443" name="TextBox 442">
            <a:extLst>
              <a:ext uri="{FF2B5EF4-FFF2-40B4-BE49-F238E27FC236}">
                <a16:creationId xmlns:a16="http://schemas.microsoft.com/office/drawing/2014/main" id="{D8B4DE73-B302-19B1-CC57-AF8F373A6FC4}"/>
              </a:ext>
            </a:extLst>
          </p:cNvPr>
          <p:cNvSpPr txBox="1"/>
          <p:nvPr/>
        </p:nvSpPr>
        <p:spPr bwMode="auto">
          <a:xfrm rot="16200000">
            <a:off x="-886995" y="3269920"/>
            <a:ext cx="32862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Atezolizumab Mean Concentration (μg/mL)</a:t>
            </a:r>
          </a:p>
        </p:txBody>
      </p:sp>
      <p:sp>
        <p:nvSpPr>
          <p:cNvPr id="444" name="TextBox 443">
            <a:extLst>
              <a:ext uri="{FF2B5EF4-FFF2-40B4-BE49-F238E27FC236}">
                <a16:creationId xmlns:a16="http://schemas.microsoft.com/office/drawing/2014/main" id="{77291561-2A08-58D3-53D5-C377A346F2D9}"/>
              </a:ext>
            </a:extLst>
          </p:cNvPr>
          <p:cNvSpPr txBox="1"/>
          <p:nvPr/>
        </p:nvSpPr>
        <p:spPr bwMode="auto">
          <a:xfrm>
            <a:off x="3238136" y="5356214"/>
            <a:ext cx="6495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chemeClr val="tx1">
                    <a:lumMod val="75000"/>
                    <a:lumOff val="25000"/>
                  </a:schemeClr>
                </a:solidFill>
                <a:effectLst/>
                <a:uLnTx/>
                <a:uFillTx/>
                <a:latin typeface="Poppins Medium" panose="00000600000000000000" pitchFamily="2" charset="0"/>
                <a:cs typeface="Poppins Medium" panose="00000600000000000000" pitchFamily="2" charset="0"/>
              </a:rPr>
              <a:t>Days</a:t>
            </a:r>
          </a:p>
        </p:txBody>
      </p:sp>
      <p:sp>
        <p:nvSpPr>
          <p:cNvPr id="201" name="Freeform 73">
            <a:extLst>
              <a:ext uri="{FF2B5EF4-FFF2-40B4-BE49-F238E27FC236}">
                <a16:creationId xmlns:a16="http://schemas.microsoft.com/office/drawing/2014/main" id="{FE83464C-767F-8075-213D-D28A5030CDB2}"/>
              </a:ext>
            </a:extLst>
          </p:cNvPr>
          <p:cNvSpPr/>
          <p:nvPr/>
        </p:nvSpPr>
        <p:spPr bwMode="auto">
          <a:xfrm>
            <a:off x="1631950" y="3070225"/>
            <a:ext cx="3905250" cy="2016125"/>
          </a:xfrm>
          <a:custGeom>
            <a:avLst/>
            <a:gdLst>
              <a:gd name="connsiteX0" fmla="*/ 0 w 3905250"/>
              <a:gd name="connsiteY0" fmla="*/ 2016125 h 2016125"/>
              <a:gd name="connsiteX1" fmla="*/ 57150 w 3905250"/>
              <a:gd name="connsiteY1" fmla="*/ 1851025 h 2016125"/>
              <a:gd name="connsiteX2" fmla="*/ 184150 w 3905250"/>
              <a:gd name="connsiteY2" fmla="*/ 1019175 h 2016125"/>
              <a:gd name="connsiteX3" fmla="*/ 546100 w 3905250"/>
              <a:gd name="connsiteY3" fmla="*/ 0 h 2016125"/>
              <a:gd name="connsiteX4" fmla="*/ 1482725 w 3905250"/>
              <a:gd name="connsiteY4" fmla="*/ 165100 h 2016125"/>
              <a:gd name="connsiteX5" fmla="*/ 3905250 w 3905250"/>
              <a:gd name="connsiteY5" fmla="*/ 1025525 h 2016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5250" h="2016125">
                <a:moveTo>
                  <a:pt x="0" y="2016125"/>
                </a:moveTo>
                <a:lnTo>
                  <a:pt x="57150" y="1851025"/>
                </a:lnTo>
                <a:lnTo>
                  <a:pt x="184150" y="1019175"/>
                </a:lnTo>
                <a:lnTo>
                  <a:pt x="546100" y="0"/>
                </a:lnTo>
                <a:lnTo>
                  <a:pt x="1482725" y="165100"/>
                </a:lnTo>
                <a:lnTo>
                  <a:pt x="3905250" y="1025525"/>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2" name="Rectangle 201">
            <a:extLst>
              <a:ext uri="{FF2B5EF4-FFF2-40B4-BE49-F238E27FC236}">
                <a16:creationId xmlns:a16="http://schemas.microsoft.com/office/drawing/2014/main" id="{21B4CB47-5897-96CD-F28C-3747EBAE4A8D}"/>
              </a:ext>
            </a:extLst>
          </p:cNvPr>
          <p:cNvSpPr/>
          <p:nvPr/>
        </p:nvSpPr>
        <p:spPr bwMode="auto">
          <a:xfrm>
            <a:off x="5484776" y="4043188"/>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4" name="Rectangle 203">
            <a:extLst>
              <a:ext uri="{FF2B5EF4-FFF2-40B4-BE49-F238E27FC236}">
                <a16:creationId xmlns:a16="http://schemas.microsoft.com/office/drawing/2014/main" id="{686C2E6B-298B-6684-85F2-BC4F5D0243AB}"/>
              </a:ext>
            </a:extLst>
          </p:cNvPr>
          <p:cNvSpPr/>
          <p:nvPr/>
        </p:nvSpPr>
        <p:spPr bwMode="auto">
          <a:xfrm>
            <a:off x="3072969" y="3184389"/>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5" name="Rectangle 204">
            <a:extLst>
              <a:ext uri="{FF2B5EF4-FFF2-40B4-BE49-F238E27FC236}">
                <a16:creationId xmlns:a16="http://schemas.microsoft.com/office/drawing/2014/main" id="{E9062E8B-7FD0-751A-AC3C-BCC8E4788E5E}"/>
              </a:ext>
            </a:extLst>
          </p:cNvPr>
          <p:cNvSpPr/>
          <p:nvPr/>
        </p:nvSpPr>
        <p:spPr bwMode="auto">
          <a:xfrm>
            <a:off x="2134827" y="3023306"/>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6" name="Rectangle 205">
            <a:extLst>
              <a:ext uri="{FF2B5EF4-FFF2-40B4-BE49-F238E27FC236}">
                <a16:creationId xmlns:a16="http://schemas.microsoft.com/office/drawing/2014/main" id="{0756FB69-DAD8-F1D3-DD83-3AAE364C8579}"/>
              </a:ext>
            </a:extLst>
          </p:cNvPr>
          <p:cNvSpPr/>
          <p:nvPr/>
        </p:nvSpPr>
        <p:spPr bwMode="auto">
          <a:xfrm>
            <a:off x="1764936" y="4031368"/>
            <a:ext cx="93837" cy="93837"/>
          </a:xfrm>
          <a:prstGeom prst="rect">
            <a:avLst/>
          </a:prstGeom>
          <a:noFill/>
          <a:ln w="1270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07" name="Rectangle 206">
            <a:extLst>
              <a:ext uri="{FF2B5EF4-FFF2-40B4-BE49-F238E27FC236}">
                <a16:creationId xmlns:a16="http://schemas.microsoft.com/office/drawing/2014/main" id="{1DD1A5C1-1A6F-8974-13F5-9EAEAE858297}"/>
              </a:ext>
            </a:extLst>
          </p:cNvPr>
          <p:cNvSpPr/>
          <p:nvPr/>
        </p:nvSpPr>
        <p:spPr bwMode="auto">
          <a:xfrm>
            <a:off x="1643265" y="4843803"/>
            <a:ext cx="93837" cy="93837"/>
          </a:xfrm>
          <a:prstGeom prst="rect">
            <a:avLst/>
          </a:prstGeom>
          <a:noFill/>
          <a:ln w="127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208" name="Group 207">
            <a:extLst>
              <a:ext uri="{FF2B5EF4-FFF2-40B4-BE49-F238E27FC236}">
                <a16:creationId xmlns:a16="http://schemas.microsoft.com/office/drawing/2014/main" id="{3473F1D4-896F-D5C8-11FA-57D5B0DBE66D}"/>
              </a:ext>
            </a:extLst>
          </p:cNvPr>
          <p:cNvGrpSpPr/>
          <p:nvPr/>
        </p:nvGrpSpPr>
        <p:grpSpPr>
          <a:xfrm>
            <a:off x="2134200" y="2321490"/>
            <a:ext cx="98878" cy="1472631"/>
            <a:chOff x="2943006" y="2425700"/>
            <a:chExt cx="131607" cy="358912"/>
          </a:xfrm>
        </p:grpSpPr>
        <p:cxnSp>
          <p:nvCxnSpPr>
            <p:cNvPr id="209" name="Straight Connector 208">
              <a:extLst>
                <a:ext uri="{FF2B5EF4-FFF2-40B4-BE49-F238E27FC236}">
                  <a16:creationId xmlns:a16="http://schemas.microsoft.com/office/drawing/2014/main" id="{31627B68-0046-F82E-1A67-2EDAE5EFC0E1}"/>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5CB26526-5DA6-1787-053D-EC5713ED8BB0}"/>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49C6D2BF-AA21-5CC7-14E6-AB9703DC8BD7}"/>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9B95F4AB-CD75-8480-694D-D19E7D7B0D08}"/>
              </a:ext>
            </a:extLst>
          </p:cNvPr>
          <p:cNvGrpSpPr/>
          <p:nvPr/>
        </p:nvGrpSpPr>
        <p:grpSpPr>
          <a:xfrm>
            <a:off x="1760001" y="3594100"/>
            <a:ext cx="98878" cy="992314"/>
            <a:chOff x="2943006" y="2425700"/>
            <a:chExt cx="131607" cy="358912"/>
          </a:xfrm>
        </p:grpSpPr>
        <p:cxnSp>
          <p:nvCxnSpPr>
            <p:cNvPr id="213" name="Straight Connector 212">
              <a:extLst>
                <a:ext uri="{FF2B5EF4-FFF2-40B4-BE49-F238E27FC236}">
                  <a16:creationId xmlns:a16="http://schemas.microsoft.com/office/drawing/2014/main" id="{F216E781-856C-2B18-48C2-1AEE69A4EED6}"/>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8B8D275F-2463-ACC6-BA09-5FDC1A61DB88}"/>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FC0CB77D-5182-332C-593C-785A40DEFD9A}"/>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75526411-81A8-B834-9906-790850A50C9D}"/>
              </a:ext>
            </a:extLst>
          </p:cNvPr>
          <p:cNvGrpSpPr/>
          <p:nvPr/>
        </p:nvGrpSpPr>
        <p:grpSpPr>
          <a:xfrm>
            <a:off x="3070448" y="2652575"/>
            <a:ext cx="98878" cy="1157426"/>
            <a:chOff x="2943006" y="2425700"/>
            <a:chExt cx="131607" cy="358912"/>
          </a:xfrm>
        </p:grpSpPr>
        <p:cxnSp>
          <p:nvCxnSpPr>
            <p:cNvPr id="217" name="Straight Connector 216">
              <a:extLst>
                <a:ext uri="{FF2B5EF4-FFF2-40B4-BE49-F238E27FC236}">
                  <a16:creationId xmlns:a16="http://schemas.microsoft.com/office/drawing/2014/main" id="{30FA8DDE-F801-DDA2-AEE7-A3A93BA6E017}"/>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F2453F23-E57B-C7CD-902C-2D205AD927D8}"/>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EC2F44B9-7FAF-6DFD-909A-A9B9BB93CA89}"/>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20" name="Group 219">
            <a:extLst>
              <a:ext uri="{FF2B5EF4-FFF2-40B4-BE49-F238E27FC236}">
                <a16:creationId xmlns:a16="http://schemas.microsoft.com/office/drawing/2014/main" id="{CC396CF2-D5BB-48DE-A7F1-395527093732}"/>
              </a:ext>
            </a:extLst>
          </p:cNvPr>
          <p:cNvGrpSpPr/>
          <p:nvPr/>
        </p:nvGrpSpPr>
        <p:grpSpPr>
          <a:xfrm>
            <a:off x="5486912" y="3707643"/>
            <a:ext cx="98878" cy="768887"/>
            <a:chOff x="2943006" y="2425700"/>
            <a:chExt cx="131607" cy="358912"/>
          </a:xfrm>
        </p:grpSpPr>
        <p:cxnSp>
          <p:nvCxnSpPr>
            <p:cNvPr id="221" name="Straight Connector 220">
              <a:extLst>
                <a:ext uri="{FF2B5EF4-FFF2-40B4-BE49-F238E27FC236}">
                  <a16:creationId xmlns:a16="http://schemas.microsoft.com/office/drawing/2014/main" id="{13E8EE8F-FEC0-612A-303D-1D25698B8DD5}"/>
                </a:ext>
              </a:extLst>
            </p:cNvPr>
            <p:cNvCxnSpPr>
              <a:cxnSpLocks/>
            </p:cNvCxnSpPr>
            <p:nvPr/>
          </p:nvCxnSpPr>
          <p:spPr bwMode="auto">
            <a:xfrm>
              <a:off x="2943006" y="2425700"/>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B28B1D6A-272A-A22C-A19D-D75E004F2B8A}"/>
                </a:ext>
              </a:extLst>
            </p:cNvPr>
            <p:cNvCxnSpPr>
              <a:cxnSpLocks/>
            </p:cNvCxnSpPr>
            <p:nvPr/>
          </p:nvCxnSpPr>
          <p:spPr bwMode="auto">
            <a:xfrm>
              <a:off x="2943006" y="2784612"/>
              <a:ext cx="131607" cy="0"/>
            </a:xfrm>
            <a:prstGeom prst="line">
              <a:avLst/>
            </a:prstGeom>
            <a:noFill/>
            <a:ln w="12700"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33D19099-B028-65B7-7A2F-3C46047BFC09}"/>
                </a:ext>
              </a:extLst>
            </p:cNvPr>
            <p:cNvCxnSpPr>
              <a:cxnSpLocks/>
            </p:cNvCxnSpPr>
            <p:nvPr/>
          </p:nvCxnSpPr>
          <p:spPr bwMode="auto">
            <a:xfrm>
              <a:off x="3008809" y="2425700"/>
              <a:ext cx="0" cy="358912"/>
            </a:xfrm>
            <a:prstGeom prst="line">
              <a:avLst/>
            </a:prstGeom>
            <a:noFill/>
            <a:ln w="12700" cap="flat" cmpd="sng" algn="ctr">
              <a:solidFill>
                <a:schemeClr val="accent1"/>
              </a:solidFill>
              <a:prstDash val="solid"/>
              <a:round/>
              <a:headEnd type="none" w="med" len="med"/>
              <a:tailEnd type="none" w="med" len="med"/>
            </a:ln>
            <a:effectLst/>
          </p:spPr>
        </p:cxnSp>
      </p:grpSp>
      <p:sp>
        <p:nvSpPr>
          <p:cNvPr id="224" name="Freeform 99">
            <a:extLst>
              <a:ext uri="{FF2B5EF4-FFF2-40B4-BE49-F238E27FC236}">
                <a16:creationId xmlns:a16="http://schemas.microsoft.com/office/drawing/2014/main" id="{F9EF9748-4C6A-AA4A-8834-ED7A6C102BC1}"/>
              </a:ext>
            </a:extLst>
          </p:cNvPr>
          <p:cNvSpPr/>
          <p:nvPr/>
        </p:nvSpPr>
        <p:spPr bwMode="auto">
          <a:xfrm>
            <a:off x="1625600" y="3736975"/>
            <a:ext cx="3914775" cy="1349375"/>
          </a:xfrm>
          <a:custGeom>
            <a:avLst/>
            <a:gdLst>
              <a:gd name="connsiteX0" fmla="*/ 0 w 3914775"/>
              <a:gd name="connsiteY0" fmla="*/ 1349375 h 1349375"/>
              <a:gd name="connsiteX1" fmla="*/ 69850 w 3914775"/>
              <a:gd name="connsiteY1" fmla="*/ 1146175 h 1349375"/>
              <a:gd name="connsiteX2" fmla="*/ 184150 w 3914775"/>
              <a:gd name="connsiteY2" fmla="*/ 403225 h 1349375"/>
              <a:gd name="connsiteX3" fmla="*/ 561975 w 3914775"/>
              <a:gd name="connsiteY3" fmla="*/ 0 h 1349375"/>
              <a:gd name="connsiteX4" fmla="*/ 1495425 w 3914775"/>
              <a:gd name="connsiteY4" fmla="*/ 22225 h 1349375"/>
              <a:gd name="connsiteX5" fmla="*/ 3914775 w 3914775"/>
              <a:gd name="connsiteY5" fmla="*/ 542925 h 1349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14775" h="1349375">
                <a:moveTo>
                  <a:pt x="0" y="1349375"/>
                </a:moveTo>
                <a:lnTo>
                  <a:pt x="69850" y="1146175"/>
                </a:lnTo>
                <a:lnTo>
                  <a:pt x="184150" y="403225"/>
                </a:lnTo>
                <a:lnTo>
                  <a:pt x="561975" y="0"/>
                </a:lnTo>
                <a:lnTo>
                  <a:pt x="1495425" y="22225"/>
                </a:lnTo>
                <a:lnTo>
                  <a:pt x="3914775" y="542925"/>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26" name="Oval 225">
            <a:extLst>
              <a:ext uri="{FF2B5EF4-FFF2-40B4-BE49-F238E27FC236}">
                <a16:creationId xmlns:a16="http://schemas.microsoft.com/office/drawing/2014/main" id="{B08E0381-5522-0FA6-208C-8D2BF0FA925C}"/>
              </a:ext>
            </a:extLst>
          </p:cNvPr>
          <p:cNvSpPr/>
          <p:nvPr/>
        </p:nvSpPr>
        <p:spPr bwMode="auto">
          <a:xfrm>
            <a:off x="5485710" y="4235642"/>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27" name="Oval 226">
            <a:extLst>
              <a:ext uri="{FF2B5EF4-FFF2-40B4-BE49-F238E27FC236}">
                <a16:creationId xmlns:a16="http://schemas.microsoft.com/office/drawing/2014/main" id="{81EFB57F-6455-75FA-40E3-03E29404A149}"/>
              </a:ext>
            </a:extLst>
          </p:cNvPr>
          <p:cNvSpPr/>
          <p:nvPr/>
        </p:nvSpPr>
        <p:spPr bwMode="auto">
          <a:xfrm>
            <a:off x="3070743" y="3717789"/>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28" name="Oval 227">
            <a:extLst>
              <a:ext uri="{FF2B5EF4-FFF2-40B4-BE49-F238E27FC236}">
                <a16:creationId xmlns:a16="http://schemas.microsoft.com/office/drawing/2014/main" id="{01F3BA4D-A11C-6ABC-D209-4DBBFA6B3D48}"/>
              </a:ext>
            </a:extLst>
          </p:cNvPr>
          <p:cNvSpPr/>
          <p:nvPr/>
        </p:nvSpPr>
        <p:spPr bwMode="auto">
          <a:xfrm>
            <a:off x="2138002" y="3679764"/>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29" name="Oval 228">
            <a:extLst>
              <a:ext uri="{FF2B5EF4-FFF2-40B4-BE49-F238E27FC236}">
                <a16:creationId xmlns:a16="http://schemas.microsoft.com/office/drawing/2014/main" id="{A244746F-ACF5-1716-18AE-27C4D74DF8DF}"/>
              </a:ext>
            </a:extLst>
          </p:cNvPr>
          <p:cNvSpPr/>
          <p:nvPr/>
        </p:nvSpPr>
        <p:spPr bwMode="auto">
          <a:xfrm>
            <a:off x="1767616" y="4098710"/>
            <a:ext cx="97507" cy="97507"/>
          </a:xfrm>
          <a:prstGeom prst="ellipse">
            <a:avLst/>
          </a:prstGeom>
          <a:noFill/>
          <a:ln w="12700">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30" name="Oval 229">
            <a:extLst>
              <a:ext uri="{FF2B5EF4-FFF2-40B4-BE49-F238E27FC236}">
                <a16:creationId xmlns:a16="http://schemas.microsoft.com/office/drawing/2014/main" id="{6D700105-7FB1-6D86-FE6D-CBC31B6514E5}"/>
              </a:ext>
            </a:extLst>
          </p:cNvPr>
          <p:cNvSpPr/>
          <p:nvPr/>
        </p:nvSpPr>
        <p:spPr bwMode="auto">
          <a:xfrm>
            <a:off x="1642331" y="4838799"/>
            <a:ext cx="97507" cy="97507"/>
          </a:xfrm>
          <a:prstGeom prst="ellipse">
            <a:avLst/>
          </a:prstGeom>
          <a:noFill/>
          <a:ln w="12700">
            <a:solidFill>
              <a:schemeClr val="tx1"/>
            </a:solidFill>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231" name="Group 230">
            <a:extLst>
              <a:ext uri="{FF2B5EF4-FFF2-40B4-BE49-F238E27FC236}">
                <a16:creationId xmlns:a16="http://schemas.microsoft.com/office/drawing/2014/main" id="{2993AB34-CA15-CB28-8D48-49EB5D63D8B2}"/>
              </a:ext>
            </a:extLst>
          </p:cNvPr>
          <p:cNvGrpSpPr/>
          <p:nvPr/>
        </p:nvGrpSpPr>
        <p:grpSpPr>
          <a:xfrm>
            <a:off x="1762415" y="3721089"/>
            <a:ext cx="98878" cy="866786"/>
            <a:chOff x="2943006" y="2425700"/>
            <a:chExt cx="131607" cy="358912"/>
          </a:xfrm>
        </p:grpSpPr>
        <p:cxnSp>
          <p:nvCxnSpPr>
            <p:cNvPr id="232" name="Straight Connector 231">
              <a:extLst>
                <a:ext uri="{FF2B5EF4-FFF2-40B4-BE49-F238E27FC236}">
                  <a16:creationId xmlns:a16="http://schemas.microsoft.com/office/drawing/2014/main" id="{A7C6655E-3B97-4BF3-5AFE-7C290A42521D}"/>
                </a:ext>
              </a:extLst>
            </p:cNvPr>
            <p:cNvCxnSpPr>
              <a:cxnSpLocks/>
            </p:cNvCxnSpPr>
            <p:nvPr/>
          </p:nvCxnSpPr>
          <p:spPr bwMode="auto">
            <a:xfrm>
              <a:off x="2943006" y="2425700"/>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9BC0349-2EBE-1655-7E30-27E35F310501}"/>
                </a:ext>
              </a:extLst>
            </p:cNvPr>
            <p:cNvCxnSpPr>
              <a:cxnSpLocks/>
            </p:cNvCxnSpPr>
            <p:nvPr/>
          </p:nvCxnSpPr>
          <p:spPr bwMode="auto">
            <a:xfrm>
              <a:off x="2943006" y="2784612"/>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5A38180F-9789-1FBF-0303-A9BDBA938A81}"/>
                </a:ext>
              </a:extLst>
            </p:cNvPr>
            <p:cNvCxnSpPr>
              <a:cxnSpLocks/>
            </p:cNvCxnSpPr>
            <p:nvPr/>
          </p:nvCxnSpPr>
          <p:spPr bwMode="auto">
            <a:xfrm>
              <a:off x="3008809" y="2425700"/>
              <a:ext cx="0" cy="358912"/>
            </a:xfrm>
            <a:prstGeom prst="line">
              <a:avLst/>
            </a:prstGeom>
            <a:noFill/>
            <a:ln w="12700" cap="flat" cmpd="sng" algn="ctr">
              <a:solidFill>
                <a:schemeClr val="accent4"/>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1836220A-D866-EC0C-6B5F-FB549A24C3EF}"/>
              </a:ext>
            </a:extLst>
          </p:cNvPr>
          <p:cNvGrpSpPr/>
          <p:nvPr/>
        </p:nvGrpSpPr>
        <p:grpSpPr>
          <a:xfrm>
            <a:off x="1636175" y="4700935"/>
            <a:ext cx="98878" cy="360956"/>
            <a:chOff x="2943006" y="2425700"/>
            <a:chExt cx="131607" cy="358912"/>
          </a:xfrm>
        </p:grpSpPr>
        <p:cxnSp>
          <p:nvCxnSpPr>
            <p:cNvPr id="236" name="Straight Connector 235">
              <a:extLst>
                <a:ext uri="{FF2B5EF4-FFF2-40B4-BE49-F238E27FC236}">
                  <a16:creationId xmlns:a16="http://schemas.microsoft.com/office/drawing/2014/main" id="{3037CDD5-43CA-2084-7DF4-1D5CD4AB08C4}"/>
                </a:ext>
              </a:extLst>
            </p:cNvPr>
            <p:cNvCxnSpPr>
              <a:cxnSpLocks/>
            </p:cNvCxnSpPr>
            <p:nvPr/>
          </p:nvCxnSpPr>
          <p:spPr bwMode="auto">
            <a:xfrm>
              <a:off x="2943006" y="2425700"/>
              <a:ext cx="131607" cy="0"/>
            </a:xfrm>
            <a:prstGeom prst="line">
              <a:avLst/>
            </a:prstGeom>
            <a:noFill/>
            <a:ln w="12700" cap="flat" cmpd="sng" algn="ctr">
              <a:solidFill>
                <a:schemeClr val="tx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F54C23DA-9F82-0A6A-4196-0D640EA7FE3B}"/>
                </a:ext>
              </a:extLst>
            </p:cNvPr>
            <p:cNvCxnSpPr>
              <a:cxnSpLocks/>
            </p:cNvCxnSpPr>
            <p:nvPr/>
          </p:nvCxnSpPr>
          <p:spPr bwMode="auto">
            <a:xfrm>
              <a:off x="2943006" y="2784612"/>
              <a:ext cx="131607" cy="0"/>
            </a:xfrm>
            <a:prstGeom prst="line">
              <a:avLst/>
            </a:prstGeom>
            <a:noFill/>
            <a:ln w="12700" cap="flat" cmpd="sng" algn="ctr">
              <a:solidFill>
                <a:schemeClr val="tx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4F6E495-268C-1224-8664-8E88AA3BC202}"/>
                </a:ext>
              </a:extLst>
            </p:cNvPr>
            <p:cNvCxnSpPr>
              <a:cxnSpLocks/>
            </p:cNvCxnSpPr>
            <p:nvPr/>
          </p:nvCxnSpPr>
          <p:spPr bwMode="auto">
            <a:xfrm>
              <a:off x="3008809" y="2425700"/>
              <a:ext cx="0" cy="358912"/>
            </a:xfrm>
            <a:prstGeom prst="line">
              <a:avLst/>
            </a:prstGeom>
            <a:noFill/>
            <a:ln w="12700" cap="flat" cmpd="sng" algn="ctr">
              <a:solidFill>
                <a:schemeClr val="tx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343582E3-7B07-B417-BA23-7BE39859E3BC}"/>
              </a:ext>
            </a:extLst>
          </p:cNvPr>
          <p:cNvGrpSpPr/>
          <p:nvPr/>
        </p:nvGrpSpPr>
        <p:grpSpPr>
          <a:xfrm>
            <a:off x="2134827" y="3222625"/>
            <a:ext cx="98878" cy="1015243"/>
            <a:chOff x="2943006" y="2425700"/>
            <a:chExt cx="131607" cy="358912"/>
          </a:xfrm>
        </p:grpSpPr>
        <p:cxnSp>
          <p:nvCxnSpPr>
            <p:cNvPr id="240" name="Straight Connector 239">
              <a:extLst>
                <a:ext uri="{FF2B5EF4-FFF2-40B4-BE49-F238E27FC236}">
                  <a16:creationId xmlns:a16="http://schemas.microsoft.com/office/drawing/2014/main" id="{05EF335A-B3C3-AA87-78D3-56A050DAD3AB}"/>
                </a:ext>
              </a:extLst>
            </p:cNvPr>
            <p:cNvCxnSpPr>
              <a:cxnSpLocks/>
            </p:cNvCxnSpPr>
            <p:nvPr/>
          </p:nvCxnSpPr>
          <p:spPr bwMode="auto">
            <a:xfrm>
              <a:off x="2943006" y="2425700"/>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F177C0FC-90FB-D3BC-5A0D-BD0940DDA320}"/>
                </a:ext>
              </a:extLst>
            </p:cNvPr>
            <p:cNvCxnSpPr>
              <a:cxnSpLocks/>
            </p:cNvCxnSpPr>
            <p:nvPr/>
          </p:nvCxnSpPr>
          <p:spPr bwMode="auto">
            <a:xfrm>
              <a:off x="2943006" y="2784612"/>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3B2DF91-98F4-DE35-2051-FDF46A6D142A}"/>
                </a:ext>
              </a:extLst>
            </p:cNvPr>
            <p:cNvCxnSpPr>
              <a:cxnSpLocks/>
            </p:cNvCxnSpPr>
            <p:nvPr/>
          </p:nvCxnSpPr>
          <p:spPr bwMode="auto">
            <a:xfrm>
              <a:off x="3008809" y="2425700"/>
              <a:ext cx="0" cy="358912"/>
            </a:xfrm>
            <a:prstGeom prst="line">
              <a:avLst/>
            </a:prstGeom>
            <a:noFill/>
            <a:ln w="12700" cap="flat" cmpd="sng" algn="ctr">
              <a:solidFill>
                <a:schemeClr val="accent4"/>
              </a:solidFill>
              <a:prstDash val="solid"/>
              <a:round/>
              <a:headEnd type="none" w="med" len="med"/>
              <a:tailEnd type="none" w="med" len="med"/>
            </a:ln>
            <a:effectLst/>
          </p:spPr>
        </p:cxnSp>
      </p:grpSp>
      <p:cxnSp>
        <p:nvCxnSpPr>
          <p:cNvPr id="243" name="Straight Connector 242">
            <a:extLst>
              <a:ext uri="{FF2B5EF4-FFF2-40B4-BE49-F238E27FC236}">
                <a16:creationId xmlns:a16="http://schemas.microsoft.com/office/drawing/2014/main" id="{32A3CD78-AE03-A601-D84D-DB743FC2759A}"/>
              </a:ext>
            </a:extLst>
          </p:cNvPr>
          <p:cNvCxnSpPr>
            <a:cxnSpLocks/>
          </p:cNvCxnSpPr>
          <p:nvPr/>
        </p:nvCxnSpPr>
        <p:spPr bwMode="auto">
          <a:xfrm>
            <a:off x="3070448" y="4244596"/>
            <a:ext cx="98878" cy="0"/>
          </a:xfrm>
          <a:prstGeom prst="line">
            <a:avLst/>
          </a:prstGeom>
          <a:noFill/>
          <a:ln w="12700" cap="flat" cmpd="sng" algn="ctr">
            <a:solidFill>
              <a:schemeClr val="accent4"/>
            </a:solidFill>
            <a:prstDash val="solid"/>
            <a:round/>
            <a:headEnd type="none" w="med" len="med"/>
            <a:tailEnd type="none" w="med" len="med"/>
          </a:ln>
          <a:effectLst/>
        </p:spPr>
      </p:cxnSp>
      <p:grpSp>
        <p:nvGrpSpPr>
          <p:cNvPr id="244" name="Group 243">
            <a:extLst>
              <a:ext uri="{FF2B5EF4-FFF2-40B4-BE49-F238E27FC236}">
                <a16:creationId xmlns:a16="http://schemas.microsoft.com/office/drawing/2014/main" id="{B8C1DF14-92A2-95F7-8069-BD31B17AD646}"/>
              </a:ext>
            </a:extLst>
          </p:cNvPr>
          <p:cNvGrpSpPr/>
          <p:nvPr/>
        </p:nvGrpSpPr>
        <p:grpSpPr>
          <a:xfrm>
            <a:off x="5484776" y="3962400"/>
            <a:ext cx="98878" cy="638587"/>
            <a:chOff x="2943006" y="2425700"/>
            <a:chExt cx="131607" cy="358912"/>
          </a:xfrm>
        </p:grpSpPr>
        <p:cxnSp>
          <p:nvCxnSpPr>
            <p:cNvPr id="245" name="Straight Connector 244">
              <a:extLst>
                <a:ext uri="{FF2B5EF4-FFF2-40B4-BE49-F238E27FC236}">
                  <a16:creationId xmlns:a16="http://schemas.microsoft.com/office/drawing/2014/main" id="{5FA4F08A-984A-758A-8F05-5A316CC44D01}"/>
                </a:ext>
              </a:extLst>
            </p:cNvPr>
            <p:cNvCxnSpPr>
              <a:cxnSpLocks/>
            </p:cNvCxnSpPr>
            <p:nvPr/>
          </p:nvCxnSpPr>
          <p:spPr bwMode="auto">
            <a:xfrm>
              <a:off x="2943006" y="2425700"/>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FB1EC8FA-C426-EF16-C95B-1BADD927F34D}"/>
                </a:ext>
              </a:extLst>
            </p:cNvPr>
            <p:cNvCxnSpPr>
              <a:cxnSpLocks/>
            </p:cNvCxnSpPr>
            <p:nvPr/>
          </p:nvCxnSpPr>
          <p:spPr bwMode="auto">
            <a:xfrm>
              <a:off x="2943006" y="2784612"/>
              <a:ext cx="131607" cy="0"/>
            </a:xfrm>
            <a:prstGeom prst="line">
              <a:avLst/>
            </a:prstGeom>
            <a:noFill/>
            <a:ln w="12700" cap="flat" cmpd="sng" algn="ctr">
              <a:solidFill>
                <a:schemeClr val="accent4"/>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339A29D-3F02-5602-4A2C-81614C7E03FF}"/>
                </a:ext>
              </a:extLst>
            </p:cNvPr>
            <p:cNvCxnSpPr>
              <a:cxnSpLocks/>
            </p:cNvCxnSpPr>
            <p:nvPr/>
          </p:nvCxnSpPr>
          <p:spPr bwMode="auto">
            <a:xfrm>
              <a:off x="3008809" y="2425700"/>
              <a:ext cx="0" cy="358912"/>
            </a:xfrm>
            <a:prstGeom prst="line">
              <a:avLst/>
            </a:prstGeom>
            <a:noFill/>
            <a:ln w="12700" cap="flat" cmpd="sng" algn="ctr">
              <a:solidFill>
                <a:schemeClr val="accent4"/>
              </a:solidFill>
              <a:prstDash val="solid"/>
              <a:round/>
              <a:headEnd type="none" w="med" len="med"/>
              <a:tailEnd type="none" w="med" len="med"/>
            </a:ln>
            <a:effectLst/>
          </p:spPr>
        </p:cxnSp>
      </p:grpSp>
      <p:sp>
        <p:nvSpPr>
          <p:cNvPr id="248" name="Freeform 127">
            <a:extLst>
              <a:ext uri="{FF2B5EF4-FFF2-40B4-BE49-F238E27FC236}">
                <a16:creationId xmlns:a16="http://schemas.microsoft.com/office/drawing/2014/main" id="{D64886FB-224D-C056-EDF5-9E28778B1CE5}"/>
              </a:ext>
            </a:extLst>
          </p:cNvPr>
          <p:cNvSpPr/>
          <p:nvPr/>
        </p:nvSpPr>
        <p:spPr bwMode="auto">
          <a:xfrm>
            <a:off x="1635125" y="4029075"/>
            <a:ext cx="2606675" cy="1057275"/>
          </a:xfrm>
          <a:custGeom>
            <a:avLst/>
            <a:gdLst>
              <a:gd name="connsiteX0" fmla="*/ 2606675 w 2606675"/>
              <a:gd name="connsiteY0" fmla="*/ 377825 h 1057275"/>
              <a:gd name="connsiteX1" fmla="*/ 1489075 w 2606675"/>
              <a:gd name="connsiteY1" fmla="*/ 117475 h 1057275"/>
              <a:gd name="connsiteX2" fmla="*/ 549275 w 2606675"/>
              <a:gd name="connsiteY2" fmla="*/ 0 h 1057275"/>
              <a:gd name="connsiteX3" fmla="*/ 177800 w 2606675"/>
              <a:gd name="connsiteY3" fmla="*/ 476250 h 1057275"/>
              <a:gd name="connsiteX4" fmla="*/ 0 w 2606675"/>
              <a:gd name="connsiteY4" fmla="*/ 1057275 h 10572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06675" h="1057275">
                <a:moveTo>
                  <a:pt x="2606675" y="377825"/>
                </a:moveTo>
                <a:lnTo>
                  <a:pt x="1489075" y="117475"/>
                </a:lnTo>
                <a:lnTo>
                  <a:pt x="549275" y="0"/>
                </a:lnTo>
                <a:lnTo>
                  <a:pt x="177800" y="476250"/>
                </a:lnTo>
                <a:lnTo>
                  <a:pt x="0" y="1057275"/>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49" name="Triangle 128">
            <a:extLst>
              <a:ext uri="{FF2B5EF4-FFF2-40B4-BE49-F238E27FC236}">
                <a16:creationId xmlns:a16="http://schemas.microsoft.com/office/drawing/2014/main" id="{9814D0A8-B8F4-B043-1047-9FB193296FB3}"/>
              </a:ext>
            </a:extLst>
          </p:cNvPr>
          <p:cNvSpPr/>
          <p:nvPr/>
        </p:nvSpPr>
        <p:spPr bwMode="auto">
          <a:xfrm>
            <a:off x="3066639" y="4086774"/>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50" name="Triangle 129">
            <a:extLst>
              <a:ext uri="{FF2B5EF4-FFF2-40B4-BE49-F238E27FC236}">
                <a16:creationId xmlns:a16="http://schemas.microsoft.com/office/drawing/2014/main" id="{B20A2EC0-C0C5-A4B1-FBFA-79FBB1B138D2}"/>
              </a:ext>
            </a:extLst>
          </p:cNvPr>
          <p:cNvSpPr/>
          <p:nvPr/>
        </p:nvSpPr>
        <p:spPr bwMode="auto">
          <a:xfrm>
            <a:off x="4183618" y="4359408"/>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51" name="Triangle 130">
            <a:extLst>
              <a:ext uri="{FF2B5EF4-FFF2-40B4-BE49-F238E27FC236}">
                <a16:creationId xmlns:a16="http://schemas.microsoft.com/office/drawing/2014/main" id="{3B296A29-5E7C-2B47-CC11-53F494AC28E2}"/>
              </a:ext>
            </a:extLst>
          </p:cNvPr>
          <p:cNvSpPr/>
          <p:nvPr/>
        </p:nvSpPr>
        <p:spPr bwMode="auto">
          <a:xfrm>
            <a:off x="2128497" y="3977944"/>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52" name="Triangle 131">
            <a:extLst>
              <a:ext uri="{FF2B5EF4-FFF2-40B4-BE49-F238E27FC236}">
                <a16:creationId xmlns:a16="http://schemas.microsoft.com/office/drawing/2014/main" id="{E6B723EE-6C9B-3D43-64A6-A47FBCC3B20E}"/>
              </a:ext>
            </a:extLst>
          </p:cNvPr>
          <p:cNvSpPr/>
          <p:nvPr/>
        </p:nvSpPr>
        <p:spPr bwMode="auto">
          <a:xfrm>
            <a:off x="1761946" y="4462262"/>
            <a:ext cx="106496" cy="91807"/>
          </a:xfrm>
          <a:prstGeom prst="triangle">
            <a:avLst/>
          </a:prstGeom>
          <a:noFill/>
          <a:ln w="127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253" name="Triangle 132">
            <a:extLst>
              <a:ext uri="{FF2B5EF4-FFF2-40B4-BE49-F238E27FC236}">
                <a16:creationId xmlns:a16="http://schemas.microsoft.com/office/drawing/2014/main" id="{1BCCA24F-1611-E918-2673-E5CF26B847E9}"/>
              </a:ext>
            </a:extLst>
          </p:cNvPr>
          <p:cNvSpPr/>
          <p:nvPr/>
        </p:nvSpPr>
        <p:spPr bwMode="auto">
          <a:xfrm>
            <a:off x="1631950" y="4957384"/>
            <a:ext cx="106496" cy="91807"/>
          </a:xfrm>
          <a:prstGeom prst="triangle">
            <a:avLst/>
          </a:prstGeom>
          <a:noFill/>
          <a:ln w="127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grpSp>
        <p:nvGrpSpPr>
          <p:cNvPr id="255" name="Group 254">
            <a:extLst>
              <a:ext uri="{FF2B5EF4-FFF2-40B4-BE49-F238E27FC236}">
                <a16:creationId xmlns:a16="http://schemas.microsoft.com/office/drawing/2014/main" id="{6B9BC862-E361-D6D3-461E-19FA413AD39C}"/>
              </a:ext>
            </a:extLst>
          </p:cNvPr>
          <p:cNvGrpSpPr/>
          <p:nvPr/>
        </p:nvGrpSpPr>
        <p:grpSpPr>
          <a:xfrm>
            <a:off x="4184252" y="4137025"/>
            <a:ext cx="98878" cy="529845"/>
            <a:chOff x="2943006" y="2425700"/>
            <a:chExt cx="131607" cy="358912"/>
          </a:xfrm>
        </p:grpSpPr>
        <p:cxnSp>
          <p:nvCxnSpPr>
            <p:cNvPr id="79" name="Straight Connector 78">
              <a:extLst>
                <a:ext uri="{FF2B5EF4-FFF2-40B4-BE49-F238E27FC236}">
                  <a16:creationId xmlns:a16="http://schemas.microsoft.com/office/drawing/2014/main" id="{F8F06FA6-12C9-71C9-DC50-DC9794926A13}"/>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2677BCD-F6F2-9F2C-3B42-6EA25C906E99}"/>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4CA0F81-0B60-D90E-1529-24031BD29423}"/>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grpSp>
        <p:nvGrpSpPr>
          <p:cNvPr id="447" name="Group 446">
            <a:extLst>
              <a:ext uri="{FF2B5EF4-FFF2-40B4-BE49-F238E27FC236}">
                <a16:creationId xmlns:a16="http://schemas.microsoft.com/office/drawing/2014/main" id="{F36DF6E3-3884-92CB-CF5A-CF4A7F9BD6F2}"/>
              </a:ext>
            </a:extLst>
          </p:cNvPr>
          <p:cNvGrpSpPr/>
          <p:nvPr/>
        </p:nvGrpSpPr>
        <p:grpSpPr>
          <a:xfrm>
            <a:off x="3070448" y="3765551"/>
            <a:ext cx="98878" cy="744580"/>
            <a:chOff x="2943006" y="2425700"/>
            <a:chExt cx="131607" cy="358912"/>
          </a:xfrm>
        </p:grpSpPr>
        <p:cxnSp>
          <p:nvCxnSpPr>
            <p:cNvPr id="76" name="Straight Connector 75">
              <a:extLst>
                <a:ext uri="{FF2B5EF4-FFF2-40B4-BE49-F238E27FC236}">
                  <a16:creationId xmlns:a16="http://schemas.microsoft.com/office/drawing/2014/main" id="{E3D1E4D5-B299-5BFC-A78D-A946F1F16008}"/>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A6BABD7-7C1C-34C1-DB91-5105AB7B9C27}"/>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1F0C087-8A0C-EC9D-32A3-B0F0D2AD5812}"/>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6AA387CE-6FBC-E03D-290B-EF75372B2000}"/>
              </a:ext>
            </a:extLst>
          </p:cNvPr>
          <p:cNvGrpSpPr/>
          <p:nvPr/>
        </p:nvGrpSpPr>
        <p:grpSpPr>
          <a:xfrm>
            <a:off x="2134827" y="3595360"/>
            <a:ext cx="98878" cy="849640"/>
            <a:chOff x="2943006" y="2425700"/>
            <a:chExt cx="131607" cy="358912"/>
          </a:xfrm>
        </p:grpSpPr>
        <p:cxnSp>
          <p:nvCxnSpPr>
            <p:cNvPr id="73" name="Straight Connector 72">
              <a:extLst>
                <a:ext uri="{FF2B5EF4-FFF2-40B4-BE49-F238E27FC236}">
                  <a16:creationId xmlns:a16="http://schemas.microsoft.com/office/drawing/2014/main" id="{8C26F390-9C94-7589-324A-F91834FBA980}"/>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9E0753A-A698-D477-440F-AC87B95FB7BC}"/>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4C62FBBB-C940-B3E0-4263-0783986CCA4C}"/>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grpSp>
        <p:nvGrpSpPr>
          <p:cNvPr id="65" name="Group 64">
            <a:extLst>
              <a:ext uri="{FF2B5EF4-FFF2-40B4-BE49-F238E27FC236}">
                <a16:creationId xmlns:a16="http://schemas.microsoft.com/office/drawing/2014/main" id="{C67E82D1-0EE6-660F-5968-470E5488FFDE}"/>
              </a:ext>
            </a:extLst>
          </p:cNvPr>
          <p:cNvGrpSpPr/>
          <p:nvPr/>
        </p:nvGrpSpPr>
        <p:grpSpPr>
          <a:xfrm>
            <a:off x="1766196" y="4256484"/>
            <a:ext cx="98878" cy="488554"/>
            <a:chOff x="2943006" y="2425700"/>
            <a:chExt cx="131607" cy="358912"/>
          </a:xfrm>
        </p:grpSpPr>
        <p:cxnSp>
          <p:nvCxnSpPr>
            <p:cNvPr id="69" name="Straight Connector 68">
              <a:extLst>
                <a:ext uri="{FF2B5EF4-FFF2-40B4-BE49-F238E27FC236}">
                  <a16:creationId xmlns:a16="http://schemas.microsoft.com/office/drawing/2014/main" id="{C726903D-00C2-C4AA-38C7-B29286629484}"/>
                </a:ext>
              </a:extLst>
            </p:cNvPr>
            <p:cNvCxnSpPr>
              <a:cxnSpLocks/>
            </p:cNvCxnSpPr>
            <p:nvPr/>
          </p:nvCxnSpPr>
          <p:spPr bwMode="auto">
            <a:xfrm>
              <a:off x="2943006" y="2425700"/>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6531684-B0CF-9B43-C374-4EBE2FB1E549}"/>
                </a:ext>
              </a:extLst>
            </p:cNvPr>
            <p:cNvCxnSpPr>
              <a:cxnSpLocks/>
            </p:cNvCxnSpPr>
            <p:nvPr/>
          </p:nvCxnSpPr>
          <p:spPr bwMode="auto">
            <a:xfrm>
              <a:off x="2943006" y="2784612"/>
              <a:ext cx="131607" cy="0"/>
            </a:xfrm>
            <a:prstGeom prst="line">
              <a:avLst/>
            </a:prstGeom>
            <a:noFill/>
            <a:ln w="12700" cap="flat" cmpd="sng" algn="ctr">
              <a:solidFill>
                <a:schemeClr val="accent2"/>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5ADEE8E5-1265-BF58-3A76-8ADE68A16FE7}"/>
                </a:ext>
              </a:extLst>
            </p:cNvPr>
            <p:cNvCxnSpPr>
              <a:cxnSpLocks/>
            </p:cNvCxnSpPr>
            <p:nvPr/>
          </p:nvCxnSpPr>
          <p:spPr bwMode="auto">
            <a:xfrm>
              <a:off x="3008809" y="2425700"/>
              <a:ext cx="0" cy="358912"/>
            </a:xfrm>
            <a:prstGeom prst="line">
              <a:avLst/>
            </a:prstGeom>
            <a:noFill/>
            <a:ln w="12700" cap="flat" cmpd="sng" algn="ctr">
              <a:solidFill>
                <a:schemeClr val="accent2"/>
              </a:solidFill>
              <a:prstDash val="solid"/>
              <a:round/>
              <a:headEnd type="none" w="med" len="med"/>
              <a:tailEnd type="none" w="med" len="med"/>
            </a:ln>
            <a:effectLst/>
          </p:spPr>
        </p:cxnSp>
      </p:grpSp>
      <p:sp>
        <p:nvSpPr>
          <p:cNvPr id="67" name="Oval 66">
            <a:extLst>
              <a:ext uri="{FF2B5EF4-FFF2-40B4-BE49-F238E27FC236}">
                <a16:creationId xmlns:a16="http://schemas.microsoft.com/office/drawing/2014/main" id="{300D9F9E-910D-AFA0-914D-ECC845005C21}"/>
              </a:ext>
            </a:extLst>
          </p:cNvPr>
          <p:cNvSpPr/>
          <p:nvPr/>
        </p:nvSpPr>
        <p:spPr bwMode="auto">
          <a:xfrm>
            <a:off x="1582046" y="5033643"/>
            <a:ext cx="97507" cy="97507"/>
          </a:xfrm>
          <a:prstGeom prst="ellipse">
            <a:avLst/>
          </a:prstGeom>
          <a:noFill/>
          <a:ln w="12700">
            <a:solidFill>
              <a:schemeClr val="tx1"/>
            </a:solidFill>
            <a:headEnd/>
            <a:tailEnd/>
          </a:ln>
        </p:spPr>
        <p:style>
          <a:lnRef idx="2">
            <a:schemeClr val="accent4"/>
          </a:lnRef>
          <a:fillRef idx="1">
            <a:schemeClr val="lt1"/>
          </a:fillRef>
          <a:effectRef idx="0">
            <a:schemeClr val="accent4"/>
          </a:effectRef>
          <a:fontRef idx="minor">
            <a:schemeClr val="dk1"/>
          </a:fontRef>
        </p:style>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68" name="Rectangle 67">
            <a:extLst>
              <a:ext uri="{FF2B5EF4-FFF2-40B4-BE49-F238E27FC236}">
                <a16:creationId xmlns:a16="http://schemas.microsoft.com/office/drawing/2014/main" id="{76A3E86F-A2E9-2981-3D05-C5C0E5BA6A2D}"/>
              </a:ext>
            </a:extLst>
          </p:cNvPr>
          <p:cNvSpPr/>
          <p:nvPr/>
        </p:nvSpPr>
        <p:spPr bwMode="auto">
          <a:xfrm>
            <a:off x="1589228" y="5044506"/>
            <a:ext cx="93837" cy="93837"/>
          </a:xfrm>
          <a:prstGeom prst="rect">
            <a:avLst/>
          </a:prstGeom>
          <a:noFill/>
          <a:ln w="1270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sp>
        <p:nvSpPr>
          <p:cNvPr id="83" name="TextBox 82">
            <a:extLst>
              <a:ext uri="{FF2B5EF4-FFF2-40B4-BE49-F238E27FC236}">
                <a16:creationId xmlns:a16="http://schemas.microsoft.com/office/drawing/2014/main" id="{192CD3C0-4F1D-C3CD-D1C0-AF4DF1BF2C62}"/>
              </a:ext>
            </a:extLst>
          </p:cNvPr>
          <p:cNvSpPr txBox="1"/>
          <p:nvPr/>
        </p:nvSpPr>
        <p:spPr bwMode="auto">
          <a:xfrm>
            <a:off x="1061369" y="1862092"/>
            <a:ext cx="5212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400</a:t>
            </a:r>
          </a:p>
        </p:txBody>
      </p:sp>
      <p:sp>
        <p:nvSpPr>
          <p:cNvPr id="84" name="TextBox 83">
            <a:extLst>
              <a:ext uri="{FF2B5EF4-FFF2-40B4-BE49-F238E27FC236}">
                <a16:creationId xmlns:a16="http://schemas.microsoft.com/office/drawing/2014/main" id="{9164024B-6871-3995-FE75-474179E7DE10}"/>
              </a:ext>
            </a:extLst>
          </p:cNvPr>
          <p:cNvSpPr txBox="1"/>
          <p:nvPr/>
        </p:nvSpPr>
        <p:spPr bwMode="auto">
          <a:xfrm>
            <a:off x="1067781" y="2630979"/>
            <a:ext cx="5148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300</a:t>
            </a:r>
          </a:p>
        </p:txBody>
      </p:sp>
      <p:sp>
        <p:nvSpPr>
          <p:cNvPr id="86" name="TextBox 85">
            <a:extLst>
              <a:ext uri="{FF2B5EF4-FFF2-40B4-BE49-F238E27FC236}">
                <a16:creationId xmlns:a16="http://schemas.microsoft.com/office/drawing/2014/main" id="{FD1E939E-3F6C-8E6F-E98A-F98B2B74C963}"/>
              </a:ext>
            </a:extLst>
          </p:cNvPr>
          <p:cNvSpPr txBox="1"/>
          <p:nvPr/>
        </p:nvSpPr>
        <p:spPr bwMode="auto">
          <a:xfrm>
            <a:off x="1070987" y="3399866"/>
            <a:ext cx="5116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200</a:t>
            </a:r>
          </a:p>
        </p:txBody>
      </p:sp>
      <p:sp>
        <p:nvSpPr>
          <p:cNvPr id="87" name="TextBox 86">
            <a:extLst>
              <a:ext uri="{FF2B5EF4-FFF2-40B4-BE49-F238E27FC236}">
                <a16:creationId xmlns:a16="http://schemas.microsoft.com/office/drawing/2014/main" id="{329177F5-269B-2E2B-17F3-56E11CDA426C}"/>
              </a:ext>
            </a:extLst>
          </p:cNvPr>
          <p:cNvSpPr txBox="1"/>
          <p:nvPr/>
        </p:nvSpPr>
        <p:spPr bwMode="auto">
          <a:xfrm>
            <a:off x="1115872" y="4168753"/>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100</a:t>
            </a:r>
          </a:p>
        </p:txBody>
      </p:sp>
      <p:sp>
        <p:nvSpPr>
          <p:cNvPr id="88" name="TextBox 87">
            <a:extLst>
              <a:ext uri="{FF2B5EF4-FFF2-40B4-BE49-F238E27FC236}">
                <a16:creationId xmlns:a16="http://schemas.microsoft.com/office/drawing/2014/main" id="{33C898D0-436B-C252-ADEA-2629FE3F4DDD}"/>
              </a:ext>
            </a:extLst>
          </p:cNvPr>
          <p:cNvSpPr txBox="1"/>
          <p:nvPr/>
        </p:nvSpPr>
        <p:spPr bwMode="auto">
          <a:xfrm>
            <a:off x="1285791" y="4937640"/>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grpSp>
        <p:nvGrpSpPr>
          <p:cNvPr id="3" name="Group 2">
            <a:extLst>
              <a:ext uri="{FF2B5EF4-FFF2-40B4-BE49-F238E27FC236}">
                <a16:creationId xmlns:a16="http://schemas.microsoft.com/office/drawing/2014/main" id="{7BCCB236-57AA-CC86-A04D-28BE2ADAE09C}"/>
              </a:ext>
            </a:extLst>
          </p:cNvPr>
          <p:cNvGrpSpPr/>
          <p:nvPr/>
        </p:nvGrpSpPr>
        <p:grpSpPr>
          <a:xfrm>
            <a:off x="1525785" y="2000106"/>
            <a:ext cx="4048389" cy="3195006"/>
            <a:chOff x="1525785" y="2000106"/>
            <a:chExt cx="4048389" cy="3195006"/>
          </a:xfrm>
        </p:grpSpPr>
        <p:cxnSp>
          <p:nvCxnSpPr>
            <p:cNvPr id="445" name="Straight Connector 444">
              <a:extLst>
                <a:ext uri="{FF2B5EF4-FFF2-40B4-BE49-F238E27FC236}">
                  <a16:creationId xmlns:a16="http://schemas.microsoft.com/office/drawing/2014/main" id="{A33A7514-6C24-4B90-DEE4-18C6E8D84973}"/>
                </a:ext>
              </a:extLst>
            </p:cNvPr>
            <p:cNvCxnSpPr>
              <a:cxnSpLocks/>
            </p:cNvCxnSpPr>
            <p:nvPr/>
          </p:nvCxnSpPr>
          <p:spPr bwMode="auto">
            <a:xfrm>
              <a:off x="1525785" y="2015981"/>
              <a:ext cx="110007" cy="0"/>
            </a:xfrm>
            <a:prstGeom prst="line">
              <a:avLst/>
            </a:prstGeom>
            <a:noFill/>
            <a:ln w="12700" cap="flat" cmpd="sng" algn="ctr">
              <a:solidFill>
                <a:schemeClr val="tx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AFB6510F-D635-4C82-8EDE-DB9DCF7556F6}"/>
                </a:ext>
              </a:extLst>
            </p:cNvPr>
            <p:cNvCxnSpPr>
              <a:cxnSpLocks/>
            </p:cNvCxnSpPr>
            <p:nvPr/>
          </p:nvCxnSpPr>
          <p:spPr bwMode="auto">
            <a:xfrm>
              <a:off x="1525785" y="2784612"/>
              <a:ext cx="110007" cy="0"/>
            </a:xfrm>
            <a:prstGeom prst="line">
              <a:avLst/>
            </a:prstGeom>
            <a:noFill/>
            <a:ln w="12700" cap="flat" cmpd="sng" algn="ctr">
              <a:solidFill>
                <a:schemeClr val="tx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BC61048-0FE8-1E49-A63F-D46C4CE3D797}"/>
                </a:ext>
              </a:extLst>
            </p:cNvPr>
            <p:cNvCxnSpPr>
              <a:cxnSpLocks/>
            </p:cNvCxnSpPr>
            <p:nvPr/>
          </p:nvCxnSpPr>
          <p:spPr bwMode="auto">
            <a:xfrm>
              <a:off x="1525785" y="3553244"/>
              <a:ext cx="110007" cy="0"/>
            </a:xfrm>
            <a:prstGeom prst="line">
              <a:avLst/>
            </a:prstGeom>
            <a:noFill/>
            <a:ln w="12700" cap="flat" cmpd="sng" algn="ctr">
              <a:solidFill>
                <a:schemeClr val="tx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AC1F99D-2A7B-3644-7E94-70E0AEF1B9B4}"/>
                </a:ext>
              </a:extLst>
            </p:cNvPr>
            <p:cNvCxnSpPr>
              <a:cxnSpLocks/>
            </p:cNvCxnSpPr>
            <p:nvPr/>
          </p:nvCxnSpPr>
          <p:spPr bwMode="auto">
            <a:xfrm>
              <a:off x="1525785" y="4321875"/>
              <a:ext cx="110007" cy="0"/>
            </a:xfrm>
            <a:prstGeom prst="line">
              <a:avLst/>
            </a:prstGeom>
            <a:noFill/>
            <a:ln w="12700" cap="flat" cmpd="sng" algn="ctr">
              <a:solidFill>
                <a:schemeClr val="tx1"/>
              </a:solidFill>
              <a:prstDash val="solid"/>
              <a:round/>
              <a:headEnd type="none" w="med" len="med"/>
              <a:tailEnd type="none" w="med" len="med"/>
            </a:ln>
            <a:effectLst/>
          </p:spPr>
        </p:cxnSp>
        <p:sp>
          <p:nvSpPr>
            <p:cNvPr id="66" name="Freeform 5">
              <a:extLst>
                <a:ext uri="{FF2B5EF4-FFF2-40B4-BE49-F238E27FC236}">
                  <a16:creationId xmlns:a16="http://schemas.microsoft.com/office/drawing/2014/main" id="{0CE483E9-B4DE-9105-CEEB-5116C3E806D6}"/>
                </a:ext>
              </a:extLst>
            </p:cNvPr>
            <p:cNvSpPr/>
            <p:nvPr/>
          </p:nvSpPr>
          <p:spPr bwMode="auto">
            <a:xfrm>
              <a:off x="1637818" y="2000106"/>
              <a:ext cx="3936356" cy="3093720"/>
            </a:xfrm>
            <a:custGeom>
              <a:avLst/>
              <a:gdLst>
                <a:gd name="connsiteX0" fmla="*/ 0 w 3924300"/>
                <a:gd name="connsiteY0" fmla="*/ 0 h 3093720"/>
                <a:gd name="connsiteX1" fmla="*/ 0 w 3924300"/>
                <a:gd name="connsiteY1" fmla="*/ 3093720 h 3093720"/>
                <a:gd name="connsiteX2" fmla="*/ 3924300 w 3924300"/>
                <a:gd name="connsiteY2" fmla="*/ 3093720 h 3093720"/>
              </a:gdLst>
              <a:ahLst/>
              <a:cxnLst>
                <a:cxn ang="0">
                  <a:pos x="connsiteX0" y="connsiteY0"/>
                </a:cxn>
                <a:cxn ang="0">
                  <a:pos x="connsiteX1" y="connsiteY1"/>
                </a:cxn>
                <a:cxn ang="0">
                  <a:pos x="connsiteX2" y="connsiteY2"/>
                </a:cxn>
              </a:cxnLst>
              <a:rect l="l" t="t" r="r" b="b"/>
              <a:pathLst>
                <a:path w="3924300" h="3093720">
                  <a:moveTo>
                    <a:pt x="0" y="0"/>
                  </a:moveTo>
                  <a:lnTo>
                    <a:pt x="0" y="3093720"/>
                  </a:lnTo>
                  <a:lnTo>
                    <a:pt x="3924300" y="3093720"/>
                  </a:lnTo>
                </a:path>
              </a:pathLst>
            </a:custGeom>
            <a:noFill/>
            <a:ln w="1270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Poppins" panose="00000500000000000000" pitchFamily="2" charset="0"/>
                <a:cs typeface="Poppins" panose="00000500000000000000" pitchFamily="2" charset="0"/>
              </a:endParaRPr>
            </a:p>
          </p:txBody>
        </p:sp>
        <p:cxnSp>
          <p:nvCxnSpPr>
            <p:cNvPr id="89" name="Straight Connector 88">
              <a:extLst>
                <a:ext uri="{FF2B5EF4-FFF2-40B4-BE49-F238E27FC236}">
                  <a16:creationId xmlns:a16="http://schemas.microsoft.com/office/drawing/2014/main" id="{09ED827F-DC21-A03F-482B-531D7D67F879}"/>
                </a:ext>
              </a:extLst>
            </p:cNvPr>
            <p:cNvCxnSpPr>
              <a:cxnSpLocks/>
            </p:cNvCxnSpPr>
            <p:nvPr/>
          </p:nvCxnSpPr>
          <p:spPr bwMode="auto">
            <a:xfrm>
              <a:off x="1525785" y="5090507"/>
              <a:ext cx="110007" cy="0"/>
            </a:xfrm>
            <a:prstGeom prst="line">
              <a:avLst/>
            </a:prstGeom>
            <a:noFill/>
            <a:ln w="12700" cap="flat" cmpd="sng" algn="ctr">
              <a:solidFill>
                <a:schemeClr val="tx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11AE1B9-375A-3492-4E8F-CF424063F061}"/>
                </a:ext>
              </a:extLst>
            </p:cNvPr>
            <p:cNvCxnSpPr>
              <a:cxnSpLocks/>
            </p:cNvCxnSpPr>
            <p:nvPr/>
          </p:nvCxnSpPr>
          <p:spPr bwMode="auto">
            <a:xfrm>
              <a:off x="1635792"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E8A0095-E8E4-092E-CA75-7F0B49AC243C}"/>
                </a:ext>
              </a:extLst>
            </p:cNvPr>
            <p:cNvCxnSpPr>
              <a:cxnSpLocks/>
            </p:cNvCxnSpPr>
            <p:nvPr/>
          </p:nvCxnSpPr>
          <p:spPr bwMode="auto">
            <a:xfrm>
              <a:off x="2007374"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26B00A3-6FE5-DF4B-A122-388D0359EF13}"/>
                </a:ext>
              </a:extLst>
            </p:cNvPr>
            <p:cNvCxnSpPr>
              <a:cxnSpLocks/>
            </p:cNvCxnSpPr>
            <p:nvPr/>
          </p:nvCxnSpPr>
          <p:spPr bwMode="auto">
            <a:xfrm>
              <a:off x="1821583"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E42FFD2-A756-E1DF-098C-DEA9A99BA8E4}"/>
                </a:ext>
              </a:extLst>
            </p:cNvPr>
            <p:cNvCxnSpPr>
              <a:cxnSpLocks/>
            </p:cNvCxnSpPr>
            <p:nvPr/>
          </p:nvCxnSpPr>
          <p:spPr bwMode="auto">
            <a:xfrm>
              <a:off x="2193165"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E47AC9E-2D22-C0D1-8224-B83CE2612A2C}"/>
                </a:ext>
              </a:extLst>
            </p:cNvPr>
            <p:cNvCxnSpPr>
              <a:cxnSpLocks/>
            </p:cNvCxnSpPr>
            <p:nvPr/>
          </p:nvCxnSpPr>
          <p:spPr bwMode="auto">
            <a:xfrm>
              <a:off x="2378956"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091BABB-8B9C-7955-73D2-343C180F9574}"/>
                </a:ext>
              </a:extLst>
            </p:cNvPr>
            <p:cNvCxnSpPr>
              <a:cxnSpLocks/>
            </p:cNvCxnSpPr>
            <p:nvPr/>
          </p:nvCxnSpPr>
          <p:spPr bwMode="auto">
            <a:xfrm>
              <a:off x="2750538"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B3989A0-AF34-1C8E-A859-3D1E533F280B}"/>
                </a:ext>
              </a:extLst>
            </p:cNvPr>
            <p:cNvCxnSpPr>
              <a:cxnSpLocks/>
            </p:cNvCxnSpPr>
            <p:nvPr/>
          </p:nvCxnSpPr>
          <p:spPr bwMode="auto">
            <a:xfrm>
              <a:off x="2564747"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3C7B3A3-A466-DF21-5849-9A20C554070F}"/>
                </a:ext>
              </a:extLst>
            </p:cNvPr>
            <p:cNvCxnSpPr>
              <a:cxnSpLocks/>
            </p:cNvCxnSpPr>
            <p:nvPr/>
          </p:nvCxnSpPr>
          <p:spPr bwMode="auto">
            <a:xfrm>
              <a:off x="2936329"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93BCCA1-9C50-807E-5808-6B70321DB99B}"/>
                </a:ext>
              </a:extLst>
            </p:cNvPr>
            <p:cNvCxnSpPr>
              <a:cxnSpLocks/>
            </p:cNvCxnSpPr>
            <p:nvPr/>
          </p:nvCxnSpPr>
          <p:spPr bwMode="auto">
            <a:xfrm>
              <a:off x="3122120" y="5092818"/>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FD811CEE-FAAD-1D99-4B50-604390693985}"/>
                </a:ext>
              </a:extLst>
            </p:cNvPr>
            <p:cNvCxnSpPr>
              <a:cxnSpLocks/>
            </p:cNvCxnSpPr>
            <p:nvPr/>
          </p:nvCxnSpPr>
          <p:spPr bwMode="auto">
            <a:xfrm>
              <a:off x="3493702" y="5092818"/>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C96E65AF-AFD2-BA1D-328F-508325744B8B}"/>
                </a:ext>
              </a:extLst>
            </p:cNvPr>
            <p:cNvCxnSpPr>
              <a:cxnSpLocks/>
            </p:cNvCxnSpPr>
            <p:nvPr/>
          </p:nvCxnSpPr>
          <p:spPr bwMode="auto">
            <a:xfrm>
              <a:off x="3307911" y="5092818"/>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F0CE26A-99D3-A83E-0541-2779480F18D5}"/>
                </a:ext>
              </a:extLst>
            </p:cNvPr>
            <p:cNvCxnSpPr>
              <a:cxnSpLocks/>
            </p:cNvCxnSpPr>
            <p:nvPr/>
          </p:nvCxnSpPr>
          <p:spPr bwMode="auto">
            <a:xfrm>
              <a:off x="3679493" y="5092818"/>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F1B44B7-09F7-27C4-392E-333B1E61FE9D}"/>
                </a:ext>
              </a:extLst>
            </p:cNvPr>
            <p:cNvCxnSpPr>
              <a:cxnSpLocks/>
            </p:cNvCxnSpPr>
            <p:nvPr/>
          </p:nvCxnSpPr>
          <p:spPr bwMode="auto">
            <a:xfrm>
              <a:off x="3865284" y="5092818"/>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282A6485-81DB-2C4D-92CF-B44AAC3271F3}"/>
                </a:ext>
              </a:extLst>
            </p:cNvPr>
            <p:cNvCxnSpPr>
              <a:cxnSpLocks/>
            </p:cNvCxnSpPr>
            <p:nvPr/>
          </p:nvCxnSpPr>
          <p:spPr bwMode="auto">
            <a:xfrm>
              <a:off x="4236866" y="5111292"/>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22018C9-B571-B911-576D-38052E2AA899}"/>
                </a:ext>
              </a:extLst>
            </p:cNvPr>
            <p:cNvCxnSpPr>
              <a:cxnSpLocks/>
            </p:cNvCxnSpPr>
            <p:nvPr/>
          </p:nvCxnSpPr>
          <p:spPr bwMode="auto">
            <a:xfrm>
              <a:off x="4051075" y="5111292"/>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F0917B5-F3B3-A64D-F609-E5492C1A8FED}"/>
                </a:ext>
              </a:extLst>
            </p:cNvPr>
            <p:cNvCxnSpPr>
              <a:cxnSpLocks/>
            </p:cNvCxnSpPr>
            <p:nvPr/>
          </p:nvCxnSpPr>
          <p:spPr bwMode="auto">
            <a:xfrm>
              <a:off x="4422657" y="5092818"/>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48C760A-65FC-82CF-FAC9-4D05E68D5C39}"/>
                </a:ext>
              </a:extLst>
            </p:cNvPr>
            <p:cNvCxnSpPr>
              <a:cxnSpLocks/>
            </p:cNvCxnSpPr>
            <p:nvPr/>
          </p:nvCxnSpPr>
          <p:spPr bwMode="auto">
            <a:xfrm>
              <a:off x="4608448"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8814DFA-462C-AF6D-0B15-7C26EC862D3F}"/>
                </a:ext>
              </a:extLst>
            </p:cNvPr>
            <p:cNvCxnSpPr>
              <a:cxnSpLocks/>
            </p:cNvCxnSpPr>
            <p:nvPr/>
          </p:nvCxnSpPr>
          <p:spPr bwMode="auto">
            <a:xfrm>
              <a:off x="4980030"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544E78E-2A51-E333-F9AA-6DC2D1503077}"/>
                </a:ext>
              </a:extLst>
            </p:cNvPr>
            <p:cNvCxnSpPr>
              <a:cxnSpLocks/>
            </p:cNvCxnSpPr>
            <p:nvPr/>
          </p:nvCxnSpPr>
          <p:spPr bwMode="auto">
            <a:xfrm>
              <a:off x="4794239"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1A809105-2EB3-177B-2958-96250D40B771}"/>
                </a:ext>
              </a:extLst>
            </p:cNvPr>
            <p:cNvCxnSpPr>
              <a:cxnSpLocks/>
            </p:cNvCxnSpPr>
            <p:nvPr/>
          </p:nvCxnSpPr>
          <p:spPr bwMode="auto">
            <a:xfrm>
              <a:off x="5165821" y="5090854"/>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0E739B4A-1ADC-D199-C746-22E9284410D8}"/>
                </a:ext>
              </a:extLst>
            </p:cNvPr>
            <p:cNvCxnSpPr>
              <a:cxnSpLocks/>
            </p:cNvCxnSpPr>
            <p:nvPr/>
          </p:nvCxnSpPr>
          <p:spPr bwMode="auto">
            <a:xfrm>
              <a:off x="5351612" y="5109328"/>
              <a:ext cx="0" cy="83820"/>
            </a:xfrm>
            <a:prstGeom prst="line">
              <a:avLst/>
            </a:prstGeom>
            <a:noFill/>
            <a:ln w="12700" cap="flat" cmpd="sng" algn="ctr">
              <a:solidFill>
                <a:schemeClr val="tx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7F7EACEF-A282-77B5-ADD9-4A8048251EA1}"/>
                </a:ext>
              </a:extLst>
            </p:cNvPr>
            <p:cNvCxnSpPr>
              <a:cxnSpLocks/>
            </p:cNvCxnSpPr>
            <p:nvPr/>
          </p:nvCxnSpPr>
          <p:spPr bwMode="auto">
            <a:xfrm>
              <a:off x="5537412" y="5109328"/>
              <a:ext cx="0" cy="83820"/>
            </a:xfrm>
            <a:prstGeom prst="line">
              <a:avLst/>
            </a:prstGeom>
            <a:noFill/>
            <a:ln w="12700" cap="flat" cmpd="sng" algn="ctr">
              <a:solidFill>
                <a:schemeClr val="tx1"/>
              </a:solidFill>
              <a:prstDash val="solid"/>
              <a:round/>
              <a:headEnd type="none" w="med" len="med"/>
              <a:tailEnd type="none" w="med" len="med"/>
            </a:ln>
            <a:effectLst/>
          </p:spPr>
        </p:cxnSp>
      </p:grpSp>
      <p:sp>
        <p:nvSpPr>
          <p:cNvPr id="112" name="TextBox 111">
            <a:extLst>
              <a:ext uri="{FF2B5EF4-FFF2-40B4-BE49-F238E27FC236}">
                <a16:creationId xmlns:a16="http://schemas.microsoft.com/office/drawing/2014/main" id="{9155BA49-A306-F7E2-06AE-CF88B30874FB}"/>
              </a:ext>
            </a:extLst>
          </p:cNvPr>
          <p:cNvSpPr txBox="1"/>
          <p:nvPr/>
        </p:nvSpPr>
        <p:spPr bwMode="auto">
          <a:xfrm>
            <a:off x="1487694" y="5144094"/>
            <a:ext cx="280847"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0</a:t>
            </a:r>
          </a:p>
        </p:txBody>
      </p:sp>
      <p:sp>
        <p:nvSpPr>
          <p:cNvPr id="124" name="TextBox 123">
            <a:extLst>
              <a:ext uri="{FF2B5EF4-FFF2-40B4-BE49-F238E27FC236}">
                <a16:creationId xmlns:a16="http://schemas.microsoft.com/office/drawing/2014/main" id="{0C12055E-C129-D1AC-3061-E082EB629ACE}"/>
              </a:ext>
            </a:extLst>
          </p:cNvPr>
          <p:cNvSpPr txBox="1"/>
          <p:nvPr/>
        </p:nvSpPr>
        <p:spPr bwMode="auto">
          <a:xfrm>
            <a:off x="3164966" y="5146259"/>
            <a:ext cx="280847" cy="276999"/>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9</a:t>
            </a:r>
          </a:p>
        </p:txBody>
      </p:sp>
      <p:sp>
        <p:nvSpPr>
          <p:cNvPr id="126" name="TextBox 125">
            <a:extLst>
              <a:ext uri="{FF2B5EF4-FFF2-40B4-BE49-F238E27FC236}">
                <a16:creationId xmlns:a16="http://schemas.microsoft.com/office/drawing/2014/main" id="{0480A075-F73D-A399-9582-664E51389AC2}"/>
              </a:ext>
            </a:extLst>
          </p:cNvPr>
          <p:cNvSpPr txBox="1"/>
          <p:nvPr/>
        </p:nvSpPr>
        <p:spPr bwMode="auto">
          <a:xfrm>
            <a:off x="3553324" y="5157805"/>
            <a:ext cx="28405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11</a:t>
            </a:r>
          </a:p>
        </p:txBody>
      </p:sp>
      <p:sp>
        <p:nvSpPr>
          <p:cNvPr id="133" name="TextBox 132">
            <a:extLst>
              <a:ext uri="{FF2B5EF4-FFF2-40B4-BE49-F238E27FC236}">
                <a16:creationId xmlns:a16="http://schemas.microsoft.com/office/drawing/2014/main" id="{3277BDAA-E22C-534F-F454-3CF69D9F6C5D}"/>
              </a:ext>
            </a:extLst>
          </p:cNvPr>
          <p:cNvSpPr txBox="1"/>
          <p:nvPr/>
        </p:nvSpPr>
        <p:spPr bwMode="auto">
          <a:xfrm>
            <a:off x="4802861" y="514625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18</a:t>
            </a:r>
          </a:p>
        </p:txBody>
      </p:sp>
      <p:sp>
        <p:nvSpPr>
          <p:cNvPr id="137" name="TextBox 136">
            <a:extLst>
              <a:ext uri="{FF2B5EF4-FFF2-40B4-BE49-F238E27FC236}">
                <a16:creationId xmlns:a16="http://schemas.microsoft.com/office/drawing/2014/main" id="{3EDA7317-1DDB-2370-04CF-1749F91E2CF4}"/>
              </a:ext>
            </a:extLst>
          </p:cNvPr>
          <p:cNvSpPr txBox="1"/>
          <p:nvPr/>
        </p:nvSpPr>
        <p:spPr bwMode="auto">
          <a:xfrm>
            <a:off x="1704611" y="5144094"/>
            <a:ext cx="2343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a:t>
            </a:r>
          </a:p>
        </p:txBody>
      </p:sp>
      <p:sp>
        <p:nvSpPr>
          <p:cNvPr id="138" name="TextBox 137">
            <a:extLst>
              <a:ext uri="{FF2B5EF4-FFF2-40B4-BE49-F238E27FC236}">
                <a16:creationId xmlns:a16="http://schemas.microsoft.com/office/drawing/2014/main" id="{B73A03BF-C93C-6AFA-71E9-3DBDC9035C3D}"/>
              </a:ext>
            </a:extLst>
          </p:cNvPr>
          <p:cNvSpPr txBox="1"/>
          <p:nvPr/>
        </p:nvSpPr>
        <p:spPr bwMode="auto">
          <a:xfrm>
            <a:off x="1873154" y="5144094"/>
            <a:ext cx="2728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a:t>
            </a:r>
          </a:p>
        </p:txBody>
      </p:sp>
      <p:sp>
        <p:nvSpPr>
          <p:cNvPr id="139" name="TextBox 138">
            <a:extLst>
              <a:ext uri="{FF2B5EF4-FFF2-40B4-BE49-F238E27FC236}">
                <a16:creationId xmlns:a16="http://schemas.microsoft.com/office/drawing/2014/main" id="{7D07D522-1E82-BB10-D947-819F4E28F1DD}"/>
              </a:ext>
            </a:extLst>
          </p:cNvPr>
          <p:cNvSpPr txBox="1"/>
          <p:nvPr/>
        </p:nvSpPr>
        <p:spPr bwMode="auto">
          <a:xfrm>
            <a:off x="2059254" y="5144094"/>
            <a:ext cx="2760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3</a:t>
            </a:r>
          </a:p>
        </p:txBody>
      </p:sp>
      <p:sp>
        <p:nvSpPr>
          <p:cNvPr id="140" name="TextBox 139">
            <a:extLst>
              <a:ext uri="{FF2B5EF4-FFF2-40B4-BE49-F238E27FC236}">
                <a16:creationId xmlns:a16="http://schemas.microsoft.com/office/drawing/2014/main" id="{2C9CA52F-2169-47A5-D288-47F6E89A467D}"/>
              </a:ext>
            </a:extLst>
          </p:cNvPr>
          <p:cNvSpPr txBox="1"/>
          <p:nvPr/>
        </p:nvSpPr>
        <p:spPr bwMode="auto">
          <a:xfrm>
            <a:off x="2239082" y="5144094"/>
            <a:ext cx="280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4</a:t>
            </a:r>
          </a:p>
        </p:txBody>
      </p:sp>
      <p:sp>
        <p:nvSpPr>
          <p:cNvPr id="141" name="TextBox 140">
            <a:extLst>
              <a:ext uri="{FF2B5EF4-FFF2-40B4-BE49-F238E27FC236}">
                <a16:creationId xmlns:a16="http://schemas.microsoft.com/office/drawing/2014/main" id="{00D3F0B3-70AD-18A5-506F-BD874EF1F19F}"/>
              </a:ext>
            </a:extLst>
          </p:cNvPr>
          <p:cNvSpPr txBox="1"/>
          <p:nvPr/>
        </p:nvSpPr>
        <p:spPr bwMode="auto">
          <a:xfrm>
            <a:off x="2426406" y="5144094"/>
            <a:ext cx="2808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5</a:t>
            </a:r>
          </a:p>
        </p:txBody>
      </p:sp>
      <p:sp>
        <p:nvSpPr>
          <p:cNvPr id="142" name="TextBox 141">
            <a:extLst>
              <a:ext uri="{FF2B5EF4-FFF2-40B4-BE49-F238E27FC236}">
                <a16:creationId xmlns:a16="http://schemas.microsoft.com/office/drawing/2014/main" id="{F8B815E1-F5DA-921A-F0C3-D4D12268EE69}"/>
              </a:ext>
            </a:extLst>
          </p:cNvPr>
          <p:cNvSpPr txBox="1"/>
          <p:nvPr/>
        </p:nvSpPr>
        <p:spPr bwMode="auto">
          <a:xfrm>
            <a:off x="2613383" y="5144094"/>
            <a:ext cx="282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6</a:t>
            </a:r>
          </a:p>
        </p:txBody>
      </p:sp>
      <p:sp>
        <p:nvSpPr>
          <p:cNvPr id="143" name="TextBox 142">
            <a:extLst>
              <a:ext uri="{FF2B5EF4-FFF2-40B4-BE49-F238E27FC236}">
                <a16:creationId xmlns:a16="http://schemas.microsoft.com/office/drawing/2014/main" id="{E34109D8-75B0-889E-8512-5C2B5E99B83B}"/>
              </a:ext>
            </a:extLst>
          </p:cNvPr>
          <p:cNvSpPr txBox="1"/>
          <p:nvPr/>
        </p:nvSpPr>
        <p:spPr bwMode="auto">
          <a:xfrm>
            <a:off x="2801950" y="5144094"/>
            <a:ext cx="2680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7</a:t>
            </a:r>
          </a:p>
        </p:txBody>
      </p:sp>
      <p:sp>
        <p:nvSpPr>
          <p:cNvPr id="146" name="TextBox 145">
            <a:extLst>
              <a:ext uri="{FF2B5EF4-FFF2-40B4-BE49-F238E27FC236}">
                <a16:creationId xmlns:a16="http://schemas.microsoft.com/office/drawing/2014/main" id="{4F714109-BE69-3D15-6563-AEAC87B7ABBB}"/>
              </a:ext>
            </a:extLst>
          </p:cNvPr>
          <p:cNvSpPr txBox="1"/>
          <p:nvPr/>
        </p:nvSpPr>
        <p:spPr bwMode="auto">
          <a:xfrm>
            <a:off x="3707060" y="5144094"/>
            <a:ext cx="322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12</a:t>
            </a:r>
          </a:p>
        </p:txBody>
      </p:sp>
      <p:sp>
        <p:nvSpPr>
          <p:cNvPr id="147" name="TextBox 146">
            <a:extLst>
              <a:ext uri="{FF2B5EF4-FFF2-40B4-BE49-F238E27FC236}">
                <a16:creationId xmlns:a16="http://schemas.microsoft.com/office/drawing/2014/main" id="{C477D33A-E64E-15D2-9B2D-E20F2BCFA7F4}"/>
              </a:ext>
            </a:extLst>
          </p:cNvPr>
          <p:cNvSpPr txBox="1"/>
          <p:nvPr/>
        </p:nvSpPr>
        <p:spPr bwMode="auto">
          <a:xfrm>
            <a:off x="3888145" y="5144094"/>
            <a:ext cx="3257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13</a:t>
            </a:r>
          </a:p>
        </p:txBody>
      </p:sp>
      <p:sp>
        <p:nvSpPr>
          <p:cNvPr id="148" name="TextBox 147">
            <a:extLst>
              <a:ext uri="{FF2B5EF4-FFF2-40B4-BE49-F238E27FC236}">
                <a16:creationId xmlns:a16="http://schemas.microsoft.com/office/drawing/2014/main" id="{885A3668-BA28-5618-BE65-7B047A482631}"/>
              </a:ext>
            </a:extLst>
          </p:cNvPr>
          <p:cNvSpPr txBox="1"/>
          <p:nvPr/>
        </p:nvSpPr>
        <p:spPr bwMode="auto">
          <a:xfrm>
            <a:off x="4067833"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14</a:t>
            </a:r>
          </a:p>
        </p:txBody>
      </p:sp>
      <p:sp>
        <p:nvSpPr>
          <p:cNvPr id="149" name="TextBox 148">
            <a:extLst>
              <a:ext uri="{FF2B5EF4-FFF2-40B4-BE49-F238E27FC236}">
                <a16:creationId xmlns:a16="http://schemas.microsoft.com/office/drawing/2014/main" id="{B9313F6B-5EBA-ACEB-753D-084AB8820C1A}"/>
              </a:ext>
            </a:extLst>
          </p:cNvPr>
          <p:cNvSpPr txBox="1"/>
          <p:nvPr/>
        </p:nvSpPr>
        <p:spPr bwMode="auto">
          <a:xfrm>
            <a:off x="4254300"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15</a:t>
            </a:r>
          </a:p>
        </p:txBody>
      </p:sp>
      <p:sp>
        <p:nvSpPr>
          <p:cNvPr id="150" name="TextBox 149">
            <a:extLst>
              <a:ext uri="{FF2B5EF4-FFF2-40B4-BE49-F238E27FC236}">
                <a16:creationId xmlns:a16="http://schemas.microsoft.com/office/drawing/2014/main" id="{9EE23571-9880-6D6F-610D-46285FE6D209}"/>
              </a:ext>
            </a:extLst>
          </p:cNvPr>
          <p:cNvSpPr txBox="1"/>
          <p:nvPr/>
        </p:nvSpPr>
        <p:spPr bwMode="auto">
          <a:xfrm>
            <a:off x="4442613"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16</a:t>
            </a:r>
          </a:p>
        </p:txBody>
      </p:sp>
      <p:sp>
        <p:nvSpPr>
          <p:cNvPr id="197" name="TextBox 196">
            <a:extLst>
              <a:ext uri="{FF2B5EF4-FFF2-40B4-BE49-F238E27FC236}">
                <a16:creationId xmlns:a16="http://schemas.microsoft.com/office/drawing/2014/main" id="{C04FB06A-CCDE-A4B7-6A8E-F5F847D25F82}"/>
              </a:ext>
            </a:extLst>
          </p:cNvPr>
          <p:cNvSpPr txBox="1"/>
          <p:nvPr/>
        </p:nvSpPr>
        <p:spPr bwMode="auto">
          <a:xfrm>
            <a:off x="4642338" y="5144094"/>
            <a:ext cx="3177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17</a:t>
            </a:r>
          </a:p>
        </p:txBody>
      </p:sp>
      <p:sp>
        <p:nvSpPr>
          <p:cNvPr id="199" name="TextBox 198">
            <a:extLst>
              <a:ext uri="{FF2B5EF4-FFF2-40B4-BE49-F238E27FC236}">
                <a16:creationId xmlns:a16="http://schemas.microsoft.com/office/drawing/2014/main" id="{ED689316-8BC9-4C91-53E3-E3889A5F6DE3}"/>
              </a:ext>
            </a:extLst>
          </p:cNvPr>
          <p:cNvSpPr txBox="1"/>
          <p:nvPr/>
        </p:nvSpPr>
        <p:spPr bwMode="auto">
          <a:xfrm>
            <a:off x="5168952" y="5144094"/>
            <a:ext cx="3690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20</a:t>
            </a:r>
          </a:p>
        </p:txBody>
      </p:sp>
      <p:sp>
        <p:nvSpPr>
          <p:cNvPr id="200" name="TextBox 199">
            <a:extLst>
              <a:ext uri="{FF2B5EF4-FFF2-40B4-BE49-F238E27FC236}">
                <a16:creationId xmlns:a16="http://schemas.microsoft.com/office/drawing/2014/main" id="{D5C9B2AB-C82C-FCD0-0526-85295633E92C}"/>
              </a:ext>
            </a:extLst>
          </p:cNvPr>
          <p:cNvSpPr txBox="1"/>
          <p:nvPr/>
        </p:nvSpPr>
        <p:spPr bwMode="auto">
          <a:xfrm>
            <a:off x="5378663" y="5144094"/>
            <a:ext cx="322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21</a:t>
            </a:r>
          </a:p>
        </p:txBody>
      </p:sp>
      <p:sp>
        <p:nvSpPr>
          <p:cNvPr id="203" name="TextBox 202">
            <a:extLst>
              <a:ext uri="{FF2B5EF4-FFF2-40B4-BE49-F238E27FC236}">
                <a16:creationId xmlns:a16="http://schemas.microsoft.com/office/drawing/2014/main" id="{8162F225-B4BF-3F1D-8D19-685098734FBF}"/>
              </a:ext>
            </a:extLst>
          </p:cNvPr>
          <p:cNvSpPr txBox="1"/>
          <p:nvPr/>
        </p:nvSpPr>
        <p:spPr bwMode="auto">
          <a:xfrm>
            <a:off x="2980999" y="5144094"/>
            <a:ext cx="2824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8</a:t>
            </a:r>
          </a:p>
        </p:txBody>
      </p:sp>
      <p:sp>
        <p:nvSpPr>
          <p:cNvPr id="225" name="TextBox 224">
            <a:extLst>
              <a:ext uri="{FF2B5EF4-FFF2-40B4-BE49-F238E27FC236}">
                <a16:creationId xmlns:a16="http://schemas.microsoft.com/office/drawing/2014/main" id="{DDB275A6-6E1B-BBB2-B93A-FCE92B6A37F6}"/>
              </a:ext>
            </a:extLst>
          </p:cNvPr>
          <p:cNvSpPr txBox="1"/>
          <p:nvPr/>
        </p:nvSpPr>
        <p:spPr bwMode="auto">
          <a:xfrm rot="10800000" flipV="1">
            <a:off x="3296807" y="5153075"/>
            <a:ext cx="420459" cy="276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10</a:t>
            </a:r>
          </a:p>
        </p:txBody>
      </p:sp>
      <p:sp>
        <p:nvSpPr>
          <p:cNvPr id="254" name="TextBox 253">
            <a:extLst>
              <a:ext uri="{FF2B5EF4-FFF2-40B4-BE49-F238E27FC236}">
                <a16:creationId xmlns:a16="http://schemas.microsoft.com/office/drawing/2014/main" id="{E28D5AA3-D388-EEAE-DB6F-47EB1F4F0B10}"/>
              </a:ext>
            </a:extLst>
          </p:cNvPr>
          <p:cNvSpPr txBox="1"/>
          <p:nvPr/>
        </p:nvSpPr>
        <p:spPr bwMode="auto">
          <a:xfrm>
            <a:off x="4994875" y="514409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rPr>
              <a:t>19</a:t>
            </a:r>
          </a:p>
        </p:txBody>
      </p:sp>
    </p:spTree>
    <p:extLst>
      <p:ext uri="{BB962C8B-B14F-4D97-AF65-F5344CB8AC3E}">
        <p14:creationId xmlns:p14="http://schemas.microsoft.com/office/powerpoint/2010/main" val="1653215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70A9B-8AE6-27A6-3AFB-15779FEC41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FD5E6E-873B-7B00-5AAC-3128F841E0B1}"/>
              </a:ext>
            </a:extLst>
          </p:cNvPr>
          <p:cNvSpPr>
            <a:spLocks noGrp="1"/>
          </p:cNvSpPr>
          <p:nvPr>
            <p:ph type="title"/>
          </p:nvPr>
        </p:nvSpPr>
        <p:spPr/>
        <p:txBody>
          <a:bodyPr/>
          <a:lstStyle/>
          <a:p>
            <a:r>
              <a:rPr lang="en-US" dirty="0"/>
              <a:t>IMscin001 Part 2: SC vs IV Atezolizumab in Previously Treated LA or Metastatic NSCLC</a:t>
            </a:r>
          </a:p>
        </p:txBody>
      </p:sp>
      <p:sp>
        <p:nvSpPr>
          <p:cNvPr id="3" name="Content Placeholder 2">
            <a:extLst>
              <a:ext uri="{FF2B5EF4-FFF2-40B4-BE49-F238E27FC236}">
                <a16:creationId xmlns:a16="http://schemas.microsoft.com/office/drawing/2014/main" id="{69EB966B-427E-C82A-CD25-34E230745A42}"/>
              </a:ext>
            </a:extLst>
          </p:cNvPr>
          <p:cNvSpPr>
            <a:spLocks noGrp="1"/>
          </p:cNvSpPr>
          <p:nvPr>
            <p:ph idx="1"/>
          </p:nvPr>
        </p:nvSpPr>
        <p:spPr>
          <a:xfrm>
            <a:off x="231078" y="1401766"/>
            <a:ext cx="11740260" cy="4754880"/>
          </a:xfrm>
        </p:spPr>
        <p:txBody>
          <a:bodyPr/>
          <a:lstStyle/>
          <a:p>
            <a:r>
              <a:rPr lang="en-US" sz="2000" dirty="0"/>
              <a:t>Multicenter, open-label, randomized phase III noninferiority study</a:t>
            </a:r>
          </a:p>
          <a:p>
            <a:endParaRPr lang="en-US" sz="800" dirty="0"/>
          </a:p>
          <a:p>
            <a:endParaRPr lang="en-US" sz="2000" dirty="0"/>
          </a:p>
          <a:p>
            <a:endParaRPr lang="en-US" sz="2000" dirty="0"/>
          </a:p>
          <a:p>
            <a:endParaRPr lang="en-US" sz="2000" dirty="0"/>
          </a:p>
          <a:p>
            <a:endParaRPr lang="en-US" sz="2000" dirty="0"/>
          </a:p>
          <a:p>
            <a:endParaRPr lang="en-US" sz="2000" dirty="0"/>
          </a:p>
          <a:p>
            <a:endParaRPr lang="en-US" sz="2000" dirty="0"/>
          </a:p>
          <a:p>
            <a:r>
              <a:rPr lang="en-US" sz="2000" b="1" dirty="0"/>
              <a:t>Coprimary endpoints (Part 2): </a:t>
            </a:r>
            <a:r>
              <a:rPr lang="en-US" sz="2000" dirty="0"/>
              <a:t>C</a:t>
            </a:r>
            <a:r>
              <a:rPr lang="en-US" sz="2000" baseline="-25000" dirty="0"/>
              <a:t>trough</a:t>
            </a:r>
            <a:r>
              <a:rPr lang="en-US" sz="2000" dirty="0"/>
              <a:t> of atezolizumab at cycle 1, model-predicted AUC from Days 0-21</a:t>
            </a:r>
          </a:p>
          <a:p>
            <a:r>
              <a:rPr lang="en-US" sz="2000" b="1" dirty="0"/>
              <a:t>Key secondary endpoints: </a:t>
            </a:r>
            <a:r>
              <a:rPr lang="en-US" sz="2000" dirty="0"/>
              <a:t>steady state exposure, ORR, PFS, OS, safety, immunogenicity</a:t>
            </a:r>
          </a:p>
        </p:txBody>
      </p:sp>
      <p:sp>
        <p:nvSpPr>
          <p:cNvPr id="4" name="Content Placeholder 3">
            <a:extLst>
              <a:ext uri="{FF2B5EF4-FFF2-40B4-BE49-F238E27FC236}">
                <a16:creationId xmlns:a16="http://schemas.microsoft.com/office/drawing/2014/main" id="{CC822656-3366-58AF-6278-66A865EAA776}"/>
              </a:ext>
            </a:extLst>
          </p:cNvPr>
          <p:cNvSpPr>
            <a:spLocks noGrp="1"/>
          </p:cNvSpPr>
          <p:nvPr>
            <p:ph sz="quarter" idx="10"/>
          </p:nvPr>
        </p:nvSpPr>
        <p:spPr/>
        <p:txBody>
          <a:bodyPr/>
          <a:lstStyle/>
          <a:p>
            <a:pPr algn="ctr"/>
            <a:r>
              <a:rPr lang="en-US" altLang="en-US" kern="0" spc="-10" dirty="0">
                <a:solidFill>
                  <a:srgbClr val="000000"/>
                </a:solidFill>
                <a:latin typeface="Poppins" panose="00000500000000000000" pitchFamily="2" charset="0"/>
                <a:cs typeface="Poppins" panose="00000500000000000000" pitchFamily="2" charset="0"/>
              </a:rPr>
              <a:t>NCT03735121. Burotto. Ann Oncol. 2023;34:693. Burotto. J Thorac Oncol. 2024;19:1460.</a:t>
            </a:r>
          </a:p>
        </p:txBody>
      </p:sp>
      <p:sp>
        <p:nvSpPr>
          <p:cNvPr id="33" name="Text Box 23">
            <a:extLst>
              <a:ext uri="{FF2B5EF4-FFF2-40B4-BE49-F238E27FC236}">
                <a16:creationId xmlns:a16="http://schemas.microsoft.com/office/drawing/2014/main" id="{8569E918-7B99-8CB4-6041-2F6D31739E08}"/>
              </a:ext>
            </a:extLst>
          </p:cNvPr>
          <p:cNvSpPr txBox="1">
            <a:spLocks noChangeArrowheads="1"/>
          </p:cNvSpPr>
          <p:nvPr/>
        </p:nvSpPr>
        <p:spPr bwMode="auto">
          <a:xfrm>
            <a:off x="93173" y="2063223"/>
            <a:ext cx="39223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Adults with locally advanced or metastatic NSCLC; no previous cancer immunotherapy; previously failed platinum-based chemotherapy </a:t>
            </a:r>
            <a:r>
              <a:rPr kumimoji="0" 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≤6 mo from enrollment; ECOG PS 0/1; measurable disease (RECIST v1.1)</a:t>
            </a:r>
            <a:endParaRPr kumimoji="0" lang="en-GB" alt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 = 371)</a:t>
            </a:r>
            <a:endParaRPr kumimoji="0" lang="en-US" alt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35" name="Line 33">
            <a:extLst>
              <a:ext uri="{FF2B5EF4-FFF2-40B4-BE49-F238E27FC236}">
                <a16:creationId xmlns:a16="http://schemas.microsoft.com/office/drawing/2014/main" id="{C0CA749B-DA13-7D18-5A76-B7DDB6136CDF}"/>
              </a:ext>
            </a:extLst>
          </p:cNvPr>
          <p:cNvSpPr>
            <a:spLocks noChangeShapeType="1"/>
          </p:cNvSpPr>
          <p:nvPr/>
        </p:nvSpPr>
        <p:spPr bwMode="auto">
          <a:xfrm flipV="1">
            <a:off x="3825812" y="2419735"/>
            <a:ext cx="565617" cy="506616"/>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36" name="Rectangle 24">
            <a:extLst>
              <a:ext uri="{FF2B5EF4-FFF2-40B4-BE49-F238E27FC236}">
                <a16:creationId xmlns:a16="http://schemas.microsoft.com/office/drawing/2014/main" id="{C4EA31B6-1CB7-F444-A5B9-FAF6D764759F}"/>
              </a:ext>
            </a:extLst>
          </p:cNvPr>
          <p:cNvSpPr>
            <a:spLocks noChangeArrowheads="1"/>
          </p:cNvSpPr>
          <p:nvPr/>
        </p:nvSpPr>
        <p:spPr bwMode="auto">
          <a:xfrm>
            <a:off x="4459766" y="1927753"/>
            <a:ext cx="2765620" cy="966582"/>
          </a:xfrm>
          <a:prstGeom prst="rect">
            <a:avLst/>
          </a:prstGeom>
          <a:solidFill>
            <a:srgbClr val="E1471D"/>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1875 mg + </a:t>
            </a:r>
            <a:r>
              <a:rPr kumimoji="0" lang="en-US" sz="160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rHuPH20</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SC*</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247)</a:t>
            </a:r>
          </a:p>
        </p:txBody>
      </p:sp>
      <p:sp>
        <p:nvSpPr>
          <p:cNvPr id="37" name="Rectangle 24">
            <a:extLst>
              <a:ext uri="{FF2B5EF4-FFF2-40B4-BE49-F238E27FC236}">
                <a16:creationId xmlns:a16="http://schemas.microsoft.com/office/drawing/2014/main" id="{BF18C5F0-D9B4-6A6B-D4B4-98FB665282EC}"/>
              </a:ext>
            </a:extLst>
          </p:cNvPr>
          <p:cNvSpPr>
            <a:spLocks noChangeArrowheads="1"/>
          </p:cNvSpPr>
          <p:nvPr/>
        </p:nvSpPr>
        <p:spPr bwMode="auto">
          <a:xfrm>
            <a:off x="4459766" y="3217385"/>
            <a:ext cx="2765620" cy="864960"/>
          </a:xfrm>
          <a:prstGeom prst="rect">
            <a:avLst/>
          </a:prstGeom>
          <a:solidFill>
            <a:schemeClr val="accent6"/>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Atezolizumab</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1200 mg IV Q3W</a:t>
            </a:r>
            <a:r>
              <a:rPr kumimoji="0" lang="en-US" sz="1600" b="0" i="0" u="none" strike="noStrike" kern="0" cap="none" spc="0" normalizeH="0" baseline="30000" noProof="0" dirty="0">
                <a:ln>
                  <a:noFill/>
                </a:ln>
                <a:solidFill>
                  <a:srgbClr val="F9F3D9"/>
                </a:solidFill>
                <a:effectLst/>
                <a:uLnTx/>
                <a:uFillTx/>
                <a:latin typeface="Poppins" panose="00000500000000000000" pitchFamily="2" charset="0"/>
                <a:ea typeface="+mn-ea"/>
                <a:cs typeface="Poppins" panose="00000500000000000000" pitchFamily="2"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124)</a:t>
            </a:r>
          </a:p>
        </p:txBody>
      </p:sp>
      <p:sp>
        <p:nvSpPr>
          <p:cNvPr id="38" name="Line 33">
            <a:extLst>
              <a:ext uri="{FF2B5EF4-FFF2-40B4-BE49-F238E27FC236}">
                <a16:creationId xmlns:a16="http://schemas.microsoft.com/office/drawing/2014/main" id="{CE90C230-41B8-4395-DBAD-2608AE2DCD28}"/>
              </a:ext>
            </a:extLst>
          </p:cNvPr>
          <p:cNvSpPr>
            <a:spLocks noChangeShapeType="1"/>
          </p:cNvSpPr>
          <p:nvPr/>
        </p:nvSpPr>
        <p:spPr bwMode="auto">
          <a:xfrm>
            <a:off x="3825812" y="3083760"/>
            <a:ext cx="565617" cy="59156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39" name="Content Placeholder 4">
            <a:extLst>
              <a:ext uri="{FF2B5EF4-FFF2-40B4-BE49-F238E27FC236}">
                <a16:creationId xmlns:a16="http://schemas.microsoft.com/office/drawing/2014/main" id="{15FDF0BC-638E-67CF-B5CA-EBD089F409F3}"/>
              </a:ext>
            </a:extLst>
          </p:cNvPr>
          <p:cNvSpPr txBox="1">
            <a:spLocks/>
          </p:cNvSpPr>
          <p:nvPr/>
        </p:nvSpPr>
        <p:spPr bwMode="auto">
          <a:xfrm>
            <a:off x="4391429" y="4148760"/>
            <a:ext cx="2945199" cy="445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1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*Administered as a ready-to-use &lt;10-min injection in anterior thigh.</a:t>
            </a:r>
            <a:r>
              <a:rPr kumimoji="0" lang="en-US" altLang="en-US" sz="1100" b="0" i="0" u="none" strike="noStrike" kern="0" cap="none" spc="0" normalizeH="0" baseline="30000" noProof="0" dirty="0">
                <a:ln>
                  <a:noFill/>
                </a:ln>
                <a:solidFill>
                  <a:srgbClr val="000000"/>
                </a:solidFill>
                <a:effectLst/>
                <a:uLnTx/>
                <a:uFillTx/>
                <a:latin typeface="Poppins" panose="00000500000000000000" pitchFamily="2" charset="0"/>
                <a:ea typeface="+mn-ea"/>
                <a:cs typeface="Poppins" panose="00000500000000000000" pitchFamily="2" charset="0"/>
              </a:rPr>
              <a:t> †</a:t>
            </a:r>
            <a:r>
              <a:rPr kumimoji="0" lang="en-US" altLang="en-US" sz="11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Treatment crossover was not allowed.</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1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40" name="Text Box 23">
            <a:extLst>
              <a:ext uri="{FF2B5EF4-FFF2-40B4-BE49-F238E27FC236}">
                <a16:creationId xmlns:a16="http://schemas.microsoft.com/office/drawing/2014/main" id="{3F3FD829-8FCB-ACB1-59CC-4E148E83C80B}"/>
              </a:ext>
            </a:extLst>
          </p:cNvPr>
          <p:cNvSpPr txBox="1">
            <a:spLocks noChangeArrowheads="1"/>
          </p:cNvSpPr>
          <p:nvPr/>
        </p:nvSpPr>
        <p:spPr bwMode="auto">
          <a:xfrm>
            <a:off x="7693591" y="2641408"/>
            <a:ext cx="314302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Until PD (per RECIST v1.1), loss of clinical benefit, or unacceptable toxicity</a:t>
            </a:r>
          </a:p>
        </p:txBody>
      </p:sp>
      <p:sp>
        <p:nvSpPr>
          <p:cNvPr id="41" name="Text Box 23">
            <a:extLst>
              <a:ext uri="{FF2B5EF4-FFF2-40B4-BE49-F238E27FC236}">
                <a16:creationId xmlns:a16="http://schemas.microsoft.com/office/drawing/2014/main" id="{6F117B67-77B3-085A-299F-9A1914CB8F46}"/>
              </a:ext>
            </a:extLst>
          </p:cNvPr>
          <p:cNvSpPr txBox="1">
            <a:spLocks noChangeArrowheads="1"/>
          </p:cNvSpPr>
          <p:nvPr/>
        </p:nvSpPr>
        <p:spPr bwMode="auto">
          <a:xfrm>
            <a:off x="7610287" y="3649865"/>
            <a:ext cx="3614298" cy="1384995"/>
          </a:xfrm>
          <a:prstGeom prst="rect">
            <a:avLst/>
          </a:prstGeom>
          <a:solidFill>
            <a:schemeClr val="bg2"/>
          </a:solidFill>
          <a:ln>
            <a:noFill/>
          </a:ln>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1-sided hypothesis testing noninferiority analyses were by the Hochberg procedure. Lower bound of 90% CI for geometric mean ratio was compared with a predefined noninferiority margin of 0.8 as the </a:t>
            </a:r>
            <a:br>
              <a:rPr kumimoji="0" lang="en-US" altLang="en-US" sz="12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altLang="en-US" sz="12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lower bound bioequivalence range recommended by FDA and EMA guidelines.</a:t>
            </a:r>
          </a:p>
        </p:txBody>
      </p:sp>
      <p:cxnSp>
        <p:nvCxnSpPr>
          <p:cNvPr id="42" name="Straight Arrow Connector 41">
            <a:extLst>
              <a:ext uri="{FF2B5EF4-FFF2-40B4-BE49-F238E27FC236}">
                <a16:creationId xmlns:a16="http://schemas.microsoft.com/office/drawing/2014/main" id="{6A2C0455-1615-2B4B-51BD-6F3135CE8170}"/>
              </a:ext>
            </a:extLst>
          </p:cNvPr>
          <p:cNvCxnSpPr/>
          <p:nvPr/>
        </p:nvCxnSpPr>
        <p:spPr bwMode="auto">
          <a:xfrm>
            <a:off x="7336628" y="3083760"/>
            <a:ext cx="449912" cy="0"/>
          </a:xfrm>
          <a:prstGeom prst="straightConnector1">
            <a:avLst/>
          </a:prstGeom>
          <a:noFill/>
          <a:ln w="28575" cap="flat" cmpd="sng" algn="ctr">
            <a:solidFill>
              <a:srgbClr val="000000"/>
            </a:solidFill>
            <a:prstDash val="solid"/>
            <a:round/>
            <a:headEnd type="none" w="med" len="med"/>
            <a:tailEnd type="triangle"/>
          </a:ln>
          <a:effectLst/>
        </p:spPr>
      </p:cxnSp>
    </p:spTree>
    <p:extLst>
      <p:ext uri="{BB962C8B-B14F-4D97-AF65-F5344CB8AC3E}">
        <p14:creationId xmlns:p14="http://schemas.microsoft.com/office/powerpoint/2010/main" val="2743457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1DB46-166A-615F-1E66-D5AFB4CF6456}"/>
            </a:ext>
          </a:extLst>
        </p:cNvPr>
        <p:cNvGrpSpPr/>
        <p:nvPr/>
      </p:nvGrpSpPr>
      <p:grpSpPr>
        <a:xfrm>
          <a:off x="0" y="0"/>
          <a:ext cx="0" cy="0"/>
          <a:chOff x="0" y="0"/>
          <a:chExt cx="0" cy="0"/>
        </a:xfrm>
      </p:grpSpPr>
      <p:sp>
        <p:nvSpPr>
          <p:cNvPr id="83" name="Content Placeholder 11">
            <a:extLst>
              <a:ext uri="{FF2B5EF4-FFF2-40B4-BE49-F238E27FC236}">
                <a16:creationId xmlns:a16="http://schemas.microsoft.com/office/drawing/2014/main" id="{B321D86D-9281-AF46-9D54-AA45C3495A23}"/>
              </a:ext>
            </a:extLst>
          </p:cNvPr>
          <p:cNvSpPr txBox="1">
            <a:spLocks/>
          </p:cNvSpPr>
          <p:nvPr/>
        </p:nvSpPr>
        <p:spPr bwMode="auto">
          <a:xfrm>
            <a:off x="6296434" y="1271951"/>
            <a:ext cx="5664485"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None/>
              <a:tabLst/>
              <a:defRPr/>
            </a:pPr>
            <a:r>
              <a:rPr kumimoji="0" lang="en-US" sz="180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Model-predicted AUC from Days 0-21:</a:t>
            </a:r>
          </a:p>
          <a:p>
            <a:pPr marL="342900" marR="0" lvl="0" indent="-342900" algn="l" defTabSz="914400" rtl="0" eaLnBrk="1" fontAlgn="base" latinLnBrk="0" hangingPunct="1">
              <a:lnSpc>
                <a:spcPct val="90000"/>
              </a:lnSpc>
              <a:spcBef>
                <a:spcPts val="6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SC atezolizumab: 2907 </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g/mL</a:t>
            </a:r>
          </a:p>
          <a:p>
            <a:pPr marL="342900" marR="0" lvl="0" indent="-342900" algn="l" defTabSz="914400" rtl="0" eaLnBrk="1" fontAlgn="base" latinLnBrk="0" hangingPunct="1">
              <a:lnSpc>
                <a:spcPct val="90000"/>
              </a:lnSpc>
              <a:spcBef>
                <a:spcPts val="6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IV atezolizumab: 3328 </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g/mL</a:t>
            </a:r>
          </a:p>
          <a:p>
            <a:pPr marL="742950" marR="0" lvl="1" indent="-285750" algn="l" defTabSz="914400" rtl="0" eaLnBrk="1" fontAlgn="base" latinLnBrk="0" hangingPunct="1">
              <a:lnSpc>
                <a:spcPct val="90000"/>
              </a:lnSpc>
              <a:spcBef>
                <a:spcPts val="600"/>
              </a:spcBef>
              <a:spcAft>
                <a:spcPts val="7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GMR SC vs IV: 0.87</a:t>
            </a:r>
          </a:p>
          <a:p>
            <a:pPr marL="0" marR="0" lvl="0" indent="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Other efficacy data:</a:t>
            </a:r>
          </a:p>
          <a:p>
            <a:pPr marL="342900" marR="0" lvl="0" indent="-342900" algn="l" defTabSz="914400" rtl="0" eaLnBrk="1" fontAlgn="base" latinLnBrk="0" hangingPunct="1">
              <a:lnSpc>
                <a:spcPct val="90000"/>
              </a:lnSpc>
              <a:spcBef>
                <a:spcPts val="6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Median PFS SC vs IV: 2.8 vs 2.9 mo </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(HR: 1.05; 95% CI: 0.83-1.33)</a:t>
            </a:r>
          </a:p>
          <a:p>
            <a:pPr marL="342900" marR="0" lvl="0" indent="-342900" algn="l" defTabSz="914400" rtl="0" eaLnBrk="1" fontAlgn="base" latinLnBrk="0" hangingPunct="1">
              <a:lnSpc>
                <a:spcPct val="90000"/>
              </a:lnSpc>
              <a:spcBef>
                <a:spcPts val="6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Median OS SC vs IV: 10.9 vs 10.1 mo </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(HR: 1.0; 95% CI: 0.78-1.27) </a:t>
            </a:r>
          </a:p>
          <a:p>
            <a:pPr marL="342900" marR="0" lvl="0" indent="-342900" algn="l" defTabSz="914400" rtl="0" eaLnBrk="1" fontAlgn="base" latinLnBrk="0" hangingPunct="1">
              <a:lnSpc>
                <a:spcPct val="90000"/>
              </a:lnSpc>
              <a:spcBef>
                <a:spcPts val="6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ORR SC vs IV: 11.0% vs 10.5%</a:t>
            </a:r>
          </a:p>
          <a:p>
            <a:pPr marL="342900" marR="0" lvl="0" indent="-342900" algn="l" defTabSz="914400" rtl="0" eaLnBrk="1" fontAlgn="base" latinLnBrk="0" hangingPunct="1">
              <a:lnSpc>
                <a:spcPct val="90000"/>
              </a:lnSpc>
              <a:spcBef>
                <a:spcPts val="6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Antiatezolizumab antibody development for SC vs IV: 20.6% vs 14.3%</a:t>
            </a:r>
          </a:p>
          <a:p>
            <a:pPr marL="342900" marR="0" lvl="0" indent="-342900" algn="l" defTabSz="914400" rtl="0" eaLnBrk="1" fontAlgn="base" latinLnBrk="0" hangingPunct="1">
              <a:lnSpc>
                <a:spcPct val="90000"/>
              </a:lnSpc>
              <a:spcBef>
                <a:spcPts val="6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Median administration time SC vs IV: 7.1 (95% CI: 6.6-7.4) vs 40.0 min (95% CI: 37.5-45.0)</a:t>
            </a:r>
            <a:endParaRPr kumimoji="0" lang="en-US" sz="18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342900" marR="0" lvl="0" indent="-342900" algn="l" defTabSz="914400" rtl="0" eaLnBrk="1" fontAlgn="base" latinLnBrk="0" hangingPunct="1">
              <a:lnSpc>
                <a:spcPct val="90000"/>
              </a:lnSpc>
              <a:spcBef>
                <a:spcPts val="600"/>
              </a:spcBef>
              <a:spcAft>
                <a:spcPts val="700"/>
              </a:spcAft>
              <a:buClr>
                <a:srgbClr val="000000"/>
              </a:buClr>
              <a:buSzTx/>
              <a:buFont typeface="Wingdings" panose="05000000000000000000" pitchFamily="2" charset="2"/>
              <a:buChar char="§"/>
              <a:tabLst/>
              <a:defRPr/>
            </a:pPr>
            <a:endParaRPr kumimoji="0" lang="en-US" sz="18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84" name="Content Placeholder 11">
            <a:extLst>
              <a:ext uri="{FF2B5EF4-FFF2-40B4-BE49-F238E27FC236}">
                <a16:creationId xmlns:a16="http://schemas.microsoft.com/office/drawing/2014/main" id="{DFD57391-03B5-70DE-2673-7C3CE3453B9D}"/>
              </a:ext>
            </a:extLst>
          </p:cNvPr>
          <p:cNvSpPr txBox="1">
            <a:spLocks/>
          </p:cNvSpPr>
          <p:nvPr/>
        </p:nvSpPr>
        <p:spPr bwMode="auto">
          <a:xfrm>
            <a:off x="1355017" y="1391663"/>
            <a:ext cx="4263327" cy="29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Observed Cycle 1 C</a:t>
            </a:r>
            <a:r>
              <a:rPr kumimoji="0" lang="en-US" sz="1800" b="1"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trough</a:t>
            </a:r>
            <a:endParaRPr kumimoji="0" lang="en-US" sz="18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85" name="Content Placeholder 11">
            <a:extLst>
              <a:ext uri="{FF2B5EF4-FFF2-40B4-BE49-F238E27FC236}">
                <a16:creationId xmlns:a16="http://schemas.microsoft.com/office/drawing/2014/main" id="{30274FE3-DB6A-34BD-DCE9-EB64D9A38E3D}"/>
              </a:ext>
            </a:extLst>
          </p:cNvPr>
          <p:cNvSpPr txBox="1">
            <a:spLocks/>
          </p:cNvSpPr>
          <p:nvPr/>
        </p:nvSpPr>
        <p:spPr bwMode="auto">
          <a:xfrm>
            <a:off x="148056" y="5557838"/>
            <a:ext cx="5915111" cy="5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18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Cycle 1 C</a:t>
            </a:r>
            <a:r>
              <a:rPr kumimoji="0" lang="en-US" sz="1800" b="1" i="0" u="none" strike="noStrike" kern="0" cap="none" spc="0" normalizeH="0" baseline="-25000" noProof="0" dirty="0">
                <a:ln>
                  <a:noFill/>
                </a:ln>
                <a:solidFill>
                  <a:srgbClr val="000000"/>
                </a:solidFill>
                <a:effectLst/>
                <a:uLnTx/>
                <a:uFillTx/>
                <a:latin typeface="Poppins" panose="00000500000000000000" pitchFamily="2" charset="0"/>
                <a:ea typeface="+mn-ea"/>
                <a:cs typeface="Poppins" panose="00000500000000000000" pitchFamily="2" charset="0"/>
              </a:rPr>
              <a:t>trough</a:t>
            </a:r>
            <a:r>
              <a:rPr kumimoji="0" lang="en-US" sz="18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 SC vs IV: </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89 </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g/mL vs 85 </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Poppins" panose="00000500000000000000" pitchFamily="2" charset="0"/>
              </a:rPr>
              <a:t>μ</a:t>
            </a: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g/mL; GMR: 1.05</a:t>
            </a:r>
          </a:p>
        </p:txBody>
      </p:sp>
      <p:sp>
        <p:nvSpPr>
          <p:cNvPr id="2" name="Title 1">
            <a:extLst>
              <a:ext uri="{FF2B5EF4-FFF2-40B4-BE49-F238E27FC236}">
                <a16:creationId xmlns:a16="http://schemas.microsoft.com/office/drawing/2014/main" id="{55E0E64B-386F-C5EA-2482-D72203D0B8E5}"/>
              </a:ext>
            </a:extLst>
          </p:cNvPr>
          <p:cNvSpPr>
            <a:spLocks noGrp="1"/>
          </p:cNvSpPr>
          <p:nvPr>
            <p:ph type="title"/>
          </p:nvPr>
        </p:nvSpPr>
        <p:spPr/>
        <p:txBody>
          <a:bodyPr/>
          <a:lstStyle/>
          <a:p>
            <a:r>
              <a:rPr lang="en-US" dirty="0"/>
              <a:t>IMscin001 Part 2: Cycle 1 C</a:t>
            </a:r>
            <a:r>
              <a:rPr lang="en-US" baseline="-25000" dirty="0"/>
              <a:t>trough</a:t>
            </a:r>
            <a:r>
              <a:rPr lang="en-US" dirty="0"/>
              <a:t> and AUC on Days 0-21 (Coprimary Endpoints)</a:t>
            </a:r>
          </a:p>
        </p:txBody>
      </p:sp>
      <p:sp>
        <p:nvSpPr>
          <p:cNvPr id="3" name="Content Placeholder 2">
            <a:extLst>
              <a:ext uri="{FF2B5EF4-FFF2-40B4-BE49-F238E27FC236}">
                <a16:creationId xmlns:a16="http://schemas.microsoft.com/office/drawing/2014/main" id="{9ABE07F0-842A-8688-232D-4027CF792234}"/>
              </a:ext>
            </a:extLst>
          </p:cNvPr>
          <p:cNvSpPr>
            <a:spLocks noGrp="1"/>
          </p:cNvSpPr>
          <p:nvPr>
            <p:ph sz="quarter" idx="10"/>
          </p:nvPr>
        </p:nvSpPr>
        <p:spPr>
          <a:xfrm>
            <a:off x="3358875" y="6302375"/>
            <a:ext cx="5915111" cy="327025"/>
          </a:xfrm>
        </p:spPr>
        <p:txBody>
          <a:bodyPr/>
          <a:lstStyle/>
          <a:p>
            <a:r>
              <a:rPr lang="en-US" dirty="0"/>
              <a:t>NCT03735121. Burotto. Ann Oncol. 2023;34:693. Burotto. J Thorac Oncol. 2024;19:1460. Burotto. ESMO 2025. Abstr 1854P.</a:t>
            </a:r>
          </a:p>
        </p:txBody>
      </p:sp>
      <p:sp>
        <p:nvSpPr>
          <p:cNvPr id="6" name="TextBox 5">
            <a:extLst>
              <a:ext uri="{FF2B5EF4-FFF2-40B4-BE49-F238E27FC236}">
                <a16:creationId xmlns:a16="http://schemas.microsoft.com/office/drawing/2014/main" id="{2E5EF626-FB4F-2BA0-54D1-5220A2558C3B}"/>
              </a:ext>
            </a:extLst>
          </p:cNvPr>
          <p:cNvSpPr txBox="1"/>
          <p:nvPr/>
        </p:nvSpPr>
        <p:spPr bwMode="auto">
          <a:xfrm rot="16200000">
            <a:off x="-296042" y="2675983"/>
            <a:ext cx="21948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Cycle 1 Observed</a:t>
            </a:r>
            <a:br>
              <a:rPr kumimoji="0" lang="en-US" sz="1800" b="0" i="0" u="none" strike="noStrike" kern="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br>
            <a:r>
              <a:rPr kumimoji="0" lang="en-US" sz="1800" b="0" i="0" u="none" strike="noStrike" kern="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C</a:t>
            </a:r>
            <a:r>
              <a:rPr kumimoji="0" lang="en-US" sz="1800" b="0" i="0" u="none" strike="noStrike" kern="0" cap="none" spc="0" normalizeH="0" baseline="-2500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trough</a:t>
            </a:r>
            <a:r>
              <a:rPr kumimoji="0" lang="en-US" sz="1800" b="0" i="0" u="none" strike="noStrike" kern="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 (μg/mL)</a:t>
            </a:r>
          </a:p>
        </p:txBody>
      </p:sp>
      <p:sp>
        <p:nvSpPr>
          <p:cNvPr id="7" name="TextBox 6">
            <a:extLst>
              <a:ext uri="{FF2B5EF4-FFF2-40B4-BE49-F238E27FC236}">
                <a16:creationId xmlns:a16="http://schemas.microsoft.com/office/drawing/2014/main" id="{33DDD181-E62C-0FB5-A3EA-597B8EA6F6A6}"/>
              </a:ext>
            </a:extLst>
          </p:cNvPr>
          <p:cNvSpPr txBox="1"/>
          <p:nvPr/>
        </p:nvSpPr>
        <p:spPr bwMode="auto">
          <a:xfrm>
            <a:off x="2667268" y="4465785"/>
            <a:ext cx="17652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Atezolizumab</a:t>
            </a:r>
          </a:p>
        </p:txBody>
      </p:sp>
      <p:sp>
        <p:nvSpPr>
          <p:cNvPr id="8" name="TextBox 7">
            <a:extLst>
              <a:ext uri="{FF2B5EF4-FFF2-40B4-BE49-F238E27FC236}">
                <a16:creationId xmlns:a16="http://schemas.microsoft.com/office/drawing/2014/main" id="{3ADC06B9-8AAD-4AA2-BB39-9816D5F4A8D6}"/>
              </a:ext>
            </a:extLst>
          </p:cNvPr>
          <p:cNvSpPr txBox="1"/>
          <p:nvPr/>
        </p:nvSpPr>
        <p:spPr bwMode="auto">
          <a:xfrm>
            <a:off x="2400132" y="4178332"/>
            <a:ext cx="4988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SC</a:t>
            </a:r>
          </a:p>
        </p:txBody>
      </p:sp>
      <p:sp>
        <p:nvSpPr>
          <p:cNvPr id="9" name="TextBox 8">
            <a:extLst>
              <a:ext uri="{FF2B5EF4-FFF2-40B4-BE49-F238E27FC236}">
                <a16:creationId xmlns:a16="http://schemas.microsoft.com/office/drawing/2014/main" id="{9FBFF9A1-745B-73F8-51C8-5F367EE4547D}"/>
              </a:ext>
            </a:extLst>
          </p:cNvPr>
          <p:cNvSpPr txBox="1"/>
          <p:nvPr/>
        </p:nvSpPr>
        <p:spPr bwMode="auto">
          <a:xfrm>
            <a:off x="4258242" y="4180060"/>
            <a:ext cx="3962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IV</a:t>
            </a:r>
          </a:p>
        </p:txBody>
      </p:sp>
      <p:sp>
        <p:nvSpPr>
          <p:cNvPr id="10" name="TextBox 9">
            <a:extLst>
              <a:ext uri="{FF2B5EF4-FFF2-40B4-BE49-F238E27FC236}">
                <a16:creationId xmlns:a16="http://schemas.microsoft.com/office/drawing/2014/main" id="{A8A2B158-1F9C-BE7D-B5BB-D470A570E1E2}"/>
              </a:ext>
            </a:extLst>
          </p:cNvPr>
          <p:cNvSpPr txBox="1"/>
          <p:nvPr/>
        </p:nvSpPr>
        <p:spPr bwMode="auto">
          <a:xfrm>
            <a:off x="1151414" y="1718449"/>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150</a:t>
            </a:r>
          </a:p>
        </p:txBody>
      </p:sp>
      <p:sp>
        <p:nvSpPr>
          <p:cNvPr id="11" name="TextBox 10">
            <a:extLst>
              <a:ext uri="{FF2B5EF4-FFF2-40B4-BE49-F238E27FC236}">
                <a16:creationId xmlns:a16="http://schemas.microsoft.com/office/drawing/2014/main" id="{863B0648-F037-EC3D-9DE7-F1A5920B6351}"/>
              </a:ext>
            </a:extLst>
          </p:cNvPr>
          <p:cNvSpPr txBox="1"/>
          <p:nvPr/>
        </p:nvSpPr>
        <p:spPr bwMode="auto">
          <a:xfrm>
            <a:off x="1143555" y="2504080"/>
            <a:ext cx="5469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100</a:t>
            </a:r>
          </a:p>
        </p:txBody>
      </p:sp>
      <p:sp>
        <p:nvSpPr>
          <p:cNvPr id="12" name="TextBox 11">
            <a:extLst>
              <a:ext uri="{FF2B5EF4-FFF2-40B4-BE49-F238E27FC236}">
                <a16:creationId xmlns:a16="http://schemas.microsoft.com/office/drawing/2014/main" id="{22698257-810F-AFA0-FE2C-C1DB693F1F83}"/>
              </a:ext>
            </a:extLst>
          </p:cNvPr>
          <p:cNvSpPr txBox="1"/>
          <p:nvPr/>
        </p:nvSpPr>
        <p:spPr bwMode="auto">
          <a:xfrm>
            <a:off x="1217294" y="3285065"/>
            <a:ext cx="4732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50</a:t>
            </a:r>
          </a:p>
        </p:txBody>
      </p:sp>
      <p:sp>
        <p:nvSpPr>
          <p:cNvPr id="13" name="TextBox 12">
            <a:extLst>
              <a:ext uri="{FF2B5EF4-FFF2-40B4-BE49-F238E27FC236}">
                <a16:creationId xmlns:a16="http://schemas.microsoft.com/office/drawing/2014/main" id="{593640A8-FB4D-5E7C-71A0-756B44CE8C13}"/>
              </a:ext>
            </a:extLst>
          </p:cNvPr>
          <p:cNvSpPr txBox="1"/>
          <p:nvPr/>
        </p:nvSpPr>
        <p:spPr bwMode="auto">
          <a:xfrm>
            <a:off x="1361564" y="4058080"/>
            <a:ext cx="3289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0</a:t>
            </a:r>
          </a:p>
        </p:txBody>
      </p:sp>
      <p:sp>
        <p:nvSpPr>
          <p:cNvPr id="14" name="TextBox 13">
            <a:extLst>
              <a:ext uri="{FF2B5EF4-FFF2-40B4-BE49-F238E27FC236}">
                <a16:creationId xmlns:a16="http://schemas.microsoft.com/office/drawing/2014/main" id="{A05499AD-6297-763D-9135-739BCE0DF53C}"/>
              </a:ext>
            </a:extLst>
          </p:cNvPr>
          <p:cNvSpPr txBox="1"/>
          <p:nvPr/>
        </p:nvSpPr>
        <p:spPr bwMode="auto">
          <a:xfrm>
            <a:off x="2429061" y="1963256"/>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89</a:t>
            </a:r>
          </a:p>
        </p:txBody>
      </p:sp>
      <p:sp>
        <p:nvSpPr>
          <p:cNvPr id="15" name="TextBox 14">
            <a:extLst>
              <a:ext uri="{FF2B5EF4-FFF2-40B4-BE49-F238E27FC236}">
                <a16:creationId xmlns:a16="http://schemas.microsoft.com/office/drawing/2014/main" id="{AF273296-764C-5536-29DA-251D5A1DAC70}"/>
              </a:ext>
            </a:extLst>
          </p:cNvPr>
          <p:cNvSpPr txBox="1"/>
          <p:nvPr/>
        </p:nvSpPr>
        <p:spPr bwMode="auto">
          <a:xfrm>
            <a:off x="4212304" y="2150977"/>
            <a:ext cx="4748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85</a:t>
            </a:r>
          </a:p>
        </p:txBody>
      </p:sp>
      <p:sp>
        <p:nvSpPr>
          <p:cNvPr id="16" name="Rectangle 15">
            <a:extLst>
              <a:ext uri="{FF2B5EF4-FFF2-40B4-BE49-F238E27FC236}">
                <a16:creationId xmlns:a16="http://schemas.microsoft.com/office/drawing/2014/main" id="{A29E3C4A-77E3-57D9-F320-4399736E50EB}"/>
              </a:ext>
            </a:extLst>
          </p:cNvPr>
          <p:cNvSpPr/>
          <p:nvPr/>
        </p:nvSpPr>
        <p:spPr bwMode="auto">
          <a:xfrm>
            <a:off x="3758690" y="2910879"/>
            <a:ext cx="1382038" cy="1331867"/>
          </a:xfrm>
          <a:prstGeom prst="rect">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17" name="Rectangle 16">
            <a:extLst>
              <a:ext uri="{FF2B5EF4-FFF2-40B4-BE49-F238E27FC236}">
                <a16:creationId xmlns:a16="http://schemas.microsoft.com/office/drawing/2014/main" id="{29601001-1970-6FD1-9F48-A5F88C3E7B01}"/>
              </a:ext>
            </a:extLst>
          </p:cNvPr>
          <p:cNvSpPr/>
          <p:nvPr/>
        </p:nvSpPr>
        <p:spPr bwMode="auto">
          <a:xfrm>
            <a:off x="1951284" y="2841677"/>
            <a:ext cx="1382038" cy="1401061"/>
          </a:xfrm>
          <a:prstGeom prst="rect">
            <a:avLst/>
          </a:prstGeom>
          <a:solidFill>
            <a:srgbClr val="E1471D"/>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grpSp>
        <p:nvGrpSpPr>
          <p:cNvPr id="18" name="Group 17">
            <a:extLst>
              <a:ext uri="{FF2B5EF4-FFF2-40B4-BE49-F238E27FC236}">
                <a16:creationId xmlns:a16="http://schemas.microsoft.com/office/drawing/2014/main" id="{BB4607B8-BDF5-78B4-409B-18898A139830}"/>
              </a:ext>
            </a:extLst>
          </p:cNvPr>
          <p:cNvGrpSpPr/>
          <p:nvPr/>
        </p:nvGrpSpPr>
        <p:grpSpPr>
          <a:xfrm>
            <a:off x="1642090" y="1895629"/>
            <a:ext cx="3742702" cy="2430429"/>
            <a:chOff x="1642090" y="1940971"/>
            <a:chExt cx="3742702" cy="2430429"/>
          </a:xfrm>
        </p:grpSpPr>
        <p:cxnSp>
          <p:nvCxnSpPr>
            <p:cNvPr id="19" name="Straight Connector 18">
              <a:extLst>
                <a:ext uri="{FF2B5EF4-FFF2-40B4-BE49-F238E27FC236}">
                  <a16:creationId xmlns:a16="http://schemas.microsoft.com/office/drawing/2014/main" id="{218C5205-8548-8E6E-50C4-B15A6759335F}"/>
                </a:ext>
              </a:extLst>
            </p:cNvPr>
            <p:cNvCxnSpPr>
              <a:cxnSpLocks/>
            </p:cNvCxnSpPr>
            <p:nvPr/>
          </p:nvCxnSpPr>
          <p:spPr bwMode="auto">
            <a:xfrm>
              <a:off x="1642090" y="1955332"/>
              <a:ext cx="110111" cy="0"/>
            </a:xfrm>
            <a:prstGeom prst="line">
              <a:avLst/>
            </a:prstGeom>
            <a:noFill/>
            <a:ln w="12700" cap="flat" cmpd="sng" algn="ctr">
              <a:solidFill>
                <a:srgbClr val="000000"/>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CE16E91-A893-1C65-6053-7A6F906C88A8}"/>
                </a:ext>
              </a:extLst>
            </p:cNvPr>
            <p:cNvCxnSpPr>
              <a:cxnSpLocks/>
            </p:cNvCxnSpPr>
            <p:nvPr/>
          </p:nvCxnSpPr>
          <p:spPr bwMode="auto">
            <a:xfrm>
              <a:off x="1642090" y="2734088"/>
              <a:ext cx="110111" cy="0"/>
            </a:xfrm>
            <a:prstGeom prst="line">
              <a:avLst/>
            </a:prstGeom>
            <a:noFill/>
            <a:ln w="12700" cap="flat" cmpd="sng" algn="ctr">
              <a:solidFill>
                <a:srgbClr val="000000"/>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82A43BC-250D-BDF2-8E36-6C07E2099711}"/>
                </a:ext>
              </a:extLst>
            </p:cNvPr>
            <p:cNvCxnSpPr>
              <a:cxnSpLocks/>
            </p:cNvCxnSpPr>
            <p:nvPr/>
          </p:nvCxnSpPr>
          <p:spPr bwMode="auto">
            <a:xfrm>
              <a:off x="1642090" y="3512844"/>
              <a:ext cx="110111" cy="0"/>
            </a:xfrm>
            <a:prstGeom prst="line">
              <a:avLst/>
            </a:prstGeom>
            <a:noFill/>
            <a:ln w="12700" cap="flat" cmpd="sng" algn="ctr">
              <a:solidFill>
                <a:srgbClr val="000000"/>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A01494A-4349-3469-628E-146CEB4007F2}"/>
                </a:ext>
              </a:extLst>
            </p:cNvPr>
            <p:cNvCxnSpPr>
              <a:cxnSpLocks/>
            </p:cNvCxnSpPr>
            <p:nvPr/>
          </p:nvCxnSpPr>
          <p:spPr bwMode="auto">
            <a:xfrm>
              <a:off x="1642090" y="4291601"/>
              <a:ext cx="110111" cy="0"/>
            </a:xfrm>
            <a:prstGeom prst="line">
              <a:avLst/>
            </a:prstGeom>
            <a:noFill/>
            <a:ln w="12700" cap="flat" cmpd="sng" algn="ctr">
              <a:solidFill>
                <a:srgbClr val="000000"/>
              </a:solidFill>
              <a:prstDash val="solid"/>
              <a:round/>
              <a:headEnd type="none" w="med" len="med"/>
              <a:tailEnd type="none" w="med" len="med"/>
            </a:ln>
            <a:effectLst/>
          </p:spPr>
        </p:cxnSp>
        <p:sp>
          <p:nvSpPr>
            <p:cNvPr id="23" name="Freeform 1">
              <a:extLst>
                <a:ext uri="{FF2B5EF4-FFF2-40B4-BE49-F238E27FC236}">
                  <a16:creationId xmlns:a16="http://schemas.microsoft.com/office/drawing/2014/main" id="{AB4D78CF-88EC-AF3E-E3F4-FF32103B445B}"/>
                </a:ext>
              </a:extLst>
            </p:cNvPr>
            <p:cNvSpPr/>
            <p:nvPr/>
          </p:nvSpPr>
          <p:spPr bwMode="auto">
            <a:xfrm>
              <a:off x="1752201" y="1940971"/>
              <a:ext cx="3632591" cy="2350630"/>
            </a:xfrm>
            <a:custGeom>
              <a:avLst/>
              <a:gdLst>
                <a:gd name="connsiteX0" fmla="*/ 0 w 3595363"/>
                <a:gd name="connsiteY0" fmla="*/ 0 h 2350630"/>
                <a:gd name="connsiteX1" fmla="*/ 0 w 3595363"/>
                <a:gd name="connsiteY1" fmla="*/ 2350630 h 2350630"/>
                <a:gd name="connsiteX2" fmla="*/ 3595363 w 3595363"/>
                <a:gd name="connsiteY2" fmla="*/ 2350630 h 2350630"/>
              </a:gdLst>
              <a:ahLst/>
              <a:cxnLst>
                <a:cxn ang="0">
                  <a:pos x="connsiteX0" y="connsiteY0"/>
                </a:cxn>
                <a:cxn ang="0">
                  <a:pos x="connsiteX1" y="connsiteY1"/>
                </a:cxn>
                <a:cxn ang="0">
                  <a:pos x="connsiteX2" y="connsiteY2"/>
                </a:cxn>
              </a:cxnLst>
              <a:rect l="l" t="t" r="r" b="b"/>
              <a:pathLst>
                <a:path w="3595363" h="2350630">
                  <a:moveTo>
                    <a:pt x="0" y="0"/>
                  </a:moveTo>
                  <a:lnTo>
                    <a:pt x="0" y="2350630"/>
                  </a:lnTo>
                  <a:lnTo>
                    <a:pt x="3595363" y="2350630"/>
                  </a:lnTo>
                </a:path>
              </a:pathLst>
            </a:custGeom>
            <a:noFill/>
            <a:ln w="12700">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cxnSp>
          <p:nvCxnSpPr>
            <p:cNvPr id="24" name="Straight Connector 23">
              <a:extLst>
                <a:ext uri="{FF2B5EF4-FFF2-40B4-BE49-F238E27FC236}">
                  <a16:creationId xmlns:a16="http://schemas.microsoft.com/office/drawing/2014/main" id="{EE87D785-2B40-7A52-0B74-0C38C094793E}"/>
                </a:ext>
              </a:extLst>
            </p:cNvPr>
            <p:cNvCxnSpPr/>
            <p:nvPr/>
          </p:nvCxnSpPr>
          <p:spPr bwMode="auto">
            <a:xfrm>
              <a:off x="1752201" y="4288080"/>
              <a:ext cx="0" cy="83320"/>
            </a:xfrm>
            <a:prstGeom prst="line">
              <a:avLst/>
            </a:prstGeom>
            <a:noFill/>
            <a:ln w="12700" cap="flat" cmpd="sng" algn="ctr">
              <a:solidFill>
                <a:srgbClr val="000000"/>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837D02E-18D8-8EB7-650C-27E78CEAE1F3}"/>
                </a:ext>
              </a:extLst>
            </p:cNvPr>
            <p:cNvCxnSpPr/>
            <p:nvPr/>
          </p:nvCxnSpPr>
          <p:spPr bwMode="auto">
            <a:xfrm>
              <a:off x="3560796" y="4288080"/>
              <a:ext cx="0" cy="83320"/>
            </a:xfrm>
            <a:prstGeom prst="line">
              <a:avLst/>
            </a:prstGeom>
            <a:noFill/>
            <a:ln w="12700" cap="flat" cmpd="sng" algn="ctr">
              <a:solidFill>
                <a:srgbClr val="000000"/>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B9938CC-2A76-792F-0C98-82EE06205A18}"/>
                </a:ext>
              </a:extLst>
            </p:cNvPr>
            <p:cNvCxnSpPr/>
            <p:nvPr/>
          </p:nvCxnSpPr>
          <p:spPr bwMode="auto">
            <a:xfrm>
              <a:off x="5369390" y="4288080"/>
              <a:ext cx="0" cy="83320"/>
            </a:xfrm>
            <a:prstGeom prst="line">
              <a:avLst/>
            </a:prstGeom>
            <a:noFill/>
            <a:ln w="12700" cap="flat" cmpd="sng" algn="ctr">
              <a:solidFill>
                <a:srgbClr val="000000"/>
              </a:solidFill>
              <a:prstDash val="solid"/>
              <a:round/>
              <a:headEnd type="none" w="med" len="med"/>
              <a:tailEnd type="none" w="med" len="med"/>
            </a:ln>
            <a:effectLst/>
          </p:spPr>
        </p:cxnSp>
      </p:grpSp>
      <p:cxnSp>
        <p:nvCxnSpPr>
          <p:cNvPr id="27" name="Straight Connector 26">
            <a:extLst>
              <a:ext uri="{FF2B5EF4-FFF2-40B4-BE49-F238E27FC236}">
                <a16:creationId xmlns:a16="http://schemas.microsoft.com/office/drawing/2014/main" id="{8B3CCB91-550E-035F-3FB7-76E5288E5834}"/>
              </a:ext>
            </a:extLst>
          </p:cNvPr>
          <p:cNvCxnSpPr/>
          <p:nvPr/>
        </p:nvCxnSpPr>
        <p:spPr bwMode="auto">
          <a:xfrm>
            <a:off x="1517523" y="4789013"/>
            <a:ext cx="3978839" cy="0"/>
          </a:xfrm>
          <a:prstGeom prst="line">
            <a:avLst/>
          </a:prstGeom>
          <a:noFill/>
          <a:ln w="28575" cap="flat" cmpd="sng" algn="ctr">
            <a:solidFill>
              <a:srgbClr val="000000"/>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A72BE33E-FB03-FC03-D7A5-1FA18629BC30}"/>
              </a:ext>
            </a:extLst>
          </p:cNvPr>
          <p:cNvSpPr txBox="1"/>
          <p:nvPr/>
        </p:nvSpPr>
        <p:spPr bwMode="auto">
          <a:xfrm>
            <a:off x="2065863" y="4819544"/>
            <a:ext cx="11528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GMR</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(90% Cl)</a:t>
            </a:r>
          </a:p>
        </p:txBody>
      </p:sp>
      <p:sp>
        <p:nvSpPr>
          <p:cNvPr id="29" name="TextBox 28">
            <a:extLst>
              <a:ext uri="{FF2B5EF4-FFF2-40B4-BE49-F238E27FC236}">
                <a16:creationId xmlns:a16="http://schemas.microsoft.com/office/drawing/2014/main" id="{F1C4DBBF-3657-9BE9-68E6-F80D394D9F54}"/>
              </a:ext>
            </a:extLst>
          </p:cNvPr>
          <p:cNvSpPr txBox="1"/>
          <p:nvPr/>
        </p:nvSpPr>
        <p:spPr bwMode="auto">
          <a:xfrm>
            <a:off x="3796875" y="4827376"/>
            <a:ext cx="14045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1.05</a:t>
            </a:r>
            <a:b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8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(0.88-1.24)</a:t>
            </a:r>
          </a:p>
        </p:txBody>
      </p:sp>
      <p:cxnSp>
        <p:nvCxnSpPr>
          <p:cNvPr id="30" name="Straight Connector 29">
            <a:extLst>
              <a:ext uri="{FF2B5EF4-FFF2-40B4-BE49-F238E27FC236}">
                <a16:creationId xmlns:a16="http://schemas.microsoft.com/office/drawing/2014/main" id="{4955B779-ED18-40FB-3E9B-60154C4765AA}"/>
              </a:ext>
            </a:extLst>
          </p:cNvPr>
          <p:cNvCxnSpPr>
            <a:cxnSpLocks/>
          </p:cNvCxnSpPr>
          <p:nvPr/>
        </p:nvCxnSpPr>
        <p:spPr bwMode="auto">
          <a:xfrm>
            <a:off x="2656221" y="2258138"/>
            <a:ext cx="0" cy="1362965"/>
          </a:xfrm>
          <a:prstGeom prst="line">
            <a:avLst/>
          </a:prstGeom>
          <a:noFill/>
          <a:ln w="12700" cap="flat" cmpd="sng" algn="ctr">
            <a:solidFill>
              <a:schemeClr val="tx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46A02D61-C685-BBDC-4366-5F6A92B626A6}"/>
              </a:ext>
            </a:extLst>
          </p:cNvPr>
          <p:cNvCxnSpPr>
            <a:cxnSpLocks/>
          </p:cNvCxnSpPr>
          <p:nvPr/>
        </p:nvCxnSpPr>
        <p:spPr bwMode="auto">
          <a:xfrm>
            <a:off x="4449712" y="2502813"/>
            <a:ext cx="0" cy="1024015"/>
          </a:xfrm>
          <a:prstGeom prst="line">
            <a:avLst/>
          </a:prstGeom>
          <a:noFill/>
          <a:ln w="12700" cap="flat" cmpd="sng" algn="ctr">
            <a:solidFill>
              <a:schemeClr val="tx1"/>
            </a:solidFill>
            <a:prstDash val="solid"/>
            <a:round/>
            <a:headEnd type="none" w="med" len="med"/>
            <a:tailEnd type="none" w="med" len="med"/>
          </a:ln>
          <a:effectLst/>
        </p:spPr>
      </p:cxnSp>
      <p:grpSp>
        <p:nvGrpSpPr>
          <p:cNvPr id="32" name="Group 31">
            <a:extLst>
              <a:ext uri="{FF2B5EF4-FFF2-40B4-BE49-F238E27FC236}">
                <a16:creationId xmlns:a16="http://schemas.microsoft.com/office/drawing/2014/main" id="{2D4D4D9A-932A-E144-984E-081AD1EC2BCF}"/>
              </a:ext>
            </a:extLst>
          </p:cNvPr>
          <p:cNvGrpSpPr/>
          <p:nvPr/>
        </p:nvGrpSpPr>
        <p:grpSpPr>
          <a:xfrm>
            <a:off x="4405557" y="2498662"/>
            <a:ext cx="98878" cy="1024015"/>
            <a:chOff x="2943006" y="2425700"/>
            <a:chExt cx="131607" cy="358912"/>
          </a:xfrm>
        </p:grpSpPr>
        <p:cxnSp>
          <p:nvCxnSpPr>
            <p:cNvPr id="33" name="Straight Connector 32">
              <a:extLst>
                <a:ext uri="{FF2B5EF4-FFF2-40B4-BE49-F238E27FC236}">
                  <a16:creationId xmlns:a16="http://schemas.microsoft.com/office/drawing/2014/main" id="{FEC665D3-E6A1-CDA6-E6D2-C4804E91E640}"/>
                </a:ext>
              </a:extLst>
            </p:cNvPr>
            <p:cNvCxnSpPr>
              <a:cxnSpLocks/>
            </p:cNvCxnSpPr>
            <p:nvPr/>
          </p:nvCxnSpPr>
          <p:spPr bwMode="auto">
            <a:xfrm>
              <a:off x="2943006" y="2425700"/>
              <a:ext cx="131607" cy="0"/>
            </a:xfrm>
            <a:prstGeom prst="line">
              <a:avLst/>
            </a:prstGeom>
            <a:noFill/>
            <a:ln w="12700" cap="flat" cmpd="sng" algn="ctr">
              <a:solidFill>
                <a:schemeClr val="tx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0D36E47-8B34-8895-9E48-8D705521A74C}"/>
                </a:ext>
              </a:extLst>
            </p:cNvPr>
            <p:cNvCxnSpPr>
              <a:cxnSpLocks/>
            </p:cNvCxnSpPr>
            <p:nvPr/>
          </p:nvCxnSpPr>
          <p:spPr bwMode="auto">
            <a:xfrm>
              <a:off x="2943006" y="2784612"/>
              <a:ext cx="131607" cy="0"/>
            </a:xfrm>
            <a:prstGeom prst="line">
              <a:avLst/>
            </a:prstGeom>
            <a:noFill/>
            <a:ln w="12700" cap="flat" cmpd="sng" algn="ctr">
              <a:solidFill>
                <a:schemeClr val="tx1"/>
              </a:solidFill>
              <a:prstDash val="solid"/>
              <a:round/>
              <a:headEnd type="none" w="med" len="med"/>
              <a:tailEnd type="none" w="med" len="med"/>
            </a:ln>
            <a:effectLst/>
          </p:spPr>
        </p:cxnSp>
      </p:grpSp>
      <p:cxnSp>
        <p:nvCxnSpPr>
          <p:cNvPr id="36" name="Straight Connector 35">
            <a:extLst>
              <a:ext uri="{FF2B5EF4-FFF2-40B4-BE49-F238E27FC236}">
                <a16:creationId xmlns:a16="http://schemas.microsoft.com/office/drawing/2014/main" id="{EFDACD78-307A-C37D-89B8-9CA2FC792F5A}"/>
              </a:ext>
            </a:extLst>
          </p:cNvPr>
          <p:cNvCxnSpPr>
            <a:cxnSpLocks/>
          </p:cNvCxnSpPr>
          <p:nvPr/>
        </p:nvCxnSpPr>
        <p:spPr bwMode="auto">
          <a:xfrm>
            <a:off x="2606467" y="2253987"/>
            <a:ext cx="98878" cy="0"/>
          </a:xfrm>
          <a:prstGeom prst="line">
            <a:avLst/>
          </a:prstGeom>
          <a:noFill/>
          <a:ln w="12700" cap="flat" cmpd="sng" algn="ctr">
            <a:solidFill>
              <a:schemeClr val="tx1"/>
            </a:solidFill>
            <a:prstDash val="solid"/>
            <a:round/>
            <a:headEnd type="none" w="med" len="med"/>
            <a:tailEnd type="none" w="med" len="med"/>
          </a:ln>
          <a:effectLst/>
        </p:spPr>
      </p:cxnSp>
      <p:grpSp>
        <p:nvGrpSpPr>
          <p:cNvPr id="40" name="Group 39">
            <a:extLst>
              <a:ext uri="{FF2B5EF4-FFF2-40B4-BE49-F238E27FC236}">
                <a16:creationId xmlns:a16="http://schemas.microsoft.com/office/drawing/2014/main" id="{5CF98151-8C42-50C8-2580-4B0031CFD5E9}"/>
              </a:ext>
            </a:extLst>
          </p:cNvPr>
          <p:cNvGrpSpPr/>
          <p:nvPr/>
        </p:nvGrpSpPr>
        <p:grpSpPr>
          <a:xfrm>
            <a:off x="4404098" y="2907366"/>
            <a:ext cx="98878" cy="619462"/>
            <a:chOff x="5330154" y="2619995"/>
            <a:chExt cx="98878" cy="1024015"/>
          </a:xfrm>
        </p:grpSpPr>
        <p:cxnSp>
          <p:nvCxnSpPr>
            <p:cNvPr id="4" name="Straight Connector 3">
              <a:extLst>
                <a:ext uri="{FF2B5EF4-FFF2-40B4-BE49-F238E27FC236}">
                  <a16:creationId xmlns:a16="http://schemas.microsoft.com/office/drawing/2014/main" id="{98000955-621B-DC09-4D33-15ED7D06138D}"/>
                </a:ext>
              </a:extLst>
            </p:cNvPr>
            <p:cNvCxnSpPr>
              <a:cxnSpLocks/>
            </p:cNvCxnSpPr>
            <p:nvPr/>
          </p:nvCxnSpPr>
          <p:spPr bwMode="auto">
            <a:xfrm>
              <a:off x="5374309" y="2619995"/>
              <a:ext cx="0" cy="1024015"/>
            </a:xfrm>
            <a:prstGeom prst="line">
              <a:avLst/>
            </a:prstGeom>
            <a:noFill/>
            <a:ln w="12700" cap="flat" cmpd="sng" algn="ctr">
              <a:solidFill>
                <a:schemeClr val="bg2"/>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90FE220-B6BC-777E-A358-93CA9B21D784}"/>
                </a:ext>
              </a:extLst>
            </p:cNvPr>
            <p:cNvCxnSpPr>
              <a:cxnSpLocks/>
            </p:cNvCxnSpPr>
            <p:nvPr/>
          </p:nvCxnSpPr>
          <p:spPr bwMode="auto">
            <a:xfrm>
              <a:off x="5330154" y="3639859"/>
              <a:ext cx="98878" cy="0"/>
            </a:xfrm>
            <a:prstGeom prst="line">
              <a:avLst/>
            </a:prstGeom>
            <a:noFill/>
            <a:ln w="12700" cap="flat" cmpd="sng" algn="ctr">
              <a:solidFill>
                <a:schemeClr val="bg2"/>
              </a:solidFill>
              <a:prstDash val="solid"/>
              <a:round/>
              <a:headEnd type="none" w="med" len="med"/>
              <a:tailEnd type="none" w="med" len="med"/>
            </a:ln>
            <a:effectLst/>
          </p:spPr>
        </p:cxnSp>
      </p:grpSp>
      <p:grpSp>
        <p:nvGrpSpPr>
          <p:cNvPr id="41" name="Group 40">
            <a:extLst>
              <a:ext uri="{FF2B5EF4-FFF2-40B4-BE49-F238E27FC236}">
                <a16:creationId xmlns:a16="http://schemas.microsoft.com/office/drawing/2014/main" id="{DD1C1657-BAFC-9B3C-8799-B500458980BF}"/>
              </a:ext>
            </a:extLst>
          </p:cNvPr>
          <p:cNvGrpSpPr/>
          <p:nvPr/>
        </p:nvGrpSpPr>
        <p:grpSpPr>
          <a:xfrm>
            <a:off x="2613811" y="3007476"/>
            <a:ext cx="98878" cy="619462"/>
            <a:chOff x="5330154" y="2619995"/>
            <a:chExt cx="98878" cy="1024015"/>
          </a:xfrm>
        </p:grpSpPr>
        <p:cxnSp>
          <p:nvCxnSpPr>
            <p:cNvPr id="42" name="Straight Connector 41">
              <a:extLst>
                <a:ext uri="{FF2B5EF4-FFF2-40B4-BE49-F238E27FC236}">
                  <a16:creationId xmlns:a16="http://schemas.microsoft.com/office/drawing/2014/main" id="{143E3FE1-372D-3519-C7D7-0F3CFF917DEE}"/>
                </a:ext>
              </a:extLst>
            </p:cNvPr>
            <p:cNvCxnSpPr>
              <a:cxnSpLocks/>
            </p:cNvCxnSpPr>
            <p:nvPr/>
          </p:nvCxnSpPr>
          <p:spPr bwMode="auto">
            <a:xfrm>
              <a:off x="5374309" y="2619995"/>
              <a:ext cx="0" cy="1024015"/>
            </a:xfrm>
            <a:prstGeom prst="line">
              <a:avLst/>
            </a:prstGeom>
            <a:noFill/>
            <a:ln w="12700" cap="flat" cmpd="sng" algn="ctr">
              <a:solidFill>
                <a:schemeClr val="bg2"/>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F16A43C-E00B-16BC-3436-E57554A5F624}"/>
                </a:ext>
              </a:extLst>
            </p:cNvPr>
            <p:cNvCxnSpPr>
              <a:cxnSpLocks/>
            </p:cNvCxnSpPr>
            <p:nvPr/>
          </p:nvCxnSpPr>
          <p:spPr bwMode="auto">
            <a:xfrm>
              <a:off x="5330154" y="3639859"/>
              <a:ext cx="98878" cy="0"/>
            </a:xfrm>
            <a:prstGeom prst="line">
              <a:avLst/>
            </a:prstGeom>
            <a:noFill/>
            <a:ln w="12700" cap="flat" cmpd="sng" algn="ctr">
              <a:solidFill>
                <a:schemeClr val="bg2"/>
              </a:solidFill>
              <a:prstDash val="solid"/>
              <a:round/>
              <a:headEnd type="none" w="med" len="med"/>
              <a:tailEnd type="none" w="med" len="med"/>
            </a:ln>
            <a:effectLst/>
          </p:spPr>
        </p:cxnSp>
      </p:grpSp>
    </p:spTree>
    <p:extLst>
      <p:ext uri="{BB962C8B-B14F-4D97-AF65-F5344CB8AC3E}">
        <p14:creationId xmlns:p14="http://schemas.microsoft.com/office/powerpoint/2010/main" val="406368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B7611-210D-72DD-5994-664D5D4C5F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E10440-50A7-52B8-4F35-5439FA2006AD}"/>
              </a:ext>
            </a:extLst>
          </p:cNvPr>
          <p:cNvSpPr>
            <a:spLocks noGrp="1"/>
          </p:cNvSpPr>
          <p:nvPr>
            <p:ph type="title"/>
          </p:nvPr>
        </p:nvSpPr>
        <p:spPr>
          <a:xfrm>
            <a:off x="231078" y="260163"/>
            <a:ext cx="11740260" cy="1044132"/>
          </a:xfrm>
        </p:spPr>
        <p:txBody>
          <a:bodyPr vert="horz" lIns="0" tIns="0" rIns="0" bIns="0" rtlCol="0" anchor="ctr" anchorCtr="0">
            <a:spAutoFit/>
          </a:bodyPr>
          <a:lstStyle/>
          <a:p>
            <a:pPr>
              <a:lnSpc>
                <a:spcPct val="110000"/>
              </a:lnSpc>
              <a:spcBef>
                <a:spcPts val="0"/>
              </a:spcBef>
            </a:pPr>
            <a:r>
              <a:rPr lang="en-US" sz="3200" kern="1200" dirty="0">
                <a:latin typeface="Times New Roman" panose="02020603050405020304" pitchFamily="18" charset="0"/>
                <a:cs typeface="Times New Roman" panose="02020603050405020304" pitchFamily="18" charset="0"/>
              </a:rPr>
              <a:t>IMscin002: Patient and HCP Preference for SC vs IV Atezolizumab for the Treatment of NSCLC</a:t>
            </a:r>
          </a:p>
        </p:txBody>
      </p:sp>
      <p:sp>
        <p:nvSpPr>
          <p:cNvPr id="4" name="Content Placeholder 3">
            <a:extLst>
              <a:ext uri="{FF2B5EF4-FFF2-40B4-BE49-F238E27FC236}">
                <a16:creationId xmlns:a16="http://schemas.microsoft.com/office/drawing/2014/main" id="{A4D97181-1AAD-7CAC-5EE1-AC555B142E0C}"/>
              </a:ext>
            </a:extLst>
          </p:cNvPr>
          <p:cNvSpPr>
            <a:spLocks noGrp="1"/>
          </p:cNvSpPr>
          <p:nvPr>
            <p:ph idx="1"/>
          </p:nvPr>
        </p:nvSpPr>
        <p:spPr>
          <a:xfrm>
            <a:off x="231078" y="1487423"/>
            <a:ext cx="8249350" cy="4754880"/>
          </a:xfrm>
        </p:spPr>
        <p:txBody>
          <a:bodyPr/>
          <a:lstStyle/>
          <a:p>
            <a:r>
              <a:rPr lang="en-US" sz="1800" dirty="0"/>
              <a:t>International, open-label, randomized phase II crossover trial </a:t>
            </a:r>
          </a:p>
          <a:p>
            <a:endParaRPr lang="en-US" sz="1800" dirty="0"/>
          </a:p>
          <a:p>
            <a:endParaRPr lang="en-US" sz="1800" dirty="0"/>
          </a:p>
          <a:p>
            <a:endParaRPr lang="en-US" sz="1800" dirty="0"/>
          </a:p>
          <a:p>
            <a:endParaRPr lang="en-US" sz="1800" dirty="0"/>
          </a:p>
          <a:p>
            <a:endParaRPr lang="en-US" sz="1800" dirty="0"/>
          </a:p>
          <a:p>
            <a:endParaRPr lang="en-US" sz="100" dirty="0"/>
          </a:p>
          <a:p>
            <a:pPr marL="0" indent="0">
              <a:buNone/>
            </a:pPr>
            <a:endParaRPr lang="en-US" sz="1800" dirty="0"/>
          </a:p>
          <a:p>
            <a:r>
              <a:rPr lang="en-US" sz="1800" b="1" dirty="0"/>
              <a:t>Coprimary endpoints: </a:t>
            </a:r>
            <a:r>
              <a:rPr lang="en-US" sz="1800" dirty="0"/>
              <a:t>proportion preferring SC vs IV at C6D1 (by patient preference questionnaire)</a:t>
            </a:r>
          </a:p>
          <a:p>
            <a:r>
              <a:rPr lang="en-US" sz="1800" b="1" dirty="0"/>
              <a:t>Key secondary endpoints: </a:t>
            </a:r>
            <a:r>
              <a:rPr lang="en-US" sz="1800" dirty="0"/>
              <a:t>patient-reported satisfaction, patients’ choice of treatment, safety (including when switching formulations)</a:t>
            </a:r>
          </a:p>
        </p:txBody>
      </p:sp>
      <p:sp>
        <p:nvSpPr>
          <p:cNvPr id="13" name="Content Placeholder 12">
            <a:extLst>
              <a:ext uri="{FF2B5EF4-FFF2-40B4-BE49-F238E27FC236}">
                <a16:creationId xmlns:a16="http://schemas.microsoft.com/office/drawing/2014/main" id="{3960CD0E-A61E-623B-8745-E8EC4F7E5979}"/>
              </a:ext>
            </a:extLst>
          </p:cNvPr>
          <p:cNvSpPr>
            <a:spLocks noGrp="1"/>
          </p:cNvSpPr>
          <p:nvPr>
            <p:ph sz="quarter" idx="10"/>
          </p:nvPr>
        </p:nvSpPr>
        <p:spPr/>
        <p:txBody>
          <a:bodyPr/>
          <a:lstStyle/>
          <a:p>
            <a:pPr algn="ctr"/>
            <a:r>
              <a:rPr lang="en-US" altLang="en-US" dirty="0"/>
              <a:t>NCT05171777. Capuzzo. JTO Clin Res Rep. 2025;6:100815.</a:t>
            </a:r>
          </a:p>
        </p:txBody>
      </p:sp>
      <p:sp>
        <p:nvSpPr>
          <p:cNvPr id="14" name="Text Box 23">
            <a:extLst>
              <a:ext uri="{FF2B5EF4-FFF2-40B4-BE49-F238E27FC236}">
                <a16:creationId xmlns:a16="http://schemas.microsoft.com/office/drawing/2014/main" id="{D33C1E23-9E94-FA03-AC64-5CBE0DC59CED}"/>
              </a:ext>
            </a:extLst>
          </p:cNvPr>
          <p:cNvSpPr txBox="1">
            <a:spLocks noChangeArrowheads="1"/>
          </p:cNvSpPr>
          <p:nvPr/>
        </p:nvSpPr>
        <p:spPr bwMode="auto">
          <a:xfrm>
            <a:off x="155062" y="2560283"/>
            <a:ext cx="271342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Adults with resected stage II-IIIB (T3N2) PD-L1+ (≥1%) or chemotherapy-naive stage IV PD-L1 high (≥50%) NSCLC; </a:t>
            </a:r>
            <a:r>
              <a:rPr kumimoji="0" lang="en-GB" altLang="en-US" sz="14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EGFR/ALK</a:t>
            </a: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wild-type</a:t>
            </a:r>
            <a: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ECOG PS 0/1; if stage II-IIIB, completed adjuvant chemotherapy</a:t>
            </a:r>
            <a:br>
              <a:rPr kumimoji="0" 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 = 179)</a:t>
            </a:r>
            <a:endPar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29" name="Line 33">
            <a:extLst>
              <a:ext uri="{FF2B5EF4-FFF2-40B4-BE49-F238E27FC236}">
                <a16:creationId xmlns:a16="http://schemas.microsoft.com/office/drawing/2014/main" id="{C75502D0-F63D-B629-50FF-57BD47B052F9}"/>
              </a:ext>
            </a:extLst>
          </p:cNvPr>
          <p:cNvSpPr>
            <a:spLocks noChangeShapeType="1"/>
          </p:cNvSpPr>
          <p:nvPr/>
        </p:nvSpPr>
        <p:spPr bwMode="auto">
          <a:xfrm flipV="1">
            <a:off x="2841950" y="2808322"/>
            <a:ext cx="283414" cy="34025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1" name="Rectangle 24">
            <a:extLst>
              <a:ext uri="{FF2B5EF4-FFF2-40B4-BE49-F238E27FC236}">
                <a16:creationId xmlns:a16="http://schemas.microsoft.com/office/drawing/2014/main" id="{9FDE6405-C6BB-8B03-9088-57617565BF43}"/>
              </a:ext>
            </a:extLst>
          </p:cNvPr>
          <p:cNvSpPr>
            <a:spLocks noChangeArrowheads="1"/>
          </p:cNvSpPr>
          <p:nvPr/>
        </p:nvSpPr>
        <p:spPr bwMode="auto">
          <a:xfrm>
            <a:off x="3184950" y="2353808"/>
            <a:ext cx="2203523" cy="1135995"/>
          </a:xfrm>
          <a:prstGeom prst="rect">
            <a:avLst/>
          </a:prstGeom>
          <a:solidFill>
            <a:srgbClr val="E1471D"/>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Atezolizumab </a:t>
            </a:r>
            <a:br>
              <a:rPr kumimoji="0" lang="en-US" sz="1600" b="1" i="0" u="none" strike="noStrike" kern="1200" cap="none" spc="0" normalizeH="0" baseline="0" noProof="0" dirty="0">
                <a:ln>
                  <a:noFill/>
                </a:ln>
                <a:solidFill>
                  <a:schemeClr val="bg2"/>
                </a:solidFill>
                <a:effectLst/>
                <a:uLnTx/>
                <a:uFillTx/>
                <a:latin typeface="+mn-lt"/>
                <a:ea typeface="+mn-ea"/>
                <a:cs typeface="Arial" charset="0"/>
              </a:rPr>
            </a:br>
            <a:r>
              <a:rPr kumimoji="0" lang="en-US" sz="1600" b="0" i="0" u="none" strike="noStrike" kern="1200" cap="none" spc="0" normalizeH="0" baseline="0" noProof="0" dirty="0">
                <a:ln>
                  <a:noFill/>
                </a:ln>
                <a:solidFill>
                  <a:schemeClr val="bg2"/>
                </a:solidFill>
                <a:effectLst/>
                <a:uLnTx/>
                <a:uFillTx/>
                <a:latin typeface="+mn-lt"/>
                <a:ea typeface="+mn-ea"/>
              </a:rPr>
              <a:t>1875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 rHuPH20 </a:t>
            </a:r>
            <a:r>
              <a:rPr kumimoji="0" lang="en-US" sz="1600" b="0" i="0" u="none" strike="noStrike" kern="1200" cap="none" spc="0" normalizeH="0" baseline="0" noProof="0" dirty="0">
                <a:ln>
                  <a:noFill/>
                </a:ln>
                <a:solidFill>
                  <a:schemeClr val="bg2"/>
                </a:solidFill>
                <a:effectLst/>
                <a:uLnTx/>
                <a:uFillTx/>
                <a:latin typeface="+mn-lt"/>
                <a:ea typeface="+mn-ea"/>
                <a:cs typeface="Arial" charset="0"/>
              </a:rPr>
              <a:t>SC</a:t>
            </a:r>
            <a:r>
              <a:rPr kumimoji="0" lang="en-US" sz="1600" b="0" i="0" u="none" strike="noStrike" kern="1200" cap="none" spc="0" normalizeH="0" baseline="0" noProof="0" dirty="0">
                <a:ln>
                  <a:noFill/>
                </a:ln>
                <a:solidFill>
                  <a:schemeClr val="bg2"/>
                </a:solidFill>
                <a:effectLst/>
                <a:uLnTx/>
                <a:uFillTx/>
                <a:latin typeface="+mn-lt"/>
                <a:ea typeface="+mn-ea"/>
              </a:rPr>
              <a:t>*</a:t>
            </a:r>
            <a:r>
              <a:rPr kumimoji="0" lang="en-US" sz="1600" b="1" i="0" u="none" strike="noStrike" kern="1200" cap="none" spc="0" normalizeH="0" baseline="0" noProof="0" dirty="0">
                <a:ln>
                  <a:noFill/>
                </a:ln>
                <a:solidFill>
                  <a:schemeClr val="bg2"/>
                </a:solidFill>
                <a:effectLst/>
                <a:uLnTx/>
                <a:uFillTx/>
                <a:latin typeface="+mn-lt"/>
                <a:ea typeface="+mn-ea"/>
                <a:cs typeface="Arial" charset="0"/>
              </a:rPr>
              <a:t> </a:t>
            </a:r>
            <a:r>
              <a:rPr kumimoji="0" lang="en-US" sz="1600" b="0" i="0" u="none" strike="noStrike" kern="1200" cap="none" spc="0" normalizeH="0" baseline="0" noProof="0" dirty="0">
                <a:ln>
                  <a:noFill/>
                </a:ln>
                <a:solidFill>
                  <a:schemeClr val="bg2"/>
                </a:solidFill>
                <a:effectLst/>
                <a:uLnTx/>
                <a:uFillTx/>
                <a:latin typeface="+mn-lt"/>
                <a:ea typeface="+mn-ea"/>
              </a:rPr>
              <a:t>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rPr>
              <a:t>x 3 cycles</a:t>
            </a:r>
          </a:p>
        </p:txBody>
      </p:sp>
      <p:sp>
        <p:nvSpPr>
          <p:cNvPr id="33" name="Rectangle 24">
            <a:extLst>
              <a:ext uri="{FF2B5EF4-FFF2-40B4-BE49-F238E27FC236}">
                <a16:creationId xmlns:a16="http://schemas.microsoft.com/office/drawing/2014/main" id="{C12A0033-D774-0748-10F8-23253B6DE04D}"/>
              </a:ext>
            </a:extLst>
          </p:cNvPr>
          <p:cNvSpPr>
            <a:spLocks noChangeArrowheads="1"/>
          </p:cNvSpPr>
          <p:nvPr/>
        </p:nvSpPr>
        <p:spPr bwMode="auto">
          <a:xfrm>
            <a:off x="3184950" y="3643440"/>
            <a:ext cx="2203523" cy="1134618"/>
          </a:xfrm>
          <a:prstGeom prst="rect">
            <a:avLst/>
          </a:prstGeom>
          <a:solidFill>
            <a:schemeClr val="tx1">
              <a:lumMod val="65000"/>
              <a:lumOff val="35000"/>
            </a:schemeClr>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Atezolizumab</a:t>
            </a:r>
            <a:r>
              <a:rPr kumimoji="0" 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 </a:t>
            </a:r>
            <a:br>
              <a:rPr kumimoji="0" 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br>
            <a:r>
              <a:rPr kumimoji="0" 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1200 mg IV Q3W</a:t>
            </a:r>
            <a:r>
              <a:rPr kumimoji="0" lang="en-US" sz="1600" b="0" i="0" u="none" strike="noStrike" kern="1200" cap="none" spc="0" normalizeH="0" baseline="30000" noProof="0" dirty="0">
                <a:ln>
                  <a:noFill/>
                </a:ln>
                <a:solidFill>
                  <a:schemeClr val="bg2"/>
                </a:solidFill>
                <a:effectLst/>
                <a:uLnTx/>
                <a:uFillTx/>
                <a:latin typeface="+mn-lt"/>
                <a:ea typeface="+mn-ea"/>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x 3 cycles</a:t>
            </a:r>
          </a:p>
        </p:txBody>
      </p:sp>
      <p:sp>
        <p:nvSpPr>
          <p:cNvPr id="34" name="Line 33">
            <a:extLst>
              <a:ext uri="{FF2B5EF4-FFF2-40B4-BE49-F238E27FC236}">
                <a16:creationId xmlns:a16="http://schemas.microsoft.com/office/drawing/2014/main" id="{57518138-12BC-991C-2B21-2DF3CFE6B4C7}"/>
              </a:ext>
            </a:extLst>
          </p:cNvPr>
          <p:cNvSpPr>
            <a:spLocks noChangeShapeType="1"/>
          </p:cNvSpPr>
          <p:nvPr/>
        </p:nvSpPr>
        <p:spPr bwMode="auto">
          <a:xfrm>
            <a:off x="2841950" y="3757755"/>
            <a:ext cx="274663" cy="34362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5" name="Text Box 23">
            <a:extLst>
              <a:ext uri="{FF2B5EF4-FFF2-40B4-BE49-F238E27FC236}">
                <a16:creationId xmlns:a16="http://schemas.microsoft.com/office/drawing/2014/main" id="{F67934B1-E111-412C-4FC7-0F21751C2C79}"/>
              </a:ext>
            </a:extLst>
          </p:cNvPr>
          <p:cNvSpPr txBox="1">
            <a:spLocks noChangeArrowheads="1"/>
          </p:cNvSpPr>
          <p:nvPr/>
        </p:nvSpPr>
        <p:spPr bwMode="auto">
          <a:xfrm>
            <a:off x="8556444" y="5012685"/>
            <a:ext cx="2772432" cy="95410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f/u for ≥16 cycles (if stage II-IIIB)</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f/u until LOCB by INV (if stage IV)</a:t>
            </a:r>
          </a:p>
        </p:txBody>
      </p:sp>
      <p:sp>
        <p:nvSpPr>
          <p:cNvPr id="36" name="Line 33">
            <a:extLst>
              <a:ext uri="{FF2B5EF4-FFF2-40B4-BE49-F238E27FC236}">
                <a16:creationId xmlns:a16="http://schemas.microsoft.com/office/drawing/2014/main" id="{8A66DDF6-CC54-D178-63EB-4589AB16FA81}"/>
              </a:ext>
            </a:extLst>
          </p:cNvPr>
          <p:cNvSpPr>
            <a:spLocks noChangeShapeType="1"/>
          </p:cNvSpPr>
          <p:nvPr/>
        </p:nvSpPr>
        <p:spPr bwMode="auto">
          <a:xfrm flipV="1">
            <a:off x="5388472" y="2852004"/>
            <a:ext cx="58980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7" name="Rectangle 24">
            <a:extLst>
              <a:ext uri="{FF2B5EF4-FFF2-40B4-BE49-F238E27FC236}">
                <a16:creationId xmlns:a16="http://schemas.microsoft.com/office/drawing/2014/main" id="{4A974C4C-72EF-4F99-A81F-A56E4CB32CEE}"/>
              </a:ext>
            </a:extLst>
          </p:cNvPr>
          <p:cNvSpPr>
            <a:spLocks noChangeArrowheads="1"/>
          </p:cNvSpPr>
          <p:nvPr/>
        </p:nvSpPr>
        <p:spPr bwMode="auto">
          <a:xfrm>
            <a:off x="6022269" y="2405124"/>
            <a:ext cx="2443325" cy="986367"/>
          </a:xfrm>
          <a:prstGeom prst="rect">
            <a:avLst/>
          </a:prstGeom>
          <a:solidFill>
            <a:schemeClr val="tx1">
              <a:lumMod val="65000"/>
              <a:lumOff val="35000"/>
            </a:schemeClr>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Atezolizumab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cs typeface="Arial" charset="0"/>
              </a:rPr>
              <a:t>1200 mg IV</a:t>
            </a:r>
            <a:r>
              <a:rPr kumimoji="0" lang="en-US" sz="1600" b="1" i="0" u="none" strike="noStrike" kern="1200" cap="none" spc="0" normalizeH="0" baseline="0" noProof="0" dirty="0">
                <a:ln>
                  <a:noFill/>
                </a:ln>
                <a:solidFill>
                  <a:schemeClr val="bg2"/>
                </a:solidFill>
                <a:effectLst/>
                <a:uLnTx/>
                <a:uFillTx/>
                <a:latin typeface="+mn-lt"/>
                <a:ea typeface="+mn-ea"/>
                <a:cs typeface="Arial" charset="0"/>
              </a:rPr>
              <a:t> </a:t>
            </a:r>
            <a:r>
              <a:rPr kumimoji="0" lang="en-US" sz="1600" b="0" i="0" u="none" strike="noStrike" kern="1200" cap="none" spc="0" normalizeH="0" baseline="0" noProof="0" dirty="0">
                <a:ln>
                  <a:noFill/>
                </a:ln>
                <a:solidFill>
                  <a:schemeClr val="bg2"/>
                </a:solidFill>
                <a:effectLst/>
                <a:uLnTx/>
                <a:uFillTx/>
                <a:latin typeface="+mn-lt"/>
                <a:ea typeface="+mn-ea"/>
              </a:rPr>
              <a:t>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rPr>
              <a:t>x 3 cycles</a:t>
            </a:r>
          </a:p>
        </p:txBody>
      </p:sp>
      <p:sp>
        <p:nvSpPr>
          <p:cNvPr id="38" name="Rectangle 24">
            <a:extLst>
              <a:ext uri="{FF2B5EF4-FFF2-40B4-BE49-F238E27FC236}">
                <a16:creationId xmlns:a16="http://schemas.microsoft.com/office/drawing/2014/main" id="{1DF858DA-F439-0810-1181-8723219B023D}"/>
              </a:ext>
            </a:extLst>
          </p:cNvPr>
          <p:cNvSpPr>
            <a:spLocks noChangeArrowheads="1"/>
          </p:cNvSpPr>
          <p:nvPr/>
        </p:nvSpPr>
        <p:spPr bwMode="auto">
          <a:xfrm>
            <a:off x="6048810" y="3718891"/>
            <a:ext cx="2443325" cy="1023552"/>
          </a:xfrm>
          <a:prstGeom prst="rect">
            <a:avLst/>
          </a:prstGeom>
          <a:solidFill>
            <a:srgbClr val="E1471D"/>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Atezolizumab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rPr>
              <a:t>1875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 rHuPH20 </a:t>
            </a:r>
            <a:r>
              <a:rPr kumimoji="0" lang="en-US" sz="1600" b="0" i="0" u="none" strike="noStrike" kern="1200" cap="none" spc="0" normalizeH="0" baseline="0" noProof="0" dirty="0">
                <a:ln>
                  <a:noFill/>
                </a:ln>
                <a:solidFill>
                  <a:schemeClr val="bg2"/>
                </a:solidFill>
                <a:effectLst/>
                <a:uLnTx/>
                <a:uFillTx/>
                <a:latin typeface="+mn-lt"/>
                <a:ea typeface="+mn-ea"/>
                <a:cs typeface="Arial" charset="0"/>
              </a:rPr>
              <a:t>SC</a:t>
            </a:r>
            <a:r>
              <a:rPr kumimoji="0" lang="en-US" sz="1600" b="0" i="0" u="none" strike="noStrike" kern="1200" cap="none" spc="0" normalizeH="0" baseline="0" noProof="0" dirty="0">
                <a:ln>
                  <a:noFill/>
                </a:ln>
                <a:solidFill>
                  <a:schemeClr val="bg2"/>
                </a:solidFill>
                <a:effectLst/>
                <a:uLnTx/>
                <a:uFillTx/>
                <a:latin typeface="+mn-lt"/>
                <a:ea typeface="+mn-ea"/>
              </a:rPr>
              <a:t>*</a:t>
            </a:r>
            <a:r>
              <a:rPr kumimoji="0" lang="en-US" sz="1600" b="0" i="0" u="none" strike="noStrike" kern="1200" cap="none" spc="0" normalizeH="0" baseline="0" noProof="0" dirty="0">
                <a:ln>
                  <a:noFill/>
                </a:ln>
                <a:solidFill>
                  <a:schemeClr val="bg2"/>
                </a:solidFill>
                <a:effectLst/>
                <a:uLnTx/>
                <a:uFillTx/>
                <a:latin typeface="+mn-lt"/>
                <a:ea typeface="+mn-ea"/>
                <a:cs typeface="Arial" charset="0"/>
              </a:rPr>
              <a:t> </a:t>
            </a:r>
            <a:r>
              <a:rPr kumimoji="0" lang="en-US" sz="1600" b="0" i="0" u="none" strike="noStrike" kern="1200" cap="none" spc="0" normalizeH="0" baseline="0" noProof="0" dirty="0">
                <a:ln>
                  <a:noFill/>
                </a:ln>
                <a:solidFill>
                  <a:schemeClr val="bg2"/>
                </a:solidFill>
                <a:effectLst/>
                <a:uLnTx/>
                <a:uFillTx/>
                <a:latin typeface="+mn-lt"/>
                <a:ea typeface="+mn-ea"/>
              </a:rPr>
              <a:t>Q3W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rPr>
              <a:t>x 3 cycles</a:t>
            </a:r>
          </a:p>
        </p:txBody>
      </p:sp>
      <p:sp>
        <p:nvSpPr>
          <p:cNvPr id="39" name="Line 33">
            <a:extLst>
              <a:ext uri="{FF2B5EF4-FFF2-40B4-BE49-F238E27FC236}">
                <a16:creationId xmlns:a16="http://schemas.microsoft.com/office/drawing/2014/main" id="{5866F099-7814-940F-3960-90DA6F1F8E8E}"/>
              </a:ext>
            </a:extLst>
          </p:cNvPr>
          <p:cNvSpPr>
            <a:spLocks noChangeShapeType="1"/>
          </p:cNvSpPr>
          <p:nvPr/>
        </p:nvSpPr>
        <p:spPr bwMode="auto">
          <a:xfrm>
            <a:off x="5388472" y="4210749"/>
            <a:ext cx="62179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40" name="Text Box 23">
            <a:extLst>
              <a:ext uri="{FF2B5EF4-FFF2-40B4-BE49-F238E27FC236}">
                <a16:creationId xmlns:a16="http://schemas.microsoft.com/office/drawing/2014/main" id="{FAA0686D-FF66-CFCB-679E-089AC3E02108}"/>
              </a:ext>
            </a:extLst>
          </p:cNvPr>
          <p:cNvSpPr txBox="1">
            <a:spLocks noChangeArrowheads="1"/>
          </p:cNvSpPr>
          <p:nvPr/>
        </p:nvSpPr>
        <p:spPr bwMode="auto">
          <a:xfrm>
            <a:off x="5237305" y="3232597"/>
            <a:ext cx="859474" cy="610274"/>
          </a:xfrm>
          <a:prstGeom prst="rect">
            <a:avLst/>
          </a:prstGeom>
          <a:solidFill>
            <a:schemeClr val="bg1"/>
          </a:solidFill>
          <a:ln w="9525">
            <a:solidFill>
              <a:schemeClr val="tx1"/>
            </a:solidFill>
            <a:miter lim="800000"/>
            <a:headEnd/>
            <a:tailEnd/>
          </a:ln>
        </p:spPr>
        <p:txBody>
          <a:bodyPr wrap="square" anchor="ctr" anchorCtr="1"/>
          <a:lstStyle>
            <a:defPPr>
              <a:defRPr lang="en-US"/>
            </a:defPPr>
            <a:lvl1pPr lvl="0" algn="ctr">
              <a:defRPr kumimoji="0" sz="1400" i="0" u="none" strike="noStrike" cap="none" spc="0" normalizeH="0" baseline="0">
                <a:ln>
                  <a:noFill/>
                </a:ln>
                <a:solidFill>
                  <a:schemeClr val="bg1"/>
                </a:solidFill>
                <a:effectLst/>
                <a:uLnTx/>
                <a:uFillTx/>
                <a:latin typeface="Calibri" panose="020F0502020204030204" pitchFamily="34" charset="0"/>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mn-lt"/>
                <a:ea typeface="+mn-ea"/>
                <a:cs typeface="Arial" charset="0"/>
              </a:rPr>
              <a:t>Switch Phase</a:t>
            </a:r>
          </a:p>
        </p:txBody>
      </p:sp>
      <p:sp>
        <p:nvSpPr>
          <p:cNvPr id="41" name="Text Box 23">
            <a:extLst>
              <a:ext uri="{FF2B5EF4-FFF2-40B4-BE49-F238E27FC236}">
                <a16:creationId xmlns:a16="http://schemas.microsoft.com/office/drawing/2014/main" id="{B554A96F-D240-DB7C-9FD4-DB10655CED2C}"/>
              </a:ext>
            </a:extLst>
          </p:cNvPr>
          <p:cNvSpPr txBox="1">
            <a:spLocks noChangeArrowheads="1"/>
          </p:cNvSpPr>
          <p:nvPr/>
        </p:nvSpPr>
        <p:spPr bwMode="auto">
          <a:xfrm>
            <a:off x="4758724" y="1827772"/>
            <a:ext cx="1945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Crossover Period</a:t>
            </a:r>
          </a:p>
        </p:txBody>
      </p:sp>
      <p:sp>
        <p:nvSpPr>
          <p:cNvPr id="42" name="Text Box 23">
            <a:extLst>
              <a:ext uri="{FF2B5EF4-FFF2-40B4-BE49-F238E27FC236}">
                <a16:creationId xmlns:a16="http://schemas.microsoft.com/office/drawing/2014/main" id="{1AC5EF18-C21E-FBCF-4FC4-8C27882AE5DB}"/>
              </a:ext>
            </a:extLst>
          </p:cNvPr>
          <p:cNvSpPr txBox="1">
            <a:spLocks noChangeArrowheads="1"/>
          </p:cNvSpPr>
          <p:nvPr/>
        </p:nvSpPr>
        <p:spPr bwMode="auto">
          <a:xfrm>
            <a:off x="9332649" y="1820349"/>
            <a:ext cx="1945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Continuation Period</a:t>
            </a:r>
          </a:p>
        </p:txBody>
      </p:sp>
      <p:sp>
        <p:nvSpPr>
          <p:cNvPr id="43" name="Text Box 23">
            <a:extLst>
              <a:ext uri="{FF2B5EF4-FFF2-40B4-BE49-F238E27FC236}">
                <a16:creationId xmlns:a16="http://schemas.microsoft.com/office/drawing/2014/main" id="{675B462A-06A7-0B55-BF6D-C05146717E1F}"/>
              </a:ext>
            </a:extLst>
          </p:cNvPr>
          <p:cNvSpPr txBox="1">
            <a:spLocks noChangeArrowheads="1"/>
          </p:cNvSpPr>
          <p:nvPr/>
        </p:nvSpPr>
        <p:spPr bwMode="auto">
          <a:xfrm>
            <a:off x="9752993" y="3383304"/>
            <a:ext cx="1103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or</a:t>
            </a:r>
          </a:p>
        </p:txBody>
      </p:sp>
      <p:sp>
        <p:nvSpPr>
          <p:cNvPr id="44" name="Line 33">
            <a:extLst>
              <a:ext uri="{FF2B5EF4-FFF2-40B4-BE49-F238E27FC236}">
                <a16:creationId xmlns:a16="http://schemas.microsoft.com/office/drawing/2014/main" id="{6D1ED0F5-70E3-CDC0-46DB-CC168A50F43A}"/>
              </a:ext>
            </a:extLst>
          </p:cNvPr>
          <p:cNvSpPr>
            <a:spLocks noChangeShapeType="1"/>
          </p:cNvSpPr>
          <p:nvPr/>
        </p:nvSpPr>
        <p:spPr bwMode="auto">
          <a:xfrm flipV="1">
            <a:off x="8480429" y="2852004"/>
            <a:ext cx="64008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45" name="Line 33">
            <a:extLst>
              <a:ext uri="{FF2B5EF4-FFF2-40B4-BE49-F238E27FC236}">
                <a16:creationId xmlns:a16="http://schemas.microsoft.com/office/drawing/2014/main" id="{0498C04D-71DA-CCE9-42D9-68108AB99BDB}"/>
              </a:ext>
            </a:extLst>
          </p:cNvPr>
          <p:cNvSpPr>
            <a:spLocks noChangeShapeType="1"/>
          </p:cNvSpPr>
          <p:nvPr/>
        </p:nvSpPr>
        <p:spPr bwMode="auto">
          <a:xfrm>
            <a:off x="8501864" y="4206061"/>
            <a:ext cx="640080" cy="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46" name="Rectangle 45">
            <a:extLst>
              <a:ext uri="{FF2B5EF4-FFF2-40B4-BE49-F238E27FC236}">
                <a16:creationId xmlns:a16="http://schemas.microsoft.com/office/drawing/2014/main" id="{9D10BEB3-5323-3C4A-D0A2-63BE01649CCE}"/>
              </a:ext>
            </a:extLst>
          </p:cNvPr>
          <p:cNvSpPr>
            <a:spLocks noChangeArrowheads="1"/>
          </p:cNvSpPr>
          <p:nvPr/>
        </p:nvSpPr>
        <p:spPr bwMode="auto">
          <a:xfrm>
            <a:off x="9174841" y="2379985"/>
            <a:ext cx="2259459" cy="977900"/>
          </a:xfrm>
          <a:prstGeom prst="rect">
            <a:avLst/>
          </a:prstGeom>
          <a:solidFill>
            <a:srgbClr val="E1471D"/>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Atezolizumab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rPr>
              <a:t>1875 mg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 rHuPH20 </a:t>
            </a:r>
            <a:r>
              <a:rPr kumimoji="0" lang="en-US" sz="1600" b="0" i="0" u="none" strike="noStrike" kern="1200" cap="none" spc="0" normalizeH="0" baseline="0" noProof="0" dirty="0">
                <a:ln>
                  <a:noFill/>
                </a:ln>
                <a:solidFill>
                  <a:schemeClr val="bg2"/>
                </a:solidFill>
                <a:effectLst/>
                <a:uLnTx/>
                <a:uFillTx/>
                <a:latin typeface="+mn-lt"/>
                <a:ea typeface="+mn-ea"/>
                <a:cs typeface="Arial" charset="0"/>
              </a:rPr>
              <a:t>SC</a:t>
            </a:r>
            <a:r>
              <a:rPr kumimoji="0" lang="en-US" sz="1600" b="0" i="0" u="none" strike="noStrike" kern="1200" cap="none" spc="0" normalizeH="0" baseline="0" noProof="0" dirty="0">
                <a:ln>
                  <a:noFill/>
                </a:ln>
                <a:solidFill>
                  <a:schemeClr val="bg2"/>
                </a:solidFill>
                <a:effectLst/>
                <a:uLnTx/>
                <a:uFillTx/>
                <a:latin typeface="+mn-lt"/>
                <a:ea typeface="+mn-ea"/>
              </a:rPr>
              <a:t>* Q3W </a:t>
            </a:r>
          </a:p>
        </p:txBody>
      </p:sp>
      <p:sp>
        <p:nvSpPr>
          <p:cNvPr id="47" name="Rectangle 24">
            <a:extLst>
              <a:ext uri="{FF2B5EF4-FFF2-40B4-BE49-F238E27FC236}">
                <a16:creationId xmlns:a16="http://schemas.microsoft.com/office/drawing/2014/main" id="{465154DF-E077-DCD7-8A85-3C8CDA5DCC33}"/>
              </a:ext>
            </a:extLst>
          </p:cNvPr>
          <p:cNvSpPr>
            <a:spLocks noChangeArrowheads="1"/>
          </p:cNvSpPr>
          <p:nvPr/>
        </p:nvSpPr>
        <p:spPr bwMode="auto">
          <a:xfrm>
            <a:off x="9235289" y="3709128"/>
            <a:ext cx="2259459" cy="1043077"/>
          </a:xfrm>
          <a:prstGeom prst="rect">
            <a:avLst/>
          </a:prstGeom>
          <a:solidFill>
            <a:schemeClr val="tx1">
              <a:lumMod val="65000"/>
              <a:lumOff val="35000"/>
            </a:schemeClr>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chemeClr val="bg2"/>
                </a:solidFill>
                <a:effectLst/>
                <a:uLnTx/>
                <a:uFillTx/>
                <a:latin typeface="+mn-lt"/>
                <a:ea typeface="+mn-ea"/>
                <a:cs typeface="Arial" charset="0"/>
              </a:rPr>
              <a:t>Atezolizumab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chemeClr val="bg2"/>
                </a:solidFill>
                <a:effectLst/>
                <a:uLnTx/>
                <a:uFillTx/>
                <a:latin typeface="+mn-lt"/>
                <a:ea typeface="+mn-ea"/>
                <a:cs typeface="Arial" charset="0"/>
              </a:rPr>
              <a:t>1200 mg IV</a:t>
            </a:r>
            <a:r>
              <a:rPr kumimoji="0" lang="en-US" sz="1600" b="1" i="0" u="none" strike="noStrike" kern="1200" cap="none" spc="0" normalizeH="0" baseline="0" noProof="0" dirty="0">
                <a:ln>
                  <a:noFill/>
                </a:ln>
                <a:solidFill>
                  <a:schemeClr val="bg2"/>
                </a:solidFill>
                <a:effectLst/>
                <a:uLnTx/>
                <a:uFillTx/>
                <a:latin typeface="+mn-lt"/>
                <a:ea typeface="+mn-ea"/>
                <a:cs typeface="Arial" charset="0"/>
              </a:rPr>
              <a:t> </a:t>
            </a:r>
            <a:r>
              <a:rPr kumimoji="0" lang="en-US" sz="1600" b="0" i="0" u="none" strike="noStrike" kern="1200" cap="none" spc="0" normalizeH="0" baseline="0" noProof="0" dirty="0">
                <a:ln>
                  <a:noFill/>
                </a:ln>
                <a:solidFill>
                  <a:schemeClr val="bg2"/>
                </a:solidFill>
                <a:effectLst/>
                <a:uLnTx/>
                <a:uFillTx/>
                <a:latin typeface="+mn-lt"/>
                <a:ea typeface="+mn-ea"/>
              </a:rPr>
              <a:t>Q3W</a:t>
            </a:r>
          </a:p>
        </p:txBody>
      </p:sp>
      <p:sp>
        <p:nvSpPr>
          <p:cNvPr id="48" name="Rectangle 47">
            <a:extLst>
              <a:ext uri="{FF2B5EF4-FFF2-40B4-BE49-F238E27FC236}">
                <a16:creationId xmlns:a16="http://schemas.microsoft.com/office/drawing/2014/main" id="{6371F15B-25CB-CA94-033A-4E7245EEADA8}"/>
              </a:ext>
            </a:extLst>
          </p:cNvPr>
          <p:cNvSpPr>
            <a:spLocks noChangeArrowheads="1"/>
          </p:cNvSpPr>
          <p:nvPr/>
        </p:nvSpPr>
        <p:spPr bwMode="auto">
          <a:xfrm>
            <a:off x="8342345" y="3148572"/>
            <a:ext cx="883215" cy="694299"/>
          </a:xfrm>
          <a:prstGeom prst="rect">
            <a:avLst/>
          </a:prstGeom>
          <a:solidFill>
            <a:schemeClr val="bg1"/>
          </a:solidFill>
          <a:ln w="9525">
            <a:solidFill>
              <a:schemeClr val="tx1"/>
            </a:solid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charset="0"/>
              </a:rPr>
              <a:t>Patient Choice</a:t>
            </a:r>
            <a:endParaRPr kumimoji="0" lang="en-US" sz="1400" b="0" i="0" u="none" strike="noStrike" kern="1200" cap="none" spc="0" normalizeH="0" baseline="0" noProof="0" dirty="0">
              <a:ln>
                <a:noFill/>
              </a:ln>
              <a:solidFill>
                <a:srgbClr val="000000"/>
              </a:solidFill>
              <a:effectLst/>
              <a:uLnTx/>
              <a:uFillTx/>
              <a:latin typeface="+mn-lt"/>
              <a:ea typeface="+mn-ea"/>
            </a:endParaRPr>
          </a:p>
        </p:txBody>
      </p:sp>
      <p:cxnSp>
        <p:nvCxnSpPr>
          <p:cNvPr id="49" name="Connector: Elbow 48">
            <a:extLst>
              <a:ext uri="{FF2B5EF4-FFF2-40B4-BE49-F238E27FC236}">
                <a16:creationId xmlns:a16="http://schemas.microsoft.com/office/drawing/2014/main" id="{469885B8-CD69-90EA-0AC2-3648991E8F06}"/>
              </a:ext>
            </a:extLst>
          </p:cNvPr>
          <p:cNvCxnSpPr>
            <a:cxnSpLocks/>
            <a:stCxn id="46" idx="3"/>
            <a:endCxn id="35" idx="3"/>
          </p:cNvCxnSpPr>
          <p:nvPr/>
        </p:nvCxnSpPr>
        <p:spPr bwMode="auto">
          <a:xfrm flipH="1">
            <a:off x="11328876" y="2868935"/>
            <a:ext cx="105424" cy="2620804"/>
          </a:xfrm>
          <a:prstGeom prst="bentConnector3">
            <a:avLst>
              <a:gd name="adj1" fmla="val -216839"/>
            </a:avLst>
          </a:prstGeom>
          <a:noFill/>
          <a:ln w="28575" cap="flat" cmpd="sng" algn="ctr">
            <a:solidFill>
              <a:schemeClr val="tx1"/>
            </a:solidFill>
            <a:prstDash val="solid"/>
            <a:round/>
            <a:headEnd type="none" w="med" len="med"/>
            <a:tailEnd type="triangle"/>
          </a:ln>
          <a:effectLst/>
        </p:spPr>
      </p:cxnSp>
      <p:cxnSp>
        <p:nvCxnSpPr>
          <p:cNvPr id="50" name="Connector: Elbow 49">
            <a:extLst>
              <a:ext uri="{FF2B5EF4-FFF2-40B4-BE49-F238E27FC236}">
                <a16:creationId xmlns:a16="http://schemas.microsoft.com/office/drawing/2014/main" id="{94A84AAE-8FB9-9240-52CF-DE24957E1875}"/>
              </a:ext>
            </a:extLst>
          </p:cNvPr>
          <p:cNvCxnSpPr>
            <a:cxnSpLocks/>
            <a:stCxn id="47" idx="3"/>
            <a:endCxn id="35" idx="0"/>
          </p:cNvCxnSpPr>
          <p:nvPr/>
        </p:nvCxnSpPr>
        <p:spPr bwMode="auto">
          <a:xfrm flipH="1">
            <a:off x="9942660" y="4230667"/>
            <a:ext cx="1552088" cy="782018"/>
          </a:xfrm>
          <a:prstGeom prst="bentConnector4">
            <a:avLst>
              <a:gd name="adj1" fmla="val -14729"/>
              <a:gd name="adj2" fmla="val 83346"/>
            </a:avLst>
          </a:prstGeom>
          <a:noFill/>
          <a:ln w="28575" cap="flat" cmpd="sng" algn="ctr">
            <a:solidFill>
              <a:schemeClr val="tx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6838F29A-5931-ED56-7EA2-052C21295131}"/>
              </a:ext>
            </a:extLst>
          </p:cNvPr>
          <p:cNvCxnSpPr>
            <a:cxnSpLocks/>
          </p:cNvCxnSpPr>
          <p:nvPr/>
        </p:nvCxnSpPr>
        <p:spPr bwMode="auto">
          <a:xfrm>
            <a:off x="2841950" y="2368282"/>
            <a:ext cx="0" cy="602312"/>
          </a:xfrm>
          <a:prstGeom prst="straightConnector1">
            <a:avLst/>
          </a:prstGeom>
          <a:noFill/>
          <a:ln w="28575" cap="flat" cmpd="sng" algn="ctr">
            <a:solidFill>
              <a:schemeClr val="tx1"/>
            </a:solidFill>
            <a:prstDash val="dash"/>
            <a:round/>
            <a:headEnd type="none" w="med" len="med"/>
            <a:tailEnd type="triangle"/>
          </a:ln>
          <a:effectLst/>
        </p:spPr>
      </p:cxnSp>
      <p:sp>
        <p:nvSpPr>
          <p:cNvPr id="52" name="TextBox 51">
            <a:extLst>
              <a:ext uri="{FF2B5EF4-FFF2-40B4-BE49-F238E27FC236}">
                <a16:creationId xmlns:a16="http://schemas.microsoft.com/office/drawing/2014/main" id="{3D4A9097-5D9E-D490-F9BC-C8991B053FE7}"/>
              </a:ext>
            </a:extLst>
          </p:cNvPr>
          <p:cNvSpPr txBox="1"/>
          <p:nvPr/>
        </p:nvSpPr>
        <p:spPr bwMode="auto">
          <a:xfrm>
            <a:off x="642026" y="1743173"/>
            <a:ext cx="41884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mn-lt"/>
                <a:ea typeface="+mn-ea"/>
                <a:cs typeface="Arial" panose="020B0604020202020204" pitchFamily="34" charset="0"/>
              </a:rPr>
              <a:t>Stratified by disease stage (II, III, IV), type of surgery (none, pneumonectomy, any other)</a:t>
            </a:r>
          </a:p>
        </p:txBody>
      </p:sp>
    </p:spTree>
    <p:extLst>
      <p:ext uri="{BB962C8B-B14F-4D97-AF65-F5344CB8AC3E}">
        <p14:creationId xmlns:p14="http://schemas.microsoft.com/office/powerpoint/2010/main" val="4009643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F1F66-3A0E-236F-CF3B-16949B1FDF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464F0-8338-A86F-32CD-700FDFD2F124}"/>
              </a:ext>
            </a:extLst>
          </p:cNvPr>
          <p:cNvSpPr>
            <a:spLocks noGrp="1"/>
          </p:cNvSpPr>
          <p:nvPr>
            <p:ph type="title"/>
          </p:nvPr>
        </p:nvSpPr>
        <p:spPr>
          <a:xfrm>
            <a:off x="231078" y="260163"/>
            <a:ext cx="11740260" cy="10441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ctr" anchorCtr="0" compatLnSpc="1">
            <a:prstTxWarp prst="textNoShape">
              <a:avLst/>
            </a:prstTxWarp>
            <a:spAutoFit/>
          </a:bodyPr>
          <a:lstStyle/>
          <a:p>
            <a:pPr>
              <a:lnSpc>
                <a:spcPct val="110000"/>
              </a:lnSpc>
              <a:spcBef>
                <a:spcPts val="0"/>
              </a:spcBef>
            </a:pPr>
            <a:r>
              <a:rPr lang="en-US" sz="3200" kern="1200" dirty="0">
                <a:latin typeface="Times New Roman" panose="02020603050405020304" pitchFamily="18" charset="0"/>
                <a:cs typeface="Times New Roman" panose="02020603050405020304" pitchFamily="18" charset="0"/>
              </a:rPr>
              <a:t>IMscin002: Patient Preference for Atezolizumab SC vs IV and Choice of Formulation in the Continuation Period </a:t>
            </a:r>
          </a:p>
        </p:txBody>
      </p:sp>
      <p:sp>
        <p:nvSpPr>
          <p:cNvPr id="59" name="Content Placeholder 58">
            <a:extLst>
              <a:ext uri="{FF2B5EF4-FFF2-40B4-BE49-F238E27FC236}">
                <a16:creationId xmlns:a16="http://schemas.microsoft.com/office/drawing/2014/main" id="{25FD84B7-DF4B-D2CA-11BD-BBE7B9240768}"/>
              </a:ext>
            </a:extLst>
          </p:cNvPr>
          <p:cNvSpPr>
            <a:spLocks noGrp="1"/>
          </p:cNvSpPr>
          <p:nvPr>
            <p:ph sz="quarter" idx="10"/>
          </p:nvPr>
        </p:nvSpPr>
        <p:spPr/>
        <p:txBody>
          <a:bodyPr/>
          <a:lstStyle/>
          <a:p>
            <a:pPr algn="ctr"/>
            <a:r>
              <a:rPr lang="en-US" altLang="en-US" dirty="0"/>
              <a:t>NCT05171777. Capuzzo. JTO Clin Res Rep. 2025;6:100815. Majem. Oncol Ther. 2026;14:313.</a:t>
            </a:r>
          </a:p>
        </p:txBody>
      </p:sp>
      <p:sp>
        <p:nvSpPr>
          <p:cNvPr id="3" name="Content Placeholder 9">
            <a:extLst>
              <a:ext uri="{FF2B5EF4-FFF2-40B4-BE49-F238E27FC236}">
                <a16:creationId xmlns:a16="http://schemas.microsoft.com/office/drawing/2014/main" id="{21F2F203-8306-32FD-EF1D-1FB7ECED9D04}"/>
              </a:ext>
            </a:extLst>
          </p:cNvPr>
          <p:cNvSpPr txBox="1">
            <a:spLocks/>
          </p:cNvSpPr>
          <p:nvPr/>
        </p:nvSpPr>
        <p:spPr bwMode="auto">
          <a:xfrm>
            <a:off x="766782" y="5129239"/>
            <a:ext cx="6343815" cy="598664"/>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sz="1600" b="1" i="0" u="none" strike="noStrike" kern="0" cap="none" spc="0" normalizeH="0" baseline="0" noProof="0" dirty="0">
                <a:ln>
                  <a:noFill/>
                </a:ln>
                <a:solidFill>
                  <a:srgbClr val="000000"/>
                </a:solidFill>
                <a:effectLst/>
                <a:uLnTx/>
                <a:uFillTx/>
                <a:latin typeface="+mn-lt"/>
                <a:ea typeface="+mn-ea"/>
                <a:cs typeface="+mn-cs"/>
              </a:rPr>
              <a:t>Main reasons for patients preferring atezolizumab SC:</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mn-lt"/>
                <a:ea typeface="+mn-ea"/>
                <a:cs typeface="+mn-cs"/>
              </a:rPr>
              <a:t>Requires </a:t>
            </a:r>
            <a:r>
              <a:rPr kumimoji="0" lang="en-US" sz="1600" b="1" i="0" u="none" strike="noStrike" kern="0" cap="none" spc="0" normalizeH="0" baseline="0" noProof="0" dirty="0">
                <a:ln>
                  <a:noFill/>
                </a:ln>
                <a:solidFill>
                  <a:srgbClr val="000000"/>
                </a:solidFill>
                <a:effectLst/>
                <a:uLnTx/>
                <a:uFillTx/>
                <a:latin typeface="+mn-lt"/>
                <a:ea typeface="+mn-ea"/>
                <a:cs typeface="+mn-cs"/>
              </a:rPr>
              <a:t>less time in clinic</a:t>
            </a:r>
            <a:r>
              <a:rPr kumimoji="0" lang="en-US" sz="1600" b="0" i="0" u="none" strike="noStrike" kern="0" cap="none" spc="0" normalizeH="0" baseline="0" noProof="0" dirty="0">
                <a:ln>
                  <a:noFill/>
                </a:ln>
                <a:solidFill>
                  <a:srgbClr val="000000"/>
                </a:solidFill>
                <a:effectLst/>
                <a:uLnTx/>
                <a:uFillTx/>
                <a:latin typeface="+mn-lt"/>
                <a:ea typeface="+mn-ea"/>
                <a:cs typeface="+mn-cs"/>
              </a:rPr>
              <a:t>: n = 56, 64%</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mn-lt"/>
                <a:ea typeface="+mn-ea"/>
                <a:cs typeface="+mn-cs"/>
              </a:rPr>
              <a:t>Feels </a:t>
            </a:r>
            <a:r>
              <a:rPr kumimoji="0" lang="en-US" sz="1600" b="1" i="0" u="none" strike="noStrike" kern="0" cap="none" spc="0" normalizeH="0" baseline="0" noProof="0" dirty="0">
                <a:ln>
                  <a:noFill/>
                </a:ln>
                <a:solidFill>
                  <a:srgbClr val="000000"/>
                </a:solidFill>
                <a:effectLst/>
                <a:uLnTx/>
                <a:uFillTx/>
                <a:latin typeface="+mn-lt"/>
                <a:ea typeface="+mn-ea"/>
                <a:cs typeface="+mn-cs"/>
              </a:rPr>
              <a:t>more comfortable</a:t>
            </a:r>
            <a:r>
              <a:rPr kumimoji="0" lang="en-US" sz="1600" b="0" i="0" u="none" strike="noStrike" kern="0" cap="none" spc="0" normalizeH="0" baseline="0" noProof="0" dirty="0">
                <a:ln>
                  <a:noFill/>
                </a:ln>
                <a:solidFill>
                  <a:srgbClr val="000000"/>
                </a:solidFill>
                <a:effectLst/>
                <a:uLnTx/>
                <a:uFillTx/>
                <a:latin typeface="+mn-lt"/>
                <a:ea typeface="+mn-ea"/>
                <a:cs typeface="+mn-cs"/>
              </a:rPr>
              <a:t>: n = 40, 46%</a:t>
            </a:r>
          </a:p>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600" b="1" i="0" u="none" strike="noStrike" kern="0" cap="none" spc="0" normalizeH="0" baseline="0" noProof="0" dirty="0">
                <a:ln>
                  <a:noFill/>
                </a:ln>
                <a:solidFill>
                  <a:srgbClr val="000000"/>
                </a:solidFill>
                <a:effectLst/>
                <a:uLnTx/>
                <a:uFillTx/>
                <a:latin typeface="+mn-lt"/>
                <a:ea typeface="+mn-ea"/>
                <a:cs typeface="+mn-cs"/>
              </a:rPr>
              <a:t>Less emotionally stressful: </a:t>
            </a:r>
            <a:r>
              <a:rPr kumimoji="0" lang="en-US" sz="1600" b="0" i="0" u="none" strike="noStrike" kern="0" cap="none" spc="0" normalizeH="0" baseline="0" noProof="0" dirty="0">
                <a:ln>
                  <a:noFill/>
                </a:ln>
                <a:solidFill>
                  <a:srgbClr val="000000"/>
                </a:solidFill>
                <a:effectLst/>
                <a:uLnTx/>
                <a:uFillTx/>
                <a:latin typeface="+mn-lt"/>
                <a:ea typeface="+mn-ea"/>
                <a:cs typeface="+mn-cs"/>
              </a:rPr>
              <a:t>n = 26, 30%</a:t>
            </a:r>
          </a:p>
        </p:txBody>
      </p:sp>
      <p:sp>
        <p:nvSpPr>
          <p:cNvPr id="5" name="Content Placeholder 9">
            <a:extLst>
              <a:ext uri="{FF2B5EF4-FFF2-40B4-BE49-F238E27FC236}">
                <a16:creationId xmlns:a16="http://schemas.microsoft.com/office/drawing/2014/main" id="{A26376B6-FA81-9455-D3E6-E09907C938B0}"/>
              </a:ext>
            </a:extLst>
          </p:cNvPr>
          <p:cNvSpPr txBox="1">
            <a:spLocks/>
          </p:cNvSpPr>
          <p:nvPr/>
        </p:nvSpPr>
        <p:spPr bwMode="auto">
          <a:xfrm>
            <a:off x="7222435" y="5155697"/>
            <a:ext cx="4653624" cy="59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90000"/>
              </a:lnSpc>
              <a:spcBef>
                <a:spcPts val="0"/>
              </a:spcBef>
              <a:spcAft>
                <a:spcPts val="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mn-lt"/>
                <a:ea typeface="+mn-ea"/>
                <a:cs typeface="+mn-cs"/>
              </a:rPr>
              <a:t>Approximately 80% of patients preferred </a:t>
            </a:r>
            <a:r>
              <a:rPr kumimoji="0" lang="en-US" sz="1600" b="1" i="0" u="none" strike="noStrike" kern="0" cap="none" spc="0" normalizeH="0" baseline="0" noProof="0" dirty="0">
                <a:ln>
                  <a:noFill/>
                </a:ln>
                <a:solidFill>
                  <a:srgbClr val="000000"/>
                </a:solidFill>
                <a:effectLst/>
                <a:uLnTx/>
                <a:uFillTx/>
                <a:latin typeface="+mn-lt"/>
                <a:ea typeface="+mn-ea"/>
                <a:cs typeface="+mn-cs"/>
              </a:rPr>
              <a:t>atezolizumab SC</a:t>
            </a:r>
            <a:r>
              <a:rPr kumimoji="0" lang="en-US" sz="1600" b="0" i="0" u="none" strike="noStrike" kern="0" cap="none" spc="0" normalizeH="0" baseline="0" noProof="0" dirty="0">
                <a:ln>
                  <a:noFill/>
                </a:ln>
                <a:solidFill>
                  <a:srgbClr val="000000"/>
                </a:solidFill>
                <a:effectLst/>
                <a:uLnTx/>
                <a:uFillTx/>
                <a:latin typeface="+mn-lt"/>
                <a:ea typeface="+mn-ea"/>
                <a:cs typeface="+mn-cs"/>
              </a:rPr>
              <a:t> for the continuation period</a:t>
            </a:r>
          </a:p>
        </p:txBody>
      </p:sp>
      <p:sp>
        <p:nvSpPr>
          <p:cNvPr id="60" name="Content Placeholder 9">
            <a:extLst>
              <a:ext uri="{FF2B5EF4-FFF2-40B4-BE49-F238E27FC236}">
                <a16:creationId xmlns:a16="http://schemas.microsoft.com/office/drawing/2014/main" id="{CBD9FB9E-F009-FBDA-EE65-1315AE6ADC42}"/>
              </a:ext>
            </a:extLst>
          </p:cNvPr>
          <p:cNvSpPr txBox="1">
            <a:spLocks/>
          </p:cNvSpPr>
          <p:nvPr/>
        </p:nvSpPr>
        <p:spPr bwMode="auto">
          <a:xfrm>
            <a:off x="1471798" y="1634835"/>
            <a:ext cx="3848348" cy="44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600" i="0" u="none" strike="noStrike" kern="0" cap="none" spc="0" normalizeH="0" baseline="0" noProof="0" dirty="0">
                <a:ln>
                  <a:noFill/>
                </a:ln>
                <a:solidFill>
                  <a:srgbClr val="000000"/>
                </a:solidFill>
                <a:effectLst/>
                <a:uLnTx/>
                <a:uFillTx/>
                <a:latin typeface="+mn-lt"/>
                <a:ea typeface="+mn-ea"/>
                <a:cs typeface="+mn-cs"/>
              </a:rPr>
              <a:t>Preference for Administration Method (by Questionnaire, n = 123)</a:t>
            </a:r>
          </a:p>
        </p:txBody>
      </p:sp>
      <p:sp>
        <p:nvSpPr>
          <p:cNvPr id="61" name="Content Placeholder 9">
            <a:extLst>
              <a:ext uri="{FF2B5EF4-FFF2-40B4-BE49-F238E27FC236}">
                <a16:creationId xmlns:a16="http://schemas.microsoft.com/office/drawing/2014/main" id="{4AE5F358-354F-5A05-B206-DF53AF124C7F}"/>
              </a:ext>
            </a:extLst>
          </p:cNvPr>
          <p:cNvSpPr txBox="1">
            <a:spLocks/>
          </p:cNvSpPr>
          <p:nvPr/>
        </p:nvSpPr>
        <p:spPr bwMode="auto">
          <a:xfrm>
            <a:off x="7110598" y="1634836"/>
            <a:ext cx="3848348" cy="449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600" i="0" u="none" strike="noStrike" kern="0" cap="none" spc="0" normalizeH="0" baseline="0" noProof="0" dirty="0">
                <a:ln>
                  <a:noFill/>
                </a:ln>
                <a:solidFill>
                  <a:srgbClr val="000000"/>
                </a:solidFill>
                <a:effectLst/>
                <a:uLnTx/>
                <a:uFillTx/>
                <a:latin typeface="+mn-lt"/>
                <a:ea typeface="+mn-ea"/>
                <a:cs typeface="+mn-cs"/>
              </a:rPr>
              <a:t>Patient’s Choice for the Continuation Period (n = 107)</a:t>
            </a:r>
          </a:p>
        </p:txBody>
      </p:sp>
      <p:sp>
        <p:nvSpPr>
          <p:cNvPr id="62" name="TextBox 61">
            <a:extLst>
              <a:ext uri="{FF2B5EF4-FFF2-40B4-BE49-F238E27FC236}">
                <a16:creationId xmlns:a16="http://schemas.microsoft.com/office/drawing/2014/main" id="{A719032C-BFB9-835B-B02D-929E2915F9E7}"/>
              </a:ext>
            </a:extLst>
          </p:cNvPr>
          <p:cNvSpPr txBox="1"/>
          <p:nvPr/>
        </p:nvSpPr>
        <p:spPr bwMode="auto">
          <a:xfrm rot="16200000">
            <a:off x="-141397" y="3244482"/>
            <a:ext cx="1475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Patients (%)</a:t>
            </a:r>
          </a:p>
        </p:txBody>
      </p:sp>
      <p:sp>
        <p:nvSpPr>
          <p:cNvPr id="63" name="TextBox 62">
            <a:extLst>
              <a:ext uri="{FF2B5EF4-FFF2-40B4-BE49-F238E27FC236}">
                <a16:creationId xmlns:a16="http://schemas.microsoft.com/office/drawing/2014/main" id="{39645911-2986-BCCB-0066-1A104A04AAEB}"/>
              </a:ext>
            </a:extLst>
          </p:cNvPr>
          <p:cNvSpPr txBox="1"/>
          <p:nvPr/>
        </p:nvSpPr>
        <p:spPr bwMode="auto">
          <a:xfrm>
            <a:off x="8637623" y="4755989"/>
            <a:ext cx="1475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Patients (%)</a:t>
            </a:r>
          </a:p>
        </p:txBody>
      </p:sp>
      <p:sp>
        <p:nvSpPr>
          <p:cNvPr id="64" name="TextBox 63">
            <a:extLst>
              <a:ext uri="{FF2B5EF4-FFF2-40B4-BE49-F238E27FC236}">
                <a16:creationId xmlns:a16="http://schemas.microsoft.com/office/drawing/2014/main" id="{382FB95C-A2F8-5AD2-D248-D4F76A9CCA9F}"/>
              </a:ext>
            </a:extLst>
          </p:cNvPr>
          <p:cNvSpPr txBox="1"/>
          <p:nvPr/>
        </p:nvSpPr>
        <p:spPr bwMode="auto">
          <a:xfrm>
            <a:off x="7102654" y="2679672"/>
            <a:ext cx="4683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SC</a:t>
            </a:r>
          </a:p>
        </p:txBody>
      </p:sp>
      <p:sp>
        <p:nvSpPr>
          <p:cNvPr id="65" name="TextBox 64">
            <a:extLst>
              <a:ext uri="{FF2B5EF4-FFF2-40B4-BE49-F238E27FC236}">
                <a16:creationId xmlns:a16="http://schemas.microsoft.com/office/drawing/2014/main" id="{97CE0FDD-E65D-1CDA-1A27-526EB6020040}"/>
              </a:ext>
            </a:extLst>
          </p:cNvPr>
          <p:cNvSpPr txBox="1"/>
          <p:nvPr/>
        </p:nvSpPr>
        <p:spPr bwMode="auto">
          <a:xfrm>
            <a:off x="7184395" y="3725554"/>
            <a:ext cx="3946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IV</a:t>
            </a:r>
          </a:p>
        </p:txBody>
      </p:sp>
      <p:sp>
        <p:nvSpPr>
          <p:cNvPr id="66" name="TextBox 65">
            <a:extLst>
              <a:ext uri="{FF2B5EF4-FFF2-40B4-BE49-F238E27FC236}">
                <a16:creationId xmlns:a16="http://schemas.microsoft.com/office/drawing/2014/main" id="{5E3DC66E-7201-B0DB-549F-B6FC30AE8FEF}"/>
              </a:ext>
            </a:extLst>
          </p:cNvPr>
          <p:cNvSpPr txBox="1"/>
          <p:nvPr/>
        </p:nvSpPr>
        <p:spPr bwMode="auto">
          <a:xfrm>
            <a:off x="1818941" y="4477801"/>
            <a:ext cx="468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SC</a:t>
            </a:r>
          </a:p>
        </p:txBody>
      </p:sp>
      <p:sp>
        <p:nvSpPr>
          <p:cNvPr id="67" name="TextBox 66">
            <a:extLst>
              <a:ext uri="{FF2B5EF4-FFF2-40B4-BE49-F238E27FC236}">
                <a16:creationId xmlns:a16="http://schemas.microsoft.com/office/drawing/2014/main" id="{79D8B0EA-2247-53D4-BCF4-8ED404C57B43}"/>
              </a:ext>
            </a:extLst>
          </p:cNvPr>
          <p:cNvSpPr txBox="1"/>
          <p:nvPr/>
        </p:nvSpPr>
        <p:spPr bwMode="auto">
          <a:xfrm>
            <a:off x="3541550" y="4477801"/>
            <a:ext cx="3946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IV</a:t>
            </a:r>
          </a:p>
        </p:txBody>
      </p:sp>
      <p:sp>
        <p:nvSpPr>
          <p:cNvPr id="68" name="TextBox 67">
            <a:extLst>
              <a:ext uri="{FF2B5EF4-FFF2-40B4-BE49-F238E27FC236}">
                <a16:creationId xmlns:a16="http://schemas.microsoft.com/office/drawing/2014/main" id="{73F261DE-B9D5-E42A-540F-1A581F8E0B08}"/>
              </a:ext>
            </a:extLst>
          </p:cNvPr>
          <p:cNvSpPr txBox="1"/>
          <p:nvPr/>
        </p:nvSpPr>
        <p:spPr bwMode="auto">
          <a:xfrm>
            <a:off x="4580587" y="4477801"/>
            <a:ext cx="16706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chemeClr val="tx1">
                    <a:lumMod val="75000"/>
                    <a:lumOff val="25000"/>
                  </a:schemeClr>
                </a:solidFill>
                <a:latin typeface="Poppins Medium" panose="00000600000000000000" pitchFamily="2" charset="0"/>
                <a:cs typeface="Poppins Medium" panose="00000600000000000000" pitchFamily="2" charset="0"/>
              </a:rPr>
              <a:t>No preference</a:t>
            </a:r>
          </a:p>
        </p:txBody>
      </p:sp>
      <p:cxnSp>
        <p:nvCxnSpPr>
          <p:cNvPr id="69" name="Straight Connector 68">
            <a:extLst>
              <a:ext uri="{FF2B5EF4-FFF2-40B4-BE49-F238E27FC236}">
                <a16:creationId xmlns:a16="http://schemas.microsoft.com/office/drawing/2014/main" id="{AAF385E5-C897-1785-3901-132E80CEF99D}"/>
              </a:ext>
            </a:extLst>
          </p:cNvPr>
          <p:cNvCxnSpPr/>
          <p:nvPr/>
        </p:nvCxnSpPr>
        <p:spPr bwMode="auto">
          <a:xfrm>
            <a:off x="1207769" y="4471451"/>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5B20B52-A364-9452-CFDE-10B6F29B7D75}"/>
              </a:ext>
            </a:extLst>
          </p:cNvPr>
          <p:cNvCxnSpPr/>
          <p:nvPr/>
        </p:nvCxnSpPr>
        <p:spPr bwMode="auto">
          <a:xfrm>
            <a:off x="2900044" y="4471451"/>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A6DF546-ACAA-6D39-42B7-28A328E4D845}"/>
              </a:ext>
            </a:extLst>
          </p:cNvPr>
          <p:cNvCxnSpPr/>
          <p:nvPr/>
        </p:nvCxnSpPr>
        <p:spPr bwMode="auto">
          <a:xfrm>
            <a:off x="4573269" y="4471451"/>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0E2D41E-F156-6B04-7B1D-C064B01F26EE}"/>
              </a:ext>
            </a:extLst>
          </p:cNvPr>
          <p:cNvCxnSpPr/>
          <p:nvPr/>
        </p:nvCxnSpPr>
        <p:spPr bwMode="auto">
          <a:xfrm>
            <a:off x="6268720" y="4450715"/>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B2A6B78-DCBD-079B-4D26-B176170FB9FB}"/>
              </a:ext>
            </a:extLst>
          </p:cNvPr>
          <p:cNvCxnSpPr/>
          <p:nvPr/>
        </p:nvCxnSpPr>
        <p:spPr bwMode="auto">
          <a:xfrm>
            <a:off x="7650480" y="4465772"/>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6C729ED-0179-40E3-7EEA-E6EC8BA93CBA}"/>
              </a:ext>
            </a:extLst>
          </p:cNvPr>
          <p:cNvCxnSpPr/>
          <p:nvPr/>
        </p:nvCxnSpPr>
        <p:spPr bwMode="auto">
          <a:xfrm>
            <a:off x="8269922" y="4460240"/>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87F85B4-493B-D18F-6C3F-D62E6AB47140}"/>
              </a:ext>
            </a:extLst>
          </p:cNvPr>
          <p:cNvCxnSpPr/>
          <p:nvPr/>
        </p:nvCxnSpPr>
        <p:spPr bwMode="auto">
          <a:xfrm>
            <a:off x="8901430" y="4460240"/>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D99C293A-0DF0-9F82-BCBE-D10AB6FE00C3}"/>
              </a:ext>
            </a:extLst>
          </p:cNvPr>
          <p:cNvCxnSpPr/>
          <p:nvPr/>
        </p:nvCxnSpPr>
        <p:spPr bwMode="auto">
          <a:xfrm>
            <a:off x="9520872" y="4454708"/>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C16C9382-2FCD-3C17-AD3B-FF513362D786}"/>
              </a:ext>
            </a:extLst>
          </p:cNvPr>
          <p:cNvCxnSpPr/>
          <p:nvPr/>
        </p:nvCxnSpPr>
        <p:spPr bwMode="auto">
          <a:xfrm>
            <a:off x="10142855" y="4465772"/>
            <a:ext cx="0" cy="104212"/>
          </a:xfrm>
          <a:prstGeom prst="line">
            <a:avLst/>
          </a:prstGeom>
          <a:noFill/>
          <a:ln w="28575" cap="flat" cmpd="sng" algn="ctr">
            <a:solidFill>
              <a:srgbClr val="000000"/>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9AAEDD2A-6660-7BBE-F12E-574C68F7988A}"/>
              </a:ext>
            </a:extLst>
          </p:cNvPr>
          <p:cNvCxnSpPr/>
          <p:nvPr/>
        </p:nvCxnSpPr>
        <p:spPr bwMode="auto">
          <a:xfrm>
            <a:off x="10762297" y="4460240"/>
            <a:ext cx="0" cy="104212"/>
          </a:xfrm>
          <a:prstGeom prst="line">
            <a:avLst/>
          </a:prstGeom>
          <a:noFill/>
          <a:ln w="28575" cap="flat" cmpd="sng" algn="ctr">
            <a:solidFill>
              <a:srgbClr val="000000"/>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D03E816E-32AD-769B-7DBB-CBB4EA36F341}"/>
              </a:ext>
            </a:extLst>
          </p:cNvPr>
          <p:cNvSpPr txBox="1"/>
          <p:nvPr/>
        </p:nvSpPr>
        <p:spPr bwMode="auto">
          <a:xfrm>
            <a:off x="10508862" y="4490037"/>
            <a:ext cx="506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100</a:t>
            </a:r>
          </a:p>
        </p:txBody>
      </p:sp>
      <p:sp>
        <p:nvSpPr>
          <p:cNvPr id="80" name="TextBox 79">
            <a:extLst>
              <a:ext uri="{FF2B5EF4-FFF2-40B4-BE49-F238E27FC236}">
                <a16:creationId xmlns:a16="http://schemas.microsoft.com/office/drawing/2014/main" id="{18D2077C-8951-2AAF-FA71-582F96A7F4EC}"/>
              </a:ext>
            </a:extLst>
          </p:cNvPr>
          <p:cNvSpPr txBox="1"/>
          <p:nvPr/>
        </p:nvSpPr>
        <p:spPr bwMode="auto">
          <a:xfrm>
            <a:off x="9920210" y="4490037"/>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80</a:t>
            </a:r>
          </a:p>
        </p:txBody>
      </p:sp>
      <p:sp>
        <p:nvSpPr>
          <p:cNvPr id="81" name="TextBox 80">
            <a:extLst>
              <a:ext uri="{FF2B5EF4-FFF2-40B4-BE49-F238E27FC236}">
                <a16:creationId xmlns:a16="http://schemas.microsoft.com/office/drawing/2014/main" id="{735F3E41-ADD4-EBC6-4AE0-B09F4BFAA108}"/>
              </a:ext>
            </a:extLst>
          </p:cNvPr>
          <p:cNvSpPr txBox="1"/>
          <p:nvPr/>
        </p:nvSpPr>
        <p:spPr bwMode="auto">
          <a:xfrm>
            <a:off x="8678785" y="4490037"/>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40</a:t>
            </a:r>
          </a:p>
        </p:txBody>
      </p:sp>
      <p:sp>
        <p:nvSpPr>
          <p:cNvPr id="82" name="TextBox 81">
            <a:extLst>
              <a:ext uri="{FF2B5EF4-FFF2-40B4-BE49-F238E27FC236}">
                <a16:creationId xmlns:a16="http://schemas.microsoft.com/office/drawing/2014/main" id="{0C36E6FB-D39C-F5D3-A0EF-8C65BE16E406}"/>
              </a:ext>
            </a:extLst>
          </p:cNvPr>
          <p:cNvSpPr txBox="1"/>
          <p:nvPr/>
        </p:nvSpPr>
        <p:spPr bwMode="auto">
          <a:xfrm>
            <a:off x="9302207" y="4490037"/>
            <a:ext cx="4427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60</a:t>
            </a:r>
          </a:p>
        </p:txBody>
      </p:sp>
      <p:sp>
        <p:nvSpPr>
          <p:cNvPr id="83" name="TextBox 82">
            <a:extLst>
              <a:ext uri="{FF2B5EF4-FFF2-40B4-BE49-F238E27FC236}">
                <a16:creationId xmlns:a16="http://schemas.microsoft.com/office/drawing/2014/main" id="{A3649F14-13D2-935B-AB9A-F3C53D18F6F6}"/>
              </a:ext>
            </a:extLst>
          </p:cNvPr>
          <p:cNvSpPr txBox="1"/>
          <p:nvPr/>
        </p:nvSpPr>
        <p:spPr bwMode="auto">
          <a:xfrm>
            <a:off x="8060192" y="4490037"/>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20</a:t>
            </a:r>
          </a:p>
        </p:txBody>
      </p:sp>
      <p:sp>
        <p:nvSpPr>
          <p:cNvPr id="84" name="TextBox 83">
            <a:extLst>
              <a:ext uri="{FF2B5EF4-FFF2-40B4-BE49-F238E27FC236}">
                <a16:creationId xmlns:a16="http://schemas.microsoft.com/office/drawing/2014/main" id="{8CA217F7-6A35-0A90-F31D-1367F27AE4DD}"/>
              </a:ext>
            </a:extLst>
          </p:cNvPr>
          <p:cNvSpPr txBox="1"/>
          <p:nvPr/>
        </p:nvSpPr>
        <p:spPr bwMode="auto">
          <a:xfrm>
            <a:off x="7489266" y="4490037"/>
            <a:ext cx="3129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600" b="0" dirty="0">
                <a:solidFill>
                  <a:srgbClr val="000000"/>
                </a:solidFill>
                <a:latin typeface="+mn-lt"/>
              </a:rPr>
              <a:t>0</a:t>
            </a:r>
          </a:p>
        </p:txBody>
      </p:sp>
      <p:cxnSp>
        <p:nvCxnSpPr>
          <p:cNvPr id="85" name="Straight Connector 84">
            <a:extLst>
              <a:ext uri="{FF2B5EF4-FFF2-40B4-BE49-F238E27FC236}">
                <a16:creationId xmlns:a16="http://schemas.microsoft.com/office/drawing/2014/main" id="{652ABC15-056C-26DE-032F-6AE8BCCA8BAA}"/>
              </a:ext>
            </a:extLst>
          </p:cNvPr>
          <p:cNvCxnSpPr>
            <a:cxnSpLocks/>
          </p:cNvCxnSpPr>
          <p:nvPr/>
        </p:nvCxnSpPr>
        <p:spPr bwMode="auto">
          <a:xfrm>
            <a:off x="1117937" y="4450715"/>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3CAB8831-EFFA-94E5-4635-1E8E01EA17D0}"/>
              </a:ext>
            </a:extLst>
          </p:cNvPr>
          <p:cNvCxnSpPr>
            <a:cxnSpLocks/>
          </p:cNvCxnSpPr>
          <p:nvPr/>
        </p:nvCxnSpPr>
        <p:spPr bwMode="auto">
          <a:xfrm>
            <a:off x="1117937" y="4036060"/>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71B3765-AB46-A6F7-5495-441EF528407A}"/>
              </a:ext>
            </a:extLst>
          </p:cNvPr>
          <p:cNvCxnSpPr>
            <a:cxnSpLocks/>
          </p:cNvCxnSpPr>
          <p:nvPr/>
        </p:nvCxnSpPr>
        <p:spPr bwMode="auto">
          <a:xfrm>
            <a:off x="1117937" y="3621405"/>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03BFCF1-F04B-3471-7683-7F3FABDA7645}"/>
              </a:ext>
            </a:extLst>
          </p:cNvPr>
          <p:cNvCxnSpPr>
            <a:cxnSpLocks/>
          </p:cNvCxnSpPr>
          <p:nvPr/>
        </p:nvCxnSpPr>
        <p:spPr bwMode="auto">
          <a:xfrm>
            <a:off x="1117937" y="3206750"/>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BDBC06D-5F38-152B-919A-9E349FEBD459}"/>
              </a:ext>
            </a:extLst>
          </p:cNvPr>
          <p:cNvCxnSpPr>
            <a:cxnSpLocks/>
          </p:cNvCxnSpPr>
          <p:nvPr/>
        </p:nvCxnSpPr>
        <p:spPr bwMode="auto">
          <a:xfrm>
            <a:off x="1117937" y="2792095"/>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A56CF1E-6E93-2D1C-6055-CE794E493B5E}"/>
              </a:ext>
            </a:extLst>
          </p:cNvPr>
          <p:cNvCxnSpPr>
            <a:cxnSpLocks/>
          </p:cNvCxnSpPr>
          <p:nvPr/>
        </p:nvCxnSpPr>
        <p:spPr bwMode="auto">
          <a:xfrm>
            <a:off x="1117937" y="2377440"/>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6AD01EA-AAAE-F2CC-4098-170EC6516098}"/>
              </a:ext>
            </a:extLst>
          </p:cNvPr>
          <p:cNvCxnSpPr>
            <a:cxnSpLocks/>
          </p:cNvCxnSpPr>
          <p:nvPr/>
        </p:nvCxnSpPr>
        <p:spPr bwMode="auto">
          <a:xfrm>
            <a:off x="7553653" y="4458335"/>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AFC62AA-E890-2377-2514-0FE155D30455}"/>
              </a:ext>
            </a:extLst>
          </p:cNvPr>
          <p:cNvCxnSpPr>
            <a:cxnSpLocks/>
          </p:cNvCxnSpPr>
          <p:nvPr/>
        </p:nvCxnSpPr>
        <p:spPr bwMode="auto">
          <a:xfrm>
            <a:off x="7553653" y="3421698"/>
            <a:ext cx="92065" cy="0"/>
          </a:xfrm>
          <a:prstGeom prst="line">
            <a:avLst/>
          </a:prstGeom>
          <a:noFill/>
          <a:ln w="28575" cap="flat" cmpd="sng" algn="ctr">
            <a:solidFill>
              <a:srgbClr val="000000"/>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F3AD090-73E0-4A03-2A12-EF581534445D}"/>
              </a:ext>
            </a:extLst>
          </p:cNvPr>
          <p:cNvCxnSpPr>
            <a:cxnSpLocks/>
          </p:cNvCxnSpPr>
          <p:nvPr/>
        </p:nvCxnSpPr>
        <p:spPr bwMode="auto">
          <a:xfrm>
            <a:off x="7553653" y="2385060"/>
            <a:ext cx="92065" cy="0"/>
          </a:xfrm>
          <a:prstGeom prst="line">
            <a:avLst/>
          </a:prstGeom>
          <a:noFill/>
          <a:ln w="28575" cap="flat" cmpd="sng" algn="ctr">
            <a:solidFill>
              <a:srgbClr val="000000"/>
            </a:solidFill>
            <a:prstDash val="solid"/>
            <a:round/>
            <a:headEnd type="none" w="med" len="med"/>
            <a:tailEnd type="none" w="med" len="med"/>
          </a:ln>
          <a:effectLst/>
        </p:spPr>
      </p:cxnSp>
      <p:sp>
        <p:nvSpPr>
          <p:cNvPr id="94" name="Rectangle 93">
            <a:extLst>
              <a:ext uri="{FF2B5EF4-FFF2-40B4-BE49-F238E27FC236}">
                <a16:creationId xmlns:a16="http://schemas.microsoft.com/office/drawing/2014/main" id="{E1E29CC0-C52C-878A-ED43-353CB91775B4}"/>
              </a:ext>
            </a:extLst>
          </p:cNvPr>
          <p:cNvSpPr/>
          <p:nvPr/>
        </p:nvSpPr>
        <p:spPr bwMode="auto">
          <a:xfrm>
            <a:off x="7650478" y="2603500"/>
            <a:ext cx="2458721" cy="546100"/>
          </a:xfrm>
          <a:prstGeom prst="rect">
            <a:avLst/>
          </a:prstGeom>
          <a:solidFill>
            <a:srgbClr val="E1471D"/>
          </a:solidFill>
          <a:ln w="0">
            <a:solidFill>
              <a:srgbClr val="000000"/>
            </a:solidFill>
            <a:miter lim="800000"/>
            <a:headEnd/>
            <a:tailEnd/>
          </a:ln>
        </p:spPr>
        <p:txBody>
          <a:bodyPr rtlCol="0" anchor="ctr"/>
          <a:lstStyle/>
          <a:p>
            <a:pPr marL="0" marR="0" lvl="0" indent="0" algn="r" defTabSz="91440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0" cap="none" spc="0" normalizeH="0" baseline="0" noProof="0" dirty="0">
                <a:ln>
                  <a:noFill/>
                </a:ln>
                <a:solidFill>
                  <a:srgbClr val="FFFFFF"/>
                </a:solidFill>
                <a:effectLst/>
                <a:uLnTx/>
                <a:uFillTx/>
                <a:latin typeface="+mn-lt"/>
              </a:rPr>
              <a:t>79.4%</a:t>
            </a:r>
            <a:br>
              <a:rPr kumimoji="0" lang="en-US" sz="1200" b="0" i="0" u="none" strike="noStrike" kern="0" cap="none" spc="0" normalizeH="0" baseline="0" noProof="0" dirty="0">
                <a:ln>
                  <a:noFill/>
                </a:ln>
                <a:solidFill>
                  <a:srgbClr val="FFFFFF"/>
                </a:solidFill>
                <a:effectLst/>
                <a:uLnTx/>
                <a:uFillTx/>
                <a:latin typeface="+mn-lt"/>
              </a:rPr>
            </a:br>
            <a:r>
              <a:rPr kumimoji="0" lang="en-US" sz="1200" b="0" i="0" u="none" strike="noStrike" kern="0" cap="none" spc="0" normalizeH="0" baseline="0" noProof="0" dirty="0">
                <a:ln>
                  <a:noFill/>
                </a:ln>
                <a:solidFill>
                  <a:srgbClr val="FFFFFF"/>
                </a:solidFill>
                <a:effectLst/>
                <a:uLnTx/>
                <a:uFillTx/>
                <a:latin typeface="+mn-lt"/>
              </a:rPr>
              <a:t>(n = 85)</a:t>
            </a:r>
          </a:p>
        </p:txBody>
      </p:sp>
      <p:sp>
        <p:nvSpPr>
          <p:cNvPr id="95" name="Rectangle 94">
            <a:extLst>
              <a:ext uri="{FF2B5EF4-FFF2-40B4-BE49-F238E27FC236}">
                <a16:creationId xmlns:a16="http://schemas.microsoft.com/office/drawing/2014/main" id="{46DD31E5-A3C1-124F-1778-1C0683197BBD}"/>
              </a:ext>
            </a:extLst>
          </p:cNvPr>
          <p:cNvSpPr/>
          <p:nvPr/>
        </p:nvSpPr>
        <p:spPr bwMode="auto">
          <a:xfrm>
            <a:off x="7645718" y="3656941"/>
            <a:ext cx="659765" cy="546100"/>
          </a:xfrm>
          <a:prstGeom prst="rect">
            <a:avLst/>
          </a:prstGeom>
          <a:solidFill>
            <a:schemeClr val="tx1">
              <a:lumMod val="65000"/>
              <a:lumOff val="35000"/>
            </a:schemeClr>
          </a:solidFill>
          <a:ln w="0">
            <a:solidFill>
              <a:srgbClr val="000000"/>
            </a:solidFill>
            <a:miter lim="800000"/>
            <a:headEnd/>
            <a:tailEnd/>
          </a:ln>
        </p:spPr>
        <p:txBody>
          <a:bodyPr lIns="0" tIns="0" rIns="45720" bIns="0" rtlCol="0" anchor="ctr"/>
          <a:lstStyle/>
          <a:p>
            <a:pPr marL="0" marR="0" lvl="0" indent="0" algn="r" defTabSz="91440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0" cap="none" spc="0" normalizeH="0" baseline="0" noProof="0" dirty="0">
                <a:ln>
                  <a:noFill/>
                </a:ln>
                <a:solidFill>
                  <a:srgbClr val="FFFFFF"/>
                </a:solidFill>
                <a:effectLst/>
                <a:uLnTx/>
                <a:uFillTx/>
                <a:latin typeface="+mn-lt"/>
              </a:rPr>
              <a:t>20.6%</a:t>
            </a:r>
            <a:br>
              <a:rPr kumimoji="0" lang="en-US" sz="1200" b="0" i="0" u="none" strike="noStrike" kern="0" cap="none" spc="0" normalizeH="0" baseline="0" noProof="0" dirty="0">
                <a:ln>
                  <a:noFill/>
                </a:ln>
                <a:solidFill>
                  <a:srgbClr val="FFFFFF"/>
                </a:solidFill>
                <a:effectLst/>
                <a:uLnTx/>
                <a:uFillTx/>
                <a:latin typeface="+mn-lt"/>
              </a:rPr>
            </a:br>
            <a:r>
              <a:rPr kumimoji="0" lang="en-US" sz="1200" b="0" i="0" u="none" strike="noStrike" kern="0" cap="none" spc="0" normalizeH="0" baseline="0" noProof="0" dirty="0">
                <a:ln>
                  <a:noFill/>
                </a:ln>
                <a:solidFill>
                  <a:srgbClr val="FFFFFF"/>
                </a:solidFill>
                <a:effectLst/>
                <a:uLnTx/>
                <a:uFillTx/>
                <a:latin typeface="+mn-lt"/>
              </a:rPr>
              <a:t>(n = 22)</a:t>
            </a:r>
          </a:p>
        </p:txBody>
      </p:sp>
      <p:sp>
        <p:nvSpPr>
          <p:cNvPr id="96" name="Freeform 7">
            <a:extLst>
              <a:ext uri="{FF2B5EF4-FFF2-40B4-BE49-F238E27FC236}">
                <a16:creationId xmlns:a16="http://schemas.microsoft.com/office/drawing/2014/main" id="{07EF72AD-C39A-2B70-BD47-1F4624003153}"/>
              </a:ext>
            </a:extLst>
          </p:cNvPr>
          <p:cNvSpPr/>
          <p:nvPr/>
        </p:nvSpPr>
        <p:spPr bwMode="auto">
          <a:xfrm>
            <a:off x="7650480" y="2367280"/>
            <a:ext cx="3139440" cy="2092960"/>
          </a:xfrm>
          <a:custGeom>
            <a:avLst/>
            <a:gdLst>
              <a:gd name="connsiteX0" fmla="*/ 0 w 5059680"/>
              <a:gd name="connsiteY0" fmla="*/ 0 h 2092960"/>
              <a:gd name="connsiteX1" fmla="*/ 0 w 5059680"/>
              <a:gd name="connsiteY1" fmla="*/ 2092960 h 2092960"/>
              <a:gd name="connsiteX2" fmla="*/ 5059680 w 5059680"/>
              <a:gd name="connsiteY2" fmla="*/ 2092960 h 2092960"/>
            </a:gdLst>
            <a:ahLst/>
            <a:cxnLst>
              <a:cxn ang="0">
                <a:pos x="connsiteX0" y="connsiteY0"/>
              </a:cxn>
              <a:cxn ang="0">
                <a:pos x="connsiteX1" y="connsiteY1"/>
              </a:cxn>
              <a:cxn ang="0">
                <a:pos x="connsiteX2" y="connsiteY2"/>
              </a:cxn>
            </a:cxnLst>
            <a:rect l="l" t="t" r="r" b="b"/>
            <a:pathLst>
              <a:path w="5059680" h="2092960">
                <a:moveTo>
                  <a:pt x="0" y="0"/>
                </a:moveTo>
                <a:lnTo>
                  <a:pt x="0" y="2092960"/>
                </a:lnTo>
                <a:lnTo>
                  <a:pt x="5059680" y="2092960"/>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ndParaRPr>
          </a:p>
        </p:txBody>
      </p:sp>
      <p:sp>
        <p:nvSpPr>
          <p:cNvPr id="97" name="Rectangle 96">
            <a:extLst>
              <a:ext uri="{FF2B5EF4-FFF2-40B4-BE49-F238E27FC236}">
                <a16:creationId xmlns:a16="http://schemas.microsoft.com/office/drawing/2014/main" id="{D12D18EC-2D65-2564-5B41-E164CC64BB94}"/>
              </a:ext>
            </a:extLst>
          </p:cNvPr>
          <p:cNvSpPr/>
          <p:nvPr/>
        </p:nvSpPr>
        <p:spPr bwMode="auto">
          <a:xfrm>
            <a:off x="1473576" y="2975604"/>
            <a:ext cx="1148974" cy="1489625"/>
          </a:xfrm>
          <a:prstGeom prst="rect">
            <a:avLst/>
          </a:prstGeom>
          <a:solidFill>
            <a:srgbClr val="E1471D"/>
          </a:solidFill>
          <a:ln w="0">
            <a:solidFill>
              <a:srgbClr val="000000"/>
            </a:solidFill>
            <a:miter lim="800000"/>
            <a:headEnd/>
            <a:tailEnd/>
          </a:ln>
        </p:spPr>
        <p:txBody>
          <a:bodyPr rtlCol="0" anchor="t"/>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dirty="0">
                <a:ln>
                  <a:noFill/>
                </a:ln>
                <a:solidFill>
                  <a:srgbClr val="FFFFFF"/>
                </a:solidFill>
                <a:effectLst/>
                <a:uLnTx/>
                <a:uFillTx/>
                <a:latin typeface="+mn-lt"/>
              </a:rPr>
              <a:t>70.7%</a:t>
            </a:r>
          </a:p>
        </p:txBody>
      </p:sp>
      <p:sp>
        <p:nvSpPr>
          <p:cNvPr id="98" name="Rectangle 97">
            <a:extLst>
              <a:ext uri="{FF2B5EF4-FFF2-40B4-BE49-F238E27FC236}">
                <a16:creationId xmlns:a16="http://schemas.microsoft.com/office/drawing/2014/main" id="{858BD02A-A73E-9282-71DB-63B2DD4CD9D5}"/>
              </a:ext>
            </a:extLst>
          </p:cNvPr>
          <p:cNvSpPr/>
          <p:nvPr/>
        </p:nvSpPr>
        <p:spPr bwMode="auto">
          <a:xfrm>
            <a:off x="3157068" y="4019991"/>
            <a:ext cx="1148974" cy="449231"/>
          </a:xfrm>
          <a:prstGeom prst="rect">
            <a:avLst/>
          </a:prstGeom>
          <a:solidFill>
            <a:schemeClr val="tx1">
              <a:lumMod val="65000"/>
              <a:lumOff val="35000"/>
            </a:schemeClr>
          </a:solidFill>
          <a:ln w="0">
            <a:solidFill>
              <a:srgbClr val="000000"/>
            </a:solidFill>
            <a:miter lim="800000"/>
            <a:headEnd/>
            <a:tailEnd/>
          </a:ln>
        </p:spPr>
        <p:txBody>
          <a:bodyPr rtlCol="0" anchor="t"/>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r>
              <a:rPr kumimoji="0" lang="en-US" sz="1400" b="0" i="0" u="none" strike="noStrike" kern="0" cap="none" spc="0" normalizeH="0" baseline="0" noProof="0" dirty="0">
                <a:ln>
                  <a:noFill/>
                </a:ln>
                <a:solidFill>
                  <a:srgbClr val="FFFFFF"/>
                </a:solidFill>
                <a:effectLst/>
                <a:uLnTx/>
                <a:uFillTx/>
                <a:latin typeface="+mn-lt"/>
              </a:rPr>
              <a:t>21.1%</a:t>
            </a:r>
          </a:p>
        </p:txBody>
      </p:sp>
      <p:sp>
        <p:nvSpPr>
          <p:cNvPr id="99" name="Rectangle 98">
            <a:extLst>
              <a:ext uri="{FF2B5EF4-FFF2-40B4-BE49-F238E27FC236}">
                <a16:creationId xmlns:a16="http://schemas.microsoft.com/office/drawing/2014/main" id="{C62E8760-0F5C-E312-4BAD-99E9CF91D94A}"/>
              </a:ext>
            </a:extLst>
          </p:cNvPr>
          <p:cNvSpPr/>
          <p:nvPr/>
        </p:nvSpPr>
        <p:spPr bwMode="auto">
          <a:xfrm>
            <a:off x="4840560" y="4289768"/>
            <a:ext cx="1148974" cy="160948"/>
          </a:xfrm>
          <a:prstGeom prst="rect">
            <a:avLst/>
          </a:prstGeom>
          <a:solidFill>
            <a:schemeClr val="tx2"/>
          </a:solidFill>
          <a:ln w="0">
            <a:solidFill>
              <a:srgbClr val="000000"/>
            </a:solidFill>
            <a:miter lim="800000"/>
            <a:headEnd/>
            <a:tailEnd/>
          </a:ln>
        </p:spPr>
        <p:txBody>
          <a:bodyPr lIns="0" tIns="0" rIns="0" bIns="0" rtlCol="0" anchor="t"/>
          <a:lstStyle/>
          <a:p>
            <a:pPr marL="0" marR="0" lvl="0" indent="0" algn="ctr" defTabSz="91440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0" cap="none" spc="0" normalizeH="0" baseline="0" noProof="0" dirty="0">
              <a:ln>
                <a:noFill/>
              </a:ln>
              <a:solidFill>
                <a:srgbClr val="FFFFFF"/>
              </a:solidFill>
              <a:effectLst/>
              <a:uLnTx/>
              <a:uFillTx/>
              <a:latin typeface="+mn-lt"/>
            </a:endParaRPr>
          </a:p>
        </p:txBody>
      </p:sp>
      <p:sp>
        <p:nvSpPr>
          <p:cNvPr id="100" name="Freeform 6">
            <a:extLst>
              <a:ext uri="{FF2B5EF4-FFF2-40B4-BE49-F238E27FC236}">
                <a16:creationId xmlns:a16="http://schemas.microsoft.com/office/drawing/2014/main" id="{ECF91467-8C0D-A1FB-A884-CA4F8AB0EA7A}"/>
              </a:ext>
            </a:extLst>
          </p:cNvPr>
          <p:cNvSpPr/>
          <p:nvPr/>
        </p:nvSpPr>
        <p:spPr bwMode="auto">
          <a:xfrm>
            <a:off x="1209040" y="2367280"/>
            <a:ext cx="5059680" cy="2092960"/>
          </a:xfrm>
          <a:custGeom>
            <a:avLst/>
            <a:gdLst>
              <a:gd name="connsiteX0" fmla="*/ 0 w 5059680"/>
              <a:gd name="connsiteY0" fmla="*/ 0 h 2092960"/>
              <a:gd name="connsiteX1" fmla="*/ 0 w 5059680"/>
              <a:gd name="connsiteY1" fmla="*/ 2092960 h 2092960"/>
              <a:gd name="connsiteX2" fmla="*/ 5059680 w 5059680"/>
              <a:gd name="connsiteY2" fmla="*/ 2092960 h 2092960"/>
            </a:gdLst>
            <a:ahLst/>
            <a:cxnLst>
              <a:cxn ang="0">
                <a:pos x="connsiteX0" y="connsiteY0"/>
              </a:cxn>
              <a:cxn ang="0">
                <a:pos x="connsiteX1" y="connsiteY1"/>
              </a:cxn>
              <a:cxn ang="0">
                <a:pos x="connsiteX2" y="connsiteY2"/>
              </a:cxn>
            </a:cxnLst>
            <a:rect l="l" t="t" r="r" b="b"/>
            <a:pathLst>
              <a:path w="5059680" h="2092960">
                <a:moveTo>
                  <a:pt x="0" y="0"/>
                </a:moveTo>
                <a:lnTo>
                  <a:pt x="0" y="2092960"/>
                </a:lnTo>
                <a:lnTo>
                  <a:pt x="5059680" y="2092960"/>
                </a:lnTo>
              </a:path>
            </a:pathLst>
          </a:custGeom>
          <a:noFill/>
          <a:ln w="28575">
            <a:solidFill>
              <a:srgbClr val="000000"/>
            </a:solidFill>
            <a:miter lim="800000"/>
            <a:headEnd/>
            <a:tailEnd/>
          </a:ln>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mn-lt"/>
            </a:endParaRPr>
          </a:p>
        </p:txBody>
      </p:sp>
      <p:sp>
        <p:nvSpPr>
          <p:cNvPr id="101" name="TextBox 100">
            <a:extLst>
              <a:ext uri="{FF2B5EF4-FFF2-40B4-BE49-F238E27FC236}">
                <a16:creationId xmlns:a16="http://schemas.microsoft.com/office/drawing/2014/main" id="{50EEB480-7934-A2AF-8F93-71D0E848F186}"/>
              </a:ext>
            </a:extLst>
          </p:cNvPr>
          <p:cNvSpPr txBox="1"/>
          <p:nvPr/>
        </p:nvSpPr>
        <p:spPr bwMode="auto">
          <a:xfrm>
            <a:off x="1597459" y="2651627"/>
            <a:ext cx="9012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(n = 87)</a:t>
            </a:r>
          </a:p>
        </p:txBody>
      </p:sp>
      <p:sp>
        <p:nvSpPr>
          <p:cNvPr id="102" name="TextBox 101">
            <a:extLst>
              <a:ext uri="{FF2B5EF4-FFF2-40B4-BE49-F238E27FC236}">
                <a16:creationId xmlns:a16="http://schemas.microsoft.com/office/drawing/2014/main" id="{D9F868D8-1237-62DE-62DE-C9551D9E853A}"/>
              </a:ext>
            </a:extLst>
          </p:cNvPr>
          <p:cNvSpPr txBox="1"/>
          <p:nvPr/>
        </p:nvSpPr>
        <p:spPr bwMode="auto">
          <a:xfrm>
            <a:off x="3284244" y="3700531"/>
            <a:ext cx="9060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(n = 26)</a:t>
            </a:r>
          </a:p>
        </p:txBody>
      </p:sp>
      <p:sp>
        <p:nvSpPr>
          <p:cNvPr id="103" name="TextBox 102">
            <a:extLst>
              <a:ext uri="{FF2B5EF4-FFF2-40B4-BE49-F238E27FC236}">
                <a16:creationId xmlns:a16="http://schemas.microsoft.com/office/drawing/2014/main" id="{6D185F13-7E8C-998C-7311-AFF931F9CC92}"/>
              </a:ext>
            </a:extLst>
          </p:cNvPr>
          <p:cNvSpPr txBox="1"/>
          <p:nvPr/>
        </p:nvSpPr>
        <p:spPr bwMode="auto">
          <a:xfrm>
            <a:off x="4988718" y="3796151"/>
            <a:ext cx="8595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defRPr/>
            </a:pPr>
            <a:r>
              <a:rPr lang="en-US" sz="1400" b="0" dirty="0">
                <a:solidFill>
                  <a:srgbClr val="000000"/>
                </a:solidFill>
                <a:latin typeface="+mn-lt"/>
              </a:rPr>
              <a:t>(n = 10)</a:t>
            </a:r>
            <a:br>
              <a:rPr lang="en-US" sz="1400" b="0" dirty="0">
                <a:solidFill>
                  <a:srgbClr val="000000"/>
                </a:solidFill>
                <a:latin typeface="+mn-lt"/>
              </a:rPr>
            </a:br>
            <a:r>
              <a:rPr lang="en-US" sz="1400" b="0" dirty="0">
                <a:latin typeface="+mn-lt"/>
              </a:rPr>
              <a:t>8.1%</a:t>
            </a:r>
          </a:p>
        </p:txBody>
      </p:sp>
      <p:sp>
        <p:nvSpPr>
          <p:cNvPr id="104" name="TextBox 103">
            <a:extLst>
              <a:ext uri="{FF2B5EF4-FFF2-40B4-BE49-F238E27FC236}">
                <a16:creationId xmlns:a16="http://schemas.microsoft.com/office/drawing/2014/main" id="{FA23B80C-BDCA-B5DD-1E0C-E4D55E58A748}"/>
              </a:ext>
            </a:extLst>
          </p:cNvPr>
          <p:cNvSpPr txBox="1"/>
          <p:nvPr/>
        </p:nvSpPr>
        <p:spPr bwMode="auto">
          <a:xfrm>
            <a:off x="711123" y="2223551"/>
            <a:ext cx="466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400" b="0" dirty="0">
                <a:solidFill>
                  <a:srgbClr val="000000"/>
                </a:solidFill>
                <a:latin typeface="+mn-lt"/>
              </a:rPr>
              <a:t>100</a:t>
            </a:r>
          </a:p>
        </p:txBody>
      </p:sp>
      <p:sp>
        <p:nvSpPr>
          <p:cNvPr id="105" name="TextBox 104">
            <a:extLst>
              <a:ext uri="{FF2B5EF4-FFF2-40B4-BE49-F238E27FC236}">
                <a16:creationId xmlns:a16="http://schemas.microsoft.com/office/drawing/2014/main" id="{BD84DD61-912D-FC1E-8418-272CB8ACE882}"/>
              </a:ext>
            </a:extLst>
          </p:cNvPr>
          <p:cNvSpPr txBox="1"/>
          <p:nvPr/>
        </p:nvSpPr>
        <p:spPr bwMode="auto">
          <a:xfrm>
            <a:off x="766782" y="2632885"/>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400" b="0" dirty="0">
                <a:solidFill>
                  <a:srgbClr val="000000"/>
                </a:solidFill>
                <a:latin typeface="+mn-lt"/>
              </a:rPr>
              <a:t>80</a:t>
            </a:r>
          </a:p>
        </p:txBody>
      </p:sp>
      <p:sp>
        <p:nvSpPr>
          <p:cNvPr id="106" name="TextBox 105">
            <a:extLst>
              <a:ext uri="{FF2B5EF4-FFF2-40B4-BE49-F238E27FC236}">
                <a16:creationId xmlns:a16="http://schemas.microsoft.com/office/drawing/2014/main" id="{E426E377-C626-AA24-86D7-8696414A0038}"/>
              </a:ext>
            </a:extLst>
          </p:cNvPr>
          <p:cNvSpPr txBox="1"/>
          <p:nvPr/>
        </p:nvSpPr>
        <p:spPr bwMode="auto">
          <a:xfrm>
            <a:off x="774819" y="3053099"/>
            <a:ext cx="4106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400" b="0" dirty="0">
                <a:solidFill>
                  <a:srgbClr val="000000"/>
                </a:solidFill>
                <a:latin typeface="+mn-lt"/>
              </a:rPr>
              <a:t>60</a:t>
            </a:r>
          </a:p>
        </p:txBody>
      </p:sp>
      <p:sp>
        <p:nvSpPr>
          <p:cNvPr id="107" name="TextBox 106">
            <a:extLst>
              <a:ext uri="{FF2B5EF4-FFF2-40B4-BE49-F238E27FC236}">
                <a16:creationId xmlns:a16="http://schemas.microsoft.com/office/drawing/2014/main" id="{B453E7A1-BCC1-CF83-8751-7950F5A3799A}"/>
              </a:ext>
            </a:extLst>
          </p:cNvPr>
          <p:cNvSpPr txBox="1"/>
          <p:nvPr/>
        </p:nvSpPr>
        <p:spPr bwMode="auto">
          <a:xfrm>
            <a:off x="775977" y="3462433"/>
            <a:ext cx="4090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400" b="0" dirty="0">
                <a:solidFill>
                  <a:srgbClr val="000000"/>
                </a:solidFill>
                <a:latin typeface="+mn-lt"/>
              </a:rPr>
              <a:t>40</a:t>
            </a:r>
          </a:p>
        </p:txBody>
      </p:sp>
      <p:sp>
        <p:nvSpPr>
          <p:cNvPr id="108" name="TextBox 107">
            <a:extLst>
              <a:ext uri="{FF2B5EF4-FFF2-40B4-BE49-F238E27FC236}">
                <a16:creationId xmlns:a16="http://schemas.microsoft.com/office/drawing/2014/main" id="{CE344ECC-1AF1-8E61-213E-DD1F03EC90F5}"/>
              </a:ext>
            </a:extLst>
          </p:cNvPr>
          <p:cNvSpPr txBox="1"/>
          <p:nvPr/>
        </p:nvSpPr>
        <p:spPr bwMode="auto">
          <a:xfrm>
            <a:off x="788900" y="3888773"/>
            <a:ext cx="399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400" b="0" dirty="0">
                <a:solidFill>
                  <a:srgbClr val="000000"/>
                </a:solidFill>
                <a:latin typeface="+mn-lt"/>
              </a:rPr>
              <a:t>20</a:t>
            </a:r>
          </a:p>
        </p:txBody>
      </p:sp>
      <p:sp>
        <p:nvSpPr>
          <p:cNvPr id="109" name="TextBox 108">
            <a:extLst>
              <a:ext uri="{FF2B5EF4-FFF2-40B4-BE49-F238E27FC236}">
                <a16:creationId xmlns:a16="http://schemas.microsoft.com/office/drawing/2014/main" id="{16AF0453-A315-0261-31C8-B15148EEC4B0}"/>
              </a:ext>
            </a:extLst>
          </p:cNvPr>
          <p:cNvSpPr txBox="1"/>
          <p:nvPr/>
        </p:nvSpPr>
        <p:spPr bwMode="auto">
          <a:xfrm>
            <a:off x="891046" y="4298107"/>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spcBef>
                <a:spcPct val="50000"/>
              </a:spcBef>
              <a:defRPr/>
            </a:pPr>
            <a:r>
              <a:rPr lang="en-US" sz="1400" b="0" dirty="0">
                <a:solidFill>
                  <a:srgbClr val="000000"/>
                </a:solidFill>
                <a:latin typeface="+mn-lt"/>
              </a:rPr>
              <a:t>0</a:t>
            </a:r>
          </a:p>
        </p:txBody>
      </p:sp>
    </p:spTree>
    <p:extLst>
      <p:ext uri="{BB962C8B-B14F-4D97-AF65-F5344CB8AC3E}">
        <p14:creationId xmlns:p14="http://schemas.microsoft.com/office/powerpoint/2010/main" val="1294163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29FF0-EC3B-0383-53A0-78A259E92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916C4D-7348-30A4-3456-3E2EEF57B47C}"/>
              </a:ext>
            </a:extLst>
          </p:cNvPr>
          <p:cNvSpPr>
            <a:spLocks noGrp="1"/>
          </p:cNvSpPr>
          <p:nvPr>
            <p:ph type="title"/>
          </p:nvPr>
        </p:nvSpPr>
        <p:spPr/>
        <p:txBody>
          <a:bodyPr/>
          <a:lstStyle/>
          <a:p>
            <a:r>
              <a:rPr lang="en-US" dirty="0"/>
              <a:t>CheckMate 67T: SC Nivolumab (+ Hyaluronidase) vs </a:t>
            </a:r>
            <a:br>
              <a:rPr lang="en-US" dirty="0"/>
            </a:br>
            <a:r>
              <a:rPr lang="en-US" dirty="0"/>
              <a:t>IV Nivolumab in Advanced/Metastatic ccRCC</a:t>
            </a:r>
          </a:p>
        </p:txBody>
      </p:sp>
      <p:sp>
        <p:nvSpPr>
          <p:cNvPr id="3" name="Content Placeholder 2">
            <a:extLst>
              <a:ext uri="{FF2B5EF4-FFF2-40B4-BE49-F238E27FC236}">
                <a16:creationId xmlns:a16="http://schemas.microsoft.com/office/drawing/2014/main" id="{66D46250-6AFC-6960-45C7-4A0071262D94}"/>
              </a:ext>
            </a:extLst>
          </p:cNvPr>
          <p:cNvSpPr>
            <a:spLocks noGrp="1"/>
          </p:cNvSpPr>
          <p:nvPr>
            <p:ph idx="1"/>
          </p:nvPr>
        </p:nvSpPr>
        <p:spPr>
          <a:xfrm>
            <a:off x="231078" y="1504629"/>
            <a:ext cx="11740260" cy="4754880"/>
          </a:xfrm>
        </p:spPr>
        <p:txBody>
          <a:bodyPr/>
          <a:lstStyle/>
          <a:p>
            <a:r>
              <a:rPr lang="en-US" sz="2000" dirty="0"/>
              <a:t>International, open-label, randomized noninferiority phase III study</a:t>
            </a:r>
          </a:p>
          <a:p>
            <a:endParaRPr lang="en-US" sz="2000" dirty="0"/>
          </a:p>
          <a:p>
            <a:endParaRPr lang="en-US" sz="2000" dirty="0"/>
          </a:p>
          <a:p>
            <a:endParaRPr lang="en-US" sz="2000" dirty="0"/>
          </a:p>
          <a:p>
            <a:endParaRPr lang="en-US" sz="2000" dirty="0"/>
          </a:p>
          <a:p>
            <a:endParaRPr lang="en-US" sz="2000" dirty="0"/>
          </a:p>
          <a:p>
            <a:endParaRPr lang="en-US" sz="200" dirty="0"/>
          </a:p>
          <a:p>
            <a:endParaRPr lang="en-US" sz="2000" dirty="0"/>
          </a:p>
          <a:p>
            <a:r>
              <a:rPr lang="en-US" sz="2000" b="1" dirty="0"/>
              <a:t>Coprimary endpoints: </a:t>
            </a:r>
            <a:r>
              <a:rPr lang="en-US" sz="2000" dirty="0"/>
              <a:t>time-averaged serum concentration over 28 days (C</a:t>
            </a:r>
            <a:r>
              <a:rPr lang="en-US" sz="2000" baseline="-25000" dirty="0"/>
              <a:t>avgd28</a:t>
            </a:r>
            <a:r>
              <a:rPr lang="en-US" sz="2000" dirty="0"/>
              <a:t>), minimum serum concentration at steady state (C</a:t>
            </a:r>
            <a:r>
              <a:rPr lang="en-US" sz="2000" baseline="-25000" dirty="0"/>
              <a:t>minss</a:t>
            </a:r>
            <a:r>
              <a:rPr lang="en-US" sz="2000" dirty="0"/>
              <a:t>)</a:t>
            </a:r>
          </a:p>
          <a:p>
            <a:r>
              <a:rPr lang="en-US" sz="2000" b="1" dirty="0"/>
              <a:t>Key secondary endpoints: </a:t>
            </a:r>
            <a:r>
              <a:rPr lang="en-US" sz="2000" dirty="0"/>
              <a:t>ORR by BICR, PK, safety, immunogenicity </a:t>
            </a:r>
          </a:p>
        </p:txBody>
      </p:sp>
      <p:sp>
        <p:nvSpPr>
          <p:cNvPr id="4" name="Content Placeholder 3">
            <a:extLst>
              <a:ext uri="{FF2B5EF4-FFF2-40B4-BE49-F238E27FC236}">
                <a16:creationId xmlns:a16="http://schemas.microsoft.com/office/drawing/2014/main" id="{EEFFCF8F-FF44-E0E9-C9B5-55C4A1FEE9CE}"/>
              </a:ext>
            </a:extLst>
          </p:cNvPr>
          <p:cNvSpPr>
            <a:spLocks noGrp="1"/>
          </p:cNvSpPr>
          <p:nvPr>
            <p:ph sz="quarter" idx="10"/>
          </p:nvPr>
        </p:nvSpPr>
        <p:spPr/>
        <p:txBody>
          <a:bodyPr/>
          <a:lstStyle/>
          <a:p>
            <a:pPr algn="ctr"/>
            <a:r>
              <a:rPr lang="en-US" altLang="en-US" dirty="0"/>
              <a:t>NCT04810078. George. ASCO GU 2024. Abstr LBA360. Albiges. Ann Oncol. 2025;36:99.</a:t>
            </a:r>
          </a:p>
        </p:txBody>
      </p:sp>
      <p:sp>
        <p:nvSpPr>
          <p:cNvPr id="5" name="Text Box 23">
            <a:extLst>
              <a:ext uri="{FF2B5EF4-FFF2-40B4-BE49-F238E27FC236}">
                <a16:creationId xmlns:a16="http://schemas.microsoft.com/office/drawing/2014/main" id="{67F1A2FF-26AB-70ED-8D11-5E53964DAB90}"/>
              </a:ext>
            </a:extLst>
          </p:cNvPr>
          <p:cNvSpPr txBox="1">
            <a:spLocks noChangeArrowheads="1"/>
          </p:cNvSpPr>
          <p:nvPr/>
        </p:nvSpPr>
        <p:spPr bwMode="auto">
          <a:xfrm>
            <a:off x="309436" y="2524946"/>
            <a:ext cx="408098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Adults with advanced or metastatic ccRCC; measurable disease (RECIST v1.1); received ≤2 previous systemic therapies with intolerance or progression on/after last tx regimen and ≤6 mo prior to randomization; no previous ICI; Karnofsky PS ≥70</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 = 495)</a:t>
            </a:r>
            <a:endParaRPr kumimoji="0" lang="en-US" altLang="en-US" sz="16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6" name="Line 33">
            <a:extLst>
              <a:ext uri="{FF2B5EF4-FFF2-40B4-BE49-F238E27FC236}">
                <a16:creationId xmlns:a16="http://schemas.microsoft.com/office/drawing/2014/main" id="{3609A293-8712-D6EF-5ABA-7D735E351AD7}"/>
              </a:ext>
            </a:extLst>
          </p:cNvPr>
          <p:cNvSpPr>
            <a:spLocks noChangeShapeType="1"/>
          </p:cNvSpPr>
          <p:nvPr/>
        </p:nvSpPr>
        <p:spPr bwMode="auto">
          <a:xfrm flipV="1">
            <a:off x="4338162" y="2904385"/>
            <a:ext cx="411820" cy="390969"/>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7" name="Rectangle 24">
            <a:extLst>
              <a:ext uri="{FF2B5EF4-FFF2-40B4-BE49-F238E27FC236}">
                <a16:creationId xmlns:a16="http://schemas.microsoft.com/office/drawing/2014/main" id="{B965E658-F567-E3E7-8059-6D2A6B09FD7F}"/>
              </a:ext>
            </a:extLst>
          </p:cNvPr>
          <p:cNvSpPr>
            <a:spLocks noChangeArrowheads="1"/>
          </p:cNvSpPr>
          <p:nvPr/>
        </p:nvSpPr>
        <p:spPr bwMode="auto">
          <a:xfrm>
            <a:off x="4880229" y="2336567"/>
            <a:ext cx="3077465" cy="1219151"/>
          </a:xfrm>
          <a:prstGeom prst="rect">
            <a:avLst/>
          </a:prstGeom>
          <a:solidFill>
            <a:srgbClr val="E1471D"/>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Nivolumab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1200 mg + </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rHuPH20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SC* Q4W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248)</a:t>
            </a:r>
          </a:p>
        </p:txBody>
      </p:sp>
      <p:sp>
        <p:nvSpPr>
          <p:cNvPr id="8" name="Text Box 23">
            <a:extLst>
              <a:ext uri="{FF2B5EF4-FFF2-40B4-BE49-F238E27FC236}">
                <a16:creationId xmlns:a16="http://schemas.microsoft.com/office/drawing/2014/main" id="{3C895521-823A-B45E-E995-07D371876EDE}"/>
              </a:ext>
            </a:extLst>
          </p:cNvPr>
          <p:cNvSpPr txBox="1">
            <a:spLocks noChangeArrowheads="1"/>
          </p:cNvSpPr>
          <p:nvPr/>
        </p:nvSpPr>
        <p:spPr bwMode="auto">
          <a:xfrm>
            <a:off x="8447504" y="3020180"/>
            <a:ext cx="249611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1"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Until PD, unacceptable toxicity, consent withdrawal, completion of 2 yr of treatment, or death</a:t>
            </a:r>
            <a:endParaRPr kumimoji="0" lang="en-US" altLang="en-US" sz="1600" b="0" i="1"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9" name="Line 33">
            <a:extLst>
              <a:ext uri="{FF2B5EF4-FFF2-40B4-BE49-F238E27FC236}">
                <a16:creationId xmlns:a16="http://schemas.microsoft.com/office/drawing/2014/main" id="{E6165757-E50A-392F-5F2A-4730D6C36B08}"/>
              </a:ext>
            </a:extLst>
          </p:cNvPr>
          <p:cNvSpPr>
            <a:spLocks noChangeShapeType="1"/>
          </p:cNvSpPr>
          <p:nvPr/>
        </p:nvSpPr>
        <p:spPr bwMode="auto">
          <a:xfrm>
            <a:off x="8006951" y="3608112"/>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10" name="TextBox 9">
            <a:extLst>
              <a:ext uri="{FF2B5EF4-FFF2-40B4-BE49-F238E27FC236}">
                <a16:creationId xmlns:a16="http://schemas.microsoft.com/office/drawing/2014/main" id="{65C8BD25-A959-E092-7948-2686404C73D7}"/>
              </a:ext>
            </a:extLst>
          </p:cNvPr>
          <p:cNvSpPr txBox="1"/>
          <p:nvPr/>
        </p:nvSpPr>
        <p:spPr bwMode="auto">
          <a:xfrm>
            <a:off x="4749982" y="4880457"/>
            <a:ext cx="276562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*Average injection time &lt;5 min. </a:t>
            </a:r>
          </a:p>
        </p:txBody>
      </p:sp>
      <p:sp>
        <p:nvSpPr>
          <p:cNvPr id="11" name="Text Box 23">
            <a:extLst>
              <a:ext uri="{FF2B5EF4-FFF2-40B4-BE49-F238E27FC236}">
                <a16:creationId xmlns:a16="http://schemas.microsoft.com/office/drawing/2014/main" id="{E0AE8C47-83AF-7DE0-D07E-7EE0F5B2DD47}"/>
              </a:ext>
            </a:extLst>
          </p:cNvPr>
          <p:cNvSpPr txBox="1">
            <a:spLocks noChangeArrowheads="1"/>
          </p:cNvSpPr>
          <p:nvPr/>
        </p:nvSpPr>
        <p:spPr bwMode="auto">
          <a:xfrm>
            <a:off x="1844208" y="1812007"/>
            <a:ext cx="52355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1"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Stratified by IMDC risk group (favorable vs intermediate vs poor), baseline body weight (&lt;80 kg vs ≥80 kg)</a:t>
            </a:r>
            <a:endParaRPr kumimoji="0" lang="en-US" altLang="en-US" sz="1400" b="0" i="1"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cxnSp>
        <p:nvCxnSpPr>
          <p:cNvPr id="12" name="Straight Arrow Connector 11">
            <a:extLst>
              <a:ext uri="{FF2B5EF4-FFF2-40B4-BE49-F238E27FC236}">
                <a16:creationId xmlns:a16="http://schemas.microsoft.com/office/drawing/2014/main" id="{35E77D82-062E-BEAC-CF07-86E72F1745A9}"/>
              </a:ext>
            </a:extLst>
          </p:cNvPr>
          <p:cNvCxnSpPr>
            <a:cxnSpLocks/>
          </p:cNvCxnSpPr>
          <p:nvPr/>
        </p:nvCxnSpPr>
        <p:spPr bwMode="auto">
          <a:xfrm>
            <a:off x="4461986" y="2329533"/>
            <a:ext cx="0" cy="607727"/>
          </a:xfrm>
          <a:prstGeom prst="straightConnector1">
            <a:avLst/>
          </a:prstGeom>
          <a:noFill/>
          <a:ln w="28575" cap="flat" cmpd="sng" algn="ctr">
            <a:solidFill>
              <a:srgbClr val="000000"/>
            </a:solidFill>
            <a:prstDash val="dash"/>
            <a:round/>
            <a:headEnd type="none" w="med" len="med"/>
            <a:tailEnd type="triangle"/>
          </a:ln>
          <a:effectLst/>
        </p:spPr>
      </p:cxnSp>
      <p:sp>
        <p:nvSpPr>
          <p:cNvPr id="13" name="Content Placeholder 4">
            <a:extLst>
              <a:ext uri="{FF2B5EF4-FFF2-40B4-BE49-F238E27FC236}">
                <a16:creationId xmlns:a16="http://schemas.microsoft.com/office/drawing/2014/main" id="{20A6BD47-6054-E2B2-7DE3-F1EC1D234F17}"/>
              </a:ext>
            </a:extLst>
          </p:cNvPr>
          <p:cNvSpPr txBox="1">
            <a:spLocks/>
          </p:cNvSpPr>
          <p:nvPr/>
        </p:nvSpPr>
        <p:spPr>
          <a:xfrm>
            <a:off x="8915401" y="1888902"/>
            <a:ext cx="2862152" cy="702234"/>
          </a:xfrm>
          <a:prstGeom prst="rect">
            <a:avLst/>
          </a:prstGeom>
          <a:solidFill>
            <a:schemeClr val="bg2"/>
          </a:solidFill>
          <a:ln>
            <a:noFill/>
          </a:ln>
        </p:spPr>
        <p:txBody>
          <a:bodyPr anchor="t"/>
          <a:lstStyle>
            <a:lvl1pPr marL="0" indent="0" algn="l" defTabSz="914400" rtl="0" eaLnBrk="1" latinLnBrk="0" hangingPunct="1">
              <a:lnSpc>
                <a:spcPct val="90000"/>
              </a:lnSpc>
              <a:spcBef>
                <a:spcPts val="600"/>
              </a:spcBef>
              <a:spcAft>
                <a:spcPts val="300"/>
              </a:spcAft>
              <a:buClr>
                <a:schemeClr val="tx2"/>
              </a:buClr>
              <a:buFont typeface="Arial" panose="020B0604020202020204" pitchFamily="34" charset="0"/>
              <a:buNone/>
              <a:defRPr sz="1800" b="0" kern="1200">
                <a:solidFill>
                  <a:schemeClr val="tx1"/>
                </a:solidFill>
                <a:latin typeface="+mn-lt"/>
                <a:ea typeface="+mn-ea"/>
                <a:cs typeface="+mn-cs"/>
              </a:defRPr>
            </a:lvl1pPr>
            <a:lvl2pPr marL="192024" indent="-192024"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600" kern="1200">
                <a:solidFill>
                  <a:schemeClr val="tx1"/>
                </a:solidFill>
                <a:latin typeface="+mn-lt"/>
                <a:ea typeface="+mn-ea"/>
                <a:cs typeface="+mn-cs"/>
              </a:defRPr>
            </a:lvl2pPr>
            <a:lvl3pPr marL="566928" indent="-256032"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400" kern="1200">
                <a:solidFill>
                  <a:schemeClr val="tx1"/>
                </a:solidFill>
                <a:latin typeface="+mn-lt"/>
                <a:ea typeface="+mn-ea"/>
                <a:cs typeface="+mn-cs"/>
              </a:defRPr>
            </a:lvl3pPr>
            <a:lvl4pPr marL="886968" indent="-201168" algn="l" defTabSz="914400" rtl="0" eaLnBrk="1" latinLnBrk="0" hangingPunct="1">
              <a:lnSpc>
                <a:spcPct val="90000"/>
              </a:lnSpc>
              <a:spcBef>
                <a:spcPts val="0"/>
              </a:spcBef>
              <a:spcAft>
                <a:spcPts val="600"/>
              </a:spcAft>
              <a:buClr>
                <a:schemeClr val="tx2"/>
              </a:buClr>
              <a:buFont typeface="Arial" panose="020B0604020202020204" pitchFamily="34" charset="0"/>
              <a:buChar char="•"/>
              <a:defRPr sz="1200" kern="1200">
                <a:solidFill>
                  <a:schemeClr val="tx1"/>
                </a:solidFill>
                <a:latin typeface="+mn-lt"/>
                <a:ea typeface="+mn-ea"/>
                <a:cs typeface="+mn-cs"/>
              </a:defRPr>
            </a:lvl4pPr>
            <a:lvl5pPr marL="1207008" indent="-228600" algn="l" defTabSz="914400" rtl="0" eaLnBrk="1" latinLnBrk="0" hangingPunct="1">
              <a:lnSpc>
                <a:spcPct val="90000"/>
              </a:lnSpc>
              <a:spcBef>
                <a:spcPts val="0"/>
              </a:spcBef>
              <a:spcAft>
                <a:spcPts val="600"/>
              </a:spcAft>
              <a:buClr>
                <a:schemeClr val="tx2"/>
              </a:buClr>
              <a:buFont typeface="Arial" panose="020B060402020202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1" indent="0" algn="l" defTabSz="1219170" rtl="0" eaLnBrk="1" fontAlgn="base" latinLnBrk="0" hangingPunct="1">
              <a:lnSpc>
                <a:spcPct val="90000"/>
              </a:lnSpc>
              <a:spcBef>
                <a:spcPts val="0"/>
              </a:spcBef>
              <a:spcAft>
                <a:spcPts val="500"/>
              </a:spcAft>
              <a:buClr>
                <a:srgbClr val="595454"/>
              </a:buClr>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Patients were enrolled across 73 sites in 17 countries</a:t>
            </a:r>
            <a:r>
              <a:rPr kumimoji="0" lang="en-US" sz="1400" b="0" i="0" u="none" strike="noStrike" kern="1200" cap="none" spc="0" normalizeH="0" baseline="30000" noProof="0" dirty="0">
                <a:ln>
                  <a:noFill/>
                </a:ln>
                <a:solidFill>
                  <a:srgbClr val="000000"/>
                </a:solidFill>
                <a:effectLst/>
                <a:uLnTx/>
                <a:uFillTx/>
                <a:latin typeface="Poppins" panose="00000500000000000000" pitchFamily="2" charset="0"/>
                <a:ea typeface="+mn-ea"/>
                <a:cs typeface="Poppins" panose="00000500000000000000" pitchFamily="2" charset="0"/>
              </a:rPr>
              <a:t> </a:t>
            </a:r>
          </a:p>
          <a:p>
            <a:pPr marL="192024" marR="0" lvl="1" indent="-192024" algn="l" defTabSz="1219170" rtl="0" eaLnBrk="1" fontAlgn="base" latinLnBrk="0" hangingPunct="1">
              <a:lnSpc>
                <a:spcPct val="90000"/>
              </a:lnSpc>
              <a:spcBef>
                <a:spcPts val="0"/>
              </a:spcBef>
              <a:spcAft>
                <a:spcPts val="50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Minimum follow-up: 8 mo</a:t>
            </a:r>
          </a:p>
        </p:txBody>
      </p:sp>
      <p:cxnSp>
        <p:nvCxnSpPr>
          <p:cNvPr id="14" name="Straight Arrow Connector 13">
            <a:extLst>
              <a:ext uri="{FF2B5EF4-FFF2-40B4-BE49-F238E27FC236}">
                <a16:creationId xmlns:a16="http://schemas.microsoft.com/office/drawing/2014/main" id="{6746B824-614E-1915-B5AF-3CE3CF8E6EF1}"/>
              </a:ext>
            </a:extLst>
          </p:cNvPr>
          <p:cNvCxnSpPr>
            <a:cxnSpLocks/>
          </p:cNvCxnSpPr>
          <p:nvPr/>
        </p:nvCxnSpPr>
        <p:spPr bwMode="auto">
          <a:xfrm>
            <a:off x="4338161" y="3470156"/>
            <a:ext cx="411821" cy="485488"/>
          </a:xfrm>
          <a:prstGeom prst="straightConnector1">
            <a:avLst/>
          </a:prstGeom>
          <a:noFill/>
          <a:ln w="28575" cap="flat" cmpd="sng" algn="ctr">
            <a:solidFill>
              <a:srgbClr val="000000"/>
            </a:solidFill>
            <a:prstDash val="solid"/>
            <a:round/>
            <a:headEnd type="none" w="med" len="med"/>
            <a:tailEnd type="triangle"/>
          </a:ln>
          <a:effectLst/>
        </p:spPr>
      </p:cxnSp>
      <p:sp>
        <p:nvSpPr>
          <p:cNvPr id="15" name="Rectangle 14">
            <a:extLst>
              <a:ext uri="{FF2B5EF4-FFF2-40B4-BE49-F238E27FC236}">
                <a16:creationId xmlns:a16="http://schemas.microsoft.com/office/drawing/2014/main" id="{0631F331-9078-4C20-3127-E4A15FE8C8A0}"/>
              </a:ext>
            </a:extLst>
          </p:cNvPr>
          <p:cNvSpPr/>
          <p:nvPr/>
        </p:nvSpPr>
        <p:spPr bwMode="auto">
          <a:xfrm>
            <a:off x="4880229" y="3650421"/>
            <a:ext cx="3060627" cy="1219151"/>
          </a:xfrm>
          <a:prstGeom prst="rect">
            <a:avLst/>
          </a:prstGeom>
          <a:solidFill>
            <a:schemeClr val="tx1">
              <a:lumMod val="65000"/>
              <a:lumOff val="35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16" name="Rectangle 24">
            <a:extLst>
              <a:ext uri="{FF2B5EF4-FFF2-40B4-BE49-F238E27FC236}">
                <a16:creationId xmlns:a16="http://schemas.microsoft.com/office/drawing/2014/main" id="{4FB02673-B5E1-2C19-661A-D6C254850B3D}"/>
              </a:ext>
            </a:extLst>
          </p:cNvPr>
          <p:cNvSpPr>
            <a:spLocks noChangeArrowheads="1"/>
          </p:cNvSpPr>
          <p:nvPr/>
        </p:nvSpPr>
        <p:spPr bwMode="auto">
          <a:xfrm>
            <a:off x="4944027" y="3958114"/>
            <a:ext cx="2932531" cy="641383"/>
          </a:xfrm>
          <a:prstGeom prst="rect">
            <a:avLst/>
          </a:prstGeom>
          <a:no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Nivolumab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3 mg/kg IV Q2W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247)</a:t>
            </a:r>
          </a:p>
        </p:txBody>
      </p:sp>
    </p:spTree>
    <p:extLst>
      <p:ext uri="{BB962C8B-B14F-4D97-AF65-F5344CB8AC3E}">
        <p14:creationId xmlns:p14="http://schemas.microsoft.com/office/powerpoint/2010/main" val="3975995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B6BCB-D9D6-B560-2CD7-20A577FFB2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2DCBBF-D612-A166-3069-821259C4C533}"/>
              </a:ext>
            </a:extLst>
          </p:cNvPr>
          <p:cNvSpPr>
            <a:spLocks noGrp="1"/>
          </p:cNvSpPr>
          <p:nvPr>
            <p:ph type="title"/>
          </p:nvPr>
        </p:nvSpPr>
        <p:spPr/>
        <p:txBody>
          <a:bodyPr/>
          <a:lstStyle/>
          <a:p>
            <a:r>
              <a:rPr lang="en-US" dirty="0"/>
              <a:t>CheckMate 67T: PK Noninferiority</a:t>
            </a:r>
          </a:p>
        </p:txBody>
      </p:sp>
      <p:sp>
        <p:nvSpPr>
          <p:cNvPr id="4" name="Content Placeholder 3">
            <a:extLst>
              <a:ext uri="{FF2B5EF4-FFF2-40B4-BE49-F238E27FC236}">
                <a16:creationId xmlns:a16="http://schemas.microsoft.com/office/drawing/2014/main" id="{C03B1AE0-CB47-56E8-0991-07483986406F}"/>
              </a:ext>
            </a:extLst>
          </p:cNvPr>
          <p:cNvSpPr>
            <a:spLocks noGrp="1"/>
          </p:cNvSpPr>
          <p:nvPr>
            <p:ph idx="1"/>
          </p:nvPr>
        </p:nvSpPr>
        <p:spPr/>
        <p:txBody>
          <a:bodyPr/>
          <a:lstStyle/>
          <a:p>
            <a:pPr algn="ctr"/>
            <a:r>
              <a:rPr lang="en-US" dirty="0"/>
              <a:t>George. ASCO GU 2024. Abstr LBA360. Albiges. Ann Oncol. 2025;36:99. </a:t>
            </a:r>
          </a:p>
        </p:txBody>
      </p:sp>
      <p:sp>
        <p:nvSpPr>
          <p:cNvPr id="3" name="Content Placeholder 2">
            <a:extLst>
              <a:ext uri="{FF2B5EF4-FFF2-40B4-BE49-F238E27FC236}">
                <a16:creationId xmlns:a16="http://schemas.microsoft.com/office/drawing/2014/main" id="{BA2CCC46-F4BE-1B5F-A261-D0F85E187FA4}"/>
              </a:ext>
            </a:extLst>
          </p:cNvPr>
          <p:cNvSpPr>
            <a:spLocks noGrp="1"/>
          </p:cNvSpPr>
          <p:nvPr>
            <p:ph sz="quarter" idx="10"/>
          </p:nvPr>
        </p:nvSpPr>
        <p:spPr/>
        <p:txBody>
          <a:bodyPr/>
          <a:lstStyle/>
          <a:p>
            <a:pPr algn="ctr"/>
            <a:r>
              <a:rPr lang="en-US" dirty="0"/>
              <a:t>George. ASCO GU 2024. Abstr LBA360. Albiges. Ann Oncol. 2025;36:99. ​</a:t>
            </a:r>
          </a:p>
        </p:txBody>
      </p:sp>
      <p:sp>
        <p:nvSpPr>
          <p:cNvPr id="13" name="Content Placeholder 2">
            <a:extLst>
              <a:ext uri="{FF2B5EF4-FFF2-40B4-BE49-F238E27FC236}">
                <a16:creationId xmlns:a16="http://schemas.microsoft.com/office/drawing/2014/main" id="{A78E3B34-96E4-14D2-20CA-C94D68454F4E}"/>
              </a:ext>
            </a:extLst>
          </p:cNvPr>
          <p:cNvSpPr txBox="1">
            <a:spLocks/>
          </p:cNvSpPr>
          <p:nvPr/>
        </p:nvSpPr>
        <p:spPr bwMode="auto">
          <a:xfrm>
            <a:off x="129348" y="3904510"/>
            <a:ext cx="10877529" cy="658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700"/>
              </a:spcAft>
              <a:buClr>
                <a:srgbClr val="000000"/>
              </a:buClr>
              <a:buSzPct val="75000"/>
              <a:buFont typeface="Wingdings" panose="05000000000000000000" pitchFamily="2" charset="2"/>
              <a:buBlip>
                <a:blip>
                  <a:extLst>
                    <a:ext uri="{96DAC541-7B7A-43D3-8B79-37D633B846F1}">
                      <asvg:svgBlip xmlns:asvg="http://schemas.microsoft.com/office/drawing/2016/SVG/main" r:embed="rId3"/>
                    </a:ext>
                  </a:extLst>
                </a:blip>
              </a:buBlip>
              <a:tabLst/>
              <a:defRPr/>
            </a:pPr>
            <a:r>
              <a:rPr kumimoji="0" lang="en-US" sz="24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Noninferiority for the coprimary PK endpoints was met</a:t>
            </a:r>
          </a:p>
        </p:txBody>
      </p:sp>
      <p:graphicFrame>
        <p:nvGraphicFramePr>
          <p:cNvPr id="15" name="Table 14">
            <a:extLst>
              <a:ext uri="{FF2B5EF4-FFF2-40B4-BE49-F238E27FC236}">
                <a16:creationId xmlns:a16="http://schemas.microsoft.com/office/drawing/2014/main" id="{CA6DE761-6BCC-CBCD-CE4A-7546A67B2532}"/>
              </a:ext>
            </a:extLst>
          </p:cNvPr>
          <p:cNvGraphicFramePr>
            <a:graphicFrameLocks noGrp="1"/>
          </p:cNvGraphicFramePr>
          <p:nvPr>
            <p:extLst>
              <p:ext uri="{D42A27DB-BD31-4B8C-83A1-F6EECF244321}">
                <p14:modId xmlns:p14="http://schemas.microsoft.com/office/powerpoint/2010/main" val="512381203"/>
              </p:ext>
            </p:extLst>
          </p:nvPr>
        </p:nvGraphicFramePr>
        <p:xfrm>
          <a:off x="231078" y="1333499"/>
          <a:ext cx="11740259" cy="2309445"/>
        </p:xfrm>
        <a:graphic>
          <a:graphicData uri="http://schemas.openxmlformats.org/drawingml/2006/table">
            <a:tbl>
              <a:tblPr firstRow="1" firstCol="1" bandRow="1"/>
              <a:tblGrid>
                <a:gridCol w="4101771">
                  <a:extLst>
                    <a:ext uri="{9D8B030D-6E8A-4147-A177-3AD203B41FA5}">
                      <a16:colId xmlns:a16="http://schemas.microsoft.com/office/drawing/2014/main" val="1063367104"/>
                    </a:ext>
                  </a:extLst>
                </a:gridCol>
                <a:gridCol w="2686929">
                  <a:extLst>
                    <a:ext uri="{9D8B030D-6E8A-4147-A177-3AD203B41FA5}">
                      <a16:colId xmlns:a16="http://schemas.microsoft.com/office/drawing/2014/main" val="1974550005"/>
                    </a:ext>
                  </a:extLst>
                </a:gridCol>
                <a:gridCol w="2331831">
                  <a:extLst>
                    <a:ext uri="{9D8B030D-6E8A-4147-A177-3AD203B41FA5}">
                      <a16:colId xmlns:a16="http://schemas.microsoft.com/office/drawing/2014/main" val="4195927480"/>
                    </a:ext>
                  </a:extLst>
                </a:gridCol>
                <a:gridCol w="2619728">
                  <a:extLst>
                    <a:ext uri="{9D8B030D-6E8A-4147-A177-3AD203B41FA5}">
                      <a16:colId xmlns:a16="http://schemas.microsoft.com/office/drawing/2014/main" val="2674200094"/>
                    </a:ext>
                  </a:extLst>
                </a:gridCol>
              </a:tblGrid>
              <a:tr h="6767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nSpc>
                          <a:spcPct val="100000"/>
                        </a:lnSpc>
                        <a:spcAft>
                          <a:spcPts val="600"/>
                        </a:spcAft>
                      </a:pPr>
                      <a:r>
                        <a:rPr lang="en-US" sz="2000" b="1" kern="0" dirty="0">
                          <a:solidFill>
                            <a:schemeClr val="bg2"/>
                          </a:solidFill>
                          <a:effectLst/>
                          <a:latin typeface="+mn-lt"/>
                          <a:cs typeface="Times New Roman" panose="02020603050405020304" pitchFamily="18" charset="0"/>
                        </a:rPr>
                        <a:t>Parameter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1" kern="0" dirty="0">
                          <a:solidFill>
                            <a:schemeClr val="bg2"/>
                          </a:solidFill>
                          <a:effectLst/>
                          <a:latin typeface="+mn-lt"/>
                          <a:cs typeface="Times New Roman" panose="02020603050405020304" pitchFamily="18" charset="0"/>
                        </a:rPr>
                        <a:t>Nivo SC + rHuPH20 </a:t>
                      </a:r>
                      <a:br>
                        <a:rPr lang="en-US" sz="2000" b="1" kern="0" dirty="0">
                          <a:solidFill>
                            <a:schemeClr val="bg2"/>
                          </a:solidFill>
                          <a:effectLst/>
                          <a:latin typeface="+mn-lt"/>
                          <a:cs typeface="Times New Roman" panose="02020603050405020304" pitchFamily="18" charset="0"/>
                        </a:rPr>
                      </a:br>
                      <a:r>
                        <a:rPr lang="en-US" sz="2000" b="1" kern="0" dirty="0">
                          <a:solidFill>
                            <a:schemeClr val="bg2"/>
                          </a:solidFill>
                          <a:effectLst/>
                          <a:latin typeface="+mn-lt"/>
                          <a:cs typeface="Times New Roman" panose="02020603050405020304" pitchFamily="18" charset="0"/>
                        </a:rPr>
                        <a:t>(n = 242)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lnSpc>
                          <a:spcPct val="100000"/>
                        </a:lnSpc>
                      </a:pPr>
                      <a:r>
                        <a:rPr lang="en-US" sz="2000" b="1" kern="0" dirty="0">
                          <a:solidFill>
                            <a:schemeClr val="bg2"/>
                          </a:solidFill>
                          <a:effectLst/>
                          <a:latin typeface="+mn-lt"/>
                          <a:ea typeface="+mn-ea"/>
                          <a:cs typeface="Times New Roman" panose="02020603050405020304" pitchFamily="18" charset="0"/>
                        </a:rPr>
                        <a:t>Nivo IV </a:t>
                      </a:r>
                      <a:br>
                        <a:rPr lang="en-US" sz="2000" b="1" kern="0" dirty="0">
                          <a:solidFill>
                            <a:schemeClr val="bg2"/>
                          </a:solidFill>
                          <a:effectLst/>
                          <a:latin typeface="+mn-lt"/>
                          <a:ea typeface="+mn-ea"/>
                          <a:cs typeface="Times New Roman" panose="02020603050405020304" pitchFamily="18" charset="0"/>
                        </a:rPr>
                      </a:br>
                      <a:r>
                        <a:rPr lang="en-US" sz="2000" b="1" kern="0" dirty="0">
                          <a:solidFill>
                            <a:schemeClr val="bg2"/>
                          </a:solidFill>
                          <a:effectLst/>
                          <a:latin typeface="+mn-lt"/>
                          <a:ea typeface="+mn-ea"/>
                          <a:cs typeface="Times New Roman" panose="02020603050405020304" pitchFamily="18" charset="0"/>
                        </a:rPr>
                        <a:t>(n = 245)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65000"/>
                        <a:lumOff val="3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914400" rtl="0" eaLnBrk="1" latinLnBrk="0" hangingPunct="1">
                        <a:lnSpc>
                          <a:spcPct val="100000"/>
                        </a:lnSpc>
                      </a:pPr>
                      <a:r>
                        <a:rPr lang="en-US" sz="2000" b="1" kern="0" dirty="0">
                          <a:solidFill>
                            <a:schemeClr val="bg2"/>
                          </a:solidFill>
                          <a:effectLst/>
                          <a:latin typeface="+mn-lt"/>
                          <a:ea typeface="+mn-ea"/>
                          <a:cs typeface="Times New Roman" panose="02020603050405020304" pitchFamily="18" charset="0"/>
                        </a:rPr>
                        <a:t>Geometric Mean Ratio (90% CI)</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0000"/>
                    </a:solidFill>
                  </a:tcPr>
                </a:tc>
                <a:extLst>
                  <a:ext uri="{0D108BD9-81ED-4DB2-BD59-A6C34878D82A}">
                    <a16:rowId xmlns:a16="http://schemas.microsoft.com/office/drawing/2014/main" val="3266964575"/>
                  </a:ext>
                </a:extLst>
              </a:tr>
              <a:tr h="67671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lnSpc>
                          <a:spcPct val="100000"/>
                        </a:lnSpc>
                      </a:pPr>
                      <a:r>
                        <a:rPr lang="en-US" sz="2000" b="0" kern="0" dirty="0">
                          <a:solidFill>
                            <a:schemeClr val="tx1"/>
                          </a:solidFill>
                          <a:effectLst/>
                          <a:latin typeface="+mn-lt"/>
                          <a:ea typeface="Times New Roman" panose="02020603050405020304" pitchFamily="18" charset="0"/>
                          <a:cs typeface="Times New Roman" panose="02020603050405020304" pitchFamily="18" charset="0"/>
                        </a:rPr>
                        <a:t>Geometric mean C</a:t>
                      </a:r>
                      <a:r>
                        <a:rPr lang="en-US" sz="2000" b="0" kern="0" baseline="-25000" dirty="0">
                          <a:solidFill>
                            <a:schemeClr val="tx1"/>
                          </a:solidFill>
                          <a:effectLst/>
                          <a:latin typeface="+mn-lt"/>
                          <a:ea typeface="Times New Roman" panose="02020603050405020304" pitchFamily="18" charset="0"/>
                          <a:cs typeface="Times New Roman" panose="02020603050405020304" pitchFamily="18" charset="0"/>
                        </a:rPr>
                        <a:t>avgd28</a:t>
                      </a:r>
                      <a:r>
                        <a:rPr lang="en-US" sz="2000" b="0" kern="0" dirty="0">
                          <a:solidFill>
                            <a:schemeClr val="tx1"/>
                          </a:solidFill>
                          <a:effectLst/>
                          <a:latin typeface="+mn-lt"/>
                          <a:ea typeface="Times New Roman" panose="02020603050405020304" pitchFamily="18" charset="0"/>
                          <a:cs typeface="Times New Roman" panose="02020603050405020304" pitchFamily="18" charset="0"/>
                        </a:rPr>
                        <a:t>, µg/mL (90% CI)</a:t>
                      </a:r>
                      <a:endParaRPr lang="en-US" sz="2000" b="0" dirty="0">
                        <a:solidFill>
                          <a:schemeClr val="tx1"/>
                        </a:solidFill>
                        <a:effectLst/>
                        <a:latin typeface="+mn-lt"/>
                        <a:ea typeface="Times New Roman" panose="02020603050405020304" pitchFamily="18" charset="0"/>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dirty="0">
                          <a:solidFill>
                            <a:schemeClr val="tx1"/>
                          </a:solidFill>
                          <a:effectLst/>
                          <a:latin typeface="+mn-lt"/>
                          <a:cs typeface="Times New Roman" panose="02020603050405020304" pitchFamily="18" charset="0"/>
                        </a:rPr>
                        <a:t>77.373 </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(74.555-80.297)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dirty="0">
                          <a:solidFill>
                            <a:schemeClr val="tx1"/>
                          </a:solidFill>
                          <a:effectLst/>
                          <a:latin typeface="+mn-lt"/>
                          <a:cs typeface="Times New Roman" panose="02020603050405020304" pitchFamily="18" charset="0"/>
                        </a:rPr>
                        <a:t>36.875</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(35.565-38.235)</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1218895" rtl="0" eaLnBrk="1" fontAlgn="auto" latinLnBrk="0" hangingPunct="1">
                        <a:lnSpc>
                          <a:spcPct val="100000"/>
                        </a:lnSpc>
                        <a:spcBef>
                          <a:spcPts val="0"/>
                        </a:spcBef>
                        <a:spcAft>
                          <a:spcPts val="0"/>
                        </a:spcAft>
                        <a:buClrTx/>
                        <a:buSzTx/>
                        <a:buFontTx/>
                        <a:buNone/>
                        <a:tabLst/>
                        <a:defRPr/>
                      </a:pPr>
                      <a:r>
                        <a:rPr lang="en-US" sz="2000" b="0" kern="0" dirty="0">
                          <a:solidFill>
                            <a:schemeClr val="tx1"/>
                          </a:solidFill>
                          <a:effectLst/>
                          <a:latin typeface="+mn-lt"/>
                          <a:cs typeface="Times New Roman" panose="02020603050405020304" pitchFamily="18" charset="0"/>
                        </a:rPr>
                        <a:t>2.098</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(2.001-2.200)</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153480998"/>
                  </a:ext>
                </a:extLst>
              </a:tr>
              <a:tr h="90736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88900" indent="0">
                        <a:lnSpc>
                          <a:spcPct val="100000"/>
                        </a:lnSpc>
                      </a:pPr>
                      <a:r>
                        <a:rPr lang="en-US" sz="2000" b="0" kern="0" dirty="0">
                          <a:solidFill>
                            <a:schemeClr val="tx1"/>
                          </a:solidFill>
                          <a:effectLst/>
                          <a:latin typeface="+mn-lt"/>
                          <a:ea typeface="Times New Roman" panose="02020603050405020304" pitchFamily="18" charset="0"/>
                          <a:cs typeface="Times New Roman" panose="02020603050405020304" pitchFamily="18" charset="0"/>
                        </a:rPr>
                        <a:t>Geometric mean </a:t>
                      </a:r>
                      <a:r>
                        <a:rPr lang="en-US" sz="2000" b="0" kern="0" dirty="0">
                          <a:solidFill>
                            <a:schemeClr val="tx1"/>
                          </a:solidFill>
                          <a:latin typeface="+mn-lt"/>
                        </a:rPr>
                        <a:t>C</a:t>
                      </a:r>
                      <a:r>
                        <a:rPr lang="en-US" sz="2000" b="0" kern="0" baseline="-25000" dirty="0">
                          <a:solidFill>
                            <a:schemeClr val="tx1"/>
                          </a:solidFill>
                          <a:latin typeface="+mn-lt"/>
                        </a:rPr>
                        <a:t>minss</a:t>
                      </a:r>
                      <a:r>
                        <a:rPr lang="en-US" sz="2000" b="0" kern="0" dirty="0">
                          <a:solidFill>
                            <a:schemeClr val="tx1"/>
                          </a:solidFill>
                          <a:effectLst/>
                          <a:latin typeface="+mn-lt"/>
                          <a:ea typeface="Times New Roman" panose="02020603050405020304" pitchFamily="18" charset="0"/>
                          <a:cs typeface="Times New Roman" panose="02020603050405020304" pitchFamily="18" charset="0"/>
                        </a:rPr>
                        <a:t>, </a:t>
                      </a:r>
                    </a:p>
                    <a:p>
                      <a:pPr marL="88900" indent="0">
                        <a:lnSpc>
                          <a:spcPct val="100000"/>
                        </a:lnSpc>
                      </a:pPr>
                      <a:r>
                        <a:rPr lang="en-US" sz="2000" b="0" kern="0" dirty="0">
                          <a:solidFill>
                            <a:schemeClr val="tx1"/>
                          </a:solidFill>
                          <a:effectLst/>
                          <a:latin typeface="+mn-lt"/>
                          <a:ea typeface="Times New Roman" panose="02020603050405020304" pitchFamily="18" charset="0"/>
                          <a:cs typeface="Times New Roman" panose="02020603050405020304" pitchFamily="18" charset="0"/>
                        </a:rPr>
                        <a:t>µg/mL (90% CI)</a:t>
                      </a:r>
                      <a:endParaRPr lang="en-US" sz="2000" b="0" dirty="0">
                        <a:solidFill>
                          <a:schemeClr val="tx1"/>
                        </a:solidFill>
                        <a:effectLst/>
                        <a:latin typeface="+mn-lt"/>
                        <a:ea typeface="Times New Roman" panose="02020603050405020304" pitchFamily="18" charset="0"/>
                        <a:cs typeface="Times New Roman" panose="02020603050405020304" pitchFamily="18" charset="0"/>
                      </a:endParaRP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dirty="0">
                          <a:solidFill>
                            <a:schemeClr val="tx1"/>
                          </a:solidFill>
                          <a:effectLst/>
                          <a:latin typeface="+mn-lt"/>
                          <a:cs typeface="Times New Roman" panose="02020603050405020304" pitchFamily="18" charset="0"/>
                        </a:rPr>
                        <a:t>122.227 </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(114.552-130.416)</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lnSpc>
                          <a:spcPct val="100000"/>
                        </a:lnSpc>
                      </a:pPr>
                      <a:r>
                        <a:rPr lang="en-US" sz="2000" b="0" kern="0" dirty="0">
                          <a:solidFill>
                            <a:schemeClr val="tx1"/>
                          </a:solidFill>
                          <a:effectLst/>
                          <a:latin typeface="+mn-lt"/>
                          <a:cs typeface="Times New Roman" panose="02020603050405020304" pitchFamily="18" charset="0"/>
                        </a:rPr>
                        <a:t>68.901</a:t>
                      </a:r>
                      <a:br>
                        <a:rPr lang="en-US" sz="2000" b="0"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(64.676-73.402)</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1218895" rtl="0" eaLnBrk="1" fontAlgn="auto" latinLnBrk="0" hangingPunct="1">
                        <a:lnSpc>
                          <a:spcPct val="100000"/>
                        </a:lnSpc>
                        <a:spcBef>
                          <a:spcPts val="0"/>
                        </a:spcBef>
                        <a:spcAft>
                          <a:spcPts val="0"/>
                        </a:spcAft>
                        <a:buClrTx/>
                        <a:buSzTx/>
                        <a:buFontTx/>
                        <a:buNone/>
                        <a:tabLst/>
                        <a:defRPr/>
                      </a:pPr>
                      <a:r>
                        <a:rPr lang="en-US" sz="2000" b="0" kern="0" dirty="0">
                          <a:solidFill>
                            <a:schemeClr val="tx1"/>
                          </a:solidFill>
                          <a:effectLst/>
                          <a:latin typeface="+mn-lt"/>
                          <a:cs typeface="Times New Roman" panose="02020603050405020304" pitchFamily="18" charset="0"/>
                        </a:rPr>
                        <a:t>1.774</a:t>
                      </a:r>
                      <a:br>
                        <a:rPr lang="en-US" sz="2000" b="1" kern="0" dirty="0">
                          <a:solidFill>
                            <a:schemeClr val="tx1"/>
                          </a:solidFill>
                          <a:effectLst/>
                          <a:latin typeface="+mn-lt"/>
                          <a:cs typeface="Times New Roman" panose="02020603050405020304" pitchFamily="18" charset="0"/>
                        </a:rPr>
                      </a:br>
                      <a:r>
                        <a:rPr lang="en-US" sz="2000" b="0" kern="0" dirty="0">
                          <a:solidFill>
                            <a:schemeClr val="tx1"/>
                          </a:solidFill>
                          <a:effectLst/>
                          <a:latin typeface="+mn-lt"/>
                          <a:cs typeface="Times New Roman" panose="02020603050405020304" pitchFamily="18" charset="0"/>
                        </a:rPr>
                        <a:t>(1.633-1.927)</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96494973"/>
                  </a:ext>
                </a:extLst>
              </a:tr>
            </a:tbl>
          </a:graphicData>
        </a:graphic>
      </p:graphicFrame>
    </p:spTree>
    <p:extLst>
      <p:ext uri="{BB962C8B-B14F-4D97-AF65-F5344CB8AC3E}">
        <p14:creationId xmlns:p14="http://schemas.microsoft.com/office/powerpoint/2010/main" val="3676283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1F520-7AA4-A8D2-911D-81D9FC0753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A17F2-9D36-E610-609E-526701CDC022}"/>
              </a:ext>
            </a:extLst>
          </p:cNvPr>
          <p:cNvSpPr>
            <a:spLocks noGrp="1"/>
          </p:cNvSpPr>
          <p:nvPr>
            <p:ph type="title"/>
          </p:nvPr>
        </p:nvSpPr>
        <p:spPr/>
        <p:txBody>
          <a:bodyPr/>
          <a:lstStyle/>
          <a:p>
            <a:r>
              <a:rPr lang="en-US" dirty="0"/>
              <a:t>CheckMate 67T: Additional Efficacy/Safety Data</a:t>
            </a:r>
          </a:p>
        </p:txBody>
      </p:sp>
      <p:sp>
        <p:nvSpPr>
          <p:cNvPr id="4" name="Content Placeholder 3">
            <a:extLst>
              <a:ext uri="{FF2B5EF4-FFF2-40B4-BE49-F238E27FC236}">
                <a16:creationId xmlns:a16="http://schemas.microsoft.com/office/drawing/2014/main" id="{FEA21266-DA57-2F0B-A12A-E9142EAB1704}"/>
              </a:ext>
            </a:extLst>
          </p:cNvPr>
          <p:cNvSpPr>
            <a:spLocks noGrp="1"/>
          </p:cNvSpPr>
          <p:nvPr>
            <p:ph sz="quarter" idx="10"/>
          </p:nvPr>
        </p:nvSpPr>
        <p:spPr>
          <a:xfrm>
            <a:off x="2938547" y="6302375"/>
            <a:ext cx="6906002" cy="327025"/>
          </a:xfrm>
        </p:spPr>
        <p:txBody>
          <a:bodyPr/>
          <a:lstStyle/>
          <a:p>
            <a:r>
              <a:rPr lang="en-US" dirty="0"/>
              <a:t>1. George. ASCO GU 2024. Abstr LBA360. 2. Albiges. Ann Oncol. 2025;36:99. ​3. Adamczyk. ONS 2025. Abstr 16944.</a:t>
            </a:r>
          </a:p>
        </p:txBody>
      </p:sp>
      <p:graphicFrame>
        <p:nvGraphicFramePr>
          <p:cNvPr id="25" name="Group 32">
            <a:extLst>
              <a:ext uri="{FF2B5EF4-FFF2-40B4-BE49-F238E27FC236}">
                <a16:creationId xmlns:a16="http://schemas.microsoft.com/office/drawing/2014/main" id="{38CECC6B-2E3D-7AED-5B91-2D46B0F93878}"/>
              </a:ext>
            </a:extLst>
          </p:cNvPr>
          <p:cNvGraphicFramePr>
            <a:graphicFrameLocks noGrp="1"/>
          </p:cNvGraphicFramePr>
          <p:nvPr>
            <p:extLst>
              <p:ext uri="{D42A27DB-BD31-4B8C-83A1-F6EECF244321}">
                <p14:modId xmlns:p14="http://schemas.microsoft.com/office/powerpoint/2010/main" val="734047621"/>
              </p:ext>
            </p:extLst>
          </p:nvPr>
        </p:nvGraphicFramePr>
        <p:xfrm>
          <a:off x="227318" y="1636326"/>
          <a:ext cx="5673055" cy="2380354"/>
        </p:xfrm>
        <a:graphic>
          <a:graphicData uri="http://schemas.openxmlformats.org/drawingml/2006/table">
            <a:tbl>
              <a:tblPr/>
              <a:tblGrid>
                <a:gridCol w="2399275">
                  <a:extLst>
                    <a:ext uri="{9D8B030D-6E8A-4147-A177-3AD203B41FA5}">
                      <a16:colId xmlns:a16="http://schemas.microsoft.com/office/drawing/2014/main" val="20000"/>
                    </a:ext>
                  </a:extLst>
                </a:gridCol>
                <a:gridCol w="1636890">
                  <a:extLst>
                    <a:ext uri="{9D8B030D-6E8A-4147-A177-3AD203B41FA5}">
                      <a16:colId xmlns:a16="http://schemas.microsoft.com/office/drawing/2014/main" val="20001"/>
                    </a:ext>
                  </a:extLst>
                </a:gridCol>
                <a:gridCol w="1636890">
                  <a:extLst>
                    <a:ext uri="{9D8B030D-6E8A-4147-A177-3AD203B41FA5}">
                      <a16:colId xmlns:a16="http://schemas.microsoft.com/office/drawing/2014/main" val="3198578830"/>
                    </a:ext>
                  </a:extLst>
                </a:gridCol>
              </a:tblGrid>
              <a:tr h="21765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Nivolumab </a:t>
                      </a:r>
                      <a:r>
                        <a:rPr lang="en-US" sz="1400" b="1" kern="0" dirty="0">
                          <a:solidFill>
                            <a:schemeClr val="bg2"/>
                          </a:solidFill>
                          <a:effectLst/>
                          <a:latin typeface="Poppins" panose="00000500000000000000" pitchFamily="2" charset="0"/>
                          <a:cs typeface="Poppins" panose="00000500000000000000" pitchFamily="2" charset="0"/>
                        </a:rPr>
                        <a:t>+ rHuPH20 </a:t>
                      </a: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 = 248)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Nivolumab IV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0765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24.2 (19.0-30.0)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18.2 (13.6-23.6)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37514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Relative risk </a:t>
                      </a:r>
                      <a:b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b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1.33 (0.94-1.87)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1"/>
                        </a:solidFill>
                        <a:effectLst/>
                        <a:latin typeface="+mj-lt"/>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5691704"/>
                  </a:ext>
                </a:extLst>
              </a:tr>
              <a:tr h="37594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Median PFS,* mo</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7.23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(5.13-7.49)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5.65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(5.29-7.39)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21765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ADA positive, n/N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46 /202 (22.8)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15/215 (7.0)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4591749"/>
                  </a:ext>
                </a:extLst>
              </a:tr>
            </a:tbl>
          </a:graphicData>
        </a:graphic>
      </p:graphicFrame>
      <p:graphicFrame>
        <p:nvGraphicFramePr>
          <p:cNvPr id="26" name="Group 32">
            <a:extLst>
              <a:ext uri="{FF2B5EF4-FFF2-40B4-BE49-F238E27FC236}">
                <a16:creationId xmlns:a16="http://schemas.microsoft.com/office/drawing/2014/main" id="{9F2E4E50-6BD7-D633-1BB8-BCC26BEF87F7}"/>
              </a:ext>
            </a:extLst>
          </p:cNvPr>
          <p:cNvGraphicFramePr>
            <a:graphicFrameLocks noGrp="1"/>
          </p:cNvGraphicFramePr>
          <p:nvPr>
            <p:extLst>
              <p:ext uri="{D42A27DB-BD31-4B8C-83A1-F6EECF244321}">
                <p14:modId xmlns:p14="http://schemas.microsoft.com/office/powerpoint/2010/main" val="2695449770"/>
              </p:ext>
            </p:extLst>
          </p:nvPr>
        </p:nvGraphicFramePr>
        <p:xfrm>
          <a:off x="227318" y="4020977"/>
          <a:ext cx="5673056" cy="1950800"/>
        </p:xfrm>
        <a:graphic>
          <a:graphicData uri="http://schemas.openxmlformats.org/drawingml/2006/table">
            <a:tbl>
              <a:tblPr/>
              <a:tblGrid>
                <a:gridCol w="2432385">
                  <a:extLst>
                    <a:ext uri="{9D8B030D-6E8A-4147-A177-3AD203B41FA5}">
                      <a16:colId xmlns:a16="http://schemas.microsoft.com/office/drawing/2014/main" val="20000"/>
                    </a:ext>
                  </a:extLst>
                </a:gridCol>
                <a:gridCol w="1588803">
                  <a:extLst>
                    <a:ext uri="{9D8B030D-6E8A-4147-A177-3AD203B41FA5}">
                      <a16:colId xmlns:a16="http://schemas.microsoft.com/office/drawing/2014/main" val="20001"/>
                    </a:ext>
                  </a:extLst>
                </a:gridCol>
                <a:gridCol w="1651868">
                  <a:extLst>
                    <a:ext uri="{9D8B030D-6E8A-4147-A177-3AD203B41FA5}">
                      <a16:colId xmlns:a16="http://schemas.microsoft.com/office/drawing/2014/main" val="3198578830"/>
                    </a:ext>
                  </a:extLst>
                </a:gridCol>
              </a:tblGrid>
              <a:tr h="1449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Safety,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Nivolumab </a:t>
                      </a:r>
                      <a:r>
                        <a:rPr lang="en-US" sz="1400" b="1" kern="0" dirty="0">
                          <a:solidFill>
                            <a:schemeClr val="bg2"/>
                          </a:solidFill>
                          <a:effectLst/>
                          <a:latin typeface="Poppins" panose="00000500000000000000" pitchFamily="2" charset="0"/>
                          <a:cs typeface="Poppins" panose="00000500000000000000" pitchFamily="2" charset="0"/>
                        </a:rPr>
                        <a:t>+ rHuPH20 </a:t>
                      </a: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Nivolumab IV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 = 245)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5818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Grade 3/4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87 (35.2)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100 (40.8)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4490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Treatment-related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24 (9.7)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36 (14.7)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Serious 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52 (21.1)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56 (22.9)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Treatment-related SAEs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16 (6.5)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16 (16.5)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27" name="Group 32">
            <a:extLst>
              <a:ext uri="{FF2B5EF4-FFF2-40B4-BE49-F238E27FC236}">
                <a16:creationId xmlns:a16="http://schemas.microsoft.com/office/drawing/2014/main" id="{B792BBF2-9464-58AF-0AE7-CF3215D42303}"/>
              </a:ext>
            </a:extLst>
          </p:cNvPr>
          <p:cNvGraphicFramePr>
            <a:graphicFrameLocks noGrp="1"/>
          </p:cNvGraphicFramePr>
          <p:nvPr>
            <p:extLst>
              <p:ext uri="{D42A27DB-BD31-4B8C-83A1-F6EECF244321}">
                <p14:modId xmlns:p14="http://schemas.microsoft.com/office/powerpoint/2010/main" val="2164207907"/>
              </p:ext>
            </p:extLst>
          </p:nvPr>
        </p:nvGraphicFramePr>
        <p:xfrm>
          <a:off x="6023430" y="1636326"/>
          <a:ext cx="5947908" cy="2926144"/>
        </p:xfrm>
        <a:graphic>
          <a:graphicData uri="http://schemas.openxmlformats.org/drawingml/2006/table">
            <a:tbl>
              <a:tblPr/>
              <a:tblGrid>
                <a:gridCol w="2670594">
                  <a:extLst>
                    <a:ext uri="{9D8B030D-6E8A-4147-A177-3AD203B41FA5}">
                      <a16:colId xmlns:a16="http://schemas.microsoft.com/office/drawing/2014/main" val="20000"/>
                    </a:ext>
                  </a:extLst>
                </a:gridCol>
                <a:gridCol w="1638657">
                  <a:extLst>
                    <a:ext uri="{9D8B030D-6E8A-4147-A177-3AD203B41FA5}">
                      <a16:colId xmlns:a16="http://schemas.microsoft.com/office/drawing/2014/main" val="20001"/>
                    </a:ext>
                  </a:extLst>
                </a:gridCol>
                <a:gridCol w="1638657">
                  <a:extLst>
                    <a:ext uri="{9D8B030D-6E8A-4147-A177-3AD203B41FA5}">
                      <a16:colId xmlns:a16="http://schemas.microsoft.com/office/drawing/2014/main" val="3198578830"/>
                    </a:ext>
                  </a:extLst>
                </a:gridCol>
              </a:tblGrid>
              <a:tr h="20838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Poppins" panose="00000500000000000000" pitchFamily="2" charset="0"/>
                          <a:cs typeface="Poppins" panose="00000500000000000000" pitchFamily="2" charset="0"/>
                        </a:rPr>
                        <a:t>Efficacy Endpoint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Nivolumab </a:t>
                      </a:r>
                      <a:r>
                        <a:rPr lang="en-US" sz="1400" b="1" kern="0" dirty="0">
                          <a:solidFill>
                            <a:schemeClr val="bg2"/>
                          </a:solidFill>
                          <a:effectLst/>
                          <a:latin typeface="Poppins" panose="00000500000000000000" pitchFamily="2" charset="0"/>
                          <a:cs typeface="Poppins" panose="00000500000000000000" pitchFamily="2" charset="0"/>
                        </a:rPr>
                        <a:t>+ rHuPH20 </a:t>
                      </a: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SC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 = 248)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Nivolumab IV</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solidFill>
                          <a:effectLst/>
                          <a:latin typeface="Poppins" panose="00000500000000000000" pitchFamily="2" charset="0"/>
                          <a:ea typeface="+mn-ea"/>
                          <a:cs typeface="Poppins" panose="00000500000000000000" pitchFamily="2" charset="0"/>
                        </a:rPr>
                        <a:t>(n = 247)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96613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Best overall response, n (%)</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CR</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PR</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SD</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PD</a:t>
                      </a:r>
                    </a:p>
                    <a:p>
                      <a:pPr marL="400050"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UTD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5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61 (24.6)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89 (35.9)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63 (25.4)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30 (12.1)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7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44 (17.8)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104 (42.1)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66 (26.7)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26 (10.5)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26.6 (21.2-32.6)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20.6 (15.8-26.2)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285750" marR="0" lvl="0" indent="-173736"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defRPr/>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Risk ratio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dirty="0">
                          <a:solidFill>
                            <a:schemeClr val="tx1"/>
                          </a:solidFill>
                          <a:latin typeface="Poppins" panose="00000500000000000000" pitchFamily="2" charset="0"/>
                          <a:cs typeface="Poppins" panose="00000500000000000000" pitchFamily="2" charset="0"/>
                        </a:rPr>
                        <a:t>1.28 (0.93-1.77)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sz="1600">
                        <a:solidFill>
                          <a:schemeClr val="bg1"/>
                        </a:solidFill>
                        <a:latin typeface="+mj-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38989661"/>
                  </a:ext>
                </a:extLst>
              </a:tr>
            </a:tbl>
          </a:graphicData>
        </a:graphic>
      </p:graphicFrame>
      <p:sp>
        <p:nvSpPr>
          <p:cNvPr id="28" name="TextBox 27">
            <a:extLst>
              <a:ext uri="{FF2B5EF4-FFF2-40B4-BE49-F238E27FC236}">
                <a16:creationId xmlns:a16="http://schemas.microsoft.com/office/drawing/2014/main" id="{C3D7B254-BA9D-E1F1-8385-B1804CAB71DD}"/>
              </a:ext>
            </a:extLst>
          </p:cNvPr>
          <p:cNvSpPr txBox="1"/>
          <p:nvPr/>
        </p:nvSpPr>
        <p:spPr bwMode="auto">
          <a:xfrm>
            <a:off x="1743530" y="1273026"/>
            <a:ext cx="29225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Primary Data Analysis</a:t>
            </a:r>
            <a:r>
              <a:rPr kumimoji="0" lang="en-US" sz="1800" b="1" i="0" u="none" strike="noStrike" kern="1200" cap="none" spc="0" normalizeH="0" baseline="30000" noProof="0" dirty="0">
                <a:ln>
                  <a:noFill/>
                </a:ln>
                <a:solidFill>
                  <a:srgbClr val="000000"/>
                </a:solidFill>
                <a:effectLst/>
                <a:uLnTx/>
                <a:uFillTx/>
                <a:latin typeface="Poppins" panose="00000500000000000000" pitchFamily="2" charset="0"/>
                <a:ea typeface="+mn-ea"/>
                <a:cs typeface="Poppins" panose="00000500000000000000" pitchFamily="2" charset="0"/>
              </a:rPr>
              <a:t>1</a:t>
            </a:r>
          </a:p>
        </p:txBody>
      </p:sp>
      <p:sp>
        <p:nvSpPr>
          <p:cNvPr id="29" name="TextBox 28">
            <a:extLst>
              <a:ext uri="{FF2B5EF4-FFF2-40B4-BE49-F238E27FC236}">
                <a16:creationId xmlns:a16="http://schemas.microsoft.com/office/drawing/2014/main" id="{12CCA470-BBD5-EE50-A019-DD4E1AE4F1FD}"/>
              </a:ext>
            </a:extLst>
          </p:cNvPr>
          <p:cNvSpPr txBox="1"/>
          <p:nvPr/>
        </p:nvSpPr>
        <p:spPr bwMode="auto">
          <a:xfrm>
            <a:off x="7416585" y="1266994"/>
            <a:ext cx="35028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Secondary Data Analysis</a:t>
            </a:r>
            <a:r>
              <a:rPr kumimoji="0" lang="en-US" sz="1800" b="1" i="0" u="none" strike="noStrike" kern="1200" cap="none" spc="0" normalizeH="0" baseline="30000" noProof="0" dirty="0">
                <a:ln>
                  <a:noFill/>
                </a:ln>
                <a:solidFill>
                  <a:srgbClr val="000000"/>
                </a:solidFill>
                <a:effectLst/>
                <a:uLnTx/>
                <a:uFillTx/>
                <a:latin typeface="Poppins" panose="00000500000000000000" pitchFamily="2" charset="0"/>
                <a:ea typeface="+mn-ea"/>
                <a:cs typeface="Poppins" panose="00000500000000000000" pitchFamily="2" charset="0"/>
              </a:rPr>
              <a:t>2,3</a:t>
            </a:r>
          </a:p>
        </p:txBody>
      </p:sp>
      <p:sp>
        <p:nvSpPr>
          <p:cNvPr id="30" name="TextBox 29">
            <a:extLst>
              <a:ext uri="{FF2B5EF4-FFF2-40B4-BE49-F238E27FC236}">
                <a16:creationId xmlns:a16="http://schemas.microsoft.com/office/drawing/2014/main" id="{E12EB62F-9719-E0BD-CFAA-EF905E8749B6}"/>
              </a:ext>
            </a:extLst>
          </p:cNvPr>
          <p:cNvSpPr txBox="1"/>
          <p:nvPr/>
        </p:nvSpPr>
        <p:spPr bwMode="auto">
          <a:xfrm>
            <a:off x="227318" y="5994505"/>
            <a:ext cx="36898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*By BICR. </a:t>
            </a:r>
          </a:p>
        </p:txBody>
      </p:sp>
      <p:sp>
        <p:nvSpPr>
          <p:cNvPr id="31" name="TextBox 30">
            <a:extLst>
              <a:ext uri="{FF2B5EF4-FFF2-40B4-BE49-F238E27FC236}">
                <a16:creationId xmlns:a16="http://schemas.microsoft.com/office/drawing/2014/main" id="{BB254341-4158-1E5E-3314-7DC13943C287}"/>
              </a:ext>
            </a:extLst>
          </p:cNvPr>
          <p:cNvSpPr txBox="1"/>
          <p:nvPr/>
        </p:nvSpPr>
        <p:spPr bwMode="auto">
          <a:xfrm>
            <a:off x="5952731" y="5686635"/>
            <a:ext cx="27656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*By BICR. </a:t>
            </a:r>
          </a:p>
        </p:txBody>
      </p:sp>
      <p:graphicFrame>
        <p:nvGraphicFramePr>
          <p:cNvPr id="32" name="Group 32">
            <a:extLst>
              <a:ext uri="{FF2B5EF4-FFF2-40B4-BE49-F238E27FC236}">
                <a16:creationId xmlns:a16="http://schemas.microsoft.com/office/drawing/2014/main" id="{63A1DD68-85D1-7C56-A6CC-F54B65191127}"/>
              </a:ext>
            </a:extLst>
          </p:cNvPr>
          <p:cNvGraphicFramePr>
            <a:graphicFrameLocks noGrp="1"/>
          </p:cNvGraphicFramePr>
          <p:nvPr/>
        </p:nvGraphicFramePr>
        <p:xfrm>
          <a:off x="6019732" y="4562470"/>
          <a:ext cx="5951604" cy="1062425"/>
        </p:xfrm>
        <a:graphic>
          <a:graphicData uri="http://schemas.openxmlformats.org/drawingml/2006/table">
            <a:tbl>
              <a:tblPr/>
              <a:tblGrid>
                <a:gridCol w="2672254">
                  <a:extLst>
                    <a:ext uri="{9D8B030D-6E8A-4147-A177-3AD203B41FA5}">
                      <a16:colId xmlns:a16="http://schemas.microsoft.com/office/drawing/2014/main" val="20000"/>
                    </a:ext>
                  </a:extLst>
                </a:gridCol>
                <a:gridCol w="1639675">
                  <a:extLst>
                    <a:ext uri="{9D8B030D-6E8A-4147-A177-3AD203B41FA5}">
                      <a16:colId xmlns:a16="http://schemas.microsoft.com/office/drawing/2014/main" val="20001"/>
                    </a:ext>
                  </a:extLst>
                </a:gridCol>
                <a:gridCol w="1639675">
                  <a:extLst>
                    <a:ext uri="{9D8B030D-6E8A-4147-A177-3AD203B41FA5}">
                      <a16:colId xmlns:a16="http://schemas.microsoft.com/office/drawing/2014/main" val="3198578830"/>
                    </a:ext>
                  </a:extLst>
                </a:gridCol>
              </a:tblGrid>
              <a:tr h="330889">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Poppins" panose="00000500000000000000" pitchFamily="2" charset="0"/>
                          <a:ea typeface="+mn-ea"/>
                          <a:cs typeface="Poppins" panose="00000500000000000000" pitchFamily="2" charset="0"/>
                        </a:rPr>
                        <a:t>Median TTR,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3.71 (1.7-11.3)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3.68 (1.6-13.8)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OS, % (95% CI)</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6 mo</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12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83.8 (78.5-87.9)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72.4 (66.2-77.6)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endPar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86.4 (81.3-90.2)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anose="05000000000000000000" pitchFamily="2" charset="2"/>
                        <a:buNone/>
                        <a:tabLst/>
                      </a:pPr>
                      <a:r>
                        <a:rPr kumimoji="0" lang="en-US" sz="1400" b="0" i="0" u="none" strike="noStrike" cap="none" normalizeH="0" baseline="0" dirty="0">
                          <a:ln>
                            <a:noFill/>
                          </a:ln>
                          <a:solidFill>
                            <a:schemeClr val="tx1"/>
                          </a:solidFill>
                          <a:effectLst/>
                          <a:latin typeface="Poppins" panose="00000500000000000000" pitchFamily="2" charset="0"/>
                          <a:cs typeface="Poppins" panose="00000500000000000000" pitchFamily="2" charset="0"/>
                        </a:rPr>
                        <a:t>72.9 (66.7-78.2)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820252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B6256-11D9-E457-6229-FE91151ED9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FA234-4A2B-E67D-814A-BDF2CD1BA5C3}"/>
              </a:ext>
            </a:extLst>
          </p:cNvPr>
          <p:cNvSpPr>
            <a:spLocks noGrp="1"/>
          </p:cNvSpPr>
          <p:nvPr>
            <p:ph type="title"/>
          </p:nvPr>
        </p:nvSpPr>
        <p:spPr/>
        <p:txBody>
          <a:bodyPr/>
          <a:lstStyle/>
          <a:p>
            <a:r>
              <a:rPr lang="en-US" dirty="0"/>
              <a:t>CheckMate 8KX: PROs With SC Nivolumab in Solid Tumors</a:t>
            </a:r>
          </a:p>
        </p:txBody>
      </p:sp>
      <p:sp>
        <p:nvSpPr>
          <p:cNvPr id="6" name="Content Placeholder 2">
            <a:extLst>
              <a:ext uri="{FF2B5EF4-FFF2-40B4-BE49-F238E27FC236}">
                <a16:creationId xmlns:a16="http://schemas.microsoft.com/office/drawing/2014/main" id="{86661D15-AB5A-CD14-0992-3111609BCCD5}"/>
              </a:ext>
            </a:extLst>
          </p:cNvPr>
          <p:cNvSpPr>
            <a:spLocks noGrp="1"/>
          </p:cNvSpPr>
          <p:nvPr>
            <p:ph idx="1"/>
          </p:nvPr>
        </p:nvSpPr>
        <p:spPr/>
        <p:txBody>
          <a:bodyPr/>
          <a:lstStyle/>
          <a:p>
            <a:r>
              <a:rPr lang="en-US" sz="2400" dirty="0"/>
              <a:t>The 8-item patient experience and preference questionnaire was administered following treatment on Day 1 of cycles 1 and 2 in Parts A and B and on Day 1 of cycle 1 in Parts C and D</a:t>
            </a:r>
          </a:p>
          <a:p>
            <a:r>
              <a:rPr lang="en-US" sz="2400" dirty="0"/>
              <a:t>Most patients reported high satisfaction with SC administration, preferring it over IV administration, and noted limited pain associated with SC administration</a:t>
            </a:r>
          </a:p>
          <a:p>
            <a:r>
              <a:rPr lang="en-US" sz="2400" dirty="0"/>
              <a:t>Most patients reported that injection times were less than expected or acceptable</a:t>
            </a:r>
          </a:p>
          <a:p>
            <a:r>
              <a:rPr lang="en-US" sz="2200" dirty="0"/>
              <a:t>Across the study, nivolumab SC was administered manually by syringe, and median injection time was ≤5 min, except for Part B Group 2 and Part B Group 4, for which nivolumab SC was administered by syringe pump, and median injection time was 30 min in each group</a:t>
            </a:r>
          </a:p>
          <a:p>
            <a:endParaRPr lang="en-US" dirty="0"/>
          </a:p>
        </p:txBody>
      </p:sp>
      <p:sp>
        <p:nvSpPr>
          <p:cNvPr id="3" name="Content Placeholder 2">
            <a:extLst>
              <a:ext uri="{FF2B5EF4-FFF2-40B4-BE49-F238E27FC236}">
                <a16:creationId xmlns:a16="http://schemas.microsoft.com/office/drawing/2014/main" id="{2A4C0E34-0751-A2A6-6B4A-42874F63FCD8}"/>
              </a:ext>
            </a:extLst>
          </p:cNvPr>
          <p:cNvSpPr>
            <a:spLocks noGrp="1"/>
          </p:cNvSpPr>
          <p:nvPr>
            <p:ph sz="quarter" idx="10"/>
          </p:nvPr>
        </p:nvSpPr>
        <p:spPr/>
        <p:txBody>
          <a:bodyPr/>
          <a:lstStyle/>
          <a:p>
            <a:pPr algn="ctr"/>
            <a:r>
              <a:rPr lang="en-US" altLang="en-US" spc="-10" dirty="0">
                <a:latin typeface="+mn-lt"/>
              </a:rPr>
              <a:t>Lonardi. ESMO 2022. Abstr 739P. Lonardi. SITC 2023. Abstr 616.</a:t>
            </a:r>
          </a:p>
        </p:txBody>
      </p:sp>
    </p:spTree>
    <p:extLst>
      <p:ext uri="{BB962C8B-B14F-4D97-AF65-F5344CB8AC3E}">
        <p14:creationId xmlns:p14="http://schemas.microsoft.com/office/powerpoint/2010/main" val="27051098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1731D-5967-07BB-BD25-5D8CBCA29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75FDA9-7BD6-0F52-BE8B-EE1468403B81}"/>
              </a:ext>
            </a:extLst>
          </p:cNvPr>
          <p:cNvSpPr>
            <a:spLocks noGrp="1"/>
          </p:cNvSpPr>
          <p:nvPr>
            <p:ph type="title"/>
          </p:nvPr>
        </p:nvSpPr>
        <p:spPr>
          <a:xfrm>
            <a:off x="231078" y="260163"/>
            <a:ext cx="11740260" cy="1044132"/>
          </a:xfrm>
        </p:spPr>
        <p:txBody>
          <a:bodyPr/>
          <a:lstStyle/>
          <a:p>
            <a:r>
              <a:rPr lang="en-US" dirty="0"/>
              <a:t>MK-3475A-D77: CT + IV or SC Pembrolizumab With Berahyaluronidase Alfa as 1L Treatment in NSCLC</a:t>
            </a:r>
          </a:p>
        </p:txBody>
      </p:sp>
      <p:sp>
        <p:nvSpPr>
          <p:cNvPr id="3" name="Content Placeholder 2">
            <a:extLst>
              <a:ext uri="{FF2B5EF4-FFF2-40B4-BE49-F238E27FC236}">
                <a16:creationId xmlns:a16="http://schemas.microsoft.com/office/drawing/2014/main" id="{0695BFAA-9B20-227B-1AC5-461F9EACF51C}"/>
              </a:ext>
            </a:extLst>
          </p:cNvPr>
          <p:cNvSpPr>
            <a:spLocks noGrp="1"/>
          </p:cNvSpPr>
          <p:nvPr>
            <p:ph idx="1"/>
          </p:nvPr>
        </p:nvSpPr>
        <p:spPr/>
        <p:txBody>
          <a:bodyPr/>
          <a:lstStyle/>
          <a:p>
            <a:r>
              <a:rPr lang="en-US" sz="2000" dirty="0"/>
              <a:t>International, open-label, randomized phase III noninferiority trial</a:t>
            </a:r>
          </a:p>
        </p:txBody>
      </p:sp>
      <p:sp>
        <p:nvSpPr>
          <p:cNvPr id="4" name="Content Placeholder 3">
            <a:extLst>
              <a:ext uri="{FF2B5EF4-FFF2-40B4-BE49-F238E27FC236}">
                <a16:creationId xmlns:a16="http://schemas.microsoft.com/office/drawing/2014/main" id="{C2455AD0-987C-E349-4774-786D82FD97CC}"/>
              </a:ext>
            </a:extLst>
          </p:cNvPr>
          <p:cNvSpPr>
            <a:spLocks noGrp="1"/>
          </p:cNvSpPr>
          <p:nvPr>
            <p:ph sz="quarter" idx="10"/>
          </p:nvPr>
        </p:nvSpPr>
        <p:spPr/>
        <p:txBody>
          <a:bodyPr/>
          <a:lstStyle/>
          <a:p>
            <a:pPr algn="ctr"/>
            <a:r>
              <a:rPr lang="en-US" dirty="0"/>
              <a:t>NCT05722015. Felip. ELCC 2025. Abstr 8MO. Felip. Ann Oncol. 2025;36:775.</a:t>
            </a:r>
          </a:p>
        </p:txBody>
      </p:sp>
      <p:sp>
        <p:nvSpPr>
          <p:cNvPr id="5" name="Content Placeholder 2">
            <a:extLst>
              <a:ext uri="{FF2B5EF4-FFF2-40B4-BE49-F238E27FC236}">
                <a16:creationId xmlns:a16="http://schemas.microsoft.com/office/drawing/2014/main" id="{E04E315E-0379-8C09-8767-11FC66C78248}"/>
              </a:ext>
            </a:extLst>
          </p:cNvPr>
          <p:cNvSpPr txBox="1">
            <a:spLocks/>
          </p:cNvSpPr>
          <p:nvPr/>
        </p:nvSpPr>
        <p:spPr>
          <a:xfrm>
            <a:off x="259336" y="5443301"/>
            <a:ext cx="5498316" cy="1076569"/>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8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Coprimary endpoints: </a:t>
            </a: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AUC of pembrolizumab (cycle 1; AUC</a:t>
            </a:r>
            <a:r>
              <a:rPr kumimoji="0" lang="en-US" sz="1800" b="0" i="0" u="none" strike="noStrike" kern="1200" cap="none" spc="0" normalizeH="0" baseline="-25000" noProof="0" dirty="0">
                <a:ln>
                  <a:noFill/>
                </a:ln>
                <a:solidFill>
                  <a:srgbClr val="161616"/>
                </a:solidFill>
                <a:effectLst/>
                <a:uLnTx/>
                <a:uFillTx/>
                <a:latin typeface="Poppins" pitchFamily="2" charset="77"/>
                <a:ea typeface="+mn-ea"/>
                <a:cs typeface="Poppins" pitchFamily="2" charset="77"/>
              </a:rPr>
              <a:t>0-6wk</a:t>
            </a: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steady state of pembrolizumab (cycle 3; C</a:t>
            </a:r>
            <a:r>
              <a:rPr kumimoji="0" lang="en-US" sz="1800" b="0" i="0" u="none" strike="noStrike" kern="1200" cap="none" spc="0" normalizeH="0" baseline="-25000" noProof="0" dirty="0">
                <a:ln>
                  <a:noFill/>
                </a:ln>
                <a:solidFill>
                  <a:srgbClr val="161616"/>
                </a:solidFill>
                <a:effectLst/>
                <a:uLnTx/>
                <a:uFillTx/>
                <a:latin typeface="Poppins" pitchFamily="2" charset="77"/>
                <a:ea typeface="+mn-ea"/>
                <a:cs typeface="Poppins" pitchFamily="2" charset="77"/>
              </a:rPr>
              <a:t>trough</a:t>
            </a: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t>
            </a:r>
          </a:p>
        </p:txBody>
      </p:sp>
      <p:sp>
        <p:nvSpPr>
          <p:cNvPr id="6" name="Content Placeholder 2">
            <a:extLst>
              <a:ext uri="{FF2B5EF4-FFF2-40B4-BE49-F238E27FC236}">
                <a16:creationId xmlns:a16="http://schemas.microsoft.com/office/drawing/2014/main" id="{0E3FB320-3137-7A48-62D0-A92DF8B268BB}"/>
              </a:ext>
            </a:extLst>
          </p:cNvPr>
          <p:cNvSpPr txBox="1">
            <a:spLocks/>
          </p:cNvSpPr>
          <p:nvPr/>
        </p:nvSpPr>
        <p:spPr>
          <a:xfrm>
            <a:off x="6259674" y="5443301"/>
            <a:ext cx="5498316" cy="1076569"/>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defTabSz="914400" rtl="0" eaLnBrk="1" fontAlgn="auto" latinLnBrk="0" hangingPunct="1">
              <a:lnSpc>
                <a:spcPct val="90000"/>
              </a:lnSpc>
              <a:spcBef>
                <a:spcPts val="1000"/>
              </a:spcBef>
              <a:spcAft>
                <a:spcPts val="700"/>
              </a:spcAft>
              <a:buClrTx/>
              <a:buSzPct val="75000"/>
              <a:buFontTx/>
              <a:buBlip>
                <a:blip>
                  <a:extLst>
                    <a:ext uri="{96DAC541-7B7A-43D3-8B79-37D633B846F1}">
                      <asvg:svgBlip xmlns:asvg="http://schemas.microsoft.com/office/drawing/2016/SVG/main" r:embed="rId3"/>
                    </a:ext>
                  </a:extLst>
                </a:blip>
              </a:buBlip>
              <a:tabLst/>
              <a:defRPr/>
            </a:pPr>
            <a:r>
              <a:rPr kumimoji="0" lang="en-US" sz="1800" b="1"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Key secondary endpoints: </a:t>
            </a: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immunogenicity, ORR, PFS, DoR by BICR, OS, safety and tolerability, QoL</a:t>
            </a:r>
          </a:p>
        </p:txBody>
      </p:sp>
      <p:sp>
        <p:nvSpPr>
          <p:cNvPr id="7" name="Text Box 23">
            <a:extLst>
              <a:ext uri="{FF2B5EF4-FFF2-40B4-BE49-F238E27FC236}">
                <a16:creationId xmlns:a16="http://schemas.microsoft.com/office/drawing/2014/main" id="{5F2572CF-ABE3-F5BB-DD80-18EC5695E3C9}"/>
              </a:ext>
            </a:extLst>
          </p:cNvPr>
          <p:cNvSpPr txBox="1">
            <a:spLocks noChangeArrowheads="1"/>
          </p:cNvSpPr>
          <p:nvPr/>
        </p:nvSpPr>
        <p:spPr bwMode="auto">
          <a:xfrm>
            <a:off x="60910" y="2606618"/>
            <a:ext cx="3593987"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GB" alt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Adults with histologically confirmed stage IV squamous or nonsquamous NSCLC; no previous systemic therapy; no previous radiation therapy to the lung ≤6 mo of start and/or no prior radiotherapy within 2 wk from start or being treated for radiation-related toxicity with corticosteroids; no </a:t>
            </a:r>
            <a:r>
              <a:rPr kumimoji="0" lang="en-GB" altLang="en-US" sz="1400" b="0" i="1"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EGFR/ALK/ROS1</a:t>
            </a:r>
            <a:r>
              <a:rPr kumimoji="0" lang="en-GB" alt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-sensitizing mutations, no pneumonitis/ILD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 = 377)</a:t>
            </a:r>
            <a:endParaRPr kumimoji="0" lang="en-US" altLang="en-US" sz="14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8" name="Line 33">
            <a:extLst>
              <a:ext uri="{FF2B5EF4-FFF2-40B4-BE49-F238E27FC236}">
                <a16:creationId xmlns:a16="http://schemas.microsoft.com/office/drawing/2014/main" id="{230CB443-1D56-4404-841A-316F98FCAFB2}"/>
              </a:ext>
            </a:extLst>
          </p:cNvPr>
          <p:cNvSpPr>
            <a:spLocks noChangeShapeType="1"/>
          </p:cNvSpPr>
          <p:nvPr/>
        </p:nvSpPr>
        <p:spPr bwMode="auto">
          <a:xfrm>
            <a:off x="3619154" y="3801149"/>
            <a:ext cx="411821" cy="410609"/>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9" name="Rectangle 24">
            <a:extLst>
              <a:ext uri="{FF2B5EF4-FFF2-40B4-BE49-F238E27FC236}">
                <a16:creationId xmlns:a16="http://schemas.microsoft.com/office/drawing/2014/main" id="{715210D1-6FA7-6844-2CCB-A6AC52C92402}"/>
              </a:ext>
            </a:extLst>
          </p:cNvPr>
          <p:cNvSpPr>
            <a:spLocks noChangeArrowheads="1"/>
          </p:cNvSpPr>
          <p:nvPr/>
        </p:nvSpPr>
        <p:spPr bwMode="auto">
          <a:xfrm>
            <a:off x="4127707" y="2619577"/>
            <a:ext cx="2896859" cy="1080029"/>
          </a:xfrm>
          <a:prstGeom prst="rect">
            <a:avLst/>
          </a:prstGeom>
          <a:solidFill>
            <a:srgbClr val="E1471D"/>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Pembrolizumab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790 mg + </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Berahyaluronidase alfa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SC Q6W + </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CT*</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251)</a:t>
            </a:r>
          </a:p>
        </p:txBody>
      </p:sp>
      <p:sp>
        <p:nvSpPr>
          <p:cNvPr id="10" name="Rectangle 24">
            <a:extLst>
              <a:ext uri="{FF2B5EF4-FFF2-40B4-BE49-F238E27FC236}">
                <a16:creationId xmlns:a16="http://schemas.microsoft.com/office/drawing/2014/main" id="{38288F77-1FFC-A462-58E7-57EBEAA2DE3A}"/>
              </a:ext>
            </a:extLst>
          </p:cNvPr>
          <p:cNvSpPr>
            <a:spLocks noChangeArrowheads="1"/>
          </p:cNvSpPr>
          <p:nvPr/>
        </p:nvSpPr>
        <p:spPr bwMode="auto">
          <a:xfrm>
            <a:off x="4127707" y="3747230"/>
            <a:ext cx="2915265" cy="1076569"/>
          </a:xfrm>
          <a:prstGeom prst="rect">
            <a:avLst/>
          </a:prstGeom>
          <a:solidFill>
            <a:schemeClr val="tx1">
              <a:lumMod val="65000"/>
              <a:lumOff val="35000"/>
            </a:schemeClr>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Pembrolizumab</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400 mg IV Q6W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CT*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Q3W</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(n = 126)</a:t>
            </a:r>
          </a:p>
        </p:txBody>
      </p:sp>
      <p:sp>
        <p:nvSpPr>
          <p:cNvPr id="11" name="Content Placeholder 4">
            <a:extLst>
              <a:ext uri="{FF2B5EF4-FFF2-40B4-BE49-F238E27FC236}">
                <a16:creationId xmlns:a16="http://schemas.microsoft.com/office/drawing/2014/main" id="{6AFC34A3-0AAC-02EB-A80C-AC8804BA33F0}"/>
              </a:ext>
            </a:extLst>
          </p:cNvPr>
          <p:cNvSpPr txBox="1">
            <a:spLocks/>
          </p:cNvSpPr>
          <p:nvPr/>
        </p:nvSpPr>
        <p:spPr bwMode="auto">
          <a:xfrm>
            <a:off x="4030975" y="4850383"/>
            <a:ext cx="7170283" cy="418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1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*Pemetrexed + investigator’s choice cisplatin/carboplatin then pemetrexed maintenance (nonsquamous) or carboplatin + investigator’s choice paclitaxel/</a:t>
            </a:r>
            <a:r>
              <a:rPr kumimoji="0" lang="en-US" sz="11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nab</a:t>
            </a:r>
            <a:r>
              <a:rPr kumimoji="0" lang="en-US" sz="11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-paclitaxel (squamous).</a:t>
            </a:r>
            <a:endParaRPr kumimoji="0" lang="en-US" altLang="en-US" sz="11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100" b="0"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12" name="Text Box 23">
            <a:extLst>
              <a:ext uri="{FF2B5EF4-FFF2-40B4-BE49-F238E27FC236}">
                <a16:creationId xmlns:a16="http://schemas.microsoft.com/office/drawing/2014/main" id="{753A4BAB-5FAE-6EF1-3375-86A6BCDCA2FF}"/>
              </a:ext>
            </a:extLst>
          </p:cNvPr>
          <p:cNvSpPr txBox="1">
            <a:spLocks noChangeArrowheads="1"/>
          </p:cNvSpPr>
          <p:nvPr/>
        </p:nvSpPr>
        <p:spPr bwMode="auto">
          <a:xfrm>
            <a:off x="8560791" y="2298841"/>
            <a:ext cx="21984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Up to 16 Cycles</a:t>
            </a:r>
            <a:endParaRPr kumimoji="0" lang="en-US" altLang="en-US" sz="1400" b="1"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13" name="Text Box 23">
            <a:extLst>
              <a:ext uri="{FF2B5EF4-FFF2-40B4-BE49-F238E27FC236}">
                <a16:creationId xmlns:a16="http://schemas.microsoft.com/office/drawing/2014/main" id="{D8637EE5-16A8-4217-03BA-860700B21683}"/>
              </a:ext>
            </a:extLst>
          </p:cNvPr>
          <p:cNvSpPr txBox="1">
            <a:spLocks noChangeArrowheads="1"/>
          </p:cNvSpPr>
          <p:nvPr/>
        </p:nvSpPr>
        <p:spPr bwMode="auto">
          <a:xfrm>
            <a:off x="5170510" y="2339571"/>
            <a:ext cx="9742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 Cycles</a:t>
            </a:r>
            <a:endParaRPr kumimoji="0" lang="en-US" altLang="en-US" sz="1400" b="1"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14" name="Rectangle 24">
            <a:extLst>
              <a:ext uri="{FF2B5EF4-FFF2-40B4-BE49-F238E27FC236}">
                <a16:creationId xmlns:a16="http://schemas.microsoft.com/office/drawing/2014/main" id="{B58C463F-5EC8-AE53-AD22-2D1E7FCEF22F}"/>
              </a:ext>
            </a:extLst>
          </p:cNvPr>
          <p:cNvSpPr>
            <a:spLocks noChangeArrowheads="1"/>
          </p:cNvSpPr>
          <p:nvPr/>
        </p:nvSpPr>
        <p:spPr bwMode="auto">
          <a:xfrm>
            <a:off x="7557509" y="2619579"/>
            <a:ext cx="3992842" cy="1080027"/>
          </a:xfrm>
          <a:prstGeom prst="rect">
            <a:avLst/>
          </a:prstGeom>
          <a:solidFill>
            <a:srgbClr val="E1471D"/>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Pembrolizumab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790 mg</a:t>
            </a:r>
            <a:b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b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Berahyaluronidase alfa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SC Q6W + </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Pemetrexed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maintenance (nonsquamous only) </a:t>
            </a:r>
          </a:p>
        </p:txBody>
      </p:sp>
      <p:sp>
        <p:nvSpPr>
          <p:cNvPr id="15" name="Rectangle 24">
            <a:extLst>
              <a:ext uri="{FF2B5EF4-FFF2-40B4-BE49-F238E27FC236}">
                <a16:creationId xmlns:a16="http://schemas.microsoft.com/office/drawing/2014/main" id="{0EF7B419-633C-3B1C-4CDA-8BB1CF4D6D5E}"/>
              </a:ext>
            </a:extLst>
          </p:cNvPr>
          <p:cNvSpPr>
            <a:spLocks noChangeArrowheads="1"/>
          </p:cNvSpPr>
          <p:nvPr/>
        </p:nvSpPr>
        <p:spPr bwMode="auto">
          <a:xfrm>
            <a:off x="7557509" y="3777739"/>
            <a:ext cx="3992842" cy="1046060"/>
          </a:xfrm>
          <a:prstGeom prst="rect">
            <a:avLst/>
          </a:prstGeom>
          <a:solidFill>
            <a:schemeClr val="tx1">
              <a:lumMod val="65000"/>
              <a:lumOff val="35000"/>
            </a:schemeClr>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Pembrolizumab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400 mg IV Q6W</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b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b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 </a:t>
            </a:r>
            <a:r>
              <a:rPr kumimoji="0" lang="en-US" sz="1600" b="1"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Pemetrexed </a:t>
            </a:r>
            <a:r>
              <a:rPr kumimoji="0" lang="en-US" sz="1600" b="0" i="0" u="none" strike="noStrike" kern="0" cap="none" spc="0" normalizeH="0" baseline="0" noProof="0" dirty="0">
                <a:ln>
                  <a:noFill/>
                </a:ln>
                <a:solidFill>
                  <a:srgbClr val="F9F3D9"/>
                </a:solidFill>
                <a:effectLst/>
                <a:uLnTx/>
                <a:uFillTx/>
                <a:latin typeface="Poppins" panose="00000500000000000000" pitchFamily="2" charset="0"/>
                <a:ea typeface="+mn-ea"/>
                <a:cs typeface="Poppins" panose="00000500000000000000" pitchFamily="2" charset="0"/>
              </a:rPr>
              <a:t>maintenance (nonsquamous only) </a:t>
            </a:r>
          </a:p>
        </p:txBody>
      </p:sp>
      <p:sp>
        <p:nvSpPr>
          <p:cNvPr id="16" name="Content Placeholder 4">
            <a:extLst>
              <a:ext uri="{FF2B5EF4-FFF2-40B4-BE49-F238E27FC236}">
                <a16:creationId xmlns:a16="http://schemas.microsoft.com/office/drawing/2014/main" id="{A98A15C2-E9A1-1F0C-9ED9-6CF388BA61B1}"/>
              </a:ext>
            </a:extLst>
          </p:cNvPr>
          <p:cNvSpPr txBox="1">
            <a:spLocks/>
          </p:cNvSpPr>
          <p:nvPr/>
        </p:nvSpPr>
        <p:spPr bwMode="auto">
          <a:xfrm>
            <a:off x="1220176" y="1737985"/>
            <a:ext cx="5209775" cy="56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Stratified by PS (0 vs 1), histology (squamous vs nonsquamous), PD-L1 TPS (&lt;50% vs ≥50%), geographic region (E Asia vs </a:t>
            </a:r>
            <a:br>
              <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 America/W Europe/Australia/New Zealand vs RoW)</a:t>
            </a:r>
            <a:endParaRPr kumimoji="0" lang="en-US" alt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cxnSp>
        <p:nvCxnSpPr>
          <p:cNvPr id="17" name="Straight Arrow Connector 16">
            <a:extLst>
              <a:ext uri="{FF2B5EF4-FFF2-40B4-BE49-F238E27FC236}">
                <a16:creationId xmlns:a16="http://schemas.microsoft.com/office/drawing/2014/main" id="{14E18211-B3B0-5BF3-C94E-CAF5A5F39D99}"/>
              </a:ext>
            </a:extLst>
          </p:cNvPr>
          <p:cNvCxnSpPr>
            <a:cxnSpLocks/>
          </p:cNvCxnSpPr>
          <p:nvPr/>
        </p:nvCxnSpPr>
        <p:spPr bwMode="auto">
          <a:xfrm flipH="1">
            <a:off x="3751630" y="2362420"/>
            <a:ext cx="6135" cy="822958"/>
          </a:xfrm>
          <a:prstGeom prst="straightConnector1">
            <a:avLst/>
          </a:prstGeom>
          <a:noFill/>
          <a:ln w="28575" cap="flat" cmpd="sng" algn="ctr">
            <a:solidFill>
              <a:srgbClr val="000000"/>
            </a:solidFill>
            <a:prstDash val="dash"/>
            <a:round/>
            <a:headEnd type="none" w="med" len="med"/>
            <a:tailEnd type="triangle"/>
          </a:ln>
          <a:effectLst/>
        </p:spPr>
      </p:cxnSp>
      <p:sp>
        <p:nvSpPr>
          <p:cNvPr id="18" name="Line 33">
            <a:extLst>
              <a:ext uri="{FF2B5EF4-FFF2-40B4-BE49-F238E27FC236}">
                <a16:creationId xmlns:a16="http://schemas.microsoft.com/office/drawing/2014/main" id="{7AEC6DB7-4B1D-5609-D7EE-60D70C03D92B}"/>
              </a:ext>
            </a:extLst>
          </p:cNvPr>
          <p:cNvSpPr>
            <a:spLocks noChangeShapeType="1"/>
          </p:cNvSpPr>
          <p:nvPr/>
        </p:nvSpPr>
        <p:spPr bwMode="auto">
          <a:xfrm>
            <a:off x="7087320" y="3139957"/>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sp>
        <p:nvSpPr>
          <p:cNvPr id="19" name="Line 33">
            <a:extLst>
              <a:ext uri="{FF2B5EF4-FFF2-40B4-BE49-F238E27FC236}">
                <a16:creationId xmlns:a16="http://schemas.microsoft.com/office/drawing/2014/main" id="{0CE9B0B9-E9D4-2119-5656-B8A36BEF4E68}"/>
              </a:ext>
            </a:extLst>
          </p:cNvPr>
          <p:cNvSpPr>
            <a:spLocks noChangeShapeType="1"/>
          </p:cNvSpPr>
          <p:nvPr/>
        </p:nvSpPr>
        <p:spPr bwMode="auto">
          <a:xfrm>
            <a:off x="7087320" y="4251959"/>
            <a:ext cx="411821"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cxnSp>
        <p:nvCxnSpPr>
          <p:cNvPr id="20" name="Straight Arrow Connector 19">
            <a:extLst>
              <a:ext uri="{FF2B5EF4-FFF2-40B4-BE49-F238E27FC236}">
                <a16:creationId xmlns:a16="http://schemas.microsoft.com/office/drawing/2014/main" id="{396C8707-4DFC-6D4E-9C71-F88A0B50253F}"/>
              </a:ext>
            </a:extLst>
          </p:cNvPr>
          <p:cNvCxnSpPr>
            <a:cxnSpLocks/>
          </p:cNvCxnSpPr>
          <p:nvPr/>
        </p:nvCxnSpPr>
        <p:spPr bwMode="auto">
          <a:xfrm flipV="1">
            <a:off x="3619155" y="3081760"/>
            <a:ext cx="411820" cy="495939"/>
          </a:xfrm>
          <a:prstGeom prst="straightConnector1">
            <a:avLst/>
          </a:prstGeom>
          <a:noFill/>
          <a:ln w="28575" cap="flat" cmpd="sng" algn="ctr">
            <a:solidFill>
              <a:srgbClr val="000000"/>
            </a:solidFill>
            <a:prstDash val="solid"/>
            <a:round/>
            <a:headEnd type="none" w="med" len="med"/>
            <a:tailEnd type="triangle"/>
          </a:ln>
          <a:effectLst/>
        </p:spPr>
      </p:cxnSp>
    </p:spTree>
    <p:extLst>
      <p:ext uri="{BB962C8B-B14F-4D97-AF65-F5344CB8AC3E}">
        <p14:creationId xmlns:p14="http://schemas.microsoft.com/office/powerpoint/2010/main" val="17807778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3AF96-26A0-4663-F32A-BA30352D53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201DC-AB44-03F0-1B44-F032DBD2206B}"/>
              </a:ext>
            </a:extLst>
          </p:cNvPr>
          <p:cNvSpPr>
            <a:spLocks noGrp="1"/>
          </p:cNvSpPr>
          <p:nvPr>
            <p:ph type="title"/>
          </p:nvPr>
        </p:nvSpPr>
        <p:spPr/>
        <p:txBody>
          <a:bodyPr/>
          <a:lstStyle/>
          <a:p>
            <a:r>
              <a:rPr lang="en-US" dirty="0"/>
              <a:t>MK-3475A-D77: Efficacy Summary</a:t>
            </a:r>
          </a:p>
        </p:txBody>
      </p:sp>
      <p:sp>
        <p:nvSpPr>
          <p:cNvPr id="3" name="Content Placeholder 2">
            <a:extLst>
              <a:ext uri="{FF2B5EF4-FFF2-40B4-BE49-F238E27FC236}">
                <a16:creationId xmlns:a16="http://schemas.microsoft.com/office/drawing/2014/main" id="{58DAA525-105B-E240-B7AD-86B87915CDA4}"/>
              </a:ext>
            </a:extLst>
          </p:cNvPr>
          <p:cNvSpPr>
            <a:spLocks noGrp="1"/>
          </p:cNvSpPr>
          <p:nvPr>
            <p:ph sz="quarter" idx="10"/>
          </p:nvPr>
        </p:nvSpPr>
        <p:spPr/>
        <p:txBody>
          <a:bodyPr/>
          <a:lstStyle/>
          <a:p>
            <a:pPr algn="ctr"/>
            <a:r>
              <a:rPr lang="en-US" dirty="0"/>
              <a:t>Felip. ELCC 2025. Abstr 8MO. Felip. Ann Oncol. 2025;36:775.</a:t>
            </a:r>
          </a:p>
        </p:txBody>
      </p:sp>
      <p:graphicFrame>
        <p:nvGraphicFramePr>
          <p:cNvPr id="24" name="Group 32">
            <a:extLst>
              <a:ext uri="{FF2B5EF4-FFF2-40B4-BE49-F238E27FC236}">
                <a16:creationId xmlns:a16="http://schemas.microsoft.com/office/drawing/2014/main" id="{69A655E8-9CD5-B5AC-70C1-62D8D50482EA}"/>
              </a:ext>
            </a:extLst>
          </p:cNvPr>
          <p:cNvGraphicFramePr>
            <a:graphicFrameLocks noGrp="1"/>
          </p:cNvGraphicFramePr>
          <p:nvPr>
            <p:extLst>
              <p:ext uri="{D42A27DB-BD31-4B8C-83A1-F6EECF244321}">
                <p14:modId xmlns:p14="http://schemas.microsoft.com/office/powerpoint/2010/main" val="3853881951"/>
              </p:ext>
            </p:extLst>
          </p:nvPr>
        </p:nvGraphicFramePr>
        <p:xfrm>
          <a:off x="231078" y="1333500"/>
          <a:ext cx="11740260" cy="2103184"/>
        </p:xfrm>
        <a:graphic>
          <a:graphicData uri="http://schemas.openxmlformats.org/drawingml/2006/table">
            <a:tbl>
              <a:tblPr/>
              <a:tblGrid>
                <a:gridCol w="5417340">
                  <a:extLst>
                    <a:ext uri="{9D8B030D-6E8A-4147-A177-3AD203B41FA5}">
                      <a16:colId xmlns:a16="http://schemas.microsoft.com/office/drawing/2014/main" val="20000"/>
                    </a:ext>
                  </a:extLst>
                </a:gridCol>
                <a:gridCol w="3296819">
                  <a:extLst>
                    <a:ext uri="{9D8B030D-6E8A-4147-A177-3AD203B41FA5}">
                      <a16:colId xmlns:a16="http://schemas.microsoft.com/office/drawing/2014/main" val="20001"/>
                    </a:ext>
                  </a:extLst>
                </a:gridCol>
                <a:gridCol w="3026101">
                  <a:extLst>
                    <a:ext uri="{9D8B030D-6E8A-4147-A177-3AD203B41FA5}">
                      <a16:colId xmlns:a16="http://schemas.microsoft.com/office/drawing/2014/main" val="3198578830"/>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Survival Outcomes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dirty="0">
                          <a:solidFill>
                            <a:schemeClr val="bg2"/>
                          </a:solidFill>
                          <a:effectLst/>
                          <a:latin typeface="+mn-lt"/>
                        </a:rPr>
                        <a:t>Pembrolizumab SC + CT </a:t>
                      </a:r>
                      <a:br>
                        <a:rPr lang="en-US" sz="1800" b="1" i="0" dirty="0">
                          <a:solidFill>
                            <a:schemeClr val="bg2"/>
                          </a:solidFill>
                          <a:effectLst/>
                          <a:latin typeface="+mn-lt"/>
                        </a:rPr>
                      </a:br>
                      <a:r>
                        <a:rPr lang="en-US" sz="1800" b="1" i="0" dirty="0">
                          <a:solidFill>
                            <a:schemeClr val="bg2"/>
                          </a:solidFill>
                          <a:effectLst/>
                          <a:latin typeface="+mn-lt"/>
                        </a:rPr>
                        <a:t>(n = 251)</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dirty="0">
                          <a:solidFill>
                            <a:schemeClr val="bg2"/>
                          </a:solidFill>
                          <a:effectLst/>
                          <a:latin typeface="+mn-lt"/>
                        </a:rPr>
                        <a:t>Pembrolizumab IV + CT </a:t>
                      </a:r>
                      <a:br>
                        <a:rPr lang="en-US" sz="1800" b="1" i="0" dirty="0">
                          <a:solidFill>
                            <a:schemeClr val="bg2"/>
                          </a:solidFill>
                          <a:effectLst/>
                          <a:latin typeface="+mn-lt"/>
                        </a:rPr>
                      </a:br>
                      <a:r>
                        <a:rPr lang="en-US" sz="1800" b="1" i="0" dirty="0">
                          <a:solidFill>
                            <a:schemeClr val="bg2"/>
                          </a:solidFill>
                          <a:effectLst/>
                          <a:latin typeface="+mn-lt"/>
                        </a:rPr>
                        <a:t>(n = 126)</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65000"/>
                        <a:lumOff val="35000"/>
                      </a:schemeClr>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spc="0" normalizeH="0" baseline="0" noProof="0" dirty="0">
                          <a:ln>
                            <a:noFill/>
                          </a:ln>
                          <a:solidFill>
                            <a:schemeClr val="tx1"/>
                          </a:solidFill>
                          <a:effectLst/>
                          <a:uLnTx/>
                          <a:uFillTx/>
                          <a:latin typeface="+mn-lt"/>
                          <a:ea typeface="+mn-ea"/>
                          <a:cs typeface="+mn-cs"/>
                        </a:rPr>
                        <a:t>Median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8.1 (6.3-8.3)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7.8 (6.2-9.7)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42900" marR="0" lvl="0" indent="-3429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0" dirty="0">
                          <a:solidFill>
                            <a:schemeClr val="tx1"/>
                          </a:solidFill>
                          <a:latin typeface="+mn-lt"/>
                        </a:rPr>
                        <a:t>1.05 (0.78-1.43)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sz="1800">
                        <a:latin typeface="+mn-lt"/>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7101285"/>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Median OS, mo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0" dirty="0">
                          <a:solidFill>
                            <a:schemeClr val="tx1"/>
                          </a:solidFill>
                          <a:latin typeface="+mn-lt"/>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b="0" dirty="0">
                          <a:solidFill>
                            <a:schemeClr val="tx1"/>
                          </a:solidFill>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54040353"/>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42900" marR="0" lvl="0" indent="-34290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HR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0" dirty="0">
                          <a:solidFill>
                            <a:schemeClr val="tx1"/>
                          </a:solidFill>
                          <a:latin typeface="+mn-lt"/>
                        </a:rPr>
                        <a:t>0.81 (0.53-1.22)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345785976"/>
                  </a:ext>
                </a:extLst>
              </a:tr>
            </a:tbl>
          </a:graphicData>
        </a:graphic>
      </p:graphicFrame>
      <p:graphicFrame>
        <p:nvGraphicFramePr>
          <p:cNvPr id="25" name="Group 32">
            <a:extLst>
              <a:ext uri="{FF2B5EF4-FFF2-40B4-BE49-F238E27FC236}">
                <a16:creationId xmlns:a16="http://schemas.microsoft.com/office/drawing/2014/main" id="{8DA9CE90-6B2B-0EF2-A5A1-85428EE2619D}"/>
              </a:ext>
            </a:extLst>
          </p:cNvPr>
          <p:cNvGraphicFramePr>
            <a:graphicFrameLocks noGrp="1"/>
          </p:cNvGraphicFramePr>
          <p:nvPr>
            <p:extLst>
              <p:ext uri="{D42A27DB-BD31-4B8C-83A1-F6EECF244321}">
                <p14:modId xmlns:p14="http://schemas.microsoft.com/office/powerpoint/2010/main" val="3375237527"/>
              </p:ext>
            </p:extLst>
          </p:nvPr>
        </p:nvGraphicFramePr>
        <p:xfrm>
          <a:off x="231077" y="3526980"/>
          <a:ext cx="11740259" cy="1463104"/>
        </p:xfrm>
        <a:graphic>
          <a:graphicData uri="http://schemas.openxmlformats.org/drawingml/2006/table">
            <a:tbl>
              <a:tblPr/>
              <a:tblGrid>
                <a:gridCol w="5442667">
                  <a:extLst>
                    <a:ext uri="{9D8B030D-6E8A-4147-A177-3AD203B41FA5}">
                      <a16:colId xmlns:a16="http://schemas.microsoft.com/office/drawing/2014/main" val="20000"/>
                    </a:ext>
                  </a:extLst>
                </a:gridCol>
                <a:gridCol w="3200301">
                  <a:extLst>
                    <a:ext uri="{9D8B030D-6E8A-4147-A177-3AD203B41FA5}">
                      <a16:colId xmlns:a16="http://schemas.microsoft.com/office/drawing/2014/main" val="20001"/>
                    </a:ext>
                  </a:extLst>
                </a:gridCol>
                <a:gridCol w="3097291">
                  <a:extLst>
                    <a:ext uri="{9D8B030D-6E8A-4147-A177-3AD203B41FA5}">
                      <a16:colId xmlns:a16="http://schemas.microsoft.com/office/drawing/2014/main" val="3198578830"/>
                    </a:ext>
                  </a:extLst>
                </a:gridCol>
              </a:tblGrid>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rPr>
                        <a:t>Response and Duration of 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dirty="0">
                          <a:solidFill>
                            <a:schemeClr val="bg2"/>
                          </a:solidFill>
                          <a:effectLst/>
                          <a:latin typeface="+mn-lt"/>
                        </a:rPr>
                        <a:t>Pembrolizumab SC + CT</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800" b="1" i="0" dirty="0">
                          <a:solidFill>
                            <a:schemeClr val="bg2"/>
                          </a:solidFill>
                          <a:effectLst/>
                          <a:latin typeface="+mn-lt"/>
                        </a:rPr>
                        <a:t>Pembrolizumab IV + CT</a:t>
                      </a:r>
                      <a:endParaRPr lang="en-US" sz="18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65000"/>
                        <a:lumOff val="35000"/>
                      </a:schemeClr>
                    </a:solidFill>
                  </a:tcPr>
                </a:tc>
                <a:extLst>
                  <a:ext uri="{0D108BD9-81ED-4DB2-BD59-A6C34878D82A}">
                    <a16:rowId xmlns:a16="http://schemas.microsoft.com/office/drawing/2014/main" val="10000"/>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spc="0" normalizeH="0" baseline="0" noProof="0" dirty="0">
                          <a:ln>
                            <a:noFill/>
                          </a:ln>
                          <a:solidFill>
                            <a:schemeClr val="tx1"/>
                          </a:solidFill>
                          <a:effectLst/>
                          <a:uLnTx/>
                          <a:uFillTx/>
                          <a:latin typeface="+mn-lt"/>
                          <a:ea typeface="+mn-ea"/>
                          <a:cs typeface="+mn-cs"/>
                        </a:rPr>
                        <a:t>ORR,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45.4 (39.1-51.8)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42.1 (33.3-51.2)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1"/>
                          </a:solidFill>
                          <a:effectLst/>
                          <a:uLnTx/>
                          <a:uFillTx/>
                          <a:latin typeface="+mn-lt"/>
                          <a:ea typeface="+mn-ea"/>
                          <a:cs typeface="+mn-cs"/>
                        </a:rPr>
                        <a:t>ORR ratio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1.08 (0.85-1.37)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a:ln>
                          <a:noFill/>
                        </a:ln>
                        <a:solidFill>
                          <a:schemeClr val="bg1"/>
                        </a:solidFill>
                        <a:effectLst/>
                        <a:latin typeface="+mn-lt"/>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90193795"/>
                  </a:ext>
                </a:extLst>
              </a:tr>
              <a:tr h="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kern="1200" cap="none" spc="0" normalizeH="0" baseline="0" noProof="0" dirty="0">
                          <a:ln>
                            <a:noFill/>
                          </a:ln>
                          <a:solidFill>
                            <a:schemeClr val="tx1"/>
                          </a:solidFill>
                          <a:effectLst/>
                          <a:uLnTx/>
                          <a:uFillTx/>
                          <a:latin typeface="+mn-lt"/>
                          <a:ea typeface="+mn-ea"/>
                          <a:cs typeface="+mn-cs"/>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9.1 (6.9-NR)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rPr>
                        <a:t>8.0 (7.4-NR)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026014668"/>
                  </a:ext>
                </a:extLst>
              </a:tr>
            </a:tbl>
          </a:graphicData>
        </a:graphic>
      </p:graphicFrame>
      <p:sp>
        <p:nvSpPr>
          <p:cNvPr id="6" name="Content Placeholder 2">
            <a:extLst>
              <a:ext uri="{FF2B5EF4-FFF2-40B4-BE49-F238E27FC236}">
                <a16:creationId xmlns:a16="http://schemas.microsoft.com/office/drawing/2014/main" id="{58DAA525-105B-E240-B7AD-86B87915CDA4}"/>
              </a:ext>
            </a:extLst>
          </p:cNvPr>
          <p:cNvSpPr>
            <a:spLocks noGrp="1"/>
          </p:cNvSpPr>
          <p:nvPr/>
        </p:nvSpPr>
        <p:spPr>
          <a:xfrm>
            <a:off x="225870" y="5225094"/>
            <a:ext cx="11740260" cy="705119"/>
          </a:xfrm>
          <a:prstGeom prst="rect">
            <a:avLst/>
          </a:prstGeom>
        </p:spPr>
        <p:txBody>
          <a:bodyPr vert="horz" lIns="0" tIns="0" rIns="0" bIns="0" rtlCol="0">
            <a:noAutofit/>
          </a:bodyPr>
          <a:lstStyle>
            <a:lvl1pPr marL="342900" indent="-342900" algn="l" defTabSz="914400" rtl="0" eaLnBrk="1" latinLnBrk="0" hangingPunct="1">
              <a:lnSpc>
                <a:spcPct val="90000"/>
              </a:lnSpc>
              <a:spcBef>
                <a:spcPts val="1000"/>
              </a:spcBef>
              <a:spcAft>
                <a:spcPts val="700"/>
              </a:spcAft>
              <a:buSzPct val="75000"/>
              <a:buFontTx/>
              <a:buBlip>
                <a:blip>
                  <a:extLst>
                    <a:ext uri="{96DAC541-7B7A-43D3-8B79-37D633B846F1}">
                      <asvg:svgBlip xmlns:asvg="http://schemas.microsoft.com/office/drawing/2016/SVG/main" r:embed="rId3"/>
                    </a:ext>
                  </a:extLst>
                </a:blip>
              </a:buBlip>
              <a:defRPr lang="en-US" sz="2400" kern="1200" dirty="0" smtClean="0">
                <a:solidFill>
                  <a:srgbClr val="161616"/>
                </a:solidFill>
                <a:latin typeface="Poppins" pitchFamily="2" charset="77"/>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rgbClr val="161616"/>
                </a:solidFill>
                <a:latin typeface="Poppins" pitchFamily="2" charset="77"/>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2200" kern="1200">
                <a:solidFill>
                  <a:srgbClr val="161616"/>
                </a:solidFill>
                <a:latin typeface="Poppins" pitchFamily="2" charset="77"/>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2000" kern="1200" dirty="0">
                <a:solidFill>
                  <a:srgbClr val="161616"/>
                </a:solidFill>
                <a:latin typeface="Poppins" pitchFamily="2" charset="77"/>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800" kern="1200">
                <a:solidFill>
                  <a:srgbClr val="161616"/>
                </a:solidFill>
                <a:latin typeface="Poppins" pitchFamily="2" charset="77"/>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rgbClr val="161616"/>
                </a:solidFill>
                <a:latin typeface="Poppin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rgbClr val="161616"/>
                </a:solidFill>
                <a:latin typeface="Poppin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rgbClr val="161616"/>
                </a:solidFill>
                <a:latin typeface="Poppin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rgbClr val="161616"/>
                </a:solidFill>
                <a:latin typeface="Poppins"/>
              </a:defRPr>
            </a:lvl9pPr>
          </a:lstStyle>
          <a:p>
            <a:r>
              <a:rPr lang="en-US" b="0" dirty="0"/>
              <a:t>Across patient subgroups, the efficacy outcomes for SC and IV pembrolizumab were comparable</a:t>
            </a:r>
          </a:p>
          <a:p>
            <a:pPr marL="0" indent="0">
              <a:buNone/>
            </a:pPr>
            <a:endParaRPr lang="en-US" b="0" dirty="0"/>
          </a:p>
        </p:txBody>
      </p:sp>
    </p:spTree>
    <p:extLst>
      <p:ext uri="{BB962C8B-B14F-4D97-AF65-F5344CB8AC3E}">
        <p14:creationId xmlns:p14="http://schemas.microsoft.com/office/powerpoint/2010/main" val="35641082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ABDB9-BBAB-E969-BC1B-015E36FEE2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9754BD-0ACA-04E1-B4A7-9F3851AD59EF}"/>
              </a:ext>
            </a:extLst>
          </p:cNvPr>
          <p:cNvSpPr>
            <a:spLocks noGrp="1"/>
          </p:cNvSpPr>
          <p:nvPr>
            <p:ph type="title"/>
          </p:nvPr>
        </p:nvSpPr>
        <p:spPr/>
        <p:txBody>
          <a:bodyPr/>
          <a:lstStyle/>
          <a:p>
            <a:r>
              <a:rPr lang="en-US" dirty="0"/>
              <a:t>MK-3475A-D77: Safety Summary</a:t>
            </a:r>
          </a:p>
        </p:txBody>
      </p:sp>
      <p:sp>
        <p:nvSpPr>
          <p:cNvPr id="3" name="Content Placeholder 2">
            <a:extLst>
              <a:ext uri="{FF2B5EF4-FFF2-40B4-BE49-F238E27FC236}">
                <a16:creationId xmlns:a16="http://schemas.microsoft.com/office/drawing/2014/main" id="{EB31D803-319C-83BB-0FC7-3E4D4C5DC5DB}"/>
              </a:ext>
            </a:extLst>
          </p:cNvPr>
          <p:cNvSpPr>
            <a:spLocks noGrp="1"/>
          </p:cNvSpPr>
          <p:nvPr>
            <p:ph sz="quarter" idx="10"/>
          </p:nvPr>
        </p:nvSpPr>
        <p:spPr/>
        <p:txBody>
          <a:bodyPr/>
          <a:lstStyle/>
          <a:p>
            <a:pPr algn="ctr"/>
            <a:r>
              <a:rPr lang="en-US" dirty="0"/>
              <a:t>Felip. ELCC 2025. Abstr 8MO. </a:t>
            </a:r>
            <a:r>
              <a:rPr lang="en-US" altLang="en-US" spc="-10" dirty="0">
                <a:solidFill>
                  <a:srgbClr val="000000"/>
                </a:solidFill>
                <a:latin typeface="Poppins" panose="00000500000000000000" pitchFamily="2" charset="0"/>
                <a:cs typeface="Poppins" panose="00000500000000000000" pitchFamily="2" charset="0"/>
              </a:rPr>
              <a:t>Felip. Ann Oncol. 2025;36:775.</a:t>
            </a:r>
          </a:p>
        </p:txBody>
      </p:sp>
      <p:graphicFrame>
        <p:nvGraphicFramePr>
          <p:cNvPr id="253" name="Group 32">
            <a:extLst>
              <a:ext uri="{FF2B5EF4-FFF2-40B4-BE49-F238E27FC236}">
                <a16:creationId xmlns:a16="http://schemas.microsoft.com/office/drawing/2014/main" id="{CCE043CA-C75A-7635-1DE2-9C32AB4EFFAD}"/>
              </a:ext>
            </a:extLst>
          </p:cNvPr>
          <p:cNvGraphicFramePr>
            <a:graphicFrameLocks noGrp="1"/>
          </p:cNvGraphicFramePr>
          <p:nvPr>
            <p:extLst>
              <p:ext uri="{D42A27DB-BD31-4B8C-83A1-F6EECF244321}">
                <p14:modId xmlns:p14="http://schemas.microsoft.com/office/powerpoint/2010/main" val="3403267093"/>
              </p:ext>
            </p:extLst>
          </p:nvPr>
        </p:nvGraphicFramePr>
        <p:xfrm>
          <a:off x="7461198" y="3839471"/>
          <a:ext cx="4510140" cy="2103136"/>
        </p:xfrm>
        <a:graphic>
          <a:graphicData uri="http://schemas.openxmlformats.org/drawingml/2006/table">
            <a:tbl>
              <a:tblPr/>
              <a:tblGrid>
                <a:gridCol w="2242388">
                  <a:extLst>
                    <a:ext uri="{9D8B030D-6E8A-4147-A177-3AD203B41FA5}">
                      <a16:colId xmlns:a16="http://schemas.microsoft.com/office/drawing/2014/main" val="20000"/>
                    </a:ext>
                  </a:extLst>
                </a:gridCol>
                <a:gridCol w="2267752">
                  <a:extLst>
                    <a:ext uri="{9D8B030D-6E8A-4147-A177-3AD203B41FA5}">
                      <a16:colId xmlns:a16="http://schemas.microsoft.com/office/drawing/2014/main" val="20001"/>
                    </a:ext>
                  </a:extLst>
                </a:gridCol>
              </a:tblGrid>
              <a:tr h="150443">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Injection-Site AEs,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lumOff val="2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b="1" i="0" dirty="0">
                          <a:solidFill>
                            <a:schemeClr val="bg2"/>
                          </a:solidFill>
                          <a:effectLst/>
                          <a:latin typeface="+mn-lt"/>
                        </a:rPr>
                        <a:t>Pembrolizumab SC </a:t>
                      </a:r>
                    </a:p>
                    <a:p>
                      <a:pPr algn="ctr"/>
                      <a:r>
                        <a:rPr lang="en-US" sz="1400" b="1" i="0" dirty="0">
                          <a:solidFill>
                            <a:schemeClr val="bg2"/>
                          </a:solidFill>
                          <a:effectLst/>
                          <a:latin typeface="+mn-lt"/>
                        </a:rPr>
                        <a:t>+ CT </a:t>
                      </a:r>
                    </a:p>
                    <a:p>
                      <a:pPr algn="ctr"/>
                      <a:r>
                        <a:rPr lang="en-US" sz="1400" b="1" i="0" dirty="0">
                          <a:solidFill>
                            <a:schemeClr val="bg2"/>
                          </a:solidFill>
                          <a:effectLst/>
                          <a:latin typeface="+mn-lt"/>
                        </a:rPr>
                        <a:t>(n = 251)</a:t>
                      </a:r>
                      <a:endParaRPr lang="en-US"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0382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mn-lt"/>
                          <a:ea typeface="+mn-ea"/>
                          <a:cs typeface="+mn-cs"/>
                        </a:rPr>
                        <a:t>Any</a:t>
                      </a:r>
                      <a:r>
                        <a:rPr kumimoji="0" lang="en-US" sz="1400" b="1" i="0" u="none" strike="noStrike" kern="1200" cap="none" spc="0" normalizeH="0" baseline="0" noProof="0" dirty="0">
                          <a:ln>
                            <a:noFill/>
                          </a:ln>
                          <a:solidFill>
                            <a:schemeClr val="tx1"/>
                          </a:solidFill>
                          <a:effectLst/>
                          <a:uLnTx/>
                          <a:uFillTx/>
                          <a:latin typeface="+mn-lt"/>
                          <a:ea typeface="+mn-ea"/>
                          <a:cs typeface="+mn-cs"/>
                        </a:rPr>
                        <a:t> </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Erythema</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Hemorrhage</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Induration</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Pain</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Reaction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6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 (0.4)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bl>
          </a:graphicData>
        </a:graphic>
      </p:graphicFrame>
      <p:sp>
        <p:nvSpPr>
          <p:cNvPr id="254" name="TextBox 253">
            <a:extLst>
              <a:ext uri="{FF2B5EF4-FFF2-40B4-BE49-F238E27FC236}">
                <a16:creationId xmlns:a16="http://schemas.microsoft.com/office/drawing/2014/main" id="{84FDF757-0935-9445-C2A4-B42D94A3E085}"/>
              </a:ext>
            </a:extLst>
          </p:cNvPr>
          <p:cNvSpPr txBox="1"/>
          <p:nvPr/>
        </p:nvSpPr>
        <p:spPr bwMode="auto">
          <a:xfrm rot="16200000">
            <a:off x="-299517" y="2164787"/>
            <a:ext cx="125547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161616">
                    <a:lumMod val="75000"/>
                    <a:lumOff val="25000"/>
                  </a:srgbClr>
                </a:solidFill>
                <a:effectLst/>
                <a:uLnTx/>
                <a:uFillTx/>
                <a:latin typeface="Poppins Medium" panose="00000600000000000000" pitchFamily="2" charset="0"/>
                <a:ea typeface="+mn-ea"/>
                <a:cs typeface="Poppins Medium" panose="00000600000000000000" pitchFamily="2" charset="0"/>
              </a:rPr>
              <a:t>Incidence (%)</a:t>
            </a:r>
          </a:p>
        </p:txBody>
      </p:sp>
      <p:sp>
        <p:nvSpPr>
          <p:cNvPr id="276" name="TextBox 275">
            <a:extLst>
              <a:ext uri="{FF2B5EF4-FFF2-40B4-BE49-F238E27FC236}">
                <a16:creationId xmlns:a16="http://schemas.microsoft.com/office/drawing/2014/main" id="{E5AB46FE-13C4-B11C-1AF6-8C7A132B6239}"/>
              </a:ext>
            </a:extLst>
          </p:cNvPr>
          <p:cNvSpPr txBox="1"/>
          <p:nvPr/>
        </p:nvSpPr>
        <p:spPr bwMode="auto">
          <a:xfrm>
            <a:off x="1009332" y="3303277"/>
            <a:ext cx="73289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Anemia</a:t>
            </a:r>
          </a:p>
        </p:txBody>
      </p:sp>
      <p:sp>
        <p:nvSpPr>
          <p:cNvPr id="277" name="TextBox 276">
            <a:extLst>
              <a:ext uri="{FF2B5EF4-FFF2-40B4-BE49-F238E27FC236}">
                <a16:creationId xmlns:a16="http://schemas.microsoft.com/office/drawing/2014/main" id="{0A4E9FE6-C8E6-0417-1D09-2209D050A74D}"/>
              </a:ext>
            </a:extLst>
          </p:cNvPr>
          <p:cNvSpPr txBox="1"/>
          <p:nvPr/>
        </p:nvSpPr>
        <p:spPr bwMode="auto">
          <a:xfrm>
            <a:off x="1764473" y="3303277"/>
            <a:ext cx="10583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Neutropenia</a:t>
            </a:r>
          </a:p>
        </p:txBody>
      </p:sp>
      <p:sp>
        <p:nvSpPr>
          <p:cNvPr id="278" name="TextBox 277">
            <a:extLst>
              <a:ext uri="{FF2B5EF4-FFF2-40B4-BE49-F238E27FC236}">
                <a16:creationId xmlns:a16="http://schemas.microsoft.com/office/drawing/2014/main" id="{60D1757D-4B97-1495-779E-8823383C1598}"/>
              </a:ext>
            </a:extLst>
          </p:cNvPr>
          <p:cNvSpPr txBox="1"/>
          <p:nvPr/>
        </p:nvSpPr>
        <p:spPr bwMode="auto">
          <a:xfrm>
            <a:off x="2770426" y="3303277"/>
            <a:ext cx="90120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Thrombo-</a:t>
            </a:r>
            <a:b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cytopenia</a:t>
            </a:r>
          </a:p>
        </p:txBody>
      </p:sp>
      <p:sp>
        <p:nvSpPr>
          <p:cNvPr id="279" name="TextBox 278">
            <a:extLst>
              <a:ext uri="{FF2B5EF4-FFF2-40B4-BE49-F238E27FC236}">
                <a16:creationId xmlns:a16="http://schemas.microsoft.com/office/drawing/2014/main" id="{89DE7A71-B954-C023-B933-3C7C2492DCE5}"/>
              </a:ext>
            </a:extLst>
          </p:cNvPr>
          <p:cNvSpPr txBox="1"/>
          <p:nvPr/>
        </p:nvSpPr>
        <p:spPr bwMode="auto">
          <a:xfrm>
            <a:off x="3637887" y="3303277"/>
            <a:ext cx="98777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Leukopenia</a:t>
            </a:r>
          </a:p>
        </p:txBody>
      </p:sp>
      <p:sp>
        <p:nvSpPr>
          <p:cNvPr id="280" name="TextBox 279">
            <a:extLst>
              <a:ext uri="{FF2B5EF4-FFF2-40B4-BE49-F238E27FC236}">
                <a16:creationId xmlns:a16="http://schemas.microsoft.com/office/drawing/2014/main" id="{B6DD64B1-BC3B-5E26-9D10-D3001A692CE9}"/>
              </a:ext>
            </a:extLst>
          </p:cNvPr>
          <p:cNvSpPr txBox="1"/>
          <p:nvPr/>
        </p:nvSpPr>
        <p:spPr bwMode="auto">
          <a:xfrm>
            <a:off x="4684818" y="3303277"/>
            <a:ext cx="72487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Nausea</a:t>
            </a:r>
          </a:p>
        </p:txBody>
      </p:sp>
      <p:sp>
        <p:nvSpPr>
          <p:cNvPr id="281" name="TextBox 280">
            <a:extLst>
              <a:ext uri="{FF2B5EF4-FFF2-40B4-BE49-F238E27FC236}">
                <a16:creationId xmlns:a16="http://schemas.microsoft.com/office/drawing/2014/main" id="{2E34CF3C-5CC9-084D-CE0D-ED809D4185F1}"/>
              </a:ext>
            </a:extLst>
          </p:cNvPr>
          <p:cNvSpPr txBox="1"/>
          <p:nvPr/>
        </p:nvSpPr>
        <p:spPr bwMode="auto">
          <a:xfrm>
            <a:off x="5520179" y="3303277"/>
            <a:ext cx="8867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AST</a:t>
            </a:r>
            <a:b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Increased</a:t>
            </a:r>
          </a:p>
        </p:txBody>
      </p:sp>
      <p:sp>
        <p:nvSpPr>
          <p:cNvPr id="282" name="TextBox 281">
            <a:extLst>
              <a:ext uri="{FF2B5EF4-FFF2-40B4-BE49-F238E27FC236}">
                <a16:creationId xmlns:a16="http://schemas.microsoft.com/office/drawing/2014/main" id="{B58E58E6-6809-34BD-78BF-2B2D2398FC6E}"/>
              </a:ext>
            </a:extLst>
          </p:cNvPr>
          <p:cNvSpPr txBox="1"/>
          <p:nvPr/>
        </p:nvSpPr>
        <p:spPr bwMode="auto">
          <a:xfrm>
            <a:off x="6525362" y="3303277"/>
            <a:ext cx="70884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Fatigue</a:t>
            </a:r>
          </a:p>
        </p:txBody>
      </p:sp>
      <p:sp>
        <p:nvSpPr>
          <p:cNvPr id="283" name="TextBox 282">
            <a:extLst>
              <a:ext uri="{FF2B5EF4-FFF2-40B4-BE49-F238E27FC236}">
                <a16:creationId xmlns:a16="http://schemas.microsoft.com/office/drawing/2014/main" id="{66C53694-2D59-152E-910D-4A258DC65EA3}"/>
              </a:ext>
            </a:extLst>
          </p:cNvPr>
          <p:cNvSpPr txBox="1"/>
          <p:nvPr/>
        </p:nvSpPr>
        <p:spPr bwMode="auto">
          <a:xfrm>
            <a:off x="7333271" y="3303277"/>
            <a:ext cx="9332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Hypo-</a:t>
            </a:r>
            <a:b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thyroidism</a:t>
            </a:r>
          </a:p>
        </p:txBody>
      </p:sp>
      <p:sp>
        <p:nvSpPr>
          <p:cNvPr id="284" name="TextBox 283">
            <a:extLst>
              <a:ext uri="{FF2B5EF4-FFF2-40B4-BE49-F238E27FC236}">
                <a16:creationId xmlns:a16="http://schemas.microsoft.com/office/drawing/2014/main" id="{A194E6AF-2D1D-2C63-B232-FF4E0164289D}"/>
              </a:ext>
            </a:extLst>
          </p:cNvPr>
          <p:cNvSpPr txBox="1"/>
          <p:nvPr/>
        </p:nvSpPr>
        <p:spPr bwMode="auto">
          <a:xfrm>
            <a:off x="8275252" y="3303277"/>
            <a:ext cx="8867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ALT</a:t>
            </a:r>
            <a:b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Increased</a:t>
            </a:r>
          </a:p>
        </p:txBody>
      </p:sp>
      <p:sp>
        <p:nvSpPr>
          <p:cNvPr id="285" name="TextBox 284">
            <a:extLst>
              <a:ext uri="{FF2B5EF4-FFF2-40B4-BE49-F238E27FC236}">
                <a16:creationId xmlns:a16="http://schemas.microsoft.com/office/drawing/2014/main" id="{7D0E23CA-9DCB-4DBC-337D-5388E7F5BBE5}"/>
              </a:ext>
            </a:extLst>
          </p:cNvPr>
          <p:cNvSpPr txBox="1"/>
          <p:nvPr/>
        </p:nvSpPr>
        <p:spPr bwMode="auto">
          <a:xfrm>
            <a:off x="9273871" y="3303277"/>
            <a:ext cx="71205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Pruritus</a:t>
            </a:r>
          </a:p>
        </p:txBody>
      </p:sp>
      <p:sp>
        <p:nvSpPr>
          <p:cNvPr id="286" name="TextBox 285">
            <a:extLst>
              <a:ext uri="{FF2B5EF4-FFF2-40B4-BE49-F238E27FC236}">
                <a16:creationId xmlns:a16="http://schemas.microsoft.com/office/drawing/2014/main" id="{7AF2CD22-893B-6BDD-A4B8-127DA9DB22AA}"/>
              </a:ext>
            </a:extLst>
          </p:cNvPr>
          <p:cNvSpPr txBox="1"/>
          <p:nvPr/>
        </p:nvSpPr>
        <p:spPr bwMode="auto">
          <a:xfrm>
            <a:off x="10150172" y="3303277"/>
            <a:ext cx="80182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Alopecia</a:t>
            </a:r>
          </a:p>
        </p:txBody>
      </p:sp>
      <p:sp>
        <p:nvSpPr>
          <p:cNvPr id="287" name="TextBox 286">
            <a:extLst>
              <a:ext uri="{FF2B5EF4-FFF2-40B4-BE49-F238E27FC236}">
                <a16:creationId xmlns:a16="http://schemas.microsoft.com/office/drawing/2014/main" id="{987E6852-1426-44ED-4866-7679679CE0C4}"/>
              </a:ext>
            </a:extLst>
          </p:cNvPr>
          <p:cNvSpPr txBox="1"/>
          <p:nvPr/>
        </p:nvSpPr>
        <p:spPr bwMode="auto">
          <a:xfrm>
            <a:off x="10991456" y="3303277"/>
            <a:ext cx="9492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Decreased</a:t>
            </a:r>
            <a:b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Appetite</a:t>
            </a:r>
          </a:p>
        </p:txBody>
      </p:sp>
      <p:sp>
        <p:nvSpPr>
          <p:cNvPr id="288" name="TextBox 287">
            <a:extLst>
              <a:ext uri="{FF2B5EF4-FFF2-40B4-BE49-F238E27FC236}">
                <a16:creationId xmlns:a16="http://schemas.microsoft.com/office/drawing/2014/main" id="{9BA0ABCA-8F2D-F7D4-E374-54CEF5CA07E3}"/>
              </a:ext>
            </a:extLst>
          </p:cNvPr>
          <p:cNvSpPr txBox="1"/>
          <p:nvPr/>
        </p:nvSpPr>
        <p:spPr bwMode="auto">
          <a:xfrm>
            <a:off x="4270002" y="1325167"/>
            <a:ext cx="43332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Treatment-Related Adverse Events (≥10% incidence)</a:t>
            </a:r>
          </a:p>
        </p:txBody>
      </p:sp>
      <p:grpSp>
        <p:nvGrpSpPr>
          <p:cNvPr id="8" name="Group 7">
            <a:extLst>
              <a:ext uri="{FF2B5EF4-FFF2-40B4-BE49-F238E27FC236}">
                <a16:creationId xmlns:a16="http://schemas.microsoft.com/office/drawing/2014/main" id="{0ADAEECD-8677-E3A7-CC8F-63FD4FC79C4A}"/>
              </a:ext>
            </a:extLst>
          </p:cNvPr>
          <p:cNvGrpSpPr/>
          <p:nvPr/>
        </p:nvGrpSpPr>
        <p:grpSpPr>
          <a:xfrm>
            <a:off x="469143" y="1298859"/>
            <a:ext cx="379770" cy="2150359"/>
            <a:chOff x="515247" y="1260439"/>
            <a:chExt cx="379770" cy="2150359"/>
          </a:xfrm>
        </p:grpSpPr>
        <p:sp>
          <p:nvSpPr>
            <p:cNvPr id="289" name="TextBox 288">
              <a:extLst>
                <a:ext uri="{FF2B5EF4-FFF2-40B4-BE49-F238E27FC236}">
                  <a16:creationId xmlns:a16="http://schemas.microsoft.com/office/drawing/2014/main" id="{AF9251DB-E36C-ECEB-B63C-513C22819410}"/>
                </a:ext>
              </a:extLst>
            </p:cNvPr>
            <p:cNvSpPr txBox="1"/>
            <p:nvPr/>
          </p:nvSpPr>
          <p:spPr bwMode="auto">
            <a:xfrm>
              <a:off x="608111" y="3133799"/>
              <a:ext cx="28084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0</a:t>
              </a:r>
            </a:p>
          </p:txBody>
        </p:sp>
        <p:sp>
          <p:nvSpPr>
            <p:cNvPr id="290" name="TextBox 289">
              <a:extLst>
                <a:ext uri="{FF2B5EF4-FFF2-40B4-BE49-F238E27FC236}">
                  <a16:creationId xmlns:a16="http://schemas.microsoft.com/office/drawing/2014/main" id="{3E2F34EC-A172-41AA-4A8F-3A47FAB852DC}"/>
                </a:ext>
              </a:extLst>
            </p:cNvPr>
            <p:cNvSpPr txBox="1"/>
            <p:nvPr/>
          </p:nvSpPr>
          <p:spPr bwMode="auto">
            <a:xfrm>
              <a:off x="558417" y="2874223"/>
              <a:ext cx="3305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10</a:t>
              </a:r>
            </a:p>
          </p:txBody>
        </p:sp>
        <p:sp>
          <p:nvSpPr>
            <p:cNvPr id="291" name="TextBox 290">
              <a:extLst>
                <a:ext uri="{FF2B5EF4-FFF2-40B4-BE49-F238E27FC236}">
                  <a16:creationId xmlns:a16="http://schemas.microsoft.com/office/drawing/2014/main" id="{464F8BD6-207D-26E8-62AD-0DEDE17BF8C5}"/>
                </a:ext>
              </a:extLst>
            </p:cNvPr>
            <p:cNvSpPr txBox="1"/>
            <p:nvPr/>
          </p:nvSpPr>
          <p:spPr bwMode="auto">
            <a:xfrm>
              <a:off x="520973" y="2606367"/>
              <a:ext cx="3690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20</a:t>
              </a:r>
            </a:p>
          </p:txBody>
        </p:sp>
        <p:sp>
          <p:nvSpPr>
            <p:cNvPr id="292" name="TextBox 291">
              <a:extLst>
                <a:ext uri="{FF2B5EF4-FFF2-40B4-BE49-F238E27FC236}">
                  <a16:creationId xmlns:a16="http://schemas.microsoft.com/office/drawing/2014/main" id="{F045137C-6448-6787-88F8-D0FF29C0109F}"/>
                </a:ext>
              </a:extLst>
            </p:cNvPr>
            <p:cNvSpPr txBox="1"/>
            <p:nvPr/>
          </p:nvSpPr>
          <p:spPr bwMode="auto">
            <a:xfrm>
              <a:off x="520056" y="2338089"/>
              <a:ext cx="372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30</a:t>
              </a:r>
            </a:p>
          </p:txBody>
        </p:sp>
        <p:sp>
          <p:nvSpPr>
            <p:cNvPr id="293" name="TextBox 292">
              <a:extLst>
                <a:ext uri="{FF2B5EF4-FFF2-40B4-BE49-F238E27FC236}">
                  <a16:creationId xmlns:a16="http://schemas.microsoft.com/office/drawing/2014/main" id="{2C660963-7F8A-4848-D20C-38343723C896}"/>
                </a:ext>
              </a:extLst>
            </p:cNvPr>
            <p:cNvSpPr txBox="1"/>
            <p:nvPr/>
          </p:nvSpPr>
          <p:spPr bwMode="auto">
            <a:xfrm>
              <a:off x="515247" y="2078513"/>
              <a:ext cx="377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40</a:t>
              </a:r>
            </a:p>
          </p:txBody>
        </p:sp>
        <p:sp>
          <p:nvSpPr>
            <p:cNvPr id="294" name="TextBox 293">
              <a:extLst>
                <a:ext uri="{FF2B5EF4-FFF2-40B4-BE49-F238E27FC236}">
                  <a16:creationId xmlns:a16="http://schemas.microsoft.com/office/drawing/2014/main" id="{293B4855-ED0F-D86A-5D6E-A41A7DAB1C4A}"/>
                </a:ext>
              </a:extLst>
            </p:cNvPr>
            <p:cNvSpPr txBox="1"/>
            <p:nvPr/>
          </p:nvSpPr>
          <p:spPr bwMode="auto">
            <a:xfrm>
              <a:off x="516275" y="1810657"/>
              <a:ext cx="3770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50</a:t>
              </a:r>
            </a:p>
          </p:txBody>
        </p:sp>
        <p:sp>
          <p:nvSpPr>
            <p:cNvPr id="295" name="TextBox 294">
              <a:extLst>
                <a:ext uri="{FF2B5EF4-FFF2-40B4-BE49-F238E27FC236}">
                  <a16:creationId xmlns:a16="http://schemas.microsoft.com/office/drawing/2014/main" id="{B0F52918-44A4-7733-888C-0392D540E67C}"/>
                </a:ext>
              </a:extLst>
            </p:cNvPr>
            <p:cNvSpPr txBox="1"/>
            <p:nvPr/>
          </p:nvSpPr>
          <p:spPr bwMode="auto">
            <a:xfrm>
              <a:off x="515360" y="1528295"/>
              <a:ext cx="3786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60</a:t>
              </a:r>
            </a:p>
          </p:txBody>
        </p:sp>
        <p:sp>
          <p:nvSpPr>
            <p:cNvPr id="296" name="TextBox 295">
              <a:extLst>
                <a:ext uri="{FF2B5EF4-FFF2-40B4-BE49-F238E27FC236}">
                  <a16:creationId xmlns:a16="http://schemas.microsoft.com/office/drawing/2014/main" id="{BF979DB1-7CCC-5020-0351-A19F1A3C41F0}"/>
                </a:ext>
              </a:extLst>
            </p:cNvPr>
            <p:cNvSpPr txBox="1"/>
            <p:nvPr/>
          </p:nvSpPr>
          <p:spPr bwMode="auto">
            <a:xfrm>
              <a:off x="530815" y="1260439"/>
              <a:ext cx="3642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70</a:t>
              </a:r>
            </a:p>
          </p:txBody>
        </p:sp>
      </p:grpSp>
      <p:sp>
        <p:nvSpPr>
          <p:cNvPr id="297" name="TextBox 296">
            <a:extLst>
              <a:ext uri="{FF2B5EF4-FFF2-40B4-BE49-F238E27FC236}">
                <a16:creationId xmlns:a16="http://schemas.microsoft.com/office/drawing/2014/main" id="{481044D9-2080-7EE5-3F0F-567C9A06CE46}"/>
              </a:ext>
            </a:extLst>
          </p:cNvPr>
          <p:cNvSpPr txBox="1"/>
          <p:nvPr/>
        </p:nvSpPr>
        <p:spPr bwMode="auto">
          <a:xfrm>
            <a:off x="9241612" y="1830354"/>
            <a:ext cx="20425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Pembrolizumab SC + CT</a:t>
            </a:r>
          </a:p>
        </p:txBody>
      </p:sp>
      <p:sp>
        <p:nvSpPr>
          <p:cNvPr id="298" name="TextBox 297">
            <a:extLst>
              <a:ext uri="{FF2B5EF4-FFF2-40B4-BE49-F238E27FC236}">
                <a16:creationId xmlns:a16="http://schemas.microsoft.com/office/drawing/2014/main" id="{518AC1C1-40D8-F349-5FEE-8C322CAD0354}"/>
              </a:ext>
            </a:extLst>
          </p:cNvPr>
          <p:cNvSpPr txBox="1"/>
          <p:nvPr/>
        </p:nvSpPr>
        <p:spPr bwMode="auto">
          <a:xfrm>
            <a:off x="9307337" y="2050972"/>
            <a:ext cx="19768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Pembrolizumab IV + CT</a:t>
            </a:r>
          </a:p>
        </p:txBody>
      </p:sp>
      <p:sp>
        <p:nvSpPr>
          <p:cNvPr id="299" name="TextBox 298">
            <a:extLst>
              <a:ext uri="{FF2B5EF4-FFF2-40B4-BE49-F238E27FC236}">
                <a16:creationId xmlns:a16="http://schemas.microsoft.com/office/drawing/2014/main" id="{755F8675-9186-6B38-D15A-2F8F96337FD0}"/>
              </a:ext>
            </a:extLst>
          </p:cNvPr>
          <p:cNvSpPr txBox="1"/>
          <p:nvPr/>
        </p:nvSpPr>
        <p:spPr bwMode="auto">
          <a:xfrm>
            <a:off x="11250855" y="1350540"/>
            <a:ext cx="6671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Grade</a:t>
            </a:r>
          </a:p>
        </p:txBody>
      </p:sp>
      <p:sp>
        <p:nvSpPr>
          <p:cNvPr id="300" name="TextBox 299">
            <a:extLst>
              <a:ext uri="{FF2B5EF4-FFF2-40B4-BE49-F238E27FC236}">
                <a16:creationId xmlns:a16="http://schemas.microsoft.com/office/drawing/2014/main" id="{C1FC50C6-D38C-7063-3041-DB353F9114A8}"/>
              </a:ext>
            </a:extLst>
          </p:cNvPr>
          <p:cNvSpPr txBox="1"/>
          <p:nvPr/>
        </p:nvSpPr>
        <p:spPr bwMode="auto">
          <a:xfrm>
            <a:off x="11163610" y="1560423"/>
            <a:ext cx="3962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1/2</a:t>
            </a:r>
          </a:p>
        </p:txBody>
      </p:sp>
      <p:sp>
        <p:nvSpPr>
          <p:cNvPr id="301" name="TextBox 300">
            <a:extLst>
              <a:ext uri="{FF2B5EF4-FFF2-40B4-BE49-F238E27FC236}">
                <a16:creationId xmlns:a16="http://schemas.microsoft.com/office/drawing/2014/main" id="{B6F256F5-98C1-E05F-65E3-06D0E23824F2}"/>
              </a:ext>
            </a:extLst>
          </p:cNvPr>
          <p:cNvSpPr txBox="1"/>
          <p:nvPr/>
        </p:nvSpPr>
        <p:spPr bwMode="auto">
          <a:xfrm>
            <a:off x="11548033" y="1562097"/>
            <a:ext cx="4571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3-5</a:t>
            </a:r>
          </a:p>
        </p:txBody>
      </p:sp>
      <p:sp>
        <p:nvSpPr>
          <p:cNvPr id="302" name="Rectangle 301">
            <a:extLst>
              <a:ext uri="{FF2B5EF4-FFF2-40B4-BE49-F238E27FC236}">
                <a16:creationId xmlns:a16="http://schemas.microsoft.com/office/drawing/2014/main" id="{D00F13F9-3C8C-44C5-B3AB-C43B20EEEFC7}"/>
              </a:ext>
            </a:extLst>
          </p:cNvPr>
          <p:cNvSpPr/>
          <p:nvPr/>
        </p:nvSpPr>
        <p:spPr bwMode="auto">
          <a:xfrm>
            <a:off x="11296306" y="2119308"/>
            <a:ext cx="124762" cy="124762"/>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3" name="Rectangle 302">
            <a:extLst>
              <a:ext uri="{FF2B5EF4-FFF2-40B4-BE49-F238E27FC236}">
                <a16:creationId xmlns:a16="http://schemas.microsoft.com/office/drawing/2014/main" id="{44091DAE-A155-4679-F3AF-A3E0C1818EB7}"/>
              </a:ext>
            </a:extLst>
          </p:cNvPr>
          <p:cNvSpPr/>
          <p:nvPr/>
        </p:nvSpPr>
        <p:spPr bwMode="auto">
          <a:xfrm>
            <a:off x="11296306" y="1895810"/>
            <a:ext cx="124762" cy="124762"/>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4" name="Rectangle 303">
            <a:extLst>
              <a:ext uri="{FF2B5EF4-FFF2-40B4-BE49-F238E27FC236}">
                <a16:creationId xmlns:a16="http://schemas.microsoft.com/office/drawing/2014/main" id="{0E3571D0-3464-B354-1294-EBC609EBD0D7}"/>
              </a:ext>
            </a:extLst>
          </p:cNvPr>
          <p:cNvSpPr/>
          <p:nvPr/>
        </p:nvSpPr>
        <p:spPr bwMode="auto">
          <a:xfrm>
            <a:off x="11711185" y="2120751"/>
            <a:ext cx="124762" cy="124762"/>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5" name="Rectangle 304">
            <a:extLst>
              <a:ext uri="{FF2B5EF4-FFF2-40B4-BE49-F238E27FC236}">
                <a16:creationId xmlns:a16="http://schemas.microsoft.com/office/drawing/2014/main" id="{1BB699A4-EC4D-5FCB-C5C5-A570C06EDB8C}"/>
              </a:ext>
            </a:extLst>
          </p:cNvPr>
          <p:cNvSpPr/>
          <p:nvPr/>
        </p:nvSpPr>
        <p:spPr bwMode="auto">
          <a:xfrm>
            <a:off x="11711185" y="1897254"/>
            <a:ext cx="124762" cy="124762"/>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6" name="Rectangle 305">
            <a:extLst>
              <a:ext uri="{FF2B5EF4-FFF2-40B4-BE49-F238E27FC236}">
                <a16:creationId xmlns:a16="http://schemas.microsoft.com/office/drawing/2014/main" id="{1669A696-1A42-1DDC-F73F-6DC673A2B6E2}"/>
              </a:ext>
            </a:extLst>
          </p:cNvPr>
          <p:cNvSpPr/>
          <p:nvPr/>
        </p:nvSpPr>
        <p:spPr bwMode="auto">
          <a:xfrm>
            <a:off x="1447674" y="1567250"/>
            <a:ext cx="274307" cy="1146903"/>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7" name="Rectangle 306">
            <a:extLst>
              <a:ext uri="{FF2B5EF4-FFF2-40B4-BE49-F238E27FC236}">
                <a16:creationId xmlns:a16="http://schemas.microsoft.com/office/drawing/2014/main" id="{D98CD9B1-72AA-06CE-5B65-FD62C3F794B8}"/>
              </a:ext>
            </a:extLst>
          </p:cNvPr>
          <p:cNvSpPr/>
          <p:nvPr/>
        </p:nvSpPr>
        <p:spPr bwMode="auto">
          <a:xfrm>
            <a:off x="1447674" y="2156344"/>
            <a:ext cx="274307" cy="1146903"/>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8" name="Rectangle 307">
            <a:extLst>
              <a:ext uri="{FF2B5EF4-FFF2-40B4-BE49-F238E27FC236}">
                <a16:creationId xmlns:a16="http://schemas.microsoft.com/office/drawing/2014/main" id="{40C56B92-B1AF-6A49-D791-DC7620B4C045}"/>
              </a:ext>
            </a:extLst>
          </p:cNvPr>
          <p:cNvSpPr/>
          <p:nvPr/>
        </p:nvSpPr>
        <p:spPr bwMode="auto">
          <a:xfrm>
            <a:off x="1038015" y="1903002"/>
            <a:ext cx="274307" cy="951116"/>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09" name="Rectangle 308">
            <a:extLst>
              <a:ext uri="{FF2B5EF4-FFF2-40B4-BE49-F238E27FC236}">
                <a16:creationId xmlns:a16="http://schemas.microsoft.com/office/drawing/2014/main" id="{29B63A0D-6676-FA47-AC65-B3D1322AA9B1}"/>
              </a:ext>
            </a:extLst>
          </p:cNvPr>
          <p:cNvSpPr/>
          <p:nvPr/>
        </p:nvSpPr>
        <p:spPr bwMode="auto">
          <a:xfrm>
            <a:off x="1038361" y="2352156"/>
            <a:ext cx="274307" cy="951116"/>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0" name="Rectangle 309">
            <a:extLst>
              <a:ext uri="{FF2B5EF4-FFF2-40B4-BE49-F238E27FC236}">
                <a16:creationId xmlns:a16="http://schemas.microsoft.com/office/drawing/2014/main" id="{B523E2DA-EC0B-83BE-843B-9767CD1D59AE}"/>
              </a:ext>
            </a:extLst>
          </p:cNvPr>
          <p:cNvSpPr/>
          <p:nvPr/>
        </p:nvSpPr>
        <p:spPr bwMode="auto">
          <a:xfrm>
            <a:off x="2362580" y="2470519"/>
            <a:ext cx="274307" cy="832729"/>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1" name="Rectangle 310">
            <a:extLst>
              <a:ext uri="{FF2B5EF4-FFF2-40B4-BE49-F238E27FC236}">
                <a16:creationId xmlns:a16="http://schemas.microsoft.com/office/drawing/2014/main" id="{8339E2E1-7C5E-ED79-AA62-D99DC0829A28}"/>
              </a:ext>
            </a:extLst>
          </p:cNvPr>
          <p:cNvSpPr/>
          <p:nvPr/>
        </p:nvSpPr>
        <p:spPr bwMode="auto">
          <a:xfrm>
            <a:off x="2362580" y="2939708"/>
            <a:ext cx="274307" cy="356240"/>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2" name="Rectangle 311">
            <a:extLst>
              <a:ext uri="{FF2B5EF4-FFF2-40B4-BE49-F238E27FC236}">
                <a16:creationId xmlns:a16="http://schemas.microsoft.com/office/drawing/2014/main" id="{B2F8A66C-15EC-F0DE-EBEC-6881103BEAAB}"/>
              </a:ext>
            </a:extLst>
          </p:cNvPr>
          <p:cNvSpPr/>
          <p:nvPr/>
        </p:nvSpPr>
        <p:spPr bwMode="auto">
          <a:xfrm>
            <a:off x="1952921" y="2175860"/>
            <a:ext cx="274307" cy="951116"/>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3" name="Rectangle 312">
            <a:extLst>
              <a:ext uri="{FF2B5EF4-FFF2-40B4-BE49-F238E27FC236}">
                <a16:creationId xmlns:a16="http://schemas.microsoft.com/office/drawing/2014/main" id="{54160720-E22B-7481-ACA7-1E89162BA0DF}"/>
              </a:ext>
            </a:extLst>
          </p:cNvPr>
          <p:cNvSpPr/>
          <p:nvPr/>
        </p:nvSpPr>
        <p:spPr bwMode="auto">
          <a:xfrm>
            <a:off x="1953268" y="2758108"/>
            <a:ext cx="274307" cy="537841"/>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4" name="Rectangle 313">
            <a:extLst>
              <a:ext uri="{FF2B5EF4-FFF2-40B4-BE49-F238E27FC236}">
                <a16:creationId xmlns:a16="http://schemas.microsoft.com/office/drawing/2014/main" id="{FF81E798-0D9A-61A7-8F3C-444631E3B5C7}"/>
              </a:ext>
            </a:extLst>
          </p:cNvPr>
          <p:cNvSpPr/>
          <p:nvPr/>
        </p:nvSpPr>
        <p:spPr bwMode="auto">
          <a:xfrm>
            <a:off x="3251699" y="2577270"/>
            <a:ext cx="274307" cy="724333"/>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5" name="Rectangle 314">
            <a:extLst>
              <a:ext uri="{FF2B5EF4-FFF2-40B4-BE49-F238E27FC236}">
                <a16:creationId xmlns:a16="http://schemas.microsoft.com/office/drawing/2014/main" id="{3DD2C9D9-B488-6E53-9DBF-9B071F198684}"/>
              </a:ext>
            </a:extLst>
          </p:cNvPr>
          <p:cNvSpPr/>
          <p:nvPr/>
        </p:nvSpPr>
        <p:spPr bwMode="auto">
          <a:xfrm>
            <a:off x="3251699" y="2706653"/>
            <a:ext cx="274307" cy="586042"/>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6" name="Rectangle 315">
            <a:extLst>
              <a:ext uri="{FF2B5EF4-FFF2-40B4-BE49-F238E27FC236}">
                <a16:creationId xmlns:a16="http://schemas.microsoft.com/office/drawing/2014/main" id="{0BF2015B-5E34-E27F-A000-42B86804463D}"/>
              </a:ext>
            </a:extLst>
          </p:cNvPr>
          <p:cNvSpPr/>
          <p:nvPr/>
        </p:nvSpPr>
        <p:spPr bwMode="auto">
          <a:xfrm>
            <a:off x="2842040" y="2540291"/>
            <a:ext cx="274307" cy="761312"/>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7" name="Rectangle 316">
            <a:extLst>
              <a:ext uri="{FF2B5EF4-FFF2-40B4-BE49-F238E27FC236}">
                <a16:creationId xmlns:a16="http://schemas.microsoft.com/office/drawing/2014/main" id="{B5FD6C34-CD51-B6F5-6A20-E4DD181C2564}"/>
              </a:ext>
            </a:extLst>
          </p:cNvPr>
          <p:cNvSpPr/>
          <p:nvPr/>
        </p:nvSpPr>
        <p:spPr bwMode="auto">
          <a:xfrm>
            <a:off x="2842387" y="2810918"/>
            <a:ext cx="274307" cy="490685"/>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8" name="Rectangle 317">
            <a:extLst>
              <a:ext uri="{FF2B5EF4-FFF2-40B4-BE49-F238E27FC236}">
                <a16:creationId xmlns:a16="http://schemas.microsoft.com/office/drawing/2014/main" id="{ACAAA2BA-EA7B-AC43-E569-B0E34238CCB3}"/>
              </a:ext>
            </a:extLst>
          </p:cNvPr>
          <p:cNvSpPr/>
          <p:nvPr/>
        </p:nvSpPr>
        <p:spPr bwMode="auto">
          <a:xfrm>
            <a:off x="4200146" y="2618970"/>
            <a:ext cx="274307" cy="688199"/>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19" name="Rectangle 318">
            <a:extLst>
              <a:ext uri="{FF2B5EF4-FFF2-40B4-BE49-F238E27FC236}">
                <a16:creationId xmlns:a16="http://schemas.microsoft.com/office/drawing/2014/main" id="{C941351F-C117-5E25-32E6-DFA63D79BEEA}"/>
              </a:ext>
            </a:extLst>
          </p:cNvPr>
          <p:cNvSpPr/>
          <p:nvPr/>
        </p:nvSpPr>
        <p:spPr bwMode="auto">
          <a:xfrm>
            <a:off x="4200146" y="2843567"/>
            <a:ext cx="274307" cy="446899"/>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0" name="Rectangle 319">
            <a:extLst>
              <a:ext uri="{FF2B5EF4-FFF2-40B4-BE49-F238E27FC236}">
                <a16:creationId xmlns:a16="http://schemas.microsoft.com/office/drawing/2014/main" id="{18CA8CB3-3AB2-F473-7098-9AA260F7BBA4}"/>
              </a:ext>
            </a:extLst>
          </p:cNvPr>
          <p:cNvSpPr/>
          <p:nvPr/>
        </p:nvSpPr>
        <p:spPr bwMode="auto">
          <a:xfrm>
            <a:off x="3790487" y="2554680"/>
            <a:ext cx="274307" cy="738015"/>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1" name="Rectangle 320">
            <a:extLst>
              <a:ext uri="{FF2B5EF4-FFF2-40B4-BE49-F238E27FC236}">
                <a16:creationId xmlns:a16="http://schemas.microsoft.com/office/drawing/2014/main" id="{DB86FBF3-B94B-8874-D5A9-3AA8B9E7E87E}"/>
              </a:ext>
            </a:extLst>
          </p:cNvPr>
          <p:cNvSpPr/>
          <p:nvPr/>
        </p:nvSpPr>
        <p:spPr bwMode="auto">
          <a:xfrm>
            <a:off x="3790833" y="2763715"/>
            <a:ext cx="274307" cy="526751"/>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2" name="Rectangle 321">
            <a:extLst>
              <a:ext uri="{FF2B5EF4-FFF2-40B4-BE49-F238E27FC236}">
                <a16:creationId xmlns:a16="http://schemas.microsoft.com/office/drawing/2014/main" id="{B2670833-9DB2-AA71-D746-033AAC386C0E}"/>
              </a:ext>
            </a:extLst>
          </p:cNvPr>
          <p:cNvSpPr/>
          <p:nvPr/>
        </p:nvSpPr>
        <p:spPr bwMode="auto">
          <a:xfrm>
            <a:off x="5123235" y="2721352"/>
            <a:ext cx="274307" cy="580252"/>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3" name="Rectangle 322">
            <a:extLst>
              <a:ext uri="{FF2B5EF4-FFF2-40B4-BE49-F238E27FC236}">
                <a16:creationId xmlns:a16="http://schemas.microsoft.com/office/drawing/2014/main" id="{2E24A722-F871-82C4-6F36-68C1E5F74304}"/>
              </a:ext>
            </a:extLst>
          </p:cNvPr>
          <p:cNvSpPr/>
          <p:nvPr/>
        </p:nvSpPr>
        <p:spPr bwMode="auto">
          <a:xfrm>
            <a:off x="5123235" y="2748025"/>
            <a:ext cx="274307" cy="553578"/>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4" name="Rectangle 323">
            <a:extLst>
              <a:ext uri="{FF2B5EF4-FFF2-40B4-BE49-F238E27FC236}">
                <a16:creationId xmlns:a16="http://schemas.microsoft.com/office/drawing/2014/main" id="{F487E3E9-2404-240D-2FE7-36480AF06CAC}"/>
              </a:ext>
            </a:extLst>
          </p:cNvPr>
          <p:cNvSpPr/>
          <p:nvPr/>
        </p:nvSpPr>
        <p:spPr bwMode="auto">
          <a:xfrm>
            <a:off x="4713576" y="2701955"/>
            <a:ext cx="274307" cy="601292"/>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5" name="Rectangle 324">
            <a:extLst>
              <a:ext uri="{FF2B5EF4-FFF2-40B4-BE49-F238E27FC236}">
                <a16:creationId xmlns:a16="http://schemas.microsoft.com/office/drawing/2014/main" id="{2841F9FE-736D-BFEF-F9C8-45459F38AF32}"/>
              </a:ext>
            </a:extLst>
          </p:cNvPr>
          <p:cNvSpPr/>
          <p:nvPr/>
        </p:nvSpPr>
        <p:spPr bwMode="auto">
          <a:xfrm>
            <a:off x="4713923" y="2733912"/>
            <a:ext cx="274307" cy="569335"/>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6" name="Rectangle 325">
            <a:extLst>
              <a:ext uri="{FF2B5EF4-FFF2-40B4-BE49-F238E27FC236}">
                <a16:creationId xmlns:a16="http://schemas.microsoft.com/office/drawing/2014/main" id="{7D71FF33-BED3-0BC0-139A-BF698B2B02A6}"/>
              </a:ext>
            </a:extLst>
          </p:cNvPr>
          <p:cNvSpPr/>
          <p:nvPr/>
        </p:nvSpPr>
        <p:spPr bwMode="auto">
          <a:xfrm>
            <a:off x="6033689" y="3042624"/>
            <a:ext cx="274307" cy="264739"/>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7" name="Rectangle 326">
            <a:extLst>
              <a:ext uri="{FF2B5EF4-FFF2-40B4-BE49-F238E27FC236}">
                <a16:creationId xmlns:a16="http://schemas.microsoft.com/office/drawing/2014/main" id="{2267C4DA-C22F-E611-2986-00194EBE70E5}"/>
              </a:ext>
            </a:extLst>
          </p:cNvPr>
          <p:cNvSpPr/>
          <p:nvPr/>
        </p:nvSpPr>
        <p:spPr bwMode="auto">
          <a:xfrm>
            <a:off x="6033689" y="3108331"/>
            <a:ext cx="274307" cy="182135"/>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8" name="Rectangle 327">
            <a:extLst>
              <a:ext uri="{FF2B5EF4-FFF2-40B4-BE49-F238E27FC236}">
                <a16:creationId xmlns:a16="http://schemas.microsoft.com/office/drawing/2014/main" id="{1DE2F42F-6310-6A83-C1F4-677169E06A47}"/>
              </a:ext>
            </a:extLst>
          </p:cNvPr>
          <p:cNvSpPr/>
          <p:nvPr/>
        </p:nvSpPr>
        <p:spPr bwMode="auto">
          <a:xfrm>
            <a:off x="5624030" y="2941970"/>
            <a:ext cx="274307" cy="355193"/>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29" name="Rectangle 328">
            <a:extLst>
              <a:ext uri="{FF2B5EF4-FFF2-40B4-BE49-F238E27FC236}">
                <a16:creationId xmlns:a16="http://schemas.microsoft.com/office/drawing/2014/main" id="{B8ED9197-A8E5-5086-A3E5-B0672FB96C54}"/>
              </a:ext>
            </a:extLst>
          </p:cNvPr>
          <p:cNvSpPr/>
          <p:nvPr/>
        </p:nvSpPr>
        <p:spPr bwMode="auto">
          <a:xfrm>
            <a:off x="5624376" y="2952667"/>
            <a:ext cx="274307" cy="337799"/>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0" name="Rectangle 329">
            <a:extLst>
              <a:ext uri="{FF2B5EF4-FFF2-40B4-BE49-F238E27FC236}">
                <a16:creationId xmlns:a16="http://schemas.microsoft.com/office/drawing/2014/main" id="{2C9EA3EC-E98B-E717-FC1A-6DEB154D74E5}"/>
              </a:ext>
            </a:extLst>
          </p:cNvPr>
          <p:cNvSpPr/>
          <p:nvPr/>
        </p:nvSpPr>
        <p:spPr bwMode="auto">
          <a:xfrm>
            <a:off x="6955871" y="2975621"/>
            <a:ext cx="274307" cy="320266"/>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1" name="Rectangle 330">
            <a:extLst>
              <a:ext uri="{FF2B5EF4-FFF2-40B4-BE49-F238E27FC236}">
                <a16:creationId xmlns:a16="http://schemas.microsoft.com/office/drawing/2014/main" id="{A696C083-01B7-DA25-24FD-A45F890F8A3A}"/>
              </a:ext>
            </a:extLst>
          </p:cNvPr>
          <p:cNvSpPr/>
          <p:nvPr/>
        </p:nvSpPr>
        <p:spPr bwMode="auto">
          <a:xfrm>
            <a:off x="6955871" y="3012307"/>
            <a:ext cx="274307" cy="278160"/>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2" name="Rectangle 331">
            <a:extLst>
              <a:ext uri="{FF2B5EF4-FFF2-40B4-BE49-F238E27FC236}">
                <a16:creationId xmlns:a16="http://schemas.microsoft.com/office/drawing/2014/main" id="{0D0149E2-8CB2-92B9-0B9A-1124377EE3F0}"/>
              </a:ext>
            </a:extLst>
          </p:cNvPr>
          <p:cNvSpPr/>
          <p:nvPr/>
        </p:nvSpPr>
        <p:spPr bwMode="auto">
          <a:xfrm>
            <a:off x="6546212" y="2949193"/>
            <a:ext cx="274307" cy="354054"/>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3" name="Rectangle 332">
            <a:extLst>
              <a:ext uri="{FF2B5EF4-FFF2-40B4-BE49-F238E27FC236}">
                <a16:creationId xmlns:a16="http://schemas.microsoft.com/office/drawing/2014/main" id="{70ED3738-09E2-0D57-F6AB-7F2F7C195633}"/>
              </a:ext>
            </a:extLst>
          </p:cNvPr>
          <p:cNvSpPr/>
          <p:nvPr/>
        </p:nvSpPr>
        <p:spPr bwMode="auto">
          <a:xfrm>
            <a:off x="6546559" y="2973918"/>
            <a:ext cx="274307" cy="329330"/>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4" name="Rectangle 333">
            <a:extLst>
              <a:ext uri="{FF2B5EF4-FFF2-40B4-BE49-F238E27FC236}">
                <a16:creationId xmlns:a16="http://schemas.microsoft.com/office/drawing/2014/main" id="{133D8B6F-94A1-3643-1389-54BB9E4C1B4F}"/>
              </a:ext>
            </a:extLst>
          </p:cNvPr>
          <p:cNvSpPr/>
          <p:nvPr/>
        </p:nvSpPr>
        <p:spPr bwMode="auto">
          <a:xfrm>
            <a:off x="7832981" y="2997562"/>
            <a:ext cx="274307" cy="307356"/>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5" name="Rectangle 334">
            <a:extLst>
              <a:ext uri="{FF2B5EF4-FFF2-40B4-BE49-F238E27FC236}">
                <a16:creationId xmlns:a16="http://schemas.microsoft.com/office/drawing/2014/main" id="{30B8D854-6703-0CE7-8A28-E0611A953817}"/>
              </a:ext>
            </a:extLst>
          </p:cNvPr>
          <p:cNvSpPr/>
          <p:nvPr/>
        </p:nvSpPr>
        <p:spPr bwMode="auto">
          <a:xfrm>
            <a:off x="7423669" y="2962691"/>
            <a:ext cx="274307" cy="327775"/>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6" name="Rectangle 335">
            <a:extLst>
              <a:ext uri="{FF2B5EF4-FFF2-40B4-BE49-F238E27FC236}">
                <a16:creationId xmlns:a16="http://schemas.microsoft.com/office/drawing/2014/main" id="{057B95D7-478C-B352-3BF0-1DCBF9E54378}"/>
              </a:ext>
            </a:extLst>
          </p:cNvPr>
          <p:cNvSpPr/>
          <p:nvPr/>
        </p:nvSpPr>
        <p:spPr bwMode="auto">
          <a:xfrm>
            <a:off x="8797256" y="3024841"/>
            <a:ext cx="274307" cy="278407"/>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7" name="Rectangle 336">
            <a:extLst>
              <a:ext uri="{FF2B5EF4-FFF2-40B4-BE49-F238E27FC236}">
                <a16:creationId xmlns:a16="http://schemas.microsoft.com/office/drawing/2014/main" id="{2FA1B7C2-5FE5-2B06-802A-0DF518499864}"/>
              </a:ext>
            </a:extLst>
          </p:cNvPr>
          <p:cNvSpPr/>
          <p:nvPr/>
        </p:nvSpPr>
        <p:spPr bwMode="auto">
          <a:xfrm>
            <a:off x="8797256" y="3040424"/>
            <a:ext cx="274307" cy="262823"/>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8" name="Rectangle 337">
            <a:extLst>
              <a:ext uri="{FF2B5EF4-FFF2-40B4-BE49-F238E27FC236}">
                <a16:creationId xmlns:a16="http://schemas.microsoft.com/office/drawing/2014/main" id="{84223267-04D4-89CA-66C3-B207A2EE4A56}"/>
              </a:ext>
            </a:extLst>
          </p:cNvPr>
          <p:cNvSpPr/>
          <p:nvPr/>
        </p:nvSpPr>
        <p:spPr bwMode="auto">
          <a:xfrm>
            <a:off x="8387597" y="2987861"/>
            <a:ext cx="274307" cy="293294"/>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39" name="Rectangle 338">
            <a:extLst>
              <a:ext uri="{FF2B5EF4-FFF2-40B4-BE49-F238E27FC236}">
                <a16:creationId xmlns:a16="http://schemas.microsoft.com/office/drawing/2014/main" id="{65F88DFE-0180-E2FD-FE46-9089FC7405A3}"/>
              </a:ext>
            </a:extLst>
          </p:cNvPr>
          <p:cNvSpPr/>
          <p:nvPr/>
        </p:nvSpPr>
        <p:spPr bwMode="auto">
          <a:xfrm>
            <a:off x="8387944" y="3023137"/>
            <a:ext cx="274307" cy="267329"/>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0" name="Rectangle 339">
            <a:extLst>
              <a:ext uri="{FF2B5EF4-FFF2-40B4-BE49-F238E27FC236}">
                <a16:creationId xmlns:a16="http://schemas.microsoft.com/office/drawing/2014/main" id="{D6BBE7DE-7700-D5B8-41C5-57A835B8DE49}"/>
              </a:ext>
            </a:extLst>
          </p:cNvPr>
          <p:cNvSpPr/>
          <p:nvPr/>
        </p:nvSpPr>
        <p:spPr bwMode="auto">
          <a:xfrm>
            <a:off x="9263989" y="3023137"/>
            <a:ext cx="274307" cy="281781"/>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1" name="Rectangle 340">
            <a:extLst>
              <a:ext uri="{FF2B5EF4-FFF2-40B4-BE49-F238E27FC236}">
                <a16:creationId xmlns:a16="http://schemas.microsoft.com/office/drawing/2014/main" id="{7DF9DCC1-B062-D7E0-5398-67ADCA4CAAF4}"/>
              </a:ext>
            </a:extLst>
          </p:cNvPr>
          <p:cNvSpPr/>
          <p:nvPr/>
        </p:nvSpPr>
        <p:spPr bwMode="auto">
          <a:xfrm>
            <a:off x="9673984" y="3092568"/>
            <a:ext cx="274307" cy="203236"/>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2" name="Rectangle 341">
            <a:extLst>
              <a:ext uri="{FF2B5EF4-FFF2-40B4-BE49-F238E27FC236}">
                <a16:creationId xmlns:a16="http://schemas.microsoft.com/office/drawing/2014/main" id="{00193333-CE19-A2A9-33AD-428D712F2B5A}"/>
              </a:ext>
            </a:extLst>
          </p:cNvPr>
          <p:cNvSpPr/>
          <p:nvPr/>
        </p:nvSpPr>
        <p:spPr bwMode="auto">
          <a:xfrm>
            <a:off x="9673984" y="3114943"/>
            <a:ext cx="274307" cy="175523"/>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3" name="Rectangle 342">
            <a:extLst>
              <a:ext uri="{FF2B5EF4-FFF2-40B4-BE49-F238E27FC236}">
                <a16:creationId xmlns:a16="http://schemas.microsoft.com/office/drawing/2014/main" id="{F7E2044B-D561-1969-C0F4-2E45909BF1B0}"/>
              </a:ext>
            </a:extLst>
          </p:cNvPr>
          <p:cNvSpPr/>
          <p:nvPr/>
        </p:nvSpPr>
        <p:spPr bwMode="auto">
          <a:xfrm>
            <a:off x="10181847" y="3073813"/>
            <a:ext cx="274307" cy="231105"/>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4" name="Rectangle 343">
            <a:extLst>
              <a:ext uri="{FF2B5EF4-FFF2-40B4-BE49-F238E27FC236}">
                <a16:creationId xmlns:a16="http://schemas.microsoft.com/office/drawing/2014/main" id="{19C8F28B-6445-F971-DCE4-4ABC1C7F6B51}"/>
              </a:ext>
            </a:extLst>
          </p:cNvPr>
          <p:cNvSpPr/>
          <p:nvPr/>
        </p:nvSpPr>
        <p:spPr bwMode="auto">
          <a:xfrm>
            <a:off x="10591842" y="3016796"/>
            <a:ext cx="274307" cy="275899"/>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5" name="Rectangle 344">
            <a:extLst>
              <a:ext uri="{FF2B5EF4-FFF2-40B4-BE49-F238E27FC236}">
                <a16:creationId xmlns:a16="http://schemas.microsoft.com/office/drawing/2014/main" id="{D4EBDC38-E27C-5480-58BA-B72384CC2291}"/>
              </a:ext>
            </a:extLst>
          </p:cNvPr>
          <p:cNvSpPr/>
          <p:nvPr/>
        </p:nvSpPr>
        <p:spPr bwMode="auto">
          <a:xfrm>
            <a:off x="11513970" y="2867757"/>
            <a:ext cx="274307" cy="278407"/>
          </a:xfrm>
          <a:prstGeom prst="rect">
            <a:avLst/>
          </a:prstGeom>
          <a:solidFill>
            <a:schemeClr val="accent6">
              <a:lumMod val="20000"/>
              <a:lumOff val="8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6" name="Rectangle 345">
            <a:extLst>
              <a:ext uri="{FF2B5EF4-FFF2-40B4-BE49-F238E27FC236}">
                <a16:creationId xmlns:a16="http://schemas.microsoft.com/office/drawing/2014/main" id="{F860D4E9-2981-4688-3400-086A9DA43AF3}"/>
              </a:ext>
            </a:extLst>
          </p:cNvPr>
          <p:cNvSpPr/>
          <p:nvPr/>
        </p:nvSpPr>
        <p:spPr bwMode="auto">
          <a:xfrm>
            <a:off x="11513970" y="2933697"/>
            <a:ext cx="274307" cy="367907"/>
          </a:xfrm>
          <a:prstGeom prst="rect">
            <a:avLst/>
          </a:prstGeom>
          <a:solidFill>
            <a:schemeClr val="accent6"/>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7" name="Rectangle 346">
            <a:extLst>
              <a:ext uri="{FF2B5EF4-FFF2-40B4-BE49-F238E27FC236}">
                <a16:creationId xmlns:a16="http://schemas.microsoft.com/office/drawing/2014/main" id="{EE4DD090-5326-7F1A-349C-02AEA3F41909}"/>
              </a:ext>
            </a:extLst>
          </p:cNvPr>
          <p:cNvSpPr/>
          <p:nvPr/>
        </p:nvSpPr>
        <p:spPr bwMode="auto">
          <a:xfrm>
            <a:off x="11104311" y="3113687"/>
            <a:ext cx="274307" cy="187916"/>
          </a:xfrm>
          <a:prstGeom prst="rect">
            <a:avLst/>
          </a:prstGeom>
          <a:solidFill>
            <a:schemeClr val="accent1">
              <a:lumMod val="40000"/>
              <a:lumOff val="60000"/>
            </a:schemeClr>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sp>
        <p:nvSpPr>
          <p:cNvPr id="348" name="Rectangle 347">
            <a:extLst>
              <a:ext uri="{FF2B5EF4-FFF2-40B4-BE49-F238E27FC236}">
                <a16:creationId xmlns:a16="http://schemas.microsoft.com/office/drawing/2014/main" id="{1B7DD98C-107A-AC71-4BBB-BD73DC8D2931}"/>
              </a:ext>
            </a:extLst>
          </p:cNvPr>
          <p:cNvSpPr/>
          <p:nvPr/>
        </p:nvSpPr>
        <p:spPr bwMode="auto">
          <a:xfrm>
            <a:off x="11104658" y="3124346"/>
            <a:ext cx="274307" cy="177258"/>
          </a:xfrm>
          <a:prstGeom prst="rect">
            <a:avLst/>
          </a:prstGeom>
          <a:solidFill>
            <a:schemeClr val="accent1"/>
          </a:solidFill>
          <a:ln w="0">
            <a:solidFill>
              <a:srgbClr val="00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grpSp>
        <p:nvGrpSpPr>
          <p:cNvPr id="9" name="Group 8">
            <a:extLst>
              <a:ext uri="{FF2B5EF4-FFF2-40B4-BE49-F238E27FC236}">
                <a16:creationId xmlns:a16="http://schemas.microsoft.com/office/drawing/2014/main" id="{EBB27A48-9BC0-F53D-C12B-893967961687}"/>
              </a:ext>
            </a:extLst>
          </p:cNvPr>
          <p:cNvGrpSpPr/>
          <p:nvPr/>
        </p:nvGrpSpPr>
        <p:grpSpPr>
          <a:xfrm>
            <a:off x="797312" y="1413202"/>
            <a:ext cx="11165080" cy="1970102"/>
            <a:chOff x="797312" y="1413202"/>
            <a:chExt cx="11165080" cy="1970102"/>
          </a:xfrm>
        </p:grpSpPr>
        <p:cxnSp>
          <p:nvCxnSpPr>
            <p:cNvPr id="263" name="Straight Connector 262">
              <a:extLst>
                <a:ext uri="{FF2B5EF4-FFF2-40B4-BE49-F238E27FC236}">
                  <a16:creationId xmlns:a16="http://schemas.microsoft.com/office/drawing/2014/main" id="{631C13EB-9BBC-102E-9D5A-90595971BE40}"/>
                </a:ext>
              </a:extLst>
            </p:cNvPr>
            <p:cNvCxnSpPr>
              <a:cxnSpLocks/>
            </p:cNvCxnSpPr>
            <p:nvPr/>
          </p:nvCxnSpPr>
          <p:spPr bwMode="auto">
            <a:xfrm>
              <a:off x="909045"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82CA780-8A5A-2699-7D74-3B7B1D8C1526}"/>
                </a:ext>
              </a:extLst>
            </p:cNvPr>
            <p:cNvCxnSpPr>
              <a:cxnSpLocks/>
            </p:cNvCxnSpPr>
            <p:nvPr/>
          </p:nvCxnSpPr>
          <p:spPr bwMode="auto">
            <a:xfrm>
              <a:off x="1851534"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1999FB62-8267-C048-D869-D4568B13906B}"/>
                </a:ext>
              </a:extLst>
            </p:cNvPr>
            <p:cNvCxnSpPr>
              <a:cxnSpLocks/>
            </p:cNvCxnSpPr>
            <p:nvPr/>
          </p:nvCxnSpPr>
          <p:spPr bwMode="auto">
            <a:xfrm>
              <a:off x="2766442"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F1C9C1A6-A4C0-4F84-28DF-E31909AE77C6}"/>
                </a:ext>
              </a:extLst>
            </p:cNvPr>
            <p:cNvCxnSpPr>
              <a:cxnSpLocks/>
            </p:cNvCxnSpPr>
            <p:nvPr/>
          </p:nvCxnSpPr>
          <p:spPr bwMode="auto">
            <a:xfrm>
              <a:off x="3681349"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65F80361-C77D-4DFD-70C4-F5B14A52A0FE}"/>
                </a:ext>
              </a:extLst>
            </p:cNvPr>
            <p:cNvCxnSpPr>
              <a:cxnSpLocks/>
            </p:cNvCxnSpPr>
            <p:nvPr/>
          </p:nvCxnSpPr>
          <p:spPr bwMode="auto">
            <a:xfrm>
              <a:off x="4596256"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FE3F8801-7FAE-6707-0CA5-83F0A0AB0C09}"/>
                </a:ext>
              </a:extLst>
            </p:cNvPr>
            <p:cNvCxnSpPr>
              <a:cxnSpLocks/>
            </p:cNvCxnSpPr>
            <p:nvPr/>
          </p:nvCxnSpPr>
          <p:spPr bwMode="auto">
            <a:xfrm>
              <a:off x="5511163"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204EABCB-065D-2FAA-F129-069D22767D80}"/>
                </a:ext>
              </a:extLst>
            </p:cNvPr>
            <p:cNvCxnSpPr>
              <a:cxnSpLocks/>
            </p:cNvCxnSpPr>
            <p:nvPr/>
          </p:nvCxnSpPr>
          <p:spPr bwMode="auto">
            <a:xfrm>
              <a:off x="6426071"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03D278F7-9730-DFE2-433D-0E885FB5851B}"/>
                </a:ext>
              </a:extLst>
            </p:cNvPr>
            <p:cNvCxnSpPr>
              <a:cxnSpLocks/>
            </p:cNvCxnSpPr>
            <p:nvPr/>
          </p:nvCxnSpPr>
          <p:spPr bwMode="auto">
            <a:xfrm>
              <a:off x="7340978"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D7D1FAB-CBA4-AB59-3D0E-D02CEC941CB0}"/>
                </a:ext>
              </a:extLst>
            </p:cNvPr>
            <p:cNvCxnSpPr>
              <a:cxnSpLocks/>
            </p:cNvCxnSpPr>
            <p:nvPr/>
          </p:nvCxnSpPr>
          <p:spPr bwMode="auto">
            <a:xfrm>
              <a:off x="8255885"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91ADD4A-E536-F0E9-0BED-599BEE5C07A7}"/>
                </a:ext>
              </a:extLst>
            </p:cNvPr>
            <p:cNvCxnSpPr>
              <a:cxnSpLocks/>
            </p:cNvCxnSpPr>
            <p:nvPr/>
          </p:nvCxnSpPr>
          <p:spPr bwMode="auto">
            <a:xfrm>
              <a:off x="9170793"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C64D8004-607E-A493-E265-74D437A9DBE0}"/>
                </a:ext>
              </a:extLst>
            </p:cNvPr>
            <p:cNvCxnSpPr>
              <a:cxnSpLocks/>
            </p:cNvCxnSpPr>
            <p:nvPr/>
          </p:nvCxnSpPr>
          <p:spPr bwMode="auto">
            <a:xfrm>
              <a:off x="10085700"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B633FDC2-D97E-9759-43D2-18701FD1779A}"/>
                </a:ext>
              </a:extLst>
            </p:cNvPr>
            <p:cNvCxnSpPr>
              <a:cxnSpLocks/>
            </p:cNvCxnSpPr>
            <p:nvPr/>
          </p:nvCxnSpPr>
          <p:spPr bwMode="auto">
            <a:xfrm>
              <a:off x="11000607" y="3305935"/>
              <a:ext cx="0" cy="77369"/>
            </a:xfrm>
            <a:prstGeom prst="line">
              <a:avLst/>
            </a:prstGeom>
            <a:noFill/>
            <a:ln w="12700" cap="flat" cmpd="sng" algn="ctr">
              <a:solidFill>
                <a:srgbClr val="000000"/>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7664F88-5423-986B-E46D-5215D7F92E4E}"/>
                </a:ext>
              </a:extLst>
            </p:cNvPr>
            <p:cNvCxnSpPr>
              <a:cxnSpLocks/>
            </p:cNvCxnSpPr>
            <p:nvPr/>
          </p:nvCxnSpPr>
          <p:spPr bwMode="auto">
            <a:xfrm>
              <a:off x="11915515" y="3305935"/>
              <a:ext cx="0" cy="77369"/>
            </a:xfrm>
            <a:prstGeom prst="line">
              <a:avLst/>
            </a:prstGeom>
            <a:noFill/>
            <a:ln w="12700" cap="flat" cmpd="sng" algn="ctr">
              <a:solidFill>
                <a:srgbClr val="000000"/>
              </a:solidFill>
              <a:prstDash val="solid"/>
              <a:round/>
              <a:headEnd type="none" w="med" len="med"/>
              <a:tailEnd type="none" w="med" len="med"/>
            </a:ln>
            <a:effectLst/>
          </p:spPr>
        </p:cxnSp>
        <p:grpSp>
          <p:nvGrpSpPr>
            <p:cNvPr id="6" name="Group 5">
              <a:extLst>
                <a:ext uri="{FF2B5EF4-FFF2-40B4-BE49-F238E27FC236}">
                  <a16:creationId xmlns:a16="http://schemas.microsoft.com/office/drawing/2014/main" id="{1A963C64-9F6A-5374-1545-4AA6E8A2739F}"/>
                </a:ext>
              </a:extLst>
            </p:cNvPr>
            <p:cNvGrpSpPr/>
            <p:nvPr/>
          </p:nvGrpSpPr>
          <p:grpSpPr>
            <a:xfrm>
              <a:off x="797312" y="1427269"/>
              <a:ext cx="112536" cy="1877946"/>
              <a:chOff x="797312" y="1427269"/>
              <a:chExt cx="112536" cy="1877946"/>
            </a:xfrm>
          </p:grpSpPr>
          <p:cxnSp>
            <p:nvCxnSpPr>
              <p:cNvPr id="255" name="Straight Connector 254">
                <a:extLst>
                  <a:ext uri="{FF2B5EF4-FFF2-40B4-BE49-F238E27FC236}">
                    <a16:creationId xmlns:a16="http://schemas.microsoft.com/office/drawing/2014/main" id="{D92622E8-1FD7-6BA1-4EB1-6EE2F4C33793}"/>
                  </a:ext>
                </a:extLst>
              </p:cNvPr>
              <p:cNvCxnSpPr>
                <a:cxnSpLocks/>
              </p:cNvCxnSpPr>
              <p:nvPr/>
            </p:nvCxnSpPr>
            <p:spPr bwMode="auto">
              <a:xfrm>
                <a:off x="797312" y="1427269"/>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37085F04-4B26-0D99-44E5-4170D2E2AF5B}"/>
                  </a:ext>
                </a:extLst>
              </p:cNvPr>
              <p:cNvCxnSpPr>
                <a:cxnSpLocks/>
              </p:cNvCxnSpPr>
              <p:nvPr/>
            </p:nvCxnSpPr>
            <p:spPr bwMode="auto">
              <a:xfrm>
                <a:off x="797312" y="1695547"/>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E55DDE46-D738-A90F-F3D8-2D862676FD68}"/>
                  </a:ext>
                </a:extLst>
              </p:cNvPr>
              <p:cNvCxnSpPr>
                <a:cxnSpLocks/>
              </p:cNvCxnSpPr>
              <p:nvPr/>
            </p:nvCxnSpPr>
            <p:spPr bwMode="auto">
              <a:xfrm>
                <a:off x="797312" y="1963825"/>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B09BA03E-EF7B-C23B-4A5F-9721BC5A7786}"/>
                  </a:ext>
                </a:extLst>
              </p:cNvPr>
              <p:cNvCxnSpPr>
                <a:cxnSpLocks/>
              </p:cNvCxnSpPr>
              <p:nvPr/>
            </p:nvCxnSpPr>
            <p:spPr bwMode="auto">
              <a:xfrm>
                <a:off x="797312" y="2232103"/>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CB569292-CBEC-F36D-6ADF-3C6B8684D2E6}"/>
                  </a:ext>
                </a:extLst>
              </p:cNvPr>
              <p:cNvCxnSpPr>
                <a:cxnSpLocks/>
              </p:cNvCxnSpPr>
              <p:nvPr/>
            </p:nvCxnSpPr>
            <p:spPr bwMode="auto">
              <a:xfrm>
                <a:off x="797312" y="2500381"/>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75FB24DD-3ED5-FB72-83CF-794EF8B8B24F}"/>
                  </a:ext>
                </a:extLst>
              </p:cNvPr>
              <p:cNvCxnSpPr>
                <a:cxnSpLocks/>
              </p:cNvCxnSpPr>
              <p:nvPr/>
            </p:nvCxnSpPr>
            <p:spPr bwMode="auto">
              <a:xfrm>
                <a:off x="797312" y="2768658"/>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AF560650-3047-BC36-A411-C84FB23CD1E7}"/>
                  </a:ext>
                </a:extLst>
              </p:cNvPr>
              <p:cNvCxnSpPr>
                <a:cxnSpLocks/>
              </p:cNvCxnSpPr>
              <p:nvPr/>
            </p:nvCxnSpPr>
            <p:spPr bwMode="auto">
              <a:xfrm>
                <a:off x="797312" y="3036936"/>
                <a:ext cx="112536" cy="0"/>
              </a:xfrm>
              <a:prstGeom prst="line">
                <a:avLst/>
              </a:prstGeom>
              <a:noFill/>
              <a:ln w="12700" cap="flat" cmpd="sng" algn="ctr">
                <a:solidFill>
                  <a:srgbClr val="000000"/>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FAB1C4AD-B1A7-53F7-4128-35FE01203805}"/>
                  </a:ext>
                </a:extLst>
              </p:cNvPr>
              <p:cNvCxnSpPr>
                <a:cxnSpLocks/>
              </p:cNvCxnSpPr>
              <p:nvPr/>
            </p:nvCxnSpPr>
            <p:spPr bwMode="auto">
              <a:xfrm>
                <a:off x="797312" y="3305215"/>
                <a:ext cx="112536" cy="0"/>
              </a:xfrm>
              <a:prstGeom prst="line">
                <a:avLst/>
              </a:prstGeom>
              <a:noFill/>
              <a:ln w="12700" cap="flat" cmpd="sng" algn="ctr">
                <a:solidFill>
                  <a:srgbClr val="000000"/>
                </a:solidFill>
                <a:prstDash val="solid"/>
                <a:round/>
                <a:headEnd type="none" w="med" len="med"/>
                <a:tailEnd type="none" w="med" len="med"/>
              </a:ln>
              <a:effectLst/>
            </p:spPr>
          </p:cxnSp>
        </p:grpSp>
        <p:sp>
          <p:nvSpPr>
            <p:cNvPr id="349" name="Freeform 2">
              <a:extLst>
                <a:ext uri="{FF2B5EF4-FFF2-40B4-BE49-F238E27FC236}">
                  <a16:creationId xmlns:a16="http://schemas.microsoft.com/office/drawing/2014/main" id="{A1429776-F9A5-3FF5-F7EE-A71FE8535C3F}"/>
                </a:ext>
              </a:extLst>
            </p:cNvPr>
            <p:cNvSpPr/>
            <p:nvPr/>
          </p:nvSpPr>
          <p:spPr bwMode="auto">
            <a:xfrm>
              <a:off x="909045" y="1413202"/>
              <a:ext cx="11053347" cy="1890075"/>
            </a:xfrm>
            <a:custGeom>
              <a:avLst/>
              <a:gdLst>
                <a:gd name="connsiteX0" fmla="*/ 0 w 9979200"/>
                <a:gd name="connsiteY0" fmla="*/ 0 h 1706400"/>
                <a:gd name="connsiteX1" fmla="*/ 0 w 9979200"/>
                <a:gd name="connsiteY1" fmla="*/ 1706400 h 1706400"/>
                <a:gd name="connsiteX2" fmla="*/ 9979200 w 9979200"/>
                <a:gd name="connsiteY2" fmla="*/ 1706400 h 1706400"/>
              </a:gdLst>
              <a:ahLst/>
              <a:cxnLst>
                <a:cxn ang="0">
                  <a:pos x="connsiteX0" y="connsiteY0"/>
                </a:cxn>
                <a:cxn ang="0">
                  <a:pos x="connsiteX1" y="connsiteY1"/>
                </a:cxn>
                <a:cxn ang="0">
                  <a:pos x="connsiteX2" y="connsiteY2"/>
                </a:cxn>
              </a:cxnLst>
              <a:rect l="l" t="t" r="r" b="b"/>
              <a:pathLst>
                <a:path w="9979200" h="1706400">
                  <a:moveTo>
                    <a:pt x="0" y="0"/>
                  </a:moveTo>
                  <a:lnTo>
                    <a:pt x="0" y="1706400"/>
                  </a:lnTo>
                  <a:lnTo>
                    <a:pt x="9979200" y="1706400"/>
                  </a:lnTo>
                </a:path>
              </a:pathLst>
            </a:custGeom>
            <a:noFill/>
            <a:ln w="12700">
              <a:solidFill>
                <a:srgbClr val="000000"/>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FFFFFF"/>
                </a:solidFill>
                <a:effectLst/>
                <a:uLnTx/>
                <a:uFillTx/>
                <a:latin typeface="Poppins" panose="00000500000000000000" pitchFamily="2" charset="0"/>
                <a:ea typeface="+mn-ea"/>
                <a:cs typeface="Poppins" panose="00000500000000000000" pitchFamily="2" charset="0"/>
              </a:endParaRPr>
            </a:p>
          </p:txBody>
        </p:sp>
      </p:grpSp>
      <p:sp>
        <p:nvSpPr>
          <p:cNvPr id="350" name="TextBox 349">
            <a:extLst>
              <a:ext uri="{FF2B5EF4-FFF2-40B4-BE49-F238E27FC236}">
                <a16:creationId xmlns:a16="http://schemas.microsoft.com/office/drawing/2014/main" id="{D56E8573-37CF-0ACB-B1CE-040DD9AFE1CD}"/>
              </a:ext>
            </a:extLst>
          </p:cNvPr>
          <p:cNvSpPr txBox="1"/>
          <p:nvPr/>
        </p:nvSpPr>
        <p:spPr bwMode="auto">
          <a:xfrm>
            <a:off x="11431744" y="2588158"/>
            <a:ext cx="4347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15.9</a:t>
            </a:r>
          </a:p>
        </p:txBody>
      </p:sp>
      <p:sp>
        <p:nvSpPr>
          <p:cNvPr id="351" name="TextBox 350">
            <a:extLst>
              <a:ext uri="{FF2B5EF4-FFF2-40B4-BE49-F238E27FC236}">
                <a16:creationId xmlns:a16="http://schemas.microsoft.com/office/drawing/2014/main" id="{AF1D86CC-EE06-4257-08FA-CE117CA7A875}"/>
              </a:ext>
            </a:extLst>
          </p:cNvPr>
          <p:cNvSpPr txBox="1"/>
          <p:nvPr/>
        </p:nvSpPr>
        <p:spPr bwMode="auto">
          <a:xfrm>
            <a:off x="11045797" y="2830365"/>
            <a:ext cx="3930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6.8</a:t>
            </a:r>
          </a:p>
        </p:txBody>
      </p:sp>
      <p:sp>
        <p:nvSpPr>
          <p:cNvPr id="352" name="TextBox 351">
            <a:extLst>
              <a:ext uri="{FF2B5EF4-FFF2-40B4-BE49-F238E27FC236}">
                <a16:creationId xmlns:a16="http://schemas.microsoft.com/office/drawing/2014/main" id="{6E7ACAF6-EB74-45F7-1FBC-978DF082910B}"/>
              </a:ext>
            </a:extLst>
          </p:cNvPr>
          <p:cNvSpPr txBox="1"/>
          <p:nvPr/>
        </p:nvSpPr>
        <p:spPr bwMode="auto">
          <a:xfrm>
            <a:off x="10516634" y="2733475"/>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10.3</a:t>
            </a:r>
          </a:p>
        </p:txBody>
      </p:sp>
      <p:sp>
        <p:nvSpPr>
          <p:cNvPr id="353" name="TextBox 352">
            <a:extLst>
              <a:ext uri="{FF2B5EF4-FFF2-40B4-BE49-F238E27FC236}">
                <a16:creationId xmlns:a16="http://schemas.microsoft.com/office/drawing/2014/main" id="{098E1798-38C4-0307-356B-D83844D82BD9}"/>
              </a:ext>
            </a:extLst>
          </p:cNvPr>
          <p:cNvSpPr txBox="1"/>
          <p:nvPr/>
        </p:nvSpPr>
        <p:spPr bwMode="auto">
          <a:xfrm>
            <a:off x="10129081" y="2786338"/>
            <a:ext cx="39145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8.4</a:t>
            </a:r>
          </a:p>
        </p:txBody>
      </p:sp>
      <p:sp>
        <p:nvSpPr>
          <p:cNvPr id="354" name="TextBox 353">
            <a:extLst>
              <a:ext uri="{FF2B5EF4-FFF2-40B4-BE49-F238E27FC236}">
                <a16:creationId xmlns:a16="http://schemas.microsoft.com/office/drawing/2014/main" id="{9B7210EC-D93E-A700-BB86-48012534BFA9}"/>
              </a:ext>
            </a:extLst>
          </p:cNvPr>
          <p:cNvSpPr txBox="1"/>
          <p:nvPr/>
        </p:nvSpPr>
        <p:spPr bwMode="auto">
          <a:xfrm>
            <a:off x="9637381" y="2798419"/>
            <a:ext cx="37862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7.9</a:t>
            </a:r>
          </a:p>
        </p:txBody>
      </p:sp>
      <p:sp>
        <p:nvSpPr>
          <p:cNvPr id="355" name="TextBox 354">
            <a:extLst>
              <a:ext uri="{FF2B5EF4-FFF2-40B4-BE49-F238E27FC236}">
                <a16:creationId xmlns:a16="http://schemas.microsoft.com/office/drawing/2014/main" id="{BB6C049C-685F-86B1-0618-1DD9FDC9BAB1}"/>
              </a:ext>
            </a:extLst>
          </p:cNvPr>
          <p:cNvSpPr txBox="1"/>
          <p:nvPr/>
        </p:nvSpPr>
        <p:spPr bwMode="auto">
          <a:xfrm>
            <a:off x="9192071" y="2729795"/>
            <a:ext cx="43473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10.4</a:t>
            </a:r>
          </a:p>
        </p:txBody>
      </p:sp>
      <p:sp>
        <p:nvSpPr>
          <p:cNvPr id="356" name="TextBox 355">
            <a:extLst>
              <a:ext uri="{FF2B5EF4-FFF2-40B4-BE49-F238E27FC236}">
                <a16:creationId xmlns:a16="http://schemas.microsoft.com/office/drawing/2014/main" id="{A7BFE7A1-303F-38C5-3E6B-EC80013BFB8E}"/>
              </a:ext>
            </a:extLst>
          </p:cNvPr>
          <p:cNvSpPr txBox="1"/>
          <p:nvPr/>
        </p:nvSpPr>
        <p:spPr bwMode="auto">
          <a:xfrm>
            <a:off x="8724997" y="2738113"/>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10.3</a:t>
            </a:r>
          </a:p>
        </p:txBody>
      </p:sp>
      <p:sp>
        <p:nvSpPr>
          <p:cNvPr id="357" name="TextBox 356">
            <a:extLst>
              <a:ext uri="{FF2B5EF4-FFF2-40B4-BE49-F238E27FC236}">
                <a16:creationId xmlns:a16="http://schemas.microsoft.com/office/drawing/2014/main" id="{D95BC30D-4982-24DA-AB5E-6DD1155400FC}"/>
              </a:ext>
            </a:extLst>
          </p:cNvPr>
          <p:cNvSpPr txBox="1"/>
          <p:nvPr/>
        </p:nvSpPr>
        <p:spPr bwMode="auto">
          <a:xfrm>
            <a:off x="8310857" y="2695230"/>
            <a:ext cx="39305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11.6</a:t>
            </a:r>
          </a:p>
        </p:txBody>
      </p:sp>
      <p:sp>
        <p:nvSpPr>
          <p:cNvPr id="358" name="TextBox 357">
            <a:extLst>
              <a:ext uri="{FF2B5EF4-FFF2-40B4-BE49-F238E27FC236}">
                <a16:creationId xmlns:a16="http://schemas.microsoft.com/office/drawing/2014/main" id="{EBEF80B5-2055-4678-6A5F-D4DAEA2EA4EE}"/>
              </a:ext>
            </a:extLst>
          </p:cNvPr>
          <p:cNvSpPr txBox="1"/>
          <p:nvPr/>
        </p:nvSpPr>
        <p:spPr bwMode="auto">
          <a:xfrm>
            <a:off x="7816714" y="2714154"/>
            <a:ext cx="3481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11.1</a:t>
            </a:r>
          </a:p>
        </p:txBody>
      </p:sp>
      <p:sp>
        <p:nvSpPr>
          <p:cNvPr id="359" name="TextBox 358">
            <a:extLst>
              <a:ext uri="{FF2B5EF4-FFF2-40B4-BE49-F238E27FC236}">
                <a16:creationId xmlns:a16="http://schemas.microsoft.com/office/drawing/2014/main" id="{95492679-31DD-1BCC-11BA-B89C51B63D4D}"/>
              </a:ext>
            </a:extLst>
          </p:cNvPr>
          <p:cNvSpPr txBox="1"/>
          <p:nvPr/>
        </p:nvSpPr>
        <p:spPr bwMode="auto">
          <a:xfrm>
            <a:off x="7364286" y="2663756"/>
            <a:ext cx="4283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12.4</a:t>
            </a:r>
          </a:p>
        </p:txBody>
      </p:sp>
      <p:sp>
        <p:nvSpPr>
          <p:cNvPr id="360" name="TextBox 359">
            <a:extLst>
              <a:ext uri="{FF2B5EF4-FFF2-40B4-BE49-F238E27FC236}">
                <a16:creationId xmlns:a16="http://schemas.microsoft.com/office/drawing/2014/main" id="{620E47DC-F187-4816-6047-762B5B703A6E}"/>
              </a:ext>
            </a:extLst>
          </p:cNvPr>
          <p:cNvSpPr txBox="1"/>
          <p:nvPr/>
        </p:nvSpPr>
        <p:spPr bwMode="auto">
          <a:xfrm>
            <a:off x="6873971" y="2688755"/>
            <a:ext cx="39145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11.9</a:t>
            </a:r>
          </a:p>
        </p:txBody>
      </p:sp>
      <p:sp>
        <p:nvSpPr>
          <p:cNvPr id="361" name="TextBox 360">
            <a:extLst>
              <a:ext uri="{FF2B5EF4-FFF2-40B4-BE49-F238E27FC236}">
                <a16:creationId xmlns:a16="http://schemas.microsoft.com/office/drawing/2014/main" id="{FD49453E-3213-695A-77BD-2A43D7C4937E}"/>
              </a:ext>
            </a:extLst>
          </p:cNvPr>
          <p:cNvSpPr txBox="1"/>
          <p:nvPr/>
        </p:nvSpPr>
        <p:spPr bwMode="auto">
          <a:xfrm>
            <a:off x="6473358" y="2655785"/>
            <a:ext cx="38664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13.1</a:t>
            </a:r>
          </a:p>
        </p:txBody>
      </p:sp>
      <p:sp>
        <p:nvSpPr>
          <p:cNvPr id="362" name="TextBox 361">
            <a:extLst>
              <a:ext uri="{FF2B5EF4-FFF2-40B4-BE49-F238E27FC236}">
                <a16:creationId xmlns:a16="http://schemas.microsoft.com/office/drawing/2014/main" id="{CCF2701B-059F-03B6-2022-E6B2959EBB36}"/>
              </a:ext>
            </a:extLst>
          </p:cNvPr>
          <p:cNvSpPr txBox="1"/>
          <p:nvPr/>
        </p:nvSpPr>
        <p:spPr bwMode="auto">
          <a:xfrm>
            <a:off x="5984855" y="2751075"/>
            <a:ext cx="3898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9.5</a:t>
            </a:r>
          </a:p>
        </p:txBody>
      </p:sp>
      <p:sp>
        <p:nvSpPr>
          <p:cNvPr id="363" name="TextBox 362">
            <a:extLst>
              <a:ext uri="{FF2B5EF4-FFF2-40B4-BE49-F238E27FC236}">
                <a16:creationId xmlns:a16="http://schemas.microsoft.com/office/drawing/2014/main" id="{12110B72-B07A-89D4-DECC-BD5FFA778C1F}"/>
              </a:ext>
            </a:extLst>
          </p:cNvPr>
          <p:cNvSpPr txBox="1"/>
          <p:nvPr/>
        </p:nvSpPr>
        <p:spPr bwMode="auto">
          <a:xfrm>
            <a:off x="5575726" y="2657510"/>
            <a:ext cx="38664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13.1</a:t>
            </a:r>
          </a:p>
        </p:txBody>
      </p:sp>
      <p:sp>
        <p:nvSpPr>
          <p:cNvPr id="364" name="TextBox 363">
            <a:extLst>
              <a:ext uri="{FF2B5EF4-FFF2-40B4-BE49-F238E27FC236}">
                <a16:creationId xmlns:a16="http://schemas.microsoft.com/office/drawing/2014/main" id="{16695E5C-BA3B-FA9E-E1D3-3629D341B5F6}"/>
              </a:ext>
            </a:extLst>
          </p:cNvPr>
          <p:cNvSpPr txBox="1"/>
          <p:nvPr/>
        </p:nvSpPr>
        <p:spPr bwMode="auto">
          <a:xfrm>
            <a:off x="5057375" y="2427692"/>
            <a:ext cx="42832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21.4</a:t>
            </a:r>
          </a:p>
        </p:txBody>
      </p:sp>
      <p:sp>
        <p:nvSpPr>
          <p:cNvPr id="365" name="TextBox 364">
            <a:extLst>
              <a:ext uri="{FF2B5EF4-FFF2-40B4-BE49-F238E27FC236}">
                <a16:creationId xmlns:a16="http://schemas.microsoft.com/office/drawing/2014/main" id="{3527316E-C69C-05F7-C69F-CCC08529B48D}"/>
              </a:ext>
            </a:extLst>
          </p:cNvPr>
          <p:cNvSpPr txBox="1"/>
          <p:nvPr/>
        </p:nvSpPr>
        <p:spPr bwMode="auto">
          <a:xfrm>
            <a:off x="4628412" y="2414536"/>
            <a:ext cx="4603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22.3</a:t>
            </a:r>
          </a:p>
        </p:txBody>
      </p:sp>
      <p:sp>
        <p:nvSpPr>
          <p:cNvPr id="366" name="TextBox 365">
            <a:extLst>
              <a:ext uri="{FF2B5EF4-FFF2-40B4-BE49-F238E27FC236}">
                <a16:creationId xmlns:a16="http://schemas.microsoft.com/office/drawing/2014/main" id="{75451FE7-F1E2-C940-C5F3-C495ADECDB20}"/>
              </a:ext>
            </a:extLst>
          </p:cNvPr>
          <p:cNvSpPr txBox="1"/>
          <p:nvPr/>
        </p:nvSpPr>
        <p:spPr bwMode="auto">
          <a:xfrm>
            <a:off x="4110846" y="2325553"/>
            <a:ext cx="47160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25.4</a:t>
            </a:r>
          </a:p>
        </p:txBody>
      </p:sp>
      <p:sp>
        <p:nvSpPr>
          <p:cNvPr id="367" name="TextBox 366">
            <a:extLst>
              <a:ext uri="{FF2B5EF4-FFF2-40B4-BE49-F238E27FC236}">
                <a16:creationId xmlns:a16="http://schemas.microsoft.com/office/drawing/2014/main" id="{59696D8C-30C1-503E-A415-5D321E36502B}"/>
              </a:ext>
            </a:extLst>
          </p:cNvPr>
          <p:cNvSpPr txBox="1"/>
          <p:nvPr/>
        </p:nvSpPr>
        <p:spPr bwMode="auto">
          <a:xfrm>
            <a:off x="3706798" y="2264436"/>
            <a:ext cx="4603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27.9</a:t>
            </a:r>
          </a:p>
        </p:txBody>
      </p:sp>
      <p:sp>
        <p:nvSpPr>
          <p:cNvPr id="368" name="TextBox 367">
            <a:extLst>
              <a:ext uri="{FF2B5EF4-FFF2-40B4-BE49-F238E27FC236}">
                <a16:creationId xmlns:a16="http://schemas.microsoft.com/office/drawing/2014/main" id="{308CEE64-89A8-ED2E-E188-5A60318FEE73}"/>
              </a:ext>
            </a:extLst>
          </p:cNvPr>
          <p:cNvSpPr txBox="1"/>
          <p:nvPr/>
        </p:nvSpPr>
        <p:spPr bwMode="auto">
          <a:xfrm>
            <a:off x="3166384" y="2284355"/>
            <a:ext cx="46038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27.0</a:t>
            </a:r>
          </a:p>
        </p:txBody>
      </p:sp>
      <p:sp>
        <p:nvSpPr>
          <p:cNvPr id="369" name="TextBox 368">
            <a:extLst>
              <a:ext uri="{FF2B5EF4-FFF2-40B4-BE49-F238E27FC236}">
                <a16:creationId xmlns:a16="http://schemas.microsoft.com/office/drawing/2014/main" id="{44090B36-EABA-8912-85FA-52DAE871E191}"/>
              </a:ext>
            </a:extLst>
          </p:cNvPr>
          <p:cNvSpPr txBox="1"/>
          <p:nvPr/>
        </p:nvSpPr>
        <p:spPr bwMode="auto">
          <a:xfrm>
            <a:off x="2747491" y="2251489"/>
            <a:ext cx="468397"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28.3</a:t>
            </a:r>
          </a:p>
        </p:txBody>
      </p:sp>
      <p:sp>
        <p:nvSpPr>
          <p:cNvPr id="370" name="TextBox 369">
            <a:extLst>
              <a:ext uri="{FF2B5EF4-FFF2-40B4-BE49-F238E27FC236}">
                <a16:creationId xmlns:a16="http://schemas.microsoft.com/office/drawing/2014/main" id="{34613933-19C2-296B-C9A9-33010D05463F}"/>
              </a:ext>
            </a:extLst>
          </p:cNvPr>
          <p:cNvSpPr txBox="1"/>
          <p:nvPr/>
        </p:nvSpPr>
        <p:spPr bwMode="auto">
          <a:xfrm>
            <a:off x="2255817" y="2175766"/>
            <a:ext cx="42992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31.0</a:t>
            </a:r>
          </a:p>
        </p:txBody>
      </p:sp>
      <p:sp>
        <p:nvSpPr>
          <p:cNvPr id="371" name="TextBox 370">
            <a:extLst>
              <a:ext uri="{FF2B5EF4-FFF2-40B4-BE49-F238E27FC236}">
                <a16:creationId xmlns:a16="http://schemas.microsoft.com/office/drawing/2014/main" id="{4F2EFCCF-1F34-35A7-C211-E7843D85F30E}"/>
              </a:ext>
            </a:extLst>
          </p:cNvPr>
          <p:cNvSpPr txBox="1"/>
          <p:nvPr/>
        </p:nvSpPr>
        <p:spPr bwMode="auto">
          <a:xfrm>
            <a:off x="1875464" y="1887058"/>
            <a:ext cx="4363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41.8</a:t>
            </a:r>
          </a:p>
        </p:txBody>
      </p:sp>
      <p:sp>
        <p:nvSpPr>
          <p:cNvPr id="372" name="TextBox 371">
            <a:extLst>
              <a:ext uri="{FF2B5EF4-FFF2-40B4-BE49-F238E27FC236}">
                <a16:creationId xmlns:a16="http://schemas.microsoft.com/office/drawing/2014/main" id="{947483CB-DCE9-A01E-306D-AEB0FAEE6748}"/>
              </a:ext>
            </a:extLst>
          </p:cNvPr>
          <p:cNvSpPr txBox="1"/>
          <p:nvPr/>
        </p:nvSpPr>
        <p:spPr bwMode="auto">
          <a:xfrm>
            <a:off x="1357196" y="1286461"/>
            <a:ext cx="47480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64.3</a:t>
            </a:r>
          </a:p>
        </p:txBody>
      </p:sp>
      <p:sp>
        <p:nvSpPr>
          <p:cNvPr id="373" name="TextBox 372">
            <a:extLst>
              <a:ext uri="{FF2B5EF4-FFF2-40B4-BE49-F238E27FC236}">
                <a16:creationId xmlns:a16="http://schemas.microsoft.com/office/drawing/2014/main" id="{44F2A538-32AF-425D-5CEE-2F1B9F8EBBAF}"/>
              </a:ext>
            </a:extLst>
          </p:cNvPr>
          <p:cNvSpPr txBox="1"/>
          <p:nvPr/>
        </p:nvSpPr>
        <p:spPr bwMode="auto">
          <a:xfrm>
            <a:off x="952888" y="1608581"/>
            <a:ext cx="46519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52.2</a:t>
            </a:r>
          </a:p>
        </p:txBody>
      </p:sp>
      <p:graphicFrame>
        <p:nvGraphicFramePr>
          <p:cNvPr id="374" name="Group 32">
            <a:extLst>
              <a:ext uri="{FF2B5EF4-FFF2-40B4-BE49-F238E27FC236}">
                <a16:creationId xmlns:a16="http://schemas.microsoft.com/office/drawing/2014/main" id="{C1B611F5-E199-613F-431C-F4F19422DD52}"/>
              </a:ext>
            </a:extLst>
          </p:cNvPr>
          <p:cNvGraphicFramePr>
            <a:graphicFrameLocks noGrp="1"/>
          </p:cNvGraphicFramePr>
          <p:nvPr>
            <p:extLst>
              <p:ext uri="{D42A27DB-BD31-4B8C-83A1-F6EECF244321}">
                <p14:modId xmlns:p14="http://schemas.microsoft.com/office/powerpoint/2010/main" val="2040368131"/>
              </p:ext>
            </p:extLst>
          </p:nvPr>
        </p:nvGraphicFramePr>
        <p:xfrm>
          <a:off x="228600" y="3837453"/>
          <a:ext cx="7101966" cy="2316496"/>
        </p:xfrm>
        <a:graphic>
          <a:graphicData uri="http://schemas.openxmlformats.org/drawingml/2006/table">
            <a:tbl>
              <a:tblPr/>
              <a:tblGrid>
                <a:gridCol w="2704110">
                  <a:extLst>
                    <a:ext uri="{9D8B030D-6E8A-4147-A177-3AD203B41FA5}">
                      <a16:colId xmlns:a16="http://schemas.microsoft.com/office/drawing/2014/main" val="20000"/>
                    </a:ext>
                  </a:extLst>
                </a:gridCol>
                <a:gridCol w="2244772">
                  <a:extLst>
                    <a:ext uri="{9D8B030D-6E8A-4147-A177-3AD203B41FA5}">
                      <a16:colId xmlns:a16="http://schemas.microsoft.com/office/drawing/2014/main" val="20001"/>
                    </a:ext>
                  </a:extLst>
                </a:gridCol>
                <a:gridCol w="2153084">
                  <a:extLst>
                    <a:ext uri="{9D8B030D-6E8A-4147-A177-3AD203B41FA5}">
                      <a16:colId xmlns:a16="http://schemas.microsoft.com/office/drawing/2014/main" val="3198578830"/>
                    </a:ext>
                  </a:extLst>
                </a:gridCol>
              </a:tblGrid>
              <a:tr h="437440">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Treatment-Related AEs,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solidFill>
                          <a:effectLst/>
                          <a:latin typeface="+mn-lt"/>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0000"/>
                        <a:lumOff val="1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b="1" i="0" dirty="0">
                          <a:solidFill>
                            <a:schemeClr val="bg2"/>
                          </a:solidFill>
                          <a:effectLst/>
                          <a:latin typeface="+mn-lt"/>
                        </a:rPr>
                        <a:t>Pembrolizumab SC </a:t>
                      </a:r>
                    </a:p>
                    <a:p>
                      <a:pPr algn="ctr"/>
                      <a:r>
                        <a:rPr lang="en-US" sz="1400" b="1" i="0" dirty="0">
                          <a:solidFill>
                            <a:schemeClr val="bg2"/>
                          </a:solidFill>
                          <a:effectLst/>
                          <a:latin typeface="+mn-lt"/>
                        </a:rPr>
                        <a:t>+ CT </a:t>
                      </a:r>
                    </a:p>
                    <a:p>
                      <a:pPr algn="ctr"/>
                      <a:r>
                        <a:rPr lang="en-US" sz="1400" b="1" i="0" dirty="0">
                          <a:solidFill>
                            <a:schemeClr val="bg2"/>
                          </a:solidFill>
                          <a:effectLst/>
                          <a:latin typeface="+mn-lt"/>
                        </a:rPr>
                        <a:t>(n = 251)</a:t>
                      </a:r>
                      <a:endParaRPr lang="en-US"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400" b="1" i="0" dirty="0">
                          <a:solidFill>
                            <a:schemeClr val="bg2"/>
                          </a:solidFill>
                          <a:effectLst/>
                          <a:latin typeface="+mn-lt"/>
                        </a:rPr>
                        <a:t>Pembrolizumab IV </a:t>
                      </a:r>
                    </a:p>
                    <a:p>
                      <a:pPr algn="ctr"/>
                      <a:r>
                        <a:rPr lang="en-US" sz="1400" b="1" i="0" dirty="0">
                          <a:solidFill>
                            <a:schemeClr val="bg2"/>
                          </a:solidFill>
                          <a:effectLst/>
                          <a:latin typeface="+mn-lt"/>
                        </a:rPr>
                        <a:t>+ CT </a:t>
                      </a:r>
                    </a:p>
                    <a:p>
                      <a:pPr algn="ctr"/>
                      <a:r>
                        <a:rPr lang="en-US" sz="1400" b="1" i="0" dirty="0">
                          <a:solidFill>
                            <a:schemeClr val="bg2"/>
                          </a:solidFill>
                          <a:effectLst/>
                          <a:latin typeface="+mn-lt"/>
                        </a:rPr>
                        <a:t>(n = 126)</a:t>
                      </a:r>
                      <a:endParaRPr lang="en-US" sz="1400" dirty="0">
                        <a:solidFill>
                          <a:schemeClr val="bg2"/>
                        </a:solidFill>
                        <a:effectLst/>
                        <a:latin typeface="+mn-lt"/>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75000"/>
                        <a:lumOff val="25000"/>
                      </a:schemeClr>
                    </a:solidFill>
                  </a:tcPr>
                </a:tc>
                <a:extLst>
                  <a:ext uri="{0D108BD9-81ED-4DB2-BD59-A6C34878D82A}">
                    <a16:rowId xmlns:a16="http://schemas.microsoft.com/office/drawing/2014/main" val="10000"/>
                  </a:ext>
                </a:extLst>
              </a:tr>
              <a:tr h="320048">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kern="1200" cap="none" spc="0" normalizeH="0" baseline="0" noProof="0" dirty="0">
                          <a:ln>
                            <a:noFill/>
                          </a:ln>
                          <a:solidFill>
                            <a:schemeClr val="tx1"/>
                          </a:solidFill>
                          <a:effectLst/>
                          <a:uLnTx/>
                          <a:uFillTx/>
                          <a:latin typeface="+mn-lt"/>
                          <a:ea typeface="+mn-ea"/>
                          <a:cs typeface="+mn-cs"/>
                        </a:rPr>
                        <a:t>Any </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Grade 3-5</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Serious</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Discontinued SC or IV</a:t>
                      </a:r>
                      <a:br>
                        <a:rPr kumimoji="0" lang="en-US" sz="1400" b="0" i="0" u="none" strike="noStrike" kern="1200" cap="none" spc="0" normalizeH="0" baseline="0" noProof="0" dirty="0">
                          <a:ln>
                            <a:noFill/>
                          </a:ln>
                          <a:solidFill>
                            <a:schemeClr val="tx1"/>
                          </a:solidFill>
                          <a:effectLst/>
                          <a:uLnTx/>
                          <a:uFillTx/>
                          <a:latin typeface="+mn-lt"/>
                          <a:ea typeface="+mn-ea"/>
                          <a:cs typeface="+mn-cs"/>
                        </a:rPr>
                      </a:br>
                      <a:r>
                        <a:rPr kumimoji="0" lang="en-US" sz="1400" b="0" i="0" u="none" strike="noStrike" kern="1200" cap="none" spc="0" normalizeH="0" baseline="0" noProof="0" dirty="0">
                          <a:ln>
                            <a:noFill/>
                          </a:ln>
                          <a:solidFill>
                            <a:schemeClr val="tx1"/>
                          </a:solidFill>
                          <a:effectLst/>
                          <a:uLnTx/>
                          <a:uFillTx/>
                          <a:latin typeface="+mn-lt"/>
                          <a:ea typeface="+mn-ea"/>
                          <a:cs typeface="+mn-cs"/>
                        </a:rPr>
                        <a:t>pembrolizumab</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Discontinued </a:t>
                      </a:r>
                    </a:p>
                    <a:p>
                      <a:pPr marL="338137" marR="0" lvl="0" indent="-285750" algn="l" defTabSz="914400" rtl="0" eaLnBrk="1" fontAlgn="base" latinLnBrk="0" hangingPunct="1">
                        <a:lnSpc>
                          <a:spcPct val="100000"/>
                        </a:lnSpc>
                        <a:spcBef>
                          <a:spcPct val="0"/>
                        </a:spcBef>
                        <a:spcAft>
                          <a:spcPts val="0"/>
                        </a:spcAft>
                        <a:buClrTx/>
                        <a:buSzTx/>
                        <a:buFont typeface="Arial" panose="020B0604020202020204" pitchFamily="34" charset="0"/>
                        <a:buChar char="•"/>
                        <a:tabLst/>
                      </a:pPr>
                      <a:r>
                        <a:rPr kumimoji="0" lang="en-US" sz="1400" b="0" i="0" u="none" strike="noStrike" kern="1200" cap="none" spc="0" normalizeH="0" baseline="0" noProof="0" dirty="0">
                          <a:ln>
                            <a:noFill/>
                          </a:ln>
                          <a:solidFill>
                            <a:schemeClr val="tx1"/>
                          </a:solidFill>
                          <a:effectLst/>
                          <a:uLnTx/>
                          <a:uFillTx/>
                          <a:latin typeface="+mn-lt"/>
                          <a:ea typeface="+mn-ea"/>
                          <a:cs typeface="+mn-cs"/>
                        </a:rPr>
                        <a:t>Resulted in death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226 (90)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118 (47.0)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53 (21.1)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21 (8.4)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38 (15.1)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9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121 (96.0)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60 (47.6)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25 (19.8)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11 (8.7)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15 (11.9)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rPr>
                        <a:t>3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675256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B7611-210D-72DD-5994-664D5D4C5F3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E10440-50A7-52B8-4F35-5439FA2006AD}"/>
              </a:ext>
            </a:extLst>
          </p:cNvPr>
          <p:cNvSpPr>
            <a:spLocks noGrp="1"/>
          </p:cNvSpPr>
          <p:nvPr>
            <p:ph type="title"/>
          </p:nvPr>
        </p:nvSpPr>
        <p:spPr>
          <a:xfrm>
            <a:off x="231078" y="260163"/>
            <a:ext cx="11740260" cy="1044132"/>
          </a:xfrm>
        </p:spPr>
        <p:txBody>
          <a:bodyPr vert="horz" lIns="0" tIns="0" rIns="0" bIns="0" rtlCol="0" anchor="ctr" anchorCtr="0">
            <a:spAutoFit/>
          </a:bodyPr>
          <a:lstStyle/>
          <a:p>
            <a:pPr>
              <a:lnSpc>
                <a:spcPct val="110000"/>
              </a:lnSpc>
              <a:spcBef>
                <a:spcPts val="0"/>
              </a:spcBef>
            </a:pPr>
            <a:r>
              <a:rPr lang="en-US" sz="3200" kern="1200" dirty="0">
                <a:latin typeface="Times New Roman" panose="02020603050405020304" pitchFamily="18" charset="0"/>
                <a:cs typeface="Times New Roman" panose="02020603050405020304" pitchFamily="18" charset="0"/>
              </a:rPr>
              <a:t>MK-3475A-F11: Preference for </a:t>
            </a:r>
            <a:r>
              <a:rPr lang="en-US" dirty="0"/>
              <a:t>IV or SC Pembrolizumab With Berahyaluronidase Alfa </a:t>
            </a:r>
            <a:r>
              <a:rPr lang="en-US" sz="3200" kern="1200" dirty="0">
                <a:latin typeface="Times New Roman" panose="02020603050405020304" pitchFamily="18" charset="0"/>
                <a:cs typeface="Times New Roman" panose="02020603050405020304" pitchFamily="18" charset="0"/>
              </a:rPr>
              <a:t>for the Treatment of Solid Tumors</a:t>
            </a:r>
          </a:p>
        </p:txBody>
      </p:sp>
      <p:sp>
        <p:nvSpPr>
          <p:cNvPr id="4" name="Content Placeholder 3">
            <a:extLst>
              <a:ext uri="{FF2B5EF4-FFF2-40B4-BE49-F238E27FC236}">
                <a16:creationId xmlns:a16="http://schemas.microsoft.com/office/drawing/2014/main" id="{A4D97181-1AAD-7CAC-5EE1-AC555B142E0C}"/>
              </a:ext>
            </a:extLst>
          </p:cNvPr>
          <p:cNvSpPr>
            <a:spLocks noGrp="1"/>
          </p:cNvSpPr>
          <p:nvPr>
            <p:ph idx="1"/>
          </p:nvPr>
        </p:nvSpPr>
        <p:spPr>
          <a:xfrm>
            <a:off x="231078" y="1520189"/>
            <a:ext cx="8249350" cy="4569713"/>
          </a:xfrm>
        </p:spPr>
        <p:txBody>
          <a:bodyPr/>
          <a:lstStyle/>
          <a:p>
            <a:r>
              <a:rPr lang="en-US" sz="1800" dirty="0"/>
              <a:t>The 2-arm, open-label, crossover phase II study </a:t>
            </a:r>
          </a:p>
          <a:p>
            <a:endParaRPr lang="en-US" sz="1800" dirty="0"/>
          </a:p>
          <a:p>
            <a:endParaRPr lang="en-US" sz="1800" dirty="0"/>
          </a:p>
          <a:p>
            <a:endParaRPr lang="en-US" sz="1800" dirty="0"/>
          </a:p>
          <a:p>
            <a:endParaRPr lang="en-US" sz="1800" dirty="0"/>
          </a:p>
          <a:p>
            <a:endParaRPr lang="en-US" sz="2800" dirty="0"/>
          </a:p>
          <a:p>
            <a:pPr marL="0" indent="0">
              <a:buNone/>
            </a:pPr>
            <a:endParaRPr lang="en-US" sz="1050" dirty="0"/>
          </a:p>
          <a:p>
            <a:r>
              <a:rPr lang="en-US" sz="1800" b="1" dirty="0"/>
              <a:t>Coprimary endpoints: </a:t>
            </a:r>
            <a:r>
              <a:rPr lang="en-US" sz="1800" dirty="0"/>
              <a:t>proportion preferring SC vs IV at Day 106 (by patient preference questionnaire)</a:t>
            </a:r>
          </a:p>
          <a:p>
            <a:r>
              <a:rPr lang="en-US" sz="1800" b="1" dirty="0"/>
              <a:t>Key secondary endpoints: </a:t>
            </a:r>
            <a:r>
              <a:rPr lang="en-US" sz="1800" dirty="0"/>
              <a:t>proportion of participants who prefer SC administration according to most frequent reason of preference at Day 106  </a:t>
            </a:r>
          </a:p>
        </p:txBody>
      </p:sp>
      <p:sp>
        <p:nvSpPr>
          <p:cNvPr id="13" name="Content Placeholder 12">
            <a:extLst>
              <a:ext uri="{FF2B5EF4-FFF2-40B4-BE49-F238E27FC236}">
                <a16:creationId xmlns:a16="http://schemas.microsoft.com/office/drawing/2014/main" id="{3960CD0E-A61E-623B-8745-E8EC4F7E5979}"/>
              </a:ext>
            </a:extLst>
          </p:cNvPr>
          <p:cNvSpPr>
            <a:spLocks noGrp="1"/>
          </p:cNvSpPr>
          <p:nvPr>
            <p:ph sz="quarter" idx="10"/>
          </p:nvPr>
        </p:nvSpPr>
        <p:spPr/>
        <p:txBody>
          <a:bodyPr/>
          <a:lstStyle/>
          <a:p>
            <a:pPr algn="ctr"/>
            <a:r>
              <a:rPr lang="en-US" dirty="0"/>
              <a:t>NCT06099782. Casarini. ESMO 2025. Abstr 3145P.</a:t>
            </a:r>
            <a:endParaRPr lang="en-US" altLang="en-US" dirty="0"/>
          </a:p>
        </p:txBody>
      </p:sp>
      <p:sp>
        <p:nvSpPr>
          <p:cNvPr id="14" name="Text Box 23">
            <a:extLst>
              <a:ext uri="{FF2B5EF4-FFF2-40B4-BE49-F238E27FC236}">
                <a16:creationId xmlns:a16="http://schemas.microsoft.com/office/drawing/2014/main" id="{D33C1E23-9E94-FA03-AC64-5CBE0DC59CED}"/>
              </a:ext>
            </a:extLst>
          </p:cNvPr>
          <p:cNvSpPr txBox="1">
            <a:spLocks noChangeArrowheads="1"/>
          </p:cNvSpPr>
          <p:nvPr/>
        </p:nvSpPr>
        <p:spPr bwMode="auto">
          <a:xfrm>
            <a:off x="155062" y="2560283"/>
            <a:ext cx="2713428"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Adults with </a:t>
            </a:r>
            <a:r>
              <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histologically- or cytologically-confirmed early stage or advanced/ metastatic solid tumor; life expectancy &gt;3 mo; </a:t>
            </a:r>
            <a:br>
              <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br>
            <a:r>
              <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ECOG PS ≤1</a:t>
            </a: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 </a:t>
            </a:r>
            <a:r>
              <a:rPr kumimoji="0" lang="en-GB"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 =  147)</a:t>
            </a:r>
            <a:endParaRPr kumimoji="0" lang="en-US" altLang="en-US" sz="14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29" name="Line 33">
            <a:extLst>
              <a:ext uri="{FF2B5EF4-FFF2-40B4-BE49-F238E27FC236}">
                <a16:creationId xmlns:a16="http://schemas.microsoft.com/office/drawing/2014/main" id="{C75502D0-F63D-B629-50FF-57BD47B052F9}"/>
              </a:ext>
            </a:extLst>
          </p:cNvPr>
          <p:cNvSpPr>
            <a:spLocks noChangeShapeType="1"/>
          </p:cNvSpPr>
          <p:nvPr/>
        </p:nvSpPr>
        <p:spPr bwMode="auto">
          <a:xfrm flipV="1">
            <a:off x="2841950" y="2808322"/>
            <a:ext cx="283414" cy="34025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1" name="Rectangle 24">
            <a:extLst>
              <a:ext uri="{FF2B5EF4-FFF2-40B4-BE49-F238E27FC236}">
                <a16:creationId xmlns:a16="http://schemas.microsoft.com/office/drawing/2014/main" id="{9FDE6405-C6BB-8B03-9088-57617565BF43}"/>
              </a:ext>
            </a:extLst>
          </p:cNvPr>
          <p:cNvSpPr>
            <a:spLocks noChangeArrowheads="1"/>
          </p:cNvSpPr>
          <p:nvPr/>
        </p:nvSpPr>
        <p:spPr bwMode="auto">
          <a:xfrm>
            <a:off x="3184950" y="2301979"/>
            <a:ext cx="2203523" cy="1073130"/>
          </a:xfrm>
          <a:prstGeom prst="rect">
            <a:avLst/>
          </a:prstGeom>
          <a:solidFill>
            <a:srgbClr val="E1471D"/>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mn-lt"/>
                <a:ea typeface="+mn-ea"/>
                <a:cs typeface="Arial" charset="0"/>
              </a:rPr>
              <a:t>Pembrolizumab</a:t>
            </a:r>
            <a:br>
              <a:rPr kumimoji="0" lang="en-US" sz="1400" b="1" i="0" u="none" strike="noStrike" kern="1200" cap="none" spc="0" normalizeH="0" baseline="0" noProof="0" dirty="0">
                <a:ln>
                  <a:noFill/>
                </a:ln>
                <a:solidFill>
                  <a:schemeClr val="bg2"/>
                </a:solidFill>
                <a:effectLst/>
                <a:uLnTx/>
                <a:uFillTx/>
                <a:latin typeface="+mn-lt"/>
                <a:ea typeface="+mn-ea"/>
                <a:cs typeface="Arial" charset="0"/>
              </a:rPr>
            </a:br>
            <a:r>
              <a:rPr kumimoji="0" lang="en-US" sz="1400" b="1" i="0" u="none" strike="noStrike" kern="1200" cap="none" spc="0" normalizeH="0" baseline="0" noProof="0" dirty="0">
                <a:ln>
                  <a:noFill/>
                </a:ln>
                <a:solidFill>
                  <a:schemeClr val="bg2"/>
                </a:solidFill>
                <a:effectLst/>
                <a:uLnTx/>
                <a:uFillTx/>
                <a:latin typeface="+mn-lt"/>
                <a:ea typeface="+mn-ea"/>
                <a:cs typeface="Arial" charset="0"/>
              </a:rPr>
              <a:t>+ Berahyaluronidase Alfa SC</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sz="1400" dirty="0">
                <a:solidFill>
                  <a:schemeClr val="bg2"/>
                </a:solidFill>
                <a:cs typeface="Arial" charset="0"/>
              </a:rPr>
              <a:t>(x3 Q3W Cycles)</a:t>
            </a:r>
            <a:endParaRPr kumimoji="0" lang="en-US" sz="1400" i="0" u="none" strike="noStrike" kern="1200" cap="none" spc="0" normalizeH="0" baseline="0" noProof="0" dirty="0">
              <a:ln>
                <a:noFill/>
              </a:ln>
              <a:solidFill>
                <a:schemeClr val="bg2"/>
              </a:solidFill>
              <a:effectLst/>
              <a:uLnTx/>
              <a:uFillTx/>
              <a:latin typeface="+mn-lt"/>
              <a:ea typeface="+mn-ea"/>
            </a:endParaRPr>
          </a:p>
        </p:txBody>
      </p:sp>
      <p:sp>
        <p:nvSpPr>
          <p:cNvPr id="33" name="Rectangle 24">
            <a:extLst>
              <a:ext uri="{FF2B5EF4-FFF2-40B4-BE49-F238E27FC236}">
                <a16:creationId xmlns:a16="http://schemas.microsoft.com/office/drawing/2014/main" id="{C12A0033-D774-0748-10F8-23253B6DE04D}"/>
              </a:ext>
            </a:extLst>
          </p:cNvPr>
          <p:cNvSpPr>
            <a:spLocks noChangeArrowheads="1"/>
          </p:cNvSpPr>
          <p:nvPr/>
        </p:nvSpPr>
        <p:spPr bwMode="auto">
          <a:xfrm>
            <a:off x="3184950" y="3731928"/>
            <a:ext cx="2203523" cy="953992"/>
          </a:xfrm>
          <a:prstGeom prst="rect">
            <a:avLst/>
          </a:prstGeom>
          <a:solidFill>
            <a:schemeClr val="tx1">
              <a:lumMod val="65000"/>
              <a:lumOff val="35000"/>
            </a:schemeClr>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chemeClr val="bg2"/>
                </a:solidFill>
                <a:effectLst/>
                <a:uLnTx/>
                <a:uFillTx/>
                <a:latin typeface="+mn-lt"/>
                <a:ea typeface="+mn-ea"/>
                <a:cs typeface="Arial" panose="020B0604020202020204" pitchFamily="34" charset="0"/>
              </a:rPr>
              <a:t>Pembrolizumab IV</a:t>
            </a:r>
          </a:p>
          <a:p>
            <a:pPr algn="ctr" eaLnBrk="0" fontAlgn="base" hangingPunct="0">
              <a:spcBef>
                <a:spcPct val="0"/>
              </a:spcBef>
              <a:spcAft>
                <a:spcPct val="0"/>
              </a:spcAft>
              <a:defRPr/>
            </a:pPr>
            <a:r>
              <a:rPr lang="en-US" sz="1400" dirty="0">
                <a:solidFill>
                  <a:schemeClr val="bg2"/>
                </a:solidFill>
                <a:cs typeface="Arial" charset="0"/>
              </a:rPr>
              <a:t>(x3 Q3W Cycles)</a:t>
            </a:r>
            <a:endParaRPr lang="en-US" sz="1400" dirty="0">
              <a:solidFill>
                <a:schemeClr val="bg2"/>
              </a:solidFill>
            </a:endParaRPr>
          </a:p>
        </p:txBody>
      </p:sp>
      <p:sp>
        <p:nvSpPr>
          <p:cNvPr id="34" name="Line 33">
            <a:extLst>
              <a:ext uri="{FF2B5EF4-FFF2-40B4-BE49-F238E27FC236}">
                <a16:creationId xmlns:a16="http://schemas.microsoft.com/office/drawing/2014/main" id="{57518138-12BC-991C-2B21-2DF3CFE6B4C7}"/>
              </a:ext>
            </a:extLst>
          </p:cNvPr>
          <p:cNvSpPr>
            <a:spLocks noChangeShapeType="1"/>
          </p:cNvSpPr>
          <p:nvPr/>
        </p:nvSpPr>
        <p:spPr bwMode="auto">
          <a:xfrm>
            <a:off x="2841950" y="3757755"/>
            <a:ext cx="274663" cy="34362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5" name="Text Box 23">
            <a:extLst>
              <a:ext uri="{FF2B5EF4-FFF2-40B4-BE49-F238E27FC236}">
                <a16:creationId xmlns:a16="http://schemas.microsoft.com/office/drawing/2014/main" id="{F67934B1-E111-412C-4FC7-0F21751C2C79}"/>
              </a:ext>
            </a:extLst>
          </p:cNvPr>
          <p:cNvSpPr txBox="1">
            <a:spLocks noChangeArrowheads="1"/>
          </p:cNvSpPr>
          <p:nvPr/>
        </p:nvSpPr>
        <p:spPr bwMode="auto">
          <a:xfrm>
            <a:off x="8556444" y="5012685"/>
            <a:ext cx="2772432" cy="83099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For 17 Q3W cycles (up to 1 yr) for RCC and melanoma</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12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For up to 35 Q3W cycles (up to ~2 yr) for NSCLC</a:t>
            </a:r>
          </a:p>
        </p:txBody>
      </p:sp>
      <p:sp>
        <p:nvSpPr>
          <p:cNvPr id="36" name="Line 33">
            <a:extLst>
              <a:ext uri="{FF2B5EF4-FFF2-40B4-BE49-F238E27FC236}">
                <a16:creationId xmlns:a16="http://schemas.microsoft.com/office/drawing/2014/main" id="{8A66DDF6-CC54-D178-63EB-4589AB16FA81}"/>
              </a:ext>
            </a:extLst>
          </p:cNvPr>
          <p:cNvSpPr>
            <a:spLocks noChangeShapeType="1"/>
          </p:cNvSpPr>
          <p:nvPr/>
        </p:nvSpPr>
        <p:spPr bwMode="auto">
          <a:xfrm flipV="1">
            <a:off x="5388472" y="2852004"/>
            <a:ext cx="589807"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37" name="Rectangle 24">
            <a:extLst>
              <a:ext uri="{FF2B5EF4-FFF2-40B4-BE49-F238E27FC236}">
                <a16:creationId xmlns:a16="http://schemas.microsoft.com/office/drawing/2014/main" id="{4A974C4C-72EF-4F99-A81F-A56E4CB32CEE}"/>
              </a:ext>
            </a:extLst>
          </p:cNvPr>
          <p:cNvSpPr>
            <a:spLocks noChangeArrowheads="1"/>
          </p:cNvSpPr>
          <p:nvPr/>
        </p:nvSpPr>
        <p:spPr bwMode="auto">
          <a:xfrm>
            <a:off x="6022269" y="2493613"/>
            <a:ext cx="2443325" cy="829342"/>
          </a:xfrm>
          <a:prstGeom prst="rect">
            <a:avLst/>
          </a:prstGeom>
          <a:solidFill>
            <a:schemeClr val="tx1">
              <a:lumMod val="65000"/>
              <a:lumOff val="35000"/>
            </a:schemeClr>
          </a:solidFill>
          <a:ln w="9525">
            <a:noFill/>
            <a:miter lim="800000"/>
            <a:headEnd/>
            <a:tailEnd/>
          </a:ln>
        </p:spPr>
        <p:txBody>
          <a:bodyPr wrap="square" anchor="ctr" anchorCtr="1"/>
          <a:lstStyle/>
          <a:p>
            <a:pPr lvl="0" algn="ctr" eaLnBrk="0" fontAlgn="base" hangingPunct="0">
              <a:spcBef>
                <a:spcPct val="0"/>
              </a:spcBef>
              <a:spcAft>
                <a:spcPct val="0"/>
              </a:spcAft>
              <a:defRPr/>
            </a:pPr>
            <a:r>
              <a:rPr lang="en-US" sz="1400" b="1" dirty="0">
                <a:solidFill>
                  <a:schemeClr val="bg2"/>
                </a:solidFill>
                <a:latin typeface="Poppins" panose="00000500000000000000" pitchFamily="2" charset="0"/>
                <a:cs typeface="Poppins" panose="00000500000000000000" pitchFamily="2" charset="0"/>
              </a:rPr>
              <a:t>Pembrolizumab IV</a:t>
            </a:r>
          </a:p>
          <a:p>
            <a:pPr algn="ctr" eaLnBrk="0" fontAlgn="base" hangingPunct="0">
              <a:spcBef>
                <a:spcPct val="0"/>
              </a:spcBef>
              <a:spcAft>
                <a:spcPct val="0"/>
              </a:spcAft>
              <a:defRPr/>
            </a:pPr>
            <a:r>
              <a:rPr lang="en-US" sz="1400" dirty="0">
                <a:solidFill>
                  <a:schemeClr val="bg2"/>
                </a:solidFill>
                <a:latin typeface="Poppins" panose="00000500000000000000" pitchFamily="2" charset="0"/>
                <a:cs typeface="Poppins" panose="00000500000000000000" pitchFamily="2" charset="0"/>
              </a:rPr>
              <a:t>(x3 Q3W Cycles)</a:t>
            </a:r>
          </a:p>
        </p:txBody>
      </p:sp>
      <p:sp>
        <p:nvSpPr>
          <p:cNvPr id="38" name="Rectangle 24">
            <a:extLst>
              <a:ext uri="{FF2B5EF4-FFF2-40B4-BE49-F238E27FC236}">
                <a16:creationId xmlns:a16="http://schemas.microsoft.com/office/drawing/2014/main" id="{1DF858DA-F439-0810-1181-8723219B023D}"/>
              </a:ext>
            </a:extLst>
          </p:cNvPr>
          <p:cNvSpPr>
            <a:spLocks noChangeArrowheads="1"/>
          </p:cNvSpPr>
          <p:nvPr/>
        </p:nvSpPr>
        <p:spPr bwMode="auto">
          <a:xfrm>
            <a:off x="6048810" y="3731928"/>
            <a:ext cx="2443325" cy="929857"/>
          </a:xfrm>
          <a:prstGeom prst="rect">
            <a:avLst/>
          </a:prstGeom>
          <a:solidFill>
            <a:srgbClr val="E1471D"/>
          </a:solidFill>
          <a:ln w="9525">
            <a:noFill/>
            <a:miter lim="800000"/>
            <a:headEnd/>
            <a:tailEnd/>
          </a:ln>
        </p:spPr>
        <p:txBody>
          <a:bodyPr wrap="square" anchor="ctr" anchorCtr="1"/>
          <a:lstStyle/>
          <a:p>
            <a:pPr lvl="0" algn="ctr" eaLnBrk="0" fontAlgn="base" hangingPunct="0">
              <a:spcBef>
                <a:spcPct val="0"/>
              </a:spcBef>
              <a:spcAft>
                <a:spcPct val="0"/>
              </a:spcAft>
              <a:defRPr/>
            </a:pPr>
            <a:r>
              <a:rPr lang="en-US" sz="1400" b="1" dirty="0">
                <a:solidFill>
                  <a:schemeClr val="bg2"/>
                </a:solidFill>
                <a:latin typeface="Poppins" panose="00000500000000000000" pitchFamily="2" charset="0"/>
                <a:cs typeface="Poppins" panose="00000500000000000000" pitchFamily="2" charset="0"/>
              </a:rPr>
              <a:t>Pembrolizumab</a:t>
            </a:r>
            <a:br>
              <a:rPr lang="en-US" sz="1400" b="1" dirty="0">
                <a:solidFill>
                  <a:schemeClr val="bg2"/>
                </a:solidFill>
                <a:latin typeface="Poppins" panose="00000500000000000000" pitchFamily="2" charset="0"/>
                <a:cs typeface="Poppins" panose="00000500000000000000" pitchFamily="2" charset="0"/>
              </a:rPr>
            </a:br>
            <a:r>
              <a:rPr lang="en-US" sz="1400" b="1" dirty="0">
                <a:solidFill>
                  <a:schemeClr val="bg2"/>
                </a:solidFill>
                <a:latin typeface="Poppins" panose="00000500000000000000" pitchFamily="2" charset="0"/>
                <a:cs typeface="Poppins" panose="00000500000000000000" pitchFamily="2" charset="0"/>
              </a:rPr>
              <a:t>+ Berahyaluronidase Alfa SC</a:t>
            </a:r>
          </a:p>
          <a:p>
            <a:pPr algn="ctr" eaLnBrk="0" fontAlgn="base" hangingPunct="0">
              <a:spcBef>
                <a:spcPct val="0"/>
              </a:spcBef>
              <a:spcAft>
                <a:spcPct val="0"/>
              </a:spcAft>
              <a:defRPr/>
            </a:pPr>
            <a:r>
              <a:rPr lang="en-US" sz="1400" dirty="0">
                <a:solidFill>
                  <a:schemeClr val="bg2"/>
                </a:solidFill>
                <a:latin typeface="Poppins" panose="00000500000000000000" pitchFamily="2" charset="0"/>
                <a:cs typeface="Poppins" panose="00000500000000000000" pitchFamily="2" charset="0"/>
              </a:rPr>
              <a:t>(x3 Q3W Cycles)</a:t>
            </a:r>
          </a:p>
        </p:txBody>
      </p:sp>
      <p:sp>
        <p:nvSpPr>
          <p:cNvPr id="39" name="Line 33">
            <a:extLst>
              <a:ext uri="{FF2B5EF4-FFF2-40B4-BE49-F238E27FC236}">
                <a16:creationId xmlns:a16="http://schemas.microsoft.com/office/drawing/2014/main" id="{5866F099-7814-940F-3960-90DA6F1F8E8E}"/>
              </a:ext>
            </a:extLst>
          </p:cNvPr>
          <p:cNvSpPr>
            <a:spLocks noChangeShapeType="1"/>
          </p:cNvSpPr>
          <p:nvPr/>
        </p:nvSpPr>
        <p:spPr bwMode="auto">
          <a:xfrm>
            <a:off x="5388472" y="4210749"/>
            <a:ext cx="621792"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40" name="Text Box 23">
            <a:extLst>
              <a:ext uri="{FF2B5EF4-FFF2-40B4-BE49-F238E27FC236}">
                <a16:creationId xmlns:a16="http://schemas.microsoft.com/office/drawing/2014/main" id="{FAA0686D-FF66-CFCB-679E-089AC3E02108}"/>
              </a:ext>
            </a:extLst>
          </p:cNvPr>
          <p:cNvSpPr txBox="1">
            <a:spLocks noChangeArrowheads="1"/>
          </p:cNvSpPr>
          <p:nvPr/>
        </p:nvSpPr>
        <p:spPr bwMode="auto">
          <a:xfrm>
            <a:off x="5237305" y="3232597"/>
            <a:ext cx="859474" cy="610274"/>
          </a:xfrm>
          <a:prstGeom prst="rect">
            <a:avLst/>
          </a:prstGeom>
          <a:solidFill>
            <a:schemeClr val="bg1"/>
          </a:solidFill>
          <a:ln w="9525">
            <a:solidFill>
              <a:schemeClr val="tx1"/>
            </a:solidFill>
            <a:miter lim="800000"/>
            <a:headEnd/>
            <a:tailEnd/>
          </a:ln>
        </p:spPr>
        <p:txBody>
          <a:bodyPr wrap="square" anchor="ctr" anchorCtr="1"/>
          <a:lstStyle>
            <a:defPPr>
              <a:defRPr lang="en-US"/>
            </a:defPPr>
            <a:lvl1pPr lvl="0" algn="ctr">
              <a:defRPr kumimoji="0" sz="1400" i="0" u="none" strike="noStrike" cap="none" spc="0" normalizeH="0" baseline="0">
                <a:ln>
                  <a:noFill/>
                </a:ln>
                <a:solidFill>
                  <a:schemeClr val="bg1"/>
                </a:solidFill>
                <a:effectLst/>
                <a:uLnTx/>
                <a:uFillTx/>
                <a:latin typeface="Calibri" panose="020F0502020204030204" pitchFamily="34" charset="0"/>
                <a:cs typeface="Arial" charset="0"/>
              </a:defRPr>
            </a:lvl1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000000"/>
                </a:solidFill>
                <a:effectLst/>
                <a:uLnTx/>
                <a:uFillTx/>
                <a:latin typeface="+mn-lt"/>
                <a:ea typeface="+mn-ea"/>
                <a:cs typeface="Arial" charset="0"/>
              </a:rPr>
              <a:t>Switch Phase</a:t>
            </a:r>
          </a:p>
        </p:txBody>
      </p:sp>
      <p:sp>
        <p:nvSpPr>
          <p:cNvPr id="41" name="Text Box 23">
            <a:extLst>
              <a:ext uri="{FF2B5EF4-FFF2-40B4-BE49-F238E27FC236}">
                <a16:creationId xmlns:a16="http://schemas.microsoft.com/office/drawing/2014/main" id="{B554A96F-D240-DB7C-9FD4-DB10655CED2C}"/>
              </a:ext>
            </a:extLst>
          </p:cNvPr>
          <p:cNvSpPr txBox="1">
            <a:spLocks noChangeArrowheads="1"/>
          </p:cNvSpPr>
          <p:nvPr/>
        </p:nvSpPr>
        <p:spPr bwMode="auto">
          <a:xfrm>
            <a:off x="4758724" y="1722043"/>
            <a:ext cx="1945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Crossover Period</a:t>
            </a:r>
          </a:p>
        </p:txBody>
      </p:sp>
      <p:sp>
        <p:nvSpPr>
          <p:cNvPr id="42" name="Text Box 23">
            <a:extLst>
              <a:ext uri="{FF2B5EF4-FFF2-40B4-BE49-F238E27FC236}">
                <a16:creationId xmlns:a16="http://schemas.microsoft.com/office/drawing/2014/main" id="{1AC5EF18-C21E-FBCF-4FC4-8C27882AE5DB}"/>
              </a:ext>
            </a:extLst>
          </p:cNvPr>
          <p:cNvSpPr txBox="1">
            <a:spLocks noChangeArrowheads="1"/>
          </p:cNvSpPr>
          <p:nvPr/>
        </p:nvSpPr>
        <p:spPr bwMode="auto">
          <a:xfrm>
            <a:off x="9340391" y="1717203"/>
            <a:ext cx="19454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Continuation Period</a:t>
            </a:r>
          </a:p>
        </p:txBody>
      </p:sp>
      <p:sp>
        <p:nvSpPr>
          <p:cNvPr id="43" name="Text Box 23">
            <a:extLst>
              <a:ext uri="{FF2B5EF4-FFF2-40B4-BE49-F238E27FC236}">
                <a16:creationId xmlns:a16="http://schemas.microsoft.com/office/drawing/2014/main" id="{675B462A-06A7-0B55-BF6D-C05146717E1F}"/>
              </a:ext>
            </a:extLst>
          </p:cNvPr>
          <p:cNvSpPr txBox="1">
            <a:spLocks noChangeArrowheads="1"/>
          </p:cNvSpPr>
          <p:nvPr/>
        </p:nvSpPr>
        <p:spPr bwMode="auto">
          <a:xfrm>
            <a:off x="9752993" y="3383304"/>
            <a:ext cx="11031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or</a:t>
            </a:r>
          </a:p>
        </p:txBody>
      </p:sp>
      <p:sp>
        <p:nvSpPr>
          <p:cNvPr id="44" name="Line 33">
            <a:extLst>
              <a:ext uri="{FF2B5EF4-FFF2-40B4-BE49-F238E27FC236}">
                <a16:creationId xmlns:a16="http://schemas.microsoft.com/office/drawing/2014/main" id="{6D1ED0F5-70E3-CDC0-46DB-CC168A50F43A}"/>
              </a:ext>
            </a:extLst>
          </p:cNvPr>
          <p:cNvSpPr>
            <a:spLocks noChangeShapeType="1"/>
          </p:cNvSpPr>
          <p:nvPr/>
        </p:nvSpPr>
        <p:spPr bwMode="auto">
          <a:xfrm flipV="1">
            <a:off x="8480429" y="2852004"/>
            <a:ext cx="64008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Poppins" panose="00000500000000000000" pitchFamily="2" charset="0"/>
              <a:cs typeface="Poppins" panose="00000500000000000000" pitchFamily="2" charset="0"/>
            </a:endParaRPr>
          </a:p>
        </p:txBody>
      </p:sp>
      <p:sp>
        <p:nvSpPr>
          <p:cNvPr id="45" name="Line 33">
            <a:extLst>
              <a:ext uri="{FF2B5EF4-FFF2-40B4-BE49-F238E27FC236}">
                <a16:creationId xmlns:a16="http://schemas.microsoft.com/office/drawing/2014/main" id="{0498C04D-71DA-CCE9-42D9-68108AB99BDB}"/>
              </a:ext>
            </a:extLst>
          </p:cNvPr>
          <p:cNvSpPr>
            <a:spLocks noChangeShapeType="1"/>
          </p:cNvSpPr>
          <p:nvPr/>
        </p:nvSpPr>
        <p:spPr bwMode="auto">
          <a:xfrm>
            <a:off x="8501864" y="4206061"/>
            <a:ext cx="640080" cy="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46" name="Rectangle 45">
            <a:extLst>
              <a:ext uri="{FF2B5EF4-FFF2-40B4-BE49-F238E27FC236}">
                <a16:creationId xmlns:a16="http://schemas.microsoft.com/office/drawing/2014/main" id="{9D10BEB3-5323-3C4A-D0A2-63BE01649CCE}"/>
              </a:ext>
            </a:extLst>
          </p:cNvPr>
          <p:cNvSpPr>
            <a:spLocks noChangeArrowheads="1"/>
          </p:cNvSpPr>
          <p:nvPr/>
        </p:nvSpPr>
        <p:spPr bwMode="auto">
          <a:xfrm>
            <a:off x="9174841" y="2301978"/>
            <a:ext cx="2259459" cy="962213"/>
          </a:xfrm>
          <a:prstGeom prst="rect">
            <a:avLst/>
          </a:prstGeom>
          <a:solidFill>
            <a:srgbClr val="E1471D"/>
          </a:solidFill>
          <a:ln w="9525">
            <a:noFill/>
            <a:miter lim="800000"/>
            <a:headEnd/>
            <a:tailEnd/>
          </a:ln>
        </p:spPr>
        <p:txBody>
          <a:bodyPr wrap="square" anchor="ctr" anchorCtr="1"/>
          <a:lstStyle/>
          <a:p>
            <a:pPr lvl="0" algn="ctr" eaLnBrk="0" fontAlgn="base" hangingPunct="0">
              <a:spcBef>
                <a:spcPct val="0"/>
              </a:spcBef>
              <a:spcAft>
                <a:spcPct val="0"/>
              </a:spcAft>
              <a:defRPr/>
            </a:pPr>
            <a:r>
              <a:rPr lang="en-US" sz="1400" b="1" dirty="0">
                <a:solidFill>
                  <a:schemeClr val="bg2"/>
                </a:solidFill>
                <a:latin typeface="Poppins" panose="00000500000000000000" pitchFamily="2" charset="0"/>
                <a:cs typeface="Poppins" panose="00000500000000000000" pitchFamily="2" charset="0"/>
              </a:rPr>
              <a:t>Pembrolizumab</a:t>
            </a:r>
            <a:br>
              <a:rPr lang="en-US" sz="1400" b="1" dirty="0">
                <a:solidFill>
                  <a:schemeClr val="bg2"/>
                </a:solidFill>
                <a:latin typeface="Poppins" panose="00000500000000000000" pitchFamily="2" charset="0"/>
                <a:cs typeface="Poppins" panose="00000500000000000000" pitchFamily="2" charset="0"/>
              </a:rPr>
            </a:br>
            <a:r>
              <a:rPr lang="en-US" sz="1400" b="1" dirty="0">
                <a:solidFill>
                  <a:schemeClr val="bg2"/>
                </a:solidFill>
                <a:latin typeface="Poppins" panose="00000500000000000000" pitchFamily="2" charset="0"/>
                <a:cs typeface="Poppins" panose="00000500000000000000" pitchFamily="2" charset="0"/>
              </a:rPr>
              <a:t>+ Berahyaluronidase Alfa SC</a:t>
            </a:r>
          </a:p>
        </p:txBody>
      </p:sp>
      <p:sp>
        <p:nvSpPr>
          <p:cNvPr id="47" name="Rectangle 24">
            <a:extLst>
              <a:ext uri="{FF2B5EF4-FFF2-40B4-BE49-F238E27FC236}">
                <a16:creationId xmlns:a16="http://schemas.microsoft.com/office/drawing/2014/main" id="{465154DF-E077-DCD7-8A85-3C8CDA5DCC33}"/>
              </a:ext>
            </a:extLst>
          </p:cNvPr>
          <p:cNvSpPr>
            <a:spLocks noChangeArrowheads="1"/>
          </p:cNvSpPr>
          <p:nvPr/>
        </p:nvSpPr>
        <p:spPr bwMode="auto">
          <a:xfrm>
            <a:off x="9183410" y="3794765"/>
            <a:ext cx="2259459" cy="877024"/>
          </a:xfrm>
          <a:prstGeom prst="rect">
            <a:avLst/>
          </a:prstGeom>
          <a:solidFill>
            <a:schemeClr val="tx1">
              <a:lumMod val="65000"/>
              <a:lumOff val="35000"/>
            </a:schemeClr>
          </a:solidFill>
          <a:ln w="9525">
            <a:noFill/>
            <a:miter lim="800000"/>
            <a:headEnd/>
            <a:tailEnd/>
          </a:ln>
        </p:spPr>
        <p:txBody>
          <a:bodyPr wrap="square" anchor="ctr" anchorCtr="1"/>
          <a:lstStyle/>
          <a:p>
            <a:pPr lvl="0" algn="ctr" eaLnBrk="0" fontAlgn="base" hangingPunct="0">
              <a:spcBef>
                <a:spcPct val="0"/>
              </a:spcBef>
              <a:spcAft>
                <a:spcPct val="0"/>
              </a:spcAft>
              <a:defRPr/>
            </a:pPr>
            <a:r>
              <a:rPr lang="en-US" sz="1400" b="1" dirty="0">
                <a:solidFill>
                  <a:schemeClr val="bg2"/>
                </a:solidFill>
                <a:latin typeface="Poppins" panose="00000500000000000000" pitchFamily="2" charset="0"/>
                <a:cs typeface="Poppins" panose="00000500000000000000" pitchFamily="2" charset="0"/>
              </a:rPr>
              <a:t>Pembrolizumab IV</a:t>
            </a:r>
          </a:p>
        </p:txBody>
      </p:sp>
      <p:sp>
        <p:nvSpPr>
          <p:cNvPr id="48" name="Rectangle 47">
            <a:extLst>
              <a:ext uri="{FF2B5EF4-FFF2-40B4-BE49-F238E27FC236}">
                <a16:creationId xmlns:a16="http://schemas.microsoft.com/office/drawing/2014/main" id="{6371F15B-25CB-CA94-033A-4E7245EEADA8}"/>
              </a:ext>
            </a:extLst>
          </p:cNvPr>
          <p:cNvSpPr>
            <a:spLocks noChangeArrowheads="1"/>
          </p:cNvSpPr>
          <p:nvPr/>
        </p:nvSpPr>
        <p:spPr bwMode="auto">
          <a:xfrm>
            <a:off x="8342345" y="3148572"/>
            <a:ext cx="883215" cy="694299"/>
          </a:xfrm>
          <a:prstGeom prst="rect">
            <a:avLst/>
          </a:prstGeom>
          <a:solidFill>
            <a:schemeClr val="bg1"/>
          </a:solidFill>
          <a:ln w="9525">
            <a:solidFill>
              <a:schemeClr val="tx1"/>
            </a:solid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mn-lt"/>
                <a:ea typeface="+mn-ea"/>
                <a:cs typeface="Arial" charset="0"/>
              </a:rPr>
              <a:t>Patient Choice</a:t>
            </a:r>
            <a:endParaRPr kumimoji="0" lang="en-US" sz="1400" b="0" i="0" u="none" strike="noStrike" kern="1200" cap="none" spc="0" normalizeH="0" baseline="0" noProof="0" dirty="0">
              <a:ln>
                <a:noFill/>
              </a:ln>
              <a:solidFill>
                <a:srgbClr val="000000"/>
              </a:solidFill>
              <a:effectLst/>
              <a:uLnTx/>
              <a:uFillTx/>
              <a:latin typeface="+mn-lt"/>
              <a:ea typeface="+mn-ea"/>
            </a:endParaRPr>
          </a:p>
        </p:txBody>
      </p:sp>
      <p:cxnSp>
        <p:nvCxnSpPr>
          <p:cNvPr id="49" name="Connector: Elbow 48">
            <a:extLst>
              <a:ext uri="{FF2B5EF4-FFF2-40B4-BE49-F238E27FC236}">
                <a16:creationId xmlns:a16="http://schemas.microsoft.com/office/drawing/2014/main" id="{469885B8-CD69-90EA-0AC2-3648991E8F06}"/>
              </a:ext>
            </a:extLst>
          </p:cNvPr>
          <p:cNvCxnSpPr>
            <a:cxnSpLocks/>
            <a:stCxn id="46" idx="3"/>
            <a:endCxn id="35" idx="3"/>
          </p:cNvCxnSpPr>
          <p:nvPr/>
        </p:nvCxnSpPr>
        <p:spPr bwMode="auto">
          <a:xfrm flipH="1">
            <a:off x="11328876" y="2783085"/>
            <a:ext cx="105424" cy="2645099"/>
          </a:xfrm>
          <a:prstGeom prst="bentConnector3">
            <a:avLst>
              <a:gd name="adj1" fmla="val -216839"/>
            </a:avLst>
          </a:prstGeom>
          <a:noFill/>
          <a:ln w="28575" cap="flat" cmpd="sng" algn="ctr">
            <a:solidFill>
              <a:schemeClr val="tx1"/>
            </a:solidFill>
            <a:prstDash val="solid"/>
            <a:round/>
            <a:headEnd type="none" w="med" len="med"/>
            <a:tailEnd type="triangle"/>
          </a:ln>
          <a:effectLst/>
        </p:spPr>
      </p:cxnSp>
      <p:cxnSp>
        <p:nvCxnSpPr>
          <p:cNvPr id="50" name="Connector: Elbow 49">
            <a:extLst>
              <a:ext uri="{FF2B5EF4-FFF2-40B4-BE49-F238E27FC236}">
                <a16:creationId xmlns:a16="http://schemas.microsoft.com/office/drawing/2014/main" id="{94A84AAE-8FB9-9240-52CF-DE24957E1875}"/>
              </a:ext>
            </a:extLst>
          </p:cNvPr>
          <p:cNvCxnSpPr>
            <a:cxnSpLocks/>
            <a:stCxn id="47" idx="3"/>
            <a:endCxn id="35" idx="0"/>
          </p:cNvCxnSpPr>
          <p:nvPr/>
        </p:nvCxnSpPr>
        <p:spPr bwMode="auto">
          <a:xfrm flipH="1">
            <a:off x="9942660" y="4233277"/>
            <a:ext cx="1500209" cy="779408"/>
          </a:xfrm>
          <a:prstGeom prst="bentConnector4">
            <a:avLst>
              <a:gd name="adj1" fmla="val -15238"/>
              <a:gd name="adj2" fmla="val 78131"/>
            </a:avLst>
          </a:prstGeom>
          <a:noFill/>
          <a:ln w="28575"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357321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14535-C111-0E92-9D18-341453F182C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50249F0-AD21-D2AF-4120-0E2F06815295}"/>
              </a:ext>
            </a:extLst>
          </p:cNvPr>
          <p:cNvSpPr>
            <a:spLocks noGrp="1"/>
          </p:cNvSpPr>
          <p:nvPr>
            <p:ph type="title"/>
          </p:nvPr>
        </p:nvSpPr>
        <p:spPr/>
        <p:txBody>
          <a:bodyPr vert="horz" lIns="0" tIns="0" rIns="0" bIns="0" rtlCol="0" anchor="ctr" anchorCtr="0">
            <a:spAutoFit/>
          </a:bodyPr>
          <a:lstStyle/>
          <a:p>
            <a:pPr>
              <a:lnSpc>
                <a:spcPct val="110000"/>
              </a:lnSpc>
              <a:spcBef>
                <a:spcPts val="0"/>
              </a:spcBef>
            </a:pPr>
            <a:r>
              <a:rPr lang="en-US" sz="3200" kern="1200" dirty="0">
                <a:latin typeface="Times New Roman" panose="02020603050405020304" pitchFamily="18" charset="0"/>
                <a:cs typeface="Times New Roman" panose="02020603050405020304" pitchFamily="18" charset="0"/>
              </a:rPr>
              <a:t>MK-3475A-F11:  Patient Preference Results</a:t>
            </a:r>
          </a:p>
        </p:txBody>
      </p:sp>
      <p:sp>
        <p:nvSpPr>
          <p:cNvPr id="2" name="Content Placeholder 1">
            <a:extLst>
              <a:ext uri="{FF2B5EF4-FFF2-40B4-BE49-F238E27FC236}">
                <a16:creationId xmlns:a16="http://schemas.microsoft.com/office/drawing/2014/main" id="{CBA410D6-1AF8-E8D4-E5B9-E851E0C35F39}"/>
              </a:ext>
            </a:extLst>
          </p:cNvPr>
          <p:cNvSpPr>
            <a:spLocks noGrp="1"/>
          </p:cNvSpPr>
          <p:nvPr>
            <p:ph idx="1"/>
          </p:nvPr>
        </p:nvSpPr>
        <p:spPr/>
        <p:txBody>
          <a:bodyPr/>
          <a:lstStyle/>
          <a:p>
            <a:pPr>
              <a:spcBef>
                <a:spcPts val="1200"/>
              </a:spcBef>
              <a:spcAft>
                <a:spcPts val="0"/>
              </a:spcAft>
            </a:pPr>
            <a:r>
              <a:rPr lang="en-US" sz="1800" dirty="0">
                <a:latin typeface="Poppins" panose="00000500000000000000" pitchFamily="2" charset="0"/>
                <a:cs typeface="Poppins" panose="00000500000000000000" pitchFamily="2" charset="0"/>
              </a:rPr>
              <a:t>The preference rate for SC pembrolizumab with berahyaluronidase vs IV pembrolizumab        </a:t>
            </a:r>
            <a:br>
              <a:rPr lang="en-US" sz="1800" dirty="0">
                <a:latin typeface="Poppins" panose="00000500000000000000" pitchFamily="2" charset="0"/>
                <a:cs typeface="Poppins" panose="00000500000000000000" pitchFamily="2" charset="0"/>
              </a:rPr>
            </a:br>
            <a:r>
              <a:rPr lang="en-US" sz="1800" dirty="0">
                <a:latin typeface="Poppins" panose="00000500000000000000" pitchFamily="2" charset="0"/>
                <a:cs typeface="Poppins" panose="00000500000000000000" pitchFamily="2" charset="0"/>
              </a:rPr>
              <a:t>(N = 118 evaluable) was: 65% (95% CI: 56%-74%)</a:t>
            </a:r>
          </a:p>
          <a:p>
            <a:pPr>
              <a:spcBef>
                <a:spcPts val="1200"/>
              </a:spcBef>
              <a:spcAft>
                <a:spcPts val="0"/>
              </a:spcAft>
            </a:pPr>
            <a:r>
              <a:rPr lang="en-US" sz="1800" dirty="0">
                <a:latin typeface="Poppins" panose="00000500000000000000" pitchFamily="2" charset="0"/>
                <a:cs typeface="Poppins" panose="00000500000000000000" pitchFamily="2" charset="0"/>
              </a:rPr>
              <a:t>Reasons for the preference for SC pembrolizumab with berahyaluronidase vs IV pembrolizumab </a:t>
            </a:r>
          </a:p>
          <a:p>
            <a:pPr lvl="2">
              <a:spcBef>
                <a:spcPts val="1200"/>
              </a:spcBef>
              <a:spcAft>
                <a:spcPts val="0"/>
              </a:spcAft>
            </a:pPr>
            <a:r>
              <a:rPr lang="en-US" sz="1600" dirty="0">
                <a:latin typeface="Poppins" panose="00000500000000000000" pitchFamily="2" charset="0"/>
                <a:cs typeface="Poppins" panose="00000500000000000000" pitchFamily="2" charset="0"/>
              </a:rPr>
              <a:t>Less clinic time (64%)</a:t>
            </a:r>
          </a:p>
          <a:p>
            <a:pPr lvl="2">
              <a:spcBef>
                <a:spcPts val="1200"/>
              </a:spcBef>
              <a:spcAft>
                <a:spcPts val="0"/>
              </a:spcAft>
            </a:pPr>
            <a:r>
              <a:rPr lang="en-US" sz="1600" dirty="0">
                <a:latin typeface="Poppins" panose="00000500000000000000" pitchFamily="2" charset="0"/>
                <a:cs typeface="Poppins" panose="00000500000000000000" pitchFamily="2" charset="0"/>
              </a:rPr>
              <a:t>Improved comfort during administration (62%)</a:t>
            </a:r>
          </a:p>
          <a:p>
            <a:pPr lvl="2">
              <a:spcBef>
                <a:spcPts val="1200"/>
              </a:spcBef>
              <a:spcAft>
                <a:spcPts val="0"/>
              </a:spcAft>
            </a:pPr>
            <a:r>
              <a:rPr lang="en-US" sz="1600" dirty="0">
                <a:latin typeface="Poppins" panose="00000500000000000000" pitchFamily="2" charset="0"/>
                <a:cs typeface="Poppins" panose="00000500000000000000" pitchFamily="2" charset="0"/>
              </a:rPr>
              <a:t>Less injection-site pain (38%)</a:t>
            </a:r>
          </a:p>
          <a:p>
            <a:pPr lvl="2">
              <a:spcBef>
                <a:spcPts val="1200"/>
              </a:spcBef>
              <a:spcAft>
                <a:spcPts val="0"/>
              </a:spcAft>
            </a:pPr>
            <a:r>
              <a:rPr lang="en-US" sz="1600" dirty="0">
                <a:latin typeface="Poppins" panose="00000500000000000000" pitchFamily="2" charset="0"/>
                <a:cs typeface="Poppins" panose="00000500000000000000" pitchFamily="2" charset="0"/>
              </a:rPr>
              <a:t>Less emotional distress (21%)</a:t>
            </a:r>
          </a:p>
          <a:p>
            <a:pPr marL="342900" lvl="1" indent="-342900">
              <a:lnSpc>
                <a:spcPct val="90000"/>
              </a:lnSpc>
              <a:spcBef>
                <a:spcPts val="1200"/>
              </a:spcBef>
              <a:buSzPct val="75000"/>
              <a:buBlip>
                <a:blip>
                  <a:extLst>
                    <a:ext uri="{96DAC541-7B7A-43D3-8B79-37D633B846F1}">
                      <asvg:svgBlip xmlns:asvg="http://schemas.microsoft.com/office/drawing/2016/SVG/main" r:embed="rId3"/>
                    </a:ext>
                  </a:extLst>
                </a:blip>
              </a:buBlip>
            </a:pPr>
            <a:r>
              <a:rPr lang="en-US" sz="1800" dirty="0">
                <a:latin typeface="Poppins" panose="00000500000000000000" pitchFamily="2" charset="0"/>
                <a:cs typeface="Poppins" panose="00000500000000000000" pitchFamily="2" charset="0"/>
              </a:rPr>
              <a:t>Approximately 64% and 25% of patients were very satisfied and satisfied, respectively, with SC formulation</a:t>
            </a:r>
          </a:p>
          <a:p>
            <a:pPr marL="342900" lvl="1" indent="-342900">
              <a:lnSpc>
                <a:spcPct val="90000"/>
              </a:lnSpc>
              <a:spcBef>
                <a:spcPts val="1200"/>
              </a:spcBef>
              <a:buSzPct val="75000"/>
              <a:buBlip>
                <a:blip>
                  <a:extLst>
                    <a:ext uri="{96DAC541-7B7A-43D3-8B79-37D633B846F1}">
                      <asvg:svgBlip xmlns:asvg="http://schemas.microsoft.com/office/drawing/2016/SVG/main" r:embed="rId3"/>
                    </a:ext>
                  </a:extLst>
                </a:blip>
              </a:buBlip>
            </a:pPr>
            <a:r>
              <a:rPr lang="en-US" sz="1800" dirty="0">
                <a:latin typeface="Poppins" panose="00000500000000000000" pitchFamily="2" charset="0"/>
                <a:cs typeface="Poppins" panose="00000500000000000000" pitchFamily="2" charset="0"/>
              </a:rPr>
              <a:t>Approximately 54% and 31% were very satisfied and satisfied, respectively, with IV formulation</a:t>
            </a:r>
          </a:p>
          <a:p>
            <a:pPr>
              <a:spcBef>
                <a:spcPts val="1200"/>
              </a:spcBef>
              <a:spcAft>
                <a:spcPts val="0"/>
              </a:spcAft>
            </a:pPr>
            <a:r>
              <a:rPr lang="en-US" sz="1800" dirty="0">
                <a:latin typeface="Poppins" panose="00000500000000000000" pitchFamily="2" charset="0"/>
                <a:cs typeface="Poppins" panose="00000500000000000000" pitchFamily="2" charset="0"/>
              </a:rPr>
              <a:t>More patients chose to continue with SC pembrolizumab than IV (68% vs 32%)</a:t>
            </a:r>
          </a:p>
          <a:p>
            <a:pPr>
              <a:spcBef>
                <a:spcPts val="1200"/>
              </a:spcBef>
              <a:spcAft>
                <a:spcPts val="0"/>
              </a:spcAft>
            </a:pPr>
            <a:r>
              <a:rPr lang="en-US" sz="1800" dirty="0">
                <a:latin typeface="Poppins" panose="00000500000000000000" pitchFamily="2" charset="0"/>
                <a:cs typeface="Poppins" panose="00000500000000000000" pitchFamily="2" charset="0"/>
              </a:rPr>
              <a:t>Overall results of the D77 and F11 studies together support SC pembrolizumab as an alternative administration route with the potential to improve patient satisfaction and convenience without compromising efficacy or safety compared with IV pembrolizumab</a:t>
            </a:r>
          </a:p>
          <a:p>
            <a:pPr>
              <a:spcBef>
                <a:spcPts val="1200"/>
              </a:spcBef>
              <a:spcAft>
                <a:spcPts val="0"/>
              </a:spcAft>
            </a:pPr>
            <a:endParaRPr lang="en-US" dirty="0"/>
          </a:p>
        </p:txBody>
      </p:sp>
      <p:sp>
        <p:nvSpPr>
          <p:cNvPr id="13" name="Content Placeholder 12">
            <a:extLst>
              <a:ext uri="{FF2B5EF4-FFF2-40B4-BE49-F238E27FC236}">
                <a16:creationId xmlns:a16="http://schemas.microsoft.com/office/drawing/2014/main" id="{5ADFEBD0-9BD2-E03B-A2B4-3702F58D8C4E}"/>
              </a:ext>
            </a:extLst>
          </p:cNvPr>
          <p:cNvSpPr>
            <a:spLocks noGrp="1"/>
          </p:cNvSpPr>
          <p:nvPr>
            <p:ph sz="quarter" idx="10"/>
          </p:nvPr>
        </p:nvSpPr>
        <p:spPr/>
        <p:txBody>
          <a:bodyPr/>
          <a:lstStyle/>
          <a:p>
            <a:pPr algn="ctr"/>
            <a:r>
              <a:rPr lang="en-US" dirty="0"/>
              <a:t>NCT06099782. Casarini. ESMO 2025. Abstr 3145P.</a:t>
            </a:r>
            <a:endParaRPr lang="en-US" altLang="en-US" dirty="0"/>
          </a:p>
        </p:txBody>
      </p:sp>
    </p:spTree>
    <p:extLst>
      <p:ext uri="{BB962C8B-B14F-4D97-AF65-F5344CB8AC3E}">
        <p14:creationId xmlns:p14="http://schemas.microsoft.com/office/powerpoint/2010/main" val="1632301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3143C-2D67-8B71-2150-AA36E790D48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F6CDEEE-812D-5F69-1D67-F91A9B83E934}"/>
              </a:ext>
            </a:extLst>
          </p:cNvPr>
          <p:cNvSpPr>
            <a:spLocks noGrp="1"/>
          </p:cNvSpPr>
          <p:nvPr>
            <p:ph type="title"/>
          </p:nvPr>
        </p:nvSpPr>
        <p:spPr>
          <a:xfrm>
            <a:off x="231078" y="260163"/>
            <a:ext cx="11740260" cy="1044132"/>
          </a:xfrm>
        </p:spPr>
        <p:txBody>
          <a:bodyPr/>
          <a:lstStyle/>
          <a:p>
            <a:r>
              <a:rPr lang="en-US" dirty="0"/>
              <a:t>MK-3475A-F84: IV or SC Pembrolizumab With Berahyaluronidase Alfa as 1L Tx for Metastatic NSCLC and High PD-L1 (TPS ≥50%)</a:t>
            </a:r>
          </a:p>
        </p:txBody>
      </p:sp>
      <p:sp>
        <p:nvSpPr>
          <p:cNvPr id="4" name="Content Placeholder 3">
            <a:extLst>
              <a:ext uri="{FF2B5EF4-FFF2-40B4-BE49-F238E27FC236}">
                <a16:creationId xmlns:a16="http://schemas.microsoft.com/office/drawing/2014/main" id="{2B87AA15-9CD3-8CB9-EF7E-B436D82F728D}"/>
              </a:ext>
            </a:extLst>
          </p:cNvPr>
          <p:cNvSpPr>
            <a:spLocks noGrp="1"/>
          </p:cNvSpPr>
          <p:nvPr>
            <p:ph idx="1"/>
          </p:nvPr>
        </p:nvSpPr>
        <p:spPr>
          <a:xfrm>
            <a:off x="231078" y="1482505"/>
            <a:ext cx="11740260" cy="4754880"/>
          </a:xfrm>
        </p:spPr>
        <p:txBody>
          <a:bodyPr/>
          <a:lstStyle/>
          <a:p>
            <a:r>
              <a:rPr lang="en-US" sz="2000" dirty="0"/>
              <a:t>International, open-label, randomized phase III trial</a:t>
            </a:r>
          </a:p>
          <a:p>
            <a:pPr marL="0" indent="0">
              <a:buNone/>
            </a:pPr>
            <a:endParaRPr lang="en-US" sz="2000" dirty="0"/>
          </a:p>
          <a:p>
            <a:pPr marL="0" indent="0">
              <a:buNone/>
            </a:pPr>
            <a:endParaRPr lang="en-US" sz="1100" dirty="0"/>
          </a:p>
          <a:p>
            <a:endParaRPr lang="en-US" sz="2000" dirty="0"/>
          </a:p>
          <a:p>
            <a:endParaRPr lang="en-US" sz="2000" dirty="0"/>
          </a:p>
          <a:p>
            <a:endParaRPr lang="en-US" sz="300" dirty="0"/>
          </a:p>
          <a:p>
            <a:pPr marL="0" indent="0">
              <a:buNone/>
            </a:pPr>
            <a:endParaRPr lang="en-US" sz="2000" dirty="0"/>
          </a:p>
          <a:p>
            <a:r>
              <a:rPr lang="en-US" sz="2000" b="1" dirty="0">
                <a:solidFill>
                  <a:srgbClr val="000000"/>
                </a:solidFill>
              </a:rPr>
              <a:t>Coprimary endpoints: </a:t>
            </a:r>
            <a:r>
              <a:rPr lang="en-US" sz="2000" dirty="0">
                <a:solidFill>
                  <a:srgbClr val="000000"/>
                </a:solidFill>
              </a:rPr>
              <a:t>AUC of pembrolizumab after first dose (up to 14 mo), C</a:t>
            </a:r>
            <a:r>
              <a:rPr lang="en-US" sz="2000" baseline="-25000" dirty="0">
                <a:solidFill>
                  <a:srgbClr val="000000"/>
                </a:solidFill>
              </a:rPr>
              <a:t>trough </a:t>
            </a:r>
            <a:r>
              <a:rPr lang="en-US" sz="2000" dirty="0">
                <a:solidFill>
                  <a:srgbClr val="000000"/>
                </a:solidFill>
              </a:rPr>
              <a:t>at steady state at designated time points (up to ~15 mo)</a:t>
            </a:r>
          </a:p>
          <a:p>
            <a:r>
              <a:rPr lang="en-US" sz="2000" b="1" dirty="0">
                <a:solidFill>
                  <a:srgbClr val="000000"/>
                </a:solidFill>
              </a:rPr>
              <a:t>Key secondary endpoints</a:t>
            </a:r>
            <a:r>
              <a:rPr lang="en-US" sz="2000" dirty="0">
                <a:solidFill>
                  <a:srgbClr val="000000"/>
                </a:solidFill>
              </a:rPr>
              <a:t>: C</a:t>
            </a:r>
            <a:r>
              <a:rPr lang="en-US" sz="2000" baseline="-25000" dirty="0">
                <a:solidFill>
                  <a:srgbClr val="000000"/>
                </a:solidFill>
              </a:rPr>
              <a:t>max</a:t>
            </a:r>
            <a:r>
              <a:rPr lang="en-US" sz="2000" dirty="0">
                <a:solidFill>
                  <a:srgbClr val="000000"/>
                </a:solidFill>
              </a:rPr>
              <a:t> after first dose, C</a:t>
            </a:r>
            <a:r>
              <a:rPr lang="en-US" sz="2000" baseline="-25000" dirty="0">
                <a:solidFill>
                  <a:srgbClr val="000000"/>
                </a:solidFill>
              </a:rPr>
              <a:t>trough</a:t>
            </a:r>
            <a:r>
              <a:rPr lang="en-US" sz="2000" dirty="0">
                <a:solidFill>
                  <a:srgbClr val="000000"/>
                </a:solidFill>
              </a:rPr>
              <a:t> after first dose, AUC at steady state, C</a:t>
            </a:r>
            <a:r>
              <a:rPr lang="en-US" sz="2000" baseline="-25000" dirty="0">
                <a:solidFill>
                  <a:srgbClr val="000000"/>
                </a:solidFill>
              </a:rPr>
              <a:t>max</a:t>
            </a:r>
            <a:r>
              <a:rPr lang="en-US" sz="2000" dirty="0">
                <a:solidFill>
                  <a:srgbClr val="000000"/>
                </a:solidFill>
              </a:rPr>
              <a:t> at steady state at designated time points (up to ~28 mo),</a:t>
            </a:r>
            <a:r>
              <a:rPr lang="en-US" sz="2000" dirty="0"/>
              <a:t> ORR, PFS, OS, DoR</a:t>
            </a:r>
            <a:endParaRPr lang="en-US" sz="2000" baseline="-25000" dirty="0">
              <a:solidFill>
                <a:srgbClr val="000000"/>
              </a:solidFill>
            </a:endParaRPr>
          </a:p>
          <a:p>
            <a:endParaRPr lang="en-US" sz="2000" dirty="0"/>
          </a:p>
        </p:txBody>
      </p:sp>
      <p:sp>
        <p:nvSpPr>
          <p:cNvPr id="10" name="Content Placeholder 9">
            <a:extLst>
              <a:ext uri="{FF2B5EF4-FFF2-40B4-BE49-F238E27FC236}">
                <a16:creationId xmlns:a16="http://schemas.microsoft.com/office/drawing/2014/main" id="{3C7A170D-61AA-0E1C-A3DD-3989753A144F}"/>
              </a:ext>
            </a:extLst>
          </p:cNvPr>
          <p:cNvSpPr>
            <a:spLocks noGrp="1"/>
          </p:cNvSpPr>
          <p:nvPr>
            <p:ph sz="quarter" idx="10"/>
          </p:nvPr>
        </p:nvSpPr>
        <p:spPr/>
        <p:txBody>
          <a:bodyPr/>
          <a:lstStyle/>
          <a:p>
            <a:pPr algn="ctr"/>
            <a:r>
              <a:rPr lang="en-US" altLang="en-US" spc="-10" dirty="0">
                <a:latin typeface="+mn-lt"/>
                <a:cs typeface="Arial" panose="020B0604020202020204" pitchFamily="34" charset="0"/>
              </a:rPr>
              <a:t>NCT06698042. Ciuleanu. WCLC 2025. Abstr P3.18.37.</a:t>
            </a:r>
          </a:p>
        </p:txBody>
      </p:sp>
      <p:sp>
        <p:nvSpPr>
          <p:cNvPr id="11" name="Text Box 23">
            <a:extLst>
              <a:ext uri="{FF2B5EF4-FFF2-40B4-BE49-F238E27FC236}">
                <a16:creationId xmlns:a16="http://schemas.microsoft.com/office/drawing/2014/main" id="{6E0790EF-77D9-B691-A4B9-BD32C4B7EB46}"/>
              </a:ext>
            </a:extLst>
          </p:cNvPr>
          <p:cNvSpPr txBox="1">
            <a:spLocks noChangeArrowheads="1"/>
          </p:cNvSpPr>
          <p:nvPr/>
        </p:nvSpPr>
        <p:spPr bwMode="auto">
          <a:xfrm>
            <a:off x="632745" y="2499133"/>
            <a:ext cx="3799955"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Adults with histologically or cytologically confirmed stage IV NSCLC; measurable disease per RECIST v1.1; no previous systemic anticancer therapy; PD-L1 TPS ≥50%; ECOG PS 0/1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(Estimated N = 160)</a:t>
            </a:r>
            <a:endParaRPr kumimoji="0" lang="en-US" altLang="en-US" sz="18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12" name="Line 33">
            <a:extLst>
              <a:ext uri="{FF2B5EF4-FFF2-40B4-BE49-F238E27FC236}">
                <a16:creationId xmlns:a16="http://schemas.microsoft.com/office/drawing/2014/main" id="{71CAD783-A3D8-5006-F099-876D45F36CC1}"/>
              </a:ext>
            </a:extLst>
          </p:cNvPr>
          <p:cNvSpPr>
            <a:spLocks noChangeShapeType="1"/>
          </p:cNvSpPr>
          <p:nvPr/>
        </p:nvSpPr>
        <p:spPr bwMode="auto">
          <a:xfrm flipV="1">
            <a:off x="4463924" y="3021677"/>
            <a:ext cx="559572" cy="37203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mn-lt"/>
              <a:ea typeface="+mn-ea"/>
              <a:cs typeface="Arial" panose="020B0604020202020204" pitchFamily="34" charset="0"/>
            </a:endParaRPr>
          </a:p>
        </p:txBody>
      </p:sp>
      <p:sp>
        <p:nvSpPr>
          <p:cNvPr id="14" name="Rectangle 24">
            <a:extLst>
              <a:ext uri="{FF2B5EF4-FFF2-40B4-BE49-F238E27FC236}">
                <a16:creationId xmlns:a16="http://schemas.microsoft.com/office/drawing/2014/main" id="{EEF439D0-9666-A469-D258-D1D04EEAB350}"/>
              </a:ext>
            </a:extLst>
          </p:cNvPr>
          <p:cNvSpPr>
            <a:spLocks noChangeArrowheads="1"/>
          </p:cNvSpPr>
          <p:nvPr/>
        </p:nvSpPr>
        <p:spPr bwMode="auto">
          <a:xfrm>
            <a:off x="5257399" y="2631915"/>
            <a:ext cx="3296695" cy="829885"/>
          </a:xfrm>
          <a:prstGeom prst="rect">
            <a:avLst/>
          </a:prstGeom>
          <a:solidFill>
            <a:schemeClr val="accent1"/>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chemeClr val="bg2"/>
                </a:solidFill>
                <a:effectLst/>
                <a:uLnTx/>
                <a:uFillTx/>
                <a:latin typeface="+mn-lt"/>
                <a:cs typeface="Arial" charset="0"/>
              </a:rPr>
              <a:t>Pembrolizumab </a:t>
            </a:r>
            <a:r>
              <a:rPr kumimoji="0" lang="en-US" b="0" i="0" u="none" strike="noStrike" kern="1200" cap="none" spc="0" normalizeH="0" baseline="0" noProof="0" dirty="0">
                <a:ln>
                  <a:noFill/>
                </a:ln>
                <a:solidFill>
                  <a:schemeClr val="bg2"/>
                </a:solidFill>
                <a:effectLst/>
                <a:uLnTx/>
                <a:uFillTx/>
                <a:latin typeface="+mn-lt"/>
                <a:cs typeface="Arial" charset="0"/>
              </a:rPr>
              <a:t>+ </a:t>
            </a:r>
            <a:r>
              <a:rPr lang="en-US" dirty="0">
                <a:solidFill>
                  <a:schemeClr val="bg2"/>
                </a:solidFill>
                <a:latin typeface="+mn-lt"/>
                <a:cs typeface="Arial" charset="0"/>
              </a:rPr>
              <a:t>B</a:t>
            </a:r>
            <a:r>
              <a:rPr kumimoji="0" lang="en-US" b="1" i="0" u="none" strike="noStrike" kern="1200" cap="none" spc="0" normalizeH="0" baseline="0" noProof="0" dirty="0">
                <a:ln>
                  <a:noFill/>
                </a:ln>
                <a:solidFill>
                  <a:schemeClr val="bg2"/>
                </a:solidFill>
                <a:effectLst/>
                <a:uLnTx/>
                <a:uFillTx/>
                <a:latin typeface="+mn-lt"/>
                <a:cs typeface="Arial" charset="0"/>
              </a:rPr>
              <a:t>erahyaluronidase alfa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schemeClr val="bg2"/>
                </a:solidFill>
                <a:effectLst/>
                <a:uLnTx/>
                <a:uFillTx/>
                <a:latin typeface="+mn-lt"/>
                <a:cs typeface="Arial" charset="0"/>
              </a:rPr>
              <a:t>SC</a:t>
            </a:r>
            <a:r>
              <a:rPr kumimoji="0" lang="en-US" b="1" i="0" u="none" strike="noStrike" kern="1200" cap="none" spc="0" normalizeH="0" baseline="0" noProof="0" dirty="0">
                <a:ln>
                  <a:noFill/>
                </a:ln>
                <a:solidFill>
                  <a:schemeClr val="bg2"/>
                </a:solidFill>
                <a:effectLst/>
                <a:uLnTx/>
                <a:uFillTx/>
                <a:latin typeface="+mn-lt"/>
                <a:cs typeface="Arial" charset="0"/>
              </a:rPr>
              <a:t> </a:t>
            </a:r>
            <a:r>
              <a:rPr kumimoji="0" lang="en-US" b="0" i="0" u="none" strike="noStrike" kern="1200" cap="none" spc="0" normalizeH="0" baseline="0" noProof="0" dirty="0">
                <a:ln>
                  <a:noFill/>
                </a:ln>
                <a:solidFill>
                  <a:schemeClr val="bg2"/>
                </a:solidFill>
                <a:effectLst/>
                <a:uLnTx/>
                <a:uFillTx/>
                <a:latin typeface="+mn-lt"/>
              </a:rPr>
              <a:t>Q6W up to 18 cycles</a:t>
            </a:r>
          </a:p>
        </p:txBody>
      </p:sp>
      <p:sp>
        <p:nvSpPr>
          <p:cNvPr id="15" name="Rectangle 24">
            <a:extLst>
              <a:ext uri="{FF2B5EF4-FFF2-40B4-BE49-F238E27FC236}">
                <a16:creationId xmlns:a16="http://schemas.microsoft.com/office/drawing/2014/main" id="{48106B89-6791-F6FF-CAC5-CEB8BE14A774}"/>
              </a:ext>
            </a:extLst>
          </p:cNvPr>
          <p:cNvSpPr>
            <a:spLocks noChangeArrowheads="1"/>
          </p:cNvSpPr>
          <p:nvPr/>
        </p:nvSpPr>
        <p:spPr bwMode="auto">
          <a:xfrm>
            <a:off x="5257400" y="3633407"/>
            <a:ext cx="3296694" cy="768246"/>
          </a:xfrm>
          <a:prstGeom prst="rect">
            <a:avLst/>
          </a:prstGeom>
          <a:solidFill>
            <a:schemeClr val="tx1">
              <a:lumMod val="75000"/>
              <a:lumOff val="25000"/>
            </a:schemeClr>
          </a:solidFill>
          <a:ln w="9525">
            <a:noFill/>
            <a:miter lim="800000"/>
            <a:headEnd/>
            <a:tailEnd/>
          </a:ln>
        </p:spPr>
        <p:txBody>
          <a:bodyPr wrap="squar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b="1" i="0" u="none" strike="noStrike" kern="1200" cap="none" spc="0" normalizeH="0" baseline="0" noProof="0" dirty="0">
                <a:ln>
                  <a:noFill/>
                </a:ln>
                <a:solidFill>
                  <a:schemeClr val="bg2"/>
                </a:solidFill>
                <a:effectLst/>
                <a:uLnTx/>
                <a:uFillTx/>
                <a:latin typeface="+mn-lt"/>
                <a:ea typeface="+mn-ea"/>
                <a:cs typeface="Arial" charset="0"/>
              </a:rPr>
              <a:t>Pembrolizumab </a:t>
            </a:r>
          </a:p>
          <a:p>
            <a:pPr lvl="0" algn="ctr">
              <a:defRPr/>
            </a:pPr>
            <a:r>
              <a:rPr kumimoji="0" lang="en-US" b="0" i="0" u="none" strike="noStrike" kern="1200" cap="none" spc="0" normalizeH="0" baseline="0" noProof="0" dirty="0">
                <a:ln>
                  <a:noFill/>
                </a:ln>
                <a:solidFill>
                  <a:schemeClr val="bg2"/>
                </a:solidFill>
                <a:effectLst/>
                <a:uLnTx/>
                <a:uFillTx/>
                <a:latin typeface="+mn-lt"/>
                <a:ea typeface="+mn-ea"/>
                <a:cs typeface="Arial" charset="0"/>
              </a:rPr>
              <a:t>IV</a:t>
            </a:r>
            <a:r>
              <a:rPr kumimoji="0" lang="en-US" b="1" i="0" u="none" strike="noStrike" kern="1200" cap="none" spc="0" normalizeH="0" baseline="0" noProof="0" dirty="0">
                <a:ln>
                  <a:noFill/>
                </a:ln>
                <a:solidFill>
                  <a:schemeClr val="bg2"/>
                </a:solidFill>
                <a:effectLst/>
                <a:uLnTx/>
                <a:uFillTx/>
                <a:latin typeface="+mn-lt"/>
                <a:ea typeface="+mn-ea"/>
                <a:cs typeface="Arial" charset="0"/>
              </a:rPr>
              <a:t> </a:t>
            </a:r>
            <a:r>
              <a:rPr kumimoji="0" lang="en-US" b="0" i="0" u="none" strike="noStrike" kern="1200" cap="none" spc="0" normalizeH="0" baseline="0" noProof="0" dirty="0">
                <a:ln>
                  <a:noFill/>
                </a:ln>
                <a:solidFill>
                  <a:schemeClr val="bg2"/>
                </a:solidFill>
                <a:effectLst/>
                <a:uLnTx/>
                <a:uFillTx/>
                <a:latin typeface="+mn-lt"/>
                <a:ea typeface="+mn-ea"/>
                <a:cs typeface="Arial" charset="0"/>
              </a:rPr>
              <a:t>Q6W</a:t>
            </a:r>
            <a:r>
              <a:rPr lang="en-US" b="0" dirty="0">
                <a:solidFill>
                  <a:schemeClr val="bg2"/>
                </a:solidFill>
              </a:rPr>
              <a:t> up to 18 cycles</a:t>
            </a:r>
            <a:endParaRPr kumimoji="0" lang="en-US" b="0" i="0" u="none" strike="noStrike" kern="1200" cap="none" spc="0" normalizeH="0" baseline="0" noProof="0" dirty="0">
              <a:ln>
                <a:noFill/>
              </a:ln>
              <a:solidFill>
                <a:schemeClr val="bg2"/>
              </a:solidFill>
              <a:effectLst/>
              <a:uLnTx/>
              <a:uFillTx/>
              <a:latin typeface="+mn-lt"/>
              <a:ea typeface="+mn-ea"/>
            </a:endParaRPr>
          </a:p>
        </p:txBody>
      </p:sp>
      <p:sp>
        <p:nvSpPr>
          <p:cNvPr id="16" name="TextBox 15">
            <a:extLst>
              <a:ext uri="{FF2B5EF4-FFF2-40B4-BE49-F238E27FC236}">
                <a16:creationId xmlns:a16="http://schemas.microsoft.com/office/drawing/2014/main" id="{87562779-1D22-9F94-EDA9-8A726C7B6316}"/>
              </a:ext>
            </a:extLst>
          </p:cNvPr>
          <p:cNvSpPr txBox="1"/>
          <p:nvPr/>
        </p:nvSpPr>
        <p:spPr bwMode="auto">
          <a:xfrm>
            <a:off x="9143350" y="3053131"/>
            <a:ext cx="2326315" cy="923330"/>
          </a:xfrm>
          <a:prstGeom prst="rect">
            <a:avLst/>
          </a:prstGeom>
          <a:solidFill>
            <a:schemeClr val="bg2"/>
          </a:solidFill>
          <a:ln>
            <a:solidFill>
              <a:schemeClr val="tx1"/>
            </a:solidFill>
          </a:ln>
        </p:spPr>
        <p:txBody>
          <a:bodyPr wrap="square" rtlCol="0">
            <a:spAutoFit/>
          </a:bodyPr>
          <a:lstStyle/>
          <a:p>
            <a:pPr algn="ctr">
              <a:lnSpc>
                <a:spcPct val="100000"/>
              </a:lnSpc>
              <a:spcBef>
                <a:spcPct val="50000"/>
              </a:spcBef>
              <a:spcAft>
                <a:spcPct val="0"/>
              </a:spcAft>
              <a:buClrTx/>
              <a:buFontTx/>
              <a:buNone/>
            </a:pPr>
            <a:r>
              <a:rPr lang="en-US" b="0" dirty="0">
                <a:latin typeface="+mn-lt"/>
              </a:rPr>
              <a:t>Primary completion date: March 2026</a:t>
            </a:r>
          </a:p>
        </p:txBody>
      </p:sp>
      <p:cxnSp>
        <p:nvCxnSpPr>
          <p:cNvPr id="17" name="Straight Arrow Connector 16">
            <a:extLst>
              <a:ext uri="{FF2B5EF4-FFF2-40B4-BE49-F238E27FC236}">
                <a16:creationId xmlns:a16="http://schemas.microsoft.com/office/drawing/2014/main" id="{0999AA2C-E905-3ECF-C499-7A5D11793E05}"/>
              </a:ext>
            </a:extLst>
          </p:cNvPr>
          <p:cNvCxnSpPr>
            <a:cxnSpLocks/>
          </p:cNvCxnSpPr>
          <p:nvPr/>
        </p:nvCxnSpPr>
        <p:spPr bwMode="auto">
          <a:xfrm>
            <a:off x="4463924" y="3606860"/>
            <a:ext cx="589255" cy="403899"/>
          </a:xfrm>
          <a:prstGeom prst="straightConnector1">
            <a:avLst/>
          </a:prstGeom>
          <a:noFill/>
          <a:ln w="28575" cap="flat" cmpd="sng" algn="ctr">
            <a:solidFill>
              <a:schemeClr val="tx1"/>
            </a:solidFill>
            <a:prstDash val="solid"/>
            <a:round/>
            <a:headEnd type="none" w="med" len="med"/>
            <a:tailEnd type="triangle"/>
          </a:ln>
          <a:effectLst/>
        </p:spPr>
      </p:cxnSp>
      <p:sp>
        <p:nvSpPr>
          <p:cNvPr id="18" name="Content Placeholder 4">
            <a:extLst>
              <a:ext uri="{FF2B5EF4-FFF2-40B4-BE49-F238E27FC236}">
                <a16:creationId xmlns:a16="http://schemas.microsoft.com/office/drawing/2014/main" id="{0988E7EE-F44E-D505-7BEE-505DD31F017B}"/>
              </a:ext>
            </a:extLst>
          </p:cNvPr>
          <p:cNvSpPr txBox="1">
            <a:spLocks/>
          </p:cNvSpPr>
          <p:nvPr/>
        </p:nvSpPr>
        <p:spPr bwMode="auto">
          <a:xfrm>
            <a:off x="2092438" y="1850597"/>
            <a:ext cx="5209775" cy="568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Stratified by ECOG PS (0 vs 1), histology (squamous vs nonsquamous), geographic region (E Asia vs </a:t>
            </a:r>
            <a:br>
              <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br>
            <a:r>
              <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rPr>
              <a:t>N America/W Europe/Australia/New Zealand vs RoW)</a:t>
            </a:r>
            <a:endParaRPr kumimoji="0" lang="en-US" alt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endParaRPr kumimoji="0" lang="en-US" sz="1200" b="0" i="1" u="none" strike="noStrike" kern="0" cap="none" spc="0" normalizeH="0" baseline="0" noProof="0" dirty="0">
              <a:ln>
                <a:noFill/>
              </a:ln>
              <a:solidFill>
                <a:srgbClr val="000000"/>
              </a:solidFill>
              <a:effectLst/>
              <a:uLnTx/>
              <a:uFillTx/>
              <a:latin typeface="Poppins" panose="00000500000000000000" pitchFamily="2" charset="0"/>
              <a:ea typeface="+mn-ea"/>
              <a:cs typeface="Poppins" panose="00000500000000000000" pitchFamily="2" charset="0"/>
            </a:endParaRPr>
          </a:p>
        </p:txBody>
      </p:sp>
      <p:cxnSp>
        <p:nvCxnSpPr>
          <p:cNvPr id="19" name="Straight Arrow Connector 18">
            <a:extLst>
              <a:ext uri="{FF2B5EF4-FFF2-40B4-BE49-F238E27FC236}">
                <a16:creationId xmlns:a16="http://schemas.microsoft.com/office/drawing/2014/main" id="{4025341F-B636-D226-1CBB-6A0E7DB32BAF}"/>
              </a:ext>
            </a:extLst>
          </p:cNvPr>
          <p:cNvCxnSpPr>
            <a:cxnSpLocks/>
          </p:cNvCxnSpPr>
          <p:nvPr/>
        </p:nvCxnSpPr>
        <p:spPr bwMode="auto">
          <a:xfrm flipH="1">
            <a:off x="4577808" y="2397051"/>
            <a:ext cx="6135" cy="822958"/>
          </a:xfrm>
          <a:prstGeom prst="straightConnector1">
            <a:avLst/>
          </a:prstGeom>
          <a:noFill/>
          <a:ln w="28575" cap="flat" cmpd="sng" algn="ctr">
            <a:solidFill>
              <a:srgbClr val="000000"/>
            </a:solidFill>
            <a:prstDash val="dash"/>
            <a:round/>
            <a:headEnd type="none" w="med" len="med"/>
            <a:tailEnd type="triangle"/>
          </a:ln>
          <a:effectLst/>
        </p:spPr>
      </p:cxnSp>
    </p:spTree>
    <p:extLst>
      <p:ext uri="{BB962C8B-B14F-4D97-AF65-F5344CB8AC3E}">
        <p14:creationId xmlns:p14="http://schemas.microsoft.com/office/powerpoint/2010/main" val="2016023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138F3-D52F-9802-9346-6E08C30AA924}"/>
              </a:ext>
            </a:extLst>
          </p:cNvPr>
          <p:cNvSpPr>
            <a:spLocks noGrp="1"/>
          </p:cNvSpPr>
          <p:nvPr>
            <p:ph type="title"/>
          </p:nvPr>
        </p:nvSpPr>
        <p:spPr/>
        <p:txBody>
          <a:bodyPr/>
          <a:lstStyle/>
          <a:p>
            <a:r>
              <a:rPr lang="en-US" dirty="0"/>
              <a:t>Other Clinical Trials of SC vs IV Immunotherapies</a:t>
            </a:r>
          </a:p>
        </p:txBody>
      </p:sp>
      <p:graphicFrame>
        <p:nvGraphicFramePr>
          <p:cNvPr id="4" name="Content Placeholder 3">
            <a:extLst>
              <a:ext uri="{FF2B5EF4-FFF2-40B4-BE49-F238E27FC236}">
                <a16:creationId xmlns:a16="http://schemas.microsoft.com/office/drawing/2014/main" id="{F5AE6C5C-665B-DB1A-1DDF-7A3A37B3B15C}"/>
              </a:ext>
            </a:extLst>
          </p:cNvPr>
          <p:cNvGraphicFramePr>
            <a:graphicFrameLocks noGrp="1"/>
          </p:cNvGraphicFramePr>
          <p:nvPr>
            <p:ph sz="quarter" idx="10"/>
            <p:extLst>
              <p:ext uri="{D42A27DB-BD31-4B8C-83A1-F6EECF244321}">
                <p14:modId xmlns:p14="http://schemas.microsoft.com/office/powerpoint/2010/main" val="2511175032"/>
              </p:ext>
            </p:extLst>
          </p:nvPr>
        </p:nvGraphicFramePr>
        <p:xfrm>
          <a:off x="237867" y="1347473"/>
          <a:ext cx="11740260" cy="4150360"/>
        </p:xfrm>
        <a:graphic>
          <a:graphicData uri="http://schemas.openxmlformats.org/drawingml/2006/table">
            <a:tbl>
              <a:tblPr firstRow="1" bandRow="1">
                <a:tableStyleId>{93296810-A885-4BE3-A3E7-6D5BEEA58F35}</a:tableStyleId>
              </a:tblPr>
              <a:tblGrid>
                <a:gridCol w="2348052">
                  <a:extLst>
                    <a:ext uri="{9D8B030D-6E8A-4147-A177-3AD203B41FA5}">
                      <a16:colId xmlns:a16="http://schemas.microsoft.com/office/drawing/2014/main" val="516538712"/>
                    </a:ext>
                  </a:extLst>
                </a:gridCol>
                <a:gridCol w="2552555">
                  <a:extLst>
                    <a:ext uri="{9D8B030D-6E8A-4147-A177-3AD203B41FA5}">
                      <a16:colId xmlns:a16="http://schemas.microsoft.com/office/drawing/2014/main" val="546540366"/>
                    </a:ext>
                  </a:extLst>
                </a:gridCol>
                <a:gridCol w="2714017">
                  <a:extLst>
                    <a:ext uri="{9D8B030D-6E8A-4147-A177-3AD203B41FA5}">
                      <a16:colId xmlns:a16="http://schemas.microsoft.com/office/drawing/2014/main" val="200808269"/>
                    </a:ext>
                  </a:extLst>
                </a:gridCol>
                <a:gridCol w="2286000">
                  <a:extLst>
                    <a:ext uri="{9D8B030D-6E8A-4147-A177-3AD203B41FA5}">
                      <a16:colId xmlns:a16="http://schemas.microsoft.com/office/drawing/2014/main" val="3855173593"/>
                    </a:ext>
                  </a:extLst>
                </a:gridCol>
                <a:gridCol w="1839636">
                  <a:extLst>
                    <a:ext uri="{9D8B030D-6E8A-4147-A177-3AD203B41FA5}">
                      <a16:colId xmlns:a16="http://schemas.microsoft.com/office/drawing/2014/main" val="3945041248"/>
                    </a:ext>
                  </a:extLst>
                </a:gridCol>
              </a:tblGrid>
              <a:tr h="370840">
                <a:tc>
                  <a:txBody>
                    <a:bodyPr/>
                    <a:lstStyle/>
                    <a:p>
                      <a:r>
                        <a:rPr lang="en-US" sz="1600" dirty="0">
                          <a:solidFill>
                            <a:schemeClr val="bg2"/>
                          </a:solidFill>
                        </a:rPr>
                        <a:t>Trial</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Patient Population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Treatment Arms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Primary Endpoint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600" dirty="0">
                          <a:solidFill>
                            <a:schemeClr val="bg2"/>
                          </a:solidFill>
                        </a:rPr>
                        <a:t>Current Status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774278621"/>
                  </a:ext>
                </a:extLst>
              </a:tr>
              <a:tr h="370840">
                <a:tc>
                  <a:txBody>
                    <a:bodyPr/>
                    <a:lstStyle/>
                    <a:p>
                      <a:r>
                        <a:rPr lang="en-US" sz="1600" dirty="0"/>
                        <a:t>CheckMate-6GE</a:t>
                      </a:r>
                    </a:p>
                    <a:p>
                      <a:r>
                        <a:rPr lang="en-US" sz="1600" dirty="0"/>
                        <a:t>(</a:t>
                      </a:r>
                      <a:r>
                        <a:rPr lang="en-US" sz="1600" b="0" i="0" kern="1200" dirty="0">
                          <a:solidFill>
                            <a:schemeClr val="dk1"/>
                          </a:solidFill>
                          <a:effectLst/>
                          <a:latin typeface="+mn-lt"/>
                          <a:ea typeface="+mn-ea"/>
                          <a:cs typeface="+mn-cs"/>
                        </a:rPr>
                        <a:t>NCT05297565)</a:t>
                      </a:r>
                      <a:endParaRPr lang="en-US" sz="1600" dirty="0"/>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Stage IIIA/B/C/D or IV melanoma following complete resection</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Nivolumab SC vs Nivolumab IV</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Safety</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Completed</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349095119"/>
                  </a:ext>
                </a:extLst>
              </a:tr>
              <a:tr h="370840">
                <a:tc>
                  <a:txBody>
                    <a:bodyPr/>
                    <a:lstStyle/>
                    <a:p>
                      <a:r>
                        <a:rPr lang="en-US" sz="1600" dirty="0"/>
                        <a:t>RELATIVITY-127</a:t>
                      </a:r>
                    </a:p>
                    <a:p>
                      <a:r>
                        <a:rPr lang="en-US" sz="1600" dirty="0"/>
                        <a:t>(</a:t>
                      </a:r>
                      <a:r>
                        <a:rPr lang="en-US" sz="1600" b="0" i="0" kern="1200" dirty="0">
                          <a:solidFill>
                            <a:schemeClr val="dk1"/>
                          </a:solidFill>
                          <a:effectLst/>
                          <a:latin typeface="+mn-lt"/>
                          <a:ea typeface="+mn-ea"/>
                          <a:cs typeface="+mn-cs"/>
                        </a:rPr>
                        <a:t>NCT05625399)</a:t>
                      </a:r>
                      <a:endParaRPr lang="en-US" sz="1600"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Previously untreated metastatic or unresectable melanoma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Nivolumab + Relatlimab SC vs Nivolumab + Relatlimab IV</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PK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1600" dirty="0"/>
                        <a:t>Active, not recruiting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9592335"/>
                  </a:ext>
                </a:extLst>
              </a:tr>
              <a:tr h="370840">
                <a:tc>
                  <a:txBody>
                    <a:bodyPr/>
                    <a:lstStyle/>
                    <a:p>
                      <a:r>
                        <a:rPr lang="en-US" sz="1600" dirty="0"/>
                        <a:t>NCT06101134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Previously untreated metastatic or fully resected* melanoma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Nivolumab ± Relatlimab SC vs Nivolumab ± Relatlimab IV</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1600" dirty="0"/>
                        <a:t>Patient preference for SC vs IV using PEPQ Question 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Active, not recruiting</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235422408"/>
                  </a:ext>
                </a:extLst>
              </a:tr>
              <a:tr h="370840">
                <a:tc>
                  <a:txBody>
                    <a:bodyPr/>
                    <a:lstStyle/>
                    <a:p>
                      <a:r>
                        <a:rPr lang="en-US" sz="1600" dirty="0"/>
                        <a:t>KANDLELIT-007</a:t>
                      </a:r>
                    </a:p>
                    <a:p>
                      <a:r>
                        <a:rPr lang="en-US" sz="1600" dirty="0"/>
                        <a:t>(</a:t>
                      </a:r>
                      <a:r>
                        <a:rPr lang="en-US" sz="1600" b="0" i="0" kern="1200" dirty="0">
                          <a:solidFill>
                            <a:schemeClr val="dk1"/>
                          </a:solidFill>
                          <a:effectLst/>
                          <a:latin typeface="+mn-lt"/>
                          <a:ea typeface="+mn-ea"/>
                          <a:cs typeface="+mn-cs"/>
                        </a:rPr>
                        <a:t>NCT07190248)</a:t>
                      </a:r>
                      <a:endParaRPr lang="en-US" sz="1600" dirty="0"/>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Newly diagnosed </a:t>
                      </a:r>
                      <a:r>
                        <a:rPr lang="en-US" sz="1600" i="1" dirty="0"/>
                        <a:t>KRAS</a:t>
                      </a:r>
                      <a:r>
                        <a:rPr lang="en-US" sz="1600" dirty="0"/>
                        <a:t> G12C-mutant advanced/metastatic nonsquamous NSCLC</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b="0" i="0" kern="1200" dirty="0">
                          <a:solidFill>
                            <a:schemeClr val="dk1"/>
                          </a:solidFill>
                          <a:effectLst/>
                          <a:latin typeface="+mn-lt"/>
                          <a:ea typeface="+mn-ea"/>
                          <a:cs typeface="+mn-cs"/>
                        </a:rPr>
                        <a:t>Calderasib + Pembrolizumab SC vs Pembrolizumab SC + CT</a:t>
                      </a:r>
                      <a:endParaRPr lang="en-US" sz="1600" dirty="0"/>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PFS in patients with PD-L1 TPS ≥1%</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600" dirty="0"/>
                        <a:t>Recruiting</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93250858"/>
                  </a:ext>
                </a:extLst>
              </a:tr>
            </a:tbl>
          </a:graphicData>
        </a:graphic>
      </p:graphicFrame>
      <p:sp>
        <p:nvSpPr>
          <p:cNvPr id="5" name="TextBox 4">
            <a:extLst>
              <a:ext uri="{FF2B5EF4-FFF2-40B4-BE49-F238E27FC236}">
                <a16:creationId xmlns:a16="http://schemas.microsoft.com/office/drawing/2014/main" id="{FA40972D-BF65-2A37-A36E-AF84FB686E67}"/>
              </a:ext>
            </a:extLst>
          </p:cNvPr>
          <p:cNvSpPr txBox="1"/>
          <p:nvPr/>
        </p:nvSpPr>
        <p:spPr>
          <a:xfrm>
            <a:off x="311169" y="5669463"/>
            <a:ext cx="8348718" cy="502445"/>
          </a:xfrm>
          <a:prstGeom prst="rect">
            <a:avLst/>
          </a:prstGeom>
        </p:spPr>
        <p:txBody>
          <a:bodyPr vert="horz" wrap="square" lIns="0" tIns="0" rIns="0" bIns="0" rtlCol="0">
            <a:noAutofit/>
          </a:bodyPr>
          <a:lstStyle/>
          <a:p>
            <a:pPr algn="l"/>
            <a:r>
              <a:rPr lang="en-US" sz="1200" b="0" dirty="0">
                <a:latin typeface="+mn-lt"/>
              </a:rPr>
              <a:t>*Cancer fully removed with surgery no later than 12 wk before start of tx and confirmed free of disease.</a:t>
            </a:r>
          </a:p>
        </p:txBody>
      </p:sp>
      <p:sp>
        <p:nvSpPr>
          <p:cNvPr id="3" name="Content Placeholder 9">
            <a:extLst>
              <a:ext uri="{FF2B5EF4-FFF2-40B4-BE49-F238E27FC236}">
                <a16:creationId xmlns:a16="http://schemas.microsoft.com/office/drawing/2014/main" id="{4F3E14E8-4780-FF8A-2390-B9A60A6C6614}"/>
              </a:ext>
            </a:extLst>
          </p:cNvPr>
          <p:cNvSpPr txBox="1">
            <a:spLocks/>
          </p:cNvSpPr>
          <p:nvPr/>
        </p:nvSpPr>
        <p:spPr>
          <a:xfrm>
            <a:off x="3174521" y="6302375"/>
            <a:ext cx="6349968" cy="327025"/>
          </a:xfrm>
          <a:prstGeom prst="rect">
            <a:avLst/>
          </a:prstGeom>
        </p:spPr>
        <p:txBody>
          <a:bodyPr vert="horz" lIns="0" tIns="0" rIns="0" bIns="0" rtlCol="0" anchor="b">
            <a:noAutofit/>
          </a:bodyPr>
          <a:lstStyle>
            <a:lvl1pPr marL="0" indent="0" algn="l" defTabSz="914400" rtl="0" eaLnBrk="1" latinLnBrk="0" hangingPunct="1">
              <a:lnSpc>
                <a:spcPct val="90000"/>
              </a:lnSpc>
              <a:spcBef>
                <a:spcPts val="1000"/>
              </a:spcBef>
              <a:spcAft>
                <a:spcPts val="700"/>
              </a:spcAft>
              <a:buSzPct val="75000"/>
              <a:buFontTx/>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90000"/>
              </a:lnSpc>
              <a:spcBef>
                <a:spcPts val="1000"/>
              </a:spcBef>
              <a:spcAft>
                <a:spcPts val="700"/>
              </a:spcAft>
              <a:buFont typeface="Calibri" panose="020F0502020204030204" pitchFamily="34" charset="0"/>
              <a:buChar char="─"/>
              <a:defRPr lang="en-US" sz="1000" kern="1200">
                <a:solidFill>
                  <a:schemeClr val="tx1"/>
                </a:solidFill>
                <a:latin typeface="Poppins" pitchFamily="2" charset="77"/>
                <a:ea typeface="+mn-ea"/>
                <a:cs typeface="Poppins" pitchFamily="2" charset="77"/>
              </a:defRPr>
            </a:lvl4pPr>
            <a:lvl5pPr marL="971550" indent="-285750" algn="l" defTabSz="914400" rtl="0" eaLnBrk="1" latinLnBrk="0" hangingPunct="1">
              <a:lnSpc>
                <a:spcPct val="90000"/>
              </a:lnSpc>
              <a:spcBef>
                <a:spcPts val="1000"/>
              </a:spcBef>
              <a:spcAft>
                <a:spcPts val="700"/>
              </a:spcAft>
              <a:buFont typeface="Arial" panose="020B0604020202020204" pitchFamily="34"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auto"/>
            <a:r>
              <a:rPr lang="en-US" altLang="en-US" b="0" spc="-10" dirty="0">
                <a:latin typeface="+mn-lt"/>
                <a:cs typeface="Arial" panose="020B0604020202020204" pitchFamily="34" charset="0"/>
              </a:rPr>
              <a:t>Clinicaltrials.gov.</a:t>
            </a:r>
          </a:p>
        </p:txBody>
      </p:sp>
    </p:spTree>
    <p:extLst>
      <p:ext uri="{BB962C8B-B14F-4D97-AF65-F5344CB8AC3E}">
        <p14:creationId xmlns:p14="http://schemas.microsoft.com/office/powerpoint/2010/main" val="11677554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FEBE8DF-7304-51B1-F0D4-705E7B360062}"/>
              </a:ext>
            </a:extLst>
          </p:cNvPr>
          <p:cNvSpPr>
            <a:spLocks noGrp="1"/>
          </p:cNvSpPr>
          <p:nvPr>
            <p:ph type="ctrTitle"/>
          </p:nvPr>
        </p:nvSpPr>
        <p:spPr>
          <a:xfrm>
            <a:off x="228599" y="1756229"/>
            <a:ext cx="11082404" cy="2039922"/>
          </a:xfrm>
        </p:spPr>
        <p:txBody>
          <a:bodyPr/>
          <a:lstStyle/>
          <a:p>
            <a:r>
              <a:rPr lang="en-US" dirty="0">
                <a:ea typeface="Calibri"/>
                <a:cs typeface="Calibri"/>
              </a:rPr>
              <a:t>Pharmacist Considerations for SC ICIs: Administration, Monitoring, Drug-Related Complications, Coordination of Complex Regimens, Patient Education</a:t>
            </a:r>
            <a:endParaRPr lang="en-US" dirty="0"/>
          </a:p>
        </p:txBody>
      </p:sp>
      <p:sp>
        <p:nvSpPr>
          <p:cNvPr id="3" name="Text Placeholder 2">
            <a:extLst>
              <a:ext uri="{FF2B5EF4-FFF2-40B4-BE49-F238E27FC236}">
                <a16:creationId xmlns:a16="http://schemas.microsoft.com/office/drawing/2014/main" id="{4CA1C44D-2563-4ECD-555C-DABF2643FFE6}"/>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18689176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97F58-A0E6-1EEA-AD17-C2EDF584AEB9}"/>
              </a:ext>
            </a:extLst>
          </p:cNvPr>
          <p:cNvSpPr>
            <a:spLocks noGrp="1"/>
          </p:cNvSpPr>
          <p:nvPr>
            <p:ph type="title"/>
          </p:nvPr>
        </p:nvSpPr>
        <p:spPr>
          <a:xfrm>
            <a:off x="228600" y="1028700"/>
            <a:ext cx="11118850" cy="1132101"/>
          </a:xfrm>
        </p:spPr>
        <p:txBody>
          <a:bodyPr/>
          <a:lstStyle/>
          <a:p>
            <a:r>
              <a:rPr lang="en-US" sz="3600" dirty="0">
                <a:ea typeface="Calibri"/>
                <a:cs typeface="Calibri"/>
              </a:rPr>
              <a:t>Pharmacist Considerations for SC ICIs: Administration, Monitoring, Drug-Related Complications, Coordination of Complex Regimens, Patient Education</a:t>
            </a:r>
            <a:endParaRPr lang="en-US" sz="3600" dirty="0"/>
          </a:p>
        </p:txBody>
      </p:sp>
    </p:spTree>
    <p:extLst>
      <p:ext uri="{BB962C8B-B14F-4D97-AF65-F5344CB8AC3E}">
        <p14:creationId xmlns:p14="http://schemas.microsoft.com/office/powerpoint/2010/main" val="20276281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D6202-F5C4-6BAD-2065-C732801CCCC6}"/>
              </a:ext>
            </a:extLst>
          </p:cNvPr>
          <p:cNvSpPr>
            <a:spLocks noGrp="1"/>
          </p:cNvSpPr>
          <p:nvPr>
            <p:ph type="title"/>
          </p:nvPr>
        </p:nvSpPr>
        <p:spPr/>
        <p:txBody>
          <a:bodyPr/>
          <a:lstStyle/>
          <a:p>
            <a:r>
              <a:rPr lang="en-US" dirty="0"/>
              <a:t>Potential Challenges With SC Administration of ICIs</a:t>
            </a:r>
          </a:p>
        </p:txBody>
      </p:sp>
      <p:sp>
        <p:nvSpPr>
          <p:cNvPr id="5" name="Content Placeholder 4">
            <a:extLst>
              <a:ext uri="{FF2B5EF4-FFF2-40B4-BE49-F238E27FC236}">
                <a16:creationId xmlns:a16="http://schemas.microsoft.com/office/drawing/2014/main" id="{55873E85-C869-2830-41B2-BF16D181C8A9}"/>
              </a:ext>
            </a:extLst>
          </p:cNvPr>
          <p:cNvSpPr>
            <a:spLocks noGrp="1"/>
          </p:cNvSpPr>
          <p:nvPr>
            <p:ph idx="1"/>
          </p:nvPr>
        </p:nvSpPr>
        <p:spPr/>
        <p:txBody>
          <a:bodyPr/>
          <a:lstStyle/>
          <a:p>
            <a:pPr marL="342900" lvl="2" indent="-342900">
              <a:buSzPct val="75000"/>
              <a:buBlip>
                <a:blip>
                  <a:extLst>
                    <a:ext uri="{96DAC541-7B7A-43D3-8B79-37D633B846F1}">
                      <asvg:svgBlip xmlns:asvg="http://schemas.microsoft.com/office/drawing/2016/SVG/main" r:embed="rId3"/>
                    </a:ext>
                  </a:extLst>
                </a:blip>
              </a:buBlip>
            </a:pPr>
            <a:r>
              <a:rPr lang="en-US" sz="2400" dirty="0"/>
              <a:t>Variability in absorption and bioavailability vs IV ICIs</a:t>
            </a:r>
          </a:p>
          <a:p>
            <a:pPr lvl="2"/>
            <a:r>
              <a:rPr lang="en-US" dirty="0"/>
              <a:t>Privacy for administration (eg, thigh, abdomen)</a:t>
            </a:r>
          </a:p>
          <a:p>
            <a:pPr lvl="2"/>
            <a:r>
              <a:rPr lang="en-US" dirty="0"/>
              <a:t>Patient factors (eg, weight, extent of SC tissue) may decrease tolerance of SC route</a:t>
            </a:r>
          </a:p>
          <a:p>
            <a:r>
              <a:rPr lang="en-US" dirty="0"/>
              <a:t>Why is standardized dosing challenging?</a:t>
            </a:r>
          </a:p>
          <a:p>
            <a:pPr lvl="2"/>
            <a:r>
              <a:rPr lang="en-US" dirty="0"/>
              <a:t>Variability among body locations and patients</a:t>
            </a:r>
          </a:p>
          <a:p>
            <a:pPr lvl="2"/>
            <a:r>
              <a:rPr lang="en-US" dirty="0"/>
              <a:t>Single, flat SC ICI dose for all patients is not feasible</a:t>
            </a:r>
          </a:p>
          <a:p>
            <a:pPr lvl="2"/>
            <a:r>
              <a:rPr lang="en-US" dirty="0"/>
              <a:t>Bioavailability varies based on administration location (eg, thigh, abdomen)</a:t>
            </a:r>
          </a:p>
          <a:p>
            <a:r>
              <a:rPr lang="en-US" dirty="0"/>
              <a:t>Complicates the generalizability of study findings</a:t>
            </a:r>
          </a:p>
          <a:p>
            <a:endParaRPr lang="en-US" dirty="0"/>
          </a:p>
        </p:txBody>
      </p:sp>
    </p:spTree>
    <p:extLst>
      <p:ext uri="{BB962C8B-B14F-4D97-AF65-F5344CB8AC3E}">
        <p14:creationId xmlns:p14="http://schemas.microsoft.com/office/powerpoint/2010/main" val="33313434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DD41344-C4D9-1256-0E72-8C1C96C88C0F}"/>
              </a:ext>
            </a:extLst>
          </p:cNvPr>
          <p:cNvSpPr>
            <a:spLocks noGrp="1"/>
          </p:cNvSpPr>
          <p:nvPr>
            <p:ph type="title"/>
          </p:nvPr>
        </p:nvSpPr>
        <p:spPr>
          <a:xfrm>
            <a:off x="231078" y="260163"/>
            <a:ext cx="11740260" cy="1044132"/>
          </a:xfrm>
        </p:spPr>
        <p:txBody>
          <a:bodyPr/>
          <a:lstStyle/>
          <a:p>
            <a:r>
              <a:rPr lang="en-US" dirty="0"/>
              <a:t>Nuances to Consider for SC ICI Treatment in Older or Frail Patients</a:t>
            </a:r>
          </a:p>
        </p:txBody>
      </p:sp>
      <p:sp>
        <p:nvSpPr>
          <p:cNvPr id="10" name="Content Placeholder 9">
            <a:extLst>
              <a:ext uri="{FF2B5EF4-FFF2-40B4-BE49-F238E27FC236}">
                <a16:creationId xmlns:a16="http://schemas.microsoft.com/office/drawing/2014/main" id="{BF269ADA-DD6F-21E0-492F-702131C1BAD3}"/>
              </a:ext>
            </a:extLst>
          </p:cNvPr>
          <p:cNvSpPr>
            <a:spLocks noGrp="1"/>
          </p:cNvSpPr>
          <p:nvPr>
            <p:ph idx="1"/>
          </p:nvPr>
        </p:nvSpPr>
        <p:spPr>
          <a:xfrm>
            <a:off x="231078" y="1638299"/>
            <a:ext cx="11740260" cy="4451603"/>
          </a:xfrm>
        </p:spPr>
        <p:txBody>
          <a:bodyPr/>
          <a:lstStyle/>
          <a:p>
            <a:r>
              <a:rPr lang="en-US" dirty="0"/>
              <a:t>Comprehensive geriatric assessment for frailty</a:t>
            </a:r>
          </a:p>
          <a:p>
            <a:r>
              <a:rPr lang="en-US" dirty="0"/>
              <a:t>Understanding link between frailty and inferior survival, increased complications</a:t>
            </a:r>
          </a:p>
          <a:p>
            <a:r>
              <a:rPr lang="en-US" dirty="0"/>
              <a:t>ICI efficacy decreases with ECOG PS ≥2, but irAE rates are similar to ECOG PS &lt;2 (in setting of CAR-T and bispecific therapies)</a:t>
            </a:r>
          </a:p>
          <a:p>
            <a:r>
              <a:rPr lang="en-US" dirty="0"/>
              <a:t>ICI data in patients ≥80 yr of age demonstrated comparable efficacy and  irAE rates</a:t>
            </a:r>
          </a:p>
          <a:p>
            <a:pPr lvl="2"/>
            <a:r>
              <a:rPr lang="en-US" dirty="0"/>
              <a:t>Patients ≥90 yr of age discontinued twice as often despite similar irAE rates</a:t>
            </a:r>
          </a:p>
          <a:p>
            <a:endParaRPr lang="en-US" dirty="0"/>
          </a:p>
        </p:txBody>
      </p:sp>
      <p:sp>
        <p:nvSpPr>
          <p:cNvPr id="11" name="Content Placeholder 10">
            <a:extLst>
              <a:ext uri="{FF2B5EF4-FFF2-40B4-BE49-F238E27FC236}">
                <a16:creationId xmlns:a16="http://schemas.microsoft.com/office/drawing/2014/main" id="{893C66AD-3395-F1A3-7199-BD07E40AA771}"/>
              </a:ext>
            </a:extLst>
          </p:cNvPr>
          <p:cNvSpPr>
            <a:spLocks noGrp="1"/>
          </p:cNvSpPr>
          <p:nvPr>
            <p:ph sz="quarter" idx="10"/>
          </p:nvPr>
        </p:nvSpPr>
        <p:spPr>
          <a:xfrm>
            <a:off x="2964427" y="6204857"/>
            <a:ext cx="6722294" cy="424543"/>
          </a:xfrm>
        </p:spPr>
        <p:txBody>
          <a:bodyPr/>
          <a:lstStyle/>
          <a:p>
            <a:r>
              <a:rPr lang="en-US" dirty="0"/>
              <a:t> Nebhan. JAMA Oncol. 2021;7:1856. Chalker. Cancer Med. 2022; 11:4104. Guven. J Geriatr Oncol. 2024;15:101742. </a:t>
            </a:r>
          </a:p>
        </p:txBody>
      </p:sp>
    </p:spTree>
    <p:extLst>
      <p:ext uri="{BB962C8B-B14F-4D97-AF65-F5344CB8AC3E}">
        <p14:creationId xmlns:p14="http://schemas.microsoft.com/office/powerpoint/2010/main" val="20962818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DB760B8-90F2-4757-8ABC-1353BD42BEA9}"/>
              </a:ext>
            </a:extLst>
          </p:cNvPr>
          <p:cNvSpPr>
            <a:spLocks noGrp="1"/>
          </p:cNvSpPr>
          <p:nvPr>
            <p:ph idx="1"/>
          </p:nvPr>
        </p:nvSpPr>
        <p:spPr/>
        <p:txBody>
          <a:bodyPr/>
          <a:lstStyle/>
          <a:p>
            <a:r>
              <a:rPr lang="en-US" sz="1800" dirty="0"/>
              <a:t>Set evidence-based expectations for benefits</a:t>
            </a:r>
          </a:p>
          <a:p>
            <a:pPr lvl="2"/>
            <a:r>
              <a:rPr lang="en-US" sz="1600" dirty="0"/>
              <a:t>Many patients have high expectations due to popular success stories (eg, Jimmy Carter’s metastatic melanoma and pembrolizumab)</a:t>
            </a:r>
          </a:p>
          <a:p>
            <a:r>
              <a:rPr lang="en-US" sz="1800" dirty="0"/>
              <a:t>Benefits take longer to emerge than with chemotherapy and targeted therapy</a:t>
            </a:r>
          </a:p>
          <a:p>
            <a:pPr lvl="2"/>
            <a:r>
              <a:rPr lang="en-US" sz="1600" dirty="0"/>
              <a:t>Patients with a large tumor burden and/or rapidly progressing disease often cannot wait</a:t>
            </a:r>
          </a:p>
          <a:p>
            <a:pPr lvl="1"/>
            <a:endParaRPr lang="en-US" sz="1800" dirty="0"/>
          </a:p>
          <a:p>
            <a:pPr lvl="1"/>
            <a:endParaRPr lang="en-US" sz="1800" dirty="0"/>
          </a:p>
        </p:txBody>
      </p:sp>
      <p:sp>
        <p:nvSpPr>
          <p:cNvPr id="3" name="Content Placeholder 2">
            <a:extLst>
              <a:ext uri="{FF2B5EF4-FFF2-40B4-BE49-F238E27FC236}">
                <a16:creationId xmlns:a16="http://schemas.microsoft.com/office/drawing/2014/main" id="{B5E7C01D-15E7-04A3-7697-733FDD01EA4B}"/>
              </a:ext>
            </a:extLst>
          </p:cNvPr>
          <p:cNvSpPr>
            <a:spLocks noGrp="1"/>
          </p:cNvSpPr>
          <p:nvPr>
            <p:ph idx="13"/>
          </p:nvPr>
        </p:nvSpPr>
        <p:spPr/>
        <p:txBody>
          <a:bodyPr/>
          <a:lstStyle/>
          <a:p>
            <a:r>
              <a:rPr lang="en-US" sz="1800" dirty="0"/>
              <a:t>Emphasize the importance of monitoring and promptly reporting symptoms</a:t>
            </a:r>
          </a:p>
          <a:p>
            <a:pPr lvl="2"/>
            <a:r>
              <a:rPr lang="en-US" sz="1600" dirty="0"/>
              <a:t>Contact the oncology care team if experiencing any new signs or symptoms</a:t>
            </a:r>
          </a:p>
          <a:p>
            <a:pPr lvl="2"/>
            <a:r>
              <a:rPr lang="en-US" sz="1600" dirty="0"/>
              <a:t>Report any visits to the emergency department and other HCPs</a:t>
            </a:r>
          </a:p>
          <a:p>
            <a:r>
              <a:rPr lang="en-US" sz="1800" dirty="0"/>
              <a:t>Carry an immunotherapy wallet card </a:t>
            </a:r>
            <a:br>
              <a:rPr lang="en-US" sz="1800" dirty="0"/>
            </a:br>
            <a:r>
              <a:rPr lang="en-US" sz="1800" dirty="0"/>
              <a:t>at all times</a:t>
            </a:r>
          </a:p>
          <a:p>
            <a:r>
              <a:rPr lang="en-US" sz="1800" dirty="0"/>
              <a:t>Educate on irAE management</a:t>
            </a:r>
          </a:p>
          <a:p>
            <a:pPr lvl="2"/>
            <a:r>
              <a:rPr lang="en-US" sz="1600" dirty="0"/>
              <a:t>Discontinuing ICIs because of AEs does NOT worsen survival</a:t>
            </a:r>
            <a:r>
              <a:rPr lang="en-US" sz="1600" baseline="30000" dirty="0"/>
              <a:t>1</a:t>
            </a:r>
          </a:p>
          <a:p>
            <a:pPr lvl="2"/>
            <a:r>
              <a:rPr lang="en-US" sz="1600" dirty="0"/>
              <a:t>Treating irAEs with steroids does NOT worsen response or survival</a:t>
            </a:r>
            <a:r>
              <a:rPr lang="en-US" sz="1600" baseline="30000" dirty="0"/>
              <a:t>2,3</a:t>
            </a:r>
          </a:p>
          <a:p>
            <a:pPr lvl="2"/>
            <a:endParaRPr lang="en-US" sz="1600" dirty="0"/>
          </a:p>
          <a:p>
            <a:pPr lvl="2"/>
            <a:endParaRPr lang="en-US" sz="1600" dirty="0"/>
          </a:p>
          <a:p>
            <a:pPr lvl="2"/>
            <a:endParaRPr lang="en-US" sz="1600" dirty="0"/>
          </a:p>
          <a:p>
            <a:pPr lvl="2"/>
            <a:endParaRPr lang="en-US" sz="1600" dirty="0"/>
          </a:p>
          <a:p>
            <a:endParaRPr lang="en-US" sz="1600" dirty="0"/>
          </a:p>
        </p:txBody>
      </p:sp>
      <p:sp>
        <p:nvSpPr>
          <p:cNvPr id="2" name="Title 1">
            <a:extLst>
              <a:ext uri="{FF2B5EF4-FFF2-40B4-BE49-F238E27FC236}">
                <a16:creationId xmlns:a16="http://schemas.microsoft.com/office/drawing/2014/main" id="{5EB470E3-E4DD-430E-A240-F291DED3AF15}"/>
              </a:ext>
            </a:extLst>
          </p:cNvPr>
          <p:cNvSpPr>
            <a:spLocks noGrp="1"/>
          </p:cNvSpPr>
          <p:nvPr>
            <p:ph type="title"/>
          </p:nvPr>
        </p:nvSpPr>
        <p:spPr/>
        <p:txBody>
          <a:bodyPr/>
          <a:lstStyle/>
          <a:p>
            <a:r>
              <a:rPr lang="en-US" dirty="0"/>
              <a:t>Counseling Patients and Caregivers About irAEs</a:t>
            </a:r>
          </a:p>
        </p:txBody>
      </p:sp>
      <p:sp>
        <p:nvSpPr>
          <p:cNvPr id="7" name="Content Placeholder 6">
            <a:extLst>
              <a:ext uri="{FF2B5EF4-FFF2-40B4-BE49-F238E27FC236}">
                <a16:creationId xmlns:a16="http://schemas.microsoft.com/office/drawing/2014/main" id="{2F838E25-6E21-4C69-97D7-5E1E6ABB3F8F}"/>
              </a:ext>
            </a:extLst>
          </p:cNvPr>
          <p:cNvSpPr>
            <a:spLocks noGrp="1"/>
          </p:cNvSpPr>
          <p:nvPr>
            <p:ph sz="quarter" idx="10"/>
          </p:nvPr>
        </p:nvSpPr>
        <p:spPr/>
        <p:txBody>
          <a:bodyPr/>
          <a:lstStyle/>
          <a:p>
            <a:pPr algn="ctr"/>
            <a:r>
              <a:rPr lang="en-US" altLang="en-US" spc="-10" dirty="0">
                <a:latin typeface="+mn-lt"/>
                <a:cs typeface="Arial" panose="020B0604020202020204" pitchFamily="34" charset="0"/>
              </a:rPr>
              <a:t>1. Schadendorf. JCO. 2017;35:3807. 2. Horvat. JCO. 2015;33:3193. 3. Weber. JCO. 2017;35:785.</a:t>
            </a:r>
          </a:p>
        </p:txBody>
      </p:sp>
      <p:grpSp>
        <p:nvGrpSpPr>
          <p:cNvPr id="4" name="Group 3">
            <a:extLst>
              <a:ext uri="{FF2B5EF4-FFF2-40B4-BE49-F238E27FC236}">
                <a16:creationId xmlns:a16="http://schemas.microsoft.com/office/drawing/2014/main" id="{05F3DC81-E0EC-0A84-EECA-9EE4FE462B89}"/>
              </a:ext>
            </a:extLst>
          </p:cNvPr>
          <p:cNvGrpSpPr/>
          <p:nvPr/>
        </p:nvGrpSpPr>
        <p:grpSpPr>
          <a:xfrm>
            <a:off x="562014" y="4236114"/>
            <a:ext cx="5225014" cy="1861474"/>
            <a:chOff x="5620123" y="3878262"/>
            <a:chExt cx="6443363" cy="2295526"/>
          </a:xfrm>
        </p:grpSpPr>
        <p:pic>
          <p:nvPicPr>
            <p:cNvPr id="5" name="Picture 4">
              <a:extLst>
                <a:ext uri="{FF2B5EF4-FFF2-40B4-BE49-F238E27FC236}">
                  <a16:creationId xmlns:a16="http://schemas.microsoft.com/office/drawing/2014/main" id="{5245BC65-9C18-BF9F-40D4-FCA36C7C2D40}"/>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b="50598"/>
            <a:stretch/>
          </p:blipFill>
          <p:spPr bwMode="auto">
            <a:xfrm>
              <a:off x="5620123" y="3878263"/>
              <a:ext cx="3175000" cy="2295525"/>
            </a:xfrm>
            <a:prstGeom prst="rect">
              <a:avLst/>
            </a:prstGeom>
            <a:noFill/>
            <a:ln w="9525" cap="flat">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7">
              <a:extLst>
                <a:ext uri="{FF2B5EF4-FFF2-40B4-BE49-F238E27FC236}">
                  <a16:creationId xmlns:a16="http://schemas.microsoft.com/office/drawing/2014/main" id="{18EE9A0E-6513-34C2-DFB0-65016F8F9E1A}"/>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50598"/>
            <a:stretch/>
          </p:blipFill>
          <p:spPr bwMode="auto">
            <a:xfrm>
              <a:off x="8888486" y="3878262"/>
              <a:ext cx="3175000" cy="2295525"/>
            </a:xfrm>
            <a:prstGeom prst="rect">
              <a:avLst/>
            </a:prstGeom>
            <a:noFill/>
            <a:ln w="9525" cap="flat">
              <a:solidFill>
                <a:srgbClr val="000000"/>
              </a:solidFill>
              <a:round/>
              <a:headEnd/>
              <a:tailEnd/>
            </a:ln>
            <a:effectLst/>
            <a:extLst>
              <a:ext uri="{909E8E84-426E-40DD-AFC4-6F175D3DCCD1}">
                <a14:hiddenFill xmlns:a14="http://schemas.microsoft.com/office/drawing/2010/main">
                  <a:blipFill dpi="0" rotWithShape="0">
                    <a:blip/>
                    <a:srcRect/>
                    <a:stretch>
                      <a:fillRect/>
                    </a:stretch>
                  </a:blip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spTree>
    <p:extLst>
      <p:ext uri="{BB962C8B-B14F-4D97-AF65-F5344CB8AC3E}">
        <p14:creationId xmlns:p14="http://schemas.microsoft.com/office/powerpoint/2010/main" val="603768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BAF5C3-4156-34E5-D8D6-A0E628041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7F08C6-454A-5B7C-C345-13AD6482F155}"/>
              </a:ext>
            </a:extLst>
          </p:cNvPr>
          <p:cNvSpPr>
            <a:spLocks noGrp="1"/>
          </p:cNvSpPr>
          <p:nvPr>
            <p:ph type="title"/>
          </p:nvPr>
        </p:nvSpPr>
        <p:spPr/>
        <p:txBody>
          <a:bodyPr/>
          <a:lstStyle/>
          <a:p>
            <a:r>
              <a:rPr lang="en-US" dirty="0"/>
              <a:t>Other Key Considerations</a:t>
            </a:r>
          </a:p>
        </p:txBody>
      </p:sp>
      <p:sp>
        <p:nvSpPr>
          <p:cNvPr id="7" name="Content Placeholder 2">
            <a:extLst>
              <a:ext uri="{FF2B5EF4-FFF2-40B4-BE49-F238E27FC236}">
                <a16:creationId xmlns:a16="http://schemas.microsoft.com/office/drawing/2014/main" id="{3995775A-35F3-1280-FC90-3067B8F81DB4}"/>
              </a:ext>
            </a:extLst>
          </p:cNvPr>
          <p:cNvSpPr>
            <a:spLocks noGrp="1"/>
          </p:cNvSpPr>
          <p:nvPr>
            <p:ph idx="1"/>
          </p:nvPr>
        </p:nvSpPr>
        <p:spPr/>
        <p:txBody>
          <a:bodyPr/>
          <a:lstStyle/>
          <a:p>
            <a:r>
              <a:rPr lang="en-US" dirty="0"/>
              <a:t>Need for a multidisciplinary approach for optimal administration of SC ICIs</a:t>
            </a:r>
          </a:p>
          <a:p>
            <a:pPr lvl="2"/>
            <a:r>
              <a:rPr lang="en-US" dirty="0"/>
              <a:t>Relative roles of multidisciplinary specialists in flux as SC ICI administration shifts from hospitals to local settings</a:t>
            </a:r>
          </a:p>
          <a:p>
            <a:r>
              <a:rPr lang="en-US" i="1" dirty="0"/>
              <a:t>Monitoring: irAEs and comorbidities</a:t>
            </a:r>
          </a:p>
          <a:p>
            <a:pPr lvl="2"/>
            <a:r>
              <a:rPr lang="en-US" dirty="0"/>
              <a:t>irAEs</a:t>
            </a:r>
          </a:p>
          <a:p>
            <a:pPr lvl="3"/>
            <a:r>
              <a:rPr lang="en-US" b="1" dirty="0"/>
              <a:t>Recognizing and addressing irAEs </a:t>
            </a:r>
            <a:r>
              <a:rPr lang="en-US" dirty="0"/>
              <a:t>as early as possible; symptom red flags, same-day escalation triggers, on-call pathways</a:t>
            </a:r>
          </a:p>
          <a:p>
            <a:pPr lvl="3"/>
            <a:r>
              <a:rPr lang="en-US" b="1" dirty="0"/>
              <a:t>Educating patients and caregivers </a:t>
            </a:r>
            <a:r>
              <a:rPr lang="en-US" dirty="0"/>
              <a:t>on the importance of monitoring and prompt reporting of irAEs</a:t>
            </a:r>
          </a:p>
          <a:p>
            <a:pPr lvl="3"/>
            <a:r>
              <a:rPr lang="en-US" b="1" dirty="0"/>
              <a:t>Baseline assessment: </a:t>
            </a:r>
            <a:r>
              <a:rPr lang="en-US" dirty="0"/>
              <a:t>autoimmune disease, organ function, medications</a:t>
            </a:r>
          </a:p>
          <a:p>
            <a:endParaRPr lang="en-US" dirty="0">
              <a:solidFill>
                <a:srgbClr val="FF0000"/>
              </a:solidFill>
              <a:highlight>
                <a:srgbClr val="FFFF00"/>
              </a:highlight>
            </a:endParaRPr>
          </a:p>
        </p:txBody>
      </p:sp>
    </p:spTree>
    <p:extLst>
      <p:ext uri="{BB962C8B-B14F-4D97-AF65-F5344CB8AC3E}">
        <p14:creationId xmlns:p14="http://schemas.microsoft.com/office/powerpoint/2010/main" val="2251967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DDE91-5F08-E4E0-ADC5-C8689BAE711A}"/>
              </a:ext>
            </a:extLst>
          </p:cNvPr>
          <p:cNvSpPr>
            <a:spLocks noGrp="1"/>
          </p:cNvSpPr>
          <p:nvPr>
            <p:ph type="title"/>
          </p:nvPr>
        </p:nvSpPr>
        <p:spPr/>
        <p:txBody>
          <a:bodyPr/>
          <a:lstStyle/>
          <a:p>
            <a:r>
              <a:rPr lang="en-US" dirty="0"/>
              <a:t>Takeaways: Models to Consider</a:t>
            </a:r>
          </a:p>
        </p:txBody>
      </p:sp>
      <p:graphicFrame>
        <p:nvGraphicFramePr>
          <p:cNvPr id="4" name="Content Placeholder 3">
            <a:extLst>
              <a:ext uri="{FF2B5EF4-FFF2-40B4-BE49-F238E27FC236}">
                <a16:creationId xmlns:a16="http://schemas.microsoft.com/office/drawing/2014/main" id="{49461267-24F6-4F9E-748C-3F707AE3CFD0}"/>
              </a:ext>
            </a:extLst>
          </p:cNvPr>
          <p:cNvGraphicFramePr>
            <a:graphicFrameLocks noGrp="1"/>
          </p:cNvGraphicFramePr>
          <p:nvPr>
            <p:ph sz="quarter" idx="10"/>
            <p:extLst>
              <p:ext uri="{D42A27DB-BD31-4B8C-83A1-F6EECF244321}">
                <p14:modId xmlns:p14="http://schemas.microsoft.com/office/powerpoint/2010/main" val="1966327610"/>
              </p:ext>
            </p:extLst>
          </p:nvPr>
        </p:nvGraphicFramePr>
        <p:xfrm>
          <a:off x="231078" y="1607319"/>
          <a:ext cx="11740260" cy="3992880"/>
        </p:xfrm>
        <a:graphic>
          <a:graphicData uri="http://schemas.openxmlformats.org/drawingml/2006/table">
            <a:tbl>
              <a:tblPr firstRow="1" bandRow="1">
                <a:tableStyleId>{5C22544A-7EE6-4342-B048-85BDC9FD1C3A}</a:tableStyleId>
              </a:tblPr>
              <a:tblGrid>
                <a:gridCol w="5870130">
                  <a:extLst>
                    <a:ext uri="{9D8B030D-6E8A-4147-A177-3AD203B41FA5}">
                      <a16:colId xmlns:a16="http://schemas.microsoft.com/office/drawing/2014/main" val="2527320732"/>
                    </a:ext>
                  </a:extLst>
                </a:gridCol>
                <a:gridCol w="5870130">
                  <a:extLst>
                    <a:ext uri="{9D8B030D-6E8A-4147-A177-3AD203B41FA5}">
                      <a16:colId xmlns:a16="http://schemas.microsoft.com/office/drawing/2014/main" val="3821001594"/>
                    </a:ext>
                  </a:extLst>
                </a:gridCol>
              </a:tblGrid>
              <a:tr h="315400">
                <a:tc>
                  <a:txBody>
                    <a:bodyPr/>
                    <a:lstStyle/>
                    <a:p>
                      <a:pPr algn="ctr"/>
                      <a:r>
                        <a:rPr lang="en-US" sz="2000" dirty="0">
                          <a:solidFill>
                            <a:schemeClr val="bg2"/>
                          </a:solidFill>
                        </a:rPr>
                        <a:t>In Clinic With Central Team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rPr>
                        <a:t>In Clinic With Peripheral Team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40787054"/>
                  </a:ext>
                </a:extLst>
              </a:tr>
              <a:tr h="558016">
                <a:tc>
                  <a:txBody>
                    <a:bodyPr/>
                    <a:lstStyle/>
                    <a:p>
                      <a:pPr algn="ctr"/>
                      <a:r>
                        <a:rPr lang="en-US" sz="2000" dirty="0">
                          <a:solidFill>
                            <a:schemeClr val="tx1"/>
                          </a:solidFill>
                        </a:rPr>
                        <a:t>Team of chemotherapy RN and pharmacists from infusion center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dirty="0">
                          <a:solidFill>
                            <a:schemeClr val="tx1"/>
                          </a:solidFill>
                        </a:rPr>
                        <a:t>Team of RN and pharmacists from home clinic</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510435231"/>
                  </a:ext>
                </a:extLst>
              </a:tr>
              <a:tr h="558016">
                <a:tc>
                  <a:txBody>
                    <a:bodyPr/>
                    <a:lstStyle/>
                    <a:p>
                      <a:pPr algn="ctr"/>
                      <a:r>
                        <a:rPr lang="en-US" sz="2000" dirty="0">
                          <a:solidFill>
                            <a:schemeClr val="tx1"/>
                          </a:solidFill>
                        </a:rPr>
                        <a:t>Bring dose to clinic or infusion center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000" dirty="0">
                          <a:solidFill>
                            <a:schemeClr val="tx1"/>
                          </a:solidFill>
                        </a:rPr>
                        <a:t>Dose could be stored or couriered to clinic in a timely fashion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34657812"/>
                  </a:ext>
                </a:extLst>
              </a:tr>
              <a:tr h="315400">
                <a:tc>
                  <a:txBody>
                    <a:bodyPr/>
                    <a:lstStyle/>
                    <a:p>
                      <a:pPr algn="ctr"/>
                      <a:r>
                        <a:rPr lang="en-US" sz="2000" dirty="0">
                          <a:solidFill>
                            <a:schemeClr val="tx1"/>
                          </a:solidFill>
                        </a:rPr>
                        <a:t>Administered by RN from the central team</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dirty="0">
                          <a:solidFill>
                            <a:schemeClr val="tx1"/>
                          </a:solidFill>
                        </a:rPr>
                        <a:t>Administered by RN from the home clinic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96087242"/>
                  </a:ext>
                </a:extLst>
              </a:tr>
              <a:tr h="315400">
                <a:tc>
                  <a:txBody>
                    <a:bodyPr/>
                    <a:lstStyle/>
                    <a:p>
                      <a:pPr algn="ctr"/>
                      <a:r>
                        <a:rPr lang="en-US" sz="2000" dirty="0">
                          <a:solidFill>
                            <a:schemeClr val="tx1"/>
                          </a:solidFill>
                        </a:rPr>
                        <a:t>Need to make infusion appointments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000" dirty="0">
                          <a:solidFill>
                            <a:schemeClr val="tx1"/>
                          </a:solidFill>
                        </a:rPr>
                        <a:t>No need to make infusion appointments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18128319"/>
                  </a:ext>
                </a:extLst>
              </a:tr>
              <a:tr h="558016">
                <a:tc>
                  <a:txBody>
                    <a:bodyPr/>
                    <a:lstStyle/>
                    <a:p>
                      <a:pPr algn="ctr"/>
                      <a:r>
                        <a:rPr lang="en-US" sz="2000" dirty="0">
                          <a:solidFill>
                            <a:schemeClr val="tx1"/>
                          </a:solidFill>
                        </a:rPr>
                        <a:t>Training by RN/pharmacists with experience/shared experience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Training by RN/pharmacists with experience/shared experience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38177270"/>
                  </a:ext>
                </a:extLst>
              </a:tr>
              <a:tr h="558016">
                <a:tc>
                  <a:txBody>
                    <a:bodyPr/>
                    <a:lstStyle/>
                    <a:p>
                      <a:pPr algn="ctr"/>
                      <a:r>
                        <a:rPr lang="en-US" sz="2000" dirty="0">
                          <a:solidFill>
                            <a:schemeClr val="tx1"/>
                          </a:solidFill>
                        </a:rPr>
                        <a:t>Likely better initially, as management is central and unified</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tx1"/>
                          </a:solidFill>
                        </a:rPr>
                        <a:t>May overwhelm the clinic if not well planned</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69225075"/>
                  </a:ext>
                </a:extLst>
              </a:tr>
            </a:tbl>
          </a:graphicData>
        </a:graphic>
      </p:graphicFrame>
    </p:spTree>
    <p:extLst>
      <p:ext uri="{BB962C8B-B14F-4D97-AF65-F5344CB8AC3E}">
        <p14:creationId xmlns:p14="http://schemas.microsoft.com/office/powerpoint/2010/main" val="3147611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E87D9-D148-9FD9-031E-01ADC67C0B93}"/>
              </a:ext>
            </a:extLst>
          </p:cNvPr>
          <p:cNvSpPr>
            <a:spLocks noGrp="1"/>
          </p:cNvSpPr>
          <p:nvPr>
            <p:ph type="title"/>
          </p:nvPr>
        </p:nvSpPr>
        <p:spPr/>
        <p:txBody>
          <a:bodyPr/>
          <a:lstStyle/>
          <a:p>
            <a:r>
              <a:rPr lang="en-US" dirty="0"/>
              <a:t>Takeaways: SC vs IV ICI Administration</a:t>
            </a:r>
          </a:p>
        </p:txBody>
      </p:sp>
      <p:graphicFrame>
        <p:nvGraphicFramePr>
          <p:cNvPr id="4" name="Content Placeholder 3">
            <a:extLst>
              <a:ext uri="{FF2B5EF4-FFF2-40B4-BE49-F238E27FC236}">
                <a16:creationId xmlns:a16="http://schemas.microsoft.com/office/drawing/2014/main" id="{F737D543-9CD4-A389-F766-1466E0DEFEBE}"/>
              </a:ext>
            </a:extLst>
          </p:cNvPr>
          <p:cNvGraphicFramePr>
            <a:graphicFrameLocks noGrp="1"/>
          </p:cNvGraphicFramePr>
          <p:nvPr>
            <p:ph sz="quarter" idx="10"/>
            <p:extLst>
              <p:ext uri="{D42A27DB-BD31-4B8C-83A1-F6EECF244321}">
                <p14:modId xmlns:p14="http://schemas.microsoft.com/office/powerpoint/2010/main" val="568701128"/>
              </p:ext>
            </p:extLst>
          </p:nvPr>
        </p:nvGraphicFramePr>
        <p:xfrm>
          <a:off x="231078" y="1600200"/>
          <a:ext cx="11740260" cy="2895600"/>
        </p:xfrm>
        <a:graphic>
          <a:graphicData uri="http://schemas.openxmlformats.org/drawingml/2006/table">
            <a:tbl>
              <a:tblPr firstRow="1" bandRow="1">
                <a:tableStyleId>{5C22544A-7EE6-4342-B048-85BDC9FD1C3A}</a:tableStyleId>
              </a:tblPr>
              <a:tblGrid>
                <a:gridCol w="5870130">
                  <a:extLst>
                    <a:ext uri="{9D8B030D-6E8A-4147-A177-3AD203B41FA5}">
                      <a16:colId xmlns:a16="http://schemas.microsoft.com/office/drawing/2014/main" val="4140076674"/>
                    </a:ext>
                  </a:extLst>
                </a:gridCol>
                <a:gridCol w="5870130">
                  <a:extLst>
                    <a:ext uri="{9D8B030D-6E8A-4147-A177-3AD203B41FA5}">
                      <a16:colId xmlns:a16="http://schemas.microsoft.com/office/drawing/2014/main" val="3021766400"/>
                    </a:ext>
                  </a:extLst>
                </a:gridCol>
              </a:tblGrid>
              <a:tr h="307873">
                <a:tc>
                  <a:txBody>
                    <a:bodyPr/>
                    <a:lstStyle/>
                    <a:p>
                      <a:pPr algn="ctr"/>
                      <a:r>
                        <a:rPr lang="en-US" sz="2000" dirty="0">
                          <a:solidFill>
                            <a:schemeClr val="bg2"/>
                          </a:solidFill>
                        </a:rPr>
                        <a:t>Pros of SC Administration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2000" dirty="0">
                          <a:solidFill>
                            <a:schemeClr val="bg2"/>
                          </a:solidFill>
                        </a:rPr>
                        <a:t>Cons of IV Administration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40613055"/>
                  </a:ext>
                </a:extLst>
              </a:tr>
              <a:tr h="404289">
                <a:tc>
                  <a:txBody>
                    <a:bodyPr/>
                    <a:lstStyle/>
                    <a:p>
                      <a:pPr algn="ctr"/>
                      <a:r>
                        <a:rPr lang="en-US" sz="2000" dirty="0">
                          <a:solidFill>
                            <a:schemeClr val="tx1"/>
                          </a:solidFill>
                          <a:latin typeface="+mn-lt"/>
                        </a:rPr>
                        <a:t>Saves patient time, less healthcare resources</a:t>
                      </a:r>
                      <a:endParaRPr lang="en-US" sz="2000" dirty="0">
                        <a:solidFill>
                          <a:schemeClr val="tx1"/>
                        </a:solidFill>
                        <a:highlight>
                          <a:srgbClr val="FFFF00"/>
                        </a:highlight>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dirty="0">
                          <a:solidFill>
                            <a:schemeClr val="tx1"/>
                          </a:solidFill>
                          <a:latin typeface="+mn-lt"/>
                        </a:rPr>
                        <a:t>Longer infusion times, more healthcare resources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79841385"/>
                  </a:ext>
                </a:extLst>
              </a:tr>
              <a:tr h="404289">
                <a:tc>
                  <a:txBody>
                    <a:bodyPr/>
                    <a:lstStyle/>
                    <a:p>
                      <a:pPr algn="ctr"/>
                      <a:r>
                        <a:rPr lang="en-US" sz="2000" dirty="0">
                          <a:solidFill>
                            <a:schemeClr val="tx1"/>
                          </a:solidFill>
                          <a:latin typeface="+mn-lt"/>
                        </a:rPr>
                        <a:t>Opens up chair time → more patients can be treated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a:r>
                        <a:rPr lang="en-US" sz="2000" dirty="0">
                          <a:solidFill>
                            <a:schemeClr val="tx1"/>
                          </a:solidFill>
                          <a:latin typeface="+mn-lt"/>
                        </a:rPr>
                        <a:t>Higher treatment burden on patients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52839240"/>
                  </a:ext>
                </a:extLst>
              </a:tr>
              <a:tr h="307873">
                <a:tc>
                  <a:txBody>
                    <a:bodyPr/>
                    <a:lstStyle/>
                    <a:p>
                      <a:pPr algn="ctr"/>
                      <a:r>
                        <a:rPr lang="en-US" sz="2000" dirty="0">
                          <a:solidFill>
                            <a:schemeClr val="tx1"/>
                          </a:solidFill>
                          <a:latin typeface="+mn-lt"/>
                        </a:rPr>
                        <a:t>IV access not needed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tc>
                  <a:txBody>
                    <a:bodyPr/>
                    <a:lstStyle/>
                    <a:p>
                      <a:pPr algn="ctr"/>
                      <a:r>
                        <a:rPr lang="en-US" sz="2000" dirty="0">
                          <a:solidFill>
                            <a:schemeClr val="tx1"/>
                          </a:solidFill>
                          <a:latin typeface="+mn-lt"/>
                        </a:rPr>
                        <a:t>IV access required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79928888"/>
                  </a:ext>
                </a:extLst>
              </a:tr>
              <a:tr h="404289">
                <a:tc>
                  <a:txBody>
                    <a:bodyPr/>
                    <a:lstStyle/>
                    <a:p>
                      <a:pPr algn="ctr"/>
                      <a:r>
                        <a:rPr lang="en-US" sz="2000" dirty="0">
                          <a:solidFill>
                            <a:schemeClr val="tx1"/>
                          </a:solidFill>
                          <a:latin typeface="+mn-lt"/>
                        </a:rPr>
                        <a:t>Offers more flexibility for administration (outpatient clinic setting/infusion center)</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2000" dirty="0">
                          <a:solidFill>
                            <a:schemeClr val="tx1"/>
                          </a:solidFill>
                          <a:latin typeface="+mn-lt"/>
                        </a:rPr>
                        <a:t>May offer less flexibility for administration (infusion center)</a:t>
                      </a:r>
                    </a:p>
                  </a:txBody>
                  <a:tcPr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12022309"/>
                  </a:ext>
                </a:extLst>
              </a:tr>
            </a:tbl>
          </a:graphicData>
        </a:graphic>
      </p:graphicFrame>
    </p:spTree>
    <p:extLst>
      <p:ext uri="{BB962C8B-B14F-4D97-AF65-F5344CB8AC3E}">
        <p14:creationId xmlns:p14="http://schemas.microsoft.com/office/powerpoint/2010/main" val="35306787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45CA1-B03E-8B03-ED7C-1C9B2512A1A3}"/>
              </a:ext>
            </a:extLst>
          </p:cNvPr>
          <p:cNvSpPr>
            <a:spLocks noGrp="1"/>
          </p:cNvSpPr>
          <p:nvPr>
            <p:ph type="title"/>
          </p:nvPr>
        </p:nvSpPr>
        <p:spPr/>
        <p:txBody>
          <a:bodyPr/>
          <a:lstStyle/>
          <a:p>
            <a:r>
              <a:rPr lang="en-US" dirty="0"/>
              <a:t>Takeaways: Thoughts for the Future</a:t>
            </a:r>
          </a:p>
        </p:txBody>
      </p:sp>
      <p:sp>
        <p:nvSpPr>
          <p:cNvPr id="3" name="Content Placeholder 2">
            <a:extLst>
              <a:ext uri="{FF2B5EF4-FFF2-40B4-BE49-F238E27FC236}">
                <a16:creationId xmlns:a16="http://schemas.microsoft.com/office/drawing/2014/main" id="{0D081A83-18D6-7064-A476-F764BF950B2F}"/>
              </a:ext>
            </a:extLst>
          </p:cNvPr>
          <p:cNvSpPr>
            <a:spLocks noGrp="1"/>
          </p:cNvSpPr>
          <p:nvPr>
            <p:ph idx="1"/>
          </p:nvPr>
        </p:nvSpPr>
        <p:spPr/>
        <p:txBody>
          <a:bodyPr/>
          <a:lstStyle/>
          <a:p>
            <a:r>
              <a:rPr lang="en-US" dirty="0"/>
              <a:t>Embracing SC ICIs in appropriate patient scenarios is beneficial to overall healthcare resources </a:t>
            </a:r>
          </a:p>
          <a:p>
            <a:r>
              <a:rPr lang="en-US" dirty="0"/>
              <a:t>By starting the process early, we may streamline progression </a:t>
            </a:r>
            <a:br>
              <a:rPr lang="en-US" dirty="0"/>
            </a:br>
            <a:r>
              <a:rPr lang="en-US" dirty="0"/>
              <a:t>(eg, acquisition, administration, billing, and reimbursement)</a:t>
            </a:r>
          </a:p>
          <a:p>
            <a:r>
              <a:rPr lang="en-US" dirty="0"/>
              <a:t>Consider patient goals and treatment preferences: patient power and requests for SC drugs</a:t>
            </a:r>
          </a:p>
          <a:p>
            <a:r>
              <a:rPr lang="en-US" dirty="0"/>
              <a:t>Additional agents to enter this space, requiring monitoring of HCP uptake and product cost </a:t>
            </a:r>
          </a:p>
          <a:p>
            <a:endParaRPr lang="en-US" dirty="0"/>
          </a:p>
          <a:p>
            <a:endParaRPr lang="en-US" dirty="0"/>
          </a:p>
        </p:txBody>
      </p:sp>
    </p:spTree>
    <p:extLst>
      <p:ext uri="{BB962C8B-B14F-4D97-AF65-F5344CB8AC3E}">
        <p14:creationId xmlns:p14="http://schemas.microsoft.com/office/powerpoint/2010/main" val="8620579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554014"/>
            <a:ext cx="11740260" cy="1250730"/>
          </a:xfrm>
        </p:spPr>
        <p:txBody>
          <a:bodyPr/>
          <a:lstStyle/>
          <a:p>
            <a:pPr>
              <a:buClr>
                <a:srgbClr val="682E74"/>
              </a:buClr>
              <a:defRPr/>
            </a:pPr>
            <a:r>
              <a:rPr lang="en-US" sz="2000" b="1" dirty="0">
                <a:solidFill>
                  <a:srgbClr val="E1471D"/>
                </a:solidFill>
                <a:latin typeface="Poppins" panose="00000500000000000000" pitchFamily="2" charset="0"/>
                <a:cs typeface="Poppins" panose="00000500000000000000" pitchFamily="2" charset="0"/>
              </a:rPr>
              <a:t>ACPE-Certified Teaching Slideset With Notes </a:t>
            </a:r>
            <a:r>
              <a:rPr lang="en-US" sz="2000" dirty="0">
                <a:latin typeface="Poppins" panose="00000500000000000000" pitchFamily="2" charset="0"/>
                <a:cs typeface="Poppins" panose="00000500000000000000" pitchFamily="2" charset="0"/>
              </a:rPr>
              <a:t>from today’s presentation</a:t>
            </a:r>
            <a:r>
              <a:rPr lang="en-US" sz="2000" b="1" kern="0" dirty="0">
                <a:solidFill>
                  <a:srgbClr val="E1471D"/>
                </a:solidFill>
                <a:latin typeface="Poppins" panose="00000500000000000000" pitchFamily="2" charset="0"/>
                <a:cs typeface="Poppins" panose="00000500000000000000" pitchFamily="2" charset="0"/>
              </a:rPr>
              <a:t>	</a:t>
            </a:r>
          </a:p>
          <a:p>
            <a:pPr>
              <a:buClr>
                <a:srgbClr val="CDCDCF">
                  <a:lumMod val="20000"/>
                  <a:lumOff val="80000"/>
                </a:srgbClr>
              </a:buClr>
              <a:defRPr/>
            </a:pPr>
            <a:r>
              <a:rPr lang="en-US" sz="2000" b="1" kern="0" dirty="0">
                <a:solidFill>
                  <a:srgbClr val="E1471D"/>
                </a:solidFill>
                <a:latin typeface="Poppins" panose="00000500000000000000" pitchFamily="2" charset="0"/>
                <a:cs typeface="Poppins" panose="00000500000000000000" pitchFamily="2" charset="0"/>
              </a:rPr>
              <a:t>ACPE-Certified Microlearning Text Modules </a:t>
            </a:r>
            <a:r>
              <a:rPr lang="en-US" sz="2000" dirty="0">
                <a:latin typeface="Poppins" panose="00000500000000000000" pitchFamily="2" charset="0"/>
                <a:cs typeface="Poppins" panose="00000500000000000000" pitchFamily="2" charset="0"/>
              </a:rPr>
              <a:t>with concise, strategic, and actionable information on the optimal use of SC ICIs in patients with solid tumors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3271"/>
            <a:ext cx="11740260" cy="899501"/>
          </a:xfrm>
        </p:spPr>
        <p:txBody>
          <a:bodyPr/>
          <a:lstStyle/>
          <a:p>
            <a:r>
              <a:rPr lang="en-US" altLang="en-US" dirty="0"/>
              <a:t>Go Online for More Coverage of Solid Tumors!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084117"/>
            <a:ext cx="11740260" cy="820738"/>
          </a:xfrm>
        </p:spPr>
        <p:txBody>
          <a:bodyPr/>
          <a:lstStyle/>
          <a:p>
            <a:r>
              <a:rPr lang="en-US" sz="2000" dirty="0">
                <a:solidFill>
                  <a:srgbClr val="00823B"/>
                </a:solidFill>
                <a:hlinkClick r:id="rId3"/>
              </a:rPr>
              <a:t>deceraclinical.com/oncology</a:t>
            </a:r>
            <a:endParaRPr lang="en-US" sz="2000" dirty="0">
              <a:solidFill>
                <a:srgbClr val="00823B"/>
              </a:solidFill>
            </a:endParaRPr>
          </a:p>
          <a:p>
            <a:r>
              <a:rPr lang="en-US" sz="2000" u="sng" dirty="0">
                <a:solidFill>
                  <a:srgbClr val="E1471D"/>
                </a:solidFill>
                <a:hlinkClick r:id="rId4"/>
              </a:rPr>
              <a:t>deceraclinical.com/chemoIOAEtool</a:t>
            </a:r>
            <a:endParaRPr lang="en-US" sz="2000"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11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5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72eb737f-7f09-4170-b5ec-a264df5b989f">
      <Terms xmlns="http://schemas.microsoft.com/office/infopath/2007/PartnerControls"/>
    </lcf76f155ced4ddcb4097134ff3c332f>
  </documentManagement>
</p:properti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D5AA280E63C3641932722B2886FE137" ma:contentTypeVersion="11" ma:contentTypeDescription="Create a new document." ma:contentTypeScope="" ma:versionID="70fcdd6cc944558de39480bc3e906317">
  <xsd:schema xmlns:xsd="http://www.w3.org/2001/XMLSchema" xmlns:xs="http://www.w3.org/2001/XMLSchema" xmlns:p="http://schemas.microsoft.com/office/2006/metadata/properties" xmlns:ns2="72eb737f-7f09-4170-b5ec-a264df5b989f" xmlns:ns3="22fd6914-46d4-4c7e-bbad-46e82841b69d" targetNamespace="http://schemas.microsoft.com/office/2006/metadata/properties" ma:root="true" ma:fieldsID="e38f297c3ace7139056b2b0477f1675b" ns2:_="" ns3:_="">
    <xsd:import namespace="72eb737f-7f09-4170-b5ec-a264df5b989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eb737f-7f09-4170-b5ec-a264df5b98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purl.org/dc/elements/1.1/"/>
    <ds:schemaRef ds:uri="72eb737f-7f09-4170-b5ec-a264df5b989f"/>
    <ds:schemaRef ds:uri="22fd6914-46d4-4c7e-bbad-46e82841b69d"/>
    <ds:schemaRef ds:uri="http://schemas.microsoft.com/office/2006/documentManagement/types"/>
    <ds:schemaRef ds:uri="http://purl.org/dc/terms/"/>
    <ds:schemaRef ds:uri="http://www.w3.org/XML/1998/namespace"/>
    <ds:schemaRef ds:uri="http://schemas.openxmlformats.org/package/2006/metadata/core-properties"/>
    <ds:schemaRef ds:uri="http://purl.org/dc/dcmitype/"/>
    <ds:schemaRef ds:uri="http://schemas.microsoft.com/office/infopath/2007/PartnerControls"/>
    <ds:schemaRef ds:uri="http://schemas.microsoft.com/office/2006/metadata/propertie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E8F962D2-B92C-4370-A61A-D10D3D96A5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eb737f-7f09-4170-b5ec-a264df5b989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9334</TotalTime>
  <Words>10813</Words>
  <Application>Microsoft Office PowerPoint</Application>
  <PresentationFormat>Widescreen</PresentationFormat>
  <Paragraphs>933</Paragraphs>
  <Slides>42</Slides>
  <Notes>42</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42</vt:i4>
      </vt:variant>
    </vt:vector>
  </HeadingPairs>
  <TitlesOfParts>
    <vt:vector size="55" baseType="lpstr">
      <vt:lpstr>Arial</vt:lpstr>
      <vt:lpstr>Calibri</vt:lpstr>
      <vt:lpstr>Lato Light</vt:lpstr>
      <vt:lpstr>Newsreader ExtraBold</vt:lpstr>
      <vt:lpstr>Poppins</vt:lpstr>
      <vt:lpstr>Poppins Light</vt:lpstr>
      <vt:lpstr>Poppins Medium</vt:lpstr>
      <vt:lpstr>Times</vt:lpstr>
      <vt:lpstr>Times New Roman</vt:lpstr>
      <vt:lpstr>Wingdings</vt:lpstr>
      <vt:lpstr>11_Office</vt:lpstr>
      <vt:lpstr>4_Office</vt:lpstr>
      <vt:lpstr>5_Office</vt:lpstr>
      <vt:lpstr>Advancing Pharmacist Excellence in Solid Tumors: Essential Considerations for Expanding From IV to Subcutaneous Immune Checkpoint Inhibitors</vt:lpstr>
      <vt:lpstr>About These Slides</vt:lpstr>
      <vt:lpstr>Faculty </vt:lpstr>
      <vt:lpstr>Disclosures </vt:lpstr>
      <vt:lpstr>Learning Objectives</vt:lpstr>
      <vt:lpstr>Overview, Rationale, and Practical Considerations for SC vs IV ICIs Across Tumor Types</vt:lpstr>
      <vt:lpstr>Immune Checkpoint Products in Subcutaneous Formulation*</vt:lpstr>
      <vt:lpstr>Other Considerations for SC ICI Administration*</vt:lpstr>
      <vt:lpstr>IV and SC ICI Administration*</vt:lpstr>
      <vt:lpstr>Deeper Dive Into SC Technology</vt:lpstr>
      <vt:lpstr>2 Injection-Site Options for SC Immunotherapy:  Abdomen or Thigh</vt:lpstr>
      <vt:lpstr>Comparing HRQoL, Resource Use, Convenience, and Patient Satisfaction for IV vs SC ICI Administration</vt:lpstr>
      <vt:lpstr>Current Challenges and Limitations of IV and SC ICI Administration for Patients With Cancer</vt:lpstr>
      <vt:lpstr>SC ICI Product Specifics: Pricing*</vt:lpstr>
      <vt:lpstr>Integrating Key Recent Advances in SC ICI Therapy Into Pharmacy Practice</vt:lpstr>
      <vt:lpstr>IMscin001 Part 1: SC Atezolizumab in Patients With Locally Advanced or Metastatic NSCLC</vt:lpstr>
      <vt:lpstr>IMscin001 Part 1: Atezolizumab Serum Concentration Over Time and SC vs IV Ctrough (Primary Endpoint)</vt:lpstr>
      <vt:lpstr>IMscin001 Part 2: SC vs IV Atezolizumab in Previously Treated LA or Metastatic NSCLC</vt:lpstr>
      <vt:lpstr>IMscin001 Part 2: Cycle 1 Ctrough and AUC on Days 0-21 (Coprimary Endpoints)</vt:lpstr>
      <vt:lpstr>IMscin002: Patient and HCP Preference for SC vs IV Atezolizumab for the Treatment of NSCLC</vt:lpstr>
      <vt:lpstr>IMscin002: Patient Preference for Atezolizumab SC vs IV and Choice of Formulation in the Continuation Period </vt:lpstr>
      <vt:lpstr>CheckMate 67T: SC Nivolumab (+ Hyaluronidase) vs  IV Nivolumab in Advanced/Metastatic ccRCC</vt:lpstr>
      <vt:lpstr>CheckMate 67T: PK Noninferiority</vt:lpstr>
      <vt:lpstr>CheckMate 67T: Additional Efficacy/Safety Data</vt:lpstr>
      <vt:lpstr>CheckMate 8KX: PROs With SC Nivolumab in Solid Tumors</vt:lpstr>
      <vt:lpstr>MK-3475A-D77: CT + IV or SC Pembrolizumab With Berahyaluronidase Alfa as 1L Treatment in NSCLC</vt:lpstr>
      <vt:lpstr>MK-3475A-D77: Efficacy Summary</vt:lpstr>
      <vt:lpstr>MK-3475A-D77: Safety Summary</vt:lpstr>
      <vt:lpstr>MK-3475A-F11: Preference for IV or SC Pembrolizumab With Berahyaluronidase Alfa for the Treatment of Solid Tumors</vt:lpstr>
      <vt:lpstr>MK-3475A-F11:  Patient Preference Results</vt:lpstr>
      <vt:lpstr>MK-3475A-F84: IV or SC Pembrolizumab With Berahyaluronidase Alfa as 1L Tx for Metastatic NSCLC and High PD-L1 (TPS ≥50%)</vt:lpstr>
      <vt:lpstr>Other Clinical Trials of SC vs IV Immunotherapies</vt:lpstr>
      <vt:lpstr>Pharmacist Considerations for SC ICIs: Administration, Monitoring, Drug-Related Complications, Coordination of Complex Regimens, Patient Education</vt:lpstr>
      <vt:lpstr>Pharmacist Considerations for SC ICIs: Administration, Monitoring, Drug-Related Complications, Coordination of Complex Regimens, Patient Education</vt:lpstr>
      <vt:lpstr>Potential Challenges With SC Administration of ICIs</vt:lpstr>
      <vt:lpstr>Nuances to Consider for SC ICI Treatment in Older or Frail Patients</vt:lpstr>
      <vt:lpstr>Counseling Patients and Caregivers About irAEs</vt:lpstr>
      <vt:lpstr>Other Key Considerations</vt:lpstr>
      <vt:lpstr>Takeaways: Models to Consider</vt:lpstr>
      <vt:lpstr>Takeaways: SC vs IV ICI Administration</vt:lpstr>
      <vt:lpstr>Takeaways: Thoughts for the Future</vt:lpstr>
      <vt:lpstr>Go Online for More Coverage of Solid Tumors!</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Advancing Pharmacist Excellence in Solid Tumors: Essential Considerations for Expanding From IV to Subcutaneous Immune Checkpoint Inhibitors</dc:title>
  <dc:subject/>
  <dc:creator>Preferred User</dc:creator>
  <cp:keywords/>
  <dc:description/>
  <cp:lastModifiedBy>Valerie Wenzel</cp:lastModifiedBy>
  <cp:revision>244</cp:revision>
  <cp:lastPrinted>2016-09-26T20:21:49Z</cp:lastPrinted>
  <dcterms:created xsi:type="dcterms:W3CDTF">2005-05-27T15:08:01Z</dcterms:created>
  <dcterms:modified xsi:type="dcterms:W3CDTF">2026-07-10T14:00:11Z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0x0101004D5AA280E63C3641932722B2886FE137</vt:lpwstr>
  </property>
  <property fmtid="{D5CDD505-2E9C-101B-9397-08002B2CF9AE}" pid="9" name="MediaServiceImageTags">
    <vt:lpwstr/>
  </property>
</Properties>
</file>