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9" r:id="rId8"/>
    <p:sldId id="547" r:id="rId9"/>
    <p:sldId id="555" r:id="rId10"/>
    <p:sldId id="562" r:id="rId11"/>
    <p:sldId id="549" r:id="rId12"/>
    <p:sldId id="561" r:id="rId13"/>
    <p:sldId id="563"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acky Olin" initials="JO" lastIdx="6" clrIdx="15">
    <p:extLst>
      <p:ext uri="{19B8F6BF-5375-455C-9EA6-DF929625EA0E}">
        <p15:presenceInfo xmlns:p15="http://schemas.microsoft.com/office/powerpoint/2012/main" userId="S::jolin@clinicaloptions.com::be962d7c-0694-47b7-a47b-05bea0d96ce0" providerId="AD"/>
      </p:ext>
    </p:extLst>
  </p:cmAuthor>
  <p:cmAuthor id="17" name="mbecker@clinicaloptions.com" initials="m" lastIdx="8" clrIdx="16">
    <p:extLst>
      <p:ext uri="{19B8F6BF-5375-455C-9EA6-DF929625EA0E}">
        <p15:presenceInfo xmlns:p15="http://schemas.microsoft.com/office/powerpoint/2012/main" userId="mbecker@clinicaloptions.com" providerId="None"/>
      </p:ext>
    </p:extLst>
  </p:cmAuthor>
  <p:cmAuthor id="18" name="Christy Seals" initials="CS" lastIdx="5" clrIdx="17">
    <p:extLst>
      <p:ext uri="{19B8F6BF-5375-455C-9EA6-DF929625EA0E}">
        <p15:presenceInfo xmlns:p15="http://schemas.microsoft.com/office/powerpoint/2012/main" userId="S::cseals@clinicaloptions.com::0852e532-1f9e-4bbf-9b56-be19a9543a31" providerId="AD"/>
      </p:ext>
    </p:extLst>
  </p:cmAuthor>
  <p:cmAuthor id="19" name="droyal@clinicaloptions.com" initials="d" lastIdx="3" clrIdx="18">
    <p:extLst>
      <p:ext uri="{19B8F6BF-5375-455C-9EA6-DF929625EA0E}">
        <p15:presenceInfo xmlns:p15="http://schemas.microsoft.com/office/powerpoint/2012/main" userId="droyal@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E37B37-0AD9-4EED-92A3-AB39DC1B4FEA}" v="119" dt="2023-12-11T16:07:25.0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82446" autoAdjust="0"/>
  </p:normalViewPr>
  <p:slideViewPr>
    <p:cSldViewPr snapToGrid="0">
      <p:cViewPr varScale="1">
        <p:scale>
          <a:sx n="55" d="100"/>
          <a:sy n="55" d="100"/>
        </p:scale>
        <p:origin x="1076" y="36"/>
      </p:cViewPr>
      <p:guideLst/>
    </p:cSldViewPr>
  </p:slideViewPr>
  <p:notesTextViewPr>
    <p:cViewPr>
      <p:scale>
        <a:sx n="1" d="1"/>
        <a:sy n="1" d="1"/>
      </p:scale>
      <p:origin x="0" y="0"/>
    </p:cViewPr>
  </p:notesTextViewPr>
  <p:sorterViewPr>
    <p:cViewPr>
      <p:scale>
        <a:sx n="100" d="100"/>
        <a:sy n="100" d="100"/>
      </p:scale>
      <p:origin x="0" y="-139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12016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ADC, antibody–drug conjugate; CT, chemotherapy; Dato-DXd, datopotamab deruxtecan; DXd, deruxtecan; HR, hormone receptor; mBC, metastatic breast cancer; OS, overall survival; PFS, progression-free survival;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91260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 breast cancer; BICR, blinded independent central review; CT, chemotherapy; Dato-DXd, datopotamab deruxtecan; DCR, disease control rate; DoR, duration of response; ECOG, Eastern Cooperative Oncology Group; ET, endocrine therapy; HR, hormone receptor; ICC, investigator’s choice of chemotherapy; IHC, immunohistochemistry; ISH, in situ hybridization; ORR, objective response rate; OS, overall survival; PD, progressive disease; PFS, progression-free survival; PFS2, time to second progression or death; PS, performance status; RECIST, Response Evaluation Criteria in Solid Tumors; TFST, time to first subsequent therapy; TSST, time to second subsequent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03731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Dato-DXd, datopotamab deruxtecan; ICC, investigator’s choice of chemotherapy; ORR, objective response rate; PFS, progression-free survival; TFST, time to first subsequent therapy.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549463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Dato-DXd, datopotamab deruxtecan; ICC, investigator’s choice of chemotherapy;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79743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Dato-DXd, datopotamab deruxtecan; G-CSF, granulocyte colony-stimulating factor; ICC, investigator’s choice of chemotherapy; ILD, interstitial lung disease;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37205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Dato-DXd, datopotamab deruxtecan; GHS, global health status; ICC, investigator’s choice of chemotherapy; QoL, quality of life; TTD, time to deterioration.</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34294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Dato-DXd, datopotamab deruxtecan; HR, hormone receptor; ICC, investigator’s choice of chemotherapy; mBC, metastatic breast cancer; PFS, progression-free survival; TRAE, treatment-related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74836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TROPION-Breast01: Efficacy and Safety From</a:t>
            </a:r>
            <a:br>
              <a:rPr lang="en-US" altLang="en-US" sz="4000" dirty="0"/>
            </a:br>
            <a:r>
              <a:rPr lang="en-US" altLang="en-US" sz="4000" dirty="0"/>
              <a:t>Phase III Trial of Datopotamab Deruxtecan vs Chemotherapy for Patients With Previously Treated HR+/HER2-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Background</a:t>
            </a:r>
          </a:p>
        </p:txBody>
      </p:sp>
      <p:sp>
        <p:nvSpPr>
          <p:cNvPr id="7" name="Content Placeholder 6">
            <a:extLst>
              <a:ext uri="{FF2B5EF4-FFF2-40B4-BE49-F238E27FC236}">
                <a16:creationId xmlns:a16="http://schemas.microsoft.com/office/drawing/2014/main" id="{72D3F39A-1562-FEB0-18D6-8A7AED993FCD}"/>
              </a:ext>
            </a:extLst>
          </p:cNvPr>
          <p:cNvSpPr>
            <a:spLocks noGrp="1"/>
          </p:cNvSpPr>
          <p:nvPr>
            <p:ph idx="1"/>
          </p:nvPr>
        </p:nvSpPr>
        <p:spPr>
          <a:xfrm>
            <a:off x="615184" y="1349000"/>
            <a:ext cx="10877529" cy="4909817"/>
          </a:xfrm>
        </p:spPr>
        <p:txBody>
          <a:bodyPr/>
          <a:lstStyle/>
          <a:p>
            <a:r>
              <a:rPr lang="en-US" sz="2000" dirty="0"/>
              <a:t>Most patients with endocrine-resistant HR+/HER2- mBC subsequently receive chemotherapy</a:t>
            </a:r>
            <a:r>
              <a:rPr lang="en-US" sz="2000" baseline="30000" dirty="0"/>
              <a:t>1,2 </a:t>
            </a:r>
          </a:p>
          <a:p>
            <a:pPr lvl="1"/>
            <a:r>
              <a:rPr lang="en-US" sz="1800" dirty="0"/>
              <a:t>CT widely used but has significant toxicity and potential for low response rates</a:t>
            </a:r>
            <a:r>
              <a:rPr lang="en-US" sz="1800" baseline="30000" dirty="0"/>
              <a:t>2,3</a:t>
            </a:r>
          </a:p>
          <a:p>
            <a:pPr lvl="1"/>
            <a:r>
              <a:rPr lang="en-US" sz="1800" dirty="0"/>
              <a:t>There is unmet need for better therapies in this setting</a:t>
            </a:r>
          </a:p>
          <a:p>
            <a:r>
              <a:rPr lang="en-US" sz="2000" baseline="30000" dirty="0"/>
              <a:t> </a:t>
            </a:r>
            <a:r>
              <a:rPr lang="en-US" sz="2200" dirty="0"/>
              <a:t>Dato-DXd is TROP-2–directed ADC with topoisomerase inhibitor payload</a:t>
            </a:r>
            <a:r>
              <a:rPr lang="en-US" sz="2200" baseline="30000" dirty="0"/>
              <a:t>4</a:t>
            </a:r>
            <a:r>
              <a:rPr lang="en-US" sz="2200" dirty="0"/>
              <a:t> </a:t>
            </a:r>
          </a:p>
          <a:p>
            <a:pPr lvl="1"/>
            <a:r>
              <a:rPr lang="en-US" sz="1800" dirty="0"/>
              <a:t>Average drug-to-antibody ratio is 4; Dato-DXd is internalized into tumor cells and translocated to</a:t>
            </a:r>
            <a:br>
              <a:rPr lang="en-US" sz="1800" dirty="0"/>
            </a:br>
            <a:r>
              <a:rPr lang="en-US" sz="1800" dirty="0"/>
              <a:t>lysosomes to release DXd</a:t>
            </a:r>
            <a:endParaRPr lang="en-US" sz="1800" baseline="30000" dirty="0"/>
          </a:p>
          <a:p>
            <a:r>
              <a:rPr lang="en-US" sz="2000" dirty="0"/>
              <a:t>Phase III TROPION-Breast01 trial comparing Dato-DXd vs chemotherapy in patients with previously treated HR+/HER2- mBC </a:t>
            </a:r>
          </a:p>
          <a:p>
            <a:pPr lvl="1"/>
            <a:r>
              <a:rPr lang="en-US" sz="1800" dirty="0"/>
              <a:t>Primary results demonstrated significant improvement in PFS with Dato-DXd (hazard ratio: 0.63; </a:t>
            </a:r>
            <a:br>
              <a:rPr lang="en-US" sz="1800" dirty="0"/>
            </a:br>
            <a:r>
              <a:rPr lang="en-US" sz="1800" dirty="0"/>
              <a:t>95% CI: 0.52-0.76)</a:t>
            </a:r>
            <a:r>
              <a:rPr lang="en-US" sz="1800" baseline="30000" dirty="0"/>
              <a:t>5</a:t>
            </a:r>
          </a:p>
          <a:p>
            <a:pPr lvl="1"/>
            <a:r>
              <a:rPr lang="en-US" sz="1800" dirty="0"/>
              <a:t>OS data are immature but trend to improvement with Dato-DXd (hazard ratio: 0.84; 95% CI: 0.62-1.14)</a:t>
            </a:r>
            <a:r>
              <a:rPr lang="en-US" sz="1800" baseline="30000" dirty="0"/>
              <a:t>5</a:t>
            </a:r>
            <a:endParaRPr lang="en-US" sz="1800" dirty="0"/>
          </a:p>
          <a:p>
            <a:r>
              <a:rPr lang="en-US" sz="2000" dirty="0"/>
              <a:t>Current analysis reports additional efficacy, safety, and QoL data from TROPION-Breast01</a:t>
            </a:r>
            <a:r>
              <a:rPr lang="en-US" sz="2000" baseline="30000" dirty="0"/>
              <a:t>6</a:t>
            </a:r>
            <a:endParaRPr lang="en-US" sz="20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32166" y="6203316"/>
            <a:ext cx="833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Gennari. Ann Oncol. 2021;32:1475. 2. Moy. JCO. 2021;39:3938. 3. Kuderer. Nat Rev Clin Oncol. 2022;19:681.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Okajima. Mol Cancer Ther. 2021;20:2329. 5. Bardia. ESMO 2023. Abstr LBA11. 6. Bardia. SABCS 2023. Abstr GS02-01.</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Study Design</a:t>
            </a:r>
          </a:p>
        </p:txBody>
      </p:sp>
      <p:sp>
        <p:nvSpPr>
          <p:cNvPr id="7" name="Content Placeholder 6">
            <a:extLst>
              <a:ext uri="{FF2B5EF4-FFF2-40B4-BE49-F238E27FC236}">
                <a16:creationId xmlns:a16="http://schemas.microsoft.com/office/drawing/2014/main" id="{EECC82AD-3116-6F56-D17A-DE1582DF0C71}"/>
              </a:ext>
            </a:extLst>
          </p:cNvPr>
          <p:cNvSpPr>
            <a:spLocks noGrp="1"/>
          </p:cNvSpPr>
          <p:nvPr>
            <p:ph idx="1"/>
          </p:nvPr>
        </p:nvSpPr>
        <p:spPr/>
        <p:txBody>
          <a:bodyPr/>
          <a:lstStyle/>
          <a:p>
            <a:r>
              <a:rPr lang="en-US" sz="2400" dirty="0"/>
              <a:t>Global, randomized, open-label phase III trial</a:t>
            </a:r>
          </a:p>
          <a:p>
            <a:endParaRPr lang="en-US" dirty="0"/>
          </a:p>
          <a:p>
            <a:endParaRPr lang="en-US" dirty="0"/>
          </a:p>
          <a:p>
            <a:endParaRPr lang="en-US" dirty="0"/>
          </a:p>
          <a:p>
            <a:endParaRPr lang="en-US" dirty="0"/>
          </a:p>
          <a:p>
            <a:endParaRPr lang="en-US" sz="1800" dirty="0"/>
          </a:p>
          <a:p>
            <a:r>
              <a:rPr lang="en-US" sz="2400" b="1" dirty="0"/>
              <a:t>Dual primary endpoints</a:t>
            </a:r>
            <a:r>
              <a:rPr lang="en-US" sz="2400" dirty="0"/>
              <a:t>: PFS (by BICR) per RECIST v1.1, OS</a:t>
            </a:r>
          </a:p>
          <a:p>
            <a:r>
              <a:rPr lang="en-US" sz="2400" b="1" dirty="0"/>
              <a:t>Secondary endpoints</a:t>
            </a:r>
            <a:r>
              <a:rPr lang="en-US" sz="2400" dirty="0"/>
              <a:t>: ORR, PFS (by investigator), DoR, DCR, TFST, TSST, </a:t>
            </a:r>
            <a:br>
              <a:rPr lang="en-US" sz="2400" dirty="0"/>
            </a:br>
            <a:r>
              <a:rPr lang="en-US" sz="2400" dirty="0"/>
              <a:t>PFS2, safety</a:t>
            </a:r>
          </a:p>
        </p:txBody>
      </p:sp>
      <p:sp>
        <p:nvSpPr>
          <p:cNvPr id="5" name="Text Box 11">
            <a:extLst>
              <a:ext uri="{FF2B5EF4-FFF2-40B4-BE49-F238E27FC236}">
                <a16:creationId xmlns:a16="http://schemas.microsoft.com/office/drawing/2014/main" id="{515E444B-A901-4DDF-5B0B-CF85145526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Future Oncol. 2023;[Epub]. Bardia. SABCS 2023. Abstr GS02-01.</a:t>
            </a:r>
          </a:p>
        </p:txBody>
      </p:sp>
      <p:sp>
        <p:nvSpPr>
          <p:cNvPr id="8" name="TextBox 7">
            <a:extLst>
              <a:ext uri="{FF2B5EF4-FFF2-40B4-BE49-F238E27FC236}">
                <a16:creationId xmlns:a16="http://schemas.microsoft.com/office/drawing/2014/main" id="{4A62437F-F9B2-296C-BAAA-6DB7BC9D3E98}"/>
              </a:ext>
            </a:extLst>
          </p:cNvPr>
          <p:cNvSpPr txBox="1"/>
          <p:nvPr/>
        </p:nvSpPr>
        <p:spPr bwMode="auto">
          <a:xfrm>
            <a:off x="1034720" y="2585033"/>
            <a:ext cx="262336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Patients with HR+/HER2-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(IHC 0/1+/2+; ISH-) inoperable or metastatic BC; previously treated with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 lines of CT; progression on ET or unsuitable for ET;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ECOG PS 0/1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 = 732)</a:t>
            </a:r>
          </a:p>
        </p:txBody>
      </p:sp>
      <p:sp>
        <p:nvSpPr>
          <p:cNvPr id="9" name="TextBox 8">
            <a:extLst>
              <a:ext uri="{FF2B5EF4-FFF2-40B4-BE49-F238E27FC236}">
                <a16:creationId xmlns:a16="http://schemas.microsoft.com/office/drawing/2014/main" id="{236D7AC6-F306-2E79-3E81-FF4855D29E41}"/>
              </a:ext>
            </a:extLst>
          </p:cNvPr>
          <p:cNvSpPr txBox="1"/>
          <p:nvPr/>
        </p:nvSpPr>
        <p:spPr bwMode="auto">
          <a:xfrm>
            <a:off x="2283886" y="2089442"/>
            <a:ext cx="4976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lines of CT (1 vs 2), geographic location (US/Canada/Europe vs rest of world), prior CDK4/6 inhibitor (yes vs no)</a:t>
            </a:r>
          </a:p>
        </p:txBody>
      </p:sp>
      <p:sp>
        <p:nvSpPr>
          <p:cNvPr id="11" name="Rectangle 49">
            <a:extLst>
              <a:ext uri="{FF2B5EF4-FFF2-40B4-BE49-F238E27FC236}">
                <a16:creationId xmlns:a16="http://schemas.microsoft.com/office/drawing/2014/main" id="{9CA3FA62-C979-3396-A992-B2C0800350EB}"/>
              </a:ext>
            </a:extLst>
          </p:cNvPr>
          <p:cNvSpPr>
            <a:spLocks noChangeArrowheads="1"/>
          </p:cNvSpPr>
          <p:nvPr/>
        </p:nvSpPr>
        <p:spPr bwMode="auto">
          <a:xfrm>
            <a:off x="4653913" y="2778870"/>
            <a:ext cx="358711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Dato-DXd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mg/kg IV Q3W</a:t>
            </a:r>
          </a:p>
        </p:txBody>
      </p:sp>
      <p:sp>
        <p:nvSpPr>
          <p:cNvPr id="12" name="Rectangle 50">
            <a:extLst>
              <a:ext uri="{FF2B5EF4-FFF2-40B4-BE49-F238E27FC236}">
                <a16:creationId xmlns:a16="http://schemas.microsoft.com/office/drawing/2014/main" id="{53A46C4E-B8AF-A7E8-FB90-A86216E0FB76}"/>
              </a:ext>
            </a:extLst>
          </p:cNvPr>
          <p:cNvSpPr>
            <a:spLocks noChangeArrowheads="1"/>
          </p:cNvSpPr>
          <p:nvPr/>
        </p:nvSpPr>
        <p:spPr bwMode="auto">
          <a:xfrm>
            <a:off x="4653913" y="3599448"/>
            <a:ext cx="3587117"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Investigator’s Choice of CT*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Q3W</a:t>
            </a:r>
          </a:p>
        </p:txBody>
      </p:sp>
      <p:sp>
        <p:nvSpPr>
          <p:cNvPr id="13" name="Line 53">
            <a:extLst>
              <a:ext uri="{FF2B5EF4-FFF2-40B4-BE49-F238E27FC236}">
                <a16:creationId xmlns:a16="http://schemas.microsoft.com/office/drawing/2014/main" id="{9C595C9F-C24E-9283-1706-1E97B43A5682}"/>
              </a:ext>
            </a:extLst>
          </p:cNvPr>
          <p:cNvSpPr>
            <a:spLocks noChangeShapeType="1"/>
          </p:cNvSpPr>
          <p:nvPr/>
        </p:nvSpPr>
        <p:spPr bwMode="auto">
          <a:xfrm>
            <a:off x="3917313" y="363838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3DC69ECF-519D-C8DA-A29D-E169EDB11D20}"/>
              </a:ext>
            </a:extLst>
          </p:cNvPr>
          <p:cNvSpPr>
            <a:spLocks noChangeShapeType="1"/>
          </p:cNvSpPr>
          <p:nvPr/>
        </p:nvSpPr>
        <p:spPr bwMode="auto">
          <a:xfrm flipV="1">
            <a:off x="3917313" y="303830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3CB6AA7B-C713-6AD9-0179-2B66D86094F2}"/>
              </a:ext>
            </a:extLst>
          </p:cNvPr>
          <p:cNvCxnSpPr/>
          <p:nvPr/>
        </p:nvCxnSpPr>
        <p:spPr bwMode="auto">
          <a:xfrm>
            <a:off x="4068737" y="2717025"/>
            <a:ext cx="0" cy="397934"/>
          </a:xfrm>
          <a:prstGeom prst="straightConnector1">
            <a:avLst/>
          </a:prstGeom>
          <a:noFill/>
          <a:ln w="28575" cap="flat" cmpd="sng" algn="ctr">
            <a:solidFill>
              <a:schemeClr val="bg1"/>
            </a:solidFill>
            <a:prstDash val="sysDot"/>
            <a:round/>
            <a:headEnd type="none" w="med" len="med"/>
            <a:tailEnd type="triangle"/>
          </a:ln>
          <a:effectLst/>
        </p:spPr>
      </p:cxnSp>
      <p:cxnSp>
        <p:nvCxnSpPr>
          <p:cNvPr id="6" name="Straight Arrow Connector 5">
            <a:extLst>
              <a:ext uri="{FF2B5EF4-FFF2-40B4-BE49-F238E27FC236}">
                <a16:creationId xmlns:a16="http://schemas.microsoft.com/office/drawing/2014/main" id="{7A56AF88-28D2-47F0-87FC-888AF16CAC0E}"/>
              </a:ext>
            </a:extLst>
          </p:cNvPr>
          <p:cNvCxnSpPr/>
          <p:nvPr/>
        </p:nvCxnSpPr>
        <p:spPr bwMode="auto">
          <a:xfrm>
            <a:off x="8372675" y="3385969"/>
            <a:ext cx="846667" cy="0"/>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10FDE5B3-A453-48B2-95BD-50E8556CB161}"/>
              </a:ext>
            </a:extLst>
          </p:cNvPr>
          <p:cNvSpPr txBox="1"/>
          <p:nvPr/>
        </p:nvSpPr>
        <p:spPr bwMode="auto">
          <a:xfrm>
            <a:off x="9215520" y="3126980"/>
            <a:ext cx="20389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PD or unacceptable toxicity</a:t>
            </a:r>
          </a:p>
        </p:txBody>
      </p:sp>
      <p:sp>
        <p:nvSpPr>
          <p:cNvPr id="17" name="TextBox 16">
            <a:extLst>
              <a:ext uri="{FF2B5EF4-FFF2-40B4-BE49-F238E27FC236}">
                <a16:creationId xmlns:a16="http://schemas.microsoft.com/office/drawing/2014/main" id="{61D7DA3F-7B50-8F51-4A42-8A49F4DA97DD}"/>
              </a:ext>
            </a:extLst>
          </p:cNvPr>
          <p:cNvSpPr txBox="1"/>
          <p:nvPr/>
        </p:nvSpPr>
        <p:spPr bwMode="auto">
          <a:xfrm>
            <a:off x="4563677" y="4326774"/>
            <a:ext cx="6386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*ICC options: eribulin mesylate 1.4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IV Days 1, 8; capecitabine 1000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or 1250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PO BID Days 1-14; vinorelbine 25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IV Days 1, 8; or gemcitabine 1000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IV Days 1, 8.</a:t>
            </a:r>
          </a:p>
        </p:txBody>
      </p:sp>
    </p:spTree>
    <p:extLst>
      <p:ext uri="{BB962C8B-B14F-4D97-AF65-F5344CB8AC3E}">
        <p14:creationId xmlns:p14="http://schemas.microsoft.com/office/powerpoint/2010/main" val="12426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TROPION-Breast01: Efficacy</a:t>
            </a:r>
          </a:p>
        </p:txBody>
      </p:sp>
      <p:sp>
        <p:nvSpPr>
          <p:cNvPr id="4" name="Content Placeholder 3">
            <a:extLst>
              <a:ext uri="{FF2B5EF4-FFF2-40B4-BE49-F238E27FC236}">
                <a16:creationId xmlns:a16="http://schemas.microsoft.com/office/drawing/2014/main" id="{7F3F4D1C-1B6B-B2E7-C414-BB9C1BF43DBC}"/>
              </a:ext>
            </a:extLst>
          </p:cNvPr>
          <p:cNvSpPr>
            <a:spLocks noGrp="1"/>
          </p:cNvSpPr>
          <p:nvPr>
            <p:ph idx="1"/>
          </p:nvPr>
        </p:nvSpPr>
        <p:spPr/>
        <p:txBody>
          <a:bodyPr/>
          <a:lstStyle/>
          <a:p>
            <a:endParaRPr lang="en-US" sz="2400" dirty="0"/>
          </a:p>
          <a:p>
            <a:pPr marL="0" indent="0">
              <a:buNone/>
            </a:pPr>
            <a:endParaRPr lang="en-US" sz="2400" dirty="0"/>
          </a:p>
          <a:p>
            <a:endParaRPr lang="en-US" sz="2400" dirty="0"/>
          </a:p>
          <a:p>
            <a:endParaRPr lang="en-US" sz="2400" dirty="0"/>
          </a:p>
          <a:p>
            <a:endParaRPr lang="en-US" sz="2400" dirty="0"/>
          </a:p>
          <a:p>
            <a:endParaRPr lang="en-US" sz="2400" dirty="0"/>
          </a:p>
          <a:p>
            <a:endParaRPr lang="en-US" sz="900" dirty="0"/>
          </a:p>
        </p:txBody>
      </p:sp>
      <p:sp>
        <p:nvSpPr>
          <p:cNvPr id="7" name="Text Box 11">
            <a:extLst>
              <a:ext uri="{FF2B5EF4-FFF2-40B4-BE49-F238E27FC236}">
                <a16:creationId xmlns:a16="http://schemas.microsoft.com/office/drawing/2014/main" id="{F2A8BBD1-7118-5384-0A23-02E44648468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Bardia. ESMO 2023. Abstr LBA11. 2. Bardia. SABCS 2023. Abstr GS02-01. </a:t>
            </a:r>
          </a:p>
        </p:txBody>
      </p:sp>
      <p:graphicFrame>
        <p:nvGraphicFramePr>
          <p:cNvPr id="3" name="Group 3">
            <a:extLst>
              <a:ext uri="{FF2B5EF4-FFF2-40B4-BE49-F238E27FC236}">
                <a16:creationId xmlns:a16="http://schemas.microsoft.com/office/drawing/2014/main" id="{F4345BE8-60AD-37B8-A25B-B1EBAA263846}"/>
              </a:ext>
            </a:extLst>
          </p:cNvPr>
          <p:cNvGraphicFramePr>
            <a:graphicFrameLocks/>
          </p:cNvGraphicFramePr>
          <p:nvPr>
            <p:extLst>
              <p:ext uri="{D42A27DB-BD31-4B8C-83A1-F6EECF244321}">
                <p14:modId xmlns:p14="http://schemas.microsoft.com/office/powerpoint/2010/main" val="1187806825"/>
              </p:ext>
            </p:extLst>
          </p:nvPr>
        </p:nvGraphicFramePr>
        <p:xfrm>
          <a:off x="723900" y="1603375"/>
          <a:ext cx="10798772" cy="3200528"/>
        </p:xfrm>
        <a:graphic>
          <a:graphicData uri="http://schemas.openxmlformats.org/drawingml/2006/table">
            <a:tbl>
              <a:tblPr/>
              <a:tblGrid>
                <a:gridCol w="5035944">
                  <a:extLst>
                    <a:ext uri="{9D8B030D-6E8A-4147-A177-3AD203B41FA5}">
                      <a16:colId xmlns:a16="http://schemas.microsoft.com/office/drawing/2014/main" val="20000"/>
                    </a:ext>
                  </a:extLst>
                </a:gridCol>
                <a:gridCol w="2754549">
                  <a:extLst>
                    <a:ext uri="{9D8B030D-6E8A-4147-A177-3AD203B41FA5}">
                      <a16:colId xmlns:a16="http://schemas.microsoft.com/office/drawing/2014/main" val="20001"/>
                    </a:ext>
                  </a:extLst>
                </a:gridCol>
                <a:gridCol w="3008279">
                  <a:extLst>
                    <a:ext uri="{9D8B030D-6E8A-4147-A177-3AD203B41FA5}">
                      <a16:colId xmlns:a16="http://schemas.microsoft.com/office/drawing/2014/main" val="3356789604"/>
                    </a:ext>
                  </a:extLst>
                </a:gridCol>
              </a:tblGrid>
              <a:tr h="41403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Dato-DXd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ICC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6597">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PFS by BICR, mo (95% CI)</a:t>
                      </a:r>
                      <a:r>
                        <a:rPr kumimoji="0" lang="en-US" sz="1800" b="0" i="0" u="none" strike="noStrike" cap="none" normalizeH="0" baseline="30000" dirty="0">
                          <a:ln>
                            <a:noFill/>
                          </a:ln>
                          <a:solidFill>
                            <a:schemeClr val="bg2">
                              <a:lumMod val="10000"/>
                            </a:schemeClr>
                          </a:solidFill>
                          <a:effectLst/>
                          <a:latin typeface="Calibri"/>
                        </a:rPr>
                        <a:t>1</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(5.7-7.4)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36597">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0.63 (0.52-0.76;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4942498"/>
                  </a:ext>
                </a:extLst>
              </a:tr>
              <a:tr h="236597">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PFS by investigator, mo (95% CI)</a:t>
                      </a:r>
                      <a:r>
                        <a:rPr kumimoji="0" lang="en-US" sz="1800" b="0" i="0" u="none" strike="noStrike" cap="none" normalizeH="0" baseline="30000" dirty="0">
                          <a:ln>
                            <a:noFill/>
                          </a:ln>
                          <a:solidFill>
                            <a:schemeClr val="bg2">
                              <a:lumMod val="10000"/>
                            </a:schemeClr>
                          </a:solidFill>
                          <a:effectLst/>
                          <a:latin typeface="Calibri"/>
                        </a:rPr>
                        <a:t>1,2</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(5.9-7.1)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(4.2-5.5)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6721378"/>
                  </a:ext>
                </a:extLst>
              </a:tr>
              <a:tr h="236597">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(0.53-0.76)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9647831"/>
                  </a:ext>
                </a:extLst>
              </a:tr>
              <a:tr h="236597">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TFST, mo (95% CI)</a:t>
                      </a:r>
                      <a:r>
                        <a:rPr kumimoji="0" lang="en-US" sz="1800" b="0" i="0" u="none" strike="noStrike" cap="none" normalizeH="0" baseline="30000" dirty="0">
                          <a:ln>
                            <a:noFill/>
                          </a:ln>
                          <a:solidFill>
                            <a:schemeClr val="bg2">
                              <a:lumMod val="10000"/>
                            </a:schemeClr>
                          </a:solidFill>
                          <a:effectLst/>
                          <a:latin typeface="Calibri"/>
                        </a:rPr>
                        <a:t>2</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(7.4-8.9)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dirty="0">
                          <a:solidFill>
                            <a:schemeClr val="bg1"/>
                          </a:solidFill>
                        </a:rPr>
                        <a:t>5.0 (4.6-5.7)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4972878"/>
                  </a:ext>
                </a:extLst>
              </a:tr>
              <a:tr h="236597">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0.53 (0.45-0.64)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219020999"/>
                  </a:ext>
                </a:extLst>
              </a:tr>
              <a:tr h="236597">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ORR, %</a:t>
                      </a:r>
                      <a:r>
                        <a:rPr kumimoji="0" lang="en-US" sz="1800" b="0" i="0" u="none" strike="noStrike" cap="none" normalizeH="0" baseline="30000" dirty="0">
                          <a:ln>
                            <a:noFill/>
                          </a:ln>
                          <a:solidFill>
                            <a:schemeClr val="bg2">
                              <a:lumMod val="10000"/>
                            </a:schemeClr>
                          </a:solidFill>
                          <a:effectLst/>
                          <a:latin typeface="+mn-lt"/>
                        </a:rPr>
                        <a:t>1</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TROPION-Breast01: PFS in Patient Subgroups (BICR)</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GS02-01.</a:t>
            </a:r>
          </a:p>
        </p:txBody>
      </p:sp>
      <p:graphicFrame>
        <p:nvGraphicFramePr>
          <p:cNvPr id="3" name="Group 3">
            <a:extLst>
              <a:ext uri="{FF2B5EF4-FFF2-40B4-BE49-F238E27FC236}">
                <a16:creationId xmlns:a16="http://schemas.microsoft.com/office/drawing/2014/main" id="{FF4E40D4-8015-CBB2-7079-1B8EA0DEE376}"/>
              </a:ext>
            </a:extLst>
          </p:cNvPr>
          <p:cNvGraphicFramePr>
            <a:graphicFrameLocks/>
          </p:cNvGraphicFramePr>
          <p:nvPr>
            <p:extLst>
              <p:ext uri="{D42A27DB-BD31-4B8C-83A1-F6EECF244321}">
                <p14:modId xmlns:p14="http://schemas.microsoft.com/office/powerpoint/2010/main" val="3704509989"/>
              </p:ext>
            </p:extLst>
          </p:nvPr>
        </p:nvGraphicFramePr>
        <p:xfrm>
          <a:off x="719137" y="1600202"/>
          <a:ext cx="10787064" cy="1341184"/>
        </p:xfrm>
        <a:graphic>
          <a:graphicData uri="http://schemas.openxmlformats.org/drawingml/2006/table">
            <a:tbl>
              <a:tblPr/>
              <a:tblGrid>
                <a:gridCol w="3432586">
                  <a:extLst>
                    <a:ext uri="{9D8B030D-6E8A-4147-A177-3AD203B41FA5}">
                      <a16:colId xmlns:a16="http://schemas.microsoft.com/office/drawing/2014/main" val="20000"/>
                    </a:ext>
                  </a:extLst>
                </a:gridCol>
                <a:gridCol w="1965414">
                  <a:extLst>
                    <a:ext uri="{9D8B030D-6E8A-4147-A177-3AD203B41FA5}">
                      <a16:colId xmlns:a16="http://schemas.microsoft.com/office/drawing/2014/main" val="20001"/>
                    </a:ext>
                  </a:extLst>
                </a:gridCol>
                <a:gridCol w="1762839">
                  <a:extLst>
                    <a:ext uri="{9D8B030D-6E8A-4147-A177-3AD203B41FA5}">
                      <a16:colId xmlns:a16="http://schemas.microsoft.com/office/drawing/2014/main" val="3249539754"/>
                    </a:ext>
                  </a:extLst>
                </a:gridCol>
                <a:gridCol w="1914400">
                  <a:extLst>
                    <a:ext uri="{9D8B030D-6E8A-4147-A177-3AD203B41FA5}">
                      <a16:colId xmlns:a16="http://schemas.microsoft.com/office/drawing/2014/main" val="20002"/>
                    </a:ext>
                  </a:extLst>
                </a:gridCol>
                <a:gridCol w="1711825">
                  <a:extLst>
                    <a:ext uri="{9D8B030D-6E8A-4147-A177-3AD203B41FA5}">
                      <a16:colId xmlns:a16="http://schemas.microsoft.com/office/drawing/2014/main" val="2552138433"/>
                    </a:ext>
                  </a:extLst>
                </a:gridCol>
              </a:tblGrid>
              <a:tr h="17636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PFS by CDK4/6 Inhibitor Duration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latin typeface="Calibri" panose="020F0502020204030204" pitchFamily="34" charset="0"/>
                          <a:cs typeface="Calibri" panose="020F0502020204030204" pitchFamily="34" charset="0"/>
                        </a:rPr>
                        <a: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r>
                        <a:rPr lang="en-US" sz="1600" b="1" dirty="0">
                          <a:latin typeface="Calibri" panose="020F0502020204030204" pitchFamily="34" charset="0"/>
                          <a:cs typeface="Calibri" panose="020F0502020204030204" pitchFamily="34" charset="0"/>
                        </a:rPr>
                        <a:t>&gt;12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4623">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Dato-DXd (n =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ICC (n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Dato-DXd (n =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ICC (n =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63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6.9 (5.5-8.1)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4.2 (4.0-5.5)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7.1 (5.6-8.5)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 (4.1-5.7)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7767271"/>
                  </a:ext>
                </a:extLst>
              </a:tr>
              <a:tr h="17636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0.61 (0.45-0.81)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0.61 (0.45-0.82)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7774643"/>
                  </a:ext>
                </a:extLst>
              </a:tr>
            </a:tbl>
          </a:graphicData>
        </a:graphic>
      </p:graphicFrame>
      <p:graphicFrame>
        <p:nvGraphicFramePr>
          <p:cNvPr id="4" name="Group 3">
            <a:extLst>
              <a:ext uri="{FF2B5EF4-FFF2-40B4-BE49-F238E27FC236}">
                <a16:creationId xmlns:a16="http://schemas.microsoft.com/office/drawing/2014/main" id="{BADC0006-AA54-9A96-50AE-559893942AC3}"/>
              </a:ext>
            </a:extLst>
          </p:cNvPr>
          <p:cNvGraphicFramePr>
            <a:graphicFrameLocks/>
          </p:cNvGraphicFramePr>
          <p:nvPr>
            <p:extLst>
              <p:ext uri="{D42A27DB-BD31-4B8C-83A1-F6EECF244321}">
                <p14:modId xmlns:p14="http://schemas.microsoft.com/office/powerpoint/2010/main" val="264421567"/>
              </p:ext>
            </p:extLst>
          </p:nvPr>
        </p:nvGraphicFramePr>
        <p:xfrm>
          <a:off x="709796" y="3193865"/>
          <a:ext cx="10787064" cy="1493568"/>
        </p:xfrm>
        <a:graphic>
          <a:graphicData uri="http://schemas.openxmlformats.org/drawingml/2006/table">
            <a:tbl>
              <a:tblPr/>
              <a:tblGrid>
                <a:gridCol w="3432586">
                  <a:extLst>
                    <a:ext uri="{9D8B030D-6E8A-4147-A177-3AD203B41FA5}">
                      <a16:colId xmlns:a16="http://schemas.microsoft.com/office/drawing/2014/main" val="20000"/>
                    </a:ext>
                  </a:extLst>
                </a:gridCol>
                <a:gridCol w="1965414">
                  <a:extLst>
                    <a:ext uri="{9D8B030D-6E8A-4147-A177-3AD203B41FA5}">
                      <a16:colId xmlns:a16="http://schemas.microsoft.com/office/drawing/2014/main" val="20001"/>
                    </a:ext>
                  </a:extLst>
                </a:gridCol>
                <a:gridCol w="1758076">
                  <a:extLst>
                    <a:ext uri="{9D8B030D-6E8A-4147-A177-3AD203B41FA5}">
                      <a16:colId xmlns:a16="http://schemas.microsoft.com/office/drawing/2014/main" val="3249539754"/>
                    </a:ext>
                  </a:extLst>
                </a:gridCol>
                <a:gridCol w="1919163">
                  <a:extLst>
                    <a:ext uri="{9D8B030D-6E8A-4147-A177-3AD203B41FA5}">
                      <a16:colId xmlns:a16="http://schemas.microsoft.com/office/drawing/2014/main" val="20002"/>
                    </a:ext>
                  </a:extLst>
                </a:gridCol>
                <a:gridCol w="1711825">
                  <a:extLst>
                    <a:ext uri="{9D8B030D-6E8A-4147-A177-3AD203B41FA5}">
                      <a16:colId xmlns:a16="http://schemas.microsoft.com/office/drawing/2014/main" val="255213843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PFS by Brain Metastases </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Status at Baseline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600" b="1" dirty="0">
                          <a:latin typeface="Calibri" panose="020F0502020204030204" pitchFamily="34" charset="0"/>
                          <a:cs typeface="Calibri" panose="020F0502020204030204" pitchFamily="34" charset="0"/>
                        </a:rPr>
                        <a:t>Brain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r>
                        <a:rPr lang="en-US" sz="1600" b="1" dirty="0">
                          <a:latin typeface="Calibri" panose="020F0502020204030204" pitchFamily="34" charset="0"/>
                          <a:cs typeface="Calibri" panose="020F0502020204030204" pitchFamily="34" charset="0"/>
                        </a:rPr>
                        <a:t>No Brain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Dato-DXd (n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ICC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Dato-DXd (n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ICC (n =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 (3.0-8.1)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(1.4-5.7)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7.0 (5.7-8.1)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 (4.2-5.5)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776727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0.73 (0.39-1.42)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0.62 (0.51-0.75)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2798488"/>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8"/>
            <a:ext cx="10872445" cy="743136"/>
          </a:xfrm>
        </p:spPr>
        <p:txBody>
          <a:bodyPr/>
          <a:lstStyle/>
          <a:p>
            <a:r>
              <a:rPr lang="en-US" dirty="0"/>
              <a:t>TROPION-Breast01: Safety</a:t>
            </a:r>
          </a:p>
        </p:txBody>
      </p:sp>
      <p:sp>
        <p:nvSpPr>
          <p:cNvPr id="8" name="Content Placeholder 7">
            <a:extLst>
              <a:ext uri="{FF2B5EF4-FFF2-40B4-BE49-F238E27FC236}">
                <a16:creationId xmlns:a16="http://schemas.microsoft.com/office/drawing/2014/main" id="{E973307F-41EF-C9A3-AD2D-6644731634BD}"/>
              </a:ext>
            </a:extLst>
          </p:cNvPr>
          <p:cNvSpPr>
            <a:spLocks noGrp="1"/>
          </p:cNvSpPr>
          <p:nvPr>
            <p:ph sz="half" idx="1"/>
          </p:nvPr>
        </p:nvSpPr>
        <p:spPr>
          <a:xfrm>
            <a:off x="609759" y="4588988"/>
            <a:ext cx="4941724" cy="1717826"/>
          </a:xfrm>
        </p:spPr>
        <p:txBody>
          <a:bodyPr/>
          <a:lstStyle/>
          <a:p>
            <a:pPr>
              <a:spcBef>
                <a:spcPts val="600"/>
              </a:spcBef>
              <a:spcAft>
                <a:spcPts val="200"/>
              </a:spcAft>
            </a:pPr>
            <a:r>
              <a:rPr lang="en-US" sz="1600" dirty="0"/>
              <a:t>No single TRAE led to treatment discontinuation in ≥1% of either arm</a:t>
            </a:r>
          </a:p>
          <a:p>
            <a:pPr>
              <a:spcBef>
                <a:spcPts val="600"/>
              </a:spcBef>
              <a:spcAft>
                <a:spcPts val="200"/>
              </a:spcAft>
            </a:pPr>
            <a:r>
              <a:rPr lang="en-US" sz="1600" dirty="0"/>
              <a:t>Most common TRAEs leading to dose interruptions with Dato-DXd were fatigue, infusion-related reaction, ILD, and stomatitis (1% each)</a:t>
            </a:r>
          </a:p>
          <a:p>
            <a:pPr lvl="1">
              <a:spcBef>
                <a:spcPts val="600"/>
              </a:spcBef>
              <a:spcAft>
                <a:spcPts val="200"/>
              </a:spcAft>
            </a:pPr>
            <a:r>
              <a:rPr lang="en-US" sz="1400" dirty="0"/>
              <a:t>Most common TRAEs leading to dose interruptions with ICC were neutropenia (17%) and leukopenia (3%)</a:t>
            </a:r>
          </a:p>
        </p:txBody>
      </p:sp>
      <p:sp>
        <p:nvSpPr>
          <p:cNvPr id="7" name="Text Box 11">
            <a:extLst>
              <a:ext uri="{FF2B5EF4-FFF2-40B4-BE49-F238E27FC236}">
                <a16:creationId xmlns:a16="http://schemas.microsoft.com/office/drawing/2014/main" id="{AB698AFF-524E-720E-69DE-5196AE3D52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GS02-01.</a:t>
            </a:r>
          </a:p>
        </p:txBody>
      </p:sp>
      <p:graphicFrame>
        <p:nvGraphicFramePr>
          <p:cNvPr id="10" name="object 4">
            <a:extLst>
              <a:ext uri="{FF2B5EF4-FFF2-40B4-BE49-F238E27FC236}">
                <a16:creationId xmlns:a16="http://schemas.microsoft.com/office/drawing/2014/main" id="{B1AB38C8-5A40-09EE-1872-2CAEC098FC9D}"/>
              </a:ext>
            </a:extLst>
          </p:cNvPr>
          <p:cNvGraphicFramePr>
            <a:graphicFrameLocks noGrp="1"/>
          </p:cNvGraphicFramePr>
          <p:nvPr>
            <p:extLst>
              <p:ext uri="{D42A27DB-BD31-4B8C-83A1-F6EECF244321}">
                <p14:modId xmlns:p14="http://schemas.microsoft.com/office/powerpoint/2010/main" val="2273699500"/>
              </p:ext>
            </p:extLst>
          </p:nvPr>
        </p:nvGraphicFramePr>
        <p:xfrm>
          <a:off x="727694" y="1006159"/>
          <a:ext cx="4587256" cy="3136392"/>
        </p:xfrm>
        <a:graphic>
          <a:graphicData uri="http://schemas.openxmlformats.org/drawingml/2006/table">
            <a:tbl>
              <a:tblPr firstRow="1" bandRow="1">
                <a:tableStyleId>{2D5ABB26-0587-4C30-8999-92F81FD0307C}</a:tableStyleId>
              </a:tblPr>
              <a:tblGrid>
                <a:gridCol w="2022434">
                  <a:extLst>
                    <a:ext uri="{9D8B030D-6E8A-4147-A177-3AD203B41FA5}">
                      <a16:colId xmlns:a16="http://schemas.microsoft.com/office/drawing/2014/main" val="20000"/>
                    </a:ext>
                  </a:extLst>
                </a:gridCol>
                <a:gridCol w="1372370">
                  <a:extLst>
                    <a:ext uri="{9D8B030D-6E8A-4147-A177-3AD203B41FA5}">
                      <a16:colId xmlns:a16="http://schemas.microsoft.com/office/drawing/2014/main" val="20002"/>
                    </a:ext>
                  </a:extLst>
                </a:gridCol>
                <a:gridCol w="1192452">
                  <a:extLst>
                    <a:ext uri="{9D8B030D-6E8A-4147-A177-3AD203B41FA5}">
                      <a16:colId xmlns:a16="http://schemas.microsoft.com/office/drawing/2014/main" val="20003"/>
                    </a:ext>
                  </a:extLst>
                </a:gridCol>
              </a:tblGrid>
              <a:tr h="357598">
                <a:tc>
                  <a:txBody>
                    <a:bodyPr/>
                    <a:lstStyle/>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TRAE, n (%)</a:t>
                      </a:r>
                      <a:endParaRPr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ICC</a:t>
                      </a:r>
                      <a:r>
                        <a:rPr sz="1400" b="1" spc="-10" dirty="0">
                          <a:solidFill>
                            <a:schemeClr val="tx1"/>
                          </a:solidFill>
                          <a:latin typeface="Calibri" panose="020F0502020204030204" pitchFamily="34" charset="0"/>
                          <a:cs typeface="Calibri" panose="020F0502020204030204" pitchFamily="34" charset="0"/>
                        </a:rPr>
                        <a:t>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337 (94)</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75 (21)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303 (86)</a:t>
                      </a:r>
                    </a:p>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157 (45)</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357598">
                <a:tc>
                  <a:txBody>
                    <a:bodyPr/>
                    <a:lstStyle/>
                    <a:p>
                      <a:pPr marL="81915">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dose reduction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75 (21)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106 (30)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dose interruption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43 (12)</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86 (25)</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discontinuation</a:t>
                      </a: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r h="22087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death</a:t>
                      </a: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14"/>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Serious TRAEs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lang="en-US" sz="1400" b="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21 (6)</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17 (5)</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32 (9)</a:t>
                      </a:r>
                    </a:p>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31 (8)</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970842418"/>
                  </a:ext>
                </a:extLst>
              </a:tr>
            </a:tbl>
          </a:graphicData>
        </a:graphic>
      </p:graphicFrame>
      <p:graphicFrame>
        <p:nvGraphicFramePr>
          <p:cNvPr id="3" name="object 4">
            <a:extLst>
              <a:ext uri="{FF2B5EF4-FFF2-40B4-BE49-F238E27FC236}">
                <a16:creationId xmlns:a16="http://schemas.microsoft.com/office/drawing/2014/main" id="{0562306E-9290-E08C-C16D-AF03C0FC6C35}"/>
              </a:ext>
            </a:extLst>
          </p:cNvPr>
          <p:cNvGraphicFramePr>
            <a:graphicFrameLocks noGrp="1"/>
          </p:cNvGraphicFramePr>
          <p:nvPr>
            <p:extLst>
              <p:ext uri="{D42A27DB-BD31-4B8C-83A1-F6EECF244321}">
                <p14:modId xmlns:p14="http://schemas.microsoft.com/office/powerpoint/2010/main" val="555896491"/>
              </p:ext>
            </p:extLst>
          </p:nvPr>
        </p:nvGraphicFramePr>
        <p:xfrm>
          <a:off x="5551484" y="1006159"/>
          <a:ext cx="5930720" cy="2468880"/>
        </p:xfrm>
        <a:graphic>
          <a:graphicData uri="http://schemas.openxmlformats.org/drawingml/2006/table">
            <a:tbl>
              <a:tblPr firstRow="1" bandRow="1">
                <a:tableStyleId>{2D5ABB26-0587-4C30-8999-92F81FD0307C}</a:tableStyleId>
              </a:tblPr>
              <a:tblGrid>
                <a:gridCol w="2678116">
                  <a:extLst>
                    <a:ext uri="{9D8B030D-6E8A-4147-A177-3AD203B41FA5}">
                      <a16:colId xmlns:a16="http://schemas.microsoft.com/office/drawing/2014/main" val="20000"/>
                    </a:ext>
                  </a:extLst>
                </a:gridCol>
                <a:gridCol w="1710920">
                  <a:extLst>
                    <a:ext uri="{9D8B030D-6E8A-4147-A177-3AD203B41FA5}">
                      <a16:colId xmlns:a16="http://schemas.microsoft.com/office/drawing/2014/main" val="20002"/>
                    </a:ext>
                  </a:extLst>
                </a:gridCol>
                <a:gridCol w="1541684">
                  <a:extLst>
                    <a:ext uri="{9D8B030D-6E8A-4147-A177-3AD203B41FA5}">
                      <a16:colId xmlns:a16="http://schemas.microsoft.com/office/drawing/2014/main" val="20003"/>
                    </a:ext>
                  </a:extLst>
                </a:gridCol>
              </a:tblGrid>
              <a:tr h="430962">
                <a:tc>
                  <a:txBody>
                    <a:bodyPr/>
                    <a:lstStyle/>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Treatment-Related Neutropenia, </a:t>
                      </a:r>
                    </a:p>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n (%)</a:t>
                      </a:r>
                      <a:endParaRPr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ICC</a:t>
                      </a:r>
                      <a:r>
                        <a:rPr sz="1400" b="1" spc="-10" dirty="0">
                          <a:solidFill>
                            <a:schemeClr val="tx1"/>
                          </a:solidFill>
                          <a:latin typeface="Calibri" panose="020F0502020204030204" pitchFamily="34" charset="0"/>
                          <a:cs typeface="Calibri" panose="020F0502020204030204" pitchFamily="34" charset="0"/>
                        </a:rPr>
                        <a:t>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436282">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39 (11)</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149 (42)</a:t>
                      </a:r>
                    </a:p>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108 (31)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216146">
                <a:tc>
                  <a:txBody>
                    <a:bodyPr/>
                    <a:lstStyle/>
                    <a:p>
                      <a:pPr marL="81915">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reduction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45 (13)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224127">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interruption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60 (17)</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167596">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discontinuation</a:t>
                      </a: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r h="550673">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G-CSF usage</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On treatment</a:t>
                      </a: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Post treatment</a:t>
                      </a:r>
                      <a:endParaRPr lang="en-US"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10 (3)</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81 (22)</a:t>
                      </a:r>
                    </a:p>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30 (8)</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14"/>
                  </a:ext>
                </a:extLst>
              </a:tr>
            </a:tbl>
          </a:graphicData>
        </a:graphic>
      </p:graphicFrame>
      <p:graphicFrame>
        <p:nvGraphicFramePr>
          <p:cNvPr id="6" name="object 4">
            <a:extLst>
              <a:ext uri="{FF2B5EF4-FFF2-40B4-BE49-F238E27FC236}">
                <a16:creationId xmlns:a16="http://schemas.microsoft.com/office/drawing/2014/main" id="{68659D16-89E1-1CE9-458B-51DDA93FC6C3}"/>
              </a:ext>
            </a:extLst>
          </p:cNvPr>
          <p:cNvGraphicFramePr>
            <a:graphicFrameLocks noGrp="1"/>
          </p:cNvGraphicFramePr>
          <p:nvPr>
            <p:extLst>
              <p:ext uri="{D42A27DB-BD31-4B8C-83A1-F6EECF244321}">
                <p14:modId xmlns:p14="http://schemas.microsoft.com/office/powerpoint/2010/main" val="2496172413"/>
              </p:ext>
            </p:extLst>
          </p:nvPr>
        </p:nvGraphicFramePr>
        <p:xfrm>
          <a:off x="5551483" y="3694226"/>
          <a:ext cx="5930719" cy="1801368"/>
        </p:xfrm>
        <a:graphic>
          <a:graphicData uri="http://schemas.openxmlformats.org/drawingml/2006/table">
            <a:tbl>
              <a:tblPr firstRow="1" bandRow="1">
                <a:tableStyleId>{2D5ABB26-0587-4C30-8999-92F81FD0307C}</a:tableStyleId>
              </a:tblPr>
              <a:tblGrid>
                <a:gridCol w="2614741">
                  <a:extLst>
                    <a:ext uri="{9D8B030D-6E8A-4147-A177-3AD203B41FA5}">
                      <a16:colId xmlns:a16="http://schemas.microsoft.com/office/drawing/2014/main" val="20000"/>
                    </a:ext>
                  </a:extLst>
                </a:gridCol>
                <a:gridCol w="1774294">
                  <a:extLst>
                    <a:ext uri="{9D8B030D-6E8A-4147-A177-3AD203B41FA5}">
                      <a16:colId xmlns:a16="http://schemas.microsoft.com/office/drawing/2014/main" val="20002"/>
                    </a:ext>
                  </a:extLst>
                </a:gridCol>
                <a:gridCol w="1541684">
                  <a:extLst>
                    <a:ext uri="{9D8B030D-6E8A-4147-A177-3AD203B41FA5}">
                      <a16:colId xmlns:a16="http://schemas.microsoft.com/office/drawing/2014/main" val="20003"/>
                    </a:ext>
                  </a:extLst>
                </a:gridCol>
              </a:tblGrid>
              <a:tr h="0">
                <a:tc>
                  <a:txBody>
                    <a:bodyPr/>
                    <a:lstStyle/>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Treatment-Related Stomatitis, </a:t>
                      </a:r>
                    </a:p>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n (%)</a:t>
                      </a:r>
                      <a:endParaRPr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ICC</a:t>
                      </a:r>
                      <a:r>
                        <a:rPr sz="1400" b="1" spc="-10" dirty="0">
                          <a:solidFill>
                            <a:schemeClr val="tx1"/>
                          </a:solidFill>
                          <a:latin typeface="Calibri" panose="020F0502020204030204" pitchFamily="34" charset="0"/>
                          <a:cs typeface="Calibri" panose="020F0502020204030204" pitchFamily="34" charset="0"/>
                        </a:rPr>
                        <a:t>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180 (50)</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23 (6)</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46 (13)</a:t>
                      </a:r>
                    </a:p>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0">
                <a:tc>
                  <a:txBody>
                    <a:bodyPr/>
                    <a:lstStyle/>
                    <a:p>
                      <a:pPr marL="81915">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reduction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44 (12)</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5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interruption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5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discontinuation</a:t>
                      </a: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bl>
          </a:graphicData>
        </a:graphic>
      </p:graphicFrame>
      <p:sp>
        <p:nvSpPr>
          <p:cNvPr id="5" name="TextBox 4">
            <a:extLst>
              <a:ext uri="{FF2B5EF4-FFF2-40B4-BE49-F238E27FC236}">
                <a16:creationId xmlns:a16="http://schemas.microsoft.com/office/drawing/2014/main" id="{8648D953-27A4-B33F-2A83-B08A0B71F5EF}"/>
              </a:ext>
            </a:extLst>
          </p:cNvPr>
          <p:cNvSpPr txBox="1"/>
          <p:nvPr/>
        </p:nvSpPr>
        <p:spPr bwMode="auto">
          <a:xfrm>
            <a:off x="657887" y="4227196"/>
            <a:ext cx="2821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600"/>
              </a:spcBef>
              <a:spcAft>
                <a:spcPts val="200"/>
              </a:spcAft>
            </a:pPr>
            <a:r>
              <a:rPr lang="en-US" sz="1400" b="0" dirty="0">
                <a:solidFill>
                  <a:schemeClr val="bg1"/>
                </a:solidFill>
                <a:latin typeface="+mn-lt"/>
              </a:rPr>
              <a:t>*Death due to febrile neutropenia.</a:t>
            </a:r>
          </a:p>
        </p:txBody>
      </p:sp>
    </p:spTree>
    <p:extLst>
      <p:ext uri="{BB962C8B-B14F-4D97-AF65-F5344CB8AC3E}">
        <p14:creationId xmlns:p14="http://schemas.microsoft.com/office/powerpoint/2010/main" val="1132408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TROPION-Breast01: Time to Deterioration in GHS/QoL, Physical Functioning, and Pain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GS02-01.</a:t>
            </a:r>
          </a:p>
        </p:txBody>
      </p:sp>
      <p:graphicFrame>
        <p:nvGraphicFramePr>
          <p:cNvPr id="2" name="Group 3">
            <a:extLst>
              <a:ext uri="{FF2B5EF4-FFF2-40B4-BE49-F238E27FC236}">
                <a16:creationId xmlns:a16="http://schemas.microsoft.com/office/drawing/2014/main" id="{983F72D6-3797-F824-C4BA-C1BADD5AF0DA}"/>
              </a:ext>
            </a:extLst>
          </p:cNvPr>
          <p:cNvGraphicFramePr>
            <a:graphicFrameLocks/>
          </p:cNvGraphicFramePr>
          <p:nvPr>
            <p:extLst>
              <p:ext uri="{D42A27DB-BD31-4B8C-83A1-F6EECF244321}">
                <p14:modId xmlns:p14="http://schemas.microsoft.com/office/powerpoint/2010/main" val="3796447745"/>
              </p:ext>
            </p:extLst>
          </p:nvPr>
        </p:nvGraphicFramePr>
        <p:xfrm>
          <a:off x="723899" y="1600292"/>
          <a:ext cx="10758303" cy="4602688"/>
        </p:xfrm>
        <a:graphic>
          <a:graphicData uri="http://schemas.openxmlformats.org/drawingml/2006/table">
            <a:tbl>
              <a:tblPr/>
              <a:tblGrid>
                <a:gridCol w="3586101">
                  <a:extLst>
                    <a:ext uri="{9D8B030D-6E8A-4147-A177-3AD203B41FA5}">
                      <a16:colId xmlns:a16="http://schemas.microsoft.com/office/drawing/2014/main" val="20000"/>
                    </a:ext>
                  </a:extLst>
                </a:gridCol>
                <a:gridCol w="3586101">
                  <a:extLst>
                    <a:ext uri="{9D8B030D-6E8A-4147-A177-3AD203B41FA5}">
                      <a16:colId xmlns:a16="http://schemas.microsoft.com/office/drawing/2014/main" val="20001"/>
                    </a:ext>
                  </a:extLst>
                </a:gridCol>
                <a:gridCol w="3586101">
                  <a:extLst>
                    <a:ext uri="{9D8B030D-6E8A-4147-A177-3AD203B41FA5}">
                      <a16:colId xmlns:a16="http://schemas.microsoft.com/office/drawing/2014/main" val="1746488686"/>
                    </a:ext>
                  </a:extLst>
                </a:gridCol>
              </a:tblGrid>
              <a:tr h="28462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TTD,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Dato-DXd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ICC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4785">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GHS/QoL (first instance)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64785">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0.85 (0.68-1.06)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4942498"/>
                  </a:ext>
                </a:extLst>
              </a:tr>
              <a:tr h="164785">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GHS/QoL (confirmed)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6721378"/>
                  </a:ext>
                </a:extLst>
              </a:tr>
              <a:tr h="164785">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0.76 (0.58-0.98)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9647831"/>
                  </a:ext>
                </a:extLst>
              </a:tr>
              <a:tr h="164785">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Physical functioning (first instance)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4972878"/>
                  </a:ext>
                </a:extLst>
              </a:tr>
              <a:tr h="164785">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0.77 (0.61-0.99)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19020999"/>
                  </a:ext>
                </a:extLst>
              </a:tr>
              <a:tr h="164785">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Physical functioning (confirmed)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1775747"/>
                  </a:ext>
                </a:extLst>
              </a:tr>
              <a:tr h="164785">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0.77 (0.59-1.01)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068892"/>
                  </a:ext>
                </a:extLst>
              </a:tr>
              <a:tr h="164785">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Pain (first instance)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3405304"/>
                  </a:ext>
                </a:extLst>
              </a:tr>
              <a:tr h="164785">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0.85 (0.68-1.07)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41298639"/>
                  </a:ext>
                </a:extLst>
              </a:tr>
              <a:tr h="164785">
                <a:tc>
                  <a:txBody>
                    <a:bodyPr/>
                    <a:lstStyle/>
                    <a:p>
                      <a:pPr marL="9525" marR="0" lvl="1" indent="4763" algn="l" defTabSz="914400" rtl="0" eaLnBrk="1" fontAlgn="base" latinLnBrk="0" hangingPunct="1">
                        <a:lnSpc>
                          <a:spcPct val="100000"/>
                        </a:lnSpc>
                        <a:spcBef>
                          <a:spcPts val="0"/>
                        </a:spcBef>
                        <a:spcAft>
                          <a:spcPts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Pain (confirmed)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1881806"/>
                  </a:ext>
                </a:extLst>
              </a:tr>
              <a:tr h="164785">
                <a:tc>
                  <a:txBody>
                    <a:bodyPr/>
                    <a:lstStyle/>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0.72 (0.55-0.94)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862039"/>
                  </a:ext>
                </a:extLst>
              </a:tr>
            </a:tbl>
          </a:graphicData>
        </a:graphic>
      </p:graphicFrame>
    </p:spTree>
    <p:extLst>
      <p:ext uri="{BB962C8B-B14F-4D97-AF65-F5344CB8AC3E}">
        <p14:creationId xmlns:p14="http://schemas.microsoft.com/office/powerpoint/2010/main" val="2820372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TROPION-Breast01: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this analysis, Dato-DXd was associated with improved PFS by BICR vs ICC regardless of prior duration of CDK4/6 inhibitors and presence/absence of </a:t>
            </a:r>
            <a:br>
              <a:rPr lang="en-US" altLang="en-US" sz="2400" dirty="0"/>
            </a:br>
            <a:r>
              <a:rPr lang="en-US" altLang="en-US" sz="2400" dirty="0"/>
              <a:t>brain metastases at baseline</a:t>
            </a:r>
          </a:p>
          <a:p>
            <a:pPr lvl="1"/>
            <a:r>
              <a:rPr lang="en-US" altLang="en-US" sz="2200" dirty="0"/>
              <a:t>Time to first subsequent therapy also was longer with Dato-DXd</a:t>
            </a:r>
          </a:p>
          <a:p>
            <a:r>
              <a:rPr lang="en-US" altLang="en-US" sz="2400" dirty="0"/>
              <a:t>Safety profile with Dato-DXd was favorable, with fewer grade ≥3 TRAEs, </a:t>
            </a:r>
            <a:br>
              <a:rPr lang="en-US" altLang="en-US" sz="2400" dirty="0"/>
            </a:br>
            <a:r>
              <a:rPr lang="en-US" altLang="en-US" sz="2400" dirty="0"/>
              <a:t>dose reductions, and dose interruptions vs ICC</a:t>
            </a:r>
          </a:p>
          <a:p>
            <a:pPr lvl="1"/>
            <a:r>
              <a:rPr lang="en-US" altLang="en-US" sz="2200" dirty="0"/>
              <a:t>Treatment-related stomatitis with Dato-DXd was generally low grade, </a:t>
            </a:r>
            <a:br>
              <a:rPr lang="en-US" altLang="en-US" sz="2200" dirty="0"/>
            </a:br>
            <a:r>
              <a:rPr lang="en-US" altLang="en-US" sz="2200" dirty="0"/>
              <a:t>with few dose interruptions or reductions</a:t>
            </a:r>
          </a:p>
          <a:p>
            <a:r>
              <a:rPr lang="en-US" altLang="en-US" sz="2400" dirty="0"/>
              <a:t>Time to deterioration of quality of life was longer with Dato-DXd vs ICC</a:t>
            </a:r>
          </a:p>
          <a:p>
            <a:r>
              <a:rPr lang="en-US" altLang="en-US" sz="2400" dirty="0"/>
              <a:t>Investigators concluded that Dato-DXd is potential new option for patients with previously treated, endocrine-resistant HR+/HER2- mBC</a:t>
            </a:r>
          </a:p>
        </p:txBody>
      </p:sp>
      <p:sp>
        <p:nvSpPr>
          <p:cNvPr id="2" name="Text Box 11">
            <a:extLst>
              <a:ext uri="{FF2B5EF4-FFF2-40B4-BE49-F238E27FC236}">
                <a16:creationId xmlns:a16="http://schemas.microsoft.com/office/drawing/2014/main" id="{3ED1D8FA-AEEF-4D4F-1990-BF2E3661CA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GS02-01.</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56M7VY3CDVN5-1363653215-4</_dlc_DocId>
    <_dlc_DocIdUrl xmlns="d54cbe69-32bd-412a-b004-9152f949605e">
      <Url>https://intranet.clinicaloptions.com/mews/oncology/ONC_2023_Breast_SABCS_CF_(PRP6838)/Capsule_Slideset__7/_layouts/15/DocIdRedir.aspx?ID=56M7VY3CDVN5-1363653215-4</Url>
      <Description>56M7VY3CDVN5-1363653215-4</Description>
    </_dlc_DocIdUrl>
    <Document_x0020_Category xmlns="2a0b2062-5f3e-4ca2-9008-08ca5fc1583a">Conference Capsule Slides</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7C92D1256C51BB49936AC89A926B85BE" ma:contentTypeVersion="1" ma:contentTypeDescription="Create a new document." ma:contentTypeScope="" ma:versionID="6c99e0307fb7c489641d4af633aa5c2e">
  <xsd:schema xmlns:xsd="http://www.w3.org/2001/XMLSchema" xmlns:xs="http://www.w3.org/2001/XMLSchema" xmlns:p="http://schemas.microsoft.com/office/2006/metadata/properties" xmlns:ns2="d54cbe69-32bd-412a-b004-9152f949605e" xmlns:ns3="2a0b2062-5f3e-4ca2-9008-08ca5fc1583a" targetNamespace="http://schemas.microsoft.com/office/2006/metadata/properties" ma:root="true" ma:fieldsID="15893a922c8eb4dbf34860285aa0e95f" ns2:_="" ns3:_="">
    <xsd:import namespace="d54cbe69-32bd-412a-b004-9152f949605e"/>
    <xsd:import namespace="2a0b2062-5f3e-4ca2-9008-08ca5fc1583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a0b2062-5f3e-4ca2-9008-08ca5fc1583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purl.org/dc/dcmitype/"/>
    <ds:schemaRef ds:uri="http://schemas.openxmlformats.org/package/2006/metadata/core-properties"/>
    <ds:schemaRef ds:uri="http://schemas.microsoft.com/office/infopath/2007/PartnerControls"/>
    <ds:schemaRef ds:uri="http://www.w3.org/XML/1998/namespace"/>
    <ds:schemaRef ds:uri="http://purl.org/dc/terms/"/>
    <ds:schemaRef ds:uri="http://schemas.microsoft.com/office/2006/metadata/properties"/>
    <ds:schemaRef ds:uri="2a0b2062-5f3e-4ca2-9008-08ca5fc1583a"/>
    <ds:schemaRef ds:uri="http://schemas.microsoft.com/office/2006/documentManagement/types"/>
    <ds:schemaRef ds:uri="d54cbe69-32bd-412a-b004-9152f949605e"/>
    <ds:schemaRef ds:uri="http://purl.org/dc/elements/1.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CDC3727-298F-464C-8E55-77BCF52212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a0b2062-5f3e-4ca2-9008-08ca5fc158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1815</TotalTime>
  <Words>1989</Words>
  <Application>Microsoft Office PowerPoint</Application>
  <PresentationFormat>Widescreen</PresentationFormat>
  <Paragraphs>256</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TROPION-Breast01: Efficacy and Safety From Phase III Trial of Datopotamab Deruxtecan vs Chemotherapy for Patients With Previously Treated HR+/HER2- Advanced Breast Cancer</vt:lpstr>
      <vt:lpstr>About These Slides</vt:lpstr>
      <vt:lpstr>TROPION-Breast01: Background</vt:lpstr>
      <vt:lpstr>TROPION-Breast01: Study Design</vt:lpstr>
      <vt:lpstr>TROPION-Breast01: Efficacy</vt:lpstr>
      <vt:lpstr>TROPION-Breast01: PFS in Patient Subgroups (BICR)</vt:lpstr>
      <vt:lpstr>TROPION-Breast01: Safety</vt:lpstr>
      <vt:lpstr>TROPION-Breast01: Time to Deterioration in GHS/QoL, Physical Functioning, and Pain</vt:lpstr>
      <vt:lpstr>TROPION-Breast01: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TROPION-Breast01: Efficacy and Safety From Phase III Trial of Datopotamab Deruxtecan vs Chemotherapy for Patients With Previously Treated HR+/HER2- Advanced Breast Cancer</dc:title>
  <dc:creator>Preferred User</dc:creator>
  <cp:lastModifiedBy>jbuckley@clinicaloptions.com</cp:lastModifiedBy>
  <cp:revision>76</cp:revision>
  <cp:lastPrinted>2016-09-26T20:21:49Z</cp:lastPrinted>
  <dcterms:created xsi:type="dcterms:W3CDTF">2005-05-27T15:08:01Z</dcterms:created>
  <dcterms:modified xsi:type="dcterms:W3CDTF">2023-12-11T18:45:12Z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d40a7b45-f83f-4c35-8d58-5b0a640a98b9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0x0101007C92D1256C51BB49936AC89A926B85BE</vt:lpwstr>
  </property>
  <property fmtid="{D5CDD505-2E9C-101B-9397-08002B2CF9AE}" pid="9" name="MediaServiceImageTags">
    <vt:lpwstr/>
  </property>
</Properties>
</file>