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Lst>
  <p:notesMasterIdLst>
    <p:notesMasterId r:id="rId20"/>
  </p:notesMasterIdLst>
  <p:handoutMasterIdLst>
    <p:handoutMasterId r:id="rId21"/>
  </p:handoutMasterIdLst>
  <p:sldIdLst>
    <p:sldId id="321" r:id="rId8"/>
    <p:sldId id="544" r:id="rId9"/>
    <p:sldId id="545" r:id="rId10"/>
    <p:sldId id="532" r:id="rId11"/>
    <p:sldId id="546" r:id="rId12"/>
    <p:sldId id="534" r:id="rId13"/>
    <p:sldId id="549" r:id="rId14"/>
    <p:sldId id="550" r:id="rId15"/>
    <p:sldId id="551" r:id="rId16"/>
    <p:sldId id="547" r:id="rId17"/>
    <p:sldId id="536" r:id="rId18"/>
    <p:sldId id="543" r:id="rId19"/>
  </p:sldIdLst>
  <p:sldSz cx="12192000" cy="6858000"/>
  <p:notesSz cx="7315200" cy="9601200"/>
  <p:custDataLst>
    <p:tags r:id="rId2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3" clrIdx="11">
    <p:extLst>
      <p:ext uri="{19B8F6BF-5375-455C-9EA6-DF929625EA0E}">
        <p15:presenceInfo xmlns:p15="http://schemas.microsoft.com/office/powerpoint/2012/main" userId="S::skelley@clinicaloptions.com::16bcb5eb-2eda-4b05-8f8e-003f962fc12c" providerId="AD"/>
      </p:ext>
    </p:extLst>
  </p:cmAuthor>
  <p:cmAuthor id="13" name="Kiran D. Mir-Hudgeons" initials="KDM" lastIdx="11" clrIdx="12">
    <p:extLst>
      <p:ext uri="{19B8F6BF-5375-455C-9EA6-DF929625EA0E}">
        <p15:presenceInfo xmlns:p15="http://schemas.microsoft.com/office/powerpoint/2012/main" userId="S::kmirhudgeons@clinicaloptions.com::988cb7e1-0640-4c3c-b602-3f8e18ce9544" providerId="AD"/>
      </p:ext>
    </p:extLst>
  </p:cmAuthor>
  <p:cmAuthor id="14" name="Mindy Tanzola" initials="MT" lastIdx="2" clrIdx="13">
    <p:extLst>
      <p:ext uri="{19B8F6BF-5375-455C-9EA6-DF929625EA0E}">
        <p15:presenceInfo xmlns:p15="http://schemas.microsoft.com/office/powerpoint/2012/main" userId="S::mindy@scienceink.com::e94da788-77e6-4b26-ae6d-484e8c0095ed" providerId="AD"/>
      </p:ext>
    </p:extLst>
  </p:cmAuthor>
  <p:cmAuthor id="15" name="spantry@clinicaloptions.com" initials="s" lastIdx="1" clrIdx="14">
    <p:extLst>
      <p:ext uri="{19B8F6BF-5375-455C-9EA6-DF929625EA0E}">
        <p15:presenceInfo xmlns:p15="http://schemas.microsoft.com/office/powerpoint/2012/main" userId="spantry@clinicaloptions.com" providerId="None"/>
      </p:ext>
    </p:extLst>
  </p:cmAuthor>
  <p:cmAuthor id="16" name="CLINICALOPTIONS\mbecker" initials="C" lastIdx="2" clrIdx="15">
    <p:extLst>
      <p:ext uri="{19B8F6BF-5375-455C-9EA6-DF929625EA0E}">
        <p15:presenceInfo xmlns:p15="http://schemas.microsoft.com/office/powerpoint/2012/main" userId="CLINICALOPTIONS\mbecker" providerId="None"/>
      </p:ext>
    </p:extLst>
  </p:cmAuthor>
  <p:cmAuthor id="17" name="CLINICALOPTIONS\tquill" initials="C" lastIdx="6" clrIdx="16">
    <p:extLst>
      <p:ext uri="{19B8F6BF-5375-455C-9EA6-DF929625EA0E}">
        <p15:presenceInfo xmlns:p15="http://schemas.microsoft.com/office/powerpoint/2012/main" userId="CLINICALOPTIONS\tquill" providerId="None"/>
      </p:ext>
    </p:extLst>
  </p:cmAuthor>
  <p:cmAuthor id="18" name="aboecler@clinicaloptions.com" initials="a" lastIdx="3" clrIdx="17">
    <p:extLst>
      <p:ext uri="{19B8F6BF-5375-455C-9EA6-DF929625EA0E}">
        <p15:presenceInfo xmlns:p15="http://schemas.microsoft.com/office/powerpoint/2012/main" userId="aboecler@clinicaloptions.com" providerId="None"/>
      </p:ext>
    </p:extLst>
  </p:cmAuthor>
  <p:cmAuthor id="19" name="Rachael Andrie" initials="RA" lastIdx="1" clrIdx="18">
    <p:extLst>
      <p:ext uri="{19B8F6BF-5375-455C-9EA6-DF929625EA0E}">
        <p15:presenceInfo xmlns:p15="http://schemas.microsoft.com/office/powerpoint/2012/main" userId="S::randrie@clinicaloptions.com::311027c1-cf79-416d-b346-5f38dcd95c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750" autoAdjust="0"/>
    <p:restoredTop sz="81359" autoAdjust="0"/>
  </p:normalViewPr>
  <p:slideViewPr>
    <p:cSldViewPr snapToGrid="0" showGuides="1">
      <p:cViewPr varScale="1">
        <p:scale>
          <a:sx n="106" d="100"/>
          <a:sy n="106" d="100"/>
        </p:scale>
        <p:origin x="114" y="96"/>
      </p:cViewPr>
      <p:guideLst>
        <p:guide orient="horz" pos="4128"/>
        <p:guide orient="horz" pos="1008"/>
        <p:guide orient="horz" pos="4032"/>
        <p:guide orient="horz" pos="151"/>
        <p:guide orient="horz" pos="258"/>
        <p:guide orient="horz" pos="3894"/>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ags" Target="tags/tag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CAV, cyclophosphamide/doxorubicin/vincristine;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88647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CAV, cyclophosphamide/doxorubicin/vincristine; CTFI, chemotherapy-free interval; ORR, overall response rate; OS, overall survival; PFS, progression-free survival; Q3W, every 3 weeks;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7292575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CAV, cyclophosphamide/doxorubicin/vincristine; CTFI, chemotherapy-free interval; DoR, duration of response; ECOG, Eastern Cooperative Oncology Group; OS, overall survival; PFS, progression free survival; PD, progressive disease; PS, performance status;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775660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BSA, body surface area; CAV, cyclophosphamide/doxorubicin/vincristine; CNS, central nervous system; CR, complete response; CTFI, chemotherapy-free interval; ECOG PS, Eastern Cooperative Oncology Group performance status; PR, partial response; SCLC, small-cell lung cancer; SD, stable disease; TTP, time to progression.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67952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CAV, cyclophosphamide/doxorubicin/vincristine; Dox, doxorubicin; ITT, intention-to-treat; OS, overall survival.</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595319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CAV, cyclophosphamide/doxorubicin/vincristine; Dox, doxorubicin; PFS, progression-free survival.</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805772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CTFI, chemotherapy-free interval; Dox, doxorubicin; ECOG PS, Eastern Cooperative Oncology Group performance status.</a:t>
            </a:r>
            <a:endParaRPr lang="en-US"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593463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1L, first line; CAV, cyclophosphamide/doxorubicin/vincristine; CTFI, chemotherapy-free interval; DoR, duration of response; ORR, overall response rate; </a:t>
            </a:r>
            <a:r>
              <a:rPr lang="en-US" i="1" dirty="0" err="1"/>
              <a:t>tx</a:t>
            </a:r>
            <a:r>
              <a:rPr lang="en-US" i="1" dirty="0"/>
              <a:t>,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631597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AP, alkaline phosphatase; AST, aspartate aminotransferase; CAV, cyclophosphamide/doxorubicin/vincristine; SAE, serious adverse event; TRAE, treatment-related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949186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CAV, cyclophosphamide/doxorubicin/vincristine; CTFI, chemotherapy-free interval; ORR, overall response rate; OS, overall survival; SCLC, small-cell lung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760853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0642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677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94631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72476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3012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1909479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8038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4955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952099421"/>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ATLANTIS: Lurbinectedin + Doxorubicin vs CAV or Topotecan in Relapsed SCLC</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5275"/>
            <a:ext cx="588848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AstraZeneca; Bayer HealthCare Pharmaceuticals Inc.; Daiichi Sankyo, Inc.; Janssen Biotech, Inc., administered by Janssen Scientific Affairs, LLC; </a:t>
            </a:r>
            <a:r>
              <a:rPr lang="en-US" sz="1200" b="0" i="0" dirty="0">
                <a:solidFill>
                  <a:schemeClr val="bg1"/>
                </a:solidFill>
                <a:effectLst/>
                <a:latin typeface="Calibri" panose="020F0502020204030204" pitchFamily="34" charset="0"/>
                <a:cs typeface="Calibri" panose="020F0502020204030204" pitchFamily="34" charset="0"/>
              </a:rPr>
              <a:t>Regeneron Pharmaceuticals, Inc. and Sanofi Genzyme,</a:t>
            </a:r>
            <a:r>
              <a:rPr lang="en-US" sz="1200" b="0" dirty="0">
                <a:solidFill>
                  <a:schemeClr val="bg1"/>
                </a:solidFill>
                <a:latin typeface="Calibri" panose="020F0502020204030204" pitchFamily="34" charset="0"/>
              </a:rPr>
              <a:t> and Millennium Pharmaceuticals, Inc., a wholly owned subsidiary of Takeda Pharmaceutical Company Limited.</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IASLC 2021 World Conference on Lung Cancer,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September 8-14, 2021, Virtual</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E9985-E59C-4929-967C-1A1E0E5BF76D}"/>
              </a:ext>
            </a:extLst>
          </p:cNvPr>
          <p:cNvSpPr>
            <a:spLocks noGrp="1"/>
          </p:cNvSpPr>
          <p:nvPr>
            <p:ph type="title"/>
          </p:nvPr>
        </p:nvSpPr>
        <p:spPr/>
        <p:txBody>
          <a:bodyPr/>
          <a:lstStyle/>
          <a:p>
            <a:r>
              <a:rPr lang="en-US" dirty="0"/>
              <a:t>ATLANTIS: Background</a:t>
            </a:r>
          </a:p>
        </p:txBody>
      </p:sp>
      <p:sp>
        <p:nvSpPr>
          <p:cNvPr id="3" name="Content Placeholder 2">
            <a:extLst>
              <a:ext uri="{FF2B5EF4-FFF2-40B4-BE49-F238E27FC236}">
                <a16:creationId xmlns:a16="http://schemas.microsoft.com/office/drawing/2014/main" id="{3CB324A4-63B7-474A-961C-217ED7D302B1}"/>
              </a:ext>
            </a:extLst>
          </p:cNvPr>
          <p:cNvSpPr>
            <a:spLocks noGrp="1"/>
          </p:cNvSpPr>
          <p:nvPr>
            <p:ph idx="1"/>
          </p:nvPr>
        </p:nvSpPr>
        <p:spPr/>
        <p:txBody>
          <a:bodyPr/>
          <a:lstStyle/>
          <a:p>
            <a:r>
              <a:rPr lang="en-US" sz="2200" dirty="0"/>
              <a:t>Lurbinectedin is approved by the FDA as a single agent at 3.2 mg/m</a:t>
            </a:r>
            <a:r>
              <a:rPr lang="en-US" sz="2200" baseline="30000" dirty="0"/>
              <a:t>2 </a:t>
            </a:r>
            <a:r>
              <a:rPr lang="en-US" sz="2200" dirty="0"/>
              <a:t>Q3W for the treatment of adult patients with metastatic SCLC and disease progression on or after platinum-based chemotherapy</a:t>
            </a:r>
            <a:r>
              <a:rPr lang="en-US" sz="2200" baseline="30000" dirty="0"/>
              <a:t>1</a:t>
            </a:r>
            <a:endParaRPr lang="en-US" sz="2200" dirty="0"/>
          </a:p>
          <a:p>
            <a:r>
              <a:rPr lang="en-US" sz="2200" dirty="0"/>
              <a:t>Phase I dose-escalation study evaluated lurbinectedin + doxorubicin</a:t>
            </a:r>
            <a:r>
              <a:rPr lang="en-US" sz="2200" baseline="30000" dirty="0"/>
              <a:t>2</a:t>
            </a:r>
            <a:r>
              <a:rPr lang="en-US" sz="2200" dirty="0"/>
              <a:t> </a:t>
            </a:r>
          </a:p>
          <a:p>
            <a:pPr lvl="1"/>
            <a:r>
              <a:rPr lang="en-US" sz="2000" dirty="0"/>
              <a:t>Recommended dose for second-line SCLC: lurbinectedin 2.0 mg/m</a:t>
            </a:r>
            <a:r>
              <a:rPr lang="en-US" sz="2000" baseline="30000" dirty="0"/>
              <a:t>2 </a:t>
            </a:r>
            <a:r>
              <a:rPr lang="en-US" sz="2000" dirty="0"/>
              <a:t>+ doxorubicin </a:t>
            </a:r>
            <a:br>
              <a:rPr lang="en-US" sz="2000" dirty="0"/>
            </a:br>
            <a:r>
              <a:rPr lang="en-US" sz="2000" dirty="0"/>
              <a:t>40 mg/m</a:t>
            </a:r>
            <a:r>
              <a:rPr lang="en-US" sz="2000" baseline="30000" dirty="0"/>
              <a:t>2 </a:t>
            </a:r>
            <a:r>
              <a:rPr lang="en-US" sz="2000" dirty="0"/>
              <a:t>on Day 1 Q3W </a:t>
            </a:r>
          </a:p>
          <a:p>
            <a:pPr lvl="1"/>
            <a:r>
              <a:rPr lang="en-US" sz="2000" dirty="0"/>
              <a:t>Primary toxicity: transient reversible myelosuppression</a:t>
            </a:r>
          </a:p>
          <a:p>
            <a:pPr lvl="1"/>
            <a:r>
              <a:rPr lang="en-US" sz="2000" dirty="0"/>
              <a:t>Outcomes in second-line SCLC: ORR 36%; median PFS 3.3 mo; median OS 7.9 mo</a:t>
            </a:r>
          </a:p>
          <a:p>
            <a:pPr lvl="1"/>
            <a:r>
              <a:rPr lang="en-US" sz="2000" dirty="0"/>
              <a:t>Outcomes in second-line SCLC excluding CTFI ≤30 days: ORR 46%; median PFS 5.1 mo; median PFS 10.2 </a:t>
            </a:r>
            <a:r>
              <a:rPr lang="en-US" sz="2000" dirty="0" err="1"/>
              <a:t>mo</a:t>
            </a:r>
            <a:endParaRPr lang="en-US" sz="2000" dirty="0"/>
          </a:p>
          <a:p>
            <a:r>
              <a:rPr lang="en-US" sz="2200" dirty="0"/>
              <a:t>Phase III ATLANTIS trial evaluated lurbinectedin + doxorubicin vs CAV or topotecan in relapsed SCLC after 1 prior line of chemotherapy</a:t>
            </a:r>
            <a:r>
              <a:rPr lang="en-US" sz="2200" baseline="30000" dirty="0"/>
              <a:t>3 </a:t>
            </a:r>
          </a:p>
          <a:p>
            <a:pPr lvl="1"/>
            <a:endParaRPr lang="en-US" sz="2200" dirty="0"/>
          </a:p>
          <a:p>
            <a:endParaRPr lang="en-US" sz="2200" baseline="30000" dirty="0"/>
          </a:p>
        </p:txBody>
      </p:sp>
      <p:sp>
        <p:nvSpPr>
          <p:cNvPr id="4" name="Text Box 15">
            <a:extLst>
              <a:ext uri="{FF2B5EF4-FFF2-40B4-BE49-F238E27FC236}">
                <a16:creationId xmlns:a16="http://schemas.microsoft.com/office/drawing/2014/main" id="{352FA189-2364-47FA-AD8B-C41F2C4A16E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Lurbinectedin PI. 2020. 2. </a:t>
            </a:r>
            <a:r>
              <a:rPr lang="en-US" altLang="en-US" sz="1200" b="0" dirty="0">
                <a:solidFill>
                  <a:srgbClr val="455560"/>
                </a:solidFill>
                <a:latin typeface="Calibri" panose="020F0502020204030204" pitchFamily="34" charset="0"/>
              </a:rPr>
              <a:t>Olmedo. Invest New Drugs. 2021;39:1275. 3.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WCLC 2021.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PL02.03.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7DED6FB4-BDC6-439E-87EB-8E053F3D812C}"/>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448289A7-44FB-4DD1-B8E4-4B5D8BFCD27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58BD1EF-4671-47C9-9646-4CB7397CDD51}"/>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697060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ATLANTIS: Study Design</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Paz-Ares. WCLC 2021. Abstr PL02.03.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5" name="Group 7">
            <a:extLst>
              <a:ext uri="{FF2B5EF4-FFF2-40B4-BE49-F238E27FC236}">
                <a16:creationId xmlns:a16="http://schemas.microsoft.com/office/drawing/2014/main" id="{E8C64908-57DE-4B4A-A3BA-8F5315DEDF26}"/>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8D2F3B4F-1243-42B6-A0B7-0FFE88F248F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4FC9CBEC-8060-42C8-B45C-C4171BD93BD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8" name="Content Placeholder 2">
            <a:extLst>
              <a:ext uri="{FF2B5EF4-FFF2-40B4-BE49-F238E27FC236}">
                <a16:creationId xmlns:a16="http://schemas.microsoft.com/office/drawing/2014/main" id="{5A11FC6B-BEA4-474C-BB8D-B74B60CBEEFC}"/>
              </a:ext>
            </a:extLst>
          </p:cNvPr>
          <p:cNvSpPr>
            <a:spLocks noGrp="1"/>
          </p:cNvSpPr>
          <p:nvPr>
            <p:ph idx="1"/>
          </p:nvPr>
        </p:nvSpPr>
        <p:spPr>
          <a:xfrm>
            <a:off x="604675" y="1513047"/>
            <a:ext cx="10877529" cy="611467"/>
          </a:xfrm>
        </p:spPr>
        <p:txBody>
          <a:bodyPr/>
          <a:lstStyle/>
          <a:p>
            <a:r>
              <a:rPr lang="en-US" sz="2400" dirty="0"/>
              <a:t>Multicenter, randomized phase III trial</a:t>
            </a:r>
            <a:endParaRPr lang="en-US" sz="2200" dirty="0"/>
          </a:p>
        </p:txBody>
      </p:sp>
      <p:sp>
        <p:nvSpPr>
          <p:cNvPr id="9" name="Text Box 45">
            <a:extLst>
              <a:ext uri="{FF2B5EF4-FFF2-40B4-BE49-F238E27FC236}">
                <a16:creationId xmlns:a16="http://schemas.microsoft.com/office/drawing/2014/main" id="{C002E859-1069-EE4A-88C7-A66D207B4F30}"/>
              </a:ext>
            </a:extLst>
          </p:cNvPr>
          <p:cNvSpPr txBox="1">
            <a:spLocks noChangeArrowheads="1"/>
          </p:cNvSpPr>
          <p:nvPr/>
        </p:nvSpPr>
        <p:spPr bwMode="auto">
          <a:xfrm>
            <a:off x="911265" y="2882353"/>
            <a:ext cx="314480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charset="2"/>
              <a:buChar char="§"/>
              <a:defRPr sz="2800">
                <a:solidFill>
                  <a:srgbClr val="FEFDDE"/>
                </a:solidFill>
                <a:latin typeface="Arial" charset="0"/>
              </a:defRPr>
            </a:lvl1pPr>
            <a:lvl2pPr marL="742950" indent="-285750">
              <a:lnSpc>
                <a:spcPct val="90000"/>
              </a:lnSpc>
              <a:spcBef>
                <a:spcPts val="1000"/>
              </a:spcBef>
              <a:spcAft>
                <a:spcPts val="700"/>
              </a:spcAft>
              <a:buClr>
                <a:srgbClr val="FEFDDE"/>
              </a:buClr>
              <a:buFont typeface="Arial" charset="0"/>
              <a:buChar char="–"/>
              <a:defRPr sz="2600">
                <a:solidFill>
                  <a:srgbClr val="FEFDDE"/>
                </a:solidFill>
                <a:latin typeface="Arial" charset="0"/>
              </a:defRPr>
            </a:lvl2pPr>
            <a:lvl3pPr marL="1143000" indent="-228600">
              <a:lnSpc>
                <a:spcPct val="90000"/>
              </a:lnSpc>
              <a:spcBef>
                <a:spcPts val="1000"/>
              </a:spcBef>
              <a:spcAft>
                <a:spcPts val="700"/>
              </a:spcAft>
              <a:buClr>
                <a:srgbClr val="FEFDDE"/>
              </a:buClr>
              <a:buFont typeface="Arial" charset="0"/>
              <a:buChar char="–"/>
              <a:defRPr sz="2400">
                <a:solidFill>
                  <a:srgbClr val="FEFDDE"/>
                </a:solidFill>
                <a:latin typeface="Arial" charset="0"/>
              </a:defRPr>
            </a:lvl3pPr>
            <a:lvl4pPr marL="1600200" indent="-228600">
              <a:lnSpc>
                <a:spcPct val="90000"/>
              </a:lnSpc>
              <a:spcBef>
                <a:spcPts val="1000"/>
              </a:spcBef>
              <a:spcAft>
                <a:spcPts val="700"/>
              </a:spcAft>
              <a:buClr>
                <a:srgbClr val="FEFDDE"/>
              </a:buClr>
              <a:buFont typeface="Arial" charset="0"/>
              <a:buChar char="–"/>
              <a:defRPr sz="2200">
                <a:solidFill>
                  <a:srgbClr val="FEFDDE"/>
                </a:solidFill>
                <a:latin typeface="Arial" charset="0"/>
              </a:defRPr>
            </a:lvl4pPr>
            <a:lvl5pPr marL="2057400" indent="-228600">
              <a:lnSpc>
                <a:spcPct val="90000"/>
              </a:lnSpc>
              <a:spcBef>
                <a:spcPts val="1000"/>
              </a:spcBef>
              <a:spcAft>
                <a:spcPts val="700"/>
              </a:spcAft>
              <a:buClr>
                <a:srgbClr val="FEFDDE"/>
              </a:buClr>
              <a:buFont typeface="Arial" charset="0"/>
              <a:buChar char="–"/>
              <a:defRPr sz="2000">
                <a:solidFill>
                  <a:srgbClr val="FEFDDE"/>
                </a:solidFill>
                <a:latin typeface="Arial" charset="0"/>
              </a:defRPr>
            </a:lvl5pPr>
            <a:lvl6pPr marL="25146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6pPr>
            <a:lvl7pPr marL="29718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7pPr>
            <a:lvl8pPr marL="34290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8pPr>
            <a:lvl9pPr marL="3886200" indent="-22860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Arial"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Patients with SCLC with 1 prior line of chemotherapy (other biologic lines allowed);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ECOG PS 0-2; patients with </a:t>
            </a:r>
            <a:br>
              <a:rPr lang="en-GB" altLang="en-US" sz="1800" b="0" dirty="0">
                <a:solidFill>
                  <a:schemeClr val="bg1"/>
                </a:solidFill>
                <a:latin typeface="Calibri" panose="020F0502020204030204" pitchFamily="34" charset="0"/>
                <a:cs typeface="Calibri" panose="020F0502020204030204" pitchFamily="34" charset="0"/>
              </a:rPr>
            </a:br>
            <a:r>
              <a:rPr lang="en-GB" altLang="en-US" sz="1800" b="0" dirty="0">
                <a:solidFill>
                  <a:schemeClr val="bg1"/>
                </a:solidFill>
                <a:latin typeface="Calibri" panose="020F0502020204030204" pitchFamily="34" charset="0"/>
                <a:cs typeface="Calibri" panose="020F0502020204030204" pitchFamily="34" charset="0"/>
              </a:rPr>
              <a:t>CTFI &lt;30 days excluded</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cs typeface="Calibri" panose="020F0502020204030204" pitchFamily="34" charset="0"/>
              </a:rPr>
              <a:t>(N = 613)</a:t>
            </a:r>
          </a:p>
        </p:txBody>
      </p:sp>
      <p:sp>
        <p:nvSpPr>
          <p:cNvPr id="10" name="Line 52">
            <a:extLst>
              <a:ext uri="{FF2B5EF4-FFF2-40B4-BE49-F238E27FC236}">
                <a16:creationId xmlns:a16="http://schemas.microsoft.com/office/drawing/2014/main" id="{66AB434E-E72E-E144-BE1D-F4C867870D3A}"/>
              </a:ext>
            </a:extLst>
          </p:cNvPr>
          <p:cNvSpPr>
            <a:spLocks noChangeShapeType="1"/>
          </p:cNvSpPr>
          <p:nvPr/>
        </p:nvSpPr>
        <p:spPr bwMode="auto">
          <a:xfrm flipV="1">
            <a:off x="4113933" y="3397217"/>
            <a:ext cx="433000" cy="1972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11" name="Line 52">
            <a:extLst>
              <a:ext uri="{FF2B5EF4-FFF2-40B4-BE49-F238E27FC236}">
                <a16:creationId xmlns:a16="http://schemas.microsoft.com/office/drawing/2014/main" id="{1DB10DD3-E4DF-9442-8A84-2C098F2B69AD}"/>
              </a:ext>
            </a:extLst>
          </p:cNvPr>
          <p:cNvSpPr>
            <a:spLocks noChangeShapeType="1"/>
          </p:cNvSpPr>
          <p:nvPr/>
        </p:nvSpPr>
        <p:spPr bwMode="auto">
          <a:xfrm>
            <a:off x="4130510" y="3874718"/>
            <a:ext cx="433000" cy="19721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latin typeface="Calibri" panose="020F0502020204030204" pitchFamily="34" charset="0"/>
              <a:cs typeface="Calibri" panose="020F0502020204030204" pitchFamily="34" charset="0"/>
            </a:endParaRPr>
          </a:p>
        </p:txBody>
      </p:sp>
      <p:sp>
        <p:nvSpPr>
          <p:cNvPr id="12" name="Rectangle 24">
            <a:extLst>
              <a:ext uri="{FF2B5EF4-FFF2-40B4-BE49-F238E27FC236}">
                <a16:creationId xmlns:a16="http://schemas.microsoft.com/office/drawing/2014/main" id="{89D97381-7EA5-C14F-ABF0-FC10711AB9F5}"/>
              </a:ext>
            </a:extLst>
          </p:cNvPr>
          <p:cNvSpPr>
            <a:spLocks noChangeArrowheads="1"/>
          </p:cNvSpPr>
          <p:nvPr/>
        </p:nvSpPr>
        <p:spPr bwMode="auto">
          <a:xfrm>
            <a:off x="4794913" y="2630802"/>
            <a:ext cx="5135667" cy="914400"/>
          </a:xfrm>
          <a:prstGeom prst="rect">
            <a:avLst/>
          </a:prstGeom>
          <a:solidFill>
            <a:schemeClr val="accent1"/>
          </a:solidFill>
          <a:ln w="9525">
            <a:noFill/>
            <a:miter lim="800000"/>
            <a:headEnd/>
            <a:tailEnd/>
          </a:ln>
        </p:spPr>
        <p:txBody>
          <a:bodyPr wrap="none" anchor="ctr" anchorCtr="1"/>
          <a:lstStyle/>
          <a:p>
            <a:pPr algn="ctr">
              <a:defRPr/>
            </a:pPr>
            <a:r>
              <a:rPr lang="en-US" b="1" dirty="0">
                <a:latin typeface="Calibri" panose="020F0502020204030204" pitchFamily="34" charset="0"/>
                <a:cs typeface="Calibri" panose="020F0502020204030204" pitchFamily="34" charset="0"/>
              </a:rPr>
              <a:t>Doxorubicin* </a:t>
            </a:r>
            <a:r>
              <a:rPr lang="en-US" b="0" dirty="0">
                <a:latin typeface="Calibri" panose="020F0502020204030204" pitchFamily="34" charset="0"/>
                <a:cs typeface="Calibri" panose="020F0502020204030204" pitchFamily="34" charset="0"/>
              </a:rPr>
              <a:t>40 mg/m</a:t>
            </a:r>
            <a:r>
              <a:rPr lang="en-US" b="0" baseline="30000" dirty="0">
                <a:latin typeface="Calibri" panose="020F0502020204030204" pitchFamily="34" charset="0"/>
                <a:cs typeface="Calibri" panose="020F0502020204030204" pitchFamily="34" charset="0"/>
              </a:rPr>
              <a:t>2</a:t>
            </a:r>
            <a:r>
              <a:rPr lang="en-US" b="0" dirty="0">
                <a:latin typeface="Calibri" panose="020F0502020204030204" pitchFamily="34" charset="0"/>
                <a:cs typeface="Calibri" panose="020F0502020204030204" pitchFamily="34" charset="0"/>
              </a:rPr>
              <a:t> Day 1 </a:t>
            </a:r>
            <a:r>
              <a:rPr lang="en-US" dirty="0">
                <a:latin typeface="Calibri" panose="020F0502020204030204" pitchFamily="34" charset="0"/>
                <a:cs typeface="Calibri" panose="020F0502020204030204" pitchFamily="34" charset="0"/>
              </a:rPr>
              <a:t>+</a:t>
            </a:r>
            <a:br>
              <a:rPr lang="en-US"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Lurbinectedin</a:t>
            </a:r>
            <a:r>
              <a:rPr lang="en-US" b="1" baseline="30000" dirty="0">
                <a:latin typeface="Calibri" panose="020F0502020204030204" pitchFamily="34" charset="0"/>
                <a:cs typeface="Calibri" panose="020F0502020204030204" pitchFamily="34" charset="0"/>
              </a:rPr>
              <a:t>†</a:t>
            </a:r>
            <a:r>
              <a:rPr lang="en-US" b="1" dirty="0">
                <a:latin typeface="Calibri" panose="020F0502020204030204" pitchFamily="34" charset="0"/>
                <a:cs typeface="Calibri" panose="020F0502020204030204" pitchFamily="34" charset="0"/>
              </a:rPr>
              <a:t> </a:t>
            </a:r>
            <a:r>
              <a:rPr lang="en-US" b="0" dirty="0">
                <a:latin typeface="Calibri" panose="020F0502020204030204" pitchFamily="34" charset="0"/>
                <a:cs typeface="Calibri" panose="020F0502020204030204" pitchFamily="34" charset="0"/>
              </a:rPr>
              <a:t>2 mg/m</a:t>
            </a:r>
            <a:r>
              <a:rPr lang="en-US" b="0" baseline="30000" dirty="0">
                <a:latin typeface="Calibri" panose="020F0502020204030204" pitchFamily="34" charset="0"/>
                <a:cs typeface="Calibri" panose="020F0502020204030204" pitchFamily="34" charset="0"/>
              </a:rPr>
              <a:t>2</a:t>
            </a:r>
            <a:r>
              <a:rPr lang="en-US" b="0" dirty="0">
                <a:latin typeface="Calibri" panose="020F0502020204030204" pitchFamily="34" charset="0"/>
                <a:cs typeface="Calibri" panose="020F0502020204030204" pitchFamily="34" charset="0"/>
              </a:rPr>
              <a:t> Day 1 Q3W</a:t>
            </a:r>
          </a:p>
          <a:p>
            <a:pPr algn="ctr">
              <a:defRPr/>
            </a:pPr>
            <a:r>
              <a:rPr lang="en-US" dirty="0">
                <a:latin typeface="Calibri" panose="020F0502020204030204" pitchFamily="34" charset="0"/>
                <a:cs typeface="Calibri" panose="020F0502020204030204" pitchFamily="34" charset="0"/>
              </a:rPr>
              <a:t>(n = 307)</a:t>
            </a:r>
          </a:p>
        </p:txBody>
      </p:sp>
      <p:sp>
        <p:nvSpPr>
          <p:cNvPr id="13" name="Rectangle 24">
            <a:extLst>
              <a:ext uri="{FF2B5EF4-FFF2-40B4-BE49-F238E27FC236}">
                <a16:creationId xmlns:a16="http://schemas.microsoft.com/office/drawing/2014/main" id="{DF719AA0-40EA-DA47-B970-89EECCC5452E}"/>
              </a:ext>
            </a:extLst>
          </p:cNvPr>
          <p:cNvSpPr>
            <a:spLocks noChangeArrowheads="1"/>
          </p:cNvSpPr>
          <p:nvPr/>
        </p:nvSpPr>
        <p:spPr bwMode="auto">
          <a:xfrm>
            <a:off x="4794912" y="4005798"/>
            <a:ext cx="5135667" cy="914400"/>
          </a:xfrm>
          <a:prstGeom prst="rect">
            <a:avLst/>
          </a:prstGeom>
          <a:solidFill>
            <a:schemeClr val="accent3"/>
          </a:solidFill>
          <a:ln w="9525">
            <a:noFill/>
            <a:miter lim="800000"/>
            <a:headEnd/>
            <a:tailEnd/>
          </a:ln>
        </p:spPr>
        <p:txBody>
          <a:bodyPr wrap="none" anchor="ctr" anchorCtr="1"/>
          <a:lstStyle/>
          <a:p>
            <a:pPr algn="ctr">
              <a:defRPr/>
            </a:pPr>
            <a:r>
              <a:rPr lang="en-US" b="1" dirty="0">
                <a:latin typeface="Calibri" panose="020F0502020204030204" pitchFamily="34" charset="0"/>
                <a:cs typeface="Calibri" panose="020F0502020204030204" pitchFamily="34" charset="0"/>
              </a:rPr>
              <a:t>Topotecan</a:t>
            </a:r>
            <a:r>
              <a:rPr lang="en-US" b="1" dirty="0">
                <a:solidFill>
                  <a:schemeClr val="bg2">
                    <a:lumMod val="10000"/>
                  </a:schemeClr>
                </a:solidFill>
                <a:latin typeface="Calibri" panose="020F0502020204030204" pitchFamily="34" charset="0"/>
                <a:cs typeface="Calibri" panose="020F0502020204030204" pitchFamily="34" charset="0"/>
              </a:rPr>
              <a:t> </a:t>
            </a:r>
            <a:r>
              <a:rPr lang="en-US" b="0" dirty="0">
                <a:latin typeface="Calibri" panose="020F0502020204030204" pitchFamily="34" charset="0"/>
                <a:cs typeface="Calibri" panose="020F0502020204030204" pitchFamily="34" charset="0"/>
              </a:rPr>
              <a:t>1.5 mg/m</a:t>
            </a:r>
            <a:r>
              <a:rPr lang="en-US" b="0" baseline="30000" dirty="0">
                <a:latin typeface="Calibri" panose="020F0502020204030204" pitchFamily="34" charset="0"/>
                <a:cs typeface="Calibri" panose="020F0502020204030204" pitchFamily="34" charset="0"/>
              </a:rPr>
              <a:t>2</a:t>
            </a:r>
            <a:r>
              <a:rPr lang="en-US" b="0" dirty="0">
                <a:latin typeface="Calibri" panose="020F0502020204030204" pitchFamily="34" charset="0"/>
                <a:cs typeface="Calibri" panose="020F0502020204030204" pitchFamily="34" charset="0"/>
              </a:rPr>
              <a:t> Days 1-5 Q3W or</a:t>
            </a:r>
            <a:br>
              <a:rPr lang="en-US"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CAV*</a:t>
            </a:r>
            <a:r>
              <a:rPr lang="en-US" dirty="0">
                <a:latin typeface="Calibri" panose="020F0502020204030204" pitchFamily="34" charset="0"/>
                <a:cs typeface="Calibri" panose="020F0502020204030204" pitchFamily="34" charset="0"/>
              </a:rPr>
              <a:t> </a:t>
            </a:r>
            <a:r>
              <a:rPr lang="en-US" b="0" dirty="0">
                <a:latin typeface="Calibri" panose="020F0502020204030204" pitchFamily="34" charset="0"/>
                <a:cs typeface="Calibri" panose="020F0502020204030204" pitchFamily="34" charset="0"/>
              </a:rPr>
              <a:t>Day 1 Q3W</a:t>
            </a:r>
          </a:p>
          <a:p>
            <a:pPr algn="ctr">
              <a:defRPr/>
            </a:pPr>
            <a:r>
              <a:rPr lang="en-US" dirty="0">
                <a:latin typeface="Calibri" panose="020F0502020204030204" pitchFamily="34" charset="0"/>
                <a:cs typeface="Calibri" panose="020F0502020204030204" pitchFamily="34" charset="0"/>
              </a:rPr>
              <a:t>(n = 306)</a:t>
            </a:r>
          </a:p>
        </p:txBody>
      </p:sp>
      <p:sp>
        <p:nvSpPr>
          <p:cNvPr id="14" name="Content Placeholder 2">
            <a:extLst>
              <a:ext uri="{FF2B5EF4-FFF2-40B4-BE49-F238E27FC236}">
                <a16:creationId xmlns:a16="http://schemas.microsoft.com/office/drawing/2014/main" id="{85ECE978-0E0A-494C-81CC-888BF1AEC03C}"/>
              </a:ext>
            </a:extLst>
          </p:cNvPr>
          <p:cNvSpPr txBox="1">
            <a:spLocks/>
          </p:cNvSpPr>
          <p:nvPr/>
        </p:nvSpPr>
        <p:spPr bwMode="auto">
          <a:xfrm>
            <a:off x="604674" y="5232043"/>
            <a:ext cx="10877529" cy="1077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Primary endpoint: </a:t>
            </a:r>
            <a:r>
              <a:rPr lang="en-US" sz="2400" b="0" kern="0" dirty="0"/>
              <a:t>OS</a:t>
            </a:r>
          </a:p>
          <a:p>
            <a:r>
              <a:rPr lang="en-US" sz="2400" kern="0" dirty="0"/>
              <a:t>Secondary endpoints: </a:t>
            </a:r>
            <a:r>
              <a:rPr lang="en-US" sz="2400" b="0" kern="0" dirty="0"/>
              <a:t>PFS, tumor response, DoR, safety</a:t>
            </a:r>
          </a:p>
        </p:txBody>
      </p:sp>
      <p:sp>
        <p:nvSpPr>
          <p:cNvPr id="15" name="TextBox 14">
            <a:extLst>
              <a:ext uri="{FF2B5EF4-FFF2-40B4-BE49-F238E27FC236}">
                <a16:creationId xmlns:a16="http://schemas.microsoft.com/office/drawing/2014/main" id="{4E5527CE-DDC6-2144-9134-4E55D9908E56}"/>
              </a:ext>
            </a:extLst>
          </p:cNvPr>
          <p:cNvSpPr txBox="1"/>
          <p:nvPr/>
        </p:nvSpPr>
        <p:spPr bwMode="auto">
          <a:xfrm>
            <a:off x="10353235" y="3333882"/>
            <a:ext cx="15561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i="1" dirty="0">
                <a:solidFill>
                  <a:schemeClr val="bg1"/>
                </a:solidFill>
                <a:latin typeface="Calibri" panose="020F0502020204030204" pitchFamily="34" charset="0"/>
              </a:rPr>
              <a:t>PD or unacceptable toxicity</a:t>
            </a:r>
          </a:p>
        </p:txBody>
      </p:sp>
      <p:sp>
        <p:nvSpPr>
          <p:cNvPr id="16" name="TextBox 15">
            <a:extLst>
              <a:ext uri="{FF2B5EF4-FFF2-40B4-BE49-F238E27FC236}">
                <a16:creationId xmlns:a16="http://schemas.microsoft.com/office/drawing/2014/main" id="{839D641F-7425-8F4F-90FD-1CCEA148D8D6}"/>
              </a:ext>
            </a:extLst>
          </p:cNvPr>
          <p:cNvSpPr txBox="1"/>
          <p:nvPr/>
        </p:nvSpPr>
        <p:spPr bwMode="auto">
          <a:xfrm>
            <a:off x="835721" y="1990779"/>
            <a:ext cx="69913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ECOG PS (0 vs 1-2), CTFI (≥180 vs 90-179 vs &lt;90 days), CNS involvement (yes vs no), prior PD-1/PD-L1 inhibitor (yes vs no), investigator preference for control arm</a:t>
            </a:r>
          </a:p>
        </p:txBody>
      </p:sp>
      <p:cxnSp>
        <p:nvCxnSpPr>
          <p:cNvPr id="17" name="Straight Arrow Connector 16">
            <a:extLst>
              <a:ext uri="{FF2B5EF4-FFF2-40B4-BE49-F238E27FC236}">
                <a16:creationId xmlns:a16="http://schemas.microsoft.com/office/drawing/2014/main" id="{DCEEDCCD-BECC-5748-9CBC-15EB371E9D07}"/>
              </a:ext>
            </a:extLst>
          </p:cNvPr>
          <p:cNvCxnSpPr/>
          <p:nvPr/>
        </p:nvCxnSpPr>
        <p:spPr bwMode="auto">
          <a:xfrm>
            <a:off x="4330433" y="2615533"/>
            <a:ext cx="16577" cy="693499"/>
          </a:xfrm>
          <a:prstGeom prst="straightConnector1">
            <a:avLst/>
          </a:prstGeom>
          <a:noFill/>
          <a:ln w="28575" cap="flat" cmpd="sng" algn="ctr">
            <a:solidFill>
              <a:schemeClr val="bg1"/>
            </a:solidFill>
            <a:prstDash val="sysDot"/>
            <a:round/>
            <a:headEnd type="none" w="med" len="med"/>
            <a:tailEnd type="triangle"/>
          </a:ln>
          <a:effectLst/>
        </p:spPr>
      </p:cxnSp>
      <p:cxnSp>
        <p:nvCxnSpPr>
          <p:cNvPr id="18" name="Straight Arrow Connector 17">
            <a:extLst>
              <a:ext uri="{FF2B5EF4-FFF2-40B4-BE49-F238E27FC236}">
                <a16:creationId xmlns:a16="http://schemas.microsoft.com/office/drawing/2014/main" id="{5E00B86D-5BCF-EC4D-BC5D-FAC41E3E1477}"/>
              </a:ext>
            </a:extLst>
          </p:cNvPr>
          <p:cNvCxnSpPr>
            <a:cxnSpLocks/>
          </p:cNvCxnSpPr>
          <p:nvPr/>
        </p:nvCxnSpPr>
        <p:spPr>
          <a:xfrm>
            <a:off x="9950420" y="3766401"/>
            <a:ext cx="457200" cy="0"/>
          </a:xfrm>
          <a:prstGeom prst="straightConnector1">
            <a:avLst/>
          </a:prstGeom>
          <a:ln w="28575">
            <a:solidFill>
              <a:schemeClr val="bg1"/>
            </a:solidFill>
            <a:tailEnd type="triangle"/>
          </a:ln>
        </p:spPr>
        <p:style>
          <a:lnRef idx="1">
            <a:schemeClr val="dk1"/>
          </a:lnRef>
          <a:fillRef idx="0">
            <a:schemeClr val="dk1"/>
          </a:fillRef>
          <a:effectRef idx="0">
            <a:schemeClr val="dk1"/>
          </a:effectRef>
          <a:fontRef idx="minor">
            <a:schemeClr val="tx1"/>
          </a:fontRef>
        </p:style>
      </p:cxnSp>
      <p:sp>
        <p:nvSpPr>
          <p:cNvPr id="19" name="TextBox 18">
            <a:extLst>
              <a:ext uri="{FF2B5EF4-FFF2-40B4-BE49-F238E27FC236}">
                <a16:creationId xmlns:a16="http://schemas.microsoft.com/office/drawing/2014/main" id="{2F98243A-E196-C642-8922-27B6D2A69970}"/>
              </a:ext>
            </a:extLst>
          </p:cNvPr>
          <p:cNvSpPr txBox="1"/>
          <p:nvPr/>
        </p:nvSpPr>
        <p:spPr bwMode="auto">
          <a:xfrm>
            <a:off x="4794913" y="4884239"/>
            <a:ext cx="513566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400" b="0" dirty="0">
                <a:solidFill>
                  <a:schemeClr val="bg1"/>
                </a:solidFill>
                <a:latin typeface="Calibri" panose="020F0502020204030204" pitchFamily="34" charset="0"/>
                <a:cs typeface="Calibri" panose="020F0502020204030204" pitchFamily="34" charset="0"/>
              </a:rPr>
              <a:t>*Maximum 10 cycles of doxorubicin. </a:t>
            </a:r>
          </a:p>
          <a:p>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cs typeface="Calibri" panose="020F0502020204030204" pitchFamily="34" charset="0"/>
              </a:rPr>
              <a:t>Lurbinectedin continued as maintenance at 3.2 mg/m</a:t>
            </a:r>
            <a:r>
              <a:rPr lang="en-US" sz="1400" b="0" baseline="30000" dirty="0">
                <a:solidFill>
                  <a:schemeClr val="bg1"/>
                </a:solidFill>
                <a:latin typeface="Calibri" panose="020F0502020204030204" pitchFamily="34" charset="0"/>
                <a:cs typeface="Calibri" panose="020F0502020204030204" pitchFamily="34" charset="0"/>
              </a:rPr>
              <a:t>2</a:t>
            </a:r>
            <a:r>
              <a:rPr lang="en-US" sz="1400" b="0" dirty="0">
                <a:solidFill>
                  <a:schemeClr val="bg1"/>
                </a:solidFill>
                <a:latin typeface="Calibri" panose="020F0502020204030204" pitchFamily="34" charset="0"/>
                <a:cs typeface="Calibri" panose="020F0502020204030204" pitchFamily="34" charset="0"/>
              </a:rPr>
              <a:t> Day 1 Q3W.</a:t>
            </a:r>
          </a:p>
          <a:p>
            <a:r>
              <a:rPr lang="en-US" sz="1400" b="0" dirty="0">
                <a:solidFill>
                  <a:schemeClr val="bg1"/>
                </a:solidFill>
                <a:latin typeface="Calibri" panose="020F0502020204030204" pitchFamily="34" charset="0"/>
                <a:cs typeface="Calibri" panose="020F0502020204030204" pitchFamily="34" charset="0"/>
              </a:rPr>
              <a:t>G-CSF prophylaxis mandatory in both arms.</a:t>
            </a:r>
          </a:p>
        </p:txBody>
      </p:sp>
    </p:spTree>
    <p:extLst>
      <p:ext uri="{BB962C8B-B14F-4D97-AF65-F5344CB8AC3E}">
        <p14:creationId xmlns:p14="http://schemas.microsoft.com/office/powerpoint/2010/main" val="699433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ATLANTIS: Baseline Characteristics</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Paz-Ares. WCLC 2021. Abstr PL02.03.</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01485265-D246-435C-8107-60F526583E9A}"/>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EB014F65-0BF1-4905-8CE0-F1FBFF9C6AA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5215E656-30AF-4CC6-A411-591AC4BBBF1A}"/>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Content Placeholder 5">
            <a:extLst>
              <a:ext uri="{FF2B5EF4-FFF2-40B4-BE49-F238E27FC236}">
                <a16:creationId xmlns:a16="http://schemas.microsoft.com/office/drawing/2014/main" id="{72C3E84B-2935-8946-8BFD-14503CDFF8B3}"/>
              </a:ext>
            </a:extLst>
          </p:cNvPr>
          <p:cNvGraphicFramePr>
            <a:graphicFrameLocks/>
          </p:cNvGraphicFramePr>
          <p:nvPr>
            <p:extLst>
              <p:ext uri="{D42A27DB-BD31-4B8C-83A1-F6EECF244321}">
                <p14:modId xmlns:p14="http://schemas.microsoft.com/office/powerpoint/2010/main" val="405210816"/>
              </p:ext>
            </p:extLst>
          </p:nvPr>
        </p:nvGraphicFramePr>
        <p:xfrm>
          <a:off x="719138" y="1124896"/>
          <a:ext cx="10334228" cy="5181600"/>
        </p:xfrm>
        <a:graphic>
          <a:graphicData uri="http://schemas.openxmlformats.org/drawingml/2006/table">
            <a:tbl>
              <a:tblPr firstRow="1" bandRow="1">
                <a:tableStyleId>{5C22544A-7EE6-4342-B048-85BDC9FD1C3A}</a:tableStyleId>
              </a:tblPr>
              <a:tblGrid>
                <a:gridCol w="4862003">
                  <a:extLst>
                    <a:ext uri="{9D8B030D-6E8A-4147-A177-3AD203B41FA5}">
                      <a16:colId xmlns:a16="http://schemas.microsoft.com/office/drawing/2014/main" val="20000"/>
                    </a:ext>
                  </a:extLst>
                </a:gridCol>
                <a:gridCol w="3040674">
                  <a:extLst>
                    <a:ext uri="{9D8B030D-6E8A-4147-A177-3AD203B41FA5}">
                      <a16:colId xmlns:a16="http://schemas.microsoft.com/office/drawing/2014/main" val="20001"/>
                    </a:ext>
                  </a:extLst>
                </a:gridCol>
                <a:gridCol w="2431551">
                  <a:extLst>
                    <a:ext uri="{9D8B030D-6E8A-4147-A177-3AD203B41FA5}">
                      <a16:colId xmlns:a16="http://schemas.microsoft.com/office/drawing/2014/main" val="20002"/>
                    </a:ext>
                  </a:extLst>
                </a:gridCol>
              </a:tblGrid>
              <a:tr h="4339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Lurbinectedin + Doxorubicin</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307)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Topotecan or CAV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306)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10000"/>
                  </a:ext>
                </a:extLst>
              </a:tr>
              <a:tr h="251257">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57.3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25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63.0 (19-83)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63.0 (37-82)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7412028"/>
                  </a:ext>
                </a:extLst>
              </a:tr>
              <a:tr h="25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BSA, m</a:t>
                      </a:r>
                      <a:r>
                        <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2 </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(range)</a:t>
                      </a:r>
                      <a:endParaRPr kumimoji="0" lang="en-US" sz="16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(1.4-2.5)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(1.3-2.8)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7678324"/>
                  </a:ext>
                </a:extLst>
              </a:tr>
              <a:tr h="25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0/1/2,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30.9/64.2/4.9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31.0/66.7/2.3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96876980"/>
                  </a:ext>
                </a:extLst>
              </a:tr>
              <a:tr h="25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Smoking status former/current/never,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29.6/64.2/6.2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29.1/65.0/5.9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21027047"/>
                  </a:ext>
                </a:extLst>
              </a:tr>
              <a:tr h="25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since SCLC diagnosis, mo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 (2.5-55.5)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9.1 (2.3-42.3)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78733532"/>
                  </a:ext>
                </a:extLst>
              </a:tr>
              <a:tr h="25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Bulky disease (1 lesion ≥50 mm),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46.9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25888745"/>
                  </a:ext>
                </a:extLst>
              </a:tr>
              <a:tr h="25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CNS involvement,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850712507"/>
                  </a:ext>
                </a:extLst>
              </a:tr>
              <a:tr h="251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prior line treatment,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98.7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07425005"/>
                  </a:ext>
                </a:extLst>
              </a:tr>
              <a:tr h="314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Best response prior chemotherapy CR/PR/SD,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5.5/62.5/23.1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4.9/62.4/20.6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02679382"/>
                  </a:ext>
                </a:extLst>
              </a:tr>
              <a:tr h="314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anti–PD-1 or PD-L1,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41102022"/>
                  </a:ext>
                </a:extLst>
              </a:tr>
              <a:tr h="314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TTP to prior chemotherapy, mo (range)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 (0.8-40.2)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 (1.6-33.7)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31494112"/>
                  </a:ext>
                </a:extLst>
              </a:tr>
              <a:tr h="314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CTFI, days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&lt;90/90-179/≥180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115.0 (0-1094)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32.2/37.5/30.3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120.5 (13-960)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33.0/37.9/29.1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48179109"/>
                  </a:ext>
                </a:extLst>
              </a:tr>
            </a:tbl>
          </a:graphicData>
        </a:graphic>
      </p:graphicFrame>
    </p:spTree>
    <p:extLst>
      <p:ext uri="{BB962C8B-B14F-4D97-AF65-F5344CB8AC3E}">
        <p14:creationId xmlns:p14="http://schemas.microsoft.com/office/powerpoint/2010/main" val="932313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a:extLst>
              <a:ext uri="{FF2B5EF4-FFF2-40B4-BE49-F238E27FC236}">
                <a16:creationId xmlns:a16="http://schemas.microsoft.com/office/drawing/2014/main" id="{988F13E7-F12C-40FC-9217-DD3AB0737254}"/>
              </a:ext>
            </a:extLst>
          </p:cNvPr>
          <p:cNvSpPr txBox="1"/>
          <p:nvPr/>
        </p:nvSpPr>
        <p:spPr bwMode="auto">
          <a:xfrm>
            <a:off x="1942026" y="4530119"/>
            <a:ext cx="390174" cy="47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0" name="TextBox 49">
            <a:extLst>
              <a:ext uri="{FF2B5EF4-FFF2-40B4-BE49-F238E27FC236}">
                <a16:creationId xmlns:a16="http://schemas.microsoft.com/office/drawing/2014/main" id="{ECFB2444-A601-42BC-B0B4-274EC6AF6AB7}"/>
              </a:ext>
            </a:extLst>
          </p:cNvPr>
          <p:cNvSpPr txBox="1"/>
          <p:nvPr/>
        </p:nvSpPr>
        <p:spPr bwMode="auto">
          <a:xfrm>
            <a:off x="2487109" y="453011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51" name="TextBox 50">
            <a:extLst>
              <a:ext uri="{FF2B5EF4-FFF2-40B4-BE49-F238E27FC236}">
                <a16:creationId xmlns:a16="http://schemas.microsoft.com/office/drawing/2014/main" id="{C9CC71CD-81EF-4335-9E3A-5B14188640BC}"/>
              </a:ext>
            </a:extLst>
          </p:cNvPr>
          <p:cNvSpPr txBox="1"/>
          <p:nvPr/>
        </p:nvSpPr>
        <p:spPr bwMode="auto">
          <a:xfrm>
            <a:off x="3018544" y="45229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52" name="TextBox 51">
            <a:extLst>
              <a:ext uri="{FF2B5EF4-FFF2-40B4-BE49-F238E27FC236}">
                <a16:creationId xmlns:a16="http://schemas.microsoft.com/office/drawing/2014/main" id="{3EE221F7-030D-42E5-AEB4-4C0181E9D3F0}"/>
              </a:ext>
            </a:extLst>
          </p:cNvPr>
          <p:cNvSpPr txBox="1"/>
          <p:nvPr/>
        </p:nvSpPr>
        <p:spPr bwMode="auto">
          <a:xfrm>
            <a:off x="3519382" y="452298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53" name="TextBox 52">
            <a:extLst>
              <a:ext uri="{FF2B5EF4-FFF2-40B4-BE49-F238E27FC236}">
                <a16:creationId xmlns:a16="http://schemas.microsoft.com/office/drawing/2014/main" id="{B03FE92B-82DB-4017-9CCA-7670A39C3EBE}"/>
              </a:ext>
            </a:extLst>
          </p:cNvPr>
          <p:cNvSpPr txBox="1"/>
          <p:nvPr/>
        </p:nvSpPr>
        <p:spPr bwMode="auto">
          <a:xfrm>
            <a:off x="3996902" y="45190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4" name="TextBox 53">
            <a:extLst>
              <a:ext uri="{FF2B5EF4-FFF2-40B4-BE49-F238E27FC236}">
                <a16:creationId xmlns:a16="http://schemas.microsoft.com/office/drawing/2014/main" id="{2091F105-F7CF-4091-BD3C-462CA60CF8EE}"/>
              </a:ext>
            </a:extLst>
          </p:cNvPr>
          <p:cNvSpPr txBox="1"/>
          <p:nvPr/>
        </p:nvSpPr>
        <p:spPr bwMode="auto">
          <a:xfrm>
            <a:off x="4497740" y="451902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55" name="TextBox 54">
            <a:extLst>
              <a:ext uri="{FF2B5EF4-FFF2-40B4-BE49-F238E27FC236}">
                <a16:creationId xmlns:a16="http://schemas.microsoft.com/office/drawing/2014/main" id="{D7AAEACF-C132-42A2-B41C-59E30280ABB1}"/>
              </a:ext>
            </a:extLst>
          </p:cNvPr>
          <p:cNvSpPr txBox="1"/>
          <p:nvPr/>
        </p:nvSpPr>
        <p:spPr bwMode="auto">
          <a:xfrm>
            <a:off x="5029175" y="45118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6" name="TextBox 55">
            <a:extLst>
              <a:ext uri="{FF2B5EF4-FFF2-40B4-BE49-F238E27FC236}">
                <a16:creationId xmlns:a16="http://schemas.microsoft.com/office/drawing/2014/main" id="{3D699154-0AE4-4485-9C14-897DF0FF5A7D}"/>
              </a:ext>
            </a:extLst>
          </p:cNvPr>
          <p:cNvSpPr txBox="1"/>
          <p:nvPr/>
        </p:nvSpPr>
        <p:spPr bwMode="auto">
          <a:xfrm>
            <a:off x="5550109" y="451189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57" name="TextBox 56">
            <a:extLst>
              <a:ext uri="{FF2B5EF4-FFF2-40B4-BE49-F238E27FC236}">
                <a16:creationId xmlns:a16="http://schemas.microsoft.com/office/drawing/2014/main" id="{26C90524-C727-4727-A1D4-3D3BCDB117C1}"/>
              </a:ext>
            </a:extLst>
          </p:cNvPr>
          <p:cNvSpPr txBox="1"/>
          <p:nvPr/>
        </p:nvSpPr>
        <p:spPr bwMode="auto">
          <a:xfrm>
            <a:off x="6073177" y="45095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B251726A-7DB8-4BC3-BB1F-84878E5A5DAB}"/>
              </a:ext>
            </a:extLst>
          </p:cNvPr>
          <p:cNvSpPr txBox="1"/>
          <p:nvPr/>
        </p:nvSpPr>
        <p:spPr bwMode="auto">
          <a:xfrm>
            <a:off x="6584085" y="45055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59" name="TextBox 58">
            <a:extLst>
              <a:ext uri="{FF2B5EF4-FFF2-40B4-BE49-F238E27FC236}">
                <a16:creationId xmlns:a16="http://schemas.microsoft.com/office/drawing/2014/main" id="{E60054E7-F515-4669-839D-AB31EDF692B4}"/>
              </a:ext>
            </a:extLst>
          </p:cNvPr>
          <p:cNvSpPr txBox="1"/>
          <p:nvPr/>
        </p:nvSpPr>
        <p:spPr bwMode="auto">
          <a:xfrm>
            <a:off x="7110044" y="45055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60" name="TextBox 59">
            <a:extLst>
              <a:ext uri="{FF2B5EF4-FFF2-40B4-BE49-F238E27FC236}">
                <a16:creationId xmlns:a16="http://schemas.microsoft.com/office/drawing/2014/main" id="{8D7198E8-A9CA-4FCD-B343-40B6F06DE2A8}"/>
              </a:ext>
            </a:extLst>
          </p:cNvPr>
          <p:cNvSpPr txBox="1"/>
          <p:nvPr/>
        </p:nvSpPr>
        <p:spPr bwMode="auto">
          <a:xfrm>
            <a:off x="7641479" y="44984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61" name="TextBox 60">
            <a:extLst>
              <a:ext uri="{FF2B5EF4-FFF2-40B4-BE49-F238E27FC236}">
                <a16:creationId xmlns:a16="http://schemas.microsoft.com/office/drawing/2014/main" id="{33C21D51-62B2-4557-947B-8DE102F58415}"/>
              </a:ext>
            </a:extLst>
          </p:cNvPr>
          <p:cNvSpPr txBox="1"/>
          <p:nvPr/>
        </p:nvSpPr>
        <p:spPr bwMode="auto">
          <a:xfrm>
            <a:off x="8142318" y="449845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cxnSp>
        <p:nvCxnSpPr>
          <p:cNvPr id="143" name="Straight Connector 142">
            <a:extLst>
              <a:ext uri="{FF2B5EF4-FFF2-40B4-BE49-F238E27FC236}">
                <a16:creationId xmlns:a16="http://schemas.microsoft.com/office/drawing/2014/main" id="{5F65E07F-3FFA-4153-8D19-6FA863F04F11}"/>
              </a:ext>
            </a:extLst>
          </p:cNvPr>
          <p:cNvCxnSpPr/>
          <p:nvPr/>
        </p:nvCxnSpPr>
        <p:spPr bwMode="auto">
          <a:xfrm>
            <a:off x="7405180" y="4215157"/>
            <a:ext cx="0" cy="118890"/>
          </a:xfrm>
          <a:prstGeom prst="line">
            <a:avLst/>
          </a:prstGeom>
          <a:noFill/>
          <a:ln w="28575" cap="flat" cmpd="sng" algn="ctr">
            <a:solidFill>
              <a:schemeClr val="accent1"/>
            </a:solidFill>
            <a:prstDash val="solid"/>
            <a:round/>
            <a:headEnd type="none" w="med" len="med"/>
            <a:tailEnd type="none" w="med" len="med"/>
          </a:ln>
          <a:effectLst/>
        </p:spPr>
      </p:cxnSp>
      <p:sp>
        <p:nvSpPr>
          <p:cNvPr id="11" name="Freeform: Shape 10">
            <a:extLst>
              <a:ext uri="{FF2B5EF4-FFF2-40B4-BE49-F238E27FC236}">
                <a16:creationId xmlns:a16="http://schemas.microsoft.com/office/drawing/2014/main" id="{A6EB8D6F-4A78-4EF6-99AD-8BE61F793BE1}"/>
              </a:ext>
            </a:extLst>
          </p:cNvPr>
          <p:cNvSpPr/>
          <p:nvPr/>
        </p:nvSpPr>
        <p:spPr bwMode="auto">
          <a:xfrm>
            <a:off x="2131529" y="1736221"/>
            <a:ext cx="6057900" cy="2586990"/>
          </a:xfrm>
          <a:custGeom>
            <a:avLst/>
            <a:gdLst>
              <a:gd name="connsiteX0" fmla="*/ 0 w 6057900"/>
              <a:gd name="connsiteY0" fmla="*/ 0 h 2586990"/>
              <a:gd name="connsiteX1" fmla="*/ 87630 w 6057900"/>
              <a:gd name="connsiteY1" fmla="*/ 0 h 2586990"/>
              <a:gd name="connsiteX2" fmla="*/ 87630 w 6057900"/>
              <a:gd name="connsiteY2" fmla="*/ 26670 h 2586990"/>
              <a:gd name="connsiteX3" fmla="*/ 156210 w 6057900"/>
              <a:gd name="connsiteY3" fmla="*/ 26670 h 2586990"/>
              <a:gd name="connsiteX4" fmla="*/ 156210 w 6057900"/>
              <a:gd name="connsiteY4" fmla="*/ 72390 h 2586990"/>
              <a:gd name="connsiteX5" fmla="*/ 213360 w 6057900"/>
              <a:gd name="connsiteY5" fmla="*/ 72390 h 2586990"/>
              <a:gd name="connsiteX6" fmla="*/ 213360 w 6057900"/>
              <a:gd name="connsiteY6" fmla="*/ 114300 h 2586990"/>
              <a:gd name="connsiteX7" fmla="*/ 247650 w 6057900"/>
              <a:gd name="connsiteY7" fmla="*/ 114300 h 2586990"/>
              <a:gd name="connsiteX8" fmla="*/ 247650 w 6057900"/>
              <a:gd name="connsiteY8" fmla="*/ 156210 h 2586990"/>
              <a:gd name="connsiteX9" fmla="*/ 316230 w 6057900"/>
              <a:gd name="connsiteY9" fmla="*/ 156210 h 2586990"/>
              <a:gd name="connsiteX10" fmla="*/ 316230 w 6057900"/>
              <a:gd name="connsiteY10" fmla="*/ 209550 h 2586990"/>
              <a:gd name="connsiteX11" fmla="*/ 373380 w 6057900"/>
              <a:gd name="connsiteY11" fmla="*/ 209550 h 2586990"/>
              <a:gd name="connsiteX12" fmla="*/ 373380 w 6057900"/>
              <a:gd name="connsiteY12" fmla="*/ 262890 h 2586990"/>
              <a:gd name="connsiteX13" fmla="*/ 415290 w 6057900"/>
              <a:gd name="connsiteY13" fmla="*/ 262890 h 2586990"/>
              <a:gd name="connsiteX14" fmla="*/ 415290 w 6057900"/>
              <a:gd name="connsiteY14" fmla="*/ 289560 h 2586990"/>
              <a:gd name="connsiteX15" fmla="*/ 441960 w 6057900"/>
              <a:gd name="connsiteY15" fmla="*/ 289560 h 2586990"/>
              <a:gd name="connsiteX16" fmla="*/ 441960 w 6057900"/>
              <a:gd name="connsiteY16" fmla="*/ 342900 h 2586990"/>
              <a:gd name="connsiteX17" fmla="*/ 464820 w 6057900"/>
              <a:gd name="connsiteY17" fmla="*/ 342900 h 2586990"/>
              <a:gd name="connsiteX18" fmla="*/ 464820 w 6057900"/>
              <a:gd name="connsiteY18" fmla="*/ 377190 h 2586990"/>
              <a:gd name="connsiteX19" fmla="*/ 499110 w 6057900"/>
              <a:gd name="connsiteY19" fmla="*/ 377190 h 2586990"/>
              <a:gd name="connsiteX20" fmla="*/ 525780 w 6057900"/>
              <a:gd name="connsiteY20" fmla="*/ 403860 h 2586990"/>
              <a:gd name="connsiteX21" fmla="*/ 571500 w 6057900"/>
              <a:gd name="connsiteY21" fmla="*/ 403860 h 2586990"/>
              <a:gd name="connsiteX22" fmla="*/ 571500 w 6057900"/>
              <a:gd name="connsiteY22" fmla="*/ 483870 h 2586990"/>
              <a:gd name="connsiteX23" fmla="*/ 624840 w 6057900"/>
              <a:gd name="connsiteY23" fmla="*/ 483870 h 2586990"/>
              <a:gd name="connsiteX24" fmla="*/ 624840 w 6057900"/>
              <a:gd name="connsiteY24" fmla="*/ 552450 h 2586990"/>
              <a:gd name="connsiteX25" fmla="*/ 666750 w 6057900"/>
              <a:gd name="connsiteY25" fmla="*/ 552450 h 2586990"/>
              <a:gd name="connsiteX26" fmla="*/ 666750 w 6057900"/>
              <a:gd name="connsiteY26" fmla="*/ 586740 h 2586990"/>
              <a:gd name="connsiteX27" fmla="*/ 712470 w 6057900"/>
              <a:gd name="connsiteY27" fmla="*/ 586740 h 2586990"/>
              <a:gd name="connsiteX28" fmla="*/ 712470 w 6057900"/>
              <a:gd name="connsiteY28" fmla="*/ 636270 h 2586990"/>
              <a:gd name="connsiteX29" fmla="*/ 754380 w 6057900"/>
              <a:gd name="connsiteY29" fmla="*/ 636270 h 2586990"/>
              <a:gd name="connsiteX30" fmla="*/ 754380 w 6057900"/>
              <a:gd name="connsiteY30" fmla="*/ 685800 h 2586990"/>
              <a:gd name="connsiteX31" fmla="*/ 754380 w 6057900"/>
              <a:gd name="connsiteY31" fmla="*/ 685800 h 2586990"/>
              <a:gd name="connsiteX32" fmla="*/ 777240 w 6057900"/>
              <a:gd name="connsiteY32" fmla="*/ 685800 h 2586990"/>
              <a:gd name="connsiteX33" fmla="*/ 777240 w 6057900"/>
              <a:gd name="connsiteY33" fmla="*/ 712470 h 2586990"/>
              <a:gd name="connsiteX34" fmla="*/ 819150 w 6057900"/>
              <a:gd name="connsiteY34" fmla="*/ 712470 h 2586990"/>
              <a:gd name="connsiteX35" fmla="*/ 819150 w 6057900"/>
              <a:gd name="connsiteY35" fmla="*/ 773430 h 2586990"/>
              <a:gd name="connsiteX36" fmla="*/ 861060 w 6057900"/>
              <a:gd name="connsiteY36" fmla="*/ 773430 h 2586990"/>
              <a:gd name="connsiteX37" fmla="*/ 861060 w 6057900"/>
              <a:gd name="connsiteY37" fmla="*/ 819150 h 2586990"/>
              <a:gd name="connsiteX38" fmla="*/ 891540 w 6057900"/>
              <a:gd name="connsiteY38" fmla="*/ 819150 h 2586990"/>
              <a:gd name="connsiteX39" fmla="*/ 891540 w 6057900"/>
              <a:gd name="connsiteY39" fmla="*/ 857250 h 2586990"/>
              <a:gd name="connsiteX40" fmla="*/ 929640 w 6057900"/>
              <a:gd name="connsiteY40" fmla="*/ 857250 h 2586990"/>
              <a:gd name="connsiteX41" fmla="*/ 929640 w 6057900"/>
              <a:gd name="connsiteY41" fmla="*/ 918210 h 2586990"/>
              <a:gd name="connsiteX42" fmla="*/ 963930 w 6057900"/>
              <a:gd name="connsiteY42" fmla="*/ 918210 h 2586990"/>
              <a:gd name="connsiteX43" fmla="*/ 963930 w 6057900"/>
              <a:gd name="connsiteY43" fmla="*/ 944880 h 2586990"/>
              <a:gd name="connsiteX44" fmla="*/ 998220 w 6057900"/>
              <a:gd name="connsiteY44" fmla="*/ 944880 h 2586990"/>
              <a:gd name="connsiteX45" fmla="*/ 998220 w 6057900"/>
              <a:gd name="connsiteY45" fmla="*/ 1047750 h 2586990"/>
              <a:gd name="connsiteX46" fmla="*/ 1043940 w 6057900"/>
              <a:gd name="connsiteY46" fmla="*/ 1047750 h 2586990"/>
              <a:gd name="connsiteX47" fmla="*/ 1043940 w 6057900"/>
              <a:gd name="connsiteY47" fmla="*/ 1120140 h 2586990"/>
              <a:gd name="connsiteX48" fmla="*/ 1062990 w 6057900"/>
              <a:gd name="connsiteY48" fmla="*/ 1120140 h 2586990"/>
              <a:gd name="connsiteX49" fmla="*/ 1062990 w 6057900"/>
              <a:gd name="connsiteY49" fmla="*/ 1158240 h 2586990"/>
              <a:gd name="connsiteX50" fmla="*/ 1104900 w 6057900"/>
              <a:gd name="connsiteY50" fmla="*/ 1158240 h 2586990"/>
              <a:gd name="connsiteX51" fmla="*/ 1104900 w 6057900"/>
              <a:gd name="connsiteY51" fmla="*/ 1196340 h 2586990"/>
              <a:gd name="connsiteX52" fmla="*/ 1162050 w 6057900"/>
              <a:gd name="connsiteY52" fmla="*/ 1196340 h 2586990"/>
              <a:gd name="connsiteX53" fmla="*/ 1162050 w 6057900"/>
              <a:gd name="connsiteY53" fmla="*/ 1196340 h 2586990"/>
              <a:gd name="connsiteX54" fmla="*/ 1162050 w 6057900"/>
              <a:gd name="connsiteY54" fmla="*/ 1249680 h 2586990"/>
              <a:gd name="connsiteX55" fmla="*/ 1223010 w 6057900"/>
              <a:gd name="connsiteY55" fmla="*/ 1249680 h 2586990"/>
              <a:gd name="connsiteX56" fmla="*/ 1223010 w 6057900"/>
              <a:gd name="connsiteY56" fmla="*/ 1310640 h 2586990"/>
              <a:gd name="connsiteX57" fmla="*/ 1287780 w 6057900"/>
              <a:gd name="connsiteY57" fmla="*/ 1310640 h 2586990"/>
              <a:gd name="connsiteX58" fmla="*/ 1287780 w 6057900"/>
              <a:gd name="connsiteY58" fmla="*/ 1333500 h 2586990"/>
              <a:gd name="connsiteX59" fmla="*/ 1318260 w 6057900"/>
              <a:gd name="connsiteY59" fmla="*/ 1333500 h 2586990"/>
              <a:gd name="connsiteX60" fmla="*/ 1318260 w 6057900"/>
              <a:gd name="connsiteY60" fmla="*/ 1375410 h 2586990"/>
              <a:gd name="connsiteX61" fmla="*/ 1360170 w 6057900"/>
              <a:gd name="connsiteY61" fmla="*/ 1375410 h 2586990"/>
              <a:gd name="connsiteX62" fmla="*/ 1360170 w 6057900"/>
              <a:gd name="connsiteY62" fmla="*/ 1432560 h 2586990"/>
              <a:gd name="connsiteX63" fmla="*/ 1383030 w 6057900"/>
              <a:gd name="connsiteY63" fmla="*/ 1432560 h 2586990"/>
              <a:gd name="connsiteX64" fmla="*/ 1383030 w 6057900"/>
              <a:gd name="connsiteY64" fmla="*/ 1478280 h 2586990"/>
              <a:gd name="connsiteX65" fmla="*/ 1405890 w 6057900"/>
              <a:gd name="connsiteY65" fmla="*/ 1478280 h 2586990"/>
              <a:gd name="connsiteX66" fmla="*/ 1405890 w 6057900"/>
              <a:gd name="connsiteY66" fmla="*/ 1535430 h 2586990"/>
              <a:gd name="connsiteX67" fmla="*/ 1451610 w 6057900"/>
              <a:gd name="connsiteY67" fmla="*/ 1535430 h 2586990"/>
              <a:gd name="connsiteX68" fmla="*/ 1451610 w 6057900"/>
              <a:gd name="connsiteY68" fmla="*/ 1565910 h 2586990"/>
              <a:gd name="connsiteX69" fmla="*/ 1508760 w 6057900"/>
              <a:gd name="connsiteY69" fmla="*/ 1565910 h 2586990"/>
              <a:gd name="connsiteX70" fmla="*/ 1508760 w 6057900"/>
              <a:gd name="connsiteY70" fmla="*/ 1619250 h 2586990"/>
              <a:gd name="connsiteX71" fmla="*/ 1543050 w 6057900"/>
              <a:gd name="connsiteY71" fmla="*/ 1619250 h 2586990"/>
              <a:gd name="connsiteX72" fmla="*/ 1543050 w 6057900"/>
              <a:gd name="connsiteY72" fmla="*/ 1638300 h 2586990"/>
              <a:gd name="connsiteX73" fmla="*/ 1615440 w 6057900"/>
              <a:gd name="connsiteY73" fmla="*/ 1638300 h 2586990"/>
              <a:gd name="connsiteX74" fmla="*/ 1615440 w 6057900"/>
              <a:gd name="connsiteY74" fmla="*/ 1680210 h 2586990"/>
              <a:gd name="connsiteX75" fmla="*/ 1661160 w 6057900"/>
              <a:gd name="connsiteY75" fmla="*/ 1680210 h 2586990"/>
              <a:gd name="connsiteX76" fmla="*/ 1661160 w 6057900"/>
              <a:gd name="connsiteY76" fmla="*/ 1718310 h 2586990"/>
              <a:gd name="connsiteX77" fmla="*/ 1699260 w 6057900"/>
              <a:gd name="connsiteY77" fmla="*/ 1718310 h 2586990"/>
              <a:gd name="connsiteX78" fmla="*/ 1699260 w 6057900"/>
              <a:gd name="connsiteY78" fmla="*/ 1775460 h 2586990"/>
              <a:gd name="connsiteX79" fmla="*/ 1775460 w 6057900"/>
              <a:gd name="connsiteY79" fmla="*/ 1775460 h 2586990"/>
              <a:gd name="connsiteX80" fmla="*/ 1775460 w 6057900"/>
              <a:gd name="connsiteY80" fmla="*/ 1824990 h 2586990"/>
              <a:gd name="connsiteX81" fmla="*/ 1847850 w 6057900"/>
              <a:gd name="connsiteY81" fmla="*/ 1824990 h 2586990"/>
              <a:gd name="connsiteX82" fmla="*/ 1847850 w 6057900"/>
              <a:gd name="connsiteY82" fmla="*/ 1847850 h 2586990"/>
              <a:gd name="connsiteX83" fmla="*/ 1920240 w 6057900"/>
              <a:gd name="connsiteY83" fmla="*/ 1847850 h 2586990"/>
              <a:gd name="connsiteX84" fmla="*/ 1920240 w 6057900"/>
              <a:gd name="connsiteY84" fmla="*/ 1874520 h 2586990"/>
              <a:gd name="connsiteX85" fmla="*/ 1962150 w 6057900"/>
              <a:gd name="connsiteY85" fmla="*/ 1874520 h 2586990"/>
              <a:gd name="connsiteX86" fmla="*/ 1962150 w 6057900"/>
              <a:gd name="connsiteY86" fmla="*/ 1927860 h 2586990"/>
              <a:gd name="connsiteX87" fmla="*/ 2030730 w 6057900"/>
              <a:gd name="connsiteY87" fmla="*/ 1927860 h 2586990"/>
              <a:gd name="connsiteX88" fmla="*/ 2030730 w 6057900"/>
              <a:gd name="connsiteY88" fmla="*/ 1965960 h 2586990"/>
              <a:gd name="connsiteX89" fmla="*/ 2125980 w 6057900"/>
              <a:gd name="connsiteY89" fmla="*/ 1965960 h 2586990"/>
              <a:gd name="connsiteX90" fmla="*/ 2125980 w 6057900"/>
              <a:gd name="connsiteY90" fmla="*/ 1965960 h 2586990"/>
              <a:gd name="connsiteX91" fmla="*/ 2125980 w 6057900"/>
              <a:gd name="connsiteY91" fmla="*/ 2004060 h 2586990"/>
              <a:gd name="connsiteX92" fmla="*/ 2282190 w 6057900"/>
              <a:gd name="connsiteY92" fmla="*/ 2004060 h 2586990"/>
              <a:gd name="connsiteX93" fmla="*/ 2282190 w 6057900"/>
              <a:gd name="connsiteY93" fmla="*/ 2042160 h 2586990"/>
              <a:gd name="connsiteX94" fmla="*/ 2320290 w 6057900"/>
              <a:gd name="connsiteY94" fmla="*/ 2045970 h 2586990"/>
              <a:gd name="connsiteX95" fmla="*/ 2369820 w 6057900"/>
              <a:gd name="connsiteY95" fmla="*/ 2045970 h 2586990"/>
              <a:gd name="connsiteX96" fmla="*/ 2369820 w 6057900"/>
              <a:gd name="connsiteY96" fmla="*/ 2076450 h 2586990"/>
              <a:gd name="connsiteX97" fmla="*/ 2426970 w 6057900"/>
              <a:gd name="connsiteY97" fmla="*/ 2076450 h 2586990"/>
              <a:gd name="connsiteX98" fmla="*/ 2426970 w 6057900"/>
              <a:gd name="connsiteY98" fmla="*/ 2076450 h 2586990"/>
              <a:gd name="connsiteX99" fmla="*/ 2426970 w 6057900"/>
              <a:gd name="connsiteY99" fmla="*/ 2114550 h 2586990"/>
              <a:gd name="connsiteX100" fmla="*/ 2571750 w 6057900"/>
              <a:gd name="connsiteY100" fmla="*/ 2114550 h 2586990"/>
              <a:gd name="connsiteX101" fmla="*/ 2571750 w 6057900"/>
              <a:gd name="connsiteY101" fmla="*/ 2141220 h 2586990"/>
              <a:gd name="connsiteX102" fmla="*/ 2621280 w 6057900"/>
              <a:gd name="connsiteY102" fmla="*/ 2141220 h 2586990"/>
              <a:gd name="connsiteX103" fmla="*/ 2621280 w 6057900"/>
              <a:gd name="connsiteY103" fmla="*/ 2175510 h 2586990"/>
              <a:gd name="connsiteX104" fmla="*/ 2705100 w 6057900"/>
              <a:gd name="connsiteY104" fmla="*/ 2175510 h 2586990"/>
              <a:gd name="connsiteX105" fmla="*/ 2705100 w 6057900"/>
              <a:gd name="connsiteY105" fmla="*/ 2175510 h 2586990"/>
              <a:gd name="connsiteX106" fmla="*/ 2705100 w 6057900"/>
              <a:gd name="connsiteY106" fmla="*/ 2228850 h 2586990"/>
              <a:gd name="connsiteX107" fmla="*/ 2903220 w 6057900"/>
              <a:gd name="connsiteY107" fmla="*/ 2228850 h 2586990"/>
              <a:gd name="connsiteX108" fmla="*/ 2903220 w 6057900"/>
              <a:gd name="connsiteY108" fmla="*/ 2259330 h 2586990"/>
              <a:gd name="connsiteX109" fmla="*/ 2964180 w 6057900"/>
              <a:gd name="connsiteY109" fmla="*/ 2259330 h 2586990"/>
              <a:gd name="connsiteX110" fmla="*/ 2964180 w 6057900"/>
              <a:gd name="connsiteY110" fmla="*/ 2312670 h 2586990"/>
              <a:gd name="connsiteX111" fmla="*/ 3211830 w 6057900"/>
              <a:gd name="connsiteY111" fmla="*/ 2312670 h 2586990"/>
              <a:gd name="connsiteX112" fmla="*/ 3211830 w 6057900"/>
              <a:gd name="connsiteY112" fmla="*/ 2354580 h 2586990"/>
              <a:gd name="connsiteX113" fmla="*/ 3352800 w 6057900"/>
              <a:gd name="connsiteY113" fmla="*/ 2354580 h 2586990"/>
              <a:gd name="connsiteX114" fmla="*/ 3352800 w 6057900"/>
              <a:gd name="connsiteY114" fmla="*/ 2354580 h 2586990"/>
              <a:gd name="connsiteX115" fmla="*/ 3352800 w 6057900"/>
              <a:gd name="connsiteY115" fmla="*/ 2388870 h 2586990"/>
              <a:gd name="connsiteX116" fmla="*/ 3429000 w 6057900"/>
              <a:gd name="connsiteY116" fmla="*/ 2388870 h 2586990"/>
              <a:gd name="connsiteX117" fmla="*/ 3429000 w 6057900"/>
              <a:gd name="connsiteY117" fmla="*/ 2407920 h 2586990"/>
              <a:gd name="connsiteX118" fmla="*/ 3543300 w 6057900"/>
              <a:gd name="connsiteY118" fmla="*/ 2407920 h 2586990"/>
              <a:gd name="connsiteX119" fmla="*/ 3543300 w 6057900"/>
              <a:gd name="connsiteY119" fmla="*/ 2407920 h 2586990"/>
              <a:gd name="connsiteX120" fmla="*/ 3520440 w 6057900"/>
              <a:gd name="connsiteY120" fmla="*/ 2430780 h 2586990"/>
              <a:gd name="connsiteX121" fmla="*/ 3737610 w 6057900"/>
              <a:gd name="connsiteY121" fmla="*/ 2430780 h 2586990"/>
              <a:gd name="connsiteX122" fmla="*/ 3737610 w 6057900"/>
              <a:gd name="connsiteY122" fmla="*/ 2480310 h 2586990"/>
              <a:gd name="connsiteX123" fmla="*/ 3771900 w 6057900"/>
              <a:gd name="connsiteY123" fmla="*/ 2476500 h 2586990"/>
              <a:gd name="connsiteX124" fmla="*/ 3992880 w 6057900"/>
              <a:gd name="connsiteY124" fmla="*/ 2476500 h 2586990"/>
              <a:gd name="connsiteX125" fmla="*/ 3992880 w 6057900"/>
              <a:gd name="connsiteY125" fmla="*/ 2499360 h 2586990"/>
              <a:gd name="connsiteX126" fmla="*/ 4271010 w 6057900"/>
              <a:gd name="connsiteY126" fmla="*/ 2499360 h 2586990"/>
              <a:gd name="connsiteX127" fmla="*/ 4271010 w 6057900"/>
              <a:gd name="connsiteY127" fmla="*/ 2499360 h 2586990"/>
              <a:gd name="connsiteX128" fmla="*/ 4271010 w 6057900"/>
              <a:gd name="connsiteY128" fmla="*/ 2545080 h 2586990"/>
              <a:gd name="connsiteX129" fmla="*/ 4735830 w 6057900"/>
              <a:gd name="connsiteY129" fmla="*/ 2545080 h 2586990"/>
              <a:gd name="connsiteX130" fmla="*/ 4735830 w 6057900"/>
              <a:gd name="connsiteY130" fmla="*/ 2586990 h 2586990"/>
              <a:gd name="connsiteX131" fmla="*/ 6057900 w 6057900"/>
              <a:gd name="connsiteY131" fmla="*/ 2586990 h 258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6057900" h="2586990">
                <a:moveTo>
                  <a:pt x="0" y="0"/>
                </a:moveTo>
                <a:lnTo>
                  <a:pt x="87630" y="0"/>
                </a:lnTo>
                <a:lnTo>
                  <a:pt x="87630" y="26670"/>
                </a:lnTo>
                <a:lnTo>
                  <a:pt x="156210" y="26670"/>
                </a:lnTo>
                <a:lnTo>
                  <a:pt x="156210" y="72390"/>
                </a:lnTo>
                <a:lnTo>
                  <a:pt x="213360" y="72390"/>
                </a:lnTo>
                <a:lnTo>
                  <a:pt x="213360" y="114300"/>
                </a:lnTo>
                <a:lnTo>
                  <a:pt x="247650" y="114300"/>
                </a:lnTo>
                <a:lnTo>
                  <a:pt x="247650" y="156210"/>
                </a:lnTo>
                <a:lnTo>
                  <a:pt x="316230" y="156210"/>
                </a:lnTo>
                <a:lnTo>
                  <a:pt x="316230" y="209550"/>
                </a:lnTo>
                <a:lnTo>
                  <a:pt x="373380" y="209550"/>
                </a:lnTo>
                <a:lnTo>
                  <a:pt x="373380" y="262890"/>
                </a:lnTo>
                <a:lnTo>
                  <a:pt x="415290" y="262890"/>
                </a:lnTo>
                <a:lnTo>
                  <a:pt x="415290" y="289560"/>
                </a:lnTo>
                <a:lnTo>
                  <a:pt x="441960" y="289560"/>
                </a:lnTo>
                <a:lnTo>
                  <a:pt x="441960" y="342900"/>
                </a:lnTo>
                <a:lnTo>
                  <a:pt x="464820" y="342900"/>
                </a:lnTo>
                <a:lnTo>
                  <a:pt x="464820" y="377190"/>
                </a:lnTo>
                <a:lnTo>
                  <a:pt x="499110" y="377190"/>
                </a:lnTo>
                <a:lnTo>
                  <a:pt x="525780" y="403860"/>
                </a:lnTo>
                <a:lnTo>
                  <a:pt x="571500" y="403860"/>
                </a:lnTo>
                <a:lnTo>
                  <a:pt x="571500" y="483870"/>
                </a:lnTo>
                <a:lnTo>
                  <a:pt x="624840" y="483870"/>
                </a:lnTo>
                <a:lnTo>
                  <a:pt x="624840" y="552450"/>
                </a:lnTo>
                <a:lnTo>
                  <a:pt x="666750" y="552450"/>
                </a:lnTo>
                <a:lnTo>
                  <a:pt x="666750" y="586740"/>
                </a:lnTo>
                <a:lnTo>
                  <a:pt x="712470" y="586740"/>
                </a:lnTo>
                <a:lnTo>
                  <a:pt x="712470" y="636270"/>
                </a:lnTo>
                <a:lnTo>
                  <a:pt x="754380" y="636270"/>
                </a:lnTo>
                <a:lnTo>
                  <a:pt x="754380" y="685800"/>
                </a:lnTo>
                <a:lnTo>
                  <a:pt x="754380" y="685800"/>
                </a:lnTo>
                <a:lnTo>
                  <a:pt x="777240" y="685800"/>
                </a:lnTo>
                <a:lnTo>
                  <a:pt x="777240" y="712470"/>
                </a:lnTo>
                <a:lnTo>
                  <a:pt x="819150" y="712470"/>
                </a:lnTo>
                <a:lnTo>
                  <a:pt x="819150" y="773430"/>
                </a:lnTo>
                <a:lnTo>
                  <a:pt x="861060" y="773430"/>
                </a:lnTo>
                <a:lnTo>
                  <a:pt x="861060" y="819150"/>
                </a:lnTo>
                <a:lnTo>
                  <a:pt x="891540" y="819150"/>
                </a:lnTo>
                <a:lnTo>
                  <a:pt x="891540" y="857250"/>
                </a:lnTo>
                <a:lnTo>
                  <a:pt x="929640" y="857250"/>
                </a:lnTo>
                <a:lnTo>
                  <a:pt x="929640" y="918210"/>
                </a:lnTo>
                <a:lnTo>
                  <a:pt x="963930" y="918210"/>
                </a:lnTo>
                <a:lnTo>
                  <a:pt x="963930" y="944880"/>
                </a:lnTo>
                <a:lnTo>
                  <a:pt x="998220" y="944880"/>
                </a:lnTo>
                <a:lnTo>
                  <a:pt x="998220" y="1047750"/>
                </a:lnTo>
                <a:lnTo>
                  <a:pt x="1043940" y="1047750"/>
                </a:lnTo>
                <a:lnTo>
                  <a:pt x="1043940" y="1120140"/>
                </a:lnTo>
                <a:lnTo>
                  <a:pt x="1062990" y="1120140"/>
                </a:lnTo>
                <a:lnTo>
                  <a:pt x="1062990" y="1158240"/>
                </a:lnTo>
                <a:lnTo>
                  <a:pt x="1104900" y="1158240"/>
                </a:lnTo>
                <a:lnTo>
                  <a:pt x="1104900" y="1196340"/>
                </a:lnTo>
                <a:lnTo>
                  <a:pt x="1162050" y="1196340"/>
                </a:lnTo>
                <a:lnTo>
                  <a:pt x="1162050" y="1196340"/>
                </a:lnTo>
                <a:lnTo>
                  <a:pt x="1162050" y="1249680"/>
                </a:lnTo>
                <a:lnTo>
                  <a:pt x="1223010" y="1249680"/>
                </a:lnTo>
                <a:lnTo>
                  <a:pt x="1223010" y="1310640"/>
                </a:lnTo>
                <a:lnTo>
                  <a:pt x="1287780" y="1310640"/>
                </a:lnTo>
                <a:lnTo>
                  <a:pt x="1287780" y="1333500"/>
                </a:lnTo>
                <a:lnTo>
                  <a:pt x="1318260" y="1333500"/>
                </a:lnTo>
                <a:lnTo>
                  <a:pt x="1318260" y="1375410"/>
                </a:lnTo>
                <a:lnTo>
                  <a:pt x="1360170" y="1375410"/>
                </a:lnTo>
                <a:lnTo>
                  <a:pt x="1360170" y="1432560"/>
                </a:lnTo>
                <a:lnTo>
                  <a:pt x="1383030" y="1432560"/>
                </a:lnTo>
                <a:lnTo>
                  <a:pt x="1383030" y="1478280"/>
                </a:lnTo>
                <a:lnTo>
                  <a:pt x="1405890" y="1478280"/>
                </a:lnTo>
                <a:lnTo>
                  <a:pt x="1405890" y="1535430"/>
                </a:lnTo>
                <a:lnTo>
                  <a:pt x="1451610" y="1535430"/>
                </a:lnTo>
                <a:lnTo>
                  <a:pt x="1451610" y="1565910"/>
                </a:lnTo>
                <a:lnTo>
                  <a:pt x="1508760" y="1565910"/>
                </a:lnTo>
                <a:lnTo>
                  <a:pt x="1508760" y="1619250"/>
                </a:lnTo>
                <a:lnTo>
                  <a:pt x="1543050" y="1619250"/>
                </a:lnTo>
                <a:lnTo>
                  <a:pt x="1543050" y="1638300"/>
                </a:lnTo>
                <a:lnTo>
                  <a:pt x="1615440" y="1638300"/>
                </a:lnTo>
                <a:lnTo>
                  <a:pt x="1615440" y="1680210"/>
                </a:lnTo>
                <a:lnTo>
                  <a:pt x="1661160" y="1680210"/>
                </a:lnTo>
                <a:lnTo>
                  <a:pt x="1661160" y="1718310"/>
                </a:lnTo>
                <a:lnTo>
                  <a:pt x="1699260" y="1718310"/>
                </a:lnTo>
                <a:lnTo>
                  <a:pt x="1699260" y="1775460"/>
                </a:lnTo>
                <a:lnTo>
                  <a:pt x="1775460" y="1775460"/>
                </a:lnTo>
                <a:lnTo>
                  <a:pt x="1775460" y="1824990"/>
                </a:lnTo>
                <a:lnTo>
                  <a:pt x="1847850" y="1824990"/>
                </a:lnTo>
                <a:lnTo>
                  <a:pt x="1847850" y="1847850"/>
                </a:lnTo>
                <a:lnTo>
                  <a:pt x="1920240" y="1847850"/>
                </a:lnTo>
                <a:lnTo>
                  <a:pt x="1920240" y="1874520"/>
                </a:lnTo>
                <a:lnTo>
                  <a:pt x="1962150" y="1874520"/>
                </a:lnTo>
                <a:lnTo>
                  <a:pt x="1962150" y="1927860"/>
                </a:lnTo>
                <a:lnTo>
                  <a:pt x="2030730" y="1927860"/>
                </a:lnTo>
                <a:lnTo>
                  <a:pt x="2030730" y="1965960"/>
                </a:lnTo>
                <a:lnTo>
                  <a:pt x="2125980" y="1965960"/>
                </a:lnTo>
                <a:lnTo>
                  <a:pt x="2125980" y="1965960"/>
                </a:lnTo>
                <a:lnTo>
                  <a:pt x="2125980" y="2004060"/>
                </a:lnTo>
                <a:lnTo>
                  <a:pt x="2282190" y="2004060"/>
                </a:lnTo>
                <a:lnTo>
                  <a:pt x="2282190" y="2042160"/>
                </a:lnTo>
                <a:lnTo>
                  <a:pt x="2320290" y="2045970"/>
                </a:lnTo>
                <a:lnTo>
                  <a:pt x="2369820" y="2045970"/>
                </a:lnTo>
                <a:lnTo>
                  <a:pt x="2369820" y="2076450"/>
                </a:lnTo>
                <a:lnTo>
                  <a:pt x="2426970" y="2076450"/>
                </a:lnTo>
                <a:lnTo>
                  <a:pt x="2426970" y="2076450"/>
                </a:lnTo>
                <a:lnTo>
                  <a:pt x="2426970" y="2114550"/>
                </a:lnTo>
                <a:lnTo>
                  <a:pt x="2571750" y="2114550"/>
                </a:lnTo>
                <a:lnTo>
                  <a:pt x="2571750" y="2141220"/>
                </a:lnTo>
                <a:lnTo>
                  <a:pt x="2621280" y="2141220"/>
                </a:lnTo>
                <a:lnTo>
                  <a:pt x="2621280" y="2175510"/>
                </a:lnTo>
                <a:lnTo>
                  <a:pt x="2705100" y="2175510"/>
                </a:lnTo>
                <a:lnTo>
                  <a:pt x="2705100" y="2175510"/>
                </a:lnTo>
                <a:lnTo>
                  <a:pt x="2705100" y="2228850"/>
                </a:lnTo>
                <a:lnTo>
                  <a:pt x="2903220" y="2228850"/>
                </a:lnTo>
                <a:lnTo>
                  <a:pt x="2903220" y="2259330"/>
                </a:lnTo>
                <a:lnTo>
                  <a:pt x="2964180" y="2259330"/>
                </a:lnTo>
                <a:lnTo>
                  <a:pt x="2964180" y="2312670"/>
                </a:lnTo>
                <a:lnTo>
                  <a:pt x="3211830" y="2312670"/>
                </a:lnTo>
                <a:lnTo>
                  <a:pt x="3211830" y="2354580"/>
                </a:lnTo>
                <a:lnTo>
                  <a:pt x="3352800" y="2354580"/>
                </a:lnTo>
                <a:lnTo>
                  <a:pt x="3352800" y="2354580"/>
                </a:lnTo>
                <a:lnTo>
                  <a:pt x="3352800" y="2388870"/>
                </a:lnTo>
                <a:lnTo>
                  <a:pt x="3429000" y="2388870"/>
                </a:lnTo>
                <a:lnTo>
                  <a:pt x="3429000" y="2407920"/>
                </a:lnTo>
                <a:lnTo>
                  <a:pt x="3543300" y="2407920"/>
                </a:lnTo>
                <a:lnTo>
                  <a:pt x="3543300" y="2407920"/>
                </a:lnTo>
                <a:lnTo>
                  <a:pt x="3520440" y="2430780"/>
                </a:lnTo>
                <a:lnTo>
                  <a:pt x="3737610" y="2430780"/>
                </a:lnTo>
                <a:lnTo>
                  <a:pt x="3737610" y="2480310"/>
                </a:lnTo>
                <a:lnTo>
                  <a:pt x="3771900" y="2476500"/>
                </a:lnTo>
                <a:lnTo>
                  <a:pt x="3992880" y="2476500"/>
                </a:lnTo>
                <a:lnTo>
                  <a:pt x="3992880" y="2499360"/>
                </a:lnTo>
                <a:lnTo>
                  <a:pt x="4271010" y="2499360"/>
                </a:lnTo>
                <a:lnTo>
                  <a:pt x="4271010" y="2499360"/>
                </a:lnTo>
                <a:lnTo>
                  <a:pt x="4271010" y="2545080"/>
                </a:lnTo>
                <a:lnTo>
                  <a:pt x="4735830" y="2545080"/>
                </a:lnTo>
                <a:lnTo>
                  <a:pt x="4735830" y="2586990"/>
                </a:lnTo>
                <a:lnTo>
                  <a:pt x="6057900" y="2586990"/>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9" name="Freeform: Shape 8">
            <a:extLst>
              <a:ext uri="{FF2B5EF4-FFF2-40B4-BE49-F238E27FC236}">
                <a16:creationId xmlns:a16="http://schemas.microsoft.com/office/drawing/2014/main" id="{26FA929D-A98C-441B-AB20-556C9D6578F0}"/>
              </a:ext>
            </a:extLst>
          </p:cNvPr>
          <p:cNvSpPr/>
          <p:nvPr/>
        </p:nvSpPr>
        <p:spPr bwMode="auto">
          <a:xfrm>
            <a:off x="2081999" y="1724791"/>
            <a:ext cx="5855970" cy="2667000"/>
          </a:xfrm>
          <a:custGeom>
            <a:avLst/>
            <a:gdLst>
              <a:gd name="connsiteX0" fmla="*/ 0 w 5855970"/>
              <a:gd name="connsiteY0" fmla="*/ 0 h 2667000"/>
              <a:gd name="connsiteX1" fmla="*/ 137160 w 5855970"/>
              <a:gd name="connsiteY1" fmla="*/ 0 h 2667000"/>
              <a:gd name="connsiteX2" fmla="*/ 137160 w 5855970"/>
              <a:gd name="connsiteY2" fmla="*/ 45720 h 2667000"/>
              <a:gd name="connsiteX3" fmla="*/ 209550 w 5855970"/>
              <a:gd name="connsiteY3" fmla="*/ 45720 h 2667000"/>
              <a:gd name="connsiteX4" fmla="*/ 209550 w 5855970"/>
              <a:gd name="connsiteY4" fmla="*/ 95250 h 2667000"/>
              <a:gd name="connsiteX5" fmla="*/ 293370 w 5855970"/>
              <a:gd name="connsiteY5" fmla="*/ 95250 h 2667000"/>
              <a:gd name="connsiteX6" fmla="*/ 293370 w 5855970"/>
              <a:gd name="connsiteY6" fmla="*/ 148590 h 2667000"/>
              <a:gd name="connsiteX7" fmla="*/ 361950 w 5855970"/>
              <a:gd name="connsiteY7" fmla="*/ 148590 h 2667000"/>
              <a:gd name="connsiteX8" fmla="*/ 361950 w 5855970"/>
              <a:gd name="connsiteY8" fmla="*/ 213360 h 2667000"/>
              <a:gd name="connsiteX9" fmla="*/ 407670 w 5855970"/>
              <a:gd name="connsiteY9" fmla="*/ 213360 h 2667000"/>
              <a:gd name="connsiteX10" fmla="*/ 407670 w 5855970"/>
              <a:gd name="connsiteY10" fmla="*/ 293370 h 2667000"/>
              <a:gd name="connsiteX11" fmla="*/ 449580 w 5855970"/>
              <a:gd name="connsiteY11" fmla="*/ 293370 h 2667000"/>
              <a:gd name="connsiteX12" fmla="*/ 449580 w 5855970"/>
              <a:gd name="connsiteY12" fmla="*/ 400050 h 2667000"/>
              <a:gd name="connsiteX13" fmla="*/ 510540 w 5855970"/>
              <a:gd name="connsiteY13" fmla="*/ 400050 h 2667000"/>
              <a:gd name="connsiteX14" fmla="*/ 510540 w 5855970"/>
              <a:gd name="connsiteY14" fmla="*/ 476250 h 2667000"/>
              <a:gd name="connsiteX15" fmla="*/ 590550 w 5855970"/>
              <a:gd name="connsiteY15" fmla="*/ 476250 h 2667000"/>
              <a:gd name="connsiteX16" fmla="*/ 590550 w 5855970"/>
              <a:gd name="connsiteY16" fmla="*/ 529590 h 2667000"/>
              <a:gd name="connsiteX17" fmla="*/ 632460 w 5855970"/>
              <a:gd name="connsiteY17" fmla="*/ 529590 h 2667000"/>
              <a:gd name="connsiteX18" fmla="*/ 632460 w 5855970"/>
              <a:gd name="connsiteY18" fmla="*/ 571500 h 2667000"/>
              <a:gd name="connsiteX19" fmla="*/ 704850 w 5855970"/>
              <a:gd name="connsiteY19" fmla="*/ 571500 h 2667000"/>
              <a:gd name="connsiteX20" fmla="*/ 704850 w 5855970"/>
              <a:gd name="connsiteY20" fmla="*/ 636270 h 2667000"/>
              <a:gd name="connsiteX21" fmla="*/ 742950 w 5855970"/>
              <a:gd name="connsiteY21" fmla="*/ 636270 h 2667000"/>
              <a:gd name="connsiteX22" fmla="*/ 742950 w 5855970"/>
              <a:gd name="connsiteY22" fmla="*/ 701040 h 2667000"/>
              <a:gd name="connsiteX23" fmla="*/ 796290 w 5855970"/>
              <a:gd name="connsiteY23" fmla="*/ 701040 h 2667000"/>
              <a:gd name="connsiteX24" fmla="*/ 796290 w 5855970"/>
              <a:gd name="connsiteY24" fmla="*/ 739140 h 2667000"/>
              <a:gd name="connsiteX25" fmla="*/ 838200 w 5855970"/>
              <a:gd name="connsiteY25" fmla="*/ 739140 h 2667000"/>
              <a:gd name="connsiteX26" fmla="*/ 838200 w 5855970"/>
              <a:gd name="connsiteY26" fmla="*/ 784860 h 2667000"/>
              <a:gd name="connsiteX27" fmla="*/ 887730 w 5855970"/>
              <a:gd name="connsiteY27" fmla="*/ 784860 h 2667000"/>
              <a:gd name="connsiteX28" fmla="*/ 887730 w 5855970"/>
              <a:gd name="connsiteY28" fmla="*/ 822960 h 2667000"/>
              <a:gd name="connsiteX29" fmla="*/ 948690 w 5855970"/>
              <a:gd name="connsiteY29" fmla="*/ 822960 h 2667000"/>
              <a:gd name="connsiteX30" fmla="*/ 948690 w 5855970"/>
              <a:gd name="connsiteY30" fmla="*/ 872490 h 2667000"/>
              <a:gd name="connsiteX31" fmla="*/ 990600 w 5855970"/>
              <a:gd name="connsiteY31" fmla="*/ 872490 h 2667000"/>
              <a:gd name="connsiteX32" fmla="*/ 990600 w 5855970"/>
              <a:gd name="connsiteY32" fmla="*/ 960120 h 2667000"/>
              <a:gd name="connsiteX33" fmla="*/ 1043940 w 5855970"/>
              <a:gd name="connsiteY33" fmla="*/ 960120 h 2667000"/>
              <a:gd name="connsiteX34" fmla="*/ 1043940 w 5855970"/>
              <a:gd name="connsiteY34" fmla="*/ 1005840 h 2667000"/>
              <a:gd name="connsiteX35" fmla="*/ 1108710 w 5855970"/>
              <a:gd name="connsiteY35" fmla="*/ 1005840 h 2667000"/>
              <a:gd name="connsiteX36" fmla="*/ 1108710 w 5855970"/>
              <a:gd name="connsiteY36" fmla="*/ 1066800 h 2667000"/>
              <a:gd name="connsiteX37" fmla="*/ 1165860 w 5855970"/>
              <a:gd name="connsiteY37" fmla="*/ 1066800 h 2667000"/>
              <a:gd name="connsiteX38" fmla="*/ 1165860 w 5855970"/>
              <a:gd name="connsiteY38" fmla="*/ 1097280 h 2667000"/>
              <a:gd name="connsiteX39" fmla="*/ 1215390 w 5855970"/>
              <a:gd name="connsiteY39" fmla="*/ 1097280 h 2667000"/>
              <a:gd name="connsiteX40" fmla="*/ 1215390 w 5855970"/>
              <a:gd name="connsiteY40" fmla="*/ 1169670 h 2667000"/>
              <a:gd name="connsiteX41" fmla="*/ 1264920 w 5855970"/>
              <a:gd name="connsiteY41" fmla="*/ 1169670 h 2667000"/>
              <a:gd name="connsiteX42" fmla="*/ 1264920 w 5855970"/>
              <a:gd name="connsiteY42" fmla="*/ 1226820 h 2667000"/>
              <a:gd name="connsiteX43" fmla="*/ 1322070 w 5855970"/>
              <a:gd name="connsiteY43" fmla="*/ 1226820 h 2667000"/>
              <a:gd name="connsiteX44" fmla="*/ 1322070 w 5855970"/>
              <a:gd name="connsiteY44" fmla="*/ 1268730 h 2667000"/>
              <a:gd name="connsiteX45" fmla="*/ 1371600 w 5855970"/>
              <a:gd name="connsiteY45" fmla="*/ 1268730 h 2667000"/>
              <a:gd name="connsiteX46" fmla="*/ 1371600 w 5855970"/>
              <a:gd name="connsiteY46" fmla="*/ 1318260 h 2667000"/>
              <a:gd name="connsiteX47" fmla="*/ 1443990 w 5855970"/>
              <a:gd name="connsiteY47" fmla="*/ 1318260 h 2667000"/>
              <a:gd name="connsiteX48" fmla="*/ 1443990 w 5855970"/>
              <a:gd name="connsiteY48" fmla="*/ 1371600 h 2667000"/>
              <a:gd name="connsiteX49" fmla="*/ 1539240 w 5855970"/>
              <a:gd name="connsiteY49" fmla="*/ 1371600 h 2667000"/>
              <a:gd name="connsiteX50" fmla="*/ 1539240 w 5855970"/>
              <a:gd name="connsiteY50" fmla="*/ 1409700 h 2667000"/>
              <a:gd name="connsiteX51" fmla="*/ 1577340 w 5855970"/>
              <a:gd name="connsiteY51" fmla="*/ 1409700 h 2667000"/>
              <a:gd name="connsiteX52" fmla="*/ 1577340 w 5855970"/>
              <a:gd name="connsiteY52" fmla="*/ 1470660 h 2667000"/>
              <a:gd name="connsiteX53" fmla="*/ 1626870 w 5855970"/>
              <a:gd name="connsiteY53" fmla="*/ 1470660 h 2667000"/>
              <a:gd name="connsiteX54" fmla="*/ 1626870 w 5855970"/>
              <a:gd name="connsiteY54" fmla="*/ 1508760 h 2667000"/>
              <a:gd name="connsiteX55" fmla="*/ 1684020 w 5855970"/>
              <a:gd name="connsiteY55" fmla="*/ 1508760 h 2667000"/>
              <a:gd name="connsiteX56" fmla="*/ 1684020 w 5855970"/>
              <a:gd name="connsiteY56" fmla="*/ 1558290 h 2667000"/>
              <a:gd name="connsiteX57" fmla="*/ 1733550 w 5855970"/>
              <a:gd name="connsiteY57" fmla="*/ 1558290 h 2667000"/>
              <a:gd name="connsiteX58" fmla="*/ 1733550 w 5855970"/>
              <a:gd name="connsiteY58" fmla="*/ 1604010 h 2667000"/>
              <a:gd name="connsiteX59" fmla="*/ 1779270 w 5855970"/>
              <a:gd name="connsiteY59" fmla="*/ 1604010 h 2667000"/>
              <a:gd name="connsiteX60" fmla="*/ 1779270 w 5855970"/>
              <a:gd name="connsiteY60" fmla="*/ 1649730 h 2667000"/>
              <a:gd name="connsiteX61" fmla="*/ 1828800 w 5855970"/>
              <a:gd name="connsiteY61" fmla="*/ 1649730 h 2667000"/>
              <a:gd name="connsiteX62" fmla="*/ 1828800 w 5855970"/>
              <a:gd name="connsiteY62" fmla="*/ 1710690 h 2667000"/>
              <a:gd name="connsiteX63" fmla="*/ 1901190 w 5855970"/>
              <a:gd name="connsiteY63" fmla="*/ 1710690 h 2667000"/>
              <a:gd name="connsiteX64" fmla="*/ 1901190 w 5855970"/>
              <a:gd name="connsiteY64" fmla="*/ 1737360 h 2667000"/>
              <a:gd name="connsiteX65" fmla="*/ 1958340 w 5855970"/>
              <a:gd name="connsiteY65" fmla="*/ 1737360 h 2667000"/>
              <a:gd name="connsiteX66" fmla="*/ 1958340 w 5855970"/>
              <a:gd name="connsiteY66" fmla="*/ 1802130 h 2667000"/>
              <a:gd name="connsiteX67" fmla="*/ 2019300 w 5855970"/>
              <a:gd name="connsiteY67" fmla="*/ 1802130 h 2667000"/>
              <a:gd name="connsiteX68" fmla="*/ 2019300 w 5855970"/>
              <a:gd name="connsiteY68" fmla="*/ 1802130 h 2667000"/>
              <a:gd name="connsiteX69" fmla="*/ 2095500 w 5855970"/>
              <a:gd name="connsiteY69" fmla="*/ 1802130 h 2667000"/>
              <a:gd name="connsiteX70" fmla="*/ 2095500 w 5855970"/>
              <a:gd name="connsiteY70" fmla="*/ 1905000 h 2667000"/>
              <a:gd name="connsiteX71" fmla="*/ 2133600 w 5855970"/>
              <a:gd name="connsiteY71" fmla="*/ 1905000 h 2667000"/>
              <a:gd name="connsiteX72" fmla="*/ 2133600 w 5855970"/>
              <a:gd name="connsiteY72" fmla="*/ 1950720 h 2667000"/>
              <a:gd name="connsiteX73" fmla="*/ 2205990 w 5855970"/>
              <a:gd name="connsiteY73" fmla="*/ 1950720 h 2667000"/>
              <a:gd name="connsiteX74" fmla="*/ 2205990 w 5855970"/>
              <a:gd name="connsiteY74" fmla="*/ 1988820 h 2667000"/>
              <a:gd name="connsiteX75" fmla="*/ 2266950 w 5855970"/>
              <a:gd name="connsiteY75" fmla="*/ 1988820 h 2667000"/>
              <a:gd name="connsiteX76" fmla="*/ 2266950 w 5855970"/>
              <a:gd name="connsiteY76" fmla="*/ 2026920 h 2667000"/>
              <a:gd name="connsiteX77" fmla="*/ 2350770 w 5855970"/>
              <a:gd name="connsiteY77" fmla="*/ 2026920 h 2667000"/>
              <a:gd name="connsiteX78" fmla="*/ 2350770 w 5855970"/>
              <a:gd name="connsiteY78" fmla="*/ 2042160 h 2667000"/>
              <a:gd name="connsiteX79" fmla="*/ 2381250 w 5855970"/>
              <a:gd name="connsiteY79" fmla="*/ 2042160 h 2667000"/>
              <a:gd name="connsiteX80" fmla="*/ 2381250 w 5855970"/>
              <a:gd name="connsiteY80" fmla="*/ 2091690 h 2667000"/>
              <a:gd name="connsiteX81" fmla="*/ 2480310 w 5855970"/>
              <a:gd name="connsiteY81" fmla="*/ 2091690 h 2667000"/>
              <a:gd name="connsiteX82" fmla="*/ 2465070 w 5855970"/>
              <a:gd name="connsiteY82" fmla="*/ 2106930 h 2667000"/>
              <a:gd name="connsiteX83" fmla="*/ 2518410 w 5855970"/>
              <a:gd name="connsiteY83" fmla="*/ 2106930 h 2667000"/>
              <a:gd name="connsiteX84" fmla="*/ 2518410 w 5855970"/>
              <a:gd name="connsiteY84" fmla="*/ 2152650 h 2667000"/>
              <a:gd name="connsiteX85" fmla="*/ 2560320 w 5855970"/>
              <a:gd name="connsiteY85" fmla="*/ 2152650 h 2667000"/>
              <a:gd name="connsiteX86" fmla="*/ 2560320 w 5855970"/>
              <a:gd name="connsiteY86" fmla="*/ 2175510 h 2667000"/>
              <a:gd name="connsiteX87" fmla="*/ 2647950 w 5855970"/>
              <a:gd name="connsiteY87" fmla="*/ 2175510 h 2667000"/>
              <a:gd name="connsiteX88" fmla="*/ 2647950 w 5855970"/>
              <a:gd name="connsiteY88" fmla="*/ 2190750 h 2667000"/>
              <a:gd name="connsiteX89" fmla="*/ 2788920 w 5855970"/>
              <a:gd name="connsiteY89" fmla="*/ 2190750 h 2667000"/>
              <a:gd name="connsiteX90" fmla="*/ 2788920 w 5855970"/>
              <a:gd name="connsiteY90" fmla="*/ 2244090 h 2667000"/>
              <a:gd name="connsiteX91" fmla="*/ 2849880 w 5855970"/>
              <a:gd name="connsiteY91" fmla="*/ 2244090 h 2667000"/>
              <a:gd name="connsiteX92" fmla="*/ 2849880 w 5855970"/>
              <a:gd name="connsiteY92" fmla="*/ 2263140 h 2667000"/>
              <a:gd name="connsiteX93" fmla="*/ 2937510 w 5855970"/>
              <a:gd name="connsiteY93" fmla="*/ 2263140 h 2667000"/>
              <a:gd name="connsiteX94" fmla="*/ 2937510 w 5855970"/>
              <a:gd name="connsiteY94" fmla="*/ 2289810 h 2667000"/>
              <a:gd name="connsiteX95" fmla="*/ 3025140 w 5855970"/>
              <a:gd name="connsiteY95" fmla="*/ 2289810 h 2667000"/>
              <a:gd name="connsiteX96" fmla="*/ 3025140 w 5855970"/>
              <a:gd name="connsiteY96" fmla="*/ 2324100 h 2667000"/>
              <a:gd name="connsiteX97" fmla="*/ 3169920 w 5855970"/>
              <a:gd name="connsiteY97" fmla="*/ 2324100 h 2667000"/>
              <a:gd name="connsiteX98" fmla="*/ 3249930 w 5855970"/>
              <a:gd name="connsiteY98" fmla="*/ 2324100 h 2667000"/>
              <a:gd name="connsiteX99" fmla="*/ 3249930 w 5855970"/>
              <a:gd name="connsiteY99" fmla="*/ 2354580 h 2667000"/>
              <a:gd name="connsiteX100" fmla="*/ 3524250 w 5855970"/>
              <a:gd name="connsiteY100" fmla="*/ 2354580 h 2667000"/>
              <a:gd name="connsiteX101" fmla="*/ 3524250 w 5855970"/>
              <a:gd name="connsiteY101" fmla="*/ 2385060 h 2667000"/>
              <a:gd name="connsiteX102" fmla="*/ 3592830 w 5855970"/>
              <a:gd name="connsiteY102" fmla="*/ 2385060 h 2667000"/>
              <a:gd name="connsiteX103" fmla="*/ 3592830 w 5855970"/>
              <a:gd name="connsiteY103" fmla="*/ 2419350 h 2667000"/>
              <a:gd name="connsiteX104" fmla="*/ 3646170 w 5855970"/>
              <a:gd name="connsiteY104" fmla="*/ 2419350 h 2667000"/>
              <a:gd name="connsiteX105" fmla="*/ 3646170 w 5855970"/>
              <a:gd name="connsiteY105" fmla="*/ 2465070 h 2667000"/>
              <a:gd name="connsiteX106" fmla="*/ 3768090 w 5855970"/>
              <a:gd name="connsiteY106" fmla="*/ 2465070 h 2667000"/>
              <a:gd name="connsiteX107" fmla="*/ 3783330 w 5855970"/>
              <a:gd name="connsiteY107" fmla="*/ 2480310 h 2667000"/>
              <a:gd name="connsiteX108" fmla="*/ 4099560 w 5855970"/>
              <a:gd name="connsiteY108" fmla="*/ 2480310 h 2667000"/>
              <a:gd name="connsiteX109" fmla="*/ 4118610 w 5855970"/>
              <a:gd name="connsiteY109" fmla="*/ 2499360 h 2667000"/>
              <a:gd name="connsiteX110" fmla="*/ 4343400 w 5855970"/>
              <a:gd name="connsiteY110" fmla="*/ 2499360 h 2667000"/>
              <a:gd name="connsiteX111" fmla="*/ 4343400 w 5855970"/>
              <a:gd name="connsiteY111" fmla="*/ 2548890 h 2667000"/>
              <a:gd name="connsiteX112" fmla="*/ 4392930 w 5855970"/>
              <a:gd name="connsiteY112" fmla="*/ 2548890 h 2667000"/>
              <a:gd name="connsiteX113" fmla="*/ 4392930 w 5855970"/>
              <a:gd name="connsiteY113" fmla="*/ 2560320 h 2667000"/>
              <a:gd name="connsiteX114" fmla="*/ 5798820 w 5855970"/>
              <a:gd name="connsiteY114" fmla="*/ 2560320 h 2667000"/>
              <a:gd name="connsiteX115" fmla="*/ 5825490 w 5855970"/>
              <a:gd name="connsiteY115" fmla="*/ 2560320 h 2667000"/>
              <a:gd name="connsiteX116" fmla="*/ 5825490 w 5855970"/>
              <a:gd name="connsiteY116" fmla="*/ 2617470 h 2667000"/>
              <a:gd name="connsiteX117" fmla="*/ 5855970 w 5855970"/>
              <a:gd name="connsiteY117" fmla="*/ 2617470 h 2667000"/>
              <a:gd name="connsiteX118" fmla="*/ 5855970 w 5855970"/>
              <a:gd name="connsiteY118" fmla="*/ 2667000 h 2667000"/>
              <a:gd name="connsiteX0" fmla="*/ 0 w 5855970"/>
              <a:gd name="connsiteY0" fmla="*/ 0 h 2667000"/>
              <a:gd name="connsiteX1" fmla="*/ 137160 w 5855970"/>
              <a:gd name="connsiteY1" fmla="*/ 0 h 2667000"/>
              <a:gd name="connsiteX2" fmla="*/ 137160 w 5855970"/>
              <a:gd name="connsiteY2" fmla="*/ 45720 h 2667000"/>
              <a:gd name="connsiteX3" fmla="*/ 209550 w 5855970"/>
              <a:gd name="connsiteY3" fmla="*/ 45720 h 2667000"/>
              <a:gd name="connsiteX4" fmla="*/ 209550 w 5855970"/>
              <a:gd name="connsiteY4" fmla="*/ 95250 h 2667000"/>
              <a:gd name="connsiteX5" fmla="*/ 293370 w 5855970"/>
              <a:gd name="connsiteY5" fmla="*/ 95250 h 2667000"/>
              <a:gd name="connsiteX6" fmla="*/ 293370 w 5855970"/>
              <a:gd name="connsiteY6" fmla="*/ 148590 h 2667000"/>
              <a:gd name="connsiteX7" fmla="*/ 361950 w 5855970"/>
              <a:gd name="connsiteY7" fmla="*/ 148590 h 2667000"/>
              <a:gd name="connsiteX8" fmla="*/ 361950 w 5855970"/>
              <a:gd name="connsiteY8" fmla="*/ 213360 h 2667000"/>
              <a:gd name="connsiteX9" fmla="*/ 407670 w 5855970"/>
              <a:gd name="connsiteY9" fmla="*/ 213360 h 2667000"/>
              <a:gd name="connsiteX10" fmla="*/ 407670 w 5855970"/>
              <a:gd name="connsiteY10" fmla="*/ 293370 h 2667000"/>
              <a:gd name="connsiteX11" fmla="*/ 449580 w 5855970"/>
              <a:gd name="connsiteY11" fmla="*/ 293370 h 2667000"/>
              <a:gd name="connsiteX12" fmla="*/ 449580 w 5855970"/>
              <a:gd name="connsiteY12" fmla="*/ 400050 h 2667000"/>
              <a:gd name="connsiteX13" fmla="*/ 510540 w 5855970"/>
              <a:gd name="connsiteY13" fmla="*/ 400050 h 2667000"/>
              <a:gd name="connsiteX14" fmla="*/ 510540 w 5855970"/>
              <a:gd name="connsiteY14" fmla="*/ 476250 h 2667000"/>
              <a:gd name="connsiteX15" fmla="*/ 590550 w 5855970"/>
              <a:gd name="connsiteY15" fmla="*/ 476250 h 2667000"/>
              <a:gd name="connsiteX16" fmla="*/ 590550 w 5855970"/>
              <a:gd name="connsiteY16" fmla="*/ 529590 h 2667000"/>
              <a:gd name="connsiteX17" fmla="*/ 632460 w 5855970"/>
              <a:gd name="connsiteY17" fmla="*/ 529590 h 2667000"/>
              <a:gd name="connsiteX18" fmla="*/ 632460 w 5855970"/>
              <a:gd name="connsiteY18" fmla="*/ 571500 h 2667000"/>
              <a:gd name="connsiteX19" fmla="*/ 704850 w 5855970"/>
              <a:gd name="connsiteY19" fmla="*/ 571500 h 2667000"/>
              <a:gd name="connsiteX20" fmla="*/ 704850 w 5855970"/>
              <a:gd name="connsiteY20" fmla="*/ 636270 h 2667000"/>
              <a:gd name="connsiteX21" fmla="*/ 742950 w 5855970"/>
              <a:gd name="connsiteY21" fmla="*/ 636270 h 2667000"/>
              <a:gd name="connsiteX22" fmla="*/ 742950 w 5855970"/>
              <a:gd name="connsiteY22" fmla="*/ 701040 h 2667000"/>
              <a:gd name="connsiteX23" fmla="*/ 796290 w 5855970"/>
              <a:gd name="connsiteY23" fmla="*/ 701040 h 2667000"/>
              <a:gd name="connsiteX24" fmla="*/ 796290 w 5855970"/>
              <a:gd name="connsiteY24" fmla="*/ 739140 h 2667000"/>
              <a:gd name="connsiteX25" fmla="*/ 838200 w 5855970"/>
              <a:gd name="connsiteY25" fmla="*/ 739140 h 2667000"/>
              <a:gd name="connsiteX26" fmla="*/ 838200 w 5855970"/>
              <a:gd name="connsiteY26" fmla="*/ 784860 h 2667000"/>
              <a:gd name="connsiteX27" fmla="*/ 887730 w 5855970"/>
              <a:gd name="connsiteY27" fmla="*/ 784860 h 2667000"/>
              <a:gd name="connsiteX28" fmla="*/ 887730 w 5855970"/>
              <a:gd name="connsiteY28" fmla="*/ 822960 h 2667000"/>
              <a:gd name="connsiteX29" fmla="*/ 948690 w 5855970"/>
              <a:gd name="connsiteY29" fmla="*/ 822960 h 2667000"/>
              <a:gd name="connsiteX30" fmla="*/ 948690 w 5855970"/>
              <a:gd name="connsiteY30" fmla="*/ 872490 h 2667000"/>
              <a:gd name="connsiteX31" fmla="*/ 990600 w 5855970"/>
              <a:gd name="connsiteY31" fmla="*/ 872490 h 2667000"/>
              <a:gd name="connsiteX32" fmla="*/ 990600 w 5855970"/>
              <a:gd name="connsiteY32" fmla="*/ 960120 h 2667000"/>
              <a:gd name="connsiteX33" fmla="*/ 1043940 w 5855970"/>
              <a:gd name="connsiteY33" fmla="*/ 960120 h 2667000"/>
              <a:gd name="connsiteX34" fmla="*/ 1043940 w 5855970"/>
              <a:gd name="connsiteY34" fmla="*/ 1005840 h 2667000"/>
              <a:gd name="connsiteX35" fmla="*/ 1108710 w 5855970"/>
              <a:gd name="connsiteY35" fmla="*/ 1005840 h 2667000"/>
              <a:gd name="connsiteX36" fmla="*/ 1108710 w 5855970"/>
              <a:gd name="connsiteY36" fmla="*/ 1066800 h 2667000"/>
              <a:gd name="connsiteX37" fmla="*/ 1165860 w 5855970"/>
              <a:gd name="connsiteY37" fmla="*/ 1066800 h 2667000"/>
              <a:gd name="connsiteX38" fmla="*/ 1165860 w 5855970"/>
              <a:gd name="connsiteY38" fmla="*/ 1097280 h 2667000"/>
              <a:gd name="connsiteX39" fmla="*/ 1215390 w 5855970"/>
              <a:gd name="connsiteY39" fmla="*/ 1097280 h 2667000"/>
              <a:gd name="connsiteX40" fmla="*/ 1215390 w 5855970"/>
              <a:gd name="connsiteY40" fmla="*/ 1169670 h 2667000"/>
              <a:gd name="connsiteX41" fmla="*/ 1264920 w 5855970"/>
              <a:gd name="connsiteY41" fmla="*/ 1169670 h 2667000"/>
              <a:gd name="connsiteX42" fmla="*/ 1264920 w 5855970"/>
              <a:gd name="connsiteY42" fmla="*/ 1226820 h 2667000"/>
              <a:gd name="connsiteX43" fmla="*/ 1322070 w 5855970"/>
              <a:gd name="connsiteY43" fmla="*/ 1226820 h 2667000"/>
              <a:gd name="connsiteX44" fmla="*/ 1322070 w 5855970"/>
              <a:gd name="connsiteY44" fmla="*/ 1268730 h 2667000"/>
              <a:gd name="connsiteX45" fmla="*/ 1371600 w 5855970"/>
              <a:gd name="connsiteY45" fmla="*/ 1268730 h 2667000"/>
              <a:gd name="connsiteX46" fmla="*/ 1371600 w 5855970"/>
              <a:gd name="connsiteY46" fmla="*/ 1318260 h 2667000"/>
              <a:gd name="connsiteX47" fmla="*/ 1443990 w 5855970"/>
              <a:gd name="connsiteY47" fmla="*/ 1318260 h 2667000"/>
              <a:gd name="connsiteX48" fmla="*/ 1443990 w 5855970"/>
              <a:gd name="connsiteY48" fmla="*/ 1371600 h 2667000"/>
              <a:gd name="connsiteX49" fmla="*/ 1539240 w 5855970"/>
              <a:gd name="connsiteY49" fmla="*/ 1371600 h 2667000"/>
              <a:gd name="connsiteX50" fmla="*/ 1539240 w 5855970"/>
              <a:gd name="connsiteY50" fmla="*/ 1409700 h 2667000"/>
              <a:gd name="connsiteX51" fmla="*/ 1577340 w 5855970"/>
              <a:gd name="connsiteY51" fmla="*/ 1409700 h 2667000"/>
              <a:gd name="connsiteX52" fmla="*/ 1577340 w 5855970"/>
              <a:gd name="connsiteY52" fmla="*/ 1470660 h 2667000"/>
              <a:gd name="connsiteX53" fmla="*/ 1626870 w 5855970"/>
              <a:gd name="connsiteY53" fmla="*/ 1470660 h 2667000"/>
              <a:gd name="connsiteX54" fmla="*/ 1626870 w 5855970"/>
              <a:gd name="connsiteY54" fmla="*/ 1508760 h 2667000"/>
              <a:gd name="connsiteX55" fmla="*/ 1684020 w 5855970"/>
              <a:gd name="connsiteY55" fmla="*/ 1508760 h 2667000"/>
              <a:gd name="connsiteX56" fmla="*/ 1684020 w 5855970"/>
              <a:gd name="connsiteY56" fmla="*/ 1558290 h 2667000"/>
              <a:gd name="connsiteX57" fmla="*/ 1733550 w 5855970"/>
              <a:gd name="connsiteY57" fmla="*/ 1558290 h 2667000"/>
              <a:gd name="connsiteX58" fmla="*/ 1733550 w 5855970"/>
              <a:gd name="connsiteY58" fmla="*/ 1604010 h 2667000"/>
              <a:gd name="connsiteX59" fmla="*/ 1779270 w 5855970"/>
              <a:gd name="connsiteY59" fmla="*/ 1604010 h 2667000"/>
              <a:gd name="connsiteX60" fmla="*/ 1779270 w 5855970"/>
              <a:gd name="connsiteY60" fmla="*/ 1649730 h 2667000"/>
              <a:gd name="connsiteX61" fmla="*/ 1828800 w 5855970"/>
              <a:gd name="connsiteY61" fmla="*/ 1649730 h 2667000"/>
              <a:gd name="connsiteX62" fmla="*/ 1828800 w 5855970"/>
              <a:gd name="connsiteY62" fmla="*/ 1710690 h 2667000"/>
              <a:gd name="connsiteX63" fmla="*/ 1901190 w 5855970"/>
              <a:gd name="connsiteY63" fmla="*/ 1710690 h 2667000"/>
              <a:gd name="connsiteX64" fmla="*/ 1901190 w 5855970"/>
              <a:gd name="connsiteY64" fmla="*/ 1737360 h 2667000"/>
              <a:gd name="connsiteX65" fmla="*/ 1958340 w 5855970"/>
              <a:gd name="connsiteY65" fmla="*/ 1737360 h 2667000"/>
              <a:gd name="connsiteX66" fmla="*/ 1958340 w 5855970"/>
              <a:gd name="connsiteY66" fmla="*/ 1802130 h 2667000"/>
              <a:gd name="connsiteX67" fmla="*/ 2019300 w 5855970"/>
              <a:gd name="connsiteY67" fmla="*/ 1802130 h 2667000"/>
              <a:gd name="connsiteX68" fmla="*/ 2019300 w 5855970"/>
              <a:gd name="connsiteY68" fmla="*/ 1802130 h 2667000"/>
              <a:gd name="connsiteX69" fmla="*/ 2049470 w 5855970"/>
              <a:gd name="connsiteY69" fmla="*/ 1801840 h 2667000"/>
              <a:gd name="connsiteX70" fmla="*/ 2095500 w 5855970"/>
              <a:gd name="connsiteY70" fmla="*/ 1802130 h 2667000"/>
              <a:gd name="connsiteX71" fmla="*/ 2095500 w 5855970"/>
              <a:gd name="connsiteY71" fmla="*/ 1905000 h 2667000"/>
              <a:gd name="connsiteX72" fmla="*/ 2133600 w 5855970"/>
              <a:gd name="connsiteY72" fmla="*/ 1905000 h 2667000"/>
              <a:gd name="connsiteX73" fmla="*/ 2133600 w 5855970"/>
              <a:gd name="connsiteY73" fmla="*/ 1950720 h 2667000"/>
              <a:gd name="connsiteX74" fmla="*/ 2205990 w 5855970"/>
              <a:gd name="connsiteY74" fmla="*/ 1950720 h 2667000"/>
              <a:gd name="connsiteX75" fmla="*/ 2205990 w 5855970"/>
              <a:gd name="connsiteY75" fmla="*/ 1988820 h 2667000"/>
              <a:gd name="connsiteX76" fmla="*/ 2266950 w 5855970"/>
              <a:gd name="connsiteY76" fmla="*/ 1988820 h 2667000"/>
              <a:gd name="connsiteX77" fmla="*/ 2266950 w 5855970"/>
              <a:gd name="connsiteY77" fmla="*/ 2026920 h 2667000"/>
              <a:gd name="connsiteX78" fmla="*/ 2350770 w 5855970"/>
              <a:gd name="connsiteY78" fmla="*/ 2026920 h 2667000"/>
              <a:gd name="connsiteX79" fmla="*/ 2350770 w 5855970"/>
              <a:gd name="connsiteY79" fmla="*/ 2042160 h 2667000"/>
              <a:gd name="connsiteX80" fmla="*/ 2381250 w 5855970"/>
              <a:gd name="connsiteY80" fmla="*/ 2042160 h 2667000"/>
              <a:gd name="connsiteX81" fmla="*/ 2381250 w 5855970"/>
              <a:gd name="connsiteY81" fmla="*/ 2091690 h 2667000"/>
              <a:gd name="connsiteX82" fmla="*/ 2480310 w 5855970"/>
              <a:gd name="connsiteY82" fmla="*/ 2091690 h 2667000"/>
              <a:gd name="connsiteX83" fmla="*/ 2465070 w 5855970"/>
              <a:gd name="connsiteY83" fmla="*/ 2106930 h 2667000"/>
              <a:gd name="connsiteX84" fmla="*/ 2518410 w 5855970"/>
              <a:gd name="connsiteY84" fmla="*/ 2106930 h 2667000"/>
              <a:gd name="connsiteX85" fmla="*/ 2518410 w 5855970"/>
              <a:gd name="connsiteY85" fmla="*/ 2152650 h 2667000"/>
              <a:gd name="connsiteX86" fmla="*/ 2560320 w 5855970"/>
              <a:gd name="connsiteY86" fmla="*/ 2152650 h 2667000"/>
              <a:gd name="connsiteX87" fmla="*/ 2560320 w 5855970"/>
              <a:gd name="connsiteY87" fmla="*/ 2175510 h 2667000"/>
              <a:gd name="connsiteX88" fmla="*/ 2647950 w 5855970"/>
              <a:gd name="connsiteY88" fmla="*/ 2175510 h 2667000"/>
              <a:gd name="connsiteX89" fmla="*/ 2647950 w 5855970"/>
              <a:gd name="connsiteY89" fmla="*/ 2190750 h 2667000"/>
              <a:gd name="connsiteX90" fmla="*/ 2788920 w 5855970"/>
              <a:gd name="connsiteY90" fmla="*/ 2190750 h 2667000"/>
              <a:gd name="connsiteX91" fmla="*/ 2788920 w 5855970"/>
              <a:gd name="connsiteY91" fmla="*/ 2244090 h 2667000"/>
              <a:gd name="connsiteX92" fmla="*/ 2849880 w 5855970"/>
              <a:gd name="connsiteY92" fmla="*/ 2244090 h 2667000"/>
              <a:gd name="connsiteX93" fmla="*/ 2849880 w 5855970"/>
              <a:gd name="connsiteY93" fmla="*/ 2263140 h 2667000"/>
              <a:gd name="connsiteX94" fmla="*/ 2937510 w 5855970"/>
              <a:gd name="connsiteY94" fmla="*/ 2263140 h 2667000"/>
              <a:gd name="connsiteX95" fmla="*/ 2937510 w 5855970"/>
              <a:gd name="connsiteY95" fmla="*/ 2289810 h 2667000"/>
              <a:gd name="connsiteX96" fmla="*/ 3025140 w 5855970"/>
              <a:gd name="connsiteY96" fmla="*/ 2289810 h 2667000"/>
              <a:gd name="connsiteX97" fmla="*/ 3025140 w 5855970"/>
              <a:gd name="connsiteY97" fmla="*/ 2324100 h 2667000"/>
              <a:gd name="connsiteX98" fmla="*/ 3169920 w 5855970"/>
              <a:gd name="connsiteY98" fmla="*/ 2324100 h 2667000"/>
              <a:gd name="connsiteX99" fmla="*/ 3249930 w 5855970"/>
              <a:gd name="connsiteY99" fmla="*/ 2324100 h 2667000"/>
              <a:gd name="connsiteX100" fmla="*/ 3249930 w 5855970"/>
              <a:gd name="connsiteY100" fmla="*/ 2354580 h 2667000"/>
              <a:gd name="connsiteX101" fmla="*/ 3524250 w 5855970"/>
              <a:gd name="connsiteY101" fmla="*/ 2354580 h 2667000"/>
              <a:gd name="connsiteX102" fmla="*/ 3524250 w 5855970"/>
              <a:gd name="connsiteY102" fmla="*/ 2385060 h 2667000"/>
              <a:gd name="connsiteX103" fmla="*/ 3592830 w 5855970"/>
              <a:gd name="connsiteY103" fmla="*/ 2385060 h 2667000"/>
              <a:gd name="connsiteX104" fmla="*/ 3592830 w 5855970"/>
              <a:gd name="connsiteY104" fmla="*/ 2419350 h 2667000"/>
              <a:gd name="connsiteX105" fmla="*/ 3646170 w 5855970"/>
              <a:gd name="connsiteY105" fmla="*/ 2419350 h 2667000"/>
              <a:gd name="connsiteX106" fmla="*/ 3646170 w 5855970"/>
              <a:gd name="connsiteY106" fmla="*/ 2465070 h 2667000"/>
              <a:gd name="connsiteX107" fmla="*/ 3768090 w 5855970"/>
              <a:gd name="connsiteY107" fmla="*/ 2465070 h 2667000"/>
              <a:gd name="connsiteX108" fmla="*/ 3783330 w 5855970"/>
              <a:gd name="connsiteY108" fmla="*/ 2480310 h 2667000"/>
              <a:gd name="connsiteX109" fmla="*/ 4099560 w 5855970"/>
              <a:gd name="connsiteY109" fmla="*/ 2480310 h 2667000"/>
              <a:gd name="connsiteX110" fmla="*/ 4118610 w 5855970"/>
              <a:gd name="connsiteY110" fmla="*/ 2499360 h 2667000"/>
              <a:gd name="connsiteX111" fmla="*/ 4343400 w 5855970"/>
              <a:gd name="connsiteY111" fmla="*/ 2499360 h 2667000"/>
              <a:gd name="connsiteX112" fmla="*/ 4343400 w 5855970"/>
              <a:gd name="connsiteY112" fmla="*/ 2548890 h 2667000"/>
              <a:gd name="connsiteX113" fmla="*/ 4392930 w 5855970"/>
              <a:gd name="connsiteY113" fmla="*/ 2548890 h 2667000"/>
              <a:gd name="connsiteX114" fmla="*/ 4392930 w 5855970"/>
              <a:gd name="connsiteY114" fmla="*/ 2560320 h 2667000"/>
              <a:gd name="connsiteX115" fmla="*/ 5798820 w 5855970"/>
              <a:gd name="connsiteY115" fmla="*/ 2560320 h 2667000"/>
              <a:gd name="connsiteX116" fmla="*/ 5825490 w 5855970"/>
              <a:gd name="connsiteY116" fmla="*/ 2560320 h 2667000"/>
              <a:gd name="connsiteX117" fmla="*/ 5825490 w 5855970"/>
              <a:gd name="connsiteY117" fmla="*/ 2617470 h 2667000"/>
              <a:gd name="connsiteX118" fmla="*/ 5855970 w 5855970"/>
              <a:gd name="connsiteY118" fmla="*/ 2617470 h 2667000"/>
              <a:gd name="connsiteX119" fmla="*/ 5855970 w 5855970"/>
              <a:gd name="connsiteY119" fmla="*/ 2667000 h 2667000"/>
              <a:gd name="connsiteX0" fmla="*/ 0 w 5855970"/>
              <a:gd name="connsiteY0" fmla="*/ 0 h 2667000"/>
              <a:gd name="connsiteX1" fmla="*/ 137160 w 5855970"/>
              <a:gd name="connsiteY1" fmla="*/ 0 h 2667000"/>
              <a:gd name="connsiteX2" fmla="*/ 137160 w 5855970"/>
              <a:gd name="connsiteY2" fmla="*/ 45720 h 2667000"/>
              <a:gd name="connsiteX3" fmla="*/ 209550 w 5855970"/>
              <a:gd name="connsiteY3" fmla="*/ 45720 h 2667000"/>
              <a:gd name="connsiteX4" fmla="*/ 209550 w 5855970"/>
              <a:gd name="connsiteY4" fmla="*/ 95250 h 2667000"/>
              <a:gd name="connsiteX5" fmla="*/ 293370 w 5855970"/>
              <a:gd name="connsiteY5" fmla="*/ 95250 h 2667000"/>
              <a:gd name="connsiteX6" fmla="*/ 293370 w 5855970"/>
              <a:gd name="connsiteY6" fmla="*/ 148590 h 2667000"/>
              <a:gd name="connsiteX7" fmla="*/ 361950 w 5855970"/>
              <a:gd name="connsiteY7" fmla="*/ 148590 h 2667000"/>
              <a:gd name="connsiteX8" fmla="*/ 361950 w 5855970"/>
              <a:gd name="connsiteY8" fmla="*/ 213360 h 2667000"/>
              <a:gd name="connsiteX9" fmla="*/ 407670 w 5855970"/>
              <a:gd name="connsiteY9" fmla="*/ 213360 h 2667000"/>
              <a:gd name="connsiteX10" fmla="*/ 407670 w 5855970"/>
              <a:gd name="connsiteY10" fmla="*/ 293370 h 2667000"/>
              <a:gd name="connsiteX11" fmla="*/ 449580 w 5855970"/>
              <a:gd name="connsiteY11" fmla="*/ 293370 h 2667000"/>
              <a:gd name="connsiteX12" fmla="*/ 449580 w 5855970"/>
              <a:gd name="connsiteY12" fmla="*/ 400050 h 2667000"/>
              <a:gd name="connsiteX13" fmla="*/ 510540 w 5855970"/>
              <a:gd name="connsiteY13" fmla="*/ 400050 h 2667000"/>
              <a:gd name="connsiteX14" fmla="*/ 510540 w 5855970"/>
              <a:gd name="connsiteY14" fmla="*/ 476250 h 2667000"/>
              <a:gd name="connsiteX15" fmla="*/ 590550 w 5855970"/>
              <a:gd name="connsiteY15" fmla="*/ 476250 h 2667000"/>
              <a:gd name="connsiteX16" fmla="*/ 590550 w 5855970"/>
              <a:gd name="connsiteY16" fmla="*/ 529590 h 2667000"/>
              <a:gd name="connsiteX17" fmla="*/ 632460 w 5855970"/>
              <a:gd name="connsiteY17" fmla="*/ 529590 h 2667000"/>
              <a:gd name="connsiteX18" fmla="*/ 632460 w 5855970"/>
              <a:gd name="connsiteY18" fmla="*/ 571500 h 2667000"/>
              <a:gd name="connsiteX19" fmla="*/ 704850 w 5855970"/>
              <a:gd name="connsiteY19" fmla="*/ 571500 h 2667000"/>
              <a:gd name="connsiteX20" fmla="*/ 704850 w 5855970"/>
              <a:gd name="connsiteY20" fmla="*/ 636270 h 2667000"/>
              <a:gd name="connsiteX21" fmla="*/ 742950 w 5855970"/>
              <a:gd name="connsiteY21" fmla="*/ 636270 h 2667000"/>
              <a:gd name="connsiteX22" fmla="*/ 742950 w 5855970"/>
              <a:gd name="connsiteY22" fmla="*/ 701040 h 2667000"/>
              <a:gd name="connsiteX23" fmla="*/ 796290 w 5855970"/>
              <a:gd name="connsiteY23" fmla="*/ 701040 h 2667000"/>
              <a:gd name="connsiteX24" fmla="*/ 796290 w 5855970"/>
              <a:gd name="connsiteY24" fmla="*/ 739140 h 2667000"/>
              <a:gd name="connsiteX25" fmla="*/ 838200 w 5855970"/>
              <a:gd name="connsiteY25" fmla="*/ 739140 h 2667000"/>
              <a:gd name="connsiteX26" fmla="*/ 838200 w 5855970"/>
              <a:gd name="connsiteY26" fmla="*/ 784860 h 2667000"/>
              <a:gd name="connsiteX27" fmla="*/ 887730 w 5855970"/>
              <a:gd name="connsiteY27" fmla="*/ 784860 h 2667000"/>
              <a:gd name="connsiteX28" fmla="*/ 887730 w 5855970"/>
              <a:gd name="connsiteY28" fmla="*/ 822960 h 2667000"/>
              <a:gd name="connsiteX29" fmla="*/ 948690 w 5855970"/>
              <a:gd name="connsiteY29" fmla="*/ 822960 h 2667000"/>
              <a:gd name="connsiteX30" fmla="*/ 948690 w 5855970"/>
              <a:gd name="connsiteY30" fmla="*/ 872490 h 2667000"/>
              <a:gd name="connsiteX31" fmla="*/ 990600 w 5855970"/>
              <a:gd name="connsiteY31" fmla="*/ 872490 h 2667000"/>
              <a:gd name="connsiteX32" fmla="*/ 990600 w 5855970"/>
              <a:gd name="connsiteY32" fmla="*/ 960120 h 2667000"/>
              <a:gd name="connsiteX33" fmla="*/ 1043940 w 5855970"/>
              <a:gd name="connsiteY33" fmla="*/ 960120 h 2667000"/>
              <a:gd name="connsiteX34" fmla="*/ 1043940 w 5855970"/>
              <a:gd name="connsiteY34" fmla="*/ 1005840 h 2667000"/>
              <a:gd name="connsiteX35" fmla="*/ 1108710 w 5855970"/>
              <a:gd name="connsiteY35" fmla="*/ 1005840 h 2667000"/>
              <a:gd name="connsiteX36" fmla="*/ 1108710 w 5855970"/>
              <a:gd name="connsiteY36" fmla="*/ 1066800 h 2667000"/>
              <a:gd name="connsiteX37" fmla="*/ 1165860 w 5855970"/>
              <a:gd name="connsiteY37" fmla="*/ 1066800 h 2667000"/>
              <a:gd name="connsiteX38" fmla="*/ 1165860 w 5855970"/>
              <a:gd name="connsiteY38" fmla="*/ 1097280 h 2667000"/>
              <a:gd name="connsiteX39" fmla="*/ 1215390 w 5855970"/>
              <a:gd name="connsiteY39" fmla="*/ 1097280 h 2667000"/>
              <a:gd name="connsiteX40" fmla="*/ 1215390 w 5855970"/>
              <a:gd name="connsiteY40" fmla="*/ 1169670 h 2667000"/>
              <a:gd name="connsiteX41" fmla="*/ 1264920 w 5855970"/>
              <a:gd name="connsiteY41" fmla="*/ 1169670 h 2667000"/>
              <a:gd name="connsiteX42" fmla="*/ 1264920 w 5855970"/>
              <a:gd name="connsiteY42" fmla="*/ 1226820 h 2667000"/>
              <a:gd name="connsiteX43" fmla="*/ 1322070 w 5855970"/>
              <a:gd name="connsiteY43" fmla="*/ 1226820 h 2667000"/>
              <a:gd name="connsiteX44" fmla="*/ 1322070 w 5855970"/>
              <a:gd name="connsiteY44" fmla="*/ 1268730 h 2667000"/>
              <a:gd name="connsiteX45" fmla="*/ 1371600 w 5855970"/>
              <a:gd name="connsiteY45" fmla="*/ 1268730 h 2667000"/>
              <a:gd name="connsiteX46" fmla="*/ 1371600 w 5855970"/>
              <a:gd name="connsiteY46" fmla="*/ 1318260 h 2667000"/>
              <a:gd name="connsiteX47" fmla="*/ 1443990 w 5855970"/>
              <a:gd name="connsiteY47" fmla="*/ 1318260 h 2667000"/>
              <a:gd name="connsiteX48" fmla="*/ 1443990 w 5855970"/>
              <a:gd name="connsiteY48" fmla="*/ 1371600 h 2667000"/>
              <a:gd name="connsiteX49" fmla="*/ 1539240 w 5855970"/>
              <a:gd name="connsiteY49" fmla="*/ 1371600 h 2667000"/>
              <a:gd name="connsiteX50" fmla="*/ 1539240 w 5855970"/>
              <a:gd name="connsiteY50" fmla="*/ 1409700 h 2667000"/>
              <a:gd name="connsiteX51" fmla="*/ 1577340 w 5855970"/>
              <a:gd name="connsiteY51" fmla="*/ 1409700 h 2667000"/>
              <a:gd name="connsiteX52" fmla="*/ 1577340 w 5855970"/>
              <a:gd name="connsiteY52" fmla="*/ 1470660 h 2667000"/>
              <a:gd name="connsiteX53" fmla="*/ 1626870 w 5855970"/>
              <a:gd name="connsiteY53" fmla="*/ 1470660 h 2667000"/>
              <a:gd name="connsiteX54" fmla="*/ 1626870 w 5855970"/>
              <a:gd name="connsiteY54" fmla="*/ 1508760 h 2667000"/>
              <a:gd name="connsiteX55" fmla="*/ 1684020 w 5855970"/>
              <a:gd name="connsiteY55" fmla="*/ 1508760 h 2667000"/>
              <a:gd name="connsiteX56" fmla="*/ 1684020 w 5855970"/>
              <a:gd name="connsiteY56" fmla="*/ 1558290 h 2667000"/>
              <a:gd name="connsiteX57" fmla="*/ 1733550 w 5855970"/>
              <a:gd name="connsiteY57" fmla="*/ 1558290 h 2667000"/>
              <a:gd name="connsiteX58" fmla="*/ 1733550 w 5855970"/>
              <a:gd name="connsiteY58" fmla="*/ 1604010 h 2667000"/>
              <a:gd name="connsiteX59" fmla="*/ 1779270 w 5855970"/>
              <a:gd name="connsiteY59" fmla="*/ 1604010 h 2667000"/>
              <a:gd name="connsiteX60" fmla="*/ 1779270 w 5855970"/>
              <a:gd name="connsiteY60" fmla="*/ 1649730 h 2667000"/>
              <a:gd name="connsiteX61" fmla="*/ 1828800 w 5855970"/>
              <a:gd name="connsiteY61" fmla="*/ 1649730 h 2667000"/>
              <a:gd name="connsiteX62" fmla="*/ 1828800 w 5855970"/>
              <a:gd name="connsiteY62" fmla="*/ 1710690 h 2667000"/>
              <a:gd name="connsiteX63" fmla="*/ 1901190 w 5855970"/>
              <a:gd name="connsiteY63" fmla="*/ 1710690 h 2667000"/>
              <a:gd name="connsiteX64" fmla="*/ 1901190 w 5855970"/>
              <a:gd name="connsiteY64" fmla="*/ 1737360 h 2667000"/>
              <a:gd name="connsiteX65" fmla="*/ 1958340 w 5855970"/>
              <a:gd name="connsiteY65" fmla="*/ 1737360 h 2667000"/>
              <a:gd name="connsiteX66" fmla="*/ 1958340 w 5855970"/>
              <a:gd name="connsiteY66" fmla="*/ 1802130 h 2667000"/>
              <a:gd name="connsiteX67" fmla="*/ 2019300 w 5855970"/>
              <a:gd name="connsiteY67" fmla="*/ 1802130 h 2667000"/>
              <a:gd name="connsiteX68" fmla="*/ 2019300 w 5855970"/>
              <a:gd name="connsiteY68" fmla="*/ 1802130 h 2667000"/>
              <a:gd name="connsiteX69" fmla="*/ 2025657 w 5855970"/>
              <a:gd name="connsiteY69" fmla="*/ 1851847 h 2667000"/>
              <a:gd name="connsiteX70" fmla="*/ 2095500 w 5855970"/>
              <a:gd name="connsiteY70" fmla="*/ 1802130 h 2667000"/>
              <a:gd name="connsiteX71" fmla="*/ 2095500 w 5855970"/>
              <a:gd name="connsiteY71" fmla="*/ 1905000 h 2667000"/>
              <a:gd name="connsiteX72" fmla="*/ 2133600 w 5855970"/>
              <a:gd name="connsiteY72" fmla="*/ 1905000 h 2667000"/>
              <a:gd name="connsiteX73" fmla="*/ 2133600 w 5855970"/>
              <a:gd name="connsiteY73" fmla="*/ 1950720 h 2667000"/>
              <a:gd name="connsiteX74" fmla="*/ 2205990 w 5855970"/>
              <a:gd name="connsiteY74" fmla="*/ 1950720 h 2667000"/>
              <a:gd name="connsiteX75" fmla="*/ 2205990 w 5855970"/>
              <a:gd name="connsiteY75" fmla="*/ 1988820 h 2667000"/>
              <a:gd name="connsiteX76" fmla="*/ 2266950 w 5855970"/>
              <a:gd name="connsiteY76" fmla="*/ 1988820 h 2667000"/>
              <a:gd name="connsiteX77" fmla="*/ 2266950 w 5855970"/>
              <a:gd name="connsiteY77" fmla="*/ 2026920 h 2667000"/>
              <a:gd name="connsiteX78" fmla="*/ 2350770 w 5855970"/>
              <a:gd name="connsiteY78" fmla="*/ 2026920 h 2667000"/>
              <a:gd name="connsiteX79" fmla="*/ 2350770 w 5855970"/>
              <a:gd name="connsiteY79" fmla="*/ 2042160 h 2667000"/>
              <a:gd name="connsiteX80" fmla="*/ 2381250 w 5855970"/>
              <a:gd name="connsiteY80" fmla="*/ 2042160 h 2667000"/>
              <a:gd name="connsiteX81" fmla="*/ 2381250 w 5855970"/>
              <a:gd name="connsiteY81" fmla="*/ 2091690 h 2667000"/>
              <a:gd name="connsiteX82" fmla="*/ 2480310 w 5855970"/>
              <a:gd name="connsiteY82" fmla="*/ 2091690 h 2667000"/>
              <a:gd name="connsiteX83" fmla="*/ 2465070 w 5855970"/>
              <a:gd name="connsiteY83" fmla="*/ 2106930 h 2667000"/>
              <a:gd name="connsiteX84" fmla="*/ 2518410 w 5855970"/>
              <a:gd name="connsiteY84" fmla="*/ 2106930 h 2667000"/>
              <a:gd name="connsiteX85" fmla="*/ 2518410 w 5855970"/>
              <a:gd name="connsiteY85" fmla="*/ 2152650 h 2667000"/>
              <a:gd name="connsiteX86" fmla="*/ 2560320 w 5855970"/>
              <a:gd name="connsiteY86" fmla="*/ 2152650 h 2667000"/>
              <a:gd name="connsiteX87" fmla="*/ 2560320 w 5855970"/>
              <a:gd name="connsiteY87" fmla="*/ 2175510 h 2667000"/>
              <a:gd name="connsiteX88" fmla="*/ 2647950 w 5855970"/>
              <a:gd name="connsiteY88" fmla="*/ 2175510 h 2667000"/>
              <a:gd name="connsiteX89" fmla="*/ 2647950 w 5855970"/>
              <a:gd name="connsiteY89" fmla="*/ 2190750 h 2667000"/>
              <a:gd name="connsiteX90" fmla="*/ 2788920 w 5855970"/>
              <a:gd name="connsiteY90" fmla="*/ 2190750 h 2667000"/>
              <a:gd name="connsiteX91" fmla="*/ 2788920 w 5855970"/>
              <a:gd name="connsiteY91" fmla="*/ 2244090 h 2667000"/>
              <a:gd name="connsiteX92" fmla="*/ 2849880 w 5855970"/>
              <a:gd name="connsiteY92" fmla="*/ 2244090 h 2667000"/>
              <a:gd name="connsiteX93" fmla="*/ 2849880 w 5855970"/>
              <a:gd name="connsiteY93" fmla="*/ 2263140 h 2667000"/>
              <a:gd name="connsiteX94" fmla="*/ 2937510 w 5855970"/>
              <a:gd name="connsiteY94" fmla="*/ 2263140 h 2667000"/>
              <a:gd name="connsiteX95" fmla="*/ 2937510 w 5855970"/>
              <a:gd name="connsiteY95" fmla="*/ 2289810 h 2667000"/>
              <a:gd name="connsiteX96" fmla="*/ 3025140 w 5855970"/>
              <a:gd name="connsiteY96" fmla="*/ 2289810 h 2667000"/>
              <a:gd name="connsiteX97" fmla="*/ 3025140 w 5855970"/>
              <a:gd name="connsiteY97" fmla="*/ 2324100 h 2667000"/>
              <a:gd name="connsiteX98" fmla="*/ 3169920 w 5855970"/>
              <a:gd name="connsiteY98" fmla="*/ 2324100 h 2667000"/>
              <a:gd name="connsiteX99" fmla="*/ 3249930 w 5855970"/>
              <a:gd name="connsiteY99" fmla="*/ 2324100 h 2667000"/>
              <a:gd name="connsiteX100" fmla="*/ 3249930 w 5855970"/>
              <a:gd name="connsiteY100" fmla="*/ 2354580 h 2667000"/>
              <a:gd name="connsiteX101" fmla="*/ 3524250 w 5855970"/>
              <a:gd name="connsiteY101" fmla="*/ 2354580 h 2667000"/>
              <a:gd name="connsiteX102" fmla="*/ 3524250 w 5855970"/>
              <a:gd name="connsiteY102" fmla="*/ 2385060 h 2667000"/>
              <a:gd name="connsiteX103" fmla="*/ 3592830 w 5855970"/>
              <a:gd name="connsiteY103" fmla="*/ 2385060 h 2667000"/>
              <a:gd name="connsiteX104" fmla="*/ 3592830 w 5855970"/>
              <a:gd name="connsiteY104" fmla="*/ 2419350 h 2667000"/>
              <a:gd name="connsiteX105" fmla="*/ 3646170 w 5855970"/>
              <a:gd name="connsiteY105" fmla="*/ 2419350 h 2667000"/>
              <a:gd name="connsiteX106" fmla="*/ 3646170 w 5855970"/>
              <a:gd name="connsiteY106" fmla="*/ 2465070 h 2667000"/>
              <a:gd name="connsiteX107" fmla="*/ 3768090 w 5855970"/>
              <a:gd name="connsiteY107" fmla="*/ 2465070 h 2667000"/>
              <a:gd name="connsiteX108" fmla="*/ 3783330 w 5855970"/>
              <a:gd name="connsiteY108" fmla="*/ 2480310 h 2667000"/>
              <a:gd name="connsiteX109" fmla="*/ 4099560 w 5855970"/>
              <a:gd name="connsiteY109" fmla="*/ 2480310 h 2667000"/>
              <a:gd name="connsiteX110" fmla="*/ 4118610 w 5855970"/>
              <a:gd name="connsiteY110" fmla="*/ 2499360 h 2667000"/>
              <a:gd name="connsiteX111" fmla="*/ 4343400 w 5855970"/>
              <a:gd name="connsiteY111" fmla="*/ 2499360 h 2667000"/>
              <a:gd name="connsiteX112" fmla="*/ 4343400 w 5855970"/>
              <a:gd name="connsiteY112" fmla="*/ 2548890 h 2667000"/>
              <a:gd name="connsiteX113" fmla="*/ 4392930 w 5855970"/>
              <a:gd name="connsiteY113" fmla="*/ 2548890 h 2667000"/>
              <a:gd name="connsiteX114" fmla="*/ 4392930 w 5855970"/>
              <a:gd name="connsiteY114" fmla="*/ 2560320 h 2667000"/>
              <a:gd name="connsiteX115" fmla="*/ 5798820 w 5855970"/>
              <a:gd name="connsiteY115" fmla="*/ 2560320 h 2667000"/>
              <a:gd name="connsiteX116" fmla="*/ 5825490 w 5855970"/>
              <a:gd name="connsiteY116" fmla="*/ 2560320 h 2667000"/>
              <a:gd name="connsiteX117" fmla="*/ 5825490 w 5855970"/>
              <a:gd name="connsiteY117" fmla="*/ 2617470 h 2667000"/>
              <a:gd name="connsiteX118" fmla="*/ 5855970 w 5855970"/>
              <a:gd name="connsiteY118" fmla="*/ 2617470 h 2667000"/>
              <a:gd name="connsiteX119" fmla="*/ 5855970 w 5855970"/>
              <a:gd name="connsiteY119" fmla="*/ 2667000 h 2667000"/>
              <a:gd name="connsiteX0" fmla="*/ 0 w 5855970"/>
              <a:gd name="connsiteY0" fmla="*/ 0 h 2667000"/>
              <a:gd name="connsiteX1" fmla="*/ 137160 w 5855970"/>
              <a:gd name="connsiteY1" fmla="*/ 0 h 2667000"/>
              <a:gd name="connsiteX2" fmla="*/ 137160 w 5855970"/>
              <a:gd name="connsiteY2" fmla="*/ 45720 h 2667000"/>
              <a:gd name="connsiteX3" fmla="*/ 209550 w 5855970"/>
              <a:gd name="connsiteY3" fmla="*/ 45720 h 2667000"/>
              <a:gd name="connsiteX4" fmla="*/ 209550 w 5855970"/>
              <a:gd name="connsiteY4" fmla="*/ 95250 h 2667000"/>
              <a:gd name="connsiteX5" fmla="*/ 293370 w 5855970"/>
              <a:gd name="connsiteY5" fmla="*/ 95250 h 2667000"/>
              <a:gd name="connsiteX6" fmla="*/ 293370 w 5855970"/>
              <a:gd name="connsiteY6" fmla="*/ 148590 h 2667000"/>
              <a:gd name="connsiteX7" fmla="*/ 361950 w 5855970"/>
              <a:gd name="connsiteY7" fmla="*/ 148590 h 2667000"/>
              <a:gd name="connsiteX8" fmla="*/ 361950 w 5855970"/>
              <a:gd name="connsiteY8" fmla="*/ 213360 h 2667000"/>
              <a:gd name="connsiteX9" fmla="*/ 407670 w 5855970"/>
              <a:gd name="connsiteY9" fmla="*/ 213360 h 2667000"/>
              <a:gd name="connsiteX10" fmla="*/ 407670 w 5855970"/>
              <a:gd name="connsiteY10" fmla="*/ 293370 h 2667000"/>
              <a:gd name="connsiteX11" fmla="*/ 449580 w 5855970"/>
              <a:gd name="connsiteY11" fmla="*/ 293370 h 2667000"/>
              <a:gd name="connsiteX12" fmla="*/ 449580 w 5855970"/>
              <a:gd name="connsiteY12" fmla="*/ 400050 h 2667000"/>
              <a:gd name="connsiteX13" fmla="*/ 510540 w 5855970"/>
              <a:gd name="connsiteY13" fmla="*/ 400050 h 2667000"/>
              <a:gd name="connsiteX14" fmla="*/ 510540 w 5855970"/>
              <a:gd name="connsiteY14" fmla="*/ 476250 h 2667000"/>
              <a:gd name="connsiteX15" fmla="*/ 590550 w 5855970"/>
              <a:gd name="connsiteY15" fmla="*/ 476250 h 2667000"/>
              <a:gd name="connsiteX16" fmla="*/ 590550 w 5855970"/>
              <a:gd name="connsiteY16" fmla="*/ 529590 h 2667000"/>
              <a:gd name="connsiteX17" fmla="*/ 632460 w 5855970"/>
              <a:gd name="connsiteY17" fmla="*/ 529590 h 2667000"/>
              <a:gd name="connsiteX18" fmla="*/ 632460 w 5855970"/>
              <a:gd name="connsiteY18" fmla="*/ 571500 h 2667000"/>
              <a:gd name="connsiteX19" fmla="*/ 704850 w 5855970"/>
              <a:gd name="connsiteY19" fmla="*/ 571500 h 2667000"/>
              <a:gd name="connsiteX20" fmla="*/ 704850 w 5855970"/>
              <a:gd name="connsiteY20" fmla="*/ 636270 h 2667000"/>
              <a:gd name="connsiteX21" fmla="*/ 742950 w 5855970"/>
              <a:gd name="connsiteY21" fmla="*/ 636270 h 2667000"/>
              <a:gd name="connsiteX22" fmla="*/ 742950 w 5855970"/>
              <a:gd name="connsiteY22" fmla="*/ 701040 h 2667000"/>
              <a:gd name="connsiteX23" fmla="*/ 796290 w 5855970"/>
              <a:gd name="connsiteY23" fmla="*/ 701040 h 2667000"/>
              <a:gd name="connsiteX24" fmla="*/ 796290 w 5855970"/>
              <a:gd name="connsiteY24" fmla="*/ 739140 h 2667000"/>
              <a:gd name="connsiteX25" fmla="*/ 838200 w 5855970"/>
              <a:gd name="connsiteY25" fmla="*/ 739140 h 2667000"/>
              <a:gd name="connsiteX26" fmla="*/ 838200 w 5855970"/>
              <a:gd name="connsiteY26" fmla="*/ 784860 h 2667000"/>
              <a:gd name="connsiteX27" fmla="*/ 887730 w 5855970"/>
              <a:gd name="connsiteY27" fmla="*/ 784860 h 2667000"/>
              <a:gd name="connsiteX28" fmla="*/ 887730 w 5855970"/>
              <a:gd name="connsiteY28" fmla="*/ 822960 h 2667000"/>
              <a:gd name="connsiteX29" fmla="*/ 948690 w 5855970"/>
              <a:gd name="connsiteY29" fmla="*/ 822960 h 2667000"/>
              <a:gd name="connsiteX30" fmla="*/ 948690 w 5855970"/>
              <a:gd name="connsiteY30" fmla="*/ 872490 h 2667000"/>
              <a:gd name="connsiteX31" fmla="*/ 990600 w 5855970"/>
              <a:gd name="connsiteY31" fmla="*/ 872490 h 2667000"/>
              <a:gd name="connsiteX32" fmla="*/ 990600 w 5855970"/>
              <a:gd name="connsiteY32" fmla="*/ 960120 h 2667000"/>
              <a:gd name="connsiteX33" fmla="*/ 1043940 w 5855970"/>
              <a:gd name="connsiteY33" fmla="*/ 960120 h 2667000"/>
              <a:gd name="connsiteX34" fmla="*/ 1043940 w 5855970"/>
              <a:gd name="connsiteY34" fmla="*/ 1005840 h 2667000"/>
              <a:gd name="connsiteX35" fmla="*/ 1108710 w 5855970"/>
              <a:gd name="connsiteY35" fmla="*/ 1005840 h 2667000"/>
              <a:gd name="connsiteX36" fmla="*/ 1108710 w 5855970"/>
              <a:gd name="connsiteY36" fmla="*/ 1066800 h 2667000"/>
              <a:gd name="connsiteX37" fmla="*/ 1165860 w 5855970"/>
              <a:gd name="connsiteY37" fmla="*/ 1066800 h 2667000"/>
              <a:gd name="connsiteX38" fmla="*/ 1165860 w 5855970"/>
              <a:gd name="connsiteY38" fmla="*/ 1097280 h 2667000"/>
              <a:gd name="connsiteX39" fmla="*/ 1215390 w 5855970"/>
              <a:gd name="connsiteY39" fmla="*/ 1097280 h 2667000"/>
              <a:gd name="connsiteX40" fmla="*/ 1215390 w 5855970"/>
              <a:gd name="connsiteY40" fmla="*/ 1169670 h 2667000"/>
              <a:gd name="connsiteX41" fmla="*/ 1264920 w 5855970"/>
              <a:gd name="connsiteY41" fmla="*/ 1169670 h 2667000"/>
              <a:gd name="connsiteX42" fmla="*/ 1264920 w 5855970"/>
              <a:gd name="connsiteY42" fmla="*/ 1226820 h 2667000"/>
              <a:gd name="connsiteX43" fmla="*/ 1322070 w 5855970"/>
              <a:gd name="connsiteY43" fmla="*/ 1226820 h 2667000"/>
              <a:gd name="connsiteX44" fmla="*/ 1322070 w 5855970"/>
              <a:gd name="connsiteY44" fmla="*/ 1268730 h 2667000"/>
              <a:gd name="connsiteX45" fmla="*/ 1371600 w 5855970"/>
              <a:gd name="connsiteY45" fmla="*/ 1268730 h 2667000"/>
              <a:gd name="connsiteX46" fmla="*/ 1371600 w 5855970"/>
              <a:gd name="connsiteY46" fmla="*/ 1318260 h 2667000"/>
              <a:gd name="connsiteX47" fmla="*/ 1443990 w 5855970"/>
              <a:gd name="connsiteY47" fmla="*/ 1318260 h 2667000"/>
              <a:gd name="connsiteX48" fmla="*/ 1443990 w 5855970"/>
              <a:gd name="connsiteY48" fmla="*/ 1371600 h 2667000"/>
              <a:gd name="connsiteX49" fmla="*/ 1539240 w 5855970"/>
              <a:gd name="connsiteY49" fmla="*/ 1371600 h 2667000"/>
              <a:gd name="connsiteX50" fmla="*/ 1539240 w 5855970"/>
              <a:gd name="connsiteY50" fmla="*/ 1409700 h 2667000"/>
              <a:gd name="connsiteX51" fmla="*/ 1577340 w 5855970"/>
              <a:gd name="connsiteY51" fmla="*/ 1409700 h 2667000"/>
              <a:gd name="connsiteX52" fmla="*/ 1577340 w 5855970"/>
              <a:gd name="connsiteY52" fmla="*/ 1470660 h 2667000"/>
              <a:gd name="connsiteX53" fmla="*/ 1626870 w 5855970"/>
              <a:gd name="connsiteY53" fmla="*/ 1470660 h 2667000"/>
              <a:gd name="connsiteX54" fmla="*/ 1626870 w 5855970"/>
              <a:gd name="connsiteY54" fmla="*/ 1508760 h 2667000"/>
              <a:gd name="connsiteX55" fmla="*/ 1684020 w 5855970"/>
              <a:gd name="connsiteY55" fmla="*/ 1508760 h 2667000"/>
              <a:gd name="connsiteX56" fmla="*/ 1684020 w 5855970"/>
              <a:gd name="connsiteY56" fmla="*/ 1558290 h 2667000"/>
              <a:gd name="connsiteX57" fmla="*/ 1733550 w 5855970"/>
              <a:gd name="connsiteY57" fmla="*/ 1558290 h 2667000"/>
              <a:gd name="connsiteX58" fmla="*/ 1733550 w 5855970"/>
              <a:gd name="connsiteY58" fmla="*/ 1604010 h 2667000"/>
              <a:gd name="connsiteX59" fmla="*/ 1779270 w 5855970"/>
              <a:gd name="connsiteY59" fmla="*/ 1604010 h 2667000"/>
              <a:gd name="connsiteX60" fmla="*/ 1779270 w 5855970"/>
              <a:gd name="connsiteY60" fmla="*/ 1649730 h 2667000"/>
              <a:gd name="connsiteX61" fmla="*/ 1828800 w 5855970"/>
              <a:gd name="connsiteY61" fmla="*/ 1649730 h 2667000"/>
              <a:gd name="connsiteX62" fmla="*/ 1828800 w 5855970"/>
              <a:gd name="connsiteY62" fmla="*/ 1710690 h 2667000"/>
              <a:gd name="connsiteX63" fmla="*/ 1901190 w 5855970"/>
              <a:gd name="connsiteY63" fmla="*/ 1710690 h 2667000"/>
              <a:gd name="connsiteX64" fmla="*/ 1901190 w 5855970"/>
              <a:gd name="connsiteY64" fmla="*/ 1737360 h 2667000"/>
              <a:gd name="connsiteX65" fmla="*/ 1958340 w 5855970"/>
              <a:gd name="connsiteY65" fmla="*/ 1737360 h 2667000"/>
              <a:gd name="connsiteX66" fmla="*/ 1958340 w 5855970"/>
              <a:gd name="connsiteY66" fmla="*/ 1802130 h 2667000"/>
              <a:gd name="connsiteX67" fmla="*/ 2019300 w 5855970"/>
              <a:gd name="connsiteY67" fmla="*/ 1802130 h 2667000"/>
              <a:gd name="connsiteX68" fmla="*/ 2019300 w 5855970"/>
              <a:gd name="connsiteY68" fmla="*/ 1802130 h 2667000"/>
              <a:gd name="connsiteX69" fmla="*/ 2025657 w 5855970"/>
              <a:gd name="connsiteY69" fmla="*/ 1851847 h 2667000"/>
              <a:gd name="connsiteX70" fmla="*/ 2097881 w 5855970"/>
              <a:gd name="connsiteY70" fmla="*/ 1852136 h 2667000"/>
              <a:gd name="connsiteX71" fmla="*/ 2095500 w 5855970"/>
              <a:gd name="connsiteY71" fmla="*/ 1905000 h 2667000"/>
              <a:gd name="connsiteX72" fmla="*/ 2133600 w 5855970"/>
              <a:gd name="connsiteY72" fmla="*/ 1905000 h 2667000"/>
              <a:gd name="connsiteX73" fmla="*/ 2133600 w 5855970"/>
              <a:gd name="connsiteY73" fmla="*/ 1950720 h 2667000"/>
              <a:gd name="connsiteX74" fmla="*/ 2205990 w 5855970"/>
              <a:gd name="connsiteY74" fmla="*/ 1950720 h 2667000"/>
              <a:gd name="connsiteX75" fmla="*/ 2205990 w 5855970"/>
              <a:gd name="connsiteY75" fmla="*/ 1988820 h 2667000"/>
              <a:gd name="connsiteX76" fmla="*/ 2266950 w 5855970"/>
              <a:gd name="connsiteY76" fmla="*/ 1988820 h 2667000"/>
              <a:gd name="connsiteX77" fmla="*/ 2266950 w 5855970"/>
              <a:gd name="connsiteY77" fmla="*/ 2026920 h 2667000"/>
              <a:gd name="connsiteX78" fmla="*/ 2350770 w 5855970"/>
              <a:gd name="connsiteY78" fmla="*/ 2026920 h 2667000"/>
              <a:gd name="connsiteX79" fmla="*/ 2350770 w 5855970"/>
              <a:gd name="connsiteY79" fmla="*/ 2042160 h 2667000"/>
              <a:gd name="connsiteX80" fmla="*/ 2381250 w 5855970"/>
              <a:gd name="connsiteY80" fmla="*/ 2042160 h 2667000"/>
              <a:gd name="connsiteX81" fmla="*/ 2381250 w 5855970"/>
              <a:gd name="connsiteY81" fmla="*/ 2091690 h 2667000"/>
              <a:gd name="connsiteX82" fmla="*/ 2480310 w 5855970"/>
              <a:gd name="connsiteY82" fmla="*/ 2091690 h 2667000"/>
              <a:gd name="connsiteX83" fmla="*/ 2465070 w 5855970"/>
              <a:gd name="connsiteY83" fmla="*/ 2106930 h 2667000"/>
              <a:gd name="connsiteX84" fmla="*/ 2518410 w 5855970"/>
              <a:gd name="connsiteY84" fmla="*/ 2106930 h 2667000"/>
              <a:gd name="connsiteX85" fmla="*/ 2518410 w 5855970"/>
              <a:gd name="connsiteY85" fmla="*/ 2152650 h 2667000"/>
              <a:gd name="connsiteX86" fmla="*/ 2560320 w 5855970"/>
              <a:gd name="connsiteY86" fmla="*/ 2152650 h 2667000"/>
              <a:gd name="connsiteX87" fmla="*/ 2560320 w 5855970"/>
              <a:gd name="connsiteY87" fmla="*/ 2175510 h 2667000"/>
              <a:gd name="connsiteX88" fmla="*/ 2647950 w 5855970"/>
              <a:gd name="connsiteY88" fmla="*/ 2175510 h 2667000"/>
              <a:gd name="connsiteX89" fmla="*/ 2647950 w 5855970"/>
              <a:gd name="connsiteY89" fmla="*/ 2190750 h 2667000"/>
              <a:gd name="connsiteX90" fmla="*/ 2788920 w 5855970"/>
              <a:gd name="connsiteY90" fmla="*/ 2190750 h 2667000"/>
              <a:gd name="connsiteX91" fmla="*/ 2788920 w 5855970"/>
              <a:gd name="connsiteY91" fmla="*/ 2244090 h 2667000"/>
              <a:gd name="connsiteX92" fmla="*/ 2849880 w 5855970"/>
              <a:gd name="connsiteY92" fmla="*/ 2244090 h 2667000"/>
              <a:gd name="connsiteX93" fmla="*/ 2849880 w 5855970"/>
              <a:gd name="connsiteY93" fmla="*/ 2263140 h 2667000"/>
              <a:gd name="connsiteX94" fmla="*/ 2937510 w 5855970"/>
              <a:gd name="connsiteY94" fmla="*/ 2263140 h 2667000"/>
              <a:gd name="connsiteX95" fmla="*/ 2937510 w 5855970"/>
              <a:gd name="connsiteY95" fmla="*/ 2289810 h 2667000"/>
              <a:gd name="connsiteX96" fmla="*/ 3025140 w 5855970"/>
              <a:gd name="connsiteY96" fmla="*/ 2289810 h 2667000"/>
              <a:gd name="connsiteX97" fmla="*/ 3025140 w 5855970"/>
              <a:gd name="connsiteY97" fmla="*/ 2324100 h 2667000"/>
              <a:gd name="connsiteX98" fmla="*/ 3169920 w 5855970"/>
              <a:gd name="connsiteY98" fmla="*/ 2324100 h 2667000"/>
              <a:gd name="connsiteX99" fmla="*/ 3249930 w 5855970"/>
              <a:gd name="connsiteY99" fmla="*/ 2324100 h 2667000"/>
              <a:gd name="connsiteX100" fmla="*/ 3249930 w 5855970"/>
              <a:gd name="connsiteY100" fmla="*/ 2354580 h 2667000"/>
              <a:gd name="connsiteX101" fmla="*/ 3524250 w 5855970"/>
              <a:gd name="connsiteY101" fmla="*/ 2354580 h 2667000"/>
              <a:gd name="connsiteX102" fmla="*/ 3524250 w 5855970"/>
              <a:gd name="connsiteY102" fmla="*/ 2385060 h 2667000"/>
              <a:gd name="connsiteX103" fmla="*/ 3592830 w 5855970"/>
              <a:gd name="connsiteY103" fmla="*/ 2385060 h 2667000"/>
              <a:gd name="connsiteX104" fmla="*/ 3592830 w 5855970"/>
              <a:gd name="connsiteY104" fmla="*/ 2419350 h 2667000"/>
              <a:gd name="connsiteX105" fmla="*/ 3646170 w 5855970"/>
              <a:gd name="connsiteY105" fmla="*/ 2419350 h 2667000"/>
              <a:gd name="connsiteX106" fmla="*/ 3646170 w 5855970"/>
              <a:gd name="connsiteY106" fmla="*/ 2465070 h 2667000"/>
              <a:gd name="connsiteX107" fmla="*/ 3768090 w 5855970"/>
              <a:gd name="connsiteY107" fmla="*/ 2465070 h 2667000"/>
              <a:gd name="connsiteX108" fmla="*/ 3783330 w 5855970"/>
              <a:gd name="connsiteY108" fmla="*/ 2480310 h 2667000"/>
              <a:gd name="connsiteX109" fmla="*/ 4099560 w 5855970"/>
              <a:gd name="connsiteY109" fmla="*/ 2480310 h 2667000"/>
              <a:gd name="connsiteX110" fmla="*/ 4118610 w 5855970"/>
              <a:gd name="connsiteY110" fmla="*/ 2499360 h 2667000"/>
              <a:gd name="connsiteX111" fmla="*/ 4343400 w 5855970"/>
              <a:gd name="connsiteY111" fmla="*/ 2499360 h 2667000"/>
              <a:gd name="connsiteX112" fmla="*/ 4343400 w 5855970"/>
              <a:gd name="connsiteY112" fmla="*/ 2548890 h 2667000"/>
              <a:gd name="connsiteX113" fmla="*/ 4392930 w 5855970"/>
              <a:gd name="connsiteY113" fmla="*/ 2548890 h 2667000"/>
              <a:gd name="connsiteX114" fmla="*/ 4392930 w 5855970"/>
              <a:gd name="connsiteY114" fmla="*/ 2560320 h 2667000"/>
              <a:gd name="connsiteX115" fmla="*/ 5798820 w 5855970"/>
              <a:gd name="connsiteY115" fmla="*/ 2560320 h 2667000"/>
              <a:gd name="connsiteX116" fmla="*/ 5825490 w 5855970"/>
              <a:gd name="connsiteY116" fmla="*/ 2560320 h 2667000"/>
              <a:gd name="connsiteX117" fmla="*/ 5825490 w 5855970"/>
              <a:gd name="connsiteY117" fmla="*/ 2617470 h 2667000"/>
              <a:gd name="connsiteX118" fmla="*/ 5855970 w 5855970"/>
              <a:gd name="connsiteY118" fmla="*/ 2617470 h 2667000"/>
              <a:gd name="connsiteX119" fmla="*/ 5855970 w 5855970"/>
              <a:gd name="connsiteY119" fmla="*/ 2667000 h 266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5855970" h="2667000">
                <a:moveTo>
                  <a:pt x="0" y="0"/>
                </a:moveTo>
                <a:lnTo>
                  <a:pt x="137160" y="0"/>
                </a:lnTo>
                <a:lnTo>
                  <a:pt x="137160" y="45720"/>
                </a:lnTo>
                <a:lnTo>
                  <a:pt x="209550" y="45720"/>
                </a:lnTo>
                <a:lnTo>
                  <a:pt x="209550" y="95250"/>
                </a:lnTo>
                <a:lnTo>
                  <a:pt x="293370" y="95250"/>
                </a:lnTo>
                <a:lnTo>
                  <a:pt x="293370" y="148590"/>
                </a:lnTo>
                <a:lnTo>
                  <a:pt x="361950" y="148590"/>
                </a:lnTo>
                <a:lnTo>
                  <a:pt x="361950" y="213360"/>
                </a:lnTo>
                <a:lnTo>
                  <a:pt x="407670" y="213360"/>
                </a:lnTo>
                <a:lnTo>
                  <a:pt x="407670" y="293370"/>
                </a:lnTo>
                <a:lnTo>
                  <a:pt x="449580" y="293370"/>
                </a:lnTo>
                <a:lnTo>
                  <a:pt x="449580" y="400050"/>
                </a:lnTo>
                <a:lnTo>
                  <a:pt x="510540" y="400050"/>
                </a:lnTo>
                <a:lnTo>
                  <a:pt x="510540" y="476250"/>
                </a:lnTo>
                <a:lnTo>
                  <a:pt x="590550" y="476250"/>
                </a:lnTo>
                <a:lnTo>
                  <a:pt x="590550" y="529590"/>
                </a:lnTo>
                <a:lnTo>
                  <a:pt x="632460" y="529590"/>
                </a:lnTo>
                <a:lnTo>
                  <a:pt x="632460" y="571500"/>
                </a:lnTo>
                <a:lnTo>
                  <a:pt x="704850" y="571500"/>
                </a:lnTo>
                <a:lnTo>
                  <a:pt x="704850" y="636270"/>
                </a:lnTo>
                <a:lnTo>
                  <a:pt x="742950" y="636270"/>
                </a:lnTo>
                <a:lnTo>
                  <a:pt x="742950" y="701040"/>
                </a:lnTo>
                <a:lnTo>
                  <a:pt x="796290" y="701040"/>
                </a:lnTo>
                <a:lnTo>
                  <a:pt x="796290" y="739140"/>
                </a:lnTo>
                <a:lnTo>
                  <a:pt x="838200" y="739140"/>
                </a:lnTo>
                <a:lnTo>
                  <a:pt x="838200" y="784860"/>
                </a:lnTo>
                <a:lnTo>
                  <a:pt x="887730" y="784860"/>
                </a:lnTo>
                <a:lnTo>
                  <a:pt x="887730" y="822960"/>
                </a:lnTo>
                <a:lnTo>
                  <a:pt x="948690" y="822960"/>
                </a:lnTo>
                <a:lnTo>
                  <a:pt x="948690" y="872490"/>
                </a:lnTo>
                <a:lnTo>
                  <a:pt x="990600" y="872490"/>
                </a:lnTo>
                <a:lnTo>
                  <a:pt x="990600" y="960120"/>
                </a:lnTo>
                <a:lnTo>
                  <a:pt x="1043940" y="960120"/>
                </a:lnTo>
                <a:lnTo>
                  <a:pt x="1043940" y="1005840"/>
                </a:lnTo>
                <a:lnTo>
                  <a:pt x="1108710" y="1005840"/>
                </a:lnTo>
                <a:lnTo>
                  <a:pt x="1108710" y="1066800"/>
                </a:lnTo>
                <a:lnTo>
                  <a:pt x="1165860" y="1066800"/>
                </a:lnTo>
                <a:lnTo>
                  <a:pt x="1165860" y="1097280"/>
                </a:lnTo>
                <a:lnTo>
                  <a:pt x="1215390" y="1097280"/>
                </a:lnTo>
                <a:lnTo>
                  <a:pt x="1215390" y="1169670"/>
                </a:lnTo>
                <a:lnTo>
                  <a:pt x="1264920" y="1169670"/>
                </a:lnTo>
                <a:lnTo>
                  <a:pt x="1264920" y="1226820"/>
                </a:lnTo>
                <a:lnTo>
                  <a:pt x="1322070" y="1226820"/>
                </a:lnTo>
                <a:lnTo>
                  <a:pt x="1322070" y="1268730"/>
                </a:lnTo>
                <a:lnTo>
                  <a:pt x="1371600" y="1268730"/>
                </a:lnTo>
                <a:lnTo>
                  <a:pt x="1371600" y="1318260"/>
                </a:lnTo>
                <a:lnTo>
                  <a:pt x="1443990" y="1318260"/>
                </a:lnTo>
                <a:lnTo>
                  <a:pt x="1443990" y="1371600"/>
                </a:lnTo>
                <a:lnTo>
                  <a:pt x="1539240" y="1371600"/>
                </a:lnTo>
                <a:lnTo>
                  <a:pt x="1539240" y="1409700"/>
                </a:lnTo>
                <a:lnTo>
                  <a:pt x="1577340" y="1409700"/>
                </a:lnTo>
                <a:lnTo>
                  <a:pt x="1577340" y="1470660"/>
                </a:lnTo>
                <a:lnTo>
                  <a:pt x="1626870" y="1470660"/>
                </a:lnTo>
                <a:lnTo>
                  <a:pt x="1626870" y="1508760"/>
                </a:lnTo>
                <a:lnTo>
                  <a:pt x="1684020" y="1508760"/>
                </a:lnTo>
                <a:lnTo>
                  <a:pt x="1684020" y="1558290"/>
                </a:lnTo>
                <a:lnTo>
                  <a:pt x="1733550" y="1558290"/>
                </a:lnTo>
                <a:lnTo>
                  <a:pt x="1733550" y="1604010"/>
                </a:lnTo>
                <a:lnTo>
                  <a:pt x="1779270" y="1604010"/>
                </a:lnTo>
                <a:lnTo>
                  <a:pt x="1779270" y="1649730"/>
                </a:lnTo>
                <a:lnTo>
                  <a:pt x="1828800" y="1649730"/>
                </a:lnTo>
                <a:lnTo>
                  <a:pt x="1828800" y="1710690"/>
                </a:lnTo>
                <a:lnTo>
                  <a:pt x="1901190" y="1710690"/>
                </a:lnTo>
                <a:lnTo>
                  <a:pt x="1901190" y="1737360"/>
                </a:lnTo>
                <a:lnTo>
                  <a:pt x="1958340" y="1737360"/>
                </a:lnTo>
                <a:lnTo>
                  <a:pt x="1958340" y="1802130"/>
                </a:lnTo>
                <a:lnTo>
                  <a:pt x="2019300" y="1802130"/>
                </a:lnTo>
                <a:lnTo>
                  <a:pt x="2019300" y="1802130"/>
                </a:lnTo>
                <a:lnTo>
                  <a:pt x="2025657" y="1851847"/>
                </a:lnTo>
                <a:lnTo>
                  <a:pt x="2097881" y="1852136"/>
                </a:lnTo>
                <a:lnTo>
                  <a:pt x="2095500" y="1905000"/>
                </a:lnTo>
                <a:lnTo>
                  <a:pt x="2133600" y="1905000"/>
                </a:lnTo>
                <a:lnTo>
                  <a:pt x="2133600" y="1950720"/>
                </a:lnTo>
                <a:lnTo>
                  <a:pt x="2205990" y="1950720"/>
                </a:lnTo>
                <a:lnTo>
                  <a:pt x="2205990" y="1988820"/>
                </a:lnTo>
                <a:lnTo>
                  <a:pt x="2266950" y="1988820"/>
                </a:lnTo>
                <a:lnTo>
                  <a:pt x="2266950" y="2026920"/>
                </a:lnTo>
                <a:lnTo>
                  <a:pt x="2350770" y="2026920"/>
                </a:lnTo>
                <a:lnTo>
                  <a:pt x="2350770" y="2042160"/>
                </a:lnTo>
                <a:lnTo>
                  <a:pt x="2381250" y="2042160"/>
                </a:lnTo>
                <a:lnTo>
                  <a:pt x="2381250" y="2091690"/>
                </a:lnTo>
                <a:lnTo>
                  <a:pt x="2480310" y="2091690"/>
                </a:lnTo>
                <a:lnTo>
                  <a:pt x="2465070" y="2106930"/>
                </a:lnTo>
                <a:lnTo>
                  <a:pt x="2518410" y="2106930"/>
                </a:lnTo>
                <a:lnTo>
                  <a:pt x="2518410" y="2152650"/>
                </a:lnTo>
                <a:lnTo>
                  <a:pt x="2560320" y="2152650"/>
                </a:lnTo>
                <a:lnTo>
                  <a:pt x="2560320" y="2175510"/>
                </a:lnTo>
                <a:lnTo>
                  <a:pt x="2647950" y="2175510"/>
                </a:lnTo>
                <a:lnTo>
                  <a:pt x="2647950" y="2190750"/>
                </a:lnTo>
                <a:lnTo>
                  <a:pt x="2788920" y="2190750"/>
                </a:lnTo>
                <a:lnTo>
                  <a:pt x="2788920" y="2244090"/>
                </a:lnTo>
                <a:lnTo>
                  <a:pt x="2849880" y="2244090"/>
                </a:lnTo>
                <a:lnTo>
                  <a:pt x="2849880" y="2263140"/>
                </a:lnTo>
                <a:lnTo>
                  <a:pt x="2937510" y="2263140"/>
                </a:lnTo>
                <a:lnTo>
                  <a:pt x="2937510" y="2289810"/>
                </a:lnTo>
                <a:lnTo>
                  <a:pt x="3025140" y="2289810"/>
                </a:lnTo>
                <a:lnTo>
                  <a:pt x="3025140" y="2324100"/>
                </a:lnTo>
                <a:lnTo>
                  <a:pt x="3169920" y="2324100"/>
                </a:lnTo>
                <a:lnTo>
                  <a:pt x="3249930" y="2324100"/>
                </a:lnTo>
                <a:lnTo>
                  <a:pt x="3249930" y="2354580"/>
                </a:lnTo>
                <a:lnTo>
                  <a:pt x="3524250" y="2354580"/>
                </a:lnTo>
                <a:lnTo>
                  <a:pt x="3524250" y="2385060"/>
                </a:lnTo>
                <a:lnTo>
                  <a:pt x="3592830" y="2385060"/>
                </a:lnTo>
                <a:lnTo>
                  <a:pt x="3592830" y="2419350"/>
                </a:lnTo>
                <a:lnTo>
                  <a:pt x="3646170" y="2419350"/>
                </a:lnTo>
                <a:lnTo>
                  <a:pt x="3646170" y="2465070"/>
                </a:lnTo>
                <a:lnTo>
                  <a:pt x="3768090" y="2465070"/>
                </a:lnTo>
                <a:lnTo>
                  <a:pt x="3783330" y="2480310"/>
                </a:lnTo>
                <a:lnTo>
                  <a:pt x="4099560" y="2480310"/>
                </a:lnTo>
                <a:lnTo>
                  <a:pt x="4118610" y="2499360"/>
                </a:lnTo>
                <a:lnTo>
                  <a:pt x="4343400" y="2499360"/>
                </a:lnTo>
                <a:lnTo>
                  <a:pt x="4343400" y="2548890"/>
                </a:lnTo>
                <a:lnTo>
                  <a:pt x="4392930" y="2548890"/>
                </a:lnTo>
                <a:lnTo>
                  <a:pt x="4392930" y="2560320"/>
                </a:lnTo>
                <a:lnTo>
                  <a:pt x="5798820" y="2560320"/>
                </a:lnTo>
                <a:lnTo>
                  <a:pt x="5825490" y="2560320"/>
                </a:lnTo>
                <a:lnTo>
                  <a:pt x="5825490" y="2617470"/>
                </a:lnTo>
                <a:lnTo>
                  <a:pt x="5855970" y="2617470"/>
                </a:lnTo>
                <a:lnTo>
                  <a:pt x="5855970" y="2667000"/>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ATLANTIS: OS in ITT Population</a:t>
            </a:r>
          </a:p>
        </p:txBody>
      </p:sp>
      <p:sp>
        <p:nvSpPr>
          <p:cNvPr id="18" name="Content Placeholder 17">
            <a:extLst>
              <a:ext uri="{FF2B5EF4-FFF2-40B4-BE49-F238E27FC236}">
                <a16:creationId xmlns:a16="http://schemas.microsoft.com/office/drawing/2014/main" id="{92134039-E58B-4E22-BE8F-EBE03B345889}"/>
              </a:ext>
            </a:extLst>
          </p:cNvPr>
          <p:cNvSpPr>
            <a:spLocks noGrp="1"/>
          </p:cNvSpPr>
          <p:nvPr>
            <p:ph sz="half" idx="2"/>
          </p:nvPr>
        </p:nvSpPr>
        <p:spPr>
          <a:xfrm>
            <a:off x="8563573" y="1510715"/>
            <a:ext cx="3314498" cy="3765062"/>
          </a:xfrm>
        </p:spPr>
        <p:txBody>
          <a:bodyPr/>
          <a:lstStyle/>
          <a:p>
            <a:r>
              <a:rPr lang="en-US" sz="2400" dirty="0"/>
              <a:t>No significant difference in OS between arms in </a:t>
            </a:r>
            <a:br>
              <a:rPr lang="en-US" sz="2400" dirty="0"/>
            </a:br>
            <a:r>
              <a:rPr lang="en-US" sz="2400" dirty="0"/>
              <a:t>ITT population</a:t>
            </a:r>
          </a:p>
          <a:p>
            <a:r>
              <a:rPr lang="en-US" sz="2400" dirty="0"/>
              <a:t>Subset analyses also showed no significant differences between arms based on stratification factors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Paz-Ares. WCLC 2021. Abstr PL02.03. Reproduced with permission.</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3" name="Table 6">
            <a:extLst>
              <a:ext uri="{FF2B5EF4-FFF2-40B4-BE49-F238E27FC236}">
                <a16:creationId xmlns:a16="http://schemas.microsoft.com/office/drawing/2014/main" id="{AD93CDB8-D8BD-4052-BEC0-5377E1EFE09F}"/>
              </a:ext>
            </a:extLst>
          </p:cNvPr>
          <p:cNvGraphicFramePr>
            <a:graphicFrameLocks noGrp="1"/>
          </p:cNvGraphicFramePr>
          <p:nvPr>
            <p:extLst>
              <p:ext uri="{D42A27DB-BD31-4B8C-83A1-F6EECF244321}">
                <p14:modId xmlns:p14="http://schemas.microsoft.com/office/powerpoint/2010/main" val="1145559084"/>
              </p:ext>
            </p:extLst>
          </p:nvPr>
        </p:nvGraphicFramePr>
        <p:xfrm>
          <a:off x="4412571" y="1519594"/>
          <a:ext cx="3955657" cy="1280160"/>
        </p:xfrm>
        <a:graphic>
          <a:graphicData uri="http://schemas.openxmlformats.org/drawingml/2006/table">
            <a:tbl>
              <a:tblPr firstRow="1" bandRow="1">
                <a:tableStyleId>{2D5ABB26-0587-4C30-8999-92F81FD0307C}</a:tableStyleId>
              </a:tblPr>
              <a:tblGrid>
                <a:gridCol w="1322615">
                  <a:extLst>
                    <a:ext uri="{9D8B030D-6E8A-4147-A177-3AD203B41FA5}">
                      <a16:colId xmlns:a16="http://schemas.microsoft.com/office/drawing/2014/main" val="3510386329"/>
                    </a:ext>
                  </a:extLst>
                </a:gridCol>
                <a:gridCol w="1561125">
                  <a:extLst>
                    <a:ext uri="{9D8B030D-6E8A-4147-A177-3AD203B41FA5}">
                      <a16:colId xmlns:a16="http://schemas.microsoft.com/office/drawing/2014/main" val="2706841105"/>
                    </a:ext>
                  </a:extLst>
                </a:gridCol>
                <a:gridCol w="1071917">
                  <a:extLst>
                    <a:ext uri="{9D8B030D-6E8A-4147-A177-3AD203B41FA5}">
                      <a16:colId xmlns:a16="http://schemas.microsoft.com/office/drawing/2014/main" val="2041846291"/>
                    </a:ext>
                  </a:extLst>
                </a:gridCol>
              </a:tblGrid>
              <a:tr h="368782">
                <a:tc>
                  <a:txBody>
                    <a:bodyPr/>
                    <a:lstStyle/>
                    <a:p>
                      <a:pP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b="1" dirty="0">
                          <a:solidFill>
                            <a:schemeClr val="accent1"/>
                          </a:solidFill>
                          <a:latin typeface="Calibri" panose="020F0502020204030204" pitchFamily="34" charset="0"/>
                          <a:cs typeface="Calibri" panose="020F0502020204030204" pitchFamily="34" charset="0"/>
                        </a:rPr>
                        <a:t>Lurbinectedin + Dox</a:t>
                      </a:r>
                      <a:br>
                        <a:rPr lang="en-SG" sz="1600" b="1" dirty="0">
                          <a:solidFill>
                            <a:schemeClr val="accent1"/>
                          </a:solidFill>
                          <a:latin typeface="Calibri" panose="020F0502020204030204" pitchFamily="34" charset="0"/>
                          <a:cs typeface="Calibri" panose="020F0502020204030204" pitchFamily="34" charset="0"/>
                        </a:rPr>
                      </a:br>
                      <a:r>
                        <a:rPr lang="en-SG" sz="1600" b="0" dirty="0">
                          <a:solidFill>
                            <a:schemeClr val="bg1"/>
                          </a:solidFill>
                          <a:latin typeface="Calibri" panose="020F0502020204030204" pitchFamily="34" charset="0"/>
                          <a:cs typeface="Calibri" panose="020F0502020204030204" pitchFamily="34" charset="0"/>
                        </a:rPr>
                        <a:t>(n = 307)</a:t>
                      </a:r>
                      <a:endParaRPr lang="en-US" sz="16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b="1" dirty="0">
                          <a:solidFill>
                            <a:schemeClr val="accent3"/>
                          </a:solidFill>
                          <a:latin typeface="Calibri" panose="020F0502020204030204" pitchFamily="34" charset="0"/>
                          <a:cs typeface="Calibri" panose="020F0502020204030204" pitchFamily="34" charset="0"/>
                        </a:rPr>
                        <a:t>Topotecan or CAV</a:t>
                      </a:r>
                      <a:br>
                        <a:rPr lang="en-SG" sz="1600" b="1" dirty="0">
                          <a:solidFill>
                            <a:schemeClr val="bg1"/>
                          </a:solidFill>
                          <a:latin typeface="Calibri" panose="020F0502020204030204" pitchFamily="34" charset="0"/>
                          <a:cs typeface="Calibri" panose="020F0502020204030204" pitchFamily="34" charset="0"/>
                        </a:rPr>
                      </a:br>
                      <a:r>
                        <a:rPr lang="en-SG" sz="1600" b="0" dirty="0">
                          <a:solidFill>
                            <a:schemeClr val="bg1"/>
                          </a:solidFill>
                          <a:latin typeface="Calibri" panose="020F0502020204030204" pitchFamily="34" charset="0"/>
                          <a:cs typeface="Calibri" panose="020F0502020204030204" pitchFamily="34" charset="0"/>
                        </a:rPr>
                        <a:t>(n = 306)</a:t>
                      </a:r>
                      <a:endParaRPr lang="en-US" sz="16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42568419"/>
                  </a:ext>
                </a:extLst>
              </a:tr>
              <a:tr h="325396">
                <a:tc>
                  <a:txBody>
                    <a:bodyPr/>
                    <a:lstStyle/>
                    <a:p>
                      <a:pPr>
                        <a:lnSpc>
                          <a:spcPct val="90000"/>
                        </a:lnSpc>
                      </a:pPr>
                      <a:r>
                        <a:rPr lang="en-SG" sz="1600" b="1" dirty="0">
                          <a:solidFill>
                            <a:schemeClr val="bg1"/>
                          </a:solidFill>
                          <a:latin typeface="Calibri" panose="020F0502020204030204" pitchFamily="34" charset="0"/>
                          <a:cs typeface="Calibri" panose="020F0502020204030204" pitchFamily="34" charset="0"/>
                        </a:rPr>
                        <a:t>Median OS, mo (95% CI)</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dirty="0">
                          <a:solidFill>
                            <a:schemeClr val="bg1"/>
                          </a:solidFill>
                          <a:latin typeface="Calibri" panose="020F0502020204030204" pitchFamily="34" charset="0"/>
                          <a:cs typeface="Calibri" panose="020F0502020204030204" pitchFamily="34" charset="0"/>
                        </a:rPr>
                        <a:t>8.6 </a:t>
                      </a:r>
                      <a:br>
                        <a:rPr lang="en-SG" sz="1600" dirty="0">
                          <a:solidFill>
                            <a:schemeClr val="bg1"/>
                          </a:solidFill>
                          <a:latin typeface="Calibri" panose="020F0502020204030204" pitchFamily="34" charset="0"/>
                          <a:cs typeface="Calibri" panose="020F0502020204030204" pitchFamily="34" charset="0"/>
                        </a:rPr>
                      </a:br>
                      <a:r>
                        <a:rPr lang="en-SG" sz="1600" dirty="0">
                          <a:solidFill>
                            <a:schemeClr val="bg1"/>
                          </a:solidFill>
                          <a:latin typeface="Calibri" panose="020F0502020204030204" pitchFamily="34" charset="0"/>
                          <a:cs typeface="Calibri" panose="020F0502020204030204" pitchFamily="34" charset="0"/>
                        </a:rPr>
                        <a:t>(7.1-9.4)</a:t>
                      </a:r>
                      <a:endParaRPr lang="en-US" sz="16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dirty="0">
                          <a:solidFill>
                            <a:schemeClr val="bg1"/>
                          </a:solidFill>
                          <a:latin typeface="Calibri" panose="020F0502020204030204" pitchFamily="34" charset="0"/>
                          <a:cs typeface="Calibri" panose="020F0502020204030204" pitchFamily="34" charset="0"/>
                        </a:rPr>
                        <a:t>7.6 </a:t>
                      </a:r>
                      <a:br>
                        <a:rPr lang="en-SG" sz="1600" dirty="0">
                          <a:solidFill>
                            <a:schemeClr val="bg1"/>
                          </a:solidFill>
                          <a:latin typeface="Calibri" panose="020F0502020204030204" pitchFamily="34" charset="0"/>
                          <a:cs typeface="Calibri" panose="020F0502020204030204" pitchFamily="34" charset="0"/>
                        </a:rPr>
                      </a:br>
                      <a:r>
                        <a:rPr lang="en-SG" sz="1600" dirty="0">
                          <a:solidFill>
                            <a:schemeClr val="bg1"/>
                          </a:solidFill>
                          <a:latin typeface="Calibri" panose="020F0502020204030204" pitchFamily="34" charset="0"/>
                          <a:cs typeface="Calibri" panose="020F0502020204030204" pitchFamily="34" charset="0"/>
                        </a:rPr>
                        <a:t>(6.6-8.2)</a:t>
                      </a:r>
                      <a:endParaRPr lang="en-US" sz="16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32491523"/>
                  </a:ext>
                </a:extLst>
              </a:tr>
            </a:tbl>
          </a:graphicData>
        </a:graphic>
      </p:graphicFrame>
      <p:sp>
        <p:nvSpPr>
          <p:cNvPr id="14" name="TextBox 13">
            <a:extLst>
              <a:ext uri="{FF2B5EF4-FFF2-40B4-BE49-F238E27FC236}">
                <a16:creationId xmlns:a16="http://schemas.microsoft.com/office/drawing/2014/main" id="{7152B0C0-F6DA-4038-AB17-D28AB20034B6}"/>
              </a:ext>
            </a:extLst>
          </p:cNvPr>
          <p:cNvSpPr txBox="1"/>
          <p:nvPr/>
        </p:nvSpPr>
        <p:spPr>
          <a:xfrm>
            <a:off x="4519136" y="2802847"/>
            <a:ext cx="3778253" cy="338554"/>
          </a:xfrm>
          <a:prstGeom prst="rect">
            <a:avLst/>
          </a:prstGeom>
          <a:solidFill>
            <a:schemeClr val="tx1"/>
          </a:solid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a:t>
            </a:r>
            <a:r>
              <a:rPr kumimoji="0" lang="en-SG"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0.967 (95% CI: 0.815-1.148; </a:t>
            </a:r>
            <a:r>
              <a:rPr kumimoji="0" lang="en-SG"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SG"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.7032)</a:t>
            </a:r>
          </a:p>
        </p:txBody>
      </p:sp>
      <p:sp>
        <p:nvSpPr>
          <p:cNvPr id="63" name="TextBox 62">
            <a:extLst>
              <a:ext uri="{FF2B5EF4-FFF2-40B4-BE49-F238E27FC236}">
                <a16:creationId xmlns:a16="http://schemas.microsoft.com/office/drawing/2014/main" id="{2AA77734-A4E5-4DCA-90A7-05D6B0433144}"/>
              </a:ext>
            </a:extLst>
          </p:cNvPr>
          <p:cNvSpPr txBox="1"/>
          <p:nvPr/>
        </p:nvSpPr>
        <p:spPr bwMode="auto">
          <a:xfrm>
            <a:off x="4693250" y="4787666"/>
            <a:ext cx="6014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grpSp>
        <p:nvGrpSpPr>
          <p:cNvPr id="8" name="Group 7">
            <a:extLst>
              <a:ext uri="{FF2B5EF4-FFF2-40B4-BE49-F238E27FC236}">
                <a16:creationId xmlns:a16="http://schemas.microsoft.com/office/drawing/2014/main" id="{26A2EEFA-3645-4A1D-AD0C-19DECF653BEE}"/>
              </a:ext>
            </a:extLst>
          </p:cNvPr>
          <p:cNvGrpSpPr/>
          <p:nvPr/>
        </p:nvGrpSpPr>
        <p:grpSpPr>
          <a:xfrm>
            <a:off x="1764644" y="5057251"/>
            <a:ext cx="6183323" cy="609259"/>
            <a:chOff x="1323280" y="5203170"/>
            <a:chExt cx="4722446" cy="609259"/>
          </a:xfrm>
        </p:grpSpPr>
        <p:sp>
          <p:nvSpPr>
            <p:cNvPr id="64" name="TextBox 63">
              <a:extLst>
                <a:ext uri="{FF2B5EF4-FFF2-40B4-BE49-F238E27FC236}">
                  <a16:creationId xmlns:a16="http://schemas.microsoft.com/office/drawing/2014/main" id="{43CCCA6B-8272-4119-87B1-CDEA098390B9}"/>
                </a:ext>
              </a:extLst>
            </p:cNvPr>
            <p:cNvSpPr txBox="1"/>
            <p:nvPr/>
          </p:nvSpPr>
          <p:spPr bwMode="auto">
            <a:xfrm>
              <a:off x="1323280" y="522765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307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306</a:t>
              </a:r>
            </a:p>
          </p:txBody>
        </p:sp>
        <p:sp>
          <p:nvSpPr>
            <p:cNvPr id="65" name="TextBox 64">
              <a:extLst>
                <a:ext uri="{FF2B5EF4-FFF2-40B4-BE49-F238E27FC236}">
                  <a16:creationId xmlns:a16="http://schemas.microsoft.com/office/drawing/2014/main" id="{AB6C7AF2-9D10-45AB-A081-AB7E5617CD51}"/>
                </a:ext>
              </a:extLst>
            </p:cNvPr>
            <p:cNvSpPr txBox="1"/>
            <p:nvPr/>
          </p:nvSpPr>
          <p:spPr bwMode="auto">
            <a:xfrm>
              <a:off x="1769272" y="5227654"/>
              <a:ext cx="3797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244</a:t>
              </a:r>
            </a:p>
          </p:txBody>
        </p:sp>
        <p:sp>
          <p:nvSpPr>
            <p:cNvPr id="66" name="TextBox 65">
              <a:extLst>
                <a:ext uri="{FF2B5EF4-FFF2-40B4-BE49-F238E27FC236}">
                  <a16:creationId xmlns:a16="http://schemas.microsoft.com/office/drawing/2014/main" id="{6203BFE1-7CB0-4E90-8017-A7957E3BAE43}"/>
                </a:ext>
              </a:extLst>
            </p:cNvPr>
            <p:cNvSpPr txBox="1"/>
            <p:nvPr/>
          </p:nvSpPr>
          <p:spPr bwMode="auto">
            <a:xfrm>
              <a:off x="2180183" y="5222139"/>
              <a:ext cx="3797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188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168</a:t>
              </a:r>
            </a:p>
          </p:txBody>
        </p:sp>
        <p:sp>
          <p:nvSpPr>
            <p:cNvPr id="67" name="TextBox 66">
              <a:extLst>
                <a:ext uri="{FF2B5EF4-FFF2-40B4-BE49-F238E27FC236}">
                  <a16:creationId xmlns:a16="http://schemas.microsoft.com/office/drawing/2014/main" id="{F0C0760A-D86D-4CC4-960F-EDF368529B81}"/>
                </a:ext>
              </a:extLst>
            </p:cNvPr>
            <p:cNvSpPr txBox="1"/>
            <p:nvPr/>
          </p:nvSpPr>
          <p:spPr bwMode="auto">
            <a:xfrm>
              <a:off x="2567437" y="5222139"/>
              <a:ext cx="37977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138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111</a:t>
              </a:r>
            </a:p>
          </p:txBody>
        </p:sp>
        <p:sp>
          <p:nvSpPr>
            <p:cNvPr id="68" name="TextBox 67">
              <a:extLst>
                <a:ext uri="{FF2B5EF4-FFF2-40B4-BE49-F238E27FC236}">
                  <a16:creationId xmlns:a16="http://schemas.microsoft.com/office/drawing/2014/main" id="{E8B562F5-8863-4686-89A2-D1F0985FCEB4}"/>
                </a:ext>
              </a:extLst>
            </p:cNvPr>
            <p:cNvSpPr txBox="1"/>
            <p:nvPr/>
          </p:nvSpPr>
          <p:spPr bwMode="auto">
            <a:xfrm>
              <a:off x="3002265" y="5219077"/>
              <a:ext cx="3001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77</a:t>
              </a:r>
            </a:p>
          </p:txBody>
        </p:sp>
        <p:sp>
          <p:nvSpPr>
            <p:cNvPr id="69" name="TextBox 68">
              <a:extLst>
                <a:ext uri="{FF2B5EF4-FFF2-40B4-BE49-F238E27FC236}">
                  <a16:creationId xmlns:a16="http://schemas.microsoft.com/office/drawing/2014/main" id="{D7867CB6-4D2E-417F-8B48-514E15415F6D}"/>
                </a:ext>
              </a:extLst>
            </p:cNvPr>
            <p:cNvSpPr txBox="1"/>
            <p:nvPr/>
          </p:nvSpPr>
          <p:spPr bwMode="auto">
            <a:xfrm>
              <a:off x="3389517" y="5219077"/>
              <a:ext cx="3001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62</a:t>
              </a:r>
            </a:p>
          </p:txBody>
        </p:sp>
        <p:sp>
          <p:nvSpPr>
            <p:cNvPr id="70" name="TextBox 69">
              <a:extLst>
                <a:ext uri="{FF2B5EF4-FFF2-40B4-BE49-F238E27FC236}">
                  <a16:creationId xmlns:a16="http://schemas.microsoft.com/office/drawing/2014/main" id="{13053F30-9CDC-463B-BBCF-A07AD7710421}"/>
                </a:ext>
              </a:extLst>
            </p:cNvPr>
            <p:cNvSpPr txBox="1"/>
            <p:nvPr/>
          </p:nvSpPr>
          <p:spPr bwMode="auto">
            <a:xfrm>
              <a:off x="3800427" y="5213562"/>
              <a:ext cx="3001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42</a:t>
              </a:r>
            </a:p>
          </p:txBody>
        </p:sp>
        <p:sp>
          <p:nvSpPr>
            <p:cNvPr id="71" name="TextBox 70">
              <a:extLst>
                <a:ext uri="{FF2B5EF4-FFF2-40B4-BE49-F238E27FC236}">
                  <a16:creationId xmlns:a16="http://schemas.microsoft.com/office/drawing/2014/main" id="{FD8BF81F-C863-49F3-AF5A-4186DA4F6FAD}"/>
                </a:ext>
              </a:extLst>
            </p:cNvPr>
            <p:cNvSpPr txBox="1"/>
            <p:nvPr/>
          </p:nvSpPr>
          <p:spPr bwMode="auto">
            <a:xfrm>
              <a:off x="4187681" y="5213562"/>
              <a:ext cx="3001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a:t>
              </a:r>
            </a:p>
          </p:txBody>
        </p:sp>
        <p:sp>
          <p:nvSpPr>
            <p:cNvPr id="72" name="TextBox 71">
              <a:extLst>
                <a:ext uri="{FF2B5EF4-FFF2-40B4-BE49-F238E27FC236}">
                  <a16:creationId xmlns:a16="http://schemas.microsoft.com/office/drawing/2014/main" id="{C14AD32D-D073-46D6-A263-B5DE7A43BBB8}"/>
                </a:ext>
              </a:extLst>
            </p:cNvPr>
            <p:cNvSpPr txBox="1"/>
            <p:nvPr/>
          </p:nvSpPr>
          <p:spPr bwMode="auto">
            <a:xfrm>
              <a:off x="4592121" y="5211747"/>
              <a:ext cx="3001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a:t>
              </a:r>
            </a:p>
          </p:txBody>
        </p:sp>
        <p:sp>
          <p:nvSpPr>
            <p:cNvPr id="73" name="TextBox 72">
              <a:extLst>
                <a:ext uri="{FF2B5EF4-FFF2-40B4-BE49-F238E27FC236}">
                  <a16:creationId xmlns:a16="http://schemas.microsoft.com/office/drawing/2014/main" id="{107E1F1D-8B47-4337-A63C-D91854A000B0}"/>
                </a:ext>
              </a:extLst>
            </p:cNvPr>
            <p:cNvSpPr txBox="1"/>
            <p:nvPr/>
          </p:nvSpPr>
          <p:spPr bwMode="auto">
            <a:xfrm>
              <a:off x="4987160" y="5208685"/>
              <a:ext cx="3001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a:t>
              </a:r>
            </a:p>
          </p:txBody>
        </p:sp>
        <p:sp>
          <p:nvSpPr>
            <p:cNvPr id="74" name="TextBox 73">
              <a:extLst>
                <a:ext uri="{FF2B5EF4-FFF2-40B4-BE49-F238E27FC236}">
                  <a16:creationId xmlns:a16="http://schemas.microsoft.com/office/drawing/2014/main" id="{70393924-2E86-473A-B404-0C9A1E73D6A6}"/>
                </a:ext>
              </a:extLst>
            </p:cNvPr>
            <p:cNvSpPr txBox="1"/>
            <p:nvPr/>
          </p:nvSpPr>
          <p:spPr bwMode="auto">
            <a:xfrm>
              <a:off x="5414201" y="5208685"/>
              <a:ext cx="2206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a:t>
              </a:r>
            </a:p>
          </p:txBody>
        </p:sp>
        <p:sp>
          <p:nvSpPr>
            <p:cNvPr id="75" name="TextBox 74">
              <a:extLst>
                <a:ext uri="{FF2B5EF4-FFF2-40B4-BE49-F238E27FC236}">
                  <a16:creationId xmlns:a16="http://schemas.microsoft.com/office/drawing/2014/main" id="{6030BE60-EE7B-41F6-80FC-F8177F6D5064}"/>
                </a:ext>
              </a:extLst>
            </p:cNvPr>
            <p:cNvSpPr txBox="1"/>
            <p:nvPr/>
          </p:nvSpPr>
          <p:spPr bwMode="auto">
            <a:xfrm>
              <a:off x="5825111" y="5203170"/>
              <a:ext cx="2206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a:t>
              </a:r>
            </a:p>
          </p:txBody>
        </p:sp>
      </p:grpSp>
      <p:sp>
        <p:nvSpPr>
          <p:cNvPr id="19" name="Freeform: Shape 18">
            <a:extLst>
              <a:ext uri="{FF2B5EF4-FFF2-40B4-BE49-F238E27FC236}">
                <a16:creationId xmlns:a16="http://schemas.microsoft.com/office/drawing/2014/main" id="{B5B94528-5606-4066-847E-085A87CDACB2}"/>
              </a:ext>
            </a:extLst>
          </p:cNvPr>
          <p:cNvSpPr/>
          <p:nvPr/>
        </p:nvSpPr>
        <p:spPr bwMode="auto">
          <a:xfrm>
            <a:off x="2135347" y="1730463"/>
            <a:ext cx="6239672" cy="2768369"/>
          </a:xfrm>
          <a:custGeom>
            <a:avLst/>
            <a:gdLst>
              <a:gd name="connsiteX0" fmla="*/ 0 w 4800600"/>
              <a:gd name="connsiteY0" fmla="*/ 0 h 2140527"/>
              <a:gd name="connsiteX1" fmla="*/ 0 w 4800600"/>
              <a:gd name="connsiteY1" fmla="*/ 2140527 h 2140527"/>
              <a:gd name="connsiteX2" fmla="*/ 4800600 w 4800600"/>
              <a:gd name="connsiteY2" fmla="*/ 2140527 h 2140527"/>
            </a:gdLst>
            <a:ahLst/>
            <a:cxnLst>
              <a:cxn ang="0">
                <a:pos x="connsiteX0" y="connsiteY0"/>
              </a:cxn>
              <a:cxn ang="0">
                <a:pos x="connsiteX1" y="connsiteY1"/>
              </a:cxn>
              <a:cxn ang="0">
                <a:pos x="connsiteX2" y="connsiteY2"/>
              </a:cxn>
            </a:cxnLst>
            <a:rect l="l" t="t" r="r" b="b"/>
            <a:pathLst>
              <a:path w="4800600" h="2140527">
                <a:moveTo>
                  <a:pt x="0" y="0"/>
                </a:moveTo>
                <a:lnTo>
                  <a:pt x="0" y="2140527"/>
                </a:lnTo>
                <a:lnTo>
                  <a:pt x="4800600" y="2140527"/>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nvGrpSpPr>
          <p:cNvPr id="20" name="Group 19">
            <a:extLst>
              <a:ext uri="{FF2B5EF4-FFF2-40B4-BE49-F238E27FC236}">
                <a16:creationId xmlns:a16="http://schemas.microsoft.com/office/drawing/2014/main" id="{9D43C538-31CE-4D27-A563-6CB4CCC35B5C}"/>
              </a:ext>
            </a:extLst>
          </p:cNvPr>
          <p:cNvGrpSpPr/>
          <p:nvPr/>
        </p:nvGrpSpPr>
        <p:grpSpPr>
          <a:xfrm>
            <a:off x="2053806" y="1730463"/>
            <a:ext cx="81539" cy="2768369"/>
            <a:chOff x="6655376" y="2296391"/>
            <a:chExt cx="93519" cy="2140527"/>
          </a:xfrm>
        </p:grpSpPr>
        <p:cxnSp>
          <p:nvCxnSpPr>
            <p:cNvPr id="21" name="Straight Connector 20">
              <a:extLst>
                <a:ext uri="{FF2B5EF4-FFF2-40B4-BE49-F238E27FC236}">
                  <a16:creationId xmlns:a16="http://schemas.microsoft.com/office/drawing/2014/main" id="{42B85393-8D75-4EAB-BE60-00F000FF5694}"/>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03C4463-4B95-449D-812E-DACDEB742639}"/>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7F7BF5C-D8CC-4E42-9509-795EF60CBA5B}"/>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54A66D6-2FBE-4056-8A03-0A21EF247091}"/>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BF1631F-0C6D-4CE6-93C5-CDE9FEC3B4FF}"/>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2A1CA27-C44F-481A-B326-8F79E07CE0A6}"/>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805214AC-7494-43EE-A82C-740D66D5E3C2}"/>
              </a:ext>
            </a:extLst>
          </p:cNvPr>
          <p:cNvGrpSpPr/>
          <p:nvPr/>
        </p:nvGrpSpPr>
        <p:grpSpPr>
          <a:xfrm>
            <a:off x="2135347" y="4490837"/>
            <a:ext cx="6227514" cy="90338"/>
            <a:chOff x="6748895" y="4435522"/>
            <a:chExt cx="4763277" cy="78258"/>
          </a:xfrm>
        </p:grpSpPr>
        <p:grpSp>
          <p:nvGrpSpPr>
            <p:cNvPr id="28" name="Group 27">
              <a:extLst>
                <a:ext uri="{FF2B5EF4-FFF2-40B4-BE49-F238E27FC236}">
                  <a16:creationId xmlns:a16="http://schemas.microsoft.com/office/drawing/2014/main" id="{E92B6ABC-A6F3-4472-A7EA-3537953933C5}"/>
                </a:ext>
              </a:extLst>
            </p:cNvPr>
            <p:cNvGrpSpPr/>
            <p:nvPr/>
          </p:nvGrpSpPr>
          <p:grpSpPr>
            <a:xfrm rot="5400000">
              <a:off x="7702797" y="3483018"/>
              <a:ext cx="76859" cy="1984664"/>
              <a:chOff x="6655376" y="2296391"/>
              <a:chExt cx="93519" cy="2140527"/>
            </a:xfrm>
          </p:grpSpPr>
          <p:cxnSp>
            <p:nvCxnSpPr>
              <p:cNvPr id="37" name="Straight Connector 36">
                <a:extLst>
                  <a:ext uri="{FF2B5EF4-FFF2-40B4-BE49-F238E27FC236}">
                    <a16:creationId xmlns:a16="http://schemas.microsoft.com/office/drawing/2014/main" id="{54C6DEB0-1D02-4719-A50D-3BCDDE96DD63}"/>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E5E404F-12E6-4488-B817-C9BECD49DECC}"/>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C3B8417-770E-417A-A199-5119C3561D94}"/>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42E38E1-472A-4CCF-A1DE-6A8D5E33DBC6}"/>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00A884E-489E-4F02-9F47-F135768E032E}"/>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DA1880C3-6B11-4E14-98C9-021715BAA8F8}"/>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759D19EE-DF68-47CA-858B-75C16574B4E3}"/>
                </a:ext>
              </a:extLst>
            </p:cNvPr>
            <p:cNvGrpSpPr/>
            <p:nvPr/>
          </p:nvGrpSpPr>
          <p:grpSpPr>
            <a:xfrm rot="5400000">
              <a:off x="10084392" y="3483019"/>
              <a:ext cx="76859" cy="1984664"/>
              <a:chOff x="6655376" y="2296391"/>
              <a:chExt cx="93519" cy="2140527"/>
            </a:xfrm>
          </p:grpSpPr>
          <p:cxnSp>
            <p:nvCxnSpPr>
              <p:cNvPr id="31" name="Straight Connector 30">
                <a:extLst>
                  <a:ext uri="{FF2B5EF4-FFF2-40B4-BE49-F238E27FC236}">
                    <a16:creationId xmlns:a16="http://schemas.microsoft.com/office/drawing/2014/main" id="{74495CC3-289F-4E2D-A7FD-15719EFB553B}"/>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3B0A671-242B-49C8-AB20-DAD4AA1D1520}"/>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37ADC20-0C52-4A3D-B25C-85B87065D00C}"/>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1DD5A7FB-AFC9-4CF9-A845-B416C6F80D18}"/>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E190560-D466-458A-8B93-9652B41BCE4C}"/>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66BBB6E-7A81-4044-8446-900CCB8C7563}"/>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cxnSp>
          <p:nvCxnSpPr>
            <p:cNvPr id="30" name="Straight Connector 29">
              <a:extLst>
                <a:ext uri="{FF2B5EF4-FFF2-40B4-BE49-F238E27FC236}">
                  <a16:creationId xmlns:a16="http://schemas.microsoft.com/office/drawing/2014/main" id="{D9AB2ABD-9D24-49FB-AB1A-154A4B6774A3}"/>
                </a:ext>
              </a:extLst>
            </p:cNvPr>
            <p:cNvCxnSpPr>
              <a:cxnSpLocks/>
            </p:cNvCxnSpPr>
            <p:nvPr/>
          </p:nvCxnSpPr>
          <p:spPr bwMode="auto">
            <a:xfrm rot="5400000">
              <a:off x="11473742" y="4473952"/>
              <a:ext cx="76859" cy="0"/>
            </a:xfrm>
            <a:prstGeom prst="line">
              <a:avLst/>
            </a:prstGeom>
            <a:noFill/>
            <a:ln w="28575" cap="flat" cmpd="sng" algn="ctr">
              <a:solidFill>
                <a:schemeClr val="bg1"/>
              </a:solidFill>
              <a:prstDash val="solid"/>
              <a:round/>
              <a:headEnd type="none" w="med" len="med"/>
              <a:tailEnd type="none" w="med" len="med"/>
            </a:ln>
            <a:effectLst/>
          </p:spPr>
        </p:cxnSp>
      </p:grpSp>
      <p:sp>
        <p:nvSpPr>
          <p:cNvPr id="43" name="TextBox 42">
            <a:extLst>
              <a:ext uri="{FF2B5EF4-FFF2-40B4-BE49-F238E27FC236}">
                <a16:creationId xmlns:a16="http://schemas.microsoft.com/office/drawing/2014/main" id="{EB1DE8C6-36E4-4336-AEB6-2C5E9A3751F7}"/>
              </a:ext>
            </a:extLst>
          </p:cNvPr>
          <p:cNvSpPr txBox="1"/>
          <p:nvPr/>
        </p:nvSpPr>
        <p:spPr bwMode="auto">
          <a:xfrm>
            <a:off x="1738511" y="4317117"/>
            <a:ext cx="375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TextBox 44">
            <a:extLst>
              <a:ext uri="{FF2B5EF4-FFF2-40B4-BE49-F238E27FC236}">
                <a16:creationId xmlns:a16="http://schemas.microsoft.com/office/drawing/2014/main" id="{49610A3E-30FC-4744-88AD-3D46FD352E32}"/>
              </a:ext>
            </a:extLst>
          </p:cNvPr>
          <p:cNvSpPr txBox="1"/>
          <p:nvPr/>
        </p:nvSpPr>
        <p:spPr bwMode="auto">
          <a:xfrm>
            <a:off x="1530791" y="3766238"/>
            <a:ext cx="592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6" name="TextBox 45">
            <a:extLst>
              <a:ext uri="{FF2B5EF4-FFF2-40B4-BE49-F238E27FC236}">
                <a16:creationId xmlns:a16="http://schemas.microsoft.com/office/drawing/2014/main" id="{55C4F917-BBDB-4F7B-BDE0-7624610755AA}"/>
              </a:ext>
            </a:extLst>
          </p:cNvPr>
          <p:cNvSpPr txBox="1"/>
          <p:nvPr/>
        </p:nvSpPr>
        <p:spPr bwMode="auto">
          <a:xfrm>
            <a:off x="1519789" y="3210675"/>
            <a:ext cx="592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7" name="TextBox 46">
            <a:extLst>
              <a:ext uri="{FF2B5EF4-FFF2-40B4-BE49-F238E27FC236}">
                <a16:creationId xmlns:a16="http://schemas.microsoft.com/office/drawing/2014/main" id="{155BD3BE-5BDD-4EA9-935A-1470FC0D666F}"/>
              </a:ext>
            </a:extLst>
          </p:cNvPr>
          <p:cNvSpPr txBox="1"/>
          <p:nvPr/>
        </p:nvSpPr>
        <p:spPr bwMode="auto">
          <a:xfrm>
            <a:off x="1529513" y="2659797"/>
            <a:ext cx="592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48" name="TextBox 47">
            <a:extLst>
              <a:ext uri="{FF2B5EF4-FFF2-40B4-BE49-F238E27FC236}">
                <a16:creationId xmlns:a16="http://schemas.microsoft.com/office/drawing/2014/main" id="{B00BC2E5-26DE-44D1-9D8B-3067B41AD407}"/>
              </a:ext>
            </a:extLst>
          </p:cNvPr>
          <p:cNvSpPr txBox="1"/>
          <p:nvPr/>
        </p:nvSpPr>
        <p:spPr bwMode="auto">
          <a:xfrm>
            <a:off x="1535742" y="2097515"/>
            <a:ext cx="592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49" name="TextBox 48">
            <a:extLst>
              <a:ext uri="{FF2B5EF4-FFF2-40B4-BE49-F238E27FC236}">
                <a16:creationId xmlns:a16="http://schemas.microsoft.com/office/drawing/2014/main" id="{1D245D93-4846-45D8-88CB-F9ADA1FD83DC}"/>
              </a:ext>
            </a:extLst>
          </p:cNvPr>
          <p:cNvSpPr txBox="1"/>
          <p:nvPr/>
        </p:nvSpPr>
        <p:spPr bwMode="auto">
          <a:xfrm>
            <a:off x="1524000" y="1546637"/>
            <a:ext cx="5928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62" name="TextBox 61">
            <a:extLst>
              <a:ext uri="{FF2B5EF4-FFF2-40B4-BE49-F238E27FC236}">
                <a16:creationId xmlns:a16="http://schemas.microsoft.com/office/drawing/2014/main" id="{EA8E918C-C331-49AD-A54D-EA84A087C44F}"/>
              </a:ext>
            </a:extLst>
          </p:cNvPr>
          <p:cNvSpPr txBox="1"/>
          <p:nvPr/>
        </p:nvSpPr>
        <p:spPr bwMode="auto">
          <a:xfrm rot="16200000">
            <a:off x="185062" y="2927262"/>
            <a:ext cx="26815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OS Probability</a:t>
            </a:r>
          </a:p>
        </p:txBody>
      </p:sp>
      <p:sp>
        <p:nvSpPr>
          <p:cNvPr id="105" name="TextBox 104">
            <a:extLst>
              <a:ext uri="{FF2B5EF4-FFF2-40B4-BE49-F238E27FC236}">
                <a16:creationId xmlns:a16="http://schemas.microsoft.com/office/drawing/2014/main" id="{D85A1C42-12E2-4DF5-AA54-25357CAC5B3E}"/>
              </a:ext>
            </a:extLst>
          </p:cNvPr>
          <p:cNvSpPr txBox="1"/>
          <p:nvPr/>
        </p:nvSpPr>
        <p:spPr bwMode="auto">
          <a:xfrm>
            <a:off x="85717" y="5087280"/>
            <a:ext cx="18836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dirty="0">
                <a:solidFill>
                  <a:schemeClr val="accent1"/>
                </a:solidFill>
                <a:latin typeface="Calibri" panose="020F0502020204030204" pitchFamily="34" charset="0"/>
              </a:rPr>
              <a:t>Lurbinectedin + Dox</a:t>
            </a:r>
          </a:p>
          <a:p>
            <a:pPr algn="r">
              <a:lnSpc>
                <a:spcPct val="100000"/>
              </a:lnSpc>
              <a:spcBef>
                <a:spcPts val="0"/>
              </a:spcBef>
              <a:spcAft>
                <a:spcPct val="0"/>
              </a:spcAft>
              <a:buClrTx/>
              <a:buFontTx/>
              <a:buNone/>
            </a:pPr>
            <a:r>
              <a:rPr lang="en-US" sz="1600" dirty="0">
                <a:solidFill>
                  <a:schemeClr val="accent3"/>
                </a:solidFill>
                <a:latin typeface="Calibri" panose="020F0502020204030204" pitchFamily="34" charset="0"/>
              </a:rPr>
              <a:t>Topotecan or CAV</a:t>
            </a:r>
          </a:p>
        </p:txBody>
      </p:sp>
      <p:grpSp>
        <p:nvGrpSpPr>
          <p:cNvPr id="133" name="Group 132">
            <a:extLst>
              <a:ext uri="{FF2B5EF4-FFF2-40B4-BE49-F238E27FC236}">
                <a16:creationId xmlns:a16="http://schemas.microsoft.com/office/drawing/2014/main" id="{32850B99-229B-45D9-BC5C-CF0A7B19BA09}"/>
              </a:ext>
            </a:extLst>
          </p:cNvPr>
          <p:cNvGrpSpPr/>
          <p:nvPr/>
        </p:nvGrpSpPr>
        <p:grpSpPr>
          <a:xfrm>
            <a:off x="2282411" y="1724792"/>
            <a:ext cx="5907018" cy="2652003"/>
            <a:chOff x="1743462" y="1870711"/>
            <a:chExt cx="5907018" cy="2652003"/>
          </a:xfrm>
        </p:grpSpPr>
        <p:grpSp>
          <p:nvGrpSpPr>
            <p:cNvPr id="77" name="Group 76">
              <a:extLst>
                <a:ext uri="{FF2B5EF4-FFF2-40B4-BE49-F238E27FC236}">
                  <a16:creationId xmlns:a16="http://schemas.microsoft.com/office/drawing/2014/main" id="{BAA0E2DB-54B0-40A6-BB1B-6D2D304F7C19}"/>
                </a:ext>
              </a:extLst>
            </p:cNvPr>
            <p:cNvGrpSpPr/>
            <p:nvPr/>
          </p:nvGrpSpPr>
          <p:grpSpPr>
            <a:xfrm>
              <a:off x="1743462" y="1870711"/>
              <a:ext cx="860458" cy="1092537"/>
              <a:chOff x="7064991" y="2457199"/>
              <a:chExt cx="665314" cy="844759"/>
            </a:xfrm>
          </p:grpSpPr>
          <p:cxnSp>
            <p:nvCxnSpPr>
              <p:cNvPr id="78" name="Straight Connector 77">
                <a:extLst>
                  <a:ext uri="{FF2B5EF4-FFF2-40B4-BE49-F238E27FC236}">
                    <a16:creationId xmlns:a16="http://schemas.microsoft.com/office/drawing/2014/main" id="{FE047B52-A0BA-4434-83B1-67D186E06CE3}"/>
                  </a:ext>
                </a:extLst>
              </p:cNvPr>
              <p:cNvCxnSpPr/>
              <p:nvPr/>
            </p:nvCxnSpPr>
            <p:spPr bwMode="auto">
              <a:xfrm>
                <a:off x="7064991" y="2457199"/>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38FA8B6-92B6-40BC-9A8E-E7B7C0550171}"/>
                  </a:ext>
                </a:extLst>
              </p:cNvPr>
              <p:cNvCxnSpPr/>
              <p:nvPr/>
            </p:nvCxnSpPr>
            <p:spPr bwMode="auto">
              <a:xfrm>
                <a:off x="7120889" y="2512000"/>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EC2E429-63B4-444D-8339-DA127A74133A}"/>
                  </a:ext>
                </a:extLst>
              </p:cNvPr>
              <p:cNvCxnSpPr/>
              <p:nvPr/>
            </p:nvCxnSpPr>
            <p:spPr bwMode="auto">
              <a:xfrm>
                <a:off x="7168062" y="2557964"/>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9B27DE52-3F25-4308-A789-6B13FDE1E2C7}"/>
                  </a:ext>
                </a:extLst>
              </p:cNvPr>
              <p:cNvCxnSpPr/>
              <p:nvPr/>
            </p:nvCxnSpPr>
            <p:spPr bwMode="auto">
              <a:xfrm>
                <a:off x="7248274" y="2610202"/>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29AD6D6-282A-4F0D-9ED2-32C9F27F3463}"/>
                  </a:ext>
                </a:extLst>
              </p:cNvPr>
              <p:cNvCxnSpPr/>
              <p:nvPr/>
            </p:nvCxnSpPr>
            <p:spPr bwMode="auto">
              <a:xfrm>
                <a:off x="7328975" y="2716858"/>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D6CB0B8-A249-4DD7-9FCD-55DD73211657}"/>
                  </a:ext>
                </a:extLst>
              </p:cNvPr>
              <p:cNvCxnSpPr/>
              <p:nvPr/>
            </p:nvCxnSpPr>
            <p:spPr bwMode="auto">
              <a:xfrm>
                <a:off x="7352534" y="2725696"/>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B010AC6-170F-4FF0-B926-08A10BCA3DA5}"/>
                  </a:ext>
                </a:extLst>
              </p:cNvPr>
              <p:cNvCxnSpPr/>
              <p:nvPr/>
            </p:nvCxnSpPr>
            <p:spPr bwMode="auto">
              <a:xfrm>
                <a:off x="7449558" y="2839730"/>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CCAD5F1-E746-4828-8382-09D49777408F}"/>
                  </a:ext>
                </a:extLst>
              </p:cNvPr>
              <p:cNvCxnSpPr/>
              <p:nvPr/>
            </p:nvCxnSpPr>
            <p:spPr bwMode="auto">
              <a:xfrm>
                <a:off x="7603962" y="301371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F0B6620-2AAB-4498-8627-C68FA8425C45}"/>
                  </a:ext>
                </a:extLst>
              </p:cNvPr>
              <p:cNvCxnSpPr/>
              <p:nvPr/>
            </p:nvCxnSpPr>
            <p:spPr bwMode="auto">
              <a:xfrm>
                <a:off x="7700845" y="3167014"/>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6A701BC-85F7-42A0-96EE-56F2A602F87D}"/>
                  </a:ext>
                </a:extLst>
              </p:cNvPr>
              <p:cNvCxnSpPr/>
              <p:nvPr/>
            </p:nvCxnSpPr>
            <p:spPr bwMode="auto">
              <a:xfrm>
                <a:off x="7730305" y="3210031"/>
                <a:ext cx="0" cy="9192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9C757F12-C65A-4D30-85C7-94B232B56FEB}"/>
                </a:ext>
              </a:extLst>
            </p:cNvPr>
            <p:cNvGrpSpPr/>
            <p:nvPr/>
          </p:nvGrpSpPr>
          <p:grpSpPr>
            <a:xfrm>
              <a:off x="2795031" y="3090986"/>
              <a:ext cx="2453071" cy="1285415"/>
              <a:chOff x="7091417" y="2368448"/>
              <a:chExt cx="1896741" cy="993893"/>
            </a:xfrm>
          </p:grpSpPr>
          <p:cxnSp>
            <p:nvCxnSpPr>
              <p:cNvPr id="108" name="Straight Connector 107">
                <a:extLst>
                  <a:ext uri="{FF2B5EF4-FFF2-40B4-BE49-F238E27FC236}">
                    <a16:creationId xmlns:a16="http://schemas.microsoft.com/office/drawing/2014/main" id="{A0731D8E-2208-414E-B83C-7E3259A26EA5}"/>
                  </a:ext>
                </a:extLst>
              </p:cNvPr>
              <p:cNvCxnSpPr/>
              <p:nvPr/>
            </p:nvCxnSpPr>
            <p:spPr bwMode="auto">
              <a:xfrm>
                <a:off x="7091417" y="2368448"/>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9315517A-782A-4B47-8642-74F667D7AEB9}"/>
                  </a:ext>
                </a:extLst>
              </p:cNvPr>
              <p:cNvCxnSpPr/>
              <p:nvPr/>
            </p:nvCxnSpPr>
            <p:spPr bwMode="auto">
              <a:xfrm>
                <a:off x="7353662" y="2656165"/>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CE93E08-A4CB-4A7D-A970-C47AB5863F09}"/>
                  </a:ext>
                </a:extLst>
              </p:cNvPr>
              <p:cNvCxnSpPr/>
              <p:nvPr/>
            </p:nvCxnSpPr>
            <p:spPr bwMode="auto">
              <a:xfrm>
                <a:off x="8574067" y="3173606"/>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97DDA879-09AF-4870-8B11-398FADC9C252}"/>
                  </a:ext>
                </a:extLst>
              </p:cNvPr>
              <p:cNvCxnSpPr/>
              <p:nvPr/>
            </p:nvCxnSpPr>
            <p:spPr bwMode="auto">
              <a:xfrm>
                <a:off x="8703118" y="321592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0CD3AF0-8AFC-420B-AC0B-D694EAB4F4AB}"/>
                  </a:ext>
                </a:extLst>
              </p:cNvPr>
              <p:cNvCxnSpPr/>
              <p:nvPr/>
            </p:nvCxnSpPr>
            <p:spPr bwMode="auto">
              <a:xfrm>
                <a:off x="8475535" y="314557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09AB5A4F-CEE7-47B7-BD62-73B2B94FDD8E}"/>
                  </a:ext>
                </a:extLst>
              </p:cNvPr>
              <p:cNvCxnSpPr/>
              <p:nvPr/>
            </p:nvCxnSpPr>
            <p:spPr bwMode="auto">
              <a:xfrm>
                <a:off x="8410005" y="312764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418F273-F6B7-40D4-BC4D-323558CBEB37}"/>
                  </a:ext>
                </a:extLst>
              </p:cNvPr>
              <p:cNvCxnSpPr/>
              <p:nvPr/>
            </p:nvCxnSpPr>
            <p:spPr bwMode="auto">
              <a:xfrm>
                <a:off x="8807889" y="3243392"/>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9098D1DB-B6B0-4450-B153-2AFB5FD250D3}"/>
                  </a:ext>
                </a:extLst>
              </p:cNvPr>
              <p:cNvCxnSpPr/>
              <p:nvPr/>
            </p:nvCxnSpPr>
            <p:spPr bwMode="auto">
              <a:xfrm>
                <a:off x="8844199" y="3253797"/>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E517D5D-805C-4B49-A244-EFEB5B7B9CA7}"/>
                  </a:ext>
                </a:extLst>
              </p:cNvPr>
              <p:cNvCxnSpPr/>
              <p:nvPr/>
            </p:nvCxnSpPr>
            <p:spPr bwMode="auto">
              <a:xfrm>
                <a:off x="8923407" y="3268640"/>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55E6DA8-FF50-4F16-B8A4-5906E69548C1}"/>
                  </a:ext>
                </a:extLst>
              </p:cNvPr>
              <p:cNvCxnSpPr/>
              <p:nvPr/>
            </p:nvCxnSpPr>
            <p:spPr bwMode="auto">
              <a:xfrm>
                <a:off x="8988158" y="3270414"/>
                <a:ext cx="0" cy="9192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FA2A390B-6A9D-4847-A31C-5F017E623EA1}"/>
                </a:ext>
              </a:extLst>
            </p:cNvPr>
            <p:cNvGrpSpPr/>
            <p:nvPr/>
          </p:nvGrpSpPr>
          <p:grpSpPr>
            <a:xfrm>
              <a:off x="5373055" y="4287853"/>
              <a:ext cx="1428084" cy="234861"/>
              <a:chOff x="7073967" y="3155164"/>
              <a:chExt cx="1104210" cy="181596"/>
            </a:xfrm>
          </p:grpSpPr>
          <p:cxnSp>
            <p:nvCxnSpPr>
              <p:cNvPr id="119" name="Straight Connector 118">
                <a:extLst>
                  <a:ext uri="{FF2B5EF4-FFF2-40B4-BE49-F238E27FC236}">
                    <a16:creationId xmlns:a16="http://schemas.microsoft.com/office/drawing/2014/main" id="{8F280AB4-6A0E-4373-A028-7B557C2F24C6}"/>
                  </a:ext>
                </a:extLst>
              </p:cNvPr>
              <p:cNvCxnSpPr/>
              <p:nvPr/>
            </p:nvCxnSpPr>
            <p:spPr bwMode="auto">
              <a:xfrm>
                <a:off x="7073967" y="3155230"/>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5CDD38C-E13E-4C47-8B7F-2F6F7A2B9118}"/>
                  </a:ext>
                </a:extLst>
              </p:cNvPr>
              <p:cNvCxnSpPr/>
              <p:nvPr/>
            </p:nvCxnSpPr>
            <p:spPr bwMode="auto">
              <a:xfrm>
                <a:off x="7161833" y="3155164"/>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A07F7B9-8645-492F-BBC6-44FDBB003E05}"/>
                  </a:ext>
                </a:extLst>
              </p:cNvPr>
              <p:cNvCxnSpPr/>
              <p:nvPr/>
            </p:nvCxnSpPr>
            <p:spPr bwMode="auto">
              <a:xfrm>
                <a:off x="7405569" y="3179659"/>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9A5888E-EB01-4E71-8305-29490295AD99}"/>
                  </a:ext>
                </a:extLst>
              </p:cNvPr>
              <p:cNvCxnSpPr/>
              <p:nvPr/>
            </p:nvCxnSpPr>
            <p:spPr bwMode="auto">
              <a:xfrm>
                <a:off x="7505294" y="321891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72BDDC6-E249-44A4-A16B-65925B1C6EB3}"/>
                  </a:ext>
                </a:extLst>
              </p:cNvPr>
              <p:cNvCxnSpPr/>
              <p:nvPr/>
            </p:nvCxnSpPr>
            <p:spPr bwMode="auto">
              <a:xfrm>
                <a:off x="7366823" y="317815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26E916E5-9AB7-45FA-A0CD-EDE7DF2D5B0D}"/>
                  </a:ext>
                </a:extLst>
              </p:cNvPr>
              <p:cNvCxnSpPr/>
              <p:nvPr/>
            </p:nvCxnSpPr>
            <p:spPr bwMode="auto">
              <a:xfrm>
                <a:off x="7325499" y="317671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6CC3D81-B32B-4AB5-8CC2-4E543B240CCC}"/>
                  </a:ext>
                </a:extLst>
              </p:cNvPr>
              <p:cNvCxnSpPr/>
              <p:nvPr/>
            </p:nvCxnSpPr>
            <p:spPr bwMode="auto">
              <a:xfrm>
                <a:off x="7661923" y="322177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C97C366-CE93-4C6E-B5B1-9F876506EEDA}"/>
                  </a:ext>
                </a:extLst>
              </p:cNvPr>
              <p:cNvCxnSpPr/>
              <p:nvPr/>
            </p:nvCxnSpPr>
            <p:spPr bwMode="auto">
              <a:xfrm>
                <a:off x="7570609" y="321891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DBDA491-943B-48C8-A284-E515395AD851}"/>
                  </a:ext>
                </a:extLst>
              </p:cNvPr>
              <p:cNvCxnSpPr/>
              <p:nvPr/>
            </p:nvCxnSpPr>
            <p:spPr bwMode="auto">
              <a:xfrm>
                <a:off x="7842249" y="3244411"/>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B6C8848B-4ECC-4337-82D7-7CA506DA9297}"/>
                  </a:ext>
                </a:extLst>
              </p:cNvPr>
              <p:cNvCxnSpPr/>
              <p:nvPr/>
            </p:nvCxnSpPr>
            <p:spPr bwMode="auto">
              <a:xfrm>
                <a:off x="8178177" y="3244833"/>
                <a:ext cx="0" cy="91927"/>
              </a:xfrm>
              <a:prstGeom prst="line">
                <a:avLst/>
              </a:prstGeom>
              <a:noFill/>
              <a:ln w="28575" cap="flat" cmpd="sng" algn="ctr">
                <a:solidFill>
                  <a:schemeClr val="accent3"/>
                </a:solidFill>
                <a:prstDash val="solid"/>
                <a:round/>
                <a:headEnd type="none" w="med" len="med"/>
                <a:tailEnd type="none" w="med" len="med"/>
              </a:ln>
              <a:effectLst/>
            </p:spPr>
          </p:cxnSp>
        </p:grpSp>
        <p:cxnSp>
          <p:nvCxnSpPr>
            <p:cNvPr id="129" name="Straight Connector 128">
              <a:extLst>
                <a:ext uri="{FF2B5EF4-FFF2-40B4-BE49-F238E27FC236}">
                  <a16:creationId xmlns:a16="http://schemas.microsoft.com/office/drawing/2014/main" id="{8A81BEF0-9EF2-4A06-A133-9CAFFA0BE2E4}"/>
                </a:ext>
              </a:extLst>
            </p:cNvPr>
            <p:cNvCxnSpPr/>
            <p:nvPr/>
          </p:nvCxnSpPr>
          <p:spPr bwMode="auto">
            <a:xfrm>
              <a:off x="6874804" y="4403579"/>
              <a:ext cx="0" cy="118891"/>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BE8A23E-8263-4888-838B-32E0D203DDF2}"/>
                </a:ext>
              </a:extLst>
            </p:cNvPr>
            <p:cNvCxnSpPr/>
            <p:nvPr/>
          </p:nvCxnSpPr>
          <p:spPr bwMode="auto">
            <a:xfrm>
              <a:off x="7410450" y="4403579"/>
              <a:ext cx="0" cy="118891"/>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1E3DB38-0724-492E-917B-61A75B63D928}"/>
                </a:ext>
              </a:extLst>
            </p:cNvPr>
            <p:cNvCxnSpPr/>
            <p:nvPr/>
          </p:nvCxnSpPr>
          <p:spPr bwMode="auto">
            <a:xfrm>
              <a:off x="7479248" y="4403823"/>
              <a:ext cx="0" cy="118891"/>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D285721C-8B1A-4818-85F0-7EC7E582E67A}"/>
                </a:ext>
              </a:extLst>
            </p:cNvPr>
            <p:cNvCxnSpPr/>
            <p:nvPr/>
          </p:nvCxnSpPr>
          <p:spPr bwMode="auto">
            <a:xfrm>
              <a:off x="7650480" y="4397839"/>
              <a:ext cx="0" cy="118891"/>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96EA4401-57FA-45B0-8EE2-7BE86D84E057}"/>
              </a:ext>
            </a:extLst>
          </p:cNvPr>
          <p:cNvGrpSpPr/>
          <p:nvPr/>
        </p:nvGrpSpPr>
        <p:grpSpPr>
          <a:xfrm>
            <a:off x="2163422" y="1660726"/>
            <a:ext cx="5784545" cy="2781375"/>
            <a:chOff x="1624473" y="1806645"/>
            <a:chExt cx="5784545" cy="2781375"/>
          </a:xfrm>
        </p:grpSpPr>
        <p:grpSp>
          <p:nvGrpSpPr>
            <p:cNvPr id="88" name="Group 87">
              <a:extLst>
                <a:ext uri="{FF2B5EF4-FFF2-40B4-BE49-F238E27FC236}">
                  <a16:creationId xmlns:a16="http://schemas.microsoft.com/office/drawing/2014/main" id="{D4A142D6-CFFE-4EBE-A7B9-D4973979AD85}"/>
                </a:ext>
              </a:extLst>
            </p:cNvPr>
            <p:cNvGrpSpPr/>
            <p:nvPr/>
          </p:nvGrpSpPr>
          <p:grpSpPr>
            <a:xfrm>
              <a:off x="1624473" y="1806645"/>
              <a:ext cx="3665619" cy="2604449"/>
              <a:chOff x="6709579" y="2421268"/>
              <a:chExt cx="2834291" cy="2013780"/>
            </a:xfrm>
          </p:grpSpPr>
          <p:cxnSp>
            <p:nvCxnSpPr>
              <p:cNvPr id="89" name="Straight Connector 88">
                <a:extLst>
                  <a:ext uri="{FF2B5EF4-FFF2-40B4-BE49-F238E27FC236}">
                    <a16:creationId xmlns:a16="http://schemas.microsoft.com/office/drawing/2014/main" id="{B7EC962E-440D-4E81-9D2D-10CA69D3E5E4}"/>
                  </a:ext>
                </a:extLst>
              </p:cNvPr>
              <p:cNvCxnSpPr/>
              <p:nvPr/>
            </p:nvCxnSpPr>
            <p:spPr bwMode="auto">
              <a:xfrm>
                <a:off x="6709579" y="2421268"/>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E750EA3-FD42-44AA-8A3F-B06B9BC30BC5}"/>
                  </a:ext>
                </a:extLst>
              </p:cNvPr>
              <p:cNvCxnSpPr/>
              <p:nvPr/>
            </p:nvCxnSpPr>
            <p:spPr bwMode="auto">
              <a:xfrm>
                <a:off x="8689810" y="4112434"/>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EBE01F4-B3BF-48BC-BB00-048E07CCE4AB}"/>
                  </a:ext>
                </a:extLst>
              </p:cNvPr>
              <p:cNvCxnSpPr/>
              <p:nvPr/>
            </p:nvCxnSpPr>
            <p:spPr bwMode="auto">
              <a:xfrm>
                <a:off x="7028598" y="2754032"/>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5ACBE07-4601-418E-A33E-0D3F3D1A3B3A}"/>
                  </a:ext>
                </a:extLst>
              </p:cNvPr>
              <p:cNvCxnSpPr/>
              <p:nvPr/>
            </p:nvCxnSpPr>
            <p:spPr bwMode="auto">
              <a:xfrm>
                <a:off x="6725942" y="2421268"/>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5D429BE-D60A-4E78-8EF9-5F05EC4F3DC6}"/>
                  </a:ext>
                </a:extLst>
              </p:cNvPr>
              <p:cNvCxnSpPr/>
              <p:nvPr/>
            </p:nvCxnSpPr>
            <p:spPr bwMode="auto">
              <a:xfrm>
                <a:off x="6761817" y="2448273"/>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29ACE71-B2A1-4E3C-8F90-A14D6F36170D}"/>
                  </a:ext>
                </a:extLst>
              </p:cNvPr>
              <p:cNvCxnSpPr/>
              <p:nvPr/>
            </p:nvCxnSpPr>
            <p:spPr bwMode="auto">
              <a:xfrm>
                <a:off x="6878459" y="2528267"/>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893F1D07-30DD-4668-A323-743FBD10FCDA}"/>
                  </a:ext>
                </a:extLst>
              </p:cNvPr>
              <p:cNvCxnSpPr/>
              <p:nvPr/>
            </p:nvCxnSpPr>
            <p:spPr bwMode="auto">
              <a:xfrm>
                <a:off x="7089123" y="2799996"/>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D5734E2-ECA6-469C-B487-922BD469ED31}"/>
                  </a:ext>
                </a:extLst>
              </p:cNvPr>
              <p:cNvCxnSpPr/>
              <p:nvPr/>
            </p:nvCxnSpPr>
            <p:spPr bwMode="auto">
              <a:xfrm>
                <a:off x="9155236" y="4245246"/>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E5C9248-EE75-4FF9-8819-319FEBD64602}"/>
                  </a:ext>
                </a:extLst>
              </p:cNvPr>
              <p:cNvCxnSpPr/>
              <p:nvPr/>
            </p:nvCxnSpPr>
            <p:spPr bwMode="auto">
              <a:xfrm>
                <a:off x="9272037" y="4265677"/>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E30116E4-4907-4FCF-98A1-76A4B692C8BF}"/>
                  </a:ext>
                </a:extLst>
              </p:cNvPr>
              <p:cNvCxnSpPr/>
              <p:nvPr/>
            </p:nvCxnSpPr>
            <p:spPr bwMode="auto">
              <a:xfrm>
                <a:off x="9304039" y="4265676"/>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AFB2043-DCFD-47F6-8494-472A06E58348}"/>
                  </a:ext>
                </a:extLst>
              </p:cNvPr>
              <p:cNvCxnSpPr/>
              <p:nvPr/>
            </p:nvCxnSpPr>
            <p:spPr bwMode="auto">
              <a:xfrm>
                <a:off x="9334016" y="4264694"/>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5C5249B-5E55-452A-AA16-ED6B96C28A29}"/>
                  </a:ext>
                </a:extLst>
              </p:cNvPr>
              <p:cNvCxnSpPr/>
              <p:nvPr/>
            </p:nvCxnSpPr>
            <p:spPr bwMode="auto">
              <a:xfrm>
                <a:off x="9383168" y="4280499"/>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7CBFD1BF-34FE-4BE2-9CC1-75238EB190D4}"/>
                  </a:ext>
                </a:extLst>
              </p:cNvPr>
              <p:cNvCxnSpPr/>
              <p:nvPr/>
            </p:nvCxnSpPr>
            <p:spPr bwMode="auto">
              <a:xfrm>
                <a:off x="9408648" y="4280499"/>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96CA35A-B6DD-4DD6-A5F4-D09E92F9171C}"/>
                  </a:ext>
                </a:extLst>
              </p:cNvPr>
              <p:cNvCxnSpPr/>
              <p:nvPr/>
            </p:nvCxnSpPr>
            <p:spPr bwMode="auto">
              <a:xfrm>
                <a:off x="9479409" y="4308130"/>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8A4A3C6-D0C7-45C2-BA34-93511BB74EDB}"/>
                  </a:ext>
                </a:extLst>
              </p:cNvPr>
              <p:cNvCxnSpPr/>
              <p:nvPr/>
            </p:nvCxnSpPr>
            <p:spPr bwMode="auto">
              <a:xfrm>
                <a:off x="9531614" y="4340235"/>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2499E81-E9CA-41F1-9EBB-B0952C67D631}"/>
                  </a:ext>
                </a:extLst>
              </p:cNvPr>
              <p:cNvCxnSpPr/>
              <p:nvPr/>
            </p:nvCxnSpPr>
            <p:spPr bwMode="auto">
              <a:xfrm>
                <a:off x="9543870" y="4343121"/>
                <a:ext cx="0" cy="91927"/>
              </a:xfrm>
              <a:prstGeom prst="line">
                <a:avLst/>
              </a:prstGeom>
              <a:noFill/>
              <a:ln w="28575" cap="flat" cmpd="sng" algn="ctr">
                <a:solidFill>
                  <a:schemeClr val="accent1"/>
                </a:solidFill>
                <a:prstDash val="solid"/>
                <a:round/>
                <a:headEnd type="none" w="med" len="med"/>
                <a:tailEnd type="none" w="med" len="med"/>
              </a:ln>
              <a:effectLst/>
            </p:spPr>
          </p:cxnSp>
        </p:grpSp>
        <p:cxnSp>
          <p:nvCxnSpPr>
            <p:cNvPr id="134" name="Straight Connector 133">
              <a:extLst>
                <a:ext uri="{FF2B5EF4-FFF2-40B4-BE49-F238E27FC236}">
                  <a16:creationId xmlns:a16="http://schemas.microsoft.com/office/drawing/2014/main" id="{D2A9A3EA-58F9-49E9-8290-84CCF1E96DCF}"/>
                </a:ext>
              </a:extLst>
            </p:cNvPr>
            <p:cNvCxnSpPr/>
            <p:nvPr/>
          </p:nvCxnSpPr>
          <p:spPr bwMode="auto">
            <a:xfrm>
              <a:off x="5337989" y="4292203"/>
              <a:ext cx="0" cy="118890"/>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8131DE1-C346-451C-843D-C894E34A7531}"/>
                </a:ext>
              </a:extLst>
            </p:cNvPr>
            <p:cNvCxnSpPr/>
            <p:nvPr/>
          </p:nvCxnSpPr>
          <p:spPr bwMode="auto">
            <a:xfrm>
              <a:off x="5535178" y="4299197"/>
              <a:ext cx="0" cy="118890"/>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2493837-E879-4342-9537-4F2CD7733EE6}"/>
                </a:ext>
              </a:extLst>
            </p:cNvPr>
            <p:cNvCxnSpPr/>
            <p:nvPr/>
          </p:nvCxnSpPr>
          <p:spPr bwMode="auto">
            <a:xfrm>
              <a:off x="5976586" y="4350911"/>
              <a:ext cx="0" cy="118890"/>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FAE41CCF-728C-4FC9-A1AF-107CFB57C23C}"/>
                </a:ext>
              </a:extLst>
            </p:cNvPr>
            <p:cNvCxnSpPr/>
            <p:nvPr/>
          </p:nvCxnSpPr>
          <p:spPr bwMode="auto">
            <a:xfrm>
              <a:off x="6323081" y="4358375"/>
              <a:ext cx="0" cy="118890"/>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C4873688-2173-4F37-ADC3-E77E6053E620}"/>
                </a:ext>
              </a:extLst>
            </p:cNvPr>
            <p:cNvCxnSpPr/>
            <p:nvPr/>
          </p:nvCxnSpPr>
          <p:spPr bwMode="auto">
            <a:xfrm>
              <a:off x="6900869" y="4361848"/>
              <a:ext cx="0" cy="118890"/>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9C07F1D-2569-4D27-8E35-3093AFC22112}"/>
                </a:ext>
              </a:extLst>
            </p:cNvPr>
            <p:cNvCxnSpPr/>
            <p:nvPr/>
          </p:nvCxnSpPr>
          <p:spPr bwMode="auto">
            <a:xfrm>
              <a:off x="7060804" y="4361848"/>
              <a:ext cx="0" cy="118890"/>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D42717B-DF8C-4614-85F5-F3F4ABB854E0}"/>
                </a:ext>
              </a:extLst>
            </p:cNvPr>
            <p:cNvCxnSpPr/>
            <p:nvPr/>
          </p:nvCxnSpPr>
          <p:spPr bwMode="auto">
            <a:xfrm>
              <a:off x="7278842" y="4395808"/>
              <a:ext cx="0" cy="11889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C80A434F-59DF-4EE0-B5CE-C283390821BF}"/>
                </a:ext>
              </a:extLst>
            </p:cNvPr>
            <p:cNvCxnSpPr/>
            <p:nvPr/>
          </p:nvCxnSpPr>
          <p:spPr bwMode="auto">
            <a:xfrm>
              <a:off x="7304849" y="4395808"/>
              <a:ext cx="0" cy="118890"/>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EC0EAFF1-33FB-44E4-9A24-9B9EB7C54AE6}"/>
                </a:ext>
              </a:extLst>
            </p:cNvPr>
            <p:cNvCxnSpPr/>
            <p:nvPr/>
          </p:nvCxnSpPr>
          <p:spPr bwMode="auto">
            <a:xfrm>
              <a:off x="7409018" y="4469130"/>
              <a:ext cx="0" cy="11889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45" name="Straight Connector 144">
            <a:extLst>
              <a:ext uri="{FF2B5EF4-FFF2-40B4-BE49-F238E27FC236}">
                <a16:creationId xmlns:a16="http://schemas.microsoft.com/office/drawing/2014/main" id="{DED3FCFC-3DA4-4CF8-851A-71839170C199}"/>
              </a:ext>
            </a:extLst>
          </p:cNvPr>
          <p:cNvCxnSpPr/>
          <p:nvPr/>
        </p:nvCxnSpPr>
        <p:spPr bwMode="auto">
          <a:xfrm>
            <a:off x="6259562" y="4179012"/>
            <a:ext cx="0" cy="118891"/>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61FEC430-0B84-46C7-92EF-068BB900AF84}"/>
              </a:ext>
            </a:extLst>
          </p:cNvPr>
          <p:cNvCxnSpPr/>
          <p:nvPr/>
        </p:nvCxnSpPr>
        <p:spPr bwMode="auto">
          <a:xfrm>
            <a:off x="5867412" y="4148248"/>
            <a:ext cx="0" cy="118890"/>
          </a:xfrm>
          <a:prstGeom prst="line">
            <a:avLst/>
          </a:prstGeom>
          <a:noFill/>
          <a:ln w="28575" cap="flat" cmpd="sng" algn="ctr">
            <a:solidFill>
              <a:schemeClr val="accent1"/>
            </a:solidFill>
            <a:prstDash val="solid"/>
            <a:round/>
            <a:headEnd type="none" w="med" len="med"/>
            <a:tailEnd type="none" w="med" len="med"/>
          </a:ln>
          <a:effectLst/>
        </p:spPr>
      </p:cxnSp>
    </p:spTree>
    <p:extLst>
      <p:ext uri="{BB962C8B-B14F-4D97-AF65-F5344CB8AC3E}">
        <p14:creationId xmlns:p14="http://schemas.microsoft.com/office/powerpoint/2010/main" val="1324682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extBox 64">
            <a:extLst>
              <a:ext uri="{FF2B5EF4-FFF2-40B4-BE49-F238E27FC236}">
                <a16:creationId xmlns:a16="http://schemas.microsoft.com/office/drawing/2014/main" id="{EA84CBB2-3EED-4D80-98E7-4A0CEC601F48}"/>
              </a:ext>
            </a:extLst>
          </p:cNvPr>
          <p:cNvSpPr txBox="1"/>
          <p:nvPr/>
        </p:nvSpPr>
        <p:spPr bwMode="auto">
          <a:xfrm>
            <a:off x="2876814" y="4957444"/>
            <a:ext cx="432568" cy="53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45" name="Freeform: Shape 144">
            <a:extLst>
              <a:ext uri="{FF2B5EF4-FFF2-40B4-BE49-F238E27FC236}">
                <a16:creationId xmlns:a16="http://schemas.microsoft.com/office/drawing/2014/main" id="{0A717850-ED8A-4256-B0A8-779736C0EB6F}"/>
              </a:ext>
            </a:extLst>
          </p:cNvPr>
          <p:cNvSpPr/>
          <p:nvPr/>
        </p:nvSpPr>
        <p:spPr bwMode="auto">
          <a:xfrm>
            <a:off x="2501571" y="1822433"/>
            <a:ext cx="6713496" cy="3084324"/>
          </a:xfrm>
          <a:custGeom>
            <a:avLst/>
            <a:gdLst>
              <a:gd name="connsiteX0" fmla="*/ 0 w 6713496"/>
              <a:gd name="connsiteY0" fmla="*/ 0 h 3084324"/>
              <a:gd name="connsiteX1" fmla="*/ 137397 w 6713496"/>
              <a:gd name="connsiteY1" fmla="*/ 0 h 3084324"/>
              <a:gd name="connsiteX2" fmla="*/ 137397 w 6713496"/>
              <a:gd name="connsiteY2" fmla="*/ 61592 h 3084324"/>
              <a:gd name="connsiteX3" fmla="*/ 189513 w 6713496"/>
              <a:gd name="connsiteY3" fmla="*/ 61592 h 3084324"/>
              <a:gd name="connsiteX4" fmla="*/ 189513 w 6713496"/>
              <a:gd name="connsiteY4" fmla="*/ 85281 h 3084324"/>
              <a:gd name="connsiteX5" fmla="*/ 260580 w 6713496"/>
              <a:gd name="connsiteY5" fmla="*/ 85281 h 3084324"/>
              <a:gd name="connsiteX6" fmla="*/ 260580 w 6713496"/>
              <a:gd name="connsiteY6" fmla="*/ 142135 h 3084324"/>
              <a:gd name="connsiteX7" fmla="*/ 326910 w 6713496"/>
              <a:gd name="connsiteY7" fmla="*/ 142135 h 3084324"/>
              <a:gd name="connsiteX8" fmla="*/ 326910 w 6713496"/>
              <a:gd name="connsiteY8" fmla="*/ 203727 h 3084324"/>
              <a:gd name="connsiteX9" fmla="*/ 383764 w 6713496"/>
              <a:gd name="connsiteY9" fmla="*/ 203727 h 3084324"/>
              <a:gd name="connsiteX10" fmla="*/ 383764 w 6713496"/>
              <a:gd name="connsiteY10" fmla="*/ 407453 h 3084324"/>
              <a:gd name="connsiteX11" fmla="*/ 412191 w 6713496"/>
              <a:gd name="connsiteY11" fmla="*/ 407453 h 3084324"/>
              <a:gd name="connsiteX12" fmla="*/ 412191 w 6713496"/>
              <a:gd name="connsiteY12" fmla="*/ 615917 h 3084324"/>
              <a:gd name="connsiteX13" fmla="*/ 445355 w 6713496"/>
              <a:gd name="connsiteY13" fmla="*/ 615917 h 3084324"/>
              <a:gd name="connsiteX14" fmla="*/ 445355 w 6713496"/>
              <a:gd name="connsiteY14" fmla="*/ 720150 h 3084324"/>
              <a:gd name="connsiteX15" fmla="*/ 549588 w 6713496"/>
              <a:gd name="connsiteY15" fmla="*/ 720150 h 3084324"/>
              <a:gd name="connsiteX16" fmla="*/ 549588 w 6713496"/>
              <a:gd name="connsiteY16" fmla="*/ 777003 h 3084324"/>
              <a:gd name="connsiteX17" fmla="*/ 601704 w 6713496"/>
              <a:gd name="connsiteY17" fmla="*/ 777003 h 3084324"/>
              <a:gd name="connsiteX18" fmla="*/ 601704 w 6713496"/>
              <a:gd name="connsiteY18" fmla="*/ 819644 h 3084324"/>
              <a:gd name="connsiteX19" fmla="*/ 701198 w 6713496"/>
              <a:gd name="connsiteY19" fmla="*/ 819644 h 3084324"/>
              <a:gd name="connsiteX20" fmla="*/ 701198 w 6713496"/>
              <a:gd name="connsiteY20" fmla="*/ 895449 h 3084324"/>
              <a:gd name="connsiteX21" fmla="*/ 753314 w 6713496"/>
              <a:gd name="connsiteY21" fmla="*/ 895449 h 3084324"/>
              <a:gd name="connsiteX22" fmla="*/ 753314 w 6713496"/>
              <a:gd name="connsiteY22" fmla="*/ 957041 h 3084324"/>
              <a:gd name="connsiteX23" fmla="*/ 786479 w 6713496"/>
              <a:gd name="connsiteY23" fmla="*/ 957041 h 3084324"/>
              <a:gd name="connsiteX24" fmla="*/ 786479 w 6713496"/>
              <a:gd name="connsiteY24" fmla="*/ 1113389 h 3084324"/>
              <a:gd name="connsiteX25" fmla="*/ 833857 w 6713496"/>
              <a:gd name="connsiteY25" fmla="*/ 1113389 h 3084324"/>
              <a:gd name="connsiteX26" fmla="*/ 833857 w 6713496"/>
              <a:gd name="connsiteY26" fmla="*/ 1283951 h 3084324"/>
              <a:gd name="connsiteX27" fmla="*/ 871760 w 6713496"/>
              <a:gd name="connsiteY27" fmla="*/ 1283951 h 3084324"/>
              <a:gd name="connsiteX28" fmla="*/ 871760 w 6713496"/>
              <a:gd name="connsiteY28" fmla="*/ 1359756 h 3084324"/>
              <a:gd name="connsiteX29" fmla="*/ 923876 w 6713496"/>
              <a:gd name="connsiteY29" fmla="*/ 1359756 h 3084324"/>
              <a:gd name="connsiteX30" fmla="*/ 923876 w 6713496"/>
              <a:gd name="connsiteY30" fmla="*/ 1459250 h 3084324"/>
              <a:gd name="connsiteX31" fmla="*/ 1103913 w 6713496"/>
              <a:gd name="connsiteY31" fmla="*/ 1459250 h 3084324"/>
              <a:gd name="connsiteX32" fmla="*/ 1103913 w 6713496"/>
              <a:gd name="connsiteY32" fmla="*/ 1501890 h 3084324"/>
              <a:gd name="connsiteX33" fmla="*/ 1160767 w 6713496"/>
              <a:gd name="connsiteY33" fmla="*/ 1501890 h 3084324"/>
              <a:gd name="connsiteX34" fmla="*/ 1160767 w 6713496"/>
              <a:gd name="connsiteY34" fmla="*/ 1601385 h 3084324"/>
              <a:gd name="connsiteX35" fmla="*/ 1241310 w 6713496"/>
              <a:gd name="connsiteY35" fmla="*/ 1601385 h 3084324"/>
              <a:gd name="connsiteX36" fmla="*/ 1241310 w 6713496"/>
              <a:gd name="connsiteY36" fmla="*/ 1819325 h 3084324"/>
              <a:gd name="connsiteX37" fmla="*/ 1293426 w 6713496"/>
              <a:gd name="connsiteY37" fmla="*/ 1819325 h 3084324"/>
              <a:gd name="connsiteX38" fmla="*/ 1293426 w 6713496"/>
              <a:gd name="connsiteY38" fmla="*/ 1914081 h 3084324"/>
              <a:gd name="connsiteX39" fmla="*/ 1369231 w 6713496"/>
              <a:gd name="connsiteY39" fmla="*/ 1914081 h 3084324"/>
              <a:gd name="connsiteX40" fmla="*/ 1369231 w 6713496"/>
              <a:gd name="connsiteY40" fmla="*/ 1975673 h 3084324"/>
              <a:gd name="connsiteX41" fmla="*/ 1449774 w 6713496"/>
              <a:gd name="connsiteY41" fmla="*/ 1975673 h 3084324"/>
              <a:gd name="connsiteX42" fmla="*/ 1449774 w 6713496"/>
              <a:gd name="connsiteY42" fmla="*/ 2004100 h 3084324"/>
              <a:gd name="connsiteX43" fmla="*/ 1525579 w 6713496"/>
              <a:gd name="connsiteY43" fmla="*/ 2004100 h 3084324"/>
              <a:gd name="connsiteX44" fmla="*/ 1525579 w 6713496"/>
              <a:gd name="connsiteY44" fmla="*/ 2032527 h 3084324"/>
              <a:gd name="connsiteX45" fmla="*/ 1568220 w 6713496"/>
              <a:gd name="connsiteY45" fmla="*/ 2032527 h 3084324"/>
              <a:gd name="connsiteX46" fmla="*/ 1568220 w 6713496"/>
              <a:gd name="connsiteY46" fmla="*/ 2127283 h 3084324"/>
              <a:gd name="connsiteX47" fmla="*/ 1610860 w 6713496"/>
              <a:gd name="connsiteY47" fmla="*/ 2127283 h 3084324"/>
              <a:gd name="connsiteX48" fmla="*/ 1610860 w 6713496"/>
              <a:gd name="connsiteY48" fmla="*/ 2231515 h 3084324"/>
              <a:gd name="connsiteX49" fmla="*/ 1662976 w 6713496"/>
              <a:gd name="connsiteY49" fmla="*/ 2231515 h 3084324"/>
              <a:gd name="connsiteX50" fmla="*/ 1662976 w 6713496"/>
              <a:gd name="connsiteY50" fmla="*/ 2316796 h 3084324"/>
              <a:gd name="connsiteX51" fmla="*/ 1762470 w 6713496"/>
              <a:gd name="connsiteY51" fmla="*/ 2316796 h 3084324"/>
              <a:gd name="connsiteX52" fmla="*/ 1762470 w 6713496"/>
              <a:gd name="connsiteY52" fmla="*/ 2316796 h 3084324"/>
              <a:gd name="connsiteX53" fmla="*/ 1762470 w 6713496"/>
              <a:gd name="connsiteY53" fmla="*/ 2359437 h 3084324"/>
              <a:gd name="connsiteX54" fmla="*/ 1843013 w 6713496"/>
              <a:gd name="connsiteY54" fmla="*/ 2359437 h 3084324"/>
              <a:gd name="connsiteX55" fmla="*/ 1828800 w 6713496"/>
              <a:gd name="connsiteY55" fmla="*/ 2373650 h 3084324"/>
              <a:gd name="connsiteX56" fmla="*/ 1876178 w 6713496"/>
              <a:gd name="connsiteY56" fmla="*/ 2373650 h 3084324"/>
              <a:gd name="connsiteX57" fmla="*/ 1876178 w 6713496"/>
              <a:gd name="connsiteY57" fmla="*/ 2411553 h 3084324"/>
              <a:gd name="connsiteX58" fmla="*/ 2004099 w 6713496"/>
              <a:gd name="connsiteY58" fmla="*/ 2411553 h 3084324"/>
              <a:gd name="connsiteX59" fmla="*/ 2004099 w 6713496"/>
              <a:gd name="connsiteY59" fmla="*/ 2444717 h 3084324"/>
              <a:gd name="connsiteX60" fmla="*/ 2056216 w 6713496"/>
              <a:gd name="connsiteY60" fmla="*/ 2444717 h 3084324"/>
              <a:gd name="connsiteX61" fmla="*/ 2056216 w 6713496"/>
              <a:gd name="connsiteY61" fmla="*/ 2506309 h 3084324"/>
              <a:gd name="connsiteX62" fmla="*/ 2141496 w 6713496"/>
              <a:gd name="connsiteY62" fmla="*/ 2515785 h 3084324"/>
              <a:gd name="connsiteX63" fmla="*/ 2245728 w 6713496"/>
              <a:gd name="connsiteY63" fmla="*/ 2515785 h 3084324"/>
              <a:gd name="connsiteX64" fmla="*/ 2245728 w 6713496"/>
              <a:gd name="connsiteY64" fmla="*/ 2563163 h 3084324"/>
              <a:gd name="connsiteX65" fmla="*/ 2297845 w 6713496"/>
              <a:gd name="connsiteY65" fmla="*/ 2563163 h 3084324"/>
              <a:gd name="connsiteX66" fmla="*/ 2297845 w 6713496"/>
              <a:gd name="connsiteY66" fmla="*/ 2605803 h 3084324"/>
              <a:gd name="connsiteX67" fmla="*/ 2425766 w 6713496"/>
              <a:gd name="connsiteY67" fmla="*/ 2605803 h 3084324"/>
              <a:gd name="connsiteX68" fmla="*/ 2425766 w 6713496"/>
              <a:gd name="connsiteY68" fmla="*/ 2667395 h 3084324"/>
              <a:gd name="connsiteX69" fmla="*/ 2473144 w 6713496"/>
              <a:gd name="connsiteY69" fmla="*/ 2667395 h 3084324"/>
              <a:gd name="connsiteX70" fmla="*/ 2473144 w 6713496"/>
              <a:gd name="connsiteY70" fmla="*/ 2710036 h 3084324"/>
              <a:gd name="connsiteX71" fmla="*/ 2544211 w 6713496"/>
              <a:gd name="connsiteY71" fmla="*/ 2710036 h 3084324"/>
              <a:gd name="connsiteX72" fmla="*/ 2544211 w 6713496"/>
              <a:gd name="connsiteY72" fmla="*/ 2738462 h 3084324"/>
              <a:gd name="connsiteX73" fmla="*/ 2757413 w 6713496"/>
              <a:gd name="connsiteY73" fmla="*/ 2738462 h 3084324"/>
              <a:gd name="connsiteX74" fmla="*/ 2757413 w 6713496"/>
              <a:gd name="connsiteY74" fmla="*/ 2828481 h 3084324"/>
              <a:gd name="connsiteX75" fmla="*/ 2804792 w 6713496"/>
              <a:gd name="connsiteY75" fmla="*/ 2828481 h 3084324"/>
              <a:gd name="connsiteX76" fmla="*/ 2804792 w 6713496"/>
              <a:gd name="connsiteY76" fmla="*/ 2875859 h 3084324"/>
              <a:gd name="connsiteX77" fmla="*/ 2861646 w 6713496"/>
              <a:gd name="connsiteY77" fmla="*/ 2875859 h 3084324"/>
              <a:gd name="connsiteX78" fmla="*/ 2861646 w 6713496"/>
              <a:gd name="connsiteY78" fmla="*/ 2913762 h 3084324"/>
              <a:gd name="connsiteX79" fmla="*/ 3051159 w 6713496"/>
              <a:gd name="connsiteY79" fmla="*/ 2913762 h 3084324"/>
              <a:gd name="connsiteX80" fmla="*/ 3051159 w 6713496"/>
              <a:gd name="connsiteY80" fmla="*/ 2937451 h 3084324"/>
              <a:gd name="connsiteX81" fmla="*/ 3212245 w 6713496"/>
              <a:gd name="connsiteY81" fmla="*/ 2937451 h 3084324"/>
              <a:gd name="connsiteX82" fmla="*/ 3212245 w 6713496"/>
              <a:gd name="connsiteY82" fmla="*/ 2956402 h 3084324"/>
              <a:gd name="connsiteX83" fmla="*/ 3430184 w 6713496"/>
              <a:gd name="connsiteY83" fmla="*/ 2956402 h 3084324"/>
              <a:gd name="connsiteX84" fmla="*/ 3420709 w 6713496"/>
              <a:gd name="connsiteY84" fmla="*/ 2965877 h 3084324"/>
              <a:gd name="connsiteX85" fmla="*/ 3624435 w 6713496"/>
              <a:gd name="connsiteY85" fmla="*/ 2965877 h 3084324"/>
              <a:gd name="connsiteX86" fmla="*/ 3624435 w 6713496"/>
              <a:gd name="connsiteY86" fmla="*/ 3022732 h 3084324"/>
              <a:gd name="connsiteX87" fmla="*/ 3757094 w 6713496"/>
              <a:gd name="connsiteY87" fmla="*/ 3022732 h 3084324"/>
              <a:gd name="connsiteX88" fmla="*/ 3757094 w 6713496"/>
              <a:gd name="connsiteY88" fmla="*/ 3041683 h 3084324"/>
              <a:gd name="connsiteX89" fmla="*/ 4671494 w 6713496"/>
              <a:gd name="connsiteY89" fmla="*/ 3041683 h 3084324"/>
              <a:gd name="connsiteX90" fmla="*/ 4671494 w 6713496"/>
              <a:gd name="connsiteY90" fmla="*/ 3074848 h 3084324"/>
              <a:gd name="connsiteX91" fmla="*/ 5187917 w 6713496"/>
              <a:gd name="connsiteY91" fmla="*/ 3074848 h 3084324"/>
              <a:gd name="connsiteX92" fmla="*/ 5187917 w 6713496"/>
              <a:gd name="connsiteY92" fmla="*/ 3070110 h 3084324"/>
              <a:gd name="connsiteX93" fmla="*/ 5187917 w 6713496"/>
              <a:gd name="connsiteY93" fmla="*/ 3084324 h 3084324"/>
              <a:gd name="connsiteX94" fmla="*/ 6713496 w 6713496"/>
              <a:gd name="connsiteY94" fmla="*/ 3084324 h 3084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6713496" h="3084324">
                <a:moveTo>
                  <a:pt x="0" y="0"/>
                </a:moveTo>
                <a:lnTo>
                  <a:pt x="137397" y="0"/>
                </a:lnTo>
                <a:lnTo>
                  <a:pt x="137397" y="61592"/>
                </a:lnTo>
                <a:lnTo>
                  <a:pt x="189513" y="61592"/>
                </a:lnTo>
                <a:lnTo>
                  <a:pt x="189513" y="85281"/>
                </a:lnTo>
                <a:lnTo>
                  <a:pt x="260580" y="85281"/>
                </a:lnTo>
                <a:lnTo>
                  <a:pt x="260580" y="142135"/>
                </a:lnTo>
                <a:lnTo>
                  <a:pt x="326910" y="142135"/>
                </a:lnTo>
                <a:lnTo>
                  <a:pt x="326910" y="203727"/>
                </a:lnTo>
                <a:lnTo>
                  <a:pt x="383764" y="203727"/>
                </a:lnTo>
                <a:lnTo>
                  <a:pt x="383764" y="407453"/>
                </a:lnTo>
                <a:lnTo>
                  <a:pt x="412191" y="407453"/>
                </a:lnTo>
                <a:lnTo>
                  <a:pt x="412191" y="615917"/>
                </a:lnTo>
                <a:lnTo>
                  <a:pt x="445355" y="615917"/>
                </a:lnTo>
                <a:lnTo>
                  <a:pt x="445355" y="720150"/>
                </a:lnTo>
                <a:lnTo>
                  <a:pt x="549588" y="720150"/>
                </a:lnTo>
                <a:lnTo>
                  <a:pt x="549588" y="777003"/>
                </a:lnTo>
                <a:lnTo>
                  <a:pt x="601704" y="777003"/>
                </a:lnTo>
                <a:lnTo>
                  <a:pt x="601704" y="819644"/>
                </a:lnTo>
                <a:lnTo>
                  <a:pt x="701198" y="819644"/>
                </a:lnTo>
                <a:lnTo>
                  <a:pt x="701198" y="895449"/>
                </a:lnTo>
                <a:lnTo>
                  <a:pt x="753314" y="895449"/>
                </a:lnTo>
                <a:lnTo>
                  <a:pt x="753314" y="957041"/>
                </a:lnTo>
                <a:lnTo>
                  <a:pt x="786479" y="957041"/>
                </a:lnTo>
                <a:lnTo>
                  <a:pt x="786479" y="1113389"/>
                </a:lnTo>
                <a:lnTo>
                  <a:pt x="833857" y="1113389"/>
                </a:lnTo>
                <a:lnTo>
                  <a:pt x="833857" y="1283951"/>
                </a:lnTo>
                <a:lnTo>
                  <a:pt x="871760" y="1283951"/>
                </a:lnTo>
                <a:lnTo>
                  <a:pt x="871760" y="1359756"/>
                </a:lnTo>
                <a:lnTo>
                  <a:pt x="923876" y="1359756"/>
                </a:lnTo>
                <a:lnTo>
                  <a:pt x="923876" y="1459250"/>
                </a:lnTo>
                <a:lnTo>
                  <a:pt x="1103913" y="1459250"/>
                </a:lnTo>
                <a:lnTo>
                  <a:pt x="1103913" y="1501890"/>
                </a:lnTo>
                <a:lnTo>
                  <a:pt x="1160767" y="1501890"/>
                </a:lnTo>
                <a:lnTo>
                  <a:pt x="1160767" y="1601385"/>
                </a:lnTo>
                <a:lnTo>
                  <a:pt x="1241310" y="1601385"/>
                </a:lnTo>
                <a:lnTo>
                  <a:pt x="1241310" y="1819325"/>
                </a:lnTo>
                <a:lnTo>
                  <a:pt x="1293426" y="1819325"/>
                </a:lnTo>
                <a:lnTo>
                  <a:pt x="1293426" y="1914081"/>
                </a:lnTo>
                <a:lnTo>
                  <a:pt x="1369231" y="1914081"/>
                </a:lnTo>
                <a:lnTo>
                  <a:pt x="1369231" y="1975673"/>
                </a:lnTo>
                <a:lnTo>
                  <a:pt x="1449774" y="1975673"/>
                </a:lnTo>
                <a:lnTo>
                  <a:pt x="1449774" y="2004100"/>
                </a:lnTo>
                <a:lnTo>
                  <a:pt x="1525579" y="2004100"/>
                </a:lnTo>
                <a:lnTo>
                  <a:pt x="1525579" y="2032527"/>
                </a:lnTo>
                <a:lnTo>
                  <a:pt x="1568220" y="2032527"/>
                </a:lnTo>
                <a:lnTo>
                  <a:pt x="1568220" y="2127283"/>
                </a:lnTo>
                <a:lnTo>
                  <a:pt x="1610860" y="2127283"/>
                </a:lnTo>
                <a:lnTo>
                  <a:pt x="1610860" y="2231515"/>
                </a:lnTo>
                <a:lnTo>
                  <a:pt x="1662976" y="2231515"/>
                </a:lnTo>
                <a:lnTo>
                  <a:pt x="1662976" y="2316796"/>
                </a:lnTo>
                <a:lnTo>
                  <a:pt x="1762470" y="2316796"/>
                </a:lnTo>
                <a:lnTo>
                  <a:pt x="1762470" y="2316796"/>
                </a:lnTo>
                <a:lnTo>
                  <a:pt x="1762470" y="2359437"/>
                </a:lnTo>
                <a:lnTo>
                  <a:pt x="1843013" y="2359437"/>
                </a:lnTo>
                <a:lnTo>
                  <a:pt x="1828800" y="2373650"/>
                </a:lnTo>
                <a:lnTo>
                  <a:pt x="1876178" y="2373650"/>
                </a:lnTo>
                <a:lnTo>
                  <a:pt x="1876178" y="2411553"/>
                </a:lnTo>
                <a:lnTo>
                  <a:pt x="2004099" y="2411553"/>
                </a:lnTo>
                <a:lnTo>
                  <a:pt x="2004099" y="2444717"/>
                </a:lnTo>
                <a:lnTo>
                  <a:pt x="2056216" y="2444717"/>
                </a:lnTo>
                <a:lnTo>
                  <a:pt x="2056216" y="2506309"/>
                </a:lnTo>
                <a:lnTo>
                  <a:pt x="2141496" y="2515785"/>
                </a:lnTo>
                <a:lnTo>
                  <a:pt x="2245728" y="2515785"/>
                </a:lnTo>
                <a:lnTo>
                  <a:pt x="2245728" y="2563163"/>
                </a:lnTo>
                <a:lnTo>
                  <a:pt x="2297845" y="2563163"/>
                </a:lnTo>
                <a:lnTo>
                  <a:pt x="2297845" y="2605803"/>
                </a:lnTo>
                <a:lnTo>
                  <a:pt x="2425766" y="2605803"/>
                </a:lnTo>
                <a:lnTo>
                  <a:pt x="2425766" y="2667395"/>
                </a:lnTo>
                <a:lnTo>
                  <a:pt x="2473144" y="2667395"/>
                </a:lnTo>
                <a:lnTo>
                  <a:pt x="2473144" y="2710036"/>
                </a:lnTo>
                <a:lnTo>
                  <a:pt x="2544211" y="2710036"/>
                </a:lnTo>
                <a:lnTo>
                  <a:pt x="2544211" y="2738462"/>
                </a:lnTo>
                <a:lnTo>
                  <a:pt x="2757413" y="2738462"/>
                </a:lnTo>
                <a:lnTo>
                  <a:pt x="2757413" y="2828481"/>
                </a:lnTo>
                <a:lnTo>
                  <a:pt x="2804792" y="2828481"/>
                </a:lnTo>
                <a:lnTo>
                  <a:pt x="2804792" y="2875859"/>
                </a:lnTo>
                <a:lnTo>
                  <a:pt x="2861646" y="2875859"/>
                </a:lnTo>
                <a:lnTo>
                  <a:pt x="2861646" y="2913762"/>
                </a:lnTo>
                <a:lnTo>
                  <a:pt x="3051159" y="2913762"/>
                </a:lnTo>
                <a:lnTo>
                  <a:pt x="3051159" y="2937451"/>
                </a:lnTo>
                <a:lnTo>
                  <a:pt x="3212245" y="2937451"/>
                </a:lnTo>
                <a:lnTo>
                  <a:pt x="3212245" y="2956402"/>
                </a:lnTo>
                <a:lnTo>
                  <a:pt x="3430184" y="2956402"/>
                </a:lnTo>
                <a:lnTo>
                  <a:pt x="3420709" y="2965877"/>
                </a:lnTo>
                <a:lnTo>
                  <a:pt x="3624435" y="2965877"/>
                </a:lnTo>
                <a:lnTo>
                  <a:pt x="3624435" y="3022732"/>
                </a:lnTo>
                <a:lnTo>
                  <a:pt x="3757094" y="3022732"/>
                </a:lnTo>
                <a:lnTo>
                  <a:pt x="3757094" y="3041683"/>
                </a:lnTo>
                <a:lnTo>
                  <a:pt x="4671494" y="3041683"/>
                </a:lnTo>
                <a:lnTo>
                  <a:pt x="4671494" y="3074848"/>
                </a:lnTo>
                <a:lnTo>
                  <a:pt x="5187917" y="3074848"/>
                </a:lnTo>
                <a:lnTo>
                  <a:pt x="5187917" y="3070110"/>
                </a:lnTo>
                <a:lnTo>
                  <a:pt x="5187917" y="3084324"/>
                </a:lnTo>
                <a:lnTo>
                  <a:pt x="6713496" y="3084324"/>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10" name="Freeform: Shape 9">
            <a:extLst>
              <a:ext uri="{FF2B5EF4-FFF2-40B4-BE49-F238E27FC236}">
                <a16:creationId xmlns:a16="http://schemas.microsoft.com/office/drawing/2014/main" id="{710BE414-FD83-45A9-8F91-9DF81AF82E52}"/>
              </a:ext>
            </a:extLst>
          </p:cNvPr>
          <p:cNvSpPr/>
          <p:nvPr/>
        </p:nvSpPr>
        <p:spPr bwMode="auto">
          <a:xfrm>
            <a:off x="2534736" y="1831909"/>
            <a:ext cx="6907747" cy="2880597"/>
          </a:xfrm>
          <a:custGeom>
            <a:avLst/>
            <a:gdLst>
              <a:gd name="connsiteX0" fmla="*/ 0 w 6907747"/>
              <a:gd name="connsiteY0" fmla="*/ 0 h 2880597"/>
              <a:gd name="connsiteX1" fmla="*/ 104232 w 6907747"/>
              <a:gd name="connsiteY1" fmla="*/ 0 h 2880597"/>
              <a:gd name="connsiteX2" fmla="*/ 104232 w 6907747"/>
              <a:gd name="connsiteY2" fmla="*/ 56854 h 2880597"/>
              <a:gd name="connsiteX3" fmla="*/ 208464 w 6907747"/>
              <a:gd name="connsiteY3" fmla="*/ 56854 h 2880597"/>
              <a:gd name="connsiteX4" fmla="*/ 208464 w 6907747"/>
              <a:gd name="connsiteY4" fmla="*/ 85281 h 2880597"/>
              <a:gd name="connsiteX5" fmla="*/ 236891 w 6907747"/>
              <a:gd name="connsiteY5" fmla="*/ 85281 h 2880597"/>
              <a:gd name="connsiteX6" fmla="*/ 236891 w 6907747"/>
              <a:gd name="connsiteY6" fmla="*/ 151610 h 2880597"/>
              <a:gd name="connsiteX7" fmla="*/ 293745 w 6907747"/>
              <a:gd name="connsiteY7" fmla="*/ 151610 h 2880597"/>
              <a:gd name="connsiteX8" fmla="*/ 293745 w 6907747"/>
              <a:gd name="connsiteY8" fmla="*/ 213202 h 2880597"/>
              <a:gd name="connsiteX9" fmla="*/ 341123 w 6907747"/>
              <a:gd name="connsiteY9" fmla="*/ 213202 h 2880597"/>
              <a:gd name="connsiteX10" fmla="*/ 341123 w 6907747"/>
              <a:gd name="connsiteY10" fmla="*/ 303221 h 2880597"/>
              <a:gd name="connsiteX11" fmla="*/ 360074 w 6907747"/>
              <a:gd name="connsiteY11" fmla="*/ 303221 h 2880597"/>
              <a:gd name="connsiteX12" fmla="*/ 360074 w 6907747"/>
              <a:gd name="connsiteY12" fmla="*/ 483258 h 2880597"/>
              <a:gd name="connsiteX13" fmla="*/ 379026 w 6907747"/>
              <a:gd name="connsiteY13" fmla="*/ 483258 h 2880597"/>
              <a:gd name="connsiteX14" fmla="*/ 379026 w 6907747"/>
              <a:gd name="connsiteY14" fmla="*/ 615917 h 2880597"/>
              <a:gd name="connsiteX15" fmla="*/ 397977 w 6907747"/>
              <a:gd name="connsiteY15" fmla="*/ 615917 h 2880597"/>
              <a:gd name="connsiteX16" fmla="*/ 397977 w 6907747"/>
              <a:gd name="connsiteY16" fmla="*/ 720149 h 2880597"/>
              <a:gd name="connsiteX17" fmla="*/ 421666 w 6907747"/>
              <a:gd name="connsiteY17" fmla="*/ 720149 h 2880597"/>
              <a:gd name="connsiteX18" fmla="*/ 421666 w 6907747"/>
              <a:gd name="connsiteY18" fmla="*/ 819643 h 2880597"/>
              <a:gd name="connsiteX19" fmla="*/ 454831 w 6907747"/>
              <a:gd name="connsiteY19" fmla="*/ 819643 h 2880597"/>
              <a:gd name="connsiteX20" fmla="*/ 454831 w 6907747"/>
              <a:gd name="connsiteY20" fmla="*/ 881235 h 2880597"/>
              <a:gd name="connsiteX21" fmla="*/ 535374 w 6907747"/>
              <a:gd name="connsiteY21" fmla="*/ 881235 h 2880597"/>
              <a:gd name="connsiteX22" fmla="*/ 535374 w 6907747"/>
              <a:gd name="connsiteY22" fmla="*/ 938089 h 2880597"/>
              <a:gd name="connsiteX23" fmla="*/ 582752 w 6907747"/>
              <a:gd name="connsiteY23" fmla="*/ 938089 h 2880597"/>
              <a:gd name="connsiteX24" fmla="*/ 582752 w 6907747"/>
              <a:gd name="connsiteY24" fmla="*/ 985467 h 2880597"/>
              <a:gd name="connsiteX25" fmla="*/ 668033 w 6907747"/>
              <a:gd name="connsiteY25" fmla="*/ 985467 h 2880597"/>
              <a:gd name="connsiteX26" fmla="*/ 668033 w 6907747"/>
              <a:gd name="connsiteY26" fmla="*/ 1037583 h 2880597"/>
              <a:gd name="connsiteX27" fmla="*/ 743838 w 6907747"/>
              <a:gd name="connsiteY27" fmla="*/ 1037583 h 2880597"/>
              <a:gd name="connsiteX28" fmla="*/ 743838 w 6907747"/>
              <a:gd name="connsiteY28" fmla="*/ 1103913 h 2880597"/>
              <a:gd name="connsiteX29" fmla="*/ 762789 w 6907747"/>
              <a:gd name="connsiteY29" fmla="*/ 1103913 h 2880597"/>
              <a:gd name="connsiteX30" fmla="*/ 762789 w 6907747"/>
              <a:gd name="connsiteY30" fmla="*/ 1212883 h 2880597"/>
              <a:gd name="connsiteX31" fmla="*/ 791216 w 6907747"/>
              <a:gd name="connsiteY31" fmla="*/ 1212883 h 2880597"/>
              <a:gd name="connsiteX32" fmla="*/ 791216 w 6907747"/>
              <a:gd name="connsiteY32" fmla="*/ 1383444 h 2880597"/>
              <a:gd name="connsiteX33" fmla="*/ 843332 w 6907747"/>
              <a:gd name="connsiteY33" fmla="*/ 1383444 h 2880597"/>
              <a:gd name="connsiteX34" fmla="*/ 843332 w 6907747"/>
              <a:gd name="connsiteY34" fmla="*/ 1430823 h 2880597"/>
              <a:gd name="connsiteX35" fmla="*/ 895448 w 6907747"/>
              <a:gd name="connsiteY35" fmla="*/ 1430823 h 2880597"/>
              <a:gd name="connsiteX36" fmla="*/ 895448 w 6907747"/>
              <a:gd name="connsiteY36" fmla="*/ 1463987 h 2880597"/>
              <a:gd name="connsiteX37" fmla="*/ 994943 w 6907747"/>
              <a:gd name="connsiteY37" fmla="*/ 1463987 h 2880597"/>
              <a:gd name="connsiteX38" fmla="*/ 994943 w 6907747"/>
              <a:gd name="connsiteY38" fmla="*/ 1516104 h 2880597"/>
              <a:gd name="connsiteX39" fmla="*/ 1151291 w 6907747"/>
              <a:gd name="connsiteY39" fmla="*/ 1516104 h 2880597"/>
              <a:gd name="connsiteX40" fmla="*/ 1151291 w 6907747"/>
              <a:gd name="connsiteY40" fmla="*/ 1582433 h 2880597"/>
              <a:gd name="connsiteX41" fmla="*/ 1151291 w 6907747"/>
              <a:gd name="connsiteY41" fmla="*/ 1582433 h 2880597"/>
              <a:gd name="connsiteX42" fmla="*/ 1151291 w 6907747"/>
              <a:gd name="connsiteY42" fmla="*/ 1667714 h 2880597"/>
              <a:gd name="connsiteX43" fmla="*/ 1193931 w 6907747"/>
              <a:gd name="connsiteY43" fmla="*/ 1667714 h 2880597"/>
              <a:gd name="connsiteX44" fmla="*/ 1193931 w 6907747"/>
              <a:gd name="connsiteY44" fmla="*/ 1757733 h 2880597"/>
              <a:gd name="connsiteX45" fmla="*/ 1250785 w 6907747"/>
              <a:gd name="connsiteY45" fmla="*/ 1757733 h 2880597"/>
              <a:gd name="connsiteX46" fmla="*/ 1250785 w 6907747"/>
              <a:gd name="connsiteY46" fmla="*/ 1814586 h 2880597"/>
              <a:gd name="connsiteX47" fmla="*/ 1288688 w 6907747"/>
              <a:gd name="connsiteY47" fmla="*/ 1814586 h 2880597"/>
              <a:gd name="connsiteX48" fmla="*/ 1288688 w 6907747"/>
              <a:gd name="connsiteY48" fmla="*/ 1861965 h 2880597"/>
              <a:gd name="connsiteX49" fmla="*/ 1359755 w 6907747"/>
              <a:gd name="connsiteY49" fmla="*/ 1861965 h 2880597"/>
              <a:gd name="connsiteX50" fmla="*/ 1359755 w 6907747"/>
              <a:gd name="connsiteY50" fmla="*/ 1914081 h 2880597"/>
              <a:gd name="connsiteX51" fmla="*/ 1506628 w 6907747"/>
              <a:gd name="connsiteY51" fmla="*/ 1914081 h 2880597"/>
              <a:gd name="connsiteX52" fmla="*/ 1506628 w 6907747"/>
              <a:gd name="connsiteY52" fmla="*/ 1961459 h 2880597"/>
              <a:gd name="connsiteX53" fmla="*/ 1563482 w 6907747"/>
              <a:gd name="connsiteY53" fmla="*/ 1961459 h 2880597"/>
              <a:gd name="connsiteX54" fmla="*/ 1563482 w 6907747"/>
              <a:gd name="connsiteY54" fmla="*/ 2032526 h 2880597"/>
              <a:gd name="connsiteX55" fmla="*/ 1610860 w 6907747"/>
              <a:gd name="connsiteY55" fmla="*/ 2032526 h 2880597"/>
              <a:gd name="connsiteX56" fmla="*/ 1610860 w 6907747"/>
              <a:gd name="connsiteY56" fmla="*/ 2079905 h 2880597"/>
              <a:gd name="connsiteX57" fmla="*/ 1658238 w 6907747"/>
              <a:gd name="connsiteY57" fmla="*/ 2079905 h 2880597"/>
              <a:gd name="connsiteX58" fmla="*/ 1658238 w 6907747"/>
              <a:gd name="connsiteY58" fmla="*/ 2108332 h 2880597"/>
              <a:gd name="connsiteX59" fmla="*/ 1729305 w 6907747"/>
              <a:gd name="connsiteY59" fmla="*/ 2108332 h 2880597"/>
              <a:gd name="connsiteX60" fmla="*/ 1715092 w 6907747"/>
              <a:gd name="connsiteY60" fmla="*/ 2122545 h 2880597"/>
              <a:gd name="connsiteX61" fmla="*/ 1947245 w 6907747"/>
              <a:gd name="connsiteY61" fmla="*/ 2122545 h 2880597"/>
              <a:gd name="connsiteX62" fmla="*/ 1947245 w 6907747"/>
              <a:gd name="connsiteY62" fmla="*/ 2165185 h 2880597"/>
              <a:gd name="connsiteX63" fmla="*/ 1994624 w 6907747"/>
              <a:gd name="connsiteY63" fmla="*/ 2165185 h 2880597"/>
              <a:gd name="connsiteX64" fmla="*/ 1994624 w 6907747"/>
              <a:gd name="connsiteY64" fmla="*/ 2269418 h 2880597"/>
              <a:gd name="connsiteX65" fmla="*/ 2051477 w 6907747"/>
              <a:gd name="connsiteY65" fmla="*/ 2269418 h 2880597"/>
              <a:gd name="connsiteX66" fmla="*/ 2051477 w 6907747"/>
              <a:gd name="connsiteY66" fmla="*/ 2326271 h 2880597"/>
              <a:gd name="connsiteX67" fmla="*/ 2132020 w 6907747"/>
              <a:gd name="connsiteY67" fmla="*/ 2326271 h 2880597"/>
              <a:gd name="connsiteX68" fmla="*/ 2132020 w 6907747"/>
              <a:gd name="connsiteY68" fmla="*/ 2326271 h 2880597"/>
              <a:gd name="connsiteX69" fmla="*/ 2132020 w 6907747"/>
              <a:gd name="connsiteY69" fmla="*/ 2326271 h 2880597"/>
              <a:gd name="connsiteX70" fmla="*/ 2132020 w 6907747"/>
              <a:gd name="connsiteY70" fmla="*/ 2368912 h 2880597"/>
              <a:gd name="connsiteX71" fmla="*/ 2402076 w 6907747"/>
              <a:gd name="connsiteY71" fmla="*/ 2368912 h 2880597"/>
              <a:gd name="connsiteX72" fmla="*/ 2402076 w 6907747"/>
              <a:gd name="connsiteY72" fmla="*/ 2449455 h 2880597"/>
              <a:gd name="connsiteX73" fmla="*/ 2577376 w 6907747"/>
              <a:gd name="connsiteY73" fmla="*/ 2449455 h 2880597"/>
              <a:gd name="connsiteX74" fmla="*/ 2577376 w 6907747"/>
              <a:gd name="connsiteY74" fmla="*/ 2468406 h 2880597"/>
              <a:gd name="connsiteX75" fmla="*/ 2719511 w 6907747"/>
              <a:gd name="connsiteY75" fmla="*/ 2468406 h 2880597"/>
              <a:gd name="connsiteX76" fmla="*/ 2719511 w 6907747"/>
              <a:gd name="connsiteY76" fmla="*/ 2525260 h 2880597"/>
              <a:gd name="connsiteX77" fmla="*/ 2790578 w 6907747"/>
              <a:gd name="connsiteY77" fmla="*/ 2525260 h 2880597"/>
              <a:gd name="connsiteX78" fmla="*/ 2790578 w 6907747"/>
              <a:gd name="connsiteY78" fmla="*/ 2582114 h 2880597"/>
              <a:gd name="connsiteX79" fmla="*/ 2852170 w 6907747"/>
              <a:gd name="connsiteY79" fmla="*/ 2582114 h 2880597"/>
              <a:gd name="connsiteX80" fmla="*/ 2852170 w 6907747"/>
              <a:gd name="connsiteY80" fmla="*/ 2582114 h 2880597"/>
              <a:gd name="connsiteX81" fmla="*/ 2875859 w 6907747"/>
              <a:gd name="connsiteY81" fmla="*/ 2605803 h 2880597"/>
              <a:gd name="connsiteX82" fmla="*/ 2946926 w 6907747"/>
              <a:gd name="connsiteY82" fmla="*/ 2605803 h 2880597"/>
              <a:gd name="connsiteX83" fmla="*/ 2946926 w 6907747"/>
              <a:gd name="connsiteY83" fmla="*/ 2624754 h 2880597"/>
              <a:gd name="connsiteX84" fmla="*/ 3108012 w 6907747"/>
              <a:gd name="connsiteY84" fmla="*/ 2624754 h 2880597"/>
              <a:gd name="connsiteX85" fmla="*/ 3108012 w 6907747"/>
              <a:gd name="connsiteY85" fmla="*/ 2657919 h 2880597"/>
              <a:gd name="connsiteX86" fmla="*/ 3198031 w 6907747"/>
              <a:gd name="connsiteY86" fmla="*/ 2657919 h 2880597"/>
              <a:gd name="connsiteX87" fmla="*/ 3198031 w 6907747"/>
              <a:gd name="connsiteY87" fmla="*/ 2728986 h 2880597"/>
              <a:gd name="connsiteX88" fmla="*/ 3278574 w 6907747"/>
              <a:gd name="connsiteY88" fmla="*/ 2728986 h 2880597"/>
              <a:gd name="connsiteX89" fmla="*/ 3278574 w 6907747"/>
              <a:gd name="connsiteY89" fmla="*/ 2757413 h 2880597"/>
              <a:gd name="connsiteX90" fmla="*/ 3534416 w 6907747"/>
              <a:gd name="connsiteY90" fmla="*/ 2757413 h 2880597"/>
              <a:gd name="connsiteX91" fmla="*/ 3534416 w 6907747"/>
              <a:gd name="connsiteY91" fmla="*/ 2795316 h 2880597"/>
              <a:gd name="connsiteX92" fmla="*/ 4031888 w 6907747"/>
              <a:gd name="connsiteY92" fmla="*/ 2795316 h 2880597"/>
              <a:gd name="connsiteX93" fmla="*/ 4055577 w 6907747"/>
              <a:gd name="connsiteY93" fmla="*/ 2795316 h 2880597"/>
              <a:gd name="connsiteX94" fmla="*/ 4055577 w 6907747"/>
              <a:gd name="connsiteY94" fmla="*/ 2847432 h 2880597"/>
              <a:gd name="connsiteX95" fmla="*/ 4505670 w 6907747"/>
              <a:gd name="connsiteY95" fmla="*/ 2847432 h 2880597"/>
              <a:gd name="connsiteX96" fmla="*/ 4505670 w 6907747"/>
              <a:gd name="connsiteY96" fmla="*/ 2852170 h 2880597"/>
              <a:gd name="connsiteX97" fmla="*/ 4775726 w 6907747"/>
              <a:gd name="connsiteY97" fmla="*/ 2852170 h 2880597"/>
              <a:gd name="connsiteX98" fmla="*/ 4775726 w 6907747"/>
              <a:gd name="connsiteY98" fmla="*/ 2852170 h 2880597"/>
              <a:gd name="connsiteX99" fmla="*/ 4775726 w 6907747"/>
              <a:gd name="connsiteY99" fmla="*/ 2880597 h 2880597"/>
              <a:gd name="connsiteX100" fmla="*/ 6907747 w 6907747"/>
              <a:gd name="connsiteY100" fmla="*/ 2880597 h 288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6907747" h="2880597">
                <a:moveTo>
                  <a:pt x="0" y="0"/>
                </a:moveTo>
                <a:lnTo>
                  <a:pt x="104232" y="0"/>
                </a:lnTo>
                <a:lnTo>
                  <a:pt x="104232" y="56854"/>
                </a:lnTo>
                <a:lnTo>
                  <a:pt x="208464" y="56854"/>
                </a:lnTo>
                <a:lnTo>
                  <a:pt x="208464" y="85281"/>
                </a:lnTo>
                <a:lnTo>
                  <a:pt x="236891" y="85281"/>
                </a:lnTo>
                <a:lnTo>
                  <a:pt x="236891" y="151610"/>
                </a:lnTo>
                <a:lnTo>
                  <a:pt x="293745" y="151610"/>
                </a:lnTo>
                <a:lnTo>
                  <a:pt x="293745" y="213202"/>
                </a:lnTo>
                <a:lnTo>
                  <a:pt x="341123" y="213202"/>
                </a:lnTo>
                <a:lnTo>
                  <a:pt x="341123" y="303221"/>
                </a:lnTo>
                <a:lnTo>
                  <a:pt x="360074" y="303221"/>
                </a:lnTo>
                <a:lnTo>
                  <a:pt x="360074" y="483258"/>
                </a:lnTo>
                <a:lnTo>
                  <a:pt x="379026" y="483258"/>
                </a:lnTo>
                <a:lnTo>
                  <a:pt x="379026" y="615917"/>
                </a:lnTo>
                <a:lnTo>
                  <a:pt x="397977" y="615917"/>
                </a:lnTo>
                <a:lnTo>
                  <a:pt x="397977" y="720149"/>
                </a:lnTo>
                <a:lnTo>
                  <a:pt x="421666" y="720149"/>
                </a:lnTo>
                <a:lnTo>
                  <a:pt x="421666" y="819643"/>
                </a:lnTo>
                <a:lnTo>
                  <a:pt x="454831" y="819643"/>
                </a:lnTo>
                <a:lnTo>
                  <a:pt x="454831" y="881235"/>
                </a:lnTo>
                <a:lnTo>
                  <a:pt x="535374" y="881235"/>
                </a:lnTo>
                <a:lnTo>
                  <a:pt x="535374" y="938089"/>
                </a:lnTo>
                <a:lnTo>
                  <a:pt x="582752" y="938089"/>
                </a:lnTo>
                <a:lnTo>
                  <a:pt x="582752" y="985467"/>
                </a:lnTo>
                <a:lnTo>
                  <a:pt x="668033" y="985467"/>
                </a:lnTo>
                <a:lnTo>
                  <a:pt x="668033" y="1037583"/>
                </a:lnTo>
                <a:lnTo>
                  <a:pt x="743838" y="1037583"/>
                </a:lnTo>
                <a:lnTo>
                  <a:pt x="743838" y="1103913"/>
                </a:lnTo>
                <a:lnTo>
                  <a:pt x="762789" y="1103913"/>
                </a:lnTo>
                <a:lnTo>
                  <a:pt x="762789" y="1212883"/>
                </a:lnTo>
                <a:lnTo>
                  <a:pt x="791216" y="1212883"/>
                </a:lnTo>
                <a:lnTo>
                  <a:pt x="791216" y="1383444"/>
                </a:lnTo>
                <a:lnTo>
                  <a:pt x="843332" y="1383444"/>
                </a:lnTo>
                <a:lnTo>
                  <a:pt x="843332" y="1430823"/>
                </a:lnTo>
                <a:lnTo>
                  <a:pt x="895448" y="1430823"/>
                </a:lnTo>
                <a:lnTo>
                  <a:pt x="895448" y="1463987"/>
                </a:lnTo>
                <a:lnTo>
                  <a:pt x="994943" y="1463987"/>
                </a:lnTo>
                <a:lnTo>
                  <a:pt x="994943" y="1516104"/>
                </a:lnTo>
                <a:lnTo>
                  <a:pt x="1151291" y="1516104"/>
                </a:lnTo>
                <a:lnTo>
                  <a:pt x="1151291" y="1582433"/>
                </a:lnTo>
                <a:lnTo>
                  <a:pt x="1151291" y="1582433"/>
                </a:lnTo>
                <a:lnTo>
                  <a:pt x="1151291" y="1667714"/>
                </a:lnTo>
                <a:lnTo>
                  <a:pt x="1193931" y="1667714"/>
                </a:lnTo>
                <a:lnTo>
                  <a:pt x="1193931" y="1757733"/>
                </a:lnTo>
                <a:lnTo>
                  <a:pt x="1250785" y="1757733"/>
                </a:lnTo>
                <a:lnTo>
                  <a:pt x="1250785" y="1814586"/>
                </a:lnTo>
                <a:lnTo>
                  <a:pt x="1288688" y="1814586"/>
                </a:lnTo>
                <a:lnTo>
                  <a:pt x="1288688" y="1861965"/>
                </a:lnTo>
                <a:lnTo>
                  <a:pt x="1359755" y="1861965"/>
                </a:lnTo>
                <a:lnTo>
                  <a:pt x="1359755" y="1914081"/>
                </a:lnTo>
                <a:lnTo>
                  <a:pt x="1506628" y="1914081"/>
                </a:lnTo>
                <a:lnTo>
                  <a:pt x="1506628" y="1961459"/>
                </a:lnTo>
                <a:lnTo>
                  <a:pt x="1563482" y="1961459"/>
                </a:lnTo>
                <a:lnTo>
                  <a:pt x="1563482" y="2032526"/>
                </a:lnTo>
                <a:lnTo>
                  <a:pt x="1610860" y="2032526"/>
                </a:lnTo>
                <a:lnTo>
                  <a:pt x="1610860" y="2079905"/>
                </a:lnTo>
                <a:lnTo>
                  <a:pt x="1658238" y="2079905"/>
                </a:lnTo>
                <a:lnTo>
                  <a:pt x="1658238" y="2108332"/>
                </a:lnTo>
                <a:lnTo>
                  <a:pt x="1729305" y="2108332"/>
                </a:lnTo>
                <a:lnTo>
                  <a:pt x="1715092" y="2122545"/>
                </a:lnTo>
                <a:lnTo>
                  <a:pt x="1947245" y="2122545"/>
                </a:lnTo>
                <a:lnTo>
                  <a:pt x="1947245" y="2165185"/>
                </a:lnTo>
                <a:lnTo>
                  <a:pt x="1994624" y="2165185"/>
                </a:lnTo>
                <a:lnTo>
                  <a:pt x="1994624" y="2269418"/>
                </a:lnTo>
                <a:lnTo>
                  <a:pt x="2051477" y="2269418"/>
                </a:lnTo>
                <a:lnTo>
                  <a:pt x="2051477" y="2326271"/>
                </a:lnTo>
                <a:lnTo>
                  <a:pt x="2132020" y="2326271"/>
                </a:lnTo>
                <a:lnTo>
                  <a:pt x="2132020" y="2326271"/>
                </a:lnTo>
                <a:lnTo>
                  <a:pt x="2132020" y="2326271"/>
                </a:lnTo>
                <a:lnTo>
                  <a:pt x="2132020" y="2368912"/>
                </a:lnTo>
                <a:lnTo>
                  <a:pt x="2402076" y="2368912"/>
                </a:lnTo>
                <a:lnTo>
                  <a:pt x="2402076" y="2449455"/>
                </a:lnTo>
                <a:lnTo>
                  <a:pt x="2577376" y="2449455"/>
                </a:lnTo>
                <a:lnTo>
                  <a:pt x="2577376" y="2468406"/>
                </a:lnTo>
                <a:lnTo>
                  <a:pt x="2719511" y="2468406"/>
                </a:lnTo>
                <a:lnTo>
                  <a:pt x="2719511" y="2525260"/>
                </a:lnTo>
                <a:lnTo>
                  <a:pt x="2790578" y="2525260"/>
                </a:lnTo>
                <a:lnTo>
                  <a:pt x="2790578" y="2582114"/>
                </a:lnTo>
                <a:lnTo>
                  <a:pt x="2852170" y="2582114"/>
                </a:lnTo>
                <a:lnTo>
                  <a:pt x="2852170" y="2582114"/>
                </a:lnTo>
                <a:lnTo>
                  <a:pt x="2875859" y="2605803"/>
                </a:lnTo>
                <a:lnTo>
                  <a:pt x="2946926" y="2605803"/>
                </a:lnTo>
                <a:lnTo>
                  <a:pt x="2946926" y="2624754"/>
                </a:lnTo>
                <a:lnTo>
                  <a:pt x="3108012" y="2624754"/>
                </a:lnTo>
                <a:lnTo>
                  <a:pt x="3108012" y="2657919"/>
                </a:lnTo>
                <a:lnTo>
                  <a:pt x="3198031" y="2657919"/>
                </a:lnTo>
                <a:lnTo>
                  <a:pt x="3198031" y="2728986"/>
                </a:lnTo>
                <a:lnTo>
                  <a:pt x="3278574" y="2728986"/>
                </a:lnTo>
                <a:lnTo>
                  <a:pt x="3278574" y="2757413"/>
                </a:lnTo>
                <a:lnTo>
                  <a:pt x="3534416" y="2757413"/>
                </a:lnTo>
                <a:lnTo>
                  <a:pt x="3534416" y="2795316"/>
                </a:lnTo>
                <a:lnTo>
                  <a:pt x="4031888" y="2795316"/>
                </a:lnTo>
                <a:lnTo>
                  <a:pt x="4055577" y="2795316"/>
                </a:lnTo>
                <a:lnTo>
                  <a:pt x="4055577" y="2847432"/>
                </a:lnTo>
                <a:lnTo>
                  <a:pt x="4505670" y="2847432"/>
                </a:lnTo>
                <a:lnTo>
                  <a:pt x="4505670" y="2852170"/>
                </a:lnTo>
                <a:lnTo>
                  <a:pt x="4775726" y="2852170"/>
                </a:lnTo>
                <a:lnTo>
                  <a:pt x="4775726" y="2852170"/>
                </a:lnTo>
                <a:lnTo>
                  <a:pt x="4775726" y="2880597"/>
                </a:lnTo>
                <a:lnTo>
                  <a:pt x="6907747" y="2880597"/>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ATLANTIS: PFS by Independent Review</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Paz-Ares. WCLC 2021. Abstr PL02.03. Reproduced with permission.</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9" name="Rectangle 8">
            <a:extLst>
              <a:ext uri="{FF2B5EF4-FFF2-40B4-BE49-F238E27FC236}">
                <a16:creationId xmlns:a16="http://schemas.microsoft.com/office/drawing/2014/main" id="{1368A3AD-CED8-4EA9-939A-4A430B9DEDDF}"/>
              </a:ext>
            </a:extLst>
          </p:cNvPr>
          <p:cNvSpPr/>
          <p:nvPr/>
        </p:nvSpPr>
        <p:spPr bwMode="auto">
          <a:xfrm>
            <a:off x="7672547" y="4084118"/>
            <a:ext cx="1109592" cy="304800"/>
          </a:xfrm>
          <a:prstGeom prst="rect">
            <a:avLst/>
          </a:prstGeom>
          <a:solidFill>
            <a:schemeClr val="tx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graphicFrame>
        <p:nvGraphicFramePr>
          <p:cNvPr id="13" name="Table 6">
            <a:extLst>
              <a:ext uri="{FF2B5EF4-FFF2-40B4-BE49-F238E27FC236}">
                <a16:creationId xmlns:a16="http://schemas.microsoft.com/office/drawing/2014/main" id="{052D5E3F-3866-4AE3-8E3F-D5F1153BF234}"/>
              </a:ext>
            </a:extLst>
          </p:cNvPr>
          <p:cNvGraphicFramePr>
            <a:graphicFrameLocks noGrp="1"/>
          </p:cNvGraphicFramePr>
          <p:nvPr>
            <p:extLst>
              <p:ext uri="{D42A27DB-BD31-4B8C-83A1-F6EECF244321}">
                <p14:modId xmlns:p14="http://schemas.microsoft.com/office/powerpoint/2010/main" val="346820093"/>
              </p:ext>
            </p:extLst>
          </p:nvPr>
        </p:nvGraphicFramePr>
        <p:xfrm>
          <a:off x="7234395" y="1335524"/>
          <a:ext cx="4121445" cy="2340864"/>
        </p:xfrm>
        <a:graphic>
          <a:graphicData uri="http://schemas.openxmlformats.org/drawingml/2006/table">
            <a:tbl>
              <a:tblPr firstRow="1" bandRow="1">
                <a:tableStyleId>{2D5ABB26-0587-4C30-8999-92F81FD0307C}</a:tableStyleId>
              </a:tblPr>
              <a:tblGrid>
                <a:gridCol w="1371600">
                  <a:extLst>
                    <a:ext uri="{9D8B030D-6E8A-4147-A177-3AD203B41FA5}">
                      <a16:colId xmlns:a16="http://schemas.microsoft.com/office/drawing/2014/main" val="3510386329"/>
                    </a:ext>
                  </a:extLst>
                </a:gridCol>
                <a:gridCol w="1561125">
                  <a:extLst>
                    <a:ext uri="{9D8B030D-6E8A-4147-A177-3AD203B41FA5}">
                      <a16:colId xmlns:a16="http://schemas.microsoft.com/office/drawing/2014/main" val="2706841105"/>
                    </a:ext>
                  </a:extLst>
                </a:gridCol>
                <a:gridCol w="1188720">
                  <a:extLst>
                    <a:ext uri="{9D8B030D-6E8A-4147-A177-3AD203B41FA5}">
                      <a16:colId xmlns:a16="http://schemas.microsoft.com/office/drawing/2014/main" val="2041846291"/>
                    </a:ext>
                  </a:extLst>
                </a:gridCol>
              </a:tblGrid>
              <a:tr h="368782">
                <a:tc>
                  <a:txBody>
                    <a:bodyPr/>
                    <a:lstStyle/>
                    <a:p>
                      <a:pP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b="1" dirty="0">
                          <a:solidFill>
                            <a:schemeClr val="accent1"/>
                          </a:solidFill>
                          <a:latin typeface="Calibri" panose="020F0502020204030204" pitchFamily="34" charset="0"/>
                          <a:cs typeface="Calibri" panose="020F0502020204030204" pitchFamily="34" charset="0"/>
                        </a:rPr>
                        <a:t>Lurbinectedin + Dox</a:t>
                      </a:r>
                      <a:br>
                        <a:rPr lang="en-SG" sz="1600" b="1" dirty="0">
                          <a:solidFill>
                            <a:schemeClr val="accent1"/>
                          </a:solidFill>
                          <a:latin typeface="Calibri" panose="020F0502020204030204" pitchFamily="34" charset="0"/>
                          <a:cs typeface="Calibri" panose="020F0502020204030204" pitchFamily="34" charset="0"/>
                        </a:rPr>
                      </a:br>
                      <a:r>
                        <a:rPr lang="en-SG" sz="1600" b="0" dirty="0">
                          <a:solidFill>
                            <a:schemeClr val="bg1"/>
                          </a:solidFill>
                          <a:latin typeface="Calibri" panose="020F0502020204030204" pitchFamily="34" charset="0"/>
                          <a:cs typeface="Calibri" panose="020F0502020204030204" pitchFamily="34" charset="0"/>
                        </a:rPr>
                        <a:t>(n = 307)</a:t>
                      </a:r>
                      <a:endParaRPr lang="en-US" sz="16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b="1" dirty="0">
                          <a:solidFill>
                            <a:schemeClr val="accent3"/>
                          </a:solidFill>
                          <a:latin typeface="Calibri" panose="020F0502020204030204" pitchFamily="34" charset="0"/>
                          <a:cs typeface="Calibri" panose="020F0502020204030204" pitchFamily="34" charset="0"/>
                        </a:rPr>
                        <a:t>Topotecan or CAV</a:t>
                      </a:r>
                      <a:br>
                        <a:rPr lang="en-SG" sz="1600" b="1" dirty="0">
                          <a:solidFill>
                            <a:schemeClr val="bg1"/>
                          </a:solidFill>
                          <a:latin typeface="Calibri" panose="020F0502020204030204" pitchFamily="34" charset="0"/>
                          <a:cs typeface="Calibri" panose="020F0502020204030204" pitchFamily="34" charset="0"/>
                        </a:rPr>
                      </a:br>
                      <a:r>
                        <a:rPr lang="en-SG" sz="1600" b="0" dirty="0">
                          <a:solidFill>
                            <a:schemeClr val="bg1"/>
                          </a:solidFill>
                          <a:latin typeface="Calibri" panose="020F0502020204030204" pitchFamily="34" charset="0"/>
                          <a:cs typeface="Calibri" panose="020F0502020204030204" pitchFamily="34" charset="0"/>
                        </a:rPr>
                        <a:t>(n = 306)</a:t>
                      </a:r>
                      <a:endParaRPr lang="en-US" sz="16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42568419"/>
                  </a:ext>
                </a:extLst>
              </a:tr>
              <a:tr h="325396">
                <a:tc>
                  <a:txBody>
                    <a:bodyPr/>
                    <a:lstStyle/>
                    <a:p>
                      <a:pPr>
                        <a:lnSpc>
                          <a:spcPct val="90000"/>
                        </a:lnSpc>
                      </a:pPr>
                      <a:r>
                        <a:rPr lang="en-SG" sz="1600" b="1" dirty="0">
                          <a:solidFill>
                            <a:schemeClr val="bg1"/>
                          </a:solidFill>
                          <a:latin typeface="Calibri" panose="020F0502020204030204" pitchFamily="34" charset="0"/>
                          <a:cs typeface="Calibri" panose="020F0502020204030204" pitchFamily="34" charset="0"/>
                        </a:rPr>
                        <a:t>Median PFS, mo (95% CI)</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dirty="0">
                          <a:solidFill>
                            <a:schemeClr val="bg1"/>
                          </a:solidFill>
                          <a:latin typeface="Calibri" panose="020F0502020204030204" pitchFamily="34" charset="0"/>
                          <a:cs typeface="Calibri" panose="020F0502020204030204" pitchFamily="34" charset="0"/>
                        </a:rPr>
                        <a:t>4.0 </a:t>
                      </a:r>
                      <a:br>
                        <a:rPr lang="en-SG" sz="1600" dirty="0">
                          <a:solidFill>
                            <a:schemeClr val="bg1"/>
                          </a:solidFill>
                          <a:latin typeface="Calibri" panose="020F0502020204030204" pitchFamily="34" charset="0"/>
                          <a:cs typeface="Calibri" panose="020F0502020204030204" pitchFamily="34" charset="0"/>
                        </a:rPr>
                      </a:br>
                      <a:r>
                        <a:rPr lang="en-SG" sz="1600" dirty="0">
                          <a:solidFill>
                            <a:schemeClr val="bg1"/>
                          </a:solidFill>
                          <a:latin typeface="Calibri" panose="020F0502020204030204" pitchFamily="34" charset="0"/>
                          <a:cs typeface="Calibri" panose="020F0502020204030204" pitchFamily="34" charset="0"/>
                        </a:rPr>
                        <a:t>(2.8-4.2)</a:t>
                      </a:r>
                      <a:endParaRPr lang="en-US" sz="16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dirty="0">
                          <a:solidFill>
                            <a:schemeClr val="bg1"/>
                          </a:solidFill>
                          <a:latin typeface="Calibri" panose="020F0502020204030204" pitchFamily="34" charset="0"/>
                          <a:cs typeface="Calibri" panose="020F0502020204030204" pitchFamily="34" charset="0"/>
                        </a:rPr>
                        <a:t>4.0 </a:t>
                      </a:r>
                      <a:br>
                        <a:rPr lang="en-SG" sz="1600" dirty="0">
                          <a:solidFill>
                            <a:schemeClr val="bg1"/>
                          </a:solidFill>
                          <a:latin typeface="Calibri" panose="020F0502020204030204" pitchFamily="34" charset="0"/>
                          <a:cs typeface="Calibri" panose="020F0502020204030204" pitchFamily="34" charset="0"/>
                        </a:rPr>
                      </a:br>
                      <a:r>
                        <a:rPr lang="en-SG" sz="1600" dirty="0">
                          <a:solidFill>
                            <a:schemeClr val="bg1"/>
                          </a:solidFill>
                          <a:latin typeface="Calibri" panose="020F0502020204030204" pitchFamily="34" charset="0"/>
                          <a:cs typeface="Calibri" panose="020F0502020204030204" pitchFamily="34" charset="0"/>
                        </a:rPr>
                        <a:t>(3.0-4.1)</a:t>
                      </a:r>
                      <a:endParaRPr lang="en-US" sz="16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32491523"/>
                  </a:ext>
                </a:extLst>
              </a:tr>
              <a:tr h="325396">
                <a:tc>
                  <a:txBody>
                    <a:bodyPr/>
                    <a:lstStyle/>
                    <a:p>
                      <a:pPr marL="0" indent="0" algn="l" defTabSz="914400" rtl="0" eaLnBrk="1" latinLnBrk="0" hangingPunct="1">
                        <a:lnSpc>
                          <a:spcPct val="90000"/>
                        </a:lnSpc>
                        <a:buFont typeface="Arial" panose="020B0604020202020204" pitchFamily="34" charset="0"/>
                        <a:buNone/>
                      </a:pPr>
                      <a:r>
                        <a:rPr lang="en-US" sz="1600" b="1" kern="1200" dirty="0">
                          <a:solidFill>
                            <a:schemeClr val="bg1"/>
                          </a:solidFill>
                          <a:latin typeface="Calibri" panose="020F0502020204030204" pitchFamily="34" charset="0"/>
                          <a:ea typeface="+mn-ea"/>
                          <a:cs typeface="Calibri" panose="020F0502020204030204" pitchFamily="34" charset="0"/>
                        </a:rPr>
                        <a:t>6-mo PFS, % (95% CI)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lang="en-US" sz="1600" kern="1200" dirty="0">
                          <a:solidFill>
                            <a:schemeClr val="bg1"/>
                          </a:solidFill>
                          <a:latin typeface="Calibri" panose="020F0502020204030204" pitchFamily="34" charset="0"/>
                          <a:ea typeface="+mn-ea"/>
                          <a:cs typeface="Calibri" panose="020F0502020204030204" pitchFamily="34" charset="0"/>
                        </a:rPr>
                        <a:t>31.3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lang="en-US" sz="1600" kern="1200" dirty="0">
                          <a:solidFill>
                            <a:schemeClr val="bg1"/>
                          </a:solidFill>
                          <a:latin typeface="Calibri" panose="020F0502020204030204" pitchFamily="34" charset="0"/>
                          <a:ea typeface="+mn-ea"/>
                          <a:cs typeface="Calibri" panose="020F0502020204030204" pitchFamily="34" charset="0"/>
                        </a:rPr>
                        <a:t>(25.8-36.9)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lang="en-US" sz="1600" kern="1200" dirty="0">
                          <a:solidFill>
                            <a:schemeClr val="bg1"/>
                          </a:solidFill>
                          <a:latin typeface="Calibri" panose="020F0502020204030204" pitchFamily="34" charset="0"/>
                          <a:ea typeface="+mn-ea"/>
                          <a:cs typeface="Calibri" panose="020F0502020204030204" pitchFamily="34" charset="0"/>
                        </a:rPr>
                        <a:t>24.4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lang="en-US" sz="1600" kern="1200" dirty="0">
                          <a:solidFill>
                            <a:schemeClr val="bg1"/>
                          </a:solidFill>
                          <a:latin typeface="Calibri" panose="020F0502020204030204" pitchFamily="34" charset="0"/>
                          <a:ea typeface="+mn-ea"/>
                          <a:cs typeface="Calibri" panose="020F0502020204030204" pitchFamily="34" charset="0"/>
                        </a:rPr>
                        <a:t>(19.1-30.1)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025507599"/>
                  </a:ext>
                </a:extLst>
              </a:tr>
              <a:tr h="325396">
                <a:tc>
                  <a:txBody>
                    <a:bodyPr/>
                    <a:lstStyle/>
                    <a:p>
                      <a:pPr marL="0" indent="0" algn="l" defTabSz="914400" rtl="0" eaLnBrk="1" latinLnBrk="0" hangingPunct="1">
                        <a:lnSpc>
                          <a:spcPct val="90000"/>
                        </a:lnSpc>
                        <a:buFont typeface="Arial" panose="020B0604020202020204" pitchFamily="34" charset="0"/>
                        <a:buNone/>
                      </a:pPr>
                      <a:r>
                        <a:rPr lang="en-US" sz="1600" b="1" kern="1200" dirty="0">
                          <a:solidFill>
                            <a:schemeClr val="bg1"/>
                          </a:solidFill>
                          <a:latin typeface="Calibri" panose="020F0502020204030204" pitchFamily="34" charset="0"/>
                          <a:ea typeface="+mn-ea"/>
                          <a:cs typeface="Calibri" panose="020F0502020204030204" pitchFamily="34" charset="0"/>
                        </a:rPr>
                        <a:t>12-mo PFS, % (95% CI)</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lang="en-US" sz="1600" kern="1200" dirty="0">
                          <a:solidFill>
                            <a:schemeClr val="bg1"/>
                          </a:solidFill>
                          <a:latin typeface="Calibri" panose="020F0502020204030204" pitchFamily="34" charset="0"/>
                          <a:ea typeface="+mn-ea"/>
                          <a:cs typeface="Calibri" panose="020F0502020204030204" pitchFamily="34" charset="0"/>
                        </a:rPr>
                        <a:t>10.8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lang="en-US" sz="1600" kern="1200" dirty="0">
                          <a:solidFill>
                            <a:schemeClr val="bg1"/>
                          </a:solidFill>
                          <a:latin typeface="Calibri" panose="020F0502020204030204" pitchFamily="34" charset="0"/>
                          <a:ea typeface="+mn-ea"/>
                          <a:cs typeface="Calibri" panose="020F0502020204030204" pitchFamily="34" charset="0"/>
                        </a:rPr>
                        <a:t>(7.1-15.3)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lang="en-US" sz="1600" kern="1200" dirty="0">
                          <a:solidFill>
                            <a:schemeClr val="bg1"/>
                          </a:solidFill>
                          <a:latin typeface="Calibri" panose="020F0502020204030204" pitchFamily="34" charset="0"/>
                          <a:ea typeface="+mn-ea"/>
                          <a:cs typeface="Calibri" panose="020F0502020204030204" pitchFamily="34" charset="0"/>
                        </a:rPr>
                        <a:t>4.4 </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lang="en-US" sz="1600" kern="1200" dirty="0">
                          <a:solidFill>
                            <a:schemeClr val="bg1"/>
                          </a:solidFill>
                          <a:latin typeface="Calibri" panose="020F0502020204030204" pitchFamily="34" charset="0"/>
                          <a:ea typeface="+mn-ea"/>
                          <a:cs typeface="Calibri" panose="020F0502020204030204" pitchFamily="34" charset="0"/>
                        </a:rPr>
                        <a:t>(2.1-8.1)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70908006"/>
                  </a:ext>
                </a:extLst>
              </a:tr>
            </a:tbl>
          </a:graphicData>
        </a:graphic>
      </p:graphicFrame>
      <p:sp>
        <p:nvSpPr>
          <p:cNvPr id="14" name="TextBox 13">
            <a:extLst>
              <a:ext uri="{FF2B5EF4-FFF2-40B4-BE49-F238E27FC236}">
                <a16:creationId xmlns:a16="http://schemas.microsoft.com/office/drawing/2014/main" id="{8E01396C-5C7B-41CD-BFAF-D93D44649DEB}"/>
              </a:ext>
            </a:extLst>
          </p:cNvPr>
          <p:cNvSpPr txBox="1"/>
          <p:nvPr/>
        </p:nvSpPr>
        <p:spPr>
          <a:xfrm>
            <a:off x="7666546" y="3765976"/>
            <a:ext cx="3697484" cy="338554"/>
          </a:xfrm>
          <a:prstGeom prst="rect">
            <a:avLst/>
          </a:prstGeom>
          <a:solidFill>
            <a:schemeClr val="tx1"/>
          </a:solid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a:t>
            </a:r>
            <a:r>
              <a:rPr kumimoji="0" lang="en-SG"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0.831 (95% CI: 0.693-0.996; </a:t>
            </a:r>
            <a:r>
              <a:rPr kumimoji="0" lang="en-SG"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SG"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.0437)</a:t>
            </a:r>
          </a:p>
        </p:txBody>
      </p:sp>
      <p:sp>
        <p:nvSpPr>
          <p:cNvPr id="20" name="TextBox 19">
            <a:extLst>
              <a:ext uri="{FF2B5EF4-FFF2-40B4-BE49-F238E27FC236}">
                <a16:creationId xmlns:a16="http://schemas.microsoft.com/office/drawing/2014/main" id="{6C2B4AF7-FF8F-4C85-BDAE-A06E4F3C52A2}"/>
              </a:ext>
            </a:extLst>
          </p:cNvPr>
          <p:cNvSpPr txBox="1"/>
          <p:nvPr/>
        </p:nvSpPr>
        <p:spPr bwMode="auto">
          <a:xfrm>
            <a:off x="5371715" y="5244687"/>
            <a:ext cx="666798" cy="411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34" name="Freeform: Shape 33">
            <a:extLst>
              <a:ext uri="{FF2B5EF4-FFF2-40B4-BE49-F238E27FC236}">
                <a16:creationId xmlns:a16="http://schemas.microsoft.com/office/drawing/2014/main" id="{0ED10BD6-8384-4FF5-A286-A6D88BB66C7A}"/>
              </a:ext>
            </a:extLst>
          </p:cNvPr>
          <p:cNvSpPr/>
          <p:nvPr/>
        </p:nvSpPr>
        <p:spPr bwMode="auto">
          <a:xfrm>
            <a:off x="2535882" y="1834973"/>
            <a:ext cx="6917645" cy="3087576"/>
          </a:xfrm>
          <a:custGeom>
            <a:avLst/>
            <a:gdLst>
              <a:gd name="connsiteX0" fmla="*/ 0 w 4800600"/>
              <a:gd name="connsiteY0" fmla="*/ 0 h 2140527"/>
              <a:gd name="connsiteX1" fmla="*/ 0 w 4800600"/>
              <a:gd name="connsiteY1" fmla="*/ 2140527 h 2140527"/>
              <a:gd name="connsiteX2" fmla="*/ 4800600 w 4800600"/>
              <a:gd name="connsiteY2" fmla="*/ 2140527 h 2140527"/>
            </a:gdLst>
            <a:ahLst/>
            <a:cxnLst>
              <a:cxn ang="0">
                <a:pos x="connsiteX0" y="connsiteY0"/>
              </a:cxn>
              <a:cxn ang="0">
                <a:pos x="connsiteX1" y="connsiteY1"/>
              </a:cxn>
              <a:cxn ang="0">
                <a:pos x="connsiteX2" y="connsiteY2"/>
              </a:cxn>
            </a:cxnLst>
            <a:rect l="l" t="t" r="r" b="b"/>
            <a:pathLst>
              <a:path w="4800600" h="2140527">
                <a:moveTo>
                  <a:pt x="0" y="0"/>
                </a:moveTo>
                <a:lnTo>
                  <a:pt x="0" y="2140527"/>
                </a:lnTo>
                <a:lnTo>
                  <a:pt x="4800600" y="2140527"/>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nvGrpSpPr>
          <p:cNvPr id="35" name="Group 34">
            <a:extLst>
              <a:ext uri="{FF2B5EF4-FFF2-40B4-BE49-F238E27FC236}">
                <a16:creationId xmlns:a16="http://schemas.microsoft.com/office/drawing/2014/main" id="{A1C68795-2815-4947-8DCE-56EF927AA3A6}"/>
              </a:ext>
            </a:extLst>
          </p:cNvPr>
          <p:cNvGrpSpPr/>
          <p:nvPr/>
        </p:nvGrpSpPr>
        <p:grpSpPr>
          <a:xfrm>
            <a:off x="2445481" y="1834973"/>
            <a:ext cx="90399" cy="3087576"/>
            <a:chOff x="6655376" y="2296391"/>
            <a:chExt cx="93519" cy="2140527"/>
          </a:xfrm>
        </p:grpSpPr>
        <p:cxnSp>
          <p:nvCxnSpPr>
            <p:cNvPr id="36" name="Straight Connector 35">
              <a:extLst>
                <a:ext uri="{FF2B5EF4-FFF2-40B4-BE49-F238E27FC236}">
                  <a16:creationId xmlns:a16="http://schemas.microsoft.com/office/drawing/2014/main" id="{DCCE48EE-0C7B-4AB8-AF8B-4E7972E2D49F}"/>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5DCA6C6-C7F5-42D8-8DD5-C0BFEE867837}"/>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5C300EC-B825-4EA4-A658-8D08012EE531}"/>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1762DD6-E263-4383-A88D-430389797321}"/>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9FB5FBA-D5E0-4281-9177-8669218B718F}"/>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D5575FC-ED10-4956-A702-CC080962D929}"/>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71FE15CC-2B9A-4EC4-8BF6-B346CE99C7AA}"/>
              </a:ext>
            </a:extLst>
          </p:cNvPr>
          <p:cNvGrpSpPr/>
          <p:nvPr/>
        </p:nvGrpSpPr>
        <p:grpSpPr>
          <a:xfrm>
            <a:off x="2535882" y="4918719"/>
            <a:ext cx="6904166" cy="100754"/>
            <a:chOff x="6748895" y="4435522"/>
            <a:chExt cx="4763277" cy="78258"/>
          </a:xfrm>
        </p:grpSpPr>
        <p:grpSp>
          <p:nvGrpSpPr>
            <p:cNvPr id="43" name="Group 42">
              <a:extLst>
                <a:ext uri="{FF2B5EF4-FFF2-40B4-BE49-F238E27FC236}">
                  <a16:creationId xmlns:a16="http://schemas.microsoft.com/office/drawing/2014/main" id="{3B4B6D91-E7BA-4316-8676-172C6B2C8EE0}"/>
                </a:ext>
              </a:extLst>
            </p:cNvPr>
            <p:cNvGrpSpPr/>
            <p:nvPr/>
          </p:nvGrpSpPr>
          <p:grpSpPr>
            <a:xfrm rot="5400000">
              <a:off x="7702797" y="3483018"/>
              <a:ext cx="76859" cy="1984664"/>
              <a:chOff x="6655376" y="2296391"/>
              <a:chExt cx="93519" cy="2140527"/>
            </a:xfrm>
          </p:grpSpPr>
          <p:cxnSp>
            <p:nvCxnSpPr>
              <p:cNvPr id="52" name="Straight Connector 51">
                <a:extLst>
                  <a:ext uri="{FF2B5EF4-FFF2-40B4-BE49-F238E27FC236}">
                    <a16:creationId xmlns:a16="http://schemas.microsoft.com/office/drawing/2014/main" id="{9B0727C4-4CC3-4A25-AF5A-31D469A397AA}"/>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C31F2AF-2623-4086-8901-6726C0E1E2A9}"/>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A3748BE6-1628-4D1D-B78A-7E08A91C0015}"/>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050EB73-761A-4CCA-A43C-61A4365E81C2}"/>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6D82433-3328-40D0-A8A5-CA27A0D66DC9}"/>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02CE480-0933-47FA-B992-5079934F439A}"/>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8CC74E1F-50F6-4E75-94BA-55A0744E6BF2}"/>
                </a:ext>
              </a:extLst>
            </p:cNvPr>
            <p:cNvGrpSpPr/>
            <p:nvPr/>
          </p:nvGrpSpPr>
          <p:grpSpPr>
            <a:xfrm rot="5400000">
              <a:off x="10084392" y="3483019"/>
              <a:ext cx="76859" cy="1984664"/>
              <a:chOff x="6655376" y="2296391"/>
              <a:chExt cx="93519" cy="2140527"/>
            </a:xfrm>
          </p:grpSpPr>
          <p:cxnSp>
            <p:nvCxnSpPr>
              <p:cNvPr id="46" name="Straight Connector 45">
                <a:extLst>
                  <a:ext uri="{FF2B5EF4-FFF2-40B4-BE49-F238E27FC236}">
                    <a16:creationId xmlns:a16="http://schemas.microsoft.com/office/drawing/2014/main" id="{8F8C6429-4561-44BF-8B81-3BAA35FB54C2}"/>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0437858-3B08-4920-9483-110CFB193AF3}"/>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0E61D7D-ABEE-4B9E-8827-C36044BF53E0}"/>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7B8C4C7-11B1-40F5-A1EA-44AA7EBFD468}"/>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7103C91-52A7-424C-87E0-643406BFC703}"/>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DF9221A-4A19-4E5E-B0E8-BE78B21CBFED}"/>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cxnSp>
          <p:nvCxnSpPr>
            <p:cNvPr id="45" name="Straight Connector 44">
              <a:extLst>
                <a:ext uri="{FF2B5EF4-FFF2-40B4-BE49-F238E27FC236}">
                  <a16:creationId xmlns:a16="http://schemas.microsoft.com/office/drawing/2014/main" id="{9AF60D23-D9B0-4B88-AF2C-DEF1677175B7}"/>
                </a:ext>
              </a:extLst>
            </p:cNvPr>
            <p:cNvCxnSpPr>
              <a:cxnSpLocks/>
            </p:cNvCxnSpPr>
            <p:nvPr/>
          </p:nvCxnSpPr>
          <p:spPr bwMode="auto">
            <a:xfrm rot="5400000">
              <a:off x="11473742" y="4473952"/>
              <a:ext cx="76859" cy="0"/>
            </a:xfrm>
            <a:prstGeom prst="line">
              <a:avLst/>
            </a:prstGeom>
            <a:noFill/>
            <a:ln w="28575" cap="flat" cmpd="sng" algn="ctr">
              <a:solidFill>
                <a:schemeClr val="bg1"/>
              </a:solidFill>
              <a:prstDash val="solid"/>
              <a:round/>
              <a:headEnd type="none" w="med" len="med"/>
              <a:tailEnd type="none" w="med" len="med"/>
            </a:ln>
            <a:effectLst/>
          </p:spPr>
        </p:cxnSp>
      </p:grpSp>
      <p:sp>
        <p:nvSpPr>
          <p:cNvPr id="58" name="TextBox 57">
            <a:extLst>
              <a:ext uri="{FF2B5EF4-FFF2-40B4-BE49-F238E27FC236}">
                <a16:creationId xmlns:a16="http://schemas.microsoft.com/office/drawing/2014/main" id="{535EB108-860A-4614-9050-C573C0BCC43F}"/>
              </a:ext>
            </a:extLst>
          </p:cNvPr>
          <p:cNvSpPr txBox="1"/>
          <p:nvPr/>
        </p:nvSpPr>
        <p:spPr bwMode="auto">
          <a:xfrm>
            <a:off x="2084603" y="4742184"/>
            <a:ext cx="402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BD0431EB-EE55-4917-B7F0-EBF828056F77}"/>
              </a:ext>
            </a:extLst>
          </p:cNvPr>
          <p:cNvSpPr txBox="1"/>
          <p:nvPr/>
        </p:nvSpPr>
        <p:spPr bwMode="auto">
          <a:xfrm>
            <a:off x="2321556" y="4957444"/>
            <a:ext cx="432568" cy="53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0" name="TextBox 59">
            <a:extLst>
              <a:ext uri="{FF2B5EF4-FFF2-40B4-BE49-F238E27FC236}">
                <a16:creationId xmlns:a16="http://schemas.microsoft.com/office/drawing/2014/main" id="{F539DA93-52E7-4B1F-AF07-3EBBA0850084}"/>
              </a:ext>
            </a:extLst>
          </p:cNvPr>
          <p:cNvSpPr txBox="1"/>
          <p:nvPr/>
        </p:nvSpPr>
        <p:spPr bwMode="auto">
          <a:xfrm>
            <a:off x="1862166" y="4127786"/>
            <a:ext cx="635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61" name="TextBox 60">
            <a:extLst>
              <a:ext uri="{FF2B5EF4-FFF2-40B4-BE49-F238E27FC236}">
                <a16:creationId xmlns:a16="http://schemas.microsoft.com/office/drawing/2014/main" id="{99867F22-142F-4502-82C4-D9FE192277A7}"/>
              </a:ext>
            </a:extLst>
          </p:cNvPr>
          <p:cNvSpPr txBox="1"/>
          <p:nvPr/>
        </p:nvSpPr>
        <p:spPr bwMode="auto">
          <a:xfrm>
            <a:off x="1849969" y="3508164"/>
            <a:ext cx="635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62" name="TextBox 61">
            <a:extLst>
              <a:ext uri="{FF2B5EF4-FFF2-40B4-BE49-F238E27FC236}">
                <a16:creationId xmlns:a16="http://schemas.microsoft.com/office/drawing/2014/main" id="{1AACAEA3-AC02-46F6-9DC0-B8C35B15ED18}"/>
              </a:ext>
            </a:extLst>
          </p:cNvPr>
          <p:cNvSpPr txBox="1"/>
          <p:nvPr/>
        </p:nvSpPr>
        <p:spPr bwMode="auto">
          <a:xfrm>
            <a:off x="1860749" y="2893767"/>
            <a:ext cx="635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63" name="TextBox 62">
            <a:extLst>
              <a:ext uri="{FF2B5EF4-FFF2-40B4-BE49-F238E27FC236}">
                <a16:creationId xmlns:a16="http://schemas.microsoft.com/office/drawing/2014/main" id="{ABB19A22-3848-4F7E-B584-F99F27B1563E}"/>
              </a:ext>
            </a:extLst>
          </p:cNvPr>
          <p:cNvSpPr txBox="1"/>
          <p:nvPr/>
        </p:nvSpPr>
        <p:spPr bwMode="auto">
          <a:xfrm>
            <a:off x="1867655" y="2266651"/>
            <a:ext cx="635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64" name="TextBox 63">
            <a:extLst>
              <a:ext uri="{FF2B5EF4-FFF2-40B4-BE49-F238E27FC236}">
                <a16:creationId xmlns:a16="http://schemas.microsoft.com/office/drawing/2014/main" id="{3B716727-40BC-4CAF-BDF5-D88715845FEB}"/>
              </a:ext>
            </a:extLst>
          </p:cNvPr>
          <p:cNvSpPr txBox="1"/>
          <p:nvPr/>
        </p:nvSpPr>
        <p:spPr bwMode="auto">
          <a:xfrm>
            <a:off x="1870988" y="1652254"/>
            <a:ext cx="635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66" name="TextBox 65">
            <a:extLst>
              <a:ext uri="{FF2B5EF4-FFF2-40B4-BE49-F238E27FC236}">
                <a16:creationId xmlns:a16="http://schemas.microsoft.com/office/drawing/2014/main" id="{CAF6B076-BAF0-49BA-A425-C3F7D5C7A87C}"/>
              </a:ext>
            </a:extLst>
          </p:cNvPr>
          <p:cNvSpPr txBox="1"/>
          <p:nvPr/>
        </p:nvSpPr>
        <p:spPr bwMode="auto">
          <a:xfrm>
            <a:off x="3465992" y="4949488"/>
            <a:ext cx="432568" cy="53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67" name="TextBox 66">
            <a:extLst>
              <a:ext uri="{FF2B5EF4-FFF2-40B4-BE49-F238E27FC236}">
                <a16:creationId xmlns:a16="http://schemas.microsoft.com/office/drawing/2014/main" id="{3A4105BC-92E2-48BA-90BF-ED78649AD9AD}"/>
              </a:ext>
            </a:extLst>
          </p:cNvPr>
          <p:cNvSpPr txBox="1"/>
          <p:nvPr/>
        </p:nvSpPr>
        <p:spPr bwMode="auto">
          <a:xfrm>
            <a:off x="4103405" y="4949488"/>
            <a:ext cx="350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68" name="TextBox 67">
            <a:extLst>
              <a:ext uri="{FF2B5EF4-FFF2-40B4-BE49-F238E27FC236}">
                <a16:creationId xmlns:a16="http://schemas.microsoft.com/office/drawing/2014/main" id="{6FA9D1F9-F551-4C51-BD79-4D066575C83F}"/>
              </a:ext>
            </a:extLst>
          </p:cNvPr>
          <p:cNvSpPr txBox="1"/>
          <p:nvPr/>
        </p:nvSpPr>
        <p:spPr bwMode="auto">
          <a:xfrm>
            <a:off x="4669826" y="4945072"/>
            <a:ext cx="3504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69" name="TextBox 68">
            <a:extLst>
              <a:ext uri="{FF2B5EF4-FFF2-40B4-BE49-F238E27FC236}">
                <a16:creationId xmlns:a16="http://schemas.microsoft.com/office/drawing/2014/main" id="{372230BB-DC2B-4168-BE77-5161392ACE53}"/>
              </a:ext>
            </a:extLst>
          </p:cNvPr>
          <p:cNvSpPr txBox="1"/>
          <p:nvPr/>
        </p:nvSpPr>
        <p:spPr bwMode="auto">
          <a:xfrm>
            <a:off x="5173059" y="4945072"/>
            <a:ext cx="486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70" name="TextBox 69">
            <a:extLst>
              <a:ext uri="{FF2B5EF4-FFF2-40B4-BE49-F238E27FC236}">
                <a16:creationId xmlns:a16="http://schemas.microsoft.com/office/drawing/2014/main" id="{A777882C-CD57-4151-9F6E-3182FEA93FF1}"/>
              </a:ext>
            </a:extLst>
          </p:cNvPr>
          <p:cNvSpPr txBox="1"/>
          <p:nvPr/>
        </p:nvSpPr>
        <p:spPr bwMode="auto">
          <a:xfrm>
            <a:off x="5762237" y="4937116"/>
            <a:ext cx="486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71" name="TextBox 70">
            <a:extLst>
              <a:ext uri="{FF2B5EF4-FFF2-40B4-BE49-F238E27FC236}">
                <a16:creationId xmlns:a16="http://schemas.microsoft.com/office/drawing/2014/main" id="{C373627C-4F07-4B5C-AC4F-94AA8563B666}"/>
              </a:ext>
            </a:extLst>
          </p:cNvPr>
          <p:cNvSpPr txBox="1"/>
          <p:nvPr/>
        </p:nvSpPr>
        <p:spPr bwMode="auto">
          <a:xfrm>
            <a:off x="6317495" y="4937116"/>
            <a:ext cx="486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72" name="TextBox 71">
            <a:extLst>
              <a:ext uri="{FF2B5EF4-FFF2-40B4-BE49-F238E27FC236}">
                <a16:creationId xmlns:a16="http://schemas.microsoft.com/office/drawing/2014/main" id="{CFF50A57-2613-4C71-AA83-8AC1B3A13991}"/>
              </a:ext>
            </a:extLst>
          </p:cNvPr>
          <p:cNvSpPr txBox="1"/>
          <p:nvPr/>
        </p:nvSpPr>
        <p:spPr bwMode="auto">
          <a:xfrm>
            <a:off x="6897396" y="4934499"/>
            <a:ext cx="486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73" name="TextBox 72">
            <a:extLst>
              <a:ext uri="{FF2B5EF4-FFF2-40B4-BE49-F238E27FC236}">
                <a16:creationId xmlns:a16="http://schemas.microsoft.com/office/drawing/2014/main" id="{A56FBE67-AD4E-4798-9705-46A2F85636AE}"/>
              </a:ext>
            </a:extLst>
          </p:cNvPr>
          <p:cNvSpPr txBox="1"/>
          <p:nvPr/>
        </p:nvSpPr>
        <p:spPr bwMode="auto">
          <a:xfrm>
            <a:off x="7488369" y="4930082"/>
            <a:ext cx="486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74" name="TextBox 73">
            <a:extLst>
              <a:ext uri="{FF2B5EF4-FFF2-40B4-BE49-F238E27FC236}">
                <a16:creationId xmlns:a16="http://schemas.microsoft.com/office/drawing/2014/main" id="{ADBBF0EF-B9AA-450E-9370-790E60CF62B6}"/>
              </a:ext>
            </a:extLst>
          </p:cNvPr>
          <p:cNvSpPr txBox="1"/>
          <p:nvPr/>
        </p:nvSpPr>
        <p:spPr bwMode="auto">
          <a:xfrm>
            <a:off x="8055545" y="4930082"/>
            <a:ext cx="486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5" name="TextBox 74">
            <a:extLst>
              <a:ext uri="{FF2B5EF4-FFF2-40B4-BE49-F238E27FC236}">
                <a16:creationId xmlns:a16="http://schemas.microsoft.com/office/drawing/2014/main" id="{13D05C95-91FB-43A1-99CE-6BB1425BD238}"/>
              </a:ext>
            </a:extLst>
          </p:cNvPr>
          <p:cNvSpPr txBox="1"/>
          <p:nvPr/>
        </p:nvSpPr>
        <p:spPr bwMode="auto">
          <a:xfrm>
            <a:off x="8620975" y="4922126"/>
            <a:ext cx="486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76" name="TextBox 75">
            <a:extLst>
              <a:ext uri="{FF2B5EF4-FFF2-40B4-BE49-F238E27FC236}">
                <a16:creationId xmlns:a16="http://schemas.microsoft.com/office/drawing/2014/main" id="{C181345C-C4D3-4090-848F-B29782D5B8BF}"/>
              </a:ext>
            </a:extLst>
          </p:cNvPr>
          <p:cNvSpPr txBox="1"/>
          <p:nvPr/>
        </p:nvSpPr>
        <p:spPr bwMode="auto">
          <a:xfrm>
            <a:off x="9208379" y="4922126"/>
            <a:ext cx="4863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77" name="TextBox 76">
            <a:extLst>
              <a:ext uri="{FF2B5EF4-FFF2-40B4-BE49-F238E27FC236}">
                <a16:creationId xmlns:a16="http://schemas.microsoft.com/office/drawing/2014/main" id="{0C1128B3-28DD-47C3-B8DB-86EB26063239}"/>
              </a:ext>
            </a:extLst>
          </p:cNvPr>
          <p:cNvSpPr txBox="1"/>
          <p:nvPr/>
        </p:nvSpPr>
        <p:spPr bwMode="auto">
          <a:xfrm rot="16200000">
            <a:off x="484008" y="3191062"/>
            <a:ext cx="2752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PFS Probability</a:t>
            </a:r>
          </a:p>
        </p:txBody>
      </p:sp>
      <p:grpSp>
        <p:nvGrpSpPr>
          <p:cNvPr id="79" name="Group 78">
            <a:extLst>
              <a:ext uri="{FF2B5EF4-FFF2-40B4-BE49-F238E27FC236}">
                <a16:creationId xmlns:a16="http://schemas.microsoft.com/office/drawing/2014/main" id="{4EC789EB-F605-4305-BAD5-2CC82BC96854}"/>
              </a:ext>
            </a:extLst>
          </p:cNvPr>
          <p:cNvGrpSpPr/>
          <p:nvPr/>
        </p:nvGrpSpPr>
        <p:grpSpPr>
          <a:xfrm>
            <a:off x="2909632" y="2248696"/>
            <a:ext cx="6539645" cy="2526606"/>
            <a:chOff x="1739043" y="2484320"/>
            <a:chExt cx="5898720" cy="2265396"/>
          </a:xfrm>
        </p:grpSpPr>
        <p:grpSp>
          <p:nvGrpSpPr>
            <p:cNvPr id="80" name="Group 79">
              <a:extLst>
                <a:ext uri="{FF2B5EF4-FFF2-40B4-BE49-F238E27FC236}">
                  <a16:creationId xmlns:a16="http://schemas.microsoft.com/office/drawing/2014/main" id="{69EE6FBD-C023-4EE4-8D1F-205F66E08417}"/>
                </a:ext>
              </a:extLst>
            </p:cNvPr>
            <p:cNvGrpSpPr/>
            <p:nvPr/>
          </p:nvGrpSpPr>
          <p:grpSpPr>
            <a:xfrm>
              <a:off x="1739043" y="2484320"/>
              <a:ext cx="731286" cy="1216553"/>
              <a:chOff x="7061573" y="2931656"/>
              <a:chExt cx="565437" cy="940652"/>
            </a:xfrm>
          </p:grpSpPr>
          <p:cxnSp>
            <p:nvCxnSpPr>
              <p:cNvPr id="107" name="Straight Connector 106">
                <a:extLst>
                  <a:ext uri="{FF2B5EF4-FFF2-40B4-BE49-F238E27FC236}">
                    <a16:creationId xmlns:a16="http://schemas.microsoft.com/office/drawing/2014/main" id="{A1E935E8-1C46-4A2E-B7F7-C3AC97CF186B}"/>
                  </a:ext>
                </a:extLst>
              </p:cNvPr>
              <p:cNvCxnSpPr/>
              <p:nvPr/>
            </p:nvCxnSpPr>
            <p:spPr bwMode="auto">
              <a:xfrm>
                <a:off x="7061573" y="2931656"/>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FE0BDEC-652B-4158-BE1B-92AD33C63D01}"/>
                  </a:ext>
                </a:extLst>
              </p:cNvPr>
              <p:cNvCxnSpPr/>
              <p:nvPr/>
            </p:nvCxnSpPr>
            <p:spPr bwMode="auto">
              <a:xfrm>
                <a:off x="7078357" y="3004524"/>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E1BC9A7-127B-4CC9-8406-2D54371401A2}"/>
                  </a:ext>
                </a:extLst>
              </p:cNvPr>
              <p:cNvCxnSpPr/>
              <p:nvPr/>
            </p:nvCxnSpPr>
            <p:spPr bwMode="auto">
              <a:xfrm>
                <a:off x="7128717" y="3080029"/>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A463C43A-25B5-4D04-B8B1-5D7A3516CD3C}"/>
                  </a:ext>
                </a:extLst>
              </p:cNvPr>
              <p:cNvCxnSpPr/>
              <p:nvPr/>
            </p:nvCxnSpPr>
            <p:spPr bwMode="auto">
              <a:xfrm>
                <a:off x="7319051" y="3240962"/>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C6D621C0-EB3D-42B5-A897-43BA49A65D52}"/>
                  </a:ext>
                </a:extLst>
              </p:cNvPr>
              <p:cNvCxnSpPr/>
              <p:nvPr/>
            </p:nvCxnSpPr>
            <p:spPr bwMode="auto">
              <a:xfrm>
                <a:off x="7356609" y="336650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CEC474CF-8B27-4C62-A8D5-80AAC3C64FF2}"/>
                  </a:ext>
                </a:extLst>
              </p:cNvPr>
              <p:cNvCxnSpPr/>
              <p:nvPr/>
            </p:nvCxnSpPr>
            <p:spPr bwMode="auto">
              <a:xfrm>
                <a:off x="7366041" y="3460385"/>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E05F4BE-9E3F-4974-BF42-6F727B1D69F2}"/>
                  </a:ext>
                </a:extLst>
              </p:cNvPr>
              <p:cNvCxnSpPr/>
              <p:nvPr/>
            </p:nvCxnSpPr>
            <p:spPr bwMode="auto">
              <a:xfrm>
                <a:off x="7387678" y="3516135"/>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1B241E48-5776-49CC-A6AA-EA2B63493AB0}"/>
                  </a:ext>
                </a:extLst>
              </p:cNvPr>
              <p:cNvCxnSpPr/>
              <p:nvPr/>
            </p:nvCxnSpPr>
            <p:spPr bwMode="auto">
              <a:xfrm>
                <a:off x="7591572" y="3673596"/>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449E03D-8DDF-4A16-B250-57878550E4B6}"/>
                  </a:ext>
                </a:extLst>
              </p:cNvPr>
              <p:cNvCxnSpPr/>
              <p:nvPr/>
            </p:nvCxnSpPr>
            <p:spPr bwMode="auto">
              <a:xfrm>
                <a:off x="7627010" y="3780381"/>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5A9D659E-38DC-4A54-85EC-720E98BB79A1}"/>
                  </a:ext>
                </a:extLst>
              </p:cNvPr>
              <p:cNvCxnSpPr/>
              <p:nvPr/>
            </p:nvCxnSpPr>
            <p:spPr bwMode="auto">
              <a:xfrm>
                <a:off x="7612036" y="3727845"/>
                <a:ext cx="0" cy="9192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727A8B4C-9275-4DFE-A368-1668FB719248}"/>
                </a:ext>
              </a:extLst>
            </p:cNvPr>
            <p:cNvGrpSpPr/>
            <p:nvPr/>
          </p:nvGrpSpPr>
          <p:grpSpPr>
            <a:xfrm>
              <a:off x="2878732" y="3939799"/>
              <a:ext cx="3202160" cy="802313"/>
              <a:chOff x="7156137" y="3024767"/>
              <a:chExt cx="2475946" cy="620357"/>
            </a:xfrm>
          </p:grpSpPr>
          <p:cxnSp>
            <p:nvCxnSpPr>
              <p:cNvPr id="97" name="Straight Connector 96">
                <a:extLst>
                  <a:ext uri="{FF2B5EF4-FFF2-40B4-BE49-F238E27FC236}">
                    <a16:creationId xmlns:a16="http://schemas.microsoft.com/office/drawing/2014/main" id="{A33CDB68-A62A-49DE-B79E-70D1C7943A9D}"/>
                  </a:ext>
                </a:extLst>
              </p:cNvPr>
              <p:cNvCxnSpPr/>
              <p:nvPr/>
            </p:nvCxnSpPr>
            <p:spPr bwMode="auto">
              <a:xfrm>
                <a:off x="7156137" y="3026436"/>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E49A6D1-8CB6-4CB5-AC08-B9D5274DCF7B}"/>
                  </a:ext>
                </a:extLst>
              </p:cNvPr>
              <p:cNvCxnSpPr/>
              <p:nvPr/>
            </p:nvCxnSpPr>
            <p:spPr bwMode="auto">
              <a:xfrm>
                <a:off x="7182570" y="3024767"/>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3B8A1D1-BA95-4FC3-B07A-C4B481CFB6B0}"/>
                  </a:ext>
                </a:extLst>
              </p:cNvPr>
              <p:cNvCxnSpPr/>
              <p:nvPr/>
            </p:nvCxnSpPr>
            <p:spPr bwMode="auto">
              <a:xfrm>
                <a:off x="8287896" y="3454847"/>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3F2CBF72-A12E-4A77-BC3C-FE42724CF2AD}"/>
                  </a:ext>
                </a:extLst>
              </p:cNvPr>
              <p:cNvCxnSpPr/>
              <p:nvPr/>
            </p:nvCxnSpPr>
            <p:spPr bwMode="auto">
              <a:xfrm>
                <a:off x="8527989" y="3500810"/>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C093873-B71A-4A01-8AF9-70AFEEF91DD2}"/>
                  </a:ext>
                </a:extLst>
              </p:cNvPr>
              <p:cNvCxnSpPr/>
              <p:nvPr/>
            </p:nvCxnSpPr>
            <p:spPr bwMode="auto">
              <a:xfrm>
                <a:off x="8264411" y="3454847"/>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68F9F25-B523-4447-96BE-A1047157216F}"/>
                  </a:ext>
                </a:extLst>
              </p:cNvPr>
              <p:cNvCxnSpPr/>
              <p:nvPr/>
            </p:nvCxnSpPr>
            <p:spPr bwMode="auto">
              <a:xfrm>
                <a:off x="7643345" y="3194821"/>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325C8A8-4D98-4C5E-9422-55C8456C21BE}"/>
                  </a:ext>
                </a:extLst>
              </p:cNvPr>
              <p:cNvCxnSpPr/>
              <p:nvPr/>
            </p:nvCxnSpPr>
            <p:spPr bwMode="auto">
              <a:xfrm>
                <a:off x="8553420" y="3501315"/>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8609C30-9569-4133-995B-DCAD30C00C08}"/>
                  </a:ext>
                </a:extLst>
              </p:cNvPr>
              <p:cNvCxnSpPr/>
              <p:nvPr/>
            </p:nvCxnSpPr>
            <p:spPr bwMode="auto">
              <a:xfrm>
                <a:off x="8788026" y="3498255"/>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92134FA-F783-4268-97F4-6FFC59EA37FA}"/>
                  </a:ext>
                </a:extLst>
              </p:cNvPr>
              <p:cNvCxnSpPr/>
              <p:nvPr/>
            </p:nvCxnSpPr>
            <p:spPr bwMode="auto">
              <a:xfrm>
                <a:off x="9064880" y="3532824"/>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C1775E7-3B19-4489-A0B1-79661130E26D}"/>
                  </a:ext>
                </a:extLst>
              </p:cNvPr>
              <p:cNvCxnSpPr/>
              <p:nvPr/>
            </p:nvCxnSpPr>
            <p:spPr bwMode="auto">
              <a:xfrm>
                <a:off x="9632083" y="3553197"/>
                <a:ext cx="0" cy="9192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CD27DB97-31B6-41E5-BAAB-1EBCF6E3E067}"/>
                </a:ext>
              </a:extLst>
            </p:cNvPr>
            <p:cNvGrpSpPr/>
            <p:nvPr/>
          </p:nvGrpSpPr>
          <p:grpSpPr>
            <a:xfrm>
              <a:off x="6214927" y="4620114"/>
              <a:ext cx="1422836" cy="129602"/>
              <a:chOff x="7724916" y="3412068"/>
              <a:chExt cx="1100153" cy="100209"/>
            </a:xfrm>
          </p:grpSpPr>
          <p:cxnSp>
            <p:nvCxnSpPr>
              <p:cNvPr id="87" name="Straight Connector 86">
                <a:extLst>
                  <a:ext uri="{FF2B5EF4-FFF2-40B4-BE49-F238E27FC236}">
                    <a16:creationId xmlns:a16="http://schemas.microsoft.com/office/drawing/2014/main" id="{4F912638-17CD-4606-89E9-ED284E388012}"/>
                  </a:ext>
                </a:extLst>
              </p:cNvPr>
              <p:cNvCxnSpPr/>
              <p:nvPr/>
            </p:nvCxnSpPr>
            <p:spPr bwMode="auto">
              <a:xfrm>
                <a:off x="7724916" y="3414474"/>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5BCE4CF-946A-4CB0-8AFA-C23C1C9B2748}"/>
                  </a:ext>
                </a:extLst>
              </p:cNvPr>
              <p:cNvCxnSpPr/>
              <p:nvPr/>
            </p:nvCxnSpPr>
            <p:spPr bwMode="auto">
              <a:xfrm>
                <a:off x="8132831" y="3412911"/>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A6CE8AF-B252-4FFE-8CC8-C6F87D2DD3E4}"/>
                  </a:ext>
                </a:extLst>
              </p:cNvPr>
              <p:cNvCxnSpPr/>
              <p:nvPr/>
            </p:nvCxnSpPr>
            <p:spPr bwMode="auto">
              <a:xfrm>
                <a:off x="8664512" y="3415352"/>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F4EA6D6-4166-4F0E-BCC2-C21709185DF3}"/>
                  </a:ext>
                </a:extLst>
              </p:cNvPr>
              <p:cNvCxnSpPr/>
              <p:nvPr/>
            </p:nvCxnSpPr>
            <p:spPr bwMode="auto">
              <a:xfrm>
                <a:off x="8825069" y="3412068"/>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5926A62-5F15-4600-B19E-63EEB49E02A8}"/>
                  </a:ext>
                </a:extLst>
              </p:cNvPr>
              <p:cNvCxnSpPr/>
              <p:nvPr/>
            </p:nvCxnSpPr>
            <p:spPr bwMode="auto">
              <a:xfrm>
                <a:off x="8359788" y="3420350"/>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9BB55AA-E983-49F7-82C7-A6AB313E29E1}"/>
                  </a:ext>
                </a:extLst>
              </p:cNvPr>
              <p:cNvCxnSpPr/>
              <p:nvPr/>
            </p:nvCxnSpPr>
            <p:spPr bwMode="auto">
              <a:xfrm>
                <a:off x="8161655" y="3412068"/>
                <a:ext cx="0" cy="91927"/>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117" name="Group 116">
            <a:extLst>
              <a:ext uri="{FF2B5EF4-FFF2-40B4-BE49-F238E27FC236}">
                <a16:creationId xmlns:a16="http://schemas.microsoft.com/office/drawing/2014/main" id="{BA2D88FB-D87E-406A-BC6C-762346CB907E}"/>
              </a:ext>
            </a:extLst>
          </p:cNvPr>
          <p:cNvGrpSpPr/>
          <p:nvPr/>
        </p:nvGrpSpPr>
        <p:grpSpPr>
          <a:xfrm>
            <a:off x="2876464" y="1983515"/>
            <a:ext cx="3177040" cy="2869531"/>
            <a:chOff x="1642515" y="1973569"/>
            <a:chExt cx="2865670" cy="2572866"/>
          </a:xfrm>
        </p:grpSpPr>
        <p:grpSp>
          <p:nvGrpSpPr>
            <p:cNvPr id="118" name="Group 117">
              <a:extLst>
                <a:ext uri="{FF2B5EF4-FFF2-40B4-BE49-F238E27FC236}">
                  <a16:creationId xmlns:a16="http://schemas.microsoft.com/office/drawing/2014/main" id="{F0C9BB37-38CB-4E98-9997-AAD553FE019E}"/>
                </a:ext>
              </a:extLst>
            </p:cNvPr>
            <p:cNvGrpSpPr/>
            <p:nvPr/>
          </p:nvGrpSpPr>
          <p:grpSpPr>
            <a:xfrm>
              <a:off x="1642515" y="1973569"/>
              <a:ext cx="1516575" cy="2167761"/>
              <a:chOff x="6723537" y="2550336"/>
              <a:chExt cx="1172631" cy="1676130"/>
            </a:xfrm>
          </p:grpSpPr>
          <p:cxnSp>
            <p:nvCxnSpPr>
              <p:cNvPr id="128" name="Straight Connector 127">
                <a:extLst>
                  <a:ext uri="{FF2B5EF4-FFF2-40B4-BE49-F238E27FC236}">
                    <a16:creationId xmlns:a16="http://schemas.microsoft.com/office/drawing/2014/main" id="{723DB81A-AFF3-499B-B7C1-45D98117182B}"/>
                  </a:ext>
                </a:extLst>
              </p:cNvPr>
              <p:cNvCxnSpPr/>
              <p:nvPr/>
            </p:nvCxnSpPr>
            <p:spPr bwMode="auto">
              <a:xfrm>
                <a:off x="6746669" y="264226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E89A318-669C-4722-82AE-BDC19701D196}"/>
                  </a:ext>
                </a:extLst>
              </p:cNvPr>
              <p:cNvCxnSpPr/>
              <p:nvPr/>
            </p:nvCxnSpPr>
            <p:spPr bwMode="auto">
              <a:xfrm>
                <a:off x="7031795" y="3255488"/>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4C4C162-B162-40AB-AE2D-97CCDD6DD9D8}"/>
                  </a:ext>
                </a:extLst>
              </p:cNvPr>
              <p:cNvCxnSpPr/>
              <p:nvPr/>
            </p:nvCxnSpPr>
            <p:spPr bwMode="auto">
              <a:xfrm>
                <a:off x="6953190" y="3089458"/>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B10E141-936B-4397-B4A2-B30DC259CFC1}"/>
                  </a:ext>
                </a:extLst>
              </p:cNvPr>
              <p:cNvCxnSpPr/>
              <p:nvPr/>
            </p:nvCxnSpPr>
            <p:spPr bwMode="auto">
              <a:xfrm>
                <a:off x="6723537" y="2550336"/>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82F7D7B2-57F2-4B09-94EB-573E0F2FAE99}"/>
                  </a:ext>
                </a:extLst>
              </p:cNvPr>
              <p:cNvCxnSpPr/>
              <p:nvPr/>
            </p:nvCxnSpPr>
            <p:spPr bwMode="auto">
              <a:xfrm>
                <a:off x="7004151" y="3154019"/>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A9F6BB51-29C5-475C-B076-92E85F2BD0D1}"/>
                  </a:ext>
                </a:extLst>
              </p:cNvPr>
              <p:cNvCxnSpPr/>
              <p:nvPr/>
            </p:nvCxnSpPr>
            <p:spPr bwMode="auto">
              <a:xfrm>
                <a:off x="7057750" y="3361674"/>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24EC4C3-F889-494D-9E8B-DB2977D7F620}"/>
                  </a:ext>
                </a:extLst>
              </p:cNvPr>
              <p:cNvCxnSpPr/>
              <p:nvPr/>
            </p:nvCxnSpPr>
            <p:spPr bwMode="auto">
              <a:xfrm>
                <a:off x="7352889" y="367573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98419AE2-C024-4938-9AB9-298355B8F129}"/>
                  </a:ext>
                </a:extLst>
              </p:cNvPr>
              <p:cNvCxnSpPr/>
              <p:nvPr/>
            </p:nvCxnSpPr>
            <p:spPr bwMode="auto">
              <a:xfrm>
                <a:off x="7332439" y="3636340"/>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866359D1-23A7-4F70-AC4C-9A3A7CF79AFA}"/>
                  </a:ext>
                </a:extLst>
              </p:cNvPr>
              <p:cNvCxnSpPr/>
              <p:nvPr/>
            </p:nvCxnSpPr>
            <p:spPr bwMode="auto">
              <a:xfrm>
                <a:off x="7582322" y="3888455"/>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EE56C456-11B6-4F79-B401-410C578194E2}"/>
                  </a:ext>
                </a:extLst>
              </p:cNvPr>
              <p:cNvCxnSpPr/>
              <p:nvPr/>
            </p:nvCxnSpPr>
            <p:spPr bwMode="auto">
              <a:xfrm>
                <a:off x="7559064" y="3872715"/>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DB54B01-006A-432D-839A-8550400E73C3}"/>
                  </a:ext>
                </a:extLst>
              </p:cNvPr>
              <p:cNvCxnSpPr/>
              <p:nvPr/>
            </p:nvCxnSpPr>
            <p:spPr bwMode="auto">
              <a:xfrm>
                <a:off x="7619085" y="398418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37764C1-B45D-41C7-B5F4-2BAF6E1770C7}"/>
                  </a:ext>
                </a:extLst>
              </p:cNvPr>
              <p:cNvCxnSpPr/>
              <p:nvPr/>
            </p:nvCxnSpPr>
            <p:spPr bwMode="auto">
              <a:xfrm>
                <a:off x="7896168" y="4134539"/>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58364DE7-052E-49B8-8317-0D7E69266E78}"/>
                  </a:ext>
                </a:extLst>
              </p:cNvPr>
              <p:cNvCxnSpPr/>
              <p:nvPr/>
            </p:nvCxnSpPr>
            <p:spPr bwMode="auto">
              <a:xfrm>
                <a:off x="7641105" y="4002696"/>
                <a:ext cx="0" cy="91927"/>
              </a:xfrm>
              <a:prstGeom prst="line">
                <a:avLst/>
              </a:prstGeom>
              <a:noFill/>
              <a:ln w="28575" cap="flat" cmpd="sng" algn="ctr">
                <a:solidFill>
                  <a:schemeClr val="accent3"/>
                </a:solidFill>
                <a:prstDash val="solid"/>
                <a:round/>
                <a:headEnd type="none" w="med" len="med"/>
                <a:tailEnd type="none" w="med" len="med"/>
              </a:ln>
              <a:effectLst/>
            </p:spPr>
          </p:cxnSp>
        </p:grpSp>
        <p:cxnSp>
          <p:nvCxnSpPr>
            <p:cNvPr id="119" name="Straight Connector 118">
              <a:extLst>
                <a:ext uri="{FF2B5EF4-FFF2-40B4-BE49-F238E27FC236}">
                  <a16:creationId xmlns:a16="http://schemas.microsoft.com/office/drawing/2014/main" id="{AF49E8E2-61FD-4E3B-A0D4-1B75B7F361C7}"/>
                </a:ext>
              </a:extLst>
            </p:cNvPr>
            <p:cNvCxnSpPr/>
            <p:nvPr/>
          </p:nvCxnSpPr>
          <p:spPr bwMode="auto">
            <a:xfrm>
              <a:off x="3367911" y="4091583"/>
              <a:ext cx="0" cy="118890"/>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43E5DC6-10E3-4882-9BB6-EBC8EFF0B192}"/>
                </a:ext>
              </a:extLst>
            </p:cNvPr>
            <p:cNvCxnSpPr/>
            <p:nvPr/>
          </p:nvCxnSpPr>
          <p:spPr bwMode="auto">
            <a:xfrm>
              <a:off x="3443853" y="4114077"/>
              <a:ext cx="0" cy="118890"/>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8BA037E4-6B9D-4D9F-B1BF-64E101493E13}"/>
                </a:ext>
              </a:extLst>
            </p:cNvPr>
            <p:cNvCxnSpPr/>
            <p:nvPr/>
          </p:nvCxnSpPr>
          <p:spPr bwMode="auto">
            <a:xfrm>
              <a:off x="3598680" y="4232495"/>
              <a:ext cx="0" cy="118890"/>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BD5EE80-48DA-4EB5-97B7-D79D1132D735}"/>
                </a:ext>
              </a:extLst>
            </p:cNvPr>
            <p:cNvCxnSpPr/>
            <p:nvPr/>
          </p:nvCxnSpPr>
          <p:spPr bwMode="auto">
            <a:xfrm>
              <a:off x="4380781" y="4418180"/>
              <a:ext cx="0" cy="118890"/>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937E274-D05F-4C10-9CF1-3D6B8B867FDF}"/>
                </a:ext>
              </a:extLst>
            </p:cNvPr>
            <p:cNvCxnSpPr/>
            <p:nvPr/>
          </p:nvCxnSpPr>
          <p:spPr bwMode="auto">
            <a:xfrm>
              <a:off x="4508185" y="4427545"/>
              <a:ext cx="0" cy="118890"/>
            </a:xfrm>
            <a:prstGeom prst="line">
              <a:avLst/>
            </a:prstGeom>
            <a:noFill/>
            <a:ln w="28575" cap="flat" cmpd="sng" algn="ctr">
              <a:solidFill>
                <a:schemeClr val="accent3"/>
              </a:solidFill>
              <a:prstDash val="solid"/>
              <a:round/>
              <a:headEnd type="none" w="med" len="med"/>
              <a:tailEnd type="none" w="med" len="med"/>
            </a:ln>
            <a:effectLst/>
          </p:spPr>
        </p:cxnSp>
      </p:grpSp>
      <p:grpSp>
        <p:nvGrpSpPr>
          <p:cNvPr id="8" name="Group 7">
            <a:extLst>
              <a:ext uri="{FF2B5EF4-FFF2-40B4-BE49-F238E27FC236}">
                <a16:creationId xmlns:a16="http://schemas.microsoft.com/office/drawing/2014/main" id="{51ED077E-3BFD-460E-8E67-6DF2756D7E6F}"/>
              </a:ext>
            </a:extLst>
          </p:cNvPr>
          <p:cNvGrpSpPr/>
          <p:nvPr/>
        </p:nvGrpSpPr>
        <p:grpSpPr>
          <a:xfrm>
            <a:off x="2169870" y="5515375"/>
            <a:ext cx="7403479" cy="613015"/>
            <a:chOff x="2169870" y="5642064"/>
            <a:chExt cx="7403479" cy="613015"/>
          </a:xfrm>
        </p:grpSpPr>
        <p:grpSp>
          <p:nvGrpSpPr>
            <p:cNvPr id="21" name="Group 20">
              <a:extLst>
                <a:ext uri="{FF2B5EF4-FFF2-40B4-BE49-F238E27FC236}">
                  <a16:creationId xmlns:a16="http://schemas.microsoft.com/office/drawing/2014/main" id="{B4CEF967-0972-40E4-ACB1-9904D659A6C6}"/>
                </a:ext>
              </a:extLst>
            </p:cNvPr>
            <p:cNvGrpSpPr/>
            <p:nvPr/>
          </p:nvGrpSpPr>
          <p:grpSpPr>
            <a:xfrm>
              <a:off x="2169870" y="5645820"/>
              <a:ext cx="6871603" cy="609259"/>
              <a:chOff x="1323280" y="5203170"/>
              <a:chExt cx="4711160" cy="609259"/>
            </a:xfrm>
          </p:grpSpPr>
          <p:sp>
            <p:nvSpPr>
              <p:cNvPr id="22" name="TextBox 21">
                <a:extLst>
                  <a:ext uri="{FF2B5EF4-FFF2-40B4-BE49-F238E27FC236}">
                    <a16:creationId xmlns:a16="http://schemas.microsoft.com/office/drawing/2014/main" id="{3857A2F3-FBC8-4AF2-96E4-FEACA7A9C8D1}"/>
                  </a:ext>
                </a:extLst>
              </p:cNvPr>
              <p:cNvSpPr txBox="1"/>
              <p:nvPr/>
            </p:nvSpPr>
            <p:spPr bwMode="auto">
              <a:xfrm>
                <a:off x="1323280" y="5227654"/>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307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306</a:t>
                </a:r>
              </a:p>
            </p:txBody>
          </p:sp>
          <p:sp>
            <p:nvSpPr>
              <p:cNvPr id="23" name="TextBox 22">
                <a:extLst>
                  <a:ext uri="{FF2B5EF4-FFF2-40B4-BE49-F238E27FC236}">
                    <a16:creationId xmlns:a16="http://schemas.microsoft.com/office/drawing/2014/main" id="{BA8EBEA2-DBCF-414A-A8CF-343146C0FCDF}"/>
                  </a:ext>
                </a:extLst>
              </p:cNvPr>
              <p:cNvSpPr txBox="1"/>
              <p:nvPr/>
            </p:nvSpPr>
            <p:spPr bwMode="auto">
              <a:xfrm>
                <a:off x="1788699" y="5227654"/>
                <a:ext cx="3409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196</a:t>
                </a:r>
              </a:p>
            </p:txBody>
          </p:sp>
          <p:sp>
            <p:nvSpPr>
              <p:cNvPr id="24" name="TextBox 23">
                <a:extLst>
                  <a:ext uri="{FF2B5EF4-FFF2-40B4-BE49-F238E27FC236}">
                    <a16:creationId xmlns:a16="http://schemas.microsoft.com/office/drawing/2014/main" id="{5840D7A0-C4F0-43BF-8FE5-303CDEC6A2D7}"/>
                  </a:ext>
                </a:extLst>
              </p:cNvPr>
              <p:cNvSpPr txBox="1"/>
              <p:nvPr/>
            </p:nvSpPr>
            <p:spPr bwMode="auto">
              <a:xfrm>
                <a:off x="2199610" y="5222139"/>
                <a:ext cx="34091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134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119</a:t>
                </a:r>
              </a:p>
            </p:txBody>
          </p:sp>
          <p:sp>
            <p:nvSpPr>
              <p:cNvPr id="25" name="TextBox 24">
                <a:extLst>
                  <a:ext uri="{FF2B5EF4-FFF2-40B4-BE49-F238E27FC236}">
                    <a16:creationId xmlns:a16="http://schemas.microsoft.com/office/drawing/2014/main" id="{60078B16-268C-45BD-9DE1-695C715E3330}"/>
                  </a:ext>
                </a:extLst>
              </p:cNvPr>
              <p:cNvSpPr txBox="1"/>
              <p:nvPr/>
            </p:nvSpPr>
            <p:spPr bwMode="auto">
              <a:xfrm>
                <a:off x="2622582" y="5222139"/>
                <a:ext cx="2694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50</a:t>
                </a:r>
              </a:p>
            </p:txBody>
          </p:sp>
          <p:sp>
            <p:nvSpPr>
              <p:cNvPr id="26" name="TextBox 25">
                <a:extLst>
                  <a:ext uri="{FF2B5EF4-FFF2-40B4-BE49-F238E27FC236}">
                    <a16:creationId xmlns:a16="http://schemas.microsoft.com/office/drawing/2014/main" id="{D7E44C3D-151E-40F2-8BA5-4F2A2A791576}"/>
                  </a:ext>
                </a:extLst>
              </p:cNvPr>
              <p:cNvSpPr txBox="1"/>
              <p:nvPr/>
            </p:nvSpPr>
            <p:spPr bwMode="auto">
              <a:xfrm>
                <a:off x="3017621" y="5219077"/>
                <a:ext cx="2694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32</a:t>
                </a:r>
              </a:p>
            </p:txBody>
          </p:sp>
          <p:sp>
            <p:nvSpPr>
              <p:cNvPr id="27" name="TextBox 26">
                <a:extLst>
                  <a:ext uri="{FF2B5EF4-FFF2-40B4-BE49-F238E27FC236}">
                    <a16:creationId xmlns:a16="http://schemas.microsoft.com/office/drawing/2014/main" id="{F2D0222F-FDF9-4E8E-A889-A08BABAB3585}"/>
                  </a:ext>
                </a:extLst>
              </p:cNvPr>
              <p:cNvSpPr txBox="1"/>
              <p:nvPr/>
            </p:nvSpPr>
            <p:spPr bwMode="auto">
              <a:xfrm>
                <a:off x="3404873" y="5219077"/>
                <a:ext cx="2694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11</a:t>
                </a:r>
              </a:p>
            </p:txBody>
          </p:sp>
          <p:sp>
            <p:nvSpPr>
              <p:cNvPr id="28" name="TextBox 27">
                <a:extLst>
                  <a:ext uri="{FF2B5EF4-FFF2-40B4-BE49-F238E27FC236}">
                    <a16:creationId xmlns:a16="http://schemas.microsoft.com/office/drawing/2014/main" id="{D895B6DD-9B39-44BA-8702-8287C370D20F}"/>
                  </a:ext>
                </a:extLst>
              </p:cNvPr>
              <p:cNvSpPr txBox="1"/>
              <p:nvPr/>
            </p:nvSpPr>
            <p:spPr bwMode="auto">
              <a:xfrm>
                <a:off x="3815783" y="5213562"/>
                <a:ext cx="2694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a:t>
                </a:r>
              </a:p>
            </p:txBody>
          </p:sp>
          <p:sp>
            <p:nvSpPr>
              <p:cNvPr id="29" name="TextBox 28">
                <a:extLst>
                  <a:ext uri="{FF2B5EF4-FFF2-40B4-BE49-F238E27FC236}">
                    <a16:creationId xmlns:a16="http://schemas.microsoft.com/office/drawing/2014/main" id="{A2F49C41-97A8-4604-95C2-92BD89CA56E8}"/>
                  </a:ext>
                </a:extLst>
              </p:cNvPr>
              <p:cNvSpPr txBox="1"/>
              <p:nvPr/>
            </p:nvSpPr>
            <p:spPr bwMode="auto">
              <a:xfrm>
                <a:off x="4203037" y="5213562"/>
                <a:ext cx="2694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a:t>
                </a:r>
              </a:p>
            </p:txBody>
          </p:sp>
          <p:sp>
            <p:nvSpPr>
              <p:cNvPr id="30" name="TextBox 29">
                <a:extLst>
                  <a:ext uri="{FF2B5EF4-FFF2-40B4-BE49-F238E27FC236}">
                    <a16:creationId xmlns:a16="http://schemas.microsoft.com/office/drawing/2014/main" id="{CE30B0B0-F32D-4F52-B95F-DE05F68BB88B}"/>
                  </a:ext>
                </a:extLst>
              </p:cNvPr>
              <p:cNvSpPr txBox="1"/>
              <p:nvPr/>
            </p:nvSpPr>
            <p:spPr bwMode="auto">
              <a:xfrm>
                <a:off x="4607477" y="5211747"/>
                <a:ext cx="2694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a:t>
                </a:r>
              </a:p>
            </p:txBody>
          </p:sp>
          <p:sp>
            <p:nvSpPr>
              <p:cNvPr id="31" name="TextBox 30">
                <a:extLst>
                  <a:ext uri="{FF2B5EF4-FFF2-40B4-BE49-F238E27FC236}">
                    <a16:creationId xmlns:a16="http://schemas.microsoft.com/office/drawing/2014/main" id="{3D66156A-179B-4400-BF57-56CEBE336D1F}"/>
                  </a:ext>
                </a:extLst>
              </p:cNvPr>
              <p:cNvSpPr txBox="1"/>
              <p:nvPr/>
            </p:nvSpPr>
            <p:spPr bwMode="auto">
              <a:xfrm>
                <a:off x="5002516" y="5208685"/>
                <a:ext cx="2694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32" name="TextBox 31">
                <a:extLst>
                  <a:ext uri="{FF2B5EF4-FFF2-40B4-BE49-F238E27FC236}">
                    <a16:creationId xmlns:a16="http://schemas.microsoft.com/office/drawing/2014/main" id="{CB22A3F5-3555-48A4-9E7A-15D285217099}"/>
                  </a:ext>
                </a:extLst>
              </p:cNvPr>
              <p:cNvSpPr txBox="1"/>
              <p:nvPr/>
            </p:nvSpPr>
            <p:spPr bwMode="auto">
              <a:xfrm>
                <a:off x="5425487" y="5208685"/>
                <a:ext cx="1980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33" name="TextBox 32">
                <a:extLst>
                  <a:ext uri="{FF2B5EF4-FFF2-40B4-BE49-F238E27FC236}">
                    <a16:creationId xmlns:a16="http://schemas.microsoft.com/office/drawing/2014/main" id="{5517C9C0-B1A9-4A96-B76A-648F0B98B26E}"/>
                  </a:ext>
                </a:extLst>
              </p:cNvPr>
              <p:cNvSpPr txBox="1"/>
              <p:nvPr/>
            </p:nvSpPr>
            <p:spPr bwMode="auto">
              <a:xfrm>
                <a:off x="5836397" y="5203170"/>
                <a:ext cx="19804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grpSp>
        <p:sp>
          <p:nvSpPr>
            <p:cNvPr id="144" name="TextBox 143">
              <a:extLst>
                <a:ext uri="{FF2B5EF4-FFF2-40B4-BE49-F238E27FC236}">
                  <a16:creationId xmlns:a16="http://schemas.microsoft.com/office/drawing/2014/main" id="{2D8E0710-D213-4574-8EB5-DD15CA9FCBE6}"/>
                </a:ext>
              </a:extLst>
            </p:cNvPr>
            <p:cNvSpPr txBox="1"/>
            <p:nvPr/>
          </p:nvSpPr>
          <p:spPr bwMode="auto">
            <a:xfrm>
              <a:off x="9284488" y="5642064"/>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a:t>
              </a:r>
            </a:p>
          </p:txBody>
        </p:sp>
      </p:grpSp>
      <p:sp>
        <p:nvSpPr>
          <p:cNvPr id="126" name="TextBox 125">
            <a:extLst>
              <a:ext uri="{FF2B5EF4-FFF2-40B4-BE49-F238E27FC236}">
                <a16:creationId xmlns:a16="http://schemas.microsoft.com/office/drawing/2014/main" id="{11DE3016-04C9-4FE8-BF47-389C10066580}"/>
              </a:ext>
            </a:extLst>
          </p:cNvPr>
          <p:cNvSpPr txBox="1"/>
          <p:nvPr/>
        </p:nvSpPr>
        <p:spPr bwMode="auto">
          <a:xfrm>
            <a:off x="469302" y="5530747"/>
            <a:ext cx="18836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dirty="0">
                <a:solidFill>
                  <a:schemeClr val="accent1"/>
                </a:solidFill>
                <a:latin typeface="Calibri" panose="020F0502020204030204" pitchFamily="34" charset="0"/>
              </a:rPr>
              <a:t>Lurbinectedin + Dox</a:t>
            </a:r>
          </a:p>
          <a:p>
            <a:pPr algn="r">
              <a:lnSpc>
                <a:spcPct val="100000"/>
              </a:lnSpc>
              <a:spcBef>
                <a:spcPts val="0"/>
              </a:spcBef>
              <a:spcAft>
                <a:spcPct val="0"/>
              </a:spcAft>
              <a:buClrTx/>
              <a:buFontTx/>
              <a:buNone/>
            </a:pPr>
            <a:r>
              <a:rPr lang="en-US" sz="1600" dirty="0">
                <a:solidFill>
                  <a:schemeClr val="accent3"/>
                </a:solidFill>
                <a:latin typeface="Calibri" panose="020F0502020204030204" pitchFamily="34" charset="0"/>
              </a:rPr>
              <a:t>Topotecan or CAV</a:t>
            </a:r>
          </a:p>
        </p:txBody>
      </p:sp>
    </p:spTree>
    <p:extLst>
      <p:ext uri="{BB962C8B-B14F-4D97-AF65-F5344CB8AC3E}">
        <p14:creationId xmlns:p14="http://schemas.microsoft.com/office/powerpoint/2010/main" val="20802373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6">
            <a:extLst>
              <a:ext uri="{FF2B5EF4-FFF2-40B4-BE49-F238E27FC236}">
                <a16:creationId xmlns:a16="http://schemas.microsoft.com/office/drawing/2014/main" id="{DDE1869F-60DB-4252-9A59-A13C8B57E2E9}"/>
              </a:ext>
            </a:extLst>
          </p:cNvPr>
          <p:cNvGrpSpPr/>
          <p:nvPr/>
        </p:nvGrpSpPr>
        <p:grpSpPr>
          <a:xfrm>
            <a:off x="4498367" y="2070414"/>
            <a:ext cx="162813" cy="108063"/>
            <a:chOff x="5163643" y="2316480"/>
            <a:chExt cx="208146" cy="123249"/>
          </a:xfrm>
        </p:grpSpPr>
        <p:cxnSp>
          <p:nvCxnSpPr>
            <p:cNvPr id="53" name="Straight Connector 52">
              <a:extLst>
                <a:ext uri="{FF2B5EF4-FFF2-40B4-BE49-F238E27FC236}">
                  <a16:creationId xmlns:a16="http://schemas.microsoft.com/office/drawing/2014/main" id="{401D8D94-4824-4DF1-9979-490557D285A8}"/>
                </a:ext>
              </a:extLst>
            </p:cNvPr>
            <p:cNvCxnSpPr>
              <a:cxnSpLocks/>
            </p:cNvCxnSpPr>
            <p:nvPr/>
          </p:nvCxnSpPr>
          <p:spPr bwMode="auto">
            <a:xfrm>
              <a:off x="5163643" y="2316480"/>
              <a:ext cx="0" cy="123249"/>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AE8651A-F8D6-4C26-B5BA-D59129DA4DDB}"/>
                </a:ext>
              </a:extLst>
            </p:cNvPr>
            <p:cNvCxnSpPr>
              <a:cxnSpLocks/>
            </p:cNvCxnSpPr>
            <p:nvPr/>
          </p:nvCxnSpPr>
          <p:spPr bwMode="auto">
            <a:xfrm>
              <a:off x="5163643" y="2378104"/>
              <a:ext cx="20814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8DDA961-1E44-4526-A343-BFD230A10CBB}"/>
                </a:ext>
              </a:extLst>
            </p:cNvPr>
            <p:cNvCxnSpPr>
              <a:cxnSpLocks/>
            </p:cNvCxnSpPr>
            <p:nvPr/>
          </p:nvCxnSpPr>
          <p:spPr bwMode="auto">
            <a:xfrm>
              <a:off x="5371789" y="2316480"/>
              <a:ext cx="0" cy="123249"/>
            </a:xfrm>
            <a:prstGeom prst="line">
              <a:avLst/>
            </a:prstGeom>
            <a:noFill/>
            <a:ln w="28575" cap="flat" cmpd="sng" algn="ctr">
              <a:solidFill>
                <a:schemeClr val="bg1"/>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ATLANTIS: PFS by Stratification Factors</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Paz-Ares. WCLC 2021. Abstr PL02.03. Reproduced with permission.</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Box 11">
            <a:extLst>
              <a:ext uri="{FF2B5EF4-FFF2-40B4-BE49-F238E27FC236}">
                <a16:creationId xmlns:a16="http://schemas.microsoft.com/office/drawing/2014/main" id="{4B8FAD83-3162-4514-9971-5E5B8DC5471B}"/>
              </a:ext>
            </a:extLst>
          </p:cNvPr>
          <p:cNvSpPr txBox="1"/>
          <p:nvPr/>
        </p:nvSpPr>
        <p:spPr bwMode="auto">
          <a:xfrm>
            <a:off x="9628667" y="5909941"/>
            <a:ext cx="11328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a:t>
            </a:r>
            <a:r>
              <a:rPr kumimoji="0" lang="en-US" altLang="en-US" sz="1400" b="0" i="1" u="none" strike="noStrike" kern="1200" cap="none" spc="-1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 </a:t>
            </a:r>
            <a:r>
              <a:rPr kumimoji="0" lang="en-US" altLang="en-US" sz="1400" b="0" i="0" u="none" strike="noStrike" kern="1200" cap="none" spc="-1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&lt; .1.</a:t>
            </a:r>
          </a:p>
        </p:txBody>
      </p:sp>
      <p:graphicFrame>
        <p:nvGraphicFramePr>
          <p:cNvPr id="13" name="Table 6">
            <a:extLst>
              <a:ext uri="{FF2B5EF4-FFF2-40B4-BE49-F238E27FC236}">
                <a16:creationId xmlns:a16="http://schemas.microsoft.com/office/drawing/2014/main" id="{F2BB4473-4100-4168-B8A0-58E402980983}"/>
              </a:ext>
            </a:extLst>
          </p:cNvPr>
          <p:cNvGraphicFramePr>
            <a:graphicFrameLocks noGrp="1"/>
          </p:cNvGraphicFramePr>
          <p:nvPr>
            <p:extLst>
              <p:ext uri="{D42A27DB-BD31-4B8C-83A1-F6EECF244321}">
                <p14:modId xmlns:p14="http://schemas.microsoft.com/office/powerpoint/2010/main" val="3716511864"/>
              </p:ext>
            </p:extLst>
          </p:nvPr>
        </p:nvGraphicFramePr>
        <p:xfrm>
          <a:off x="5704269" y="1224781"/>
          <a:ext cx="4535330" cy="758952"/>
        </p:xfrm>
        <a:graphic>
          <a:graphicData uri="http://schemas.openxmlformats.org/drawingml/2006/table">
            <a:tbl>
              <a:tblPr firstRow="1" bandRow="1">
                <a:tableStyleId>{2D5ABB26-0587-4C30-8999-92F81FD0307C}</a:tableStyleId>
              </a:tblPr>
              <a:tblGrid>
                <a:gridCol w="749326">
                  <a:extLst>
                    <a:ext uri="{9D8B030D-6E8A-4147-A177-3AD203B41FA5}">
                      <a16:colId xmlns:a16="http://schemas.microsoft.com/office/drawing/2014/main" val="1297707330"/>
                    </a:ext>
                  </a:extLst>
                </a:gridCol>
                <a:gridCol w="1257300">
                  <a:extLst>
                    <a:ext uri="{9D8B030D-6E8A-4147-A177-3AD203B41FA5}">
                      <a16:colId xmlns:a16="http://schemas.microsoft.com/office/drawing/2014/main" val="2706841105"/>
                    </a:ext>
                  </a:extLst>
                </a:gridCol>
                <a:gridCol w="981075">
                  <a:extLst>
                    <a:ext uri="{9D8B030D-6E8A-4147-A177-3AD203B41FA5}">
                      <a16:colId xmlns:a16="http://schemas.microsoft.com/office/drawing/2014/main" val="2041846291"/>
                    </a:ext>
                  </a:extLst>
                </a:gridCol>
                <a:gridCol w="1547629">
                  <a:extLst>
                    <a:ext uri="{9D8B030D-6E8A-4147-A177-3AD203B41FA5}">
                      <a16:colId xmlns:a16="http://schemas.microsoft.com/office/drawing/2014/main" val="3573557725"/>
                    </a:ext>
                  </a:extLst>
                </a:gridCol>
              </a:tblGrid>
              <a:tr h="0">
                <a:tc>
                  <a:txBody>
                    <a:bodyPr/>
                    <a:lstStyle/>
                    <a:p>
                      <a:pPr algn="ctr">
                        <a:lnSpc>
                          <a:spcPct val="90000"/>
                        </a:lnSpc>
                      </a:pPr>
                      <a:endParaRPr lang="en-US" sz="1400" b="1"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Median PFS, Mo</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algn="ctr">
                        <a:lnSpc>
                          <a:spcPct val="90000"/>
                        </a:lnSpc>
                      </a:pPr>
                      <a:endParaRPr lang="en-US" sz="14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endParaRPr lang="en-US" sz="1400" b="1"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01012347"/>
                  </a:ext>
                </a:extLst>
              </a:tr>
              <a:tr h="0">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n/N</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400" b="1" dirty="0">
                          <a:solidFill>
                            <a:schemeClr val="accent1"/>
                          </a:solidFill>
                          <a:latin typeface="Calibri" panose="020F0502020204030204" pitchFamily="34" charset="0"/>
                          <a:cs typeface="Calibri" panose="020F0502020204030204" pitchFamily="34" charset="0"/>
                        </a:rPr>
                        <a:t>Lurbinectedin + Dox</a:t>
                      </a:r>
                      <a:endParaRPr lang="en-US" sz="1400" b="1"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400" b="1" dirty="0">
                          <a:solidFill>
                            <a:schemeClr val="accent3"/>
                          </a:solidFill>
                          <a:latin typeface="Calibri" panose="020F0502020204030204" pitchFamily="34" charset="0"/>
                          <a:cs typeface="Calibri" panose="020F0502020204030204" pitchFamily="34" charset="0"/>
                        </a:rPr>
                        <a:t>Topotecan or CAV</a:t>
                      </a:r>
                      <a:endParaRPr lang="en-US" sz="1400" b="1"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HR (95% CI)</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42568419"/>
                  </a:ext>
                </a:extLst>
              </a:tr>
            </a:tbl>
          </a:graphicData>
        </a:graphic>
      </p:graphicFrame>
      <p:sp>
        <p:nvSpPr>
          <p:cNvPr id="10" name="Freeform: Shape 9">
            <a:extLst>
              <a:ext uri="{FF2B5EF4-FFF2-40B4-BE49-F238E27FC236}">
                <a16:creationId xmlns:a16="http://schemas.microsoft.com/office/drawing/2014/main" id="{D40DD57F-8936-4411-9007-CCFBD8BBEA12}"/>
              </a:ext>
            </a:extLst>
          </p:cNvPr>
          <p:cNvSpPr/>
          <p:nvPr/>
        </p:nvSpPr>
        <p:spPr bwMode="auto">
          <a:xfrm>
            <a:off x="4139684" y="1912598"/>
            <a:ext cx="6239672" cy="3844189"/>
          </a:xfrm>
          <a:custGeom>
            <a:avLst/>
            <a:gdLst>
              <a:gd name="connsiteX0" fmla="*/ 0 w 4800600"/>
              <a:gd name="connsiteY0" fmla="*/ 0 h 2140527"/>
              <a:gd name="connsiteX1" fmla="*/ 0 w 4800600"/>
              <a:gd name="connsiteY1" fmla="*/ 2140527 h 2140527"/>
              <a:gd name="connsiteX2" fmla="*/ 4800600 w 4800600"/>
              <a:gd name="connsiteY2" fmla="*/ 2140527 h 2140527"/>
            </a:gdLst>
            <a:ahLst/>
            <a:cxnLst>
              <a:cxn ang="0">
                <a:pos x="connsiteX0" y="connsiteY0"/>
              </a:cxn>
              <a:cxn ang="0">
                <a:pos x="connsiteX1" y="connsiteY1"/>
              </a:cxn>
              <a:cxn ang="0">
                <a:pos x="connsiteX2" y="connsiteY2"/>
              </a:cxn>
            </a:cxnLst>
            <a:rect l="l" t="t" r="r" b="b"/>
            <a:pathLst>
              <a:path w="4800600" h="2140527">
                <a:moveTo>
                  <a:pt x="0" y="0"/>
                </a:moveTo>
                <a:lnTo>
                  <a:pt x="0" y="2140527"/>
                </a:lnTo>
                <a:lnTo>
                  <a:pt x="4800600" y="2140527"/>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nvGrpSpPr>
          <p:cNvPr id="11" name="Group 10">
            <a:extLst>
              <a:ext uri="{FF2B5EF4-FFF2-40B4-BE49-F238E27FC236}">
                <a16:creationId xmlns:a16="http://schemas.microsoft.com/office/drawing/2014/main" id="{6B0A4EB7-EF74-4F1F-9B6F-BCB8FD7CB3D3}"/>
              </a:ext>
            </a:extLst>
          </p:cNvPr>
          <p:cNvGrpSpPr/>
          <p:nvPr/>
        </p:nvGrpSpPr>
        <p:grpSpPr>
          <a:xfrm>
            <a:off x="4055473" y="2113936"/>
            <a:ext cx="84211" cy="1887793"/>
            <a:chOff x="6655376" y="2296391"/>
            <a:chExt cx="93519" cy="2140527"/>
          </a:xfrm>
        </p:grpSpPr>
        <p:cxnSp>
          <p:nvCxnSpPr>
            <p:cNvPr id="14" name="Straight Connector 13">
              <a:extLst>
                <a:ext uri="{FF2B5EF4-FFF2-40B4-BE49-F238E27FC236}">
                  <a16:creationId xmlns:a16="http://schemas.microsoft.com/office/drawing/2014/main" id="{08C14208-041A-4318-BCFA-25FDF6D6DAFC}"/>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ABA0F8F-BCF2-4EC3-89D7-2677D35E84A0}"/>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13BE0F6-0E39-46C6-A9D6-B62B96EE689A}"/>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34D14474-43D8-4610-B7A3-2EC460ADE50E}"/>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71F9E8A-10B2-425D-879F-979D0945CD18}"/>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778B459-8C6F-47E7-9156-4AC48761E2F4}"/>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06FF401F-9DA3-4FFA-8DA3-F5DACB378FC2}"/>
              </a:ext>
            </a:extLst>
          </p:cNvPr>
          <p:cNvGrpSpPr/>
          <p:nvPr/>
        </p:nvGrpSpPr>
        <p:grpSpPr>
          <a:xfrm>
            <a:off x="4055473" y="4380728"/>
            <a:ext cx="84211" cy="1132675"/>
            <a:chOff x="6655376" y="2296391"/>
            <a:chExt cx="93519" cy="1284315"/>
          </a:xfrm>
        </p:grpSpPr>
        <p:cxnSp>
          <p:nvCxnSpPr>
            <p:cNvPr id="21" name="Straight Connector 20">
              <a:extLst>
                <a:ext uri="{FF2B5EF4-FFF2-40B4-BE49-F238E27FC236}">
                  <a16:creationId xmlns:a16="http://schemas.microsoft.com/office/drawing/2014/main" id="{FF31ED98-5DC2-488D-A220-2806B843E424}"/>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674279B-AE0B-464C-BBAB-45331E82FFA4}"/>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BD478FB-A40D-4519-BB3D-B90C6063DDA9}"/>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A1917006-12E6-46F3-9D64-042E48043E9B}"/>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AF220435-EC49-4003-9648-8516E0CE1595}"/>
              </a:ext>
            </a:extLst>
          </p:cNvPr>
          <p:cNvGrpSpPr/>
          <p:nvPr/>
        </p:nvGrpSpPr>
        <p:grpSpPr>
          <a:xfrm rot="5400000">
            <a:off x="5402123" y="4492898"/>
            <a:ext cx="86456" cy="2611336"/>
            <a:chOff x="6655376" y="2296391"/>
            <a:chExt cx="93519" cy="2140527"/>
          </a:xfrm>
        </p:grpSpPr>
        <p:cxnSp>
          <p:nvCxnSpPr>
            <p:cNvPr id="28" name="Straight Connector 27">
              <a:extLst>
                <a:ext uri="{FF2B5EF4-FFF2-40B4-BE49-F238E27FC236}">
                  <a16:creationId xmlns:a16="http://schemas.microsoft.com/office/drawing/2014/main" id="{2F58CCD6-F889-4D28-9A3B-B5AA38066CE6}"/>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BD8D640-C11C-48A8-A44C-92343D180A28}"/>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2410A39-9321-479D-9140-661F046110E2}"/>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04E8EF1-D95C-4714-9AC2-88D8FD977924}"/>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BA3BC02-DB2D-4CBA-BFF6-B62619C078B6}"/>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96A76C3B-D36B-4806-B87C-46B65C583AD5}"/>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1A0C273C-D406-477C-B266-D0E67A88B2A0}"/>
              </a:ext>
            </a:extLst>
          </p:cNvPr>
          <p:cNvSpPr txBox="1"/>
          <p:nvPr/>
        </p:nvSpPr>
        <p:spPr bwMode="auto">
          <a:xfrm>
            <a:off x="4526098" y="578381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34" name="TextBox 33">
            <a:extLst>
              <a:ext uri="{FF2B5EF4-FFF2-40B4-BE49-F238E27FC236}">
                <a16:creationId xmlns:a16="http://schemas.microsoft.com/office/drawing/2014/main" id="{F976FFBA-1795-4514-8576-9131AADDBD0F}"/>
              </a:ext>
            </a:extLst>
          </p:cNvPr>
          <p:cNvSpPr txBox="1"/>
          <p:nvPr/>
        </p:nvSpPr>
        <p:spPr bwMode="auto">
          <a:xfrm>
            <a:off x="4553247" y="6117920"/>
            <a:ext cx="20112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Favors Topotecan or CAV</a:t>
            </a:r>
          </a:p>
        </p:txBody>
      </p:sp>
      <p:sp>
        <p:nvSpPr>
          <p:cNvPr id="35" name="TextBox 34">
            <a:extLst>
              <a:ext uri="{FF2B5EF4-FFF2-40B4-BE49-F238E27FC236}">
                <a16:creationId xmlns:a16="http://schemas.microsoft.com/office/drawing/2014/main" id="{4DB7B558-3011-4B28-8C9A-0C2A6F651523}"/>
              </a:ext>
            </a:extLst>
          </p:cNvPr>
          <p:cNvSpPr txBox="1"/>
          <p:nvPr/>
        </p:nvSpPr>
        <p:spPr bwMode="auto">
          <a:xfrm>
            <a:off x="4001664" y="57797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4A460F0F-6B81-44F7-BD7E-3D96DB626505}"/>
              </a:ext>
            </a:extLst>
          </p:cNvPr>
          <p:cNvSpPr txBox="1"/>
          <p:nvPr/>
        </p:nvSpPr>
        <p:spPr bwMode="auto">
          <a:xfrm>
            <a:off x="5568467" y="5779760"/>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37" name="TextBox 36">
            <a:extLst>
              <a:ext uri="{FF2B5EF4-FFF2-40B4-BE49-F238E27FC236}">
                <a16:creationId xmlns:a16="http://schemas.microsoft.com/office/drawing/2014/main" id="{0046BFD7-027D-4BD7-91D1-59B07697CEB7}"/>
              </a:ext>
            </a:extLst>
          </p:cNvPr>
          <p:cNvSpPr txBox="1"/>
          <p:nvPr/>
        </p:nvSpPr>
        <p:spPr bwMode="auto">
          <a:xfrm>
            <a:off x="5044033" y="577570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8" name="TextBox 37">
            <a:extLst>
              <a:ext uri="{FF2B5EF4-FFF2-40B4-BE49-F238E27FC236}">
                <a16:creationId xmlns:a16="http://schemas.microsoft.com/office/drawing/2014/main" id="{49AC9AD7-3924-419A-AFD2-6DF7BADDB026}"/>
              </a:ext>
            </a:extLst>
          </p:cNvPr>
          <p:cNvSpPr txBox="1"/>
          <p:nvPr/>
        </p:nvSpPr>
        <p:spPr bwMode="auto">
          <a:xfrm>
            <a:off x="6620374" y="578473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39" name="TextBox 38">
            <a:extLst>
              <a:ext uri="{FF2B5EF4-FFF2-40B4-BE49-F238E27FC236}">
                <a16:creationId xmlns:a16="http://schemas.microsoft.com/office/drawing/2014/main" id="{01F943E6-7CB7-492A-A43C-23F022FC5B23}"/>
              </a:ext>
            </a:extLst>
          </p:cNvPr>
          <p:cNvSpPr txBox="1"/>
          <p:nvPr/>
        </p:nvSpPr>
        <p:spPr bwMode="auto">
          <a:xfrm>
            <a:off x="6095940" y="5780676"/>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40" name="TextBox 39">
            <a:extLst>
              <a:ext uri="{FF2B5EF4-FFF2-40B4-BE49-F238E27FC236}">
                <a16:creationId xmlns:a16="http://schemas.microsoft.com/office/drawing/2014/main" id="{29635541-C519-4150-812B-8AC271E2506E}"/>
              </a:ext>
            </a:extLst>
          </p:cNvPr>
          <p:cNvSpPr txBox="1"/>
          <p:nvPr/>
        </p:nvSpPr>
        <p:spPr bwMode="auto">
          <a:xfrm>
            <a:off x="3390483" y="1952103"/>
            <a:ext cx="7018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Overall</a:t>
            </a:r>
          </a:p>
        </p:txBody>
      </p:sp>
      <p:sp>
        <p:nvSpPr>
          <p:cNvPr id="41" name="TextBox 40">
            <a:extLst>
              <a:ext uri="{FF2B5EF4-FFF2-40B4-BE49-F238E27FC236}">
                <a16:creationId xmlns:a16="http://schemas.microsoft.com/office/drawing/2014/main" id="{B6837F95-3EEB-48D8-8E01-48F3D7EF3F37}"/>
              </a:ext>
            </a:extLst>
          </p:cNvPr>
          <p:cNvSpPr txBox="1"/>
          <p:nvPr/>
        </p:nvSpPr>
        <p:spPr bwMode="auto">
          <a:xfrm>
            <a:off x="913331" y="2321435"/>
            <a:ext cx="3186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CTFI After First-Line Treatment ≥180 days</a:t>
            </a:r>
          </a:p>
        </p:txBody>
      </p:sp>
      <p:sp>
        <p:nvSpPr>
          <p:cNvPr id="42" name="TextBox 41">
            <a:extLst>
              <a:ext uri="{FF2B5EF4-FFF2-40B4-BE49-F238E27FC236}">
                <a16:creationId xmlns:a16="http://schemas.microsoft.com/office/drawing/2014/main" id="{7334BE9A-0309-4F2B-83AF-C74636FE8AFB}"/>
              </a:ext>
            </a:extLst>
          </p:cNvPr>
          <p:cNvSpPr txBox="1"/>
          <p:nvPr/>
        </p:nvSpPr>
        <p:spPr bwMode="auto">
          <a:xfrm>
            <a:off x="611823" y="2680611"/>
            <a:ext cx="34637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CTFI After First-Line Treatment = 90-179 days</a:t>
            </a:r>
          </a:p>
        </p:txBody>
      </p:sp>
      <p:sp>
        <p:nvSpPr>
          <p:cNvPr id="43" name="TextBox 42">
            <a:extLst>
              <a:ext uri="{FF2B5EF4-FFF2-40B4-BE49-F238E27FC236}">
                <a16:creationId xmlns:a16="http://schemas.microsoft.com/office/drawing/2014/main" id="{2A3D8704-A4C4-4701-A332-FB2A4CBD375C}"/>
              </a:ext>
            </a:extLst>
          </p:cNvPr>
          <p:cNvSpPr txBox="1"/>
          <p:nvPr/>
        </p:nvSpPr>
        <p:spPr bwMode="auto">
          <a:xfrm>
            <a:off x="1044777" y="3070186"/>
            <a:ext cx="30549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CTFI After First-Line Treatment &lt;90days</a:t>
            </a:r>
          </a:p>
        </p:txBody>
      </p:sp>
      <p:sp>
        <p:nvSpPr>
          <p:cNvPr id="44" name="TextBox 43">
            <a:extLst>
              <a:ext uri="{FF2B5EF4-FFF2-40B4-BE49-F238E27FC236}">
                <a16:creationId xmlns:a16="http://schemas.microsoft.com/office/drawing/2014/main" id="{3D51A482-486C-4020-A46B-115060C07685}"/>
              </a:ext>
            </a:extLst>
          </p:cNvPr>
          <p:cNvSpPr txBox="1"/>
          <p:nvPr/>
        </p:nvSpPr>
        <p:spPr bwMode="auto">
          <a:xfrm>
            <a:off x="2997437" y="3473021"/>
            <a:ext cx="1073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ECOG PS = 0</a:t>
            </a:r>
          </a:p>
        </p:txBody>
      </p:sp>
      <p:sp>
        <p:nvSpPr>
          <p:cNvPr id="45" name="TextBox 44">
            <a:extLst>
              <a:ext uri="{FF2B5EF4-FFF2-40B4-BE49-F238E27FC236}">
                <a16:creationId xmlns:a16="http://schemas.microsoft.com/office/drawing/2014/main" id="{D1AFACAC-5235-457C-9534-C464BBDF3D9E}"/>
              </a:ext>
            </a:extLst>
          </p:cNvPr>
          <p:cNvSpPr txBox="1"/>
          <p:nvPr/>
        </p:nvSpPr>
        <p:spPr bwMode="auto">
          <a:xfrm>
            <a:off x="3036475" y="3838743"/>
            <a:ext cx="10337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ECOG PS ≥1</a:t>
            </a:r>
          </a:p>
        </p:txBody>
      </p:sp>
      <p:sp>
        <p:nvSpPr>
          <p:cNvPr id="46" name="TextBox 45">
            <a:extLst>
              <a:ext uri="{FF2B5EF4-FFF2-40B4-BE49-F238E27FC236}">
                <a16:creationId xmlns:a16="http://schemas.microsoft.com/office/drawing/2014/main" id="{17F3CE18-79A1-42C5-B1FB-990A3F011C04}"/>
              </a:ext>
            </a:extLst>
          </p:cNvPr>
          <p:cNvSpPr txBox="1"/>
          <p:nvPr/>
        </p:nvSpPr>
        <p:spPr bwMode="auto">
          <a:xfrm>
            <a:off x="1595239" y="4210934"/>
            <a:ext cx="24849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 CNS Involvement = Yes</a:t>
            </a:r>
          </a:p>
        </p:txBody>
      </p:sp>
      <p:sp>
        <p:nvSpPr>
          <p:cNvPr id="47" name="TextBox 46">
            <a:extLst>
              <a:ext uri="{FF2B5EF4-FFF2-40B4-BE49-F238E27FC236}">
                <a16:creationId xmlns:a16="http://schemas.microsoft.com/office/drawing/2014/main" id="{DDD5FABA-88CC-4E19-B338-C2BE116C70FC}"/>
              </a:ext>
            </a:extLst>
          </p:cNvPr>
          <p:cNvSpPr txBox="1"/>
          <p:nvPr/>
        </p:nvSpPr>
        <p:spPr bwMode="auto">
          <a:xfrm>
            <a:off x="1640389" y="4590992"/>
            <a:ext cx="24593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Baseline CNS Involvement = No</a:t>
            </a:r>
          </a:p>
        </p:txBody>
      </p:sp>
      <p:sp>
        <p:nvSpPr>
          <p:cNvPr id="48" name="TextBox 47">
            <a:extLst>
              <a:ext uri="{FF2B5EF4-FFF2-40B4-BE49-F238E27FC236}">
                <a16:creationId xmlns:a16="http://schemas.microsoft.com/office/drawing/2014/main" id="{39851F5D-EF31-47AC-B568-044687189F61}"/>
              </a:ext>
            </a:extLst>
          </p:cNvPr>
          <p:cNvSpPr txBox="1"/>
          <p:nvPr/>
        </p:nvSpPr>
        <p:spPr bwMode="auto">
          <a:xfrm>
            <a:off x="270569" y="4976092"/>
            <a:ext cx="38343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Prior Immunotherapy Against PD-1 or PD-L1 = Yes</a:t>
            </a:r>
          </a:p>
        </p:txBody>
      </p:sp>
      <p:sp>
        <p:nvSpPr>
          <p:cNvPr id="49" name="TextBox 48">
            <a:extLst>
              <a:ext uri="{FF2B5EF4-FFF2-40B4-BE49-F238E27FC236}">
                <a16:creationId xmlns:a16="http://schemas.microsoft.com/office/drawing/2014/main" id="{486C39DC-7514-4488-A706-E63B0A6A34D4}"/>
              </a:ext>
            </a:extLst>
          </p:cNvPr>
          <p:cNvSpPr txBox="1"/>
          <p:nvPr/>
        </p:nvSpPr>
        <p:spPr bwMode="auto">
          <a:xfrm>
            <a:off x="226466" y="5349098"/>
            <a:ext cx="38536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Prior Immunotherapy Against PD-1 or PD-L1 = No</a:t>
            </a:r>
          </a:p>
        </p:txBody>
      </p:sp>
      <p:cxnSp>
        <p:nvCxnSpPr>
          <p:cNvPr id="50" name="Straight Connector 49">
            <a:extLst>
              <a:ext uri="{FF2B5EF4-FFF2-40B4-BE49-F238E27FC236}">
                <a16:creationId xmlns:a16="http://schemas.microsoft.com/office/drawing/2014/main" id="{9F43D8BC-8CB0-4D6B-BA78-FD3D2F89ED17}"/>
              </a:ext>
            </a:extLst>
          </p:cNvPr>
          <p:cNvCxnSpPr>
            <a:stCxn id="3" idx="0"/>
          </p:cNvCxnSpPr>
          <p:nvPr/>
        </p:nvCxnSpPr>
        <p:spPr bwMode="auto">
          <a:xfrm flipH="1" flipV="1">
            <a:off x="4661953" y="1912598"/>
            <a:ext cx="2164" cy="3871220"/>
          </a:xfrm>
          <a:prstGeom prst="line">
            <a:avLst/>
          </a:prstGeom>
          <a:noFill/>
          <a:ln w="28575" cap="flat" cmpd="sng" algn="ctr">
            <a:solidFill>
              <a:schemeClr val="bg1"/>
            </a:solidFill>
            <a:prstDash val="solid"/>
            <a:round/>
            <a:headEnd type="none" w="med" len="med"/>
            <a:tailEnd type="none" w="med" len="med"/>
          </a:ln>
          <a:effectLst/>
        </p:spPr>
      </p:cxnSp>
      <p:sp>
        <p:nvSpPr>
          <p:cNvPr id="51" name="Oval 50">
            <a:extLst>
              <a:ext uri="{FF2B5EF4-FFF2-40B4-BE49-F238E27FC236}">
                <a16:creationId xmlns:a16="http://schemas.microsoft.com/office/drawing/2014/main" id="{96EB71C7-6B82-425A-BFE7-8B4AA4A02EF4}"/>
              </a:ext>
            </a:extLst>
          </p:cNvPr>
          <p:cNvSpPr/>
          <p:nvPr/>
        </p:nvSpPr>
        <p:spPr bwMode="auto">
          <a:xfrm>
            <a:off x="4519192" y="2070959"/>
            <a:ext cx="103960" cy="103960"/>
          </a:xfrm>
          <a:prstGeom prst="ellipse">
            <a:avLst/>
          </a:prstGeom>
          <a:solidFill>
            <a:schemeClr val="bg2"/>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grpSp>
        <p:nvGrpSpPr>
          <p:cNvPr id="58" name="Group 57">
            <a:extLst>
              <a:ext uri="{FF2B5EF4-FFF2-40B4-BE49-F238E27FC236}">
                <a16:creationId xmlns:a16="http://schemas.microsoft.com/office/drawing/2014/main" id="{E5EC32D3-1211-4CB6-8404-79B042068021}"/>
              </a:ext>
            </a:extLst>
          </p:cNvPr>
          <p:cNvGrpSpPr/>
          <p:nvPr/>
        </p:nvGrpSpPr>
        <p:grpSpPr>
          <a:xfrm>
            <a:off x="4321127" y="2438969"/>
            <a:ext cx="177240" cy="108063"/>
            <a:chOff x="5163643" y="2316480"/>
            <a:chExt cx="208146" cy="123249"/>
          </a:xfrm>
        </p:grpSpPr>
        <p:cxnSp>
          <p:nvCxnSpPr>
            <p:cNvPr id="59" name="Straight Connector 58">
              <a:extLst>
                <a:ext uri="{FF2B5EF4-FFF2-40B4-BE49-F238E27FC236}">
                  <a16:creationId xmlns:a16="http://schemas.microsoft.com/office/drawing/2014/main" id="{ACFF3495-0841-4EDB-AEA7-4D1F9B5816CB}"/>
                </a:ext>
              </a:extLst>
            </p:cNvPr>
            <p:cNvCxnSpPr>
              <a:cxnSpLocks/>
            </p:cNvCxnSpPr>
            <p:nvPr/>
          </p:nvCxnSpPr>
          <p:spPr bwMode="auto">
            <a:xfrm>
              <a:off x="5163643" y="2316480"/>
              <a:ext cx="0" cy="123249"/>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2DC388F8-87C1-421E-988F-03EA1A44AA55}"/>
                </a:ext>
              </a:extLst>
            </p:cNvPr>
            <p:cNvCxnSpPr>
              <a:cxnSpLocks/>
            </p:cNvCxnSpPr>
            <p:nvPr/>
          </p:nvCxnSpPr>
          <p:spPr bwMode="auto">
            <a:xfrm>
              <a:off x="5163643" y="2378104"/>
              <a:ext cx="20814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63DCB2E-8D10-4C93-AC06-CEF7E28B2C6D}"/>
                </a:ext>
              </a:extLst>
            </p:cNvPr>
            <p:cNvCxnSpPr>
              <a:cxnSpLocks/>
            </p:cNvCxnSpPr>
            <p:nvPr/>
          </p:nvCxnSpPr>
          <p:spPr bwMode="auto">
            <a:xfrm>
              <a:off x="5371789" y="2316480"/>
              <a:ext cx="0" cy="123249"/>
            </a:xfrm>
            <a:prstGeom prst="line">
              <a:avLst/>
            </a:prstGeom>
            <a:noFill/>
            <a:ln w="28575" cap="flat" cmpd="sng" algn="ctr">
              <a:solidFill>
                <a:schemeClr val="bg1"/>
              </a:solidFill>
              <a:prstDash val="solid"/>
              <a:round/>
              <a:headEnd type="none" w="med" len="med"/>
              <a:tailEnd type="none" w="med" len="med"/>
            </a:ln>
            <a:effectLst/>
          </p:spPr>
        </p:cxnSp>
      </p:grpSp>
      <p:sp>
        <p:nvSpPr>
          <p:cNvPr id="62" name="Oval 61">
            <a:extLst>
              <a:ext uri="{FF2B5EF4-FFF2-40B4-BE49-F238E27FC236}">
                <a16:creationId xmlns:a16="http://schemas.microsoft.com/office/drawing/2014/main" id="{10E0BBC8-B7B1-47C3-B19B-454F1E41E919}"/>
              </a:ext>
            </a:extLst>
          </p:cNvPr>
          <p:cNvSpPr/>
          <p:nvPr/>
        </p:nvSpPr>
        <p:spPr bwMode="auto">
          <a:xfrm>
            <a:off x="4345510" y="2439514"/>
            <a:ext cx="103960" cy="103960"/>
          </a:xfrm>
          <a:prstGeom prst="ellipse">
            <a:avLst/>
          </a:prstGeom>
          <a:solidFill>
            <a:schemeClr val="bg2"/>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grpSp>
        <p:nvGrpSpPr>
          <p:cNvPr id="63" name="Group 62">
            <a:extLst>
              <a:ext uri="{FF2B5EF4-FFF2-40B4-BE49-F238E27FC236}">
                <a16:creationId xmlns:a16="http://schemas.microsoft.com/office/drawing/2014/main" id="{2FF62045-C819-4753-B5CC-16B64A914D4A}"/>
              </a:ext>
            </a:extLst>
          </p:cNvPr>
          <p:cNvGrpSpPr/>
          <p:nvPr/>
        </p:nvGrpSpPr>
        <p:grpSpPr>
          <a:xfrm>
            <a:off x="4518051" y="2827201"/>
            <a:ext cx="287421" cy="108063"/>
            <a:chOff x="5163643" y="2316480"/>
            <a:chExt cx="208146" cy="123249"/>
          </a:xfrm>
        </p:grpSpPr>
        <p:cxnSp>
          <p:nvCxnSpPr>
            <p:cNvPr id="64" name="Straight Connector 63">
              <a:extLst>
                <a:ext uri="{FF2B5EF4-FFF2-40B4-BE49-F238E27FC236}">
                  <a16:creationId xmlns:a16="http://schemas.microsoft.com/office/drawing/2014/main" id="{FC8CA749-23F5-445A-A0BA-68469D958EEB}"/>
                </a:ext>
              </a:extLst>
            </p:cNvPr>
            <p:cNvCxnSpPr>
              <a:cxnSpLocks/>
            </p:cNvCxnSpPr>
            <p:nvPr/>
          </p:nvCxnSpPr>
          <p:spPr bwMode="auto">
            <a:xfrm>
              <a:off x="5163643" y="2316480"/>
              <a:ext cx="0" cy="123249"/>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5B27891-8A70-4FF9-A51A-F4989CB3601C}"/>
                </a:ext>
              </a:extLst>
            </p:cNvPr>
            <p:cNvCxnSpPr>
              <a:cxnSpLocks/>
            </p:cNvCxnSpPr>
            <p:nvPr/>
          </p:nvCxnSpPr>
          <p:spPr bwMode="auto">
            <a:xfrm>
              <a:off x="5163643" y="2378104"/>
              <a:ext cx="20814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CBC2CC9-45CE-4CB0-8880-DA84AD8BB62A}"/>
                </a:ext>
              </a:extLst>
            </p:cNvPr>
            <p:cNvCxnSpPr>
              <a:cxnSpLocks/>
            </p:cNvCxnSpPr>
            <p:nvPr/>
          </p:nvCxnSpPr>
          <p:spPr bwMode="auto">
            <a:xfrm>
              <a:off x="5371789" y="2316480"/>
              <a:ext cx="0" cy="123249"/>
            </a:xfrm>
            <a:prstGeom prst="line">
              <a:avLst/>
            </a:prstGeom>
            <a:noFill/>
            <a:ln w="28575" cap="flat" cmpd="sng" algn="ctr">
              <a:solidFill>
                <a:schemeClr val="bg1"/>
              </a:solidFill>
              <a:prstDash val="solid"/>
              <a:round/>
              <a:headEnd type="none" w="med" len="med"/>
              <a:tailEnd type="none" w="med" len="med"/>
            </a:ln>
            <a:effectLst/>
          </p:spPr>
        </p:cxnSp>
      </p:grpSp>
      <p:sp>
        <p:nvSpPr>
          <p:cNvPr id="67" name="Oval 66">
            <a:extLst>
              <a:ext uri="{FF2B5EF4-FFF2-40B4-BE49-F238E27FC236}">
                <a16:creationId xmlns:a16="http://schemas.microsoft.com/office/drawing/2014/main" id="{23A5F822-5418-43A6-8A19-3C38A7A900B8}"/>
              </a:ext>
            </a:extLst>
          </p:cNvPr>
          <p:cNvSpPr/>
          <p:nvPr/>
        </p:nvSpPr>
        <p:spPr bwMode="auto">
          <a:xfrm>
            <a:off x="4585224" y="2827746"/>
            <a:ext cx="103960" cy="103960"/>
          </a:xfrm>
          <a:prstGeom prst="ellipse">
            <a:avLst/>
          </a:prstGeom>
          <a:solidFill>
            <a:schemeClr val="bg2"/>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grpSp>
        <p:nvGrpSpPr>
          <p:cNvPr id="68" name="Group 67">
            <a:extLst>
              <a:ext uri="{FF2B5EF4-FFF2-40B4-BE49-F238E27FC236}">
                <a16:creationId xmlns:a16="http://schemas.microsoft.com/office/drawing/2014/main" id="{853B3F9A-7E50-450C-BE04-AA9ABB23A62D}"/>
              </a:ext>
            </a:extLst>
          </p:cNvPr>
          <p:cNvGrpSpPr/>
          <p:nvPr/>
        </p:nvGrpSpPr>
        <p:grpSpPr>
          <a:xfrm>
            <a:off x="4648635" y="3203757"/>
            <a:ext cx="422173" cy="108063"/>
            <a:chOff x="5163643" y="2316480"/>
            <a:chExt cx="208146" cy="123249"/>
          </a:xfrm>
        </p:grpSpPr>
        <p:cxnSp>
          <p:nvCxnSpPr>
            <p:cNvPr id="69" name="Straight Connector 68">
              <a:extLst>
                <a:ext uri="{FF2B5EF4-FFF2-40B4-BE49-F238E27FC236}">
                  <a16:creationId xmlns:a16="http://schemas.microsoft.com/office/drawing/2014/main" id="{1FB47095-36D8-4B75-9D81-4C397364A2CB}"/>
                </a:ext>
              </a:extLst>
            </p:cNvPr>
            <p:cNvCxnSpPr>
              <a:cxnSpLocks/>
            </p:cNvCxnSpPr>
            <p:nvPr/>
          </p:nvCxnSpPr>
          <p:spPr bwMode="auto">
            <a:xfrm>
              <a:off x="5163643" y="2316480"/>
              <a:ext cx="0" cy="123249"/>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5B8BE45-D58B-4BF3-8D49-7C31971A6DEC}"/>
                </a:ext>
              </a:extLst>
            </p:cNvPr>
            <p:cNvCxnSpPr>
              <a:cxnSpLocks/>
            </p:cNvCxnSpPr>
            <p:nvPr/>
          </p:nvCxnSpPr>
          <p:spPr bwMode="auto">
            <a:xfrm>
              <a:off x="5163643" y="2378104"/>
              <a:ext cx="20814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8204594F-74E9-4A19-B9C6-64E51FCEFEC8}"/>
                </a:ext>
              </a:extLst>
            </p:cNvPr>
            <p:cNvCxnSpPr>
              <a:cxnSpLocks/>
            </p:cNvCxnSpPr>
            <p:nvPr/>
          </p:nvCxnSpPr>
          <p:spPr bwMode="auto">
            <a:xfrm>
              <a:off x="5371789" y="2316480"/>
              <a:ext cx="0" cy="123249"/>
            </a:xfrm>
            <a:prstGeom prst="line">
              <a:avLst/>
            </a:prstGeom>
            <a:noFill/>
            <a:ln w="28575" cap="flat" cmpd="sng" algn="ctr">
              <a:solidFill>
                <a:schemeClr val="bg1"/>
              </a:solidFill>
              <a:prstDash val="solid"/>
              <a:round/>
              <a:headEnd type="none" w="med" len="med"/>
              <a:tailEnd type="none" w="med" len="med"/>
            </a:ln>
            <a:effectLst/>
          </p:spPr>
        </p:cxnSp>
      </p:grpSp>
      <p:sp>
        <p:nvSpPr>
          <p:cNvPr id="72" name="Oval 71">
            <a:extLst>
              <a:ext uri="{FF2B5EF4-FFF2-40B4-BE49-F238E27FC236}">
                <a16:creationId xmlns:a16="http://schemas.microsoft.com/office/drawing/2014/main" id="{DAB55FCD-37C3-462C-998F-37C9C7C6A9CD}"/>
              </a:ext>
            </a:extLst>
          </p:cNvPr>
          <p:cNvSpPr/>
          <p:nvPr/>
        </p:nvSpPr>
        <p:spPr bwMode="auto">
          <a:xfrm>
            <a:off x="4776659" y="3204302"/>
            <a:ext cx="103960" cy="103960"/>
          </a:xfrm>
          <a:prstGeom prst="ellipse">
            <a:avLst/>
          </a:prstGeom>
          <a:solidFill>
            <a:schemeClr val="bg2"/>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grpSp>
        <p:nvGrpSpPr>
          <p:cNvPr id="73" name="Group 72">
            <a:extLst>
              <a:ext uri="{FF2B5EF4-FFF2-40B4-BE49-F238E27FC236}">
                <a16:creationId xmlns:a16="http://schemas.microsoft.com/office/drawing/2014/main" id="{E2CB77B8-5613-434A-9BD5-0F061B3A9164}"/>
              </a:ext>
            </a:extLst>
          </p:cNvPr>
          <p:cNvGrpSpPr/>
          <p:nvPr/>
        </p:nvGrpSpPr>
        <p:grpSpPr>
          <a:xfrm>
            <a:off x="4430433" y="3576754"/>
            <a:ext cx="287422" cy="108063"/>
            <a:chOff x="5163643" y="2316480"/>
            <a:chExt cx="208146" cy="123249"/>
          </a:xfrm>
        </p:grpSpPr>
        <p:cxnSp>
          <p:nvCxnSpPr>
            <p:cNvPr id="74" name="Straight Connector 73">
              <a:extLst>
                <a:ext uri="{FF2B5EF4-FFF2-40B4-BE49-F238E27FC236}">
                  <a16:creationId xmlns:a16="http://schemas.microsoft.com/office/drawing/2014/main" id="{A52880F7-0F0E-4455-9A1E-50F32528BBFC}"/>
                </a:ext>
              </a:extLst>
            </p:cNvPr>
            <p:cNvCxnSpPr>
              <a:cxnSpLocks/>
            </p:cNvCxnSpPr>
            <p:nvPr/>
          </p:nvCxnSpPr>
          <p:spPr bwMode="auto">
            <a:xfrm>
              <a:off x="5163643" y="2316480"/>
              <a:ext cx="0" cy="123249"/>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0DA92E9-5B1A-498E-A1E1-3F140E927A4B}"/>
                </a:ext>
              </a:extLst>
            </p:cNvPr>
            <p:cNvCxnSpPr>
              <a:cxnSpLocks/>
            </p:cNvCxnSpPr>
            <p:nvPr/>
          </p:nvCxnSpPr>
          <p:spPr bwMode="auto">
            <a:xfrm>
              <a:off x="5163643" y="2378104"/>
              <a:ext cx="208146"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8DD7E3F1-4ACF-4CE4-90D9-94F34BAC5CE5}"/>
                </a:ext>
              </a:extLst>
            </p:cNvPr>
            <p:cNvCxnSpPr>
              <a:cxnSpLocks/>
            </p:cNvCxnSpPr>
            <p:nvPr/>
          </p:nvCxnSpPr>
          <p:spPr bwMode="auto">
            <a:xfrm>
              <a:off x="5371789" y="2316480"/>
              <a:ext cx="0" cy="123249"/>
            </a:xfrm>
            <a:prstGeom prst="line">
              <a:avLst/>
            </a:prstGeom>
            <a:noFill/>
            <a:ln w="28575" cap="flat" cmpd="sng" algn="ctr">
              <a:solidFill>
                <a:schemeClr val="bg1"/>
              </a:solidFill>
              <a:prstDash val="solid"/>
              <a:round/>
              <a:headEnd type="none" w="med" len="med"/>
              <a:tailEnd type="none" w="med" len="med"/>
            </a:ln>
            <a:effectLst/>
          </p:spPr>
        </p:cxnSp>
      </p:grpSp>
      <p:sp>
        <p:nvSpPr>
          <p:cNvPr id="77" name="Oval 76">
            <a:extLst>
              <a:ext uri="{FF2B5EF4-FFF2-40B4-BE49-F238E27FC236}">
                <a16:creationId xmlns:a16="http://schemas.microsoft.com/office/drawing/2014/main" id="{DB22330C-9ADB-4AF5-90C4-1CAE8274F021}"/>
              </a:ext>
            </a:extLst>
          </p:cNvPr>
          <p:cNvSpPr/>
          <p:nvPr/>
        </p:nvSpPr>
        <p:spPr bwMode="auto">
          <a:xfrm>
            <a:off x="4501925" y="3577299"/>
            <a:ext cx="103960" cy="103960"/>
          </a:xfrm>
          <a:prstGeom prst="ellipse">
            <a:avLst/>
          </a:prstGeom>
          <a:solidFill>
            <a:schemeClr val="bg2"/>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grpSp>
        <p:nvGrpSpPr>
          <p:cNvPr id="78" name="Group 77">
            <a:extLst>
              <a:ext uri="{FF2B5EF4-FFF2-40B4-BE49-F238E27FC236}">
                <a16:creationId xmlns:a16="http://schemas.microsoft.com/office/drawing/2014/main" id="{42DC3128-DF6B-45BD-9D1C-AA7BB425C244}"/>
              </a:ext>
            </a:extLst>
          </p:cNvPr>
          <p:cNvGrpSpPr/>
          <p:nvPr/>
        </p:nvGrpSpPr>
        <p:grpSpPr>
          <a:xfrm>
            <a:off x="4495067" y="3960035"/>
            <a:ext cx="215671" cy="108063"/>
            <a:chOff x="5163643" y="2316480"/>
            <a:chExt cx="208146" cy="123249"/>
          </a:xfrm>
        </p:grpSpPr>
        <p:cxnSp>
          <p:nvCxnSpPr>
            <p:cNvPr id="79" name="Straight Connector 78">
              <a:extLst>
                <a:ext uri="{FF2B5EF4-FFF2-40B4-BE49-F238E27FC236}">
                  <a16:creationId xmlns:a16="http://schemas.microsoft.com/office/drawing/2014/main" id="{145E770C-F0CE-4CC2-8BDC-D1AEC0EF8142}"/>
                </a:ext>
              </a:extLst>
            </p:cNvPr>
            <p:cNvCxnSpPr>
              <a:cxnSpLocks/>
            </p:cNvCxnSpPr>
            <p:nvPr/>
          </p:nvCxnSpPr>
          <p:spPr bwMode="auto">
            <a:xfrm>
              <a:off x="5163643" y="2316480"/>
              <a:ext cx="0" cy="123249"/>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CB498EB-C30F-4DF2-86C4-5FE23B69630E}"/>
                </a:ext>
              </a:extLst>
            </p:cNvPr>
            <p:cNvCxnSpPr>
              <a:cxnSpLocks/>
            </p:cNvCxnSpPr>
            <p:nvPr/>
          </p:nvCxnSpPr>
          <p:spPr bwMode="auto">
            <a:xfrm>
              <a:off x="5163643" y="2378104"/>
              <a:ext cx="208146"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854B8969-C395-463A-906D-D5393176B3B6}"/>
                </a:ext>
              </a:extLst>
            </p:cNvPr>
            <p:cNvCxnSpPr>
              <a:cxnSpLocks/>
            </p:cNvCxnSpPr>
            <p:nvPr/>
          </p:nvCxnSpPr>
          <p:spPr bwMode="auto">
            <a:xfrm>
              <a:off x="5371789" y="2316480"/>
              <a:ext cx="0" cy="123249"/>
            </a:xfrm>
            <a:prstGeom prst="line">
              <a:avLst/>
            </a:prstGeom>
            <a:noFill/>
            <a:ln w="28575" cap="flat" cmpd="sng" algn="ctr">
              <a:solidFill>
                <a:schemeClr val="bg1"/>
              </a:solidFill>
              <a:prstDash val="solid"/>
              <a:round/>
              <a:headEnd type="none" w="med" len="med"/>
              <a:tailEnd type="none" w="med" len="med"/>
            </a:ln>
            <a:effectLst/>
          </p:spPr>
        </p:cxnSp>
      </p:grpSp>
      <p:sp>
        <p:nvSpPr>
          <p:cNvPr id="82" name="Oval 81">
            <a:extLst>
              <a:ext uri="{FF2B5EF4-FFF2-40B4-BE49-F238E27FC236}">
                <a16:creationId xmlns:a16="http://schemas.microsoft.com/office/drawing/2014/main" id="{156CB315-6B71-42E8-8FFE-19C435222B45}"/>
              </a:ext>
            </a:extLst>
          </p:cNvPr>
          <p:cNvSpPr/>
          <p:nvPr/>
        </p:nvSpPr>
        <p:spPr bwMode="auto">
          <a:xfrm>
            <a:off x="4541934" y="3960580"/>
            <a:ext cx="103960" cy="103960"/>
          </a:xfrm>
          <a:prstGeom prst="ellipse">
            <a:avLst/>
          </a:prstGeom>
          <a:solidFill>
            <a:schemeClr val="bg2"/>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grpSp>
        <p:nvGrpSpPr>
          <p:cNvPr id="83" name="Group 82">
            <a:extLst>
              <a:ext uri="{FF2B5EF4-FFF2-40B4-BE49-F238E27FC236}">
                <a16:creationId xmlns:a16="http://schemas.microsoft.com/office/drawing/2014/main" id="{4992A770-8493-42AA-AEF1-5FF57CFF1641}"/>
              </a:ext>
            </a:extLst>
          </p:cNvPr>
          <p:cNvGrpSpPr/>
          <p:nvPr/>
        </p:nvGrpSpPr>
        <p:grpSpPr>
          <a:xfrm>
            <a:off x="4575849" y="4328203"/>
            <a:ext cx="627107" cy="108063"/>
            <a:chOff x="5163643" y="2316480"/>
            <a:chExt cx="208146" cy="123249"/>
          </a:xfrm>
        </p:grpSpPr>
        <p:cxnSp>
          <p:nvCxnSpPr>
            <p:cNvPr id="84" name="Straight Connector 83">
              <a:extLst>
                <a:ext uri="{FF2B5EF4-FFF2-40B4-BE49-F238E27FC236}">
                  <a16:creationId xmlns:a16="http://schemas.microsoft.com/office/drawing/2014/main" id="{954AF735-2F08-4CDC-9E1D-AFE6AD11BF88}"/>
                </a:ext>
              </a:extLst>
            </p:cNvPr>
            <p:cNvCxnSpPr>
              <a:cxnSpLocks/>
            </p:cNvCxnSpPr>
            <p:nvPr/>
          </p:nvCxnSpPr>
          <p:spPr bwMode="auto">
            <a:xfrm>
              <a:off x="5163643" y="2316480"/>
              <a:ext cx="0" cy="123249"/>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80D9DC8-3B10-4675-8F6D-2918F9F55D21}"/>
                </a:ext>
              </a:extLst>
            </p:cNvPr>
            <p:cNvCxnSpPr>
              <a:cxnSpLocks/>
            </p:cNvCxnSpPr>
            <p:nvPr/>
          </p:nvCxnSpPr>
          <p:spPr bwMode="auto">
            <a:xfrm>
              <a:off x="5163643" y="2378104"/>
              <a:ext cx="208146"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12179AF-1750-43C9-AC76-552C926FEFA3}"/>
                </a:ext>
              </a:extLst>
            </p:cNvPr>
            <p:cNvCxnSpPr>
              <a:cxnSpLocks/>
            </p:cNvCxnSpPr>
            <p:nvPr/>
          </p:nvCxnSpPr>
          <p:spPr bwMode="auto">
            <a:xfrm>
              <a:off x="5371789" y="2316480"/>
              <a:ext cx="0" cy="123249"/>
            </a:xfrm>
            <a:prstGeom prst="line">
              <a:avLst/>
            </a:prstGeom>
            <a:noFill/>
            <a:ln w="28575" cap="flat" cmpd="sng" algn="ctr">
              <a:solidFill>
                <a:schemeClr val="bg1"/>
              </a:solidFill>
              <a:prstDash val="solid"/>
              <a:round/>
              <a:headEnd type="none" w="med" len="med"/>
              <a:tailEnd type="none" w="med" len="med"/>
            </a:ln>
            <a:effectLst/>
          </p:spPr>
        </p:cxnSp>
      </p:grpSp>
      <p:sp>
        <p:nvSpPr>
          <p:cNvPr id="87" name="Oval 86">
            <a:extLst>
              <a:ext uri="{FF2B5EF4-FFF2-40B4-BE49-F238E27FC236}">
                <a16:creationId xmlns:a16="http://schemas.microsoft.com/office/drawing/2014/main" id="{30E33A9B-2855-40A7-B650-E946B5952896}"/>
              </a:ext>
            </a:extLst>
          </p:cNvPr>
          <p:cNvSpPr/>
          <p:nvPr/>
        </p:nvSpPr>
        <p:spPr bwMode="auto">
          <a:xfrm>
            <a:off x="4773101" y="4328748"/>
            <a:ext cx="103960" cy="103960"/>
          </a:xfrm>
          <a:prstGeom prst="ellipse">
            <a:avLst/>
          </a:prstGeom>
          <a:solidFill>
            <a:schemeClr val="bg2"/>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grpSp>
        <p:nvGrpSpPr>
          <p:cNvPr id="88" name="Group 87">
            <a:extLst>
              <a:ext uri="{FF2B5EF4-FFF2-40B4-BE49-F238E27FC236}">
                <a16:creationId xmlns:a16="http://schemas.microsoft.com/office/drawing/2014/main" id="{539375C8-624E-4652-9E48-26275D1B11DA}"/>
              </a:ext>
            </a:extLst>
          </p:cNvPr>
          <p:cNvGrpSpPr/>
          <p:nvPr/>
        </p:nvGrpSpPr>
        <p:grpSpPr>
          <a:xfrm>
            <a:off x="4483179" y="4714031"/>
            <a:ext cx="178002" cy="108063"/>
            <a:chOff x="5163643" y="2316480"/>
            <a:chExt cx="208146" cy="123249"/>
          </a:xfrm>
        </p:grpSpPr>
        <p:cxnSp>
          <p:nvCxnSpPr>
            <p:cNvPr id="89" name="Straight Connector 88">
              <a:extLst>
                <a:ext uri="{FF2B5EF4-FFF2-40B4-BE49-F238E27FC236}">
                  <a16:creationId xmlns:a16="http://schemas.microsoft.com/office/drawing/2014/main" id="{D2D7A3A3-9344-4214-94BB-570053E06B4D}"/>
                </a:ext>
              </a:extLst>
            </p:cNvPr>
            <p:cNvCxnSpPr>
              <a:cxnSpLocks/>
            </p:cNvCxnSpPr>
            <p:nvPr/>
          </p:nvCxnSpPr>
          <p:spPr bwMode="auto">
            <a:xfrm>
              <a:off x="5163643" y="2316480"/>
              <a:ext cx="0" cy="123249"/>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C303E47-549E-4E0B-943A-3C40CEB5B31E}"/>
                </a:ext>
              </a:extLst>
            </p:cNvPr>
            <p:cNvCxnSpPr>
              <a:cxnSpLocks/>
            </p:cNvCxnSpPr>
            <p:nvPr/>
          </p:nvCxnSpPr>
          <p:spPr bwMode="auto">
            <a:xfrm>
              <a:off x="5163643" y="2378104"/>
              <a:ext cx="208146"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9408573A-DB61-40B4-828A-608A23FC152D}"/>
                </a:ext>
              </a:extLst>
            </p:cNvPr>
            <p:cNvCxnSpPr>
              <a:cxnSpLocks/>
            </p:cNvCxnSpPr>
            <p:nvPr/>
          </p:nvCxnSpPr>
          <p:spPr bwMode="auto">
            <a:xfrm>
              <a:off x="5371789" y="2316480"/>
              <a:ext cx="0" cy="123249"/>
            </a:xfrm>
            <a:prstGeom prst="line">
              <a:avLst/>
            </a:prstGeom>
            <a:noFill/>
            <a:ln w="28575" cap="flat" cmpd="sng" algn="ctr">
              <a:solidFill>
                <a:schemeClr val="bg1"/>
              </a:solidFill>
              <a:prstDash val="solid"/>
              <a:round/>
              <a:headEnd type="none" w="med" len="med"/>
              <a:tailEnd type="none" w="med" len="med"/>
            </a:ln>
            <a:effectLst/>
          </p:spPr>
        </p:cxnSp>
      </p:grpSp>
      <p:sp>
        <p:nvSpPr>
          <p:cNvPr id="92" name="Oval 91">
            <a:extLst>
              <a:ext uri="{FF2B5EF4-FFF2-40B4-BE49-F238E27FC236}">
                <a16:creationId xmlns:a16="http://schemas.microsoft.com/office/drawing/2014/main" id="{95250DAC-CC37-4DEC-849F-C363CBE7E13D}"/>
              </a:ext>
            </a:extLst>
          </p:cNvPr>
          <p:cNvSpPr/>
          <p:nvPr/>
        </p:nvSpPr>
        <p:spPr bwMode="auto">
          <a:xfrm>
            <a:off x="4501925" y="4714576"/>
            <a:ext cx="103960" cy="103960"/>
          </a:xfrm>
          <a:prstGeom prst="ellipse">
            <a:avLst/>
          </a:prstGeom>
          <a:solidFill>
            <a:schemeClr val="bg2"/>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grpSp>
        <p:nvGrpSpPr>
          <p:cNvPr id="93" name="Group 92">
            <a:extLst>
              <a:ext uri="{FF2B5EF4-FFF2-40B4-BE49-F238E27FC236}">
                <a16:creationId xmlns:a16="http://schemas.microsoft.com/office/drawing/2014/main" id="{FDDF1989-7BAE-4DC1-8561-5B5448A8790E}"/>
              </a:ext>
            </a:extLst>
          </p:cNvPr>
          <p:cNvGrpSpPr/>
          <p:nvPr/>
        </p:nvGrpSpPr>
        <p:grpSpPr>
          <a:xfrm>
            <a:off x="4277733" y="5083094"/>
            <a:ext cx="495366" cy="108063"/>
            <a:chOff x="5163643" y="2316480"/>
            <a:chExt cx="208146" cy="123249"/>
          </a:xfrm>
        </p:grpSpPr>
        <p:cxnSp>
          <p:nvCxnSpPr>
            <p:cNvPr id="94" name="Straight Connector 93">
              <a:extLst>
                <a:ext uri="{FF2B5EF4-FFF2-40B4-BE49-F238E27FC236}">
                  <a16:creationId xmlns:a16="http://schemas.microsoft.com/office/drawing/2014/main" id="{1670B4BB-403D-4569-860F-EFD721184555}"/>
                </a:ext>
              </a:extLst>
            </p:cNvPr>
            <p:cNvCxnSpPr>
              <a:cxnSpLocks/>
            </p:cNvCxnSpPr>
            <p:nvPr/>
          </p:nvCxnSpPr>
          <p:spPr bwMode="auto">
            <a:xfrm>
              <a:off x="5163643" y="2316480"/>
              <a:ext cx="0" cy="123249"/>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32E70B6-F0BA-439E-9007-BA89687FF5B0}"/>
                </a:ext>
              </a:extLst>
            </p:cNvPr>
            <p:cNvCxnSpPr>
              <a:cxnSpLocks/>
            </p:cNvCxnSpPr>
            <p:nvPr/>
          </p:nvCxnSpPr>
          <p:spPr bwMode="auto">
            <a:xfrm>
              <a:off x="5163643" y="2378104"/>
              <a:ext cx="208146"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D9E38D98-C4FF-44BF-9261-F9C80D16F021}"/>
                </a:ext>
              </a:extLst>
            </p:cNvPr>
            <p:cNvCxnSpPr>
              <a:cxnSpLocks/>
            </p:cNvCxnSpPr>
            <p:nvPr/>
          </p:nvCxnSpPr>
          <p:spPr bwMode="auto">
            <a:xfrm>
              <a:off x="5371789" y="2316480"/>
              <a:ext cx="0" cy="123249"/>
            </a:xfrm>
            <a:prstGeom prst="line">
              <a:avLst/>
            </a:prstGeom>
            <a:noFill/>
            <a:ln w="28575" cap="flat" cmpd="sng" algn="ctr">
              <a:solidFill>
                <a:schemeClr val="bg1"/>
              </a:solidFill>
              <a:prstDash val="solid"/>
              <a:round/>
              <a:headEnd type="none" w="med" len="med"/>
              <a:tailEnd type="none" w="med" len="med"/>
            </a:ln>
            <a:effectLst/>
          </p:spPr>
        </p:cxnSp>
      </p:grpSp>
      <p:sp>
        <p:nvSpPr>
          <p:cNvPr id="97" name="Oval 96">
            <a:extLst>
              <a:ext uri="{FF2B5EF4-FFF2-40B4-BE49-F238E27FC236}">
                <a16:creationId xmlns:a16="http://schemas.microsoft.com/office/drawing/2014/main" id="{E32F0AF8-E0C9-4AFA-A002-81B83B3CC964}"/>
              </a:ext>
            </a:extLst>
          </p:cNvPr>
          <p:cNvSpPr/>
          <p:nvPr/>
        </p:nvSpPr>
        <p:spPr bwMode="auto">
          <a:xfrm>
            <a:off x="4378453" y="5083639"/>
            <a:ext cx="103960" cy="103960"/>
          </a:xfrm>
          <a:prstGeom prst="ellipse">
            <a:avLst/>
          </a:prstGeom>
          <a:solidFill>
            <a:schemeClr val="bg2"/>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grpSp>
        <p:nvGrpSpPr>
          <p:cNvPr id="98" name="Group 97">
            <a:extLst>
              <a:ext uri="{FF2B5EF4-FFF2-40B4-BE49-F238E27FC236}">
                <a16:creationId xmlns:a16="http://schemas.microsoft.com/office/drawing/2014/main" id="{490568BF-1A58-493A-A87D-514A8AF26D1C}"/>
              </a:ext>
            </a:extLst>
          </p:cNvPr>
          <p:cNvGrpSpPr/>
          <p:nvPr/>
        </p:nvGrpSpPr>
        <p:grpSpPr>
          <a:xfrm>
            <a:off x="4511185" y="5461644"/>
            <a:ext cx="174442" cy="108063"/>
            <a:chOff x="5163643" y="2316480"/>
            <a:chExt cx="208146" cy="123249"/>
          </a:xfrm>
        </p:grpSpPr>
        <p:cxnSp>
          <p:nvCxnSpPr>
            <p:cNvPr id="99" name="Straight Connector 98">
              <a:extLst>
                <a:ext uri="{FF2B5EF4-FFF2-40B4-BE49-F238E27FC236}">
                  <a16:creationId xmlns:a16="http://schemas.microsoft.com/office/drawing/2014/main" id="{0E3E59F7-77FB-4401-B14A-31C02A155453}"/>
                </a:ext>
              </a:extLst>
            </p:cNvPr>
            <p:cNvCxnSpPr>
              <a:cxnSpLocks/>
            </p:cNvCxnSpPr>
            <p:nvPr/>
          </p:nvCxnSpPr>
          <p:spPr bwMode="auto">
            <a:xfrm>
              <a:off x="5163643" y="2316480"/>
              <a:ext cx="0" cy="123249"/>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5A8108BB-1532-441E-8D43-C9ACF66F0545}"/>
                </a:ext>
              </a:extLst>
            </p:cNvPr>
            <p:cNvCxnSpPr>
              <a:cxnSpLocks/>
            </p:cNvCxnSpPr>
            <p:nvPr/>
          </p:nvCxnSpPr>
          <p:spPr bwMode="auto">
            <a:xfrm>
              <a:off x="5163643" y="2378104"/>
              <a:ext cx="208146"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D311712B-1BD1-4B33-9AFA-2B986900AD4D}"/>
                </a:ext>
              </a:extLst>
            </p:cNvPr>
            <p:cNvCxnSpPr>
              <a:cxnSpLocks/>
            </p:cNvCxnSpPr>
            <p:nvPr/>
          </p:nvCxnSpPr>
          <p:spPr bwMode="auto">
            <a:xfrm>
              <a:off x="5371789" y="2316480"/>
              <a:ext cx="0" cy="123249"/>
            </a:xfrm>
            <a:prstGeom prst="line">
              <a:avLst/>
            </a:prstGeom>
            <a:noFill/>
            <a:ln w="28575" cap="flat" cmpd="sng" algn="ctr">
              <a:solidFill>
                <a:schemeClr val="bg1"/>
              </a:solidFill>
              <a:prstDash val="solid"/>
              <a:round/>
              <a:headEnd type="none" w="med" len="med"/>
              <a:tailEnd type="none" w="med" len="med"/>
            </a:ln>
            <a:effectLst/>
          </p:spPr>
        </p:cxnSp>
      </p:grpSp>
      <p:sp>
        <p:nvSpPr>
          <p:cNvPr id="102" name="Oval 101">
            <a:extLst>
              <a:ext uri="{FF2B5EF4-FFF2-40B4-BE49-F238E27FC236}">
                <a16:creationId xmlns:a16="http://schemas.microsoft.com/office/drawing/2014/main" id="{98605955-4172-4F57-A897-C939D6B641A0}"/>
              </a:ext>
            </a:extLst>
          </p:cNvPr>
          <p:cNvSpPr/>
          <p:nvPr/>
        </p:nvSpPr>
        <p:spPr bwMode="auto">
          <a:xfrm>
            <a:off x="4550104" y="5462189"/>
            <a:ext cx="103960" cy="103960"/>
          </a:xfrm>
          <a:prstGeom prst="ellipse">
            <a:avLst/>
          </a:prstGeom>
          <a:solidFill>
            <a:schemeClr val="bg2"/>
          </a:solidFill>
          <a:ln w="28575">
            <a:noFill/>
            <a:round/>
            <a:headEnd/>
            <a:tailEnd/>
          </a:ln>
        </p:spPr>
        <p:txBody>
          <a:bodyPr rtlCol="0" anchor="ctr"/>
          <a:lstStyle/>
          <a:p>
            <a:pPr algn="l"/>
            <a:endParaRPr lang="en-US">
              <a:solidFill>
                <a:schemeClr val="bg1"/>
              </a:solidFill>
              <a:latin typeface="Calibri" panose="020F0502020204030204" pitchFamily="34" charset="0"/>
            </a:endParaRPr>
          </a:p>
        </p:txBody>
      </p:sp>
      <p:sp>
        <p:nvSpPr>
          <p:cNvPr id="103" name="TextBox 102">
            <a:extLst>
              <a:ext uri="{FF2B5EF4-FFF2-40B4-BE49-F238E27FC236}">
                <a16:creationId xmlns:a16="http://schemas.microsoft.com/office/drawing/2014/main" id="{2B308BF7-F93B-4D6D-B42A-5F9CA41E5E36}"/>
              </a:ext>
            </a:extLst>
          </p:cNvPr>
          <p:cNvSpPr txBox="1"/>
          <p:nvPr/>
        </p:nvSpPr>
        <p:spPr bwMode="auto">
          <a:xfrm>
            <a:off x="5701332" y="1880603"/>
            <a:ext cx="801823" cy="381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307/306</a:t>
            </a:r>
          </a:p>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93/89</a:t>
            </a:r>
          </a:p>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115/116</a:t>
            </a:r>
          </a:p>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99/101</a:t>
            </a:r>
          </a:p>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95/95</a:t>
            </a:r>
          </a:p>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212/211</a:t>
            </a:r>
          </a:p>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46/49</a:t>
            </a:r>
          </a:p>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261/257</a:t>
            </a:r>
          </a:p>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19/17</a:t>
            </a:r>
          </a:p>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288/289</a:t>
            </a:r>
          </a:p>
        </p:txBody>
      </p:sp>
      <p:sp>
        <p:nvSpPr>
          <p:cNvPr id="104" name="TextBox 103">
            <a:extLst>
              <a:ext uri="{FF2B5EF4-FFF2-40B4-BE49-F238E27FC236}">
                <a16:creationId xmlns:a16="http://schemas.microsoft.com/office/drawing/2014/main" id="{A11A44E0-12FF-447E-9224-F5FF9488E003}"/>
              </a:ext>
            </a:extLst>
          </p:cNvPr>
          <p:cNvSpPr txBox="1"/>
          <p:nvPr/>
        </p:nvSpPr>
        <p:spPr bwMode="auto">
          <a:xfrm>
            <a:off x="6549231" y="1880602"/>
            <a:ext cx="1111202" cy="381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4.0 (2.8-4.2)</a:t>
            </a:r>
          </a:p>
          <a:p>
            <a:pPr algn="ctr">
              <a:lnSpc>
                <a:spcPct val="175000"/>
              </a:lnSpc>
              <a:spcBef>
                <a:spcPts val="0"/>
              </a:spcBef>
            </a:pPr>
            <a:r>
              <a:rPr lang="en-US" sz="1400" b="0" dirty="0">
                <a:solidFill>
                  <a:schemeClr val="bg1"/>
                </a:solidFill>
                <a:latin typeface="Calibri" panose="020F0502020204030204" pitchFamily="34" charset="0"/>
              </a:rPr>
              <a:t>8.2 (5.3-9.7)</a:t>
            </a:r>
          </a:p>
          <a:p>
            <a:pPr algn="ctr">
              <a:lnSpc>
                <a:spcPct val="175000"/>
              </a:lnSpc>
              <a:spcBef>
                <a:spcPts val="0"/>
              </a:spcBef>
            </a:pPr>
            <a:r>
              <a:rPr lang="en-US" sz="1400" b="0" dirty="0">
                <a:solidFill>
                  <a:schemeClr val="bg1"/>
                </a:solidFill>
                <a:latin typeface="Calibri" panose="020F0502020204030204" pitchFamily="34" charset="0"/>
              </a:rPr>
              <a:t>4.0 (2.8-4.3)</a:t>
            </a:r>
          </a:p>
          <a:p>
            <a:pPr algn="ctr">
              <a:lnSpc>
                <a:spcPct val="175000"/>
              </a:lnSpc>
              <a:spcBef>
                <a:spcPts val="0"/>
              </a:spcBef>
            </a:pPr>
            <a:r>
              <a:rPr lang="en-US" sz="1400" b="0" dirty="0">
                <a:solidFill>
                  <a:schemeClr val="bg1"/>
                </a:solidFill>
                <a:latin typeface="Calibri" panose="020F0502020204030204" pitchFamily="34" charset="0"/>
              </a:rPr>
              <a:t>1.6 (1.4-2.7)</a:t>
            </a:r>
          </a:p>
          <a:p>
            <a:pPr algn="ctr">
              <a:lnSpc>
                <a:spcPct val="175000"/>
              </a:lnSpc>
              <a:spcBef>
                <a:spcPts val="0"/>
              </a:spcBef>
            </a:pPr>
            <a:r>
              <a:rPr lang="en-US" sz="1400" b="0" dirty="0">
                <a:solidFill>
                  <a:schemeClr val="bg1"/>
                </a:solidFill>
                <a:latin typeface="Calibri" panose="020F0502020204030204" pitchFamily="34" charset="0"/>
              </a:rPr>
              <a:t>4.3 (3.3-5.5)</a:t>
            </a:r>
          </a:p>
          <a:p>
            <a:pPr algn="ctr">
              <a:lnSpc>
                <a:spcPct val="175000"/>
              </a:lnSpc>
              <a:spcBef>
                <a:spcPts val="0"/>
              </a:spcBef>
            </a:pPr>
            <a:r>
              <a:rPr lang="en-US" sz="1400" b="0" dirty="0">
                <a:solidFill>
                  <a:schemeClr val="bg1"/>
                </a:solidFill>
                <a:latin typeface="Calibri" panose="020F0502020204030204" pitchFamily="34" charset="0"/>
              </a:rPr>
              <a:t>3.0 (2.8-4.1)</a:t>
            </a:r>
          </a:p>
          <a:p>
            <a:pPr algn="ctr">
              <a:lnSpc>
                <a:spcPct val="175000"/>
              </a:lnSpc>
              <a:spcBef>
                <a:spcPts val="0"/>
              </a:spcBef>
            </a:pPr>
            <a:r>
              <a:rPr lang="en-US" sz="1400" b="0" dirty="0">
                <a:solidFill>
                  <a:schemeClr val="bg1"/>
                </a:solidFill>
                <a:latin typeface="Calibri" panose="020F0502020204030204" pitchFamily="34" charset="0"/>
              </a:rPr>
              <a:t>1.9 (1.4-2.7)</a:t>
            </a:r>
          </a:p>
          <a:p>
            <a:pPr algn="ctr">
              <a:lnSpc>
                <a:spcPct val="175000"/>
              </a:lnSpc>
              <a:spcBef>
                <a:spcPts val="0"/>
              </a:spcBef>
            </a:pPr>
            <a:r>
              <a:rPr lang="en-US" sz="1400" b="0" dirty="0">
                <a:solidFill>
                  <a:schemeClr val="bg1"/>
                </a:solidFill>
                <a:latin typeface="Calibri" panose="020F0502020204030204" pitchFamily="34" charset="0"/>
              </a:rPr>
              <a:t>4.2 (3.7-4.8)</a:t>
            </a:r>
          </a:p>
          <a:p>
            <a:pPr algn="ctr">
              <a:lnSpc>
                <a:spcPct val="175000"/>
              </a:lnSpc>
              <a:spcBef>
                <a:spcPts val="0"/>
              </a:spcBef>
            </a:pPr>
            <a:r>
              <a:rPr lang="en-US" sz="1400" b="0" dirty="0">
                <a:solidFill>
                  <a:schemeClr val="bg1"/>
                </a:solidFill>
                <a:latin typeface="Calibri" panose="020F0502020204030204" pitchFamily="34" charset="0"/>
              </a:rPr>
              <a:t>6.9 (1.9, -)</a:t>
            </a:r>
          </a:p>
          <a:p>
            <a:pPr algn="ctr">
              <a:lnSpc>
                <a:spcPct val="175000"/>
              </a:lnSpc>
              <a:spcBef>
                <a:spcPts val="0"/>
              </a:spcBef>
            </a:pPr>
            <a:r>
              <a:rPr lang="en-US" sz="1400" b="0" dirty="0">
                <a:solidFill>
                  <a:schemeClr val="bg1"/>
                </a:solidFill>
                <a:latin typeface="Calibri" panose="020F0502020204030204" pitchFamily="34" charset="0"/>
              </a:rPr>
              <a:t>3.5 (2.8-4.1)</a:t>
            </a:r>
          </a:p>
        </p:txBody>
      </p:sp>
      <p:sp>
        <p:nvSpPr>
          <p:cNvPr id="105" name="TextBox 104">
            <a:extLst>
              <a:ext uri="{FF2B5EF4-FFF2-40B4-BE49-F238E27FC236}">
                <a16:creationId xmlns:a16="http://schemas.microsoft.com/office/drawing/2014/main" id="{A481FA9D-AD4B-4A07-A68E-7DD06342C673}"/>
              </a:ext>
            </a:extLst>
          </p:cNvPr>
          <p:cNvSpPr txBox="1"/>
          <p:nvPr/>
        </p:nvSpPr>
        <p:spPr bwMode="auto">
          <a:xfrm>
            <a:off x="7650815" y="1880250"/>
            <a:ext cx="1111202" cy="381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4.0 (3.0-4.1)</a:t>
            </a:r>
          </a:p>
          <a:p>
            <a:pPr algn="ctr">
              <a:lnSpc>
                <a:spcPct val="175000"/>
              </a:lnSpc>
              <a:spcBef>
                <a:spcPts val="0"/>
              </a:spcBef>
            </a:pPr>
            <a:r>
              <a:rPr lang="en-US" sz="1400" b="0" dirty="0">
                <a:solidFill>
                  <a:schemeClr val="bg1"/>
                </a:solidFill>
                <a:latin typeface="Calibri" panose="020F0502020204030204" pitchFamily="34" charset="0"/>
              </a:rPr>
              <a:t>4.5 (3.7-5.6)</a:t>
            </a:r>
          </a:p>
          <a:p>
            <a:pPr algn="ctr">
              <a:lnSpc>
                <a:spcPct val="175000"/>
              </a:lnSpc>
              <a:spcBef>
                <a:spcPts val="0"/>
              </a:spcBef>
            </a:pPr>
            <a:r>
              <a:rPr lang="en-US" sz="1400" b="0" dirty="0">
                <a:solidFill>
                  <a:schemeClr val="bg1"/>
                </a:solidFill>
                <a:latin typeface="Calibri" panose="020F0502020204030204" pitchFamily="34" charset="0"/>
              </a:rPr>
              <a:t>4.2 (3.0-5.3)</a:t>
            </a:r>
          </a:p>
          <a:p>
            <a:pPr algn="ctr">
              <a:lnSpc>
                <a:spcPct val="175000"/>
              </a:lnSpc>
              <a:spcBef>
                <a:spcPts val="0"/>
              </a:spcBef>
            </a:pPr>
            <a:r>
              <a:rPr lang="en-US" sz="1400" b="0" dirty="0">
                <a:solidFill>
                  <a:schemeClr val="bg1"/>
                </a:solidFill>
                <a:latin typeface="Calibri" panose="020F0502020204030204" pitchFamily="34" charset="0"/>
              </a:rPr>
              <a:t>2.8 (2.5-3.0)</a:t>
            </a:r>
          </a:p>
          <a:p>
            <a:pPr algn="ctr">
              <a:lnSpc>
                <a:spcPct val="175000"/>
              </a:lnSpc>
              <a:spcBef>
                <a:spcPts val="0"/>
              </a:spcBef>
            </a:pPr>
            <a:r>
              <a:rPr lang="en-US" sz="1400" b="0" dirty="0">
                <a:solidFill>
                  <a:schemeClr val="bg1"/>
                </a:solidFill>
                <a:latin typeface="Calibri" panose="020F0502020204030204" pitchFamily="34" charset="0"/>
              </a:rPr>
              <a:t>4.1 (3.0-4.4)</a:t>
            </a:r>
          </a:p>
          <a:p>
            <a:pPr algn="ctr">
              <a:lnSpc>
                <a:spcPct val="175000"/>
              </a:lnSpc>
              <a:spcBef>
                <a:spcPts val="0"/>
              </a:spcBef>
            </a:pPr>
            <a:r>
              <a:rPr lang="en-US" sz="1400" b="0" dirty="0">
                <a:solidFill>
                  <a:schemeClr val="bg1"/>
                </a:solidFill>
                <a:latin typeface="Calibri" panose="020F0502020204030204" pitchFamily="34" charset="0"/>
              </a:rPr>
              <a:t>3.1 (2.8-4.1)</a:t>
            </a:r>
          </a:p>
          <a:p>
            <a:pPr algn="ctr">
              <a:lnSpc>
                <a:spcPct val="175000"/>
              </a:lnSpc>
              <a:spcBef>
                <a:spcPts val="0"/>
              </a:spcBef>
            </a:pPr>
            <a:r>
              <a:rPr lang="en-US" sz="1400" b="0" dirty="0">
                <a:solidFill>
                  <a:schemeClr val="bg1"/>
                </a:solidFill>
                <a:latin typeface="Calibri" panose="020F0502020204030204" pitchFamily="34" charset="0"/>
              </a:rPr>
              <a:t>2.8 (1.4-3.8)</a:t>
            </a:r>
          </a:p>
          <a:p>
            <a:pPr algn="ctr">
              <a:lnSpc>
                <a:spcPct val="175000"/>
              </a:lnSpc>
              <a:spcBef>
                <a:spcPts val="0"/>
              </a:spcBef>
            </a:pPr>
            <a:r>
              <a:rPr lang="en-US" sz="1400" b="0" dirty="0">
                <a:solidFill>
                  <a:schemeClr val="bg1"/>
                </a:solidFill>
                <a:latin typeface="Calibri" panose="020F0502020204030204" pitchFamily="34" charset="0"/>
              </a:rPr>
              <a:t>4.1 (3.1-4.3)</a:t>
            </a:r>
          </a:p>
          <a:p>
            <a:pPr algn="ctr">
              <a:lnSpc>
                <a:spcPct val="175000"/>
              </a:lnSpc>
              <a:spcBef>
                <a:spcPts val="0"/>
              </a:spcBef>
            </a:pPr>
            <a:r>
              <a:rPr lang="en-US" sz="1400" b="0" dirty="0">
                <a:solidFill>
                  <a:schemeClr val="bg1"/>
                </a:solidFill>
                <a:latin typeface="Calibri" panose="020F0502020204030204" pitchFamily="34" charset="0"/>
              </a:rPr>
              <a:t>4.2 (4.0-7.0)</a:t>
            </a:r>
          </a:p>
          <a:p>
            <a:pPr algn="ctr">
              <a:lnSpc>
                <a:spcPct val="175000"/>
              </a:lnSpc>
              <a:spcBef>
                <a:spcPts val="0"/>
              </a:spcBef>
            </a:pPr>
            <a:r>
              <a:rPr lang="en-US" sz="1400" b="0" dirty="0">
                <a:solidFill>
                  <a:schemeClr val="bg1"/>
                </a:solidFill>
                <a:latin typeface="Calibri" panose="020F0502020204030204" pitchFamily="34" charset="0"/>
              </a:rPr>
              <a:t>3.7 (2.9-4.1)</a:t>
            </a:r>
          </a:p>
        </p:txBody>
      </p:sp>
      <p:sp>
        <p:nvSpPr>
          <p:cNvPr id="106" name="TextBox 105">
            <a:extLst>
              <a:ext uri="{FF2B5EF4-FFF2-40B4-BE49-F238E27FC236}">
                <a16:creationId xmlns:a16="http://schemas.microsoft.com/office/drawing/2014/main" id="{0AA6DBE8-FD07-4433-93DA-95E72FA3D0BE}"/>
              </a:ext>
            </a:extLst>
          </p:cNvPr>
          <p:cNvSpPr txBox="1"/>
          <p:nvPr/>
        </p:nvSpPr>
        <p:spPr bwMode="auto">
          <a:xfrm>
            <a:off x="8703205" y="1869090"/>
            <a:ext cx="1710725" cy="381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75000"/>
              </a:lnSpc>
              <a:spcBef>
                <a:spcPts val="0"/>
              </a:spcBef>
              <a:spcAft>
                <a:spcPct val="0"/>
              </a:spcAft>
              <a:buClrTx/>
              <a:buFontTx/>
              <a:buNone/>
            </a:pPr>
            <a:r>
              <a:rPr lang="en-US" sz="1400" b="0" dirty="0">
                <a:solidFill>
                  <a:schemeClr val="bg1"/>
                </a:solidFill>
                <a:latin typeface="Calibri" panose="020F0502020204030204" pitchFamily="34" charset="0"/>
              </a:rPr>
              <a:t>0.831 (0.693-0.996)*</a:t>
            </a:r>
          </a:p>
          <a:p>
            <a:pPr algn="ctr">
              <a:lnSpc>
                <a:spcPct val="175000"/>
              </a:lnSpc>
              <a:spcBef>
                <a:spcPts val="0"/>
              </a:spcBef>
            </a:pPr>
            <a:r>
              <a:rPr lang="en-US" sz="1400" b="0" dirty="0">
                <a:solidFill>
                  <a:schemeClr val="bg1"/>
                </a:solidFill>
                <a:latin typeface="Calibri" panose="020F0502020204030204" pitchFamily="34" charset="0"/>
              </a:rPr>
              <a:t>0.469 (0.327-0.674)*</a:t>
            </a:r>
          </a:p>
          <a:p>
            <a:pPr algn="ctr">
              <a:lnSpc>
                <a:spcPct val="175000"/>
              </a:lnSpc>
              <a:spcBef>
                <a:spcPts val="0"/>
              </a:spcBef>
            </a:pPr>
            <a:r>
              <a:rPr lang="en-US" sz="1400" b="0" dirty="0">
                <a:solidFill>
                  <a:schemeClr val="bg1"/>
                </a:solidFill>
                <a:latin typeface="Calibri" panose="020F0502020204030204" pitchFamily="34" charset="0"/>
              </a:rPr>
              <a:t>0.950 (0.711-1.269)</a:t>
            </a:r>
          </a:p>
          <a:p>
            <a:pPr algn="ctr">
              <a:lnSpc>
                <a:spcPct val="175000"/>
              </a:lnSpc>
              <a:spcBef>
                <a:spcPts val="0"/>
              </a:spcBef>
            </a:pPr>
            <a:r>
              <a:rPr lang="en-US" sz="1400" b="0" dirty="0">
                <a:solidFill>
                  <a:schemeClr val="bg1"/>
                </a:solidFill>
                <a:latin typeface="Calibri" panose="020F0502020204030204" pitchFamily="34" charset="0"/>
              </a:rPr>
              <a:t>1.306 (0.955-1.786)*</a:t>
            </a:r>
          </a:p>
          <a:p>
            <a:pPr algn="ctr">
              <a:lnSpc>
                <a:spcPct val="175000"/>
              </a:lnSpc>
              <a:spcBef>
                <a:spcPts val="0"/>
              </a:spcBef>
            </a:pPr>
            <a:r>
              <a:rPr lang="en-US" sz="1400" b="0" dirty="0">
                <a:solidFill>
                  <a:schemeClr val="bg1"/>
                </a:solidFill>
                <a:latin typeface="Calibri" panose="020F0502020204030204" pitchFamily="34" charset="0"/>
              </a:rPr>
              <a:t>0.781 (0.564-1.081)</a:t>
            </a:r>
          </a:p>
          <a:p>
            <a:pPr algn="ctr">
              <a:lnSpc>
                <a:spcPct val="175000"/>
              </a:lnSpc>
              <a:spcBef>
                <a:spcPts val="0"/>
              </a:spcBef>
            </a:pPr>
            <a:r>
              <a:rPr lang="en-US" sz="1400" b="0" dirty="0">
                <a:solidFill>
                  <a:schemeClr val="bg1"/>
                </a:solidFill>
                <a:latin typeface="Calibri" panose="020F0502020204030204" pitchFamily="34" charset="0"/>
              </a:rPr>
              <a:t>0.855 (0.686-1.065)</a:t>
            </a:r>
          </a:p>
          <a:p>
            <a:pPr algn="ctr">
              <a:lnSpc>
                <a:spcPct val="175000"/>
              </a:lnSpc>
              <a:spcBef>
                <a:spcPts val="0"/>
              </a:spcBef>
            </a:pPr>
            <a:r>
              <a:rPr lang="en-US" sz="1400" b="0" dirty="0">
                <a:solidFill>
                  <a:schemeClr val="bg1"/>
                </a:solidFill>
                <a:latin typeface="Calibri" panose="020F0502020204030204" pitchFamily="34" charset="0"/>
              </a:rPr>
              <a:t>1.290 </a:t>
            </a:r>
            <a:r>
              <a:rPr lang="en-US" sz="1400" b="0">
                <a:solidFill>
                  <a:schemeClr val="bg1"/>
                </a:solidFill>
                <a:latin typeface="Calibri" panose="020F0502020204030204" pitchFamily="34" charset="0"/>
              </a:rPr>
              <a:t>(0.824-2.019)</a:t>
            </a:r>
            <a:endParaRPr lang="en-US" sz="1400" b="0" dirty="0">
              <a:solidFill>
                <a:schemeClr val="bg1"/>
              </a:solidFill>
              <a:latin typeface="Calibri" panose="020F0502020204030204" pitchFamily="34" charset="0"/>
            </a:endParaRPr>
          </a:p>
          <a:p>
            <a:pPr algn="ctr">
              <a:lnSpc>
                <a:spcPct val="175000"/>
              </a:lnSpc>
              <a:spcBef>
                <a:spcPts val="0"/>
              </a:spcBef>
            </a:pPr>
            <a:r>
              <a:rPr lang="en-US" sz="1400" b="0" dirty="0">
                <a:solidFill>
                  <a:schemeClr val="bg1"/>
                </a:solidFill>
                <a:latin typeface="Calibri" panose="020F0502020204030204" pitchFamily="34" charset="0"/>
              </a:rPr>
              <a:t>0.788 (0.645-0.961)*</a:t>
            </a:r>
          </a:p>
          <a:p>
            <a:pPr algn="ctr">
              <a:lnSpc>
                <a:spcPct val="175000"/>
              </a:lnSpc>
              <a:spcBef>
                <a:spcPts val="0"/>
              </a:spcBef>
            </a:pPr>
            <a:r>
              <a:rPr lang="en-US" sz="1400" b="0" dirty="0">
                <a:solidFill>
                  <a:schemeClr val="bg1"/>
                </a:solidFill>
                <a:latin typeface="Calibri" panose="020F0502020204030204" pitchFamily="34" charset="0"/>
              </a:rPr>
              <a:t>0.547 (0.250-1.196)</a:t>
            </a:r>
          </a:p>
          <a:p>
            <a:pPr algn="ctr">
              <a:lnSpc>
                <a:spcPct val="175000"/>
              </a:lnSpc>
              <a:spcBef>
                <a:spcPts val="0"/>
              </a:spcBef>
            </a:pPr>
            <a:r>
              <a:rPr lang="en-US" sz="1400" b="0" dirty="0">
                <a:solidFill>
                  <a:schemeClr val="bg1"/>
                </a:solidFill>
                <a:latin typeface="Calibri" panose="020F0502020204030204" pitchFamily="34" charset="0"/>
              </a:rPr>
              <a:t>0.855 (0.709-1.030)*</a:t>
            </a:r>
          </a:p>
        </p:txBody>
      </p:sp>
      <p:cxnSp>
        <p:nvCxnSpPr>
          <p:cNvPr id="54" name="Straight Arrow Connector 53">
            <a:extLst>
              <a:ext uri="{FF2B5EF4-FFF2-40B4-BE49-F238E27FC236}">
                <a16:creationId xmlns:a16="http://schemas.microsoft.com/office/drawing/2014/main" id="{B6B8A46C-0893-412E-AACD-12D851318A9B}"/>
              </a:ext>
            </a:extLst>
          </p:cNvPr>
          <p:cNvCxnSpPr/>
          <p:nvPr/>
        </p:nvCxnSpPr>
        <p:spPr bwMode="auto">
          <a:xfrm>
            <a:off x="4649752" y="6101427"/>
            <a:ext cx="1828800" cy="0"/>
          </a:xfrm>
          <a:prstGeom prst="straightConnector1">
            <a:avLst/>
          </a:prstGeom>
          <a:noFill/>
          <a:ln w="28575" cap="flat" cmpd="sng" algn="ctr">
            <a:solidFill>
              <a:schemeClr val="accent3"/>
            </a:solidFill>
            <a:prstDash val="solid"/>
            <a:round/>
            <a:headEnd type="none" w="med" len="med"/>
            <a:tailEnd type="triangle"/>
          </a:ln>
          <a:effectLst/>
        </p:spPr>
      </p:cxnSp>
    </p:spTree>
    <p:extLst>
      <p:ext uri="{BB962C8B-B14F-4D97-AF65-F5344CB8AC3E}">
        <p14:creationId xmlns:p14="http://schemas.microsoft.com/office/powerpoint/2010/main" val="1815214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6F6D0BFA-CB8E-4A47-BAB3-2903B81938EC}"/>
              </a:ext>
            </a:extLst>
          </p:cNvPr>
          <p:cNvSpPr/>
          <p:nvPr/>
        </p:nvSpPr>
        <p:spPr bwMode="auto">
          <a:xfrm>
            <a:off x="6728346" y="2323531"/>
            <a:ext cx="4793776" cy="1883391"/>
          </a:xfrm>
          <a:custGeom>
            <a:avLst/>
            <a:gdLst>
              <a:gd name="connsiteX0" fmla="*/ 0 w 4793776"/>
              <a:gd name="connsiteY0" fmla="*/ 0 h 1883391"/>
              <a:gd name="connsiteX1" fmla="*/ 92123 w 4793776"/>
              <a:gd name="connsiteY1" fmla="*/ 0 h 1883391"/>
              <a:gd name="connsiteX2" fmla="*/ 92123 w 4793776"/>
              <a:gd name="connsiteY2" fmla="*/ 0 h 1883391"/>
              <a:gd name="connsiteX3" fmla="*/ 92123 w 4793776"/>
              <a:gd name="connsiteY3" fmla="*/ 0 h 1883391"/>
              <a:gd name="connsiteX4" fmla="*/ 92123 w 4793776"/>
              <a:gd name="connsiteY4" fmla="*/ 34120 h 1883391"/>
              <a:gd name="connsiteX5" fmla="*/ 146714 w 4793776"/>
              <a:gd name="connsiteY5" fmla="*/ 34120 h 1883391"/>
              <a:gd name="connsiteX6" fmla="*/ 146714 w 4793776"/>
              <a:gd name="connsiteY6" fmla="*/ 78475 h 1883391"/>
              <a:gd name="connsiteX7" fmla="*/ 249072 w 4793776"/>
              <a:gd name="connsiteY7" fmla="*/ 78475 h 1883391"/>
              <a:gd name="connsiteX8" fmla="*/ 249072 w 4793776"/>
              <a:gd name="connsiteY8" fmla="*/ 98947 h 1883391"/>
              <a:gd name="connsiteX9" fmla="*/ 293427 w 4793776"/>
              <a:gd name="connsiteY9" fmla="*/ 98947 h 1883391"/>
              <a:gd name="connsiteX10" fmla="*/ 293427 w 4793776"/>
              <a:gd name="connsiteY10" fmla="*/ 184245 h 1883391"/>
              <a:gd name="connsiteX11" fmla="*/ 313899 w 4793776"/>
              <a:gd name="connsiteY11" fmla="*/ 184245 h 1883391"/>
              <a:gd name="connsiteX12" fmla="*/ 313899 w 4793776"/>
              <a:gd name="connsiteY12" fmla="*/ 235424 h 1883391"/>
              <a:gd name="connsiteX13" fmla="*/ 344606 w 4793776"/>
              <a:gd name="connsiteY13" fmla="*/ 235424 h 1883391"/>
              <a:gd name="connsiteX14" fmla="*/ 344606 w 4793776"/>
              <a:gd name="connsiteY14" fmla="*/ 348018 h 1883391"/>
              <a:gd name="connsiteX15" fmla="*/ 545911 w 4793776"/>
              <a:gd name="connsiteY15" fmla="*/ 348018 h 1883391"/>
              <a:gd name="connsiteX16" fmla="*/ 545911 w 4793776"/>
              <a:gd name="connsiteY16" fmla="*/ 409433 h 1883391"/>
              <a:gd name="connsiteX17" fmla="*/ 576618 w 4793776"/>
              <a:gd name="connsiteY17" fmla="*/ 409433 h 1883391"/>
              <a:gd name="connsiteX18" fmla="*/ 576618 w 4793776"/>
              <a:gd name="connsiteY18" fmla="*/ 562970 h 1883391"/>
              <a:gd name="connsiteX19" fmla="*/ 586854 w 4793776"/>
              <a:gd name="connsiteY19" fmla="*/ 573206 h 1883391"/>
              <a:gd name="connsiteX20" fmla="*/ 607326 w 4793776"/>
              <a:gd name="connsiteY20" fmla="*/ 573206 h 1883391"/>
              <a:gd name="connsiteX21" fmla="*/ 607326 w 4793776"/>
              <a:gd name="connsiteY21" fmla="*/ 607326 h 1883391"/>
              <a:gd name="connsiteX22" fmla="*/ 774511 w 4793776"/>
              <a:gd name="connsiteY22" fmla="*/ 607326 h 1883391"/>
              <a:gd name="connsiteX23" fmla="*/ 774511 w 4793776"/>
              <a:gd name="connsiteY23" fmla="*/ 685800 h 1883391"/>
              <a:gd name="connsiteX24" fmla="*/ 801806 w 4793776"/>
              <a:gd name="connsiteY24" fmla="*/ 685800 h 1883391"/>
              <a:gd name="connsiteX25" fmla="*/ 801806 w 4793776"/>
              <a:gd name="connsiteY25" fmla="*/ 685800 h 1883391"/>
              <a:gd name="connsiteX26" fmla="*/ 829102 w 4793776"/>
              <a:gd name="connsiteY26" fmla="*/ 713096 h 1883391"/>
              <a:gd name="connsiteX27" fmla="*/ 829102 w 4793776"/>
              <a:gd name="connsiteY27" fmla="*/ 856397 h 1883391"/>
              <a:gd name="connsiteX28" fmla="*/ 859809 w 4793776"/>
              <a:gd name="connsiteY28" fmla="*/ 856397 h 1883391"/>
              <a:gd name="connsiteX29" fmla="*/ 859809 w 4793776"/>
              <a:gd name="connsiteY29" fmla="*/ 904165 h 1883391"/>
              <a:gd name="connsiteX30" fmla="*/ 907576 w 4793776"/>
              <a:gd name="connsiteY30" fmla="*/ 904165 h 1883391"/>
              <a:gd name="connsiteX31" fmla="*/ 907576 w 4793776"/>
              <a:gd name="connsiteY31" fmla="*/ 941696 h 1883391"/>
              <a:gd name="connsiteX32" fmla="*/ 1119117 w 4793776"/>
              <a:gd name="connsiteY32" fmla="*/ 941696 h 1883391"/>
              <a:gd name="connsiteX33" fmla="*/ 1119117 w 4793776"/>
              <a:gd name="connsiteY33" fmla="*/ 1003111 h 1883391"/>
              <a:gd name="connsiteX34" fmla="*/ 1136176 w 4793776"/>
              <a:gd name="connsiteY34" fmla="*/ 1020170 h 1883391"/>
              <a:gd name="connsiteX35" fmla="*/ 1136176 w 4793776"/>
              <a:gd name="connsiteY35" fmla="*/ 1074762 h 1883391"/>
              <a:gd name="connsiteX36" fmla="*/ 1166884 w 4793776"/>
              <a:gd name="connsiteY36" fmla="*/ 1074762 h 1883391"/>
              <a:gd name="connsiteX37" fmla="*/ 1166884 w 4793776"/>
              <a:gd name="connsiteY37" fmla="*/ 1122529 h 1883391"/>
              <a:gd name="connsiteX38" fmla="*/ 1180532 w 4793776"/>
              <a:gd name="connsiteY38" fmla="*/ 1122529 h 1883391"/>
              <a:gd name="connsiteX39" fmla="*/ 1180532 w 4793776"/>
              <a:gd name="connsiteY39" fmla="*/ 1149824 h 1883391"/>
              <a:gd name="connsiteX40" fmla="*/ 1180532 w 4793776"/>
              <a:gd name="connsiteY40" fmla="*/ 1149824 h 1883391"/>
              <a:gd name="connsiteX41" fmla="*/ 1214651 w 4793776"/>
              <a:gd name="connsiteY41" fmla="*/ 1149824 h 1883391"/>
              <a:gd name="connsiteX42" fmla="*/ 1214651 w 4793776"/>
              <a:gd name="connsiteY42" fmla="*/ 1180532 h 1883391"/>
              <a:gd name="connsiteX43" fmla="*/ 1381836 w 4793776"/>
              <a:gd name="connsiteY43" fmla="*/ 1180532 h 1883391"/>
              <a:gd name="connsiteX44" fmla="*/ 1381836 w 4793776"/>
              <a:gd name="connsiteY44" fmla="*/ 1231711 h 1883391"/>
              <a:gd name="connsiteX45" fmla="*/ 1426191 w 4793776"/>
              <a:gd name="connsiteY45" fmla="*/ 1231711 h 1883391"/>
              <a:gd name="connsiteX46" fmla="*/ 1426191 w 4793776"/>
              <a:gd name="connsiteY46" fmla="*/ 1286302 h 1883391"/>
              <a:gd name="connsiteX47" fmla="*/ 1426191 w 4793776"/>
              <a:gd name="connsiteY47" fmla="*/ 1299950 h 1883391"/>
              <a:gd name="connsiteX48" fmla="*/ 1460311 w 4793776"/>
              <a:gd name="connsiteY48" fmla="*/ 1299950 h 1883391"/>
              <a:gd name="connsiteX49" fmla="*/ 1460311 w 4793776"/>
              <a:gd name="connsiteY49" fmla="*/ 1323833 h 1883391"/>
              <a:gd name="connsiteX50" fmla="*/ 1480782 w 4793776"/>
              <a:gd name="connsiteY50" fmla="*/ 1323833 h 1883391"/>
              <a:gd name="connsiteX51" fmla="*/ 1480782 w 4793776"/>
              <a:gd name="connsiteY51" fmla="*/ 1368188 h 1883391"/>
              <a:gd name="connsiteX52" fmla="*/ 1531961 w 4793776"/>
              <a:gd name="connsiteY52" fmla="*/ 1368188 h 1883391"/>
              <a:gd name="connsiteX53" fmla="*/ 1531961 w 4793776"/>
              <a:gd name="connsiteY53" fmla="*/ 1392072 h 1883391"/>
              <a:gd name="connsiteX54" fmla="*/ 1610436 w 4793776"/>
              <a:gd name="connsiteY54" fmla="*/ 1392072 h 1883391"/>
              <a:gd name="connsiteX55" fmla="*/ 1610436 w 4793776"/>
              <a:gd name="connsiteY55" fmla="*/ 1419368 h 1883391"/>
              <a:gd name="connsiteX56" fmla="*/ 1671851 w 4793776"/>
              <a:gd name="connsiteY56" fmla="*/ 1419368 h 1883391"/>
              <a:gd name="connsiteX57" fmla="*/ 1671851 w 4793776"/>
              <a:gd name="connsiteY57" fmla="*/ 1480782 h 1883391"/>
              <a:gd name="connsiteX58" fmla="*/ 1705970 w 4793776"/>
              <a:gd name="connsiteY58" fmla="*/ 1480782 h 1883391"/>
              <a:gd name="connsiteX59" fmla="*/ 1705970 w 4793776"/>
              <a:gd name="connsiteY59" fmla="*/ 1525138 h 1883391"/>
              <a:gd name="connsiteX60" fmla="*/ 1767385 w 4793776"/>
              <a:gd name="connsiteY60" fmla="*/ 1525138 h 1883391"/>
              <a:gd name="connsiteX61" fmla="*/ 1767385 w 4793776"/>
              <a:gd name="connsiteY61" fmla="*/ 1549021 h 1883391"/>
              <a:gd name="connsiteX62" fmla="*/ 1852684 w 4793776"/>
              <a:gd name="connsiteY62" fmla="*/ 1549021 h 1883391"/>
              <a:gd name="connsiteX63" fmla="*/ 1852684 w 4793776"/>
              <a:gd name="connsiteY63" fmla="*/ 1586553 h 1883391"/>
              <a:gd name="connsiteX64" fmla="*/ 1914099 w 4793776"/>
              <a:gd name="connsiteY64" fmla="*/ 1586553 h 1883391"/>
              <a:gd name="connsiteX65" fmla="*/ 1914099 w 4793776"/>
              <a:gd name="connsiteY65" fmla="*/ 1624084 h 1883391"/>
              <a:gd name="connsiteX66" fmla="*/ 1985750 w 4793776"/>
              <a:gd name="connsiteY66" fmla="*/ 1624084 h 1883391"/>
              <a:gd name="connsiteX67" fmla="*/ 1985750 w 4793776"/>
              <a:gd name="connsiteY67" fmla="*/ 1641144 h 1883391"/>
              <a:gd name="connsiteX68" fmla="*/ 2016457 w 4793776"/>
              <a:gd name="connsiteY68" fmla="*/ 1641144 h 1883391"/>
              <a:gd name="connsiteX69" fmla="*/ 2016457 w 4793776"/>
              <a:gd name="connsiteY69" fmla="*/ 1716206 h 1883391"/>
              <a:gd name="connsiteX70" fmla="*/ 2207526 w 4793776"/>
              <a:gd name="connsiteY70" fmla="*/ 1716206 h 1883391"/>
              <a:gd name="connsiteX71" fmla="*/ 2207526 w 4793776"/>
              <a:gd name="connsiteY71" fmla="*/ 1746914 h 1883391"/>
              <a:gd name="connsiteX72" fmla="*/ 2869442 w 4793776"/>
              <a:gd name="connsiteY72" fmla="*/ 1746914 h 1883391"/>
              <a:gd name="connsiteX73" fmla="*/ 2869442 w 4793776"/>
              <a:gd name="connsiteY73" fmla="*/ 1774209 h 1883391"/>
              <a:gd name="connsiteX74" fmla="*/ 3080982 w 4793776"/>
              <a:gd name="connsiteY74" fmla="*/ 1774209 h 1883391"/>
              <a:gd name="connsiteX75" fmla="*/ 3080982 w 4793776"/>
              <a:gd name="connsiteY75" fmla="*/ 1815153 h 1883391"/>
              <a:gd name="connsiteX76" fmla="*/ 3626893 w 4793776"/>
              <a:gd name="connsiteY76" fmla="*/ 1815153 h 1883391"/>
              <a:gd name="connsiteX77" fmla="*/ 3626893 w 4793776"/>
              <a:gd name="connsiteY77" fmla="*/ 1883391 h 1883391"/>
              <a:gd name="connsiteX78" fmla="*/ 4793776 w 4793776"/>
              <a:gd name="connsiteY78" fmla="*/ 1883391 h 188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4793776" h="1883391">
                <a:moveTo>
                  <a:pt x="0" y="0"/>
                </a:moveTo>
                <a:lnTo>
                  <a:pt x="92123" y="0"/>
                </a:lnTo>
                <a:lnTo>
                  <a:pt x="92123" y="0"/>
                </a:lnTo>
                <a:lnTo>
                  <a:pt x="92123" y="0"/>
                </a:lnTo>
                <a:lnTo>
                  <a:pt x="92123" y="34120"/>
                </a:lnTo>
                <a:lnTo>
                  <a:pt x="146714" y="34120"/>
                </a:lnTo>
                <a:lnTo>
                  <a:pt x="146714" y="78475"/>
                </a:lnTo>
                <a:lnTo>
                  <a:pt x="249072" y="78475"/>
                </a:lnTo>
                <a:lnTo>
                  <a:pt x="249072" y="98947"/>
                </a:lnTo>
                <a:lnTo>
                  <a:pt x="293427" y="98947"/>
                </a:lnTo>
                <a:lnTo>
                  <a:pt x="293427" y="184245"/>
                </a:lnTo>
                <a:lnTo>
                  <a:pt x="313899" y="184245"/>
                </a:lnTo>
                <a:lnTo>
                  <a:pt x="313899" y="235424"/>
                </a:lnTo>
                <a:lnTo>
                  <a:pt x="344606" y="235424"/>
                </a:lnTo>
                <a:lnTo>
                  <a:pt x="344606" y="348018"/>
                </a:lnTo>
                <a:lnTo>
                  <a:pt x="545911" y="348018"/>
                </a:lnTo>
                <a:lnTo>
                  <a:pt x="545911" y="409433"/>
                </a:lnTo>
                <a:lnTo>
                  <a:pt x="576618" y="409433"/>
                </a:lnTo>
                <a:lnTo>
                  <a:pt x="576618" y="562970"/>
                </a:lnTo>
                <a:lnTo>
                  <a:pt x="586854" y="573206"/>
                </a:lnTo>
                <a:lnTo>
                  <a:pt x="607326" y="573206"/>
                </a:lnTo>
                <a:lnTo>
                  <a:pt x="607326" y="607326"/>
                </a:lnTo>
                <a:lnTo>
                  <a:pt x="774511" y="607326"/>
                </a:lnTo>
                <a:lnTo>
                  <a:pt x="774511" y="685800"/>
                </a:lnTo>
                <a:lnTo>
                  <a:pt x="801806" y="685800"/>
                </a:lnTo>
                <a:lnTo>
                  <a:pt x="801806" y="685800"/>
                </a:lnTo>
                <a:lnTo>
                  <a:pt x="829102" y="713096"/>
                </a:lnTo>
                <a:lnTo>
                  <a:pt x="829102" y="856397"/>
                </a:lnTo>
                <a:lnTo>
                  <a:pt x="859809" y="856397"/>
                </a:lnTo>
                <a:lnTo>
                  <a:pt x="859809" y="904165"/>
                </a:lnTo>
                <a:lnTo>
                  <a:pt x="907576" y="904165"/>
                </a:lnTo>
                <a:lnTo>
                  <a:pt x="907576" y="941696"/>
                </a:lnTo>
                <a:lnTo>
                  <a:pt x="1119117" y="941696"/>
                </a:lnTo>
                <a:lnTo>
                  <a:pt x="1119117" y="1003111"/>
                </a:lnTo>
                <a:lnTo>
                  <a:pt x="1136176" y="1020170"/>
                </a:lnTo>
                <a:lnTo>
                  <a:pt x="1136176" y="1074762"/>
                </a:lnTo>
                <a:lnTo>
                  <a:pt x="1166884" y="1074762"/>
                </a:lnTo>
                <a:lnTo>
                  <a:pt x="1166884" y="1122529"/>
                </a:lnTo>
                <a:lnTo>
                  <a:pt x="1180532" y="1122529"/>
                </a:lnTo>
                <a:lnTo>
                  <a:pt x="1180532" y="1149824"/>
                </a:lnTo>
                <a:lnTo>
                  <a:pt x="1180532" y="1149824"/>
                </a:lnTo>
                <a:lnTo>
                  <a:pt x="1214651" y="1149824"/>
                </a:lnTo>
                <a:lnTo>
                  <a:pt x="1214651" y="1180532"/>
                </a:lnTo>
                <a:lnTo>
                  <a:pt x="1381836" y="1180532"/>
                </a:lnTo>
                <a:lnTo>
                  <a:pt x="1381836" y="1231711"/>
                </a:lnTo>
                <a:lnTo>
                  <a:pt x="1426191" y="1231711"/>
                </a:lnTo>
                <a:lnTo>
                  <a:pt x="1426191" y="1286302"/>
                </a:lnTo>
                <a:lnTo>
                  <a:pt x="1426191" y="1299950"/>
                </a:lnTo>
                <a:lnTo>
                  <a:pt x="1460311" y="1299950"/>
                </a:lnTo>
                <a:lnTo>
                  <a:pt x="1460311" y="1323833"/>
                </a:lnTo>
                <a:lnTo>
                  <a:pt x="1480782" y="1323833"/>
                </a:lnTo>
                <a:lnTo>
                  <a:pt x="1480782" y="1368188"/>
                </a:lnTo>
                <a:lnTo>
                  <a:pt x="1531961" y="1368188"/>
                </a:lnTo>
                <a:lnTo>
                  <a:pt x="1531961" y="1392072"/>
                </a:lnTo>
                <a:lnTo>
                  <a:pt x="1610436" y="1392072"/>
                </a:lnTo>
                <a:lnTo>
                  <a:pt x="1610436" y="1419368"/>
                </a:lnTo>
                <a:lnTo>
                  <a:pt x="1671851" y="1419368"/>
                </a:lnTo>
                <a:lnTo>
                  <a:pt x="1671851" y="1480782"/>
                </a:lnTo>
                <a:lnTo>
                  <a:pt x="1705970" y="1480782"/>
                </a:lnTo>
                <a:lnTo>
                  <a:pt x="1705970" y="1525138"/>
                </a:lnTo>
                <a:lnTo>
                  <a:pt x="1767385" y="1525138"/>
                </a:lnTo>
                <a:lnTo>
                  <a:pt x="1767385" y="1549021"/>
                </a:lnTo>
                <a:lnTo>
                  <a:pt x="1852684" y="1549021"/>
                </a:lnTo>
                <a:lnTo>
                  <a:pt x="1852684" y="1586553"/>
                </a:lnTo>
                <a:lnTo>
                  <a:pt x="1914099" y="1586553"/>
                </a:lnTo>
                <a:lnTo>
                  <a:pt x="1914099" y="1624084"/>
                </a:lnTo>
                <a:lnTo>
                  <a:pt x="1985750" y="1624084"/>
                </a:lnTo>
                <a:lnTo>
                  <a:pt x="1985750" y="1641144"/>
                </a:lnTo>
                <a:lnTo>
                  <a:pt x="2016457" y="1641144"/>
                </a:lnTo>
                <a:lnTo>
                  <a:pt x="2016457" y="1716206"/>
                </a:lnTo>
                <a:lnTo>
                  <a:pt x="2207526" y="1716206"/>
                </a:lnTo>
                <a:lnTo>
                  <a:pt x="2207526" y="1746914"/>
                </a:lnTo>
                <a:lnTo>
                  <a:pt x="2869442" y="1746914"/>
                </a:lnTo>
                <a:lnTo>
                  <a:pt x="2869442" y="1774209"/>
                </a:lnTo>
                <a:lnTo>
                  <a:pt x="3080982" y="1774209"/>
                </a:lnTo>
                <a:lnTo>
                  <a:pt x="3080982" y="1815153"/>
                </a:lnTo>
                <a:lnTo>
                  <a:pt x="3626893" y="1815153"/>
                </a:lnTo>
                <a:lnTo>
                  <a:pt x="3626893" y="1883391"/>
                </a:lnTo>
                <a:lnTo>
                  <a:pt x="4793776" y="1883391"/>
                </a:lnTo>
              </a:path>
            </a:pathLst>
          </a:custGeom>
          <a:noFill/>
          <a:ln w="28575">
            <a:solidFill>
              <a:schemeClr val="accent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71" name="Freeform: Shape 70">
            <a:extLst>
              <a:ext uri="{FF2B5EF4-FFF2-40B4-BE49-F238E27FC236}">
                <a16:creationId xmlns:a16="http://schemas.microsoft.com/office/drawing/2014/main" id="{53EE2392-919A-4973-896D-9A585647F0FA}"/>
              </a:ext>
            </a:extLst>
          </p:cNvPr>
          <p:cNvSpPr/>
          <p:nvPr/>
        </p:nvSpPr>
        <p:spPr bwMode="auto">
          <a:xfrm>
            <a:off x="6741994" y="2299648"/>
            <a:ext cx="4374107" cy="2129051"/>
          </a:xfrm>
          <a:custGeom>
            <a:avLst/>
            <a:gdLst>
              <a:gd name="connsiteX0" fmla="*/ 0 w 4374107"/>
              <a:gd name="connsiteY0" fmla="*/ 0 h 2129051"/>
              <a:gd name="connsiteX1" fmla="*/ 68239 w 4374107"/>
              <a:gd name="connsiteY1" fmla="*/ 0 h 2129051"/>
              <a:gd name="connsiteX2" fmla="*/ 68239 w 4374107"/>
              <a:gd name="connsiteY2" fmla="*/ 23883 h 2129051"/>
              <a:gd name="connsiteX3" fmla="*/ 139890 w 4374107"/>
              <a:gd name="connsiteY3" fmla="*/ 23883 h 2129051"/>
              <a:gd name="connsiteX4" fmla="*/ 139890 w 4374107"/>
              <a:gd name="connsiteY4" fmla="*/ 51179 h 2129051"/>
              <a:gd name="connsiteX5" fmla="*/ 208128 w 4374107"/>
              <a:gd name="connsiteY5" fmla="*/ 51179 h 2129051"/>
              <a:gd name="connsiteX6" fmla="*/ 208128 w 4374107"/>
              <a:gd name="connsiteY6" fmla="*/ 122830 h 2129051"/>
              <a:gd name="connsiteX7" fmla="*/ 238836 w 4374107"/>
              <a:gd name="connsiteY7" fmla="*/ 122830 h 2129051"/>
              <a:gd name="connsiteX8" fmla="*/ 238836 w 4374107"/>
              <a:gd name="connsiteY8" fmla="*/ 150125 h 2129051"/>
              <a:gd name="connsiteX9" fmla="*/ 279779 w 4374107"/>
              <a:gd name="connsiteY9" fmla="*/ 150125 h 2129051"/>
              <a:gd name="connsiteX10" fmla="*/ 279779 w 4374107"/>
              <a:gd name="connsiteY10" fmla="*/ 348018 h 2129051"/>
              <a:gd name="connsiteX11" fmla="*/ 283191 w 4374107"/>
              <a:gd name="connsiteY11" fmla="*/ 348018 h 2129051"/>
              <a:gd name="connsiteX12" fmla="*/ 283191 w 4374107"/>
              <a:gd name="connsiteY12" fmla="*/ 365077 h 2129051"/>
              <a:gd name="connsiteX13" fmla="*/ 310487 w 4374107"/>
              <a:gd name="connsiteY13" fmla="*/ 365077 h 2129051"/>
              <a:gd name="connsiteX14" fmla="*/ 310487 w 4374107"/>
              <a:gd name="connsiteY14" fmla="*/ 416256 h 2129051"/>
              <a:gd name="connsiteX15" fmla="*/ 412845 w 4374107"/>
              <a:gd name="connsiteY15" fmla="*/ 416256 h 2129051"/>
              <a:gd name="connsiteX16" fmla="*/ 412845 w 4374107"/>
              <a:gd name="connsiteY16" fmla="*/ 446964 h 2129051"/>
              <a:gd name="connsiteX17" fmla="*/ 501555 w 4374107"/>
              <a:gd name="connsiteY17" fmla="*/ 446964 h 2129051"/>
              <a:gd name="connsiteX18" fmla="*/ 501555 w 4374107"/>
              <a:gd name="connsiteY18" fmla="*/ 511791 h 2129051"/>
              <a:gd name="connsiteX19" fmla="*/ 542499 w 4374107"/>
              <a:gd name="connsiteY19" fmla="*/ 511791 h 2129051"/>
              <a:gd name="connsiteX20" fmla="*/ 542499 w 4374107"/>
              <a:gd name="connsiteY20" fmla="*/ 631209 h 2129051"/>
              <a:gd name="connsiteX21" fmla="*/ 556146 w 4374107"/>
              <a:gd name="connsiteY21" fmla="*/ 631209 h 2129051"/>
              <a:gd name="connsiteX22" fmla="*/ 556146 w 4374107"/>
              <a:gd name="connsiteY22" fmla="*/ 815453 h 2129051"/>
              <a:gd name="connsiteX23" fmla="*/ 559558 w 4374107"/>
              <a:gd name="connsiteY23" fmla="*/ 815453 h 2129051"/>
              <a:gd name="connsiteX24" fmla="*/ 559558 w 4374107"/>
              <a:gd name="connsiteY24" fmla="*/ 856397 h 2129051"/>
              <a:gd name="connsiteX25" fmla="*/ 600502 w 4374107"/>
              <a:gd name="connsiteY25" fmla="*/ 856397 h 2129051"/>
              <a:gd name="connsiteX26" fmla="*/ 600502 w 4374107"/>
              <a:gd name="connsiteY26" fmla="*/ 965579 h 2129051"/>
              <a:gd name="connsiteX27" fmla="*/ 624385 w 4374107"/>
              <a:gd name="connsiteY27" fmla="*/ 965579 h 2129051"/>
              <a:gd name="connsiteX28" fmla="*/ 624385 w 4374107"/>
              <a:gd name="connsiteY28" fmla="*/ 989462 h 2129051"/>
              <a:gd name="connsiteX29" fmla="*/ 648269 w 4374107"/>
              <a:gd name="connsiteY29" fmla="*/ 989462 h 2129051"/>
              <a:gd name="connsiteX30" fmla="*/ 648269 w 4374107"/>
              <a:gd name="connsiteY30" fmla="*/ 1026994 h 2129051"/>
              <a:gd name="connsiteX31" fmla="*/ 719919 w 4374107"/>
              <a:gd name="connsiteY31" fmla="*/ 1026994 h 2129051"/>
              <a:gd name="connsiteX32" fmla="*/ 719919 w 4374107"/>
              <a:gd name="connsiteY32" fmla="*/ 1061113 h 2129051"/>
              <a:gd name="connsiteX33" fmla="*/ 767687 w 4374107"/>
              <a:gd name="connsiteY33" fmla="*/ 1061113 h 2129051"/>
              <a:gd name="connsiteX34" fmla="*/ 767687 w 4374107"/>
              <a:gd name="connsiteY34" fmla="*/ 1119116 h 2129051"/>
              <a:gd name="connsiteX35" fmla="*/ 808630 w 4374107"/>
              <a:gd name="connsiteY35" fmla="*/ 1119116 h 2129051"/>
              <a:gd name="connsiteX36" fmla="*/ 808630 w 4374107"/>
              <a:gd name="connsiteY36" fmla="*/ 1170295 h 2129051"/>
              <a:gd name="connsiteX37" fmla="*/ 829102 w 4374107"/>
              <a:gd name="connsiteY37" fmla="*/ 1170295 h 2129051"/>
              <a:gd name="connsiteX38" fmla="*/ 829102 w 4374107"/>
              <a:gd name="connsiteY38" fmla="*/ 1211239 h 2129051"/>
              <a:gd name="connsiteX39" fmla="*/ 849573 w 4374107"/>
              <a:gd name="connsiteY39" fmla="*/ 1211239 h 2129051"/>
              <a:gd name="connsiteX40" fmla="*/ 849573 w 4374107"/>
              <a:gd name="connsiteY40" fmla="*/ 1282889 h 2129051"/>
              <a:gd name="connsiteX41" fmla="*/ 859809 w 4374107"/>
              <a:gd name="connsiteY41" fmla="*/ 1282889 h 2129051"/>
              <a:gd name="connsiteX42" fmla="*/ 859809 w 4374107"/>
              <a:gd name="connsiteY42" fmla="*/ 1347716 h 2129051"/>
              <a:gd name="connsiteX43" fmla="*/ 955343 w 4374107"/>
              <a:gd name="connsiteY43" fmla="*/ 1347716 h 2129051"/>
              <a:gd name="connsiteX44" fmla="*/ 955343 w 4374107"/>
              <a:gd name="connsiteY44" fmla="*/ 1392071 h 2129051"/>
              <a:gd name="connsiteX45" fmla="*/ 982639 w 4374107"/>
              <a:gd name="connsiteY45" fmla="*/ 1392071 h 2129051"/>
              <a:gd name="connsiteX46" fmla="*/ 982639 w 4374107"/>
              <a:gd name="connsiteY46" fmla="*/ 1422779 h 2129051"/>
              <a:gd name="connsiteX47" fmla="*/ 1074761 w 4374107"/>
              <a:gd name="connsiteY47" fmla="*/ 1422779 h 2129051"/>
              <a:gd name="connsiteX48" fmla="*/ 1074761 w 4374107"/>
              <a:gd name="connsiteY48" fmla="*/ 1446662 h 2129051"/>
              <a:gd name="connsiteX49" fmla="*/ 1098645 w 4374107"/>
              <a:gd name="connsiteY49" fmla="*/ 1446662 h 2129051"/>
              <a:gd name="connsiteX50" fmla="*/ 1098645 w 4374107"/>
              <a:gd name="connsiteY50" fmla="*/ 1480782 h 2129051"/>
              <a:gd name="connsiteX51" fmla="*/ 1132764 w 4374107"/>
              <a:gd name="connsiteY51" fmla="*/ 1480782 h 2129051"/>
              <a:gd name="connsiteX52" fmla="*/ 1132764 w 4374107"/>
              <a:gd name="connsiteY52" fmla="*/ 1589964 h 2129051"/>
              <a:gd name="connsiteX53" fmla="*/ 1146412 w 4374107"/>
              <a:gd name="connsiteY53" fmla="*/ 1576316 h 2129051"/>
              <a:gd name="connsiteX54" fmla="*/ 1146412 w 4374107"/>
              <a:gd name="connsiteY54" fmla="*/ 1637731 h 2129051"/>
              <a:gd name="connsiteX55" fmla="*/ 1272654 w 4374107"/>
              <a:gd name="connsiteY55" fmla="*/ 1637731 h 2129051"/>
              <a:gd name="connsiteX56" fmla="*/ 1272654 w 4374107"/>
              <a:gd name="connsiteY56" fmla="*/ 1647967 h 2129051"/>
              <a:gd name="connsiteX57" fmla="*/ 1378424 w 4374107"/>
              <a:gd name="connsiteY57" fmla="*/ 1647967 h 2129051"/>
              <a:gd name="connsiteX58" fmla="*/ 1378424 w 4374107"/>
              <a:gd name="connsiteY58" fmla="*/ 1743501 h 2129051"/>
              <a:gd name="connsiteX59" fmla="*/ 1460310 w 4374107"/>
              <a:gd name="connsiteY59" fmla="*/ 1743501 h 2129051"/>
              <a:gd name="connsiteX60" fmla="*/ 1460310 w 4374107"/>
              <a:gd name="connsiteY60" fmla="*/ 1781033 h 2129051"/>
              <a:gd name="connsiteX61" fmla="*/ 1576316 w 4374107"/>
              <a:gd name="connsiteY61" fmla="*/ 1781033 h 2129051"/>
              <a:gd name="connsiteX62" fmla="*/ 1596788 w 4374107"/>
              <a:gd name="connsiteY62" fmla="*/ 1801505 h 2129051"/>
              <a:gd name="connsiteX63" fmla="*/ 1644555 w 4374107"/>
              <a:gd name="connsiteY63" fmla="*/ 1801505 h 2129051"/>
              <a:gd name="connsiteX64" fmla="*/ 1644555 w 4374107"/>
              <a:gd name="connsiteY64" fmla="*/ 1856095 h 2129051"/>
              <a:gd name="connsiteX65" fmla="*/ 1644555 w 4374107"/>
              <a:gd name="connsiteY65" fmla="*/ 1856095 h 2129051"/>
              <a:gd name="connsiteX66" fmla="*/ 1675263 w 4374107"/>
              <a:gd name="connsiteY66" fmla="*/ 1856095 h 2129051"/>
              <a:gd name="connsiteX67" fmla="*/ 1675263 w 4374107"/>
              <a:gd name="connsiteY67" fmla="*/ 1890215 h 2129051"/>
              <a:gd name="connsiteX68" fmla="*/ 1781033 w 4374107"/>
              <a:gd name="connsiteY68" fmla="*/ 1890215 h 2129051"/>
              <a:gd name="connsiteX69" fmla="*/ 1781033 w 4374107"/>
              <a:gd name="connsiteY69" fmla="*/ 1924334 h 2129051"/>
              <a:gd name="connsiteX70" fmla="*/ 1948218 w 4374107"/>
              <a:gd name="connsiteY70" fmla="*/ 1924334 h 2129051"/>
              <a:gd name="connsiteX71" fmla="*/ 1948218 w 4374107"/>
              <a:gd name="connsiteY71" fmla="*/ 1958453 h 2129051"/>
              <a:gd name="connsiteX72" fmla="*/ 2227997 w 4374107"/>
              <a:gd name="connsiteY72" fmla="*/ 1958453 h 2129051"/>
              <a:gd name="connsiteX73" fmla="*/ 2227997 w 4374107"/>
              <a:gd name="connsiteY73" fmla="*/ 2043752 h 2129051"/>
              <a:gd name="connsiteX74" fmla="*/ 2275764 w 4374107"/>
              <a:gd name="connsiteY74" fmla="*/ 2043752 h 2129051"/>
              <a:gd name="connsiteX75" fmla="*/ 2275764 w 4374107"/>
              <a:gd name="connsiteY75" fmla="*/ 2091519 h 2129051"/>
              <a:gd name="connsiteX76" fmla="*/ 4374107 w 4374107"/>
              <a:gd name="connsiteY76" fmla="*/ 2091519 h 2129051"/>
              <a:gd name="connsiteX77" fmla="*/ 4374107 w 4374107"/>
              <a:gd name="connsiteY77" fmla="*/ 2129051 h 212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374107" h="2129051">
                <a:moveTo>
                  <a:pt x="0" y="0"/>
                </a:moveTo>
                <a:lnTo>
                  <a:pt x="68239" y="0"/>
                </a:lnTo>
                <a:lnTo>
                  <a:pt x="68239" y="23883"/>
                </a:lnTo>
                <a:lnTo>
                  <a:pt x="139890" y="23883"/>
                </a:lnTo>
                <a:lnTo>
                  <a:pt x="139890" y="51179"/>
                </a:lnTo>
                <a:lnTo>
                  <a:pt x="208128" y="51179"/>
                </a:lnTo>
                <a:lnTo>
                  <a:pt x="208128" y="122830"/>
                </a:lnTo>
                <a:lnTo>
                  <a:pt x="238836" y="122830"/>
                </a:lnTo>
                <a:lnTo>
                  <a:pt x="238836" y="150125"/>
                </a:lnTo>
                <a:lnTo>
                  <a:pt x="279779" y="150125"/>
                </a:lnTo>
                <a:lnTo>
                  <a:pt x="279779" y="348018"/>
                </a:lnTo>
                <a:lnTo>
                  <a:pt x="283191" y="348018"/>
                </a:lnTo>
                <a:lnTo>
                  <a:pt x="283191" y="365077"/>
                </a:lnTo>
                <a:lnTo>
                  <a:pt x="310487" y="365077"/>
                </a:lnTo>
                <a:lnTo>
                  <a:pt x="310487" y="416256"/>
                </a:lnTo>
                <a:lnTo>
                  <a:pt x="412845" y="416256"/>
                </a:lnTo>
                <a:lnTo>
                  <a:pt x="412845" y="446964"/>
                </a:lnTo>
                <a:lnTo>
                  <a:pt x="501555" y="446964"/>
                </a:lnTo>
                <a:lnTo>
                  <a:pt x="501555" y="511791"/>
                </a:lnTo>
                <a:lnTo>
                  <a:pt x="542499" y="511791"/>
                </a:lnTo>
                <a:lnTo>
                  <a:pt x="542499" y="631209"/>
                </a:lnTo>
                <a:lnTo>
                  <a:pt x="556146" y="631209"/>
                </a:lnTo>
                <a:lnTo>
                  <a:pt x="556146" y="815453"/>
                </a:lnTo>
                <a:lnTo>
                  <a:pt x="559558" y="815453"/>
                </a:lnTo>
                <a:lnTo>
                  <a:pt x="559558" y="856397"/>
                </a:lnTo>
                <a:lnTo>
                  <a:pt x="600502" y="856397"/>
                </a:lnTo>
                <a:lnTo>
                  <a:pt x="600502" y="965579"/>
                </a:lnTo>
                <a:lnTo>
                  <a:pt x="624385" y="965579"/>
                </a:lnTo>
                <a:lnTo>
                  <a:pt x="624385" y="989462"/>
                </a:lnTo>
                <a:lnTo>
                  <a:pt x="648269" y="989462"/>
                </a:lnTo>
                <a:lnTo>
                  <a:pt x="648269" y="1026994"/>
                </a:lnTo>
                <a:lnTo>
                  <a:pt x="719919" y="1026994"/>
                </a:lnTo>
                <a:lnTo>
                  <a:pt x="719919" y="1061113"/>
                </a:lnTo>
                <a:lnTo>
                  <a:pt x="767687" y="1061113"/>
                </a:lnTo>
                <a:lnTo>
                  <a:pt x="767687" y="1119116"/>
                </a:lnTo>
                <a:lnTo>
                  <a:pt x="808630" y="1119116"/>
                </a:lnTo>
                <a:lnTo>
                  <a:pt x="808630" y="1170295"/>
                </a:lnTo>
                <a:lnTo>
                  <a:pt x="829102" y="1170295"/>
                </a:lnTo>
                <a:lnTo>
                  <a:pt x="829102" y="1211239"/>
                </a:lnTo>
                <a:lnTo>
                  <a:pt x="849573" y="1211239"/>
                </a:lnTo>
                <a:lnTo>
                  <a:pt x="849573" y="1282889"/>
                </a:lnTo>
                <a:lnTo>
                  <a:pt x="859809" y="1282889"/>
                </a:lnTo>
                <a:lnTo>
                  <a:pt x="859809" y="1347716"/>
                </a:lnTo>
                <a:lnTo>
                  <a:pt x="955343" y="1347716"/>
                </a:lnTo>
                <a:lnTo>
                  <a:pt x="955343" y="1392071"/>
                </a:lnTo>
                <a:lnTo>
                  <a:pt x="982639" y="1392071"/>
                </a:lnTo>
                <a:lnTo>
                  <a:pt x="982639" y="1422779"/>
                </a:lnTo>
                <a:lnTo>
                  <a:pt x="1074761" y="1422779"/>
                </a:lnTo>
                <a:lnTo>
                  <a:pt x="1074761" y="1446662"/>
                </a:lnTo>
                <a:lnTo>
                  <a:pt x="1098645" y="1446662"/>
                </a:lnTo>
                <a:lnTo>
                  <a:pt x="1098645" y="1480782"/>
                </a:lnTo>
                <a:lnTo>
                  <a:pt x="1132764" y="1480782"/>
                </a:lnTo>
                <a:lnTo>
                  <a:pt x="1132764" y="1589964"/>
                </a:lnTo>
                <a:lnTo>
                  <a:pt x="1146412" y="1576316"/>
                </a:lnTo>
                <a:lnTo>
                  <a:pt x="1146412" y="1637731"/>
                </a:lnTo>
                <a:lnTo>
                  <a:pt x="1272654" y="1637731"/>
                </a:lnTo>
                <a:lnTo>
                  <a:pt x="1272654" y="1647967"/>
                </a:lnTo>
                <a:lnTo>
                  <a:pt x="1378424" y="1647967"/>
                </a:lnTo>
                <a:lnTo>
                  <a:pt x="1378424" y="1743501"/>
                </a:lnTo>
                <a:lnTo>
                  <a:pt x="1460310" y="1743501"/>
                </a:lnTo>
                <a:lnTo>
                  <a:pt x="1460310" y="1781033"/>
                </a:lnTo>
                <a:lnTo>
                  <a:pt x="1576316" y="1781033"/>
                </a:lnTo>
                <a:lnTo>
                  <a:pt x="1596788" y="1801505"/>
                </a:lnTo>
                <a:lnTo>
                  <a:pt x="1644555" y="1801505"/>
                </a:lnTo>
                <a:lnTo>
                  <a:pt x="1644555" y="1856095"/>
                </a:lnTo>
                <a:lnTo>
                  <a:pt x="1644555" y="1856095"/>
                </a:lnTo>
                <a:lnTo>
                  <a:pt x="1675263" y="1856095"/>
                </a:lnTo>
                <a:lnTo>
                  <a:pt x="1675263" y="1890215"/>
                </a:lnTo>
                <a:lnTo>
                  <a:pt x="1781033" y="1890215"/>
                </a:lnTo>
                <a:lnTo>
                  <a:pt x="1781033" y="1924334"/>
                </a:lnTo>
                <a:lnTo>
                  <a:pt x="1948218" y="1924334"/>
                </a:lnTo>
                <a:lnTo>
                  <a:pt x="1948218" y="1958453"/>
                </a:lnTo>
                <a:lnTo>
                  <a:pt x="2227997" y="1958453"/>
                </a:lnTo>
                <a:lnTo>
                  <a:pt x="2227997" y="2043752"/>
                </a:lnTo>
                <a:lnTo>
                  <a:pt x="2275764" y="2043752"/>
                </a:lnTo>
                <a:lnTo>
                  <a:pt x="2275764" y="2091519"/>
                </a:lnTo>
                <a:lnTo>
                  <a:pt x="4374107" y="2091519"/>
                </a:lnTo>
                <a:lnTo>
                  <a:pt x="4374107" y="2129051"/>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ATLANTIS: Response</a:t>
            </a:r>
          </a:p>
        </p:txBody>
      </p:sp>
      <p:sp>
        <p:nvSpPr>
          <p:cNvPr id="4" name="Text Box 15">
            <a:extLst>
              <a:ext uri="{FF2B5EF4-FFF2-40B4-BE49-F238E27FC236}">
                <a16:creationId xmlns:a16="http://schemas.microsoft.com/office/drawing/2014/main" id="{9517F7A3-7A92-467A-913B-54A65D4158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Paz-Ares. WCLC 2021. Abstr PL02.03. Reproduced with permission.</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D488C507-7BE6-4E2D-804A-1BA7DE195F35}"/>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632F83C0-9742-47A0-9FE8-420E91E32AC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CF993FE8-6A86-4914-97AB-BBD4005E28CE}"/>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10" name="Content Placeholder 5">
            <a:extLst>
              <a:ext uri="{FF2B5EF4-FFF2-40B4-BE49-F238E27FC236}">
                <a16:creationId xmlns:a16="http://schemas.microsoft.com/office/drawing/2014/main" id="{4968DC2B-F36B-4A49-A729-81DCB18E6E52}"/>
              </a:ext>
            </a:extLst>
          </p:cNvPr>
          <p:cNvGraphicFramePr>
            <a:graphicFrameLocks/>
          </p:cNvGraphicFramePr>
          <p:nvPr>
            <p:extLst>
              <p:ext uri="{D42A27DB-BD31-4B8C-83A1-F6EECF244321}">
                <p14:modId xmlns:p14="http://schemas.microsoft.com/office/powerpoint/2010/main" val="3015043253"/>
              </p:ext>
            </p:extLst>
          </p:nvPr>
        </p:nvGraphicFramePr>
        <p:xfrm>
          <a:off x="522288" y="1600200"/>
          <a:ext cx="5120640" cy="2417528"/>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548640">
                  <a:extLst>
                    <a:ext uri="{9D8B030D-6E8A-4147-A177-3AD203B41FA5}">
                      <a16:colId xmlns:a16="http://schemas.microsoft.com/office/drawing/2014/main" val="972223252"/>
                    </a:ext>
                  </a:extLst>
                </a:gridCol>
                <a:gridCol w="914400">
                  <a:extLst>
                    <a:ext uri="{9D8B030D-6E8A-4147-A177-3AD203B41FA5}">
                      <a16:colId xmlns:a16="http://schemas.microsoft.com/office/drawing/2014/main" val="3766275361"/>
                    </a:ext>
                  </a:extLst>
                </a:gridCol>
              </a:tblGrid>
              <a:tr h="38580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Subgroup</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Lurbinectedin + Doxorubicin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Topotecan or CAV</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29091136"/>
                  </a:ext>
                </a:extLst>
              </a:tr>
              <a:tr h="385804">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Factor</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ORR,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ORR,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10000"/>
                  </a:ext>
                </a:extLst>
              </a:tr>
              <a:tr h="385804">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patients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696267">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CTFI after 1L </a:t>
                      </a:r>
                      <a:r>
                        <a:rPr kumimoji="0" lang="en-US" sz="16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tx</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&lt;90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90-179 days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≥180 days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41.9</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89</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29.9</a:t>
                      </a:r>
                    </a:p>
                  </a:txBody>
                  <a:tcPr marL="118872" marR="118872"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01896501"/>
                  </a:ext>
                </a:extLst>
              </a:tr>
            </a:tbl>
          </a:graphicData>
        </a:graphic>
      </p:graphicFrame>
      <p:sp>
        <p:nvSpPr>
          <p:cNvPr id="12" name="TextBox 11">
            <a:extLst>
              <a:ext uri="{FF2B5EF4-FFF2-40B4-BE49-F238E27FC236}">
                <a16:creationId xmlns:a16="http://schemas.microsoft.com/office/drawing/2014/main" id="{4C5B0AAF-F270-44B3-8FD1-6789DB133DEE}"/>
              </a:ext>
            </a:extLst>
          </p:cNvPr>
          <p:cNvSpPr txBox="1"/>
          <p:nvPr/>
        </p:nvSpPr>
        <p:spPr bwMode="auto">
          <a:xfrm>
            <a:off x="8805755" y="1342073"/>
            <a:ext cx="6286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2000" dirty="0">
                <a:solidFill>
                  <a:schemeClr val="bg1"/>
                </a:solidFill>
                <a:latin typeface="Calibri" panose="020F0502020204030204" pitchFamily="34" charset="0"/>
              </a:rPr>
              <a:t>DoR</a:t>
            </a:r>
            <a:endParaRPr lang="en-US" dirty="0">
              <a:solidFill>
                <a:schemeClr val="bg1"/>
              </a:solidFill>
              <a:latin typeface="Calibri" panose="020F0502020204030204" pitchFamily="34" charset="0"/>
            </a:endParaRPr>
          </a:p>
        </p:txBody>
      </p:sp>
      <p:graphicFrame>
        <p:nvGraphicFramePr>
          <p:cNvPr id="13" name="Table 6">
            <a:extLst>
              <a:ext uri="{FF2B5EF4-FFF2-40B4-BE49-F238E27FC236}">
                <a16:creationId xmlns:a16="http://schemas.microsoft.com/office/drawing/2014/main" id="{322FFD14-536C-474E-B6A2-AEBBA2AFADC1}"/>
              </a:ext>
            </a:extLst>
          </p:cNvPr>
          <p:cNvGraphicFramePr>
            <a:graphicFrameLocks noGrp="1"/>
          </p:cNvGraphicFramePr>
          <p:nvPr>
            <p:extLst>
              <p:ext uri="{D42A27DB-BD31-4B8C-83A1-F6EECF244321}">
                <p14:modId xmlns:p14="http://schemas.microsoft.com/office/powerpoint/2010/main" val="2564496495"/>
              </p:ext>
            </p:extLst>
          </p:nvPr>
        </p:nvGraphicFramePr>
        <p:xfrm>
          <a:off x="7781989" y="1665717"/>
          <a:ext cx="4096082" cy="1280160"/>
        </p:xfrm>
        <a:graphic>
          <a:graphicData uri="http://schemas.openxmlformats.org/drawingml/2006/table">
            <a:tbl>
              <a:tblPr firstRow="1" bandRow="1">
                <a:tableStyleId>{2D5ABB26-0587-4C30-8999-92F81FD0307C}</a:tableStyleId>
              </a:tblPr>
              <a:tblGrid>
                <a:gridCol w="1463040">
                  <a:extLst>
                    <a:ext uri="{9D8B030D-6E8A-4147-A177-3AD203B41FA5}">
                      <a16:colId xmlns:a16="http://schemas.microsoft.com/office/drawing/2014/main" val="3510386329"/>
                    </a:ext>
                  </a:extLst>
                </a:gridCol>
                <a:gridCol w="1561125">
                  <a:extLst>
                    <a:ext uri="{9D8B030D-6E8A-4147-A177-3AD203B41FA5}">
                      <a16:colId xmlns:a16="http://schemas.microsoft.com/office/drawing/2014/main" val="2706841105"/>
                    </a:ext>
                  </a:extLst>
                </a:gridCol>
                <a:gridCol w="1071917">
                  <a:extLst>
                    <a:ext uri="{9D8B030D-6E8A-4147-A177-3AD203B41FA5}">
                      <a16:colId xmlns:a16="http://schemas.microsoft.com/office/drawing/2014/main" val="2041846291"/>
                    </a:ext>
                  </a:extLst>
                </a:gridCol>
              </a:tblGrid>
              <a:tr h="444716">
                <a:tc>
                  <a:txBody>
                    <a:bodyPr/>
                    <a:lstStyle/>
                    <a:p>
                      <a:pPr>
                        <a:lnSpc>
                          <a:spcPct val="90000"/>
                        </a:lnSpc>
                      </a:pPr>
                      <a:endParaRPr lang="en-US" sz="1600"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b="1" dirty="0">
                          <a:solidFill>
                            <a:schemeClr val="accent1"/>
                          </a:solidFill>
                          <a:latin typeface="Calibri" panose="020F0502020204030204" pitchFamily="34" charset="0"/>
                          <a:cs typeface="Calibri" panose="020F0502020204030204" pitchFamily="34" charset="0"/>
                        </a:rPr>
                        <a:t>Lurbinectedin + Dox</a:t>
                      </a:r>
                      <a:br>
                        <a:rPr lang="en-SG" sz="1600" b="1" dirty="0">
                          <a:solidFill>
                            <a:schemeClr val="accent1"/>
                          </a:solidFill>
                          <a:latin typeface="Calibri" panose="020F0502020204030204" pitchFamily="34" charset="0"/>
                          <a:cs typeface="Calibri" panose="020F0502020204030204" pitchFamily="34" charset="0"/>
                        </a:rPr>
                      </a:br>
                      <a:r>
                        <a:rPr lang="en-SG" sz="1600" b="0" dirty="0">
                          <a:solidFill>
                            <a:schemeClr val="bg1"/>
                          </a:solidFill>
                          <a:latin typeface="Calibri" panose="020F0502020204030204" pitchFamily="34" charset="0"/>
                          <a:cs typeface="Calibri" panose="020F0502020204030204" pitchFamily="34" charset="0"/>
                        </a:rPr>
                        <a:t>(n = 97)</a:t>
                      </a:r>
                      <a:endParaRPr lang="en-US" sz="16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b="1" dirty="0">
                          <a:solidFill>
                            <a:schemeClr val="accent3"/>
                          </a:solidFill>
                          <a:latin typeface="Calibri" panose="020F0502020204030204" pitchFamily="34" charset="0"/>
                          <a:cs typeface="Calibri" panose="020F0502020204030204" pitchFamily="34" charset="0"/>
                        </a:rPr>
                        <a:t>Topotecan or CAV</a:t>
                      </a:r>
                      <a:br>
                        <a:rPr lang="en-SG" sz="1600" b="1" dirty="0">
                          <a:solidFill>
                            <a:schemeClr val="bg1"/>
                          </a:solidFill>
                          <a:latin typeface="Calibri" panose="020F0502020204030204" pitchFamily="34" charset="0"/>
                          <a:cs typeface="Calibri" panose="020F0502020204030204" pitchFamily="34" charset="0"/>
                        </a:rPr>
                      </a:br>
                      <a:r>
                        <a:rPr lang="en-SG" sz="1600" b="0" dirty="0">
                          <a:solidFill>
                            <a:schemeClr val="bg1"/>
                          </a:solidFill>
                          <a:latin typeface="Calibri" panose="020F0502020204030204" pitchFamily="34" charset="0"/>
                          <a:cs typeface="Calibri" panose="020F0502020204030204" pitchFamily="34" charset="0"/>
                        </a:rPr>
                        <a:t>(n = 91)</a:t>
                      </a:r>
                      <a:endParaRPr lang="en-US" sz="1600" b="0" dirty="0">
                        <a:solidFill>
                          <a:schemeClr val="bg1"/>
                        </a:solidFill>
                        <a:latin typeface="Calibri" panose="020F0502020204030204" pitchFamily="34" charset="0"/>
                        <a:cs typeface="Calibri" panose="020F0502020204030204" pitchFamily="34" charset="0"/>
                      </a:endParaRP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42568419"/>
                  </a:ext>
                </a:extLst>
              </a:tr>
              <a:tr h="325396">
                <a:tc>
                  <a:txBody>
                    <a:bodyPr/>
                    <a:lstStyle/>
                    <a:p>
                      <a:pPr>
                        <a:lnSpc>
                          <a:spcPct val="90000"/>
                        </a:lnSpc>
                      </a:pPr>
                      <a:r>
                        <a:rPr lang="en-SG" sz="1600" b="1" dirty="0">
                          <a:solidFill>
                            <a:schemeClr val="bg1"/>
                          </a:solidFill>
                          <a:latin typeface="Calibri" panose="020F0502020204030204" pitchFamily="34" charset="0"/>
                          <a:cs typeface="Calibri" panose="020F0502020204030204" pitchFamily="34" charset="0"/>
                        </a:rPr>
                        <a:t>Median </a:t>
                      </a:r>
                      <a:r>
                        <a:rPr lang="en-SG" sz="1600" b="1" dirty="0" err="1">
                          <a:solidFill>
                            <a:schemeClr val="bg1"/>
                          </a:solidFill>
                          <a:latin typeface="Calibri" panose="020F0502020204030204" pitchFamily="34" charset="0"/>
                          <a:cs typeface="Calibri" panose="020F0502020204030204" pitchFamily="34" charset="0"/>
                        </a:rPr>
                        <a:t>DoR</a:t>
                      </a:r>
                      <a:r>
                        <a:rPr lang="en-SG" sz="1600" b="1" dirty="0">
                          <a:solidFill>
                            <a:schemeClr val="bg1"/>
                          </a:solidFill>
                          <a:latin typeface="Calibri" panose="020F0502020204030204" pitchFamily="34" charset="0"/>
                          <a:cs typeface="Calibri" panose="020F0502020204030204" pitchFamily="34" charset="0"/>
                        </a:rPr>
                        <a:t>, mo (95% CI)</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dirty="0">
                          <a:solidFill>
                            <a:schemeClr val="bg1"/>
                          </a:solidFill>
                          <a:latin typeface="Calibri" panose="020F0502020204030204" pitchFamily="34" charset="0"/>
                          <a:cs typeface="Calibri" panose="020F0502020204030204" pitchFamily="34" charset="0"/>
                        </a:rPr>
                        <a:t>5.7 </a:t>
                      </a:r>
                      <a:br>
                        <a:rPr lang="en-SG" sz="1600" dirty="0">
                          <a:solidFill>
                            <a:schemeClr val="bg1"/>
                          </a:solidFill>
                          <a:latin typeface="Calibri" panose="020F0502020204030204" pitchFamily="34" charset="0"/>
                          <a:cs typeface="Calibri" panose="020F0502020204030204" pitchFamily="34" charset="0"/>
                        </a:rPr>
                      </a:br>
                      <a:r>
                        <a:rPr lang="en-SG" sz="1600" dirty="0">
                          <a:solidFill>
                            <a:schemeClr val="bg1"/>
                          </a:solidFill>
                          <a:latin typeface="Calibri" panose="020F0502020204030204" pitchFamily="34" charset="0"/>
                          <a:cs typeface="Calibri" panose="020F0502020204030204" pitchFamily="34" charset="0"/>
                        </a:rPr>
                        <a:t>(4.1-7.1)</a:t>
                      </a:r>
                      <a:endParaRPr lang="en-US" sz="16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ct val="90000"/>
                        </a:lnSpc>
                      </a:pPr>
                      <a:r>
                        <a:rPr lang="en-SG" sz="1600" dirty="0">
                          <a:solidFill>
                            <a:schemeClr val="bg1"/>
                          </a:solidFill>
                          <a:latin typeface="Calibri" panose="020F0502020204030204" pitchFamily="34" charset="0"/>
                          <a:cs typeface="Calibri" panose="020F0502020204030204" pitchFamily="34" charset="0"/>
                        </a:rPr>
                        <a:t>3.8 </a:t>
                      </a:r>
                      <a:br>
                        <a:rPr lang="en-SG" sz="1600" dirty="0">
                          <a:solidFill>
                            <a:schemeClr val="bg1"/>
                          </a:solidFill>
                          <a:latin typeface="Calibri" panose="020F0502020204030204" pitchFamily="34" charset="0"/>
                          <a:cs typeface="Calibri" panose="020F0502020204030204" pitchFamily="34" charset="0"/>
                        </a:rPr>
                      </a:br>
                      <a:r>
                        <a:rPr lang="en-SG" sz="1600" dirty="0">
                          <a:solidFill>
                            <a:schemeClr val="bg1"/>
                          </a:solidFill>
                          <a:latin typeface="Calibri" panose="020F0502020204030204" pitchFamily="34" charset="0"/>
                          <a:cs typeface="Calibri" panose="020F0502020204030204" pitchFamily="34" charset="0"/>
                        </a:rPr>
                        <a:t>(2.8-4.3)</a:t>
                      </a:r>
                      <a:endParaRPr lang="en-US" sz="1600"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32491523"/>
                  </a:ext>
                </a:extLst>
              </a:tr>
            </a:tbl>
          </a:graphicData>
        </a:graphic>
      </p:graphicFrame>
      <p:sp>
        <p:nvSpPr>
          <p:cNvPr id="14" name="TextBox 13">
            <a:extLst>
              <a:ext uri="{FF2B5EF4-FFF2-40B4-BE49-F238E27FC236}">
                <a16:creationId xmlns:a16="http://schemas.microsoft.com/office/drawing/2014/main" id="{E4D0132B-F77D-4E06-9186-EACE8BDF6262}"/>
              </a:ext>
            </a:extLst>
          </p:cNvPr>
          <p:cNvSpPr txBox="1"/>
          <p:nvPr/>
        </p:nvSpPr>
        <p:spPr>
          <a:xfrm>
            <a:off x="8086520" y="2953125"/>
            <a:ext cx="3672093" cy="338554"/>
          </a:xfrm>
          <a:prstGeom prst="rect">
            <a:avLst/>
          </a:prstGeom>
          <a:solidFill>
            <a:schemeClr val="tx1"/>
          </a:solid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a:t>
            </a:r>
            <a:r>
              <a:rPr kumimoji="0" lang="en-SG"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0.581 (95% CI: 0.416-0.812; </a:t>
            </a:r>
            <a:r>
              <a:rPr kumimoji="0" lang="en-SG"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SG"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.0012)</a:t>
            </a:r>
          </a:p>
        </p:txBody>
      </p:sp>
      <p:sp>
        <p:nvSpPr>
          <p:cNvPr id="3" name="Freeform: Shape 2">
            <a:extLst>
              <a:ext uri="{FF2B5EF4-FFF2-40B4-BE49-F238E27FC236}">
                <a16:creationId xmlns:a16="http://schemas.microsoft.com/office/drawing/2014/main" id="{C4EBCB60-BFEC-49D8-B226-001A20234995}"/>
              </a:ext>
            </a:extLst>
          </p:cNvPr>
          <p:cNvSpPr/>
          <p:nvPr/>
        </p:nvSpPr>
        <p:spPr bwMode="auto">
          <a:xfrm>
            <a:off x="6748895" y="2296391"/>
            <a:ext cx="4779819" cy="2140527"/>
          </a:xfrm>
          <a:custGeom>
            <a:avLst/>
            <a:gdLst>
              <a:gd name="connsiteX0" fmla="*/ 0 w 4800600"/>
              <a:gd name="connsiteY0" fmla="*/ 0 h 2140527"/>
              <a:gd name="connsiteX1" fmla="*/ 0 w 4800600"/>
              <a:gd name="connsiteY1" fmla="*/ 2140527 h 2140527"/>
              <a:gd name="connsiteX2" fmla="*/ 4800600 w 4800600"/>
              <a:gd name="connsiteY2" fmla="*/ 2140527 h 2140527"/>
            </a:gdLst>
            <a:ahLst/>
            <a:cxnLst>
              <a:cxn ang="0">
                <a:pos x="connsiteX0" y="connsiteY0"/>
              </a:cxn>
              <a:cxn ang="0">
                <a:pos x="connsiteX1" y="connsiteY1"/>
              </a:cxn>
              <a:cxn ang="0">
                <a:pos x="connsiteX2" y="connsiteY2"/>
              </a:cxn>
            </a:cxnLst>
            <a:rect l="l" t="t" r="r" b="b"/>
            <a:pathLst>
              <a:path w="4800600" h="2140527">
                <a:moveTo>
                  <a:pt x="0" y="0"/>
                </a:moveTo>
                <a:lnTo>
                  <a:pt x="0" y="2140527"/>
                </a:lnTo>
                <a:lnTo>
                  <a:pt x="4800600" y="2140527"/>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algn="ctr"/>
            <a:endParaRPr lang="en-US"/>
          </a:p>
        </p:txBody>
      </p:sp>
      <p:grpSp>
        <p:nvGrpSpPr>
          <p:cNvPr id="20" name="Group 19">
            <a:extLst>
              <a:ext uri="{FF2B5EF4-FFF2-40B4-BE49-F238E27FC236}">
                <a16:creationId xmlns:a16="http://schemas.microsoft.com/office/drawing/2014/main" id="{53F10790-3E56-4C04-93B3-A62B248EF166}"/>
              </a:ext>
            </a:extLst>
          </p:cNvPr>
          <p:cNvGrpSpPr/>
          <p:nvPr/>
        </p:nvGrpSpPr>
        <p:grpSpPr>
          <a:xfrm>
            <a:off x="6670961" y="2296391"/>
            <a:ext cx="77933" cy="2140527"/>
            <a:chOff x="6655376" y="2296391"/>
            <a:chExt cx="93519" cy="2140527"/>
          </a:xfrm>
        </p:grpSpPr>
        <p:cxnSp>
          <p:nvCxnSpPr>
            <p:cNvPr id="11" name="Straight Connector 10">
              <a:extLst>
                <a:ext uri="{FF2B5EF4-FFF2-40B4-BE49-F238E27FC236}">
                  <a16:creationId xmlns:a16="http://schemas.microsoft.com/office/drawing/2014/main" id="{CA83EDC7-7D25-4D11-BCAD-0A1C3EDF9CA6}"/>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6A3FDB2-58DE-4CC6-88F3-30F16736F2DF}"/>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86B5F52-DBC5-4233-9D8D-EF6AF00C97E8}"/>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9EDA074-62AD-4B2C-B9F3-3EC836E00848}"/>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4BA1F36-212E-4268-A672-2CFDBF98B971}"/>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3DD8DB6-0A2C-437A-84F6-CFFD5ED7CF6F}"/>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9F629AFE-4554-4894-B9D7-AF95F0A07123}"/>
              </a:ext>
            </a:extLst>
          </p:cNvPr>
          <p:cNvGrpSpPr/>
          <p:nvPr/>
        </p:nvGrpSpPr>
        <p:grpSpPr>
          <a:xfrm>
            <a:off x="6748895" y="4435522"/>
            <a:ext cx="4763277" cy="78258"/>
            <a:chOff x="6748895" y="4435522"/>
            <a:chExt cx="4763277" cy="78258"/>
          </a:xfrm>
        </p:grpSpPr>
        <p:grpSp>
          <p:nvGrpSpPr>
            <p:cNvPr id="21" name="Group 20">
              <a:extLst>
                <a:ext uri="{FF2B5EF4-FFF2-40B4-BE49-F238E27FC236}">
                  <a16:creationId xmlns:a16="http://schemas.microsoft.com/office/drawing/2014/main" id="{883D7E86-BE10-45C0-A2F7-34448DC3A1B8}"/>
                </a:ext>
              </a:extLst>
            </p:cNvPr>
            <p:cNvGrpSpPr/>
            <p:nvPr/>
          </p:nvGrpSpPr>
          <p:grpSpPr>
            <a:xfrm rot="5400000">
              <a:off x="7702797" y="3483018"/>
              <a:ext cx="76859" cy="1984664"/>
              <a:chOff x="6655376" y="2296391"/>
              <a:chExt cx="93519" cy="2140527"/>
            </a:xfrm>
          </p:grpSpPr>
          <p:cxnSp>
            <p:nvCxnSpPr>
              <p:cNvPr id="22" name="Straight Connector 21">
                <a:extLst>
                  <a:ext uri="{FF2B5EF4-FFF2-40B4-BE49-F238E27FC236}">
                    <a16:creationId xmlns:a16="http://schemas.microsoft.com/office/drawing/2014/main" id="{A0E757EA-A042-4145-B7CA-25F94FA51A96}"/>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B5C96A5-DBAB-434D-9127-EB9BCAFF1EF7}"/>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4C03C8C-1DFD-4404-BCD4-66904A16F1B4}"/>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73B195E-D73B-44BB-851F-ED10E1B16240}"/>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C75C03C-5BE3-4B65-8C1E-21B173B7CD14}"/>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600BC660-1ECE-47DD-BB0E-36BD4ADD4E7E}"/>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A27DECC6-8AC3-4C01-BDC8-A7B3FFB7E29D}"/>
                </a:ext>
              </a:extLst>
            </p:cNvPr>
            <p:cNvGrpSpPr/>
            <p:nvPr/>
          </p:nvGrpSpPr>
          <p:grpSpPr>
            <a:xfrm rot="5400000">
              <a:off x="10084392" y="3483019"/>
              <a:ext cx="76859" cy="1984664"/>
              <a:chOff x="6655376" y="2296391"/>
              <a:chExt cx="93519" cy="2140527"/>
            </a:xfrm>
          </p:grpSpPr>
          <p:cxnSp>
            <p:nvCxnSpPr>
              <p:cNvPr id="29" name="Straight Connector 28">
                <a:extLst>
                  <a:ext uri="{FF2B5EF4-FFF2-40B4-BE49-F238E27FC236}">
                    <a16:creationId xmlns:a16="http://schemas.microsoft.com/office/drawing/2014/main" id="{7692D9C5-7871-43F1-8476-A0FF30923FF7}"/>
                  </a:ext>
                </a:extLst>
              </p:cNvPr>
              <p:cNvCxnSpPr>
                <a:cxnSpLocks/>
              </p:cNvCxnSpPr>
              <p:nvPr/>
            </p:nvCxnSpPr>
            <p:spPr bwMode="auto">
              <a:xfrm>
                <a:off x="6655376" y="229639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EF1C9A7-740F-47F1-AB00-1FC1806D906C}"/>
                  </a:ext>
                </a:extLst>
              </p:cNvPr>
              <p:cNvCxnSpPr>
                <a:cxnSpLocks/>
              </p:cNvCxnSpPr>
              <p:nvPr/>
            </p:nvCxnSpPr>
            <p:spPr bwMode="auto">
              <a:xfrm>
                <a:off x="6655376" y="272449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79D5740-DC6B-42A0-8FB9-ACC5243ADED3}"/>
                  </a:ext>
                </a:extLst>
              </p:cNvPr>
              <p:cNvCxnSpPr>
                <a:cxnSpLocks/>
              </p:cNvCxnSpPr>
              <p:nvPr/>
            </p:nvCxnSpPr>
            <p:spPr bwMode="auto">
              <a:xfrm>
                <a:off x="6655376" y="315260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4649998-2162-42E3-B6EA-D1481FEC1490}"/>
                  </a:ext>
                </a:extLst>
              </p:cNvPr>
              <p:cNvCxnSpPr>
                <a:cxnSpLocks/>
              </p:cNvCxnSpPr>
              <p:nvPr/>
            </p:nvCxnSpPr>
            <p:spPr bwMode="auto">
              <a:xfrm>
                <a:off x="6655376" y="3580706"/>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AA7D9C4-38A1-4FC6-A6C3-08C770D7B0FC}"/>
                  </a:ext>
                </a:extLst>
              </p:cNvPr>
              <p:cNvCxnSpPr>
                <a:cxnSpLocks/>
              </p:cNvCxnSpPr>
              <p:nvPr/>
            </p:nvCxnSpPr>
            <p:spPr bwMode="auto">
              <a:xfrm>
                <a:off x="6655376" y="4008811"/>
                <a:ext cx="93519"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908D7095-7347-4B1B-A446-847881365929}"/>
                  </a:ext>
                </a:extLst>
              </p:cNvPr>
              <p:cNvCxnSpPr>
                <a:cxnSpLocks/>
              </p:cNvCxnSpPr>
              <p:nvPr/>
            </p:nvCxnSpPr>
            <p:spPr bwMode="auto">
              <a:xfrm>
                <a:off x="6655376" y="4436918"/>
                <a:ext cx="93519" cy="0"/>
              </a:xfrm>
              <a:prstGeom prst="line">
                <a:avLst/>
              </a:prstGeom>
              <a:noFill/>
              <a:ln w="28575" cap="flat" cmpd="sng" algn="ctr">
                <a:solidFill>
                  <a:schemeClr val="bg1"/>
                </a:solidFill>
                <a:prstDash val="solid"/>
                <a:round/>
                <a:headEnd type="none" w="med" len="med"/>
                <a:tailEnd type="none" w="med" len="med"/>
              </a:ln>
              <a:effectLst/>
            </p:spPr>
          </p:cxnSp>
        </p:grpSp>
        <p:cxnSp>
          <p:nvCxnSpPr>
            <p:cNvPr id="35" name="Straight Connector 34">
              <a:extLst>
                <a:ext uri="{FF2B5EF4-FFF2-40B4-BE49-F238E27FC236}">
                  <a16:creationId xmlns:a16="http://schemas.microsoft.com/office/drawing/2014/main" id="{C2DD1283-77D3-4941-B251-295D971D914C}"/>
                </a:ext>
              </a:extLst>
            </p:cNvPr>
            <p:cNvCxnSpPr>
              <a:cxnSpLocks/>
            </p:cNvCxnSpPr>
            <p:nvPr/>
          </p:nvCxnSpPr>
          <p:spPr bwMode="auto">
            <a:xfrm rot="5400000">
              <a:off x="11473742" y="4473952"/>
              <a:ext cx="76859" cy="0"/>
            </a:xfrm>
            <a:prstGeom prst="line">
              <a:avLst/>
            </a:prstGeom>
            <a:noFill/>
            <a:ln w="28575" cap="flat" cmpd="sng" algn="ctr">
              <a:solidFill>
                <a:schemeClr val="bg1"/>
              </a:solidFill>
              <a:prstDash val="solid"/>
              <a:round/>
              <a:headEnd type="none" w="med" len="med"/>
              <a:tailEnd type="none" w="med" len="med"/>
            </a:ln>
            <a:effectLst/>
          </p:spPr>
        </p:cxnSp>
      </p:grpSp>
      <p:sp>
        <p:nvSpPr>
          <p:cNvPr id="37" name="TextBox 36">
            <a:extLst>
              <a:ext uri="{FF2B5EF4-FFF2-40B4-BE49-F238E27FC236}">
                <a16:creationId xmlns:a16="http://schemas.microsoft.com/office/drawing/2014/main" id="{F3B8855B-85F2-4121-9E58-705D64EC03EF}"/>
              </a:ext>
            </a:extLst>
          </p:cNvPr>
          <p:cNvSpPr txBox="1"/>
          <p:nvPr/>
        </p:nvSpPr>
        <p:spPr bwMode="auto">
          <a:xfrm>
            <a:off x="6430666" y="42502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AD289B43-93E7-46A2-95F8-7B52A97E72C7}"/>
              </a:ext>
            </a:extLst>
          </p:cNvPr>
          <p:cNvSpPr txBox="1"/>
          <p:nvPr/>
        </p:nvSpPr>
        <p:spPr bwMode="auto">
          <a:xfrm>
            <a:off x="6599418" y="446110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9" name="TextBox 38">
            <a:extLst>
              <a:ext uri="{FF2B5EF4-FFF2-40B4-BE49-F238E27FC236}">
                <a16:creationId xmlns:a16="http://schemas.microsoft.com/office/drawing/2014/main" id="{8BD24273-0863-4EAD-A096-26D2EE6F108D}"/>
              </a:ext>
            </a:extLst>
          </p:cNvPr>
          <p:cNvSpPr txBox="1"/>
          <p:nvPr/>
        </p:nvSpPr>
        <p:spPr bwMode="auto">
          <a:xfrm>
            <a:off x="6263458" y="382426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40" name="TextBox 39">
            <a:extLst>
              <a:ext uri="{FF2B5EF4-FFF2-40B4-BE49-F238E27FC236}">
                <a16:creationId xmlns:a16="http://schemas.microsoft.com/office/drawing/2014/main" id="{6503CBE3-FD23-4AB7-BC3D-6DC01E1BAF78}"/>
              </a:ext>
            </a:extLst>
          </p:cNvPr>
          <p:cNvSpPr txBox="1"/>
          <p:nvPr/>
        </p:nvSpPr>
        <p:spPr bwMode="auto">
          <a:xfrm>
            <a:off x="6254951" y="3394694"/>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41" name="TextBox 40">
            <a:extLst>
              <a:ext uri="{FF2B5EF4-FFF2-40B4-BE49-F238E27FC236}">
                <a16:creationId xmlns:a16="http://schemas.microsoft.com/office/drawing/2014/main" id="{7A2FD678-A80B-48CC-9C31-3405EDAD0BB0}"/>
              </a:ext>
            </a:extLst>
          </p:cNvPr>
          <p:cNvSpPr txBox="1"/>
          <p:nvPr/>
        </p:nvSpPr>
        <p:spPr bwMode="auto">
          <a:xfrm>
            <a:off x="6262470" y="296875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42" name="TextBox 41">
            <a:extLst>
              <a:ext uri="{FF2B5EF4-FFF2-40B4-BE49-F238E27FC236}">
                <a16:creationId xmlns:a16="http://schemas.microsoft.com/office/drawing/2014/main" id="{2F7D1C42-C7B9-4790-956B-4C6D71703962}"/>
              </a:ext>
            </a:extLst>
          </p:cNvPr>
          <p:cNvSpPr txBox="1"/>
          <p:nvPr/>
        </p:nvSpPr>
        <p:spPr bwMode="auto">
          <a:xfrm>
            <a:off x="6267286" y="2533989"/>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43" name="TextBox 42">
            <a:extLst>
              <a:ext uri="{FF2B5EF4-FFF2-40B4-BE49-F238E27FC236}">
                <a16:creationId xmlns:a16="http://schemas.microsoft.com/office/drawing/2014/main" id="{B5AA2937-2862-4B63-904A-117A70789B50}"/>
              </a:ext>
            </a:extLst>
          </p:cNvPr>
          <p:cNvSpPr txBox="1"/>
          <p:nvPr/>
        </p:nvSpPr>
        <p:spPr bwMode="auto">
          <a:xfrm>
            <a:off x="6269610" y="2108045"/>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4" name="TextBox 43">
            <a:extLst>
              <a:ext uri="{FF2B5EF4-FFF2-40B4-BE49-F238E27FC236}">
                <a16:creationId xmlns:a16="http://schemas.microsoft.com/office/drawing/2014/main" id="{E252F536-F7B8-43EE-9083-BA31A37072C2}"/>
              </a:ext>
            </a:extLst>
          </p:cNvPr>
          <p:cNvSpPr txBox="1"/>
          <p:nvPr/>
        </p:nvSpPr>
        <p:spPr bwMode="auto">
          <a:xfrm>
            <a:off x="6986671" y="446110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5" name="TextBox 44">
            <a:extLst>
              <a:ext uri="{FF2B5EF4-FFF2-40B4-BE49-F238E27FC236}">
                <a16:creationId xmlns:a16="http://schemas.microsoft.com/office/drawing/2014/main" id="{FBC560B6-3177-48AA-804B-278502B522F4}"/>
              </a:ext>
            </a:extLst>
          </p:cNvPr>
          <p:cNvSpPr txBox="1"/>
          <p:nvPr/>
        </p:nvSpPr>
        <p:spPr bwMode="auto">
          <a:xfrm>
            <a:off x="7397581" y="445559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6" name="TextBox 45">
            <a:extLst>
              <a:ext uri="{FF2B5EF4-FFF2-40B4-BE49-F238E27FC236}">
                <a16:creationId xmlns:a16="http://schemas.microsoft.com/office/drawing/2014/main" id="{8BF488D9-FACD-4E42-979C-4A66310CA599}"/>
              </a:ext>
            </a:extLst>
          </p:cNvPr>
          <p:cNvSpPr txBox="1"/>
          <p:nvPr/>
        </p:nvSpPr>
        <p:spPr bwMode="auto">
          <a:xfrm>
            <a:off x="7784834" y="445559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7" name="TextBox 46">
            <a:extLst>
              <a:ext uri="{FF2B5EF4-FFF2-40B4-BE49-F238E27FC236}">
                <a16:creationId xmlns:a16="http://schemas.microsoft.com/office/drawing/2014/main" id="{485FCC53-BB84-423C-97B2-CFBEEF398BAF}"/>
              </a:ext>
            </a:extLst>
          </p:cNvPr>
          <p:cNvSpPr txBox="1"/>
          <p:nvPr/>
        </p:nvSpPr>
        <p:spPr bwMode="auto">
          <a:xfrm>
            <a:off x="8179873" y="4452532"/>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48" name="TextBox 47">
            <a:extLst>
              <a:ext uri="{FF2B5EF4-FFF2-40B4-BE49-F238E27FC236}">
                <a16:creationId xmlns:a16="http://schemas.microsoft.com/office/drawing/2014/main" id="{1EC9D97C-0001-41BE-B817-793D3362FE7E}"/>
              </a:ext>
            </a:extLst>
          </p:cNvPr>
          <p:cNvSpPr txBox="1"/>
          <p:nvPr/>
        </p:nvSpPr>
        <p:spPr bwMode="auto">
          <a:xfrm>
            <a:off x="8508617" y="445253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9" name="TextBox 48">
            <a:extLst>
              <a:ext uri="{FF2B5EF4-FFF2-40B4-BE49-F238E27FC236}">
                <a16:creationId xmlns:a16="http://schemas.microsoft.com/office/drawing/2014/main" id="{BCD05F69-F845-4CF6-88C5-EC4E49B9C75E}"/>
              </a:ext>
            </a:extLst>
          </p:cNvPr>
          <p:cNvSpPr txBox="1"/>
          <p:nvPr/>
        </p:nvSpPr>
        <p:spPr bwMode="auto">
          <a:xfrm>
            <a:off x="8919527" y="444701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0" name="TextBox 49">
            <a:extLst>
              <a:ext uri="{FF2B5EF4-FFF2-40B4-BE49-F238E27FC236}">
                <a16:creationId xmlns:a16="http://schemas.microsoft.com/office/drawing/2014/main" id="{25E63BB4-EAD1-4658-9968-D236FC1E32BB}"/>
              </a:ext>
            </a:extLst>
          </p:cNvPr>
          <p:cNvSpPr txBox="1"/>
          <p:nvPr/>
        </p:nvSpPr>
        <p:spPr bwMode="auto">
          <a:xfrm>
            <a:off x="9306780" y="444701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51" name="TextBox 50">
            <a:extLst>
              <a:ext uri="{FF2B5EF4-FFF2-40B4-BE49-F238E27FC236}">
                <a16:creationId xmlns:a16="http://schemas.microsoft.com/office/drawing/2014/main" id="{083C8021-89FA-4033-B383-DFBF30A0855F}"/>
              </a:ext>
            </a:extLst>
          </p:cNvPr>
          <p:cNvSpPr txBox="1"/>
          <p:nvPr/>
        </p:nvSpPr>
        <p:spPr bwMode="auto">
          <a:xfrm>
            <a:off x="9711220" y="444520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52" name="TextBox 51">
            <a:extLst>
              <a:ext uri="{FF2B5EF4-FFF2-40B4-BE49-F238E27FC236}">
                <a16:creationId xmlns:a16="http://schemas.microsoft.com/office/drawing/2014/main" id="{40DE0DA3-FB62-44D6-BCDD-B698D9C680BD}"/>
              </a:ext>
            </a:extLst>
          </p:cNvPr>
          <p:cNvSpPr txBox="1"/>
          <p:nvPr/>
        </p:nvSpPr>
        <p:spPr bwMode="auto">
          <a:xfrm>
            <a:off x="10106259" y="4442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53" name="TextBox 52">
            <a:extLst>
              <a:ext uri="{FF2B5EF4-FFF2-40B4-BE49-F238E27FC236}">
                <a16:creationId xmlns:a16="http://schemas.microsoft.com/office/drawing/2014/main" id="{A8F3099C-9F49-461A-AD89-8BE20C5E7B36}"/>
              </a:ext>
            </a:extLst>
          </p:cNvPr>
          <p:cNvSpPr txBox="1"/>
          <p:nvPr/>
        </p:nvSpPr>
        <p:spPr bwMode="auto">
          <a:xfrm>
            <a:off x="10493512" y="44421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4" name="TextBox 53">
            <a:extLst>
              <a:ext uri="{FF2B5EF4-FFF2-40B4-BE49-F238E27FC236}">
                <a16:creationId xmlns:a16="http://schemas.microsoft.com/office/drawing/2014/main" id="{A22C1DC5-81CB-4C12-B24F-D255171ECDA1}"/>
              </a:ext>
            </a:extLst>
          </p:cNvPr>
          <p:cNvSpPr txBox="1"/>
          <p:nvPr/>
        </p:nvSpPr>
        <p:spPr bwMode="auto">
          <a:xfrm>
            <a:off x="10904422" y="44366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55" name="TextBox 54">
            <a:extLst>
              <a:ext uri="{FF2B5EF4-FFF2-40B4-BE49-F238E27FC236}">
                <a16:creationId xmlns:a16="http://schemas.microsoft.com/office/drawing/2014/main" id="{4C3FF5A6-6CE4-43B7-8987-C08736D1FA77}"/>
              </a:ext>
            </a:extLst>
          </p:cNvPr>
          <p:cNvSpPr txBox="1"/>
          <p:nvPr/>
        </p:nvSpPr>
        <p:spPr bwMode="auto">
          <a:xfrm>
            <a:off x="11291675" y="443662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6" name="TextBox 55">
            <a:extLst>
              <a:ext uri="{FF2B5EF4-FFF2-40B4-BE49-F238E27FC236}">
                <a16:creationId xmlns:a16="http://schemas.microsoft.com/office/drawing/2014/main" id="{77029354-58AC-4BF7-A48F-23B270726EB5}"/>
              </a:ext>
            </a:extLst>
          </p:cNvPr>
          <p:cNvSpPr txBox="1"/>
          <p:nvPr/>
        </p:nvSpPr>
        <p:spPr bwMode="auto">
          <a:xfrm rot="16200000">
            <a:off x="4735168" y="3244333"/>
            <a:ext cx="28161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Cumulative </a:t>
            </a:r>
            <a:r>
              <a:rPr lang="en-US" dirty="0" err="1">
                <a:solidFill>
                  <a:schemeClr val="bg1"/>
                </a:solidFill>
                <a:latin typeface="Calibri" panose="020F0502020204030204" pitchFamily="34" charset="0"/>
              </a:rPr>
              <a:t>DoR</a:t>
            </a:r>
            <a:r>
              <a:rPr lang="en-US" dirty="0">
                <a:solidFill>
                  <a:schemeClr val="bg1"/>
                </a:solidFill>
                <a:latin typeface="Calibri" panose="020F0502020204030204" pitchFamily="34" charset="0"/>
              </a:rPr>
              <a:t> Probability</a:t>
            </a:r>
          </a:p>
        </p:txBody>
      </p:sp>
      <p:sp>
        <p:nvSpPr>
          <p:cNvPr id="57" name="TextBox 56">
            <a:extLst>
              <a:ext uri="{FF2B5EF4-FFF2-40B4-BE49-F238E27FC236}">
                <a16:creationId xmlns:a16="http://schemas.microsoft.com/office/drawing/2014/main" id="{8D203B29-2E13-46CB-AD8D-C17659B85318}"/>
              </a:ext>
            </a:extLst>
          </p:cNvPr>
          <p:cNvSpPr txBox="1"/>
          <p:nvPr/>
        </p:nvSpPr>
        <p:spPr bwMode="auto">
          <a:xfrm>
            <a:off x="8631045" y="4709470"/>
            <a:ext cx="6014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Mos</a:t>
            </a:r>
          </a:p>
        </p:txBody>
      </p:sp>
      <p:sp>
        <p:nvSpPr>
          <p:cNvPr id="58" name="TextBox 57">
            <a:extLst>
              <a:ext uri="{FF2B5EF4-FFF2-40B4-BE49-F238E27FC236}">
                <a16:creationId xmlns:a16="http://schemas.microsoft.com/office/drawing/2014/main" id="{2807EC57-DD52-44B9-931E-16080400FC8E}"/>
              </a:ext>
            </a:extLst>
          </p:cNvPr>
          <p:cNvSpPr txBox="1"/>
          <p:nvPr/>
        </p:nvSpPr>
        <p:spPr bwMode="auto">
          <a:xfrm>
            <a:off x="6535106" y="5003539"/>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91</a:t>
            </a:r>
          </a:p>
        </p:txBody>
      </p:sp>
      <p:sp>
        <p:nvSpPr>
          <p:cNvPr id="59" name="TextBox 58">
            <a:extLst>
              <a:ext uri="{FF2B5EF4-FFF2-40B4-BE49-F238E27FC236}">
                <a16:creationId xmlns:a16="http://schemas.microsoft.com/office/drawing/2014/main" id="{D69741F1-3F73-4922-8450-C898BE3B125E}"/>
              </a:ext>
            </a:extLst>
          </p:cNvPr>
          <p:cNvSpPr txBox="1"/>
          <p:nvPr/>
        </p:nvSpPr>
        <p:spPr bwMode="auto">
          <a:xfrm>
            <a:off x="6922359" y="5003539"/>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65</a:t>
            </a:r>
          </a:p>
        </p:txBody>
      </p:sp>
      <p:sp>
        <p:nvSpPr>
          <p:cNvPr id="60" name="TextBox 59">
            <a:extLst>
              <a:ext uri="{FF2B5EF4-FFF2-40B4-BE49-F238E27FC236}">
                <a16:creationId xmlns:a16="http://schemas.microsoft.com/office/drawing/2014/main" id="{0FCAFE9A-6472-44C4-8D75-3ECAFBBEC2CD}"/>
              </a:ext>
            </a:extLst>
          </p:cNvPr>
          <p:cNvSpPr txBox="1"/>
          <p:nvPr/>
        </p:nvSpPr>
        <p:spPr bwMode="auto">
          <a:xfrm>
            <a:off x="7333269" y="49980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35</a:t>
            </a:r>
          </a:p>
        </p:txBody>
      </p:sp>
      <p:sp>
        <p:nvSpPr>
          <p:cNvPr id="61" name="TextBox 60">
            <a:extLst>
              <a:ext uri="{FF2B5EF4-FFF2-40B4-BE49-F238E27FC236}">
                <a16:creationId xmlns:a16="http://schemas.microsoft.com/office/drawing/2014/main" id="{E0663291-F47F-402F-B119-0F9A78B64F53}"/>
              </a:ext>
            </a:extLst>
          </p:cNvPr>
          <p:cNvSpPr txBox="1"/>
          <p:nvPr/>
        </p:nvSpPr>
        <p:spPr bwMode="auto">
          <a:xfrm>
            <a:off x="7720522" y="499802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17</a:t>
            </a:r>
          </a:p>
        </p:txBody>
      </p:sp>
      <p:sp>
        <p:nvSpPr>
          <p:cNvPr id="62" name="TextBox 61">
            <a:extLst>
              <a:ext uri="{FF2B5EF4-FFF2-40B4-BE49-F238E27FC236}">
                <a16:creationId xmlns:a16="http://schemas.microsoft.com/office/drawing/2014/main" id="{F809388A-6F6E-4F74-BC04-37FB5DCB57EA}"/>
              </a:ext>
            </a:extLst>
          </p:cNvPr>
          <p:cNvSpPr txBox="1"/>
          <p:nvPr/>
        </p:nvSpPr>
        <p:spPr bwMode="auto">
          <a:xfrm>
            <a:off x="8115561" y="499496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a:t>
            </a:r>
          </a:p>
        </p:txBody>
      </p:sp>
      <p:sp>
        <p:nvSpPr>
          <p:cNvPr id="63" name="TextBox 62">
            <a:extLst>
              <a:ext uri="{FF2B5EF4-FFF2-40B4-BE49-F238E27FC236}">
                <a16:creationId xmlns:a16="http://schemas.microsoft.com/office/drawing/2014/main" id="{A8A485B2-1AF9-4B2D-8351-BD26A58149F4}"/>
              </a:ext>
            </a:extLst>
          </p:cNvPr>
          <p:cNvSpPr txBox="1"/>
          <p:nvPr/>
        </p:nvSpPr>
        <p:spPr bwMode="auto">
          <a:xfrm>
            <a:off x="8502814" y="499496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a:t>
            </a:r>
          </a:p>
        </p:txBody>
      </p:sp>
      <p:sp>
        <p:nvSpPr>
          <p:cNvPr id="64" name="TextBox 63">
            <a:extLst>
              <a:ext uri="{FF2B5EF4-FFF2-40B4-BE49-F238E27FC236}">
                <a16:creationId xmlns:a16="http://schemas.microsoft.com/office/drawing/2014/main" id="{573D6CF4-C5FF-4DA7-B1F4-636F7A4937F4}"/>
              </a:ext>
            </a:extLst>
          </p:cNvPr>
          <p:cNvSpPr txBox="1"/>
          <p:nvPr/>
        </p:nvSpPr>
        <p:spPr bwMode="auto">
          <a:xfrm>
            <a:off x="8913724" y="4989447"/>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65" name="TextBox 64">
            <a:extLst>
              <a:ext uri="{FF2B5EF4-FFF2-40B4-BE49-F238E27FC236}">
                <a16:creationId xmlns:a16="http://schemas.microsoft.com/office/drawing/2014/main" id="{2A3E8685-100A-4D0B-A215-13CD02566588}"/>
              </a:ext>
            </a:extLst>
          </p:cNvPr>
          <p:cNvSpPr txBox="1"/>
          <p:nvPr/>
        </p:nvSpPr>
        <p:spPr bwMode="auto">
          <a:xfrm>
            <a:off x="9300977" y="4989447"/>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66" name="TextBox 65">
            <a:extLst>
              <a:ext uri="{FF2B5EF4-FFF2-40B4-BE49-F238E27FC236}">
                <a16:creationId xmlns:a16="http://schemas.microsoft.com/office/drawing/2014/main" id="{A0D47E10-832A-4D90-AB35-6C9579181017}"/>
              </a:ext>
            </a:extLst>
          </p:cNvPr>
          <p:cNvSpPr txBox="1"/>
          <p:nvPr/>
        </p:nvSpPr>
        <p:spPr bwMode="auto">
          <a:xfrm>
            <a:off x="9757514" y="4987632"/>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67" name="TextBox 66">
            <a:extLst>
              <a:ext uri="{FF2B5EF4-FFF2-40B4-BE49-F238E27FC236}">
                <a16:creationId xmlns:a16="http://schemas.microsoft.com/office/drawing/2014/main" id="{35AF74D7-64B6-4467-8EB8-E5E4CEC1D507}"/>
              </a:ext>
            </a:extLst>
          </p:cNvPr>
          <p:cNvSpPr txBox="1"/>
          <p:nvPr/>
        </p:nvSpPr>
        <p:spPr bwMode="auto">
          <a:xfrm>
            <a:off x="10152553" y="4984570"/>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68" name="TextBox 67">
            <a:extLst>
              <a:ext uri="{FF2B5EF4-FFF2-40B4-BE49-F238E27FC236}">
                <a16:creationId xmlns:a16="http://schemas.microsoft.com/office/drawing/2014/main" id="{157C775F-3376-4B11-B70D-1C009981B082}"/>
              </a:ext>
            </a:extLst>
          </p:cNvPr>
          <p:cNvSpPr txBox="1"/>
          <p:nvPr/>
        </p:nvSpPr>
        <p:spPr bwMode="auto">
          <a:xfrm>
            <a:off x="10539806" y="4984570"/>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a:t>
            </a:r>
          </a:p>
        </p:txBody>
      </p:sp>
      <p:sp>
        <p:nvSpPr>
          <p:cNvPr id="69" name="TextBox 68">
            <a:extLst>
              <a:ext uri="{FF2B5EF4-FFF2-40B4-BE49-F238E27FC236}">
                <a16:creationId xmlns:a16="http://schemas.microsoft.com/office/drawing/2014/main" id="{2C4BB455-3BB1-4857-983D-B9C8F582BFED}"/>
              </a:ext>
            </a:extLst>
          </p:cNvPr>
          <p:cNvSpPr txBox="1"/>
          <p:nvPr/>
        </p:nvSpPr>
        <p:spPr bwMode="auto">
          <a:xfrm>
            <a:off x="10950716" y="497905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a:t>
            </a:r>
          </a:p>
        </p:txBody>
      </p:sp>
      <p:sp>
        <p:nvSpPr>
          <p:cNvPr id="70" name="TextBox 69">
            <a:extLst>
              <a:ext uri="{FF2B5EF4-FFF2-40B4-BE49-F238E27FC236}">
                <a16:creationId xmlns:a16="http://schemas.microsoft.com/office/drawing/2014/main" id="{BE7FFF07-FFFB-4CA7-A385-691EE3FC0AFB}"/>
              </a:ext>
            </a:extLst>
          </p:cNvPr>
          <p:cNvSpPr txBox="1"/>
          <p:nvPr/>
        </p:nvSpPr>
        <p:spPr bwMode="auto">
          <a:xfrm>
            <a:off x="11337969" y="497905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a:t>
            </a:r>
          </a:p>
        </p:txBody>
      </p:sp>
      <p:grpSp>
        <p:nvGrpSpPr>
          <p:cNvPr id="84" name="Group 83">
            <a:extLst>
              <a:ext uri="{FF2B5EF4-FFF2-40B4-BE49-F238E27FC236}">
                <a16:creationId xmlns:a16="http://schemas.microsoft.com/office/drawing/2014/main" id="{396532C0-8C2A-412A-B19D-7176A7506AA2}"/>
              </a:ext>
            </a:extLst>
          </p:cNvPr>
          <p:cNvGrpSpPr/>
          <p:nvPr/>
        </p:nvGrpSpPr>
        <p:grpSpPr>
          <a:xfrm>
            <a:off x="7035421" y="2626728"/>
            <a:ext cx="1794508" cy="1682944"/>
            <a:chOff x="7035421" y="2626728"/>
            <a:chExt cx="1794508" cy="1682944"/>
          </a:xfrm>
        </p:grpSpPr>
        <p:cxnSp>
          <p:nvCxnSpPr>
            <p:cNvPr id="73" name="Straight Connector 72">
              <a:extLst>
                <a:ext uri="{FF2B5EF4-FFF2-40B4-BE49-F238E27FC236}">
                  <a16:creationId xmlns:a16="http://schemas.microsoft.com/office/drawing/2014/main" id="{82B79645-D9DD-4D0A-8D63-BA0C963D7693}"/>
                </a:ext>
              </a:extLst>
            </p:cNvPr>
            <p:cNvCxnSpPr/>
            <p:nvPr/>
          </p:nvCxnSpPr>
          <p:spPr bwMode="auto">
            <a:xfrm>
              <a:off x="7035421" y="2626728"/>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81A8CA58-3F48-4C42-9C79-8850FA06E546}"/>
                </a:ext>
              </a:extLst>
            </p:cNvPr>
            <p:cNvCxnSpPr/>
            <p:nvPr/>
          </p:nvCxnSpPr>
          <p:spPr bwMode="auto">
            <a:xfrm>
              <a:off x="7064991" y="2672696"/>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22D015B-6632-4B17-BDC3-9B41189383CA}"/>
                </a:ext>
              </a:extLst>
            </p:cNvPr>
            <p:cNvCxnSpPr/>
            <p:nvPr/>
          </p:nvCxnSpPr>
          <p:spPr bwMode="auto">
            <a:xfrm>
              <a:off x="7248099" y="2756176"/>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9C76E19-7D4E-4507-B638-1EB6CF9E9988}"/>
                </a:ext>
              </a:extLst>
            </p:cNvPr>
            <p:cNvCxnSpPr/>
            <p:nvPr/>
          </p:nvCxnSpPr>
          <p:spPr bwMode="auto">
            <a:xfrm>
              <a:off x="7298355" y="2864273"/>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C7B8B37-EB58-4263-8FC4-B044C843B369}"/>
                </a:ext>
              </a:extLst>
            </p:cNvPr>
            <p:cNvCxnSpPr/>
            <p:nvPr/>
          </p:nvCxnSpPr>
          <p:spPr bwMode="auto">
            <a:xfrm>
              <a:off x="7308591" y="2968750"/>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1B028240-27DA-4A53-BC7C-916DC621ED76}"/>
                </a:ext>
              </a:extLst>
            </p:cNvPr>
            <p:cNvCxnSpPr/>
            <p:nvPr/>
          </p:nvCxnSpPr>
          <p:spPr bwMode="auto">
            <a:xfrm>
              <a:off x="7302905" y="3106637"/>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24118B7-74BF-4DB5-8C93-AF752F733D6D}"/>
                </a:ext>
              </a:extLst>
            </p:cNvPr>
            <p:cNvCxnSpPr/>
            <p:nvPr/>
          </p:nvCxnSpPr>
          <p:spPr bwMode="auto">
            <a:xfrm>
              <a:off x="7343505" y="3136509"/>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5FEDC31-B260-4359-AC1D-AC628C736225}"/>
                </a:ext>
              </a:extLst>
            </p:cNvPr>
            <p:cNvCxnSpPr/>
            <p:nvPr/>
          </p:nvCxnSpPr>
          <p:spPr bwMode="auto">
            <a:xfrm>
              <a:off x="7570968" y="3454957"/>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1E86420-61E1-4707-ABE5-A6CBFA7FD981}"/>
                </a:ext>
              </a:extLst>
            </p:cNvPr>
            <p:cNvCxnSpPr/>
            <p:nvPr/>
          </p:nvCxnSpPr>
          <p:spPr bwMode="auto">
            <a:xfrm>
              <a:off x="8637869" y="4182018"/>
              <a:ext cx="0" cy="91927"/>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4717B5E-0908-4504-81A4-78C5C488D443}"/>
                </a:ext>
              </a:extLst>
            </p:cNvPr>
            <p:cNvCxnSpPr/>
            <p:nvPr/>
          </p:nvCxnSpPr>
          <p:spPr bwMode="auto">
            <a:xfrm>
              <a:off x="8829929" y="4217745"/>
              <a:ext cx="0" cy="9192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DA30B109-A294-420F-9F36-15D38BE6FE83}"/>
              </a:ext>
            </a:extLst>
          </p:cNvPr>
          <p:cNvGrpSpPr/>
          <p:nvPr/>
        </p:nvGrpSpPr>
        <p:grpSpPr>
          <a:xfrm>
            <a:off x="7018361" y="2388862"/>
            <a:ext cx="4501833" cy="1860929"/>
            <a:chOff x="7018361" y="2388862"/>
            <a:chExt cx="4501833" cy="1860929"/>
          </a:xfrm>
        </p:grpSpPr>
        <p:cxnSp>
          <p:nvCxnSpPr>
            <p:cNvPr id="83" name="Straight Connector 82">
              <a:extLst>
                <a:ext uri="{FF2B5EF4-FFF2-40B4-BE49-F238E27FC236}">
                  <a16:creationId xmlns:a16="http://schemas.microsoft.com/office/drawing/2014/main" id="{4E0CDA26-2D42-42F2-8246-FDC623FF1DD7}"/>
                </a:ext>
              </a:extLst>
            </p:cNvPr>
            <p:cNvCxnSpPr/>
            <p:nvPr/>
          </p:nvCxnSpPr>
          <p:spPr bwMode="auto">
            <a:xfrm>
              <a:off x="7018361" y="2388862"/>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952B134-5780-41A6-93CC-72CCCC0B91DF}"/>
                </a:ext>
              </a:extLst>
            </p:cNvPr>
            <p:cNvCxnSpPr/>
            <p:nvPr/>
          </p:nvCxnSpPr>
          <p:spPr bwMode="auto">
            <a:xfrm>
              <a:off x="7596215" y="3189296"/>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8C7D773-6ED9-46BB-8C4A-C932581E139E}"/>
                </a:ext>
              </a:extLst>
            </p:cNvPr>
            <p:cNvCxnSpPr/>
            <p:nvPr/>
          </p:nvCxnSpPr>
          <p:spPr bwMode="auto">
            <a:xfrm>
              <a:off x="7855423" y="3244434"/>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6BB3A2C1-4D3A-4439-AB59-A968961EC291}"/>
                </a:ext>
              </a:extLst>
            </p:cNvPr>
            <p:cNvCxnSpPr/>
            <p:nvPr/>
          </p:nvCxnSpPr>
          <p:spPr bwMode="auto">
            <a:xfrm>
              <a:off x="7343505" y="2887059"/>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A47B1AA5-1E98-498C-8AC4-401DD1096ECA}"/>
                </a:ext>
              </a:extLst>
            </p:cNvPr>
            <p:cNvCxnSpPr/>
            <p:nvPr/>
          </p:nvCxnSpPr>
          <p:spPr bwMode="auto">
            <a:xfrm>
              <a:off x="7515012" y="2956200"/>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24F819C-2F8C-4672-A826-15B9CD2CDA2B}"/>
                </a:ext>
              </a:extLst>
            </p:cNvPr>
            <p:cNvCxnSpPr/>
            <p:nvPr/>
          </p:nvCxnSpPr>
          <p:spPr bwMode="auto">
            <a:xfrm>
              <a:off x="7565281" y="3044582"/>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CDB8F3B-D194-409A-999B-758BDF017617}"/>
                </a:ext>
              </a:extLst>
            </p:cNvPr>
            <p:cNvCxnSpPr/>
            <p:nvPr/>
          </p:nvCxnSpPr>
          <p:spPr bwMode="auto">
            <a:xfrm>
              <a:off x="7973703" y="3451544"/>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F0F3AB75-CCBB-4948-9CCD-4B4239E16A24}"/>
                </a:ext>
              </a:extLst>
            </p:cNvPr>
            <p:cNvCxnSpPr/>
            <p:nvPr/>
          </p:nvCxnSpPr>
          <p:spPr bwMode="auto">
            <a:xfrm>
              <a:off x="8099030" y="3454955"/>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0B36916-9E6F-44A8-AA65-09F956511BD2}"/>
                </a:ext>
              </a:extLst>
            </p:cNvPr>
            <p:cNvCxnSpPr/>
            <p:nvPr/>
          </p:nvCxnSpPr>
          <p:spPr bwMode="auto">
            <a:xfrm>
              <a:off x="8717969" y="3921756"/>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1F00D73-FD24-4C79-87D1-7BE19B73CB3F}"/>
                </a:ext>
              </a:extLst>
            </p:cNvPr>
            <p:cNvCxnSpPr/>
            <p:nvPr/>
          </p:nvCxnSpPr>
          <p:spPr bwMode="auto">
            <a:xfrm>
              <a:off x="8961441" y="4020507"/>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75E105D-184A-47A7-B735-51C24291A8BE}"/>
                </a:ext>
              </a:extLst>
            </p:cNvPr>
            <p:cNvCxnSpPr/>
            <p:nvPr/>
          </p:nvCxnSpPr>
          <p:spPr bwMode="auto">
            <a:xfrm>
              <a:off x="10047026" y="4093503"/>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5D40FDE7-520C-442F-9599-C20D6F8D6765}"/>
                </a:ext>
              </a:extLst>
            </p:cNvPr>
            <p:cNvCxnSpPr/>
            <p:nvPr/>
          </p:nvCxnSpPr>
          <p:spPr bwMode="auto">
            <a:xfrm>
              <a:off x="10167337" y="4098253"/>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971F0B5-316E-4C3E-B436-B8DDF048D8F8}"/>
                </a:ext>
              </a:extLst>
            </p:cNvPr>
            <p:cNvCxnSpPr/>
            <p:nvPr/>
          </p:nvCxnSpPr>
          <p:spPr bwMode="auto">
            <a:xfrm>
              <a:off x="10315611" y="4093503"/>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0932A26-11C7-4C73-9387-2E8C40D2FD52}"/>
                </a:ext>
              </a:extLst>
            </p:cNvPr>
            <p:cNvCxnSpPr/>
            <p:nvPr/>
          </p:nvCxnSpPr>
          <p:spPr bwMode="auto">
            <a:xfrm>
              <a:off x="10850032" y="4157864"/>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F5ECC14-3A38-4B86-8AC3-1E38E36A8059}"/>
                </a:ext>
              </a:extLst>
            </p:cNvPr>
            <p:cNvCxnSpPr/>
            <p:nvPr/>
          </p:nvCxnSpPr>
          <p:spPr bwMode="auto">
            <a:xfrm>
              <a:off x="11364098" y="4157863"/>
              <a:ext cx="0" cy="91927"/>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88ECB28-929E-42C1-8DFA-3B3B0F51124D}"/>
                </a:ext>
              </a:extLst>
            </p:cNvPr>
            <p:cNvCxnSpPr/>
            <p:nvPr/>
          </p:nvCxnSpPr>
          <p:spPr bwMode="auto">
            <a:xfrm>
              <a:off x="11520194" y="4154450"/>
              <a:ext cx="0" cy="91927"/>
            </a:xfrm>
            <a:prstGeom prst="line">
              <a:avLst/>
            </a:prstGeom>
            <a:noFill/>
            <a:ln w="28575" cap="flat" cmpd="sng" algn="ctr">
              <a:solidFill>
                <a:schemeClr val="accent1"/>
              </a:solidFill>
              <a:prstDash val="solid"/>
              <a:round/>
              <a:headEnd type="none" w="med" len="med"/>
              <a:tailEnd type="none" w="med" len="med"/>
            </a:ln>
            <a:effectLst/>
          </p:spPr>
        </p:cxnSp>
      </p:grpSp>
      <p:sp>
        <p:nvSpPr>
          <p:cNvPr id="102" name="TextBox 101">
            <a:extLst>
              <a:ext uri="{FF2B5EF4-FFF2-40B4-BE49-F238E27FC236}">
                <a16:creationId xmlns:a16="http://schemas.microsoft.com/office/drawing/2014/main" id="{9CF16587-342F-48E6-B1C9-A64E82A226F5}"/>
              </a:ext>
            </a:extLst>
          </p:cNvPr>
          <p:cNvSpPr txBox="1"/>
          <p:nvPr/>
        </p:nvSpPr>
        <p:spPr bwMode="auto">
          <a:xfrm>
            <a:off x="4647308" y="5008521"/>
            <a:ext cx="18836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600" dirty="0">
                <a:solidFill>
                  <a:schemeClr val="accent1"/>
                </a:solidFill>
                <a:latin typeface="Calibri" panose="020F0502020204030204" pitchFamily="34" charset="0"/>
              </a:rPr>
              <a:t>Lurbinectedin + Dox</a:t>
            </a:r>
          </a:p>
          <a:p>
            <a:pPr algn="r">
              <a:lnSpc>
                <a:spcPct val="100000"/>
              </a:lnSpc>
              <a:spcBef>
                <a:spcPts val="0"/>
              </a:spcBef>
              <a:spcAft>
                <a:spcPct val="0"/>
              </a:spcAft>
              <a:buClrTx/>
              <a:buFontTx/>
              <a:buNone/>
            </a:pPr>
            <a:r>
              <a:rPr lang="en-US" sz="1600" dirty="0">
                <a:solidFill>
                  <a:schemeClr val="accent3"/>
                </a:solidFill>
                <a:latin typeface="Calibri" panose="020F0502020204030204" pitchFamily="34" charset="0"/>
              </a:rPr>
              <a:t>Topotecan or CAV</a:t>
            </a:r>
          </a:p>
        </p:txBody>
      </p:sp>
    </p:spTree>
    <p:extLst>
      <p:ext uri="{BB962C8B-B14F-4D97-AF65-F5344CB8AC3E}">
        <p14:creationId xmlns:p14="http://schemas.microsoft.com/office/powerpoint/2010/main" val="1156731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467-EDF2-4A7E-A9ED-65852D0CF7F1}"/>
              </a:ext>
            </a:extLst>
          </p:cNvPr>
          <p:cNvSpPr>
            <a:spLocks noGrp="1"/>
          </p:cNvSpPr>
          <p:nvPr>
            <p:ph type="title"/>
          </p:nvPr>
        </p:nvSpPr>
        <p:spPr/>
        <p:txBody>
          <a:bodyPr/>
          <a:lstStyle/>
          <a:p>
            <a:r>
              <a:rPr lang="en-US" dirty="0"/>
              <a:t>ATLANTIS: Safety</a:t>
            </a:r>
          </a:p>
        </p:txBody>
      </p:sp>
      <p:sp>
        <p:nvSpPr>
          <p:cNvPr id="4" name="Text Box 15">
            <a:extLst>
              <a:ext uri="{FF2B5EF4-FFF2-40B4-BE49-F238E27FC236}">
                <a16:creationId xmlns:a16="http://schemas.microsoft.com/office/drawing/2014/main" id="{B146A147-4B0E-40AE-97C8-84F1674474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Paz-Ares. WCLC 2021. Abstr PL02.03.</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5D14C3BE-7BF8-4C62-B5BD-5D018EC49A6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8628410-61F2-4C3B-BE58-44D5E66A008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0C8EA8C2-4F08-4F9C-8D3D-E476F270AC6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graphicFrame>
        <p:nvGraphicFramePr>
          <p:cNvPr id="8" name="Content Placeholder 5">
            <a:extLst>
              <a:ext uri="{FF2B5EF4-FFF2-40B4-BE49-F238E27FC236}">
                <a16:creationId xmlns:a16="http://schemas.microsoft.com/office/drawing/2014/main" id="{5D682262-B46E-BF4C-954B-8327D63BAD87}"/>
              </a:ext>
            </a:extLst>
          </p:cNvPr>
          <p:cNvGraphicFramePr>
            <a:graphicFrameLocks/>
          </p:cNvGraphicFramePr>
          <p:nvPr>
            <p:extLst>
              <p:ext uri="{D42A27DB-BD31-4B8C-83A1-F6EECF244321}">
                <p14:modId xmlns:p14="http://schemas.microsoft.com/office/powerpoint/2010/main" val="1361348161"/>
              </p:ext>
            </p:extLst>
          </p:nvPr>
        </p:nvGraphicFramePr>
        <p:xfrm>
          <a:off x="389145" y="1341440"/>
          <a:ext cx="5943600" cy="484632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822960">
                  <a:extLst>
                    <a:ext uri="{9D8B030D-6E8A-4147-A177-3AD203B41FA5}">
                      <a16:colId xmlns:a16="http://schemas.microsoft.com/office/drawing/2014/main" val="3766275361"/>
                    </a:ext>
                  </a:extLst>
                </a:gridCol>
              </a:tblGrid>
              <a:tr h="8074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Grade ≥3 AE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Lurbinectedin + Doxorubicin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303)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Topotecan or CAV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289)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 </a:t>
                      </a: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Value</a:t>
                      </a:r>
                      <a:endParaRPr kumimoji="0" lang="en-US" sz="1600" b="1" i="1" u="none" strike="noStrike" kern="1200" cap="none" normalizeH="0" baseline="0" dirty="0">
                        <a:ln>
                          <a:noFill/>
                        </a:ln>
                        <a:solidFill>
                          <a:schemeClr val="tx1"/>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10000"/>
                  </a:ext>
                </a:extLst>
              </a:tr>
              <a:tr h="328954">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Hematologic,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32895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(14.5)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 (31.1)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32872132"/>
                  </a:ext>
                </a:extLst>
              </a:tr>
              <a:tr h="32895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Neutropenia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112 (37.0)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200 (69.2)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2620200"/>
                  </a:ext>
                </a:extLst>
              </a:tr>
              <a:tr h="32895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Febrile neutropenia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(4.0)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.0377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24181821"/>
                  </a:ext>
                </a:extLst>
              </a:tr>
              <a:tr h="32895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Thrombocytopenia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(13.9)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90 (31.1)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&lt;.0001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98116751"/>
                  </a:ext>
                </a:extLst>
              </a:tr>
              <a:tr h="328954">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Nonhematologic,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94446672"/>
                  </a:ext>
                </a:extLst>
              </a:tr>
              <a:tr h="32895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ALT increased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.5057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62775405"/>
                  </a:ext>
                </a:extLst>
              </a:tr>
              <a:tr h="32895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AP increased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(0.7)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.6783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73878861"/>
                  </a:ext>
                </a:extLst>
              </a:tr>
              <a:tr h="32895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AST increased</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(2.3)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.5463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98315124"/>
                  </a:ext>
                </a:extLst>
              </a:tr>
              <a:tr h="32895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Fatigue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(8.6)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31 (10.7)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.4051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54900407"/>
                  </a:ext>
                </a:extLst>
              </a:tr>
              <a:tr h="32895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Nausea</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.7525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43401844"/>
                  </a:ext>
                </a:extLst>
              </a:tr>
              <a:tr h="32895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Vomiting</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.1242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92395810"/>
                  </a:ext>
                </a:extLst>
              </a:tr>
            </a:tbl>
          </a:graphicData>
        </a:graphic>
      </p:graphicFrame>
      <p:graphicFrame>
        <p:nvGraphicFramePr>
          <p:cNvPr id="9" name="Content Placeholder 5">
            <a:extLst>
              <a:ext uri="{FF2B5EF4-FFF2-40B4-BE49-F238E27FC236}">
                <a16:creationId xmlns:a16="http://schemas.microsoft.com/office/drawing/2014/main" id="{1BA9CCB1-215B-4F04-8AA1-35135040E601}"/>
              </a:ext>
            </a:extLst>
          </p:cNvPr>
          <p:cNvGraphicFramePr>
            <a:graphicFrameLocks/>
          </p:cNvGraphicFramePr>
          <p:nvPr>
            <p:extLst>
              <p:ext uri="{D42A27DB-BD31-4B8C-83A1-F6EECF244321}">
                <p14:modId xmlns:p14="http://schemas.microsoft.com/office/powerpoint/2010/main" val="1038185533"/>
              </p:ext>
            </p:extLst>
          </p:nvPr>
        </p:nvGraphicFramePr>
        <p:xfrm>
          <a:off x="6455019" y="1336401"/>
          <a:ext cx="5486400" cy="3505200"/>
        </p:xfrm>
        <a:graphic>
          <a:graphicData uri="http://schemas.openxmlformats.org/drawingml/2006/table">
            <a:tbl>
              <a:tblPr firstRow="1" bandRow="1">
                <a:tableStyleId>{5C22544A-7EE6-4342-B048-85BDC9FD1C3A}</a:tableStyleId>
              </a:tblPr>
              <a:tblGrid>
                <a:gridCol w="256032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tblGrid>
              <a:tr h="815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AE-Related Outcome, n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Lurbinectedin + Doxorubicin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 (n = 303)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Topotecan or CAV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289)</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10000"/>
                  </a:ext>
                </a:extLst>
              </a:tr>
              <a:tr h="332365">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TRAE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268 (88.4)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266 (92.0)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3962061"/>
                  </a:ext>
                </a:extLst>
              </a:tr>
              <a:tr h="332365">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grade ≥3 AE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143 (47.2)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218 (75.4)</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32872132"/>
                  </a:ext>
                </a:extLst>
              </a:tr>
              <a:tr h="332365">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grade 4 AE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 (16.2)</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158 (54.7)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2620200"/>
                  </a:ext>
                </a:extLst>
              </a:tr>
              <a:tr h="332365">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grade ≥3 SAE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 (12.5)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 (28.7)</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24181821"/>
                  </a:ext>
                </a:extLst>
              </a:tr>
              <a:tr h="332365">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 due to AE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(3.5)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98116751"/>
                  </a:ext>
                </a:extLst>
              </a:tr>
              <a:tr h="332365">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Discontinuations due to AE</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(7.6)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(15.6)</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62775405"/>
                  </a:ext>
                </a:extLst>
              </a:tr>
              <a:tr h="332365">
                <a:tc>
                  <a:txBody>
                    <a:bodyPr/>
                    <a:lstStyle/>
                    <a:p>
                      <a:pPr marL="0" indent="0" algn="l">
                        <a:buFont typeface="Arial" panose="020B0604020202020204" pitchFamily="34" charset="0"/>
                        <a:buNone/>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Delays due to AEs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 (26.1)</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99 (34.3)</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73878861"/>
                  </a:ext>
                </a:extLst>
              </a:tr>
              <a:tr h="332365">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Reductions due to AEs</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 (21.8)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138 (47.8)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8315124"/>
                  </a:ext>
                </a:extLst>
              </a:tr>
            </a:tbl>
          </a:graphicData>
        </a:graphic>
      </p:graphicFrame>
    </p:spTree>
    <p:extLst>
      <p:ext uri="{BB962C8B-B14F-4D97-AF65-F5344CB8AC3E}">
        <p14:creationId xmlns:p14="http://schemas.microsoft.com/office/powerpoint/2010/main" val="4036578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91AC-A559-4294-A210-6F3CFF66780B}"/>
              </a:ext>
            </a:extLst>
          </p:cNvPr>
          <p:cNvSpPr>
            <a:spLocks noGrp="1"/>
          </p:cNvSpPr>
          <p:nvPr>
            <p:ph type="title"/>
          </p:nvPr>
        </p:nvSpPr>
        <p:spPr/>
        <p:txBody>
          <a:bodyPr/>
          <a:lstStyle/>
          <a:p>
            <a:r>
              <a:rPr lang="en-US"/>
              <a:t>ATLANTIS: Conclusions</a:t>
            </a:r>
            <a:endParaRPr lang="en-US" dirty="0"/>
          </a:p>
        </p:txBody>
      </p:sp>
      <p:sp>
        <p:nvSpPr>
          <p:cNvPr id="3" name="Content Placeholder 2">
            <a:extLst>
              <a:ext uri="{FF2B5EF4-FFF2-40B4-BE49-F238E27FC236}">
                <a16:creationId xmlns:a16="http://schemas.microsoft.com/office/drawing/2014/main" id="{25900E9D-A622-4535-B35B-D3CFEB876A99}"/>
              </a:ext>
            </a:extLst>
          </p:cNvPr>
          <p:cNvSpPr>
            <a:spLocks noGrp="1"/>
          </p:cNvSpPr>
          <p:nvPr>
            <p:ph idx="1"/>
          </p:nvPr>
        </p:nvSpPr>
        <p:spPr/>
        <p:txBody>
          <a:bodyPr/>
          <a:lstStyle/>
          <a:p>
            <a:r>
              <a:rPr lang="en-US" dirty="0"/>
              <a:t>In the phase III ATLANTIS trial, there was no significant difference in median OS with lurbinectedin + doxorubicin vs topotecan or CAV in patients with relapsed SCLC</a:t>
            </a:r>
            <a:endParaRPr lang="en-US" baseline="30000" dirty="0"/>
          </a:p>
          <a:p>
            <a:pPr lvl="1"/>
            <a:r>
              <a:rPr lang="en-US" dirty="0"/>
              <a:t>Study did not meet primary endpoint</a:t>
            </a:r>
          </a:p>
          <a:p>
            <a:r>
              <a:rPr lang="en-US" dirty="0"/>
              <a:t>Lurbinectedin + doxorubicin exhibited superior safety and tolerability, including lower incidence of hematologic toxicities</a:t>
            </a:r>
          </a:p>
          <a:p>
            <a:r>
              <a:rPr lang="en-US" dirty="0"/>
              <a:t>The results of this study support CTFI as a significant prognostic factor for second-line SCLC</a:t>
            </a:r>
          </a:p>
          <a:p>
            <a:r>
              <a:rPr lang="en-US" dirty="0"/>
              <a:t>New combinations of lurbinectedin and other agents are being evaluated</a:t>
            </a:r>
          </a:p>
          <a:p>
            <a:endParaRPr lang="en-US" dirty="0"/>
          </a:p>
        </p:txBody>
      </p:sp>
      <p:sp>
        <p:nvSpPr>
          <p:cNvPr id="4" name="Text Box 15">
            <a:extLst>
              <a:ext uri="{FF2B5EF4-FFF2-40B4-BE49-F238E27FC236}">
                <a16:creationId xmlns:a16="http://schemas.microsoft.com/office/drawing/2014/main" id="{0C992D62-D4AB-4480-A1C8-C2448C1E974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Paz-Ares. WCLC 2021. Abstr PL02.03.</a:t>
            </a:r>
            <a:endParaRPr lang="en-US" altLang="en-US" sz="1200" b="0" dirty="0">
              <a:solidFill>
                <a:srgbClr val="455560"/>
              </a:solidFill>
              <a:latin typeface="Calibri" panose="020F0502020204030204" pitchFamily="34" charset="0"/>
            </a:endParaRPr>
          </a:p>
        </p:txBody>
      </p:sp>
      <p:grpSp>
        <p:nvGrpSpPr>
          <p:cNvPr id="5" name="Group 7">
            <a:extLst>
              <a:ext uri="{FF2B5EF4-FFF2-40B4-BE49-F238E27FC236}">
                <a16:creationId xmlns:a16="http://schemas.microsoft.com/office/drawing/2014/main" id="{CC60A02E-AFF8-4CF7-BDFD-664F4021DAA9}"/>
              </a:ext>
            </a:extLst>
          </p:cNvPr>
          <p:cNvGrpSpPr>
            <a:grpSpLocks/>
          </p:cNvGrpSpPr>
          <p:nvPr/>
        </p:nvGrpSpPr>
        <p:grpSpPr bwMode="auto">
          <a:xfrm>
            <a:off x="9389569" y="6216652"/>
            <a:ext cx="2488502" cy="447822"/>
            <a:chOff x="9527309" y="3551529"/>
            <a:chExt cx="2488502" cy="448324"/>
          </a:xfrm>
        </p:grpSpPr>
        <p:pic>
          <p:nvPicPr>
            <p:cNvPr id="6" name="Picture 9">
              <a:extLst>
                <a:ext uri="{FF2B5EF4-FFF2-40B4-BE49-F238E27FC236}">
                  <a16:creationId xmlns:a16="http://schemas.microsoft.com/office/drawing/2014/main" id="{F3615FC9-F56D-432A-8BCD-8D5A94CE401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7" name="Rectangle 8">
              <a:extLst>
                <a:ext uri="{FF2B5EF4-FFF2-40B4-BE49-F238E27FC236}">
                  <a16:creationId xmlns:a16="http://schemas.microsoft.com/office/drawing/2014/main" id="{2EC06227-7FB4-4CF0-8F08-5691B216CE1C}"/>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extLst>
      <p:ext uri="{BB962C8B-B14F-4D97-AF65-F5344CB8AC3E}">
        <p14:creationId xmlns:p14="http://schemas.microsoft.com/office/powerpoint/2010/main" val="3864893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7" name="Rectangle 6">
            <a:extLst>
              <a:ext uri="{FF2B5EF4-FFF2-40B4-BE49-F238E27FC236}">
                <a16:creationId xmlns:a16="http://schemas.microsoft.com/office/drawing/2014/main" id="{8082EA74-AD3C-40A0-A143-D2201E93795E}"/>
              </a:ext>
            </a:extLst>
          </p:cNvPr>
          <p:cNvSpPr>
            <a:spLocks noGrp="1" noChangeArrowheads="1"/>
          </p:cNvSpPr>
          <p:nvPr/>
        </p:nvSpPr>
        <p:spPr bwMode="auto">
          <a:xfrm>
            <a:off x="659778" y="1890173"/>
            <a:ext cx="10872444" cy="2605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marL="0" indent="0" algn="l" rtl="0" eaLnBrk="1" fontAlgn="base" hangingPunct="1">
              <a:lnSpc>
                <a:spcPct val="90000"/>
              </a:lnSpc>
              <a:spcBef>
                <a:spcPts val="1000"/>
              </a:spcBef>
              <a:spcAft>
                <a:spcPts val="700"/>
              </a:spcAft>
              <a:buClr>
                <a:schemeClr val="bg1"/>
              </a:buClr>
              <a:buFontTx/>
              <a:buNone/>
              <a:defRPr sz="2000" b="1">
                <a:solidFill>
                  <a:schemeClr val="bg2"/>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 lung cancer, including new data on:</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Immunotherapy across the NSCLC disease spectrum</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Targeted therapy for advanced NSCLC</a:t>
            </a:r>
          </a:p>
          <a:p>
            <a:pPr marL="342797" marR="0" lvl="0" indent="-342797"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Small-cell lung cancer</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995E39F5991FF46A31FDF141D8CF941" ma:contentTypeVersion="1" ma:contentTypeDescription="Create a new document." ma:contentTypeScope="" ma:versionID="d7c3a7e4ed4a72aca459dc521e07c665">
  <xsd:schema xmlns:xsd="http://www.w3.org/2001/XMLSchema" xmlns:xs="http://www.w3.org/2001/XMLSchema" xmlns:p="http://schemas.microsoft.com/office/2006/metadata/properties" xmlns:ns2="d54cbe69-32bd-412a-b004-9152f949605e" xmlns:ns3="9b911519-c267-4b81-9877-57353502d458" targetNamespace="http://schemas.microsoft.com/office/2006/metadata/properties" ma:root="true" ma:fieldsID="0cf1ad475ba638fcf20c863f3c8fb9a3" ns2:_="" ns3:_="">
    <xsd:import namespace="d54cbe69-32bd-412a-b004-9152f949605e"/>
    <xsd:import namespace="9b911519-c267-4b81-9877-57353502d45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b911519-c267-4b81-9877-57353502d45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56M7VY3CDVN5-494057412-2</_dlc_DocId>
    <_dlc_DocIdUrl xmlns="d54cbe69-32bd-412a-b004-9152f949605e">
      <Url>https://intranet.clinicaloptions.com/mews/oncology/ONC_2021_WCLC_CF_US_(PRP4333)/PL02.03_Paz-Ares_HLEK/_layouts/15/DocIdRedir.aspx?ID=56M7VY3CDVN5-494057412-2</Url>
      <Description>56M7VY3CDVN5-494057412-2</Description>
    </_dlc_DocIdUrl>
    <Document_x0020_Category xmlns="9b911519-c267-4b81-9877-57353502d458">Conference Capsule Slides</Document_x0020_Category>
  </documentManagement>
</p:properties>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FF6250-4CD4-4909-8AF1-112EC5EF8C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b911519-c267-4b81-9877-57353502d4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E4563A2-C0FB-46DA-A54F-33B88866BD95}">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schemas.microsoft.com/office/infopath/2007/PartnerControls"/>
    <ds:schemaRef ds:uri="http://www.w3.org/XML/1998/namespace"/>
    <ds:schemaRef ds:uri="http://purl.org/dc/elements/1.1/"/>
    <ds:schemaRef ds:uri="d54cbe69-32bd-412a-b004-9152f949605e"/>
    <ds:schemaRef ds:uri="http://schemas.microsoft.com/office/2006/metadata/properties"/>
    <ds:schemaRef ds:uri="http://purl.org/dc/dcmitype/"/>
    <ds:schemaRef ds:uri="http://purl.org/dc/terms/"/>
    <ds:schemaRef ds:uri="http://schemas.microsoft.com/office/2006/documentManagement/types"/>
    <ds:schemaRef ds:uri="http://schemas.openxmlformats.org/package/2006/metadata/core-properties"/>
    <ds:schemaRef ds:uri="9b911519-c267-4b81-9877-57353502d458"/>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5727</TotalTime>
  <Words>2336</Words>
  <Application>Microsoft Office PowerPoint</Application>
  <PresentationFormat>Widescreen</PresentationFormat>
  <Paragraphs>484</Paragraphs>
  <Slides>12</Slides>
  <Notes>12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Calibri</vt:lpstr>
      <vt:lpstr>Times</vt:lpstr>
      <vt:lpstr>Wingdings</vt:lpstr>
      <vt:lpstr>2017_HTAA_Diabetes</vt:lpstr>
      <vt:lpstr>1_2017_HTAA_Diabetes</vt:lpstr>
      <vt:lpstr>Phase III ATLANTIS: Lurbinectedin + Doxorubicin vs CAV or Topotecan in Relapsed SCLC</vt:lpstr>
      <vt:lpstr>About These Slides</vt:lpstr>
      <vt:lpstr>ATLANTIS: Background</vt:lpstr>
      <vt:lpstr>ATLANTIS: Study Design</vt:lpstr>
      <vt:lpstr>ATLANTIS: Baseline Characteristics</vt:lpstr>
      <vt:lpstr>ATLANTIS: OS in ITT Population</vt:lpstr>
      <vt:lpstr>ATLANTIS: PFS by Independent Review</vt:lpstr>
      <vt:lpstr>ATLANTIS: PFS by Stratification Factors</vt:lpstr>
      <vt:lpstr>ATLANTIS: Response</vt:lpstr>
      <vt:lpstr>ATLANTIS: Safety</vt:lpstr>
      <vt:lpstr>ATLANTIS: Conclusions</vt:lpstr>
      <vt:lpstr>Go Online for More CCO  Coverage of WCLC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ATLANTIS: Lurbinectedin + Doxorubicin vs CAV or Topotecan in Relapsed SCLC</dc:title>
  <dc:creator>Preferred User</dc:creator>
  <cp:lastModifiedBy>nkolenko@clinicaloptions.com</cp:lastModifiedBy>
  <cp:revision>569</cp:revision>
  <cp:lastPrinted>2016-09-26T20:21:49Z</cp:lastPrinted>
  <dcterms:created xsi:type="dcterms:W3CDTF">2005-05-27T15:08:01Z</dcterms:created>
  <dcterms:modified xsi:type="dcterms:W3CDTF">2021-09-28T18:50:41Z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5ce21e0c-49da-48bc-8bf9-3c4a793fb0f9</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0x010100E995E39F5991FF46A31FDF141D8CF941</vt:lpwstr>
  </property>
</Properties>
</file>