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16"/>
  </p:notesMasterIdLst>
  <p:sldIdLst>
    <p:sldId id="321" r:id="rId7"/>
    <p:sldId id="558" r:id="rId8"/>
    <p:sldId id="561" r:id="rId9"/>
    <p:sldId id="574" r:id="rId10"/>
    <p:sldId id="576" r:id="rId11"/>
    <p:sldId id="577" r:id="rId12"/>
    <p:sldId id="578" r:id="rId13"/>
    <p:sldId id="575"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Anderson" initials="SA" lastIdx="11" clrIdx="0">
    <p:extLst>
      <p:ext uri="{19B8F6BF-5375-455C-9EA6-DF929625EA0E}">
        <p15:presenceInfo xmlns:p15="http://schemas.microsoft.com/office/powerpoint/2012/main" userId="S::sanderson@clinicaloptions.com::7d462797-b6f8-43ff-95d7-bf66d7ed55ab" providerId="AD"/>
      </p:ext>
    </p:extLst>
  </p:cmAuthor>
  <p:cmAuthor id="2" name="Maddelynne Parker" initials="MP" lastIdx="13" clrIdx="1">
    <p:extLst>
      <p:ext uri="{19B8F6BF-5375-455C-9EA6-DF929625EA0E}">
        <p15:presenceInfo xmlns:p15="http://schemas.microsoft.com/office/powerpoint/2012/main" userId="Maddelynne Parker" providerId="None"/>
      </p:ext>
    </p:extLst>
  </p:cmAuthor>
  <p:cmAuthor id="3" name="mcartwright@clinicaloptions.com" initials="m" lastIdx="8" clrIdx="2">
    <p:extLst>
      <p:ext uri="{19B8F6BF-5375-455C-9EA6-DF929625EA0E}">
        <p15:presenceInfo xmlns:p15="http://schemas.microsoft.com/office/powerpoint/2012/main" userId="mcartwright@clinicaloptions.com" providerId="None"/>
      </p:ext>
    </p:extLst>
  </p:cmAuthor>
  <p:cmAuthor id="4" name="CLINICALOPTIONS\krosenthal" initials="C" lastIdx="4" clrIdx="3">
    <p:extLst>
      <p:ext uri="{19B8F6BF-5375-455C-9EA6-DF929625EA0E}">
        <p15:presenceInfo xmlns:p15="http://schemas.microsoft.com/office/powerpoint/2012/main" userId="CLINICALOPTIONS\krosenthal" providerId="None"/>
      </p:ext>
    </p:extLst>
  </p:cmAuthor>
  <p:cmAuthor id="5" name="Christy Seals" initials="CS" lastIdx="1" clrIdx="4">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A41D80-8622-41C2-A007-94926A435BF5}" v="28" dt="2023-12-12T22:06:07.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395" autoAdjust="0"/>
  </p:normalViewPr>
  <p:slideViewPr>
    <p:cSldViewPr snapToGrid="0">
      <p:cViewPr varScale="1">
        <p:scale>
          <a:sx n="103" d="100"/>
          <a:sy n="103" d="100"/>
        </p:scale>
        <p:origin x="1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B73950-5487-4024-A7A2-A044270B9FFA}" type="datetimeFigureOut">
              <a:rPr lang="en-US" smtClean="0"/>
              <a:t>12/12/2023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BC27EB-B6A0-4C6B-8EF0-A692A6C810C4}" type="slidenum">
              <a:rPr lang="en-US" smtClean="0"/>
              <a:t>‹#›</a:t>
            </a:fld>
            <a:endParaRPr lang="en-US" dirty="0"/>
          </a:p>
        </p:txBody>
      </p:sp>
    </p:spTree>
    <p:extLst>
      <p:ext uri="{BB962C8B-B14F-4D97-AF65-F5344CB8AC3E}">
        <p14:creationId xmlns:p14="http://schemas.microsoft.com/office/powerpoint/2010/main" val="601568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BC27EB-B6A0-4C6B-8EF0-A692A6C810C4}" type="slidenum">
              <a:rPr lang="en-US" smtClean="0"/>
              <a:t>1</a:t>
            </a:fld>
            <a:endParaRPr lang="en-US" dirty="0"/>
          </a:p>
        </p:txBody>
      </p:sp>
    </p:spTree>
    <p:extLst>
      <p:ext uri="{BB962C8B-B14F-4D97-AF65-F5344CB8AC3E}">
        <p14:creationId xmlns:p14="http://schemas.microsoft.com/office/powerpoint/2010/main" val="264001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SCA, sickle cell anemia.</a:t>
            </a:r>
          </a:p>
        </p:txBody>
      </p:sp>
      <p:sp>
        <p:nvSpPr>
          <p:cNvPr id="4" name="Slide Number Placeholder 3"/>
          <p:cNvSpPr>
            <a:spLocks noGrp="1"/>
          </p:cNvSpPr>
          <p:nvPr>
            <p:ph type="sldNum" sz="quarter" idx="5"/>
          </p:nvPr>
        </p:nvSpPr>
        <p:spPr/>
        <p:txBody>
          <a:bodyPr/>
          <a:lstStyle/>
          <a:p>
            <a:fld id="{3ABC27EB-B6A0-4C6B-8EF0-A692A6C810C4}" type="slidenum">
              <a:rPr lang="en-US" smtClean="0"/>
              <a:t>3</a:t>
            </a:fld>
            <a:endParaRPr lang="en-US" dirty="0"/>
          </a:p>
        </p:txBody>
      </p:sp>
    </p:spTree>
    <p:extLst>
      <p:ext uri="{BB962C8B-B14F-4D97-AF65-F5344CB8AC3E}">
        <p14:creationId xmlns:p14="http://schemas.microsoft.com/office/powerpoint/2010/main" val="119023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CBC, complete blood count; DLT, dose-limiting toxicity; HU, hydroxyurea; MTD, maximum tolerated dose; SCA, </a:t>
            </a:r>
            <a:r>
              <a:rPr lang="en-US" altLang="en-US" sz="1200" b="0" i="1" dirty="0">
                <a:solidFill>
                  <a:schemeClr val="bg1"/>
                </a:solidFill>
                <a:latin typeface="Calibri" panose="020F0502020204030204" pitchFamily="34" charset="0"/>
                <a:ea typeface="ＭＳ Ｐゴシック" panose="020B0600070205080204" pitchFamily="34" charset="-128"/>
              </a:rPr>
              <a:t>sickle cell anemia; tx, treatment.</a:t>
            </a:r>
            <a:endParaRPr lang="en-US" altLang="en-US" sz="1200" b="0" i="0" dirty="0">
              <a:solidFill>
                <a:schemeClr val="bg1"/>
              </a:solidFill>
              <a:latin typeface="Calibri" panose="020F0502020204030204" pitchFamily="34" charset="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4244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 absolute neutrophil count; Hb, hemoglobin; HbF, fetal hemoglobin; HU, hydroxyurea; SD, standard deviation.</a:t>
            </a:r>
          </a:p>
        </p:txBody>
      </p:sp>
      <p:sp>
        <p:nvSpPr>
          <p:cNvPr id="4" name="Slide Number Placeholder 3"/>
          <p:cNvSpPr>
            <a:spLocks noGrp="1"/>
          </p:cNvSpPr>
          <p:nvPr>
            <p:ph type="sldNum" sz="quarter" idx="5"/>
          </p:nvPr>
        </p:nvSpPr>
        <p:spPr/>
        <p:txBody>
          <a:bodyPr/>
          <a:lstStyle/>
          <a:p>
            <a:fld id="{3ABC27EB-B6A0-4C6B-8EF0-A692A6C810C4}" type="slidenum">
              <a:rPr lang="en-US" smtClean="0"/>
              <a:t>5</a:t>
            </a:fld>
            <a:endParaRPr lang="en-US" dirty="0"/>
          </a:p>
        </p:txBody>
      </p:sp>
    </p:spTree>
    <p:extLst>
      <p:ext uri="{BB962C8B-B14F-4D97-AF65-F5344CB8AC3E}">
        <p14:creationId xmlns:p14="http://schemas.microsoft.com/office/powerpoint/2010/main" val="2523611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IRR, incidence rate ratio; MTD, maximum tolerated dose. </a:t>
            </a:r>
          </a:p>
        </p:txBody>
      </p:sp>
      <p:sp>
        <p:nvSpPr>
          <p:cNvPr id="4" name="Slide Number Placeholder 3"/>
          <p:cNvSpPr>
            <a:spLocks noGrp="1"/>
          </p:cNvSpPr>
          <p:nvPr>
            <p:ph type="sldNum" sz="quarter" idx="5"/>
          </p:nvPr>
        </p:nvSpPr>
        <p:spPr/>
        <p:txBody>
          <a:bodyPr/>
          <a:lstStyle/>
          <a:p>
            <a:fld id="{3ABC27EB-B6A0-4C6B-8EF0-A692A6C810C4}" type="slidenum">
              <a:rPr lang="en-US" smtClean="0"/>
              <a:t>6</a:t>
            </a:fld>
            <a:endParaRPr lang="en-US" dirty="0"/>
          </a:p>
        </p:txBody>
      </p:sp>
    </p:spTree>
    <p:extLst>
      <p:ext uri="{BB962C8B-B14F-4D97-AF65-F5344CB8AC3E}">
        <p14:creationId xmlns:p14="http://schemas.microsoft.com/office/powerpoint/2010/main" val="240594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DLT, dose-limiting toxicity.</a:t>
            </a:r>
          </a:p>
        </p:txBody>
      </p:sp>
      <p:sp>
        <p:nvSpPr>
          <p:cNvPr id="4" name="Slide Number Placeholder 3"/>
          <p:cNvSpPr>
            <a:spLocks noGrp="1"/>
          </p:cNvSpPr>
          <p:nvPr>
            <p:ph type="sldNum" sz="quarter" idx="5"/>
          </p:nvPr>
        </p:nvSpPr>
        <p:spPr/>
        <p:txBody>
          <a:bodyPr/>
          <a:lstStyle/>
          <a:p>
            <a:fld id="{3ABC27EB-B6A0-4C6B-8EF0-A692A6C810C4}" type="slidenum">
              <a:rPr lang="en-US" smtClean="0"/>
              <a:t>7</a:t>
            </a:fld>
            <a:endParaRPr lang="en-US" dirty="0"/>
          </a:p>
        </p:txBody>
      </p:sp>
    </p:spTree>
    <p:extLst>
      <p:ext uri="{BB962C8B-B14F-4D97-AF65-F5344CB8AC3E}">
        <p14:creationId xmlns:p14="http://schemas.microsoft.com/office/powerpoint/2010/main" val="1951531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CBC, complete blood count; HU, hydroxyurea; SCA, sickle cell anemia.</a:t>
            </a:r>
          </a:p>
        </p:txBody>
      </p:sp>
      <p:sp>
        <p:nvSpPr>
          <p:cNvPr id="4" name="Slide Number Placeholder 3"/>
          <p:cNvSpPr>
            <a:spLocks noGrp="1"/>
          </p:cNvSpPr>
          <p:nvPr>
            <p:ph type="sldNum" sz="quarter" idx="5"/>
          </p:nvPr>
        </p:nvSpPr>
        <p:spPr/>
        <p:txBody>
          <a:bodyPr/>
          <a:lstStyle/>
          <a:p>
            <a:fld id="{3ABC27EB-B6A0-4C6B-8EF0-A692A6C810C4}" type="slidenum">
              <a:rPr lang="en-US" smtClean="0"/>
              <a:t>8</a:t>
            </a:fld>
            <a:endParaRPr lang="en-US" dirty="0"/>
          </a:p>
        </p:txBody>
      </p:sp>
    </p:spTree>
    <p:extLst>
      <p:ext uri="{BB962C8B-B14F-4D97-AF65-F5344CB8AC3E}">
        <p14:creationId xmlns:p14="http://schemas.microsoft.com/office/powerpoint/2010/main" val="2064636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69649451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200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25926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56057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8635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8363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391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45225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01758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88864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7958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04862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00741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4271834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44880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742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2277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735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89726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890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811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73586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20617665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REACH: Long-term Analysis of Dose-Optimized Hydroxyurea for Treatment of Pediatric Patients With Sickle Cell Anemia in Sub-Saharan Africa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ASH Annual Meeting, December 9-12, 2023</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328FCA-191E-D18A-18C3-965523AFC834}"/>
              </a:ext>
            </a:extLst>
          </p:cNvPr>
          <p:cNvSpPr>
            <a:spLocks noGrp="1"/>
          </p:cNvSpPr>
          <p:nvPr>
            <p:ph type="title"/>
          </p:nvPr>
        </p:nvSpPr>
        <p:spPr/>
        <p:txBody>
          <a:bodyPr/>
          <a:lstStyle/>
          <a:p>
            <a:r>
              <a:rPr lang="en-US" dirty="0"/>
              <a:t>REACH Long-term Analysis: Background</a:t>
            </a:r>
          </a:p>
        </p:txBody>
      </p:sp>
      <p:sp>
        <p:nvSpPr>
          <p:cNvPr id="5" name="Content Placeholder 4">
            <a:extLst>
              <a:ext uri="{FF2B5EF4-FFF2-40B4-BE49-F238E27FC236}">
                <a16:creationId xmlns:a16="http://schemas.microsoft.com/office/drawing/2014/main" id="{5F2D1B49-0151-A868-07BB-0F83FD2494C6}"/>
              </a:ext>
            </a:extLst>
          </p:cNvPr>
          <p:cNvSpPr>
            <a:spLocks noGrp="1"/>
          </p:cNvSpPr>
          <p:nvPr>
            <p:ph idx="1"/>
          </p:nvPr>
        </p:nvSpPr>
        <p:spPr>
          <a:xfrm>
            <a:off x="604674" y="1550388"/>
            <a:ext cx="10877529" cy="4650686"/>
          </a:xfrm>
        </p:spPr>
        <p:txBody>
          <a:bodyPr/>
          <a:lstStyle/>
          <a:p>
            <a:r>
              <a:rPr lang="en-US" sz="2000" dirty="0"/>
              <a:t>SCA: inherited hematologic disorder associated with early mortality, increased healthcare utilization, and poor quality of life</a:t>
            </a:r>
            <a:r>
              <a:rPr lang="en-US" sz="2000" baseline="30000" dirty="0"/>
              <a:t>1,2</a:t>
            </a:r>
          </a:p>
          <a:p>
            <a:pPr lvl="1"/>
            <a:r>
              <a:rPr lang="en-US" sz="1800" dirty="0"/>
              <a:t>Global SCA rates are highest in Sub-Saharan Africa, where up to 2% of newborns are estimated </a:t>
            </a:r>
            <a:br>
              <a:rPr lang="en-US" sz="1800" dirty="0"/>
            </a:br>
            <a:r>
              <a:rPr lang="en-US" sz="1800" dirty="0"/>
              <a:t>to have SCA</a:t>
            </a:r>
          </a:p>
          <a:p>
            <a:r>
              <a:rPr lang="en-US" sz="2000" dirty="0"/>
              <a:t>Hydroxyurea: antimetabolite approved by FDA to reduce frequency of painful crises and need for blood transfusions in people with SCA with recurrent moderate/severe painful crises</a:t>
            </a:r>
            <a:r>
              <a:rPr lang="en-US" sz="2000" baseline="30000" dirty="0"/>
              <a:t>3</a:t>
            </a:r>
          </a:p>
          <a:p>
            <a:pPr lvl="1"/>
            <a:r>
              <a:rPr lang="en-US" sz="1800" dirty="0"/>
              <a:t>Use limited in Sub-Saharan African populations due to lack of data and clinical unfamiliarity in</a:t>
            </a:r>
            <a:br>
              <a:rPr lang="en-US" sz="1800" dirty="0"/>
            </a:br>
            <a:r>
              <a:rPr lang="en-US" sz="1800" dirty="0"/>
              <a:t>low-resource settings</a:t>
            </a:r>
            <a:r>
              <a:rPr lang="en-US" sz="1800" baseline="30000" dirty="0"/>
              <a:t>1</a:t>
            </a:r>
          </a:p>
          <a:p>
            <a:r>
              <a:rPr lang="en-US" sz="2000" dirty="0"/>
              <a:t>Primary analysis of ongoing phase I/II REACH trial reported that hydroxyurea treatment is feasible and tolerable in children with SCA living in Sub-Saharan Africa</a:t>
            </a:r>
            <a:r>
              <a:rPr lang="en-US" sz="2000" baseline="30000" dirty="0"/>
              <a:t>4</a:t>
            </a:r>
            <a:endParaRPr lang="en-US" sz="2000" dirty="0"/>
          </a:p>
          <a:p>
            <a:r>
              <a:rPr lang="en-US" sz="2000" dirty="0"/>
              <a:t>Current analysis reports long-term efficacy and safety of dose-optimized hydroxyurea, including treatment effects over time, in REACH participants</a:t>
            </a:r>
            <a:r>
              <a:rPr lang="en-US" sz="2000" baseline="30000" dirty="0"/>
              <a:t>5</a:t>
            </a:r>
          </a:p>
        </p:txBody>
      </p:sp>
      <p:sp>
        <p:nvSpPr>
          <p:cNvPr id="2" name="Text Box 15">
            <a:extLst>
              <a:ext uri="{FF2B5EF4-FFF2-40B4-BE49-F238E27FC236}">
                <a16:creationId xmlns:a16="http://schemas.microsoft.com/office/drawing/2014/main" id="{92644B07-E356-8E6B-CCE6-815104F6FFFE}"/>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McGann. Pediatr Blood Cancer. 2016;63:98. 2. Rees. Lancet. 2010;376:2018.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Hydroxyurea PI. 4. Tshilolo. NEJM. 2019;380:121. 5. Aygun. ASH 2023. Abstr 6.</a:t>
            </a:r>
          </a:p>
        </p:txBody>
      </p:sp>
    </p:spTree>
    <p:extLst>
      <p:ext uri="{BB962C8B-B14F-4D97-AF65-F5344CB8AC3E}">
        <p14:creationId xmlns:p14="http://schemas.microsoft.com/office/powerpoint/2010/main" val="2681887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C0F0-919E-4F12-A073-CAB48074B1F0}"/>
              </a:ext>
            </a:extLst>
          </p:cNvPr>
          <p:cNvSpPr>
            <a:spLocks noGrp="1"/>
          </p:cNvSpPr>
          <p:nvPr>
            <p:ph type="title"/>
          </p:nvPr>
        </p:nvSpPr>
        <p:spPr/>
        <p:txBody>
          <a:bodyPr/>
          <a:lstStyle/>
          <a:p>
            <a:r>
              <a:rPr lang="en-US" dirty="0"/>
              <a:t>REACH Long-term Analysis: </a:t>
            </a:r>
            <a:r>
              <a:rPr lang="en-US" altLang="en-US" dirty="0"/>
              <a:t>Study Design</a:t>
            </a:r>
            <a:endParaRPr lang="en-US" dirty="0"/>
          </a:p>
        </p:txBody>
      </p:sp>
      <p:sp>
        <p:nvSpPr>
          <p:cNvPr id="4" name="Content Placeholder 3">
            <a:extLst>
              <a:ext uri="{FF2B5EF4-FFF2-40B4-BE49-F238E27FC236}">
                <a16:creationId xmlns:a16="http://schemas.microsoft.com/office/drawing/2014/main" id="{A03DD9A0-490D-75E9-C978-CF8E1F7C9DB5}"/>
              </a:ext>
            </a:extLst>
          </p:cNvPr>
          <p:cNvSpPr>
            <a:spLocks noGrp="1"/>
          </p:cNvSpPr>
          <p:nvPr>
            <p:ph idx="1"/>
          </p:nvPr>
        </p:nvSpPr>
        <p:spPr/>
        <p:txBody>
          <a:bodyPr/>
          <a:lstStyle/>
          <a:p>
            <a:r>
              <a:rPr lang="en-US" sz="2000" dirty="0"/>
              <a:t>Long-term analysis of international, open-label, 2-stage phase I/II trial at 4 sites in </a:t>
            </a:r>
            <a:br>
              <a:rPr lang="en-US" sz="2000" dirty="0"/>
            </a:br>
            <a:r>
              <a:rPr lang="en-US" sz="2000" dirty="0"/>
              <a:t>Sub-Saharan Africa (Angola, Democratic Republic of Congo, Kenya, Uganda)</a:t>
            </a:r>
            <a:r>
              <a:rPr lang="en-US" sz="2000" baseline="30000" dirty="0"/>
              <a:t>1-3</a:t>
            </a:r>
            <a:endParaRPr lang="en-US" sz="2000" dirty="0"/>
          </a:p>
        </p:txBody>
      </p:sp>
      <p:sp>
        <p:nvSpPr>
          <p:cNvPr id="33" name="Text Box 11">
            <a:extLst>
              <a:ext uri="{FF2B5EF4-FFF2-40B4-BE49-F238E27FC236}">
                <a16:creationId xmlns:a16="http://schemas.microsoft.com/office/drawing/2014/main" id="{9A41F4A2-00F7-7F9E-C3C2-23C8BE02DDA0}"/>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Aygun. ASH 2023. Abstr </a:t>
            </a:r>
            <a:r>
              <a:rPr lang="en-US" altLang="en-US" sz="1200" dirty="0">
                <a:solidFill>
                  <a:schemeClr val="bg2"/>
                </a:solidFill>
                <a:latin typeface="Calibri" panose="020F0502020204030204" pitchFamily="34" charset="0"/>
              </a:rPr>
              <a:t>6</a:t>
            </a:r>
            <a:r>
              <a:rPr lang="en-US" altLang="en-US" sz="1200" b="0" dirty="0">
                <a:solidFill>
                  <a:schemeClr val="bg2"/>
                </a:solidFill>
                <a:latin typeface="Calibri" panose="020F0502020204030204" pitchFamily="34" charset="0"/>
              </a:rPr>
              <a:t>.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Tshilolo</a:t>
            </a:r>
            <a:r>
              <a:rPr lang="en-US" altLang="en-US" sz="1200" dirty="0">
                <a:solidFill>
                  <a:srgbClr val="455560"/>
                </a:solidFill>
                <a:latin typeface="Calibri" panose="020F0502020204030204" pitchFamily="34" charset="0"/>
                <a:cs typeface="Arial" panose="020B0604020202020204" pitchFamily="34" charset="0"/>
              </a:rPr>
              <a:t>. NEJM. 2019;380:121.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NCT01966731. </a:t>
            </a:r>
            <a:endParaRPr lang="en-US" altLang="en-US" sz="1200" b="0" dirty="0">
              <a:solidFill>
                <a:schemeClr val="bg2"/>
              </a:solidFill>
              <a:latin typeface="Calibri" panose="020F0502020204030204" pitchFamily="34" charset="0"/>
            </a:endParaRPr>
          </a:p>
        </p:txBody>
      </p:sp>
      <p:sp>
        <p:nvSpPr>
          <p:cNvPr id="8" name="Content Placeholder 2">
            <a:extLst>
              <a:ext uri="{FF2B5EF4-FFF2-40B4-BE49-F238E27FC236}">
                <a16:creationId xmlns:a16="http://schemas.microsoft.com/office/drawing/2014/main" id="{859BDF16-76D7-474F-7B99-4FCE52F494EF}"/>
              </a:ext>
            </a:extLst>
          </p:cNvPr>
          <p:cNvSpPr txBox="1">
            <a:spLocks/>
          </p:cNvSpPr>
          <p:nvPr/>
        </p:nvSpPr>
        <p:spPr bwMode="auto">
          <a:xfrm>
            <a:off x="604675" y="4523351"/>
            <a:ext cx="10877529" cy="164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safety endpoint: </a:t>
            </a:r>
            <a:r>
              <a:rPr lang="en-US" sz="2000" kern="0" dirty="0"/>
              <a:t>hematologic DLTs in first 3 mo of tx in first n = 133 enrolled at each site</a:t>
            </a:r>
            <a:r>
              <a:rPr lang="en-US" sz="2000" kern="0" baseline="30000" dirty="0"/>
              <a:t>2</a:t>
            </a:r>
            <a:endParaRPr lang="en-US" sz="2000" kern="0" dirty="0"/>
          </a:p>
          <a:p>
            <a:r>
              <a:rPr lang="en-US" sz="2000" b="1" kern="0" dirty="0"/>
              <a:t>Secondary endpoints:</a:t>
            </a:r>
            <a:r>
              <a:rPr lang="en-US" sz="2000" kern="0" baseline="30000" dirty="0"/>
              <a:t> </a:t>
            </a:r>
            <a:r>
              <a:rPr lang="en-US" sz="2000" kern="0" dirty="0"/>
              <a:t>feasibility (enrollment, retention, adherence); safety (dose levels, toxicity, malaria); benefits (lab values, sickle cell–related events, transfusions, survival)</a:t>
            </a:r>
            <a:r>
              <a:rPr lang="en-US" sz="2000" kern="0" baseline="30000" dirty="0"/>
              <a:t>2</a:t>
            </a:r>
            <a:endParaRPr lang="en-US" sz="2000" kern="0" dirty="0"/>
          </a:p>
          <a:p>
            <a:r>
              <a:rPr lang="en-US" sz="2000" b="1" kern="0" dirty="0"/>
              <a:t>Current analysis:</a:t>
            </a:r>
            <a:r>
              <a:rPr lang="en-US" sz="2000" kern="0" dirty="0"/>
              <a:t> compare long-term lab values, clinical outcomes, and DLT rates across 4 dose phases</a:t>
            </a:r>
            <a:r>
              <a:rPr lang="en-US" sz="2000" kern="0" baseline="30000" dirty="0"/>
              <a:t>1</a:t>
            </a:r>
            <a:endParaRPr lang="en-US" sz="2000" kern="0" dirty="0"/>
          </a:p>
        </p:txBody>
      </p:sp>
      <p:sp>
        <p:nvSpPr>
          <p:cNvPr id="9" name="Text Box 45">
            <a:extLst>
              <a:ext uri="{FF2B5EF4-FFF2-40B4-BE49-F238E27FC236}">
                <a16:creationId xmlns:a16="http://schemas.microsoft.com/office/drawing/2014/main" id="{571F88CE-09C0-44AE-7E7A-924DB3BB8BA0}"/>
              </a:ext>
            </a:extLst>
          </p:cNvPr>
          <p:cNvSpPr txBox="1">
            <a:spLocks noChangeArrowheads="1"/>
          </p:cNvSpPr>
          <p:nvPr/>
        </p:nvSpPr>
        <p:spPr bwMode="auto">
          <a:xfrm>
            <a:off x="1155698" y="2235463"/>
            <a:ext cx="203994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aged 1-10 yr with SCA in Sub-Saharan Africa; weight ≥10.0 kg; verbal assent from patient and written consent from parent/guardian</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(N = 606)</a:t>
            </a:r>
            <a:endParaRPr lang="en-US" altLang="en-US" sz="1400" b="0" dirty="0">
              <a:solidFill>
                <a:schemeClr val="bg1"/>
              </a:solidFill>
              <a:latin typeface="Calibri" panose="020F0502020204030204" pitchFamily="34" charset="0"/>
            </a:endParaRPr>
          </a:p>
        </p:txBody>
      </p:sp>
      <p:sp>
        <p:nvSpPr>
          <p:cNvPr id="15" name="Line 52">
            <a:extLst>
              <a:ext uri="{FF2B5EF4-FFF2-40B4-BE49-F238E27FC236}">
                <a16:creationId xmlns:a16="http://schemas.microsoft.com/office/drawing/2014/main" id="{DA5491BF-931E-BDDB-AFEA-D0DCF542B4F1}"/>
              </a:ext>
            </a:extLst>
          </p:cNvPr>
          <p:cNvSpPr>
            <a:spLocks noChangeShapeType="1"/>
          </p:cNvSpPr>
          <p:nvPr/>
        </p:nvSpPr>
        <p:spPr bwMode="auto">
          <a:xfrm>
            <a:off x="9212591" y="314340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0" name="Rectangle 49">
            <a:extLst>
              <a:ext uri="{FF2B5EF4-FFF2-40B4-BE49-F238E27FC236}">
                <a16:creationId xmlns:a16="http://schemas.microsoft.com/office/drawing/2014/main" id="{8FC271DD-A605-FFAE-549D-2D2048F87F87}"/>
              </a:ext>
            </a:extLst>
          </p:cNvPr>
          <p:cNvSpPr>
            <a:spLocks noChangeArrowheads="1"/>
          </p:cNvSpPr>
          <p:nvPr/>
        </p:nvSpPr>
        <p:spPr bwMode="auto">
          <a:xfrm>
            <a:off x="5090211" y="2731924"/>
            <a:ext cx="1867015"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HU </a:t>
            </a:r>
            <a:r>
              <a:rPr lang="en-US" altLang="en-US" sz="1400" dirty="0">
                <a:solidFill>
                  <a:schemeClr val="tx1"/>
                </a:solidFill>
                <a:latin typeface="Calibri" panose="020F0502020204030204" pitchFamily="34" charset="0"/>
              </a:rPr>
              <a:t>at starting dose of 15-20 mg/kg/d PO QD </a:t>
            </a:r>
            <a:endParaRPr lang="en-US" altLang="en-US" sz="1400" b="1" dirty="0">
              <a:solidFill>
                <a:schemeClr val="tx1"/>
              </a:solidFill>
              <a:latin typeface="Calibri" panose="020F0502020204030204" pitchFamily="34" charset="0"/>
            </a:endParaRPr>
          </a:p>
        </p:txBody>
      </p:sp>
      <p:sp>
        <p:nvSpPr>
          <p:cNvPr id="24" name="Rectangle 46">
            <a:extLst>
              <a:ext uri="{FF2B5EF4-FFF2-40B4-BE49-F238E27FC236}">
                <a16:creationId xmlns:a16="http://schemas.microsoft.com/office/drawing/2014/main" id="{2A2CEAD6-3078-654F-A95C-E615FE8DAE0B}"/>
              </a:ext>
            </a:extLst>
          </p:cNvPr>
          <p:cNvSpPr>
            <a:spLocks noChangeArrowheads="1"/>
          </p:cNvSpPr>
          <p:nvPr/>
        </p:nvSpPr>
        <p:spPr bwMode="auto">
          <a:xfrm>
            <a:off x="3545979" y="2774072"/>
            <a:ext cx="11938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Screening Phase</a:t>
            </a:r>
            <a:br>
              <a:rPr lang="en-US" altLang="en-US" sz="1400" b="1" dirty="0">
                <a:solidFill>
                  <a:schemeClr val="bg1"/>
                </a:solidFill>
                <a:latin typeface="Calibri" panose="020F0502020204030204" pitchFamily="34" charset="0"/>
              </a:rPr>
            </a:br>
            <a:r>
              <a:rPr lang="en-US" altLang="en-US" sz="1400" b="1" dirty="0">
                <a:solidFill>
                  <a:schemeClr val="bg1"/>
                </a:solidFill>
                <a:latin typeface="Calibri" panose="020F0502020204030204" pitchFamily="34" charset="0"/>
              </a:rPr>
              <a:t>(2 mo)</a:t>
            </a:r>
          </a:p>
        </p:txBody>
      </p:sp>
      <p:sp>
        <p:nvSpPr>
          <p:cNvPr id="25" name="Rectangle 46">
            <a:extLst>
              <a:ext uri="{FF2B5EF4-FFF2-40B4-BE49-F238E27FC236}">
                <a16:creationId xmlns:a16="http://schemas.microsoft.com/office/drawing/2014/main" id="{9FFD5687-379A-1BEF-E277-A7D4CF4F48A2}"/>
              </a:ext>
            </a:extLst>
          </p:cNvPr>
          <p:cNvSpPr>
            <a:spLocks noChangeArrowheads="1"/>
          </p:cNvSpPr>
          <p:nvPr/>
        </p:nvSpPr>
        <p:spPr bwMode="auto">
          <a:xfrm>
            <a:off x="5091850" y="2203399"/>
            <a:ext cx="1865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Fixed-Dose Phase </a:t>
            </a:r>
            <a:br>
              <a:rPr lang="en-US" altLang="en-US" sz="1400" b="1" dirty="0">
                <a:solidFill>
                  <a:schemeClr val="bg1"/>
                </a:solidFill>
                <a:latin typeface="Calibri" panose="020F0502020204030204" pitchFamily="34" charset="0"/>
              </a:rPr>
            </a:br>
            <a:r>
              <a:rPr lang="en-US" altLang="en-US" sz="1400" b="1" dirty="0">
                <a:solidFill>
                  <a:schemeClr val="bg1"/>
                </a:solidFill>
                <a:latin typeface="Calibri" panose="020F0502020204030204" pitchFamily="34" charset="0"/>
              </a:rPr>
              <a:t>(0-6 mo)</a:t>
            </a:r>
          </a:p>
        </p:txBody>
      </p:sp>
      <p:sp>
        <p:nvSpPr>
          <p:cNvPr id="26" name="Rectangle 49">
            <a:extLst>
              <a:ext uri="{FF2B5EF4-FFF2-40B4-BE49-F238E27FC236}">
                <a16:creationId xmlns:a16="http://schemas.microsoft.com/office/drawing/2014/main" id="{1A5E810E-964F-6FA2-D099-3F2D46B01B42}"/>
              </a:ext>
            </a:extLst>
          </p:cNvPr>
          <p:cNvSpPr>
            <a:spLocks noChangeArrowheads="1"/>
          </p:cNvSpPr>
          <p:nvPr/>
        </p:nvSpPr>
        <p:spPr bwMode="auto">
          <a:xfrm>
            <a:off x="7307566" y="2731924"/>
            <a:ext cx="1867015"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HU </a:t>
            </a:r>
            <a:r>
              <a:rPr lang="en-US" altLang="en-US" sz="1400" dirty="0">
                <a:solidFill>
                  <a:schemeClr val="tx1"/>
                </a:solidFill>
                <a:latin typeface="Calibri" panose="020F0502020204030204" pitchFamily="34" charset="0"/>
              </a:rPr>
              <a:t>dose escalated by </a:t>
            </a:r>
            <a:br>
              <a:rPr lang="en-US" altLang="en-US" sz="1400" dirty="0">
                <a:solidFill>
                  <a:schemeClr val="tx1"/>
                </a:solidFill>
                <a:latin typeface="Calibri" panose="020F0502020204030204" pitchFamily="34" charset="0"/>
              </a:rPr>
            </a:br>
            <a:r>
              <a:rPr lang="en-US" altLang="en-US" sz="1400" dirty="0">
                <a:solidFill>
                  <a:schemeClr val="tx1"/>
                </a:solidFill>
                <a:latin typeface="Calibri" panose="020F0502020204030204" pitchFamily="34" charset="0"/>
              </a:rPr>
              <a:t>5 mg/kg/d Q8W to MTD*</a:t>
            </a:r>
            <a:endParaRPr lang="en-US" altLang="en-US" sz="1400" b="1" dirty="0">
              <a:solidFill>
                <a:schemeClr val="tx1"/>
              </a:solidFill>
              <a:latin typeface="Calibri" panose="020F0502020204030204" pitchFamily="34" charset="0"/>
            </a:endParaRPr>
          </a:p>
        </p:txBody>
      </p:sp>
      <p:sp>
        <p:nvSpPr>
          <p:cNvPr id="27" name="Rectangle 49">
            <a:extLst>
              <a:ext uri="{FF2B5EF4-FFF2-40B4-BE49-F238E27FC236}">
                <a16:creationId xmlns:a16="http://schemas.microsoft.com/office/drawing/2014/main" id="{BC5C2CF6-EB9D-ECF0-6E50-DCEF02FE688E}"/>
              </a:ext>
            </a:extLst>
          </p:cNvPr>
          <p:cNvSpPr>
            <a:spLocks noChangeArrowheads="1"/>
          </p:cNvSpPr>
          <p:nvPr/>
        </p:nvSpPr>
        <p:spPr bwMode="auto">
          <a:xfrm>
            <a:off x="9524921" y="2731924"/>
            <a:ext cx="1867015"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HU </a:t>
            </a:r>
            <a:r>
              <a:rPr lang="en-US" altLang="en-US" sz="1400" dirty="0">
                <a:solidFill>
                  <a:schemeClr val="tx1"/>
                </a:solidFill>
                <a:latin typeface="Calibri" panose="020F0502020204030204" pitchFamily="34" charset="0"/>
              </a:rPr>
              <a:t>at MTD dose optimized for weight gain; increases guided by CBC</a:t>
            </a:r>
            <a:r>
              <a:rPr lang="en-US" altLang="en-US" sz="1400" baseline="30000" dirty="0">
                <a:solidFill>
                  <a:schemeClr val="tx1"/>
                </a:solidFill>
                <a:latin typeface="Calibri" panose="020F0502020204030204" pitchFamily="34" charset="0"/>
              </a:rPr>
              <a:t>†</a:t>
            </a:r>
            <a:endParaRPr lang="en-US" altLang="en-US" sz="1400" b="1" baseline="30000" dirty="0">
              <a:solidFill>
                <a:schemeClr val="tx1"/>
              </a:solidFill>
              <a:latin typeface="Calibri" panose="020F0502020204030204" pitchFamily="34" charset="0"/>
            </a:endParaRPr>
          </a:p>
        </p:txBody>
      </p:sp>
      <p:sp>
        <p:nvSpPr>
          <p:cNvPr id="30" name="Rectangle 46">
            <a:extLst>
              <a:ext uri="{FF2B5EF4-FFF2-40B4-BE49-F238E27FC236}">
                <a16:creationId xmlns:a16="http://schemas.microsoft.com/office/drawing/2014/main" id="{37026C31-20B3-4119-C7EC-4EAC1ABCD0EA}"/>
              </a:ext>
            </a:extLst>
          </p:cNvPr>
          <p:cNvSpPr>
            <a:spLocks noChangeArrowheads="1"/>
          </p:cNvSpPr>
          <p:nvPr/>
        </p:nvSpPr>
        <p:spPr bwMode="auto">
          <a:xfrm>
            <a:off x="7309205" y="2203399"/>
            <a:ext cx="1865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Dose-Escalation Phase (7-24 mo)</a:t>
            </a:r>
          </a:p>
        </p:txBody>
      </p:sp>
      <p:sp>
        <p:nvSpPr>
          <p:cNvPr id="31" name="Rectangle 46">
            <a:extLst>
              <a:ext uri="{FF2B5EF4-FFF2-40B4-BE49-F238E27FC236}">
                <a16:creationId xmlns:a16="http://schemas.microsoft.com/office/drawing/2014/main" id="{B5CAC080-AF45-1B51-C5A5-68F9B19D7AEA}"/>
              </a:ext>
            </a:extLst>
          </p:cNvPr>
          <p:cNvSpPr>
            <a:spLocks noChangeArrowheads="1"/>
          </p:cNvSpPr>
          <p:nvPr/>
        </p:nvSpPr>
        <p:spPr bwMode="auto">
          <a:xfrm>
            <a:off x="9385525" y="2203399"/>
            <a:ext cx="21489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bg1"/>
                </a:solidFill>
                <a:latin typeface="Calibri" panose="020F0502020204030204" pitchFamily="34" charset="0"/>
              </a:rPr>
              <a:t>Dose-Optimization Phase </a:t>
            </a:r>
            <a:br>
              <a:rPr lang="en-US" altLang="en-US" sz="1400" b="1" dirty="0">
                <a:solidFill>
                  <a:schemeClr val="bg1"/>
                </a:solidFill>
                <a:latin typeface="Calibri" panose="020F0502020204030204" pitchFamily="34" charset="0"/>
              </a:rPr>
            </a:br>
            <a:r>
              <a:rPr lang="en-US" altLang="en-US" sz="1400" b="1" dirty="0">
                <a:solidFill>
                  <a:schemeClr val="bg1"/>
                </a:solidFill>
                <a:latin typeface="Calibri" panose="020F0502020204030204" pitchFamily="34" charset="0"/>
              </a:rPr>
              <a:t>(&gt;24 mo)</a:t>
            </a:r>
          </a:p>
        </p:txBody>
      </p:sp>
      <p:sp>
        <p:nvSpPr>
          <p:cNvPr id="32" name="Line 52">
            <a:extLst>
              <a:ext uri="{FF2B5EF4-FFF2-40B4-BE49-F238E27FC236}">
                <a16:creationId xmlns:a16="http://schemas.microsoft.com/office/drawing/2014/main" id="{3ACD0FB6-15DE-CCEA-E81D-712DAE7A526D}"/>
              </a:ext>
            </a:extLst>
          </p:cNvPr>
          <p:cNvSpPr>
            <a:spLocks noChangeShapeType="1"/>
          </p:cNvSpPr>
          <p:nvPr/>
        </p:nvSpPr>
        <p:spPr bwMode="auto">
          <a:xfrm>
            <a:off x="6995236" y="314340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34" name="Line 52">
            <a:extLst>
              <a:ext uri="{FF2B5EF4-FFF2-40B4-BE49-F238E27FC236}">
                <a16:creationId xmlns:a16="http://schemas.microsoft.com/office/drawing/2014/main" id="{E2B3E88A-EEB3-D0A2-0F8F-322CD1186348}"/>
              </a:ext>
            </a:extLst>
          </p:cNvPr>
          <p:cNvSpPr>
            <a:spLocks noChangeShapeType="1"/>
          </p:cNvSpPr>
          <p:nvPr/>
        </p:nvSpPr>
        <p:spPr bwMode="auto">
          <a:xfrm>
            <a:off x="4739871" y="314340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35" name="Line 52">
            <a:extLst>
              <a:ext uri="{FF2B5EF4-FFF2-40B4-BE49-F238E27FC236}">
                <a16:creationId xmlns:a16="http://schemas.microsoft.com/office/drawing/2014/main" id="{4344477A-9B6D-A4B0-DBBE-22467CA49095}"/>
              </a:ext>
            </a:extLst>
          </p:cNvPr>
          <p:cNvSpPr>
            <a:spLocks noChangeShapeType="1"/>
          </p:cNvSpPr>
          <p:nvPr/>
        </p:nvSpPr>
        <p:spPr bwMode="auto">
          <a:xfrm>
            <a:off x="3280306" y="314340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38" name="Text Box 30">
            <a:extLst>
              <a:ext uri="{FF2B5EF4-FFF2-40B4-BE49-F238E27FC236}">
                <a16:creationId xmlns:a16="http://schemas.microsoft.com/office/drawing/2014/main" id="{1415EACB-387B-AAA7-DCA9-2EEB99A55AE1}"/>
              </a:ext>
            </a:extLst>
          </p:cNvPr>
          <p:cNvSpPr txBox="1">
            <a:spLocks noChangeArrowheads="1"/>
          </p:cNvSpPr>
          <p:nvPr/>
        </p:nvSpPr>
        <p:spPr bwMode="auto">
          <a:xfrm>
            <a:off x="5055486" y="3540136"/>
            <a:ext cx="6706503"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*MTD defined as stable daily dose with mild myelosuppression in absence of toxicity (usually ANC &lt;4.0 x 10</a:t>
            </a:r>
            <a:r>
              <a:rPr lang="en-US" altLang="en-US" sz="140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on 2 consecutive CBCs).</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Dose optimization criteria modified for target ANC of 3.0 x 10</a:t>
            </a:r>
            <a:r>
              <a:rPr lang="en-US" altLang="en-US" sz="140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with dose increased if ANC &gt;3 x 10</a:t>
            </a:r>
            <a:r>
              <a:rPr lang="en-US" altLang="en-US" sz="140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Hb &gt;5.0 g/dL, reticulocytes &gt;100 x 10</a:t>
            </a:r>
            <a:r>
              <a:rPr lang="en-US" altLang="en-US" sz="140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 PLT &gt;100 x 10</a:t>
            </a:r>
            <a:r>
              <a:rPr lang="en-US" altLang="en-US" sz="1400" baseline="30000" dirty="0">
                <a:solidFill>
                  <a:schemeClr val="bg1"/>
                </a:solidFill>
                <a:latin typeface="Calibri" panose="020F0502020204030204" pitchFamily="34" charset="0"/>
              </a:rPr>
              <a:t>9</a:t>
            </a:r>
            <a:r>
              <a:rPr lang="en-US" altLang="en-US" sz="1400" b="0" dirty="0">
                <a:solidFill>
                  <a:schemeClr val="bg1"/>
                </a:solidFill>
                <a:latin typeface="Calibri" panose="020F0502020204030204" pitchFamily="34" charset="0"/>
              </a:rPr>
              <a:t>/L.</a:t>
            </a:r>
            <a:r>
              <a:rPr lang="en-US" altLang="en-US" sz="1400" b="0" baseline="30000" dirty="0">
                <a:solidFill>
                  <a:schemeClr val="bg1"/>
                </a:solidFill>
                <a:latin typeface="Calibri" panose="020F0502020204030204" pitchFamily="34" charset="0"/>
              </a:rPr>
              <a:t>1</a:t>
            </a:r>
          </a:p>
        </p:txBody>
      </p:sp>
      <p:sp>
        <p:nvSpPr>
          <p:cNvPr id="40" name="Rectangle 39">
            <a:extLst>
              <a:ext uri="{FF2B5EF4-FFF2-40B4-BE49-F238E27FC236}">
                <a16:creationId xmlns:a16="http://schemas.microsoft.com/office/drawing/2014/main" id="{9DAC001C-2E78-2BEB-1977-25D173AF7280}"/>
              </a:ext>
            </a:extLst>
          </p:cNvPr>
          <p:cNvSpPr/>
          <p:nvPr/>
        </p:nvSpPr>
        <p:spPr bwMode="auto">
          <a:xfrm>
            <a:off x="604675" y="5746156"/>
            <a:ext cx="10368125" cy="64877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936883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D9676-A302-FACC-AA6E-D261C7025210}"/>
              </a:ext>
            </a:extLst>
          </p:cNvPr>
          <p:cNvSpPr>
            <a:spLocks noGrp="1"/>
          </p:cNvSpPr>
          <p:nvPr>
            <p:ph type="title"/>
          </p:nvPr>
        </p:nvSpPr>
        <p:spPr/>
        <p:txBody>
          <a:bodyPr/>
          <a:lstStyle/>
          <a:p>
            <a:r>
              <a:rPr lang="en-US" dirty="0"/>
              <a:t>REACH Long-term Analysis: Baseline Characteristics, Patient Disposition, and Dosing</a:t>
            </a:r>
          </a:p>
        </p:txBody>
      </p:sp>
      <p:sp>
        <p:nvSpPr>
          <p:cNvPr id="7" name="Content Placeholder 6">
            <a:extLst>
              <a:ext uri="{FF2B5EF4-FFF2-40B4-BE49-F238E27FC236}">
                <a16:creationId xmlns:a16="http://schemas.microsoft.com/office/drawing/2014/main" id="{E62C53BF-9F40-16C9-3F75-CFD0B3CE72B1}"/>
              </a:ext>
            </a:extLst>
          </p:cNvPr>
          <p:cNvSpPr>
            <a:spLocks noGrp="1"/>
          </p:cNvSpPr>
          <p:nvPr>
            <p:ph idx="1"/>
          </p:nvPr>
        </p:nvSpPr>
        <p:spPr>
          <a:xfrm>
            <a:off x="604675" y="3714750"/>
            <a:ext cx="10877529" cy="2448983"/>
          </a:xfrm>
        </p:spPr>
        <p:txBody>
          <a:bodyPr/>
          <a:lstStyle/>
          <a:p>
            <a:r>
              <a:rPr lang="en-US" sz="2600" dirty="0"/>
              <a:t>Average treatment duration: 85 mo (range: 75-108)</a:t>
            </a:r>
          </a:p>
          <a:p>
            <a:r>
              <a:rPr lang="en-US" sz="2600" dirty="0"/>
              <a:t>At time of analysis, &gt;4300 patient-yr of HU treatment</a:t>
            </a:r>
          </a:p>
          <a:p>
            <a:r>
              <a:rPr lang="en-US" sz="2600" dirty="0"/>
              <a:t>HU doses increased from baseline to Yr 8</a:t>
            </a:r>
          </a:p>
        </p:txBody>
      </p:sp>
      <p:sp>
        <p:nvSpPr>
          <p:cNvPr id="4" name="Text Box 11">
            <a:extLst>
              <a:ext uri="{FF2B5EF4-FFF2-40B4-BE49-F238E27FC236}">
                <a16:creationId xmlns:a16="http://schemas.microsoft.com/office/drawing/2014/main" id="{3D0D8D85-8EC5-B05D-9A7E-8BC652D40647}"/>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Aygun. ASH 2023. Abstr </a:t>
            </a:r>
            <a:r>
              <a:rPr lang="en-US" altLang="en-US" sz="1200" dirty="0">
                <a:solidFill>
                  <a:schemeClr val="bg2"/>
                </a:solidFill>
                <a:latin typeface="Calibri" panose="020F0502020204030204" pitchFamily="34" charset="0"/>
              </a:rPr>
              <a:t>6</a:t>
            </a:r>
            <a:r>
              <a:rPr lang="en-US" altLang="en-US" sz="1200" b="0" dirty="0">
                <a:solidFill>
                  <a:schemeClr val="bg2"/>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Tshilolo</a:t>
            </a:r>
            <a:r>
              <a:rPr lang="en-US" altLang="en-US" sz="1200" dirty="0">
                <a:solidFill>
                  <a:srgbClr val="455560"/>
                </a:solidFill>
                <a:latin typeface="Calibri" panose="020F0502020204030204" pitchFamily="34" charset="0"/>
                <a:cs typeface="Arial" panose="020B0604020202020204" pitchFamily="34" charset="0"/>
              </a:rPr>
              <a:t>. NEJM. 2019;380:121. </a:t>
            </a:r>
            <a:endParaRPr lang="en-US" altLang="en-US" sz="1200" b="0" dirty="0">
              <a:solidFill>
                <a:schemeClr val="bg2"/>
              </a:solidFill>
              <a:latin typeface="Calibri" panose="020F0502020204030204" pitchFamily="34" charset="0"/>
            </a:endParaRPr>
          </a:p>
        </p:txBody>
      </p:sp>
      <p:graphicFrame>
        <p:nvGraphicFramePr>
          <p:cNvPr id="5" name="Table 4">
            <a:extLst>
              <a:ext uri="{FF2B5EF4-FFF2-40B4-BE49-F238E27FC236}">
                <a16:creationId xmlns:a16="http://schemas.microsoft.com/office/drawing/2014/main" id="{272098C8-EF7D-701B-90BC-74E9BB5A9494}"/>
              </a:ext>
            </a:extLst>
          </p:cNvPr>
          <p:cNvGraphicFramePr>
            <a:graphicFrameLocks noGrp="1"/>
          </p:cNvGraphicFramePr>
          <p:nvPr>
            <p:extLst>
              <p:ext uri="{D42A27DB-BD31-4B8C-83A1-F6EECF244321}">
                <p14:modId xmlns:p14="http://schemas.microsoft.com/office/powerpoint/2010/main" val="2177559502"/>
              </p:ext>
            </p:extLst>
          </p:nvPr>
        </p:nvGraphicFramePr>
        <p:xfrm>
          <a:off x="519303" y="1610437"/>
          <a:ext cx="5376672" cy="1981200"/>
        </p:xfrm>
        <a:graphic>
          <a:graphicData uri="http://schemas.openxmlformats.org/drawingml/2006/table">
            <a:tbl>
              <a:tblPr firstRow="1" bandRow="1">
                <a:tableStyleId>{5C22544A-7EE6-4342-B048-85BDC9FD1C3A}</a:tableStyleId>
              </a:tblPr>
              <a:tblGrid>
                <a:gridCol w="2688336">
                  <a:extLst>
                    <a:ext uri="{9D8B030D-6E8A-4147-A177-3AD203B41FA5}">
                      <a16:colId xmlns:a16="http://schemas.microsoft.com/office/drawing/2014/main" val="3115065628"/>
                    </a:ext>
                  </a:extLst>
                </a:gridCol>
                <a:gridCol w="2688336">
                  <a:extLst>
                    <a:ext uri="{9D8B030D-6E8A-4147-A177-3AD203B41FA5}">
                      <a16:colId xmlns:a16="http://schemas.microsoft.com/office/drawing/2014/main" val="3347041837"/>
                    </a:ext>
                  </a:extLst>
                </a:gridCol>
              </a:tblGrid>
              <a:tr h="370840">
                <a:tc>
                  <a:txBody>
                    <a:bodyPr/>
                    <a:lstStyle/>
                    <a:p>
                      <a:r>
                        <a:rPr lang="en-US" sz="2000" dirty="0"/>
                        <a:t>Characteristic</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Patients (N = 606)</a:t>
                      </a: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37885849"/>
                  </a:ext>
                </a:extLst>
              </a:tr>
              <a:tr h="370840">
                <a:tc>
                  <a:txBody>
                    <a:bodyPr/>
                    <a:lstStyle/>
                    <a:p>
                      <a:r>
                        <a:rPr lang="en-US" sz="2000" dirty="0">
                          <a:solidFill>
                            <a:schemeClr val="bg1"/>
                          </a:solidFill>
                        </a:rPr>
                        <a:t>Enrollment age, yr (SD)</a:t>
                      </a: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5.4 (2.4)</a:t>
                      </a: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88549611"/>
                  </a:ext>
                </a:extLst>
              </a:tr>
              <a:tr h="370840">
                <a:tc>
                  <a:txBody>
                    <a:bodyPr/>
                    <a:lstStyle/>
                    <a:p>
                      <a:r>
                        <a:rPr lang="en-US" sz="2000" dirty="0">
                          <a:solidFill>
                            <a:schemeClr val="bg1"/>
                          </a:solidFill>
                        </a:rPr>
                        <a:t>Mean Hb, g/dL</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7.3</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7766711"/>
                  </a:ext>
                </a:extLst>
              </a:tr>
              <a:tr h="370840">
                <a:tc>
                  <a:txBody>
                    <a:bodyPr/>
                    <a:lstStyle/>
                    <a:p>
                      <a:r>
                        <a:rPr lang="en-US" sz="2000" dirty="0">
                          <a:solidFill>
                            <a:schemeClr val="bg1"/>
                          </a:solidFill>
                        </a:rPr>
                        <a:t>Mean HbF, %</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11</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85118608"/>
                  </a:ext>
                </a:extLst>
              </a:tr>
              <a:tr h="370840">
                <a:tc>
                  <a:txBody>
                    <a:bodyPr/>
                    <a:lstStyle/>
                    <a:p>
                      <a:r>
                        <a:rPr lang="en-US" sz="2000" dirty="0">
                          <a:solidFill>
                            <a:schemeClr val="bg1"/>
                          </a:solidFill>
                        </a:rPr>
                        <a:t>Mean ANC x 10</a:t>
                      </a:r>
                      <a:r>
                        <a:rPr lang="en-US" sz="2000" baseline="30000" dirty="0">
                          <a:solidFill>
                            <a:schemeClr val="bg1"/>
                          </a:solidFill>
                        </a:rPr>
                        <a:t>9</a:t>
                      </a:r>
                      <a:r>
                        <a:rPr lang="en-US" sz="2000" dirty="0">
                          <a:solidFill>
                            <a:schemeClr val="bg1"/>
                          </a:solidFill>
                        </a:rPr>
                        <a:t>/L</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6.8</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69861156"/>
                  </a:ext>
                </a:extLst>
              </a:tr>
            </a:tbl>
          </a:graphicData>
        </a:graphic>
      </p:graphicFrame>
      <p:graphicFrame>
        <p:nvGraphicFramePr>
          <p:cNvPr id="6" name="Group 3">
            <a:extLst>
              <a:ext uri="{FF2B5EF4-FFF2-40B4-BE49-F238E27FC236}">
                <a16:creationId xmlns:a16="http://schemas.microsoft.com/office/drawing/2014/main" id="{3752CB67-6AA6-F7B5-47EF-7A0EDA5782FD}"/>
              </a:ext>
            </a:extLst>
          </p:cNvPr>
          <p:cNvGraphicFramePr>
            <a:graphicFrameLocks/>
          </p:cNvGraphicFramePr>
          <p:nvPr>
            <p:extLst>
              <p:ext uri="{D42A27DB-BD31-4B8C-83A1-F6EECF244321}">
                <p14:modId xmlns:p14="http://schemas.microsoft.com/office/powerpoint/2010/main" val="2608503396"/>
              </p:ext>
            </p:extLst>
          </p:nvPr>
        </p:nvGraphicFramePr>
        <p:xfrm>
          <a:off x="6384926" y="1610437"/>
          <a:ext cx="5376672" cy="1981280"/>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Disposition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Started treatment,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Study exits,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Remain on study,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522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76467037"/>
                  </a:ext>
                </a:extLst>
              </a:tr>
            </a:tbl>
          </a:graphicData>
        </a:graphic>
      </p:graphicFrame>
    </p:spTree>
    <p:extLst>
      <p:ext uri="{BB962C8B-B14F-4D97-AF65-F5344CB8AC3E}">
        <p14:creationId xmlns:p14="http://schemas.microsoft.com/office/powerpoint/2010/main" val="269364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27805-57BC-4990-754F-22881AFFEB24}"/>
              </a:ext>
            </a:extLst>
          </p:cNvPr>
          <p:cNvSpPr>
            <a:spLocks noGrp="1"/>
          </p:cNvSpPr>
          <p:nvPr>
            <p:ph type="title"/>
          </p:nvPr>
        </p:nvSpPr>
        <p:spPr/>
        <p:txBody>
          <a:bodyPr/>
          <a:lstStyle/>
          <a:p>
            <a:r>
              <a:rPr lang="en-US" dirty="0"/>
              <a:t>REACH Long-term Analysis: Clinical Events</a:t>
            </a:r>
          </a:p>
        </p:txBody>
      </p:sp>
      <p:sp>
        <p:nvSpPr>
          <p:cNvPr id="6" name="Text Box 11">
            <a:extLst>
              <a:ext uri="{FF2B5EF4-FFF2-40B4-BE49-F238E27FC236}">
                <a16:creationId xmlns:a16="http://schemas.microsoft.com/office/drawing/2014/main" id="{65453797-F522-AE87-999C-410AF8921D77}"/>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Aygun. ASH 2023. Abstr </a:t>
            </a:r>
            <a:r>
              <a:rPr lang="en-US" altLang="en-US" sz="1200" dirty="0">
                <a:solidFill>
                  <a:schemeClr val="bg2"/>
                </a:solidFill>
                <a:latin typeface="Calibri" panose="020F0502020204030204" pitchFamily="34" charset="0"/>
              </a:rPr>
              <a:t>6</a:t>
            </a:r>
            <a:r>
              <a:rPr lang="en-US" altLang="en-US" sz="1200" b="0" dirty="0">
                <a:solidFill>
                  <a:schemeClr val="bg2"/>
                </a:solidFill>
                <a:latin typeface="Calibri" panose="020F0502020204030204" pitchFamily="34" charset="0"/>
              </a:rPr>
              <a:t>.</a:t>
            </a:r>
          </a:p>
        </p:txBody>
      </p:sp>
      <p:sp>
        <p:nvSpPr>
          <p:cNvPr id="5" name="Content Placeholder 4">
            <a:extLst>
              <a:ext uri="{FF2B5EF4-FFF2-40B4-BE49-F238E27FC236}">
                <a16:creationId xmlns:a16="http://schemas.microsoft.com/office/drawing/2014/main" id="{C4395B0A-B55D-343D-4064-96F83B709E8B}"/>
              </a:ext>
            </a:extLst>
          </p:cNvPr>
          <p:cNvSpPr>
            <a:spLocks noGrp="1"/>
          </p:cNvSpPr>
          <p:nvPr>
            <p:ph idx="1"/>
          </p:nvPr>
        </p:nvSpPr>
        <p:spPr>
          <a:xfrm>
            <a:off x="604675" y="5253037"/>
            <a:ext cx="10877529" cy="910696"/>
          </a:xfrm>
        </p:spPr>
        <p:txBody>
          <a:bodyPr/>
          <a:lstStyle/>
          <a:p>
            <a:r>
              <a:rPr lang="en-US" dirty="0"/>
              <a:t>Hemoglobin values increased from baseline and sustained through Yr 8</a:t>
            </a:r>
          </a:p>
        </p:txBody>
      </p:sp>
      <p:graphicFrame>
        <p:nvGraphicFramePr>
          <p:cNvPr id="7" name="Table 4">
            <a:extLst>
              <a:ext uri="{FF2B5EF4-FFF2-40B4-BE49-F238E27FC236}">
                <a16:creationId xmlns:a16="http://schemas.microsoft.com/office/drawing/2014/main" id="{32C19020-8882-583A-979F-320213D9B7E6}"/>
              </a:ext>
            </a:extLst>
          </p:cNvPr>
          <p:cNvGraphicFramePr>
            <a:graphicFrameLocks/>
          </p:cNvGraphicFramePr>
          <p:nvPr>
            <p:extLst>
              <p:ext uri="{D42A27DB-BD31-4B8C-83A1-F6EECF244321}">
                <p14:modId xmlns:p14="http://schemas.microsoft.com/office/powerpoint/2010/main" val="2774603499"/>
              </p:ext>
            </p:extLst>
          </p:nvPr>
        </p:nvGraphicFramePr>
        <p:xfrm>
          <a:off x="727076" y="1604963"/>
          <a:ext cx="10735058" cy="3566160"/>
        </p:xfrm>
        <a:graphic>
          <a:graphicData uri="http://schemas.openxmlformats.org/drawingml/2006/table">
            <a:tbl>
              <a:tblPr firstRow="1" bandRow="1">
                <a:tableStyleId>{5C22544A-7EE6-4342-B048-85BDC9FD1C3A}</a:tableStyleId>
              </a:tblPr>
              <a:tblGrid>
                <a:gridCol w="3257294">
                  <a:extLst>
                    <a:ext uri="{9D8B030D-6E8A-4147-A177-3AD203B41FA5}">
                      <a16:colId xmlns:a16="http://schemas.microsoft.com/office/drawing/2014/main" val="1017776183"/>
                    </a:ext>
                  </a:extLst>
                </a:gridCol>
                <a:gridCol w="1869441">
                  <a:extLst>
                    <a:ext uri="{9D8B030D-6E8A-4147-A177-3AD203B41FA5}">
                      <a16:colId xmlns:a16="http://schemas.microsoft.com/office/drawing/2014/main" val="1939594123"/>
                    </a:ext>
                  </a:extLst>
                </a:gridCol>
                <a:gridCol w="1869441">
                  <a:extLst>
                    <a:ext uri="{9D8B030D-6E8A-4147-A177-3AD203B41FA5}">
                      <a16:colId xmlns:a16="http://schemas.microsoft.com/office/drawing/2014/main" val="3519744491"/>
                    </a:ext>
                  </a:extLst>
                </a:gridCol>
                <a:gridCol w="1869441">
                  <a:extLst>
                    <a:ext uri="{9D8B030D-6E8A-4147-A177-3AD203B41FA5}">
                      <a16:colId xmlns:a16="http://schemas.microsoft.com/office/drawing/2014/main" val="1565238620"/>
                    </a:ext>
                  </a:extLst>
                </a:gridCol>
                <a:gridCol w="1869441">
                  <a:extLst>
                    <a:ext uri="{9D8B030D-6E8A-4147-A177-3AD203B41FA5}">
                      <a16:colId xmlns:a16="http://schemas.microsoft.com/office/drawing/2014/main" val="410779282"/>
                    </a:ext>
                  </a:extLst>
                </a:gridCol>
              </a:tblGrid>
              <a:tr h="0">
                <a:tc>
                  <a:txBody>
                    <a:bodyPr/>
                    <a:lstStyle/>
                    <a:p>
                      <a:r>
                        <a:rPr lang="en-US" sz="2000" dirty="0"/>
                        <a:t>Events per 100 Patient-Yr</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t>Fixed Dose</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t>MTD</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t>IRR</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i="1" dirty="0"/>
                        <a:t>P </a:t>
                      </a:r>
                      <a:r>
                        <a:rPr lang="en-US" sz="2000" i="0" dirty="0"/>
                        <a:t>Value</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9225985"/>
                  </a:ext>
                </a:extLst>
              </a:tr>
              <a:tr h="0">
                <a:tc>
                  <a:txBody>
                    <a:bodyPr/>
                    <a:lstStyle/>
                    <a:p>
                      <a:r>
                        <a:rPr lang="en-US" sz="2000" dirty="0">
                          <a:solidFill>
                            <a:schemeClr val="bg1"/>
                          </a:solidFill>
                        </a:rPr>
                        <a:t>Vaso-occlusive painful events</a:t>
                      </a: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72.7</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43.6</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0.60</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&lt;.001</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03114892"/>
                  </a:ext>
                </a:extLst>
              </a:tr>
              <a:tr h="0">
                <a:tc>
                  <a:txBody>
                    <a:bodyPr/>
                    <a:lstStyle/>
                    <a:p>
                      <a:r>
                        <a:rPr lang="en-US" sz="2000" dirty="0">
                          <a:solidFill>
                            <a:schemeClr val="bg1"/>
                          </a:solidFill>
                        </a:rPr>
                        <a:t>Acute chest</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10.0</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2.1</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0.21</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&lt;.001</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304084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Primary stroke</a:t>
                      </a: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0.35</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0.18</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0.52</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0.55</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5806784"/>
                  </a:ext>
                </a:extLst>
              </a:tr>
              <a:tr h="0">
                <a:tc>
                  <a:txBody>
                    <a:bodyPr/>
                    <a:lstStyle/>
                    <a:p>
                      <a:r>
                        <a:rPr lang="en-US" sz="2000" dirty="0">
                          <a:solidFill>
                            <a:schemeClr val="bg1"/>
                          </a:solidFill>
                        </a:rPr>
                        <a:t>Secondary stroke</a:t>
                      </a: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18.6</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4.5</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0.27</a:t>
                      </a: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.061</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57501160"/>
                  </a:ext>
                </a:extLst>
              </a:tr>
              <a:tr h="0">
                <a:tc>
                  <a:txBody>
                    <a:bodyPr/>
                    <a:lstStyle/>
                    <a:p>
                      <a:r>
                        <a:rPr lang="en-US" sz="2000" dirty="0">
                          <a:solidFill>
                            <a:schemeClr val="bg1"/>
                          </a:solidFill>
                        </a:rPr>
                        <a:t>Malaria</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32.8</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18.8</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0.58</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&lt;.001</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4847828"/>
                  </a:ext>
                </a:extLst>
              </a:tr>
              <a:tr h="0">
                <a:tc>
                  <a:txBody>
                    <a:bodyPr/>
                    <a:lstStyle/>
                    <a:p>
                      <a:r>
                        <a:rPr lang="en-US" sz="2000" dirty="0">
                          <a:solidFill>
                            <a:schemeClr val="bg1"/>
                          </a:solidFill>
                        </a:rPr>
                        <a:t>Nonmalarial infections</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124.9</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64.8</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0.52</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&lt;.001</a:t>
                      </a:r>
                    </a:p>
                  </a:txBody>
                  <a:tcP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7052375"/>
                  </a:ext>
                </a:extLst>
              </a:tr>
              <a:tr h="0">
                <a:tc>
                  <a:txBody>
                    <a:bodyPr/>
                    <a:lstStyle/>
                    <a:p>
                      <a:r>
                        <a:rPr lang="en-US" sz="2000" dirty="0">
                          <a:solidFill>
                            <a:schemeClr val="bg1"/>
                          </a:solidFill>
                        </a:rPr>
                        <a:t>Serious AEs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.0003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13802380"/>
                  </a:ext>
                </a:extLst>
              </a:tr>
              <a:tr h="0">
                <a:tc>
                  <a:txBody>
                    <a:bodyPr/>
                    <a:lstStyle/>
                    <a:p>
                      <a:r>
                        <a:rPr lang="en-US" sz="2000" dirty="0">
                          <a:solidFill>
                            <a:schemeClr val="bg1"/>
                          </a:solidFill>
                        </a:rPr>
                        <a:t>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chemeClr val="bg1"/>
                          </a:solidFill>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chemeClr val="bg1"/>
                          </a:solidFill>
                        </a:rPr>
                        <a:t>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chemeClr val="bg1"/>
                          </a:solidFill>
                        </a:rPr>
                        <a:t>0.70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chemeClr val="bg1"/>
                          </a:solidFill>
                        </a:rPr>
                        <a:t>.50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18238041"/>
                  </a:ext>
                </a:extLst>
              </a:tr>
            </a:tbl>
          </a:graphicData>
        </a:graphic>
      </p:graphicFrame>
    </p:spTree>
    <p:extLst>
      <p:ext uri="{BB962C8B-B14F-4D97-AF65-F5344CB8AC3E}">
        <p14:creationId xmlns:p14="http://schemas.microsoft.com/office/powerpoint/2010/main" val="244479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59621-8EC1-AF57-C78C-F18531C3EAEA}"/>
              </a:ext>
            </a:extLst>
          </p:cNvPr>
          <p:cNvSpPr>
            <a:spLocks noGrp="1"/>
          </p:cNvSpPr>
          <p:nvPr>
            <p:ph type="title"/>
          </p:nvPr>
        </p:nvSpPr>
        <p:spPr/>
        <p:txBody>
          <a:bodyPr/>
          <a:lstStyle/>
          <a:p>
            <a:r>
              <a:rPr lang="en-US" dirty="0"/>
              <a:t>REACH Long-term Analysis: Long-term Safety</a:t>
            </a:r>
          </a:p>
        </p:txBody>
      </p:sp>
      <p:graphicFrame>
        <p:nvGraphicFramePr>
          <p:cNvPr id="4" name="Table 4">
            <a:extLst>
              <a:ext uri="{FF2B5EF4-FFF2-40B4-BE49-F238E27FC236}">
                <a16:creationId xmlns:a16="http://schemas.microsoft.com/office/drawing/2014/main" id="{ABA1BB9D-C8A2-5D03-FECD-81938B036F34}"/>
              </a:ext>
            </a:extLst>
          </p:cNvPr>
          <p:cNvGraphicFramePr>
            <a:graphicFrameLocks noGrp="1"/>
          </p:cNvGraphicFramePr>
          <p:nvPr>
            <p:ph idx="1"/>
            <p:extLst>
              <p:ext uri="{D42A27DB-BD31-4B8C-83A1-F6EECF244321}">
                <p14:modId xmlns:p14="http://schemas.microsoft.com/office/powerpoint/2010/main" val="3768383170"/>
              </p:ext>
            </p:extLst>
          </p:nvPr>
        </p:nvGraphicFramePr>
        <p:xfrm>
          <a:off x="727076" y="1604963"/>
          <a:ext cx="10735053" cy="2682240"/>
        </p:xfrm>
        <a:graphic>
          <a:graphicData uri="http://schemas.openxmlformats.org/drawingml/2006/table">
            <a:tbl>
              <a:tblPr firstRow="1" bandRow="1">
                <a:tableStyleId>{5C22544A-7EE6-4342-B048-85BDC9FD1C3A}</a:tableStyleId>
              </a:tblPr>
              <a:tblGrid>
                <a:gridCol w="1721083">
                  <a:extLst>
                    <a:ext uri="{9D8B030D-6E8A-4147-A177-3AD203B41FA5}">
                      <a16:colId xmlns:a16="http://schemas.microsoft.com/office/drawing/2014/main" val="3648894044"/>
                    </a:ext>
                  </a:extLst>
                </a:gridCol>
                <a:gridCol w="1729409">
                  <a:extLst>
                    <a:ext uri="{9D8B030D-6E8A-4147-A177-3AD203B41FA5}">
                      <a16:colId xmlns:a16="http://schemas.microsoft.com/office/drawing/2014/main" val="245381977"/>
                    </a:ext>
                  </a:extLst>
                </a:gridCol>
                <a:gridCol w="1729409">
                  <a:extLst>
                    <a:ext uri="{9D8B030D-6E8A-4147-A177-3AD203B41FA5}">
                      <a16:colId xmlns:a16="http://schemas.microsoft.com/office/drawing/2014/main" val="702432674"/>
                    </a:ext>
                  </a:extLst>
                </a:gridCol>
                <a:gridCol w="1729409">
                  <a:extLst>
                    <a:ext uri="{9D8B030D-6E8A-4147-A177-3AD203B41FA5}">
                      <a16:colId xmlns:a16="http://schemas.microsoft.com/office/drawing/2014/main" val="1016681949"/>
                    </a:ext>
                  </a:extLst>
                </a:gridCol>
                <a:gridCol w="1729409">
                  <a:extLst>
                    <a:ext uri="{9D8B030D-6E8A-4147-A177-3AD203B41FA5}">
                      <a16:colId xmlns:a16="http://schemas.microsoft.com/office/drawing/2014/main" val="1712357134"/>
                    </a:ext>
                  </a:extLst>
                </a:gridCol>
                <a:gridCol w="983974">
                  <a:extLst>
                    <a:ext uri="{9D8B030D-6E8A-4147-A177-3AD203B41FA5}">
                      <a16:colId xmlns:a16="http://schemas.microsoft.com/office/drawing/2014/main" val="1429266451"/>
                    </a:ext>
                  </a:extLst>
                </a:gridCol>
                <a:gridCol w="1112360">
                  <a:extLst>
                    <a:ext uri="{9D8B030D-6E8A-4147-A177-3AD203B41FA5}">
                      <a16:colId xmlns:a16="http://schemas.microsoft.com/office/drawing/2014/main" val="3466066312"/>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Events per 100 Patient-Yr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Screening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Fixed Dose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Dose Escalation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Maintenance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Total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i="1" dirty="0"/>
                        <a:t>P</a:t>
                      </a:r>
                      <a:r>
                        <a:rPr lang="en-US" sz="2000" dirty="0"/>
                        <a:t> 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40619880"/>
                  </a:ext>
                </a:extLst>
              </a:tr>
              <a:tr h="0">
                <a:tc>
                  <a:txBody>
                    <a:bodyPr/>
                    <a:lstStyle/>
                    <a:p>
                      <a:r>
                        <a:rPr lang="en-US" sz="2000" dirty="0">
                          <a:solidFill>
                            <a:schemeClr val="bg1"/>
                          </a:solidFill>
                        </a:rPr>
                        <a:t>Total DLT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21.6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24.1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22.0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23.2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23.0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.86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9464377"/>
                  </a:ext>
                </a:extLst>
              </a:tr>
              <a:tr h="0">
                <a:tc>
                  <a:txBody>
                    <a:bodyPr/>
                    <a:lstStyle/>
                    <a:p>
                      <a:r>
                        <a:rPr lang="en-US" sz="2000" dirty="0">
                          <a:solidFill>
                            <a:schemeClr val="bg1"/>
                          </a:solidFill>
                        </a:rPr>
                        <a:t>Hemoglobin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41063707"/>
                  </a:ext>
                </a:extLst>
              </a:tr>
              <a:tr h="0">
                <a:tc>
                  <a:txBody>
                    <a:bodyPr/>
                    <a:lstStyle/>
                    <a:p>
                      <a:r>
                        <a:rPr lang="en-US" sz="2000" dirty="0">
                          <a:solidFill>
                            <a:schemeClr val="bg1"/>
                          </a:solidFill>
                        </a:rPr>
                        <a:t>Neutrophils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1595526"/>
                  </a:ext>
                </a:extLst>
              </a:tr>
              <a:tr h="0">
                <a:tc>
                  <a:txBody>
                    <a:bodyPr/>
                    <a:lstStyle/>
                    <a:p>
                      <a:r>
                        <a:rPr lang="en-US" sz="2000" dirty="0">
                          <a:solidFill>
                            <a:schemeClr val="bg1"/>
                          </a:solidFill>
                        </a:rPr>
                        <a:t>Reticulocytes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02655451"/>
                  </a:ext>
                </a:extLst>
              </a:tr>
              <a:tr h="0">
                <a:tc>
                  <a:txBody>
                    <a:bodyPr/>
                    <a:lstStyle/>
                    <a:p>
                      <a:r>
                        <a:rPr lang="en-US" sz="2000" dirty="0">
                          <a:solidFill>
                            <a:schemeClr val="bg1"/>
                          </a:solidFill>
                        </a:rPr>
                        <a:t>Platelets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76926075"/>
                  </a:ext>
                </a:extLst>
              </a:tr>
            </a:tbl>
          </a:graphicData>
        </a:graphic>
      </p:graphicFrame>
      <p:sp>
        <p:nvSpPr>
          <p:cNvPr id="6" name="Text Box 11">
            <a:extLst>
              <a:ext uri="{FF2B5EF4-FFF2-40B4-BE49-F238E27FC236}">
                <a16:creationId xmlns:a16="http://schemas.microsoft.com/office/drawing/2014/main" id="{995C9B2C-2E4E-7B26-FEEC-E866ACB80F09}"/>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Aygun. ASH 2023. Abstr </a:t>
            </a:r>
            <a:r>
              <a:rPr lang="en-US" altLang="en-US" sz="1200" dirty="0">
                <a:solidFill>
                  <a:schemeClr val="bg2"/>
                </a:solidFill>
                <a:latin typeface="Calibri" panose="020F0502020204030204" pitchFamily="34" charset="0"/>
              </a:rPr>
              <a:t>6</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297000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F841-7D56-7D1A-23C4-909AF6C42B7E}"/>
              </a:ext>
            </a:extLst>
          </p:cNvPr>
          <p:cNvSpPr>
            <a:spLocks noGrp="1"/>
          </p:cNvSpPr>
          <p:nvPr>
            <p:ph type="title"/>
          </p:nvPr>
        </p:nvSpPr>
        <p:spPr/>
        <p:txBody>
          <a:bodyPr/>
          <a:lstStyle/>
          <a:p>
            <a:r>
              <a:rPr lang="en-US" dirty="0"/>
              <a:t>REACH Long-term Analysis: Investigators’ Conclusions</a:t>
            </a:r>
          </a:p>
        </p:txBody>
      </p:sp>
      <p:sp>
        <p:nvSpPr>
          <p:cNvPr id="3" name="Content Placeholder 2">
            <a:extLst>
              <a:ext uri="{FF2B5EF4-FFF2-40B4-BE49-F238E27FC236}">
                <a16:creationId xmlns:a16="http://schemas.microsoft.com/office/drawing/2014/main" id="{F284AA7B-341D-61E9-7C56-D72245761094}"/>
              </a:ext>
            </a:extLst>
          </p:cNvPr>
          <p:cNvSpPr>
            <a:spLocks noGrp="1"/>
          </p:cNvSpPr>
          <p:nvPr>
            <p:ph idx="1"/>
          </p:nvPr>
        </p:nvSpPr>
        <p:spPr/>
        <p:txBody>
          <a:bodyPr/>
          <a:lstStyle/>
          <a:p>
            <a:r>
              <a:rPr lang="en-US" sz="2600" dirty="0"/>
              <a:t>In this long-term analysis of ongoing phase I/II REACH trial, extended HU treatment was tolerable and effective in children with SCA living in </a:t>
            </a:r>
            <a:br>
              <a:rPr lang="en-US" sz="2600" dirty="0"/>
            </a:br>
            <a:r>
              <a:rPr lang="en-US" sz="2600" dirty="0"/>
              <a:t>Sub-Saharan Africa</a:t>
            </a:r>
          </a:p>
          <a:p>
            <a:r>
              <a:rPr lang="en-US" sz="2600" dirty="0"/>
              <a:t>Improved clinical outcomes and sustained benefits in lab values observed when HU was dose escalated to MTD followed by dose optimization according to body weight and CBC</a:t>
            </a:r>
            <a:endParaRPr lang="en-US" sz="2600" baseline="30000" dirty="0"/>
          </a:p>
          <a:p>
            <a:pPr lvl="1"/>
            <a:r>
              <a:rPr lang="en-US" sz="2400" dirty="0"/>
              <a:t>Dose optimization was not associated with increased lab toxicities,</a:t>
            </a:r>
            <a:br>
              <a:rPr lang="en-US" sz="2400" dirty="0"/>
            </a:br>
            <a:r>
              <a:rPr lang="en-US" sz="2400" dirty="0"/>
              <a:t>with CBC monitoring necessary only 2-3 times annually</a:t>
            </a:r>
          </a:p>
          <a:p>
            <a:r>
              <a:rPr lang="en-US" sz="2600" dirty="0"/>
              <a:t>Investigators concluded that phase I/II REACH trial data support integrating HU treatment at optimal dosing into sickle-cell screening programs in </a:t>
            </a:r>
            <a:br>
              <a:rPr lang="en-US" sz="2600" dirty="0"/>
            </a:br>
            <a:r>
              <a:rPr lang="en-US" sz="2600" dirty="0"/>
              <a:t>Sub-Saharan Africa</a:t>
            </a:r>
          </a:p>
        </p:txBody>
      </p:sp>
      <p:sp>
        <p:nvSpPr>
          <p:cNvPr id="4" name="Text Box 11">
            <a:extLst>
              <a:ext uri="{FF2B5EF4-FFF2-40B4-BE49-F238E27FC236}">
                <a16:creationId xmlns:a16="http://schemas.microsoft.com/office/drawing/2014/main" id="{16162999-776A-A3D6-C214-427B9F2DE059}"/>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Aygun. ASH 2023. Abstr </a:t>
            </a:r>
            <a:r>
              <a:rPr lang="en-US" altLang="en-US" sz="1200" dirty="0">
                <a:solidFill>
                  <a:schemeClr val="bg2"/>
                </a:solidFill>
                <a:latin typeface="Calibri" panose="020F0502020204030204" pitchFamily="34" charset="0"/>
              </a:rPr>
              <a:t>6</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3664326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Multiple myeloma</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CDFCD9D70E7948B110DB40FACD912F" ma:contentTypeVersion="1" ma:contentTypeDescription="Create a new document." ma:contentTypeScope="" ma:versionID="30ef43fa2a84c05e706804be20c7907a">
  <xsd:schema xmlns:xsd="http://www.w3.org/2001/XMLSchema" xmlns:xs="http://www.w3.org/2001/XMLSchema" xmlns:p="http://schemas.microsoft.com/office/2006/metadata/properties" xmlns:ns2="d54cbe69-32bd-412a-b004-9152f949605e" xmlns:ns3="fca1000c-d1b1-41c6-a77e-935d02ea3302" targetNamespace="http://schemas.microsoft.com/office/2006/metadata/properties" ma:root="true" ma:fieldsID="ded4c6a0be9575272ca6a5e4edafd7af" ns2:_="" ns3:_="">
    <xsd:import namespace="d54cbe69-32bd-412a-b004-9152f949605e"/>
    <xsd:import namespace="fca1000c-d1b1-41c6-a77e-935d02ea330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a1000c-d1b1-41c6-a77e-935d02ea330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fca1000c-d1b1-41c6-a77e-935d02ea3302">Conference Capsule Slides</Document_x0020_Category>
    <_dlc_DocId xmlns="d54cbe69-32bd-412a-b004-9152f949605e">56M7VY3CDVN5-1313533920-1</_dlc_DocId>
    <_dlc_DocIdUrl xmlns="d54cbe69-32bd-412a-b004-9152f949605e">
      <Url>https://intranet.clinicaloptions.com/mews/oncology/ONC_2023_ASH_CF_(PRP6554)/NONMALIG_6/_layouts/15/DocIdRedir.aspx?ID=56M7VY3CDVN5-1313533920-1</Url>
      <Description>56M7VY3CDVN5-1313533920-1</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57C56A0-2003-4BAA-96FC-9F85CB45764C}">
  <ds:schemaRefs>
    <ds:schemaRef ds:uri="http://schemas.microsoft.com/sharepoint/v3/contenttype/forms"/>
  </ds:schemaRefs>
</ds:datastoreItem>
</file>

<file path=customXml/itemProps2.xml><?xml version="1.0" encoding="utf-8"?>
<ds:datastoreItem xmlns:ds="http://schemas.openxmlformats.org/officeDocument/2006/customXml" ds:itemID="{E812F5BA-F1F8-4562-88C7-81D00A967C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ca1000c-d1b1-41c6-a77e-935d02ea3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AF81E0-A95B-4DC7-B858-68213C62B8F0}">
  <ds:schemaRefs>
    <ds:schemaRef ds:uri="http://purl.org/dc/elements/1.1/"/>
    <ds:schemaRef ds:uri="http://schemas.microsoft.com/office/infopath/2007/PartnerControls"/>
    <ds:schemaRef ds:uri="d54cbe69-32bd-412a-b004-9152f949605e"/>
    <ds:schemaRef ds:uri="http://purl.org/dc/terms/"/>
    <ds:schemaRef ds:uri="http://purl.org/dc/dcmitype/"/>
    <ds:schemaRef ds:uri="http://www.w3.org/XML/1998/namespace"/>
    <ds:schemaRef ds:uri="http://schemas.microsoft.com/office/2006/documentManagement/types"/>
    <ds:schemaRef ds:uri="http://schemas.openxmlformats.org/package/2006/metadata/core-properties"/>
    <ds:schemaRef ds:uri="fca1000c-d1b1-41c6-a77e-935d02ea3302"/>
    <ds:schemaRef ds:uri="http://schemas.microsoft.com/office/2006/metadata/properties"/>
  </ds:schemaRefs>
</ds:datastoreItem>
</file>

<file path=customXml/itemProps4.xml><?xml version="1.0" encoding="utf-8"?>
<ds:datastoreItem xmlns:ds="http://schemas.openxmlformats.org/officeDocument/2006/customXml" ds:itemID="{C4D3B0D2-8790-4214-A8B7-0EBB26EC2BE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507</TotalTime>
  <Words>1318</Words>
  <Application>Microsoft Office PowerPoint</Application>
  <PresentationFormat>Widescreen</PresentationFormat>
  <Paragraphs>183</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REACH: Long-term Analysis of Dose-Optimized Hydroxyurea for Treatment of Pediatric Patients With Sickle Cell Anemia in Sub-Saharan Africa</vt:lpstr>
      <vt:lpstr>About These Slides</vt:lpstr>
      <vt:lpstr>REACH Long-term Analysis: Background</vt:lpstr>
      <vt:lpstr>REACH Long-term Analysis: Study Design</vt:lpstr>
      <vt:lpstr>REACH Long-term Analysis: Baseline Characteristics, Patient Disposition, and Dosing</vt:lpstr>
      <vt:lpstr>REACH Long-term Analysis: Clinical Events</vt:lpstr>
      <vt:lpstr>REACH Long-term Analysis: Long-term Safety</vt:lpstr>
      <vt:lpstr>REACH Long-term Analysis: Investigators’ Conclusions</vt:lpstr>
      <vt:lpstr>Go Online for More CCO  Coverage of ASH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REACH: Long-term Analysis of Dose-Optimized Hydroxyurea for Treatment of Pediatric Patients With Sickle Cell Anemia in Sub-Saharan Africa</dc:title>
  <dc:creator>Sarah Anderson</dc:creator>
  <cp:lastModifiedBy>nkolenko@clinicaloptions.com</cp:lastModifiedBy>
  <cp:revision>4</cp:revision>
  <dcterms:created xsi:type="dcterms:W3CDTF">2023-12-11T01:31:59Z</dcterms:created>
  <dcterms:modified xsi:type="dcterms:W3CDTF">2023-12-12T22:57:23Z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0x0101009FCDFCD9D70E7948B110DB40FACD912F</vt:lpwstr>
  </property>
  <property fmtid="{D5CDD505-2E9C-101B-9397-08002B2CF9AE}" pid="3" name="_dlc_DocIdItemGuid">
    <vt:lpwstr>99197c9a-8050-4d29-9515-a109f61079d1</vt:lpwstr>
  </property>
</Properties>
</file>