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559" r:id="rId8"/>
    <p:sldId id="560" r:id="rId9"/>
    <p:sldId id="561" r:id="rId10"/>
    <p:sldId id="548" r:id="rId11"/>
    <p:sldId id="549" r:id="rId12"/>
    <p:sldId id="562" r:id="rId13"/>
    <p:sldId id="551" r:id="rId14"/>
    <p:sldId id="564" r:id="rId15"/>
    <p:sldId id="563" r:id="rId16"/>
    <p:sldId id="552"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24"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Nathan Beach" initials="NB" lastIdx="1" clrIdx="15">
    <p:extLst>
      <p:ext uri="{19B8F6BF-5375-455C-9EA6-DF929625EA0E}">
        <p15:presenceInfo xmlns:p15="http://schemas.microsoft.com/office/powerpoint/2012/main" userId="d1799f50d9fd7357" providerId="Windows Live"/>
      </p:ext>
    </p:extLst>
  </p:cmAuthor>
  <p:cmAuthor id="17" name="htunggal@cealliance.com" initials="h" lastIdx="8" clrIdx="16">
    <p:extLst>
      <p:ext uri="{19B8F6BF-5375-455C-9EA6-DF929625EA0E}">
        <p15:presenceInfo xmlns:p15="http://schemas.microsoft.com/office/powerpoint/2012/main" userId="htunggal@cealliance.com" providerId="None"/>
      </p:ext>
    </p:extLst>
  </p:cmAuthor>
  <p:cmAuthor id="18" name="mcartwright@clinicaloptions.com" initials="m" lastIdx="4" clrIdx="17">
    <p:extLst>
      <p:ext uri="{19B8F6BF-5375-455C-9EA6-DF929625EA0E}">
        <p15:presenceInfo xmlns:p15="http://schemas.microsoft.com/office/powerpoint/2012/main" userId="mcartwright@clinicaloptions.com" providerId="None"/>
      </p:ext>
    </p:extLst>
  </p:cmAuthor>
  <p:cmAuthor id="19" name="CLINICALOPTIONS\krosenthal" initials="C" lastIdx="1" clrIdx="18">
    <p:extLst>
      <p:ext uri="{19B8F6BF-5375-455C-9EA6-DF929625EA0E}">
        <p15:presenceInfo xmlns:p15="http://schemas.microsoft.com/office/powerpoint/2012/main" userId="CLINICALOPTIONS\krosenth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78858" autoAdjust="0"/>
  </p:normalViewPr>
  <p:slideViewPr>
    <p:cSldViewPr snapToGrid="0">
      <p:cViewPr varScale="1">
        <p:scale>
          <a:sx n="100" d="100"/>
          <a:sy n="100" d="100"/>
        </p:scale>
        <p:origin x="192" y="84"/>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 hormone receptor; MBC, metastatic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316654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ADC, antibody</a:t>
            </a:r>
            <a:r>
              <a:rPr lang="en-US" sz="1800" b="0" i="1" dirty="0">
                <a:effectLst/>
                <a:latin typeface="Calibri" panose="020F0502020204030204" pitchFamily="34" charset="0"/>
                <a:ea typeface="Calibri" panose="020F0502020204030204" pitchFamily="34" charset="0"/>
                <a:cs typeface="Times New Roman" panose="02020603050405020304" pitchFamily="18" charset="0"/>
              </a:rPr>
              <a:t>–</a:t>
            </a:r>
            <a:r>
              <a:rPr lang="en-US" b="0" i="1" dirty="0"/>
              <a:t>drug conjugate; CT, chemotherapy; HR, hormone receptor; IHC, immunohistochemistry; ISH, in situ hybridization; LA, locally advanced; MBC, metastatic breast cancer; OS, overall survival; PFS, progression-free survival; SG, </a:t>
            </a:r>
            <a:r>
              <a:rPr lang="en-US" sz="1200" b="0" i="1" dirty="0">
                <a:latin typeface="+mn-lt"/>
              </a:rPr>
              <a:t>s</a:t>
            </a:r>
            <a:r>
              <a:rPr lang="en-US" altLang="en-US" sz="1200" b="0" i="1" dirty="0">
                <a:latin typeface="+mn-lt"/>
              </a:rPr>
              <a:t>acituzumab govitecan; TPC, treatment of physician’s choice; tx, treatment.</a:t>
            </a:r>
            <a:endParaRPr lang="en-US" b="0" i="1" dirty="0"/>
          </a:p>
          <a:p>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317539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BICR, blinded independent central review; CBR, clinical benefit rate; CT, chemotherapy; DoR, duration of response; ET, endocrine therapy; IHC, immunohistochemistry; ISH, </a:t>
            </a:r>
            <a:r>
              <a:rPr lang="en-US" b="0" i="1" dirty="0">
                <a:solidFill>
                  <a:srgbClr val="4D5156"/>
                </a:solidFill>
                <a:effectLst/>
                <a:latin typeface="Roboto" panose="02000000000000000000" pitchFamily="2" charset="0"/>
              </a:rPr>
              <a:t>in situ hybridization;</a:t>
            </a:r>
            <a:r>
              <a:rPr lang="en-US" b="0" i="1" dirty="0"/>
              <a:t> MBC, metastatic breast cancer; mets, metastases; </a:t>
            </a:r>
            <a:r>
              <a:rPr lang="en-US" sz="1200" b="0" i="1" kern="0" dirty="0"/>
              <a:t>ORR, overall response rate; </a:t>
            </a:r>
            <a:r>
              <a:rPr lang="en-US" b="0" i="1" dirty="0"/>
              <a:t>OS, overall survival; PD, progressive disease; PFS, progression-free survival; PRO, patient-reported outcome; QoL, quality of life; RECIST, Response Evaluation Criteria in Solid Tumors; TPC, treatment of physician’s choice.</a:t>
            </a:r>
          </a:p>
          <a:p>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502609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 PS, performance status; </a:t>
            </a:r>
            <a:r>
              <a:rPr lang="en-US" b="0" i="1" dirty="0"/>
              <a:t>SG, </a:t>
            </a:r>
            <a:r>
              <a:rPr lang="en-US" sz="1200" b="0" i="1" dirty="0">
                <a:solidFill>
                  <a:schemeClr val="tx1"/>
                </a:solidFill>
                <a:latin typeface="Calibri" panose="020F0502020204030204" pitchFamily="34" charset="0"/>
              </a:rPr>
              <a:t>s</a:t>
            </a:r>
            <a:r>
              <a:rPr lang="en-US" altLang="en-US" sz="1200" b="0" i="1" dirty="0">
                <a:solidFill>
                  <a:schemeClr val="tx1"/>
                </a:solidFill>
                <a:latin typeface="Calibri" panose="020F0502020204030204" pitchFamily="34" charset="0"/>
              </a:rPr>
              <a:t>acituzumab govitecan; TPC, treatment of physician’s choice.</a:t>
            </a:r>
          </a:p>
          <a:p>
            <a:endParaRPr lang="en-US" i="1" dirty="0"/>
          </a:p>
          <a:p>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866074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BICR, blinded independent central review; CBR, clinical benefit rate; DoR, duration of response; NE, not estimable; ORR, objective response rate; OS, overall survival; PFS, progression-free survival; SG, </a:t>
            </a:r>
            <a:r>
              <a:rPr lang="en-US" sz="1200" b="0" i="1" dirty="0">
                <a:solidFill>
                  <a:schemeClr val="tx1"/>
                </a:solidFill>
                <a:latin typeface="Calibri" panose="020F0502020204030204" pitchFamily="34" charset="0"/>
              </a:rPr>
              <a:t>s</a:t>
            </a:r>
            <a:r>
              <a:rPr lang="en-US" altLang="en-US" sz="1200" b="0" i="1" dirty="0">
                <a:solidFill>
                  <a:schemeClr val="tx1"/>
                </a:solidFill>
                <a:latin typeface="Calibri" panose="020F0502020204030204" pitchFamily="34" charset="0"/>
              </a:rPr>
              <a:t>acituzumab govitecan; TPC, treatment of physician’s choice.</a:t>
            </a:r>
          </a:p>
          <a:p>
            <a:r>
              <a:rPr lang="en-US" b="0" i="1" dirty="0"/>
              <a: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728177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central review; CBR, clinical benefit rate; OS, overall survival; PFS, progression-free survival; RDI, relative dose intensity.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518236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 discontinuation; </a:t>
            </a:r>
            <a:r>
              <a:rPr lang="en-US" b="0" i="1" dirty="0"/>
              <a:t>SG, </a:t>
            </a:r>
            <a:r>
              <a:rPr lang="en-US" sz="1200" b="0" i="1" dirty="0">
                <a:solidFill>
                  <a:schemeClr val="tx1"/>
                </a:solidFill>
                <a:latin typeface="Calibri" panose="020F0502020204030204" pitchFamily="34" charset="0"/>
              </a:rPr>
              <a:t>s</a:t>
            </a:r>
            <a:r>
              <a:rPr lang="en-US" altLang="en-US" sz="1200" b="0" i="1" dirty="0">
                <a:solidFill>
                  <a:schemeClr val="tx1"/>
                </a:solidFill>
                <a:latin typeface="Calibri" panose="020F0502020204030204" pitchFamily="34" charset="0"/>
              </a:rPr>
              <a:t>acituzumab govitecan; </a:t>
            </a:r>
            <a:r>
              <a:rPr lang="en-US" i="1" dirty="0"/>
              <a:t>TEAE, treatment-emergent AE; </a:t>
            </a:r>
            <a:r>
              <a:rPr lang="en-US" altLang="en-US" sz="1200" b="0" i="1" dirty="0">
                <a:solidFill>
                  <a:schemeClr val="tx1"/>
                </a:solidFill>
                <a:latin typeface="Calibri" panose="020F0502020204030204" pitchFamily="34" charset="0"/>
              </a:rPr>
              <a:t>TPC, treatment of physician’s choice; </a:t>
            </a:r>
            <a:r>
              <a:rPr lang="en-US" i="1" dirty="0"/>
              <a:t>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026054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Gr, grade; </a:t>
            </a:r>
            <a:r>
              <a:rPr lang="en-US" b="0" i="1" dirty="0"/>
              <a:t>SG, </a:t>
            </a:r>
            <a:r>
              <a:rPr lang="en-US" sz="1200" b="0" i="1" dirty="0">
                <a:solidFill>
                  <a:schemeClr val="tx1"/>
                </a:solidFill>
                <a:latin typeface="Calibri" panose="020F0502020204030204" pitchFamily="34" charset="0"/>
              </a:rPr>
              <a:t>s</a:t>
            </a:r>
            <a:r>
              <a:rPr lang="en-US" altLang="en-US" sz="1200" b="0" i="1" dirty="0">
                <a:solidFill>
                  <a:schemeClr val="tx1"/>
                </a:solidFill>
                <a:latin typeface="Calibri" panose="020F0502020204030204" pitchFamily="34" charset="0"/>
              </a:rPr>
              <a:t>acituzumab govitecan; </a:t>
            </a:r>
            <a:r>
              <a:rPr lang="en-US" i="1" dirty="0"/>
              <a:t>TEAE, treatment-emergent AE; </a:t>
            </a:r>
            <a:r>
              <a:rPr lang="en-US" altLang="en-US" sz="1200" b="0" i="1" dirty="0">
                <a:solidFill>
                  <a:schemeClr val="tx1"/>
                </a:solidFill>
                <a:latin typeface="Calibri" panose="020F0502020204030204" pitchFamily="34" charset="0"/>
              </a:rPr>
              <a:t>TPC, treatment of physician’s choice</a:t>
            </a:r>
            <a:r>
              <a:rPr lang="en-US" i="1" dirty="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91904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EORTC QLQ-C30, European Organization for Research and Treatment of Cancer Quality of Life Questionnaire; QoL, quality of life; </a:t>
            </a:r>
            <a:r>
              <a:rPr lang="en-US" b="0" i="1" dirty="0"/>
              <a:t>SG, </a:t>
            </a:r>
            <a:r>
              <a:rPr lang="en-US" sz="1200" b="0" i="1" dirty="0">
                <a:solidFill>
                  <a:schemeClr val="tx1"/>
                </a:solidFill>
                <a:latin typeface="Calibri" panose="020F0502020204030204" pitchFamily="34" charset="0"/>
              </a:rPr>
              <a:t>s</a:t>
            </a:r>
            <a:r>
              <a:rPr lang="en-US" altLang="en-US" sz="1200" b="0" i="1" dirty="0">
                <a:solidFill>
                  <a:schemeClr val="tx1"/>
                </a:solidFill>
                <a:latin typeface="Calibri" panose="020F0502020204030204" pitchFamily="34" charset="0"/>
              </a:rPr>
              <a:t>acituzumab govitecan; </a:t>
            </a:r>
            <a:r>
              <a:rPr lang="en-US" i="1" dirty="0"/>
              <a:t>TTD, time to deterioration; TPC, treatment of physician’s choice.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703572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CBR, clinical benefit rate; ECOG, Eastern Cooperative Oncology Group; </a:t>
            </a:r>
            <a:r>
              <a:rPr lang="en-US" b="0" i="1" dirty="0"/>
              <a:t>LA, locally advanced; MBC, metastatic breast cancer; ORR, objective response rate; OS, overall survival; PFS, progression-free survival; PS, performance status; </a:t>
            </a:r>
            <a:r>
              <a:rPr lang="en-US" i="1" dirty="0"/>
              <a:t>RDI, relative dose intensity; </a:t>
            </a:r>
            <a:r>
              <a:rPr lang="en-US" b="0" i="1" dirty="0"/>
              <a:t>SG, </a:t>
            </a:r>
            <a:r>
              <a:rPr lang="en-US" sz="1200" b="0" i="1" dirty="0">
                <a:solidFill>
                  <a:schemeClr val="tx1"/>
                </a:solidFill>
                <a:latin typeface="Calibri" panose="020F0502020204030204" pitchFamily="34" charset="0"/>
              </a:rPr>
              <a:t>s</a:t>
            </a:r>
            <a:r>
              <a:rPr lang="en-US" altLang="en-US" sz="1200" b="0" i="1" dirty="0">
                <a:solidFill>
                  <a:schemeClr val="tx1"/>
                </a:solidFill>
                <a:latin typeface="Calibri" panose="020F0502020204030204" pitchFamily="34" charset="0"/>
              </a:rPr>
              <a:t>acituzumab govitecan; </a:t>
            </a:r>
            <a:r>
              <a:rPr lang="en-US" i="1" dirty="0"/>
              <a:t>TEAE, treatment-emergent adverse event; TPC, treatment of physician’s choice; TTD, time to deterioration.</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905726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505969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TROPiCS-02 Subgroup Analysis by Age: Sacituzumab Govitecan vs Treatment of </a:t>
            </a:r>
            <a:br>
              <a:rPr lang="en-US" altLang="en-US" sz="4000" dirty="0"/>
            </a:br>
            <a:r>
              <a:rPr lang="en-US" altLang="en-US" sz="4000" dirty="0"/>
              <a:t>Physician’s Choice in HR+/HER2- MBC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23602"/>
            <a:ext cx="487997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Inc; Gilead Sciences, Inc.; Lilly; Merck Sharp &amp; Dohme LLC;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SABCS Annual Meeting, December 5-9,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TROPiCS-02 Subgroup Analysis by Age: Background</a:t>
            </a:r>
            <a:endParaRPr lang="en-US" altLang="en-US" dirty="0"/>
          </a:p>
        </p:txBody>
      </p:sp>
      <p:sp>
        <p:nvSpPr>
          <p:cNvPr id="2" name="Rectangle 3">
            <a:extLst>
              <a:ext uri="{FF2B5EF4-FFF2-40B4-BE49-F238E27FC236}">
                <a16:creationId xmlns:a16="http://schemas.microsoft.com/office/drawing/2014/main" id="{2A40CF15-159F-4DA5-29FF-20CF61DF24F7}"/>
              </a:ext>
            </a:extLst>
          </p:cNvPr>
          <p:cNvSpPr>
            <a:spLocks noGrp="1" noChangeArrowheads="1"/>
          </p:cNvSpPr>
          <p:nvPr>
            <p:ph idx="1"/>
          </p:nvPr>
        </p:nvSpPr>
        <p:spPr>
          <a:xfrm>
            <a:off x="604674" y="1341440"/>
            <a:ext cx="10877529" cy="4650686"/>
          </a:xfrm>
        </p:spPr>
        <p:txBody>
          <a:bodyPr/>
          <a:lstStyle/>
          <a:p>
            <a:pPr>
              <a:spcAft>
                <a:spcPts val="600"/>
              </a:spcAft>
            </a:pPr>
            <a:r>
              <a:rPr lang="en-US" altLang="en-US" sz="2200" dirty="0">
                <a:latin typeface="+mn-lt"/>
              </a:rPr>
              <a:t>Sacituzumab govitecan: TROP-2–directed ADC approved by FDA for multiple indications, including treatment of unresectable LA/MBC that is HR+/HER2- (IHC 0-1 or IHC 2+/ISH-) with prior ET-based tx and ≥2 additional systemic tx for metastatic disease</a:t>
            </a:r>
            <a:r>
              <a:rPr lang="en-US" altLang="en-US" sz="2200" baseline="30000" dirty="0">
                <a:latin typeface="+mn-lt"/>
              </a:rPr>
              <a:t>1 </a:t>
            </a:r>
          </a:p>
          <a:p>
            <a:pPr>
              <a:spcAft>
                <a:spcPts val="600"/>
              </a:spcAft>
            </a:pPr>
            <a:r>
              <a:rPr lang="en-US" altLang="en-US" sz="2200" dirty="0">
                <a:latin typeface="+mn-lt"/>
              </a:rPr>
              <a:t>FDA approval for HR+/HER2- LA/MBC based on phase III TROPiCS-02 trial comparing SG vs TPC in patients with previously treated HR+/HER2- MBC</a:t>
            </a:r>
            <a:r>
              <a:rPr lang="en-US" altLang="en-US" sz="2200" baseline="30000" dirty="0">
                <a:latin typeface="+mn-lt"/>
              </a:rPr>
              <a:t>1</a:t>
            </a:r>
            <a:endParaRPr lang="en-US" altLang="en-US" sz="2200" dirty="0">
              <a:latin typeface="+mn-lt"/>
            </a:endParaRPr>
          </a:p>
          <a:p>
            <a:pPr lvl="1">
              <a:spcAft>
                <a:spcPts val="600"/>
              </a:spcAft>
            </a:pPr>
            <a:r>
              <a:rPr lang="en-US" altLang="en-US" sz="2000" dirty="0">
                <a:latin typeface="+mn-lt"/>
              </a:rPr>
              <a:t>SG significantly prolonged median PFS (5.5 vs 4.0 mo with TPC; HR: 0.66; 95% CI: 0.53-0.83; </a:t>
            </a:r>
            <a:br>
              <a:rPr lang="en-US" altLang="en-US" sz="2000" dirty="0">
                <a:latin typeface="+mn-lt"/>
              </a:rPr>
            </a:br>
            <a:r>
              <a:rPr lang="en-US" altLang="en-US" sz="2000" i="1" dirty="0">
                <a:latin typeface="+mn-lt"/>
              </a:rPr>
              <a:t>P </a:t>
            </a:r>
            <a:r>
              <a:rPr lang="en-US" altLang="en-US" sz="2000" dirty="0">
                <a:latin typeface="+mn-lt"/>
              </a:rPr>
              <a:t>= .0003) and median OS (14.4 vs 11.2 mo; HR: 0.79; 95% CI: 0.65-0.96; </a:t>
            </a:r>
            <a:r>
              <a:rPr lang="en-US" altLang="en-US" sz="2000" i="1" dirty="0">
                <a:latin typeface="+mn-lt"/>
              </a:rPr>
              <a:t>P </a:t>
            </a:r>
            <a:r>
              <a:rPr lang="en-US" altLang="en-US" sz="2000" dirty="0">
                <a:latin typeface="+mn-lt"/>
              </a:rPr>
              <a:t>= .020)</a:t>
            </a:r>
            <a:r>
              <a:rPr lang="en-US" altLang="en-US" sz="2000" baseline="30000" dirty="0">
                <a:latin typeface="+mn-lt"/>
              </a:rPr>
              <a:t>2,3</a:t>
            </a:r>
            <a:endParaRPr lang="en-US" altLang="en-US" sz="2000" dirty="0">
              <a:latin typeface="+mn-lt"/>
            </a:endParaRPr>
          </a:p>
          <a:p>
            <a:pPr>
              <a:spcAft>
                <a:spcPts val="600"/>
              </a:spcAft>
            </a:pPr>
            <a:r>
              <a:rPr lang="en-GB" altLang="en-US" sz="2200" dirty="0">
                <a:latin typeface="+mn-lt"/>
              </a:rPr>
              <a:t>Increasing age associated with greater risk of developing breast cancer and comorbidities</a:t>
            </a:r>
            <a:r>
              <a:rPr lang="en-GB" altLang="en-US" sz="2200" baseline="30000" dirty="0">
                <a:latin typeface="+mn-lt"/>
              </a:rPr>
              <a:t>4</a:t>
            </a:r>
            <a:endParaRPr lang="en-GB" altLang="en-US" sz="2200" dirty="0">
              <a:latin typeface="+mn-lt"/>
            </a:endParaRPr>
          </a:p>
          <a:p>
            <a:pPr lvl="1">
              <a:spcAft>
                <a:spcPts val="600"/>
              </a:spcAft>
            </a:pPr>
            <a:r>
              <a:rPr lang="en-GB" altLang="en-US" sz="2000" dirty="0">
                <a:latin typeface="+mn-lt"/>
              </a:rPr>
              <a:t>Older patients with breast cancer at greater risk of toxicity and diminished efficacy with CT  </a:t>
            </a:r>
          </a:p>
          <a:p>
            <a:pPr>
              <a:spcAft>
                <a:spcPts val="600"/>
              </a:spcAft>
            </a:pPr>
            <a:r>
              <a:rPr lang="en-GB" altLang="en-US" sz="2200" dirty="0">
                <a:latin typeface="+mn-lt"/>
              </a:rPr>
              <a:t>Current post hoc analysis of the TROPiCS-02 trial reports efficacy, safety, and QoL by age subgroup for SG vs TPC in patients with </a:t>
            </a:r>
            <a:r>
              <a:rPr lang="en-GB" altLang="en-US" sz="2200" dirty="0" err="1">
                <a:latin typeface="+mn-lt"/>
              </a:rPr>
              <a:t>pretreated</a:t>
            </a:r>
            <a:r>
              <a:rPr lang="en-GB" altLang="en-US" sz="2200" dirty="0">
                <a:latin typeface="+mn-lt"/>
              </a:rPr>
              <a:t> </a:t>
            </a:r>
            <a:r>
              <a:rPr lang="en-US" altLang="en-US" sz="2200" dirty="0">
                <a:latin typeface="+mn-lt"/>
              </a:rPr>
              <a:t>HR+/HER2- LA/MBC</a:t>
            </a:r>
            <a:r>
              <a:rPr lang="en-US" altLang="en-US" sz="2200" baseline="30000" dirty="0">
                <a:latin typeface="+mn-lt"/>
              </a:rPr>
              <a:t>5</a:t>
            </a:r>
            <a:r>
              <a:rPr lang="en-US" altLang="en-US" sz="2200" dirty="0">
                <a:latin typeface="+mn-lt"/>
              </a:rPr>
              <a:t> </a:t>
            </a:r>
          </a:p>
          <a:p>
            <a:endParaRPr lang="en-US" altLang="en-US" sz="2200" dirty="0"/>
          </a:p>
        </p:txBody>
      </p:sp>
      <p:sp>
        <p:nvSpPr>
          <p:cNvPr id="4" name="Text Box 15">
            <a:extLst>
              <a:ext uri="{FF2B5EF4-FFF2-40B4-BE49-F238E27FC236}">
                <a16:creationId xmlns:a16="http://schemas.microsoft.com/office/drawing/2014/main" id="{EA282E5B-1681-000B-54F7-F336E88E6461}"/>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Sacituzumab govitecan PI. 2. Rugo. JCO. 2022;40:3365. 3. Rugo. Lancet. 2023;402:1423.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4. Tesarova. Rep Pract Oncol Radiother. 2012;18:26. 5. Bardia. SABCS 2023. Abstr PO5-21-09.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TROPiCS-02 Subgroup Analysis by Age: </a:t>
            </a:r>
            <a:r>
              <a:rPr lang="en-US" altLang="en-US" dirty="0"/>
              <a:t>Study Design</a:t>
            </a:r>
          </a:p>
        </p:txBody>
      </p:sp>
      <p:sp>
        <p:nvSpPr>
          <p:cNvPr id="21" name="Content Placeholder 20">
            <a:extLst>
              <a:ext uri="{FF2B5EF4-FFF2-40B4-BE49-F238E27FC236}">
                <a16:creationId xmlns:a16="http://schemas.microsoft.com/office/drawing/2014/main" id="{0B7E8E10-C7EB-DF4A-E946-9E7731B38768}"/>
              </a:ext>
            </a:extLst>
          </p:cNvPr>
          <p:cNvSpPr>
            <a:spLocks noGrp="1"/>
          </p:cNvSpPr>
          <p:nvPr>
            <p:ph idx="1"/>
          </p:nvPr>
        </p:nvSpPr>
        <p:spPr>
          <a:xfrm>
            <a:off x="604675" y="1513048"/>
            <a:ext cx="10877529" cy="659892"/>
          </a:xfrm>
        </p:spPr>
        <p:txBody>
          <a:bodyPr/>
          <a:lstStyle/>
          <a:p>
            <a:r>
              <a:rPr lang="en-US" sz="2000" dirty="0"/>
              <a:t>Post hoc analysis of international, randomized, open-label phase III trial (data cutoff: July 1, 2022; data cutoff for PFS: January 3, 2022)</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SABCS 2023. Abstr PO5-21-09. Rugo. JCO. 2022;40:3365. NCT03901339.</a:t>
            </a:r>
          </a:p>
        </p:txBody>
      </p:sp>
      <p:sp>
        <p:nvSpPr>
          <p:cNvPr id="6" name="Rectangle 49">
            <a:extLst>
              <a:ext uri="{FF2B5EF4-FFF2-40B4-BE49-F238E27FC236}">
                <a16:creationId xmlns:a16="http://schemas.microsoft.com/office/drawing/2014/main" id="{C3F278B3-58F1-EB76-4FEE-718148BB53D4}"/>
              </a:ext>
            </a:extLst>
          </p:cNvPr>
          <p:cNvSpPr>
            <a:spLocks noChangeArrowheads="1"/>
          </p:cNvSpPr>
          <p:nvPr/>
        </p:nvSpPr>
        <p:spPr bwMode="auto">
          <a:xfrm>
            <a:off x="5406450" y="2800456"/>
            <a:ext cx="3581259" cy="89168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Sacituzumab Govitecan</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10 mg/kg IV on Days 1, 8 Q21D</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272)</a:t>
            </a:r>
          </a:p>
        </p:txBody>
      </p:sp>
      <p:sp>
        <p:nvSpPr>
          <p:cNvPr id="7" name="Rectangle 50">
            <a:extLst>
              <a:ext uri="{FF2B5EF4-FFF2-40B4-BE49-F238E27FC236}">
                <a16:creationId xmlns:a16="http://schemas.microsoft.com/office/drawing/2014/main" id="{B250E7F9-C8DF-7AE1-89F2-B2FC99E8AA71}"/>
              </a:ext>
            </a:extLst>
          </p:cNvPr>
          <p:cNvSpPr>
            <a:spLocks noChangeArrowheads="1"/>
          </p:cNvSpPr>
          <p:nvPr/>
        </p:nvSpPr>
        <p:spPr bwMode="auto">
          <a:xfrm>
            <a:off x="5406450" y="3866709"/>
            <a:ext cx="3581259" cy="89611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TPC*</a:t>
            </a:r>
            <a:endParaRPr lang="en-US" altLang="en-US" sz="1600" baseline="300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271)</a:t>
            </a:r>
          </a:p>
        </p:txBody>
      </p:sp>
      <p:sp>
        <p:nvSpPr>
          <p:cNvPr id="9" name="Line 54">
            <a:extLst>
              <a:ext uri="{FF2B5EF4-FFF2-40B4-BE49-F238E27FC236}">
                <a16:creationId xmlns:a16="http://schemas.microsoft.com/office/drawing/2014/main" id="{665CA71B-ADD8-A9A6-9A53-A09A5368882C}"/>
              </a:ext>
            </a:extLst>
          </p:cNvPr>
          <p:cNvSpPr>
            <a:spLocks noChangeShapeType="1"/>
          </p:cNvSpPr>
          <p:nvPr/>
        </p:nvSpPr>
        <p:spPr bwMode="auto">
          <a:xfrm flipV="1">
            <a:off x="4607984" y="3239313"/>
            <a:ext cx="676633" cy="18394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Text Box 45">
            <a:extLst>
              <a:ext uri="{FF2B5EF4-FFF2-40B4-BE49-F238E27FC236}">
                <a16:creationId xmlns:a16="http://schemas.microsoft.com/office/drawing/2014/main" id="{F35D2EC9-797F-6689-715B-F69D966B1441}"/>
              </a:ext>
            </a:extLst>
          </p:cNvPr>
          <p:cNvSpPr txBox="1">
            <a:spLocks noChangeArrowheads="1"/>
          </p:cNvSpPr>
          <p:nvPr/>
        </p:nvSpPr>
        <p:spPr bwMode="auto">
          <a:xfrm>
            <a:off x="793870" y="2871485"/>
            <a:ext cx="381299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Adults with locally recurrent inoperable or metastatic HR+/HER2- (IHC 0-1 or IHC 2+ and ISH-) breast cancer; PD after ≥1 ET, taxane, and CDK4/6 inhibitor in any setting;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2-4 prior lines of CT for MBC;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measurable disease per RECIST v1.1</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543)</a:t>
            </a:r>
            <a:endParaRPr lang="en-US" altLang="en-US" sz="1600" b="0" dirty="0">
              <a:solidFill>
                <a:schemeClr val="bg1"/>
              </a:solidFill>
              <a:latin typeface="Calibri" panose="020F0502020204030204" pitchFamily="34" charset="0"/>
            </a:endParaRPr>
          </a:p>
        </p:txBody>
      </p:sp>
      <p:sp>
        <p:nvSpPr>
          <p:cNvPr id="11" name="Rectangle 10">
            <a:extLst>
              <a:ext uri="{FF2B5EF4-FFF2-40B4-BE49-F238E27FC236}">
                <a16:creationId xmlns:a16="http://schemas.microsoft.com/office/drawing/2014/main" id="{0ED23C3E-6D7A-2676-E546-DD0C912342B7}"/>
              </a:ext>
            </a:extLst>
          </p:cNvPr>
          <p:cNvSpPr/>
          <p:nvPr/>
        </p:nvSpPr>
        <p:spPr>
          <a:xfrm>
            <a:off x="2622900" y="2146640"/>
            <a:ext cx="4643193" cy="584775"/>
          </a:xfrm>
          <a:prstGeom prst="rect">
            <a:avLst/>
          </a:prstGeom>
        </p:spPr>
        <p:txBody>
          <a:bodyPr wrap="square">
            <a:spAutoFit/>
          </a:bodyPr>
          <a:lstStyle/>
          <a:p>
            <a:pPr lvl="0" algn="ctr">
              <a:spcBef>
                <a:spcPct val="0"/>
              </a:spcBef>
              <a:spcAft>
                <a:spcPct val="0"/>
              </a:spcAft>
              <a:defRPr/>
            </a:pPr>
            <a:r>
              <a:rPr lang="en-US" altLang="en-US" sz="1600" b="0" i="1" dirty="0">
                <a:solidFill>
                  <a:srgbClr val="000000"/>
                </a:solidFill>
                <a:latin typeface="Calibri" panose="020F0502020204030204" pitchFamily="34" charset="0"/>
                <a:cs typeface="+mn-cs"/>
              </a:rPr>
              <a:t>Stratified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mn-cs"/>
              </a:rPr>
              <a:t>by visceral mets (yes </a:t>
            </a:r>
            <a:r>
              <a:rPr lang="en-US" altLang="en-US" sz="1600" b="0" i="1" dirty="0">
                <a:solidFill>
                  <a:srgbClr val="000000"/>
                </a:solidFill>
                <a:latin typeface="Calibri" panose="020F0502020204030204" pitchFamily="34" charset="0"/>
                <a:cs typeface="+mn-cs"/>
              </a:rPr>
              <a:t>vs</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mn-cs"/>
              </a:rPr>
              <a:t> no), ET in metastatic setting </a:t>
            </a:r>
            <a:r>
              <a:rPr lang="en-GB" altLang="en-US" sz="1600" b="0" i="1" dirty="0">
                <a:solidFill>
                  <a:schemeClr val="bg1"/>
                </a:solidFill>
                <a:latin typeface="Calibri" panose="020F0502020204030204" pitchFamily="34" charset="0"/>
              </a:rPr>
              <a:t>≥6 mo (yes vs no),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mn-cs"/>
              </a:rPr>
              <a:t>prior no. </a:t>
            </a:r>
            <a:r>
              <a:rPr lang="en-US" altLang="en-US" sz="1600" b="0" i="1" dirty="0">
                <a:solidFill>
                  <a:srgbClr val="000000"/>
                </a:solidFill>
                <a:latin typeface="Calibri" panose="020F0502020204030204" pitchFamily="34" charset="0"/>
                <a:cs typeface="+mn-cs"/>
              </a:rPr>
              <a:t>CT</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mn-cs"/>
              </a:rPr>
              <a:t> lines (≤2 vs ≥3)</a:t>
            </a:r>
          </a:p>
        </p:txBody>
      </p:sp>
      <p:cxnSp>
        <p:nvCxnSpPr>
          <p:cNvPr id="12" name="Straight Arrow Connector 11">
            <a:extLst>
              <a:ext uri="{FF2B5EF4-FFF2-40B4-BE49-F238E27FC236}">
                <a16:creationId xmlns:a16="http://schemas.microsoft.com/office/drawing/2014/main" id="{CF124BAB-A8F4-2B87-8F93-3A425B05744E}"/>
              </a:ext>
            </a:extLst>
          </p:cNvPr>
          <p:cNvCxnSpPr>
            <a:cxnSpLocks/>
          </p:cNvCxnSpPr>
          <p:nvPr/>
        </p:nvCxnSpPr>
        <p:spPr bwMode="auto">
          <a:xfrm>
            <a:off x="4946300" y="2706216"/>
            <a:ext cx="0" cy="548640"/>
          </a:xfrm>
          <a:prstGeom prst="straightConnector1">
            <a:avLst/>
          </a:prstGeom>
          <a:noFill/>
          <a:ln w="28575" cap="flat" cmpd="sng" algn="ctr">
            <a:solidFill>
              <a:schemeClr val="bg1"/>
            </a:solidFill>
            <a:prstDash val="sysDash"/>
            <a:round/>
            <a:headEnd type="none" w="med" len="med"/>
            <a:tailEnd type="triangle"/>
          </a:ln>
          <a:effectLst/>
        </p:spPr>
      </p:cxnSp>
      <p:sp>
        <p:nvSpPr>
          <p:cNvPr id="13" name="Text Box 45">
            <a:extLst>
              <a:ext uri="{FF2B5EF4-FFF2-40B4-BE49-F238E27FC236}">
                <a16:creationId xmlns:a16="http://schemas.microsoft.com/office/drawing/2014/main" id="{FC8C4D3C-F347-C8E7-B1C5-E8A7F6210F36}"/>
              </a:ext>
            </a:extLst>
          </p:cNvPr>
          <p:cNvSpPr txBox="1">
            <a:spLocks noChangeArrowheads="1"/>
          </p:cNvSpPr>
          <p:nvPr/>
        </p:nvSpPr>
        <p:spPr bwMode="auto">
          <a:xfrm>
            <a:off x="9649520" y="3487039"/>
            <a:ext cx="20982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Until PD or unacceptable toxicity</a:t>
            </a:r>
            <a:endParaRPr lang="en-US" altLang="en-US" sz="1600" b="0" i="1" dirty="0">
              <a:solidFill>
                <a:schemeClr val="bg1"/>
              </a:solidFill>
              <a:latin typeface="Calibri" panose="020F0502020204030204" pitchFamily="34" charset="0"/>
            </a:endParaRPr>
          </a:p>
        </p:txBody>
      </p:sp>
      <p:cxnSp>
        <p:nvCxnSpPr>
          <p:cNvPr id="14" name="Straight Arrow Connector 13">
            <a:extLst>
              <a:ext uri="{FF2B5EF4-FFF2-40B4-BE49-F238E27FC236}">
                <a16:creationId xmlns:a16="http://schemas.microsoft.com/office/drawing/2014/main" id="{66F462DF-CCC6-C2B8-A105-2D0F37C1A6BC}"/>
              </a:ext>
            </a:extLst>
          </p:cNvPr>
          <p:cNvCxnSpPr>
            <a:cxnSpLocks/>
          </p:cNvCxnSpPr>
          <p:nvPr/>
        </p:nvCxnSpPr>
        <p:spPr bwMode="auto">
          <a:xfrm>
            <a:off x="9052984" y="3779426"/>
            <a:ext cx="676633" cy="0"/>
          </a:xfrm>
          <a:prstGeom prst="straightConnector1">
            <a:avLst/>
          </a:prstGeom>
          <a:noFill/>
          <a:ln w="28575" cap="flat" cmpd="sng" algn="ctr">
            <a:solidFill>
              <a:schemeClr val="bg1"/>
            </a:solidFill>
            <a:prstDash val="solid"/>
            <a:round/>
            <a:headEnd type="none" w="med" len="med"/>
            <a:tailEnd type="triangle"/>
          </a:ln>
          <a:effectLst/>
        </p:spPr>
      </p:cxnSp>
      <p:sp>
        <p:nvSpPr>
          <p:cNvPr id="15" name="TextBox 14">
            <a:extLst>
              <a:ext uri="{FF2B5EF4-FFF2-40B4-BE49-F238E27FC236}">
                <a16:creationId xmlns:a16="http://schemas.microsoft.com/office/drawing/2014/main" id="{02565201-AF45-7872-4922-706A4C1C9DE8}"/>
              </a:ext>
            </a:extLst>
          </p:cNvPr>
          <p:cNvSpPr txBox="1"/>
          <p:nvPr/>
        </p:nvSpPr>
        <p:spPr bwMode="auto">
          <a:xfrm>
            <a:off x="5406450" y="4776145"/>
            <a:ext cx="4243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Capecitabine, vinorelbine, gemcitabine, or eribulin.</a:t>
            </a:r>
          </a:p>
        </p:txBody>
      </p:sp>
      <p:sp>
        <p:nvSpPr>
          <p:cNvPr id="3" name="Content Placeholder 2">
            <a:extLst>
              <a:ext uri="{FF2B5EF4-FFF2-40B4-BE49-F238E27FC236}">
                <a16:creationId xmlns:a16="http://schemas.microsoft.com/office/drawing/2014/main" id="{3697310F-1F7D-7CB8-BC5D-FF7D9ED89779}"/>
              </a:ext>
            </a:extLst>
          </p:cNvPr>
          <p:cNvSpPr txBox="1">
            <a:spLocks/>
          </p:cNvSpPr>
          <p:nvPr/>
        </p:nvSpPr>
        <p:spPr>
          <a:xfrm>
            <a:off x="601820" y="5225946"/>
            <a:ext cx="5309278" cy="96352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endpoint: </a:t>
            </a:r>
            <a:r>
              <a:rPr lang="en-US" sz="2000" b="0" kern="0" dirty="0"/>
              <a:t>PFS (by BICR)</a:t>
            </a:r>
          </a:p>
          <a:p>
            <a:r>
              <a:rPr lang="en-US" sz="2000" b="1" kern="0" dirty="0"/>
              <a:t>Secondary endpoints: </a:t>
            </a:r>
            <a:r>
              <a:rPr lang="en-US" sz="2000" b="0" kern="0" dirty="0"/>
              <a:t>OS, ORR, DoR, CBR </a:t>
            </a:r>
            <a:br>
              <a:rPr lang="en-US" sz="2000" b="0" kern="0" dirty="0"/>
            </a:br>
            <a:r>
              <a:rPr lang="en-US" sz="2000" b="0" kern="0" dirty="0"/>
              <a:t>(by investigator and BICR), PRO, safety</a:t>
            </a:r>
            <a:endParaRPr lang="en-US" sz="2000" b="0" kern="0" baseline="30000" dirty="0"/>
          </a:p>
        </p:txBody>
      </p:sp>
      <p:sp>
        <p:nvSpPr>
          <p:cNvPr id="16" name="Content Placeholder 3">
            <a:extLst>
              <a:ext uri="{FF2B5EF4-FFF2-40B4-BE49-F238E27FC236}">
                <a16:creationId xmlns:a16="http://schemas.microsoft.com/office/drawing/2014/main" id="{DDF6528B-3697-F92D-D477-35F86EDB5F88}"/>
              </a:ext>
            </a:extLst>
          </p:cNvPr>
          <p:cNvSpPr txBox="1">
            <a:spLocks/>
          </p:cNvSpPr>
          <p:nvPr/>
        </p:nvSpPr>
        <p:spPr>
          <a:xfrm>
            <a:off x="6252634" y="5226520"/>
            <a:ext cx="5229570" cy="96367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Current analysis: </a:t>
            </a:r>
            <a:r>
              <a:rPr lang="en-US" sz="2000" b="0" kern="0" dirty="0"/>
              <a:t>post hoc analysis of efficacy, safety, and QoL by age (&lt; vs ≥65 yr) </a:t>
            </a:r>
          </a:p>
          <a:p>
            <a:endParaRPr lang="en-US" sz="2000" b="0" kern="0" dirty="0"/>
          </a:p>
        </p:txBody>
      </p:sp>
      <p:sp>
        <p:nvSpPr>
          <p:cNvPr id="22" name="Line 54">
            <a:extLst>
              <a:ext uri="{FF2B5EF4-FFF2-40B4-BE49-F238E27FC236}">
                <a16:creationId xmlns:a16="http://schemas.microsoft.com/office/drawing/2014/main" id="{4E3DAF79-2693-004C-55F9-782EDFFE2E55}"/>
              </a:ext>
            </a:extLst>
          </p:cNvPr>
          <p:cNvSpPr>
            <a:spLocks noChangeShapeType="1"/>
          </p:cNvSpPr>
          <p:nvPr/>
        </p:nvSpPr>
        <p:spPr bwMode="auto">
          <a:xfrm>
            <a:off x="4607984" y="4130822"/>
            <a:ext cx="676633" cy="18394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4" name="Rectangle 23">
            <a:extLst>
              <a:ext uri="{FF2B5EF4-FFF2-40B4-BE49-F238E27FC236}">
                <a16:creationId xmlns:a16="http://schemas.microsoft.com/office/drawing/2014/main" id="{31EFF622-816D-80B7-4AE1-0A51B69F128E}"/>
              </a:ext>
            </a:extLst>
          </p:cNvPr>
          <p:cNvSpPr/>
          <p:nvPr/>
        </p:nvSpPr>
        <p:spPr bwMode="auto">
          <a:xfrm>
            <a:off x="6252634" y="5177821"/>
            <a:ext cx="5229569" cy="770589"/>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TROPiCS-02 Subgroup Analysis by Age: </a:t>
            </a:r>
            <a:br>
              <a:rPr lang="en-US" dirty="0"/>
            </a:br>
            <a:r>
              <a:rPr lang="en-US" dirty="0"/>
              <a:t>Baseline Characteristics</a:t>
            </a:r>
            <a:endParaRPr lang="en-US" altLang="en-US" dirty="0"/>
          </a:p>
        </p:txBody>
      </p:sp>
      <p:sp>
        <p:nvSpPr>
          <p:cNvPr id="2" name="Text Box 11">
            <a:extLst>
              <a:ext uri="{FF2B5EF4-FFF2-40B4-BE49-F238E27FC236}">
                <a16:creationId xmlns:a16="http://schemas.microsoft.com/office/drawing/2014/main" id="{50BB2E3D-353D-D7DA-EBCF-71A0B507923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SABCS 2023. Abstr PO5-21-09.</a:t>
            </a:r>
          </a:p>
        </p:txBody>
      </p:sp>
      <p:graphicFrame>
        <p:nvGraphicFramePr>
          <p:cNvPr id="3" name="Group 3">
            <a:extLst>
              <a:ext uri="{FF2B5EF4-FFF2-40B4-BE49-F238E27FC236}">
                <a16:creationId xmlns:a16="http://schemas.microsoft.com/office/drawing/2014/main" id="{37844CA5-21CF-2C1E-B49C-0FE4D455F875}"/>
              </a:ext>
            </a:extLst>
          </p:cNvPr>
          <p:cNvGraphicFramePr>
            <a:graphicFrameLocks/>
          </p:cNvGraphicFramePr>
          <p:nvPr>
            <p:extLst>
              <p:ext uri="{D42A27DB-BD31-4B8C-83A1-F6EECF244321}">
                <p14:modId xmlns:p14="http://schemas.microsoft.com/office/powerpoint/2010/main" val="2874666156"/>
              </p:ext>
            </p:extLst>
          </p:nvPr>
        </p:nvGraphicFramePr>
        <p:xfrm>
          <a:off x="727076" y="1604963"/>
          <a:ext cx="10735057" cy="4236864"/>
        </p:xfrm>
        <a:graphic>
          <a:graphicData uri="http://schemas.openxmlformats.org/drawingml/2006/table">
            <a:tbl>
              <a:tblPr/>
              <a:tblGrid>
                <a:gridCol w="2837614">
                  <a:extLst>
                    <a:ext uri="{9D8B030D-6E8A-4147-A177-3AD203B41FA5}">
                      <a16:colId xmlns:a16="http://schemas.microsoft.com/office/drawing/2014/main" val="20000"/>
                    </a:ext>
                  </a:extLst>
                </a:gridCol>
                <a:gridCol w="1109843">
                  <a:extLst>
                    <a:ext uri="{9D8B030D-6E8A-4147-A177-3AD203B41FA5}">
                      <a16:colId xmlns:a16="http://schemas.microsoft.com/office/drawing/2014/main" val="2941552744"/>
                    </a:ext>
                  </a:extLst>
                </a:gridCol>
                <a:gridCol w="1696900">
                  <a:extLst>
                    <a:ext uri="{9D8B030D-6E8A-4147-A177-3AD203B41FA5}">
                      <a16:colId xmlns:a16="http://schemas.microsoft.com/office/drawing/2014/main" val="20001"/>
                    </a:ext>
                  </a:extLst>
                </a:gridCol>
                <a:gridCol w="1696900">
                  <a:extLst>
                    <a:ext uri="{9D8B030D-6E8A-4147-A177-3AD203B41FA5}">
                      <a16:colId xmlns:a16="http://schemas.microsoft.com/office/drawing/2014/main" val="343635497"/>
                    </a:ext>
                  </a:extLst>
                </a:gridCol>
                <a:gridCol w="1696900">
                  <a:extLst>
                    <a:ext uri="{9D8B030D-6E8A-4147-A177-3AD203B41FA5}">
                      <a16:colId xmlns:a16="http://schemas.microsoft.com/office/drawing/2014/main" val="20002"/>
                    </a:ext>
                  </a:extLst>
                </a:gridCol>
                <a:gridCol w="1696900">
                  <a:extLst>
                    <a:ext uri="{9D8B030D-6E8A-4147-A177-3AD203B41FA5}">
                      <a16:colId xmlns:a16="http://schemas.microsoft.com/office/drawing/2014/main" val="3604661366"/>
                    </a:ext>
                  </a:extLst>
                </a:gridCol>
              </a:tblGrid>
              <a:tr h="0">
                <a:tc rowSpan="2"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rowSpan="2"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Age &lt;65 Yr</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Age ≥65 Yr</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40627857"/>
                  </a:ext>
                </a:extLst>
              </a:tr>
              <a:tr h="0">
                <a:tc gridSpan="2"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199)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TPC</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204)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TPC</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(29-64)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(27-63)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 (65-86)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(65-78)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8513116"/>
                  </a:ext>
                </a:extLst>
              </a:tr>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197 (99)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202 (99)</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(100)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baseline BMI, kg/m</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(range)</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(17-61)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(16-45)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(16-36)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(16-38)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Race/ethnicity*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a:t>
                      </a:r>
                    </a:p>
                    <a:p>
                      <a:pPr marL="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134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135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(9)</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11560060"/>
                  </a:ext>
                </a:extLst>
              </a:tr>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107 (54)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 (49)</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(68)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4450701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CDK4/6 inhibitor use</a:t>
                      </a:r>
                      <a:r>
                        <a:rPr lang="en-US" altLang="en-US" sz="1600" b="0" baseline="30000" dirty="0">
                          <a:solidFill>
                            <a:schemeClr val="bg1"/>
                          </a:solidFill>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mo</a:t>
                      </a:r>
                    </a:p>
                    <a:p>
                      <a:pPr marL="0"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&gt;12 mo</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121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 (37)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129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(35)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(44)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705154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preexisting comorbidities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147 (74)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153 (75)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(89)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51289499"/>
                  </a:ext>
                </a:extLst>
              </a:tr>
            </a:tbl>
          </a:graphicData>
        </a:graphic>
      </p:graphicFrame>
      <p:sp>
        <p:nvSpPr>
          <p:cNvPr id="6" name="Text Box 30">
            <a:extLst>
              <a:ext uri="{FF2B5EF4-FFF2-40B4-BE49-F238E27FC236}">
                <a16:creationId xmlns:a16="http://schemas.microsoft.com/office/drawing/2014/main" id="{EFCFD9DA-3916-F860-2A27-16E9F19EA37A}"/>
              </a:ext>
            </a:extLst>
          </p:cNvPr>
          <p:cNvSpPr txBox="1">
            <a:spLocks noChangeArrowheads="1"/>
          </p:cNvSpPr>
          <p:nvPr/>
        </p:nvSpPr>
        <p:spPr bwMode="auto">
          <a:xfrm>
            <a:off x="727077" y="5843622"/>
            <a:ext cx="11069637"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*Race not reported for n = 98 (SG, n = 47; TPC, n = 51) in the younger subgroup, and n = 41 (SG, n = 22; TPC, n = 19) in the older subgroup. </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Unknown for n = 7 (SG, n = 4; TPC, n = 3) in the younger subgroup and n = 1 (SG, n = 1) in the older subgroup.</a:t>
            </a: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TROPiCS-02 Subgroup Analysis by Age: Efficacy</a:t>
            </a:r>
            <a:endParaRPr lang="en-US" altLang="en-US" dirty="0"/>
          </a:p>
        </p:txBody>
      </p:sp>
      <p:sp>
        <p:nvSpPr>
          <p:cNvPr id="7" name="Content Placeholder 6">
            <a:extLst>
              <a:ext uri="{FF2B5EF4-FFF2-40B4-BE49-F238E27FC236}">
                <a16:creationId xmlns:a16="http://schemas.microsoft.com/office/drawing/2014/main" id="{A338DDEE-E105-517E-03F6-B278A4A74365}"/>
              </a:ext>
            </a:extLst>
          </p:cNvPr>
          <p:cNvSpPr>
            <a:spLocks noGrp="1"/>
          </p:cNvSpPr>
          <p:nvPr>
            <p:ph idx="1"/>
          </p:nvPr>
        </p:nvSpPr>
        <p:spPr>
          <a:xfrm>
            <a:off x="604675" y="5621153"/>
            <a:ext cx="10877529" cy="542579"/>
          </a:xfrm>
        </p:spPr>
        <p:txBody>
          <a:bodyPr/>
          <a:lstStyle/>
          <a:p>
            <a:r>
              <a:rPr lang="en-US" sz="2400" dirty="0"/>
              <a:t>In both age subgroups, SG associated with more favorable PFS, OS, and response outcomes vs TPC</a:t>
            </a:r>
          </a:p>
        </p:txBody>
      </p:sp>
      <p:sp>
        <p:nvSpPr>
          <p:cNvPr id="2" name="Text Box 11">
            <a:extLst>
              <a:ext uri="{FF2B5EF4-FFF2-40B4-BE49-F238E27FC236}">
                <a16:creationId xmlns:a16="http://schemas.microsoft.com/office/drawing/2014/main" id="{41F661A0-CEC7-E3F7-BC02-683DCBBB122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SABCS 2023. Abstr PO5-21-09.</a:t>
            </a:r>
          </a:p>
        </p:txBody>
      </p:sp>
      <p:graphicFrame>
        <p:nvGraphicFramePr>
          <p:cNvPr id="3" name="Group 3">
            <a:extLst>
              <a:ext uri="{FF2B5EF4-FFF2-40B4-BE49-F238E27FC236}">
                <a16:creationId xmlns:a16="http://schemas.microsoft.com/office/drawing/2014/main" id="{A88BFA7C-9E44-C2CE-1A5C-5A98742016C3}"/>
              </a:ext>
            </a:extLst>
          </p:cNvPr>
          <p:cNvGraphicFramePr>
            <a:graphicFrameLocks/>
          </p:cNvGraphicFramePr>
          <p:nvPr>
            <p:extLst>
              <p:ext uri="{D42A27DB-BD31-4B8C-83A1-F6EECF244321}">
                <p14:modId xmlns:p14="http://schemas.microsoft.com/office/powerpoint/2010/main" val="3035836779"/>
              </p:ext>
            </p:extLst>
          </p:nvPr>
        </p:nvGraphicFramePr>
        <p:xfrm>
          <a:off x="727076" y="1604963"/>
          <a:ext cx="10735057" cy="3932096"/>
        </p:xfrm>
        <a:graphic>
          <a:graphicData uri="http://schemas.openxmlformats.org/drawingml/2006/table">
            <a:tbl>
              <a:tblPr/>
              <a:tblGrid>
                <a:gridCol w="3284413">
                  <a:extLst>
                    <a:ext uri="{9D8B030D-6E8A-4147-A177-3AD203B41FA5}">
                      <a16:colId xmlns:a16="http://schemas.microsoft.com/office/drawing/2014/main" val="20000"/>
                    </a:ext>
                  </a:extLst>
                </a:gridCol>
                <a:gridCol w="1862661">
                  <a:extLst>
                    <a:ext uri="{9D8B030D-6E8A-4147-A177-3AD203B41FA5}">
                      <a16:colId xmlns:a16="http://schemas.microsoft.com/office/drawing/2014/main" val="20001"/>
                    </a:ext>
                  </a:extLst>
                </a:gridCol>
                <a:gridCol w="1862661">
                  <a:extLst>
                    <a:ext uri="{9D8B030D-6E8A-4147-A177-3AD203B41FA5}">
                      <a16:colId xmlns:a16="http://schemas.microsoft.com/office/drawing/2014/main" val="1879128303"/>
                    </a:ext>
                  </a:extLst>
                </a:gridCol>
                <a:gridCol w="1862661">
                  <a:extLst>
                    <a:ext uri="{9D8B030D-6E8A-4147-A177-3AD203B41FA5}">
                      <a16:colId xmlns:a16="http://schemas.microsoft.com/office/drawing/2014/main" val="20002"/>
                    </a:ext>
                  </a:extLst>
                </a:gridCol>
                <a:gridCol w="1862661">
                  <a:extLst>
                    <a:ext uri="{9D8B030D-6E8A-4147-A177-3AD203B41FA5}">
                      <a16:colId xmlns:a16="http://schemas.microsoft.com/office/drawing/2014/main" val="3802207723"/>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Age &lt;65 Yr</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Age ≥65 Yr</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endParaRPr lang="en-US"/>
                    </a:p>
                  </a:txBody>
                  <a:tcPr/>
                </a:tc>
                <a:extLst>
                  <a:ext uri="{0D108BD9-81ED-4DB2-BD59-A6C34878D82A}">
                    <a16:rowId xmlns:a16="http://schemas.microsoft.com/office/drawing/2014/main" val="3803081078"/>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199)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TPC</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204)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TPC</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by BICR, mo</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699" marR="121699" marT="45728" marB="45728" anchor="ctr" horzOverflow="overflow">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0.69 (0.53-0.89)</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0.59 (0.38-0.93)</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699" marR="121699" marT="45728" marB="45728" anchor="ctr" horzOverflow="overflow">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14.1</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14.9</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03712560"/>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699" marR="121699" marT="45728" marB="45728" anchor="ctr" horzOverflow="overflow">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0.81 (0.64-1.02)</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0.80 (0.54-1.19)</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207345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by BICR, n (%)</a:t>
                      </a:r>
                    </a:p>
                  </a:txBody>
                  <a:tcPr marL="121699" marR="121699" marT="45728" marB="45728" anchor="ctr" horzOverflow="overflow">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(21)</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(14)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(21)</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74412756"/>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Odds ratio (95% CI)</a:t>
                      </a:r>
                    </a:p>
                  </a:txBody>
                  <a:tcPr marL="121699" marR="121699" marT="45728" marB="45728" anchor="ctr" horzOverflow="overflow">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1.68 (1.00-2.84)</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1.47 (0.61-3.55)</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2607736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CBR by BICR, n (%)</a:t>
                      </a:r>
                    </a:p>
                  </a:txBody>
                  <a:tcPr marL="121699" marR="121699" marT="45728" marB="45728" anchor="ctr" horzOverflow="overflow">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(33)</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(23)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(36)</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07294906"/>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Odds ratio (95% CI)</a:t>
                      </a:r>
                    </a:p>
                  </a:txBody>
                  <a:tcPr marL="121699" marR="121699" marT="45728" marB="45728" anchor="ctr" horzOverflow="overflow">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1.66 (1.07-2.57)</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2.30 (1.06-4.97)</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4347445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by BICR, mo (95% CI)</a:t>
                      </a:r>
                    </a:p>
                  </a:txBody>
                  <a:tcPr marL="121699" marR="121699" marT="45728" marB="45728" anchor="ctr" horzOverflow="overflow">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 (6.5-9.7)</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 (3.8-7.9)</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(5.8-NE)</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(2.3-NE)</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17132196"/>
                  </a:ext>
                </a:extLst>
              </a:tr>
            </a:tbl>
          </a:graphicData>
        </a:graphic>
      </p:graphicFrame>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TROPiCS-02 Subgroup Analysis by Age: Efficacy by RDI</a:t>
            </a:r>
            <a:endParaRPr lang="en-US" altLang="en-US" dirty="0"/>
          </a:p>
        </p:txBody>
      </p:sp>
      <p:sp>
        <p:nvSpPr>
          <p:cNvPr id="6" name="Content Placeholder 5">
            <a:extLst>
              <a:ext uri="{FF2B5EF4-FFF2-40B4-BE49-F238E27FC236}">
                <a16:creationId xmlns:a16="http://schemas.microsoft.com/office/drawing/2014/main" id="{863F3D7D-C46B-CE0B-5B22-05701F487C40}"/>
              </a:ext>
            </a:extLst>
          </p:cNvPr>
          <p:cNvSpPr>
            <a:spLocks noGrp="1"/>
          </p:cNvSpPr>
          <p:nvPr>
            <p:ph idx="1"/>
          </p:nvPr>
        </p:nvSpPr>
        <p:spPr>
          <a:xfrm>
            <a:off x="604675" y="4457699"/>
            <a:ext cx="10877529" cy="1706033"/>
          </a:xfrm>
        </p:spPr>
        <p:txBody>
          <a:bodyPr/>
          <a:lstStyle/>
          <a:p>
            <a:r>
              <a:rPr lang="en-US" sz="2400" dirty="0"/>
              <a:t>In the younger subgroup, patients with RDI &gt;90% had numerically improved PFS, OS, and response outcomes vs those with a lower RDI</a:t>
            </a:r>
          </a:p>
          <a:p>
            <a:r>
              <a:rPr lang="en-US" sz="2400" dirty="0"/>
              <a:t>In the older subgroup, patients with RDI &gt;90% had numerically improved PFS vs those with a lower RDI</a:t>
            </a:r>
          </a:p>
        </p:txBody>
      </p:sp>
      <p:sp>
        <p:nvSpPr>
          <p:cNvPr id="2" name="Text Box 11">
            <a:extLst>
              <a:ext uri="{FF2B5EF4-FFF2-40B4-BE49-F238E27FC236}">
                <a16:creationId xmlns:a16="http://schemas.microsoft.com/office/drawing/2014/main" id="{41F661A0-CEC7-E3F7-BC02-683DCBBB122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SABCS 2023. Abstr PO5-21-09.</a:t>
            </a:r>
          </a:p>
        </p:txBody>
      </p:sp>
      <p:graphicFrame>
        <p:nvGraphicFramePr>
          <p:cNvPr id="3" name="Group 3">
            <a:extLst>
              <a:ext uri="{FF2B5EF4-FFF2-40B4-BE49-F238E27FC236}">
                <a16:creationId xmlns:a16="http://schemas.microsoft.com/office/drawing/2014/main" id="{A88BFA7C-9E44-C2CE-1A5C-5A98742016C3}"/>
              </a:ext>
            </a:extLst>
          </p:cNvPr>
          <p:cNvGraphicFramePr>
            <a:graphicFrameLocks/>
          </p:cNvGraphicFramePr>
          <p:nvPr>
            <p:extLst>
              <p:ext uri="{D42A27DB-BD31-4B8C-83A1-F6EECF244321}">
                <p14:modId xmlns:p14="http://schemas.microsoft.com/office/powerpoint/2010/main" val="836067929"/>
              </p:ext>
            </p:extLst>
          </p:nvPr>
        </p:nvGraphicFramePr>
        <p:xfrm>
          <a:off x="727076" y="1604963"/>
          <a:ext cx="10735053" cy="2743296"/>
        </p:xfrm>
        <a:graphic>
          <a:graphicData uri="http://schemas.openxmlformats.org/drawingml/2006/table">
            <a:tbl>
              <a:tblPr/>
              <a:tblGrid>
                <a:gridCol w="2786145">
                  <a:extLst>
                    <a:ext uri="{9D8B030D-6E8A-4147-A177-3AD203B41FA5}">
                      <a16:colId xmlns:a16="http://schemas.microsoft.com/office/drawing/2014/main" val="20000"/>
                    </a:ext>
                  </a:extLst>
                </a:gridCol>
                <a:gridCol w="1324818">
                  <a:extLst>
                    <a:ext uri="{9D8B030D-6E8A-4147-A177-3AD203B41FA5}">
                      <a16:colId xmlns:a16="http://schemas.microsoft.com/office/drawing/2014/main" val="20001"/>
                    </a:ext>
                  </a:extLst>
                </a:gridCol>
                <a:gridCol w="1324818">
                  <a:extLst>
                    <a:ext uri="{9D8B030D-6E8A-4147-A177-3AD203B41FA5}">
                      <a16:colId xmlns:a16="http://schemas.microsoft.com/office/drawing/2014/main" val="1879128303"/>
                    </a:ext>
                  </a:extLst>
                </a:gridCol>
                <a:gridCol w="1324818">
                  <a:extLst>
                    <a:ext uri="{9D8B030D-6E8A-4147-A177-3AD203B41FA5}">
                      <a16:colId xmlns:a16="http://schemas.microsoft.com/office/drawing/2014/main" val="218901068"/>
                    </a:ext>
                  </a:extLst>
                </a:gridCol>
                <a:gridCol w="1324818">
                  <a:extLst>
                    <a:ext uri="{9D8B030D-6E8A-4147-A177-3AD203B41FA5}">
                      <a16:colId xmlns:a16="http://schemas.microsoft.com/office/drawing/2014/main" val="20002"/>
                    </a:ext>
                  </a:extLst>
                </a:gridCol>
                <a:gridCol w="1324818">
                  <a:extLst>
                    <a:ext uri="{9D8B030D-6E8A-4147-A177-3AD203B41FA5}">
                      <a16:colId xmlns:a16="http://schemas.microsoft.com/office/drawing/2014/main" val="3802207723"/>
                    </a:ext>
                  </a:extLst>
                </a:gridCol>
                <a:gridCol w="1324818">
                  <a:extLst>
                    <a:ext uri="{9D8B030D-6E8A-4147-A177-3AD203B41FA5}">
                      <a16:colId xmlns:a16="http://schemas.microsoft.com/office/drawing/2014/main" val="334037265"/>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Age &lt;65 Yr</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Age ≥65 Yr</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03081078"/>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RDI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RDI &gt;74% and ≤90%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RDI &gt;90%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RDI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RDI &gt;74% and ≤90%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RDI &gt;90%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by BICR, mo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8.5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 </a:t>
                      </a:r>
                    </a:p>
                  </a:txBody>
                  <a:tcPr marL="121699" marR="121699" marT="45728" marB="45728" anchor="ctr" horzOverflow="overflow">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13.0 </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13.6 </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18.1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13.9 </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25.6 </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15.4 </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0371256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by BICR, n (%)</a:t>
                      </a:r>
                    </a:p>
                  </a:txBody>
                  <a:tcPr marL="121699" marR="121699" marT="45728" marB="45728" anchor="ctr" horzOverflow="overflow">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(13)</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(31)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(18)</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7441275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CBR by BICR, n (%)</a:t>
                      </a:r>
                    </a:p>
                  </a:txBody>
                  <a:tcPr marL="121699" marR="121699" marT="45728" marB="45728" anchor="ctr" horzOverflow="overflow">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(25)</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(32)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(44)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(32)</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(38)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(37)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07294906"/>
                  </a:ext>
                </a:extLst>
              </a:tr>
            </a:tbl>
          </a:graphicData>
        </a:graphic>
      </p:graphicFrame>
    </p:spTree>
    <p:extLst>
      <p:ext uri="{BB962C8B-B14F-4D97-AF65-F5344CB8AC3E}">
        <p14:creationId xmlns:p14="http://schemas.microsoft.com/office/powerpoint/2010/main" val="1913556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TROPiCS-02 Subgroup Analysis by Age: Safety</a:t>
            </a:r>
            <a:endParaRPr lang="en-US" altLang="en-US" dirty="0"/>
          </a:p>
        </p:txBody>
      </p:sp>
      <p:sp>
        <p:nvSpPr>
          <p:cNvPr id="4" name="Content Placeholder 3">
            <a:extLst>
              <a:ext uri="{FF2B5EF4-FFF2-40B4-BE49-F238E27FC236}">
                <a16:creationId xmlns:a16="http://schemas.microsoft.com/office/drawing/2014/main" id="{63AD4C3D-DB10-7E89-051D-03856065310D}"/>
              </a:ext>
            </a:extLst>
          </p:cNvPr>
          <p:cNvSpPr>
            <a:spLocks noGrp="1"/>
          </p:cNvSpPr>
          <p:nvPr>
            <p:ph sz="half" idx="1"/>
          </p:nvPr>
        </p:nvSpPr>
        <p:spPr>
          <a:xfrm>
            <a:off x="601820" y="4267200"/>
            <a:ext cx="5309278" cy="1922268"/>
          </a:xfrm>
        </p:spPr>
        <p:txBody>
          <a:bodyPr/>
          <a:lstStyle/>
          <a:p>
            <a:r>
              <a:rPr lang="en-US" sz="2400" dirty="0"/>
              <a:t>In the older vs younger subgroup, </a:t>
            </a:r>
            <a:br>
              <a:rPr lang="en-US" sz="2400" dirty="0"/>
            </a:br>
            <a:r>
              <a:rPr lang="en-US" sz="2400" dirty="0"/>
              <a:t>SG arm had higher rates of TEAEs leading to dose reduction and tx d/c vs TPC arm</a:t>
            </a:r>
          </a:p>
        </p:txBody>
      </p:sp>
      <p:sp>
        <p:nvSpPr>
          <p:cNvPr id="7" name="Content Placeholder 6">
            <a:extLst>
              <a:ext uri="{FF2B5EF4-FFF2-40B4-BE49-F238E27FC236}">
                <a16:creationId xmlns:a16="http://schemas.microsoft.com/office/drawing/2014/main" id="{33AD6DE6-C7B3-E6E2-8DE0-7F2E8F522085}"/>
              </a:ext>
            </a:extLst>
          </p:cNvPr>
          <p:cNvSpPr>
            <a:spLocks noGrp="1"/>
          </p:cNvSpPr>
          <p:nvPr>
            <p:ph sz="half" idx="2"/>
          </p:nvPr>
        </p:nvSpPr>
        <p:spPr>
          <a:xfrm>
            <a:off x="6252634" y="4267626"/>
            <a:ext cx="5229570" cy="1922565"/>
          </a:xfrm>
        </p:spPr>
        <p:txBody>
          <a:bodyPr/>
          <a:lstStyle/>
          <a:p>
            <a:r>
              <a:rPr lang="en-US" sz="2400" dirty="0"/>
              <a:t>SG arm had higher rates of grade ≥3 TEAEs and TEAEs leading to tx interruption vs TPC arm</a:t>
            </a:r>
          </a:p>
          <a:p>
            <a:pPr lvl="1"/>
            <a:r>
              <a:rPr lang="en-US" sz="2200" dirty="0"/>
              <a:t>Rates comparable between age subgroups</a:t>
            </a:r>
          </a:p>
        </p:txBody>
      </p:sp>
      <p:sp>
        <p:nvSpPr>
          <p:cNvPr id="2" name="Text Box 11">
            <a:extLst>
              <a:ext uri="{FF2B5EF4-FFF2-40B4-BE49-F238E27FC236}">
                <a16:creationId xmlns:a16="http://schemas.microsoft.com/office/drawing/2014/main" id="{09591130-3D21-7DBE-B64F-D49D78E0EBE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SABCS 2023. Abstr PO5-21-09.</a:t>
            </a:r>
          </a:p>
        </p:txBody>
      </p:sp>
      <p:graphicFrame>
        <p:nvGraphicFramePr>
          <p:cNvPr id="5" name="Group 3">
            <a:extLst>
              <a:ext uri="{FF2B5EF4-FFF2-40B4-BE49-F238E27FC236}">
                <a16:creationId xmlns:a16="http://schemas.microsoft.com/office/drawing/2014/main" id="{E04CBB51-3D29-AB2E-3C72-767C863E005F}"/>
              </a:ext>
            </a:extLst>
          </p:cNvPr>
          <p:cNvGraphicFramePr>
            <a:graphicFrameLocks/>
          </p:cNvGraphicFramePr>
          <p:nvPr>
            <p:extLst>
              <p:ext uri="{D42A27DB-BD31-4B8C-83A1-F6EECF244321}">
                <p14:modId xmlns:p14="http://schemas.microsoft.com/office/powerpoint/2010/main" val="3780399208"/>
              </p:ext>
            </p:extLst>
          </p:nvPr>
        </p:nvGraphicFramePr>
        <p:xfrm>
          <a:off x="728286" y="1604963"/>
          <a:ext cx="10735050" cy="2560432"/>
        </p:xfrm>
        <a:graphic>
          <a:graphicData uri="http://schemas.openxmlformats.org/drawingml/2006/table">
            <a:tbl>
              <a:tblPr/>
              <a:tblGrid>
                <a:gridCol w="2878514">
                  <a:extLst>
                    <a:ext uri="{9D8B030D-6E8A-4147-A177-3AD203B41FA5}">
                      <a16:colId xmlns:a16="http://schemas.microsoft.com/office/drawing/2014/main" val="20000"/>
                    </a:ext>
                  </a:extLst>
                </a:gridCol>
                <a:gridCol w="1964134">
                  <a:extLst>
                    <a:ext uri="{9D8B030D-6E8A-4147-A177-3AD203B41FA5}">
                      <a16:colId xmlns:a16="http://schemas.microsoft.com/office/drawing/2014/main" val="20001"/>
                    </a:ext>
                  </a:extLst>
                </a:gridCol>
                <a:gridCol w="1964134">
                  <a:extLst>
                    <a:ext uri="{9D8B030D-6E8A-4147-A177-3AD203B41FA5}">
                      <a16:colId xmlns:a16="http://schemas.microsoft.com/office/drawing/2014/main" val="343635497"/>
                    </a:ext>
                  </a:extLst>
                </a:gridCol>
                <a:gridCol w="1964134">
                  <a:extLst>
                    <a:ext uri="{9D8B030D-6E8A-4147-A177-3AD203B41FA5}">
                      <a16:colId xmlns:a16="http://schemas.microsoft.com/office/drawing/2014/main" val="20002"/>
                    </a:ext>
                  </a:extLst>
                </a:gridCol>
                <a:gridCol w="1964134">
                  <a:extLst>
                    <a:ext uri="{9D8B030D-6E8A-4147-A177-3AD203B41FA5}">
                      <a16:colId xmlns:a16="http://schemas.microsoft.com/office/drawing/2014/main" val="3604661366"/>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TEAE, n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Age &lt;65 Yr</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Age ≥65 Yr</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40627857"/>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SG (n = 196)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TPC (n = 188)</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SG (n = 72)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TPC (n =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All</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196 (100)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178 (95)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 (100)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851311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144 (73)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113 (60)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 (75)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dose reduction</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 (32)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 (35)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(38)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tx interruption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129 (66)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 (44)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(68)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1156006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tx d/c</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(17)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44507012"/>
                  </a:ext>
                </a:extLst>
              </a:tr>
            </a:tbl>
          </a:graphicData>
        </a:graphic>
      </p:graphicFrame>
    </p:spTree>
    <p:extLst>
      <p:ext uri="{BB962C8B-B14F-4D97-AF65-F5344CB8AC3E}">
        <p14:creationId xmlns:p14="http://schemas.microsoft.com/office/powerpoint/2010/main" val="4244026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TROPiCS-02 Subgroup Analysis by Age: </a:t>
            </a:r>
            <a:br>
              <a:rPr lang="en-US" dirty="0"/>
            </a:br>
            <a:r>
              <a:rPr lang="en-US" dirty="0"/>
              <a:t>Most Common TEAEs</a:t>
            </a:r>
            <a:endParaRPr lang="en-US" altLang="en-US" dirty="0"/>
          </a:p>
        </p:txBody>
      </p:sp>
      <p:sp>
        <p:nvSpPr>
          <p:cNvPr id="2" name="Text Box 11">
            <a:extLst>
              <a:ext uri="{FF2B5EF4-FFF2-40B4-BE49-F238E27FC236}">
                <a16:creationId xmlns:a16="http://schemas.microsoft.com/office/drawing/2014/main" id="{09591130-3D21-7DBE-B64F-D49D78E0EBE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SABCS 2023. Abstr PO5-21-09.</a:t>
            </a:r>
          </a:p>
        </p:txBody>
      </p:sp>
      <p:graphicFrame>
        <p:nvGraphicFramePr>
          <p:cNvPr id="5" name="Group 3">
            <a:extLst>
              <a:ext uri="{FF2B5EF4-FFF2-40B4-BE49-F238E27FC236}">
                <a16:creationId xmlns:a16="http://schemas.microsoft.com/office/drawing/2014/main" id="{E04CBB51-3D29-AB2E-3C72-767C863E005F}"/>
              </a:ext>
            </a:extLst>
          </p:cNvPr>
          <p:cNvGraphicFramePr>
            <a:graphicFrameLocks/>
          </p:cNvGraphicFramePr>
          <p:nvPr>
            <p:extLst>
              <p:ext uri="{D42A27DB-BD31-4B8C-83A1-F6EECF244321}">
                <p14:modId xmlns:p14="http://schemas.microsoft.com/office/powerpoint/2010/main" val="907288700"/>
              </p:ext>
            </p:extLst>
          </p:nvPr>
        </p:nvGraphicFramePr>
        <p:xfrm>
          <a:off x="728286" y="1604963"/>
          <a:ext cx="10735049" cy="3749168"/>
        </p:xfrm>
        <a:graphic>
          <a:graphicData uri="http://schemas.openxmlformats.org/drawingml/2006/table">
            <a:tbl>
              <a:tblPr/>
              <a:tblGrid>
                <a:gridCol w="2119689">
                  <a:extLst>
                    <a:ext uri="{9D8B030D-6E8A-4147-A177-3AD203B41FA5}">
                      <a16:colId xmlns:a16="http://schemas.microsoft.com/office/drawing/2014/main" val="20000"/>
                    </a:ext>
                  </a:extLst>
                </a:gridCol>
                <a:gridCol w="1076920">
                  <a:extLst>
                    <a:ext uri="{9D8B030D-6E8A-4147-A177-3AD203B41FA5}">
                      <a16:colId xmlns:a16="http://schemas.microsoft.com/office/drawing/2014/main" val="20001"/>
                    </a:ext>
                  </a:extLst>
                </a:gridCol>
                <a:gridCol w="1076920">
                  <a:extLst>
                    <a:ext uri="{9D8B030D-6E8A-4147-A177-3AD203B41FA5}">
                      <a16:colId xmlns:a16="http://schemas.microsoft.com/office/drawing/2014/main" val="3624980702"/>
                    </a:ext>
                  </a:extLst>
                </a:gridCol>
                <a:gridCol w="1076920">
                  <a:extLst>
                    <a:ext uri="{9D8B030D-6E8A-4147-A177-3AD203B41FA5}">
                      <a16:colId xmlns:a16="http://schemas.microsoft.com/office/drawing/2014/main" val="343635497"/>
                    </a:ext>
                  </a:extLst>
                </a:gridCol>
                <a:gridCol w="1076920">
                  <a:extLst>
                    <a:ext uri="{9D8B030D-6E8A-4147-A177-3AD203B41FA5}">
                      <a16:colId xmlns:a16="http://schemas.microsoft.com/office/drawing/2014/main" val="3159155079"/>
                    </a:ext>
                  </a:extLst>
                </a:gridCol>
                <a:gridCol w="1076920">
                  <a:extLst>
                    <a:ext uri="{9D8B030D-6E8A-4147-A177-3AD203B41FA5}">
                      <a16:colId xmlns:a16="http://schemas.microsoft.com/office/drawing/2014/main" val="20002"/>
                    </a:ext>
                  </a:extLst>
                </a:gridCol>
                <a:gridCol w="1076920">
                  <a:extLst>
                    <a:ext uri="{9D8B030D-6E8A-4147-A177-3AD203B41FA5}">
                      <a16:colId xmlns:a16="http://schemas.microsoft.com/office/drawing/2014/main" val="2873730197"/>
                    </a:ext>
                  </a:extLst>
                </a:gridCol>
                <a:gridCol w="1076920">
                  <a:extLst>
                    <a:ext uri="{9D8B030D-6E8A-4147-A177-3AD203B41FA5}">
                      <a16:colId xmlns:a16="http://schemas.microsoft.com/office/drawing/2014/main" val="3604661366"/>
                    </a:ext>
                  </a:extLst>
                </a:gridCol>
                <a:gridCol w="1076920">
                  <a:extLst>
                    <a:ext uri="{9D8B030D-6E8A-4147-A177-3AD203B41FA5}">
                      <a16:colId xmlns:a16="http://schemas.microsoft.com/office/drawing/2014/main" val="2802330150"/>
                    </a:ext>
                  </a:extLst>
                </a:gridCol>
              </a:tblGrid>
              <a:tr h="0">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TEAEs in ≥30% of Patients in Either Arm of Either Subgroup</a:t>
                      </a:r>
                      <a:r>
                        <a:rPr kumimoji="0" lang="en-US" sz="1800" b="1" i="0" u="none" strike="noStrike" cap="none" normalizeH="0" baseline="0" dirty="0">
                          <a:ln>
                            <a:noFill/>
                          </a:ln>
                          <a:solidFill>
                            <a:schemeClr val="tx1"/>
                          </a:solidFill>
                          <a:effectLst/>
                          <a:latin typeface="Calibri" panose="020F0502020204030204" pitchFamily="34" charset="0"/>
                        </a:rPr>
                        <a:t>, n (%)</a:t>
                      </a: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Age &lt;65 Yr</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Age ≥65 Yr</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240627857"/>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SG (n = 196)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TPC (n = 188)</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SG (n = 72)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TPC (n =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80417106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142 (72)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106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106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 (40)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 (65)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405509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117 (60)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(56)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4795436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112 (57)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 (75)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0834556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Alopecia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 (50)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(42)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9956338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78 (40)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(38)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3740927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 (37)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(29)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450177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 (36)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(39)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7125485"/>
                  </a:ext>
                </a:extLst>
              </a:tr>
            </a:tbl>
          </a:graphicData>
        </a:graphic>
      </p:graphicFrame>
    </p:spTree>
    <p:extLst>
      <p:ext uri="{BB962C8B-B14F-4D97-AF65-F5344CB8AC3E}">
        <p14:creationId xmlns:p14="http://schemas.microsoft.com/office/powerpoint/2010/main" val="588010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TROPiCS-02 Subgroup Analysis by Age: TTD</a:t>
            </a:r>
            <a:endParaRPr lang="en-US" altLang="en-US" dirty="0"/>
          </a:p>
        </p:txBody>
      </p:sp>
      <p:sp>
        <p:nvSpPr>
          <p:cNvPr id="6" name="Content Placeholder 5">
            <a:extLst>
              <a:ext uri="{FF2B5EF4-FFF2-40B4-BE49-F238E27FC236}">
                <a16:creationId xmlns:a16="http://schemas.microsoft.com/office/drawing/2014/main" id="{19D82350-6765-31CC-01FD-C1D529F9143A}"/>
              </a:ext>
            </a:extLst>
          </p:cNvPr>
          <p:cNvSpPr>
            <a:spLocks noGrp="1"/>
          </p:cNvSpPr>
          <p:nvPr>
            <p:ph idx="1"/>
          </p:nvPr>
        </p:nvSpPr>
        <p:spPr>
          <a:xfrm>
            <a:off x="604675" y="4402667"/>
            <a:ext cx="10877529" cy="1761066"/>
          </a:xfrm>
        </p:spPr>
        <p:txBody>
          <a:bodyPr/>
          <a:lstStyle/>
          <a:p>
            <a:r>
              <a:rPr lang="en-US" sz="2400" dirty="0"/>
              <a:t>In the younger subgroup, SG significantly prolonged median TTD for fatigue vs </a:t>
            </a:r>
            <a:br>
              <a:rPr lang="en-US" sz="2400" dirty="0"/>
            </a:br>
            <a:r>
              <a:rPr lang="en-US" sz="2400" dirty="0"/>
              <a:t>TPC (</a:t>
            </a:r>
            <a:r>
              <a:rPr lang="en-US" sz="2400" i="1" dirty="0"/>
              <a:t>P </a:t>
            </a:r>
            <a:r>
              <a:rPr lang="en-US" sz="2400" dirty="0"/>
              <a:t>= .021) and numerically increased median TTD for global health status/QoL</a:t>
            </a:r>
          </a:p>
          <a:p>
            <a:r>
              <a:rPr lang="en-US" sz="2400" dirty="0"/>
              <a:t>In the older subgroup, SG numerically increased median TTD for global health status/QoL and for pain vs TPC</a:t>
            </a:r>
          </a:p>
          <a:p>
            <a:pPr lvl="1"/>
            <a:endParaRPr lang="en-US" sz="2200" dirty="0"/>
          </a:p>
        </p:txBody>
      </p:sp>
      <p:sp>
        <p:nvSpPr>
          <p:cNvPr id="2" name="Text Box 11">
            <a:extLst>
              <a:ext uri="{FF2B5EF4-FFF2-40B4-BE49-F238E27FC236}">
                <a16:creationId xmlns:a16="http://schemas.microsoft.com/office/drawing/2014/main" id="{41F661A0-CEC7-E3F7-BC02-683DCBBB122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SABCS 2023. Abstr PO5-21-09.</a:t>
            </a:r>
          </a:p>
        </p:txBody>
      </p:sp>
      <p:graphicFrame>
        <p:nvGraphicFramePr>
          <p:cNvPr id="3" name="Group 3">
            <a:extLst>
              <a:ext uri="{FF2B5EF4-FFF2-40B4-BE49-F238E27FC236}">
                <a16:creationId xmlns:a16="http://schemas.microsoft.com/office/drawing/2014/main" id="{A88BFA7C-9E44-C2CE-1A5C-5A98742016C3}"/>
              </a:ext>
            </a:extLst>
          </p:cNvPr>
          <p:cNvGraphicFramePr>
            <a:graphicFrameLocks/>
          </p:cNvGraphicFramePr>
          <p:nvPr>
            <p:extLst>
              <p:ext uri="{D42A27DB-BD31-4B8C-83A1-F6EECF244321}">
                <p14:modId xmlns:p14="http://schemas.microsoft.com/office/powerpoint/2010/main" val="431549898"/>
              </p:ext>
            </p:extLst>
          </p:nvPr>
        </p:nvGraphicFramePr>
        <p:xfrm>
          <a:off x="727076" y="1604963"/>
          <a:ext cx="10735057" cy="2682368"/>
        </p:xfrm>
        <a:graphic>
          <a:graphicData uri="http://schemas.openxmlformats.org/drawingml/2006/table">
            <a:tbl>
              <a:tblPr/>
              <a:tblGrid>
                <a:gridCol w="3284413">
                  <a:extLst>
                    <a:ext uri="{9D8B030D-6E8A-4147-A177-3AD203B41FA5}">
                      <a16:colId xmlns:a16="http://schemas.microsoft.com/office/drawing/2014/main" val="20000"/>
                    </a:ext>
                  </a:extLst>
                </a:gridCol>
                <a:gridCol w="1936145">
                  <a:extLst>
                    <a:ext uri="{9D8B030D-6E8A-4147-A177-3AD203B41FA5}">
                      <a16:colId xmlns:a16="http://schemas.microsoft.com/office/drawing/2014/main" val="20001"/>
                    </a:ext>
                  </a:extLst>
                </a:gridCol>
                <a:gridCol w="1936145">
                  <a:extLst>
                    <a:ext uri="{9D8B030D-6E8A-4147-A177-3AD203B41FA5}">
                      <a16:colId xmlns:a16="http://schemas.microsoft.com/office/drawing/2014/main" val="1879128303"/>
                    </a:ext>
                  </a:extLst>
                </a:gridCol>
                <a:gridCol w="1789177">
                  <a:extLst>
                    <a:ext uri="{9D8B030D-6E8A-4147-A177-3AD203B41FA5}">
                      <a16:colId xmlns:a16="http://schemas.microsoft.com/office/drawing/2014/main" val="20002"/>
                    </a:ext>
                  </a:extLst>
                </a:gridCol>
                <a:gridCol w="1789177">
                  <a:extLst>
                    <a:ext uri="{9D8B030D-6E8A-4147-A177-3AD203B41FA5}">
                      <a16:colId xmlns:a16="http://schemas.microsoft.com/office/drawing/2014/main" val="3802207723"/>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Median TTD by EORTC QLQ-C30 Domain, Mo</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Age &lt;65 Yr</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Age ≥65 Yr</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endParaRPr lang="en-US"/>
                    </a:p>
                  </a:txBody>
                  <a:tcPr/>
                </a:tc>
                <a:extLst>
                  <a:ext uri="{0D108BD9-81ED-4DB2-BD59-A6C34878D82A}">
                    <a16:rowId xmlns:a16="http://schemas.microsoft.com/office/drawing/2014/main" val="3803081078"/>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SG</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TPC</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SG</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TPC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Global health status/QoL</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699" marR="121699" marT="45728" marB="45728" anchor="ctr" horzOverflow="overflow">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0.81 (0.64-1.02;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.066)</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0.71 (0.47-1.06;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.094)</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03712560"/>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699" marR="121699" marT="45728" marB="45728" anchor="ctr" horzOverflow="overflow">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0.76 (0.61-0.96;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.021)</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0.82 (0.55-1.22;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.32)</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207345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Pain</a:t>
                      </a:r>
                    </a:p>
                  </a:txBody>
                  <a:tcPr marL="121699" marR="121699" marT="45728" marB="45728" anchor="ctr" horzOverflow="overflow">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74412756"/>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699" marR="121699" marT="45728" marB="45728" anchor="ctr" horzOverflow="overflow">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 (0.79-1.27;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.97)</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0.73 (0.49-1.09;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.12)</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26077365"/>
                  </a:ext>
                </a:extLst>
              </a:tr>
            </a:tbl>
          </a:graphicData>
        </a:graphic>
      </p:graphicFrame>
    </p:spTree>
    <p:extLst>
      <p:ext uri="{BB962C8B-B14F-4D97-AF65-F5344CB8AC3E}">
        <p14:creationId xmlns:p14="http://schemas.microsoft.com/office/powerpoint/2010/main" val="1897412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TROPiCS-02 Subgroup Analysis by Age: </a:t>
            </a:r>
            <a:br>
              <a:rPr lang="en-US" dirty="0"/>
            </a:br>
            <a:r>
              <a:rPr lang="en-US" dirty="0"/>
              <a:t>Investigators’ Conclusions </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pPr>
              <a:spcBef>
                <a:spcPts val="600"/>
              </a:spcBef>
            </a:pPr>
            <a:r>
              <a:rPr lang="en-GB" altLang="en-US" sz="2200" dirty="0">
                <a:latin typeface="+mn-lt"/>
              </a:rPr>
              <a:t>In this post hoc analysis of the phase III TROPiCS-02 trial, greater benefit with SG vs TPC was observed in both younger (age &lt;65 yr) and older (age ≥65 yr) patients with </a:t>
            </a:r>
            <a:r>
              <a:rPr lang="en-GB" altLang="en-US" sz="2200" dirty="0" err="1">
                <a:latin typeface="+mn-lt"/>
              </a:rPr>
              <a:t>pretreated</a:t>
            </a:r>
            <a:r>
              <a:rPr lang="en-GB" altLang="en-US" sz="2200" dirty="0">
                <a:latin typeface="+mn-lt"/>
              </a:rPr>
              <a:t> </a:t>
            </a:r>
            <a:r>
              <a:rPr lang="en-US" altLang="en-US" sz="2200" dirty="0">
                <a:latin typeface="+mn-lt"/>
              </a:rPr>
              <a:t>HR+/HER2- LA/MBC</a:t>
            </a:r>
            <a:endParaRPr lang="en-US" altLang="en-US" sz="2200" baseline="30000" dirty="0">
              <a:latin typeface="+mn-lt"/>
            </a:endParaRPr>
          </a:p>
          <a:p>
            <a:pPr lvl="1">
              <a:spcBef>
                <a:spcPts val="600"/>
              </a:spcBef>
            </a:pPr>
            <a:r>
              <a:rPr lang="en-US" altLang="en-US" sz="2000" dirty="0">
                <a:latin typeface="+mn-lt"/>
              </a:rPr>
              <a:t>More favorable outcomes observed for PFS, OS, ORR, and CBR with SG vs TPC</a:t>
            </a:r>
          </a:p>
          <a:p>
            <a:pPr lvl="1">
              <a:spcBef>
                <a:spcPts val="600"/>
              </a:spcBef>
            </a:pPr>
            <a:r>
              <a:rPr lang="en-US" altLang="en-US" sz="2000" dirty="0">
                <a:latin typeface="+mn-lt"/>
              </a:rPr>
              <a:t>SG efficacy was greater with higher RDI (&gt;90%) vs lower RDI in the younger subgroup</a:t>
            </a:r>
          </a:p>
          <a:p>
            <a:pPr>
              <a:spcBef>
                <a:spcPts val="600"/>
              </a:spcBef>
            </a:pPr>
            <a:r>
              <a:rPr lang="en-US" altLang="en-US" sz="2200" dirty="0">
                <a:latin typeface="+mn-lt"/>
              </a:rPr>
              <a:t>The older subgroup had higher rates of ECOG PS 1 (67%-68% vs 49%-54%) and preexisting comorbidities (≥4: 81%-89% vs 74%-75%) vs younger subgroup </a:t>
            </a:r>
          </a:p>
          <a:p>
            <a:pPr>
              <a:spcBef>
                <a:spcPts val="600"/>
              </a:spcBef>
            </a:pPr>
            <a:r>
              <a:rPr lang="en-US" altLang="en-US" sz="2200" dirty="0">
                <a:latin typeface="+mn-lt"/>
              </a:rPr>
              <a:t>Both age subgroups had similar rates of TEAEs</a:t>
            </a:r>
          </a:p>
          <a:p>
            <a:pPr>
              <a:spcBef>
                <a:spcPts val="600"/>
              </a:spcBef>
            </a:pPr>
            <a:r>
              <a:rPr lang="en-US" altLang="en-US" sz="2200" dirty="0">
                <a:latin typeface="+mn-lt"/>
              </a:rPr>
              <a:t>In the younger subgroup, the median TTD for fatigue was significantly longer with SG vs TPC (2.0 vs 1.1 mo; </a:t>
            </a:r>
            <a:r>
              <a:rPr lang="en-US" altLang="en-US" sz="2200" i="1" dirty="0">
                <a:latin typeface="+mn-lt"/>
              </a:rPr>
              <a:t>P </a:t>
            </a:r>
            <a:r>
              <a:rPr lang="en-US" altLang="en-US" sz="2200" dirty="0">
                <a:latin typeface="+mn-lt"/>
              </a:rPr>
              <a:t>= .021)</a:t>
            </a:r>
          </a:p>
          <a:p>
            <a:pPr>
              <a:spcBef>
                <a:spcPts val="600"/>
              </a:spcBef>
            </a:pPr>
            <a:r>
              <a:rPr lang="en-US" sz="2200" dirty="0">
                <a:latin typeface="+mn-lt"/>
              </a:rPr>
              <a:t>Investigators concluded that this analysis supports use of SG vs TPC in patients aged ≥65 yr, with efficacy and a manageable safety profile observed regardless of age</a:t>
            </a:r>
            <a:endParaRPr kumimoji="0" lang="en-US" sz="2200" b="0" i="0" u="none" strike="noStrike" cap="none" normalizeH="0" baseline="0" dirty="0">
              <a:ln>
                <a:noFill/>
              </a:ln>
              <a:effectLst/>
              <a:latin typeface="+mn-lt"/>
            </a:endParaRPr>
          </a:p>
          <a:p>
            <a:pPr>
              <a:spcBef>
                <a:spcPts val="600"/>
              </a:spcBef>
            </a:pPr>
            <a:endParaRPr lang="en-US" altLang="en-US" sz="2000" dirty="0">
              <a:latin typeface="+mn-lt"/>
            </a:endParaRPr>
          </a:p>
        </p:txBody>
      </p:sp>
      <p:sp>
        <p:nvSpPr>
          <p:cNvPr id="2" name="Text Box 11">
            <a:extLst>
              <a:ext uri="{FF2B5EF4-FFF2-40B4-BE49-F238E27FC236}">
                <a16:creationId xmlns:a16="http://schemas.microsoft.com/office/drawing/2014/main" id="{0C2032CE-F114-3CFC-0413-6FEE2E2EE7F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SABCS 2023. Abstr PO5-21-09.</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SABCS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from the conference</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extLst>
      <p:ext uri="{BB962C8B-B14F-4D97-AF65-F5344CB8AC3E}">
        <p14:creationId xmlns:p14="http://schemas.microsoft.com/office/powerpoint/2010/main" val="7307729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B8CBBE397B8CB4A87D7D3E0E2EF93FE" ma:contentTypeVersion="1" ma:contentTypeDescription="Create a new document." ma:contentTypeScope="" ma:versionID="7e4bebab68090f5a2314647d37abe471">
  <xsd:schema xmlns:xsd="http://www.w3.org/2001/XMLSchema" xmlns:xs="http://www.w3.org/2001/XMLSchema" xmlns:p="http://schemas.microsoft.com/office/2006/metadata/properties" xmlns:ns2="d54cbe69-32bd-412a-b004-9152f949605e" xmlns:ns3="1b7dd25d-c982-4edc-9cb7-2a2567532e68" targetNamespace="http://schemas.microsoft.com/office/2006/metadata/properties" ma:root="true" ma:fieldsID="7faba7d707bc88e1ee0f8ffd65096cbb" ns2:_="" ns3:_="">
    <xsd:import namespace="d54cbe69-32bd-412a-b004-9152f949605e"/>
    <xsd:import namespace="1b7dd25d-c982-4edc-9cb7-2a2567532e6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b7dd25d-c982-4edc-9cb7-2a2567532e6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56M7VY3CDVN5-2134417245-1</_dlc_DocId>
    <_dlc_DocIdUrl xmlns="d54cbe69-32bd-412a-b004-9152f949605e">
      <Url>https://intranet.clinicaloptions.com/mews/oncology/ONC_2023_Breast_SABCS_CF_(PRP6838)/Capsule_Slideset__12/_layouts/15/DocIdRedir.aspx?ID=56M7VY3CDVN5-2134417245-1</Url>
      <Description>56M7VY3CDVN5-2134417245-1</Description>
    </_dlc_DocIdUrl>
    <Document_x0020_Category xmlns="1b7dd25d-c982-4edc-9cb7-2a2567532e68">Conference Capsule Slides</Document_x0020_Category>
  </documentManagement>
</p:properti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B3398EC4-B772-4D6E-AD81-DC015E375202}">
  <ds:schemaRefs>
    <ds:schemaRef ds:uri="http://schemas.microsoft.com/sharepoint/event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A7359FBD-71B1-4431-B332-01B33283DD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1b7dd25d-c982-4edc-9cb7-2a2567532e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BA55BC3-5A03-47C2-8EC3-D964C3B5E779}">
  <ds:schemaRefs>
    <ds:schemaRef ds:uri="http://purl.org/dc/terms/"/>
    <ds:schemaRef ds:uri="http://www.w3.org/XML/1998/namespace"/>
    <ds:schemaRef ds:uri="http://purl.org/dc/dcmitype/"/>
    <ds:schemaRef ds:uri="http://purl.org/dc/elements/1.1/"/>
    <ds:schemaRef ds:uri="http://schemas.microsoft.com/office/2006/documentManagement/types"/>
    <ds:schemaRef ds:uri="1b7dd25d-c982-4edc-9cb7-2a2567532e68"/>
    <ds:schemaRef ds:uri="http://schemas.microsoft.com/office/infopath/2007/PartnerControls"/>
    <ds:schemaRef ds:uri="http://schemas.openxmlformats.org/package/2006/metadata/core-properties"/>
    <ds:schemaRef ds:uri="d54cbe69-32bd-412a-b004-9152f949605e"/>
    <ds:schemaRef ds:uri="http://schemas.microsoft.com/office/2006/metadata/propertie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301</TotalTime>
  <Words>2894</Words>
  <Application>Microsoft Office PowerPoint</Application>
  <PresentationFormat>Widescreen</PresentationFormat>
  <Paragraphs>395</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Roboto</vt:lpstr>
      <vt:lpstr>Times</vt:lpstr>
      <vt:lpstr>Wingdings</vt:lpstr>
      <vt:lpstr>2022_CCO_Template</vt:lpstr>
      <vt:lpstr>TROPiCS-02 Subgroup Analysis by Age: Sacituzumab Govitecan vs Treatment of  Physician’s Choice in HR+/HER2- MBC</vt:lpstr>
      <vt:lpstr>About These Slides</vt:lpstr>
      <vt:lpstr>TROPiCS-02 Subgroup Analysis by Age: Background</vt:lpstr>
      <vt:lpstr>TROPiCS-02 Subgroup Analysis by Age: Study Design</vt:lpstr>
      <vt:lpstr>TROPiCS-02 Subgroup Analysis by Age:  Baseline Characteristics</vt:lpstr>
      <vt:lpstr>TROPiCS-02 Subgroup Analysis by Age: Efficacy</vt:lpstr>
      <vt:lpstr>TROPiCS-02 Subgroup Analysis by Age: Efficacy by RDI</vt:lpstr>
      <vt:lpstr>TROPiCS-02 Subgroup Analysis by Age: Safety</vt:lpstr>
      <vt:lpstr>TROPiCS-02 Subgroup Analysis by Age:  Most Common TEAEs</vt:lpstr>
      <vt:lpstr>TROPiCS-02 Subgroup Analysis by Age: TTD</vt:lpstr>
      <vt:lpstr>TROPiCS-02 Subgroup Analysis by Age:  Investigators’ Conclusions </vt:lpstr>
      <vt:lpstr>Go Online for More CCO  Coverage of SABCS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TROPiCS-02 Subgroup Analysis by Age: Sacituzumab Govitecan vs Treatment of Physician’s Choice in HR+/HER2- MBC</dc:title>
  <dc:creator>Preferred User</dc:creator>
  <cp:lastModifiedBy>nkolenko@clinicaloptions.com</cp:lastModifiedBy>
  <cp:revision>43</cp:revision>
  <cp:lastPrinted>2016-09-26T20:21:49Z</cp:lastPrinted>
  <dcterms:created xsi:type="dcterms:W3CDTF">2005-05-27T15:08:01Z</dcterms:created>
  <dcterms:modified xsi:type="dcterms:W3CDTF">2023-12-09T22:00:38Z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34953208-09b0-460e-b15e-783547dfff15</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0x0101004B8CBBE397B8CB4A87D7D3E0E2EF93FE</vt:lpwstr>
  </property>
  <property fmtid="{D5CDD505-2E9C-101B-9397-08002B2CF9AE}" pid="9" name="MediaServiceImageTags">
    <vt:lpwstr/>
  </property>
</Properties>
</file>