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321" r:id="rId7"/>
    <p:sldId id="308" r:id="rId8"/>
    <p:sldId id="532" r:id="rId9"/>
    <p:sldId id="548" r:id="rId10"/>
    <p:sldId id="553" r:id="rId11"/>
    <p:sldId id="549" r:id="rId12"/>
    <p:sldId id="556" r:id="rId13"/>
    <p:sldId id="554" r:id="rId14"/>
    <p:sldId id="550" r:id="rId15"/>
    <p:sldId id="551" r:id="rId16"/>
    <p:sldId id="552" r:id="rId17"/>
    <p:sldId id="318"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0"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6" clrIdx="3"/>
  <p:cmAuthor id="3" name="ralfieri" initials="ra" lastIdx="2" clrIdx="8"/>
  <p:cmAuthor id="4" name="Megan Capel" initials="MC" lastIdx="11"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3"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Rachael Andrie" initials="RA" lastIdx="9" clrIdx="15">
    <p:extLst>
      <p:ext uri="{19B8F6BF-5375-455C-9EA6-DF929625EA0E}">
        <p15:presenceInfo xmlns:p15="http://schemas.microsoft.com/office/powerpoint/2012/main" userId="S::randrie@clinicaloptions.com::311027c1-cf79-416d-b346-5f38dcd95c11" providerId="AD"/>
      </p:ext>
    </p:extLst>
  </p:cmAuthor>
  <p:cmAuthor id="17" name="Kara Nyberg" initials="KN" lastIdx="4" clrIdx="16">
    <p:extLst>
      <p:ext uri="{19B8F6BF-5375-455C-9EA6-DF929625EA0E}">
        <p15:presenceInfo xmlns:p15="http://schemas.microsoft.com/office/powerpoint/2012/main" userId="63b453b522a604bf" providerId="Windows Live"/>
      </p:ext>
    </p:extLst>
  </p:cmAuthor>
  <p:cmAuthor id="18" name="htunggal@cealliance.com" initials="h" lastIdx="11" clrIdx="17">
    <p:extLst>
      <p:ext uri="{19B8F6BF-5375-455C-9EA6-DF929625EA0E}">
        <p15:presenceInfo xmlns:p15="http://schemas.microsoft.com/office/powerpoint/2012/main" userId="htunggal@cealliance.com" providerId="None"/>
      </p:ext>
    </p:extLst>
  </p:cmAuthor>
  <p:cmAuthor id="19" name="spantry@clinicaloptions.com" initials="s" lastIdx="6" clrIdx="18">
    <p:extLst>
      <p:ext uri="{19B8F6BF-5375-455C-9EA6-DF929625EA0E}">
        <p15:presenceInfo xmlns:p15="http://schemas.microsoft.com/office/powerpoint/2012/main" userId="spantry@clinicaloptions.com" providerId="None"/>
      </p:ext>
    </p:extLst>
  </p:cmAuthor>
  <p:cmAuthor id="20" name="clinicaloptions\randrie" initials="c" lastIdx="8" clrIdx="19">
    <p:extLst>
      <p:ext uri="{19B8F6BF-5375-455C-9EA6-DF929625EA0E}">
        <p15:presenceInfo xmlns:p15="http://schemas.microsoft.com/office/powerpoint/2012/main" userId="clinicaloptions\randrie" providerId="None"/>
      </p:ext>
    </p:extLst>
  </p:cmAuthor>
  <p:cmAuthor id="21" name="CLINICALOPTIONS\tquill" initials="C" lastIdx="2" clrIdx="20">
    <p:extLst>
      <p:ext uri="{19B8F6BF-5375-455C-9EA6-DF929625EA0E}">
        <p15:presenceInfo xmlns:p15="http://schemas.microsoft.com/office/powerpoint/2012/main" userId="CLINICALOPTIONS\tquill" providerId="None"/>
      </p:ext>
    </p:extLst>
  </p:cmAuthor>
  <p:cmAuthor id="22" name="Christy Seals" initials="CS" lastIdx="1" clrIdx="21">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a:srgbClr val="E1471D"/>
    <a:srgbClr val="00823B"/>
    <a:srgbClr val="015873"/>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062217C-1C29-4A04-8989-4754E4B07D65}" v="55" dt="2023-09-20T15:31:48.221"/>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290" autoAdjust="0"/>
  </p:normalViewPr>
  <p:slideViewPr>
    <p:cSldViewPr snapToGrid="0">
      <p:cViewPr varScale="1">
        <p:scale>
          <a:sx n="103" d="100"/>
          <a:sy n="103" d="100"/>
        </p:scale>
        <p:origin x="114" y="102"/>
      </p:cViewPr>
      <p:guideLst>
        <p:guide orient="horz" pos="4128"/>
        <p:guide orient="horz" pos="1008"/>
        <p:guide orient="horz" pos="4032"/>
        <p:guide orient="horz" pos="151"/>
        <p:guide orient="horz" pos="264"/>
        <p:guide orient="horz" pos="3912"/>
        <p:guide orient="horz"/>
        <p:guide pos="329"/>
        <p:guide pos="7407"/>
        <p:guide pos="3840"/>
        <p:guide pos="453"/>
        <p:guide pos="7248"/>
      </p:guideLst>
    </p:cSldViewPr>
  </p:slideViewPr>
  <p:notesTextViewPr>
    <p:cViewPr>
      <p:scale>
        <a:sx n="1" d="1"/>
        <a:sy n="1" d="1"/>
      </p:scale>
      <p:origin x="0" y="0"/>
    </p:cViewPr>
  </p:notesTextViewPr>
  <p:sorterViewPr>
    <p:cViewPr>
      <p:scale>
        <a:sx n="100" d="100"/>
        <a:sy n="100" d="100"/>
      </p:scale>
      <p:origin x="0" y="-129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dk2" tx2="lt2" accent1="accent1" accent2="accent2" accent3="accent3" accent4="accent4" accent5="accent5" accent6="accent6" hlink="hlink" folHlink="folHlink"/>
  <c:chart>
    <c:autoTitleDeleted val="1"/>
    <c:plotArea>
      <c:layout>
        <c:manualLayout>
          <c:layoutTarget val="inner"/>
          <c:xMode val="edge"/>
          <c:yMode val="edge"/>
          <c:x val="6.3681345127442696E-2"/>
          <c:y val="0"/>
          <c:w val="0.88340076150949809"/>
          <c:h val="1"/>
        </c:manualLayout>
      </c:layout>
      <c:bubbleChart>
        <c:varyColors val="0"/>
        <c:ser>
          <c:idx val="0"/>
          <c:order val="0"/>
          <c:spPr>
            <a:solidFill>
              <a:srgbClr val="015873"/>
            </a:solidFill>
            <a:ln w="25400">
              <a:noFill/>
            </a:ln>
            <a:effectLst/>
          </c:spPr>
          <c:invertIfNegative val="0"/>
          <c:dLbls>
            <c:delete val="1"/>
          </c:dLbls>
          <c:errBars>
            <c:errDir val="x"/>
            <c:errBarType val="both"/>
            <c:errValType val="cust"/>
            <c:noEndCap val="0"/>
            <c:plus>
              <c:numRef>
                <c:f>Sheet1!$G$2:$G$24</c:f>
                <c:numCache>
                  <c:formatCode>General</c:formatCode>
                  <c:ptCount val="23"/>
                  <c:pt idx="0">
                    <c:v>10.3</c:v>
                  </c:pt>
                  <c:pt idx="1">
                    <c:v>12.600000000000001</c:v>
                  </c:pt>
                  <c:pt idx="2">
                    <c:v>17.399999999999999</c:v>
                  </c:pt>
                  <c:pt idx="3">
                    <c:v>16.100000000000009</c:v>
                  </c:pt>
                  <c:pt idx="4">
                    <c:v>13.500000000000007</c:v>
                  </c:pt>
                  <c:pt idx="5">
                    <c:v>17.800000000000004</c:v>
                  </c:pt>
                  <c:pt idx="6">
                    <c:v>12.600000000000001</c:v>
                  </c:pt>
                  <c:pt idx="7">
                    <c:v>18.299999999999997</c:v>
                  </c:pt>
                  <c:pt idx="8">
                    <c:v>12.200000000000003</c:v>
                  </c:pt>
                  <c:pt idx="9">
                    <c:v>17.300000000000004</c:v>
                  </c:pt>
                  <c:pt idx="10">
                    <c:v>12.899999999999999</c:v>
                  </c:pt>
                  <c:pt idx="11">
                    <c:v>19.399999999999999</c:v>
                  </c:pt>
                  <c:pt idx="12">
                    <c:v>12.100000000000001</c:v>
                  </c:pt>
                  <c:pt idx="13">
                    <c:v>15.599999999999994</c:v>
                  </c:pt>
                  <c:pt idx="14">
                    <c:v>13.600000000000001</c:v>
                  </c:pt>
                  <c:pt idx="15">
                    <c:v>14.700000000000003</c:v>
                  </c:pt>
                  <c:pt idx="16">
                    <c:v>14.200000000000003</c:v>
                  </c:pt>
                  <c:pt idx="17">
                    <c:v>13.5</c:v>
                  </c:pt>
                  <c:pt idx="18">
                    <c:v>17.200000000000003</c:v>
                  </c:pt>
                  <c:pt idx="19">
                    <c:v>34.700000000000003</c:v>
                  </c:pt>
                  <c:pt idx="20">
                    <c:v>13.4</c:v>
                  </c:pt>
                  <c:pt idx="21">
                    <c:v>15.9</c:v>
                  </c:pt>
                </c:numCache>
              </c:numRef>
            </c:plus>
            <c:minus>
              <c:numRef>
                <c:f>Sheet1!$F$2:$F$24</c:f>
                <c:numCache>
                  <c:formatCode>General</c:formatCode>
                  <c:ptCount val="23"/>
                  <c:pt idx="0">
                    <c:v>10.3</c:v>
                  </c:pt>
                  <c:pt idx="1">
                    <c:v>12.299999999999997</c:v>
                  </c:pt>
                  <c:pt idx="2">
                    <c:v>19</c:v>
                  </c:pt>
                  <c:pt idx="3">
                    <c:v>15.899999999999999</c:v>
                  </c:pt>
                  <c:pt idx="4">
                    <c:v>13.600000000000001</c:v>
                  </c:pt>
                  <c:pt idx="5">
                    <c:v>18.399999999999999</c:v>
                  </c:pt>
                  <c:pt idx="6">
                    <c:v>12.5</c:v>
                  </c:pt>
                  <c:pt idx="7">
                    <c:v>20.9</c:v>
                  </c:pt>
                  <c:pt idx="8">
                    <c:v>11.799999999999997</c:v>
                  </c:pt>
                  <c:pt idx="9">
                    <c:v>17.799999999999997</c:v>
                  </c:pt>
                  <c:pt idx="10">
                    <c:v>12.600000000000001</c:v>
                  </c:pt>
                  <c:pt idx="11">
                    <c:v>17.3</c:v>
                  </c:pt>
                  <c:pt idx="12">
                    <c:v>12.5</c:v>
                  </c:pt>
                  <c:pt idx="13">
                    <c:v>14.500000000000004</c:v>
                  </c:pt>
                  <c:pt idx="14">
                    <c:v>14.300000000000004</c:v>
                  </c:pt>
                  <c:pt idx="15">
                    <c:v>14</c:v>
                  </c:pt>
                  <c:pt idx="16">
                    <c:v>15.099999999999994</c:v>
                  </c:pt>
                  <c:pt idx="17">
                    <c:v>13.799999999999997</c:v>
                  </c:pt>
                  <c:pt idx="18">
                    <c:v>16.399999999999999</c:v>
                  </c:pt>
                  <c:pt idx="19">
                    <c:v>45.3</c:v>
                  </c:pt>
                  <c:pt idx="20">
                    <c:v>14.5</c:v>
                  </c:pt>
                  <c:pt idx="21">
                    <c:v>14.6</c:v>
                  </c:pt>
                </c:numCache>
              </c:numRef>
            </c:minus>
            <c:spPr>
              <a:noFill/>
              <a:ln w="19050" cap="flat" cmpd="sng" algn="ctr">
                <a:solidFill>
                  <a:srgbClr val="000000"/>
                </a:solidFill>
                <a:round/>
              </a:ln>
              <a:effectLst/>
            </c:spPr>
          </c:errBars>
          <c:xVal>
            <c:numRef>
              <c:f>Sheet1!$C$2:$C$23</c:f>
              <c:numCache>
                <c:formatCode>General</c:formatCode>
                <c:ptCount val="22"/>
                <c:pt idx="0">
                  <c:v>50</c:v>
                </c:pt>
                <c:pt idx="1">
                  <c:v>46.3</c:v>
                </c:pt>
                <c:pt idx="2">
                  <c:v>58.1</c:v>
                </c:pt>
                <c:pt idx="3">
                  <c:v>48.8</c:v>
                </c:pt>
                <c:pt idx="4">
                  <c:v>50.9</c:v>
                </c:pt>
                <c:pt idx="5">
                  <c:v>53.1</c:v>
                </c:pt>
                <c:pt idx="6">
                  <c:v>48.5</c:v>
                </c:pt>
                <c:pt idx="7">
                  <c:v>61.5</c:v>
                </c:pt>
                <c:pt idx="8">
                  <c:v>45.8</c:v>
                </c:pt>
                <c:pt idx="9">
                  <c:v>52.9</c:v>
                </c:pt>
                <c:pt idx="10">
                  <c:v>48.4</c:v>
                </c:pt>
                <c:pt idx="11">
                  <c:v>40</c:v>
                </c:pt>
                <c:pt idx="12">
                  <c:v>54.4</c:v>
                </c:pt>
                <c:pt idx="13">
                  <c:v>42.2</c:v>
                </c:pt>
                <c:pt idx="14">
                  <c:v>56.6</c:v>
                </c:pt>
                <c:pt idx="15">
                  <c:v>44</c:v>
                </c:pt>
                <c:pt idx="16">
                  <c:v>56.3</c:v>
                </c:pt>
                <c:pt idx="17">
                  <c:v>51.8</c:v>
                </c:pt>
                <c:pt idx="18">
                  <c:v>45.9</c:v>
                </c:pt>
                <c:pt idx="19">
                  <c:v>60</c:v>
                </c:pt>
                <c:pt idx="20">
                  <c:v>59.6</c:v>
                </c:pt>
                <c:pt idx="21">
                  <c:v>40.9</c:v>
                </c:pt>
              </c:numCache>
            </c:numRef>
          </c:xVal>
          <c:yVal>
            <c:numRef>
              <c:f>Sheet1!$H$2:$H$23</c:f>
              <c:numCache>
                <c:formatCode>General</c:formatCode>
                <c:ptCount val="22"/>
                <c:pt idx="0">
                  <c:v>22</c:v>
                </c:pt>
                <c:pt idx="1">
                  <c:v>21</c:v>
                </c:pt>
                <c:pt idx="2">
                  <c:v>20</c:v>
                </c:pt>
                <c:pt idx="3">
                  <c:v>19</c:v>
                </c:pt>
                <c:pt idx="4">
                  <c:v>18</c:v>
                </c:pt>
                <c:pt idx="5">
                  <c:v>17</c:v>
                </c:pt>
                <c:pt idx="6">
                  <c:v>16</c:v>
                </c:pt>
                <c:pt idx="7">
                  <c:v>15</c:v>
                </c:pt>
                <c:pt idx="8">
                  <c:v>14</c:v>
                </c:pt>
                <c:pt idx="9">
                  <c:v>13</c:v>
                </c:pt>
                <c:pt idx="10">
                  <c:v>12</c:v>
                </c:pt>
                <c:pt idx="11">
                  <c:v>11</c:v>
                </c:pt>
                <c:pt idx="12">
                  <c:v>10</c:v>
                </c:pt>
                <c:pt idx="13">
                  <c:v>9</c:v>
                </c:pt>
                <c:pt idx="14">
                  <c:v>8</c:v>
                </c:pt>
                <c:pt idx="15">
                  <c:v>7</c:v>
                </c:pt>
                <c:pt idx="16">
                  <c:v>6</c:v>
                </c:pt>
                <c:pt idx="17">
                  <c:v>5</c:v>
                </c:pt>
                <c:pt idx="18">
                  <c:v>4</c:v>
                </c:pt>
                <c:pt idx="19">
                  <c:v>3</c:v>
                </c:pt>
                <c:pt idx="20">
                  <c:v>2</c:v>
                </c:pt>
                <c:pt idx="21">
                  <c:v>1</c:v>
                </c:pt>
              </c:numCache>
            </c:numRef>
          </c:yVal>
          <c:bubbleSize>
            <c:numRef>
              <c:f>Sheet1!$B$2:$B$23</c:f>
              <c:numCache>
                <c:formatCode>General</c:formatCode>
                <c:ptCount val="22"/>
                <c:pt idx="0">
                  <c:v>98</c:v>
                </c:pt>
                <c:pt idx="1">
                  <c:v>67</c:v>
                </c:pt>
                <c:pt idx="2">
                  <c:v>31</c:v>
                </c:pt>
                <c:pt idx="3">
                  <c:v>41</c:v>
                </c:pt>
                <c:pt idx="4">
                  <c:v>57</c:v>
                </c:pt>
                <c:pt idx="5">
                  <c:v>32</c:v>
                </c:pt>
                <c:pt idx="6">
                  <c:v>66</c:v>
                </c:pt>
                <c:pt idx="7">
                  <c:v>26</c:v>
                </c:pt>
                <c:pt idx="8">
                  <c:v>72</c:v>
                </c:pt>
                <c:pt idx="9">
                  <c:v>34</c:v>
                </c:pt>
                <c:pt idx="10">
                  <c:v>64</c:v>
                </c:pt>
                <c:pt idx="11">
                  <c:v>30</c:v>
                </c:pt>
                <c:pt idx="12">
                  <c:v>68</c:v>
                </c:pt>
                <c:pt idx="13">
                  <c:v>45</c:v>
                </c:pt>
                <c:pt idx="14">
                  <c:v>53</c:v>
                </c:pt>
                <c:pt idx="15">
                  <c:v>50</c:v>
                </c:pt>
                <c:pt idx="16">
                  <c:v>48</c:v>
                </c:pt>
                <c:pt idx="17">
                  <c:v>56</c:v>
                </c:pt>
                <c:pt idx="18">
                  <c:v>37</c:v>
                </c:pt>
                <c:pt idx="19">
                  <c:v>5</c:v>
                </c:pt>
                <c:pt idx="20">
                  <c:v>52</c:v>
                </c:pt>
                <c:pt idx="21">
                  <c:v>44</c:v>
                </c:pt>
              </c:numCache>
            </c:numRef>
          </c:bubbleSize>
          <c:bubble3D val="0"/>
          <c:extLst>
            <c:ext xmlns:c16="http://schemas.microsoft.com/office/drawing/2014/chart" uri="{C3380CC4-5D6E-409C-BE32-E72D297353CC}">
              <c16:uniqueId val="{00000000-7847-4E15-B494-0D519A638F08}"/>
            </c:ext>
          </c:extLst>
        </c:ser>
        <c:dLbls>
          <c:dLblPos val="ctr"/>
          <c:showLegendKey val="0"/>
          <c:showVal val="1"/>
          <c:showCatName val="0"/>
          <c:showSerName val="0"/>
          <c:showPercent val="0"/>
          <c:showBubbleSize val="0"/>
        </c:dLbls>
        <c:bubbleScale val="10"/>
        <c:showNegBubbles val="0"/>
        <c:axId val="553498144"/>
        <c:axId val="553499792"/>
      </c:bubbleChart>
      <c:valAx>
        <c:axId val="553498144"/>
        <c:scaling>
          <c:orientation val="minMax"/>
          <c:max val="80"/>
          <c:min val="20"/>
        </c:scaling>
        <c:delete val="0"/>
        <c:axPos val="b"/>
        <c:numFmt formatCode="General" sourceLinked="1"/>
        <c:majorTickMark val="out"/>
        <c:minorTickMark val="out"/>
        <c:tickLblPos val="nextTo"/>
        <c:spPr>
          <a:noFill/>
          <a:ln w="28575" cap="flat" cmpd="sng" algn="ctr">
            <a:solidFill>
              <a:srgbClr val="000000"/>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Calibri" panose="020F0502020204030204" pitchFamily="34" charset="0"/>
                <a:ea typeface="Calibri" panose="020F0502020204030204" pitchFamily="34" charset="0"/>
                <a:cs typeface="Calibri" panose="020F0502020204030204" pitchFamily="34" charset="0"/>
              </a:defRPr>
            </a:pPr>
            <a:endParaRPr lang="en-US"/>
          </a:p>
        </c:txPr>
        <c:crossAx val="553499792"/>
        <c:crosses val="autoZero"/>
        <c:crossBetween val="midCat"/>
        <c:majorUnit val="20"/>
        <c:minorUnit val="10"/>
      </c:valAx>
      <c:valAx>
        <c:axId val="553499792"/>
        <c:scaling>
          <c:orientation val="minMax"/>
          <c:max val="22.5"/>
          <c:min val="0.5"/>
        </c:scaling>
        <c:delete val="0"/>
        <c:axPos val="l"/>
        <c:numFmt formatCode="General" sourceLinked="1"/>
        <c:majorTickMark val="out"/>
        <c:minorTickMark val="none"/>
        <c:tickLblPos val="none"/>
        <c:spPr>
          <a:noFill/>
          <a:ln w="9525" cap="flat" cmpd="sng" algn="ctr">
            <a:no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553498144"/>
        <c:crossesAt val="50"/>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050"/>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9">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alpha val="75000"/>
        </a:schemeClr>
      </a:solidFill>
    </cs:spPr>
  </cs:dataPoint>
  <cs:dataPoint3D>
    <cs:lnRef idx="0"/>
    <cs:fillRef idx="1">
      <cs:styleClr val="auto"/>
    </cs:fillRef>
    <cs:effectRef idx="0"/>
    <cs:fontRef idx="minor">
      <a:schemeClr val="tx1"/>
    </cs:fontRef>
    <cs:spPr>
      <a:solidFill>
        <a:schemeClr val="phClr">
          <a:alpha val="75000"/>
        </a:schemeClr>
      </a:solidFill>
    </cs:spPr>
  </cs:dataPoint3D>
  <cs:dataPointLine>
    <cs:lnRef idx="0">
      <cs:styleClr val="auto"/>
    </cs:lnRef>
    <cs:fillRef idx="1"/>
    <cs:effectRef idx="0"/>
    <cs:fontRef idx="minor">
      <a:schemeClr val="tx1"/>
    </cs:fontRef>
    <cs:spPr>
      <a:ln w="19050" cap="rnd">
        <a:solidFill>
          <a:schemeClr val="phClr">
            <a:alpha val="50000"/>
          </a:scheme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2528613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1397582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FISH, fluorescence in situ hybridization; NGS, next-generation sequencing; NSCLC, non-small-cell lung cancer; SoC, standard of care; TKI, tyrosine kinase inhibitor.</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20154288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DoR, duration of response; ECOG, </a:t>
            </a:r>
            <a:r>
              <a:rPr kumimoji="0" lang="en-US" altLang="en-US" b="0" i="1" u="none" strike="noStrike" kern="1200" cap="none" spc="0" normalizeH="0" baseline="0" noProof="0" dirty="0">
                <a:ln>
                  <a:noFill/>
                </a:ln>
                <a:solidFill>
                  <a:srgbClr val="000000"/>
                </a:solidFill>
                <a:effectLst/>
                <a:uLnTx/>
                <a:uFillTx/>
                <a:ea typeface="+mn-ea"/>
                <a:cs typeface="+mn-cs"/>
              </a:rPr>
              <a:t>Eastern Cooperative Oncology Group; </a:t>
            </a:r>
            <a:r>
              <a:rPr lang="en-US" b="0" i="1" dirty="0"/>
              <a:t>FISH, fluorescence in situ hybridization; GCN, gene copy number; HRQoL, health-related quality of life; IRC, independent review committee; NGS, next-generation sequencing; NSCLC, non-small-cell lung cancer; ORR, objective response rate; OS, overall survival; PD, progressive disease; PFS, progression-free survival; PS, performance status.</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1361073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Amp, amplification; ECOG, </a:t>
            </a:r>
            <a:r>
              <a:rPr kumimoji="0" lang="en-US" altLang="en-US" b="0" i="1" u="none" strike="noStrike" kern="1200" cap="none" spc="0" normalizeH="0" baseline="0" noProof="0" dirty="0">
                <a:ln>
                  <a:noFill/>
                </a:ln>
                <a:solidFill>
                  <a:srgbClr val="000000"/>
                </a:solidFill>
                <a:effectLst/>
                <a:uLnTx/>
                <a:uFillTx/>
                <a:ea typeface="+mn-ea"/>
                <a:cs typeface="+mn-cs"/>
              </a:rPr>
              <a:t>Eastern Cooperative Oncology Group; </a:t>
            </a:r>
            <a:r>
              <a:rPr lang="en-US" b="0" i="1" dirty="0"/>
              <a:t>FISH, fluorescence in situ hybridization; NGS, next-generation sequencing; </a:t>
            </a:r>
            <a:r>
              <a:rPr kumimoji="0" lang="en-US" altLang="en-US" b="0" i="1" u="none" strike="noStrike" kern="1200" cap="none" spc="0" normalizeH="0" baseline="0" noProof="0" dirty="0">
                <a:ln>
                  <a:noFill/>
                </a:ln>
                <a:solidFill>
                  <a:srgbClr val="000000"/>
                </a:solidFill>
                <a:effectLst/>
                <a:uLnTx/>
                <a:uFillTx/>
                <a:ea typeface="+mn-ea"/>
                <a:cs typeface="+mn-cs"/>
              </a:rPr>
              <a:t>PS, performance status.</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3627508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Amp, amplification; BL, baseline; BOR, best overall response; DoR, duration of response; FISH, fluorescence in situ hybridization; NE, not evaluable; ORR, objective response rate; OS, overall survival; PD, progressive disease; PFS, progression-free survival; PR, partial response; SD, stable disease.</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973905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1L, first-line; amp, amplification; BOR, best overall response; ECOG, Eastern Cooperative Oncology Group; FISH, fluorescence in situ hybridization; GCN, gene copy number; PD, progressive disease; PS, performance status.</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40631271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Amp, amplification; BOR, best overall response; DoR, duration of response; </a:t>
            </a:r>
            <a:r>
              <a:rPr lang="en-US" i="1" dirty="0"/>
              <a:t>NE, not evaluable; </a:t>
            </a:r>
            <a:r>
              <a:rPr lang="en-US" b="0" i="1" dirty="0"/>
              <a:t>ORR, objective response rate; OS, overall survival; PD, progressive disease; PFS, progression-free survival; PR, partial response; SD, stable disease.</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192948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Amp, amplification; BOR, best overall response; CR, complete response; DoR, duration of response; FISH, fluorescence in situ hybridization; IRC, independent review committee; NE, not evaluable; ORR, objective response rate; PD, progressive disease; PFS, progression-free survival; PR, partial response; RANO-BM, Response Assessment in Neuro-Oncology Brain Metastases; RECIST, Response Evaluation Criteria in Solid Tumors; SD, stable disease.</a:t>
            </a: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0851585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ALT, alanine aminotransferase; AST, aspartate aminotransferase; HRQoL, health-related quality of life; PD, progressive disease; TRAE, treatment-related adverse event;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8952184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Amp, amplification; DoR, duration of response; FISH, fluorescence in situ hybridization; HRQoL, health-related quality of life; NSCLC, non-small-cell lung cancer; ORR, objective response rate; OS, overall survival; PFS, progression-free survival. </a:t>
            </a:r>
            <a:endParaRPr lang="en-US" b="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19013642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 INSIGHT 2: Primary Analysis of </a:t>
            </a:r>
            <a:br>
              <a:rPr lang="en-US" altLang="en-US" sz="4000" dirty="0"/>
            </a:br>
            <a:r>
              <a:rPr lang="en-US" altLang="en-US" sz="4000" dirty="0"/>
              <a:t>Tepotinib + Osimertinib for Advanced </a:t>
            </a:r>
            <a:br>
              <a:rPr lang="en-US" altLang="en-US" sz="4000" dirty="0"/>
            </a:br>
            <a:r>
              <a:rPr lang="en-US" altLang="en-US" sz="4000" i="1" dirty="0"/>
              <a:t>EGFR</a:t>
            </a:r>
            <a:r>
              <a:rPr lang="en-US" altLang="en-US" sz="4000" dirty="0"/>
              <a:t>-Mutated NSCLC With </a:t>
            </a:r>
            <a:r>
              <a:rPr lang="en-US" altLang="en-US" sz="4000" i="1" dirty="0"/>
              <a:t>MET</a:t>
            </a:r>
            <a:r>
              <a:rPr lang="en-US" altLang="en-US" sz="4000" dirty="0"/>
              <a:t> Amplification Following First-line Osimertinib</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184690"/>
            <a:ext cx="478043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Daiichi Sankyo, Inc; Gilead Sciences Inc.;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9999009"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IASLC WCLC 2023 Conference</a:t>
            </a:r>
            <a:r>
              <a:rPr lang="en-US" sz="1600" i="1" kern="0" dirty="0">
                <a:solidFill>
                  <a:schemeClr val="bg2"/>
                </a:solidFill>
                <a:latin typeface="Calibri"/>
                <a:ea typeface="+mj-ea"/>
                <a:cs typeface="Calibri"/>
              </a:rPr>
              <a:t>, September 9-12,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19687"/>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839013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INSIGHT 2</a:t>
            </a:r>
            <a:r>
              <a:rPr lang="en-US" dirty="0"/>
              <a:t>: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427984"/>
            <a:ext cx="10877529" cy="4650686"/>
          </a:xfrm>
        </p:spPr>
        <p:txBody>
          <a:bodyPr/>
          <a:lstStyle/>
          <a:p>
            <a:pPr>
              <a:spcBef>
                <a:spcPts val="600"/>
              </a:spcBef>
            </a:pPr>
            <a:r>
              <a:rPr lang="en-US" altLang="en-US" sz="2200" i="1" dirty="0"/>
              <a:t>MET</a:t>
            </a:r>
            <a:r>
              <a:rPr lang="en-US" altLang="en-US" sz="2200" dirty="0"/>
              <a:t> amplification is common mechanism of acquired resistance to third-generation</a:t>
            </a:r>
            <a:br>
              <a:rPr lang="en-US" altLang="en-US" sz="2200" dirty="0"/>
            </a:br>
            <a:r>
              <a:rPr lang="en-US" altLang="en-US" sz="2200" dirty="0"/>
              <a:t>EGFR TKI osimertinib, which is first-line SoC for treatment of </a:t>
            </a:r>
            <a:r>
              <a:rPr lang="en-US" altLang="en-US" sz="2200" i="1" dirty="0"/>
              <a:t>EGFR</a:t>
            </a:r>
            <a:r>
              <a:rPr lang="en-US" altLang="en-US" sz="2200" dirty="0"/>
              <a:t>-mutated metastatic NSCLC</a:t>
            </a:r>
            <a:r>
              <a:rPr lang="en-US" altLang="en-US" sz="2200" baseline="30000" dirty="0"/>
              <a:t>1-4</a:t>
            </a:r>
          </a:p>
          <a:p>
            <a:pPr lvl="1">
              <a:spcBef>
                <a:spcPts val="600"/>
              </a:spcBef>
            </a:pPr>
            <a:r>
              <a:rPr lang="en-US" altLang="en-US" sz="2000" dirty="0"/>
              <a:t>FISH tissue biopsy testing is gold-standard method for detecting </a:t>
            </a:r>
            <a:r>
              <a:rPr lang="en-US" altLang="en-US" sz="2000" i="1" dirty="0"/>
              <a:t>MET</a:t>
            </a:r>
            <a:r>
              <a:rPr lang="en-US" altLang="en-US" sz="2000" dirty="0"/>
              <a:t> amplification because it identifies more cases vs NGS liquid biopsy testing (~50% vs ~12%, respectively)</a:t>
            </a:r>
            <a:r>
              <a:rPr lang="en-US" altLang="en-US" sz="2000" baseline="30000" dirty="0"/>
              <a:t>5,6</a:t>
            </a:r>
          </a:p>
          <a:p>
            <a:pPr>
              <a:spcBef>
                <a:spcPts val="600"/>
              </a:spcBef>
            </a:pPr>
            <a:r>
              <a:rPr lang="en-US" altLang="en-US" sz="2200" dirty="0"/>
              <a:t>MET inhibition in combination with osimertinib may be effective strategy for overcoming acquired resistance to osimertinib in </a:t>
            </a:r>
            <a:r>
              <a:rPr lang="en-US" altLang="en-US" sz="2200" i="1" dirty="0"/>
              <a:t>EGFR</a:t>
            </a:r>
            <a:r>
              <a:rPr lang="en-US" altLang="en-US" sz="2200" dirty="0"/>
              <a:t>-mutated NSCLC</a:t>
            </a:r>
            <a:r>
              <a:rPr lang="en-US" altLang="en-US" sz="2200" baseline="30000" dirty="0"/>
              <a:t>3,4</a:t>
            </a:r>
          </a:p>
          <a:p>
            <a:pPr>
              <a:spcBef>
                <a:spcPts val="600"/>
              </a:spcBef>
            </a:pPr>
            <a:r>
              <a:rPr lang="en-US" altLang="en-US" sz="2200" dirty="0"/>
              <a:t>MET TKI tepotinib is approved by FDA for treatment of metastatic NSCLC harboring </a:t>
            </a:r>
            <a:br>
              <a:rPr lang="en-US" altLang="en-US" sz="2200" dirty="0"/>
            </a:br>
            <a:r>
              <a:rPr lang="en-US" altLang="en-US" sz="2200" i="1" dirty="0"/>
              <a:t>MET</a:t>
            </a:r>
            <a:r>
              <a:rPr lang="en-US" altLang="en-US" sz="2200" dirty="0"/>
              <a:t> exon 14 skipping alterations</a:t>
            </a:r>
            <a:r>
              <a:rPr lang="en-US" altLang="en-US" sz="2200" baseline="30000" dirty="0"/>
              <a:t>7</a:t>
            </a:r>
          </a:p>
          <a:p>
            <a:pPr>
              <a:spcBef>
                <a:spcPts val="600"/>
              </a:spcBef>
            </a:pPr>
            <a:r>
              <a:rPr lang="en-US" altLang="en-US" sz="2200" dirty="0"/>
              <a:t>Current analysis of phase II INSIGHT 2 trial reports primary efficacy and safety data of tepotinib + osimertinib in </a:t>
            </a:r>
            <a:r>
              <a:rPr lang="en-US" altLang="en-US" sz="2200" i="1" dirty="0"/>
              <a:t>MET</a:t>
            </a:r>
            <a:r>
              <a:rPr lang="en-US" altLang="en-US" sz="2200" dirty="0"/>
              <a:t>-amplified, </a:t>
            </a:r>
            <a:r>
              <a:rPr lang="en-US" altLang="en-US" sz="2200" i="1" dirty="0"/>
              <a:t>EGFR</a:t>
            </a:r>
            <a:r>
              <a:rPr lang="en-US" altLang="en-US" sz="2200" dirty="0"/>
              <a:t>-mutated advanced NSCLC following progression on first-line osimertinib</a:t>
            </a:r>
            <a:r>
              <a:rPr lang="en-US" altLang="en-US" sz="2200" baseline="30000" dirty="0"/>
              <a:t>8</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016408"/>
            <a:ext cx="76498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Osimertinib PI. 2. Lee. Onco Targets Ther. 2021;14:4579. 3. Ríos Hoyo. Cancers (Basel). 2022;14:1931.</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4. Wang. Lung Cancer. 2018;118:105. 5. Duncan. PLoS One. 2019;14:e0223926. 6. Yu. ASCO 2023. Abstr 9074.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7. Tepotinib PI. 8. Kim. WCLC 2023. Abstr OA21.05.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INSIGHT 2</a:t>
            </a:r>
            <a:r>
              <a:rPr lang="en-US" dirty="0"/>
              <a:t>: Study Design</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Kim. WCLC 2023. Abstr OA21.05. NCT03940703.</a:t>
            </a:r>
          </a:p>
        </p:txBody>
      </p:sp>
      <p:sp>
        <p:nvSpPr>
          <p:cNvPr id="2" name="Content Placeholder 2">
            <a:extLst>
              <a:ext uri="{FF2B5EF4-FFF2-40B4-BE49-F238E27FC236}">
                <a16:creationId xmlns:a16="http://schemas.microsoft.com/office/drawing/2014/main" id="{DA9833E5-401F-A756-A4CD-02CAB984E364}"/>
              </a:ext>
            </a:extLst>
          </p:cNvPr>
          <p:cNvSpPr>
            <a:spLocks noGrp="1"/>
          </p:cNvSpPr>
          <p:nvPr>
            <p:ph idx="1"/>
          </p:nvPr>
        </p:nvSpPr>
        <p:spPr>
          <a:xfrm>
            <a:off x="604675" y="1513047"/>
            <a:ext cx="10877529" cy="586021"/>
          </a:xfrm>
        </p:spPr>
        <p:txBody>
          <a:bodyPr/>
          <a:lstStyle/>
          <a:p>
            <a:r>
              <a:rPr lang="en-US" sz="2200" dirty="0"/>
              <a:t>Open-label, 2-arm phase II trial (tepotinib monotherapy arm not reported)</a:t>
            </a:r>
          </a:p>
          <a:p>
            <a:pPr lvl="1"/>
            <a:r>
              <a:rPr lang="en-US" sz="2000" dirty="0"/>
              <a:t>Data cutoff March 28, 2023; efficacy population ≥9-mo follow-up</a:t>
            </a:r>
          </a:p>
        </p:txBody>
      </p:sp>
      <p:sp>
        <p:nvSpPr>
          <p:cNvPr id="3" name="Text Box 45">
            <a:extLst>
              <a:ext uri="{FF2B5EF4-FFF2-40B4-BE49-F238E27FC236}">
                <a16:creationId xmlns:a16="http://schemas.microsoft.com/office/drawing/2014/main" id="{8EC2A343-4F9A-F4A7-C422-FD539C757FFD}"/>
              </a:ext>
            </a:extLst>
          </p:cNvPr>
          <p:cNvSpPr txBox="1">
            <a:spLocks noChangeArrowheads="1"/>
          </p:cNvSpPr>
          <p:nvPr/>
        </p:nvSpPr>
        <p:spPr bwMode="auto">
          <a:xfrm>
            <a:off x="604675" y="2478748"/>
            <a:ext cx="3865411"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Patients with locally advanced or </a:t>
            </a:r>
          </a:p>
          <a:p>
            <a:pPr lvl="0" algn="ctr" eaLnBrk="1" fontAlgn="auto" hangingPunct="1">
              <a:lnSpc>
                <a:spcPct val="100000"/>
              </a:lnSpc>
              <a:spcBef>
                <a:spcPct val="0"/>
              </a:spcBef>
              <a:spcAft>
                <a:spcPct val="0"/>
              </a:spcAft>
              <a:buClrTx/>
              <a:buNone/>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metastatic</a:t>
            </a:r>
            <a:r>
              <a:rPr lang="en-US" altLang="en-US" sz="1600" b="0" dirty="0">
                <a:solidFill>
                  <a:srgbClr val="000000"/>
                </a:solidFill>
                <a:latin typeface="Calibri" panose="020F0502020204030204" pitchFamily="34" charset="0"/>
                <a:cs typeface="+mn-cs"/>
              </a:rPr>
              <a:t> </a:t>
            </a:r>
            <a:r>
              <a:rPr lang="en-US" altLang="en-US" sz="1600" b="0" i="1" dirty="0">
                <a:solidFill>
                  <a:srgbClr val="000000"/>
                </a:solidFill>
                <a:latin typeface="Calibri" panose="020F0502020204030204" pitchFamily="34" charset="0"/>
                <a:cs typeface="+mn-cs"/>
              </a:rPr>
              <a:t>EGFR</a:t>
            </a:r>
            <a:r>
              <a:rPr lang="en-US" altLang="en-US" sz="1600" b="0" dirty="0">
                <a:solidFill>
                  <a:srgbClr val="000000"/>
                </a:solidFill>
                <a:latin typeface="Calibri" panose="020F0502020204030204" pitchFamily="34" charset="0"/>
                <a:cs typeface="+mn-cs"/>
              </a:rPr>
              <a:t>-mutated NSCLC;</a:t>
            </a:r>
          </a:p>
          <a:p>
            <a:pPr lvl="0" algn="ctr" eaLnBrk="1" fontAlgn="auto" hangingPunct="1">
              <a:lnSpc>
                <a:spcPct val="100000"/>
              </a:lnSpc>
              <a:spcBef>
                <a:spcPct val="0"/>
              </a:spcBef>
              <a:spcAft>
                <a:spcPct val="0"/>
              </a:spcAft>
              <a:buClrTx/>
              <a:buNone/>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acquired resistance to 1L osimertinib; </a:t>
            </a:r>
          </a:p>
          <a:p>
            <a:pPr lvl="0" algn="ctr" eaLnBrk="1" fontAlgn="auto" hangingPunct="1">
              <a:lnSpc>
                <a:spcPct val="100000"/>
              </a:lnSpc>
              <a:spcBef>
                <a:spcPct val="0"/>
              </a:spcBef>
              <a:spcAft>
                <a:spcPct val="0"/>
              </a:spcAft>
              <a:buClrTx/>
              <a:buNone/>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mn-cs"/>
              </a:rPr>
              <a:t>MET</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 amplification determined by </a:t>
            </a:r>
          </a:p>
          <a:p>
            <a:pPr lvl="0" algn="ctr" eaLnBrk="1" fontAlgn="auto" hangingPunct="1">
              <a:lnSpc>
                <a:spcPct val="100000"/>
              </a:lnSpc>
              <a:spcBef>
                <a:spcPct val="0"/>
              </a:spcBef>
              <a:spcAft>
                <a:spcPct val="0"/>
              </a:spcAft>
              <a:buClrTx/>
              <a:buNone/>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FISH in tumor biopsy* and/or </a:t>
            </a:r>
          </a:p>
          <a:p>
            <a:pPr lvl="0" algn="ctr" eaLnBrk="1" fontAlgn="auto" hangingPunct="1">
              <a:lnSpc>
                <a:spcPct val="100000"/>
              </a:lnSpc>
              <a:spcBef>
                <a:spcPct val="0"/>
              </a:spcBef>
              <a:spcAft>
                <a:spcPct val="0"/>
              </a:spcAft>
              <a:buClrTx/>
              <a:buNone/>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blood-based NGS</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600" b="0" i="0" u="none" strike="noStrike" cap="none" normalizeH="0" dirty="0">
                <a:ln>
                  <a:noFill/>
                </a:ln>
                <a:solidFill>
                  <a:srgbClr val="000000"/>
                </a:solidFill>
                <a:effectLst/>
                <a:latin typeface="Calibri" panose="020F0502020204030204" pitchFamily="34" charset="0"/>
                <a:cs typeface="+mn-cs"/>
              </a:rPr>
              <a:t>; </a:t>
            </a:r>
          </a:p>
          <a:p>
            <a:pPr lvl="0" algn="ctr" eaLnBrk="1" fontAlgn="auto" hangingPunct="1">
              <a:lnSpc>
                <a:spcPct val="100000"/>
              </a:lnSpc>
              <a:spcBef>
                <a:spcPct val="0"/>
              </a:spcBef>
              <a:spcAft>
                <a:spcPct val="0"/>
              </a:spcAft>
              <a:buClrTx/>
              <a:buNone/>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ECOG PS ≤1</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mn-cs"/>
              </a:rPr>
              <a:t>(N = 128)</a:t>
            </a:r>
          </a:p>
        </p:txBody>
      </p:sp>
      <p:sp>
        <p:nvSpPr>
          <p:cNvPr id="4" name="Rectangle 49">
            <a:extLst>
              <a:ext uri="{FF2B5EF4-FFF2-40B4-BE49-F238E27FC236}">
                <a16:creationId xmlns:a16="http://schemas.microsoft.com/office/drawing/2014/main" id="{591D9039-9787-A0F7-69C4-1F2F06DE0EB2}"/>
              </a:ext>
            </a:extLst>
          </p:cNvPr>
          <p:cNvSpPr>
            <a:spLocks noChangeArrowheads="1"/>
          </p:cNvSpPr>
          <p:nvPr/>
        </p:nvSpPr>
        <p:spPr bwMode="auto">
          <a:xfrm>
            <a:off x="5690021" y="2827876"/>
            <a:ext cx="2353600" cy="1363847"/>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pPr>
            <a:r>
              <a:rPr lang="en-US" altLang="en-US" sz="1600" dirty="0">
                <a:solidFill>
                  <a:schemeClr val="tx1"/>
                </a:solidFill>
                <a:latin typeface="Calibri" panose="020F0502020204030204" pitchFamily="34" charset="0"/>
              </a:rPr>
              <a:t>Tepotinib</a:t>
            </a:r>
            <a:r>
              <a:rPr lang="en-US" altLang="en-US" sz="1600" b="0" dirty="0">
                <a:solidFill>
                  <a:schemeClr val="tx1"/>
                </a:solidFill>
                <a:latin typeface="Calibri" panose="020F0502020204030204" pitchFamily="34" charset="0"/>
              </a:rPr>
              <a:t> 500 mg PO QD</a:t>
            </a:r>
            <a:endParaRPr lang="en-US" altLang="en-US" sz="16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Osimertinib </a:t>
            </a:r>
            <a:r>
              <a:rPr lang="en-US" altLang="en-US" sz="1600" b="0" dirty="0">
                <a:solidFill>
                  <a:schemeClr val="tx1"/>
                </a:solidFill>
                <a:latin typeface="Calibri" panose="020F0502020204030204" pitchFamily="34" charset="0"/>
              </a:rPr>
              <a:t>80 mg PO QD</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a:t>
            </a:r>
            <a:r>
              <a:rPr lang="en-US" sz="1600" b="0" dirty="0">
                <a:solidFill>
                  <a:schemeClr val="tx1"/>
                </a:solidFill>
                <a:latin typeface="Calibri" panose="020F0502020204030204" pitchFamily="34" charset="0"/>
              </a:rPr>
              <a:t>21-day cycles)</a:t>
            </a:r>
            <a:endParaRPr lang="en-US" altLang="en-US" sz="1600" b="0" dirty="0">
              <a:solidFill>
                <a:schemeClr val="tx1"/>
              </a:solidFill>
              <a:latin typeface="Calibri" panose="020F0502020204030204" pitchFamily="34" charset="0"/>
            </a:endParaRPr>
          </a:p>
        </p:txBody>
      </p:sp>
      <p:sp>
        <p:nvSpPr>
          <p:cNvPr id="5" name="Content Placeholder 6">
            <a:extLst>
              <a:ext uri="{FF2B5EF4-FFF2-40B4-BE49-F238E27FC236}">
                <a16:creationId xmlns:a16="http://schemas.microsoft.com/office/drawing/2014/main" id="{6F525029-462D-11DC-9600-75C32E084623}"/>
              </a:ext>
            </a:extLst>
          </p:cNvPr>
          <p:cNvSpPr txBox="1">
            <a:spLocks/>
          </p:cNvSpPr>
          <p:nvPr/>
        </p:nvSpPr>
        <p:spPr>
          <a:xfrm>
            <a:off x="604675" y="4849532"/>
            <a:ext cx="10679210" cy="1323439"/>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700"/>
              </a:spcBef>
              <a:spcAft>
                <a:spcPts val="400"/>
              </a:spcAft>
            </a:pPr>
            <a:r>
              <a:rPr lang="en-US" sz="2000" b="1" kern="0" dirty="0"/>
              <a:t>Primary endpoint:</a:t>
            </a:r>
            <a:r>
              <a:rPr lang="en-US" sz="2000" b="0" kern="0" dirty="0"/>
              <a:t> ORR by IRC in patients with </a:t>
            </a:r>
            <a:r>
              <a:rPr lang="en-US" sz="2000" b="0" i="1" kern="0" dirty="0"/>
              <a:t>MET </a:t>
            </a:r>
            <a:r>
              <a:rPr lang="en-US" sz="2000" b="0" kern="0" dirty="0"/>
              <a:t>amplification by FISH in tumor biopsy</a:t>
            </a:r>
          </a:p>
          <a:p>
            <a:pPr lvl="1">
              <a:spcBef>
                <a:spcPts val="700"/>
              </a:spcBef>
              <a:spcAft>
                <a:spcPts val="400"/>
              </a:spcAft>
            </a:pPr>
            <a:r>
              <a:rPr lang="en-US" sz="1800" b="0" kern="0" dirty="0"/>
              <a:t>Statistical goal: ORR of ~50% with lower 2-sided 95% CI exceeding 35% </a:t>
            </a:r>
          </a:p>
          <a:p>
            <a:pPr>
              <a:spcBef>
                <a:spcPts val="700"/>
              </a:spcBef>
              <a:spcAft>
                <a:spcPts val="400"/>
              </a:spcAft>
            </a:pPr>
            <a:r>
              <a:rPr lang="en-US" sz="2000" b="1" kern="0" dirty="0"/>
              <a:t>Key secondary endpoints: </a:t>
            </a:r>
            <a:r>
              <a:rPr lang="en-US" sz="2000" b="0" kern="0" dirty="0"/>
              <a:t>ORR by IRC in patients with </a:t>
            </a:r>
            <a:r>
              <a:rPr lang="en-US" sz="2000" b="0" i="1" kern="0" dirty="0"/>
              <a:t>MET</a:t>
            </a:r>
            <a:r>
              <a:rPr lang="en-US" sz="2000" b="0" kern="0" dirty="0"/>
              <a:t> amplification by blood-based NGS, DoR, PFS, OS, HRQoL, safety, biomarkers</a:t>
            </a:r>
          </a:p>
        </p:txBody>
      </p:sp>
      <p:cxnSp>
        <p:nvCxnSpPr>
          <p:cNvPr id="6" name="Straight Arrow Connector 5">
            <a:extLst>
              <a:ext uri="{FF2B5EF4-FFF2-40B4-BE49-F238E27FC236}">
                <a16:creationId xmlns:a16="http://schemas.microsoft.com/office/drawing/2014/main" id="{97012DE3-0BF5-BC24-5AF2-9A4362CE85E4}"/>
              </a:ext>
            </a:extLst>
          </p:cNvPr>
          <p:cNvCxnSpPr>
            <a:cxnSpLocks/>
          </p:cNvCxnSpPr>
          <p:nvPr/>
        </p:nvCxnSpPr>
        <p:spPr bwMode="auto">
          <a:xfrm>
            <a:off x="8245472" y="3509799"/>
            <a:ext cx="728593" cy="0"/>
          </a:xfrm>
          <a:prstGeom prst="straightConnector1">
            <a:avLst/>
          </a:prstGeom>
          <a:noFill/>
          <a:ln w="28575" cap="flat" cmpd="sng" algn="ctr">
            <a:solidFill>
              <a:schemeClr val="bg1"/>
            </a:solidFill>
            <a:prstDash val="solid"/>
            <a:round/>
            <a:headEnd type="none" w="med" len="med"/>
            <a:tailEnd type="triangle"/>
          </a:ln>
          <a:effectLst/>
        </p:spPr>
      </p:cxnSp>
      <p:cxnSp>
        <p:nvCxnSpPr>
          <p:cNvPr id="7" name="Straight Arrow Connector 6">
            <a:extLst>
              <a:ext uri="{FF2B5EF4-FFF2-40B4-BE49-F238E27FC236}">
                <a16:creationId xmlns:a16="http://schemas.microsoft.com/office/drawing/2014/main" id="{5F76D567-5518-88FF-9A27-39C2AC9F8BE1}"/>
              </a:ext>
            </a:extLst>
          </p:cNvPr>
          <p:cNvCxnSpPr>
            <a:cxnSpLocks/>
          </p:cNvCxnSpPr>
          <p:nvPr/>
        </p:nvCxnSpPr>
        <p:spPr bwMode="auto">
          <a:xfrm>
            <a:off x="4571011" y="3509799"/>
            <a:ext cx="821625" cy="0"/>
          </a:xfrm>
          <a:prstGeom prst="straightConnector1">
            <a:avLst/>
          </a:prstGeom>
          <a:noFill/>
          <a:ln w="28575" cap="flat" cmpd="sng" algn="ctr">
            <a:solidFill>
              <a:schemeClr val="bg1"/>
            </a:solidFill>
            <a:prstDash val="solid"/>
            <a:round/>
            <a:headEnd type="none" w="med" len="med"/>
            <a:tailEnd type="triangle"/>
          </a:ln>
          <a:effectLst/>
        </p:spPr>
      </p:cxnSp>
      <p:sp>
        <p:nvSpPr>
          <p:cNvPr id="8" name="TextBox 7">
            <a:extLst>
              <a:ext uri="{FF2B5EF4-FFF2-40B4-BE49-F238E27FC236}">
                <a16:creationId xmlns:a16="http://schemas.microsoft.com/office/drawing/2014/main" id="{ED0220BA-81C8-E543-259B-DD18FEEA9DF8}"/>
              </a:ext>
            </a:extLst>
          </p:cNvPr>
          <p:cNvSpPr txBox="1"/>
          <p:nvPr/>
        </p:nvSpPr>
        <p:spPr bwMode="auto">
          <a:xfrm>
            <a:off x="8974065" y="2848080"/>
            <a:ext cx="2019756"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0" i="1" dirty="0">
                <a:solidFill>
                  <a:schemeClr val="bg1"/>
                </a:solidFill>
                <a:latin typeface="Calibri" panose="020F0502020204030204" pitchFamily="34" charset="0"/>
              </a:rPr>
              <a:t>Until PD, death, </a:t>
            </a:r>
          </a:p>
          <a:p>
            <a:pPr algn="ctr">
              <a:lnSpc>
                <a:spcPct val="100000"/>
              </a:lnSpc>
              <a:spcAft>
                <a:spcPct val="0"/>
              </a:spcAft>
              <a:buClrTx/>
              <a:buFontTx/>
              <a:buNone/>
            </a:pPr>
            <a:r>
              <a:rPr lang="en-US" sz="1600" b="0" i="1" dirty="0">
                <a:solidFill>
                  <a:schemeClr val="bg1"/>
                </a:solidFill>
                <a:latin typeface="Calibri" panose="020F0502020204030204" pitchFamily="34" charset="0"/>
              </a:rPr>
              <a:t>AEs leading to discontinuation, or study/consent withdrawal</a:t>
            </a:r>
          </a:p>
        </p:txBody>
      </p:sp>
      <p:sp>
        <p:nvSpPr>
          <p:cNvPr id="9" name="TextBox 8">
            <a:extLst>
              <a:ext uri="{FF2B5EF4-FFF2-40B4-BE49-F238E27FC236}">
                <a16:creationId xmlns:a16="http://schemas.microsoft.com/office/drawing/2014/main" id="{F4EF34D6-160A-28FB-D8A9-D10D85AC2A45}"/>
              </a:ext>
            </a:extLst>
          </p:cNvPr>
          <p:cNvSpPr txBox="1"/>
          <p:nvPr/>
        </p:nvSpPr>
        <p:spPr bwMode="auto">
          <a:xfrm>
            <a:off x="3659982" y="4297734"/>
            <a:ext cx="7504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Aft>
                <a:spcPct val="0"/>
              </a:spcAft>
              <a:buClrTx/>
              <a:buFontTx/>
              <a:buNone/>
            </a:pPr>
            <a:r>
              <a:rPr lang="en-US" sz="1200" b="0" dirty="0">
                <a:solidFill>
                  <a:schemeClr val="bg1"/>
                </a:solidFill>
                <a:latin typeface="Calibri" panose="020F0502020204030204" pitchFamily="34" charset="0"/>
              </a:rPr>
              <a:t>*</a:t>
            </a:r>
            <a:r>
              <a:rPr kumimoji="0" lang="en-US" sz="1200" b="0" i="1" u="none" strike="noStrike" cap="none" normalizeH="0" dirty="0">
                <a:ln>
                  <a:noFill/>
                </a:ln>
                <a:solidFill>
                  <a:schemeClr val="bg2">
                    <a:lumMod val="10000"/>
                  </a:schemeClr>
                </a:solidFill>
                <a:effectLst/>
                <a:latin typeface="Calibri" panose="020F0502020204030204" pitchFamily="34" charset="0"/>
              </a:rPr>
              <a:t>MET</a:t>
            </a:r>
            <a:r>
              <a:rPr kumimoji="0" lang="en-US" sz="1200" b="0" i="0" u="none" strike="noStrike" cap="none" normalizeH="0" dirty="0">
                <a:ln>
                  <a:noFill/>
                </a:ln>
                <a:solidFill>
                  <a:schemeClr val="bg2">
                    <a:lumMod val="10000"/>
                  </a:schemeClr>
                </a:solidFill>
                <a:effectLst/>
                <a:latin typeface="Calibri" panose="020F0502020204030204" pitchFamily="34" charset="0"/>
              </a:rPr>
              <a:t> GCN ≥5 and/or </a:t>
            </a:r>
            <a:r>
              <a:rPr kumimoji="0" lang="en-US" sz="1200" b="0" i="1" u="none" strike="noStrike" cap="none" normalizeH="0" dirty="0">
                <a:ln>
                  <a:noFill/>
                </a:ln>
                <a:solidFill>
                  <a:schemeClr val="bg2">
                    <a:lumMod val="10000"/>
                  </a:schemeClr>
                </a:solidFill>
                <a:effectLst/>
                <a:latin typeface="Calibri" panose="020F0502020204030204" pitchFamily="34" charset="0"/>
              </a:rPr>
              <a:t>MET:CEP7 </a:t>
            </a:r>
            <a:r>
              <a:rPr kumimoji="0" lang="en-US" sz="1200" b="0" i="0" u="none" strike="noStrike" cap="none" normalizeH="0" dirty="0">
                <a:ln>
                  <a:noFill/>
                </a:ln>
                <a:solidFill>
                  <a:schemeClr val="bg2">
                    <a:lumMod val="10000"/>
                  </a:schemeClr>
                </a:solidFill>
                <a:effectLst/>
                <a:latin typeface="Calibri" panose="020F0502020204030204" pitchFamily="34" charset="0"/>
              </a:rPr>
              <a:t>≥2 (by central or local testing). </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200" b="0" i="1" u="none" strike="noStrike" cap="none" normalizeH="0" dirty="0">
                <a:ln>
                  <a:noFill/>
                </a:ln>
                <a:solidFill>
                  <a:schemeClr val="bg2">
                    <a:lumMod val="10000"/>
                  </a:schemeClr>
                </a:solidFill>
                <a:effectLst/>
                <a:latin typeface="Calibri" panose="020F0502020204030204" pitchFamily="34" charset="0"/>
              </a:rPr>
              <a:t>MET</a:t>
            </a:r>
            <a:r>
              <a:rPr kumimoji="0" lang="en-US" sz="1200" b="0" i="0" u="none" strike="noStrike" cap="none" normalizeH="0" dirty="0">
                <a:ln>
                  <a:noFill/>
                </a:ln>
                <a:solidFill>
                  <a:schemeClr val="bg2">
                    <a:lumMod val="10000"/>
                  </a:schemeClr>
                </a:solidFill>
                <a:effectLst/>
                <a:latin typeface="Calibri" panose="020F0502020204030204" pitchFamily="34" charset="0"/>
              </a:rPr>
              <a:t> GCN ≥2.3 (by central testing).</a:t>
            </a:r>
          </a:p>
          <a:p>
            <a:pPr>
              <a:lnSpc>
                <a:spcPct val="100000"/>
              </a:lnSpc>
              <a:spcAft>
                <a:spcPct val="0"/>
              </a:spcAft>
              <a:buClrTx/>
              <a:buFontTx/>
              <a:buNone/>
            </a:pPr>
            <a:r>
              <a:rPr lang="en-US" sz="1200" baseline="30000" dirty="0">
                <a:solidFill>
                  <a:schemeClr val="bg1"/>
                </a:solidFill>
                <a:latin typeface="Calibri" panose="020F0502020204030204" pitchFamily="34" charset="0"/>
              </a:rPr>
              <a:t>‡</a:t>
            </a:r>
            <a:r>
              <a:rPr kumimoji="0" lang="en-US" sz="1200" b="0" i="0" u="none" strike="noStrike" cap="none" normalizeH="0" dirty="0">
                <a:ln>
                  <a:noFill/>
                </a:ln>
                <a:solidFill>
                  <a:schemeClr val="bg2">
                    <a:lumMod val="10000"/>
                  </a:schemeClr>
                </a:solidFill>
                <a:effectLst/>
                <a:latin typeface="Calibri" panose="020F0502020204030204" pitchFamily="34" charset="0"/>
              </a:rPr>
              <a:t>Patients on tepotinib monotherapy arm (n = 12) allowed to switch over to combination arm at PD.</a:t>
            </a:r>
            <a:endParaRPr lang="en-US" sz="1200" b="0" dirty="0">
              <a:solidFill>
                <a:schemeClr val="bg1"/>
              </a:solidFill>
              <a:latin typeface="Calibri" panose="020F0502020204030204" pitchFamily="34" charset="0"/>
            </a:endParaRPr>
          </a:p>
        </p:txBody>
      </p:sp>
      <p:sp>
        <p:nvSpPr>
          <p:cNvPr id="10" name="TextBox 9">
            <a:extLst>
              <a:ext uri="{FF2B5EF4-FFF2-40B4-BE49-F238E27FC236}">
                <a16:creationId xmlns:a16="http://schemas.microsoft.com/office/drawing/2014/main" id="{361BBD6A-24B8-A168-847F-B5F829FEC455}"/>
              </a:ext>
            </a:extLst>
          </p:cNvPr>
          <p:cNvSpPr txBox="1"/>
          <p:nvPr/>
        </p:nvSpPr>
        <p:spPr bwMode="auto">
          <a:xfrm>
            <a:off x="5690021" y="2452943"/>
            <a:ext cx="23535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Combination Arm</a:t>
            </a:r>
            <a:r>
              <a:rPr lang="en-US" baseline="30000" dirty="0">
                <a:solidFill>
                  <a:schemeClr val="bg1"/>
                </a:solidFill>
                <a:latin typeface="Calibri" panose="020F0502020204030204" pitchFamily="34" charset="0"/>
              </a:rPr>
              <a:t>‡</a:t>
            </a:r>
          </a:p>
        </p:txBody>
      </p:sp>
    </p:spTree>
    <p:extLst>
      <p:ext uri="{BB962C8B-B14F-4D97-AF65-F5344CB8AC3E}">
        <p14:creationId xmlns:p14="http://schemas.microsoft.com/office/powerpoint/2010/main" val="3717249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C11D6CB-DF84-D704-0588-69B922FAF7E6}"/>
              </a:ext>
            </a:extLst>
          </p:cNvPr>
          <p:cNvSpPr>
            <a:spLocks noGrp="1" noChangeArrowheads="1"/>
          </p:cNvSpPr>
          <p:nvPr>
            <p:ph idx="1"/>
          </p:nvPr>
        </p:nvSpPr>
        <p:spPr>
          <a:xfrm>
            <a:off x="604675" y="1496961"/>
            <a:ext cx="10877529" cy="4650686"/>
          </a:xfrm>
        </p:spPr>
        <p:txBody>
          <a:bodyPr/>
          <a:lstStyle/>
          <a:p>
            <a:r>
              <a:rPr lang="en-US" altLang="en-US" sz="2000" dirty="0"/>
              <a:t>Of 481 prescreened patients, </a:t>
            </a:r>
            <a:r>
              <a:rPr lang="en-US" altLang="en-US" sz="2000" i="1" dirty="0"/>
              <a:t>MET</a:t>
            </a:r>
            <a:r>
              <a:rPr lang="en-US" altLang="en-US" sz="2000" dirty="0"/>
              <a:t> amplification detected in 35.1% by FISH in tissue biopsy and in 10.8% by NGS in liquid biopsy</a:t>
            </a:r>
          </a:p>
          <a:p>
            <a:endParaRPr lang="en-US" altLang="en-US" sz="2000" dirty="0"/>
          </a:p>
          <a:p>
            <a:endParaRPr lang="en-US" altLang="en-US" sz="2000" dirty="0"/>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INSIGHT 2</a:t>
            </a:r>
            <a:r>
              <a:rPr lang="en-US" dirty="0"/>
              <a:t>: Baseline Characteristics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Kim. WCLC 2023. Abstr OA21.05.</a:t>
            </a:r>
          </a:p>
        </p:txBody>
      </p:sp>
      <p:graphicFrame>
        <p:nvGraphicFramePr>
          <p:cNvPr id="2" name="Group 32">
            <a:extLst>
              <a:ext uri="{FF2B5EF4-FFF2-40B4-BE49-F238E27FC236}">
                <a16:creationId xmlns:a16="http://schemas.microsoft.com/office/drawing/2014/main" id="{9539A943-F35E-BBA9-04C7-EB7C49A4F086}"/>
              </a:ext>
            </a:extLst>
          </p:cNvPr>
          <p:cNvGraphicFramePr>
            <a:graphicFrameLocks noGrp="1"/>
          </p:cNvGraphicFramePr>
          <p:nvPr>
            <p:extLst>
              <p:ext uri="{D42A27DB-BD31-4B8C-83A1-F6EECF244321}">
                <p14:modId xmlns:p14="http://schemas.microsoft.com/office/powerpoint/2010/main" val="1980151045"/>
              </p:ext>
            </p:extLst>
          </p:nvPr>
        </p:nvGraphicFramePr>
        <p:xfrm>
          <a:off x="643807" y="2178739"/>
          <a:ext cx="5250737" cy="3484913"/>
        </p:xfrm>
        <a:graphic>
          <a:graphicData uri="http://schemas.openxmlformats.org/drawingml/2006/table">
            <a:tbl>
              <a:tblPr/>
              <a:tblGrid>
                <a:gridCol w="2925226">
                  <a:extLst>
                    <a:ext uri="{9D8B030D-6E8A-4147-A177-3AD203B41FA5}">
                      <a16:colId xmlns:a16="http://schemas.microsoft.com/office/drawing/2014/main" val="20000"/>
                    </a:ext>
                  </a:extLst>
                </a:gridCol>
                <a:gridCol w="2325511">
                  <a:extLst>
                    <a:ext uri="{9D8B030D-6E8A-4147-A177-3AD203B41FA5}">
                      <a16:colId xmlns:a16="http://schemas.microsoft.com/office/drawing/2014/main" val="20001"/>
                    </a:ext>
                  </a:extLst>
                </a:gridCol>
              </a:tblGrid>
              <a:tr h="578469">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Tepotinib + Osimertinib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3491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61 (20-84)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3491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 (57.8)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0815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Region,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Europe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North America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 (59.4)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(38.3)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4539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Smoking history,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(32.1)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40640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ECOG,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 (27.3)</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93 (72.7)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4331348"/>
                  </a:ext>
                </a:extLst>
              </a:tr>
            </a:tbl>
          </a:graphicData>
        </a:graphic>
      </p:graphicFrame>
      <p:sp>
        <p:nvSpPr>
          <p:cNvPr id="3" name="Text Box 30">
            <a:extLst>
              <a:ext uri="{FF2B5EF4-FFF2-40B4-BE49-F238E27FC236}">
                <a16:creationId xmlns:a16="http://schemas.microsoft.com/office/drawing/2014/main" id="{5DD85166-8D04-E97F-016C-720B8B27A8B6}"/>
              </a:ext>
            </a:extLst>
          </p:cNvPr>
          <p:cNvSpPr txBox="1">
            <a:spLocks noChangeArrowheads="1"/>
          </p:cNvSpPr>
          <p:nvPr/>
        </p:nvSpPr>
        <p:spPr bwMode="auto">
          <a:xfrm>
            <a:off x="604675" y="5725123"/>
            <a:ext cx="11069637"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ts val="0"/>
              </a:spcBef>
              <a:spcAft>
                <a:spcPts val="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*Preplanned subgroup. </a:t>
            </a: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lang="en-US" altLang="en-US" sz="1200" b="0" dirty="0">
                <a:solidFill>
                  <a:schemeClr val="bg1"/>
                </a:solidFill>
                <a:latin typeface="Calibri" panose="020F0502020204030204" pitchFamily="34" charset="0"/>
              </a:rPr>
              <a:t>n = 2 reported to have both del19 and L858R mutations were counted as del19 mutation. </a:t>
            </a:r>
            <a:endParaRPr lang="en-US" altLang="en-US" sz="1200" b="0" baseline="30000" dirty="0">
              <a:solidFill>
                <a:schemeClr val="bg2">
                  <a:lumMod val="10000"/>
                </a:schemeClr>
              </a:solidFill>
              <a:latin typeface="Calibri" panose="020F0502020204030204" pitchFamily="34" charset="0"/>
            </a:endParaRPr>
          </a:p>
          <a:p>
            <a:pPr eaLnBrk="1" hangingPunct="1">
              <a:lnSpc>
                <a:spcPct val="100000"/>
              </a:lnSpc>
              <a:spcBef>
                <a:spcPts val="0"/>
              </a:spcBef>
              <a:spcAft>
                <a:spcPts val="0"/>
              </a:spcAft>
              <a:buClr>
                <a:schemeClr val="folHlink"/>
              </a:buClr>
              <a:buFont typeface="Arial" panose="020B0604020202020204" pitchFamily="34" charset="0"/>
              <a:buNone/>
            </a:pPr>
            <a:r>
              <a:rPr kumimoji="0" lang="en-US" sz="1200" b="0" i="0" u="none" strike="noStrike" cap="none" normalizeH="0" baseline="30000" dirty="0">
                <a:ln>
                  <a:noFill/>
                </a:ln>
                <a:solidFill>
                  <a:schemeClr val="bg2">
                    <a:lumMod val="10000"/>
                  </a:schemeClr>
                </a:solidFill>
                <a:effectLst/>
                <a:latin typeface="Calibri" panose="020F0502020204030204" pitchFamily="34" charset="0"/>
              </a:rPr>
              <a:t>‡</a:t>
            </a:r>
            <a:r>
              <a:rPr lang="en-US" sz="1200" b="0" dirty="0">
                <a:solidFill>
                  <a:schemeClr val="bg1"/>
                </a:solidFill>
                <a:latin typeface="Calibri" panose="020F0502020204030204" pitchFamily="34" charset="0"/>
              </a:rPr>
              <a:t>n = 7 did not receive first-line osimertinib.</a:t>
            </a:r>
            <a:endParaRPr lang="en-US" altLang="en-US" sz="1200" dirty="0">
              <a:solidFill>
                <a:schemeClr val="bg1"/>
              </a:solidFill>
              <a:latin typeface="Calibri" panose="020F0502020204030204" pitchFamily="34" charset="0"/>
            </a:endParaRPr>
          </a:p>
        </p:txBody>
      </p:sp>
      <p:graphicFrame>
        <p:nvGraphicFramePr>
          <p:cNvPr id="6" name="Group 32">
            <a:extLst>
              <a:ext uri="{FF2B5EF4-FFF2-40B4-BE49-F238E27FC236}">
                <a16:creationId xmlns:a16="http://schemas.microsoft.com/office/drawing/2014/main" id="{557ACFBF-3777-1B45-CBCF-C233DBB895DB}"/>
              </a:ext>
            </a:extLst>
          </p:cNvPr>
          <p:cNvGraphicFramePr>
            <a:graphicFrameLocks noGrp="1"/>
          </p:cNvGraphicFramePr>
          <p:nvPr>
            <p:extLst>
              <p:ext uri="{D42A27DB-BD31-4B8C-83A1-F6EECF244321}">
                <p14:modId xmlns:p14="http://schemas.microsoft.com/office/powerpoint/2010/main" val="3009060443"/>
              </p:ext>
            </p:extLst>
          </p:nvPr>
        </p:nvGraphicFramePr>
        <p:xfrm>
          <a:off x="6096000" y="2179789"/>
          <a:ext cx="5553690" cy="3483863"/>
        </p:xfrm>
        <a:graphic>
          <a:graphicData uri="http://schemas.openxmlformats.org/drawingml/2006/table">
            <a:tbl>
              <a:tblPr/>
              <a:tblGrid>
                <a:gridCol w="3200400">
                  <a:extLst>
                    <a:ext uri="{9D8B030D-6E8A-4147-A177-3AD203B41FA5}">
                      <a16:colId xmlns:a16="http://schemas.microsoft.com/office/drawing/2014/main" val="20000"/>
                    </a:ext>
                  </a:extLst>
                </a:gridCol>
                <a:gridCol w="2353290">
                  <a:extLst>
                    <a:ext uri="{9D8B030D-6E8A-4147-A177-3AD203B41FA5}">
                      <a16:colId xmlns:a16="http://schemas.microsoft.com/office/drawing/2014/main" val="20001"/>
                    </a:ext>
                  </a:extLst>
                </a:gridCol>
              </a:tblGrid>
              <a:tr h="596339">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Tepotinib + Osimertinib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4525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Brain metastases,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 (35.2)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10304319"/>
                  </a:ext>
                </a:extLst>
              </a:tr>
              <a:tr h="84742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a:t>
                      </a:r>
                      <a:r>
                        <a:rPr kumimoji="0" lang="en-US" sz="1600" b="0" i="1" u="none" strike="noStrike" cap="none" normalizeH="0" baseline="0" dirty="0">
                          <a:ln>
                            <a:noFill/>
                          </a:ln>
                          <a:solidFill>
                            <a:schemeClr val="bg2">
                              <a:lumMod val="10000"/>
                            </a:schemeClr>
                          </a:solidFill>
                          <a:effectLst/>
                          <a:latin typeface="Calibri" panose="020F0502020204030204" pitchFamily="34" charset="0"/>
                        </a:rPr>
                        <a:t> MET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amp by FISH, n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Gene copy number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MET</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r>
                        <a:rPr kumimoji="0" lang="en-US" sz="16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CEP7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 = 114)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11.2 (2.1-50.6)</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2.3 (0.9-11.6)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r h="1098506">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EGFR</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mutation,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Del19</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L858R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Other (eg, L861Q)</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76 (59.4)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44 (34.4)</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8 (6.3)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96339">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time on 1L osimertinib,</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mo (range)</a:t>
                      </a:r>
                      <a:endPar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15.4 (4.1-45.5)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595413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aphic 473">
            <a:extLst>
              <a:ext uri="{FF2B5EF4-FFF2-40B4-BE49-F238E27FC236}">
                <a16:creationId xmlns:a16="http://schemas.microsoft.com/office/drawing/2014/main" id="{C8E2A2B0-E6B3-315D-2DF7-28E16341A6B1}"/>
              </a:ext>
            </a:extLst>
          </p:cNvPr>
          <p:cNvGrpSpPr/>
          <p:nvPr/>
        </p:nvGrpSpPr>
        <p:grpSpPr>
          <a:xfrm>
            <a:off x="5943130" y="3150031"/>
            <a:ext cx="5929588" cy="0"/>
            <a:chOff x="1001803" y="3148800"/>
            <a:chExt cx="5378287" cy="0"/>
          </a:xfrm>
          <a:noFill/>
        </p:grpSpPr>
        <p:sp>
          <p:nvSpPr>
            <p:cNvPr id="9282" name="Freeform 960">
              <a:extLst>
                <a:ext uri="{FF2B5EF4-FFF2-40B4-BE49-F238E27FC236}">
                  <a16:creationId xmlns:a16="http://schemas.microsoft.com/office/drawing/2014/main" id="{3B4D240C-7848-0635-FF12-9BBB1430A0A2}"/>
                </a:ext>
              </a:extLst>
            </p:cNvPr>
            <p:cNvSpPr/>
            <p:nvPr/>
          </p:nvSpPr>
          <p:spPr>
            <a:xfrm>
              <a:off x="1058179" y="3148800"/>
              <a:ext cx="5284327" cy="3127"/>
            </a:xfrm>
            <a:custGeom>
              <a:avLst/>
              <a:gdLst>
                <a:gd name="connsiteX0" fmla="*/ 0 w 5284327"/>
                <a:gd name="connsiteY0" fmla="*/ 0 h 3127"/>
                <a:gd name="connsiteX1" fmla="*/ 3237872 w 5284327"/>
                <a:gd name="connsiteY1" fmla="*/ 0 h 3127"/>
                <a:gd name="connsiteX2" fmla="*/ 5284327 w 5284327"/>
                <a:gd name="connsiteY2" fmla="*/ 0 h 3127"/>
              </a:gdLst>
              <a:ahLst/>
              <a:cxnLst>
                <a:cxn ang="0">
                  <a:pos x="connsiteX0" y="connsiteY0"/>
                </a:cxn>
                <a:cxn ang="0">
                  <a:pos x="connsiteX1" y="connsiteY1"/>
                </a:cxn>
                <a:cxn ang="0">
                  <a:pos x="connsiteX2" y="connsiteY2"/>
                </a:cxn>
              </a:cxnLst>
              <a:rect l="l" t="t" r="r" b="b"/>
              <a:pathLst>
                <a:path w="5284327" h="3127">
                  <a:moveTo>
                    <a:pt x="0" y="0"/>
                  </a:moveTo>
                  <a:lnTo>
                    <a:pt x="3237872" y="0"/>
                  </a:lnTo>
                  <a:lnTo>
                    <a:pt x="5284327" y="0"/>
                  </a:lnTo>
                </a:path>
              </a:pathLst>
            </a:custGeom>
            <a:noFill/>
            <a:ln w="28575" cap="flat">
              <a:solidFill>
                <a:schemeClr val="tx2"/>
              </a:solidFill>
              <a:prstDash val="sysDash"/>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81" name="Freeform 959">
              <a:extLst>
                <a:ext uri="{FF2B5EF4-FFF2-40B4-BE49-F238E27FC236}">
                  <a16:creationId xmlns:a16="http://schemas.microsoft.com/office/drawing/2014/main" id="{010D87FB-7FA4-CEA3-2B45-DFF79606F0CF}"/>
                </a:ext>
              </a:extLst>
            </p:cNvPr>
            <p:cNvSpPr/>
            <p:nvPr/>
          </p:nvSpPr>
          <p:spPr>
            <a:xfrm>
              <a:off x="1001803" y="3148800"/>
              <a:ext cx="18792" cy="3127"/>
            </a:xfrm>
            <a:custGeom>
              <a:avLst/>
              <a:gdLst>
                <a:gd name="connsiteX0" fmla="*/ 0 w 18792"/>
                <a:gd name="connsiteY0" fmla="*/ 0 h 3127"/>
                <a:gd name="connsiteX1" fmla="*/ 18792 w 18792"/>
                <a:gd name="connsiteY1" fmla="*/ 0 h 3127"/>
              </a:gdLst>
              <a:ahLst/>
              <a:cxnLst>
                <a:cxn ang="0">
                  <a:pos x="connsiteX0" y="connsiteY0"/>
                </a:cxn>
                <a:cxn ang="0">
                  <a:pos x="connsiteX1" y="connsiteY1"/>
                </a:cxn>
              </a:cxnLst>
              <a:rect l="l" t="t" r="r" b="b"/>
              <a:pathLst>
                <a:path w="18792" h="3127">
                  <a:moveTo>
                    <a:pt x="0" y="0"/>
                  </a:moveTo>
                  <a:lnTo>
                    <a:pt x="18792" y="0"/>
                  </a:lnTo>
                </a:path>
              </a:pathLst>
            </a:custGeom>
            <a:ln w="28575" cap="flat">
              <a:solidFill>
                <a:srgbClr val="595A5A"/>
              </a:solid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83" name="Freeform 961">
              <a:extLst>
                <a:ext uri="{FF2B5EF4-FFF2-40B4-BE49-F238E27FC236}">
                  <a16:creationId xmlns:a16="http://schemas.microsoft.com/office/drawing/2014/main" id="{722B657B-4D8F-BD33-4BA6-0A06B8635855}"/>
                </a:ext>
              </a:extLst>
            </p:cNvPr>
            <p:cNvSpPr/>
            <p:nvPr/>
          </p:nvSpPr>
          <p:spPr>
            <a:xfrm>
              <a:off x="6361299" y="3148800"/>
              <a:ext cx="18792" cy="3127"/>
            </a:xfrm>
            <a:custGeom>
              <a:avLst/>
              <a:gdLst>
                <a:gd name="connsiteX0" fmla="*/ 0 w 18792"/>
                <a:gd name="connsiteY0" fmla="*/ 0 h 3127"/>
                <a:gd name="connsiteX1" fmla="*/ 18792 w 18792"/>
                <a:gd name="connsiteY1" fmla="*/ 0 h 3127"/>
              </a:gdLst>
              <a:ahLst/>
              <a:cxnLst>
                <a:cxn ang="0">
                  <a:pos x="connsiteX0" y="connsiteY0"/>
                </a:cxn>
                <a:cxn ang="0">
                  <a:pos x="connsiteX1" y="connsiteY1"/>
                </a:cxn>
              </a:cxnLst>
              <a:rect l="l" t="t" r="r" b="b"/>
              <a:pathLst>
                <a:path w="18792" h="3127">
                  <a:moveTo>
                    <a:pt x="0" y="0"/>
                  </a:moveTo>
                  <a:lnTo>
                    <a:pt x="18792" y="0"/>
                  </a:lnTo>
                </a:path>
              </a:pathLst>
            </a:custGeom>
            <a:ln w="28575" cap="flat">
              <a:solidFill>
                <a:srgbClr val="595A5A"/>
              </a:solid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17" name="Graphic 473">
            <a:extLst>
              <a:ext uri="{FF2B5EF4-FFF2-40B4-BE49-F238E27FC236}">
                <a16:creationId xmlns:a16="http://schemas.microsoft.com/office/drawing/2014/main" id="{8ABF6B74-0B53-F2B0-AD0E-B2E6C8F4BA27}"/>
              </a:ext>
            </a:extLst>
          </p:cNvPr>
          <p:cNvGrpSpPr/>
          <p:nvPr/>
        </p:nvGrpSpPr>
        <p:grpSpPr>
          <a:xfrm>
            <a:off x="5943130" y="3778675"/>
            <a:ext cx="5967917" cy="0"/>
            <a:chOff x="1001803" y="3597042"/>
            <a:chExt cx="5413053" cy="0"/>
          </a:xfrm>
          <a:noFill/>
        </p:grpSpPr>
        <p:sp>
          <p:nvSpPr>
            <p:cNvPr id="9279" name="Freeform 957">
              <a:extLst>
                <a:ext uri="{FF2B5EF4-FFF2-40B4-BE49-F238E27FC236}">
                  <a16:creationId xmlns:a16="http://schemas.microsoft.com/office/drawing/2014/main" id="{9AEC9330-515B-07C5-FC74-58DB5B140C22}"/>
                </a:ext>
              </a:extLst>
            </p:cNvPr>
            <p:cNvSpPr/>
            <p:nvPr/>
          </p:nvSpPr>
          <p:spPr>
            <a:xfrm>
              <a:off x="1058179" y="3597042"/>
              <a:ext cx="5319092" cy="3127"/>
            </a:xfrm>
            <a:custGeom>
              <a:avLst/>
              <a:gdLst>
                <a:gd name="connsiteX0" fmla="*/ 0 w 5319092"/>
                <a:gd name="connsiteY0" fmla="*/ 0 h 3127"/>
                <a:gd name="connsiteX1" fmla="*/ 3272638 w 5319092"/>
                <a:gd name="connsiteY1" fmla="*/ 0 h 3127"/>
                <a:gd name="connsiteX2" fmla="*/ 5319093 w 5319092"/>
                <a:gd name="connsiteY2" fmla="*/ 0 h 3127"/>
              </a:gdLst>
              <a:ahLst/>
              <a:cxnLst>
                <a:cxn ang="0">
                  <a:pos x="connsiteX0" y="connsiteY0"/>
                </a:cxn>
                <a:cxn ang="0">
                  <a:pos x="connsiteX1" y="connsiteY1"/>
                </a:cxn>
                <a:cxn ang="0">
                  <a:pos x="connsiteX2" y="connsiteY2"/>
                </a:cxn>
              </a:cxnLst>
              <a:rect l="l" t="t" r="r" b="b"/>
              <a:pathLst>
                <a:path w="5319092" h="3127">
                  <a:moveTo>
                    <a:pt x="0" y="0"/>
                  </a:moveTo>
                  <a:lnTo>
                    <a:pt x="3272638" y="0"/>
                  </a:lnTo>
                  <a:lnTo>
                    <a:pt x="5319093" y="0"/>
                  </a:lnTo>
                </a:path>
              </a:pathLst>
            </a:custGeom>
            <a:noFill/>
            <a:ln w="28575" cap="flat">
              <a:solidFill>
                <a:schemeClr val="tx2"/>
              </a:solidFill>
              <a:prstDash val="sysDash"/>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78" name="Freeform 956">
              <a:extLst>
                <a:ext uri="{FF2B5EF4-FFF2-40B4-BE49-F238E27FC236}">
                  <a16:creationId xmlns:a16="http://schemas.microsoft.com/office/drawing/2014/main" id="{7A43D7F8-DC51-6186-288E-2E74C7369F28}"/>
                </a:ext>
              </a:extLst>
            </p:cNvPr>
            <p:cNvSpPr/>
            <p:nvPr/>
          </p:nvSpPr>
          <p:spPr>
            <a:xfrm>
              <a:off x="1001803" y="3597042"/>
              <a:ext cx="18792" cy="3127"/>
            </a:xfrm>
            <a:custGeom>
              <a:avLst/>
              <a:gdLst>
                <a:gd name="connsiteX0" fmla="*/ 0 w 18792"/>
                <a:gd name="connsiteY0" fmla="*/ 0 h 3127"/>
                <a:gd name="connsiteX1" fmla="*/ 18792 w 18792"/>
                <a:gd name="connsiteY1" fmla="*/ 0 h 3127"/>
              </a:gdLst>
              <a:ahLst/>
              <a:cxnLst>
                <a:cxn ang="0">
                  <a:pos x="connsiteX0" y="connsiteY0"/>
                </a:cxn>
                <a:cxn ang="0">
                  <a:pos x="connsiteX1" y="connsiteY1"/>
                </a:cxn>
              </a:cxnLst>
              <a:rect l="l" t="t" r="r" b="b"/>
              <a:pathLst>
                <a:path w="18792" h="3127">
                  <a:moveTo>
                    <a:pt x="0" y="0"/>
                  </a:moveTo>
                  <a:lnTo>
                    <a:pt x="18792" y="0"/>
                  </a:lnTo>
                </a:path>
              </a:pathLst>
            </a:custGeom>
            <a:ln w="28575" cap="flat">
              <a:solidFill>
                <a:srgbClr val="595A5A"/>
              </a:solid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80" name="Freeform 958">
              <a:extLst>
                <a:ext uri="{FF2B5EF4-FFF2-40B4-BE49-F238E27FC236}">
                  <a16:creationId xmlns:a16="http://schemas.microsoft.com/office/drawing/2014/main" id="{094809E0-B921-B256-4411-E28EC1E3EE36}"/>
                </a:ext>
              </a:extLst>
            </p:cNvPr>
            <p:cNvSpPr/>
            <p:nvPr/>
          </p:nvSpPr>
          <p:spPr>
            <a:xfrm>
              <a:off x="6396064" y="3597042"/>
              <a:ext cx="18792" cy="3127"/>
            </a:xfrm>
            <a:custGeom>
              <a:avLst/>
              <a:gdLst>
                <a:gd name="connsiteX0" fmla="*/ 0 w 18792"/>
                <a:gd name="connsiteY0" fmla="*/ 0 h 3127"/>
                <a:gd name="connsiteX1" fmla="*/ 18792 w 18792"/>
                <a:gd name="connsiteY1" fmla="*/ 0 h 3127"/>
              </a:gdLst>
              <a:ahLst/>
              <a:cxnLst>
                <a:cxn ang="0">
                  <a:pos x="connsiteX0" y="connsiteY0"/>
                </a:cxn>
                <a:cxn ang="0">
                  <a:pos x="connsiteX1" y="connsiteY1"/>
                </a:cxn>
              </a:cxnLst>
              <a:rect l="l" t="t" r="r" b="b"/>
              <a:pathLst>
                <a:path w="18792" h="3127">
                  <a:moveTo>
                    <a:pt x="0" y="0"/>
                  </a:moveTo>
                  <a:lnTo>
                    <a:pt x="18792" y="0"/>
                  </a:lnTo>
                </a:path>
              </a:pathLst>
            </a:custGeom>
            <a:ln w="28575" cap="flat">
              <a:solidFill>
                <a:srgbClr val="595A5A"/>
              </a:solid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INSIGHT 2</a:t>
            </a:r>
            <a:r>
              <a:rPr lang="en-US" dirty="0"/>
              <a:t>: Efficacy in Overall Population</a:t>
            </a:r>
            <a:endParaRPr lang="en-US" altLang="en-US" dirty="0"/>
          </a:p>
        </p:txBody>
      </p:sp>
      <p:sp>
        <p:nvSpPr>
          <p:cNvPr id="9297" name="Content Placeholder 3">
            <a:extLst>
              <a:ext uri="{FF2B5EF4-FFF2-40B4-BE49-F238E27FC236}">
                <a16:creationId xmlns:a16="http://schemas.microsoft.com/office/drawing/2014/main" id="{5414E1F6-83D4-3F0F-D02E-7C1AA5A26A2C}"/>
              </a:ext>
            </a:extLst>
          </p:cNvPr>
          <p:cNvSpPr>
            <a:spLocks noGrp="1"/>
          </p:cNvSpPr>
          <p:nvPr>
            <p:ph idx="1"/>
          </p:nvPr>
        </p:nvSpPr>
        <p:spPr>
          <a:xfrm>
            <a:off x="604675" y="5692459"/>
            <a:ext cx="10877529" cy="545614"/>
          </a:xfrm>
        </p:spPr>
        <p:txBody>
          <a:bodyPr/>
          <a:lstStyle/>
          <a:p>
            <a:pPr>
              <a:spcAft>
                <a:spcPts val="0"/>
              </a:spcAft>
            </a:pPr>
            <a:r>
              <a:rPr lang="en-US" sz="1800" dirty="0"/>
              <a:t>Superior outcomes observed in patients without concomitant biomarkers for osimertinib resistance by</a:t>
            </a:r>
            <a:br>
              <a:rPr lang="en-US" sz="1800" dirty="0"/>
            </a:br>
            <a:r>
              <a:rPr lang="en-US" sz="1800" dirty="0"/>
              <a:t>blood-based NGS (n = 69)</a:t>
            </a:r>
          </a:p>
          <a:p>
            <a:pPr>
              <a:spcAft>
                <a:spcPts val="0"/>
              </a:spcAft>
            </a:pPr>
            <a:endParaRPr lang="en-US" sz="18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Kim. WCLC 2023. Abstr OA21.05. Reproduced with permission.</a:t>
            </a:r>
          </a:p>
        </p:txBody>
      </p:sp>
      <p:sp>
        <p:nvSpPr>
          <p:cNvPr id="3" name="TextBox 2">
            <a:extLst>
              <a:ext uri="{FF2B5EF4-FFF2-40B4-BE49-F238E27FC236}">
                <a16:creationId xmlns:a16="http://schemas.microsoft.com/office/drawing/2014/main" id="{15BE848E-2BE1-7489-FBF7-1225A5DDC38F}"/>
              </a:ext>
            </a:extLst>
          </p:cNvPr>
          <p:cNvSpPr txBox="1"/>
          <p:nvPr/>
        </p:nvSpPr>
        <p:spPr>
          <a:xfrm>
            <a:off x="5612981" y="2029597"/>
            <a:ext cx="275833" cy="215444"/>
          </a:xfrm>
          <a:prstGeom prst="rect">
            <a:avLst/>
          </a:prstGeom>
          <a:noFill/>
        </p:spPr>
        <p:txBody>
          <a:bodyPr wrap="square" lIns="0" tIns="0" rIns="0" bIns="0" rtlCol="0">
            <a:spAutoFit/>
          </a:bodyPr>
          <a:lstStyle/>
          <a:p>
            <a:pPr algn="r"/>
            <a:r>
              <a:rPr lang="en-AR" sz="1400" b="0" dirty="0">
                <a:solidFill>
                  <a:schemeClr val="bg1"/>
                </a:solidFill>
                <a:latin typeface="Calibri" panose="020F0502020204030204" pitchFamily="34" charset="0"/>
                <a:ea typeface="Calibri" panose="020F0502020204030204" pitchFamily="34" charset="0"/>
                <a:cs typeface="Calibri" panose="020F0502020204030204" pitchFamily="34" charset="0"/>
              </a:rPr>
              <a:t>100</a:t>
            </a:r>
          </a:p>
        </p:txBody>
      </p:sp>
      <p:sp>
        <p:nvSpPr>
          <p:cNvPr id="4" name="TextBox 3">
            <a:extLst>
              <a:ext uri="{FF2B5EF4-FFF2-40B4-BE49-F238E27FC236}">
                <a16:creationId xmlns:a16="http://schemas.microsoft.com/office/drawing/2014/main" id="{1350D004-CF0A-6C75-1A2B-70C87622389B}"/>
              </a:ext>
            </a:extLst>
          </p:cNvPr>
          <p:cNvSpPr txBox="1"/>
          <p:nvPr/>
        </p:nvSpPr>
        <p:spPr>
          <a:xfrm>
            <a:off x="5669443" y="2282888"/>
            <a:ext cx="219370" cy="215444"/>
          </a:xfrm>
          <a:prstGeom prst="rect">
            <a:avLst/>
          </a:prstGeom>
          <a:noFill/>
        </p:spPr>
        <p:txBody>
          <a:bodyPr wrap="square" lIns="0" tIns="0" rIns="0" bIns="0" rtlCol="0">
            <a:spAutoFit/>
          </a:bodyPr>
          <a:lstStyle/>
          <a:p>
            <a:pPr algn="r"/>
            <a:r>
              <a:rPr lang="en-AR" sz="1400" b="0">
                <a:solidFill>
                  <a:schemeClr val="bg1"/>
                </a:solidFill>
                <a:latin typeface="Calibri" panose="020F0502020204030204" pitchFamily="34" charset="0"/>
                <a:ea typeface="Calibri" panose="020F0502020204030204" pitchFamily="34" charset="0"/>
                <a:cs typeface="Calibri" panose="020F0502020204030204" pitchFamily="34" charset="0"/>
              </a:rPr>
              <a:t>80</a:t>
            </a:r>
          </a:p>
        </p:txBody>
      </p:sp>
      <p:sp>
        <p:nvSpPr>
          <p:cNvPr id="5" name="TextBox 4">
            <a:extLst>
              <a:ext uri="{FF2B5EF4-FFF2-40B4-BE49-F238E27FC236}">
                <a16:creationId xmlns:a16="http://schemas.microsoft.com/office/drawing/2014/main" id="{1F9B320B-6340-87A8-760B-08B1C0489F43}"/>
              </a:ext>
            </a:extLst>
          </p:cNvPr>
          <p:cNvSpPr txBox="1"/>
          <p:nvPr/>
        </p:nvSpPr>
        <p:spPr>
          <a:xfrm>
            <a:off x="5669443" y="2536180"/>
            <a:ext cx="219370" cy="215444"/>
          </a:xfrm>
          <a:prstGeom prst="rect">
            <a:avLst/>
          </a:prstGeom>
          <a:noFill/>
        </p:spPr>
        <p:txBody>
          <a:bodyPr wrap="square" lIns="0" tIns="0" rIns="0" bIns="0" rtlCol="0">
            <a:spAutoFit/>
          </a:bodyPr>
          <a:lstStyle/>
          <a:p>
            <a:pPr algn="r"/>
            <a:r>
              <a:rPr lang="en-AR" sz="1400" b="0">
                <a:solidFill>
                  <a:schemeClr val="bg1"/>
                </a:solidFill>
                <a:latin typeface="Calibri" panose="020F0502020204030204" pitchFamily="34" charset="0"/>
                <a:ea typeface="Calibri" panose="020F0502020204030204" pitchFamily="34" charset="0"/>
                <a:cs typeface="Calibri" panose="020F0502020204030204" pitchFamily="34" charset="0"/>
              </a:rPr>
              <a:t>60</a:t>
            </a:r>
          </a:p>
        </p:txBody>
      </p:sp>
      <p:sp>
        <p:nvSpPr>
          <p:cNvPr id="6" name="TextBox 5">
            <a:extLst>
              <a:ext uri="{FF2B5EF4-FFF2-40B4-BE49-F238E27FC236}">
                <a16:creationId xmlns:a16="http://schemas.microsoft.com/office/drawing/2014/main" id="{16A4CC9C-A76F-2C4E-78AA-FCC37D1F839C}"/>
              </a:ext>
            </a:extLst>
          </p:cNvPr>
          <p:cNvSpPr txBox="1"/>
          <p:nvPr/>
        </p:nvSpPr>
        <p:spPr>
          <a:xfrm>
            <a:off x="5669443" y="2789472"/>
            <a:ext cx="219370" cy="215444"/>
          </a:xfrm>
          <a:prstGeom prst="rect">
            <a:avLst/>
          </a:prstGeom>
          <a:noFill/>
        </p:spPr>
        <p:txBody>
          <a:bodyPr wrap="square" lIns="0" tIns="0" rIns="0" bIns="0" rtlCol="0">
            <a:spAutoFit/>
          </a:bodyPr>
          <a:lstStyle/>
          <a:p>
            <a:pPr algn="r"/>
            <a:r>
              <a:rPr lang="en-AR" sz="1400" b="0" dirty="0">
                <a:solidFill>
                  <a:schemeClr val="bg1"/>
                </a:solidFill>
                <a:latin typeface="Calibri" panose="020F0502020204030204" pitchFamily="34" charset="0"/>
                <a:ea typeface="Calibri" panose="020F0502020204030204" pitchFamily="34" charset="0"/>
                <a:cs typeface="Calibri" panose="020F0502020204030204" pitchFamily="34" charset="0"/>
              </a:rPr>
              <a:t>40</a:t>
            </a:r>
          </a:p>
        </p:txBody>
      </p:sp>
      <p:sp>
        <p:nvSpPr>
          <p:cNvPr id="7" name="TextBox 6">
            <a:extLst>
              <a:ext uri="{FF2B5EF4-FFF2-40B4-BE49-F238E27FC236}">
                <a16:creationId xmlns:a16="http://schemas.microsoft.com/office/drawing/2014/main" id="{E28481B8-ADA4-AAAB-795E-F7B1E3ACE659}"/>
              </a:ext>
            </a:extLst>
          </p:cNvPr>
          <p:cNvSpPr txBox="1"/>
          <p:nvPr/>
        </p:nvSpPr>
        <p:spPr>
          <a:xfrm>
            <a:off x="5669443" y="3042763"/>
            <a:ext cx="219370" cy="215444"/>
          </a:xfrm>
          <a:prstGeom prst="rect">
            <a:avLst/>
          </a:prstGeom>
          <a:noFill/>
        </p:spPr>
        <p:txBody>
          <a:bodyPr wrap="square" lIns="0" tIns="0" rIns="0" bIns="0" rtlCol="0">
            <a:spAutoFit/>
          </a:bodyPr>
          <a:lstStyle/>
          <a:p>
            <a:pPr algn="r"/>
            <a:r>
              <a:rPr lang="en-AR" sz="1400" b="0">
                <a:solidFill>
                  <a:schemeClr val="bg1"/>
                </a:solidFill>
                <a:latin typeface="Calibri" panose="020F0502020204030204" pitchFamily="34" charset="0"/>
                <a:ea typeface="Calibri" panose="020F0502020204030204" pitchFamily="34" charset="0"/>
                <a:cs typeface="Calibri" panose="020F0502020204030204" pitchFamily="34" charset="0"/>
              </a:rPr>
              <a:t>20</a:t>
            </a:r>
          </a:p>
        </p:txBody>
      </p:sp>
      <p:sp>
        <p:nvSpPr>
          <p:cNvPr id="8" name="TextBox 7">
            <a:extLst>
              <a:ext uri="{FF2B5EF4-FFF2-40B4-BE49-F238E27FC236}">
                <a16:creationId xmlns:a16="http://schemas.microsoft.com/office/drawing/2014/main" id="{C7B85147-4DD0-4629-C43F-56377ACC7222}"/>
              </a:ext>
            </a:extLst>
          </p:cNvPr>
          <p:cNvSpPr txBox="1"/>
          <p:nvPr/>
        </p:nvSpPr>
        <p:spPr>
          <a:xfrm>
            <a:off x="5669443" y="3296055"/>
            <a:ext cx="219370" cy="215444"/>
          </a:xfrm>
          <a:prstGeom prst="rect">
            <a:avLst/>
          </a:prstGeom>
          <a:noFill/>
        </p:spPr>
        <p:txBody>
          <a:bodyPr wrap="square" lIns="0" tIns="0" rIns="0" bIns="0" rtlCol="0">
            <a:spAutoFit/>
          </a:bodyPr>
          <a:lstStyle/>
          <a:p>
            <a:pPr algn="r"/>
            <a:r>
              <a:rPr lang="en-AR" sz="1400" b="0">
                <a:solidFill>
                  <a:schemeClr val="bg1"/>
                </a:solidFill>
                <a:latin typeface="Calibri" panose="020F0502020204030204" pitchFamily="34" charset="0"/>
                <a:ea typeface="Calibri" panose="020F0502020204030204" pitchFamily="34" charset="0"/>
                <a:cs typeface="Calibri" panose="020F0502020204030204" pitchFamily="34" charset="0"/>
              </a:rPr>
              <a:t>0</a:t>
            </a:r>
          </a:p>
        </p:txBody>
      </p:sp>
      <p:sp>
        <p:nvSpPr>
          <p:cNvPr id="9" name="TextBox 8">
            <a:extLst>
              <a:ext uri="{FF2B5EF4-FFF2-40B4-BE49-F238E27FC236}">
                <a16:creationId xmlns:a16="http://schemas.microsoft.com/office/drawing/2014/main" id="{01C23340-59C4-0509-946C-3213D33975BE}"/>
              </a:ext>
            </a:extLst>
          </p:cNvPr>
          <p:cNvSpPr txBox="1"/>
          <p:nvPr/>
        </p:nvSpPr>
        <p:spPr>
          <a:xfrm>
            <a:off x="5573999" y="3549347"/>
            <a:ext cx="314814" cy="215444"/>
          </a:xfrm>
          <a:prstGeom prst="rect">
            <a:avLst/>
          </a:prstGeom>
          <a:noFill/>
        </p:spPr>
        <p:txBody>
          <a:bodyPr wrap="square" lIns="0" tIns="0" rIns="0" bIns="0" rtlCol="0">
            <a:spAutoFit/>
          </a:bodyPr>
          <a:lstStyle/>
          <a:p>
            <a:pPr algn="r"/>
            <a:r>
              <a:rPr lang="en-AR" sz="1400" b="0" dirty="0">
                <a:solidFill>
                  <a:schemeClr val="bg1"/>
                </a:solidFill>
                <a:latin typeface="Calibri" panose="020F0502020204030204" pitchFamily="34" charset="0"/>
                <a:ea typeface="Calibri" panose="020F0502020204030204" pitchFamily="34" charset="0"/>
                <a:cs typeface="Calibri" panose="020F0502020204030204" pitchFamily="34" charset="0"/>
              </a:rPr>
              <a:t>-20</a:t>
            </a:r>
          </a:p>
        </p:txBody>
      </p:sp>
      <p:sp>
        <p:nvSpPr>
          <p:cNvPr id="10" name="TextBox 9">
            <a:extLst>
              <a:ext uri="{FF2B5EF4-FFF2-40B4-BE49-F238E27FC236}">
                <a16:creationId xmlns:a16="http://schemas.microsoft.com/office/drawing/2014/main" id="{CC80A886-01DA-77E4-D803-E5CF8E98E738}"/>
              </a:ext>
            </a:extLst>
          </p:cNvPr>
          <p:cNvSpPr txBox="1"/>
          <p:nvPr/>
        </p:nvSpPr>
        <p:spPr>
          <a:xfrm>
            <a:off x="5573999" y="3802639"/>
            <a:ext cx="314814" cy="215444"/>
          </a:xfrm>
          <a:prstGeom prst="rect">
            <a:avLst/>
          </a:prstGeom>
          <a:noFill/>
        </p:spPr>
        <p:txBody>
          <a:bodyPr wrap="square" lIns="0" tIns="0" rIns="0" bIns="0" rtlCol="0">
            <a:spAutoFit/>
          </a:bodyPr>
          <a:lstStyle/>
          <a:p>
            <a:pPr algn="r"/>
            <a:r>
              <a:rPr lang="en-AR" sz="1400" b="0" dirty="0">
                <a:solidFill>
                  <a:schemeClr val="bg1"/>
                </a:solidFill>
                <a:latin typeface="Calibri" panose="020F0502020204030204" pitchFamily="34" charset="0"/>
                <a:ea typeface="Calibri" panose="020F0502020204030204" pitchFamily="34" charset="0"/>
                <a:cs typeface="Calibri" panose="020F0502020204030204" pitchFamily="34" charset="0"/>
              </a:rPr>
              <a:t>-40</a:t>
            </a:r>
          </a:p>
        </p:txBody>
      </p:sp>
      <p:sp>
        <p:nvSpPr>
          <p:cNvPr id="11" name="TextBox 10">
            <a:extLst>
              <a:ext uri="{FF2B5EF4-FFF2-40B4-BE49-F238E27FC236}">
                <a16:creationId xmlns:a16="http://schemas.microsoft.com/office/drawing/2014/main" id="{9AF8F0FE-78F1-A121-B8FF-D46D87122A4B}"/>
              </a:ext>
            </a:extLst>
          </p:cNvPr>
          <p:cNvSpPr txBox="1"/>
          <p:nvPr/>
        </p:nvSpPr>
        <p:spPr>
          <a:xfrm>
            <a:off x="5612981" y="4055930"/>
            <a:ext cx="275832" cy="215444"/>
          </a:xfrm>
          <a:prstGeom prst="rect">
            <a:avLst/>
          </a:prstGeom>
          <a:noFill/>
        </p:spPr>
        <p:txBody>
          <a:bodyPr wrap="square" lIns="0" tIns="0" rIns="0" bIns="0" rtlCol="0">
            <a:spAutoFit/>
          </a:bodyPr>
          <a:lstStyle/>
          <a:p>
            <a:pPr algn="r"/>
            <a:r>
              <a:rPr lang="en-AR" sz="1400" b="0" dirty="0">
                <a:solidFill>
                  <a:schemeClr val="bg1"/>
                </a:solidFill>
                <a:latin typeface="Calibri" panose="020F0502020204030204" pitchFamily="34" charset="0"/>
                <a:ea typeface="Calibri" panose="020F0502020204030204" pitchFamily="34" charset="0"/>
                <a:cs typeface="Calibri" panose="020F0502020204030204" pitchFamily="34" charset="0"/>
              </a:rPr>
              <a:t>-60</a:t>
            </a:r>
          </a:p>
        </p:txBody>
      </p:sp>
      <p:sp>
        <p:nvSpPr>
          <p:cNvPr id="12" name="TextBox 11">
            <a:extLst>
              <a:ext uri="{FF2B5EF4-FFF2-40B4-BE49-F238E27FC236}">
                <a16:creationId xmlns:a16="http://schemas.microsoft.com/office/drawing/2014/main" id="{07768ED6-B365-529E-F35B-3D4A52FAAFDB}"/>
              </a:ext>
            </a:extLst>
          </p:cNvPr>
          <p:cNvSpPr txBox="1"/>
          <p:nvPr/>
        </p:nvSpPr>
        <p:spPr>
          <a:xfrm>
            <a:off x="5573999" y="4309222"/>
            <a:ext cx="314814" cy="215444"/>
          </a:xfrm>
          <a:prstGeom prst="rect">
            <a:avLst/>
          </a:prstGeom>
          <a:noFill/>
        </p:spPr>
        <p:txBody>
          <a:bodyPr wrap="square" lIns="0" tIns="0" rIns="0" bIns="0" rtlCol="0">
            <a:spAutoFit/>
          </a:bodyPr>
          <a:lstStyle/>
          <a:p>
            <a:pPr algn="r"/>
            <a:r>
              <a:rPr lang="en-AR" sz="1400" b="0" dirty="0">
                <a:solidFill>
                  <a:schemeClr val="bg1"/>
                </a:solidFill>
                <a:latin typeface="Calibri" panose="020F0502020204030204" pitchFamily="34" charset="0"/>
                <a:ea typeface="Calibri" panose="020F0502020204030204" pitchFamily="34" charset="0"/>
                <a:cs typeface="Calibri" panose="020F0502020204030204" pitchFamily="34" charset="0"/>
              </a:rPr>
              <a:t>-80</a:t>
            </a:r>
          </a:p>
        </p:txBody>
      </p:sp>
      <p:sp>
        <p:nvSpPr>
          <p:cNvPr id="13" name="TextBox 12">
            <a:extLst>
              <a:ext uri="{FF2B5EF4-FFF2-40B4-BE49-F238E27FC236}">
                <a16:creationId xmlns:a16="http://schemas.microsoft.com/office/drawing/2014/main" id="{2F9BCAEE-68BA-E00A-7CE2-B72796F1CE19}"/>
              </a:ext>
            </a:extLst>
          </p:cNvPr>
          <p:cNvSpPr txBox="1"/>
          <p:nvPr/>
        </p:nvSpPr>
        <p:spPr>
          <a:xfrm>
            <a:off x="5533750" y="4562514"/>
            <a:ext cx="355064" cy="215444"/>
          </a:xfrm>
          <a:prstGeom prst="rect">
            <a:avLst/>
          </a:prstGeom>
          <a:noFill/>
        </p:spPr>
        <p:txBody>
          <a:bodyPr wrap="square" lIns="0" tIns="0" rIns="0" bIns="0" rtlCol="0">
            <a:spAutoFit/>
          </a:bodyPr>
          <a:lstStyle/>
          <a:p>
            <a:pPr algn="r"/>
            <a:r>
              <a:rPr lang="en-AR" sz="1400" b="0">
                <a:solidFill>
                  <a:schemeClr val="bg1"/>
                </a:solidFill>
                <a:latin typeface="Calibri" panose="020F0502020204030204" pitchFamily="34" charset="0"/>
                <a:ea typeface="Calibri" panose="020F0502020204030204" pitchFamily="34" charset="0"/>
                <a:cs typeface="Calibri" panose="020F0502020204030204" pitchFamily="34" charset="0"/>
              </a:rPr>
              <a:t>-100</a:t>
            </a:r>
          </a:p>
        </p:txBody>
      </p:sp>
      <p:sp>
        <p:nvSpPr>
          <p:cNvPr id="14" name="TextBox 13">
            <a:extLst>
              <a:ext uri="{FF2B5EF4-FFF2-40B4-BE49-F238E27FC236}">
                <a16:creationId xmlns:a16="http://schemas.microsoft.com/office/drawing/2014/main" id="{36AA3ECD-6C54-3227-985B-CDC10F66DA82}"/>
              </a:ext>
            </a:extLst>
          </p:cNvPr>
          <p:cNvSpPr txBox="1"/>
          <p:nvPr/>
        </p:nvSpPr>
        <p:spPr>
          <a:xfrm rot="16200000">
            <a:off x="3651322" y="3059014"/>
            <a:ext cx="3379575" cy="523220"/>
          </a:xfrm>
          <a:prstGeom prst="rect">
            <a:avLst/>
          </a:prstGeom>
          <a:noFill/>
        </p:spPr>
        <p:txBody>
          <a:bodyPr wrap="square" rtlCol="0">
            <a:spAutoFit/>
          </a:bodyPr>
          <a:lstStyle/>
          <a:p>
            <a:pPr algn="ctr"/>
            <a:r>
              <a:rPr lang="en-GB" sz="1400" b="1" dirty="0">
                <a:solidFill>
                  <a:schemeClr val="bg1"/>
                </a:solidFill>
                <a:latin typeface="Calibri" panose="020F0502020204030204" pitchFamily="34" charset="0"/>
                <a:ea typeface="Calibri" panose="020F0502020204030204" pitchFamily="34" charset="0"/>
                <a:cs typeface="Calibri" panose="020F0502020204030204" pitchFamily="34" charset="0"/>
              </a:rPr>
              <a:t>Best Change in </a:t>
            </a:r>
            <a:br>
              <a:rPr lang="en-GB" sz="1400" b="1"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GB" sz="1400" b="1" dirty="0">
                <a:solidFill>
                  <a:schemeClr val="bg1"/>
                </a:solidFill>
                <a:latin typeface="Calibri" panose="020F0502020204030204" pitchFamily="34" charset="0"/>
                <a:ea typeface="Calibri" panose="020F0502020204030204" pitchFamily="34" charset="0"/>
                <a:cs typeface="Calibri" panose="020F0502020204030204" pitchFamily="34" charset="0"/>
              </a:rPr>
              <a:t>Sum of Target Lesion Diameters (%)</a:t>
            </a:r>
            <a:endParaRPr lang="en-AR" sz="1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9" name="Freeform 307">
            <a:extLst>
              <a:ext uri="{FF2B5EF4-FFF2-40B4-BE49-F238E27FC236}">
                <a16:creationId xmlns:a16="http://schemas.microsoft.com/office/drawing/2014/main" id="{E533F707-A5FF-76A2-2565-E9E8823DE314}"/>
              </a:ext>
            </a:extLst>
          </p:cNvPr>
          <p:cNvSpPr/>
          <p:nvPr/>
        </p:nvSpPr>
        <p:spPr>
          <a:xfrm>
            <a:off x="6004249" y="2404257"/>
            <a:ext cx="50069" cy="996266"/>
          </a:xfrm>
          <a:custGeom>
            <a:avLst/>
            <a:gdLst>
              <a:gd name="connsiteX0" fmla="*/ 0 w 45414"/>
              <a:gd name="connsiteY0" fmla="*/ 0 h 710367"/>
              <a:gd name="connsiteX1" fmla="*/ 45414 w 45414"/>
              <a:gd name="connsiteY1" fmla="*/ 0 h 710367"/>
              <a:gd name="connsiteX2" fmla="*/ 45414 w 45414"/>
              <a:gd name="connsiteY2" fmla="*/ 710367 h 710367"/>
              <a:gd name="connsiteX3" fmla="*/ 0 w 45414"/>
              <a:gd name="connsiteY3" fmla="*/ 710367 h 710367"/>
            </a:gdLst>
            <a:ahLst/>
            <a:cxnLst>
              <a:cxn ang="0">
                <a:pos x="connsiteX0" y="connsiteY0"/>
              </a:cxn>
              <a:cxn ang="0">
                <a:pos x="connsiteX1" y="connsiteY1"/>
              </a:cxn>
              <a:cxn ang="0">
                <a:pos x="connsiteX2" y="connsiteY2"/>
              </a:cxn>
              <a:cxn ang="0">
                <a:pos x="connsiteX3" y="connsiteY3"/>
              </a:cxn>
            </a:cxnLst>
            <a:rect l="l" t="t" r="r" b="b"/>
            <a:pathLst>
              <a:path w="45414" h="710367">
                <a:moveTo>
                  <a:pt x="0" y="0"/>
                </a:moveTo>
                <a:lnTo>
                  <a:pt x="45414" y="0"/>
                </a:lnTo>
                <a:lnTo>
                  <a:pt x="45414" y="710367"/>
                </a:lnTo>
                <a:lnTo>
                  <a:pt x="0" y="710367"/>
                </a:lnTo>
                <a:close/>
              </a:path>
            </a:pathLst>
          </a:custGeom>
          <a:solidFill>
            <a:schemeClr val="accent4"/>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0" name="Freeform 308">
            <a:extLst>
              <a:ext uri="{FF2B5EF4-FFF2-40B4-BE49-F238E27FC236}">
                <a16:creationId xmlns:a16="http://schemas.microsoft.com/office/drawing/2014/main" id="{F463FC37-8670-7A54-4974-15ADB2EAD68E}"/>
              </a:ext>
            </a:extLst>
          </p:cNvPr>
          <p:cNvSpPr/>
          <p:nvPr/>
        </p:nvSpPr>
        <p:spPr>
          <a:xfrm>
            <a:off x="6066749" y="2984645"/>
            <a:ext cx="50069" cy="415878"/>
          </a:xfrm>
          <a:custGeom>
            <a:avLst/>
            <a:gdLst>
              <a:gd name="connsiteX0" fmla="*/ 0 w 45414"/>
              <a:gd name="connsiteY0" fmla="*/ 0 h 296533"/>
              <a:gd name="connsiteX1" fmla="*/ 45414 w 45414"/>
              <a:gd name="connsiteY1" fmla="*/ 0 h 296533"/>
              <a:gd name="connsiteX2" fmla="*/ 45414 w 45414"/>
              <a:gd name="connsiteY2" fmla="*/ 296534 h 296533"/>
              <a:gd name="connsiteX3" fmla="*/ 0 w 45414"/>
              <a:gd name="connsiteY3" fmla="*/ 296534 h 296533"/>
            </a:gdLst>
            <a:ahLst/>
            <a:cxnLst>
              <a:cxn ang="0">
                <a:pos x="connsiteX0" y="connsiteY0"/>
              </a:cxn>
              <a:cxn ang="0">
                <a:pos x="connsiteX1" y="connsiteY1"/>
              </a:cxn>
              <a:cxn ang="0">
                <a:pos x="connsiteX2" y="connsiteY2"/>
              </a:cxn>
              <a:cxn ang="0">
                <a:pos x="connsiteX3" y="connsiteY3"/>
              </a:cxn>
            </a:cxnLst>
            <a:rect l="l" t="t" r="r" b="b"/>
            <a:pathLst>
              <a:path w="45414" h="296533">
                <a:moveTo>
                  <a:pt x="0" y="0"/>
                </a:moveTo>
                <a:lnTo>
                  <a:pt x="45414" y="0"/>
                </a:lnTo>
                <a:lnTo>
                  <a:pt x="45414" y="296534"/>
                </a:lnTo>
                <a:lnTo>
                  <a:pt x="0" y="296534"/>
                </a:lnTo>
                <a:close/>
              </a:path>
            </a:pathLst>
          </a:custGeom>
          <a:solidFill>
            <a:schemeClr val="accent4"/>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1" name="Freeform 309">
            <a:extLst>
              <a:ext uri="{FF2B5EF4-FFF2-40B4-BE49-F238E27FC236}">
                <a16:creationId xmlns:a16="http://schemas.microsoft.com/office/drawing/2014/main" id="{1A7C3A7A-56B0-28CC-BF9D-95E2C2235B02}"/>
              </a:ext>
            </a:extLst>
          </p:cNvPr>
          <p:cNvSpPr/>
          <p:nvPr/>
        </p:nvSpPr>
        <p:spPr>
          <a:xfrm>
            <a:off x="6128904" y="2997367"/>
            <a:ext cx="50069" cy="403156"/>
          </a:xfrm>
          <a:custGeom>
            <a:avLst/>
            <a:gdLst>
              <a:gd name="connsiteX0" fmla="*/ 0 w 45414"/>
              <a:gd name="connsiteY0" fmla="*/ 0 h 287462"/>
              <a:gd name="connsiteX1" fmla="*/ 45414 w 45414"/>
              <a:gd name="connsiteY1" fmla="*/ 0 h 287462"/>
              <a:gd name="connsiteX2" fmla="*/ 45414 w 45414"/>
              <a:gd name="connsiteY2" fmla="*/ 287463 h 287462"/>
              <a:gd name="connsiteX3" fmla="*/ 0 w 45414"/>
              <a:gd name="connsiteY3" fmla="*/ 287463 h 287462"/>
            </a:gdLst>
            <a:ahLst/>
            <a:cxnLst>
              <a:cxn ang="0">
                <a:pos x="connsiteX0" y="connsiteY0"/>
              </a:cxn>
              <a:cxn ang="0">
                <a:pos x="connsiteX1" y="connsiteY1"/>
              </a:cxn>
              <a:cxn ang="0">
                <a:pos x="connsiteX2" y="connsiteY2"/>
              </a:cxn>
              <a:cxn ang="0">
                <a:pos x="connsiteX3" y="connsiteY3"/>
              </a:cxn>
            </a:cxnLst>
            <a:rect l="l" t="t" r="r" b="b"/>
            <a:pathLst>
              <a:path w="45414" h="287462">
                <a:moveTo>
                  <a:pt x="0" y="0"/>
                </a:moveTo>
                <a:lnTo>
                  <a:pt x="45414" y="0"/>
                </a:lnTo>
                <a:lnTo>
                  <a:pt x="45414" y="287463"/>
                </a:lnTo>
                <a:lnTo>
                  <a:pt x="0" y="287463"/>
                </a:lnTo>
                <a:close/>
              </a:path>
            </a:pathLst>
          </a:custGeom>
          <a:solidFill>
            <a:schemeClr val="accent4"/>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2" name="Freeform 310">
            <a:extLst>
              <a:ext uri="{FF2B5EF4-FFF2-40B4-BE49-F238E27FC236}">
                <a16:creationId xmlns:a16="http://schemas.microsoft.com/office/drawing/2014/main" id="{FACEFF8A-409F-95F1-C694-52D6C68B15D5}"/>
              </a:ext>
            </a:extLst>
          </p:cNvPr>
          <p:cNvSpPr/>
          <p:nvPr/>
        </p:nvSpPr>
        <p:spPr>
          <a:xfrm>
            <a:off x="6191060" y="3045184"/>
            <a:ext cx="50069" cy="354900"/>
          </a:xfrm>
          <a:custGeom>
            <a:avLst/>
            <a:gdLst>
              <a:gd name="connsiteX0" fmla="*/ 0 w 45414"/>
              <a:gd name="connsiteY0" fmla="*/ 0 h 253054"/>
              <a:gd name="connsiteX1" fmla="*/ 45414 w 45414"/>
              <a:gd name="connsiteY1" fmla="*/ 0 h 253054"/>
              <a:gd name="connsiteX2" fmla="*/ 45414 w 45414"/>
              <a:gd name="connsiteY2" fmla="*/ 253055 h 253054"/>
              <a:gd name="connsiteX3" fmla="*/ 0 w 45414"/>
              <a:gd name="connsiteY3" fmla="*/ 253055 h 253054"/>
            </a:gdLst>
            <a:ahLst/>
            <a:cxnLst>
              <a:cxn ang="0">
                <a:pos x="connsiteX0" y="connsiteY0"/>
              </a:cxn>
              <a:cxn ang="0">
                <a:pos x="connsiteX1" y="connsiteY1"/>
              </a:cxn>
              <a:cxn ang="0">
                <a:pos x="connsiteX2" y="connsiteY2"/>
              </a:cxn>
              <a:cxn ang="0">
                <a:pos x="connsiteX3" y="connsiteY3"/>
              </a:cxn>
            </a:cxnLst>
            <a:rect l="l" t="t" r="r" b="b"/>
            <a:pathLst>
              <a:path w="45414" h="253054">
                <a:moveTo>
                  <a:pt x="0" y="0"/>
                </a:moveTo>
                <a:lnTo>
                  <a:pt x="45414" y="0"/>
                </a:lnTo>
                <a:lnTo>
                  <a:pt x="45414" y="253055"/>
                </a:lnTo>
                <a:lnTo>
                  <a:pt x="0" y="253055"/>
                </a:lnTo>
                <a:close/>
              </a:path>
            </a:pathLst>
          </a:custGeom>
          <a:solidFill>
            <a:schemeClr val="accent4"/>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3" name="Freeform 311">
            <a:extLst>
              <a:ext uri="{FF2B5EF4-FFF2-40B4-BE49-F238E27FC236}">
                <a16:creationId xmlns:a16="http://schemas.microsoft.com/office/drawing/2014/main" id="{EDEDA8E7-21A0-E641-84D7-890FBCDBB141}"/>
              </a:ext>
            </a:extLst>
          </p:cNvPr>
          <p:cNvSpPr/>
          <p:nvPr/>
        </p:nvSpPr>
        <p:spPr>
          <a:xfrm>
            <a:off x="6253215" y="3083789"/>
            <a:ext cx="50069" cy="316295"/>
          </a:xfrm>
          <a:custGeom>
            <a:avLst/>
            <a:gdLst>
              <a:gd name="connsiteX0" fmla="*/ 0 w 45414"/>
              <a:gd name="connsiteY0" fmla="*/ 0 h 225528"/>
              <a:gd name="connsiteX1" fmla="*/ 45414 w 45414"/>
              <a:gd name="connsiteY1" fmla="*/ 0 h 225528"/>
              <a:gd name="connsiteX2" fmla="*/ 45414 w 45414"/>
              <a:gd name="connsiteY2" fmla="*/ 225528 h 225528"/>
              <a:gd name="connsiteX3" fmla="*/ 0 w 45414"/>
              <a:gd name="connsiteY3" fmla="*/ 225528 h 225528"/>
            </a:gdLst>
            <a:ahLst/>
            <a:cxnLst>
              <a:cxn ang="0">
                <a:pos x="connsiteX0" y="connsiteY0"/>
              </a:cxn>
              <a:cxn ang="0">
                <a:pos x="connsiteX1" y="connsiteY1"/>
              </a:cxn>
              <a:cxn ang="0">
                <a:pos x="connsiteX2" y="connsiteY2"/>
              </a:cxn>
              <a:cxn ang="0">
                <a:pos x="connsiteX3" y="connsiteY3"/>
              </a:cxn>
            </a:cxnLst>
            <a:rect l="l" t="t" r="r" b="b"/>
            <a:pathLst>
              <a:path w="45414" h="225528">
                <a:moveTo>
                  <a:pt x="0" y="0"/>
                </a:moveTo>
                <a:lnTo>
                  <a:pt x="45414" y="0"/>
                </a:lnTo>
                <a:lnTo>
                  <a:pt x="45414" y="225528"/>
                </a:lnTo>
                <a:lnTo>
                  <a:pt x="0" y="225528"/>
                </a:lnTo>
                <a:close/>
              </a:path>
            </a:pathLst>
          </a:custGeom>
          <a:solidFill>
            <a:schemeClr val="accent4"/>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4" name="Freeform 312">
            <a:extLst>
              <a:ext uri="{FF2B5EF4-FFF2-40B4-BE49-F238E27FC236}">
                <a16:creationId xmlns:a16="http://schemas.microsoft.com/office/drawing/2014/main" id="{3BFFC890-0255-8750-2457-8494AE3B21BF}"/>
              </a:ext>
            </a:extLst>
          </p:cNvPr>
          <p:cNvSpPr/>
          <p:nvPr/>
        </p:nvSpPr>
        <p:spPr>
          <a:xfrm>
            <a:off x="6315714" y="3093001"/>
            <a:ext cx="50069" cy="307522"/>
          </a:xfrm>
          <a:custGeom>
            <a:avLst/>
            <a:gdLst>
              <a:gd name="connsiteX0" fmla="*/ 0 w 45414"/>
              <a:gd name="connsiteY0" fmla="*/ 0 h 219272"/>
              <a:gd name="connsiteX1" fmla="*/ 45414 w 45414"/>
              <a:gd name="connsiteY1" fmla="*/ 0 h 219272"/>
              <a:gd name="connsiteX2" fmla="*/ 45414 w 45414"/>
              <a:gd name="connsiteY2" fmla="*/ 219272 h 219272"/>
              <a:gd name="connsiteX3" fmla="*/ 0 w 45414"/>
              <a:gd name="connsiteY3" fmla="*/ 219272 h 219272"/>
            </a:gdLst>
            <a:ahLst/>
            <a:cxnLst>
              <a:cxn ang="0">
                <a:pos x="connsiteX0" y="connsiteY0"/>
              </a:cxn>
              <a:cxn ang="0">
                <a:pos x="connsiteX1" y="connsiteY1"/>
              </a:cxn>
              <a:cxn ang="0">
                <a:pos x="connsiteX2" y="connsiteY2"/>
              </a:cxn>
              <a:cxn ang="0">
                <a:pos x="connsiteX3" y="connsiteY3"/>
              </a:cxn>
            </a:cxnLst>
            <a:rect l="l" t="t" r="r" b="b"/>
            <a:pathLst>
              <a:path w="45414" h="219272">
                <a:moveTo>
                  <a:pt x="0" y="0"/>
                </a:moveTo>
                <a:lnTo>
                  <a:pt x="45414" y="0"/>
                </a:lnTo>
                <a:lnTo>
                  <a:pt x="45414" y="219272"/>
                </a:lnTo>
                <a:lnTo>
                  <a:pt x="0" y="219272"/>
                </a:lnTo>
                <a:close/>
              </a:path>
            </a:pathLst>
          </a:custGeom>
          <a:solidFill>
            <a:schemeClr val="accent4"/>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5" name="Freeform 313">
            <a:extLst>
              <a:ext uri="{FF2B5EF4-FFF2-40B4-BE49-F238E27FC236}">
                <a16:creationId xmlns:a16="http://schemas.microsoft.com/office/drawing/2014/main" id="{4CBAB606-C03B-880D-B0D6-86FD50B91AFB}"/>
              </a:ext>
            </a:extLst>
          </p:cNvPr>
          <p:cNvSpPr/>
          <p:nvPr/>
        </p:nvSpPr>
        <p:spPr>
          <a:xfrm>
            <a:off x="6377869" y="3113620"/>
            <a:ext cx="50069" cy="286465"/>
          </a:xfrm>
          <a:custGeom>
            <a:avLst/>
            <a:gdLst>
              <a:gd name="connsiteX0" fmla="*/ 0 w 45414"/>
              <a:gd name="connsiteY0" fmla="*/ 0 h 204258"/>
              <a:gd name="connsiteX1" fmla="*/ 45414 w 45414"/>
              <a:gd name="connsiteY1" fmla="*/ 0 h 204258"/>
              <a:gd name="connsiteX2" fmla="*/ 45414 w 45414"/>
              <a:gd name="connsiteY2" fmla="*/ 204258 h 204258"/>
              <a:gd name="connsiteX3" fmla="*/ 0 w 45414"/>
              <a:gd name="connsiteY3" fmla="*/ 204258 h 204258"/>
            </a:gdLst>
            <a:ahLst/>
            <a:cxnLst>
              <a:cxn ang="0">
                <a:pos x="connsiteX0" y="connsiteY0"/>
              </a:cxn>
              <a:cxn ang="0">
                <a:pos x="connsiteX1" y="connsiteY1"/>
              </a:cxn>
              <a:cxn ang="0">
                <a:pos x="connsiteX2" y="connsiteY2"/>
              </a:cxn>
              <a:cxn ang="0">
                <a:pos x="connsiteX3" y="connsiteY3"/>
              </a:cxn>
            </a:cxnLst>
            <a:rect l="l" t="t" r="r" b="b"/>
            <a:pathLst>
              <a:path w="45414" h="204258">
                <a:moveTo>
                  <a:pt x="0" y="0"/>
                </a:moveTo>
                <a:lnTo>
                  <a:pt x="45414" y="0"/>
                </a:lnTo>
                <a:lnTo>
                  <a:pt x="45414" y="204258"/>
                </a:lnTo>
                <a:lnTo>
                  <a:pt x="0" y="204258"/>
                </a:lnTo>
                <a:close/>
              </a:path>
            </a:pathLst>
          </a:custGeom>
          <a:solidFill>
            <a:schemeClr val="accent4"/>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6" name="Freeform 314">
            <a:extLst>
              <a:ext uri="{FF2B5EF4-FFF2-40B4-BE49-F238E27FC236}">
                <a16:creationId xmlns:a16="http://schemas.microsoft.com/office/drawing/2014/main" id="{F2D6585F-0355-1760-0933-BD9CBE18724C}"/>
              </a:ext>
            </a:extLst>
          </p:cNvPr>
          <p:cNvSpPr/>
          <p:nvPr/>
        </p:nvSpPr>
        <p:spPr>
          <a:xfrm>
            <a:off x="6440024" y="3228995"/>
            <a:ext cx="50069" cy="171527"/>
          </a:xfrm>
          <a:custGeom>
            <a:avLst/>
            <a:gdLst>
              <a:gd name="connsiteX0" fmla="*/ 0 w 45414"/>
              <a:gd name="connsiteY0" fmla="*/ 0 h 122304"/>
              <a:gd name="connsiteX1" fmla="*/ 45414 w 45414"/>
              <a:gd name="connsiteY1" fmla="*/ 0 h 122304"/>
              <a:gd name="connsiteX2" fmla="*/ 45414 w 45414"/>
              <a:gd name="connsiteY2" fmla="*/ 122305 h 122304"/>
              <a:gd name="connsiteX3" fmla="*/ 0 w 45414"/>
              <a:gd name="connsiteY3" fmla="*/ 122305 h 122304"/>
            </a:gdLst>
            <a:ahLst/>
            <a:cxnLst>
              <a:cxn ang="0">
                <a:pos x="connsiteX0" y="connsiteY0"/>
              </a:cxn>
              <a:cxn ang="0">
                <a:pos x="connsiteX1" y="connsiteY1"/>
              </a:cxn>
              <a:cxn ang="0">
                <a:pos x="connsiteX2" y="connsiteY2"/>
              </a:cxn>
              <a:cxn ang="0">
                <a:pos x="connsiteX3" y="connsiteY3"/>
              </a:cxn>
            </a:cxnLst>
            <a:rect l="l" t="t" r="r" b="b"/>
            <a:pathLst>
              <a:path w="45414" h="122304">
                <a:moveTo>
                  <a:pt x="0" y="0"/>
                </a:moveTo>
                <a:lnTo>
                  <a:pt x="45414" y="0"/>
                </a:lnTo>
                <a:lnTo>
                  <a:pt x="45414" y="122305"/>
                </a:lnTo>
                <a:lnTo>
                  <a:pt x="0" y="122305"/>
                </a:lnTo>
                <a:close/>
              </a:path>
            </a:pathLst>
          </a:custGeom>
          <a:solidFill>
            <a:schemeClr val="accent6"/>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7" name="Freeform 315">
            <a:extLst>
              <a:ext uri="{FF2B5EF4-FFF2-40B4-BE49-F238E27FC236}">
                <a16:creationId xmlns:a16="http://schemas.microsoft.com/office/drawing/2014/main" id="{B8706BBE-8569-1EB3-C6F4-D2399E255D6B}"/>
              </a:ext>
            </a:extLst>
          </p:cNvPr>
          <p:cNvSpPr/>
          <p:nvPr/>
        </p:nvSpPr>
        <p:spPr>
          <a:xfrm>
            <a:off x="6502180" y="3239524"/>
            <a:ext cx="50069" cy="160999"/>
          </a:xfrm>
          <a:custGeom>
            <a:avLst/>
            <a:gdLst>
              <a:gd name="connsiteX0" fmla="*/ 0 w 45414"/>
              <a:gd name="connsiteY0" fmla="*/ 0 h 114797"/>
              <a:gd name="connsiteX1" fmla="*/ 45414 w 45414"/>
              <a:gd name="connsiteY1" fmla="*/ 0 h 114797"/>
              <a:gd name="connsiteX2" fmla="*/ 45414 w 45414"/>
              <a:gd name="connsiteY2" fmla="*/ 114797 h 114797"/>
              <a:gd name="connsiteX3" fmla="*/ 0 w 45414"/>
              <a:gd name="connsiteY3" fmla="*/ 114797 h 114797"/>
            </a:gdLst>
            <a:ahLst/>
            <a:cxnLst>
              <a:cxn ang="0">
                <a:pos x="connsiteX0" y="connsiteY0"/>
              </a:cxn>
              <a:cxn ang="0">
                <a:pos x="connsiteX1" y="connsiteY1"/>
              </a:cxn>
              <a:cxn ang="0">
                <a:pos x="connsiteX2" y="connsiteY2"/>
              </a:cxn>
              <a:cxn ang="0">
                <a:pos x="connsiteX3" y="connsiteY3"/>
              </a:cxn>
            </a:cxnLst>
            <a:rect l="l" t="t" r="r" b="b"/>
            <a:pathLst>
              <a:path w="45414" h="114797">
                <a:moveTo>
                  <a:pt x="0" y="0"/>
                </a:moveTo>
                <a:lnTo>
                  <a:pt x="45414" y="0"/>
                </a:lnTo>
                <a:lnTo>
                  <a:pt x="45414" y="114797"/>
                </a:lnTo>
                <a:lnTo>
                  <a:pt x="0" y="114797"/>
                </a:lnTo>
                <a:close/>
              </a:path>
            </a:pathLst>
          </a:custGeom>
          <a:solidFill>
            <a:schemeClr val="accent6"/>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8" name="Freeform 316">
            <a:extLst>
              <a:ext uri="{FF2B5EF4-FFF2-40B4-BE49-F238E27FC236}">
                <a16:creationId xmlns:a16="http://schemas.microsoft.com/office/drawing/2014/main" id="{B2319E69-4D0F-EE05-91E8-5D94DA439CE9}"/>
              </a:ext>
            </a:extLst>
          </p:cNvPr>
          <p:cNvSpPr/>
          <p:nvPr/>
        </p:nvSpPr>
        <p:spPr>
          <a:xfrm>
            <a:off x="6564335" y="3251808"/>
            <a:ext cx="50069" cy="148277"/>
          </a:xfrm>
          <a:custGeom>
            <a:avLst/>
            <a:gdLst>
              <a:gd name="connsiteX0" fmla="*/ 0 w 45414"/>
              <a:gd name="connsiteY0" fmla="*/ 0 h 105726"/>
              <a:gd name="connsiteX1" fmla="*/ 45414 w 45414"/>
              <a:gd name="connsiteY1" fmla="*/ 0 h 105726"/>
              <a:gd name="connsiteX2" fmla="*/ 45414 w 45414"/>
              <a:gd name="connsiteY2" fmla="*/ 105726 h 105726"/>
              <a:gd name="connsiteX3" fmla="*/ 0 w 45414"/>
              <a:gd name="connsiteY3" fmla="*/ 105726 h 105726"/>
            </a:gdLst>
            <a:ahLst/>
            <a:cxnLst>
              <a:cxn ang="0">
                <a:pos x="connsiteX0" y="connsiteY0"/>
              </a:cxn>
              <a:cxn ang="0">
                <a:pos x="connsiteX1" y="connsiteY1"/>
              </a:cxn>
              <a:cxn ang="0">
                <a:pos x="connsiteX2" y="connsiteY2"/>
              </a:cxn>
              <a:cxn ang="0">
                <a:pos x="connsiteX3" y="connsiteY3"/>
              </a:cxn>
            </a:cxnLst>
            <a:rect l="l" t="t" r="r" b="b"/>
            <a:pathLst>
              <a:path w="45414" h="105726">
                <a:moveTo>
                  <a:pt x="0" y="0"/>
                </a:moveTo>
                <a:lnTo>
                  <a:pt x="45414" y="0"/>
                </a:lnTo>
                <a:lnTo>
                  <a:pt x="45414" y="105726"/>
                </a:lnTo>
                <a:lnTo>
                  <a:pt x="0" y="105726"/>
                </a:lnTo>
                <a:close/>
              </a:path>
            </a:pathLst>
          </a:custGeom>
          <a:solidFill>
            <a:schemeClr val="accent3"/>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39" name="Freeform 317">
            <a:extLst>
              <a:ext uri="{FF2B5EF4-FFF2-40B4-BE49-F238E27FC236}">
                <a16:creationId xmlns:a16="http://schemas.microsoft.com/office/drawing/2014/main" id="{1FC4EF18-AE44-F295-C0DF-C5DBE4682C8F}"/>
              </a:ext>
            </a:extLst>
          </p:cNvPr>
          <p:cNvSpPr/>
          <p:nvPr/>
        </p:nvSpPr>
        <p:spPr>
          <a:xfrm>
            <a:off x="6688990" y="3275058"/>
            <a:ext cx="50069" cy="125026"/>
          </a:xfrm>
          <a:custGeom>
            <a:avLst/>
            <a:gdLst>
              <a:gd name="connsiteX0" fmla="*/ 0 w 45414"/>
              <a:gd name="connsiteY0" fmla="*/ 0 h 89147"/>
              <a:gd name="connsiteX1" fmla="*/ 45414 w 45414"/>
              <a:gd name="connsiteY1" fmla="*/ 0 h 89147"/>
              <a:gd name="connsiteX2" fmla="*/ 45414 w 45414"/>
              <a:gd name="connsiteY2" fmla="*/ 89148 h 89147"/>
              <a:gd name="connsiteX3" fmla="*/ 0 w 45414"/>
              <a:gd name="connsiteY3" fmla="*/ 89148 h 89147"/>
            </a:gdLst>
            <a:ahLst/>
            <a:cxnLst>
              <a:cxn ang="0">
                <a:pos x="connsiteX0" y="connsiteY0"/>
              </a:cxn>
              <a:cxn ang="0">
                <a:pos x="connsiteX1" y="connsiteY1"/>
              </a:cxn>
              <a:cxn ang="0">
                <a:pos x="connsiteX2" y="connsiteY2"/>
              </a:cxn>
              <a:cxn ang="0">
                <a:pos x="connsiteX3" y="connsiteY3"/>
              </a:cxn>
            </a:cxnLst>
            <a:rect l="l" t="t" r="r" b="b"/>
            <a:pathLst>
              <a:path w="45414" h="89147">
                <a:moveTo>
                  <a:pt x="0" y="0"/>
                </a:moveTo>
                <a:lnTo>
                  <a:pt x="45414" y="0"/>
                </a:lnTo>
                <a:lnTo>
                  <a:pt x="45414" y="89148"/>
                </a:lnTo>
                <a:lnTo>
                  <a:pt x="0" y="89148"/>
                </a:lnTo>
                <a:close/>
              </a:path>
            </a:pathLst>
          </a:custGeom>
          <a:solidFill>
            <a:schemeClr val="accent3"/>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0" name="Freeform 318">
            <a:extLst>
              <a:ext uri="{FF2B5EF4-FFF2-40B4-BE49-F238E27FC236}">
                <a16:creationId xmlns:a16="http://schemas.microsoft.com/office/drawing/2014/main" id="{D10E1DC5-ED76-9FE8-3410-83E63A59EAB4}"/>
              </a:ext>
            </a:extLst>
          </p:cNvPr>
          <p:cNvSpPr/>
          <p:nvPr/>
        </p:nvSpPr>
        <p:spPr>
          <a:xfrm>
            <a:off x="6751145" y="3285149"/>
            <a:ext cx="50069" cy="115375"/>
          </a:xfrm>
          <a:custGeom>
            <a:avLst/>
            <a:gdLst>
              <a:gd name="connsiteX0" fmla="*/ 0 w 45414"/>
              <a:gd name="connsiteY0" fmla="*/ 0 h 82266"/>
              <a:gd name="connsiteX1" fmla="*/ 45414 w 45414"/>
              <a:gd name="connsiteY1" fmla="*/ 0 h 82266"/>
              <a:gd name="connsiteX2" fmla="*/ 45414 w 45414"/>
              <a:gd name="connsiteY2" fmla="*/ 82266 h 82266"/>
              <a:gd name="connsiteX3" fmla="*/ 0 w 45414"/>
              <a:gd name="connsiteY3" fmla="*/ 82266 h 82266"/>
            </a:gdLst>
            <a:ahLst/>
            <a:cxnLst>
              <a:cxn ang="0">
                <a:pos x="connsiteX0" y="connsiteY0"/>
              </a:cxn>
              <a:cxn ang="0">
                <a:pos x="connsiteX1" y="connsiteY1"/>
              </a:cxn>
              <a:cxn ang="0">
                <a:pos x="connsiteX2" y="connsiteY2"/>
              </a:cxn>
              <a:cxn ang="0">
                <a:pos x="connsiteX3" y="connsiteY3"/>
              </a:cxn>
            </a:cxnLst>
            <a:rect l="l" t="t" r="r" b="b"/>
            <a:pathLst>
              <a:path w="45414" h="82266">
                <a:moveTo>
                  <a:pt x="0" y="0"/>
                </a:moveTo>
                <a:lnTo>
                  <a:pt x="45414" y="0"/>
                </a:lnTo>
                <a:lnTo>
                  <a:pt x="45414" y="82266"/>
                </a:lnTo>
                <a:lnTo>
                  <a:pt x="0" y="82266"/>
                </a:lnTo>
                <a:close/>
              </a:path>
            </a:pathLst>
          </a:custGeom>
          <a:solidFill>
            <a:schemeClr val="accent6"/>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1" name="Freeform 874">
            <a:extLst>
              <a:ext uri="{FF2B5EF4-FFF2-40B4-BE49-F238E27FC236}">
                <a16:creationId xmlns:a16="http://schemas.microsoft.com/office/drawing/2014/main" id="{A3EF79D3-5FBA-B66B-372E-2BD531283A9B}"/>
              </a:ext>
            </a:extLst>
          </p:cNvPr>
          <p:cNvSpPr/>
          <p:nvPr/>
        </p:nvSpPr>
        <p:spPr>
          <a:xfrm>
            <a:off x="6813300" y="3314979"/>
            <a:ext cx="50069" cy="85106"/>
          </a:xfrm>
          <a:custGeom>
            <a:avLst/>
            <a:gdLst>
              <a:gd name="connsiteX0" fmla="*/ 0 w 45414"/>
              <a:gd name="connsiteY0" fmla="*/ 0 h 60683"/>
              <a:gd name="connsiteX1" fmla="*/ 45414 w 45414"/>
              <a:gd name="connsiteY1" fmla="*/ 0 h 60683"/>
              <a:gd name="connsiteX2" fmla="*/ 45414 w 45414"/>
              <a:gd name="connsiteY2" fmla="*/ 60683 h 60683"/>
              <a:gd name="connsiteX3" fmla="*/ 0 w 45414"/>
              <a:gd name="connsiteY3" fmla="*/ 60683 h 60683"/>
            </a:gdLst>
            <a:ahLst/>
            <a:cxnLst>
              <a:cxn ang="0">
                <a:pos x="connsiteX0" y="connsiteY0"/>
              </a:cxn>
              <a:cxn ang="0">
                <a:pos x="connsiteX1" y="connsiteY1"/>
              </a:cxn>
              <a:cxn ang="0">
                <a:pos x="connsiteX2" y="connsiteY2"/>
              </a:cxn>
              <a:cxn ang="0">
                <a:pos x="connsiteX3" y="connsiteY3"/>
              </a:cxn>
            </a:cxnLst>
            <a:rect l="l" t="t" r="r" b="b"/>
            <a:pathLst>
              <a:path w="45414" h="60683">
                <a:moveTo>
                  <a:pt x="0" y="0"/>
                </a:moveTo>
                <a:lnTo>
                  <a:pt x="45414" y="0"/>
                </a:lnTo>
                <a:lnTo>
                  <a:pt x="45414" y="60683"/>
                </a:lnTo>
                <a:lnTo>
                  <a:pt x="0" y="60683"/>
                </a:lnTo>
                <a:close/>
              </a:path>
            </a:pathLst>
          </a:custGeom>
          <a:solidFill>
            <a:schemeClr val="accent6"/>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2" name="Freeform 875">
            <a:extLst>
              <a:ext uri="{FF2B5EF4-FFF2-40B4-BE49-F238E27FC236}">
                <a16:creationId xmlns:a16="http://schemas.microsoft.com/office/drawing/2014/main" id="{55A6A2EF-A5FD-9740-16BA-3C9C4016132D}"/>
              </a:ext>
            </a:extLst>
          </p:cNvPr>
          <p:cNvSpPr/>
          <p:nvPr/>
        </p:nvSpPr>
        <p:spPr>
          <a:xfrm>
            <a:off x="6626835" y="3270671"/>
            <a:ext cx="50069" cy="129852"/>
          </a:xfrm>
          <a:custGeom>
            <a:avLst/>
            <a:gdLst>
              <a:gd name="connsiteX0" fmla="*/ 0 w 45414"/>
              <a:gd name="connsiteY0" fmla="*/ 0 h 92588"/>
              <a:gd name="connsiteX1" fmla="*/ 45414 w 45414"/>
              <a:gd name="connsiteY1" fmla="*/ 0 h 92588"/>
              <a:gd name="connsiteX2" fmla="*/ 45414 w 45414"/>
              <a:gd name="connsiteY2" fmla="*/ 92589 h 92588"/>
              <a:gd name="connsiteX3" fmla="*/ 0 w 45414"/>
              <a:gd name="connsiteY3" fmla="*/ 92589 h 92588"/>
            </a:gdLst>
            <a:ahLst/>
            <a:cxnLst>
              <a:cxn ang="0">
                <a:pos x="connsiteX0" y="connsiteY0"/>
              </a:cxn>
              <a:cxn ang="0">
                <a:pos x="connsiteX1" y="connsiteY1"/>
              </a:cxn>
              <a:cxn ang="0">
                <a:pos x="connsiteX2" y="connsiteY2"/>
              </a:cxn>
              <a:cxn ang="0">
                <a:pos x="connsiteX3" y="connsiteY3"/>
              </a:cxn>
            </a:cxnLst>
            <a:rect l="l" t="t" r="r" b="b"/>
            <a:pathLst>
              <a:path w="45414" h="92588">
                <a:moveTo>
                  <a:pt x="0" y="0"/>
                </a:moveTo>
                <a:lnTo>
                  <a:pt x="45414" y="0"/>
                </a:lnTo>
                <a:lnTo>
                  <a:pt x="45414" y="92589"/>
                </a:lnTo>
                <a:lnTo>
                  <a:pt x="0" y="92589"/>
                </a:lnTo>
                <a:close/>
              </a:path>
            </a:pathLst>
          </a:custGeom>
          <a:solidFill>
            <a:schemeClr val="accent4"/>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3" name="Freeform 876">
            <a:extLst>
              <a:ext uri="{FF2B5EF4-FFF2-40B4-BE49-F238E27FC236}">
                <a16:creationId xmlns:a16="http://schemas.microsoft.com/office/drawing/2014/main" id="{DD7D002B-6AB7-40E3-E0A7-A5F96965539A}"/>
              </a:ext>
            </a:extLst>
          </p:cNvPr>
          <p:cNvSpPr/>
          <p:nvPr/>
        </p:nvSpPr>
        <p:spPr>
          <a:xfrm>
            <a:off x="6875800" y="3374202"/>
            <a:ext cx="50069" cy="26320"/>
          </a:xfrm>
          <a:custGeom>
            <a:avLst/>
            <a:gdLst>
              <a:gd name="connsiteX0" fmla="*/ 0 w 45414"/>
              <a:gd name="connsiteY0" fmla="*/ 0 h 18767"/>
              <a:gd name="connsiteX1" fmla="*/ 45414 w 45414"/>
              <a:gd name="connsiteY1" fmla="*/ 0 h 18767"/>
              <a:gd name="connsiteX2" fmla="*/ 45414 w 45414"/>
              <a:gd name="connsiteY2" fmla="*/ 18768 h 18767"/>
              <a:gd name="connsiteX3" fmla="*/ 0 w 45414"/>
              <a:gd name="connsiteY3" fmla="*/ 18768 h 18767"/>
            </a:gdLst>
            <a:ahLst/>
            <a:cxnLst>
              <a:cxn ang="0">
                <a:pos x="connsiteX0" y="connsiteY0"/>
              </a:cxn>
              <a:cxn ang="0">
                <a:pos x="connsiteX1" y="connsiteY1"/>
              </a:cxn>
              <a:cxn ang="0">
                <a:pos x="connsiteX2" y="connsiteY2"/>
              </a:cxn>
              <a:cxn ang="0">
                <a:pos x="connsiteX3" y="connsiteY3"/>
              </a:cxn>
            </a:cxnLst>
            <a:rect l="l" t="t" r="r" b="b"/>
            <a:pathLst>
              <a:path w="45414" h="18767">
                <a:moveTo>
                  <a:pt x="0" y="0"/>
                </a:moveTo>
                <a:lnTo>
                  <a:pt x="45414" y="0"/>
                </a:lnTo>
                <a:lnTo>
                  <a:pt x="45414" y="18768"/>
                </a:lnTo>
                <a:lnTo>
                  <a:pt x="0" y="18768"/>
                </a:lnTo>
                <a:close/>
              </a:path>
            </a:pathLst>
          </a:custGeom>
          <a:solidFill>
            <a:schemeClr val="accent4"/>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4" name="Freeform 877">
            <a:extLst>
              <a:ext uri="{FF2B5EF4-FFF2-40B4-BE49-F238E27FC236}">
                <a16:creationId xmlns:a16="http://schemas.microsoft.com/office/drawing/2014/main" id="{397F916C-6AF2-1D47-60EF-8AD8C85187DE}"/>
              </a:ext>
            </a:extLst>
          </p:cNvPr>
          <p:cNvSpPr/>
          <p:nvPr/>
        </p:nvSpPr>
        <p:spPr>
          <a:xfrm>
            <a:off x="6937955" y="3380344"/>
            <a:ext cx="50069" cy="19740"/>
          </a:xfrm>
          <a:custGeom>
            <a:avLst/>
            <a:gdLst>
              <a:gd name="connsiteX0" fmla="*/ 0 w 45414"/>
              <a:gd name="connsiteY0" fmla="*/ 0 h 14075"/>
              <a:gd name="connsiteX1" fmla="*/ 45414 w 45414"/>
              <a:gd name="connsiteY1" fmla="*/ 0 h 14075"/>
              <a:gd name="connsiteX2" fmla="*/ 45414 w 45414"/>
              <a:gd name="connsiteY2" fmla="*/ 14076 h 14075"/>
              <a:gd name="connsiteX3" fmla="*/ 0 w 45414"/>
              <a:gd name="connsiteY3" fmla="*/ 14076 h 14075"/>
            </a:gdLst>
            <a:ahLst/>
            <a:cxnLst>
              <a:cxn ang="0">
                <a:pos x="connsiteX0" y="connsiteY0"/>
              </a:cxn>
              <a:cxn ang="0">
                <a:pos x="connsiteX1" y="connsiteY1"/>
              </a:cxn>
              <a:cxn ang="0">
                <a:pos x="connsiteX2" y="connsiteY2"/>
              </a:cxn>
              <a:cxn ang="0">
                <a:pos x="connsiteX3" y="connsiteY3"/>
              </a:cxn>
            </a:cxnLst>
            <a:rect l="l" t="t" r="r" b="b"/>
            <a:pathLst>
              <a:path w="45414" h="14075">
                <a:moveTo>
                  <a:pt x="0" y="0"/>
                </a:moveTo>
                <a:lnTo>
                  <a:pt x="45414" y="0"/>
                </a:lnTo>
                <a:lnTo>
                  <a:pt x="45414" y="14076"/>
                </a:lnTo>
                <a:lnTo>
                  <a:pt x="0" y="14076"/>
                </a:lnTo>
                <a:close/>
              </a:path>
            </a:pathLst>
          </a:custGeom>
          <a:solidFill>
            <a:schemeClr val="accent4"/>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5" name="Freeform 878">
            <a:extLst>
              <a:ext uri="{FF2B5EF4-FFF2-40B4-BE49-F238E27FC236}">
                <a16:creationId xmlns:a16="http://schemas.microsoft.com/office/drawing/2014/main" id="{67F1ACAE-AC58-2393-7D93-8C046E53C177}"/>
              </a:ext>
            </a:extLst>
          </p:cNvPr>
          <p:cNvSpPr/>
          <p:nvPr/>
        </p:nvSpPr>
        <p:spPr>
          <a:xfrm>
            <a:off x="7124421" y="3409610"/>
            <a:ext cx="50069" cy="18424"/>
          </a:xfrm>
          <a:custGeom>
            <a:avLst/>
            <a:gdLst>
              <a:gd name="connsiteX0" fmla="*/ 0 w 45414"/>
              <a:gd name="connsiteY0" fmla="*/ 0 h 13137"/>
              <a:gd name="connsiteX1" fmla="*/ 45414 w 45414"/>
              <a:gd name="connsiteY1" fmla="*/ 0 h 13137"/>
              <a:gd name="connsiteX2" fmla="*/ 45414 w 45414"/>
              <a:gd name="connsiteY2" fmla="*/ 13138 h 13137"/>
              <a:gd name="connsiteX3" fmla="*/ 0 w 45414"/>
              <a:gd name="connsiteY3" fmla="*/ 13138 h 13137"/>
            </a:gdLst>
            <a:ahLst/>
            <a:cxnLst>
              <a:cxn ang="0">
                <a:pos x="connsiteX0" y="connsiteY0"/>
              </a:cxn>
              <a:cxn ang="0">
                <a:pos x="connsiteX1" y="connsiteY1"/>
              </a:cxn>
              <a:cxn ang="0">
                <a:pos x="connsiteX2" y="connsiteY2"/>
              </a:cxn>
              <a:cxn ang="0">
                <a:pos x="connsiteX3" y="connsiteY3"/>
              </a:cxn>
            </a:cxnLst>
            <a:rect l="l" t="t" r="r" b="b"/>
            <a:pathLst>
              <a:path w="45414" h="13137">
                <a:moveTo>
                  <a:pt x="0" y="0"/>
                </a:moveTo>
                <a:lnTo>
                  <a:pt x="45414" y="0"/>
                </a:lnTo>
                <a:lnTo>
                  <a:pt x="45414" y="13138"/>
                </a:lnTo>
                <a:lnTo>
                  <a:pt x="0" y="13138"/>
                </a:lnTo>
                <a:close/>
              </a:path>
            </a:pathLst>
          </a:custGeom>
          <a:solidFill>
            <a:schemeClr val="accent4"/>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6" name="Freeform 879">
            <a:extLst>
              <a:ext uri="{FF2B5EF4-FFF2-40B4-BE49-F238E27FC236}">
                <a16:creationId xmlns:a16="http://schemas.microsoft.com/office/drawing/2014/main" id="{8D83A83E-6D1A-0C3B-6B08-2BDD451E5452}"/>
              </a:ext>
            </a:extLst>
          </p:cNvPr>
          <p:cNvSpPr/>
          <p:nvPr/>
        </p:nvSpPr>
        <p:spPr>
          <a:xfrm>
            <a:off x="7062611" y="3409610"/>
            <a:ext cx="50069" cy="14037"/>
          </a:xfrm>
          <a:custGeom>
            <a:avLst/>
            <a:gdLst>
              <a:gd name="connsiteX0" fmla="*/ 0 w 45414"/>
              <a:gd name="connsiteY0" fmla="*/ 0 h 10009"/>
              <a:gd name="connsiteX1" fmla="*/ 45414 w 45414"/>
              <a:gd name="connsiteY1" fmla="*/ 0 h 10009"/>
              <a:gd name="connsiteX2" fmla="*/ 45414 w 45414"/>
              <a:gd name="connsiteY2" fmla="*/ 10010 h 10009"/>
              <a:gd name="connsiteX3" fmla="*/ 0 w 45414"/>
              <a:gd name="connsiteY3" fmla="*/ 10010 h 10009"/>
            </a:gdLst>
            <a:ahLst/>
            <a:cxnLst>
              <a:cxn ang="0">
                <a:pos x="connsiteX0" y="connsiteY0"/>
              </a:cxn>
              <a:cxn ang="0">
                <a:pos x="connsiteX1" y="connsiteY1"/>
              </a:cxn>
              <a:cxn ang="0">
                <a:pos x="connsiteX2" y="connsiteY2"/>
              </a:cxn>
              <a:cxn ang="0">
                <a:pos x="connsiteX3" y="connsiteY3"/>
              </a:cxn>
            </a:cxnLst>
            <a:rect l="l" t="t" r="r" b="b"/>
            <a:pathLst>
              <a:path w="45414" h="10009">
                <a:moveTo>
                  <a:pt x="0" y="0"/>
                </a:moveTo>
                <a:lnTo>
                  <a:pt x="45414" y="0"/>
                </a:lnTo>
                <a:lnTo>
                  <a:pt x="45414" y="10010"/>
                </a:lnTo>
                <a:lnTo>
                  <a:pt x="0" y="10010"/>
                </a:lnTo>
                <a:close/>
              </a:path>
            </a:pathLst>
          </a:custGeom>
          <a:solidFill>
            <a:schemeClr val="accent6"/>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7" name="Freeform 880">
            <a:extLst>
              <a:ext uri="{FF2B5EF4-FFF2-40B4-BE49-F238E27FC236}">
                <a16:creationId xmlns:a16="http://schemas.microsoft.com/office/drawing/2014/main" id="{8803CCAF-0CFB-880A-83CC-013EC1A818A9}"/>
              </a:ext>
            </a:extLst>
          </p:cNvPr>
          <p:cNvSpPr/>
          <p:nvPr/>
        </p:nvSpPr>
        <p:spPr>
          <a:xfrm>
            <a:off x="7186230" y="3400085"/>
            <a:ext cx="50069" cy="47817"/>
          </a:xfrm>
          <a:custGeom>
            <a:avLst/>
            <a:gdLst>
              <a:gd name="connsiteX0" fmla="*/ 0 w 45414"/>
              <a:gd name="connsiteY0" fmla="*/ 0 h 34095"/>
              <a:gd name="connsiteX1" fmla="*/ 45414 w 45414"/>
              <a:gd name="connsiteY1" fmla="*/ 0 h 34095"/>
              <a:gd name="connsiteX2" fmla="*/ 45414 w 45414"/>
              <a:gd name="connsiteY2" fmla="*/ 34095 h 34095"/>
              <a:gd name="connsiteX3" fmla="*/ 0 w 45414"/>
              <a:gd name="connsiteY3" fmla="*/ 34095 h 34095"/>
            </a:gdLst>
            <a:ahLst/>
            <a:cxnLst>
              <a:cxn ang="0">
                <a:pos x="connsiteX0" y="connsiteY0"/>
              </a:cxn>
              <a:cxn ang="0">
                <a:pos x="connsiteX1" y="connsiteY1"/>
              </a:cxn>
              <a:cxn ang="0">
                <a:pos x="connsiteX2" y="connsiteY2"/>
              </a:cxn>
              <a:cxn ang="0">
                <a:pos x="connsiteX3" y="connsiteY3"/>
              </a:cxn>
            </a:cxnLst>
            <a:rect l="l" t="t" r="r" b="b"/>
            <a:pathLst>
              <a:path w="45414" h="34095">
                <a:moveTo>
                  <a:pt x="0" y="0"/>
                </a:moveTo>
                <a:lnTo>
                  <a:pt x="45414" y="0"/>
                </a:lnTo>
                <a:lnTo>
                  <a:pt x="45414" y="34095"/>
                </a:lnTo>
                <a:lnTo>
                  <a:pt x="0" y="34095"/>
                </a:lnTo>
                <a:close/>
              </a:path>
            </a:pathLst>
          </a:custGeom>
          <a:solidFill>
            <a:schemeClr val="accent3"/>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8" name="Freeform 881">
            <a:extLst>
              <a:ext uri="{FF2B5EF4-FFF2-40B4-BE49-F238E27FC236}">
                <a16:creationId xmlns:a16="http://schemas.microsoft.com/office/drawing/2014/main" id="{7BF82DFD-5878-25E3-354F-BF3179D4D806}"/>
              </a:ext>
            </a:extLst>
          </p:cNvPr>
          <p:cNvSpPr/>
          <p:nvPr/>
        </p:nvSpPr>
        <p:spPr>
          <a:xfrm>
            <a:off x="7310195" y="3400085"/>
            <a:ext cx="50069" cy="74139"/>
          </a:xfrm>
          <a:custGeom>
            <a:avLst/>
            <a:gdLst>
              <a:gd name="connsiteX0" fmla="*/ 0 w 45414"/>
              <a:gd name="connsiteY0" fmla="*/ 0 h 52863"/>
              <a:gd name="connsiteX1" fmla="*/ 45414 w 45414"/>
              <a:gd name="connsiteY1" fmla="*/ 0 h 52863"/>
              <a:gd name="connsiteX2" fmla="*/ 45414 w 45414"/>
              <a:gd name="connsiteY2" fmla="*/ 52863 h 52863"/>
              <a:gd name="connsiteX3" fmla="*/ 0 w 45414"/>
              <a:gd name="connsiteY3" fmla="*/ 52863 h 52863"/>
            </a:gdLst>
            <a:ahLst/>
            <a:cxnLst>
              <a:cxn ang="0">
                <a:pos x="connsiteX0" y="connsiteY0"/>
              </a:cxn>
              <a:cxn ang="0">
                <a:pos x="connsiteX1" y="connsiteY1"/>
              </a:cxn>
              <a:cxn ang="0">
                <a:pos x="connsiteX2" y="connsiteY2"/>
              </a:cxn>
              <a:cxn ang="0">
                <a:pos x="connsiteX3" y="connsiteY3"/>
              </a:cxn>
            </a:cxnLst>
            <a:rect l="l" t="t" r="r" b="b"/>
            <a:pathLst>
              <a:path w="45414" h="52863">
                <a:moveTo>
                  <a:pt x="0" y="0"/>
                </a:moveTo>
                <a:lnTo>
                  <a:pt x="45414" y="0"/>
                </a:lnTo>
                <a:lnTo>
                  <a:pt x="45414" y="52863"/>
                </a:lnTo>
                <a:lnTo>
                  <a:pt x="0" y="52863"/>
                </a:lnTo>
                <a:close/>
              </a:path>
            </a:pathLst>
          </a:custGeom>
          <a:solidFill>
            <a:schemeClr val="accent3"/>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49" name="Freeform 882">
            <a:extLst>
              <a:ext uri="{FF2B5EF4-FFF2-40B4-BE49-F238E27FC236}">
                <a16:creationId xmlns:a16="http://schemas.microsoft.com/office/drawing/2014/main" id="{3BD877AA-CEBC-1F4F-2AE6-F670069D4967}"/>
              </a:ext>
            </a:extLst>
          </p:cNvPr>
          <p:cNvSpPr/>
          <p:nvPr/>
        </p:nvSpPr>
        <p:spPr>
          <a:xfrm>
            <a:off x="7372005" y="3400085"/>
            <a:ext cx="50069" cy="74139"/>
          </a:xfrm>
          <a:custGeom>
            <a:avLst/>
            <a:gdLst>
              <a:gd name="connsiteX0" fmla="*/ 0 w 45414"/>
              <a:gd name="connsiteY0" fmla="*/ 0 h 52863"/>
              <a:gd name="connsiteX1" fmla="*/ 45414 w 45414"/>
              <a:gd name="connsiteY1" fmla="*/ 0 h 52863"/>
              <a:gd name="connsiteX2" fmla="*/ 45414 w 45414"/>
              <a:gd name="connsiteY2" fmla="*/ 52863 h 52863"/>
              <a:gd name="connsiteX3" fmla="*/ 0 w 45414"/>
              <a:gd name="connsiteY3" fmla="*/ 52863 h 52863"/>
            </a:gdLst>
            <a:ahLst/>
            <a:cxnLst>
              <a:cxn ang="0">
                <a:pos x="connsiteX0" y="connsiteY0"/>
              </a:cxn>
              <a:cxn ang="0">
                <a:pos x="connsiteX1" y="connsiteY1"/>
              </a:cxn>
              <a:cxn ang="0">
                <a:pos x="connsiteX2" y="connsiteY2"/>
              </a:cxn>
              <a:cxn ang="0">
                <a:pos x="connsiteX3" y="connsiteY3"/>
              </a:cxn>
            </a:cxnLst>
            <a:rect l="l" t="t" r="r" b="b"/>
            <a:pathLst>
              <a:path w="45414" h="52863">
                <a:moveTo>
                  <a:pt x="0" y="0"/>
                </a:moveTo>
                <a:lnTo>
                  <a:pt x="45414" y="0"/>
                </a:lnTo>
                <a:lnTo>
                  <a:pt x="45414" y="52863"/>
                </a:lnTo>
                <a:lnTo>
                  <a:pt x="0" y="52863"/>
                </a:lnTo>
                <a:close/>
              </a:path>
            </a:pathLst>
          </a:custGeom>
          <a:solidFill>
            <a:schemeClr val="accent3"/>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0" name="Freeform 883">
            <a:extLst>
              <a:ext uri="{FF2B5EF4-FFF2-40B4-BE49-F238E27FC236}">
                <a16:creationId xmlns:a16="http://schemas.microsoft.com/office/drawing/2014/main" id="{5B7EF18D-CFEE-31E4-621C-B8A594D5CBAA}"/>
              </a:ext>
            </a:extLst>
          </p:cNvPr>
          <p:cNvSpPr/>
          <p:nvPr/>
        </p:nvSpPr>
        <p:spPr>
          <a:xfrm>
            <a:off x="7433814" y="3400085"/>
            <a:ext cx="50069" cy="178108"/>
          </a:xfrm>
          <a:custGeom>
            <a:avLst/>
            <a:gdLst>
              <a:gd name="connsiteX0" fmla="*/ 0 w 45414"/>
              <a:gd name="connsiteY0" fmla="*/ 0 h 126996"/>
              <a:gd name="connsiteX1" fmla="*/ 45414 w 45414"/>
              <a:gd name="connsiteY1" fmla="*/ 0 h 126996"/>
              <a:gd name="connsiteX2" fmla="*/ 45414 w 45414"/>
              <a:gd name="connsiteY2" fmla="*/ 126997 h 126996"/>
              <a:gd name="connsiteX3" fmla="*/ 0 w 45414"/>
              <a:gd name="connsiteY3" fmla="*/ 126997 h 126996"/>
            </a:gdLst>
            <a:ahLst/>
            <a:cxnLst>
              <a:cxn ang="0">
                <a:pos x="connsiteX0" y="connsiteY0"/>
              </a:cxn>
              <a:cxn ang="0">
                <a:pos x="connsiteX1" y="connsiteY1"/>
              </a:cxn>
              <a:cxn ang="0">
                <a:pos x="connsiteX2" y="connsiteY2"/>
              </a:cxn>
              <a:cxn ang="0">
                <a:pos x="connsiteX3" y="connsiteY3"/>
              </a:cxn>
            </a:cxnLst>
            <a:rect l="l" t="t" r="r" b="b"/>
            <a:pathLst>
              <a:path w="45414" h="126996">
                <a:moveTo>
                  <a:pt x="0" y="0"/>
                </a:moveTo>
                <a:lnTo>
                  <a:pt x="45414" y="0"/>
                </a:lnTo>
                <a:lnTo>
                  <a:pt x="45414" y="126997"/>
                </a:lnTo>
                <a:lnTo>
                  <a:pt x="0" y="126997"/>
                </a:lnTo>
                <a:close/>
              </a:path>
            </a:pathLst>
          </a:custGeom>
          <a:solidFill>
            <a:schemeClr val="accent3"/>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1" name="Freeform 884">
            <a:extLst>
              <a:ext uri="{FF2B5EF4-FFF2-40B4-BE49-F238E27FC236}">
                <a16:creationId xmlns:a16="http://schemas.microsoft.com/office/drawing/2014/main" id="{235DFD6D-BFC6-6C27-1A24-755D0B50DEC9}"/>
              </a:ext>
            </a:extLst>
          </p:cNvPr>
          <p:cNvSpPr/>
          <p:nvPr/>
        </p:nvSpPr>
        <p:spPr>
          <a:xfrm>
            <a:off x="7557434" y="3400085"/>
            <a:ext cx="50069" cy="203114"/>
          </a:xfrm>
          <a:custGeom>
            <a:avLst/>
            <a:gdLst>
              <a:gd name="connsiteX0" fmla="*/ 0 w 45414"/>
              <a:gd name="connsiteY0" fmla="*/ 0 h 144826"/>
              <a:gd name="connsiteX1" fmla="*/ 45414 w 45414"/>
              <a:gd name="connsiteY1" fmla="*/ 0 h 144826"/>
              <a:gd name="connsiteX2" fmla="*/ 45414 w 45414"/>
              <a:gd name="connsiteY2" fmla="*/ 144826 h 144826"/>
              <a:gd name="connsiteX3" fmla="*/ 0 w 45414"/>
              <a:gd name="connsiteY3" fmla="*/ 144826 h 144826"/>
            </a:gdLst>
            <a:ahLst/>
            <a:cxnLst>
              <a:cxn ang="0">
                <a:pos x="connsiteX0" y="connsiteY0"/>
              </a:cxn>
              <a:cxn ang="0">
                <a:pos x="connsiteX1" y="connsiteY1"/>
              </a:cxn>
              <a:cxn ang="0">
                <a:pos x="connsiteX2" y="connsiteY2"/>
              </a:cxn>
              <a:cxn ang="0">
                <a:pos x="connsiteX3" y="connsiteY3"/>
              </a:cxn>
            </a:cxnLst>
            <a:rect l="l" t="t" r="r" b="b"/>
            <a:pathLst>
              <a:path w="45414" h="144826">
                <a:moveTo>
                  <a:pt x="0" y="0"/>
                </a:moveTo>
                <a:lnTo>
                  <a:pt x="45414" y="0"/>
                </a:lnTo>
                <a:lnTo>
                  <a:pt x="45414" y="144826"/>
                </a:lnTo>
                <a:lnTo>
                  <a:pt x="0" y="144826"/>
                </a:lnTo>
                <a:close/>
              </a:path>
            </a:pathLst>
          </a:custGeom>
          <a:solidFill>
            <a:schemeClr val="accent3"/>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2" name="Freeform 885">
            <a:extLst>
              <a:ext uri="{FF2B5EF4-FFF2-40B4-BE49-F238E27FC236}">
                <a16:creationId xmlns:a16="http://schemas.microsoft.com/office/drawing/2014/main" id="{6149C2BA-5A7C-BFC4-C8EF-8E4C0CEF1500}"/>
              </a:ext>
            </a:extLst>
          </p:cNvPr>
          <p:cNvSpPr/>
          <p:nvPr/>
        </p:nvSpPr>
        <p:spPr>
          <a:xfrm>
            <a:off x="7619244" y="3400085"/>
            <a:ext cx="50069" cy="221099"/>
          </a:xfrm>
          <a:custGeom>
            <a:avLst/>
            <a:gdLst>
              <a:gd name="connsiteX0" fmla="*/ 0 w 45414"/>
              <a:gd name="connsiteY0" fmla="*/ 0 h 157650"/>
              <a:gd name="connsiteX1" fmla="*/ 45414 w 45414"/>
              <a:gd name="connsiteY1" fmla="*/ 0 h 157650"/>
              <a:gd name="connsiteX2" fmla="*/ 45414 w 45414"/>
              <a:gd name="connsiteY2" fmla="*/ 157651 h 157650"/>
              <a:gd name="connsiteX3" fmla="*/ 0 w 45414"/>
              <a:gd name="connsiteY3" fmla="*/ 157651 h 157650"/>
            </a:gdLst>
            <a:ahLst/>
            <a:cxnLst>
              <a:cxn ang="0">
                <a:pos x="connsiteX0" y="connsiteY0"/>
              </a:cxn>
              <a:cxn ang="0">
                <a:pos x="connsiteX1" y="connsiteY1"/>
              </a:cxn>
              <a:cxn ang="0">
                <a:pos x="connsiteX2" y="connsiteY2"/>
              </a:cxn>
              <a:cxn ang="0">
                <a:pos x="connsiteX3" y="connsiteY3"/>
              </a:cxn>
            </a:cxnLst>
            <a:rect l="l" t="t" r="r" b="b"/>
            <a:pathLst>
              <a:path w="45414" h="157650">
                <a:moveTo>
                  <a:pt x="0" y="0"/>
                </a:moveTo>
                <a:lnTo>
                  <a:pt x="45414" y="0"/>
                </a:lnTo>
                <a:lnTo>
                  <a:pt x="45414" y="157651"/>
                </a:lnTo>
                <a:lnTo>
                  <a:pt x="0" y="157651"/>
                </a:lnTo>
                <a:close/>
              </a:path>
            </a:pathLst>
          </a:custGeom>
          <a:solidFill>
            <a:schemeClr val="accent3"/>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3" name="Freeform 886">
            <a:extLst>
              <a:ext uri="{FF2B5EF4-FFF2-40B4-BE49-F238E27FC236}">
                <a16:creationId xmlns:a16="http://schemas.microsoft.com/office/drawing/2014/main" id="{2A0DA8FE-0FA8-7D4B-2753-1EFAB6A12FD6}"/>
              </a:ext>
            </a:extLst>
          </p:cNvPr>
          <p:cNvSpPr/>
          <p:nvPr/>
        </p:nvSpPr>
        <p:spPr>
          <a:xfrm>
            <a:off x="7681053" y="3400085"/>
            <a:ext cx="50069" cy="234699"/>
          </a:xfrm>
          <a:custGeom>
            <a:avLst/>
            <a:gdLst>
              <a:gd name="connsiteX0" fmla="*/ 0 w 45414"/>
              <a:gd name="connsiteY0" fmla="*/ 0 h 167347"/>
              <a:gd name="connsiteX1" fmla="*/ 45414 w 45414"/>
              <a:gd name="connsiteY1" fmla="*/ 0 h 167347"/>
              <a:gd name="connsiteX2" fmla="*/ 45414 w 45414"/>
              <a:gd name="connsiteY2" fmla="*/ 167348 h 167347"/>
              <a:gd name="connsiteX3" fmla="*/ 0 w 45414"/>
              <a:gd name="connsiteY3" fmla="*/ 167348 h 167347"/>
            </a:gdLst>
            <a:ahLst/>
            <a:cxnLst>
              <a:cxn ang="0">
                <a:pos x="connsiteX0" y="connsiteY0"/>
              </a:cxn>
              <a:cxn ang="0">
                <a:pos x="connsiteX1" y="connsiteY1"/>
              </a:cxn>
              <a:cxn ang="0">
                <a:pos x="connsiteX2" y="connsiteY2"/>
              </a:cxn>
              <a:cxn ang="0">
                <a:pos x="connsiteX3" y="connsiteY3"/>
              </a:cxn>
            </a:cxnLst>
            <a:rect l="l" t="t" r="r" b="b"/>
            <a:pathLst>
              <a:path w="45414" h="167347">
                <a:moveTo>
                  <a:pt x="0" y="0"/>
                </a:moveTo>
                <a:lnTo>
                  <a:pt x="45414" y="0"/>
                </a:lnTo>
                <a:lnTo>
                  <a:pt x="45414" y="167348"/>
                </a:lnTo>
                <a:lnTo>
                  <a:pt x="0" y="167348"/>
                </a:lnTo>
                <a:close/>
              </a:path>
            </a:pathLst>
          </a:custGeom>
          <a:solidFill>
            <a:schemeClr val="accent3"/>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4" name="Freeform 887">
            <a:extLst>
              <a:ext uri="{FF2B5EF4-FFF2-40B4-BE49-F238E27FC236}">
                <a16:creationId xmlns:a16="http://schemas.microsoft.com/office/drawing/2014/main" id="{841BBE2C-ACDB-9605-D63B-D51BC202E570}"/>
              </a:ext>
            </a:extLst>
          </p:cNvPr>
          <p:cNvSpPr/>
          <p:nvPr/>
        </p:nvSpPr>
        <p:spPr>
          <a:xfrm>
            <a:off x="7742863" y="3400085"/>
            <a:ext cx="50069" cy="239085"/>
          </a:xfrm>
          <a:custGeom>
            <a:avLst/>
            <a:gdLst>
              <a:gd name="connsiteX0" fmla="*/ 0 w 45414"/>
              <a:gd name="connsiteY0" fmla="*/ 0 h 170475"/>
              <a:gd name="connsiteX1" fmla="*/ 45414 w 45414"/>
              <a:gd name="connsiteY1" fmla="*/ 0 h 170475"/>
              <a:gd name="connsiteX2" fmla="*/ 45414 w 45414"/>
              <a:gd name="connsiteY2" fmla="*/ 170476 h 170475"/>
              <a:gd name="connsiteX3" fmla="*/ 0 w 45414"/>
              <a:gd name="connsiteY3" fmla="*/ 170476 h 170475"/>
            </a:gdLst>
            <a:ahLst/>
            <a:cxnLst>
              <a:cxn ang="0">
                <a:pos x="connsiteX0" y="connsiteY0"/>
              </a:cxn>
              <a:cxn ang="0">
                <a:pos x="connsiteX1" y="connsiteY1"/>
              </a:cxn>
              <a:cxn ang="0">
                <a:pos x="connsiteX2" y="connsiteY2"/>
              </a:cxn>
              <a:cxn ang="0">
                <a:pos x="connsiteX3" y="connsiteY3"/>
              </a:cxn>
            </a:cxnLst>
            <a:rect l="l" t="t" r="r" b="b"/>
            <a:pathLst>
              <a:path w="45414" h="170475">
                <a:moveTo>
                  <a:pt x="0" y="0"/>
                </a:moveTo>
                <a:lnTo>
                  <a:pt x="45414" y="0"/>
                </a:lnTo>
                <a:lnTo>
                  <a:pt x="45414" y="170476"/>
                </a:lnTo>
                <a:lnTo>
                  <a:pt x="0" y="170476"/>
                </a:lnTo>
                <a:close/>
              </a:path>
            </a:pathLst>
          </a:custGeom>
          <a:solidFill>
            <a:schemeClr val="accent3"/>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5" name="Freeform 888">
            <a:extLst>
              <a:ext uri="{FF2B5EF4-FFF2-40B4-BE49-F238E27FC236}">
                <a16:creationId xmlns:a16="http://schemas.microsoft.com/office/drawing/2014/main" id="{2EC06267-2A0B-DE6D-6E90-4F71A02E0B4D}"/>
              </a:ext>
            </a:extLst>
          </p:cNvPr>
          <p:cNvSpPr/>
          <p:nvPr/>
        </p:nvSpPr>
        <p:spPr>
          <a:xfrm>
            <a:off x="7990447" y="3400085"/>
            <a:ext cx="50069" cy="279446"/>
          </a:xfrm>
          <a:custGeom>
            <a:avLst/>
            <a:gdLst>
              <a:gd name="connsiteX0" fmla="*/ 0 w 45414"/>
              <a:gd name="connsiteY0" fmla="*/ 0 h 199253"/>
              <a:gd name="connsiteX1" fmla="*/ 45414 w 45414"/>
              <a:gd name="connsiteY1" fmla="*/ 0 h 199253"/>
              <a:gd name="connsiteX2" fmla="*/ 45414 w 45414"/>
              <a:gd name="connsiteY2" fmla="*/ 199253 h 199253"/>
              <a:gd name="connsiteX3" fmla="*/ 0 w 45414"/>
              <a:gd name="connsiteY3" fmla="*/ 199253 h 199253"/>
            </a:gdLst>
            <a:ahLst/>
            <a:cxnLst>
              <a:cxn ang="0">
                <a:pos x="connsiteX0" y="connsiteY0"/>
              </a:cxn>
              <a:cxn ang="0">
                <a:pos x="connsiteX1" y="connsiteY1"/>
              </a:cxn>
              <a:cxn ang="0">
                <a:pos x="connsiteX2" y="connsiteY2"/>
              </a:cxn>
              <a:cxn ang="0">
                <a:pos x="connsiteX3" y="connsiteY3"/>
              </a:cxn>
            </a:cxnLst>
            <a:rect l="l" t="t" r="r" b="b"/>
            <a:pathLst>
              <a:path w="45414" h="199253">
                <a:moveTo>
                  <a:pt x="0" y="0"/>
                </a:moveTo>
                <a:lnTo>
                  <a:pt x="45414" y="0"/>
                </a:lnTo>
                <a:lnTo>
                  <a:pt x="45414" y="199253"/>
                </a:lnTo>
                <a:lnTo>
                  <a:pt x="0" y="199253"/>
                </a:lnTo>
                <a:close/>
              </a:path>
            </a:pathLst>
          </a:custGeom>
          <a:solidFill>
            <a:schemeClr val="accent3"/>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6" name="Freeform 889">
            <a:extLst>
              <a:ext uri="{FF2B5EF4-FFF2-40B4-BE49-F238E27FC236}">
                <a16:creationId xmlns:a16="http://schemas.microsoft.com/office/drawing/2014/main" id="{F03C8FE8-1BA1-409B-C0D3-87A304C04D66}"/>
              </a:ext>
            </a:extLst>
          </p:cNvPr>
          <p:cNvSpPr/>
          <p:nvPr/>
        </p:nvSpPr>
        <p:spPr>
          <a:xfrm>
            <a:off x="8052257" y="3400085"/>
            <a:ext cx="50069" cy="289974"/>
          </a:xfrm>
          <a:custGeom>
            <a:avLst/>
            <a:gdLst>
              <a:gd name="connsiteX0" fmla="*/ 0 w 45414"/>
              <a:gd name="connsiteY0" fmla="*/ 0 h 206760"/>
              <a:gd name="connsiteX1" fmla="*/ 45414 w 45414"/>
              <a:gd name="connsiteY1" fmla="*/ 0 h 206760"/>
              <a:gd name="connsiteX2" fmla="*/ 45414 w 45414"/>
              <a:gd name="connsiteY2" fmla="*/ 206760 h 206760"/>
              <a:gd name="connsiteX3" fmla="*/ 0 w 45414"/>
              <a:gd name="connsiteY3" fmla="*/ 206760 h 206760"/>
            </a:gdLst>
            <a:ahLst/>
            <a:cxnLst>
              <a:cxn ang="0">
                <a:pos x="connsiteX0" y="connsiteY0"/>
              </a:cxn>
              <a:cxn ang="0">
                <a:pos x="connsiteX1" y="connsiteY1"/>
              </a:cxn>
              <a:cxn ang="0">
                <a:pos x="connsiteX2" y="connsiteY2"/>
              </a:cxn>
              <a:cxn ang="0">
                <a:pos x="connsiteX3" y="connsiteY3"/>
              </a:cxn>
            </a:cxnLst>
            <a:rect l="l" t="t" r="r" b="b"/>
            <a:pathLst>
              <a:path w="45414" h="206760">
                <a:moveTo>
                  <a:pt x="0" y="0"/>
                </a:moveTo>
                <a:lnTo>
                  <a:pt x="45414" y="0"/>
                </a:lnTo>
                <a:lnTo>
                  <a:pt x="45414" y="206760"/>
                </a:lnTo>
                <a:lnTo>
                  <a:pt x="0" y="206760"/>
                </a:lnTo>
                <a:close/>
              </a:path>
            </a:pathLst>
          </a:custGeom>
          <a:solidFill>
            <a:schemeClr val="accent3"/>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7" name="Freeform 890">
            <a:extLst>
              <a:ext uri="{FF2B5EF4-FFF2-40B4-BE49-F238E27FC236}">
                <a16:creationId xmlns:a16="http://schemas.microsoft.com/office/drawing/2014/main" id="{A5AB4341-2726-8D16-630B-2E3BC98D71BD}"/>
              </a:ext>
            </a:extLst>
          </p:cNvPr>
          <p:cNvSpPr/>
          <p:nvPr/>
        </p:nvSpPr>
        <p:spPr>
          <a:xfrm>
            <a:off x="8114066" y="3400085"/>
            <a:ext cx="50069" cy="289974"/>
          </a:xfrm>
          <a:custGeom>
            <a:avLst/>
            <a:gdLst>
              <a:gd name="connsiteX0" fmla="*/ 0 w 45414"/>
              <a:gd name="connsiteY0" fmla="*/ 0 h 206760"/>
              <a:gd name="connsiteX1" fmla="*/ 45414 w 45414"/>
              <a:gd name="connsiteY1" fmla="*/ 0 h 206760"/>
              <a:gd name="connsiteX2" fmla="*/ 45414 w 45414"/>
              <a:gd name="connsiteY2" fmla="*/ 206760 h 206760"/>
              <a:gd name="connsiteX3" fmla="*/ 0 w 45414"/>
              <a:gd name="connsiteY3" fmla="*/ 206760 h 206760"/>
            </a:gdLst>
            <a:ahLst/>
            <a:cxnLst>
              <a:cxn ang="0">
                <a:pos x="connsiteX0" y="connsiteY0"/>
              </a:cxn>
              <a:cxn ang="0">
                <a:pos x="connsiteX1" y="connsiteY1"/>
              </a:cxn>
              <a:cxn ang="0">
                <a:pos x="connsiteX2" y="connsiteY2"/>
              </a:cxn>
              <a:cxn ang="0">
                <a:pos x="connsiteX3" y="connsiteY3"/>
              </a:cxn>
            </a:cxnLst>
            <a:rect l="l" t="t" r="r" b="b"/>
            <a:pathLst>
              <a:path w="45414" h="206760">
                <a:moveTo>
                  <a:pt x="0" y="0"/>
                </a:moveTo>
                <a:lnTo>
                  <a:pt x="45414" y="0"/>
                </a:lnTo>
                <a:lnTo>
                  <a:pt x="45414" y="206760"/>
                </a:lnTo>
                <a:lnTo>
                  <a:pt x="0" y="206760"/>
                </a:lnTo>
                <a:close/>
              </a:path>
            </a:pathLst>
          </a:custGeom>
          <a:solidFill>
            <a:schemeClr val="accent3"/>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8" name="Freeform 891">
            <a:extLst>
              <a:ext uri="{FF2B5EF4-FFF2-40B4-BE49-F238E27FC236}">
                <a16:creationId xmlns:a16="http://schemas.microsoft.com/office/drawing/2014/main" id="{144F6BC5-B36C-3A37-0EA9-6ACB2EBBC410}"/>
              </a:ext>
            </a:extLst>
          </p:cNvPr>
          <p:cNvSpPr/>
          <p:nvPr/>
        </p:nvSpPr>
        <p:spPr>
          <a:xfrm>
            <a:off x="8361650" y="3400085"/>
            <a:ext cx="50069" cy="394382"/>
          </a:xfrm>
          <a:custGeom>
            <a:avLst/>
            <a:gdLst>
              <a:gd name="connsiteX0" fmla="*/ 0 w 45414"/>
              <a:gd name="connsiteY0" fmla="*/ 0 h 281206"/>
              <a:gd name="connsiteX1" fmla="*/ 45414 w 45414"/>
              <a:gd name="connsiteY1" fmla="*/ 0 h 281206"/>
              <a:gd name="connsiteX2" fmla="*/ 45414 w 45414"/>
              <a:gd name="connsiteY2" fmla="*/ 281207 h 281206"/>
              <a:gd name="connsiteX3" fmla="*/ 0 w 45414"/>
              <a:gd name="connsiteY3" fmla="*/ 281207 h 281206"/>
            </a:gdLst>
            <a:ahLst/>
            <a:cxnLst>
              <a:cxn ang="0">
                <a:pos x="connsiteX0" y="connsiteY0"/>
              </a:cxn>
              <a:cxn ang="0">
                <a:pos x="connsiteX1" y="connsiteY1"/>
              </a:cxn>
              <a:cxn ang="0">
                <a:pos x="connsiteX2" y="connsiteY2"/>
              </a:cxn>
              <a:cxn ang="0">
                <a:pos x="connsiteX3" y="connsiteY3"/>
              </a:cxn>
            </a:cxnLst>
            <a:rect l="l" t="t" r="r" b="b"/>
            <a:pathLst>
              <a:path w="45414" h="281206">
                <a:moveTo>
                  <a:pt x="0" y="0"/>
                </a:moveTo>
                <a:lnTo>
                  <a:pt x="45414" y="0"/>
                </a:lnTo>
                <a:lnTo>
                  <a:pt x="45414" y="281207"/>
                </a:lnTo>
                <a:lnTo>
                  <a:pt x="0" y="281207"/>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9" name="Freeform 892">
            <a:extLst>
              <a:ext uri="{FF2B5EF4-FFF2-40B4-BE49-F238E27FC236}">
                <a16:creationId xmlns:a16="http://schemas.microsoft.com/office/drawing/2014/main" id="{E18FB56D-AFFB-0476-B677-08E788431E00}"/>
              </a:ext>
            </a:extLst>
          </p:cNvPr>
          <p:cNvSpPr/>
          <p:nvPr/>
        </p:nvSpPr>
        <p:spPr>
          <a:xfrm>
            <a:off x="8547080" y="3400085"/>
            <a:ext cx="50069" cy="468959"/>
          </a:xfrm>
          <a:custGeom>
            <a:avLst/>
            <a:gdLst>
              <a:gd name="connsiteX0" fmla="*/ 0 w 45414"/>
              <a:gd name="connsiteY0" fmla="*/ 0 h 334382"/>
              <a:gd name="connsiteX1" fmla="*/ 45414 w 45414"/>
              <a:gd name="connsiteY1" fmla="*/ 0 h 334382"/>
              <a:gd name="connsiteX2" fmla="*/ 45414 w 45414"/>
              <a:gd name="connsiteY2" fmla="*/ 334383 h 334382"/>
              <a:gd name="connsiteX3" fmla="*/ 0 w 45414"/>
              <a:gd name="connsiteY3" fmla="*/ 334383 h 334382"/>
            </a:gdLst>
            <a:ahLst/>
            <a:cxnLst>
              <a:cxn ang="0">
                <a:pos x="connsiteX0" y="connsiteY0"/>
              </a:cxn>
              <a:cxn ang="0">
                <a:pos x="connsiteX1" y="connsiteY1"/>
              </a:cxn>
              <a:cxn ang="0">
                <a:pos x="connsiteX2" y="connsiteY2"/>
              </a:cxn>
              <a:cxn ang="0">
                <a:pos x="connsiteX3" y="connsiteY3"/>
              </a:cxn>
            </a:cxnLst>
            <a:rect l="l" t="t" r="r" b="b"/>
            <a:pathLst>
              <a:path w="45414" h="334382">
                <a:moveTo>
                  <a:pt x="0" y="0"/>
                </a:moveTo>
                <a:lnTo>
                  <a:pt x="45414" y="0"/>
                </a:lnTo>
                <a:lnTo>
                  <a:pt x="45414" y="334383"/>
                </a:lnTo>
                <a:lnTo>
                  <a:pt x="0" y="334383"/>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Freeform 893">
            <a:extLst>
              <a:ext uri="{FF2B5EF4-FFF2-40B4-BE49-F238E27FC236}">
                <a16:creationId xmlns:a16="http://schemas.microsoft.com/office/drawing/2014/main" id="{7C2A7759-FFC3-A9F0-EBD9-35BAE5BBFA0B}"/>
              </a:ext>
            </a:extLst>
          </p:cNvPr>
          <p:cNvSpPr/>
          <p:nvPr/>
        </p:nvSpPr>
        <p:spPr>
          <a:xfrm>
            <a:off x="8670699" y="3400085"/>
            <a:ext cx="50069" cy="500983"/>
          </a:xfrm>
          <a:custGeom>
            <a:avLst/>
            <a:gdLst>
              <a:gd name="connsiteX0" fmla="*/ 0 w 45414"/>
              <a:gd name="connsiteY0" fmla="*/ 0 h 357216"/>
              <a:gd name="connsiteX1" fmla="*/ 45414 w 45414"/>
              <a:gd name="connsiteY1" fmla="*/ 0 h 357216"/>
              <a:gd name="connsiteX2" fmla="*/ 45414 w 45414"/>
              <a:gd name="connsiteY2" fmla="*/ 357217 h 357216"/>
              <a:gd name="connsiteX3" fmla="*/ 0 w 45414"/>
              <a:gd name="connsiteY3" fmla="*/ 357217 h 357216"/>
            </a:gdLst>
            <a:ahLst/>
            <a:cxnLst>
              <a:cxn ang="0">
                <a:pos x="connsiteX0" y="connsiteY0"/>
              </a:cxn>
              <a:cxn ang="0">
                <a:pos x="connsiteX1" y="connsiteY1"/>
              </a:cxn>
              <a:cxn ang="0">
                <a:pos x="connsiteX2" y="connsiteY2"/>
              </a:cxn>
              <a:cxn ang="0">
                <a:pos x="connsiteX3" y="connsiteY3"/>
              </a:cxn>
            </a:cxnLst>
            <a:rect l="l" t="t" r="r" b="b"/>
            <a:pathLst>
              <a:path w="45414" h="357216">
                <a:moveTo>
                  <a:pt x="0" y="0"/>
                </a:moveTo>
                <a:lnTo>
                  <a:pt x="45414" y="0"/>
                </a:lnTo>
                <a:lnTo>
                  <a:pt x="45414" y="357217"/>
                </a:lnTo>
                <a:lnTo>
                  <a:pt x="0" y="357217"/>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1" name="Freeform 894">
            <a:extLst>
              <a:ext uri="{FF2B5EF4-FFF2-40B4-BE49-F238E27FC236}">
                <a16:creationId xmlns:a16="http://schemas.microsoft.com/office/drawing/2014/main" id="{6697F808-ACFD-23E7-E1FC-2E38D114E27F}"/>
              </a:ext>
            </a:extLst>
          </p:cNvPr>
          <p:cNvSpPr/>
          <p:nvPr/>
        </p:nvSpPr>
        <p:spPr>
          <a:xfrm>
            <a:off x="8732854" y="3400085"/>
            <a:ext cx="50069" cy="520287"/>
          </a:xfrm>
          <a:custGeom>
            <a:avLst/>
            <a:gdLst>
              <a:gd name="connsiteX0" fmla="*/ 0 w 45414"/>
              <a:gd name="connsiteY0" fmla="*/ 0 h 370980"/>
              <a:gd name="connsiteX1" fmla="*/ 45414 w 45414"/>
              <a:gd name="connsiteY1" fmla="*/ 0 h 370980"/>
              <a:gd name="connsiteX2" fmla="*/ 45414 w 45414"/>
              <a:gd name="connsiteY2" fmla="*/ 370980 h 370980"/>
              <a:gd name="connsiteX3" fmla="*/ 0 w 45414"/>
              <a:gd name="connsiteY3" fmla="*/ 370980 h 370980"/>
            </a:gdLst>
            <a:ahLst/>
            <a:cxnLst>
              <a:cxn ang="0">
                <a:pos x="connsiteX0" y="connsiteY0"/>
              </a:cxn>
              <a:cxn ang="0">
                <a:pos x="connsiteX1" y="connsiteY1"/>
              </a:cxn>
              <a:cxn ang="0">
                <a:pos x="connsiteX2" y="connsiteY2"/>
              </a:cxn>
              <a:cxn ang="0">
                <a:pos x="connsiteX3" y="connsiteY3"/>
              </a:cxn>
            </a:cxnLst>
            <a:rect l="l" t="t" r="r" b="b"/>
            <a:pathLst>
              <a:path w="45414" h="370980">
                <a:moveTo>
                  <a:pt x="0" y="0"/>
                </a:moveTo>
                <a:lnTo>
                  <a:pt x="45414" y="0"/>
                </a:lnTo>
                <a:lnTo>
                  <a:pt x="45414" y="370980"/>
                </a:lnTo>
                <a:lnTo>
                  <a:pt x="0" y="370980"/>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2" name="Freeform 895">
            <a:extLst>
              <a:ext uri="{FF2B5EF4-FFF2-40B4-BE49-F238E27FC236}">
                <a16:creationId xmlns:a16="http://schemas.microsoft.com/office/drawing/2014/main" id="{A186D5A1-5E30-897F-59B7-5362DB6F0DC7}"/>
              </a:ext>
            </a:extLst>
          </p:cNvPr>
          <p:cNvSpPr/>
          <p:nvPr/>
        </p:nvSpPr>
        <p:spPr>
          <a:xfrm>
            <a:off x="8794664" y="3400085"/>
            <a:ext cx="50069" cy="526428"/>
          </a:xfrm>
          <a:custGeom>
            <a:avLst/>
            <a:gdLst>
              <a:gd name="connsiteX0" fmla="*/ 0 w 45414"/>
              <a:gd name="connsiteY0" fmla="*/ 0 h 375359"/>
              <a:gd name="connsiteX1" fmla="*/ 45414 w 45414"/>
              <a:gd name="connsiteY1" fmla="*/ 0 h 375359"/>
              <a:gd name="connsiteX2" fmla="*/ 45414 w 45414"/>
              <a:gd name="connsiteY2" fmla="*/ 375359 h 375359"/>
              <a:gd name="connsiteX3" fmla="*/ 0 w 45414"/>
              <a:gd name="connsiteY3" fmla="*/ 375359 h 375359"/>
            </a:gdLst>
            <a:ahLst/>
            <a:cxnLst>
              <a:cxn ang="0">
                <a:pos x="connsiteX0" y="connsiteY0"/>
              </a:cxn>
              <a:cxn ang="0">
                <a:pos x="connsiteX1" y="connsiteY1"/>
              </a:cxn>
              <a:cxn ang="0">
                <a:pos x="connsiteX2" y="connsiteY2"/>
              </a:cxn>
              <a:cxn ang="0">
                <a:pos x="connsiteX3" y="connsiteY3"/>
              </a:cxn>
            </a:cxnLst>
            <a:rect l="l" t="t" r="r" b="b"/>
            <a:pathLst>
              <a:path w="45414" h="375359">
                <a:moveTo>
                  <a:pt x="0" y="0"/>
                </a:moveTo>
                <a:lnTo>
                  <a:pt x="45414" y="0"/>
                </a:lnTo>
                <a:lnTo>
                  <a:pt x="45414" y="375359"/>
                </a:lnTo>
                <a:lnTo>
                  <a:pt x="0" y="375359"/>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63" name="Freeform 896">
            <a:extLst>
              <a:ext uri="{FF2B5EF4-FFF2-40B4-BE49-F238E27FC236}">
                <a16:creationId xmlns:a16="http://schemas.microsoft.com/office/drawing/2014/main" id="{003637BA-254F-024B-A86A-2768EBC44A9A}"/>
              </a:ext>
            </a:extLst>
          </p:cNvPr>
          <p:cNvSpPr/>
          <p:nvPr/>
        </p:nvSpPr>
        <p:spPr>
          <a:xfrm>
            <a:off x="8856473" y="3400085"/>
            <a:ext cx="50069" cy="565911"/>
          </a:xfrm>
          <a:custGeom>
            <a:avLst/>
            <a:gdLst>
              <a:gd name="connsiteX0" fmla="*/ 0 w 45414"/>
              <a:gd name="connsiteY0" fmla="*/ 0 h 403511"/>
              <a:gd name="connsiteX1" fmla="*/ 45414 w 45414"/>
              <a:gd name="connsiteY1" fmla="*/ 0 h 403511"/>
              <a:gd name="connsiteX2" fmla="*/ 45414 w 45414"/>
              <a:gd name="connsiteY2" fmla="*/ 403511 h 403511"/>
              <a:gd name="connsiteX3" fmla="*/ 0 w 45414"/>
              <a:gd name="connsiteY3" fmla="*/ 403511 h 403511"/>
            </a:gdLst>
            <a:ahLst/>
            <a:cxnLst>
              <a:cxn ang="0">
                <a:pos x="connsiteX0" y="connsiteY0"/>
              </a:cxn>
              <a:cxn ang="0">
                <a:pos x="connsiteX1" y="connsiteY1"/>
              </a:cxn>
              <a:cxn ang="0">
                <a:pos x="connsiteX2" y="connsiteY2"/>
              </a:cxn>
              <a:cxn ang="0">
                <a:pos x="connsiteX3" y="connsiteY3"/>
              </a:cxn>
            </a:cxnLst>
            <a:rect l="l" t="t" r="r" b="b"/>
            <a:pathLst>
              <a:path w="45414" h="403511">
                <a:moveTo>
                  <a:pt x="0" y="0"/>
                </a:moveTo>
                <a:lnTo>
                  <a:pt x="45414" y="0"/>
                </a:lnTo>
                <a:lnTo>
                  <a:pt x="45414" y="403511"/>
                </a:lnTo>
                <a:lnTo>
                  <a:pt x="0" y="403511"/>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16" name="Freeform 897">
            <a:extLst>
              <a:ext uri="{FF2B5EF4-FFF2-40B4-BE49-F238E27FC236}">
                <a16:creationId xmlns:a16="http://schemas.microsoft.com/office/drawing/2014/main" id="{683823CB-2B11-A66D-2A94-738A8019B33E}"/>
              </a:ext>
            </a:extLst>
          </p:cNvPr>
          <p:cNvSpPr/>
          <p:nvPr/>
        </p:nvSpPr>
        <p:spPr>
          <a:xfrm>
            <a:off x="8980093" y="3400085"/>
            <a:ext cx="50069" cy="576439"/>
          </a:xfrm>
          <a:custGeom>
            <a:avLst/>
            <a:gdLst>
              <a:gd name="connsiteX0" fmla="*/ 0 w 45414"/>
              <a:gd name="connsiteY0" fmla="*/ 0 h 411018"/>
              <a:gd name="connsiteX1" fmla="*/ 45414 w 45414"/>
              <a:gd name="connsiteY1" fmla="*/ 0 h 411018"/>
              <a:gd name="connsiteX2" fmla="*/ 45414 w 45414"/>
              <a:gd name="connsiteY2" fmla="*/ 411018 h 411018"/>
              <a:gd name="connsiteX3" fmla="*/ 0 w 45414"/>
              <a:gd name="connsiteY3" fmla="*/ 411018 h 411018"/>
            </a:gdLst>
            <a:ahLst/>
            <a:cxnLst>
              <a:cxn ang="0">
                <a:pos x="connsiteX0" y="connsiteY0"/>
              </a:cxn>
              <a:cxn ang="0">
                <a:pos x="connsiteX1" y="connsiteY1"/>
              </a:cxn>
              <a:cxn ang="0">
                <a:pos x="connsiteX2" y="connsiteY2"/>
              </a:cxn>
              <a:cxn ang="0">
                <a:pos x="connsiteX3" y="connsiteY3"/>
              </a:cxn>
            </a:cxnLst>
            <a:rect l="l" t="t" r="r" b="b"/>
            <a:pathLst>
              <a:path w="45414" h="411018">
                <a:moveTo>
                  <a:pt x="0" y="0"/>
                </a:moveTo>
                <a:lnTo>
                  <a:pt x="45414" y="0"/>
                </a:lnTo>
                <a:lnTo>
                  <a:pt x="45414" y="411018"/>
                </a:lnTo>
                <a:lnTo>
                  <a:pt x="0" y="411018"/>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17" name="Freeform 898">
            <a:extLst>
              <a:ext uri="{FF2B5EF4-FFF2-40B4-BE49-F238E27FC236}">
                <a16:creationId xmlns:a16="http://schemas.microsoft.com/office/drawing/2014/main" id="{51A477E2-E2CB-061D-9235-FE9E73D222E6}"/>
              </a:ext>
            </a:extLst>
          </p:cNvPr>
          <p:cNvSpPr/>
          <p:nvPr/>
        </p:nvSpPr>
        <p:spPr>
          <a:xfrm>
            <a:off x="9041903" y="3400085"/>
            <a:ext cx="50069" cy="576439"/>
          </a:xfrm>
          <a:custGeom>
            <a:avLst/>
            <a:gdLst>
              <a:gd name="connsiteX0" fmla="*/ 0 w 45414"/>
              <a:gd name="connsiteY0" fmla="*/ 0 h 411018"/>
              <a:gd name="connsiteX1" fmla="*/ 45414 w 45414"/>
              <a:gd name="connsiteY1" fmla="*/ 0 h 411018"/>
              <a:gd name="connsiteX2" fmla="*/ 45414 w 45414"/>
              <a:gd name="connsiteY2" fmla="*/ 411018 h 411018"/>
              <a:gd name="connsiteX3" fmla="*/ 0 w 45414"/>
              <a:gd name="connsiteY3" fmla="*/ 411018 h 411018"/>
            </a:gdLst>
            <a:ahLst/>
            <a:cxnLst>
              <a:cxn ang="0">
                <a:pos x="connsiteX0" y="connsiteY0"/>
              </a:cxn>
              <a:cxn ang="0">
                <a:pos x="connsiteX1" y="connsiteY1"/>
              </a:cxn>
              <a:cxn ang="0">
                <a:pos x="connsiteX2" y="connsiteY2"/>
              </a:cxn>
              <a:cxn ang="0">
                <a:pos x="connsiteX3" y="connsiteY3"/>
              </a:cxn>
            </a:cxnLst>
            <a:rect l="l" t="t" r="r" b="b"/>
            <a:pathLst>
              <a:path w="45414" h="411018">
                <a:moveTo>
                  <a:pt x="0" y="0"/>
                </a:moveTo>
                <a:lnTo>
                  <a:pt x="45414" y="0"/>
                </a:lnTo>
                <a:lnTo>
                  <a:pt x="45414" y="411018"/>
                </a:lnTo>
                <a:lnTo>
                  <a:pt x="0" y="411018"/>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20" name="Freeform 899">
            <a:extLst>
              <a:ext uri="{FF2B5EF4-FFF2-40B4-BE49-F238E27FC236}">
                <a16:creationId xmlns:a16="http://schemas.microsoft.com/office/drawing/2014/main" id="{A588FB6B-908E-7E67-2562-2579E41771C4}"/>
              </a:ext>
            </a:extLst>
          </p:cNvPr>
          <p:cNvSpPr/>
          <p:nvPr/>
        </p:nvSpPr>
        <p:spPr>
          <a:xfrm>
            <a:off x="9103712" y="3400085"/>
            <a:ext cx="50069" cy="600128"/>
          </a:xfrm>
          <a:custGeom>
            <a:avLst/>
            <a:gdLst>
              <a:gd name="connsiteX0" fmla="*/ 0 w 45414"/>
              <a:gd name="connsiteY0" fmla="*/ 0 h 427909"/>
              <a:gd name="connsiteX1" fmla="*/ 45414 w 45414"/>
              <a:gd name="connsiteY1" fmla="*/ 0 h 427909"/>
              <a:gd name="connsiteX2" fmla="*/ 45414 w 45414"/>
              <a:gd name="connsiteY2" fmla="*/ 427910 h 427909"/>
              <a:gd name="connsiteX3" fmla="*/ 0 w 45414"/>
              <a:gd name="connsiteY3" fmla="*/ 427910 h 427909"/>
            </a:gdLst>
            <a:ahLst/>
            <a:cxnLst>
              <a:cxn ang="0">
                <a:pos x="connsiteX0" y="connsiteY0"/>
              </a:cxn>
              <a:cxn ang="0">
                <a:pos x="connsiteX1" y="connsiteY1"/>
              </a:cxn>
              <a:cxn ang="0">
                <a:pos x="connsiteX2" y="connsiteY2"/>
              </a:cxn>
              <a:cxn ang="0">
                <a:pos x="connsiteX3" y="connsiteY3"/>
              </a:cxn>
            </a:cxnLst>
            <a:rect l="l" t="t" r="r" b="b"/>
            <a:pathLst>
              <a:path w="45414" h="427909">
                <a:moveTo>
                  <a:pt x="0" y="0"/>
                </a:moveTo>
                <a:lnTo>
                  <a:pt x="45414" y="0"/>
                </a:lnTo>
                <a:lnTo>
                  <a:pt x="45414" y="427910"/>
                </a:lnTo>
                <a:lnTo>
                  <a:pt x="0" y="427910"/>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22" name="Freeform 900">
            <a:extLst>
              <a:ext uri="{FF2B5EF4-FFF2-40B4-BE49-F238E27FC236}">
                <a16:creationId xmlns:a16="http://schemas.microsoft.com/office/drawing/2014/main" id="{A45F9512-9BA2-6096-873F-03FE59CF0D00}"/>
              </a:ext>
            </a:extLst>
          </p:cNvPr>
          <p:cNvSpPr/>
          <p:nvPr/>
        </p:nvSpPr>
        <p:spPr>
          <a:xfrm>
            <a:off x="9165522" y="3400085"/>
            <a:ext cx="50069" cy="600128"/>
          </a:xfrm>
          <a:custGeom>
            <a:avLst/>
            <a:gdLst>
              <a:gd name="connsiteX0" fmla="*/ 0 w 45414"/>
              <a:gd name="connsiteY0" fmla="*/ 0 h 427909"/>
              <a:gd name="connsiteX1" fmla="*/ 45414 w 45414"/>
              <a:gd name="connsiteY1" fmla="*/ 0 h 427909"/>
              <a:gd name="connsiteX2" fmla="*/ 45414 w 45414"/>
              <a:gd name="connsiteY2" fmla="*/ 427910 h 427909"/>
              <a:gd name="connsiteX3" fmla="*/ 0 w 45414"/>
              <a:gd name="connsiteY3" fmla="*/ 427910 h 427909"/>
            </a:gdLst>
            <a:ahLst/>
            <a:cxnLst>
              <a:cxn ang="0">
                <a:pos x="connsiteX0" y="connsiteY0"/>
              </a:cxn>
              <a:cxn ang="0">
                <a:pos x="connsiteX1" y="connsiteY1"/>
              </a:cxn>
              <a:cxn ang="0">
                <a:pos x="connsiteX2" y="connsiteY2"/>
              </a:cxn>
              <a:cxn ang="0">
                <a:pos x="connsiteX3" y="connsiteY3"/>
              </a:cxn>
            </a:cxnLst>
            <a:rect l="l" t="t" r="r" b="b"/>
            <a:pathLst>
              <a:path w="45414" h="427909">
                <a:moveTo>
                  <a:pt x="0" y="0"/>
                </a:moveTo>
                <a:lnTo>
                  <a:pt x="45414" y="0"/>
                </a:lnTo>
                <a:lnTo>
                  <a:pt x="45414" y="427910"/>
                </a:lnTo>
                <a:lnTo>
                  <a:pt x="0" y="427910"/>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23" name="Freeform 901">
            <a:extLst>
              <a:ext uri="{FF2B5EF4-FFF2-40B4-BE49-F238E27FC236}">
                <a16:creationId xmlns:a16="http://schemas.microsoft.com/office/drawing/2014/main" id="{98AD0C76-6D9A-8DC3-31C5-D0570C72F3A1}"/>
              </a:ext>
            </a:extLst>
          </p:cNvPr>
          <p:cNvSpPr/>
          <p:nvPr/>
        </p:nvSpPr>
        <p:spPr>
          <a:xfrm>
            <a:off x="9227677" y="3400085"/>
            <a:ext cx="50069" cy="611973"/>
          </a:xfrm>
          <a:custGeom>
            <a:avLst/>
            <a:gdLst>
              <a:gd name="connsiteX0" fmla="*/ 0 w 45414"/>
              <a:gd name="connsiteY0" fmla="*/ 0 h 436355"/>
              <a:gd name="connsiteX1" fmla="*/ 45414 w 45414"/>
              <a:gd name="connsiteY1" fmla="*/ 0 h 436355"/>
              <a:gd name="connsiteX2" fmla="*/ 45414 w 45414"/>
              <a:gd name="connsiteY2" fmla="*/ 436355 h 436355"/>
              <a:gd name="connsiteX3" fmla="*/ 0 w 45414"/>
              <a:gd name="connsiteY3" fmla="*/ 436355 h 436355"/>
            </a:gdLst>
            <a:ahLst/>
            <a:cxnLst>
              <a:cxn ang="0">
                <a:pos x="connsiteX0" y="connsiteY0"/>
              </a:cxn>
              <a:cxn ang="0">
                <a:pos x="connsiteX1" y="connsiteY1"/>
              </a:cxn>
              <a:cxn ang="0">
                <a:pos x="connsiteX2" y="connsiteY2"/>
              </a:cxn>
              <a:cxn ang="0">
                <a:pos x="connsiteX3" y="connsiteY3"/>
              </a:cxn>
            </a:cxnLst>
            <a:rect l="l" t="t" r="r" b="b"/>
            <a:pathLst>
              <a:path w="45414" h="436355">
                <a:moveTo>
                  <a:pt x="0" y="0"/>
                </a:moveTo>
                <a:lnTo>
                  <a:pt x="45414" y="0"/>
                </a:lnTo>
                <a:lnTo>
                  <a:pt x="45414" y="436355"/>
                </a:lnTo>
                <a:lnTo>
                  <a:pt x="0" y="436355"/>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24" name="Freeform 902">
            <a:extLst>
              <a:ext uri="{FF2B5EF4-FFF2-40B4-BE49-F238E27FC236}">
                <a16:creationId xmlns:a16="http://schemas.microsoft.com/office/drawing/2014/main" id="{735A384E-A367-2435-0D46-212300177746}"/>
              </a:ext>
            </a:extLst>
          </p:cNvPr>
          <p:cNvSpPr/>
          <p:nvPr/>
        </p:nvSpPr>
        <p:spPr>
          <a:xfrm>
            <a:off x="9289487" y="3400085"/>
            <a:ext cx="50069" cy="611973"/>
          </a:xfrm>
          <a:custGeom>
            <a:avLst/>
            <a:gdLst>
              <a:gd name="connsiteX0" fmla="*/ 0 w 45414"/>
              <a:gd name="connsiteY0" fmla="*/ 0 h 436355"/>
              <a:gd name="connsiteX1" fmla="*/ 45414 w 45414"/>
              <a:gd name="connsiteY1" fmla="*/ 0 h 436355"/>
              <a:gd name="connsiteX2" fmla="*/ 45414 w 45414"/>
              <a:gd name="connsiteY2" fmla="*/ 436355 h 436355"/>
              <a:gd name="connsiteX3" fmla="*/ 0 w 45414"/>
              <a:gd name="connsiteY3" fmla="*/ 436355 h 436355"/>
            </a:gdLst>
            <a:ahLst/>
            <a:cxnLst>
              <a:cxn ang="0">
                <a:pos x="connsiteX0" y="connsiteY0"/>
              </a:cxn>
              <a:cxn ang="0">
                <a:pos x="connsiteX1" y="connsiteY1"/>
              </a:cxn>
              <a:cxn ang="0">
                <a:pos x="connsiteX2" y="connsiteY2"/>
              </a:cxn>
              <a:cxn ang="0">
                <a:pos x="connsiteX3" y="connsiteY3"/>
              </a:cxn>
            </a:cxnLst>
            <a:rect l="l" t="t" r="r" b="b"/>
            <a:pathLst>
              <a:path w="45414" h="436355">
                <a:moveTo>
                  <a:pt x="0" y="0"/>
                </a:moveTo>
                <a:lnTo>
                  <a:pt x="45414" y="0"/>
                </a:lnTo>
                <a:lnTo>
                  <a:pt x="45414" y="436355"/>
                </a:lnTo>
                <a:lnTo>
                  <a:pt x="0" y="436355"/>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25" name="Freeform 903">
            <a:extLst>
              <a:ext uri="{FF2B5EF4-FFF2-40B4-BE49-F238E27FC236}">
                <a16:creationId xmlns:a16="http://schemas.microsoft.com/office/drawing/2014/main" id="{6E1CBCC8-F75F-BFCA-C283-3EA1026D4B9C}"/>
              </a:ext>
            </a:extLst>
          </p:cNvPr>
          <p:cNvSpPr/>
          <p:nvPr/>
        </p:nvSpPr>
        <p:spPr>
          <a:xfrm>
            <a:off x="9351296" y="3400085"/>
            <a:ext cx="50069" cy="615921"/>
          </a:xfrm>
          <a:custGeom>
            <a:avLst/>
            <a:gdLst>
              <a:gd name="connsiteX0" fmla="*/ 0 w 45414"/>
              <a:gd name="connsiteY0" fmla="*/ 0 h 439170"/>
              <a:gd name="connsiteX1" fmla="*/ 45414 w 45414"/>
              <a:gd name="connsiteY1" fmla="*/ 0 h 439170"/>
              <a:gd name="connsiteX2" fmla="*/ 45414 w 45414"/>
              <a:gd name="connsiteY2" fmla="*/ 439170 h 439170"/>
              <a:gd name="connsiteX3" fmla="*/ 0 w 45414"/>
              <a:gd name="connsiteY3" fmla="*/ 439170 h 439170"/>
            </a:gdLst>
            <a:ahLst/>
            <a:cxnLst>
              <a:cxn ang="0">
                <a:pos x="connsiteX0" y="connsiteY0"/>
              </a:cxn>
              <a:cxn ang="0">
                <a:pos x="connsiteX1" y="connsiteY1"/>
              </a:cxn>
              <a:cxn ang="0">
                <a:pos x="connsiteX2" y="connsiteY2"/>
              </a:cxn>
              <a:cxn ang="0">
                <a:pos x="connsiteX3" y="connsiteY3"/>
              </a:cxn>
            </a:cxnLst>
            <a:rect l="l" t="t" r="r" b="b"/>
            <a:pathLst>
              <a:path w="45414" h="439170">
                <a:moveTo>
                  <a:pt x="0" y="0"/>
                </a:moveTo>
                <a:lnTo>
                  <a:pt x="45414" y="0"/>
                </a:lnTo>
                <a:lnTo>
                  <a:pt x="45414" y="439170"/>
                </a:lnTo>
                <a:lnTo>
                  <a:pt x="0" y="439170"/>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26" name="Freeform 904">
            <a:extLst>
              <a:ext uri="{FF2B5EF4-FFF2-40B4-BE49-F238E27FC236}">
                <a16:creationId xmlns:a16="http://schemas.microsoft.com/office/drawing/2014/main" id="{52F99569-0445-5151-F162-8A6DA5C883CE}"/>
              </a:ext>
            </a:extLst>
          </p:cNvPr>
          <p:cNvSpPr/>
          <p:nvPr/>
        </p:nvSpPr>
        <p:spPr>
          <a:xfrm>
            <a:off x="9413106" y="3400085"/>
            <a:ext cx="50069" cy="625572"/>
          </a:xfrm>
          <a:custGeom>
            <a:avLst/>
            <a:gdLst>
              <a:gd name="connsiteX0" fmla="*/ 0 w 45414"/>
              <a:gd name="connsiteY0" fmla="*/ 0 h 446051"/>
              <a:gd name="connsiteX1" fmla="*/ 45414 w 45414"/>
              <a:gd name="connsiteY1" fmla="*/ 0 h 446051"/>
              <a:gd name="connsiteX2" fmla="*/ 45414 w 45414"/>
              <a:gd name="connsiteY2" fmla="*/ 446052 h 446051"/>
              <a:gd name="connsiteX3" fmla="*/ 0 w 45414"/>
              <a:gd name="connsiteY3" fmla="*/ 446052 h 446051"/>
            </a:gdLst>
            <a:ahLst/>
            <a:cxnLst>
              <a:cxn ang="0">
                <a:pos x="connsiteX0" y="connsiteY0"/>
              </a:cxn>
              <a:cxn ang="0">
                <a:pos x="connsiteX1" y="connsiteY1"/>
              </a:cxn>
              <a:cxn ang="0">
                <a:pos x="connsiteX2" y="connsiteY2"/>
              </a:cxn>
              <a:cxn ang="0">
                <a:pos x="connsiteX3" y="connsiteY3"/>
              </a:cxn>
            </a:cxnLst>
            <a:rect l="l" t="t" r="r" b="b"/>
            <a:pathLst>
              <a:path w="45414" h="446051">
                <a:moveTo>
                  <a:pt x="0" y="0"/>
                </a:moveTo>
                <a:lnTo>
                  <a:pt x="45414" y="0"/>
                </a:lnTo>
                <a:lnTo>
                  <a:pt x="45414" y="446052"/>
                </a:lnTo>
                <a:lnTo>
                  <a:pt x="0" y="446052"/>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27" name="Freeform 905">
            <a:extLst>
              <a:ext uri="{FF2B5EF4-FFF2-40B4-BE49-F238E27FC236}">
                <a16:creationId xmlns:a16="http://schemas.microsoft.com/office/drawing/2014/main" id="{4D9B43CF-E79A-8350-FB05-31F7F9F0D5E3}"/>
              </a:ext>
            </a:extLst>
          </p:cNvPr>
          <p:cNvSpPr/>
          <p:nvPr/>
        </p:nvSpPr>
        <p:spPr>
          <a:xfrm>
            <a:off x="9474916" y="3400085"/>
            <a:ext cx="50069" cy="632152"/>
          </a:xfrm>
          <a:custGeom>
            <a:avLst/>
            <a:gdLst>
              <a:gd name="connsiteX0" fmla="*/ 0 w 45414"/>
              <a:gd name="connsiteY0" fmla="*/ 0 h 450743"/>
              <a:gd name="connsiteX1" fmla="*/ 45414 w 45414"/>
              <a:gd name="connsiteY1" fmla="*/ 0 h 450743"/>
              <a:gd name="connsiteX2" fmla="*/ 45414 w 45414"/>
              <a:gd name="connsiteY2" fmla="*/ 450744 h 450743"/>
              <a:gd name="connsiteX3" fmla="*/ 0 w 45414"/>
              <a:gd name="connsiteY3" fmla="*/ 450744 h 450743"/>
            </a:gdLst>
            <a:ahLst/>
            <a:cxnLst>
              <a:cxn ang="0">
                <a:pos x="connsiteX0" y="connsiteY0"/>
              </a:cxn>
              <a:cxn ang="0">
                <a:pos x="connsiteX1" y="connsiteY1"/>
              </a:cxn>
              <a:cxn ang="0">
                <a:pos x="connsiteX2" y="connsiteY2"/>
              </a:cxn>
              <a:cxn ang="0">
                <a:pos x="connsiteX3" y="connsiteY3"/>
              </a:cxn>
            </a:cxnLst>
            <a:rect l="l" t="t" r="r" b="b"/>
            <a:pathLst>
              <a:path w="45414" h="450743">
                <a:moveTo>
                  <a:pt x="0" y="0"/>
                </a:moveTo>
                <a:lnTo>
                  <a:pt x="45414" y="0"/>
                </a:lnTo>
                <a:lnTo>
                  <a:pt x="45414" y="450744"/>
                </a:lnTo>
                <a:lnTo>
                  <a:pt x="0" y="450744"/>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28" name="Freeform 906">
            <a:extLst>
              <a:ext uri="{FF2B5EF4-FFF2-40B4-BE49-F238E27FC236}">
                <a16:creationId xmlns:a16="http://schemas.microsoft.com/office/drawing/2014/main" id="{59DE4599-F49B-ACCB-23FE-79B2E9160C9A}"/>
              </a:ext>
            </a:extLst>
          </p:cNvPr>
          <p:cNvSpPr/>
          <p:nvPr/>
        </p:nvSpPr>
        <p:spPr>
          <a:xfrm>
            <a:off x="9536726" y="3400085"/>
            <a:ext cx="50069" cy="644875"/>
          </a:xfrm>
          <a:custGeom>
            <a:avLst/>
            <a:gdLst>
              <a:gd name="connsiteX0" fmla="*/ 0 w 45414"/>
              <a:gd name="connsiteY0" fmla="*/ 0 h 459815"/>
              <a:gd name="connsiteX1" fmla="*/ 45414 w 45414"/>
              <a:gd name="connsiteY1" fmla="*/ 0 h 459815"/>
              <a:gd name="connsiteX2" fmla="*/ 45414 w 45414"/>
              <a:gd name="connsiteY2" fmla="*/ 459815 h 459815"/>
              <a:gd name="connsiteX3" fmla="*/ 0 w 45414"/>
              <a:gd name="connsiteY3" fmla="*/ 459815 h 459815"/>
            </a:gdLst>
            <a:ahLst/>
            <a:cxnLst>
              <a:cxn ang="0">
                <a:pos x="connsiteX0" y="connsiteY0"/>
              </a:cxn>
              <a:cxn ang="0">
                <a:pos x="connsiteX1" y="connsiteY1"/>
              </a:cxn>
              <a:cxn ang="0">
                <a:pos x="connsiteX2" y="connsiteY2"/>
              </a:cxn>
              <a:cxn ang="0">
                <a:pos x="connsiteX3" y="connsiteY3"/>
              </a:cxn>
            </a:cxnLst>
            <a:rect l="l" t="t" r="r" b="b"/>
            <a:pathLst>
              <a:path w="45414" h="459815">
                <a:moveTo>
                  <a:pt x="0" y="0"/>
                </a:moveTo>
                <a:lnTo>
                  <a:pt x="45414" y="0"/>
                </a:lnTo>
                <a:lnTo>
                  <a:pt x="45414" y="459815"/>
                </a:lnTo>
                <a:lnTo>
                  <a:pt x="0" y="459815"/>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29" name="Freeform 907">
            <a:extLst>
              <a:ext uri="{FF2B5EF4-FFF2-40B4-BE49-F238E27FC236}">
                <a16:creationId xmlns:a16="http://schemas.microsoft.com/office/drawing/2014/main" id="{FDDC3A26-8A5C-8354-096A-9E22DA7AB257}"/>
              </a:ext>
            </a:extLst>
          </p:cNvPr>
          <p:cNvSpPr/>
          <p:nvPr/>
        </p:nvSpPr>
        <p:spPr>
          <a:xfrm>
            <a:off x="9598535" y="3400085"/>
            <a:ext cx="50069" cy="671197"/>
          </a:xfrm>
          <a:custGeom>
            <a:avLst/>
            <a:gdLst>
              <a:gd name="connsiteX0" fmla="*/ 0 w 45414"/>
              <a:gd name="connsiteY0" fmla="*/ 0 h 478583"/>
              <a:gd name="connsiteX1" fmla="*/ 45414 w 45414"/>
              <a:gd name="connsiteY1" fmla="*/ 0 h 478583"/>
              <a:gd name="connsiteX2" fmla="*/ 45414 w 45414"/>
              <a:gd name="connsiteY2" fmla="*/ 478583 h 478583"/>
              <a:gd name="connsiteX3" fmla="*/ 0 w 45414"/>
              <a:gd name="connsiteY3" fmla="*/ 478583 h 478583"/>
            </a:gdLst>
            <a:ahLst/>
            <a:cxnLst>
              <a:cxn ang="0">
                <a:pos x="connsiteX0" y="connsiteY0"/>
              </a:cxn>
              <a:cxn ang="0">
                <a:pos x="connsiteX1" y="connsiteY1"/>
              </a:cxn>
              <a:cxn ang="0">
                <a:pos x="connsiteX2" y="connsiteY2"/>
              </a:cxn>
              <a:cxn ang="0">
                <a:pos x="connsiteX3" y="connsiteY3"/>
              </a:cxn>
            </a:cxnLst>
            <a:rect l="l" t="t" r="r" b="b"/>
            <a:pathLst>
              <a:path w="45414" h="478583">
                <a:moveTo>
                  <a:pt x="0" y="0"/>
                </a:moveTo>
                <a:lnTo>
                  <a:pt x="45414" y="0"/>
                </a:lnTo>
                <a:lnTo>
                  <a:pt x="45414" y="478583"/>
                </a:lnTo>
                <a:lnTo>
                  <a:pt x="0" y="478583"/>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30" name="Freeform 908">
            <a:extLst>
              <a:ext uri="{FF2B5EF4-FFF2-40B4-BE49-F238E27FC236}">
                <a16:creationId xmlns:a16="http://schemas.microsoft.com/office/drawing/2014/main" id="{7A771178-13C3-4760-18A6-4088F12FDEB0}"/>
              </a:ext>
            </a:extLst>
          </p:cNvPr>
          <p:cNvSpPr/>
          <p:nvPr/>
        </p:nvSpPr>
        <p:spPr>
          <a:xfrm>
            <a:off x="9660345" y="3400085"/>
            <a:ext cx="50069" cy="683040"/>
          </a:xfrm>
          <a:custGeom>
            <a:avLst/>
            <a:gdLst>
              <a:gd name="connsiteX0" fmla="*/ 0 w 45414"/>
              <a:gd name="connsiteY0" fmla="*/ 0 h 487028"/>
              <a:gd name="connsiteX1" fmla="*/ 45414 w 45414"/>
              <a:gd name="connsiteY1" fmla="*/ 0 h 487028"/>
              <a:gd name="connsiteX2" fmla="*/ 45414 w 45414"/>
              <a:gd name="connsiteY2" fmla="*/ 487029 h 487028"/>
              <a:gd name="connsiteX3" fmla="*/ 0 w 45414"/>
              <a:gd name="connsiteY3" fmla="*/ 487029 h 487028"/>
            </a:gdLst>
            <a:ahLst/>
            <a:cxnLst>
              <a:cxn ang="0">
                <a:pos x="connsiteX0" y="connsiteY0"/>
              </a:cxn>
              <a:cxn ang="0">
                <a:pos x="connsiteX1" y="connsiteY1"/>
              </a:cxn>
              <a:cxn ang="0">
                <a:pos x="connsiteX2" y="connsiteY2"/>
              </a:cxn>
              <a:cxn ang="0">
                <a:pos x="connsiteX3" y="connsiteY3"/>
              </a:cxn>
            </a:cxnLst>
            <a:rect l="l" t="t" r="r" b="b"/>
            <a:pathLst>
              <a:path w="45414" h="487028">
                <a:moveTo>
                  <a:pt x="0" y="0"/>
                </a:moveTo>
                <a:lnTo>
                  <a:pt x="45414" y="0"/>
                </a:lnTo>
                <a:lnTo>
                  <a:pt x="45414" y="487029"/>
                </a:lnTo>
                <a:lnTo>
                  <a:pt x="0" y="487029"/>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31" name="Freeform 909">
            <a:extLst>
              <a:ext uri="{FF2B5EF4-FFF2-40B4-BE49-F238E27FC236}">
                <a16:creationId xmlns:a16="http://schemas.microsoft.com/office/drawing/2014/main" id="{D82178EA-0C88-27FD-440F-4ACE2E0B1069}"/>
              </a:ext>
            </a:extLst>
          </p:cNvPr>
          <p:cNvSpPr/>
          <p:nvPr/>
        </p:nvSpPr>
        <p:spPr>
          <a:xfrm>
            <a:off x="9722500" y="3400085"/>
            <a:ext cx="50069" cy="699711"/>
          </a:xfrm>
          <a:custGeom>
            <a:avLst/>
            <a:gdLst>
              <a:gd name="connsiteX0" fmla="*/ 0 w 45414"/>
              <a:gd name="connsiteY0" fmla="*/ 0 h 498915"/>
              <a:gd name="connsiteX1" fmla="*/ 45414 w 45414"/>
              <a:gd name="connsiteY1" fmla="*/ 0 h 498915"/>
              <a:gd name="connsiteX2" fmla="*/ 45414 w 45414"/>
              <a:gd name="connsiteY2" fmla="*/ 498915 h 498915"/>
              <a:gd name="connsiteX3" fmla="*/ 0 w 45414"/>
              <a:gd name="connsiteY3" fmla="*/ 498915 h 498915"/>
            </a:gdLst>
            <a:ahLst/>
            <a:cxnLst>
              <a:cxn ang="0">
                <a:pos x="connsiteX0" y="connsiteY0"/>
              </a:cxn>
              <a:cxn ang="0">
                <a:pos x="connsiteX1" y="connsiteY1"/>
              </a:cxn>
              <a:cxn ang="0">
                <a:pos x="connsiteX2" y="connsiteY2"/>
              </a:cxn>
              <a:cxn ang="0">
                <a:pos x="connsiteX3" y="connsiteY3"/>
              </a:cxn>
            </a:cxnLst>
            <a:rect l="l" t="t" r="r" b="b"/>
            <a:pathLst>
              <a:path w="45414" h="498915">
                <a:moveTo>
                  <a:pt x="0" y="0"/>
                </a:moveTo>
                <a:lnTo>
                  <a:pt x="45414" y="0"/>
                </a:lnTo>
                <a:lnTo>
                  <a:pt x="45414" y="498915"/>
                </a:lnTo>
                <a:lnTo>
                  <a:pt x="0" y="498915"/>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32" name="Freeform 910">
            <a:extLst>
              <a:ext uri="{FF2B5EF4-FFF2-40B4-BE49-F238E27FC236}">
                <a16:creationId xmlns:a16="http://schemas.microsoft.com/office/drawing/2014/main" id="{B12C6C83-00D3-2389-5717-64F2D80540AA}"/>
              </a:ext>
            </a:extLst>
          </p:cNvPr>
          <p:cNvSpPr/>
          <p:nvPr/>
        </p:nvSpPr>
        <p:spPr>
          <a:xfrm>
            <a:off x="9784310" y="3400085"/>
            <a:ext cx="50069" cy="730420"/>
          </a:xfrm>
          <a:custGeom>
            <a:avLst/>
            <a:gdLst>
              <a:gd name="connsiteX0" fmla="*/ 0 w 45414"/>
              <a:gd name="connsiteY0" fmla="*/ 0 h 520811"/>
              <a:gd name="connsiteX1" fmla="*/ 45414 w 45414"/>
              <a:gd name="connsiteY1" fmla="*/ 0 h 520811"/>
              <a:gd name="connsiteX2" fmla="*/ 45414 w 45414"/>
              <a:gd name="connsiteY2" fmla="*/ 520811 h 520811"/>
              <a:gd name="connsiteX3" fmla="*/ 0 w 45414"/>
              <a:gd name="connsiteY3" fmla="*/ 520811 h 520811"/>
            </a:gdLst>
            <a:ahLst/>
            <a:cxnLst>
              <a:cxn ang="0">
                <a:pos x="connsiteX0" y="connsiteY0"/>
              </a:cxn>
              <a:cxn ang="0">
                <a:pos x="connsiteX1" y="connsiteY1"/>
              </a:cxn>
              <a:cxn ang="0">
                <a:pos x="connsiteX2" y="connsiteY2"/>
              </a:cxn>
              <a:cxn ang="0">
                <a:pos x="connsiteX3" y="connsiteY3"/>
              </a:cxn>
            </a:cxnLst>
            <a:rect l="l" t="t" r="r" b="b"/>
            <a:pathLst>
              <a:path w="45414" h="520811">
                <a:moveTo>
                  <a:pt x="0" y="0"/>
                </a:moveTo>
                <a:lnTo>
                  <a:pt x="45414" y="0"/>
                </a:lnTo>
                <a:lnTo>
                  <a:pt x="45414" y="520811"/>
                </a:lnTo>
                <a:lnTo>
                  <a:pt x="0" y="520811"/>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33" name="Freeform 911">
            <a:extLst>
              <a:ext uri="{FF2B5EF4-FFF2-40B4-BE49-F238E27FC236}">
                <a16:creationId xmlns:a16="http://schemas.microsoft.com/office/drawing/2014/main" id="{12E89355-52D2-FA74-E22F-6B49257BF041}"/>
              </a:ext>
            </a:extLst>
          </p:cNvPr>
          <p:cNvSpPr/>
          <p:nvPr/>
        </p:nvSpPr>
        <p:spPr>
          <a:xfrm>
            <a:off x="9907929" y="3400085"/>
            <a:ext cx="50069" cy="742703"/>
          </a:xfrm>
          <a:custGeom>
            <a:avLst/>
            <a:gdLst>
              <a:gd name="connsiteX0" fmla="*/ 0 w 45414"/>
              <a:gd name="connsiteY0" fmla="*/ 0 h 529569"/>
              <a:gd name="connsiteX1" fmla="*/ 45414 w 45414"/>
              <a:gd name="connsiteY1" fmla="*/ 0 h 529569"/>
              <a:gd name="connsiteX2" fmla="*/ 45414 w 45414"/>
              <a:gd name="connsiteY2" fmla="*/ 529569 h 529569"/>
              <a:gd name="connsiteX3" fmla="*/ 0 w 45414"/>
              <a:gd name="connsiteY3" fmla="*/ 529569 h 529569"/>
            </a:gdLst>
            <a:ahLst/>
            <a:cxnLst>
              <a:cxn ang="0">
                <a:pos x="connsiteX0" y="connsiteY0"/>
              </a:cxn>
              <a:cxn ang="0">
                <a:pos x="connsiteX1" y="connsiteY1"/>
              </a:cxn>
              <a:cxn ang="0">
                <a:pos x="connsiteX2" y="connsiteY2"/>
              </a:cxn>
              <a:cxn ang="0">
                <a:pos x="connsiteX3" y="connsiteY3"/>
              </a:cxn>
            </a:cxnLst>
            <a:rect l="l" t="t" r="r" b="b"/>
            <a:pathLst>
              <a:path w="45414" h="529569">
                <a:moveTo>
                  <a:pt x="0" y="0"/>
                </a:moveTo>
                <a:lnTo>
                  <a:pt x="45414" y="0"/>
                </a:lnTo>
                <a:lnTo>
                  <a:pt x="45414" y="529569"/>
                </a:lnTo>
                <a:lnTo>
                  <a:pt x="0" y="529569"/>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34" name="Freeform 912">
            <a:extLst>
              <a:ext uri="{FF2B5EF4-FFF2-40B4-BE49-F238E27FC236}">
                <a16:creationId xmlns:a16="http://schemas.microsoft.com/office/drawing/2014/main" id="{91C19C36-2C3F-6327-F983-22FE43C1C77D}"/>
              </a:ext>
            </a:extLst>
          </p:cNvPr>
          <p:cNvSpPr/>
          <p:nvPr/>
        </p:nvSpPr>
        <p:spPr>
          <a:xfrm>
            <a:off x="9969739" y="3400085"/>
            <a:ext cx="50069" cy="746212"/>
          </a:xfrm>
          <a:custGeom>
            <a:avLst/>
            <a:gdLst>
              <a:gd name="connsiteX0" fmla="*/ 0 w 45414"/>
              <a:gd name="connsiteY0" fmla="*/ 0 h 532071"/>
              <a:gd name="connsiteX1" fmla="*/ 45414 w 45414"/>
              <a:gd name="connsiteY1" fmla="*/ 0 h 532071"/>
              <a:gd name="connsiteX2" fmla="*/ 45414 w 45414"/>
              <a:gd name="connsiteY2" fmla="*/ 532072 h 532071"/>
              <a:gd name="connsiteX3" fmla="*/ 0 w 45414"/>
              <a:gd name="connsiteY3" fmla="*/ 532072 h 532071"/>
            </a:gdLst>
            <a:ahLst/>
            <a:cxnLst>
              <a:cxn ang="0">
                <a:pos x="connsiteX0" y="connsiteY0"/>
              </a:cxn>
              <a:cxn ang="0">
                <a:pos x="connsiteX1" y="connsiteY1"/>
              </a:cxn>
              <a:cxn ang="0">
                <a:pos x="connsiteX2" y="connsiteY2"/>
              </a:cxn>
              <a:cxn ang="0">
                <a:pos x="connsiteX3" y="connsiteY3"/>
              </a:cxn>
            </a:cxnLst>
            <a:rect l="l" t="t" r="r" b="b"/>
            <a:pathLst>
              <a:path w="45414" h="532071">
                <a:moveTo>
                  <a:pt x="0" y="0"/>
                </a:moveTo>
                <a:lnTo>
                  <a:pt x="45414" y="0"/>
                </a:lnTo>
                <a:lnTo>
                  <a:pt x="45414" y="532072"/>
                </a:lnTo>
                <a:lnTo>
                  <a:pt x="0" y="532072"/>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35" name="Freeform 913">
            <a:extLst>
              <a:ext uri="{FF2B5EF4-FFF2-40B4-BE49-F238E27FC236}">
                <a16:creationId xmlns:a16="http://schemas.microsoft.com/office/drawing/2014/main" id="{D26F4325-0C99-896D-C2BB-F3DD22EF1B4A}"/>
              </a:ext>
            </a:extLst>
          </p:cNvPr>
          <p:cNvSpPr/>
          <p:nvPr/>
        </p:nvSpPr>
        <p:spPr>
          <a:xfrm>
            <a:off x="10031548" y="3400085"/>
            <a:ext cx="50069" cy="750599"/>
          </a:xfrm>
          <a:custGeom>
            <a:avLst/>
            <a:gdLst>
              <a:gd name="connsiteX0" fmla="*/ 0 w 45414"/>
              <a:gd name="connsiteY0" fmla="*/ 0 h 535199"/>
              <a:gd name="connsiteX1" fmla="*/ 45414 w 45414"/>
              <a:gd name="connsiteY1" fmla="*/ 0 h 535199"/>
              <a:gd name="connsiteX2" fmla="*/ 45414 w 45414"/>
              <a:gd name="connsiteY2" fmla="*/ 535200 h 535199"/>
              <a:gd name="connsiteX3" fmla="*/ 0 w 45414"/>
              <a:gd name="connsiteY3" fmla="*/ 535200 h 535199"/>
            </a:gdLst>
            <a:ahLst/>
            <a:cxnLst>
              <a:cxn ang="0">
                <a:pos x="connsiteX0" y="connsiteY0"/>
              </a:cxn>
              <a:cxn ang="0">
                <a:pos x="connsiteX1" y="connsiteY1"/>
              </a:cxn>
              <a:cxn ang="0">
                <a:pos x="connsiteX2" y="connsiteY2"/>
              </a:cxn>
              <a:cxn ang="0">
                <a:pos x="connsiteX3" y="connsiteY3"/>
              </a:cxn>
            </a:cxnLst>
            <a:rect l="l" t="t" r="r" b="b"/>
            <a:pathLst>
              <a:path w="45414" h="535199">
                <a:moveTo>
                  <a:pt x="0" y="0"/>
                </a:moveTo>
                <a:lnTo>
                  <a:pt x="45414" y="0"/>
                </a:lnTo>
                <a:lnTo>
                  <a:pt x="45414" y="535200"/>
                </a:lnTo>
                <a:lnTo>
                  <a:pt x="0" y="535200"/>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36" name="Freeform 914">
            <a:extLst>
              <a:ext uri="{FF2B5EF4-FFF2-40B4-BE49-F238E27FC236}">
                <a16:creationId xmlns:a16="http://schemas.microsoft.com/office/drawing/2014/main" id="{1F8A61D0-184D-E37C-E388-D359F1A95892}"/>
              </a:ext>
            </a:extLst>
          </p:cNvPr>
          <p:cNvSpPr/>
          <p:nvPr/>
        </p:nvSpPr>
        <p:spPr>
          <a:xfrm>
            <a:off x="10093358" y="3400085"/>
            <a:ext cx="50069" cy="754109"/>
          </a:xfrm>
          <a:custGeom>
            <a:avLst/>
            <a:gdLst>
              <a:gd name="connsiteX0" fmla="*/ 0 w 45414"/>
              <a:gd name="connsiteY0" fmla="*/ 0 h 537702"/>
              <a:gd name="connsiteX1" fmla="*/ 45414 w 45414"/>
              <a:gd name="connsiteY1" fmla="*/ 0 h 537702"/>
              <a:gd name="connsiteX2" fmla="*/ 45414 w 45414"/>
              <a:gd name="connsiteY2" fmla="*/ 537702 h 537702"/>
              <a:gd name="connsiteX3" fmla="*/ 0 w 45414"/>
              <a:gd name="connsiteY3" fmla="*/ 537702 h 537702"/>
            </a:gdLst>
            <a:ahLst/>
            <a:cxnLst>
              <a:cxn ang="0">
                <a:pos x="connsiteX0" y="connsiteY0"/>
              </a:cxn>
              <a:cxn ang="0">
                <a:pos x="connsiteX1" y="connsiteY1"/>
              </a:cxn>
              <a:cxn ang="0">
                <a:pos x="connsiteX2" y="connsiteY2"/>
              </a:cxn>
              <a:cxn ang="0">
                <a:pos x="connsiteX3" y="connsiteY3"/>
              </a:cxn>
            </a:cxnLst>
            <a:rect l="l" t="t" r="r" b="b"/>
            <a:pathLst>
              <a:path w="45414" h="537702">
                <a:moveTo>
                  <a:pt x="0" y="0"/>
                </a:moveTo>
                <a:lnTo>
                  <a:pt x="45414" y="0"/>
                </a:lnTo>
                <a:lnTo>
                  <a:pt x="45414" y="537702"/>
                </a:lnTo>
                <a:lnTo>
                  <a:pt x="0" y="537702"/>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37" name="Freeform 915">
            <a:extLst>
              <a:ext uri="{FF2B5EF4-FFF2-40B4-BE49-F238E27FC236}">
                <a16:creationId xmlns:a16="http://schemas.microsoft.com/office/drawing/2014/main" id="{0D39087D-053A-DA0F-49F5-7392E173D9CA}"/>
              </a:ext>
            </a:extLst>
          </p:cNvPr>
          <p:cNvSpPr/>
          <p:nvPr/>
        </p:nvSpPr>
        <p:spPr>
          <a:xfrm>
            <a:off x="10155513" y="3400085"/>
            <a:ext cx="50069" cy="754109"/>
          </a:xfrm>
          <a:custGeom>
            <a:avLst/>
            <a:gdLst>
              <a:gd name="connsiteX0" fmla="*/ 0 w 45414"/>
              <a:gd name="connsiteY0" fmla="*/ 0 h 537702"/>
              <a:gd name="connsiteX1" fmla="*/ 45414 w 45414"/>
              <a:gd name="connsiteY1" fmla="*/ 0 h 537702"/>
              <a:gd name="connsiteX2" fmla="*/ 45414 w 45414"/>
              <a:gd name="connsiteY2" fmla="*/ 537702 h 537702"/>
              <a:gd name="connsiteX3" fmla="*/ 0 w 45414"/>
              <a:gd name="connsiteY3" fmla="*/ 537702 h 537702"/>
            </a:gdLst>
            <a:ahLst/>
            <a:cxnLst>
              <a:cxn ang="0">
                <a:pos x="connsiteX0" y="connsiteY0"/>
              </a:cxn>
              <a:cxn ang="0">
                <a:pos x="connsiteX1" y="connsiteY1"/>
              </a:cxn>
              <a:cxn ang="0">
                <a:pos x="connsiteX2" y="connsiteY2"/>
              </a:cxn>
              <a:cxn ang="0">
                <a:pos x="connsiteX3" y="connsiteY3"/>
              </a:cxn>
            </a:cxnLst>
            <a:rect l="l" t="t" r="r" b="b"/>
            <a:pathLst>
              <a:path w="45414" h="537702">
                <a:moveTo>
                  <a:pt x="0" y="0"/>
                </a:moveTo>
                <a:lnTo>
                  <a:pt x="45414" y="0"/>
                </a:lnTo>
                <a:lnTo>
                  <a:pt x="45414" y="537702"/>
                </a:lnTo>
                <a:lnTo>
                  <a:pt x="0" y="537702"/>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38" name="Freeform 916">
            <a:extLst>
              <a:ext uri="{FF2B5EF4-FFF2-40B4-BE49-F238E27FC236}">
                <a16:creationId xmlns:a16="http://schemas.microsoft.com/office/drawing/2014/main" id="{A52C9248-08DD-B5BD-5FC0-6AEFD1E0B6F6}"/>
              </a:ext>
            </a:extLst>
          </p:cNvPr>
          <p:cNvSpPr/>
          <p:nvPr/>
        </p:nvSpPr>
        <p:spPr>
          <a:xfrm>
            <a:off x="10217323" y="3400085"/>
            <a:ext cx="50069" cy="759372"/>
          </a:xfrm>
          <a:custGeom>
            <a:avLst/>
            <a:gdLst>
              <a:gd name="connsiteX0" fmla="*/ 0 w 45414"/>
              <a:gd name="connsiteY0" fmla="*/ 0 h 541455"/>
              <a:gd name="connsiteX1" fmla="*/ 45414 w 45414"/>
              <a:gd name="connsiteY1" fmla="*/ 0 h 541455"/>
              <a:gd name="connsiteX2" fmla="*/ 45414 w 45414"/>
              <a:gd name="connsiteY2" fmla="*/ 541456 h 541455"/>
              <a:gd name="connsiteX3" fmla="*/ 0 w 45414"/>
              <a:gd name="connsiteY3" fmla="*/ 541456 h 541455"/>
            </a:gdLst>
            <a:ahLst/>
            <a:cxnLst>
              <a:cxn ang="0">
                <a:pos x="connsiteX0" y="connsiteY0"/>
              </a:cxn>
              <a:cxn ang="0">
                <a:pos x="connsiteX1" y="connsiteY1"/>
              </a:cxn>
              <a:cxn ang="0">
                <a:pos x="connsiteX2" y="connsiteY2"/>
              </a:cxn>
              <a:cxn ang="0">
                <a:pos x="connsiteX3" y="connsiteY3"/>
              </a:cxn>
            </a:cxnLst>
            <a:rect l="l" t="t" r="r" b="b"/>
            <a:pathLst>
              <a:path w="45414" h="541455">
                <a:moveTo>
                  <a:pt x="0" y="0"/>
                </a:moveTo>
                <a:lnTo>
                  <a:pt x="45414" y="0"/>
                </a:lnTo>
                <a:lnTo>
                  <a:pt x="45414" y="541456"/>
                </a:lnTo>
                <a:lnTo>
                  <a:pt x="0" y="541456"/>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39" name="Freeform 917">
            <a:extLst>
              <a:ext uri="{FF2B5EF4-FFF2-40B4-BE49-F238E27FC236}">
                <a16:creationId xmlns:a16="http://schemas.microsoft.com/office/drawing/2014/main" id="{24432F84-6AAB-6D6D-1C05-3412C696FC7A}"/>
              </a:ext>
            </a:extLst>
          </p:cNvPr>
          <p:cNvSpPr/>
          <p:nvPr/>
        </p:nvSpPr>
        <p:spPr>
          <a:xfrm>
            <a:off x="10279132" y="3400085"/>
            <a:ext cx="50069" cy="759372"/>
          </a:xfrm>
          <a:custGeom>
            <a:avLst/>
            <a:gdLst>
              <a:gd name="connsiteX0" fmla="*/ 0 w 45414"/>
              <a:gd name="connsiteY0" fmla="*/ 0 h 541455"/>
              <a:gd name="connsiteX1" fmla="*/ 45414 w 45414"/>
              <a:gd name="connsiteY1" fmla="*/ 0 h 541455"/>
              <a:gd name="connsiteX2" fmla="*/ 45414 w 45414"/>
              <a:gd name="connsiteY2" fmla="*/ 541456 h 541455"/>
              <a:gd name="connsiteX3" fmla="*/ 0 w 45414"/>
              <a:gd name="connsiteY3" fmla="*/ 541456 h 541455"/>
            </a:gdLst>
            <a:ahLst/>
            <a:cxnLst>
              <a:cxn ang="0">
                <a:pos x="connsiteX0" y="connsiteY0"/>
              </a:cxn>
              <a:cxn ang="0">
                <a:pos x="connsiteX1" y="connsiteY1"/>
              </a:cxn>
              <a:cxn ang="0">
                <a:pos x="connsiteX2" y="connsiteY2"/>
              </a:cxn>
              <a:cxn ang="0">
                <a:pos x="connsiteX3" y="connsiteY3"/>
              </a:cxn>
            </a:cxnLst>
            <a:rect l="l" t="t" r="r" b="b"/>
            <a:pathLst>
              <a:path w="45414" h="541455">
                <a:moveTo>
                  <a:pt x="0" y="0"/>
                </a:moveTo>
                <a:lnTo>
                  <a:pt x="45414" y="0"/>
                </a:lnTo>
                <a:lnTo>
                  <a:pt x="45414" y="541456"/>
                </a:lnTo>
                <a:lnTo>
                  <a:pt x="0" y="541456"/>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40" name="Freeform 918">
            <a:extLst>
              <a:ext uri="{FF2B5EF4-FFF2-40B4-BE49-F238E27FC236}">
                <a16:creationId xmlns:a16="http://schemas.microsoft.com/office/drawing/2014/main" id="{F80964E4-ACBC-2D44-739D-5E8813F0855A}"/>
              </a:ext>
            </a:extLst>
          </p:cNvPr>
          <p:cNvSpPr/>
          <p:nvPr/>
        </p:nvSpPr>
        <p:spPr>
          <a:xfrm>
            <a:off x="10340942" y="3400085"/>
            <a:ext cx="50069" cy="766831"/>
          </a:xfrm>
          <a:custGeom>
            <a:avLst/>
            <a:gdLst>
              <a:gd name="connsiteX0" fmla="*/ 0 w 45414"/>
              <a:gd name="connsiteY0" fmla="*/ 0 h 546773"/>
              <a:gd name="connsiteX1" fmla="*/ 45414 w 45414"/>
              <a:gd name="connsiteY1" fmla="*/ 0 h 546773"/>
              <a:gd name="connsiteX2" fmla="*/ 45414 w 45414"/>
              <a:gd name="connsiteY2" fmla="*/ 546773 h 546773"/>
              <a:gd name="connsiteX3" fmla="*/ 0 w 45414"/>
              <a:gd name="connsiteY3" fmla="*/ 546773 h 546773"/>
            </a:gdLst>
            <a:ahLst/>
            <a:cxnLst>
              <a:cxn ang="0">
                <a:pos x="connsiteX0" y="connsiteY0"/>
              </a:cxn>
              <a:cxn ang="0">
                <a:pos x="connsiteX1" y="connsiteY1"/>
              </a:cxn>
              <a:cxn ang="0">
                <a:pos x="connsiteX2" y="connsiteY2"/>
              </a:cxn>
              <a:cxn ang="0">
                <a:pos x="connsiteX3" y="connsiteY3"/>
              </a:cxn>
            </a:cxnLst>
            <a:rect l="l" t="t" r="r" b="b"/>
            <a:pathLst>
              <a:path w="45414" h="546773">
                <a:moveTo>
                  <a:pt x="0" y="0"/>
                </a:moveTo>
                <a:lnTo>
                  <a:pt x="45414" y="0"/>
                </a:lnTo>
                <a:lnTo>
                  <a:pt x="45414" y="546773"/>
                </a:lnTo>
                <a:lnTo>
                  <a:pt x="0" y="546773"/>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41" name="Freeform 919">
            <a:extLst>
              <a:ext uri="{FF2B5EF4-FFF2-40B4-BE49-F238E27FC236}">
                <a16:creationId xmlns:a16="http://schemas.microsoft.com/office/drawing/2014/main" id="{A957B20F-5CC1-28F6-5E4B-90D3A832A674}"/>
              </a:ext>
            </a:extLst>
          </p:cNvPr>
          <p:cNvSpPr/>
          <p:nvPr/>
        </p:nvSpPr>
        <p:spPr>
          <a:xfrm>
            <a:off x="10402752" y="3400085"/>
            <a:ext cx="50069" cy="773411"/>
          </a:xfrm>
          <a:custGeom>
            <a:avLst/>
            <a:gdLst>
              <a:gd name="connsiteX0" fmla="*/ 0 w 45414"/>
              <a:gd name="connsiteY0" fmla="*/ 0 h 551465"/>
              <a:gd name="connsiteX1" fmla="*/ 45414 w 45414"/>
              <a:gd name="connsiteY1" fmla="*/ 0 h 551465"/>
              <a:gd name="connsiteX2" fmla="*/ 45414 w 45414"/>
              <a:gd name="connsiteY2" fmla="*/ 551465 h 551465"/>
              <a:gd name="connsiteX3" fmla="*/ 0 w 45414"/>
              <a:gd name="connsiteY3" fmla="*/ 551465 h 551465"/>
            </a:gdLst>
            <a:ahLst/>
            <a:cxnLst>
              <a:cxn ang="0">
                <a:pos x="connsiteX0" y="connsiteY0"/>
              </a:cxn>
              <a:cxn ang="0">
                <a:pos x="connsiteX1" y="connsiteY1"/>
              </a:cxn>
              <a:cxn ang="0">
                <a:pos x="connsiteX2" y="connsiteY2"/>
              </a:cxn>
              <a:cxn ang="0">
                <a:pos x="connsiteX3" y="connsiteY3"/>
              </a:cxn>
            </a:cxnLst>
            <a:rect l="l" t="t" r="r" b="b"/>
            <a:pathLst>
              <a:path w="45414" h="551465">
                <a:moveTo>
                  <a:pt x="0" y="0"/>
                </a:moveTo>
                <a:lnTo>
                  <a:pt x="45414" y="0"/>
                </a:lnTo>
                <a:lnTo>
                  <a:pt x="45414" y="551465"/>
                </a:lnTo>
                <a:lnTo>
                  <a:pt x="0" y="551465"/>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42" name="Freeform 920">
            <a:extLst>
              <a:ext uri="{FF2B5EF4-FFF2-40B4-BE49-F238E27FC236}">
                <a16:creationId xmlns:a16="http://schemas.microsoft.com/office/drawing/2014/main" id="{DEE3FE2B-6411-6C90-8D93-16D5EBF3170A}"/>
              </a:ext>
            </a:extLst>
          </p:cNvPr>
          <p:cNvSpPr/>
          <p:nvPr/>
        </p:nvSpPr>
        <p:spPr>
          <a:xfrm>
            <a:off x="10526371" y="3400085"/>
            <a:ext cx="50069" cy="788765"/>
          </a:xfrm>
          <a:custGeom>
            <a:avLst/>
            <a:gdLst>
              <a:gd name="connsiteX0" fmla="*/ 0 w 45414"/>
              <a:gd name="connsiteY0" fmla="*/ 0 h 562413"/>
              <a:gd name="connsiteX1" fmla="*/ 45414 w 45414"/>
              <a:gd name="connsiteY1" fmla="*/ 0 h 562413"/>
              <a:gd name="connsiteX2" fmla="*/ 45414 w 45414"/>
              <a:gd name="connsiteY2" fmla="*/ 562413 h 562413"/>
              <a:gd name="connsiteX3" fmla="*/ 0 w 45414"/>
              <a:gd name="connsiteY3" fmla="*/ 562413 h 562413"/>
            </a:gdLst>
            <a:ahLst/>
            <a:cxnLst>
              <a:cxn ang="0">
                <a:pos x="connsiteX0" y="connsiteY0"/>
              </a:cxn>
              <a:cxn ang="0">
                <a:pos x="connsiteX1" y="connsiteY1"/>
              </a:cxn>
              <a:cxn ang="0">
                <a:pos x="connsiteX2" y="connsiteY2"/>
              </a:cxn>
              <a:cxn ang="0">
                <a:pos x="connsiteX3" y="connsiteY3"/>
              </a:cxn>
            </a:cxnLst>
            <a:rect l="l" t="t" r="r" b="b"/>
            <a:pathLst>
              <a:path w="45414" h="562413">
                <a:moveTo>
                  <a:pt x="0" y="0"/>
                </a:moveTo>
                <a:lnTo>
                  <a:pt x="45414" y="0"/>
                </a:lnTo>
                <a:lnTo>
                  <a:pt x="45414" y="562413"/>
                </a:lnTo>
                <a:lnTo>
                  <a:pt x="0" y="562413"/>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43" name="Freeform 921">
            <a:extLst>
              <a:ext uri="{FF2B5EF4-FFF2-40B4-BE49-F238E27FC236}">
                <a16:creationId xmlns:a16="http://schemas.microsoft.com/office/drawing/2014/main" id="{BC8C2FEA-EEF5-23B2-0BF6-2D41768B2126}"/>
              </a:ext>
            </a:extLst>
          </p:cNvPr>
          <p:cNvSpPr/>
          <p:nvPr/>
        </p:nvSpPr>
        <p:spPr>
          <a:xfrm>
            <a:off x="10588181" y="3400085"/>
            <a:ext cx="50069" cy="792274"/>
          </a:xfrm>
          <a:custGeom>
            <a:avLst/>
            <a:gdLst>
              <a:gd name="connsiteX0" fmla="*/ 0 w 45414"/>
              <a:gd name="connsiteY0" fmla="*/ 0 h 564915"/>
              <a:gd name="connsiteX1" fmla="*/ 45414 w 45414"/>
              <a:gd name="connsiteY1" fmla="*/ 0 h 564915"/>
              <a:gd name="connsiteX2" fmla="*/ 45414 w 45414"/>
              <a:gd name="connsiteY2" fmla="*/ 564916 h 564915"/>
              <a:gd name="connsiteX3" fmla="*/ 0 w 45414"/>
              <a:gd name="connsiteY3" fmla="*/ 564916 h 564915"/>
            </a:gdLst>
            <a:ahLst/>
            <a:cxnLst>
              <a:cxn ang="0">
                <a:pos x="connsiteX0" y="connsiteY0"/>
              </a:cxn>
              <a:cxn ang="0">
                <a:pos x="connsiteX1" y="connsiteY1"/>
              </a:cxn>
              <a:cxn ang="0">
                <a:pos x="connsiteX2" y="connsiteY2"/>
              </a:cxn>
              <a:cxn ang="0">
                <a:pos x="connsiteX3" y="connsiteY3"/>
              </a:cxn>
            </a:cxnLst>
            <a:rect l="l" t="t" r="r" b="b"/>
            <a:pathLst>
              <a:path w="45414" h="564915">
                <a:moveTo>
                  <a:pt x="0" y="0"/>
                </a:moveTo>
                <a:lnTo>
                  <a:pt x="45414" y="0"/>
                </a:lnTo>
                <a:lnTo>
                  <a:pt x="45414" y="564916"/>
                </a:lnTo>
                <a:lnTo>
                  <a:pt x="0" y="564916"/>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44" name="Freeform 922">
            <a:extLst>
              <a:ext uri="{FF2B5EF4-FFF2-40B4-BE49-F238E27FC236}">
                <a16:creationId xmlns:a16="http://schemas.microsoft.com/office/drawing/2014/main" id="{8BA01F33-CDC5-A0B8-C80D-30E1735C8946}"/>
              </a:ext>
            </a:extLst>
          </p:cNvPr>
          <p:cNvSpPr/>
          <p:nvPr/>
        </p:nvSpPr>
        <p:spPr>
          <a:xfrm>
            <a:off x="10650336" y="3400085"/>
            <a:ext cx="50759" cy="802365"/>
          </a:xfrm>
          <a:custGeom>
            <a:avLst/>
            <a:gdLst>
              <a:gd name="connsiteX0" fmla="*/ 0 w 46040"/>
              <a:gd name="connsiteY0" fmla="*/ 0 h 572110"/>
              <a:gd name="connsiteX1" fmla="*/ 46040 w 46040"/>
              <a:gd name="connsiteY1" fmla="*/ 0 h 572110"/>
              <a:gd name="connsiteX2" fmla="*/ 46040 w 46040"/>
              <a:gd name="connsiteY2" fmla="*/ 572110 h 572110"/>
              <a:gd name="connsiteX3" fmla="*/ 0 w 46040"/>
              <a:gd name="connsiteY3" fmla="*/ 572110 h 572110"/>
            </a:gdLst>
            <a:ahLst/>
            <a:cxnLst>
              <a:cxn ang="0">
                <a:pos x="connsiteX0" y="connsiteY0"/>
              </a:cxn>
              <a:cxn ang="0">
                <a:pos x="connsiteX1" y="connsiteY1"/>
              </a:cxn>
              <a:cxn ang="0">
                <a:pos x="connsiteX2" y="connsiteY2"/>
              </a:cxn>
              <a:cxn ang="0">
                <a:pos x="connsiteX3" y="connsiteY3"/>
              </a:cxn>
            </a:cxnLst>
            <a:rect l="l" t="t" r="r" b="b"/>
            <a:pathLst>
              <a:path w="46040" h="572110">
                <a:moveTo>
                  <a:pt x="0" y="0"/>
                </a:moveTo>
                <a:lnTo>
                  <a:pt x="46040" y="0"/>
                </a:lnTo>
                <a:lnTo>
                  <a:pt x="46040" y="572110"/>
                </a:lnTo>
                <a:lnTo>
                  <a:pt x="0" y="572110"/>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45" name="Freeform 923">
            <a:extLst>
              <a:ext uri="{FF2B5EF4-FFF2-40B4-BE49-F238E27FC236}">
                <a16:creationId xmlns:a16="http://schemas.microsoft.com/office/drawing/2014/main" id="{89306EC9-3851-6F9A-0DF9-C25BD1C55FFF}"/>
              </a:ext>
            </a:extLst>
          </p:cNvPr>
          <p:cNvSpPr/>
          <p:nvPr/>
        </p:nvSpPr>
        <p:spPr>
          <a:xfrm>
            <a:off x="10712837" y="3400085"/>
            <a:ext cx="50759" cy="807190"/>
          </a:xfrm>
          <a:custGeom>
            <a:avLst/>
            <a:gdLst>
              <a:gd name="connsiteX0" fmla="*/ 0 w 46040"/>
              <a:gd name="connsiteY0" fmla="*/ 0 h 575550"/>
              <a:gd name="connsiteX1" fmla="*/ 46041 w 46040"/>
              <a:gd name="connsiteY1" fmla="*/ 0 h 575550"/>
              <a:gd name="connsiteX2" fmla="*/ 46041 w 46040"/>
              <a:gd name="connsiteY2" fmla="*/ 575551 h 575550"/>
              <a:gd name="connsiteX3" fmla="*/ 0 w 46040"/>
              <a:gd name="connsiteY3" fmla="*/ 575551 h 575550"/>
            </a:gdLst>
            <a:ahLst/>
            <a:cxnLst>
              <a:cxn ang="0">
                <a:pos x="connsiteX0" y="connsiteY0"/>
              </a:cxn>
              <a:cxn ang="0">
                <a:pos x="connsiteX1" y="connsiteY1"/>
              </a:cxn>
              <a:cxn ang="0">
                <a:pos x="connsiteX2" y="connsiteY2"/>
              </a:cxn>
              <a:cxn ang="0">
                <a:pos x="connsiteX3" y="connsiteY3"/>
              </a:cxn>
            </a:cxnLst>
            <a:rect l="l" t="t" r="r" b="b"/>
            <a:pathLst>
              <a:path w="46040" h="575550">
                <a:moveTo>
                  <a:pt x="0" y="0"/>
                </a:moveTo>
                <a:lnTo>
                  <a:pt x="46041" y="0"/>
                </a:lnTo>
                <a:lnTo>
                  <a:pt x="46041" y="575551"/>
                </a:lnTo>
                <a:lnTo>
                  <a:pt x="0" y="575551"/>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46" name="Freeform 924">
            <a:extLst>
              <a:ext uri="{FF2B5EF4-FFF2-40B4-BE49-F238E27FC236}">
                <a16:creationId xmlns:a16="http://schemas.microsoft.com/office/drawing/2014/main" id="{FFA94696-0D0F-8D56-E49D-080B89D1437B}"/>
              </a:ext>
            </a:extLst>
          </p:cNvPr>
          <p:cNvSpPr/>
          <p:nvPr/>
        </p:nvSpPr>
        <p:spPr>
          <a:xfrm>
            <a:off x="10837147" y="3400085"/>
            <a:ext cx="50759" cy="850182"/>
          </a:xfrm>
          <a:custGeom>
            <a:avLst/>
            <a:gdLst>
              <a:gd name="connsiteX0" fmla="*/ 0 w 46040"/>
              <a:gd name="connsiteY0" fmla="*/ 0 h 606205"/>
              <a:gd name="connsiteX1" fmla="*/ 46041 w 46040"/>
              <a:gd name="connsiteY1" fmla="*/ 0 h 606205"/>
              <a:gd name="connsiteX2" fmla="*/ 46041 w 46040"/>
              <a:gd name="connsiteY2" fmla="*/ 606205 h 606205"/>
              <a:gd name="connsiteX3" fmla="*/ 0 w 46040"/>
              <a:gd name="connsiteY3" fmla="*/ 606205 h 606205"/>
            </a:gdLst>
            <a:ahLst/>
            <a:cxnLst>
              <a:cxn ang="0">
                <a:pos x="connsiteX0" y="connsiteY0"/>
              </a:cxn>
              <a:cxn ang="0">
                <a:pos x="connsiteX1" y="connsiteY1"/>
              </a:cxn>
              <a:cxn ang="0">
                <a:pos x="connsiteX2" y="connsiteY2"/>
              </a:cxn>
              <a:cxn ang="0">
                <a:pos x="connsiteX3" y="connsiteY3"/>
              </a:cxn>
            </a:cxnLst>
            <a:rect l="l" t="t" r="r" b="b"/>
            <a:pathLst>
              <a:path w="46040" h="606205">
                <a:moveTo>
                  <a:pt x="0" y="0"/>
                </a:moveTo>
                <a:lnTo>
                  <a:pt x="46041" y="0"/>
                </a:lnTo>
                <a:lnTo>
                  <a:pt x="46041" y="606205"/>
                </a:lnTo>
                <a:lnTo>
                  <a:pt x="0" y="606205"/>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47" name="Freeform 925">
            <a:extLst>
              <a:ext uri="{FF2B5EF4-FFF2-40B4-BE49-F238E27FC236}">
                <a16:creationId xmlns:a16="http://schemas.microsoft.com/office/drawing/2014/main" id="{724B9673-F1CB-6B97-2777-D4FD009CD595}"/>
              </a:ext>
            </a:extLst>
          </p:cNvPr>
          <p:cNvSpPr/>
          <p:nvPr/>
        </p:nvSpPr>
        <p:spPr>
          <a:xfrm>
            <a:off x="10899646" y="3400085"/>
            <a:ext cx="50759" cy="860710"/>
          </a:xfrm>
          <a:custGeom>
            <a:avLst/>
            <a:gdLst>
              <a:gd name="connsiteX0" fmla="*/ 0 w 46040"/>
              <a:gd name="connsiteY0" fmla="*/ 0 h 613712"/>
              <a:gd name="connsiteX1" fmla="*/ 46040 w 46040"/>
              <a:gd name="connsiteY1" fmla="*/ 0 h 613712"/>
              <a:gd name="connsiteX2" fmla="*/ 46040 w 46040"/>
              <a:gd name="connsiteY2" fmla="*/ 613712 h 613712"/>
              <a:gd name="connsiteX3" fmla="*/ 0 w 46040"/>
              <a:gd name="connsiteY3" fmla="*/ 613712 h 613712"/>
            </a:gdLst>
            <a:ahLst/>
            <a:cxnLst>
              <a:cxn ang="0">
                <a:pos x="connsiteX0" y="connsiteY0"/>
              </a:cxn>
              <a:cxn ang="0">
                <a:pos x="connsiteX1" y="connsiteY1"/>
              </a:cxn>
              <a:cxn ang="0">
                <a:pos x="connsiteX2" y="connsiteY2"/>
              </a:cxn>
              <a:cxn ang="0">
                <a:pos x="connsiteX3" y="connsiteY3"/>
              </a:cxn>
            </a:cxnLst>
            <a:rect l="l" t="t" r="r" b="b"/>
            <a:pathLst>
              <a:path w="46040" h="613712">
                <a:moveTo>
                  <a:pt x="0" y="0"/>
                </a:moveTo>
                <a:lnTo>
                  <a:pt x="46040" y="0"/>
                </a:lnTo>
                <a:lnTo>
                  <a:pt x="46040" y="613712"/>
                </a:lnTo>
                <a:lnTo>
                  <a:pt x="0" y="613712"/>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48" name="Freeform 926">
            <a:extLst>
              <a:ext uri="{FF2B5EF4-FFF2-40B4-BE49-F238E27FC236}">
                <a16:creationId xmlns:a16="http://schemas.microsoft.com/office/drawing/2014/main" id="{8D730E8A-294B-EBD3-3EB3-392C65742BD9}"/>
              </a:ext>
            </a:extLst>
          </p:cNvPr>
          <p:cNvSpPr/>
          <p:nvPr/>
        </p:nvSpPr>
        <p:spPr>
          <a:xfrm>
            <a:off x="10962147" y="3400085"/>
            <a:ext cx="50759" cy="877380"/>
          </a:xfrm>
          <a:custGeom>
            <a:avLst/>
            <a:gdLst>
              <a:gd name="connsiteX0" fmla="*/ 0 w 46040"/>
              <a:gd name="connsiteY0" fmla="*/ 0 h 625598"/>
              <a:gd name="connsiteX1" fmla="*/ 46040 w 46040"/>
              <a:gd name="connsiteY1" fmla="*/ 0 h 625598"/>
              <a:gd name="connsiteX2" fmla="*/ 46040 w 46040"/>
              <a:gd name="connsiteY2" fmla="*/ 625599 h 625598"/>
              <a:gd name="connsiteX3" fmla="*/ 0 w 46040"/>
              <a:gd name="connsiteY3" fmla="*/ 625599 h 625598"/>
            </a:gdLst>
            <a:ahLst/>
            <a:cxnLst>
              <a:cxn ang="0">
                <a:pos x="connsiteX0" y="connsiteY0"/>
              </a:cxn>
              <a:cxn ang="0">
                <a:pos x="connsiteX1" y="connsiteY1"/>
              </a:cxn>
              <a:cxn ang="0">
                <a:pos x="connsiteX2" y="connsiteY2"/>
              </a:cxn>
              <a:cxn ang="0">
                <a:pos x="connsiteX3" y="connsiteY3"/>
              </a:cxn>
            </a:cxnLst>
            <a:rect l="l" t="t" r="r" b="b"/>
            <a:pathLst>
              <a:path w="46040" h="625598">
                <a:moveTo>
                  <a:pt x="0" y="0"/>
                </a:moveTo>
                <a:lnTo>
                  <a:pt x="46040" y="0"/>
                </a:lnTo>
                <a:lnTo>
                  <a:pt x="46040" y="625599"/>
                </a:lnTo>
                <a:lnTo>
                  <a:pt x="0" y="625599"/>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49" name="Freeform 927">
            <a:extLst>
              <a:ext uri="{FF2B5EF4-FFF2-40B4-BE49-F238E27FC236}">
                <a16:creationId xmlns:a16="http://schemas.microsoft.com/office/drawing/2014/main" id="{44D4F3F6-7F5A-15A6-C506-217CDA01ADFC}"/>
              </a:ext>
            </a:extLst>
          </p:cNvPr>
          <p:cNvSpPr/>
          <p:nvPr/>
        </p:nvSpPr>
        <p:spPr>
          <a:xfrm>
            <a:off x="11024302" y="3400085"/>
            <a:ext cx="50759" cy="892297"/>
          </a:xfrm>
          <a:custGeom>
            <a:avLst/>
            <a:gdLst>
              <a:gd name="connsiteX0" fmla="*/ 0 w 46040"/>
              <a:gd name="connsiteY0" fmla="*/ 0 h 636234"/>
              <a:gd name="connsiteX1" fmla="*/ 46040 w 46040"/>
              <a:gd name="connsiteY1" fmla="*/ 0 h 636234"/>
              <a:gd name="connsiteX2" fmla="*/ 46040 w 46040"/>
              <a:gd name="connsiteY2" fmla="*/ 636234 h 636234"/>
              <a:gd name="connsiteX3" fmla="*/ 0 w 46040"/>
              <a:gd name="connsiteY3" fmla="*/ 636234 h 636234"/>
            </a:gdLst>
            <a:ahLst/>
            <a:cxnLst>
              <a:cxn ang="0">
                <a:pos x="connsiteX0" y="connsiteY0"/>
              </a:cxn>
              <a:cxn ang="0">
                <a:pos x="connsiteX1" y="connsiteY1"/>
              </a:cxn>
              <a:cxn ang="0">
                <a:pos x="connsiteX2" y="connsiteY2"/>
              </a:cxn>
              <a:cxn ang="0">
                <a:pos x="connsiteX3" y="connsiteY3"/>
              </a:cxn>
            </a:cxnLst>
            <a:rect l="l" t="t" r="r" b="b"/>
            <a:pathLst>
              <a:path w="46040" h="636234">
                <a:moveTo>
                  <a:pt x="0" y="0"/>
                </a:moveTo>
                <a:lnTo>
                  <a:pt x="46040" y="0"/>
                </a:lnTo>
                <a:lnTo>
                  <a:pt x="46040" y="636234"/>
                </a:lnTo>
                <a:lnTo>
                  <a:pt x="0" y="636234"/>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50" name="Freeform 928">
            <a:extLst>
              <a:ext uri="{FF2B5EF4-FFF2-40B4-BE49-F238E27FC236}">
                <a16:creationId xmlns:a16="http://schemas.microsoft.com/office/drawing/2014/main" id="{4D48084F-182E-4C30-FFE7-DDA7DEC393CC}"/>
              </a:ext>
            </a:extLst>
          </p:cNvPr>
          <p:cNvSpPr/>
          <p:nvPr/>
        </p:nvSpPr>
        <p:spPr>
          <a:xfrm>
            <a:off x="11086802" y="3400085"/>
            <a:ext cx="50759" cy="902825"/>
          </a:xfrm>
          <a:custGeom>
            <a:avLst/>
            <a:gdLst>
              <a:gd name="connsiteX0" fmla="*/ 0 w 46040"/>
              <a:gd name="connsiteY0" fmla="*/ 0 h 643741"/>
              <a:gd name="connsiteX1" fmla="*/ 46040 w 46040"/>
              <a:gd name="connsiteY1" fmla="*/ 0 h 643741"/>
              <a:gd name="connsiteX2" fmla="*/ 46040 w 46040"/>
              <a:gd name="connsiteY2" fmla="*/ 643741 h 643741"/>
              <a:gd name="connsiteX3" fmla="*/ 0 w 46040"/>
              <a:gd name="connsiteY3" fmla="*/ 643741 h 643741"/>
            </a:gdLst>
            <a:ahLst/>
            <a:cxnLst>
              <a:cxn ang="0">
                <a:pos x="connsiteX0" y="connsiteY0"/>
              </a:cxn>
              <a:cxn ang="0">
                <a:pos x="connsiteX1" y="connsiteY1"/>
              </a:cxn>
              <a:cxn ang="0">
                <a:pos x="connsiteX2" y="connsiteY2"/>
              </a:cxn>
              <a:cxn ang="0">
                <a:pos x="connsiteX3" y="connsiteY3"/>
              </a:cxn>
            </a:cxnLst>
            <a:rect l="l" t="t" r="r" b="b"/>
            <a:pathLst>
              <a:path w="46040" h="643741">
                <a:moveTo>
                  <a:pt x="0" y="0"/>
                </a:moveTo>
                <a:lnTo>
                  <a:pt x="46040" y="0"/>
                </a:lnTo>
                <a:lnTo>
                  <a:pt x="46040" y="643741"/>
                </a:lnTo>
                <a:lnTo>
                  <a:pt x="0" y="643741"/>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51" name="Freeform 929">
            <a:extLst>
              <a:ext uri="{FF2B5EF4-FFF2-40B4-BE49-F238E27FC236}">
                <a16:creationId xmlns:a16="http://schemas.microsoft.com/office/drawing/2014/main" id="{D4039F48-6284-85B6-F22F-002295AE9727}"/>
              </a:ext>
            </a:extLst>
          </p:cNvPr>
          <p:cNvSpPr/>
          <p:nvPr/>
        </p:nvSpPr>
        <p:spPr>
          <a:xfrm>
            <a:off x="11149303" y="3400085"/>
            <a:ext cx="50759" cy="912036"/>
          </a:xfrm>
          <a:custGeom>
            <a:avLst/>
            <a:gdLst>
              <a:gd name="connsiteX0" fmla="*/ 0 w 46040"/>
              <a:gd name="connsiteY0" fmla="*/ 0 h 650309"/>
              <a:gd name="connsiteX1" fmla="*/ 46040 w 46040"/>
              <a:gd name="connsiteY1" fmla="*/ 0 h 650309"/>
              <a:gd name="connsiteX2" fmla="*/ 46040 w 46040"/>
              <a:gd name="connsiteY2" fmla="*/ 650310 h 650309"/>
              <a:gd name="connsiteX3" fmla="*/ 0 w 46040"/>
              <a:gd name="connsiteY3" fmla="*/ 650310 h 650309"/>
            </a:gdLst>
            <a:ahLst/>
            <a:cxnLst>
              <a:cxn ang="0">
                <a:pos x="connsiteX0" y="connsiteY0"/>
              </a:cxn>
              <a:cxn ang="0">
                <a:pos x="connsiteX1" y="connsiteY1"/>
              </a:cxn>
              <a:cxn ang="0">
                <a:pos x="connsiteX2" y="connsiteY2"/>
              </a:cxn>
              <a:cxn ang="0">
                <a:pos x="connsiteX3" y="connsiteY3"/>
              </a:cxn>
            </a:cxnLst>
            <a:rect l="l" t="t" r="r" b="b"/>
            <a:pathLst>
              <a:path w="46040" h="650309">
                <a:moveTo>
                  <a:pt x="0" y="0"/>
                </a:moveTo>
                <a:lnTo>
                  <a:pt x="46040" y="0"/>
                </a:lnTo>
                <a:lnTo>
                  <a:pt x="46040" y="650310"/>
                </a:lnTo>
                <a:lnTo>
                  <a:pt x="0" y="650310"/>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52" name="Freeform 930">
            <a:extLst>
              <a:ext uri="{FF2B5EF4-FFF2-40B4-BE49-F238E27FC236}">
                <a16:creationId xmlns:a16="http://schemas.microsoft.com/office/drawing/2014/main" id="{5A4C9909-341A-56D8-8598-E91476CE1E5F}"/>
              </a:ext>
            </a:extLst>
          </p:cNvPr>
          <p:cNvSpPr/>
          <p:nvPr/>
        </p:nvSpPr>
        <p:spPr>
          <a:xfrm>
            <a:off x="11211803" y="3400085"/>
            <a:ext cx="50759" cy="932656"/>
          </a:xfrm>
          <a:custGeom>
            <a:avLst/>
            <a:gdLst>
              <a:gd name="connsiteX0" fmla="*/ 0 w 46040"/>
              <a:gd name="connsiteY0" fmla="*/ 0 h 665011"/>
              <a:gd name="connsiteX1" fmla="*/ 46041 w 46040"/>
              <a:gd name="connsiteY1" fmla="*/ 0 h 665011"/>
              <a:gd name="connsiteX2" fmla="*/ 46041 w 46040"/>
              <a:gd name="connsiteY2" fmla="*/ 665011 h 665011"/>
              <a:gd name="connsiteX3" fmla="*/ 0 w 46040"/>
              <a:gd name="connsiteY3" fmla="*/ 665011 h 665011"/>
            </a:gdLst>
            <a:ahLst/>
            <a:cxnLst>
              <a:cxn ang="0">
                <a:pos x="connsiteX0" y="connsiteY0"/>
              </a:cxn>
              <a:cxn ang="0">
                <a:pos x="connsiteX1" y="connsiteY1"/>
              </a:cxn>
              <a:cxn ang="0">
                <a:pos x="connsiteX2" y="connsiteY2"/>
              </a:cxn>
              <a:cxn ang="0">
                <a:pos x="connsiteX3" y="connsiteY3"/>
              </a:cxn>
            </a:cxnLst>
            <a:rect l="l" t="t" r="r" b="b"/>
            <a:pathLst>
              <a:path w="46040" h="665011">
                <a:moveTo>
                  <a:pt x="0" y="0"/>
                </a:moveTo>
                <a:lnTo>
                  <a:pt x="46041" y="0"/>
                </a:lnTo>
                <a:lnTo>
                  <a:pt x="46041" y="665011"/>
                </a:lnTo>
                <a:lnTo>
                  <a:pt x="0" y="665011"/>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53" name="Freeform 931">
            <a:extLst>
              <a:ext uri="{FF2B5EF4-FFF2-40B4-BE49-F238E27FC236}">
                <a16:creationId xmlns:a16="http://schemas.microsoft.com/office/drawing/2014/main" id="{E6BD242E-F8B4-A2B4-8D03-0CEB1AB40159}"/>
              </a:ext>
            </a:extLst>
          </p:cNvPr>
          <p:cNvSpPr/>
          <p:nvPr/>
        </p:nvSpPr>
        <p:spPr>
          <a:xfrm>
            <a:off x="11274304" y="3400085"/>
            <a:ext cx="50759" cy="940990"/>
          </a:xfrm>
          <a:custGeom>
            <a:avLst/>
            <a:gdLst>
              <a:gd name="connsiteX0" fmla="*/ 0 w 46040"/>
              <a:gd name="connsiteY0" fmla="*/ 0 h 670954"/>
              <a:gd name="connsiteX1" fmla="*/ 46040 w 46040"/>
              <a:gd name="connsiteY1" fmla="*/ 0 h 670954"/>
              <a:gd name="connsiteX2" fmla="*/ 46040 w 46040"/>
              <a:gd name="connsiteY2" fmla="*/ 670955 h 670954"/>
              <a:gd name="connsiteX3" fmla="*/ 0 w 46040"/>
              <a:gd name="connsiteY3" fmla="*/ 670955 h 670954"/>
            </a:gdLst>
            <a:ahLst/>
            <a:cxnLst>
              <a:cxn ang="0">
                <a:pos x="connsiteX0" y="connsiteY0"/>
              </a:cxn>
              <a:cxn ang="0">
                <a:pos x="connsiteX1" y="connsiteY1"/>
              </a:cxn>
              <a:cxn ang="0">
                <a:pos x="connsiteX2" y="connsiteY2"/>
              </a:cxn>
              <a:cxn ang="0">
                <a:pos x="connsiteX3" y="connsiteY3"/>
              </a:cxn>
            </a:cxnLst>
            <a:rect l="l" t="t" r="r" b="b"/>
            <a:pathLst>
              <a:path w="46040" h="670954">
                <a:moveTo>
                  <a:pt x="0" y="0"/>
                </a:moveTo>
                <a:lnTo>
                  <a:pt x="46040" y="0"/>
                </a:lnTo>
                <a:lnTo>
                  <a:pt x="46040" y="670955"/>
                </a:lnTo>
                <a:lnTo>
                  <a:pt x="0" y="670955"/>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54" name="Freeform 932">
            <a:extLst>
              <a:ext uri="{FF2B5EF4-FFF2-40B4-BE49-F238E27FC236}">
                <a16:creationId xmlns:a16="http://schemas.microsoft.com/office/drawing/2014/main" id="{39A7E26F-0771-AAB2-C3C1-04414B6AD2E4}"/>
              </a:ext>
            </a:extLst>
          </p:cNvPr>
          <p:cNvSpPr/>
          <p:nvPr/>
        </p:nvSpPr>
        <p:spPr>
          <a:xfrm>
            <a:off x="11336804" y="3400085"/>
            <a:ext cx="50759" cy="957662"/>
          </a:xfrm>
          <a:custGeom>
            <a:avLst/>
            <a:gdLst>
              <a:gd name="connsiteX0" fmla="*/ 0 w 46040"/>
              <a:gd name="connsiteY0" fmla="*/ 0 h 682841"/>
              <a:gd name="connsiteX1" fmla="*/ 46040 w 46040"/>
              <a:gd name="connsiteY1" fmla="*/ 0 h 682841"/>
              <a:gd name="connsiteX2" fmla="*/ 46040 w 46040"/>
              <a:gd name="connsiteY2" fmla="*/ 682841 h 682841"/>
              <a:gd name="connsiteX3" fmla="*/ 0 w 46040"/>
              <a:gd name="connsiteY3" fmla="*/ 682841 h 682841"/>
            </a:gdLst>
            <a:ahLst/>
            <a:cxnLst>
              <a:cxn ang="0">
                <a:pos x="connsiteX0" y="connsiteY0"/>
              </a:cxn>
              <a:cxn ang="0">
                <a:pos x="connsiteX1" y="connsiteY1"/>
              </a:cxn>
              <a:cxn ang="0">
                <a:pos x="connsiteX2" y="connsiteY2"/>
              </a:cxn>
              <a:cxn ang="0">
                <a:pos x="connsiteX3" y="connsiteY3"/>
              </a:cxn>
            </a:cxnLst>
            <a:rect l="l" t="t" r="r" b="b"/>
            <a:pathLst>
              <a:path w="46040" h="682841">
                <a:moveTo>
                  <a:pt x="0" y="0"/>
                </a:moveTo>
                <a:lnTo>
                  <a:pt x="46040" y="0"/>
                </a:lnTo>
                <a:lnTo>
                  <a:pt x="46040" y="682841"/>
                </a:lnTo>
                <a:lnTo>
                  <a:pt x="0" y="682841"/>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55" name="Freeform 933">
            <a:extLst>
              <a:ext uri="{FF2B5EF4-FFF2-40B4-BE49-F238E27FC236}">
                <a16:creationId xmlns:a16="http://schemas.microsoft.com/office/drawing/2014/main" id="{612D343C-E3CA-4E96-2FFB-8716C372E1C4}"/>
              </a:ext>
            </a:extLst>
          </p:cNvPr>
          <p:cNvSpPr/>
          <p:nvPr/>
        </p:nvSpPr>
        <p:spPr>
          <a:xfrm>
            <a:off x="11399304" y="3400085"/>
            <a:ext cx="50759" cy="962925"/>
          </a:xfrm>
          <a:custGeom>
            <a:avLst/>
            <a:gdLst>
              <a:gd name="connsiteX0" fmla="*/ 0 w 46040"/>
              <a:gd name="connsiteY0" fmla="*/ 0 h 686594"/>
              <a:gd name="connsiteX1" fmla="*/ 46040 w 46040"/>
              <a:gd name="connsiteY1" fmla="*/ 0 h 686594"/>
              <a:gd name="connsiteX2" fmla="*/ 46040 w 46040"/>
              <a:gd name="connsiteY2" fmla="*/ 686595 h 686594"/>
              <a:gd name="connsiteX3" fmla="*/ 0 w 46040"/>
              <a:gd name="connsiteY3" fmla="*/ 686595 h 686594"/>
            </a:gdLst>
            <a:ahLst/>
            <a:cxnLst>
              <a:cxn ang="0">
                <a:pos x="connsiteX0" y="connsiteY0"/>
              </a:cxn>
              <a:cxn ang="0">
                <a:pos x="connsiteX1" y="connsiteY1"/>
              </a:cxn>
              <a:cxn ang="0">
                <a:pos x="connsiteX2" y="connsiteY2"/>
              </a:cxn>
              <a:cxn ang="0">
                <a:pos x="connsiteX3" y="connsiteY3"/>
              </a:cxn>
            </a:cxnLst>
            <a:rect l="l" t="t" r="r" b="b"/>
            <a:pathLst>
              <a:path w="46040" h="686594">
                <a:moveTo>
                  <a:pt x="0" y="0"/>
                </a:moveTo>
                <a:lnTo>
                  <a:pt x="46040" y="0"/>
                </a:lnTo>
                <a:lnTo>
                  <a:pt x="46040" y="686595"/>
                </a:lnTo>
                <a:lnTo>
                  <a:pt x="0" y="686595"/>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56" name="Freeform 934">
            <a:extLst>
              <a:ext uri="{FF2B5EF4-FFF2-40B4-BE49-F238E27FC236}">
                <a16:creationId xmlns:a16="http://schemas.microsoft.com/office/drawing/2014/main" id="{2F18B21F-B6DE-6F00-E88B-ACA4C506D9B9}"/>
              </a:ext>
            </a:extLst>
          </p:cNvPr>
          <p:cNvSpPr/>
          <p:nvPr/>
        </p:nvSpPr>
        <p:spPr>
          <a:xfrm>
            <a:off x="11461805" y="3400085"/>
            <a:ext cx="50759" cy="962925"/>
          </a:xfrm>
          <a:custGeom>
            <a:avLst/>
            <a:gdLst>
              <a:gd name="connsiteX0" fmla="*/ 0 w 46040"/>
              <a:gd name="connsiteY0" fmla="*/ 0 h 686594"/>
              <a:gd name="connsiteX1" fmla="*/ 46040 w 46040"/>
              <a:gd name="connsiteY1" fmla="*/ 0 h 686594"/>
              <a:gd name="connsiteX2" fmla="*/ 46040 w 46040"/>
              <a:gd name="connsiteY2" fmla="*/ 686595 h 686594"/>
              <a:gd name="connsiteX3" fmla="*/ 0 w 46040"/>
              <a:gd name="connsiteY3" fmla="*/ 686595 h 686594"/>
            </a:gdLst>
            <a:ahLst/>
            <a:cxnLst>
              <a:cxn ang="0">
                <a:pos x="connsiteX0" y="connsiteY0"/>
              </a:cxn>
              <a:cxn ang="0">
                <a:pos x="connsiteX1" y="connsiteY1"/>
              </a:cxn>
              <a:cxn ang="0">
                <a:pos x="connsiteX2" y="connsiteY2"/>
              </a:cxn>
              <a:cxn ang="0">
                <a:pos x="connsiteX3" y="connsiteY3"/>
              </a:cxn>
            </a:cxnLst>
            <a:rect l="l" t="t" r="r" b="b"/>
            <a:pathLst>
              <a:path w="46040" h="686594">
                <a:moveTo>
                  <a:pt x="0" y="0"/>
                </a:moveTo>
                <a:lnTo>
                  <a:pt x="46040" y="0"/>
                </a:lnTo>
                <a:lnTo>
                  <a:pt x="46040" y="686595"/>
                </a:lnTo>
                <a:lnTo>
                  <a:pt x="0" y="686595"/>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57" name="Freeform 935">
            <a:extLst>
              <a:ext uri="{FF2B5EF4-FFF2-40B4-BE49-F238E27FC236}">
                <a16:creationId xmlns:a16="http://schemas.microsoft.com/office/drawing/2014/main" id="{2B9B852B-36BB-7CF8-3523-C273101FCCBF}"/>
              </a:ext>
            </a:extLst>
          </p:cNvPr>
          <p:cNvSpPr/>
          <p:nvPr/>
        </p:nvSpPr>
        <p:spPr>
          <a:xfrm>
            <a:off x="11524305" y="3400085"/>
            <a:ext cx="50759" cy="978718"/>
          </a:xfrm>
          <a:custGeom>
            <a:avLst/>
            <a:gdLst>
              <a:gd name="connsiteX0" fmla="*/ 0 w 46040"/>
              <a:gd name="connsiteY0" fmla="*/ 0 h 697855"/>
              <a:gd name="connsiteX1" fmla="*/ 46041 w 46040"/>
              <a:gd name="connsiteY1" fmla="*/ 0 h 697855"/>
              <a:gd name="connsiteX2" fmla="*/ 46041 w 46040"/>
              <a:gd name="connsiteY2" fmla="*/ 697855 h 697855"/>
              <a:gd name="connsiteX3" fmla="*/ 0 w 46040"/>
              <a:gd name="connsiteY3" fmla="*/ 697855 h 697855"/>
            </a:gdLst>
            <a:ahLst/>
            <a:cxnLst>
              <a:cxn ang="0">
                <a:pos x="connsiteX0" y="connsiteY0"/>
              </a:cxn>
              <a:cxn ang="0">
                <a:pos x="connsiteX1" y="connsiteY1"/>
              </a:cxn>
              <a:cxn ang="0">
                <a:pos x="connsiteX2" y="connsiteY2"/>
              </a:cxn>
              <a:cxn ang="0">
                <a:pos x="connsiteX3" y="connsiteY3"/>
              </a:cxn>
            </a:cxnLst>
            <a:rect l="l" t="t" r="r" b="b"/>
            <a:pathLst>
              <a:path w="46040" h="697855">
                <a:moveTo>
                  <a:pt x="0" y="0"/>
                </a:moveTo>
                <a:lnTo>
                  <a:pt x="46041" y="0"/>
                </a:lnTo>
                <a:lnTo>
                  <a:pt x="46041" y="697855"/>
                </a:lnTo>
                <a:lnTo>
                  <a:pt x="0" y="697855"/>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58" name="Freeform 936">
            <a:extLst>
              <a:ext uri="{FF2B5EF4-FFF2-40B4-BE49-F238E27FC236}">
                <a16:creationId xmlns:a16="http://schemas.microsoft.com/office/drawing/2014/main" id="{ED53DA66-4A7E-9EBD-4AA2-AD4ACCD7228C}"/>
              </a:ext>
            </a:extLst>
          </p:cNvPr>
          <p:cNvSpPr/>
          <p:nvPr/>
        </p:nvSpPr>
        <p:spPr>
          <a:xfrm>
            <a:off x="11586805" y="3400085"/>
            <a:ext cx="50759" cy="1023903"/>
          </a:xfrm>
          <a:custGeom>
            <a:avLst/>
            <a:gdLst>
              <a:gd name="connsiteX0" fmla="*/ 0 w 46040"/>
              <a:gd name="connsiteY0" fmla="*/ 0 h 730073"/>
              <a:gd name="connsiteX1" fmla="*/ 46040 w 46040"/>
              <a:gd name="connsiteY1" fmla="*/ 0 h 730073"/>
              <a:gd name="connsiteX2" fmla="*/ 46040 w 46040"/>
              <a:gd name="connsiteY2" fmla="*/ 730074 h 730073"/>
              <a:gd name="connsiteX3" fmla="*/ 0 w 46040"/>
              <a:gd name="connsiteY3" fmla="*/ 730074 h 730073"/>
            </a:gdLst>
            <a:ahLst/>
            <a:cxnLst>
              <a:cxn ang="0">
                <a:pos x="connsiteX0" y="connsiteY0"/>
              </a:cxn>
              <a:cxn ang="0">
                <a:pos x="connsiteX1" y="connsiteY1"/>
              </a:cxn>
              <a:cxn ang="0">
                <a:pos x="connsiteX2" y="connsiteY2"/>
              </a:cxn>
              <a:cxn ang="0">
                <a:pos x="connsiteX3" y="connsiteY3"/>
              </a:cxn>
            </a:cxnLst>
            <a:rect l="l" t="t" r="r" b="b"/>
            <a:pathLst>
              <a:path w="46040" h="730073">
                <a:moveTo>
                  <a:pt x="0" y="0"/>
                </a:moveTo>
                <a:lnTo>
                  <a:pt x="46040" y="0"/>
                </a:lnTo>
                <a:lnTo>
                  <a:pt x="46040" y="730074"/>
                </a:lnTo>
                <a:lnTo>
                  <a:pt x="0" y="730074"/>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59" name="Freeform 937">
            <a:extLst>
              <a:ext uri="{FF2B5EF4-FFF2-40B4-BE49-F238E27FC236}">
                <a16:creationId xmlns:a16="http://schemas.microsoft.com/office/drawing/2014/main" id="{66B677C4-6A21-EFE5-2197-C43A4C81D494}"/>
              </a:ext>
            </a:extLst>
          </p:cNvPr>
          <p:cNvSpPr/>
          <p:nvPr/>
        </p:nvSpPr>
        <p:spPr>
          <a:xfrm>
            <a:off x="11649306" y="3400085"/>
            <a:ext cx="50759" cy="1072159"/>
          </a:xfrm>
          <a:custGeom>
            <a:avLst/>
            <a:gdLst>
              <a:gd name="connsiteX0" fmla="*/ 0 w 46040"/>
              <a:gd name="connsiteY0" fmla="*/ 0 h 764481"/>
              <a:gd name="connsiteX1" fmla="*/ 46040 w 46040"/>
              <a:gd name="connsiteY1" fmla="*/ 0 h 764481"/>
              <a:gd name="connsiteX2" fmla="*/ 46040 w 46040"/>
              <a:gd name="connsiteY2" fmla="*/ 764482 h 764481"/>
              <a:gd name="connsiteX3" fmla="*/ 0 w 46040"/>
              <a:gd name="connsiteY3" fmla="*/ 764482 h 764481"/>
            </a:gdLst>
            <a:ahLst/>
            <a:cxnLst>
              <a:cxn ang="0">
                <a:pos x="connsiteX0" y="connsiteY0"/>
              </a:cxn>
              <a:cxn ang="0">
                <a:pos x="connsiteX1" y="connsiteY1"/>
              </a:cxn>
              <a:cxn ang="0">
                <a:pos x="connsiteX2" y="connsiteY2"/>
              </a:cxn>
              <a:cxn ang="0">
                <a:pos x="connsiteX3" y="connsiteY3"/>
              </a:cxn>
            </a:cxnLst>
            <a:rect l="l" t="t" r="r" b="b"/>
            <a:pathLst>
              <a:path w="46040" h="764481">
                <a:moveTo>
                  <a:pt x="0" y="0"/>
                </a:moveTo>
                <a:lnTo>
                  <a:pt x="46040" y="0"/>
                </a:lnTo>
                <a:lnTo>
                  <a:pt x="46040" y="764482"/>
                </a:lnTo>
                <a:lnTo>
                  <a:pt x="0" y="764482"/>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60" name="Freeform 938">
            <a:extLst>
              <a:ext uri="{FF2B5EF4-FFF2-40B4-BE49-F238E27FC236}">
                <a16:creationId xmlns:a16="http://schemas.microsoft.com/office/drawing/2014/main" id="{E54EE7F5-EF5B-4B4E-CF20-C5504B5D3B19}"/>
              </a:ext>
            </a:extLst>
          </p:cNvPr>
          <p:cNvSpPr/>
          <p:nvPr/>
        </p:nvSpPr>
        <p:spPr>
          <a:xfrm>
            <a:off x="11711806" y="3400085"/>
            <a:ext cx="50759" cy="1082687"/>
          </a:xfrm>
          <a:custGeom>
            <a:avLst/>
            <a:gdLst>
              <a:gd name="connsiteX0" fmla="*/ 0 w 46040"/>
              <a:gd name="connsiteY0" fmla="*/ 0 h 771988"/>
              <a:gd name="connsiteX1" fmla="*/ 46040 w 46040"/>
              <a:gd name="connsiteY1" fmla="*/ 0 h 771988"/>
              <a:gd name="connsiteX2" fmla="*/ 46040 w 46040"/>
              <a:gd name="connsiteY2" fmla="*/ 771989 h 771988"/>
              <a:gd name="connsiteX3" fmla="*/ 0 w 46040"/>
              <a:gd name="connsiteY3" fmla="*/ 771989 h 771988"/>
            </a:gdLst>
            <a:ahLst/>
            <a:cxnLst>
              <a:cxn ang="0">
                <a:pos x="connsiteX0" y="connsiteY0"/>
              </a:cxn>
              <a:cxn ang="0">
                <a:pos x="connsiteX1" y="connsiteY1"/>
              </a:cxn>
              <a:cxn ang="0">
                <a:pos x="connsiteX2" y="connsiteY2"/>
              </a:cxn>
              <a:cxn ang="0">
                <a:pos x="connsiteX3" y="connsiteY3"/>
              </a:cxn>
            </a:cxnLst>
            <a:rect l="l" t="t" r="r" b="b"/>
            <a:pathLst>
              <a:path w="46040" h="771988">
                <a:moveTo>
                  <a:pt x="0" y="0"/>
                </a:moveTo>
                <a:lnTo>
                  <a:pt x="46040" y="0"/>
                </a:lnTo>
                <a:lnTo>
                  <a:pt x="46040" y="771989"/>
                </a:lnTo>
                <a:lnTo>
                  <a:pt x="0" y="771989"/>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61" name="Freeform 939">
            <a:extLst>
              <a:ext uri="{FF2B5EF4-FFF2-40B4-BE49-F238E27FC236}">
                <a16:creationId xmlns:a16="http://schemas.microsoft.com/office/drawing/2014/main" id="{FDD7E767-02DD-A2E9-C2D6-CBD4D570732A}"/>
              </a:ext>
            </a:extLst>
          </p:cNvPr>
          <p:cNvSpPr/>
          <p:nvPr/>
        </p:nvSpPr>
        <p:spPr>
          <a:xfrm>
            <a:off x="11774307" y="3400085"/>
            <a:ext cx="50759" cy="1265622"/>
          </a:xfrm>
          <a:custGeom>
            <a:avLst/>
            <a:gdLst>
              <a:gd name="connsiteX0" fmla="*/ 0 w 46040"/>
              <a:gd name="connsiteY0" fmla="*/ 0 h 902426"/>
              <a:gd name="connsiteX1" fmla="*/ 46040 w 46040"/>
              <a:gd name="connsiteY1" fmla="*/ 0 h 902426"/>
              <a:gd name="connsiteX2" fmla="*/ 46040 w 46040"/>
              <a:gd name="connsiteY2" fmla="*/ 902426 h 902426"/>
              <a:gd name="connsiteX3" fmla="*/ 0 w 46040"/>
              <a:gd name="connsiteY3" fmla="*/ 902426 h 902426"/>
            </a:gdLst>
            <a:ahLst/>
            <a:cxnLst>
              <a:cxn ang="0">
                <a:pos x="connsiteX0" y="connsiteY0"/>
              </a:cxn>
              <a:cxn ang="0">
                <a:pos x="connsiteX1" y="connsiteY1"/>
              </a:cxn>
              <a:cxn ang="0">
                <a:pos x="connsiteX2" y="connsiteY2"/>
              </a:cxn>
              <a:cxn ang="0">
                <a:pos x="connsiteX3" y="connsiteY3"/>
              </a:cxn>
            </a:cxnLst>
            <a:rect l="l" t="t" r="r" b="b"/>
            <a:pathLst>
              <a:path w="46040" h="902426">
                <a:moveTo>
                  <a:pt x="0" y="0"/>
                </a:moveTo>
                <a:lnTo>
                  <a:pt x="46040" y="0"/>
                </a:lnTo>
                <a:lnTo>
                  <a:pt x="46040" y="902426"/>
                </a:lnTo>
                <a:lnTo>
                  <a:pt x="0" y="902426"/>
                </a:lnTo>
                <a:close/>
              </a:path>
            </a:pathLst>
          </a:custGeom>
          <a:solidFill>
            <a:schemeClr val="accent1"/>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62" name="Freeform 940">
            <a:extLst>
              <a:ext uri="{FF2B5EF4-FFF2-40B4-BE49-F238E27FC236}">
                <a16:creationId xmlns:a16="http://schemas.microsoft.com/office/drawing/2014/main" id="{443D02C0-F207-2F99-147B-BBE58D336907}"/>
              </a:ext>
            </a:extLst>
          </p:cNvPr>
          <p:cNvSpPr/>
          <p:nvPr/>
        </p:nvSpPr>
        <p:spPr>
          <a:xfrm>
            <a:off x="7248040" y="3400085"/>
            <a:ext cx="50069" cy="52642"/>
          </a:xfrm>
          <a:custGeom>
            <a:avLst/>
            <a:gdLst>
              <a:gd name="connsiteX0" fmla="*/ 0 w 45414"/>
              <a:gd name="connsiteY0" fmla="*/ 0 h 37535"/>
              <a:gd name="connsiteX1" fmla="*/ 45414 w 45414"/>
              <a:gd name="connsiteY1" fmla="*/ 0 h 37535"/>
              <a:gd name="connsiteX2" fmla="*/ 45414 w 45414"/>
              <a:gd name="connsiteY2" fmla="*/ 37536 h 37535"/>
              <a:gd name="connsiteX3" fmla="*/ 0 w 45414"/>
              <a:gd name="connsiteY3" fmla="*/ 37536 h 37535"/>
            </a:gdLst>
            <a:ahLst/>
            <a:cxnLst>
              <a:cxn ang="0">
                <a:pos x="connsiteX0" y="connsiteY0"/>
              </a:cxn>
              <a:cxn ang="0">
                <a:pos x="connsiteX1" y="connsiteY1"/>
              </a:cxn>
              <a:cxn ang="0">
                <a:pos x="connsiteX2" y="connsiteY2"/>
              </a:cxn>
              <a:cxn ang="0">
                <a:pos x="connsiteX3" y="connsiteY3"/>
              </a:cxn>
            </a:cxnLst>
            <a:rect l="l" t="t" r="r" b="b"/>
            <a:pathLst>
              <a:path w="45414" h="37535">
                <a:moveTo>
                  <a:pt x="0" y="0"/>
                </a:moveTo>
                <a:lnTo>
                  <a:pt x="45414" y="0"/>
                </a:lnTo>
                <a:lnTo>
                  <a:pt x="45414" y="37536"/>
                </a:lnTo>
                <a:lnTo>
                  <a:pt x="0" y="37536"/>
                </a:lnTo>
                <a:close/>
              </a:path>
            </a:pathLst>
          </a:custGeom>
          <a:solidFill>
            <a:schemeClr val="accent4"/>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63" name="Freeform 941">
            <a:extLst>
              <a:ext uri="{FF2B5EF4-FFF2-40B4-BE49-F238E27FC236}">
                <a16:creationId xmlns:a16="http://schemas.microsoft.com/office/drawing/2014/main" id="{E9CB48BD-C6B3-ECB5-AAEC-A8489D08D73B}"/>
              </a:ext>
            </a:extLst>
          </p:cNvPr>
          <p:cNvSpPr/>
          <p:nvPr/>
        </p:nvSpPr>
        <p:spPr>
          <a:xfrm>
            <a:off x="7495624" y="3400085"/>
            <a:ext cx="50069" cy="189514"/>
          </a:xfrm>
          <a:custGeom>
            <a:avLst/>
            <a:gdLst>
              <a:gd name="connsiteX0" fmla="*/ 0 w 45414"/>
              <a:gd name="connsiteY0" fmla="*/ 0 h 135129"/>
              <a:gd name="connsiteX1" fmla="*/ 45414 w 45414"/>
              <a:gd name="connsiteY1" fmla="*/ 0 h 135129"/>
              <a:gd name="connsiteX2" fmla="*/ 45414 w 45414"/>
              <a:gd name="connsiteY2" fmla="*/ 135129 h 135129"/>
              <a:gd name="connsiteX3" fmla="*/ 0 w 45414"/>
              <a:gd name="connsiteY3" fmla="*/ 135129 h 135129"/>
            </a:gdLst>
            <a:ahLst/>
            <a:cxnLst>
              <a:cxn ang="0">
                <a:pos x="connsiteX0" y="connsiteY0"/>
              </a:cxn>
              <a:cxn ang="0">
                <a:pos x="connsiteX1" y="connsiteY1"/>
              </a:cxn>
              <a:cxn ang="0">
                <a:pos x="connsiteX2" y="connsiteY2"/>
              </a:cxn>
              <a:cxn ang="0">
                <a:pos x="connsiteX3" y="connsiteY3"/>
              </a:cxn>
            </a:cxnLst>
            <a:rect l="l" t="t" r="r" b="b"/>
            <a:pathLst>
              <a:path w="45414" h="135129">
                <a:moveTo>
                  <a:pt x="0" y="0"/>
                </a:moveTo>
                <a:lnTo>
                  <a:pt x="45414" y="0"/>
                </a:lnTo>
                <a:lnTo>
                  <a:pt x="45414" y="135129"/>
                </a:lnTo>
                <a:lnTo>
                  <a:pt x="0" y="135129"/>
                </a:lnTo>
                <a:close/>
              </a:path>
            </a:pathLst>
          </a:custGeom>
          <a:solidFill>
            <a:schemeClr val="accent4"/>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64" name="Freeform 942">
            <a:extLst>
              <a:ext uri="{FF2B5EF4-FFF2-40B4-BE49-F238E27FC236}">
                <a16:creationId xmlns:a16="http://schemas.microsoft.com/office/drawing/2014/main" id="{04B318B0-2E47-1A51-C97F-CFBEF9451BAD}"/>
              </a:ext>
            </a:extLst>
          </p:cNvPr>
          <p:cNvSpPr/>
          <p:nvPr/>
        </p:nvSpPr>
        <p:spPr>
          <a:xfrm>
            <a:off x="7805018" y="3400085"/>
            <a:ext cx="50069" cy="239085"/>
          </a:xfrm>
          <a:custGeom>
            <a:avLst/>
            <a:gdLst>
              <a:gd name="connsiteX0" fmla="*/ 0 w 45414"/>
              <a:gd name="connsiteY0" fmla="*/ 0 h 170475"/>
              <a:gd name="connsiteX1" fmla="*/ 45414 w 45414"/>
              <a:gd name="connsiteY1" fmla="*/ 0 h 170475"/>
              <a:gd name="connsiteX2" fmla="*/ 45414 w 45414"/>
              <a:gd name="connsiteY2" fmla="*/ 170476 h 170475"/>
              <a:gd name="connsiteX3" fmla="*/ 0 w 45414"/>
              <a:gd name="connsiteY3" fmla="*/ 170476 h 170475"/>
            </a:gdLst>
            <a:ahLst/>
            <a:cxnLst>
              <a:cxn ang="0">
                <a:pos x="connsiteX0" y="connsiteY0"/>
              </a:cxn>
              <a:cxn ang="0">
                <a:pos x="connsiteX1" y="connsiteY1"/>
              </a:cxn>
              <a:cxn ang="0">
                <a:pos x="connsiteX2" y="connsiteY2"/>
              </a:cxn>
              <a:cxn ang="0">
                <a:pos x="connsiteX3" y="connsiteY3"/>
              </a:cxn>
            </a:cxnLst>
            <a:rect l="l" t="t" r="r" b="b"/>
            <a:pathLst>
              <a:path w="45414" h="170475">
                <a:moveTo>
                  <a:pt x="0" y="0"/>
                </a:moveTo>
                <a:lnTo>
                  <a:pt x="45414" y="0"/>
                </a:lnTo>
                <a:lnTo>
                  <a:pt x="45414" y="170476"/>
                </a:lnTo>
                <a:lnTo>
                  <a:pt x="0" y="170476"/>
                </a:lnTo>
                <a:close/>
              </a:path>
            </a:pathLst>
          </a:custGeom>
          <a:solidFill>
            <a:schemeClr val="accent4"/>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65" name="Freeform 943">
            <a:extLst>
              <a:ext uri="{FF2B5EF4-FFF2-40B4-BE49-F238E27FC236}">
                <a16:creationId xmlns:a16="http://schemas.microsoft.com/office/drawing/2014/main" id="{2DAB5D0C-0E7C-D34F-99CB-A7EEDD23E986}"/>
              </a:ext>
            </a:extLst>
          </p:cNvPr>
          <p:cNvSpPr/>
          <p:nvPr/>
        </p:nvSpPr>
        <p:spPr>
          <a:xfrm>
            <a:off x="7866828" y="3400085"/>
            <a:ext cx="50069" cy="239085"/>
          </a:xfrm>
          <a:custGeom>
            <a:avLst/>
            <a:gdLst>
              <a:gd name="connsiteX0" fmla="*/ 0 w 45414"/>
              <a:gd name="connsiteY0" fmla="*/ 0 h 170475"/>
              <a:gd name="connsiteX1" fmla="*/ 45414 w 45414"/>
              <a:gd name="connsiteY1" fmla="*/ 0 h 170475"/>
              <a:gd name="connsiteX2" fmla="*/ 45414 w 45414"/>
              <a:gd name="connsiteY2" fmla="*/ 170476 h 170475"/>
              <a:gd name="connsiteX3" fmla="*/ 0 w 45414"/>
              <a:gd name="connsiteY3" fmla="*/ 170476 h 170475"/>
            </a:gdLst>
            <a:ahLst/>
            <a:cxnLst>
              <a:cxn ang="0">
                <a:pos x="connsiteX0" y="connsiteY0"/>
              </a:cxn>
              <a:cxn ang="0">
                <a:pos x="connsiteX1" y="connsiteY1"/>
              </a:cxn>
              <a:cxn ang="0">
                <a:pos x="connsiteX2" y="connsiteY2"/>
              </a:cxn>
              <a:cxn ang="0">
                <a:pos x="connsiteX3" y="connsiteY3"/>
              </a:cxn>
            </a:cxnLst>
            <a:rect l="l" t="t" r="r" b="b"/>
            <a:pathLst>
              <a:path w="45414" h="170475">
                <a:moveTo>
                  <a:pt x="0" y="0"/>
                </a:moveTo>
                <a:lnTo>
                  <a:pt x="45414" y="0"/>
                </a:lnTo>
                <a:lnTo>
                  <a:pt x="45414" y="170476"/>
                </a:lnTo>
                <a:lnTo>
                  <a:pt x="0" y="170476"/>
                </a:lnTo>
                <a:close/>
              </a:path>
            </a:pathLst>
          </a:custGeom>
          <a:solidFill>
            <a:schemeClr val="accent6"/>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66" name="Freeform 944">
            <a:extLst>
              <a:ext uri="{FF2B5EF4-FFF2-40B4-BE49-F238E27FC236}">
                <a16:creationId xmlns:a16="http://schemas.microsoft.com/office/drawing/2014/main" id="{BC763905-07D2-47A8-1768-F7B6650E300E}"/>
              </a:ext>
            </a:extLst>
          </p:cNvPr>
          <p:cNvSpPr/>
          <p:nvPr/>
        </p:nvSpPr>
        <p:spPr>
          <a:xfrm>
            <a:off x="7928637" y="3400085"/>
            <a:ext cx="50069" cy="268039"/>
          </a:xfrm>
          <a:custGeom>
            <a:avLst/>
            <a:gdLst>
              <a:gd name="connsiteX0" fmla="*/ 0 w 45414"/>
              <a:gd name="connsiteY0" fmla="*/ 0 h 191120"/>
              <a:gd name="connsiteX1" fmla="*/ 45414 w 45414"/>
              <a:gd name="connsiteY1" fmla="*/ 0 h 191120"/>
              <a:gd name="connsiteX2" fmla="*/ 45414 w 45414"/>
              <a:gd name="connsiteY2" fmla="*/ 191120 h 191120"/>
              <a:gd name="connsiteX3" fmla="*/ 0 w 45414"/>
              <a:gd name="connsiteY3" fmla="*/ 191120 h 191120"/>
            </a:gdLst>
            <a:ahLst/>
            <a:cxnLst>
              <a:cxn ang="0">
                <a:pos x="connsiteX0" y="connsiteY0"/>
              </a:cxn>
              <a:cxn ang="0">
                <a:pos x="connsiteX1" y="connsiteY1"/>
              </a:cxn>
              <a:cxn ang="0">
                <a:pos x="connsiteX2" y="connsiteY2"/>
              </a:cxn>
              <a:cxn ang="0">
                <a:pos x="connsiteX3" y="connsiteY3"/>
              </a:cxn>
            </a:cxnLst>
            <a:rect l="l" t="t" r="r" b="b"/>
            <a:pathLst>
              <a:path w="45414" h="191120">
                <a:moveTo>
                  <a:pt x="0" y="0"/>
                </a:moveTo>
                <a:lnTo>
                  <a:pt x="45414" y="0"/>
                </a:lnTo>
                <a:lnTo>
                  <a:pt x="45414" y="191120"/>
                </a:lnTo>
                <a:lnTo>
                  <a:pt x="0" y="191120"/>
                </a:lnTo>
                <a:close/>
              </a:path>
            </a:pathLst>
          </a:custGeom>
          <a:solidFill>
            <a:schemeClr val="accent4"/>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67" name="Freeform 945">
            <a:extLst>
              <a:ext uri="{FF2B5EF4-FFF2-40B4-BE49-F238E27FC236}">
                <a16:creationId xmlns:a16="http://schemas.microsoft.com/office/drawing/2014/main" id="{78CFB657-8D97-BB4E-16D1-017930B67D8A}"/>
              </a:ext>
            </a:extLst>
          </p:cNvPr>
          <p:cNvSpPr/>
          <p:nvPr/>
        </p:nvSpPr>
        <p:spPr>
          <a:xfrm>
            <a:off x="8175876" y="3400085"/>
            <a:ext cx="50069" cy="329017"/>
          </a:xfrm>
          <a:custGeom>
            <a:avLst/>
            <a:gdLst>
              <a:gd name="connsiteX0" fmla="*/ 0 w 45414"/>
              <a:gd name="connsiteY0" fmla="*/ 0 h 234599"/>
              <a:gd name="connsiteX1" fmla="*/ 45414 w 45414"/>
              <a:gd name="connsiteY1" fmla="*/ 0 h 234599"/>
              <a:gd name="connsiteX2" fmla="*/ 45414 w 45414"/>
              <a:gd name="connsiteY2" fmla="*/ 234600 h 234599"/>
              <a:gd name="connsiteX3" fmla="*/ 0 w 45414"/>
              <a:gd name="connsiteY3" fmla="*/ 234600 h 234599"/>
            </a:gdLst>
            <a:ahLst/>
            <a:cxnLst>
              <a:cxn ang="0">
                <a:pos x="connsiteX0" y="connsiteY0"/>
              </a:cxn>
              <a:cxn ang="0">
                <a:pos x="connsiteX1" y="connsiteY1"/>
              </a:cxn>
              <a:cxn ang="0">
                <a:pos x="connsiteX2" y="connsiteY2"/>
              </a:cxn>
              <a:cxn ang="0">
                <a:pos x="connsiteX3" y="connsiteY3"/>
              </a:cxn>
            </a:cxnLst>
            <a:rect l="l" t="t" r="r" b="b"/>
            <a:pathLst>
              <a:path w="45414" h="234599">
                <a:moveTo>
                  <a:pt x="0" y="0"/>
                </a:moveTo>
                <a:lnTo>
                  <a:pt x="45414" y="0"/>
                </a:lnTo>
                <a:lnTo>
                  <a:pt x="45414" y="234600"/>
                </a:lnTo>
                <a:lnTo>
                  <a:pt x="0" y="234600"/>
                </a:lnTo>
                <a:close/>
              </a:path>
            </a:pathLst>
          </a:custGeom>
          <a:solidFill>
            <a:schemeClr val="accent4"/>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68" name="Freeform 946">
            <a:extLst>
              <a:ext uri="{FF2B5EF4-FFF2-40B4-BE49-F238E27FC236}">
                <a16:creationId xmlns:a16="http://schemas.microsoft.com/office/drawing/2014/main" id="{CB32D044-E212-BDBE-C83B-F34BAF4377CA}"/>
              </a:ext>
            </a:extLst>
          </p:cNvPr>
          <p:cNvSpPr/>
          <p:nvPr/>
        </p:nvSpPr>
        <p:spPr>
          <a:xfrm>
            <a:off x="8238031" y="3400085"/>
            <a:ext cx="50069" cy="329017"/>
          </a:xfrm>
          <a:custGeom>
            <a:avLst/>
            <a:gdLst>
              <a:gd name="connsiteX0" fmla="*/ 0 w 45414"/>
              <a:gd name="connsiteY0" fmla="*/ 0 h 234599"/>
              <a:gd name="connsiteX1" fmla="*/ 45414 w 45414"/>
              <a:gd name="connsiteY1" fmla="*/ 0 h 234599"/>
              <a:gd name="connsiteX2" fmla="*/ 45414 w 45414"/>
              <a:gd name="connsiteY2" fmla="*/ 234600 h 234599"/>
              <a:gd name="connsiteX3" fmla="*/ 0 w 45414"/>
              <a:gd name="connsiteY3" fmla="*/ 234600 h 234599"/>
            </a:gdLst>
            <a:ahLst/>
            <a:cxnLst>
              <a:cxn ang="0">
                <a:pos x="connsiteX0" y="connsiteY0"/>
              </a:cxn>
              <a:cxn ang="0">
                <a:pos x="connsiteX1" y="connsiteY1"/>
              </a:cxn>
              <a:cxn ang="0">
                <a:pos x="connsiteX2" y="connsiteY2"/>
              </a:cxn>
              <a:cxn ang="0">
                <a:pos x="connsiteX3" y="connsiteY3"/>
              </a:cxn>
            </a:cxnLst>
            <a:rect l="l" t="t" r="r" b="b"/>
            <a:pathLst>
              <a:path w="45414" h="234599">
                <a:moveTo>
                  <a:pt x="0" y="0"/>
                </a:moveTo>
                <a:lnTo>
                  <a:pt x="45414" y="0"/>
                </a:lnTo>
                <a:lnTo>
                  <a:pt x="45414" y="234600"/>
                </a:lnTo>
                <a:lnTo>
                  <a:pt x="0" y="234600"/>
                </a:lnTo>
                <a:close/>
              </a:path>
            </a:pathLst>
          </a:custGeom>
          <a:solidFill>
            <a:schemeClr val="accent4"/>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69" name="Freeform 947">
            <a:extLst>
              <a:ext uri="{FF2B5EF4-FFF2-40B4-BE49-F238E27FC236}">
                <a16:creationId xmlns:a16="http://schemas.microsoft.com/office/drawing/2014/main" id="{506E12B8-48AE-1CFB-FF54-8A209A28BB68}"/>
              </a:ext>
            </a:extLst>
          </p:cNvPr>
          <p:cNvSpPr/>
          <p:nvPr/>
        </p:nvSpPr>
        <p:spPr>
          <a:xfrm>
            <a:off x="8299841" y="3400085"/>
            <a:ext cx="50069" cy="358410"/>
          </a:xfrm>
          <a:custGeom>
            <a:avLst/>
            <a:gdLst>
              <a:gd name="connsiteX0" fmla="*/ 0 w 45414"/>
              <a:gd name="connsiteY0" fmla="*/ 0 h 255557"/>
              <a:gd name="connsiteX1" fmla="*/ 45414 w 45414"/>
              <a:gd name="connsiteY1" fmla="*/ 0 h 255557"/>
              <a:gd name="connsiteX2" fmla="*/ 45414 w 45414"/>
              <a:gd name="connsiteY2" fmla="*/ 255557 h 255557"/>
              <a:gd name="connsiteX3" fmla="*/ 0 w 45414"/>
              <a:gd name="connsiteY3" fmla="*/ 255557 h 255557"/>
            </a:gdLst>
            <a:ahLst/>
            <a:cxnLst>
              <a:cxn ang="0">
                <a:pos x="connsiteX0" y="connsiteY0"/>
              </a:cxn>
              <a:cxn ang="0">
                <a:pos x="connsiteX1" y="connsiteY1"/>
              </a:cxn>
              <a:cxn ang="0">
                <a:pos x="connsiteX2" y="connsiteY2"/>
              </a:cxn>
              <a:cxn ang="0">
                <a:pos x="connsiteX3" y="connsiteY3"/>
              </a:cxn>
            </a:cxnLst>
            <a:rect l="l" t="t" r="r" b="b"/>
            <a:pathLst>
              <a:path w="45414" h="255557">
                <a:moveTo>
                  <a:pt x="0" y="0"/>
                </a:moveTo>
                <a:lnTo>
                  <a:pt x="45414" y="0"/>
                </a:lnTo>
                <a:lnTo>
                  <a:pt x="45414" y="255557"/>
                </a:lnTo>
                <a:lnTo>
                  <a:pt x="0" y="255557"/>
                </a:lnTo>
                <a:close/>
              </a:path>
            </a:pathLst>
          </a:custGeom>
          <a:solidFill>
            <a:schemeClr val="accent4"/>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70" name="Freeform 948">
            <a:extLst>
              <a:ext uri="{FF2B5EF4-FFF2-40B4-BE49-F238E27FC236}">
                <a16:creationId xmlns:a16="http://schemas.microsoft.com/office/drawing/2014/main" id="{6F8A509A-AA07-433E-2C45-A161646F9345}"/>
              </a:ext>
            </a:extLst>
          </p:cNvPr>
          <p:cNvSpPr/>
          <p:nvPr/>
        </p:nvSpPr>
        <p:spPr>
          <a:xfrm>
            <a:off x="8608889" y="3400085"/>
            <a:ext cx="50069" cy="497035"/>
          </a:xfrm>
          <a:custGeom>
            <a:avLst/>
            <a:gdLst>
              <a:gd name="connsiteX0" fmla="*/ 0 w 45414"/>
              <a:gd name="connsiteY0" fmla="*/ 0 h 354401"/>
              <a:gd name="connsiteX1" fmla="*/ 45414 w 45414"/>
              <a:gd name="connsiteY1" fmla="*/ 0 h 354401"/>
              <a:gd name="connsiteX2" fmla="*/ 45414 w 45414"/>
              <a:gd name="connsiteY2" fmla="*/ 354402 h 354401"/>
              <a:gd name="connsiteX3" fmla="*/ 0 w 45414"/>
              <a:gd name="connsiteY3" fmla="*/ 354402 h 354401"/>
            </a:gdLst>
            <a:ahLst/>
            <a:cxnLst>
              <a:cxn ang="0">
                <a:pos x="connsiteX0" y="connsiteY0"/>
              </a:cxn>
              <a:cxn ang="0">
                <a:pos x="connsiteX1" y="connsiteY1"/>
              </a:cxn>
              <a:cxn ang="0">
                <a:pos x="connsiteX2" y="connsiteY2"/>
              </a:cxn>
              <a:cxn ang="0">
                <a:pos x="connsiteX3" y="connsiteY3"/>
              </a:cxn>
            </a:cxnLst>
            <a:rect l="l" t="t" r="r" b="b"/>
            <a:pathLst>
              <a:path w="45414" h="354401">
                <a:moveTo>
                  <a:pt x="0" y="0"/>
                </a:moveTo>
                <a:lnTo>
                  <a:pt x="45414" y="0"/>
                </a:lnTo>
                <a:lnTo>
                  <a:pt x="45414" y="354402"/>
                </a:lnTo>
                <a:lnTo>
                  <a:pt x="0" y="354402"/>
                </a:lnTo>
                <a:close/>
              </a:path>
            </a:pathLst>
          </a:custGeom>
          <a:solidFill>
            <a:schemeClr val="accent4"/>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71" name="Freeform 949">
            <a:extLst>
              <a:ext uri="{FF2B5EF4-FFF2-40B4-BE49-F238E27FC236}">
                <a16:creationId xmlns:a16="http://schemas.microsoft.com/office/drawing/2014/main" id="{8906BDDD-8CF7-47BA-1EA4-BE3679101759}"/>
              </a:ext>
            </a:extLst>
          </p:cNvPr>
          <p:cNvSpPr/>
          <p:nvPr/>
        </p:nvSpPr>
        <p:spPr>
          <a:xfrm>
            <a:off x="8918283" y="3400085"/>
            <a:ext cx="50069" cy="572491"/>
          </a:xfrm>
          <a:custGeom>
            <a:avLst/>
            <a:gdLst>
              <a:gd name="connsiteX0" fmla="*/ 0 w 45414"/>
              <a:gd name="connsiteY0" fmla="*/ 0 h 408203"/>
              <a:gd name="connsiteX1" fmla="*/ 45414 w 45414"/>
              <a:gd name="connsiteY1" fmla="*/ 0 h 408203"/>
              <a:gd name="connsiteX2" fmla="*/ 45414 w 45414"/>
              <a:gd name="connsiteY2" fmla="*/ 408203 h 408203"/>
              <a:gd name="connsiteX3" fmla="*/ 0 w 45414"/>
              <a:gd name="connsiteY3" fmla="*/ 408203 h 408203"/>
            </a:gdLst>
            <a:ahLst/>
            <a:cxnLst>
              <a:cxn ang="0">
                <a:pos x="connsiteX0" y="connsiteY0"/>
              </a:cxn>
              <a:cxn ang="0">
                <a:pos x="connsiteX1" y="connsiteY1"/>
              </a:cxn>
              <a:cxn ang="0">
                <a:pos x="connsiteX2" y="connsiteY2"/>
              </a:cxn>
              <a:cxn ang="0">
                <a:pos x="connsiteX3" y="connsiteY3"/>
              </a:cxn>
            </a:cxnLst>
            <a:rect l="l" t="t" r="r" b="b"/>
            <a:pathLst>
              <a:path w="45414" h="408203">
                <a:moveTo>
                  <a:pt x="0" y="0"/>
                </a:moveTo>
                <a:lnTo>
                  <a:pt x="45414" y="0"/>
                </a:lnTo>
                <a:lnTo>
                  <a:pt x="45414" y="408203"/>
                </a:lnTo>
                <a:lnTo>
                  <a:pt x="0" y="408203"/>
                </a:lnTo>
                <a:close/>
              </a:path>
            </a:pathLst>
          </a:custGeom>
          <a:solidFill>
            <a:schemeClr val="accent4"/>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72" name="Freeform 950">
            <a:extLst>
              <a:ext uri="{FF2B5EF4-FFF2-40B4-BE49-F238E27FC236}">
                <a16:creationId xmlns:a16="http://schemas.microsoft.com/office/drawing/2014/main" id="{F8B68D26-B3B1-9223-3573-FFA3F8986E0A}"/>
              </a:ext>
            </a:extLst>
          </p:cNvPr>
          <p:cNvSpPr/>
          <p:nvPr/>
        </p:nvSpPr>
        <p:spPr>
          <a:xfrm>
            <a:off x="9846119" y="3400085"/>
            <a:ext cx="50069" cy="736122"/>
          </a:xfrm>
          <a:custGeom>
            <a:avLst/>
            <a:gdLst>
              <a:gd name="connsiteX0" fmla="*/ 0 w 45414"/>
              <a:gd name="connsiteY0" fmla="*/ 0 h 524877"/>
              <a:gd name="connsiteX1" fmla="*/ 45414 w 45414"/>
              <a:gd name="connsiteY1" fmla="*/ 0 h 524877"/>
              <a:gd name="connsiteX2" fmla="*/ 45414 w 45414"/>
              <a:gd name="connsiteY2" fmla="*/ 524877 h 524877"/>
              <a:gd name="connsiteX3" fmla="*/ 0 w 45414"/>
              <a:gd name="connsiteY3" fmla="*/ 524877 h 524877"/>
            </a:gdLst>
            <a:ahLst/>
            <a:cxnLst>
              <a:cxn ang="0">
                <a:pos x="connsiteX0" y="connsiteY0"/>
              </a:cxn>
              <a:cxn ang="0">
                <a:pos x="connsiteX1" y="connsiteY1"/>
              </a:cxn>
              <a:cxn ang="0">
                <a:pos x="connsiteX2" y="connsiteY2"/>
              </a:cxn>
              <a:cxn ang="0">
                <a:pos x="connsiteX3" y="connsiteY3"/>
              </a:cxn>
            </a:cxnLst>
            <a:rect l="l" t="t" r="r" b="b"/>
            <a:pathLst>
              <a:path w="45414" h="524877">
                <a:moveTo>
                  <a:pt x="0" y="0"/>
                </a:moveTo>
                <a:lnTo>
                  <a:pt x="45414" y="0"/>
                </a:lnTo>
                <a:lnTo>
                  <a:pt x="45414" y="524877"/>
                </a:lnTo>
                <a:lnTo>
                  <a:pt x="0" y="524877"/>
                </a:lnTo>
                <a:close/>
              </a:path>
            </a:pathLst>
          </a:custGeom>
          <a:solidFill>
            <a:schemeClr val="accent4"/>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73" name="Freeform 951">
            <a:extLst>
              <a:ext uri="{FF2B5EF4-FFF2-40B4-BE49-F238E27FC236}">
                <a16:creationId xmlns:a16="http://schemas.microsoft.com/office/drawing/2014/main" id="{E0C41669-8249-ACF0-20A4-E1B7852E9C3E}"/>
              </a:ext>
            </a:extLst>
          </p:cNvPr>
          <p:cNvSpPr/>
          <p:nvPr/>
        </p:nvSpPr>
        <p:spPr>
          <a:xfrm>
            <a:off x="10464562" y="3400085"/>
            <a:ext cx="50069" cy="780430"/>
          </a:xfrm>
          <a:custGeom>
            <a:avLst/>
            <a:gdLst>
              <a:gd name="connsiteX0" fmla="*/ 0 w 45414"/>
              <a:gd name="connsiteY0" fmla="*/ 0 h 556470"/>
              <a:gd name="connsiteX1" fmla="*/ 45414 w 45414"/>
              <a:gd name="connsiteY1" fmla="*/ 0 h 556470"/>
              <a:gd name="connsiteX2" fmla="*/ 45414 w 45414"/>
              <a:gd name="connsiteY2" fmla="*/ 556470 h 556470"/>
              <a:gd name="connsiteX3" fmla="*/ 0 w 45414"/>
              <a:gd name="connsiteY3" fmla="*/ 556470 h 556470"/>
            </a:gdLst>
            <a:ahLst/>
            <a:cxnLst>
              <a:cxn ang="0">
                <a:pos x="connsiteX0" y="connsiteY0"/>
              </a:cxn>
              <a:cxn ang="0">
                <a:pos x="connsiteX1" y="connsiteY1"/>
              </a:cxn>
              <a:cxn ang="0">
                <a:pos x="connsiteX2" y="connsiteY2"/>
              </a:cxn>
              <a:cxn ang="0">
                <a:pos x="connsiteX3" y="connsiteY3"/>
              </a:cxn>
            </a:cxnLst>
            <a:rect l="l" t="t" r="r" b="b"/>
            <a:pathLst>
              <a:path w="45414" h="556470">
                <a:moveTo>
                  <a:pt x="0" y="0"/>
                </a:moveTo>
                <a:lnTo>
                  <a:pt x="45414" y="0"/>
                </a:lnTo>
                <a:lnTo>
                  <a:pt x="45414" y="556470"/>
                </a:lnTo>
                <a:lnTo>
                  <a:pt x="0" y="556470"/>
                </a:lnTo>
                <a:close/>
              </a:path>
            </a:pathLst>
          </a:custGeom>
          <a:solidFill>
            <a:schemeClr val="accent4"/>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74" name="Freeform 952">
            <a:extLst>
              <a:ext uri="{FF2B5EF4-FFF2-40B4-BE49-F238E27FC236}">
                <a16:creationId xmlns:a16="http://schemas.microsoft.com/office/drawing/2014/main" id="{D185D7B6-6CFA-6BD4-A973-9029E25E9D55}"/>
              </a:ext>
            </a:extLst>
          </p:cNvPr>
          <p:cNvSpPr/>
          <p:nvPr/>
        </p:nvSpPr>
        <p:spPr>
          <a:xfrm>
            <a:off x="10774992" y="3400085"/>
            <a:ext cx="50069" cy="846234"/>
          </a:xfrm>
          <a:custGeom>
            <a:avLst/>
            <a:gdLst>
              <a:gd name="connsiteX0" fmla="*/ 0 w 45414"/>
              <a:gd name="connsiteY0" fmla="*/ 0 h 603390"/>
              <a:gd name="connsiteX1" fmla="*/ 45414 w 45414"/>
              <a:gd name="connsiteY1" fmla="*/ 0 h 603390"/>
              <a:gd name="connsiteX2" fmla="*/ 45414 w 45414"/>
              <a:gd name="connsiteY2" fmla="*/ 603390 h 603390"/>
              <a:gd name="connsiteX3" fmla="*/ 0 w 45414"/>
              <a:gd name="connsiteY3" fmla="*/ 603390 h 603390"/>
            </a:gdLst>
            <a:ahLst/>
            <a:cxnLst>
              <a:cxn ang="0">
                <a:pos x="connsiteX0" y="connsiteY0"/>
              </a:cxn>
              <a:cxn ang="0">
                <a:pos x="connsiteX1" y="connsiteY1"/>
              </a:cxn>
              <a:cxn ang="0">
                <a:pos x="connsiteX2" y="connsiteY2"/>
              </a:cxn>
              <a:cxn ang="0">
                <a:pos x="connsiteX3" y="connsiteY3"/>
              </a:cxn>
            </a:cxnLst>
            <a:rect l="l" t="t" r="r" b="b"/>
            <a:pathLst>
              <a:path w="45414" h="603390">
                <a:moveTo>
                  <a:pt x="0" y="0"/>
                </a:moveTo>
                <a:lnTo>
                  <a:pt x="45414" y="0"/>
                </a:lnTo>
                <a:lnTo>
                  <a:pt x="45414" y="603390"/>
                </a:lnTo>
                <a:lnTo>
                  <a:pt x="0" y="603390"/>
                </a:lnTo>
                <a:close/>
              </a:path>
            </a:pathLst>
          </a:custGeom>
          <a:solidFill>
            <a:schemeClr val="accent4"/>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75" name="Freeform 953">
            <a:extLst>
              <a:ext uri="{FF2B5EF4-FFF2-40B4-BE49-F238E27FC236}">
                <a16:creationId xmlns:a16="http://schemas.microsoft.com/office/drawing/2014/main" id="{21B41434-D0B1-A4FB-B576-714029372E5F}"/>
              </a:ext>
            </a:extLst>
          </p:cNvPr>
          <p:cNvSpPr/>
          <p:nvPr/>
        </p:nvSpPr>
        <p:spPr>
          <a:xfrm>
            <a:off x="8423460" y="3400085"/>
            <a:ext cx="50069" cy="394382"/>
          </a:xfrm>
          <a:custGeom>
            <a:avLst/>
            <a:gdLst>
              <a:gd name="connsiteX0" fmla="*/ 0 w 45414"/>
              <a:gd name="connsiteY0" fmla="*/ 0 h 281206"/>
              <a:gd name="connsiteX1" fmla="*/ 45414 w 45414"/>
              <a:gd name="connsiteY1" fmla="*/ 0 h 281206"/>
              <a:gd name="connsiteX2" fmla="*/ 45414 w 45414"/>
              <a:gd name="connsiteY2" fmla="*/ 281207 h 281206"/>
              <a:gd name="connsiteX3" fmla="*/ 0 w 45414"/>
              <a:gd name="connsiteY3" fmla="*/ 281207 h 281206"/>
            </a:gdLst>
            <a:ahLst/>
            <a:cxnLst>
              <a:cxn ang="0">
                <a:pos x="connsiteX0" y="connsiteY0"/>
              </a:cxn>
              <a:cxn ang="0">
                <a:pos x="connsiteX1" y="connsiteY1"/>
              </a:cxn>
              <a:cxn ang="0">
                <a:pos x="connsiteX2" y="connsiteY2"/>
              </a:cxn>
              <a:cxn ang="0">
                <a:pos x="connsiteX3" y="connsiteY3"/>
              </a:cxn>
            </a:cxnLst>
            <a:rect l="l" t="t" r="r" b="b"/>
            <a:pathLst>
              <a:path w="45414" h="281206">
                <a:moveTo>
                  <a:pt x="0" y="0"/>
                </a:moveTo>
                <a:lnTo>
                  <a:pt x="45414" y="0"/>
                </a:lnTo>
                <a:lnTo>
                  <a:pt x="45414" y="281207"/>
                </a:lnTo>
                <a:lnTo>
                  <a:pt x="0" y="281207"/>
                </a:lnTo>
                <a:close/>
              </a:path>
            </a:pathLst>
          </a:custGeom>
          <a:solidFill>
            <a:schemeClr val="accent6"/>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76" name="Freeform 954">
            <a:extLst>
              <a:ext uri="{FF2B5EF4-FFF2-40B4-BE49-F238E27FC236}">
                <a16:creationId xmlns:a16="http://schemas.microsoft.com/office/drawing/2014/main" id="{A3829D93-133D-DE1C-5EB0-C566A53B72B8}"/>
              </a:ext>
            </a:extLst>
          </p:cNvPr>
          <p:cNvSpPr/>
          <p:nvPr/>
        </p:nvSpPr>
        <p:spPr>
          <a:xfrm>
            <a:off x="8485270" y="3400085"/>
            <a:ext cx="50069" cy="462379"/>
          </a:xfrm>
          <a:custGeom>
            <a:avLst/>
            <a:gdLst>
              <a:gd name="connsiteX0" fmla="*/ 0 w 45414"/>
              <a:gd name="connsiteY0" fmla="*/ 0 h 329690"/>
              <a:gd name="connsiteX1" fmla="*/ 45414 w 45414"/>
              <a:gd name="connsiteY1" fmla="*/ 0 h 329690"/>
              <a:gd name="connsiteX2" fmla="*/ 45414 w 45414"/>
              <a:gd name="connsiteY2" fmla="*/ 329691 h 329690"/>
              <a:gd name="connsiteX3" fmla="*/ 0 w 45414"/>
              <a:gd name="connsiteY3" fmla="*/ 329691 h 329690"/>
            </a:gdLst>
            <a:ahLst/>
            <a:cxnLst>
              <a:cxn ang="0">
                <a:pos x="connsiteX0" y="connsiteY0"/>
              </a:cxn>
              <a:cxn ang="0">
                <a:pos x="connsiteX1" y="connsiteY1"/>
              </a:cxn>
              <a:cxn ang="0">
                <a:pos x="connsiteX2" y="connsiteY2"/>
              </a:cxn>
              <a:cxn ang="0">
                <a:pos x="connsiteX3" y="connsiteY3"/>
              </a:cxn>
            </a:cxnLst>
            <a:rect l="l" t="t" r="r" b="b"/>
            <a:pathLst>
              <a:path w="45414" h="329690">
                <a:moveTo>
                  <a:pt x="0" y="0"/>
                </a:moveTo>
                <a:lnTo>
                  <a:pt x="45414" y="0"/>
                </a:lnTo>
                <a:lnTo>
                  <a:pt x="45414" y="329691"/>
                </a:lnTo>
                <a:lnTo>
                  <a:pt x="0" y="329691"/>
                </a:lnTo>
                <a:close/>
              </a:path>
            </a:pathLst>
          </a:custGeom>
          <a:solidFill>
            <a:schemeClr val="accent6"/>
          </a:solidFill>
          <a:ln w="3129" cap="flat">
            <a:no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8" name="Freeform 296">
            <a:extLst>
              <a:ext uri="{FF2B5EF4-FFF2-40B4-BE49-F238E27FC236}">
                <a16:creationId xmlns:a16="http://schemas.microsoft.com/office/drawing/2014/main" id="{C835380E-3407-8DAD-1164-02ED125442A6}"/>
              </a:ext>
            </a:extLst>
          </p:cNvPr>
          <p:cNvSpPr/>
          <p:nvPr/>
        </p:nvSpPr>
        <p:spPr>
          <a:xfrm>
            <a:off x="5954146" y="2122408"/>
            <a:ext cx="45719" cy="2558019"/>
          </a:xfrm>
          <a:custGeom>
            <a:avLst/>
            <a:gdLst>
              <a:gd name="connsiteX0" fmla="*/ 0 w 3132"/>
              <a:gd name="connsiteY0" fmla="*/ 0 h 1995347"/>
              <a:gd name="connsiteX1" fmla="*/ 0 w 3132"/>
              <a:gd name="connsiteY1" fmla="*/ 1995347 h 1995347"/>
            </a:gdLst>
            <a:ahLst/>
            <a:cxnLst>
              <a:cxn ang="0">
                <a:pos x="connsiteX0" y="connsiteY0"/>
              </a:cxn>
              <a:cxn ang="0">
                <a:pos x="connsiteX1" y="connsiteY1"/>
              </a:cxn>
            </a:cxnLst>
            <a:rect l="l" t="t" r="r" b="b"/>
            <a:pathLst>
              <a:path w="3132" h="1995347">
                <a:moveTo>
                  <a:pt x="0" y="0"/>
                </a:moveTo>
                <a:lnTo>
                  <a:pt x="0" y="1995347"/>
                </a:lnTo>
              </a:path>
            </a:pathLst>
          </a:custGeom>
          <a:ln w="28575" cap="flat">
            <a:solidFill>
              <a:srgbClr val="010202"/>
            </a:solid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Freeform 297">
            <a:extLst>
              <a:ext uri="{FF2B5EF4-FFF2-40B4-BE49-F238E27FC236}">
                <a16:creationId xmlns:a16="http://schemas.microsoft.com/office/drawing/2014/main" id="{AAB7866F-D0E9-870C-A90D-F115E7D812A0}"/>
              </a:ext>
            </a:extLst>
          </p:cNvPr>
          <p:cNvSpPr/>
          <p:nvPr/>
        </p:nvSpPr>
        <p:spPr>
          <a:xfrm>
            <a:off x="5904801" y="2136656"/>
            <a:ext cx="38329" cy="4386"/>
          </a:xfrm>
          <a:custGeom>
            <a:avLst/>
            <a:gdLst>
              <a:gd name="connsiteX0" fmla="*/ 0 w 34765"/>
              <a:gd name="connsiteY0" fmla="*/ 0 h 3127"/>
              <a:gd name="connsiteX1" fmla="*/ 34765 w 34765"/>
              <a:gd name="connsiteY1" fmla="*/ 0 h 3127"/>
            </a:gdLst>
            <a:ahLst/>
            <a:cxnLst>
              <a:cxn ang="0">
                <a:pos x="connsiteX0" y="connsiteY0"/>
              </a:cxn>
              <a:cxn ang="0">
                <a:pos x="connsiteX1" y="connsiteY1"/>
              </a:cxn>
            </a:cxnLst>
            <a:rect l="l" t="t" r="r" b="b"/>
            <a:pathLst>
              <a:path w="34765" h="3127">
                <a:moveTo>
                  <a:pt x="0" y="0"/>
                </a:moveTo>
                <a:lnTo>
                  <a:pt x="34765" y="0"/>
                </a:lnTo>
              </a:path>
            </a:pathLst>
          </a:custGeom>
          <a:ln w="28575" cap="flat">
            <a:solidFill>
              <a:srgbClr val="010202"/>
            </a:solid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0" name="Freeform 298">
            <a:extLst>
              <a:ext uri="{FF2B5EF4-FFF2-40B4-BE49-F238E27FC236}">
                <a16:creationId xmlns:a16="http://schemas.microsoft.com/office/drawing/2014/main" id="{D9336A94-DFAC-742E-7525-145C0FE7CBE8}"/>
              </a:ext>
            </a:extLst>
          </p:cNvPr>
          <p:cNvSpPr/>
          <p:nvPr/>
        </p:nvSpPr>
        <p:spPr>
          <a:xfrm>
            <a:off x="5904801" y="2390219"/>
            <a:ext cx="38329" cy="4386"/>
          </a:xfrm>
          <a:custGeom>
            <a:avLst/>
            <a:gdLst>
              <a:gd name="connsiteX0" fmla="*/ 0 w 34765"/>
              <a:gd name="connsiteY0" fmla="*/ 0 h 3127"/>
              <a:gd name="connsiteX1" fmla="*/ 34765 w 34765"/>
              <a:gd name="connsiteY1" fmla="*/ 0 h 3127"/>
            </a:gdLst>
            <a:ahLst/>
            <a:cxnLst>
              <a:cxn ang="0">
                <a:pos x="connsiteX0" y="connsiteY0"/>
              </a:cxn>
              <a:cxn ang="0">
                <a:pos x="connsiteX1" y="connsiteY1"/>
              </a:cxn>
            </a:cxnLst>
            <a:rect l="l" t="t" r="r" b="b"/>
            <a:pathLst>
              <a:path w="34765" h="3127">
                <a:moveTo>
                  <a:pt x="0" y="0"/>
                </a:moveTo>
                <a:lnTo>
                  <a:pt x="34765" y="0"/>
                </a:lnTo>
              </a:path>
            </a:pathLst>
          </a:custGeom>
          <a:ln w="28575" cap="flat">
            <a:solidFill>
              <a:srgbClr val="010202"/>
            </a:solid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1" name="Freeform 299">
            <a:extLst>
              <a:ext uri="{FF2B5EF4-FFF2-40B4-BE49-F238E27FC236}">
                <a16:creationId xmlns:a16="http://schemas.microsoft.com/office/drawing/2014/main" id="{0AA88AF8-2EBD-D0EE-3710-ED520AEB55D2}"/>
              </a:ext>
            </a:extLst>
          </p:cNvPr>
          <p:cNvSpPr/>
          <p:nvPr/>
        </p:nvSpPr>
        <p:spPr>
          <a:xfrm>
            <a:off x="5904801" y="2643343"/>
            <a:ext cx="38329" cy="4386"/>
          </a:xfrm>
          <a:custGeom>
            <a:avLst/>
            <a:gdLst>
              <a:gd name="connsiteX0" fmla="*/ 0 w 34765"/>
              <a:gd name="connsiteY0" fmla="*/ 0 h 3127"/>
              <a:gd name="connsiteX1" fmla="*/ 34765 w 34765"/>
              <a:gd name="connsiteY1" fmla="*/ 0 h 3127"/>
            </a:gdLst>
            <a:ahLst/>
            <a:cxnLst>
              <a:cxn ang="0">
                <a:pos x="connsiteX0" y="connsiteY0"/>
              </a:cxn>
              <a:cxn ang="0">
                <a:pos x="connsiteX1" y="connsiteY1"/>
              </a:cxn>
            </a:cxnLst>
            <a:rect l="l" t="t" r="r" b="b"/>
            <a:pathLst>
              <a:path w="34765" h="3127">
                <a:moveTo>
                  <a:pt x="0" y="0"/>
                </a:moveTo>
                <a:lnTo>
                  <a:pt x="34765" y="0"/>
                </a:lnTo>
              </a:path>
            </a:pathLst>
          </a:custGeom>
          <a:ln w="28575" cap="flat">
            <a:solidFill>
              <a:srgbClr val="010202"/>
            </a:solid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2" name="Freeform 300">
            <a:extLst>
              <a:ext uri="{FF2B5EF4-FFF2-40B4-BE49-F238E27FC236}">
                <a16:creationId xmlns:a16="http://schemas.microsoft.com/office/drawing/2014/main" id="{0AA9AF5B-9623-4ECE-8A34-D1BF482E5177}"/>
              </a:ext>
            </a:extLst>
          </p:cNvPr>
          <p:cNvSpPr/>
          <p:nvPr/>
        </p:nvSpPr>
        <p:spPr>
          <a:xfrm>
            <a:off x="5904801" y="2896907"/>
            <a:ext cx="38329" cy="4386"/>
          </a:xfrm>
          <a:custGeom>
            <a:avLst/>
            <a:gdLst>
              <a:gd name="connsiteX0" fmla="*/ 0 w 34765"/>
              <a:gd name="connsiteY0" fmla="*/ 0 h 3127"/>
              <a:gd name="connsiteX1" fmla="*/ 34765 w 34765"/>
              <a:gd name="connsiteY1" fmla="*/ 0 h 3127"/>
            </a:gdLst>
            <a:ahLst/>
            <a:cxnLst>
              <a:cxn ang="0">
                <a:pos x="connsiteX0" y="connsiteY0"/>
              </a:cxn>
              <a:cxn ang="0">
                <a:pos x="connsiteX1" y="connsiteY1"/>
              </a:cxn>
            </a:cxnLst>
            <a:rect l="l" t="t" r="r" b="b"/>
            <a:pathLst>
              <a:path w="34765" h="3127">
                <a:moveTo>
                  <a:pt x="0" y="0"/>
                </a:moveTo>
                <a:lnTo>
                  <a:pt x="34765" y="0"/>
                </a:lnTo>
              </a:path>
            </a:pathLst>
          </a:custGeom>
          <a:ln w="28575" cap="flat">
            <a:solidFill>
              <a:srgbClr val="010202"/>
            </a:solid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3" name="Freeform 301">
            <a:extLst>
              <a:ext uri="{FF2B5EF4-FFF2-40B4-BE49-F238E27FC236}">
                <a16:creationId xmlns:a16="http://schemas.microsoft.com/office/drawing/2014/main" id="{A1E2E98C-1A1D-3929-3BA4-67E97F03EDAB}"/>
              </a:ext>
            </a:extLst>
          </p:cNvPr>
          <p:cNvSpPr/>
          <p:nvPr/>
        </p:nvSpPr>
        <p:spPr>
          <a:xfrm>
            <a:off x="5904801" y="3656719"/>
            <a:ext cx="38329" cy="4386"/>
          </a:xfrm>
          <a:custGeom>
            <a:avLst/>
            <a:gdLst>
              <a:gd name="connsiteX0" fmla="*/ 0 w 34765"/>
              <a:gd name="connsiteY0" fmla="*/ 0 h 3127"/>
              <a:gd name="connsiteX1" fmla="*/ 34765 w 34765"/>
              <a:gd name="connsiteY1" fmla="*/ 0 h 3127"/>
            </a:gdLst>
            <a:ahLst/>
            <a:cxnLst>
              <a:cxn ang="0">
                <a:pos x="connsiteX0" y="connsiteY0"/>
              </a:cxn>
              <a:cxn ang="0">
                <a:pos x="connsiteX1" y="connsiteY1"/>
              </a:cxn>
            </a:cxnLst>
            <a:rect l="l" t="t" r="r" b="b"/>
            <a:pathLst>
              <a:path w="34765" h="3127">
                <a:moveTo>
                  <a:pt x="0" y="0"/>
                </a:moveTo>
                <a:lnTo>
                  <a:pt x="34765" y="0"/>
                </a:lnTo>
              </a:path>
            </a:pathLst>
          </a:custGeom>
          <a:ln w="28575" cap="flat">
            <a:solidFill>
              <a:srgbClr val="010202"/>
            </a:solid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4" name="Freeform 302">
            <a:extLst>
              <a:ext uri="{FF2B5EF4-FFF2-40B4-BE49-F238E27FC236}">
                <a16:creationId xmlns:a16="http://schemas.microsoft.com/office/drawing/2014/main" id="{C89641EF-982A-2D4D-578A-15AD4B02EA0E}"/>
              </a:ext>
            </a:extLst>
          </p:cNvPr>
          <p:cNvSpPr/>
          <p:nvPr/>
        </p:nvSpPr>
        <p:spPr>
          <a:xfrm>
            <a:off x="5904801" y="3150031"/>
            <a:ext cx="38329" cy="4386"/>
          </a:xfrm>
          <a:custGeom>
            <a:avLst/>
            <a:gdLst>
              <a:gd name="connsiteX0" fmla="*/ 0 w 34765"/>
              <a:gd name="connsiteY0" fmla="*/ 0 h 3127"/>
              <a:gd name="connsiteX1" fmla="*/ 34765 w 34765"/>
              <a:gd name="connsiteY1" fmla="*/ 0 h 3127"/>
            </a:gdLst>
            <a:ahLst/>
            <a:cxnLst>
              <a:cxn ang="0">
                <a:pos x="connsiteX0" y="connsiteY0"/>
              </a:cxn>
              <a:cxn ang="0">
                <a:pos x="connsiteX1" y="connsiteY1"/>
              </a:cxn>
            </a:cxnLst>
            <a:rect l="l" t="t" r="r" b="b"/>
            <a:pathLst>
              <a:path w="34765" h="3127">
                <a:moveTo>
                  <a:pt x="0" y="0"/>
                </a:moveTo>
                <a:lnTo>
                  <a:pt x="34765" y="0"/>
                </a:lnTo>
              </a:path>
            </a:pathLst>
          </a:custGeom>
          <a:ln w="28575" cap="flat">
            <a:solidFill>
              <a:srgbClr val="010202"/>
            </a:solid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5" name="Freeform 303">
            <a:extLst>
              <a:ext uri="{FF2B5EF4-FFF2-40B4-BE49-F238E27FC236}">
                <a16:creationId xmlns:a16="http://schemas.microsoft.com/office/drawing/2014/main" id="{86D5FFFA-5F49-FFD8-11BD-5BE44577D1AB}"/>
              </a:ext>
            </a:extLst>
          </p:cNvPr>
          <p:cNvSpPr/>
          <p:nvPr/>
        </p:nvSpPr>
        <p:spPr>
          <a:xfrm>
            <a:off x="5904801" y="3910282"/>
            <a:ext cx="38329" cy="4386"/>
          </a:xfrm>
          <a:custGeom>
            <a:avLst/>
            <a:gdLst>
              <a:gd name="connsiteX0" fmla="*/ 0 w 34765"/>
              <a:gd name="connsiteY0" fmla="*/ 0 h 3127"/>
              <a:gd name="connsiteX1" fmla="*/ 34765 w 34765"/>
              <a:gd name="connsiteY1" fmla="*/ 0 h 3127"/>
            </a:gdLst>
            <a:ahLst/>
            <a:cxnLst>
              <a:cxn ang="0">
                <a:pos x="connsiteX0" y="connsiteY0"/>
              </a:cxn>
              <a:cxn ang="0">
                <a:pos x="connsiteX1" y="connsiteY1"/>
              </a:cxn>
            </a:cxnLst>
            <a:rect l="l" t="t" r="r" b="b"/>
            <a:pathLst>
              <a:path w="34765" h="3127">
                <a:moveTo>
                  <a:pt x="0" y="0"/>
                </a:moveTo>
                <a:lnTo>
                  <a:pt x="34765" y="0"/>
                </a:lnTo>
              </a:path>
            </a:pathLst>
          </a:custGeom>
          <a:ln w="28575" cap="flat">
            <a:solidFill>
              <a:srgbClr val="010202"/>
            </a:solid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6" name="Freeform 304">
            <a:extLst>
              <a:ext uri="{FF2B5EF4-FFF2-40B4-BE49-F238E27FC236}">
                <a16:creationId xmlns:a16="http://schemas.microsoft.com/office/drawing/2014/main" id="{83D28EF2-6527-8530-3122-FFA0DA81C7C2}"/>
              </a:ext>
            </a:extLst>
          </p:cNvPr>
          <p:cNvSpPr/>
          <p:nvPr/>
        </p:nvSpPr>
        <p:spPr>
          <a:xfrm>
            <a:off x="5904801" y="4163846"/>
            <a:ext cx="38329" cy="4386"/>
          </a:xfrm>
          <a:custGeom>
            <a:avLst/>
            <a:gdLst>
              <a:gd name="connsiteX0" fmla="*/ 0 w 34765"/>
              <a:gd name="connsiteY0" fmla="*/ 0 h 3127"/>
              <a:gd name="connsiteX1" fmla="*/ 34765 w 34765"/>
              <a:gd name="connsiteY1" fmla="*/ 0 h 3127"/>
            </a:gdLst>
            <a:ahLst/>
            <a:cxnLst>
              <a:cxn ang="0">
                <a:pos x="connsiteX0" y="connsiteY0"/>
              </a:cxn>
              <a:cxn ang="0">
                <a:pos x="connsiteX1" y="connsiteY1"/>
              </a:cxn>
            </a:cxnLst>
            <a:rect l="l" t="t" r="r" b="b"/>
            <a:pathLst>
              <a:path w="34765" h="3127">
                <a:moveTo>
                  <a:pt x="0" y="0"/>
                </a:moveTo>
                <a:lnTo>
                  <a:pt x="34765" y="0"/>
                </a:lnTo>
              </a:path>
            </a:pathLst>
          </a:custGeom>
          <a:ln w="28575" cap="flat">
            <a:solidFill>
              <a:srgbClr val="010202"/>
            </a:solid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7" name="Freeform 305">
            <a:extLst>
              <a:ext uri="{FF2B5EF4-FFF2-40B4-BE49-F238E27FC236}">
                <a16:creationId xmlns:a16="http://schemas.microsoft.com/office/drawing/2014/main" id="{1C8D9428-7238-4A58-D0C7-9532183A0DA3}"/>
              </a:ext>
            </a:extLst>
          </p:cNvPr>
          <p:cNvSpPr/>
          <p:nvPr/>
        </p:nvSpPr>
        <p:spPr>
          <a:xfrm>
            <a:off x="5904801" y="4416970"/>
            <a:ext cx="38329" cy="4386"/>
          </a:xfrm>
          <a:custGeom>
            <a:avLst/>
            <a:gdLst>
              <a:gd name="connsiteX0" fmla="*/ 0 w 34765"/>
              <a:gd name="connsiteY0" fmla="*/ 0 h 3127"/>
              <a:gd name="connsiteX1" fmla="*/ 34765 w 34765"/>
              <a:gd name="connsiteY1" fmla="*/ 0 h 3127"/>
            </a:gdLst>
            <a:ahLst/>
            <a:cxnLst>
              <a:cxn ang="0">
                <a:pos x="connsiteX0" y="connsiteY0"/>
              </a:cxn>
              <a:cxn ang="0">
                <a:pos x="connsiteX1" y="connsiteY1"/>
              </a:cxn>
            </a:cxnLst>
            <a:rect l="l" t="t" r="r" b="b"/>
            <a:pathLst>
              <a:path w="34765" h="3127">
                <a:moveTo>
                  <a:pt x="0" y="0"/>
                </a:moveTo>
                <a:lnTo>
                  <a:pt x="34765" y="0"/>
                </a:lnTo>
              </a:path>
            </a:pathLst>
          </a:custGeom>
          <a:ln w="28575" cap="flat">
            <a:solidFill>
              <a:srgbClr val="010202"/>
            </a:solid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28" name="Freeform 306">
            <a:extLst>
              <a:ext uri="{FF2B5EF4-FFF2-40B4-BE49-F238E27FC236}">
                <a16:creationId xmlns:a16="http://schemas.microsoft.com/office/drawing/2014/main" id="{857D1A28-8279-3CF3-9D81-D3F80C46C50D}"/>
              </a:ext>
            </a:extLst>
          </p:cNvPr>
          <p:cNvSpPr/>
          <p:nvPr/>
        </p:nvSpPr>
        <p:spPr>
          <a:xfrm>
            <a:off x="5904801" y="4670533"/>
            <a:ext cx="38329" cy="4386"/>
          </a:xfrm>
          <a:custGeom>
            <a:avLst/>
            <a:gdLst>
              <a:gd name="connsiteX0" fmla="*/ 0 w 34765"/>
              <a:gd name="connsiteY0" fmla="*/ 0 h 3127"/>
              <a:gd name="connsiteX1" fmla="*/ 34765 w 34765"/>
              <a:gd name="connsiteY1" fmla="*/ 0 h 3127"/>
            </a:gdLst>
            <a:ahLst/>
            <a:cxnLst>
              <a:cxn ang="0">
                <a:pos x="connsiteX0" y="connsiteY0"/>
              </a:cxn>
              <a:cxn ang="0">
                <a:pos x="connsiteX1" y="connsiteY1"/>
              </a:cxn>
            </a:cxnLst>
            <a:rect l="l" t="t" r="r" b="b"/>
            <a:pathLst>
              <a:path w="34765" h="3127">
                <a:moveTo>
                  <a:pt x="0" y="0"/>
                </a:moveTo>
                <a:lnTo>
                  <a:pt x="34765" y="0"/>
                </a:lnTo>
              </a:path>
            </a:pathLst>
          </a:custGeom>
          <a:ln w="28575" cap="flat">
            <a:solidFill>
              <a:srgbClr val="010202"/>
            </a:solid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285" name="TextBox 9284">
            <a:extLst>
              <a:ext uri="{FF2B5EF4-FFF2-40B4-BE49-F238E27FC236}">
                <a16:creationId xmlns:a16="http://schemas.microsoft.com/office/drawing/2014/main" id="{35503704-C014-8AF1-2120-FEC97FE22E38}"/>
              </a:ext>
            </a:extLst>
          </p:cNvPr>
          <p:cNvSpPr txBox="1"/>
          <p:nvPr/>
        </p:nvSpPr>
        <p:spPr bwMode="auto">
          <a:xfrm>
            <a:off x="9977580" y="1860764"/>
            <a:ext cx="1831912"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dirty="0">
                <a:solidFill>
                  <a:schemeClr val="bg1"/>
                </a:solidFill>
                <a:latin typeface="Calibri" panose="020F0502020204030204" pitchFamily="34" charset="0"/>
              </a:rPr>
              <a:t>Best Overall Response</a:t>
            </a:r>
          </a:p>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PR</a:t>
            </a:r>
          </a:p>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SD</a:t>
            </a:r>
          </a:p>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PD</a:t>
            </a:r>
          </a:p>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NE</a:t>
            </a:r>
          </a:p>
        </p:txBody>
      </p:sp>
      <p:grpSp>
        <p:nvGrpSpPr>
          <p:cNvPr id="9286" name="Group 9285">
            <a:extLst>
              <a:ext uri="{FF2B5EF4-FFF2-40B4-BE49-F238E27FC236}">
                <a16:creationId xmlns:a16="http://schemas.microsoft.com/office/drawing/2014/main" id="{0A5B7E37-5290-1C0C-242B-44957F7A33F3}"/>
              </a:ext>
            </a:extLst>
          </p:cNvPr>
          <p:cNvGrpSpPr/>
          <p:nvPr/>
        </p:nvGrpSpPr>
        <p:grpSpPr>
          <a:xfrm>
            <a:off x="11361866" y="2183084"/>
            <a:ext cx="111144" cy="735213"/>
            <a:chOff x="6611982" y="4210574"/>
            <a:chExt cx="148121" cy="979799"/>
          </a:xfrm>
        </p:grpSpPr>
        <p:sp>
          <p:nvSpPr>
            <p:cNvPr id="9287" name="Rectangle 9286">
              <a:extLst>
                <a:ext uri="{FF2B5EF4-FFF2-40B4-BE49-F238E27FC236}">
                  <a16:creationId xmlns:a16="http://schemas.microsoft.com/office/drawing/2014/main" id="{2757995B-07B2-2523-2390-4A3255474918}"/>
                </a:ext>
              </a:extLst>
            </p:cNvPr>
            <p:cNvSpPr/>
            <p:nvPr/>
          </p:nvSpPr>
          <p:spPr bwMode="auto">
            <a:xfrm>
              <a:off x="6612037" y="4210574"/>
              <a:ext cx="148066" cy="14806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8" name="Rectangle 9287">
              <a:extLst>
                <a:ext uri="{FF2B5EF4-FFF2-40B4-BE49-F238E27FC236}">
                  <a16:creationId xmlns:a16="http://schemas.microsoft.com/office/drawing/2014/main" id="{EF073820-F50F-3CC1-1C2F-193DC858E449}"/>
                </a:ext>
              </a:extLst>
            </p:cNvPr>
            <p:cNvSpPr/>
            <p:nvPr/>
          </p:nvSpPr>
          <p:spPr bwMode="auto">
            <a:xfrm>
              <a:off x="6612012" y="4485321"/>
              <a:ext cx="148065" cy="14806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89" name="Rectangle 9288">
              <a:extLst>
                <a:ext uri="{FF2B5EF4-FFF2-40B4-BE49-F238E27FC236}">
                  <a16:creationId xmlns:a16="http://schemas.microsoft.com/office/drawing/2014/main" id="{D0DF8D69-1012-ADA7-0C8D-EC2CAF369B32}"/>
                </a:ext>
              </a:extLst>
            </p:cNvPr>
            <p:cNvSpPr/>
            <p:nvPr/>
          </p:nvSpPr>
          <p:spPr bwMode="auto">
            <a:xfrm>
              <a:off x="6611998" y="4767564"/>
              <a:ext cx="148065" cy="14806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90" name="Rectangle 9289">
              <a:extLst>
                <a:ext uri="{FF2B5EF4-FFF2-40B4-BE49-F238E27FC236}">
                  <a16:creationId xmlns:a16="http://schemas.microsoft.com/office/drawing/2014/main" id="{7EB8B026-8BFA-AE47-938B-53056344C2C1}"/>
                </a:ext>
              </a:extLst>
            </p:cNvPr>
            <p:cNvSpPr/>
            <p:nvPr/>
          </p:nvSpPr>
          <p:spPr bwMode="auto">
            <a:xfrm>
              <a:off x="6611982" y="5042309"/>
              <a:ext cx="148065" cy="14806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9291" name="TextBox 9290">
            <a:extLst>
              <a:ext uri="{FF2B5EF4-FFF2-40B4-BE49-F238E27FC236}">
                <a16:creationId xmlns:a16="http://schemas.microsoft.com/office/drawing/2014/main" id="{E7B391AE-D336-C740-4E75-C7DDFBFBC58A}"/>
              </a:ext>
            </a:extLst>
          </p:cNvPr>
          <p:cNvSpPr txBox="1"/>
          <p:nvPr/>
        </p:nvSpPr>
        <p:spPr bwMode="auto">
          <a:xfrm>
            <a:off x="7829424" y="1418462"/>
            <a:ext cx="25567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Antitumor Activity (n = 98*)</a:t>
            </a:r>
          </a:p>
        </p:txBody>
      </p:sp>
      <p:sp>
        <p:nvSpPr>
          <p:cNvPr id="9292" name="TextBox 9291">
            <a:extLst>
              <a:ext uri="{FF2B5EF4-FFF2-40B4-BE49-F238E27FC236}">
                <a16:creationId xmlns:a16="http://schemas.microsoft.com/office/drawing/2014/main" id="{4F186AC1-B721-E3BD-D6F8-8E1D344256B9}"/>
              </a:ext>
            </a:extLst>
          </p:cNvPr>
          <p:cNvSpPr txBox="1"/>
          <p:nvPr/>
        </p:nvSpPr>
        <p:spPr bwMode="auto">
          <a:xfrm>
            <a:off x="5655823" y="5031429"/>
            <a:ext cx="62308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altLang="en-US" sz="1200" b="0" dirty="0">
                <a:solidFill>
                  <a:schemeClr val="bg1"/>
                </a:solidFill>
                <a:latin typeface="Calibri" panose="020F0502020204030204" pitchFamily="34" charset="0"/>
              </a:rPr>
              <a:t>*</a:t>
            </a:r>
            <a:r>
              <a:rPr lang="en-US" altLang="en-US" sz="1200" b="0" i="1" dirty="0">
                <a:solidFill>
                  <a:schemeClr val="bg1"/>
                </a:solidFill>
                <a:latin typeface="Calibri" panose="020F0502020204030204" pitchFamily="34" charset="0"/>
              </a:rPr>
              <a:t>MET</a:t>
            </a:r>
            <a:r>
              <a:rPr lang="en-US" altLang="en-US" sz="1200" b="0" dirty="0">
                <a:solidFill>
                  <a:schemeClr val="bg1"/>
                </a:solidFill>
                <a:latin typeface="Calibri" panose="020F0502020204030204" pitchFamily="34" charset="0"/>
              </a:rPr>
              <a:t> amp by FISH in tumor biopsy. n = 4 excluded because BL/post-BL measurement unavailable.</a:t>
            </a:r>
            <a:endParaRPr lang="en-US" sz="1200" b="0" dirty="0">
              <a:solidFill>
                <a:schemeClr val="bg1"/>
              </a:solidFill>
              <a:latin typeface="Calibri" panose="020F0502020204030204" pitchFamily="34" charset="0"/>
            </a:endParaRPr>
          </a:p>
        </p:txBody>
      </p:sp>
      <p:graphicFrame>
        <p:nvGraphicFramePr>
          <p:cNvPr id="9294" name="Group 32">
            <a:extLst>
              <a:ext uri="{FF2B5EF4-FFF2-40B4-BE49-F238E27FC236}">
                <a16:creationId xmlns:a16="http://schemas.microsoft.com/office/drawing/2014/main" id="{C9561290-DA4C-C7D6-C2FA-EB19F402B7B3}"/>
              </a:ext>
            </a:extLst>
          </p:cNvPr>
          <p:cNvGraphicFramePr>
            <a:graphicFrameLocks noGrp="1"/>
          </p:cNvGraphicFramePr>
          <p:nvPr>
            <p:extLst>
              <p:ext uri="{D42A27DB-BD31-4B8C-83A1-F6EECF244321}">
                <p14:modId xmlns:p14="http://schemas.microsoft.com/office/powerpoint/2010/main" val="2749580930"/>
              </p:ext>
            </p:extLst>
          </p:nvPr>
        </p:nvGraphicFramePr>
        <p:xfrm>
          <a:off x="443963" y="1592205"/>
          <a:ext cx="4573714" cy="3749136"/>
        </p:xfrm>
        <a:graphic>
          <a:graphicData uri="http://schemas.openxmlformats.org/drawingml/2006/table">
            <a:tbl>
              <a:tblPr/>
              <a:tblGrid>
                <a:gridCol w="1577260">
                  <a:extLst>
                    <a:ext uri="{9D8B030D-6E8A-4147-A177-3AD203B41FA5}">
                      <a16:colId xmlns:a16="http://schemas.microsoft.com/office/drawing/2014/main" val="20000"/>
                    </a:ext>
                  </a:extLst>
                </a:gridCol>
                <a:gridCol w="1554480">
                  <a:extLst>
                    <a:ext uri="{9D8B030D-6E8A-4147-A177-3AD203B41FA5}">
                      <a16:colId xmlns:a16="http://schemas.microsoft.com/office/drawing/2014/main" val="20001"/>
                    </a:ext>
                  </a:extLst>
                </a:gridCol>
                <a:gridCol w="1441974">
                  <a:extLst>
                    <a:ext uri="{9D8B030D-6E8A-4147-A177-3AD203B41FA5}">
                      <a16:colId xmlns:a16="http://schemas.microsoft.com/office/drawing/2014/main" val="2359562946"/>
                    </a:ext>
                  </a:extLst>
                </a:gridCol>
              </a:tblGrid>
              <a:tr h="28991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Efficacy 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MET </a:t>
                      </a:r>
                      <a:r>
                        <a:rPr kumimoji="0" lang="en-US" sz="1400" b="1" i="0" u="none" strike="noStrike" cap="none" normalizeH="0" baseline="0" dirty="0">
                          <a:ln>
                            <a:noFill/>
                          </a:ln>
                          <a:solidFill>
                            <a:schemeClr val="tx1"/>
                          </a:solidFill>
                          <a:effectLst/>
                          <a:latin typeface="Calibri" panose="020F0502020204030204" pitchFamily="34" charset="0"/>
                        </a:rPr>
                        <a:t>Amp</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by Tumor Biopsy</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MET</a:t>
                      </a:r>
                      <a:r>
                        <a:rPr kumimoji="0" lang="en-US" sz="1400" b="1" i="0" u="none" strike="noStrike" cap="none" normalizeH="0" baseline="0" dirty="0">
                          <a:ln>
                            <a:noFill/>
                          </a:ln>
                          <a:solidFill>
                            <a:schemeClr val="tx1"/>
                          </a:solidFill>
                          <a:effectLst/>
                          <a:latin typeface="Calibri" panose="020F0502020204030204" pitchFamily="34" charset="0"/>
                        </a:rPr>
                        <a:t> Amp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by Liquid Biopsy</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69123">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ORR,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50.0 (39.7-60.3)*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54.8 (36.0-72.7)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95807864"/>
                  </a:ext>
                </a:extLst>
              </a:tr>
              <a:tr h="682507">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BOR,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49 (50.0)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13 (13.3)</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23 (23.5)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13 (13.3)</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r h="16912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(6.1-NE)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(2.9-15.4)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6912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42505306"/>
                  </a:ext>
                </a:extLst>
              </a:tr>
              <a:tr h="16912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17.8</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(11.1-NE)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13.7</a:t>
                      </a:r>
                    </a:p>
                    <a:p>
                      <a:pPr marL="0" marR="0" lvl="0" indent="0" algn="ctr" defTabSz="914400" rtl="0" eaLnBrk="1" fontAlgn="base" latinLnBrk="0" hangingPunct="1">
                        <a:lnSpc>
                          <a:spcPct val="100000"/>
                        </a:lnSpc>
                        <a:spcBef>
                          <a:spcPct val="0"/>
                        </a:spcBef>
                        <a:spcAft>
                          <a:spcPts val="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(9.6-NE)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05822096"/>
                  </a:ext>
                </a:extLst>
              </a:tr>
            </a:tbl>
          </a:graphicData>
        </a:graphic>
      </p:graphicFrame>
      <p:sp>
        <p:nvSpPr>
          <p:cNvPr id="9293" name="TextBox 9292">
            <a:extLst>
              <a:ext uri="{FF2B5EF4-FFF2-40B4-BE49-F238E27FC236}">
                <a16:creationId xmlns:a16="http://schemas.microsoft.com/office/drawing/2014/main" id="{602B5211-46D6-A5BA-E1B8-B0BAC3AEE352}"/>
              </a:ext>
            </a:extLst>
          </p:cNvPr>
          <p:cNvSpPr txBox="1"/>
          <p:nvPr/>
        </p:nvSpPr>
        <p:spPr bwMode="auto">
          <a:xfrm>
            <a:off x="428414" y="5325842"/>
            <a:ext cx="15945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*Primary endpoint.</a:t>
            </a:r>
          </a:p>
        </p:txBody>
      </p:sp>
      <p:sp>
        <p:nvSpPr>
          <p:cNvPr id="9277" name="Freeform 955">
            <a:extLst>
              <a:ext uri="{FF2B5EF4-FFF2-40B4-BE49-F238E27FC236}">
                <a16:creationId xmlns:a16="http://schemas.microsoft.com/office/drawing/2014/main" id="{37C2E552-E675-1518-A50A-957AF0C3E09A}"/>
              </a:ext>
            </a:extLst>
          </p:cNvPr>
          <p:cNvSpPr/>
          <p:nvPr/>
        </p:nvSpPr>
        <p:spPr>
          <a:xfrm>
            <a:off x="5904801" y="3403594"/>
            <a:ext cx="5967917" cy="4386"/>
          </a:xfrm>
          <a:custGeom>
            <a:avLst/>
            <a:gdLst>
              <a:gd name="connsiteX0" fmla="*/ 0 w 5413053"/>
              <a:gd name="connsiteY0" fmla="*/ 0 h 3127"/>
              <a:gd name="connsiteX1" fmla="*/ 5413053 w 5413053"/>
              <a:gd name="connsiteY1" fmla="*/ 0 h 3127"/>
            </a:gdLst>
            <a:ahLst/>
            <a:cxnLst>
              <a:cxn ang="0">
                <a:pos x="connsiteX0" y="connsiteY0"/>
              </a:cxn>
              <a:cxn ang="0">
                <a:pos x="connsiteX1" y="connsiteY1"/>
              </a:cxn>
            </a:cxnLst>
            <a:rect l="l" t="t" r="r" b="b"/>
            <a:pathLst>
              <a:path w="5413053" h="3127">
                <a:moveTo>
                  <a:pt x="0" y="0"/>
                </a:moveTo>
                <a:lnTo>
                  <a:pt x="5413053" y="0"/>
                </a:lnTo>
              </a:path>
            </a:pathLst>
          </a:custGeom>
          <a:ln w="28575" cap="flat">
            <a:solidFill>
              <a:srgbClr val="010202"/>
            </a:solidFill>
            <a:prstDash val="solid"/>
            <a:miter/>
          </a:ln>
        </p:spPr>
        <p:txBody>
          <a:bodyPr rtlCol="0" anchor="ctr"/>
          <a:lstStyle/>
          <a:p>
            <a:endParaRPr lang="en-AR">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662989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298" name="Table 5">
            <a:extLst>
              <a:ext uri="{FF2B5EF4-FFF2-40B4-BE49-F238E27FC236}">
                <a16:creationId xmlns:a16="http://schemas.microsoft.com/office/drawing/2014/main" id="{4513F06E-4653-FF62-F96A-49D49AC6BAD3}"/>
              </a:ext>
            </a:extLst>
          </p:cNvPr>
          <p:cNvGraphicFramePr>
            <a:graphicFrameLocks noGrp="1"/>
          </p:cNvGraphicFramePr>
          <p:nvPr>
            <p:extLst>
              <p:ext uri="{D42A27DB-BD31-4B8C-83A1-F6EECF244321}">
                <p14:modId xmlns:p14="http://schemas.microsoft.com/office/powerpoint/2010/main" val="15570104"/>
              </p:ext>
            </p:extLst>
          </p:nvPr>
        </p:nvGraphicFramePr>
        <p:xfrm>
          <a:off x="709797" y="1339707"/>
          <a:ext cx="10796403" cy="4568169"/>
        </p:xfrm>
        <a:graphic>
          <a:graphicData uri="http://schemas.openxmlformats.org/drawingml/2006/table">
            <a:tbl>
              <a:tblPr firstRow="1" bandRow="1"/>
              <a:tblGrid>
                <a:gridCol w="2121538">
                  <a:extLst>
                    <a:ext uri="{9D8B030D-6E8A-4147-A177-3AD203B41FA5}">
                      <a16:colId xmlns:a16="http://schemas.microsoft.com/office/drawing/2014/main" val="1830263911"/>
                    </a:ext>
                  </a:extLst>
                </a:gridCol>
                <a:gridCol w="1511460">
                  <a:extLst>
                    <a:ext uri="{9D8B030D-6E8A-4147-A177-3AD203B41FA5}">
                      <a16:colId xmlns:a16="http://schemas.microsoft.com/office/drawing/2014/main" val="4033885588"/>
                    </a:ext>
                  </a:extLst>
                </a:gridCol>
                <a:gridCol w="1264816">
                  <a:extLst>
                    <a:ext uri="{9D8B030D-6E8A-4147-A177-3AD203B41FA5}">
                      <a16:colId xmlns:a16="http://schemas.microsoft.com/office/drawing/2014/main" val="974611379"/>
                    </a:ext>
                  </a:extLst>
                </a:gridCol>
                <a:gridCol w="3633261">
                  <a:extLst>
                    <a:ext uri="{9D8B030D-6E8A-4147-A177-3AD203B41FA5}">
                      <a16:colId xmlns:a16="http://schemas.microsoft.com/office/drawing/2014/main" val="1252745830"/>
                    </a:ext>
                  </a:extLst>
                </a:gridCol>
                <a:gridCol w="2265328">
                  <a:extLst>
                    <a:ext uri="{9D8B030D-6E8A-4147-A177-3AD203B41FA5}">
                      <a16:colId xmlns:a16="http://schemas.microsoft.com/office/drawing/2014/main" val="967770905"/>
                    </a:ext>
                  </a:extLst>
                </a:gridCol>
              </a:tblGrid>
              <a:tr h="274881">
                <a:tc gridSpan="2">
                  <a:txBody>
                    <a:bodyPr/>
                    <a:lstStyle>
                      <a:lvl1pPr marL="0" algn="l" defTabSz="914400" rtl="0" eaLnBrk="1" latinLnBrk="0" hangingPunct="1">
                        <a:defRPr sz="1800" b="1" kern="1200">
                          <a:solidFill>
                            <a:schemeClr val="lt1"/>
                          </a:solidFill>
                          <a:latin typeface="Calibri" panose="020F0502020204030204"/>
                        </a:defRPr>
                      </a:lvl1pPr>
                      <a:lvl2pPr marL="1089779" algn="l" defTabSz="914400" rtl="0" eaLnBrk="1" latinLnBrk="0" hangingPunct="1">
                        <a:defRPr sz="1800" b="1" kern="1200">
                          <a:solidFill>
                            <a:schemeClr val="lt1"/>
                          </a:solidFill>
                          <a:latin typeface="Calibri" panose="020F0502020204030204"/>
                        </a:defRPr>
                      </a:lvl2pPr>
                      <a:lvl3pPr marL="2179555" algn="l" defTabSz="914400" rtl="0" eaLnBrk="1" latinLnBrk="0" hangingPunct="1">
                        <a:defRPr sz="1800" b="1" kern="1200">
                          <a:solidFill>
                            <a:schemeClr val="lt1"/>
                          </a:solidFill>
                          <a:latin typeface="Calibri" panose="020F0502020204030204"/>
                        </a:defRPr>
                      </a:lvl3pPr>
                      <a:lvl4pPr marL="3269331" algn="l" defTabSz="914400" rtl="0" eaLnBrk="1" latinLnBrk="0" hangingPunct="1">
                        <a:defRPr sz="1800" b="1" kern="1200">
                          <a:solidFill>
                            <a:schemeClr val="lt1"/>
                          </a:solidFill>
                          <a:latin typeface="Calibri" panose="020F0502020204030204"/>
                        </a:defRPr>
                      </a:lvl4pPr>
                      <a:lvl5pPr marL="4359112" algn="l" defTabSz="914400" rtl="0" eaLnBrk="1" latinLnBrk="0" hangingPunct="1">
                        <a:defRPr sz="1800" b="1" kern="1200">
                          <a:solidFill>
                            <a:schemeClr val="lt1"/>
                          </a:solidFill>
                          <a:latin typeface="Calibri" panose="020F0502020204030204"/>
                        </a:defRPr>
                      </a:lvl5pPr>
                      <a:lvl6pPr marL="5448889" algn="l" defTabSz="914400" rtl="0" eaLnBrk="1" latinLnBrk="0" hangingPunct="1">
                        <a:defRPr sz="1800" b="1" kern="1200">
                          <a:solidFill>
                            <a:schemeClr val="lt1"/>
                          </a:solidFill>
                          <a:latin typeface="Calibri" panose="020F0502020204030204"/>
                        </a:defRPr>
                      </a:lvl6pPr>
                      <a:lvl7pPr marL="6538667" algn="l" defTabSz="914400" rtl="0" eaLnBrk="1" latinLnBrk="0" hangingPunct="1">
                        <a:defRPr sz="1800" b="1" kern="1200">
                          <a:solidFill>
                            <a:schemeClr val="lt1"/>
                          </a:solidFill>
                          <a:latin typeface="Calibri" panose="020F0502020204030204"/>
                        </a:defRPr>
                      </a:lvl7pPr>
                      <a:lvl8pPr marL="7628444" algn="l" defTabSz="914400" rtl="0" eaLnBrk="1" latinLnBrk="0" hangingPunct="1">
                        <a:defRPr sz="1800" b="1" kern="1200">
                          <a:solidFill>
                            <a:schemeClr val="lt1"/>
                          </a:solidFill>
                          <a:latin typeface="Calibri" panose="020F0502020204030204"/>
                        </a:defRPr>
                      </a:lvl8pPr>
                      <a:lvl9pPr marL="8718220" algn="l" defTabSz="914400" rtl="0" eaLnBrk="1" latinLnBrk="0" hangingPunct="1">
                        <a:defRPr sz="1800" b="1" kern="1200">
                          <a:solidFill>
                            <a:schemeClr val="lt1"/>
                          </a:solidFill>
                          <a:latin typeface="Calibri" panose="020F0502020204030204"/>
                        </a:defRPr>
                      </a:lvl9pPr>
                    </a:lstStyle>
                    <a:p>
                      <a:pPr marL="91440" algn="l" fontAlgn="b"/>
                      <a:r>
                        <a:rPr lang="en-GB" sz="1200" b="1" i="0" u="none" strike="noStrike"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Subgroups</a:t>
                      </a:r>
                    </a:p>
                  </a:txBody>
                  <a:tcPr marL="0" marR="0" marT="0" marB="0" anchor="ctr">
                    <a:lnL w="12700" cmpd="sng">
                      <a:noFill/>
                    </a:lnL>
                    <a:lnR w="12700" cap="flat" cmpd="sng" algn="ctr">
                      <a:no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182880" algn="l" fontAlgn="b"/>
                      <a:r>
                        <a:rPr lang="en-GB" sz="1100" b="1" i="0" u="none" strike="noStrike">
                          <a:solidFill>
                            <a:srgbClr val="FFFFFF"/>
                          </a:solidFill>
                          <a:effectLst/>
                          <a:latin typeface="Verdana" panose="020B0604030504040204" pitchFamily="34" charset="0"/>
                          <a:ea typeface="Verdana" panose="020B0604030504040204" pitchFamily="34" charset="0"/>
                        </a:rPr>
                        <a:t> Subgroups</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63B80"/>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algn="ctr" fontAlgn="b"/>
                      <a:r>
                        <a:rPr lang="en-GB" sz="1200" b="1" i="0" u="none" strike="noStrike" dirty="0">
                          <a:solidFill>
                            <a:schemeClr val="bg1"/>
                          </a:solidFill>
                          <a:effectLst/>
                          <a:latin typeface="Calibri" panose="020F0502020204030204" pitchFamily="34" charset="0"/>
                          <a:ea typeface="Calibri" panose="020F0502020204030204" pitchFamily="34" charset="0"/>
                          <a:cs typeface="Calibri" panose="020F0502020204030204" pitchFamily="34" charset="0"/>
                        </a:rPr>
                        <a:t>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lvl1pPr marL="0" algn="l" defTabSz="914400" rtl="0" eaLnBrk="1" latinLnBrk="0" hangingPunct="1">
                        <a:defRPr sz="1800" b="1" kern="1200">
                          <a:solidFill>
                            <a:schemeClr val="lt1"/>
                          </a:solidFill>
                          <a:latin typeface="Calibri" panose="020F0502020204030204"/>
                        </a:defRPr>
                      </a:lvl1pPr>
                      <a:lvl2pPr marL="1089779" algn="l" defTabSz="914400" rtl="0" eaLnBrk="1" latinLnBrk="0" hangingPunct="1">
                        <a:defRPr sz="1800" b="1" kern="1200">
                          <a:solidFill>
                            <a:schemeClr val="lt1"/>
                          </a:solidFill>
                          <a:latin typeface="Calibri" panose="020F0502020204030204"/>
                        </a:defRPr>
                      </a:lvl2pPr>
                      <a:lvl3pPr marL="2179555" algn="l" defTabSz="914400" rtl="0" eaLnBrk="1" latinLnBrk="0" hangingPunct="1">
                        <a:defRPr sz="1800" b="1" kern="1200">
                          <a:solidFill>
                            <a:schemeClr val="lt1"/>
                          </a:solidFill>
                          <a:latin typeface="Calibri" panose="020F0502020204030204"/>
                        </a:defRPr>
                      </a:lvl3pPr>
                      <a:lvl4pPr marL="3269331" algn="l" defTabSz="914400" rtl="0" eaLnBrk="1" latinLnBrk="0" hangingPunct="1">
                        <a:defRPr sz="1800" b="1" kern="1200">
                          <a:solidFill>
                            <a:schemeClr val="lt1"/>
                          </a:solidFill>
                          <a:latin typeface="Calibri" panose="020F0502020204030204"/>
                        </a:defRPr>
                      </a:lvl4pPr>
                      <a:lvl5pPr marL="4359112" algn="l" defTabSz="914400" rtl="0" eaLnBrk="1" latinLnBrk="0" hangingPunct="1">
                        <a:defRPr sz="1800" b="1" kern="1200">
                          <a:solidFill>
                            <a:schemeClr val="lt1"/>
                          </a:solidFill>
                          <a:latin typeface="Calibri" panose="020F0502020204030204"/>
                        </a:defRPr>
                      </a:lvl5pPr>
                      <a:lvl6pPr marL="5448889" algn="l" defTabSz="914400" rtl="0" eaLnBrk="1" latinLnBrk="0" hangingPunct="1">
                        <a:defRPr sz="1800" b="1" kern="1200">
                          <a:solidFill>
                            <a:schemeClr val="lt1"/>
                          </a:solidFill>
                          <a:latin typeface="Calibri" panose="020F0502020204030204"/>
                        </a:defRPr>
                      </a:lvl6pPr>
                      <a:lvl7pPr marL="6538667" algn="l" defTabSz="914400" rtl="0" eaLnBrk="1" latinLnBrk="0" hangingPunct="1">
                        <a:defRPr sz="1800" b="1" kern="1200">
                          <a:solidFill>
                            <a:schemeClr val="lt1"/>
                          </a:solidFill>
                          <a:latin typeface="Calibri" panose="020F0502020204030204"/>
                        </a:defRPr>
                      </a:lvl7pPr>
                      <a:lvl8pPr marL="7628444" algn="l" defTabSz="914400" rtl="0" eaLnBrk="1" latinLnBrk="0" hangingPunct="1">
                        <a:defRPr sz="1800" b="1" kern="1200">
                          <a:solidFill>
                            <a:schemeClr val="lt1"/>
                          </a:solidFill>
                          <a:latin typeface="Calibri" panose="020F0502020204030204"/>
                        </a:defRPr>
                      </a:lvl8pPr>
                      <a:lvl9pPr marL="8718220" algn="l" defTabSz="914400" rtl="0" eaLnBrk="1" latinLnBrk="0" hangingPunct="1">
                        <a:defRPr sz="1800" b="1" kern="1200">
                          <a:solidFill>
                            <a:schemeClr val="lt1"/>
                          </a:solidFill>
                          <a:latin typeface="Calibri" panose="020F0502020204030204"/>
                        </a:defRPr>
                      </a:lvl9pPr>
                    </a:lstStyle>
                    <a:p>
                      <a:pPr algn="ctr" fontAlgn="b"/>
                      <a:r>
                        <a:rPr lang="en-GB" sz="1200" b="1" i="0" u="none" strike="noStrike" dirty="0">
                          <a:solidFill>
                            <a:schemeClr val="bg1"/>
                          </a:solidFill>
                          <a:effectLst/>
                          <a:latin typeface="Calibri" panose="020F0502020204030204" pitchFamily="34" charset="0"/>
                          <a:ea typeface="Calibri" panose="020F0502020204030204" pitchFamily="34" charset="0"/>
                          <a:cs typeface="Calibri" panose="020F0502020204030204" pitchFamily="34" charset="0"/>
                        </a:rPr>
                        <a:t>ORR, % (95% CI)</a:t>
                      </a:r>
                    </a:p>
                  </a:txBody>
                  <a:tcPr marL="0" marR="0" marT="0" marB="0" anchor="ctr">
                    <a:lnL w="12700" cap="flat" cmpd="sng" algn="ctr">
                      <a:noFill/>
                      <a:prstDash val="solid"/>
                      <a:round/>
                      <a:headEnd type="none" w="med" len="med"/>
                      <a:tailEnd type="none" w="med" len="med"/>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lvl1pPr marL="0" eaLnBrk="1" hangingPunct="1">
                        <a:defRPr b="1">
                          <a:solidFill>
                            <a:schemeClr val="lt1"/>
                          </a:solidFill>
                          <a:latin typeface="Calibri" panose="020F0502020204030204"/>
                        </a:defRPr>
                      </a:lvl1pPr>
                      <a:lvl2pPr marL="1089779" eaLnBrk="1" hangingPunct="1">
                        <a:defRPr b="1">
                          <a:solidFill>
                            <a:schemeClr val="lt1"/>
                          </a:solidFill>
                          <a:latin typeface="Calibri" panose="020F0502020204030204"/>
                        </a:defRPr>
                      </a:lvl2pPr>
                      <a:lvl3pPr marL="2179555" eaLnBrk="1" hangingPunct="1">
                        <a:defRPr b="1">
                          <a:solidFill>
                            <a:schemeClr val="lt1"/>
                          </a:solidFill>
                          <a:latin typeface="Calibri" panose="020F0502020204030204"/>
                        </a:defRPr>
                      </a:lvl3pPr>
                      <a:lvl4pPr marL="3269331" eaLnBrk="1" hangingPunct="1">
                        <a:defRPr b="1">
                          <a:solidFill>
                            <a:schemeClr val="lt1"/>
                          </a:solidFill>
                          <a:latin typeface="Calibri" panose="020F0502020204030204"/>
                        </a:defRPr>
                      </a:lvl4pPr>
                      <a:lvl5pPr marL="4359112" eaLnBrk="1" hangingPunct="1">
                        <a:defRPr b="1">
                          <a:solidFill>
                            <a:schemeClr val="lt1"/>
                          </a:solidFill>
                          <a:latin typeface="Calibri" panose="020F0502020204030204"/>
                        </a:defRPr>
                      </a:lvl5pPr>
                      <a:lvl6pPr marL="5448889" eaLnBrk="1" hangingPunct="1">
                        <a:defRPr b="1">
                          <a:solidFill>
                            <a:schemeClr val="lt1"/>
                          </a:solidFill>
                          <a:latin typeface="Calibri" panose="020F0502020204030204"/>
                        </a:defRPr>
                      </a:lvl6pPr>
                      <a:lvl7pPr marL="6538667" eaLnBrk="1" hangingPunct="1">
                        <a:defRPr b="1">
                          <a:solidFill>
                            <a:schemeClr val="lt1"/>
                          </a:solidFill>
                          <a:latin typeface="Calibri" panose="020F0502020204030204"/>
                        </a:defRPr>
                      </a:lvl7pPr>
                      <a:lvl8pPr marL="7628444" eaLnBrk="1" hangingPunct="1">
                        <a:defRPr b="1">
                          <a:solidFill>
                            <a:schemeClr val="lt1"/>
                          </a:solidFill>
                          <a:latin typeface="Calibri" panose="020F0502020204030204"/>
                        </a:defRPr>
                      </a:lvl8pPr>
                      <a:lvl9pPr marL="8718220" eaLnBrk="1" hangingPunct="1">
                        <a:defRPr b="1">
                          <a:solidFill>
                            <a:schemeClr val="lt1"/>
                          </a:solidFill>
                          <a:latin typeface="Calibri" panose="020F0502020204030204"/>
                        </a:defRPr>
                      </a:lvl9pPr>
                    </a:lstStyle>
                    <a:p>
                      <a:pPr algn="ctr" fontAlgn="b"/>
                      <a:r>
                        <a:rPr lang="en-GB" sz="1100" b="1" i="0" u="none" strike="noStrike">
                          <a:solidFill>
                            <a:srgbClr val="FFFFFF"/>
                          </a:solidFill>
                          <a:effectLst/>
                          <a:latin typeface="Verdana" panose="020B0604030504040204" pitchFamily="34" charset="0"/>
                          <a:ea typeface="Verdana" panose="020B0604030504040204" pitchFamily="34" charset="0"/>
                        </a:rPr>
                        <a:t>ORR, % (95% CI)</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263B80"/>
                    </a:solidFill>
                  </a:tcPr>
                </a:tc>
                <a:extLst>
                  <a:ext uri="{0D108BD9-81ED-4DB2-BD59-A6C34878D82A}">
                    <a16:rowId xmlns:a16="http://schemas.microsoft.com/office/drawing/2014/main" val="2356641361"/>
                  </a:ext>
                </a:extLst>
              </a:tr>
              <a:tr h="187811">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91440" algn="l" fontAlgn="b"/>
                      <a:r>
                        <a:rPr lang="en-GB" sz="12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Overall*</a:t>
                      </a:r>
                    </a:p>
                  </a:txBody>
                  <a:tcPr marL="0" marR="0" marT="0" marB="0" anchor="ctr">
                    <a:lnL w="12700" cmpd="sng">
                      <a:noFill/>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182880" algn="l" fontAlgn="b"/>
                      <a:endParaRPr lang="en-GB" sz="12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0" algn="ctr" fontAlgn="b"/>
                      <a:r>
                        <a:rPr lang="en-GB" sz="12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98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endParaRPr lang="en-GB" sz="12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txBody>
                  <a:tcPr marL="0" marR="0" marT="0" marB="0" anchor="ctr">
                    <a:lnL w="12700" cap="flat" cmpd="sng" algn="ctr">
                      <a:no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fontAlgn="b"/>
                      <a:r>
                        <a:rPr lang="en-GB" sz="12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50.0 (39.7-60.3)</a:t>
                      </a:r>
                    </a:p>
                  </a:txBody>
                  <a:tcPr marL="0" marR="0" marT="0" marB="0" anchor="ctr">
                    <a:lnL w="12700" cmpd="sng">
                      <a:noFill/>
                    </a:lnL>
                    <a:lnR w="12700" cmpd="sng">
                      <a:noFill/>
                    </a:lnR>
                    <a:lnT w="12700" cap="flat" cmpd="sng" algn="ctr">
                      <a:solidFill>
                        <a:schemeClr val="bg1"/>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8586170"/>
                  </a:ext>
                </a:extLst>
              </a:tr>
              <a:tr h="196113">
                <a:tc rowSpan="2">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91440" algn="l" fontAlgn="b"/>
                      <a:r>
                        <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Age, yr</a:t>
                      </a:r>
                    </a:p>
                  </a:txBody>
                  <a:tcPr marL="6395" marR="6395" marT="639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53975" marR="0" lvl="2"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2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&lt;65</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67</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endPar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785" marR="6785" marT="678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46.3 (34.0-58.9)</a:t>
                      </a:r>
                    </a:p>
                  </a:txBody>
                  <a:tcPr marL="6785" marR="6785" marT="678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96602834"/>
                  </a:ext>
                </a:extLst>
              </a:tr>
              <a:tr h="196113">
                <a:tc vMerge="1">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53975" marR="0" lvl="2"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2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≥65</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31</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endPar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785" marR="6785" marT="678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58.1 (39.1-75.5)</a:t>
                      </a:r>
                    </a:p>
                  </a:txBody>
                  <a:tcPr marL="6785" marR="6785" marT="678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4286139"/>
                  </a:ext>
                </a:extLst>
              </a:tr>
              <a:tr h="196113">
                <a:tc rowSpan="2">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91440" algn="l" fontAlgn="b"/>
                      <a:r>
                        <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Sex</a:t>
                      </a:r>
                    </a:p>
                  </a:txBody>
                  <a:tcPr marL="6395" marR="6395" marT="639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53975" marR="0" lvl="2"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2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Male</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41</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endPar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785" marR="6785" marT="678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48.8 (32.9-64.9)</a:t>
                      </a:r>
                    </a:p>
                  </a:txBody>
                  <a:tcPr marL="6785" marR="6785" marT="678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37655297"/>
                  </a:ext>
                </a:extLst>
              </a:tr>
              <a:tr h="196113">
                <a:tc vMerge="1">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53975" marR="0" lvl="2"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2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Female</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57</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endPar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785" marR="6785" marT="678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50.9 (37.3-64.4)</a:t>
                      </a:r>
                    </a:p>
                  </a:txBody>
                  <a:tcPr marL="6785" marR="6785" marT="678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60276715"/>
                  </a:ext>
                </a:extLst>
              </a:tr>
              <a:tr h="196113">
                <a:tc rowSpan="2">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91440" marR="0" algn="l" rtl="0" fontAlgn="b">
                        <a:lnSpc>
                          <a:spcPct val="100000"/>
                        </a:lnSpc>
                        <a:spcBef>
                          <a:spcPts val="0"/>
                        </a:spcBef>
                        <a:spcAft>
                          <a:spcPts val="0"/>
                        </a:spcAft>
                        <a:buClr>
                          <a:srgbClr val="000000"/>
                        </a:buClr>
                        <a:buFont typeface="Arial"/>
                      </a:pPr>
                      <a:r>
                        <a:rPr lang="en-US" sz="1200" b="1"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Smoking history</a:t>
                      </a:r>
                    </a:p>
                  </a:txBody>
                  <a:tcPr marL="6395" marR="6395" marT="639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53975" marR="0" lvl="2"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2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Yes</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32</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endPar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785" marR="6785" marT="678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53.1 (34.7-70.9)</a:t>
                      </a:r>
                    </a:p>
                  </a:txBody>
                  <a:tcPr marL="6785" marR="6785" marT="678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47026211"/>
                  </a:ext>
                </a:extLst>
              </a:tr>
              <a:tr h="196113">
                <a:tc vMerge="1">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53975" marR="0" lvl="2"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2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No</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66</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endPar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785" marR="6785" marT="678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48.5 (36.0-61.1)</a:t>
                      </a:r>
                    </a:p>
                  </a:txBody>
                  <a:tcPr marL="6785" marR="6785" marT="678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971307590"/>
                  </a:ext>
                </a:extLst>
              </a:tr>
              <a:tr h="196113">
                <a:tc rowSpan="2">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91440" algn="l" fontAlgn="b"/>
                      <a:r>
                        <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ECOG PS</a:t>
                      </a:r>
                    </a:p>
                  </a:txBody>
                  <a:tcPr marL="6395" marR="6395" marT="639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53975" marR="0" lvl="2"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2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0</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26</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endPar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785" marR="6785" marT="678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61.5 (40.6-79.8)</a:t>
                      </a:r>
                    </a:p>
                  </a:txBody>
                  <a:tcPr marL="6785" marR="6785" marT="678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91329341"/>
                  </a:ext>
                </a:extLst>
              </a:tr>
              <a:tr h="196113">
                <a:tc vMerge="1">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53975" marR="0" lvl="2"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2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1</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72</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endPar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785" marR="6785" marT="678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45.8 (34.0-58.0)</a:t>
                      </a:r>
                    </a:p>
                  </a:txBody>
                  <a:tcPr marL="6785" marR="6785" marT="678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67113508"/>
                  </a:ext>
                </a:extLst>
              </a:tr>
              <a:tr h="196113">
                <a:tc rowSpan="2">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91440" algn="l" fontAlgn="b"/>
                      <a:r>
                        <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Brain metastases</a:t>
                      </a:r>
                    </a:p>
                  </a:txBody>
                  <a:tcPr marL="6395" marR="6395" marT="639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53975" marR="0" lvl="2"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2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Yes</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34</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endPar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785" marR="6785" marT="678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52.9 (35.1-70.2)</a:t>
                      </a:r>
                    </a:p>
                  </a:txBody>
                  <a:tcPr marL="6785" marR="6785" marT="678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33867021"/>
                  </a:ext>
                </a:extLst>
              </a:tr>
              <a:tr h="196113">
                <a:tc vMerge="1">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53975" marR="0" lvl="2"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2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No</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64</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endPar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785" marR="6785" marT="678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48.4 (35.8-61.3)</a:t>
                      </a:r>
                    </a:p>
                  </a:txBody>
                  <a:tcPr marL="6785" marR="6785" marT="678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37458355"/>
                  </a:ext>
                </a:extLst>
              </a:tr>
              <a:tr h="196113">
                <a:tc rowSpan="2">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91440" algn="l" fontAlgn="b"/>
                      <a:r>
                        <a:rPr lang="en-US" sz="1200" b="1" i="0" u="none" strike="noStrike" dirty="0">
                          <a:solidFill>
                            <a:schemeClr val="bg1"/>
                          </a:solidFill>
                          <a:effectLst/>
                          <a:latin typeface="Calibri" panose="020F0502020204030204" pitchFamily="34" charset="0"/>
                          <a:ea typeface="Calibri" panose="020F0502020204030204" pitchFamily="34" charset="0"/>
                          <a:cs typeface="Calibri" panose="020F0502020204030204" pitchFamily="34" charset="0"/>
                        </a:rPr>
                        <a:t>Time on 1L osimertinib, mo</a:t>
                      </a:r>
                    </a:p>
                  </a:txBody>
                  <a:tcPr marL="6395" marR="6395" marT="639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53975" marR="0" lvl="2"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2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&lt;12 </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30</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endPar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785" marR="6785" marT="678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40.0 (22.7-59.4)</a:t>
                      </a:r>
                    </a:p>
                  </a:txBody>
                  <a:tcPr marL="6785" marR="6785" marT="678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63755509"/>
                  </a:ext>
                </a:extLst>
              </a:tr>
              <a:tr h="196113">
                <a:tc vMerge="1">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53975" marR="0" lvl="2"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2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≥12 </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68</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endPar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785" marR="6785" marT="678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54.4 (41.9-66.5)</a:t>
                      </a:r>
                    </a:p>
                  </a:txBody>
                  <a:tcPr marL="6785" marR="6785" marT="678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15110507"/>
                  </a:ext>
                </a:extLst>
              </a:tr>
              <a:tr h="196113">
                <a:tc rowSpan="2">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91440" algn="l" fontAlgn="b"/>
                      <a:r>
                        <a:rPr lang="en-US" sz="1200" b="1" i="1"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MET</a:t>
                      </a:r>
                      <a:r>
                        <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GCN</a:t>
                      </a:r>
                      <a:r>
                        <a:rPr lang="en-US" sz="1200" b="1" i="0" u="none" strike="noStrike" baseline="30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txBody>
                  <a:tcPr marL="6395" marR="6395" marT="639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53975" marR="0" lvl="2"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2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&lt;10</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45</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endPar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785" marR="6785" marT="678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42.2 (27.7-57.8)</a:t>
                      </a:r>
                    </a:p>
                  </a:txBody>
                  <a:tcPr marL="6785" marR="6785" marT="678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17958345"/>
                  </a:ext>
                </a:extLst>
              </a:tr>
              <a:tr h="196113">
                <a:tc vMerge="1">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53975" marR="0" lvl="2"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2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≥10</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53</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endPar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785" marR="6785" marT="678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56.6 (42.3-70.2)</a:t>
                      </a:r>
                    </a:p>
                  </a:txBody>
                  <a:tcPr marL="6785" marR="6785" marT="678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28653170"/>
                  </a:ext>
                </a:extLst>
              </a:tr>
              <a:tr h="196113">
                <a:tc rowSpan="2">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91440" algn="l" fontAlgn="b"/>
                      <a:r>
                        <a:rPr lang="en-US" sz="1200" b="1" i="1"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MET/CEP7</a:t>
                      </a:r>
                      <a:endPar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95" marR="6395" marT="639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53975" marR="0" lvl="2"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2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&lt;2</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50</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endPar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785" marR="6785" marT="678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44.0 (30.0-58.7)</a:t>
                      </a:r>
                    </a:p>
                  </a:txBody>
                  <a:tcPr marL="6785" marR="6785" marT="678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85678489"/>
                  </a:ext>
                </a:extLst>
              </a:tr>
              <a:tr h="196113">
                <a:tc vMerge="1">
                  <a:txBody>
                    <a:bodyPr/>
                    <a:lstStyle/>
                    <a:p>
                      <a:pPr algn="l" fontAlgn="b"/>
                      <a:endParaRPr lang="en-US" sz="1100" b="0" i="0" u="none" strike="noStrike">
                        <a:solidFill>
                          <a:srgbClr val="000000"/>
                        </a:solidFill>
                        <a:effectLst/>
                        <a:latin typeface="Calibri" panose="020F0502020204030204" pitchFamily="34" charset="0"/>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7E6E6"/>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53975" marR="0" lvl="2"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2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≥2</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48</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endPar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785" marR="6785" marT="678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56.3 (41.2-70.5)</a:t>
                      </a:r>
                    </a:p>
                  </a:txBody>
                  <a:tcPr marL="6785" marR="6785" marT="6785"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899452623"/>
                  </a:ext>
                </a:extLst>
              </a:tr>
              <a:tr h="196113">
                <a:tc rowSpan="3">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91440" algn="l" fontAlgn="b"/>
                      <a:r>
                        <a:rPr lang="en-US" sz="1200" b="1" i="1"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EGFR </a:t>
                      </a:r>
                      <a:r>
                        <a:rPr lang="en-US" sz="1200"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mutation</a:t>
                      </a:r>
                      <a:endParaRPr lang="en-US" sz="1200" b="1" i="0" u="none" strike="noStrike" baseline="300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95" marR="6395" marT="639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53975" marR="0" lvl="2"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2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del19</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56</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endPar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785" marR="6785" marT="678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51.8 (38.0-65.3)</a:t>
                      </a:r>
                    </a:p>
                  </a:txBody>
                  <a:tcPr marL="6785" marR="6785" marT="678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90670039"/>
                  </a:ext>
                </a:extLst>
              </a:tr>
              <a:tr h="196113">
                <a:tc vMerge="1">
                  <a:txBody>
                    <a:bodyPr/>
                    <a:lstStyle/>
                    <a:p>
                      <a:endParaRPr lang="en-GB"/>
                    </a:p>
                  </a:txBody>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53975" marR="0" lvl="2"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2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L858R</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37</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endPar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785" marR="6785" marT="678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45.9 (29.5-63.1)</a:t>
                      </a:r>
                    </a:p>
                  </a:txBody>
                  <a:tcPr marL="6785" marR="6785" marT="678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337115250"/>
                  </a:ext>
                </a:extLst>
              </a:tr>
              <a:tr h="196113">
                <a:tc vMerge="1">
                  <a:txBody>
                    <a:bodyPr/>
                    <a:lstStyle/>
                    <a:p>
                      <a:pPr marL="91440" algn="l" fontAlgn="b"/>
                      <a:endParaRPr lang="en-US" sz="1100" b="1" i="0" u="none" strike="noStrike" baseline="30000">
                        <a:solidFill>
                          <a:srgbClr val="000000"/>
                        </a:solidFill>
                        <a:effectLst/>
                        <a:latin typeface="Verdana" panose="020B0604030504040204" pitchFamily="34" charset="0"/>
                        <a:ea typeface="Verdana" panose="020B0604030504040204" pitchFamily="34" charset="0"/>
                      </a:endParaRPr>
                    </a:p>
                  </a:txBody>
                  <a:tcPr marL="6395" marR="6395" marT="639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CCD4E3"/>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53975" marR="0" lvl="2"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2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Others</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endPar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785" marR="6785" marT="678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60.0 (14.7-94.7)</a:t>
                      </a:r>
                    </a:p>
                  </a:txBody>
                  <a:tcPr marL="6785" marR="6785" marT="678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69700353"/>
                  </a:ext>
                </a:extLst>
              </a:tr>
              <a:tr h="187200">
                <a:tc rowSpan="2">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91440" algn="l" fontAlgn="b"/>
                      <a:r>
                        <a:rPr lang="en-US" sz="12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Region</a:t>
                      </a:r>
                      <a:r>
                        <a:rPr lang="en-US" sz="1200" b="1" i="0" u="none" strike="noStrike" baseline="30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endParaRPr lang="en-US" sz="1200" b="1" i="0" u="none" strike="noStrike" baseline="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395" marR="6395" marT="639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53975" marR="0" lvl="2"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2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Asia</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52</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endPar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785" marR="6785" marT="678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59.6 (45.1-73.0)</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6031347"/>
                  </a:ext>
                </a:extLst>
              </a:tr>
              <a:tr h="187200">
                <a:tc vMerge="1">
                  <a:txBody>
                    <a:bodyPr/>
                    <a:lstStyle/>
                    <a:p>
                      <a:pPr marL="91440" algn="l" fontAlgn="b"/>
                      <a:endParaRPr lang="en-US" sz="1100" b="1" i="0" u="none" strike="noStrike" baseline="0">
                        <a:solidFill>
                          <a:srgbClr val="000000"/>
                        </a:solidFill>
                        <a:effectLst/>
                        <a:latin typeface="Verdana" panose="020B0604030504040204" pitchFamily="34" charset="0"/>
                        <a:ea typeface="Verdana" panose="020B0604030504040204" pitchFamily="34" charset="0"/>
                      </a:endParaRPr>
                    </a:p>
                  </a:txBody>
                  <a:tcPr marL="6395" marR="6395" marT="639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E7EBF2"/>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marL="53975" marR="0" lvl="2" indent="0" algn="l" defTabSz="914400" rtl="0" eaLnBrk="1" fontAlgn="b" latinLnBrk="0" hangingPunct="1">
                        <a:lnSpc>
                          <a:spcPct val="100000"/>
                        </a:lnSpc>
                        <a:spcBef>
                          <a:spcPts val="0"/>
                        </a:spcBef>
                        <a:spcAft>
                          <a:spcPts val="0"/>
                        </a:spcAft>
                        <a:buClr>
                          <a:srgbClr val="000000"/>
                        </a:buClr>
                        <a:buSzTx/>
                        <a:buFont typeface="Arial"/>
                        <a:buNone/>
                        <a:tabLst/>
                        <a:defRPr/>
                      </a:pPr>
                      <a:r>
                        <a:rPr lang="en-US" sz="1200" b="0" i="0" u="none" strike="noStrike" cap="none" dirty="0">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Europe</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44</a:t>
                      </a:r>
                    </a:p>
                  </a:txBody>
                  <a:tcPr marL="6785" marR="6785" marT="678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endPar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6785" marR="6785" marT="678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Arial" panose="020B0604020202020204"/>
                        </a:defRPr>
                      </a:lvl1pPr>
                      <a:lvl2pPr marL="457200" algn="l" defTabSz="914400" rtl="0" eaLnBrk="1" latinLnBrk="0" hangingPunct="1">
                        <a:defRPr sz="1800" kern="1200">
                          <a:solidFill>
                            <a:schemeClr val="tx1"/>
                          </a:solidFill>
                          <a:latin typeface="Arial" panose="020B0604020202020204"/>
                        </a:defRPr>
                      </a:lvl2pPr>
                      <a:lvl3pPr marL="914400" algn="l" defTabSz="914400" rtl="0" eaLnBrk="1" latinLnBrk="0" hangingPunct="1">
                        <a:defRPr sz="1800" kern="1200">
                          <a:solidFill>
                            <a:schemeClr val="tx1"/>
                          </a:solidFill>
                          <a:latin typeface="Arial" panose="020B0604020202020204"/>
                        </a:defRPr>
                      </a:lvl3pPr>
                      <a:lvl4pPr marL="1371600" algn="l" defTabSz="914400" rtl="0" eaLnBrk="1" latinLnBrk="0" hangingPunct="1">
                        <a:defRPr sz="1800" kern="1200">
                          <a:solidFill>
                            <a:schemeClr val="tx1"/>
                          </a:solidFill>
                          <a:latin typeface="Arial" panose="020B0604020202020204"/>
                        </a:defRPr>
                      </a:lvl4pPr>
                      <a:lvl5pPr marL="1828800" algn="l" defTabSz="914400" rtl="0" eaLnBrk="1" latinLnBrk="0" hangingPunct="1">
                        <a:defRPr sz="1800" kern="1200">
                          <a:solidFill>
                            <a:schemeClr val="tx1"/>
                          </a:solidFill>
                          <a:latin typeface="Arial" panose="020B0604020202020204"/>
                        </a:defRPr>
                      </a:lvl5pPr>
                      <a:lvl6pPr marL="2286000" algn="l" defTabSz="914400" rtl="0" eaLnBrk="1" latinLnBrk="0" hangingPunct="1">
                        <a:defRPr sz="1800" kern="1200">
                          <a:solidFill>
                            <a:schemeClr val="tx1"/>
                          </a:solidFill>
                          <a:latin typeface="Arial" panose="020B0604020202020204"/>
                        </a:defRPr>
                      </a:lvl6pPr>
                      <a:lvl7pPr marL="2743200" algn="l" defTabSz="914400" rtl="0" eaLnBrk="1" latinLnBrk="0" hangingPunct="1">
                        <a:defRPr sz="1800" kern="1200">
                          <a:solidFill>
                            <a:schemeClr val="tx1"/>
                          </a:solidFill>
                          <a:latin typeface="Arial" panose="020B0604020202020204"/>
                        </a:defRPr>
                      </a:lvl7pPr>
                      <a:lvl8pPr marL="3200400" algn="l" defTabSz="914400" rtl="0" eaLnBrk="1" latinLnBrk="0" hangingPunct="1">
                        <a:defRPr sz="1800" kern="1200">
                          <a:solidFill>
                            <a:schemeClr val="tx1"/>
                          </a:solidFill>
                          <a:latin typeface="Arial" panose="020B0604020202020204"/>
                        </a:defRPr>
                      </a:lvl8pPr>
                      <a:lvl9pPr marL="3657600" algn="l" defTabSz="914400" rtl="0" eaLnBrk="1" latinLnBrk="0" hangingPunct="1">
                        <a:defRPr sz="1800" kern="1200">
                          <a:solidFill>
                            <a:schemeClr val="tx1"/>
                          </a:solidFill>
                          <a:latin typeface="Arial" panose="020B0604020202020204"/>
                        </a:defRPr>
                      </a:lvl9pPr>
                    </a:lstStyle>
                    <a:p>
                      <a:pPr algn="ctr" rtl="0" fontAlgn="b"/>
                      <a:r>
                        <a:rPr lang="en-US" sz="1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40.9 (26.3-56.8)</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92288193"/>
                  </a:ext>
                </a:extLst>
              </a:tr>
            </a:tbl>
          </a:graphicData>
        </a:graphic>
      </p:graphicFrame>
      <p:sp>
        <p:nvSpPr>
          <p:cNvPr id="9299" name="Rectangle 9298">
            <a:extLst>
              <a:ext uri="{FF2B5EF4-FFF2-40B4-BE49-F238E27FC236}">
                <a16:creationId xmlns:a16="http://schemas.microsoft.com/office/drawing/2014/main" id="{AE60C57F-97E3-C419-5F71-7347CCDF355A}"/>
              </a:ext>
            </a:extLst>
          </p:cNvPr>
          <p:cNvSpPr/>
          <p:nvPr/>
        </p:nvSpPr>
        <p:spPr>
          <a:xfrm>
            <a:off x="6939314" y="1615460"/>
            <a:ext cx="1116000" cy="4287486"/>
          </a:xfrm>
          <a:prstGeom prst="rect">
            <a:avLst/>
          </a:prstGeom>
          <a:solidFill>
            <a:schemeClr val="tx1">
              <a:alpha val="69804"/>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panose="020B0604020202020204"/>
              <a:ea typeface="+mn-ea"/>
              <a:cs typeface="+mn-cs"/>
            </a:endParaRPr>
          </a:p>
        </p:txBody>
      </p:sp>
      <p:graphicFrame>
        <p:nvGraphicFramePr>
          <p:cNvPr id="9301" name="Chart 9300">
            <a:extLst>
              <a:ext uri="{FF2B5EF4-FFF2-40B4-BE49-F238E27FC236}">
                <a16:creationId xmlns:a16="http://schemas.microsoft.com/office/drawing/2014/main" id="{AF3C520F-1377-E485-6996-D0E5C250A9DF}"/>
              </a:ext>
            </a:extLst>
          </p:cNvPr>
          <p:cNvGraphicFramePr>
            <a:graphicFrameLocks/>
          </p:cNvGraphicFramePr>
          <p:nvPr>
            <p:extLst>
              <p:ext uri="{D42A27DB-BD31-4B8C-83A1-F6EECF244321}">
                <p14:modId xmlns:p14="http://schemas.microsoft.com/office/powerpoint/2010/main" val="1504658983"/>
              </p:ext>
            </p:extLst>
          </p:nvPr>
        </p:nvGraphicFramePr>
        <p:xfrm>
          <a:off x="5611118" y="1623080"/>
          <a:ext cx="3728307" cy="4587220"/>
        </p:xfrm>
        <a:graphic>
          <a:graphicData uri="http://schemas.openxmlformats.org/drawingml/2006/chart">
            <c:chart xmlns:c="http://schemas.openxmlformats.org/drawingml/2006/chart" xmlns:r="http://schemas.openxmlformats.org/officeDocument/2006/relationships" r:id="rId3"/>
          </a:graphicData>
        </a:graphic>
      </p:graphicFrame>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INSIGHT 2</a:t>
            </a:r>
            <a:r>
              <a:rPr lang="en-US" dirty="0"/>
              <a:t>: Efficacy by Subgroup</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Kim. WCLC 2023. Abstr OA21.05. Reproduced with permission.</a:t>
            </a:r>
          </a:p>
        </p:txBody>
      </p:sp>
      <p:cxnSp>
        <p:nvCxnSpPr>
          <p:cNvPr id="9300" name="Straight Connector 9299">
            <a:extLst>
              <a:ext uri="{FF2B5EF4-FFF2-40B4-BE49-F238E27FC236}">
                <a16:creationId xmlns:a16="http://schemas.microsoft.com/office/drawing/2014/main" id="{234DB9C9-94BC-BC63-B78E-AE9498CD9D5C}"/>
              </a:ext>
            </a:extLst>
          </p:cNvPr>
          <p:cNvCxnSpPr>
            <a:cxnSpLocks/>
          </p:cNvCxnSpPr>
          <p:nvPr/>
        </p:nvCxnSpPr>
        <p:spPr>
          <a:xfrm>
            <a:off x="7490512" y="1607212"/>
            <a:ext cx="0" cy="4287478"/>
          </a:xfrm>
          <a:prstGeom prst="line">
            <a:avLst/>
          </a:prstGeom>
          <a:noFill/>
          <a:ln w="9525" cap="flat" cmpd="sng" algn="ctr">
            <a:solidFill>
              <a:srgbClr val="1E325F">
                <a:shade val="95000"/>
                <a:satMod val="105000"/>
              </a:srgbClr>
            </a:solidFill>
            <a:prstDash val="lgDash"/>
          </a:ln>
          <a:effectLst/>
        </p:spPr>
      </p:cxnSp>
      <p:sp>
        <p:nvSpPr>
          <p:cNvPr id="9302" name="TextBox 9301">
            <a:extLst>
              <a:ext uri="{FF2B5EF4-FFF2-40B4-BE49-F238E27FC236}">
                <a16:creationId xmlns:a16="http://schemas.microsoft.com/office/drawing/2014/main" id="{987AF0C0-97E1-9C5D-6E47-70C10D50FCB5}"/>
              </a:ext>
            </a:extLst>
          </p:cNvPr>
          <p:cNvSpPr txBox="1"/>
          <p:nvPr/>
        </p:nvSpPr>
        <p:spPr bwMode="auto">
          <a:xfrm>
            <a:off x="1735661" y="6131224"/>
            <a:ext cx="89166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altLang="en-US" sz="1200" b="0" dirty="0">
                <a:solidFill>
                  <a:schemeClr val="bg1"/>
                </a:solidFill>
                <a:latin typeface="+mj-lt"/>
              </a:rPr>
              <a:t>*</a:t>
            </a:r>
            <a:r>
              <a:rPr lang="en-US" altLang="en-US" sz="1200" b="0" i="1" dirty="0">
                <a:solidFill>
                  <a:schemeClr val="bg1"/>
                </a:solidFill>
                <a:latin typeface="+mj-lt"/>
              </a:rPr>
              <a:t>MET</a:t>
            </a:r>
            <a:r>
              <a:rPr lang="en-US" altLang="en-US" sz="1200" b="0" dirty="0">
                <a:solidFill>
                  <a:schemeClr val="bg1"/>
                </a:solidFill>
                <a:latin typeface="+mj-lt"/>
              </a:rPr>
              <a:t> amp by FISH in tumor biopsy. </a:t>
            </a:r>
            <a:r>
              <a:rPr lang="en-US" sz="1200" b="1" i="0" u="none" strike="noStrike" baseline="30000" dirty="0">
                <a:solidFill>
                  <a:srgbClr val="000000"/>
                </a:solidFill>
                <a:effectLst/>
                <a:latin typeface="+mj-lt"/>
                <a:ea typeface="Verdana" panose="020B0604030504040204" pitchFamily="34" charset="0"/>
              </a:rPr>
              <a:t>†</a:t>
            </a:r>
            <a:r>
              <a:rPr lang="en-US" sz="1200" b="0" i="0" u="none" strike="noStrike" dirty="0">
                <a:solidFill>
                  <a:srgbClr val="000000"/>
                </a:solidFill>
                <a:effectLst/>
                <a:latin typeface="+mj-lt"/>
                <a:ea typeface="Verdana" panose="020B0604030504040204" pitchFamily="34" charset="0"/>
              </a:rPr>
              <a:t>All</a:t>
            </a:r>
            <a:r>
              <a:rPr lang="en-US" sz="1200" b="1" i="0" u="none" strike="noStrike" baseline="30000" dirty="0">
                <a:solidFill>
                  <a:srgbClr val="000000"/>
                </a:solidFill>
                <a:effectLst/>
                <a:latin typeface="+mj-lt"/>
                <a:ea typeface="Verdana" panose="020B0604030504040204" pitchFamily="34" charset="0"/>
              </a:rPr>
              <a:t> </a:t>
            </a:r>
            <a:r>
              <a:rPr lang="en-US" altLang="en-US" sz="1200" b="0" i="1" dirty="0">
                <a:solidFill>
                  <a:schemeClr val="bg1"/>
                </a:solidFill>
                <a:latin typeface="+mj-lt"/>
              </a:rPr>
              <a:t>MET</a:t>
            </a:r>
            <a:r>
              <a:rPr lang="en-US" altLang="en-US" sz="1200" b="0" dirty="0">
                <a:solidFill>
                  <a:schemeClr val="bg1"/>
                </a:solidFill>
                <a:latin typeface="+mj-lt"/>
              </a:rPr>
              <a:t> GCN ≥5, except n = 1 </a:t>
            </a:r>
            <a:r>
              <a:rPr lang="en-US" altLang="en-US" sz="1200" b="0" i="1" dirty="0">
                <a:solidFill>
                  <a:schemeClr val="bg1"/>
                </a:solidFill>
                <a:latin typeface="+mj-lt"/>
              </a:rPr>
              <a:t>MET</a:t>
            </a:r>
            <a:r>
              <a:rPr lang="en-US" altLang="en-US" sz="1200" b="0" dirty="0">
                <a:solidFill>
                  <a:schemeClr val="bg1"/>
                </a:solidFill>
                <a:latin typeface="+mj-lt"/>
              </a:rPr>
              <a:t> GCN 4.96. </a:t>
            </a:r>
            <a:r>
              <a:rPr lang="en-US" sz="1200" b="1" i="0" u="none" strike="noStrike" baseline="30000" dirty="0">
                <a:solidFill>
                  <a:srgbClr val="000000"/>
                </a:solidFill>
                <a:effectLst/>
                <a:latin typeface="Verdana" panose="020B0604030504040204" pitchFamily="34" charset="0"/>
                <a:ea typeface="Verdana" panose="020B0604030504040204" pitchFamily="34" charset="0"/>
              </a:rPr>
              <a:t>‡</a:t>
            </a:r>
            <a:r>
              <a:rPr lang="en-US" altLang="en-US" sz="1200" b="0" dirty="0">
                <a:solidFill>
                  <a:schemeClr val="bg1"/>
                </a:solidFill>
                <a:latin typeface="+mj-lt"/>
              </a:rPr>
              <a:t>n = 2 with PD as BOR enrolled in North America.</a:t>
            </a:r>
            <a:endParaRPr lang="en-US" sz="1200" b="0" dirty="0">
              <a:solidFill>
                <a:schemeClr val="bg1"/>
              </a:solidFill>
              <a:latin typeface="+mj-lt"/>
            </a:endParaRPr>
          </a:p>
        </p:txBody>
      </p:sp>
      <p:cxnSp>
        <p:nvCxnSpPr>
          <p:cNvPr id="4" name="Straight Connector 3">
            <a:extLst>
              <a:ext uri="{FF2B5EF4-FFF2-40B4-BE49-F238E27FC236}">
                <a16:creationId xmlns:a16="http://schemas.microsoft.com/office/drawing/2014/main" id="{29EAA622-E45D-5B44-10F4-1F54134EEDE0}"/>
              </a:ext>
            </a:extLst>
          </p:cNvPr>
          <p:cNvCxnSpPr/>
          <p:nvPr/>
        </p:nvCxnSpPr>
        <p:spPr bwMode="auto">
          <a:xfrm>
            <a:off x="709797" y="1607212"/>
            <a:ext cx="10789920"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34631541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07" name="Freeform 1270">
            <a:extLst>
              <a:ext uri="{FF2B5EF4-FFF2-40B4-BE49-F238E27FC236}">
                <a16:creationId xmlns:a16="http://schemas.microsoft.com/office/drawing/2014/main" id="{CA4846C7-BBDD-1660-4624-6D8D91F3AB38}"/>
              </a:ext>
            </a:extLst>
          </p:cNvPr>
          <p:cNvSpPr/>
          <p:nvPr/>
        </p:nvSpPr>
        <p:spPr>
          <a:xfrm>
            <a:off x="6373362" y="3212386"/>
            <a:ext cx="5385251" cy="3968"/>
          </a:xfrm>
          <a:custGeom>
            <a:avLst/>
            <a:gdLst>
              <a:gd name="connsiteX0" fmla="*/ 5212113 w 5212113"/>
              <a:gd name="connsiteY0" fmla="*/ 0 h 3031"/>
              <a:gd name="connsiteX1" fmla="*/ 0 w 5212113"/>
              <a:gd name="connsiteY1" fmla="*/ 0 h 3031"/>
            </a:gdLst>
            <a:ahLst/>
            <a:cxnLst>
              <a:cxn ang="0">
                <a:pos x="connsiteX0" y="connsiteY0"/>
              </a:cxn>
              <a:cxn ang="0">
                <a:pos x="connsiteX1" y="connsiteY1"/>
              </a:cxn>
            </a:cxnLst>
            <a:rect l="l" t="t" r="r" b="b"/>
            <a:pathLst>
              <a:path w="5212113" h="3031">
                <a:moveTo>
                  <a:pt x="5212113" y="0"/>
                </a:moveTo>
                <a:lnTo>
                  <a:pt x="0" y="0"/>
                </a:lnTo>
              </a:path>
            </a:pathLst>
          </a:custGeom>
          <a:ln w="28575" cap="flat">
            <a:solidFill>
              <a:srgbClr val="BCBEC0"/>
            </a:solidFill>
            <a:prstDash val="sysDash"/>
            <a:miter/>
          </a:ln>
        </p:spPr>
        <p:txBody>
          <a:bodyPr rtlCol="0" anchor="ctr"/>
          <a:lstStyle/>
          <a:p>
            <a:endParaRPr lang="en-AR">
              <a:solidFill>
                <a:schemeClr val="bg1"/>
              </a:solidFill>
            </a:endParaRPr>
          </a:p>
        </p:txBody>
      </p:sp>
      <p:sp>
        <p:nvSpPr>
          <p:cNvPr id="9308" name="Freeform 1271">
            <a:extLst>
              <a:ext uri="{FF2B5EF4-FFF2-40B4-BE49-F238E27FC236}">
                <a16:creationId xmlns:a16="http://schemas.microsoft.com/office/drawing/2014/main" id="{CF9C1B6A-2925-930A-2F52-AE69C8EBEE00}"/>
              </a:ext>
            </a:extLst>
          </p:cNvPr>
          <p:cNvSpPr/>
          <p:nvPr/>
        </p:nvSpPr>
        <p:spPr>
          <a:xfrm>
            <a:off x="6373362" y="3781131"/>
            <a:ext cx="5385251" cy="3968"/>
          </a:xfrm>
          <a:custGeom>
            <a:avLst/>
            <a:gdLst>
              <a:gd name="connsiteX0" fmla="*/ 5212113 w 5212113"/>
              <a:gd name="connsiteY0" fmla="*/ 0 h 3031"/>
              <a:gd name="connsiteX1" fmla="*/ 0 w 5212113"/>
              <a:gd name="connsiteY1" fmla="*/ 0 h 3031"/>
            </a:gdLst>
            <a:ahLst/>
            <a:cxnLst>
              <a:cxn ang="0">
                <a:pos x="connsiteX0" y="connsiteY0"/>
              </a:cxn>
              <a:cxn ang="0">
                <a:pos x="connsiteX1" y="connsiteY1"/>
              </a:cxn>
            </a:cxnLst>
            <a:rect l="l" t="t" r="r" b="b"/>
            <a:pathLst>
              <a:path w="5212113" h="3031">
                <a:moveTo>
                  <a:pt x="5212113" y="0"/>
                </a:moveTo>
                <a:lnTo>
                  <a:pt x="0" y="0"/>
                </a:lnTo>
              </a:path>
            </a:pathLst>
          </a:custGeom>
          <a:ln w="28575" cap="flat">
            <a:solidFill>
              <a:srgbClr val="BCBEC0"/>
            </a:solidFill>
            <a:prstDash val="sysDash"/>
            <a:miter/>
          </a:ln>
        </p:spPr>
        <p:txBody>
          <a:bodyPr rtlCol="0" anchor="ctr"/>
          <a:lstStyle/>
          <a:p>
            <a:endParaRPr lang="en-AR">
              <a:solidFill>
                <a:schemeClr val="bg1"/>
              </a:solidFill>
            </a:endParaRP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INSIGHT 2</a:t>
            </a:r>
            <a:r>
              <a:rPr lang="en-US" dirty="0"/>
              <a:t>: Efficacy in Asian Patients </a:t>
            </a:r>
            <a:br>
              <a:rPr lang="en-US" dirty="0"/>
            </a:br>
            <a:r>
              <a:rPr lang="en-US" dirty="0"/>
              <a:t>(Prespecified Subgroup Analysis)</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Kim. WCLC 2023. Abstr OA21.05. Reproduced with permission.</a:t>
            </a:r>
          </a:p>
        </p:txBody>
      </p:sp>
      <p:sp>
        <p:nvSpPr>
          <p:cNvPr id="9291" name="TextBox 9290">
            <a:extLst>
              <a:ext uri="{FF2B5EF4-FFF2-40B4-BE49-F238E27FC236}">
                <a16:creationId xmlns:a16="http://schemas.microsoft.com/office/drawing/2014/main" id="{E7B391AE-D336-C740-4E75-C7DDFBFBC58A}"/>
              </a:ext>
            </a:extLst>
          </p:cNvPr>
          <p:cNvSpPr txBox="1"/>
          <p:nvPr/>
        </p:nvSpPr>
        <p:spPr bwMode="auto">
          <a:xfrm>
            <a:off x="7721599" y="1495011"/>
            <a:ext cx="24541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Antitumor Activity (n = 52)</a:t>
            </a:r>
          </a:p>
        </p:txBody>
      </p:sp>
      <p:graphicFrame>
        <p:nvGraphicFramePr>
          <p:cNvPr id="9294" name="Group 32">
            <a:extLst>
              <a:ext uri="{FF2B5EF4-FFF2-40B4-BE49-F238E27FC236}">
                <a16:creationId xmlns:a16="http://schemas.microsoft.com/office/drawing/2014/main" id="{C9561290-DA4C-C7D6-C2FA-EB19F402B7B3}"/>
              </a:ext>
            </a:extLst>
          </p:cNvPr>
          <p:cNvGraphicFramePr>
            <a:graphicFrameLocks noGrp="1"/>
          </p:cNvGraphicFramePr>
          <p:nvPr>
            <p:extLst>
              <p:ext uri="{D42A27DB-BD31-4B8C-83A1-F6EECF244321}">
                <p14:modId xmlns:p14="http://schemas.microsoft.com/office/powerpoint/2010/main" val="1522643032"/>
              </p:ext>
            </p:extLst>
          </p:nvPr>
        </p:nvGraphicFramePr>
        <p:xfrm>
          <a:off x="517033" y="1600200"/>
          <a:ext cx="4937759" cy="3977736"/>
        </p:xfrm>
        <a:graphic>
          <a:graphicData uri="http://schemas.openxmlformats.org/drawingml/2006/table">
            <a:tbl>
              <a:tblPr/>
              <a:tblGrid>
                <a:gridCol w="1745745">
                  <a:extLst>
                    <a:ext uri="{9D8B030D-6E8A-4147-A177-3AD203B41FA5}">
                      <a16:colId xmlns:a16="http://schemas.microsoft.com/office/drawing/2014/main" val="20000"/>
                    </a:ext>
                  </a:extLst>
                </a:gridCol>
                <a:gridCol w="1596007">
                  <a:extLst>
                    <a:ext uri="{9D8B030D-6E8A-4147-A177-3AD203B41FA5}">
                      <a16:colId xmlns:a16="http://schemas.microsoft.com/office/drawing/2014/main" val="20001"/>
                    </a:ext>
                  </a:extLst>
                </a:gridCol>
                <a:gridCol w="1596007">
                  <a:extLst>
                    <a:ext uri="{9D8B030D-6E8A-4147-A177-3AD203B41FA5}">
                      <a16:colId xmlns:a16="http://schemas.microsoft.com/office/drawing/2014/main" val="2359562946"/>
                    </a:ext>
                  </a:extLst>
                </a:gridCol>
              </a:tblGrid>
              <a:tr h="28991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Efficacy Outcome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500" b="1" i="1" u="none" strike="noStrike" cap="none" normalizeH="0" baseline="0" dirty="0">
                          <a:ln>
                            <a:noFill/>
                          </a:ln>
                          <a:solidFill>
                            <a:schemeClr val="tx1"/>
                          </a:solidFill>
                          <a:effectLst/>
                          <a:latin typeface="Calibri" panose="020F0502020204030204" pitchFamily="34" charset="0"/>
                        </a:rPr>
                        <a:t>MET</a:t>
                      </a:r>
                      <a:r>
                        <a:rPr kumimoji="0" lang="en-US" sz="1500" b="1" i="0" u="none" strike="noStrike" cap="none" normalizeH="0" baseline="0" dirty="0">
                          <a:ln>
                            <a:noFill/>
                          </a:ln>
                          <a:solidFill>
                            <a:schemeClr val="tx1"/>
                          </a:solidFill>
                          <a:effectLst/>
                          <a:latin typeface="Calibri" panose="020F0502020204030204" pitchFamily="34" charset="0"/>
                        </a:rPr>
                        <a:t> Amp by Tumor Biopsy</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(n = 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500" b="1" i="1" u="none" strike="noStrike" cap="none" normalizeH="0" baseline="0" dirty="0">
                          <a:ln>
                            <a:noFill/>
                          </a:ln>
                          <a:solidFill>
                            <a:schemeClr val="tx1"/>
                          </a:solidFill>
                          <a:effectLst/>
                          <a:latin typeface="Calibri" panose="020F0502020204030204" pitchFamily="34" charset="0"/>
                        </a:rPr>
                        <a:t>MET</a:t>
                      </a:r>
                      <a:r>
                        <a:rPr kumimoji="0" lang="en-US" sz="1500" b="1" i="0" u="none" strike="noStrike" cap="none" normalizeH="0" baseline="0" dirty="0">
                          <a:ln>
                            <a:noFill/>
                          </a:ln>
                          <a:solidFill>
                            <a:schemeClr val="tx1"/>
                          </a:solidFill>
                          <a:effectLst/>
                          <a:latin typeface="Calibri" panose="020F0502020204030204" pitchFamily="34" charset="0"/>
                        </a:rPr>
                        <a:t> Amp by Liquid Biopsy</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500" b="1" i="0" u="none" strike="noStrike" cap="none" normalizeH="0" baseline="0" dirty="0">
                          <a:ln>
                            <a:noFill/>
                          </a:ln>
                          <a:solidFill>
                            <a:schemeClr val="tx1"/>
                          </a:solidFill>
                          <a:effectLst/>
                          <a:latin typeface="Calibri" panose="020F0502020204030204" pitchFamily="34" charset="0"/>
                        </a:rPr>
                        <a:t>(n =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69123">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59.6 (45.1-73.0)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71.4 (41.9-91.6)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95807864"/>
                  </a:ext>
                </a:extLst>
              </a:tr>
              <a:tr h="682507">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BOR,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31 (59.6)</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6 (11.5)</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11 (21.2)</a:t>
                      </a:r>
                      <a:br>
                        <a:rPr kumimoji="0" lang="en-US" sz="1500" b="0" i="0" u="none" strike="noStrike" cap="none" normalizeH="0" baseline="0" dirty="0">
                          <a:ln>
                            <a:noFill/>
                          </a:ln>
                          <a:solidFill>
                            <a:schemeClr val="bg2">
                              <a:lumMod val="10000"/>
                            </a:schemeClr>
                          </a:solidFill>
                          <a:effectLst/>
                          <a:latin typeface="Calibri" panose="020F0502020204030204" pitchFamily="34" charset="0"/>
                        </a:rPr>
                      </a:br>
                      <a:r>
                        <a:rPr kumimoji="0" lang="en-US" sz="1500" b="0" i="0" u="none" strike="noStrike" cap="none" normalizeH="0" baseline="0" dirty="0">
                          <a:ln>
                            <a:noFill/>
                          </a:ln>
                          <a:solidFill>
                            <a:schemeClr val="bg2">
                              <a:lumMod val="10000"/>
                            </a:schemeClr>
                          </a:solidFill>
                          <a:effectLst/>
                          <a:latin typeface="Calibri" panose="020F0502020204030204" pitchFamily="34" charset="0"/>
                        </a:rPr>
                        <a:t>4 (7.7)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r h="16912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Median DoR,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15000"/>
                        </a:lnSpc>
                        <a:spcBef>
                          <a:spcPts val="0"/>
                        </a:spcBef>
                        <a:spcAft>
                          <a:spcPts val="0"/>
                        </a:spcAft>
                      </a:pPr>
                      <a:r>
                        <a:rPr kumimoji="0" lang="en-GB"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7.3 </a:t>
                      </a:r>
                    </a:p>
                    <a:p>
                      <a:pPr marL="0" marR="0" algn="ctr">
                        <a:lnSpc>
                          <a:spcPct val="115000"/>
                        </a:lnSpc>
                        <a:spcBef>
                          <a:spcPts val="0"/>
                        </a:spcBef>
                        <a:spcAft>
                          <a:spcPts val="0"/>
                        </a:spcAft>
                      </a:pPr>
                      <a:r>
                        <a:rPr kumimoji="0" lang="en-GB"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(4.7-NE)</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en-GB"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5.6 </a:t>
                      </a:r>
                    </a:p>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en-GB"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(2.9-NE)</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6912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Median PFS,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en-GB"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6.9 </a:t>
                      </a:r>
                    </a:p>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en-GB"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(5.4-8.4)</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en-GB"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5.5 </a:t>
                      </a:r>
                    </a:p>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en-GB"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(4.2-8.4)</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42505306"/>
                  </a:ext>
                </a:extLst>
              </a:tr>
              <a:tr h="16912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500" b="0" i="0" u="none" strike="noStrike" cap="none" normalizeH="0" baseline="0" dirty="0">
                          <a:ln>
                            <a:noFill/>
                          </a:ln>
                          <a:solidFill>
                            <a:schemeClr val="bg2">
                              <a:lumMod val="10000"/>
                            </a:schemeClr>
                          </a:solidFill>
                          <a:effectLst/>
                          <a:latin typeface="Calibri" panose="020F0502020204030204" pitchFamily="34" charset="0"/>
                        </a:rPr>
                        <a:t>Median OS,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en-GB"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19.8 </a:t>
                      </a:r>
                    </a:p>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en-GB"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(13.6-NE)</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en-GB"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12.0 </a:t>
                      </a:r>
                    </a:p>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en-GB" sz="15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(5.9-NE)</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05822096"/>
                  </a:ext>
                </a:extLst>
              </a:tr>
            </a:tbl>
          </a:graphicData>
        </a:graphic>
      </p:graphicFrame>
      <p:sp>
        <p:nvSpPr>
          <p:cNvPr id="9296" name="TextBox 9295">
            <a:extLst>
              <a:ext uri="{FF2B5EF4-FFF2-40B4-BE49-F238E27FC236}">
                <a16:creationId xmlns:a16="http://schemas.microsoft.com/office/drawing/2014/main" id="{05B1F231-A5FB-E088-F0A8-529E9DBA0887}"/>
              </a:ext>
            </a:extLst>
          </p:cNvPr>
          <p:cNvSpPr txBox="1"/>
          <p:nvPr/>
        </p:nvSpPr>
        <p:spPr>
          <a:xfrm>
            <a:off x="5973972" y="2193215"/>
            <a:ext cx="334210" cy="215444"/>
          </a:xfrm>
          <a:prstGeom prst="rect">
            <a:avLst/>
          </a:prstGeom>
          <a:noFill/>
        </p:spPr>
        <p:txBody>
          <a:bodyPr wrap="square" lIns="0" tIns="0" rIns="0" bIns="0" rtlCol="0">
            <a:spAutoFit/>
          </a:bodyPr>
          <a:lstStyle/>
          <a:p>
            <a:pPr algn="r"/>
            <a:r>
              <a:rPr lang="en-AR" sz="1400" b="0">
                <a:solidFill>
                  <a:schemeClr val="bg1"/>
                </a:solidFill>
                <a:latin typeface="Calibri" panose="020F0502020204030204" pitchFamily="34" charset="0"/>
                <a:ea typeface="Calibri" panose="020F0502020204030204" pitchFamily="34" charset="0"/>
                <a:cs typeface="Calibri" panose="020F0502020204030204" pitchFamily="34" charset="0"/>
              </a:rPr>
              <a:t>100</a:t>
            </a:r>
          </a:p>
        </p:txBody>
      </p:sp>
      <p:sp>
        <p:nvSpPr>
          <p:cNvPr id="9297" name="TextBox 9296">
            <a:extLst>
              <a:ext uri="{FF2B5EF4-FFF2-40B4-BE49-F238E27FC236}">
                <a16:creationId xmlns:a16="http://schemas.microsoft.com/office/drawing/2014/main" id="{DAB70625-A4AC-0EA8-36ED-7F62775F956D}"/>
              </a:ext>
            </a:extLst>
          </p:cNvPr>
          <p:cNvSpPr txBox="1"/>
          <p:nvPr/>
        </p:nvSpPr>
        <p:spPr>
          <a:xfrm>
            <a:off x="6109206" y="2422957"/>
            <a:ext cx="198974" cy="215444"/>
          </a:xfrm>
          <a:prstGeom prst="rect">
            <a:avLst/>
          </a:prstGeom>
          <a:noFill/>
        </p:spPr>
        <p:txBody>
          <a:bodyPr wrap="square" lIns="0" tIns="0" rIns="0" bIns="0" rtlCol="0">
            <a:spAutoFit/>
          </a:bodyPr>
          <a:lstStyle/>
          <a:p>
            <a:pPr algn="r"/>
            <a:r>
              <a:rPr lang="en-AR" sz="1400" b="0">
                <a:solidFill>
                  <a:schemeClr val="bg1"/>
                </a:solidFill>
                <a:latin typeface="Calibri" panose="020F0502020204030204" pitchFamily="34" charset="0"/>
                <a:ea typeface="Calibri" panose="020F0502020204030204" pitchFamily="34" charset="0"/>
                <a:cs typeface="Calibri" panose="020F0502020204030204" pitchFamily="34" charset="0"/>
              </a:rPr>
              <a:t>80</a:t>
            </a:r>
          </a:p>
        </p:txBody>
      </p:sp>
      <p:sp>
        <p:nvSpPr>
          <p:cNvPr id="9298" name="TextBox 9297">
            <a:extLst>
              <a:ext uri="{FF2B5EF4-FFF2-40B4-BE49-F238E27FC236}">
                <a16:creationId xmlns:a16="http://schemas.microsoft.com/office/drawing/2014/main" id="{4D4B83F6-414D-03A4-5BAE-2E893A3734D9}"/>
              </a:ext>
            </a:extLst>
          </p:cNvPr>
          <p:cNvSpPr txBox="1"/>
          <p:nvPr/>
        </p:nvSpPr>
        <p:spPr>
          <a:xfrm>
            <a:off x="6109206" y="2652699"/>
            <a:ext cx="198974" cy="215444"/>
          </a:xfrm>
          <a:prstGeom prst="rect">
            <a:avLst/>
          </a:prstGeom>
          <a:noFill/>
        </p:spPr>
        <p:txBody>
          <a:bodyPr wrap="square" lIns="0" tIns="0" rIns="0" bIns="0" rtlCol="0">
            <a:spAutoFit/>
          </a:bodyPr>
          <a:lstStyle/>
          <a:p>
            <a:pPr algn="r"/>
            <a:r>
              <a:rPr lang="en-AR" sz="1400" b="0">
                <a:solidFill>
                  <a:schemeClr val="bg1"/>
                </a:solidFill>
                <a:latin typeface="Calibri" panose="020F0502020204030204" pitchFamily="34" charset="0"/>
                <a:ea typeface="Calibri" panose="020F0502020204030204" pitchFamily="34" charset="0"/>
                <a:cs typeface="Calibri" panose="020F0502020204030204" pitchFamily="34" charset="0"/>
              </a:rPr>
              <a:t>60</a:t>
            </a:r>
          </a:p>
        </p:txBody>
      </p:sp>
      <p:sp>
        <p:nvSpPr>
          <p:cNvPr id="9299" name="TextBox 9298">
            <a:extLst>
              <a:ext uri="{FF2B5EF4-FFF2-40B4-BE49-F238E27FC236}">
                <a16:creationId xmlns:a16="http://schemas.microsoft.com/office/drawing/2014/main" id="{33F5979E-C249-8BB3-5537-A01CD663A00C}"/>
              </a:ext>
            </a:extLst>
          </p:cNvPr>
          <p:cNvSpPr txBox="1"/>
          <p:nvPr/>
        </p:nvSpPr>
        <p:spPr>
          <a:xfrm>
            <a:off x="6109206" y="2882441"/>
            <a:ext cx="198974" cy="215444"/>
          </a:xfrm>
          <a:prstGeom prst="rect">
            <a:avLst/>
          </a:prstGeom>
          <a:noFill/>
        </p:spPr>
        <p:txBody>
          <a:bodyPr wrap="square" lIns="0" tIns="0" rIns="0" bIns="0" rtlCol="0">
            <a:spAutoFit/>
          </a:bodyPr>
          <a:lstStyle/>
          <a:p>
            <a:pPr algn="r"/>
            <a:r>
              <a:rPr lang="en-AR" sz="1400" b="0">
                <a:solidFill>
                  <a:schemeClr val="bg1"/>
                </a:solidFill>
                <a:latin typeface="Calibri" panose="020F0502020204030204" pitchFamily="34" charset="0"/>
                <a:ea typeface="Calibri" panose="020F0502020204030204" pitchFamily="34" charset="0"/>
                <a:cs typeface="Calibri" panose="020F0502020204030204" pitchFamily="34" charset="0"/>
              </a:rPr>
              <a:t>40</a:t>
            </a:r>
          </a:p>
        </p:txBody>
      </p:sp>
      <p:sp>
        <p:nvSpPr>
          <p:cNvPr id="9300" name="TextBox 9299">
            <a:extLst>
              <a:ext uri="{FF2B5EF4-FFF2-40B4-BE49-F238E27FC236}">
                <a16:creationId xmlns:a16="http://schemas.microsoft.com/office/drawing/2014/main" id="{30EF75DC-C9BD-0CC2-A618-9FDB786E013D}"/>
              </a:ext>
            </a:extLst>
          </p:cNvPr>
          <p:cNvSpPr txBox="1"/>
          <p:nvPr/>
        </p:nvSpPr>
        <p:spPr>
          <a:xfrm>
            <a:off x="6109206" y="3112183"/>
            <a:ext cx="198974" cy="215444"/>
          </a:xfrm>
          <a:prstGeom prst="rect">
            <a:avLst/>
          </a:prstGeom>
          <a:noFill/>
        </p:spPr>
        <p:txBody>
          <a:bodyPr wrap="square" lIns="0" tIns="0" rIns="0" bIns="0" rtlCol="0">
            <a:spAutoFit/>
          </a:bodyPr>
          <a:lstStyle/>
          <a:p>
            <a:pPr algn="r"/>
            <a:r>
              <a:rPr lang="en-AR" sz="1400" b="0">
                <a:solidFill>
                  <a:schemeClr val="bg1"/>
                </a:solidFill>
                <a:latin typeface="Calibri" panose="020F0502020204030204" pitchFamily="34" charset="0"/>
                <a:ea typeface="Calibri" panose="020F0502020204030204" pitchFamily="34" charset="0"/>
                <a:cs typeface="Calibri" panose="020F0502020204030204" pitchFamily="34" charset="0"/>
              </a:rPr>
              <a:t>20</a:t>
            </a:r>
          </a:p>
        </p:txBody>
      </p:sp>
      <p:sp>
        <p:nvSpPr>
          <p:cNvPr id="9301" name="TextBox 9300">
            <a:extLst>
              <a:ext uri="{FF2B5EF4-FFF2-40B4-BE49-F238E27FC236}">
                <a16:creationId xmlns:a16="http://schemas.microsoft.com/office/drawing/2014/main" id="{57C0AABD-E8AB-EE15-E288-EC4D88955F21}"/>
              </a:ext>
            </a:extLst>
          </p:cNvPr>
          <p:cNvSpPr txBox="1"/>
          <p:nvPr/>
        </p:nvSpPr>
        <p:spPr>
          <a:xfrm>
            <a:off x="6109206" y="3341925"/>
            <a:ext cx="198974" cy="215444"/>
          </a:xfrm>
          <a:prstGeom prst="rect">
            <a:avLst/>
          </a:prstGeom>
          <a:noFill/>
        </p:spPr>
        <p:txBody>
          <a:bodyPr wrap="square" lIns="0" tIns="0" rIns="0" bIns="0" rtlCol="0">
            <a:spAutoFit/>
          </a:bodyPr>
          <a:lstStyle/>
          <a:p>
            <a:pPr algn="r"/>
            <a:r>
              <a:rPr lang="en-AR" sz="1400" b="0">
                <a:solidFill>
                  <a:schemeClr val="bg1"/>
                </a:solidFill>
                <a:latin typeface="Calibri" panose="020F0502020204030204" pitchFamily="34" charset="0"/>
                <a:ea typeface="Calibri" panose="020F0502020204030204" pitchFamily="34" charset="0"/>
                <a:cs typeface="Calibri" panose="020F0502020204030204" pitchFamily="34" charset="0"/>
              </a:rPr>
              <a:t>0</a:t>
            </a:r>
          </a:p>
        </p:txBody>
      </p:sp>
      <p:sp>
        <p:nvSpPr>
          <p:cNvPr id="9302" name="TextBox 9301">
            <a:extLst>
              <a:ext uri="{FF2B5EF4-FFF2-40B4-BE49-F238E27FC236}">
                <a16:creationId xmlns:a16="http://schemas.microsoft.com/office/drawing/2014/main" id="{C524FBF7-BE8E-9892-0BB6-F2F53D24114B}"/>
              </a:ext>
            </a:extLst>
          </p:cNvPr>
          <p:cNvSpPr txBox="1"/>
          <p:nvPr/>
        </p:nvSpPr>
        <p:spPr>
          <a:xfrm>
            <a:off x="6049843" y="3571667"/>
            <a:ext cx="258337" cy="215444"/>
          </a:xfrm>
          <a:prstGeom prst="rect">
            <a:avLst/>
          </a:prstGeom>
          <a:noFill/>
        </p:spPr>
        <p:txBody>
          <a:bodyPr wrap="square" lIns="0" tIns="0" rIns="0" bIns="0" rtlCol="0">
            <a:spAutoFit/>
          </a:bodyPr>
          <a:lstStyle/>
          <a:p>
            <a:pPr algn="r"/>
            <a:r>
              <a:rPr lang="en-AR" sz="1400" b="0" dirty="0">
                <a:solidFill>
                  <a:schemeClr val="bg1"/>
                </a:solidFill>
                <a:latin typeface="Calibri" panose="020F0502020204030204" pitchFamily="34" charset="0"/>
                <a:ea typeface="Calibri" panose="020F0502020204030204" pitchFamily="34" charset="0"/>
                <a:cs typeface="Calibri" panose="020F0502020204030204" pitchFamily="34" charset="0"/>
              </a:rPr>
              <a:t>-20</a:t>
            </a:r>
          </a:p>
        </p:txBody>
      </p:sp>
      <p:sp>
        <p:nvSpPr>
          <p:cNvPr id="9303" name="TextBox 9302">
            <a:extLst>
              <a:ext uri="{FF2B5EF4-FFF2-40B4-BE49-F238E27FC236}">
                <a16:creationId xmlns:a16="http://schemas.microsoft.com/office/drawing/2014/main" id="{C7F5F1AC-CEC0-AD7F-61D9-7D66414248A3}"/>
              </a:ext>
            </a:extLst>
          </p:cNvPr>
          <p:cNvSpPr txBox="1"/>
          <p:nvPr/>
        </p:nvSpPr>
        <p:spPr>
          <a:xfrm>
            <a:off x="6049843" y="3801409"/>
            <a:ext cx="258337" cy="215444"/>
          </a:xfrm>
          <a:prstGeom prst="rect">
            <a:avLst/>
          </a:prstGeom>
          <a:noFill/>
        </p:spPr>
        <p:txBody>
          <a:bodyPr wrap="square" lIns="0" tIns="0" rIns="0" bIns="0" rtlCol="0">
            <a:spAutoFit/>
          </a:bodyPr>
          <a:lstStyle/>
          <a:p>
            <a:pPr algn="r"/>
            <a:r>
              <a:rPr lang="en-AR" sz="1400" b="0" dirty="0">
                <a:solidFill>
                  <a:schemeClr val="bg1"/>
                </a:solidFill>
                <a:latin typeface="Calibri" panose="020F0502020204030204" pitchFamily="34" charset="0"/>
                <a:ea typeface="Calibri" panose="020F0502020204030204" pitchFamily="34" charset="0"/>
                <a:cs typeface="Calibri" panose="020F0502020204030204" pitchFamily="34" charset="0"/>
              </a:rPr>
              <a:t>-40</a:t>
            </a:r>
          </a:p>
        </p:txBody>
      </p:sp>
      <p:sp>
        <p:nvSpPr>
          <p:cNvPr id="9304" name="TextBox 9303">
            <a:extLst>
              <a:ext uri="{FF2B5EF4-FFF2-40B4-BE49-F238E27FC236}">
                <a16:creationId xmlns:a16="http://schemas.microsoft.com/office/drawing/2014/main" id="{3BABBE7D-0553-9375-8FE4-1159B1BDAEFB}"/>
              </a:ext>
            </a:extLst>
          </p:cNvPr>
          <p:cNvSpPr txBox="1"/>
          <p:nvPr/>
        </p:nvSpPr>
        <p:spPr>
          <a:xfrm>
            <a:off x="6068351" y="4031151"/>
            <a:ext cx="239829" cy="215444"/>
          </a:xfrm>
          <a:prstGeom prst="rect">
            <a:avLst/>
          </a:prstGeom>
          <a:noFill/>
        </p:spPr>
        <p:txBody>
          <a:bodyPr wrap="square" lIns="0" tIns="0" rIns="0" bIns="0" rtlCol="0">
            <a:spAutoFit/>
          </a:bodyPr>
          <a:lstStyle/>
          <a:p>
            <a:pPr algn="r"/>
            <a:r>
              <a:rPr lang="en-AR" sz="1400" b="0" dirty="0">
                <a:solidFill>
                  <a:schemeClr val="bg1"/>
                </a:solidFill>
                <a:latin typeface="Calibri" panose="020F0502020204030204" pitchFamily="34" charset="0"/>
                <a:ea typeface="Calibri" panose="020F0502020204030204" pitchFamily="34" charset="0"/>
                <a:cs typeface="Calibri" panose="020F0502020204030204" pitchFamily="34" charset="0"/>
              </a:rPr>
              <a:t>-60</a:t>
            </a:r>
          </a:p>
        </p:txBody>
      </p:sp>
      <p:sp>
        <p:nvSpPr>
          <p:cNvPr id="9305" name="TextBox 9304">
            <a:extLst>
              <a:ext uri="{FF2B5EF4-FFF2-40B4-BE49-F238E27FC236}">
                <a16:creationId xmlns:a16="http://schemas.microsoft.com/office/drawing/2014/main" id="{526D7256-B5F7-67C5-CD02-E543B7A50BA5}"/>
              </a:ext>
            </a:extLst>
          </p:cNvPr>
          <p:cNvSpPr txBox="1"/>
          <p:nvPr/>
        </p:nvSpPr>
        <p:spPr>
          <a:xfrm>
            <a:off x="6024331" y="4260893"/>
            <a:ext cx="283849" cy="215444"/>
          </a:xfrm>
          <a:prstGeom prst="rect">
            <a:avLst/>
          </a:prstGeom>
          <a:noFill/>
        </p:spPr>
        <p:txBody>
          <a:bodyPr wrap="square" lIns="0" tIns="0" rIns="0" bIns="0" rtlCol="0">
            <a:spAutoFit/>
          </a:bodyPr>
          <a:lstStyle/>
          <a:p>
            <a:pPr algn="r"/>
            <a:r>
              <a:rPr lang="en-AR" sz="1400" b="0" dirty="0">
                <a:solidFill>
                  <a:schemeClr val="bg1"/>
                </a:solidFill>
                <a:latin typeface="Calibri" panose="020F0502020204030204" pitchFamily="34" charset="0"/>
                <a:ea typeface="Calibri" panose="020F0502020204030204" pitchFamily="34" charset="0"/>
                <a:cs typeface="Calibri" panose="020F0502020204030204" pitchFamily="34" charset="0"/>
              </a:rPr>
              <a:t>-80</a:t>
            </a:r>
          </a:p>
        </p:txBody>
      </p:sp>
      <p:sp>
        <p:nvSpPr>
          <p:cNvPr id="9306" name="TextBox 9305">
            <a:extLst>
              <a:ext uri="{FF2B5EF4-FFF2-40B4-BE49-F238E27FC236}">
                <a16:creationId xmlns:a16="http://schemas.microsoft.com/office/drawing/2014/main" id="{A3E0DE16-2949-0D5E-722A-359CBCE2A5B4}"/>
              </a:ext>
            </a:extLst>
          </p:cNvPr>
          <p:cNvSpPr txBox="1"/>
          <p:nvPr/>
        </p:nvSpPr>
        <p:spPr>
          <a:xfrm>
            <a:off x="5937776" y="4490635"/>
            <a:ext cx="370405" cy="215444"/>
          </a:xfrm>
          <a:prstGeom prst="rect">
            <a:avLst/>
          </a:prstGeom>
          <a:noFill/>
        </p:spPr>
        <p:txBody>
          <a:bodyPr wrap="square" lIns="0" tIns="0" rIns="0" bIns="0" rtlCol="0">
            <a:spAutoFit/>
          </a:bodyPr>
          <a:lstStyle/>
          <a:p>
            <a:pPr algn="r"/>
            <a:r>
              <a:rPr lang="en-AR" sz="1400" b="0" dirty="0">
                <a:solidFill>
                  <a:schemeClr val="bg1"/>
                </a:solidFill>
                <a:latin typeface="Calibri" panose="020F0502020204030204" pitchFamily="34" charset="0"/>
                <a:ea typeface="Calibri" panose="020F0502020204030204" pitchFamily="34" charset="0"/>
                <a:cs typeface="Calibri" panose="020F0502020204030204" pitchFamily="34" charset="0"/>
              </a:rPr>
              <a:t>-100</a:t>
            </a:r>
          </a:p>
        </p:txBody>
      </p:sp>
      <p:grpSp>
        <p:nvGrpSpPr>
          <p:cNvPr id="15" name="Group 14">
            <a:extLst>
              <a:ext uri="{FF2B5EF4-FFF2-40B4-BE49-F238E27FC236}">
                <a16:creationId xmlns:a16="http://schemas.microsoft.com/office/drawing/2014/main" id="{845176AA-6B10-4705-DE7A-A314CB93B7D0}"/>
              </a:ext>
            </a:extLst>
          </p:cNvPr>
          <p:cNvGrpSpPr/>
          <p:nvPr/>
        </p:nvGrpSpPr>
        <p:grpSpPr>
          <a:xfrm>
            <a:off x="6338551" y="2237621"/>
            <a:ext cx="37947" cy="2531767"/>
            <a:chOff x="6338551" y="2237621"/>
            <a:chExt cx="37947" cy="2531767"/>
          </a:xfrm>
        </p:grpSpPr>
        <p:sp>
          <p:nvSpPr>
            <p:cNvPr id="9309" name="Freeform 1272">
              <a:extLst>
                <a:ext uri="{FF2B5EF4-FFF2-40B4-BE49-F238E27FC236}">
                  <a16:creationId xmlns:a16="http://schemas.microsoft.com/office/drawing/2014/main" id="{2803D449-B440-CCD1-C2BD-56132B1BD109}"/>
                </a:ext>
              </a:extLst>
            </p:cNvPr>
            <p:cNvSpPr/>
            <p:nvPr/>
          </p:nvSpPr>
          <p:spPr>
            <a:xfrm>
              <a:off x="6373362" y="2237621"/>
              <a:ext cx="3136" cy="2531767"/>
            </a:xfrm>
            <a:custGeom>
              <a:avLst/>
              <a:gdLst>
                <a:gd name="connsiteX0" fmla="*/ 0 w 3035"/>
                <a:gd name="connsiteY0" fmla="*/ 0 h 1933696"/>
                <a:gd name="connsiteX1" fmla="*/ 0 w 3035"/>
                <a:gd name="connsiteY1" fmla="*/ 1933697 h 1933696"/>
              </a:gdLst>
              <a:ahLst/>
              <a:cxnLst>
                <a:cxn ang="0">
                  <a:pos x="connsiteX0" y="connsiteY0"/>
                </a:cxn>
                <a:cxn ang="0">
                  <a:pos x="connsiteX1" y="connsiteY1"/>
                </a:cxn>
              </a:cxnLst>
              <a:rect l="l" t="t" r="r" b="b"/>
              <a:pathLst>
                <a:path w="3035" h="1933696">
                  <a:moveTo>
                    <a:pt x="0" y="0"/>
                  </a:moveTo>
                  <a:lnTo>
                    <a:pt x="0" y="1933697"/>
                  </a:lnTo>
                </a:path>
              </a:pathLst>
            </a:custGeom>
            <a:ln w="28575" cap="flat">
              <a:solidFill>
                <a:schemeClr val="bg1"/>
              </a:solidFill>
              <a:prstDash val="solid"/>
              <a:miter/>
            </a:ln>
          </p:spPr>
          <p:txBody>
            <a:bodyPr rtlCol="0" anchor="ctr"/>
            <a:lstStyle/>
            <a:p>
              <a:endParaRPr lang="en-AR" sz="1400" b="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310" name="Freeform 1273">
              <a:extLst>
                <a:ext uri="{FF2B5EF4-FFF2-40B4-BE49-F238E27FC236}">
                  <a16:creationId xmlns:a16="http://schemas.microsoft.com/office/drawing/2014/main" id="{6285F765-3904-BF66-4C5B-CA45ADFDED0C}"/>
                </a:ext>
              </a:extLst>
            </p:cNvPr>
            <p:cNvSpPr/>
            <p:nvPr/>
          </p:nvSpPr>
          <p:spPr>
            <a:xfrm>
              <a:off x="6338551" y="2295567"/>
              <a:ext cx="34810" cy="3968"/>
            </a:xfrm>
            <a:custGeom>
              <a:avLst/>
              <a:gdLst>
                <a:gd name="connsiteX0" fmla="*/ 0 w 33691"/>
                <a:gd name="connsiteY0" fmla="*/ 0 h 3031"/>
                <a:gd name="connsiteX1" fmla="*/ 33691 w 33691"/>
                <a:gd name="connsiteY1" fmla="*/ 0 h 3031"/>
              </a:gdLst>
              <a:ahLst/>
              <a:cxnLst>
                <a:cxn ang="0">
                  <a:pos x="connsiteX0" y="connsiteY0"/>
                </a:cxn>
                <a:cxn ang="0">
                  <a:pos x="connsiteX1" y="connsiteY1"/>
                </a:cxn>
              </a:cxnLst>
              <a:rect l="l" t="t" r="r" b="b"/>
              <a:pathLst>
                <a:path w="33691" h="3031">
                  <a:moveTo>
                    <a:pt x="0" y="0"/>
                  </a:moveTo>
                  <a:lnTo>
                    <a:pt x="33691" y="0"/>
                  </a:lnTo>
                </a:path>
              </a:pathLst>
            </a:custGeom>
            <a:ln w="28575" cap="flat">
              <a:solidFill>
                <a:schemeClr val="bg1"/>
              </a:solidFill>
              <a:prstDash val="solid"/>
              <a:miter/>
            </a:ln>
          </p:spPr>
          <p:txBody>
            <a:bodyPr rtlCol="0" anchor="ctr"/>
            <a:lstStyle/>
            <a:p>
              <a:endParaRPr lang="en-AR" sz="1400" b="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311" name="Freeform 1274">
              <a:extLst>
                <a:ext uri="{FF2B5EF4-FFF2-40B4-BE49-F238E27FC236}">
                  <a16:creationId xmlns:a16="http://schemas.microsoft.com/office/drawing/2014/main" id="{64A6BEE7-6900-9FB7-5C50-2C05FD12A465}"/>
                </a:ext>
              </a:extLst>
            </p:cNvPr>
            <p:cNvSpPr/>
            <p:nvPr/>
          </p:nvSpPr>
          <p:spPr>
            <a:xfrm>
              <a:off x="6338551" y="2524971"/>
              <a:ext cx="34810" cy="3968"/>
            </a:xfrm>
            <a:custGeom>
              <a:avLst/>
              <a:gdLst>
                <a:gd name="connsiteX0" fmla="*/ 0 w 33691"/>
                <a:gd name="connsiteY0" fmla="*/ 0 h 3031"/>
                <a:gd name="connsiteX1" fmla="*/ 33691 w 33691"/>
                <a:gd name="connsiteY1" fmla="*/ 0 h 3031"/>
              </a:gdLst>
              <a:ahLst/>
              <a:cxnLst>
                <a:cxn ang="0">
                  <a:pos x="connsiteX0" y="connsiteY0"/>
                </a:cxn>
                <a:cxn ang="0">
                  <a:pos x="connsiteX1" y="connsiteY1"/>
                </a:cxn>
              </a:cxnLst>
              <a:rect l="l" t="t" r="r" b="b"/>
              <a:pathLst>
                <a:path w="33691" h="3031">
                  <a:moveTo>
                    <a:pt x="0" y="0"/>
                  </a:moveTo>
                  <a:lnTo>
                    <a:pt x="33691" y="0"/>
                  </a:lnTo>
                </a:path>
              </a:pathLst>
            </a:custGeom>
            <a:ln w="28575" cap="flat">
              <a:solidFill>
                <a:schemeClr val="bg1"/>
              </a:solidFill>
              <a:prstDash val="solid"/>
              <a:miter/>
            </a:ln>
          </p:spPr>
          <p:txBody>
            <a:bodyPr rtlCol="0" anchor="ctr"/>
            <a:lstStyle/>
            <a:p>
              <a:endParaRPr lang="en-AR" sz="1400" b="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312" name="Freeform 1275">
              <a:extLst>
                <a:ext uri="{FF2B5EF4-FFF2-40B4-BE49-F238E27FC236}">
                  <a16:creationId xmlns:a16="http://schemas.microsoft.com/office/drawing/2014/main" id="{D7B53A6C-A7C0-6353-078B-40BF133D38B0}"/>
                </a:ext>
              </a:extLst>
            </p:cNvPr>
            <p:cNvSpPr/>
            <p:nvPr/>
          </p:nvSpPr>
          <p:spPr>
            <a:xfrm>
              <a:off x="6338551" y="2753976"/>
              <a:ext cx="34810" cy="3968"/>
            </a:xfrm>
            <a:custGeom>
              <a:avLst/>
              <a:gdLst>
                <a:gd name="connsiteX0" fmla="*/ 0 w 33691"/>
                <a:gd name="connsiteY0" fmla="*/ 0 h 3031"/>
                <a:gd name="connsiteX1" fmla="*/ 33691 w 33691"/>
                <a:gd name="connsiteY1" fmla="*/ 0 h 3031"/>
              </a:gdLst>
              <a:ahLst/>
              <a:cxnLst>
                <a:cxn ang="0">
                  <a:pos x="connsiteX0" y="connsiteY0"/>
                </a:cxn>
                <a:cxn ang="0">
                  <a:pos x="connsiteX1" y="connsiteY1"/>
                </a:cxn>
              </a:cxnLst>
              <a:rect l="l" t="t" r="r" b="b"/>
              <a:pathLst>
                <a:path w="33691" h="3031">
                  <a:moveTo>
                    <a:pt x="0" y="0"/>
                  </a:moveTo>
                  <a:lnTo>
                    <a:pt x="33691" y="0"/>
                  </a:lnTo>
                </a:path>
              </a:pathLst>
            </a:custGeom>
            <a:ln w="28575" cap="flat">
              <a:solidFill>
                <a:schemeClr val="bg1"/>
              </a:solidFill>
              <a:prstDash val="solid"/>
              <a:miter/>
            </a:ln>
          </p:spPr>
          <p:txBody>
            <a:bodyPr rtlCol="0" anchor="ctr"/>
            <a:lstStyle/>
            <a:p>
              <a:endParaRPr lang="en-AR" sz="1400" b="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313" name="Freeform 1276">
              <a:extLst>
                <a:ext uri="{FF2B5EF4-FFF2-40B4-BE49-F238E27FC236}">
                  <a16:creationId xmlns:a16="http://schemas.microsoft.com/office/drawing/2014/main" id="{7016C99E-B8D8-ABFB-7DF0-03D1D6AB038D}"/>
                </a:ext>
              </a:extLst>
            </p:cNvPr>
            <p:cNvSpPr/>
            <p:nvPr/>
          </p:nvSpPr>
          <p:spPr>
            <a:xfrm>
              <a:off x="6338551" y="2983379"/>
              <a:ext cx="34810" cy="3968"/>
            </a:xfrm>
            <a:custGeom>
              <a:avLst/>
              <a:gdLst>
                <a:gd name="connsiteX0" fmla="*/ 0 w 33691"/>
                <a:gd name="connsiteY0" fmla="*/ 0 h 3031"/>
                <a:gd name="connsiteX1" fmla="*/ 33691 w 33691"/>
                <a:gd name="connsiteY1" fmla="*/ 0 h 3031"/>
              </a:gdLst>
              <a:ahLst/>
              <a:cxnLst>
                <a:cxn ang="0">
                  <a:pos x="connsiteX0" y="connsiteY0"/>
                </a:cxn>
                <a:cxn ang="0">
                  <a:pos x="connsiteX1" y="connsiteY1"/>
                </a:cxn>
              </a:cxnLst>
              <a:rect l="l" t="t" r="r" b="b"/>
              <a:pathLst>
                <a:path w="33691" h="3031">
                  <a:moveTo>
                    <a:pt x="0" y="0"/>
                  </a:moveTo>
                  <a:lnTo>
                    <a:pt x="33691" y="0"/>
                  </a:lnTo>
                </a:path>
              </a:pathLst>
            </a:custGeom>
            <a:ln w="28575" cap="flat">
              <a:solidFill>
                <a:schemeClr val="bg1"/>
              </a:solidFill>
              <a:prstDash val="solid"/>
              <a:miter/>
            </a:ln>
          </p:spPr>
          <p:txBody>
            <a:bodyPr rtlCol="0" anchor="ctr"/>
            <a:lstStyle/>
            <a:p>
              <a:endParaRPr lang="en-AR" sz="1400" b="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314" name="Freeform 1277">
              <a:extLst>
                <a:ext uri="{FF2B5EF4-FFF2-40B4-BE49-F238E27FC236}">
                  <a16:creationId xmlns:a16="http://schemas.microsoft.com/office/drawing/2014/main" id="{AE414998-72E5-6085-B602-DBE269D841BA}"/>
                </a:ext>
              </a:extLst>
            </p:cNvPr>
            <p:cNvSpPr/>
            <p:nvPr/>
          </p:nvSpPr>
          <p:spPr>
            <a:xfrm>
              <a:off x="6338551" y="3212386"/>
              <a:ext cx="34810" cy="3968"/>
            </a:xfrm>
            <a:custGeom>
              <a:avLst/>
              <a:gdLst>
                <a:gd name="connsiteX0" fmla="*/ 0 w 33691"/>
                <a:gd name="connsiteY0" fmla="*/ 0 h 3031"/>
                <a:gd name="connsiteX1" fmla="*/ 33691 w 33691"/>
                <a:gd name="connsiteY1" fmla="*/ 0 h 3031"/>
              </a:gdLst>
              <a:ahLst/>
              <a:cxnLst>
                <a:cxn ang="0">
                  <a:pos x="connsiteX0" y="connsiteY0"/>
                </a:cxn>
                <a:cxn ang="0">
                  <a:pos x="connsiteX1" y="connsiteY1"/>
                </a:cxn>
              </a:cxnLst>
              <a:rect l="l" t="t" r="r" b="b"/>
              <a:pathLst>
                <a:path w="33691" h="3031">
                  <a:moveTo>
                    <a:pt x="0" y="0"/>
                  </a:moveTo>
                  <a:lnTo>
                    <a:pt x="33691" y="0"/>
                  </a:lnTo>
                </a:path>
              </a:pathLst>
            </a:custGeom>
            <a:ln w="28575" cap="flat">
              <a:solidFill>
                <a:schemeClr val="bg1"/>
              </a:solidFill>
              <a:prstDash val="solid"/>
              <a:miter/>
            </a:ln>
          </p:spPr>
          <p:txBody>
            <a:bodyPr rtlCol="0" anchor="ctr"/>
            <a:lstStyle/>
            <a:p>
              <a:endParaRPr lang="en-AR" sz="1400" b="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315" name="Freeform 1278">
              <a:extLst>
                <a:ext uri="{FF2B5EF4-FFF2-40B4-BE49-F238E27FC236}">
                  <a16:creationId xmlns:a16="http://schemas.microsoft.com/office/drawing/2014/main" id="{521AD149-0897-74FE-82D5-05772D8DD6B2}"/>
                </a:ext>
              </a:extLst>
            </p:cNvPr>
            <p:cNvSpPr/>
            <p:nvPr/>
          </p:nvSpPr>
          <p:spPr>
            <a:xfrm>
              <a:off x="6338551" y="3670795"/>
              <a:ext cx="34810" cy="3968"/>
            </a:xfrm>
            <a:custGeom>
              <a:avLst/>
              <a:gdLst>
                <a:gd name="connsiteX0" fmla="*/ 0 w 33691"/>
                <a:gd name="connsiteY0" fmla="*/ 0 h 3031"/>
                <a:gd name="connsiteX1" fmla="*/ 33691 w 33691"/>
                <a:gd name="connsiteY1" fmla="*/ 0 h 3031"/>
              </a:gdLst>
              <a:ahLst/>
              <a:cxnLst>
                <a:cxn ang="0">
                  <a:pos x="connsiteX0" y="connsiteY0"/>
                </a:cxn>
                <a:cxn ang="0">
                  <a:pos x="connsiteX1" y="connsiteY1"/>
                </a:cxn>
              </a:cxnLst>
              <a:rect l="l" t="t" r="r" b="b"/>
              <a:pathLst>
                <a:path w="33691" h="3031">
                  <a:moveTo>
                    <a:pt x="0" y="0"/>
                  </a:moveTo>
                  <a:lnTo>
                    <a:pt x="33691" y="0"/>
                  </a:lnTo>
                </a:path>
              </a:pathLst>
            </a:custGeom>
            <a:ln w="28575" cap="flat">
              <a:solidFill>
                <a:schemeClr val="bg1"/>
              </a:solidFill>
              <a:prstDash val="solid"/>
              <a:miter/>
            </a:ln>
          </p:spPr>
          <p:txBody>
            <a:bodyPr rtlCol="0" anchor="ctr"/>
            <a:lstStyle/>
            <a:p>
              <a:endParaRPr lang="en-AR" sz="1400" b="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316" name="Freeform 831">
              <a:extLst>
                <a:ext uri="{FF2B5EF4-FFF2-40B4-BE49-F238E27FC236}">
                  <a16:creationId xmlns:a16="http://schemas.microsoft.com/office/drawing/2014/main" id="{1CE5E34F-4DC5-1D57-D765-44099E852DE0}"/>
                </a:ext>
              </a:extLst>
            </p:cNvPr>
            <p:cNvSpPr/>
            <p:nvPr/>
          </p:nvSpPr>
          <p:spPr>
            <a:xfrm>
              <a:off x="6338551" y="3900199"/>
              <a:ext cx="34810" cy="3968"/>
            </a:xfrm>
            <a:custGeom>
              <a:avLst/>
              <a:gdLst>
                <a:gd name="connsiteX0" fmla="*/ 0 w 33691"/>
                <a:gd name="connsiteY0" fmla="*/ 0 h 3031"/>
                <a:gd name="connsiteX1" fmla="*/ 33691 w 33691"/>
                <a:gd name="connsiteY1" fmla="*/ 0 h 3031"/>
              </a:gdLst>
              <a:ahLst/>
              <a:cxnLst>
                <a:cxn ang="0">
                  <a:pos x="connsiteX0" y="connsiteY0"/>
                </a:cxn>
                <a:cxn ang="0">
                  <a:pos x="connsiteX1" y="connsiteY1"/>
                </a:cxn>
              </a:cxnLst>
              <a:rect l="l" t="t" r="r" b="b"/>
              <a:pathLst>
                <a:path w="33691" h="3031">
                  <a:moveTo>
                    <a:pt x="0" y="0"/>
                  </a:moveTo>
                  <a:lnTo>
                    <a:pt x="33691" y="0"/>
                  </a:lnTo>
                </a:path>
              </a:pathLst>
            </a:custGeom>
            <a:ln w="28575" cap="flat">
              <a:solidFill>
                <a:schemeClr val="bg1"/>
              </a:solidFill>
              <a:prstDash val="solid"/>
              <a:miter/>
            </a:ln>
          </p:spPr>
          <p:txBody>
            <a:bodyPr rtlCol="0" anchor="ctr"/>
            <a:lstStyle/>
            <a:p>
              <a:endParaRPr lang="en-AR" sz="1400" b="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317" name="Freeform 832">
              <a:extLst>
                <a:ext uri="{FF2B5EF4-FFF2-40B4-BE49-F238E27FC236}">
                  <a16:creationId xmlns:a16="http://schemas.microsoft.com/office/drawing/2014/main" id="{13CC4B46-2B84-BAD7-44FD-84382147A576}"/>
                </a:ext>
              </a:extLst>
            </p:cNvPr>
            <p:cNvSpPr/>
            <p:nvPr/>
          </p:nvSpPr>
          <p:spPr>
            <a:xfrm>
              <a:off x="6338551" y="4129602"/>
              <a:ext cx="34810" cy="3968"/>
            </a:xfrm>
            <a:custGeom>
              <a:avLst/>
              <a:gdLst>
                <a:gd name="connsiteX0" fmla="*/ 0 w 33691"/>
                <a:gd name="connsiteY0" fmla="*/ 0 h 3031"/>
                <a:gd name="connsiteX1" fmla="*/ 33691 w 33691"/>
                <a:gd name="connsiteY1" fmla="*/ 0 h 3031"/>
              </a:gdLst>
              <a:ahLst/>
              <a:cxnLst>
                <a:cxn ang="0">
                  <a:pos x="connsiteX0" y="connsiteY0"/>
                </a:cxn>
                <a:cxn ang="0">
                  <a:pos x="connsiteX1" y="connsiteY1"/>
                </a:cxn>
              </a:cxnLst>
              <a:rect l="l" t="t" r="r" b="b"/>
              <a:pathLst>
                <a:path w="33691" h="3031">
                  <a:moveTo>
                    <a:pt x="0" y="0"/>
                  </a:moveTo>
                  <a:lnTo>
                    <a:pt x="33691" y="0"/>
                  </a:lnTo>
                </a:path>
              </a:pathLst>
            </a:custGeom>
            <a:ln w="28575" cap="flat">
              <a:solidFill>
                <a:schemeClr val="bg1"/>
              </a:solidFill>
              <a:prstDash val="solid"/>
              <a:miter/>
            </a:ln>
          </p:spPr>
          <p:txBody>
            <a:bodyPr rtlCol="0" anchor="ctr"/>
            <a:lstStyle/>
            <a:p>
              <a:endParaRPr lang="en-AR" sz="1400" b="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318" name="Freeform 833">
              <a:extLst>
                <a:ext uri="{FF2B5EF4-FFF2-40B4-BE49-F238E27FC236}">
                  <a16:creationId xmlns:a16="http://schemas.microsoft.com/office/drawing/2014/main" id="{F269F220-E390-36FD-0D28-899CB258E031}"/>
                </a:ext>
              </a:extLst>
            </p:cNvPr>
            <p:cNvSpPr/>
            <p:nvPr/>
          </p:nvSpPr>
          <p:spPr>
            <a:xfrm>
              <a:off x="6338551" y="4358607"/>
              <a:ext cx="34810" cy="3968"/>
            </a:xfrm>
            <a:custGeom>
              <a:avLst/>
              <a:gdLst>
                <a:gd name="connsiteX0" fmla="*/ 0 w 33691"/>
                <a:gd name="connsiteY0" fmla="*/ 0 h 3031"/>
                <a:gd name="connsiteX1" fmla="*/ 33691 w 33691"/>
                <a:gd name="connsiteY1" fmla="*/ 0 h 3031"/>
              </a:gdLst>
              <a:ahLst/>
              <a:cxnLst>
                <a:cxn ang="0">
                  <a:pos x="connsiteX0" y="connsiteY0"/>
                </a:cxn>
                <a:cxn ang="0">
                  <a:pos x="connsiteX1" y="connsiteY1"/>
                </a:cxn>
              </a:cxnLst>
              <a:rect l="l" t="t" r="r" b="b"/>
              <a:pathLst>
                <a:path w="33691" h="3031">
                  <a:moveTo>
                    <a:pt x="0" y="0"/>
                  </a:moveTo>
                  <a:lnTo>
                    <a:pt x="33691" y="0"/>
                  </a:lnTo>
                </a:path>
              </a:pathLst>
            </a:custGeom>
            <a:ln w="28575" cap="flat">
              <a:solidFill>
                <a:schemeClr val="bg1"/>
              </a:solidFill>
              <a:prstDash val="solid"/>
              <a:miter/>
            </a:ln>
          </p:spPr>
          <p:txBody>
            <a:bodyPr rtlCol="0" anchor="ctr"/>
            <a:lstStyle/>
            <a:p>
              <a:endParaRPr lang="en-AR" sz="1400" b="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319" name="Freeform 834">
              <a:extLst>
                <a:ext uri="{FF2B5EF4-FFF2-40B4-BE49-F238E27FC236}">
                  <a16:creationId xmlns:a16="http://schemas.microsoft.com/office/drawing/2014/main" id="{C531BFAE-48CB-CEF8-BAC0-139587F1A858}"/>
                </a:ext>
              </a:extLst>
            </p:cNvPr>
            <p:cNvSpPr/>
            <p:nvPr/>
          </p:nvSpPr>
          <p:spPr>
            <a:xfrm>
              <a:off x="6338551" y="4588010"/>
              <a:ext cx="34810" cy="3968"/>
            </a:xfrm>
            <a:custGeom>
              <a:avLst/>
              <a:gdLst>
                <a:gd name="connsiteX0" fmla="*/ 0 w 33691"/>
                <a:gd name="connsiteY0" fmla="*/ 0 h 3031"/>
                <a:gd name="connsiteX1" fmla="*/ 33691 w 33691"/>
                <a:gd name="connsiteY1" fmla="*/ 0 h 3031"/>
              </a:gdLst>
              <a:ahLst/>
              <a:cxnLst>
                <a:cxn ang="0">
                  <a:pos x="connsiteX0" y="connsiteY0"/>
                </a:cxn>
                <a:cxn ang="0">
                  <a:pos x="connsiteX1" y="connsiteY1"/>
                </a:cxn>
              </a:cxnLst>
              <a:rect l="l" t="t" r="r" b="b"/>
              <a:pathLst>
                <a:path w="33691" h="3031">
                  <a:moveTo>
                    <a:pt x="0" y="0"/>
                  </a:moveTo>
                  <a:lnTo>
                    <a:pt x="33691" y="0"/>
                  </a:lnTo>
                </a:path>
              </a:pathLst>
            </a:custGeom>
            <a:ln w="28575" cap="flat">
              <a:solidFill>
                <a:schemeClr val="bg1"/>
              </a:solidFill>
              <a:prstDash val="solid"/>
              <a:miter/>
            </a:ln>
          </p:spPr>
          <p:txBody>
            <a:bodyPr rtlCol="0" anchor="ctr"/>
            <a:lstStyle/>
            <a:p>
              <a:endParaRPr lang="en-AR" sz="1400" b="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9320" name="Freeform 835">
            <a:extLst>
              <a:ext uri="{FF2B5EF4-FFF2-40B4-BE49-F238E27FC236}">
                <a16:creationId xmlns:a16="http://schemas.microsoft.com/office/drawing/2014/main" id="{2A18F429-EF07-2E68-AEDC-7AEBC4DBB2CD}"/>
              </a:ext>
            </a:extLst>
          </p:cNvPr>
          <p:cNvSpPr/>
          <p:nvPr/>
        </p:nvSpPr>
        <p:spPr>
          <a:xfrm>
            <a:off x="6418207" y="2537671"/>
            <a:ext cx="82165" cy="904119"/>
          </a:xfrm>
          <a:custGeom>
            <a:avLst/>
            <a:gdLst>
              <a:gd name="connsiteX0" fmla="*/ 0 w 79523"/>
              <a:gd name="connsiteY0" fmla="*/ 0 h 690541"/>
              <a:gd name="connsiteX1" fmla="*/ 79523 w 79523"/>
              <a:gd name="connsiteY1" fmla="*/ 0 h 690541"/>
              <a:gd name="connsiteX2" fmla="*/ 79523 w 79523"/>
              <a:gd name="connsiteY2" fmla="*/ 690541 h 690541"/>
              <a:gd name="connsiteX3" fmla="*/ 0 w 79523"/>
              <a:gd name="connsiteY3" fmla="*/ 690541 h 690541"/>
            </a:gdLst>
            <a:ahLst/>
            <a:cxnLst>
              <a:cxn ang="0">
                <a:pos x="connsiteX0" y="connsiteY0"/>
              </a:cxn>
              <a:cxn ang="0">
                <a:pos x="connsiteX1" y="connsiteY1"/>
              </a:cxn>
              <a:cxn ang="0">
                <a:pos x="connsiteX2" y="connsiteY2"/>
              </a:cxn>
              <a:cxn ang="0">
                <a:pos x="connsiteX3" y="connsiteY3"/>
              </a:cxn>
            </a:cxnLst>
            <a:rect l="l" t="t" r="r" b="b"/>
            <a:pathLst>
              <a:path w="79523" h="690541">
                <a:moveTo>
                  <a:pt x="0" y="0"/>
                </a:moveTo>
                <a:lnTo>
                  <a:pt x="79523" y="0"/>
                </a:lnTo>
                <a:lnTo>
                  <a:pt x="79523" y="690541"/>
                </a:lnTo>
                <a:lnTo>
                  <a:pt x="0" y="690541"/>
                </a:lnTo>
                <a:close/>
              </a:path>
            </a:pathLst>
          </a:custGeom>
          <a:solidFill>
            <a:schemeClr val="accent4"/>
          </a:solidFill>
          <a:ln w="2830" cap="flat">
            <a:noFill/>
            <a:prstDash val="solid"/>
            <a:miter/>
          </a:ln>
        </p:spPr>
        <p:txBody>
          <a:bodyPr rtlCol="0" anchor="ctr"/>
          <a:lstStyle/>
          <a:p>
            <a:endParaRPr lang="en-AR" sz="1400" b="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321" name="Freeform 836">
            <a:extLst>
              <a:ext uri="{FF2B5EF4-FFF2-40B4-BE49-F238E27FC236}">
                <a16:creationId xmlns:a16="http://schemas.microsoft.com/office/drawing/2014/main" id="{78F7D95C-AA09-9EBC-4B16-FC4667147712}"/>
              </a:ext>
            </a:extLst>
          </p:cNvPr>
          <p:cNvSpPr/>
          <p:nvPr/>
        </p:nvSpPr>
        <p:spPr>
          <a:xfrm>
            <a:off x="6520443" y="3059582"/>
            <a:ext cx="82165" cy="382205"/>
          </a:xfrm>
          <a:custGeom>
            <a:avLst/>
            <a:gdLst>
              <a:gd name="connsiteX0" fmla="*/ 0 w 79523"/>
              <a:gd name="connsiteY0" fmla="*/ 0 h 291918"/>
              <a:gd name="connsiteX1" fmla="*/ 79523 w 79523"/>
              <a:gd name="connsiteY1" fmla="*/ 0 h 291918"/>
              <a:gd name="connsiteX2" fmla="*/ 79523 w 79523"/>
              <a:gd name="connsiteY2" fmla="*/ 291919 h 291918"/>
              <a:gd name="connsiteX3" fmla="*/ 0 w 79523"/>
              <a:gd name="connsiteY3" fmla="*/ 291919 h 291918"/>
            </a:gdLst>
            <a:ahLst/>
            <a:cxnLst>
              <a:cxn ang="0">
                <a:pos x="connsiteX0" y="connsiteY0"/>
              </a:cxn>
              <a:cxn ang="0">
                <a:pos x="connsiteX1" y="connsiteY1"/>
              </a:cxn>
              <a:cxn ang="0">
                <a:pos x="connsiteX2" y="connsiteY2"/>
              </a:cxn>
              <a:cxn ang="0">
                <a:pos x="connsiteX3" y="connsiteY3"/>
              </a:cxn>
            </a:cxnLst>
            <a:rect l="l" t="t" r="r" b="b"/>
            <a:pathLst>
              <a:path w="79523" h="291918">
                <a:moveTo>
                  <a:pt x="0" y="0"/>
                </a:moveTo>
                <a:lnTo>
                  <a:pt x="79523" y="0"/>
                </a:lnTo>
                <a:lnTo>
                  <a:pt x="79523" y="291919"/>
                </a:lnTo>
                <a:lnTo>
                  <a:pt x="0" y="291919"/>
                </a:lnTo>
                <a:close/>
              </a:path>
            </a:pathLst>
          </a:custGeom>
          <a:solidFill>
            <a:schemeClr val="accent4"/>
          </a:solidFill>
          <a:ln w="2830" cap="flat">
            <a:noFill/>
            <a:prstDash val="solid"/>
            <a:miter/>
          </a:ln>
        </p:spPr>
        <p:txBody>
          <a:bodyPr rtlCol="0" anchor="ctr"/>
          <a:lstStyle/>
          <a:p>
            <a:endParaRPr lang="en-AR">
              <a:solidFill>
                <a:schemeClr val="bg1"/>
              </a:solidFill>
            </a:endParaRPr>
          </a:p>
        </p:txBody>
      </p:sp>
      <p:sp>
        <p:nvSpPr>
          <p:cNvPr id="9322" name="Freeform 837">
            <a:extLst>
              <a:ext uri="{FF2B5EF4-FFF2-40B4-BE49-F238E27FC236}">
                <a16:creationId xmlns:a16="http://schemas.microsoft.com/office/drawing/2014/main" id="{F174FE4A-695F-C988-D9C6-FACE6564ED02}"/>
              </a:ext>
            </a:extLst>
          </p:cNvPr>
          <p:cNvSpPr/>
          <p:nvPr/>
        </p:nvSpPr>
        <p:spPr>
          <a:xfrm>
            <a:off x="6622366" y="3072283"/>
            <a:ext cx="82165" cy="369505"/>
          </a:xfrm>
          <a:custGeom>
            <a:avLst/>
            <a:gdLst>
              <a:gd name="connsiteX0" fmla="*/ 0 w 79523"/>
              <a:gd name="connsiteY0" fmla="*/ 0 h 282218"/>
              <a:gd name="connsiteX1" fmla="*/ 79523 w 79523"/>
              <a:gd name="connsiteY1" fmla="*/ 0 h 282218"/>
              <a:gd name="connsiteX2" fmla="*/ 79523 w 79523"/>
              <a:gd name="connsiteY2" fmla="*/ 282219 h 282218"/>
              <a:gd name="connsiteX3" fmla="*/ 0 w 79523"/>
              <a:gd name="connsiteY3" fmla="*/ 282219 h 282218"/>
            </a:gdLst>
            <a:ahLst/>
            <a:cxnLst>
              <a:cxn ang="0">
                <a:pos x="connsiteX0" y="connsiteY0"/>
              </a:cxn>
              <a:cxn ang="0">
                <a:pos x="connsiteX1" y="connsiteY1"/>
              </a:cxn>
              <a:cxn ang="0">
                <a:pos x="connsiteX2" y="connsiteY2"/>
              </a:cxn>
              <a:cxn ang="0">
                <a:pos x="connsiteX3" y="connsiteY3"/>
              </a:cxn>
            </a:cxnLst>
            <a:rect l="l" t="t" r="r" b="b"/>
            <a:pathLst>
              <a:path w="79523" h="282218">
                <a:moveTo>
                  <a:pt x="0" y="0"/>
                </a:moveTo>
                <a:lnTo>
                  <a:pt x="79523" y="0"/>
                </a:lnTo>
                <a:lnTo>
                  <a:pt x="79523" y="282219"/>
                </a:lnTo>
                <a:lnTo>
                  <a:pt x="0" y="282219"/>
                </a:lnTo>
                <a:close/>
              </a:path>
            </a:pathLst>
          </a:custGeom>
          <a:solidFill>
            <a:schemeClr val="accent4"/>
          </a:solidFill>
          <a:ln w="2830" cap="flat">
            <a:noFill/>
            <a:prstDash val="solid"/>
            <a:miter/>
          </a:ln>
        </p:spPr>
        <p:txBody>
          <a:bodyPr rtlCol="0" anchor="ctr"/>
          <a:lstStyle/>
          <a:p>
            <a:endParaRPr lang="en-AR">
              <a:solidFill>
                <a:schemeClr val="bg1"/>
              </a:solidFill>
            </a:endParaRPr>
          </a:p>
        </p:txBody>
      </p:sp>
      <p:sp>
        <p:nvSpPr>
          <p:cNvPr id="9323" name="Freeform 838">
            <a:extLst>
              <a:ext uri="{FF2B5EF4-FFF2-40B4-BE49-F238E27FC236}">
                <a16:creationId xmlns:a16="http://schemas.microsoft.com/office/drawing/2014/main" id="{14E38972-BBDF-2C51-6E97-54A2F1D643BC}"/>
              </a:ext>
            </a:extLst>
          </p:cNvPr>
          <p:cNvSpPr/>
          <p:nvPr/>
        </p:nvSpPr>
        <p:spPr>
          <a:xfrm>
            <a:off x="6724287" y="3116736"/>
            <a:ext cx="82165" cy="325053"/>
          </a:xfrm>
          <a:custGeom>
            <a:avLst/>
            <a:gdLst>
              <a:gd name="connsiteX0" fmla="*/ 0 w 79523"/>
              <a:gd name="connsiteY0" fmla="*/ 0 h 248267"/>
              <a:gd name="connsiteX1" fmla="*/ 79523 w 79523"/>
              <a:gd name="connsiteY1" fmla="*/ 0 h 248267"/>
              <a:gd name="connsiteX2" fmla="*/ 79523 w 79523"/>
              <a:gd name="connsiteY2" fmla="*/ 248267 h 248267"/>
              <a:gd name="connsiteX3" fmla="*/ 0 w 79523"/>
              <a:gd name="connsiteY3" fmla="*/ 248267 h 248267"/>
            </a:gdLst>
            <a:ahLst/>
            <a:cxnLst>
              <a:cxn ang="0">
                <a:pos x="connsiteX0" y="connsiteY0"/>
              </a:cxn>
              <a:cxn ang="0">
                <a:pos x="connsiteX1" y="connsiteY1"/>
              </a:cxn>
              <a:cxn ang="0">
                <a:pos x="connsiteX2" y="connsiteY2"/>
              </a:cxn>
              <a:cxn ang="0">
                <a:pos x="connsiteX3" y="connsiteY3"/>
              </a:cxn>
            </a:cxnLst>
            <a:rect l="l" t="t" r="r" b="b"/>
            <a:pathLst>
              <a:path w="79523" h="248267">
                <a:moveTo>
                  <a:pt x="0" y="0"/>
                </a:moveTo>
                <a:lnTo>
                  <a:pt x="79523" y="0"/>
                </a:lnTo>
                <a:lnTo>
                  <a:pt x="79523" y="248267"/>
                </a:lnTo>
                <a:lnTo>
                  <a:pt x="0" y="248267"/>
                </a:lnTo>
                <a:close/>
              </a:path>
            </a:pathLst>
          </a:custGeom>
          <a:solidFill>
            <a:schemeClr val="accent4"/>
          </a:solidFill>
          <a:ln w="2830" cap="flat">
            <a:noFill/>
            <a:prstDash val="solid"/>
            <a:miter/>
          </a:ln>
        </p:spPr>
        <p:txBody>
          <a:bodyPr rtlCol="0" anchor="ctr"/>
          <a:lstStyle/>
          <a:p>
            <a:endParaRPr lang="en-AR">
              <a:solidFill>
                <a:schemeClr val="bg1"/>
              </a:solidFill>
            </a:endParaRPr>
          </a:p>
        </p:txBody>
      </p:sp>
      <p:sp>
        <p:nvSpPr>
          <p:cNvPr id="9324" name="Freeform 839">
            <a:extLst>
              <a:ext uri="{FF2B5EF4-FFF2-40B4-BE49-F238E27FC236}">
                <a16:creationId xmlns:a16="http://schemas.microsoft.com/office/drawing/2014/main" id="{24397AD4-5D66-F215-DCEE-BC5542ED5904}"/>
              </a:ext>
            </a:extLst>
          </p:cNvPr>
          <p:cNvSpPr/>
          <p:nvPr/>
        </p:nvSpPr>
        <p:spPr>
          <a:xfrm>
            <a:off x="6826209" y="3159599"/>
            <a:ext cx="82165" cy="282189"/>
          </a:xfrm>
          <a:custGeom>
            <a:avLst/>
            <a:gdLst>
              <a:gd name="connsiteX0" fmla="*/ 0 w 79523"/>
              <a:gd name="connsiteY0" fmla="*/ 0 h 215528"/>
              <a:gd name="connsiteX1" fmla="*/ 79523 w 79523"/>
              <a:gd name="connsiteY1" fmla="*/ 0 h 215528"/>
              <a:gd name="connsiteX2" fmla="*/ 79523 w 79523"/>
              <a:gd name="connsiteY2" fmla="*/ 215529 h 215528"/>
              <a:gd name="connsiteX3" fmla="*/ 0 w 79523"/>
              <a:gd name="connsiteY3" fmla="*/ 215529 h 215528"/>
            </a:gdLst>
            <a:ahLst/>
            <a:cxnLst>
              <a:cxn ang="0">
                <a:pos x="connsiteX0" y="connsiteY0"/>
              </a:cxn>
              <a:cxn ang="0">
                <a:pos x="connsiteX1" y="connsiteY1"/>
              </a:cxn>
              <a:cxn ang="0">
                <a:pos x="connsiteX2" y="connsiteY2"/>
              </a:cxn>
              <a:cxn ang="0">
                <a:pos x="connsiteX3" y="connsiteY3"/>
              </a:cxn>
            </a:cxnLst>
            <a:rect l="l" t="t" r="r" b="b"/>
            <a:pathLst>
              <a:path w="79523" h="215528">
                <a:moveTo>
                  <a:pt x="0" y="0"/>
                </a:moveTo>
                <a:lnTo>
                  <a:pt x="79523" y="0"/>
                </a:lnTo>
                <a:lnTo>
                  <a:pt x="79523" y="215529"/>
                </a:lnTo>
                <a:lnTo>
                  <a:pt x="0" y="215529"/>
                </a:lnTo>
                <a:close/>
              </a:path>
            </a:pathLst>
          </a:custGeom>
          <a:solidFill>
            <a:schemeClr val="accent4"/>
          </a:solidFill>
          <a:ln w="2830" cap="flat">
            <a:noFill/>
            <a:prstDash val="solid"/>
            <a:miter/>
          </a:ln>
        </p:spPr>
        <p:txBody>
          <a:bodyPr rtlCol="0" anchor="ctr"/>
          <a:lstStyle/>
          <a:p>
            <a:endParaRPr lang="en-AR">
              <a:solidFill>
                <a:schemeClr val="bg1"/>
              </a:solidFill>
            </a:endParaRPr>
          </a:p>
        </p:txBody>
      </p:sp>
      <p:sp>
        <p:nvSpPr>
          <p:cNvPr id="9325" name="Freeform 840">
            <a:extLst>
              <a:ext uri="{FF2B5EF4-FFF2-40B4-BE49-F238E27FC236}">
                <a16:creationId xmlns:a16="http://schemas.microsoft.com/office/drawing/2014/main" id="{89AFD823-48AC-0F6A-E2EE-5A885413EC16}"/>
              </a:ext>
            </a:extLst>
          </p:cNvPr>
          <p:cNvSpPr/>
          <p:nvPr/>
        </p:nvSpPr>
        <p:spPr>
          <a:xfrm>
            <a:off x="6928131" y="3176269"/>
            <a:ext cx="82165" cy="265519"/>
          </a:xfrm>
          <a:custGeom>
            <a:avLst/>
            <a:gdLst>
              <a:gd name="connsiteX0" fmla="*/ 0 w 79523"/>
              <a:gd name="connsiteY0" fmla="*/ 0 h 202797"/>
              <a:gd name="connsiteX1" fmla="*/ 79523 w 79523"/>
              <a:gd name="connsiteY1" fmla="*/ 0 h 202797"/>
              <a:gd name="connsiteX2" fmla="*/ 79523 w 79523"/>
              <a:gd name="connsiteY2" fmla="*/ 202797 h 202797"/>
              <a:gd name="connsiteX3" fmla="*/ 0 w 79523"/>
              <a:gd name="connsiteY3" fmla="*/ 202797 h 202797"/>
            </a:gdLst>
            <a:ahLst/>
            <a:cxnLst>
              <a:cxn ang="0">
                <a:pos x="connsiteX0" y="connsiteY0"/>
              </a:cxn>
              <a:cxn ang="0">
                <a:pos x="connsiteX1" y="connsiteY1"/>
              </a:cxn>
              <a:cxn ang="0">
                <a:pos x="connsiteX2" y="connsiteY2"/>
              </a:cxn>
              <a:cxn ang="0">
                <a:pos x="connsiteX3" y="connsiteY3"/>
              </a:cxn>
            </a:cxnLst>
            <a:rect l="l" t="t" r="r" b="b"/>
            <a:pathLst>
              <a:path w="79523" h="202797">
                <a:moveTo>
                  <a:pt x="0" y="0"/>
                </a:moveTo>
                <a:lnTo>
                  <a:pt x="79523" y="0"/>
                </a:lnTo>
                <a:lnTo>
                  <a:pt x="79523" y="202797"/>
                </a:lnTo>
                <a:lnTo>
                  <a:pt x="0" y="202797"/>
                </a:lnTo>
                <a:close/>
              </a:path>
            </a:pathLst>
          </a:custGeom>
          <a:solidFill>
            <a:schemeClr val="accent4"/>
          </a:solidFill>
          <a:ln w="2830" cap="flat">
            <a:noFill/>
            <a:prstDash val="solid"/>
            <a:miter/>
          </a:ln>
        </p:spPr>
        <p:txBody>
          <a:bodyPr rtlCol="0" anchor="ctr"/>
          <a:lstStyle/>
          <a:p>
            <a:endParaRPr lang="en-AR">
              <a:solidFill>
                <a:schemeClr val="bg1"/>
              </a:solidFill>
            </a:endParaRPr>
          </a:p>
        </p:txBody>
      </p:sp>
      <p:sp>
        <p:nvSpPr>
          <p:cNvPr id="9326" name="Freeform 841">
            <a:extLst>
              <a:ext uri="{FF2B5EF4-FFF2-40B4-BE49-F238E27FC236}">
                <a16:creationId xmlns:a16="http://schemas.microsoft.com/office/drawing/2014/main" id="{6640569E-B1FC-0B65-3435-E78452E5B746}"/>
              </a:ext>
            </a:extLst>
          </p:cNvPr>
          <p:cNvSpPr/>
          <p:nvPr/>
        </p:nvSpPr>
        <p:spPr>
          <a:xfrm>
            <a:off x="7030366" y="3287795"/>
            <a:ext cx="82165" cy="153993"/>
          </a:xfrm>
          <a:custGeom>
            <a:avLst/>
            <a:gdLst>
              <a:gd name="connsiteX0" fmla="*/ 0 w 79523"/>
              <a:gd name="connsiteY0" fmla="*/ 0 h 117616"/>
              <a:gd name="connsiteX1" fmla="*/ 79523 w 79523"/>
              <a:gd name="connsiteY1" fmla="*/ 0 h 117616"/>
              <a:gd name="connsiteX2" fmla="*/ 79523 w 79523"/>
              <a:gd name="connsiteY2" fmla="*/ 117616 h 117616"/>
              <a:gd name="connsiteX3" fmla="*/ 0 w 79523"/>
              <a:gd name="connsiteY3" fmla="*/ 117616 h 117616"/>
            </a:gdLst>
            <a:ahLst/>
            <a:cxnLst>
              <a:cxn ang="0">
                <a:pos x="connsiteX0" y="connsiteY0"/>
              </a:cxn>
              <a:cxn ang="0">
                <a:pos x="connsiteX1" y="connsiteY1"/>
              </a:cxn>
              <a:cxn ang="0">
                <a:pos x="connsiteX2" y="connsiteY2"/>
              </a:cxn>
              <a:cxn ang="0">
                <a:pos x="connsiteX3" y="connsiteY3"/>
              </a:cxn>
            </a:cxnLst>
            <a:rect l="l" t="t" r="r" b="b"/>
            <a:pathLst>
              <a:path w="79523" h="117616">
                <a:moveTo>
                  <a:pt x="0" y="0"/>
                </a:moveTo>
                <a:lnTo>
                  <a:pt x="79523" y="0"/>
                </a:lnTo>
                <a:lnTo>
                  <a:pt x="79523" y="117616"/>
                </a:lnTo>
                <a:lnTo>
                  <a:pt x="0" y="117616"/>
                </a:lnTo>
                <a:close/>
              </a:path>
            </a:pathLst>
          </a:custGeom>
          <a:solidFill>
            <a:schemeClr val="accent6"/>
          </a:solidFill>
          <a:ln w="2830" cap="flat">
            <a:noFill/>
            <a:prstDash val="solid"/>
            <a:miter/>
          </a:ln>
        </p:spPr>
        <p:txBody>
          <a:bodyPr rtlCol="0" anchor="ctr"/>
          <a:lstStyle/>
          <a:p>
            <a:endParaRPr lang="en-AR">
              <a:solidFill>
                <a:schemeClr val="bg1"/>
              </a:solidFill>
            </a:endParaRPr>
          </a:p>
        </p:txBody>
      </p:sp>
      <p:sp>
        <p:nvSpPr>
          <p:cNvPr id="9327" name="Freeform 842">
            <a:extLst>
              <a:ext uri="{FF2B5EF4-FFF2-40B4-BE49-F238E27FC236}">
                <a16:creationId xmlns:a16="http://schemas.microsoft.com/office/drawing/2014/main" id="{393CC1A2-D972-6DA6-08C6-F751C8A8C663}"/>
              </a:ext>
            </a:extLst>
          </p:cNvPr>
          <p:cNvSpPr/>
          <p:nvPr/>
        </p:nvSpPr>
        <p:spPr>
          <a:xfrm>
            <a:off x="7132290" y="3363977"/>
            <a:ext cx="82165" cy="86126"/>
          </a:xfrm>
          <a:custGeom>
            <a:avLst/>
            <a:gdLst>
              <a:gd name="connsiteX0" fmla="*/ 0 w 79523"/>
              <a:gd name="connsiteY0" fmla="*/ 0 h 65780"/>
              <a:gd name="connsiteX1" fmla="*/ 79523 w 79523"/>
              <a:gd name="connsiteY1" fmla="*/ 0 h 65780"/>
              <a:gd name="connsiteX2" fmla="*/ 79523 w 79523"/>
              <a:gd name="connsiteY2" fmla="*/ 65780 h 65780"/>
              <a:gd name="connsiteX3" fmla="*/ 0 w 79523"/>
              <a:gd name="connsiteY3" fmla="*/ 65780 h 65780"/>
            </a:gdLst>
            <a:ahLst/>
            <a:cxnLst>
              <a:cxn ang="0">
                <a:pos x="connsiteX0" y="connsiteY0"/>
              </a:cxn>
              <a:cxn ang="0">
                <a:pos x="connsiteX1" y="connsiteY1"/>
              </a:cxn>
              <a:cxn ang="0">
                <a:pos x="connsiteX2" y="connsiteY2"/>
              </a:cxn>
              <a:cxn ang="0">
                <a:pos x="connsiteX3" y="connsiteY3"/>
              </a:cxn>
            </a:cxnLst>
            <a:rect l="l" t="t" r="r" b="b"/>
            <a:pathLst>
              <a:path w="79523" h="65780">
                <a:moveTo>
                  <a:pt x="0" y="0"/>
                </a:moveTo>
                <a:lnTo>
                  <a:pt x="79523" y="0"/>
                </a:lnTo>
                <a:lnTo>
                  <a:pt x="79523" y="65780"/>
                </a:lnTo>
                <a:lnTo>
                  <a:pt x="0" y="65780"/>
                </a:lnTo>
                <a:close/>
              </a:path>
            </a:pathLst>
          </a:custGeom>
          <a:solidFill>
            <a:schemeClr val="accent6"/>
          </a:solidFill>
          <a:ln w="2830" cap="flat">
            <a:noFill/>
            <a:prstDash val="solid"/>
            <a:miter/>
          </a:ln>
        </p:spPr>
        <p:txBody>
          <a:bodyPr rtlCol="0" anchor="ctr"/>
          <a:lstStyle/>
          <a:p>
            <a:endParaRPr lang="en-AR">
              <a:solidFill>
                <a:schemeClr val="bg1"/>
              </a:solidFill>
            </a:endParaRPr>
          </a:p>
        </p:txBody>
      </p:sp>
      <p:sp>
        <p:nvSpPr>
          <p:cNvPr id="9328" name="Freeform 843">
            <a:extLst>
              <a:ext uri="{FF2B5EF4-FFF2-40B4-BE49-F238E27FC236}">
                <a16:creationId xmlns:a16="http://schemas.microsoft.com/office/drawing/2014/main" id="{441EA988-38B6-A2C7-2CCB-E1F51A316868}"/>
              </a:ext>
            </a:extLst>
          </p:cNvPr>
          <p:cNvSpPr/>
          <p:nvPr/>
        </p:nvSpPr>
        <p:spPr>
          <a:xfrm>
            <a:off x="7234211" y="3413608"/>
            <a:ext cx="82165" cy="28178"/>
          </a:xfrm>
          <a:custGeom>
            <a:avLst/>
            <a:gdLst>
              <a:gd name="connsiteX0" fmla="*/ 0 w 79523"/>
              <a:gd name="connsiteY0" fmla="*/ 0 h 21522"/>
              <a:gd name="connsiteX1" fmla="*/ 79523 w 79523"/>
              <a:gd name="connsiteY1" fmla="*/ 0 h 21522"/>
              <a:gd name="connsiteX2" fmla="*/ 79523 w 79523"/>
              <a:gd name="connsiteY2" fmla="*/ 21523 h 21522"/>
              <a:gd name="connsiteX3" fmla="*/ 0 w 79523"/>
              <a:gd name="connsiteY3" fmla="*/ 21523 h 21522"/>
            </a:gdLst>
            <a:ahLst/>
            <a:cxnLst>
              <a:cxn ang="0">
                <a:pos x="connsiteX0" y="connsiteY0"/>
              </a:cxn>
              <a:cxn ang="0">
                <a:pos x="connsiteX1" y="connsiteY1"/>
              </a:cxn>
              <a:cxn ang="0">
                <a:pos x="connsiteX2" y="connsiteY2"/>
              </a:cxn>
              <a:cxn ang="0">
                <a:pos x="connsiteX3" y="connsiteY3"/>
              </a:cxn>
            </a:cxnLst>
            <a:rect l="l" t="t" r="r" b="b"/>
            <a:pathLst>
              <a:path w="79523" h="21522">
                <a:moveTo>
                  <a:pt x="0" y="0"/>
                </a:moveTo>
                <a:lnTo>
                  <a:pt x="79523" y="0"/>
                </a:lnTo>
                <a:lnTo>
                  <a:pt x="79523" y="21523"/>
                </a:lnTo>
                <a:lnTo>
                  <a:pt x="0" y="21523"/>
                </a:lnTo>
                <a:close/>
              </a:path>
            </a:pathLst>
          </a:custGeom>
          <a:solidFill>
            <a:schemeClr val="accent4"/>
          </a:solidFill>
          <a:ln w="2830" cap="flat">
            <a:noFill/>
            <a:prstDash val="solid"/>
            <a:miter/>
          </a:ln>
        </p:spPr>
        <p:txBody>
          <a:bodyPr rtlCol="0" anchor="ctr"/>
          <a:lstStyle/>
          <a:p>
            <a:endParaRPr lang="en-AR">
              <a:solidFill>
                <a:schemeClr val="bg1"/>
              </a:solidFill>
            </a:endParaRPr>
          </a:p>
        </p:txBody>
      </p:sp>
      <p:sp>
        <p:nvSpPr>
          <p:cNvPr id="9329" name="Freeform 844">
            <a:extLst>
              <a:ext uri="{FF2B5EF4-FFF2-40B4-BE49-F238E27FC236}">
                <a16:creationId xmlns:a16="http://schemas.microsoft.com/office/drawing/2014/main" id="{82BA3FE5-6DAA-C1C9-26A8-09D82E48281F}"/>
              </a:ext>
            </a:extLst>
          </p:cNvPr>
          <p:cNvSpPr/>
          <p:nvPr/>
        </p:nvSpPr>
        <p:spPr>
          <a:xfrm>
            <a:off x="7441819" y="3441788"/>
            <a:ext cx="82165" cy="37703"/>
          </a:xfrm>
          <a:custGeom>
            <a:avLst/>
            <a:gdLst>
              <a:gd name="connsiteX0" fmla="*/ 0 w 79523"/>
              <a:gd name="connsiteY0" fmla="*/ 0 h 28797"/>
              <a:gd name="connsiteX1" fmla="*/ 79523 w 79523"/>
              <a:gd name="connsiteY1" fmla="*/ 0 h 28797"/>
              <a:gd name="connsiteX2" fmla="*/ 79523 w 79523"/>
              <a:gd name="connsiteY2" fmla="*/ 28798 h 28797"/>
              <a:gd name="connsiteX3" fmla="*/ 0 w 79523"/>
              <a:gd name="connsiteY3" fmla="*/ 28798 h 28797"/>
            </a:gdLst>
            <a:ahLst/>
            <a:cxnLst>
              <a:cxn ang="0">
                <a:pos x="connsiteX0" y="connsiteY0"/>
              </a:cxn>
              <a:cxn ang="0">
                <a:pos x="connsiteX1" y="connsiteY1"/>
              </a:cxn>
              <a:cxn ang="0">
                <a:pos x="connsiteX2" y="connsiteY2"/>
              </a:cxn>
              <a:cxn ang="0">
                <a:pos x="connsiteX3" y="connsiteY3"/>
              </a:cxn>
            </a:cxnLst>
            <a:rect l="l" t="t" r="r" b="b"/>
            <a:pathLst>
              <a:path w="79523" h="28797">
                <a:moveTo>
                  <a:pt x="0" y="0"/>
                </a:moveTo>
                <a:lnTo>
                  <a:pt x="79523" y="0"/>
                </a:lnTo>
                <a:lnTo>
                  <a:pt x="79523" y="28798"/>
                </a:lnTo>
                <a:lnTo>
                  <a:pt x="0" y="28798"/>
                </a:lnTo>
                <a:close/>
              </a:path>
            </a:pathLst>
          </a:custGeom>
          <a:solidFill>
            <a:schemeClr val="accent4"/>
          </a:solidFill>
          <a:ln w="2830" cap="flat">
            <a:noFill/>
            <a:prstDash val="solid"/>
            <a:miter/>
          </a:ln>
        </p:spPr>
        <p:txBody>
          <a:bodyPr rtlCol="0" anchor="ctr"/>
          <a:lstStyle/>
          <a:p>
            <a:endParaRPr lang="en-AR">
              <a:solidFill>
                <a:schemeClr val="bg1"/>
              </a:solidFill>
            </a:endParaRPr>
          </a:p>
        </p:txBody>
      </p:sp>
      <p:sp>
        <p:nvSpPr>
          <p:cNvPr id="9330" name="Freeform 845">
            <a:extLst>
              <a:ext uri="{FF2B5EF4-FFF2-40B4-BE49-F238E27FC236}">
                <a16:creationId xmlns:a16="http://schemas.microsoft.com/office/drawing/2014/main" id="{7CCB9211-A91F-29C8-148E-FA153088D0B4}"/>
              </a:ext>
            </a:extLst>
          </p:cNvPr>
          <p:cNvSpPr/>
          <p:nvPr/>
        </p:nvSpPr>
        <p:spPr>
          <a:xfrm>
            <a:off x="7543741" y="3441788"/>
            <a:ext cx="82165" cy="60723"/>
          </a:xfrm>
          <a:custGeom>
            <a:avLst/>
            <a:gdLst>
              <a:gd name="connsiteX0" fmla="*/ 0 w 79523"/>
              <a:gd name="connsiteY0" fmla="*/ 0 h 46379"/>
              <a:gd name="connsiteX1" fmla="*/ 79523 w 79523"/>
              <a:gd name="connsiteY1" fmla="*/ 0 h 46379"/>
              <a:gd name="connsiteX2" fmla="*/ 79523 w 79523"/>
              <a:gd name="connsiteY2" fmla="*/ 46380 h 46379"/>
              <a:gd name="connsiteX3" fmla="*/ 0 w 79523"/>
              <a:gd name="connsiteY3" fmla="*/ 46380 h 46379"/>
            </a:gdLst>
            <a:ahLst/>
            <a:cxnLst>
              <a:cxn ang="0">
                <a:pos x="connsiteX0" y="connsiteY0"/>
              </a:cxn>
              <a:cxn ang="0">
                <a:pos x="connsiteX1" y="connsiteY1"/>
              </a:cxn>
              <a:cxn ang="0">
                <a:pos x="connsiteX2" y="connsiteY2"/>
              </a:cxn>
              <a:cxn ang="0">
                <a:pos x="connsiteX3" y="connsiteY3"/>
              </a:cxn>
            </a:cxnLst>
            <a:rect l="l" t="t" r="r" b="b"/>
            <a:pathLst>
              <a:path w="79523" h="46379">
                <a:moveTo>
                  <a:pt x="0" y="0"/>
                </a:moveTo>
                <a:lnTo>
                  <a:pt x="79523" y="0"/>
                </a:lnTo>
                <a:lnTo>
                  <a:pt x="79523" y="46380"/>
                </a:lnTo>
                <a:lnTo>
                  <a:pt x="0" y="46380"/>
                </a:lnTo>
                <a:close/>
              </a:path>
            </a:pathLst>
          </a:custGeom>
          <a:solidFill>
            <a:schemeClr val="accent3"/>
          </a:solidFill>
          <a:ln w="2830" cap="flat">
            <a:noFill/>
            <a:prstDash val="solid"/>
            <a:miter/>
          </a:ln>
        </p:spPr>
        <p:txBody>
          <a:bodyPr rtlCol="0" anchor="ctr"/>
          <a:lstStyle/>
          <a:p>
            <a:endParaRPr lang="en-AR">
              <a:solidFill>
                <a:schemeClr val="bg1"/>
              </a:solidFill>
            </a:endParaRPr>
          </a:p>
        </p:txBody>
      </p:sp>
      <p:sp>
        <p:nvSpPr>
          <p:cNvPr id="9331" name="Freeform 846">
            <a:extLst>
              <a:ext uri="{FF2B5EF4-FFF2-40B4-BE49-F238E27FC236}">
                <a16:creationId xmlns:a16="http://schemas.microsoft.com/office/drawing/2014/main" id="{87CA1A32-1498-4F29-09F0-BFAC9CC67FC0}"/>
              </a:ext>
            </a:extLst>
          </p:cNvPr>
          <p:cNvSpPr/>
          <p:nvPr/>
        </p:nvSpPr>
        <p:spPr>
          <a:xfrm>
            <a:off x="7645350" y="3441788"/>
            <a:ext cx="82165" cy="153199"/>
          </a:xfrm>
          <a:custGeom>
            <a:avLst/>
            <a:gdLst>
              <a:gd name="connsiteX0" fmla="*/ 0 w 79523"/>
              <a:gd name="connsiteY0" fmla="*/ 0 h 117010"/>
              <a:gd name="connsiteX1" fmla="*/ 79523 w 79523"/>
              <a:gd name="connsiteY1" fmla="*/ 0 h 117010"/>
              <a:gd name="connsiteX2" fmla="*/ 79523 w 79523"/>
              <a:gd name="connsiteY2" fmla="*/ 117010 h 117010"/>
              <a:gd name="connsiteX3" fmla="*/ 0 w 79523"/>
              <a:gd name="connsiteY3" fmla="*/ 117010 h 117010"/>
            </a:gdLst>
            <a:ahLst/>
            <a:cxnLst>
              <a:cxn ang="0">
                <a:pos x="connsiteX0" y="connsiteY0"/>
              </a:cxn>
              <a:cxn ang="0">
                <a:pos x="connsiteX1" y="connsiteY1"/>
              </a:cxn>
              <a:cxn ang="0">
                <a:pos x="connsiteX2" y="connsiteY2"/>
              </a:cxn>
              <a:cxn ang="0">
                <a:pos x="connsiteX3" y="connsiteY3"/>
              </a:cxn>
            </a:cxnLst>
            <a:rect l="l" t="t" r="r" b="b"/>
            <a:pathLst>
              <a:path w="79523" h="117010">
                <a:moveTo>
                  <a:pt x="0" y="0"/>
                </a:moveTo>
                <a:lnTo>
                  <a:pt x="79523" y="0"/>
                </a:lnTo>
                <a:lnTo>
                  <a:pt x="79523" y="117010"/>
                </a:lnTo>
                <a:lnTo>
                  <a:pt x="0" y="117010"/>
                </a:lnTo>
                <a:close/>
              </a:path>
            </a:pathLst>
          </a:custGeom>
          <a:solidFill>
            <a:schemeClr val="accent3"/>
          </a:solidFill>
          <a:ln w="2830" cap="flat">
            <a:noFill/>
            <a:prstDash val="solid"/>
            <a:miter/>
          </a:ln>
        </p:spPr>
        <p:txBody>
          <a:bodyPr rtlCol="0" anchor="ctr"/>
          <a:lstStyle/>
          <a:p>
            <a:endParaRPr lang="en-AR">
              <a:solidFill>
                <a:schemeClr val="bg1"/>
              </a:solidFill>
            </a:endParaRPr>
          </a:p>
        </p:txBody>
      </p:sp>
      <p:sp>
        <p:nvSpPr>
          <p:cNvPr id="9332" name="Freeform 847">
            <a:extLst>
              <a:ext uri="{FF2B5EF4-FFF2-40B4-BE49-F238E27FC236}">
                <a16:creationId xmlns:a16="http://schemas.microsoft.com/office/drawing/2014/main" id="{BDB306FB-6D81-0FE5-0FEE-0CB3175E1172}"/>
              </a:ext>
            </a:extLst>
          </p:cNvPr>
          <p:cNvSpPr/>
          <p:nvPr/>
        </p:nvSpPr>
        <p:spPr>
          <a:xfrm>
            <a:off x="7747271" y="3441788"/>
            <a:ext cx="82165" cy="208764"/>
          </a:xfrm>
          <a:custGeom>
            <a:avLst/>
            <a:gdLst>
              <a:gd name="connsiteX0" fmla="*/ 0 w 79523"/>
              <a:gd name="connsiteY0" fmla="*/ 0 h 159448"/>
              <a:gd name="connsiteX1" fmla="*/ 79523 w 79523"/>
              <a:gd name="connsiteY1" fmla="*/ 0 h 159448"/>
              <a:gd name="connsiteX2" fmla="*/ 79523 w 79523"/>
              <a:gd name="connsiteY2" fmla="*/ 159449 h 159448"/>
              <a:gd name="connsiteX3" fmla="*/ 0 w 79523"/>
              <a:gd name="connsiteY3" fmla="*/ 159449 h 159448"/>
            </a:gdLst>
            <a:ahLst/>
            <a:cxnLst>
              <a:cxn ang="0">
                <a:pos x="connsiteX0" y="connsiteY0"/>
              </a:cxn>
              <a:cxn ang="0">
                <a:pos x="connsiteX1" y="connsiteY1"/>
              </a:cxn>
              <a:cxn ang="0">
                <a:pos x="connsiteX2" y="connsiteY2"/>
              </a:cxn>
              <a:cxn ang="0">
                <a:pos x="connsiteX3" y="connsiteY3"/>
              </a:cxn>
            </a:cxnLst>
            <a:rect l="l" t="t" r="r" b="b"/>
            <a:pathLst>
              <a:path w="79523" h="159448">
                <a:moveTo>
                  <a:pt x="0" y="0"/>
                </a:moveTo>
                <a:lnTo>
                  <a:pt x="79523" y="0"/>
                </a:lnTo>
                <a:lnTo>
                  <a:pt x="79523" y="159449"/>
                </a:lnTo>
                <a:lnTo>
                  <a:pt x="0" y="159449"/>
                </a:lnTo>
                <a:close/>
              </a:path>
            </a:pathLst>
          </a:custGeom>
          <a:solidFill>
            <a:schemeClr val="accent3"/>
          </a:solidFill>
          <a:ln w="2830" cap="flat">
            <a:noFill/>
            <a:prstDash val="solid"/>
            <a:miter/>
          </a:ln>
        </p:spPr>
        <p:txBody>
          <a:bodyPr rtlCol="0" anchor="ctr"/>
          <a:lstStyle/>
          <a:p>
            <a:endParaRPr lang="en-AR">
              <a:solidFill>
                <a:schemeClr val="bg1"/>
              </a:solidFill>
            </a:endParaRPr>
          </a:p>
        </p:txBody>
      </p:sp>
      <p:sp>
        <p:nvSpPr>
          <p:cNvPr id="9333" name="Freeform 848">
            <a:extLst>
              <a:ext uri="{FF2B5EF4-FFF2-40B4-BE49-F238E27FC236}">
                <a16:creationId xmlns:a16="http://schemas.microsoft.com/office/drawing/2014/main" id="{AA42CB82-2E79-5288-0224-9D18B2703781}"/>
              </a:ext>
            </a:extLst>
          </p:cNvPr>
          <p:cNvSpPr/>
          <p:nvPr/>
        </p:nvSpPr>
        <p:spPr>
          <a:xfrm>
            <a:off x="7848880" y="3441788"/>
            <a:ext cx="82165" cy="213129"/>
          </a:xfrm>
          <a:custGeom>
            <a:avLst/>
            <a:gdLst>
              <a:gd name="connsiteX0" fmla="*/ 0 w 79523"/>
              <a:gd name="connsiteY0" fmla="*/ 0 h 162783"/>
              <a:gd name="connsiteX1" fmla="*/ 79523 w 79523"/>
              <a:gd name="connsiteY1" fmla="*/ 0 h 162783"/>
              <a:gd name="connsiteX2" fmla="*/ 79523 w 79523"/>
              <a:gd name="connsiteY2" fmla="*/ 162783 h 162783"/>
              <a:gd name="connsiteX3" fmla="*/ 0 w 79523"/>
              <a:gd name="connsiteY3" fmla="*/ 162783 h 162783"/>
            </a:gdLst>
            <a:ahLst/>
            <a:cxnLst>
              <a:cxn ang="0">
                <a:pos x="connsiteX0" y="connsiteY0"/>
              </a:cxn>
              <a:cxn ang="0">
                <a:pos x="connsiteX1" y="connsiteY1"/>
              </a:cxn>
              <a:cxn ang="0">
                <a:pos x="connsiteX2" y="connsiteY2"/>
              </a:cxn>
              <a:cxn ang="0">
                <a:pos x="connsiteX3" y="connsiteY3"/>
              </a:cxn>
            </a:cxnLst>
            <a:rect l="l" t="t" r="r" b="b"/>
            <a:pathLst>
              <a:path w="79523" h="162783">
                <a:moveTo>
                  <a:pt x="0" y="0"/>
                </a:moveTo>
                <a:lnTo>
                  <a:pt x="79523" y="0"/>
                </a:lnTo>
                <a:lnTo>
                  <a:pt x="79523" y="162783"/>
                </a:lnTo>
                <a:lnTo>
                  <a:pt x="0" y="162783"/>
                </a:lnTo>
                <a:close/>
              </a:path>
            </a:pathLst>
          </a:custGeom>
          <a:solidFill>
            <a:schemeClr val="accent3"/>
          </a:solidFill>
          <a:ln w="2830" cap="flat">
            <a:noFill/>
            <a:prstDash val="solid"/>
            <a:miter/>
          </a:ln>
        </p:spPr>
        <p:txBody>
          <a:bodyPr rtlCol="0" anchor="ctr"/>
          <a:lstStyle/>
          <a:p>
            <a:endParaRPr lang="en-AR">
              <a:solidFill>
                <a:schemeClr val="bg1"/>
              </a:solidFill>
            </a:endParaRPr>
          </a:p>
        </p:txBody>
      </p:sp>
      <p:sp>
        <p:nvSpPr>
          <p:cNvPr id="9334" name="Freeform 849">
            <a:extLst>
              <a:ext uri="{FF2B5EF4-FFF2-40B4-BE49-F238E27FC236}">
                <a16:creationId xmlns:a16="http://schemas.microsoft.com/office/drawing/2014/main" id="{3EF58E19-AC07-3154-2E53-2EB254F7F268}"/>
              </a:ext>
            </a:extLst>
          </p:cNvPr>
          <p:cNvSpPr/>
          <p:nvPr/>
        </p:nvSpPr>
        <p:spPr>
          <a:xfrm>
            <a:off x="7950802" y="3441788"/>
            <a:ext cx="82165" cy="244086"/>
          </a:xfrm>
          <a:custGeom>
            <a:avLst/>
            <a:gdLst>
              <a:gd name="connsiteX0" fmla="*/ 0 w 79523"/>
              <a:gd name="connsiteY0" fmla="*/ 0 h 186427"/>
              <a:gd name="connsiteX1" fmla="*/ 79523 w 79523"/>
              <a:gd name="connsiteY1" fmla="*/ 0 h 186427"/>
              <a:gd name="connsiteX2" fmla="*/ 79523 w 79523"/>
              <a:gd name="connsiteY2" fmla="*/ 186428 h 186427"/>
              <a:gd name="connsiteX3" fmla="*/ 0 w 79523"/>
              <a:gd name="connsiteY3" fmla="*/ 186428 h 186427"/>
            </a:gdLst>
            <a:ahLst/>
            <a:cxnLst>
              <a:cxn ang="0">
                <a:pos x="connsiteX0" y="connsiteY0"/>
              </a:cxn>
              <a:cxn ang="0">
                <a:pos x="connsiteX1" y="connsiteY1"/>
              </a:cxn>
              <a:cxn ang="0">
                <a:pos x="connsiteX2" y="connsiteY2"/>
              </a:cxn>
              <a:cxn ang="0">
                <a:pos x="connsiteX3" y="connsiteY3"/>
              </a:cxn>
            </a:cxnLst>
            <a:rect l="l" t="t" r="r" b="b"/>
            <a:pathLst>
              <a:path w="79523" h="186427">
                <a:moveTo>
                  <a:pt x="0" y="0"/>
                </a:moveTo>
                <a:lnTo>
                  <a:pt x="79523" y="0"/>
                </a:lnTo>
                <a:lnTo>
                  <a:pt x="79523" y="186428"/>
                </a:lnTo>
                <a:lnTo>
                  <a:pt x="0" y="186428"/>
                </a:lnTo>
                <a:close/>
              </a:path>
            </a:pathLst>
          </a:custGeom>
          <a:solidFill>
            <a:schemeClr val="accent3"/>
          </a:solidFill>
          <a:ln w="2830" cap="flat">
            <a:noFill/>
            <a:prstDash val="solid"/>
            <a:miter/>
          </a:ln>
        </p:spPr>
        <p:txBody>
          <a:bodyPr rtlCol="0" anchor="ctr"/>
          <a:lstStyle/>
          <a:p>
            <a:endParaRPr lang="en-AR">
              <a:solidFill>
                <a:schemeClr val="bg1"/>
              </a:solidFill>
            </a:endParaRPr>
          </a:p>
        </p:txBody>
      </p:sp>
      <p:sp>
        <p:nvSpPr>
          <p:cNvPr id="9335" name="Freeform 850">
            <a:extLst>
              <a:ext uri="{FF2B5EF4-FFF2-40B4-BE49-F238E27FC236}">
                <a16:creationId xmlns:a16="http://schemas.microsoft.com/office/drawing/2014/main" id="{2408DE13-2EE2-6CEB-6C06-2965E3DA1712}"/>
              </a:ext>
            </a:extLst>
          </p:cNvPr>
          <p:cNvSpPr/>
          <p:nvPr/>
        </p:nvSpPr>
        <p:spPr>
          <a:xfrm>
            <a:off x="8052411" y="3441788"/>
            <a:ext cx="82165" cy="255596"/>
          </a:xfrm>
          <a:custGeom>
            <a:avLst/>
            <a:gdLst>
              <a:gd name="connsiteX0" fmla="*/ 0 w 79523"/>
              <a:gd name="connsiteY0" fmla="*/ 0 h 195218"/>
              <a:gd name="connsiteX1" fmla="*/ 79523 w 79523"/>
              <a:gd name="connsiteY1" fmla="*/ 0 h 195218"/>
              <a:gd name="connsiteX2" fmla="*/ 79523 w 79523"/>
              <a:gd name="connsiteY2" fmla="*/ 195219 h 195218"/>
              <a:gd name="connsiteX3" fmla="*/ 0 w 79523"/>
              <a:gd name="connsiteY3" fmla="*/ 195219 h 195218"/>
            </a:gdLst>
            <a:ahLst/>
            <a:cxnLst>
              <a:cxn ang="0">
                <a:pos x="connsiteX0" y="connsiteY0"/>
              </a:cxn>
              <a:cxn ang="0">
                <a:pos x="connsiteX1" y="connsiteY1"/>
              </a:cxn>
              <a:cxn ang="0">
                <a:pos x="connsiteX2" y="connsiteY2"/>
              </a:cxn>
              <a:cxn ang="0">
                <a:pos x="connsiteX3" y="connsiteY3"/>
              </a:cxn>
            </a:cxnLst>
            <a:rect l="l" t="t" r="r" b="b"/>
            <a:pathLst>
              <a:path w="79523" h="195218">
                <a:moveTo>
                  <a:pt x="0" y="0"/>
                </a:moveTo>
                <a:lnTo>
                  <a:pt x="79523" y="0"/>
                </a:lnTo>
                <a:lnTo>
                  <a:pt x="79523" y="195219"/>
                </a:lnTo>
                <a:lnTo>
                  <a:pt x="0" y="195219"/>
                </a:lnTo>
                <a:close/>
              </a:path>
            </a:pathLst>
          </a:custGeom>
          <a:solidFill>
            <a:schemeClr val="accent3"/>
          </a:solidFill>
          <a:ln w="2830" cap="flat">
            <a:noFill/>
            <a:prstDash val="solid"/>
            <a:miter/>
          </a:ln>
        </p:spPr>
        <p:txBody>
          <a:bodyPr rtlCol="0" anchor="ctr"/>
          <a:lstStyle/>
          <a:p>
            <a:endParaRPr lang="en-AR">
              <a:solidFill>
                <a:schemeClr val="bg1"/>
              </a:solidFill>
            </a:endParaRPr>
          </a:p>
        </p:txBody>
      </p:sp>
      <p:sp>
        <p:nvSpPr>
          <p:cNvPr id="9336" name="Freeform 851">
            <a:extLst>
              <a:ext uri="{FF2B5EF4-FFF2-40B4-BE49-F238E27FC236}">
                <a16:creationId xmlns:a16="http://schemas.microsoft.com/office/drawing/2014/main" id="{A53D24A4-1F2B-5D5B-F7D1-9FD6A1E4226A}"/>
              </a:ext>
            </a:extLst>
          </p:cNvPr>
          <p:cNvSpPr/>
          <p:nvPr/>
        </p:nvSpPr>
        <p:spPr>
          <a:xfrm>
            <a:off x="8154333" y="3441788"/>
            <a:ext cx="82165" cy="290920"/>
          </a:xfrm>
          <a:custGeom>
            <a:avLst/>
            <a:gdLst>
              <a:gd name="connsiteX0" fmla="*/ 0 w 79523"/>
              <a:gd name="connsiteY0" fmla="*/ 0 h 222197"/>
              <a:gd name="connsiteX1" fmla="*/ 79523 w 79523"/>
              <a:gd name="connsiteY1" fmla="*/ 0 h 222197"/>
              <a:gd name="connsiteX2" fmla="*/ 79523 w 79523"/>
              <a:gd name="connsiteY2" fmla="*/ 222198 h 222197"/>
              <a:gd name="connsiteX3" fmla="*/ 0 w 79523"/>
              <a:gd name="connsiteY3" fmla="*/ 222198 h 222197"/>
            </a:gdLst>
            <a:ahLst/>
            <a:cxnLst>
              <a:cxn ang="0">
                <a:pos x="connsiteX0" y="connsiteY0"/>
              </a:cxn>
              <a:cxn ang="0">
                <a:pos x="connsiteX1" y="connsiteY1"/>
              </a:cxn>
              <a:cxn ang="0">
                <a:pos x="connsiteX2" y="connsiteY2"/>
              </a:cxn>
              <a:cxn ang="0">
                <a:pos x="connsiteX3" y="connsiteY3"/>
              </a:cxn>
            </a:cxnLst>
            <a:rect l="l" t="t" r="r" b="b"/>
            <a:pathLst>
              <a:path w="79523" h="222197">
                <a:moveTo>
                  <a:pt x="0" y="0"/>
                </a:moveTo>
                <a:lnTo>
                  <a:pt x="79523" y="0"/>
                </a:lnTo>
                <a:lnTo>
                  <a:pt x="79523" y="222198"/>
                </a:lnTo>
                <a:lnTo>
                  <a:pt x="0" y="222198"/>
                </a:lnTo>
                <a:close/>
              </a:path>
            </a:pathLst>
          </a:custGeom>
          <a:solidFill>
            <a:schemeClr val="accent4"/>
          </a:solidFill>
          <a:ln w="2830" cap="flat">
            <a:noFill/>
            <a:prstDash val="solid"/>
            <a:miter/>
          </a:ln>
        </p:spPr>
        <p:txBody>
          <a:bodyPr rtlCol="0" anchor="ctr"/>
          <a:lstStyle/>
          <a:p>
            <a:endParaRPr lang="en-AR">
              <a:solidFill>
                <a:schemeClr val="bg1"/>
              </a:solidFill>
            </a:endParaRPr>
          </a:p>
        </p:txBody>
      </p:sp>
      <p:sp>
        <p:nvSpPr>
          <p:cNvPr id="9337" name="Freeform 852">
            <a:extLst>
              <a:ext uri="{FF2B5EF4-FFF2-40B4-BE49-F238E27FC236}">
                <a16:creationId xmlns:a16="http://schemas.microsoft.com/office/drawing/2014/main" id="{644E7B7B-3163-F10A-F2FB-95D63BBADCA6}"/>
              </a:ext>
            </a:extLst>
          </p:cNvPr>
          <p:cNvSpPr/>
          <p:nvPr/>
        </p:nvSpPr>
        <p:spPr>
          <a:xfrm>
            <a:off x="8255939" y="3441788"/>
            <a:ext cx="82165" cy="290920"/>
          </a:xfrm>
          <a:custGeom>
            <a:avLst/>
            <a:gdLst>
              <a:gd name="connsiteX0" fmla="*/ 0 w 79523"/>
              <a:gd name="connsiteY0" fmla="*/ 0 h 222197"/>
              <a:gd name="connsiteX1" fmla="*/ 79523 w 79523"/>
              <a:gd name="connsiteY1" fmla="*/ 0 h 222197"/>
              <a:gd name="connsiteX2" fmla="*/ 79523 w 79523"/>
              <a:gd name="connsiteY2" fmla="*/ 222198 h 222197"/>
              <a:gd name="connsiteX3" fmla="*/ 0 w 79523"/>
              <a:gd name="connsiteY3" fmla="*/ 222198 h 222197"/>
            </a:gdLst>
            <a:ahLst/>
            <a:cxnLst>
              <a:cxn ang="0">
                <a:pos x="connsiteX0" y="connsiteY0"/>
              </a:cxn>
              <a:cxn ang="0">
                <a:pos x="connsiteX1" y="connsiteY1"/>
              </a:cxn>
              <a:cxn ang="0">
                <a:pos x="connsiteX2" y="connsiteY2"/>
              </a:cxn>
              <a:cxn ang="0">
                <a:pos x="connsiteX3" y="connsiteY3"/>
              </a:cxn>
            </a:cxnLst>
            <a:rect l="l" t="t" r="r" b="b"/>
            <a:pathLst>
              <a:path w="79523" h="222197">
                <a:moveTo>
                  <a:pt x="0" y="0"/>
                </a:moveTo>
                <a:lnTo>
                  <a:pt x="79523" y="0"/>
                </a:lnTo>
                <a:lnTo>
                  <a:pt x="79523" y="222198"/>
                </a:lnTo>
                <a:lnTo>
                  <a:pt x="0" y="222198"/>
                </a:lnTo>
                <a:close/>
              </a:path>
            </a:pathLst>
          </a:custGeom>
          <a:solidFill>
            <a:schemeClr val="accent4"/>
          </a:solidFill>
          <a:ln w="2830" cap="flat">
            <a:noFill/>
            <a:prstDash val="solid"/>
            <a:miter/>
          </a:ln>
        </p:spPr>
        <p:txBody>
          <a:bodyPr rtlCol="0" anchor="ctr"/>
          <a:lstStyle/>
          <a:p>
            <a:endParaRPr lang="en-AR">
              <a:solidFill>
                <a:schemeClr val="bg1"/>
              </a:solidFill>
            </a:endParaRPr>
          </a:p>
        </p:txBody>
      </p:sp>
      <p:sp>
        <p:nvSpPr>
          <p:cNvPr id="9338" name="Freeform 853">
            <a:extLst>
              <a:ext uri="{FF2B5EF4-FFF2-40B4-BE49-F238E27FC236}">
                <a16:creationId xmlns:a16="http://schemas.microsoft.com/office/drawing/2014/main" id="{50C6B440-CEAA-BC70-085C-8CA41B50AAED}"/>
              </a:ext>
            </a:extLst>
          </p:cNvPr>
          <p:cNvSpPr/>
          <p:nvPr/>
        </p:nvSpPr>
        <p:spPr>
          <a:xfrm>
            <a:off x="8459472" y="3441788"/>
            <a:ext cx="82165" cy="354027"/>
          </a:xfrm>
          <a:custGeom>
            <a:avLst/>
            <a:gdLst>
              <a:gd name="connsiteX0" fmla="*/ 0 w 79523"/>
              <a:gd name="connsiteY0" fmla="*/ 0 h 270396"/>
              <a:gd name="connsiteX1" fmla="*/ 79523 w 79523"/>
              <a:gd name="connsiteY1" fmla="*/ 0 h 270396"/>
              <a:gd name="connsiteX2" fmla="*/ 79523 w 79523"/>
              <a:gd name="connsiteY2" fmla="*/ 270396 h 270396"/>
              <a:gd name="connsiteX3" fmla="*/ 0 w 79523"/>
              <a:gd name="connsiteY3" fmla="*/ 270396 h 270396"/>
            </a:gdLst>
            <a:ahLst/>
            <a:cxnLst>
              <a:cxn ang="0">
                <a:pos x="connsiteX0" y="connsiteY0"/>
              </a:cxn>
              <a:cxn ang="0">
                <a:pos x="connsiteX1" y="connsiteY1"/>
              </a:cxn>
              <a:cxn ang="0">
                <a:pos x="connsiteX2" y="connsiteY2"/>
              </a:cxn>
              <a:cxn ang="0">
                <a:pos x="connsiteX3" y="connsiteY3"/>
              </a:cxn>
            </a:cxnLst>
            <a:rect l="l" t="t" r="r" b="b"/>
            <a:pathLst>
              <a:path w="79523" h="270396">
                <a:moveTo>
                  <a:pt x="0" y="0"/>
                </a:moveTo>
                <a:lnTo>
                  <a:pt x="79523" y="0"/>
                </a:lnTo>
                <a:lnTo>
                  <a:pt x="79523" y="270396"/>
                </a:lnTo>
                <a:lnTo>
                  <a:pt x="0" y="270396"/>
                </a:lnTo>
                <a:close/>
              </a:path>
            </a:pathLst>
          </a:custGeom>
          <a:solidFill>
            <a:schemeClr val="accent6"/>
          </a:solidFill>
          <a:ln w="2830" cap="flat">
            <a:noFill/>
            <a:prstDash val="solid"/>
            <a:miter/>
          </a:ln>
        </p:spPr>
        <p:txBody>
          <a:bodyPr rtlCol="0" anchor="ctr"/>
          <a:lstStyle/>
          <a:p>
            <a:endParaRPr lang="en-AR">
              <a:solidFill>
                <a:schemeClr val="bg1"/>
              </a:solidFill>
            </a:endParaRPr>
          </a:p>
        </p:txBody>
      </p:sp>
      <p:sp>
        <p:nvSpPr>
          <p:cNvPr id="9339" name="Freeform 854">
            <a:extLst>
              <a:ext uri="{FF2B5EF4-FFF2-40B4-BE49-F238E27FC236}">
                <a16:creationId xmlns:a16="http://schemas.microsoft.com/office/drawing/2014/main" id="{C66D3C39-41CA-F048-E343-11211B31A9EF}"/>
              </a:ext>
            </a:extLst>
          </p:cNvPr>
          <p:cNvSpPr/>
          <p:nvPr/>
        </p:nvSpPr>
        <p:spPr>
          <a:xfrm>
            <a:off x="8357862" y="3441788"/>
            <a:ext cx="82165" cy="348073"/>
          </a:xfrm>
          <a:custGeom>
            <a:avLst/>
            <a:gdLst>
              <a:gd name="connsiteX0" fmla="*/ 0 w 79523"/>
              <a:gd name="connsiteY0" fmla="*/ 0 h 265849"/>
              <a:gd name="connsiteX1" fmla="*/ 79523 w 79523"/>
              <a:gd name="connsiteY1" fmla="*/ 0 h 265849"/>
              <a:gd name="connsiteX2" fmla="*/ 79523 w 79523"/>
              <a:gd name="connsiteY2" fmla="*/ 265849 h 265849"/>
              <a:gd name="connsiteX3" fmla="*/ 0 w 79523"/>
              <a:gd name="connsiteY3" fmla="*/ 265849 h 265849"/>
            </a:gdLst>
            <a:ahLst/>
            <a:cxnLst>
              <a:cxn ang="0">
                <a:pos x="connsiteX0" y="connsiteY0"/>
              </a:cxn>
              <a:cxn ang="0">
                <a:pos x="connsiteX1" y="connsiteY1"/>
              </a:cxn>
              <a:cxn ang="0">
                <a:pos x="connsiteX2" y="connsiteY2"/>
              </a:cxn>
              <a:cxn ang="0">
                <a:pos x="connsiteX3" y="connsiteY3"/>
              </a:cxn>
            </a:cxnLst>
            <a:rect l="l" t="t" r="r" b="b"/>
            <a:pathLst>
              <a:path w="79523" h="265849">
                <a:moveTo>
                  <a:pt x="0" y="0"/>
                </a:moveTo>
                <a:lnTo>
                  <a:pt x="79523" y="0"/>
                </a:lnTo>
                <a:lnTo>
                  <a:pt x="79523" y="265849"/>
                </a:lnTo>
                <a:lnTo>
                  <a:pt x="0" y="265849"/>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40" name="Freeform 855">
            <a:extLst>
              <a:ext uri="{FF2B5EF4-FFF2-40B4-BE49-F238E27FC236}">
                <a16:creationId xmlns:a16="http://schemas.microsoft.com/office/drawing/2014/main" id="{AD2E6991-B4D6-F5B4-8CC1-A3ADDCA2BE32}"/>
              </a:ext>
            </a:extLst>
          </p:cNvPr>
          <p:cNvSpPr/>
          <p:nvPr/>
        </p:nvSpPr>
        <p:spPr>
          <a:xfrm>
            <a:off x="8561394" y="3441788"/>
            <a:ext cx="82165" cy="413163"/>
          </a:xfrm>
          <a:custGeom>
            <a:avLst/>
            <a:gdLst>
              <a:gd name="connsiteX0" fmla="*/ 0 w 79523"/>
              <a:gd name="connsiteY0" fmla="*/ 0 h 315563"/>
              <a:gd name="connsiteX1" fmla="*/ 79523 w 79523"/>
              <a:gd name="connsiteY1" fmla="*/ 0 h 315563"/>
              <a:gd name="connsiteX2" fmla="*/ 79523 w 79523"/>
              <a:gd name="connsiteY2" fmla="*/ 315563 h 315563"/>
              <a:gd name="connsiteX3" fmla="*/ 0 w 79523"/>
              <a:gd name="connsiteY3" fmla="*/ 315563 h 315563"/>
            </a:gdLst>
            <a:ahLst/>
            <a:cxnLst>
              <a:cxn ang="0">
                <a:pos x="connsiteX0" y="connsiteY0"/>
              </a:cxn>
              <a:cxn ang="0">
                <a:pos x="connsiteX1" y="connsiteY1"/>
              </a:cxn>
              <a:cxn ang="0">
                <a:pos x="connsiteX2" y="connsiteY2"/>
              </a:cxn>
              <a:cxn ang="0">
                <a:pos x="connsiteX3" y="connsiteY3"/>
              </a:cxn>
            </a:cxnLst>
            <a:rect l="l" t="t" r="r" b="b"/>
            <a:pathLst>
              <a:path w="79523" h="315563">
                <a:moveTo>
                  <a:pt x="0" y="0"/>
                </a:moveTo>
                <a:lnTo>
                  <a:pt x="79523" y="0"/>
                </a:lnTo>
                <a:lnTo>
                  <a:pt x="79523" y="315563"/>
                </a:lnTo>
                <a:lnTo>
                  <a:pt x="0" y="315563"/>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41" name="Freeform 856">
            <a:extLst>
              <a:ext uri="{FF2B5EF4-FFF2-40B4-BE49-F238E27FC236}">
                <a16:creationId xmlns:a16="http://schemas.microsoft.com/office/drawing/2014/main" id="{105A939D-F017-EE95-8F0E-FB4B9668487B}"/>
              </a:ext>
            </a:extLst>
          </p:cNvPr>
          <p:cNvSpPr/>
          <p:nvPr/>
        </p:nvSpPr>
        <p:spPr>
          <a:xfrm>
            <a:off x="8663002" y="3441788"/>
            <a:ext cx="82165" cy="443723"/>
          </a:xfrm>
          <a:custGeom>
            <a:avLst/>
            <a:gdLst>
              <a:gd name="connsiteX0" fmla="*/ 0 w 79523"/>
              <a:gd name="connsiteY0" fmla="*/ 0 h 338904"/>
              <a:gd name="connsiteX1" fmla="*/ 79523 w 79523"/>
              <a:gd name="connsiteY1" fmla="*/ 0 h 338904"/>
              <a:gd name="connsiteX2" fmla="*/ 79523 w 79523"/>
              <a:gd name="connsiteY2" fmla="*/ 338905 h 338904"/>
              <a:gd name="connsiteX3" fmla="*/ 0 w 79523"/>
              <a:gd name="connsiteY3" fmla="*/ 338905 h 338904"/>
            </a:gdLst>
            <a:ahLst/>
            <a:cxnLst>
              <a:cxn ang="0">
                <a:pos x="connsiteX0" y="connsiteY0"/>
              </a:cxn>
              <a:cxn ang="0">
                <a:pos x="connsiteX1" y="connsiteY1"/>
              </a:cxn>
              <a:cxn ang="0">
                <a:pos x="connsiteX2" y="connsiteY2"/>
              </a:cxn>
              <a:cxn ang="0">
                <a:pos x="connsiteX3" y="connsiteY3"/>
              </a:cxn>
            </a:cxnLst>
            <a:rect l="l" t="t" r="r" b="b"/>
            <a:pathLst>
              <a:path w="79523" h="338904">
                <a:moveTo>
                  <a:pt x="0" y="0"/>
                </a:moveTo>
                <a:lnTo>
                  <a:pt x="79523" y="0"/>
                </a:lnTo>
                <a:lnTo>
                  <a:pt x="79523" y="338905"/>
                </a:lnTo>
                <a:lnTo>
                  <a:pt x="0" y="338905"/>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42" name="Freeform 857">
            <a:extLst>
              <a:ext uri="{FF2B5EF4-FFF2-40B4-BE49-F238E27FC236}">
                <a16:creationId xmlns:a16="http://schemas.microsoft.com/office/drawing/2014/main" id="{DCFAB663-6333-75BA-7E4A-680C85B54270}"/>
              </a:ext>
            </a:extLst>
          </p:cNvPr>
          <p:cNvSpPr/>
          <p:nvPr/>
        </p:nvSpPr>
        <p:spPr>
          <a:xfrm>
            <a:off x="8764924" y="3441788"/>
            <a:ext cx="82165" cy="469522"/>
          </a:xfrm>
          <a:custGeom>
            <a:avLst/>
            <a:gdLst>
              <a:gd name="connsiteX0" fmla="*/ 0 w 79523"/>
              <a:gd name="connsiteY0" fmla="*/ 0 h 358608"/>
              <a:gd name="connsiteX1" fmla="*/ 79523 w 79523"/>
              <a:gd name="connsiteY1" fmla="*/ 0 h 358608"/>
              <a:gd name="connsiteX2" fmla="*/ 79523 w 79523"/>
              <a:gd name="connsiteY2" fmla="*/ 358608 h 358608"/>
              <a:gd name="connsiteX3" fmla="*/ 0 w 79523"/>
              <a:gd name="connsiteY3" fmla="*/ 358608 h 358608"/>
            </a:gdLst>
            <a:ahLst/>
            <a:cxnLst>
              <a:cxn ang="0">
                <a:pos x="connsiteX0" y="connsiteY0"/>
              </a:cxn>
              <a:cxn ang="0">
                <a:pos x="connsiteX1" y="connsiteY1"/>
              </a:cxn>
              <a:cxn ang="0">
                <a:pos x="connsiteX2" y="connsiteY2"/>
              </a:cxn>
              <a:cxn ang="0">
                <a:pos x="connsiteX3" y="connsiteY3"/>
              </a:cxn>
            </a:cxnLst>
            <a:rect l="l" t="t" r="r" b="b"/>
            <a:pathLst>
              <a:path w="79523" h="358608">
                <a:moveTo>
                  <a:pt x="0" y="0"/>
                </a:moveTo>
                <a:lnTo>
                  <a:pt x="79523" y="0"/>
                </a:lnTo>
                <a:lnTo>
                  <a:pt x="79523" y="358608"/>
                </a:lnTo>
                <a:lnTo>
                  <a:pt x="0" y="358608"/>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43" name="Freeform 858">
            <a:extLst>
              <a:ext uri="{FF2B5EF4-FFF2-40B4-BE49-F238E27FC236}">
                <a16:creationId xmlns:a16="http://schemas.microsoft.com/office/drawing/2014/main" id="{7D53641C-9AC9-72C2-95DA-E19EA61CB2E6}"/>
              </a:ext>
            </a:extLst>
          </p:cNvPr>
          <p:cNvSpPr/>
          <p:nvPr/>
        </p:nvSpPr>
        <p:spPr>
          <a:xfrm>
            <a:off x="8968455" y="3441788"/>
            <a:ext cx="82165" cy="512387"/>
          </a:xfrm>
          <a:custGeom>
            <a:avLst/>
            <a:gdLst>
              <a:gd name="connsiteX0" fmla="*/ 0 w 79523"/>
              <a:gd name="connsiteY0" fmla="*/ 0 h 391347"/>
              <a:gd name="connsiteX1" fmla="*/ 79523 w 79523"/>
              <a:gd name="connsiteY1" fmla="*/ 0 h 391347"/>
              <a:gd name="connsiteX2" fmla="*/ 79523 w 79523"/>
              <a:gd name="connsiteY2" fmla="*/ 391347 h 391347"/>
              <a:gd name="connsiteX3" fmla="*/ 0 w 79523"/>
              <a:gd name="connsiteY3" fmla="*/ 391347 h 391347"/>
            </a:gdLst>
            <a:ahLst/>
            <a:cxnLst>
              <a:cxn ang="0">
                <a:pos x="connsiteX0" y="connsiteY0"/>
              </a:cxn>
              <a:cxn ang="0">
                <a:pos x="connsiteX1" y="connsiteY1"/>
              </a:cxn>
              <a:cxn ang="0">
                <a:pos x="connsiteX2" y="connsiteY2"/>
              </a:cxn>
              <a:cxn ang="0">
                <a:pos x="connsiteX3" y="connsiteY3"/>
              </a:cxn>
            </a:cxnLst>
            <a:rect l="l" t="t" r="r" b="b"/>
            <a:pathLst>
              <a:path w="79523" h="391347">
                <a:moveTo>
                  <a:pt x="0" y="0"/>
                </a:moveTo>
                <a:lnTo>
                  <a:pt x="79523" y="0"/>
                </a:lnTo>
                <a:lnTo>
                  <a:pt x="79523" y="391347"/>
                </a:lnTo>
                <a:lnTo>
                  <a:pt x="0" y="391347"/>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44" name="Freeform 859">
            <a:extLst>
              <a:ext uri="{FF2B5EF4-FFF2-40B4-BE49-F238E27FC236}">
                <a16:creationId xmlns:a16="http://schemas.microsoft.com/office/drawing/2014/main" id="{A3492256-1D0D-B36F-5213-716CD56C2893}"/>
              </a:ext>
            </a:extLst>
          </p:cNvPr>
          <p:cNvSpPr/>
          <p:nvPr/>
        </p:nvSpPr>
        <p:spPr>
          <a:xfrm>
            <a:off x="9070063" y="3441788"/>
            <a:ext cx="82165" cy="533025"/>
          </a:xfrm>
          <a:custGeom>
            <a:avLst/>
            <a:gdLst>
              <a:gd name="connsiteX0" fmla="*/ 0 w 79523"/>
              <a:gd name="connsiteY0" fmla="*/ 0 h 407110"/>
              <a:gd name="connsiteX1" fmla="*/ 79523 w 79523"/>
              <a:gd name="connsiteY1" fmla="*/ 0 h 407110"/>
              <a:gd name="connsiteX2" fmla="*/ 79523 w 79523"/>
              <a:gd name="connsiteY2" fmla="*/ 407110 h 407110"/>
              <a:gd name="connsiteX3" fmla="*/ 0 w 79523"/>
              <a:gd name="connsiteY3" fmla="*/ 407110 h 407110"/>
            </a:gdLst>
            <a:ahLst/>
            <a:cxnLst>
              <a:cxn ang="0">
                <a:pos x="connsiteX0" y="connsiteY0"/>
              </a:cxn>
              <a:cxn ang="0">
                <a:pos x="connsiteX1" y="connsiteY1"/>
              </a:cxn>
              <a:cxn ang="0">
                <a:pos x="connsiteX2" y="connsiteY2"/>
              </a:cxn>
              <a:cxn ang="0">
                <a:pos x="connsiteX3" y="connsiteY3"/>
              </a:cxn>
            </a:cxnLst>
            <a:rect l="l" t="t" r="r" b="b"/>
            <a:pathLst>
              <a:path w="79523" h="407110">
                <a:moveTo>
                  <a:pt x="0" y="0"/>
                </a:moveTo>
                <a:lnTo>
                  <a:pt x="79523" y="0"/>
                </a:lnTo>
                <a:lnTo>
                  <a:pt x="79523" y="407110"/>
                </a:lnTo>
                <a:lnTo>
                  <a:pt x="0" y="407110"/>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45" name="Freeform 860">
            <a:extLst>
              <a:ext uri="{FF2B5EF4-FFF2-40B4-BE49-F238E27FC236}">
                <a16:creationId xmlns:a16="http://schemas.microsoft.com/office/drawing/2014/main" id="{669A12F4-69BE-D8AD-B740-1EC4DAE921E0}"/>
              </a:ext>
            </a:extLst>
          </p:cNvPr>
          <p:cNvSpPr/>
          <p:nvPr/>
        </p:nvSpPr>
        <p:spPr>
          <a:xfrm>
            <a:off x="9171671" y="3441788"/>
            <a:ext cx="82165" cy="533025"/>
          </a:xfrm>
          <a:custGeom>
            <a:avLst/>
            <a:gdLst>
              <a:gd name="connsiteX0" fmla="*/ 0 w 79523"/>
              <a:gd name="connsiteY0" fmla="*/ 0 h 407110"/>
              <a:gd name="connsiteX1" fmla="*/ 79523 w 79523"/>
              <a:gd name="connsiteY1" fmla="*/ 0 h 407110"/>
              <a:gd name="connsiteX2" fmla="*/ 79523 w 79523"/>
              <a:gd name="connsiteY2" fmla="*/ 407110 h 407110"/>
              <a:gd name="connsiteX3" fmla="*/ 0 w 79523"/>
              <a:gd name="connsiteY3" fmla="*/ 407110 h 407110"/>
            </a:gdLst>
            <a:ahLst/>
            <a:cxnLst>
              <a:cxn ang="0">
                <a:pos x="connsiteX0" y="connsiteY0"/>
              </a:cxn>
              <a:cxn ang="0">
                <a:pos x="connsiteX1" y="connsiteY1"/>
              </a:cxn>
              <a:cxn ang="0">
                <a:pos x="connsiteX2" y="connsiteY2"/>
              </a:cxn>
              <a:cxn ang="0">
                <a:pos x="connsiteX3" y="connsiteY3"/>
              </a:cxn>
            </a:cxnLst>
            <a:rect l="l" t="t" r="r" b="b"/>
            <a:pathLst>
              <a:path w="79523" h="407110">
                <a:moveTo>
                  <a:pt x="0" y="0"/>
                </a:moveTo>
                <a:lnTo>
                  <a:pt x="79523" y="0"/>
                </a:lnTo>
                <a:lnTo>
                  <a:pt x="79523" y="407110"/>
                </a:lnTo>
                <a:lnTo>
                  <a:pt x="0" y="407110"/>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46" name="Freeform 861">
            <a:extLst>
              <a:ext uri="{FF2B5EF4-FFF2-40B4-BE49-F238E27FC236}">
                <a16:creationId xmlns:a16="http://schemas.microsoft.com/office/drawing/2014/main" id="{B5BD83B1-359B-9861-7492-46D1FF240E75}"/>
              </a:ext>
            </a:extLst>
          </p:cNvPr>
          <p:cNvSpPr/>
          <p:nvPr/>
        </p:nvSpPr>
        <p:spPr>
          <a:xfrm>
            <a:off x="9273595" y="3441788"/>
            <a:ext cx="82165" cy="542550"/>
          </a:xfrm>
          <a:custGeom>
            <a:avLst/>
            <a:gdLst>
              <a:gd name="connsiteX0" fmla="*/ 0 w 79523"/>
              <a:gd name="connsiteY0" fmla="*/ 0 h 414385"/>
              <a:gd name="connsiteX1" fmla="*/ 79523 w 79523"/>
              <a:gd name="connsiteY1" fmla="*/ 0 h 414385"/>
              <a:gd name="connsiteX2" fmla="*/ 79523 w 79523"/>
              <a:gd name="connsiteY2" fmla="*/ 414385 h 414385"/>
              <a:gd name="connsiteX3" fmla="*/ 0 w 79523"/>
              <a:gd name="connsiteY3" fmla="*/ 414385 h 414385"/>
            </a:gdLst>
            <a:ahLst/>
            <a:cxnLst>
              <a:cxn ang="0">
                <a:pos x="connsiteX0" y="connsiteY0"/>
              </a:cxn>
              <a:cxn ang="0">
                <a:pos x="connsiteX1" y="connsiteY1"/>
              </a:cxn>
              <a:cxn ang="0">
                <a:pos x="connsiteX2" y="connsiteY2"/>
              </a:cxn>
              <a:cxn ang="0">
                <a:pos x="connsiteX3" y="connsiteY3"/>
              </a:cxn>
            </a:cxnLst>
            <a:rect l="l" t="t" r="r" b="b"/>
            <a:pathLst>
              <a:path w="79523" h="414385">
                <a:moveTo>
                  <a:pt x="0" y="0"/>
                </a:moveTo>
                <a:lnTo>
                  <a:pt x="79523" y="0"/>
                </a:lnTo>
                <a:lnTo>
                  <a:pt x="79523" y="414385"/>
                </a:lnTo>
                <a:lnTo>
                  <a:pt x="0" y="414385"/>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47" name="Freeform 862">
            <a:extLst>
              <a:ext uri="{FF2B5EF4-FFF2-40B4-BE49-F238E27FC236}">
                <a16:creationId xmlns:a16="http://schemas.microsoft.com/office/drawing/2014/main" id="{3CF6762B-8437-82BD-75AF-F7B19F87F5DA}"/>
              </a:ext>
            </a:extLst>
          </p:cNvPr>
          <p:cNvSpPr/>
          <p:nvPr/>
        </p:nvSpPr>
        <p:spPr>
          <a:xfrm>
            <a:off x="9375203" y="3441788"/>
            <a:ext cx="82165" cy="542550"/>
          </a:xfrm>
          <a:custGeom>
            <a:avLst/>
            <a:gdLst>
              <a:gd name="connsiteX0" fmla="*/ 0 w 79523"/>
              <a:gd name="connsiteY0" fmla="*/ 0 h 414385"/>
              <a:gd name="connsiteX1" fmla="*/ 79523 w 79523"/>
              <a:gd name="connsiteY1" fmla="*/ 0 h 414385"/>
              <a:gd name="connsiteX2" fmla="*/ 79523 w 79523"/>
              <a:gd name="connsiteY2" fmla="*/ 414385 h 414385"/>
              <a:gd name="connsiteX3" fmla="*/ 0 w 79523"/>
              <a:gd name="connsiteY3" fmla="*/ 414385 h 414385"/>
            </a:gdLst>
            <a:ahLst/>
            <a:cxnLst>
              <a:cxn ang="0">
                <a:pos x="connsiteX0" y="connsiteY0"/>
              </a:cxn>
              <a:cxn ang="0">
                <a:pos x="connsiteX1" y="connsiteY1"/>
              </a:cxn>
              <a:cxn ang="0">
                <a:pos x="connsiteX2" y="connsiteY2"/>
              </a:cxn>
              <a:cxn ang="0">
                <a:pos x="connsiteX3" y="connsiteY3"/>
              </a:cxn>
            </a:cxnLst>
            <a:rect l="l" t="t" r="r" b="b"/>
            <a:pathLst>
              <a:path w="79523" h="414385">
                <a:moveTo>
                  <a:pt x="0" y="0"/>
                </a:moveTo>
                <a:lnTo>
                  <a:pt x="79523" y="0"/>
                </a:lnTo>
                <a:lnTo>
                  <a:pt x="79523" y="414385"/>
                </a:lnTo>
                <a:lnTo>
                  <a:pt x="0" y="414385"/>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48" name="Freeform 863">
            <a:extLst>
              <a:ext uri="{FF2B5EF4-FFF2-40B4-BE49-F238E27FC236}">
                <a16:creationId xmlns:a16="http://schemas.microsoft.com/office/drawing/2014/main" id="{FD86DCE6-82F8-3FA4-40F8-8F45A260A2C3}"/>
              </a:ext>
            </a:extLst>
          </p:cNvPr>
          <p:cNvSpPr/>
          <p:nvPr/>
        </p:nvSpPr>
        <p:spPr>
          <a:xfrm>
            <a:off x="9477124" y="3441788"/>
            <a:ext cx="82165" cy="542550"/>
          </a:xfrm>
          <a:custGeom>
            <a:avLst/>
            <a:gdLst>
              <a:gd name="connsiteX0" fmla="*/ 0 w 79523"/>
              <a:gd name="connsiteY0" fmla="*/ 0 h 414385"/>
              <a:gd name="connsiteX1" fmla="*/ 79523 w 79523"/>
              <a:gd name="connsiteY1" fmla="*/ 0 h 414385"/>
              <a:gd name="connsiteX2" fmla="*/ 79523 w 79523"/>
              <a:gd name="connsiteY2" fmla="*/ 414385 h 414385"/>
              <a:gd name="connsiteX3" fmla="*/ 0 w 79523"/>
              <a:gd name="connsiteY3" fmla="*/ 414385 h 414385"/>
            </a:gdLst>
            <a:ahLst/>
            <a:cxnLst>
              <a:cxn ang="0">
                <a:pos x="connsiteX0" y="connsiteY0"/>
              </a:cxn>
              <a:cxn ang="0">
                <a:pos x="connsiteX1" y="connsiteY1"/>
              </a:cxn>
              <a:cxn ang="0">
                <a:pos x="connsiteX2" y="connsiteY2"/>
              </a:cxn>
              <a:cxn ang="0">
                <a:pos x="connsiteX3" y="connsiteY3"/>
              </a:cxn>
            </a:cxnLst>
            <a:rect l="l" t="t" r="r" b="b"/>
            <a:pathLst>
              <a:path w="79523" h="414385">
                <a:moveTo>
                  <a:pt x="0" y="0"/>
                </a:moveTo>
                <a:lnTo>
                  <a:pt x="79523" y="0"/>
                </a:lnTo>
                <a:lnTo>
                  <a:pt x="79523" y="414385"/>
                </a:lnTo>
                <a:lnTo>
                  <a:pt x="0" y="414385"/>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49" name="Freeform 864">
            <a:extLst>
              <a:ext uri="{FF2B5EF4-FFF2-40B4-BE49-F238E27FC236}">
                <a16:creationId xmlns:a16="http://schemas.microsoft.com/office/drawing/2014/main" id="{CCADDC02-7BDB-F34B-16A7-F0E144EFB8C7}"/>
              </a:ext>
            </a:extLst>
          </p:cNvPr>
          <p:cNvSpPr/>
          <p:nvPr/>
        </p:nvSpPr>
        <p:spPr>
          <a:xfrm>
            <a:off x="9578733" y="3441788"/>
            <a:ext cx="82165" cy="558029"/>
          </a:xfrm>
          <a:custGeom>
            <a:avLst/>
            <a:gdLst>
              <a:gd name="connsiteX0" fmla="*/ 0 w 79523"/>
              <a:gd name="connsiteY0" fmla="*/ 0 h 426207"/>
              <a:gd name="connsiteX1" fmla="*/ 79523 w 79523"/>
              <a:gd name="connsiteY1" fmla="*/ 0 h 426207"/>
              <a:gd name="connsiteX2" fmla="*/ 79523 w 79523"/>
              <a:gd name="connsiteY2" fmla="*/ 426208 h 426207"/>
              <a:gd name="connsiteX3" fmla="*/ 0 w 79523"/>
              <a:gd name="connsiteY3" fmla="*/ 426208 h 426207"/>
            </a:gdLst>
            <a:ahLst/>
            <a:cxnLst>
              <a:cxn ang="0">
                <a:pos x="connsiteX0" y="connsiteY0"/>
              </a:cxn>
              <a:cxn ang="0">
                <a:pos x="connsiteX1" y="connsiteY1"/>
              </a:cxn>
              <a:cxn ang="0">
                <a:pos x="connsiteX2" y="connsiteY2"/>
              </a:cxn>
              <a:cxn ang="0">
                <a:pos x="connsiteX3" y="connsiteY3"/>
              </a:cxn>
            </a:cxnLst>
            <a:rect l="l" t="t" r="r" b="b"/>
            <a:pathLst>
              <a:path w="79523" h="426207">
                <a:moveTo>
                  <a:pt x="0" y="0"/>
                </a:moveTo>
                <a:lnTo>
                  <a:pt x="79523" y="0"/>
                </a:lnTo>
                <a:lnTo>
                  <a:pt x="79523" y="426208"/>
                </a:lnTo>
                <a:lnTo>
                  <a:pt x="0" y="426208"/>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50" name="Freeform 865">
            <a:extLst>
              <a:ext uri="{FF2B5EF4-FFF2-40B4-BE49-F238E27FC236}">
                <a16:creationId xmlns:a16="http://schemas.microsoft.com/office/drawing/2014/main" id="{2640CAC0-3C98-9ECC-CE7D-1A5D589AE3BA}"/>
              </a:ext>
            </a:extLst>
          </p:cNvPr>
          <p:cNvSpPr/>
          <p:nvPr/>
        </p:nvSpPr>
        <p:spPr>
          <a:xfrm>
            <a:off x="9680655" y="3441788"/>
            <a:ext cx="82165" cy="564378"/>
          </a:xfrm>
          <a:custGeom>
            <a:avLst/>
            <a:gdLst>
              <a:gd name="connsiteX0" fmla="*/ 0 w 79523"/>
              <a:gd name="connsiteY0" fmla="*/ 0 h 431057"/>
              <a:gd name="connsiteX1" fmla="*/ 79523 w 79523"/>
              <a:gd name="connsiteY1" fmla="*/ 0 h 431057"/>
              <a:gd name="connsiteX2" fmla="*/ 79523 w 79523"/>
              <a:gd name="connsiteY2" fmla="*/ 431058 h 431057"/>
              <a:gd name="connsiteX3" fmla="*/ 0 w 79523"/>
              <a:gd name="connsiteY3" fmla="*/ 431058 h 431057"/>
            </a:gdLst>
            <a:ahLst/>
            <a:cxnLst>
              <a:cxn ang="0">
                <a:pos x="connsiteX0" y="connsiteY0"/>
              </a:cxn>
              <a:cxn ang="0">
                <a:pos x="connsiteX1" y="connsiteY1"/>
              </a:cxn>
              <a:cxn ang="0">
                <a:pos x="connsiteX2" y="connsiteY2"/>
              </a:cxn>
              <a:cxn ang="0">
                <a:pos x="connsiteX3" y="connsiteY3"/>
              </a:cxn>
            </a:cxnLst>
            <a:rect l="l" t="t" r="r" b="b"/>
            <a:pathLst>
              <a:path w="79523" h="431057">
                <a:moveTo>
                  <a:pt x="0" y="0"/>
                </a:moveTo>
                <a:lnTo>
                  <a:pt x="79523" y="0"/>
                </a:lnTo>
                <a:lnTo>
                  <a:pt x="79523" y="431058"/>
                </a:lnTo>
                <a:lnTo>
                  <a:pt x="0" y="431058"/>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51" name="Freeform 866">
            <a:extLst>
              <a:ext uri="{FF2B5EF4-FFF2-40B4-BE49-F238E27FC236}">
                <a16:creationId xmlns:a16="http://schemas.microsoft.com/office/drawing/2014/main" id="{B542D225-A1ED-70C9-730E-FF1B243083A3}"/>
              </a:ext>
            </a:extLst>
          </p:cNvPr>
          <p:cNvSpPr/>
          <p:nvPr/>
        </p:nvSpPr>
        <p:spPr>
          <a:xfrm>
            <a:off x="9782264" y="3441788"/>
            <a:ext cx="82165" cy="574699"/>
          </a:xfrm>
          <a:custGeom>
            <a:avLst/>
            <a:gdLst>
              <a:gd name="connsiteX0" fmla="*/ 0 w 79523"/>
              <a:gd name="connsiteY0" fmla="*/ 0 h 438939"/>
              <a:gd name="connsiteX1" fmla="*/ 79523 w 79523"/>
              <a:gd name="connsiteY1" fmla="*/ 0 h 438939"/>
              <a:gd name="connsiteX2" fmla="*/ 79523 w 79523"/>
              <a:gd name="connsiteY2" fmla="*/ 438939 h 438939"/>
              <a:gd name="connsiteX3" fmla="*/ 0 w 79523"/>
              <a:gd name="connsiteY3" fmla="*/ 438939 h 438939"/>
            </a:gdLst>
            <a:ahLst/>
            <a:cxnLst>
              <a:cxn ang="0">
                <a:pos x="connsiteX0" y="connsiteY0"/>
              </a:cxn>
              <a:cxn ang="0">
                <a:pos x="connsiteX1" y="connsiteY1"/>
              </a:cxn>
              <a:cxn ang="0">
                <a:pos x="connsiteX2" y="connsiteY2"/>
              </a:cxn>
              <a:cxn ang="0">
                <a:pos x="connsiteX3" y="connsiteY3"/>
              </a:cxn>
            </a:cxnLst>
            <a:rect l="l" t="t" r="r" b="b"/>
            <a:pathLst>
              <a:path w="79523" h="438939">
                <a:moveTo>
                  <a:pt x="0" y="0"/>
                </a:moveTo>
                <a:lnTo>
                  <a:pt x="79523" y="0"/>
                </a:lnTo>
                <a:lnTo>
                  <a:pt x="79523" y="438939"/>
                </a:lnTo>
                <a:lnTo>
                  <a:pt x="0" y="438939"/>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52" name="Freeform 867">
            <a:extLst>
              <a:ext uri="{FF2B5EF4-FFF2-40B4-BE49-F238E27FC236}">
                <a16:creationId xmlns:a16="http://schemas.microsoft.com/office/drawing/2014/main" id="{3D2AE240-9949-B97A-A4F9-7C1192675480}"/>
              </a:ext>
            </a:extLst>
          </p:cNvPr>
          <p:cNvSpPr/>
          <p:nvPr/>
        </p:nvSpPr>
        <p:spPr>
          <a:xfrm>
            <a:off x="9884186" y="3441788"/>
            <a:ext cx="82165" cy="662013"/>
          </a:xfrm>
          <a:custGeom>
            <a:avLst/>
            <a:gdLst>
              <a:gd name="connsiteX0" fmla="*/ 0 w 79523"/>
              <a:gd name="connsiteY0" fmla="*/ 0 h 505628"/>
              <a:gd name="connsiteX1" fmla="*/ 79523 w 79523"/>
              <a:gd name="connsiteY1" fmla="*/ 0 h 505628"/>
              <a:gd name="connsiteX2" fmla="*/ 79523 w 79523"/>
              <a:gd name="connsiteY2" fmla="*/ 505629 h 505628"/>
              <a:gd name="connsiteX3" fmla="*/ 0 w 79523"/>
              <a:gd name="connsiteY3" fmla="*/ 505629 h 505628"/>
            </a:gdLst>
            <a:ahLst/>
            <a:cxnLst>
              <a:cxn ang="0">
                <a:pos x="connsiteX0" y="connsiteY0"/>
              </a:cxn>
              <a:cxn ang="0">
                <a:pos x="connsiteX1" y="connsiteY1"/>
              </a:cxn>
              <a:cxn ang="0">
                <a:pos x="connsiteX2" y="connsiteY2"/>
              </a:cxn>
              <a:cxn ang="0">
                <a:pos x="connsiteX3" y="connsiteY3"/>
              </a:cxn>
            </a:cxnLst>
            <a:rect l="l" t="t" r="r" b="b"/>
            <a:pathLst>
              <a:path w="79523" h="505628">
                <a:moveTo>
                  <a:pt x="0" y="0"/>
                </a:moveTo>
                <a:lnTo>
                  <a:pt x="79523" y="0"/>
                </a:lnTo>
                <a:lnTo>
                  <a:pt x="79523" y="505629"/>
                </a:lnTo>
                <a:lnTo>
                  <a:pt x="0" y="505629"/>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53" name="Freeform 868">
            <a:extLst>
              <a:ext uri="{FF2B5EF4-FFF2-40B4-BE49-F238E27FC236}">
                <a16:creationId xmlns:a16="http://schemas.microsoft.com/office/drawing/2014/main" id="{420BB6F9-4766-E49E-2669-45A644801949}"/>
              </a:ext>
            </a:extLst>
          </p:cNvPr>
          <p:cNvSpPr/>
          <p:nvPr/>
        </p:nvSpPr>
        <p:spPr>
          <a:xfrm>
            <a:off x="9985795" y="3441788"/>
            <a:ext cx="82165" cy="666380"/>
          </a:xfrm>
          <a:custGeom>
            <a:avLst/>
            <a:gdLst>
              <a:gd name="connsiteX0" fmla="*/ 0 w 79523"/>
              <a:gd name="connsiteY0" fmla="*/ 0 h 508963"/>
              <a:gd name="connsiteX1" fmla="*/ 79523 w 79523"/>
              <a:gd name="connsiteY1" fmla="*/ 0 h 508963"/>
              <a:gd name="connsiteX2" fmla="*/ 79523 w 79523"/>
              <a:gd name="connsiteY2" fmla="*/ 508963 h 508963"/>
              <a:gd name="connsiteX3" fmla="*/ 0 w 79523"/>
              <a:gd name="connsiteY3" fmla="*/ 508963 h 508963"/>
            </a:gdLst>
            <a:ahLst/>
            <a:cxnLst>
              <a:cxn ang="0">
                <a:pos x="connsiteX0" y="connsiteY0"/>
              </a:cxn>
              <a:cxn ang="0">
                <a:pos x="connsiteX1" y="connsiteY1"/>
              </a:cxn>
              <a:cxn ang="0">
                <a:pos x="connsiteX2" y="connsiteY2"/>
              </a:cxn>
              <a:cxn ang="0">
                <a:pos x="connsiteX3" y="connsiteY3"/>
              </a:cxn>
            </a:cxnLst>
            <a:rect l="l" t="t" r="r" b="b"/>
            <a:pathLst>
              <a:path w="79523" h="508963">
                <a:moveTo>
                  <a:pt x="0" y="0"/>
                </a:moveTo>
                <a:lnTo>
                  <a:pt x="79523" y="0"/>
                </a:lnTo>
                <a:lnTo>
                  <a:pt x="79523" y="508963"/>
                </a:lnTo>
                <a:lnTo>
                  <a:pt x="0" y="508963"/>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54" name="Freeform 869">
            <a:extLst>
              <a:ext uri="{FF2B5EF4-FFF2-40B4-BE49-F238E27FC236}">
                <a16:creationId xmlns:a16="http://schemas.microsoft.com/office/drawing/2014/main" id="{2109AD99-7590-5A93-31FD-D8674DDF6038}"/>
              </a:ext>
            </a:extLst>
          </p:cNvPr>
          <p:cNvSpPr/>
          <p:nvPr/>
        </p:nvSpPr>
        <p:spPr>
          <a:xfrm>
            <a:off x="10087716" y="3441788"/>
            <a:ext cx="82165" cy="671540"/>
          </a:xfrm>
          <a:custGeom>
            <a:avLst/>
            <a:gdLst>
              <a:gd name="connsiteX0" fmla="*/ 0 w 79523"/>
              <a:gd name="connsiteY0" fmla="*/ 0 h 512904"/>
              <a:gd name="connsiteX1" fmla="*/ 79523 w 79523"/>
              <a:gd name="connsiteY1" fmla="*/ 0 h 512904"/>
              <a:gd name="connsiteX2" fmla="*/ 79523 w 79523"/>
              <a:gd name="connsiteY2" fmla="*/ 512904 h 512904"/>
              <a:gd name="connsiteX3" fmla="*/ 0 w 79523"/>
              <a:gd name="connsiteY3" fmla="*/ 512904 h 512904"/>
            </a:gdLst>
            <a:ahLst/>
            <a:cxnLst>
              <a:cxn ang="0">
                <a:pos x="connsiteX0" y="connsiteY0"/>
              </a:cxn>
              <a:cxn ang="0">
                <a:pos x="connsiteX1" y="connsiteY1"/>
              </a:cxn>
              <a:cxn ang="0">
                <a:pos x="connsiteX2" y="connsiteY2"/>
              </a:cxn>
              <a:cxn ang="0">
                <a:pos x="connsiteX3" y="connsiteY3"/>
              </a:cxn>
            </a:cxnLst>
            <a:rect l="l" t="t" r="r" b="b"/>
            <a:pathLst>
              <a:path w="79523" h="512904">
                <a:moveTo>
                  <a:pt x="0" y="0"/>
                </a:moveTo>
                <a:lnTo>
                  <a:pt x="79523" y="0"/>
                </a:lnTo>
                <a:lnTo>
                  <a:pt x="79523" y="512904"/>
                </a:lnTo>
                <a:lnTo>
                  <a:pt x="0" y="512904"/>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55" name="Freeform 870">
            <a:extLst>
              <a:ext uri="{FF2B5EF4-FFF2-40B4-BE49-F238E27FC236}">
                <a16:creationId xmlns:a16="http://schemas.microsoft.com/office/drawing/2014/main" id="{AA377660-3BB4-EB92-4ADC-9B94B26113EA}"/>
              </a:ext>
            </a:extLst>
          </p:cNvPr>
          <p:cNvSpPr/>
          <p:nvPr/>
        </p:nvSpPr>
        <p:spPr>
          <a:xfrm>
            <a:off x="10189325" y="3441788"/>
            <a:ext cx="82165" cy="676698"/>
          </a:xfrm>
          <a:custGeom>
            <a:avLst/>
            <a:gdLst>
              <a:gd name="connsiteX0" fmla="*/ 0 w 79523"/>
              <a:gd name="connsiteY0" fmla="*/ 0 h 516844"/>
              <a:gd name="connsiteX1" fmla="*/ 79523 w 79523"/>
              <a:gd name="connsiteY1" fmla="*/ 0 h 516844"/>
              <a:gd name="connsiteX2" fmla="*/ 79523 w 79523"/>
              <a:gd name="connsiteY2" fmla="*/ 516845 h 516844"/>
              <a:gd name="connsiteX3" fmla="*/ 0 w 79523"/>
              <a:gd name="connsiteY3" fmla="*/ 516845 h 516844"/>
            </a:gdLst>
            <a:ahLst/>
            <a:cxnLst>
              <a:cxn ang="0">
                <a:pos x="connsiteX0" y="connsiteY0"/>
              </a:cxn>
              <a:cxn ang="0">
                <a:pos x="connsiteX1" y="connsiteY1"/>
              </a:cxn>
              <a:cxn ang="0">
                <a:pos x="connsiteX2" y="connsiteY2"/>
              </a:cxn>
              <a:cxn ang="0">
                <a:pos x="connsiteX3" y="connsiteY3"/>
              </a:cxn>
            </a:cxnLst>
            <a:rect l="l" t="t" r="r" b="b"/>
            <a:pathLst>
              <a:path w="79523" h="516844">
                <a:moveTo>
                  <a:pt x="0" y="0"/>
                </a:moveTo>
                <a:lnTo>
                  <a:pt x="79523" y="0"/>
                </a:lnTo>
                <a:lnTo>
                  <a:pt x="79523" y="516845"/>
                </a:lnTo>
                <a:lnTo>
                  <a:pt x="0" y="516845"/>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56" name="Freeform 871">
            <a:extLst>
              <a:ext uri="{FF2B5EF4-FFF2-40B4-BE49-F238E27FC236}">
                <a16:creationId xmlns:a16="http://schemas.microsoft.com/office/drawing/2014/main" id="{0180C503-5041-4495-B104-A26786CEFEAD}"/>
              </a:ext>
            </a:extLst>
          </p:cNvPr>
          <p:cNvSpPr/>
          <p:nvPr/>
        </p:nvSpPr>
        <p:spPr>
          <a:xfrm>
            <a:off x="10291247" y="3441788"/>
            <a:ext cx="82165" cy="681065"/>
          </a:xfrm>
          <a:custGeom>
            <a:avLst/>
            <a:gdLst>
              <a:gd name="connsiteX0" fmla="*/ 0 w 79523"/>
              <a:gd name="connsiteY0" fmla="*/ 0 h 520179"/>
              <a:gd name="connsiteX1" fmla="*/ 79523 w 79523"/>
              <a:gd name="connsiteY1" fmla="*/ 0 h 520179"/>
              <a:gd name="connsiteX2" fmla="*/ 79523 w 79523"/>
              <a:gd name="connsiteY2" fmla="*/ 520179 h 520179"/>
              <a:gd name="connsiteX3" fmla="*/ 0 w 79523"/>
              <a:gd name="connsiteY3" fmla="*/ 520179 h 520179"/>
            </a:gdLst>
            <a:ahLst/>
            <a:cxnLst>
              <a:cxn ang="0">
                <a:pos x="connsiteX0" y="connsiteY0"/>
              </a:cxn>
              <a:cxn ang="0">
                <a:pos x="connsiteX1" y="connsiteY1"/>
              </a:cxn>
              <a:cxn ang="0">
                <a:pos x="connsiteX2" y="connsiteY2"/>
              </a:cxn>
              <a:cxn ang="0">
                <a:pos x="connsiteX3" y="connsiteY3"/>
              </a:cxn>
            </a:cxnLst>
            <a:rect l="l" t="t" r="r" b="b"/>
            <a:pathLst>
              <a:path w="79523" h="520179">
                <a:moveTo>
                  <a:pt x="0" y="0"/>
                </a:moveTo>
                <a:lnTo>
                  <a:pt x="79523" y="0"/>
                </a:lnTo>
                <a:lnTo>
                  <a:pt x="79523" y="520179"/>
                </a:lnTo>
                <a:lnTo>
                  <a:pt x="0" y="520179"/>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57" name="Freeform 872">
            <a:extLst>
              <a:ext uri="{FF2B5EF4-FFF2-40B4-BE49-F238E27FC236}">
                <a16:creationId xmlns:a16="http://schemas.microsoft.com/office/drawing/2014/main" id="{84F5D5FE-68EB-51BF-76E9-5819241E87FD}"/>
              </a:ext>
            </a:extLst>
          </p:cNvPr>
          <p:cNvSpPr/>
          <p:nvPr/>
        </p:nvSpPr>
        <p:spPr>
          <a:xfrm>
            <a:off x="10392856" y="3441788"/>
            <a:ext cx="82165" cy="687018"/>
          </a:xfrm>
          <a:custGeom>
            <a:avLst/>
            <a:gdLst>
              <a:gd name="connsiteX0" fmla="*/ 0 w 79523"/>
              <a:gd name="connsiteY0" fmla="*/ 0 h 524726"/>
              <a:gd name="connsiteX1" fmla="*/ 79523 w 79523"/>
              <a:gd name="connsiteY1" fmla="*/ 0 h 524726"/>
              <a:gd name="connsiteX2" fmla="*/ 79523 w 79523"/>
              <a:gd name="connsiteY2" fmla="*/ 524726 h 524726"/>
              <a:gd name="connsiteX3" fmla="*/ 0 w 79523"/>
              <a:gd name="connsiteY3" fmla="*/ 524726 h 524726"/>
            </a:gdLst>
            <a:ahLst/>
            <a:cxnLst>
              <a:cxn ang="0">
                <a:pos x="connsiteX0" y="connsiteY0"/>
              </a:cxn>
              <a:cxn ang="0">
                <a:pos x="connsiteX1" y="connsiteY1"/>
              </a:cxn>
              <a:cxn ang="0">
                <a:pos x="connsiteX2" y="connsiteY2"/>
              </a:cxn>
              <a:cxn ang="0">
                <a:pos x="connsiteX3" y="connsiteY3"/>
              </a:cxn>
            </a:cxnLst>
            <a:rect l="l" t="t" r="r" b="b"/>
            <a:pathLst>
              <a:path w="79523" h="524726">
                <a:moveTo>
                  <a:pt x="0" y="0"/>
                </a:moveTo>
                <a:lnTo>
                  <a:pt x="79523" y="0"/>
                </a:lnTo>
                <a:lnTo>
                  <a:pt x="79523" y="524726"/>
                </a:lnTo>
                <a:lnTo>
                  <a:pt x="0" y="524726"/>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58" name="Freeform 873">
            <a:extLst>
              <a:ext uri="{FF2B5EF4-FFF2-40B4-BE49-F238E27FC236}">
                <a16:creationId xmlns:a16="http://schemas.microsoft.com/office/drawing/2014/main" id="{9065757B-24A2-59FB-FFF8-6E0DEEBDB7DB}"/>
              </a:ext>
            </a:extLst>
          </p:cNvPr>
          <p:cNvSpPr/>
          <p:nvPr/>
        </p:nvSpPr>
        <p:spPr>
          <a:xfrm>
            <a:off x="10494777" y="3441788"/>
            <a:ext cx="82165" cy="691780"/>
          </a:xfrm>
          <a:custGeom>
            <a:avLst/>
            <a:gdLst>
              <a:gd name="connsiteX0" fmla="*/ 0 w 79523"/>
              <a:gd name="connsiteY0" fmla="*/ 0 h 528363"/>
              <a:gd name="connsiteX1" fmla="*/ 79523 w 79523"/>
              <a:gd name="connsiteY1" fmla="*/ 0 h 528363"/>
              <a:gd name="connsiteX2" fmla="*/ 79523 w 79523"/>
              <a:gd name="connsiteY2" fmla="*/ 528364 h 528363"/>
              <a:gd name="connsiteX3" fmla="*/ 0 w 79523"/>
              <a:gd name="connsiteY3" fmla="*/ 528364 h 528363"/>
            </a:gdLst>
            <a:ahLst/>
            <a:cxnLst>
              <a:cxn ang="0">
                <a:pos x="connsiteX0" y="connsiteY0"/>
              </a:cxn>
              <a:cxn ang="0">
                <a:pos x="connsiteX1" y="connsiteY1"/>
              </a:cxn>
              <a:cxn ang="0">
                <a:pos x="connsiteX2" y="connsiteY2"/>
              </a:cxn>
              <a:cxn ang="0">
                <a:pos x="connsiteX3" y="connsiteY3"/>
              </a:cxn>
            </a:cxnLst>
            <a:rect l="l" t="t" r="r" b="b"/>
            <a:pathLst>
              <a:path w="79523" h="528363">
                <a:moveTo>
                  <a:pt x="0" y="0"/>
                </a:moveTo>
                <a:lnTo>
                  <a:pt x="79523" y="0"/>
                </a:lnTo>
                <a:lnTo>
                  <a:pt x="79523" y="528364"/>
                </a:lnTo>
                <a:lnTo>
                  <a:pt x="0" y="528364"/>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59" name="Freeform 1279">
            <a:extLst>
              <a:ext uri="{FF2B5EF4-FFF2-40B4-BE49-F238E27FC236}">
                <a16:creationId xmlns:a16="http://schemas.microsoft.com/office/drawing/2014/main" id="{D0205920-3862-D866-589F-C1874FAC05FF}"/>
              </a:ext>
            </a:extLst>
          </p:cNvPr>
          <p:cNvSpPr/>
          <p:nvPr/>
        </p:nvSpPr>
        <p:spPr>
          <a:xfrm>
            <a:off x="10596386" y="3441788"/>
            <a:ext cx="82165" cy="704481"/>
          </a:xfrm>
          <a:custGeom>
            <a:avLst/>
            <a:gdLst>
              <a:gd name="connsiteX0" fmla="*/ 0 w 79523"/>
              <a:gd name="connsiteY0" fmla="*/ 0 h 538064"/>
              <a:gd name="connsiteX1" fmla="*/ 79523 w 79523"/>
              <a:gd name="connsiteY1" fmla="*/ 0 h 538064"/>
              <a:gd name="connsiteX2" fmla="*/ 79523 w 79523"/>
              <a:gd name="connsiteY2" fmla="*/ 538064 h 538064"/>
              <a:gd name="connsiteX3" fmla="*/ 0 w 79523"/>
              <a:gd name="connsiteY3" fmla="*/ 538064 h 538064"/>
            </a:gdLst>
            <a:ahLst/>
            <a:cxnLst>
              <a:cxn ang="0">
                <a:pos x="connsiteX0" y="connsiteY0"/>
              </a:cxn>
              <a:cxn ang="0">
                <a:pos x="connsiteX1" y="connsiteY1"/>
              </a:cxn>
              <a:cxn ang="0">
                <a:pos x="connsiteX2" y="connsiteY2"/>
              </a:cxn>
              <a:cxn ang="0">
                <a:pos x="connsiteX3" y="connsiteY3"/>
              </a:cxn>
            </a:cxnLst>
            <a:rect l="l" t="t" r="r" b="b"/>
            <a:pathLst>
              <a:path w="79523" h="538064">
                <a:moveTo>
                  <a:pt x="0" y="0"/>
                </a:moveTo>
                <a:lnTo>
                  <a:pt x="79523" y="0"/>
                </a:lnTo>
                <a:lnTo>
                  <a:pt x="79523" y="538064"/>
                </a:lnTo>
                <a:lnTo>
                  <a:pt x="0" y="538064"/>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60" name="Freeform 1280">
            <a:extLst>
              <a:ext uri="{FF2B5EF4-FFF2-40B4-BE49-F238E27FC236}">
                <a16:creationId xmlns:a16="http://schemas.microsoft.com/office/drawing/2014/main" id="{E169CC44-1F63-F87D-99CC-7137A0D78B96}"/>
              </a:ext>
            </a:extLst>
          </p:cNvPr>
          <p:cNvSpPr/>
          <p:nvPr/>
        </p:nvSpPr>
        <p:spPr>
          <a:xfrm>
            <a:off x="10698308" y="3441788"/>
            <a:ext cx="82165" cy="708054"/>
          </a:xfrm>
          <a:custGeom>
            <a:avLst/>
            <a:gdLst>
              <a:gd name="connsiteX0" fmla="*/ 0 w 79523"/>
              <a:gd name="connsiteY0" fmla="*/ 0 h 540792"/>
              <a:gd name="connsiteX1" fmla="*/ 79523 w 79523"/>
              <a:gd name="connsiteY1" fmla="*/ 0 h 540792"/>
              <a:gd name="connsiteX2" fmla="*/ 79523 w 79523"/>
              <a:gd name="connsiteY2" fmla="*/ 540793 h 540792"/>
              <a:gd name="connsiteX3" fmla="*/ 0 w 79523"/>
              <a:gd name="connsiteY3" fmla="*/ 540793 h 540792"/>
            </a:gdLst>
            <a:ahLst/>
            <a:cxnLst>
              <a:cxn ang="0">
                <a:pos x="connsiteX0" y="connsiteY0"/>
              </a:cxn>
              <a:cxn ang="0">
                <a:pos x="connsiteX1" y="connsiteY1"/>
              </a:cxn>
              <a:cxn ang="0">
                <a:pos x="connsiteX2" y="connsiteY2"/>
              </a:cxn>
              <a:cxn ang="0">
                <a:pos x="connsiteX3" y="connsiteY3"/>
              </a:cxn>
            </a:cxnLst>
            <a:rect l="l" t="t" r="r" b="b"/>
            <a:pathLst>
              <a:path w="79523" h="540792">
                <a:moveTo>
                  <a:pt x="0" y="0"/>
                </a:moveTo>
                <a:lnTo>
                  <a:pt x="79523" y="0"/>
                </a:lnTo>
                <a:lnTo>
                  <a:pt x="79523" y="540793"/>
                </a:lnTo>
                <a:lnTo>
                  <a:pt x="0" y="540793"/>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61" name="Freeform 1281">
            <a:extLst>
              <a:ext uri="{FF2B5EF4-FFF2-40B4-BE49-F238E27FC236}">
                <a16:creationId xmlns:a16="http://schemas.microsoft.com/office/drawing/2014/main" id="{0C886D40-CB2F-CBA1-7608-62ED9E075046}"/>
              </a:ext>
            </a:extLst>
          </p:cNvPr>
          <p:cNvSpPr/>
          <p:nvPr/>
        </p:nvSpPr>
        <p:spPr>
          <a:xfrm>
            <a:off x="10799917" y="3441788"/>
            <a:ext cx="82165" cy="714800"/>
          </a:xfrm>
          <a:custGeom>
            <a:avLst/>
            <a:gdLst>
              <a:gd name="connsiteX0" fmla="*/ 0 w 79523"/>
              <a:gd name="connsiteY0" fmla="*/ 0 h 545945"/>
              <a:gd name="connsiteX1" fmla="*/ 79523 w 79523"/>
              <a:gd name="connsiteY1" fmla="*/ 0 h 545945"/>
              <a:gd name="connsiteX2" fmla="*/ 79523 w 79523"/>
              <a:gd name="connsiteY2" fmla="*/ 545946 h 545945"/>
              <a:gd name="connsiteX3" fmla="*/ 0 w 79523"/>
              <a:gd name="connsiteY3" fmla="*/ 545946 h 545945"/>
            </a:gdLst>
            <a:ahLst/>
            <a:cxnLst>
              <a:cxn ang="0">
                <a:pos x="connsiteX0" y="connsiteY0"/>
              </a:cxn>
              <a:cxn ang="0">
                <a:pos x="connsiteX1" y="connsiteY1"/>
              </a:cxn>
              <a:cxn ang="0">
                <a:pos x="connsiteX2" y="connsiteY2"/>
              </a:cxn>
              <a:cxn ang="0">
                <a:pos x="connsiteX3" y="connsiteY3"/>
              </a:cxn>
            </a:cxnLst>
            <a:rect l="l" t="t" r="r" b="b"/>
            <a:pathLst>
              <a:path w="79523" h="545945">
                <a:moveTo>
                  <a:pt x="0" y="0"/>
                </a:moveTo>
                <a:lnTo>
                  <a:pt x="79523" y="0"/>
                </a:lnTo>
                <a:lnTo>
                  <a:pt x="79523" y="545946"/>
                </a:lnTo>
                <a:lnTo>
                  <a:pt x="0" y="545946"/>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62" name="Freeform 1282">
            <a:extLst>
              <a:ext uri="{FF2B5EF4-FFF2-40B4-BE49-F238E27FC236}">
                <a16:creationId xmlns:a16="http://schemas.microsoft.com/office/drawing/2014/main" id="{381BD3B4-D3D2-4A68-64C7-4CA9EA134BE6}"/>
              </a:ext>
            </a:extLst>
          </p:cNvPr>
          <p:cNvSpPr/>
          <p:nvPr/>
        </p:nvSpPr>
        <p:spPr>
          <a:xfrm>
            <a:off x="10901838" y="3441788"/>
            <a:ext cx="82165" cy="719961"/>
          </a:xfrm>
          <a:custGeom>
            <a:avLst/>
            <a:gdLst>
              <a:gd name="connsiteX0" fmla="*/ 0 w 79523"/>
              <a:gd name="connsiteY0" fmla="*/ 0 h 549886"/>
              <a:gd name="connsiteX1" fmla="*/ 79523 w 79523"/>
              <a:gd name="connsiteY1" fmla="*/ 0 h 549886"/>
              <a:gd name="connsiteX2" fmla="*/ 79523 w 79523"/>
              <a:gd name="connsiteY2" fmla="*/ 549887 h 549886"/>
              <a:gd name="connsiteX3" fmla="*/ 0 w 79523"/>
              <a:gd name="connsiteY3" fmla="*/ 549887 h 549886"/>
            </a:gdLst>
            <a:ahLst/>
            <a:cxnLst>
              <a:cxn ang="0">
                <a:pos x="connsiteX0" y="connsiteY0"/>
              </a:cxn>
              <a:cxn ang="0">
                <a:pos x="connsiteX1" y="connsiteY1"/>
              </a:cxn>
              <a:cxn ang="0">
                <a:pos x="connsiteX2" y="connsiteY2"/>
              </a:cxn>
              <a:cxn ang="0">
                <a:pos x="connsiteX3" y="connsiteY3"/>
              </a:cxn>
            </a:cxnLst>
            <a:rect l="l" t="t" r="r" b="b"/>
            <a:pathLst>
              <a:path w="79523" h="549886">
                <a:moveTo>
                  <a:pt x="0" y="0"/>
                </a:moveTo>
                <a:lnTo>
                  <a:pt x="79523" y="0"/>
                </a:lnTo>
                <a:lnTo>
                  <a:pt x="79523" y="549887"/>
                </a:lnTo>
                <a:lnTo>
                  <a:pt x="0" y="549887"/>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63" name="Freeform 1283">
            <a:extLst>
              <a:ext uri="{FF2B5EF4-FFF2-40B4-BE49-F238E27FC236}">
                <a16:creationId xmlns:a16="http://schemas.microsoft.com/office/drawing/2014/main" id="{F99CB38C-3767-8544-A299-5656B5EFF893}"/>
              </a:ext>
            </a:extLst>
          </p:cNvPr>
          <p:cNvSpPr/>
          <p:nvPr/>
        </p:nvSpPr>
        <p:spPr>
          <a:xfrm>
            <a:off x="11003447" y="3441788"/>
            <a:ext cx="82165" cy="771158"/>
          </a:xfrm>
          <a:custGeom>
            <a:avLst/>
            <a:gdLst>
              <a:gd name="connsiteX0" fmla="*/ 0 w 79523"/>
              <a:gd name="connsiteY0" fmla="*/ 0 h 588990"/>
              <a:gd name="connsiteX1" fmla="*/ 79523 w 79523"/>
              <a:gd name="connsiteY1" fmla="*/ 0 h 588990"/>
              <a:gd name="connsiteX2" fmla="*/ 79523 w 79523"/>
              <a:gd name="connsiteY2" fmla="*/ 588991 h 588990"/>
              <a:gd name="connsiteX3" fmla="*/ 0 w 79523"/>
              <a:gd name="connsiteY3" fmla="*/ 588991 h 588990"/>
            </a:gdLst>
            <a:ahLst/>
            <a:cxnLst>
              <a:cxn ang="0">
                <a:pos x="connsiteX0" y="connsiteY0"/>
              </a:cxn>
              <a:cxn ang="0">
                <a:pos x="connsiteX1" y="connsiteY1"/>
              </a:cxn>
              <a:cxn ang="0">
                <a:pos x="connsiteX2" y="connsiteY2"/>
              </a:cxn>
              <a:cxn ang="0">
                <a:pos x="connsiteX3" y="connsiteY3"/>
              </a:cxn>
            </a:cxnLst>
            <a:rect l="l" t="t" r="r" b="b"/>
            <a:pathLst>
              <a:path w="79523" h="588990">
                <a:moveTo>
                  <a:pt x="0" y="0"/>
                </a:moveTo>
                <a:lnTo>
                  <a:pt x="79523" y="0"/>
                </a:lnTo>
                <a:lnTo>
                  <a:pt x="79523" y="588991"/>
                </a:lnTo>
                <a:lnTo>
                  <a:pt x="0" y="588991"/>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64" name="Freeform 1284">
            <a:extLst>
              <a:ext uri="{FF2B5EF4-FFF2-40B4-BE49-F238E27FC236}">
                <a16:creationId xmlns:a16="http://schemas.microsoft.com/office/drawing/2014/main" id="{35EBB019-708E-AF84-4F78-E12C7A62BA9B}"/>
              </a:ext>
            </a:extLst>
          </p:cNvPr>
          <p:cNvSpPr/>
          <p:nvPr/>
        </p:nvSpPr>
        <p:spPr>
          <a:xfrm>
            <a:off x="11105370" y="3441788"/>
            <a:ext cx="82165" cy="784256"/>
          </a:xfrm>
          <a:custGeom>
            <a:avLst/>
            <a:gdLst>
              <a:gd name="connsiteX0" fmla="*/ 0 w 79523"/>
              <a:gd name="connsiteY0" fmla="*/ 0 h 598994"/>
              <a:gd name="connsiteX1" fmla="*/ 79523 w 79523"/>
              <a:gd name="connsiteY1" fmla="*/ 0 h 598994"/>
              <a:gd name="connsiteX2" fmla="*/ 79523 w 79523"/>
              <a:gd name="connsiteY2" fmla="*/ 598994 h 598994"/>
              <a:gd name="connsiteX3" fmla="*/ 0 w 79523"/>
              <a:gd name="connsiteY3" fmla="*/ 598994 h 598994"/>
            </a:gdLst>
            <a:ahLst/>
            <a:cxnLst>
              <a:cxn ang="0">
                <a:pos x="connsiteX0" y="connsiteY0"/>
              </a:cxn>
              <a:cxn ang="0">
                <a:pos x="connsiteX1" y="connsiteY1"/>
              </a:cxn>
              <a:cxn ang="0">
                <a:pos x="connsiteX2" y="connsiteY2"/>
              </a:cxn>
              <a:cxn ang="0">
                <a:pos x="connsiteX3" y="connsiteY3"/>
              </a:cxn>
            </a:cxnLst>
            <a:rect l="l" t="t" r="r" b="b"/>
            <a:pathLst>
              <a:path w="79523" h="598994">
                <a:moveTo>
                  <a:pt x="0" y="0"/>
                </a:moveTo>
                <a:lnTo>
                  <a:pt x="79523" y="0"/>
                </a:lnTo>
                <a:lnTo>
                  <a:pt x="79523" y="598994"/>
                </a:lnTo>
                <a:lnTo>
                  <a:pt x="0" y="598994"/>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65" name="Freeform 1285">
            <a:extLst>
              <a:ext uri="{FF2B5EF4-FFF2-40B4-BE49-F238E27FC236}">
                <a16:creationId xmlns:a16="http://schemas.microsoft.com/office/drawing/2014/main" id="{8C62288C-7B99-4FDB-A4DA-4BA7E59192EB}"/>
              </a:ext>
            </a:extLst>
          </p:cNvPr>
          <p:cNvSpPr/>
          <p:nvPr/>
        </p:nvSpPr>
        <p:spPr>
          <a:xfrm>
            <a:off x="11206979" y="3441788"/>
            <a:ext cx="82165" cy="796559"/>
          </a:xfrm>
          <a:custGeom>
            <a:avLst/>
            <a:gdLst>
              <a:gd name="connsiteX0" fmla="*/ 0 w 79523"/>
              <a:gd name="connsiteY0" fmla="*/ 0 h 608391"/>
              <a:gd name="connsiteX1" fmla="*/ 79523 w 79523"/>
              <a:gd name="connsiteY1" fmla="*/ 0 h 608391"/>
              <a:gd name="connsiteX2" fmla="*/ 79523 w 79523"/>
              <a:gd name="connsiteY2" fmla="*/ 608392 h 608391"/>
              <a:gd name="connsiteX3" fmla="*/ 0 w 79523"/>
              <a:gd name="connsiteY3" fmla="*/ 608392 h 608391"/>
            </a:gdLst>
            <a:ahLst/>
            <a:cxnLst>
              <a:cxn ang="0">
                <a:pos x="connsiteX0" y="connsiteY0"/>
              </a:cxn>
              <a:cxn ang="0">
                <a:pos x="connsiteX1" y="connsiteY1"/>
              </a:cxn>
              <a:cxn ang="0">
                <a:pos x="connsiteX2" y="connsiteY2"/>
              </a:cxn>
              <a:cxn ang="0">
                <a:pos x="connsiteX3" y="connsiteY3"/>
              </a:cxn>
            </a:cxnLst>
            <a:rect l="l" t="t" r="r" b="b"/>
            <a:pathLst>
              <a:path w="79523" h="608391">
                <a:moveTo>
                  <a:pt x="0" y="0"/>
                </a:moveTo>
                <a:lnTo>
                  <a:pt x="79523" y="0"/>
                </a:lnTo>
                <a:lnTo>
                  <a:pt x="79523" y="608392"/>
                </a:lnTo>
                <a:lnTo>
                  <a:pt x="0" y="608392"/>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66" name="Freeform 1286">
            <a:extLst>
              <a:ext uri="{FF2B5EF4-FFF2-40B4-BE49-F238E27FC236}">
                <a16:creationId xmlns:a16="http://schemas.microsoft.com/office/drawing/2014/main" id="{D0003FB0-D272-41D8-1A07-1B69B18CC502}"/>
              </a:ext>
            </a:extLst>
          </p:cNvPr>
          <p:cNvSpPr/>
          <p:nvPr/>
        </p:nvSpPr>
        <p:spPr>
          <a:xfrm>
            <a:off x="11308586" y="3441788"/>
            <a:ext cx="82165" cy="858871"/>
          </a:xfrm>
          <a:custGeom>
            <a:avLst/>
            <a:gdLst>
              <a:gd name="connsiteX0" fmla="*/ 0 w 79523"/>
              <a:gd name="connsiteY0" fmla="*/ 0 h 655983"/>
              <a:gd name="connsiteX1" fmla="*/ 79523 w 79523"/>
              <a:gd name="connsiteY1" fmla="*/ 0 h 655983"/>
              <a:gd name="connsiteX2" fmla="*/ 79523 w 79523"/>
              <a:gd name="connsiteY2" fmla="*/ 655984 h 655983"/>
              <a:gd name="connsiteX3" fmla="*/ 0 w 79523"/>
              <a:gd name="connsiteY3" fmla="*/ 655984 h 655983"/>
            </a:gdLst>
            <a:ahLst/>
            <a:cxnLst>
              <a:cxn ang="0">
                <a:pos x="connsiteX0" y="connsiteY0"/>
              </a:cxn>
              <a:cxn ang="0">
                <a:pos x="connsiteX1" y="connsiteY1"/>
              </a:cxn>
              <a:cxn ang="0">
                <a:pos x="connsiteX2" y="connsiteY2"/>
              </a:cxn>
              <a:cxn ang="0">
                <a:pos x="connsiteX3" y="connsiteY3"/>
              </a:cxn>
            </a:cxnLst>
            <a:rect l="l" t="t" r="r" b="b"/>
            <a:pathLst>
              <a:path w="79523" h="655983">
                <a:moveTo>
                  <a:pt x="0" y="0"/>
                </a:moveTo>
                <a:lnTo>
                  <a:pt x="79523" y="0"/>
                </a:lnTo>
                <a:lnTo>
                  <a:pt x="79523" y="655984"/>
                </a:lnTo>
                <a:lnTo>
                  <a:pt x="0" y="655984"/>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67" name="Freeform 1287">
            <a:extLst>
              <a:ext uri="{FF2B5EF4-FFF2-40B4-BE49-F238E27FC236}">
                <a16:creationId xmlns:a16="http://schemas.microsoft.com/office/drawing/2014/main" id="{6FA0E448-012A-3E64-BA52-35E67B6BE989}"/>
              </a:ext>
            </a:extLst>
          </p:cNvPr>
          <p:cNvSpPr/>
          <p:nvPr/>
        </p:nvSpPr>
        <p:spPr>
          <a:xfrm>
            <a:off x="11410508" y="3441788"/>
            <a:ext cx="82165" cy="864031"/>
          </a:xfrm>
          <a:custGeom>
            <a:avLst/>
            <a:gdLst>
              <a:gd name="connsiteX0" fmla="*/ 0 w 79523"/>
              <a:gd name="connsiteY0" fmla="*/ 0 h 659924"/>
              <a:gd name="connsiteX1" fmla="*/ 79523 w 79523"/>
              <a:gd name="connsiteY1" fmla="*/ 0 h 659924"/>
              <a:gd name="connsiteX2" fmla="*/ 79523 w 79523"/>
              <a:gd name="connsiteY2" fmla="*/ 659924 h 659924"/>
              <a:gd name="connsiteX3" fmla="*/ 0 w 79523"/>
              <a:gd name="connsiteY3" fmla="*/ 659924 h 659924"/>
            </a:gdLst>
            <a:ahLst/>
            <a:cxnLst>
              <a:cxn ang="0">
                <a:pos x="connsiteX0" y="connsiteY0"/>
              </a:cxn>
              <a:cxn ang="0">
                <a:pos x="connsiteX1" y="connsiteY1"/>
              </a:cxn>
              <a:cxn ang="0">
                <a:pos x="connsiteX2" y="connsiteY2"/>
              </a:cxn>
              <a:cxn ang="0">
                <a:pos x="connsiteX3" y="connsiteY3"/>
              </a:cxn>
            </a:cxnLst>
            <a:rect l="l" t="t" r="r" b="b"/>
            <a:pathLst>
              <a:path w="79523" h="659924">
                <a:moveTo>
                  <a:pt x="0" y="0"/>
                </a:moveTo>
                <a:lnTo>
                  <a:pt x="79523" y="0"/>
                </a:lnTo>
                <a:lnTo>
                  <a:pt x="79523" y="659924"/>
                </a:lnTo>
                <a:lnTo>
                  <a:pt x="0" y="659924"/>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68" name="Freeform 1288">
            <a:extLst>
              <a:ext uri="{FF2B5EF4-FFF2-40B4-BE49-F238E27FC236}">
                <a16:creationId xmlns:a16="http://schemas.microsoft.com/office/drawing/2014/main" id="{05814444-B6A0-2BF3-54D1-CF789D61151F}"/>
              </a:ext>
            </a:extLst>
          </p:cNvPr>
          <p:cNvSpPr/>
          <p:nvPr/>
        </p:nvSpPr>
        <p:spPr>
          <a:xfrm>
            <a:off x="11512117" y="3441788"/>
            <a:ext cx="82165" cy="876334"/>
          </a:xfrm>
          <a:custGeom>
            <a:avLst/>
            <a:gdLst>
              <a:gd name="connsiteX0" fmla="*/ 0 w 79523"/>
              <a:gd name="connsiteY0" fmla="*/ 0 h 669321"/>
              <a:gd name="connsiteX1" fmla="*/ 79523 w 79523"/>
              <a:gd name="connsiteY1" fmla="*/ 0 h 669321"/>
              <a:gd name="connsiteX2" fmla="*/ 79523 w 79523"/>
              <a:gd name="connsiteY2" fmla="*/ 669322 h 669321"/>
              <a:gd name="connsiteX3" fmla="*/ 0 w 79523"/>
              <a:gd name="connsiteY3" fmla="*/ 669322 h 669321"/>
            </a:gdLst>
            <a:ahLst/>
            <a:cxnLst>
              <a:cxn ang="0">
                <a:pos x="connsiteX0" y="connsiteY0"/>
              </a:cxn>
              <a:cxn ang="0">
                <a:pos x="connsiteX1" y="connsiteY1"/>
              </a:cxn>
              <a:cxn ang="0">
                <a:pos x="connsiteX2" y="connsiteY2"/>
              </a:cxn>
              <a:cxn ang="0">
                <a:pos x="connsiteX3" y="connsiteY3"/>
              </a:cxn>
            </a:cxnLst>
            <a:rect l="l" t="t" r="r" b="b"/>
            <a:pathLst>
              <a:path w="79523" h="669321">
                <a:moveTo>
                  <a:pt x="0" y="0"/>
                </a:moveTo>
                <a:lnTo>
                  <a:pt x="79523" y="0"/>
                </a:lnTo>
                <a:lnTo>
                  <a:pt x="79523" y="669322"/>
                </a:lnTo>
                <a:lnTo>
                  <a:pt x="0" y="669322"/>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69" name="Freeform 1289">
            <a:extLst>
              <a:ext uri="{FF2B5EF4-FFF2-40B4-BE49-F238E27FC236}">
                <a16:creationId xmlns:a16="http://schemas.microsoft.com/office/drawing/2014/main" id="{26650E5F-FE7F-69E2-AC49-42216655D37A}"/>
              </a:ext>
            </a:extLst>
          </p:cNvPr>
          <p:cNvSpPr/>
          <p:nvPr/>
        </p:nvSpPr>
        <p:spPr>
          <a:xfrm>
            <a:off x="11614040" y="3441788"/>
            <a:ext cx="82165" cy="918404"/>
          </a:xfrm>
          <a:custGeom>
            <a:avLst/>
            <a:gdLst>
              <a:gd name="connsiteX0" fmla="*/ 0 w 79523"/>
              <a:gd name="connsiteY0" fmla="*/ 0 h 701453"/>
              <a:gd name="connsiteX1" fmla="*/ 79523 w 79523"/>
              <a:gd name="connsiteY1" fmla="*/ 0 h 701453"/>
              <a:gd name="connsiteX2" fmla="*/ 79523 w 79523"/>
              <a:gd name="connsiteY2" fmla="*/ 701454 h 701453"/>
              <a:gd name="connsiteX3" fmla="*/ 0 w 79523"/>
              <a:gd name="connsiteY3" fmla="*/ 701454 h 701453"/>
            </a:gdLst>
            <a:ahLst/>
            <a:cxnLst>
              <a:cxn ang="0">
                <a:pos x="connsiteX0" y="connsiteY0"/>
              </a:cxn>
              <a:cxn ang="0">
                <a:pos x="connsiteX1" y="connsiteY1"/>
              </a:cxn>
              <a:cxn ang="0">
                <a:pos x="connsiteX2" y="connsiteY2"/>
              </a:cxn>
              <a:cxn ang="0">
                <a:pos x="connsiteX3" y="connsiteY3"/>
              </a:cxn>
            </a:cxnLst>
            <a:rect l="l" t="t" r="r" b="b"/>
            <a:pathLst>
              <a:path w="79523" h="701453">
                <a:moveTo>
                  <a:pt x="0" y="0"/>
                </a:moveTo>
                <a:lnTo>
                  <a:pt x="79523" y="0"/>
                </a:lnTo>
                <a:lnTo>
                  <a:pt x="79523" y="701454"/>
                </a:lnTo>
                <a:lnTo>
                  <a:pt x="0" y="701454"/>
                </a:lnTo>
                <a:close/>
              </a:path>
            </a:pathLst>
          </a:custGeom>
          <a:solidFill>
            <a:schemeClr val="accent1"/>
          </a:solidFill>
          <a:ln w="2830" cap="flat">
            <a:noFill/>
            <a:prstDash val="solid"/>
            <a:miter/>
          </a:ln>
        </p:spPr>
        <p:txBody>
          <a:bodyPr rtlCol="0" anchor="ctr"/>
          <a:lstStyle/>
          <a:p>
            <a:endParaRPr lang="en-AR">
              <a:solidFill>
                <a:schemeClr val="bg1"/>
              </a:solidFill>
            </a:endParaRPr>
          </a:p>
        </p:txBody>
      </p:sp>
      <p:sp>
        <p:nvSpPr>
          <p:cNvPr id="9370" name="Freeform 1290">
            <a:extLst>
              <a:ext uri="{FF2B5EF4-FFF2-40B4-BE49-F238E27FC236}">
                <a16:creationId xmlns:a16="http://schemas.microsoft.com/office/drawing/2014/main" id="{BF4F4A10-6197-9914-DCDF-FB9565441C72}"/>
              </a:ext>
            </a:extLst>
          </p:cNvPr>
          <p:cNvSpPr/>
          <p:nvPr/>
        </p:nvSpPr>
        <p:spPr>
          <a:xfrm>
            <a:off x="8866533" y="3441788"/>
            <a:ext cx="82165" cy="512387"/>
          </a:xfrm>
          <a:custGeom>
            <a:avLst/>
            <a:gdLst>
              <a:gd name="connsiteX0" fmla="*/ 0 w 79523"/>
              <a:gd name="connsiteY0" fmla="*/ 0 h 391347"/>
              <a:gd name="connsiteX1" fmla="*/ 79523 w 79523"/>
              <a:gd name="connsiteY1" fmla="*/ 0 h 391347"/>
              <a:gd name="connsiteX2" fmla="*/ 79523 w 79523"/>
              <a:gd name="connsiteY2" fmla="*/ 391347 h 391347"/>
              <a:gd name="connsiteX3" fmla="*/ 0 w 79523"/>
              <a:gd name="connsiteY3" fmla="*/ 391347 h 391347"/>
            </a:gdLst>
            <a:ahLst/>
            <a:cxnLst>
              <a:cxn ang="0">
                <a:pos x="connsiteX0" y="connsiteY0"/>
              </a:cxn>
              <a:cxn ang="0">
                <a:pos x="connsiteX1" y="connsiteY1"/>
              </a:cxn>
              <a:cxn ang="0">
                <a:pos x="connsiteX2" y="connsiteY2"/>
              </a:cxn>
              <a:cxn ang="0">
                <a:pos x="connsiteX3" y="connsiteY3"/>
              </a:cxn>
            </a:cxnLst>
            <a:rect l="l" t="t" r="r" b="b"/>
            <a:pathLst>
              <a:path w="79523" h="391347">
                <a:moveTo>
                  <a:pt x="0" y="0"/>
                </a:moveTo>
                <a:lnTo>
                  <a:pt x="79523" y="0"/>
                </a:lnTo>
                <a:lnTo>
                  <a:pt x="79523" y="391347"/>
                </a:lnTo>
                <a:lnTo>
                  <a:pt x="0" y="391347"/>
                </a:lnTo>
                <a:close/>
              </a:path>
            </a:pathLst>
          </a:custGeom>
          <a:solidFill>
            <a:schemeClr val="accent4"/>
          </a:solidFill>
          <a:ln w="2830" cap="flat">
            <a:noFill/>
            <a:prstDash val="solid"/>
            <a:miter/>
          </a:ln>
        </p:spPr>
        <p:txBody>
          <a:bodyPr rtlCol="0" anchor="ctr"/>
          <a:lstStyle/>
          <a:p>
            <a:endParaRPr lang="en-AR">
              <a:solidFill>
                <a:schemeClr val="bg1"/>
              </a:solidFill>
            </a:endParaRPr>
          </a:p>
        </p:txBody>
      </p:sp>
      <p:sp>
        <p:nvSpPr>
          <p:cNvPr id="9371" name="Freeform 1291">
            <a:extLst>
              <a:ext uri="{FF2B5EF4-FFF2-40B4-BE49-F238E27FC236}">
                <a16:creationId xmlns:a16="http://schemas.microsoft.com/office/drawing/2014/main" id="{CD6A6006-7232-2EF3-92AD-49A206BA56A5}"/>
              </a:ext>
            </a:extLst>
          </p:cNvPr>
          <p:cNvSpPr/>
          <p:nvPr/>
        </p:nvSpPr>
        <p:spPr>
          <a:xfrm>
            <a:off x="6338551" y="3441788"/>
            <a:ext cx="5420061" cy="3968"/>
          </a:xfrm>
          <a:custGeom>
            <a:avLst/>
            <a:gdLst>
              <a:gd name="connsiteX0" fmla="*/ 0 w 5245804"/>
              <a:gd name="connsiteY0" fmla="*/ 0 h 3031"/>
              <a:gd name="connsiteX1" fmla="*/ 5245805 w 5245804"/>
              <a:gd name="connsiteY1" fmla="*/ 0 h 3031"/>
            </a:gdLst>
            <a:ahLst/>
            <a:cxnLst>
              <a:cxn ang="0">
                <a:pos x="connsiteX0" y="connsiteY0"/>
              </a:cxn>
              <a:cxn ang="0">
                <a:pos x="connsiteX1" y="connsiteY1"/>
              </a:cxn>
            </a:cxnLst>
            <a:rect l="l" t="t" r="r" b="b"/>
            <a:pathLst>
              <a:path w="5245804" h="3031">
                <a:moveTo>
                  <a:pt x="0" y="0"/>
                </a:moveTo>
                <a:lnTo>
                  <a:pt x="5245805" y="0"/>
                </a:lnTo>
              </a:path>
            </a:pathLst>
          </a:custGeom>
          <a:ln w="28575" cap="flat">
            <a:solidFill>
              <a:schemeClr val="bg1"/>
            </a:solidFill>
            <a:prstDash val="solid"/>
            <a:miter/>
          </a:ln>
        </p:spPr>
        <p:txBody>
          <a:bodyPr rtlCol="0" anchor="ctr"/>
          <a:lstStyle/>
          <a:p>
            <a:endParaRPr lang="en-AR">
              <a:solidFill>
                <a:schemeClr val="bg1"/>
              </a:solidFill>
            </a:endParaRPr>
          </a:p>
        </p:txBody>
      </p:sp>
      <p:sp>
        <p:nvSpPr>
          <p:cNvPr id="9372" name="TextBox 9371">
            <a:extLst>
              <a:ext uri="{FF2B5EF4-FFF2-40B4-BE49-F238E27FC236}">
                <a16:creationId xmlns:a16="http://schemas.microsoft.com/office/drawing/2014/main" id="{65F15AAC-5B61-4851-E0B4-5460B5A2857B}"/>
              </a:ext>
            </a:extLst>
          </p:cNvPr>
          <p:cNvSpPr txBox="1"/>
          <p:nvPr/>
        </p:nvSpPr>
        <p:spPr>
          <a:xfrm rot="16200000">
            <a:off x="4329567" y="3199029"/>
            <a:ext cx="2859849" cy="523220"/>
          </a:xfrm>
          <a:prstGeom prst="rect">
            <a:avLst/>
          </a:prstGeom>
          <a:noFill/>
        </p:spPr>
        <p:txBody>
          <a:bodyPr wrap="square" rtlCol="0">
            <a:spAutoFit/>
          </a:bodyPr>
          <a:lstStyle/>
          <a:p>
            <a:pPr algn="ctr"/>
            <a:r>
              <a:rPr lang="en-GB" sz="1400" b="1" dirty="0">
                <a:solidFill>
                  <a:schemeClr val="bg1"/>
                </a:solidFill>
                <a:latin typeface="Calibri" panose="020F0502020204030204" pitchFamily="34" charset="0"/>
                <a:ea typeface="Calibri" panose="020F0502020204030204" pitchFamily="34" charset="0"/>
                <a:cs typeface="Calibri" panose="020F0502020204030204" pitchFamily="34" charset="0"/>
              </a:rPr>
              <a:t>Best Change in </a:t>
            </a:r>
            <a:br>
              <a:rPr lang="en-GB" sz="1400" b="1" dirty="0">
                <a:solidFill>
                  <a:schemeClr val="bg1"/>
                </a:solidFill>
                <a:latin typeface="Calibri" panose="020F0502020204030204" pitchFamily="34" charset="0"/>
                <a:ea typeface="Calibri" panose="020F0502020204030204" pitchFamily="34" charset="0"/>
                <a:cs typeface="Calibri" panose="020F0502020204030204" pitchFamily="34" charset="0"/>
              </a:rPr>
            </a:br>
            <a:r>
              <a:rPr lang="en-GB" sz="1400" b="1" dirty="0">
                <a:solidFill>
                  <a:schemeClr val="bg1"/>
                </a:solidFill>
                <a:latin typeface="Calibri" panose="020F0502020204030204" pitchFamily="34" charset="0"/>
                <a:ea typeface="Calibri" panose="020F0502020204030204" pitchFamily="34" charset="0"/>
                <a:cs typeface="Calibri" panose="020F0502020204030204" pitchFamily="34" charset="0"/>
              </a:rPr>
              <a:t>Sum of Target Lesion Diameters (%)</a:t>
            </a:r>
            <a:endParaRPr lang="en-AR" sz="1400" b="1"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5EBECA01-079C-E0D2-8FB9-11A9F8766B21}"/>
              </a:ext>
            </a:extLst>
          </p:cNvPr>
          <p:cNvSpPr txBox="1"/>
          <p:nvPr/>
        </p:nvSpPr>
        <p:spPr bwMode="auto">
          <a:xfrm>
            <a:off x="9977580" y="1860764"/>
            <a:ext cx="1831912"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dirty="0">
                <a:solidFill>
                  <a:schemeClr val="bg1"/>
                </a:solidFill>
                <a:latin typeface="Calibri" panose="020F0502020204030204" pitchFamily="34" charset="0"/>
              </a:rPr>
              <a:t>Best Overall Response</a:t>
            </a:r>
          </a:p>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PR</a:t>
            </a:r>
          </a:p>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SD</a:t>
            </a:r>
          </a:p>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PD</a:t>
            </a:r>
          </a:p>
          <a:p>
            <a:pPr algn="r">
              <a:lnSpc>
                <a:spcPct val="100000"/>
              </a:lnSpc>
              <a:spcBef>
                <a:spcPts val="0"/>
              </a:spcBef>
              <a:spcAft>
                <a:spcPct val="0"/>
              </a:spcAft>
              <a:buClrTx/>
              <a:buFontTx/>
              <a:buNone/>
            </a:pPr>
            <a:r>
              <a:rPr lang="en-US" sz="1400" b="0" dirty="0">
                <a:solidFill>
                  <a:schemeClr val="bg1"/>
                </a:solidFill>
                <a:latin typeface="Calibri" panose="020F0502020204030204" pitchFamily="34" charset="0"/>
              </a:rPr>
              <a:t>NE</a:t>
            </a:r>
          </a:p>
        </p:txBody>
      </p:sp>
      <p:grpSp>
        <p:nvGrpSpPr>
          <p:cNvPr id="10" name="Group 9">
            <a:extLst>
              <a:ext uri="{FF2B5EF4-FFF2-40B4-BE49-F238E27FC236}">
                <a16:creationId xmlns:a16="http://schemas.microsoft.com/office/drawing/2014/main" id="{788507FC-3C27-7297-BA08-06F1DB7842B4}"/>
              </a:ext>
            </a:extLst>
          </p:cNvPr>
          <p:cNvGrpSpPr/>
          <p:nvPr/>
        </p:nvGrpSpPr>
        <p:grpSpPr>
          <a:xfrm>
            <a:off x="11361866" y="2183084"/>
            <a:ext cx="111144" cy="735213"/>
            <a:chOff x="6611982" y="4210574"/>
            <a:chExt cx="148121" cy="979799"/>
          </a:xfrm>
        </p:grpSpPr>
        <p:sp>
          <p:nvSpPr>
            <p:cNvPr id="11" name="Rectangle 10">
              <a:extLst>
                <a:ext uri="{FF2B5EF4-FFF2-40B4-BE49-F238E27FC236}">
                  <a16:creationId xmlns:a16="http://schemas.microsoft.com/office/drawing/2014/main" id="{C02ED45A-CBD6-F57B-A824-0EAF9003C9CB}"/>
                </a:ext>
              </a:extLst>
            </p:cNvPr>
            <p:cNvSpPr/>
            <p:nvPr/>
          </p:nvSpPr>
          <p:spPr bwMode="auto">
            <a:xfrm>
              <a:off x="6612037" y="4210574"/>
              <a:ext cx="148066" cy="14806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Rectangle 11">
              <a:extLst>
                <a:ext uri="{FF2B5EF4-FFF2-40B4-BE49-F238E27FC236}">
                  <a16:creationId xmlns:a16="http://schemas.microsoft.com/office/drawing/2014/main" id="{0785D5F4-D62E-446B-85C9-EE5238EDAC72}"/>
                </a:ext>
              </a:extLst>
            </p:cNvPr>
            <p:cNvSpPr/>
            <p:nvPr/>
          </p:nvSpPr>
          <p:spPr bwMode="auto">
            <a:xfrm>
              <a:off x="6612012" y="4485321"/>
              <a:ext cx="148065" cy="14806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Rectangle 12">
              <a:extLst>
                <a:ext uri="{FF2B5EF4-FFF2-40B4-BE49-F238E27FC236}">
                  <a16:creationId xmlns:a16="http://schemas.microsoft.com/office/drawing/2014/main" id="{BF5B0EC5-C1E8-042E-1FBC-7553B6EEEA95}"/>
                </a:ext>
              </a:extLst>
            </p:cNvPr>
            <p:cNvSpPr/>
            <p:nvPr/>
          </p:nvSpPr>
          <p:spPr bwMode="auto">
            <a:xfrm>
              <a:off x="6611998" y="4767564"/>
              <a:ext cx="148065" cy="148064"/>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Rectangle 13">
              <a:extLst>
                <a:ext uri="{FF2B5EF4-FFF2-40B4-BE49-F238E27FC236}">
                  <a16:creationId xmlns:a16="http://schemas.microsoft.com/office/drawing/2014/main" id="{94A10B32-C9AF-5844-6DCD-514F6D1503F2}"/>
                </a:ext>
              </a:extLst>
            </p:cNvPr>
            <p:cNvSpPr/>
            <p:nvPr/>
          </p:nvSpPr>
          <p:spPr bwMode="auto">
            <a:xfrm>
              <a:off x="6611982" y="5042309"/>
              <a:ext cx="148065" cy="14806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5792777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a:xfrm>
            <a:off x="609759" y="238127"/>
            <a:ext cx="10872444" cy="1103313"/>
          </a:xfrm>
        </p:spPr>
        <p:txBody>
          <a:bodyPr/>
          <a:lstStyle/>
          <a:p>
            <a:r>
              <a:rPr lang="en-US" altLang="en-US" dirty="0"/>
              <a:t>INSIGHT 2</a:t>
            </a:r>
            <a:r>
              <a:rPr lang="en-US" dirty="0"/>
              <a:t>: Intracranial Efficacy in </a:t>
            </a:r>
            <a:br>
              <a:rPr lang="en-US" dirty="0"/>
            </a:br>
            <a:r>
              <a:rPr lang="en-US" dirty="0"/>
              <a:t>Patients With Evaluable Brain Lesions</a:t>
            </a:r>
            <a:endParaRPr lang="en-US" altLang="en-US" dirty="0"/>
          </a:p>
        </p:txBody>
      </p:sp>
      <p:sp>
        <p:nvSpPr>
          <p:cNvPr id="3" name="Rectangle 3">
            <a:extLst>
              <a:ext uri="{FF2B5EF4-FFF2-40B4-BE49-F238E27FC236}">
                <a16:creationId xmlns:a16="http://schemas.microsoft.com/office/drawing/2014/main" id="{FBE50B16-228E-80EF-552C-18B80A66CDF9}"/>
              </a:ext>
            </a:extLst>
          </p:cNvPr>
          <p:cNvSpPr>
            <a:spLocks noGrp="1" noChangeArrowheads="1"/>
          </p:cNvSpPr>
          <p:nvPr>
            <p:ph idx="1"/>
          </p:nvPr>
        </p:nvSpPr>
        <p:spPr>
          <a:xfrm>
            <a:off x="6589336" y="1512888"/>
            <a:ext cx="4893052" cy="4651375"/>
          </a:xfrm>
        </p:spPr>
        <p:txBody>
          <a:bodyPr/>
          <a:lstStyle/>
          <a:p>
            <a:r>
              <a:rPr lang="en-US" altLang="en-US" sz="2200" dirty="0"/>
              <a:t>Systemic outcomes in patients with preexisting brain metastases by RECIST v1.1 per IRC (n = 19*)</a:t>
            </a:r>
          </a:p>
          <a:p>
            <a:pPr lvl="1"/>
            <a:r>
              <a:rPr lang="en-US" altLang="en-US" sz="2000" dirty="0"/>
              <a:t>ORR: 57.9% (95% CI: 33.5%-79.7%) </a:t>
            </a:r>
          </a:p>
          <a:p>
            <a:pPr lvl="1"/>
            <a:r>
              <a:rPr lang="en-US" altLang="en-US" sz="2000" dirty="0"/>
              <a:t>Median DoR: 6.1 mo (95% CI: 2.7-NE) </a:t>
            </a:r>
          </a:p>
          <a:p>
            <a:pPr lvl="1"/>
            <a:r>
              <a:rPr lang="en-US" altLang="en-US" sz="2000" dirty="0"/>
              <a:t>Median PFS: 5.6 mo (95% CI: 3.9-9.7)</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Kim. WCLC 2023. Abstr OA21.05.</a:t>
            </a:r>
          </a:p>
        </p:txBody>
      </p:sp>
      <p:graphicFrame>
        <p:nvGraphicFramePr>
          <p:cNvPr id="2" name="Group 32">
            <a:extLst>
              <a:ext uri="{FF2B5EF4-FFF2-40B4-BE49-F238E27FC236}">
                <a16:creationId xmlns:a16="http://schemas.microsoft.com/office/drawing/2014/main" id="{C21CED4F-BF9E-A81D-C74C-4FB675074EE1}"/>
              </a:ext>
            </a:extLst>
          </p:cNvPr>
          <p:cNvGraphicFramePr>
            <a:graphicFrameLocks noGrp="1"/>
          </p:cNvGraphicFramePr>
          <p:nvPr>
            <p:extLst>
              <p:ext uri="{D42A27DB-BD31-4B8C-83A1-F6EECF244321}">
                <p14:modId xmlns:p14="http://schemas.microsoft.com/office/powerpoint/2010/main" val="4065992421"/>
              </p:ext>
            </p:extLst>
          </p:nvPr>
        </p:nvGraphicFramePr>
        <p:xfrm>
          <a:off x="720289" y="1591442"/>
          <a:ext cx="5852160" cy="4389216"/>
        </p:xfrm>
        <a:graphic>
          <a:graphicData uri="http://schemas.openxmlformats.org/drawingml/2006/table">
            <a:tbl>
              <a:tblPr/>
              <a:tblGrid>
                <a:gridCol w="2926080">
                  <a:extLst>
                    <a:ext uri="{9D8B030D-6E8A-4147-A177-3AD203B41FA5}">
                      <a16:colId xmlns:a16="http://schemas.microsoft.com/office/drawing/2014/main" val="20000"/>
                    </a:ext>
                  </a:extLst>
                </a:gridCol>
                <a:gridCol w="2926080">
                  <a:extLst>
                    <a:ext uri="{9D8B030D-6E8A-4147-A177-3AD203B41FA5}">
                      <a16:colId xmlns:a16="http://schemas.microsoft.com/office/drawing/2014/main" val="20001"/>
                    </a:ext>
                  </a:extLst>
                </a:gridCol>
              </a:tblGrid>
              <a:tr h="289919">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Efficacy Outcome According to RANO-BM (IRC)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MET</a:t>
                      </a:r>
                      <a:r>
                        <a:rPr kumimoji="0" lang="en-US" sz="1800" b="1" i="0" u="none" strike="noStrike" cap="none" normalizeH="0" baseline="0" dirty="0">
                          <a:ln>
                            <a:noFill/>
                          </a:ln>
                          <a:solidFill>
                            <a:schemeClr val="tx1"/>
                          </a:solidFill>
                          <a:effectLst/>
                          <a:latin typeface="Calibri" panose="020F0502020204030204" pitchFamily="34" charset="0"/>
                        </a:rPr>
                        <a:t> Amp by Tumor Biopsy</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69123">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Intracranial ORR, %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29.2 (12.6-51.1)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95807864"/>
                  </a:ext>
                </a:extLst>
              </a:tr>
              <a:tr h="682507">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Intracranial BOR,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6 (25.0)</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1 (4.2)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(50.0)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(8.3)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r h="16912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Intracranial DCR, %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15000"/>
                        </a:lnSpc>
                        <a:spcBef>
                          <a:spcPts val="0"/>
                        </a:spcBef>
                        <a:spcAft>
                          <a:spcPts val="0"/>
                        </a:spcAft>
                      </a:pPr>
                      <a:r>
                        <a:rPr kumimoji="0" lang="en-GB"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79.2 (57.8-92.9)</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6912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intracranial DoR,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en-GB"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NE </a:t>
                      </a:r>
                    </a:p>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en-GB"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(3.6-NE)</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42505306"/>
                  </a:ext>
                </a:extLst>
              </a:tr>
              <a:tr h="169123">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intracranial PFS, mo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algn="ctr">
                        <a:lnSpc>
                          <a:spcPct val="115000"/>
                        </a:lnSpc>
                        <a:spcBef>
                          <a:spcPts val="0"/>
                        </a:spcBef>
                        <a:spcAft>
                          <a:spcPts val="0"/>
                        </a:spcAft>
                      </a:pPr>
                      <a:r>
                        <a:rPr kumimoji="0" lang="en-GB"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7.8 </a:t>
                      </a:r>
                    </a:p>
                    <a:p>
                      <a:pPr marL="0" marR="0" algn="ctr">
                        <a:lnSpc>
                          <a:spcPct val="115000"/>
                        </a:lnSpc>
                        <a:spcBef>
                          <a:spcPts val="0"/>
                        </a:spcBef>
                        <a:spcAft>
                          <a:spcPts val="0"/>
                        </a:spcAft>
                      </a:pPr>
                      <a:r>
                        <a:rPr kumimoji="0" lang="en-GB"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(3.9-NE)</a:t>
                      </a:r>
                    </a:p>
                  </a:txBody>
                  <a:tcPr marL="36000" marR="3600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05822096"/>
                  </a:ext>
                </a:extLst>
              </a:tr>
            </a:tbl>
          </a:graphicData>
        </a:graphic>
      </p:graphicFrame>
      <p:sp>
        <p:nvSpPr>
          <p:cNvPr id="6" name="TextBox 5">
            <a:extLst>
              <a:ext uri="{FF2B5EF4-FFF2-40B4-BE49-F238E27FC236}">
                <a16:creationId xmlns:a16="http://schemas.microsoft.com/office/drawing/2014/main" id="{143E1831-50BB-6AE6-C8ED-1AA66C7AE6EC}"/>
              </a:ext>
            </a:extLst>
          </p:cNvPr>
          <p:cNvSpPr txBox="1"/>
          <p:nvPr/>
        </p:nvSpPr>
        <p:spPr bwMode="auto">
          <a:xfrm>
            <a:off x="9174759" y="5672881"/>
            <a:ext cx="28976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altLang="en-US" sz="1400" b="0" dirty="0">
                <a:solidFill>
                  <a:schemeClr val="bg1"/>
                </a:solidFill>
                <a:latin typeface="+mj-lt"/>
              </a:rPr>
              <a:t>*</a:t>
            </a:r>
            <a:r>
              <a:rPr lang="en-US" altLang="en-US" sz="1400" b="0" i="1" dirty="0">
                <a:solidFill>
                  <a:schemeClr val="bg1"/>
                </a:solidFill>
                <a:latin typeface="+mj-lt"/>
              </a:rPr>
              <a:t>MET</a:t>
            </a:r>
            <a:r>
              <a:rPr lang="en-US" altLang="en-US" sz="1400" b="0" dirty="0">
                <a:solidFill>
                  <a:schemeClr val="bg1"/>
                </a:solidFill>
                <a:latin typeface="+mj-lt"/>
              </a:rPr>
              <a:t> amp by FISH in tumor biopsy. </a:t>
            </a:r>
            <a:endParaRPr lang="en-US" sz="1400" b="0" dirty="0">
              <a:solidFill>
                <a:schemeClr val="bg1"/>
              </a:solidFill>
              <a:latin typeface="+mj-lt"/>
            </a:endParaRPr>
          </a:p>
        </p:txBody>
      </p:sp>
    </p:spTree>
    <p:extLst>
      <p:ext uri="{BB962C8B-B14F-4D97-AF65-F5344CB8AC3E}">
        <p14:creationId xmlns:p14="http://schemas.microsoft.com/office/powerpoint/2010/main" val="12242977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INSIGHT 2</a:t>
            </a:r>
            <a:r>
              <a:rPr lang="en-US" dirty="0"/>
              <a:t>: Safety</a:t>
            </a:r>
            <a:endParaRPr lang="en-US" altLang="en-US"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Kim. WCLC 2023. Abstr OA21.05.</a:t>
            </a:r>
          </a:p>
        </p:txBody>
      </p:sp>
      <p:graphicFrame>
        <p:nvGraphicFramePr>
          <p:cNvPr id="2" name="Group 3">
            <a:extLst>
              <a:ext uri="{FF2B5EF4-FFF2-40B4-BE49-F238E27FC236}">
                <a16:creationId xmlns:a16="http://schemas.microsoft.com/office/drawing/2014/main" id="{368DD6E4-521A-45A1-7F52-7A8BE889AEB2}"/>
              </a:ext>
            </a:extLst>
          </p:cNvPr>
          <p:cNvGraphicFramePr>
            <a:graphicFrameLocks/>
          </p:cNvGraphicFramePr>
          <p:nvPr>
            <p:extLst>
              <p:ext uri="{D42A27DB-BD31-4B8C-83A1-F6EECF244321}">
                <p14:modId xmlns:p14="http://schemas.microsoft.com/office/powerpoint/2010/main" val="689683033"/>
              </p:ext>
            </p:extLst>
          </p:nvPr>
        </p:nvGraphicFramePr>
        <p:xfrm>
          <a:off x="522288" y="1295324"/>
          <a:ext cx="5428420" cy="5090416"/>
        </p:xfrm>
        <a:graphic>
          <a:graphicData uri="http://schemas.openxmlformats.org/drawingml/2006/table">
            <a:tbl>
              <a:tblPr/>
              <a:tblGrid>
                <a:gridCol w="2808786">
                  <a:extLst>
                    <a:ext uri="{9D8B030D-6E8A-4147-A177-3AD203B41FA5}">
                      <a16:colId xmlns:a16="http://schemas.microsoft.com/office/drawing/2014/main" val="20000"/>
                    </a:ext>
                  </a:extLst>
                </a:gridCol>
                <a:gridCol w="1309817">
                  <a:extLst>
                    <a:ext uri="{9D8B030D-6E8A-4147-A177-3AD203B41FA5}">
                      <a16:colId xmlns:a16="http://schemas.microsoft.com/office/drawing/2014/main" val="20001"/>
                    </a:ext>
                  </a:extLst>
                </a:gridCol>
                <a:gridCol w="1309817">
                  <a:extLst>
                    <a:ext uri="{9D8B030D-6E8A-4147-A177-3AD203B41FA5}">
                      <a16:colId xmlns:a16="http://schemas.microsoft.com/office/drawing/2014/main" val="20002"/>
                    </a:ext>
                  </a:extLst>
                </a:gridCol>
              </a:tblGrid>
              <a:tr h="500585">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TRAEs </a:t>
                      </a:r>
                      <a:r>
                        <a:rPr kumimoji="0" lang="en-US" sz="1400" b="1" i="0" u="none" strike="noStrike" cap="none" normalizeH="0" baseline="0" dirty="0">
                          <a:ln>
                            <a:noFill/>
                          </a:ln>
                          <a:solidFill>
                            <a:schemeClr val="tx1"/>
                          </a:solidFill>
                          <a:effectLst/>
                          <a:latin typeface="Calibri" panose="020F0502020204030204" pitchFamily="34" charset="0"/>
                        </a:rPr>
                        <a:t>in &gt;10% of Patients</a:t>
                      </a:r>
                      <a:r>
                        <a:rPr kumimoji="0" lang="en-GB" sz="1400" b="1" i="0" u="none" strike="noStrike" cap="none" normalizeH="0" baseline="0" dirty="0">
                          <a:ln>
                            <a:noFill/>
                          </a:ln>
                          <a:solidFill>
                            <a:schemeClr val="tx1"/>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Tepotinib + Osimertinib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CT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94468">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Any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a:t>
                      </a:r>
                    </a:p>
                  </a:txBody>
                  <a:tcPr marL="121699" marR="121699" marT="45728" marB="45728" anchor="ctr" horzOverflow="overflow">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58968556"/>
                  </a:ext>
                </a:extLst>
              </a:tr>
              <a:tr h="2944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113 (88.3)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(34.4)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2"/>
                  </a:ext>
                </a:extLst>
              </a:tr>
              <a:tr h="2944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8890" marR="889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Arial"/>
                        </a:rPr>
                        <a:t>63 (49.2)</a:t>
                      </a:r>
                    </a:p>
                  </a:txBody>
                  <a:tcPr marL="68580" marR="6858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8890" marR="8890" algn="ctr">
                        <a:lnSpc>
                          <a:spcPct val="100000"/>
                        </a:lnSpc>
                        <a:spcBef>
                          <a:spcPts val="0"/>
                        </a:spcBef>
                        <a:spcAft>
                          <a:spcPts val="0"/>
                        </a:spcAft>
                        <a:tabLst>
                          <a:tab pos="157480" algn="l"/>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Arial"/>
                        </a:rPr>
                        <a:t>1 (0.8)</a:t>
                      </a:r>
                    </a:p>
                  </a:txBody>
                  <a:tcPr marL="68580" marR="6858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944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Peripheral edema</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8890" marR="8890" algn="ctr">
                        <a:lnSpc>
                          <a:spcPct val="100000"/>
                        </a:lnSpc>
                        <a:spcBef>
                          <a:spcPts val="0"/>
                        </a:spcBef>
                        <a:spcAft>
                          <a:spcPts val="0"/>
                        </a:spcAft>
                        <a:tabLst>
                          <a:tab pos="157480" algn="l"/>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Arial"/>
                        </a:rPr>
                        <a:t>52 (40.6)</a:t>
                      </a:r>
                    </a:p>
                  </a:txBody>
                  <a:tcPr marL="68580" marR="6858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8890" marR="8890" algn="ctr">
                        <a:lnSpc>
                          <a:spcPct val="100000"/>
                        </a:lnSpc>
                        <a:spcBef>
                          <a:spcPts val="0"/>
                        </a:spcBef>
                        <a:spcAft>
                          <a:spcPts val="0"/>
                        </a:spcAft>
                        <a:tabLst>
                          <a:tab pos="157480" algn="l"/>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Arial"/>
                        </a:rPr>
                        <a:t>6 (4.7)</a:t>
                      </a:r>
                    </a:p>
                  </a:txBody>
                  <a:tcPr marL="68580" marR="6858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94496761"/>
                  </a:ext>
                </a:extLst>
              </a:tr>
              <a:tr h="2944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Paronychia</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8890" marR="8890" algn="ctr">
                        <a:lnSpc>
                          <a:spcPct val="100000"/>
                        </a:lnSpc>
                        <a:spcBef>
                          <a:spcPts val="0"/>
                        </a:spcBef>
                        <a:spcAft>
                          <a:spcPts val="0"/>
                        </a:spcAft>
                        <a:tabLst>
                          <a:tab pos="157480" algn="l"/>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Arial"/>
                        </a:rPr>
                        <a:t>29 (22.7)</a:t>
                      </a:r>
                    </a:p>
                  </a:txBody>
                  <a:tcPr marL="68580" marR="6858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8890" marR="8890" algn="ctr">
                        <a:lnSpc>
                          <a:spcPct val="100000"/>
                        </a:lnSpc>
                        <a:spcBef>
                          <a:spcPts val="0"/>
                        </a:spcBef>
                        <a:spcAft>
                          <a:spcPts val="0"/>
                        </a:spcAft>
                        <a:tabLst>
                          <a:tab pos="157480" algn="l"/>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Arial"/>
                        </a:rPr>
                        <a:t>1 (0.8)</a:t>
                      </a:r>
                    </a:p>
                  </a:txBody>
                  <a:tcPr marL="68580" marR="6858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85609995"/>
                  </a:ext>
                </a:extLst>
              </a:tr>
              <a:tr h="2944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8890" marR="8890" algn="ctr">
                        <a:lnSpc>
                          <a:spcPct val="100000"/>
                        </a:lnSpc>
                        <a:spcBef>
                          <a:spcPts val="0"/>
                        </a:spcBef>
                        <a:spcAft>
                          <a:spcPts val="0"/>
                        </a:spcAft>
                        <a:tabLst>
                          <a:tab pos="157480" algn="l"/>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Arial"/>
                        </a:rPr>
                        <a:t>27 (21.1)</a:t>
                      </a:r>
                    </a:p>
                  </a:txBody>
                  <a:tcPr marL="68580" marR="6858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8890" marR="8890" algn="ctr">
                        <a:lnSpc>
                          <a:spcPct val="100000"/>
                        </a:lnSpc>
                        <a:spcBef>
                          <a:spcPts val="0"/>
                        </a:spcBef>
                        <a:spcAft>
                          <a:spcPts val="0"/>
                        </a:spcAft>
                        <a:tabLst>
                          <a:tab pos="157480" algn="l"/>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Arial"/>
                        </a:rPr>
                        <a:t>3 (2.3)</a:t>
                      </a:r>
                    </a:p>
                  </a:txBody>
                  <a:tcPr marL="68580" marR="6858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44747152"/>
                  </a:ext>
                </a:extLst>
              </a:tr>
              <a:tr h="2944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Decreased appetite</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8890" marR="8890" algn="ctr">
                        <a:lnSpc>
                          <a:spcPct val="100000"/>
                        </a:lnSpc>
                        <a:spcBef>
                          <a:spcPts val="0"/>
                        </a:spcBef>
                        <a:spcAft>
                          <a:spcPts val="0"/>
                        </a:spcAft>
                        <a:tabLst>
                          <a:tab pos="157480" algn="l"/>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Arial"/>
                        </a:rPr>
                        <a:t>26 (20.3)</a:t>
                      </a:r>
                    </a:p>
                  </a:txBody>
                  <a:tcPr marL="68580" marR="6858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8890" marR="8890" algn="ctr">
                        <a:lnSpc>
                          <a:spcPct val="100000"/>
                        </a:lnSpc>
                        <a:spcBef>
                          <a:spcPts val="0"/>
                        </a:spcBef>
                        <a:spcAft>
                          <a:spcPts val="0"/>
                        </a:spcAft>
                        <a:tabLst>
                          <a:tab pos="157480" algn="l"/>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Arial"/>
                        </a:rPr>
                        <a:t>5 (3.9)</a:t>
                      </a:r>
                    </a:p>
                  </a:txBody>
                  <a:tcPr marL="68580" marR="6858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786647555"/>
                  </a:ext>
                </a:extLst>
              </a:tr>
              <a:tr h="2944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Hypoalbuminemia</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8890" algn="ctr" defTabSz="914400" rtl="0" eaLnBrk="1" latinLnBrk="0" hangingPunct="1">
                        <a:lnSpc>
                          <a:spcPct val="100000"/>
                        </a:lnSpc>
                        <a:spcBef>
                          <a:spcPts val="0"/>
                        </a:spcBef>
                        <a:spcAft>
                          <a:spcPts val="0"/>
                        </a:spcAft>
                        <a:tabLst>
                          <a:tab pos="157480" algn="l"/>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 (18.0)</a:t>
                      </a:r>
                    </a:p>
                  </a:txBody>
                  <a:tcPr marL="68580" marR="6858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tc>
                  <a:txBody>
                    <a:bodyPr/>
                    <a:lstStyle/>
                    <a:p>
                      <a:pPr marL="0" marR="8890" algn="ctr" defTabSz="914400" rtl="0" eaLnBrk="1" latinLnBrk="0" hangingPunct="1">
                        <a:lnSpc>
                          <a:spcPct val="100000"/>
                        </a:lnSpc>
                        <a:spcBef>
                          <a:spcPts val="0"/>
                        </a:spcBef>
                        <a:spcAft>
                          <a:spcPts val="0"/>
                        </a:spcAft>
                        <a:tabLst>
                          <a:tab pos="157480" algn="l"/>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(0.8)</a:t>
                      </a:r>
                    </a:p>
                  </a:txBody>
                  <a:tcPr marL="68580" marR="6858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952172589"/>
                  </a:ext>
                </a:extLst>
              </a:tr>
              <a:tr h="2944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AST increased</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8890" algn="ctr" defTabSz="914400" rtl="0" eaLnBrk="1" latinLnBrk="0" hangingPunct="1">
                        <a:lnSpc>
                          <a:spcPct val="100000"/>
                        </a:lnSpc>
                        <a:spcBef>
                          <a:spcPts val="0"/>
                        </a:spcBef>
                        <a:spcAft>
                          <a:spcPts val="0"/>
                        </a:spcAft>
                        <a:tabLst>
                          <a:tab pos="157480" algn="l"/>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16 (12.5)</a:t>
                      </a:r>
                    </a:p>
                  </a:txBody>
                  <a:tcPr marL="68580" marR="6858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8890" algn="ctr" defTabSz="914400" rtl="0" eaLnBrk="1" latinLnBrk="0" hangingPunct="1">
                        <a:lnSpc>
                          <a:spcPct val="100000"/>
                        </a:lnSpc>
                        <a:spcBef>
                          <a:spcPts val="0"/>
                        </a:spcBef>
                        <a:spcAft>
                          <a:spcPts val="0"/>
                        </a:spcAft>
                        <a:tabLst>
                          <a:tab pos="157480" algn="l"/>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68580" marR="6858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33573029"/>
                  </a:ext>
                </a:extLst>
              </a:tr>
              <a:tr h="2944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8890" algn="ctr" defTabSz="914400" rtl="0" eaLnBrk="1" latinLnBrk="0" hangingPunct="1">
                        <a:lnSpc>
                          <a:spcPct val="100000"/>
                        </a:lnSpc>
                        <a:spcBef>
                          <a:spcPts val="0"/>
                        </a:spcBef>
                        <a:spcAft>
                          <a:spcPts val="0"/>
                        </a:spcAft>
                        <a:tabLst>
                          <a:tab pos="157480" algn="l"/>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(11.7)</a:t>
                      </a:r>
                    </a:p>
                  </a:txBody>
                  <a:tcPr marL="68580" marR="6858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8890" algn="ctr" defTabSz="914400" rtl="0" eaLnBrk="1" latinLnBrk="0" hangingPunct="1">
                        <a:lnSpc>
                          <a:spcPct val="100000"/>
                        </a:lnSpc>
                        <a:spcBef>
                          <a:spcPts val="0"/>
                        </a:spcBef>
                        <a:spcAft>
                          <a:spcPts val="0"/>
                        </a:spcAft>
                        <a:tabLst>
                          <a:tab pos="157480" algn="l"/>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(1.6)</a:t>
                      </a:r>
                    </a:p>
                  </a:txBody>
                  <a:tcPr marL="68580" marR="6858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712445977"/>
                  </a:ext>
                </a:extLst>
              </a:tr>
              <a:tr h="2944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Vomiting</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8890" algn="ctr" defTabSz="914400" rtl="0" eaLnBrk="1" latinLnBrk="0" hangingPunct="1">
                        <a:lnSpc>
                          <a:spcPct val="100000"/>
                        </a:lnSpc>
                        <a:spcBef>
                          <a:spcPts val="0"/>
                        </a:spcBef>
                        <a:spcAft>
                          <a:spcPts val="0"/>
                        </a:spcAft>
                        <a:tabLst>
                          <a:tab pos="157480" algn="l"/>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(11.7)</a:t>
                      </a:r>
                    </a:p>
                  </a:txBody>
                  <a:tcPr marL="68580" marR="6858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8890" algn="ctr" defTabSz="914400" rtl="0" eaLnBrk="1" latinLnBrk="0" hangingPunct="1">
                        <a:lnSpc>
                          <a:spcPct val="100000"/>
                        </a:lnSpc>
                        <a:spcBef>
                          <a:spcPts val="0"/>
                        </a:spcBef>
                        <a:spcAft>
                          <a:spcPts val="0"/>
                        </a:spcAft>
                        <a:tabLst>
                          <a:tab pos="157480" algn="l"/>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(0.8)</a:t>
                      </a:r>
                    </a:p>
                  </a:txBody>
                  <a:tcPr marL="68580" marR="6858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90753513"/>
                  </a:ext>
                </a:extLst>
              </a:tr>
              <a:tr h="2944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blood creatine</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8890" algn="ctr" defTabSz="914400" rtl="0" eaLnBrk="1" latinLnBrk="0" hangingPunct="1">
                        <a:lnSpc>
                          <a:spcPct val="100000"/>
                        </a:lnSpc>
                        <a:spcBef>
                          <a:spcPts val="0"/>
                        </a:spcBef>
                        <a:spcAft>
                          <a:spcPts val="0"/>
                        </a:spcAft>
                        <a:tabLst>
                          <a:tab pos="157480" algn="l"/>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(11.7)</a:t>
                      </a:r>
                    </a:p>
                  </a:txBody>
                  <a:tcPr marL="68580" marR="6858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0" marR="8890" algn="ctr" defTabSz="914400" rtl="0" eaLnBrk="1" latinLnBrk="0" hangingPunct="1">
                        <a:lnSpc>
                          <a:spcPct val="100000"/>
                        </a:lnSpc>
                        <a:spcBef>
                          <a:spcPts val="0"/>
                        </a:spcBef>
                        <a:spcAft>
                          <a:spcPts val="0"/>
                        </a:spcAft>
                        <a:tabLst>
                          <a:tab pos="157480" algn="l"/>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68580" marR="6858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290897201"/>
                  </a:ext>
                </a:extLst>
              </a:tr>
              <a:tr h="2944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lipase</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8890" algn="ctr" defTabSz="914400" rtl="0" eaLnBrk="1" latinLnBrk="0" hangingPunct="1">
                        <a:lnSpc>
                          <a:spcPct val="100000"/>
                        </a:lnSpc>
                        <a:spcBef>
                          <a:spcPts val="0"/>
                        </a:spcBef>
                        <a:spcAft>
                          <a:spcPts val="0"/>
                        </a:spcAft>
                        <a:tabLst>
                          <a:tab pos="157480" algn="l"/>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(10.9)</a:t>
                      </a:r>
                    </a:p>
                  </a:txBody>
                  <a:tcPr marL="68580" marR="6858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8890" algn="ctr" defTabSz="914400" rtl="0" eaLnBrk="1" latinLnBrk="0" hangingPunct="1">
                        <a:lnSpc>
                          <a:spcPct val="100000"/>
                        </a:lnSpc>
                        <a:spcBef>
                          <a:spcPts val="0"/>
                        </a:spcBef>
                        <a:spcAft>
                          <a:spcPts val="0"/>
                        </a:spcAft>
                        <a:tabLst>
                          <a:tab pos="157480" algn="l"/>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 (2.3)</a:t>
                      </a:r>
                    </a:p>
                  </a:txBody>
                  <a:tcPr marL="68580" marR="6858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02168173"/>
                  </a:ext>
                </a:extLst>
              </a:tr>
              <a:tr h="2944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ALT increased</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8890" marR="8890" algn="ctr">
                        <a:lnSpc>
                          <a:spcPct val="100000"/>
                        </a:lnSpc>
                        <a:spcBef>
                          <a:spcPts val="0"/>
                        </a:spcBef>
                        <a:spcAft>
                          <a:spcPts val="0"/>
                        </a:spcAf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Arial"/>
                        </a:rPr>
                        <a:t>14 (10.9)</a:t>
                      </a:r>
                    </a:p>
                  </a:txBody>
                  <a:tcPr marL="68580" marR="6858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tc>
                  <a:txBody>
                    <a:bodyPr/>
                    <a:lstStyle/>
                    <a:p>
                      <a:pPr marL="8890" marR="8890" algn="ctr">
                        <a:lnSpc>
                          <a:spcPct val="100000"/>
                        </a:lnSpc>
                        <a:spcBef>
                          <a:spcPts val="0"/>
                        </a:spcBef>
                        <a:spcAft>
                          <a:spcPts val="0"/>
                        </a:spcAft>
                        <a:tabLst>
                          <a:tab pos="157480" algn="l"/>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sym typeface="Arial"/>
                        </a:rPr>
                        <a:t>2 (1.6)</a:t>
                      </a:r>
                    </a:p>
                  </a:txBody>
                  <a:tcPr marL="68580" marR="6858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553732175"/>
                  </a:ext>
                </a:extLst>
              </a:tr>
              <a:tr h="29446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a:t>
                      </a:r>
                    </a:p>
                  </a:txBody>
                  <a:tcPr marL="121699" marR="121699" marT="45728" marB="45728" anchor="ctr"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8890" algn="ctr" defTabSz="914400" rtl="0" eaLnBrk="1" latinLnBrk="0" hangingPunct="1">
                        <a:lnSpc>
                          <a:spcPct val="100000"/>
                        </a:lnSpc>
                        <a:spcBef>
                          <a:spcPts val="0"/>
                        </a:spcBef>
                        <a:spcAft>
                          <a:spcPts val="0"/>
                        </a:spcAft>
                        <a:tabLst>
                          <a:tab pos="157480" algn="l"/>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(10.9)</a:t>
                      </a:r>
                    </a:p>
                  </a:txBody>
                  <a:tcPr marL="68580" marR="6858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tc>
                  <a:txBody>
                    <a:bodyPr/>
                    <a:lstStyle/>
                    <a:p>
                      <a:pPr marL="0" marR="8890" algn="ctr" defTabSz="914400" rtl="0" eaLnBrk="1" latinLnBrk="0" hangingPunct="1">
                        <a:lnSpc>
                          <a:spcPct val="100000"/>
                        </a:lnSpc>
                        <a:spcBef>
                          <a:spcPts val="0"/>
                        </a:spcBef>
                        <a:spcAft>
                          <a:spcPts val="0"/>
                        </a:spcAft>
                        <a:tabLst>
                          <a:tab pos="157480" algn="l"/>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68580" marR="68580" marT="0" marB="0" anchor="ctr">
                    <a:lnL w="12700"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838800122"/>
                  </a:ext>
                </a:extLst>
              </a:tr>
            </a:tbl>
          </a:graphicData>
        </a:graphic>
      </p:graphicFrame>
      <p:sp>
        <p:nvSpPr>
          <p:cNvPr id="3" name="Content Placeholder 6">
            <a:extLst>
              <a:ext uri="{FF2B5EF4-FFF2-40B4-BE49-F238E27FC236}">
                <a16:creationId xmlns:a16="http://schemas.microsoft.com/office/drawing/2014/main" id="{B3C38059-C6B3-D80E-2E9A-7DA6A7D4B751}"/>
              </a:ext>
            </a:extLst>
          </p:cNvPr>
          <p:cNvSpPr txBox="1">
            <a:spLocks/>
          </p:cNvSpPr>
          <p:nvPr/>
        </p:nvSpPr>
        <p:spPr>
          <a:xfrm>
            <a:off x="6058657" y="1488607"/>
            <a:ext cx="5680950" cy="492706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t>n = 26 (20.3%) with TRAEs leading to dose reduction</a:t>
            </a:r>
          </a:p>
          <a:p>
            <a:pPr lvl="1"/>
            <a:r>
              <a:rPr lang="en-US" sz="1600" b="0" kern="0" dirty="0"/>
              <a:t>Tepotinib reduction to 250 mg QD: n = 24 (18.8%)</a:t>
            </a:r>
          </a:p>
          <a:p>
            <a:pPr lvl="1"/>
            <a:r>
              <a:rPr lang="en-US" sz="1600" b="0" kern="0" dirty="0"/>
              <a:t>Osimertinib reduction to 40 mg QD: n = 4 (3.1%)</a:t>
            </a:r>
          </a:p>
          <a:p>
            <a:r>
              <a:rPr lang="en-US" sz="1800" b="0" kern="0" dirty="0"/>
              <a:t>n = 13 (10.2%) with TRAEs leading to tx discontinuation</a:t>
            </a:r>
          </a:p>
          <a:p>
            <a:pPr lvl="1"/>
            <a:r>
              <a:rPr lang="en-US" sz="1600" b="0" kern="0" dirty="0"/>
              <a:t>Pneumonitis most common: n = 6 (4.7%)</a:t>
            </a:r>
          </a:p>
          <a:p>
            <a:r>
              <a:rPr lang="en-US" sz="1800" b="0" kern="0" dirty="0"/>
              <a:t>TRAEs leading to death, potentially attributable to either tepotinib or osimertinib</a:t>
            </a:r>
          </a:p>
          <a:p>
            <a:pPr lvl="1"/>
            <a:r>
              <a:rPr lang="en-US" sz="1600" b="0" kern="0" dirty="0"/>
              <a:t>Pneumonitis (n = 2)</a:t>
            </a:r>
          </a:p>
          <a:p>
            <a:pPr lvl="1"/>
            <a:r>
              <a:rPr lang="en-US" sz="1600" b="0" kern="0" dirty="0"/>
              <a:t>Respiratory failure after COVID-19 infection (n = 1)</a:t>
            </a:r>
          </a:p>
          <a:p>
            <a:pPr lvl="1"/>
            <a:r>
              <a:rPr lang="en-US" sz="1600" b="0" kern="0" dirty="0"/>
              <a:t>Decreased platelet count (PD) (n = 1)</a:t>
            </a:r>
          </a:p>
          <a:p>
            <a:r>
              <a:rPr lang="en-US" sz="1800" b="0" dirty="0">
                <a:solidFill>
                  <a:schemeClr val="bg1"/>
                </a:solidFill>
                <a:latin typeface="Calibri" panose="020F0502020204030204" pitchFamily="34" charset="0"/>
              </a:rPr>
              <a:t>HRQoL maintained; improvements in cough and pain</a:t>
            </a:r>
            <a:endParaRPr lang="en-US" sz="1800" b="0" kern="0" dirty="0"/>
          </a:p>
          <a:p>
            <a:pPr marL="0" indent="0">
              <a:buNone/>
            </a:pPr>
            <a:endParaRPr lang="en-US" sz="1800" b="0" kern="0" dirty="0"/>
          </a:p>
        </p:txBody>
      </p:sp>
    </p:spTree>
    <p:extLst>
      <p:ext uri="{BB962C8B-B14F-4D97-AF65-F5344CB8AC3E}">
        <p14:creationId xmlns:p14="http://schemas.microsoft.com/office/powerpoint/2010/main" val="4244026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INSIGHT 2</a:t>
            </a:r>
            <a:r>
              <a:rPr lang="en-US" dirty="0"/>
              <a:t>: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200" dirty="0"/>
              <a:t>In primary analysis of phase II INSIGHT 2 trial, tepotinib + osimertinib demonstrated favorable antitumor activity in patients with </a:t>
            </a:r>
            <a:r>
              <a:rPr lang="en-US" altLang="en-US" sz="2200" i="1" dirty="0"/>
              <a:t>MET</a:t>
            </a:r>
            <a:r>
              <a:rPr lang="en-US" altLang="en-US" sz="2200" dirty="0"/>
              <a:t>-amplified, </a:t>
            </a:r>
            <a:r>
              <a:rPr lang="en-US" altLang="en-US" sz="2200" i="1" dirty="0"/>
              <a:t>EGFR</a:t>
            </a:r>
            <a:r>
              <a:rPr lang="en-US" altLang="en-US" sz="2200" dirty="0"/>
              <a:t>-mutated advanced NSCLC after disease progression on first-line osimertinib</a:t>
            </a:r>
          </a:p>
          <a:p>
            <a:pPr lvl="1"/>
            <a:r>
              <a:rPr lang="en-US" altLang="en-US" sz="2000" dirty="0"/>
              <a:t>In patients with </a:t>
            </a:r>
            <a:r>
              <a:rPr lang="en-US" altLang="en-US" sz="2000" i="1" dirty="0"/>
              <a:t>MET </a:t>
            </a:r>
            <a:r>
              <a:rPr lang="en-US" altLang="en-US" sz="2000" dirty="0"/>
              <a:t>amp by FISH testing in tumor tissue, ORR was 50.0% (primary endpoint), median DoR was 8.5 mo, median PFS was 5.6 mo, and median OS was 17.8 mo </a:t>
            </a:r>
          </a:p>
          <a:p>
            <a:pPr lvl="1"/>
            <a:r>
              <a:rPr lang="en-US" altLang="en-US" sz="2000" dirty="0"/>
              <a:t>Efficacy results similar in prespecified subgroup analysis of outcomes in Asian patients</a:t>
            </a:r>
          </a:p>
          <a:p>
            <a:pPr lvl="1"/>
            <a:r>
              <a:rPr lang="en-US" altLang="en-US" sz="2000" dirty="0"/>
              <a:t>Improved outcomes observed in absence of co-occurring biomarkers of osimertinib resistance</a:t>
            </a:r>
          </a:p>
          <a:p>
            <a:r>
              <a:rPr lang="en-US" altLang="en-US" sz="2200" dirty="0"/>
              <a:t>Safety profile of tepotinib + osimertinib was manageable; HRQoL maintained</a:t>
            </a:r>
          </a:p>
          <a:p>
            <a:r>
              <a:rPr lang="en-US" altLang="en-US" sz="2200" dirty="0"/>
              <a:t>Investigators concluded that tepotinib + osimertinib is promising chemotherapy-free oral approach for management of </a:t>
            </a:r>
            <a:r>
              <a:rPr lang="en-US" altLang="en-US" sz="2200" i="1" dirty="0"/>
              <a:t>EGFR</a:t>
            </a:r>
            <a:r>
              <a:rPr lang="en-US" altLang="en-US" sz="2200" dirty="0"/>
              <a:t>-mutated NSCLC with </a:t>
            </a:r>
            <a:r>
              <a:rPr lang="en-US" altLang="en-US" sz="2200" i="1" dirty="0"/>
              <a:t>MET</a:t>
            </a:r>
            <a:r>
              <a:rPr lang="en-US" altLang="en-US" sz="2200" dirty="0"/>
              <a:t> amplification after disease progression on first-line osimertinib, a setting with limited treatment options</a:t>
            </a:r>
          </a:p>
        </p:txBody>
      </p:sp>
      <p:sp>
        <p:nvSpPr>
          <p:cNvPr id="2" name="Text Box 11">
            <a:extLst>
              <a:ext uri="{FF2B5EF4-FFF2-40B4-BE49-F238E27FC236}">
                <a16:creationId xmlns:a16="http://schemas.microsoft.com/office/drawing/2014/main" id="{F0D4821D-13CD-BE6D-7774-826133D71E5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None/>
            </a:pPr>
            <a:r>
              <a:rPr lang="en-US" altLang="en-US" sz="1200" b="0" dirty="0">
                <a:solidFill>
                  <a:schemeClr val="bg2"/>
                </a:solidFill>
                <a:latin typeface="Calibri" panose="020F0502020204030204" pitchFamily="34" charset="0"/>
              </a:rPr>
              <a:t>Kim. WCLC 2023. Abstr OA21.05.</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WCLC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commentary from lung cancer experts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29">
    <a:dk1>
      <a:srgbClr val="000000"/>
    </a:dk1>
    <a:lt1>
      <a:srgbClr val="FFFFFF"/>
    </a:lt1>
    <a:dk2>
      <a:srgbClr val="6E1E50"/>
    </a:dk2>
    <a:lt2>
      <a:srgbClr val="EEECE1"/>
    </a:lt2>
    <a:accent1>
      <a:srgbClr val="1E325F"/>
    </a:accent1>
    <a:accent2>
      <a:srgbClr val="6E1E50"/>
    </a:accent2>
    <a:accent3>
      <a:srgbClr val="7D8232"/>
    </a:accent3>
    <a:accent4>
      <a:srgbClr val="32502D"/>
    </a:accent4>
    <a:accent5>
      <a:srgbClr val="8795A0"/>
    </a:accent5>
    <a:accent6>
      <a:srgbClr val="56639D"/>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56M7VY3CDVN5-1523063954-2</_dlc_DocId>
    <_dlc_DocIdUrl xmlns="d54cbe69-32bd-412a-b004-9152f949605e">
      <Url>https://intranet.clinicaloptions.com/mews/oncology/ONC_2023_Lung_WCLC_CF_(PRP6561)/Slides__3/_layouts/15/DocIdRedir.aspx?ID=56M7VY3CDVN5-1523063954-2</Url>
      <Description>56M7VY3CDVN5-1523063954-2</Description>
    </_dlc_DocIdUrl>
    <Document_x0020_Category xmlns="16576681-93fb-4a53-a387-83ac0f72dad8">Conference Capsule Slides</Document_x0020_Category>
  </documentManagement>
</p:properties>
</file>

<file path=customXml/item2.xml><?xml version="1.0" encoding="utf-8"?>
<LongProperties xmlns="http://schemas.microsoft.com/office/2006/metadata/long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32FE14DBDE031C4A91D5BC758787A1F4" ma:contentTypeVersion="1" ma:contentTypeDescription="Create a new document." ma:contentTypeScope="" ma:versionID="26d05f16aacddb09027d251f69654034">
  <xsd:schema xmlns:xsd="http://www.w3.org/2001/XMLSchema" xmlns:xs="http://www.w3.org/2001/XMLSchema" xmlns:p="http://schemas.microsoft.com/office/2006/metadata/properties" xmlns:ns2="d54cbe69-32bd-412a-b004-9152f949605e" xmlns:ns3="16576681-93fb-4a53-a387-83ac0f72dad8" targetNamespace="http://schemas.microsoft.com/office/2006/metadata/properties" ma:root="true" ma:fieldsID="415357234fbfc1d08e754ad501ddd280" ns2:_="" ns3:_="">
    <xsd:import namespace="d54cbe69-32bd-412a-b004-9152f949605e"/>
    <xsd:import namespace="16576681-93fb-4a53-a387-83ac0f72dad8"/>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6576681-93fb-4a53-a387-83ac0f72dad8"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BA55BC3-5A03-47C2-8EC3-D964C3B5E779}">
  <ds:schemaRefs>
    <ds:schemaRef ds:uri="16576681-93fb-4a53-a387-83ac0f72dad8"/>
    <ds:schemaRef ds:uri="http://schemas.microsoft.com/office/2006/documentManagement/types"/>
    <ds:schemaRef ds:uri="http://purl.org/dc/dcmitype/"/>
    <ds:schemaRef ds:uri="http://purl.org/dc/terms/"/>
    <ds:schemaRef ds:uri="http://schemas.microsoft.com/office/2006/metadata/properties"/>
    <ds:schemaRef ds:uri="http://www.w3.org/XML/1998/namespace"/>
    <ds:schemaRef ds:uri="http://purl.org/dc/elements/1.1/"/>
    <ds:schemaRef ds:uri="http://schemas.microsoft.com/office/infopath/2007/PartnerControls"/>
    <ds:schemaRef ds:uri="http://schemas.openxmlformats.org/package/2006/metadata/core-properties"/>
    <ds:schemaRef ds:uri="d54cbe69-32bd-412a-b004-9152f949605e"/>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D85F549E-027A-44F8-8363-44AD2BC3FC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16576681-93fb-4a53-a387-83ac0f72dad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3A579C29-5EB6-49FC-8AE0-69051D9808DF}">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2756</TotalTime>
  <Words>2674</Words>
  <Application>Microsoft Office PowerPoint</Application>
  <PresentationFormat>Widescreen</PresentationFormat>
  <Paragraphs>401</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Times</vt:lpstr>
      <vt:lpstr>Verdana</vt:lpstr>
      <vt:lpstr>Wingdings</vt:lpstr>
      <vt:lpstr>2022_CCO_Template</vt:lpstr>
      <vt:lpstr>Phase II INSIGHT 2: Primary Analysis of  Tepotinib + Osimertinib for Advanced  EGFR-Mutated NSCLC With MET Amplification Following First-line Osimertinib</vt:lpstr>
      <vt:lpstr>About These Slides</vt:lpstr>
      <vt:lpstr>INSIGHT 2: Background</vt:lpstr>
      <vt:lpstr>INSIGHT 2: Study Design</vt:lpstr>
      <vt:lpstr>INSIGHT 2: Baseline Characteristics</vt:lpstr>
      <vt:lpstr>INSIGHT 2: Efficacy in Overall Population</vt:lpstr>
      <vt:lpstr>INSIGHT 2: Efficacy by Subgroup</vt:lpstr>
      <vt:lpstr>INSIGHT 2: Efficacy in Asian Patients  (Prespecified Subgroup Analysis)</vt:lpstr>
      <vt:lpstr>INSIGHT 2: Intracranial Efficacy in  Patients With Evaluable Brain Lesions</vt:lpstr>
      <vt:lpstr>INSIGHT 2: Safety</vt:lpstr>
      <vt:lpstr>INSIGHT 2: Investigators’ Conclusions</vt:lpstr>
      <vt:lpstr>Go Online for More CCO  Coverage of WCLC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 INSIGHT 2: Primary Analysis of Tepotinib + Osimertinib for Advanced EGFR-Mutated NSCLC With MET Amplification Following First-line Osimertinib</dc:title>
  <dc:creator>Preferred User</dc:creator>
  <cp:lastModifiedBy>nkolenko@clinicaloptions.com</cp:lastModifiedBy>
  <cp:revision>28</cp:revision>
  <cp:lastPrinted>2016-09-26T20:21:49Z</cp:lastPrinted>
  <dcterms:created xsi:type="dcterms:W3CDTF">2005-05-27T15:08:01Z</dcterms:created>
  <dcterms:modified xsi:type="dcterms:W3CDTF">2023-09-20T20:28:42Z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5503f65b-af87-4c38-b336-ea6781480b33</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0x01010032FE14DBDE031C4A91D5BC758787A1F4</vt:lpwstr>
  </property>
  <property fmtid="{D5CDD505-2E9C-101B-9397-08002B2CF9AE}" pid="9" name="MediaServiceImageTags">
    <vt:lpwstr/>
  </property>
</Properties>
</file>