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257" r:id="rId9"/>
    <p:sldId id="2141411849" r:id="rId10"/>
    <p:sldId id="548" r:id="rId11"/>
    <p:sldId id="2147473800" r:id="rId12"/>
    <p:sldId id="549" r:id="rId13"/>
    <p:sldId id="2141411850" r:id="rId14"/>
    <p:sldId id="2147473799"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4" clrIdx="15">
    <p:extLst>
      <p:ext uri="{19B8F6BF-5375-455C-9EA6-DF929625EA0E}">
        <p15:presenceInfo xmlns:p15="http://schemas.microsoft.com/office/powerpoint/2012/main" userId="S::cseals@clinicaloptions.com::0852e532-1f9e-4bbf-9b56-be19a9543a31" providerId="AD"/>
      </p:ext>
    </p:extLst>
  </p:cmAuthor>
  <p:cmAuthor id="17" name="mcartwright@clinicaloptions.com" initials="m" lastIdx="9" clrIdx="16">
    <p:extLst>
      <p:ext uri="{19B8F6BF-5375-455C-9EA6-DF929625EA0E}">
        <p15:presenceInfo xmlns:p15="http://schemas.microsoft.com/office/powerpoint/2012/main" userId="mcartwright@clinicaloptions.com" providerId="None"/>
      </p:ext>
    </p:extLst>
  </p:cmAuthor>
  <p:cmAuthor id="18" name="CLINICALOPTIONS\krosenthal" initials="C" lastIdx="1" clrIdx="17">
    <p:extLst>
      <p:ext uri="{19B8F6BF-5375-455C-9EA6-DF929625EA0E}">
        <p15:presenceInfo xmlns:p15="http://schemas.microsoft.com/office/powerpoint/2012/main" userId="CLINICALOPTIONS\krosenthal"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0B92A1-1AC9-4CC5-8DD6-13F21CF5B9C5}" v="81" dt="2023-06-05T21:18:50.07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ABC, advanced breast cancer; AI, aromatase inhibitor; CT, chemotherapy; EBC, early breast cancer; ET, endocrine therapy; HR, hormone receptor; MBC, metastatic breast cancer; NSAI, nonsteroidal aromatase inhibitor; PD, progressive disease; QoL, quality of life; RT, radiotherapy; tx, treatment.</a:t>
            </a: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871041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DDFS, distant disease‒free survival; EBC, early breast cancer; ET, endocrine therapy; HR, hormone receptor; iDFS, invasive disease‒free survival; NSAI, nonsteroidal aromatase inhibitor; OS, overall survival; PK, pharmacokinetics; PRO, patient-reported outcome; RS, recurrence score; STEEP, </a:t>
            </a:r>
            <a:r>
              <a:rPr lang="en-US" b="0" i="1" dirty="0">
                <a:solidFill>
                  <a:srgbClr val="000000"/>
                </a:solidFill>
                <a:effectLst/>
                <a:latin typeface="Noto Sans"/>
              </a:rPr>
              <a:t>Standardized Definitions for Efficacy End Points.</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1187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ET, endocrine therapy; NSAI, nonsteroidal aromatase inhibitor;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LTFU, long-term follow-up; MI, myocardial infarction; NSAI, nonsteroidal aromatase inhibitor;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667337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 NSAI, nonsteroidal aromatase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9456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DDFS, distant disease‒free survival; </a:t>
            </a:r>
            <a:r>
              <a:rPr lang="en-US" i="1" dirty="0"/>
              <a:t>NSAI, nonsteroidal aromatase inhibitor;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62370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ILD, interstitial lung disease; NSAI, nonsteroidal aromatase inhibitor; VTE, venous thromboembolism.</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0657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DDFS, distant disease‒free survival; EBC, early breast cancer; HR, hormone receptor; iDFS, invasive disease‒free survival; NSAI, nonsteroidal aromatase inhibitor; OS, overall survival.</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22726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NATALEE: Phase III Trial of Adjuvant Ribociclib + Nonsteroidal Aromatase Inhibitor vs Nonsteroidal Aromatase Inhibitor Alone for HR+/HER2- EBC</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53938" cy="4650686"/>
          </a:xfrm>
        </p:spPr>
        <p:txBody>
          <a:bodyPr/>
          <a:lstStyle/>
          <a:p>
            <a:r>
              <a:rPr lang="en-US" altLang="en-US" sz="2000" dirty="0"/>
              <a:t>Most patients with breast cancer are diagnosed as stage I-III, where the goal of treatment is curative</a:t>
            </a:r>
            <a:r>
              <a:rPr lang="en-US" altLang="en-US" sz="2000" baseline="30000" dirty="0"/>
              <a:t>1,2</a:t>
            </a:r>
            <a:endParaRPr lang="en-US" altLang="en-US" sz="2000" dirty="0"/>
          </a:p>
          <a:p>
            <a:r>
              <a:rPr lang="en-US" altLang="en-US" sz="2000" dirty="0"/>
              <a:t>Standard treatment of HR+/HER2- EBC consists of 5-10 yr of adjuvant ET after surgery, CT, </a:t>
            </a:r>
            <a:br>
              <a:rPr lang="en-US" altLang="en-US" sz="2000" dirty="0"/>
            </a:br>
            <a:r>
              <a:rPr lang="en-US" altLang="en-US" sz="2000" dirty="0"/>
              <a:t>and/or RT</a:t>
            </a:r>
            <a:r>
              <a:rPr lang="en-US" altLang="en-US" sz="2000" baseline="30000" dirty="0"/>
              <a:t>3</a:t>
            </a:r>
          </a:p>
          <a:p>
            <a:pPr lvl="1"/>
            <a:r>
              <a:rPr lang="en-US" altLang="en-US" sz="1800" dirty="0"/>
              <a:t>Over 20 yr, 13%-34% of patients with stage T1 disease and 19%-41% with stage T2 disease will experience disease recurrence</a:t>
            </a:r>
            <a:r>
              <a:rPr lang="en-US" altLang="en-US" sz="1800" baseline="30000" dirty="0"/>
              <a:t>4</a:t>
            </a:r>
          </a:p>
          <a:p>
            <a:r>
              <a:rPr lang="en-US" altLang="en-US" sz="2000" dirty="0"/>
              <a:t>Ribociclib: CDK4/6 inhibitor approved by FDA for treatment of adults with HR+/HER2- ABC or MBC in combination with AI as initial ET-based tx or with fulvestrant as initial ET-based tx or following PD on ET in postmenopausal women or in men</a:t>
            </a:r>
            <a:r>
              <a:rPr lang="en-US" altLang="en-US" sz="2000" baseline="30000" dirty="0"/>
              <a:t>5</a:t>
            </a:r>
            <a:endParaRPr lang="en-US" altLang="en-US" sz="2000" dirty="0"/>
          </a:p>
          <a:p>
            <a:pPr lvl="1"/>
            <a:r>
              <a:rPr lang="en-US" altLang="en-US" sz="1800" dirty="0"/>
              <a:t>In HR+/HER2- ABC, ribociclib + letrozole significantly improved OS vs placebo + letrozole while maintaining/improving QoL</a:t>
            </a:r>
            <a:r>
              <a:rPr lang="en-US" altLang="en-US" sz="1800" baseline="30000" dirty="0"/>
              <a:t>6,7</a:t>
            </a:r>
          </a:p>
          <a:p>
            <a:r>
              <a:rPr lang="en-US" altLang="en-US" sz="2000" dirty="0"/>
              <a:t>Current report of phase III NATALEE trial presents interim analysis of efficacy and safety with adjuvant ribociclib + NSAI vs NSAI alone in patients with HR+/HER2- EBC</a:t>
            </a:r>
            <a:r>
              <a:rPr lang="en-US" altLang="en-US" sz="2000" baseline="30000" dirty="0"/>
              <a:t>8</a:t>
            </a:r>
            <a:r>
              <a:rPr lang="en-US" altLang="en-US" sz="2000" dirty="0"/>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3661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Iqbal. JAMA. 2015;313:165. 2. Mutebi. Cancer. 2020;126:2365. 3. Pistilli. Am Soc Clin Oncol Educ Book. 2022;42:1.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Pan. NEJM. 2017;377:1836. 5. Ribociclib PI. 6. Hortobagyi. NEJM. 2022;386:942. 7. Verma. Breast Cancer Res Treat. 2018;170:535. 8. Slamon. ASCO 2023. Abstr LBA500.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NATALEE: Study Design</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p:txBody>
          <a:bodyPr/>
          <a:lstStyle/>
          <a:p>
            <a:pPr defTabSz="1219114" eaLnBrk="1" fontAlgn="auto" hangingPunct="1">
              <a:spcBef>
                <a:spcPts val="0"/>
              </a:spcBef>
              <a:spcAft>
                <a:spcPts val="0"/>
              </a:spcAft>
              <a:defRPr/>
            </a:pPr>
            <a:r>
              <a:rPr lang="en-US" sz="2000" dirty="0">
                <a:solidFill>
                  <a:srgbClr val="000000"/>
                </a:solidFill>
                <a:cs typeface="Calibri" panose="020F0502020204030204" pitchFamily="34" charset="0"/>
              </a:rPr>
              <a:t>International, randomized, open-label phase III trial (data cutoff: January 11, 2023; </a:t>
            </a:r>
            <a:br>
              <a:rPr lang="en-US" sz="2000" dirty="0">
                <a:solidFill>
                  <a:srgbClr val="000000"/>
                </a:solidFill>
                <a:cs typeface="Calibri" panose="020F0502020204030204" pitchFamily="34" charset="0"/>
              </a:rPr>
            </a:br>
            <a:r>
              <a:rPr lang="en-US" sz="2000" dirty="0">
                <a:solidFill>
                  <a:srgbClr val="000000"/>
                </a:solidFill>
                <a:cs typeface="Calibri" panose="020F0502020204030204" pitchFamily="34" charset="0"/>
              </a:rPr>
              <a:t>median f/u: 34.0 mo with minimum of 21 mo)</a:t>
            </a:r>
          </a:p>
          <a:p>
            <a:pPr defTabSz="1219114" eaLnBrk="1" fontAlgn="auto" hangingPunct="1">
              <a:spcBef>
                <a:spcPts val="0"/>
              </a:spcBef>
              <a:spcAft>
                <a:spcPts val="0"/>
              </a:spcAft>
              <a:defRPr/>
            </a:pPr>
            <a:endParaRPr lang="en-US" sz="2000" b="1" dirty="0">
              <a:solidFill>
                <a:srgbClr val="000000"/>
              </a:solidFill>
              <a:cs typeface="Calibri" panose="020F0502020204030204" pitchFamily="34" charset="0"/>
            </a:endParaRPr>
          </a:p>
        </p:txBody>
      </p:sp>
      <p:sp>
        <p:nvSpPr>
          <p:cNvPr id="14" name="Rounded Rectangle 9">
            <a:extLst>
              <a:ext uri="{FF2B5EF4-FFF2-40B4-BE49-F238E27FC236}">
                <a16:creationId xmlns:a16="http://schemas.microsoft.com/office/drawing/2014/main" id="{412FEAED-0625-43FB-892B-798541495E4E}"/>
              </a:ext>
            </a:extLst>
          </p:cNvPr>
          <p:cNvSpPr/>
          <p:nvPr/>
        </p:nvSpPr>
        <p:spPr bwMode="auto">
          <a:xfrm>
            <a:off x="5141858" y="2663193"/>
            <a:ext cx="4938313" cy="914400"/>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Ribociclib</a:t>
            </a:r>
            <a:r>
              <a:rPr lang="nl-BE" dirty="0">
                <a:solidFill>
                  <a:prstClr val="white"/>
                </a:solidFill>
                <a:latin typeface="Calibri" panose="020F0502020204030204"/>
                <a:ea typeface="Arial Unicode MS" panose="020B0604020202020204" pitchFamily="34" charset="-128"/>
              </a:rPr>
              <a:t> </a:t>
            </a:r>
            <a:r>
              <a:rPr lang="en-GB" b="0" dirty="0">
                <a:solidFill>
                  <a:prstClr val="white"/>
                </a:solidFill>
                <a:latin typeface="Calibri" panose="020F0502020204030204"/>
                <a:ea typeface="Arial Unicode MS" panose="020B0604020202020204" pitchFamily="34" charset="-128"/>
              </a:rPr>
              <a:t>400 mg</a:t>
            </a:r>
            <a:r>
              <a:rPr lang="en-GB" dirty="0">
                <a:solidFill>
                  <a:prstClr val="white"/>
                </a:solidFill>
                <a:latin typeface="Calibri" panose="020F0502020204030204"/>
                <a:ea typeface="Arial Unicode MS" panose="020B0604020202020204" pitchFamily="34" charset="-128"/>
              </a:rPr>
              <a:t> </a:t>
            </a:r>
            <a:r>
              <a:rPr lang="en-GB" b="0" dirty="0">
                <a:solidFill>
                  <a:prstClr val="white"/>
                </a:solidFill>
                <a:latin typeface="Calibri" panose="020F0502020204030204"/>
                <a:ea typeface="Arial Unicode MS" panose="020B0604020202020204" pitchFamily="34" charset="-128"/>
              </a:rPr>
              <a:t>PO QD for 3 wk on/1 wk off for 3 yr +</a:t>
            </a:r>
            <a:r>
              <a:rPr lang="nl-BE" b="0" dirty="0">
                <a:solidFill>
                  <a:prstClr val="white"/>
                </a:solidFill>
                <a:latin typeface="Calibri" panose="020F0502020204030204"/>
                <a:ea typeface="Arial Unicode MS" panose="020B0604020202020204" pitchFamily="34" charset="-128"/>
              </a:rPr>
              <a:t> </a:t>
            </a:r>
            <a:r>
              <a:rPr lang="nl-BE" b="1" dirty="0">
                <a:solidFill>
                  <a:prstClr val="white"/>
                </a:solidFill>
                <a:latin typeface="Calibri" panose="020F0502020204030204"/>
                <a:ea typeface="Arial Unicode MS" panose="020B0604020202020204" pitchFamily="34" charset="-128"/>
              </a:rPr>
              <a:t>NSAI</a:t>
            </a:r>
            <a:r>
              <a:rPr lang="nl-BE" dirty="0">
                <a:solidFill>
                  <a:prstClr val="white"/>
                </a:solidFill>
                <a:latin typeface="Calibri" panose="020F0502020204030204"/>
                <a:ea typeface="Arial Unicode MS" panose="020B0604020202020204" pitchFamily="34" charset="-128"/>
              </a:rPr>
              <a:t>* </a:t>
            </a:r>
            <a:r>
              <a:rPr lang="nl-BE" b="0" dirty="0">
                <a:solidFill>
                  <a:prstClr val="white"/>
                </a:solidFill>
                <a:latin typeface="Calibri" panose="020F0502020204030204"/>
                <a:ea typeface="Arial Unicode MS" panose="020B0604020202020204" pitchFamily="34" charset="-128"/>
              </a:rPr>
              <a:t>for ≥5 yr</a:t>
            </a: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2549)</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5141857" y="3810897"/>
            <a:ext cx="4941491" cy="914400"/>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NSAI*</a:t>
            </a:r>
            <a:r>
              <a:rPr lang="nl-BE" dirty="0">
                <a:solidFill>
                  <a:prstClr val="white"/>
                </a:solidFill>
                <a:latin typeface="Calibri" panose="020F0502020204030204"/>
                <a:ea typeface="Arial Unicode MS" panose="020B0604020202020204" pitchFamily="34" charset="-128"/>
              </a:rPr>
              <a:t> </a:t>
            </a:r>
            <a:r>
              <a:rPr lang="nl-BE" b="0" dirty="0">
                <a:solidFill>
                  <a:prstClr val="white"/>
                </a:solidFill>
                <a:latin typeface="Calibri" panose="020F0502020204030204"/>
                <a:ea typeface="Arial Unicode MS" panose="020B0604020202020204" pitchFamily="34" charset="-128"/>
              </a:rPr>
              <a:t>for ≥5 yr</a:t>
            </a: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2552)</a:t>
            </a:r>
          </a:p>
        </p:txBody>
      </p:sp>
      <p:sp>
        <p:nvSpPr>
          <p:cNvPr id="16" name="TextBox 15">
            <a:extLst>
              <a:ext uri="{FF2B5EF4-FFF2-40B4-BE49-F238E27FC236}">
                <a16:creationId xmlns:a16="http://schemas.microsoft.com/office/drawing/2014/main" id="{62B0CFF7-7B81-4A97-A1B2-4CEBFB63F8DC}"/>
              </a:ext>
            </a:extLst>
          </p:cNvPr>
          <p:cNvSpPr txBox="1"/>
          <p:nvPr/>
        </p:nvSpPr>
        <p:spPr>
          <a:xfrm>
            <a:off x="412751" y="2663194"/>
            <a:ext cx="3975976" cy="2062103"/>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GB" sz="1600" b="0" kern="0" dirty="0">
                <a:solidFill>
                  <a:prstClr val="black"/>
                </a:solidFill>
                <a:latin typeface="Calibri" panose="020F0502020204030204"/>
                <a:ea typeface="Arial Unicode MS" panose="020B0604020202020204" pitchFamily="34" charset="-128"/>
              </a:rPr>
              <a:t>Pre/postmenopausal women and men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with HR+/HER2- EBC;</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 stage IIA (either N0 with grade 2 and </a:t>
            </a:r>
            <a: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Ki-67 ≥20%, Oncotype DX </a:t>
            </a:r>
            <a:b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br>
            <a:r>
              <a:rPr kumimoji="0" lang="en-US"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RS ≥26, or high risk via genomic risk profiling, N0 with grade 3, or </a:t>
            </a:r>
            <a:r>
              <a:rPr kumimoji="0" lang="en-GB" sz="1600"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N1), stage IIB, or stage III disease; </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prior ET up to 12 mo permitted; </a:t>
            </a:r>
            <a:b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b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prior (neo)adjuvant </a:t>
            </a:r>
            <a:r>
              <a:rPr lang="en-GB" sz="1600" b="0" kern="0" dirty="0">
                <a:solidFill>
                  <a:prstClr val="black"/>
                </a:solidFill>
                <a:latin typeface="Calibri" panose="020F0502020204030204"/>
                <a:ea typeface="Arial Unicode MS" panose="020B0604020202020204" pitchFamily="34" charset="-128"/>
              </a:rPr>
              <a:t>CT</a:t>
            </a: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 permitted</a:t>
            </a:r>
            <a:b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br>
            <a:r>
              <a:rPr kumimoji="0" lang="en-GB" sz="1600"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5101)</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4395025" y="3917260"/>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4395025" y="3092789"/>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221684" y="3002846"/>
            <a:ext cx="1643744" cy="1384995"/>
          </a:xfrm>
          <a:prstGeom prst="rect">
            <a:avLst/>
          </a:prstGeom>
          <a:noFill/>
        </p:spPr>
        <p:txBody>
          <a:bodyPr wrap="square" rtlCol="0">
            <a:spAutoFit/>
          </a:bodyPr>
          <a:lstStyle/>
          <a:p>
            <a:pPr>
              <a:spcBef>
                <a:spcPct val="30000"/>
              </a:spcBef>
              <a:defRPr/>
            </a:pPr>
            <a:r>
              <a:rPr lang="en-US" sz="1400" b="0" dirty="0">
                <a:solidFill>
                  <a:prstClr val="black"/>
                </a:solidFill>
                <a:latin typeface="Calibri" panose="020F0502020204030204"/>
                <a:ea typeface="Arial Unicode MS" panose="020B0604020202020204" pitchFamily="34" charset="-128"/>
              </a:rPr>
              <a:t>*Letrozole or anastrozole. Men and premenopausal women also received goserelin 3.6 mg/28 days.</a:t>
            </a:r>
          </a:p>
        </p:txBody>
      </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Slamon. ASCO 2023. Abstr LBA500. NCT03701334.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4662654" y="2659820"/>
            <a:ext cx="0" cy="567630"/>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856502" y="2132376"/>
            <a:ext cx="76461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stage (II vs III), menopausal status (men and premenopausal vs postmenopausal women),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prior (neo)adjuvant CT (yes vs no), geography (N America/W Europe/Oceania vs rest of world)</a:t>
            </a:r>
          </a:p>
        </p:txBody>
      </p:sp>
      <p:sp>
        <p:nvSpPr>
          <p:cNvPr id="8" name="Content Placeholder 2">
            <a:extLst>
              <a:ext uri="{FF2B5EF4-FFF2-40B4-BE49-F238E27FC236}">
                <a16:creationId xmlns:a16="http://schemas.microsoft.com/office/drawing/2014/main" id="{E2CE55E4-D49D-2D37-2560-BDBBA458DE5E}"/>
              </a:ext>
            </a:extLst>
          </p:cNvPr>
          <p:cNvSpPr txBox="1">
            <a:spLocks/>
          </p:cNvSpPr>
          <p:nvPr/>
        </p:nvSpPr>
        <p:spPr bwMode="auto">
          <a:xfrm>
            <a:off x="604675" y="4746171"/>
            <a:ext cx="10877529" cy="141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defRPr/>
            </a:pPr>
            <a:r>
              <a:rPr lang="en-US" sz="2000" b="1" kern="0" dirty="0">
                <a:solidFill>
                  <a:srgbClr val="000000"/>
                </a:solidFill>
                <a:cs typeface="Calibri" panose="020F0502020204030204" pitchFamily="34" charset="0"/>
              </a:rPr>
              <a:t>Primary endpoint: </a:t>
            </a:r>
            <a:r>
              <a:rPr lang="en-US" sz="2000" b="0" kern="0" dirty="0">
                <a:solidFill>
                  <a:srgbClr val="000000"/>
                </a:solidFill>
                <a:cs typeface="Calibri" panose="020F0502020204030204" pitchFamily="34" charset="0"/>
              </a:rPr>
              <a:t>iDFS (STEEP criteria)</a:t>
            </a:r>
          </a:p>
          <a:p>
            <a:pPr lvl="1" defTabSz="1219114" fontAlgn="auto">
              <a:defRPr/>
            </a:pPr>
            <a:r>
              <a:rPr lang="en-US" sz="1800" b="0" kern="0" dirty="0">
                <a:solidFill>
                  <a:srgbClr val="000000"/>
                </a:solidFill>
                <a:cs typeface="Calibri" panose="020F0502020204030204" pitchFamily="34" charset="0"/>
              </a:rPr>
              <a:t>~85% power assuming hazard ratio of 0.76 (1-sided α = 0.025), with 2 interim efficacy analyses planned </a:t>
            </a:r>
            <a:br>
              <a:rPr lang="en-US" sz="1800" b="0" kern="0" dirty="0">
                <a:solidFill>
                  <a:srgbClr val="000000"/>
                </a:solidFill>
                <a:cs typeface="Calibri" panose="020F0502020204030204" pitchFamily="34" charset="0"/>
              </a:rPr>
            </a:br>
            <a:r>
              <a:rPr lang="en-US" sz="1800" b="0" kern="0" dirty="0">
                <a:solidFill>
                  <a:srgbClr val="000000"/>
                </a:solidFill>
                <a:cs typeface="Calibri" panose="020F0502020204030204" pitchFamily="34" charset="0"/>
              </a:rPr>
              <a:t>(at ~350 and ~425 events) plus final analysis (~500 events)</a:t>
            </a:r>
          </a:p>
          <a:p>
            <a:pPr defTabSz="1219114" fontAlgn="auto">
              <a:defRPr/>
            </a:pPr>
            <a:r>
              <a:rPr lang="en-US" sz="2000" b="1" kern="0" dirty="0">
                <a:solidFill>
                  <a:srgbClr val="000000"/>
                </a:solidFill>
                <a:cs typeface="Calibri" panose="020F0502020204030204" pitchFamily="34" charset="0"/>
              </a:rPr>
              <a:t>Key secondary endpoints: </a:t>
            </a:r>
            <a:r>
              <a:rPr lang="en-GB" sz="2000" b="0" kern="0" dirty="0">
                <a:solidFill>
                  <a:srgbClr val="000000"/>
                </a:solidFill>
                <a:cs typeface="Calibri" panose="020F0502020204030204" pitchFamily="34" charset="0"/>
              </a:rPr>
              <a:t>recurrence-free survival, DDFS, OS, PROs, PK, safety</a:t>
            </a:r>
          </a:p>
        </p:txBody>
      </p:sp>
    </p:spTree>
    <p:extLst>
      <p:ext uri="{BB962C8B-B14F-4D97-AF65-F5344CB8AC3E}">
        <p14:creationId xmlns:p14="http://schemas.microsoft.com/office/powerpoint/2010/main" val="24103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Slamon. ASCO 2023. Abstr LBA500</a:t>
            </a:r>
            <a:r>
              <a:rPr lang="en-US" altLang="en-US" sz="1200" b="0" dirty="0">
                <a:solidFill>
                  <a:schemeClr val="bg2"/>
                </a:solidFill>
                <a:latin typeface="Calibri" panose="020F0502020204030204" pitchFamily="34" charset="0"/>
              </a:rPr>
              <a:t>.</a:t>
            </a:r>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2532644620"/>
              </p:ext>
            </p:extLst>
          </p:nvPr>
        </p:nvGraphicFramePr>
        <p:xfrm>
          <a:off x="727076" y="1604963"/>
          <a:ext cx="10735056" cy="4633088"/>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(24-90)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(24-89)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Postmenopausal women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1423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2106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2132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564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Anatomic stage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479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1528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513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1512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94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Nodal status at dx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N2/N3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694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1050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483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737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1049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326630"/>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ET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1824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1801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8205247"/>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(neo)adjuvant 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2249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2245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02556564"/>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9932C-4FAC-A00A-93D7-E35B48D9A2AA}"/>
              </a:ext>
            </a:extLst>
          </p:cNvPr>
          <p:cNvSpPr>
            <a:spLocks noGrp="1"/>
          </p:cNvSpPr>
          <p:nvPr>
            <p:ph type="title"/>
          </p:nvPr>
        </p:nvSpPr>
        <p:spPr/>
        <p:txBody>
          <a:bodyPr/>
          <a:lstStyle/>
          <a:p>
            <a:r>
              <a:rPr lang="en-US" dirty="0"/>
              <a:t>NATALEE: Patient Disposition</a:t>
            </a:r>
          </a:p>
        </p:txBody>
      </p:sp>
      <p:graphicFrame>
        <p:nvGraphicFramePr>
          <p:cNvPr id="4" name="Group 3">
            <a:extLst>
              <a:ext uri="{FF2B5EF4-FFF2-40B4-BE49-F238E27FC236}">
                <a16:creationId xmlns:a16="http://schemas.microsoft.com/office/drawing/2014/main" id="{CDD740BB-8DBB-9DAA-1548-D26930D8D0C2}"/>
              </a:ext>
            </a:extLst>
          </p:cNvPr>
          <p:cNvGraphicFramePr>
            <a:graphicFrameLocks/>
          </p:cNvGraphicFramePr>
          <p:nvPr>
            <p:extLst>
              <p:ext uri="{D42A27DB-BD31-4B8C-83A1-F6EECF244321}">
                <p14:modId xmlns:p14="http://schemas.microsoft.com/office/powerpoint/2010/main" val="1412178964"/>
              </p:ext>
            </p:extLst>
          </p:nvPr>
        </p:nvGraphicFramePr>
        <p:xfrm>
          <a:off x="522288" y="1442897"/>
          <a:ext cx="5373687" cy="4480624"/>
        </p:xfrm>
        <a:graphic>
          <a:graphicData uri="http://schemas.openxmlformats.org/drawingml/2006/table">
            <a:tbl>
              <a:tblPr/>
              <a:tblGrid>
                <a:gridCol w="2076979">
                  <a:extLst>
                    <a:ext uri="{9D8B030D-6E8A-4147-A177-3AD203B41FA5}">
                      <a16:colId xmlns:a16="http://schemas.microsoft.com/office/drawing/2014/main" val="20000"/>
                    </a:ext>
                  </a:extLst>
                </a:gridCol>
                <a:gridCol w="1888066">
                  <a:extLst>
                    <a:ext uri="{9D8B030D-6E8A-4147-A177-3AD203B41FA5}">
                      <a16:colId xmlns:a16="http://schemas.microsoft.com/office/drawing/2014/main" val="20001"/>
                    </a:ext>
                  </a:extLst>
                </a:gridCol>
                <a:gridCol w="140864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Ribociclib + NSAI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Tx ongoing</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2526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2442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1826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NSAI discontinued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617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reason for discontinuing NSAI*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Patient/physician decision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Relapse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LTFU</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a:t>
                      </a:r>
                      <a:endParaRPr kumimoji="0" lang="en-US" sz="1800" b="0" i="0" u="none" strike="noStrike" cap="none" normalizeH="0" baseline="3000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105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186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Text Box 11">
            <a:extLst>
              <a:ext uri="{FF2B5EF4-FFF2-40B4-BE49-F238E27FC236}">
                <a16:creationId xmlns:a16="http://schemas.microsoft.com/office/drawing/2014/main" id="{439BB5D5-4CBE-D79A-C259-B679B7EE5FD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Slamon. ASCO 2023. Abstr LBA500</a:t>
            </a:r>
            <a:r>
              <a:rPr lang="en-US" altLang="en-US" sz="1200" b="0" dirty="0">
                <a:solidFill>
                  <a:schemeClr val="bg2"/>
                </a:solidFill>
                <a:latin typeface="Calibri" panose="020F0502020204030204" pitchFamily="34" charset="0"/>
              </a:rPr>
              <a:t>.</a:t>
            </a:r>
          </a:p>
        </p:txBody>
      </p:sp>
      <p:graphicFrame>
        <p:nvGraphicFramePr>
          <p:cNvPr id="7" name="Group 3">
            <a:extLst>
              <a:ext uri="{FF2B5EF4-FFF2-40B4-BE49-F238E27FC236}">
                <a16:creationId xmlns:a16="http://schemas.microsoft.com/office/drawing/2014/main" id="{16BF6120-FA46-AC35-D145-D94A2318C093}"/>
              </a:ext>
            </a:extLst>
          </p:cNvPr>
          <p:cNvGraphicFramePr>
            <a:graphicFrameLocks/>
          </p:cNvGraphicFramePr>
          <p:nvPr>
            <p:extLst>
              <p:ext uri="{D42A27DB-BD31-4B8C-83A1-F6EECF244321}">
                <p14:modId xmlns:p14="http://schemas.microsoft.com/office/powerpoint/2010/main" val="649070781"/>
              </p:ext>
            </p:extLst>
          </p:nvPr>
        </p:nvGraphicFramePr>
        <p:xfrm>
          <a:off x="6296028" y="1442897"/>
          <a:ext cx="5462586" cy="3017568"/>
        </p:xfrm>
        <a:graphic>
          <a:graphicData uri="http://schemas.openxmlformats.org/drawingml/2006/table">
            <a:tbl>
              <a:tblPr/>
              <a:tblGrid>
                <a:gridCol w="2331348">
                  <a:extLst>
                    <a:ext uri="{9D8B030D-6E8A-4147-A177-3AD203B41FA5}">
                      <a16:colId xmlns:a16="http://schemas.microsoft.com/office/drawing/2014/main" val="20000"/>
                    </a:ext>
                  </a:extLst>
                </a:gridCol>
                <a:gridCol w="1848479">
                  <a:extLst>
                    <a:ext uri="{9D8B030D-6E8A-4147-A177-3AD203B41FA5}">
                      <a16:colId xmlns:a16="http://schemas.microsoft.com/office/drawing/2014/main" val="20001"/>
                    </a:ext>
                  </a:extLst>
                </a:gridCol>
                <a:gridCol w="1282759">
                  <a:extLst>
                    <a:ext uri="{9D8B030D-6E8A-4147-A177-3AD203B41FA5}">
                      <a16:colId xmlns:a16="http://schemas.microsoft.com/office/drawing/2014/main" val="20002"/>
                    </a:ext>
                  </a:extLst>
                </a:gridCol>
              </a:tblGrid>
              <a:tr h="518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Ribociclib + NSAI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NSAI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9630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Completed 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yr (includes ongoing)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Completed 3 yr</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1449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408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reason for discontinuing ribociclib: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 Box 30">
            <a:extLst>
              <a:ext uri="{FF2B5EF4-FFF2-40B4-BE49-F238E27FC236}">
                <a16:creationId xmlns:a16="http://schemas.microsoft.com/office/drawing/2014/main" id="{A68B32C2-270A-B6BF-A196-D68ABD2D1828}"/>
              </a:ext>
            </a:extLst>
          </p:cNvPr>
          <p:cNvSpPr txBox="1">
            <a:spLocks noChangeArrowheads="1"/>
          </p:cNvSpPr>
          <p:nvPr/>
        </p:nvSpPr>
        <p:spPr bwMode="auto">
          <a:xfrm>
            <a:off x="522288" y="5834912"/>
            <a:ext cx="537667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*All tx components were discontinued if NSAI was discontinued.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Including protocol deviations.</a:t>
            </a:r>
            <a:endParaRPr lang="en-US" altLang="en-US" sz="1400" dirty="0">
              <a:solidFill>
                <a:schemeClr val="bg1"/>
              </a:solidFill>
              <a:latin typeface="Calibri" panose="020F0502020204030204" pitchFamily="34" charset="0"/>
            </a:endParaRPr>
          </a:p>
        </p:txBody>
      </p:sp>
      <p:sp>
        <p:nvSpPr>
          <p:cNvPr id="12" name="Content Placeholder 11">
            <a:extLst>
              <a:ext uri="{FF2B5EF4-FFF2-40B4-BE49-F238E27FC236}">
                <a16:creationId xmlns:a16="http://schemas.microsoft.com/office/drawing/2014/main" id="{02808316-8FC5-81CB-1070-C0EA7A8F7D63}"/>
              </a:ext>
            </a:extLst>
          </p:cNvPr>
          <p:cNvSpPr>
            <a:spLocks noGrp="1"/>
          </p:cNvSpPr>
          <p:nvPr>
            <p:ph sz="half" idx="2"/>
          </p:nvPr>
        </p:nvSpPr>
        <p:spPr>
          <a:xfrm>
            <a:off x="6193368" y="4472546"/>
            <a:ext cx="5476344" cy="2080654"/>
          </a:xfrm>
        </p:spPr>
        <p:txBody>
          <a:bodyPr/>
          <a:lstStyle/>
          <a:p>
            <a:pPr>
              <a:spcAft>
                <a:spcPts val="400"/>
              </a:spcAft>
            </a:pPr>
            <a:r>
              <a:rPr lang="en-US" sz="2000" dirty="0"/>
              <a:t>Causes of death:</a:t>
            </a:r>
          </a:p>
          <a:p>
            <a:pPr lvl="1">
              <a:spcAft>
                <a:spcPts val="400"/>
              </a:spcAft>
            </a:pPr>
            <a:r>
              <a:rPr lang="en-US" sz="1800" b="1" dirty="0"/>
              <a:t>Ribociclib + NSAI: </a:t>
            </a:r>
            <a:r>
              <a:rPr lang="en-US" sz="1800" dirty="0"/>
              <a:t>COVID-19 pneumonia, pulmonary embolism, traffic accident; in those who discontinued ribociclib and continued receiving NSAI: cardiac arrest, brain edema</a:t>
            </a:r>
          </a:p>
          <a:p>
            <a:pPr lvl="1">
              <a:spcAft>
                <a:spcPts val="400"/>
              </a:spcAft>
            </a:pPr>
            <a:r>
              <a:rPr lang="en-US" sz="1800" b="1" dirty="0"/>
              <a:t>NSAI alone: </a:t>
            </a:r>
            <a:r>
              <a:rPr lang="en-US" sz="1800" dirty="0"/>
              <a:t>MI, sepsis, unknown</a:t>
            </a:r>
          </a:p>
        </p:txBody>
      </p:sp>
    </p:spTree>
    <p:extLst>
      <p:ext uri="{BB962C8B-B14F-4D97-AF65-F5344CB8AC3E}">
        <p14:creationId xmlns:p14="http://schemas.microsoft.com/office/powerpoint/2010/main" val="4184942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Second Interim Efficacy Analysis of iDFS (Primary Endpoint)</a:t>
            </a:r>
            <a:endParaRPr lang="en-US" altLang="en-US" dirty="0"/>
          </a:p>
        </p:txBody>
      </p:sp>
      <p:sp>
        <p:nvSpPr>
          <p:cNvPr id="8" name="Content Placeholder 7">
            <a:extLst>
              <a:ext uri="{FF2B5EF4-FFF2-40B4-BE49-F238E27FC236}">
                <a16:creationId xmlns:a16="http://schemas.microsoft.com/office/drawing/2014/main" id="{72691F47-42B3-894F-EC8E-D9A3A0E32438}"/>
              </a:ext>
            </a:extLst>
          </p:cNvPr>
          <p:cNvSpPr>
            <a:spLocks noGrp="1"/>
          </p:cNvSpPr>
          <p:nvPr>
            <p:ph sz="half" idx="1"/>
          </p:nvPr>
        </p:nvSpPr>
        <p:spPr>
          <a:xfrm>
            <a:off x="601820" y="3511837"/>
            <a:ext cx="5309278" cy="2677631"/>
          </a:xfrm>
        </p:spPr>
        <p:txBody>
          <a:bodyPr/>
          <a:lstStyle/>
          <a:p>
            <a:r>
              <a:rPr lang="en-US" sz="2000" dirty="0"/>
              <a:t>NATALEE met its primary endpoint, with ribociclib + NSAI significantly improving iDFS vs NSAI alone</a:t>
            </a:r>
          </a:p>
          <a:p>
            <a:pPr lvl="1"/>
            <a:r>
              <a:rPr lang="en-US" sz="1800" i="1" dirty="0"/>
              <a:t>P</a:t>
            </a:r>
            <a:r>
              <a:rPr lang="en-US" sz="1800" dirty="0"/>
              <a:t> value of .0014 met protocol-defined stopping boundary for superior efficacy </a:t>
            </a:r>
            <a:br>
              <a:rPr lang="en-US" sz="1800" dirty="0"/>
            </a:br>
            <a:r>
              <a:rPr lang="en-US" sz="1800" dirty="0"/>
              <a:t>(1-sided </a:t>
            </a:r>
            <a:r>
              <a:rPr lang="en-US" sz="1800" i="1" dirty="0"/>
              <a:t>P </a:t>
            </a:r>
            <a:r>
              <a:rPr lang="en-US" sz="1800" dirty="0"/>
              <a:t>&lt;.0128)</a:t>
            </a:r>
          </a:p>
          <a:p>
            <a:r>
              <a:rPr lang="en-US" sz="2000" dirty="0"/>
              <a:t>iDFS improvement generally consistent across prespecified patient subgroups</a:t>
            </a:r>
          </a:p>
        </p:txBody>
      </p:sp>
      <p:sp>
        <p:nvSpPr>
          <p:cNvPr id="5" name="Content Placeholder 4">
            <a:extLst>
              <a:ext uri="{FF2B5EF4-FFF2-40B4-BE49-F238E27FC236}">
                <a16:creationId xmlns:a16="http://schemas.microsoft.com/office/drawing/2014/main" id="{FB7A03FA-C9A3-5F54-E111-5A5B03E0D9C1}"/>
              </a:ext>
            </a:extLst>
          </p:cNvPr>
          <p:cNvSpPr>
            <a:spLocks noGrp="1"/>
          </p:cNvSpPr>
          <p:nvPr>
            <p:ph sz="half" idx="2"/>
          </p:nvPr>
        </p:nvSpPr>
        <p:spPr>
          <a:xfrm>
            <a:off x="6252634" y="3512147"/>
            <a:ext cx="5229570" cy="2678045"/>
          </a:xfrm>
        </p:spPr>
        <p:txBody>
          <a:bodyPr/>
          <a:lstStyle/>
          <a:p>
            <a:r>
              <a:rPr lang="en-US" sz="2000" dirty="0"/>
              <a:t>With ribociclib + NSAI vs NSAI alone: </a:t>
            </a:r>
          </a:p>
          <a:p>
            <a:pPr lvl="1"/>
            <a:r>
              <a:rPr lang="en-US" sz="1800" dirty="0"/>
              <a:t>Absolute iDFS benefit at 3 yr: 3.3% </a:t>
            </a:r>
          </a:p>
          <a:p>
            <a:pPr lvl="1"/>
            <a:r>
              <a:rPr lang="en-US" sz="1800" dirty="0"/>
              <a:t>Risk of invasive disease decreased by 25.2%</a:t>
            </a:r>
          </a:p>
          <a:p>
            <a:r>
              <a:rPr lang="en-US" sz="2000" dirty="0"/>
              <a:t>Ongoing patients to continue receiving tx, with follow-up to continue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spc="-10" dirty="0">
                <a:solidFill>
                  <a:srgbClr val="455560"/>
                </a:solidFill>
                <a:latin typeface="Calibri" panose="020F0502020204030204" pitchFamily="34" charset="0"/>
              </a:rPr>
              <a:t>Slamon. ASCO 2023. Abstr LBA500</a:t>
            </a:r>
            <a:r>
              <a:rPr lang="en-US" altLang="en-US" sz="1200" b="0" dirty="0">
                <a:solidFill>
                  <a:schemeClr val="bg2"/>
                </a:solidFill>
                <a:latin typeface="Calibri" panose="020F0502020204030204" pitchFamily="34" charset="0"/>
              </a:rPr>
              <a:t>.</a:t>
            </a:r>
          </a:p>
        </p:txBody>
      </p:sp>
      <p:graphicFrame>
        <p:nvGraphicFramePr>
          <p:cNvPr id="6" name="Group 3">
            <a:extLst>
              <a:ext uri="{FF2B5EF4-FFF2-40B4-BE49-F238E27FC236}">
                <a16:creationId xmlns:a16="http://schemas.microsoft.com/office/drawing/2014/main" id="{14165615-8B48-6A74-6238-56431573026C}"/>
              </a:ext>
            </a:extLst>
          </p:cNvPr>
          <p:cNvGraphicFramePr>
            <a:graphicFrameLocks/>
          </p:cNvGraphicFramePr>
          <p:nvPr>
            <p:extLst>
              <p:ext uri="{D42A27DB-BD31-4B8C-83A1-F6EECF244321}">
                <p14:modId xmlns:p14="http://schemas.microsoft.com/office/powerpoint/2010/main" val="231468776"/>
              </p:ext>
            </p:extLst>
          </p:nvPr>
        </p:nvGraphicFramePr>
        <p:xfrm>
          <a:off x="727076" y="1610437"/>
          <a:ext cx="10735056" cy="1585024"/>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iDFS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Ribociclib + NSAI (n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NSAI Alone (n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endParaRPr kumimoji="0" lang="en-US" sz="20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189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237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0.748 (0.618-0.906;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.0014)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 Box 30">
            <a:extLst>
              <a:ext uri="{FF2B5EF4-FFF2-40B4-BE49-F238E27FC236}">
                <a16:creationId xmlns:a16="http://schemas.microsoft.com/office/drawing/2014/main" id="{1E7FA057-7C9E-2003-2D1E-10FD44664FEA}"/>
              </a:ext>
            </a:extLst>
          </p:cNvPr>
          <p:cNvSpPr txBox="1">
            <a:spLocks noChangeArrowheads="1"/>
          </p:cNvSpPr>
          <p:nvPr/>
        </p:nvSpPr>
        <p:spPr bwMode="auto">
          <a:xfrm>
            <a:off x="727076" y="3206625"/>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for iDFS: 27.7 mo.</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DA744-DBE7-FED6-F086-FC678CBE5C22}"/>
              </a:ext>
            </a:extLst>
          </p:cNvPr>
          <p:cNvSpPr>
            <a:spLocks noGrp="1"/>
          </p:cNvSpPr>
          <p:nvPr>
            <p:ph type="title"/>
          </p:nvPr>
        </p:nvSpPr>
        <p:spPr/>
        <p:txBody>
          <a:bodyPr/>
          <a:lstStyle/>
          <a:p>
            <a:r>
              <a:rPr lang="en-US" dirty="0"/>
              <a:t>NATALEE: DDFS and OS</a:t>
            </a:r>
          </a:p>
        </p:txBody>
      </p:sp>
      <p:sp>
        <p:nvSpPr>
          <p:cNvPr id="3" name="Content Placeholder 2">
            <a:extLst>
              <a:ext uri="{FF2B5EF4-FFF2-40B4-BE49-F238E27FC236}">
                <a16:creationId xmlns:a16="http://schemas.microsoft.com/office/drawing/2014/main" id="{ECB91756-A7C1-5205-5AD8-E376FD9DD508}"/>
              </a:ext>
            </a:extLst>
          </p:cNvPr>
          <p:cNvSpPr>
            <a:spLocks noGrp="1"/>
          </p:cNvSpPr>
          <p:nvPr>
            <p:ph sz="half" idx="1"/>
          </p:nvPr>
        </p:nvSpPr>
        <p:spPr>
          <a:xfrm>
            <a:off x="601820" y="3632200"/>
            <a:ext cx="5309278" cy="2557268"/>
          </a:xfrm>
        </p:spPr>
        <p:txBody>
          <a:bodyPr/>
          <a:lstStyle/>
          <a:p>
            <a:r>
              <a:rPr lang="en-US" sz="2400" dirty="0"/>
              <a:t>With ribociclib + NSAI vs NSAI alone:</a:t>
            </a:r>
          </a:p>
          <a:p>
            <a:pPr lvl="1"/>
            <a:r>
              <a:rPr lang="en-US" sz="2200" dirty="0"/>
              <a:t>Absolute DDFS benefit at 3 yr: 2.2%</a:t>
            </a:r>
          </a:p>
          <a:p>
            <a:pPr lvl="1"/>
            <a:r>
              <a:rPr lang="en-US" sz="2200" dirty="0"/>
              <a:t>Risk of distant disease decreased by 26.1%</a:t>
            </a:r>
          </a:p>
        </p:txBody>
      </p:sp>
      <p:sp>
        <p:nvSpPr>
          <p:cNvPr id="4" name="Content Placeholder 3">
            <a:extLst>
              <a:ext uri="{FF2B5EF4-FFF2-40B4-BE49-F238E27FC236}">
                <a16:creationId xmlns:a16="http://schemas.microsoft.com/office/drawing/2014/main" id="{D6232AB7-7307-731D-65F6-103727D468DB}"/>
              </a:ext>
            </a:extLst>
          </p:cNvPr>
          <p:cNvSpPr>
            <a:spLocks noGrp="1"/>
          </p:cNvSpPr>
          <p:nvPr>
            <p:ph sz="half" idx="2"/>
          </p:nvPr>
        </p:nvSpPr>
        <p:spPr>
          <a:xfrm>
            <a:off x="6252634" y="3632528"/>
            <a:ext cx="5229570" cy="2557664"/>
          </a:xfrm>
        </p:spPr>
        <p:txBody>
          <a:bodyPr/>
          <a:lstStyle/>
          <a:p>
            <a:r>
              <a:rPr lang="en-US" sz="2400" dirty="0"/>
              <a:t>Nonsignificant trend toward improved OS observed with ribociclib + NSAI vs NSAI alone</a:t>
            </a:r>
          </a:p>
          <a:p>
            <a:pPr lvl="1"/>
            <a:r>
              <a:rPr lang="en-US" sz="2200" dirty="0"/>
              <a:t>Further follow-up for OS planned</a:t>
            </a:r>
          </a:p>
        </p:txBody>
      </p:sp>
      <p:sp>
        <p:nvSpPr>
          <p:cNvPr id="5" name="Text Box 11">
            <a:extLst>
              <a:ext uri="{FF2B5EF4-FFF2-40B4-BE49-F238E27FC236}">
                <a16:creationId xmlns:a16="http://schemas.microsoft.com/office/drawing/2014/main" id="{56FD4DF5-2B07-8314-1E15-376AD324C9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spc="-10" dirty="0">
                <a:solidFill>
                  <a:srgbClr val="455560"/>
                </a:solidFill>
                <a:latin typeface="Calibri" panose="020F0502020204030204" pitchFamily="34" charset="0"/>
              </a:rPr>
              <a:t>Slamon. ASCO 2023. Abstr LBA500</a:t>
            </a:r>
            <a:r>
              <a:rPr lang="en-US" altLang="en-US" sz="1200" b="0" dirty="0">
                <a:solidFill>
                  <a:schemeClr val="bg2"/>
                </a:solidFill>
                <a:latin typeface="Calibri" panose="020F0502020204030204" pitchFamily="34" charset="0"/>
              </a:rPr>
              <a:t>.</a:t>
            </a:r>
          </a:p>
        </p:txBody>
      </p:sp>
      <p:graphicFrame>
        <p:nvGraphicFramePr>
          <p:cNvPr id="6" name="Group 3">
            <a:extLst>
              <a:ext uri="{FF2B5EF4-FFF2-40B4-BE49-F238E27FC236}">
                <a16:creationId xmlns:a16="http://schemas.microsoft.com/office/drawing/2014/main" id="{87A8613C-46EB-3521-671D-2B7765E9208A}"/>
              </a:ext>
            </a:extLst>
          </p:cNvPr>
          <p:cNvGraphicFramePr>
            <a:graphicFrameLocks/>
          </p:cNvGraphicFramePr>
          <p:nvPr>
            <p:extLst>
              <p:ext uri="{D42A27DB-BD31-4B8C-83A1-F6EECF244321}">
                <p14:modId xmlns:p14="http://schemas.microsoft.com/office/powerpoint/2010/main" val="2542880381"/>
              </p:ext>
            </p:extLst>
          </p:nvPr>
        </p:nvGraphicFramePr>
        <p:xfrm>
          <a:off x="522288" y="1610437"/>
          <a:ext cx="5643607" cy="1889824"/>
        </p:xfrm>
        <a:graphic>
          <a:graphicData uri="http://schemas.openxmlformats.org/drawingml/2006/table">
            <a:tbl>
              <a:tblPr/>
              <a:tblGrid>
                <a:gridCol w="1791229">
                  <a:extLst>
                    <a:ext uri="{9D8B030D-6E8A-4147-A177-3AD203B41FA5}">
                      <a16:colId xmlns:a16="http://schemas.microsoft.com/office/drawing/2014/main" val="20000"/>
                    </a:ext>
                  </a:extLst>
                </a:gridCol>
                <a:gridCol w="206114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DDFS*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Ribociclib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NSAI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endParaRPr kumimoji="0" lang="en-US" sz="20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167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212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0.739 (0.603-0.905;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.0017)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9" name="Group 3">
            <a:extLst>
              <a:ext uri="{FF2B5EF4-FFF2-40B4-BE49-F238E27FC236}">
                <a16:creationId xmlns:a16="http://schemas.microsoft.com/office/drawing/2014/main" id="{7A3DE085-2425-E55C-DC64-DB6CEEFD6430}"/>
              </a:ext>
            </a:extLst>
          </p:cNvPr>
          <p:cNvGraphicFramePr>
            <a:graphicFrameLocks/>
          </p:cNvGraphicFramePr>
          <p:nvPr>
            <p:extLst>
              <p:ext uri="{D42A27DB-BD31-4B8C-83A1-F6EECF244321}">
                <p14:modId xmlns:p14="http://schemas.microsoft.com/office/powerpoint/2010/main" val="2004745871"/>
              </p:ext>
            </p:extLst>
          </p:nvPr>
        </p:nvGraphicFramePr>
        <p:xfrm>
          <a:off x="6384926" y="1610437"/>
          <a:ext cx="5643607" cy="1493568"/>
        </p:xfrm>
        <a:graphic>
          <a:graphicData uri="http://schemas.openxmlformats.org/drawingml/2006/table">
            <a:tbl>
              <a:tblPr/>
              <a:tblGrid>
                <a:gridCol w="1791229">
                  <a:extLst>
                    <a:ext uri="{9D8B030D-6E8A-4147-A177-3AD203B41FA5}">
                      <a16:colId xmlns:a16="http://schemas.microsoft.com/office/drawing/2014/main" val="20000"/>
                    </a:ext>
                  </a:extLst>
                </a:gridCol>
                <a:gridCol w="206114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Ribociclib + NSAI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NSAI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endParaRPr kumimoji="0" lang="en-US" sz="20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0.759 (0.539-1.068;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.0563)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0" name="Text Box 30">
            <a:extLst>
              <a:ext uri="{FF2B5EF4-FFF2-40B4-BE49-F238E27FC236}">
                <a16:creationId xmlns:a16="http://schemas.microsoft.com/office/drawing/2014/main" id="{06ED37A3-76EA-3CE6-FAE9-DB363F9AE764}"/>
              </a:ext>
            </a:extLst>
          </p:cNvPr>
          <p:cNvSpPr txBox="1">
            <a:spLocks noChangeArrowheads="1"/>
          </p:cNvSpPr>
          <p:nvPr/>
        </p:nvSpPr>
        <p:spPr bwMode="auto">
          <a:xfrm>
            <a:off x="6381941" y="3117112"/>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for OS: 30.4 mo.</a:t>
            </a:r>
          </a:p>
        </p:txBody>
      </p:sp>
      <p:sp>
        <p:nvSpPr>
          <p:cNvPr id="11" name="Text Box 30">
            <a:extLst>
              <a:ext uri="{FF2B5EF4-FFF2-40B4-BE49-F238E27FC236}">
                <a16:creationId xmlns:a16="http://schemas.microsoft.com/office/drawing/2014/main" id="{F9B1A862-AB68-43C0-BAF8-2EDFFEC7046E}"/>
              </a:ext>
            </a:extLst>
          </p:cNvPr>
          <p:cNvSpPr txBox="1">
            <a:spLocks noChangeArrowheads="1"/>
          </p:cNvSpPr>
          <p:nvPr/>
        </p:nvSpPr>
        <p:spPr bwMode="auto">
          <a:xfrm>
            <a:off x="414339" y="5884256"/>
            <a:ext cx="11160123"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*Defined as time from date of randomization to date of first event of distant recurrence,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any-cause death, or second primary nonbreast invasive cancer.</a:t>
            </a:r>
          </a:p>
        </p:txBody>
      </p:sp>
    </p:spTree>
    <p:extLst>
      <p:ext uri="{BB962C8B-B14F-4D97-AF65-F5344CB8AC3E}">
        <p14:creationId xmlns:p14="http://schemas.microsoft.com/office/powerpoint/2010/main" val="1026469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C49D8-F877-2049-878E-30243997E8F0}"/>
              </a:ext>
            </a:extLst>
          </p:cNvPr>
          <p:cNvSpPr>
            <a:spLocks noGrp="1"/>
          </p:cNvSpPr>
          <p:nvPr>
            <p:ph type="title"/>
          </p:nvPr>
        </p:nvSpPr>
        <p:spPr/>
        <p:txBody>
          <a:bodyPr/>
          <a:lstStyle/>
          <a:p>
            <a:r>
              <a:rPr lang="en-US" dirty="0"/>
              <a:t>NATALEE: Safety</a:t>
            </a:r>
          </a:p>
        </p:txBody>
      </p:sp>
      <p:sp>
        <p:nvSpPr>
          <p:cNvPr id="11" name="Content Placeholder 10">
            <a:extLst>
              <a:ext uri="{FF2B5EF4-FFF2-40B4-BE49-F238E27FC236}">
                <a16:creationId xmlns:a16="http://schemas.microsoft.com/office/drawing/2014/main" id="{5F4039B2-8B50-4AF7-E151-A0C4B0D2D9E3}"/>
              </a:ext>
            </a:extLst>
          </p:cNvPr>
          <p:cNvSpPr>
            <a:spLocks noGrp="1"/>
          </p:cNvSpPr>
          <p:nvPr>
            <p:ph sz="half" idx="2"/>
          </p:nvPr>
        </p:nvSpPr>
        <p:spPr>
          <a:xfrm>
            <a:off x="6193366" y="825114"/>
            <a:ext cx="5645583" cy="5540197"/>
          </a:xfrm>
        </p:spPr>
        <p:txBody>
          <a:bodyPr/>
          <a:lstStyle/>
          <a:p>
            <a:r>
              <a:rPr lang="en-US" sz="2000" dirty="0"/>
              <a:t>Ribociclib discontinued due to AE in 19% of patients, with most discontinuations early in tx (median: 4 mo)</a:t>
            </a:r>
          </a:p>
          <a:p>
            <a:pPr lvl="1"/>
            <a:r>
              <a:rPr lang="en-US" sz="1800" dirty="0"/>
              <a:t>For NSAI alone arm, NSAI discontinued due to AE in 4% of patients</a:t>
            </a:r>
          </a:p>
          <a:p>
            <a:r>
              <a:rPr lang="en-US" sz="2000" dirty="0"/>
              <a:t>With ribociclib + NSAI vs NSAI alone:</a:t>
            </a:r>
          </a:p>
          <a:p>
            <a:pPr lvl="1"/>
            <a:r>
              <a:rPr lang="en-US" sz="1800" dirty="0"/>
              <a:t>Most common any-grade AEs leading to discontinuation were liver related (8.9% vs 0.1%) or arthralgia (1.3% vs 1.9%)</a:t>
            </a:r>
          </a:p>
          <a:p>
            <a:pPr lvl="1"/>
            <a:r>
              <a:rPr lang="en-US" sz="1800" dirty="0"/>
              <a:t>New QTcF interval &gt;500 ms: 0.1% vs &lt;0.1% (increase from BL of &gt;60 ms: 0.8% vs 0.1%)</a:t>
            </a:r>
          </a:p>
          <a:p>
            <a:r>
              <a:rPr lang="en-US" sz="2000" dirty="0"/>
              <a:t>Ribociclib 400 mg had lower rates of dose-dependent toxicities vs pooled analysis of MONALEESA trials using ribociclib 600 mg</a:t>
            </a:r>
          </a:p>
          <a:p>
            <a:pPr lvl="1"/>
            <a:r>
              <a:rPr lang="en-US" sz="1800" dirty="0"/>
              <a:t>Neutropenia: 62% vs 74%; ECG QT prolongation: 4.2% vs 6.5% (grade ≥3: 0.2% vs 1.2%)</a:t>
            </a:r>
          </a:p>
        </p:txBody>
      </p:sp>
      <p:sp>
        <p:nvSpPr>
          <p:cNvPr id="4" name="Text Box 15">
            <a:extLst>
              <a:ext uri="{FF2B5EF4-FFF2-40B4-BE49-F238E27FC236}">
                <a16:creationId xmlns:a16="http://schemas.microsoft.com/office/drawing/2014/main" id="{EE4B6C94-79AD-02DB-0FD1-3B69F3E2075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Slamon. ASCO 2023. Abstr LBA500.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2" name="Table 11">
            <a:extLst>
              <a:ext uri="{FF2B5EF4-FFF2-40B4-BE49-F238E27FC236}">
                <a16:creationId xmlns:a16="http://schemas.microsoft.com/office/drawing/2014/main" id="{5733E467-C2A4-662F-574F-3A859E367344}"/>
              </a:ext>
            </a:extLst>
          </p:cNvPr>
          <p:cNvGraphicFramePr>
            <a:graphicFrameLocks noGrp="1"/>
          </p:cNvGraphicFramePr>
          <p:nvPr>
            <p:extLst>
              <p:ext uri="{D42A27DB-BD31-4B8C-83A1-F6EECF244321}">
                <p14:modId xmlns:p14="http://schemas.microsoft.com/office/powerpoint/2010/main" val="4105148965"/>
              </p:ext>
            </p:extLst>
          </p:nvPr>
        </p:nvGraphicFramePr>
        <p:xfrm>
          <a:off x="522288" y="1458031"/>
          <a:ext cx="5376676" cy="4907280"/>
        </p:xfrm>
        <a:graphic>
          <a:graphicData uri="http://schemas.openxmlformats.org/drawingml/2006/table">
            <a:tbl>
              <a:tblPr firstRow="1" bandRow="1"/>
              <a:tblGrid>
                <a:gridCol w="2195512">
                  <a:extLst>
                    <a:ext uri="{9D8B030D-6E8A-4147-A177-3AD203B41FA5}">
                      <a16:colId xmlns:a16="http://schemas.microsoft.com/office/drawing/2014/main" val="20000"/>
                    </a:ext>
                  </a:extLst>
                </a:gridCol>
                <a:gridCol w="795291">
                  <a:extLst>
                    <a:ext uri="{9D8B030D-6E8A-4147-A177-3AD203B41FA5}">
                      <a16:colId xmlns:a16="http://schemas.microsoft.com/office/drawing/2014/main" val="562171408"/>
                    </a:ext>
                  </a:extLst>
                </a:gridCol>
                <a:gridCol w="795291">
                  <a:extLst>
                    <a:ext uri="{9D8B030D-6E8A-4147-A177-3AD203B41FA5}">
                      <a16:colId xmlns:a16="http://schemas.microsoft.com/office/drawing/2014/main" val="1220692942"/>
                    </a:ext>
                  </a:extLst>
                </a:gridCol>
                <a:gridCol w="795291">
                  <a:extLst>
                    <a:ext uri="{9D8B030D-6E8A-4147-A177-3AD203B41FA5}">
                      <a16:colId xmlns:a16="http://schemas.microsoft.com/office/drawing/2014/main" val="20002"/>
                    </a:ext>
                  </a:extLst>
                </a:gridCol>
                <a:gridCol w="795291">
                  <a:extLst>
                    <a:ext uri="{9D8B030D-6E8A-4147-A177-3AD203B41FA5}">
                      <a16:colId xmlns:a16="http://schemas.microsoft.com/office/drawing/2014/main" val="2519877243"/>
                    </a:ext>
                  </a:extLst>
                </a:gridCol>
              </a:tblGrid>
              <a:tr h="0">
                <a:tc rowSpan="2">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AEs (%)</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Ribociclib + NSAI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2524)</a:t>
                      </a:r>
                    </a:p>
                  </a:txBody>
                  <a:tcPr marL="118872" marR="11887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lnL w="12700" cmpd="sng">
                      <a:noFill/>
                      <a:prstDash val="solid"/>
                    </a:lnL>
                  </a:tcPr>
                </a:tc>
                <a:tc gridSpan="2">
                  <a:txBody>
                    <a:bodyPr/>
                    <a:lstStyle>
                      <a:lvl1pPr marL="0" algn="l" defTabSz="914400" rtl="0" eaLnBrk="1" latinLnBrk="0" hangingPunct="1">
                        <a:defRPr sz="1800" b="1" kern="1200">
                          <a:solidFill>
                            <a:schemeClr val="tx1"/>
                          </a:solidFill>
                          <a:latin typeface="Arial" panose="020B0604020202020204"/>
                        </a:defRPr>
                      </a:lvl1pPr>
                      <a:lvl2pPr marL="457200" algn="l" defTabSz="914400" rtl="0" eaLnBrk="1" latinLnBrk="0" hangingPunct="1">
                        <a:defRPr sz="1800" b="1" kern="1200">
                          <a:solidFill>
                            <a:schemeClr val="tx1"/>
                          </a:solidFill>
                          <a:latin typeface="Arial" panose="020B0604020202020204"/>
                        </a:defRPr>
                      </a:lvl2pPr>
                      <a:lvl3pPr marL="914400" algn="l" defTabSz="914400" rtl="0" eaLnBrk="1" latinLnBrk="0" hangingPunct="1">
                        <a:defRPr sz="1800" b="1" kern="1200">
                          <a:solidFill>
                            <a:schemeClr val="tx1"/>
                          </a:solidFill>
                          <a:latin typeface="Arial" panose="020B0604020202020204"/>
                        </a:defRPr>
                      </a:lvl3pPr>
                      <a:lvl4pPr marL="1371600" algn="l" defTabSz="914400" rtl="0" eaLnBrk="1" latinLnBrk="0" hangingPunct="1">
                        <a:defRPr sz="1800" b="1" kern="1200">
                          <a:solidFill>
                            <a:schemeClr val="tx1"/>
                          </a:solidFill>
                          <a:latin typeface="Arial" panose="020B0604020202020204"/>
                        </a:defRPr>
                      </a:lvl4pPr>
                      <a:lvl5pPr marL="1828800" algn="l" defTabSz="914400" rtl="0" eaLnBrk="1" latinLnBrk="0" hangingPunct="1">
                        <a:defRPr sz="1800" b="1" kern="1200">
                          <a:solidFill>
                            <a:schemeClr val="tx1"/>
                          </a:solidFill>
                          <a:latin typeface="Arial" panose="020B0604020202020204"/>
                        </a:defRPr>
                      </a:lvl5pPr>
                      <a:lvl6pPr marL="2286000" algn="l" defTabSz="914400" rtl="0" eaLnBrk="1" latinLnBrk="0" hangingPunct="1">
                        <a:defRPr sz="1800" b="1" kern="1200">
                          <a:solidFill>
                            <a:schemeClr val="tx1"/>
                          </a:solidFill>
                          <a:latin typeface="Arial" panose="020B0604020202020204"/>
                        </a:defRPr>
                      </a:lvl6pPr>
                      <a:lvl7pPr marL="2743200" algn="l" defTabSz="914400" rtl="0" eaLnBrk="1" latinLnBrk="0" hangingPunct="1">
                        <a:defRPr sz="1800" b="1" kern="1200">
                          <a:solidFill>
                            <a:schemeClr val="tx1"/>
                          </a:solidFill>
                          <a:latin typeface="Arial" panose="020B0604020202020204"/>
                        </a:defRPr>
                      </a:lvl7pPr>
                      <a:lvl8pPr marL="3200400" algn="l" defTabSz="914400" rtl="0" eaLnBrk="1" latinLnBrk="0" hangingPunct="1">
                        <a:defRPr sz="1800" b="1" kern="1200">
                          <a:solidFill>
                            <a:schemeClr val="tx1"/>
                          </a:solidFill>
                          <a:latin typeface="Arial" panose="020B0604020202020204"/>
                        </a:defRPr>
                      </a:lvl8pPr>
                      <a:lvl9pPr marL="3657600" algn="l" defTabSz="914400" rtl="0" eaLnBrk="1" latinLnBrk="0" hangingPunct="1">
                        <a:defRPr sz="1800" b="1"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NSAI Alone</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2444)</a:t>
                      </a:r>
                    </a:p>
                  </a:txBody>
                  <a:tcPr marL="118872" marR="118872"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pPr marL="0" indent="0"/>
                      <a:endParaRPr lang="en-US" sz="1600" b="1" dirty="0">
                        <a:solidFill>
                          <a:srgbClr val="05416B"/>
                        </a:solidFill>
                        <a:latin typeface="Arial Narrow" panose="020B0606020202030204" pitchFamily="34" charset="0"/>
                      </a:endParaRPr>
                    </a:p>
                  </a:txBody>
                  <a:tcPr marL="91424" marR="91424" marT="45703" marB="45703" anchor="ctr">
                    <a:lnL>
                      <a:noFill/>
                    </a:lnL>
                    <a:lnR>
                      <a:noFill/>
                    </a:lnR>
                    <a:lnT w="12700" cap="flat" cmpd="sng" algn="ctr">
                      <a:solidFill>
                        <a:srgbClr val="05416B"/>
                      </a:solidFill>
                      <a:prstDash val="solid"/>
                      <a:round/>
                      <a:headEnd type="none" w="med" len="med"/>
                      <a:tailEnd type="none" w="med" len="med"/>
                    </a:lnT>
                    <a:lnB w="12700" cap="flat" cmpd="sng" algn="ctr">
                      <a:solidFill>
                        <a:srgbClr val="05416B"/>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tc>
                  <a:txBody>
                    <a:bodyPr/>
                    <a:lstStyle/>
                    <a:p>
                      <a:pPr algn="ct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Any Gr</a:t>
                      </a:r>
                      <a:endParaRPr lang="en-US" sz="1400" dirty="0"/>
                    </a:p>
                  </a:txBody>
                  <a:tcPr marL="118872" marR="11887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 ≥3</a:t>
                      </a:r>
                    </a:p>
                  </a:txBody>
                  <a:tcPr marL="118872" marR="11887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Any Gr</a:t>
                      </a:r>
                    </a:p>
                  </a:txBody>
                  <a:tcPr marL="118872" marR="11887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Gr ≥3</a:t>
                      </a:r>
                    </a:p>
                  </a:txBody>
                  <a:tcPr marL="118872" marR="118872"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50721844"/>
                  </a:ext>
                </a:extLst>
              </a:tr>
              <a:tr h="0">
                <a:tc gridSpan="5">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of special interest</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33397988"/>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89505564"/>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Liver-related AEs</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25.4</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10.6</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20806088"/>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QT interval prolongation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ECG QT prolonged</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85825385"/>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ILD pneumonitis</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96472344"/>
                  </a:ext>
                </a:extLst>
              </a:tr>
              <a:tr h="0">
                <a:tc gridSpan="5">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clinically relevant AEs</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40760449"/>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 </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36.5</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42.5</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4"/>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23.0</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0.04</a:t>
                      </a:r>
                    </a:p>
                  </a:txBody>
                  <a:tcPr marL="118872" marR="118872"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5"/>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22.0</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16.5</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a:t>
                      </a:r>
                    </a:p>
                  </a:txBody>
                  <a:tcPr marL="118872" marR="118872" anchor="ctr">
                    <a:lnL>
                      <a:noFill/>
                    </a:lnL>
                    <a:lnR>
                      <a:noFill/>
                    </a:lnR>
                    <a:lnT>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6"/>
                  </a:ext>
                </a:extLst>
              </a:tr>
              <a:tr h="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21.9</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12.7</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727402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VTE</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a:t>
                      </a:r>
                    </a:p>
                  </a:txBody>
                  <a:tcPr marL="118872" marR="118872" anchor="ctr">
                    <a:lnL>
                      <a:noFill/>
                    </a:lnL>
                    <a:lnR>
                      <a:noFill/>
                    </a:lnR>
                    <a:lnT>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68964810"/>
                  </a:ext>
                </a:extLst>
              </a:tr>
            </a:tbl>
          </a:graphicData>
        </a:graphic>
      </p:graphicFrame>
    </p:spTree>
    <p:extLst>
      <p:ext uri="{BB962C8B-B14F-4D97-AF65-F5344CB8AC3E}">
        <p14:creationId xmlns:p14="http://schemas.microsoft.com/office/powerpoint/2010/main" val="3069976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NATALEE: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The phase III NATALEE trial met its primary endpoint, with adjuvant ribociclib + NSAI significantly improving iDFS vs NSAI alone in patients with HR+/HER2- EBC at risk of recurrence</a:t>
            </a:r>
          </a:p>
          <a:p>
            <a:pPr lvl="1"/>
            <a:r>
              <a:rPr lang="en-US" altLang="en-US" sz="2000" dirty="0"/>
              <a:t>iDFS improvement consistent across prespecified subgroups</a:t>
            </a:r>
          </a:p>
          <a:p>
            <a:r>
              <a:rPr lang="en-US" altLang="en-US" sz="2200" dirty="0"/>
              <a:t>DDFS and OS also improved with ribociclib + NSAI vs NSAI alone</a:t>
            </a:r>
          </a:p>
          <a:p>
            <a:pPr lvl="1"/>
            <a:r>
              <a:rPr lang="en-US" altLang="en-US" sz="2000" dirty="0"/>
              <a:t>OS improvement was not statistically significant at this time, but additional follow-up is planned</a:t>
            </a:r>
          </a:p>
          <a:p>
            <a:r>
              <a:rPr lang="en-US" altLang="en-US" sz="2200" dirty="0"/>
              <a:t>AEs associated with 3-yr course of ribociclib 400 mg in adjuvant setting were as expected</a:t>
            </a:r>
          </a:p>
          <a:p>
            <a:pPr lvl="1"/>
            <a:r>
              <a:rPr lang="en-US" altLang="en-US" sz="2000" dirty="0"/>
              <a:t>Most common AEs leading to discontinuation were liver related (8.9% vs 0.1%) or arthralgia (1.3% vs 1.9%)</a:t>
            </a:r>
          </a:p>
          <a:p>
            <a:r>
              <a:rPr lang="en-US" altLang="en-US" sz="2200" dirty="0"/>
              <a:t>Investigators concluded that NATALEE data support ribociclib + NSAI as a new adjuvant treatment option for patients with stage II-III HR+/HER2- EBC at risk of recurrence, including those with node-negative disease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Slamon. ASCO 2023. Abstr LBA500</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5F2B26BC6753A459B6363273EE5DB92" ma:contentTypeVersion="1" ma:contentTypeDescription="Create a new document." ma:contentTypeScope="" ma:versionID="45ae04f461aab8b3582319e7450a9ebc">
  <xsd:schema xmlns:xsd="http://www.w3.org/2001/XMLSchema" xmlns:xs="http://www.w3.org/2001/XMLSchema" xmlns:p="http://schemas.microsoft.com/office/2006/metadata/properties" xmlns:ns2="d54cbe69-32bd-412a-b004-9152f949605e" xmlns:ns3="12e24334-0f11-4f85-8916-31f3a144c509" targetNamespace="http://schemas.microsoft.com/office/2006/metadata/properties" ma:root="true" ma:fieldsID="27be01c29943038f7ddabac3bb49df0b" ns2:_="" ns3:_="">
    <xsd:import namespace="d54cbe69-32bd-412a-b004-9152f949605e"/>
    <xsd:import namespace="12e24334-0f11-4f85-8916-31f3a144c50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2e24334-0f11-4f85-8916-31f3a144c50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56M7VY3CDVN5-1517881420-1</_dlc_DocId>
    <_dlc_DocIdUrl xmlns="d54cbe69-32bd-412a-b004-9152f949605e">
      <Url>https://intranet.clinicaloptions.com/mews/oncology/ONC_2023_ASCO_CF_(PRP6243)/Breast_LBA500_Slamon/_layouts/15/DocIdRedir.aspx?ID=56M7VY3CDVN5-1517881420-1</Url>
      <Description>56M7VY3CDVN5-1517881420-1</Description>
    </_dlc_DocIdUrl>
    <Document_x0020_Category xmlns="12e24334-0f11-4f85-8916-31f3a144c509">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0C84D53A-4A6D-4C39-98A7-7DB00B3923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2e24334-0f11-4f85-8916-31f3a144c5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terms/"/>
    <ds:schemaRef ds:uri="http://www.w3.org/XML/1998/namespace"/>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12e24334-0f11-4f85-8916-31f3a144c509"/>
    <ds:schemaRef ds:uri="d54cbe69-32bd-412a-b004-9152f949605e"/>
    <ds:schemaRef ds:uri="http://schemas.microsoft.com/office/2006/metadata/properties"/>
    <ds:schemaRef ds:uri="http://purl.org/dc/dcmityp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1895</TotalTime>
  <Words>2281</Words>
  <Application>Microsoft Office PowerPoint</Application>
  <PresentationFormat>Widescreen</PresentationFormat>
  <Paragraphs>311</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Noto Sans</vt:lpstr>
      <vt:lpstr>Times</vt:lpstr>
      <vt:lpstr>Wingdings</vt:lpstr>
      <vt:lpstr>2022_CCO_Template</vt:lpstr>
      <vt:lpstr>NATALEE: Phase III Trial of Adjuvant Ribociclib + Nonsteroidal Aromatase Inhibitor vs Nonsteroidal Aromatase Inhibitor Alone for HR+/HER2- EBC</vt:lpstr>
      <vt:lpstr>About These Slides</vt:lpstr>
      <vt:lpstr>NATALEE: Background</vt:lpstr>
      <vt:lpstr>NATALEE: Study Design</vt:lpstr>
      <vt:lpstr>NATALEE: Baseline Characteristics</vt:lpstr>
      <vt:lpstr>NATALEE: Patient Disposition</vt:lpstr>
      <vt:lpstr>NATALEE: Second Interim Efficacy Analysis of iDFS (Primary Endpoint)</vt:lpstr>
      <vt:lpstr>NATALEE: DDFS and OS</vt:lpstr>
      <vt:lpstr>NATALEE: Safety</vt:lpstr>
      <vt:lpstr>NATALEE: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NATALEE: Phase III Trial of Adjuvant Ribociclib + Nonsteroidal Aromatase Inhibitor vs Nonsteroidal Aromatase Inhibitor Alone for HR+/HER2- EBC</dc:title>
  <dc:creator>Preferred User</dc:creator>
  <cp:lastModifiedBy>nkolenko@clinicaloptions.com</cp:lastModifiedBy>
  <cp:revision>25</cp:revision>
  <cp:lastPrinted>2016-09-26T20:21:49Z</cp:lastPrinted>
  <dcterms:created xsi:type="dcterms:W3CDTF">2005-05-27T15:08:01Z</dcterms:created>
  <dcterms:modified xsi:type="dcterms:W3CDTF">2023-06-05T22:20:24Z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29e6bb0a-d521-4e69-a55e-02882d8cd79c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0x01010055F2B26BC6753A459B6363273EE5DB92</vt:lpwstr>
  </property>
  <property fmtid="{D5CDD505-2E9C-101B-9397-08002B2CF9AE}" pid="9" name="MediaServiceImageTags">
    <vt:lpwstr/>
  </property>
</Properties>
</file>