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50" r:id="rId9"/>
    <p:sldId id="532" r:id="rId10"/>
    <p:sldId id="546" r:id="rId11"/>
    <p:sldId id="547" r:id="rId12"/>
    <p:sldId id="552" r:id="rId13"/>
    <p:sldId id="553" r:id="rId14"/>
    <p:sldId id="554" r:id="rId15"/>
    <p:sldId id="555"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7" clrIdx="14">
    <p:extLst>
      <p:ext uri="{19B8F6BF-5375-455C-9EA6-DF929625EA0E}">
        <p15:presenceInfo xmlns:p15="http://schemas.microsoft.com/office/powerpoint/2012/main" userId="S::kmirhudgeons@clinicaloptions.com::988cb7e1-0640-4c3c-b602-3f8e18ce9544" providerId="AD"/>
      </p:ext>
    </p:extLst>
  </p:cmAuthor>
  <p:cmAuthor id="16" name="Heli Desai" initials="HD" lastIdx="22" clrIdx="15">
    <p:extLst>
      <p:ext uri="{19B8F6BF-5375-455C-9EA6-DF929625EA0E}">
        <p15:presenceInfo xmlns:p15="http://schemas.microsoft.com/office/powerpoint/2012/main" userId="S::Heli.Desai@extentia.com::6f97052b-7c0f-44e1-92f5-78611d4fad8a" providerId="AD"/>
      </p:ext>
    </p:extLst>
  </p:cmAuthor>
  <p:cmAuthor id="17" name="Kristen Rosenthal" initials="KR" lastIdx="29" clrIdx="16">
    <p:extLst>
      <p:ext uri="{19B8F6BF-5375-455C-9EA6-DF929625EA0E}">
        <p15:presenceInfo xmlns:p15="http://schemas.microsoft.com/office/powerpoint/2012/main" userId="S::krosenthal@clinicaloptions.com::67a58a6d-22ff-4b03-8f01-10ea3f44af52" providerId="AD"/>
      </p:ext>
    </p:extLst>
  </p:cmAuthor>
  <p:cmAuthor id="18" name="CLINICALOPTIONS\krosenthal" initials="C" lastIdx="8" clrIdx="17">
    <p:extLst>
      <p:ext uri="{19B8F6BF-5375-455C-9EA6-DF929625EA0E}">
        <p15:presenceInfo xmlns:p15="http://schemas.microsoft.com/office/powerpoint/2012/main" userId="CLINICALOPTIONS\krosenthal" providerId="None"/>
      </p:ext>
    </p:extLst>
  </p:cmAuthor>
  <p:cmAuthor id="19" name="aboecler@clinicaloptions.com" initials="a" lastIdx="1" clrIdx="18">
    <p:extLst>
      <p:ext uri="{19B8F6BF-5375-455C-9EA6-DF929625EA0E}">
        <p15:presenceInfo xmlns:p15="http://schemas.microsoft.com/office/powerpoint/2012/main" userId="aboecler@clinicaloptions.com" providerId="None"/>
      </p:ext>
    </p:extLst>
  </p:cmAuthor>
  <p:cmAuthor id="20" name="Dussadee Royal" initials="DR" lastIdx="3"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48" autoAdjust="0"/>
  </p:normalViewPr>
  <p:slideViewPr>
    <p:cSldViewPr snapToGrid="0">
      <p:cViewPr varScale="1">
        <p:scale>
          <a:sx n="49" d="100"/>
          <a:sy n="49" d="100"/>
        </p:scale>
        <p:origin x="1312" y="7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156211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eaLnBrk="0" fontAlgn="base" hangingPunct="0">
              <a:spcBef>
                <a:spcPct val="30000"/>
              </a:spcBef>
              <a:spcAft>
                <a:spcPct val="0"/>
              </a:spcAft>
            </a:pPr>
            <a:r>
              <a:rPr lang="en-IN" sz="1200" i="1" kern="1200" dirty="0">
                <a:solidFill>
                  <a:schemeClr val="tx1"/>
                </a:solidFill>
                <a:latin typeface="Arial" charset="0"/>
                <a:ea typeface="+mn-ea"/>
                <a:cs typeface="+mn-cs"/>
              </a:rPr>
              <a:t>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345403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ECOG, Eastern Cooperative Oncology Group; mets, metastases; MTD, maximum tolerated dose; PK, pharmacokinetics; PS, performance status; RECIST, Response Evaluation Criteria in Solid Tumors; RP2D, recommended phase II dose;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536842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ECOG, Eastern Cooperative Oncology Group;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49570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NE, </a:t>
            </a:r>
            <a:r>
              <a:rPr lang="en-US" sz="1200" b="0" i="1" u="none" strike="noStrike" baseline="0" dirty="0">
                <a:solidFill>
                  <a:srgbClr val="000000"/>
                </a:solidFill>
                <a:latin typeface="+mn-lt"/>
              </a:rPr>
              <a:t>neurologic events; TRAE, treatment-related adverse event.</a:t>
            </a:r>
            <a:endParaRPr lang="en-IN"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59565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CR, complete response; NE, not evaluable; ORR, objective response rate;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78860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CR, complete response; DoR, duration of response; ORR, objective response rate; PD, progressive disease; PR, partial response;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72749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237748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DoR, duration of response; ORR, overall response rate; OS, overall survival;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86301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DeLLphi-300: Updated Data From Phase I Study of Tarlatamab, a DLL3-Targeted T-Cell Engager, in Relapsed/Refractory 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0A7920-A14B-1DF7-BFE0-7BC2943F702E}"/>
              </a:ext>
            </a:extLst>
          </p:cNvPr>
          <p:cNvSpPr>
            <a:spLocks noGrp="1"/>
          </p:cNvSpPr>
          <p:nvPr>
            <p:ph type="title"/>
          </p:nvPr>
        </p:nvSpPr>
        <p:spPr/>
        <p:txBody>
          <a:bodyPr/>
          <a:lstStyle/>
          <a:p>
            <a:r>
              <a:rPr lang="en-US" dirty="0"/>
              <a:t>Tarlatamab</a:t>
            </a:r>
            <a:r>
              <a:rPr lang="en-IN" dirty="0"/>
              <a:t>: Background</a:t>
            </a:r>
          </a:p>
        </p:txBody>
      </p:sp>
      <p:sp>
        <p:nvSpPr>
          <p:cNvPr id="7" name="Content Placeholder 6">
            <a:extLst>
              <a:ext uri="{FF2B5EF4-FFF2-40B4-BE49-F238E27FC236}">
                <a16:creationId xmlns:a16="http://schemas.microsoft.com/office/drawing/2014/main" id="{097C4384-56B6-3939-1E40-A9B7175054E3}"/>
              </a:ext>
            </a:extLst>
          </p:cNvPr>
          <p:cNvSpPr>
            <a:spLocks noGrp="1"/>
          </p:cNvSpPr>
          <p:nvPr>
            <p:ph idx="1"/>
          </p:nvPr>
        </p:nvSpPr>
        <p:spPr/>
        <p:txBody>
          <a:bodyPr/>
          <a:lstStyle/>
          <a:p>
            <a:r>
              <a:rPr lang="en-IN" sz="2400" dirty="0"/>
              <a:t>Small-cell lung cancer: an aggressive form of lung cancer with limited treatment options for patients with progression after first line chemoimmunotherapy</a:t>
            </a:r>
            <a:r>
              <a:rPr lang="en-IN" sz="2400" baseline="30000" dirty="0"/>
              <a:t>1,2</a:t>
            </a:r>
          </a:p>
          <a:p>
            <a:r>
              <a:rPr lang="en-IN" sz="2400" dirty="0"/>
              <a:t>Notch ligand DLL3: aberrantly expressed on surface of SCLC cells</a:t>
            </a:r>
            <a:r>
              <a:rPr lang="en-IN" sz="2400" baseline="30000" dirty="0"/>
              <a:t>3,4</a:t>
            </a:r>
          </a:p>
          <a:p>
            <a:r>
              <a:rPr lang="en-IN" sz="2400" dirty="0"/>
              <a:t>Tarlatamab: a bispecific T-cell engager that targets DLL3 on tumor cells and CD3 on T-cells to activate immune mediated tumor cell lysis</a:t>
            </a:r>
            <a:r>
              <a:rPr lang="en-IN" sz="2400" baseline="30000" dirty="0"/>
              <a:t>5</a:t>
            </a:r>
          </a:p>
          <a:p>
            <a:pPr lvl="1"/>
            <a:r>
              <a:rPr lang="en-IN" sz="2200" dirty="0"/>
              <a:t>Interim phase I dose exploration data from DeLLphi-300 included preliminary efficacy and showed acceptable safety profile </a:t>
            </a:r>
            <a:r>
              <a:rPr lang="en-US" sz="2200" dirty="0"/>
              <a:t>at doses up to 100 mg </a:t>
            </a:r>
            <a:r>
              <a:rPr lang="en-IN" sz="2200" dirty="0"/>
              <a:t>in patients with SCLC</a:t>
            </a:r>
            <a:r>
              <a:rPr lang="en-IN" sz="2200" baseline="30000" dirty="0"/>
              <a:t>6</a:t>
            </a:r>
          </a:p>
          <a:p>
            <a:r>
              <a:rPr lang="en-IN" sz="2400" dirty="0"/>
              <a:t>Current analysis includes updated data from dose exploration phase and new data for dose expansion phase of the DeLLphi-300 study</a:t>
            </a:r>
            <a:r>
              <a:rPr lang="en-IN" sz="2400" baseline="30000" dirty="0"/>
              <a:t>7</a:t>
            </a:r>
          </a:p>
        </p:txBody>
      </p:sp>
      <p:sp>
        <p:nvSpPr>
          <p:cNvPr id="10" name="Text Box 15">
            <a:extLst>
              <a:ext uri="{FF2B5EF4-FFF2-40B4-BE49-F238E27FC236}">
                <a16:creationId xmlns:a16="http://schemas.microsoft.com/office/drawing/2014/main" id="{F6B51C9B-0298-ED3B-EAE1-4608B70C29A2}"/>
              </a:ext>
            </a:extLst>
          </p:cNvPr>
          <p:cNvSpPr txBox="1">
            <a:spLocks noChangeArrowheads="1"/>
          </p:cNvSpPr>
          <p:nvPr/>
        </p:nvSpPr>
        <p:spPr bwMode="auto">
          <a:xfrm>
            <a:off x="412751" y="5927250"/>
            <a:ext cx="7853362" cy="738664"/>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Sabari. Nat Rev Clin Oncol. 2017;14:549. 2. Mathieu. Oncologist. 2021;26:433. 3. Leonetti. Cell Oncol (Dordr). 2019;42:261. 4. Saunders. Sci Transl Med. 2015;7:302ra136. 5. Giffin. Clin Cancer Res. 2021;27:1526. 6. Owonikoko. ASCO 2021. Abstr 8510. 7. Borghaei. WCLC 2022. Abstr OA12.05. </a:t>
            </a:r>
          </a:p>
        </p:txBody>
      </p:sp>
    </p:spTree>
    <p:extLst>
      <p:ext uri="{BB962C8B-B14F-4D97-AF65-F5344CB8AC3E}">
        <p14:creationId xmlns:p14="http://schemas.microsoft.com/office/powerpoint/2010/main" val="2312803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DeLLphi-300: Phase I Study of Tarlatamab in </a:t>
            </a:r>
            <a:br>
              <a:rPr lang="en-US" dirty="0"/>
            </a:br>
            <a:r>
              <a:rPr lang="en-US" dirty="0"/>
              <a:t>Patients With Relapsed/Refractory SCLC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1153938" cy="4650686"/>
          </a:xfrm>
        </p:spPr>
        <p:txBody>
          <a:bodyPr/>
          <a:lstStyle/>
          <a:p>
            <a:r>
              <a:rPr lang="en-US" sz="2600" dirty="0"/>
              <a:t>First-in-human, nonrandomized phase I dose exploration and expansion study</a:t>
            </a:r>
          </a:p>
          <a:p>
            <a:pPr lvl="1"/>
            <a:r>
              <a:rPr lang="en-US" sz="2000" dirty="0"/>
              <a:t>Data cutoff of June 15, 2022; median follow-up time of 8.5 mo (range: 0.2-30.7)</a:t>
            </a:r>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r>
              <a:rPr lang="en-US" sz="2000" b="1" kern="0" dirty="0"/>
              <a:t>Primary Objectives</a:t>
            </a:r>
            <a:r>
              <a:rPr lang="en-US" sz="2000" kern="0" dirty="0"/>
              <a:t>:</a:t>
            </a:r>
            <a:r>
              <a:rPr lang="en-US" sz="2000" b="0" kern="0" dirty="0"/>
              <a:t> Evaluate safety and tolerability in SCLC, determine MTD or RP2D</a:t>
            </a:r>
          </a:p>
          <a:p>
            <a:pPr>
              <a:spcBef>
                <a:spcPts val="500"/>
              </a:spcBef>
              <a:spcAft>
                <a:spcPct val="0"/>
              </a:spcAft>
              <a:buClrTx/>
              <a:defRPr/>
            </a:pPr>
            <a:r>
              <a:rPr lang="en-US" sz="2000" b="1" kern="0" dirty="0"/>
              <a:t>Secondary Objectives</a:t>
            </a:r>
            <a:r>
              <a:rPr lang="en-US" sz="2000" kern="0" dirty="0"/>
              <a:t>:</a:t>
            </a:r>
            <a:r>
              <a:rPr lang="en-US" sz="2000" b="0" kern="0" dirty="0"/>
              <a:t> Characterize PK, evaluate preliminary antitumor activity*</a:t>
            </a:r>
            <a:endParaRPr lang="en-US" sz="2000" kern="0" dirty="0"/>
          </a:p>
          <a:p>
            <a:pPr>
              <a:spcBef>
                <a:spcPts val="500"/>
              </a:spcBef>
              <a:spcAft>
                <a:spcPct val="0"/>
              </a:spcAft>
              <a:buClrTx/>
              <a:defRPr/>
            </a:pPr>
            <a:r>
              <a:rPr lang="en-US" sz="2000" b="1" kern="0" dirty="0"/>
              <a:t>Exploratory Objectives</a:t>
            </a:r>
            <a:r>
              <a:rPr lang="en-US" sz="2000" kern="0" dirty="0"/>
              <a:t>: </a:t>
            </a:r>
            <a:r>
              <a:rPr lang="en-US" sz="2000" b="0" kern="0" dirty="0"/>
              <a:t>Evaluate immunogenicity of tarlatamab, access biomarker expression</a:t>
            </a:r>
            <a:endParaRPr lang="en-US" sz="20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WCLC 2022. Abstr OA12.05.</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809908" y="2822962"/>
            <a:ext cx="501657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relapsed/refractory SCLC that has progressed or recurred following ≥1 previous platinum-based chemotherapy regimen (can include a PD-L1 inhibitor if indicated); ECOG PS ≤2; no untreated or symptomatic brain mets</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 </a:t>
            </a:r>
            <a:r>
              <a:rPr lang="en-GB" altLang="en-US" sz="1800" b="0" dirty="0">
                <a:solidFill>
                  <a:schemeClr val="bg1"/>
                </a:solidFill>
                <a:latin typeface="Calibri" panose="020F0502020204030204" pitchFamily="34" charset="0"/>
              </a:rPr>
              <a:t>(N = 106)</a:t>
            </a:r>
            <a:endParaRPr lang="en-US" altLang="en-US" sz="18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143273" y="3334365"/>
            <a:ext cx="237744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Tarlatamab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0.003-100 mg</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9055156" y="3334365"/>
            <a:ext cx="237744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Tarlatamab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100 mg</a:t>
            </a: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a:off x="5708727" y="370012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Line 54">
            <a:extLst>
              <a:ext uri="{FF2B5EF4-FFF2-40B4-BE49-F238E27FC236}">
                <a16:creationId xmlns:a16="http://schemas.microsoft.com/office/drawing/2014/main" id="{3024C03A-EF6E-D816-D3C0-20201C49CCEE}"/>
              </a:ext>
            </a:extLst>
          </p:cNvPr>
          <p:cNvSpPr>
            <a:spLocks noChangeShapeType="1"/>
          </p:cNvSpPr>
          <p:nvPr/>
        </p:nvSpPr>
        <p:spPr bwMode="auto">
          <a:xfrm>
            <a:off x="8602442" y="370012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177DB45A-AC35-B5D7-CD18-89A112CAB132}"/>
              </a:ext>
            </a:extLst>
          </p:cNvPr>
          <p:cNvSpPr txBox="1"/>
          <p:nvPr/>
        </p:nvSpPr>
        <p:spPr bwMode="auto">
          <a:xfrm>
            <a:off x="604675" y="6003088"/>
            <a:ext cx="9048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400" b="0" kern="0" dirty="0">
                <a:solidFill>
                  <a:schemeClr val="bg1"/>
                </a:solidFill>
                <a:latin typeface="+mn-lt"/>
              </a:rPr>
              <a:t>*Antitumor activity assessed using modified RECIST 1.1 every 8 wk (± 1 wk).</a:t>
            </a:r>
            <a:endParaRPr lang="en-US" sz="1400" b="0" i="1" kern="0" dirty="0">
              <a:solidFill>
                <a:schemeClr val="bg1"/>
              </a:solidFill>
              <a:latin typeface="+mn-lt"/>
            </a:endParaRPr>
          </a:p>
        </p:txBody>
      </p:sp>
      <p:sp>
        <p:nvSpPr>
          <p:cNvPr id="6" name="TextBox 5">
            <a:extLst>
              <a:ext uri="{FF2B5EF4-FFF2-40B4-BE49-F238E27FC236}">
                <a16:creationId xmlns:a16="http://schemas.microsoft.com/office/drawing/2014/main" id="{558C87AD-9635-51B3-7632-E1EED1BDF40B}"/>
              </a:ext>
            </a:extLst>
          </p:cNvPr>
          <p:cNvSpPr txBox="1"/>
          <p:nvPr/>
        </p:nvSpPr>
        <p:spPr bwMode="auto">
          <a:xfrm>
            <a:off x="6074487" y="2943752"/>
            <a:ext cx="2488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Dose Exploration Phase</a:t>
            </a:r>
          </a:p>
        </p:txBody>
      </p:sp>
      <p:sp>
        <p:nvSpPr>
          <p:cNvPr id="7" name="TextBox 6">
            <a:extLst>
              <a:ext uri="{FF2B5EF4-FFF2-40B4-BE49-F238E27FC236}">
                <a16:creationId xmlns:a16="http://schemas.microsoft.com/office/drawing/2014/main" id="{D6229259-7049-A8AE-8D9E-7CD73BECD1A0}"/>
              </a:ext>
            </a:extLst>
          </p:cNvPr>
          <p:cNvSpPr txBox="1"/>
          <p:nvPr/>
        </p:nvSpPr>
        <p:spPr bwMode="auto">
          <a:xfrm>
            <a:off x="8984938" y="2943752"/>
            <a:ext cx="2488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Dose Expansion Phase</a:t>
            </a:r>
          </a:p>
        </p:txBody>
      </p:sp>
    </p:spTree>
    <p:extLst>
      <p:ext uri="{BB962C8B-B14F-4D97-AF65-F5344CB8AC3E}">
        <p14:creationId xmlns:p14="http://schemas.microsoft.com/office/powerpoint/2010/main" val="69943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DeLLphi-300: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WCLC 2022. Abstr OA12.05.</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3132359349"/>
              </p:ext>
            </p:extLst>
          </p:nvPr>
        </p:nvGraphicFramePr>
        <p:xfrm>
          <a:off x="719138" y="1611554"/>
          <a:ext cx="10787061" cy="4389312"/>
        </p:xfrm>
        <a:graphic>
          <a:graphicData uri="http://schemas.openxmlformats.org/drawingml/2006/table">
            <a:tbl>
              <a:tblPr/>
              <a:tblGrid>
                <a:gridCol w="5662820">
                  <a:extLst>
                    <a:ext uri="{9D8B030D-6E8A-4147-A177-3AD203B41FA5}">
                      <a16:colId xmlns:a16="http://schemas.microsoft.com/office/drawing/2014/main" val="20000"/>
                    </a:ext>
                  </a:extLst>
                </a:gridCol>
                <a:gridCol w="5124241">
                  <a:extLst>
                    <a:ext uri="{9D8B030D-6E8A-4147-A177-3AD203B41FA5}">
                      <a16:colId xmlns:a16="http://schemas.microsoft.com/office/drawing/2014/main" val="20001"/>
                    </a:ext>
                  </a:extLst>
                </a:gridCol>
              </a:tblGrid>
              <a:tr h="3104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Baseline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(32-80)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04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Current/former smoker,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(12)/81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lines of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5066146"/>
                  </a:ext>
                </a:extLst>
              </a:tr>
              <a:tr h="194498">
                <a:tc>
                  <a:txBody>
                    <a:bodyPr/>
                    <a:lstStyle/>
                    <a:p>
                      <a:pPr marL="37719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8839207"/>
                  </a:ext>
                </a:extLst>
              </a:tr>
              <a:tr h="310451">
                <a:tc>
                  <a:txBody>
                    <a:bodyPr/>
                    <a:lstStyle/>
                    <a:p>
                      <a:pPr marL="37719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2679221"/>
                  </a:ext>
                </a:extLst>
              </a:tr>
              <a:tr h="310451">
                <a:tc>
                  <a:txBody>
                    <a:bodyPr/>
                    <a:lstStyle/>
                    <a:p>
                      <a:pPr marL="37719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881" marR="121881" marT="45728" marB="45728" horzOverflow="overflow">
                    <a:lnL w="12700"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(30)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9804858"/>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number of prior therapies,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9037050"/>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anti–PD-(L)1 treatment,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76239301"/>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Extensive stage disease at initial diagnosis,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4164666"/>
                  </a:ext>
                </a:extLst>
              </a:tr>
              <a:tr h="310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Known liver/brain*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(51) / 29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0216014"/>
                  </a:ext>
                </a:extLst>
              </a:tr>
            </a:tbl>
          </a:graphicData>
        </a:graphic>
      </p:graphicFrame>
      <p:grpSp>
        <p:nvGrpSpPr>
          <p:cNvPr id="9" name="Group 8">
            <a:extLst>
              <a:ext uri="{FF2B5EF4-FFF2-40B4-BE49-F238E27FC236}">
                <a16:creationId xmlns:a16="http://schemas.microsoft.com/office/drawing/2014/main" id="{12A71482-1268-6D25-B797-2A0D22E05CA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BA5827-9D32-BA6F-2515-DD1B981E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387023E7-5E7E-D759-2FEF-03503EFA3E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Box 11">
            <a:extLst>
              <a:ext uri="{FF2B5EF4-FFF2-40B4-BE49-F238E27FC236}">
                <a16:creationId xmlns:a16="http://schemas.microsoft.com/office/drawing/2014/main" id="{0BA98E37-B4E7-0C28-2FC9-C8E6560A3319}"/>
              </a:ext>
            </a:extLst>
          </p:cNvPr>
          <p:cNvSpPr txBox="1"/>
          <p:nvPr/>
        </p:nvSpPr>
        <p:spPr bwMode="auto">
          <a:xfrm>
            <a:off x="1081892" y="6025613"/>
            <a:ext cx="9048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400" b="0" kern="0" dirty="0">
                <a:solidFill>
                  <a:schemeClr val="bg1"/>
                </a:solidFill>
                <a:latin typeface="+mn-lt"/>
              </a:rPr>
              <a:t>*Patients with treated brain metastases permitted with conditions set forth in trial criteria.</a:t>
            </a:r>
            <a:endParaRPr lang="en-US" sz="1400" b="0" i="1" kern="0" dirty="0">
              <a:solidFill>
                <a:schemeClr val="bg1"/>
              </a:solidFill>
              <a:latin typeface="+mn-lt"/>
            </a:endParaRPr>
          </a:p>
        </p:txBody>
      </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DeLLphi-300: Treatment-Related AEs</a:t>
            </a:r>
          </a:p>
        </p:txBody>
      </p:sp>
      <p:sp>
        <p:nvSpPr>
          <p:cNvPr id="13" name="Content Placeholder 12">
            <a:extLst>
              <a:ext uri="{FF2B5EF4-FFF2-40B4-BE49-F238E27FC236}">
                <a16:creationId xmlns:a16="http://schemas.microsoft.com/office/drawing/2014/main" id="{0A77482E-2049-EA9F-4642-197CF8C05B6C}"/>
              </a:ext>
            </a:extLst>
          </p:cNvPr>
          <p:cNvSpPr>
            <a:spLocks noGrp="1"/>
          </p:cNvSpPr>
          <p:nvPr>
            <p:ph sz="half" idx="1"/>
          </p:nvPr>
        </p:nvSpPr>
        <p:spPr>
          <a:xfrm>
            <a:off x="601820" y="4560422"/>
            <a:ext cx="5309278" cy="1629045"/>
          </a:xfrm>
        </p:spPr>
        <p:txBody>
          <a:bodyPr/>
          <a:lstStyle/>
          <a:p>
            <a:r>
              <a:rPr lang="en-US" sz="1800" dirty="0"/>
              <a:t>4 patients (4%) discontinued due to TRAEs: encephalopathy (n = 1), neurotoxicity (n = 1), and pneumonitis (n = 2, including one grade 5 pneumonitis)</a:t>
            </a:r>
          </a:p>
          <a:p>
            <a:endParaRPr lang="en-US" sz="1800" dirty="0"/>
          </a:p>
        </p:txBody>
      </p:sp>
      <p:sp>
        <p:nvSpPr>
          <p:cNvPr id="14" name="Content Placeholder 13">
            <a:extLst>
              <a:ext uri="{FF2B5EF4-FFF2-40B4-BE49-F238E27FC236}">
                <a16:creationId xmlns:a16="http://schemas.microsoft.com/office/drawing/2014/main" id="{F8BB3861-D4DC-5E69-C35E-7F033DCABDF9}"/>
              </a:ext>
            </a:extLst>
          </p:cNvPr>
          <p:cNvSpPr>
            <a:spLocks noGrp="1"/>
          </p:cNvSpPr>
          <p:nvPr>
            <p:ph sz="half" idx="2"/>
          </p:nvPr>
        </p:nvSpPr>
        <p:spPr>
          <a:xfrm>
            <a:off x="6187317" y="3308811"/>
            <a:ext cx="5505979" cy="2770550"/>
          </a:xfrm>
        </p:spPr>
        <p:txBody>
          <a:bodyPr/>
          <a:lstStyle/>
          <a:p>
            <a:pPr>
              <a:spcBef>
                <a:spcPts val="500"/>
              </a:spcBef>
            </a:pPr>
            <a:r>
              <a:rPr lang="en-US" sz="1800" dirty="0"/>
              <a:t>CRS generally occurred in cycle 1 and rarely recurred in subsequent cycles</a:t>
            </a:r>
          </a:p>
          <a:p>
            <a:pPr lvl="1">
              <a:spcBef>
                <a:spcPts val="500"/>
              </a:spcBef>
            </a:pPr>
            <a:r>
              <a:rPr lang="en-US" sz="1600" dirty="0"/>
              <a:t>8/106 patients (8%) required tocilizumab for CRS</a:t>
            </a:r>
          </a:p>
          <a:p>
            <a:pPr>
              <a:spcBef>
                <a:spcPts val="500"/>
              </a:spcBef>
            </a:pPr>
            <a:r>
              <a:rPr lang="en-US" sz="1800" dirty="0"/>
              <a:t>Neurologic events predominantly grade 1 and presented as dysgeusia or headache</a:t>
            </a:r>
          </a:p>
          <a:p>
            <a:pPr lvl="1">
              <a:spcBef>
                <a:spcPts val="500"/>
              </a:spcBef>
            </a:pPr>
            <a:r>
              <a:rPr lang="en-US" sz="1600" dirty="0"/>
              <a:t>Most common grade ≥3 treatment-related NE: confusion (n = 5, 1 patient with grade 4)</a:t>
            </a:r>
          </a:p>
          <a:p>
            <a:pPr>
              <a:spcBef>
                <a:spcPts val="500"/>
              </a:spcBef>
            </a:pPr>
            <a:r>
              <a:rPr lang="en-US" sz="1800" dirty="0"/>
              <a:t>Grade 4 treatment-related neutropenia occurred in </a:t>
            </a:r>
            <a:br>
              <a:rPr lang="en-US" sz="1800" dirty="0"/>
            </a:br>
            <a:r>
              <a:rPr lang="en-US" sz="1800" dirty="0"/>
              <a:t>4 patients (4%); no cases of febrile neutropenia</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WCLC 2022. Abstr OA12.05.</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FBD9B66D-E263-A678-6024-B303CE0AA74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6F7F7AD-DD3D-07C6-6470-4DE2DCF7F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A85E5E36-A4A2-62E4-D7F7-348709849C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3" name="Table 4">
            <a:extLst>
              <a:ext uri="{FF2B5EF4-FFF2-40B4-BE49-F238E27FC236}">
                <a16:creationId xmlns:a16="http://schemas.microsoft.com/office/drawing/2014/main" id="{47E4F600-8672-2E3E-582C-579B4F751188}"/>
              </a:ext>
            </a:extLst>
          </p:cNvPr>
          <p:cNvGraphicFramePr>
            <a:graphicFrameLocks noGrp="1"/>
          </p:cNvGraphicFramePr>
          <p:nvPr>
            <p:extLst>
              <p:ext uri="{D42A27DB-BD31-4B8C-83A1-F6EECF244321}">
                <p14:modId xmlns:p14="http://schemas.microsoft.com/office/powerpoint/2010/main" val="3481632126"/>
              </p:ext>
            </p:extLst>
          </p:nvPr>
        </p:nvGraphicFramePr>
        <p:xfrm>
          <a:off x="719136" y="1620720"/>
          <a:ext cx="5220231" cy="2682240"/>
        </p:xfrm>
        <a:graphic>
          <a:graphicData uri="http://schemas.openxmlformats.org/drawingml/2006/table">
            <a:tbl>
              <a:tblPr firstRow="1" bandRow="1">
                <a:tableStyleId>{F5AB1C69-6EDB-4FF4-983F-18BD219EF322}</a:tableStyleId>
              </a:tblPr>
              <a:tblGrid>
                <a:gridCol w="1974879">
                  <a:extLst>
                    <a:ext uri="{9D8B030D-6E8A-4147-A177-3AD203B41FA5}">
                      <a16:colId xmlns:a16="http://schemas.microsoft.com/office/drawing/2014/main" val="2269275551"/>
                    </a:ext>
                  </a:extLst>
                </a:gridCol>
                <a:gridCol w="1653856">
                  <a:extLst>
                    <a:ext uri="{9D8B030D-6E8A-4147-A177-3AD203B41FA5}">
                      <a16:colId xmlns:a16="http://schemas.microsoft.com/office/drawing/2014/main" val="1080594364"/>
                    </a:ext>
                  </a:extLst>
                </a:gridCol>
                <a:gridCol w="1591496">
                  <a:extLst>
                    <a:ext uri="{9D8B030D-6E8A-4147-A177-3AD203B41FA5}">
                      <a16:colId xmlns:a16="http://schemas.microsoft.com/office/drawing/2014/main" val="264023858"/>
                    </a:ext>
                  </a:extLst>
                </a:gridCol>
              </a:tblGrid>
              <a:tr h="0">
                <a:tc rowSpan="2">
                  <a:txBody>
                    <a:bodyPr/>
                    <a:lstStyle/>
                    <a:p>
                      <a:r>
                        <a:rPr lang="en-US" sz="1600" dirty="0"/>
                        <a:t>TRAEs in ≥15% of Patients, n (%)</a:t>
                      </a:r>
                      <a:endParaRPr lang="en-IN"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600" dirty="0"/>
                        <a:t>Patients (N = 106)</a:t>
                      </a:r>
                      <a:endParaRPr lang="en-IN"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IN" dirty="0"/>
                    </a:p>
                  </a:txBody>
                  <a:tcPr>
                    <a:lnL w="12700" cmpd="sng">
                      <a:noFill/>
                    </a:lnL>
                  </a:tcPr>
                </a:tc>
                <a:extLst>
                  <a:ext uri="{0D108BD9-81ED-4DB2-BD59-A6C34878D82A}">
                    <a16:rowId xmlns:a16="http://schemas.microsoft.com/office/drawing/2014/main" val="2383108388"/>
                  </a:ext>
                </a:extLst>
              </a:tr>
              <a:tr h="0">
                <a:tc vMerge="1">
                  <a:txBody>
                    <a:bodyPr/>
                    <a:lstStyle/>
                    <a:p>
                      <a:endParaRPr lang="en-IN"/>
                    </a:p>
                  </a:txBody>
                  <a:tcPr/>
                </a:tc>
                <a:tc>
                  <a:txBody>
                    <a:bodyPr/>
                    <a:lstStyle/>
                    <a:p>
                      <a:pPr algn="ctr"/>
                      <a:r>
                        <a:rPr lang="en-IN" sz="1600" b="1" kern="1200" dirty="0">
                          <a:solidFill>
                            <a:schemeClr val="lt1"/>
                          </a:solidFill>
                          <a:latin typeface="+mn-lt"/>
                          <a:ea typeface="+mn-ea"/>
                          <a:cs typeface="+mn-cs"/>
                        </a:rPr>
                        <a:t>Any Grade</a:t>
                      </a:r>
                      <a:endParaRPr lang="en-US" sz="1600" dirty="0"/>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algn="ctr" defTabSz="914400" rtl="0" eaLnBrk="1" latinLnBrk="0" hangingPunct="1"/>
                      <a:r>
                        <a:rPr lang="en-IN" sz="1600" b="1" kern="1200" dirty="0">
                          <a:solidFill>
                            <a:schemeClr val="lt1"/>
                          </a:solidFill>
                          <a:latin typeface="+mn-lt"/>
                          <a:ea typeface="+mn-ea"/>
                          <a:cs typeface="+mn-cs"/>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88617445"/>
                  </a:ext>
                </a:extLst>
              </a:tr>
              <a:tr h="0">
                <a:tc>
                  <a:txBody>
                    <a:bodyPr/>
                    <a:lstStyle/>
                    <a:p>
                      <a:r>
                        <a:rPr lang="en-IN" sz="1600" dirty="0">
                          <a:solidFill>
                            <a:schemeClr val="bg1"/>
                          </a:solidFill>
                        </a:rPr>
                        <a:t>Any TRAE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rPr>
                        <a:t>97 (92)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rPr>
                        <a:t>33 (31)*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7147259"/>
                  </a:ext>
                </a:extLst>
              </a:tr>
              <a:tr h="0">
                <a:tc>
                  <a:txBody>
                    <a:bodyPr/>
                    <a:lstStyle/>
                    <a:p>
                      <a:r>
                        <a:rPr lang="en-IN" sz="1600" dirty="0">
                          <a:solidFill>
                            <a:schemeClr val="bg1"/>
                          </a:solidFill>
                        </a:rPr>
                        <a:t>CRS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600" dirty="0">
                          <a:solidFill>
                            <a:schemeClr val="bg1"/>
                          </a:solidFill>
                        </a:rPr>
                        <a:t>56 (53)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600" dirty="0">
                          <a:solidFill>
                            <a:schemeClr val="bg1"/>
                          </a:solidFill>
                        </a:rPr>
                        <a:t>1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5008146"/>
                  </a:ext>
                </a:extLst>
              </a:tr>
              <a:tr h="0">
                <a:tc>
                  <a:txBody>
                    <a:bodyPr/>
                    <a:lstStyle/>
                    <a:p>
                      <a:r>
                        <a:rPr lang="en-IN" sz="1600" dirty="0">
                          <a:solidFill>
                            <a:schemeClr val="bg1"/>
                          </a:solidFill>
                        </a:rPr>
                        <a:t>Pyrexia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rPr>
                        <a:t>40 (38)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rPr>
                        <a:t>2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45615065"/>
                  </a:ext>
                </a:extLst>
              </a:tr>
              <a:tr h="0">
                <a:tc>
                  <a:txBody>
                    <a:bodyPr/>
                    <a:lstStyle/>
                    <a:p>
                      <a:r>
                        <a:rPr lang="en-IN" sz="1600" dirty="0">
                          <a:solidFill>
                            <a:schemeClr val="bg1"/>
                          </a:solidFill>
                        </a:rPr>
                        <a:t>Dysgeusia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600" dirty="0">
                          <a:solidFill>
                            <a:schemeClr val="bg1"/>
                          </a:solidFill>
                        </a:rPr>
                        <a:t>24 (23)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endParaRPr lang="en-IN" sz="16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52739132"/>
                  </a:ext>
                </a:extLst>
              </a:tr>
              <a:tr h="0">
                <a:tc>
                  <a:txBody>
                    <a:bodyPr/>
                    <a:lstStyle/>
                    <a:p>
                      <a:r>
                        <a:rPr lang="en-IN" sz="1600" dirty="0">
                          <a:solidFill>
                            <a:schemeClr val="bg1"/>
                          </a:solidFill>
                        </a:rPr>
                        <a:t>Fatigue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rPr>
                        <a:t>23 (22)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rPr>
                        <a:t>3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46000282"/>
                  </a:ext>
                </a:extLst>
              </a:tr>
              <a:tr h="0">
                <a:tc>
                  <a:txBody>
                    <a:bodyPr/>
                    <a:lstStyle/>
                    <a:p>
                      <a:r>
                        <a:rPr lang="en-IN" sz="1600" dirty="0">
                          <a:solidFill>
                            <a:schemeClr val="bg1"/>
                          </a:solidFill>
                        </a:rPr>
                        <a:t>Nausea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600" dirty="0">
                          <a:solidFill>
                            <a:schemeClr val="bg1"/>
                          </a:solidFill>
                        </a:rPr>
                        <a:t>21 (20)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endParaRPr lang="en-IN" sz="16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53599229"/>
                  </a:ext>
                </a:extLst>
              </a:tr>
            </a:tbl>
          </a:graphicData>
        </a:graphic>
      </p:graphicFrame>
      <p:graphicFrame>
        <p:nvGraphicFramePr>
          <p:cNvPr id="5" name="Table 5">
            <a:extLst>
              <a:ext uri="{FF2B5EF4-FFF2-40B4-BE49-F238E27FC236}">
                <a16:creationId xmlns:a16="http://schemas.microsoft.com/office/drawing/2014/main" id="{F9285441-601E-84FD-203F-983F2F0F9F66}"/>
              </a:ext>
            </a:extLst>
          </p:cNvPr>
          <p:cNvGraphicFramePr>
            <a:graphicFrameLocks noGrp="1"/>
          </p:cNvGraphicFramePr>
          <p:nvPr>
            <p:extLst>
              <p:ext uri="{D42A27DB-BD31-4B8C-83A1-F6EECF244321}">
                <p14:modId xmlns:p14="http://schemas.microsoft.com/office/powerpoint/2010/main" val="2203507943"/>
              </p:ext>
            </p:extLst>
          </p:nvPr>
        </p:nvGraphicFramePr>
        <p:xfrm>
          <a:off x="6328657" y="1620720"/>
          <a:ext cx="5177542" cy="1676400"/>
        </p:xfrm>
        <a:graphic>
          <a:graphicData uri="http://schemas.openxmlformats.org/drawingml/2006/table">
            <a:tbl>
              <a:tblPr firstRow="1" bandRow="1">
                <a:tableStyleId>{F5AB1C69-6EDB-4FF4-983F-18BD219EF322}</a:tableStyleId>
              </a:tblPr>
              <a:tblGrid>
                <a:gridCol w="1670924">
                  <a:extLst>
                    <a:ext uri="{9D8B030D-6E8A-4147-A177-3AD203B41FA5}">
                      <a16:colId xmlns:a16="http://schemas.microsoft.com/office/drawing/2014/main" val="1739685344"/>
                    </a:ext>
                  </a:extLst>
                </a:gridCol>
                <a:gridCol w="1725819">
                  <a:extLst>
                    <a:ext uri="{9D8B030D-6E8A-4147-A177-3AD203B41FA5}">
                      <a16:colId xmlns:a16="http://schemas.microsoft.com/office/drawing/2014/main" val="2566894961"/>
                    </a:ext>
                  </a:extLst>
                </a:gridCol>
                <a:gridCol w="1780799">
                  <a:extLst>
                    <a:ext uri="{9D8B030D-6E8A-4147-A177-3AD203B41FA5}">
                      <a16:colId xmlns:a16="http://schemas.microsoft.com/office/drawing/2014/main" val="3348024639"/>
                    </a:ext>
                  </a:extLst>
                </a:gridCol>
              </a:tblGrid>
              <a:tr h="248299">
                <a:tc rowSpan="2">
                  <a:txBody>
                    <a:bodyPr/>
                    <a:lstStyle/>
                    <a:p>
                      <a:pPr algn="l"/>
                      <a:r>
                        <a:rPr lang="en-IN" sz="1600" dirty="0">
                          <a:latin typeface="+mn-lt"/>
                        </a:rPr>
                        <a:t>TRAEs of Interest,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600" dirty="0">
                          <a:latin typeface="+mn-lt"/>
                        </a:rPr>
                        <a:t>All Patients (N = 106)</a:t>
                      </a:r>
                      <a:endParaRPr lang="en-IN" sz="1600" dirty="0">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IN" dirty="0"/>
                    </a:p>
                  </a:txBody>
                  <a:tcPr/>
                </a:tc>
                <a:extLst>
                  <a:ext uri="{0D108BD9-81ED-4DB2-BD59-A6C34878D82A}">
                    <a16:rowId xmlns:a16="http://schemas.microsoft.com/office/drawing/2014/main" val="654256918"/>
                  </a:ext>
                </a:extLst>
              </a:tr>
              <a:tr h="164279">
                <a:tc vMerge="1">
                  <a:txBody>
                    <a:bodyPr/>
                    <a:lstStyle/>
                    <a:p>
                      <a:endParaRPr lang="en-IN"/>
                    </a:p>
                  </a:txBody>
                  <a:tcPr/>
                </a:tc>
                <a:tc>
                  <a:txBody>
                    <a:bodyPr/>
                    <a:lstStyle/>
                    <a:p>
                      <a:pPr marL="0" algn="ctr" defTabSz="914400" rtl="0" eaLnBrk="1" latinLnBrk="0" hangingPunct="1"/>
                      <a:r>
                        <a:rPr lang="en-IN" sz="1600" b="1" kern="1200" dirty="0">
                          <a:solidFill>
                            <a:schemeClr val="lt1"/>
                          </a:solidFill>
                          <a:latin typeface="+mn-lt"/>
                          <a:ea typeface="+mn-ea"/>
                          <a:cs typeface="+mn-cs"/>
                        </a:rPr>
                        <a:t>Any Grade</a:t>
                      </a:r>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algn="ctr" defTabSz="914400" rtl="0" eaLnBrk="1" latinLnBrk="0" hangingPunct="1"/>
                      <a:r>
                        <a:rPr lang="en-IN" sz="1600" b="1" kern="1200" dirty="0">
                          <a:solidFill>
                            <a:schemeClr val="lt1"/>
                          </a:solidFill>
                          <a:latin typeface="+mn-lt"/>
                          <a:ea typeface="+mn-ea"/>
                          <a:cs typeface="+mn-cs"/>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285605177"/>
                  </a:ext>
                </a:extLst>
              </a:tr>
              <a:tr h="205907">
                <a:tc>
                  <a:txBody>
                    <a:bodyPr/>
                    <a:lstStyle/>
                    <a:p>
                      <a:pPr algn="l"/>
                      <a:r>
                        <a:rPr lang="en-IN" sz="1600" dirty="0">
                          <a:solidFill>
                            <a:schemeClr val="bg1"/>
                          </a:solidFill>
                          <a:latin typeface="+mn-lt"/>
                        </a:rPr>
                        <a:t>CRS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56 (53)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1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25300919"/>
                  </a:ext>
                </a:extLst>
              </a:tr>
              <a:tr h="278923">
                <a:tc>
                  <a:txBody>
                    <a:bodyPr/>
                    <a:lstStyle/>
                    <a:p>
                      <a:pPr algn="l"/>
                      <a:r>
                        <a:rPr lang="en-IN" sz="1600" dirty="0">
                          <a:solidFill>
                            <a:schemeClr val="bg1"/>
                          </a:solidFill>
                          <a:latin typeface="+mn-lt"/>
                        </a:rPr>
                        <a:t>Neurologic events</a:t>
                      </a:r>
                      <a:endParaRPr lang="en-IN" sz="16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600" dirty="0">
                          <a:solidFill>
                            <a:schemeClr val="bg1"/>
                          </a:solidFill>
                          <a:latin typeface="+mn-lt"/>
                        </a:rPr>
                        <a:t>53 (50)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600" dirty="0">
                          <a:solidFill>
                            <a:schemeClr val="bg1"/>
                          </a:solidFill>
                          <a:latin typeface="+mn-lt"/>
                        </a:rPr>
                        <a:t>7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86275855"/>
                  </a:ext>
                </a:extLst>
              </a:tr>
              <a:tr h="205907">
                <a:tc>
                  <a:txBody>
                    <a:bodyPr/>
                    <a:lstStyle/>
                    <a:p>
                      <a:pPr algn="l"/>
                      <a:r>
                        <a:rPr lang="en-IN" sz="1600" dirty="0">
                          <a:solidFill>
                            <a:schemeClr val="bg1"/>
                          </a:solidFill>
                          <a:latin typeface="+mn-lt"/>
                        </a:rPr>
                        <a:t>Neutropenia</a:t>
                      </a:r>
                      <a:endParaRPr lang="en-IN" sz="16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17 (16)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10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6461687"/>
                  </a:ext>
                </a:extLst>
              </a:tr>
            </a:tbl>
          </a:graphicData>
        </a:graphic>
      </p:graphicFrame>
      <p:sp>
        <p:nvSpPr>
          <p:cNvPr id="6" name="TextBox 5">
            <a:extLst>
              <a:ext uri="{FF2B5EF4-FFF2-40B4-BE49-F238E27FC236}">
                <a16:creationId xmlns:a16="http://schemas.microsoft.com/office/drawing/2014/main" id="{C3F1658C-5521-8F24-D9A0-A2455595FE64}"/>
              </a:ext>
            </a:extLst>
          </p:cNvPr>
          <p:cNvSpPr txBox="1"/>
          <p:nvPr/>
        </p:nvSpPr>
        <p:spPr bwMode="auto">
          <a:xfrm>
            <a:off x="609759" y="4302960"/>
            <a:ext cx="64949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*Includes 1 patient with grade 5 pneumonitis.</a:t>
            </a:r>
            <a:endParaRPr lang="en-IN"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3657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91E8-A521-A108-8761-611D6FC24624}"/>
              </a:ext>
            </a:extLst>
          </p:cNvPr>
          <p:cNvSpPr>
            <a:spLocks noGrp="1"/>
          </p:cNvSpPr>
          <p:nvPr>
            <p:ph type="title"/>
          </p:nvPr>
        </p:nvSpPr>
        <p:spPr/>
        <p:txBody>
          <a:bodyPr/>
          <a:lstStyle/>
          <a:p>
            <a:r>
              <a:rPr lang="en-US" dirty="0"/>
              <a:t>DeLLphi-300: Response</a:t>
            </a:r>
          </a:p>
        </p:txBody>
      </p:sp>
      <p:sp>
        <p:nvSpPr>
          <p:cNvPr id="9" name="TextBox 8">
            <a:extLst>
              <a:ext uri="{FF2B5EF4-FFF2-40B4-BE49-F238E27FC236}">
                <a16:creationId xmlns:a16="http://schemas.microsoft.com/office/drawing/2014/main" id="{77E2A808-AF34-31F2-E678-281C71FA1675}"/>
              </a:ext>
            </a:extLst>
          </p:cNvPr>
          <p:cNvSpPr txBox="1"/>
          <p:nvPr/>
        </p:nvSpPr>
        <p:spPr bwMode="auto">
          <a:xfrm>
            <a:off x="6045981" y="1468919"/>
            <a:ext cx="546958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2000" dirty="0">
                <a:solidFill>
                  <a:schemeClr val="bg1"/>
                </a:solidFill>
                <a:latin typeface="Calibri" panose="020F0502020204030204" pitchFamily="34" charset="0"/>
              </a:rPr>
              <a:t>Confirmed ORR</a:t>
            </a:r>
            <a:r>
              <a:rPr lang="en-US" sz="2000" b="0" dirty="0">
                <a:solidFill>
                  <a:schemeClr val="bg1"/>
                </a:solidFill>
                <a:latin typeface="Calibri" panose="020F0502020204030204" pitchFamily="34" charset="0"/>
              </a:rPr>
              <a:t>: 23% (2 CRs, 22 PRs); </a:t>
            </a:r>
          </a:p>
          <a:p>
            <a:pPr>
              <a:spcBef>
                <a:spcPts val="0"/>
              </a:spcBef>
            </a:pPr>
            <a:r>
              <a:rPr lang="en-US" sz="2000" b="0" dirty="0">
                <a:solidFill>
                  <a:schemeClr val="bg1"/>
                </a:solidFill>
                <a:latin typeface="Calibri" panose="020F0502020204030204" pitchFamily="34" charset="0"/>
              </a:rPr>
              <a:t>37% of patients with target lesion shrinkage ≥30%</a:t>
            </a:r>
            <a:endParaRPr lang="en-IN" sz="2000" b="0" dirty="0">
              <a:solidFill>
                <a:schemeClr val="bg1"/>
              </a:solidFill>
              <a:latin typeface="Calibri" panose="020F0502020204030204" pitchFamily="34" charset="0"/>
            </a:endParaRPr>
          </a:p>
        </p:txBody>
      </p:sp>
      <p:sp>
        <p:nvSpPr>
          <p:cNvPr id="12" name="Text Box 15">
            <a:extLst>
              <a:ext uri="{FF2B5EF4-FFF2-40B4-BE49-F238E27FC236}">
                <a16:creationId xmlns:a16="http://schemas.microsoft.com/office/drawing/2014/main" id="{A5D8BED8-FAFC-2A3E-C837-718D0B1A06EC}"/>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WCLC 2022. Abstr OA12.05.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7F65E2C9-9E5C-D49E-9BB1-313389DC5455}"/>
              </a:ext>
            </a:extLst>
          </p:cNvPr>
          <p:cNvSpPr txBox="1"/>
          <p:nvPr/>
        </p:nvSpPr>
        <p:spPr bwMode="auto">
          <a:xfrm>
            <a:off x="1745768" y="5472632"/>
            <a:ext cx="101309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 step dosing with 1 mg run in dose.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 = Patients had an initial PR and still have potential for future confirmative scans.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SD^ = Patients had an initial response but did not have confirmation of response on the subsequent scan.</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Unlabeled = Patients with unconfirmed or confirmed PD</a:t>
            </a:r>
            <a:endParaRPr lang="en-IN" sz="12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5A6DD3BA-BBD2-8B7B-2466-5951A0E3065E}"/>
              </a:ext>
            </a:extLst>
          </p:cNvPr>
          <p:cNvSpPr txBox="1"/>
          <p:nvPr/>
        </p:nvSpPr>
        <p:spPr bwMode="auto">
          <a:xfrm>
            <a:off x="1852208" y="4058433"/>
            <a:ext cx="36140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Includes patients with ≥9 wk of follow-up</a:t>
            </a:r>
            <a:endParaRPr lang="en-IN" sz="1400" b="0"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CC927BFE-FE2C-941C-6C7C-0258B1832B11}"/>
              </a:ext>
            </a:extLst>
          </p:cNvPr>
          <p:cNvSpPr txBox="1"/>
          <p:nvPr/>
        </p:nvSpPr>
        <p:spPr bwMode="auto">
          <a:xfrm rot="16200000">
            <a:off x="-1110046" y="3454399"/>
            <a:ext cx="388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 Change from Baseline in Sum of Diameters</a:t>
            </a:r>
          </a:p>
        </p:txBody>
      </p:sp>
      <p:grpSp>
        <p:nvGrpSpPr>
          <p:cNvPr id="33" name="Group 32">
            <a:extLst>
              <a:ext uri="{FF2B5EF4-FFF2-40B4-BE49-F238E27FC236}">
                <a16:creationId xmlns:a16="http://schemas.microsoft.com/office/drawing/2014/main" id="{21B223C8-990C-91F8-18A3-6E07146BD16C}"/>
              </a:ext>
            </a:extLst>
          </p:cNvPr>
          <p:cNvGrpSpPr/>
          <p:nvPr/>
        </p:nvGrpSpPr>
        <p:grpSpPr>
          <a:xfrm>
            <a:off x="1026916" y="1440229"/>
            <a:ext cx="513282" cy="4197017"/>
            <a:chOff x="1026916" y="1440229"/>
            <a:chExt cx="513282" cy="4197017"/>
          </a:xfrm>
        </p:grpSpPr>
        <p:grpSp>
          <p:nvGrpSpPr>
            <p:cNvPr id="5" name="Group 4">
              <a:extLst>
                <a:ext uri="{FF2B5EF4-FFF2-40B4-BE49-F238E27FC236}">
                  <a16:creationId xmlns:a16="http://schemas.microsoft.com/office/drawing/2014/main" id="{6367CFF3-1508-F7F6-D54C-C856A496A81E}"/>
                </a:ext>
              </a:extLst>
            </p:cNvPr>
            <p:cNvGrpSpPr/>
            <p:nvPr/>
          </p:nvGrpSpPr>
          <p:grpSpPr>
            <a:xfrm>
              <a:off x="1081418" y="1440229"/>
              <a:ext cx="458780" cy="2270059"/>
              <a:chOff x="5943715" y="1966190"/>
              <a:chExt cx="458780" cy="3407814"/>
            </a:xfrm>
          </p:grpSpPr>
          <p:sp>
            <p:nvSpPr>
              <p:cNvPr id="6" name="TextBox 5">
                <a:extLst>
                  <a:ext uri="{FF2B5EF4-FFF2-40B4-BE49-F238E27FC236}">
                    <a16:creationId xmlns:a16="http://schemas.microsoft.com/office/drawing/2014/main" id="{5768E220-3B9A-8B45-FA1B-640321E1FFAD}"/>
                  </a:ext>
                </a:extLst>
              </p:cNvPr>
              <p:cNvSpPr txBox="1"/>
              <p:nvPr/>
            </p:nvSpPr>
            <p:spPr bwMode="auto">
              <a:xfrm>
                <a:off x="5943715" y="196619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7" name="TextBox 6">
                <a:extLst>
                  <a:ext uri="{FF2B5EF4-FFF2-40B4-BE49-F238E27FC236}">
                    <a16:creationId xmlns:a16="http://schemas.microsoft.com/office/drawing/2014/main" id="{60579C4F-064E-71D7-1278-63E1A13BD534}"/>
                  </a:ext>
                </a:extLst>
              </p:cNvPr>
              <p:cNvSpPr txBox="1"/>
              <p:nvPr/>
            </p:nvSpPr>
            <p:spPr bwMode="auto">
              <a:xfrm>
                <a:off x="5943715" y="245756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E15C1AAB-2C72-40A7-6BE7-C0F085A6E091}"/>
                  </a:ext>
                </a:extLst>
              </p:cNvPr>
              <p:cNvSpPr txBox="1"/>
              <p:nvPr/>
            </p:nvSpPr>
            <p:spPr bwMode="auto">
              <a:xfrm>
                <a:off x="6035087" y="293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3B7DCB49-7749-BCBE-926A-5D1031730853}"/>
                  </a:ext>
                </a:extLst>
              </p:cNvPr>
              <p:cNvSpPr txBox="1"/>
              <p:nvPr/>
            </p:nvSpPr>
            <p:spPr bwMode="auto">
              <a:xfrm>
                <a:off x="6035087" y="34234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9BE50710-8023-A8D1-CBD3-F24C90BBB83A}"/>
                  </a:ext>
                </a:extLst>
              </p:cNvPr>
              <p:cNvSpPr txBox="1"/>
              <p:nvPr/>
            </p:nvSpPr>
            <p:spPr bwMode="auto">
              <a:xfrm>
                <a:off x="6035087" y="391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2621145B-6C35-E0EE-391D-EBFD0711F970}"/>
                  </a:ext>
                </a:extLst>
              </p:cNvPr>
              <p:cNvSpPr txBox="1"/>
              <p:nvPr/>
            </p:nvSpPr>
            <p:spPr bwMode="auto">
              <a:xfrm>
                <a:off x="6035087" y="44075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66317396-BF77-050B-F34B-FC0C8917BBD6}"/>
                  </a:ext>
                </a:extLst>
              </p:cNvPr>
              <p:cNvSpPr txBox="1"/>
              <p:nvPr/>
            </p:nvSpPr>
            <p:spPr bwMode="auto">
              <a:xfrm>
                <a:off x="6126458" y="4911969"/>
                <a:ext cx="276037" cy="46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2" name="Group 31">
              <a:extLst>
                <a:ext uri="{FF2B5EF4-FFF2-40B4-BE49-F238E27FC236}">
                  <a16:creationId xmlns:a16="http://schemas.microsoft.com/office/drawing/2014/main" id="{3A679145-42B7-E246-B972-881CEE45426A}"/>
                </a:ext>
              </a:extLst>
            </p:cNvPr>
            <p:cNvGrpSpPr/>
            <p:nvPr/>
          </p:nvGrpSpPr>
          <p:grpSpPr>
            <a:xfrm>
              <a:off x="1026916" y="3710288"/>
              <a:ext cx="513282" cy="1926958"/>
              <a:chOff x="1026916" y="3710288"/>
              <a:chExt cx="513282" cy="1926958"/>
            </a:xfrm>
          </p:grpSpPr>
          <p:sp>
            <p:nvSpPr>
              <p:cNvPr id="25" name="TextBox 24">
                <a:extLst>
                  <a:ext uri="{FF2B5EF4-FFF2-40B4-BE49-F238E27FC236}">
                    <a16:creationId xmlns:a16="http://schemas.microsoft.com/office/drawing/2014/main" id="{723F0E03-4D19-DFB9-2CFB-1C7C49CF58E6}"/>
                  </a:ext>
                </a:extLst>
              </p:cNvPr>
              <p:cNvSpPr txBox="1"/>
              <p:nvPr/>
            </p:nvSpPr>
            <p:spPr bwMode="auto">
              <a:xfrm>
                <a:off x="1026916" y="5329469"/>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26" name="TextBox 25">
                <a:extLst>
                  <a:ext uri="{FF2B5EF4-FFF2-40B4-BE49-F238E27FC236}">
                    <a16:creationId xmlns:a16="http://schemas.microsoft.com/office/drawing/2014/main" id="{06400489-C4AD-ACAB-F342-81458888B32E}"/>
                  </a:ext>
                </a:extLst>
              </p:cNvPr>
              <p:cNvSpPr txBox="1"/>
              <p:nvPr/>
            </p:nvSpPr>
            <p:spPr bwMode="auto">
              <a:xfrm>
                <a:off x="1026916" y="500214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2B219C13-512C-5AB0-30EC-0F82FE5B49D2}"/>
                  </a:ext>
                </a:extLst>
              </p:cNvPr>
              <p:cNvSpPr txBox="1"/>
              <p:nvPr/>
            </p:nvSpPr>
            <p:spPr bwMode="auto">
              <a:xfrm>
                <a:off x="1118288" y="467453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F15BE447-013A-D050-F782-13805FBC3D73}"/>
                  </a:ext>
                </a:extLst>
              </p:cNvPr>
              <p:cNvSpPr txBox="1"/>
              <p:nvPr/>
            </p:nvSpPr>
            <p:spPr bwMode="auto">
              <a:xfrm>
                <a:off x="1118288" y="436675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E0808169-B8F7-7E31-FB66-27D583BA99E1}"/>
                  </a:ext>
                </a:extLst>
              </p:cNvPr>
              <p:cNvSpPr txBox="1"/>
              <p:nvPr/>
            </p:nvSpPr>
            <p:spPr bwMode="auto">
              <a:xfrm>
                <a:off x="1118288" y="40286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3D7B7073-FF3C-0AB3-F40F-24FD3915B14E}"/>
                  </a:ext>
                </a:extLst>
              </p:cNvPr>
              <p:cNvSpPr txBox="1"/>
              <p:nvPr/>
            </p:nvSpPr>
            <p:spPr bwMode="auto">
              <a:xfrm>
                <a:off x="1118288" y="3710288"/>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grpSp>
      <p:grpSp>
        <p:nvGrpSpPr>
          <p:cNvPr id="42" name="Group 41">
            <a:extLst>
              <a:ext uri="{FF2B5EF4-FFF2-40B4-BE49-F238E27FC236}">
                <a16:creationId xmlns:a16="http://schemas.microsoft.com/office/drawing/2014/main" id="{DCCBFD2D-342B-9262-68F1-1C93AB292E44}"/>
              </a:ext>
            </a:extLst>
          </p:cNvPr>
          <p:cNvGrpSpPr/>
          <p:nvPr/>
        </p:nvGrpSpPr>
        <p:grpSpPr>
          <a:xfrm>
            <a:off x="1473200" y="1610325"/>
            <a:ext cx="81280" cy="3888546"/>
            <a:chOff x="1326520" y="1610325"/>
            <a:chExt cx="855432" cy="3888546"/>
          </a:xfrm>
        </p:grpSpPr>
        <p:grpSp>
          <p:nvGrpSpPr>
            <p:cNvPr id="16" name="Group 15">
              <a:extLst>
                <a:ext uri="{FF2B5EF4-FFF2-40B4-BE49-F238E27FC236}">
                  <a16:creationId xmlns:a16="http://schemas.microsoft.com/office/drawing/2014/main" id="{B1B4DA0D-DAC9-1D5B-99C1-92BF2EABDAE0}"/>
                </a:ext>
              </a:extLst>
            </p:cNvPr>
            <p:cNvGrpSpPr/>
            <p:nvPr/>
          </p:nvGrpSpPr>
          <p:grpSpPr>
            <a:xfrm>
              <a:off x="1326520" y="1610325"/>
              <a:ext cx="855432" cy="1946074"/>
              <a:chOff x="6186976" y="2149291"/>
              <a:chExt cx="465052" cy="2928197"/>
            </a:xfrm>
          </p:grpSpPr>
          <p:cxnSp>
            <p:nvCxnSpPr>
              <p:cNvPr id="17" name="Straight Connector 16">
                <a:extLst>
                  <a:ext uri="{FF2B5EF4-FFF2-40B4-BE49-F238E27FC236}">
                    <a16:creationId xmlns:a16="http://schemas.microsoft.com/office/drawing/2014/main" id="{6974724E-8B49-F1EE-A750-1CFDBE19FD49}"/>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32F0095-43C7-9157-456A-2E23CFD442EB}"/>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2E0686A-1D27-0A72-510D-B4F2B6135C1A}"/>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9880A1B-6634-90B1-7F27-3A609975E30A}"/>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0321AC4-D2F8-77E5-E485-3E5EEB331607}"/>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8F9AE07-0180-6ECC-97CA-FC4217F6CC3A}"/>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F8A82FD-135D-3AF3-3079-70168ECAB529}"/>
                  </a:ext>
                </a:extLst>
              </p:cNvPr>
              <p:cNvCxnSpPr>
                <a:cxnSpLocks/>
              </p:cNvCxnSpPr>
              <p:nvPr/>
            </p:nvCxnSpPr>
            <p:spPr bwMode="auto">
              <a:xfrm>
                <a:off x="6186976" y="5077488"/>
                <a:ext cx="4650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5D89A4E0-7ED2-F11B-138C-1EB229659E28}"/>
                </a:ext>
              </a:extLst>
            </p:cNvPr>
            <p:cNvGrpSpPr/>
            <p:nvPr/>
          </p:nvGrpSpPr>
          <p:grpSpPr>
            <a:xfrm>
              <a:off x="1326520" y="3878315"/>
              <a:ext cx="855432" cy="1620556"/>
              <a:chOff x="6186976" y="2149291"/>
              <a:chExt cx="465052" cy="2438400"/>
            </a:xfrm>
          </p:grpSpPr>
          <p:cxnSp>
            <p:nvCxnSpPr>
              <p:cNvPr id="35" name="Straight Connector 34">
                <a:extLst>
                  <a:ext uri="{FF2B5EF4-FFF2-40B4-BE49-F238E27FC236}">
                    <a16:creationId xmlns:a16="http://schemas.microsoft.com/office/drawing/2014/main" id="{618B1050-62B0-E185-29B7-0C2EC2F50EE2}"/>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68B56A0-712E-45D2-BC86-4FE6E3D82922}"/>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92DDE0E-74E4-5690-EA74-CCF83B8E9547}"/>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355E2BA-F859-2F4D-5F14-21506C9F5FFD}"/>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C4C312E-EF8F-D304-D460-401F1F7B3780}"/>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95183EB-9824-BD70-4A80-BFE6EA4E143F}"/>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4" name="Straight Connector 43">
            <a:extLst>
              <a:ext uri="{FF2B5EF4-FFF2-40B4-BE49-F238E27FC236}">
                <a16:creationId xmlns:a16="http://schemas.microsoft.com/office/drawing/2014/main" id="{ED325088-73A1-2A49-ED42-E79CCFB3FEFF}"/>
              </a:ext>
            </a:extLst>
          </p:cNvPr>
          <p:cNvCxnSpPr/>
          <p:nvPr/>
        </p:nvCxnSpPr>
        <p:spPr bwMode="auto">
          <a:xfrm>
            <a:off x="1540198" y="1608003"/>
            <a:ext cx="0" cy="389086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E583A88-DFC9-49B4-2E50-BE8FF376CBDC}"/>
              </a:ext>
            </a:extLst>
          </p:cNvPr>
          <p:cNvCxnSpPr/>
          <p:nvPr/>
        </p:nvCxnSpPr>
        <p:spPr bwMode="auto">
          <a:xfrm>
            <a:off x="1554480" y="3556399"/>
            <a:ext cx="9773920" cy="0"/>
          </a:xfrm>
          <a:prstGeom prst="line">
            <a:avLst/>
          </a:prstGeom>
          <a:noFill/>
          <a:ln w="28575" cap="flat" cmpd="sng" algn="ctr">
            <a:solidFill>
              <a:schemeClr val="bg1"/>
            </a:solidFill>
            <a:prstDash val="solid"/>
            <a:round/>
            <a:headEnd type="none" w="med" len="med"/>
            <a:tailEnd type="none" w="med" len="med"/>
          </a:ln>
          <a:effectLst/>
        </p:spPr>
      </p:cxnSp>
      <p:grpSp>
        <p:nvGrpSpPr>
          <p:cNvPr id="218" name="Group 217">
            <a:extLst>
              <a:ext uri="{FF2B5EF4-FFF2-40B4-BE49-F238E27FC236}">
                <a16:creationId xmlns:a16="http://schemas.microsoft.com/office/drawing/2014/main" id="{23C2CE96-D536-DABA-7860-A3A5D7F7E4EE}"/>
              </a:ext>
            </a:extLst>
          </p:cNvPr>
          <p:cNvGrpSpPr/>
          <p:nvPr/>
        </p:nvGrpSpPr>
        <p:grpSpPr>
          <a:xfrm>
            <a:off x="1798837" y="4807812"/>
            <a:ext cx="6007918" cy="757130"/>
            <a:chOff x="1798837" y="4350260"/>
            <a:chExt cx="6007918" cy="757130"/>
          </a:xfrm>
        </p:grpSpPr>
        <p:sp>
          <p:nvSpPr>
            <p:cNvPr id="50" name="TextBox 49">
              <a:extLst>
                <a:ext uri="{FF2B5EF4-FFF2-40B4-BE49-F238E27FC236}">
                  <a16:creationId xmlns:a16="http://schemas.microsoft.com/office/drawing/2014/main" id="{05ACA369-6E75-61BE-DFE1-FFFB8A4CE0C5}"/>
                </a:ext>
              </a:extLst>
            </p:cNvPr>
            <p:cNvSpPr txBox="1"/>
            <p:nvPr/>
          </p:nvSpPr>
          <p:spPr bwMode="auto">
            <a:xfrm>
              <a:off x="6698759" y="4350260"/>
              <a:ext cx="110799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0.1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 mg (N=16)</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p:txBody>
        </p:sp>
        <p:sp>
          <p:nvSpPr>
            <p:cNvPr id="51" name="Rectangle 50">
              <a:extLst>
                <a:ext uri="{FF2B5EF4-FFF2-40B4-BE49-F238E27FC236}">
                  <a16:creationId xmlns:a16="http://schemas.microsoft.com/office/drawing/2014/main" id="{07B6C4B9-AC22-F400-BCC2-6493B1D7C8FC}"/>
                </a:ext>
              </a:extLst>
            </p:cNvPr>
            <p:cNvSpPr/>
            <p:nvPr/>
          </p:nvSpPr>
          <p:spPr bwMode="auto">
            <a:xfrm>
              <a:off x="1798837" y="4582549"/>
              <a:ext cx="130174" cy="13017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FEE1B5E-1C83-50B2-EA03-040D844872EF}"/>
                </a:ext>
              </a:extLst>
            </p:cNvPr>
            <p:cNvSpPr/>
            <p:nvPr/>
          </p:nvSpPr>
          <p:spPr bwMode="auto">
            <a:xfrm>
              <a:off x="3199896" y="4582549"/>
              <a:ext cx="130174" cy="13017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D5EA8D1-9B8A-3922-402F-7A840672CA7C}"/>
                </a:ext>
              </a:extLst>
            </p:cNvPr>
            <p:cNvSpPr/>
            <p:nvPr/>
          </p:nvSpPr>
          <p:spPr bwMode="auto">
            <a:xfrm>
              <a:off x="4822827" y="4582549"/>
              <a:ext cx="130174" cy="1301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5269658-0F29-CE34-9F3D-E5923C465CDC}"/>
                </a:ext>
              </a:extLst>
            </p:cNvPr>
            <p:cNvSpPr/>
            <p:nvPr/>
          </p:nvSpPr>
          <p:spPr bwMode="auto">
            <a:xfrm>
              <a:off x="1798837" y="4759199"/>
              <a:ext cx="130174" cy="1301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A123121-4D06-B2F0-5748-5F303DAC3073}"/>
                </a:ext>
              </a:extLst>
            </p:cNvPr>
            <p:cNvSpPr/>
            <p:nvPr/>
          </p:nvSpPr>
          <p:spPr bwMode="auto">
            <a:xfrm>
              <a:off x="3199896" y="4759199"/>
              <a:ext cx="130174" cy="13017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46F347B2-71F7-EFCB-3A66-7454D3AA7B16}"/>
                </a:ext>
              </a:extLst>
            </p:cNvPr>
            <p:cNvSpPr/>
            <p:nvPr/>
          </p:nvSpPr>
          <p:spPr bwMode="auto">
            <a:xfrm>
              <a:off x="4822827" y="4759199"/>
              <a:ext cx="130174" cy="13017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TextBox 58">
              <a:extLst>
                <a:ext uri="{FF2B5EF4-FFF2-40B4-BE49-F238E27FC236}">
                  <a16:creationId xmlns:a16="http://schemas.microsoft.com/office/drawing/2014/main" id="{8810E7BB-620B-D6AB-EF04-38AAF6F490E1}"/>
                </a:ext>
              </a:extLst>
            </p:cNvPr>
            <p:cNvSpPr txBox="1"/>
            <p:nvPr/>
          </p:nvSpPr>
          <p:spPr bwMode="auto">
            <a:xfrm>
              <a:off x="1907711" y="4350260"/>
              <a:ext cx="115127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0.003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0.3 mg (N=9)</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30 mg (N=7)</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459426B7-23B3-628C-1F59-82C051F8B7EE}"/>
                </a:ext>
              </a:extLst>
            </p:cNvPr>
            <p:cNvSpPr txBox="1"/>
            <p:nvPr/>
          </p:nvSpPr>
          <p:spPr bwMode="auto">
            <a:xfrm>
              <a:off x="3299620" y="4350260"/>
              <a:ext cx="118654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0.01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 mg (N=8)</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(N=13)</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A9ACFB03-B5F3-B3D3-AFDB-50235ABF7DC3}"/>
                </a:ext>
              </a:extLst>
            </p:cNvPr>
            <p:cNvSpPr txBox="1"/>
            <p:nvPr/>
          </p:nvSpPr>
          <p:spPr bwMode="auto">
            <a:xfrm>
              <a:off x="4919839" y="4350260"/>
              <a:ext cx="182809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0.3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 mg (N=9)</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(dose expansion) (N=28)</a:t>
              </a:r>
              <a:r>
                <a:rPr lang="en-US" sz="1200" b="0" baseline="30000" dirty="0">
                  <a:solidFill>
                    <a:schemeClr val="bg1"/>
                  </a:solidFill>
                  <a:latin typeface="Calibri" panose="020F0502020204030204" pitchFamily="34" charset="0"/>
                </a:rPr>
                <a:t> †</a:t>
              </a:r>
            </a:p>
          </p:txBody>
        </p:sp>
        <p:sp>
          <p:nvSpPr>
            <p:cNvPr id="71" name="Rectangle 70">
              <a:extLst>
                <a:ext uri="{FF2B5EF4-FFF2-40B4-BE49-F238E27FC236}">
                  <a16:creationId xmlns:a16="http://schemas.microsoft.com/office/drawing/2014/main" id="{CABF5CBB-A371-A448-7CDE-47FAEB824EFC}"/>
                </a:ext>
              </a:extLst>
            </p:cNvPr>
            <p:cNvSpPr/>
            <p:nvPr/>
          </p:nvSpPr>
          <p:spPr bwMode="auto">
            <a:xfrm>
              <a:off x="1798837" y="4420177"/>
              <a:ext cx="130174" cy="130174"/>
            </a:xfrm>
            <a:prstGeom prst="rect">
              <a:avLst/>
            </a:prstGeom>
            <a:solidFill>
              <a:schemeClr val="accent3">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F7193593-469A-16B6-CE48-6B95E1D26BD4}"/>
                </a:ext>
              </a:extLst>
            </p:cNvPr>
            <p:cNvSpPr/>
            <p:nvPr/>
          </p:nvSpPr>
          <p:spPr bwMode="auto">
            <a:xfrm>
              <a:off x="3199896" y="4420177"/>
              <a:ext cx="130174" cy="130174"/>
            </a:xfrm>
            <a:prstGeom prst="rect">
              <a:avLst/>
            </a:prstGeom>
            <a:solidFill>
              <a:schemeClr val="accent1">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1D075C8-912C-0D72-5814-52BD021DA90C}"/>
                </a:ext>
              </a:extLst>
            </p:cNvPr>
            <p:cNvSpPr/>
            <p:nvPr/>
          </p:nvSpPr>
          <p:spPr bwMode="auto">
            <a:xfrm>
              <a:off x="4822827" y="4420177"/>
              <a:ext cx="130174" cy="130174"/>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4813596-5F8E-A120-2E0C-AA219A13D179}"/>
                </a:ext>
              </a:extLst>
            </p:cNvPr>
            <p:cNvSpPr/>
            <p:nvPr/>
          </p:nvSpPr>
          <p:spPr bwMode="auto">
            <a:xfrm>
              <a:off x="6633672" y="4582549"/>
              <a:ext cx="130174" cy="13017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8131D63-9D11-0B80-2576-F897FAE04CE2}"/>
                </a:ext>
              </a:extLst>
            </p:cNvPr>
            <p:cNvSpPr/>
            <p:nvPr/>
          </p:nvSpPr>
          <p:spPr bwMode="auto">
            <a:xfrm>
              <a:off x="6633672" y="4420177"/>
              <a:ext cx="130174" cy="130174"/>
            </a:xfrm>
            <a:prstGeom prst="rect">
              <a:avLst/>
            </a:pr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C5AB26AC-1B5C-B7E4-7F46-C6F4A40D74BA}"/>
              </a:ext>
            </a:extLst>
          </p:cNvPr>
          <p:cNvGrpSpPr/>
          <p:nvPr/>
        </p:nvGrpSpPr>
        <p:grpSpPr>
          <a:xfrm>
            <a:off x="4326732" y="2990398"/>
            <a:ext cx="340488" cy="335363"/>
            <a:chOff x="4326732" y="2990398"/>
            <a:chExt cx="340488" cy="335363"/>
          </a:xfrm>
        </p:grpSpPr>
        <p:sp>
          <p:nvSpPr>
            <p:cNvPr id="24" name="TextBox 23">
              <a:extLst>
                <a:ext uri="{FF2B5EF4-FFF2-40B4-BE49-F238E27FC236}">
                  <a16:creationId xmlns:a16="http://schemas.microsoft.com/office/drawing/2014/main" id="{CECDB220-5F99-23AE-9F2F-01D8D3533D4F}"/>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31" name="TextBox 30">
              <a:extLst>
                <a:ext uri="{FF2B5EF4-FFF2-40B4-BE49-F238E27FC236}">
                  <a16:creationId xmlns:a16="http://schemas.microsoft.com/office/drawing/2014/main" id="{7121C135-CDDD-E3DB-E2D5-13E1AD29DC15}"/>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49" name="Group 48">
            <a:extLst>
              <a:ext uri="{FF2B5EF4-FFF2-40B4-BE49-F238E27FC236}">
                <a16:creationId xmlns:a16="http://schemas.microsoft.com/office/drawing/2014/main" id="{288BBCFF-C443-A065-EDA9-81F553109F65}"/>
              </a:ext>
            </a:extLst>
          </p:cNvPr>
          <p:cNvGrpSpPr/>
          <p:nvPr/>
        </p:nvGrpSpPr>
        <p:grpSpPr>
          <a:xfrm>
            <a:off x="4733545" y="3133511"/>
            <a:ext cx="340488" cy="335363"/>
            <a:chOff x="4326732" y="2990398"/>
            <a:chExt cx="340488" cy="335363"/>
          </a:xfrm>
        </p:grpSpPr>
        <p:sp>
          <p:nvSpPr>
            <p:cNvPr id="58" name="TextBox 57">
              <a:extLst>
                <a:ext uri="{FF2B5EF4-FFF2-40B4-BE49-F238E27FC236}">
                  <a16:creationId xmlns:a16="http://schemas.microsoft.com/office/drawing/2014/main" id="{15B9345A-120D-ED1C-570F-B9A402B95CDD}"/>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61" name="TextBox 60">
              <a:extLst>
                <a:ext uri="{FF2B5EF4-FFF2-40B4-BE49-F238E27FC236}">
                  <a16:creationId xmlns:a16="http://schemas.microsoft.com/office/drawing/2014/main" id="{75686F98-525C-D196-C7B9-63C71897FB24}"/>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62" name="Group 61">
            <a:extLst>
              <a:ext uri="{FF2B5EF4-FFF2-40B4-BE49-F238E27FC236}">
                <a16:creationId xmlns:a16="http://schemas.microsoft.com/office/drawing/2014/main" id="{8428F2F0-0136-F5AB-4823-BE724DDE62FA}"/>
              </a:ext>
            </a:extLst>
          </p:cNvPr>
          <p:cNvGrpSpPr/>
          <p:nvPr/>
        </p:nvGrpSpPr>
        <p:grpSpPr>
          <a:xfrm>
            <a:off x="5445688" y="3243271"/>
            <a:ext cx="446234" cy="371003"/>
            <a:chOff x="4326732" y="2990398"/>
            <a:chExt cx="446234" cy="371003"/>
          </a:xfrm>
        </p:grpSpPr>
        <p:sp>
          <p:nvSpPr>
            <p:cNvPr id="63" name="TextBox 62">
              <a:extLst>
                <a:ext uri="{FF2B5EF4-FFF2-40B4-BE49-F238E27FC236}">
                  <a16:creationId xmlns:a16="http://schemas.microsoft.com/office/drawing/2014/main" id="{D18811A4-2ED2-0916-0D98-B552187DFA98}"/>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64" name="TextBox 63">
              <a:extLst>
                <a:ext uri="{FF2B5EF4-FFF2-40B4-BE49-F238E27FC236}">
                  <a16:creationId xmlns:a16="http://schemas.microsoft.com/office/drawing/2014/main" id="{6E622CBE-AECA-435A-F2F8-929B936803D1}"/>
                </a:ext>
              </a:extLst>
            </p:cNvPr>
            <p:cNvSpPr txBox="1"/>
            <p:nvPr/>
          </p:nvSpPr>
          <p:spPr bwMode="auto">
            <a:xfrm rot="16200000">
              <a:off x="4378842" y="3073020"/>
              <a:ext cx="3305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NE</a:t>
              </a:r>
            </a:p>
          </p:txBody>
        </p:sp>
        <p:sp>
          <p:nvSpPr>
            <p:cNvPr id="68" name="TextBox 67">
              <a:extLst>
                <a:ext uri="{FF2B5EF4-FFF2-40B4-BE49-F238E27FC236}">
                  <a16:creationId xmlns:a16="http://schemas.microsoft.com/office/drawing/2014/main" id="{87907806-F3AC-C75D-606E-7126DF352AC3}"/>
                </a:ext>
              </a:extLst>
            </p:cNvPr>
            <p:cNvSpPr txBox="1"/>
            <p:nvPr/>
          </p:nvSpPr>
          <p:spPr bwMode="auto">
            <a:xfrm rot="16200000">
              <a:off x="4488594" y="3073020"/>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65" name="Group 64">
            <a:extLst>
              <a:ext uri="{FF2B5EF4-FFF2-40B4-BE49-F238E27FC236}">
                <a16:creationId xmlns:a16="http://schemas.microsoft.com/office/drawing/2014/main" id="{40024A31-5BCC-B079-078E-6F9EA5C358CC}"/>
              </a:ext>
            </a:extLst>
          </p:cNvPr>
          <p:cNvGrpSpPr/>
          <p:nvPr/>
        </p:nvGrpSpPr>
        <p:grpSpPr>
          <a:xfrm>
            <a:off x="5136750" y="3204409"/>
            <a:ext cx="340488" cy="335363"/>
            <a:chOff x="4326732" y="2990398"/>
            <a:chExt cx="340488" cy="335363"/>
          </a:xfrm>
        </p:grpSpPr>
        <p:sp>
          <p:nvSpPr>
            <p:cNvPr id="66" name="TextBox 65">
              <a:extLst>
                <a:ext uri="{FF2B5EF4-FFF2-40B4-BE49-F238E27FC236}">
                  <a16:creationId xmlns:a16="http://schemas.microsoft.com/office/drawing/2014/main" id="{FFD752D7-94D4-CD51-1A13-4947B70F324B}"/>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67" name="TextBox 66">
              <a:extLst>
                <a:ext uri="{FF2B5EF4-FFF2-40B4-BE49-F238E27FC236}">
                  <a16:creationId xmlns:a16="http://schemas.microsoft.com/office/drawing/2014/main" id="{7F1DBC7B-F094-FE3B-05A1-195449B899A2}"/>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69" name="Group 68">
            <a:extLst>
              <a:ext uri="{FF2B5EF4-FFF2-40B4-BE49-F238E27FC236}">
                <a16:creationId xmlns:a16="http://schemas.microsoft.com/office/drawing/2014/main" id="{193E594E-6586-E65C-AAF3-0F978676AFF6}"/>
              </a:ext>
            </a:extLst>
          </p:cNvPr>
          <p:cNvGrpSpPr/>
          <p:nvPr/>
        </p:nvGrpSpPr>
        <p:grpSpPr>
          <a:xfrm>
            <a:off x="5949039" y="3650334"/>
            <a:ext cx="340488" cy="335363"/>
            <a:chOff x="4326732" y="2990398"/>
            <a:chExt cx="340488" cy="335363"/>
          </a:xfrm>
        </p:grpSpPr>
        <p:sp>
          <p:nvSpPr>
            <p:cNvPr id="75" name="TextBox 74">
              <a:extLst>
                <a:ext uri="{FF2B5EF4-FFF2-40B4-BE49-F238E27FC236}">
                  <a16:creationId xmlns:a16="http://schemas.microsoft.com/office/drawing/2014/main" id="{F5D367DD-6755-7A27-C3F5-CEC431CBDABB}"/>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76" name="TextBox 75">
              <a:extLst>
                <a:ext uri="{FF2B5EF4-FFF2-40B4-BE49-F238E27FC236}">
                  <a16:creationId xmlns:a16="http://schemas.microsoft.com/office/drawing/2014/main" id="{D3E01E93-A76B-F54C-51A2-CA1582571D72}"/>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77" name="Group 76">
            <a:extLst>
              <a:ext uri="{FF2B5EF4-FFF2-40B4-BE49-F238E27FC236}">
                <a16:creationId xmlns:a16="http://schemas.microsoft.com/office/drawing/2014/main" id="{340C958E-B520-3E0D-C2F1-39335AD4BBD1}"/>
              </a:ext>
            </a:extLst>
          </p:cNvPr>
          <p:cNvGrpSpPr/>
          <p:nvPr/>
        </p:nvGrpSpPr>
        <p:grpSpPr>
          <a:xfrm>
            <a:off x="6358271" y="3710633"/>
            <a:ext cx="563160" cy="500677"/>
            <a:chOff x="4326732" y="2990398"/>
            <a:chExt cx="563160" cy="500677"/>
          </a:xfrm>
        </p:grpSpPr>
        <p:sp>
          <p:nvSpPr>
            <p:cNvPr id="78" name="TextBox 77">
              <a:extLst>
                <a:ext uri="{FF2B5EF4-FFF2-40B4-BE49-F238E27FC236}">
                  <a16:creationId xmlns:a16="http://schemas.microsoft.com/office/drawing/2014/main" id="{D9486B79-D555-58F9-F8CF-A0F8F0BB5DDE}"/>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79" name="TextBox 78">
              <a:extLst>
                <a:ext uri="{FF2B5EF4-FFF2-40B4-BE49-F238E27FC236}">
                  <a16:creationId xmlns:a16="http://schemas.microsoft.com/office/drawing/2014/main" id="{E4D9E6E9-8478-EFC9-3A5C-C72352E7D446}"/>
                </a:ext>
              </a:extLst>
            </p:cNvPr>
            <p:cNvSpPr txBox="1"/>
            <p:nvPr/>
          </p:nvSpPr>
          <p:spPr bwMode="auto">
            <a:xfrm rot="16200000">
              <a:off x="4393433" y="309452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0" name="TextBox 79">
              <a:extLst>
                <a:ext uri="{FF2B5EF4-FFF2-40B4-BE49-F238E27FC236}">
                  <a16:creationId xmlns:a16="http://schemas.microsoft.com/office/drawing/2014/main" id="{384D9213-357F-84E8-DDE8-39541AD82F46}"/>
                </a:ext>
              </a:extLst>
            </p:cNvPr>
            <p:cNvSpPr txBox="1"/>
            <p:nvPr/>
          </p:nvSpPr>
          <p:spPr bwMode="auto">
            <a:xfrm rot="16200000">
              <a:off x="4495342" y="315646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1" name="TextBox 80">
              <a:extLst>
                <a:ext uri="{FF2B5EF4-FFF2-40B4-BE49-F238E27FC236}">
                  <a16:creationId xmlns:a16="http://schemas.microsoft.com/office/drawing/2014/main" id="{C5A0171B-A879-A6A2-33FF-970CF7EE6E74}"/>
                </a:ext>
              </a:extLst>
            </p:cNvPr>
            <p:cNvSpPr txBox="1"/>
            <p:nvPr/>
          </p:nvSpPr>
          <p:spPr bwMode="auto">
            <a:xfrm rot="16200000">
              <a:off x="4605520" y="3206702"/>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sp>
        <p:nvSpPr>
          <p:cNvPr id="82" name="TextBox 81">
            <a:extLst>
              <a:ext uri="{FF2B5EF4-FFF2-40B4-BE49-F238E27FC236}">
                <a16:creationId xmlns:a16="http://schemas.microsoft.com/office/drawing/2014/main" id="{E828E811-DAA8-6BB9-1F75-79DBDC98C5AF}"/>
              </a:ext>
            </a:extLst>
          </p:cNvPr>
          <p:cNvSpPr txBox="1"/>
          <p:nvPr/>
        </p:nvSpPr>
        <p:spPr bwMode="auto">
          <a:xfrm rot="16200000">
            <a:off x="6830887" y="39905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3" name="TextBox 82">
            <a:extLst>
              <a:ext uri="{FF2B5EF4-FFF2-40B4-BE49-F238E27FC236}">
                <a16:creationId xmlns:a16="http://schemas.microsoft.com/office/drawing/2014/main" id="{2416D3E0-5949-BB2C-3FDC-B1398B10F56A}"/>
              </a:ext>
            </a:extLst>
          </p:cNvPr>
          <p:cNvSpPr txBox="1"/>
          <p:nvPr/>
        </p:nvSpPr>
        <p:spPr bwMode="auto">
          <a:xfrm rot="16200000">
            <a:off x="6937107" y="39905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4" name="TextBox 83">
            <a:extLst>
              <a:ext uri="{FF2B5EF4-FFF2-40B4-BE49-F238E27FC236}">
                <a16:creationId xmlns:a16="http://schemas.microsoft.com/office/drawing/2014/main" id="{2F499784-0646-576B-56F2-C35AAEC956C8}"/>
              </a:ext>
            </a:extLst>
          </p:cNvPr>
          <p:cNvSpPr txBox="1"/>
          <p:nvPr/>
        </p:nvSpPr>
        <p:spPr bwMode="auto">
          <a:xfrm rot="16200000">
            <a:off x="7039094" y="39905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5" name="TextBox 84">
            <a:extLst>
              <a:ext uri="{FF2B5EF4-FFF2-40B4-BE49-F238E27FC236}">
                <a16:creationId xmlns:a16="http://schemas.microsoft.com/office/drawing/2014/main" id="{A8CACFE6-0571-EB8F-0923-C9D7B6674A87}"/>
              </a:ext>
            </a:extLst>
          </p:cNvPr>
          <p:cNvSpPr txBox="1"/>
          <p:nvPr/>
        </p:nvSpPr>
        <p:spPr bwMode="auto">
          <a:xfrm rot="16200000">
            <a:off x="7142575" y="400940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86" name="TextBox 85">
            <a:extLst>
              <a:ext uri="{FF2B5EF4-FFF2-40B4-BE49-F238E27FC236}">
                <a16:creationId xmlns:a16="http://schemas.microsoft.com/office/drawing/2014/main" id="{C82FA6EE-96F1-D0C6-9BF7-A34C23D76BAF}"/>
              </a:ext>
            </a:extLst>
          </p:cNvPr>
          <p:cNvSpPr txBox="1"/>
          <p:nvPr/>
        </p:nvSpPr>
        <p:spPr bwMode="auto">
          <a:xfrm rot="16200000">
            <a:off x="7193322" y="4073333"/>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87" name="TextBox 86">
            <a:extLst>
              <a:ext uri="{FF2B5EF4-FFF2-40B4-BE49-F238E27FC236}">
                <a16:creationId xmlns:a16="http://schemas.microsoft.com/office/drawing/2014/main" id="{EC0B1725-1B45-CF5B-CB9C-CADC73ADDFC7}"/>
              </a:ext>
            </a:extLst>
          </p:cNvPr>
          <p:cNvSpPr txBox="1"/>
          <p:nvPr/>
        </p:nvSpPr>
        <p:spPr bwMode="auto">
          <a:xfrm rot="16200000">
            <a:off x="7349179" y="403100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8" name="TextBox 87">
            <a:extLst>
              <a:ext uri="{FF2B5EF4-FFF2-40B4-BE49-F238E27FC236}">
                <a16:creationId xmlns:a16="http://schemas.microsoft.com/office/drawing/2014/main" id="{C01FED93-2316-E7F1-0F9D-0003177198BC}"/>
              </a:ext>
            </a:extLst>
          </p:cNvPr>
          <p:cNvSpPr txBox="1"/>
          <p:nvPr/>
        </p:nvSpPr>
        <p:spPr bwMode="auto">
          <a:xfrm rot="16200000">
            <a:off x="7427644" y="4063068"/>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9" name="TextBox 88">
            <a:extLst>
              <a:ext uri="{FF2B5EF4-FFF2-40B4-BE49-F238E27FC236}">
                <a16:creationId xmlns:a16="http://schemas.microsoft.com/office/drawing/2014/main" id="{A668DB7C-46EA-D509-1E72-89661245295A}"/>
              </a:ext>
            </a:extLst>
          </p:cNvPr>
          <p:cNvSpPr txBox="1"/>
          <p:nvPr/>
        </p:nvSpPr>
        <p:spPr bwMode="auto">
          <a:xfrm rot="16200000">
            <a:off x="7554648" y="405939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0" name="TextBox 89">
            <a:extLst>
              <a:ext uri="{FF2B5EF4-FFF2-40B4-BE49-F238E27FC236}">
                <a16:creationId xmlns:a16="http://schemas.microsoft.com/office/drawing/2014/main" id="{2810456B-20A3-3630-818B-8D7353D4A4C2}"/>
              </a:ext>
            </a:extLst>
          </p:cNvPr>
          <p:cNvSpPr txBox="1"/>
          <p:nvPr/>
        </p:nvSpPr>
        <p:spPr bwMode="auto">
          <a:xfrm rot="16200000">
            <a:off x="7620853" y="4208974"/>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91" name="TextBox 90">
            <a:extLst>
              <a:ext uri="{FF2B5EF4-FFF2-40B4-BE49-F238E27FC236}">
                <a16:creationId xmlns:a16="http://schemas.microsoft.com/office/drawing/2014/main" id="{4DF54148-3587-402A-0184-1BB73576F3BA}"/>
              </a:ext>
            </a:extLst>
          </p:cNvPr>
          <p:cNvSpPr txBox="1"/>
          <p:nvPr/>
        </p:nvSpPr>
        <p:spPr bwMode="auto">
          <a:xfrm rot="16200000">
            <a:off x="7733495" y="4221676"/>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92" name="TextBox 91">
            <a:extLst>
              <a:ext uri="{FF2B5EF4-FFF2-40B4-BE49-F238E27FC236}">
                <a16:creationId xmlns:a16="http://schemas.microsoft.com/office/drawing/2014/main" id="{9D9E1DF8-B6DF-DA62-D3CD-8613903BD81C}"/>
              </a:ext>
            </a:extLst>
          </p:cNvPr>
          <p:cNvSpPr txBox="1"/>
          <p:nvPr/>
        </p:nvSpPr>
        <p:spPr bwMode="auto">
          <a:xfrm rot="16200000">
            <a:off x="7949898" y="427300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3" name="TextBox 92">
            <a:extLst>
              <a:ext uri="{FF2B5EF4-FFF2-40B4-BE49-F238E27FC236}">
                <a16:creationId xmlns:a16="http://schemas.microsoft.com/office/drawing/2014/main" id="{9A9A83F2-B10B-7CF0-1384-0F68419223EF}"/>
              </a:ext>
            </a:extLst>
          </p:cNvPr>
          <p:cNvSpPr txBox="1"/>
          <p:nvPr/>
        </p:nvSpPr>
        <p:spPr bwMode="auto">
          <a:xfrm rot="16200000">
            <a:off x="8063147" y="428104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4" name="TextBox 93">
            <a:extLst>
              <a:ext uri="{FF2B5EF4-FFF2-40B4-BE49-F238E27FC236}">
                <a16:creationId xmlns:a16="http://schemas.microsoft.com/office/drawing/2014/main" id="{E8A677EF-B187-7E23-C136-D4F8BC22BAD5}"/>
              </a:ext>
            </a:extLst>
          </p:cNvPr>
          <p:cNvSpPr txBox="1"/>
          <p:nvPr/>
        </p:nvSpPr>
        <p:spPr bwMode="auto">
          <a:xfrm rot="16200000">
            <a:off x="8165537" y="429706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5" name="TextBox 94">
            <a:extLst>
              <a:ext uri="{FF2B5EF4-FFF2-40B4-BE49-F238E27FC236}">
                <a16:creationId xmlns:a16="http://schemas.microsoft.com/office/drawing/2014/main" id="{F3D3AE99-3C76-4A0C-F7CD-10A8D8BBBB66}"/>
              </a:ext>
            </a:extLst>
          </p:cNvPr>
          <p:cNvSpPr txBox="1"/>
          <p:nvPr/>
        </p:nvSpPr>
        <p:spPr bwMode="auto">
          <a:xfrm rot="16200000">
            <a:off x="8259997" y="431185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8" name="TextBox 97">
            <a:extLst>
              <a:ext uri="{FF2B5EF4-FFF2-40B4-BE49-F238E27FC236}">
                <a16:creationId xmlns:a16="http://schemas.microsoft.com/office/drawing/2014/main" id="{4044B31D-804C-92FC-E114-2893C861773C}"/>
              </a:ext>
            </a:extLst>
          </p:cNvPr>
          <p:cNvSpPr txBox="1"/>
          <p:nvPr/>
        </p:nvSpPr>
        <p:spPr bwMode="auto">
          <a:xfrm rot="16200000">
            <a:off x="8332286" y="4359667"/>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99" name="TextBox 98">
            <a:extLst>
              <a:ext uri="{FF2B5EF4-FFF2-40B4-BE49-F238E27FC236}">
                <a16:creationId xmlns:a16="http://schemas.microsoft.com/office/drawing/2014/main" id="{383A4B4D-9C18-1D57-45AE-7B683138362D}"/>
              </a:ext>
            </a:extLst>
          </p:cNvPr>
          <p:cNvSpPr txBox="1"/>
          <p:nvPr/>
        </p:nvSpPr>
        <p:spPr bwMode="auto">
          <a:xfrm rot="16200000">
            <a:off x="8438239" y="4360218"/>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00" name="TextBox 99">
            <a:extLst>
              <a:ext uri="{FF2B5EF4-FFF2-40B4-BE49-F238E27FC236}">
                <a16:creationId xmlns:a16="http://schemas.microsoft.com/office/drawing/2014/main" id="{A0FF75BF-E1B6-F786-5379-70F552CF2F7E}"/>
              </a:ext>
            </a:extLst>
          </p:cNvPr>
          <p:cNvSpPr txBox="1"/>
          <p:nvPr/>
        </p:nvSpPr>
        <p:spPr bwMode="auto">
          <a:xfrm rot="16200000">
            <a:off x="8574314" y="435874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1" name="TextBox 100">
            <a:extLst>
              <a:ext uri="{FF2B5EF4-FFF2-40B4-BE49-F238E27FC236}">
                <a16:creationId xmlns:a16="http://schemas.microsoft.com/office/drawing/2014/main" id="{76B1170A-7035-0143-585A-497D39F04F69}"/>
              </a:ext>
            </a:extLst>
          </p:cNvPr>
          <p:cNvSpPr txBox="1"/>
          <p:nvPr/>
        </p:nvSpPr>
        <p:spPr bwMode="auto">
          <a:xfrm rot="16200000">
            <a:off x="8616146" y="4427241"/>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2" name="TextBox 101">
            <a:extLst>
              <a:ext uri="{FF2B5EF4-FFF2-40B4-BE49-F238E27FC236}">
                <a16:creationId xmlns:a16="http://schemas.microsoft.com/office/drawing/2014/main" id="{2235FAAC-73D9-DC42-81D3-C9F758C79A26}"/>
              </a:ext>
            </a:extLst>
          </p:cNvPr>
          <p:cNvSpPr txBox="1"/>
          <p:nvPr/>
        </p:nvSpPr>
        <p:spPr bwMode="auto">
          <a:xfrm rot="16200000">
            <a:off x="8773988" y="443266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3" name="TextBox 102">
            <a:extLst>
              <a:ext uri="{FF2B5EF4-FFF2-40B4-BE49-F238E27FC236}">
                <a16:creationId xmlns:a16="http://schemas.microsoft.com/office/drawing/2014/main" id="{91822E22-A13B-5940-8341-EF98D5FD7775}"/>
              </a:ext>
            </a:extLst>
          </p:cNvPr>
          <p:cNvSpPr txBox="1"/>
          <p:nvPr/>
        </p:nvSpPr>
        <p:spPr bwMode="auto">
          <a:xfrm rot="16200000">
            <a:off x="8875597" y="448499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4" name="TextBox 103">
            <a:extLst>
              <a:ext uri="{FF2B5EF4-FFF2-40B4-BE49-F238E27FC236}">
                <a16:creationId xmlns:a16="http://schemas.microsoft.com/office/drawing/2014/main" id="{FE789DC4-D2A7-5204-BBC2-0FE7B8C78677}"/>
              </a:ext>
            </a:extLst>
          </p:cNvPr>
          <p:cNvSpPr txBox="1"/>
          <p:nvPr/>
        </p:nvSpPr>
        <p:spPr bwMode="auto">
          <a:xfrm rot="16200000">
            <a:off x="8977207" y="448499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5" name="TextBox 104">
            <a:extLst>
              <a:ext uri="{FF2B5EF4-FFF2-40B4-BE49-F238E27FC236}">
                <a16:creationId xmlns:a16="http://schemas.microsoft.com/office/drawing/2014/main" id="{0DB10255-072B-B682-93D9-AA88F0E06C6B}"/>
              </a:ext>
            </a:extLst>
          </p:cNvPr>
          <p:cNvSpPr txBox="1"/>
          <p:nvPr/>
        </p:nvSpPr>
        <p:spPr bwMode="auto">
          <a:xfrm rot="16200000">
            <a:off x="9073119" y="450204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6" name="TextBox 105">
            <a:extLst>
              <a:ext uri="{FF2B5EF4-FFF2-40B4-BE49-F238E27FC236}">
                <a16:creationId xmlns:a16="http://schemas.microsoft.com/office/drawing/2014/main" id="{060FECDE-6B3C-F825-9023-9FFC40916C7B}"/>
              </a:ext>
            </a:extLst>
          </p:cNvPr>
          <p:cNvSpPr txBox="1"/>
          <p:nvPr/>
        </p:nvSpPr>
        <p:spPr bwMode="auto">
          <a:xfrm rot="16200000">
            <a:off x="9179808" y="451252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7" name="TextBox 106">
            <a:extLst>
              <a:ext uri="{FF2B5EF4-FFF2-40B4-BE49-F238E27FC236}">
                <a16:creationId xmlns:a16="http://schemas.microsoft.com/office/drawing/2014/main" id="{0125E0AD-4AAE-C846-B871-5FFE556BD292}"/>
              </a:ext>
            </a:extLst>
          </p:cNvPr>
          <p:cNvSpPr txBox="1"/>
          <p:nvPr/>
        </p:nvSpPr>
        <p:spPr bwMode="auto">
          <a:xfrm rot="16200000">
            <a:off x="9281418" y="451908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8" name="TextBox 107">
            <a:extLst>
              <a:ext uri="{FF2B5EF4-FFF2-40B4-BE49-F238E27FC236}">
                <a16:creationId xmlns:a16="http://schemas.microsoft.com/office/drawing/2014/main" id="{C7DD18BF-4B9A-3484-F2B9-AB6FEDD5A1E0}"/>
              </a:ext>
            </a:extLst>
          </p:cNvPr>
          <p:cNvSpPr txBox="1"/>
          <p:nvPr/>
        </p:nvSpPr>
        <p:spPr bwMode="auto">
          <a:xfrm rot="16200000">
            <a:off x="9355781" y="4546182"/>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09" name="TextBox 108">
            <a:extLst>
              <a:ext uri="{FF2B5EF4-FFF2-40B4-BE49-F238E27FC236}">
                <a16:creationId xmlns:a16="http://schemas.microsoft.com/office/drawing/2014/main" id="{58DAFF68-76E9-44D8-3042-E08785E80A4D}"/>
              </a:ext>
            </a:extLst>
          </p:cNvPr>
          <p:cNvSpPr txBox="1"/>
          <p:nvPr/>
        </p:nvSpPr>
        <p:spPr bwMode="auto">
          <a:xfrm rot="16200000">
            <a:off x="9484019" y="455719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0" name="TextBox 109">
            <a:extLst>
              <a:ext uri="{FF2B5EF4-FFF2-40B4-BE49-F238E27FC236}">
                <a16:creationId xmlns:a16="http://schemas.microsoft.com/office/drawing/2014/main" id="{02E72D1D-FEE9-E79B-EEE3-D55BEF3BD457}"/>
              </a:ext>
            </a:extLst>
          </p:cNvPr>
          <p:cNvSpPr txBox="1"/>
          <p:nvPr/>
        </p:nvSpPr>
        <p:spPr bwMode="auto">
          <a:xfrm rot="16200000">
            <a:off x="9594097" y="457984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1" name="TextBox 110">
            <a:extLst>
              <a:ext uri="{FF2B5EF4-FFF2-40B4-BE49-F238E27FC236}">
                <a16:creationId xmlns:a16="http://schemas.microsoft.com/office/drawing/2014/main" id="{085A22DA-4083-00CB-A077-910D69F2E984}"/>
              </a:ext>
            </a:extLst>
          </p:cNvPr>
          <p:cNvSpPr txBox="1"/>
          <p:nvPr/>
        </p:nvSpPr>
        <p:spPr bwMode="auto">
          <a:xfrm rot="16200000">
            <a:off x="9635892" y="4640616"/>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2" name="TextBox 111">
            <a:extLst>
              <a:ext uri="{FF2B5EF4-FFF2-40B4-BE49-F238E27FC236}">
                <a16:creationId xmlns:a16="http://schemas.microsoft.com/office/drawing/2014/main" id="{CB915A5F-E793-0545-A731-B2E577C4A4AE}"/>
              </a:ext>
            </a:extLst>
          </p:cNvPr>
          <p:cNvSpPr txBox="1"/>
          <p:nvPr/>
        </p:nvSpPr>
        <p:spPr bwMode="auto">
          <a:xfrm rot="16200000">
            <a:off x="9734631" y="4649505"/>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3" name="TextBox 112">
            <a:extLst>
              <a:ext uri="{FF2B5EF4-FFF2-40B4-BE49-F238E27FC236}">
                <a16:creationId xmlns:a16="http://schemas.microsoft.com/office/drawing/2014/main" id="{D7C89573-7773-9B4B-5F5C-444E4286EB4D}"/>
              </a:ext>
            </a:extLst>
          </p:cNvPr>
          <p:cNvSpPr txBox="1"/>
          <p:nvPr/>
        </p:nvSpPr>
        <p:spPr bwMode="auto">
          <a:xfrm rot="16200000">
            <a:off x="9996019" y="4775565"/>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4" name="TextBox 113">
            <a:extLst>
              <a:ext uri="{FF2B5EF4-FFF2-40B4-BE49-F238E27FC236}">
                <a16:creationId xmlns:a16="http://schemas.microsoft.com/office/drawing/2014/main" id="{514618D8-DA38-D4E1-0ECE-F1B53E7DFC2E}"/>
              </a:ext>
            </a:extLst>
          </p:cNvPr>
          <p:cNvSpPr txBox="1"/>
          <p:nvPr/>
        </p:nvSpPr>
        <p:spPr bwMode="auto">
          <a:xfrm rot="16200000">
            <a:off x="10199638" y="479511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5" name="TextBox 114">
            <a:extLst>
              <a:ext uri="{FF2B5EF4-FFF2-40B4-BE49-F238E27FC236}">
                <a16:creationId xmlns:a16="http://schemas.microsoft.com/office/drawing/2014/main" id="{6EF38F8D-E260-DD4F-0CAD-E6D419932FF8}"/>
              </a:ext>
            </a:extLst>
          </p:cNvPr>
          <p:cNvSpPr txBox="1"/>
          <p:nvPr/>
        </p:nvSpPr>
        <p:spPr bwMode="auto">
          <a:xfrm rot="16200000">
            <a:off x="10307471" y="478911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6" name="TextBox 115">
            <a:extLst>
              <a:ext uri="{FF2B5EF4-FFF2-40B4-BE49-F238E27FC236}">
                <a16:creationId xmlns:a16="http://schemas.microsoft.com/office/drawing/2014/main" id="{24236162-F714-5EB2-2095-45DA5ED0D3B4}"/>
              </a:ext>
            </a:extLst>
          </p:cNvPr>
          <p:cNvSpPr txBox="1"/>
          <p:nvPr/>
        </p:nvSpPr>
        <p:spPr bwMode="auto">
          <a:xfrm rot="16200000">
            <a:off x="10400353" y="480539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7" name="TextBox 116">
            <a:extLst>
              <a:ext uri="{FF2B5EF4-FFF2-40B4-BE49-F238E27FC236}">
                <a16:creationId xmlns:a16="http://schemas.microsoft.com/office/drawing/2014/main" id="{CC246683-042E-03A2-D691-93F5C67C72C6}"/>
              </a:ext>
            </a:extLst>
          </p:cNvPr>
          <p:cNvSpPr txBox="1"/>
          <p:nvPr/>
        </p:nvSpPr>
        <p:spPr bwMode="auto">
          <a:xfrm rot="16200000">
            <a:off x="10508187" y="486249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8" name="TextBox 117">
            <a:extLst>
              <a:ext uri="{FF2B5EF4-FFF2-40B4-BE49-F238E27FC236}">
                <a16:creationId xmlns:a16="http://schemas.microsoft.com/office/drawing/2014/main" id="{10A5C18E-849D-3C38-C0C1-48E21C79D1A2}"/>
              </a:ext>
            </a:extLst>
          </p:cNvPr>
          <p:cNvSpPr txBox="1"/>
          <p:nvPr/>
        </p:nvSpPr>
        <p:spPr bwMode="auto">
          <a:xfrm rot="16200000">
            <a:off x="10605637" y="492752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19" name="TextBox 118">
            <a:extLst>
              <a:ext uri="{FF2B5EF4-FFF2-40B4-BE49-F238E27FC236}">
                <a16:creationId xmlns:a16="http://schemas.microsoft.com/office/drawing/2014/main" id="{BEE3AD32-9036-E518-03AB-AADFEB34AA5F}"/>
              </a:ext>
            </a:extLst>
          </p:cNvPr>
          <p:cNvSpPr txBox="1"/>
          <p:nvPr/>
        </p:nvSpPr>
        <p:spPr bwMode="auto">
          <a:xfrm rot="16200000">
            <a:off x="10708086" y="5144947"/>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CR</a:t>
            </a:r>
          </a:p>
        </p:txBody>
      </p:sp>
      <p:sp>
        <p:nvSpPr>
          <p:cNvPr id="120" name="TextBox 119">
            <a:extLst>
              <a:ext uri="{FF2B5EF4-FFF2-40B4-BE49-F238E27FC236}">
                <a16:creationId xmlns:a16="http://schemas.microsoft.com/office/drawing/2014/main" id="{FC48C4FD-58F7-009C-FC82-089296AE2164}"/>
              </a:ext>
            </a:extLst>
          </p:cNvPr>
          <p:cNvSpPr txBox="1"/>
          <p:nvPr/>
        </p:nvSpPr>
        <p:spPr bwMode="auto">
          <a:xfrm rot="16200000">
            <a:off x="10804576" y="5144947"/>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CR</a:t>
            </a:r>
          </a:p>
        </p:txBody>
      </p:sp>
      <p:sp>
        <p:nvSpPr>
          <p:cNvPr id="121" name="TextBox 120">
            <a:extLst>
              <a:ext uri="{FF2B5EF4-FFF2-40B4-BE49-F238E27FC236}">
                <a16:creationId xmlns:a16="http://schemas.microsoft.com/office/drawing/2014/main" id="{8C696B27-161C-AA01-1648-B38D3E2004BB}"/>
              </a:ext>
            </a:extLst>
          </p:cNvPr>
          <p:cNvSpPr txBox="1"/>
          <p:nvPr/>
        </p:nvSpPr>
        <p:spPr bwMode="auto">
          <a:xfrm rot="16200000">
            <a:off x="10911191" y="514655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23" name="TextBox 122">
            <a:extLst>
              <a:ext uri="{FF2B5EF4-FFF2-40B4-BE49-F238E27FC236}">
                <a16:creationId xmlns:a16="http://schemas.microsoft.com/office/drawing/2014/main" id="{0B664A8D-7B90-EF9E-DCEE-685E91493EF3}"/>
              </a:ext>
            </a:extLst>
          </p:cNvPr>
          <p:cNvSpPr txBox="1"/>
          <p:nvPr/>
        </p:nvSpPr>
        <p:spPr bwMode="auto">
          <a:xfrm rot="16200000">
            <a:off x="10992116" y="5162102"/>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24" name="Rectangle 123">
            <a:extLst>
              <a:ext uri="{FF2B5EF4-FFF2-40B4-BE49-F238E27FC236}">
                <a16:creationId xmlns:a16="http://schemas.microsoft.com/office/drawing/2014/main" id="{8206DB60-26DD-3F20-2A54-6F3556DC761A}"/>
              </a:ext>
            </a:extLst>
          </p:cNvPr>
          <p:cNvSpPr/>
          <p:nvPr/>
        </p:nvSpPr>
        <p:spPr bwMode="auto">
          <a:xfrm>
            <a:off x="1651001" y="2044707"/>
            <a:ext cx="76200" cy="150422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FD7C536A-7AED-76DB-1DB8-56597527AA4C}"/>
              </a:ext>
            </a:extLst>
          </p:cNvPr>
          <p:cNvSpPr/>
          <p:nvPr/>
        </p:nvSpPr>
        <p:spPr bwMode="auto">
          <a:xfrm>
            <a:off x="2467762" y="2830233"/>
            <a:ext cx="76200" cy="71869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07DE594F-8921-F380-5FEB-BB89933AF6C6}"/>
              </a:ext>
            </a:extLst>
          </p:cNvPr>
          <p:cNvSpPr/>
          <p:nvPr/>
        </p:nvSpPr>
        <p:spPr bwMode="auto">
          <a:xfrm>
            <a:off x="3998904" y="3187700"/>
            <a:ext cx="76200" cy="36122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7BE6E93C-3782-29AC-4973-D9FF937D162F}"/>
              </a:ext>
            </a:extLst>
          </p:cNvPr>
          <p:cNvSpPr/>
          <p:nvPr/>
        </p:nvSpPr>
        <p:spPr bwMode="auto">
          <a:xfrm>
            <a:off x="6648698" y="3566169"/>
            <a:ext cx="76200" cy="34543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F2B0CB6-3B7A-BD7E-4ED6-CDC69E2AD6D4}"/>
              </a:ext>
            </a:extLst>
          </p:cNvPr>
          <p:cNvSpPr/>
          <p:nvPr/>
        </p:nvSpPr>
        <p:spPr bwMode="auto">
          <a:xfrm>
            <a:off x="5631248" y="3528361"/>
            <a:ext cx="76200"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8BB53161-9DF3-6D68-26F5-87E4EA23DCC9}"/>
              </a:ext>
            </a:extLst>
          </p:cNvPr>
          <p:cNvSpPr/>
          <p:nvPr/>
        </p:nvSpPr>
        <p:spPr bwMode="auto">
          <a:xfrm>
            <a:off x="11032750" y="3566168"/>
            <a:ext cx="76200" cy="161066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C879483E-63D2-B5DD-60CA-606EBED95EB0}"/>
              </a:ext>
            </a:extLst>
          </p:cNvPr>
          <p:cNvSpPr/>
          <p:nvPr/>
        </p:nvSpPr>
        <p:spPr bwMode="auto">
          <a:xfrm>
            <a:off x="4302649" y="3244850"/>
            <a:ext cx="76200" cy="30407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830771F4-1417-BD3D-BE88-5A901CD84AD9}"/>
              </a:ext>
            </a:extLst>
          </p:cNvPr>
          <p:cNvSpPr/>
          <p:nvPr/>
        </p:nvSpPr>
        <p:spPr bwMode="auto">
          <a:xfrm>
            <a:off x="1955164" y="2663824"/>
            <a:ext cx="76200" cy="884557"/>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AC0999AF-B717-4005-D218-6750B32E654D}"/>
              </a:ext>
            </a:extLst>
          </p:cNvPr>
          <p:cNvSpPr/>
          <p:nvPr/>
        </p:nvSpPr>
        <p:spPr bwMode="auto">
          <a:xfrm>
            <a:off x="1852503" y="2520949"/>
            <a:ext cx="76200" cy="102797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92718789-5654-1966-4733-3B7DC96489ED}"/>
              </a:ext>
            </a:extLst>
          </p:cNvPr>
          <p:cNvSpPr/>
          <p:nvPr/>
        </p:nvSpPr>
        <p:spPr bwMode="auto">
          <a:xfrm>
            <a:off x="2371651" y="2830233"/>
            <a:ext cx="76200" cy="71869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95D2C8B3-0FED-1544-E96E-B66A789DD8E3}"/>
              </a:ext>
            </a:extLst>
          </p:cNvPr>
          <p:cNvSpPr/>
          <p:nvPr/>
        </p:nvSpPr>
        <p:spPr bwMode="auto">
          <a:xfrm>
            <a:off x="2775586" y="2914650"/>
            <a:ext cx="76200" cy="63427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C64F5149-5EB0-CB42-D70F-CFA6C66DB68F}"/>
              </a:ext>
            </a:extLst>
          </p:cNvPr>
          <p:cNvSpPr/>
          <p:nvPr/>
        </p:nvSpPr>
        <p:spPr bwMode="auto">
          <a:xfrm>
            <a:off x="3388361" y="3063874"/>
            <a:ext cx="76200" cy="48505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29384476-6561-B5A8-AB8E-E5EBB4598C9D}"/>
              </a:ext>
            </a:extLst>
          </p:cNvPr>
          <p:cNvSpPr/>
          <p:nvPr/>
        </p:nvSpPr>
        <p:spPr bwMode="auto">
          <a:xfrm>
            <a:off x="3588386" y="3132138"/>
            <a:ext cx="76200" cy="41678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3C8CD738-8333-C82B-303A-F441E02218EB}"/>
              </a:ext>
            </a:extLst>
          </p:cNvPr>
          <p:cNvSpPr/>
          <p:nvPr/>
        </p:nvSpPr>
        <p:spPr bwMode="auto">
          <a:xfrm>
            <a:off x="4918622" y="3397250"/>
            <a:ext cx="76200" cy="15167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AEBED0F-A923-E13C-426E-2C6EBE02C68E}"/>
              </a:ext>
            </a:extLst>
          </p:cNvPr>
          <p:cNvSpPr/>
          <p:nvPr/>
        </p:nvSpPr>
        <p:spPr bwMode="auto">
          <a:xfrm>
            <a:off x="6758423" y="3569700"/>
            <a:ext cx="76200" cy="39442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FB063F37-42A5-B590-F64E-AC846C9671EF}"/>
              </a:ext>
            </a:extLst>
          </p:cNvPr>
          <p:cNvSpPr/>
          <p:nvPr/>
        </p:nvSpPr>
        <p:spPr bwMode="auto">
          <a:xfrm>
            <a:off x="7676207" y="3569700"/>
            <a:ext cx="76200" cy="52922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FC7A4C27-2C8A-1854-C24D-4048F8B797EE}"/>
              </a:ext>
            </a:extLst>
          </p:cNvPr>
          <p:cNvSpPr/>
          <p:nvPr/>
        </p:nvSpPr>
        <p:spPr bwMode="auto">
          <a:xfrm>
            <a:off x="8181032" y="3569700"/>
            <a:ext cx="76200" cy="74036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89ECB8FF-0D69-3496-EA4B-C2C9FB673DA9}"/>
              </a:ext>
            </a:extLst>
          </p:cNvPr>
          <p:cNvSpPr/>
          <p:nvPr/>
        </p:nvSpPr>
        <p:spPr bwMode="auto">
          <a:xfrm>
            <a:off x="9297822" y="3569700"/>
            <a:ext cx="76200" cy="95762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2055F355-A0B7-9BBA-FFFE-C8BAFD696753}"/>
              </a:ext>
            </a:extLst>
          </p:cNvPr>
          <p:cNvSpPr/>
          <p:nvPr/>
        </p:nvSpPr>
        <p:spPr bwMode="auto">
          <a:xfrm>
            <a:off x="9508960" y="3569700"/>
            <a:ext cx="76200" cy="97213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382D1BF2-A00B-FB9F-4C08-A5AD3DC30702}"/>
              </a:ext>
            </a:extLst>
          </p:cNvPr>
          <p:cNvSpPr/>
          <p:nvPr/>
        </p:nvSpPr>
        <p:spPr bwMode="auto">
          <a:xfrm>
            <a:off x="10015372" y="3569700"/>
            <a:ext cx="76200" cy="111025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9C26B689-C10E-CE18-4EC7-3939BD3FA4A9}"/>
              </a:ext>
            </a:extLst>
          </p:cNvPr>
          <p:cNvSpPr/>
          <p:nvPr/>
        </p:nvSpPr>
        <p:spPr bwMode="auto">
          <a:xfrm>
            <a:off x="10326522" y="3571286"/>
            <a:ext cx="76200" cy="125465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E2083215-F95C-7752-4D03-E3FBDF8968C6}"/>
              </a:ext>
            </a:extLst>
          </p:cNvPr>
          <p:cNvSpPr/>
          <p:nvPr/>
        </p:nvSpPr>
        <p:spPr bwMode="auto">
          <a:xfrm>
            <a:off x="10729747" y="3571286"/>
            <a:ext cx="76200" cy="139600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0A3C6FCD-5D4D-57B9-460E-7063CD7E9BA0}"/>
              </a:ext>
            </a:extLst>
          </p:cNvPr>
          <p:cNvSpPr/>
          <p:nvPr/>
        </p:nvSpPr>
        <p:spPr bwMode="auto">
          <a:xfrm>
            <a:off x="10832934" y="3571286"/>
            <a:ext cx="76200" cy="160396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2B05426C-F063-01B0-6E49-A8C02509BC99}"/>
              </a:ext>
            </a:extLst>
          </p:cNvPr>
          <p:cNvSpPr/>
          <p:nvPr/>
        </p:nvSpPr>
        <p:spPr bwMode="auto">
          <a:xfrm>
            <a:off x="10936122" y="3571286"/>
            <a:ext cx="76200" cy="160396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2B644E02-E771-9430-5AF0-67B21B5C2800}"/>
              </a:ext>
            </a:extLst>
          </p:cNvPr>
          <p:cNvSpPr/>
          <p:nvPr/>
        </p:nvSpPr>
        <p:spPr bwMode="auto">
          <a:xfrm>
            <a:off x="4409984" y="3256280"/>
            <a:ext cx="76200" cy="29264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40363F24-4FE8-5ACB-2EAB-176C085B602A}"/>
              </a:ext>
            </a:extLst>
          </p:cNvPr>
          <p:cNvSpPr/>
          <p:nvPr/>
        </p:nvSpPr>
        <p:spPr bwMode="auto">
          <a:xfrm>
            <a:off x="4709549" y="3340100"/>
            <a:ext cx="76200" cy="20882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468A1528-2CFE-6112-3800-60A04436A419}"/>
              </a:ext>
            </a:extLst>
          </p:cNvPr>
          <p:cNvSpPr/>
          <p:nvPr/>
        </p:nvSpPr>
        <p:spPr bwMode="auto">
          <a:xfrm>
            <a:off x="6141164" y="3568790"/>
            <a:ext cx="76200" cy="17811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865A75D4-1127-80E6-7B5F-3213D6627AFA}"/>
              </a:ext>
            </a:extLst>
          </p:cNvPr>
          <p:cNvSpPr/>
          <p:nvPr/>
        </p:nvSpPr>
        <p:spPr bwMode="auto">
          <a:xfrm>
            <a:off x="6544974" y="3568789"/>
            <a:ext cx="76200" cy="2951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EED48F03-035A-1941-585C-27B9C05412EA}"/>
              </a:ext>
            </a:extLst>
          </p:cNvPr>
          <p:cNvSpPr/>
          <p:nvPr/>
        </p:nvSpPr>
        <p:spPr bwMode="auto">
          <a:xfrm>
            <a:off x="7770956" y="3569700"/>
            <a:ext cx="76200" cy="65463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22390231-3616-C3BB-F8B6-B36D7BE2026A}"/>
              </a:ext>
            </a:extLst>
          </p:cNvPr>
          <p:cNvSpPr/>
          <p:nvPr/>
        </p:nvSpPr>
        <p:spPr bwMode="auto">
          <a:xfrm>
            <a:off x="7874655" y="3569699"/>
            <a:ext cx="76200" cy="66675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58EEE468-E8CF-2E20-1715-0960A55675C9}"/>
              </a:ext>
            </a:extLst>
          </p:cNvPr>
          <p:cNvSpPr/>
          <p:nvPr/>
        </p:nvSpPr>
        <p:spPr bwMode="auto">
          <a:xfrm>
            <a:off x="7975471" y="3569699"/>
            <a:ext cx="76200" cy="72247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A08667C3-B766-FB1B-0309-811EC078B739}"/>
              </a:ext>
            </a:extLst>
          </p:cNvPr>
          <p:cNvSpPr/>
          <p:nvPr/>
        </p:nvSpPr>
        <p:spPr bwMode="auto">
          <a:xfrm>
            <a:off x="8078291" y="3569699"/>
            <a:ext cx="76200" cy="7322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39339BE1-C96F-97DE-F692-BD7D4F31EAAE}"/>
              </a:ext>
            </a:extLst>
          </p:cNvPr>
          <p:cNvSpPr/>
          <p:nvPr/>
        </p:nvSpPr>
        <p:spPr bwMode="auto">
          <a:xfrm>
            <a:off x="8385020" y="3569699"/>
            <a:ext cx="76200" cy="77211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79C9EA16-5E95-9D93-FF4A-2DA1E1D44333}"/>
              </a:ext>
            </a:extLst>
          </p:cNvPr>
          <p:cNvSpPr/>
          <p:nvPr/>
        </p:nvSpPr>
        <p:spPr bwMode="auto">
          <a:xfrm>
            <a:off x="9815196" y="3569699"/>
            <a:ext cx="76200" cy="104516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F8C43D83-ED02-C4A0-D964-5EA2357A543A}"/>
              </a:ext>
            </a:extLst>
          </p:cNvPr>
          <p:cNvSpPr/>
          <p:nvPr/>
        </p:nvSpPr>
        <p:spPr bwMode="auto">
          <a:xfrm>
            <a:off x="10117737" y="3571286"/>
            <a:ext cx="76200" cy="124201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59A96A25-98BC-719D-F6E9-8A0FDBA37149}"/>
              </a:ext>
            </a:extLst>
          </p:cNvPr>
          <p:cNvSpPr/>
          <p:nvPr/>
        </p:nvSpPr>
        <p:spPr bwMode="auto">
          <a:xfrm>
            <a:off x="10625737" y="3571286"/>
            <a:ext cx="76200" cy="13229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1CB1ED75-008A-393D-FBF6-DD7DA22FAECA}"/>
              </a:ext>
            </a:extLst>
          </p:cNvPr>
          <p:cNvSpPr/>
          <p:nvPr/>
        </p:nvSpPr>
        <p:spPr bwMode="auto">
          <a:xfrm>
            <a:off x="11142475" y="3570796"/>
            <a:ext cx="76200" cy="160396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06C512D7-72C4-5800-4836-034016CA6DC0}"/>
              </a:ext>
            </a:extLst>
          </p:cNvPr>
          <p:cNvSpPr/>
          <p:nvPr/>
        </p:nvSpPr>
        <p:spPr bwMode="auto">
          <a:xfrm>
            <a:off x="2264316" y="2830233"/>
            <a:ext cx="76200" cy="7186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7574897C-CDEA-4132-74AC-13A93BD7E01E}"/>
              </a:ext>
            </a:extLst>
          </p:cNvPr>
          <p:cNvSpPr/>
          <p:nvPr/>
        </p:nvSpPr>
        <p:spPr bwMode="auto">
          <a:xfrm>
            <a:off x="3483225" y="3119943"/>
            <a:ext cx="76200" cy="42898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EDC9C6E6-52BF-AB41-F7F5-5A92296941EA}"/>
              </a:ext>
            </a:extLst>
          </p:cNvPr>
          <p:cNvSpPr/>
          <p:nvPr/>
        </p:nvSpPr>
        <p:spPr bwMode="auto">
          <a:xfrm>
            <a:off x="4502987" y="3277778"/>
            <a:ext cx="76200" cy="2711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FE3C7842-5866-2A02-51D2-DEFEF444CC69}"/>
              </a:ext>
            </a:extLst>
          </p:cNvPr>
          <p:cNvSpPr/>
          <p:nvPr/>
        </p:nvSpPr>
        <p:spPr bwMode="auto">
          <a:xfrm>
            <a:off x="4610211" y="3297225"/>
            <a:ext cx="76200" cy="2517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D0B5DE1D-FB5E-EE1F-C444-B45391A57747}"/>
              </a:ext>
            </a:extLst>
          </p:cNvPr>
          <p:cNvSpPr/>
          <p:nvPr/>
        </p:nvSpPr>
        <p:spPr bwMode="auto">
          <a:xfrm>
            <a:off x="4816884" y="3385600"/>
            <a:ext cx="76200" cy="16332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D363FFC8-F955-C233-544E-9BB4E4EF46CA}"/>
              </a:ext>
            </a:extLst>
          </p:cNvPr>
          <p:cNvSpPr/>
          <p:nvPr/>
        </p:nvSpPr>
        <p:spPr bwMode="auto">
          <a:xfrm>
            <a:off x="6241643" y="3568790"/>
            <a:ext cx="76200" cy="17811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F1E243A3-6BAA-4E89-7FCE-36554D0A6FC6}"/>
              </a:ext>
            </a:extLst>
          </p:cNvPr>
          <p:cNvSpPr/>
          <p:nvPr/>
        </p:nvSpPr>
        <p:spPr bwMode="auto">
          <a:xfrm>
            <a:off x="8481583" y="3569698"/>
            <a:ext cx="76200" cy="78005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72467071-E901-4F76-F847-71E0C1A9D9B1}"/>
              </a:ext>
            </a:extLst>
          </p:cNvPr>
          <p:cNvSpPr/>
          <p:nvPr/>
        </p:nvSpPr>
        <p:spPr bwMode="auto">
          <a:xfrm>
            <a:off x="8689099" y="3569698"/>
            <a:ext cx="76200" cy="82291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23D7350A-0C64-49A8-1AEA-33A9A679B3B5}"/>
              </a:ext>
            </a:extLst>
          </p:cNvPr>
          <p:cNvSpPr/>
          <p:nvPr/>
        </p:nvSpPr>
        <p:spPr bwMode="auto">
          <a:xfrm>
            <a:off x="8285249" y="3569699"/>
            <a:ext cx="76200" cy="7610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B845D3EB-8351-7A93-697D-84F4B6C4585E}"/>
              </a:ext>
            </a:extLst>
          </p:cNvPr>
          <p:cNvSpPr/>
          <p:nvPr/>
        </p:nvSpPr>
        <p:spPr bwMode="auto">
          <a:xfrm>
            <a:off x="7568984" y="3569701"/>
            <a:ext cx="76200" cy="50893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71A8BA38-3792-9B8A-F288-C599E49DB4D9}"/>
              </a:ext>
            </a:extLst>
          </p:cNvPr>
          <p:cNvSpPr/>
          <p:nvPr/>
        </p:nvSpPr>
        <p:spPr bwMode="auto">
          <a:xfrm>
            <a:off x="9102797" y="3569700"/>
            <a:ext cx="76200" cy="95762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ABF2CA9C-A55E-25B2-BAC5-A9E0E5962E9D}"/>
              </a:ext>
            </a:extLst>
          </p:cNvPr>
          <p:cNvSpPr/>
          <p:nvPr/>
        </p:nvSpPr>
        <p:spPr bwMode="auto">
          <a:xfrm>
            <a:off x="9398586" y="3569700"/>
            <a:ext cx="76200" cy="95762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0C7CC4CC-07CC-3014-589D-3D47C02537A5}"/>
              </a:ext>
            </a:extLst>
          </p:cNvPr>
          <p:cNvSpPr/>
          <p:nvPr/>
        </p:nvSpPr>
        <p:spPr bwMode="auto">
          <a:xfrm>
            <a:off x="10526241" y="3571286"/>
            <a:ext cx="76200" cy="12686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EEE794F-F4ED-F5BF-47E6-6103009525D0}"/>
              </a:ext>
            </a:extLst>
          </p:cNvPr>
          <p:cNvSpPr/>
          <p:nvPr/>
        </p:nvSpPr>
        <p:spPr bwMode="auto">
          <a:xfrm>
            <a:off x="6040425" y="3568790"/>
            <a:ext cx="76200" cy="13872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F202B8F5-0266-EFC7-F75E-EF436555150C}"/>
              </a:ext>
            </a:extLst>
          </p:cNvPr>
          <p:cNvSpPr/>
          <p:nvPr/>
        </p:nvSpPr>
        <p:spPr bwMode="auto">
          <a:xfrm>
            <a:off x="4204042" y="3195638"/>
            <a:ext cx="76200" cy="35328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6DC2E73F-8496-46E1-C7BC-2DA5851AB48E}"/>
              </a:ext>
            </a:extLst>
          </p:cNvPr>
          <p:cNvSpPr/>
          <p:nvPr/>
        </p:nvSpPr>
        <p:spPr bwMode="auto">
          <a:xfrm>
            <a:off x="2168124" y="2790825"/>
            <a:ext cx="76200" cy="7581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192C1805-74ED-F37E-80DA-02185B1EDA87}"/>
              </a:ext>
            </a:extLst>
          </p:cNvPr>
          <p:cNvSpPr/>
          <p:nvPr/>
        </p:nvSpPr>
        <p:spPr bwMode="auto">
          <a:xfrm>
            <a:off x="2064937" y="2790825"/>
            <a:ext cx="76200" cy="7581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31D07EFD-2B11-98FF-B28B-ED9847B387BA}"/>
              </a:ext>
            </a:extLst>
          </p:cNvPr>
          <p:cNvSpPr/>
          <p:nvPr/>
        </p:nvSpPr>
        <p:spPr bwMode="auto">
          <a:xfrm>
            <a:off x="2570448" y="2878138"/>
            <a:ext cx="76200" cy="6707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7937AE84-A3E4-38FF-3AA7-4319AD1E22CE}"/>
              </a:ext>
            </a:extLst>
          </p:cNvPr>
          <p:cNvSpPr/>
          <p:nvPr/>
        </p:nvSpPr>
        <p:spPr bwMode="auto">
          <a:xfrm>
            <a:off x="1747342" y="2138363"/>
            <a:ext cx="76200" cy="141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15E6C838-3772-F62E-8C04-AFC948B77A1D}"/>
              </a:ext>
            </a:extLst>
          </p:cNvPr>
          <p:cNvSpPr/>
          <p:nvPr/>
        </p:nvSpPr>
        <p:spPr bwMode="auto">
          <a:xfrm>
            <a:off x="2969538" y="2963862"/>
            <a:ext cx="76200" cy="58506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F6E67E53-B243-47DF-C8E2-B0578C80AEAC}"/>
              </a:ext>
            </a:extLst>
          </p:cNvPr>
          <p:cNvSpPr/>
          <p:nvPr/>
        </p:nvSpPr>
        <p:spPr bwMode="auto">
          <a:xfrm>
            <a:off x="3183120" y="3011488"/>
            <a:ext cx="76200" cy="5374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30D382CC-7E0B-DF7B-F598-B5D655BC256B}"/>
              </a:ext>
            </a:extLst>
          </p:cNvPr>
          <p:cNvSpPr/>
          <p:nvPr/>
        </p:nvSpPr>
        <p:spPr bwMode="auto">
          <a:xfrm>
            <a:off x="3286753" y="3036888"/>
            <a:ext cx="76200" cy="5120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364C6E8A-1408-B714-3A3E-A2875C48490C}"/>
              </a:ext>
            </a:extLst>
          </p:cNvPr>
          <p:cNvSpPr/>
          <p:nvPr/>
        </p:nvSpPr>
        <p:spPr bwMode="auto">
          <a:xfrm>
            <a:off x="3695579" y="3148013"/>
            <a:ext cx="76200" cy="4009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65D72F5C-4448-BA5B-D9B9-5549448F8FDD}"/>
              </a:ext>
            </a:extLst>
          </p:cNvPr>
          <p:cNvSpPr/>
          <p:nvPr/>
        </p:nvSpPr>
        <p:spPr bwMode="auto">
          <a:xfrm>
            <a:off x="6344961" y="3568790"/>
            <a:ext cx="76200" cy="1781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16CE297F-4245-6C5D-7857-22403BE3D78A}"/>
              </a:ext>
            </a:extLst>
          </p:cNvPr>
          <p:cNvSpPr/>
          <p:nvPr/>
        </p:nvSpPr>
        <p:spPr bwMode="auto">
          <a:xfrm>
            <a:off x="9197794" y="3569700"/>
            <a:ext cx="76200" cy="95762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8F6805A7-A87E-9110-A515-316D3FBA3A81}"/>
              </a:ext>
            </a:extLst>
          </p:cNvPr>
          <p:cNvSpPr/>
          <p:nvPr/>
        </p:nvSpPr>
        <p:spPr bwMode="auto">
          <a:xfrm>
            <a:off x="10428148" y="3571286"/>
            <a:ext cx="76200" cy="1262652"/>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7ADB4397-0895-FFB3-542E-83118242727D}"/>
              </a:ext>
            </a:extLst>
          </p:cNvPr>
          <p:cNvSpPr/>
          <p:nvPr/>
        </p:nvSpPr>
        <p:spPr bwMode="auto">
          <a:xfrm>
            <a:off x="10223940" y="3571286"/>
            <a:ext cx="76200" cy="1262652"/>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B992B350-DA5E-1FA5-910F-D98AFF593BAD}"/>
              </a:ext>
            </a:extLst>
          </p:cNvPr>
          <p:cNvSpPr/>
          <p:nvPr/>
        </p:nvSpPr>
        <p:spPr bwMode="auto">
          <a:xfrm>
            <a:off x="9914692" y="3569699"/>
            <a:ext cx="76200" cy="105151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08F48F89-3AEF-BCDA-CF76-9276E68EA35B}"/>
              </a:ext>
            </a:extLst>
          </p:cNvPr>
          <p:cNvSpPr/>
          <p:nvPr/>
        </p:nvSpPr>
        <p:spPr bwMode="auto">
          <a:xfrm>
            <a:off x="9712339" y="3569699"/>
            <a:ext cx="76200" cy="1045163"/>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0A68CDA8-9BF1-EAC4-1DF4-F15C9E66F011}"/>
              </a:ext>
            </a:extLst>
          </p:cNvPr>
          <p:cNvSpPr/>
          <p:nvPr/>
        </p:nvSpPr>
        <p:spPr bwMode="auto">
          <a:xfrm>
            <a:off x="9610764" y="3569699"/>
            <a:ext cx="76200" cy="1010137"/>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B8F4DD14-F795-3E16-A416-80A300290022}"/>
              </a:ext>
            </a:extLst>
          </p:cNvPr>
          <p:cNvSpPr/>
          <p:nvPr/>
        </p:nvSpPr>
        <p:spPr bwMode="auto">
          <a:xfrm>
            <a:off x="8989957" y="3569700"/>
            <a:ext cx="76200" cy="93562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908B1E6A-64D6-3032-3DC5-44ABD739418B}"/>
              </a:ext>
            </a:extLst>
          </p:cNvPr>
          <p:cNvSpPr/>
          <p:nvPr/>
        </p:nvSpPr>
        <p:spPr bwMode="auto">
          <a:xfrm>
            <a:off x="8895573" y="3569701"/>
            <a:ext cx="76200" cy="9022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CF724495-8A4B-136C-3A3E-5264F251B024}"/>
              </a:ext>
            </a:extLst>
          </p:cNvPr>
          <p:cNvSpPr/>
          <p:nvPr/>
        </p:nvSpPr>
        <p:spPr bwMode="auto">
          <a:xfrm>
            <a:off x="8792031" y="3569701"/>
            <a:ext cx="76200" cy="834452"/>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2D4DCC35-8288-D085-2CE6-DFDAC4824340}"/>
              </a:ext>
            </a:extLst>
          </p:cNvPr>
          <p:cNvSpPr/>
          <p:nvPr/>
        </p:nvSpPr>
        <p:spPr bwMode="auto">
          <a:xfrm>
            <a:off x="8588807" y="3569701"/>
            <a:ext cx="76200" cy="80227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52B3E7CE-6480-95BF-E6C8-ED25737557AC}"/>
              </a:ext>
            </a:extLst>
          </p:cNvPr>
          <p:cNvSpPr/>
          <p:nvPr/>
        </p:nvSpPr>
        <p:spPr bwMode="auto">
          <a:xfrm>
            <a:off x="7467109" y="3569701"/>
            <a:ext cx="76200" cy="49112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FEDAB11E-7B3C-3CEB-007E-865ECEB31FD4}"/>
              </a:ext>
            </a:extLst>
          </p:cNvPr>
          <p:cNvSpPr/>
          <p:nvPr/>
        </p:nvSpPr>
        <p:spPr bwMode="auto">
          <a:xfrm>
            <a:off x="7364619" y="3569701"/>
            <a:ext cx="76200" cy="4872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B0ADD245-1CF7-F8C2-32FE-E34285FBFCF9}"/>
              </a:ext>
            </a:extLst>
          </p:cNvPr>
          <p:cNvSpPr/>
          <p:nvPr/>
        </p:nvSpPr>
        <p:spPr bwMode="auto">
          <a:xfrm>
            <a:off x="7259372" y="3569701"/>
            <a:ext cx="76200" cy="48159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CA4F1750-0F86-5FB9-EDE4-2915BD0A4C7D}"/>
              </a:ext>
            </a:extLst>
          </p:cNvPr>
          <p:cNvSpPr/>
          <p:nvPr/>
        </p:nvSpPr>
        <p:spPr bwMode="auto">
          <a:xfrm>
            <a:off x="7158734" y="3569701"/>
            <a:ext cx="76200" cy="45314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2271D8CB-0223-D410-1E7D-C6825B827563}"/>
              </a:ext>
            </a:extLst>
          </p:cNvPr>
          <p:cNvSpPr/>
          <p:nvPr/>
        </p:nvSpPr>
        <p:spPr bwMode="auto">
          <a:xfrm>
            <a:off x="7051819" y="3569701"/>
            <a:ext cx="76200" cy="45314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6BB28216-FECB-A795-6304-94F2CB7AC7ED}"/>
              </a:ext>
            </a:extLst>
          </p:cNvPr>
          <p:cNvSpPr/>
          <p:nvPr/>
        </p:nvSpPr>
        <p:spPr bwMode="auto">
          <a:xfrm>
            <a:off x="6953608" y="3569701"/>
            <a:ext cx="76200" cy="45314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05030F09-9327-C1FA-54C1-D74C97ABA545}"/>
              </a:ext>
            </a:extLst>
          </p:cNvPr>
          <p:cNvSpPr/>
          <p:nvPr/>
        </p:nvSpPr>
        <p:spPr bwMode="auto">
          <a:xfrm>
            <a:off x="6855149" y="3569701"/>
            <a:ext cx="76200" cy="41809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E27BC921-984B-55BF-B642-EEAE92651285}"/>
              </a:ext>
            </a:extLst>
          </p:cNvPr>
          <p:cNvSpPr/>
          <p:nvPr/>
        </p:nvSpPr>
        <p:spPr bwMode="auto">
          <a:xfrm>
            <a:off x="6441786" y="3568789"/>
            <a:ext cx="76200" cy="21824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C424868C-396F-264D-1BA5-30089F3B322B}"/>
              </a:ext>
            </a:extLst>
          </p:cNvPr>
          <p:cNvSpPr/>
          <p:nvPr/>
        </p:nvSpPr>
        <p:spPr bwMode="auto">
          <a:xfrm>
            <a:off x="5934609" y="3567702"/>
            <a:ext cx="76200" cy="182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91E85BC5-C043-499C-D5B4-888902CE1D56}"/>
              </a:ext>
            </a:extLst>
          </p:cNvPr>
          <p:cNvSpPr/>
          <p:nvPr/>
        </p:nvSpPr>
        <p:spPr bwMode="auto">
          <a:xfrm>
            <a:off x="5015529" y="3415600"/>
            <a:ext cx="76200" cy="13332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1FC27D9F-2BFB-B146-143D-068BA48FB97C}"/>
              </a:ext>
            </a:extLst>
          </p:cNvPr>
          <p:cNvSpPr/>
          <p:nvPr/>
        </p:nvSpPr>
        <p:spPr bwMode="auto">
          <a:xfrm>
            <a:off x="5123273" y="3434140"/>
            <a:ext cx="76200" cy="11478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74E4DFAF-60F7-0AA1-2E69-502A7F30F7D1}"/>
              </a:ext>
            </a:extLst>
          </p:cNvPr>
          <p:cNvSpPr/>
          <p:nvPr/>
        </p:nvSpPr>
        <p:spPr bwMode="auto">
          <a:xfrm>
            <a:off x="5320054" y="3468874"/>
            <a:ext cx="76200" cy="80051"/>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6C6C8907-7491-A6C7-2FC5-F6D20578614E}"/>
              </a:ext>
            </a:extLst>
          </p:cNvPr>
          <p:cNvSpPr/>
          <p:nvPr/>
        </p:nvSpPr>
        <p:spPr bwMode="auto">
          <a:xfrm>
            <a:off x="5727398" y="3528361"/>
            <a:ext cx="76200" cy="182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DB8BD179-C694-42EC-86C7-F95448B7036E}"/>
              </a:ext>
            </a:extLst>
          </p:cNvPr>
          <p:cNvSpPr/>
          <p:nvPr/>
        </p:nvSpPr>
        <p:spPr bwMode="auto">
          <a:xfrm>
            <a:off x="5832218" y="3566780"/>
            <a:ext cx="76200" cy="914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B8E9B65E-1308-83FD-D48F-90841A6B04B8}"/>
              </a:ext>
            </a:extLst>
          </p:cNvPr>
          <p:cNvSpPr/>
          <p:nvPr/>
        </p:nvSpPr>
        <p:spPr bwMode="auto">
          <a:xfrm>
            <a:off x="4101273" y="3187700"/>
            <a:ext cx="76200" cy="36122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EE502AB2-8090-E35C-507E-7D7795785178}"/>
              </a:ext>
            </a:extLst>
          </p:cNvPr>
          <p:cNvSpPr/>
          <p:nvPr/>
        </p:nvSpPr>
        <p:spPr bwMode="auto">
          <a:xfrm>
            <a:off x="3897962" y="3173413"/>
            <a:ext cx="76200" cy="375513"/>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727000F5-48CB-24F9-5762-0EE8D7B8A32A}"/>
              </a:ext>
            </a:extLst>
          </p:cNvPr>
          <p:cNvSpPr/>
          <p:nvPr/>
        </p:nvSpPr>
        <p:spPr bwMode="auto">
          <a:xfrm>
            <a:off x="3793538" y="3173413"/>
            <a:ext cx="76200" cy="375513"/>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11CD21DF-9D80-3099-34B2-41973B1526AC}"/>
              </a:ext>
            </a:extLst>
          </p:cNvPr>
          <p:cNvSpPr/>
          <p:nvPr/>
        </p:nvSpPr>
        <p:spPr bwMode="auto">
          <a:xfrm>
            <a:off x="3078696" y="2994026"/>
            <a:ext cx="76200" cy="55490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A858AD77-C6A1-DB7A-DD64-7F25DD667B50}"/>
              </a:ext>
            </a:extLst>
          </p:cNvPr>
          <p:cNvSpPr/>
          <p:nvPr/>
        </p:nvSpPr>
        <p:spPr bwMode="auto">
          <a:xfrm>
            <a:off x="2873976" y="2933700"/>
            <a:ext cx="76200" cy="61522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57D9E77A-4D73-A57E-4156-D5B4078CE517}"/>
              </a:ext>
            </a:extLst>
          </p:cNvPr>
          <p:cNvSpPr/>
          <p:nvPr/>
        </p:nvSpPr>
        <p:spPr bwMode="auto">
          <a:xfrm>
            <a:off x="2668838" y="2903538"/>
            <a:ext cx="76200" cy="6453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363F9921-2A1E-B10C-8DBF-CCB4BEE31CFF}"/>
              </a:ext>
            </a:extLst>
          </p:cNvPr>
          <p:cNvSpPr/>
          <p:nvPr/>
        </p:nvSpPr>
        <p:spPr bwMode="auto">
          <a:xfrm>
            <a:off x="5219781" y="3460750"/>
            <a:ext cx="76200" cy="88175"/>
          </a:xfrm>
          <a:prstGeom prst="rect">
            <a:avLst/>
          </a:prstGeom>
          <a:solidFill>
            <a:schemeClr val="accent1">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28520A57-F286-2229-3DCF-DA36BE345AA0}"/>
              </a:ext>
            </a:extLst>
          </p:cNvPr>
          <p:cNvSpPr/>
          <p:nvPr/>
        </p:nvSpPr>
        <p:spPr bwMode="auto">
          <a:xfrm>
            <a:off x="5421349" y="3486150"/>
            <a:ext cx="76200" cy="62775"/>
          </a:xfrm>
          <a:prstGeom prst="rect">
            <a:avLst/>
          </a:pr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09A06D49-BADA-5E46-7571-68F889914428}"/>
              </a:ext>
            </a:extLst>
          </p:cNvPr>
          <p:cNvSpPr/>
          <p:nvPr/>
        </p:nvSpPr>
        <p:spPr bwMode="auto">
          <a:xfrm>
            <a:off x="5525504" y="3498850"/>
            <a:ext cx="76200" cy="50075"/>
          </a:xfrm>
          <a:prstGeom prst="rect">
            <a:avLst/>
          </a:prstGeom>
          <a:solidFill>
            <a:schemeClr val="accent3">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6" name="Straight Connector 45">
            <a:extLst>
              <a:ext uri="{FF2B5EF4-FFF2-40B4-BE49-F238E27FC236}">
                <a16:creationId xmlns:a16="http://schemas.microsoft.com/office/drawing/2014/main" id="{7290E145-377D-6DD3-9612-0141E5FCE4F6}"/>
              </a:ext>
            </a:extLst>
          </p:cNvPr>
          <p:cNvCxnSpPr/>
          <p:nvPr/>
        </p:nvCxnSpPr>
        <p:spPr bwMode="auto">
          <a:xfrm>
            <a:off x="1554480" y="3230881"/>
            <a:ext cx="9773920"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8" name="Straight Connector 47">
            <a:extLst>
              <a:ext uri="{FF2B5EF4-FFF2-40B4-BE49-F238E27FC236}">
                <a16:creationId xmlns:a16="http://schemas.microsoft.com/office/drawing/2014/main" id="{788BCC5D-916A-3809-A417-36F26EA1C17E}"/>
              </a:ext>
            </a:extLst>
          </p:cNvPr>
          <p:cNvCxnSpPr/>
          <p:nvPr/>
        </p:nvCxnSpPr>
        <p:spPr bwMode="auto">
          <a:xfrm>
            <a:off x="1554480" y="4033033"/>
            <a:ext cx="9773920" cy="0"/>
          </a:xfrm>
          <a:prstGeom prst="line">
            <a:avLst/>
          </a:prstGeom>
          <a:noFill/>
          <a:ln w="28575" cap="flat" cmpd="sng" algn="ctr">
            <a:solidFill>
              <a:schemeClr val="tx2">
                <a:lumMod val="90000"/>
              </a:schemeClr>
            </a:solidFill>
            <a:prstDash val="sysDash"/>
            <a:round/>
            <a:headEnd type="none" w="med" len="med"/>
            <a:tailEnd type="none" w="med" len="med"/>
          </a:ln>
          <a:effectLst/>
        </p:spPr>
      </p:cxnSp>
    </p:spTree>
    <p:extLst>
      <p:ext uri="{BB962C8B-B14F-4D97-AF65-F5344CB8AC3E}">
        <p14:creationId xmlns:p14="http://schemas.microsoft.com/office/powerpoint/2010/main" val="2403643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B329-C28B-D4D1-EB4E-1A12EF7C3EA7}"/>
              </a:ext>
            </a:extLst>
          </p:cNvPr>
          <p:cNvSpPr>
            <a:spLocks noGrp="1"/>
          </p:cNvSpPr>
          <p:nvPr>
            <p:ph type="title"/>
          </p:nvPr>
        </p:nvSpPr>
        <p:spPr/>
        <p:txBody>
          <a:bodyPr/>
          <a:lstStyle/>
          <a:p>
            <a:r>
              <a:rPr lang="en-US" dirty="0"/>
              <a:t>DeLLphi-300: Response</a:t>
            </a:r>
          </a:p>
        </p:txBody>
      </p:sp>
      <p:graphicFrame>
        <p:nvGraphicFramePr>
          <p:cNvPr id="4" name="Table 4">
            <a:extLst>
              <a:ext uri="{FF2B5EF4-FFF2-40B4-BE49-F238E27FC236}">
                <a16:creationId xmlns:a16="http://schemas.microsoft.com/office/drawing/2014/main" id="{56A9E4D5-10C6-C198-B3E3-57D66BF56CBF}"/>
              </a:ext>
            </a:extLst>
          </p:cNvPr>
          <p:cNvGraphicFramePr>
            <a:graphicFrameLocks noGrp="1"/>
          </p:cNvGraphicFramePr>
          <p:nvPr>
            <p:extLst>
              <p:ext uri="{D42A27DB-BD31-4B8C-83A1-F6EECF244321}">
                <p14:modId xmlns:p14="http://schemas.microsoft.com/office/powerpoint/2010/main" val="195147744"/>
              </p:ext>
            </p:extLst>
          </p:nvPr>
        </p:nvGraphicFramePr>
        <p:xfrm>
          <a:off x="730115" y="1600200"/>
          <a:ext cx="4328596" cy="4261104"/>
        </p:xfrm>
        <a:graphic>
          <a:graphicData uri="http://schemas.openxmlformats.org/drawingml/2006/table">
            <a:tbl>
              <a:tblPr firstRow="1" bandRow="1">
                <a:tableStyleId>{F5AB1C69-6EDB-4FF4-983F-18BD219EF322}</a:tableStyleId>
              </a:tblPr>
              <a:tblGrid>
                <a:gridCol w="3024696">
                  <a:extLst>
                    <a:ext uri="{9D8B030D-6E8A-4147-A177-3AD203B41FA5}">
                      <a16:colId xmlns:a16="http://schemas.microsoft.com/office/drawing/2014/main" val="832552410"/>
                    </a:ext>
                  </a:extLst>
                </a:gridCol>
                <a:gridCol w="1303900">
                  <a:extLst>
                    <a:ext uri="{9D8B030D-6E8A-4147-A177-3AD203B41FA5}">
                      <a16:colId xmlns:a16="http://schemas.microsoft.com/office/drawing/2014/main" val="353056593"/>
                    </a:ext>
                  </a:extLst>
                </a:gridCol>
              </a:tblGrid>
              <a:tr h="495841">
                <a:tc>
                  <a:txBody>
                    <a:bodyPr/>
                    <a:lstStyle/>
                    <a:p>
                      <a:pPr>
                        <a:lnSpc>
                          <a:spcPct val="90000"/>
                        </a:lnSpc>
                      </a:pPr>
                      <a:r>
                        <a:rPr lang="en-IN" sz="1600" dirty="0">
                          <a:latin typeface="+mj-lt"/>
                        </a:rPr>
                        <a:t>Response by Modified </a:t>
                      </a:r>
                    </a:p>
                    <a:p>
                      <a:pPr>
                        <a:lnSpc>
                          <a:spcPct val="90000"/>
                        </a:lnSpc>
                      </a:pPr>
                      <a:r>
                        <a:rPr lang="en-IN" sz="1600" dirty="0">
                          <a:latin typeface="+mj-lt"/>
                        </a:rPr>
                        <a:t>RECIST 1.1,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IN" sz="1600" dirty="0">
                          <a:latin typeface="+mj-lt"/>
                        </a:rPr>
                        <a:t>Patients</a:t>
                      </a:r>
                    </a:p>
                    <a:p>
                      <a:pPr algn="ctr">
                        <a:lnSpc>
                          <a:spcPct val="90000"/>
                        </a:lnSpc>
                      </a:pPr>
                      <a:r>
                        <a:rPr lang="en-IN" sz="1600" dirty="0">
                          <a:latin typeface="+mj-lt"/>
                        </a:rPr>
                        <a:t>(N = 105)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356663483"/>
                  </a:ext>
                </a:extLst>
              </a:tr>
              <a:tr h="287066">
                <a:tc gridSpan="2">
                  <a:txBody>
                    <a:bodyPr/>
                    <a:lstStyle/>
                    <a:p>
                      <a:pPr>
                        <a:lnSpc>
                          <a:spcPct val="90000"/>
                        </a:lnSpc>
                      </a:pPr>
                      <a:r>
                        <a:rPr lang="en-US" sz="1600" dirty="0">
                          <a:solidFill>
                            <a:schemeClr val="bg1"/>
                          </a:solidFill>
                          <a:latin typeface="+mj-lt"/>
                        </a:rPr>
                        <a:t>ORR, n (%)</a:t>
                      </a:r>
                      <a:endParaRPr lang="en-IN" sz="1600" dirty="0">
                        <a:solidFill>
                          <a:schemeClr val="bg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IN" dirty="0">
                        <a:solidFill>
                          <a:schemeClr val="bg1"/>
                        </a:solidFill>
                      </a:endParaRPr>
                    </a:p>
                  </a:txBody>
                  <a:tcPr/>
                </a:tc>
                <a:extLst>
                  <a:ext uri="{0D108BD9-81ED-4DB2-BD59-A6C34878D82A}">
                    <a16:rowId xmlns:a16="http://schemas.microsoft.com/office/drawing/2014/main" val="1972346228"/>
                  </a:ext>
                </a:extLst>
              </a:tr>
              <a:tr h="287066">
                <a:tc>
                  <a:txBody>
                    <a:bodyPr/>
                    <a:lstStyle/>
                    <a:p>
                      <a:pPr>
                        <a:lnSpc>
                          <a:spcPct val="90000"/>
                        </a:lnSpc>
                      </a:pPr>
                      <a:r>
                        <a:rPr lang="en-US" sz="1600" dirty="0">
                          <a:solidFill>
                            <a:schemeClr val="bg1"/>
                          </a:solidFill>
                          <a:latin typeface="+mj-lt"/>
                        </a:rPr>
                        <a:t>   Confirmed and unconfirmed</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mj-lt"/>
                        </a:rPr>
                        <a:t>29 (28)</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1767326"/>
                  </a:ext>
                </a:extLst>
              </a:tr>
              <a:tr h="287066">
                <a:tc>
                  <a:txBody>
                    <a:bodyPr/>
                    <a:lstStyle/>
                    <a:p>
                      <a:pPr>
                        <a:lnSpc>
                          <a:spcPct val="90000"/>
                        </a:lnSpc>
                      </a:pPr>
                      <a:r>
                        <a:rPr lang="en-IN" sz="1600" dirty="0">
                          <a:solidFill>
                            <a:schemeClr val="bg1"/>
                          </a:solidFill>
                          <a:latin typeface="+mj-lt"/>
                        </a:rPr>
                        <a:t>   Confirmed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IN" sz="1600" dirty="0">
                          <a:solidFill>
                            <a:schemeClr val="bg1"/>
                          </a:solidFill>
                          <a:latin typeface="+mj-lt"/>
                        </a:rPr>
                        <a:t>24 (23)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7497292"/>
                  </a:ext>
                </a:extLst>
              </a:tr>
              <a:tr h="287066">
                <a:tc>
                  <a:txBody>
                    <a:bodyPr/>
                    <a:lstStyle/>
                    <a:p>
                      <a:pPr>
                        <a:lnSpc>
                          <a:spcPct val="90000"/>
                        </a:lnSpc>
                      </a:pPr>
                      <a:r>
                        <a:rPr lang="en-IN" sz="1600" dirty="0">
                          <a:solidFill>
                            <a:schemeClr val="bg1"/>
                          </a:solidFill>
                          <a:latin typeface="+mj-lt"/>
                        </a:rPr>
                        <a:t>Disease control rate,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mj-lt"/>
                        </a:rPr>
                        <a:t>55 (52)</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86383005"/>
                  </a:ext>
                </a:extLst>
              </a:tr>
              <a:tr h="287066">
                <a:tc gridSpan="2">
                  <a:txBody>
                    <a:bodyPr/>
                    <a:lstStyle/>
                    <a:p>
                      <a:pPr>
                        <a:lnSpc>
                          <a:spcPct val="90000"/>
                        </a:lnSpc>
                      </a:pPr>
                      <a:r>
                        <a:rPr lang="en-IN" sz="1600" dirty="0">
                          <a:solidFill>
                            <a:schemeClr val="bg1"/>
                          </a:solidFill>
                          <a:latin typeface="+mj-lt"/>
                        </a:rPr>
                        <a:t>Best overall response,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IN" dirty="0">
                        <a:solidFill>
                          <a:schemeClr val="bg1"/>
                        </a:solidFill>
                      </a:endParaRPr>
                    </a:p>
                  </a:txBody>
                  <a:tcPr/>
                </a:tc>
                <a:extLst>
                  <a:ext uri="{0D108BD9-81ED-4DB2-BD59-A6C34878D82A}">
                    <a16:rowId xmlns:a16="http://schemas.microsoft.com/office/drawing/2014/main" val="2785982716"/>
                  </a:ext>
                </a:extLst>
              </a:tr>
              <a:tr h="287066">
                <a:tc>
                  <a:txBody>
                    <a:bodyPr/>
                    <a:lstStyle/>
                    <a:p>
                      <a:pPr>
                        <a:lnSpc>
                          <a:spcPct val="90000"/>
                        </a:lnSpc>
                      </a:pPr>
                      <a:r>
                        <a:rPr lang="en-IN" sz="1600" dirty="0">
                          <a:solidFill>
                            <a:schemeClr val="bg1"/>
                          </a:solidFill>
                          <a:latin typeface="+mj-lt"/>
                        </a:rPr>
                        <a:t>   Confirmed CR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IN" sz="1600" dirty="0">
                          <a:solidFill>
                            <a:schemeClr val="bg1"/>
                          </a:solidFill>
                          <a:latin typeface="+mj-lt"/>
                        </a:rPr>
                        <a:t>2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584707"/>
                  </a:ext>
                </a:extLst>
              </a:tr>
              <a:tr h="287066">
                <a:tc>
                  <a:txBody>
                    <a:bodyPr/>
                    <a:lstStyle/>
                    <a:p>
                      <a:pPr>
                        <a:lnSpc>
                          <a:spcPct val="90000"/>
                        </a:lnSpc>
                      </a:pPr>
                      <a:r>
                        <a:rPr lang="en-IN" sz="1600" dirty="0">
                          <a:solidFill>
                            <a:schemeClr val="bg1"/>
                          </a:solidFill>
                          <a:latin typeface="+mj-lt"/>
                        </a:rPr>
                        <a:t>   Confirmed 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IN" sz="1600" dirty="0">
                          <a:solidFill>
                            <a:schemeClr val="bg1"/>
                          </a:solidFill>
                          <a:latin typeface="+mj-lt"/>
                        </a:rPr>
                        <a:t>22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3853238"/>
                  </a:ext>
                </a:extLst>
              </a:tr>
              <a:tr h="287066">
                <a:tc>
                  <a:txBody>
                    <a:bodyPr/>
                    <a:lstStyle/>
                    <a:p>
                      <a:pPr>
                        <a:lnSpc>
                          <a:spcPct val="90000"/>
                        </a:lnSpc>
                      </a:pPr>
                      <a:r>
                        <a:rPr lang="en-IN" sz="1600" dirty="0">
                          <a:solidFill>
                            <a:schemeClr val="bg1"/>
                          </a:solidFill>
                          <a:latin typeface="+mj-lt"/>
                        </a:rPr>
                        <a:t>   Stable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IN" sz="1600" dirty="0">
                          <a:solidFill>
                            <a:schemeClr val="bg1"/>
                          </a:solidFill>
                          <a:latin typeface="+mj-lt"/>
                        </a:rPr>
                        <a:t>31 (30)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7694501"/>
                  </a:ext>
                </a:extLst>
              </a:tr>
              <a:tr h="287066">
                <a:tc>
                  <a:txBody>
                    <a:bodyPr/>
                    <a:lstStyle/>
                    <a:p>
                      <a:pPr>
                        <a:lnSpc>
                          <a:spcPct val="90000"/>
                        </a:lnSpc>
                      </a:pPr>
                      <a:r>
                        <a:rPr lang="en-IN" sz="1600" dirty="0">
                          <a:solidFill>
                            <a:schemeClr val="bg1"/>
                          </a:solidFill>
                          <a:latin typeface="+mj-lt"/>
                        </a:rPr>
                        <a:t>   Progressive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IN" sz="1600" dirty="0">
                          <a:solidFill>
                            <a:schemeClr val="bg1"/>
                          </a:solidFill>
                          <a:latin typeface="+mj-lt"/>
                        </a:rPr>
                        <a:t>8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7904220"/>
                  </a:ext>
                </a:extLst>
              </a:tr>
              <a:tr h="287066">
                <a:tc>
                  <a:txBody>
                    <a:bodyPr/>
                    <a:lstStyle/>
                    <a:p>
                      <a:pPr>
                        <a:lnSpc>
                          <a:spcPct val="90000"/>
                        </a:lnSpc>
                      </a:pPr>
                      <a:r>
                        <a:rPr lang="en-IN" sz="1600" dirty="0">
                          <a:solidFill>
                            <a:schemeClr val="bg1"/>
                          </a:solidFill>
                          <a:latin typeface="+mj-lt"/>
                        </a:rPr>
                        <a:t>   Could not be evaluated</a:t>
                      </a:r>
                      <a:r>
                        <a:rPr lang="en-IN" sz="1600" baseline="30000" dirty="0">
                          <a:solidFill>
                            <a:schemeClr val="bg1"/>
                          </a:solidFill>
                          <a:latin typeface="+mj-lt"/>
                          <a:cs typeface="Calibri" panose="020F0502020204030204" pitchFamily="34" charset="0"/>
                        </a:rPr>
                        <a:t>†</a:t>
                      </a:r>
                      <a:endParaRPr lang="en-IN" sz="1600" baseline="300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IN" sz="1600" dirty="0">
                          <a:solidFill>
                            <a:schemeClr val="bg1"/>
                          </a:solidFill>
                          <a:latin typeface="+mj-lt"/>
                        </a:rPr>
                        <a:t>35 (33)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6422556"/>
                  </a:ext>
                </a:extLst>
              </a:tr>
              <a:tr h="287066">
                <a:tc>
                  <a:txBody>
                    <a:bodyPr/>
                    <a:lstStyle/>
                    <a:p>
                      <a:pPr>
                        <a:lnSpc>
                          <a:spcPct val="90000"/>
                        </a:lnSpc>
                      </a:pPr>
                      <a:r>
                        <a:rPr lang="en-IN" sz="1600" dirty="0">
                          <a:solidFill>
                            <a:schemeClr val="bg1"/>
                          </a:solidFill>
                          <a:latin typeface="+mj-lt"/>
                        </a:rPr>
                        <a:t>       Unconfirmed PD</a:t>
                      </a:r>
                      <a:r>
                        <a:rPr lang="en-IN" sz="1600" baseline="30000" dirty="0">
                          <a:solidFill>
                            <a:schemeClr val="bg1"/>
                          </a:solidFill>
                          <a:latin typeface="+mj-lt"/>
                          <a:cs typeface="Calibri" panose="020F0502020204030204" pitchFamily="34" charset="0"/>
                        </a:rPr>
                        <a:t>†</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IN" sz="1600" dirty="0">
                          <a:solidFill>
                            <a:schemeClr val="bg1"/>
                          </a:solidFill>
                          <a:latin typeface="+mj-lt"/>
                        </a:rPr>
                        <a:t>33 (31)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80420485"/>
                  </a:ext>
                </a:extLst>
              </a:tr>
              <a:tr h="287066">
                <a:tc>
                  <a:txBody>
                    <a:bodyPr/>
                    <a:lstStyle/>
                    <a:p>
                      <a:pPr>
                        <a:lnSpc>
                          <a:spcPct val="90000"/>
                        </a:lnSpc>
                      </a:pPr>
                      <a:r>
                        <a:rPr lang="en-IN" sz="1600" dirty="0">
                          <a:solidFill>
                            <a:schemeClr val="bg1"/>
                          </a:solidFill>
                          <a:latin typeface="+mj-lt"/>
                        </a:rPr>
                        <a:t>   No assessment</a:t>
                      </a:r>
                      <a:endParaRPr lang="en-IN" sz="1600" baseline="300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IN" sz="1600" dirty="0">
                          <a:solidFill>
                            <a:schemeClr val="bg1"/>
                          </a:solidFill>
                          <a:latin typeface="+mj-lt"/>
                        </a:rPr>
                        <a:t>7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2746810"/>
                  </a:ext>
                </a:extLst>
              </a:tr>
            </a:tbl>
          </a:graphicData>
        </a:graphic>
      </p:graphicFrame>
      <p:sp>
        <p:nvSpPr>
          <p:cNvPr id="5" name="Text Box 15">
            <a:extLst>
              <a:ext uri="{FF2B5EF4-FFF2-40B4-BE49-F238E27FC236}">
                <a16:creationId xmlns:a16="http://schemas.microsoft.com/office/drawing/2014/main" id="{74C3A531-5815-B43E-6AA6-C14BA057191F}"/>
              </a:ext>
            </a:extLst>
          </p:cNvPr>
          <p:cNvSpPr txBox="1">
            <a:spLocks noChangeArrowheads="1"/>
          </p:cNvSpPr>
          <p:nvPr/>
        </p:nvSpPr>
        <p:spPr bwMode="auto">
          <a:xfrm>
            <a:off x="412751" y="643070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WCLC 2022. Abstr OA12.05.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30E9CBD1-E745-D49F-2ACB-AA9FE48C5F4A}"/>
              </a:ext>
            </a:extLst>
          </p:cNvPr>
          <p:cNvSpPr txBox="1"/>
          <p:nvPr/>
        </p:nvSpPr>
        <p:spPr bwMode="auto">
          <a:xfrm>
            <a:off x="660944" y="5854654"/>
            <a:ext cx="44687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0" u="none" strike="noStrike" baseline="30000" dirty="0">
                <a:solidFill>
                  <a:srgbClr val="000000"/>
                </a:solidFill>
                <a:latin typeface="+mn-lt"/>
              </a:rPr>
              <a:t>†</a:t>
            </a:r>
            <a:r>
              <a:rPr lang="en-US" sz="1200" b="0" i="0" u="none" strike="noStrike" baseline="0" dirty="0">
                <a:solidFill>
                  <a:srgbClr val="000000"/>
                </a:solidFill>
                <a:latin typeface="+mn-lt"/>
              </a:rPr>
              <a:t>33 patients with PD at post-baseline scan did not have further confirmation scan.</a:t>
            </a:r>
            <a:endParaRPr lang="en-IN" sz="1200" b="0" dirty="0">
              <a:solidFill>
                <a:schemeClr val="bg1"/>
              </a:solidFill>
              <a:latin typeface="+mn-lt"/>
            </a:endParaRPr>
          </a:p>
        </p:txBody>
      </p:sp>
      <p:sp>
        <p:nvSpPr>
          <p:cNvPr id="10" name="TextBox 9">
            <a:extLst>
              <a:ext uri="{FF2B5EF4-FFF2-40B4-BE49-F238E27FC236}">
                <a16:creationId xmlns:a16="http://schemas.microsoft.com/office/drawing/2014/main" id="{6B47A4CC-D3D0-6E4C-4FBE-0CC49983E03E}"/>
              </a:ext>
            </a:extLst>
          </p:cNvPr>
          <p:cNvSpPr txBox="1"/>
          <p:nvPr/>
        </p:nvSpPr>
        <p:spPr bwMode="auto">
          <a:xfrm>
            <a:off x="5295120" y="1066428"/>
            <a:ext cx="63784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Duration of Response in Confirmed Responders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    (n = 24)</a:t>
            </a:r>
            <a:endParaRPr lang="en-IN"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5A90A0FB-DED3-6482-29BE-7D228DE62D08}"/>
              </a:ext>
            </a:extLst>
          </p:cNvPr>
          <p:cNvSpPr txBox="1"/>
          <p:nvPr/>
        </p:nvSpPr>
        <p:spPr bwMode="auto">
          <a:xfrm>
            <a:off x="5234148" y="5140035"/>
            <a:ext cx="68284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Median DoR: 13.0 mo (95% CI: 6.2-14.9)</a:t>
            </a:r>
          </a:p>
          <a:p>
            <a:pPr marL="742950" lvl="1" indent="-285750">
              <a:spcBef>
                <a:spcPts val="0"/>
              </a:spcBef>
              <a:buFont typeface="Calibri" panose="020F0502020204030204" pitchFamily="34" charset="0"/>
              <a:buChar char="‒"/>
            </a:pPr>
            <a:r>
              <a:rPr lang="en-US" b="0" dirty="0">
                <a:solidFill>
                  <a:schemeClr val="bg1"/>
                </a:solidFill>
                <a:latin typeface="Calibri" panose="020F0502020204030204" pitchFamily="34" charset="0"/>
              </a:rPr>
              <a:t>11 responders had treatment ongoing as of data cutoff, including 2 complete responders</a:t>
            </a:r>
          </a:p>
          <a:p>
            <a:pPr marL="742950" lvl="1" indent="-285750">
              <a:spcBef>
                <a:spcPts val="0"/>
              </a:spcBef>
              <a:buFont typeface="Calibri" panose="020F0502020204030204" pitchFamily="34" charset="0"/>
              <a:buChar char="‒"/>
            </a:pPr>
            <a:r>
              <a:rPr lang="en-US" b="0" dirty="0">
                <a:solidFill>
                  <a:schemeClr val="bg1"/>
                </a:solidFill>
                <a:latin typeface="Calibri" panose="020F0502020204030204" pitchFamily="34" charset="0"/>
              </a:rPr>
              <a:t>Median time to response was 1.8 mo (range: 1.2- 7.4)</a:t>
            </a:r>
            <a:endParaRPr lang="en-IN"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3BAB0C30-FBA5-AE8F-BD15-07BFC637E47C}"/>
              </a:ext>
            </a:extLst>
          </p:cNvPr>
          <p:cNvSpPr txBox="1"/>
          <p:nvPr/>
        </p:nvSpPr>
        <p:spPr bwMode="auto">
          <a:xfrm>
            <a:off x="9313737" y="4400845"/>
            <a:ext cx="26506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 = step dosing with 1 mg run in dose.</a:t>
            </a:r>
            <a:endParaRPr lang="en-IN" sz="12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6F84CAEB-775B-4DB0-9BC9-478586F7D3A6}"/>
              </a:ext>
            </a:extLst>
          </p:cNvPr>
          <p:cNvSpPr txBox="1"/>
          <p:nvPr/>
        </p:nvSpPr>
        <p:spPr bwMode="auto">
          <a:xfrm>
            <a:off x="8267143" y="4886542"/>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err="1">
                <a:solidFill>
                  <a:schemeClr val="bg1"/>
                </a:solidFill>
                <a:latin typeface="Calibri" panose="020F0502020204030204" pitchFamily="34" charset="0"/>
              </a:rPr>
              <a:t>Wk</a:t>
            </a:r>
            <a:endParaRPr lang="en-US" sz="1400" dirty="0">
              <a:solidFill>
                <a:schemeClr val="bg1"/>
              </a:solidFill>
              <a:latin typeface="Calibri" panose="020F0502020204030204" pitchFamily="34" charset="0"/>
            </a:endParaRPr>
          </a:p>
        </p:txBody>
      </p:sp>
      <p:grpSp>
        <p:nvGrpSpPr>
          <p:cNvPr id="129" name="Group 128">
            <a:extLst>
              <a:ext uri="{FF2B5EF4-FFF2-40B4-BE49-F238E27FC236}">
                <a16:creationId xmlns:a16="http://schemas.microsoft.com/office/drawing/2014/main" id="{4964358A-B8FC-B547-43DC-E781ADB1CB46}"/>
              </a:ext>
            </a:extLst>
          </p:cNvPr>
          <p:cNvGrpSpPr/>
          <p:nvPr/>
        </p:nvGrpSpPr>
        <p:grpSpPr>
          <a:xfrm>
            <a:off x="10780516" y="1694009"/>
            <a:ext cx="1187411" cy="1754326"/>
            <a:chOff x="11125200" y="1666207"/>
            <a:chExt cx="1187411" cy="1754326"/>
          </a:xfrm>
        </p:grpSpPr>
        <p:sp>
          <p:nvSpPr>
            <p:cNvPr id="6" name="TextBox 5">
              <a:extLst>
                <a:ext uri="{FF2B5EF4-FFF2-40B4-BE49-F238E27FC236}">
                  <a16:creationId xmlns:a16="http://schemas.microsoft.com/office/drawing/2014/main" id="{BD1E5433-1E33-C9B8-DC85-D473E93DFF86}"/>
                </a:ext>
              </a:extLst>
            </p:cNvPr>
            <p:cNvSpPr txBox="1"/>
            <p:nvPr/>
          </p:nvSpPr>
          <p:spPr bwMode="auto">
            <a:xfrm>
              <a:off x="11204615" y="1666207"/>
              <a:ext cx="110799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Cohort</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0.3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 mg (N=4)</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 mg (N=6)</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30 mg (N=1)</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(N=4)</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(expansion)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(N=7)</a:t>
              </a:r>
              <a:r>
                <a:rPr lang="en-US" sz="1200" b="0" baseline="30000" dirty="0">
                  <a:solidFill>
                    <a:schemeClr val="bg1"/>
                  </a:solidFill>
                  <a:latin typeface="Calibri" panose="020F0502020204030204" pitchFamily="34" charset="0"/>
                </a:rPr>
                <a:t> †</a:t>
              </a:r>
            </a:p>
          </p:txBody>
        </p:sp>
        <p:sp>
          <p:nvSpPr>
            <p:cNvPr id="8" name="Rectangle 7">
              <a:extLst>
                <a:ext uri="{FF2B5EF4-FFF2-40B4-BE49-F238E27FC236}">
                  <a16:creationId xmlns:a16="http://schemas.microsoft.com/office/drawing/2014/main" id="{E181D7AF-8955-BEB1-078B-C9D1718D233A}"/>
                </a:ext>
              </a:extLst>
            </p:cNvPr>
            <p:cNvSpPr/>
            <p:nvPr/>
          </p:nvSpPr>
          <p:spPr bwMode="auto">
            <a:xfrm>
              <a:off x="11125200" y="1879866"/>
              <a:ext cx="130174" cy="13017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B045D8C8-C125-2018-9FA0-7A71C79501FD}"/>
                </a:ext>
              </a:extLst>
            </p:cNvPr>
            <p:cNvSpPr/>
            <p:nvPr/>
          </p:nvSpPr>
          <p:spPr bwMode="auto">
            <a:xfrm>
              <a:off x="11125200" y="2044031"/>
              <a:ext cx="130174" cy="130174"/>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3321FA26-67C7-3953-490D-325A72573C76}"/>
                </a:ext>
              </a:extLst>
            </p:cNvPr>
            <p:cNvSpPr/>
            <p:nvPr/>
          </p:nvSpPr>
          <p:spPr bwMode="auto">
            <a:xfrm>
              <a:off x="11125200" y="2208196"/>
              <a:ext cx="130174" cy="1301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DC14E6AE-2723-9B4A-E839-4391103A8241}"/>
                </a:ext>
              </a:extLst>
            </p:cNvPr>
            <p:cNvSpPr/>
            <p:nvPr/>
          </p:nvSpPr>
          <p:spPr bwMode="auto">
            <a:xfrm>
              <a:off x="11125200" y="2372361"/>
              <a:ext cx="130174" cy="13017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DA35285D-193B-E383-2DEB-DC8AE3A0320A}"/>
                </a:ext>
              </a:extLst>
            </p:cNvPr>
            <p:cNvSpPr/>
            <p:nvPr/>
          </p:nvSpPr>
          <p:spPr bwMode="auto">
            <a:xfrm>
              <a:off x="11125200" y="2536526"/>
              <a:ext cx="130174" cy="1301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53B84177-457D-67AD-B2B8-B889521341A1}"/>
                </a:ext>
              </a:extLst>
            </p:cNvPr>
            <p:cNvSpPr/>
            <p:nvPr/>
          </p:nvSpPr>
          <p:spPr bwMode="auto">
            <a:xfrm>
              <a:off x="11125200" y="2700691"/>
              <a:ext cx="130174" cy="13017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C09965E2-C8B6-005A-8252-569854C70EBA}"/>
                </a:ext>
              </a:extLst>
            </p:cNvPr>
            <p:cNvSpPr/>
            <p:nvPr/>
          </p:nvSpPr>
          <p:spPr bwMode="auto">
            <a:xfrm>
              <a:off x="11125200" y="2864858"/>
              <a:ext cx="130174" cy="13017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3AE684DD-5496-F299-B7C0-27DF422B19C2}"/>
              </a:ext>
            </a:extLst>
          </p:cNvPr>
          <p:cNvGrpSpPr/>
          <p:nvPr/>
        </p:nvGrpSpPr>
        <p:grpSpPr>
          <a:xfrm>
            <a:off x="9817099" y="3677991"/>
            <a:ext cx="2021046" cy="757130"/>
            <a:chOff x="9823717" y="3862100"/>
            <a:chExt cx="2021046" cy="757130"/>
          </a:xfrm>
        </p:grpSpPr>
        <p:sp>
          <p:nvSpPr>
            <p:cNvPr id="22" name="TextBox 21">
              <a:extLst>
                <a:ext uri="{FF2B5EF4-FFF2-40B4-BE49-F238E27FC236}">
                  <a16:creationId xmlns:a16="http://schemas.microsoft.com/office/drawing/2014/main" id="{5943443A-D785-B536-9D1E-198C0E64CF8D}"/>
                </a:ext>
              </a:extLst>
            </p:cNvPr>
            <p:cNvSpPr txBox="1"/>
            <p:nvPr/>
          </p:nvSpPr>
          <p:spPr bwMode="auto">
            <a:xfrm>
              <a:off x="9904680" y="3862100"/>
              <a:ext cx="194008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First response (PR or Better)</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Disease progression</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Ongoing treatment</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Death</a:t>
              </a:r>
            </a:p>
          </p:txBody>
        </p:sp>
        <p:sp>
          <p:nvSpPr>
            <p:cNvPr id="23" name="Isosceles Triangle 22">
              <a:extLst>
                <a:ext uri="{FF2B5EF4-FFF2-40B4-BE49-F238E27FC236}">
                  <a16:creationId xmlns:a16="http://schemas.microsoft.com/office/drawing/2014/main" id="{B3448447-ACD5-D265-D98F-2EB0A3F18936}"/>
                </a:ext>
              </a:extLst>
            </p:cNvPr>
            <p:cNvSpPr/>
            <p:nvPr/>
          </p:nvSpPr>
          <p:spPr bwMode="auto">
            <a:xfrm>
              <a:off x="9857661" y="3919155"/>
              <a:ext cx="113242" cy="97622"/>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4124DAED-802F-B820-137E-D0F779963EFB}"/>
                </a:ext>
              </a:extLst>
            </p:cNvPr>
            <p:cNvSpPr/>
            <p:nvPr/>
          </p:nvSpPr>
          <p:spPr bwMode="auto">
            <a:xfrm>
              <a:off x="9849195" y="4074732"/>
              <a:ext cx="130174" cy="130174"/>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8DFCF0DC-0A2F-366D-FF9B-63B241378F03}"/>
                </a:ext>
              </a:extLst>
            </p:cNvPr>
            <p:cNvSpPr/>
            <p:nvPr/>
          </p:nvSpPr>
          <p:spPr bwMode="auto">
            <a:xfrm>
              <a:off x="9849195" y="4413335"/>
              <a:ext cx="130174" cy="130174"/>
            </a:xfrm>
            <a:prstGeom prst="rect">
              <a:avLst/>
            </a:prstGeom>
            <a:solidFill>
              <a:srgbClr val="FF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Arrow Connector 26">
              <a:extLst>
                <a:ext uri="{FF2B5EF4-FFF2-40B4-BE49-F238E27FC236}">
                  <a16:creationId xmlns:a16="http://schemas.microsoft.com/office/drawing/2014/main" id="{7B0C100A-C9AF-3772-4A84-88FA9B7F2928}"/>
                </a:ext>
              </a:extLst>
            </p:cNvPr>
            <p:cNvCxnSpPr/>
            <p:nvPr/>
          </p:nvCxnSpPr>
          <p:spPr bwMode="auto">
            <a:xfrm>
              <a:off x="9823717" y="4320233"/>
              <a:ext cx="161925" cy="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0" name="Group 39">
            <a:extLst>
              <a:ext uri="{FF2B5EF4-FFF2-40B4-BE49-F238E27FC236}">
                <a16:creationId xmlns:a16="http://schemas.microsoft.com/office/drawing/2014/main" id="{5EC9159E-022A-3291-3BBF-A8603EEA7505}"/>
              </a:ext>
            </a:extLst>
          </p:cNvPr>
          <p:cNvGrpSpPr/>
          <p:nvPr/>
        </p:nvGrpSpPr>
        <p:grpSpPr>
          <a:xfrm>
            <a:off x="5187531" y="4701907"/>
            <a:ext cx="6675146" cy="307777"/>
            <a:chOff x="5187531" y="4669633"/>
            <a:chExt cx="6675146" cy="307777"/>
          </a:xfrm>
        </p:grpSpPr>
        <p:sp>
          <p:nvSpPr>
            <p:cNvPr id="28" name="TextBox 27">
              <a:extLst>
                <a:ext uri="{FF2B5EF4-FFF2-40B4-BE49-F238E27FC236}">
                  <a16:creationId xmlns:a16="http://schemas.microsoft.com/office/drawing/2014/main" id="{91394AB8-9C0D-F5A5-31FE-CF0D5F28F967}"/>
                </a:ext>
              </a:extLst>
            </p:cNvPr>
            <p:cNvSpPr txBox="1"/>
            <p:nvPr/>
          </p:nvSpPr>
          <p:spPr bwMode="auto">
            <a:xfrm>
              <a:off x="5187531" y="46696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4AF46707-DC78-D906-B408-D79E6D719ECC}"/>
                </a:ext>
              </a:extLst>
            </p:cNvPr>
            <p:cNvSpPr txBox="1"/>
            <p:nvPr/>
          </p:nvSpPr>
          <p:spPr bwMode="auto">
            <a:xfrm>
              <a:off x="5774277"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0" name="TextBox 29">
              <a:extLst>
                <a:ext uri="{FF2B5EF4-FFF2-40B4-BE49-F238E27FC236}">
                  <a16:creationId xmlns:a16="http://schemas.microsoft.com/office/drawing/2014/main" id="{515D301A-F2CC-E89D-1805-A4F0E862F213}"/>
                </a:ext>
              </a:extLst>
            </p:cNvPr>
            <p:cNvSpPr txBox="1"/>
            <p:nvPr/>
          </p:nvSpPr>
          <p:spPr bwMode="auto">
            <a:xfrm>
              <a:off x="6406708"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705B81FA-2F4D-1108-35D4-1FDF6EE74B2D}"/>
                </a:ext>
              </a:extLst>
            </p:cNvPr>
            <p:cNvSpPr txBox="1"/>
            <p:nvPr/>
          </p:nvSpPr>
          <p:spPr bwMode="auto">
            <a:xfrm>
              <a:off x="7039139"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F85FE19F-9803-5FA5-CB3D-205EB86B2269}"/>
                </a:ext>
              </a:extLst>
            </p:cNvPr>
            <p:cNvSpPr txBox="1"/>
            <p:nvPr/>
          </p:nvSpPr>
          <p:spPr bwMode="auto">
            <a:xfrm>
              <a:off x="7671570"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CEEC73C5-3D55-A818-C96C-59F6BC54B598}"/>
                </a:ext>
              </a:extLst>
            </p:cNvPr>
            <p:cNvSpPr txBox="1"/>
            <p:nvPr/>
          </p:nvSpPr>
          <p:spPr bwMode="auto">
            <a:xfrm>
              <a:off x="8304001"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4" name="TextBox 33">
              <a:extLst>
                <a:ext uri="{FF2B5EF4-FFF2-40B4-BE49-F238E27FC236}">
                  <a16:creationId xmlns:a16="http://schemas.microsoft.com/office/drawing/2014/main" id="{0639D8DE-AB4E-F583-39A9-781EDE6FBF63}"/>
                </a:ext>
              </a:extLst>
            </p:cNvPr>
            <p:cNvSpPr txBox="1"/>
            <p:nvPr/>
          </p:nvSpPr>
          <p:spPr bwMode="auto">
            <a:xfrm>
              <a:off x="8936432"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559AFFCF-C6CF-30D1-714E-C46CD693B035}"/>
                </a:ext>
              </a:extLst>
            </p:cNvPr>
            <p:cNvSpPr txBox="1"/>
            <p:nvPr/>
          </p:nvSpPr>
          <p:spPr bwMode="auto">
            <a:xfrm>
              <a:off x="9562450"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36" name="TextBox 35">
              <a:extLst>
                <a:ext uri="{FF2B5EF4-FFF2-40B4-BE49-F238E27FC236}">
                  <a16:creationId xmlns:a16="http://schemas.microsoft.com/office/drawing/2014/main" id="{F41A3D81-CEED-E33E-C6BE-5703A2EF841D}"/>
                </a:ext>
              </a:extLst>
            </p:cNvPr>
            <p:cNvSpPr txBox="1"/>
            <p:nvPr/>
          </p:nvSpPr>
          <p:spPr bwMode="auto">
            <a:xfrm>
              <a:off x="10194881"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7" name="TextBox 36">
              <a:extLst>
                <a:ext uri="{FF2B5EF4-FFF2-40B4-BE49-F238E27FC236}">
                  <a16:creationId xmlns:a16="http://schemas.microsoft.com/office/drawing/2014/main" id="{74745AAB-450F-687B-BFF7-2893D9CB2B2E}"/>
                </a:ext>
              </a:extLst>
            </p:cNvPr>
            <p:cNvSpPr txBox="1"/>
            <p:nvPr/>
          </p:nvSpPr>
          <p:spPr bwMode="auto">
            <a:xfrm>
              <a:off x="10827312"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38" name="TextBox 37">
              <a:extLst>
                <a:ext uri="{FF2B5EF4-FFF2-40B4-BE49-F238E27FC236}">
                  <a16:creationId xmlns:a16="http://schemas.microsoft.com/office/drawing/2014/main" id="{B37F3D1A-356A-E77C-5304-ABFD5615EED1}"/>
                </a:ext>
              </a:extLst>
            </p:cNvPr>
            <p:cNvSpPr txBox="1"/>
            <p:nvPr/>
          </p:nvSpPr>
          <p:spPr bwMode="auto">
            <a:xfrm>
              <a:off x="11403897" y="466963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41" name="Freeform: Shape 40">
            <a:extLst>
              <a:ext uri="{FF2B5EF4-FFF2-40B4-BE49-F238E27FC236}">
                <a16:creationId xmlns:a16="http://schemas.microsoft.com/office/drawing/2014/main" id="{E168ACCA-227F-050C-79C2-282307BEAE84}"/>
              </a:ext>
            </a:extLst>
          </p:cNvPr>
          <p:cNvSpPr/>
          <p:nvPr/>
        </p:nvSpPr>
        <p:spPr bwMode="auto">
          <a:xfrm>
            <a:off x="5313680" y="1605280"/>
            <a:ext cx="6395720" cy="3068320"/>
          </a:xfrm>
          <a:custGeom>
            <a:avLst/>
            <a:gdLst>
              <a:gd name="connsiteX0" fmla="*/ 0 w 6395720"/>
              <a:gd name="connsiteY0" fmla="*/ 0 h 3068320"/>
              <a:gd name="connsiteX1" fmla="*/ 0 w 6395720"/>
              <a:gd name="connsiteY1" fmla="*/ 3068320 h 3068320"/>
              <a:gd name="connsiteX2" fmla="*/ 6395720 w 6395720"/>
              <a:gd name="connsiteY2" fmla="*/ 3068320 h 3068320"/>
            </a:gdLst>
            <a:ahLst/>
            <a:cxnLst>
              <a:cxn ang="0">
                <a:pos x="connsiteX0" y="connsiteY0"/>
              </a:cxn>
              <a:cxn ang="0">
                <a:pos x="connsiteX1" y="connsiteY1"/>
              </a:cxn>
              <a:cxn ang="0">
                <a:pos x="connsiteX2" y="connsiteY2"/>
              </a:cxn>
            </a:cxnLst>
            <a:rect l="l" t="t" r="r" b="b"/>
            <a:pathLst>
              <a:path w="6395720" h="3068320">
                <a:moveTo>
                  <a:pt x="0" y="0"/>
                </a:moveTo>
                <a:lnTo>
                  <a:pt x="0" y="3068320"/>
                </a:lnTo>
                <a:lnTo>
                  <a:pt x="6395720" y="3068320"/>
                </a:lnTo>
              </a:path>
            </a:pathLst>
          </a:custGeom>
          <a:noFill/>
          <a:ln w="28575">
            <a:solidFill>
              <a:schemeClr val="bg1"/>
            </a:solidFill>
            <a:miter lim="800000"/>
            <a:headEnd/>
            <a:tailEnd/>
          </a:ln>
        </p:spPr>
        <p:txBody>
          <a:bodyPr rtlCol="0" anchor="ctr"/>
          <a:lstStyle/>
          <a:p>
            <a:pPr algn="ctr"/>
            <a:endParaRPr lang="en-US"/>
          </a:p>
        </p:txBody>
      </p:sp>
      <p:grpSp>
        <p:nvGrpSpPr>
          <p:cNvPr id="54" name="Group 53">
            <a:extLst>
              <a:ext uri="{FF2B5EF4-FFF2-40B4-BE49-F238E27FC236}">
                <a16:creationId xmlns:a16="http://schemas.microsoft.com/office/drawing/2014/main" id="{771B6720-0E20-94E0-B2D3-86CC144F837D}"/>
              </a:ext>
            </a:extLst>
          </p:cNvPr>
          <p:cNvGrpSpPr/>
          <p:nvPr/>
        </p:nvGrpSpPr>
        <p:grpSpPr>
          <a:xfrm>
            <a:off x="5313680" y="4661125"/>
            <a:ext cx="6329680" cy="103460"/>
            <a:chOff x="5313680" y="3971768"/>
            <a:chExt cx="6329680" cy="792817"/>
          </a:xfrm>
        </p:grpSpPr>
        <p:cxnSp>
          <p:nvCxnSpPr>
            <p:cNvPr id="43" name="Straight Connector 42">
              <a:extLst>
                <a:ext uri="{FF2B5EF4-FFF2-40B4-BE49-F238E27FC236}">
                  <a16:creationId xmlns:a16="http://schemas.microsoft.com/office/drawing/2014/main" id="{285B4680-6287-80D5-DD9D-391B0947A25E}"/>
                </a:ext>
              </a:extLst>
            </p:cNvPr>
            <p:cNvCxnSpPr>
              <a:cxnSpLocks/>
            </p:cNvCxnSpPr>
            <p:nvPr/>
          </p:nvCxnSpPr>
          <p:spPr bwMode="auto">
            <a:xfrm>
              <a:off x="5313680"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0A2F82F-F52F-5D7F-741A-6CAB4D36654F}"/>
                </a:ext>
              </a:extLst>
            </p:cNvPr>
            <p:cNvCxnSpPr>
              <a:cxnSpLocks/>
            </p:cNvCxnSpPr>
            <p:nvPr/>
          </p:nvCxnSpPr>
          <p:spPr bwMode="auto">
            <a:xfrm>
              <a:off x="5946648"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B8B533E-8709-B35C-4B80-8B88A6257C1E}"/>
                </a:ext>
              </a:extLst>
            </p:cNvPr>
            <p:cNvCxnSpPr>
              <a:cxnSpLocks/>
            </p:cNvCxnSpPr>
            <p:nvPr/>
          </p:nvCxnSpPr>
          <p:spPr bwMode="auto">
            <a:xfrm>
              <a:off x="6579616"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E5C0DCE-BC79-0755-F9B4-1D2A466C9905}"/>
                </a:ext>
              </a:extLst>
            </p:cNvPr>
            <p:cNvCxnSpPr>
              <a:cxnSpLocks/>
            </p:cNvCxnSpPr>
            <p:nvPr/>
          </p:nvCxnSpPr>
          <p:spPr bwMode="auto">
            <a:xfrm>
              <a:off x="7212584"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06EC5CF-DD48-2919-D6AA-281220BFA8EF}"/>
                </a:ext>
              </a:extLst>
            </p:cNvPr>
            <p:cNvCxnSpPr>
              <a:cxnSpLocks/>
            </p:cNvCxnSpPr>
            <p:nvPr/>
          </p:nvCxnSpPr>
          <p:spPr bwMode="auto">
            <a:xfrm>
              <a:off x="7845552"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87DFE1D-CD88-6AE3-5A55-5E0FAD38B6F5}"/>
                </a:ext>
              </a:extLst>
            </p:cNvPr>
            <p:cNvCxnSpPr>
              <a:cxnSpLocks/>
            </p:cNvCxnSpPr>
            <p:nvPr/>
          </p:nvCxnSpPr>
          <p:spPr bwMode="auto">
            <a:xfrm>
              <a:off x="8478520"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C2AF440-8EBE-8EC4-DD59-FA86EE92F11E}"/>
                </a:ext>
              </a:extLst>
            </p:cNvPr>
            <p:cNvCxnSpPr>
              <a:cxnSpLocks/>
            </p:cNvCxnSpPr>
            <p:nvPr/>
          </p:nvCxnSpPr>
          <p:spPr bwMode="auto">
            <a:xfrm>
              <a:off x="9111488"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A3EB79B-06F0-8463-EAB2-6C3C6A56AE25}"/>
                </a:ext>
              </a:extLst>
            </p:cNvPr>
            <p:cNvCxnSpPr>
              <a:cxnSpLocks/>
            </p:cNvCxnSpPr>
            <p:nvPr/>
          </p:nvCxnSpPr>
          <p:spPr bwMode="auto">
            <a:xfrm>
              <a:off x="9744456"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B820D65-4797-BE6A-1912-C26186A2FFDE}"/>
                </a:ext>
              </a:extLst>
            </p:cNvPr>
            <p:cNvCxnSpPr>
              <a:cxnSpLocks/>
            </p:cNvCxnSpPr>
            <p:nvPr/>
          </p:nvCxnSpPr>
          <p:spPr bwMode="auto">
            <a:xfrm>
              <a:off x="10377424"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B5E5BA4-40E9-85E2-873F-3505A6B92DD5}"/>
                </a:ext>
              </a:extLst>
            </p:cNvPr>
            <p:cNvCxnSpPr>
              <a:cxnSpLocks/>
            </p:cNvCxnSpPr>
            <p:nvPr/>
          </p:nvCxnSpPr>
          <p:spPr bwMode="auto">
            <a:xfrm>
              <a:off x="11010392"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CBCAC2F-FFA3-A18D-7B6B-96D9C07C9E07}"/>
                </a:ext>
              </a:extLst>
            </p:cNvPr>
            <p:cNvCxnSpPr>
              <a:cxnSpLocks/>
            </p:cNvCxnSpPr>
            <p:nvPr/>
          </p:nvCxnSpPr>
          <p:spPr bwMode="auto">
            <a:xfrm>
              <a:off x="11643360" y="3971768"/>
              <a:ext cx="0" cy="792817"/>
            </a:xfrm>
            <a:prstGeom prst="line">
              <a:avLst/>
            </a:prstGeom>
            <a:noFill/>
            <a:ln w="28575" cap="flat" cmpd="sng" algn="ctr">
              <a:solidFill>
                <a:schemeClr val="bg1"/>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1CA037DB-B2EC-DFF3-4023-AC3780D6D1E1}"/>
              </a:ext>
            </a:extLst>
          </p:cNvPr>
          <p:cNvSpPr/>
          <p:nvPr/>
        </p:nvSpPr>
        <p:spPr bwMode="auto">
          <a:xfrm>
            <a:off x="5325548" y="1659394"/>
            <a:ext cx="4491551" cy="932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A947F7B-86FA-55C2-E572-EDCEB9D16EC7}"/>
              </a:ext>
            </a:extLst>
          </p:cNvPr>
          <p:cNvSpPr/>
          <p:nvPr/>
        </p:nvSpPr>
        <p:spPr bwMode="auto">
          <a:xfrm>
            <a:off x="5325549" y="1782178"/>
            <a:ext cx="3420518" cy="93206"/>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8DAB5E7-238A-312E-2520-7FB996BFD664}"/>
              </a:ext>
            </a:extLst>
          </p:cNvPr>
          <p:cNvSpPr/>
          <p:nvPr/>
        </p:nvSpPr>
        <p:spPr bwMode="auto">
          <a:xfrm>
            <a:off x="5325548" y="1897423"/>
            <a:ext cx="5023364" cy="932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9CF39CF-E69C-0585-F6B8-B11006733EB3}"/>
              </a:ext>
            </a:extLst>
          </p:cNvPr>
          <p:cNvSpPr/>
          <p:nvPr/>
        </p:nvSpPr>
        <p:spPr bwMode="auto">
          <a:xfrm>
            <a:off x="5325548" y="2022845"/>
            <a:ext cx="4072452" cy="932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EC07A30-889D-7BD1-C590-52083C66B73B}"/>
              </a:ext>
            </a:extLst>
          </p:cNvPr>
          <p:cNvSpPr/>
          <p:nvPr/>
        </p:nvSpPr>
        <p:spPr bwMode="auto">
          <a:xfrm>
            <a:off x="5325548" y="2148267"/>
            <a:ext cx="3683513" cy="932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30CE79E-F1A2-1D26-9CEC-6403965107F6}"/>
              </a:ext>
            </a:extLst>
          </p:cNvPr>
          <p:cNvSpPr/>
          <p:nvPr/>
        </p:nvSpPr>
        <p:spPr bwMode="auto">
          <a:xfrm>
            <a:off x="5325549" y="2274794"/>
            <a:ext cx="1849302" cy="932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912FACBA-DA3C-7319-30B9-7948F2039346}"/>
              </a:ext>
            </a:extLst>
          </p:cNvPr>
          <p:cNvSpPr/>
          <p:nvPr/>
        </p:nvSpPr>
        <p:spPr bwMode="auto">
          <a:xfrm>
            <a:off x="5325548" y="2392644"/>
            <a:ext cx="4885252" cy="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BEA126C-4455-69AE-75ED-AA0A9BA83010}"/>
              </a:ext>
            </a:extLst>
          </p:cNvPr>
          <p:cNvSpPr/>
          <p:nvPr/>
        </p:nvSpPr>
        <p:spPr bwMode="auto">
          <a:xfrm>
            <a:off x="5325548" y="2511715"/>
            <a:ext cx="4828099" cy="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9DE52449-F4AE-0ECF-CC3B-FD971C9BA0E3}"/>
              </a:ext>
            </a:extLst>
          </p:cNvPr>
          <p:cNvSpPr/>
          <p:nvPr/>
        </p:nvSpPr>
        <p:spPr bwMode="auto">
          <a:xfrm>
            <a:off x="5325549" y="2640893"/>
            <a:ext cx="3376328" cy="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6764E75-7DE2-BA03-E52F-E43B4BF6DED0}"/>
              </a:ext>
            </a:extLst>
          </p:cNvPr>
          <p:cNvSpPr/>
          <p:nvPr/>
        </p:nvSpPr>
        <p:spPr bwMode="auto">
          <a:xfrm>
            <a:off x="5325549" y="2767735"/>
            <a:ext cx="3232132" cy="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CBF7445-2B6E-07DE-78C2-52814FD62D54}"/>
              </a:ext>
            </a:extLst>
          </p:cNvPr>
          <p:cNvSpPr/>
          <p:nvPr/>
        </p:nvSpPr>
        <p:spPr bwMode="auto">
          <a:xfrm>
            <a:off x="5325549" y="2883342"/>
            <a:ext cx="2156867" cy="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72668131-9A84-B207-96DF-1D7A016220BD}"/>
              </a:ext>
            </a:extLst>
          </p:cNvPr>
          <p:cNvSpPr/>
          <p:nvPr/>
        </p:nvSpPr>
        <p:spPr bwMode="auto">
          <a:xfrm>
            <a:off x="5325550" y="3008010"/>
            <a:ext cx="1155684" cy="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8F89C593-68C7-3DF8-5FD3-BFBC1CC2C23D}"/>
              </a:ext>
            </a:extLst>
          </p:cNvPr>
          <p:cNvSpPr/>
          <p:nvPr/>
        </p:nvSpPr>
        <p:spPr bwMode="auto">
          <a:xfrm>
            <a:off x="5325549" y="3132734"/>
            <a:ext cx="1411799" cy="9320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AF5A19D3-01DE-64E2-D811-E4C52F9CAA61}"/>
              </a:ext>
            </a:extLst>
          </p:cNvPr>
          <p:cNvSpPr/>
          <p:nvPr/>
        </p:nvSpPr>
        <p:spPr bwMode="auto">
          <a:xfrm>
            <a:off x="5325550" y="3625478"/>
            <a:ext cx="1918213" cy="932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4681935D-753A-EF34-6EF4-66E6045F4345}"/>
              </a:ext>
            </a:extLst>
          </p:cNvPr>
          <p:cNvSpPr/>
          <p:nvPr/>
        </p:nvSpPr>
        <p:spPr bwMode="auto">
          <a:xfrm>
            <a:off x="5325548" y="3496191"/>
            <a:ext cx="3945447" cy="932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18124B2A-1E9C-9696-5010-32B0844FBF1E}"/>
              </a:ext>
            </a:extLst>
          </p:cNvPr>
          <p:cNvSpPr/>
          <p:nvPr/>
        </p:nvSpPr>
        <p:spPr bwMode="auto">
          <a:xfrm>
            <a:off x="5325548" y="3376225"/>
            <a:ext cx="4303169" cy="932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BB77DA5-8E14-0EED-9286-C1E8028206C1}"/>
              </a:ext>
            </a:extLst>
          </p:cNvPr>
          <p:cNvSpPr/>
          <p:nvPr/>
        </p:nvSpPr>
        <p:spPr bwMode="auto">
          <a:xfrm>
            <a:off x="5325548" y="3253310"/>
            <a:ext cx="5051872" cy="932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BB73DD6-8D59-BB2A-1B67-0EDF9BA42798}"/>
              </a:ext>
            </a:extLst>
          </p:cNvPr>
          <p:cNvSpPr/>
          <p:nvPr/>
        </p:nvSpPr>
        <p:spPr bwMode="auto">
          <a:xfrm>
            <a:off x="5325548" y="3748531"/>
            <a:ext cx="3251185"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111DDC05-BB35-078B-7665-8B333FBD8780}"/>
              </a:ext>
            </a:extLst>
          </p:cNvPr>
          <p:cNvSpPr/>
          <p:nvPr/>
        </p:nvSpPr>
        <p:spPr bwMode="auto">
          <a:xfrm>
            <a:off x="5325548" y="3868265"/>
            <a:ext cx="2546335"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1800194-30F0-60E8-CA81-B642A5FD7A42}"/>
              </a:ext>
            </a:extLst>
          </p:cNvPr>
          <p:cNvSpPr/>
          <p:nvPr/>
        </p:nvSpPr>
        <p:spPr bwMode="auto">
          <a:xfrm>
            <a:off x="5325548" y="3995265"/>
            <a:ext cx="2296569"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39721B8D-8F46-0BE0-B8B4-ACFAE225BC9D}"/>
              </a:ext>
            </a:extLst>
          </p:cNvPr>
          <p:cNvSpPr/>
          <p:nvPr/>
        </p:nvSpPr>
        <p:spPr bwMode="auto">
          <a:xfrm>
            <a:off x="5325548" y="4113799"/>
            <a:ext cx="2163219"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02C68DFF-BC92-A515-51B3-74DBD2F7F943}"/>
              </a:ext>
            </a:extLst>
          </p:cNvPr>
          <p:cNvSpPr/>
          <p:nvPr/>
        </p:nvSpPr>
        <p:spPr bwMode="auto">
          <a:xfrm>
            <a:off x="5325548" y="4242916"/>
            <a:ext cx="1777985"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0519B34-C760-56CC-08F6-F8259D709254}"/>
              </a:ext>
            </a:extLst>
          </p:cNvPr>
          <p:cNvSpPr/>
          <p:nvPr/>
        </p:nvSpPr>
        <p:spPr bwMode="auto">
          <a:xfrm>
            <a:off x="5325548" y="4363566"/>
            <a:ext cx="1733535"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DE5F451E-E769-A453-3845-FA8705776EE5}"/>
              </a:ext>
            </a:extLst>
          </p:cNvPr>
          <p:cNvSpPr/>
          <p:nvPr/>
        </p:nvSpPr>
        <p:spPr bwMode="auto">
          <a:xfrm>
            <a:off x="5325549" y="4486333"/>
            <a:ext cx="662502" cy="9320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Isosceles Triangle 80">
            <a:extLst>
              <a:ext uri="{FF2B5EF4-FFF2-40B4-BE49-F238E27FC236}">
                <a16:creationId xmlns:a16="http://schemas.microsoft.com/office/drawing/2014/main" id="{65E735CC-3922-A569-576D-8379656F6406}"/>
              </a:ext>
            </a:extLst>
          </p:cNvPr>
          <p:cNvSpPr/>
          <p:nvPr/>
        </p:nvSpPr>
        <p:spPr bwMode="auto">
          <a:xfrm>
            <a:off x="6313589" y="2035895"/>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6A966D4F-A729-443C-AED6-A0D9E787375B}"/>
              </a:ext>
            </a:extLst>
          </p:cNvPr>
          <p:cNvSpPr/>
          <p:nvPr/>
        </p:nvSpPr>
        <p:spPr bwMode="auto">
          <a:xfrm>
            <a:off x="9345800" y="3517949"/>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4" name="Straight Arrow Connector 83">
            <a:extLst>
              <a:ext uri="{FF2B5EF4-FFF2-40B4-BE49-F238E27FC236}">
                <a16:creationId xmlns:a16="http://schemas.microsoft.com/office/drawing/2014/main" id="{F9B95822-266D-3B24-7946-9CD185D79574}"/>
              </a:ext>
            </a:extLst>
          </p:cNvPr>
          <p:cNvCxnSpPr/>
          <p:nvPr/>
        </p:nvCxnSpPr>
        <p:spPr bwMode="auto">
          <a:xfrm>
            <a:off x="7145873" y="4407294"/>
            <a:ext cx="161925" cy="0"/>
          </a:xfrm>
          <a:prstGeom prst="straightConnector1">
            <a:avLst/>
          </a:prstGeom>
          <a:noFill/>
          <a:ln w="28575" cap="flat" cmpd="sng" algn="ctr">
            <a:solidFill>
              <a:schemeClr val="bg1"/>
            </a:solidFill>
            <a:prstDash val="solid"/>
            <a:round/>
            <a:headEnd type="none" w="med" len="med"/>
            <a:tailEnd type="triangle"/>
          </a:ln>
          <a:effectLst/>
        </p:spPr>
      </p:cxnSp>
      <p:sp>
        <p:nvSpPr>
          <p:cNvPr id="85" name="Rectangle 84">
            <a:extLst>
              <a:ext uri="{FF2B5EF4-FFF2-40B4-BE49-F238E27FC236}">
                <a16:creationId xmlns:a16="http://schemas.microsoft.com/office/drawing/2014/main" id="{8B6CF3C6-5EAF-DC22-16AB-52FB4E1A337C}"/>
              </a:ext>
            </a:extLst>
          </p:cNvPr>
          <p:cNvSpPr/>
          <p:nvPr/>
        </p:nvSpPr>
        <p:spPr bwMode="auto">
          <a:xfrm>
            <a:off x="7334977" y="3637862"/>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D5062AE2-DAF3-9988-AB9F-24B2843C16ED}"/>
              </a:ext>
            </a:extLst>
          </p:cNvPr>
          <p:cNvSpPr/>
          <p:nvPr/>
        </p:nvSpPr>
        <p:spPr bwMode="auto">
          <a:xfrm>
            <a:off x="7571323" y="2900141"/>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B48EA20B-E203-AC97-A44A-985D6AE83A22}"/>
              </a:ext>
            </a:extLst>
          </p:cNvPr>
          <p:cNvSpPr/>
          <p:nvPr/>
        </p:nvSpPr>
        <p:spPr bwMode="auto">
          <a:xfrm>
            <a:off x="6789966" y="3146947"/>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699AFBD5-A22E-086D-E8DA-A6E9F514CD1A}"/>
              </a:ext>
            </a:extLst>
          </p:cNvPr>
          <p:cNvSpPr/>
          <p:nvPr/>
        </p:nvSpPr>
        <p:spPr bwMode="auto">
          <a:xfrm>
            <a:off x="6562026" y="3021947"/>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C0D55426-9B84-468C-388C-69200DE5CFAC}"/>
              </a:ext>
            </a:extLst>
          </p:cNvPr>
          <p:cNvSpPr/>
          <p:nvPr/>
        </p:nvSpPr>
        <p:spPr bwMode="auto">
          <a:xfrm>
            <a:off x="6816762" y="3019622"/>
            <a:ext cx="53593" cy="53593"/>
          </a:xfrm>
          <a:prstGeom prst="rect">
            <a:avLst/>
          </a:prstGeom>
          <a:solidFill>
            <a:srgbClr val="FF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58A39B86-5728-2F1A-5A94-98B29C2C6EF0}"/>
              </a:ext>
            </a:extLst>
          </p:cNvPr>
          <p:cNvSpPr/>
          <p:nvPr/>
        </p:nvSpPr>
        <p:spPr bwMode="auto">
          <a:xfrm>
            <a:off x="7326015" y="2281538"/>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FE46801C-4461-BAEA-0F23-EA029E9EBDE5}"/>
              </a:ext>
            </a:extLst>
          </p:cNvPr>
          <p:cNvSpPr/>
          <p:nvPr/>
        </p:nvSpPr>
        <p:spPr bwMode="auto">
          <a:xfrm>
            <a:off x="7837230" y="1792375"/>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C8A3259-492B-6AF8-5BD7-21CCEE2EB3BB}"/>
              </a:ext>
            </a:extLst>
          </p:cNvPr>
          <p:cNvSpPr/>
          <p:nvPr/>
        </p:nvSpPr>
        <p:spPr bwMode="auto">
          <a:xfrm>
            <a:off x="8805691" y="2168073"/>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09A95A3E-D607-9EF2-A52F-0ABD624B811C}"/>
              </a:ext>
            </a:extLst>
          </p:cNvPr>
          <p:cNvSpPr/>
          <p:nvPr/>
        </p:nvSpPr>
        <p:spPr bwMode="auto">
          <a:xfrm>
            <a:off x="9558908" y="1792374"/>
            <a:ext cx="53593" cy="53593"/>
          </a:xfrm>
          <a:prstGeom prst="rect">
            <a:avLst/>
          </a:prstGeom>
          <a:solidFill>
            <a:srgbClr val="FF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71971553-0424-530B-DB14-7DDB8612957D}"/>
              </a:ext>
            </a:extLst>
          </p:cNvPr>
          <p:cNvSpPr/>
          <p:nvPr/>
        </p:nvSpPr>
        <p:spPr bwMode="auto">
          <a:xfrm>
            <a:off x="9871095" y="1659166"/>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6255BCBB-7F3C-C8BC-44E4-D74314A7E663}"/>
              </a:ext>
            </a:extLst>
          </p:cNvPr>
          <p:cNvSpPr/>
          <p:nvPr/>
        </p:nvSpPr>
        <p:spPr bwMode="auto">
          <a:xfrm>
            <a:off x="9683494" y="2035895"/>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3E10D33D-11A9-9C31-32C7-B287BCF5E5D1}"/>
              </a:ext>
            </a:extLst>
          </p:cNvPr>
          <p:cNvSpPr/>
          <p:nvPr/>
        </p:nvSpPr>
        <p:spPr bwMode="auto">
          <a:xfrm>
            <a:off x="9861652" y="2410651"/>
            <a:ext cx="53593" cy="53593"/>
          </a:xfrm>
          <a:prstGeom prst="rect">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E04559B3-A12E-02A6-8F9C-F072B61609F0}"/>
              </a:ext>
            </a:extLst>
          </p:cNvPr>
          <p:cNvSpPr/>
          <p:nvPr/>
        </p:nvSpPr>
        <p:spPr bwMode="auto">
          <a:xfrm>
            <a:off x="6319941" y="1786394"/>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299D45AA-A698-5276-86B6-DFF4BC001F79}"/>
              </a:ext>
            </a:extLst>
          </p:cNvPr>
          <p:cNvSpPr/>
          <p:nvPr/>
        </p:nvSpPr>
        <p:spPr bwMode="auto">
          <a:xfrm>
            <a:off x="5818291" y="1672940"/>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98">
            <a:extLst>
              <a:ext uri="{FF2B5EF4-FFF2-40B4-BE49-F238E27FC236}">
                <a16:creationId xmlns:a16="http://schemas.microsoft.com/office/drawing/2014/main" id="{378F59DA-C8BC-C8E7-AB73-F705B58861C6}"/>
              </a:ext>
            </a:extLst>
          </p:cNvPr>
          <p:cNvSpPr/>
          <p:nvPr/>
        </p:nvSpPr>
        <p:spPr bwMode="auto">
          <a:xfrm>
            <a:off x="5619719" y="2283569"/>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6A16FD96-595D-E04F-4379-C149791B2FC4}"/>
              </a:ext>
            </a:extLst>
          </p:cNvPr>
          <p:cNvSpPr/>
          <p:nvPr/>
        </p:nvSpPr>
        <p:spPr bwMode="auto">
          <a:xfrm>
            <a:off x="5766542" y="2158505"/>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Isosceles Triangle 100">
            <a:extLst>
              <a:ext uri="{FF2B5EF4-FFF2-40B4-BE49-F238E27FC236}">
                <a16:creationId xmlns:a16="http://schemas.microsoft.com/office/drawing/2014/main" id="{C5B9EBDA-0006-D15A-78F2-D7DEF13BF577}"/>
              </a:ext>
            </a:extLst>
          </p:cNvPr>
          <p:cNvSpPr/>
          <p:nvPr/>
        </p:nvSpPr>
        <p:spPr bwMode="auto">
          <a:xfrm>
            <a:off x="5780933" y="1908165"/>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01">
            <a:extLst>
              <a:ext uri="{FF2B5EF4-FFF2-40B4-BE49-F238E27FC236}">
                <a16:creationId xmlns:a16="http://schemas.microsoft.com/office/drawing/2014/main" id="{34DE8D63-862D-B7E7-79F3-421B4D06E3B7}"/>
              </a:ext>
            </a:extLst>
          </p:cNvPr>
          <p:cNvSpPr/>
          <p:nvPr/>
        </p:nvSpPr>
        <p:spPr bwMode="auto">
          <a:xfrm>
            <a:off x="5791354" y="2404098"/>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02">
            <a:extLst>
              <a:ext uri="{FF2B5EF4-FFF2-40B4-BE49-F238E27FC236}">
                <a16:creationId xmlns:a16="http://schemas.microsoft.com/office/drawing/2014/main" id="{AC46F0F0-2D74-36F9-5BC1-55BA575B3DEA}"/>
              </a:ext>
            </a:extLst>
          </p:cNvPr>
          <p:cNvSpPr/>
          <p:nvPr/>
        </p:nvSpPr>
        <p:spPr bwMode="auto">
          <a:xfrm>
            <a:off x="5762037" y="2776677"/>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29315912-E4B6-2A19-DE6D-0C812BD1F01F}"/>
              </a:ext>
            </a:extLst>
          </p:cNvPr>
          <p:cNvSpPr/>
          <p:nvPr/>
        </p:nvSpPr>
        <p:spPr bwMode="auto">
          <a:xfrm>
            <a:off x="6377045" y="2649823"/>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840812DC-510F-0FF3-AB64-056C92C6217C}"/>
              </a:ext>
            </a:extLst>
          </p:cNvPr>
          <p:cNvSpPr/>
          <p:nvPr/>
        </p:nvSpPr>
        <p:spPr bwMode="auto">
          <a:xfrm>
            <a:off x="5753996" y="2891776"/>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E58955B5-8C33-6249-53FB-BF4B2FDB35EB}"/>
              </a:ext>
            </a:extLst>
          </p:cNvPr>
          <p:cNvSpPr/>
          <p:nvPr/>
        </p:nvSpPr>
        <p:spPr bwMode="auto">
          <a:xfrm>
            <a:off x="5762037" y="3025676"/>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6B56DBAD-6FE7-EE04-A6BA-6BB3FE8A56BF}"/>
              </a:ext>
            </a:extLst>
          </p:cNvPr>
          <p:cNvSpPr/>
          <p:nvPr/>
        </p:nvSpPr>
        <p:spPr bwMode="auto">
          <a:xfrm>
            <a:off x="5762037" y="3148278"/>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18B54DF1-8BE6-DF00-B2D8-C4A73D77E23C}"/>
              </a:ext>
            </a:extLst>
          </p:cNvPr>
          <p:cNvSpPr/>
          <p:nvPr/>
        </p:nvSpPr>
        <p:spPr bwMode="auto">
          <a:xfrm>
            <a:off x="5791354" y="3270515"/>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A5822E47-EE67-FCB7-E137-DDAC038E205B}"/>
              </a:ext>
            </a:extLst>
          </p:cNvPr>
          <p:cNvSpPr/>
          <p:nvPr/>
        </p:nvSpPr>
        <p:spPr bwMode="auto">
          <a:xfrm>
            <a:off x="5807870" y="3396664"/>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3F99CB4A-4335-DCC1-47F3-628301A5379D}"/>
              </a:ext>
            </a:extLst>
          </p:cNvPr>
          <p:cNvSpPr/>
          <p:nvPr/>
        </p:nvSpPr>
        <p:spPr bwMode="auto">
          <a:xfrm>
            <a:off x="5765265" y="3514014"/>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2E5F4BE3-D023-30CC-DA1F-98BD67BDB0B6}"/>
              </a:ext>
            </a:extLst>
          </p:cNvPr>
          <p:cNvSpPr/>
          <p:nvPr/>
        </p:nvSpPr>
        <p:spPr bwMode="auto">
          <a:xfrm>
            <a:off x="5815911" y="3636170"/>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DC4AFF57-09D4-3194-9AA7-4D7C1E5EAF27}"/>
              </a:ext>
            </a:extLst>
          </p:cNvPr>
          <p:cNvSpPr/>
          <p:nvPr/>
        </p:nvSpPr>
        <p:spPr bwMode="auto">
          <a:xfrm>
            <a:off x="5815911" y="3759712"/>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D10EC370-B959-74D2-B80B-C4A5FA5E0099}"/>
              </a:ext>
            </a:extLst>
          </p:cNvPr>
          <p:cNvSpPr/>
          <p:nvPr/>
        </p:nvSpPr>
        <p:spPr bwMode="auto">
          <a:xfrm>
            <a:off x="5878416" y="3888799"/>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0C6F6F3A-5900-197B-B9DB-A320D881F135}"/>
              </a:ext>
            </a:extLst>
          </p:cNvPr>
          <p:cNvSpPr/>
          <p:nvPr/>
        </p:nvSpPr>
        <p:spPr bwMode="auto">
          <a:xfrm>
            <a:off x="5849518" y="4010244"/>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2A04C2F5-D83D-8D39-2AA3-88BF731D7107}"/>
              </a:ext>
            </a:extLst>
          </p:cNvPr>
          <p:cNvSpPr/>
          <p:nvPr/>
        </p:nvSpPr>
        <p:spPr bwMode="auto">
          <a:xfrm>
            <a:off x="5809091" y="4130976"/>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4ECCD398-2D81-FC52-D80E-E5029934C4A9}"/>
              </a:ext>
            </a:extLst>
          </p:cNvPr>
          <p:cNvSpPr/>
          <p:nvPr/>
        </p:nvSpPr>
        <p:spPr bwMode="auto">
          <a:xfrm>
            <a:off x="5747340" y="4250986"/>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0B3BD1BC-37C8-1147-7A24-699923971758}"/>
              </a:ext>
            </a:extLst>
          </p:cNvPr>
          <p:cNvSpPr/>
          <p:nvPr/>
        </p:nvSpPr>
        <p:spPr bwMode="auto">
          <a:xfrm>
            <a:off x="5852054" y="4373618"/>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4DCBD6D3-29B3-F449-7A71-92CED5EE2B7B}"/>
              </a:ext>
            </a:extLst>
          </p:cNvPr>
          <p:cNvSpPr/>
          <p:nvPr/>
        </p:nvSpPr>
        <p:spPr bwMode="auto">
          <a:xfrm>
            <a:off x="5747340" y="4502660"/>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9" name="Straight Arrow Connector 118">
            <a:extLst>
              <a:ext uri="{FF2B5EF4-FFF2-40B4-BE49-F238E27FC236}">
                <a16:creationId xmlns:a16="http://schemas.microsoft.com/office/drawing/2014/main" id="{B354F15D-CB33-CE8D-EE45-2FC2B571A53A}"/>
              </a:ext>
            </a:extLst>
          </p:cNvPr>
          <p:cNvCxnSpPr/>
          <p:nvPr/>
        </p:nvCxnSpPr>
        <p:spPr bwMode="auto">
          <a:xfrm>
            <a:off x="7190886" y="4282455"/>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0" name="Straight Arrow Connector 119">
            <a:extLst>
              <a:ext uri="{FF2B5EF4-FFF2-40B4-BE49-F238E27FC236}">
                <a16:creationId xmlns:a16="http://schemas.microsoft.com/office/drawing/2014/main" id="{4F3CA8BD-D5BB-6892-4990-07E63F480A54}"/>
              </a:ext>
            </a:extLst>
          </p:cNvPr>
          <p:cNvCxnSpPr/>
          <p:nvPr/>
        </p:nvCxnSpPr>
        <p:spPr bwMode="auto">
          <a:xfrm>
            <a:off x="7577672" y="4159277"/>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1" name="Straight Arrow Connector 120">
            <a:extLst>
              <a:ext uri="{FF2B5EF4-FFF2-40B4-BE49-F238E27FC236}">
                <a16:creationId xmlns:a16="http://schemas.microsoft.com/office/drawing/2014/main" id="{E2563BC6-61E6-954B-CB0D-3566F7E1BC4C}"/>
              </a:ext>
            </a:extLst>
          </p:cNvPr>
          <p:cNvCxnSpPr/>
          <p:nvPr/>
        </p:nvCxnSpPr>
        <p:spPr bwMode="auto">
          <a:xfrm>
            <a:off x="7709958" y="4040307"/>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2" name="Straight Arrow Connector 121">
            <a:extLst>
              <a:ext uri="{FF2B5EF4-FFF2-40B4-BE49-F238E27FC236}">
                <a16:creationId xmlns:a16="http://schemas.microsoft.com/office/drawing/2014/main" id="{CE280DD4-7FDA-798A-DFF1-5A1A3F044F74}"/>
              </a:ext>
            </a:extLst>
          </p:cNvPr>
          <p:cNvCxnSpPr/>
          <p:nvPr/>
        </p:nvCxnSpPr>
        <p:spPr bwMode="auto">
          <a:xfrm>
            <a:off x="7944786" y="3914868"/>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B8883011-F29C-A351-7D86-E1B767B14AE4}"/>
              </a:ext>
            </a:extLst>
          </p:cNvPr>
          <p:cNvCxnSpPr/>
          <p:nvPr/>
        </p:nvCxnSpPr>
        <p:spPr bwMode="auto">
          <a:xfrm>
            <a:off x="8665104" y="3793962"/>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4" name="Straight Arrow Connector 123">
            <a:extLst>
              <a:ext uri="{FF2B5EF4-FFF2-40B4-BE49-F238E27FC236}">
                <a16:creationId xmlns:a16="http://schemas.microsoft.com/office/drawing/2014/main" id="{B03F9A1C-004F-B2D8-33B2-9FD71DB033B8}"/>
              </a:ext>
            </a:extLst>
          </p:cNvPr>
          <p:cNvCxnSpPr/>
          <p:nvPr/>
        </p:nvCxnSpPr>
        <p:spPr bwMode="auto">
          <a:xfrm>
            <a:off x="9710290" y="3420533"/>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5" name="Straight Arrow Connector 124">
            <a:extLst>
              <a:ext uri="{FF2B5EF4-FFF2-40B4-BE49-F238E27FC236}">
                <a16:creationId xmlns:a16="http://schemas.microsoft.com/office/drawing/2014/main" id="{479464A4-CEBE-D503-A81A-418D9AA089CF}"/>
              </a:ext>
            </a:extLst>
          </p:cNvPr>
          <p:cNvCxnSpPr/>
          <p:nvPr/>
        </p:nvCxnSpPr>
        <p:spPr bwMode="auto">
          <a:xfrm>
            <a:off x="10453362" y="3299913"/>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6" name="Straight Arrow Connector 125">
            <a:extLst>
              <a:ext uri="{FF2B5EF4-FFF2-40B4-BE49-F238E27FC236}">
                <a16:creationId xmlns:a16="http://schemas.microsoft.com/office/drawing/2014/main" id="{61DEA525-F989-9341-7BB9-B68C5D3C09F7}"/>
              </a:ext>
            </a:extLst>
          </p:cNvPr>
          <p:cNvCxnSpPr/>
          <p:nvPr/>
        </p:nvCxnSpPr>
        <p:spPr bwMode="auto">
          <a:xfrm>
            <a:off x="8620914" y="2810927"/>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7" name="Straight Arrow Connector 126">
            <a:extLst>
              <a:ext uri="{FF2B5EF4-FFF2-40B4-BE49-F238E27FC236}">
                <a16:creationId xmlns:a16="http://schemas.microsoft.com/office/drawing/2014/main" id="{75EFA2B8-8FA6-23EA-8F01-C350F417DFCD}"/>
              </a:ext>
            </a:extLst>
          </p:cNvPr>
          <p:cNvCxnSpPr/>
          <p:nvPr/>
        </p:nvCxnSpPr>
        <p:spPr bwMode="auto">
          <a:xfrm>
            <a:off x="8782839" y="2679973"/>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8" name="Straight Arrow Connector 127">
            <a:extLst>
              <a:ext uri="{FF2B5EF4-FFF2-40B4-BE49-F238E27FC236}">
                <a16:creationId xmlns:a16="http://schemas.microsoft.com/office/drawing/2014/main" id="{4BE1E791-9298-7473-36FA-19AA9FB0EEF7}"/>
              </a:ext>
            </a:extLst>
          </p:cNvPr>
          <p:cNvCxnSpPr/>
          <p:nvPr/>
        </p:nvCxnSpPr>
        <p:spPr bwMode="auto">
          <a:xfrm>
            <a:off x="10427808" y="1942415"/>
            <a:ext cx="161925" cy="0"/>
          </a:xfrm>
          <a:prstGeom prst="straightConnector1">
            <a:avLst/>
          </a:prstGeom>
          <a:noFill/>
          <a:ln w="28575" cap="flat" cmpd="sng" algn="ctr">
            <a:solidFill>
              <a:schemeClr val="bg1"/>
            </a:solidFill>
            <a:prstDash val="solid"/>
            <a:round/>
            <a:headEnd type="none" w="med" len="med"/>
            <a:tailEnd type="triangle"/>
          </a:ln>
          <a:effectLst/>
        </p:spPr>
      </p:cxnSp>
      <p:sp>
        <p:nvSpPr>
          <p:cNvPr id="16" name="Isosceles Triangle 15">
            <a:extLst>
              <a:ext uri="{FF2B5EF4-FFF2-40B4-BE49-F238E27FC236}">
                <a16:creationId xmlns:a16="http://schemas.microsoft.com/office/drawing/2014/main" id="{D1FDE2FE-18BF-5866-47FE-FAC209877283}"/>
              </a:ext>
            </a:extLst>
          </p:cNvPr>
          <p:cNvSpPr/>
          <p:nvPr/>
        </p:nvSpPr>
        <p:spPr bwMode="auto">
          <a:xfrm>
            <a:off x="8401368" y="2526940"/>
            <a:ext cx="53874" cy="68500"/>
          </a:xfrm>
          <a:prstGeom prst="triangl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00585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B9F5-F199-CC70-DF66-9FA4846CE35B}"/>
              </a:ext>
            </a:extLst>
          </p:cNvPr>
          <p:cNvSpPr>
            <a:spLocks noGrp="1"/>
          </p:cNvSpPr>
          <p:nvPr>
            <p:ph type="title"/>
          </p:nvPr>
        </p:nvSpPr>
        <p:spPr/>
        <p:txBody>
          <a:bodyPr/>
          <a:lstStyle/>
          <a:p>
            <a:r>
              <a:rPr lang="en-US" dirty="0"/>
              <a:t>DeLLphi-300: Survival</a:t>
            </a:r>
          </a:p>
        </p:txBody>
      </p:sp>
      <p:sp>
        <p:nvSpPr>
          <p:cNvPr id="10" name="TextBox 9">
            <a:extLst>
              <a:ext uri="{FF2B5EF4-FFF2-40B4-BE49-F238E27FC236}">
                <a16:creationId xmlns:a16="http://schemas.microsoft.com/office/drawing/2014/main" id="{51BB0EF0-E671-578A-E584-36D39FF5A3C2}"/>
              </a:ext>
            </a:extLst>
          </p:cNvPr>
          <p:cNvSpPr txBox="1"/>
          <p:nvPr/>
        </p:nvSpPr>
        <p:spPr bwMode="auto">
          <a:xfrm>
            <a:off x="1913651" y="1519951"/>
            <a:ext cx="2714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a:t>
            </a:r>
            <a:endParaRPr lang="en-IN"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C060CCEE-0F55-043B-E60D-3E184E161014}"/>
              </a:ext>
            </a:extLst>
          </p:cNvPr>
          <p:cNvSpPr txBox="1"/>
          <p:nvPr/>
        </p:nvSpPr>
        <p:spPr bwMode="auto">
          <a:xfrm>
            <a:off x="7619387" y="1519951"/>
            <a:ext cx="25980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a:t>
            </a:r>
            <a:endParaRPr lang="en-IN"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05D45809-48D0-5830-5C32-094EAC4DF155}"/>
              </a:ext>
            </a:extLst>
          </p:cNvPr>
          <p:cNvSpPr txBox="1"/>
          <p:nvPr/>
        </p:nvSpPr>
        <p:spPr bwMode="auto">
          <a:xfrm>
            <a:off x="702191" y="5692891"/>
            <a:ext cx="10829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800" b="0" i="0" u="none" strike="noStrike" baseline="0" dirty="0">
                <a:solidFill>
                  <a:srgbClr val="000000"/>
                </a:solidFill>
                <a:latin typeface="+mn-lt"/>
              </a:rPr>
              <a:t>Survival analysis included patients with ≥6 mo of follow-up to allow sufficient data maturity before data cutoff</a:t>
            </a:r>
            <a:endParaRPr lang="en-IN" b="0" dirty="0">
              <a:solidFill>
                <a:schemeClr val="bg1"/>
              </a:solidFill>
              <a:latin typeface="+mn-lt"/>
            </a:endParaRPr>
          </a:p>
        </p:txBody>
      </p:sp>
      <p:sp>
        <p:nvSpPr>
          <p:cNvPr id="3" name="Text Box 15">
            <a:extLst>
              <a:ext uri="{FF2B5EF4-FFF2-40B4-BE49-F238E27FC236}">
                <a16:creationId xmlns:a16="http://schemas.microsoft.com/office/drawing/2014/main" id="{962726D8-3F32-A6F1-7F49-D316FBF40211}"/>
              </a:ext>
            </a:extLst>
          </p:cNvPr>
          <p:cNvSpPr txBox="1">
            <a:spLocks noChangeArrowheads="1"/>
          </p:cNvSpPr>
          <p:nvPr/>
        </p:nvSpPr>
        <p:spPr bwMode="auto">
          <a:xfrm>
            <a:off x="412751" y="6341203"/>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WCLC 2022. Abstr OA12.05.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2A884F87-397D-2491-F9FF-28A0A3587005}"/>
              </a:ext>
            </a:extLst>
          </p:cNvPr>
          <p:cNvSpPr txBox="1"/>
          <p:nvPr/>
        </p:nvSpPr>
        <p:spPr bwMode="auto">
          <a:xfrm rot="16200000">
            <a:off x="4941763" y="3190621"/>
            <a:ext cx="17960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OS</a:t>
            </a:r>
          </a:p>
        </p:txBody>
      </p:sp>
      <p:sp>
        <p:nvSpPr>
          <p:cNvPr id="5" name="TextBox 4">
            <a:extLst>
              <a:ext uri="{FF2B5EF4-FFF2-40B4-BE49-F238E27FC236}">
                <a16:creationId xmlns:a16="http://schemas.microsoft.com/office/drawing/2014/main" id="{A21B67C9-680A-E49B-26EE-21B04E38D8D2}"/>
              </a:ext>
            </a:extLst>
          </p:cNvPr>
          <p:cNvSpPr txBox="1"/>
          <p:nvPr/>
        </p:nvSpPr>
        <p:spPr bwMode="auto">
          <a:xfrm>
            <a:off x="8463281" y="2035957"/>
            <a:ext cx="3305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err="1">
                <a:solidFill>
                  <a:schemeClr val="bg1"/>
                </a:solidFill>
                <a:latin typeface="Calibri" panose="020F0502020204030204" pitchFamily="34" charset="0"/>
              </a:rPr>
              <a:t>Tarlatamab</a:t>
            </a:r>
            <a:r>
              <a:rPr lang="en-US" b="0" dirty="0">
                <a:solidFill>
                  <a:schemeClr val="bg1"/>
                </a:solidFill>
                <a:latin typeface="Calibri" panose="020F0502020204030204" pitchFamily="34" charset="0"/>
              </a:rPr>
              <a:t> (N = 102)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OS: 13.2 (95% CI: 8.8-NR)</a:t>
            </a:r>
          </a:p>
        </p:txBody>
      </p:sp>
      <p:cxnSp>
        <p:nvCxnSpPr>
          <p:cNvPr id="7" name="Straight Connector 6">
            <a:extLst>
              <a:ext uri="{FF2B5EF4-FFF2-40B4-BE49-F238E27FC236}">
                <a16:creationId xmlns:a16="http://schemas.microsoft.com/office/drawing/2014/main" id="{DA4773DF-337F-8BB1-B63F-6FF681D68F87}"/>
              </a:ext>
            </a:extLst>
          </p:cNvPr>
          <p:cNvCxnSpPr/>
          <p:nvPr/>
        </p:nvCxnSpPr>
        <p:spPr bwMode="auto">
          <a:xfrm>
            <a:off x="8244114" y="2237317"/>
            <a:ext cx="228600" cy="0"/>
          </a:xfrm>
          <a:prstGeom prst="line">
            <a:avLst/>
          </a:prstGeom>
          <a:noFill/>
          <a:ln w="28575" cap="flat" cmpd="sng" algn="ctr">
            <a:solidFill>
              <a:schemeClr val="accent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57A0E701-852F-446B-43EE-CB0D8538D17F}"/>
              </a:ext>
            </a:extLst>
          </p:cNvPr>
          <p:cNvGrpSpPr/>
          <p:nvPr/>
        </p:nvGrpSpPr>
        <p:grpSpPr>
          <a:xfrm>
            <a:off x="5926082" y="1966190"/>
            <a:ext cx="476413" cy="2810692"/>
            <a:chOff x="5926082" y="1966190"/>
            <a:chExt cx="476413" cy="2810692"/>
          </a:xfrm>
        </p:grpSpPr>
        <p:sp>
          <p:nvSpPr>
            <p:cNvPr id="8" name="TextBox 7">
              <a:extLst>
                <a:ext uri="{FF2B5EF4-FFF2-40B4-BE49-F238E27FC236}">
                  <a16:creationId xmlns:a16="http://schemas.microsoft.com/office/drawing/2014/main" id="{952ED001-74FE-CD19-7734-05DCC4979B0B}"/>
                </a:ext>
              </a:extLst>
            </p:cNvPr>
            <p:cNvSpPr txBox="1"/>
            <p:nvPr/>
          </p:nvSpPr>
          <p:spPr bwMode="auto">
            <a:xfrm>
              <a:off x="5926083" y="196619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3" name="TextBox 12">
              <a:extLst>
                <a:ext uri="{FF2B5EF4-FFF2-40B4-BE49-F238E27FC236}">
                  <a16:creationId xmlns:a16="http://schemas.microsoft.com/office/drawing/2014/main" id="{8C364494-884F-1076-FE2E-F1B020B49A8B}"/>
                </a:ext>
              </a:extLst>
            </p:cNvPr>
            <p:cNvSpPr txBox="1"/>
            <p:nvPr/>
          </p:nvSpPr>
          <p:spPr bwMode="auto">
            <a:xfrm>
              <a:off x="5926082" y="245756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4" name="TextBox 13">
              <a:extLst>
                <a:ext uri="{FF2B5EF4-FFF2-40B4-BE49-F238E27FC236}">
                  <a16:creationId xmlns:a16="http://schemas.microsoft.com/office/drawing/2014/main" id="{BA8B69F2-0CAA-514E-F720-97B071E5177B}"/>
                </a:ext>
              </a:extLst>
            </p:cNvPr>
            <p:cNvSpPr txBox="1"/>
            <p:nvPr/>
          </p:nvSpPr>
          <p:spPr bwMode="auto">
            <a:xfrm>
              <a:off x="5926082" y="293544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6" name="TextBox 15">
              <a:extLst>
                <a:ext uri="{FF2B5EF4-FFF2-40B4-BE49-F238E27FC236}">
                  <a16:creationId xmlns:a16="http://schemas.microsoft.com/office/drawing/2014/main" id="{9C7A93A6-CEE2-5A64-5F39-5AA373C95896}"/>
                </a:ext>
              </a:extLst>
            </p:cNvPr>
            <p:cNvSpPr txBox="1"/>
            <p:nvPr/>
          </p:nvSpPr>
          <p:spPr bwMode="auto">
            <a:xfrm>
              <a:off x="5926082" y="3423413"/>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7" name="TextBox 16">
              <a:extLst>
                <a:ext uri="{FF2B5EF4-FFF2-40B4-BE49-F238E27FC236}">
                  <a16:creationId xmlns:a16="http://schemas.microsoft.com/office/drawing/2014/main" id="{C8E609C8-CD86-FFF0-0A59-97BED9DE2B8F}"/>
                </a:ext>
              </a:extLst>
            </p:cNvPr>
            <p:cNvSpPr txBox="1"/>
            <p:nvPr/>
          </p:nvSpPr>
          <p:spPr bwMode="auto">
            <a:xfrm>
              <a:off x="5926082" y="391958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8" name="TextBox 17">
              <a:extLst>
                <a:ext uri="{FF2B5EF4-FFF2-40B4-BE49-F238E27FC236}">
                  <a16:creationId xmlns:a16="http://schemas.microsoft.com/office/drawing/2014/main" id="{AB9228E9-3015-7682-09EE-44C2C72A7ED9}"/>
                </a:ext>
              </a:extLst>
            </p:cNvPr>
            <p:cNvSpPr txBox="1"/>
            <p:nvPr/>
          </p:nvSpPr>
          <p:spPr bwMode="auto">
            <a:xfrm>
              <a:off x="6100810" y="440755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7" name="Group 26">
            <a:extLst>
              <a:ext uri="{FF2B5EF4-FFF2-40B4-BE49-F238E27FC236}">
                <a16:creationId xmlns:a16="http://schemas.microsoft.com/office/drawing/2014/main" id="{AC188818-EFC2-7614-20EF-15F1D5934ABC}"/>
              </a:ext>
            </a:extLst>
          </p:cNvPr>
          <p:cNvGrpSpPr/>
          <p:nvPr/>
        </p:nvGrpSpPr>
        <p:grpSpPr>
          <a:xfrm>
            <a:off x="6339840" y="2149290"/>
            <a:ext cx="106680" cy="2448109"/>
            <a:chOff x="6186976" y="2149291"/>
            <a:chExt cx="465052" cy="2438400"/>
          </a:xfrm>
        </p:grpSpPr>
        <p:cxnSp>
          <p:nvCxnSpPr>
            <p:cNvPr id="21" name="Straight Connector 20">
              <a:extLst>
                <a:ext uri="{FF2B5EF4-FFF2-40B4-BE49-F238E27FC236}">
                  <a16:creationId xmlns:a16="http://schemas.microsoft.com/office/drawing/2014/main" id="{59EED74D-F123-9F71-8886-B3BF83D875F0}"/>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A6B4398-4D65-5ADC-636E-64D112FFA77F}"/>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AFEC6A7-97D8-73EA-0B1C-6CCDB573335A}"/>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15FDD4E-74D0-8F54-08E4-5CCD17E99AA6}"/>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A7EC9C0-2E06-D356-B30F-E54C65D8A678}"/>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FEAD115-ED89-CF49-8108-59100FAD12DD}"/>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0F2DB235-6DC2-56B1-B89F-FD3E62725432}"/>
              </a:ext>
            </a:extLst>
          </p:cNvPr>
          <p:cNvGrpSpPr/>
          <p:nvPr/>
        </p:nvGrpSpPr>
        <p:grpSpPr>
          <a:xfrm>
            <a:off x="6292292" y="4587919"/>
            <a:ext cx="5283980" cy="369332"/>
            <a:chOff x="6292292" y="4561402"/>
            <a:chExt cx="5283980" cy="369332"/>
          </a:xfrm>
        </p:grpSpPr>
        <p:sp>
          <p:nvSpPr>
            <p:cNvPr id="28" name="TextBox 27">
              <a:extLst>
                <a:ext uri="{FF2B5EF4-FFF2-40B4-BE49-F238E27FC236}">
                  <a16:creationId xmlns:a16="http://schemas.microsoft.com/office/drawing/2014/main" id="{06370D6E-F2F8-EFE5-AF22-2B93EC47E69A}"/>
                </a:ext>
              </a:extLst>
            </p:cNvPr>
            <p:cNvSpPr txBox="1"/>
            <p:nvPr/>
          </p:nvSpPr>
          <p:spPr bwMode="auto">
            <a:xfrm>
              <a:off x="6292292"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5F41ED54-AB63-CCDE-1181-F5F065D62576}"/>
                </a:ext>
              </a:extLst>
            </p:cNvPr>
            <p:cNvSpPr txBox="1"/>
            <p:nvPr/>
          </p:nvSpPr>
          <p:spPr bwMode="auto">
            <a:xfrm>
              <a:off x="6666197"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0" name="TextBox 29">
              <a:extLst>
                <a:ext uri="{FF2B5EF4-FFF2-40B4-BE49-F238E27FC236}">
                  <a16:creationId xmlns:a16="http://schemas.microsoft.com/office/drawing/2014/main" id="{45B54973-1C10-AE82-FE4C-2F3E4FF90B09}"/>
                </a:ext>
              </a:extLst>
            </p:cNvPr>
            <p:cNvSpPr txBox="1"/>
            <p:nvPr/>
          </p:nvSpPr>
          <p:spPr bwMode="auto">
            <a:xfrm>
              <a:off x="7040102"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1" name="TextBox 30">
              <a:extLst>
                <a:ext uri="{FF2B5EF4-FFF2-40B4-BE49-F238E27FC236}">
                  <a16:creationId xmlns:a16="http://schemas.microsoft.com/office/drawing/2014/main" id="{B0E9957F-392B-24CD-21B8-86D381D752DC}"/>
                </a:ext>
              </a:extLst>
            </p:cNvPr>
            <p:cNvSpPr txBox="1"/>
            <p:nvPr/>
          </p:nvSpPr>
          <p:spPr bwMode="auto">
            <a:xfrm>
              <a:off x="7427452"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F1D02175-C0DF-5370-F80E-306CA4717008}"/>
                </a:ext>
              </a:extLst>
            </p:cNvPr>
            <p:cNvSpPr txBox="1"/>
            <p:nvPr/>
          </p:nvSpPr>
          <p:spPr bwMode="auto">
            <a:xfrm>
              <a:off x="7801357"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0809ACDD-18F7-6136-FDD5-E974639B497A}"/>
                </a:ext>
              </a:extLst>
            </p:cNvPr>
            <p:cNvSpPr txBox="1"/>
            <p:nvPr/>
          </p:nvSpPr>
          <p:spPr bwMode="auto">
            <a:xfrm>
              <a:off x="811675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E30654B5-CEC1-DF18-BA43-69D8D83D9BC3}"/>
                </a:ext>
              </a:extLst>
            </p:cNvPr>
            <p:cNvSpPr txBox="1"/>
            <p:nvPr/>
          </p:nvSpPr>
          <p:spPr bwMode="auto">
            <a:xfrm>
              <a:off x="851886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5" name="TextBox 34">
              <a:extLst>
                <a:ext uri="{FF2B5EF4-FFF2-40B4-BE49-F238E27FC236}">
                  <a16:creationId xmlns:a16="http://schemas.microsoft.com/office/drawing/2014/main" id="{C10AE8AC-1320-F060-CCEA-3BAE17079FFD}"/>
                </a:ext>
              </a:extLst>
            </p:cNvPr>
            <p:cNvSpPr txBox="1"/>
            <p:nvPr/>
          </p:nvSpPr>
          <p:spPr bwMode="auto">
            <a:xfrm>
              <a:off x="8892768"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36" name="TextBox 35">
              <a:extLst>
                <a:ext uri="{FF2B5EF4-FFF2-40B4-BE49-F238E27FC236}">
                  <a16:creationId xmlns:a16="http://schemas.microsoft.com/office/drawing/2014/main" id="{0CCE11BF-5AB4-FB32-BA56-26DBD615878D}"/>
                </a:ext>
              </a:extLst>
            </p:cNvPr>
            <p:cNvSpPr txBox="1"/>
            <p:nvPr/>
          </p:nvSpPr>
          <p:spPr bwMode="auto">
            <a:xfrm>
              <a:off x="926667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7" name="TextBox 36">
              <a:extLst>
                <a:ext uri="{FF2B5EF4-FFF2-40B4-BE49-F238E27FC236}">
                  <a16:creationId xmlns:a16="http://schemas.microsoft.com/office/drawing/2014/main" id="{25A1F2AE-275C-5DEF-7CE8-0DF084E1D57A}"/>
                </a:ext>
              </a:extLst>
            </p:cNvPr>
            <p:cNvSpPr txBox="1"/>
            <p:nvPr/>
          </p:nvSpPr>
          <p:spPr bwMode="auto">
            <a:xfrm>
              <a:off x="965402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8" name="TextBox 37">
              <a:extLst>
                <a:ext uri="{FF2B5EF4-FFF2-40B4-BE49-F238E27FC236}">
                  <a16:creationId xmlns:a16="http://schemas.microsoft.com/office/drawing/2014/main" id="{EC0738B7-8040-49BF-41CB-B0A792B80978}"/>
                </a:ext>
              </a:extLst>
            </p:cNvPr>
            <p:cNvSpPr txBox="1"/>
            <p:nvPr/>
          </p:nvSpPr>
          <p:spPr bwMode="auto">
            <a:xfrm>
              <a:off x="10027928"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CF2BFEB7-B400-87A3-2F1B-6C0F427CA1B5}"/>
                </a:ext>
              </a:extLst>
            </p:cNvPr>
            <p:cNvSpPr txBox="1"/>
            <p:nvPr/>
          </p:nvSpPr>
          <p:spPr bwMode="auto">
            <a:xfrm>
              <a:off x="1040183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0" name="TextBox 39">
              <a:extLst>
                <a:ext uri="{FF2B5EF4-FFF2-40B4-BE49-F238E27FC236}">
                  <a16:creationId xmlns:a16="http://schemas.microsoft.com/office/drawing/2014/main" id="{18B73E86-A035-22CB-2804-47E1ABE73E5F}"/>
                </a:ext>
              </a:extLst>
            </p:cNvPr>
            <p:cNvSpPr txBox="1"/>
            <p:nvPr/>
          </p:nvSpPr>
          <p:spPr bwMode="auto">
            <a:xfrm>
              <a:off x="1078366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1" name="TextBox 40">
              <a:extLst>
                <a:ext uri="{FF2B5EF4-FFF2-40B4-BE49-F238E27FC236}">
                  <a16:creationId xmlns:a16="http://schemas.microsoft.com/office/drawing/2014/main" id="{B03DCDE1-B632-D25A-A16A-049EDF3E7D02}"/>
                </a:ext>
              </a:extLst>
            </p:cNvPr>
            <p:cNvSpPr txBox="1"/>
            <p:nvPr/>
          </p:nvSpPr>
          <p:spPr bwMode="auto">
            <a:xfrm>
              <a:off x="11157568"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grpSp>
      <p:sp>
        <p:nvSpPr>
          <p:cNvPr id="43" name="Freeform: Shape 42">
            <a:extLst>
              <a:ext uri="{FF2B5EF4-FFF2-40B4-BE49-F238E27FC236}">
                <a16:creationId xmlns:a16="http://schemas.microsoft.com/office/drawing/2014/main" id="{B943F077-A74B-2F9A-3986-8C0171DEC362}"/>
              </a:ext>
            </a:extLst>
          </p:cNvPr>
          <p:cNvSpPr/>
          <p:nvPr/>
        </p:nvSpPr>
        <p:spPr bwMode="auto">
          <a:xfrm>
            <a:off x="6443135" y="1960880"/>
            <a:ext cx="5032585" cy="2636519"/>
          </a:xfrm>
          <a:custGeom>
            <a:avLst/>
            <a:gdLst>
              <a:gd name="connsiteX0" fmla="*/ 0 w 5013960"/>
              <a:gd name="connsiteY0" fmla="*/ 0 h 2814320"/>
              <a:gd name="connsiteX1" fmla="*/ 0 w 5013960"/>
              <a:gd name="connsiteY1" fmla="*/ 2763520 h 2814320"/>
              <a:gd name="connsiteX2" fmla="*/ 5013960 w 5013960"/>
              <a:gd name="connsiteY2" fmla="*/ 2763520 h 2814320"/>
              <a:gd name="connsiteX3" fmla="*/ 5013960 w 5013960"/>
              <a:gd name="connsiteY3" fmla="*/ 2814320 h 2814320"/>
              <a:gd name="connsiteX0" fmla="*/ 0 w 5013960"/>
              <a:gd name="connsiteY0" fmla="*/ 0 h 2763520"/>
              <a:gd name="connsiteX1" fmla="*/ 0 w 5013960"/>
              <a:gd name="connsiteY1" fmla="*/ 2763520 h 2763520"/>
              <a:gd name="connsiteX2" fmla="*/ 5013960 w 5013960"/>
              <a:gd name="connsiteY2" fmla="*/ 2763520 h 2763520"/>
            </a:gdLst>
            <a:ahLst/>
            <a:cxnLst>
              <a:cxn ang="0">
                <a:pos x="connsiteX0" y="connsiteY0"/>
              </a:cxn>
              <a:cxn ang="0">
                <a:pos x="connsiteX1" y="connsiteY1"/>
              </a:cxn>
              <a:cxn ang="0">
                <a:pos x="connsiteX2" y="connsiteY2"/>
              </a:cxn>
            </a:cxnLst>
            <a:rect l="l" t="t" r="r" b="b"/>
            <a:pathLst>
              <a:path w="5013960" h="2763520">
                <a:moveTo>
                  <a:pt x="0" y="0"/>
                </a:moveTo>
                <a:lnTo>
                  <a:pt x="0" y="2763520"/>
                </a:lnTo>
                <a:lnTo>
                  <a:pt x="5013960" y="2763520"/>
                </a:lnTo>
              </a:path>
            </a:pathLst>
          </a:custGeom>
          <a:noFill/>
          <a:ln w="28575">
            <a:solidFill>
              <a:schemeClr val="bg1"/>
            </a:solidFill>
            <a:miter lim="800000"/>
            <a:headEnd/>
            <a:tailEnd/>
          </a:ln>
        </p:spPr>
        <p:txBody>
          <a:bodyPr rtlCol="0" anchor="ctr"/>
          <a:lstStyle/>
          <a:p>
            <a:pPr algn="ctr"/>
            <a:endParaRPr lang="en-US"/>
          </a:p>
        </p:txBody>
      </p:sp>
      <p:grpSp>
        <p:nvGrpSpPr>
          <p:cNvPr id="60" name="Group 59">
            <a:extLst>
              <a:ext uri="{FF2B5EF4-FFF2-40B4-BE49-F238E27FC236}">
                <a16:creationId xmlns:a16="http://schemas.microsoft.com/office/drawing/2014/main" id="{7743C553-E212-9030-7D62-B95F03620353}"/>
              </a:ext>
            </a:extLst>
          </p:cNvPr>
          <p:cNvGrpSpPr/>
          <p:nvPr/>
        </p:nvGrpSpPr>
        <p:grpSpPr>
          <a:xfrm>
            <a:off x="6440212" y="4587919"/>
            <a:ext cx="4927893" cy="96958"/>
            <a:chOff x="6440212" y="4313847"/>
            <a:chExt cx="4927893" cy="558702"/>
          </a:xfrm>
        </p:grpSpPr>
        <p:grpSp>
          <p:nvGrpSpPr>
            <p:cNvPr id="44" name="Group 43">
              <a:extLst>
                <a:ext uri="{FF2B5EF4-FFF2-40B4-BE49-F238E27FC236}">
                  <a16:creationId xmlns:a16="http://schemas.microsoft.com/office/drawing/2014/main" id="{98C96C35-EA81-581B-F1DD-53FFCE0A1384}"/>
                </a:ext>
              </a:extLst>
            </p:cNvPr>
            <p:cNvGrpSpPr/>
            <p:nvPr/>
          </p:nvGrpSpPr>
          <p:grpSpPr>
            <a:xfrm rot="5400000">
              <a:off x="7101275" y="3652784"/>
              <a:ext cx="558702" cy="1880828"/>
              <a:chOff x="6186976" y="2149291"/>
              <a:chExt cx="465052" cy="2438400"/>
            </a:xfrm>
          </p:grpSpPr>
          <p:cxnSp>
            <p:nvCxnSpPr>
              <p:cNvPr id="45" name="Straight Connector 44">
                <a:extLst>
                  <a:ext uri="{FF2B5EF4-FFF2-40B4-BE49-F238E27FC236}">
                    <a16:creationId xmlns:a16="http://schemas.microsoft.com/office/drawing/2014/main" id="{676BB244-0112-D0C8-3E85-413D5FA5B14C}"/>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4C30D94-D62E-5343-E58B-2FF762B48436}"/>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FD81FD4-7A4A-BCAB-2AE0-B49D47C6D995}"/>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8D85A96-D8F2-902F-BFCB-EE613E75B85E}"/>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0DF6A4F-3AA0-7CB6-8063-29FD818703DD}"/>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1962260-F659-AF6F-25F5-FB2546319318}"/>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072AFD2C-F069-6E28-CDC9-39250B09123A}"/>
                </a:ext>
              </a:extLst>
            </p:cNvPr>
            <p:cNvGrpSpPr/>
            <p:nvPr/>
          </p:nvGrpSpPr>
          <p:grpSpPr>
            <a:xfrm rot="5400000">
              <a:off x="9769880" y="3274324"/>
              <a:ext cx="558702" cy="2637748"/>
              <a:chOff x="6186976" y="1167982"/>
              <a:chExt cx="465052" cy="3419709"/>
            </a:xfrm>
          </p:grpSpPr>
          <p:cxnSp>
            <p:nvCxnSpPr>
              <p:cNvPr id="52" name="Straight Connector 51">
                <a:extLst>
                  <a:ext uri="{FF2B5EF4-FFF2-40B4-BE49-F238E27FC236}">
                    <a16:creationId xmlns:a16="http://schemas.microsoft.com/office/drawing/2014/main" id="{74CADECF-A82F-B36E-8B0D-DDF28BA50445}"/>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099479E-D864-382D-6420-B295E6A8E832}"/>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0F5EA89-C444-80F0-DCE1-22E10E47C9B6}"/>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32D7BBE-9C9F-2EDF-2CFF-F70AE234F95F}"/>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9D59221-F504-4010-C7EA-5F926AC8DAA2}"/>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0E8289F-EB51-E953-079E-B75D2B098246}"/>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1C28938-8524-9693-396A-AC46ADA433CF}"/>
                  </a:ext>
                </a:extLst>
              </p:cNvPr>
              <p:cNvCxnSpPr>
                <a:cxnSpLocks/>
              </p:cNvCxnSpPr>
              <p:nvPr/>
            </p:nvCxnSpPr>
            <p:spPr bwMode="auto">
              <a:xfrm>
                <a:off x="6186976" y="1167982"/>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9B2AD94-3549-6F26-748C-910D6A180537}"/>
                  </a:ext>
                </a:extLst>
              </p:cNvPr>
              <p:cNvCxnSpPr>
                <a:cxnSpLocks/>
              </p:cNvCxnSpPr>
              <p:nvPr/>
            </p:nvCxnSpPr>
            <p:spPr bwMode="auto">
              <a:xfrm>
                <a:off x="6186976" y="1655662"/>
                <a:ext cx="46505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1" name="TextBox 60">
            <a:extLst>
              <a:ext uri="{FF2B5EF4-FFF2-40B4-BE49-F238E27FC236}">
                <a16:creationId xmlns:a16="http://schemas.microsoft.com/office/drawing/2014/main" id="{D18F13B0-9B4A-1D90-546C-B1EBBEEF9220}"/>
              </a:ext>
            </a:extLst>
          </p:cNvPr>
          <p:cNvSpPr txBox="1"/>
          <p:nvPr/>
        </p:nvSpPr>
        <p:spPr bwMode="auto">
          <a:xfrm>
            <a:off x="8702270" y="4814696"/>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63" name="Group 62">
            <a:extLst>
              <a:ext uri="{FF2B5EF4-FFF2-40B4-BE49-F238E27FC236}">
                <a16:creationId xmlns:a16="http://schemas.microsoft.com/office/drawing/2014/main" id="{489101E1-4949-0945-A4D4-B9787C90EC55}"/>
              </a:ext>
            </a:extLst>
          </p:cNvPr>
          <p:cNvGrpSpPr/>
          <p:nvPr/>
        </p:nvGrpSpPr>
        <p:grpSpPr>
          <a:xfrm>
            <a:off x="6213744" y="5246967"/>
            <a:ext cx="5291194" cy="307777"/>
            <a:chOff x="6213744" y="4561402"/>
            <a:chExt cx="5291194" cy="307777"/>
          </a:xfrm>
        </p:grpSpPr>
        <p:sp>
          <p:nvSpPr>
            <p:cNvPr id="64" name="TextBox 63">
              <a:extLst>
                <a:ext uri="{FF2B5EF4-FFF2-40B4-BE49-F238E27FC236}">
                  <a16:creationId xmlns:a16="http://schemas.microsoft.com/office/drawing/2014/main" id="{CC8C6C78-4D3B-C724-D3E6-49B2579FE84E}"/>
                </a:ext>
              </a:extLst>
            </p:cNvPr>
            <p:cNvSpPr txBox="1"/>
            <p:nvPr/>
          </p:nvSpPr>
          <p:spPr bwMode="auto">
            <a:xfrm>
              <a:off x="6213744" y="456140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102</a:t>
              </a:r>
            </a:p>
          </p:txBody>
        </p:sp>
        <p:sp>
          <p:nvSpPr>
            <p:cNvPr id="65" name="TextBox 64">
              <a:extLst>
                <a:ext uri="{FF2B5EF4-FFF2-40B4-BE49-F238E27FC236}">
                  <a16:creationId xmlns:a16="http://schemas.microsoft.com/office/drawing/2014/main" id="{7CB274AC-15A2-A1A0-0BF0-0ECAF815DDD1}"/>
                </a:ext>
              </a:extLst>
            </p:cNvPr>
            <p:cNvSpPr txBox="1"/>
            <p:nvPr/>
          </p:nvSpPr>
          <p:spPr bwMode="auto">
            <a:xfrm>
              <a:off x="6633335"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88</a:t>
              </a:r>
            </a:p>
          </p:txBody>
        </p:sp>
        <p:sp>
          <p:nvSpPr>
            <p:cNvPr id="66" name="TextBox 65">
              <a:extLst>
                <a:ext uri="{FF2B5EF4-FFF2-40B4-BE49-F238E27FC236}">
                  <a16:creationId xmlns:a16="http://schemas.microsoft.com/office/drawing/2014/main" id="{2A686BB1-DFA0-5317-6E08-DF9661AEFB43}"/>
                </a:ext>
              </a:extLst>
            </p:cNvPr>
            <p:cNvSpPr txBox="1"/>
            <p:nvPr/>
          </p:nvSpPr>
          <p:spPr bwMode="auto">
            <a:xfrm>
              <a:off x="7007240"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74</a:t>
              </a:r>
            </a:p>
          </p:txBody>
        </p:sp>
        <p:sp>
          <p:nvSpPr>
            <p:cNvPr id="67" name="TextBox 66">
              <a:extLst>
                <a:ext uri="{FF2B5EF4-FFF2-40B4-BE49-F238E27FC236}">
                  <a16:creationId xmlns:a16="http://schemas.microsoft.com/office/drawing/2014/main" id="{539FF30E-278B-B89C-76DE-C90EFF7D0271}"/>
                </a:ext>
              </a:extLst>
            </p:cNvPr>
            <p:cNvSpPr txBox="1"/>
            <p:nvPr/>
          </p:nvSpPr>
          <p:spPr bwMode="auto">
            <a:xfrm>
              <a:off x="7394590"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EB444A03-43E6-AC75-7BFF-65D6A2EFF90F}"/>
                </a:ext>
              </a:extLst>
            </p:cNvPr>
            <p:cNvSpPr txBox="1"/>
            <p:nvPr/>
          </p:nvSpPr>
          <p:spPr bwMode="auto">
            <a:xfrm>
              <a:off x="7768495"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69" name="TextBox 68">
              <a:extLst>
                <a:ext uri="{FF2B5EF4-FFF2-40B4-BE49-F238E27FC236}">
                  <a16:creationId xmlns:a16="http://schemas.microsoft.com/office/drawing/2014/main" id="{BFE9418E-F9C3-0E11-24FB-21CB9A3C2DD6}"/>
                </a:ext>
              </a:extLst>
            </p:cNvPr>
            <p:cNvSpPr txBox="1"/>
            <p:nvPr/>
          </p:nvSpPr>
          <p:spPr bwMode="auto">
            <a:xfrm>
              <a:off x="8142401"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0" name="TextBox 69">
              <a:extLst>
                <a:ext uri="{FF2B5EF4-FFF2-40B4-BE49-F238E27FC236}">
                  <a16:creationId xmlns:a16="http://schemas.microsoft.com/office/drawing/2014/main" id="{51BF1587-EC2C-7467-0451-FEA470287299}"/>
                </a:ext>
              </a:extLst>
            </p:cNvPr>
            <p:cNvSpPr txBox="1"/>
            <p:nvPr/>
          </p:nvSpPr>
          <p:spPr bwMode="auto">
            <a:xfrm>
              <a:off x="8544511"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71" name="TextBox 70">
              <a:extLst>
                <a:ext uri="{FF2B5EF4-FFF2-40B4-BE49-F238E27FC236}">
                  <a16:creationId xmlns:a16="http://schemas.microsoft.com/office/drawing/2014/main" id="{1261E706-5878-D800-6033-503EF2309FB1}"/>
                </a:ext>
              </a:extLst>
            </p:cNvPr>
            <p:cNvSpPr txBox="1"/>
            <p:nvPr/>
          </p:nvSpPr>
          <p:spPr bwMode="auto">
            <a:xfrm>
              <a:off x="8918416"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72" name="TextBox 71">
              <a:extLst>
                <a:ext uri="{FF2B5EF4-FFF2-40B4-BE49-F238E27FC236}">
                  <a16:creationId xmlns:a16="http://schemas.microsoft.com/office/drawing/2014/main" id="{D1FE7025-1323-36DB-6B64-68378B7CB9BB}"/>
                </a:ext>
              </a:extLst>
            </p:cNvPr>
            <p:cNvSpPr txBox="1"/>
            <p:nvPr/>
          </p:nvSpPr>
          <p:spPr bwMode="auto">
            <a:xfrm>
              <a:off x="9292321" y="45614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73" name="TextBox 72">
              <a:extLst>
                <a:ext uri="{FF2B5EF4-FFF2-40B4-BE49-F238E27FC236}">
                  <a16:creationId xmlns:a16="http://schemas.microsoft.com/office/drawing/2014/main" id="{0F80ACBC-2EAE-F1DD-E906-7AE84DE301E2}"/>
                </a:ext>
              </a:extLst>
            </p:cNvPr>
            <p:cNvSpPr txBox="1"/>
            <p:nvPr/>
          </p:nvSpPr>
          <p:spPr bwMode="auto">
            <a:xfrm>
              <a:off x="9725356" y="456140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4" name="TextBox 73">
              <a:extLst>
                <a:ext uri="{FF2B5EF4-FFF2-40B4-BE49-F238E27FC236}">
                  <a16:creationId xmlns:a16="http://schemas.microsoft.com/office/drawing/2014/main" id="{C3618B7A-15C0-D9EE-81EC-B9225361C636}"/>
                </a:ext>
              </a:extLst>
            </p:cNvPr>
            <p:cNvSpPr txBox="1"/>
            <p:nvPr/>
          </p:nvSpPr>
          <p:spPr bwMode="auto">
            <a:xfrm>
              <a:off x="10099261" y="456140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5" name="TextBox 74">
              <a:extLst>
                <a:ext uri="{FF2B5EF4-FFF2-40B4-BE49-F238E27FC236}">
                  <a16:creationId xmlns:a16="http://schemas.microsoft.com/office/drawing/2014/main" id="{6FAA2E8F-24CA-6AA6-B5CE-6FE7EE367A70}"/>
                </a:ext>
              </a:extLst>
            </p:cNvPr>
            <p:cNvSpPr txBox="1"/>
            <p:nvPr/>
          </p:nvSpPr>
          <p:spPr bwMode="auto">
            <a:xfrm>
              <a:off x="10473166" y="456140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6" name="TextBox 75">
              <a:extLst>
                <a:ext uri="{FF2B5EF4-FFF2-40B4-BE49-F238E27FC236}">
                  <a16:creationId xmlns:a16="http://schemas.microsoft.com/office/drawing/2014/main" id="{17D6CB0C-C618-D873-E880-1DB9E8866743}"/>
                </a:ext>
              </a:extLst>
            </p:cNvPr>
            <p:cNvSpPr txBox="1"/>
            <p:nvPr/>
          </p:nvSpPr>
          <p:spPr bwMode="auto">
            <a:xfrm>
              <a:off x="10854996" y="456140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77" name="TextBox 76">
              <a:extLst>
                <a:ext uri="{FF2B5EF4-FFF2-40B4-BE49-F238E27FC236}">
                  <a16:creationId xmlns:a16="http://schemas.microsoft.com/office/drawing/2014/main" id="{C3D1A06F-65BB-01FC-CE2A-F54DF1C34BE6}"/>
                </a:ext>
              </a:extLst>
            </p:cNvPr>
            <p:cNvSpPr txBox="1"/>
            <p:nvPr/>
          </p:nvSpPr>
          <p:spPr bwMode="auto">
            <a:xfrm>
              <a:off x="11228901" y="456140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78" name="Group 77">
            <a:extLst>
              <a:ext uri="{FF2B5EF4-FFF2-40B4-BE49-F238E27FC236}">
                <a16:creationId xmlns:a16="http://schemas.microsoft.com/office/drawing/2014/main" id="{17F0FAC8-0E61-0096-9BBC-72A39DE23B3B}"/>
              </a:ext>
            </a:extLst>
          </p:cNvPr>
          <p:cNvGrpSpPr/>
          <p:nvPr/>
        </p:nvGrpSpPr>
        <p:grpSpPr>
          <a:xfrm>
            <a:off x="775032" y="1966190"/>
            <a:ext cx="476413" cy="2810692"/>
            <a:chOff x="5926082" y="1966190"/>
            <a:chExt cx="476413" cy="2810692"/>
          </a:xfrm>
        </p:grpSpPr>
        <p:sp>
          <p:nvSpPr>
            <p:cNvPr id="79" name="TextBox 78">
              <a:extLst>
                <a:ext uri="{FF2B5EF4-FFF2-40B4-BE49-F238E27FC236}">
                  <a16:creationId xmlns:a16="http://schemas.microsoft.com/office/drawing/2014/main" id="{8CD3159C-5872-0D80-0084-6AB32BEA38F7}"/>
                </a:ext>
              </a:extLst>
            </p:cNvPr>
            <p:cNvSpPr txBox="1"/>
            <p:nvPr/>
          </p:nvSpPr>
          <p:spPr bwMode="auto">
            <a:xfrm>
              <a:off x="5926083" y="196619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0" name="TextBox 79">
              <a:extLst>
                <a:ext uri="{FF2B5EF4-FFF2-40B4-BE49-F238E27FC236}">
                  <a16:creationId xmlns:a16="http://schemas.microsoft.com/office/drawing/2014/main" id="{80207C67-446A-9C8D-6724-9436F90E7D4F}"/>
                </a:ext>
              </a:extLst>
            </p:cNvPr>
            <p:cNvSpPr txBox="1"/>
            <p:nvPr/>
          </p:nvSpPr>
          <p:spPr bwMode="auto">
            <a:xfrm>
              <a:off x="5926082" y="245756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81" name="TextBox 80">
              <a:extLst>
                <a:ext uri="{FF2B5EF4-FFF2-40B4-BE49-F238E27FC236}">
                  <a16:creationId xmlns:a16="http://schemas.microsoft.com/office/drawing/2014/main" id="{72D81848-6E75-ABAF-9B76-8365600148EE}"/>
                </a:ext>
              </a:extLst>
            </p:cNvPr>
            <p:cNvSpPr txBox="1"/>
            <p:nvPr/>
          </p:nvSpPr>
          <p:spPr bwMode="auto">
            <a:xfrm>
              <a:off x="5926082" y="293544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82" name="TextBox 81">
              <a:extLst>
                <a:ext uri="{FF2B5EF4-FFF2-40B4-BE49-F238E27FC236}">
                  <a16:creationId xmlns:a16="http://schemas.microsoft.com/office/drawing/2014/main" id="{73C5233B-C9E4-1ACC-05E2-231540669C25}"/>
                </a:ext>
              </a:extLst>
            </p:cNvPr>
            <p:cNvSpPr txBox="1"/>
            <p:nvPr/>
          </p:nvSpPr>
          <p:spPr bwMode="auto">
            <a:xfrm>
              <a:off x="5926082" y="3423413"/>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83" name="TextBox 82">
              <a:extLst>
                <a:ext uri="{FF2B5EF4-FFF2-40B4-BE49-F238E27FC236}">
                  <a16:creationId xmlns:a16="http://schemas.microsoft.com/office/drawing/2014/main" id="{003011C1-4F06-AC66-8477-3CA70B1F6439}"/>
                </a:ext>
              </a:extLst>
            </p:cNvPr>
            <p:cNvSpPr txBox="1"/>
            <p:nvPr/>
          </p:nvSpPr>
          <p:spPr bwMode="auto">
            <a:xfrm>
              <a:off x="5926082" y="391958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84" name="TextBox 83">
              <a:extLst>
                <a:ext uri="{FF2B5EF4-FFF2-40B4-BE49-F238E27FC236}">
                  <a16:creationId xmlns:a16="http://schemas.microsoft.com/office/drawing/2014/main" id="{E0724B40-ABD4-8D32-DCDA-9D26338027A0}"/>
                </a:ext>
              </a:extLst>
            </p:cNvPr>
            <p:cNvSpPr txBox="1"/>
            <p:nvPr/>
          </p:nvSpPr>
          <p:spPr bwMode="auto">
            <a:xfrm>
              <a:off x="6100810" y="440755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85" name="Group 84">
            <a:extLst>
              <a:ext uri="{FF2B5EF4-FFF2-40B4-BE49-F238E27FC236}">
                <a16:creationId xmlns:a16="http://schemas.microsoft.com/office/drawing/2014/main" id="{F4C8BFAD-BEF8-701F-53AF-573F1D5DC6D8}"/>
              </a:ext>
            </a:extLst>
          </p:cNvPr>
          <p:cNvGrpSpPr/>
          <p:nvPr/>
        </p:nvGrpSpPr>
        <p:grpSpPr>
          <a:xfrm>
            <a:off x="1188790" y="2149290"/>
            <a:ext cx="106680" cy="2448109"/>
            <a:chOff x="6186976" y="2149291"/>
            <a:chExt cx="465052" cy="2438400"/>
          </a:xfrm>
        </p:grpSpPr>
        <p:cxnSp>
          <p:nvCxnSpPr>
            <p:cNvPr id="86" name="Straight Connector 85">
              <a:extLst>
                <a:ext uri="{FF2B5EF4-FFF2-40B4-BE49-F238E27FC236}">
                  <a16:creationId xmlns:a16="http://schemas.microsoft.com/office/drawing/2014/main" id="{21668EF9-F049-A508-8E2C-4879850BC6D0}"/>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B34EA03-E6ED-5074-E201-D3B5CEDE5BFA}"/>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ADEF52A-1149-7574-4DEB-BC605356D936}"/>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DDBEA64-A307-7171-A8F6-102F00895732}"/>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40E6DB4-A0C4-30B4-A972-31B437540E34}"/>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C3F449B-7420-6242-9513-00645EB59143}"/>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257390C9-7EE9-540B-09E4-287C1737B2A9}"/>
              </a:ext>
            </a:extLst>
          </p:cNvPr>
          <p:cNvGrpSpPr/>
          <p:nvPr/>
        </p:nvGrpSpPr>
        <p:grpSpPr>
          <a:xfrm>
            <a:off x="1141242" y="4587919"/>
            <a:ext cx="4566983" cy="369332"/>
            <a:chOff x="6292292" y="4561402"/>
            <a:chExt cx="3780435" cy="369332"/>
          </a:xfrm>
        </p:grpSpPr>
        <p:sp>
          <p:nvSpPr>
            <p:cNvPr id="93" name="TextBox 92">
              <a:extLst>
                <a:ext uri="{FF2B5EF4-FFF2-40B4-BE49-F238E27FC236}">
                  <a16:creationId xmlns:a16="http://schemas.microsoft.com/office/drawing/2014/main" id="{A4CE5A71-71B5-3088-8E80-5E8B99CBD12F}"/>
                </a:ext>
              </a:extLst>
            </p:cNvPr>
            <p:cNvSpPr txBox="1"/>
            <p:nvPr/>
          </p:nvSpPr>
          <p:spPr bwMode="auto">
            <a:xfrm>
              <a:off x="6292292"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4" name="TextBox 93">
              <a:extLst>
                <a:ext uri="{FF2B5EF4-FFF2-40B4-BE49-F238E27FC236}">
                  <a16:creationId xmlns:a16="http://schemas.microsoft.com/office/drawing/2014/main" id="{DF5570A3-0314-4C37-41E8-BE30443D18C0}"/>
                </a:ext>
              </a:extLst>
            </p:cNvPr>
            <p:cNvSpPr txBox="1"/>
            <p:nvPr/>
          </p:nvSpPr>
          <p:spPr bwMode="auto">
            <a:xfrm>
              <a:off x="6666197"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5" name="TextBox 94">
              <a:extLst>
                <a:ext uri="{FF2B5EF4-FFF2-40B4-BE49-F238E27FC236}">
                  <a16:creationId xmlns:a16="http://schemas.microsoft.com/office/drawing/2014/main" id="{252512B4-CD27-3C8D-D546-29422BDB75D7}"/>
                </a:ext>
              </a:extLst>
            </p:cNvPr>
            <p:cNvSpPr txBox="1"/>
            <p:nvPr/>
          </p:nvSpPr>
          <p:spPr bwMode="auto">
            <a:xfrm>
              <a:off x="7040102"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96" name="TextBox 95">
              <a:extLst>
                <a:ext uri="{FF2B5EF4-FFF2-40B4-BE49-F238E27FC236}">
                  <a16:creationId xmlns:a16="http://schemas.microsoft.com/office/drawing/2014/main" id="{7C98FBD2-7B67-EFC8-92B4-B41AC1F6E4AD}"/>
                </a:ext>
              </a:extLst>
            </p:cNvPr>
            <p:cNvSpPr txBox="1"/>
            <p:nvPr/>
          </p:nvSpPr>
          <p:spPr bwMode="auto">
            <a:xfrm>
              <a:off x="7427452"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7" name="TextBox 96">
              <a:extLst>
                <a:ext uri="{FF2B5EF4-FFF2-40B4-BE49-F238E27FC236}">
                  <a16:creationId xmlns:a16="http://schemas.microsoft.com/office/drawing/2014/main" id="{26BEC79E-0305-3CB5-A074-1CFEA89E558E}"/>
                </a:ext>
              </a:extLst>
            </p:cNvPr>
            <p:cNvSpPr txBox="1"/>
            <p:nvPr/>
          </p:nvSpPr>
          <p:spPr bwMode="auto">
            <a:xfrm>
              <a:off x="7801357" y="45614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98" name="TextBox 97">
              <a:extLst>
                <a:ext uri="{FF2B5EF4-FFF2-40B4-BE49-F238E27FC236}">
                  <a16:creationId xmlns:a16="http://schemas.microsoft.com/office/drawing/2014/main" id="{21D10A37-B4AD-94F2-8506-45F43498DC5E}"/>
                </a:ext>
              </a:extLst>
            </p:cNvPr>
            <p:cNvSpPr txBox="1"/>
            <p:nvPr/>
          </p:nvSpPr>
          <p:spPr bwMode="auto">
            <a:xfrm>
              <a:off x="811675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99" name="TextBox 98">
              <a:extLst>
                <a:ext uri="{FF2B5EF4-FFF2-40B4-BE49-F238E27FC236}">
                  <a16:creationId xmlns:a16="http://schemas.microsoft.com/office/drawing/2014/main" id="{4B1F74EF-5CFF-8126-D761-288AFEDFF7CD}"/>
                </a:ext>
              </a:extLst>
            </p:cNvPr>
            <p:cNvSpPr txBox="1"/>
            <p:nvPr/>
          </p:nvSpPr>
          <p:spPr bwMode="auto">
            <a:xfrm>
              <a:off x="851886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00" name="TextBox 99">
              <a:extLst>
                <a:ext uri="{FF2B5EF4-FFF2-40B4-BE49-F238E27FC236}">
                  <a16:creationId xmlns:a16="http://schemas.microsoft.com/office/drawing/2014/main" id="{47591C19-8FB0-AA6C-9E4A-3FD8CC163B33}"/>
                </a:ext>
              </a:extLst>
            </p:cNvPr>
            <p:cNvSpPr txBox="1"/>
            <p:nvPr/>
          </p:nvSpPr>
          <p:spPr bwMode="auto">
            <a:xfrm>
              <a:off x="8892768"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101" name="TextBox 100">
              <a:extLst>
                <a:ext uri="{FF2B5EF4-FFF2-40B4-BE49-F238E27FC236}">
                  <a16:creationId xmlns:a16="http://schemas.microsoft.com/office/drawing/2014/main" id="{9E998074-CCE1-8764-47BD-8627C0784827}"/>
                </a:ext>
              </a:extLst>
            </p:cNvPr>
            <p:cNvSpPr txBox="1"/>
            <p:nvPr/>
          </p:nvSpPr>
          <p:spPr bwMode="auto">
            <a:xfrm>
              <a:off x="926667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102" name="TextBox 101">
              <a:extLst>
                <a:ext uri="{FF2B5EF4-FFF2-40B4-BE49-F238E27FC236}">
                  <a16:creationId xmlns:a16="http://schemas.microsoft.com/office/drawing/2014/main" id="{307651E3-65AB-3595-39CA-614CE6C22A7B}"/>
                </a:ext>
              </a:extLst>
            </p:cNvPr>
            <p:cNvSpPr txBox="1"/>
            <p:nvPr/>
          </p:nvSpPr>
          <p:spPr bwMode="auto">
            <a:xfrm>
              <a:off x="9654023" y="45614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grpSp>
      <p:sp>
        <p:nvSpPr>
          <p:cNvPr id="107" name="Freeform: Shape 106">
            <a:extLst>
              <a:ext uri="{FF2B5EF4-FFF2-40B4-BE49-F238E27FC236}">
                <a16:creationId xmlns:a16="http://schemas.microsoft.com/office/drawing/2014/main" id="{A88C4D39-E646-D2B9-A203-6F367574CE14}"/>
              </a:ext>
            </a:extLst>
          </p:cNvPr>
          <p:cNvSpPr/>
          <p:nvPr/>
        </p:nvSpPr>
        <p:spPr bwMode="auto">
          <a:xfrm>
            <a:off x="1292086" y="1960880"/>
            <a:ext cx="4287826" cy="2636518"/>
          </a:xfrm>
          <a:custGeom>
            <a:avLst/>
            <a:gdLst>
              <a:gd name="connsiteX0" fmla="*/ 0 w 5013960"/>
              <a:gd name="connsiteY0" fmla="*/ 0 h 2814320"/>
              <a:gd name="connsiteX1" fmla="*/ 0 w 5013960"/>
              <a:gd name="connsiteY1" fmla="*/ 2763520 h 2814320"/>
              <a:gd name="connsiteX2" fmla="*/ 5013960 w 5013960"/>
              <a:gd name="connsiteY2" fmla="*/ 2763520 h 2814320"/>
              <a:gd name="connsiteX3" fmla="*/ 5013960 w 5013960"/>
              <a:gd name="connsiteY3" fmla="*/ 2814320 h 2814320"/>
              <a:gd name="connsiteX0" fmla="*/ 0 w 5013960"/>
              <a:gd name="connsiteY0" fmla="*/ 0 h 2763520"/>
              <a:gd name="connsiteX1" fmla="*/ 0 w 5013960"/>
              <a:gd name="connsiteY1" fmla="*/ 2763520 h 2763520"/>
              <a:gd name="connsiteX2" fmla="*/ 5013960 w 5013960"/>
              <a:gd name="connsiteY2" fmla="*/ 2763520 h 2763520"/>
            </a:gdLst>
            <a:ahLst/>
            <a:cxnLst>
              <a:cxn ang="0">
                <a:pos x="connsiteX0" y="connsiteY0"/>
              </a:cxn>
              <a:cxn ang="0">
                <a:pos x="connsiteX1" y="connsiteY1"/>
              </a:cxn>
              <a:cxn ang="0">
                <a:pos x="connsiteX2" y="connsiteY2"/>
              </a:cxn>
            </a:cxnLst>
            <a:rect l="l" t="t" r="r" b="b"/>
            <a:pathLst>
              <a:path w="5013960" h="2763520">
                <a:moveTo>
                  <a:pt x="0" y="0"/>
                </a:moveTo>
                <a:lnTo>
                  <a:pt x="0" y="2763520"/>
                </a:lnTo>
                <a:lnTo>
                  <a:pt x="5013960" y="2763520"/>
                </a:lnTo>
              </a:path>
            </a:pathLst>
          </a:custGeom>
          <a:noFill/>
          <a:ln w="28575">
            <a:solidFill>
              <a:schemeClr val="bg1"/>
            </a:solidFill>
            <a:miter lim="800000"/>
            <a:headEnd/>
            <a:tailEnd/>
          </a:ln>
        </p:spPr>
        <p:txBody>
          <a:bodyPr rtlCol="0" anchor="ctr"/>
          <a:lstStyle/>
          <a:p>
            <a:pPr algn="ctr"/>
            <a:endParaRPr lang="en-US"/>
          </a:p>
        </p:txBody>
      </p:sp>
      <p:grpSp>
        <p:nvGrpSpPr>
          <p:cNvPr id="108" name="Group 107">
            <a:extLst>
              <a:ext uri="{FF2B5EF4-FFF2-40B4-BE49-F238E27FC236}">
                <a16:creationId xmlns:a16="http://schemas.microsoft.com/office/drawing/2014/main" id="{F65AC0A8-A083-4D95-C815-9FB8A9D2F504}"/>
              </a:ext>
            </a:extLst>
          </p:cNvPr>
          <p:cNvGrpSpPr/>
          <p:nvPr/>
        </p:nvGrpSpPr>
        <p:grpSpPr>
          <a:xfrm>
            <a:off x="1289162" y="4587919"/>
            <a:ext cx="4179623" cy="96958"/>
            <a:chOff x="6440212" y="4313847"/>
            <a:chExt cx="3418641" cy="558703"/>
          </a:xfrm>
        </p:grpSpPr>
        <p:grpSp>
          <p:nvGrpSpPr>
            <p:cNvPr id="109" name="Group 108">
              <a:extLst>
                <a:ext uri="{FF2B5EF4-FFF2-40B4-BE49-F238E27FC236}">
                  <a16:creationId xmlns:a16="http://schemas.microsoft.com/office/drawing/2014/main" id="{59FE196F-62B6-38E7-E142-AFCD52A2B0F1}"/>
                </a:ext>
              </a:extLst>
            </p:cNvPr>
            <p:cNvGrpSpPr/>
            <p:nvPr/>
          </p:nvGrpSpPr>
          <p:grpSpPr>
            <a:xfrm rot="5400000">
              <a:off x="7101275" y="3652784"/>
              <a:ext cx="558702" cy="1880828"/>
              <a:chOff x="6186976" y="2149291"/>
              <a:chExt cx="465052" cy="2438400"/>
            </a:xfrm>
          </p:grpSpPr>
          <p:cxnSp>
            <p:nvCxnSpPr>
              <p:cNvPr id="119" name="Straight Connector 118">
                <a:extLst>
                  <a:ext uri="{FF2B5EF4-FFF2-40B4-BE49-F238E27FC236}">
                    <a16:creationId xmlns:a16="http://schemas.microsoft.com/office/drawing/2014/main" id="{C898A0A0-0F12-855E-003E-3E9FB8955F42}"/>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1356D9B-BC35-1A1C-2906-9883CE4D5693}"/>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51806DF-0F37-3D0B-366B-651C2879D2A7}"/>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121D369-234F-C91F-3F70-7437DF34DD81}"/>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3145343-6747-BCC4-ACAD-5FEFAE85C921}"/>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909A602-AB88-0067-B77E-92C305CB4F7E}"/>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B4F595F8-F796-2FB6-F8C0-7F59094C406B}"/>
                </a:ext>
              </a:extLst>
            </p:cNvPr>
            <p:cNvGrpSpPr/>
            <p:nvPr/>
          </p:nvGrpSpPr>
          <p:grpSpPr>
            <a:xfrm rot="5400000">
              <a:off x="9015254" y="4028950"/>
              <a:ext cx="558702" cy="1128497"/>
              <a:chOff x="6186976" y="3124651"/>
              <a:chExt cx="465052" cy="1463040"/>
            </a:xfrm>
          </p:grpSpPr>
          <p:cxnSp>
            <p:nvCxnSpPr>
              <p:cNvPr id="113" name="Straight Connector 112">
                <a:extLst>
                  <a:ext uri="{FF2B5EF4-FFF2-40B4-BE49-F238E27FC236}">
                    <a16:creationId xmlns:a16="http://schemas.microsoft.com/office/drawing/2014/main" id="{EEC31C6F-5A98-B8C2-0C20-8B5D05750248}"/>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FE41BE1-CBF1-0323-99E4-61D980B8390D}"/>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1798F93-4228-95CF-0C3C-179AE8A54B38}"/>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B1CBA82-E19E-E0B5-FFAB-09B02135CC98}"/>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5" name="TextBox 124">
            <a:extLst>
              <a:ext uri="{FF2B5EF4-FFF2-40B4-BE49-F238E27FC236}">
                <a16:creationId xmlns:a16="http://schemas.microsoft.com/office/drawing/2014/main" id="{0B9F34DD-FE16-C2E2-B113-CA07F2226A47}"/>
              </a:ext>
            </a:extLst>
          </p:cNvPr>
          <p:cNvSpPr txBox="1"/>
          <p:nvPr/>
        </p:nvSpPr>
        <p:spPr bwMode="auto">
          <a:xfrm rot="16200000">
            <a:off x="-237658" y="3190621"/>
            <a:ext cx="18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PFS</a:t>
            </a:r>
          </a:p>
        </p:txBody>
      </p:sp>
      <p:sp>
        <p:nvSpPr>
          <p:cNvPr id="126" name="TextBox 125">
            <a:extLst>
              <a:ext uri="{FF2B5EF4-FFF2-40B4-BE49-F238E27FC236}">
                <a16:creationId xmlns:a16="http://schemas.microsoft.com/office/drawing/2014/main" id="{F3F21AFF-B144-866B-44DB-9E46B6E664F0}"/>
              </a:ext>
            </a:extLst>
          </p:cNvPr>
          <p:cNvSpPr txBox="1"/>
          <p:nvPr/>
        </p:nvSpPr>
        <p:spPr bwMode="auto">
          <a:xfrm>
            <a:off x="3113900" y="4814696"/>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27" name="TextBox 126">
            <a:extLst>
              <a:ext uri="{FF2B5EF4-FFF2-40B4-BE49-F238E27FC236}">
                <a16:creationId xmlns:a16="http://schemas.microsoft.com/office/drawing/2014/main" id="{E5AFDA3C-9BC7-A4C9-8E93-E5473E285D93}"/>
              </a:ext>
            </a:extLst>
          </p:cNvPr>
          <p:cNvSpPr txBox="1"/>
          <p:nvPr/>
        </p:nvSpPr>
        <p:spPr bwMode="auto">
          <a:xfrm>
            <a:off x="505823" y="5032844"/>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grpSp>
        <p:nvGrpSpPr>
          <p:cNvPr id="128" name="Group 127">
            <a:extLst>
              <a:ext uri="{FF2B5EF4-FFF2-40B4-BE49-F238E27FC236}">
                <a16:creationId xmlns:a16="http://schemas.microsoft.com/office/drawing/2014/main" id="{9ABBBCB3-A374-C15C-6B14-49127DF7294B}"/>
              </a:ext>
            </a:extLst>
          </p:cNvPr>
          <p:cNvGrpSpPr/>
          <p:nvPr/>
        </p:nvGrpSpPr>
        <p:grpSpPr>
          <a:xfrm>
            <a:off x="1094080" y="5246967"/>
            <a:ext cx="4499255" cy="307777"/>
            <a:chOff x="6253251" y="4561402"/>
            <a:chExt cx="3724371" cy="307777"/>
          </a:xfrm>
        </p:grpSpPr>
        <p:sp>
          <p:nvSpPr>
            <p:cNvPr id="129" name="TextBox 128">
              <a:extLst>
                <a:ext uri="{FF2B5EF4-FFF2-40B4-BE49-F238E27FC236}">
                  <a16:creationId xmlns:a16="http://schemas.microsoft.com/office/drawing/2014/main" id="{509AC783-70E0-58F1-05E1-7CE9222B4F39}"/>
                </a:ext>
              </a:extLst>
            </p:cNvPr>
            <p:cNvSpPr txBox="1"/>
            <p:nvPr/>
          </p:nvSpPr>
          <p:spPr bwMode="auto">
            <a:xfrm>
              <a:off x="6253251" y="4561402"/>
              <a:ext cx="379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102</a:t>
              </a:r>
            </a:p>
          </p:txBody>
        </p:sp>
        <p:sp>
          <p:nvSpPr>
            <p:cNvPr id="130" name="TextBox 129">
              <a:extLst>
                <a:ext uri="{FF2B5EF4-FFF2-40B4-BE49-F238E27FC236}">
                  <a16:creationId xmlns:a16="http://schemas.microsoft.com/office/drawing/2014/main" id="{603A7AA3-10C0-80ED-47B9-6149A857E9ED}"/>
                </a:ext>
              </a:extLst>
            </p:cNvPr>
            <p:cNvSpPr txBox="1"/>
            <p:nvPr/>
          </p:nvSpPr>
          <p:spPr bwMode="auto">
            <a:xfrm>
              <a:off x="6664972" y="4561402"/>
              <a:ext cx="304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55</a:t>
              </a:r>
            </a:p>
          </p:txBody>
        </p:sp>
        <p:sp>
          <p:nvSpPr>
            <p:cNvPr id="131" name="TextBox 130">
              <a:extLst>
                <a:ext uri="{FF2B5EF4-FFF2-40B4-BE49-F238E27FC236}">
                  <a16:creationId xmlns:a16="http://schemas.microsoft.com/office/drawing/2014/main" id="{D97C3222-A6E3-6E37-D783-07727AE42376}"/>
                </a:ext>
              </a:extLst>
            </p:cNvPr>
            <p:cNvSpPr txBox="1"/>
            <p:nvPr/>
          </p:nvSpPr>
          <p:spPr bwMode="auto">
            <a:xfrm>
              <a:off x="7038878" y="4561402"/>
              <a:ext cx="304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132" name="TextBox 131">
              <a:extLst>
                <a:ext uri="{FF2B5EF4-FFF2-40B4-BE49-F238E27FC236}">
                  <a16:creationId xmlns:a16="http://schemas.microsoft.com/office/drawing/2014/main" id="{9F04F344-91CF-E46B-E6B0-9BBA81F926B3}"/>
                </a:ext>
              </a:extLst>
            </p:cNvPr>
            <p:cNvSpPr txBox="1"/>
            <p:nvPr/>
          </p:nvSpPr>
          <p:spPr bwMode="auto">
            <a:xfrm>
              <a:off x="7426227" y="4561402"/>
              <a:ext cx="304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33" name="TextBox 132">
              <a:extLst>
                <a:ext uri="{FF2B5EF4-FFF2-40B4-BE49-F238E27FC236}">
                  <a16:creationId xmlns:a16="http://schemas.microsoft.com/office/drawing/2014/main" id="{62E17B8A-4C37-297E-E972-39D433D3B8E5}"/>
                </a:ext>
              </a:extLst>
            </p:cNvPr>
            <p:cNvSpPr txBox="1"/>
            <p:nvPr/>
          </p:nvSpPr>
          <p:spPr bwMode="auto">
            <a:xfrm>
              <a:off x="7800133" y="4561402"/>
              <a:ext cx="304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134" name="TextBox 133">
              <a:extLst>
                <a:ext uri="{FF2B5EF4-FFF2-40B4-BE49-F238E27FC236}">
                  <a16:creationId xmlns:a16="http://schemas.microsoft.com/office/drawing/2014/main" id="{05A40ED2-6EC3-EEAF-3D51-DA06B56C93C0}"/>
                </a:ext>
              </a:extLst>
            </p:cNvPr>
            <p:cNvSpPr txBox="1"/>
            <p:nvPr/>
          </p:nvSpPr>
          <p:spPr bwMode="auto">
            <a:xfrm>
              <a:off x="8174039" y="4561402"/>
              <a:ext cx="304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135" name="TextBox 134">
              <a:extLst>
                <a:ext uri="{FF2B5EF4-FFF2-40B4-BE49-F238E27FC236}">
                  <a16:creationId xmlns:a16="http://schemas.microsoft.com/office/drawing/2014/main" id="{4CF968BB-720F-E752-1D4A-1144D8ADF54D}"/>
                </a:ext>
              </a:extLst>
            </p:cNvPr>
            <p:cNvSpPr txBox="1"/>
            <p:nvPr/>
          </p:nvSpPr>
          <p:spPr bwMode="auto">
            <a:xfrm>
              <a:off x="8576149" y="4561402"/>
              <a:ext cx="304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136" name="TextBox 135">
              <a:extLst>
                <a:ext uri="{FF2B5EF4-FFF2-40B4-BE49-F238E27FC236}">
                  <a16:creationId xmlns:a16="http://schemas.microsoft.com/office/drawing/2014/main" id="{191379D5-2F9D-F738-2409-119D499F79B4}"/>
                </a:ext>
              </a:extLst>
            </p:cNvPr>
            <p:cNvSpPr txBox="1"/>
            <p:nvPr/>
          </p:nvSpPr>
          <p:spPr bwMode="auto">
            <a:xfrm>
              <a:off x="8987870" y="4561402"/>
              <a:ext cx="228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37" name="TextBox 136">
              <a:extLst>
                <a:ext uri="{FF2B5EF4-FFF2-40B4-BE49-F238E27FC236}">
                  <a16:creationId xmlns:a16="http://schemas.microsoft.com/office/drawing/2014/main" id="{21B261C0-F7DC-41F0-447B-41B249FA138D}"/>
                </a:ext>
              </a:extLst>
            </p:cNvPr>
            <p:cNvSpPr txBox="1"/>
            <p:nvPr/>
          </p:nvSpPr>
          <p:spPr bwMode="auto">
            <a:xfrm>
              <a:off x="9361776" y="4561402"/>
              <a:ext cx="228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38" name="TextBox 137">
              <a:extLst>
                <a:ext uri="{FF2B5EF4-FFF2-40B4-BE49-F238E27FC236}">
                  <a16:creationId xmlns:a16="http://schemas.microsoft.com/office/drawing/2014/main" id="{3F669688-A3C9-C854-698E-E4D55E030DE1}"/>
                </a:ext>
              </a:extLst>
            </p:cNvPr>
            <p:cNvSpPr txBox="1"/>
            <p:nvPr/>
          </p:nvSpPr>
          <p:spPr bwMode="auto">
            <a:xfrm>
              <a:off x="9749125" y="4561402"/>
              <a:ext cx="228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39" name="TextBox 138">
            <a:extLst>
              <a:ext uri="{FF2B5EF4-FFF2-40B4-BE49-F238E27FC236}">
                <a16:creationId xmlns:a16="http://schemas.microsoft.com/office/drawing/2014/main" id="{79D9150D-C798-CBF8-80CD-F36AD17BC7F4}"/>
              </a:ext>
            </a:extLst>
          </p:cNvPr>
          <p:cNvSpPr txBox="1"/>
          <p:nvPr/>
        </p:nvSpPr>
        <p:spPr bwMode="auto">
          <a:xfrm>
            <a:off x="2383904" y="2046563"/>
            <a:ext cx="33857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err="1">
                <a:solidFill>
                  <a:schemeClr val="bg1"/>
                </a:solidFill>
                <a:latin typeface="Calibri" panose="020F0502020204030204" pitchFamily="34" charset="0"/>
              </a:rPr>
              <a:t>Tarlatamab</a:t>
            </a:r>
            <a:r>
              <a:rPr lang="en-US" b="0" dirty="0">
                <a:solidFill>
                  <a:schemeClr val="bg1"/>
                </a:solidFill>
                <a:latin typeface="Calibri" panose="020F0502020204030204" pitchFamily="34" charset="0"/>
              </a:rPr>
              <a:t> (N = 102)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PFS: 3.7 (95% CI: 2.1-5.3)</a:t>
            </a:r>
          </a:p>
        </p:txBody>
      </p:sp>
      <p:cxnSp>
        <p:nvCxnSpPr>
          <p:cNvPr id="140" name="Straight Connector 139">
            <a:extLst>
              <a:ext uri="{FF2B5EF4-FFF2-40B4-BE49-F238E27FC236}">
                <a16:creationId xmlns:a16="http://schemas.microsoft.com/office/drawing/2014/main" id="{D1B2C69D-6036-F4F2-7D21-F0F4CC28FAFF}"/>
              </a:ext>
            </a:extLst>
          </p:cNvPr>
          <p:cNvCxnSpPr/>
          <p:nvPr/>
        </p:nvCxnSpPr>
        <p:spPr bwMode="auto">
          <a:xfrm>
            <a:off x="2217810" y="2237317"/>
            <a:ext cx="228600" cy="0"/>
          </a:xfrm>
          <a:prstGeom prst="line">
            <a:avLst/>
          </a:prstGeom>
          <a:noFill/>
          <a:ln w="28575" cap="flat" cmpd="sng" algn="ctr">
            <a:solidFill>
              <a:schemeClr val="accent1"/>
            </a:solidFill>
            <a:prstDash val="solid"/>
            <a:round/>
            <a:headEnd type="none" w="med" len="med"/>
            <a:tailEnd type="none" w="med" len="med"/>
          </a:ln>
          <a:effectLst/>
        </p:spPr>
      </p:cxnSp>
      <p:sp>
        <p:nvSpPr>
          <p:cNvPr id="142" name="Freeform: Shape 141">
            <a:extLst>
              <a:ext uri="{FF2B5EF4-FFF2-40B4-BE49-F238E27FC236}">
                <a16:creationId xmlns:a16="http://schemas.microsoft.com/office/drawing/2014/main" id="{433FC17A-91FB-BE6B-3FA5-5635605B1B61}"/>
              </a:ext>
            </a:extLst>
          </p:cNvPr>
          <p:cNvSpPr/>
          <p:nvPr/>
        </p:nvSpPr>
        <p:spPr bwMode="auto">
          <a:xfrm>
            <a:off x="1311276" y="2148946"/>
            <a:ext cx="3950758" cy="2262187"/>
          </a:xfrm>
          <a:custGeom>
            <a:avLst/>
            <a:gdLst>
              <a:gd name="connsiteX0" fmla="*/ 3953933 w 3953933"/>
              <a:gd name="connsiteY0" fmla="*/ 2247899 h 2247899"/>
              <a:gd name="connsiteX1" fmla="*/ 3835400 w 3953933"/>
              <a:gd name="connsiteY1" fmla="*/ 2247899 h 2247899"/>
              <a:gd name="connsiteX2" fmla="*/ 3835400 w 3953933"/>
              <a:gd name="connsiteY2" fmla="*/ 2070099 h 2247899"/>
              <a:gd name="connsiteX3" fmla="*/ 3670300 w 3953933"/>
              <a:gd name="connsiteY3" fmla="*/ 2070099 h 2247899"/>
              <a:gd name="connsiteX4" fmla="*/ 3670300 w 3953933"/>
              <a:gd name="connsiteY4" fmla="*/ 1993899 h 2247899"/>
              <a:gd name="connsiteX5" fmla="*/ 3390900 w 3953933"/>
              <a:gd name="connsiteY5" fmla="*/ 1993899 h 2247899"/>
              <a:gd name="connsiteX6" fmla="*/ 3390900 w 3953933"/>
              <a:gd name="connsiteY6" fmla="*/ 1934633 h 2247899"/>
              <a:gd name="connsiteX7" fmla="*/ 2976033 w 3953933"/>
              <a:gd name="connsiteY7" fmla="*/ 1934633 h 2247899"/>
              <a:gd name="connsiteX8" fmla="*/ 2976033 w 3953933"/>
              <a:gd name="connsiteY8" fmla="*/ 1875366 h 2247899"/>
              <a:gd name="connsiteX9" fmla="*/ 2929467 w 3953933"/>
              <a:gd name="connsiteY9" fmla="*/ 1875366 h 2247899"/>
              <a:gd name="connsiteX10" fmla="*/ 2929467 w 3953933"/>
              <a:gd name="connsiteY10" fmla="*/ 1811866 h 2247899"/>
              <a:gd name="connsiteX11" fmla="*/ 2527300 w 3953933"/>
              <a:gd name="connsiteY11" fmla="*/ 1811866 h 2247899"/>
              <a:gd name="connsiteX12" fmla="*/ 2527300 w 3953933"/>
              <a:gd name="connsiteY12" fmla="*/ 1811866 h 2247899"/>
              <a:gd name="connsiteX13" fmla="*/ 2527300 w 3953933"/>
              <a:gd name="connsiteY13" fmla="*/ 1782233 h 2247899"/>
              <a:gd name="connsiteX14" fmla="*/ 2125133 w 3953933"/>
              <a:gd name="connsiteY14" fmla="*/ 1782233 h 2247899"/>
              <a:gd name="connsiteX15" fmla="*/ 2125133 w 3953933"/>
              <a:gd name="connsiteY15" fmla="*/ 1739899 h 2247899"/>
              <a:gd name="connsiteX16" fmla="*/ 1892300 w 3953933"/>
              <a:gd name="connsiteY16" fmla="*/ 1739899 h 2247899"/>
              <a:gd name="connsiteX17" fmla="*/ 1892300 w 3953933"/>
              <a:gd name="connsiteY17" fmla="*/ 1697566 h 2247899"/>
              <a:gd name="connsiteX18" fmla="*/ 1697567 w 3953933"/>
              <a:gd name="connsiteY18" fmla="*/ 1697566 h 2247899"/>
              <a:gd name="connsiteX19" fmla="*/ 1697567 w 3953933"/>
              <a:gd name="connsiteY19" fmla="*/ 1697566 h 2247899"/>
              <a:gd name="connsiteX20" fmla="*/ 1680633 w 3953933"/>
              <a:gd name="connsiteY20" fmla="*/ 1680632 h 2247899"/>
              <a:gd name="connsiteX21" fmla="*/ 1680633 w 3953933"/>
              <a:gd name="connsiteY21" fmla="*/ 1625599 h 2247899"/>
              <a:gd name="connsiteX22" fmla="*/ 1286933 w 3953933"/>
              <a:gd name="connsiteY22" fmla="*/ 1625599 h 2247899"/>
              <a:gd name="connsiteX23" fmla="*/ 1286933 w 3953933"/>
              <a:gd name="connsiteY23" fmla="*/ 1625599 h 2247899"/>
              <a:gd name="connsiteX24" fmla="*/ 1286933 w 3953933"/>
              <a:gd name="connsiteY24" fmla="*/ 1595966 h 2247899"/>
              <a:gd name="connsiteX25" fmla="*/ 1286933 w 3953933"/>
              <a:gd name="connsiteY25" fmla="*/ 1562099 h 2247899"/>
              <a:gd name="connsiteX26" fmla="*/ 1261533 w 3953933"/>
              <a:gd name="connsiteY26" fmla="*/ 1562099 h 2247899"/>
              <a:gd name="connsiteX27" fmla="*/ 1261533 w 3953933"/>
              <a:gd name="connsiteY27" fmla="*/ 1528233 h 2247899"/>
              <a:gd name="connsiteX28" fmla="*/ 1244600 w 3953933"/>
              <a:gd name="connsiteY28" fmla="*/ 1528233 h 2247899"/>
              <a:gd name="connsiteX29" fmla="*/ 1244600 w 3953933"/>
              <a:gd name="connsiteY29" fmla="*/ 1460499 h 2247899"/>
              <a:gd name="connsiteX30" fmla="*/ 1219200 w 3953933"/>
              <a:gd name="connsiteY30" fmla="*/ 1485899 h 2247899"/>
              <a:gd name="connsiteX31" fmla="*/ 1219200 w 3953933"/>
              <a:gd name="connsiteY31" fmla="*/ 1435099 h 2247899"/>
              <a:gd name="connsiteX32" fmla="*/ 1037167 w 3953933"/>
              <a:gd name="connsiteY32" fmla="*/ 1435099 h 2247899"/>
              <a:gd name="connsiteX33" fmla="*/ 1037167 w 3953933"/>
              <a:gd name="connsiteY33" fmla="*/ 1435099 h 2247899"/>
              <a:gd name="connsiteX34" fmla="*/ 1054100 w 3953933"/>
              <a:gd name="connsiteY34" fmla="*/ 1418166 h 2247899"/>
              <a:gd name="connsiteX35" fmla="*/ 901700 w 3953933"/>
              <a:gd name="connsiteY35" fmla="*/ 1418166 h 2247899"/>
              <a:gd name="connsiteX36" fmla="*/ 901700 w 3953933"/>
              <a:gd name="connsiteY36" fmla="*/ 1388533 h 2247899"/>
              <a:gd name="connsiteX37" fmla="*/ 855133 w 3953933"/>
              <a:gd name="connsiteY37" fmla="*/ 1388533 h 2247899"/>
              <a:gd name="connsiteX38" fmla="*/ 855133 w 3953933"/>
              <a:gd name="connsiteY38" fmla="*/ 1341966 h 2247899"/>
              <a:gd name="connsiteX39" fmla="*/ 850900 w 3953933"/>
              <a:gd name="connsiteY39" fmla="*/ 1341966 h 2247899"/>
              <a:gd name="connsiteX40" fmla="*/ 850900 w 3953933"/>
              <a:gd name="connsiteY40" fmla="*/ 1291166 h 2247899"/>
              <a:gd name="connsiteX41" fmla="*/ 838200 w 3953933"/>
              <a:gd name="connsiteY41" fmla="*/ 1291166 h 2247899"/>
              <a:gd name="connsiteX42" fmla="*/ 838200 w 3953933"/>
              <a:gd name="connsiteY42" fmla="*/ 1227666 h 2247899"/>
              <a:gd name="connsiteX43" fmla="*/ 829733 w 3953933"/>
              <a:gd name="connsiteY43" fmla="*/ 1227666 h 2247899"/>
              <a:gd name="connsiteX44" fmla="*/ 829733 w 3953933"/>
              <a:gd name="connsiteY44" fmla="*/ 1206499 h 2247899"/>
              <a:gd name="connsiteX45" fmla="*/ 791633 w 3953933"/>
              <a:gd name="connsiteY45" fmla="*/ 1206499 h 2247899"/>
              <a:gd name="connsiteX46" fmla="*/ 791633 w 3953933"/>
              <a:gd name="connsiteY46" fmla="*/ 1185333 h 2247899"/>
              <a:gd name="connsiteX47" fmla="*/ 791633 w 3953933"/>
              <a:gd name="connsiteY47" fmla="*/ 1151466 h 2247899"/>
              <a:gd name="connsiteX48" fmla="*/ 753533 w 3953933"/>
              <a:gd name="connsiteY48" fmla="*/ 1151466 h 2247899"/>
              <a:gd name="connsiteX49" fmla="*/ 753533 w 3953933"/>
              <a:gd name="connsiteY49" fmla="*/ 1113366 h 2247899"/>
              <a:gd name="connsiteX50" fmla="*/ 728133 w 3953933"/>
              <a:gd name="connsiteY50" fmla="*/ 1087966 h 2247899"/>
              <a:gd name="connsiteX51" fmla="*/ 728133 w 3953933"/>
              <a:gd name="connsiteY51" fmla="*/ 1075266 h 2247899"/>
              <a:gd name="connsiteX52" fmla="*/ 698500 w 3953933"/>
              <a:gd name="connsiteY52" fmla="*/ 1075266 h 2247899"/>
              <a:gd name="connsiteX53" fmla="*/ 698500 w 3953933"/>
              <a:gd name="connsiteY53" fmla="*/ 1011766 h 2247899"/>
              <a:gd name="connsiteX54" fmla="*/ 618067 w 3953933"/>
              <a:gd name="connsiteY54" fmla="*/ 1011766 h 2247899"/>
              <a:gd name="connsiteX55" fmla="*/ 618067 w 3953933"/>
              <a:gd name="connsiteY55" fmla="*/ 986366 h 2247899"/>
              <a:gd name="connsiteX56" fmla="*/ 584200 w 3953933"/>
              <a:gd name="connsiteY56" fmla="*/ 986366 h 2247899"/>
              <a:gd name="connsiteX57" fmla="*/ 584200 w 3953933"/>
              <a:gd name="connsiteY57" fmla="*/ 986366 h 2247899"/>
              <a:gd name="connsiteX58" fmla="*/ 584200 w 3953933"/>
              <a:gd name="connsiteY58" fmla="*/ 986366 h 2247899"/>
              <a:gd name="connsiteX59" fmla="*/ 584200 w 3953933"/>
              <a:gd name="connsiteY59" fmla="*/ 956733 h 2247899"/>
              <a:gd name="connsiteX60" fmla="*/ 465667 w 3953933"/>
              <a:gd name="connsiteY60" fmla="*/ 956733 h 2247899"/>
              <a:gd name="connsiteX61" fmla="*/ 465667 w 3953933"/>
              <a:gd name="connsiteY61" fmla="*/ 931333 h 2247899"/>
              <a:gd name="connsiteX62" fmla="*/ 419100 w 3953933"/>
              <a:gd name="connsiteY62" fmla="*/ 931333 h 2247899"/>
              <a:gd name="connsiteX63" fmla="*/ 419100 w 3953933"/>
              <a:gd name="connsiteY63" fmla="*/ 876299 h 2247899"/>
              <a:gd name="connsiteX64" fmla="*/ 414867 w 3953933"/>
              <a:gd name="connsiteY64" fmla="*/ 876299 h 2247899"/>
              <a:gd name="connsiteX65" fmla="*/ 414867 w 3953933"/>
              <a:gd name="connsiteY65" fmla="*/ 804333 h 2247899"/>
              <a:gd name="connsiteX66" fmla="*/ 381000 w 3953933"/>
              <a:gd name="connsiteY66" fmla="*/ 804333 h 2247899"/>
              <a:gd name="connsiteX67" fmla="*/ 381000 w 3953933"/>
              <a:gd name="connsiteY67" fmla="*/ 571499 h 2247899"/>
              <a:gd name="connsiteX68" fmla="*/ 368300 w 3953933"/>
              <a:gd name="connsiteY68" fmla="*/ 558799 h 2247899"/>
              <a:gd name="connsiteX69" fmla="*/ 368300 w 3953933"/>
              <a:gd name="connsiteY69" fmla="*/ 452966 h 2247899"/>
              <a:gd name="connsiteX70" fmla="*/ 321733 w 3953933"/>
              <a:gd name="connsiteY70" fmla="*/ 452966 h 2247899"/>
              <a:gd name="connsiteX71" fmla="*/ 321733 w 3953933"/>
              <a:gd name="connsiteY71" fmla="*/ 436033 h 2247899"/>
              <a:gd name="connsiteX72" fmla="*/ 275167 w 3953933"/>
              <a:gd name="connsiteY72" fmla="*/ 436033 h 2247899"/>
              <a:gd name="connsiteX73" fmla="*/ 275167 w 3953933"/>
              <a:gd name="connsiteY73" fmla="*/ 376766 h 2247899"/>
              <a:gd name="connsiteX74" fmla="*/ 270933 w 3953933"/>
              <a:gd name="connsiteY74" fmla="*/ 376766 h 2247899"/>
              <a:gd name="connsiteX75" fmla="*/ 270933 w 3953933"/>
              <a:gd name="connsiteY75" fmla="*/ 355599 h 2247899"/>
              <a:gd name="connsiteX76" fmla="*/ 249767 w 3953933"/>
              <a:gd name="connsiteY76" fmla="*/ 355599 h 2247899"/>
              <a:gd name="connsiteX77" fmla="*/ 249767 w 3953933"/>
              <a:gd name="connsiteY77" fmla="*/ 232833 h 2247899"/>
              <a:gd name="connsiteX78" fmla="*/ 220133 w 3953933"/>
              <a:gd name="connsiteY78" fmla="*/ 232833 h 2247899"/>
              <a:gd name="connsiteX79" fmla="*/ 220133 w 3953933"/>
              <a:gd name="connsiteY79" fmla="*/ 156633 h 2247899"/>
              <a:gd name="connsiteX80" fmla="*/ 220133 w 3953933"/>
              <a:gd name="connsiteY80" fmla="*/ 156633 h 2247899"/>
              <a:gd name="connsiteX81" fmla="*/ 194733 w 3953933"/>
              <a:gd name="connsiteY81" fmla="*/ 131233 h 2247899"/>
              <a:gd name="connsiteX82" fmla="*/ 160867 w 3953933"/>
              <a:gd name="connsiteY82" fmla="*/ 131233 h 2247899"/>
              <a:gd name="connsiteX83" fmla="*/ 160867 w 3953933"/>
              <a:gd name="connsiteY83" fmla="*/ 76199 h 2247899"/>
              <a:gd name="connsiteX84" fmla="*/ 148167 w 3953933"/>
              <a:gd name="connsiteY84" fmla="*/ 76199 h 2247899"/>
              <a:gd name="connsiteX85" fmla="*/ 148167 w 3953933"/>
              <a:gd name="connsiteY85" fmla="*/ 42333 h 2247899"/>
              <a:gd name="connsiteX86" fmla="*/ 118533 w 3953933"/>
              <a:gd name="connsiteY86" fmla="*/ 42333 h 2247899"/>
              <a:gd name="connsiteX87" fmla="*/ 118533 w 3953933"/>
              <a:gd name="connsiteY87" fmla="*/ 16933 h 2247899"/>
              <a:gd name="connsiteX88" fmla="*/ 71967 w 3953933"/>
              <a:gd name="connsiteY88" fmla="*/ 16933 h 2247899"/>
              <a:gd name="connsiteX89" fmla="*/ 88900 w 3953933"/>
              <a:gd name="connsiteY89" fmla="*/ 0 h 2247899"/>
              <a:gd name="connsiteX90" fmla="*/ 0 w 3953933"/>
              <a:gd name="connsiteY90" fmla="*/ 0 h 2247899"/>
              <a:gd name="connsiteX0" fmla="*/ 3950758 w 3950758"/>
              <a:gd name="connsiteY0" fmla="*/ 2260599 h 2260599"/>
              <a:gd name="connsiteX1" fmla="*/ 3832225 w 3950758"/>
              <a:gd name="connsiteY1" fmla="*/ 2260599 h 2260599"/>
              <a:gd name="connsiteX2" fmla="*/ 3832225 w 3950758"/>
              <a:gd name="connsiteY2" fmla="*/ 2082799 h 2260599"/>
              <a:gd name="connsiteX3" fmla="*/ 3667125 w 3950758"/>
              <a:gd name="connsiteY3" fmla="*/ 2082799 h 2260599"/>
              <a:gd name="connsiteX4" fmla="*/ 3667125 w 3950758"/>
              <a:gd name="connsiteY4" fmla="*/ 2006599 h 2260599"/>
              <a:gd name="connsiteX5" fmla="*/ 3387725 w 3950758"/>
              <a:gd name="connsiteY5" fmla="*/ 2006599 h 2260599"/>
              <a:gd name="connsiteX6" fmla="*/ 3387725 w 3950758"/>
              <a:gd name="connsiteY6" fmla="*/ 1947333 h 2260599"/>
              <a:gd name="connsiteX7" fmla="*/ 2972858 w 3950758"/>
              <a:gd name="connsiteY7" fmla="*/ 1947333 h 2260599"/>
              <a:gd name="connsiteX8" fmla="*/ 2972858 w 3950758"/>
              <a:gd name="connsiteY8" fmla="*/ 1888066 h 2260599"/>
              <a:gd name="connsiteX9" fmla="*/ 2926292 w 3950758"/>
              <a:gd name="connsiteY9" fmla="*/ 1888066 h 2260599"/>
              <a:gd name="connsiteX10" fmla="*/ 2926292 w 3950758"/>
              <a:gd name="connsiteY10" fmla="*/ 1824566 h 2260599"/>
              <a:gd name="connsiteX11" fmla="*/ 2524125 w 3950758"/>
              <a:gd name="connsiteY11" fmla="*/ 1824566 h 2260599"/>
              <a:gd name="connsiteX12" fmla="*/ 2524125 w 3950758"/>
              <a:gd name="connsiteY12" fmla="*/ 1824566 h 2260599"/>
              <a:gd name="connsiteX13" fmla="*/ 2524125 w 3950758"/>
              <a:gd name="connsiteY13" fmla="*/ 1794933 h 2260599"/>
              <a:gd name="connsiteX14" fmla="*/ 2121958 w 3950758"/>
              <a:gd name="connsiteY14" fmla="*/ 1794933 h 2260599"/>
              <a:gd name="connsiteX15" fmla="*/ 2121958 w 3950758"/>
              <a:gd name="connsiteY15" fmla="*/ 1752599 h 2260599"/>
              <a:gd name="connsiteX16" fmla="*/ 1889125 w 3950758"/>
              <a:gd name="connsiteY16" fmla="*/ 1752599 h 2260599"/>
              <a:gd name="connsiteX17" fmla="*/ 1889125 w 3950758"/>
              <a:gd name="connsiteY17" fmla="*/ 1710266 h 2260599"/>
              <a:gd name="connsiteX18" fmla="*/ 1694392 w 3950758"/>
              <a:gd name="connsiteY18" fmla="*/ 1710266 h 2260599"/>
              <a:gd name="connsiteX19" fmla="*/ 1694392 w 3950758"/>
              <a:gd name="connsiteY19" fmla="*/ 1710266 h 2260599"/>
              <a:gd name="connsiteX20" fmla="*/ 1677458 w 3950758"/>
              <a:gd name="connsiteY20" fmla="*/ 1693332 h 2260599"/>
              <a:gd name="connsiteX21" fmla="*/ 1677458 w 3950758"/>
              <a:gd name="connsiteY21" fmla="*/ 1638299 h 2260599"/>
              <a:gd name="connsiteX22" fmla="*/ 1283758 w 3950758"/>
              <a:gd name="connsiteY22" fmla="*/ 1638299 h 2260599"/>
              <a:gd name="connsiteX23" fmla="*/ 1283758 w 3950758"/>
              <a:gd name="connsiteY23" fmla="*/ 1638299 h 2260599"/>
              <a:gd name="connsiteX24" fmla="*/ 1283758 w 3950758"/>
              <a:gd name="connsiteY24" fmla="*/ 1608666 h 2260599"/>
              <a:gd name="connsiteX25" fmla="*/ 1283758 w 3950758"/>
              <a:gd name="connsiteY25" fmla="*/ 1574799 h 2260599"/>
              <a:gd name="connsiteX26" fmla="*/ 1258358 w 3950758"/>
              <a:gd name="connsiteY26" fmla="*/ 1574799 h 2260599"/>
              <a:gd name="connsiteX27" fmla="*/ 1258358 w 3950758"/>
              <a:gd name="connsiteY27" fmla="*/ 1540933 h 2260599"/>
              <a:gd name="connsiteX28" fmla="*/ 1241425 w 3950758"/>
              <a:gd name="connsiteY28" fmla="*/ 1540933 h 2260599"/>
              <a:gd name="connsiteX29" fmla="*/ 1241425 w 3950758"/>
              <a:gd name="connsiteY29" fmla="*/ 1473199 h 2260599"/>
              <a:gd name="connsiteX30" fmla="*/ 1216025 w 3950758"/>
              <a:gd name="connsiteY30" fmla="*/ 1498599 h 2260599"/>
              <a:gd name="connsiteX31" fmla="*/ 1216025 w 3950758"/>
              <a:gd name="connsiteY31" fmla="*/ 1447799 h 2260599"/>
              <a:gd name="connsiteX32" fmla="*/ 1033992 w 3950758"/>
              <a:gd name="connsiteY32" fmla="*/ 1447799 h 2260599"/>
              <a:gd name="connsiteX33" fmla="*/ 1033992 w 3950758"/>
              <a:gd name="connsiteY33" fmla="*/ 1447799 h 2260599"/>
              <a:gd name="connsiteX34" fmla="*/ 1050925 w 3950758"/>
              <a:gd name="connsiteY34" fmla="*/ 1430866 h 2260599"/>
              <a:gd name="connsiteX35" fmla="*/ 898525 w 3950758"/>
              <a:gd name="connsiteY35" fmla="*/ 1430866 h 2260599"/>
              <a:gd name="connsiteX36" fmla="*/ 898525 w 3950758"/>
              <a:gd name="connsiteY36" fmla="*/ 1401233 h 2260599"/>
              <a:gd name="connsiteX37" fmla="*/ 851958 w 3950758"/>
              <a:gd name="connsiteY37" fmla="*/ 1401233 h 2260599"/>
              <a:gd name="connsiteX38" fmla="*/ 851958 w 3950758"/>
              <a:gd name="connsiteY38" fmla="*/ 1354666 h 2260599"/>
              <a:gd name="connsiteX39" fmla="*/ 847725 w 3950758"/>
              <a:gd name="connsiteY39" fmla="*/ 1354666 h 2260599"/>
              <a:gd name="connsiteX40" fmla="*/ 847725 w 3950758"/>
              <a:gd name="connsiteY40" fmla="*/ 1303866 h 2260599"/>
              <a:gd name="connsiteX41" fmla="*/ 835025 w 3950758"/>
              <a:gd name="connsiteY41" fmla="*/ 1303866 h 2260599"/>
              <a:gd name="connsiteX42" fmla="*/ 835025 w 3950758"/>
              <a:gd name="connsiteY42" fmla="*/ 1240366 h 2260599"/>
              <a:gd name="connsiteX43" fmla="*/ 826558 w 3950758"/>
              <a:gd name="connsiteY43" fmla="*/ 1240366 h 2260599"/>
              <a:gd name="connsiteX44" fmla="*/ 826558 w 3950758"/>
              <a:gd name="connsiteY44" fmla="*/ 1219199 h 2260599"/>
              <a:gd name="connsiteX45" fmla="*/ 788458 w 3950758"/>
              <a:gd name="connsiteY45" fmla="*/ 1219199 h 2260599"/>
              <a:gd name="connsiteX46" fmla="*/ 788458 w 3950758"/>
              <a:gd name="connsiteY46" fmla="*/ 1198033 h 2260599"/>
              <a:gd name="connsiteX47" fmla="*/ 788458 w 3950758"/>
              <a:gd name="connsiteY47" fmla="*/ 1164166 h 2260599"/>
              <a:gd name="connsiteX48" fmla="*/ 750358 w 3950758"/>
              <a:gd name="connsiteY48" fmla="*/ 1164166 h 2260599"/>
              <a:gd name="connsiteX49" fmla="*/ 750358 w 3950758"/>
              <a:gd name="connsiteY49" fmla="*/ 1126066 h 2260599"/>
              <a:gd name="connsiteX50" fmla="*/ 724958 w 3950758"/>
              <a:gd name="connsiteY50" fmla="*/ 1100666 h 2260599"/>
              <a:gd name="connsiteX51" fmla="*/ 724958 w 3950758"/>
              <a:gd name="connsiteY51" fmla="*/ 1087966 h 2260599"/>
              <a:gd name="connsiteX52" fmla="*/ 695325 w 3950758"/>
              <a:gd name="connsiteY52" fmla="*/ 1087966 h 2260599"/>
              <a:gd name="connsiteX53" fmla="*/ 695325 w 3950758"/>
              <a:gd name="connsiteY53" fmla="*/ 1024466 h 2260599"/>
              <a:gd name="connsiteX54" fmla="*/ 614892 w 3950758"/>
              <a:gd name="connsiteY54" fmla="*/ 1024466 h 2260599"/>
              <a:gd name="connsiteX55" fmla="*/ 614892 w 3950758"/>
              <a:gd name="connsiteY55" fmla="*/ 999066 h 2260599"/>
              <a:gd name="connsiteX56" fmla="*/ 581025 w 3950758"/>
              <a:gd name="connsiteY56" fmla="*/ 999066 h 2260599"/>
              <a:gd name="connsiteX57" fmla="*/ 581025 w 3950758"/>
              <a:gd name="connsiteY57" fmla="*/ 999066 h 2260599"/>
              <a:gd name="connsiteX58" fmla="*/ 581025 w 3950758"/>
              <a:gd name="connsiteY58" fmla="*/ 999066 h 2260599"/>
              <a:gd name="connsiteX59" fmla="*/ 581025 w 3950758"/>
              <a:gd name="connsiteY59" fmla="*/ 969433 h 2260599"/>
              <a:gd name="connsiteX60" fmla="*/ 462492 w 3950758"/>
              <a:gd name="connsiteY60" fmla="*/ 969433 h 2260599"/>
              <a:gd name="connsiteX61" fmla="*/ 462492 w 3950758"/>
              <a:gd name="connsiteY61" fmla="*/ 944033 h 2260599"/>
              <a:gd name="connsiteX62" fmla="*/ 415925 w 3950758"/>
              <a:gd name="connsiteY62" fmla="*/ 944033 h 2260599"/>
              <a:gd name="connsiteX63" fmla="*/ 415925 w 3950758"/>
              <a:gd name="connsiteY63" fmla="*/ 888999 h 2260599"/>
              <a:gd name="connsiteX64" fmla="*/ 411692 w 3950758"/>
              <a:gd name="connsiteY64" fmla="*/ 888999 h 2260599"/>
              <a:gd name="connsiteX65" fmla="*/ 411692 w 3950758"/>
              <a:gd name="connsiteY65" fmla="*/ 817033 h 2260599"/>
              <a:gd name="connsiteX66" fmla="*/ 377825 w 3950758"/>
              <a:gd name="connsiteY66" fmla="*/ 817033 h 2260599"/>
              <a:gd name="connsiteX67" fmla="*/ 377825 w 3950758"/>
              <a:gd name="connsiteY67" fmla="*/ 584199 h 2260599"/>
              <a:gd name="connsiteX68" fmla="*/ 365125 w 3950758"/>
              <a:gd name="connsiteY68" fmla="*/ 571499 h 2260599"/>
              <a:gd name="connsiteX69" fmla="*/ 365125 w 3950758"/>
              <a:gd name="connsiteY69" fmla="*/ 465666 h 2260599"/>
              <a:gd name="connsiteX70" fmla="*/ 318558 w 3950758"/>
              <a:gd name="connsiteY70" fmla="*/ 465666 h 2260599"/>
              <a:gd name="connsiteX71" fmla="*/ 318558 w 3950758"/>
              <a:gd name="connsiteY71" fmla="*/ 448733 h 2260599"/>
              <a:gd name="connsiteX72" fmla="*/ 271992 w 3950758"/>
              <a:gd name="connsiteY72" fmla="*/ 448733 h 2260599"/>
              <a:gd name="connsiteX73" fmla="*/ 271992 w 3950758"/>
              <a:gd name="connsiteY73" fmla="*/ 389466 h 2260599"/>
              <a:gd name="connsiteX74" fmla="*/ 267758 w 3950758"/>
              <a:gd name="connsiteY74" fmla="*/ 389466 h 2260599"/>
              <a:gd name="connsiteX75" fmla="*/ 267758 w 3950758"/>
              <a:gd name="connsiteY75" fmla="*/ 368299 h 2260599"/>
              <a:gd name="connsiteX76" fmla="*/ 246592 w 3950758"/>
              <a:gd name="connsiteY76" fmla="*/ 368299 h 2260599"/>
              <a:gd name="connsiteX77" fmla="*/ 246592 w 3950758"/>
              <a:gd name="connsiteY77" fmla="*/ 245533 h 2260599"/>
              <a:gd name="connsiteX78" fmla="*/ 216958 w 3950758"/>
              <a:gd name="connsiteY78" fmla="*/ 245533 h 2260599"/>
              <a:gd name="connsiteX79" fmla="*/ 216958 w 3950758"/>
              <a:gd name="connsiteY79" fmla="*/ 169333 h 2260599"/>
              <a:gd name="connsiteX80" fmla="*/ 216958 w 3950758"/>
              <a:gd name="connsiteY80" fmla="*/ 169333 h 2260599"/>
              <a:gd name="connsiteX81" fmla="*/ 191558 w 3950758"/>
              <a:gd name="connsiteY81" fmla="*/ 143933 h 2260599"/>
              <a:gd name="connsiteX82" fmla="*/ 157692 w 3950758"/>
              <a:gd name="connsiteY82" fmla="*/ 143933 h 2260599"/>
              <a:gd name="connsiteX83" fmla="*/ 157692 w 3950758"/>
              <a:gd name="connsiteY83" fmla="*/ 88899 h 2260599"/>
              <a:gd name="connsiteX84" fmla="*/ 144992 w 3950758"/>
              <a:gd name="connsiteY84" fmla="*/ 88899 h 2260599"/>
              <a:gd name="connsiteX85" fmla="*/ 144992 w 3950758"/>
              <a:gd name="connsiteY85" fmla="*/ 55033 h 2260599"/>
              <a:gd name="connsiteX86" fmla="*/ 115358 w 3950758"/>
              <a:gd name="connsiteY86" fmla="*/ 55033 h 2260599"/>
              <a:gd name="connsiteX87" fmla="*/ 115358 w 3950758"/>
              <a:gd name="connsiteY87" fmla="*/ 29633 h 2260599"/>
              <a:gd name="connsiteX88" fmla="*/ 68792 w 3950758"/>
              <a:gd name="connsiteY88" fmla="*/ 29633 h 2260599"/>
              <a:gd name="connsiteX89" fmla="*/ 85725 w 3950758"/>
              <a:gd name="connsiteY89" fmla="*/ 12700 h 2260599"/>
              <a:gd name="connsiteX90" fmla="*/ 0 w 3950758"/>
              <a:gd name="connsiteY90" fmla="*/ 0 h 2260599"/>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57692 w 3950758"/>
              <a:gd name="connsiteY83" fmla="*/ 90487 h 2262187"/>
              <a:gd name="connsiteX84" fmla="*/ 144992 w 3950758"/>
              <a:gd name="connsiteY84" fmla="*/ 90487 h 2262187"/>
              <a:gd name="connsiteX85" fmla="*/ 144992 w 3950758"/>
              <a:gd name="connsiteY85" fmla="*/ 56621 h 2262187"/>
              <a:gd name="connsiteX86" fmla="*/ 115358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57692 w 3950758"/>
              <a:gd name="connsiteY83" fmla="*/ 90487 h 2262187"/>
              <a:gd name="connsiteX84" fmla="*/ 144992 w 3950758"/>
              <a:gd name="connsiteY84" fmla="*/ 90487 h 2262187"/>
              <a:gd name="connsiteX85" fmla="*/ 156104 w 3950758"/>
              <a:gd name="connsiteY85" fmla="*/ 59796 h 2262187"/>
              <a:gd name="connsiteX86" fmla="*/ 115358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57692 w 3950758"/>
              <a:gd name="connsiteY83" fmla="*/ 90487 h 2262187"/>
              <a:gd name="connsiteX84" fmla="*/ 144992 w 3950758"/>
              <a:gd name="connsiteY84" fmla="*/ 90487 h 2262187"/>
              <a:gd name="connsiteX85" fmla="*/ 156104 w 3950758"/>
              <a:gd name="connsiteY85" fmla="*/ 59796 h 2262187"/>
              <a:gd name="connsiteX86" fmla="*/ 121708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57692 w 3950758"/>
              <a:gd name="connsiteY83" fmla="*/ 90487 h 2262187"/>
              <a:gd name="connsiteX84" fmla="*/ 144992 w 3950758"/>
              <a:gd name="connsiteY84" fmla="*/ 90487 h 2262187"/>
              <a:gd name="connsiteX85" fmla="*/ 156104 w 3950758"/>
              <a:gd name="connsiteY85" fmla="*/ 59796 h 2262187"/>
              <a:gd name="connsiteX86" fmla="*/ 11377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57692 w 3950758"/>
              <a:gd name="connsiteY83" fmla="*/ 90487 h 2262187"/>
              <a:gd name="connsiteX84" fmla="*/ 144992 w 3950758"/>
              <a:gd name="connsiteY84" fmla="*/ 90487 h 2262187"/>
              <a:gd name="connsiteX85" fmla="*/ 151341 w 3950758"/>
              <a:gd name="connsiteY85" fmla="*/ 59796 h 2262187"/>
              <a:gd name="connsiteX86" fmla="*/ 11377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44992 w 3950758"/>
              <a:gd name="connsiteY84" fmla="*/ 90487 h 2262187"/>
              <a:gd name="connsiteX85" fmla="*/ 151341 w 3950758"/>
              <a:gd name="connsiteY85" fmla="*/ 59796 h 2262187"/>
              <a:gd name="connsiteX86" fmla="*/ 11377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51341 w 3950758"/>
              <a:gd name="connsiteY85" fmla="*/ 59796 h 2262187"/>
              <a:gd name="connsiteX86" fmla="*/ 11377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8208 h 2262187"/>
              <a:gd name="connsiteX86" fmla="*/ 11377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8208 h 2262187"/>
              <a:gd name="connsiteX86" fmla="*/ 12012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8208 h 2262187"/>
              <a:gd name="connsiteX86" fmla="*/ 12012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46579 w 3950758"/>
              <a:gd name="connsiteY85" fmla="*/ 66145 h 2262187"/>
              <a:gd name="connsiteX86" fmla="*/ 12012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61384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57692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1558 w 3950758"/>
              <a:gd name="connsiteY81" fmla="*/ 145521 h 2262187"/>
              <a:gd name="connsiteX82" fmla="*/ 168804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3146 w 3950758"/>
              <a:gd name="connsiteY81" fmla="*/ 137583 h 2262187"/>
              <a:gd name="connsiteX82" fmla="*/ 168804 w 3950758"/>
              <a:gd name="connsiteY82" fmla="*/ 145521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3146 w 3950758"/>
              <a:gd name="connsiteY81" fmla="*/ 13758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3146 w 3950758"/>
              <a:gd name="connsiteY81" fmla="*/ 13758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16958 w 3950758"/>
              <a:gd name="connsiteY80" fmla="*/ 170921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6958 w 3950758"/>
              <a:gd name="connsiteY78" fmla="*/ 247121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592 w 3950758"/>
              <a:gd name="connsiteY77" fmla="*/ 247121 h 2262187"/>
              <a:gd name="connsiteX78" fmla="*/ 215371 w 3950758"/>
              <a:gd name="connsiteY78" fmla="*/ 216959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5480 w 3950758"/>
              <a:gd name="connsiteY77" fmla="*/ 247121 h 2262187"/>
              <a:gd name="connsiteX78" fmla="*/ 215371 w 3950758"/>
              <a:gd name="connsiteY78" fmla="*/ 216959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0242 w 3950758"/>
              <a:gd name="connsiteY77" fmla="*/ 223309 h 2262187"/>
              <a:gd name="connsiteX78" fmla="*/ 215371 w 3950758"/>
              <a:gd name="connsiteY78" fmla="*/ 216959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2304 w 3950758"/>
              <a:gd name="connsiteY77" fmla="*/ 215371 h 2262187"/>
              <a:gd name="connsiteX78" fmla="*/ 215371 w 3950758"/>
              <a:gd name="connsiteY78" fmla="*/ 216959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3892 w 3950758"/>
              <a:gd name="connsiteY77" fmla="*/ 223308 h 2262187"/>
              <a:gd name="connsiteX78" fmla="*/ 215371 w 3950758"/>
              <a:gd name="connsiteY78" fmla="*/ 216959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5479 w 3950758"/>
              <a:gd name="connsiteY77" fmla="*/ 218545 h 2262187"/>
              <a:gd name="connsiteX78" fmla="*/ 215371 w 3950758"/>
              <a:gd name="connsiteY78" fmla="*/ 216959 h 2262187"/>
              <a:gd name="connsiteX79" fmla="*/ 216958 w 3950758"/>
              <a:gd name="connsiteY79" fmla="*/ 170921 h 2262187"/>
              <a:gd name="connsiteX80" fmla="*/ 201083 w 3950758"/>
              <a:gd name="connsiteY80" fmla="*/ 169333 h 2262187"/>
              <a:gd name="connsiteX81" fmla="*/ 199496 w 3950758"/>
              <a:gd name="connsiteY81" fmla="*/ 131233 h 2262187"/>
              <a:gd name="connsiteX82" fmla="*/ 170392 w 3950758"/>
              <a:gd name="connsiteY82" fmla="*/ 131234 h 2262187"/>
              <a:gd name="connsiteX83" fmla="*/ 168804 w 3950758"/>
              <a:gd name="connsiteY83" fmla="*/ 88899 h 2262187"/>
              <a:gd name="connsiteX84" fmla="*/ 151342 w 3950758"/>
              <a:gd name="connsiteY84" fmla="*/ 88900 h 2262187"/>
              <a:gd name="connsiteX85" fmla="*/ 148166 w 3950758"/>
              <a:gd name="connsiteY85" fmla="*/ 55032 h 2262187"/>
              <a:gd name="connsiteX86" fmla="*/ 120120 w 3950758"/>
              <a:gd name="connsiteY86" fmla="*/ 56621 h 2262187"/>
              <a:gd name="connsiteX87" fmla="*/ 115358 w 3950758"/>
              <a:gd name="connsiteY87" fmla="*/ 31221 h 2262187"/>
              <a:gd name="connsiteX88" fmla="*/ 68792 w 3950758"/>
              <a:gd name="connsiteY88" fmla="*/ 31221 h 2262187"/>
              <a:gd name="connsiteX89" fmla="*/ 68263 w 3950758"/>
              <a:gd name="connsiteY89" fmla="*/ 0 h 2262187"/>
              <a:gd name="connsiteX90" fmla="*/ 0 w 3950758"/>
              <a:gd name="connsiteY90"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6537 w 3950758"/>
              <a:gd name="connsiteY77" fmla="*/ 251354 h 2262187"/>
              <a:gd name="connsiteX78" fmla="*/ 235479 w 3950758"/>
              <a:gd name="connsiteY78" fmla="*/ 218545 h 2262187"/>
              <a:gd name="connsiteX79" fmla="*/ 215371 w 3950758"/>
              <a:gd name="connsiteY79" fmla="*/ 216959 h 2262187"/>
              <a:gd name="connsiteX80" fmla="*/ 216958 w 3950758"/>
              <a:gd name="connsiteY80" fmla="*/ 170921 h 2262187"/>
              <a:gd name="connsiteX81" fmla="*/ 201083 w 3950758"/>
              <a:gd name="connsiteY81" fmla="*/ 169333 h 2262187"/>
              <a:gd name="connsiteX82" fmla="*/ 199496 w 3950758"/>
              <a:gd name="connsiteY82" fmla="*/ 131233 h 2262187"/>
              <a:gd name="connsiteX83" fmla="*/ 170392 w 3950758"/>
              <a:gd name="connsiteY83" fmla="*/ 131234 h 2262187"/>
              <a:gd name="connsiteX84" fmla="*/ 168804 w 3950758"/>
              <a:gd name="connsiteY84" fmla="*/ 88899 h 2262187"/>
              <a:gd name="connsiteX85" fmla="*/ 151342 w 3950758"/>
              <a:gd name="connsiteY85" fmla="*/ 88900 h 2262187"/>
              <a:gd name="connsiteX86" fmla="*/ 148166 w 3950758"/>
              <a:gd name="connsiteY86" fmla="*/ 55032 h 2262187"/>
              <a:gd name="connsiteX87" fmla="*/ 120120 w 3950758"/>
              <a:gd name="connsiteY87" fmla="*/ 56621 h 2262187"/>
              <a:gd name="connsiteX88" fmla="*/ 115358 w 3950758"/>
              <a:gd name="connsiteY88" fmla="*/ 31221 h 2262187"/>
              <a:gd name="connsiteX89" fmla="*/ 68792 w 3950758"/>
              <a:gd name="connsiteY89" fmla="*/ 31221 h 2262187"/>
              <a:gd name="connsiteX90" fmla="*/ 68263 w 3950758"/>
              <a:gd name="connsiteY90" fmla="*/ 0 h 2262187"/>
              <a:gd name="connsiteX91" fmla="*/ 0 w 3950758"/>
              <a:gd name="connsiteY91"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3362 w 3950758"/>
              <a:gd name="connsiteY77" fmla="*/ 251354 h 2262187"/>
              <a:gd name="connsiteX78" fmla="*/ 235479 w 3950758"/>
              <a:gd name="connsiteY78" fmla="*/ 218545 h 2262187"/>
              <a:gd name="connsiteX79" fmla="*/ 215371 w 3950758"/>
              <a:gd name="connsiteY79" fmla="*/ 216959 h 2262187"/>
              <a:gd name="connsiteX80" fmla="*/ 216958 w 3950758"/>
              <a:gd name="connsiteY80" fmla="*/ 170921 h 2262187"/>
              <a:gd name="connsiteX81" fmla="*/ 201083 w 3950758"/>
              <a:gd name="connsiteY81" fmla="*/ 169333 h 2262187"/>
              <a:gd name="connsiteX82" fmla="*/ 199496 w 3950758"/>
              <a:gd name="connsiteY82" fmla="*/ 131233 h 2262187"/>
              <a:gd name="connsiteX83" fmla="*/ 170392 w 3950758"/>
              <a:gd name="connsiteY83" fmla="*/ 131234 h 2262187"/>
              <a:gd name="connsiteX84" fmla="*/ 168804 w 3950758"/>
              <a:gd name="connsiteY84" fmla="*/ 88899 h 2262187"/>
              <a:gd name="connsiteX85" fmla="*/ 151342 w 3950758"/>
              <a:gd name="connsiteY85" fmla="*/ 88900 h 2262187"/>
              <a:gd name="connsiteX86" fmla="*/ 148166 w 3950758"/>
              <a:gd name="connsiteY86" fmla="*/ 55032 h 2262187"/>
              <a:gd name="connsiteX87" fmla="*/ 120120 w 3950758"/>
              <a:gd name="connsiteY87" fmla="*/ 56621 h 2262187"/>
              <a:gd name="connsiteX88" fmla="*/ 115358 w 3950758"/>
              <a:gd name="connsiteY88" fmla="*/ 31221 h 2262187"/>
              <a:gd name="connsiteX89" fmla="*/ 68792 w 3950758"/>
              <a:gd name="connsiteY89" fmla="*/ 31221 h 2262187"/>
              <a:gd name="connsiteX90" fmla="*/ 68263 w 3950758"/>
              <a:gd name="connsiteY90" fmla="*/ 0 h 2262187"/>
              <a:gd name="connsiteX91" fmla="*/ 0 w 3950758"/>
              <a:gd name="connsiteY91"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3362 w 3950758"/>
              <a:gd name="connsiteY77" fmla="*/ 251354 h 2262187"/>
              <a:gd name="connsiteX78" fmla="*/ 230717 w 3950758"/>
              <a:gd name="connsiteY78" fmla="*/ 218545 h 2262187"/>
              <a:gd name="connsiteX79" fmla="*/ 215371 w 3950758"/>
              <a:gd name="connsiteY79" fmla="*/ 216959 h 2262187"/>
              <a:gd name="connsiteX80" fmla="*/ 216958 w 3950758"/>
              <a:gd name="connsiteY80" fmla="*/ 170921 h 2262187"/>
              <a:gd name="connsiteX81" fmla="*/ 201083 w 3950758"/>
              <a:gd name="connsiteY81" fmla="*/ 169333 h 2262187"/>
              <a:gd name="connsiteX82" fmla="*/ 199496 w 3950758"/>
              <a:gd name="connsiteY82" fmla="*/ 131233 h 2262187"/>
              <a:gd name="connsiteX83" fmla="*/ 170392 w 3950758"/>
              <a:gd name="connsiteY83" fmla="*/ 131234 h 2262187"/>
              <a:gd name="connsiteX84" fmla="*/ 168804 w 3950758"/>
              <a:gd name="connsiteY84" fmla="*/ 88899 h 2262187"/>
              <a:gd name="connsiteX85" fmla="*/ 151342 w 3950758"/>
              <a:gd name="connsiteY85" fmla="*/ 88900 h 2262187"/>
              <a:gd name="connsiteX86" fmla="*/ 148166 w 3950758"/>
              <a:gd name="connsiteY86" fmla="*/ 55032 h 2262187"/>
              <a:gd name="connsiteX87" fmla="*/ 120120 w 3950758"/>
              <a:gd name="connsiteY87" fmla="*/ 56621 h 2262187"/>
              <a:gd name="connsiteX88" fmla="*/ 115358 w 3950758"/>
              <a:gd name="connsiteY88" fmla="*/ 31221 h 2262187"/>
              <a:gd name="connsiteX89" fmla="*/ 68792 w 3950758"/>
              <a:gd name="connsiteY89" fmla="*/ 31221 h 2262187"/>
              <a:gd name="connsiteX90" fmla="*/ 68263 w 3950758"/>
              <a:gd name="connsiteY90" fmla="*/ 0 h 2262187"/>
              <a:gd name="connsiteX91" fmla="*/ 0 w 3950758"/>
              <a:gd name="connsiteY91"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3362 w 3950758"/>
              <a:gd name="connsiteY77" fmla="*/ 251354 h 2262187"/>
              <a:gd name="connsiteX78" fmla="*/ 230717 w 3950758"/>
              <a:gd name="connsiteY78" fmla="*/ 218545 h 2262187"/>
              <a:gd name="connsiteX79" fmla="*/ 215371 w 3950758"/>
              <a:gd name="connsiteY79" fmla="*/ 216959 h 2262187"/>
              <a:gd name="connsiteX80" fmla="*/ 216958 w 3950758"/>
              <a:gd name="connsiteY80" fmla="*/ 170921 h 2262187"/>
              <a:gd name="connsiteX81" fmla="*/ 201083 w 3950758"/>
              <a:gd name="connsiteY81" fmla="*/ 169333 h 2262187"/>
              <a:gd name="connsiteX82" fmla="*/ 199496 w 3950758"/>
              <a:gd name="connsiteY82" fmla="*/ 131233 h 2262187"/>
              <a:gd name="connsiteX83" fmla="*/ 170392 w 3950758"/>
              <a:gd name="connsiteY83" fmla="*/ 131234 h 2262187"/>
              <a:gd name="connsiteX84" fmla="*/ 168804 w 3950758"/>
              <a:gd name="connsiteY84" fmla="*/ 88899 h 2262187"/>
              <a:gd name="connsiteX85" fmla="*/ 151342 w 3950758"/>
              <a:gd name="connsiteY85" fmla="*/ 88900 h 2262187"/>
              <a:gd name="connsiteX86" fmla="*/ 148166 w 3950758"/>
              <a:gd name="connsiteY86" fmla="*/ 55032 h 2262187"/>
              <a:gd name="connsiteX87" fmla="*/ 120120 w 3950758"/>
              <a:gd name="connsiteY87" fmla="*/ 56621 h 2262187"/>
              <a:gd name="connsiteX88" fmla="*/ 115358 w 3950758"/>
              <a:gd name="connsiteY88" fmla="*/ 31221 h 2262187"/>
              <a:gd name="connsiteX89" fmla="*/ 68792 w 3950758"/>
              <a:gd name="connsiteY89" fmla="*/ 31221 h 2262187"/>
              <a:gd name="connsiteX90" fmla="*/ 68263 w 3950758"/>
              <a:gd name="connsiteY90" fmla="*/ 0 h 2262187"/>
              <a:gd name="connsiteX91" fmla="*/ 0 w 3950758"/>
              <a:gd name="connsiteY91"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8124 w 3950758"/>
              <a:gd name="connsiteY77" fmla="*/ 271992 h 2262187"/>
              <a:gd name="connsiteX78" fmla="*/ 233362 w 3950758"/>
              <a:gd name="connsiteY78" fmla="*/ 251354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50824 w 3950758"/>
              <a:gd name="connsiteY77" fmla="*/ 249767 h 2262187"/>
              <a:gd name="connsiteX78" fmla="*/ 233362 w 3950758"/>
              <a:gd name="connsiteY78" fmla="*/ 251354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8124 w 3950758"/>
              <a:gd name="connsiteY77" fmla="*/ 289454 h 2262187"/>
              <a:gd name="connsiteX78" fmla="*/ 233362 w 3950758"/>
              <a:gd name="connsiteY78" fmla="*/ 251354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8124 w 3950758"/>
              <a:gd name="connsiteY77" fmla="*/ 289454 h 2262187"/>
              <a:gd name="connsiteX78" fmla="*/ 239712 w 3950758"/>
              <a:gd name="connsiteY78" fmla="*/ 251354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38124 w 3950758"/>
              <a:gd name="connsiteY77" fmla="*/ 289454 h 2262187"/>
              <a:gd name="connsiteX78" fmla="*/ 228599 w 3950758"/>
              <a:gd name="connsiteY78" fmla="*/ 246592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1299 w 3950758"/>
              <a:gd name="connsiteY77" fmla="*/ 252942 h 2262187"/>
              <a:gd name="connsiteX78" fmla="*/ 228599 w 3950758"/>
              <a:gd name="connsiteY78" fmla="*/ 246592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7649 w 3950758"/>
              <a:gd name="connsiteY77" fmla="*/ 248179 h 2262187"/>
              <a:gd name="connsiteX78" fmla="*/ 228599 w 3950758"/>
              <a:gd name="connsiteY78" fmla="*/ 246592 h 2262187"/>
              <a:gd name="connsiteX79" fmla="*/ 230717 w 3950758"/>
              <a:gd name="connsiteY79" fmla="*/ 218545 h 2262187"/>
              <a:gd name="connsiteX80" fmla="*/ 215371 w 3950758"/>
              <a:gd name="connsiteY80" fmla="*/ 216959 h 2262187"/>
              <a:gd name="connsiteX81" fmla="*/ 216958 w 3950758"/>
              <a:gd name="connsiteY81" fmla="*/ 170921 h 2262187"/>
              <a:gd name="connsiteX82" fmla="*/ 201083 w 3950758"/>
              <a:gd name="connsiteY82" fmla="*/ 169333 h 2262187"/>
              <a:gd name="connsiteX83" fmla="*/ 199496 w 3950758"/>
              <a:gd name="connsiteY83" fmla="*/ 131233 h 2262187"/>
              <a:gd name="connsiteX84" fmla="*/ 170392 w 3950758"/>
              <a:gd name="connsiteY84" fmla="*/ 131234 h 2262187"/>
              <a:gd name="connsiteX85" fmla="*/ 168804 w 3950758"/>
              <a:gd name="connsiteY85" fmla="*/ 88899 h 2262187"/>
              <a:gd name="connsiteX86" fmla="*/ 151342 w 3950758"/>
              <a:gd name="connsiteY86" fmla="*/ 88900 h 2262187"/>
              <a:gd name="connsiteX87" fmla="*/ 148166 w 3950758"/>
              <a:gd name="connsiteY87" fmla="*/ 55032 h 2262187"/>
              <a:gd name="connsiteX88" fmla="*/ 120120 w 3950758"/>
              <a:gd name="connsiteY88" fmla="*/ 56621 h 2262187"/>
              <a:gd name="connsiteX89" fmla="*/ 115358 w 3950758"/>
              <a:gd name="connsiteY89" fmla="*/ 31221 h 2262187"/>
              <a:gd name="connsiteX90" fmla="*/ 68792 w 3950758"/>
              <a:gd name="connsiteY90" fmla="*/ 31221 h 2262187"/>
              <a:gd name="connsiteX91" fmla="*/ 68263 w 3950758"/>
              <a:gd name="connsiteY91" fmla="*/ 0 h 2262187"/>
              <a:gd name="connsiteX92" fmla="*/ 0 w 3950758"/>
              <a:gd name="connsiteY92"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7649 w 3950758"/>
              <a:gd name="connsiteY77" fmla="*/ 248179 h 2262187"/>
              <a:gd name="connsiteX78" fmla="*/ 249237 w 3950758"/>
              <a:gd name="connsiteY78" fmla="*/ 287867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7649 w 3950758"/>
              <a:gd name="connsiteY77" fmla="*/ 248179 h 2262187"/>
              <a:gd name="connsiteX78" fmla="*/ 207962 w 3950758"/>
              <a:gd name="connsiteY78" fmla="*/ 275167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96861 w 3950758"/>
              <a:gd name="connsiteY77" fmla="*/ 267229 h 2262187"/>
              <a:gd name="connsiteX78" fmla="*/ 207962 w 3950758"/>
              <a:gd name="connsiteY78" fmla="*/ 275167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96861 w 3950758"/>
              <a:gd name="connsiteY77" fmla="*/ 267229 h 2262187"/>
              <a:gd name="connsiteX78" fmla="*/ 236537 w 3950758"/>
              <a:gd name="connsiteY78" fmla="*/ 286279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96861 w 3950758"/>
              <a:gd name="connsiteY77" fmla="*/ 267229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7649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24958 w 3950758"/>
              <a:gd name="connsiteY50" fmla="*/ 1102254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3846 w 3950758"/>
              <a:gd name="connsiteY50" fmla="*/ 1107016 h 2262187"/>
              <a:gd name="connsiteX51" fmla="*/ 724958 w 3950758"/>
              <a:gd name="connsiteY51" fmla="*/ 1089554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3846 w 3950758"/>
              <a:gd name="connsiteY50" fmla="*/ 1107016 h 2262187"/>
              <a:gd name="connsiteX51" fmla="*/ 715433 w 3950758"/>
              <a:gd name="connsiteY51" fmla="*/ 1084791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3846 w 3950758"/>
              <a:gd name="connsiteY50" fmla="*/ 1107016 h 2262187"/>
              <a:gd name="connsiteX51" fmla="*/ 715433 w 3950758"/>
              <a:gd name="connsiteY51" fmla="*/ 1084791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3846 w 3950758"/>
              <a:gd name="connsiteY50" fmla="*/ 1107016 h 2262187"/>
              <a:gd name="connsiteX51" fmla="*/ 717020 w 3950758"/>
              <a:gd name="connsiteY51" fmla="*/ 1091141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3846 w 3950758"/>
              <a:gd name="connsiteY50" fmla="*/ 1107016 h 2262187"/>
              <a:gd name="connsiteX51" fmla="*/ 713845 w 3950758"/>
              <a:gd name="connsiteY51" fmla="*/ 108320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3846 w 3950758"/>
              <a:gd name="connsiteY50" fmla="*/ 1107016 h 2262187"/>
              <a:gd name="connsiteX51" fmla="*/ 713845 w 3950758"/>
              <a:gd name="connsiteY51" fmla="*/ 1084791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5434 w 3950758"/>
              <a:gd name="connsiteY50" fmla="*/ 1113366 h 2262187"/>
              <a:gd name="connsiteX51" fmla="*/ 713845 w 3950758"/>
              <a:gd name="connsiteY51" fmla="*/ 1084791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27654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8525 w 3950758"/>
              <a:gd name="connsiteY36" fmla="*/ 1402821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89000 w 3950758"/>
              <a:gd name="connsiteY36" fmla="*/ 1393296 h 2262187"/>
              <a:gd name="connsiteX37" fmla="*/ 851958 w 3950758"/>
              <a:gd name="connsiteY37" fmla="*/ 14028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89000 w 3950758"/>
              <a:gd name="connsiteY36" fmla="*/ 1393296 h 2262187"/>
              <a:gd name="connsiteX37" fmla="*/ 851958 w 3950758"/>
              <a:gd name="connsiteY37" fmla="*/ 13901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5350 w 3950758"/>
              <a:gd name="connsiteY36" fmla="*/ 1393296 h 2262187"/>
              <a:gd name="connsiteX37" fmla="*/ 851958 w 3950758"/>
              <a:gd name="connsiteY37" fmla="*/ 1390121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50925 w 3950758"/>
              <a:gd name="connsiteY34" fmla="*/ 1432454 h 2262187"/>
              <a:gd name="connsiteX35" fmla="*/ 898525 w 3950758"/>
              <a:gd name="connsiteY35" fmla="*/ 1432454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33463 w 3950758"/>
              <a:gd name="connsiteY34" fmla="*/ 1424517 h 2262187"/>
              <a:gd name="connsiteX35" fmla="*/ 898525 w 3950758"/>
              <a:gd name="connsiteY35" fmla="*/ 1432454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33992 w 3950758"/>
              <a:gd name="connsiteY33" fmla="*/ 1449387 h 2262187"/>
              <a:gd name="connsiteX34" fmla="*/ 1044576 w 3950758"/>
              <a:gd name="connsiteY34" fmla="*/ 1421342 h 2262187"/>
              <a:gd name="connsiteX35" fmla="*/ 898525 w 3950758"/>
              <a:gd name="connsiteY35" fmla="*/ 1432454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8525 w 3950758"/>
              <a:gd name="connsiteY35" fmla="*/ 1432454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500187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485899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6025 w 3950758"/>
              <a:gd name="connsiteY30" fmla="*/ 147637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74787 h 2262187"/>
              <a:gd name="connsiteX30" fmla="*/ 1211262 w 3950758"/>
              <a:gd name="connsiteY30" fmla="*/ 1484312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41425 w 3950758"/>
              <a:gd name="connsiteY29" fmla="*/ 1487487 h 2262187"/>
              <a:gd name="connsiteX30" fmla="*/ 1211262 w 3950758"/>
              <a:gd name="connsiteY30" fmla="*/ 1484312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38250 w 3950758"/>
              <a:gd name="connsiteY29" fmla="*/ 1482724 h 2262187"/>
              <a:gd name="connsiteX30" fmla="*/ 1211262 w 3950758"/>
              <a:gd name="connsiteY30" fmla="*/ 1484312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2521 h 2262187"/>
              <a:gd name="connsiteX29" fmla="*/ 1238250 w 3950758"/>
              <a:gd name="connsiteY29" fmla="*/ 1482724 h 2262187"/>
              <a:gd name="connsiteX30" fmla="*/ 1219199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36663 w 3950758"/>
              <a:gd name="connsiteY28" fmla="*/ 1544109 h 2262187"/>
              <a:gd name="connsiteX29" fmla="*/ 1238250 w 3950758"/>
              <a:gd name="connsiteY29" fmla="*/ 1482724 h 2262187"/>
              <a:gd name="connsiteX30" fmla="*/ 1219199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2724 h 2262187"/>
              <a:gd name="connsiteX30" fmla="*/ 1219199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46187 w 3950758"/>
              <a:gd name="connsiteY29" fmla="*/ 1481137 h 2262187"/>
              <a:gd name="connsiteX30" fmla="*/ 1219199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46187 w 3950758"/>
              <a:gd name="connsiteY29" fmla="*/ 1481137 h 2262187"/>
              <a:gd name="connsiteX30" fmla="*/ 1219199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46187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77458 w 3950758"/>
              <a:gd name="connsiteY20" fmla="*/ 169492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711854 h 2262187"/>
              <a:gd name="connsiteX20" fmla="*/ 1680633 w 3950758"/>
              <a:gd name="connsiteY20" fmla="*/ 1664758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9154 w 3950758"/>
              <a:gd name="connsiteY19" fmla="*/ 1665817 h 2262187"/>
              <a:gd name="connsiteX20" fmla="*/ 1680633 w 3950758"/>
              <a:gd name="connsiteY20" fmla="*/ 1664758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80633 w 3950758"/>
              <a:gd name="connsiteY20" fmla="*/ 1664758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96521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96521 h 2262187"/>
              <a:gd name="connsiteX14" fmla="*/ 2121958 w 3950758"/>
              <a:gd name="connsiteY14" fmla="*/ 1786996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88583 h 2262187"/>
              <a:gd name="connsiteX14" fmla="*/ 2121958 w 3950758"/>
              <a:gd name="connsiteY14" fmla="*/ 1786996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84387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88583 h 2262187"/>
              <a:gd name="connsiteX14" fmla="*/ 2121958 w 3950758"/>
              <a:gd name="connsiteY14" fmla="*/ 1788584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84387 h 2262187"/>
              <a:gd name="connsiteX3" fmla="*/ 3667125 w 3950758"/>
              <a:gd name="connsiteY3" fmla="*/ 2076449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88583 h 2262187"/>
              <a:gd name="connsiteX14" fmla="*/ 2121958 w 3950758"/>
              <a:gd name="connsiteY14" fmla="*/ 1788584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 name="connsiteX0" fmla="*/ 3950758 w 3950758"/>
              <a:gd name="connsiteY0" fmla="*/ 2262187 h 2262187"/>
              <a:gd name="connsiteX1" fmla="*/ 3832225 w 3950758"/>
              <a:gd name="connsiteY1" fmla="*/ 2262187 h 2262187"/>
              <a:gd name="connsiteX2" fmla="*/ 3832225 w 3950758"/>
              <a:gd name="connsiteY2" fmla="*/ 2078037 h 2262187"/>
              <a:gd name="connsiteX3" fmla="*/ 3667125 w 3950758"/>
              <a:gd name="connsiteY3" fmla="*/ 2076449 h 2262187"/>
              <a:gd name="connsiteX4" fmla="*/ 3667125 w 3950758"/>
              <a:gd name="connsiteY4" fmla="*/ 2008187 h 2262187"/>
              <a:gd name="connsiteX5" fmla="*/ 3387725 w 3950758"/>
              <a:gd name="connsiteY5" fmla="*/ 2008187 h 2262187"/>
              <a:gd name="connsiteX6" fmla="*/ 3387725 w 3950758"/>
              <a:gd name="connsiteY6" fmla="*/ 1948921 h 2262187"/>
              <a:gd name="connsiteX7" fmla="*/ 2972858 w 3950758"/>
              <a:gd name="connsiteY7" fmla="*/ 1948921 h 2262187"/>
              <a:gd name="connsiteX8" fmla="*/ 2972858 w 3950758"/>
              <a:gd name="connsiteY8" fmla="*/ 1889654 h 2262187"/>
              <a:gd name="connsiteX9" fmla="*/ 2926292 w 3950758"/>
              <a:gd name="connsiteY9" fmla="*/ 1889654 h 2262187"/>
              <a:gd name="connsiteX10" fmla="*/ 2926292 w 3950758"/>
              <a:gd name="connsiteY10" fmla="*/ 1826154 h 2262187"/>
              <a:gd name="connsiteX11" fmla="*/ 2524125 w 3950758"/>
              <a:gd name="connsiteY11" fmla="*/ 1826154 h 2262187"/>
              <a:gd name="connsiteX12" fmla="*/ 2524125 w 3950758"/>
              <a:gd name="connsiteY12" fmla="*/ 1826154 h 2262187"/>
              <a:gd name="connsiteX13" fmla="*/ 2524125 w 3950758"/>
              <a:gd name="connsiteY13" fmla="*/ 1788583 h 2262187"/>
              <a:gd name="connsiteX14" fmla="*/ 2121958 w 3950758"/>
              <a:gd name="connsiteY14" fmla="*/ 1788584 h 2262187"/>
              <a:gd name="connsiteX15" fmla="*/ 2121958 w 3950758"/>
              <a:gd name="connsiteY15" fmla="*/ 1754187 h 2262187"/>
              <a:gd name="connsiteX16" fmla="*/ 1889125 w 3950758"/>
              <a:gd name="connsiteY16" fmla="*/ 1754187 h 2262187"/>
              <a:gd name="connsiteX17" fmla="*/ 1889125 w 3950758"/>
              <a:gd name="connsiteY17" fmla="*/ 1711854 h 2262187"/>
              <a:gd name="connsiteX18" fmla="*/ 1694392 w 3950758"/>
              <a:gd name="connsiteY18" fmla="*/ 1711854 h 2262187"/>
              <a:gd name="connsiteX19" fmla="*/ 1694392 w 3950758"/>
              <a:gd name="connsiteY19" fmla="*/ 1662642 h 2262187"/>
              <a:gd name="connsiteX20" fmla="*/ 1677458 w 3950758"/>
              <a:gd name="connsiteY20" fmla="*/ 1663170 h 2262187"/>
              <a:gd name="connsiteX21" fmla="*/ 1677458 w 3950758"/>
              <a:gd name="connsiteY21" fmla="*/ 1639887 h 2262187"/>
              <a:gd name="connsiteX22" fmla="*/ 1283758 w 3950758"/>
              <a:gd name="connsiteY22" fmla="*/ 1639887 h 2262187"/>
              <a:gd name="connsiteX23" fmla="*/ 1283758 w 3950758"/>
              <a:gd name="connsiteY23" fmla="*/ 1639887 h 2262187"/>
              <a:gd name="connsiteX24" fmla="*/ 1283758 w 3950758"/>
              <a:gd name="connsiteY24" fmla="*/ 1610254 h 2262187"/>
              <a:gd name="connsiteX25" fmla="*/ 1283758 w 3950758"/>
              <a:gd name="connsiteY25" fmla="*/ 1576387 h 2262187"/>
              <a:gd name="connsiteX26" fmla="*/ 1258358 w 3950758"/>
              <a:gd name="connsiteY26" fmla="*/ 1576387 h 2262187"/>
              <a:gd name="connsiteX27" fmla="*/ 1258358 w 3950758"/>
              <a:gd name="connsiteY27" fmla="*/ 1542521 h 2262187"/>
              <a:gd name="connsiteX28" fmla="*/ 1241425 w 3950758"/>
              <a:gd name="connsiteY28" fmla="*/ 1544109 h 2262187"/>
              <a:gd name="connsiteX29" fmla="*/ 1238250 w 3950758"/>
              <a:gd name="connsiteY29" fmla="*/ 1481137 h 2262187"/>
              <a:gd name="connsiteX30" fmla="*/ 1214436 w 3950758"/>
              <a:gd name="connsiteY30" fmla="*/ 1482724 h 2262187"/>
              <a:gd name="connsiteX31" fmla="*/ 1216025 w 3950758"/>
              <a:gd name="connsiteY31" fmla="*/ 1449387 h 2262187"/>
              <a:gd name="connsiteX32" fmla="*/ 1033992 w 3950758"/>
              <a:gd name="connsiteY32" fmla="*/ 1449387 h 2262187"/>
              <a:gd name="connsiteX33" fmla="*/ 1048279 w 3950758"/>
              <a:gd name="connsiteY33" fmla="*/ 1449387 h 2262187"/>
              <a:gd name="connsiteX34" fmla="*/ 1044576 w 3950758"/>
              <a:gd name="connsiteY34" fmla="*/ 1421342 h 2262187"/>
              <a:gd name="connsiteX35" fmla="*/ 893762 w 3950758"/>
              <a:gd name="connsiteY35" fmla="*/ 1421341 h 2262187"/>
              <a:gd name="connsiteX36" fmla="*/ 895350 w 3950758"/>
              <a:gd name="connsiteY36" fmla="*/ 1393296 h 2262187"/>
              <a:gd name="connsiteX37" fmla="*/ 853545 w 3950758"/>
              <a:gd name="connsiteY37" fmla="*/ 1393296 h 2262187"/>
              <a:gd name="connsiteX38" fmla="*/ 851958 w 3950758"/>
              <a:gd name="connsiteY38" fmla="*/ 1356254 h 2262187"/>
              <a:gd name="connsiteX39" fmla="*/ 847725 w 3950758"/>
              <a:gd name="connsiteY39" fmla="*/ 1356254 h 2262187"/>
              <a:gd name="connsiteX40" fmla="*/ 847725 w 3950758"/>
              <a:gd name="connsiteY40" fmla="*/ 1305454 h 2262187"/>
              <a:gd name="connsiteX41" fmla="*/ 835025 w 3950758"/>
              <a:gd name="connsiteY41" fmla="*/ 1305454 h 2262187"/>
              <a:gd name="connsiteX42" fmla="*/ 835025 w 3950758"/>
              <a:gd name="connsiteY42" fmla="*/ 1241954 h 2262187"/>
              <a:gd name="connsiteX43" fmla="*/ 826558 w 3950758"/>
              <a:gd name="connsiteY43" fmla="*/ 1241954 h 2262187"/>
              <a:gd name="connsiteX44" fmla="*/ 826558 w 3950758"/>
              <a:gd name="connsiteY44" fmla="*/ 1220787 h 2262187"/>
              <a:gd name="connsiteX45" fmla="*/ 788458 w 3950758"/>
              <a:gd name="connsiteY45" fmla="*/ 1220787 h 2262187"/>
              <a:gd name="connsiteX46" fmla="*/ 788458 w 3950758"/>
              <a:gd name="connsiteY46" fmla="*/ 1199621 h 2262187"/>
              <a:gd name="connsiteX47" fmla="*/ 788458 w 3950758"/>
              <a:gd name="connsiteY47" fmla="*/ 1165754 h 2262187"/>
              <a:gd name="connsiteX48" fmla="*/ 750358 w 3950758"/>
              <a:gd name="connsiteY48" fmla="*/ 1165754 h 2262187"/>
              <a:gd name="connsiteX49" fmla="*/ 750358 w 3950758"/>
              <a:gd name="connsiteY49" fmla="*/ 1111779 h 2262187"/>
              <a:gd name="connsiteX50" fmla="*/ 715434 w 3950758"/>
              <a:gd name="connsiteY50" fmla="*/ 1113366 h 2262187"/>
              <a:gd name="connsiteX51" fmla="*/ 713845 w 3950758"/>
              <a:gd name="connsiteY51" fmla="*/ 1089553 h 2262187"/>
              <a:gd name="connsiteX52" fmla="*/ 695325 w 3950758"/>
              <a:gd name="connsiteY52" fmla="*/ 1089554 h 2262187"/>
              <a:gd name="connsiteX53" fmla="*/ 695325 w 3950758"/>
              <a:gd name="connsiteY53" fmla="*/ 1026054 h 2262187"/>
              <a:gd name="connsiteX54" fmla="*/ 614892 w 3950758"/>
              <a:gd name="connsiteY54" fmla="*/ 1026054 h 2262187"/>
              <a:gd name="connsiteX55" fmla="*/ 614892 w 3950758"/>
              <a:gd name="connsiteY55" fmla="*/ 1000654 h 2262187"/>
              <a:gd name="connsiteX56" fmla="*/ 581025 w 3950758"/>
              <a:gd name="connsiteY56" fmla="*/ 1000654 h 2262187"/>
              <a:gd name="connsiteX57" fmla="*/ 581025 w 3950758"/>
              <a:gd name="connsiteY57" fmla="*/ 1000654 h 2262187"/>
              <a:gd name="connsiteX58" fmla="*/ 581025 w 3950758"/>
              <a:gd name="connsiteY58" fmla="*/ 1000654 h 2262187"/>
              <a:gd name="connsiteX59" fmla="*/ 581025 w 3950758"/>
              <a:gd name="connsiteY59" fmla="*/ 971021 h 2262187"/>
              <a:gd name="connsiteX60" fmla="*/ 462492 w 3950758"/>
              <a:gd name="connsiteY60" fmla="*/ 971021 h 2262187"/>
              <a:gd name="connsiteX61" fmla="*/ 462492 w 3950758"/>
              <a:gd name="connsiteY61" fmla="*/ 945621 h 2262187"/>
              <a:gd name="connsiteX62" fmla="*/ 415925 w 3950758"/>
              <a:gd name="connsiteY62" fmla="*/ 945621 h 2262187"/>
              <a:gd name="connsiteX63" fmla="*/ 415925 w 3950758"/>
              <a:gd name="connsiteY63" fmla="*/ 890587 h 2262187"/>
              <a:gd name="connsiteX64" fmla="*/ 411692 w 3950758"/>
              <a:gd name="connsiteY64" fmla="*/ 890587 h 2262187"/>
              <a:gd name="connsiteX65" fmla="*/ 411692 w 3950758"/>
              <a:gd name="connsiteY65" fmla="*/ 818621 h 2262187"/>
              <a:gd name="connsiteX66" fmla="*/ 377825 w 3950758"/>
              <a:gd name="connsiteY66" fmla="*/ 818621 h 2262187"/>
              <a:gd name="connsiteX67" fmla="*/ 377825 w 3950758"/>
              <a:gd name="connsiteY67" fmla="*/ 585787 h 2262187"/>
              <a:gd name="connsiteX68" fmla="*/ 365125 w 3950758"/>
              <a:gd name="connsiteY68" fmla="*/ 573087 h 2262187"/>
              <a:gd name="connsiteX69" fmla="*/ 365125 w 3950758"/>
              <a:gd name="connsiteY69" fmla="*/ 467254 h 2262187"/>
              <a:gd name="connsiteX70" fmla="*/ 318558 w 3950758"/>
              <a:gd name="connsiteY70" fmla="*/ 467254 h 2262187"/>
              <a:gd name="connsiteX71" fmla="*/ 318558 w 3950758"/>
              <a:gd name="connsiteY71" fmla="*/ 450321 h 2262187"/>
              <a:gd name="connsiteX72" fmla="*/ 271992 w 3950758"/>
              <a:gd name="connsiteY72" fmla="*/ 450321 h 2262187"/>
              <a:gd name="connsiteX73" fmla="*/ 271992 w 3950758"/>
              <a:gd name="connsiteY73" fmla="*/ 391054 h 2262187"/>
              <a:gd name="connsiteX74" fmla="*/ 267758 w 3950758"/>
              <a:gd name="connsiteY74" fmla="*/ 391054 h 2262187"/>
              <a:gd name="connsiteX75" fmla="*/ 267758 w 3950758"/>
              <a:gd name="connsiteY75" fmla="*/ 369887 h 2262187"/>
              <a:gd name="connsiteX76" fmla="*/ 246592 w 3950758"/>
              <a:gd name="connsiteY76" fmla="*/ 369887 h 2262187"/>
              <a:gd name="connsiteX77" fmla="*/ 246062 w 3950758"/>
              <a:gd name="connsiteY77" fmla="*/ 289454 h 2262187"/>
              <a:gd name="connsiteX78" fmla="*/ 230187 w 3950758"/>
              <a:gd name="connsiteY78" fmla="*/ 284691 h 2262187"/>
              <a:gd name="connsiteX79" fmla="*/ 228599 w 3950758"/>
              <a:gd name="connsiteY79" fmla="*/ 246592 h 2262187"/>
              <a:gd name="connsiteX80" fmla="*/ 230717 w 3950758"/>
              <a:gd name="connsiteY80" fmla="*/ 218545 h 2262187"/>
              <a:gd name="connsiteX81" fmla="*/ 215371 w 3950758"/>
              <a:gd name="connsiteY81" fmla="*/ 216959 h 2262187"/>
              <a:gd name="connsiteX82" fmla="*/ 216958 w 3950758"/>
              <a:gd name="connsiteY82" fmla="*/ 170921 h 2262187"/>
              <a:gd name="connsiteX83" fmla="*/ 201083 w 3950758"/>
              <a:gd name="connsiteY83" fmla="*/ 169333 h 2262187"/>
              <a:gd name="connsiteX84" fmla="*/ 199496 w 3950758"/>
              <a:gd name="connsiteY84" fmla="*/ 131233 h 2262187"/>
              <a:gd name="connsiteX85" fmla="*/ 170392 w 3950758"/>
              <a:gd name="connsiteY85" fmla="*/ 131234 h 2262187"/>
              <a:gd name="connsiteX86" fmla="*/ 168804 w 3950758"/>
              <a:gd name="connsiteY86" fmla="*/ 88899 h 2262187"/>
              <a:gd name="connsiteX87" fmla="*/ 151342 w 3950758"/>
              <a:gd name="connsiteY87" fmla="*/ 88900 h 2262187"/>
              <a:gd name="connsiteX88" fmla="*/ 148166 w 3950758"/>
              <a:gd name="connsiteY88" fmla="*/ 55032 h 2262187"/>
              <a:gd name="connsiteX89" fmla="*/ 120120 w 3950758"/>
              <a:gd name="connsiteY89" fmla="*/ 56621 h 2262187"/>
              <a:gd name="connsiteX90" fmla="*/ 115358 w 3950758"/>
              <a:gd name="connsiteY90" fmla="*/ 31221 h 2262187"/>
              <a:gd name="connsiteX91" fmla="*/ 68792 w 3950758"/>
              <a:gd name="connsiteY91" fmla="*/ 31221 h 2262187"/>
              <a:gd name="connsiteX92" fmla="*/ 68263 w 3950758"/>
              <a:gd name="connsiteY92" fmla="*/ 0 h 2262187"/>
              <a:gd name="connsiteX93" fmla="*/ 0 w 3950758"/>
              <a:gd name="connsiteY93" fmla="*/ 1588 h 226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950758" h="2262187">
                <a:moveTo>
                  <a:pt x="3950758" y="2262187"/>
                </a:moveTo>
                <a:lnTo>
                  <a:pt x="3832225" y="2262187"/>
                </a:lnTo>
                <a:lnTo>
                  <a:pt x="3832225" y="2078037"/>
                </a:lnTo>
                <a:lnTo>
                  <a:pt x="3667125" y="2076449"/>
                </a:lnTo>
                <a:lnTo>
                  <a:pt x="3667125" y="2008187"/>
                </a:lnTo>
                <a:lnTo>
                  <a:pt x="3387725" y="2008187"/>
                </a:lnTo>
                <a:lnTo>
                  <a:pt x="3387725" y="1948921"/>
                </a:lnTo>
                <a:lnTo>
                  <a:pt x="2972858" y="1948921"/>
                </a:lnTo>
                <a:lnTo>
                  <a:pt x="2972858" y="1889654"/>
                </a:lnTo>
                <a:lnTo>
                  <a:pt x="2926292" y="1889654"/>
                </a:lnTo>
                <a:lnTo>
                  <a:pt x="2926292" y="1826154"/>
                </a:lnTo>
                <a:lnTo>
                  <a:pt x="2524125" y="1826154"/>
                </a:lnTo>
                <a:lnTo>
                  <a:pt x="2524125" y="1826154"/>
                </a:lnTo>
                <a:lnTo>
                  <a:pt x="2524125" y="1788583"/>
                </a:lnTo>
                <a:lnTo>
                  <a:pt x="2121958" y="1788584"/>
                </a:lnTo>
                <a:lnTo>
                  <a:pt x="2121958" y="1754187"/>
                </a:lnTo>
                <a:lnTo>
                  <a:pt x="1889125" y="1754187"/>
                </a:lnTo>
                <a:lnTo>
                  <a:pt x="1889125" y="1711854"/>
                </a:lnTo>
                <a:lnTo>
                  <a:pt x="1694392" y="1711854"/>
                </a:lnTo>
                <a:lnTo>
                  <a:pt x="1694392" y="1662642"/>
                </a:lnTo>
                <a:lnTo>
                  <a:pt x="1677458" y="1663170"/>
                </a:lnTo>
                <a:lnTo>
                  <a:pt x="1677458" y="1639887"/>
                </a:lnTo>
                <a:lnTo>
                  <a:pt x="1283758" y="1639887"/>
                </a:lnTo>
                <a:lnTo>
                  <a:pt x="1283758" y="1639887"/>
                </a:lnTo>
                <a:lnTo>
                  <a:pt x="1283758" y="1610254"/>
                </a:lnTo>
                <a:lnTo>
                  <a:pt x="1283758" y="1576387"/>
                </a:lnTo>
                <a:lnTo>
                  <a:pt x="1258358" y="1576387"/>
                </a:lnTo>
                <a:lnTo>
                  <a:pt x="1258358" y="1542521"/>
                </a:lnTo>
                <a:lnTo>
                  <a:pt x="1241425" y="1544109"/>
                </a:lnTo>
                <a:lnTo>
                  <a:pt x="1238250" y="1481137"/>
                </a:lnTo>
                <a:lnTo>
                  <a:pt x="1214436" y="1482724"/>
                </a:lnTo>
                <a:cubicBezTo>
                  <a:pt x="1214966" y="1471612"/>
                  <a:pt x="1215495" y="1460499"/>
                  <a:pt x="1216025" y="1449387"/>
                </a:cubicBezTo>
                <a:lnTo>
                  <a:pt x="1033992" y="1449387"/>
                </a:lnTo>
                <a:lnTo>
                  <a:pt x="1048279" y="1449387"/>
                </a:lnTo>
                <a:cubicBezTo>
                  <a:pt x="1048103" y="1441097"/>
                  <a:pt x="1044752" y="1429632"/>
                  <a:pt x="1044576" y="1421342"/>
                </a:cubicBezTo>
                <a:lnTo>
                  <a:pt x="893762" y="1421341"/>
                </a:lnTo>
                <a:cubicBezTo>
                  <a:pt x="894291" y="1411993"/>
                  <a:pt x="894821" y="1402644"/>
                  <a:pt x="895350" y="1393296"/>
                </a:cubicBezTo>
                <a:lnTo>
                  <a:pt x="853545" y="1393296"/>
                </a:lnTo>
                <a:lnTo>
                  <a:pt x="851958" y="1356254"/>
                </a:lnTo>
                <a:lnTo>
                  <a:pt x="847725" y="1356254"/>
                </a:lnTo>
                <a:lnTo>
                  <a:pt x="847725" y="1305454"/>
                </a:lnTo>
                <a:lnTo>
                  <a:pt x="835025" y="1305454"/>
                </a:lnTo>
                <a:lnTo>
                  <a:pt x="835025" y="1241954"/>
                </a:lnTo>
                <a:lnTo>
                  <a:pt x="826558" y="1241954"/>
                </a:lnTo>
                <a:lnTo>
                  <a:pt x="826558" y="1220787"/>
                </a:lnTo>
                <a:lnTo>
                  <a:pt x="788458" y="1220787"/>
                </a:lnTo>
                <a:lnTo>
                  <a:pt x="788458" y="1199621"/>
                </a:lnTo>
                <a:lnTo>
                  <a:pt x="788458" y="1165754"/>
                </a:lnTo>
                <a:lnTo>
                  <a:pt x="750358" y="1165754"/>
                </a:lnTo>
                <a:lnTo>
                  <a:pt x="750358" y="1111779"/>
                </a:lnTo>
                <a:lnTo>
                  <a:pt x="715434" y="1113366"/>
                </a:lnTo>
                <a:cubicBezTo>
                  <a:pt x="715434" y="1105428"/>
                  <a:pt x="713845" y="1097491"/>
                  <a:pt x="713845" y="1089553"/>
                </a:cubicBezTo>
                <a:lnTo>
                  <a:pt x="695325" y="1089554"/>
                </a:lnTo>
                <a:lnTo>
                  <a:pt x="695325" y="1026054"/>
                </a:lnTo>
                <a:lnTo>
                  <a:pt x="614892" y="1026054"/>
                </a:lnTo>
                <a:lnTo>
                  <a:pt x="614892" y="1000654"/>
                </a:lnTo>
                <a:lnTo>
                  <a:pt x="581025" y="1000654"/>
                </a:lnTo>
                <a:lnTo>
                  <a:pt x="581025" y="1000654"/>
                </a:lnTo>
                <a:lnTo>
                  <a:pt x="581025" y="1000654"/>
                </a:lnTo>
                <a:lnTo>
                  <a:pt x="581025" y="971021"/>
                </a:lnTo>
                <a:lnTo>
                  <a:pt x="462492" y="971021"/>
                </a:lnTo>
                <a:lnTo>
                  <a:pt x="462492" y="945621"/>
                </a:lnTo>
                <a:lnTo>
                  <a:pt x="415925" y="945621"/>
                </a:lnTo>
                <a:lnTo>
                  <a:pt x="415925" y="890587"/>
                </a:lnTo>
                <a:lnTo>
                  <a:pt x="411692" y="890587"/>
                </a:lnTo>
                <a:lnTo>
                  <a:pt x="411692" y="818621"/>
                </a:lnTo>
                <a:lnTo>
                  <a:pt x="377825" y="818621"/>
                </a:lnTo>
                <a:lnTo>
                  <a:pt x="377825" y="585787"/>
                </a:lnTo>
                <a:lnTo>
                  <a:pt x="365125" y="573087"/>
                </a:lnTo>
                <a:lnTo>
                  <a:pt x="365125" y="467254"/>
                </a:lnTo>
                <a:lnTo>
                  <a:pt x="318558" y="467254"/>
                </a:lnTo>
                <a:lnTo>
                  <a:pt x="318558" y="450321"/>
                </a:lnTo>
                <a:lnTo>
                  <a:pt x="271992" y="450321"/>
                </a:lnTo>
                <a:lnTo>
                  <a:pt x="271992" y="391054"/>
                </a:lnTo>
                <a:lnTo>
                  <a:pt x="267758" y="391054"/>
                </a:lnTo>
                <a:lnTo>
                  <a:pt x="267758" y="369887"/>
                </a:lnTo>
                <a:lnTo>
                  <a:pt x="246592" y="369887"/>
                </a:lnTo>
                <a:cubicBezTo>
                  <a:pt x="246944" y="329318"/>
                  <a:pt x="245710" y="330023"/>
                  <a:pt x="246062" y="289454"/>
                </a:cubicBezTo>
                <a:cubicBezTo>
                  <a:pt x="246503" y="275784"/>
                  <a:pt x="233362" y="284956"/>
                  <a:pt x="230187" y="284691"/>
                </a:cubicBezTo>
                <a:cubicBezTo>
                  <a:pt x="227012" y="284427"/>
                  <a:pt x="231686" y="258146"/>
                  <a:pt x="228599" y="246592"/>
                </a:cubicBezTo>
                <a:cubicBezTo>
                  <a:pt x="228246" y="235656"/>
                  <a:pt x="231070" y="229481"/>
                  <a:pt x="230717" y="218545"/>
                </a:cubicBezTo>
                <a:lnTo>
                  <a:pt x="215371" y="216959"/>
                </a:lnTo>
                <a:lnTo>
                  <a:pt x="216958" y="170921"/>
                </a:lnTo>
                <a:lnTo>
                  <a:pt x="201083" y="169333"/>
                </a:lnTo>
                <a:lnTo>
                  <a:pt x="199496" y="131233"/>
                </a:lnTo>
                <a:lnTo>
                  <a:pt x="170392" y="131234"/>
                </a:lnTo>
                <a:cubicBezTo>
                  <a:pt x="169863" y="117122"/>
                  <a:pt x="169333" y="103011"/>
                  <a:pt x="168804" y="88899"/>
                </a:cubicBezTo>
                <a:lnTo>
                  <a:pt x="151342" y="88900"/>
                </a:lnTo>
                <a:cubicBezTo>
                  <a:pt x="151342" y="79199"/>
                  <a:pt x="148166" y="64733"/>
                  <a:pt x="148166" y="55032"/>
                </a:cubicBezTo>
                <a:lnTo>
                  <a:pt x="120120" y="56621"/>
                </a:lnTo>
                <a:cubicBezTo>
                  <a:pt x="120649" y="46567"/>
                  <a:pt x="114829" y="41275"/>
                  <a:pt x="115358" y="31221"/>
                </a:cubicBezTo>
                <a:lnTo>
                  <a:pt x="68792" y="31221"/>
                </a:lnTo>
                <a:cubicBezTo>
                  <a:pt x="68616" y="20814"/>
                  <a:pt x="68439" y="10407"/>
                  <a:pt x="68263" y="0"/>
                </a:cubicBezTo>
                <a:cubicBezTo>
                  <a:pt x="38630" y="0"/>
                  <a:pt x="29633" y="1588"/>
                  <a:pt x="0" y="1588"/>
                </a:cubicBezTo>
              </a:path>
            </a:pathLst>
          </a:custGeom>
          <a:noFill/>
          <a:ln w="28575">
            <a:solidFill>
              <a:schemeClr val="accent1"/>
            </a:solidFill>
            <a:miter lim="800000"/>
            <a:headEnd/>
            <a:tailEnd/>
          </a:ln>
        </p:spPr>
        <p:txBody>
          <a:bodyPr rtlCol="0" anchor="ctr"/>
          <a:lstStyle/>
          <a:p>
            <a:pPr algn="ctr"/>
            <a:endParaRPr lang="en-US"/>
          </a:p>
        </p:txBody>
      </p:sp>
      <p:grpSp>
        <p:nvGrpSpPr>
          <p:cNvPr id="191" name="Group 190">
            <a:extLst>
              <a:ext uri="{FF2B5EF4-FFF2-40B4-BE49-F238E27FC236}">
                <a16:creationId xmlns:a16="http://schemas.microsoft.com/office/drawing/2014/main" id="{2458E57C-A195-75B8-CE47-3C55C5874C9F}"/>
              </a:ext>
            </a:extLst>
          </p:cNvPr>
          <p:cNvGrpSpPr/>
          <p:nvPr/>
        </p:nvGrpSpPr>
        <p:grpSpPr>
          <a:xfrm>
            <a:off x="6451600" y="2002961"/>
            <a:ext cx="4899025" cy="1851491"/>
            <a:chOff x="6451600" y="2002961"/>
            <a:chExt cx="4899025" cy="1851491"/>
          </a:xfrm>
        </p:grpSpPr>
        <p:sp>
          <p:nvSpPr>
            <p:cNvPr id="144" name="Freeform: Shape 143">
              <a:extLst>
                <a:ext uri="{FF2B5EF4-FFF2-40B4-BE49-F238E27FC236}">
                  <a16:creationId xmlns:a16="http://schemas.microsoft.com/office/drawing/2014/main" id="{6CC3A4D7-7423-7B14-DB76-0185D80ACB2D}"/>
                </a:ext>
              </a:extLst>
            </p:cNvPr>
            <p:cNvSpPr/>
            <p:nvPr/>
          </p:nvSpPr>
          <p:spPr bwMode="auto">
            <a:xfrm>
              <a:off x="6451600" y="2141538"/>
              <a:ext cx="4899025" cy="1706562"/>
            </a:xfrm>
            <a:custGeom>
              <a:avLst/>
              <a:gdLst>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3025 w 4899025"/>
                <a:gd name="connsiteY54" fmla="*/ 850900 h 1695450"/>
                <a:gd name="connsiteX55" fmla="*/ 1597025 w 4899025"/>
                <a:gd name="connsiteY55" fmla="*/ 85090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295525 w 4899025"/>
                <a:gd name="connsiteY70" fmla="*/ 1146175 h 1695450"/>
                <a:gd name="connsiteX71" fmla="*/ 229552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7259 w 4899025"/>
                <a:gd name="connsiteY54" fmla="*/ 829734 h 1695450"/>
                <a:gd name="connsiteX55" fmla="*/ 1597025 w 4899025"/>
                <a:gd name="connsiteY55" fmla="*/ 85090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295525 w 4899025"/>
                <a:gd name="connsiteY70" fmla="*/ 1146175 h 1695450"/>
                <a:gd name="connsiteX71" fmla="*/ 229552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7259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295525 w 4899025"/>
                <a:gd name="connsiteY70" fmla="*/ 1146175 h 1695450"/>
                <a:gd name="connsiteX71" fmla="*/ 229552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295525 w 4899025"/>
                <a:gd name="connsiteY70" fmla="*/ 1146175 h 1695450"/>
                <a:gd name="connsiteX71" fmla="*/ 229552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308225 w 4899025"/>
                <a:gd name="connsiteY70" fmla="*/ 1137708 h 1695450"/>
                <a:gd name="connsiteX71" fmla="*/ 229552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308225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316692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5 w 4899025"/>
                <a:gd name="connsiteY69" fmla="*/ 1127125 h 1695450"/>
                <a:gd name="connsiteX70" fmla="*/ 2316692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4358 w 4899025"/>
                <a:gd name="connsiteY69" fmla="*/ 1139825 h 1695450"/>
                <a:gd name="connsiteX70" fmla="*/ 2316692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4358 w 4899025"/>
                <a:gd name="connsiteY69" fmla="*/ 1139825 h 1695450"/>
                <a:gd name="connsiteX70" fmla="*/ 2310342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84942 w 4899025"/>
                <a:gd name="connsiteY69" fmla="*/ 1139825 h 1695450"/>
                <a:gd name="connsiteX70" fmla="*/ 2310342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0342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8809 w 4899025"/>
                <a:gd name="connsiteY70" fmla="*/ 1137708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27350 w 4899025"/>
                <a:gd name="connsiteY75" fmla="*/ 1365250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2325 w 4899025"/>
                <a:gd name="connsiteY76" fmla="*/ 1365250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2325 w 4899025"/>
                <a:gd name="connsiteY76" fmla="*/ 134831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8500 w 4899025"/>
                <a:gd name="connsiteY63" fmla="*/ 99060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6558 w 4899025"/>
                <a:gd name="connsiteY76" fmla="*/ 135466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6383 w 4899025"/>
                <a:gd name="connsiteY63" fmla="*/ 1009650 h 1695450"/>
                <a:gd name="connsiteX64" fmla="*/ 2003425 w 4899025"/>
                <a:gd name="connsiteY64" fmla="*/ 990600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6558 w 4899025"/>
                <a:gd name="connsiteY76" fmla="*/ 135466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85825 w 4899025"/>
                <a:gd name="connsiteY45" fmla="*/ 66992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6383 w 4899025"/>
                <a:gd name="connsiteY63" fmla="*/ 1009650 h 1695450"/>
                <a:gd name="connsiteX64" fmla="*/ 1997075 w 4899025"/>
                <a:gd name="connsiteY64" fmla="*/ 1007533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6558 w 4899025"/>
                <a:gd name="connsiteY76" fmla="*/ 135466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85825 w 4899025"/>
                <a:gd name="connsiteY43" fmla="*/ 606425 h 1695450"/>
                <a:gd name="connsiteX44" fmla="*/ 885825 w 4899025"/>
                <a:gd name="connsiteY44" fmla="*/ 669925 h 1695450"/>
                <a:gd name="connsiteX45" fmla="*/ 873125 w 4899025"/>
                <a:gd name="connsiteY45" fmla="*/ 66357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6383 w 4899025"/>
                <a:gd name="connsiteY63" fmla="*/ 1009650 h 1695450"/>
                <a:gd name="connsiteX64" fmla="*/ 1997075 w 4899025"/>
                <a:gd name="connsiteY64" fmla="*/ 1007533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6558 w 4899025"/>
                <a:gd name="connsiteY76" fmla="*/ 135466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85825 w 4899025"/>
                <a:gd name="connsiteY44" fmla="*/ 669925 h 1695450"/>
                <a:gd name="connsiteX45" fmla="*/ 873125 w 4899025"/>
                <a:gd name="connsiteY45" fmla="*/ 66357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6383 w 4899025"/>
                <a:gd name="connsiteY63" fmla="*/ 1009650 h 1695450"/>
                <a:gd name="connsiteX64" fmla="*/ 1997075 w 4899025"/>
                <a:gd name="connsiteY64" fmla="*/ 1007533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6558 w 4899025"/>
                <a:gd name="connsiteY76" fmla="*/ 135466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85825 w 4899025"/>
                <a:gd name="connsiteY44" fmla="*/ 669925 h 1695450"/>
                <a:gd name="connsiteX45" fmla="*/ 868362 w 4899025"/>
                <a:gd name="connsiteY45" fmla="*/ 663575 h 1695450"/>
                <a:gd name="connsiteX46" fmla="*/ 898525 w 4899025"/>
                <a:gd name="connsiteY46" fmla="*/ 682625 h 1695450"/>
                <a:gd name="connsiteX47" fmla="*/ 942975 w 4899025"/>
                <a:gd name="connsiteY47" fmla="*/ 682625 h 1695450"/>
                <a:gd name="connsiteX48" fmla="*/ 942975 w 4899025"/>
                <a:gd name="connsiteY48" fmla="*/ 711200 h 1695450"/>
                <a:gd name="connsiteX49" fmla="*/ 1035050 w 4899025"/>
                <a:gd name="connsiteY49" fmla="*/ 711200 h 1695450"/>
                <a:gd name="connsiteX50" fmla="*/ 1035050 w 4899025"/>
                <a:gd name="connsiteY50" fmla="*/ 768350 h 1695450"/>
                <a:gd name="connsiteX51" fmla="*/ 1289050 w 4899025"/>
                <a:gd name="connsiteY51" fmla="*/ 768350 h 1695450"/>
                <a:gd name="connsiteX52" fmla="*/ 1289050 w 4899025"/>
                <a:gd name="connsiteY52" fmla="*/ 800100 h 1695450"/>
                <a:gd name="connsiteX53" fmla="*/ 1343025 w 4899025"/>
                <a:gd name="connsiteY53" fmla="*/ 800100 h 1695450"/>
                <a:gd name="connsiteX54" fmla="*/ 1349375 w 4899025"/>
                <a:gd name="connsiteY54" fmla="*/ 829734 h 1695450"/>
                <a:gd name="connsiteX55" fmla="*/ 1597025 w 4899025"/>
                <a:gd name="connsiteY55" fmla="*/ 831850 h 1695450"/>
                <a:gd name="connsiteX56" fmla="*/ 1597025 w 4899025"/>
                <a:gd name="connsiteY56" fmla="*/ 876300 h 1695450"/>
                <a:gd name="connsiteX57" fmla="*/ 1597025 w 4899025"/>
                <a:gd name="connsiteY57" fmla="*/ 908050 h 1695450"/>
                <a:gd name="connsiteX58" fmla="*/ 1635125 w 4899025"/>
                <a:gd name="connsiteY58" fmla="*/ 908050 h 1695450"/>
                <a:gd name="connsiteX59" fmla="*/ 1635125 w 4899025"/>
                <a:gd name="connsiteY59" fmla="*/ 933450 h 1695450"/>
                <a:gd name="connsiteX60" fmla="*/ 1654175 w 4899025"/>
                <a:gd name="connsiteY60" fmla="*/ 933450 h 1695450"/>
                <a:gd name="connsiteX61" fmla="*/ 1654175 w 4899025"/>
                <a:gd name="connsiteY61" fmla="*/ 968375 h 1695450"/>
                <a:gd name="connsiteX62" fmla="*/ 1968500 w 4899025"/>
                <a:gd name="connsiteY62" fmla="*/ 968375 h 1695450"/>
                <a:gd name="connsiteX63" fmla="*/ 1966383 w 4899025"/>
                <a:gd name="connsiteY63" fmla="*/ 1009650 h 1695450"/>
                <a:gd name="connsiteX64" fmla="*/ 1997075 w 4899025"/>
                <a:gd name="connsiteY64" fmla="*/ 1007533 h 1695450"/>
                <a:gd name="connsiteX65" fmla="*/ 2003425 w 4899025"/>
                <a:gd name="connsiteY65" fmla="*/ 1044575 h 1695450"/>
                <a:gd name="connsiteX66" fmla="*/ 2060575 w 4899025"/>
                <a:gd name="connsiteY66" fmla="*/ 1044575 h 1695450"/>
                <a:gd name="connsiteX67" fmla="*/ 2060575 w 4899025"/>
                <a:gd name="connsiteY67" fmla="*/ 1082675 h 1695450"/>
                <a:gd name="connsiteX68" fmla="*/ 2276475 w 4899025"/>
                <a:gd name="connsiteY68" fmla="*/ 1082675 h 1695450"/>
                <a:gd name="connsiteX69" fmla="*/ 2276476 w 4899025"/>
                <a:gd name="connsiteY69" fmla="*/ 1139825 h 1695450"/>
                <a:gd name="connsiteX70" fmla="*/ 2316692 w 4899025"/>
                <a:gd name="connsiteY70" fmla="*/ 1139825 h 1695450"/>
                <a:gd name="connsiteX71" fmla="*/ 2314575 w 4899025"/>
                <a:gd name="connsiteY71" fmla="*/ 1203325 h 1695450"/>
                <a:gd name="connsiteX72" fmla="*/ 2486025 w 4899025"/>
                <a:gd name="connsiteY72" fmla="*/ 1203325 h 1695450"/>
                <a:gd name="connsiteX73" fmla="*/ 2486025 w 4899025"/>
                <a:gd name="connsiteY73" fmla="*/ 1276350 h 1695450"/>
                <a:gd name="connsiteX74" fmla="*/ 2927350 w 4899025"/>
                <a:gd name="connsiteY74" fmla="*/ 1276350 h 1695450"/>
                <a:gd name="connsiteX75" fmla="*/ 2931584 w 4899025"/>
                <a:gd name="connsiteY75" fmla="*/ 1356783 h 1695450"/>
                <a:gd name="connsiteX76" fmla="*/ 3366558 w 4899025"/>
                <a:gd name="connsiteY76" fmla="*/ 1354666 h 1695450"/>
                <a:gd name="connsiteX77" fmla="*/ 3362325 w 4899025"/>
                <a:gd name="connsiteY77" fmla="*/ 1457325 h 1695450"/>
                <a:gd name="connsiteX78" fmla="*/ 3835400 w 4899025"/>
                <a:gd name="connsiteY78" fmla="*/ 1457325 h 1695450"/>
                <a:gd name="connsiteX79" fmla="*/ 3835400 w 4899025"/>
                <a:gd name="connsiteY79" fmla="*/ 1695450 h 1695450"/>
                <a:gd name="connsiteX80" fmla="*/ 4899025 w 4899025"/>
                <a:gd name="connsiteY80"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85825 w 4899025"/>
                <a:gd name="connsiteY44" fmla="*/ 669925 h 1695450"/>
                <a:gd name="connsiteX45" fmla="*/ 898525 w 4899025"/>
                <a:gd name="connsiteY45" fmla="*/ 682625 h 1695450"/>
                <a:gd name="connsiteX46" fmla="*/ 942975 w 4899025"/>
                <a:gd name="connsiteY46" fmla="*/ 682625 h 1695450"/>
                <a:gd name="connsiteX47" fmla="*/ 942975 w 4899025"/>
                <a:gd name="connsiteY47" fmla="*/ 711200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85825 w 4899025"/>
                <a:gd name="connsiteY44" fmla="*/ 669925 h 1695450"/>
                <a:gd name="connsiteX45" fmla="*/ 895350 w 4899025"/>
                <a:gd name="connsiteY45" fmla="*/ 700088 h 1695450"/>
                <a:gd name="connsiteX46" fmla="*/ 942975 w 4899025"/>
                <a:gd name="connsiteY46" fmla="*/ 682625 h 1695450"/>
                <a:gd name="connsiteX47" fmla="*/ 942975 w 4899025"/>
                <a:gd name="connsiteY47" fmla="*/ 711200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895350 w 4899025"/>
                <a:gd name="connsiteY45" fmla="*/ 700088 h 1695450"/>
                <a:gd name="connsiteX46" fmla="*/ 942975 w 4899025"/>
                <a:gd name="connsiteY46" fmla="*/ 682625 h 1695450"/>
                <a:gd name="connsiteX47" fmla="*/ 942975 w 4899025"/>
                <a:gd name="connsiteY47" fmla="*/ 711200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4875 w 4899025"/>
                <a:gd name="connsiteY45" fmla="*/ 673101 h 1695450"/>
                <a:gd name="connsiteX46" fmla="*/ 942975 w 4899025"/>
                <a:gd name="connsiteY46" fmla="*/ 682625 h 1695450"/>
                <a:gd name="connsiteX47" fmla="*/ 942975 w 4899025"/>
                <a:gd name="connsiteY47" fmla="*/ 711200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42975 w 4899025"/>
                <a:gd name="connsiteY46" fmla="*/ 682625 h 1695450"/>
                <a:gd name="connsiteX47" fmla="*/ 942975 w 4899025"/>
                <a:gd name="connsiteY47" fmla="*/ 711200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09637 w 4899025"/>
                <a:gd name="connsiteY46" fmla="*/ 693737 h 1695450"/>
                <a:gd name="connsiteX47" fmla="*/ 942975 w 4899025"/>
                <a:gd name="connsiteY47" fmla="*/ 711200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09637 w 4899025"/>
                <a:gd name="connsiteY46" fmla="*/ 693737 h 1695450"/>
                <a:gd name="connsiteX47" fmla="*/ 950912 w 4899025"/>
                <a:gd name="connsiteY47" fmla="*/ 676275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09637 w 4899025"/>
                <a:gd name="connsiteY46" fmla="*/ 693737 h 1695450"/>
                <a:gd name="connsiteX47" fmla="*/ 949325 w 4899025"/>
                <a:gd name="connsiteY47" fmla="*/ 682625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09637 w 4899025"/>
                <a:gd name="connsiteY46" fmla="*/ 693737 h 1695450"/>
                <a:gd name="connsiteX47" fmla="*/ 955675 w 4899025"/>
                <a:gd name="connsiteY47" fmla="*/ 693738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49275 w 4899025"/>
                <a:gd name="connsiteY21" fmla="*/ 323850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09637 w 4899025"/>
                <a:gd name="connsiteY46" fmla="*/ 693737 h 1695450"/>
                <a:gd name="connsiteX47" fmla="*/ 950913 w 4899025"/>
                <a:gd name="connsiteY47" fmla="*/ 692151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76250 h 1695450"/>
                <a:gd name="connsiteX34" fmla="*/ 708025 w 4899025"/>
                <a:gd name="connsiteY34" fmla="*/ 498475 h 1695450"/>
                <a:gd name="connsiteX35" fmla="*/ 736600 w 4899025"/>
                <a:gd name="connsiteY35" fmla="*/ 498475 h 1695450"/>
                <a:gd name="connsiteX36" fmla="*/ 736600 w 4899025"/>
                <a:gd name="connsiteY36" fmla="*/ 536575 h 1695450"/>
                <a:gd name="connsiteX37" fmla="*/ 762000 w 4899025"/>
                <a:gd name="connsiteY37" fmla="*/ 536575 h 1695450"/>
                <a:gd name="connsiteX38" fmla="*/ 774700 w 4899025"/>
                <a:gd name="connsiteY38" fmla="*/ 549275 h 1695450"/>
                <a:gd name="connsiteX39" fmla="*/ 841375 w 4899025"/>
                <a:gd name="connsiteY39" fmla="*/ 549275 h 1695450"/>
                <a:gd name="connsiteX40" fmla="*/ 841375 w 4899025"/>
                <a:gd name="connsiteY40" fmla="*/ 584200 h 1695450"/>
                <a:gd name="connsiteX41" fmla="*/ 863600 w 4899025"/>
                <a:gd name="connsiteY41" fmla="*/ 584200 h 1695450"/>
                <a:gd name="connsiteX42" fmla="*/ 863600 w 4899025"/>
                <a:gd name="connsiteY42" fmla="*/ 606425 h 1695450"/>
                <a:gd name="connsiteX43" fmla="*/ 876300 w 4899025"/>
                <a:gd name="connsiteY43" fmla="*/ 606425 h 1695450"/>
                <a:gd name="connsiteX44" fmla="*/ 871537 w 4899025"/>
                <a:gd name="connsiteY44" fmla="*/ 668337 h 1695450"/>
                <a:gd name="connsiteX45" fmla="*/ 906463 w 4899025"/>
                <a:gd name="connsiteY45" fmla="*/ 666751 h 1695450"/>
                <a:gd name="connsiteX46" fmla="*/ 909637 w 4899025"/>
                <a:gd name="connsiteY46" fmla="*/ 693737 h 1695450"/>
                <a:gd name="connsiteX47" fmla="*/ 950913 w 4899025"/>
                <a:gd name="connsiteY47" fmla="*/ 692151 h 1695450"/>
                <a:gd name="connsiteX48" fmla="*/ 1035050 w 4899025"/>
                <a:gd name="connsiteY48" fmla="*/ 711200 h 1695450"/>
                <a:gd name="connsiteX49" fmla="*/ 1035050 w 4899025"/>
                <a:gd name="connsiteY49" fmla="*/ 768350 h 1695450"/>
                <a:gd name="connsiteX50" fmla="*/ 1289050 w 4899025"/>
                <a:gd name="connsiteY50" fmla="*/ 768350 h 1695450"/>
                <a:gd name="connsiteX51" fmla="*/ 1289050 w 4899025"/>
                <a:gd name="connsiteY51" fmla="*/ 800100 h 1695450"/>
                <a:gd name="connsiteX52" fmla="*/ 1343025 w 4899025"/>
                <a:gd name="connsiteY52" fmla="*/ 800100 h 1695450"/>
                <a:gd name="connsiteX53" fmla="*/ 1349375 w 4899025"/>
                <a:gd name="connsiteY53" fmla="*/ 829734 h 1695450"/>
                <a:gd name="connsiteX54" fmla="*/ 1597025 w 4899025"/>
                <a:gd name="connsiteY54" fmla="*/ 831850 h 1695450"/>
                <a:gd name="connsiteX55" fmla="*/ 1597025 w 4899025"/>
                <a:gd name="connsiteY55" fmla="*/ 876300 h 1695450"/>
                <a:gd name="connsiteX56" fmla="*/ 1597025 w 4899025"/>
                <a:gd name="connsiteY56" fmla="*/ 908050 h 1695450"/>
                <a:gd name="connsiteX57" fmla="*/ 1635125 w 4899025"/>
                <a:gd name="connsiteY57" fmla="*/ 908050 h 1695450"/>
                <a:gd name="connsiteX58" fmla="*/ 1635125 w 4899025"/>
                <a:gd name="connsiteY58" fmla="*/ 933450 h 1695450"/>
                <a:gd name="connsiteX59" fmla="*/ 1654175 w 4899025"/>
                <a:gd name="connsiteY59" fmla="*/ 933450 h 1695450"/>
                <a:gd name="connsiteX60" fmla="*/ 1654175 w 4899025"/>
                <a:gd name="connsiteY60" fmla="*/ 968375 h 1695450"/>
                <a:gd name="connsiteX61" fmla="*/ 1968500 w 4899025"/>
                <a:gd name="connsiteY61" fmla="*/ 968375 h 1695450"/>
                <a:gd name="connsiteX62" fmla="*/ 1966383 w 4899025"/>
                <a:gd name="connsiteY62" fmla="*/ 1009650 h 1695450"/>
                <a:gd name="connsiteX63" fmla="*/ 1997075 w 4899025"/>
                <a:gd name="connsiteY63" fmla="*/ 1007533 h 1695450"/>
                <a:gd name="connsiteX64" fmla="*/ 2003425 w 4899025"/>
                <a:gd name="connsiteY64" fmla="*/ 1044575 h 1695450"/>
                <a:gd name="connsiteX65" fmla="*/ 2060575 w 4899025"/>
                <a:gd name="connsiteY65" fmla="*/ 1044575 h 1695450"/>
                <a:gd name="connsiteX66" fmla="*/ 2060575 w 4899025"/>
                <a:gd name="connsiteY66" fmla="*/ 1082675 h 1695450"/>
                <a:gd name="connsiteX67" fmla="*/ 2276475 w 4899025"/>
                <a:gd name="connsiteY67" fmla="*/ 1082675 h 1695450"/>
                <a:gd name="connsiteX68" fmla="*/ 2276476 w 4899025"/>
                <a:gd name="connsiteY68" fmla="*/ 1139825 h 1695450"/>
                <a:gd name="connsiteX69" fmla="*/ 2316692 w 4899025"/>
                <a:gd name="connsiteY69" fmla="*/ 1139825 h 1695450"/>
                <a:gd name="connsiteX70" fmla="*/ 2314575 w 4899025"/>
                <a:gd name="connsiteY70" fmla="*/ 1203325 h 1695450"/>
                <a:gd name="connsiteX71" fmla="*/ 2486025 w 4899025"/>
                <a:gd name="connsiteY71" fmla="*/ 1203325 h 1695450"/>
                <a:gd name="connsiteX72" fmla="*/ 2486025 w 4899025"/>
                <a:gd name="connsiteY72" fmla="*/ 1276350 h 1695450"/>
                <a:gd name="connsiteX73" fmla="*/ 2927350 w 4899025"/>
                <a:gd name="connsiteY73" fmla="*/ 1276350 h 1695450"/>
                <a:gd name="connsiteX74" fmla="*/ 2931584 w 4899025"/>
                <a:gd name="connsiteY74" fmla="*/ 1356783 h 1695450"/>
                <a:gd name="connsiteX75" fmla="*/ 3366558 w 4899025"/>
                <a:gd name="connsiteY75" fmla="*/ 1354666 h 1695450"/>
                <a:gd name="connsiteX76" fmla="*/ 3362325 w 4899025"/>
                <a:gd name="connsiteY76" fmla="*/ 1457325 h 1695450"/>
                <a:gd name="connsiteX77" fmla="*/ 3835400 w 4899025"/>
                <a:gd name="connsiteY77" fmla="*/ 1457325 h 1695450"/>
                <a:gd name="connsiteX78" fmla="*/ 3835400 w 4899025"/>
                <a:gd name="connsiteY78" fmla="*/ 1695450 h 1695450"/>
                <a:gd name="connsiteX79" fmla="*/ 4899025 w 4899025"/>
                <a:gd name="connsiteY79"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482600 h 1695450"/>
                <a:gd name="connsiteX33" fmla="*/ 708025 w 4899025"/>
                <a:gd name="connsiteY33" fmla="*/ 498475 h 1695450"/>
                <a:gd name="connsiteX34" fmla="*/ 736600 w 4899025"/>
                <a:gd name="connsiteY34" fmla="*/ 498475 h 1695450"/>
                <a:gd name="connsiteX35" fmla="*/ 736600 w 4899025"/>
                <a:gd name="connsiteY35" fmla="*/ 536575 h 1695450"/>
                <a:gd name="connsiteX36" fmla="*/ 762000 w 4899025"/>
                <a:gd name="connsiteY36" fmla="*/ 536575 h 1695450"/>
                <a:gd name="connsiteX37" fmla="*/ 774700 w 4899025"/>
                <a:gd name="connsiteY37" fmla="*/ 549275 h 1695450"/>
                <a:gd name="connsiteX38" fmla="*/ 841375 w 4899025"/>
                <a:gd name="connsiteY38" fmla="*/ 549275 h 1695450"/>
                <a:gd name="connsiteX39" fmla="*/ 841375 w 4899025"/>
                <a:gd name="connsiteY39" fmla="*/ 584200 h 1695450"/>
                <a:gd name="connsiteX40" fmla="*/ 863600 w 4899025"/>
                <a:gd name="connsiteY40" fmla="*/ 584200 h 1695450"/>
                <a:gd name="connsiteX41" fmla="*/ 863600 w 4899025"/>
                <a:gd name="connsiteY41" fmla="*/ 606425 h 1695450"/>
                <a:gd name="connsiteX42" fmla="*/ 876300 w 4899025"/>
                <a:gd name="connsiteY42" fmla="*/ 606425 h 1695450"/>
                <a:gd name="connsiteX43" fmla="*/ 871537 w 4899025"/>
                <a:gd name="connsiteY43" fmla="*/ 668337 h 1695450"/>
                <a:gd name="connsiteX44" fmla="*/ 906463 w 4899025"/>
                <a:gd name="connsiteY44" fmla="*/ 666751 h 1695450"/>
                <a:gd name="connsiteX45" fmla="*/ 909637 w 4899025"/>
                <a:gd name="connsiteY45" fmla="*/ 693737 h 1695450"/>
                <a:gd name="connsiteX46" fmla="*/ 950913 w 4899025"/>
                <a:gd name="connsiteY46" fmla="*/ 692151 h 1695450"/>
                <a:gd name="connsiteX47" fmla="*/ 1035050 w 4899025"/>
                <a:gd name="connsiteY47" fmla="*/ 711200 h 1695450"/>
                <a:gd name="connsiteX48" fmla="*/ 1035050 w 4899025"/>
                <a:gd name="connsiteY48" fmla="*/ 768350 h 1695450"/>
                <a:gd name="connsiteX49" fmla="*/ 1289050 w 4899025"/>
                <a:gd name="connsiteY49" fmla="*/ 768350 h 1695450"/>
                <a:gd name="connsiteX50" fmla="*/ 1289050 w 4899025"/>
                <a:gd name="connsiteY50" fmla="*/ 800100 h 1695450"/>
                <a:gd name="connsiteX51" fmla="*/ 1343025 w 4899025"/>
                <a:gd name="connsiteY51" fmla="*/ 800100 h 1695450"/>
                <a:gd name="connsiteX52" fmla="*/ 1349375 w 4899025"/>
                <a:gd name="connsiteY52" fmla="*/ 829734 h 1695450"/>
                <a:gd name="connsiteX53" fmla="*/ 1597025 w 4899025"/>
                <a:gd name="connsiteY53" fmla="*/ 831850 h 1695450"/>
                <a:gd name="connsiteX54" fmla="*/ 1597025 w 4899025"/>
                <a:gd name="connsiteY54" fmla="*/ 876300 h 1695450"/>
                <a:gd name="connsiteX55" fmla="*/ 1597025 w 4899025"/>
                <a:gd name="connsiteY55" fmla="*/ 908050 h 1695450"/>
                <a:gd name="connsiteX56" fmla="*/ 1635125 w 4899025"/>
                <a:gd name="connsiteY56" fmla="*/ 908050 h 1695450"/>
                <a:gd name="connsiteX57" fmla="*/ 1635125 w 4899025"/>
                <a:gd name="connsiteY57" fmla="*/ 933450 h 1695450"/>
                <a:gd name="connsiteX58" fmla="*/ 1654175 w 4899025"/>
                <a:gd name="connsiteY58" fmla="*/ 933450 h 1695450"/>
                <a:gd name="connsiteX59" fmla="*/ 1654175 w 4899025"/>
                <a:gd name="connsiteY59" fmla="*/ 968375 h 1695450"/>
                <a:gd name="connsiteX60" fmla="*/ 1968500 w 4899025"/>
                <a:gd name="connsiteY60" fmla="*/ 968375 h 1695450"/>
                <a:gd name="connsiteX61" fmla="*/ 1966383 w 4899025"/>
                <a:gd name="connsiteY61" fmla="*/ 1009650 h 1695450"/>
                <a:gd name="connsiteX62" fmla="*/ 1997075 w 4899025"/>
                <a:gd name="connsiteY62" fmla="*/ 1007533 h 1695450"/>
                <a:gd name="connsiteX63" fmla="*/ 2003425 w 4899025"/>
                <a:gd name="connsiteY63" fmla="*/ 1044575 h 1695450"/>
                <a:gd name="connsiteX64" fmla="*/ 2060575 w 4899025"/>
                <a:gd name="connsiteY64" fmla="*/ 1044575 h 1695450"/>
                <a:gd name="connsiteX65" fmla="*/ 2060575 w 4899025"/>
                <a:gd name="connsiteY65" fmla="*/ 1082675 h 1695450"/>
                <a:gd name="connsiteX66" fmla="*/ 2276475 w 4899025"/>
                <a:gd name="connsiteY66" fmla="*/ 1082675 h 1695450"/>
                <a:gd name="connsiteX67" fmla="*/ 2276476 w 4899025"/>
                <a:gd name="connsiteY67" fmla="*/ 1139825 h 1695450"/>
                <a:gd name="connsiteX68" fmla="*/ 2316692 w 4899025"/>
                <a:gd name="connsiteY68" fmla="*/ 1139825 h 1695450"/>
                <a:gd name="connsiteX69" fmla="*/ 2314575 w 4899025"/>
                <a:gd name="connsiteY69" fmla="*/ 1203325 h 1695450"/>
                <a:gd name="connsiteX70" fmla="*/ 2486025 w 4899025"/>
                <a:gd name="connsiteY70" fmla="*/ 1203325 h 1695450"/>
                <a:gd name="connsiteX71" fmla="*/ 2486025 w 4899025"/>
                <a:gd name="connsiteY71" fmla="*/ 1276350 h 1695450"/>
                <a:gd name="connsiteX72" fmla="*/ 2927350 w 4899025"/>
                <a:gd name="connsiteY72" fmla="*/ 1276350 h 1695450"/>
                <a:gd name="connsiteX73" fmla="*/ 2931584 w 4899025"/>
                <a:gd name="connsiteY73" fmla="*/ 1356783 h 1695450"/>
                <a:gd name="connsiteX74" fmla="*/ 3366558 w 4899025"/>
                <a:gd name="connsiteY74" fmla="*/ 1354666 h 1695450"/>
                <a:gd name="connsiteX75" fmla="*/ 3362325 w 4899025"/>
                <a:gd name="connsiteY75" fmla="*/ 1457325 h 1695450"/>
                <a:gd name="connsiteX76" fmla="*/ 3835400 w 4899025"/>
                <a:gd name="connsiteY76" fmla="*/ 1457325 h 1695450"/>
                <a:gd name="connsiteX77" fmla="*/ 3835400 w 4899025"/>
                <a:gd name="connsiteY77" fmla="*/ 1695450 h 1695450"/>
                <a:gd name="connsiteX78" fmla="*/ 4899025 w 4899025"/>
                <a:gd name="connsiteY78"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8025 w 4899025"/>
                <a:gd name="connsiteY32" fmla="*/ 498475 h 1695450"/>
                <a:gd name="connsiteX33" fmla="*/ 736600 w 4899025"/>
                <a:gd name="connsiteY33" fmla="*/ 498475 h 1695450"/>
                <a:gd name="connsiteX34" fmla="*/ 736600 w 4899025"/>
                <a:gd name="connsiteY34" fmla="*/ 536575 h 1695450"/>
                <a:gd name="connsiteX35" fmla="*/ 762000 w 4899025"/>
                <a:gd name="connsiteY35" fmla="*/ 536575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50913 w 4899025"/>
                <a:gd name="connsiteY45" fmla="*/ 692151 h 1695450"/>
                <a:gd name="connsiteX46" fmla="*/ 1035050 w 4899025"/>
                <a:gd name="connsiteY46" fmla="*/ 711200 h 1695450"/>
                <a:gd name="connsiteX47" fmla="*/ 1035050 w 4899025"/>
                <a:gd name="connsiteY47" fmla="*/ 768350 h 1695450"/>
                <a:gd name="connsiteX48" fmla="*/ 1289050 w 4899025"/>
                <a:gd name="connsiteY48" fmla="*/ 768350 h 1695450"/>
                <a:gd name="connsiteX49" fmla="*/ 1289050 w 4899025"/>
                <a:gd name="connsiteY49" fmla="*/ 800100 h 1695450"/>
                <a:gd name="connsiteX50" fmla="*/ 1343025 w 4899025"/>
                <a:gd name="connsiteY50" fmla="*/ 800100 h 1695450"/>
                <a:gd name="connsiteX51" fmla="*/ 1349375 w 4899025"/>
                <a:gd name="connsiteY51" fmla="*/ 829734 h 1695450"/>
                <a:gd name="connsiteX52" fmla="*/ 1597025 w 4899025"/>
                <a:gd name="connsiteY52" fmla="*/ 831850 h 1695450"/>
                <a:gd name="connsiteX53" fmla="*/ 1597025 w 4899025"/>
                <a:gd name="connsiteY53" fmla="*/ 876300 h 1695450"/>
                <a:gd name="connsiteX54" fmla="*/ 1597025 w 4899025"/>
                <a:gd name="connsiteY54" fmla="*/ 908050 h 1695450"/>
                <a:gd name="connsiteX55" fmla="*/ 1635125 w 4899025"/>
                <a:gd name="connsiteY55" fmla="*/ 908050 h 1695450"/>
                <a:gd name="connsiteX56" fmla="*/ 1635125 w 4899025"/>
                <a:gd name="connsiteY56" fmla="*/ 933450 h 1695450"/>
                <a:gd name="connsiteX57" fmla="*/ 1654175 w 4899025"/>
                <a:gd name="connsiteY57" fmla="*/ 933450 h 1695450"/>
                <a:gd name="connsiteX58" fmla="*/ 1654175 w 4899025"/>
                <a:gd name="connsiteY58" fmla="*/ 968375 h 1695450"/>
                <a:gd name="connsiteX59" fmla="*/ 1968500 w 4899025"/>
                <a:gd name="connsiteY59" fmla="*/ 968375 h 1695450"/>
                <a:gd name="connsiteX60" fmla="*/ 1966383 w 4899025"/>
                <a:gd name="connsiteY60" fmla="*/ 1009650 h 1695450"/>
                <a:gd name="connsiteX61" fmla="*/ 1997075 w 4899025"/>
                <a:gd name="connsiteY61" fmla="*/ 1007533 h 1695450"/>
                <a:gd name="connsiteX62" fmla="*/ 2003425 w 4899025"/>
                <a:gd name="connsiteY62" fmla="*/ 1044575 h 1695450"/>
                <a:gd name="connsiteX63" fmla="*/ 2060575 w 4899025"/>
                <a:gd name="connsiteY63" fmla="*/ 1044575 h 1695450"/>
                <a:gd name="connsiteX64" fmla="*/ 2060575 w 4899025"/>
                <a:gd name="connsiteY64" fmla="*/ 1082675 h 1695450"/>
                <a:gd name="connsiteX65" fmla="*/ 2276475 w 4899025"/>
                <a:gd name="connsiteY65" fmla="*/ 1082675 h 1695450"/>
                <a:gd name="connsiteX66" fmla="*/ 2276476 w 4899025"/>
                <a:gd name="connsiteY66" fmla="*/ 1139825 h 1695450"/>
                <a:gd name="connsiteX67" fmla="*/ 2316692 w 4899025"/>
                <a:gd name="connsiteY67" fmla="*/ 1139825 h 1695450"/>
                <a:gd name="connsiteX68" fmla="*/ 2314575 w 4899025"/>
                <a:gd name="connsiteY68" fmla="*/ 1203325 h 1695450"/>
                <a:gd name="connsiteX69" fmla="*/ 2486025 w 4899025"/>
                <a:gd name="connsiteY69" fmla="*/ 1203325 h 1695450"/>
                <a:gd name="connsiteX70" fmla="*/ 2486025 w 4899025"/>
                <a:gd name="connsiteY70" fmla="*/ 1276350 h 1695450"/>
                <a:gd name="connsiteX71" fmla="*/ 2927350 w 4899025"/>
                <a:gd name="connsiteY71" fmla="*/ 1276350 h 1695450"/>
                <a:gd name="connsiteX72" fmla="*/ 2931584 w 4899025"/>
                <a:gd name="connsiteY72" fmla="*/ 1356783 h 1695450"/>
                <a:gd name="connsiteX73" fmla="*/ 3366558 w 4899025"/>
                <a:gd name="connsiteY73" fmla="*/ 1354666 h 1695450"/>
                <a:gd name="connsiteX74" fmla="*/ 3362325 w 4899025"/>
                <a:gd name="connsiteY74" fmla="*/ 1457325 h 1695450"/>
                <a:gd name="connsiteX75" fmla="*/ 3835400 w 4899025"/>
                <a:gd name="connsiteY75" fmla="*/ 1457325 h 1695450"/>
                <a:gd name="connsiteX76" fmla="*/ 3835400 w 4899025"/>
                <a:gd name="connsiteY76" fmla="*/ 1695450 h 1695450"/>
                <a:gd name="connsiteX77" fmla="*/ 4899025 w 4899025"/>
                <a:gd name="connsiteY77"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695325 w 4899025"/>
                <a:gd name="connsiteY32" fmla="*/ 504825 h 1695450"/>
                <a:gd name="connsiteX33" fmla="*/ 736600 w 4899025"/>
                <a:gd name="connsiteY33" fmla="*/ 498475 h 1695450"/>
                <a:gd name="connsiteX34" fmla="*/ 736600 w 4899025"/>
                <a:gd name="connsiteY34" fmla="*/ 536575 h 1695450"/>
                <a:gd name="connsiteX35" fmla="*/ 762000 w 4899025"/>
                <a:gd name="connsiteY35" fmla="*/ 536575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50913 w 4899025"/>
                <a:gd name="connsiteY45" fmla="*/ 692151 h 1695450"/>
                <a:gd name="connsiteX46" fmla="*/ 1035050 w 4899025"/>
                <a:gd name="connsiteY46" fmla="*/ 711200 h 1695450"/>
                <a:gd name="connsiteX47" fmla="*/ 1035050 w 4899025"/>
                <a:gd name="connsiteY47" fmla="*/ 768350 h 1695450"/>
                <a:gd name="connsiteX48" fmla="*/ 1289050 w 4899025"/>
                <a:gd name="connsiteY48" fmla="*/ 768350 h 1695450"/>
                <a:gd name="connsiteX49" fmla="*/ 1289050 w 4899025"/>
                <a:gd name="connsiteY49" fmla="*/ 800100 h 1695450"/>
                <a:gd name="connsiteX50" fmla="*/ 1343025 w 4899025"/>
                <a:gd name="connsiteY50" fmla="*/ 800100 h 1695450"/>
                <a:gd name="connsiteX51" fmla="*/ 1349375 w 4899025"/>
                <a:gd name="connsiteY51" fmla="*/ 829734 h 1695450"/>
                <a:gd name="connsiteX52" fmla="*/ 1597025 w 4899025"/>
                <a:gd name="connsiteY52" fmla="*/ 831850 h 1695450"/>
                <a:gd name="connsiteX53" fmla="*/ 1597025 w 4899025"/>
                <a:gd name="connsiteY53" fmla="*/ 876300 h 1695450"/>
                <a:gd name="connsiteX54" fmla="*/ 1597025 w 4899025"/>
                <a:gd name="connsiteY54" fmla="*/ 908050 h 1695450"/>
                <a:gd name="connsiteX55" fmla="*/ 1635125 w 4899025"/>
                <a:gd name="connsiteY55" fmla="*/ 908050 h 1695450"/>
                <a:gd name="connsiteX56" fmla="*/ 1635125 w 4899025"/>
                <a:gd name="connsiteY56" fmla="*/ 933450 h 1695450"/>
                <a:gd name="connsiteX57" fmla="*/ 1654175 w 4899025"/>
                <a:gd name="connsiteY57" fmla="*/ 933450 h 1695450"/>
                <a:gd name="connsiteX58" fmla="*/ 1654175 w 4899025"/>
                <a:gd name="connsiteY58" fmla="*/ 968375 h 1695450"/>
                <a:gd name="connsiteX59" fmla="*/ 1968500 w 4899025"/>
                <a:gd name="connsiteY59" fmla="*/ 968375 h 1695450"/>
                <a:gd name="connsiteX60" fmla="*/ 1966383 w 4899025"/>
                <a:gd name="connsiteY60" fmla="*/ 1009650 h 1695450"/>
                <a:gd name="connsiteX61" fmla="*/ 1997075 w 4899025"/>
                <a:gd name="connsiteY61" fmla="*/ 1007533 h 1695450"/>
                <a:gd name="connsiteX62" fmla="*/ 2003425 w 4899025"/>
                <a:gd name="connsiteY62" fmla="*/ 1044575 h 1695450"/>
                <a:gd name="connsiteX63" fmla="*/ 2060575 w 4899025"/>
                <a:gd name="connsiteY63" fmla="*/ 1044575 h 1695450"/>
                <a:gd name="connsiteX64" fmla="*/ 2060575 w 4899025"/>
                <a:gd name="connsiteY64" fmla="*/ 1082675 h 1695450"/>
                <a:gd name="connsiteX65" fmla="*/ 2276475 w 4899025"/>
                <a:gd name="connsiteY65" fmla="*/ 1082675 h 1695450"/>
                <a:gd name="connsiteX66" fmla="*/ 2276476 w 4899025"/>
                <a:gd name="connsiteY66" fmla="*/ 1139825 h 1695450"/>
                <a:gd name="connsiteX67" fmla="*/ 2316692 w 4899025"/>
                <a:gd name="connsiteY67" fmla="*/ 1139825 h 1695450"/>
                <a:gd name="connsiteX68" fmla="*/ 2314575 w 4899025"/>
                <a:gd name="connsiteY68" fmla="*/ 1203325 h 1695450"/>
                <a:gd name="connsiteX69" fmla="*/ 2486025 w 4899025"/>
                <a:gd name="connsiteY69" fmla="*/ 1203325 h 1695450"/>
                <a:gd name="connsiteX70" fmla="*/ 2486025 w 4899025"/>
                <a:gd name="connsiteY70" fmla="*/ 1276350 h 1695450"/>
                <a:gd name="connsiteX71" fmla="*/ 2927350 w 4899025"/>
                <a:gd name="connsiteY71" fmla="*/ 1276350 h 1695450"/>
                <a:gd name="connsiteX72" fmla="*/ 2931584 w 4899025"/>
                <a:gd name="connsiteY72" fmla="*/ 1356783 h 1695450"/>
                <a:gd name="connsiteX73" fmla="*/ 3366558 w 4899025"/>
                <a:gd name="connsiteY73" fmla="*/ 1354666 h 1695450"/>
                <a:gd name="connsiteX74" fmla="*/ 3362325 w 4899025"/>
                <a:gd name="connsiteY74" fmla="*/ 1457325 h 1695450"/>
                <a:gd name="connsiteX75" fmla="*/ 3835400 w 4899025"/>
                <a:gd name="connsiteY75" fmla="*/ 1457325 h 1695450"/>
                <a:gd name="connsiteX76" fmla="*/ 3835400 w 4899025"/>
                <a:gd name="connsiteY76" fmla="*/ 1695450 h 1695450"/>
                <a:gd name="connsiteX77" fmla="*/ 4899025 w 4899025"/>
                <a:gd name="connsiteY77"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62000 w 4899025"/>
                <a:gd name="connsiteY35" fmla="*/ 536575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50913 w 4899025"/>
                <a:gd name="connsiteY45" fmla="*/ 692151 h 1695450"/>
                <a:gd name="connsiteX46" fmla="*/ 1035050 w 4899025"/>
                <a:gd name="connsiteY46" fmla="*/ 711200 h 1695450"/>
                <a:gd name="connsiteX47" fmla="*/ 1035050 w 4899025"/>
                <a:gd name="connsiteY47" fmla="*/ 768350 h 1695450"/>
                <a:gd name="connsiteX48" fmla="*/ 1289050 w 4899025"/>
                <a:gd name="connsiteY48" fmla="*/ 768350 h 1695450"/>
                <a:gd name="connsiteX49" fmla="*/ 1289050 w 4899025"/>
                <a:gd name="connsiteY49" fmla="*/ 800100 h 1695450"/>
                <a:gd name="connsiteX50" fmla="*/ 1343025 w 4899025"/>
                <a:gd name="connsiteY50" fmla="*/ 800100 h 1695450"/>
                <a:gd name="connsiteX51" fmla="*/ 1349375 w 4899025"/>
                <a:gd name="connsiteY51" fmla="*/ 829734 h 1695450"/>
                <a:gd name="connsiteX52" fmla="*/ 1597025 w 4899025"/>
                <a:gd name="connsiteY52" fmla="*/ 831850 h 1695450"/>
                <a:gd name="connsiteX53" fmla="*/ 1597025 w 4899025"/>
                <a:gd name="connsiteY53" fmla="*/ 876300 h 1695450"/>
                <a:gd name="connsiteX54" fmla="*/ 1597025 w 4899025"/>
                <a:gd name="connsiteY54" fmla="*/ 908050 h 1695450"/>
                <a:gd name="connsiteX55" fmla="*/ 1635125 w 4899025"/>
                <a:gd name="connsiteY55" fmla="*/ 908050 h 1695450"/>
                <a:gd name="connsiteX56" fmla="*/ 1635125 w 4899025"/>
                <a:gd name="connsiteY56" fmla="*/ 933450 h 1695450"/>
                <a:gd name="connsiteX57" fmla="*/ 1654175 w 4899025"/>
                <a:gd name="connsiteY57" fmla="*/ 933450 h 1695450"/>
                <a:gd name="connsiteX58" fmla="*/ 1654175 w 4899025"/>
                <a:gd name="connsiteY58" fmla="*/ 968375 h 1695450"/>
                <a:gd name="connsiteX59" fmla="*/ 1968500 w 4899025"/>
                <a:gd name="connsiteY59" fmla="*/ 968375 h 1695450"/>
                <a:gd name="connsiteX60" fmla="*/ 1966383 w 4899025"/>
                <a:gd name="connsiteY60" fmla="*/ 1009650 h 1695450"/>
                <a:gd name="connsiteX61" fmla="*/ 1997075 w 4899025"/>
                <a:gd name="connsiteY61" fmla="*/ 1007533 h 1695450"/>
                <a:gd name="connsiteX62" fmla="*/ 2003425 w 4899025"/>
                <a:gd name="connsiteY62" fmla="*/ 1044575 h 1695450"/>
                <a:gd name="connsiteX63" fmla="*/ 2060575 w 4899025"/>
                <a:gd name="connsiteY63" fmla="*/ 1044575 h 1695450"/>
                <a:gd name="connsiteX64" fmla="*/ 2060575 w 4899025"/>
                <a:gd name="connsiteY64" fmla="*/ 1082675 h 1695450"/>
                <a:gd name="connsiteX65" fmla="*/ 2276475 w 4899025"/>
                <a:gd name="connsiteY65" fmla="*/ 1082675 h 1695450"/>
                <a:gd name="connsiteX66" fmla="*/ 2276476 w 4899025"/>
                <a:gd name="connsiteY66" fmla="*/ 1139825 h 1695450"/>
                <a:gd name="connsiteX67" fmla="*/ 2316692 w 4899025"/>
                <a:gd name="connsiteY67" fmla="*/ 1139825 h 1695450"/>
                <a:gd name="connsiteX68" fmla="*/ 2314575 w 4899025"/>
                <a:gd name="connsiteY68" fmla="*/ 1203325 h 1695450"/>
                <a:gd name="connsiteX69" fmla="*/ 2486025 w 4899025"/>
                <a:gd name="connsiteY69" fmla="*/ 1203325 h 1695450"/>
                <a:gd name="connsiteX70" fmla="*/ 2486025 w 4899025"/>
                <a:gd name="connsiteY70" fmla="*/ 1276350 h 1695450"/>
                <a:gd name="connsiteX71" fmla="*/ 2927350 w 4899025"/>
                <a:gd name="connsiteY71" fmla="*/ 1276350 h 1695450"/>
                <a:gd name="connsiteX72" fmla="*/ 2931584 w 4899025"/>
                <a:gd name="connsiteY72" fmla="*/ 1356783 h 1695450"/>
                <a:gd name="connsiteX73" fmla="*/ 3366558 w 4899025"/>
                <a:gd name="connsiteY73" fmla="*/ 1354666 h 1695450"/>
                <a:gd name="connsiteX74" fmla="*/ 3362325 w 4899025"/>
                <a:gd name="connsiteY74" fmla="*/ 1457325 h 1695450"/>
                <a:gd name="connsiteX75" fmla="*/ 3835400 w 4899025"/>
                <a:gd name="connsiteY75" fmla="*/ 1457325 h 1695450"/>
                <a:gd name="connsiteX76" fmla="*/ 3835400 w 4899025"/>
                <a:gd name="connsiteY76" fmla="*/ 1695450 h 1695450"/>
                <a:gd name="connsiteX77" fmla="*/ 4899025 w 4899025"/>
                <a:gd name="connsiteY77"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50913 w 4899025"/>
                <a:gd name="connsiteY45" fmla="*/ 692151 h 1695450"/>
                <a:gd name="connsiteX46" fmla="*/ 1035050 w 4899025"/>
                <a:gd name="connsiteY46" fmla="*/ 711200 h 1695450"/>
                <a:gd name="connsiteX47" fmla="*/ 1035050 w 4899025"/>
                <a:gd name="connsiteY47" fmla="*/ 768350 h 1695450"/>
                <a:gd name="connsiteX48" fmla="*/ 1289050 w 4899025"/>
                <a:gd name="connsiteY48" fmla="*/ 768350 h 1695450"/>
                <a:gd name="connsiteX49" fmla="*/ 1289050 w 4899025"/>
                <a:gd name="connsiteY49" fmla="*/ 800100 h 1695450"/>
                <a:gd name="connsiteX50" fmla="*/ 1343025 w 4899025"/>
                <a:gd name="connsiteY50" fmla="*/ 800100 h 1695450"/>
                <a:gd name="connsiteX51" fmla="*/ 1349375 w 4899025"/>
                <a:gd name="connsiteY51" fmla="*/ 829734 h 1695450"/>
                <a:gd name="connsiteX52" fmla="*/ 1597025 w 4899025"/>
                <a:gd name="connsiteY52" fmla="*/ 831850 h 1695450"/>
                <a:gd name="connsiteX53" fmla="*/ 1597025 w 4899025"/>
                <a:gd name="connsiteY53" fmla="*/ 876300 h 1695450"/>
                <a:gd name="connsiteX54" fmla="*/ 1597025 w 4899025"/>
                <a:gd name="connsiteY54" fmla="*/ 908050 h 1695450"/>
                <a:gd name="connsiteX55" fmla="*/ 1635125 w 4899025"/>
                <a:gd name="connsiteY55" fmla="*/ 908050 h 1695450"/>
                <a:gd name="connsiteX56" fmla="*/ 1635125 w 4899025"/>
                <a:gd name="connsiteY56" fmla="*/ 933450 h 1695450"/>
                <a:gd name="connsiteX57" fmla="*/ 1654175 w 4899025"/>
                <a:gd name="connsiteY57" fmla="*/ 933450 h 1695450"/>
                <a:gd name="connsiteX58" fmla="*/ 1654175 w 4899025"/>
                <a:gd name="connsiteY58" fmla="*/ 968375 h 1695450"/>
                <a:gd name="connsiteX59" fmla="*/ 1968500 w 4899025"/>
                <a:gd name="connsiteY59" fmla="*/ 968375 h 1695450"/>
                <a:gd name="connsiteX60" fmla="*/ 1966383 w 4899025"/>
                <a:gd name="connsiteY60" fmla="*/ 1009650 h 1695450"/>
                <a:gd name="connsiteX61" fmla="*/ 1997075 w 4899025"/>
                <a:gd name="connsiteY61" fmla="*/ 1007533 h 1695450"/>
                <a:gd name="connsiteX62" fmla="*/ 2003425 w 4899025"/>
                <a:gd name="connsiteY62" fmla="*/ 1044575 h 1695450"/>
                <a:gd name="connsiteX63" fmla="*/ 2060575 w 4899025"/>
                <a:gd name="connsiteY63" fmla="*/ 1044575 h 1695450"/>
                <a:gd name="connsiteX64" fmla="*/ 2060575 w 4899025"/>
                <a:gd name="connsiteY64" fmla="*/ 1082675 h 1695450"/>
                <a:gd name="connsiteX65" fmla="*/ 2276475 w 4899025"/>
                <a:gd name="connsiteY65" fmla="*/ 1082675 h 1695450"/>
                <a:gd name="connsiteX66" fmla="*/ 2276476 w 4899025"/>
                <a:gd name="connsiteY66" fmla="*/ 1139825 h 1695450"/>
                <a:gd name="connsiteX67" fmla="*/ 2316692 w 4899025"/>
                <a:gd name="connsiteY67" fmla="*/ 1139825 h 1695450"/>
                <a:gd name="connsiteX68" fmla="*/ 2314575 w 4899025"/>
                <a:gd name="connsiteY68" fmla="*/ 1203325 h 1695450"/>
                <a:gd name="connsiteX69" fmla="*/ 2486025 w 4899025"/>
                <a:gd name="connsiteY69" fmla="*/ 1203325 h 1695450"/>
                <a:gd name="connsiteX70" fmla="*/ 2486025 w 4899025"/>
                <a:gd name="connsiteY70" fmla="*/ 1276350 h 1695450"/>
                <a:gd name="connsiteX71" fmla="*/ 2927350 w 4899025"/>
                <a:gd name="connsiteY71" fmla="*/ 1276350 h 1695450"/>
                <a:gd name="connsiteX72" fmla="*/ 2931584 w 4899025"/>
                <a:gd name="connsiteY72" fmla="*/ 1356783 h 1695450"/>
                <a:gd name="connsiteX73" fmla="*/ 3366558 w 4899025"/>
                <a:gd name="connsiteY73" fmla="*/ 1354666 h 1695450"/>
                <a:gd name="connsiteX74" fmla="*/ 3362325 w 4899025"/>
                <a:gd name="connsiteY74" fmla="*/ 1457325 h 1695450"/>
                <a:gd name="connsiteX75" fmla="*/ 3835400 w 4899025"/>
                <a:gd name="connsiteY75" fmla="*/ 1457325 h 1695450"/>
                <a:gd name="connsiteX76" fmla="*/ 3835400 w 4899025"/>
                <a:gd name="connsiteY76" fmla="*/ 1695450 h 1695450"/>
                <a:gd name="connsiteX77" fmla="*/ 4899025 w 4899025"/>
                <a:gd name="connsiteY77"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50913 w 4899025"/>
                <a:gd name="connsiteY45" fmla="*/ 711201 h 1695450"/>
                <a:gd name="connsiteX46" fmla="*/ 1035050 w 4899025"/>
                <a:gd name="connsiteY46" fmla="*/ 711200 h 1695450"/>
                <a:gd name="connsiteX47" fmla="*/ 1035050 w 4899025"/>
                <a:gd name="connsiteY47" fmla="*/ 768350 h 1695450"/>
                <a:gd name="connsiteX48" fmla="*/ 1289050 w 4899025"/>
                <a:gd name="connsiteY48" fmla="*/ 768350 h 1695450"/>
                <a:gd name="connsiteX49" fmla="*/ 1289050 w 4899025"/>
                <a:gd name="connsiteY49" fmla="*/ 800100 h 1695450"/>
                <a:gd name="connsiteX50" fmla="*/ 1343025 w 4899025"/>
                <a:gd name="connsiteY50" fmla="*/ 800100 h 1695450"/>
                <a:gd name="connsiteX51" fmla="*/ 1349375 w 4899025"/>
                <a:gd name="connsiteY51" fmla="*/ 829734 h 1695450"/>
                <a:gd name="connsiteX52" fmla="*/ 1597025 w 4899025"/>
                <a:gd name="connsiteY52" fmla="*/ 831850 h 1695450"/>
                <a:gd name="connsiteX53" fmla="*/ 1597025 w 4899025"/>
                <a:gd name="connsiteY53" fmla="*/ 876300 h 1695450"/>
                <a:gd name="connsiteX54" fmla="*/ 1597025 w 4899025"/>
                <a:gd name="connsiteY54" fmla="*/ 908050 h 1695450"/>
                <a:gd name="connsiteX55" fmla="*/ 1635125 w 4899025"/>
                <a:gd name="connsiteY55" fmla="*/ 908050 h 1695450"/>
                <a:gd name="connsiteX56" fmla="*/ 1635125 w 4899025"/>
                <a:gd name="connsiteY56" fmla="*/ 933450 h 1695450"/>
                <a:gd name="connsiteX57" fmla="*/ 1654175 w 4899025"/>
                <a:gd name="connsiteY57" fmla="*/ 933450 h 1695450"/>
                <a:gd name="connsiteX58" fmla="*/ 1654175 w 4899025"/>
                <a:gd name="connsiteY58" fmla="*/ 968375 h 1695450"/>
                <a:gd name="connsiteX59" fmla="*/ 1968500 w 4899025"/>
                <a:gd name="connsiteY59" fmla="*/ 968375 h 1695450"/>
                <a:gd name="connsiteX60" fmla="*/ 1966383 w 4899025"/>
                <a:gd name="connsiteY60" fmla="*/ 1009650 h 1695450"/>
                <a:gd name="connsiteX61" fmla="*/ 1997075 w 4899025"/>
                <a:gd name="connsiteY61" fmla="*/ 1007533 h 1695450"/>
                <a:gd name="connsiteX62" fmla="*/ 2003425 w 4899025"/>
                <a:gd name="connsiteY62" fmla="*/ 1044575 h 1695450"/>
                <a:gd name="connsiteX63" fmla="*/ 2060575 w 4899025"/>
                <a:gd name="connsiteY63" fmla="*/ 1044575 h 1695450"/>
                <a:gd name="connsiteX64" fmla="*/ 2060575 w 4899025"/>
                <a:gd name="connsiteY64" fmla="*/ 1082675 h 1695450"/>
                <a:gd name="connsiteX65" fmla="*/ 2276475 w 4899025"/>
                <a:gd name="connsiteY65" fmla="*/ 1082675 h 1695450"/>
                <a:gd name="connsiteX66" fmla="*/ 2276476 w 4899025"/>
                <a:gd name="connsiteY66" fmla="*/ 1139825 h 1695450"/>
                <a:gd name="connsiteX67" fmla="*/ 2316692 w 4899025"/>
                <a:gd name="connsiteY67" fmla="*/ 1139825 h 1695450"/>
                <a:gd name="connsiteX68" fmla="*/ 2314575 w 4899025"/>
                <a:gd name="connsiteY68" fmla="*/ 1203325 h 1695450"/>
                <a:gd name="connsiteX69" fmla="*/ 2486025 w 4899025"/>
                <a:gd name="connsiteY69" fmla="*/ 1203325 h 1695450"/>
                <a:gd name="connsiteX70" fmla="*/ 2486025 w 4899025"/>
                <a:gd name="connsiteY70" fmla="*/ 1276350 h 1695450"/>
                <a:gd name="connsiteX71" fmla="*/ 2927350 w 4899025"/>
                <a:gd name="connsiteY71" fmla="*/ 1276350 h 1695450"/>
                <a:gd name="connsiteX72" fmla="*/ 2931584 w 4899025"/>
                <a:gd name="connsiteY72" fmla="*/ 1356783 h 1695450"/>
                <a:gd name="connsiteX73" fmla="*/ 3366558 w 4899025"/>
                <a:gd name="connsiteY73" fmla="*/ 1354666 h 1695450"/>
                <a:gd name="connsiteX74" fmla="*/ 3362325 w 4899025"/>
                <a:gd name="connsiteY74" fmla="*/ 1457325 h 1695450"/>
                <a:gd name="connsiteX75" fmla="*/ 3835400 w 4899025"/>
                <a:gd name="connsiteY75" fmla="*/ 1457325 h 1695450"/>
                <a:gd name="connsiteX76" fmla="*/ 3835400 w 4899025"/>
                <a:gd name="connsiteY76" fmla="*/ 1695450 h 1695450"/>
                <a:gd name="connsiteX77" fmla="*/ 4899025 w 4899025"/>
                <a:gd name="connsiteY77"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47738 w 4899025"/>
                <a:gd name="connsiteY45" fmla="*/ 687388 h 1695450"/>
                <a:gd name="connsiteX46" fmla="*/ 1035050 w 4899025"/>
                <a:gd name="connsiteY46" fmla="*/ 711200 h 1695450"/>
                <a:gd name="connsiteX47" fmla="*/ 1035050 w 4899025"/>
                <a:gd name="connsiteY47" fmla="*/ 768350 h 1695450"/>
                <a:gd name="connsiteX48" fmla="*/ 1289050 w 4899025"/>
                <a:gd name="connsiteY48" fmla="*/ 768350 h 1695450"/>
                <a:gd name="connsiteX49" fmla="*/ 1289050 w 4899025"/>
                <a:gd name="connsiteY49" fmla="*/ 800100 h 1695450"/>
                <a:gd name="connsiteX50" fmla="*/ 1343025 w 4899025"/>
                <a:gd name="connsiteY50" fmla="*/ 800100 h 1695450"/>
                <a:gd name="connsiteX51" fmla="*/ 1349375 w 4899025"/>
                <a:gd name="connsiteY51" fmla="*/ 829734 h 1695450"/>
                <a:gd name="connsiteX52" fmla="*/ 1597025 w 4899025"/>
                <a:gd name="connsiteY52" fmla="*/ 831850 h 1695450"/>
                <a:gd name="connsiteX53" fmla="*/ 1597025 w 4899025"/>
                <a:gd name="connsiteY53" fmla="*/ 876300 h 1695450"/>
                <a:gd name="connsiteX54" fmla="*/ 1597025 w 4899025"/>
                <a:gd name="connsiteY54" fmla="*/ 908050 h 1695450"/>
                <a:gd name="connsiteX55" fmla="*/ 1635125 w 4899025"/>
                <a:gd name="connsiteY55" fmla="*/ 908050 h 1695450"/>
                <a:gd name="connsiteX56" fmla="*/ 1635125 w 4899025"/>
                <a:gd name="connsiteY56" fmla="*/ 933450 h 1695450"/>
                <a:gd name="connsiteX57" fmla="*/ 1654175 w 4899025"/>
                <a:gd name="connsiteY57" fmla="*/ 933450 h 1695450"/>
                <a:gd name="connsiteX58" fmla="*/ 1654175 w 4899025"/>
                <a:gd name="connsiteY58" fmla="*/ 968375 h 1695450"/>
                <a:gd name="connsiteX59" fmla="*/ 1968500 w 4899025"/>
                <a:gd name="connsiteY59" fmla="*/ 968375 h 1695450"/>
                <a:gd name="connsiteX60" fmla="*/ 1966383 w 4899025"/>
                <a:gd name="connsiteY60" fmla="*/ 1009650 h 1695450"/>
                <a:gd name="connsiteX61" fmla="*/ 1997075 w 4899025"/>
                <a:gd name="connsiteY61" fmla="*/ 1007533 h 1695450"/>
                <a:gd name="connsiteX62" fmla="*/ 2003425 w 4899025"/>
                <a:gd name="connsiteY62" fmla="*/ 1044575 h 1695450"/>
                <a:gd name="connsiteX63" fmla="*/ 2060575 w 4899025"/>
                <a:gd name="connsiteY63" fmla="*/ 1044575 h 1695450"/>
                <a:gd name="connsiteX64" fmla="*/ 2060575 w 4899025"/>
                <a:gd name="connsiteY64" fmla="*/ 1082675 h 1695450"/>
                <a:gd name="connsiteX65" fmla="*/ 2276475 w 4899025"/>
                <a:gd name="connsiteY65" fmla="*/ 1082675 h 1695450"/>
                <a:gd name="connsiteX66" fmla="*/ 2276476 w 4899025"/>
                <a:gd name="connsiteY66" fmla="*/ 1139825 h 1695450"/>
                <a:gd name="connsiteX67" fmla="*/ 2316692 w 4899025"/>
                <a:gd name="connsiteY67" fmla="*/ 1139825 h 1695450"/>
                <a:gd name="connsiteX68" fmla="*/ 2314575 w 4899025"/>
                <a:gd name="connsiteY68" fmla="*/ 1203325 h 1695450"/>
                <a:gd name="connsiteX69" fmla="*/ 2486025 w 4899025"/>
                <a:gd name="connsiteY69" fmla="*/ 1203325 h 1695450"/>
                <a:gd name="connsiteX70" fmla="*/ 2486025 w 4899025"/>
                <a:gd name="connsiteY70" fmla="*/ 1276350 h 1695450"/>
                <a:gd name="connsiteX71" fmla="*/ 2927350 w 4899025"/>
                <a:gd name="connsiteY71" fmla="*/ 1276350 h 1695450"/>
                <a:gd name="connsiteX72" fmla="*/ 2931584 w 4899025"/>
                <a:gd name="connsiteY72" fmla="*/ 1356783 h 1695450"/>
                <a:gd name="connsiteX73" fmla="*/ 3366558 w 4899025"/>
                <a:gd name="connsiteY73" fmla="*/ 1354666 h 1695450"/>
                <a:gd name="connsiteX74" fmla="*/ 3362325 w 4899025"/>
                <a:gd name="connsiteY74" fmla="*/ 1457325 h 1695450"/>
                <a:gd name="connsiteX75" fmla="*/ 3835400 w 4899025"/>
                <a:gd name="connsiteY75" fmla="*/ 1457325 h 1695450"/>
                <a:gd name="connsiteX76" fmla="*/ 3835400 w 4899025"/>
                <a:gd name="connsiteY76" fmla="*/ 1695450 h 1695450"/>
                <a:gd name="connsiteX77" fmla="*/ 4899025 w 4899025"/>
                <a:gd name="connsiteY77"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47738 w 4899025"/>
                <a:gd name="connsiteY45" fmla="*/ 687388 h 1695450"/>
                <a:gd name="connsiteX46" fmla="*/ 1035050 w 4899025"/>
                <a:gd name="connsiteY46" fmla="*/ 711200 h 1695450"/>
                <a:gd name="connsiteX47" fmla="*/ 984250 w 4899025"/>
                <a:gd name="connsiteY47" fmla="*/ 701675 h 1695450"/>
                <a:gd name="connsiteX48" fmla="*/ 1035050 w 4899025"/>
                <a:gd name="connsiteY48" fmla="*/ 768350 h 1695450"/>
                <a:gd name="connsiteX49" fmla="*/ 1289050 w 4899025"/>
                <a:gd name="connsiteY49" fmla="*/ 768350 h 1695450"/>
                <a:gd name="connsiteX50" fmla="*/ 1289050 w 4899025"/>
                <a:gd name="connsiteY50" fmla="*/ 800100 h 1695450"/>
                <a:gd name="connsiteX51" fmla="*/ 1343025 w 4899025"/>
                <a:gd name="connsiteY51" fmla="*/ 800100 h 1695450"/>
                <a:gd name="connsiteX52" fmla="*/ 1349375 w 4899025"/>
                <a:gd name="connsiteY52" fmla="*/ 829734 h 1695450"/>
                <a:gd name="connsiteX53" fmla="*/ 1597025 w 4899025"/>
                <a:gd name="connsiteY53" fmla="*/ 831850 h 1695450"/>
                <a:gd name="connsiteX54" fmla="*/ 1597025 w 4899025"/>
                <a:gd name="connsiteY54" fmla="*/ 876300 h 1695450"/>
                <a:gd name="connsiteX55" fmla="*/ 1597025 w 4899025"/>
                <a:gd name="connsiteY55" fmla="*/ 908050 h 1695450"/>
                <a:gd name="connsiteX56" fmla="*/ 1635125 w 4899025"/>
                <a:gd name="connsiteY56" fmla="*/ 908050 h 1695450"/>
                <a:gd name="connsiteX57" fmla="*/ 1635125 w 4899025"/>
                <a:gd name="connsiteY57" fmla="*/ 933450 h 1695450"/>
                <a:gd name="connsiteX58" fmla="*/ 1654175 w 4899025"/>
                <a:gd name="connsiteY58" fmla="*/ 933450 h 1695450"/>
                <a:gd name="connsiteX59" fmla="*/ 1654175 w 4899025"/>
                <a:gd name="connsiteY59" fmla="*/ 968375 h 1695450"/>
                <a:gd name="connsiteX60" fmla="*/ 1968500 w 4899025"/>
                <a:gd name="connsiteY60" fmla="*/ 968375 h 1695450"/>
                <a:gd name="connsiteX61" fmla="*/ 1966383 w 4899025"/>
                <a:gd name="connsiteY61" fmla="*/ 1009650 h 1695450"/>
                <a:gd name="connsiteX62" fmla="*/ 1997075 w 4899025"/>
                <a:gd name="connsiteY62" fmla="*/ 1007533 h 1695450"/>
                <a:gd name="connsiteX63" fmla="*/ 2003425 w 4899025"/>
                <a:gd name="connsiteY63" fmla="*/ 1044575 h 1695450"/>
                <a:gd name="connsiteX64" fmla="*/ 2060575 w 4899025"/>
                <a:gd name="connsiteY64" fmla="*/ 1044575 h 1695450"/>
                <a:gd name="connsiteX65" fmla="*/ 2060575 w 4899025"/>
                <a:gd name="connsiteY65" fmla="*/ 1082675 h 1695450"/>
                <a:gd name="connsiteX66" fmla="*/ 2276475 w 4899025"/>
                <a:gd name="connsiteY66" fmla="*/ 1082675 h 1695450"/>
                <a:gd name="connsiteX67" fmla="*/ 2276476 w 4899025"/>
                <a:gd name="connsiteY67" fmla="*/ 1139825 h 1695450"/>
                <a:gd name="connsiteX68" fmla="*/ 2316692 w 4899025"/>
                <a:gd name="connsiteY68" fmla="*/ 1139825 h 1695450"/>
                <a:gd name="connsiteX69" fmla="*/ 2314575 w 4899025"/>
                <a:gd name="connsiteY69" fmla="*/ 1203325 h 1695450"/>
                <a:gd name="connsiteX70" fmla="*/ 2486025 w 4899025"/>
                <a:gd name="connsiteY70" fmla="*/ 1203325 h 1695450"/>
                <a:gd name="connsiteX71" fmla="*/ 2486025 w 4899025"/>
                <a:gd name="connsiteY71" fmla="*/ 1276350 h 1695450"/>
                <a:gd name="connsiteX72" fmla="*/ 2927350 w 4899025"/>
                <a:gd name="connsiteY72" fmla="*/ 1276350 h 1695450"/>
                <a:gd name="connsiteX73" fmla="*/ 2931584 w 4899025"/>
                <a:gd name="connsiteY73" fmla="*/ 1356783 h 1695450"/>
                <a:gd name="connsiteX74" fmla="*/ 3366558 w 4899025"/>
                <a:gd name="connsiteY74" fmla="*/ 1354666 h 1695450"/>
                <a:gd name="connsiteX75" fmla="*/ 3362325 w 4899025"/>
                <a:gd name="connsiteY75" fmla="*/ 1457325 h 1695450"/>
                <a:gd name="connsiteX76" fmla="*/ 3835400 w 4899025"/>
                <a:gd name="connsiteY76" fmla="*/ 1457325 h 1695450"/>
                <a:gd name="connsiteX77" fmla="*/ 3835400 w 4899025"/>
                <a:gd name="connsiteY77" fmla="*/ 1695450 h 1695450"/>
                <a:gd name="connsiteX78" fmla="*/ 4899025 w 4899025"/>
                <a:gd name="connsiteY78"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47738 w 4899025"/>
                <a:gd name="connsiteY45" fmla="*/ 687388 h 1695450"/>
                <a:gd name="connsiteX46" fmla="*/ 1035050 w 4899025"/>
                <a:gd name="connsiteY46" fmla="*/ 711200 h 1695450"/>
                <a:gd name="connsiteX47" fmla="*/ 1019175 w 4899025"/>
                <a:gd name="connsiteY47" fmla="*/ 752475 h 1695450"/>
                <a:gd name="connsiteX48" fmla="*/ 1035050 w 4899025"/>
                <a:gd name="connsiteY48" fmla="*/ 768350 h 1695450"/>
                <a:gd name="connsiteX49" fmla="*/ 1289050 w 4899025"/>
                <a:gd name="connsiteY49" fmla="*/ 768350 h 1695450"/>
                <a:gd name="connsiteX50" fmla="*/ 1289050 w 4899025"/>
                <a:gd name="connsiteY50" fmla="*/ 800100 h 1695450"/>
                <a:gd name="connsiteX51" fmla="*/ 1343025 w 4899025"/>
                <a:gd name="connsiteY51" fmla="*/ 800100 h 1695450"/>
                <a:gd name="connsiteX52" fmla="*/ 1349375 w 4899025"/>
                <a:gd name="connsiteY52" fmla="*/ 829734 h 1695450"/>
                <a:gd name="connsiteX53" fmla="*/ 1597025 w 4899025"/>
                <a:gd name="connsiteY53" fmla="*/ 831850 h 1695450"/>
                <a:gd name="connsiteX54" fmla="*/ 1597025 w 4899025"/>
                <a:gd name="connsiteY54" fmla="*/ 876300 h 1695450"/>
                <a:gd name="connsiteX55" fmla="*/ 1597025 w 4899025"/>
                <a:gd name="connsiteY55" fmla="*/ 908050 h 1695450"/>
                <a:gd name="connsiteX56" fmla="*/ 1635125 w 4899025"/>
                <a:gd name="connsiteY56" fmla="*/ 908050 h 1695450"/>
                <a:gd name="connsiteX57" fmla="*/ 1635125 w 4899025"/>
                <a:gd name="connsiteY57" fmla="*/ 933450 h 1695450"/>
                <a:gd name="connsiteX58" fmla="*/ 1654175 w 4899025"/>
                <a:gd name="connsiteY58" fmla="*/ 933450 h 1695450"/>
                <a:gd name="connsiteX59" fmla="*/ 1654175 w 4899025"/>
                <a:gd name="connsiteY59" fmla="*/ 968375 h 1695450"/>
                <a:gd name="connsiteX60" fmla="*/ 1968500 w 4899025"/>
                <a:gd name="connsiteY60" fmla="*/ 968375 h 1695450"/>
                <a:gd name="connsiteX61" fmla="*/ 1966383 w 4899025"/>
                <a:gd name="connsiteY61" fmla="*/ 1009650 h 1695450"/>
                <a:gd name="connsiteX62" fmla="*/ 1997075 w 4899025"/>
                <a:gd name="connsiteY62" fmla="*/ 1007533 h 1695450"/>
                <a:gd name="connsiteX63" fmla="*/ 2003425 w 4899025"/>
                <a:gd name="connsiteY63" fmla="*/ 1044575 h 1695450"/>
                <a:gd name="connsiteX64" fmla="*/ 2060575 w 4899025"/>
                <a:gd name="connsiteY64" fmla="*/ 1044575 h 1695450"/>
                <a:gd name="connsiteX65" fmla="*/ 2060575 w 4899025"/>
                <a:gd name="connsiteY65" fmla="*/ 1082675 h 1695450"/>
                <a:gd name="connsiteX66" fmla="*/ 2276475 w 4899025"/>
                <a:gd name="connsiteY66" fmla="*/ 1082675 h 1695450"/>
                <a:gd name="connsiteX67" fmla="*/ 2276476 w 4899025"/>
                <a:gd name="connsiteY67" fmla="*/ 1139825 h 1695450"/>
                <a:gd name="connsiteX68" fmla="*/ 2316692 w 4899025"/>
                <a:gd name="connsiteY68" fmla="*/ 1139825 h 1695450"/>
                <a:gd name="connsiteX69" fmla="*/ 2314575 w 4899025"/>
                <a:gd name="connsiteY69" fmla="*/ 1203325 h 1695450"/>
                <a:gd name="connsiteX70" fmla="*/ 2486025 w 4899025"/>
                <a:gd name="connsiteY70" fmla="*/ 1203325 h 1695450"/>
                <a:gd name="connsiteX71" fmla="*/ 2486025 w 4899025"/>
                <a:gd name="connsiteY71" fmla="*/ 1276350 h 1695450"/>
                <a:gd name="connsiteX72" fmla="*/ 2927350 w 4899025"/>
                <a:gd name="connsiteY72" fmla="*/ 1276350 h 1695450"/>
                <a:gd name="connsiteX73" fmla="*/ 2931584 w 4899025"/>
                <a:gd name="connsiteY73" fmla="*/ 1356783 h 1695450"/>
                <a:gd name="connsiteX74" fmla="*/ 3366558 w 4899025"/>
                <a:gd name="connsiteY74" fmla="*/ 1354666 h 1695450"/>
                <a:gd name="connsiteX75" fmla="*/ 3362325 w 4899025"/>
                <a:gd name="connsiteY75" fmla="*/ 1457325 h 1695450"/>
                <a:gd name="connsiteX76" fmla="*/ 3835400 w 4899025"/>
                <a:gd name="connsiteY76" fmla="*/ 1457325 h 1695450"/>
                <a:gd name="connsiteX77" fmla="*/ 3835400 w 4899025"/>
                <a:gd name="connsiteY77" fmla="*/ 1695450 h 1695450"/>
                <a:gd name="connsiteX78" fmla="*/ 4899025 w 4899025"/>
                <a:gd name="connsiteY78"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47738 w 4899025"/>
                <a:gd name="connsiteY45" fmla="*/ 687388 h 1695450"/>
                <a:gd name="connsiteX46" fmla="*/ 955675 w 4899025"/>
                <a:gd name="connsiteY46" fmla="*/ 717550 h 1695450"/>
                <a:gd name="connsiteX47" fmla="*/ 1019175 w 4899025"/>
                <a:gd name="connsiteY47" fmla="*/ 752475 h 1695450"/>
                <a:gd name="connsiteX48" fmla="*/ 1035050 w 4899025"/>
                <a:gd name="connsiteY48" fmla="*/ 768350 h 1695450"/>
                <a:gd name="connsiteX49" fmla="*/ 1289050 w 4899025"/>
                <a:gd name="connsiteY49" fmla="*/ 768350 h 1695450"/>
                <a:gd name="connsiteX50" fmla="*/ 1289050 w 4899025"/>
                <a:gd name="connsiteY50" fmla="*/ 800100 h 1695450"/>
                <a:gd name="connsiteX51" fmla="*/ 1343025 w 4899025"/>
                <a:gd name="connsiteY51" fmla="*/ 800100 h 1695450"/>
                <a:gd name="connsiteX52" fmla="*/ 1349375 w 4899025"/>
                <a:gd name="connsiteY52" fmla="*/ 829734 h 1695450"/>
                <a:gd name="connsiteX53" fmla="*/ 1597025 w 4899025"/>
                <a:gd name="connsiteY53" fmla="*/ 831850 h 1695450"/>
                <a:gd name="connsiteX54" fmla="*/ 1597025 w 4899025"/>
                <a:gd name="connsiteY54" fmla="*/ 876300 h 1695450"/>
                <a:gd name="connsiteX55" fmla="*/ 1597025 w 4899025"/>
                <a:gd name="connsiteY55" fmla="*/ 908050 h 1695450"/>
                <a:gd name="connsiteX56" fmla="*/ 1635125 w 4899025"/>
                <a:gd name="connsiteY56" fmla="*/ 908050 h 1695450"/>
                <a:gd name="connsiteX57" fmla="*/ 1635125 w 4899025"/>
                <a:gd name="connsiteY57" fmla="*/ 933450 h 1695450"/>
                <a:gd name="connsiteX58" fmla="*/ 1654175 w 4899025"/>
                <a:gd name="connsiteY58" fmla="*/ 933450 h 1695450"/>
                <a:gd name="connsiteX59" fmla="*/ 1654175 w 4899025"/>
                <a:gd name="connsiteY59" fmla="*/ 968375 h 1695450"/>
                <a:gd name="connsiteX60" fmla="*/ 1968500 w 4899025"/>
                <a:gd name="connsiteY60" fmla="*/ 968375 h 1695450"/>
                <a:gd name="connsiteX61" fmla="*/ 1966383 w 4899025"/>
                <a:gd name="connsiteY61" fmla="*/ 1009650 h 1695450"/>
                <a:gd name="connsiteX62" fmla="*/ 1997075 w 4899025"/>
                <a:gd name="connsiteY62" fmla="*/ 1007533 h 1695450"/>
                <a:gd name="connsiteX63" fmla="*/ 2003425 w 4899025"/>
                <a:gd name="connsiteY63" fmla="*/ 1044575 h 1695450"/>
                <a:gd name="connsiteX64" fmla="*/ 2060575 w 4899025"/>
                <a:gd name="connsiteY64" fmla="*/ 1044575 h 1695450"/>
                <a:gd name="connsiteX65" fmla="*/ 2060575 w 4899025"/>
                <a:gd name="connsiteY65" fmla="*/ 1082675 h 1695450"/>
                <a:gd name="connsiteX66" fmla="*/ 2276475 w 4899025"/>
                <a:gd name="connsiteY66" fmla="*/ 1082675 h 1695450"/>
                <a:gd name="connsiteX67" fmla="*/ 2276476 w 4899025"/>
                <a:gd name="connsiteY67" fmla="*/ 1139825 h 1695450"/>
                <a:gd name="connsiteX68" fmla="*/ 2316692 w 4899025"/>
                <a:gd name="connsiteY68" fmla="*/ 1139825 h 1695450"/>
                <a:gd name="connsiteX69" fmla="*/ 2314575 w 4899025"/>
                <a:gd name="connsiteY69" fmla="*/ 1203325 h 1695450"/>
                <a:gd name="connsiteX70" fmla="*/ 2486025 w 4899025"/>
                <a:gd name="connsiteY70" fmla="*/ 1203325 h 1695450"/>
                <a:gd name="connsiteX71" fmla="*/ 2486025 w 4899025"/>
                <a:gd name="connsiteY71" fmla="*/ 1276350 h 1695450"/>
                <a:gd name="connsiteX72" fmla="*/ 2927350 w 4899025"/>
                <a:gd name="connsiteY72" fmla="*/ 1276350 h 1695450"/>
                <a:gd name="connsiteX73" fmla="*/ 2931584 w 4899025"/>
                <a:gd name="connsiteY73" fmla="*/ 1356783 h 1695450"/>
                <a:gd name="connsiteX74" fmla="*/ 3366558 w 4899025"/>
                <a:gd name="connsiteY74" fmla="*/ 1354666 h 1695450"/>
                <a:gd name="connsiteX75" fmla="*/ 3362325 w 4899025"/>
                <a:gd name="connsiteY75" fmla="*/ 1457325 h 1695450"/>
                <a:gd name="connsiteX76" fmla="*/ 3835400 w 4899025"/>
                <a:gd name="connsiteY76" fmla="*/ 1457325 h 1695450"/>
                <a:gd name="connsiteX77" fmla="*/ 3835400 w 4899025"/>
                <a:gd name="connsiteY77" fmla="*/ 1695450 h 1695450"/>
                <a:gd name="connsiteX78" fmla="*/ 4899025 w 4899025"/>
                <a:gd name="connsiteY78"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47738 w 4899025"/>
                <a:gd name="connsiteY45" fmla="*/ 687388 h 1695450"/>
                <a:gd name="connsiteX46" fmla="*/ 955675 w 4899025"/>
                <a:gd name="connsiteY46" fmla="*/ 717550 h 1695450"/>
                <a:gd name="connsiteX47" fmla="*/ 1030288 w 4899025"/>
                <a:gd name="connsiteY47" fmla="*/ 714375 h 1695450"/>
                <a:gd name="connsiteX48" fmla="*/ 1035050 w 4899025"/>
                <a:gd name="connsiteY48" fmla="*/ 768350 h 1695450"/>
                <a:gd name="connsiteX49" fmla="*/ 1289050 w 4899025"/>
                <a:gd name="connsiteY49" fmla="*/ 768350 h 1695450"/>
                <a:gd name="connsiteX50" fmla="*/ 1289050 w 4899025"/>
                <a:gd name="connsiteY50" fmla="*/ 800100 h 1695450"/>
                <a:gd name="connsiteX51" fmla="*/ 1343025 w 4899025"/>
                <a:gd name="connsiteY51" fmla="*/ 800100 h 1695450"/>
                <a:gd name="connsiteX52" fmla="*/ 1349375 w 4899025"/>
                <a:gd name="connsiteY52" fmla="*/ 829734 h 1695450"/>
                <a:gd name="connsiteX53" fmla="*/ 1597025 w 4899025"/>
                <a:gd name="connsiteY53" fmla="*/ 831850 h 1695450"/>
                <a:gd name="connsiteX54" fmla="*/ 1597025 w 4899025"/>
                <a:gd name="connsiteY54" fmla="*/ 876300 h 1695450"/>
                <a:gd name="connsiteX55" fmla="*/ 1597025 w 4899025"/>
                <a:gd name="connsiteY55" fmla="*/ 908050 h 1695450"/>
                <a:gd name="connsiteX56" fmla="*/ 1635125 w 4899025"/>
                <a:gd name="connsiteY56" fmla="*/ 908050 h 1695450"/>
                <a:gd name="connsiteX57" fmla="*/ 1635125 w 4899025"/>
                <a:gd name="connsiteY57" fmla="*/ 933450 h 1695450"/>
                <a:gd name="connsiteX58" fmla="*/ 1654175 w 4899025"/>
                <a:gd name="connsiteY58" fmla="*/ 933450 h 1695450"/>
                <a:gd name="connsiteX59" fmla="*/ 1654175 w 4899025"/>
                <a:gd name="connsiteY59" fmla="*/ 968375 h 1695450"/>
                <a:gd name="connsiteX60" fmla="*/ 1968500 w 4899025"/>
                <a:gd name="connsiteY60" fmla="*/ 968375 h 1695450"/>
                <a:gd name="connsiteX61" fmla="*/ 1966383 w 4899025"/>
                <a:gd name="connsiteY61" fmla="*/ 1009650 h 1695450"/>
                <a:gd name="connsiteX62" fmla="*/ 1997075 w 4899025"/>
                <a:gd name="connsiteY62" fmla="*/ 1007533 h 1695450"/>
                <a:gd name="connsiteX63" fmla="*/ 2003425 w 4899025"/>
                <a:gd name="connsiteY63" fmla="*/ 1044575 h 1695450"/>
                <a:gd name="connsiteX64" fmla="*/ 2060575 w 4899025"/>
                <a:gd name="connsiteY64" fmla="*/ 1044575 h 1695450"/>
                <a:gd name="connsiteX65" fmla="*/ 2060575 w 4899025"/>
                <a:gd name="connsiteY65" fmla="*/ 1082675 h 1695450"/>
                <a:gd name="connsiteX66" fmla="*/ 2276475 w 4899025"/>
                <a:gd name="connsiteY66" fmla="*/ 1082675 h 1695450"/>
                <a:gd name="connsiteX67" fmla="*/ 2276476 w 4899025"/>
                <a:gd name="connsiteY67" fmla="*/ 1139825 h 1695450"/>
                <a:gd name="connsiteX68" fmla="*/ 2316692 w 4899025"/>
                <a:gd name="connsiteY68" fmla="*/ 1139825 h 1695450"/>
                <a:gd name="connsiteX69" fmla="*/ 2314575 w 4899025"/>
                <a:gd name="connsiteY69" fmla="*/ 1203325 h 1695450"/>
                <a:gd name="connsiteX70" fmla="*/ 2486025 w 4899025"/>
                <a:gd name="connsiteY70" fmla="*/ 1203325 h 1695450"/>
                <a:gd name="connsiteX71" fmla="*/ 2486025 w 4899025"/>
                <a:gd name="connsiteY71" fmla="*/ 1276350 h 1695450"/>
                <a:gd name="connsiteX72" fmla="*/ 2927350 w 4899025"/>
                <a:gd name="connsiteY72" fmla="*/ 1276350 h 1695450"/>
                <a:gd name="connsiteX73" fmla="*/ 2931584 w 4899025"/>
                <a:gd name="connsiteY73" fmla="*/ 1356783 h 1695450"/>
                <a:gd name="connsiteX74" fmla="*/ 3366558 w 4899025"/>
                <a:gd name="connsiteY74" fmla="*/ 1354666 h 1695450"/>
                <a:gd name="connsiteX75" fmla="*/ 3362325 w 4899025"/>
                <a:gd name="connsiteY75" fmla="*/ 1457325 h 1695450"/>
                <a:gd name="connsiteX76" fmla="*/ 3835400 w 4899025"/>
                <a:gd name="connsiteY76" fmla="*/ 1457325 h 1695450"/>
                <a:gd name="connsiteX77" fmla="*/ 3835400 w 4899025"/>
                <a:gd name="connsiteY77" fmla="*/ 1695450 h 1695450"/>
                <a:gd name="connsiteX78" fmla="*/ 4899025 w 4899025"/>
                <a:gd name="connsiteY78" fmla="*/ 1695450 h 1695450"/>
                <a:gd name="connsiteX0" fmla="*/ 0 w 4899025"/>
                <a:gd name="connsiteY0" fmla="*/ 0 h 1695450"/>
                <a:gd name="connsiteX1" fmla="*/ 133350 w 4899025"/>
                <a:gd name="connsiteY1" fmla="*/ 0 h 1695450"/>
                <a:gd name="connsiteX2" fmla="*/ 133350 w 4899025"/>
                <a:gd name="connsiteY2" fmla="*/ 25400 h 1695450"/>
                <a:gd name="connsiteX3" fmla="*/ 260350 w 4899025"/>
                <a:gd name="connsiteY3" fmla="*/ 25400 h 1695450"/>
                <a:gd name="connsiteX4" fmla="*/ 260350 w 4899025"/>
                <a:gd name="connsiteY4" fmla="*/ 92075 h 1695450"/>
                <a:gd name="connsiteX5" fmla="*/ 276225 w 4899025"/>
                <a:gd name="connsiteY5" fmla="*/ 92075 h 1695450"/>
                <a:gd name="connsiteX6" fmla="*/ 276225 w 4899025"/>
                <a:gd name="connsiteY6" fmla="*/ 127000 h 1695450"/>
                <a:gd name="connsiteX7" fmla="*/ 298450 w 4899025"/>
                <a:gd name="connsiteY7" fmla="*/ 127000 h 1695450"/>
                <a:gd name="connsiteX8" fmla="*/ 298450 w 4899025"/>
                <a:gd name="connsiteY8" fmla="*/ 146050 h 1695450"/>
                <a:gd name="connsiteX9" fmla="*/ 358775 w 4899025"/>
                <a:gd name="connsiteY9" fmla="*/ 146050 h 1695450"/>
                <a:gd name="connsiteX10" fmla="*/ 358775 w 4899025"/>
                <a:gd name="connsiteY10" fmla="*/ 161925 h 1695450"/>
                <a:gd name="connsiteX11" fmla="*/ 374650 w 4899025"/>
                <a:gd name="connsiteY11" fmla="*/ 161925 h 1695450"/>
                <a:gd name="connsiteX12" fmla="*/ 374650 w 4899025"/>
                <a:gd name="connsiteY12" fmla="*/ 190500 h 1695450"/>
                <a:gd name="connsiteX13" fmla="*/ 425450 w 4899025"/>
                <a:gd name="connsiteY13" fmla="*/ 190500 h 1695450"/>
                <a:gd name="connsiteX14" fmla="*/ 425450 w 4899025"/>
                <a:gd name="connsiteY14" fmla="*/ 222250 h 1695450"/>
                <a:gd name="connsiteX15" fmla="*/ 441325 w 4899025"/>
                <a:gd name="connsiteY15" fmla="*/ 222250 h 1695450"/>
                <a:gd name="connsiteX16" fmla="*/ 441325 w 4899025"/>
                <a:gd name="connsiteY16" fmla="*/ 247650 h 1695450"/>
                <a:gd name="connsiteX17" fmla="*/ 473075 w 4899025"/>
                <a:gd name="connsiteY17" fmla="*/ 247650 h 1695450"/>
                <a:gd name="connsiteX18" fmla="*/ 473075 w 4899025"/>
                <a:gd name="connsiteY18" fmla="*/ 298450 h 1695450"/>
                <a:gd name="connsiteX19" fmla="*/ 508000 w 4899025"/>
                <a:gd name="connsiteY19" fmla="*/ 298450 h 1695450"/>
                <a:gd name="connsiteX20" fmla="*/ 508000 w 4899025"/>
                <a:gd name="connsiteY20" fmla="*/ 323850 h 1695450"/>
                <a:gd name="connsiteX21" fmla="*/ 538162 w 4899025"/>
                <a:gd name="connsiteY21" fmla="*/ 320675 h 1695450"/>
                <a:gd name="connsiteX22" fmla="*/ 536575 w 4899025"/>
                <a:gd name="connsiteY22" fmla="*/ 336550 h 1695450"/>
                <a:gd name="connsiteX23" fmla="*/ 552450 w 4899025"/>
                <a:gd name="connsiteY23" fmla="*/ 336550 h 1695450"/>
                <a:gd name="connsiteX24" fmla="*/ 552450 w 4899025"/>
                <a:gd name="connsiteY24" fmla="*/ 377825 h 1695450"/>
                <a:gd name="connsiteX25" fmla="*/ 568325 w 4899025"/>
                <a:gd name="connsiteY25" fmla="*/ 377825 h 1695450"/>
                <a:gd name="connsiteX26" fmla="*/ 587375 w 4899025"/>
                <a:gd name="connsiteY26" fmla="*/ 396875 h 1695450"/>
                <a:gd name="connsiteX27" fmla="*/ 657225 w 4899025"/>
                <a:gd name="connsiteY27" fmla="*/ 396875 h 1695450"/>
                <a:gd name="connsiteX28" fmla="*/ 657225 w 4899025"/>
                <a:gd name="connsiteY28" fmla="*/ 422275 h 1695450"/>
                <a:gd name="connsiteX29" fmla="*/ 679450 w 4899025"/>
                <a:gd name="connsiteY29" fmla="*/ 422275 h 1695450"/>
                <a:gd name="connsiteX30" fmla="*/ 679450 w 4899025"/>
                <a:gd name="connsiteY30" fmla="*/ 463550 h 1695450"/>
                <a:gd name="connsiteX31" fmla="*/ 701675 w 4899025"/>
                <a:gd name="connsiteY31" fmla="*/ 463550 h 1695450"/>
                <a:gd name="connsiteX32" fmla="*/ 701675 w 4899025"/>
                <a:gd name="connsiteY32" fmla="*/ 504825 h 1695450"/>
                <a:gd name="connsiteX33" fmla="*/ 736600 w 4899025"/>
                <a:gd name="connsiteY33" fmla="*/ 498475 h 1695450"/>
                <a:gd name="connsiteX34" fmla="*/ 736600 w 4899025"/>
                <a:gd name="connsiteY34" fmla="*/ 536575 h 1695450"/>
                <a:gd name="connsiteX35" fmla="*/ 773113 w 4899025"/>
                <a:gd name="connsiteY35" fmla="*/ 534988 h 1695450"/>
                <a:gd name="connsiteX36" fmla="*/ 774700 w 4899025"/>
                <a:gd name="connsiteY36" fmla="*/ 549275 h 1695450"/>
                <a:gd name="connsiteX37" fmla="*/ 841375 w 4899025"/>
                <a:gd name="connsiteY37" fmla="*/ 549275 h 1695450"/>
                <a:gd name="connsiteX38" fmla="*/ 841375 w 4899025"/>
                <a:gd name="connsiteY38" fmla="*/ 584200 h 1695450"/>
                <a:gd name="connsiteX39" fmla="*/ 863600 w 4899025"/>
                <a:gd name="connsiteY39" fmla="*/ 584200 h 1695450"/>
                <a:gd name="connsiteX40" fmla="*/ 863600 w 4899025"/>
                <a:gd name="connsiteY40" fmla="*/ 606425 h 1695450"/>
                <a:gd name="connsiteX41" fmla="*/ 876300 w 4899025"/>
                <a:gd name="connsiteY41" fmla="*/ 606425 h 1695450"/>
                <a:gd name="connsiteX42" fmla="*/ 871537 w 4899025"/>
                <a:gd name="connsiteY42" fmla="*/ 668337 h 1695450"/>
                <a:gd name="connsiteX43" fmla="*/ 906463 w 4899025"/>
                <a:gd name="connsiteY43" fmla="*/ 666751 h 1695450"/>
                <a:gd name="connsiteX44" fmla="*/ 909637 w 4899025"/>
                <a:gd name="connsiteY44" fmla="*/ 693737 h 1695450"/>
                <a:gd name="connsiteX45" fmla="*/ 952501 w 4899025"/>
                <a:gd name="connsiteY45" fmla="*/ 688975 h 1695450"/>
                <a:gd name="connsiteX46" fmla="*/ 955675 w 4899025"/>
                <a:gd name="connsiteY46" fmla="*/ 717550 h 1695450"/>
                <a:gd name="connsiteX47" fmla="*/ 1030288 w 4899025"/>
                <a:gd name="connsiteY47" fmla="*/ 714375 h 1695450"/>
                <a:gd name="connsiteX48" fmla="*/ 1035050 w 4899025"/>
                <a:gd name="connsiteY48" fmla="*/ 768350 h 1695450"/>
                <a:gd name="connsiteX49" fmla="*/ 1289050 w 4899025"/>
                <a:gd name="connsiteY49" fmla="*/ 768350 h 1695450"/>
                <a:gd name="connsiteX50" fmla="*/ 1289050 w 4899025"/>
                <a:gd name="connsiteY50" fmla="*/ 800100 h 1695450"/>
                <a:gd name="connsiteX51" fmla="*/ 1343025 w 4899025"/>
                <a:gd name="connsiteY51" fmla="*/ 800100 h 1695450"/>
                <a:gd name="connsiteX52" fmla="*/ 1349375 w 4899025"/>
                <a:gd name="connsiteY52" fmla="*/ 829734 h 1695450"/>
                <a:gd name="connsiteX53" fmla="*/ 1597025 w 4899025"/>
                <a:gd name="connsiteY53" fmla="*/ 831850 h 1695450"/>
                <a:gd name="connsiteX54" fmla="*/ 1597025 w 4899025"/>
                <a:gd name="connsiteY54" fmla="*/ 876300 h 1695450"/>
                <a:gd name="connsiteX55" fmla="*/ 1597025 w 4899025"/>
                <a:gd name="connsiteY55" fmla="*/ 908050 h 1695450"/>
                <a:gd name="connsiteX56" fmla="*/ 1635125 w 4899025"/>
                <a:gd name="connsiteY56" fmla="*/ 908050 h 1695450"/>
                <a:gd name="connsiteX57" fmla="*/ 1635125 w 4899025"/>
                <a:gd name="connsiteY57" fmla="*/ 933450 h 1695450"/>
                <a:gd name="connsiteX58" fmla="*/ 1654175 w 4899025"/>
                <a:gd name="connsiteY58" fmla="*/ 933450 h 1695450"/>
                <a:gd name="connsiteX59" fmla="*/ 1654175 w 4899025"/>
                <a:gd name="connsiteY59" fmla="*/ 968375 h 1695450"/>
                <a:gd name="connsiteX60" fmla="*/ 1968500 w 4899025"/>
                <a:gd name="connsiteY60" fmla="*/ 968375 h 1695450"/>
                <a:gd name="connsiteX61" fmla="*/ 1966383 w 4899025"/>
                <a:gd name="connsiteY61" fmla="*/ 1009650 h 1695450"/>
                <a:gd name="connsiteX62" fmla="*/ 1997075 w 4899025"/>
                <a:gd name="connsiteY62" fmla="*/ 1007533 h 1695450"/>
                <a:gd name="connsiteX63" fmla="*/ 2003425 w 4899025"/>
                <a:gd name="connsiteY63" fmla="*/ 1044575 h 1695450"/>
                <a:gd name="connsiteX64" fmla="*/ 2060575 w 4899025"/>
                <a:gd name="connsiteY64" fmla="*/ 1044575 h 1695450"/>
                <a:gd name="connsiteX65" fmla="*/ 2060575 w 4899025"/>
                <a:gd name="connsiteY65" fmla="*/ 1082675 h 1695450"/>
                <a:gd name="connsiteX66" fmla="*/ 2276475 w 4899025"/>
                <a:gd name="connsiteY66" fmla="*/ 1082675 h 1695450"/>
                <a:gd name="connsiteX67" fmla="*/ 2276476 w 4899025"/>
                <a:gd name="connsiteY67" fmla="*/ 1139825 h 1695450"/>
                <a:gd name="connsiteX68" fmla="*/ 2316692 w 4899025"/>
                <a:gd name="connsiteY68" fmla="*/ 1139825 h 1695450"/>
                <a:gd name="connsiteX69" fmla="*/ 2314575 w 4899025"/>
                <a:gd name="connsiteY69" fmla="*/ 1203325 h 1695450"/>
                <a:gd name="connsiteX70" fmla="*/ 2486025 w 4899025"/>
                <a:gd name="connsiteY70" fmla="*/ 1203325 h 1695450"/>
                <a:gd name="connsiteX71" fmla="*/ 2486025 w 4899025"/>
                <a:gd name="connsiteY71" fmla="*/ 1276350 h 1695450"/>
                <a:gd name="connsiteX72" fmla="*/ 2927350 w 4899025"/>
                <a:gd name="connsiteY72" fmla="*/ 1276350 h 1695450"/>
                <a:gd name="connsiteX73" fmla="*/ 2931584 w 4899025"/>
                <a:gd name="connsiteY73" fmla="*/ 1356783 h 1695450"/>
                <a:gd name="connsiteX74" fmla="*/ 3366558 w 4899025"/>
                <a:gd name="connsiteY74" fmla="*/ 1354666 h 1695450"/>
                <a:gd name="connsiteX75" fmla="*/ 3362325 w 4899025"/>
                <a:gd name="connsiteY75" fmla="*/ 1457325 h 1695450"/>
                <a:gd name="connsiteX76" fmla="*/ 3835400 w 4899025"/>
                <a:gd name="connsiteY76" fmla="*/ 1457325 h 1695450"/>
                <a:gd name="connsiteX77" fmla="*/ 3835400 w 4899025"/>
                <a:gd name="connsiteY77" fmla="*/ 1695450 h 1695450"/>
                <a:gd name="connsiteX78" fmla="*/ 4899025 w 4899025"/>
                <a:gd name="connsiteY78" fmla="*/ 1695450 h 1695450"/>
                <a:gd name="connsiteX0" fmla="*/ 0 w 4899025"/>
                <a:gd name="connsiteY0" fmla="*/ 0 h 1706562"/>
                <a:gd name="connsiteX1" fmla="*/ 133350 w 4899025"/>
                <a:gd name="connsiteY1" fmla="*/ 11112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68325 w 4899025"/>
                <a:gd name="connsiteY25" fmla="*/ 388937 h 1706562"/>
                <a:gd name="connsiteX26" fmla="*/ 587375 w 4899025"/>
                <a:gd name="connsiteY26" fmla="*/ 407987 h 1706562"/>
                <a:gd name="connsiteX27" fmla="*/ 657225 w 4899025"/>
                <a:gd name="connsiteY27" fmla="*/ 407987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66383 w 4899025"/>
                <a:gd name="connsiteY61" fmla="*/ 1020762 h 1706562"/>
                <a:gd name="connsiteX62" fmla="*/ 1997075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 name="connsiteX0" fmla="*/ 0 w 4899025"/>
                <a:gd name="connsiteY0" fmla="*/ 0 h 1706562"/>
                <a:gd name="connsiteX1" fmla="*/ 131763 w 4899025"/>
                <a:gd name="connsiteY1" fmla="*/ 1587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68325 w 4899025"/>
                <a:gd name="connsiteY25" fmla="*/ 388937 h 1706562"/>
                <a:gd name="connsiteX26" fmla="*/ 587375 w 4899025"/>
                <a:gd name="connsiteY26" fmla="*/ 407987 h 1706562"/>
                <a:gd name="connsiteX27" fmla="*/ 657225 w 4899025"/>
                <a:gd name="connsiteY27" fmla="*/ 407987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66383 w 4899025"/>
                <a:gd name="connsiteY61" fmla="*/ 1020762 h 1706562"/>
                <a:gd name="connsiteX62" fmla="*/ 1997075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 name="connsiteX0" fmla="*/ 0 w 4899025"/>
                <a:gd name="connsiteY0" fmla="*/ 0 h 1706562"/>
                <a:gd name="connsiteX1" fmla="*/ 131763 w 4899025"/>
                <a:gd name="connsiteY1" fmla="*/ 1587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77850 w 4899025"/>
                <a:gd name="connsiteY25" fmla="*/ 387350 h 1706562"/>
                <a:gd name="connsiteX26" fmla="*/ 587375 w 4899025"/>
                <a:gd name="connsiteY26" fmla="*/ 407987 h 1706562"/>
                <a:gd name="connsiteX27" fmla="*/ 657225 w 4899025"/>
                <a:gd name="connsiteY27" fmla="*/ 407987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66383 w 4899025"/>
                <a:gd name="connsiteY61" fmla="*/ 1020762 h 1706562"/>
                <a:gd name="connsiteX62" fmla="*/ 1997075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 name="connsiteX0" fmla="*/ 0 w 4899025"/>
                <a:gd name="connsiteY0" fmla="*/ 0 h 1706562"/>
                <a:gd name="connsiteX1" fmla="*/ 131763 w 4899025"/>
                <a:gd name="connsiteY1" fmla="*/ 1587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77850 w 4899025"/>
                <a:gd name="connsiteY25" fmla="*/ 387350 h 1706562"/>
                <a:gd name="connsiteX26" fmla="*/ 576262 w 4899025"/>
                <a:gd name="connsiteY26" fmla="*/ 414337 h 1706562"/>
                <a:gd name="connsiteX27" fmla="*/ 657225 w 4899025"/>
                <a:gd name="connsiteY27" fmla="*/ 407987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66383 w 4899025"/>
                <a:gd name="connsiteY61" fmla="*/ 1020762 h 1706562"/>
                <a:gd name="connsiteX62" fmla="*/ 1997075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 name="connsiteX0" fmla="*/ 0 w 4899025"/>
                <a:gd name="connsiteY0" fmla="*/ 0 h 1706562"/>
                <a:gd name="connsiteX1" fmla="*/ 131763 w 4899025"/>
                <a:gd name="connsiteY1" fmla="*/ 1587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77850 w 4899025"/>
                <a:gd name="connsiteY25" fmla="*/ 387350 h 1706562"/>
                <a:gd name="connsiteX26" fmla="*/ 576262 w 4899025"/>
                <a:gd name="connsiteY26" fmla="*/ 414337 h 1706562"/>
                <a:gd name="connsiteX27" fmla="*/ 655637 w 4899025"/>
                <a:gd name="connsiteY27" fmla="*/ 417512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66383 w 4899025"/>
                <a:gd name="connsiteY61" fmla="*/ 1020762 h 1706562"/>
                <a:gd name="connsiteX62" fmla="*/ 1997075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 name="connsiteX0" fmla="*/ 0 w 4899025"/>
                <a:gd name="connsiteY0" fmla="*/ 0 h 1706562"/>
                <a:gd name="connsiteX1" fmla="*/ 131763 w 4899025"/>
                <a:gd name="connsiteY1" fmla="*/ 1587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77850 w 4899025"/>
                <a:gd name="connsiteY25" fmla="*/ 387350 h 1706562"/>
                <a:gd name="connsiteX26" fmla="*/ 576262 w 4899025"/>
                <a:gd name="connsiteY26" fmla="*/ 414337 h 1706562"/>
                <a:gd name="connsiteX27" fmla="*/ 655637 w 4899025"/>
                <a:gd name="connsiteY27" fmla="*/ 417512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72733 w 4899025"/>
                <a:gd name="connsiteY61" fmla="*/ 1020762 h 1706562"/>
                <a:gd name="connsiteX62" fmla="*/ 1997075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 name="connsiteX0" fmla="*/ 0 w 4899025"/>
                <a:gd name="connsiteY0" fmla="*/ 0 h 1706562"/>
                <a:gd name="connsiteX1" fmla="*/ 131763 w 4899025"/>
                <a:gd name="connsiteY1" fmla="*/ 1587 h 1706562"/>
                <a:gd name="connsiteX2" fmla="*/ 133350 w 4899025"/>
                <a:gd name="connsiteY2" fmla="*/ 36512 h 1706562"/>
                <a:gd name="connsiteX3" fmla="*/ 260350 w 4899025"/>
                <a:gd name="connsiteY3" fmla="*/ 36512 h 1706562"/>
                <a:gd name="connsiteX4" fmla="*/ 260350 w 4899025"/>
                <a:gd name="connsiteY4" fmla="*/ 103187 h 1706562"/>
                <a:gd name="connsiteX5" fmla="*/ 276225 w 4899025"/>
                <a:gd name="connsiteY5" fmla="*/ 103187 h 1706562"/>
                <a:gd name="connsiteX6" fmla="*/ 276225 w 4899025"/>
                <a:gd name="connsiteY6" fmla="*/ 138112 h 1706562"/>
                <a:gd name="connsiteX7" fmla="*/ 298450 w 4899025"/>
                <a:gd name="connsiteY7" fmla="*/ 138112 h 1706562"/>
                <a:gd name="connsiteX8" fmla="*/ 298450 w 4899025"/>
                <a:gd name="connsiteY8" fmla="*/ 157162 h 1706562"/>
                <a:gd name="connsiteX9" fmla="*/ 358775 w 4899025"/>
                <a:gd name="connsiteY9" fmla="*/ 157162 h 1706562"/>
                <a:gd name="connsiteX10" fmla="*/ 358775 w 4899025"/>
                <a:gd name="connsiteY10" fmla="*/ 173037 h 1706562"/>
                <a:gd name="connsiteX11" fmla="*/ 374650 w 4899025"/>
                <a:gd name="connsiteY11" fmla="*/ 173037 h 1706562"/>
                <a:gd name="connsiteX12" fmla="*/ 374650 w 4899025"/>
                <a:gd name="connsiteY12" fmla="*/ 201612 h 1706562"/>
                <a:gd name="connsiteX13" fmla="*/ 425450 w 4899025"/>
                <a:gd name="connsiteY13" fmla="*/ 201612 h 1706562"/>
                <a:gd name="connsiteX14" fmla="*/ 425450 w 4899025"/>
                <a:gd name="connsiteY14" fmla="*/ 233362 h 1706562"/>
                <a:gd name="connsiteX15" fmla="*/ 441325 w 4899025"/>
                <a:gd name="connsiteY15" fmla="*/ 233362 h 1706562"/>
                <a:gd name="connsiteX16" fmla="*/ 441325 w 4899025"/>
                <a:gd name="connsiteY16" fmla="*/ 258762 h 1706562"/>
                <a:gd name="connsiteX17" fmla="*/ 473075 w 4899025"/>
                <a:gd name="connsiteY17" fmla="*/ 258762 h 1706562"/>
                <a:gd name="connsiteX18" fmla="*/ 473075 w 4899025"/>
                <a:gd name="connsiteY18" fmla="*/ 309562 h 1706562"/>
                <a:gd name="connsiteX19" fmla="*/ 508000 w 4899025"/>
                <a:gd name="connsiteY19" fmla="*/ 309562 h 1706562"/>
                <a:gd name="connsiteX20" fmla="*/ 508000 w 4899025"/>
                <a:gd name="connsiteY20" fmla="*/ 334962 h 1706562"/>
                <a:gd name="connsiteX21" fmla="*/ 538162 w 4899025"/>
                <a:gd name="connsiteY21" fmla="*/ 331787 h 1706562"/>
                <a:gd name="connsiteX22" fmla="*/ 536575 w 4899025"/>
                <a:gd name="connsiteY22" fmla="*/ 347662 h 1706562"/>
                <a:gd name="connsiteX23" fmla="*/ 552450 w 4899025"/>
                <a:gd name="connsiteY23" fmla="*/ 347662 h 1706562"/>
                <a:gd name="connsiteX24" fmla="*/ 552450 w 4899025"/>
                <a:gd name="connsiteY24" fmla="*/ 388937 h 1706562"/>
                <a:gd name="connsiteX25" fmla="*/ 577850 w 4899025"/>
                <a:gd name="connsiteY25" fmla="*/ 387350 h 1706562"/>
                <a:gd name="connsiteX26" fmla="*/ 576262 w 4899025"/>
                <a:gd name="connsiteY26" fmla="*/ 414337 h 1706562"/>
                <a:gd name="connsiteX27" fmla="*/ 655637 w 4899025"/>
                <a:gd name="connsiteY27" fmla="*/ 417512 h 1706562"/>
                <a:gd name="connsiteX28" fmla="*/ 657225 w 4899025"/>
                <a:gd name="connsiteY28" fmla="*/ 433387 h 1706562"/>
                <a:gd name="connsiteX29" fmla="*/ 679450 w 4899025"/>
                <a:gd name="connsiteY29" fmla="*/ 433387 h 1706562"/>
                <a:gd name="connsiteX30" fmla="*/ 679450 w 4899025"/>
                <a:gd name="connsiteY30" fmla="*/ 474662 h 1706562"/>
                <a:gd name="connsiteX31" fmla="*/ 701675 w 4899025"/>
                <a:gd name="connsiteY31" fmla="*/ 474662 h 1706562"/>
                <a:gd name="connsiteX32" fmla="*/ 701675 w 4899025"/>
                <a:gd name="connsiteY32" fmla="*/ 515937 h 1706562"/>
                <a:gd name="connsiteX33" fmla="*/ 736600 w 4899025"/>
                <a:gd name="connsiteY33" fmla="*/ 509587 h 1706562"/>
                <a:gd name="connsiteX34" fmla="*/ 736600 w 4899025"/>
                <a:gd name="connsiteY34" fmla="*/ 547687 h 1706562"/>
                <a:gd name="connsiteX35" fmla="*/ 773113 w 4899025"/>
                <a:gd name="connsiteY35" fmla="*/ 546100 h 1706562"/>
                <a:gd name="connsiteX36" fmla="*/ 774700 w 4899025"/>
                <a:gd name="connsiteY36" fmla="*/ 560387 h 1706562"/>
                <a:gd name="connsiteX37" fmla="*/ 841375 w 4899025"/>
                <a:gd name="connsiteY37" fmla="*/ 560387 h 1706562"/>
                <a:gd name="connsiteX38" fmla="*/ 841375 w 4899025"/>
                <a:gd name="connsiteY38" fmla="*/ 595312 h 1706562"/>
                <a:gd name="connsiteX39" fmla="*/ 863600 w 4899025"/>
                <a:gd name="connsiteY39" fmla="*/ 595312 h 1706562"/>
                <a:gd name="connsiteX40" fmla="*/ 863600 w 4899025"/>
                <a:gd name="connsiteY40" fmla="*/ 617537 h 1706562"/>
                <a:gd name="connsiteX41" fmla="*/ 876300 w 4899025"/>
                <a:gd name="connsiteY41" fmla="*/ 617537 h 1706562"/>
                <a:gd name="connsiteX42" fmla="*/ 871537 w 4899025"/>
                <a:gd name="connsiteY42" fmla="*/ 679449 h 1706562"/>
                <a:gd name="connsiteX43" fmla="*/ 906463 w 4899025"/>
                <a:gd name="connsiteY43" fmla="*/ 677863 h 1706562"/>
                <a:gd name="connsiteX44" fmla="*/ 909637 w 4899025"/>
                <a:gd name="connsiteY44" fmla="*/ 704849 h 1706562"/>
                <a:gd name="connsiteX45" fmla="*/ 952501 w 4899025"/>
                <a:gd name="connsiteY45" fmla="*/ 700087 h 1706562"/>
                <a:gd name="connsiteX46" fmla="*/ 955675 w 4899025"/>
                <a:gd name="connsiteY46" fmla="*/ 728662 h 1706562"/>
                <a:gd name="connsiteX47" fmla="*/ 1030288 w 4899025"/>
                <a:gd name="connsiteY47" fmla="*/ 725487 h 1706562"/>
                <a:gd name="connsiteX48" fmla="*/ 1035050 w 4899025"/>
                <a:gd name="connsiteY48" fmla="*/ 779462 h 1706562"/>
                <a:gd name="connsiteX49" fmla="*/ 1289050 w 4899025"/>
                <a:gd name="connsiteY49" fmla="*/ 779462 h 1706562"/>
                <a:gd name="connsiteX50" fmla="*/ 1289050 w 4899025"/>
                <a:gd name="connsiteY50" fmla="*/ 811212 h 1706562"/>
                <a:gd name="connsiteX51" fmla="*/ 1343025 w 4899025"/>
                <a:gd name="connsiteY51" fmla="*/ 811212 h 1706562"/>
                <a:gd name="connsiteX52" fmla="*/ 1349375 w 4899025"/>
                <a:gd name="connsiteY52" fmla="*/ 840846 h 1706562"/>
                <a:gd name="connsiteX53" fmla="*/ 1597025 w 4899025"/>
                <a:gd name="connsiteY53" fmla="*/ 842962 h 1706562"/>
                <a:gd name="connsiteX54" fmla="*/ 1597025 w 4899025"/>
                <a:gd name="connsiteY54" fmla="*/ 887412 h 1706562"/>
                <a:gd name="connsiteX55" fmla="*/ 1597025 w 4899025"/>
                <a:gd name="connsiteY55" fmla="*/ 919162 h 1706562"/>
                <a:gd name="connsiteX56" fmla="*/ 1635125 w 4899025"/>
                <a:gd name="connsiteY56" fmla="*/ 919162 h 1706562"/>
                <a:gd name="connsiteX57" fmla="*/ 1635125 w 4899025"/>
                <a:gd name="connsiteY57" fmla="*/ 944562 h 1706562"/>
                <a:gd name="connsiteX58" fmla="*/ 1654175 w 4899025"/>
                <a:gd name="connsiteY58" fmla="*/ 944562 h 1706562"/>
                <a:gd name="connsiteX59" fmla="*/ 1654175 w 4899025"/>
                <a:gd name="connsiteY59" fmla="*/ 979487 h 1706562"/>
                <a:gd name="connsiteX60" fmla="*/ 1968500 w 4899025"/>
                <a:gd name="connsiteY60" fmla="*/ 979487 h 1706562"/>
                <a:gd name="connsiteX61" fmla="*/ 1972733 w 4899025"/>
                <a:gd name="connsiteY61" fmla="*/ 1020762 h 1706562"/>
                <a:gd name="connsiteX62" fmla="*/ 2001837 w 4899025"/>
                <a:gd name="connsiteY62" fmla="*/ 1018645 h 1706562"/>
                <a:gd name="connsiteX63" fmla="*/ 2003425 w 4899025"/>
                <a:gd name="connsiteY63" fmla="*/ 1055687 h 1706562"/>
                <a:gd name="connsiteX64" fmla="*/ 2060575 w 4899025"/>
                <a:gd name="connsiteY64" fmla="*/ 1055687 h 1706562"/>
                <a:gd name="connsiteX65" fmla="*/ 2060575 w 4899025"/>
                <a:gd name="connsiteY65" fmla="*/ 1093787 h 1706562"/>
                <a:gd name="connsiteX66" fmla="*/ 2276475 w 4899025"/>
                <a:gd name="connsiteY66" fmla="*/ 1093787 h 1706562"/>
                <a:gd name="connsiteX67" fmla="*/ 2276476 w 4899025"/>
                <a:gd name="connsiteY67" fmla="*/ 1150937 h 1706562"/>
                <a:gd name="connsiteX68" fmla="*/ 2316692 w 4899025"/>
                <a:gd name="connsiteY68" fmla="*/ 1150937 h 1706562"/>
                <a:gd name="connsiteX69" fmla="*/ 2314575 w 4899025"/>
                <a:gd name="connsiteY69" fmla="*/ 1214437 h 1706562"/>
                <a:gd name="connsiteX70" fmla="*/ 2486025 w 4899025"/>
                <a:gd name="connsiteY70" fmla="*/ 1214437 h 1706562"/>
                <a:gd name="connsiteX71" fmla="*/ 2486025 w 4899025"/>
                <a:gd name="connsiteY71" fmla="*/ 1287462 h 1706562"/>
                <a:gd name="connsiteX72" fmla="*/ 2927350 w 4899025"/>
                <a:gd name="connsiteY72" fmla="*/ 1287462 h 1706562"/>
                <a:gd name="connsiteX73" fmla="*/ 2931584 w 4899025"/>
                <a:gd name="connsiteY73" fmla="*/ 1367895 h 1706562"/>
                <a:gd name="connsiteX74" fmla="*/ 3366558 w 4899025"/>
                <a:gd name="connsiteY74" fmla="*/ 1365778 h 1706562"/>
                <a:gd name="connsiteX75" fmla="*/ 3362325 w 4899025"/>
                <a:gd name="connsiteY75" fmla="*/ 1468437 h 1706562"/>
                <a:gd name="connsiteX76" fmla="*/ 3835400 w 4899025"/>
                <a:gd name="connsiteY76" fmla="*/ 1468437 h 1706562"/>
                <a:gd name="connsiteX77" fmla="*/ 3835400 w 4899025"/>
                <a:gd name="connsiteY77" fmla="*/ 1706562 h 1706562"/>
                <a:gd name="connsiteX78" fmla="*/ 4899025 w 4899025"/>
                <a:gd name="connsiteY78" fmla="*/ 1706562 h 170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99025" h="1706562">
                  <a:moveTo>
                    <a:pt x="0" y="0"/>
                  </a:moveTo>
                  <a:lnTo>
                    <a:pt x="131763" y="1587"/>
                  </a:lnTo>
                  <a:lnTo>
                    <a:pt x="133350" y="36512"/>
                  </a:lnTo>
                  <a:lnTo>
                    <a:pt x="260350" y="36512"/>
                  </a:lnTo>
                  <a:lnTo>
                    <a:pt x="260350" y="103187"/>
                  </a:lnTo>
                  <a:lnTo>
                    <a:pt x="276225" y="103187"/>
                  </a:lnTo>
                  <a:lnTo>
                    <a:pt x="276225" y="138112"/>
                  </a:lnTo>
                  <a:lnTo>
                    <a:pt x="298450" y="138112"/>
                  </a:lnTo>
                  <a:lnTo>
                    <a:pt x="298450" y="157162"/>
                  </a:lnTo>
                  <a:lnTo>
                    <a:pt x="358775" y="157162"/>
                  </a:lnTo>
                  <a:lnTo>
                    <a:pt x="358775" y="173037"/>
                  </a:lnTo>
                  <a:lnTo>
                    <a:pt x="374650" y="173037"/>
                  </a:lnTo>
                  <a:lnTo>
                    <a:pt x="374650" y="201612"/>
                  </a:lnTo>
                  <a:lnTo>
                    <a:pt x="425450" y="201612"/>
                  </a:lnTo>
                  <a:lnTo>
                    <a:pt x="425450" y="233362"/>
                  </a:lnTo>
                  <a:lnTo>
                    <a:pt x="441325" y="233362"/>
                  </a:lnTo>
                  <a:lnTo>
                    <a:pt x="441325" y="258762"/>
                  </a:lnTo>
                  <a:lnTo>
                    <a:pt x="473075" y="258762"/>
                  </a:lnTo>
                  <a:lnTo>
                    <a:pt x="473075" y="309562"/>
                  </a:lnTo>
                  <a:lnTo>
                    <a:pt x="508000" y="309562"/>
                  </a:lnTo>
                  <a:lnTo>
                    <a:pt x="508000" y="334962"/>
                  </a:lnTo>
                  <a:lnTo>
                    <a:pt x="538162" y="331787"/>
                  </a:lnTo>
                  <a:lnTo>
                    <a:pt x="536575" y="347662"/>
                  </a:lnTo>
                  <a:lnTo>
                    <a:pt x="552450" y="347662"/>
                  </a:lnTo>
                  <a:lnTo>
                    <a:pt x="552450" y="388937"/>
                  </a:lnTo>
                  <a:lnTo>
                    <a:pt x="577850" y="387350"/>
                  </a:lnTo>
                  <a:cubicBezTo>
                    <a:pt x="577321" y="396346"/>
                    <a:pt x="576791" y="405341"/>
                    <a:pt x="576262" y="414337"/>
                  </a:cubicBezTo>
                  <a:lnTo>
                    <a:pt x="655637" y="417512"/>
                  </a:lnTo>
                  <a:lnTo>
                    <a:pt x="657225" y="433387"/>
                  </a:lnTo>
                  <a:lnTo>
                    <a:pt x="679450" y="433387"/>
                  </a:lnTo>
                  <a:lnTo>
                    <a:pt x="679450" y="474662"/>
                  </a:lnTo>
                  <a:lnTo>
                    <a:pt x="701675" y="474662"/>
                  </a:lnTo>
                  <a:lnTo>
                    <a:pt x="701675" y="515937"/>
                  </a:lnTo>
                  <a:lnTo>
                    <a:pt x="736600" y="509587"/>
                  </a:lnTo>
                  <a:lnTo>
                    <a:pt x="736600" y="547687"/>
                  </a:lnTo>
                  <a:lnTo>
                    <a:pt x="773113" y="546100"/>
                  </a:lnTo>
                  <a:lnTo>
                    <a:pt x="774700" y="560387"/>
                  </a:lnTo>
                  <a:lnTo>
                    <a:pt x="841375" y="560387"/>
                  </a:lnTo>
                  <a:lnTo>
                    <a:pt x="841375" y="595312"/>
                  </a:lnTo>
                  <a:lnTo>
                    <a:pt x="863600" y="595312"/>
                  </a:lnTo>
                  <a:lnTo>
                    <a:pt x="863600" y="617537"/>
                  </a:lnTo>
                  <a:lnTo>
                    <a:pt x="876300" y="617537"/>
                  </a:lnTo>
                  <a:lnTo>
                    <a:pt x="871537" y="679449"/>
                  </a:lnTo>
                  <a:lnTo>
                    <a:pt x="906463" y="677863"/>
                  </a:lnTo>
                  <a:lnTo>
                    <a:pt x="909637" y="704849"/>
                  </a:lnTo>
                  <a:lnTo>
                    <a:pt x="952501" y="700087"/>
                  </a:lnTo>
                  <a:lnTo>
                    <a:pt x="955675" y="728662"/>
                  </a:lnTo>
                  <a:lnTo>
                    <a:pt x="1030288" y="725487"/>
                  </a:lnTo>
                  <a:lnTo>
                    <a:pt x="1035050" y="779462"/>
                  </a:lnTo>
                  <a:lnTo>
                    <a:pt x="1289050" y="779462"/>
                  </a:lnTo>
                  <a:lnTo>
                    <a:pt x="1289050" y="811212"/>
                  </a:lnTo>
                  <a:lnTo>
                    <a:pt x="1343025" y="811212"/>
                  </a:lnTo>
                  <a:lnTo>
                    <a:pt x="1349375" y="840846"/>
                  </a:lnTo>
                  <a:lnTo>
                    <a:pt x="1597025" y="842962"/>
                  </a:lnTo>
                  <a:lnTo>
                    <a:pt x="1597025" y="887412"/>
                  </a:lnTo>
                  <a:lnTo>
                    <a:pt x="1597025" y="919162"/>
                  </a:lnTo>
                  <a:lnTo>
                    <a:pt x="1635125" y="919162"/>
                  </a:lnTo>
                  <a:lnTo>
                    <a:pt x="1635125" y="944562"/>
                  </a:lnTo>
                  <a:lnTo>
                    <a:pt x="1654175" y="944562"/>
                  </a:lnTo>
                  <a:lnTo>
                    <a:pt x="1654175" y="979487"/>
                  </a:lnTo>
                  <a:lnTo>
                    <a:pt x="1968500" y="979487"/>
                  </a:lnTo>
                  <a:lnTo>
                    <a:pt x="1972733" y="1020762"/>
                  </a:lnTo>
                  <a:lnTo>
                    <a:pt x="2001837" y="1018645"/>
                  </a:lnTo>
                  <a:cubicBezTo>
                    <a:pt x="2002366" y="1030992"/>
                    <a:pt x="2002896" y="1043340"/>
                    <a:pt x="2003425" y="1055687"/>
                  </a:cubicBezTo>
                  <a:lnTo>
                    <a:pt x="2060575" y="1055687"/>
                  </a:lnTo>
                  <a:lnTo>
                    <a:pt x="2060575" y="1093787"/>
                  </a:lnTo>
                  <a:lnTo>
                    <a:pt x="2276475" y="1093787"/>
                  </a:lnTo>
                  <a:cubicBezTo>
                    <a:pt x="2275769" y="1112837"/>
                    <a:pt x="2277182" y="1131887"/>
                    <a:pt x="2276476" y="1150937"/>
                  </a:cubicBezTo>
                  <a:lnTo>
                    <a:pt x="2316692" y="1150937"/>
                  </a:lnTo>
                  <a:cubicBezTo>
                    <a:pt x="2315986" y="1172809"/>
                    <a:pt x="2315281" y="1192565"/>
                    <a:pt x="2314575" y="1214437"/>
                  </a:cubicBezTo>
                  <a:lnTo>
                    <a:pt x="2486025" y="1214437"/>
                  </a:lnTo>
                  <a:lnTo>
                    <a:pt x="2486025" y="1287462"/>
                  </a:lnTo>
                  <a:lnTo>
                    <a:pt x="2927350" y="1287462"/>
                  </a:lnTo>
                  <a:lnTo>
                    <a:pt x="2931584" y="1367895"/>
                  </a:lnTo>
                  <a:lnTo>
                    <a:pt x="3366558" y="1365778"/>
                  </a:lnTo>
                  <a:lnTo>
                    <a:pt x="3362325" y="1468437"/>
                  </a:lnTo>
                  <a:lnTo>
                    <a:pt x="3835400" y="1468437"/>
                  </a:lnTo>
                  <a:lnTo>
                    <a:pt x="3835400" y="1706562"/>
                  </a:lnTo>
                  <a:lnTo>
                    <a:pt x="4899025" y="1706562"/>
                  </a:lnTo>
                </a:path>
              </a:pathLst>
            </a:custGeom>
            <a:noFill/>
            <a:ln w="28575">
              <a:solidFill>
                <a:schemeClr val="accent1"/>
              </a:solidFill>
              <a:miter lim="800000"/>
              <a:headEnd/>
              <a:tailEnd/>
            </a:ln>
          </p:spPr>
          <p:txBody>
            <a:bodyPr rtlCol="0" anchor="ctr"/>
            <a:lstStyle/>
            <a:p>
              <a:pPr algn="ctr"/>
              <a:endParaRPr lang="en-US"/>
            </a:p>
          </p:txBody>
        </p:sp>
        <p:cxnSp>
          <p:nvCxnSpPr>
            <p:cNvPr id="146" name="Straight Connector 145">
              <a:extLst>
                <a:ext uri="{FF2B5EF4-FFF2-40B4-BE49-F238E27FC236}">
                  <a16:creationId xmlns:a16="http://schemas.microsoft.com/office/drawing/2014/main" id="{8634F8AA-7975-B469-CE58-1D86BCCF1A57}"/>
                </a:ext>
              </a:extLst>
            </p:cNvPr>
            <p:cNvCxnSpPr>
              <a:cxnSpLocks/>
            </p:cNvCxnSpPr>
            <p:nvPr/>
          </p:nvCxnSpPr>
          <p:spPr bwMode="auto">
            <a:xfrm>
              <a:off x="6509461" y="2002961"/>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1242C65-FED0-B47C-C984-1208CF74B49F}"/>
                </a:ext>
              </a:extLst>
            </p:cNvPr>
            <p:cNvCxnSpPr>
              <a:cxnSpLocks/>
            </p:cNvCxnSpPr>
            <p:nvPr/>
          </p:nvCxnSpPr>
          <p:spPr bwMode="auto">
            <a:xfrm>
              <a:off x="6608945" y="20359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3B93836-5C18-B688-22E2-6F4A0E9BECE0}"/>
                </a:ext>
              </a:extLst>
            </p:cNvPr>
            <p:cNvCxnSpPr>
              <a:cxnSpLocks/>
            </p:cNvCxnSpPr>
            <p:nvPr/>
          </p:nvCxnSpPr>
          <p:spPr bwMode="auto">
            <a:xfrm>
              <a:off x="6629813" y="20359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68AED8B-835F-959A-41AB-7CD1D34AD47D}"/>
                </a:ext>
              </a:extLst>
            </p:cNvPr>
            <p:cNvCxnSpPr>
              <a:cxnSpLocks/>
            </p:cNvCxnSpPr>
            <p:nvPr/>
          </p:nvCxnSpPr>
          <p:spPr bwMode="auto">
            <a:xfrm>
              <a:off x="6693313" y="20359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6875C0F-F9DB-7809-C7D3-A873CC19ABD0}"/>
                </a:ext>
              </a:extLst>
            </p:cNvPr>
            <p:cNvCxnSpPr>
              <a:cxnSpLocks/>
            </p:cNvCxnSpPr>
            <p:nvPr/>
          </p:nvCxnSpPr>
          <p:spPr bwMode="auto">
            <a:xfrm>
              <a:off x="6752580" y="2154491"/>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9616278-ABC4-F034-FD96-6409E4B81900}"/>
                </a:ext>
              </a:extLst>
            </p:cNvPr>
            <p:cNvCxnSpPr>
              <a:cxnSpLocks/>
            </p:cNvCxnSpPr>
            <p:nvPr/>
          </p:nvCxnSpPr>
          <p:spPr bwMode="auto">
            <a:xfrm>
              <a:off x="6810441" y="2174534"/>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3C69A6D8-EAD3-B8DC-2B8B-873B9E455120}"/>
                </a:ext>
              </a:extLst>
            </p:cNvPr>
            <p:cNvCxnSpPr>
              <a:cxnSpLocks/>
            </p:cNvCxnSpPr>
            <p:nvPr/>
          </p:nvCxnSpPr>
          <p:spPr bwMode="auto">
            <a:xfrm>
              <a:off x="7267641" y="2569623"/>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E4C6BA6-802E-8DCE-16CA-8BCDE8B99AC3}"/>
                </a:ext>
              </a:extLst>
            </p:cNvPr>
            <p:cNvCxnSpPr>
              <a:cxnSpLocks/>
            </p:cNvCxnSpPr>
            <p:nvPr/>
          </p:nvCxnSpPr>
          <p:spPr bwMode="auto">
            <a:xfrm>
              <a:off x="7376301" y="2726785"/>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7DA8B61-387D-2A52-E2C8-F2FD6F808224}"/>
                </a:ext>
              </a:extLst>
            </p:cNvPr>
            <p:cNvCxnSpPr>
              <a:cxnSpLocks/>
            </p:cNvCxnSpPr>
            <p:nvPr/>
          </p:nvCxnSpPr>
          <p:spPr bwMode="auto">
            <a:xfrm>
              <a:off x="7460439" y="2737898"/>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BA70EB5-D769-D188-5E89-12AF5C99D17D}"/>
                </a:ext>
              </a:extLst>
            </p:cNvPr>
            <p:cNvCxnSpPr>
              <a:cxnSpLocks/>
            </p:cNvCxnSpPr>
            <p:nvPr/>
          </p:nvCxnSpPr>
          <p:spPr bwMode="auto">
            <a:xfrm>
              <a:off x="7554101" y="279179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1BA30E8-EDE1-0B77-8AF8-B43955AD7881}"/>
                </a:ext>
              </a:extLst>
            </p:cNvPr>
            <p:cNvCxnSpPr>
              <a:cxnSpLocks/>
            </p:cNvCxnSpPr>
            <p:nvPr/>
          </p:nvCxnSpPr>
          <p:spPr bwMode="auto">
            <a:xfrm>
              <a:off x="7578294" y="279179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D325BA8-1614-8FA5-F38F-0F27B402901E}"/>
                </a:ext>
              </a:extLst>
            </p:cNvPr>
            <p:cNvCxnSpPr>
              <a:cxnSpLocks/>
            </p:cNvCxnSpPr>
            <p:nvPr/>
          </p:nvCxnSpPr>
          <p:spPr bwMode="auto">
            <a:xfrm>
              <a:off x="7608456" y="279179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0C11F0C-091C-3E36-353B-31AAB520CB21}"/>
                </a:ext>
              </a:extLst>
            </p:cNvPr>
            <p:cNvCxnSpPr>
              <a:cxnSpLocks/>
            </p:cNvCxnSpPr>
            <p:nvPr/>
          </p:nvCxnSpPr>
          <p:spPr bwMode="auto">
            <a:xfrm>
              <a:off x="7646556" y="279179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C5A32F5-0AA8-4CEB-075F-94AFFF70C140}"/>
                </a:ext>
              </a:extLst>
            </p:cNvPr>
            <p:cNvCxnSpPr>
              <a:cxnSpLocks/>
            </p:cNvCxnSpPr>
            <p:nvPr/>
          </p:nvCxnSpPr>
          <p:spPr bwMode="auto">
            <a:xfrm>
              <a:off x="7673544" y="279179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244B7EF-0F21-F6B9-4CA4-ABFF584918CA}"/>
                </a:ext>
              </a:extLst>
            </p:cNvPr>
            <p:cNvCxnSpPr>
              <a:cxnSpLocks/>
            </p:cNvCxnSpPr>
            <p:nvPr/>
          </p:nvCxnSpPr>
          <p:spPr bwMode="auto">
            <a:xfrm>
              <a:off x="7703707" y="279179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1CACE90-2714-B61C-C11E-4A247A69FD1B}"/>
                </a:ext>
              </a:extLst>
            </p:cNvPr>
            <p:cNvCxnSpPr>
              <a:cxnSpLocks/>
            </p:cNvCxnSpPr>
            <p:nvPr/>
          </p:nvCxnSpPr>
          <p:spPr bwMode="auto">
            <a:xfrm>
              <a:off x="7918020" y="2856242"/>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5D95AEB-4EE0-E707-9FD2-8BE2251D312D}"/>
                </a:ext>
              </a:extLst>
            </p:cNvPr>
            <p:cNvCxnSpPr>
              <a:cxnSpLocks/>
            </p:cNvCxnSpPr>
            <p:nvPr/>
          </p:nvCxnSpPr>
          <p:spPr bwMode="auto">
            <a:xfrm>
              <a:off x="7941269" y="2856242"/>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1C58D05-696F-FF0D-4629-F25A4402454C}"/>
                </a:ext>
              </a:extLst>
            </p:cNvPr>
            <p:cNvCxnSpPr>
              <a:cxnSpLocks/>
            </p:cNvCxnSpPr>
            <p:nvPr/>
          </p:nvCxnSpPr>
          <p:spPr bwMode="auto">
            <a:xfrm>
              <a:off x="8019057" y="2856242"/>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B0EA152-1DF6-C3AA-8E4E-8E6E6AF801D6}"/>
                </a:ext>
              </a:extLst>
            </p:cNvPr>
            <p:cNvCxnSpPr>
              <a:cxnSpLocks/>
            </p:cNvCxnSpPr>
            <p:nvPr/>
          </p:nvCxnSpPr>
          <p:spPr bwMode="auto">
            <a:xfrm>
              <a:off x="8103042" y="298153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4CF32E5-C1B3-4BD5-3DF4-6C47984A34CA}"/>
                </a:ext>
              </a:extLst>
            </p:cNvPr>
            <p:cNvCxnSpPr>
              <a:cxnSpLocks/>
            </p:cNvCxnSpPr>
            <p:nvPr/>
          </p:nvCxnSpPr>
          <p:spPr bwMode="auto">
            <a:xfrm>
              <a:off x="8150341" y="29899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AF7E9A5-2DFB-F21F-027E-98516B3E1C5E}"/>
                </a:ext>
              </a:extLst>
            </p:cNvPr>
            <p:cNvCxnSpPr>
              <a:cxnSpLocks/>
            </p:cNvCxnSpPr>
            <p:nvPr/>
          </p:nvCxnSpPr>
          <p:spPr bwMode="auto">
            <a:xfrm>
              <a:off x="8267816" y="29899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8F907C7D-EF0C-ACE0-C5D4-382312563298}"/>
                </a:ext>
              </a:extLst>
            </p:cNvPr>
            <p:cNvCxnSpPr>
              <a:cxnSpLocks/>
            </p:cNvCxnSpPr>
            <p:nvPr/>
          </p:nvCxnSpPr>
          <p:spPr bwMode="auto">
            <a:xfrm>
              <a:off x="8340841" y="29899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D1D81628-0C1E-5741-9B3E-B70F96410657}"/>
                </a:ext>
              </a:extLst>
            </p:cNvPr>
            <p:cNvCxnSpPr>
              <a:cxnSpLocks/>
            </p:cNvCxnSpPr>
            <p:nvPr/>
          </p:nvCxnSpPr>
          <p:spPr bwMode="auto">
            <a:xfrm>
              <a:off x="8543039"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E4A18AB-D312-938D-74FC-5B0862C6A511}"/>
                </a:ext>
              </a:extLst>
            </p:cNvPr>
            <p:cNvCxnSpPr>
              <a:cxnSpLocks/>
            </p:cNvCxnSpPr>
            <p:nvPr/>
          </p:nvCxnSpPr>
          <p:spPr bwMode="auto">
            <a:xfrm>
              <a:off x="8593839"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55D0C0B-A37F-254E-711F-DE788C0016E0}"/>
                </a:ext>
              </a:extLst>
            </p:cNvPr>
            <p:cNvCxnSpPr>
              <a:cxnSpLocks/>
            </p:cNvCxnSpPr>
            <p:nvPr/>
          </p:nvCxnSpPr>
          <p:spPr bwMode="auto">
            <a:xfrm>
              <a:off x="8617652"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23C7559-3A49-1EC3-2B59-942C146E6DBF}"/>
                </a:ext>
              </a:extLst>
            </p:cNvPr>
            <p:cNvCxnSpPr>
              <a:cxnSpLocks/>
            </p:cNvCxnSpPr>
            <p:nvPr/>
          </p:nvCxnSpPr>
          <p:spPr bwMode="auto">
            <a:xfrm>
              <a:off x="8643052"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54DB672-C8C9-D244-62FD-5B159CA0A955}"/>
                </a:ext>
              </a:extLst>
            </p:cNvPr>
            <p:cNvCxnSpPr>
              <a:cxnSpLocks/>
            </p:cNvCxnSpPr>
            <p:nvPr/>
          </p:nvCxnSpPr>
          <p:spPr bwMode="auto">
            <a:xfrm>
              <a:off x="8671627"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F9A76CB-EAA6-6F7E-2AB7-C3699F1A743C}"/>
                </a:ext>
              </a:extLst>
            </p:cNvPr>
            <p:cNvCxnSpPr>
              <a:cxnSpLocks/>
            </p:cNvCxnSpPr>
            <p:nvPr/>
          </p:nvCxnSpPr>
          <p:spPr bwMode="auto">
            <a:xfrm>
              <a:off x="8702972"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A88C4D7-275D-7B4D-D839-0CC066DA30B0}"/>
                </a:ext>
              </a:extLst>
            </p:cNvPr>
            <p:cNvCxnSpPr>
              <a:cxnSpLocks/>
            </p:cNvCxnSpPr>
            <p:nvPr/>
          </p:nvCxnSpPr>
          <p:spPr bwMode="auto">
            <a:xfrm>
              <a:off x="8725337" y="310425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DD7C6B9-EBF7-F720-6B77-3B52E57C05CE}"/>
                </a:ext>
              </a:extLst>
            </p:cNvPr>
            <p:cNvCxnSpPr>
              <a:cxnSpLocks/>
            </p:cNvCxnSpPr>
            <p:nvPr/>
          </p:nvCxnSpPr>
          <p:spPr bwMode="auto">
            <a:xfrm>
              <a:off x="8754177" y="3166203"/>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BEB9641-317F-750B-FDAC-60A09B380F69}"/>
                </a:ext>
              </a:extLst>
            </p:cNvPr>
            <p:cNvCxnSpPr>
              <a:cxnSpLocks/>
            </p:cNvCxnSpPr>
            <p:nvPr/>
          </p:nvCxnSpPr>
          <p:spPr bwMode="auto">
            <a:xfrm>
              <a:off x="8787515" y="3209850"/>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A5413D6-B85E-CFC8-6595-4706B24C5A41}"/>
                </a:ext>
              </a:extLst>
            </p:cNvPr>
            <p:cNvCxnSpPr>
              <a:cxnSpLocks/>
            </p:cNvCxnSpPr>
            <p:nvPr/>
          </p:nvCxnSpPr>
          <p:spPr bwMode="auto">
            <a:xfrm>
              <a:off x="8803390" y="3206038"/>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B740476-EDB9-3198-DD3D-21484AF8E524}"/>
                </a:ext>
              </a:extLst>
            </p:cNvPr>
            <p:cNvCxnSpPr>
              <a:cxnSpLocks/>
            </p:cNvCxnSpPr>
            <p:nvPr/>
          </p:nvCxnSpPr>
          <p:spPr bwMode="auto">
            <a:xfrm>
              <a:off x="8970078" y="3304725"/>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A66E778E-14FD-188D-C069-763F2CE12727}"/>
                </a:ext>
              </a:extLst>
            </p:cNvPr>
            <p:cNvCxnSpPr>
              <a:cxnSpLocks/>
            </p:cNvCxnSpPr>
            <p:nvPr/>
          </p:nvCxnSpPr>
          <p:spPr bwMode="auto">
            <a:xfrm>
              <a:off x="9416165" y="337528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5096C2B-64C1-FACD-1DC1-8AF9B54F08E5}"/>
                </a:ext>
              </a:extLst>
            </p:cNvPr>
            <p:cNvCxnSpPr>
              <a:cxnSpLocks/>
            </p:cNvCxnSpPr>
            <p:nvPr/>
          </p:nvCxnSpPr>
          <p:spPr bwMode="auto">
            <a:xfrm>
              <a:off x="9543143" y="3381651"/>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D7EC18B-03CE-83DA-0D2D-85F68732E412}"/>
                </a:ext>
              </a:extLst>
            </p:cNvPr>
            <p:cNvCxnSpPr>
              <a:cxnSpLocks/>
            </p:cNvCxnSpPr>
            <p:nvPr/>
          </p:nvCxnSpPr>
          <p:spPr bwMode="auto">
            <a:xfrm>
              <a:off x="9806668" y="337528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C5048C9-8C46-52A0-7FF6-0C7315EF8C7C}"/>
                </a:ext>
              </a:extLst>
            </p:cNvPr>
            <p:cNvCxnSpPr>
              <a:cxnSpLocks/>
            </p:cNvCxnSpPr>
            <p:nvPr/>
          </p:nvCxnSpPr>
          <p:spPr bwMode="auto">
            <a:xfrm>
              <a:off x="9851597" y="3479578"/>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5056F00-30C6-8D2F-2AFF-4390A6A59E5E}"/>
                </a:ext>
              </a:extLst>
            </p:cNvPr>
            <p:cNvCxnSpPr>
              <a:cxnSpLocks/>
            </p:cNvCxnSpPr>
            <p:nvPr/>
          </p:nvCxnSpPr>
          <p:spPr bwMode="auto">
            <a:xfrm>
              <a:off x="9896047" y="3479578"/>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4957BB7-F9CE-F5BA-B251-0E0423DF5A5C}"/>
                </a:ext>
              </a:extLst>
            </p:cNvPr>
            <p:cNvCxnSpPr>
              <a:cxnSpLocks/>
            </p:cNvCxnSpPr>
            <p:nvPr/>
          </p:nvCxnSpPr>
          <p:spPr bwMode="auto">
            <a:xfrm>
              <a:off x="9926209" y="3479578"/>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5119C87-4681-0DCA-75F1-136FECBDEEC9}"/>
                </a:ext>
              </a:extLst>
            </p:cNvPr>
            <p:cNvCxnSpPr>
              <a:cxnSpLocks/>
            </p:cNvCxnSpPr>
            <p:nvPr/>
          </p:nvCxnSpPr>
          <p:spPr bwMode="auto">
            <a:xfrm>
              <a:off x="10042097" y="3479578"/>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E418A50-B993-23E0-7783-4C3096204BDB}"/>
                </a:ext>
              </a:extLst>
            </p:cNvPr>
            <p:cNvCxnSpPr>
              <a:cxnSpLocks/>
            </p:cNvCxnSpPr>
            <p:nvPr/>
          </p:nvCxnSpPr>
          <p:spPr bwMode="auto">
            <a:xfrm>
              <a:off x="10440280" y="3709523"/>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CF81858-4E65-E713-23BF-F6C5FFFA08C4}"/>
                </a:ext>
              </a:extLst>
            </p:cNvPr>
            <p:cNvCxnSpPr>
              <a:cxnSpLocks/>
            </p:cNvCxnSpPr>
            <p:nvPr/>
          </p:nvCxnSpPr>
          <p:spPr bwMode="auto">
            <a:xfrm>
              <a:off x="10835116" y="3709523"/>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7A7F0BE-61B4-53FD-D9F6-5C821DC565E4}"/>
                </a:ext>
              </a:extLst>
            </p:cNvPr>
            <p:cNvCxnSpPr>
              <a:cxnSpLocks/>
            </p:cNvCxnSpPr>
            <p:nvPr/>
          </p:nvCxnSpPr>
          <p:spPr bwMode="auto">
            <a:xfrm>
              <a:off x="11350625" y="3715875"/>
              <a:ext cx="0" cy="13857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0" name="Straight Connector 189">
            <a:extLst>
              <a:ext uri="{FF2B5EF4-FFF2-40B4-BE49-F238E27FC236}">
                <a16:creationId xmlns:a16="http://schemas.microsoft.com/office/drawing/2014/main" id="{F2D35034-F7B2-2EB9-EAC7-C99474E6A4E7}"/>
              </a:ext>
            </a:extLst>
          </p:cNvPr>
          <p:cNvCxnSpPr>
            <a:cxnSpLocks/>
          </p:cNvCxnSpPr>
          <p:nvPr/>
        </p:nvCxnSpPr>
        <p:spPr bwMode="auto">
          <a:xfrm>
            <a:off x="5187589" y="4273322"/>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02C2E1DE-D6A3-882D-285C-95B368CFBE2C}"/>
              </a:ext>
            </a:extLst>
          </p:cNvPr>
          <p:cNvCxnSpPr>
            <a:cxnSpLocks/>
          </p:cNvCxnSpPr>
          <p:nvPr/>
        </p:nvCxnSpPr>
        <p:spPr bwMode="auto">
          <a:xfrm>
            <a:off x="5262034" y="4273322"/>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B4B25AF5-0D50-F85A-FD34-57D929030ED1}"/>
              </a:ext>
            </a:extLst>
          </p:cNvPr>
          <p:cNvCxnSpPr>
            <a:cxnSpLocks/>
          </p:cNvCxnSpPr>
          <p:nvPr/>
        </p:nvCxnSpPr>
        <p:spPr bwMode="auto">
          <a:xfrm>
            <a:off x="5123280" y="4104251"/>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ED230FC-8327-5A48-323A-53D54D69BE22}"/>
              </a:ext>
            </a:extLst>
          </p:cNvPr>
          <p:cNvCxnSpPr>
            <a:cxnSpLocks/>
          </p:cNvCxnSpPr>
          <p:nvPr/>
        </p:nvCxnSpPr>
        <p:spPr bwMode="auto">
          <a:xfrm>
            <a:off x="4718997" y="4032319"/>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3630F7B-D13E-B710-FFC5-41CE65AB7AF5}"/>
              </a:ext>
            </a:extLst>
          </p:cNvPr>
          <p:cNvCxnSpPr>
            <a:cxnSpLocks/>
          </p:cNvCxnSpPr>
          <p:nvPr/>
        </p:nvCxnSpPr>
        <p:spPr bwMode="auto">
          <a:xfrm>
            <a:off x="4445947" y="3965674"/>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AF6531B-246B-915E-D264-D42355CBBD36}"/>
              </a:ext>
            </a:extLst>
          </p:cNvPr>
          <p:cNvCxnSpPr>
            <a:cxnSpLocks/>
          </p:cNvCxnSpPr>
          <p:nvPr/>
        </p:nvCxnSpPr>
        <p:spPr bwMode="auto">
          <a:xfrm>
            <a:off x="3903339" y="3854452"/>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268E6FA-FB1D-498C-60C0-92FB2E506230}"/>
              </a:ext>
            </a:extLst>
          </p:cNvPr>
          <p:cNvCxnSpPr>
            <a:cxnSpLocks/>
          </p:cNvCxnSpPr>
          <p:nvPr/>
        </p:nvCxnSpPr>
        <p:spPr bwMode="auto">
          <a:xfrm>
            <a:off x="3851115" y="3848100"/>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8BFC31C-659C-51A8-68AB-C4C7A1BD801C}"/>
              </a:ext>
            </a:extLst>
          </p:cNvPr>
          <p:cNvCxnSpPr>
            <a:cxnSpLocks/>
          </p:cNvCxnSpPr>
          <p:nvPr/>
        </p:nvCxnSpPr>
        <p:spPr bwMode="auto">
          <a:xfrm>
            <a:off x="3798199" y="3801533"/>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6C41F14-0C17-0814-14FD-C6C7D6F789EF}"/>
              </a:ext>
            </a:extLst>
          </p:cNvPr>
          <p:cNvCxnSpPr>
            <a:cxnSpLocks/>
          </p:cNvCxnSpPr>
          <p:nvPr/>
        </p:nvCxnSpPr>
        <p:spPr bwMode="auto">
          <a:xfrm>
            <a:off x="3821384" y="3799096"/>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9CB4F9C-E390-3533-249C-3A60AF66978E}"/>
              </a:ext>
            </a:extLst>
          </p:cNvPr>
          <p:cNvCxnSpPr>
            <a:cxnSpLocks/>
          </p:cNvCxnSpPr>
          <p:nvPr/>
        </p:nvCxnSpPr>
        <p:spPr bwMode="auto">
          <a:xfrm>
            <a:off x="3091134" y="3709523"/>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286405E-D3C6-5E9E-66AD-C66CC3EF1D57}"/>
              </a:ext>
            </a:extLst>
          </p:cNvPr>
          <p:cNvCxnSpPr>
            <a:cxnSpLocks/>
          </p:cNvCxnSpPr>
          <p:nvPr/>
        </p:nvCxnSpPr>
        <p:spPr bwMode="auto">
          <a:xfrm>
            <a:off x="3014934" y="3694187"/>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B51A89F-998B-2C8C-D499-BA1148513516}"/>
              </a:ext>
            </a:extLst>
          </p:cNvPr>
          <p:cNvCxnSpPr>
            <a:cxnSpLocks/>
          </p:cNvCxnSpPr>
          <p:nvPr/>
        </p:nvCxnSpPr>
        <p:spPr bwMode="auto">
          <a:xfrm>
            <a:off x="2989534" y="3660519"/>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739CC65B-0564-2601-A129-3F7BD45C7D0A}"/>
              </a:ext>
            </a:extLst>
          </p:cNvPr>
          <p:cNvCxnSpPr>
            <a:cxnSpLocks/>
          </p:cNvCxnSpPr>
          <p:nvPr/>
        </p:nvCxnSpPr>
        <p:spPr bwMode="auto">
          <a:xfrm>
            <a:off x="2962803" y="3638361"/>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076AF359-B7CB-5E0D-CCB2-60D922E5C5F2}"/>
              </a:ext>
            </a:extLst>
          </p:cNvPr>
          <p:cNvCxnSpPr>
            <a:cxnSpLocks/>
          </p:cNvCxnSpPr>
          <p:nvPr/>
        </p:nvCxnSpPr>
        <p:spPr bwMode="auto">
          <a:xfrm>
            <a:off x="2535236" y="3496544"/>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B7F1513-0EA3-BE4F-54E8-16C99D798C76}"/>
              </a:ext>
            </a:extLst>
          </p:cNvPr>
          <p:cNvCxnSpPr>
            <a:cxnSpLocks/>
          </p:cNvCxnSpPr>
          <p:nvPr/>
        </p:nvCxnSpPr>
        <p:spPr bwMode="auto">
          <a:xfrm>
            <a:off x="2511103" y="3450939"/>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ACDE2A5-4812-F837-B7E9-0205ECF3DB3E}"/>
              </a:ext>
            </a:extLst>
          </p:cNvPr>
          <p:cNvCxnSpPr>
            <a:cxnSpLocks/>
          </p:cNvCxnSpPr>
          <p:nvPr/>
        </p:nvCxnSpPr>
        <p:spPr bwMode="auto">
          <a:xfrm>
            <a:off x="2271920" y="3450939"/>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F57B83C8-AE18-BF8B-77D8-165C40A2966C}"/>
              </a:ext>
            </a:extLst>
          </p:cNvPr>
          <p:cNvCxnSpPr>
            <a:cxnSpLocks/>
          </p:cNvCxnSpPr>
          <p:nvPr/>
        </p:nvCxnSpPr>
        <p:spPr bwMode="auto">
          <a:xfrm>
            <a:off x="2070836" y="3208365"/>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4B09E5C-A4B5-BA38-E48F-00B3E48ABE70}"/>
              </a:ext>
            </a:extLst>
          </p:cNvPr>
          <p:cNvCxnSpPr>
            <a:cxnSpLocks/>
          </p:cNvCxnSpPr>
          <p:nvPr/>
        </p:nvCxnSpPr>
        <p:spPr bwMode="auto">
          <a:xfrm>
            <a:off x="2043163" y="3170366"/>
            <a:ext cx="0" cy="138577"/>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5AEBF0F-988A-4CE0-8FCA-A3D7003B356A}"/>
              </a:ext>
            </a:extLst>
          </p:cNvPr>
          <p:cNvCxnSpPr>
            <a:cxnSpLocks/>
          </p:cNvCxnSpPr>
          <p:nvPr/>
        </p:nvCxnSpPr>
        <p:spPr bwMode="auto">
          <a:xfrm>
            <a:off x="1526695" y="2214383"/>
            <a:ext cx="0" cy="138577"/>
          </a:xfrm>
          <a:prstGeom prst="line">
            <a:avLst/>
          </a:prstGeom>
          <a:noFill/>
          <a:ln w="28575" cap="flat" cmpd="sng" algn="ctr">
            <a:solidFill>
              <a:schemeClr val="accent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D28F43D5-B8CD-CBCF-D1F5-4931A9645944}"/>
              </a:ext>
            </a:extLst>
          </p:cNvPr>
          <p:cNvSpPr txBox="1"/>
          <p:nvPr/>
        </p:nvSpPr>
        <p:spPr bwMode="auto">
          <a:xfrm>
            <a:off x="5646828" y="5032844"/>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Tree>
    <p:extLst>
      <p:ext uri="{BB962C8B-B14F-4D97-AF65-F5344CB8AC3E}">
        <p14:creationId xmlns:p14="http://schemas.microsoft.com/office/powerpoint/2010/main" val="1830132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DeLLphi-300: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pPr>
              <a:spcBef>
                <a:spcPts val="500"/>
              </a:spcBef>
            </a:pPr>
            <a:r>
              <a:rPr lang="en-US" sz="2400" dirty="0"/>
              <a:t>In the phase I DeLLphi study, tarlatamab continued to suggest promising antitumor activity with durable responses in patients with relapsed/refractory SCLC after multiple lines of therapy</a:t>
            </a:r>
            <a:r>
              <a:rPr lang="en-US" sz="2400" baseline="30000" dirty="0"/>
              <a:t>1</a:t>
            </a:r>
          </a:p>
          <a:p>
            <a:pPr lvl="1">
              <a:spcBef>
                <a:spcPts val="500"/>
              </a:spcBef>
            </a:pPr>
            <a:r>
              <a:rPr lang="en-US" sz="2400" dirty="0"/>
              <a:t>Confirmed ORR: 23%; median DoR: 13 mo</a:t>
            </a:r>
          </a:p>
          <a:p>
            <a:pPr lvl="1">
              <a:spcBef>
                <a:spcPts val="500"/>
              </a:spcBef>
            </a:pPr>
            <a:r>
              <a:rPr lang="en-US" sz="2400" dirty="0"/>
              <a:t>Median OS: 13.2 mo</a:t>
            </a:r>
          </a:p>
          <a:p>
            <a:pPr>
              <a:spcBef>
                <a:spcPts val="500"/>
              </a:spcBef>
            </a:pPr>
            <a:r>
              <a:rPr lang="en-US" sz="2400" dirty="0"/>
              <a:t>Tarlatamab had an acceptable safety profile, with no new or unexpected AEs</a:t>
            </a:r>
          </a:p>
          <a:p>
            <a:pPr lvl="1">
              <a:spcBef>
                <a:spcPts val="500"/>
              </a:spcBef>
            </a:pPr>
            <a:r>
              <a:rPr lang="en-US" sz="2200" dirty="0"/>
              <a:t>CRS (1% grade ≥3) generally occurred in cycle 1, and rarely recurred in subsequent cycles</a:t>
            </a:r>
          </a:p>
          <a:p>
            <a:pPr lvl="1">
              <a:spcBef>
                <a:spcPts val="500"/>
              </a:spcBef>
            </a:pPr>
            <a:r>
              <a:rPr lang="en-US" sz="2200" dirty="0"/>
              <a:t>Treatment discontinuation due to treatment related AEs was low (4%)</a:t>
            </a:r>
          </a:p>
          <a:p>
            <a:pPr>
              <a:spcBef>
                <a:spcPts val="500"/>
              </a:spcBef>
            </a:pPr>
            <a:r>
              <a:rPr lang="en-US" sz="2400" dirty="0"/>
              <a:t>Based on these results, the phase II registrational DeLLphi-301 study with tarlatamab is underway in patients with relapsed/refractory SCLC after ≥2 previous lines of treatment</a:t>
            </a:r>
            <a:r>
              <a:rPr lang="en-US" sz="2400" baseline="30000" dirty="0"/>
              <a:t>2</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Borghaei. WCLC 2022. Abstr OA12.05.</a:t>
            </a:r>
            <a:r>
              <a:rPr lang="en-US" altLang="en-US" sz="1400" b="0" dirty="0">
                <a:solidFill>
                  <a:srgbClr val="455560"/>
                </a:solidFill>
                <a:latin typeface="Calibri" panose="020F0502020204030204" pitchFamily="34" charset="0"/>
              </a:rPr>
              <a:t>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NCT05060016.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1EFC3C1B-A6A7-BDDC-E12A-E51BAD136DB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3A09F50-4E8F-5B58-EBEC-1B77D0761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0BC2CA25-A995-33DE-03B9-A0CD00B1F8A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07010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 from WCLC 2022</a:t>
            </a:r>
          </a:p>
          <a:p>
            <a:pPr>
              <a:buClr>
                <a:schemeClr val="tx2">
                  <a:lumMod val="20000"/>
                  <a:lumOff val="80000"/>
                </a:schemeClr>
              </a:buClr>
              <a:defRPr/>
            </a:pPr>
            <a:r>
              <a:rPr lang="en-US" sz="2400" dirty="0">
                <a:solidFill>
                  <a:srgbClr val="E1471D"/>
                </a:solidFill>
              </a:rPr>
              <a:t>CME/CE-certified Expert Analysis </a:t>
            </a:r>
            <a:r>
              <a:rPr lang="en-US" sz="24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04065242E38A479D1BC94DCA401042" ma:contentTypeVersion="1" ma:contentTypeDescription="Create a new document." ma:contentTypeScope="" ma:versionID="b26d81e0e9c57da26702ae194a093ee8">
  <xsd:schema xmlns:xsd="http://www.w3.org/2001/XMLSchema" xmlns:xs="http://www.w3.org/2001/XMLSchema" xmlns:p="http://schemas.microsoft.com/office/2006/metadata/properties" xmlns:ns2="d54cbe69-32bd-412a-b004-9152f949605e" xmlns:ns3="eb722383-4425-433b-9bf1-143cfd082521" targetNamespace="http://schemas.microsoft.com/office/2006/metadata/properties" ma:root="true" ma:fieldsID="35922d9d9be449274d09cd0c79fe16c2" ns2:_="" ns3:_="">
    <xsd:import namespace="d54cbe69-32bd-412a-b004-9152f949605e"/>
    <xsd:import namespace="eb722383-4425-433b-9bf1-143cfd08252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b722383-4425-433b-9bf1-143cfd08252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56M7VY3CDVN5-1959842797-2</_dlc_DocId>
    <_dlc_DocIdUrl xmlns="d54cbe69-32bd-412a-b004-9152f949605e">
      <Url>https://intranet.clinicaloptions.com/mews/oncology/ONC_2022_WCLC_CF_(PRP5530)/OA12.05_Borghaei/_layouts/15/DocIdRedir.aspx?ID=56M7VY3CDVN5-1959842797-2</Url>
      <Description>56M7VY3CDVN5-1959842797-2</Description>
    </_dlc_DocIdUrl>
    <Document_x0020_Category xmlns="eb722383-4425-433b-9bf1-143cfd082521">Conference Capsule Slides</Document_x0020_Category>
  </documentManagement>
</p:properties>
</file>

<file path=customXml/itemProps1.xml><?xml version="1.0" encoding="utf-8"?>
<ds:datastoreItem xmlns:ds="http://schemas.openxmlformats.org/officeDocument/2006/customXml" ds:itemID="{08B55557-058A-4EE8-898E-94A48C9D60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b722383-4425-433b-9bf1-143cfd0825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A26868E-6BFB-4B55-B1A5-69E4C771C333}">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http://schemas.microsoft.com/office/2006/documentManagement/types"/>
    <ds:schemaRef ds:uri="http://purl.org/dc/terms/"/>
    <ds:schemaRef ds:uri="eb722383-4425-433b-9bf1-143cfd082521"/>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845</TotalTime>
  <Words>2109</Words>
  <Application>Microsoft Office PowerPoint</Application>
  <PresentationFormat>Widescreen</PresentationFormat>
  <Paragraphs>365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DeLLphi-300: Updated Data From Phase I Study of Tarlatamab, a DLL3-Targeted T-Cell Engager, in Relapsed/Refractory SCLC</vt:lpstr>
      <vt:lpstr>About These Slides</vt:lpstr>
      <vt:lpstr>Tarlatamab: Background</vt:lpstr>
      <vt:lpstr>DeLLphi-300: Phase I Study of Tarlatamab in  Patients With Relapsed/Refractory SCLC</vt:lpstr>
      <vt:lpstr>DeLLphi-300: Baseline Characteristics</vt:lpstr>
      <vt:lpstr>DeLLphi-300: Treatment-Related AEs</vt:lpstr>
      <vt:lpstr>DeLLphi-300: Response</vt:lpstr>
      <vt:lpstr>DeLLphi-300: Response</vt:lpstr>
      <vt:lpstr>DeLLphi-300: Survival</vt:lpstr>
      <vt:lpstr>DeLLphi-300: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DeLLphi-300: Updated Data From Phase I Study of Tarlatamab, a DLL3-Targeted T-Cell Engager, in Relapsed/Refractory SCLC</dc:title>
  <dc:creator>Preferred User</dc:creator>
  <cp:lastModifiedBy>Jessica Buckley</cp:lastModifiedBy>
  <cp:revision>332</cp:revision>
  <cp:lastPrinted>2016-09-26T20:21:49Z</cp:lastPrinted>
  <dcterms:created xsi:type="dcterms:W3CDTF">2005-05-27T15:08:01Z</dcterms:created>
  <dcterms:modified xsi:type="dcterms:W3CDTF">2022-08-12T19:49:46Z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c104c63d-b5d5-4cc8-8ba6-1dbadadd8f72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0x0101007104065242E38A479D1BC94DCA401042</vt:lpwstr>
  </property>
  <property fmtid="{D5CDD505-2E9C-101B-9397-08002B2CF9AE}" pid="9" name="MediaServiceImageTags">
    <vt:lpwstr/>
  </property>
</Properties>
</file>