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308" r:id="rId8"/>
    <p:sldId id="547" r:id="rId9"/>
    <p:sldId id="556" r:id="rId10"/>
    <p:sldId id="558" r:id="rId11"/>
    <p:sldId id="557" r:id="rId12"/>
    <p:sldId id="555" r:id="rId13"/>
    <p:sldId id="559" r:id="rId14"/>
    <p:sldId id="552"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7" clrIdx="15">
    <p:extLst>
      <p:ext uri="{19B8F6BF-5375-455C-9EA6-DF929625EA0E}">
        <p15:presenceInfo xmlns:p15="http://schemas.microsoft.com/office/powerpoint/2012/main" userId="S::mbecker@clinicaloptions.com::a16991b8-7bb5-4da5-98af-c360d036dd20" providerId="AD"/>
      </p:ext>
    </p:extLst>
  </p:cmAuthor>
  <p:cmAuthor id="17" name="Vanessa Carter" initials="VC" lastIdx="5" clrIdx="16">
    <p:extLst>
      <p:ext uri="{19B8F6BF-5375-455C-9EA6-DF929625EA0E}">
        <p15:presenceInfo xmlns:p15="http://schemas.microsoft.com/office/powerpoint/2012/main" userId="S::vcarter@clinicaloptions.com::9ce73b1e-6b1e-4cab-b34f-91637f33dd50" providerId="AD"/>
      </p:ext>
    </p:extLst>
  </p:cmAuthor>
  <p:cmAuthor id="18" name="mbecker@clinicaloptions.com" initials="m" lastIdx="4" clrIdx="17">
    <p:extLst>
      <p:ext uri="{19B8F6BF-5375-455C-9EA6-DF929625EA0E}">
        <p15:presenceInfo xmlns:p15="http://schemas.microsoft.com/office/powerpoint/2012/main" userId="mbecker@clinicaloptions.com" providerId="None"/>
      </p:ext>
    </p:extLst>
  </p:cmAuthor>
  <p:cmAuthor id="19" name="CLINICALOPTIONS\tquill" initials="C" lastIdx="3" clrIdx="18">
    <p:extLst>
      <p:ext uri="{19B8F6BF-5375-455C-9EA6-DF929625EA0E}">
        <p15:presenceInfo xmlns:p15="http://schemas.microsoft.com/office/powerpoint/2012/main" userId="CLINICALOPTIONS\tquill" providerId="None"/>
      </p:ext>
    </p:extLst>
  </p:cmAuthor>
  <p:cmAuthor id="20" name="aboecler@clinicaloptions.com" initials="a" lastIdx="2" clrIdx="19">
    <p:extLst>
      <p:ext uri="{19B8F6BF-5375-455C-9EA6-DF929625EA0E}">
        <p15:presenceInfo xmlns:p15="http://schemas.microsoft.com/office/powerpoint/2012/main" userId="aboecler@clinicaloptions.com" providerId="None"/>
      </p:ext>
    </p:extLst>
  </p:cmAuthor>
  <p:cmAuthor id="21" name="Dussadee Royal" initials="DR" lastIdx="1" clrIdx="20">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CC8EB5-07BD-4ABD-89AD-DD13CB537FE6}" v="142" dt="2023-10-25T15:34:06.45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63" autoAdjust="0"/>
    <p:restoredTop sz="89379"/>
  </p:normalViewPr>
  <p:slideViewPr>
    <p:cSldViewPr snapToGrid="0">
      <p:cViewPr varScale="1">
        <p:scale>
          <a:sx n="59" d="100"/>
          <a:sy n="59" d="100"/>
        </p:scale>
        <p:origin x="992" y="64"/>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CSCC, cutaneous squamous cell carcinoma; pCR, pathologic complete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980072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CSCC, cutaneous squamous cell carcinoma; EFS, event-free survival; DFS, disease-free survival; OS, overall survival; MPR, major pathologic response; pCR, pathologic complete response; pPR, pathologic partial response.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119052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CSCC, cutaneous squamous cell carcinoma; MPR, major pathologic response; pCR, pathologic complete response; pPR, pathologic partial response.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802545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CSCC, cutaneous squamous cell carcinoma; EFS, event-free survival; MPR, major pathologic response; pCR, pathologic complete response; pPR, pathologic partial response; NR, no response; NS, no surgery.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711978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CSCC, cutaneous squamous cell carcinoma; EFS, event-free survival; OS, overall survival; MPR, major pathologic response; NE, not estimable; NR, not reached; pCR, pathologic complete response; PD, progressive disease; pPR, pathologic partial response.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480098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ALP, </a:t>
            </a:r>
            <a:r>
              <a:rPr lang="en-US" b="0" i="1" dirty="0">
                <a:solidFill>
                  <a:srgbClr val="5F6368"/>
                </a:solidFill>
                <a:effectLst/>
                <a:latin typeface="Roboto" panose="02000000000000000000" pitchFamily="2" charset="0"/>
              </a:rPr>
              <a:t>alkaline phosphatase; </a:t>
            </a:r>
            <a:r>
              <a:rPr lang="en-US" i="1" dirty="0"/>
              <a:t>ALT, alanine aminotransferase; CHF, congestive heart failure; CSCC, cutaneous squamous cell carcinoma; TEAE, treatment-emergent adverse event.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182260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CSCC, cutaneous squamous cell carcinoma; EFS, event-free survival; OS, overall survival; pCR, pathologic complete response; SAE, serious adverse event; TEAE, treatment-emergent adverse event.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945490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dirty="0"/>
              <a:t>1-Yr Follow-up of Phase II Study of Neoadjuvant Cemiplimab for Stage II-IV Cutaneous Squamous </a:t>
            </a:r>
            <a:br>
              <a:rPr lang="en-US" dirty="0"/>
            </a:br>
            <a:r>
              <a:rPr lang="en-US" dirty="0"/>
              <a:t>Cell Carcinoma</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Neoadjuvant Cemiplimab in CSCC: Background </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600" dirty="0"/>
              <a:t>Cemiplimab is an anti–PD-1 antibody used in treatment of metastatic or locally advanced CSCC</a:t>
            </a:r>
            <a:r>
              <a:rPr lang="en-US" sz="2600" baseline="30000" dirty="0"/>
              <a:t>1</a:t>
            </a:r>
            <a:endParaRPr lang="en-US" sz="2600" dirty="0"/>
          </a:p>
          <a:p>
            <a:r>
              <a:rPr lang="en-US" sz="2600" dirty="0"/>
              <a:t>In a pilot study, neoadjuvant cemiplimab demonstrated pCR rate of 55% in patients with resectable stage III/IV (M0) head and neck CSCC</a:t>
            </a:r>
            <a:r>
              <a:rPr lang="en-US" sz="2600" baseline="30000" dirty="0"/>
              <a:t>2</a:t>
            </a:r>
            <a:endParaRPr lang="en-US" sz="2600" dirty="0"/>
          </a:p>
          <a:p>
            <a:r>
              <a:rPr lang="en-US" sz="2600" dirty="0"/>
              <a:t>Phase II multicenter study undertaken to further evaluate neoadjuvant cemiplimab in patients with resectable stage II-IV (M0) CSCC</a:t>
            </a:r>
          </a:p>
          <a:p>
            <a:pPr lvl="1"/>
            <a:r>
              <a:rPr lang="en-US" sz="2400" dirty="0"/>
              <a:t>As previously reported, pCR rate was 51% and the major pathologic response rate was 13%</a:t>
            </a:r>
            <a:r>
              <a:rPr lang="en-US" sz="2400" baseline="30000" dirty="0"/>
              <a:t>3</a:t>
            </a:r>
          </a:p>
          <a:p>
            <a:pPr lvl="1"/>
            <a:r>
              <a:rPr lang="en-US" sz="2400" dirty="0"/>
              <a:t>Current analysis provides an update of efficacy and safety outcomes after 1-yr follow-up</a:t>
            </a:r>
            <a:r>
              <a:rPr lang="en-US" sz="2400" baseline="30000" dirty="0"/>
              <a:t>4,5</a:t>
            </a:r>
            <a:r>
              <a:rPr lang="en-US" sz="2400" dirty="0"/>
              <a:t> </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201074"/>
            <a:ext cx="81972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NCCN. Clinical practice guidelines in oncology: squamous cell skin cancer. V1.2023. 2. Ferrarotto. Clin Cancer Res. 2021;27:4557. 3. Gross. NEJM. 2022;387:1557. 4. Gross. ESMO 2023. Abstr 1901. 5. Gross. Lancet Oncol.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Neoadjuvant Cemiplimab in CSCC: Study Design</a:t>
            </a:r>
          </a:p>
        </p:txBody>
      </p:sp>
      <p:sp>
        <p:nvSpPr>
          <p:cNvPr id="6" name="Content Placeholder 4">
            <a:extLst>
              <a:ext uri="{FF2B5EF4-FFF2-40B4-BE49-F238E27FC236}">
                <a16:creationId xmlns:a16="http://schemas.microsoft.com/office/drawing/2014/main" id="{C13E64BC-0313-41C5-CE18-357C699BD269}"/>
              </a:ext>
            </a:extLst>
          </p:cNvPr>
          <p:cNvSpPr>
            <a:spLocks noGrp="1"/>
          </p:cNvSpPr>
          <p:nvPr>
            <p:ph idx="1"/>
          </p:nvPr>
        </p:nvSpPr>
        <p:spPr/>
        <p:txBody>
          <a:bodyPr/>
          <a:lstStyle/>
          <a:p>
            <a:pPr>
              <a:spcAft>
                <a:spcPts val="0"/>
              </a:spcAft>
            </a:pPr>
            <a:r>
              <a:rPr lang="en-US" sz="2400" dirty="0"/>
              <a:t>Multicenter phase II study</a:t>
            </a:r>
          </a:p>
          <a:p>
            <a:pPr>
              <a:spcAft>
                <a:spcPts val="0"/>
              </a:spcAft>
            </a:pPr>
            <a:endParaRPr lang="en-US" sz="2200" dirty="0"/>
          </a:p>
          <a:p>
            <a:pPr>
              <a:spcAft>
                <a:spcPts val="0"/>
              </a:spcAft>
            </a:pPr>
            <a:endParaRPr lang="en-US" sz="2200" dirty="0"/>
          </a:p>
          <a:p>
            <a:pPr>
              <a:spcAft>
                <a:spcPts val="0"/>
              </a:spcAft>
            </a:pPr>
            <a:endParaRPr lang="en-US" sz="2200" dirty="0"/>
          </a:p>
          <a:p>
            <a:pPr>
              <a:spcAft>
                <a:spcPts val="0"/>
              </a:spcAft>
            </a:pPr>
            <a:endParaRPr lang="en-US" sz="2200" b="1" dirty="0"/>
          </a:p>
          <a:p>
            <a:pPr>
              <a:spcAft>
                <a:spcPts val="0"/>
              </a:spcAft>
            </a:pPr>
            <a:endParaRPr lang="en-US" sz="2200" b="1" dirty="0"/>
          </a:p>
          <a:p>
            <a:pPr>
              <a:spcAft>
                <a:spcPts val="0"/>
              </a:spcAft>
            </a:pPr>
            <a:r>
              <a:rPr lang="en-US" sz="2400" b="1" dirty="0"/>
              <a:t>Primary endpoint: </a:t>
            </a:r>
            <a:r>
              <a:rPr lang="en-US" sz="2400" dirty="0"/>
              <a:t>pCR rate (0% residual viable tumor) by central review</a:t>
            </a:r>
            <a:r>
              <a:rPr lang="en-US" sz="2400" b="1" dirty="0"/>
              <a:t> </a:t>
            </a:r>
            <a:endParaRPr lang="en-US" sz="2400" dirty="0"/>
          </a:p>
          <a:p>
            <a:pPr>
              <a:spcAft>
                <a:spcPts val="0"/>
              </a:spcAft>
            </a:pPr>
            <a:r>
              <a:rPr lang="en-US" sz="2400" b="1" dirty="0"/>
              <a:t>Key secondary endpoints: </a:t>
            </a:r>
            <a:r>
              <a:rPr lang="en-US" sz="2400" dirty="0"/>
              <a:t>MPR rate (&gt;0% and ≤10% residual viable tumor) by central review, EFS, DFS, OS</a:t>
            </a:r>
          </a:p>
          <a:p>
            <a:pPr lvl="1">
              <a:spcAft>
                <a:spcPts val="0"/>
              </a:spcAft>
            </a:pPr>
            <a:r>
              <a:rPr lang="en-US" sz="2200" dirty="0"/>
              <a:t>Post hoc analysis of pPR rate (&gt;10 and ≤50% residual viable tumor)</a:t>
            </a:r>
          </a:p>
        </p:txBody>
      </p:sp>
      <p:sp>
        <p:nvSpPr>
          <p:cNvPr id="5" name="Text Box 11">
            <a:extLst>
              <a:ext uri="{FF2B5EF4-FFF2-40B4-BE49-F238E27FC236}">
                <a16:creationId xmlns:a16="http://schemas.microsoft.com/office/drawing/2014/main" id="{13B42ADD-5309-B653-C90A-6AC2AEE8A05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Gross. ESMO 2023. Abstr 1901. Gross. Lancet Oncol.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
        <p:nvSpPr>
          <p:cNvPr id="7" name="Text Box 45">
            <a:extLst>
              <a:ext uri="{FF2B5EF4-FFF2-40B4-BE49-F238E27FC236}">
                <a16:creationId xmlns:a16="http://schemas.microsoft.com/office/drawing/2014/main" id="{003419FA-DCB6-EB5A-F44F-322CE4CF83EA}"/>
              </a:ext>
            </a:extLst>
          </p:cNvPr>
          <p:cNvSpPr txBox="1">
            <a:spLocks noChangeArrowheads="1"/>
          </p:cNvSpPr>
          <p:nvPr/>
        </p:nvSpPr>
        <p:spPr bwMode="auto">
          <a:xfrm>
            <a:off x="704083" y="2544419"/>
            <a:ext cx="1996101"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stage II-IV (M0) resectable </a:t>
            </a:r>
            <a:r>
              <a:rPr lang="en-US" altLang="en-US" sz="1800" b="0" dirty="0">
                <a:solidFill>
                  <a:srgbClr val="000000"/>
                </a:solidFill>
                <a:latin typeface="Calibri" panose="020F0502020204030204" pitchFamily="34" charset="0"/>
                <a:cs typeface="+mn-cs"/>
              </a:rPr>
              <a:t>C</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SCC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79)</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 name="Rectangle 49">
            <a:extLst>
              <a:ext uri="{FF2B5EF4-FFF2-40B4-BE49-F238E27FC236}">
                <a16:creationId xmlns:a16="http://schemas.microsoft.com/office/drawing/2014/main" id="{2AF06490-F3B9-D048-DC00-0EE340043B6E}"/>
              </a:ext>
            </a:extLst>
          </p:cNvPr>
          <p:cNvSpPr>
            <a:spLocks noChangeArrowheads="1"/>
          </p:cNvSpPr>
          <p:nvPr/>
        </p:nvSpPr>
        <p:spPr bwMode="auto">
          <a:xfrm>
            <a:off x="3302724" y="2600511"/>
            <a:ext cx="2426673" cy="113662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cs typeface="+mn-cs"/>
              </a:rPr>
              <a:t>Neoadjuvant </a:t>
            </a:r>
            <a:r>
              <a:rPr lang="en-US" altLang="en-US" sz="1800" dirty="0">
                <a:solidFill>
                  <a:srgbClr val="FFFFFF"/>
                </a:solidFill>
                <a:latin typeface="Calibri" panose="020F0502020204030204" pitchFamily="34" charset="0"/>
                <a:cs typeface="+mn-cs"/>
              </a:rPr>
              <a:t>Cemiplimab</a:t>
            </a:r>
            <a:br>
              <a:rPr lang="en-US" altLang="en-US" sz="1800" b="0" dirty="0">
                <a:solidFill>
                  <a:srgbClr val="FFFFFF"/>
                </a:solidFill>
                <a:latin typeface="Calibri" panose="020F0502020204030204" pitchFamily="34" charset="0"/>
                <a:cs typeface="+mn-cs"/>
              </a:rPr>
            </a:br>
            <a:r>
              <a:rPr lang="en-US" altLang="en-US" sz="1800" b="0" dirty="0">
                <a:solidFill>
                  <a:srgbClr val="FFFFFF"/>
                </a:solidFill>
                <a:latin typeface="Calibri" panose="020F0502020204030204" pitchFamily="34" charset="0"/>
                <a:cs typeface="+mn-cs"/>
              </a:rPr>
              <a:t>x 4 doses</a:t>
            </a:r>
          </a:p>
        </p:txBody>
      </p:sp>
      <p:sp>
        <p:nvSpPr>
          <p:cNvPr id="10" name="Text Box 232">
            <a:extLst>
              <a:ext uri="{FF2B5EF4-FFF2-40B4-BE49-F238E27FC236}">
                <a16:creationId xmlns:a16="http://schemas.microsoft.com/office/drawing/2014/main" id="{74E5E0E6-F4B0-DC02-1B02-6CEF064311C1}"/>
              </a:ext>
            </a:extLst>
          </p:cNvPr>
          <p:cNvSpPr txBox="1">
            <a:spLocks noChangeArrowheads="1"/>
          </p:cNvSpPr>
          <p:nvPr/>
        </p:nvSpPr>
        <p:spPr bwMode="auto">
          <a:xfrm>
            <a:off x="6032275" y="2607778"/>
            <a:ext cx="1074257"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800"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Curative intent</a:t>
            </a:r>
          </a:p>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800"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surgery</a:t>
            </a:r>
          </a:p>
        </p:txBody>
      </p:sp>
      <p:sp>
        <p:nvSpPr>
          <p:cNvPr id="15" name="Line 54">
            <a:extLst>
              <a:ext uri="{FF2B5EF4-FFF2-40B4-BE49-F238E27FC236}">
                <a16:creationId xmlns:a16="http://schemas.microsoft.com/office/drawing/2014/main" id="{4A9FF640-F7C1-51B2-0224-0D96EF0CA908}"/>
              </a:ext>
            </a:extLst>
          </p:cNvPr>
          <p:cNvSpPr>
            <a:spLocks noChangeShapeType="1"/>
          </p:cNvSpPr>
          <p:nvPr/>
        </p:nvSpPr>
        <p:spPr bwMode="auto">
          <a:xfrm flipV="1">
            <a:off x="2503930" y="3123576"/>
            <a:ext cx="526747"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8" name="Rectangle 49">
            <a:extLst>
              <a:ext uri="{FF2B5EF4-FFF2-40B4-BE49-F238E27FC236}">
                <a16:creationId xmlns:a16="http://schemas.microsoft.com/office/drawing/2014/main" id="{8F109B7D-4BAA-0AB0-09BD-9DCCC67D77BB}"/>
              </a:ext>
            </a:extLst>
          </p:cNvPr>
          <p:cNvSpPr>
            <a:spLocks noChangeArrowheads="1"/>
          </p:cNvSpPr>
          <p:nvPr/>
        </p:nvSpPr>
        <p:spPr bwMode="auto">
          <a:xfrm>
            <a:off x="7549108" y="2525204"/>
            <a:ext cx="3698606" cy="113662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fontAlgn="auto" hangingPunct="1">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cs typeface="+mn-cs"/>
              </a:rPr>
              <a:t>At investigator discretion:</a:t>
            </a:r>
          </a:p>
          <a:p>
            <a:pPr marL="285750" indent="-285750" eaLnBrk="1" fontAlgn="auto" hangingPunct="1">
              <a:lnSpc>
                <a:spcPct val="100000"/>
              </a:lnSpc>
              <a:spcBef>
                <a:spcPct val="0"/>
              </a:spcBef>
              <a:spcAft>
                <a:spcPct val="0"/>
              </a:spcAft>
              <a:buClrTx/>
              <a:defRPr/>
            </a:pPr>
            <a:r>
              <a:rPr lang="en-US" altLang="en-US" sz="1800" dirty="0">
                <a:solidFill>
                  <a:srgbClr val="FFFFFF"/>
                </a:solidFill>
                <a:latin typeface="Calibri" panose="020F0502020204030204" pitchFamily="34" charset="0"/>
                <a:cs typeface="+mn-cs"/>
              </a:rPr>
              <a:t>Adjuvant cemiplimab (16 doses)</a:t>
            </a:r>
          </a:p>
          <a:p>
            <a:pPr marL="285750" indent="-285750" eaLnBrk="1" fontAlgn="auto" hangingPunct="1">
              <a:lnSpc>
                <a:spcPct val="100000"/>
              </a:lnSpc>
              <a:spcBef>
                <a:spcPct val="0"/>
              </a:spcBef>
              <a:spcAft>
                <a:spcPct val="0"/>
              </a:spcAft>
              <a:buClrTx/>
              <a:defRPr/>
            </a:pPr>
            <a:r>
              <a:rPr lang="en-US" altLang="en-US" sz="1800" dirty="0">
                <a:solidFill>
                  <a:srgbClr val="FFFFFF"/>
                </a:solidFill>
                <a:latin typeface="Calibri" panose="020F0502020204030204" pitchFamily="34" charset="0"/>
                <a:cs typeface="+mn-cs"/>
              </a:rPr>
              <a:t>Adjuvant radiation therapy</a:t>
            </a:r>
          </a:p>
          <a:p>
            <a:pPr marL="285750" indent="-285750" eaLnBrk="1" fontAlgn="auto" hangingPunct="1">
              <a:lnSpc>
                <a:spcPct val="100000"/>
              </a:lnSpc>
              <a:spcBef>
                <a:spcPct val="0"/>
              </a:spcBef>
              <a:spcAft>
                <a:spcPct val="0"/>
              </a:spcAft>
              <a:buClrTx/>
              <a:defRPr/>
            </a:pPr>
            <a:r>
              <a:rPr lang="en-US" altLang="en-US" sz="1800" dirty="0">
                <a:solidFill>
                  <a:srgbClr val="FFFFFF"/>
                </a:solidFill>
                <a:latin typeface="Calibri" panose="020F0502020204030204" pitchFamily="34" charset="0"/>
                <a:cs typeface="+mn-cs"/>
              </a:rPr>
              <a:t>Observation</a:t>
            </a:r>
          </a:p>
        </p:txBody>
      </p:sp>
      <p:sp>
        <p:nvSpPr>
          <p:cNvPr id="4" name="TextBox 3">
            <a:extLst>
              <a:ext uri="{FF2B5EF4-FFF2-40B4-BE49-F238E27FC236}">
                <a16:creationId xmlns:a16="http://schemas.microsoft.com/office/drawing/2014/main" id="{3DF47FE4-74D0-25D4-E357-C70808187404}"/>
              </a:ext>
            </a:extLst>
          </p:cNvPr>
          <p:cNvSpPr txBox="1"/>
          <p:nvPr/>
        </p:nvSpPr>
        <p:spPr bwMode="auto">
          <a:xfrm>
            <a:off x="9023789" y="2051033"/>
            <a:ext cx="7492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Part 2</a:t>
            </a:r>
          </a:p>
        </p:txBody>
      </p:sp>
      <p:sp>
        <p:nvSpPr>
          <p:cNvPr id="9" name="Line 54">
            <a:extLst>
              <a:ext uri="{FF2B5EF4-FFF2-40B4-BE49-F238E27FC236}">
                <a16:creationId xmlns:a16="http://schemas.microsoft.com/office/drawing/2014/main" id="{3C5E90F6-451C-780B-4AB3-FB846D6B8B41}"/>
              </a:ext>
            </a:extLst>
          </p:cNvPr>
          <p:cNvSpPr>
            <a:spLocks noChangeShapeType="1"/>
          </p:cNvSpPr>
          <p:nvPr/>
        </p:nvSpPr>
        <p:spPr bwMode="auto">
          <a:xfrm flipV="1">
            <a:off x="5837129" y="3123575"/>
            <a:ext cx="319923"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98266F26-826A-025C-DDB8-FAA579480B0B}"/>
              </a:ext>
            </a:extLst>
          </p:cNvPr>
          <p:cNvSpPr txBox="1"/>
          <p:nvPr/>
        </p:nvSpPr>
        <p:spPr bwMode="auto">
          <a:xfrm>
            <a:off x="4853601" y="2051033"/>
            <a:ext cx="7492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Part 1</a:t>
            </a:r>
          </a:p>
        </p:txBody>
      </p:sp>
      <p:cxnSp>
        <p:nvCxnSpPr>
          <p:cNvPr id="13" name="Straight Connector 12">
            <a:extLst>
              <a:ext uri="{FF2B5EF4-FFF2-40B4-BE49-F238E27FC236}">
                <a16:creationId xmlns:a16="http://schemas.microsoft.com/office/drawing/2014/main" id="{63A8B9CF-CEB6-33DA-6F8F-BF227A80535D}"/>
              </a:ext>
            </a:extLst>
          </p:cNvPr>
          <p:cNvCxnSpPr/>
          <p:nvPr/>
        </p:nvCxnSpPr>
        <p:spPr bwMode="auto">
          <a:xfrm>
            <a:off x="3302725" y="2429315"/>
            <a:ext cx="3803807"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D24012A-8EE8-5099-270D-F9442EC59988}"/>
              </a:ext>
            </a:extLst>
          </p:cNvPr>
          <p:cNvCxnSpPr/>
          <p:nvPr/>
        </p:nvCxnSpPr>
        <p:spPr bwMode="auto">
          <a:xfrm>
            <a:off x="3309149" y="2420365"/>
            <a:ext cx="0" cy="104839"/>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A5ED31C-1641-8F7E-9869-DE1B12E76EDE}"/>
              </a:ext>
            </a:extLst>
          </p:cNvPr>
          <p:cNvCxnSpPr/>
          <p:nvPr/>
        </p:nvCxnSpPr>
        <p:spPr bwMode="auto">
          <a:xfrm>
            <a:off x="7090434" y="2426477"/>
            <a:ext cx="0" cy="104839"/>
          </a:xfrm>
          <a:prstGeom prst="line">
            <a:avLst/>
          </a:prstGeom>
          <a:noFill/>
          <a:ln w="28575" cap="flat" cmpd="sng" algn="ctr">
            <a:solidFill>
              <a:schemeClr val="bg1"/>
            </a:solidFill>
            <a:prstDash val="solid"/>
            <a:round/>
            <a:headEnd type="none" w="med" len="med"/>
            <a:tailEnd type="none" w="med" len="med"/>
          </a:ln>
          <a:effectLst/>
        </p:spPr>
      </p:cxnSp>
      <p:sp>
        <p:nvSpPr>
          <p:cNvPr id="19" name="Line 54">
            <a:extLst>
              <a:ext uri="{FF2B5EF4-FFF2-40B4-BE49-F238E27FC236}">
                <a16:creationId xmlns:a16="http://schemas.microsoft.com/office/drawing/2014/main" id="{59AEC5FD-417A-43D0-14CE-5E5F0B7B7588}"/>
              </a:ext>
            </a:extLst>
          </p:cNvPr>
          <p:cNvSpPr>
            <a:spLocks noChangeShapeType="1"/>
          </p:cNvSpPr>
          <p:nvPr/>
        </p:nvSpPr>
        <p:spPr bwMode="auto">
          <a:xfrm flipV="1">
            <a:off x="6939683" y="3123575"/>
            <a:ext cx="526747"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582201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Neoadjuvant Cemiplimab in CSCC: </a:t>
            </a:r>
            <a:br>
              <a:rPr lang="en-US" dirty="0"/>
            </a:br>
            <a:r>
              <a:rPr lang="en-US" dirty="0"/>
              <a:t>Postsurgical Management by Pathologic Response</a:t>
            </a:r>
          </a:p>
        </p:txBody>
      </p:sp>
      <p:sp>
        <p:nvSpPr>
          <p:cNvPr id="6" name="Content Placeholder 4">
            <a:extLst>
              <a:ext uri="{FF2B5EF4-FFF2-40B4-BE49-F238E27FC236}">
                <a16:creationId xmlns:a16="http://schemas.microsoft.com/office/drawing/2014/main" id="{C13E64BC-0313-41C5-CE18-357C699BD269}"/>
              </a:ext>
            </a:extLst>
          </p:cNvPr>
          <p:cNvSpPr>
            <a:spLocks noGrp="1"/>
          </p:cNvSpPr>
          <p:nvPr>
            <p:ph idx="1"/>
          </p:nvPr>
        </p:nvSpPr>
        <p:spPr>
          <a:xfrm>
            <a:off x="604675" y="4366990"/>
            <a:ext cx="10877529" cy="681000"/>
          </a:xfrm>
        </p:spPr>
        <p:txBody>
          <a:bodyPr/>
          <a:lstStyle/>
          <a:p>
            <a:pPr marL="0" indent="0">
              <a:spcAft>
                <a:spcPts val="0"/>
              </a:spcAft>
              <a:buNone/>
            </a:pPr>
            <a:r>
              <a:rPr lang="en-US" sz="1400" dirty="0"/>
              <a:t>*Not reported due to the following: withdrawal of consent (n = 1, MPR subgroup); death due to COVID-19 (n = 1, pCR subgroup); death due to postsurgical AE (n = 1 pCR subgroup); lost to follow up (n = 1 each) in pCR and nonresponder groups. </a:t>
            </a:r>
          </a:p>
        </p:txBody>
      </p:sp>
      <p:sp>
        <p:nvSpPr>
          <p:cNvPr id="5" name="Text Box 11">
            <a:extLst>
              <a:ext uri="{FF2B5EF4-FFF2-40B4-BE49-F238E27FC236}">
                <a16:creationId xmlns:a16="http://schemas.microsoft.com/office/drawing/2014/main" id="{13B42ADD-5309-B653-C90A-6AC2AEE8A05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Gross. ESMO 2023. Abstr 1901. Gross. Lancet Oncol.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graphicFrame>
        <p:nvGraphicFramePr>
          <p:cNvPr id="3" name="Group 3">
            <a:extLst>
              <a:ext uri="{FF2B5EF4-FFF2-40B4-BE49-F238E27FC236}">
                <a16:creationId xmlns:a16="http://schemas.microsoft.com/office/drawing/2014/main" id="{E5572A79-F7D8-C563-A49A-3626D9D47E3A}"/>
              </a:ext>
            </a:extLst>
          </p:cNvPr>
          <p:cNvGraphicFramePr>
            <a:graphicFrameLocks/>
          </p:cNvGraphicFramePr>
          <p:nvPr>
            <p:extLst>
              <p:ext uri="{D42A27DB-BD31-4B8C-83A1-F6EECF244321}">
                <p14:modId xmlns:p14="http://schemas.microsoft.com/office/powerpoint/2010/main" val="2081151041"/>
              </p:ext>
            </p:extLst>
          </p:nvPr>
        </p:nvGraphicFramePr>
        <p:xfrm>
          <a:off x="728982" y="1603375"/>
          <a:ext cx="10753221" cy="2682336"/>
        </p:xfrm>
        <a:graphic>
          <a:graphicData uri="http://schemas.openxmlformats.org/drawingml/2006/table">
            <a:tbl>
              <a:tblPr/>
              <a:tblGrid>
                <a:gridCol w="2254358">
                  <a:extLst>
                    <a:ext uri="{9D8B030D-6E8A-4147-A177-3AD203B41FA5}">
                      <a16:colId xmlns:a16="http://schemas.microsoft.com/office/drawing/2014/main" val="20000"/>
                    </a:ext>
                  </a:extLst>
                </a:gridCol>
                <a:gridCol w="2146685">
                  <a:extLst>
                    <a:ext uri="{9D8B030D-6E8A-4147-A177-3AD203B41FA5}">
                      <a16:colId xmlns:a16="http://schemas.microsoft.com/office/drawing/2014/main" val="20001"/>
                    </a:ext>
                  </a:extLst>
                </a:gridCol>
                <a:gridCol w="2146685">
                  <a:extLst>
                    <a:ext uri="{9D8B030D-6E8A-4147-A177-3AD203B41FA5}">
                      <a16:colId xmlns:a16="http://schemas.microsoft.com/office/drawing/2014/main" val="605533512"/>
                    </a:ext>
                  </a:extLst>
                </a:gridCol>
                <a:gridCol w="2146685">
                  <a:extLst>
                    <a:ext uri="{9D8B030D-6E8A-4147-A177-3AD203B41FA5}">
                      <a16:colId xmlns:a16="http://schemas.microsoft.com/office/drawing/2014/main" val="348604034"/>
                    </a:ext>
                  </a:extLst>
                </a:gridCol>
                <a:gridCol w="2058808">
                  <a:extLst>
                    <a:ext uri="{9D8B030D-6E8A-4147-A177-3AD203B41FA5}">
                      <a16:colId xmlns:a16="http://schemas.microsoft.com/office/drawing/2014/main" val="20002"/>
                    </a:ext>
                  </a:extLst>
                </a:gridCol>
              </a:tblGrid>
              <a:tr h="14070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Adjuvant Treatment,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Postsurgical Management by Pathologic Response (Central Review)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755133022"/>
                  </a:ext>
                </a:extLst>
              </a:tr>
              <a:tr h="140703">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Adjuvant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pCR (n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MPR (n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pPR (n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No Response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407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Cemiplimab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07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Radiotherapy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07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Observation only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07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bl>
          </a:graphicData>
        </a:graphic>
      </p:graphicFrame>
    </p:spTree>
    <p:extLst>
      <p:ext uri="{BB962C8B-B14F-4D97-AF65-F5344CB8AC3E}">
        <p14:creationId xmlns:p14="http://schemas.microsoft.com/office/powerpoint/2010/main" val="4124656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D3D8-2E76-8036-0935-50204EF4C5F3}"/>
              </a:ext>
            </a:extLst>
          </p:cNvPr>
          <p:cNvSpPr>
            <a:spLocks noGrp="1"/>
          </p:cNvSpPr>
          <p:nvPr>
            <p:ph type="title"/>
          </p:nvPr>
        </p:nvSpPr>
        <p:spPr/>
        <p:txBody>
          <a:bodyPr/>
          <a:lstStyle/>
          <a:p>
            <a:r>
              <a:rPr lang="en-US" dirty="0"/>
              <a:t>Neoadjuvant Cemiplimab in CSCC: </a:t>
            </a:r>
            <a:br>
              <a:rPr lang="en-US" dirty="0"/>
            </a:br>
            <a:r>
              <a:rPr lang="en-US" dirty="0"/>
              <a:t>EFS by Pathologic Response</a:t>
            </a:r>
          </a:p>
        </p:txBody>
      </p:sp>
      <p:sp>
        <p:nvSpPr>
          <p:cNvPr id="4" name="Text Box 11">
            <a:extLst>
              <a:ext uri="{FF2B5EF4-FFF2-40B4-BE49-F238E27FC236}">
                <a16:creationId xmlns:a16="http://schemas.microsoft.com/office/drawing/2014/main" id="{5D4DBA47-ACE0-2585-8716-5E23B229E36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Gross. ESMO 2023. Abstr 1901. Gross. Lancet Oncol.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
        <p:nvSpPr>
          <p:cNvPr id="8" name="TextBox 7">
            <a:extLst>
              <a:ext uri="{FF2B5EF4-FFF2-40B4-BE49-F238E27FC236}">
                <a16:creationId xmlns:a16="http://schemas.microsoft.com/office/drawing/2014/main" id="{8FFF7691-7798-0DC5-4AFC-43811363C28E}"/>
              </a:ext>
            </a:extLst>
          </p:cNvPr>
          <p:cNvSpPr txBox="1"/>
          <p:nvPr/>
        </p:nvSpPr>
        <p:spPr bwMode="auto">
          <a:xfrm>
            <a:off x="3554689" y="5860255"/>
            <a:ext cx="54124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Median follow-up: 18.7 mo (range: 1.3-30.4) </a:t>
            </a:r>
          </a:p>
        </p:txBody>
      </p:sp>
      <p:sp>
        <p:nvSpPr>
          <p:cNvPr id="9" name="TextBox 8">
            <a:extLst>
              <a:ext uri="{FF2B5EF4-FFF2-40B4-BE49-F238E27FC236}">
                <a16:creationId xmlns:a16="http://schemas.microsoft.com/office/drawing/2014/main" id="{1946D977-FD0F-AC19-3BDD-1169B4B30B55}"/>
              </a:ext>
            </a:extLst>
          </p:cNvPr>
          <p:cNvSpPr txBox="1"/>
          <p:nvPr/>
        </p:nvSpPr>
        <p:spPr bwMode="auto">
          <a:xfrm>
            <a:off x="3918454" y="1563446"/>
            <a:ext cx="4221271" cy="461665"/>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EFS by Pathologic Response</a:t>
            </a:r>
          </a:p>
        </p:txBody>
      </p:sp>
      <p:grpSp>
        <p:nvGrpSpPr>
          <p:cNvPr id="15" name="Group 14">
            <a:extLst>
              <a:ext uri="{FF2B5EF4-FFF2-40B4-BE49-F238E27FC236}">
                <a16:creationId xmlns:a16="http://schemas.microsoft.com/office/drawing/2014/main" id="{511DB4A4-8DBC-4D4C-6E60-747BA6C7E7B6}"/>
              </a:ext>
            </a:extLst>
          </p:cNvPr>
          <p:cNvGrpSpPr/>
          <p:nvPr/>
        </p:nvGrpSpPr>
        <p:grpSpPr>
          <a:xfrm>
            <a:off x="9497540" y="3993853"/>
            <a:ext cx="1807598" cy="1077218"/>
            <a:chOff x="9671615" y="2890391"/>
            <a:chExt cx="1807598" cy="1077218"/>
          </a:xfrm>
        </p:grpSpPr>
        <p:sp>
          <p:nvSpPr>
            <p:cNvPr id="6" name="TextBox 5">
              <a:extLst>
                <a:ext uri="{FF2B5EF4-FFF2-40B4-BE49-F238E27FC236}">
                  <a16:creationId xmlns:a16="http://schemas.microsoft.com/office/drawing/2014/main" id="{68D4C29A-C7D0-8881-07F6-E1D143D96CCE}"/>
                </a:ext>
              </a:extLst>
            </p:cNvPr>
            <p:cNvSpPr txBox="1"/>
            <p:nvPr/>
          </p:nvSpPr>
          <p:spPr bwMode="auto">
            <a:xfrm>
              <a:off x="10060235" y="2890391"/>
              <a:ext cx="141897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pCR (n = 40)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MPR (n = 10)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pPR (n = 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NS/NR (n = 22)</a:t>
              </a:r>
            </a:p>
          </p:txBody>
        </p:sp>
        <p:grpSp>
          <p:nvGrpSpPr>
            <p:cNvPr id="14" name="Group 13">
              <a:extLst>
                <a:ext uri="{FF2B5EF4-FFF2-40B4-BE49-F238E27FC236}">
                  <a16:creationId xmlns:a16="http://schemas.microsoft.com/office/drawing/2014/main" id="{E1DCCAE7-91B7-28C7-2E20-B209BD7FD42E}"/>
                </a:ext>
              </a:extLst>
            </p:cNvPr>
            <p:cNvGrpSpPr/>
            <p:nvPr/>
          </p:nvGrpSpPr>
          <p:grpSpPr>
            <a:xfrm>
              <a:off x="9671615" y="3063240"/>
              <a:ext cx="388620" cy="731520"/>
              <a:chOff x="9671615" y="3063240"/>
              <a:chExt cx="388620" cy="731520"/>
            </a:xfrm>
          </p:grpSpPr>
          <p:cxnSp>
            <p:nvCxnSpPr>
              <p:cNvPr id="10" name="Straight Connector 9">
                <a:extLst>
                  <a:ext uri="{FF2B5EF4-FFF2-40B4-BE49-F238E27FC236}">
                    <a16:creationId xmlns:a16="http://schemas.microsoft.com/office/drawing/2014/main" id="{C47E61E3-31CC-95C3-5C65-7D4848160FA9}"/>
                  </a:ext>
                </a:extLst>
              </p:cNvPr>
              <p:cNvCxnSpPr/>
              <p:nvPr/>
            </p:nvCxnSpPr>
            <p:spPr bwMode="auto">
              <a:xfrm>
                <a:off x="9671615" y="3063240"/>
                <a:ext cx="388620" cy="0"/>
              </a:xfrm>
              <a:prstGeom prst="line">
                <a:avLst/>
              </a:prstGeom>
              <a:noFill/>
              <a:ln w="28575" cap="flat" cmpd="sng" algn="ctr">
                <a:solidFill>
                  <a:schemeClr val="accent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B15D46D-F033-68B9-EDF8-446EA7F4982E}"/>
                  </a:ext>
                </a:extLst>
              </p:cNvPr>
              <p:cNvCxnSpPr/>
              <p:nvPr/>
            </p:nvCxnSpPr>
            <p:spPr bwMode="auto">
              <a:xfrm>
                <a:off x="9671615" y="3307080"/>
                <a:ext cx="388620" cy="0"/>
              </a:xfrm>
              <a:prstGeom prst="line">
                <a:avLst/>
              </a:prstGeom>
              <a:noFill/>
              <a:ln w="28575" cap="flat" cmpd="sng" algn="ctr">
                <a:solidFill>
                  <a:schemeClr val="accent3"/>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3E83C28-C761-2B6F-EFB4-4CF89F533D14}"/>
                  </a:ext>
                </a:extLst>
              </p:cNvPr>
              <p:cNvCxnSpPr/>
              <p:nvPr/>
            </p:nvCxnSpPr>
            <p:spPr bwMode="auto">
              <a:xfrm>
                <a:off x="9671615" y="3550920"/>
                <a:ext cx="388620" cy="0"/>
              </a:xfrm>
              <a:prstGeom prst="line">
                <a:avLst/>
              </a:prstGeom>
              <a:noFill/>
              <a:ln w="28575" cap="flat" cmpd="sng" algn="ctr">
                <a:solidFill>
                  <a:schemeClr val="accent4"/>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0D4EBD7-FCCC-507C-D739-DD3E2FA69907}"/>
                  </a:ext>
                </a:extLst>
              </p:cNvPr>
              <p:cNvCxnSpPr/>
              <p:nvPr/>
            </p:nvCxnSpPr>
            <p:spPr bwMode="auto">
              <a:xfrm>
                <a:off x="9671615" y="3794760"/>
                <a:ext cx="388620" cy="0"/>
              </a:xfrm>
              <a:prstGeom prst="line">
                <a:avLst/>
              </a:prstGeom>
              <a:noFill/>
              <a:ln w="28575" cap="flat" cmpd="sng" algn="ctr">
                <a:solidFill>
                  <a:schemeClr val="accent6"/>
                </a:solidFill>
                <a:prstDash val="solid"/>
                <a:round/>
                <a:headEnd type="none" w="med" len="med"/>
                <a:tailEnd type="none" w="med" len="med"/>
              </a:ln>
              <a:effectLst/>
            </p:spPr>
          </p:cxnSp>
        </p:grpSp>
      </p:grpSp>
      <p:sp>
        <p:nvSpPr>
          <p:cNvPr id="16" name="TextBox 15">
            <a:extLst>
              <a:ext uri="{FF2B5EF4-FFF2-40B4-BE49-F238E27FC236}">
                <a16:creationId xmlns:a16="http://schemas.microsoft.com/office/drawing/2014/main" id="{AD5BF555-534C-4D5D-9B8D-F2E5EC0BB952}"/>
              </a:ext>
            </a:extLst>
          </p:cNvPr>
          <p:cNvSpPr txBox="1"/>
          <p:nvPr/>
        </p:nvSpPr>
        <p:spPr bwMode="auto">
          <a:xfrm rot="16200000">
            <a:off x="131031" y="3610095"/>
            <a:ext cx="18555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EFS</a:t>
            </a:r>
          </a:p>
        </p:txBody>
      </p:sp>
      <p:grpSp>
        <p:nvGrpSpPr>
          <p:cNvPr id="23" name="Group 22">
            <a:extLst>
              <a:ext uri="{FF2B5EF4-FFF2-40B4-BE49-F238E27FC236}">
                <a16:creationId xmlns:a16="http://schemas.microsoft.com/office/drawing/2014/main" id="{A4310AF2-A539-4554-5F82-27D9F156FC1B}"/>
              </a:ext>
            </a:extLst>
          </p:cNvPr>
          <p:cNvGrpSpPr/>
          <p:nvPr/>
        </p:nvGrpSpPr>
        <p:grpSpPr>
          <a:xfrm>
            <a:off x="1195738" y="2323264"/>
            <a:ext cx="476413" cy="2983091"/>
            <a:chOff x="1021079" y="2323264"/>
            <a:chExt cx="476413" cy="2983091"/>
          </a:xfrm>
        </p:grpSpPr>
        <p:sp>
          <p:nvSpPr>
            <p:cNvPr id="17" name="TextBox 16">
              <a:extLst>
                <a:ext uri="{FF2B5EF4-FFF2-40B4-BE49-F238E27FC236}">
                  <a16:creationId xmlns:a16="http://schemas.microsoft.com/office/drawing/2014/main" id="{C531C952-88E1-CD2D-5B08-3AF3D7A1D625}"/>
                </a:ext>
              </a:extLst>
            </p:cNvPr>
            <p:cNvSpPr txBox="1"/>
            <p:nvPr/>
          </p:nvSpPr>
          <p:spPr bwMode="auto">
            <a:xfrm>
              <a:off x="1021080" y="2323264"/>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8" name="TextBox 17">
              <a:extLst>
                <a:ext uri="{FF2B5EF4-FFF2-40B4-BE49-F238E27FC236}">
                  <a16:creationId xmlns:a16="http://schemas.microsoft.com/office/drawing/2014/main" id="{E45EEB0B-25B7-0BF9-D9CA-22C4B22AB3B6}"/>
                </a:ext>
              </a:extLst>
            </p:cNvPr>
            <p:cNvSpPr txBox="1"/>
            <p:nvPr/>
          </p:nvSpPr>
          <p:spPr bwMode="auto">
            <a:xfrm>
              <a:off x="1021079" y="284792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19" name="TextBox 18">
              <a:extLst>
                <a:ext uri="{FF2B5EF4-FFF2-40B4-BE49-F238E27FC236}">
                  <a16:creationId xmlns:a16="http://schemas.microsoft.com/office/drawing/2014/main" id="{779314B3-4CD1-0E49-16FA-61CCA868DA00}"/>
                </a:ext>
              </a:extLst>
            </p:cNvPr>
            <p:cNvSpPr txBox="1"/>
            <p:nvPr/>
          </p:nvSpPr>
          <p:spPr bwMode="auto">
            <a:xfrm>
              <a:off x="1021079" y="3363052"/>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20" name="TextBox 19">
              <a:extLst>
                <a:ext uri="{FF2B5EF4-FFF2-40B4-BE49-F238E27FC236}">
                  <a16:creationId xmlns:a16="http://schemas.microsoft.com/office/drawing/2014/main" id="{C5B49E46-715E-67AB-B359-5B0A366FB162}"/>
                </a:ext>
              </a:extLst>
            </p:cNvPr>
            <p:cNvSpPr txBox="1"/>
            <p:nvPr/>
          </p:nvSpPr>
          <p:spPr bwMode="auto">
            <a:xfrm>
              <a:off x="1021079" y="3887709"/>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21" name="TextBox 20">
              <a:extLst>
                <a:ext uri="{FF2B5EF4-FFF2-40B4-BE49-F238E27FC236}">
                  <a16:creationId xmlns:a16="http://schemas.microsoft.com/office/drawing/2014/main" id="{ABF34FAA-1698-6E76-F9D9-8DE97508CA8C}"/>
                </a:ext>
              </a:extLst>
            </p:cNvPr>
            <p:cNvSpPr txBox="1"/>
            <p:nvPr/>
          </p:nvSpPr>
          <p:spPr bwMode="auto">
            <a:xfrm>
              <a:off x="1021079" y="441236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22" name="TextBox 21">
              <a:extLst>
                <a:ext uri="{FF2B5EF4-FFF2-40B4-BE49-F238E27FC236}">
                  <a16:creationId xmlns:a16="http://schemas.microsoft.com/office/drawing/2014/main" id="{EEF586B1-A0B6-03A5-1188-BBE2B98E6EEB}"/>
                </a:ext>
              </a:extLst>
            </p:cNvPr>
            <p:cNvSpPr txBox="1"/>
            <p:nvPr/>
          </p:nvSpPr>
          <p:spPr bwMode="auto">
            <a:xfrm>
              <a:off x="1195807" y="493702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42" name="Group 41">
            <a:extLst>
              <a:ext uri="{FF2B5EF4-FFF2-40B4-BE49-F238E27FC236}">
                <a16:creationId xmlns:a16="http://schemas.microsoft.com/office/drawing/2014/main" id="{4BECA987-1B98-18BA-52CE-C16D25889F4D}"/>
              </a:ext>
            </a:extLst>
          </p:cNvPr>
          <p:cNvGrpSpPr/>
          <p:nvPr/>
        </p:nvGrpSpPr>
        <p:grpSpPr>
          <a:xfrm>
            <a:off x="1595438" y="5177660"/>
            <a:ext cx="8635345" cy="369332"/>
            <a:chOff x="1595438" y="5253764"/>
            <a:chExt cx="8635345" cy="369332"/>
          </a:xfrm>
        </p:grpSpPr>
        <p:sp>
          <p:nvSpPr>
            <p:cNvPr id="24" name="TextBox 23">
              <a:extLst>
                <a:ext uri="{FF2B5EF4-FFF2-40B4-BE49-F238E27FC236}">
                  <a16:creationId xmlns:a16="http://schemas.microsoft.com/office/drawing/2014/main" id="{0B57528D-C0B5-2080-1E19-8503A9838DB0}"/>
                </a:ext>
              </a:extLst>
            </p:cNvPr>
            <p:cNvSpPr txBox="1"/>
            <p:nvPr/>
          </p:nvSpPr>
          <p:spPr bwMode="auto">
            <a:xfrm>
              <a:off x="1595438" y="525376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5C4C695D-8239-0251-337C-AC7808433167}"/>
                </a:ext>
              </a:extLst>
            </p:cNvPr>
            <p:cNvSpPr txBox="1"/>
            <p:nvPr/>
          </p:nvSpPr>
          <p:spPr bwMode="auto">
            <a:xfrm>
              <a:off x="2107675" y="525376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26" name="TextBox 25">
              <a:extLst>
                <a:ext uri="{FF2B5EF4-FFF2-40B4-BE49-F238E27FC236}">
                  <a16:creationId xmlns:a16="http://schemas.microsoft.com/office/drawing/2014/main" id="{3FC3A4C5-A64D-05F5-6921-FDD126CCB8AC}"/>
                </a:ext>
              </a:extLst>
            </p:cNvPr>
            <p:cNvSpPr txBox="1"/>
            <p:nvPr/>
          </p:nvSpPr>
          <p:spPr bwMode="auto">
            <a:xfrm>
              <a:off x="2624675" y="525376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27" name="TextBox 26">
              <a:extLst>
                <a:ext uri="{FF2B5EF4-FFF2-40B4-BE49-F238E27FC236}">
                  <a16:creationId xmlns:a16="http://schemas.microsoft.com/office/drawing/2014/main" id="{1FCF7450-4409-D168-9BAC-EE78C032B625}"/>
                </a:ext>
              </a:extLst>
            </p:cNvPr>
            <p:cNvSpPr txBox="1"/>
            <p:nvPr/>
          </p:nvSpPr>
          <p:spPr bwMode="auto">
            <a:xfrm>
              <a:off x="3136912" y="525376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8" name="TextBox 27">
              <a:extLst>
                <a:ext uri="{FF2B5EF4-FFF2-40B4-BE49-F238E27FC236}">
                  <a16:creationId xmlns:a16="http://schemas.microsoft.com/office/drawing/2014/main" id="{FEA6357D-0DFC-2C22-1B72-D507E1DBA32D}"/>
                </a:ext>
              </a:extLst>
            </p:cNvPr>
            <p:cNvSpPr txBox="1"/>
            <p:nvPr/>
          </p:nvSpPr>
          <p:spPr bwMode="auto">
            <a:xfrm>
              <a:off x="3668201" y="525376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29" name="TextBox 28">
              <a:extLst>
                <a:ext uri="{FF2B5EF4-FFF2-40B4-BE49-F238E27FC236}">
                  <a16:creationId xmlns:a16="http://schemas.microsoft.com/office/drawing/2014/main" id="{99394764-C2C6-8CA1-F54F-30DEE118969E}"/>
                </a:ext>
              </a:extLst>
            </p:cNvPr>
            <p:cNvSpPr txBox="1"/>
            <p:nvPr/>
          </p:nvSpPr>
          <p:spPr bwMode="auto">
            <a:xfrm>
              <a:off x="4121929" y="52537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0" name="TextBox 29">
              <a:extLst>
                <a:ext uri="{FF2B5EF4-FFF2-40B4-BE49-F238E27FC236}">
                  <a16:creationId xmlns:a16="http://schemas.microsoft.com/office/drawing/2014/main" id="{3C07585E-A325-6E43-184B-D1728A4429E7}"/>
                </a:ext>
              </a:extLst>
            </p:cNvPr>
            <p:cNvSpPr txBox="1"/>
            <p:nvPr/>
          </p:nvSpPr>
          <p:spPr bwMode="auto">
            <a:xfrm>
              <a:off x="4638929" y="52537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1" name="TextBox 30">
              <a:extLst>
                <a:ext uri="{FF2B5EF4-FFF2-40B4-BE49-F238E27FC236}">
                  <a16:creationId xmlns:a16="http://schemas.microsoft.com/office/drawing/2014/main" id="{6EB4124A-4B33-3AF2-872E-9ED0686AB0A0}"/>
                </a:ext>
              </a:extLst>
            </p:cNvPr>
            <p:cNvSpPr txBox="1"/>
            <p:nvPr/>
          </p:nvSpPr>
          <p:spPr bwMode="auto">
            <a:xfrm>
              <a:off x="5151166" y="52537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32" name="TextBox 31">
              <a:extLst>
                <a:ext uri="{FF2B5EF4-FFF2-40B4-BE49-F238E27FC236}">
                  <a16:creationId xmlns:a16="http://schemas.microsoft.com/office/drawing/2014/main" id="{8556DB60-68F5-982E-8262-CBD3B4A95B7F}"/>
                </a:ext>
              </a:extLst>
            </p:cNvPr>
            <p:cNvSpPr txBox="1"/>
            <p:nvPr/>
          </p:nvSpPr>
          <p:spPr bwMode="auto">
            <a:xfrm>
              <a:off x="5671316" y="52537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33" name="TextBox 32">
              <a:extLst>
                <a:ext uri="{FF2B5EF4-FFF2-40B4-BE49-F238E27FC236}">
                  <a16:creationId xmlns:a16="http://schemas.microsoft.com/office/drawing/2014/main" id="{97BEA590-E20F-84BC-3ED3-DF34AD0EE04F}"/>
                </a:ext>
              </a:extLst>
            </p:cNvPr>
            <p:cNvSpPr txBox="1"/>
            <p:nvPr/>
          </p:nvSpPr>
          <p:spPr bwMode="auto">
            <a:xfrm>
              <a:off x="6183553" y="52537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4" name="TextBox 33">
              <a:extLst>
                <a:ext uri="{FF2B5EF4-FFF2-40B4-BE49-F238E27FC236}">
                  <a16:creationId xmlns:a16="http://schemas.microsoft.com/office/drawing/2014/main" id="{20E213CA-CD31-45C0-9D4C-46147A930E62}"/>
                </a:ext>
              </a:extLst>
            </p:cNvPr>
            <p:cNvSpPr txBox="1"/>
            <p:nvPr/>
          </p:nvSpPr>
          <p:spPr bwMode="auto">
            <a:xfrm>
              <a:off x="6714842" y="52537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44D0EAB7-8FBA-CADA-0307-DF73C0F06F6D}"/>
                </a:ext>
              </a:extLst>
            </p:cNvPr>
            <p:cNvSpPr txBox="1"/>
            <p:nvPr/>
          </p:nvSpPr>
          <p:spPr bwMode="auto">
            <a:xfrm>
              <a:off x="7227079" y="52537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36" name="TextBox 35">
              <a:extLst>
                <a:ext uri="{FF2B5EF4-FFF2-40B4-BE49-F238E27FC236}">
                  <a16:creationId xmlns:a16="http://schemas.microsoft.com/office/drawing/2014/main" id="{6CD1C9DE-B7A6-B2BE-36F4-1D4F4E92481A}"/>
                </a:ext>
              </a:extLst>
            </p:cNvPr>
            <p:cNvSpPr txBox="1"/>
            <p:nvPr/>
          </p:nvSpPr>
          <p:spPr bwMode="auto">
            <a:xfrm>
              <a:off x="7744079" y="52537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7" name="TextBox 36">
              <a:extLst>
                <a:ext uri="{FF2B5EF4-FFF2-40B4-BE49-F238E27FC236}">
                  <a16:creationId xmlns:a16="http://schemas.microsoft.com/office/drawing/2014/main" id="{ACA0837B-B36B-07AD-0C3C-AD9061C9B220}"/>
                </a:ext>
              </a:extLst>
            </p:cNvPr>
            <p:cNvSpPr txBox="1"/>
            <p:nvPr/>
          </p:nvSpPr>
          <p:spPr bwMode="auto">
            <a:xfrm>
              <a:off x="8256316" y="52537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38" name="TextBox 37">
              <a:extLst>
                <a:ext uri="{FF2B5EF4-FFF2-40B4-BE49-F238E27FC236}">
                  <a16:creationId xmlns:a16="http://schemas.microsoft.com/office/drawing/2014/main" id="{877FE1EF-2A70-B3F3-C30E-7B0E6F2F0AFA}"/>
                </a:ext>
              </a:extLst>
            </p:cNvPr>
            <p:cNvSpPr txBox="1"/>
            <p:nvPr/>
          </p:nvSpPr>
          <p:spPr bwMode="auto">
            <a:xfrm>
              <a:off x="8773316" y="52537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39" name="TextBox 38">
              <a:extLst>
                <a:ext uri="{FF2B5EF4-FFF2-40B4-BE49-F238E27FC236}">
                  <a16:creationId xmlns:a16="http://schemas.microsoft.com/office/drawing/2014/main" id="{B9686DB1-004A-6ED0-A772-22D1FAFF8144}"/>
                </a:ext>
              </a:extLst>
            </p:cNvPr>
            <p:cNvSpPr txBox="1"/>
            <p:nvPr/>
          </p:nvSpPr>
          <p:spPr bwMode="auto">
            <a:xfrm>
              <a:off x="9299841" y="52537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0" name="TextBox 39">
              <a:extLst>
                <a:ext uri="{FF2B5EF4-FFF2-40B4-BE49-F238E27FC236}">
                  <a16:creationId xmlns:a16="http://schemas.microsoft.com/office/drawing/2014/main" id="{F65A3697-0D88-96B4-8D2F-BCA4562A42B8}"/>
                </a:ext>
              </a:extLst>
            </p:cNvPr>
            <p:cNvSpPr txBox="1"/>
            <p:nvPr/>
          </p:nvSpPr>
          <p:spPr bwMode="auto">
            <a:xfrm>
              <a:off x="9812079" y="52537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grpSp>
      <p:sp>
        <p:nvSpPr>
          <p:cNvPr id="41" name="TextBox 40">
            <a:extLst>
              <a:ext uri="{FF2B5EF4-FFF2-40B4-BE49-F238E27FC236}">
                <a16:creationId xmlns:a16="http://schemas.microsoft.com/office/drawing/2014/main" id="{8A0C4F4B-97B5-3765-534F-6A901F96A488}"/>
              </a:ext>
            </a:extLst>
          </p:cNvPr>
          <p:cNvSpPr txBox="1"/>
          <p:nvPr/>
        </p:nvSpPr>
        <p:spPr bwMode="auto">
          <a:xfrm>
            <a:off x="5645153" y="5487701"/>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43" name="Freeform: Shape 42">
            <a:extLst>
              <a:ext uri="{FF2B5EF4-FFF2-40B4-BE49-F238E27FC236}">
                <a16:creationId xmlns:a16="http://schemas.microsoft.com/office/drawing/2014/main" id="{FAE0F349-2FA0-478C-1AE1-2EBB236E4F53}"/>
              </a:ext>
            </a:extLst>
          </p:cNvPr>
          <p:cNvSpPr/>
          <p:nvPr/>
        </p:nvSpPr>
        <p:spPr bwMode="auto">
          <a:xfrm>
            <a:off x="1737360" y="2369820"/>
            <a:ext cx="8465820" cy="2750820"/>
          </a:xfrm>
          <a:custGeom>
            <a:avLst/>
            <a:gdLst>
              <a:gd name="connsiteX0" fmla="*/ 0 w 8656320"/>
              <a:gd name="connsiteY0" fmla="*/ 0 h 2834640"/>
              <a:gd name="connsiteX1" fmla="*/ 0 w 8656320"/>
              <a:gd name="connsiteY1" fmla="*/ 2834640 h 2834640"/>
              <a:gd name="connsiteX2" fmla="*/ 8656320 w 8656320"/>
              <a:gd name="connsiteY2" fmla="*/ 2834640 h 2834640"/>
            </a:gdLst>
            <a:ahLst/>
            <a:cxnLst>
              <a:cxn ang="0">
                <a:pos x="connsiteX0" y="connsiteY0"/>
              </a:cxn>
              <a:cxn ang="0">
                <a:pos x="connsiteX1" y="connsiteY1"/>
              </a:cxn>
              <a:cxn ang="0">
                <a:pos x="connsiteX2" y="connsiteY2"/>
              </a:cxn>
            </a:cxnLst>
            <a:rect l="l" t="t" r="r" b="b"/>
            <a:pathLst>
              <a:path w="8656320" h="2834640">
                <a:moveTo>
                  <a:pt x="0" y="0"/>
                </a:moveTo>
                <a:lnTo>
                  <a:pt x="0" y="2834640"/>
                </a:lnTo>
                <a:lnTo>
                  <a:pt x="8656320" y="2834640"/>
                </a:lnTo>
              </a:path>
            </a:pathLst>
          </a:custGeom>
          <a:noFill/>
          <a:ln w="28575">
            <a:solidFill>
              <a:schemeClr val="bg1"/>
            </a:solidFill>
            <a:miter lim="800000"/>
            <a:headEnd/>
            <a:tailEnd/>
          </a:ln>
        </p:spPr>
        <p:txBody>
          <a:bodyPr rtlCol="0" anchor="ctr"/>
          <a:lstStyle/>
          <a:p>
            <a:pPr algn="ctr"/>
            <a:endParaRPr lang="en-US"/>
          </a:p>
        </p:txBody>
      </p:sp>
      <p:grpSp>
        <p:nvGrpSpPr>
          <p:cNvPr id="51" name="Group 50">
            <a:extLst>
              <a:ext uri="{FF2B5EF4-FFF2-40B4-BE49-F238E27FC236}">
                <a16:creationId xmlns:a16="http://schemas.microsoft.com/office/drawing/2014/main" id="{F65CD765-F560-5ABF-A373-BBE115265D18}"/>
              </a:ext>
            </a:extLst>
          </p:cNvPr>
          <p:cNvGrpSpPr/>
          <p:nvPr/>
        </p:nvGrpSpPr>
        <p:grpSpPr>
          <a:xfrm>
            <a:off x="1622459" y="2507930"/>
            <a:ext cx="114300" cy="2610557"/>
            <a:chOff x="962106" y="2507930"/>
            <a:chExt cx="1169508" cy="2610557"/>
          </a:xfrm>
        </p:grpSpPr>
        <p:cxnSp>
          <p:nvCxnSpPr>
            <p:cNvPr id="45" name="Straight Connector 44">
              <a:extLst>
                <a:ext uri="{FF2B5EF4-FFF2-40B4-BE49-F238E27FC236}">
                  <a16:creationId xmlns:a16="http://schemas.microsoft.com/office/drawing/2014/main" id="{1031142E-9FB1-A2F0-BCB8-406FDB84DE7D}"/>
                </a:ext>
              </a:extLst>
            </p:cNvPr>
            <p:cNvCxnSpPr/>
            <p:nvPr/>
          </p:nvCxnSpPr>
          <p:spPr bwMode="auto">
            <a:xfrm>
              <a:off x="962106" y="2507930"/>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FFEDB29-7403-3BB3-F2FD-3076942FFD13}"/>
                </a:ext>
              </a:extLst>
            </p:cNvPr>
            <p:cNvCxnSpPr/>
            <p:nvPr/>
          </p:nvCxnSpPr>
          <p:spPr bwMode="auto">
            <a:xfrm>
              <a:off x="962106" y="3032587"/>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7D5B6A2-DA66-6040-AD97-F0B9DF342606}"/>
                </a:ext>
              </a:extLst>
            </p:cNvPr>
            <p:cNvCxnSpPr/>
            <p:nvPr/>
          </p:nvCxnSpPr>
          <p:spPr bwMode="auto">
            <a:xfrm>
              <a:off x="962106" y="3547718"/>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378F471-3AFB-D36F-ED5B-1797EDD7621E}"/>
                </a:ext>
              </a:extLst>
            </p:cNvPr>
            <p:cNvCxnSpPr/>
            <p:nvPr/>
          </p:nvCxnSpPr>
          <p:spPr bwMode="auto">
            <a:xfrm>
              <a:off x="962106" y="4072375"/>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C589D9E-1A95-231B-FFC1-85701E6078EE}"/>
                </a:ext>
              </a:extLst>
            </p:cNvPr>
            <p:cNvCxnSpPr/>
            <p:nvPr/>
          </p:nvCxnSpPr>
          <p:spPr bwMode="auto">
            <a:xfrm>
              <a:off x="962106" y="4593830"/>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6A4520F-1043-29EA-5580-7042A1413FAC}"/>
                </a:ext>
              </a:extLst>
            </p:cNvPr>
            <p:cNvCxnSpPr/>
            <p:nvPr/>
          </p:nvCxnSpPr>
          <p:spPr bwMode="auto">
            <a:xfrm>
              <a:off x="962106" y="5118487"/>
              <a:ext cx="11695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73" name="Group 72">
            <a:extLst>
              <a:ext uri="{FF2B5EF4-FFF2-40B4-BE49-F238E27FC236}">
                <a16:creationId xmlns:a16="http://schemas.microsoft.com/office/drawing/2014/main" id="{2CE38942-99E1-1B91-86D6-01040DBEEAE4}"/>
              </a:ext>
            </a:extLst>
          </p:cNvPr>
          <p:cNvGrpSpPr/>
          <p:nvPr/>
        </p:nvGrpSpPr>
        <p:grpSpPr>
          <a:xfrm>
            <a:off x="1738254" y="5115285"/>
            <a:ext cx="8282495" cy="99061"/>
            <a:chOff x="1738254" y="4667565"/>
            <a:chExt cx="8282495" cy="814094"/>
          </a:xfrm>
        </p:grpSpPr>
        <p:grpSp>
          <p:nvGrpSpPr>
            <p:cNvPr id="52" name="Group 51">
              <a:extLst>
                <a:ext uri="{FF2B5EF4-FFF2-40B4-BE49-F238E27FC236}">
                  <a16:creationId xmlns:a16="http://schemas.microsoft.com/office/drawing/2014/main" id="{1E6CC79C-3AA8-85BF-2436-E90E0546749A}"/>
                </a:ext>
              </a:extLst>
            </p:cNvPr>
            <p:cNvGrpSpPr/>
            <p:nvPr/>
          </p:nvGrpSpPr>
          <p:grpSpPr>
            <a:xfrm rot="5400000">
              <a:off x="2626161" y="3779658"/>
              <a:ext cx="814091" cy="2589906"/>
              <a:chOff x="962106" y="2507930"/>
              <a:chExt cx="1169508" cy="2610557"/>
            </a:xfrm>
          </p:grpSpPr>
          <p:cxnSp>
            <p:nvCxnSpPr>
              <p:cNvPr id="53" name="Straight Connector 52">
                <a:extLst>
                  <a:ext uri="{FF2B5EF4-FFF2-40B4-BE49-F238E27FC236}">
                    <a16:creationId xmlns:a16="http://schemas.microsoft.com/office/drawing/2014/main" id="{F5C1AE87-AFDD-26C4-12F6-5E71133310E9}"/>
                  </a:ext>
                </a:extLst>
              </p:cNvPr>
              <p:cNvCxnSpPr/>
              <p:nvPr/>
            </p:nvCxnSpPr>
            <p:spPr bwMode="auto">
              <a:xfrm>
                <a:off x="962106" y="2507930"/>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1F9CBC4-1870-6F9A-C49E-D560512EA45C}"/>
                  </a:ext>
                </a:extLst>
              </p:cNvPr>
              <p:cNvCxnSpPr/>
              <p:nvPr/>
            </p:nvCxnSpPr>
            <p:spPr bwMode="auto">
              <a:xfrm>
                <a:off x="962106" y="3032587"/>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41B4CC2-535A-388A-133B-3D0A878FF320}"/>
                  </a:ext>
                </a:extLst>
              </p:cNvPr>
              <p:cNvCxnSpPr/>
              <p:nvPr/>
            </p:nvCxnSpPr>
            <p:spPr bwMode="auto">
              <a:xfrm>
                <a:off x="962106" y="3547718"/>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4C1C3A3-0D29-5126-AC75-A60EF0975151}"/>
                  </a:ext>
                </a:extLst>
              </p:cNvPr>
              <p:cNvCxnSpPr/>
              <p:nvPr/>
            </p:nvCxnSpPr>
            <p:spPr bwMode="auto">
              <a:xfrm>
                <a:off x="962106" y="4072375"/>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3EE27B2-94F7-3377-B7E9-FA94A9C1E46B}"/>
                  </a:ext>
                </a:extLst>
              </p:cNvPr>
              <p:cNvCxnSpPr/>
              <p:nvPr/>
            </p:nvCxnSpPr>
            <p:spPr bwMode="auto">
              <a:xfrm>
                <a:off x="962106" y="4593830"/>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8E7130F-40DE-6E78-87AF-42861576367F}"/>
                  </a:ext>
                </a:extLst>
              </p:cNvPr>
              <p:cNvCxnSpPr/>
              <p:nvPr/>
            </p:nvCxnSpPr>
            <p:spPr bwMode="auto">
              <a:xfrm>
                <a:off x="962106" y="5118487"/>
                <a:ext cx="11695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FE4E2196-72C4-66AA-BE2B-D4135981DD47}"/>
                </a:ext>
              </a:extLst>
            </p:cNvPr>
            <p:cNvGrpSpPr/>
            <p:nvPr/>
          </p:nvGrpSpPr>
          <p:grpSpPr>
            <a:xfrm rot="5400000">
              <a:off x="5742815" y="3779659"/>
              <a:ext cx="814091" cy="2589906"/>
              <a:chOff x="962106" y="2507930"/>
              <a:chExt cx="1169508" cy="2610557"/>
            </a:xfrm>
          </p:grpSpPr>
          <p:cxnSp>
            <p:nvCxnSpPr>
              <p:cNvPr id="60" name="Straight Connector 59">
                <a:extLst>
                  <a:ext uri="{FF2B5EF4-FFF2-40B4-BE49-F238E27FC236}">
                    <a16:creationId xmlns:a16="http://schemas.microsoft.com/office/drawing/2014/main" id="{C0DC8716-C694-3EFA-DF44-4539B65D5FB8}"/>
                  </a:ext>
                </a:extLst>
              </p:cNvPr>
              <p:cNvCxnSpPr/>
              <p:nvPr/>
            </p:nvCxnSpPr>
            <p:spPr bwMode="auto">
              <a:xfrm>
                <a:off x="962106" y="2507930"/>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E2543712-C3EA-5647-3EDD-82ACBC76DC2F}"/>
                  </a:ext>
                </a:extLst>
              </p:cNvPr>
              <p:cNvCxnSpPr/>
              <p:nvPr/>
            </p:nvCxnSpPr>
            <p:spPr bwMode="auto">
              <a:xfrm>
                <a:off x="962106" y="3032587"/>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38E7911-CE58-BE5E-D172-6AAAFDC8B21F}"/>
                  </a:ext>
                </a:extLst>
              </p:cNvPr>
              <p:cNvCxnSpPr/>
              <p:nvPr/>
            </p:nvCxnSpPr>
            <p:spPr bwMode="auto">
              <a:xfrm>
                <a:off x="962106" y="3547718"/>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08A46C1-6D79-42ED-4243-4EF00EAE7EDF}"/>
                  </a:ext>
                </a:extLst>
              </p:cNvPr>
              <p:cNvCxnSpPr/>
              <p:nvPr/>
            </p:nvCxnSpPr>
            <p:spPr bwMode="auto">
              <a:xfrm>
                <a:off x="962106" y="4072375"/>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FDE113F-452B-8104-C507-A1DE658FCE3F}"/>
                  </a:ext>
                </a:extLst>
              </p:cNvPr>
              <p:cNvCxnSpPr/>
              <p:nvPr/>
            </p:nvCxnSpPr>
            <p:spPr bwMode="auto">
              <a:xfrm>
                <a:off x="962106" y="4593830"/>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D7FD29E-EE9F-92B8-84AA-8A745C9605D7}"/>
                  </a:ext>
                </a:extLst>
              </p:cNvPr>
              <p:cNvCxnSpPr/>
              <p:nvPr/>
            </p:nvCxnSpPr>
            <p:spPr bwMode="auto">
              <a:xfrm>
                <a:off x="962106" y="5118487"/>
                <a:ext cx="11695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D87AEDE3-A1EC-5DA9-BEC5-F1DB7EB5836A}"/>
                </a:ext>
              </a:extLst>
            </p:cNvPr>
            <p:cNvGrpSpPr/>
            <p:nvPr/>
          </p:nvGrpSpPr>
          <p:grpSpPr>
            <a:xfrm rot="5400000">
              <a:off x="8579004" y="4039914"/>
              <a:ext cx="814091" cy="2069399"/>
              <a:chOff x="962106" y="3032587"/>
              <a:chExt cx="1169508" cy="2085900"/>
            </a:xfrm>
          </p:grpSpPr>
          <p:cxnSp>
            <p:nvCxnSpPr>
              <p:cNvPr id="68" name="Straight Connector 67">
                <a:extLst>
                  <a:ext uri="{FF2B5EF4-FFF2-40B4-BE49-F238E27FC236}">
                    <a16:creationId xmlns:a16="http://schemas.microsoft.com/office/drawing/2014/main" id="{E62BB1A6-DC7F-1B91-45DD-6C98E6BB6930}"/>
                  </a:ext>
                </a:extLst>
              </p:cNvPr>
              <p:cNvCxnSpPr/>
              <p:nvPr/>
            </p:nvCxnSpPr>
            <p:spPr bwMode="auto">
              <a:xfrm>
                <a:off x="962106" y="3032587"/>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CCFF074-545E-BB8A-08E9-5735165F3D50}"/>
                  </a:ext>
                </a:extLst>
              </p:cNvPr>
              <p:cNvCxnSpPr/>
              <p:nvPr/>
            </p:nvCxnSpPr>
            <p:spPr bwMode="auto">
              <a:xfrm>
                <a:off x="962106" y="3547718"/>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E45B115-3B31-8EA6-FD04-106A379F7708}"/>
                  </a:ext>
                </a:extLst>
              </p:cNvPr>
              <p:cNvCxnSpPr/>
              <p:nvPr/>
            </p:nvCxnSpPr>
            <p:spPr bwMode="auto">
              <a:xfrm>
                <a:off x="962106" y="4072375"/>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78D8372-00A9-E339-B7EB-4FB499514BAE}"/>
                  </a:ext>
                </a:extLst>
              </p:cNvPr>
              <p:cNvCxnSpPr/>
              <p:nvPr/>
            </p:nvCxnSpPr>
            <p:spPr bwMode="auto">
              <a:xfrm>
                <a:off x="962106" y="4593830"/>
                <a:ext cx="11695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1E71323-1571-9B81-D102-5825D6A7E4EE}"/>
                  </a:ext>
                </a:extLst>
              </p:cNvPr>
              <p:cNvCxnSpPr/>
              <p:nvPr/>
            </p:nvCxnSpPr>
            <p:spPr bwMode="auto">
              <a:xfrm>
                <a:off x="962106" y="5118487"/>
                <a:ext cx="1169508"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73" name="Group 172">
            <a:extLst>
              <a:ext uri="{FF2B5EF4-FFF2-40B4-BE49-F238E27FC236}">
                <a16:creationId xmlns:a16="http://schemas.microsoft.com/office/drawing/2014/main" id="{CDEDA247-E8C6-FF25-AAC1-D96B34B5465F}"/>
              </a:ext>
            </a:extLst>
          </p:cNvPr>
          <p:cNvGrpSpPr/>
          <p:nvPr/>
        </p:nvGrpSpPr>
        <p:grpSpPr>
          <a:xfrm>
            <a:off x="2338113" y="2440397"/>
            <a:ext cx="7318205" cy="340091"/>
            <a:chOff x="2338113" y="2440397"/>
            <a:chExt cx="7318205" cy="340091"/>
          </a:xfrm>
        </p:grpSpPr>
        <p:sp>
          <p:nvSpPr>
            <p:cNvPr id="74" name="Freeform: Shape 73">
              <a:extLst>
                <a:ext uri="{FF2B5EF4-FFF2-40B4-BE49-F238E27FC236}">
                  <a16:creationId xmlns:a16="http://schemas.microsoft.com/office/drawing/2014/main" id="{00E0AA04-B9BE-AD69-A345-BE86F3073499}"/>
                </a:ext>
              </a:extLst>
            </p:cNvPr>
            <p:cNvSpPr/>
            <p:nvPr/>
          </p:nvSpPr>
          <p:spPr bwMode="auto">
            <a:xfrm>
              <a:off x="2787650" y="2514600"/>
              <a:ext cx="6807200" cy="196850"/>
            </a:xfrm>
            <a:custGeom>
              <a:avLst/>
              <a:gdLst>
                <a:gd name="connsiteX0" fmla="*/ 6807200 w 6807200"/>
                <a:gd name="connsiteY0" fmla="*/ 196850 h 196850"/>
                <a:gd name="connsiteX1" fmla="*/ 2527300 w 6807200"/>
                <a:gd name="connsiteY1" fmla="*/ 196850 h 196850"/>
                <a:gd name="connsiteX2" fmla="*/ 2527300 w 6807200"/>
                <a:gd name="connsiteY2" fmla="*/ 127000 h 196850"/>
                <a:gd name="connsiteX3" fmla="*/ 590550 w 6807200"/>
                <a:gd name="connsiteY3" fmla="*/ 127000 h 196850"/>
                <a:gd name="connsiteX4" fmla="*/ 590550 w 6807200"/>
                <a:gd name="connsiteY4" fmla="*/ 57150 h 196850"/>
                <a:gd name="connsiteX5" fmla="*/ 0 w 6807200"/>
                <a:gd name="connsiteY5" fmla="*/ 57150 h 196850"/>
                <a:gd name="connsiteX6" fmla="*/ 0 w 6807200"/>
                <a:gd name="connsiteY6" fmla="*/ 0 h 1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7200" h="196850">
                  <a:moveTo>
                    <a:pt x="6807200" y="196850"/>
                  </a:moveTo>
                  <a:lnTo>
                    <a:pt x="2527300" y="196850"/>
                  </a:lnTo>
                  <a:lnTo>
                    <a:pt x="2527300" y="127000"/>
                  </a:lnTo>
                  <a:lnTo>
                    <a:pt x="590550" y="127000"/>
                  </a:lnTo>
                  <a:lnTo>
                    <a:pt x="590550" y="57150"/>
                  </a:lnTo>
                  <a:lnTo>
                    <a:pt x="0" y="5715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79" name="Group 78">
              <a:extLst>
                <a:ext uri="{FF2B5EF4-FFF2-40B4-BE49-F238E27FC236}">
                  <a16:creationId xmlns:a16="http://schemas.microsoft.com/office/drawing/2014/main" id="{9C5A1201-1846-FC4C-447F-99261D63C321}"/>
                </a:ext>
              </a:extLst>
            </p:cNvPr>
            <p:cNvGrpSpPr/>
            <p:nvPr/>
          </p:nvGrpSpPr>
          <p:grpSpPr>
            <a:xfrm>
              <a:off x="7645783" y="2645422"/>
              <a:ext cx="135066" cy="135066"/>
              <a:chOff x="7056008" y="2177151"/>
              <a:chExt cx="135066" cy="135066"/>
            </a:xfrm>
          </p:grpSpPr>
          <p:cxnSp>
            <p:nvCxnSpPr>
              <p:cNvPr id="80" name="Straight Connector 79">
                <a:extLst>
                  <a:ext uri="{FF2B5EF4-FFF2-40B4-BE49-F238E27FC236}">
                    <a16:creationId xmlns:a16="http://schemas.microsoft.com/office/drawing/2014/main" id="{CA85E507-6382-FFE7-F4EA-3D77F950BB93}"/>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3EE0BE1C-0C33-5457-5A35-85D5CAAF43DC}"/>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4EB84076-0B55-3290-3FAD-F19E632C454F}"/>
                </a:ext>
              </a:extLst>
            </p:cNvPr>
            <p:cNvGrpSpPr/>
            <p:nvPr/>
          </p:nvGrpSpPr>
          <p:grpSpPr>
            <a:xfrm>
              <a:off x="7426906" y="2645422"/>
              <a:ext cx="135066" cy="135066"/>
              <a:chOff x="7056008" y="2177151"/>
              <a:chExt cx="135066" cy="135066"/>
            </a:xfrm>
          </p:grpSpPr>
          <p:cxnSp>
            <p:nvCxnSpPr>
              <p:cNvPr id="83" name="Straight Connector 82">
                <a:extLst>
                  <a:ext uri="{FF2B5EF4-FFF2-40B4-BE49-F238E27FC236}">
                    <a16:creationId xmlns:a16="http://schemas.microsoft.com/office/drawing/2014/main" id="{E8D6F3D2-E2E4-B579-67EF-69EF77215F84}"/>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63B8487D-419D-D205-1A18-26B9F7424586}"/>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2A051ACE-EE7B-EF39-B076-FB19F261EE54}"/>
                </a:ext>
              </a:extLst>
            </p:cNvPr>
            <p:cNvGrpSpPr/>
            <p:nvPr/>
          </p:nvGrpSpPr>
          <p:grpSpPr>
            <a:xfrm>
              <a:off x="7370096" y="2645422"/>
              <a:ext cx="135066" cy="135066"/>
              <a:chOff x="7056008" y="2177151"/>
              <a:chExt cx="135066" cy="135066"/>
            </a:xfrm>
          </p:grpSpPr>
          <p:cxnSp>
            <p:nvCxnSpPr>
              <p:cNvPr id="86" name="Straight Connector 85">
                <a:extLst>
                  <a:ext uri="{FF2B5EF4-FFF2-40B4-BE49-F238E27FC236}">
                    <a16:creationId xmlns:a16="http://schemas.microsoft.com/office/drawing/2014/main" id="{75018015-55DD-2D17-7185-7DC1765E4DFE}"/>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FB63AC9-55E2-75FA-7877-457AE17FC714}"/>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94AA6D45-CC26-A136-83FD-97495832F833}"/>
                </a:ext>
              </a:extLst>
            </p:cNvPr>
            <p:cNvGrpSpPr/>
            <p:nvPr/>
          </p:nvGrpSpPr>
          <p:grpSpPr>
            <a:xfrm>
              <a:off x="7207467" y="2645422"/>
              <a:ext cx="135066" cy="135066"/>
              <a:chOff x="7056008" y="2177151"/>
              <a:chExt cx="135066" cy="135066"/>
            </a:xfrm>
          </p:grpSpPr>
          <p:cxnSp>
            <p:nvCxnSpPr>
              <p:cNvPr id="89" name="Straight Connector 88">
                <a:extLst>
                  <a:ext uri="{FF2B5EF4-FFF2-40B4-BE49-F238E27FC236}">
                    <a16:creationId xmlns:a16="http://schemas.microsoft.com/office/drawing/2014/main" id="{2EFB9C3B-1551-9601-6AD4-3A4BAEE703DB}"/>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9A96B0C-513F-E6CB-C210-28E0FF8F4529}"/>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8A8DEA4F-65CD-4AC3-29FD-C656E169BCF3}"/>
                </a:ext>
              </a:extLst>
            </p:cNvPr>
            <p:cNvGrpSpPr/>
            <p:nvPr/>
          </p:nvGrpSpPr>
          <p:grpSpPr>
            <a:xfrm>
              <a:off x="7083687" y="2645422"/>
              <a:ext cx="135066" cy="135066"/>
              <a:chOff x="7056008" y="2177151"/>
              <a:chExt cx="135066" cy="135066"/>
            </a:xfrm>
          </p:grpSpPr>
          <p:cxnSp>
            <p:nvCxnSpPr>
              <p:cNvPr id="92" name="Straight Connector 91">
                <a:extLst>
                  <a:ext uri="{FF2B5EF4-FFF2-40B4-BE49-F238E27FC236}">
                    <a16:creationId xmlns:a16="http://schemas.microsoft.com/office/drawing/2014/main" id="{1766624E-1971-428C-5644-7CC6A5C3CB32}"/>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E458761D-18FF-121E-57D4-C012DC9A72A0}"/>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862DEF2E-4DCF-E0BA-EE8B-ECB7D908B3AC}"/>
                </a:ext>
              </a:extLst>
            </p:cNvPr>
            <p:cNvGrpSpPr/>
            <p:nvPr/>
          </p:nvGrpSpPr>
          <p:grpSpPr>
            <a:xfrm>
              <a:off x="6976463" y="2645422"/>
              <a:ext cx="135066" cy="135066"/>
              <a:chOff x="7056008" y="2177151"/>
              <a:chExt cx="135066" cy="135066"/>
            </a:xfrm>
          </p:grpSpPr>
          <p:cxnSp>
            <p:nvCxnSpPr>
              <p:cNvPr id="95" name="Straight Connector 94">
                <a:extLst>
                  <a:ext uri="{FF2B5EF4-FFF2-40B4-BE49-F238E27FC236}">
                    <a16:creationId xmlns:a16="http://schemas.microsoft.com/office/drawing/2014/main" id="{160353CA-02F5-E483-A671-458D33DAB5E7}"/>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67C55EE-65AB-B942-0E81-28AF5574D0A5}"/>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34311D21-93B3-597F-A20D-3380FAA1370A}"/>
                </a:ext>
              </a:extLst>
            </p:cNvPr>
            <p:cNvGrpSpPr/>
            <p:nvPr/>
          </p:nvGrpSpPr>
          <p:grpSpPr>
            <a:xfrm>
              <a:off x="6853526" y="2645422"/>
              <a:ext cx="135066" cy="135066"/>
              <a:chOff x="7056008" y="2177151"/>
              <a:chExt cx="135066" cy="135066"/>
            </a:xfrm>
          </p:grpSpPr>
          <p:cxnSp>
            <p:nvCxnSpPr>
              <p:cNvPr id="98" name="Straight Connector 97">
                <a:extLst>
                  <a:ext uri="{FF2B5EF4-FFF2-40B4-BE49-F238E27FC236}">
                    <a16:creationId xmlns:a16="http://schemas.microsoft.com/office/drawing/2014/main" id="{EE8AB4CD-E9EE-65AC-BDC7-71C939E3BAA1}"/>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F595F51-FA75-26A7-EA02-CFA2BF43B92B}"/>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6B76643B-AFD3-B458-BAA8-C39A4200940C}"/>
                </a:ext>
              </a:extLst>
            </p:cNvPr>
            <p:cNvGrpSpPr/>
            <p:nvPr/>
          </p:nvGrpSpPr>
          <p:grpSpPr>
            <a:xfrm>
              <a:off x="6803732" y="2645422"/>
              <a:ext cx="135066" cy="135066"/>
              <a:chOff x="7056008" y="2177151"/>
              <a:chExt cx="135066" cy="135066"/>
            </a:xfrm>
          </p:grpSpPr>
          <p:cxnSp>
            <p:nvCxnSpPr>
              <p:cNvPr id="101" name="Straight Connector 100">
                <a:extLst>
                  <a:ext uri="{FF2B5EF4-FFF2-40B4-BE49-F238E27FC236}">
                    <a16:creationId xmlns:a16="http://schemas.microsoft.com/office/drawing/2014/main" id="{0E735054-A8AA-CA02-DF95-0B56D3CC5EA9}"/>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1AF3D57D-74F2-204C-D29C-CE4F308CBE89}"/>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1D3C1BEB-0CCF-9DE1-69FF-C24A3C7A5070}"/>
                </a:ext>
              </a:extLst>
            </p:cNvPr>
            <p:cNvGrpSpPr/>
            <p:nvPr/>
          </p:nvGrpSpPr>
          <p:grpSpPr>
            <a:xfrm>
              <a:off x="6775271" y="2645422"/>
              <a:ext cx="135066" cy="135066"/>
              <a:chOff x="7056008" y="2177151"/>
              <a:chExt cx="135066" cy="135066"/>
            </a:xfrm>
          </p:grpSpPr>
          <p:cxnSp>
            <p:nvCxnSpPr>
              <p:cNvPr id="104" name="Straight Connector 103">
                <a:extLst>
                  <a:ext uri="{FF2B5EF4-FFF2-40B4-BE49-F238E27FC236}">
                    <a16:creationId xmlns:a16="http://schemas.microsoft.com/office/drawing/2014/main" id="{8FAA4135-5B1B-1608-F478-2D6F49930F9E}"/>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421B9B0-060B-27A5-388D-9B5F6DB8105C}"/>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AA6AAEF8-3C65-29A9-D6F9-542787FF175A}"/>
                </a:ext>
              </a:extLst>
            </p:cNvPr>
            <p:cNvGrpSpPr/>
            <p:nvPr/>
          </p:nvGrpSpPr>
          <p:grpSpPr>
            <a:xfrm>
              <a:off x="6737602" y="2645422"/>
              <a:ext cx="135066" cy="135066"/>
              <a:chOff x="7056008" y="2177151"/>
              <a:chExt cx="135066" cy="135066"/>
            </a:xfrm>
          </p:grpSpPr>
          <p:cxnSp>
            <p:nvCxnSpPr>
              <p:cNvPr id="107" name="Straight Connector 106">
                <a:extLst>
                  <a:ext uri="{FF2B5EF4-FFF2-40B4-BE49-F238E27FC236}">
                    <a16:creationId xmlns:a16="http://schemas.microsoft.com/office/drawing/2014/main" id="{40323AAA-6F39-0078-F5B7-AA7FBAD5D9E4}"/>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38982C84-12B1-F8F0-6022-3466C8C99265}"/>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6A235DE8-6A55-D6A8-6A36-AB825AEA8CCD}"/>
                </a:ext>
              </a:extLst>
            </p:cNvPr>
            <p:cNvGrpSpPr/>
            <p:nvPr/>
          </p:nvGrpSpPr>
          <p:grpSpPr>
            <a:xfrm>
              <a:off x="6702373" y="2645422"/>
              <a:ext cx="135066" cy="135066"/>
              <a:chOff x="7056008" y="2177151"/>
              <a:chExt cx="135066" cy="135066"/>
            </a:xfrm>
          </p:grpSpPr>
          <p:cxnSp>
            <p:nvCxnSpPr>
              <p:cNvPr id="110" name="Straight Connector 109">
                <a:extLst>
                  <a:ext uri="{FF2B5EF4-FFF2-40B4-BE49-F238E27FC236}">
                    <a16:creationId xmlns:a16="http://schemas.microsoft.com/office/drawing/2014/main" id="{03C48F4F-3B6C-6C3A-A98E-5436A1659EB8}"/>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283EE48-50C7-F7ED-17F4-9384640823F5}"/>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86730EF2-06B8-7C84-216B-5F90BD398512}"/>
                </a:ext>
              </a:extLst>
            </p:cNvPr>
            <p:cNvGrpSpPr/>
            <p:nvPr/>
          </p:nvGrpSpPr>
          <p:grpSpPr>
            <a:xfrm>
              <a:off x="6632204" y="2645422"/>
              <a:ext cx="135066" cy="135066"/>
              <a:chOff x="7056008" y="2177151"/>
              <a:chExt cx="135066" cy="135066"/>
            </a:xfrm>
          </p:grpSpPr>
          <p:cxnSp>
            <p:nvCxnSpPr>
              <p:cNvPr id="113" name="Straight Connector 112">
                <a:extLst>
                  <a:ext uri="{FF2B5EF4-FFF2-40B4-BE49-F238E27FC236}">
                    <a16:creationId xmlns:a16="http://schemas.microsoft.com/office/drawing/2014/main" id="{76711556-5B66-8580-7EE3-17A44E780F49}"/>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F7EA78EE-0C03-38D5-501B-09F0888534F0}"/>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39325F18-9123-6F2E-33C4-7DE2C2BF5863}"/>
                </a:ext>
              </a:extLst>
            </p:cNvPr>
            <p:cNvGrpSpPr/>
            <p:nvPr/>
          </p:nvGrpSpPr>
          <p:grpSpPr>
            <a:xfrm>
              <a:off x="6594459" y="2645422"/>
              <a:ext cx="135066" cy="135066"/>
              <a:chOff x="7056008" y="2177151"/>
              <a:chExt cx="135066" cy="135066"/>
            </a:xfrm>
          </p:grpSpPr>
          <p:cxnSp>
            <p:nvCxnSpPr>
              <p:cNvPr id="116" name="Straight Connector 115">
                <a:extLst>
                  <a:ext uri="{FF2B5EF4-FFF2-40B4-BE49-F238E27FC236}">
                    <a16:creationId xmlns:a16="http://schemas.microsoft.com/office/drawing/2014/main" id="{8E53000B-35AA-5F09-7075-01C430960BF9}"/>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8014CF5-317D-8677-DE9D-0858DADC0959}"/>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1990BE42-20C2-5F3F-234A-78BFA823ED54}"/>
                </a:ext>
              </a:extLst>
            </p:cNvPr>
            <p:cNvGrpSpPr/>
            <p:nvPr/>
          </p:nvGrpSpPr>
          <p:grpSpPr>
            <a:xfrm>
              <a:off x="6539055" y="2645422"/>
              <a:ext cx="135066" cy="135066"/>
              <a:chOff x="7056008" y="2177151"/>
              <a:chExt cx="135066" cy="135066"/>
            </a:xfrm>
          </p:grpSpPr>
          <p:cxnSp>
            <p:nvCxnSpPr>
              <p:cNvPr id="120" name="Straight Connector 119">
                <a:extLst>
                  <a:ext uri="{FF2B5EF4-FFF2-40B4-BE49-F238E27FC236}">
                    <a16:creationId xmlns:a16="http://schemas.microsoft.com/office/drawing/2014/main" id="{374CB5E7-230E-2F34-5D19-FA88BB09904F}"/>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51C17E8E-6013-324F-11F9-448807E52EEA}"/>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5B1DABEA-5FEF-2ED9-F4F8-CBEDE695BC6D}"/>
                </a:ext>
              </a:extLst>
            </p:cNvPr>
            <p:cNvGrpSpPr/>
            <p:nvPr/>
          </p:nvGrpSpPr>
          <p:grpSpPr>
            <a:xfrm>
              <a:off x="6289134" y="2645422"/>
              <a:ext cx="135066" cy="135066"/>
              <a:chOff x="7056008" y="2177151"/>
              <a:chExt cx="135066" cy="135066"/>
            </a:xfrm>
          </p:grpSpPr>
          <p:cxnSp>
            <p:nvCxnSpPr>
              <p:cNvPr id="123" name="Straight Connector 122">
                <a:extLst>
                  <a:ext uri="{FF2B5EF4-FFF2-40B4-BE49-F238E27FC236}">
                    <a16:creationId xmlns:a16="http://schemas.microsoft.com/office/drawing/2014/main" id="{545A04A7-5D3C-3735-FFE8-8319C6E27770}"/>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59AF19D-0CFE-4416-4218-647C7E05C84B}"/>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B0F0F2A8-D867-F00E-1C26-25A75C0BA76A}"/>
                </a:ext>
              </a:extLst>
            </p:cNvPr>
            <p:cNvGrpSpPr/>
            <p:nvPr/>
          </p:nvGrpSpPr>
          <p:grpSpPr>
            <a:xfrm>
              <a:off x="6131831" y="2645422"/>
              <a:ext cx="135066" cy="135066"/>
              <a:chOff x="7056008" y="2177151"/>
              <a:chExt cx="135066" cy="135066"/>
            </a:xfrm>
          </p:grpSpPr>
          <p:cxnSp>
            <p:nvCxnSpPr>
              <p:cNvPr id="126" name="Straight Connector 125">
                <a:extLst>
                  <a:ext uri="{FF2B5EF4-FFF2-40B4-BE49-F238E27FC236}">
                    <a16:creationId xmlns:a16="http://schemas.microsoft.com/office/drawing/2014/main" id="{DEAC85B0-0B09-1F2D-34CD-326665385791}"/>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F907240C-3EE8-AF3D-3A26-8A5119DA0001}"/>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D772C5C5-E091-A065-F8ED-503D9DA9C77D}"/>
                </a:ext>
              </a:extLst>
            </p:cNvPr>
            <p:cNvGrpSpPr/>
            <p:nvPr/>
          </p:nvGrpSpPr>
          <p:grpSpPr>
            <a:xfrm>
              <a:off x="5904784" y="2645422"/>
              <a:ext cx="135066" cy="135066"/>
              <a:chOff x="7056008" y="2177151"/>
              <a:chExt cx="135066" cy="135066"/>
            </a:xfrm>
          </p:grpSpPr>
          <p:cxnSp>
            <p:nvCxnSpPr>
              <p:cNvPr id="129" name="Straight Connector 128">
                <a:extLst>
                  <a:ext uri="{FF2B5EF4-FFF2-40B4-BE49-F238E27FC236}">
                    <a16:creationId xmlns:a16="http://schemas.microsoft.com/office/drawing/2014/main" id="{40CB75D8-30BE-0D42-9D75-A8F77C4341AF}"/>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05F98FDA-5FA6-3CA9-76AD-C28660CE8F85}"/>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57072D35-64B6-533E-D5B9-9C9C074BFCB1}"/>
                </a:ext>
              </a:extLst>
            </p:cNvPr>
            <p:cNvGrpSpPr/>
            <p:nvPr/>
          </p:nvGrpSpPr>
          <p:grpSpPr>
            <a:xfrm>
              <a:off x="5853560" y="2645422"/>
              <a:ext cx="135066" cy="135066"/>
              <a:chOff x="7056008" y="2177151"/>
              <a:chExt cx="135066" cy="135066"/>
            </a:xfrm>
          </p:grpSpPr>
          <p:cxnSp>
            <p:nvCxnSpPr>
              <p:cNvPr id="132" name="Straight Connector 131">
                <a:extLst>
                  <a:ext uri="{FF2B5EF4-FFF2-40B4-BE49-F238E27FC236}">
                    <a16:creationId xmlns:a16="http://schemas.microsoft.com/office/drawing/2014/main" id="{636AD501-1FD7-C057-585C-A324DF702E64}"/>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7BE218C-97CD-7C17-54E1-C303C86205AE}"/>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BEB2A715-1BAC-2158-AE38-D69554D557A7}"/>
                </a:ext>
              </a:extLst>
            </p:cNvPr>
            <p:cNvGrpSpPr/>
            <p:nvPr/>
          </p:nvGrpSpPr>
          <p:grpSpPr>
            <a:xfrm>
              <a:off x="5818166" y="2645422"/>
              <a:ext cx="135066" cy="135066"/>
              <a:chOff x="7056008" y="2177151"/>
              <a:chExt cx="135066" cy="135066"/>
            </a:xfrm>
          </p:grpSpPr>
          <p:cxnSp>
            <p:nvCxnSpPr>
              <p:cNvPr id="135" name="Straight Connector 134">
                <a:extLst>
                  <a:ext uri="{FF2B5EF4-FFF2-40B4-BE49-F238E27FC236}">
                    <a16:creationId xmlns:a16="http://schemas.microsoft.com/office/drawing/2014/main" id="{4219D725-340D-6087-60AE-845641E02CAF}"/>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6E35AD1-D975-7A54-4708-01BC686176AB}"/>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F69D88C5-EB3B-1B43-5B69-919711795191}"/>
                </a:ext>
              </a:extLst>
            </p:cNvPr>
            <p:cNvGrpSpPr/>
            <p:nvPr/>
          </p:nvGrpSpPr>
          <p:grpSpPr>
            <a:xfrm>
              <a:off x="5761040" y="2645422"/>
              <a:ext cx="135066" cy="135066"/>
              <a:chOff x="7056008" y="2177151"/>
              <a:chExt cx="135066" cy="135066"/>
            </a:xfrm>
          </p:grpSpPr>
          <p:cxnSp>
            <p:nvCxnSpPr>
              <p:cNvPr id="138" name="Straight Connector 137">
                <a:extLst>
                  <a:ext uri="{FF2B5EF4-FFF2-40B4-BE49-F238E27FC236}">
                    <a16:creationId xmlns:a16="http://schemas.microsoft.com/office/drawing/2014/main" id="{F7F09522-2A5F-D416-1FEB-E59112309224}"/>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D73EC3B8-2B31-29EA-33C4-77FB539EE7E1}"/>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E4707E14-A6C6-E639-DC83-A74E697AA4EB}"/>
                </a:ext>
              </a:extLst>
            </p:cNvPr>
            <p:cNvGrpSpPr/>
            <p:nvPr/>
          </p:nvGrpSpPr>
          <p:grpSpPr>
            <a:xfrm>
              <a:off x="5705239" y="2645422"/>
              <a:ext cx="135066" cy="135066"/>
              <a:chOff x="7056008" y="2177151"/>
              <a:chExt cx="135066" cy="135066"/>
            </a:xfrm>
          </p:grpSpPr>
          <p:cxnSp>
            <p:nvCxnSpPr>
              <p:cNvPr id="141" name="Straight Connector 140">
                <a:extLst>
                  <a:ext uri="{FF2B5EF4-FFF2-40B4-BE49-F238E27FC236}">
                    <a16:creationId xmlns:a16="http://schemas.microsoft.com/office/drawing/2014/main" id="{DA2C3C2C-AAE3-1F9F-3A26-10BE194BB22F}"/>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FA8204F9-D438-273B-C199-9975682C61C2}"/>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8CFEAF19-953A-11DB-9617-41830B259F8E}"/>
                </a:ext>
              </a:extLst>
            </p:cNvPr>
            <p:cNvGrpSpPr/>
            <p:nvPr/>
          </p:nvGrpSpPr>
          <p:grpSpPr>
            <a:xfrm>
              <a:off x="5671084" y="2645422"/>
              <a:ext cx="135066" cy="135066"/>
              <a:chOff x="7056008" y="2177151"/>
              <a:chExt cx="135066" cy="135066"/>
            </a:xfrm>
          </p:grpSpPr>
          <p:cxnSp>
            <p:nvCxnSpPr>
              <p:cNvPr id="144" name="Straight Connector 143">
                <a:extLst>
                  <a:ext uri="{FF2B5EF4-FFF2-40B4-BE49-F238E27FC236}">
                    <a16:creationId xmlns:a16="http://schemas.microsoft.com/office/drawing/2014/main" id="{BCCE1956-9A24-59DB-43A2-C8B45432BA0E}"/>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7CE15AC-2D9D-542D-57AF-E5FEAD029729}"/>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9B0485D2-3A8A-0791-8040-07B0EEAA94CA}"/>
                </a:ext>
              </a:extLst>
            </p:cNvPr>
            <p:cNvGrpSpPr/>
            <p:nvPr/>
          </p:nvGrpSpPr>
          <p:grpSpPr>
            <a:xfrm>
              <a:off x="5642807" y="2645422"/>
              <a:ext cx="135066" cy="135066"/>
              <a:chOff x="7056008" y="2177151"/>
              <a:chExt cx="135066" cy="135066"/>
            </a:xfrm>
          </p:grpSpPr>
          <p:cxnSp>
            <p:nvCxnSpPr>
              <p:cNvPr id="147" name="Straight Connector 146">
                <a:extLst>
                  <a:ext uri="{FF2B5EF4-FFF2-40B4-BE49-F238E27FC236}">
                    <a16:creationId xmlns:a16="http://schemas.microsoft.com/office/drawing/2014/main" id="{5BBE4782-19EC-A7B1-F75B-3DC51DD58E6A}"/>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BD2F8C9-AAFE-FAF0-CEE3-2498CA22DC47}"/>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2CB29A27-1D90-3B71-83F8-D13D3A11D9B8}"/>
                </a:ext>
              </a:extLst>
            </p:cNvPr>
            <p:cNvGrpSpPr/>
            <p:nvPr/>
          </p:nvGrpSpPr>
          <p:grpSpPr>
            <a:xfrm>
              <a:off x="3549986" y="2574714"/>
              <a:ext cx="135066" cy="135066"/>
              <a:chOff x="7056008" y="2177151"/>
              <a:chExt cx="135066" cy="135066"/>
            </a:xfrm>
          </p:grpSpPr>
          <p:cxnSp>
            <p:nvCxnSpPr>
              <p:cNvPr id="150" name="Straight Connector 149">
                <a:extLst>
                  <a:ext uri="{FF2B5EF4-FFF2-40B4-BE49-F238E27FC236}">
                    <a16:creationId xmlns:a16="http://schemas.microsoft.com/office/drawing/2014/main" id="{4ACDB252-E26F-77C9-8A7A-5934D4890FC0}"/>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0901FD7E-9550-54C9-C1D4-5F4920E1D59D}"/>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892E5D4D-72F6-AC2F-645D-0E1B40AE6A20}"/>
                </a:ext>
              </a:extLst>
            </p:cNvPr>
            <p:cNvGrpSpPr/>
            <p:nvPr/>
          </p:nvGrpSpPr>
          <p:grpSpPr>
            <a:xfrm>
              <a:off x="2338113" y="2440397"/>
              <a:ext cx="135066" cy="135066"/>
              <a:chOff x="7056008" y="2177151"/>
              <a:chExt cx="135066" cy="135066"/>
            </a:xfrm>
          </p:grpSpPr>
          <p:cxnSp>
            <p:nvCxnSpPr>
              <p:cNvPr id="153" name="Straight Connector 152">
                <a:extLst>
                  <a:ext uri="{FF2B5EF4-FFF2-40B4-BE49-F238E27FC236}">
                    <a16:creationId xmlns:a16="http://schemas.microsoft.com/office/drawing/2014/main" id="{57A109BA-C3A8-6EAC-D7F4-807C9A4A902B}"/>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B7E990C2-2B61-F2CC-416F-1C9A848392B8}"/>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A741E530-BB39-DEA7-FE00-AD234C6DD398}"/>
                </a:ext>
              </a:extLst>
            </p:cNvPr>
            <p:cNvGrpSpPr/>
            <p:nvPr/>
          </p:nvGrpSpPr>
          <p:grpSpPr>
            <a:xfrm>
              <a:off x="7847530" y="2645422"/>
              <a:ext cx="135066" cy="135066"/>
              <a:chOff x="7056008" y="2177151"/>
              <a:chExt cx="135066" cy="135066"/>
            </a:xfrm>
          </p:grpSpPr>
          <p:cxnSp>
            <p:nvCxnSpPr>
              <p:cNvPr id="156" name="Straight Connector 155">
                <a:extLst>
                  <a:ext uri="{FF2B5EF4-FFF2-40B4-BE49-F238E27FC236}">
                    <a16:creationId xmlns:a16="http://schemas.microsoft.com/office/drawing/2014/main" id="{D3F1A382-10F1-5B74-DEE9-D88972E049B7}"/>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6B1798DD-0199-8913-8D92-149512987ED3}"/>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3417BABE-E722-AA02-42E5-8302708A979D}"/>
                </a:ext>
              </a:extLst>
            </p:cNvPr>
            <p:cNvGrpSpPr/>
            <p:nvPr/>
          </p:nvGrpSpPr>
          <p:grpSpPr>
            <a:xfrm>
              <a:off x="7883463" y="2645422"/>
              <a:ext cx="135066" cy="135066"/>
              <a:chOff x="7056008" y="2177151"/>
              <a:chExt cx="135066" cy="135066"/>
            </a:xfrm>
          </p:grpSpPr>
          <p:cxnSp>
            <p:nvCxnSpPr>
              <p:cNvPr id="159" name="Straight Connector 158">
                <a:extLst>
                  <a:ext uri="{FF2B5EF4-FFF2-40B4-BE49-F238E27FC236}">
                    <a16:creationId xmlns:a16="http://schemas.microsoft.com/office/drawing/2014/main" id="{3D576380-63D2-B822-9407-A48B99353C83}"/>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AED2D525-0045-F862-40E0-4A9079A033F3}"/>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478DDEEB-B692-354A-AF37-EFB206A2F0D2}"/>
                </a:ext>
              </a:extLst>
            </p:cNvPr>
            <p:cNvGrpSpPr/>
            <p:nvPr/>
          </p:nvGrpSpPr>
          <p:grpSpPr>
            <a:xfrm>
              <a:off x="8157162" y="2645422"/>
              <a:ext cx="135066" cy="135066"/>
              <a:chOff x="7056008" y="2177151"/>
              <a:chExt cx="135066" cy="135066"/>
            </a:xfrm>
          </p:grpSpPr>
          <p:cxnSp>
            <p:nvCxnSpPr>
              <p:cNvPr id="162" name="Straight Connector 161">
                <a:extLst>
                  <a:ext uri="{FF2B5EF4-FFF2-40B4-BE49-F238E27FC236}">
                    <a16:creationId xmlns:a16="http://schemas.microsoft.com/office/drawing/2014/main" id="{9735F0D6-CA5C-4629-CFD1-44EAFA5B7753}"/>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7173E0A7-7790-316D-FFF8-3F0FB13D8EBA}"/>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73B88411-0068-57DA-E95B-D172D61ED647}"/>
                </a:ext>
              </a:extLst>
            </p:cNvPr>
            <p:cNvGrpSpPr/>
            <p:nvPr/>
          </p:nvGrpSpPr>
          <p:grpSpPr>
            <a:xfrm>
              <a:off x="8570315" y="2645422"/>
              <a:ext cx="135066" cy="135066"/>
              <a:chOff x="7056008" y="2177151"/>
              <a:chExt cx="135066" cy="135066"/>
            </a:xfrm>
          </p:grpSpPr>
          <p:cxnSp>
            <p:nvCxnSpPr>
              <p:cNvPr id="165" name="Straight Connector 164">
                <a:extLst>
                  <a:ext uri="{FF2B5EF4-FFF2-40B4-BE49-F238E27FC236}">
                    <a16:creationId xmlns:a16="http://schemas.microsoft.com/office/drawing/2014/main" id="{13A17A3C-F8EE-B6C9-653C-87F6614403D1}"/>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F556DDA1-CF43-2DA0-F1D2-F01B66BB0B2D}"/>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330DEE54-C63B-D9C8-5B88-4C4E4C68AB77}"/>
                </a:ext>
              </a:extLst>
            </p:cNvPr>
            <p:cNvGrpSpPr/>
            <p:nvPr/>
          </p:nvGrpSpPr>
          <p:grpSpPr>
            <a:xfrm>
              <a:off x="8933753" y="2645422"/>
              <a:ext cx="135066" cy="135066"/>
              <a:chOff x="7056008" y="2177151"/>
              <a:chExt cx="135066" cy="135066"/>
            </a:xfrm>
          </p:grpSpPr>
          <p:cxnSp>
            <p:nvCxnSpPr>
              <p:cNvPr id="168" name="Straight Connector 167">
                <a:extLst>
                  <a:ext uri="{FF2B5EF4-FFF2-40B4-BE49-F238E27FC236}">
                    <a16:creationId xmlns:a16="http://schemas.microsoft.com/office/drawing/2014/main" id="{DF77AC7B-90C6-2BC0-780F-8C93A88F4AD3}"/>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941451DF-D3AE-2A34-4869-11995AA0E92F}"/>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9BD89548-E776-4D7A-0145-24A71DAEB1A5}"/>
                </a:ext>
              </a:extLst>
            </p:cNvPr>
            <p:cNvGrpSpPr/>
            <p:nvPr/>
          </p:nvGrpSpPr>
          <p:grpSpPr>
            <a:xfrm>
              <a:off x="9521252" y="2645422"/>
              <a:ext cx="135066" cy="135066"/>
              <a:chOff x="7056008" y="2177151"/>
              <a:chExt cx="135066" cy="135066"/>
            </a:xfrm>
          </p:grpSpPr>
          <p:cxnSp>
            <p:nvCxnSpPr>
              <p:cNvPr id="171" name="Straight Connector 170">
                <a:extLst>
                  <a:ext uri="{FF2B5EF4-FFF2-40B4-BE49-F238E27FC236}">
                    <a16:creationId xmlns:a16="http://schemas.microsoft.com/office/drawing/2014/main" id="{8F7FAFE9-458D-9120-AF33-BA59AAF40EA6}"/>
                  </a:ext>
                </a:extLst>
              </p:cNvPr>
              <p:cNvCxnSpPr>
                <a:cxnSpLocks/>
              </p:cNvCxnSpPr>
              <p:nvPr/>
            </p:nvCxnSpPr>
            <p:spPr bwMode="auto">
              <a:xfrm>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D5E58C95-DF74-6987-1609-81AA76A44628}"/>
                  </a:ext>
                </a:extLst>
              </p:cNvPr>
              <p:cNvCxnSpPr>
                <a:cxnSpLocks/>
              </p:cNvCxnSpPr>
              <p:nvPr/>
            </p:nvCxnSpPr>
            <p:spPr bwMode="auto">
              <a:xfrm rot="16200000">
                <a:off x="7123541" y="2177151"/>
                <a:ext cx="0" cy="135066"/>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196" name="Group 195">
            <a:extLst>
              <a:ext uri="{FF2B5EF4-FFF2-40B4-BE49-F238E27FC236}">
                <a16:creationId xmlns:a16="http://schemas.microsoft.com/office/drawing/2014/main" id="{4696E0BB-CE29-B36E-73BF-71852313EED7}"/>
              </a:ext>
            </a:extLst>
          </p:cNvPr>
          <p:cNvGrpSpPr/>
          <p:nvPr/>
        </p:nvGrpSpPr>
        <p:grpSpPr>
          <a:xfrm>
            <a:off x="1765300" y="2440397"/>
            <a:ext cx="7599334" cy="421136"/>
            <a:chOff x="1765300" y="2440397"/>
            <a:chExt cx="7599334" cy="421136"/>
          </a:xfrm>
        </p:grpSpPr>
        <p:sp>
          <p:nvSpPr>
            <p:cNvPr id="174" name="Freeform: Shape 173">
              <a:extLst>
                <a:ext uri="{FF2B5EF4-FFF2-40B4-BE49-F238E27FC236}">
                  <a16:creationId xmlns:a16="http://schemas.microsoft.com/office/drawing/2014/main" id="{111B85F1-3813-7DD0-CEB9-E5AC03C0B731}"/>
                </a:ext>
              </a:extLst>
            </p:cNvPr>
            <p:cNvSpPr/>
            <p:nvPr/>
          </p:nvSpPr>
          <p:spPr bwMode="auto">
            <a:xfrm>
              <a:off x="1765300" y="2508250"/>
              <a:ext cx="7531100" cy="279400"/>
            </a:xfrm>
            <a:custGeom>
              <a:avLst/>
              <a:gdLst>
                <a:gd name="connsiteX0" fmla="*/ 7531100 w 7531100"/>
                <a:gd name="connsiteY0" fmla="*/ 279400 h 279400"/>
                <a:gd name="connsiteX1" fmla="*/ 2127250 w 7531100"/>
                <a:gd name="connsiteY1" fmla="*/ 279400 h 279400"/>
                <a:gd name="connsiteX2" fmla="*/ 2127250 w 7531100"/>
                <a:gd name="connsiteY2" fmla="*/ 0 h 279400"/>
                <a:gd name="connsiteX3" fmla="*/ 0 w 7531100"/>
                <a:gd name="connsiteY3" fmla="*/ 0 h 279400"/>
              </a:gdLst>
              <a:ahLst/>
              <a:cxnLst>
                <a:cxn ang="0">
                  <a:pos x="connsiteX0" y="connsiteY0"/>
                </a:cxn>
                <a:cxn ang="0">
                  <a:pos x="connsiteX1" y="connsiteY1"/>
                </a:cxn>
                <a:cxn ang="0">
                  <a:pos x="connsiteX2" y="connsiteY2"/>
                </a:cxn>
                <a:cxn ang="0">
                  <a:pos x="connsiteX3" y="connsiteY3"/>
                </a:cxn>
              </a:cxnLst>
              <a:rect l="l" t="t" r="r" b="b"/>
              <a:pathLst>
                <a:path w="7531100" h="279400">
                  <a:moveTo>
                    <a:pt x="7531100" y="279400"/>
                  </a:moveTo>
                  <a:lnTo>
                    <a:pt x="2127250" y="279400"/>
                  </a:lnTo>
                  <a:lnTo>
                    <a:pt x="2127250"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175" name="Group 174">
              <a:extLst>
                <a:ext uri="{FF2B5EF4-FFF2-40B4-BE49-F238E27FC236}">
                  <a16:creationId xmlns:a16="http://schemas.microsoft.com/office/drawing/2014/main" id="{6ECF963A-50BB-9FBA-B9A1-ACE85E45E1B9}"/>
                </a:ext>
              </a:extLst>
            </p:cNvPr>
            <p:cNvGrpSpPr/>
            <p:nvPr/>
          </p:nvGrpSpPr>
          <p:grpSpPr>
            <a:xfrm>
              <a:off x="9229568" y="2726467"/>
              <a:ext cx="135066" cy="135066"/>
              <a:chOff x="7056008" y="2177151"/>
              <a:chExt cx="135066" cy="135066"/>
            </a:xfrm>
          </p:grpSpPr>
          <p:cxnSp>
            <p:nvCxnSpPr>
              <p:cNvPr id="176" name="Straight Connector 175">
                <a:extLst>
                  <a:ext uri="{FF2B5EF4-FFF2-40B4-BE49-F238E27FC236}">
                    <a16:creationId xmlns:a16="http://schemas.microsoft.com/office/drawing/2014/main" id="{4CF313DA-E932-0173-73D8-7ADF2A32D015}"/>
                  </a:ext>
                </a:extLst>
              </p:cNvPr>
              <p:cNvCxnSpPr>
                <a:cxnSpLocks/>
              </p:cNvCxnSpPr>
              <p:nvPr/>
            </p:nvCxnSpPr>
            <p:spPr bwMode="auto">
              <a:xfrm>
                <a:off x="7123541" y="2177151"/>
                <a:ext cx="0" cy="135066"/>
              </a:xfrm>
              <a:prstGeom prst="line">
                <a:avLst/>
              </a:prstGeom>
              <a:noFill/>
              <a:ln w="2857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98E8CB5A-EC20-9252-96F6-31D841B10FF4}"/>
                  </a:ext>
                </a:extLst>
              </p:cNvPr>
              <p:cNvCxnSpPr>
                <a:cxnSpLocks/>
              </p:cNvCxnSpPr>
              <p:nvPr/>
            </p:nvCxnSpPr>
            <p:spPr bwMode="auto">
              <a:xfrm rot="16200000">
                <a:off x="7123541" y="2177151"/>
                <a:ext cx="0" cy="13506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6539B012-C720-2F56-C564-652EBCF179CF}"/>
                </a:ext>
              </a:extLst>
            </p:cNvPr>
            <p:cNvGrpSpPr/>
            <p:nvPr/>
          </p:nvGrpSpPr>
          <p:grpSpPr>
            <a:xfrm>
              <a:off x="9116498" y="2726467"/>
              <a:ext cx="135066" cy="135066"/>
              <a:chOff x="7056008" y="2177151"/>
              <a:chExt cx="135066" cy="135066"/>
            </a:xfrm>
          </p:grpSpPr>
          <p:cxnSp>
            <p:nvCxnSpPr>
              <p:cNvPr id="179" name="Straight Connector 178">
                <a:extLst>
                  <a:ext uri="{FF2B5EF4-FFF2-40B4-BE49-F238E27FC236}">
                    <a16:creationId xmlns:a16="http://schemas.microsoft.com/office/drawing/2014/main" id="{7E3D5A38-2DEA-955D-429D-7BCE391BAD1F}"/>
                  </a:ext>
                </a:extLst>
              </p:cNvPr>
              <p:cNvCxnSpPr>
                <a:cxnSpLocks/>
              </p:cNvCxnSpPr>
              <p:nvPr/>
            </p:nvCxnSpPr>
            <p:spPr bwMode="auto">
              <a:xfrm>
                <a:off x="7123541" y="2177151"/>
                <a:ext cx="0" cy="135066"/>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50281B45-903F-B083-1B9B-206FEA7DE9FA}"/>
                  </a:ext>
                </a:extLst>
              </p:cNvPr>
              <p:cNvCxnSpPr>
                <a:cxnSpLocks/>
              </p:cNvCxnSpPr>
              <p:nvPr/>
            </p:nvCxnSpPr>
            <p:spPr bwMode="auto">
              <a:xfrm rot="16200000">
                <a:off x="7123541" y="2177151"/>
                <a:ext cx="0" cy="13506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D107F9DD-FD1E-1D3E-0490-9FF6274009B0}"/>
                </a:ext>
              </a:extLst>
            </p:cNvPr>
            <p:cNvGrpSpPr/>
            <p:nvPr/>
          </p:nvGrpSpPr>
          <p:grpSpPr>
            <a:xfrm>
              <a:off x="7616613" y="2726467"/>
              <a:ext cx="135066" cy="135066"/>
              <a:chOff x="7056008" y="2177151"/>
              <a:chExt cx="135066" cy="135066"/>
            </a:xfrm>
          </p:grpSpPr>
          <p:cxnSp>
            <p:nvCxnSpPr>
              <p:cNvPr id="182" name="Straight Connector 181">
                <a:extLst>
                  <a:ext uri="{FF2B5EF4-FFF2-40B4-BE49-F238E27FC236}">
                    <a16:creationId xmlns:a16="http://schemas.microsoft.com/office/drawing/2014/main" id="{78B66222-4620-5BE8-A7EA-439550D69145}"/>
                  </a:ext>
                </a:extLst>
              </p:cNvPr>
              <p:cNvCxnSpPr>
                <a:cxnSpLocks/>
              </p:cNvCxnSpPr>
              <p:nvPr/>
            </p:nvCxnSpPr>
            <p:spPr bwMode="auto">
              <a:xfrm>
                <a:off x="7123541" y="2177151"/>
                <a:ext cx="0" cy="135066"/>
              </a:xfrm>
              <a:prstGeom prst="line">
                <a:avLst/>
              </a:prstGeom>
              <a:noFill/>
              <a:ln w="28575"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8EA1F07B-CC2C-7B68-5875-958B8D38EB3E}"/>
                  </a:ext>
                </a:extLst>
              </p:cNvPr>
              <p:cNvCxnSpPr>
                <a:cxnSpLocks/>
              </p:cNvCxnSpPr>
              <p:nvPr/>
            </p:nvCxnSpPr>
            <p:spPr bwMode="auto">
              <a:xfrm rot="16200000">
                <a:off x="7123541" y="2177151"/>
                <a:ext cx="0" cy="13506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66F7214F-50ED-CCFA-7D46-3A7570D9C146}"/>
                </a:ext>
              </a:extLst>
            </p:cNvPr>
            <p:cNvGrpSpPr/>
            <p:nvPr/>
          </p:nvGrpSpPr>
          <p:grpSpPr>
            <a:xfrm>
              <a:off x="7018385" y="2726467"/>
              <a:ext cx="135066" cy="135066"/>
              <a:chOff x="7056008" y="2177151"/>
              <a:chExt cx="135066" cy="135066"/>
            </a:xfrm>
          </p:grpSpPr>
          <p:cxnSp>
            <p:nvCxnSpPr>
              <p:cNvPr id="185" name="Straight Connector 184">
                <a:extLst>
                  <a:ext uri="{FF2B5EF4-FFF2-40B4-BE49-F238E27FC236}">
                    <a16:creationId xmlns:a16="http://schemas.microsoft.com/office/drawing/2014/main" id="{C752C674-FCFD-C52E-0150-39113A4A78BF}"/>
                  </a:ext>
                </a:extLst>
              </p:cNvPr>
              <p:cNvCxnSpPr>
                <a:cxnSpLocks/>
              </p:cNvCxnSpPr>
              <p:nvPr/>
            </p:nvCxnSpPr>
            <p:spPr bwMode="auto">
              <a:xfrm>
                <a:off x="7123541" y="2177151"/>
                <a:ext cx="0" cy="135066"/>
              </a:xfrm>
              <a:prstGeom prst="line">
                <a:avLst/>
              </a:prstGeom>
              <a:noFill/>
              <a:ln w="28575"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731865F5-F1E2-9836-3A3C-6072AEA5BCC4}"/>
                  </a:ext>
                </a:extLst>
              </p:cNvPr>
              <p:cNvCxnSpPr>
                <a:cxnSpLocks/>
              </p:cNvCxnSpPr>
              <p:nvPr/>
            </p:nvCxnSpPr>
            <p:spPr bwMode="auto">
              <a:xfrm rot="16200000">
                <a:off x="7123541" y="2177151"/>
                <a:ext cx="0" cy="13506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9ACCBF9D-FEA2-85E0-B864-FF07CF78AFAB}"/>
                </a:ext>
              </a:extLst>
            </p:cNvPr>
            <p:cNvGrpSpPr/>
            <p:nvPr/>
          </p:nvGrpSpPr>
          <p:grpSpPr>
            <a:xfrm>
              <a:off x="6824621" y="2726467"/>
              <a:ext cx="135066" cy="135066"/>
              <a:chOff x="7056008" y="2177151"/>
              <a:chExt cx="135066" cy="135066"/>
            </a:xfrm>
          </p:grpSpPr>
          <p:cxnSp>
            <p:nvCxnSpPr>
              <p:cNvPr id="188" name="Straight Connector 187">
                <a:extLst>
                  <a:ext uri="{FF2B5EF4-FFF2-40B4-BE49-F238E27FC236}">
                    <a16:creationId xmlns:a16="http://schemas.microsoft.com/office/drawing/2014/main" id="{F279C086-C6B1-32B0-6258-B30DFD084941}"/>
                  </a:ext>
                </a:extLst>
              </p:cNvPr>
              <p:cNvCxnSpPr>
                <a:cxnSpLocks/>
              </p:cNvCxnSpPr>
              <p:nvPr/>
            </p:nvCxnSpPr>
            <p:spPr bwMode="auto">
              <a:xfrm>
                <a:off x="7123541" y="2177151"/>
                <a:ext cx="0" cy="135066"/>
              </a:xfrm>
              <a:prstGeom prst="line">
                <a:avLst/>
              </a:prstGeom>
              <a:noFill/>
              <a:ln w="28575"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B2B06C2B-18CC-23A3-014C-11D8ECFC5280}"/>
                  </a:ext>
                </a:extLst>
              </p:cNvPr>
              <p:cNvCxnSpPr>
                <a:cxnSpLocks/>
              </p:cNvCxnSpPr>
              <p:nvPr/>
            </p:nvCxnSpPr>
            <p:spPr bwMode="auto">
              <a:xfrm rot="16200000">
                <a:off x="7123541" y="2177151"/>
                <a:ext cx="0" cy="13506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56CC5B33-AA42-79E8-9FFA-B37FD9017724}"/>
                </a:ext>
              </a:extLst>
            </p:cNvPr>
            <p:cNvGrpSpPr/>
            <p:nvPr/>
          </p:nvGrpSpPr>
          <p:grpSpPr>
            <a:xfrm>
              <a:off x="4668494" y="2726467"/>
              <a:ext cx="135066" cy="135066"/>
              <a:chOff x="7056008" y="2177151"/>
              <a:chExt cx="135066" cy="135066"/>
            </a:xfrm>
          </p:grpSpPr>
          <p:cxnSp>
            <p:nvCxnSpPr>
              <p:cNvPr id="191" name="Straight Connector 190">
                <a:extLst>
                  <a:ext uri="{FF2B5EF4-FFF2-40B4-BE49-F238E27FC236}">
                    <a16:creationId xmlns:a16="http://schemas.microsoft.com/office/drawing/2014/main" id="{A969CCED-693B-4D03-4C21-A7FF8E4B1DB1}"/>
                  </a:ext>
                </a:extLst>
              </p:cNvPr>
              <p:cNvCxnSpPr>
                <a:cxnSpLocks/>
              </p:cNvCxnSpPr>
              <p:nvPr/>
            </p:nvCxnSpPr>
            <p:spPr bwMode="auto">
              <a:xfrm>
                <a:off x="7123541" y="2177151"/>
                <a:ext cx="0" cy="135066"/>
              </a:xfrm>
              <a:prstGeom prst="line">
                <a:avLst/>
              </a:prstGeom>
              <a:noFill/>
              <a:ln w="28575"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BED07254-A519-AC21-4205-50F3B3448C5A}"/>
                  </a:ext>
                </a:extLst>
              </p:cNvPr>
              <p:cNvCxnSpPr>
                <a:cxnSpLocks/>
              </p:cNvCxnSpPr>
              <p:nvPr/>
            </p:nvCxnSpPr>
            <p:spPr bwMode="auto">
              <a:xfrm rot="16200000">
                <a:off x="7123541" y="2177151"/>
                <a:ext cx="0" cy="13506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FE3D86FD-3C5D-D8E8-C9A5-210B540CC5B7}"/>
                </a:ext>
              </a:extLst>
            </p:cNvPr>
            <p:cNvGrpSpPr/>
            <p:nvPr/>
          </p:nvGrpSpPr>
          <p:grpSpPr>
            <a:xfrm>
              <a:off x="2301314" y="2440397"/>
              <a:ext cx="135066" cy="135066"/>
              <a:chOff x="7056008" y="2177151"/>
              <a:chExt cx="135066" cy="135066"/>
            </a:xfrm>
          </p:grpSpPr>
          <p:cxnSp>
            <p:nvCxnSpPr>
              <p:cNvPr id="194" name="Straight Connector 193">
                <a:extLst>
                  <a:ext uri="{FF2B5EF4-FFF2-40B4-BE49-F238E27FC236}">
                    <a16:creationId xmlns:a16="http://schemas.microsoft.com/office/drawing/2014/main" id="{32BA2CCA-9D76-BF15-BD8C-AC74E6F22019}"/>
                  </a:ext>
                </a:extLst>
              </p:cNvPr>
              <p:cNvCxnSpPr>
                <a:cxnSpLocks/>
              </p:cNvCxnSpPr>
              <p:nvPr/>
            </p:nvCxnSpPr>
            <p:spPr bwMode="auto">
              <a:xfrm>
                <a:off x="7123541" y="2177151"/>
                <a:ext cx="0" cy="135066"/>
              </a:xfrm>
              <a:prstGeom prst="line">
                <a:avLst/>
              </a:prstGeom>
              <a:noFill/>
              <a:ln w="28575"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FB3AAB2D-AEE9-86F3-EF90-6368D7AC77F0}"/>
                  </a:ext>
                </a:extLst>
              </p:cNvPr>
              <p:cNvCxnSpPr>
                <a:cxnSpLocks/>
              </p:cNvCxnSpPr>
              <p:nvPr/>
            </p:nvCxnSpPr>
            <p:spPr bwMode="auto">
              <a:xfrm rot="16200000">
                <a:off x="7123541" y="2177151"/>
                <a:ext cx="0" cy="135066"/>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234" name="Group 233">
            <a:extLst>
              <a:ext uri="{FF2B5EF4-FFF2-40B4-BE49-F238E27FC236}">
                <a16:creationId xmlns:a16="http://schemas.microsoft.com/office/drawing/2014/main" id="{D47930AE-A439-AB10-E170-CE58ACCFFD5D}"/>
              </a:ext>
            </a:extLst>
          </p:cNvPr>
          <p:cNvGrpSpPr/>
          <p:nvPr/>
        </p:nvGrpSpPr>
        <p:grpSpPr>
          <a:xfrm>
            <a:off x="1765300" y="2514600"/>
            <a:ext cx="7481655" cy="1595114"/>
            <a:chOff x="1765300" y="2514600"/>
            <a:chExt cx="7481655" cy="1595114"/>
          </a:xfrm>
        </p:grpSpPr>
        <p:sp>
          <p:nvSpPr>
            <p:cNvPr id="197" name="Freeform: Shape 196">
              <a:extLst>
                <a:ext uri="{FF2B5EF4-FFF2-40B4-BE49-F238E27FC236}">
                  <a16:creationId xmlns:a16="http://schemas.microsoft.com/office/drawing/2014/main" id="{70A990F6-16EE-BB15-C7D1-E299699E5AB8}"/>
                </a:ext>
              </a:extLst>
            </p:cNvPr>
            <p:cNvSpPr/>
            <p:nvPr/>
          </p:nvSpPr>
          <p:spPr bwMode="auto">
            <a:xfrm>
              <a:off x="1765300" y="2514600"/>
              <a:ext cx="7410450" cy="1524000"/>
            </a:xfrm>
            <a:custGeom>
              <a:avLst/>
              <a:gdLst>
                <a:gd name="connsiteX0" fmla="*/ 7410450 w 7410450"/>
                <a:gd name="connsiteY0" fmla="*/ 1524000 h 1524000"/>
                <a:gd name="connsiteX1" fmla="*/ 6477000 w 7410450"/>
                <a:gd name="connsiteY1" fmla="*/ 1524000 h 1524000"/>
                <a:gd name="connsiteX2" fmla="*/ 6477000 w 7410450"/>
                <a:gd name="connsiteY2" fmla="*/ 996950 h 1524000"/>
                <a:gd name="connsiteX3" fmla="*/ 4870450 w 7410450"/>
                <a:gd name="connsiteY3" fmla="*/ 996950 h 1524000"/>
                <a:gd name="connsiteX4" fmla="*/ 4870450 w 7410450"/>
                <a:gd name="connsiteY4" fmla="*/ 717550 h 1524000"/>
                <a:gd name="connsiteX5" fmla="*/ 2076450 w 7410450"/>
                <a:gd name="connsiteY5" fmla="*/ 717550 h 1524000"/>
                <a:gd name="connsiteX6" fmla="*/ 2076450 w 7410450"/>
                <a:gd name="connsiteY6" fmla="*/ 533400 h 1524000"/>
                <a:gd name="connsiteX7" fmla="*/ 946150 w 7410450"/>
                <a:gd name="connsiteY7" fmla="*/ 533400 h 1524000"/>
                <a:gd name="connsiteX8" fmla="*/ 946150 w 7410450"/>
                <a:gd name="connsiteY8" fmla="*/ 342900 h 1524000"/>
                <a:gd name="connsiteX9" fmla="*/ 323850 w 7410450"/>
                <a:gd name="connsiteY9" fmla="*/ 342900 h 1524000"/>
                <a:gd name="connsiteX10" fmla="*/ 323850 w 7410450"/>
                <a:gd name="connsiteY10" fmla="*/ 222250 h 1524000"/>
                <a:gd name="connsiteX11" fmla="*/ 304800 w 7410450"/>
                <a:gd name="connsiteY11" fmla="*/ 222250 h 1524000"/>
                <a:gd name="connsiteX12" fmla="*/ 304800 w 7410450"/>
                <a:gd name="connsiteY12" fmla="*/ 107950 h 1524000"/>
                <a:gd name="connsiteX13" fmla="*/ 139700 w 7410450"/>
                <a:gd name="connsiteY13" fmla="*/ 107950 h 1524000"/>
                <a:gd name="connsiteX14" fmla="*/ 139700 w 7410450"/>
                <a:gd name="connsiteY14" fmla="*/ 0 h 1524000"/>
                <a:gd name="connsiteX15" fmla="*/ 0 w 7410450"/>
                <a:gd name="connsiteY15" fmla="*/ 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10450" h="1524000">
                  <a:moveTo>
                    <a:pt x="7410450" y="1524000"/>
                  </a:moveTo>
                  <a:lnTo>
                    <a:pt x="6477000" y="1524000"/>
                  </a:lnTo>
                  <a:lnTo>
                    <a:pt x="6477000" y="996950"/>
                  </a:lnTo>
                  <a:lnTo>
                    <a:pt x="4870450" y="996950"/>
                  </a:lnTo>
                  <a:lnTo>
                    <a:pt x="4870450" y="717550"/>
                  </a:lnTo>
                  <a:lnTo>
                    <a:pt x="2076450" y="717550"/>
                  </a:lnTo>
                  <a:lnTo>
                    <a:pt x="2076450" y="533400"/>
                  </a:lnTo>
                  <a:lnTo>
                    <a:pt x="946150" y="533400"/>
                  </a:lnTo>
                  <a:lnTo>
                    <a:pt x="946150" y="342900"/>
                  </a:lnTo>
                  <a:lnTo>
                    <a:pt x="323850" y="342900"/>
                  </a:lnTo>
                  <a:lnTo>
                    <a:pt x="323850" y="222250"/>
                  </a:lnTo>
                  <a:lnTo>
                    <a:pt x="304800" y="222250"/>
                  </a:lnTo>
                  <a:lnTo>
                    <a:pt x="304800" y="107950"/>
                  </a:lnTo>
                  <a:lnTo>
                    <a:pt x="139700" y="107950"/>
                  </a:lnTo>
                  <a:lnTo>
                    <a:pt x="139700" y="0"/>
                  </a:lnTo>
                  <a:lnTo>
                    <a:pt x="0" y="0"/>
                  </a:lnTo>
                </a:path>
              </a:pathLst>
            </a:custGeom>
            <a:noFill/>
            <a:ln w="28575">
              <a:solidFill>
                <a:schemeClr val="accent6"/>
              </a:solidFill>
              <a:miter lim="800000"/>
              <a:headEnd/>
              <a:tailEnd/>
            </a:ln>
          </p:spPr>
          <p:txBody>
            <a:bodyPr rtlCol="0" anchor="ctr"/>
            <a:lstStyle/>
            <a:p>
              <a:pPr algn="ctr"/>
              <a:endParaRPr lang="en-US"/>
            </a:p>
          </p:txBody>
        </p:sp>
        <p:grpSp>
          <p:nvGrpSpPr>
            <p:cNvPr id="198" name="Group 197">
              <a:extLst>
                <a:ext uri="{FF2B5EF4-FFF2-40B4-BE49-F238E27FC236}">
                  <a16:creationId xmlns:a16="http://schemas.microsoft.com/office/drawing/2014/main" id="{8980CFE2-2C8B-FD9E-D7F5-D8EC5FE6CA74}"/>
                </a:ext>
              </a:extLst>
            </p:cNvPr>
            <p:cNvGrpSpPr/>
            <p:nvPr/>
          </p:nvGrpSpPr>
          <p:grpSpPr>
            <a:xfrm>
              <a:off x="6275326" y="3166823"/>
              <a:ext cx="135066" cy="135066"/>
              <a:chOff x="7056008" y="2177151"/>
              <a:chExt cx="135066" cy="135066"/>
            </a:xfrm>
          </p:grpSpPr>
          <p:cxnSp>
            <p:nvCxnSpPr>
              <p:cNvPr id="199" name="Straight Connector 198">
                <a:extLst>
                  <a:ext uri="{FF2B5EF4-FFF2-40B4-BE49-F238E27FC236}">
                    <a16:creationId xmlns:a16="http://schemas.microsoft.com/office/drawing/2014/main" id="{AC850536-E193-E7FC-A4D3-739042485F52}"/>
                  </a:ext>
                </a:extLst>
              </p:cNvPr>
              <p:cNvCxnSpPr>
                <a:cxnSpLocks/>
              </p:cNvCxnSpPr>
              <p:nvPr/>
            </p:nvCxnSpPr>
            <p:spPr bwMode="auto">
              <a:xfrm>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04E472BF-D76E-F3FF-F9C1-D3C82ACB306A}"/>
                  </a:ext>
                </a:extLst>
              </p:cNvPr>
              <p:cNvCxnSpPr>
                <a:cxnSpLocks/>
              </p:cNvCxnSpPr>
              <p:nvPr/>
            </p:nvCxnSpPr>
            <p:spPr bwMode="auto">
              <a:xfrm rot="16200000">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E33534A8-223A-5B40-2BA2-FA4F2A732DAA}"/>
                </a:ext>
              </a:extLst>
            </p:cNvPr>
            <p:cNvGrpSpPr/>
            <p:nvPr/>
          </p:nvGrpSpPr>
          <p:grpSpPr>
            <a:xfrm>
              <a:off x="6377347" y="3166823"/>
              <a:ext cx="135066" cy="135066"/>
              <a:chOff x="7056008" y="2177151"/>
              <a:chExt cx="135066" cy="135066"/>
            </a:xfrm>
          </p:grpSpPr>
          <p:cxnSp>
            <p:nvCxnSpPr>
              <p:cNvPr id="202" name="Straight Connector 201">
                <a:extLst>
                  <a:ext uri="{FF2B5EF4-FFF2-40B4-BE49-F238E27FC236}">
                    <a16:creationId xmlns:a16="http://schemas.microsoft.com/office/drawing/2014/main" id="{84C39DD6-A1A3-1598-5B94-853F0C25BA65}"/>
                  </a:ext>
                </a:extLst>
              </p:cNvPr>
              <p:cNvCxnSpPr>
                <a:cxnSpLocks/>
              </p:cNvCxnSpPr>
              <p:nvPr/>
            </p:nvCxnSpPr>
            <p:spPr bwMode="auto">
              <a:xfrm>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3CA0CC52-77F4-D611-E75A-577FBB6FC59A}"/>
                  </a:ext>
                </a:extLst>
              </p:cNvPr>
              <p:cNvCxnSpPr>
                <a:cxnSpLocks/>
              </p:cNvCxnSpPr>
              <p:nvPr/>
            </p:nvCxnSpPr>
            <p:spPr bwMode="auto">
              <a:xfrm rot="16200000">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F67B31CF-F0E3-6444-6D45-0926A59C12F4}"/>
                </a:ext>
              </a:extLst>
            </p:cNvPr>
            <p:cNvGrpSpPr/>
            <p:nvPr/>
          </p:nvGrpSpPr>
          <p:grpSpPr>
            <a:xfrm>
              <a:off x="5688735" y="3166823"/>
              <a:ext cx="135066" cy="135066"/>
              <a:chOff x="7056008" y="2177151"/>
              <a:chExt cx="135066" cy="135066"/>
            </a:xfrm>
          </p:grpSpPr>
          <p:cxnSp>
            <p:nvCxnSpPr>
              <p:cNvPr id="205" name="Straight Connector 204">
                <a:extLst>
                  <a:ext uri="{FF2B5EF4-FFF2-40B4-BE49-F238E27FC236}">
                    <a16:creationId xmlns:a16="http://schemas.microsoft.com/office/drawing/2014/main" id="{DD9BE1AE-5C8A-0D61-9C9C-D50733A29517}"/>
                  </a:ext>
                </a:extLst>
              </p:cNvPr>
              <p:cNvCxnSpPr>
                <a:cxnSpLocks/>
              </p:cNvCxnSpPr>
              <p:nvPr/>
            </p:nvCxnSpPr>
            <p:spPr bwMode="auto">
              <a:xfrm>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50A35A9A-C543-EE1D-6C7E-C57EE5CF3F4A}"/>
                  </a:ext>
                </a:extLst>
              </p:cNvPr>
              <p:cNvCxnSpPr>
                <a:cxnSpLocks/>
              </p:cNvCxnSpPr>
              <p:nvPr/>
            </p:nvCxnSpPr>
            <p:spPr bwMode="auto">
              <a:xfrm rot="16200000">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3CD2A320-7C89-092A-0685-A82CFA5C0BDF}"/>
                </a:ext>
              </a:extLst>
            </p:cNvPr>
            <p:cNvGrpSpPr/>
            <p:nvPr/>
          </p:nvGrpSpPr>
          <p:grpSpPr>
            <a:xfrm>
              <a:off x="6619504" y="3451796"/>
              <a:ext cx="135066" cy="135066"/>
              <a:chOff x="7056008" y="2177151"/>
              <a:chExt cx="135066" cy="135066"/>
            </a:xfrm>
          </p:grpSpPr>
          <p:cxnSp>
            <p:nvCxnSpPr>
              <p:cNvPr id="208" name="Straight Connector 207">
                <a:extLst>
                  <a:ext uri="{FF2B5EF4-FFF2-40B4-BE49-F238E27FC236}">
                    <a16:creationId xmlns:a16="http://schemas.microsoft.com/office/drawing/2014/main" id="{FC3EC4C6-0D8E-11CB-56DE-1AE283F5FCAD}"/>
                  </a:ext>
                </a:extLst>
              </p:cNvPr>
              <p:cNvCxnSpPr>
                <a:cxnSpLocks/>
              </p:cNvCxnSpPr>
              <p:nvPr/>
            </p:nvCxnSpPr>
            <p:spPr bwMode="auto">
              <a:xfrm>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B7BF8F44-983F-F1AF-B09E-B7DDD0664FE6}"/>
                  </a:ext>
                </a:extLst>
              </p:cNvPr>
              <p:cNvCxnSpPr>
                <a:cxnSpLocks/>
              </p:cNvCxnSpPr>
              <p:nvPr/>
            </p:nvCxnSpPr>
            <p:spPr bwMode="auto">
              <a:xfrm rot="16200000">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D05414AD-272D-4463-63D0-B5CDE6E7ED4B}"/>
                </a:ext>
              </a:extLst>
            </p:cNvPr>
            <p:cNvGrpSpPr/>
            <p:nvPr/>
          </p:nvGrpSpPr>
          <p:grpSpPr>
            <a:xfrm>
              <a:off x="7018385" y="3451796"/>
              <a:ext cx="135066" cy="135066"/>
              <a:chOff x="7056008" y="2177151"/>
              <a:chExt cx="135066" cy="135066"/>
            </a:xfrm>
          </p:grpSpPr>
          <p:cxnSp>
            <p:nvCxnSpPr>
              <p:cNvPr id="211" name="Straight Connector 210">
                <a:extLst>
                  <a:ext uri="{FF2B5EF4-FFF2-40B4-BE49-F238E27FC236}">
                    <a16:creationId xmlns:a16="http://schemas.microsoft.com/office/drawing/2014/main" id="{404508B8-58C6-43D1-80E2-60C645EDE2DB}"/>
                  </a:ext>
                </a:extLst>
              </p:cNvPr>
              <p:cNvCxnSpPr>
                <a:cxnSpLocks/>
              </p:cNvCxnSpPr>
              <p:nvPr/>
            </p:nvCxnSpPr>
            <p:spPr bwMode="auto">
              <a:xfrm>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F3ADDD7D-C98B-74D2-BB28-83A6C4A585C0}"/>
                  </a:ext>
                </a:extLst>
              </p:cNvPr>
              <p:cNvCxnSpPr>
                <a:cxnSpLocks/>
              </p:cNvCxnSpPr>
              <p:nvPr/>
            </p:nvCxnSpPr>
            <p:spPr bwMode="auto">
              <a:xfrm rot="16200000">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3280EABF-D5AD-0806-F615-438EE7421425}"/>
                </a:ext>
              </a:extLst>
            </p:cNvPr>
            <p:cNvGrpSpPr/>
            <p:nvPr/>
          </p:nvGrpSpPr>
          <p:grpSpPr>
            <a:xfrm>
              <a:off x="7248446" y="3451796"/>
              <a:ext cx="135066" cy="135066"/>
              <a:chOff x="7056008" y="2177151"/>
              <a:chExt cx="135066" cy="135066"/>
            </a:xfrm>
          </p:grpSpPr>
          <p:cxnSp>
            <p:nvCxnSpPr>
              <p:cNvPr id="214" name="Straight Connector 213">
                <a:extLst>
                  <a:ext uri="{FF2B5EF4-FFF2-40B4-BE49-F238E27FC236}">
                    <a16:creationId xmlns:a16="http://schemas.microsoft.com/office/drawing/2014/main" id="{03138A86-3A20-743B-74FE-AF1C319B2D9D}"/>
                  </a:ext>
                </a:extLst>
              </p:cNvPr>
              <p:cNvCxnSpPr>
                <a:cxnSpLocks/>
              </p:cNvCxnSpPr>
              <p:nvPr/>
            </p:nvCxnSpPr>
            <p:spPr bwMode="auto">
              <a:xfrm>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9595B851-8C12-34E5-368E-47E273EE62C9}"/>
                  </a:ext>
                </a:extLst>
              </p:cNvPr>
              <p:cNvCxnSpPr>
                <a:cxnSpLocks/>
              </p:cNvCxnSpPr>
              <p:nvPr/>
            </p:nvCxnSpPr>
            <p:spPr bwMode="auto">
              <a:xfrm rot="16200000">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CC77434B-C7FA-4792-F0F5-06691E16F327}"/>
                </a:ext>
              </a:extLst>
            </p:cNvPr>
            <p:cNvGrpSpPr/>
            <p:nvPr/>
          </p:nvGrpSpPr>
          <p:grpSpPr>
            <a:xfrm>
              <a:off x="8637848" y="3974648"/>
              <a:ext cx="135066" cy="135066"/>
              <a:chOff x="7056008" y="2177151"/>
              <a:chExt cx="135066" cy="135066"/>
            </a:xfrm>
          </p:grpSpPr>
          <p:cxnSp>
            <p:nvCxnSpPr>
              <p:cNvPr id="217" name="Straight Connector 216">
                <a:extLst>
                  <a:ext uri="{FF2B5EF4-FFF2-40B4-BE49-F238E27FC236}">
                    <a16:creationId xmlns:a16="http://schemas.microsoft.com/office/drawing/2014/main" id="{91C03616-D007-1BB9-68FB-3BE4C6A920FF}"/>
                  </a:ext>
                </a:extLst>
              </p:cNvPr>
              <p:cNvCxnSpPr>
                <a:cxnSpLocks/>
              </p:cNvCxnSpPr>
              <p:nvPr/>
            </p:nvCxnSpPr>
            <p:spPr bwMode="auto">
              <a:xfrm>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2F16380F-1A6A-351C-9880-639E1EFDBD9D}"/>
                  </a:ext>
                </a:extLst>
              </p:cNvPr>
              <p:cNvCxnSpPr>
                <a:cxnSpLocks/>
              </p:cNvCxnSpPr>
              <p:nvPr/>
            </p:nvCxnSpPr>
            <p:spPr bwMode="auto">
              <a:xfrm rot="16200000">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F2A36591-E0CA-9FEC-9BF8-2F3C23C78941}"/>
                </a:ext>
              </a:extLst>
            </p:cNvPr>
            <p:cNvGrpSpPr/>
            <p:nvPr/>
          </p:nvGrpSpPr>
          <p:grpSpPr>
            <a:xfrm>
              <a:off x="9111889" y="3974648"/>
              <a:ext cx="135066" cy="135066"/>
              <a:chOff x="7056008" y="2177151"/>
              <a:chExt cx="135066" cy="135066"/>
            </a:xfrm>
          </p:grpSpPr>
          <p:cxnSp>
            <p:nvCxnSpPr>
              <p:cNvPr id="220" name="Straight Connector 219">
                <a:extLst>
                  <a:ext uri="{FF2B5EF4-FFF2-40B4-BE49-F238E27FC236}">
                    <a16:creationId xmlns:a16="http://schemas.microsoft.com/office/drawing/2014/main" id="{869443F5-30E8-BA62-F596-B0EBA7CF89CB}"/>
                  </a:ext>
                </a:extLst>
              </p:cNvPr>
              <p:cNvCxnSpPr>
                <a:cxnSpLocks/>
              </p:cNvCxnSpPr>
              <p:nvPr/>
            </p:nvCxnSpPr>
            <p:spPr bwMode="auto">
              <a:xfrm>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F30D0EF3-744D-0F63-A515-270E07E5FBA6}"/>
                  </a:ext>
                </a:extLst>
              </p:cNvPr>
              <p:cNvCxnSpPr>
                <a:cxnSpLocks/>
              </p:cNvCxnSpPr>
              <p:nvPr/>
            </p:nvCxnSpPr>
            <p:spPr bwMode="auto">
              <a:xfrm rot="16200000">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FF496141-A81C-7542-6AE8-3B9F1ED5BB91}"/>
                </a:ext>
              </a:extLst>
            </p:cNvPr>
            <p:cNvGrpSpPr/>
            <p:nvPr/>
          </p:nvGrpSpPr>
          <p:grpSpPr>
            <a:xfrm>
              <a:off x="2345030" y="2794000"/>
              <a:ext cx="135066" cy="135066"/>
              <a:chOff x="7056008" y="2177151"/>
              <a:chExt cx="135066" cy="135066"/>
            </a:xfrm>
          </p:grpSpPr>
          <p:cxnSp>
            <p:nvCxnSpPr>
              <p:cNvPr id="223" name="Straight Connector 222">
                <a:extLst>
                  <a:ext uri="{FF2B5EF4-FFF2-40B4-BE49-F238E27FC236}">
                    <a16:creationId xmlns:a16="http://schemas.microsoft.com/office/drawing/2014/main" id="{BC7BEFBA-FC5C-5DAB-2627-95488802CDA0}"/>
                  </a:ext>
                </a:extLst>
              </p:cNvPr>
              <p:cNvCxnSpPr>
                <a:cxnSpLocks/>
              </p:cNvCxnSpPr>
              <p:nvPr/>
            </p:nvCxnSpPr>
            <p:spPr bwMode="auto">
              <a:xfrm>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4867387A-9CF4-4F24-8E6C-63282EF1AD68}"/>
                  </a:ext>
                </a:extLst>
              </p:cNvPr>
              <p:cNvCxnSpPr>
                <a:cxnSpLocks/>
              </p:cNvCxnSpPr>
              <p:nvPr/>
            </p:nvCxnSpPr>
            <p:spPr bwMode="auto">
              <a:xfrm rot="16200000">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BFFF3EEF-CA44-32A4-06F4-02B65688D31D}"/>
                </a:ext>
              </a:extLst>
            </p:cNvPr>
            <p:cNvGrpSpPr/>
            <p:nvPr/>
          </p:nvGrpSpPr>
          <p:grpSpPr>
            <a:xfrm>
              <a:off x="2295332" y="2794000"/>
              <a:ext cx="135066" cy="135066"/>
              <a:chOff x="7056008" y="2177151"/>
              <a:chExt cx="135066" cy="135066"/>
            </a:xfrm>
          </p:grpSpPr>
          <p:cxnSp>
            <p:nvCxnSpPr>
              <p:cNvPr id="226" name="Straight Connector 225">
                <a:extLst>
                  <a:ext uri="{FF2B5EF4-FFF2-40B4-BE49-F238E27FC236}">
                    <a16:creationId xmlns:a16="http://schemas.microsoft.com/office/drawing/2014/main" id="{BF877F8F-9062-0F75-4BF7-3D3D990740E6}"/>
                  </a:ext>
                </a:extLst>
              </p:cNvPr>
              <p:cNvCxnSpPr>
                <a:cxnSpLocks/>
              </p:cNvCxnSpPr>
              <p:nvPr/>
            </p:nvCxnSpPr>
            <p:spPr bwMode="auto">
              <a:xfrm>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15E5EF75-6255-75D9-A52C-80E1873DDA12}"/>
                  </a:ext>
                </a:extLst>
              </p:cNvPr>
              <p:cNvCxnSpPr>
                <a:cxnSpLocks/>
              </p:cNvCxnSpPr>
              <p:nvPr/>
            </p:nvCxnSpPr>
            <p:spPr bwMode="auto">
              <a:xfrm rot="16200000">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558E3CB6-3E3C-C98C-F4F4-8DCA685A25CE}"/>
                </a:ext>
              </a:extLst>
            </p:cNvPr>
            <p:cNvGrpSpPr/>
            <p:nvPr/>
          </p:nvGrpSpPr>
          <p:grpSpPr>
            <a:xfrm>
              <a:off x="2044387" y="2794000"/>
              <a:ext cx="135066" cy="135066"/>
              <a:chOff x="7056008" y="2177151"/>
              <a:chExt cx="135066" cy="135066"/>
            </a:xfrm>
          </p:grpSpPr>
          <p:cxnSp>
            <p:nvCxnSpPr>
              <p:cNvPr id="229" name="Straight Connector 228">
                <a:extLst>
                  <a:ext uri="{FF2B5EF4-FFF2-40B4-BE49-F238E27FC236}">
                    <a16:creationId xmlns:a16="http://schemas.microsoft.com/office/drawing/2014/main" id="{3DA3044C-B2A8-46A0-03AC-8C2F9A625405}"/>
                  </a:ext>
                </a:extLst>
              </p:cNvPr>
              <p:cNvCxnSpPr>
                <a:cxnSpLocks/>
              </p:cNvCxnSpPr>
              <p:nvPr/>
            </p:nvCxnSpPr>
            <p:spPr bwMode="auto">
              <a:xfrm>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026049EC-A402-68FF-6D99-A2599833E937}"/>
                  </a:ext>
                </a:extLst>
              </p:cNvPr>
              <p:cNvCxnSpPr>
                <a:cxnSpLocks/>
              </p:cNvCxnSpPr>
              <p:nvPr/>
            </p:nvCxnSpPr>
            <p:spPr bwMode="auto">
              <a:xfrm rot="16200000">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2599635D-C3CB-38FE-EB12-D816B7D37405}"/>
                </a:ext>
              </a:extLst>
            </p:cNvPr>
            <p:cNvGrpSpPr/>
            <p:nvPr/>
          </p:nvGrpSpPr>
          <p:grpSpPr>
            <a:xfrm>
              <a:off x="2002680" y="2794000"/>
              <a:ext cx="135066" cy="135066"/>
              <a:chOff x="7056008" y="2177151"/>
              <a:chExt cx="135066" cy="135066"/>
            </a:xfrm>
          </p:grpSpPr>
          <p:cxnSp>
            <p:nvCxnSpPr>
              <p:cNvPr id="232" name="Straight Connector 231">
                <a:extLst>
                  <a:ext uri="{FF2B5EF4-FFF2-40B4-BE49-F238E27FC236}">
                    <a16:creationId xmlns:a16="http://schemas.microsoft.com/office/drawing/2014/main" id="{CC754A1B-B691-0907-B152-1C98895EEF84}"/>
                  </a:ext>
                </a:extLst>
              </p:cNvPr>
              <p:cNvCxnSpPr>
                <a:cxnSpLocks/>
              </p:cNvCxnSpPr>
              <p:nvPr/>
            </p:nvCxnSpPr>
            <p:spPr bwMode="auto">
              <a:xfrm>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CF4BD357-60AD-F700-9C9E-4B78B287EFF9}"/>
                  </a:ext>
                </a:extLst>
              </p:cNvPr>
              <p:cNvCxnSpPr>
                <a:cxnSpLocks/>
              </p:cNvCxnSpPr>
              <p:nvPr/>
            </p:nvCxnSpPr>
            <p:spPr bwMode="auto">
              <a:xfrm rot="16200000">
                <a:off x="7123541" y="2177151"/>
                <a:ext cx="0" cy="135066"/>
              </a:xfrm>
              <a:prstGeom prst="line">
                <a:avLst/>
              </a:prstGeom>
              <a:noFill/>
              <a:ln w="28575" cap="flat" cmpd="sng" algn="ctr">
                <a:solidFill>
                  <a:schemeClr val="accent6"/>
                </a:solidFill>
                <a:prstDash val="solid"/>
                <a:round/>
                <a:headEnd type="none" w="med" len="med"/>
                <a:tailEnd type="none" w="med" len="med"/>
              </a:ln>
              <a:effectLst/>
            </p:spPr>
          </p:cxnSp>
        </p:grpSp>
      </p:grpSp>
      <p:grpSp>
        <p:nvGrpSpPr>
          <p:cNvPr id="257" name="Group 256">
            <a:extLst>
              <a:ext uri="{FF2B5EF4-FFF2-40B4-BE49-F238E27FC236}">
                <a16:creationId xmlns:a16="http://schemas.microsoft.com/office/drawing/2014/main" id="{83095BBB-DA96-528E-BDA3-F54A31E2DA57}"/>
              </a:ext>
            </a:extLst>
          </p:cNvPr>
          <p:cNvGrpSpPr/>
          <p:nvPr/>
        </p:nvGrpSpPr>
        <p:grpSpPr>
          <a:xfrm>
            <a:off x="1746250" y="2426939"/>
            <a:ext cx="7699375" cy="135066"/>
            <a:chOff x="1746250" y="2426939"/>
            <a:chExt cx="7699375" cy="135066"/>
          </a:xfrm>
        </p:grpSpPr>
        <p:sp>
          <p:nvSpPr>
            <p:cNvPr id="235" name="Freeform: Shape 234">
              <a:extLst>
                <a:ext uri="{FF2B5EF4-FFF2-40B4-BE49-F238E27FC236}">
                  <a16:creationId xmlns:a16="http://schemas.microsoft.com/office/drawing/2014/main" id="{FAF7E9F7-B622-349E-6280-A0595FC3ABB2}"/>
                </a:ext>
              </a:extLst>
            </p:cNvPr>
            <p:cNvSpPr/>
            <p:nvPr/>
          </p:nvSpPr>
          <p:spPr bwMode="auto">
            <a:xfrm>
              <a:off x="1746250" y="2501900"/>
              <a:ext cx="7645400" cy="0"/>
            </a:xfrm>
            <a:custGeom>
              <a:avLst/>
              <a:gdLst>
                <a:gd name="connsiteX0" fmla="*/ 7645400 w 7645400"/>
                <a:gd name="connsiteY0" fmla="*/ 0 h 0"/>
                <a:gd name="connsiteX1" fmla="*/ 0 w 7645400"/>
                <a:gd name="connsiteY1" fmla="*/ 0 h 0"/>
              </a:gdLst>
              <a:ahLst/>
              <a:cxnLst>
                <a:cxn ang="0">
                  <a:pos x="connsiteX0" y="connsiteY0"/>
                </a:cxn>
                <a:cxn ang="0">
                  <a:pos x="connsiteX1" y="connsiteY1"/>
                </a:cxn>
              </a:cxnLst>
              <a:rect l="l" t="t" r="r" b="b"/>
              <a:pathLst>
                <a:path w="7645400">
                  <a:moveTo>
                    <a:pt x="7645400" y="0"/>
                  </a:moveTo>
                  <a:lnTo>
                    <a:pt x="0" y="0"/>
                  </a:lnTo>
                </a:path>
              </a:pathLst>
            </a:custGeom>
            <a:noFill/>
            <a:ln w="28575">
              <a:solidFill>
                <a:schemeClr val="accent4"/>
              </a:solidFill>
              <a:miter lim="800000"/>
              <a:headEnd/>
              <a:tailEnd/>
            </a:ln>
          </p:spPr>
          <p:txBody>
            <a:bodyPr rtlCol="0" anchor="ctr"/>
            <a:lstStyle/>
            <a:p>
              <a:pPr algn="ctr"/>
              <a:endParaRPr lang="en-US"/>
            </a:p>
          </p:txBody>
        </p:sp>
        <p:grpSp>
          <p:nvGrpSpPr>
            <p:cNvPr id="236" name="Group 235">
              <a:extLst>
                <a:ext uri="{FF2B5EF4-FFF2-40B4-BE49-F238E27FC236}">
                  <a16:creationId xmlns:a16="http://schemas.microsoft.com/office/drawing/2014/main" id="{6314798E-B06B-C06D-C8DA-1A38C718C947}"/>
                </a:ext>
              </a:extLst>
            </p:cNvPr>
            <p:cNvGrpSpPr/>
            <p:nvPr/>
          </p:nvGrpSpPr>
          <p:grpSpPr>
            <a:xfrm>
              <a:off x="9310559" y="2426939"/>
              <a:ext cx="135066" cy="135066"/>
              <a:chOff x="7056008" y="2177151"/>
              <a:chExt cx="135066" cy="135066"/>
            </a:xfrm>
          </p:grpSpPr>
          <p:cxnSp>
            <p:nvCxnSpPr>
              <p:cNvPr id="237" name="Straight Connector 236">
                <a:extLst>
                  <a:ext uri="{FF2B5EF4-FFF2-40B4-BE49-F238E27FC236}">
                    <a16:creationId xmlns:a16="http://schemas.microsoft.com/office/drawing/2014/main" id="{D1250D0F-A3F1-CC35-E880-7614090F1982}"/>
                  </a:ext>
                </a:extLst>
              </p:cNvPr>
              <p:cNvCxnSpPr>
                <a:cxnSpLocks/>
              </p:cNvCxnSpPr>
              <p:nvPr/>
            </p:nvCxnSpPr>
            <p:spPr bwMode="auto">
              <a:xfrm>
                <a:off x="7123541" y="2177151"/>
                <a:ext cx="0" cy="135066"/>
              </a:xfrm>
              <a:prstGeom prst="line">
                <a:avLst/>
              </a:prstGeom>
              <a:noFill/>
              <a:ln w="28575" cap="flat" cmpd="sng" algn="ctr">
                <a:solidFill>
                  <a:schemeClr val="accent4"/>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1D622979-6665-FFCC-FE3F-6858D2629DB6}"/>
                  </a:ext>
                </a:extLst>
              </p:cNvPr>
              <p:cNvCxnSpPr>
                <a:cxnSpLocks/>
              </p:cNvCxnSpPr>
              <p:nvPr/>
            </p:nvCxnSpPr>
            <p:spPr bwMode="auto">
              <a:xfrm rot="16200000">
                <a:off x="7123541" y="2177151"/>
                <a:ext cx="0" cy="135066"/>
              </a:xfrm>
              <a:prstGeom prst="line">
                <a:avLst/>
              </a:prstGeom>
              <a:noFill/>
              <a:ln w="28575" cap="flat" cmpd="sng" algn="ctr">
                <a:solidFill>
                  <a:schemeClr val="accent4"/>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CAA08646-6A91-4DB1-1FD5-7213C7A5E9E8}"/>
                </a:ext>
              </a:extLst>
            </p:cNvPr>
            <p:cNvGrpSpPr/>
            <p:nvPr/>
          </p:nvGrpSpPr>
          <p:grpSpPr>
            <a:xfrm>
              <a:off x="8803449" y="2426939"/>
              <a:ext cx="135066" cy="135066"/>
              <a:chOff x="7056008" y="2177151"/>
              <a:chExt cx="135066" cy="135066"/>
            </a:xfrm>
          </p:grpSpPr>
          <p:cxnSp>
            <p:nvCxnSpPr>
              <p:cNvPr id="240" name="Straight Connector 239">
                <a:extLst>
                  <a:ext uri="{FF2B5EF4-FFF2-40B4-BE49-F238E27FC236}">
                    <a16:creationId xmlns:a16="http://schemas.microsoft.com/office/drawing/2014/main" id="{025A0AAB-44E1-59CD-183B-3A92646F4E2E}"/>
                  </a:ext>
                </a:extLst>
              </p:cNvPr>
              <p:cNvCxnSpPr>
                <a:cxnSpLocks/>
              </p:cNvCxnSpPr>
              <p:nvPr/>
            </p:nvCxnSpPr>
            <p:spPr bwMode="auto">
              <a:xfrm>
                <a:off x="7123541" y="2177151"/>
                <a:ext cx="0" cy="135066"/>
              </a:xfrm>
              <a:prstGeom prst="line">
                <a:avLst/>
              </a:prstGeom>
              <a:noFill/>
              <a:ln w="28575" cap="flat" cmpd="sng" algn="ctr">
                <a:solidFill>
                  <a:schemeClr val="accent4"/>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E06D4696-A55A-B3E2-14E8-2359FF9D0233}"/>
                  </a:ext>
                </a:extLst>
              </p:cNvPr>
              <p:cNvCxnSpPr>
                <a:cxnSpLocks/>
              </p:cNvCxnSpPr>
              <p:nvPr/>
            </p:nvCxnSpPr>
            <p:spPr bwMode="auto">
              <a:xfrm rot="16200000">
                <a:off x="7123541" y="2177151"/>
                <a:ext cx="0" cy="135066"/>
              </a:xfrm>
              <a:prstGeom prst="line">
                <a:avLst/>
              </a:prstGeom>
              <a:noFill/>
              <a:ln w="28575" cap="flat" cmpd="sng" algn="ctr">
                <a:solidFill>
                  <a:schemeClr val="accent4"/>
                </a:solidFill>
                <a:prstDash val="solid"/>
                <a:round/>
                <a:headEnd type="none" w="med" len="med"/>
                <a:tailEnd type="none" w="med" len="med"/>
              </a:ln>
              <a:effectLst/>
            </p:spPr>
          </p:cxnSp>
        </p:grpSp>
        <p:grpSp>
          <p:nvGrpSpPr>
            <p:cNvPr id="242" name="Group 241">
              <a:extLst>
                <a:ext uri="{FF2B5EF4-FFF2-40B4-BE49-F238E27FC236}">
                  <a16:creationId xmlns:a16="http://schemas.microsoft.com/office/drawing/2014/main" id="{ED20C788-6E83-FE68-7AFC-86A1448A38CB}"/>
                </a:ext>
              </a:extLst>
            </p:cNvPr>
            <p:cNvGrpSpPr/>
            <p:nvPr/>
          </p:nvGrpSpPr>
          <p:grpSpPr>
            <a:xfrm>
              <a:off x="7915063" y="2426939"/>
              <a:ext cx="135066" cy="135066"/>
              <a:chOff x="7056008" y="2177151"/>
              <a:chExt cx="135066" cy="135066"/>
            </a:xfrm>
          </p:grpSpPr>
          <p:cxnSp>
            <p:nvCxnSpPr>
              <p:cNvPr id="243" name="Straight Connector 242">
                <a:extLst>
                  <a:ext uri="{FF2B5EF4-FFF2-40B4-BE49-F238E27FC236}">
                    <a16:creationId xmlns:a16="http://schemas.microsoft.com/office/drawing/2014/main" id="{BBAB36EA-4383-2EAE-01DE-F875DEEC15B9}"/>
                  </a:ext>
                </a:extLst>
              </p:cNvPr>
              <p:cNvCxnSpPr>
                <a:cxnSpLocks/>
              </p:cNvCxnSpPr>
              <p:nvPr/>
            </p:nvCxnSpPr>
            <p:spPr bwMode="auto">
              <a:xfrm>
                <a:off x="7123541" y="2177151"/>
                <a:ext cx="0" cy="135066"/>
              </a:xfrm>
              <a:prstGeom prst="line">
                <a:avLst/>
              </a:prstGeom>
              <a:noFill/>
              <a:ln w="28575" cap="flat" cmpd="sng" algn="ctr">
                <a:solidFill>
                  <a:schemeClr val="accent4"/>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3E908CD9-3ACD-72AB-51F4-8B5A05073E98}"/>
                  </a:ext>
                </a:extLst>
              </p:cNvPr>
              <p:cNvCxnSpPr>
                <a:cxnSpLocks/>
              </p:cNvCxnSpPr>
              <p:nvPr/>
            </p:nvCxnSpPr>
            <p:spPr bwMode="auto">
              <a:xfrm rot="16200000">
                <a:off x="7123541" y="2177151"/>
                <a:ext cx="0" cy="135066"/>
              </a:xfrm>
              <a:prstGeom prst="line">
                <a:avLst/>
              </a:prstGeom>
              <a:noFill/>
              <a:ln w="28575" cap="flat" cmpd="sng" algn="ctr">
                <a:solidFill>
                  <a:schemeClr val="accent4"/>
                </a:solidFill>
                <a:prstDash val="solid"/>
                <a:round/>
                <a:headEnd type="none" w="med" len="med"/>
                <a:tailEnd type="none" w="med" len="med"/>
              </a:ln>
              <a:effectLst/>
            </p:spPr>
          </p:cxnSp>
        </p:grpSp>
        <p:grpSp>
          <p:nvGrpSpPr>
            <p:cNvPr id="245" name="Group 244">
              <a:extLst>
                <a:ext uri="{FF2B5EF4-FFF2-40B4-BE49-F238E27FC236}">
                  <a16:creationId xmlns:a16="http://schemas.microsoft.com/office/drawing/2014/main" id="{FA163DB5-42CA-03BB-A5A6-930256686150}"/>
                </a:ext>
              </a:extLst>
            </p:cNvPr>
            <p:cNvGrpSpPr/>
            <p:nvPr/>
          </p:nvGrpSpPr>
          <p:grpSpPr>
            <a:xfrm>
              <a:off x="7656744" y="2426939"/>
              <a:ext cx="135066" cy="135066"/>
              <a:chOff x="7056008" y="2177151"/>
              <a:chExt cx="135066" cy="135066"/>
            </a:xfrm>
          </p:grpSpPr>
          <p:cxnSp>
            <p:nvCxnSpPr>
              <p:cNvPr id="246" name="Straight Connector 245">
                <a:extLst>
                  <a:ext uri="{FF2B5EF4-FFF2-40B4-BE49-F238E27FC236}">
                    <a16:creationId xmlns:a16="http://schemas.microsoft.com/office/drawing/2014/main" id="{D356D982-DBB7-2509-5C9D-1A08E2169DC7}"/>
                  </a:ext>
                </a:extLst>
              </p:cNvPr>
              <p:cNvCxnSpPr>
                <a:cxnSpLocks/>
              </p:cNvCxnSpPr>
              <p:nvPr/>
            </p:nvCxnSpPr>
            <p:spPr bwMode="auto">
              <a:xfrm>
                <a:off x="7123541" y="2177151"/>
                <a:ext cx="0" cy="135066"/>
              </a:xfrm>
              <a:prstGeom prst="line">
                <a:avLst/>
              </a:prstGeom>
              <a:noFill/>
              <a:ln w="28575" cap="flat" cmpd="sng" algn="ctr">
                <a:solidFill>
                  <a:schemeClr val="accent4"/>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E9C43F23-2B6C-8824-BFF1-B0FAFC8AD192}"/>
                  </a:ext>
                </a:extLst>
              </p:cNvPr>
              <p:cNvCxnSpPr>
                <a:cxnSpLocks/>
              </p:cNvCxnSpPr>
              <p:nvPr/>
            </p:nvCxnSpPr>
            <p:spPr bwMode="auto">
              <a:xfrm rot="16200000">
                <a:off x="7123541" y="2177151"/>
                <a:ext cx="0" cy="135066"/>
              </a:xfrm>
              <a:prstGeom prst="line">
                <a:avLst/>
              </a:prstGeom>
              <a:noFill/>
              <a:ln w="28575" cap="flat" cmpd="sng" algn="ctr">
                <a:solidFill>
                  <a:schemeClr val="accent4"/>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40B9B469-1CD9-82FD-E22C-2DAA7DFA15C5}"/>
                </a:ext>
              </a:extLst>
            </p:cNvPr>
            <p:cNvGrpSpPr/>
            <p:nvPr/>
          </p:nvGrpSpPr>
          <p:grpSpPr>
            <a:xfrm>
              <a:off x="6493038" y="2426939"/>
              <a:ext cx="135066" cy="135066"/>
              <a:chOff x="7056008" y="2177151"/>
              <a:chExt cx="135066" cy="135066"/>
            </a:xfrm>
          </p:grpSpPr>
          <p:cxnSp>
            <p:nvCxnSpPr>
              <p:cNvPr id="249" name="Straight Connector 248">
                <a:extLst>
                  <a:ext uri="{FF2B5EF4-FFF2-40B4-BE49-F238E27FC236}">
                    <a16:creationId xmlns:a16="http://schemas.microsoft.com/office/drawing/2014/main" id="{8F854F5D-6E5D-9BE7-3A89-082D8DF4B105}"/>
                  </a:ext>
                </a:extLst>
              </p:cNvPr>
              <p:cNvCxnSpPr>
                <a:cxnSpLocks/>
              </p:cNvCxnSpPr>
              <p:nvPr/>
            </p:nvCxnSpPr>
            <p:spPr bwMode="auto">
              <a:xfrm>
                <a:off x="7123541" y="2177151"/>
                <a:ext cx="0" cy="135066"/>
              </a:xfrm>
              <a:prstGeom prst="line">
                <a:avLst/>
              </a:prstGeom>
              <a:noFill/>
              <a:ln w="28575" cap="flat" cmpd="sng" algn="ctr">
                <a:solidFill>
                  <a:schemeClr val="accent4"/>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7BC88954-757F-E39F-0148-260197F31800}"/>
                  </a:ext>
                </a:extLst>
              </p:cNvPr>
              <p:cNvCxnSpPr>
                <a:cxnSpLocks/>
              </p:cNvCxnSpPr>
              <p:nvPr/>
            </p:nvCxnSpPr>
            <p:spPr bwMode="auto">
              <a:xfrm rot="16200000">
                <a:off x="7123541" y="2177151"/>
                <a:ext cx="0" cy="135066"/>
              </a:xfrm>
              <a:prstGeom prst="line">
                <a:avLst/>
              </a:prstGeom>
              <a:noFill/>
              <a:ln w="28575" cap="flat" cmpd="sng" algn="ctr">
                <a:solidFill>
                  <a:schemeClr val="accent4"/>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F8FDBDD3-5295-6176-2927-64CD31A91FC4}"/>
                </a:ext>
              </a:extLst>
            </p:cNvPr>
            <p:cNvGrpSpPr/>
            <p:nvPr/>
          </p:nvGrpSpPr>
          <p:grpSpPr>
            <a:xfrm>
              <a:off x="5738617" y="2426939"/>
              <a:ext cx="135066" cy="135066"/>
              <a:chOff x="7056008" y="2177151"/>
              <a:chExt cx="135066" cy="135066"/>
            </a:xfrm>
          </p:grpSpPr>
          <p:cxnSp>
            <p:nvCxnSpPr>
              <p:cNvPr id="252" name="Straight Connector 251">
                <a:extLst>
                  <a:ext uri="{FF2B5EF4-FFF2-40B4-BE49-F238E27FC236}">
                    <a16:creationId xmlns:a16="http://schemas.microsoft.com/office/drawing/2014/main" id="{7008CC3A-6662-FDE7-CBED-0EC07521BF78}"/>
                  </a:ext>
                </a:extLst>
              </p:cNvPr>
              <p:cNvCxnSpPr>
                <a:cxnSpLocks/>
              </p:cNvCxnSpPr>
              <p:nvPr/>
            </p:nvCxnSpPr>
            <p:spPr bwMode="auto">
              <a:xfrm>
                <a:off x="7123541" y="2177151"/>
                <a:ext cx="0" cy="135066"/>
              </a:xfrm>
              <a:prstGeom prst="line">
                <a:avLst/>
              </a:prstGeom>
              <a:noFill/>
              <a:ln w="28575" cap="flat" cmpd="sng" algn="ctr">
                <a:solidFill>
                  <a:schemeClr val="accent4"/>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B0E9417A-E4D4-AD31-2610-46C0091084AE}"/>
                  </a:ext>
                </a:extLst>
              </p:cNvPr>
              <p:cNvCxnSpPr>
                <a:cxnSpLocks/>
              </p:cNvCxnSpPr>
              <p:nvPr/>
            </p:nvCxnSpPr>
            <p:spPr bwMode="auto">
              <a:xfrm rot="16200000">
                <a:off x="7123541" y="2177151"/>
                <a:ext cx="0" cy="135066"/>
              </a:xfrm>
              <a:prstGeom prst="line">
                <a:avLst/>
              </a:prstGeom>
              <a:noFill/>
              <a:ln w="28575" cap="flat" cmpd="sng" algn="ctr">
                <a:solidFill>
                  <a:schemeClr val="accent4"/>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7FB3920D-84B0-4F8A-DF4B-82BB98AA884F}"/>
                </a:ext>
              </a:extLst>
            </p:cNvPr>
            <p:cNvGrpSpPr/>
            <p:nvPr/>
          </p:nvGrpSpPr>
          <p:grpSpPr>
            <a:xfrm>
              <a:off x="4922567" y="2426939"/>
              <a:ext cx="135066" cy="135066"/>
              <a:chOff x="7056008" y="2177151"/>
              <a:chExt cx="135066" cy="135066"/>
            </a:xfrm>
          </p:grpSpPr>
          <p:cxnSp>
            <p:nvCxnSpPr>
              <p:cNvPr id="255" name="Straight Connector 254">
                <a:extLst>
                  <a:ext uri="{FF2B5EF4-FFF2-40B4-BE49-F238E27FC236}">
                    <a16:creationId xmlns:a16="http://schemas.microsoft.com/office/drawing/2014/main" id="{959F9BAC-A921-6942-8A29-40248F517C7B}"/>
                  </a:ext>
                </a:extLst>
              </p:cNvPr>
              <p:cNvCxnSpPr>
                <a:cxnSpLocks/>
              </p:cNvCxnSpPr>
              <p:nvPr/>
            </p:nvCxnSpPr>
            <p:spPr bwMode="auto">
              <a:xfrm>
                <a:off x="7123541" y="2177151"/>
                <a:ext cx="0" cy="135066"/>
              </a:xfrm>
              <a:prstGeom prst="line">
                <a:avLst/>
              </a:prstGeom>
              <a:noFill/>
              <a:ln w="28575" cap="flat" cmpd="sng" algn="ctr">
                <a:solidFill>
                  <a:schemeClr val="accent4"/>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6895BC73-2A15-D745-2872-BB0A737B13C7}"/>
                  </a:ext>
                </a:extLst>
              </p:cNvPr>
              <p:cNvCxnSpPr>
                <a:cxnSpLocks/>
              </p:cNvCxnSpPr>
              <p:nvPr/>
            </p:nvCxnSpPr>
            <p:spPr bwMode="auto">
              <a:xfrm rot="16200000">
                <a:off x="7123541" y="2177151"/>
                <a:ext cx="0" cy="135066"/>
              </a:xfrm>
              <a:prstGeom prst="line">
                <a:avLst/>
              </a:prstGeom>
              <a:noFill/>
              <a:ln w="28575" cap="flat" cmpd="sng" algn="ctr">
                <a:solidFill>
                  <a:schemeClr val="accent4"/>
                </a:solidFill>
                <a:prstDash val="solid"/>
                <a:round/>
                <a:headEnd type="none" w="med" len="med"/>
                <a:tailEnd type="none" w="med" len="med"/>
              </a:ln>
              <a:effectLst/>
            </p:spPr>
          </p:cxnSp>
        </p:grpSp>
      </p:grpSp>
    </p:spTree>
    <p:extLst>
      <p:ext uri="{BB962C8B-B14F-4D97-AF65-F5344CB8AC3E}">
        <p14:creationId xmlns:p14="http://schemas.microsoft.com/office/powerpoint/2010/main" val="745688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Neoadjuvant Cemiplimab in CSCC: Efficacy</a:t>
            </a:r>
            <a:endParaRPr lang="en-US" b="0" dirty="0"/>
          </a:p>
        </p:txBody>
      </p:sp>
      <p:sp>
        <p:nvSpPr>
          <p:cNvPr id="8" name="Content Placeholder 4">
            <a:extLst>
              <a:ext uri="{FF2B5EF4-FFF2-40B4-BE49-F238E27FC236}">
                <a16:creationId xmlns:a16="http://schemas.microsoft.com/office/drawing/2014/main" id="{75D3B204-9673-057C-8444-480F16F88B63}"/>
              </a:ext>
            </a:extLst>
          </p:cNvPr>
          <p:cNvSpPr>
            <a:spLocks noGrp="1"/>
          </p:cNvSpPr>
          <p:nvPr>
            <p:ph idx="4294967295"/>
          </p:nvPr>
        </p:nvSpPr>
        <p:spPr>
          <a:xfrm>
            <a:off x="0" y="1512888"/>
            <a:ext cx="10877550" cy="4651375"/>
          </a:xfrm>
        </p:spPr>
        <p:txBody>
          <a:bodyPr/>
          <a:lstStyle/>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Gross. ESMO 2023. Abstr 1901. Gross. Lancet Oncol.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graphicFrame>
        <p:nvGraphicFramePr>
          <p:cNvPr id="3" name="Group 3">
            <a:extLst>
              <a:ext uri="{FF2B5EF4-FFF2-40B4-BE49-F238E27FC236}">
                <a16:creationId xmlns:a16="http://schemas.microsoft.com/office/drawing/2014/main" id="{7D5C2974-3041-113D-B4AA-5A4DE7572005}"/>
              </a:ext>
            </a:extLst>
          </p:cNvPr>
          <p:cNvGraphicFramePr>
            <a:graphicFrameLocks/>
          </p:cNvGraphicFramePr>
          <p:nvPr>
            <p:extLst>
              <p:ext uri="{D42A27DB-BD31-4B8C-83A1-F6EECF244321}">
                <p14:modId xmlns:p14="http://schemas.microsoft.com/office/powerpoint/2010/main" val="2870934792"/>
              </p:ext>
            </p:extLst>
          </p:nvPr>
        </p:nvGraphicFramePr>
        <p:xfrm>
          <a:off x="709795" y="1607216"/>
          <a:ext cx="10772410" cy="3383360"/>
        </p:xfrm>
        <a:graphic>
          <a:graphicData uri="http://schemas.openxmlformats.org/drawingml/2006/table">
            <a:tbl>
              <a:tblPr/>
              <a:tblGrid>
                <a:gridCol w="2476270">
                  <a:extLst>
                    <a:ext uri="{9D8B030D-6E8A-4147-A177-3AD203B41FA5}">
                      <a16:colId xmlns:a16="http://schemas.microsoft.com/office/drawing/2014/main" val="20000"/>
                    </a:ext>
                  </a:extLst>
                </a:gridCol>
                <a:gridCol w="1659228">
                  <a:extLst>
                    <a:ext uri="{9D8B030D-6E8A-4147-A177-3AD203B41FA5}">
                      <a16:colId xmlns:a16="http://schemas.microsoft.com/office/drawing/2014/main" val="20001"/>
                    </a:ext>
                  </a:extLst>
                </a:gridCol>
                <a:gridCol w="1659228">
                  <a:extLst>
                    <a:ext uri="{9D8B030D-6E8A-4147-A177-3AD203B41FA5}">
                      <a16:colId xmlns:a16="http://schemas.microsoft.com/office/drawing/2014/main" val="605533512"/>
                    </a:ext>
                  </a:extLst>
                </a:gridCol>
                <a:gridCol w="1659228">
                  <a:extLst>
                    <a:ext uri="{9D8B030D-6E8A-4147-A177-3AD203B41FA5}">
                      <a16:colId xmlns:a16="http://schemas.microsoft.com/office/drawing/2014/main" val="348604034"/>
                    </a:ext>
                  </a:extLst>
                </a:gridCol>
                <a:gridCol w="1659228">
                  <a:extLst>
                    <a:ext uri="{9D8B030D-6E8A-4147-A177-3AD203B41FA5}">
                      <a16:colId xmlns:a16="http://schemas.microsoft.com/office/drawing/2014/main" val="692562853"/>
                    </a:ext>
                  </a:extLst>
                </a:gridCol>
                <a:gridCol w="1659228">
                  <a:extLst>
                    <a:ext uri="{9D8B030D-6E8A-4147-A177-3AD203B41FA5}">
                      <a16:colId xmlns:a16="http://schemas.microsoft.com/office/drawing/2014/main" val="2000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5">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Efficacy by Pathologic Response (Central Review)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755133022"/>
                  </a:ext>
                </a:extLst>
              </a:tr>
              <a:tr h="140703">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Adjuvant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pCR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MPR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pPR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 Surgery or No Response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407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EFS,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(NE-NE)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(NE-NE)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(8.3-NE)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(NE-NE)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25.1 (8.1-NE)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07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Estimated 12-mo EFS,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89.0 (79.1-94.3)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94.9 (81.0-98.7)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88.9 (43.3-98.4)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100.0 (NE-NE)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72.0 (43.8-87.7)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07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EFS 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 precluding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Disease recurrence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4" name="TextBox 3">
            <a:extLst>
              <a:ext uri="{FF2B5EF4-FFF2-40B4-BE49-F238E27FC236}">
                <a16:creationId xmlns:a16="http://schemas.microsoft.com/office/drawing/2014/main" id="{04D8C0DF-C339-EA87-5FCE-E6E2355DF2CC}"/>
              </a:ext>
            </a:extLst>
          </p:cNvPr>
          <p:cNvSpPr txBox="1"/>
          <p:nvPr/>
        </p:nvSpPr>
        <p:spPr bwMode="auto">
          <a:xfrm>
            <a:off x="677896" y="5076300"/>
            <a:ext cx="51652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12-mo OS in all patients: 92% (95% CI: 83-96)</a:t>
            </a:r>
          </a:p>
        </p:txBody>
      </p:sp>
    </p:spTree>
    <p:extLst>
      <p:ext uri="{BB962C8B-B14F-4D97-AF65-F5344CB8AC3E}">
        <p14:creationId xmlns:p14="http://schemas.microsoft.com/office/powerpoint/2010/main" val="2854513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Neoadjuvant Cemiplimab in CSCC: Safety</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Gross. ESMO 2023. Abstr 1901. Gross. Lancet Oncol.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graphicFrame>
        <p:nvGraphicFramePr>
          <p:cNvPr id="3" name="Group 3">
            <a:extLst>
              <a:ext uri="{FF2B5EF4-FFF2-40B4-BE49-F238E27FC236}">
                <a16:creationId xmlns:a16="http://schemas.microsoft.com/office/drawing/2014/main" id="{4EC54FBC-195E-964D-B122-E273C1E510C8}"/>
              </a:ext>
            </a:extLst>
          </p:cNvPr>
          <p:cNvGraphicFramePr>
            <a:graphicFrameLocks/>
          </p:cNvGraphicFramePr>
          <p:nvPr>
            <p:extLst>
              <p:ext uri="{D42A27DB-BD31-4B8C-83A1-F6EECF244321}">
                <p14:modId xmlns:p14="http://schemas.microsoft.com/office/powerpoint/2010/main" val="962125379"/>
              </p:ext>
            </p:extLst>
          </p:nvPr>
        </p:nvGraphicFramePr>
        <p:xfrm>
          <a:off x="609759" y="1510730"/>
          <a:ext cx="5229571" cy="3675004"/>
        </p:xfrm>
        <a:graphic>
          <a:graphicData uri="http://schemas.openxmlformats.org/drawingml/2006/table">
            <a:tbl>
              <a:tblPr/>
              <a:tblGrid>
                <a:gridCol w="2232295">
                  <a:extLst>
                    <a:ext uri="{9D8B030D-6E8A-4147-A177-3AD203B41FA5}">
                      <a16:colId xmlns:a16="http://schemas.microsoft.com/office/drawing/2014/main" val="20000"/>
                    </a:ext>
                  </a:extLst>
                </a:gridCol>
                <a:gridCol w="1498638">
                  <a:extLst>
                    <a:ext uri="{9D8B030D-6E8A-4147-A177-3AD203B41FA5}">
                      <a16:colId xmlns:a16="http://schemas.microsoft.com/office/drawing/2014/main" val="20001"/>
                    </a:ext>
                  </a:extLst>
                </a:gridCol>
                <a:gridCol w="1498638">
                  <a:extLst>
                    <a:ext uri="{9D8B030D-6E8A-4147-A177-3AD203B41FA5}">
                      <a16:colId xmlns:a16="http://schemas.microsoft.com/office/drawing/2014/main" val="20002"/>
                    </a:ext>
                  </a:extLst>
                </a:gridCol>
              </a:tblGrid>
              <a:tr h="26258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 (in ≥10% of Patients or Any Grade ≥3),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Adjuvant Cemiplimab (n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811668643"/>
                  </a:ext>
                </a:extLst>
              </a:tr>
              <a:tr h="26258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220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Blood creatinine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CSCC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9784995"/>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64304371"/>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58396978"/>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98026999"/>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ALP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88404249"/>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Basal cell carcinoma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709789"/>
                  </a:ext>
                </a:extLst>
              </a:tr>
            </a:tbl>
          </a:graphicData>
        </a:graphic>
      </p:graphicFrame>
      <p:graphicFrame>
        <p:nvGraphicFramePr>
          <p:cNvPr id="8" name="Group 3">
            <a:extLst>
              <a:ext uri="{FF2B5EF4-FFF2-40B4-BE49-F238E27FC236}">
                <a16:creationId xmlns:a16="http://schemas.microsoft.com/office/drawing/2014/main" id="{3D209A5E-6FF2-4AEA-940A-BDBEFEB6680D}"/>
              </a:ext>
            </a:extLst>
          </p:cNvPr>
          <p:cNvGraphicFramePr>
            <a:graphicFrameLocks/>
          </p:cNvGraphicFramePr>
          <p:nvPr>
            <p:extLst>
              <p:ext uri="{D42A27DB-BD31-4B8C-83A1-F6EECF244321}">
                <p14:modId xmlns:p14="http://schemas.microsoft.com/office/powerpoint/2010/main" val="3727011824"/>
              </p:ext>
            </p:extLst>
          </p:nvPr>
        </p:nvGraphicFramePr>
        <p:xfrm>
          <a:off x="6248845" y="1519919"/>
          <a:ext cx="5230368" cy="3985724"/>
        </p:xfrm>
        <a:graphic>
          <a:graphicData uri="http://schemas.openxmlformats.org/drawingml/2006/table">
            <a:tbl>
              <a:tblPr/>
              <a:tblGrid>
                <a:gridCol w="2231136">
                  <a:extLst>
                    <a:ext uri="{9D8B030D-6E8A-4147-A177-3AD203B41FA5}">
                      <a16:colId xmlns:a16="http://schemas.microsoft.com/office/drawing/2014/main" val="20000"/>
                    </a:ext>
                  </a:extLst>
                </a:gridCol>
                <a:gridCol w="1499616">
                  <a:extLst>
                    <a:ext uri="{9D8B030D-6E8A-4147-A177-3AD203B41FA5}">
                      <a16:colId xmlns:a16="http://schemas.microsoft.com/office/drawing/2014/main" val="20001"/>
                    </a:ext>
                  </a:extLst>
                </a:gridCol>
                <a:gridCol w="1499616">
                  <a:extLst>
                    <a:ext uri="{9D8B030D-6E8A-4147-A177-3AD203B41FA5}">
                      <a16:colId xmlns:a16="http://schemas.microsoft.com/office/drawing/2014/main" val="20002"/>
                    </a:ext>
                  </a:extLst>
                </a:gridCol>
              </a:tblGrid>
              <a:tr h="26258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 (in ≥10% of Patients or Any Grade ≥3),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Adjuvant Cemiplimab (n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811668643"/>
                  </a:ext>
                </a:extLst>
              </a:tr>
              <a:tr h="26258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Melanoma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31117977"/>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Nasal congestion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89770298"/>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Allergic rhinitis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99623432"/>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32857845"/>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53812843"/>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1631772"/>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Extremity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882340"/>
                  </a:ext>
                </a:extLst>
              </a:tr>
              <a:tr h="310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Cardiomyopathy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110469"/>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Hypophysitis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7454411"/>
                  </a:ext>
                </a:extLst>
              </a:tr>
              <a:tr h="262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Limb amputation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83341564"/>
                  </a:ext>
                </a:extLst>
              </a:tr>
              <a:tr h="32202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Blood potassium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39022938"/>
                  </a:ext>
                </a:extLst>
              </a:tr>
            </a:tbl>
          </a:graphicData>
        </a:graphic>
      </p:graphicFrame>
      <p:sp>
        <p:nvSpPr>
          <p:cNvPr id="10" name="TextBox 9">
            <a:extLst>
              <a:ext uri="{FF2B5EF4-FFF2-40B4-BE49-F238E27FC236}">
                <a16:creationId xmlns:a16="http://schemas.microsoft.com/office/drawing/2014/main" id="{71E2ABD1-C243-D8EE-D26C-A07EE276A62C}"/>
              </a:ext>
            </a:extLst>
          </p:cNvPr>
          <p:cNvSpPr txBox="1"/>
          <p:nvPr/>
        </p:nvSpPr>
        <p:spPr bwMode="auto">
          <a:xfrm>
            <a:off x="610557" y="5320900"/>
            <a:ext cx="10980421" cy="105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500"/>
              </a:spcBef>
              <a:spcAft>
                <a:spcPct val="0"/>
              </a:spcAft>
              <a:buClrTx/>
              <a:buFont typeface="Wingdings" panose="05000000000000000000" pitchFamily="2" charset="2"/>
              <a:buChar char="§"/>
            </a:pPr>
            <a:r>
              <a:rPr lang="en-US" b="0" dirty="0">
                <a:solidFill>
                  <a:schemeClr val="bg1"/>
                </a:solidFill>
                <a:latin typeface="+mn-lt"/>
              </a:rPr>
              <a:t>No deaths related to study drug</a:t>
            </a:r>
          </a:p>
          <a:p>
            <a:pPr marL="285750" indent="-285750">
              <a:spcBef>
                <a:spcPts val="500"/>
              </a:spcBef>
              <a:buFont typeface="Wingdings" panose="05000000000000000000" pitchFamily="2" charset="2"/>
              <a:buChar char="§"/>
            </a:pPr>
            <a:r>
              <a:rPr lang="en-US" b="0" dirty="0">
                <a:solidFill>
                  <a:schemeClr val="bg1"/>
                </a:solidFill>
                <a:latin typeface="+mn-lt"/>
              </a:rPr>
              <a:t>Among all patients (N = 79): 1 potentially study drug-related death of CHF exacerbation</a:t>
            </a:r>
          </a:p>
          <a:p>
            <a:pPr marL="742950" lvl="1" indent="-285750">
              <a:spcBef>
                <a:spcPts val="500"/>
              </a:spcBef>
              <a:buFont typeface="Wingdings" panose="05000000000000000000" pitchFamily="2" charset="2"/>
              <a:buChar char="§"/>
            </a:pPr>
            <a:r>
              <a:rPr lang="en-US" b="0" dirty="0">
                <a:solidFill>
                  <a:schemeClr val="bg1"/>
                </a:solidFill>
                <a:latin typeface="+mn-lt"/>
              </a:rPr>
              <a:t>Any grade TEAE: 89%		</a:t>
            </a:r>
          </a:p>
        </p:txBody>
      </p:sp>
      <p:sp>
        <p:nvSpPr>
          <p:cNvPr id="11" name="TextBox 10">
            <a:extLst>
              <a:ext uri="{FF2B5EF4-FFF2-40B4-BE49-F238E27FC236}">
                <a16:creationId xmlns:a16="http://schemas.microsoft.com/office/drawing/2014/main" id="{77CDCE32-D41D-E6D8-1964-5A8ADDF44CB4}"/>
              </a:ext>
            </a:extLst>
          </p:cNvPr>
          <p:cNvSpPr txBox="1"/>
          <p:nvPr/>
        </p:nvSpPr>
        <p:spPr bwMode="auto">
          <a:xfrm>
            <a:off x="3896359" y="6003138"/>
            <a:ext cx="2464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mn-lt"/>
              </a:rPr>
              <a:t>Grade ≥3 TEAE: 19%</a:t>
            </a:r>
          </a:p>
        </p:txBody>
      </p:sp>
    </p:spTree>
    <p:extLst>
      <p:ext uri="{BB962C8B-B14F-4D97-AF65-F5344CB8AC3E}">
        <p14:creationId xmlns:p14="http://schemas.microsoft.com/office/powerpoint/2010/main" val="2406537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Neoadjuvant Cemiplimab in CSCC: </a:t>
            </a:r>
            <a:br>
              <a:rPr lang="en-US" dirty="0"/>
            </a:br>
            <a:r>
              <a:rPr lang="en-US" dirty="0"/>
              <a:t>Investigators’ Conclusions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dirty="0"/>
              <a:t>Preliminary survival results with neoadjuvant cemiplimab were encouraging</a:t>
            </a:r>
          </a:p>
          <a:p>
            <a:pPr lvl="1"/>
            <a:r>
              <a:rPr lang="en-US" dirty="0"/>
              <a:t>12-mo EFS: 89%</a:t>
            </a:r>
          </a:p>
          <a:p>
            <a:pPr lvl="1"/>
            <a:r>
              <a:rPr lang="en-US" dirty="0"/>
              <a:t>No recurrences in 40 patients with pCR</a:t>
            </a:r>
          </a:p>
          <a:p>
            <a:pPr lvl="1"/>
            <a:r>
              <a:rPr lang="en-US" dirty="0"/>
              <a:t>12-mo OS: 92%</a:t>
            </a:r>
          </a:p>
          <a:p>
            <a:r>
              <a:rPr lang="en-US" dirty="0"/>
              <a:t>Among patients receiving adjuvant cemiplimab, 4 patients (25%) developed grade 3 TEAEs, including 2 SAEs</a:t>
            </a:r>
          </a:p>
          <a:p>
            <a:r>
              <a:rPr lang="en-US" dirty="0"/>
              <a:t>The investigators suggest a randomized trial of cemiplimab is warranted for patients with resectable CSCC</a:t>
            </a:r>
          </a:p>
        </p:txBody>
      </p:sp>
      <p:sp>
        <p:nvSpPr>
          <p:cNvPr id="4" name="Text Box 11">
            <a:extLst>
              <a:ext uri="{FF2B5EF4-FFF2-40B4-BE49-F238E27FC236}">
                <a16:creationId xmlns:a16="http://schemas.microsoft.com/office/drawing/2014/main" id="{03697C27-DF72-90E5-F195-5D1F78C1E2C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Gross. ESMO 2023. Abstr 1901. Gross. Lancet Oncol.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Tree>
    <p:extLst>
      <p:ext uri="{BB962C8B-B14F-4D97-AF65-F5344CB8AC3E}">
        <p14:creationId xmlns:p14="http://schemas.microsoft.com/office/powerpoint/2010/main" val="3302649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BA73_Al-Batran" id="{2FE9BBD0-9336-A344-983E-E97595656561}" vid="{86E17CC5-4B80-4040-9FAC-081C3CBBE8B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5D920BF02171469EC03A0AF62ED85F" ma:contentTypeVersion="1" ma:contentTypeDescription="Create a new document." ma:contentTypeScope="" ma:versionID="614ee15f9d1893d174646177f11b2a20">
  <xsd:schema xmlns:xsd="http://www.w3.org/2001/XMLSchema" xmlns:xs="http://www.w3.org/2001/XMLSchema" xmlns:p="http://schemas.microsoft.com/office/2006/metadata/properties" xmlns:ns2="d54cbe69-32bd-412a-b004-9152f949605e" xmlns:ns3="c40ce916-16d5-4160-b486-fe7ed67dcc99" targetNamespace="http://schemas.microsoft.com/office/2006/metadata/properties" ma:root="true" ma:fieldsID="93a4dbaa095a409e094c95ebb8c472d3" ns2:_="" ns3:_="">
    <xsd:import namespace="d54cbe69-32bd-412a-b004-9152f949605e"/>
    <xsd:import namespace="c40ce916-16d5-4160-b486-fe7ed67dcc9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40ce916-16d5-4160-b486-fe7ed67dcc9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56M7VY3CDVN5-129872204-2</_dlc_DocId>
    <_dlc_DocIdUrl xmlns="d54cbe69-32bd-412a-b004-9152f949605e">
      <Url>https://intranet.clinicaloptions.com/mews/oncology/ONC_2023_ESMO_CF_(PRP6560)/1088MO_Gross/_layouts/15/DocIdRedir.aspx?ID=56M7VY3CDVN5-129872204-2</Url>
      <Description>56M7VY3CDVN5-129872204-2</Description>
    </_dlc_DocIdUrl>
    <Document_x0020_Category xmlns="c40ce916-16d5-4160-b486-fe7ed67dcc99">Conference Capsule Slides</Document_x0020_Category>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B81A85-CD07-4BFA-B225-09BE3FD0C1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40ce916-16d5-4160-b486-fe7ed67dcc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4.xml><?xml version="1.0" encoding="utf-8"?>
<ds:datastoreItem xmlns:ds="http://schemas.openxmlformats.org/officeDocument/2006/customXml" ds:itemID="{5BA55BC3-5A03-47C2-8EC3-D964C3B5E779}">
  <ds:schemaRefs>
    <ds:schemaRef ds:uri="http://purl.org/dc/dcmitype/"/>
    <ds:schemaRef ds:uri="d54cbe69-32bd-412a-b004-9152f949605e"/>
    <ds:schemaRef ds:uri="http://www.w3.org/XML/1998/namespace"/>
    <ds:schemaRef ds:uri="http://purl.org/dc/terms/"/>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c40ce916-16d5-4160-b486-fe7ed67dcc99"/>
    <ds:schemaRef ds:uri="http://schemas.microsoft.com/office/2006/metadata/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2022_CCO_Template</Template>
  <TotalTime>1421</TotalTime>
  <Words>1690</Words>
  <Application>Microsoft Office PowerPoint</Application>
  <PresentationFormat>Widescreen</PresentationFormat>
  <Paragraphs>274</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Roboto</vt:lpstr>
      <vt:lpstr>Times</vt:lpstr>
      <vt:lpstr>Wingdings</vt:lpstr>
      <vt:lpstr>2022_CCO_Template</vt:lpstr>
      <vt:lpstr>1-Yr Follow-up of Phase II Study of Neoadjuvant Cemiplimab for Stage II-IV Cutaneous Squamous  Cell Carcinoma</vt:lpstr>
      <vt:lpstr>About These Slides</vt:lpstr>
      <vt:lpstr>Neoadjuvant Cemiplimab in CSCC: Background </vt:lpstr>
      <vt:lpstr>Neoadjuvant Cemiplimab in CSCC: Study Design</vt:lpstr>
      <vt:lpstr>Neoadjuvant Cemiplimab in CSCC:  Postsurgical Management by Pathologic Response</vt:lpstr>
      <vt:lpstr>Neoadjuvant Cemiplimab in CSCC:  EFS by Pathologic Response</vt:lpstr>
      <vt:lpstr>Neoadjuvant Cemiplimab in CSCC: Efficacy</vt:lpstr>
      <vt:lpstr>Neoadjuvant Cemiplimab in CSCC: Safety</vt:lpstr>
      <vt:lpstr>Neoadjuvant Cemiplimab in CSCC:  Investigators’ Conclusions</vt:lpstr>
      <vt:lpstr>Go Online for More CCO  Coverage of ESMO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1-Yr Follow-up of Phase II Study of Neoadjuvant Cemiplimab for Stage II-IV Cutaneous Squamous Cell Carcinoma</dc:title>
  <dc:creator>Mindy Tanzola</dc:creator>
  <cp:lastModifiedBy>jbuckley@clinicaloptions.com</cp:lastModifiedBy>
  <cp:revision>3</cp:revision>
  <cp:lastPrinted>2016-09-26T20:21:49Z</cp:lastPrinted>
  <dcterms:created xsi:type="dcterms:W3CDTF">2023-10-22T00:23:03Z</dcterms:created>
  <dcterms:modified xsi:type="dcterms:W3CDTF">2023-10-25T19:22:30Z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611e13fb-2f01-4566-942b-e2718c43392d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0x010100175D920BF02171469EC03A0AF62ED85F</vt:lpwstr>
  </property>
  <property fmtid="{D5CDD505-2E9C-101B-9397-08002B2CF9AE}" pid="9" name="MediaServiceImageTags">
    <vt:lpwstr/>
  </property>
</Properties>
</file>