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9"/>
  </p:notesMasterIdLst>
  <p:sldIdLst>
    <p:sldId id="550" r:id="rId6"/>
    <p:sldId id="308" r:id="rId7"/>
    <p:sldId id="543" r:id="rId8"/>
    <p:sldId id="560" r:id="rId9"/>
    <p:sldId id="561" r:id="rId10"/>
    <p:sldId id="580" r:id="rId11"/>
    <p:sldId id="583" r:id="rId12"/>
    <p:sldId id="582" r:id="rId13"/>
    <p:sldId id="575" r:id="rId14"/>
    <p:sldId id="578" r:id="rId15"/>
    <p:sldId id="579" r:id="rId16"/>
    <p:sldId id="576" r:id="rId17"/>
    <p:sldId id="55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36"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Capel" initials="MC" lastIdx="15" clrIdx="0"/>
  <p:cmAuthor id="2" name=" " initials="MAC" lastIdx="11" clrIdx="1"/>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8" name="Mindy Tanzola" initials="MT" lastIdx="2" clrIdx="7">
    <p:extLst>
      <p:ext uri="{19B8F6BF-5375-455C-9EA6-DF929625EA0E}">
        <p15:presenceInfo xmlns:p15="http://schemas.microsoft.com/office/powerpoint/2012/main" userId="S::mindy@scienceink.com::e94da788-77e6-4b26-ae6d-484e8c0095ed" providerId="AD"/>
      </p:ext>
    </p:extLst>
  </p:cmAuthor>
  <p:cmAuthor id="9" name="spantry@clinicaloptions.com" initials="s" lastIdx="4" clrIdx="8">
    <p:extLst>
      <p:ext uri="{19B8F6BF-5375-455C-9EA6-DF929625EA0E}">
        <p15:presenceInfo xmlns:p15="http://schemas.microsoft.com/office/powerpoint/2012/main" userId="spantry@clinicaloptions.com" providerId="None"/>
      </p:ext>
    </p:extLst>
  </p:cmAuthor>
  <p:cmAuthor id="10" name="kbrandt@clinicaloptions.com" initials="k" lastIdx="10" clrIdx="9">
    <p:extLst>
      <p:ext uri="{19B8F6BF-5375-455C-9EA6-DF929625EA0E}">
        <p15:presenceInfo xmlns:p15="http://schemas.microsoft.com/office/powerpoint/2012/main" userId="kbrandt@clinicaloptions.com" providerId="None"/>
      </p:ext>
    </p:extLst>
  </p:cmAuthor>
  <p:cmAuthor id="11" name="Kelly Brandt" initials="KB" lastIdx="27" clrIdx="10">
    <p:extLst>
      <p:ext uri="{19B8F6BF-5375-455C-9EA6-DF929625EA0E}">
        <p15:presenceInfo xmlns:p15="http://schemas.microsoft.com/office/powerpoint/2012/main" userId="S::kbrandt@clinicaloptions.com::c2ce0454-3868-4af6-8edb-27f1a98afcf2" providerId="AD"/>
      </p:ext>
    </p:extLst>
  </p:cmAuthor>
  <p:cmAuthor id="12" name="CLINICALOPTIONS\tquill" initials="C" lastIdx="8" clrIdx="11">
    <p:extLst>
      <p:ext uri="{19B8F6BF-5375-455C-9EA6-DF929625EA0E}">
        <p15:presenceInfo xmlns:p15="http://schemas.microsoft.com/office/powerpoint/2012/main" userId="CLINICALOPTIONS\tquill" providerId="None"/>
      </p:ext>
    </p:extLst>
  </p:cmAuthor>
  <p:cmAuthor id="13" name="Christy Seals" initials="CS" lastIdx="2" clrIdx="12">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0A6657-C21C-4F0D-97D1-9DCA1CABD0D2}" v="284" dt="2022-06-07T18:33:12.5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pos="3840"/>
        <p:guide pos="336"/>
        <p:guide pos="456"/>
        <p:guide pos="7224"/>
        <p:guide pos="7392"/>
        <p:guide orient="horz" pos="144"/>
        <p:guide orient="horz" pos="240"/>
        <p:guide orient="horz" pos="1008"/>
        <p:guide orient="horz" pos="3912"/>
        <p:guide orient="horz" pos="4032"/>
        <p:guide orient="horz" pos="4128"/>
      </p:guideLst>
    </p:cSldViewPr>
  </p:slideViewPr>
  <p:notesTextViewPr>
    <p:cViewPr>
      <p:scale>
        <a:sx n="125" d="100"/>
        <a:sy n="125" d="100"/>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23331041248078"/>
          <c:y val="4.0308933240273244E-2"/>
          <c:w val="0.56462763714444131"/>
          <c:h val="0.78985824347958922"/>
        </c:manualLayout>
      </c:layout>
      <c:barChart>
        <c:barDir val="col"/>
        <c:grouping val="stacked"/>
        <c:varyColors val="0"/>
        <c:ser>
          <c:idx val="0"/>
          <c:order val="0"/>
          <c:tx>
            <c:strRef>
              <c:f>Sheet1!$B$1</c:f>
              <c:strCache>
                <c:ptCount val="1"/>
                <c:pt idx="0">
                  <c:v>PR</c:v>
                </c:pt>
              </c:strCache>
            </c:strRef>
          </c:tx>
          <c:spPr>
            <a:solidFill>
              <a:schemeClr val="accent6"/>
            </a:solidFill>
            <a:ln>
              <a:noFill/>
            </a:ln>
            <a:effectLst/>
          </c:spPr>
          <c:invertIfNegative val="0"/>
          <c:dLbls>
            <c:dLbl>
              <c:idx val="0"/>
              <c:tx>
                <c:rich>
                  <a:bodyPr/>
                  <a:lstStyle/>
                  <a:p>
                    <a:r>
                      <a:rPr lang="en-US"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3E88-4935-A530-AA4E5D2737F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Efficacy Analysis Subset 
(n=150)</c:v>
                </c:pt>
              </c:strCache>
            </c:strRef>
          </c:cat>
          <c:val>
            <c:numRef>
              <c:f>Sheet1!$B$2</c:f>
              <c:numCache>
                <c:formatCode>0.0</c:formatCode>
                <c:ptCount val="1"/>
                <c:pt idx="0">
                  <c:v>4.2</c:v>
                </c:pt>
              </c:numCache>
            </c:numRef>
          </c:val>
          <c:extLst>
            <c:ext xmlns:c16="http://schemas.microsoft.com/office/drawing/2014/chart" uri="{C3380CC4-5D6E-409C-BE32-E72D297353CC}">
              <c16:uniqueId val="{00000001-3E88-4935-A530-AA4E5D2737F6}"/>
            </c:ext>
          </c:extLst>
        </c:ser>
        <c:ser>
          <c:idx val="1"/>
          <c:order val="1"/>
          <c:tx>
            <c:strRef>
              <c:f>Sheet1!$C$1</c:f>
              <c:strCache>
                <c:ptCount val="1"/>
                <c:pt idx="0">
                  <c:v>VGPR</c:v>
                </c:pt>
              </c:strCache>
            </c:strRef>
          </c:tx>
          <c:spPr>
            <a:solidFill>
              <a:schemeClr val="accent4"/>
            </a:solidFill>
            <a:ln>
              <a:noFill/>
            </a:ln>
            <a:effectLst/>
          </c:spPr>
          <c:invertIfNegative val="0"/>
          <c:dLbls>
            <c:dLbl>
              <c:idx val="0"/>
              <c:tx>
                <c:rich>
                  <a:bodyPr/>
                  <a:lstStyle/>
                  <a:p>
                    <a:r>
                      <a:rPr lang="en-US" dirty="0">
                        <a:solidFill>
                          <a:schemeClr val="tx1"/>
                        </a:solidFill>
                      </a:rPr>
                      <a:t>19.4%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3E88-4935-A530-AA4E5D2737F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Efficacy Analysis Subset 
(n=150)</c:v>
                </c:pt>
              </c:strCache>
            </c:strRef>
          </c:cat>
          <c:val>
            <c:numRef>
              <c:f>Sheet1!$C$2</c:f>
              <c:numCache>
                <c:formatCode>General</c:formatCode>
                <c:ptCount val="1"/>
                <c:pt idx="0">
                  <c:v>19.399999999999999</c:v>
                </c:pt>
              </c:numCache>
            </c:numRef>
          </c:val>
          <c:extLst>
            <c:ext xmlns:c16="http://schemas.microsoft.com/office/drawing/2014/chart" uri="{C3380CC4-5D6E-409C-BE32-E72D297353CC}">
              <c16:uniqueId val="{00000003-3E88-4935-A530-AA4E5D2737F6}"/>
            </c:ext>
          </c:extLst>
        </c:ser>
        <c:ser>
          <c:idx val="2"/>
          <c:order val="2"/>
          <c:tx>
            <c:strRef>
              <c:f>Sheet1!$D$1</c:f>
              <c:strCache>
                <c:ptCount val="1"/>
                <c:pt idx="0">
                  <c:v>CR</c:v>
                </c:pt>
              </c:strCache>
            </c:strRef>
          </c:tx>
          <c:spPr>
            <a:solidFill>
              <a:schemeClr val="accent3"/>
            </a:solidFill>
            <a:ln>
              <a:noFill/>
            </a:ln>
            <a:effectLst/>
          </c:spPr>
          <c:invertIfNegative val="0"/>
          <c:dLbls>
            <c:dLbl>
              <c:idx val="0"/>
              <c:tx>
                <c:rich>
                  <a:bodyPr/>
                  <a:lstStyle/>
                  <a:p>
                    <a:fld id="{8B8A511D-EE84-4289-AA35-CCC40B5A7C67}"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3E88-4935-A530-AA4E5D2737F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Efficacy Analysis Subset 
(n=150)</c:v>
                </c:pt>
              </c:strCache>
            </c:strRef>
          </c:cat>
          <c:val>
            <c:numRef>
              <c:f>Sheet1!$D$2</c:f>
              <c:numCache>
                <c:formatCode>General</c:formatCode>
                <c:ptCount val="1"/>
                <c:pt idx="0">
                  <c:v>6.7</c:v>
                </c:pt>
              </c:numCache>
            </c:numRef>
          </c:val>
          <c:extLst>
            <c:ext xmlns:c16="http://schemas.microsoft.com/office/drawing/2014/chart" uri="{C3380CC4-5D6E-409C-BE32-E72D297353CC}">
              <c16:uniqueId val="{00000005-3E88-4935-A530-AA4E5D2737F6}"/>
            </c:ext>
          </c:extLst>
        </c:ser>
        <c:ser>
          <c:idx val="3"/>
          <c:order val="3"/>
          <c:tx>
            <c:strRef>
              <c:f>Sheet1!$E$1</c:f>
              <c:strCache>
                <c:ptCount val="1"/>
                <c:pt idx="0">
                  <c:v>sCR</c:v>
                </c:pt>
              </c:strCache>
            </c:strRef>
          </c:tx>
          <c:spPr>
            <a:solidFill>
              <a:schemeClr val="accent1"/>
            </a:solidFill>
            <a:ln>
              <a:noFill/>
            </a:ln>
            <a:effectLst/>
          </c:spPr>
          <c:invertIfNegative val="0"/>
          <c:dLbls>
            <c:dLbl>
              <c:idx val="0"/>
              <c:tx>
                <c:rich>
                  <a:bodyPr/>
                  <a:lstStyle/>
                  <a:p>
                    <a:fld id="{5E7D3F7B-2045-405A-9F55-046197FC5AEF}"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3E88-4935-A530-AA4E5D2737F6}"/>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Efficacy Analysis Subset 
(n=150)</c:v>
                </c:pt>
              </c:strCache>
            </c:strRef>
          </c:cat>
          <c:val>
            <c:numRef>
              <c:f>Sheet1!$E$2</c:f>
              <c:numCache>
                <c:formatCode>General</c:formatCode>
                <c:ptCount val="1"/>
                <c:pt idx="0">
                  <c:v>32.700000000000003</c:v>
                </c:pt>
              </c:numCache>
            </c:numRef>
          </c:val>
          <c:extLst>
            <c:ext xmlns:c16="http://schemas.microsoft.com/office/drawing/2014/chart" uri="{C3380CC4-5D6E-409C-BE32-E72D297353CC}">
              <c16:uniqueId val="{00000007-3E88-4935-A530-AA4E5D2737F6}"/>
            </c:ext>
          </c:extLst>
        </c:ser>
        <c:dLbls>
          <c:showLegendKey val="0"/>
          <c:showVal val="0"/>
          <c:showCatName val="0"/>
          <c:showSerName val="0"/>
          <c:showPercent val="0"/>
          <c:showBubbleSize val="0"/>
        </c:dLbls>
        <c:gapWidth val="200"/>
        <c:overlap val="100"/>
        <c:axId val="464363359"/>
        <c:axId val="178895679"/>
      </c:barChart>
      <c:catAx>
        <c:axId val="464363359"/>
        <c:scaling>
          <c:orientation val="minMax"/>
        </c:scaling>
        <c:delete val="1"/>
        <c:axPos val="b"/>
        <c:numFmt formatCode="General" sourceLinked="1"/>
        <c:majorTickMark val="none"/>
        <c:minorTickMark val="none"/>
        <c:tickLblPos val="nextTo"/>
        <c:crossAx val="178895679"/>
        <c:crosses val="autoZero"/>
        <c:auto val="1"/>
        <c:lblAlgn val="ctr"/>
        <c:lblOffset val="100"/>
        <c:noMultiLvlLbl val="0"/>
      </c:catAx>
      <c:valAx>
        <c:axId val="178895679"/>
        <c:scaling>
          <c:orientation val="minMax"/>
        </c:scaling>
        <c:delete val="0"/>
        <c:axPos val="l"/>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464363359"/>
        <c:crosses val="autoZero"/>
        <c:crossBetween val="between"/>
      </c:valAx>
      <c:spPr>
        <a:noFill/>
        <a:ln w="25400">
          <a:noFill/>
        </a:ln>
        <a:effectLst/>
      </c:spPr>
    </c:plotArea>
    <c:legend>
      <c:legendPos val="r"/>
      <c:legendEntry>
        <c:idx val="0"/>
        <c:txPr>
          <a:bodyPr rot="0" spcFirstLastPara="1" vertOverflow="ellipsis" vert="horz" wrap="square" anchor="ctr" anchorCtr="1"/>
          <a:lstStyle/>
          <a:p>
            <a:pPr>
              <a:defRPr sz="1400" b="0"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legendEntry>
      <c:legendEntry>
        <c:idx val="1"/>
        <c:txPr>
          <a:bodyPr rot="0" spcFirstLastPara="1" vertOverflow="ellipsis" vert="horz" wrap="square" anchor="ctr" anchorCtr="1"/>
          <a:lstStyle/>
          <a:p>
            <a:pPr>
              <a:defRPr sz="1400" b="0"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legendEntry>
      <c:legendEntry>
        <c:idx val="2"/>
        <c:txPr>
          <a:bodyPr rot="0" spcFirstLastPara="1" vertOverflow="ellipsis" vert="horz" wrap="square" anchor="ctr" anchorCtr="1"/>
          <a:lstStyle/>
          <a:p>
            <a:pPr>
              <a:defRPr sz="1400" b="0"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legendEntry>
      <c:legendEntry>
        <c:idx val="3"/>
        <c:txPr>
          <a:bodyPr rot="0" spcFirstLastPara="1" vertOverflow="ellipsis" vert="horz" wrap="square" anchor="ctr" anchorCtr="1"/>
          <a:lstStyle/>
          <a:p>
            <a:pPr>
              <a:defRPr sz="1400" b="0"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legendEntry>
      <c:layout>
        <c:manualLayout>
          <c:xMode val="edge"/>
          <c:yMode val="edge"/>
          <c:x val="0.83144951973319436"/>
          <c:y val="0.52211826349103097"/>
          <c:w val="0.14404067161507481"/>
          <c:h val="0.2912889703137991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1">
                  <a:lumMod val="50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agent.</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3511338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BCMA, B-cell maturation agent; MM, multiple myeloma; R/R, relapsed refractory; RP2D, recommended phase II dose.</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686803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DoR, duration of response; f/u, follow-up; IMiD, immunomodulatory drug; LPI, last patient in; mAb, monoclonal antibody; MM, multiple myeloma; MRD, measurable residual disease; ORR, overall response rate; OS, overall survival; PD, progressive disease; PFS, progression-free survival; PI, proteasome inhibitor; PK, pharmacokinetics; PRO, patient-reported outcome; R/R, relapsed refractory; sCR, stringent complete response; TTR, time to response; VGPR, very good partial response.</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481942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BM, bone marrow; dx, diagnosis; eGFR, estimated glomerular filtration rate; IMiD, immunomodulatory drug; ISS, International Staging System; mAb, monoclonal antibody; PI, proteasome inhibitor; SCT, stem cell transplant.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114853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DoR, duration of response; MRD, measurable residual disease; NE, not estimable; ORR, overall response rate; PR, partial response; RP2D, recommended phase II dose; sCR, stringent complete response; TTR, time to response; VGPR, very good partial response.</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293840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agent; </a:t>
            </a:r>
            <a:r>
              <a:rPr lang="en-US" b="0" i="1" dirty="0"/>
              <a:t>ECOG, Eastern Cooperative Oncology Group; eGFR, estimated glomerular filtration rate; ISS, International Staging System.</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3278315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NE, not estimable.</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1666223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cytokine-release syndrome; PML, progressive multifocal leukoencephalopathy.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924624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760638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 ICANS, immune effector cell–associated neurotoxicity syndrome.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111953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BCMA, B-cell maturation agent; CR, complete response; CRS, cytokine-release syndrome; DoR, duration of response; MM, multiple myeloma; PFS, progression-free survival;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3431379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hyperlink" Target="http://www.clinicaloptions.com/"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MajesTEC-1: Update From Phase I/II Trial </a:t>
            </a:r>
            <a:br>
              <a:rPr lang="en-US" altLang="en-US" sz="4000" dirty="0"/>
            </a:br>
            <a:r>
              <a:rPr lang="en-US" altLang="en-US" sz="4000" dirty="0"/>
              <a:t>of the BCMA x CD3 Bispecific Antibody </a:t>
            </a:r>
            <a:br>
              <a:rPr lang="en-US" altLang="en-US" sz="4000" dirty="0"/>
            </a:br>
            <a:r>
              <a:rPr lang="en-US" altLang="en-US" sz="4000" dirty="0"/>
              <a:t>Teclistamab in Patients With Relapsed/Refractory </a:t>
            </a:r>
            <a:br>
              <a:rPr lang="en-US" altLang="en-US" sz="4000" dirty="0"/>
            </a:br>
            <a:r>
              <a:rPr lang="en-US" altLang="en-US" sz="4000" dirty="0"/>
              <a:t>Multiple Myeloma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071349"/>
            <a:ext cx="55197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Gilead Sciences Inc., Merck Sharp &amp; Dohme Corp., Novartis Pharmaceuticals Corporation,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Background</a:t>
            </a:r>
            <a:endParaRPr lang="en-US" altLang="en-US" dirty="0"/>
          </a:p>
        </p:txBody>
      </p:sp>
      <p:sp>
        <p:nvSpPr>
          <p:cNvPr id="5" name="Content Placeholder 2">
            <a:extLst>
              <a:ext uri="{FF2B5EF4-FFF2-40B4-BE49-F238E27FC236}">
                <a16:creationId xmlns:a16="http://schemas.microsoft.com/office/drawing/2014/main" id="{EC243840-B85B-42F9-14F4-865DB8A8B7D2}"/>
              </a:ext>
            </a:extLst>
          </p:cNvPr>
          <p:cNvSpPr>
            <a:spLocks noGrp="1"/>
          </p:cNvSpPr>
          <p:nvPr>
            <p:ph idx="1"/>
          </p:nvPr>
        </p:nvSpPr>
        <p:spPr/>
        <p:txBody>
          <a:bodyPr/>
          <a:lstStyle/>
          <a:p>
            <a:r>
              <a:rPr lang="en-US" sz="2200" dirty="0"/>
              <a:t>Triple class–exposed patients with R/R MM still in need of novel therapies despite </a:t>
            </a:r>
            <a:br>
              <a:rPr lang="en-US" sz="2200" dirty="0"/>
            </a:br>
            <a:r>
              <a:rPr lang="en-US" sz="2200" dirty="0"/>
              <a:t>newly approved agents</a:t>
            </a:r>
            <a:r>
              <a:rPr lang="en-US" sz="2200" baseline="30000" dirty="0"/>
              <a:t>1-3</a:t>
            </a:r>
            <a:endParaRPr lang="en-US" sz="2200" dirty="0"/>
          </a:p>
          <a:p>
            <a:r>
              <a:rPr lang="en-US" sz="2200" dirty="0"/>
              <a:t>Teclistamab: off-the-shelf, investigational BCMA x CD3 bispecific antibody</a:t>
            </a:r>
            <a:r>
              <a:rPr lang="en-US" sz="2200" baseline="30000" dirty="0"/>
              <a:t>4,5</a:t>
            </a:r>
            <a:endParaRPr lang="en-US" sz="2200" dirty="0"/>
          </a:p>
          <a:p>
            <a:pPr lvl="1"/>
            <a:r>
              <a:rPr lang="en-US" sz="2000" dirty="0"/>
              <a:t>Engineered to enhance the immune response against myeloma cells by binding to CD3 </a:t>
            </a:r>
            <a:br>
              <a:rPr lang="en-US" sz="2000" dirty="0"/>
            </a:br>
            <a:r>
              <a:rPr lang="en-US" sz="2000" dirty="0"/>
              <a:t>on T-cells and BCMA on plasma cells, promoting T-cell–mediated killing of BCMA-positive myeloma cells </a:t>
            </a:r>
          </a:p>
          <a:p>
            <a:r>
              <a:rPr lang="en-US" sz="2200" dirty="0"/>
              <a:t>Phase I/II MajesTEC-1 trial is evaluating the safety and efficacy of teclistamab SC </a:t>
            </a:r>
            <a:br>
              <a:rPr lang="en-US" sz="2200" dirty="0"/>
            </a:br>
            <a:r>
              <a:rPr lang="en-US" sz="2200" dirty="0"/>
              <a:t>in patients with R/R MM previously treated with ≥3 lines of therapy</a:t>
            </a:r>
            <a:r>
              <a:rPr lang="en-US" sz="2200" baseline="30000" dirty="0"/>
              <a:t>4,5</a:t>
            </a:r>
            <a:endParaRPr lang="en-US" sz="2200" dirty="0"/>
          </a:p>
          <a:p>
            <a:pPr lvl="1"/>
            <a:r>
              <a:rPr lang="en-US" sz="2000" dirty="0"/>
              <a:t>Initial phase I results identified RP2D as 1.5 mg/kg QW with step-up doses of </a:t>
            </a:r>
            <a:br>
              <a:rPr lang="en-US" sz="2000" dirty="0"/>
            </a:br>
            <a:r>
              <a:rPr lang="en-US" sz="2000" dirty="0"/>
              <a:t>0.06 and 0.3 mg/kg</a:t>
            </a:r>
            <a:r>
              <a:rPr lang="en-US" sz="2000" baseline="30000" dirty="0"/>
              <a:t>4</a:t>
            </a:r>
            <a:endParaRPr lang="en-US" sz="2000" dirty="0"/>
          </a:p>
          <a:p>
            <a:r>
              <a:rPr lang="en-US" sz="2200" dirty="0"/>
              <a:t>Current analysis reports updated phase I/II MajesTEC-1 data for teclistamab SC with </a:t>
            </a:r>
            <a:br>
              <a:rPr lang="en-US" sz="2200" dirty="0"/>
            </a:br>
            <a:r>
              <a:rPr lang="en-US" sz="2200" dirty="0"/>
              <a:t>longer follow-up</a:t>
            </a:r>
            <a:r>
              <a:rPr lang="en-US" sz="2200" baseline="30000" dirty="0"/>
              <a:t>6,7</a:t>
            </a:r>
            <a:endParaRPr lang="en-US" sz="22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8529368"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Mateos. ASCO 2021. Abstr 8041. 2. Delforge. ASCO 2022. Abstr 8030. 3. Costa. ASCO 2021. Abstr 8030.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Usmani. Lancet. 2021;398:665. 5. Moreau. ASH 2021. Abstr 896.</a:t>
            </a:r>
            <a:r>
              <a:rPr lang="en-US" altLang="en-US" sz="1200" b="0" dirty="0">
                <a:solidFill>
                  <a:schemeClr val="bg2"/>
                </a:solidFill>
                <a:latin typeface="Calibri" panose="020F0502020204030204" pitchFamily="34" charset="0"/>
              </a:rPr>
              <a:t> 6. </a:t>
            </a:r>
            <a:r>
              <a:rPr lang="en-US" altLang="en-US" sz="1200" b="0" spc="-10" dirty="0">
                <a:solidFill>
                  <a:schemeClr val="bg2"/>
                </a:solidFill>
                <a:latin typeface="Calibri" panose="020F0502020204030204" pitchFamily="34" charset="0"/>
              </a:rPr>
              <a:t>Nooka. ASCO 2022. Abstr 8007. 7. Moreau. NEJM.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ontent Placeholder 2">
            <a:extLst>
              <a:ext uri="{FF2B5EF4-FFF2-40B4-BE49-F238E27FC236}">
                <a16:creationId xmlns:a16="http://schemas.microsoft.com/office/drawing/2014/main" id="{98A73E26-45AE-3041-9456-80471B783600}"/>
              </a:ext>
            </a:extLst>
          </p:cNvPr>
          <p:cNvSpPr>
            <a:spLocks noGrp="1"/>
          </p:cNvSpPr>
          <p:nvPr>
            <p:ph idx="1"/>
          </p:nvPr>
        </p:nvSpPr>
        <p:spPr>
          <a:xfrm>
            <a:off x="604675" y="1513047"/>
            <a:ext cx="10877529" cy="450664"/>
          </a:xfrm>
        </p:spPr>
        <p:txBody>
          <a:bodyPr/>
          <a:lstStyle/>
          <a:p>
            <a:r>
              <a:rPr lang="en-US" sz="2400" dirty="0"/>
              <a:t>First-in-human, open-label, dose-escalation/dose-expansion phase I/II trial</a:t>
            </a:r>
          </a:p>
        </p:txBody>
      </p:sp>
      <p:sp>
        <p:nvSpPr>
          <p:cNvPr id="12" name="Text Box 45">
            <a:extLst>
              <a:ext uri="{FF2B5EF4-FFF2-40B4-BE49-F238E27FC236}">
                <a16:creationId xmlns:a16="http://schemas.microsoft.com/office/drawing/2014/main" id="{A11A17ED-BE62-5649-9D92-7D5843EF3BE4}"/>
              </a:ext>
            </a:extLst>
          </p:cNvPr>
          <p:cNvSpPr txBox="1">
            <a:spLocks noChangeArrowheads="1"/>
          </p:cNvSpPr>
          <p:nvPr/>
        </p:nvSpPr>
        <p:spPr bwMode="auto">
          <a:xfrm>
            <a:off x="294640" y="2378537"/>
            <a:ext cx="318026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ts val="0"/>
              </a:spcBef>
              <a:spcAft>
                <a:spcPts val="0"/>
              </a:spcAft>
              <a:buClrTx/>
              <a:buFontTx/>
              <a:buNone/>
            </a:pPr>
            <a:r>
              <a:rPr lang="en-US" altLang="en-US" sz="1800" b="0" dirty="0">
                <a:solidFill>
                  <a:schemeClr val="bg1"/>
                </a:solidFill>
                <a:latin typeface="Calibri" panose="020F0502020204030204" pitchFamily="34" charset="0"/>
              </a:rPr>
              <a:t>Patients with R/R MM who received ≥3 prior lines of therapy and were triple-class exposed (ie, received IMiD,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PI, and anti-CD38 mAb);</a:t>
            </a:r>
          </a:p>
          <a:p>
            <a:pPr algn="ctr">
              <a:lnSpc>
                <a:spcPct val="100000"/>
              </a:lnSpc>
              <a:spcBef>
                <a:spcPts val="0"/>
              </a:spcBef>
              <a:spcAft>
                <a:spcPts val="0"/>
              </a:spcAft>
              <a:buClrTx/>
              <a:buFontTx/>
              <a:buNone/>
            </a:pPr>
            <a:r>
              <a:rPr lang="en-US" altLang="en-US" sz="1800" b="0" dirty="0">
                <a:solidFill>
                  <a:schemeClr val="bg1"/>
                </a:solidFill>
                <a:latin typeface="Calibri" panose="020F0502020204030204" pitchFamily="34" charset="0"/>
              </a:rPr>
              <a:t>no prior BCMA therapy allowed</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(N = 165)</a:t>
            </a:r>
          </a:p>
        </p:txBody>
      </p:sp>
      <p:sp>
        <p:nvSpPr>
          <p:cNvPr id="13" name="Rectangle 49">
            <a:extLst>
              <a:ext uri="{FF2B5EF4-FFF2-40B4-BE49-F238E27FC236}">
                <a16:creationId xmlns:a16="http://schemas.microsoft.com/office/drawing/2014/main" id="{A25FB073-38F1-6541-8F88-E51E0B651496}"/>
              </a:ext>
            </a:extLst>
          </p:cNvPr>
          <p:cNvSpPr>
            <a:spLocks noChangeArrowheads="1"/>
          </p:cNvSpPr>
          <p:nvPr/>
        </p:nvSpPr>
        <p:spPr bwMode="auto">
          <a:xfrm>
            <a:off x="3819886" y="2854129"/>
            <a:ext cx="2533739" cy="10801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Teclistamab </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step-up doses of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0.06 and 0.3 mg/kg SC*</a:t>
            </a:r>
          </a:p>
        </p:txBody>
      </p:sp>
      <p:sp>
        <p:nvSpPr>
          <p:cNvPr id="15" name="Content Placeholder 18">
            <a:extLst>
              <a:ext uri="{FF2B5EF4-FFF2-40B4-BE49-F238E27FC236}">
                <a16:creationId xmlns:a16="http://schemas.microsoft.com/office/drawing/2014/main" id="{E8BA13EB-9AC5-CE4C-974D-B62CE1B81F80}"/>
              </a:ext>
            </a:extLst>
          </p:cNvPr>
          <p:cNvSpPr txBox="1">
            <a:spLocks/>
          </p:cNvSpPr>
          <p:nvPr/>
        </p:nvSpPr>
        <p:spPr bwMode="auto">
          <a:xfrm>
            <a:off x="604675" y="4790126"/>
            <a:ext cx="10959796" cy="102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kern="0" dirty="0"/>
              <a:t>Primary endpoint: </a:t>
            </a:r>
            <a:r>
              <a:rPr lang="en-US" sz="2400" b="0" kern="0" dirty="0"/>
              <a:t>ORR</a:t>
            </a:r>
          </a:p>
          <a:p>
            <a:r>
              <a:rPr lang="en-US" sz="2400" b="1" kern="0" dirty="0"/>
              <a:t>Key secondary endpoints: </a:t>
            </a:r>
            <a:r>
              <a:rPr lang="en-US" sz="2400" b="0" kern="0" dirty="0"/>
              <a:t>DoR, ≥VGPR, ≥CR, sCR, TTR, MRD status, PFS, OS, safety, PK, immunogenicity, PROs</a:t>
            </a:r>
          </a:p>
        </p:txBody>
      </p:sp>
      <p:sp>
        <p:nvSpPr>
          <p:cNvPr id="16" name="Line 52">
            <a:extLst>
              <a:ext uri="{FF2B5EF4-FFF2-40B4-BE49-F238E27FC236}">
                <a16:creationId xmlns:a16="http://schemas.microsoft.com/office/drawing/2014/main" id="{D577428D-B4F4-A649-8333-9745588D53FF}"/>
              </a:ext>
            </a:extLst>
          </p:cNvPr>
          <p:cNvSpPr>
            <a:spLocks noChangeShapeType="1"/>
          </p:cNvSpPr>
          <p:nvPr/>
        </p:nvSpPr>
        <p:spPr bwMode="auto">
          <a:xfrm>
            <a:off x="3311855" y="3394199"/>
            <a:ext cx="42196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416D09A8-E148-B049-8718-240A6CB0CBA3}"/>
              </a:ext>
            </a:extLst>
          </p:cNvPr>
          <p:cNvSpPr txBox="1"/>
          <p:nvPr/>
        </p:nvSpPr>
        <p:spPr bwMode="auto">
          <a:xfrm>
            <a:off x="9862440" y="2603537"/>
            <a:ext cx="2052759"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i="1" dirty="0">
                <a:solidFill>
                  <a:schemeClr val="bg1"/>
                </a:solidFill>
                <a:latin typeface="Calibri" panose="020F0502020204030204" pitchFamily="34" charset="0"/>
              </a:rPr>
              <a:t>Continue until PD, intolerance, withdrawal, death, or end of study*</a:t>
            </a:r>
          </a:p>
          <a:p>
            <a:pPr algn="ctr">
              <a:spcBef>
                <a:spcPct val="50000"/>
              </a:spcBef>
            </a:pPr>
            <a:r>
              <a:rPr lang="en-US" b="0" i="1" dirty="0">
                <a:solidFill>
                  <a:schemeClr val="bg1"/>
                </a:solidFill>
                <a:latin typeface="Calibri" panose="020F0502020204030204" pitchFamily="34" charset="0"/>
              </a:rPr>
              <a:t>F/u 2 yr after LPI</a:t>
            </a:r>
          </a:p>
        </p:txBody>
      </p:sp>
      <p:sp>
        <p:nvSpPr>
          <p:cNvPr id="18" name="TextBox 17">
            <a:extLst>
              <a:ext uri="{FF2B5EF4-FFF2-40B4-BE49-F238E27FC236}">
                <a16:creationId xmlns:a16="http://schemas.microsoft.com/office/drawing/2014/main" id="{65626E06-396E-494F-A564-030EF4B7974D}"/>
              </a:ext>
            </a:extLst>
          </p:cNvPr>
          <p:cNvSpPr txBox="1"/>
          <p:nvPr/>
        </p:nvSpPr>
        <p:spPr bwMode="auto">
          <a:xfrm>
            <a:off x="4678277" y="2510284"/>
            <a:ext cx="8978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Week 1</a:t>
            </a:r>
          </a:p>
        </p:txBody>
      </p:sp>
      <p:sp>
        <p:nvSpPr>
          <p:cNvPr id="21" name="Text Box 15">
            <a:extLst>
              <a:ext uri="{FF2B5EF4-FFF2-40B4-BE49-F238E27FC236}">
                <a16:creationId xmlns:a16="http://schemas.microsoft.com/office/drawing/2014/main" id="{954236C7-B12F-7D4A-842A-863391235EF0}"/>
              </a:ext>
            </a:extLst>
          </p:cNvPr>
          <p:cNvSpPr txBox="1">
            <a:spLocks noChangeArrowheads="1"/>
          </p:cNvSpPr>
          <p:nvPr/>
        </p:nvSpPr>
        <p:spPr bwMode="auto">
          <a:xfrm>
            <a:off x="412751" y="6387475"/>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Nooka. ASCO 2022. Abstr 8007. Moreau. NEJM. 2022;[Epub].</a:t>
            </a:r>
            <a:endParaRPr lang="en-US" altLang="en-US" sz="1200" b="0" dirty="0">
              <a:solidFill>
                <a:schemeClr val="bg2"/>
              </a:solidFill>
              <a:latin typeface="Calibri" panose="020F0502020204030204" pitchFamily="34" charset="0"/>
            </a:endParaRPr>
          </a:p>
        </p:txBody>
      </p:sp>
      <p:sp>
        <p:nvSpPr>
          <p:cNvPr id="22" name="Rectangle 49">
            <a:extLst>
              <a:ext uri="{FF2B5EF4-FFF2-40B4-BE49-F238E27FC236}">
                <a16:creationId xmlns:a16="http://schemas.microsoft.com/office/drawing/2014/main" id="{F5687F41-AF3B-334A-A717-9AB172C2C254}"/>
              </a:ext>
            </a:extLst>
          </p:cNvPr>
          <p:cNvSpPr>
            <a:spLocks noChangeArrowheads="1"/>
          </p:cNvSpPr>
          <p:nvPr/>
        </p:nvSpPr>
        <p:spPr bwMode="auto">
          <a:xfrm>
            <a:off x="6924239" y="2854129"/>
            <a:ext cx="2533739" cy="10801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Teclistamab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1.5 mg/kg SC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once weekly</a:t>
            </a:r>
          </a:p>
        </p:txBody>
      </p:sp>
      <p:sp>
        <p:nvSpPr>
          <p:cNvPr id="23" name="TextBox 22">
            <a:extLst>
              <a:ext uri="{FF2B5EF4-FFF2-40B4-BE49-F238E27FC236}">
                <a16:creationId xmlns:a16="http://schemas.microsoft.com/office/drawing/2014/main" id="{94D12C99-94CC-2341-9B95-2C5D3CAB5DE4}"/>
              </a:ext>
            </a:extLst>
          </p:cNvPr>
          <p:cNvSpPr txBox="1"/>
          <p:nvPr/>
        </p:nvSpPr>
        <p:spPr bwMode="auto">
          <a:xfrm>
            <a:off x="7709758" y="2510284"/>
            <a:ext cx="1056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Cycles 1+</a:t>
            </a:r>
          </a:p>
        </p:txBody>
      </p:sp>
      <p:sp>
        <p:nvSpPr>
          <p:cNvPr id="19" name="Line 52">
            <a:extLst>
              <a:ext uri="{FF2B5EF4-FFF2-40B4-BE49-F238E27FC236}">
                <a16:creationId xmlns:a16="http://schemas.microsoft.com/office/drawing/2014/main" id="{9B36C919-9233-43CC-BF0F-4AB3628C5A1A}"/>
              </a:ext>
            </a:extLst>
          </p:cNvPr>
          <p:cNvSpPr>
            <a:spLocks noChangeShapeType="1"/>
          </p:cNvSpPr>
          <p:nvPr/>
        </p:nvSpPr>
        <p:spPr bwMode="auto">
          <a:xfrm>
            <a:off x="6437724" y="3394199"/>
            <a:ext cx="42196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 name="Line 52">
            <a:extLst>
              <a:ext uri="{FF2B5EF4-FFF2-40B4-BE49-F238E27FC236}">
                <a16:creationId xmlns:a16="http://schemas.microsoft.com/office/drawing/2014/main" id="{27B9CF2D-0DDE-4F47-ACF7-74D647A1E8B3}"/>
              </a:ext>
            </a:extLst>
          </p:cNvPr>
          <p:cNvSpPr>
            <a:spLocks noChangeShapeType="1"/>
          </p:cNvSpPr>
          <p:nvPr/>
        </p:nvSpPr>
        <p:spPr bwMode="auto">
          <a:xfrm>
            <a:off x="9477251" y="3394199"/>
            <a:ext cx="42196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746033EB-E706-9B34-1F7D-18B9EC3FB125}"/>
              </a:ext>
            </a:extLst>
          </p:cNvPr>
          <p:cNvSpPr txBox="1"/>
          <p:nvPr/>
        </p:nvSpPr>
        <p:spPr bwMode="auto">
          <a:xfrm>
            <a:off x="412751" y="6147539"/>
            <a:ext cx="74742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*End of study: 2 yr after administration of first dose of teclistamab in last patient enrolled.</a:t>
            </a:r>
          </a:p>
        </p:txBody>
      </p:sp>
      <p:sp>
        <p:nvSpPr>
          <p:cNvPr id="24" name="TextBox 23">
            <a:extLst>
              <a:ext uri="{FF2B5EF4-FFF2-40B4-BE49-F238E27FC236}">
                <a16:creationId xmlns:a16="http://schemas.microsoft.com/office/drawing/2014/main" id="{2DFD05AE-43ED-62F2-C7D9-5D8C6FE3F28B}"/>
              </a:ext>
            </a:extLst>
          </p:cNvPr>
          <p:cNvSpPr txBox="1"/>
          <p:nvPr/>
        </p:nvSpPr>
        <p:spPr bwMode="auto">
          <a:xfrm>
            <a:off x="3716480" y="3941324"/>
            <a:ext cx="61827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i="0" dirty="0">
                <a:solidFill>
                  <a:srgbClr val="242021"/>
                </a:solidFill>
                <a:effectLst/>
              </a:rPr>
              <a:t>Hospitalization and premedication with dexamethasone (16 mg), acetaminophen, and diphenhydramine required for step-up doses and first full dose of teclistamab.</a:t>
            </a:r>
            <a:br>
              <a:rPr lang="en-US" sz="1400" dirty="0"/>
            </a:br>
            <a:endParaRPr lang="en-US" sz="1400" dirty="0"/>
          </a:p>
        </p:txBody>
      </p:sp>
    </p:spTree>
    <p:extLst>
      <p:ext uri="{BB962C8B-B14F-4D97-AF65-F5344CB8AC3E}">
        <p14:creationId xmlns:p14="http://schemas.microsoft.com/office/powerpoint/2010/main" val="973609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
            <a:extLst>
              <a:ext uri="{FF2B5EF4-FFF2-40B4-BE49-F238E27FC236}">
                <a16:creationId xmlns:a16="http://schemas.microsoft.com/office/drawing/2014/main" id="{C9CE2134-EFAF-0649-B7E2-767D40C7274E}"/>
              </a:ext>
            </a:extLst>
          </p:cNvPr>
          <p:cNvGraphicFramePr>
            <a:graphicFrameLocks/>
          </p:cNvGraphicFramePr>
          <p:nvPr>
            <p:extLst>
              <p:ext uri="{D42A27DB-BD31-4B8C-83A1-F6EECF244321}">
                <p14:modId xmlns:p14="http://schemas.microsoft.com/office/powerpoint/2010/main" val="432706620"/>
              </p:ext>
            </p:extLst>
          </p:nvPr>
        </p:nvGraphicFramePr>
        <p:xfrm>
          <a:off x="727077" y="1603097"/>
          <a:ext cx="5368924" cy="4633088"/>
        </p:xfrm>
        <a:graphic>
          <a:graphicData uri="http://schemas.openxmlformats.org/drawingml/2006/table">
            <a:tbl>
              <a:tblPr/>
              <a:tblGrid>
                <a:gridCol w="3224437">
                  <a:extLst>
                    <a:ext uri="{9D8B030D-6E8A-4147-A177-3AD203B41FA5}">
                      <a16:colId xmlns:a16="http://schemas.microsoft.com/office/drawing/2014/main" val="20000"/>
                    </a:ext>
                  </a:extLst>
                </a:gridCol>
                <a:gridCol w="2144487">
                  <a:extLst>
                    <a:ext uri="{9D8B030D-6E8A-4147-A177-3AD203B41FA5}">
                      <a16:colId xmlns:a16="http://schemas.microsoft.com/office/drawing/2014/main" val="20001"/>
                    </a:ext>
                  </a:extLst>
                </a:gridCol>
              </a:tblGrid>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19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 ≥75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64.0 (33-84)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(58.2)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56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134 (81.2)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657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BM plasma cells ≥60%,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8419460"/>
                  </a:ext>
                </a:extLst>
              </a:tr>
              <a:tr h="30192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Extramedullary plasmacytomas ≥1, n (%)</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2770555"/>
                  </a:ext>
                </a:extLst>
              </a:tr>
              <a:tr h="20657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High-risk cytogenetics, n (%)</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83839546"/>
                  </a:ext>
                </a:extLst>
              </a:tr>
              <a:tr h="556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ISS stage, n (%)</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(52.5)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(35.2)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14528847"/>
                  </a:ext>
                </a:extLst>
              </a:tr>
            </a:tbl>
          </a:graphicData>
        </a:graphic>
      </p:graphicFrame>
      <p:graphicFrame>
        <p:nvGraphicFramePr>
          <p:cNvPr id="12" name="Group 3">
            <a:extLst>
              <a:ext uri="{FF2B5EF4-FFF2-40B4-BE49-F238E27FC236}">
                <a16:creationId xmlns:a16="http://schemas.microsoft.com/office/drawing/2014/main" id="{7726E34C-B0E0-464C-B9AC-B3FCB1FBFAAF}"/>
              </a:ext>
            </a:extLst>
          </p:cNvPr>
          <p:cNvGraphicFramePr>
            <a:graphicFrameLocks/>
          </p:cNvGraphicFramePr>
          <p:nvPr>
            <p:extLst>
              <p:ext uri="{D42A27DB-BD31-4B8C-83A1-F6EECF244321}">
                <p14:modId xmlns:p14="http://schemas.microsoft.com/office/powerpoint/2010/main" val="503581079"/>
              </p:ext>
            </p:extLst>
          </p:nvPr>
        </p:nvGraphicFramePr>
        <p:xfrm>
          <a:off x="6251577" y="1603097"/>
          <a:ext cx="5230811" cy="4145408"/>
        </p:xfrm>
        <a:graphic>
          <a:graphicData uri="http://schemas.openxmlformats.org/drawingml/2006/table">
            <a:tbl>
              <a:tblPr/>
              <a:tblGrid>
                <a:gridCol w="3201033">
                  <a:extLst>
                    <a:ext uri="{9D8B030D-6E8A-4147-A177-3AD203B41FA5}">
                      <a16:colId xmlns:a16="http://schemas.microsoft.com/office/drawing/2014/main" val="20000"/>
                    </a:ext>
                  </a:extLst>
                </a:gridCol>
                <a:gridCol w="2029778">
                  <a:extLst>
                    <a:ext uri="{9D8B030D-6E8A-4147-A177-3AD203B41FA5}">
                      <a16:colId xmlns:a16="http://schemas.microsoft.com/office/drawing/2014/main" val="20001"/>
                    </a:ext>
                  </a:extLst>
                </a:gridCol>
              </a:tblGrid>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19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eGFR &lt;60 mL/min/1.73 m</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since dx,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(0.8-22.7)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56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prior lines of therapy,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657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autologous SCT,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 (81.8)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8419460"/>
                  </a:ext>
                </a:extLst>
              </a:tr>
              <a:tr h="20657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allogeneic SCT,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58662681"/>
                  </a:ext>
                </a:extLst>
              </a:tr>
              <a:tr h="3019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Exposure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Triple class exposed</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Penta drug exposed</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 (70.3)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2770555"/>
                  </a:ext>
                </a:extLst>
              </a:tr>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Refractory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Triple class refractory</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Penta drug refractory</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Refractory to last line of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 (77.6)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(30.3)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148 (89.7)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83839546"/>
                  </a:ext>
                </a:extLst>
              </a:tr>
            </a:tbl>
          </a:graphicData>
        </a:graphic>
      </p:graphicFrame>
      <p:sp>
        <p:nvSpPr>
          <p:cNvPr id="2" name="TextBox 1">
            <a:extLst>
              <a:ext uri="{FF2B5EF4-FFF2-40B4-BE49-F238E27FC236}">
                <a16:creationId xmlns:a16="http://schemas.microsoft.com/office/drawing/2014/main" id="{EB7DE769-A65C-FE48-B460-1AD39D304148}"/>
              </a:ext>
            </a:extLst>
          </p:cNvPr>
          <p:cNvSpPr txBox="1"/>
          <p:nvPr/>
        </p:nvSpPr>
        <p:spPr bwMode="auto">
          <a:xfrm>
            <a:off x="6251577" y="5731259"/>
            <a:ext cx="481432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lumMod val="10000"/>
                  </a:schemeClr>
                </a:solidFill>
                <a:latin typeface="Calibri" panose="020F0502020204030204" pitchFamily="34" charset="0"/>
              </a:rPr>
              <a:t>*n = 160; includes bone marrow biopsy and aspirate. </a:t>
            </a:r>
            <a:r>
              <a:rPr lang="en-US" sz="1200" b="0" baseline="30000" dirty="0">
                <a:solidFill>
                  <a:schemeClr val="bg2">
                    <a:lumMod val="10000"/>
                  </a:schemeClr>
                </a:solidFill>
                <a:latin typeface="Calibri" panose="020F0502020204030204" pitchFamily="34" charset="0"/>
              </a:rPr>
              <a:t>†</a:t>
            </a:r>
            <a:r>
              <a:rPr lang="en-US" sz="1200" b="0" dirty="0">
                <a:solidFill>
                  <a:schemeClr val="bg2">
                    <a:lumMod val="10000"/>
                  </a:schemeClr>
                </a:solidFill>
                <a:latin typeface="Calibri" panose="020F0502020204030204" pitchFamily="34" charset="0"/>
              </a:rPr>
              <a:t>Included soft-tissue plasmacytomas not associated with bone. </a:t>
            </a:r>
            <a:r>
              <a:rPr lang="en-US" sz="1200" b="0" baseline="30000" dirty="0">
                <a:solidFill>
                  <a:schemeClr val="bg2">
                    <a:lumMod val="10000"/>
                  </a:schemeClr>
                </a:solidFill>
                <a:latin typeface="Calibri" panose="020F0502020204030204" pitchFamily="34" charset="0"/>
              </a:rPr>
              <a:t>‡</a:t>
            </a:r>
            <a:r>
              <a:rPr lang="en-US" sz="1200" b="0" dirty="0">
                <a:solidFill>
                  <a:schemeClr val="bg2">
                    <a:lumMod val="10000"/>
                  </a:schemeClr>
                </a:solidFill>
                <a:latin typeface="Calibri" panose="020F0502020204030204" pitchFamily="34" charset="0"/>
              </a:rPr>
              <a:t>n = 148; del(17p), t(4:14), and/or t(14;16). </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lang="en-US" sz="1200" b="0" dirty="0">
                <a:solidFill>
                  <a:schemeClr val="bg2">
                    <a:lumMod val="10000"/>
                  </a:schemeClr>
                </a:solidFill>
                <a:latin typeface="Calibri" panose="020F0502020204030204" pitchFamily="34" charset="0"/>
              </a:rPr>
              <a:t>n = 162. </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lang="en-US" sz="1200" b="0" dirty="0">
                <a:solidFill>
                  <a:schemeClr val="bg2">
                    <a:lumMod val="10000"/>
                  </a:schemeClr>
                </a:solidFill>
                <a:latin typeface="Calibri" panose="020F0502020204030204" pitchFamily="34" charset="0"/>
              </a:rPr>
              <a:t>≥1 PI, ≥1 IMiD, ≥1 anti-CD38 mAb. </a:t>
            </a:r>
            <a:br>
              <a:rPr lang="en-US" sz="1200" b="0" dirty="0">
                <a:solidFill>
                  <a:schemeClr val="bg2">
                    <a:lumMod val="10000"/>
                  </a:schemeClr>
                </a:solidFill>
                <a:latin typeface="Calibri" panose="020F0502020204030204" pitchFamily="34" charset="0"/>
              </a:rPr>
            </a:b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lang="en-US" sz="1200" b="0" dirty="0">
                <a:solidFill>
                  <a:schemeClr val="bg2">
                    <a:lumMod val="10000"/>
                  </a:schemeClr>
                </a:solidFill>
                <a:latin typeface="Calibri" panose="020F0502020204030204" pitchFamily="34" charset="0"/>
              </a:rPr>
              <a:t>≥2 PI, ≥2 IMiD, ≥1 anti-CD38 mAb.</a:t>
            </a:r>
            <a:endParaRPr lang="en-US" sz="1200" b="0" dirty="0">
              <a:solidFill>
                <a:schemeClr val="bg1"/>
              </a:solidFill>
              <a:latin typeface="Calibri" panose="020F0502020204030204" pitchFamily="34" charset="0"/>
            </a:endParaRPr>
          </a:p>
        </p:txBody>
      </p:sp>
      <p:sp>
        <p:nvSpPr>
          <p:cNvPr id="13" name="Text Box 15">
            <a:extLst>
              <a:ext uri="{FF2B5EF4-FFF2-40B4-BE49-F238E27FC236}">
                <a16:creationId xmlns:a16="http://schemas.microsoft.com/office/drawing/2014/main" id="{3FB41800-233A-9544-94CC-7B285FDB7AB9}"/>
              </a:ext>
            </a:extLst>
          </p:cNvPr>
          <p:cNvSpPr txBox="1">
            <a:spLocks noChangeArrowheads="1"/>
          </p:cNvSpPr>
          <p:nvPr/>
        </p:nvSpPr>
        <p:spPr bwMode="auto">
          <a:xfrm>
            <a:off x="412751" y="6387475"/>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Nooka. ASCO 2022. Abstr 8007. Moreau. NEJM.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008808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Chart 34">
            <a:extLst>
              <a:ext uri="{FF2B5EF4-FFF2-40B4-BE49-F238E27FC236}">
                <a16:creationId xmlns:a16="http://schemas.microsoft.com/office/drawing/2014/main" id="{763BA775-17F5-4B6F-984F-D0CD1DF5522D}"/>
              </a:ext>
            </a:extLst>
          </p:cNvPr>
          <p:cNvGraphicFramePr/>
          <p:nvPr>
            <p:extLst>
              <p:ext uri="{D42A27DB-BD31-4B8C-83A1-F6EECF244321}">
                <p14:modId xmlns:p14="http://schemas.microsoft.com/office/powerpoint/2010/main" val="3271289441"/>
              </p:ext>
            </p:extLst>
          </p:nvPr>
        </p:nvGraphicFramePr>
        <p:xfrm>
          <a:off x="133922" y="1684498"/>
          <a:ext cx="5181599" cy="4163618"/>
        </p:xfrm>
        <a:graphic>
          <a:graphicData uri="http://schemas.openxmlformats.org/drawingml/2006/chart">
            <c:chart xmlns:c="http://schemas.openxmlformats.org/drawingml/2006/chart" xmlns:r="http://schemas.openxmlformats.org/officeDocument/2006/relationships" r:id="rId3"/>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Response</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
        <p:nvSpPr>
          <p:cNvPr id="23" name="Text Box 15">
            <a:extLst>
              <a:ext uri="{FF2B5EF4-FFF2-40B4-BE49-F238E27FC236}">
                <a16:creationId xmlns:a16="http://schemas.microsoft.com/office/drawing/2014/main" id="{F609B0A4-3D27-0E44-AFBD-0649FEE6F960}"/>
              </a:ext>
            </a:extLst>
          </p:cNvPr>
          <p:cNvSpPr txBox="1">
            <a:spLocks noChangeArrowheads="1"/>
          </p:cNvSpPr>
          <p:nvPr/>
        </p:nvSpPr>
        <p:spPr bwMode="auto">
          <a:xfrm>
            <a:off x="423025" y="6378371"/>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Nooka. ASCO 2022. Abstr 8007. Moreau. NEJM. 2022;[Epub].</a:t>
            </a:r>
            <a:endParaRPr lang="en-US" altLang="en-US" sz="1200" b="0" dirty="0">
              <a:solidFill>
                <a:schemeClr val="bg2"/>
              </a:solidFill>
              <a:latin typeface="Calibri" panose="020F0502020204030204" pitchFamily="34" charset="0"/>
            </a:endParaRPr>
          </a:p>
        </p:txBody>
      </p:sp>
      <p:sp>
        <p:nvSpPr>
          <p:cNvPr id="36" name="TextBox 35">
            <a:extLst>
              <a:ext uri="{FF2B5EF4-FFF2-40B4-BE49-F238E27FC236}">
                <a16:creationId xmlns:a16="http://schemas.microsoft.com/office/drawing/2014/main" id="{D84CB3E4-79A7-4089-8E4D-A400F63077CE}"/>
              </a:ext>
            </a:extLst>
          </p:cNvPr>
          <p:cNvSpPr txBox="1"/>
          <p:nvPr/>
        </p:nvSpPr>
        <p:spPr>
          <a:xfrm>
            <a:off x="3335809" y="3379688"/>
            <a:ext cx="952774" cy="523220"/>
          </a:xfrm>
          <a:prstGeom prst="rect">
            <a:avLst/>
          </a:prstGeom>
          <a:noFill/>
          <a:ln>
            <a:noFill/>
          </a:ln>
        </p:spPr>
        <p:txBody>
          <a:bodyPr wrap="square">
            <a:spAutoFit/>
          </a:bodyPr>
          <a:lstStyle/>
          <a:p>
            <a:pPr algn="ctr"/>
            <a:r>
              <a:rPr lang="en-US" sz="1400" b="1" dirty="0">
                <a:solidFill>
                  <a:schemeClr val="bg1"/>
                </a:solidFill>
              </a:rPr>
              <a:t>≥ VGPR: </a:t>
            </a:r>
          </a:p>
          <a:p>
            <a:pPr algn="ctr"/>
            <a:r>
              <a:rPr lang="en-US" sz="1400" b="1" dirty="0">
                <a:solidFill>
                  <a:schemeClr val="bg1"/>
                </a:solidFill>
              </a:rPr>
              <a:t>58.8%</a:t>
            </a:r>
          </a:p>
        </p:txBody>
      </p:sp>
      <p:sp>
        <p:nvSpPr>
          <p:cNvPr id="37" name="Right Brace 36">
            <a:extLst>
              <a:ext uri="{FF2B5EF4-FFF2-40B4-BE49-F238E27FC236}">
                <a16:creationId xmlns:a16="http://schemas.microsoft.com/office/drawing/2014/main" id="{3B2EF012-9AAE-492E-AF0A-6656F389A377}"/>
              </a:ext>
            </a:extLst>
          </p:cNvPr>
          <p:cNvSpPr/>
          <p:nvPr/>
        </p:nvSpPr>
        <p:spPr>
          <a:xfrm>
            <a:off x="3285775" y="2240335"/>
            <a:ext cx="170347" cy="2756571"/>
          </a:xfrm>
          <a:prstGeom prst="rightBrace">
            <a:avLst>
              <a:gd name="adj1" fmla="val 0"/>
              <a:gd name="adj2" fmla="val 50000"/>
            </a:avLst>
          </a:prstGeom>
          <a:noFill/>
          <a:ln w="28575">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959"/>
              </a:solidFill>
              <a:effectLst/>
              <a:uLnTx/>
              <a:uFillTx/>
              <a:ea typeface="+mn-ea"/>
              <a:cs typeface="+mn-cs"/>
            </a:endParaRPr>
          </a:p>
        </p:txBody>
      </p:sp>
      <p:sp>
        <p:nvSpPr>
          <p:cNvPr id="38" name="TextBox 37">
            <a:extLst>
              <a:ext uri="{FF2B5EF4-FFF2-40B4-BE49-F238E27FC236}">
                <a16:creationId xmlns:a16="http://schemas.microsoft.com/office/drawing/2014/main" id="{FB5490C6-290C-4F3E-A74F-98754B75A552}"/>
              </a:ext>
            </a:extLst>
          </p:cNvPr>
          <p:cNvSpPr txBox="1"/>
          <p:nvPr/>
        </p:nvSpPr>
        <p:spPr>
          <a:xfrm>
            <a:off x="1189491" y="2917760"/>
            <a:ext cx="853904" cy="523220"/>
          </a:xfrm>
          <a:prstGeom prst="rect">
            <a:avLst/>
          </a:prstGeom>
          <a:noFill/>
        </p:spPr>
        <p:txBody>
          <a:bodyPr wrap="square">
            <a:spAutoFit/>
          </a:bodyPr>
          <a:lstStyle/>
          <a:p>
            <a:pPr algn="ctr"/>
            <a:r>
              <a:rPr lang="en-US" sz="1400" b="1" dirty="0">
                <a:solidFill>
                  <a:schemeClr val="bg1"/>
                </a:solidFill>
                <a:latin typeface="Calibri" panose="020F0502020204030204" pitchFamily="34" charset="0"/>
                <a:cs typeface="Calibri" panose="020F0502020204030204" pitchFamily="34" charset="0"/>
              </a:rPr>
              <a:t>≥ CR: </a:t>
            </a:r>
          </a:p>
          <a:p>
            <a:pPr algn="ctr"/>
            <a:r>
              <a:rPr lang="en-US" sz="1400" b="1" dirty="0">
                <a:solidFill>
                  <a:schemeClr val="bg1"/>
                </a:solidFill>
                <a:latin typeface="Calibri" panose="020F0502020204030204" pitchFamily="34" charset="0"/>
                <a:cs typeface="Calibri" panose="020F0502020204030204" pitchFamily="34" charset="0"/>
              </a:rPr>
              <a:t>39.4%</a:t>
            </a:r>
          </a:p>
        </p:txBody>
      </p:sp>
      <p:sp>
        <p:nvSpPr>
          <p:cNvPr id="39" name="Right Brace 38">
            <a:extLst>
              <a:ext uri="{FF2B5EF4-FFF2-40B4-BE49-F238E27FC236}">
                <a16:creationId xmlns:a16="http://schemas.microsoft.com/office/drawing/2014/main" id="{D8891474-F52F-4EA0-AA23-E88983E92C05}"/>
              </a:ext>
            </a:extLst>
          </p:cNvPr>
          <p:cNvSpPr/>
          <p:nvPr/>
        </p:nvSpPr>
        <p:spPr>
          <a:xfrm flipH="1">
            <a:off x="1908357" y="2255647"/>
            <a:ext cx="149043" cy="1853981"/>
          </a:xfrm>
          <a:prstGeom prst="rightBrace">
            <a:avLst>
              <a:gd name="adj1" fmla="val 0"/>
              <a:gd name="adj2" fmla="val 50000"/>
            </a:avLst>
          </a:prstGeom>
          <a:ln w="28575">
            <a:solidFill>
              <a:schemeClr val="bg1"/>
            </a:solidFill>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95959"/>
              </a:solidFill>
              <a:effectLst/>
              <a:uLnTx/>
              <a:uFillTx/>
              <a:ea typeface="+mn-ea"/>
              <a:cs typeface="+mn-cs"/>
            </a:endParaRPr>
          </a:p>
        </p:txBody>
      </p:sp>
      <p:sp>
        <p:nvSpPr>
          <p:cNvPr id="40" name="TextBox 39">
            <a:extLst>
              <a:ext uri="{FF2B5EF4-FFF2-40B4-BE49-F238E27FC236}">
                <a16:creationId xmlns:a16="http://schemas.microsoft.com/office/drawing/2014/main" id="{6544010F-B45C-4F97-B5BC-5C7F87A62E26}"/>
              </a:ext>
            </a:extLst>
          </p:cNvPr>
          <p:cNvSpPr txBox="1"/>
          <p:nvPr/>
        </p:nvSpPr>
        <p:spPr>
          <a:xfrm>
            <a:off x="1333495" y="5180435"/>
            <a:ext cx="2609574" cy="338554"/>
          </a:xfrm>
          <a:prstGeom prst="rect">
            <a:avLst/>
          </a:prstGeom>
          <a:noFill/>
        </p:spPr>
        <p:txBody>
          <a:bodyPr wrap="square">
            <a:spAutoFit/>
          </a:bodyPr>
          <a:lstStyle/>
          <a:p>
            <a:pPr marL="171450" lvl="1" algn="ctr"/>
            <a:r>
              <a:rPr lang="en-US" sz="1600" b="1" dirty="0">
                <a:solidFill>
                  <a:schemeClr val="bg1"/>
                </a:solidFill>
                <a:sym typeface="OpenSans"/>
              </a:rPr>
              <a:t>Efficacy Analysis Subset </a:t>
            </a:r>
          </a:p>
        </p:txBody>
      </p:sp>
      <p:sp>
        <p:nvSpPr>
          <p:cNvPr id="41" name="TextBox 40">
            <a:extLst>
              <a:ext uri="{FF2B5EF4-FFF2-40B4-BE49-F238E27FC236}">
                <a16:creationId xmlns:a16="http://schemas.microsoft.com/office/drawing/2014/main" id="{9FA33DC3-A3AD-4799-B87C-C539C4A2CD59}"/>
              </a:ext>
            </a:extLst>
          </p:cNvPr>
          <p:cNvSpPr txBox="1"/>
          <p:nvPr/>
        </p:nvSpPr>
        <p:spPr>
          <a:xfrm>
            <a:off x="1815180" y="1444870"/>
            <a:ext cx="1819088" cy="584775"/>
          </a:xfrm>
          <a:prstGeom prst="rect">
            <a:avLst/>
          </a:prstGeom>
          <a:noFill/>
        </p:spPr>
        <p:txBody>
          <a:bodyPr wrap="none" rtlCol="0">
            <a:spAutoFit/>
          </a:bodyPr>
          <a:lstStyle/>
          <a:p>
            <a:pPr algn="ctr"/>
            <a:r>
              <a:rPr lang="en-US" sz="1600" b="1" dirty="0">
                <a:solidFill>
                  <a:schemeClr val="bg1"/>
                </a:solidFill>
                <a:latin typeface="Calibri" panose="020F0502020204030204" pitchFamily="34" charset="0"/>
                <a:cs typeface="Calibri" panose="020F0502020204030204" pitchFamily="34" charset="0"/>
              </a:rPr>
              <a:t>104 of 165 patients</a:t>
            </a:r>
          </a:p>
          <a:p>
            <a:pPr algn="ctr"/>
            <a:r>
              <a:rPr lang="en-US" sz="1600" b="1" dirty="0">
                <a:solidFill>
                  <a:srgbClr val="FF0000"/>
                </a:solidFill>
                <a:latin typeface="Calibri" panose="020F0502020204030204" pitchFamily="34" charset="0"/>
                <a:cs typeface="Calibri" panose="020F0502020204030204" pitchFamily="34" charset="0"/>
              </a:rPr>
              <a:t>63.0%</a:t>
            </a:r>
          </a:p>
        </p:txBody>
      </p:sp>
      <p:sp>
        <p:nvSpPr>
          <p:cNvPr id="42" name="TextBox 41">
            <a:extLst>
              <a:ext uri="{FF2B5EF4-FFF2-40B4-BE49-F238E27FC236}">
                <a16:creationId xmlns:a16="http://schemas.microsoft.com/office/drawing/2014/main" id="{415DF403-C999-489D-B249-1A82C38956B2}"/>
              </a:ext>
            </a:extLst>
          </p:cNvPr>
          <p:cNvSpPr txBox="1"/>
          <p:nvPr/>
        </p:nvSpPr>
        <p:spPr>
          <a:xfrm rot="16200000">
            <a:off x="-888200" y="3215034"/>
            <a:ext cx="2965449" cy="338554"/>
          </a:xfrm>
          <a:prstGeom prst="rect">
            <a:avLst/>
          </a:prstGeom>
          <a:noFill/>
        </p:spPr>
        <p:txBody>
          <a:bodyPr wrap="square" rtlCol="0">
            <a:spAutoFit/>
          </a:bodyPr>
          <a:lstStyle/>
          <a:p>
            <a:pPr algn="ctr"/>
            <a:r>
              <a:rPr lang="en-US" sz="1600" b="1" dirty="0">
                <a:solidFill>
                  <a:schemeClr val="bg1"/>
                </a:solidFill>
                <a:latin typeface="+mj-lt"/>
              </a:rPr>
              <a:t>Patients (%)</a:t>
            </a:r>
          </a:p>
        </p:txBody>
      </p:sp>
      <p:cxnSp>
        <p:nvCxnSpPr>
          <p:cNvPr id="3" name="Straight Connector 2">
            <a:extLst>
              <a:ext uri="{FF2B5EF4-FFF2-40B4-BE49-F238E27FC236}">
                <a16:creationId xmlns:a16="http://schemas.microsoft.com/office/drawing/2014/main" id="{219CB836-2BC2-4B20-8191-482579476134}"/>
              </a:ext>
            </a:extLst>
          </p:cNvPr>
          <p:cNvCxnSpPr/>
          <p:nvPr/>
        </p:nvCxnSpPr>
        <p:spPr bwMode="auto">
          <a:xfrm>
            <a:off x="1135061" y="5145358"/>
            <a:ext cx="3012200"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EFEEEFD5-2602-41D2-8F99-BE3015C0ED97}"/>
              </a:ext>
            </a:extLst>
          </p:cNvPr>
          <p:cNvSpPr txBox="1"/>
          <p:nvPr/>
        </p:nvSpPr>
        <p:spPr>
          <a:xfrm>
            <a:off x="2248334" y="1085974"/>
            <a:ext cx="952774" cy="369332"/>
          </a:xfrm>
          <a:prstGeom prst="rect">
            <a:avLst/>
          </a:prstGeom>
          <a:noFill/>
          <a:ln>
            <a:noFill/>
          </a:ln>
        </p:spPr>
        <p:txBody>
          <a:bodyPr wrap="square">
            <a:spAutoFit/>
          </a:bodyPr>
          <a:lstStyle/>
          <a:p>
            <a:pPr algn="ctr"/>
            <a:r>
              <a:rPr lang="en-US" b="1" dirty="0">
                <a:solidFill>
                  <a:schemeClr val="bg1"/>
                </a:solidFill>
                <a:latin typeface="Calibri" panose="020F0502020204030204" pitchFamily="34" charset="0"/>
                <a:cs typeface="Calibri" panose="020F0502020204030204" pitchFamily="34" charset="0"/>
              </a:rPr>
              <a:t>ORR</a:t>
            </a:r>
          </a:p>
        </p:txBody>
      </p:sp>
      <p:sp>
        <p:nvSpPr>
          <p:cNvPr id="46" name="TextBox 45">
            <a:extLst>
              <a:ext uri="{FF2B5EF4-FFF2-40B4-BE49-F238E27FC236}">
                <a16:creationId xmlns:a16="http://schemas.microsoft.com/office/drawing/2014/main" id="{F621BFC4-8318-475D-A891-5FD0D9F6C415}"/>
              </a:ext>
            </a:extLst>
          </p:cNvPr>
          <p:cNvSpPr txBox="1"/>
          <p:nvPr/>
        </p:nvSpPr>
        <p:spPr>
          <a:xfrm>
            <a:off x="429877" y="5500772"/>
            <a:ext cx="5539661" cy="923330"/>
          </a:xfrm>
          <a:prstGeom prst="rect">
            <a:avLst/>
          </a:prstGeom>
          <a:noFill/>
          <a:ln>
            <a:noFill/>
          </a:ln>
        </p:spPr>
        <p:txBody>
          <a:bodyPr wrap="square">
            <a:spAutoFit/>
          </a:bodyPr>
          <a:lstStyle/>
          <a:p>
            <a:pPr marL="285750" indent="-285750">
              <a:buFont typeface="Wingdings" panose="05000000000000000000" pitchFamily="2" charset="2"/>
              <a:buChar char="§"/>
            </a:pPr>
            <a:r>
              <a:rPr lang="en-US" b="0" dirty="0">
                <a:solidFill>
                  <a:schemeClr val="bg1"/>
                </a:solidFill>
              </a:rPr>
              <a:t>Median follow-up: </a:t>
            </a:r>
            <a:r>
              <a:rPr lang="en-US" dirty="0">
                <a:solidFill>
                  <a:schemeClr val="bg1"/>
                </a:solidFill>
              </a:rPr>
              <a:t>14.1</a:t>
            </a:r>
            <a:r>
              <a:rPr lang="en-US" b="0" dirty="0">
                <a:solidFill>
                  <a:schemeClr val="bg1"/>
                </a:solidFill>
              </a:rPr>
              <a:t> mo (range: 0</a:t>
            </a:r>
            <a:r>
              <a:rPr lang="en-US" dirty="0">
                <a:solidFill>
                  <a:schemeClr val="bg1"/>
                </a:solidFill>
              </a:rPr>
              <a:t>.3-24.4</a:t>
            </a:r>
            <a:r>
              <a:rPr lang="en-US" b="0" dirty="0">
                <a:solidFill>
                  <a:schemeClr val="bg1"/>
                </a:solidFill>
              </a:rPr>
              <a:t>)</a:t>
            </a:r>
          </a:p>
          <a:p>
            <a:pPr marL="285750" indent="-285750">
              <a:buFont typeface="Wingdings" panose="05000000000000000000" pitchFamily="2" charset="2"/>
              <a:buChar char="§"/>
            </a:pPr>
            <a:r>
              <a:rPr lang="en-US" b="0" dirty="0">
                <a:solidFill>
                  <a:schemeClr val="bg1"/>
                </a:solidFill>
              </a:rPr>
              <a:t>Median treatment duration: 8.5 </a:t>
            </a:r>
            <a:r>
              <a:rPr lang="en-US" b="0" dirty="0" err="1">
                <a:solidFill>
                  <a:schemeClr val="bg1"/>
                </a:solidFill>
              </a:rPr>
              <a:t>mo</a:t>
            </a:r>
            <a:r>
              <a:rPr lang="en-US" b="0" dirty="0">
                <a:solidFill>
                  <a:schemeClr val="bg1"/>
                </a:solidFill>
              </a:rPr>
              <a:t> (range: 0.2-24.4)</a:t>
            </a:r>
          </a:p>
          <a:p>
            <a:pPr marL="285750" indent="-285750">
              <a:buFont typeface="Wingdings" panose="05000000000000000000" pitchFamily="2" charset="2"/>
              <a:buChar char="§"/>
            </a:pPr>
            <a:r>
              <a:rPr lang="en-US" b="0" dirty="0">
                <a:solidFill>
                  <a:schemeClr val="bg1"/>
                </a:solidFill>
              </a:rPr>
              <a:t>Median relative dose intensity: 93.7%</a:t>
            </a:r>
          </a:p>
        </p:txBody>
      </p:sp>
      <p:graphicFrame>
        <p:nvGraphicFramePr>
          <p:cNvPr id="47" name="Group 3">
            <a:extLst>
              <a:ext uri="{FF2B5EF4-FFF2-40B4-BE49-F238E27FC236}">
                <a16:creationId xmlns:a16="http://schemas.microsoft.com/office/drawing/2014/main" id="{937C99FE-E39D-435E-855A-A63ABDCC51BA}"/>
              </a:ext>
            </a:extLst>
          </p:cNvPr>
          <p:cNvGraphicFramePr>
            <a:graphicFrameLocks/>
          </p:cNvGraphicFramePr>
          <p:nvPr>
            <p:extLst>
              <p:ext uri="{D42A27DB-BD31-4B8C-83A1-F6EECF244321}">
                <p14:modId xmlns:p14="http://schemas.microsoft.com/office/powerpoint/2010/main" val="2940403747"/>
              </p:ext>
            </p:extLst>
          </p:nvPr>
        </p:nvGraphicFramePr>
        <p:xfrm>
          <a:off x="6066594" y="2153770"/>
          <a:ext cx="5415610" cy="1645968"/>
        </p:xfrm>
        <a:graphic>
          <a:graphicData uri="http://schemas.openxmlformats.org/drawingml/2006/table">
            <a:tbl>
              <a:tblPr/>
              <a:tblGrid>
                <a:gridCol w="2986826">
                  <a:extLst>
                    <a:ext uri="{9D8B030D-6E8A-4147-A177-3AD203B41FA5}">
                      <a16:colId xmlns:a16="http://schemas.microsoft.com/office/drawing/2014/main" val="20000"/>
                    </a:ext>
                  </a:extLst>
                </a:gridCol>
                <a:gridCol w="2428784">
                  <a:extLst>
                    <a:ext uri="{9D8B030D-6E8A-4147-A177-3AD203B41FA5}">
                      <a16:colId xmlns:a16="http://schemas.microsoft.com/office/drawing/2014/main" val="20001"/>
                    </a:ext>
                  </a:extLst>
                </a:gridCol>
              </a:tblGrid>
              <a:tr h="2754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MRD 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885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 negative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-5</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All treated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MRD evaluable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44/165 (26.7)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44/54 (81.5)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54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 negativity with ≥CR,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21" name="TextBox 20">
            <a:extLst>
              <a:ext uri="{FF2B5EF4-FFF2-40B4-BE49-F238E27FC236}">
                <a16:creationId xmlns:a16="http://schemas.microsoft.com/office/drawing/2014/main" id="{5E441890-A258-060C-3CB5-99353649F42B}"/>
              </a:ext>
            </a:extLst>
          </p:cNvPr>
          <p:cNvSpPr txBox="1"/>
          <p:nvPr/>
        </p:nvSpPr>
        <p:spPr bwMode="auto">
          <a:xfrm>
            <a:off x="6096000" y="6020828"/>
            <a:ext cx="48143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2">
                    <a:lumMod val="10000"/>
                  </a:schemeClr>
                </a:solidFill>
                <a:latin typeface="Calibri" panose="020F0502020204030204" pitchFamily="34" charset="0"/>
              </a:rPr>
              <a:t>*n = 104.</a:t>
            </a:r>
            <a:endParaRPr lang="en-US" sz="1400" b="0" dirty="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49505C88-BD00-FF59-F1D0-7174CFA897A3}"/>
              </a:ext>
            </a:extLst>
          </p:cNvPr>
          <p:cNvSpPr txBox="1"/>
          <p:nvPr/>
        </p:nvSpPr>
        <p:spPr>
          <a:xfrm>
            <a:off x="5969538" y="1520829"/>
            <a:ext cx="5375028" cy="701731"/>
          </a:xfrm>
          <a:prstGeom prst="rect">
            <a:avLst/>
          </a:prstGeom>
          <a:noFill/>
          <a:ln>
            <a:noFill/>
          </a:ln>
        </p:spPr>
        <p:txBody>
          <a:bodyPr wrap="square">
            <a:spAutoFit/>
          </a:bodyPr>
          <a:lstStyle/>
          <a:p>
            <a:pPr marL="285750" indent="-285750">
              <a:lnSpc>
                <a:spcPct val="90000"/>
              </a:lnSpc>
              <a:spcBef>
                <a:spcPts val="1000"/>
              </a:spcBef>
              <a:spcAft>
                <a:spcPts val="700"/>
              </a:spcAft>
              <a:buFont typeface="Wingdings" panose="05000000000000000000" pitchFamily="2" charset="2"/>
              <a:buChar char="§"/>
            </a:pPr>
            <a:r>
              <a:rPr lang="en-US" sz="2200" b="0" dirty="0">
                <a:solidFill>
                  <a:schemeClr val="bg1"/>
                </a:solidFill>
              </a:rPr>
              <a:t>Responses were durable</a:t>
            </a:r>
            <a:r>
              <a:rPr lang="en-US" sz="2200" dirty="0">
                <a:solidFill>
                  <a:schemeClr val="bg1"/>
                </a:solidFill>
              </a:rPr>
              <a:t> and deepened over time </a:t>
            </a:r>
            <a:endParaRPr lang="en-US" sz="2200" b="0" dirty="0">
              <a:solidFill>
                <a:schemeClr val="bg1"/>
              </a:solidFill>
            </a:endParaRPr>
          </a:p>
        </p:txBody>
      </p:sp>
      <p:graphicFrame>
        <p:nvGraphicFramePr>
          <p:cNvPr id="22" name="Group 3">
            <a:extLst>
              <a:ext uri="{FF2B5EF4-FFF2-40B4-BE49-F238E27FC236}">
                <a16:creationId xmlns:a16="http://schemas.microsoft.com/office/drawing/2014/main" id="{C6C210FF-F391-939F-D0E8-E63FC079E0C1}"/>
              </a:ext>
            </a:extLst>
          </p:cNvPr>
          <p:cNvGraphicFramePr>
            <a:graphicFrameLocks/>
          </p:cNvGraphicFramePr>
          <p:nvPr>
            <p:extLst>
              <p:ext uri="{D42A27DB-BD31-4B8C-83A1-F6EECF244321}">
                <p14:modId xmlns:p14="http://schemas.microsoft.com/office/powerpoint/2010/main" val="1140786641"/>
              </p:ext>
            </p:extLst>
          </p:nvPr>
        </p:nvGraphicFramePr>
        <p:xfrm>
          <a:off x="6096000" y="3959319"/>
          <a:ext cx="5415610" cy="2011744"/>
        </p:xfrm>
        <a:graphic>
          <a:graphicData uri="http://schemas.openxmlformats.org/drawingml/2006/table">
            <a:tbl>
              <a:tblPr/>
              <a:tblGrid>
                <a:gridCol w="2986826">
                  <a:extLst>
                    <a:ext uri="{9D8B030D-6E8A-4147-A177-3AD203B41FA5}">
                      <a16:colId xmlns:a16="http://schemas.microsoft.com/office/drawing/2014/main" val="20000"/>
                    </a:ext>
                  </a:extLst>
                </a:gridCol>
                <a:gridCol w="2428784">
                  <a:extLst>
                    <a:ext uri="{9D8B030D-6E8A-4147-A177-3AD203B41FA5}">
                      <a16:colId xmlns:a16="http://schemas.microsoft.com/office/drawing/2014/main" val="20001"/>
                    </a:ext>
                  </a:extLst>
                </a:gridCol>
              </a:tblGrid>
              <a:tr h="2754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54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first response,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(0.2-5.5)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754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best response,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 (1.1-16.8)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8419460"/>
                  </a:ext>
                </a:extLst>
              </a:tr>
              <a:tr h="27543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18.4 (14.9-NE)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17373350"/>
                  </a:ext>
                </a:extLst>
              </a:tr>
            </a:tbl>
          </a:graphicData>
        </a:graphic>
      </p:graphicFrame>
    </p:spTree>
    <p:extLst>
      <p:ext uri="{BB962C8B-B14F-4D97-AF65-F5344CB8AC3E}">
        <p14:creationId xmlns:p14="http://schemas.microsoft.com/office/powerpoint/2010/main" val="1140409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392B7BF-6DB8-5DB5-24BA-D8F41D0CBC40}"/>
              </a:ext>
            </a:extLst>
          </p:cNvPr>
          <p:cNvSpPr>
            <a:spLocks noGrp="1"/>
          </p:cNvSpPr>
          <p:nvPr>
            <p:ph type="title"/>
          </p:nvPr>
        </p:nvSpPr>
        <p:spPr/>
        <p:txBody>
          <a:bodyPr/>
          <a:lstStyle/>
          <a:p>
            <a:r>
              <a:rPr lang="en-US" dirty="0"/>
              <a:t>MajesTEC-1: Response by Subgroup </a:t>
            </a:r>
          </a:p>
        </p:txBody>
      </p:sp>
      <p:grpSp>
        <p:nvGrpSpPr>
          <p:cNvPr id="4" name="Group 3">
            <a:extLst>
              <a:ext uri="{FF2B5EF4-FFF2-40B4-BE49-F238E27FC236}">
                <a16:creationId xmlns:a16="http://schemas.microsoft.com/office/drawing/2014/main" id="{CCC4B254-A8C2-0629-7CBE-6808E379F7CB}"/>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62AD4072-E63F-9064-4652-9D4DC974D9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7">
              <a:extLst>
                <a:ext uri="{FF2B5EF4-FFF2-40B4-BE49-F238E27FC236}">
                  <a16:creationId xmlns:a16="http://schemas.microsoft.com/office/drawing/2014/main" id="{F8BA012D-4BF3-89E2-D280-711DB4C2D3E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Text Box 15">
            <a:extLst>
              <a:ext uri="{FF2B5EF4-FFF2-40B4-BE49-F238E27FC236}">
                <a16:creationId xmlns:a16="http://schemas.microsoft.com/office/drawing/2014/main" id="{ABE6A0E2-BBA4-8602-C717-BC0D0E314424}"/>
              </a:ext>
            </a:extLst>
          </p:cNvPr>
          <p:cNvSpPr txBox="1">
            <a:spLocks noChangeArrowheads="1"/>
          </p:cNvSpPr>
          <p:nvPr/>
        </p:nvSpPr>
        <p:spPr bwMode="auto">
          <a:xfrm>
            <a:off x="438583" y="6372561"/>
            <a:ext cx="390738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Nooka. ASCO 2022. Abstr 8007. Moreau. NEJM. 2022;[Epub].</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1F000A1A-6350-4A71-1860-0A3ECD2263C6}"/>
              </a:ext>
            </a:extLst>
          </p:cNvPr>
          <p:cNvSpPr txBox="1"/>
          <p:nvPr/>
        </p:nvSpPr>
        <p:spPr bwMode="auto">
          <a:xfrm>
            <a:off x="2243542" y="1617043"/>
            <a:ext cx="2310184" cy="4413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1200" b="1" dirty="0">
                <a:solidFill>
                  <a:schemeClr val="bg1"/>
                </a:solidFill>
                <a:latin typeface="Calibri" panose="020F0502020204030204" pitchFamily="34" charset="0"/>
              </a:rPr>
              <a:t>Subgroup</a:t>
            </a:r>
          </a:p>
          <a:p>
            <a:pPr algn="l">
              <a:lnSpc>
                <a:spcPct val="90000"/>
              </a:lnSpc>
              <a:spcAft>
                <a:spcPct val="0"/>
              </a:spcAft>
              <a:buClrTx/>
              <a:buFontTx/>
              <a:buNone/>
            </a:pPr>
            <a:r>
              <a:rPr lang="en-US" sz="1200" dirty="0">
                <a:solidFill>
                  <a:schemeClr val="bg1"/>
                </a:solidFill>
                <a:latin typeface="Calibri" panose="020F0502020204030204" pitchFamily="34" charset="0"/>
              </a:rPr>
              <a:t>Age</a:t>
            </a:r>
          </a:p>
          <a:p>
            <a:pPr algn="l">
              <a:lnSpc>
                <a:spcPct val="90000"/>
              </a:lnSpc>
              <a:spcAft>
                <a:spcPct val="0"/>
              </a:spcAft>
              <a:buClrTx/>
              <a:buFontTx/>
              <a:buNone/>
            </a:pPr>
            <a:endParaRPr lang="en-US" sz="1200" dirty="0">
              <a:solidFill>
                <a:schemeClr val="bg1"/>
              </a:solidFill>
              <a:latin typeface="Calibri" panose="020F0502020204030204" pitchFamily="34" charset="0"/>
            </a:endParaRPr>
          </a:p>
          <a:p>
            <a:pPr algn="l">
              <a:lnSpc>
                <a:spcPct val="90000"/>
              </a:lnSpc>
              <a:spcAft>
                <a:spcPct val="0"/>
              </a:spcAft>
              <a:buClrTx/>
              <a:buFontTx/>
              <a:buNone/>
            </a:pPr>
            <a:endParaRPr lang="en-US" sz="1200" dirty="0">
              <a:solidFill>
                <a:schemeClr val="bg1"/>
              </a:solidFill>
              <a:latin typeface="Calibri" panose="020F0502020204030204" pitchFamily="34" charset="0"/>
            </a:endParaRPr>
          </a:p>
          <a:p>
            <a:pPr algn="l">
              <a:lnSpc>
                <a:spcPct val="90000"/>
              </a:lnSpc>
              <a:spcAft>
                <a:spcPct val="0"/>
              </a:spcAft>
              <a:buClrTx/>
              <a:buFontTx/>
              <a:buNone/>
            </a:pPr>
            <a:r>
              <a:rPr lang="en-US" sz="1200" b="0" dirty="0">
                <a:solidFill>
                  <a:schemeClr val="bg1"/>
                </a:solidFill>
                <a:latin typeface="Calibri" panose="020F0502020204030204" pitchFamily="34" charset="0"/>
              </a:rPr>
              <a:t>Race</a:t>
            </a:r>
          </a:p>
          <a:p>
            <a:pPr algn="l">
              <a:lnSpc>
                <a:spcPct val="90000"/>
              </a:lnSpc>
              <a:spcAft>
                <a:spcPct val="0"/>
              </a:spcAft>
              <a:buClrTx/>
              <a:buFontTx/>
              <a:buNone/>
            </a:pPr>
            <a:endParaRPr lang="en-US" sz="1200" dirty="0">
              <a:solidFill>
                <a:schemeClr val="bg1"/>
              </a:solidFill>
              <a:latin typeface="Calibri" panose="020F0502020204030204" pitchFamily="34" charset="0"/>
            </a:endParaRPr>
          </a:p>
          <a:p>
            <a:pPr algn="l">
              <a:lnSpc>
                <a:spcPct val="90000"/>
              </a:lnSpc>
              <a:spcAft>
                <a:spcPct val="0"/>
              </a:spcAft>
              <a:buClrTx/>
              <a:buFontTx/>
              <a:buNone/>
            </a:pPr>
            <a:endParaRPr lang="en-US" sz="1200" b="0" dirty="0">
              <a:solidFill>
                <a:schemeClr val="bg1"/>
              </a:solidFill>
              <a:latin typeface="Calibri" panose="020F0502020204030204" pitchFamily="34" charset="0"/>
            </a:endParaRPr>
          </a:p>
          <a:p>
            <a:pPr algn="l">
              <a:lnSpc>
                <a:spcPct val="90000"/>
              </a:lnSpc>
              <a:spcAft>
                <a:spcPct val="0"/>
              </a:spcAft>
              <a:buClrTx/>
              <a:buFontTx/>
              <a:buNone/>
            </a:pPr>
            <a:r>
              <a:rPr lang="en-US" sz="1200" dirty="0">
                <a:solidFill>
                  <a:schemeClr val="bg1"/>
                </a:solidFill>
                <a:latin typeface="Calibri" panose="020F0502020204030204" pitchFamily="34" charset="0"/>
              </a:rPr>
              <a:t>ISS disease staging – no. (%)</a:t>
            </a:r>
          </a:p>
          <a:p>
            <a:pPr algn="l">
              <a:lnSpc>
                <a:spcPct val="90000"/>
              </a:lnSpc>
              <a:spcAft>
                <a:spcPct val="0"/>
              </a:spcAft>
              <a:buClrTx/>
              <a:buFontTx/>
              <a:buNone/>
            </a:pPr>
            <a:endParaRPr lang="en-US" sz="1200" dirty="0">
              <a:solidFill>
                <a:schemeClr val="bg1"/>
              </a:solidFill>
              <a:latin typeface="Calibri" panose="020F0502020204030204" pitchFamily="34" charset="0"/>
            </a:endParaRPr>
          </a:p>
          <a:p>
            <a:pPr algn="l">
              <a:lnSpc>
                <a:spcPct val="90000"/>
              </a:lnSpc>
              <a:spcAft>
                <a:spcPct val="0"/>
              </a:spcAft>
              <a:buClrTx/>
              <a:buFontTx/>
              <a:buNone/>
            </a:pPr>
            <a:endParaRPr lang="en-US" sz="1200" dirty="0">
              <a:solidFill>
                <a:schemeClr val="bg1"/>
              </a:solidFill>
              <a:latin typeface="Calibri" panose="020F0502020204030204" pitchFamily="34" charset="0"/>
            </a:endParaRPr>
          </a:p>
          <a:p>
            <a:pPr algn="l">
              <a:lnSpc>
                <a:spcPct val="90000"/>
              </a:lnSpc>
              <a:spcAft>
                <a:spcPct val="0"/>
              </a:spcAft>
              <a:buClrTx/>
              <a:buFontTx/>
              <a:buNone/>
            </a:pPr>
            <a:r>
              <a:rPr lang="en-US" sz="1200" b="0" dirty="0">
                <a:solidFill>
                  <a:schemeClr val="bg1"/>
                </a:solidFill>
                <a:latin typeface="Calibri" panose="020F0502020204030204" pitchFamily="34" charset="0"/>
              </a:rPr>
              <a:t>Baseline ECOG performance score</a:t>
            </a:r>
          </a:p>
          <a:p>
            <a:pPr algn="l">
              <a:lnSpc>
                <a:spcPct val="90000"/>
              </a:lnSpc>
              <a:spcAft>
                <a:spcPct val="0"/>
              </a:spcAft>
              <a:buClrTx/>
              <a:buFontTx/>
              <a:buNone/>
            </a:pPr>
            <a:endParaRPr lang="en-US" sz="1200" b="0" dirty="0">
              <a:solidFill>
                <a:schemeClr val="bg1"/>
              </a:solidFill>
              <a:latin typeface="Calibri" panose="020F0502020204030204" pitchFamily="34" charset="0"/>
            </a:endParaRPr>
          </a:p>
          <a:p>
            <a:pPr algn="l">
              <a:lnSpc>
                <a:spcPct val="90000"/>
              </a:lnSpc>
              <a:spcAft>
                <a:spcPct val="0"/>
              </a:spcAft>
              <a:buClrTx/>
              <a:buFontTx/>
              <a:buNone/>
            </a:pPr>
            <a:r>
              <a:rPr lang="en-US" sz="1200" dirty="0">
                <a:solidFill>
                  <a:schemeClr val="bg1"/>
                </a:solidFill>
                <a:latin typeface="Calibri" panose="020F0502020204030204" pitchFamily="34" charset="0"/>
              </a:rPr>
              <a:t>Baseline renal function (eGFR)</a:t>
            </a:r>
          </a:p>
          <a:p>
            <a:pPr algn="l">
              <a:lnSpc>
                <a:spcPct val="90000"/>
              </a:lnSpc>
              <a:spcAft>
                <a:spcPct val="0"/>
              </a:spcAft>
              <a:buClrTx/>
              <a:buFontTx/>
              <a:buNone/>
            </a:pPr>
            <a:endParaRPr lang="en-US" sz="1200" dirty="0">
              <a:solidFill>
                <a:schemeClr val="bg1"/>
              </a:solidFill>
              <a:latin typeface="Calibri" panose="020F0502020204030204" pitchFamily="34" charset="0"/>
            </a:endParaRPr>
          </a:p>
          <a:p>
            <a:pPr algn="l">
              <a:lnSpc>
                <a:spcPct val="90000"/>
              </a:lnSpc>
              <a:spcAft>
                <a:spcPct val="0"/>
              </a:spcAft>
              <a:buClrTx/>
              <a:buFontTx/>
              <a:buNone/>
            </a:pPr>
            <a:r>
              <a:rPr lang="en-US" sz="1200" b="0" dirty="0">
                <a:solidFill>
                  <a:schemeClr val="bg1"/>
                </a:solidFill>
                <a:latin typeface="Calibri" panose="020F0502020204030204" pitchFamily="34" charset="0"/>
              </a:rPr>
              <a:t>Cytogenic risk pro</a:t>
            </a:r>
            <a:r>
              <a:rPr lang="en-US" sz="1200" dirty="0">
                <a:solidFill>
                  <a:schemeClr val="bg1"/>
                </a:solidFill>
                <a:latin typeface="Calibri" panose="020F0502020204030204" pitchFamily="34" charset="0"/>
              </a:rPr>
              <a:t>file</a:t>
            </a:r>
          </a:p>
          <a:p>
            <a:pPr algn="l">
              <a:lnSpc>
                <a:spcPct val="90000"/>
              </a:lnSpc>
              <a:spcAft>
                <a:spcPct val="0"/>
              </a:spcAft>
              <a:buClrTx/>
              <a:buFontTx/>
              <a:buNone/>
            </a:pPr>
            <a:endParaRPr lang="en-US" sz="1200" dirty="0">
              <a:solidFill>
                <a:schemeClr val="bg1"/>
              </a:solidFill>
              <a:latin typeface="Calibri" panose="020F0502020204030204" pitchFamily="34" charset="0"/>
            </a:endParaRPr>
          </a:p>
          <a:p>
            <a:pPr algn="l">
              <a:lnSpc>
                <a:spcPct val="90000"/>
              </a:lnSpc>
              <a:spcAft>
                <a:spcPct val="0"/>
              </a:spcAft>
              <a:buClrTx/>
              <a:buFontTx/>
              <a:buNone/>
            </a:pPr>
            <a:r>
              <a:rPr lang="en-US" sz="1200" b="0" dirty="0">
                <a:solidFill>
                  <a:schemeClr val="bg1"/>
                </a:solidFill>
                <a:latin typeface="Calibri" panose="020F0502020204030204" pitchFamily="34" charset="0"/>
              </a:rPr>
              <a:t>BCMA tumor expression</a:t>
            </a:r>
          </a:p>
          <a:p>
            <a:pPr algn="l">
              <a:lnSpc>
                <a:spcPct val="90000"/>
              </a:lnSpc>
              <a:spcAft>
                <a:spcPct val="0"/>
              </a:spcAft>
              <a:buClrTx/>
              <a:buFontTx/>
              <a:buNone/>
            </a:pPr>
            <a:endParaRPr lang="en-US" sz="1200" b="0" dirty="0">
              <a:solidFill>
                <a:schemeClr val="bg1"/>
              </a:solidFill>
              <a:latin typeface="Calibri" panose="020F0502020204030204" pitchFamily="34" charset="0"/>
            </a:endParaRPr>
          </a:p>
          <a:p>
            <a:pPr algn="l">
              <a:lnSpc>
                <a:spcPct val="90000"/>
              </a:lnSpc>
              <a:spcAft>
                <a:spcPct val="0"/>
              </a:spcAft>
              <a:buClrTx/>
              <a:buFontTx/>
              <a:buNone/>
            </a:pPr>
            <a:r>
              <a:rPr lang="en-US" sz="1200" dirty="0">
                <a:solidFill>
                  <a:schemeClr val="bg1"/>
                </a:solidFill>
                <a:latin typeface="Calibri" panose="020F0502020204030204" pitchFamily="34" charset="0"/>
              </a:rPr>
              <a:t>Bone marrow plasma cells</a:t>
            </a:r>
          </a:p>
          <a:p>
            <a:pPr algn="l">
              <a:lnSpc>
                <a:spcPct val="90000"/>
              </a:lnSpc>
              <a:spcAft>
                <a:spcPct val="0"/>
              </a:spcAft>
              <a:buClrTx/>
              <a:buFontTx/>
              <a:buNone/>
            </a:pPr>
            <a:endParaRPr lang="en-US" sz="1200" dirty="0">
              <a:solidFill>
                <a:schemeClr val="bg1"/>
              </a:solidFill>
              <a:latin typeface="Calibri" panose="020F0502020204030204" pitchFamily="34" charset="0"/>
            </a:endParaRPr>
          </a:p>
          <a:p>
            <a:pPr algn="l">
              <a:lnSpc>
                <a:spcPct val="90000"/>
              </a:lnSpc>
              <a:spcAft>
                <a:spcPct val="0"/>
              </a:spcAft>
              <a:buClrTx/>
              <a:buFontTx/>
              <a:buNone/>
            </a:pPr>
            <a:endParaRPr lang="en-US" sz="1200" dirty="0">
              <a:solidFill>
                <a:schemeClr val="bg1"/>
              </a:solidFill>
              <a:latin typeface="Calibri" panose="020F0502020204030204" pitchFamily="34" charset="0"/>
            </a:endParaRPr>
          </a:p>
          <a:p>
            <a:pPr algn="l">
              <a:lnSpc>
                <a:spcPct val="90000"/>
              </a:lnSpc>
              <a:spcAft>
                <a:spcPct val="0"/>
              </a:spcAft>
              <a:buClrTx/>
              <a:buFontTx/>
              <a:buNone/>
            </a:pPr>
            <a:r>
              <a:rPr lang="en-US" sz="1200" b="0" dirty="0">
                <a:solidFill>
                  <a:schemeClr val="bg1"/>
                </a:solidFill>
                <a:latin typeface="Calibri" panose="020F0502020204030204" pitchFamily="34" charset="0"/>
              </a:rPr>
              <a:t>Extramedullary plasmacytomas</a:t>
            </a:r>
          </a:p>
          <a:p>
            <a:pPr algn="l">
              <a:lnSpc>
                <a:spcPct val="90000"/>
              </a:lnSpc>
              <a:spcAft>
                <a:spcPct val="0"/>
              </a:spcAft>
              <a:buClrTx/>
              <a:buFontTx/>
              <a:buNone/>
            </a:pPr>
            <a:endParaRPr lang="en-US" sz="1200" b="0" dirty="0">
              <a:solidFill>
                <a:schemeClr val="bg1"/>
              </a:solidFill>
              <a:latin typeface="Calibri" panose="020F0502020204030204" pitchFamily="34" charset="0"/>
            </a:endParaRPr>
          </a:p>
          <a:p>
            <a:pPr algn="l">
              <a:lnSpc>
                <a:spcPct val="90000"/>
              </a:lnSpc>
              <a:spcAft>
                <a:spcPct val="0"/>
              </a:spcAft>
              <a:buClrTx/>
              <a:buFontTx/>
              <a:buNone/>
            </a:pPr>
            <a:r>
              <a:rPr lang="en-US" sz="1200" dirty="0">
                <a:solidFill>
                  <a:schemeClr val="bg1"/>
                </a:solidFill>
                <a:latin typeface="Calibri" panose="020F0502020204030204" pitchFamily="34" charset="0"/>
              </a:rPr>
              <a:t>No. of prior lines of therapy</a:t>
            </a:r>
          </a:p>
          <a:p>
            <a:pPr algn="l">
              <a:lnSpc>
                <a:spcPct val="90000"/>
              </a:lnSpc>
              <a:spcAft>
                <a:spcPct val="0"/>
              </a:spcAft>
              <a:buClrTx/>
              <a:buFontTx/>
              <a:buNone/>
            </a:pPr>
            <a:endParaRPr lang="en-US" sz="1200" dirty="0">
              <a:solidFill>
                <a:schemeClr val="bg1"/>
              </a:solidFill>
              <a:latin typeface="Calibri" panose="020F0502020204030204" pitchFamily="34" charset="0"/>
            </a:endParaRPr>
          </a:p>
          <a:p>
            <a:pPr algn="l">
              <a:lnSpc>
                <a:spcPct val="90000"/>
              </a:lnSpc>
              <a:spcAft>
                <a:spcPct val="0"/>
              </a:spcAft>
              <a:buClrTx/>
              <a:buFontTx/>
              <a:buNone/>
            </a:pPr>
            <a:r>
              <a:rPr lang="en-US" sz="1200" b="0" dirty="0">
                <a:solidFill>
                  <a:schemeClr val="bg1"/>
                </a:solidFill>
                <a:latin typeface="Calibri" panose="020F0502020204030204" pitchFamily="34" charset="0"/>
              </a:rPr>
              <a:t>Refractory status</a:t>
            </a:r>
          </a:p>
        </p:txBody>
      </p:sp>
      <p:sp>
        <p:nvSpPr>
          <p:cNvPr id="10" name="TextBox 9">
            <a:extLst>
              <a:ext uri="{FF2B5EF4-FFF2-40B4-BE49-F238E27FC236}">
                <a16:creationId xmlns:a16="http://schemas.microsoft.com/office/drawing/2014/main" id="{5C01AEEE-B063-3170-0D9A-85976BA54802}"/>
              </a:ext>
            </a:extLst>
          </p:cNvPr>
          <p:cNvSpPr txBox="1"/>
          <p:nvPr/>
        </p:nvSpPr>
        <p:spPr bwMode="auto">
          <a:xfrm>
            <a:off x="4630323" y="1617043"/>
            <a:ext cx="1447832" cy="457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Aft>
                <a:spcPct val="0"/>
              </a:spcAft>
              <a:buClrTx/>
              <a:buFontTx/>
              <a:buNone/>
            </a:pPr>
            <a:r>
              <a:rPr lang="en-US" sz="1200" b="1" dirty="0">
                <a:solidFill>
                  <a:schemeClr val="bg1"/>
                </a:solidFill>
                <a:latin typeface="Calibri" panose="020F0502020204030204" pitchFamily="34" charset="0"/>
              </a:rPr>
              <a:t> </a:t>
            </a:r>
          </a:p>
          <a:p>
            <a:pPr algn="l">
              <a:lnSpc>
                <a:spcPct val="90000"/>
              </a:lnSpc>
              <a:spcAft>
                <a:spcPct val="0"/>
              </a:spcAft>
              <a:buClrTx/>
              <a:buFontTx/>
              <a:buNone/>
            </a:pPr>
            <a:r>
              <a:rPr lang="en-US" sz="1200" dirty="0">
                <a:solidFill>
                  <a:schemeClr val="bg1"/>
                </a:solidFill>
                <a:latin typeface="Calibri" panose="020F0502020204030204" pitchFamily="34" charset="0"/>
              </a:rPr>
              <a:t>&lt;65 y</a:t>
            </a:r>
          </a:p>
          <a:p>
            <a:pPr algn="l">
              <a:lnSpc>
                <a:spcPct val="90000"/>
              </a:lnSpc>
              <a:spcAft>
                <a:spcPct val="0"/>
              </a:spcAft>
              <a:buClrTx/>
              <a:buFontTx/>
              <a:buNone/>
            </a:pPr>
            <a:r>
              <a:rPr lang="en-US" sz="1200" b="0" dirty="0">
                <a:solidFill>
                  <a:schemeClr val="bg1"/>
                </a:solidFill>
                <a:latin typeface="Calibri" panose="020F0502020204030204" pitchFamily="34" charset="0"/>
              </a:rPr>
              <a:t>65-75 y</a:t>
            </a:r>
          </a:p>
          <a:p>
            <a:pPr algn="l">
              <a:lnSpc>
                <a:spcPct val="90000"/>
              </a:lnSpc>
              <a:spcAft>
                <a:spcPct val="0"/>
              </a:spcAft>
              <a:buClrTx/>
              <a:buFontTx/>
              <a:buNone/>
            </a:pPr>
            <a:r>
              <a:rPr lang="en-US" sz="1200" dirty="0">
                <a:solidFill>
                  <a:schemeClr val="bg1"/>
                </a:solidFill>
                <a:latin typeface="Calibri" panose="020F0502020204030204" pitchFamily="34" charset="0"/>
              </a:rPr>
              <a:t>≥75 y</a:t>
            </a:r>
          </a:p>
          <a:p>
            <a:pPr algn="l">
              <a:lnSpc>
                <a:spcPct val="90000"/>
              </a:lnSpc>
              <a:spcAft>
                <a:spcPct val="0"/>
              </a:spcAft>
              <a:buClrTx/>
              <a:buFontTx/>
              <a:buNone/>
            </a:pPr>
            <a:r>
              <a:rPr lang="en-US" sz="1200" b="0" dirty="0">
                <a:solidFill>
                  <a:schemeClr val="bg1"/>
                </a:solidFill>
                <a:latin typeface="Calibri" panose="020F0502020204030204" pitchFamily="34" charset="0"/>
              </a:rPr>
              <a:t>White</a:t>
            </a:r>
          </a:p>
          <a:p>
            <a:pPr algn="l">
              <a:lnSpc>
                <a:spcPct val="90000"/>
              </a:lnSpc>
              <a:spcAft>
                <a:spcPct val="0"/>
              </a:spcAft>
              <a:buClrTx/>
              <a:buFontTx/>
              <a:buNone/>
            </a:pPr>
            <a:r>
              <a:rPr lang="en-US" sz="1200" dirty="0">
                <a:solidFill>
                  <a:schemeClr val="bg1"/>
                </a:solidFill>
                <a:latin typeface="Calibri" panose="020F0502020204030204" pitchFamily="34" charset="0"/>
              </a:rPr>
              <a:t>Black</a:t>
            </a:r>
          </a:p>
          <a:p>
            <a:pPr algn="l">
              <a:lnSpc>
                <a:spcPct val="90000"/>
              </a:lnSpc>
              <a:spcAft>
                <a:spcPct val="0"/>
              </a:spcAft>
              <a:buClrTx/>
              <a:buFontTx/>
              <a:buNone/>
            </a:pPr>
            <a:r>
              <a:rPr lang="en-US" sz="1200" b="0" dirty="0">
                <a:solidFill>
                  <a:schemeClr val="bg1"/>
                </a:solidFill>
                <a:latin typeface="Calibri" panose="020F0502020204030204" pitchFamily="34" charset="0"/>
              </a:rPr>
              <a:t>Other</a:t>
            </a:r>
          </a:p>
          <a:p>
            <a:pPr algn="l">
              <a:lnSpc>
                <a:spcPct val="90000"/>
              </a:lnSpc>
              <a:spcAft>
                <a:spcPct val="0"/>
              </a:spcAft>
              <a:buClrTx/>
              <a:buFontTx/>
              <a:buNone/>
            </a:pPr>
            <a:r>
              <a:rPr lang="en-US" sz="1200" dirty="0">
                <a:solidFill>
                  <a:schemeClr val="bg1"/>
                </a:solidFill>
                <a:latin typeface="Calibri" panose="020F0502020204030204" pitchFamily="34" charset="0"/>
              </a:rPr>
              <a:t>I</a:t>
            </a:r>
          </a:p>
          <a:p>
            <a:pPr algn="l">
              <a:lnSpc>
                <a:spcPct val="90000"/>
              </a:lnSpc>
              <a:spcAft>
                <a:spcPct val="0"/>
              </a:spcAft>
              <a:buClrTx/>
              <a:buFontTx/>
              <a:buNone/>
            </a:pPr>
            <a:r>
              <a:rPr lang="en-US" sz="1200" b="0" dirty="0">
                <a:solidFill>
                  <a:schemeClr val="bg1"/>
                </a:solidFill>
                <a:latin typeface="Calibri" panose="020F0502020204030204" pitchFamily="34" charset="0"/>
              </a:rPr>
              <a:t>II</a:t>
            </a:r>
          </a:p>
          <a:p>
            <a:pPr algn="l">
              <a:lnSpc>
                <a:spcPct val="90000"/>
              </a:lnSpc>
              <a:spcAft>
                <a:spcPct val="0"/>
              </a:spcAft>
              <a:buClrTx/>
              <a:buFontTx/>
              <a:buNone/>
            </a:pPr>
            <a:r>
              <a:rPr lang="en-US" sz="1200" dirty="0">
                <a:solidFill>
                  <a:schemeClr val="bg1"/>
                </a:solidFill>
                <a:latin typeface="Calibri" panose="020F0502020204030204" pitchFamily="34" charset="0"/>
              </a:rPr>
              <a:t>III</a:t>
            </a:r>
          </a:p>
          <a:p>
            <a:pPr algn="l">
              <a:lnSpc>
                <a:spcPct val="90000"/>
              </a:lnSpc>
              <a:spcAft>
                <a:spcPct val="0"/>
              </a:spcAft>
              <a:buClrTx/>
              <a:buFontTx/>
              <a:buNone/>
            </a:pPr>
            <a:r>
              <a:rPr lang="en-US" sz="1200" b="0" dirty="0">
                <a:solidFill>
                  <a:schemeClr val="bg1"/>
                </a:solidFill>
                <a:latin typeface="Calibri" panose="020F0502020204030204" pitchFamily="34" charset="0"/>
              </a:rPr>
              <a:t>0</a:t>
            </a:r>
          </a:p>
          <a:p>
            <a:pPr algn="l">
              <a:lnSpc>
                <a:spcPct val="90000"/>
              </a:lnSpc>
              <a:spcAft>
                <a:spcPct val="0"/>
              </a:spcAft>
              <a:buClrTx/>
              <a:buFontTx/>
              <a:buNone/>
            </a:pPr>
            <a:r>
              <a:rPr lang="en-US" sz="1200" dirty="0">
                <a:solidFill>
                  <a:schemeClr val="bg1"/>
                </a:solidFill>
                <a:latin typeface="Calibri" panose="020F0502020204030204" pitchFamily="34" charset="0"/>
              </a:rPr>
              <a:t>≥1</a:t>
            </a:r>
          </a:p>
          <a:p>
            <a:pPr algn="l">
              <a:lnSpc>
                <a:spcPct val="90000"/>
              </a:lnSpc>
              <a:spcAft>
                <a:spcPct val="0"/>
              </a:spcAft>
              <a:buClrTx/>
              <a:buFontTx/>
              <a:buNone/>
            </a:pPr>
            <a:r>
              <a:rPr lang="en-US" sz="1200" b="0" dirty="0">
                <a:solidFill>
                  <a:schemeClr val="bg1"/>
                </a:solidFill>
                <a:latin typeface="Calibri" panose="020F0502020204030204" pitchFamily="34" charset="0"/>
              </a:rPr>
              <a:t>&gt;60 mL/min/1.73m</a:t>
            </a:r>
            <a:r>
              <a:rPr lang="en-US" sz="1200" b="0" baseline="30000" dirty="0">
                <a:solidFill>
                  <a:schemeClr val="bg1"/>
                </a:solidFill>
                <a:latin typeface="Calibri" panose="020F0502020204030204" pitchFamily="34" charset="0"/>
              </a:rPr>
              <a:t>2</a:t>
            </a:r>
          </a:p>
          <a:p>
            <a:pPr>
              <a:lnSpc>
                <a:spcPct val="90000"/>
              </a:lnSpc>
              <a:spcAft>
                <a:spcPct val="0"/>
              </a:spcAft>
            </a:pPr>
            <a:r>
              <a:rPr lang="en-US" sz="1200" b="0" dirty="0">
                <a:solidFill>
                  <a:schemeClr val="bg1"/>
                </a:solidFill>
                <a:latin typeface="Calibri" panose="020F0502020204030204" pitchFamily="34" charset="0"/>
              </a:rPr>
              <a:t>≤60 mL/min/1.73m</a:t>
            </a:r>
            <a:r>
              <a:rPr lang="en-US" sz="1200" b="0" baseline="30000" dirty="0">
                <a:solidFill>
                  <a:schemeClr val="bg1"/>
                </a:solidFill>
                <a:latin typeface="Calibri" panose="020F0502020204030204" pitchFamily="34" charset="0"/>
              </a:rPr>
              <a:t>2</a:t>
            </a:r>
          </a:p>
          <a:p>
            <a:pPr>
              <a:lnSpc>
                <a:spcPct val="90000"/>
              </a:lnSpc>
              <a:spcAft>
                <a:spcPct val="0"/>
              </a:spcAft>
            </a:pPr>
            <a:r>
              <a:rPr lang="en-US" sz="1200" b="0" dirty="0">
                <a:solidFill>
                  <a:schemeClr val="bg1"/>
                </a:solidFill>
                <a:latin typeface="Calibri" panose="020F0502020204030204" pitchFamily="34" charset="0"/>
              </a:rPr>
              <a:t>Standard risk</a:t>
            </a:r>
          </a:p>
          <a:p>
            <a:pPr>
              <a:lnSpc>
                <a:spcPct val="90000"/>
              </a:lnSpc>
              <a:spcAft>
                <a:spcPct val="0"/>
              </a:spcAft>
            </a:pPr>
            <a:r>
              <a:rPr lang="en-US" sz="1200" dirty="0">
                <a:solidFill>
                  <a:schemeClr val="bg1"/>
                </a:solidFill>
                <a:latin typeface="Calibri" panose="020F0502020204030204" pitchFamily="34" charset="0"/>
              </a:rPr>
              <a:t>High risk</a:t>
            </a:r>
          </a:p>
          <a:p>
            <a:pPr>
              <a:lnSpc>
                <a:spcPct val="90000"/>
              </a:lnSpc>
              <a:spcAft>
                <a:spcPct val="0"/>
              </a:spcAft>
            </a:pPr>
            <a:r>
              <a:rPr lang="en-US" sz="1200" dirty="0">
                <a:solidFill>
                  <a:schemeClr val="bg1"/>
                </a:solidFill>
                <a:latin typeface="Calibri" panose="020F0502020204030204" pitchFamily="34" charset="0"/>
              </a:rPr>
              <a:t>≥67.2%</a:t>
            </a:r>
          </a:p>
          <a:p>
            <a:pPr>
              <a:lnSpc>
                <a:spcPct val="90000"/>
              </a:lnSpc>
              <a:spcAft>
                <a:spcPct val="0"/>
              </a:spcAft>
            </a:pPr>
            <a:r>
              <a:rPr lang="en-US" sz="1200" b="0" dirty="0">
                <a:solidFill>
                  <a:schemeClr val="bg1"/>
                </a:solidFill>
                <a:latin typeface="Calibri" panose="020F0502020204030204" pitchFamily="34" charset="0"/>
              </a:rPr>
              <a:t>&lt;67.2%</a:t>
            </a:r>
          </a:p>
          <a:p>
            <a:pPr>
              <a:lnSpc>
                <a:spcPct val="90000"/>
              </a:lnSpc>
              <a:spcAft>
                <a:spcPct val="0"/>
              </a:spcAft>
            </a:pPr>
            <a:r>
              <a:rPr lang="en-US" sz="1200" b="0" dirty="0">
                <a:solidFill>
                  <a:schemeClr val="bg1"/>
                </a:solidFill>
                <a:latin typeface="Calibri" panose="020F0502020204030204" pitchFamily="34" charset="0"/>
              </a:rPr>
              <a:t>≤30%</a:t>
            </a:r>
          </a:p>
          <a:p>
            <a:pPr>
              <a:lnSpc>
                <a:spcPct val="90000"/>
              </a:lnSpc>
              <a:spcAft>
                <a:spcPct val="0"/>
              </a:spcAft>
            </a:pPr>
            <a:r>
              <a:rPr lang="en-US" sz="1200" dirty="0">
                <a:solidFill>
                  <a:schemeClr val="bg1"/>
                </a:solidFill>
                <a:latin typeface="Calibri" panose="020F0502020204030204" pitchFamily="34" charset="0"/>
              </a:rPr>
              <a:t>&gt;30% to &lt;60%</a:t>
            </a:r>
          </a:p>
          <a:p>
            <a:pPr>
              <a:lnSpc>
                <a:spcPct val="90000"/>
              </a:lnSpc>
              <a:spcAft>
                <a:spcPct val="0"/>
              </a:spcAft>
            </a:pPr>
            <a:r>
              <a:rPr lang="en-US" sz="1200" dirty="0">
                <a:solidFill>
                  <a:schemeClr val="bg1"/>
                </a:solidFill>
                <a:latin typeface="Calibri" panose="020F0502020204030204" pitchFamily="34" charset="0"/>
              </a:rPr>
              <a:t>≥60%</a:t>
            </a:r>
          </a:p>
          <a:p>
            <a:pPr>
              <a:lnSpc>
                <a:spcPct val="90000"/>
              </a:lnSpc>
              <a:spcAft>
                <a:spcPct val="0"/>
              </a:spcAft>
            </a:pPr>
            <a:r>
              <a:rPr lang="en-US" sz="1200" b="0" dirty="0">
                <a:solidFill>
                  <a:schemeClr val="bg1"/>
                </a:solidFill>
                <a:latin typeface="Calibri" panose="020F0502020204030204" pitchFamily="34" charset="0"/>
              </a:rPr>
              <a:t>0</a:t>
            </a:r>
          </a:p>
          <a:p>
            <a:pPr>
              <a:lnSpc>
                <a:spcPct val="90000"/>
              </a:lnSpc>
              <a:spcAft>
                <a:spcPct val="0"/>
              </a:spcAft>
            </a:pPr>
            <a:r>
              <a:rPr lang="en-US" sz="1200" dirty="0">
                <a:solidFill>
                  <a:schemeClr val="bg1"/>
                </a:solidFill>
                <a:latin typeface="Calibri" panose="020F0502020204030204" pitchFamily="34" charset="0"/>
              </a:rPr>
              <a:t>≥1</a:t>
            </a:r>
          </a:p>
          <a:p>
            <a:pPr>
              <a:lnSpc>
                <a:spcPct val="90000"/>
              </a:lnSpc>
              <a:spcAft>
                <a:spcPct val="0"/>
              </a:spcAft>
            </a:pPr>
            <a:r>
              <a:rPr lang="en-US" sz="1200" b="0" dirty="0">
                <a:solidFill>
                  <a:schemeClr val="bg1"/>
                </a:solidFill>
                <a:latin typeface="Calibri" panose="020F0502020204030204" pitchFamily="34" charset="0"/>
              </a:rPr>
              <a:t>≤3</a:t>
            </a:r>
          </a:p>
          <a:p>
            <a:pPr>
              <a:lnSpc>
                <a:spcPct val="90000"/>
              </a:lnSpc>
              <a:spcAft>
                <a:spcPct val="0"/>
              </a:spcAft>
            </a:pPr>
            <a:r>
              <a:rPr lang="en-US" sz="1200" dirty="0">
                <a:solidFill>
                  <a:schemeClr val="bg1"/>
                </a:solidFill>
                <a:latin typeface="Calibri" panose="020F0502020204030204" pitchFamily="34" charset="0"/>
              </a:rPr>
              <a:t>&gt;3</a:t>
            </a:r>
            <a:endParaRPr lang="en-US" sz="1200" b="0" dirty="0">
              <a:solidFill>
                <a:schemeClr val="bg1"/>
              </a:solidFill>
              <a:latin typeface="Calibri" panose="020F0502020204030204" pitchFamily="34" charset="0"/>
            </a:endParaRPr>
          </a:p>
          <a:p>
            <a:pPr>
              <a:lnSpc>
                <a:spcPct val="90000"/>
              </a:lnSpc>
              <a:spcAft>
                <a:spcPct val="0"/>
              </a:spcAft>
            </a:pPr>
            <a:r>
              <a:rPr lang="en-US" sz="1200" dirty="0">
                <a:solidFill>
                  <a:schemeClr val="bg1"/>
                </a:solidFill>
                <a:latin typeface="Calibri" panose="020F0502020204030204" pitchFamily="34" charset="0"/>
              </a:rPr>
              <a:t>Triple-class</a:t>
            </a:r>
          </a:p>
          <a:p>
            <a:pPr>
              <a:lnSpc>
                <a:spcPct val="90000"/>
              </a:lnSpc>
              <a:spcAft>
                <a:spcPct val="0"/>
              </a:spcAft>
            </a:pPr>
            <a:r>
              <a:rPr lang="en-US" sz="1200" b="0" dirty="0">
                <a:solidFill>
                  <a:schemeClr val="bg1"/>
                </a:solidFill>
                <a:latin typeface="Calibri" panose="020F0502020204030204" pitchFamily="34" charset="0"/>
              </a:rPr>
              <a:t>Penta</a:t>
            </a:r>
            <a:r>
              <a:rPr lang="en-US" sz="1200" dirty="0">
                <a:solidFill>
                  <a:schemeClr val="bg1"/>
                </a:solidFill>
                <a:latin typeface="Calibri" panose="020F0502020204030204" pitchFamily="34" charset="0"/>
              </a:rPr>
              <a:t>-drug</a:t>
            </a:r>
            <a:endParaRPr lang="en-US" sz="1200" b="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44E0EE5C-D9C2-35BC-A279-B900ECE332A5}"/>
              </a:ext>
            </a:extLst>
          </p:cNvPr>
          <p:cNvSpPr txBox="1"/>
          <p:nvPr/>
        </p:nvSpPr>
        <p:spPr bwMode="auto">
          <a:xfrm>
            <a:off x="5951422" y="1450843"/>
            <a:ext cx="1158943" cy="474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Aft>
                <a:spcPct val="0"/>
              </a:spcAft>
              <a:buClrTx/>
              <a:buFontTx/>
              <a:buNone/>
            </a:pPr>
            <a:r>
              <a:rPr lang="en-US" sz="1200" b="1" dirty="0">
                <a:solidFill>
                  <a:schemeClr val="bg1"/>
                </a:solidFill>
                <a:latin typeface="Calibri" panose="020F0502020204030204" pitchFamily="34" charset="0"/>
              </a:rPr>
              <a:t>Responders/</a:t>
            </a:r>
            <a:br>
              <a:rPr lang="en-US" sz="1200" b="1"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Patients, n/N</a:t>
            </a:r>
          </a:p>
          <a:p>
            <a:pPr algn="ctr">
              <a:lnSpc>
                <a:spcPct val="90000"/>
              </a:lnSpc>
              <a:spcAft>
                <a:spcPct val="0"/>
              </a:spcAft>
              <a:buClrTx/>
              <a:buFontTx/>
              <a:buNone/>
            </a:pPr>
            <a:r>
              <a:rPr lang="en-US" sz="1200" dirty="0">
                <a:solidFill>
                  <a:schemeClr val="bg1"/>
                </a:solidFill>
                <a:latin typeface="Calibri" panose="020F0502020204030204" pitchFamily="34" charset="0"/>
              </a:rPr>
              <a:t>56/86</a:t>
            </a:r>
          </a:p>
          <a:p>
            <a:pPr algn="ctr">
              <a:lnSpc>
                <a:spcPct val="90000"/>
              </a:lnSpc>
              <a:spcAft>
                <a:spcPct val="0"/>
              </a:spcAft>
              <a:buClrTx/>
              <a:buFontTx/>
              <a:buNone/>
            </a:pPr>
            <a:r>
              <a:rPr lang="en-US" sz="1200" b="0" dirty="0">
                <a:solidFill>
                  <a:schemeClr val="bg1"/>
                </a:solidFill>
                <a:latin typeface="Calibri" panose="020F0502020204030204" pitchFamily="34" charset="0"/>
              </a:rPr>
              <a:t>35/55</a:t>
            </a:r>
          </a:p>
          <a:p>
            <a:pPr algn="ctr">
              <a:lnSpc>
                <a:spcPct val="90000"/>
              </a:lnSpc>
              <a:spcAft>
                <a:spcPct val="0"/>
              </a:spcAft>
              <a:buClrTx/>
              <a:buFontTx/>
              <a:buNone/>
            </a:pPr>
            <a:r>
              <a:rPr lang="en-US" sz="1200" dirty="0">
                <a:solidFill>
                  <a:schemeClr val="bg1"/>
                </a:solidFill>
                <a:latin typeface="Calibri" panose="020F0502020204030204" pitchFamily="34" charset="0"/>
              </a:rPr>
              <a:t>13/24</a:t>
            </a:r>
          </a:p>
          <a:p>
            <a:pPr algn="ctr">
              <a:lnSpc>
                <a:spcPct val="90000"/>
              </a:lnSpc>
              <a:spcAft>
                <a:spcPct val="0"/>
              </a:spcAft>
              <a:buClrTx/>
              <a:buFontTx/>
              <a:buNone/>
            </a:pPr>
            <a:r>
              <a:rPr lang="en-US" sz="1200" b="0" dirty="0">
                <a:solidFill>
                  <a:schemeClr val="bg1"/>
                </a:solidFill>
                <a:latin typeface="Calibri" panose="020F0502020204030204" pitchFamily="34" charset="0"/>
              </a:rPr>
              <a:t>84/134</a:t>
            </a:r>
          </a:p>
          <a:p>
            <a:pPr algn="ctr">
              <a:lnSpc>
                <a:spcPct val="90000"/>
              </a:lnSpc>
              <a:spcAft>
                <a:spcPct val="0"/>
              </a:spcAft>
              <a:buClrTx/>
              <a:buFontTx/>
              <a:buNone/>
            </a:pPr>
            <a:r>
              <a:rPr lang="en-US" sz="1200" dirty="0">
                <a:solidFill>
                  <a:schemeClr val="bg1"/>
                </a:solidFill>
                <a:latin typeface="Calibri" panose="020F0502020204030204" pitchFamily="34" charset="0"/>
              </a:rPr>
              <a:t>16/21</a:t>
            </a:r>
          </a:p>
          <a:p>
            <a:pPr algn="ctr">
              <a:lnSpc>
                <a:spcPct val="90000"/>
              </a:lnSpc>
              <a:spcAft>
                <a:spcPct val="0"/>
              </a:spcAft>
              <a:buClrTx/>
              <a:buFontTx/>
              <a:buNone/>
            </a:pPr>
            <a:r>
              <a:rPr lang="en-US" sz="1200" b="0" dirty="0">
                <a:solidFill>
                  <a:schemeClr val="bg1"/>
                </a:solidFill>
                <a:latin typeface="Calibri" panose="020F0502020204030204" pitchFamily="34" charset="0"/>
              </a:rPr>
              <a:t>4/10</a:t>
            </a:r>
          </a:p>
          <a:p>
            <a:pPr algn="ctr">
              <a:lnSpc>
                <a:spcPct val="90000"/>
              </a:lnSpc>
              <a:spcAft>
                <a:spcPct val="0"/>
              </a:spcAft>
              <a:buClrTx/>
              <a:buFontTx/>
              <a:buNone/>
            </a:pPr>
            <a:r>
              <a:rPr lang="en-US" sz="1200" dirty="0">
                <a:solidFill>
                  <a:schemeClr val="bg1"/>
                </a:solidFill>
                <a:latin typeface="Calibri" panose="020F0502020204030204" pitchFamily="34" charset="0"/>
              </a:rPr>
              <a:t>64/85</a:t>
            </a:r>
          </a:p>
          <a:p>
            <a:pPr algn="ctr">
              <a:lnSpc>
                <a:spcPct val="90000"/>
              </a:lnSpc>
              <a:spcAft>
                <a:spcPct val="0"/>
              </a:spcAft>
              <a:buClrTx/>
              <a:buFontTx/>
              <a:buNone/>
            </a:pPr>
            <a:r>
              <a:rPr lang="en-US" sz="1200" b="0" dirty="0">
                <a:solidFill>
                  <a:schemeClr val="bg1"/>
                </a:solidFill>
                <a:latin typeface="Calibri" panose="020F0502020204030204" pitchFamily="34" charset="0"/>
              </a:rPr>
              <a:t>32/57</a:t>
            </a:r>
          </a:p>
          <a:p>
            <a:pPr algn="ctr">
              <a:lnSpc>
                <a:spcPct val="90000"/>
              </a:lnSpc>
              <a:spcAft>
                <a:spcPct val="0"/>
              </a:spcAft>
              <a:buClrTx/>
              <a:buFontTx/>
              <a:buNone/>
            </a:pPr>
            <a:r>
              <a:rPr lang="en-US" sz="1200" dirty="0">
                <a:solidFill>
                  <a:schemeClr val="bg1"/>
                </a:solidFill>
                <a:latin typeface="Calibri" panose="020F0502020204030204" pitchFamily="34" charset="0"/>
              </a:rPr>
              <a:t>7/20</a:t>
            </a:r>
          </a:p>
          <a:p>
            <a:pPr algn="ctr">
              <a:lnSpc>
                <a:spcPct val="90000"/>
              </a:lnSpc>
              <a:spcAft>
                <a:spcPct val="0"/>
              </a:spcAft>
              <a:buClrTx/>
              <a:buFontTx/>
              <a:buNone/>
            </a:pPr>
            <a:r>
              <a:rPr lang="en-US" sz="1200" b="0" dirty="0">
                <a:solidFill>
                  <a:schemeClr val="bg1"/>
                </a:solidFill>
                <a:latin typeface="Calibri" panose="020F0502020204030204" pitchFamily="34" charset="0"/>
              </a:rPr>
              <a:t>38/55</a:t>
            </a:r>
          </a:p>
          <a:p>
            <a:pPr algn="ctr">
              <a:lnSpc>
                <a:spcPct val="90000"/>
              </a:lnSpc>
              <a:spcAft>
                <a:spcPct val="0"/>
              </a:spcAft>
              <a:buClrTx/>
              <a:buFontTx/>
              <a:buNone/>
            </a:pPr>
            <a:r>
              <a:rPr lang="en-US" sz="1200" dirty="0">
                <a:solidFill>
                  <a:schemeClr val="bg1"/>
                </a:solidFill>
                <a:latin typeface="Calibri" panose="020F0502020204030204" pitchFamily="34" charset="0"/>
              </a:rPr>
              <a:t>66/110</a:t>
            </a:r>
          </a:p>
          <a:p>
            <a:pPr algn="ctr">
              <a:lnSpc>
                <a:spcPct val="90000"/>
              </a:lnSpc>
              <a:spcAft>
                <a:spcPct val="0"/>
              </a:spcAft>
              <a:buClrTx/>
              <a:buFontTx/>
              <a:buNone/>
            </a:pPr>
            <a:r>
              <a:rPr lang="en-US" sz="1200" b="0" dirty="0">
                <a:solidFill>
                  <a:schemeClr val="bg1"/>
                </a:solidFill>
                <a:latin typeface="Calibri" panose="020F0502020204030204" pitchFamily="34" charset="0"/>
              </a:rPr>
              <a:t>77/121</a:t>
            </a:r>
          </a:p>
          <a:p>
            <a:pPr algn="ctr">
              <a:lnSpc>
                <a:spcPct val="90000"/>
              </a:lnSpc>
              <a:spcAft>
                <a:spcPct val="0"/>
              </a:spcAft>
              <a:buClrTx/>
              <a:buFontTx/>
              <a:buNone/>
            </a:pPr>
            <a:r>
              <a:rPr lang="en-US" sz="1200" dirty="0">
                <a:solidFill>
                  <a:schemeClr val="bg1"/>
                </a:solidFill>
                <a:latin typeface="Calibri" panose="020F0502020204030204" pitchFamily="34" charset="0"/>
              </a:rPr>
              <a:t>27/44</a:t>
            </a:r>
          </a:p>
          <a:p>
            <a:pPr algn="ctr">
              <a:lnSpc>
                <a:spcPct val="90000"/>
              </a:lnSpc>
              <a:spcAft>
                <a:spcPct val="0"/>
              </a:spcAft>
              <a:buClrTx/>
              <a:buFontTx/>
              <a:buNone/>
            </a:pPr>
            <a:r>
              <a:rPr lang="en-US" sz="1200" b="0" dirty="0">
                <a:solidFill>
                  <a:schemeClr val="bg1"/>
                </a:solidFill>
                <a:latin typeface="Calibri" panose="020F0502020204030204" pitchFamily="34" charset="0"/>
              </a:rPr>
              <a:t>71/110</a:t>
            </a:r>
          </a:p>
          <a:p>
            <a:pPr algn="ctr">
              <a:lnSpc>
                <a:spcPct val="90000"/>
              </a:lnSpc>
              <a:spcAft>
                <a:spcPct val="0"/>
              </a:spcAft>
              <a:buClrTx/>
              <a:buFontTx/>
              <a:buNone/>
            </a:pPr>
            <a:r>
              <a:rPr lang="en-US" sz="1200" dirty="0">
                <a:solidFill>
                  <a:schemeClr val="bg1"/>
                </a:solidFill>
                <a:latin typeface="Calibri" panose="020F0502020204030204" pitchFamily="34" charset="0"/>
              </a:rPr>
              <a:t>23/38</a:t>
            </a:r>
          </a:p>
          <a:p>
            <a:pPr algn="ctr">
              <a:lnSpc>
                <a:spcPct val="90000"/>
              </a:lnSpc>
              <a:spcAft>
                <a:spcPct val="0"/>
              </a:spcAft>
              <a:buClrTx/>
              <a:buFontTx/>
              <a:buNone/>
            </a:pPr>
            <a:r>
              <a:rPr lang="en-US" sz="1200" b="0" dirty="0">
                <a:solidFill>
                  <a:schemeClr val="bg1"/>
                </a:solidFill>
                <a:latin typeface="Calibri" panose="020F0502020204030204" pitchFamily="34" charset="0"/>
              </a:rPr>
              <a:t>38/65</a:t>
            </a:r>
          </a:p>
          <a:p>
            <a:pPr algn="ctr">
              <a:lnSpc>
                <a:spcPct val="90000"/>
              </a:lnSpc>
              <a:spcAft>
                <a:spcPct val="0"/>
              </a:spcAft>
              <a:buClrTx/>
              <a:buFontTx/>
              <a:buNone/>
            </a:pPr>
            <a:r>
              <a:rPr lang="en-US" sz="1200" dirty="0">
                <a:solidFill>
                  <a:schemeClr val="bg1"/>
                </a:solidFill>
                <a:latin typeface="Calibri" panose="020F0502020204030204" pitchFamily="34" charset="0"/>
              </a:rPr>
              <a:t>42/65</a:t>
            </a:r>
          </a:p>
          <a:p>
            <a:pPr algn="ctr">
              <a:lnSpc>
                <a:spcPct val="90000"/>
              </a:lnSpc>
              <a:spcAft>
                <a:spcPct val="0"/>
              </a:spcAft>
              <a:buClrTx/>
              <a:buFontTx/>
              <a:buNone/>
            </a:pPr>
            <a:r>
              <a:rPr lang="en-US" sz="1200" b="0" dirty="0">
                <a:solidFill>
                  <a:schemeClr val="bg1"/>
                </a:solidFill>
                <a:latin typeface="Calibri" panose="020F0502020204030204" pitchFamily="34" charset="0"/>
              </a:rPr>
              <a:t>75/111</a:t>
            </a:r>
          </a:p>
          <a:p>
            <a:pPr algn="ctr">
              <a:lnSpc>
                <a:spcPct val="90000"/>
              </a:lnSpc>
              <a:spcAft>
                <a:spcPct val="0"/>
              </a:spcAft>
              <a:buClrTx/>
              <a:buFontTx/>
              <a:buNone/>
            </a:pPr>
            <a:r>
              <a:rPr lang="en-US" sz="1200" dirty="0">
                <a:solidFill>
                  <a:schemeClr val="bg1"/>
                </a:solidFill>
                <a:latin typeface="Calibri" panose="020F0502020204030204" pitchFamily="34" charset="0"/>
              </a:rPr>
              <a:t>18/31</a:t>
            </a:r>
          </a:p>
          <a:p>
            <a:pPr algn="ctr">
              <a:lnSpc>
                <a:spcPct val="90000"/>
              </a:lnSpc>
              <a:spcAft>
                <a:spcPct val="0"/>
              </a:spcAft>
              <a:buClrTx/>
              <a:buFontTx/>
              <a:buNone/>
            </a:pPr>
            <a:r>
              <a:rPr lang="en-US" sz="1200" b="0" dirty="0">
                <a:solidFill>
                  <a:schemeClr val="bg1"/>
                </a:solidFill>
                <a:latin typeface="Calibri" panose="020F0502020204030204" pitchFamily="34" charset="0"/>
              </a:rPr>
              <a:t>8/18</a:t>
            </a:r>
          </a:p>
          <a:p>
            <a:pPr algn="ctr">
              <a:lnSpc>
                <a:spcPct val="90000"/>
              </a:lnSpc>
              <a:spcAft>
                <a:spcPct val="0"/>
              </a:spcAft>
              <a:buClrTx/>
              <a:buFontTx/>
              <a:buNone/>
            </a:pPr>
            <a:r>
              <a:rPr lang="en-US" sz="1200" dirty="0">
                <a:solidFill>
                  <a:schemeClr val="bg1"/>
                </a:solidFill>
                <a:latin typeface="Calibri" panose="020F0502020204030204" pitchFamily="34" charset="0"/>
              </a:rPr>
              <a:t>94/137</a:t>
            </a:r>
          </a:p>
          <a:p>
            <a:pPr algn="ctr">
              <a:lnSpc>
                <a:spcPct val="90000"/>
              </a:lnSpc>
              <a:spcAft>
                <a:spcPct val="0"/>
              </a:spcAft>
              <a:buClrTx/>
              <a:buFontTx/>
              <a:buNone/>
            </a:pPr>
            <a:r>
              <a:rPr lang="en-US" sz="1200" dirty="0">
                <a:solidFill>
                  <a:schemeClr val="bg1"/>
                </a:solidFill>
                <a:latin typeface="Calibri" panose="020F0502020204030204" pitchFamily="34" charset="0"/>
              </a:rPr>
              <a:t>10/28</a:t>
            </a:r>
          </a:p>
          <a:p>
            <a:pPr algn="ctr">
              <a:lnSpc>
                <a:spcPct val="90000"/>
              </a:lnSpc>
              <a:spcAft>
                <a:spcPct val="0"/>
              </a:spcAft>
              <a:buClrTx/>
              <a:buFontTx/>
              <a:buNone/>
            </a:pPr>
            <a:r>
              <a:rPr lang="en-US" sz="1200" b="0" dirty="0">
                <a:solidFill>
                  <a:schemeClr val="bg1"/>
                </a:solidFill>
                <a:latin typeface="Calibri" panose="020F0502020204030204" pitchFamily="34" charset="0"/>
              </a:rPr>
              <a:t>32/43</a:t>
            </a:r>
          </a:p>
          <a:p>
            <a:pPr algn="ctr">
              <a:lnSpc>
                <a:spcPct val="90000"/>
              </a:lnSpc>
              <a:spcAft>
                <a:spcPct val="0"/>
              </a:spcAft>
              <a:buClrTx/>
              <a:buFontTx/>
              <a:buNone/>
            </a:pPr>
            <a:r>
              <a:rPr lang="en-US" sz="1200" dirty="0">
                <a:solidFill>
                  <a:schemeClr val="bg1"/>
                </a:solidFill>
                <a:latin typeface="Calibri" panose="020F0502020204030204" pitchFamily="34" charset="0"/>
              </a:rPr>
              <a:t>72/122</a:t>
            </a:r>
          </a:p>
          <a:p>
            <a:pPr algn="ctr">
              <a:lnSpc>
                <a:spcPct val="90000"/>
              </a:lnSpc>
              <a:spcAft>
                <a:spcPct val="0"/>
              </a:spcAft>
              <a:buClrTx/>
              <a:buFontTx/>
              <a:buNone/>
            </a:pPr>
            <a:r>
              <a:rPr lang="en-US" sz="1200" b="0" dirty="0">
                <a:solidFill>
                  <a:schemeClr val="bg1"/>
                </a:solidFill>
                <a:latin typeface="Calibri" panose="020F0502020204030204" pitchFamily="34" charset="0"/>
              </a:rPr>
              <a:t>80/128</a:t>
            </a:r>
          </a:p>
          <a:p>
            <a:pPr algn="ctr">
              <a:lnSpc>
                <a:spcPct val="90000"/>
              </a:lnSpc>
              <a:spcAft>
                <a:spcPct val="0"/>
              </a:spcAft>
              <a:buClrTx/>
              <a:buFontTx/>
              <a:buNone/>
            </a:pPr>
            <a:r>
              <a:rPr lang="en-US" sz="1200" dirty="0">
                <a:solidFill>
                  <a:schemeClr val="bg1"/>
                </a:solidFill>
                <a:latin typeface="Calibri" panose="020F0502020204030204" pitchFamily="34" charset="0"/>
              </a:rPr>
              <a:t>30/50</a:t>
            </a:r>
            <a:endParaRPr lang="en-US" sz="1200" b="0"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B6A7E1D0-9747-9F74-246D-0DDFF0B7DEB6}"/>
              </a:ext>
            </a:extLst>
          </p:cNvPr>
          <p:cNvSpPr txBox="1"/>
          <p:nvPr/>
        </p:nvSpPr>
        <p:spPr bwMode="auto">
          <a:xfrm>
            <a:off x="7021098" y="1522509"/>
            <a:ext cx="254409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90000"/>
              </a:lnSpc>
              <a:spcAft>
                <a:spcPct val="0"/>
              </a:spcAft>
              <a:buClrTx/>
              <a:buFontTx/>
              <a:buNone/>
            </a:pPr>
            <a:r>
              <a:rPr lang="en-US" sz="1200" b="1" dirty="0">
                <a:solidFill>
                  <a:schemeClr val="bg1"/>
                </a:solidFill>
                <a:latin typeface="Calibri" panose="020F0502020204030204" pitchFamily="34" charset="0"/>
              </a:rPr>
              <a:t>Overall Response, % (95% CI)</a:t>
            </a:r>
          </a:p>
        </p:txBody>
      </p:sp>
      <p:cxnSp>
        <p:nvCxnSpPr>
          <p:cNvPr id="14" name="Straight Connector 13">
            <a:extLst>
              <a:ext uri="{FF2B5EF4-FFF2-40B4-BE49-F238E27FC236}">
                <a16:creationId xmlns:a16="http://schemas.microsoft.com/office/drawing/2014/main" id="{63B20459-65AC-C4D8-A8BA-BAB5BE772FCA}"/>
              </a:ext>
            </a:extLst>
          </p:cNvPr>
          <p:cNvCxnSpPr>
            <a:cxnSpLocks/>
          </p:cNvCxnSpPr>
          <p:nvPr/>
        </p:nvCxnSpPr>
        <p:spPr bwMode="auto">
          <a:xfrm>
            <a:off x="8285768" y="1823520"/>
            <a:ext cx="0" cy="4354784"/>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F1D26C2-45BC-8CCB-4740-83750E3100E6}"/>
              </a:ext>
            </a:extLst>
          </p:cNvPr>
          <p:cNvCxnSpPr/>
          <p:nvPr/>
        </p:nvCxnSpPr>
        <p:spPr bwMode="auto">
          <a:xfrm>
            <a:off x="6989838" y="6178304"/>
            <a:ext cx="2033350" cy="0"/>
          </a:xfrm>
          <a:prstGeom prst="line">
            <a:avLst/>
          </a:prstGeom>
          <a:noFill/>
          <a:ln w="28575" cap="flat" cmpd="sng" algn="ctr">
            <a:solidFill>
              <a:schemeClr val="bg1"/>
            </a:solidFill>
            <a:prstDash val="solid"/>
            <a:round/>
            <a:headEnd type="none" w="med" len="med"/>
            <a:tailEnd type="none" w="med" len="med"/>
          </a:ln>
          <a:effectLst/>
        </p:spPr>
      </p:cxnSp>
      <p:grpSp>
        <p:nvGrpSpPr>
          <p:cNvPr id="23" name="Group 22">
            <a:extLst>
              <a:ext uri="{FF2B5EF4-FFF2-40B4-BE49-F238E27FC236}">
                <a16:creationId xmlns:a16="http://schemas.microsoft.com/office/drawing/2014/main" id="{12C9A20B-121C-C06C-0117-4D33C6EB07D1}"/>
              </a:ext>
            </a:extLst>
          </p:cNvPr>
          <p:cNvGrpSpPr/>
          <p:nvPr/>
        </p:nvGrpSpPr>
        <p:grpSpPr>
          <a:xfrm>
            <a:off x="6994862" y="6162710"/>
            <a:ext cx="2021460" cy="90435"/>
            <a:chOff x="5721952" y="6399954"/>
            <a:chExt cx="2021460" cy="90435"/>
          </a:xfrm>
        </p:grpSpPr>
        <p:cxnSp>
          <p:nvCxnSpPr>
            <p:cNvPr id="18" name="Straight Connector 17">
              <a:extLst>
                <a:ext uri="{FF2B5EF4-FFF2-40B4-BE49-F238E27FC236}">
                  <a16:creationId xmlns:a16="http://schemas.microsoft.com/office/drawing/2014/main" id="{66D2C073-EACE-3B9D-F04F-421B9F2A08E5}"/>
                </a:ext>
              </a:extLst>
            </p:cNvPr>
            <p:cNvCxnSpPr>
              <a:cxnSpLocks/>
            </p:cNvCxnSpPr>
            <p:nvPr/>
          </p:nvCxnSpPr>
          <p:spPr bwMode="auto">
            <a:xfrm>
              <a:off x="5721952" y="6399954"/>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9981E30-8387-3F00-D952-17F18D6F36CD}"/>
                </a:ext>
              </a:extLst>
            </p:cNvPr>
            <p:cNvCxnSpPr>
              <a:cxnSpLocks/>
            </p:cNvCxnSpPr>
            <p:nvPr/>
          </p:nvCxnSpPr>
          <p:spPr bwMode="auto">
            <a:xfrm>
              <a:off x="6221020" y="6399954"/>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59847BB-DDD3-BE09-7792-C2271D117018}"/>
                </a:ext>
              </a:extLst>
            </p:cNvPr>
            <p:cNvCxnSpPr>
              <a:cxnSpLocks/>
            </p:cNvCxnSpPr>
            <p:nvPr/>
          </p:nvCxnSpPr>
          <p:spPr bwMode="auto">
            <a:xfrm>
              <a:off x="6733603" y="6399954"/>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79E24EC-79B7-C17E-EC7B-DC7C42738CF4}"/>
                </a:ext>
              </a:extLst>
            </p:cNvPr>
            <p:cNvCxnSpPr>
              <a:cxnSpLocks/>
            </p:cNvCxnSpPr>
            <p:nvPr/>
          </p:nvCxnSpPr>
          <p:spPr bwMode="auto">
            <a:xfrm>
              <a:off x="7241345" y="6399954"/>
              <a:ext cx="0" cy="90435"/>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B294812-840F-889A-D13E-ECE97E9FBEF6}"/>
                </a:ext>
              </a:extLst>
            </p:cNvPr>
            <p:cNvCxnSpPr>
              <a:cxnSpLocks/>
            </p:cNvCxnSpPr>
            <p:nvPr/>
          </p:nvCxnSpPr>
          <p:spPr bwMode="auto">
            <a:xfrm>
              <a:off x="7743412" y="6399954"/>
              <a:ext cx="0" cy="90435"/>
            </a:xfrm>
            <a:prstGeom prst="line">
              <a:avLst/>
            </a:prstGeom>
            <a:noFill/>
            <a:ln w="28575" cap="flat" cmpd="sng" algn="ctr">
              <a:solidFill>
                <a:schemeClr val="bg1"/>
              </a:solidFill>
              <a:prstDash val="solid"/>
              <a:round/>
              <a:headEnd type="none" w="med" len="med"/>
              <a:tailEnd type="none" w="med" len="med"/>
            </a:ln>
            <a:effectLst/>
          </p:spPr>
        </p:cxnSp>
      </p:grpSp>
      <p:sp>
        <p:nvSpPr>
          <p:cNvPr id="24" name="TextBox 23">
            <a:extLst>
              <a:ext uri="{FF2B5EF4-FFF2-40B4-BE49-F238E27FC236}">
                <a16:creationId xmlns:a16="http://schemas.microsoft.com/office/drawing/2014/main" id="{E210CE06-B117-A9C7-CE69-A456DD240E6B}"/>
              </a:ext>
            </a:extLst>
          </p:cNvPr>
          <p:cNvSpPr txBox="1"/>
          <p:nvPr/>
        </p:nvSpPr>
        <p:spPr bwMode="auto">
          <a:xfrm>
            <a:off x="6865605" y="621454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5" name="TextBox 24">
            <a:extLst>
              <a:ext uri="{FF2B5EF4-FFF2-40B4-BE49-F238E27FC236}">
                <a16:creationId xmlns:a16="http://schemas.microsoft.com/office/drawing/2014/main" id="{02005595-D7C3-6267-A06B-FE185CADC574}"/>
              </a:ext>
            </a:extLst>
          </p:cNvPr>
          <p:cNvSpPr txBox="1"/>
          <p:nvPr/>
        </p:nvSpPr>
        <p:spPr bwMode="auto">
          <a:xfrm>
            <a:off x="7325867" y="620792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p>
        </p:txBody>
      </p:sp>
      <p:sp>
        <p:nvSpPr>
          <p:cNvPr id="26" name="TextBox 25">
            <a:extLst>
              <a:ext uri="{FF2B5EF4-FFF2-40B4-BE49-F238E27FC236}">
                <a16:creationId xmlns:a16="http://schemas.microsoft.com/office/drawing/2014/main" id="{6E9F100F-3932-1363-92DA-37BC9C85A63E}"/>
              </a:ext>
            </a:extLst>
          </p:cNvPr>
          <p:cNvSpPr txBox="1"/>
          <p:nvPr/>
        </p:nvSpPr>
        <p:spPr bwMode="auto">
          <a:xfrm>
            <a:off x="7842209" y="619947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27" name="TextBox 26">
            <a:extLst>
              <a:ext uri="{FF2B5EF4-FFF2-40B4-BE49-F238E27FC236}">
                <a16:creationId xmlns:a16="http://schemas.microsoft.com/office/drawing/2014/main" id="{FDE6A17A-8A33-AB48-1224-7050F9EC1E99}"/>
              </a:ext>
            </a:extLst>
          </p:cNvPr>
          <p:cNvSpPr txBox="1"/>
          <p:nvPr/>
        </p:nvSpPr>
        <p:spPr bwMode="auto">
          <a:xfrm>
            <a:off x="8341744" y="619285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75</a:t>
            </a:r>
          </a:p>
        </p:txBody>
      </p:sp>
      <p:sp>
        <p:nvSpPr>
          <p:cNvPr id="28" name="TextBox 27">
            <a:extLst>
              <a:ext uri="{FF2B5EF4-FFF2-40B4-BE49-F238E27FC236}">
                <a16:creationId xmlns:a16="http://schemas.microsoft.com/office/drawing/2014/main" id="{895756DD-858D-F223-8E1E-0BF864792411}"/>
              </a:ext>
            </a:extLst>
          </p:cNvPr>
          <p:cNvSpPr txBox="1"/>
          <p:nvPr/>
        </p:nvSpPr>
        <p:spPr bwMode="auto">
          <a:xfrm>
            <a:off x="8803981" y="6208971"/>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cxnSp>
        <p:nvCxnSpPr>
          <p:cNvPr id="31" name="Straight Connector 30">
            <a:extLst>
              <a:ext uri="{FF2B5EF4-FFF2-40B4-BE49-F238E27FC236}">
                <a16:creationId xmlns:a16="http://schemas.microsoft.com/office/drawing/2014/main" id="{99D475DE-6A81-82DD-1137-3C3151F10023}"/>
              </a:ext>
            </a:extLst>
          </p:cNvPr>
          <p:cNvCxnSpPr>
            <a:cxnSpLocks/>
          </p:cNvCxnSpPr>
          <p:nvPr/>
        </p:nvCxnSpPr>
        <p:spPr bwMode="auto">
          <a:xfrm>
            <a:off x="8120861" y="1915981"/>
            <a:ext cx="40846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C5CE619-B2E6-325A-F1AF-B9E9F3645564}"/>
              </a:ext>
            </a:extLst>
          </p:cNvPr>
          <p:cNvCxnSpPr>
            <a:cxnSpLocks/>
          </p:cNvCxnSpPr>
          <p:nvPr/>
        </p:nvCxnSpPr>
        <p:spPr bwMode="auto">
          <a:xfrm>
            <a:off x="8031209" y="2080132"/>
            <a:ext cx="53680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36AF2FD-1C64-6994-47D6-B626A9803D97}"/>
              </a:ext>
            </a:extLst>
          </p:cNvPr>
          <p:cNvCxnSpPr>
            <a:cxnSpLocks/>
          </p:cNvCxnSpPr>
          <p:nvPr/>
        </p:nvCxnSpPr>
        <p:spPr bwMode="auto">
          <a:xfrm>
            <a:off x="7647165" y="2244283"/>
            <a:ext cx="86206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4C48610-BEB9-C7B7-2E10-547C7C34E1F3}"/>
              </a:ext>
            </a:extLst>
          </p:cNvPr>
          <p:cNvCxnSpPr>
            <a:cxnSpLocks/>
          </p:cNvCxnSpPr>
          <p:nvPr/>
        </p:nvCxnSpPr>
        <p:spPr bwMode="auto">
          <a:xfrm>
            <a:off x="8085693" y="2408434"/>
            <a:ext cx="34164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816F1EC-5107-CD88-FC1A-CAF6BBA62613}"/>
              </a:ext>
            </a:extLst>
          </p:cNvPr>
          <p:cNvCxnSpPr>
            <a:cxnSpLocks/>
          </p:cNvCxnSpPr>
          <p:nvPr/>
        </p:nvCxnSpPr>
        <p:spPr bwMode="auto">
          <a:xfrm>
            <a:off x="8285768" y="2572585"/>
            <a:ext cx="66408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23D1F09-2E6B-1797-8004-ABF571094C41}"/>
              </a:ext>
            </a:extLst>
          </p:cNvPr>
          <p:cNvCxnSpPr>
            <a:cxnSpLocks/>
          </p:cNvCxnSpPr>
          <p:nvPr/>
        </p:nvCxnSpPr>
        <p:spPr bwMode="auto">
          <a:xfrm>
            <a:off x="7223627" y="2736736"/>
            <a:ext cx="1285604"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F48F0A2-568C-600E-0B22-35E5659C4BB8}"/>
              </a:ext>
            </a:extLst>
          </p:cNvPr>
          <p:cNvCxnSpPr>
            <a:cxnSpLocks/>
          </p:cNvCxnSpPr>
          <p:nvPr/>
        </p:nvCxnSpPr>
        <p:spPr bwMode="auto">
          <a:xfrm>
            <a:off x="8333551" y="2900887"/>
            <a:ext cx="38837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7D316C2-E086-E7C8-A3A4-2960B8C38AB8}"/>
              </a:ext>
            </a:extLst>
          </p:cNvPr>
          <p:cNvCxnSpPr>
            <a:cxnSpLocks/>
          </p:cNvCxnSpPr>
          <p:nvPr/>
        </p:nvCxnSpPr>
        <p:spPr bwMode="auto">
          <a:xfrm>
            <a:off x="7842209" y="3065038"/>
            <a:ext cx="53991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CADA60A-D069-75D9-C85D-CD0B65023D3B}"/>
              </a:ext>
            </a:extLst>
          </p:cNvPr>
          <p:cNvCxnSpPr>
            <a:cxnSpLocks/>
          </p:cNvCxnSpPr>
          <p:nvPr/>
        </p:nvCxnSpPr>
        <p:spPr bwMode="auto">
          <a:xfrm>
            <a:off x="7368910" y="3229189"/>
            <a:ext cx="91685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B25DD16-3119-C20A-3691-0AF840E0175F}"/>
              </a:ext>
            </a:extLst>
          </p:cNvPr>
          <p:cNvCxnSpPr>
            <a:cxnSpLocks/>
          </p:cNvCxnSpPr>
          <p:nvPr/>
        </p:nvCxnSpPr>
        <p:spPr bwMode="auto">
          <a:xfrm>
            <a:off x="8085693" y="3393340"/>
            <a:ext cx="54940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C81B962-4E51-632B-679A-8706870AA275}"/>
              </a:ext>
            </a:extLst>
          </p:cNvPr>
          <p:cNvCxnSpPr>
            <a:cxnSpLocks/>
          </p:cNvCxnSpPr>
          <p:nvPr/>
        </p:nvCxnSpPr>
        <p:spPr bwMode="auto">
          <a:xfrm>
            <a:off x="8046545" y="3557491"/>
            <a:ext cx="380791"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2FFB10D-4317-F680-55E1-E9B669609CB6}"/>
              </a:ext>
            </a:extLst>
          </p:cNvPr>
          <p:cNvCxnSpPr>
            <a:cxnSpLocks/>
          </p:cNvCxnSpPr>
          <p:nvPr/>
        </p:nvCxnSpPr>
        <p:spPr bwMode="auto">
          <a:xfrm>
            <a:off x="8125885" y="3721642"/>
            <a:ext cx="356453"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E9A8D48-E2BC-251E-0933-C3E7EBB6D9DE}"/>
              </a:ext>
            </a:extLst>
          </p:cNvPr>
          <p:cNvCxnSpPr>
            <a:cxnSpLocks/>
          </p:cNvCxnSpPr>
          <p:nvPr/>
        </p:nvCxnSpPr>
        <p:spPr bwMode="auto">
          <a:xfrm>
            <a:off x="7919267" y="3885793"/>
            <a:ext cx="59498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F84C3F55-12F5-C3E9-836E-538CA8FC9BFA}"/>
              </a:ext>
            </a:extLst>
          </p:cNvPr>
          <p:cNvCxnSpPr>
            <a:cxnSpLocks/>
          </p:cNvCxnSpPr>
          <p:nvPr/>
        </p:nvCxnSpPr>
        <p:spPr bwMode="auto">
          <a:xfrm>
            <a:off x="8145982" y="4049944"/>
            <a:ext cx="36324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9926A9A-23C7-A8F9-E051-34D9730E1C5F}"/>
              </a:ext>
            </a:extLst>
          </p:cNvPr>
          <p:cNvCxnSpPr>
            <a:cxnSpLocks/>
          </p:cNvCxnSpPr>
          <p:nvPr/>
        </p:nvCxnSpPr>
        <p:spPr bwMode="auto">
          <a:xfrm>
            <a:off x="7868318" y="4214095"/>
            <a:ext cx="66100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7C70B45-2F1F-1264-E766-4D707A418DFD}"/>
              </a:ext>
            </a:extLst>
          </p:cNvPr>
          <p:cNvCxnSpPr>
            <a:cxnSpLocks/>
          </p:cNvCxnSpPr>
          <p:nvPr/>
        </p:nvCxnSpPr>
        <p:spPr bwMode="auto">
          <a:xfrm>
            <a:off x="7955064" y="4378246"/>
            <a:ext cx="487344"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ABF53C7-DE52-B674-F65A-8CDD5189E1BA}"/>
              </a:ext>
            </a:extLst>
          </p:cNvPr>
          <p:cNvCxnSpPr>
            <a:cxnSpLocks/>
          </p:cNvCxnSpPr>
          <p:nvPr/>
        </p:nvCxnSpPr>
        <p:spPr bwMode="auto">
          <a:xfrm>
            <a:off x="8078198" y="4542397"/>
            <a:ext cx="476991"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7B5737E6-A3D0-908B-F639-5183806EB924}"/>
              </a:ext>
            </a:extLst>
          </p:cNvPr>
          <p:cNvCxnSpPr>
            <a:cxnSpLocks/>
          </p:cNvCxnSpPr>
          <p:nvPr/>
        </p:nvCxnSpPr>
        <p:spPr bwMode="auto">
          <a:xfrm>
            <a:off x="8183969" y="4706548"/>
            <a:ext cx="371220"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AA9FD2A6-774C-C5BD-E745-7D725C3A6981}"/>
              </a:ext>
            </a:extLst>
          </p:cNvPr>
          <p:cNvCxnSpPr>
            <a:cxnSpLocks/>
          </p:cNvCxnSpPr>
          <p:nvPr/>
        </p:nvCxnSpPr>
        <p:spPr bwMode="auto">
          <a:xfrm>
            <a:off x="7782665" y="4870699"/>
            <a:ext cx="746662"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BB5B9D0-7AB7-11F1-23E4-AF666436249E}"/>
              </a:ext>
            </a:extLst>
          </p:cNvPr>
          <p:cNvCxnSpPr>
            <a:cxnSpLocks/>
          </p:cNvCxnSpPr>
          <p:nvPr/>
        </p:nvCxnSpPr>
        <p:spPr bwMode="auto">
          <a:xfrm>
            <a:off x="7509426" y="5034850"/>
            <a:ext cx="999805"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A5E2D45-D99D-7AF7-25AB-213233582E5F}"/>
              </a:ext>
            </a:extLst>
          </p:cNvPr>
          <p:cNvCxnSpPr>
            <a:cxnSpLocks/>
          </p:cNvCxnSpPr>
          <p:nvPr/>
        </p:nvCxnSpPr>
        <p:spPr bwMode="auto">
          <a:xfrm>
            <a:off x="8243842" y="5199001"/>
            <a:ext cx="311347"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C220F67-2A03-DBA1-D368-CB3D43DADEFF}"/>
              </a:ext>
            </a:extLst>
          </p:cNvPr>
          <p:cNvCxnSpPr>
            <a:cxnSpLocks/>
          </p:cNvCxnSpPr>
          <p:nvPr/>
        </p:nvCxnSpPr>
        <p:spPr bwMode="auto">
          <a:xfrm>
            <a:off x="7368910" y="5363152"/>
            <a:ext cx="751951"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B911AE2-9C87-B49D-6E1F-5AE510CACDF6}"/>
              </a:ext>
            </a:extLst>
          </p:cNvPr>
          <p:cNvCxnSpPr>
            <a:cxnSpLocks/>
          </p:cNvCxnSpPr>
          <p:nvPr/>
        </p:nvCxnSpPr>
        <p:spPr bwMode="auto">
          <a:xfrm>
            <a:off x="8183969" y="5527303"/>
            <a:ext cx="586684"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B331D35-DAC6-66CD-F5A0-67D50C9550B4}"/>
              </a:ext>
            </a:extLst>
          </p:cNvPr>
          <p:cNvCxnSpPr>
            <a:cxnSpLocks/>
          </p:cNvCxnSpPr>
          <p:nvPr/>
        </p:nvCxnSpPr>
        <p:spPr bwMode="auto">
          <a:xfrm>
            <a:off x="8006513" y="5691454"/>
            <a:ext cx="375975"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4C07A576-6497-309F-5E72-5D4ED78C54C0}"/>
              </a:ext>
            </a:extLst>
          </p:cNvPr>
          <p:cNvCxnSpPr>
            <a:cxnSpLocks/>
          </p:cNvCxnSpPr>
          <p:nvPr/>
        </p:nvCxnSpPr>
        <p:spPr bwMode="auto">
          <a:xfrm>
            <a:off x="7951714" y="6019766"/>
            <a:ext cx="557517"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C5C344E-890F-DDD6-C674-B19A18E3913D}"/>
              </a:ext>
            </a:extLst>
          </p:cNvPr>
          <p:cNvCxnSpPr>
            <a:cxnSpLocks/>
          </p:cNvCxnSpPr>
          <p:nvPr/>
        </p:nvCxnSpPr>
        <p:spPr bwMode="auto">
          <a:xfrm>
            <a:off x="8100598" y="5855605"/>
            <a:ext cx="341810" cy="0"/>
          </a:xfrm>
          <a:prstGeom prst="line">
            <a:avLst/>
          </a:prstGeom>
          <a:noFill/>
          <a:ln w="28575" cap="flat" cmpd="sng" algn="ctr">
            <a:solidFill>
              <a:schemeClr val="bg1"/>
            </a:solidFill>
            <a:prstDash val="solid"/>
            <a:round/>
            <a:headEnd type="none" w="med" len="med"/>
            <a:tailEnd type="none" w="med" len="med"/>
          </a:ln>
          <a:effectLst/>
        </p:spPr>
      </p:cxnSp>
      <p:sp>
        <p:nvSpPr>
          <p:cNvPr id="87" name="Oval 86">
            <a:extLst>
              <a:ext uri="{FF2B5EF4-FFF2-40B4-BE49-F238E27FC236}">
                <a16:creationId xmlns:a16="http://schemas.microsoft.com/office/drawing/2014/main" id="{6EA2AEE2-0673-D66F-3815-AB37B896C44D}"/>
              </a:ext>
            </a:extLst>
          </p:cNvPr>
          <p:cNvSpPr/>
          <p:nvPr/>
        </p:nvSpPr>
        <p:spPr bwMode="auto">
          <a:xfrm>
            <a:off x="8310732" y="1883839"/>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1BAF2417-ECCA-0A20-B9A2-489F5BBB583F}"/>
              </a:ext>
            </a:extLst>
          </p:cNvPr>
          <p:cNvSpPr/>
          <p:nvPr/>
        </p:nvSpPr>
        <p:spPr bwMode="auto">
          <a:xfrm>
            <a:off x="8283825" y="2049877"/>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047DD630-2C8B-93D9-379B-EDCF70ADB3A5}"/>
              </a:ext>
            </a:extLst>
          </p:cNvPr>
          <p:cNvSpPr/>
          <p:nvPr/>
        </p:nvSpPr>
        <p:spPr bwMode="auto">
          <a:xfrm>
            <a:off x="8056884" y="2215072"/>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35FC9F59-CC86-03BB-9316-B1CC89012018}"/>
              </a:ext>
            </a:extLst>
          </p:cNvPr>
          <p:cNvSpPr/>
          <p:nvPr/>
        </p:nvSpPr>
        <p:spPr bwMode="auto">
          <a:xfrm>
            <a:off x="8232434" y="2375020"/>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993CDCEB-9C60-4A17-BC71-A64625777A1F}"/>
              </a:ext>
            </a:extLst>
          </p:cNvPr>
          <p:cNvSpPr/>
          <p:nvPr/>
        </p:nvSpPr>
        <p:spPr bwMode="auto">
          <a:xfrm>
            <a:off x="8697524" y="2542405"/>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43DEF32E-B879-0130-7034-874D7B0D921E}"/>
              </a:ext>
            </a:extLst>
          </p:cNvPr>
          <p:cNvSpPr/>
          <p:nvPr/>
        </p:nvSpPr>
        <p:spPr bwMode="auto">
          <a:xfrm>
            <a:off x="7766090" y="2706099"/>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5C65771A-A88F-5EF6-E727-E22D7FDE036F}"/>
              </a:ext>
            </a:extLst>
          </p:cNvPr>
          <p:cNvSpPr/>
          <p:nvPr/>
        </p:nvSpPr>
        <p:spPr bwMode="auto">
          <a:xfrm>
            <a:off x="8516446" y="2864439"/>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397AEEE7-42AD-2788-DAF1-D4C3625634E2}"/>
              </a:ext>
            </a:extLst>
          </p:cNvPr>
          <p:cNvSpPr/>
          <p:nvPr/>
        </p:nvSpPr>
        <p:spPr bwMode="auto">
          <a:xfrm>
            <a:off x="8101531" y="3036288"/>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15071BBE-A548-28BD-AD7A-F08FC48450EC}"/>
              </a:ext>
            </a:extLst>
          </p:cNvPr>
          <p:cNvSpPr/>
          <p:nvPr/>
        </p:nvSpPr>
        <p:spPr bwMode="auto">
          <a:xfrm>
            <a:off x="7769342" y="3198551"/>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80530898-B909-D558-3B92-A2AC55DD9DEF}"/>
              </a:ext>
            </a:extLst>
          </p:cNvPr>
          <p:cNvSpPr/>
          <p:nvPr/>
        </p:nvSpPr>
        <p:spPr bwMode="auto">
          <a:xfrm>
            <a:off x="8364741" y="3362192"/>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00FDE80D-033A-E109-4E3F-7505FD0B68AA}"/>
              </a:ext>
            </a:extLst>
          </p:cNvPr>
          <p:cNvSpPr/>
          <p:nvPr/>
        </p:nvSpPr>
        <p:spPr bwMode="auto">
          <a:xfrm>
            <a:off x="8219122" y="3528524"/>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0341E966-99F7-2100-2A05-31560372BEC2}"/>
              </a:ext>
            </a:extLst>
          </p:cNvPr>
          <p:cNvSpPr/>
          <p:nvPr/>
        </p:nvSpPr>
        <p:spPr bwMode="auto">
          <a:xfrm>
            <a:off x="8290068" y="3691458"/>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5484D04F-743B-6EFC-F889-37E9889DCA14}"/>
              </a:ext>
            </a:extLst>
          </p:cNvPr>
          <p:cNvSpPr/>
          <p:nvPr/>
        </p:nvSpPr>
        <p:spPr bwMode="auto">
          <a:xfrm>
            <a:off x="8201362" y="3854402"/>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2475654C-5ABE-5AC3-7F6E-B9BBE8CF9DF6}"/>
              </a:ext>
            </a:extLst>
          </p:cNvPr>
          <p:cNvSpPr/>
          <p:nvPr/>
        </p:nvSpPr>
        <p:spPr bwMode="auto">
          <a:xfrm>
            <a:off x="8313311" y="4020399"/>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2737D9FA-1EBC-C49F-F79A-5801383C63D8}"/>
              </a:ext>
            </a:extLst>
          </p:cNvPr>
          <p:cNvSpPr/>
          <p:nvPr/>
        </p:nvSpPr>
        <p:spPr bwMode="auto">
          <a:xfrm>
            <a:off x="8187700" y="4186632"/>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4403A356-C725-3622-C5F0-AAB9ED7A8083}"/>
              </a:ext>
            </a:extLst>
          </p:cNvPr>
          <p:cNvSpPr/>
          <p:nvPr/>
        </p:nvSpPr>
        <p:spPr bwMode="auto">
          <a:xfrm>
            <a:off x="8178814" y="4345337"/>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E256D342-A173-66F2-8225-8E20412CBBFB}"/>
              </a:ext>
            </a:extLst>
          </p:cNvPr>
          <p:cNvSpPr/>
          <p:nvPr/>
        </p:nvSpPr>
        <p:spPr bwMode="auto">
          <a:xfrm>
            <a:off x="8306927" y="4509502"/>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55244108-67D0-5B8B-DD82-7C6623B2A7DF}"/>
              </a:ext>
            </a:extLst>
          </p:cNvPr>
          <p:cNvSpPr/>
          <p:nvPr/>
        </p:nvSpPr>
        <p:spPr bwMode="auto">
          <a:xfrm>
            <a:off x="8353152" y="4676837"/>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AF14384F-118E-40CE-EF4E-1A1062148D58}"/>
              </a:ext>
            </a:extLst>
          </p:cNvPr>
          <p:cNvSpPr/>
          <p:nvPr/>
        </p:nvSpPr>
        <p:spPr bwMode="auto">
          <a:xfrm>
            <a:off x="8143930" y="4840216"/>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BE938418-5EF0-3E3B-AACA-E79E6305202D}"/>
              </a:ext>
            </a:extLst>
          </p:cNvPr>
          <p:cNvSpPr/>
          <p:nvPr/>
        </p:nvSpPr>
        <p:spPr bwMode="auto">
          <a:xfrm>
            <a:off x="7976721" y="5004661"/>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06433B74-6FDE-B88E-E75A-78070377805A}"/>
              </a:ext>
            </a:extLst>
          </p:cNvPr>
          <p:cNvSpPr/>
          <p:nvPr/>
        </p:nvSpPr>
        <p:spPr bwMode="auto">
          <a:xfrm>
            <a:off x="8382248" y="5166475"/>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FBDDD0E6-34AC-8BA5-D217-C75517B829C4}"/>
              </a:ext>
            </a:extLst>
          </p:cNvPr>
          <p:cNvSpPr/>
          <p:nvPr/>
        </p:nvSpPr>
        <p:spPr bwMode="auto">
          <a:xfrm>
            <a:off x="7681265" y="5331467"/>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C9012661-1B7C-3083-5D4F-8D3E85DCC4A5}"/>
              </a:ext>
            </a:extLst>
          </p:cNvPr>
          <p:cNvSpPr/>
          <p:nvPr/>
        </p:nvSpPr>
        <p:spPr bwMode="auto">
          <a:xfrm>
            <a:off x="8521146" y="5493851"/>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A654A0DF-E57F-18C3-0477-2F62C20996DC}"/>
              </a:ext>
            </a:extLst>
          </p:cNvPr>
          <p:cNvSpPr/>
          <p:nvPr/>
        </p:nvSpPr>
        <p:spPr bwMode="auto">
          <a:xfrm>
            <a:off x="8174940" y="5655314"/>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2CB80F08-5B70-03C5-D9A8-66C4F63C8D1E}"/>
              </a:ext>
            </a:extLst>
          </p:cNvPr>
          <p:cNvSpPr/>
          <p:nvPr/>
        </p:nvSpPr>
        <p:spPr bwMode="auto">
          <a:xfrm>
            <a:off x="8265053" y="5835220"/>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9FDAE939-1CDF-7DEE-8EEC-E3839338F0BA}"/>
              </a:ext>
            </a:extLst>
          </p:cNvPr>
          <p:cNvSpPr/>
          <p:nvPr/>
        </p:nvSpPr>
        <p:spPr bwMode="auto">
          <a:xfrm>
            <a:off x="8219138" y="5986459"/>
            <a:ext cx="60359" cy="6035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582061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Freeform: Shape 207">
            <a:extLst>
              <a:ext uri="{FF2B5EF4-FFF2-40B4-BE49-F238E27FC236}">
                <a16:creationId xmlns:a16="http://schemas.microsoft.com/office/drawing/2014/main" id="{AE06F9C3-2DE8-7956-B104-77A240EB7766}"/>
              </a:ext>
            </a:extLst>
          </p:cNvPr>
          <p:cNvSpPr/>
          <p:nvPr/>
        </p:nvSpPr>
        <p:spPr bwMode="auto">
          <a:xfrm>
            <a:off x="6962592" y="2028759"/>
            <a:ext cx="3379914" cy="1548309"/>
          </a:xfrm>
          <a:custGeom>
            <a:avLst/>
            <a:gdLst>
              <a:gd name="connsiteX0" fmla="*/ 0 w 3379914"/>
              <a:gd name="connsiteY0" fmla="*/ 0 h 1548309"/>
              <a:gd name="connsiteX1" fmla="*/ 50488 w 3379914"/>
              <a:gd name="connsiteY1" fmla="*/ 0 h 1548309"/>
              <a:gd name="connsiteX2" fmla="*/ 50488 w 3379914"/>
              <a:gd name="connsiteY2" fmla="*/ 19634 h 1548309"/>
              <a:gd name="connsiteX3" fmla="*/ 95367 w 3379914"/>
              <a:gd name="connsiteY3" fmla="*/ 19634 h 1548309"/>
              <a:gd name="connsiteX4" fmla="*/ 95367 w 3379914"/>
              <a:gd name="connsiteY4" fmla="*/ 50488 h 1548309"/>
              <a:gd name="connsiteX5" fmla="*/ 148660 w 3379914"/>
              <a:gd name="connsiteY5" fmla="*/ 50488 h 1548309"/>
              <a:gd name="connsiteX6" fmla="*/ 148660 w 3379914"/>
              <a:gd name="connsiteY6" fmla="*/ 103781 h 1548309"/>
              <a:gd name="connsiteX7" fmla="*/ 179514 w 3379914"/>
              <a:gd name="connsiteY7" fmla="*/ 103781 h 1548309"/>
              <a:gd name="connsiteX8" fmla="*/ 179514 w 3379914"/>
              <a:gd name="connsiteY8" fmla="*/ 143050 h 1548309"/>
              <a:gd name="connsiteX9" fmla="*/ 201953 w 3379914"/>
              <a:gd name="connsiteY9" fmla="*/ 143050 h 1548309"/>
              <a:gd name="connsiteX10" fmla="*/ 201953 w 3379914"/>
              <a:gd name="connsiteY10" fmla="*/ 193538 h 1548309"/>
              <a:gd name="connsiteX11" fmla="*/ 227197 w 3379914"/>
              <a:gd name="connsiteY11" fmla="*/ 193538 h 1548309"/>
              <a:gd name="connsiteX12" fmla="*/ 227197 w 3379914"/>
              <a:gd name="connsiteY12" fmla="*/ 241222 h 1548309"/>
              <a:gd name="connsiteX13" fmla="*/ 277686 w 3379914"/>
              <a:gd name="connsiteY13" fmla="*/ 241222 h 1548309"/>
              <a:gd name="connsiteX14" fmla="*/ 277686 w 3379914"/>
              <a:gd name="connsiteY14" fmla="*/ 319759 h 1548309"/>
              <a:gd name="connsiteX15" fmla="*/ 333784 w 3379914"/>
              <a:gd name="connsiteY15" fmla="*/ 319759 h 1548309"/>
              <a:gd name="connsiteX16" fmla="*/ 333784 w 3379914"/>
              <a:gd name="connsiteY16" fmla="*/ 336589 h 1548309"/>
              <a:gd name="connsiteX17" fmla="*/ 367443 w 3379914"/>
              <a:gd name="connsiteY17" fmla="*/ 336589 h 1548309"/>
              <a:gd name="connsiteX18" fmla="*/ 367443 w 3379914"/>
              <a:gd name="connsiteY18" fmla="*/ 375857 h 1548309"/>
              <a:gd name="connsiteX19" fmla="*/ 398297 w 3379914"/>
              <a:gd name="connsiteY19" fmla="*/ 375857 h 1548309"/>
              <a:gd name="connsiteX20" fmla="*/ 398297 w 3379914"/>
              <a:gd name="connsiteY20" fmla="*/ 398297 h 1548309"/>
              <a:gd name="connsiteX21" fmla="*/ 417931 w 3379914"/>
              <a:gd name="connsiteY21" fmla="*/ 398297 h 1548309"/>
              <a:gd name="connsiteX22" fmla="*/ 417931 w 3379914"/>
              <a:gd name="connsiteY22" fmla="*/ 434761 h 1548309"/>
              <a:gd name="connsiteX23" fmla="*/ 563786 w 3379914"/>
              <a:gd name="connsiteY23" fmla="*/ 434761 h 1548309"/>
              <a:gd name="connsiteX24" fmla="*/ 563786 w 3379914"/>
              <a:gd name="connsiteY24" fmla="*/ 465614 h 1548309"/>
              <a:gd name="connsiteX25" fmla="*/ 589031 w 3379914"/>
              <a:gd name="connsiteY25" fmla="*/ 465614 h 1548309"/>
              <a:gd name="connsiteX26" fmla="*/ 589031 w 3379914"/>
              <a:gd name="connsiteY26" fmla="*/ 504883 h 1548309"/>
              <a:gd name="connsiteX27" fmla="*/ 603056 w 3379914"/>
              <a:gd name="connsiteY27" fmla="*/ 518908 h 1548309"/>
              <a:gd name="connsiteX28" fmla="*/ 603056 w 3379914"/>
              <a:gd name="connsiteY28" fmla="*/ 532932 h 1548309"/>
              <a:gd name="connsiteX29" fmla="*/ 670373 w 3379914"/>
              <a:gd name="connsiteY29" fmla="*/ 532932 h 1548309"/>
              <a:gd name="connsiteX30" fmla="*/ 670373 w 3379914"/>
              <a:gd name="connsiteY30" fmla="*/ 555372 h 1548309"/>
              <a:gd name="connsiteX31" fmla="*/ 715251 w 3379914"/>
              <a:gd name="connsiteY31" fmla="*/ 555372 h 1548309"/>
              <a:gd name="connsiteX32" fmla="*/ 715251 w 3379914"/>
              <a:gd name="connsiteY32" fmla="*/ 572201 h 1548309"/>
              <a:gd name="connsiteX33" fmla="*/ 746105 w 3379914"/>
              <a:gd name="connsiteY33" fmla="*/ 572201 h 1548309"/>
              <a:gd name="connsiteX34" fmla="*/ 746105 w 3379914"/>
              <a:gd name="connsiteY34" fmla="*/ 572201 h 1548309"/>
              <a:gd name="connsiteX35" fmla="*/ 746105 w 3379914"/>
              <a:gd name="connsiteY35" fmla="*/ 586226 h 1548309"/>
              <a:gd name="connsiteX36" fmla="*/ 805008 w 3379914"/>
              <a:gd name="connsiteY36" fmla="*/ 586226 h 1548309"/>
              <a:gd name="connsiteX37" fmla="*/ 805008 w 3379914"/>
              <a:gd name="connsiteY37" fmla="*/ 611470 h 1548309"/>
              <a:gd name="connsiteX38" fmla="*/ 863912 w 3379914"/>
              <a:gd name="connsiteY38" fmla="*/ 611470 h 1548309"/>
              <a:gd name="connsiteX39" fmla="*/ 863912 w 3379914"/>
              <a:gd name="connsiteY39" fmla="*/ 628299 h 1548309"/>
              <a:gd name="connsiteX40" fmla="*/ 897570 w 3379914"/>
              <a:gd name="connsiteY40" fmla="*/ 628299 h 1548309"/>
              <a:gd name="connsiteX41" fmla="*/ 897570 w 3379914"/>
              <a:gd name="connsiteY41" fmla="*/ 656348 h 1548309"/>
              <a:gd name="connsiteX42" fmla="*/ 945254 w 3379914"/>
              <a:gd name="connsiteY42" fmla="*/ 656348 h 1548309"/>
              <a:gd name="connsiteX43" fmla="*/ 945254 w 3379914"/>
              <a:gd name="connsiteY43" fmla="*/ 675983 h 1548309"/>
              <a:gd name="connsiteX44" fmla="*/ 1220135 w 3379914"/>
              <a:gd name="connsiteY44" fmla="*/ 675983 h 1548309"/>
              <a:gd name="connsiteX45" fmla="*/ 1220135 w 3379914"/>
              <a:gd name="connsiteY45" fmla="*/ 698422 h 1548309"/>
              <a:gd name="connsiteX46" fmla="*/ 1276233 w 3379914"/>
              <a:gd name="connsiteY46" fmla="*/ 698422 h 1548309"/>
              <a:gd name="connsiteX47" fmla="*/ 1276233 w 3379914"/>
              <a:gd name="connsiteY47" fmla="*/ 709641 h 1548309"/>
              <a:gd name="connsiteX48" fmla="*/ 1343551 w 3379914"/>
              <a:gd name="connsiteY48" fmla="*/ 709641 h 1548309"/>
              <a:gd name="connsiteX49" fmla="*/ 1343551 w 3379914"/>
              <a:gd name="connsiteY49" fmla="*/ 746105 h 1548309"/>
              <a:gd name="connsiteX50" fmla="*/ 1365990 w 3379914"/>
              <a:gd name="connsiteY50" fmla="*/ 746105 h 1548309"/>
              <a:gd name="connsiteX51" fmla="*/ 1365990 w 3379914"/>
              <a:gd name="connsiteY51" fmla="*/ 765740 h 1548309"/>
              <a:gd name="connsiteX52" fmla="*/ 1441723 w 3379914"/>
              <a:gd name="connsiteY52" fmla="*/ 765740 h 1548309"/>
              <a:gd name="connsiteX53" fmla="*/ 1441723 w 3379914"/>
              <a:gd name="connsiteY53" fmla="*/ 779764 h 1548309"/>
              <a:gd name="connsiteX54" fmla="*/ 1455747 w 3379914"/>
              <a:gd name="connsiteY54" fmla="*/ 779764 h 1548309"/>
              <a:gd name="connsiteX55" fmla="*/ 1455747 w 3379914"/>
              <a:gd name="connsiteY55" fmla="*/ 835862 h 1548309"/>
              <a:gd name="connsiteX56" fmla="*/ 1475381 w 3379914"/>
              <a:gd name="connsiteY56" fmla="*/ 835862 h 1548309"/>
              <a:gd name="connsiteX57" fmla="*/ 1475381 w 3379914"/>
              <a:gd name="connsiteY57" fmla="*/ 835862 h 1548309"/>
              <a:gd name="connsiteX58" fmla="*/ 1500626 w 3379914"/>
              <a:gd name="connsiteY58" fmla="*/ 835862 h 1548309"/>
              <a:gd name="connsiteX59" fmla="*/ 1500626 w 3379914"/>
              <a:gd name="connsiteY59" fmla="*/ 869521 h 1548309"/>
              <a:gd name="connsiteX60" fmla="*/ 1531480 w 3379914"/>
              <a:gd name="connsiteY60" fmla="*/ 869521 h 1548309"/>
              <a:gd name="connsiteX61" fmla="*/ 1531480 w 3379914"/>
              <a:gd name="connsiteY61" fmla="*/ 897570 h 1548309"/>
              <a:gd name="connsiteX62" fmla="*/ 1556724 w 3379914"/>
              <a:gd name="connsiteY62" fmla="*/ 897570 h 1548309"/>
              <a:gd name="connsiteX63" fmla="*/ 1556724 w 3379914"/>
              <a:gd name="connsiteY63" fmla="*/ 948059 h 1548309"/>
              <a:gd name="connsiteX64" fmla="*/ 1579163 w 3379914"/>
              <a:gd name="connsiteY64" fmla="*/ 948059 h 1548309"/>
              <a:gd name="connsiteX65" fmla="*/ 1579163 w 3379914"/>
              <a:gd name="connsiteY65" fmla="*/ 967693 h 1548309"/>
              <a:gd name="connsiteX66" fmla="*/ 1607212 w 3379914"/>
              <a:gd name="connsiteY66" fmla="*/ 967693 h 1548309"/>
              <a:gd name="connsiteX67" fmla="*/ 1607212 w 3379914"/>
              <a:gd name="connsiteY67" fmla="*/ 990132 h 1548309"/>
              <a:gd name="connsiteX68" fmla="*/ 1621237 w 3379914"/>
              <a:gd name="connsiteY68" fmla="*/ 990132 h 1548309"/>
              <a:gd name="connsiteX69" fmla="*/ 1621237 w 3379914"/>
              <a:gd name="connsiteY69" fmla="*/ 1001352 h 1548309"/>
              <a:gd name="connsiteX70" fmla="*/ 1668920 w 3379914"/>
              <a:gd name="connsiteY70" fmla="*/ 1001352 h 1548309"/>
              <a:gd name="connsiteX71" fmla="*/ 1685750 w 3379914"/>
              <a:gd name="connsiteY71" fmla="*/ 1018182 h 1548309"/>
              <a:gd name="connsiteX72" fmla="*/ 1694164 w 3379914"/>
              <a:gd name="connsiteY72" fmla="*/ 1026596 h 1548309"/>
              <a:gd name="connsiteX73" fmla="*/ 1694164 w 3379914"/>
              <a:gd name="connsiteY73" fmla="*/ 1057450 h 1548309"/>
              <a:gd name="connsiteX74" fmla="*/ 1741848 w 3379914"/>
              <a:gd name="connsiteY74" fmla="*/ 1057450 h 1548309"/>
              <a:gd name="connsiteX75" fmla="*/ 1741848 w 3379914"/>
              <a:gd name="connsiteY75" fmla="*/ 1082694 h 1548309"/>
              <a:gd name="connsiteX76" fmla="*/ 1809166 w 3379914"/>
              <a:gd name="connsiteY76" fmla="*/ 1082694 h 1548309"/>
              <a:gd name="connsiteX77" fmla="*/ 1809166 w 3379914"/>
              <a:gd name="connsiteY77" fmla="*/ 1110743 h 1548309"/>
              <a:gd name="connsiteX78" fmla="*/ 2084047 w 3379914"/>
              <a:gd name="connsiteY78" fmla="*/ 1110743 h 1548309"/>
              <a:gd name="connsiteX79" fmla="*/ 2084047 w 3379914"/>
              <a:gd name="connsiteY79" fmla="*/ 1152817 h 1548309"/>
              <a:gd name="connsiteX80" fmla="*/ 2213072 w 3379914"/>
              <a:gd name="connsiteY80" fmla="*/ 1152817 h 1548309"/>
              <a:gd name="connsiteX81" fmla="*/ 2213072 w 3379914"/>
              <a:gd name="connsiteY81" fmla="*/ 1228549 h 1548309"/>
              <a:gd name="connsiteX82" fmla="*/ 2229902 w 3379914"/>
              <a:gd name="connsiteY82" fmla="*/ 1228549 h 1548309"/>
              <a:gd name="connsiteX83" fmla="*/ 2229902 w 3379914"/>
              <a:gd name="connsiteY83" fmla="*/ 1276233 h 1548309"/>
              <a:gd name="connsiteX84" fmla="*/ 2518807 w 3379914"/>
              <a:gd name="connsiteY84" fmla="*/ 1276233 h 1548309"/>
              <a:gd name="connsiteX85" fmla="*/ 2518807 w 3379914"/>
              <a:gd name="connsiteY85" fmla="*/ 1380014 h 1548309"/>
              <a:gd name="connsiteX86" fmla="*/ 2776859 w 3379914"/>
              <a:gd name="connsiteY86" fmla="*/ 1380014 h 1548309"/>
              <a:gd name="connsiteX87" fmla="*/ 2776859 w 3379914"/>
              <a:gd name="connsiteY87" fmla="*/ 1548309 h 1548309"/>
              <a:gd name="connsiteX88" fmla="*/ 3379914 w 3379914"/>
              <a:gd name="connsiteY88" fmla="*/ 1548309 h 1548309"/>
              <a:gd name="connsiteX0" fmla="*/ 0 w 3379914"/>
              <a:gd name="connsiteY0" fmla="*/ 0 h 1548309"/>
              <a:gd name="connsiteX1" fmla="*/ 50488 w 3379914"/>
              <a:gd name="connsiteY1" fmla="*/ 0 h 1548309"/>
              <a:gd name="connsiteX2" fmla="*/ 50488 w 3379914"/>
              <a:gd name="connsiteY2" fmla="*/ 19634 h 1548309"/>
              <a:gd name="connsiteX3" fmla="*/ 95367 w 3379914"/>
              <a:gd name="connsiteY3" fmla="*/ 19634 h 1548309"/>
              <a:gd name="connsiteX4" fmla="*/ 95367 w 3379914"/>
              <a:gd name="connsiteY4" fmla="*/ 50488 h 1548309"/>
              <a:gd name="connsiteX5" fmla="*/ 148660 w 3379914"/>
              <a:gd name="connsiteY5" fmla="*/ 50488 h 1548309"/>
              <a:gd name="connsiteX6" fmla="*/ 148660 w 3379914"/>
              <a:gd name="connsiteY6" fmla="*/ 103781 h 1548309"/>
              <a:gd name="connsiteX7" fmla="*/ 179514 w 3379914"/>
              <a:gd name="connsiteY7" fmla="*/ 103781 h 1548309"/>
              <a:gd name="connsiteX8" fmla="*/ 179514 w 3379914"/>
              <a:gd name="connsiteY8" fmla="*/ 143050 h 1548309"/>
              <a:gd name="connsiteX9" fmla="*/ 201953 w 3379914"/>
              <a:gd name="connsiteY9" fmla="*/ 143050 h 1548309"/>
              <a:gd name="connsiteX10" fmla="*/ 201953 w 3379914"/>
              <a:gd name="connsiteY10" fmla="*/ 193538 h 1548309"/>
              <a:gd name="connsiteX11" fmla="*/ 227197 w 3379914"/>
              <a:gd name="connsiteY11" fmla="*/ 193538 h 1548309"/>
              <a:gd name="connsiteX12" fmla="*/ 227197 w 3379914"/>
              <a:gd name="connsiteY12" fmla="*/ 241222 h 1548309"/>
              <a:gd name="connsiteX13" fmla="*/ 277686 w 3379914"/>
              <a:gd name="connsiteY13" fmla="*/ 241222 h 1548309"/>
              <a:gd name="connsiteX14" fmla="*/ 277686 w 3379914"/>
              <a:gd name="connsiteY14" fmla="*/ 319759 h 1548309"/>
              <a:gd name="connsiteX15" fmla="*/ 333784 w 3379914"/>
              <a:gd name="connsiteY15" fmla="*/ 319759 h 1548309"/>
              <a:gd name="connsiteX16" fmla="*/ 333784 w 3379914"/>
              <a:gd name="connsiteY16" fmla="*/ 336589 h 1548309"/>
              <a:gd name="connsiteX17" fmla="*/ 367443 w 3379914"/>
              <a:gd name="connsiteY17" fmla="*/ 336589 h 1548309"/>
              <a:gd name="connsiteX18" fmla="*/ 367443 w 3379914"/>
              <a:gd name="connsiteY18" fmla="*/ 375857 h 1548309"/>
              <a:gd name="connsiteX19" fmla="*/ 398297 w 3379914"/>
              <a:gd name="connsiteY19" fmla="*/ 375857 h 1548309"/>
              <a:gd name="connsiteX20" fmla="*/ 398297 w 3379914"/>
              <a:gd name="connsiteY20" fmla="*/ 398297 h 1548309"/>
              <a:gd name="connsiteX21" fmla="*/ 417931 w 3379914"/>
              <a:gd name="connsiteY21" fmla="*/ 398297 h 1548309"/>
              <a:gd name="connsiteX22" fmla="*/ 417931 w 3379914"/>
              <a:gd name="connsiteY22" fmla="*/ 434761 h 1548309"/>
              <a:gd name="connsiteX23" fmla="*/ 563786 w 3379914"/>
              <a:gd name="connsiteY23" fmla="*/ 434761 h 1548309"/>
              <a:gd name="connsiteX24" fmla="*/ 563786 w 3379914"/>
              <a:gd name="connsiteY24" fmla="*/ 465614 h 1548309"/>
              <a:gd name="connsiteX25" fmla="*/ 589031 w 3379914"/>
              <a:gd name="connsiteY25" fmla="*/ 465614 h 1548309"/>
              <a:gd name="connsiteX26" fmla="*/ 589031 w 3379914"/>
              <a:gd name="connsiteY26" fmla="*/ 504883 h 1548309"/>
              <a:gd name="connsiteX27" fmla="*/ 600251 w 3379914"/>
              <a:gd name="connsiteY27" fmla="*/ 507688 h 1548309"/>
              <a:gd name="connsiteX28" fmla="*/ 603056 w 3379914"/>
              <a:gd name="connsiteY28" fmla="*/ 532932 h 1548309"/>
              <a:gd name="connsiteX29" fmla="*/ 670373 w 3379914"/>
              <a:gd name="connsiteY29" fmla="*/ 532932 h 1548309"/>
              <a:gd name="connsiteX30" fmla="*/ 670373 w 3379914"/>
              <a:gd name="connsiteY30" fmla="*/ 555372 h 1548309"/>
              <a:gd name="connsiteX31" fmla="*/ 715251 w 3379914"/>
              <a:gd name="connsiteY31" fmla="*/ 555372 h 1548309"/>
              <a:gd name="connsiteX32" fmla="*/ 715251 w 3379914"/>
              <a:gd name="connsiteY32" fmla="*/ 572201 h 1548309"/>
              <a:gd name="connsiteX33" fmla="*/ 746105 w 3379914"/>
              <a:gd name="connsiteY33" fmla="*/ 572201 h 1548309"/>
              <a:gd name="connsiteX34" fmla="*/ 746105 w 3379914"/>
              <a:gd name="connsiteY34" fmla="*/ 572201 h 1548309"/>
              <a:gd name="connsiteX35" fmla="*/ 746105 w 3379914"/>
              <a:gd name="connsiteY35" fmla="*/ 586226 h 1548309"/>
              <a:gd name="connsiteX36" fmla="*/ 805008 w 3379914"/>
              <a:gd name="connsiteY36" fmla="*/ 586226 h 1548309"/>
              <a:gd name="connsiteX37" fmla="*/ 805008 w 3379914"/>
              <a:gd name="connsiteY37" fmla="*/ 611470 h 1548309"/>
              <a:gd name="connsiteX38" fmla="*/ 863912 w 3379914"/>
              <a:gd name="connsiteY38" fmla="*/ 611470 h 1548309"/>
              <a:gd name="connsiteX39" fmla="*/ 863912 w 3379914"/>
              <a:gd name="connsiteY39" fmla="*/ 628299 h 1548309"/>
              <a:gd name="connsiteX40" fmla="*/ 897570 w 3379914"/>
              <a:gd name="connsiteY40" fmla="*/ 628299 h 1548309"/>
              <a:gd name="connsiteX41" fmla="*/ 897570 w 3379914"/>
              <a:gd name="connsiteY41" fmla="*/ 656348 h 1548309"/>
              <a:gd name="connsiteX42" fmla="*/ 945254 w 3379914"/>
              <a:gd name="connsiteY42" fmla="*/ 656348 h 1548309"/>
              <a:gd name="connsiteX43" fmla="*/ 945254 w 3379914"/>
              <a:gd name="connsiteY43" fmla="*/ 675983 h 1548309"/>
              <a:gd name="connsiteX44" fmla="*/ 1220135 w 3379914"/>
              <a:gd name="connsiteY44" fmla="*/ 675983 h 1548309"/>
              <a:gd name="connsiteX45" fmla="*/ 1220135 w 3379914"/>
              <a:gd name="connsiteY45" fmla="*/ 698422 h 1548309"/>
              <a:gd name="connsiteX46" fmla="*/ 1276233 w 3379914"/>
              <a:gd name="connsiteY46" fmla="*/ 698422 h 1548309"/>
              <a:gd name="connsiteX47" fmla="*/ 1276233 w 3379914"/>
              <a:gd name="connsiteY47" fmla="*/ 709641 h 1548309"/>
              <a:gd name="connsiteX48" fmla="*/ 1343551 w 3379914"/>
              <a:gd name="connsiteY48" fmla="*/ 709641 h 1548309"/>
              <a:gd name="connsiteX49" fmla="*/ 1343551 w 3379914"/>
              <a:gd name="connsiteY49" fmla="*/ 746105 h 1548309"/>
              <a:gd name="connsiteX50" fmla="*/ 1365990 w 3379914"/>
              <a:gd name="connsiteY50" fmla="*/ 746105 h 1548309"/>
              <a:gd name="connsiteX51" fmla="*/ 1365990 w 3379914"/>
              <a:gd name="connsiteY51" fmla="*/ 765740 h 1548309"/>
              <a:gd name="connsiteX52" fmla="*/ 1441723 w 3379914"/>
              <a:gd name="connsiteY52" fmla="*/ 765740 h 1548309"/>
              <a:gd name="connsiteX53" fmla="*/ 1441723 w 3379914"/>
              <a:gd name="connsiteY53" fmla="*/ 779764 h 1548309"/>
              <a:gd name="connsiteX54" fmla="*/ 1455747 w 3379914"/>
              <a:gd name="connsiteY54" fmla="*/ 779764 h 1548309"/>
              <a:gd name="connsiteX55" fmla="*/ 1455747 w 3379914"/>
              <a:gd name="connsiteY55" fmla="*/ 835862 h 1548309"/>
              <a:gd name="connsiteX56" fmla="*/ 1475381 w 3379914"/>
              <a:gd name="connsiteY56" fmla="*/ 835862 h 1548309"/>
              <a:gd name="connsiteX57" fmla="*/ 1475381 w 3379914"/>
              <a:gd name="connsiteY57" fmla="*/ 835862 h 1548309"/>
              <a:gd name="connsiteX58" fmla="*/ 1500626 w 3379914"/>
              <a:gd name="connsiteY58" fmla="*/ 835862 h 1548309"/>
              <a:gd name="connsiteX59" fmla="*/ 1500626 w 3379914"/>
              <a:gd name="connsiteY59" fmla="*/ 869521 h 1548309"/>
              <a:gd name="connsiteX60" fmla="*/ 1531480 w 3379914"/>
              <a:gd name="connsiteY60" fmla="*/ 869521 h 1548309"/>
              <a:gd name="connsiteX61" fmla="*/ 1531480 w 3379914"/>
              <a:gd name="connsiteY61" fmla="*/ 897570 h 1548309"/>
              <a:gd name="connsiteX62" fmla="*/ 1556724 w 3379914"/>
              <a:gd name="connsiteY62" fmla="*/ 897570 h 1548309"/>
              <a:gd name="connsiteX63" fmla="*/ 1556724 w 3379914"/>
              <a:gd name="connsiteY63" fmla="*/ 948059 h 1548309"/>
              <a:gd name="connsiteX64" fmla="*/ 1579163 w 3379914"/>
              <a:gd name="connsiteY64" fmla="*/ 948059 h 1548309"/>
              <a:gd name="connsiteX65" fmla="*/ 1579163 w 3379914"/>
              <a:gd name="connsiteY65" fmla="*/ 967693 h 1548309"/>
              <a:gd name="connsiteX66" fmla="*/ 1607212 w 3379914"/>
              <a:gd name="connsiteY66" fmla="*/ 967693 h 1548309"/>
              <a:gd name="connsiteX67" fmla="*/ 1607212 w 3379914"/>
              <a:gd name="connsiteY67" fmla="*/ 990132 h 1548309"/>
              <a:gd name="connsiteX68" fmla="*/ 1621237 w 3379914"/>
              <a:gd name="connsiteY68" fmla="*/ 990132 h 1548309"/>
              <a:gd name="connsiteX69" fmla="*/ 1621237 w 3379914"/>
              <a:gd name="connsiteY69" fmla="*/ 1001352 h 1548309"/>
              <a:gd name="connsiteX70" fmla="*/ 1668920 w 3379914"/>
              <a:gd name="connsiteY70" fmla="*/ 1001352 h 1548309"/>
              <a:gd name="connsiteX71" fmla="*/ 1685750 w 3379914"/>
              <a:gd name="connsiteY71" fmla="*/ 1018182 h 1548309"/>
              <a:gd name="connsiteX72" fmla="*/ 1694164 w 3379914"/>
              <a:gd name="connsiteY72" fmla="*/ 1026596 h 1548309"/>
              <a:gd name="connsiteX73" fmla="*/ 1694164 w 3379914"/>
              <a:gd name="connsiteY73" fmla="*/ 1057450 h 1548309"/>
              <a:gd name="connsiteX74" fmla="*/ 1741848 w 3379914"/>
              <a:gd name="connsiteY74" fmla="*/ 1057450 h 1548309"/>
              <a:gd name="connsiteX75" fmla="*/ 1741848 w 3379914"/>
              <a:gd name="connsiteY75" fmla="*/ 1082694 h 1548309"/>
              <a:gd name="connsiteX76" fmla="*/ 1809166 w 3379914"/>
              <a:gd name="connsiteY76" fmla="*/ 1082694 h 1548309"/>
              <a:gd name="connsiteX77" fmla="*/ 1809166 w 3379914"/>
              <a:gd name="connsiteY77" fmla="*/ 1110743 h 1548309"/>
              <a:gd name="connsiteX78" fmla="*/ 2084047 w 3379914"/>
              <a:gd name="connsiteY78" fmla="*/ 1110743 h 1548309"/>
              <a:gd name="connsiteX79" fmla="*/ 2084047 w 3379914"/>
              <a:gd name="connsiteY79" fmla="*/ 1152817 h 1548309"/>
              <a:gd name="connsiteX80" fmla="*/ 2213072 w 3379914"/>
              <a:gd name="connsiteY80" fmla="*/ 1152817 h 1548309"/>
              <a:gd name="connsiteX81" fmla="*/ 2213072 w 3379914"/>
              <a:gd name="connsiteY81" fmla="*/ 1228549 h 1548309"/>
              <a:gd name="connsiteX82" fmla="*/ 2229902 w 3379914"/>
              <a:gd name="connsiteY82" fmla="*/ 1228549 h 1548309"/>
              <a:gd name="connsiteX83" fmla="*/ 2229902 w 3379914"/>
              <a:gd name="connsiteY83" fmla="*/ 1276233 h 1548309"/>
              <a:gd name="connsiteX84" fmla="*/ 2518807 w 3379914"/>
              <a:gd name="connsiteY84" fmla="*/ 1276233 h 1548309"/>
              <a:gd name="connsiteX85" fmla="*/ 2518807 w 3379914"/>
              <a:gd name="connsiteY85" fmla="*/ 1380014 h 1548309"/>
              <a:gd name="connsiteX86" fmla="*/ 2776859 w 3379914"/>
              <a:gd name="connsiteY86" fmla="*/ 1380014 h 1548309"/>
              <a:gd name="connsiteX87" fmla="*/ 2776859 w 3379914"/>
              <a:gd name="connsiteY87" fmla="*/ 1548309 h 1548309"/>
              <a:gd name="connsiteX88" fmla="*/ 3379914 w 3379914"/>
              <a:gd name="connsiteY88" fmla="*/ 1548309 h 1548309"/>
              <a:gd name="connsiteX0" fmla="*/ 0 w 3379914"/>
              <a:gd name="connsiteY0" fmla="*/ 0 h 1548309"/>
              <a:gd name="connsiteX1" fmla="*/ 50488 w 3379914"/>
              <a:gd name="connsiteY1" fmla="*/ 0 h 1548309"/>
              <a:gd name="connsiteX2" fmla="*/ 50488 w 3379914"/>
              <a:gd name="connsiteY2" fmla="*/ 19634 h 1548309"/>
              <a:gd name="connsiteX3" fmla="*/ 95367 w 3379914"/>
              <a:gd name="connsiteY3" fmla="*/ 19634 h 1548309"/>
              <a:gd name="connsiteX4" fmla="*/ 95367 w 3379914"/>
              <a:gd name="connsiteY4" fmla="*/ 50488 h 1548309"/>
              <a:gd name="connsiteX5" fmla="*/ 148660 w 3379914"/>
              <a:gd name="connsiteY5" fmla="*/ 50488 h 1548309"/>
              <a:gd name="connsiteX6" fmla="*/ 148660 w 3379914"/>
              <a:gd name="connsiteY6" fmla="*/ 103781 h 1548309"/>
              <a:gd name="connsiteX7" fmla="*/ 179514 w 3379914"/>
              <a:gd name="connsiteY7" fmla="*/ 103781 h 1548309"/>
              <a:gd name="connsiteX8" fmla="*/ 179514 w 3379914"/>
              <a:gd name="connsiteY8" fmla="*/ 143050 h 1548309"/>
              <a:gd name="connsiteX9" fmla="*/ 201953 w 3379914"/>
              <a:gd name="connsiteY9" fmla="*/ 143050 h 1548309"/>
              <a:gd name="connsiteX10" fmla="*/ 201953 w 3379914"/>
              <a:gd name="connsiteY10" fmla="*/ 193538 h 1548309"/>
              <a:gd name="connsiteX11" fmla="*/ 227197 w 3379914"/>
              <a:gd name="connsiteY11" fmla="*/ 193538 h 1548309"/>
              <a:gd name="connsiteX12" fmla="*/ 227197 w 3379914"/>
              <a:gd name="connsiteY12" fmla="*/ 241222 h 1548309"/>
              <a:gd name="connsiteX13" fmla="*/ 277686 w 3379914"/>
              <a:gd name="connsiteY13" fmla="*/ 241222 h 1548309"/>
              <a:gd name="connsiteX14" fmla="*/ 277686 w 3379914"/>
              <a:gd name="connsiteY14" fmla="*/ 319759 h 1548309"/>
              <a:gd name="connsiteX15" fmla="*/ 333784 w 3379914"/>
              <a:gd name="connsiteY15" fmla="*/ 319759 h 1548309"/>
              <a:gd name="connsiteX16" fmla="*/ 333784 w 3379914"/>
              <a:gd name="connsiteY16" fmla="*/ 336589 h 1548309"/>
              <a:gd name="connsiteX17" fmla="*/ 367443 w 3379914"/>
              <a:gd name="connsiteY17" fmla="*/ 336589 h 1548309"/>
              <a:gd name="connsiteX18" fmla="*/ 367443 w 3379914"/>
              <a:gd name="connsiteY18" fmla="*/ 375857 h 1548309"/>
              <a:gd name="connsiteX19" fmla="*/ 398297 w 3379914"/>
              <a:gd name="connsiteY19" fmla="*/ 375857 h 1548309"/>
              <a:gd name="connsiteX20" fmla="*/ 398297 w 3379914"/>
              <a:gd name="connsiteY20" fmla="*/ 398297 h 1548309"/>
              <a:gd name="connsiteX21" fmla="*/ 417931 w 3379914"/>
              <a:gd name="connsiteY21" fmla="*/ 398297 h 1548309"/>
              <a:gd name="connsiteX22" fmla="*/ 417931 w 3379914"/>
              <a:gd name="connsiteY22" fmla="*/ 434761 h 1548309"/>
              <a:gd name="connsiteX23" fmla="*/ 563786 w 3379914"/>
              <a:gd name="connsiteY23" fmla="*/ 434761 h 1548309"/>
              <a:gd name="connsiteX24" fmla="*/ 563786 w 3379914"/>
              <a:gd name="connsiteY24" fmla="*/ 465614 h 1548309"/>
              <a:gd name="connsiteX25" fmla="*/ 589031 w 3379914"/>
              <a:gd name="connsiteY25" fmla="*/ 465614 h 1548309"/>
              <a:gd name="connsiteX26" fmla="*/ 589031 w 3379914"/>
              <a:gd name="connsiteY26" fmla="*/ 504883 h 1548309"/>
              <a:gd name="connsiteX27" fmla="*/ 600251 w 3379914"/>
              <a:gd name="connsiteY27" fmla="*/ 504883 h 1548309"/>
              <a:gd name="connsiteX28" fmla="*/ 603056 w 3379914"/>
              <a:gd name="connsiteY28" fmla="*/ 532932 h 1548309"/>
              <a:gd name="connsiteX29" fmla="*/ 670373 w 3379914"/>
              <a:gd name="connsiteY29" fmla="*/ 532932 h 1548309"/>
              <a:gd name="connsiteX30" fmla="*/ 670373 w 3379914"/>
              <a:gd name="connsiteY30" fmla="*/ 555372 h 1548309"/>
              <a:gd name="connsiteX31" fmla="*/ 715251 w 3379914"/>
              <a:gd name="connsiteY31" fmla="*/ 555372 h 1548309"/>
              <a:gd name="connsiteX32" fmla="*/ 715251 w 3379914"/>
              <a:gd name="connsiteY32" fmla="*/ 572201 h 1548309"/>
              <a:gd name="connsiteX33" fmla="*/ 746105 w 3379914"/>
              <a:gd name="connsiteY33" fmla="*/ 572201 h 1548309"/>
              <a:gd name="connsiteX34" fmla="*/ 746105 w 3379914"/>
              <a:gd name="connsiteY34" fmla="*/ 572201 h 1548309"/>
              <a:gd name="connsiteX35" fmla="*/ 746105 w 3379914"/>
              <a:gd name="connsiteY35" fmla="*/ 586226 h 1548309"/>
              <a:gd name="connsiteX36" fmla="*/ 805008 w 3379914"/>
              <a:gd name="connsiteY36" fmla="*/ 586226 h 1548309"/>
              <a:gd name="connsiteX37" fmla="*/ 805008 w 3379914"/>
              <a:gd name="connsiteY37" fmla="*/ 611470 h 1548309"/>
              <a:gd name="connsiteX38" fmla="*/ 863912 w 3379914"/>
              <a:gd name="connsiteY38" fmla="*/ 611470 h 1548309"/>
              <a:gd name="connsiteX39" fmla="*/ 863912 w 3379914"/>
              <a:gd name="connsiteY39" fmla="*/ 628299 h 1548309"/>
              <a:gd name="connsiteX40" fmla="*/ 897570 w 3379914"/>
              <a:gd name="connsiteY40" fmla="*/ 628299 h 1548309"/>
              <a:gd name="connsiteX41" fmla="*/ 897570 w 3379914"/>
              <a:gd name="connsiteY41" fmla="*/ 656348 h 1548309"/>
              <a:gd name="connsiteX42" fmla="*/ 945254 w 3379914"/>
              <a:gd name="connsiteY42" fmla="*/ 656348 h 1548309"/>
              <a:gd name="connsiteX43" fmla="*/ 945254 w 3379914"/>
              <a:gd name="connsiteY43" fmla="*/ 675983 h 1548309"/>
              <a:gd name="connsiteX44" fmla="*/ 1220135 w 3379914"/>
              <a:gd name="connsiteY44" fmla="*/ 675983 h 1548309"/>
              <a:gd name="connsiteX45" fmla="*/ 1220135 w 3379914"/>
              <a:gd name="connsiteY45" fmla="*/ 698422 h 1548309"/>
              <a:gd name="connsiteX46" fmla="*/ 1276233 w 3379914"/>
              <a:gd name="connsiteY46" fmla="*/ 698422 h 1548309"/>
              <a:gd name="connsiteX47" fmla="*/ 1276233 w 3379914"/>
              <a:gd name="connsiteY47" fmla="*/ 709641 h 1548309"/>
              <a:gd name="connsiteX48" fmla="*/ 1343551 w 3379914"/>
              <a:gd name="connsiteY48" fmla="*/ 709641 h 1548309"/>
              <a:gd name="connsiteX49" fmla="*/ 1343551 w 3379914"/>
              <a:gd name="connsiteY49" fmla="*/ 746105 h 1548309"/>
              <a:gd name="connsiteX50" fmla="*/ 1365990 w 3379914"/>
              <a:gd name="connsiteY50" fmla="*/ 746105 h 1548309"/>
              <a:gd name="connsiteX51" fmla="*/ 1365990 w 3379914"/>
              <a:gd name="connsiteY51" fmla="*/ 765740 h 1548309"/>
              <a:gd name="connsiteX52" fmla="*/ 1441723 w 3379914"/>
              <a:gd name="connsiteY52" fmla="*/ 765740 h 1548309"/>
              <a:gd name="connsiteX53" fmla="*/ 1441723 w 3379914"/>
              <a:gd name="connsiteY53" fmla="*/ 779764 h 1548309"/>
              <a:gd name="connsiteX54" fmla="*/ 1455747 w 3379914"/>
              <a:gd name="connsiteY54" fmla="*/ 779764 h 1548309"/>
              <a:gd name="connsiteX55" fmla="*/ 1455747 w 3379914"/>
              <a:gd name="connsiteY55" fmla="*/ 835862 h 1548309"/>
              <a:gd name="connsiteX56" fmla="*/ 1475381 w 3379914"/>
              <a:gd name="connsiteY56" fmla="*/ 835862 h 1548309"/>
              <a:gd name="connsiteX57" fmla="*/ 1475381 w 3379914"/>
              <a:gd name="connsiteY57" fmla="*/ 835862 h 1548309"/>
              <a:gd name="connsiteX58" fmla="*/ 1500626 w 3379914"/>
              <a:gd name="connsiteY58" fmla="*/ 835862 h 1548309"/>
              <a:gd name="connsiteX59" fmla="*/ 1500626 w 3379914"/>
              <a:gd name="connsiteY59" fmla="*/ 869521 h 1548309"/>
              <a:gd name="connsiteX60" fmla="*/ 1531480 w 3379914"/>
              <a:gd name="connsiteY60" fmla="*/ 869521 h 1548309"/>
              <a:gd name="connsiteX61" fmla="*/ 1531480 w 3379914"/>
              <a:gd name="connsiteY61" fmla="*/ 897570 h 1548309"/>
              <a:gd name="connsiteX62" fmla="*/ 1556724 w 3379914"/>
              <a:gd name="connsiteY62" fmla="*/ 897570 h 1548309"/>
              <a:gd name="connsiteX63" fmla="*/ 1556724 w 3379914"/>
              <a:gd name="connsiteY63" fmla="*/ 948059 h 1548309"/>
              <a:gd name="connsiteX64" fmla="*/ 1579163 w 3379914"/>
              <a:gd name="connsiteY64" fmla="*/ 948059 h 1548309"/>
              <a:gd name="connsiteX65" fmla="*/ 1579163 w 3379914"/>
              <a:gd name="connsiteY65" fmla="*/ 967693 h 1548309"/>
              <a:gd name="connsiteX66" fmla="*/ 1607212 w 3379914"/>
              <a:gd name="connsiteY66" fmla="*/ 967693 h 1548309"/>
              <a:gd name="connsiteX67" fmla="*/ 1607212 w 3379914"/>
              <a:gd name="connsiteY67" fmla="*/ 990132 h 1548309"/>
              <a:gd name="connsiteX68" fmla="*/ 1621237 w 3379914"/>
              <a:gd name="connsiteY68" fmla="*/ 990132 h 1548309"/>
              <a:gd name="connsiteX69" fmla="*/ 1621237 w 3379914"/>
              <a:gd name="connsiteY69" fmla="*/ 1001352 h 1548309"/>
              <a:gd name="connsiteX70" fmla="*/ 1668920 w 3379914"/>
              <a:gd name="connsiteY70" fmla="*/ 1001352 h 1548309"/>
              <a:gd name="connsiteX71" fmla="*/ 1685750 w 3379914"/>
              <a:gd name="connsiteY71" fmla="*/ 1018182 h 1548309"/>
              <a:gd name="connsiteX72" fmla="*/ 1694164 w 3379914"/>
              <a:gd name="connsiteY72" fmla="*/ 1026596 h 1548309"/>
              <a:gd name="connsiteX73" fmla="*/ 1694164 w 3379914"/>
              <a:gd name="connsiteY73" fmla="*/ 1057450 h 1548309"/>
              <a:gd name="connsiteX74" fmla="*/ 1741848 w 3379914"/>
              <a:gd name="connsiteY74" fmla="*/ 1057450 h 1548309"/>
              <a:gd name="connsiteX75" fmla="*/ 1741848 w 3379914"/>
              <a:gd name="connsiteY75" fmla="*/ 1082694 h 1548309"/>
              <a:gd name="connsiteX76" fmla="*/ 1809166 w 3379914"/>
              <a:gd name="connsiteY76" fmla="*/ 1082694 h 1548309"/>
              <a:gd name="connsiteX77" fmla="*/ 1809166 w 3379914"/>
              <a:gd name="connsiteY77" fmla="*/ 1110743 h 1548309"/>
              <a:gd name="connsiteX78" fmla="*/ 2084047 w 3379914"/>
              <a:gd name="connsiteY78" fmla="*/ 1110743 h 1548309"/>
              <a:gd name="connsiteX79" fmla="*/ 2084047 w 3379914"/>
              <a:gd name="connsiteY79" fmla="*/ 1152817 h 1548309"/>
              <a:gd name="connsiteX80" fmla="*/ 2213072 w 3379914"/>
              <a:gd name="connsiteY80" fmla="*/ 1152817 h 1548309"/>
              <a:gd name="connsiteX81" fmla="*/ 2213072 w 3379914"/>
              <a:gd name="connsiteY81" fmla="*/ 1228549 h 1548309"/>
              <a:gd name="connsiteX82" fmla="*/ 2229902 w 3379914"/>
              <a:gd name="connsiteY82" fmla="*/ 1228549 h 1548309"/>
              <a:gd name="connsiteX83" fmla="*/ 2229902 w 3379914"/>
              <a:gd name="connsiteY83" fmla="*/ 1276233 h 1548309"/>
              <a:gd name="connsiteX84" fmla="*/ 2518807 w 3379914"/>
              <a:gd name="connsiteY84" fmla="*/ 1276233 h 1548309"/>
              <a:gd name="connsiteX85" fmla="*/ 2518807 w 3379914"/>
              <a:gd name="connsiteY85" fmla="*/ 1380014 h 1548309"/>
              <a:gd name="connsiteX86" fmla="*/ 2776859 w 3379914"/>
              <a:gd name="connsiteY86" fmla="*/ 1380014 h 1548309"/>
              <a:gd name="connsiteX87" fmla="*/ 2776859 w 3379914"/>
              <a:gd name="connsiteY87" fmla="*/ 1548309 h 1548309"/>
              <a:gd name="connsiteX88" fmla="*/ 3379914 w 3379914"/>
              <a:gd name="connsiteY88" fmla="*/ 1548309 h 1548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379914" h="1548309">
                <a:moveTo>
                  <a:pt x="0" y="0"/>
                </a:moveTo>
                <a:lnTo>
                  <a:pt x="50488" y="0"/>
                </a:lnTo>
                <a:lnTo>
                  <a:pt x="50488" y="19634"/>
                </a:lnTo>
                <a:lnTo>
                  <a:pt x="95367" y="19634"/>
                </a:lnTo>
                <a:lnTo>
                  <a:pt x="95367" y="50488"/>
                </a:lnTo>
                <a:lnTo>
                  <a:pt x="148660" y="50488"/>
                </a:lnTo>
                <a:lnTo>
                  <a:pt x="148660" y="103781"/>
                </a:lnTo>
                <a:lnTo>
                  <a:pt x="179514" y="103781"/>
                </a:lnTo>
                <a:lnTo>
                  <a:pt x="179514" y="143050"/>
                </a:lnTo>
                <a:lnTo>
                  <a:pt x="201953" y="143050"/>
                </a:lnTo>
                <a:lnTo>
                  <a:pt x="201953" y="193538"/>
                </a:lnTo>
                <a:lnTo>
                  <a:pt x="227197" y="193538"/>
                </a:lnTo>
                <a:lnTo>
                  <a:pt x="227197" y="241222"/>
                </a:lnTo>
                <a:lnTo>
                  <a:pt x="277686" y="241222"/>
                </a:lnTo>
                <a:lnTo>
                  <a:pt x="277686" y="319759"/>
                </a:lnTo>
                <a:lnTo>
                  <a:pt x="333784" y="319759"/>
                </a:lnTo>
                <a:lnTo>
                  <a:pt x="333784" y="336589"/>
                </a:lnTo>
                <a:lnTo>
                  <a:pt x="367443" y="336589"/>
                </a:lnTo>
                <a:lnTo>
                  <a:pt x="367443" y="375857"/>
                </a:lnTo>
                <a:lnTo>
                  <a:pt x="398297" y="375857"/>
                </a:lnTo>
                <a:lnTo>
                  <a:pt x="398297" y="398297"/>
                </a:lnTo>
                <a:lnTo>
                  <a:pt x="417931" y="398297"/>
                </a:lnTo>
                <a:lnTo>
                  <a:pt x="417931" y="434761"/>
                </a:lnTo>
                <a:lnTo>
                  <a:pt x="563786" y="434761"/>
                </a:lnTo>
                <a:lnTo>
                  <a:pt x="563786" y="465614"/>
                </a:lnTo>
                <a:lnTo>
                  <a:pt x="589031" y="465614"/>
                </a:lnTo>
                <a:lnTo>
                  <a:pt x="589031" y="504883"/>
                </a:lnTo>
                <a:lnTo>
                  <a:pt x="600251" y="504883"/>
                </a:lnTo>
                <a:lnTo>
                  <a:pt x="603056" y="532932"/>
                </a:lnTo>
                <a:lnTo>
                  <a:pt x="670373" y="532932"/>
                </a:lnTo>
                <a:lnTo>
                  <a:pt x="670373" y="555372"/>
                </a:lnTo>
                <a:lnTo>
                  <a:pt x="715251" y="555372"/>
                </a:lnTo>
                <a:lnTo>
                  <a:pt x="715251" y="572201"/>
                </a:lnTo>
                <a:lnTo>
                  <a:pt x="746105" y="572201"/>
                </a:lnTo>
                <a:lnTo>
                  <a:pt x="746105" y="572201"/>
                </a:lnTo>
                <a:lnTo>
                  <a:pt x="746105" y="586226"/>
                </a:lnTo>
                <a:lnTo>
                  <a:pt x="805008" y="586226"/>
                </a:lnTo>
                <a:lnTo>
                  <a:pt x="805008" y="611470"/>
                </a:lnTo>
                <a:lnTo>
                  <a:pt x="863912" y="611470"/>
                </a:lnTo>
                <a:lnTo>
                  <a:pt x="863912" y="628299"/>
                </a:lnTo>
                <a:lnTo>
                  <a:pt x="897570" y="628299"/>
                </a:lnTo>
                <a:lnTo>
                  <a:pt x="897570" y="656348"/>
                </a:lnTo>
                <a:lnTo>
                  <a:pt x="945254" y="656348"/>
                </a:lnTo>
                <a:lnTo>
                  <a:pt x="945254" y="675983"/>
                </a:lnTo>
                <a:lnTo>
                  <a:pt x="1220135" y="675983"/>
                </a:lnTo>
                <a:lnTo>
                  <a:pt x="1220135" y="698422"/>
                </a:lnTo>
                <a:lnTo>
                  <a:pt x="1276233" y="698422"/>
                </a:lnTo>
                <a:lnTo>
                  <a:pt x="1276233" y="709641"/>
                </a:lnTo>
                <a:lnTo>
                  <a:pt x="1343551" y="709641"/>
                </a:lnTo>
                <a:lnTo>
                  <a:pt x="1343551" y="746105"/>
                </a:lnTo>
                <a:lnTo>
                  <a:pt x="1365990" y="746105"/>
                </a:lnTo>
                <a:lnTo>
                  <a:pt x="1365990" y="765740"/>
                </a:lnTo>
                <a:lnTo>
                  <a:pt x="1441723" y="765740"/>
                </a:lnTo>
                <a:lnTo>
                  <a:pt x="1441723" y="779764"/>
                </a:lnTo>
                <a:lnTo>
                  <a:pt x="1455747" y="779764"/>
                </a:lnTo>
                <a:lnTo>
                  <a:pt x="1455747" y="835862"/>
                </a:lnTo>
                <a:lnTo>
                  <a:pt x="1475381" y="835862"/>
                </a:lnTo>
                <a:lnTo>
                  <a:pt x="1475381" y="835862"/>
                </a:lnTo>
                <a:lnTo>
                  <a:pt x="1500626" y="835862"/>
                </a:lnTo>
                <a:lnTo>
                  <a:pt x="1500626" y="869521"/>
                </a:lnTo>
                <a:lnTo>
                  <a:pt x="1531480" y="869521"/>
                </a:lnTo>
                <a:lnTo>
                  <a:pt x="1531480" y="897570"/>
                </a:lnTo>
                <a:lnTo>
                  <a:pt x="1556724" y="897570"/>
                </a:lnTo>
                <a:lnTo>
                  <a:pt x="1556724" y="948059"/>
                </a:lnTo>
                <a:lnTo>
                  <a:pt x="1579163" y="948059"/>
                </a:lnTo>
                <a:lnTo>
                  <a:pt x="1579163" y="967693"/>
                </a:lnTo>
                <a:lnTo>
                  <a:pt x="1607212" y="967693"/>
                </a:lnTo>
                <a:lnTo>
                  <a:pt x="1607212" y="990132"/>
                </a:lnTo>
                <a:lnTo>
                  <a:pt x="1621237" y="990132"/>
                </a:lnTo>
                <a:lnTo>
                  <a:pt x="1621237" y="1001352"/>
                </a:lnTo>
                <a:lnTo>
                  <a:pt x="1668920" y="1001352"/>
                </a:lnTo>
                <a:lnTo>
                  <a:pt x="1685750" y="1018182"/>
                </a:lnTo>
                <a:lnTo>
                  <a:pt x="1694164" y="1026596"/>
                </a:lnTo>
                <a:lnTo>
                  <a:pt x="1694164" y="1057450"/>
                </a:lnTo>
                <a:lnTo>
                  <a:pt x="1741848" y="1057450"/>
                </a:lnTo>
                <a:lnTo>
                  <a:pt x="1741848" y="1082694"/>
                </a:lnTo>
                <a:lnTo>
                  <a:pt x="1809166" y="1082694"/>
                </a:lnTo>
                <a:lnTo>
                  <a:pt x="1809166" y="1110743"/>
                </a:lnTo>
                <a:lnTo>
                  <a:pt x="2084047" y="1110743"/>
                </a:lnTo>
                <a:lnTo>
                  <a:pt x="2084047" y="1152817"/>
                </a:lnTo>
                <a:lnTo>
                  <a:pt x="2213072" y="1152817"/>
                </a:lnTo>
                <a:lnTo>
                  <a:pt x="2213072" y="1228549"/>
                </a:lnTo>
                <a:lnTo>
                  <a:pt x="2229902" y="1228549"/>
                </a:lnTo>
                <a:lnTo>
                  <a:pt x="2229902" y="1276233"/>
                </a:lnTo>
                <a:lnTo>
                  <a:pt x="2518807" y="1276233"/>
                </a:lnTo>
                <a:lnTo>
                  <a:pt x="2518807" y="1380014"/>
                </a:lnTo>
                <a:lnTo>
                  <a:pt x="2776859" y="1380014"/>
                </a:lnTo>
                <a:lnTo>
                  <a:pt x="2776859" y="1548309"/>
                </a:lnTo>
                <a:lnTo>
                  <a:pt x="3379914" y="1548309"/>
                </a:lnTo>
              </a:path>
            </a:pathLst>
          </a:custGeom>
          <a:noFill/>
          <a:ln w="28575">
            <a:solidFill>
              <a:schemeClr val="accent3"/>
            </a:solidFill>
            <a:miter lim="800000"/>
            <a:headEnd/>
            <a:tailEnd/>
          </a:ln>
        </p:spPr>
        <p:txBody>
          <a:bodyPr rtlCol="0" anchor="ctr"/>
          <a:lstStyle/>
          <a:p>
            <a:pPr algn="ctr"/>
            <a:endParaRPr lang="en-US"/>
          </a:p>
        </p:txBody>
      </p:sp>
      <p:sp>
        <p:nvSpPr>
          <p:cNvPr id="65" name="Freeform: Shape 64">
            <a:extLst>
              <a:ext uri="{FF2B5EF4-FFF2-40B4-BE49-F238E27FC236}">
                <a16:creationId xmlns:a16="http://schemas.microsoft.com/office/drawing/2014/main" id="{1CC45D8C-6577-1394-F6E6-86D4339B68A9}"/>
              </a:ext>
            </a:extLst>
          </p:cNvPr>
          <p:cNvSpPr/>
          <p:nvPr/>
        </p:nvSpPr>
        <p:spPr bwMode="auto">
          <a:xfrm>
            <a:off x="1396939" y="2085472"/>
            <a:ext cx="3362515" cy="1832443"/>
          </a:xfrm>
          <a:custGeom>
            <a:avLst/>
            <a:gdLst>
              <a:gd name="connsiteX0" fmla="*/ 0 w 3362515"/>
              <a:gd name="connsiteY0" fmla="*/ 0 h 1832443"/>
              <a:gd name="connsiteX1" fmla="*/ 54646 w 3362515"/>
              <a:gd name="connsiteY1" fmla="*/ 0 h 1832443"/>
              <a:gd name="connsiteX2" fmla="*/ 54646 w 3362515"/>
              <a:gd name="connsiteY2" fmla="*/ 87432 h 1832443"/>
              <a:gd name="connsiteX3" fmla="*/ 109291 w 3362515"/>
              <a:gd name="connsiteY3" fmla="*/ 87432 h 1832443"/>
              <a:gd name="connsiteX4" fmla="*/ 109291 w 3362515"/>
              <a:gd name="connsiteY4" fmla="*/ 196723 h 1832443"/>
              <a:gd name="connsiteX5" fmla="*/ 131149 w 3362515"/>
              <a:gd name="connsiteY5" fmla="*/ 196723 h 1832443"/>
              <a:gd name="connsiteX6" fmla="*/ 131149 w 3362515"/>
              <a:gd name="connsiteY6" fmla="*/ 284156 h 1832443"/>
              <a:gd name="connsiteX7" fmla="*/ 153007 w 3362515"/>
              <a:gd name="connsiteY7" fmla="*/ 284156 h 1832443"/>
              <a:gd name="connsiteX8" fmla="*/ 153007 w 3362515"/>
              <a:gd name="connsiteY8" fmla="*/ 382517 h 1832443"/>
              <a:gd name="connsiteX9" fmla="*/ 163937 w 3362515"/>
              <a:gd name="connsiteY9" fmla="*/ 382517 h 1832443"/>
              <a:gd name="connsiteX10" fmla="*/ 163937 w 3362515"/>
              <a:gd name="connsiteY10" fmla="*/ 408019 h 1832443"/>
              <a:gd name="connsiteX11" fmla="*/ 163937 w 3362515"/>
              <a:gd name="connsiteY11" fmla="*/ 408019 h 1832443"/>
              <a:gd name="connsiteX12" fmla="*/ 163937 w 3362515"/>
              <a:gd name="connsiteY12" fmla="*/ 484522 h 1832443"/>
              <a:gd name="connsiteX13" fmla="*/ 193081 w 3362515"/>
              <a:gd name="connsiteY13" fmla="*/ 484522 h 1832443"/>
              <a:gd name="connsiteX14" fmla="*/ 193081 w 3362515"/>
              <a:gd name="connsiteY14" fmla="*/ 550097 h 1832443"/>
              <a:gd name="connsiteX15" fmla="*/ 218582 w 3362515"/>
              <a:gd name="connsiteY15" fmla="*/ 550097 h 1832443"/>
              <a:gd name="connsiteX16" fmla="*/ 218582 w 3362515"/>
              <a:gd name="connsiteY16" fmla="*/ 579241 h 1832443"/>
              <a:gd name="connsiteX17" fmla="*/ 233154 w 3362515"/>
              <a:gd name="connsiteY17" fmla="*/ 579241 h 1832443"/>
              <a:gd name="connsiteX18" fmla="*/ 233154 w 3362515"/>
              <a:gd name="connsiteY18" fmla="*/ 644815 h 1832443"/>
              <a:gd name="connsiteX19" fmla="*/ 255012 w 3362515"/>
              <a:gd name="connsiteY19" fmla="*/ 644815 h 1832443"/>
              <a:gd name="connsiteX20" fmla="*/ 255012 w 3362515"/>
              <a:gd name="connsiteY20" fmla="*/ 663031 h 1832443"/>
              <a:gd name="connsiteX21" fmla="*/ 287799 w 3362515"/>
              <a:gd name="connsiteY21" fmla="*/ 663031 h 1832443"/>
              <a:gd name="connsiteX22" fmla="*/ 287799 w 3362515"/>
              <a:gd name="connsiteY22" fmla="*/ 681246 h 1832443"/>
              <a:gd name="connsiteX23" fmla="*/ 313301 w 3362515"/>
              <a:gd name="connsiteY23" fmla="*/ 681246 h 1832443"/>
              <a:gd name="connsiteX24" fmla="*/ 313301 w 3362515"/>
              <a:gd name="connsiteY24" fmla="*/ 699461 h 1832443"/>
              <a:gd name="connsiteX25" fmla="*/ 353374 w 3362515"/>
              <a:gd name="connsiteY25" fmla="*/ 699461 h 1832443"/>
              <a:gd name="connsiteX26" fmla="*/ 353374 w 3362515"/>
              <a:gd name="connsiteY26" fmla="*/ 721319 h 1832443"/>
              <a:gd name="connsiteX27" fmla="*/ 386161 w 3362515"/>
              <a:gd name="connsiteY27" fmla="*/ 721319 h 1832443"/>
              <a:gd name="connsiteX28" fmla="*/ 386161 w 3362515"/>
              <a:gd name="connsiteY28" fmla="*/ 775964 h 1832443"/>
              <a:gd name="connsiteX29" fmla="*/ 400733 w 3362515"/>
              <a:gd name="connsiteY29" fmla="*/ 775964 h 1832443"/>
              <a:gd name="connsiteX30" fmla="*/ 400733 w 3362515"/>
              <a:gd name="connsiteY30" fmla="*/ 808752 h 1832443"/>
              <a:gd name="connsiteX31" fmla="*/ 437164 w 3362515"/>
              <a:gd name="connsiteY31" fmla="*/ 808752 h 1832443"/>
              <a:gd name="connsiteX32" fmla="*/ 437164 w 3362515"/>
              <a:gd name="connsiteY32" fmla="*/ 812395 h 1832443"/>
              <a:gd name="connsiteX33" fmla="*/ 469951 w 3362515"/>
              <a:gd name="connsiteY33" fmla="*/ 812395 h 1832443"/>
              <a:gd name="connsiteX34" fmla="*/ 469951 w 3362515"/>
              <a:gd name="connsiteY34" fmla="*/ 830610 h 1832443"/>
              <a:gd name="connsiteX35" fmla="*/ 593814 w 3362515"/>
              <a:gd name="connsiteY35" fmla="*/ 830610 h 1832443"/>
              <a:gd name="connsiteX36" fmla="*/ 593814 w 3362515"/>
              <a:gd name="connsiteY36" fmla="*/ 856111 h 1832443"/>
              <a:gd name="connsiteX37" fmla="*/ 622958 w 3362515"/>
              <a:gd name="connsiteY37" fmla="*/ 856111 h 1832443"/>
              <a:gd name="connsiteX38" fmla="*/ 622958 w 3362515"/>
              <a:gd name="connsiteY38" fmla="*/ 888898 h 1832443"/>
              <a:gd name="connsiteX39" fmla="*/ 673960 w 3362515"/>
              <a:gd name="connsiteY39" fmla="*/ 888898 h 1832443"/>
              <a:gd name="connsiteX40" fmla="*/ 673960 w 3362515"/>
              <a:gd name="connsiteY40" fmla="*/ 899827 h 1832443"/>
              <a:gd name="connsiteX41" fmla="*/ 728606 w 3362515"/>
              <a:gd name="connsiteY41" fmla="*/ 899827 h 1832443"/>
              <a:gd name="connsiteX42" fmla="*/ 728606 w 3362515"/>
              <a:gd name="connsiteY42" fmla="*/ 925329 h 1832443"/>
              <a:gd name="connsiteX43" fmla="*/ 746821 w 3362515"/>
              <a:gd name="connsiteY43" fmla="*/ 925329 h 1832443"/>
              <a:gd name="connsiteX44" fmla="*/ 746821 w 3362515"/>
              <a:gd name="connsiteY44" fmla="*/ 936258 h 1832443"/>
              <a:gd name="connsiteX45" fmla="*/ 808752 w 3362515"/>
              <a:gd name="connsiteY45" fmla="*/ 936258 h 1832443"/>
              <a:gd name="connsiteX46" fmla="*/ 808752 w 3362515"/>
              <a:gd name="connsiteY46" fmla="*/ 969045 h 1832443"/>
              <a:gd name="connsiteX47" fmla="*/ 899828 w 3362515"/>
              <a:gd name="connsiteY47" fmla="*/ 969045 h 1832443"/>
              <a:gd name="connsiteX48" fmla="*/ 899828 w 3362515"/>
              <a:gd name="connsiteY48" fmla="*/ 994546 h 1832443"/>
              <a:gd name="connsiteX49" fmla="*/ 936258 w 3362515"/>
              <a:gd name="connsiteY49" fmla="*/ 994546 h 1832443"/>
              <a:gd name="connsiteX50" fmla="*/ 936258 w 3362515"/>
              <a:gd name="connsiteY50" fmla="*/ 1016404 h 1832443"/>
              <a:gd name="connsiteX51" fmla="*/ 979975 w 3362515"/>
              <a:gd name="connsiteY51" fmla="*/ 1016404 h 1832443"/>
              <a:gd name="connsiteX52" fmla="*/ 979975 w 3362515"/>
              <a:gd name="connsiteY52" fmla="*/ 1038263 h 1832443"/>
              <a:gd name="connsiteX53" fmla="*/ 1038263 w 3362515"/>
              <a:gd name="connsiteY53" fmla="*/ 1038263 h 1832443"/>
              <a:gd name="connsiteX54" fmla="*/ 1038263 w 3362515"/>
              <a:gd name="connsiteY54" fmla="*/ 1067407 h 1832443"/>
              <a:gd name="connsiteX55" fmla="*/ 1060121 w 3362515"/>
              <a:gd name="connsiteY55" fmla="*/ 1067407 h 1832443"/>
              <a:gd name="connsiteX56" fmla="*/ 1060121 w 3362515"/>
              <a:gd name="connsiteY56" fmla="*/ 1089265 h 1832443"/>
              <a:gd name="connsiteX57" fmla="*/ 1089266 w 3362515"/>
              <a:gd name="connsiteY57" fmla="*/ 1089265 h 1832443"/>
              <a:gd name="connsiteX58" fmla="*/ 1089266 w 3362515"/>
              <a:gd name="connsiteY58" fmla="*/ 1107480 h 1832443"/>
              <a:gd name="connsiteX59" fmla="*/ 1129339 w 3362515"/>
              <a:gd name="connsiteY59" fmla="*/ 1107480 h 1832443"/>
              <a:gd name="connsiteX60" fmla="*/ 1140268 w 3362515"/>
              <a:gd name="connsiteY60" fmla="*/ 1118409 h 1832443"/>
              <a:gd name="connsiteX61" fmla="*/ 1238630 w 3362515"/>
              <a:gd name="connsiteY61" fmla="*/ 1118409 h 1832443"/>
              <a:gd name="connsiteX62" fmla="*/ 1238630 w 3362515"/>
              <a:gd name="connsiteY62" fmla="*/ 1176698 h 1832443"/>
              <a:gd name="connsiteX63" fmla="*/ 1296918 w 3362515"/>
              <a:gd name="connsiteY63" fmla="*/ 1176698 h 1832443"/>
              <a:gd name="connsiteX64" fmla="*/ 1296918 w 3362515"/>
              <a:gd name="connsiteY64" fmla="*/ 1191270 h 1832443"/>
              <a:gd name="connsiteX65" fmla="*/ 1355207 w 3362515"/>
              <a:gd name="connsiteY65" fmla="*/ 1191270 h 1832443"/>
              <a:gd name="connsiteX66" fmla="*/ 1355207 w 3362515"/>
              <a:gd name="connsiteY66" fmla="*/ 1224057 h 1832443"/>
              <a:gd name="connsiteX67" fmla="*/ 1387994 w 3362515"/>
              <a:gd name="connsiteY67" fmla="*/ 1224057 h 1832443"/>
              <a:gd name="connsiteX68" fmla="*/ 1387994 w 3362515"/>
              <a:gd name="connsiteY68" fmla="*/ 1224057 h 1832443"/>
              <a:gd name="connsiteX69" fmla="*/ 1417138 w 3362515"/>
              <a:gd name="connsiteY69" fmla="*/ 1253201 h 1832443"/>
              <a:gd name="connsiteX70" fmla="*/ 1417138 w 3362515"/>
              <a:gd name="connsiteY70" fmla="*/ 1296917 h 1832443"/>
              <a:gd name="connsiteX71" fmla="*/ 1475427 w 3362515"/>
              <a:gd name="connsiteY71" fmla="*/ 1296917 h 1832443"/>
              <a:gd name="connsiteX72" fmla="*/ 1475427 w 3362515"/>
              <a:gd name="connsiteY72" fmla="*/ 1315133 h 1832443"/>
              <a:gd name="connsiteX73" fmla="*/ 1515500 w 3362515"/>
              <a:gd name="connsiteY73" fmla="*/ 1315133 h 1832443"/>
              <a:gd name="connsiteX74" fmla="*/ 1515500 w 3362515"/>
              <a:gd name="connsiteY74" fmla="*/ 1344277 h 1832443"/>
              <a:gd name="connsiteX75" fmla="*/ 1588360 w 3362515"/>
              <a:gd name="connsiteY75" fmla="*/ 1344277 h 1832443"/>
              <a:gd name="connsiteX76" fmla="*/ 1588360 w 3362515"/>
              <a:gd name="connsiteY76" fmla="*/ 1391636 h 1832443"/>
              <a:gd name="connsiteX77" fmla="*/ 1588360 w 3362515"/>
              <a:gd name="connsiteY77" fmla="*/ 1391636 h 1832443"/>
              <a:gd name="connsiteX78" fmla="*/ 1610218 w 3362515"/>
              <a:gd name="connsiteY78" fmla="*/ 1413494 h 1832443"/>
              <a:gd name="connsiteX79" fmla="*/ 1734082 w 3362515"/>
              <a:gd name="connsiteY79" fmla="*/ 1413494 h 1832443"/>
              <a:gd name="connsiteX80" fmla="*/ 1734082 w 3362515"/>
              <a:gd name="connsiteY80" fmla="*/ 1446282 h 1832443"/>
              <a:gd name="connsiteX81" fmla="*/ 1828800 w 3362515"/>
              <a:gd name="connsiteY81" fmla="*/ 1446282 h 1832443"/>
              <a:gd name="connsiteX82" fmla="*/ 1828800 w 3362515"/>
              <a:gd name="connsiteY82" fmla="*/ 1471783 h 1832443"/>
              <a:gd name="connsiteX83" fmla="*/ 2007309 w 3362515"/>
              <a:gd name="connsiteY83" fmla="*/ 1471783 h 1832443"/>
              <a:gd name="connsiteX84" fmla="*/ 2007309 w 3362515"/>
              <a:gd name="connsiteY84" fmla="*/ 1500927 h 1832443"/>
              <a:gd name="connsiteX85" fmla="*/ 2007309 w 3362515"/>
              <a:gd name="connsiteY85" fmla="*/ 1522785 h 1832443"/>
              <a:gd name="connsiteX86" fmla="*/ 2251392 w 3362515"/>
              <a:gd name="connsiteY86" fmla="*/ 1522785 h 1832443"/>
              <a:gd name="connsiteX87" fmla="*/ 2251392 w 3362515"/>
              <a:gd name="connsiteY87" fmla="*/ 1588360 h 1832443"/>
              <a:gd name="connsiteX88" fmla="*/ 2393470 w 3362515"/>
              <a:gd name="connsiteY88" fmla="*/ 1588360 h 1832443"/>
              <a:gd name="connsiteX89" fmla="*/ 2393470 w 3362515"/>
              <a:gd name="connsiteY89" fmla="*/ 1690364 h 1832443"/>
              <a:gd name="connsiteX90" fmla="*/ 2710413 w 3362515"/>
              <a:gd name="connsiteY90" fmla="*/ 1690364 h 1832443"/>
              <a:gd name="connsiteX91" fmla="*/ 2710413 w 3362515"/>
              <a:gd name="connsiteY91" fmla="*/ 1832443 h 1832443"/>
              <a:gd name="connsiteX92" fmla="*/ 3362515 w 3362515"/>
              <a:gd name="connsiteY92" fmla="*/ 1832443 h 1832443"/>
              <a:gd name="connsiteX0" fmla="*/ 0 w 3362515"/>
              <a:gd name="connsiteY0" fmla="*/ 0 h 1832443"/>
              <a:gd name="connsiteX1" fmla="*/ 54646 w 3362515"/>
              <a:gd name="connsiteY1" fmla="*/ 0 h 1832443"/>
              <a:gd name="connsiteX2" fmla="*/ 54646 w 3362515"/>
              <a:gd name="connsiteY2" fmla="*/ 87432 h 1832443"/>
              <a:gd name="connsiteX3" fmla="*/ 109291 w 3362515"/>
              <a:gd name="connsiteY3" fmla="*/ 87432 h 1832443"/>
              <a:gd name="connsiteX4" fmla="*/ 109291 w 3362515"/>
              <a:gd name="connsiteY4" fmla="*/ 196723 h 1832443"/>
              <a:gd name="connsiteX5" fmla="*/ 131149 w 3362515"/>
              <a:gd name="connsiteY5" fmla="*/ 196723 h 1832443"/>
              <a:gd name="connsiteX6" fmla="*/ 131149 w 3362515"/>
              <a:gd name="connsiteY6" fmla="*/ 284156 h 1832443"/>
              <a:gd name="connsiteX7" fmla="*/ 153007 w 3362515"/>
              <a:gd name="connsiteY7" fmla="*/ 284156 h 1832443"/>
              <a:gd name="connsiteX8" fmla="*/ 153007 w 3362515"/>
              <a:gd name="connsiteY8" fmla="*/ 382517 h 1832443"/>
              <a:gd name="connsiteX9" fmla="*/ 163937 w 3362515"/>
              <a:gd name="connsiteY9" fmla="*/ 382517 h 1832443"/>
              <a:gd name="connsiteX10" fmla="*/ 163937 w 3362515"/>
              <a:gd name="connsiteY10" fmla="*/ 408019 h 1832443"/>
              <a:gd name="connsiteX11" fmla="*/ 163937 w 3362515"/>
              <a:gd name="connsiteY11" fmla="*/ 408019 h 1832443"/>
              <a:gd name="connsiteX12" fmla="*/ 163937 w 3362515"/>
              <a:gd name="connsiteY12" fmla="*/ 484522 h 1832443"/>
              <a:gd name="connsiteX13" fmla="*/ 193081 w 3362515"/>
              <a:gd name="connsiteY13" fmla="*/ 484522 h 1832443"/>
              <a:gd name="connsiteX14" fmla="*/ 193081 w 3362515"/>
              <a:gd name="connsiteY14" fmla="*/ 550097 h 1832443"/>
              <a:gd name="connsiteX15" fmla="*/ 218582 w 3362515"/>
              <a:gd name="connsiteY15" fmla="*/ 550097 h 1832443"/>
              <a:gd name="connsiteX16" fmla="*/ 218582 w 3362515"/>
              <a:gd name="connsiteY16" fmla="*/ 579241 h 1832443"/>
              <a:gd name="connsiteX17" fmla="*/ 233154 w 3362515"/>
              <a:gd name="connsiteY17" fmla="*/ 579241 h 1832443"/>
              <a:gd name="connsiteX18" fmla="*/ 233154 w 3362515"/>
              <a:gd name="connsiteY18" fmla="*/ 644815 h 1832443"/>
              <a:gd name="connsiteX19" fmla="*/ 255012 w 3362515"/>
              <a:gd name="connsiteY19" fmla="*/ 644815 h 1832443"/>
              <a:gd name="connsiteX20" fmla="*/ 255012 w 3362515"/>
              <a:gd name="connsiteY20" fmla="*/ 663031 h 1832443"/>
              <a:gd name="connsiteX21" fmla="*/ 287799 w 3362515"/>
              <a:gd name="connsiteY21" fmla="*/ 663031 h 1832443"/>
              <a:gd name="connsiteX22" fmla="*/ 287799 w 3362515"/>
              <a:gd name="connsiteY22" fmla="*/ 681246 h 1832443"/>
              <a:gd name="connsiteX23" fmla="*/ 313301 w 3362515"/>
              <a:gd name="connsiteY23" fmla="*/ 681246 h 1832443"/>
              <a:gd name="connsiteX24" fmla="*/ 313301 w 3362515"/>
              <a:gd name="connsiteY24" fmla="*/ 699461 h 1832443"/>
              <a:gd name="connsiteX25" fmla="*/ 353374 w 3362515"/>
              <a:gd name="connsiteY25" fmla="*/ 699461 h 1832443"/>
              <a:gd name="connsiteX26" fmla="*/ 353374 w 3362515"/>
              <a:gd name="connsiteY26" fmla="*/ 721319 h 1832443"/>
              <a:gd name="connsiteX27" fmla="*/ 386161 w 3362515"/>
              <a:gd name="connsiteY27" fmla="*/ 721319 h 1832443"/>
              <a:gd name="connsiteX28" fmla="*/ 386161 w 3362515"/>
              <a:gd name="connsiteY28" fmla="*/ 775964 h 1832443"/>
              <a:gd name="connsiteX29" fmla="*/ 400733 w 3362515"/>
              <a:gd name="connsiteY29" fmla="*/ 775964 h 1832443"/>
              <a:gd name="connsiteX30" fmla="*/ 400733 w 3362515"/>
              <a:gd name="connsiteY30" fmla="*/ 808752 h 1832443"/>
              <a:gd name="connsiteX31" fmla="*/ 437164 w 3362515"/>
              <a:gd name="connsiteY31" fmla="*/ 808752 h 1832443"/>
              <a:gd name="connsiteX32" fmla="*/ 437164 w 3362515"/>
              <a:gd name="connsiteY32" fmla="*/ 812395 h 1832443"/>
              <a:gd name="connsiteX33" fmla="*/ 469951 w 3362515"/>
              <a:gd name="connsiteY33" fmla="*/ 812395 h 1832443"/>
              <a:gd name="connsiteX34" fmla="*/ 469951 w 3362515"/>
              <a:gd name="connsiteY34" fmla="*/ 830610 h 1832443"/>
              <a:gd name="connsiteX35" fmla="*/ 593814 w 3362515"/>
              <a:gd name="connsiteY35" fmla="*/ 830610 h 1832443"/>
              <a:gd name="connsiteX36" fmla="*/ 593814 w 3362515"/>
              <a:gd name="connsiteY36" fmla="*/ 856111 h 1832443"/>
              <a:gd name="connsiteX37" fmla="*/ 622958 w 3362515"/>
              <a:gd name="connsiteY37" fmla="*/ 856111 h 1832443"/>
              <a:gd name="connsiteX38" fmla="*/ 622958 w 3362515"/>
              <a:gd name="connsiteY38" fmla="*/ 888898 h 1832443"/>
              <a:gd name="connsiteX39" fmla="*/ 673960 w 3362515"/>
              <a:gd name="connsiteY39" fmla="*/ 888898 h 1832443"/>
              <a:gd name="connsiteX40" fmla="*/ 673960 w 3362515"/>
              <a:gd name="connsiteY40" fmla="*/ 899827 h 1832443"/>
              <a:gd name="connsiteX41" fmla="*/ 728606 w 3362515"/>
              <a:gd name="connsiteY41" fmla="*/ 899827 h 1832443"/>
              <a:gd name="connsiteX42" fmla="*/ 728606 w 3362515"/>
              <a:gd name="connsiteY42" fmla="*/ 925329 h 1832443"/>
              <a:gd name="connsiteX43" fmla="*/ 746821 w 3362515"/>
              <a:gd name="connsiteY43" fmla="*/ 925329 h 1832443"/>
              <a:gd name="connsiteX44" fmla="*/ 746821 w 3362515"/>
              <a:gd name="connsiteY44" fmla="*/ 936258 h 1832443"/>
              <a:gd name="connsiteX45" fmla="*/ 808752 w 3362515"/>
              <a:gd name="connsiteY45" fmla="*/ 936258 h 1832443"/>
              <a:gd name="connsiteX46" fmla="*/ 808752 w 3362515"/>
              <a:gd name="connsiteY46" fmla="*/ 969045 h 1832443"/>
              <a:gd name="connsiteX47" fmla="*/ 899828 w 3362515"/>
              <a:gd name="connsiteY47" fmla="*/ 969045 h 1832443"/>
              <a:gd name="connsiteX48" fmla="*/ 899828 w 3362515"/>
              <a:gd name="connsiteY48" fmla="*/ 994546 h 1832443"/>
              <a:gd name="connsiteX49" fmla="*/ 936258 w 3362515"/>
              <a:gd name="connsiteY49" fmla="*/ 994546 h 1832443"/>
              <a:gd name="connsiteX50" fmla="*/ 936258 w 3362515"/>
              <a:gd name="connsiteY50" fmla="*/ 1016404 h 1832443"/>
              <a:gd name="connsiteX51" fmla="*/ 979975 w 3362515"/>
              <a:gd name="connsiteY51" fmla="*/ 1016404 h 1832443"/>
              <a:gd name="connsiteX52" fmla="*/ 979975 w 3362515"/>
              <a:gd name="connsiteY52" fmla="*/ 1038263 h 1832443"/>
              <a:gd name="connsiteX53" fmla="*/ 1038263 w 3362515"/>
              <a:gd name="connsiteY53" fmla="*/ 1038263 h 1832443"/>
              <a:gd name="connsiteX54" fmla="*/ 1038263 w 3362515"/>
              <a:gd name="connsiteY54" fmla="*/ 1067407 h 1832443"/>
              <a:gd name="connsiteX55" fmla="*/ 1060121 w 3362515"/>
              <a:gd name="connsiteY55" fmla="*/ 1067407 h 1832443"/>
              <a:gd name="connsiteX56" fmla="*/ 1060121 w 3362515"/>
              <a:gd name="connsiteY56" fmla="*/ 1089265 h 1832443"/>
              <a:gd name="connsiteX57" fmla="*/ 1089266 w 3362515"/>
              <a:gd name="connsiteY57" fmla="*/ 1089265 h 1832443"/>
              <a:gd name="connsiteX58" fmla="*/ 1089266 w 3362515"/>
              <a:gd name="connsiteY58" fmla="*/ 1107480 h 1832443"/>
              <a:gd name="connsiteX59" fmla="*/ 1129339 w 3362515"/>
              <a:gd name="connsiteY59" fmla="*/ 1107480 h 1832443"/>
              <a:gd name="connsiteX60" fmla="*/ 1140268 w 3362515"/>
              <a:gd name="connsiteY60" fmla="*/ 1118409 h 1832443"/>
              <a:gd name="connsiteX61" fmla="*/ 1238630 w 3362515"/>
              <a:gd name="connsiteY61" fmla="*/ 1118409 h 1832443"/>
              <a:gd name="connsiteX62" fmla="*/ 1238630 w 3362515"/>
              <a:gd name="connsiteY62" fmla="*/ 1176698 h 1832443"/>
              <a:gd name="connsiteX63" fmla="*/ 1296918 w 3362515"/>
              <a:gd name="connsiteY63" fmla="*/ 1176698 h 1832443"/>
              <a:gd name="connsiteX64" fmla="*/ 1296918 w 3362515"/>
              <a:gd name="connsiteY64" fmla="*/ 1191270 h 1832443"/>
              <a:gd name="connsiteX65" fmla="*/ 1355207 w 3362515"/>
              <a:gd name="connsiteY65" fmla="*/ 1191270 h 1832443"/>
              <a:gd name="connsiteX66" fmla="*/ 1355207 w 3362515"/>
              <a:gd name="connsiteY66" fmla="*/ 1224057 h 1832443"/>
              <a:gd name="connsiteX67" fmla="*/ 1387994 w 3362515"/>
              <a:gd name="connsiteY67" fmla="*/ 1224057 h 1832443"/>
              <a:gd name="connsiteX68" fmla="*/ 1387994 w 3362515"/>
              <a:gd name="connsiteY68" fmla="*/ 1245915 h 1832443"/>
              <a:gd name="connsiteX69" fmla="*/ 1417138 w 3362515"/>
              <a:gd name="connsiteY69" fmla="*/ 1253201 h 1832443"/>
              <a:gd name="connsiteX70" fmla="*/ 1417138 w 3362515"/>
              <a:gd name="connsiteY70" fmla="*/ 1296917 h 1832443"/>
              <a:gd name="connsiteX71" fmla="*/ 1475427 w 3362515"/>
              <a:gd name="connsiteY71" fmla="*/ 1296917 h 1832443"/>
              <a:gd name="connsiteX72" fmla="*/ 1475427 w 3362515"/>
              <a:gd name="connsiteY72" fmla="*/ 1315133 h 1832443"/>
              <a:gd name="connsiteX73" fmla="*/ 1515500 w 3362515"/>
              <a:gd name="connsiteY73" fmla="*/ 1315133 h 1832443"/>
              <a:gd name="connsiteX74" fmla="*/ 1515500 w 3362515"/>
              <a:gd name="connsiteY74" fmla="*/ 1344277 h 1832443"/>
              <a:gd name="connsiteX75" fmla="*/ 1588360 w 3362515"/>
              <a:gd name="connsiteY75" fmla="*/ 1344277 h 1832443"/>
              <a:gd name="connsiteX76" fmla="*/ 1588360 w 3362515"/>
              <a:gd name="connsiteY76" fmla="*/ 1391636 h 1832443"/>
              <a:gd name="connsiteX77" fmla="*/ 1588360 w 3362515"/>
              <a:gd name="connsiteY77" fmla="*/ 1391636 h 1832443"/>
              <a:gd name="connsiteX78" fmla="*/ 1610218 w 3362515"/>
              <a:gd name="connsiteY78" fmla="*/ 1413494 h 1832443"/>
              <a:gd name="connsiteX79" fmla="*/ 1734082 w 3362515"/>
              <a:gd name="connsiteY79" fmla="*/ 1413494 h 1832443"/>
              <a:gd name="connsiteX80" fmla="*/ 1734082 w 3362515"/>
              <a:gd name="connsiteY80" fmla="*/ 1446282 h 1832443"/>
              <a:gd name="connsiteX81" fmla="*/ 1828800 w 3362515"/>
              <a:gd name="connsiteY81" fmla="*/ 1446282 h 1832443"/>
              <a:gd name="connsiteX82" fmla="*/ 1828800 w 3362515"/>
              <a:gd name="connsiteY82" fmla="*/ 1471783 h 1832443"/>
              <a:gd name="connsiteX83" fmla="*/ 2007309 w 3362515"/>
              <a:gd name="connsiteY83" fmla="*/ 1471783 h 1832443"/>
              <a:gd name="connsiteX84" fmla="*/ 2007309 w 3362515"/>
              <a:gd name="connsiteY84" fmla="*/ 1500927 h 1832443"/>
              <a:gd name="connsiteX85" fmla="*/ 2007309 w 3362515"/>
              <a:gd name="connsiteY85" fmla="*/ 1522785 h 1832443"/>
              <a:gd name="connsiteX86" fmla="*/ 2251392 w 3362515"/>
              <a:gd name="connsiteY86" fmla="*/ 1522785 h 1832443"/>
              <a:gd name="connsiteX87" fmla="*/ 2251392 w 3362515"/>
              <a:gd name="connsiteY87" fmla="*/ 1588360 h 1832443"/>
              <a:gd name="connsiteX88" fmla="*/ 2393470 w 3362515"/>
              <a:gd name="connsiteY88" fmla="*/ 1588360 h 1832443"/>
              <a:gd name="connsiteX89" fmla="*/ 2393470 w 3362515"/>
              <a:gd name="connsiteY89" fmla="*/ 1690364 h 1832443"/>
              <a:gd name="connsiteX90" fmla="*/ 2710413 w 3362515"/>
              <a:gd name="connsiteY90" fmla="*/ 1690364 h 1832443"/>
              <a:gd name="connsiteX91" fmla="*/ 2710413 w 3362515"/>
              <a:gd name="connsiteY91" fmla="*/ 1832443 h 1832443"/>
              <a:gd name="connsiteX92" fmla="*/ 3362515 w 3362515"/>
              <a:gd name="connsiteY92" fmla="*/ 1832443 h 1832443"/>
              <a:gd name="connsiteX0" fmla="*/ 0 w 3362515"/>
              <a:gd name="connsiteY0" fmla="*/ 0 h 1832443"/>
              <a:gd name="connsiteX1" fmla="*/ 54646 w 3362515"/>
              <a:gd name="connsiteY1" fmla="*/ 0 h 1832443"/>
              <a:gd name="connsiteX2" fmla="*/ 54646 w 3362515"/>
              <a:gd name="connsiteY2" fmla="*/ 87432 h 1832443"/>
              <a:gd name="connsiteX3" fmla="*/ 109291 w 3362515"/>
              <a:gd name="connsiteY3" fmla="*/ 87432 h 1832443"/>
              <a:gd name="connsiteX4" fmla="*/ 109291 w 3362515"/>
              <a:gd name="connsiteY4" fmla="*/ 196723 h 1832443"/>
              <a:gd name="connsiteX5" fmla="*/ 131149 w 3362515"/>
              <a:gd name="connsiteY5" fmla="*/ 196723 h 1832443"/>
              <a:gd name="connsiteX6" fmla="*/ 131149 w 3362515"/>
              <a:gd name="connsiteY6" fmla="*/ 284156 h 1832443"/>
              <a:gd name="connsiteX7" fmla="*/ 153007 w 3362515"/>
              <a:gd name="connsiteY7" fmla="*/ 284156 h 1832443"/>
              <a:gd name="connsiteX8" fmla="*/ 153007 w 3362515"/>
              <a:gd name="connsiteY8" fmla="*/ 382517 h 1832443"/>
              <a:gd name="connsiteX9" fmla="*/ 163937 w 3362515"/>
              <a:gd name="connsiteY9" fmla="*/ 382517 h 1832443"/>
              <a:gd name="connsiteX10" fmla="*/ 163937 w 3362515"/>
              <a:gd name="connsiteY10" fmla="*/ 408019 h 1832443"/>
              <a:gd name="connsiteX11" fmla="*/ 163937 w 3362515"/>
              <a:gd name="connsiteY11" fmla="*/ 408019 h 1832443"/>
              <a:gd name="connsiteX12" fmla="*/ 163937 w 3362515"/>
              <a:gd name="connsiteY12" fmla="*/ 484522 h 1832443"/>
              <a:gd name="connsiteX13" fmla="*/ 193081 w 3362515"/>
              <a:gd name="connsiteY13" fmla="*/ 484522 h 1832443"/>
              <a:gd name="connsiteX14" fmla="*/ 193081 w 3362515"/>
              <a:gd name="connsiteY14" fmla="*/ 550097 h 1832443"/>
              <a:gd name="connsiteX15" fmla="*/ 218582 w 3362515"/>
              <a:gd name="connsiteY15" fmla="*/ 550097 h 1832443"/>
              <a:gd name="connsiteX16" fmla="*/ 218582 w 3362515"/>
              <a:gd name="connsiteY16" fmla="*/ 579241 h 1832443"/>
              <a:gd name="connsiteX17" fmla="*/ 233154 w 3362515"/>
              <a:gd name="connsiteY17" fmla="*/ 579241 h 1832443"/>
              <a:gd name="connsiteX18" fmla="*/ 233154 w 3362515"/>
              <a:gd name="connsiteY18" fmla="*/ 644815 h 1832443"/>
              <a:gd name="connsiteX19" fmla="*/ 255012 w 3362515"/>
              <a:gd name="connsiteY19" fmla="*/ 644815 h 1832443"/>
              <a:gd name="connsiteX20" fmla="*/ 255012 w 3362515"/>
              <a:gd name="connsiteY20" fmla="*/ 663031 h 1832443"/>
              <a:gd name="connsiteX21" fmla="*/ 287799 w 3362515"/>
              <a:gd name="connsiteY21" fmla="*/ 663031 h 1832443"/>
              <a:gd name="connsiteX22" fmla="*/ 287799 w 3362515"/>
              <a:gd name="connsiteY22" fmla="*/ 681246 h 1832443"/>
              <a:gd name="connsiteX23" fmla="*/ 313301 w 3362515"/>
              <a:gd name="connsiteY23" fmla="*/ 681246 h 1832443"/>
              <a:gd name="connsiteX24" fmla="*/ 313301 w 3362515"/>
              <a:gd name="connsiteY24" fmla="*/ 699461 h 1832443"/>
              <a:gd name="connsiteX25" fmla="*/ 353374 w 3362515"/>
              <a:gd name="connsiteY25" fmla="*/ 699461 h 1832443"/>
              <a:gd name="connsiteX26" fmla="*/ 353374 w 3362515"/>
              <a:gd name="connsiteY26" fmla="*/ 721319 h 1832443"/>
              <a:gd name="connsiteX27" fmla="*/ 386161 w 3362515"/>
              <a:gd name="connsiteY27" fmla="*/ 721319 h 1832443"/>
              <a:gd name="connsiteX28" fmla="*/ 386161 w 3362515"/>
              <a:gd name="connsiteY28" fmla="*/ 775964 h 1832443"/>
              <a:gd name="connsiteX29" fmla="*/ 400733 w 3362515"/>
              <a:gd name="connsiteY29" fmla="*/ 775964 h 1832443"/>
              <a:gd name="connsiteX30" fmla="*/ 400733 w 3362515"/>
              <a:gd name="connsiteY30" fmla="*/ 808752 h 1832443"/>
              <a:gd name="connsiteX31" fmla="*/ 437164 w 3362515"/>
              <a:gd name="connsiteY31" fmla="*/ 808752 h 1832443"/>
              <a:gd name="connsiteX32" fmla="*/ 437164 w 3362515"/>
              <a:gd name="connsiteY32" fmla="*/ 812395 h 1832443"/>
              <a:gd name="connsiteX33" fmla="*/ 469951 w 3362515"/>
              <a:gd name="connsiteY33" fmla="*/ 812395 h 1832443"/>
              <a:gd name="connsiteX34" fmla="*/ 469951 w 3362515"/>
              <a:gd name="connsiteY34" fmla="*/ 830610 h 1832443"/>
              <a:gd name="connsiteX35" fmla="*/ 593814 w 3362515"/>
              <a:gd name="connsiteY35" fmla="*/ 830610 h 1832443"/>
              <a:gd name="connsiteX36" fmla="*/ 593814 w 3362515"/>
              <a:gd name="connsiteY36" fmla="*/ 856111 h 1832443"/>
              <a:gd name="connsiteX37" fmla="*/ 622958 w 3362515"/>
              <a:gd name="connsiteY37" fmla="*/ 856111 h 1832443"/>
              <a:gd name="connsiteX38" fmla="*/ 622958 w 3362515"/>
              <a:gd name="connsiteY38" fmla="*/ 888898 h 1832443"/>
              <a:gd name="connsiteX39" fmla="*/ 673960 w 3362515"/>
              <a:gd name="connsiteY39" fmla="*/ 888898 h 1832443"/>
              <a:gd name="connsiteX40" fmla="*/ 673960 w 3362515"/>
              <a:gd name="connsiteY40" fmla="*/ 899827 h 1832443"/>
              <a:gd name="connsiteX41" fmla="*/ 728606 w 3362515"/>
              <a:gd name="connsiteY41" fmla="*/ 899827 h 1832443"/>
              <a:gd name="connsiteX42" fmla="*/ 728606 w 3362515"/>
              <a:gd name="connsiteY42" fmla="*/ 925329 h 1832443"/>
              <a:gd name="connsiteX43" fmla="*/ 746821 w 3362515"/>
              <a:gd name="connsiteY43" fmla="*/ 925329 h 1832443"/>
              <a:gd name="connsiteX44" fmla="*/ 746821 w 3362515"/>
              <a:gd name="connsiteY44" fmla="*/ 936258 h 1832443"/>
              <a:gd name="connsiteX45" fmla="*/ 808752 w 3362515"/>
              <a:gd name="connsiteY45" fmla="*/ 936258 h 1832443"/>
              <a:gd name="connsiteX46" fmla="*/ 808752 w 3362515"/>
              <a:gd name="connsiteY46" fmla="*/ 969045 h 1832443"/>
              <a:gd name="connsiteX47" fmla="*/ 899828 w 3362515"/>
              <a:gd name="connsiteY47" fmla="*/ 969045 h 1832443"/>
              <a:gd name="connsiteX48" fmla="*/ 899828 w 3362515"/>
              <a:gd name="connsiteY48" fmla="*/ 994546 h 1832443"/>
              <a:gd name="connsiteX49" fmla="*/ 936258 w 3362515"/>
              <a:gd name="connsiteY49" fmla="*/ 994546 h 1832443"/>
              <a:gd name="connsiteX50" fmla="*/ 936258 w 3362515"/>
              <a:gd name="connsiteY50" fmla="*/ 1016404 h 1832443"/>
              <a:gd name="connsiteX51" fmla="*/ 979975 w 3362515"/>
              <a:gd name="connsiteY51" fmla="*/ 1016404 h 1832443"/>
              <a:gd name="connsiteX52" fmla="*/ 979975 w 3362515"/>
              <a:gd name="connsiteY52" fmla="*/ 1038263 h 1832443"/>
              <a:gd name="connsiteX53" fmla="*/ 1038263 w 3362515"/>
              <a:gd name="connsiteY53" fmla="*/ 1038263 h 1832443"/>
              <a:gd name="connsiteX54" fmla="*/ 1038263 w 3362515"/>
              <a:gd name="connsiteY54" fmla="*/ 1067407 h 1832443"/>
              <a:gd name="connsiteX55" fmla="*/ 1060121 w 3362515"/>
              <a:gd name="connsiteY55" fmla="*/ 1067407 h 1832443"/>
              <a:gd name="connsiteX56" fmla="*/ 1060121 w 3362515"/>
              <a:gd name="connsiteY56" fmla="*/ 1089265 h 1832443"/>
              <a:gd name="connsiteX57" fmla="*/ 1089266 w 3362515"/>
              <a:gd name="connsiteY57" fmla="*/ 1089265 h 1832443"/>
              <a:gd name="connsiteX58" fmla="*/ 1089266 w 3362515"/>
              <a:gd name="connsiteY58" fmla="*/ 1107480 h 1832443"/>
              <a:gd name="connsiteX59" fmla="*/ 1129339 w 3362515"/>
              <a:gd name="connsiteY59" fmla="*/ 1107480 h 1832443"/>
              <a:gd name="connsiteX60" fmla="*/ 1140268 w 3362515"/>
              <a:gd name="connsiteY60" fmla="*/ 1118409 h 1832443"/>
              <a:gd name="connsiteX61" fmla="*/ 1238630 w 3362515"/>
              <a:gd name="connsiteY61" fmla="*/ 1118409 h 1832443"/>
              <a:gd name="connsiteX62" fmla="*/ 1238630 w 3362515"/>
              <a:gd name="connsiteY62" fmla="*/ 1176698 h 1832443"/>
              <a:gd name="connsiteX63" fmla="*/ 1296918 w 3362515"/>
              <a:gd name="connsiteY63" fmla="*/ 1176698 h 1832443"/>
              <a:gd name="connsiteX64" fmla="*/ 1296918 w 3362515"/>
              <a:gd name="connsiteY64" fmla="*/ 1191270 h 1832443"/>
              <a:gd name="connsiteX65" fmla="*/ 1355207 w 3362515"/>
              <a:gd name="connsiteY65" fmla="*/ 1191270 h 1832443"/>
              <a:gd name="connsiteX66" fmla="*/ 1355207 w 3362515"/>
              <a:gd name="connsiteY66" fmla="*/ 1224057 h 1832443"/>
              <a:gd name="connsiteX67" fmla="*/ 1387994 w 3362515"/>
              <a:gd name="connsiteY67" fmla="*/ 1224057 h 1832443"/>
              <a:gd name="connsiteX68" fmla="*/ 1387994 w 3362515"/>
              <a:gd name="connsiteY68" fmla="*/ 1253201 h 1832443"/>
              <a:gd name="connsiteX69" fmla="*/ 1417138 w 3362515"/>
              <a:gd name="connsiteY69" fmla="*/ 1253201 h 1832443"/>
              <a:gd name="connsiteX70" fmla="*/ 1417138 w 3362515"/>
              <a:gd name="connsiteY70" fmla="*/ 1296917 h 1832443"/>
              <a:gd name="connsiteX71" fmla="*/ 1475427 w 3362515"/>
              <a:gd name="connsiteY71" fmla="*/ 1296917 h 1832443"/>
              <a:gd name="connsiteX72" fmla="*/ 1475427 w 3362515"/>
              <a:gd name="connsiteY72" fmla="*/ 1315133 h 1832443"/>
              <a:gd name="connsiteX73" fmla="*/ 1515500 w 3362515"/>
              <a:gd name="connsiteY73" fmla="*/ 1315133 h 1832443"/>
              <a:gd name="connsiteX74" fmla="*/ 1515500 w 3362515"/>
              <a:gd name="connsiteY74" fmla="*/ 1344277 h 1832443"/>
              <a:gd name="connsiteX75" fmla="*/ 1588360 w 3362515"/>
              <a:gd name="connsiteY75" fmla="*/ 1344277 h 1832443"/>
              <a:gd name="connsiteX76" fmla="*/ 1588360 w 3362515"/>
              <a:gd name="connsiteY76" fmla="*/ 1391636 h 1832443"/>
              <a:gd name="connsiteX77" fmla="*/ 1588360 w 3362515"/>
              <a:gd name="connsiteY77" fmla="*/ 1391636 h 1832443"/>
              <a:gd name="connsiteX78" fmla="*/ 1610218 w 3362515"/>
              <a:gd name="connsiteY78" fmla="*/ 1413494 h 1832443"/>
              <a:gd name="connsiteX79" fmla="*/ 1734082 w 3362515"/>
              <a:gd name="connsiteY79" fmla="*/ 1413494 h 1832443"/>
              <a:gd name="connsiteX80" fmla="*/ 1734082 w 3362515"/>
              <a:gd name="connsiteY80" fmla="*/ 1446282 h 1832443"/>
              <a:gd name="connsiteX81" fmla="*/ 1828800 w 3362515"/>
              <a:gd name="connsiteY81" fmla="*/ 1446282 h 1832443"/>
              <a:gd name="connsiteX82" fmla="*/ 1828800 w 3362515"/>
              <a:gd name="connsiteY82" fmla="*/ 1471783 h 1832443"/>
              <a:gd name="connsiteX83" fmla="*/ 2007309 w 3362515"/>
              <a:gd name="connsiteY83" fmla="*/ 1471783 h 1832443"/>
              <a:gd name="connsiteX84" fmla="*/ 2007309 w 3362515"/>
              <a:gd name="connsiteY84" fmla="*/ 1500927 h 1832443"/>
              <a:gd name="connsiteX85" fmla="*/ 2007309 w 3362515"/>
              <a:gd name="connsiteY85" fmla="*/ 1522785 h 1832443"/>
              <a:gd name="connsiteX86" fmla="*/ 2251392 w 3362515"/>
              <a:gd name="connsiteY86" fmla="*/ 1522785 h 1832443"/>
              <a:gd name="connsiteX87" fmla="*/ 2251392 w 3362515"/>
              <a:gd name="connsiteY87" fmla="*/ 1588360 h 1832443"/>
              <a:gd name="connsiteX88" fmla="*/ 2393470 w 3362515"/>
              <a:gd name="connsiteY88" fmla="*/ 1588360 h 1832443"/>
              <a:gd name="connsiteX89" fmla="*/ 2393470 w 3362515"/>
              <a:gd name="connsiteY89" fmla="*/ 1690364 h 1832443"/>
              <a:gd name="connsiteX90" fmla="*/ 2710413 w 3362515"/>
              <a:gd name="connsiteY90" fmla="*/ 1690364 h 1832443"/>
              <a:gd name="connsiteX91" fmla="*/ 2710413 w 3362515"/>
              <a:gd name="connsiteY91" fmla="*/ 1832443 h 1832443"/>
              <a:gd name="connsiteX92" fmla="*/ 3362515 w 3362515"/>
              <a:gd name="connsiteY92" fmla="*/ 1832443 h 1832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3362515" h="1832443">
                <a:moveTo>
                  <a:pt x="0" y="0"/>
                </a:moveTo>
                <a:lnTo>
                  <a:pt x="54646" y="0"/>
                </a:lnTo>
                <a:lnTo>
                  <a:pt x="54646" y="87432"/>
                </a:lnTo>
                <a:lnTo>
                  <a:pt x="109291" y="87432"/>
                </a:lnTo>
                <a:lnTo>
                  <a:pt x="109291" y="196723"/>
                </a:lnTo>
                <a:lnTo>
                  <a:pt x="131149" y="196723"/>
                </a:lnTo>
                <a:lnTo>
                  <a:pt x="131149" y="284156"/>
                </a:lnTo>
                <a:lnTo>
                  <a:pt x="153007" y="284156"/>
                </a:lnTo>
                <a:lnTo>
                  <a:pt x="153007" y="382517"/>
                </a:lnTo>
                <a:lnTo>
                  <a:pt x="163937" y="382517"/>
                </a:lnTo>
                <a:lnTo>
                  <a:pt x="163937" y="408019"/>
                </a:lnTo>
                <a:lnTo>
                  <a:pt x="163937" y="408019"/>
                </a:lnTo>
                <a:lnTo>
                  <a:pt x="163937" y="484522"/>
                </a:lnTo>
                <a:lnTo>
                  <a:pt x="193081" y="484522"/>
                </a:lnTo>
                <a:lnTo>
                  <a:pt x="193081" y="550097"/>
                </a:lnTo>
                <a:lnTo>
                  <a:pt x="218582" y="550097"/>
                </a:lnTo>
                <a:lnTo>
                  <a:pt x="218582" y="579241"/>
                </a:lnTo>
                <a:lnTo>
                  <a:pt x="233154" y="579241"/>
                </a:lnTo>
                <a:lnTo>
                  <a:pt x="233154" y="644815"/>
                </a:lnTo>
                <a:lnTo>
                  <a:pt x="255012" y="644815"/>
                </a:lnTo>
                <a:lnTo>
                  <a:pt x="255012" y="663031"/>
                </a:lnTo>
                <a:lnTo>
                  <a:pt x="287799" y="663031"/>
                </a:lnTo>
                <a:lnTo>
                  <a:pt x="287799" y="681246"/>
                </a:lnTo>
                <a:lnTo>
                  <a:pt x="313301" y="681246"/>
                </a:lnTo>
                <a:lnTo>
                  <a:pt x="313301" y="699461"/>
                </a:lnTo>
                <a:lnTo>
                  <a:pt x="353374" y="699461"/>
                </a:lnTo>
                <a:lnTo>
                  <a:pt x="353374" y="721319"/>
                </a:lnTo>
                <a:lnTo>
                  <a:pt x="386161" y="721319"/>
                </a:lnTo>
                <a:lnTo>
                  <a:pt x="386161" y="775964"/>
                </a:lnTo>
                <a:lnTo>
                  <a:pt x="400733" y="775964"/>
                </a:lnTo>
                <a:lnTo>
                  <a:pt x="400733" y="808752"/>
                </a:lnTo>
                <a:lnTo>
                  <a:pt x="437164" y="808752"/>
                </a:lnTo>
                <a:lnTo>
                  <a:pt x="437164" y="812395"/>
                </a:lnTo>
                <a:lnTo>
                  <a:pt x="469951" y="812395"/>
                </a:lnTo>
                <a:lnTo>
                  <a:pt x="469951" y="830610"/>
                </a:lnTo>
                <a:lnTo>
                  <a:pt x="593814" y="830610"/>
                </a:lnTo>
                <a:lnTo>
                  <a:pt x="593814" y="856111"/>
                </a:lnTo>
                <a:lnTo>
                  <a:pt x="622958" y="856111"/>
                </a:lnTo>
                <a:lnTo>
                  <a:pt x="622958" y="888898"/>
                </a:lnTo>
                <a:lnTo>
                  <a:pt x="673960" y="888898"/>
                </a:lnTo>
                <a:lnTo>
                  <a:pt x="673960" y="899827"/>
                </a:lnTo>
                <a:lnTo>
                  <a:pt x="728606" y="899827"/>
                </a:lnTo>
                <a:lnTo>
                  <a:pt x="728606" y="925329"/>
                </a:lnTo>
                <a:lnTo>
                  <a:pt x="746821" y="925329"/>
                </a:lnTo>
                <a:lnTo>
                  <a:pt x="746821" y="936258"/>
                </a:lnTo>
                <a:lnTo>
                  <a:pt x="808752" y="936258"/>
                </a:lnTo>
                <a:lnTo>
                  <a:pt x="808752" y="969045"/>
                </a:lnTo>
                <a:lnTo>
                  <a:pt x="899828" y="969045"/>
                </a:lnTo>
                <a:lnTo>
                  <a:pt x="899828" y="994546"/>
                </a:lnTo>
                <a:lnTo>
                  <a:pt x="936258" y="994546"/>
                </a:lnTo>
                <a:lnTo>
                  <a:pt x="936258" y="1016404"/>
                </a:lnTo>
                <a:lnTo>
                  <a:pt x="979975" y="1016404"/>
                </a:lnTo>
                <a:lnTo>
                  <a:pt x="979975" y="1038263"/>
                </a:lnTo>
                <a:lnTo>
                  <a:pt x="1038263" y="1038263"/>
                </a:lnTo>
                <a:lnTo>
                  <a:pt x="1038263" y="1067407"/>
                </a:lnTo>
                <a:lnTo>
                  <a:pt x="1060121" y="1067407"/>
                </a:lnTo>
                <a:lnTo>
                  <a:pt x="1060121" y="1089265"/>
                </a:lnTo>
                <a:lnTo>
                  <a:pt x="1089266" y="1089265"/>
                </a:lnTo>
                <a:lnTo>
                  <a:pt x="1089266" y="1107480"/>
                </a:lnTo>
                <a:lnTo>
                  <a:pt x="1129339" y="1107480"/>
                </a:lnTo>
                <a:lnTo>
                  <a:pt x="1140268" y="1118409"/>
                </a:lnTo>
                <a:lnTo>
                  <a:pt x="1238630" y="1118409"/>
                </a:lnTo>
                <a:lnTo>
                  <a:pt x="1238630" y="1176698"/>
                </a:lnTo>
                <a:lnTo>
                  <a:pt x="1296918" y="1176698"/>
                </a:lnTo>
                <a:lnTo>
                  <a:pt x="1296918" y="1191270"/>
                </a:lnTo>
                <a:lnTo>
                  <a:pt x="1355207" y="1191270"/>
                </a:lnTo>
                <a:lnTo>
                  <a:pt x="1355207" y="1224057"/>
                </a:lnTo>
                <a:lnTo>
                  <a:pt x="1387994" y="1224057"/>
                </a:lnTo>
                <a:lnTo>
                  <a:pt x="1387994" y="1253201"/>
                </a:lnTo>
                <a:lnTo>
                  <a:pt x="1417138" y="1253201"/>
                </a:lnTo>
                <a:lnTo>
                  <a:pt x="1417138" y="1296917"/>
                </a:lnTo>
                <a:lnTo>
                  <a:pt x="1475427" y="1296917"/>
                </a:lnTo>
                <a:lnTo>
                  <a:pt x="1475427" y="1315133"/>
                </a:lnTo>
                <a:lnTo>
                  <a:pt x="1515500" y="1315133"/>
                </a:lnTo>
                <a:lnTo>
                  <a:pt x="1515500" y="1344277"/>
                </a:lnTo>
                <a:lnTo>
                  <a:pt x="1588360" y="1344277"/>
                </a:lnTo>
                <a:lnTo>
                  <a:pt x="1588360" y="1391636"/>
                </a:lnTo>
                <a:lnTo>
                  <a:pt x="1588360" y="1391636"/>
                </a:lnTo>
                <a:lnTo>
                  <a:pt x="1610218" y="1413494"/>
                </a:lnTo>
                <a:lnTo>
                  <a:pt x="1734082" y="1413494"/>
                </a:lnTo>
                <a:lnTo>
                  <a:pt x="1734082" y="1446282"/>
                </a:lnTo>
                <a:lnTo>
                  <a:pt x="1828800" y="1446282"/>
                </a:lnTo>
                <a:lnTo>
                  <a:pt x="1828800" y="1471783"/>
                </a:lnTo>
                <a:lnTo>
                  <a:pt x="2007309" y="1471783"/>
                </a:lnTo>
                <a:lnTo>
                  <a:pt x="2007309" y="1500927"/>
                </a:lnTo>
                <a:lnTo>
                  <a:pt x="2007309" y="1522785"/>
                </a:lnTo>
                <a:lnTo>
                  <a:pt x="2251392" y="1522785"/>
                </a:lnTo>
                <a:lnTo>
                  <a:pt x="2251392" y="1588360"/>
                </a:lnTo>
                <a:lnTo>
                  <a:pt x="2393470" y="1588360"/>
                </a:lnTo>
                <a:lnTo>
                  <a:pt x="2393470" y="1690364"/>
                </a:lnTo>
                <a:lnTo>
                  <a:pt x="2710413" y="1690364"/>
                </a:lnTo>
                <a:lnTo>
                  <a:pt x="2710413" y="1832443"/>
                </a:lnTo>
                <a:lnTo>
                  <a:pt x="3362515" y="1832443"/>
                </a:lnTo>
              </a:path>
            </a:pathLst>
          </a:custGeom>
          <a:noFill/>
          <a:ln w="28575">
            <a:solidFill>
              <a:schemeClr val="accent1"/>
            </a:solidFill>
            <a:miter lim="800000"/>
            <a:headEnd/>
            <a:tailEnd/>
          </a:ln>
        </p:spPr>
        <p:txBody>
          <a:bodyPr rtlCol="0" anchor="ctr"/>
          <a:lstStyle/>
          <a:p>
            <a:pPr algn="ctr"/>
            <a:endParaRPr lang="en-US"/>
          </a:p>
        </p:txBody>
      </p:sp>
      <p:sp>
        <p:nvSpPr>
          <p:cNvPr id="2" name="Title 1">
            <a:extLst>
              <a:ext uri="{FF2B5EF4-FFF2-40B4-BE49-F238E27FC236}">
                <a16:creationId xmlns:a16="http://schemas.microsoft.com/office/drawing/2014/main" id="{34E64EED-4CEC-FC70-48A0-DB30E749CE84}"/>
              </a:ext>
            </a:extLst>
          </p:cNvPr>
          <p:cNvSpPr>
            <a:spLocks noGrp="1"/>
          </p:cNvSpPr>
          <p:nvPr>
            <p:ph type="title"/>
          </p:nvPr>
        </p:nvSpPr>
        <p:spPr/>
        <p:txBody>
          <a:bodyPr/>
          <a:lstStyle/>
          <a:p>
            <a:r>
              <a:rPr lang="en-US" dirty="0"/>
              <a:t>MajesTEC-1: Survival Outcomes</a:t>
            </a:r>
          </a:p>
        </p:txBody>
      </p:sp>
      <p:sp>
        <p:nvSpPr>
          <p:cNvPr id="7" name="TextBox 6">
            <a:extLst>
              <a:ext uri="{FF2B5EF4-FFF2-40B4-BE49-F238E27FC236}">
                <a16:creationId xmlns:a16="http://schemas.microsoft.com/office/drawing/2014/main" id="{43CDBE02-F9C7-476D-F882-0970B3DF39F3}"/>
              </a:ext>
            </a:extLst>
          </p:cNvPr>
          <p:cNvSpPr txBox="1"/>
          <p:nvPr/>
        </p:nvSpPr>
        <p:spPr bwMode="auto">
          <a:xfrm>
            <a:off x="1918432" y="1394083"/>
            <a:ext cx="26696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Progression-Free Survival</a:t>
            </a:r>
          </a:p>
        </p:txBody>
      </p:sp>
      <p:sp>
        <p:nvSpPr>
          <p:cNvPr id="10" name="TextBox 9">
            <a:extLst>
              <a:ext uri="{FF2B5EF4-FFF2-40B4-BE49-F238E27FC236}">
                <a16:creationId xmlns:a16="http://schemas.microsoft.com/office/drawing/2014/main" id="{A35F0F2C-6071-E831-8681-44928647D749}"/>
              </a:ext>
            </a:extLst>
          </p:cNvPr>
          <p:cNvSpPr txBox="1"/>
          <p:nvPr/>
        </p:nvSpPr>
        <p:spPr bwMode="auto">
          <a:xfrm>
            <a:off x="7954563" y="1394083"/>
            <a:ext cx="17903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Overall Survival*</a:t>
            </a:r>
          </a:p>
        </p:txBody>
      </p:sp>
      <p:sp>
        <p:nvSpPr>
          <p:cNvPr id="11" name="Text Box 15">
            <a:extLst>
              <a:ext uri="{FF2B5EF4-FFF2-40B4-BE49-F238E27FC236}">
                <a16:creationId xmlns:a16="http://schemas.microsoft.com/office/drawing/2014/main" id="{84BEDC78-E537-7B0D-76ED-52D27A1FC70C}"/>
              </a:ext>
            </a:extLst>
          </p:cNvPr>
          <p:cNvSpPr txBox="1">
            <a:spLocks noChangeArrowheads="1"/>
          </p:cNvSpPr>
          <p:nvPr/>
        </p:nvSpPr>
        <p:spPr bwMode="auto">
          <a:xfrm>
            <a:off x="433870" y="6373696"/>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Nooka. ASCO 2022. Abstr 8007. Moreau. NEJM. 2022;[Epub].</a:t>
            </a:r>
            <a:endParaRPr lang="en-US" altLang="en-US" sz="1200" b="0" dirty="0">
              <a:solidFill>
                <a:schemeClr val="bg2"/>
              </a:solidFill>
              <a:latin typeface="Calibri" panose="020F0502020204030204" pitchFamily="34" charset="0"/>
            </a:endParaRPr>
          </a:p>
        </p:txBody>
      </p:sp>
      <p:sp>
        <p:nvSpPr>
          <p:cNvPr id="12" name="TextBox 11">
            <a:extLst>
              <a:ext uri="{FF2B5EF4-FFF2-40B4-BE49-F238E27FC236}">
                <a16:creationId xmlns:a16="http://schemas.microsoft.com/office/drawing/2014/main" id="{9C15D09B-450A-A21A-015C-ED4DE461BC7B}"/>
              </a:ext>
            </a:extLst>
          </p:cNvPr>
          <p:cNvSpPr txBox="1"/>
          <p:nvPr/>
        </p:nvSpPr>
        <p:spPr bwMode="auto">
          <a:xfrm>
            <a:off x="6807981" y="1643655"/>
            <a:ext cx="47257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2">
                    <a:lumMod val="10000"/>
                  </a:schemeClr>
                </a:solidFill>
                <a:latin typeface="Calibri" panose="020F0502020204030204" pitchFamily="34" charset="0"/>
              </a:rPr>
              <a:t>*Not yet mature; data from 97 patients (58.8%) censored.</a:t>
            </a:r>
            <a:endParaRPr lang="en-US" sz="1400" b="0" dirty="0">
              <a:solidFill>
                <a:schemeClr val="bg1"/>
              </a:solidFill>
              <a:latin typeface="Calibri" panose="020F0502020204030204" pitchFamily="34" charset="0"/>
            </a:endParaRPr>
          </a:p>
        </p:txBody>
      </p:sp>
      <p:sp>
        <p:nvSpPr>
          <p:cNvPr id="3" name="Freeform: Shape 2">
            <a:extLst>
              <a:ext uri="{FF2B5EF4-FFF2-40B4-BE49-F238E27FC236}">
                <a16:creationId xmlns:a16="http://schemas.microsoft.com/office/drawing/2014/main" id="{75F0B874-B810-7A53-B44D-EE377A7BA2FB}"/>
              </a:ext>
            </a:extLst>
          </p:cNvPr>
          <p:cNvSpPr/>
          <p:nvPr/>
        </p:nvSpPr>
        <p:spPr bwMode="auto">
          <a:xfrm>
            <a:off x="1410895" y="2089972"/>
            <a:ext cx="3745006" cy="2729753"/>
          </a:xfrm>
          <a:custGeom>
            <a:avLst/>
            <a:gdLst>
              <a:gd name="connsiteX0" fmla="*/ 0 w 3745006"/>
              <a:gd name="connsiteY0" fmla="*/ 0 h 2729753"/>
              <a:gd name="connsiteX1" fmla="*/ 0 w 3745006"/>
              <a:gd name="connsiteY1" fmla="*/ 2729753 h 2729753"/>
              <a:gd name="connsiteX2" fmla="*/ 3745006 w 3745006"/>
              <a:gd name="connsiteY2" fmla="*/ 2729753 h 2729753"/>
            </a:gdLst>
            <a:ahLst/>
            <a:cxnLst>
              <a:cxn ang="0">
                <a:pos x="connsiteX0" y="connsiteY0"/>
              </a:cxn>
              <a:cxn ang="0">
                <a:pos x="connsiteX1" y="connsiteY1"/>
              </a:cxn>
              <a:cxn ang="0">
                <a:pos x="connsiteX2" y="connsiteY2"/>
              </a:cxn>
            </a:cxnLst>
            <a:rect l="l" t="t" r="r" b="b"/>
            <a:pathLst>
              <a:path w="3745006" h="2729753">
                <a:moveTo>
                  <a:pt x="0" y="0"/>
                </a:moveTo>
                <a:lnTo>
                  <a:pt x="0" y="2729753"/>
                </a:lnTo>
                <a:lnTo>
                  <a:pt x="3745006" y="2729753"/>
                </a:lnTo>
              </a:path>
            </a:pathLst>
          </a:custGeom>
          <a:noFill/>
          <a:ln w="28575">
            <a:solidFill>
              <a:schemeClr val="bg1"/>
            </a:solidFill>
            <a:miter lim="800000"/>
            <a:headEnd/>
            <a:tailEnd/>
          </a:ln>
        </p:spPr>
        <p:txBody>
          <a:bodyPr rtlCol="0" anchor="ctr"/>
          <a:lstStyle/>
          <a:p>
            <a:pPr algn="ctr"/>
            <a:endParaRPr lang="en-US"/>
          </a:p>
        </p:txBody>
      </p:sp>
      <p:grpSp>
        <p:nvGrpSpPr>
          <p:cNvPr id="8" name="Group 7">
            <a:extLst>
              <a:ext uri="{FF2B5EF4-FFF2-40B4-BE49-F238E27FC236}">
                <a16:creationId xmlns:a16="http://schemas.microsoft.com/office/drawing/2014/main" id="{B1A2F98E-3A73-8474-9927-BBB2276E23D6}"/>
              </a:ext>
            </a:extLst>
          </p:cNvPr>
          <p:cNvGrpSpPr/>
          <p:nvPr/>
        </p:nvGrpSpPr>
        <p:grpSpPr>
          <a:xfrm>
            <a:off x="1333571" y="2089972"/>
            <a:ext cx="87407" cy="2729753"/>
            <a:chOff x="1933011" y="1775012"/>
            <a:chExt cx="87407" cy="2729753"/>
          </a:xfrm>
        </p:grpSpPr>
        <p:cxnSp>
          <p:nvCxnSpPr>
            <p:cNvPr id="5" name="Straight Connector 4">
              <a:extLst>
                <a:ext uri="{FF2B5EF4-FFF2-40B4-BE49-F238E27FC236}">
                  <a16:creationId xmlns:a16="http://schemas.microsoft.com/office/drawing/2014/main" id="{F789B7FC-0CD2-CC3B-0CDB-2F47941BB2F2}"/>
                </a:ext>
              </a:extLst>
            </p:cNvPr>
            <p:cNvCxnSpPr/>
            <p:nvPr/>
          </p:nvCxnSpPr>
          <p:spPr bwMode="auto">
            <a:xfrm>
              <a:off x="1946459" y="1775012"/>
              <a:ext cx="7395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889FDE3-2DB9-5FAD-968A-7940C3033F69}"/>
                </a:ext>
              </a:extLst>
            </p:cNvPr>
            <p:cNvCxnSpPr/>
            <p:nvPr/>
          </p:nvCxnSpPr>
          <p:spPr bwMode="auto">
            <a:xfrm>
              <a:off x="1936376" y="2320963"/>
              <a:ext cx="7395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D98E77D8-A11A-F8DD-CA9F-6469DA109B97}"/>
                </a:ext>
              </a:extLst>
            </p:cNvPr>
            <p:cNvCxnSpPr/>
            <p:nvPr/>
          </p:nvCxnSpPr>
          <p:spPr bwMode="auto">
            <a:xfrm>
              <a:off x="1935255" y="2866914"/>
              <a:ext cx="7395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B83BEAD-E30E-810D-428F-EF22A4F0FCCB}"/>
                </a:ext>
              </a:extLst>
            </p:cNvPr>
            <p:cNvCxnSpPr/>
            <p:nvPr/>
          </p:nvCxnSpPr>
          <p:spPr bwMode="auto">
            <a:xfrm>
              <a:off x="1935255" y="3412865"/>
              <a:ext cx="7395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E6467D8-CF4C-2FCA-0E49-AEF92899D663}"/>
                </a:ext>
              </a:extLst>
            </p:cNvPr>
            <p:cNvCxnSpPr/>
            <p:nvPr/>
          </p:nvCxnSpPr>
          <p:spPr bwMode="auto">
            <a:xfrm>
              <a:off x="1933011" y="3958816"/>
              <a:ext cx="7395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96FF11E-003A-91D2-6467-584815DC41F0}"/>
                </a:ext>
              </a:extLst>
            </p:cNvPr>
            <p:cNvCxnSpPr/>
            <p:nvPr/>
          </p:nvCxnSpPr>
          <p:spPr bwMode="auto">
            <a:xfrm>
              <a:off x="1946459" y="4504765"/>
              <a:ext cx="73959"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CD631FF0-191C-E61F-ADBF-D9E58E7E092F}"/>
              </a:ext>
            </a:extLst>
          </p:cNvPr>
          <p:cNvGrpSpPr/>
          <p:nvPr/>
        </p:nvGrpSpPr>
        <p:grpSpPr>
          <a:xfrm>
            <a:off x="1414255" y="4817120"/>
            <a:ext cx="3742673" cy="68281"/>
            <a:chOff x="2013695" y="4502160"/>
            <a:chExt cx="3742673" cy="68281"/>
          </a:xfrm>
        </p:grpSpPr>
        <p:grpSp>
          <p:nvGrpSpPr>
            <p:cNvPr id="27" name="Group 26">
              <a:extLst>
                <a:ext uri="{FF2B5EF4-FFF2-40B4-BE49-F238E27FC236}">
                  <a16:creationId xmlns:a16="http://schemas.microsoft.com/office/drawing/2014/main" id="{51BC8563-838B-2171-C938-9EC384DF8D26}"/>
                </a:ext>
              </a:extLst>
            </p:cNvPr>
            <p:cNvGrpSpPr/>
            <p:nvPr/>
          </p:nvGrpSpPr>
          <p:grpSpPr>
            <a:xfrm>
              <a:off x="2013695" y="4511488"/>
              <a:ext cx="2074212" cy="58953"/>
              <a:chOff x="2013695" y="4511488"/>
              <a:chExt cx="2074212" cy="58953"/>
            </a:xfrm>
          </p:grpSpPr>
          <p:cxnSp>
            <p:nvCxnSpPr>
              <p:cNvPr id="21" name="Straight Connector 20">
                <a:extLst>
                  <a:ext uri="{FF2B5EF4-FFF2-40B4-BE49-F238E27FC236}">
                    <a16:creationId xmlns:a16="http://schemas.microsoft.com/office/drawing/2014/main" id="{086C4868-49A9-6CEC-8925-1351B94C3DCE}"/>
                  </a:ext>
                </a:extLst>
              </p:cNvPr>
              <p:cNvCxnSpPr>
                <a:cxnSpLocks/>
              </p:cNvCxnSpPr>
              <p:nvPr/>
            </p:nvCxnSpPr>
            <p:spPr bwMode="auto">
              <a:xfrm rot="5400000">
                <a:off x="4058430" y="4540965"/>
                <a:ext cx="5895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859A7A4-C5EE-18C4-B76B-A2FC450E5CE4}"/>
                  </a:ext>
                </a:extLst>
              </p:cNvPr>
              <p:cNvCxnSpPr>
                <a:cxnSpLocks/>
              </p:cNvCxnSpPr>
              <p:nvPr/>
            </p:nvCxnSpPr>
            <p:spPr bwMode="auto">
              <a:xfrm rot="5400000">
                <a:off x="3643587" y="4540965"/>
                <a:ext cx="5895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D95AAB2-B3AC-6941-CFF9-4E834E53627B}"/>
                  </a:ext>
                </a:extLst>
              </p:cNvPr>
              <p:cNvCxnSpPr>
                <a:cxnSpLocks/>
              </p:cNvCxnSpPr>
              <p:nvPr/>
            </p:nvCxnSpPr>
            <p:spPr bwMode="auto">
              <a:xfrm rot="5400000">
                <a:off x="3228744" y="4540965"/>
                <a:ext cx="5895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28D3F10-A25F-FBAC-858E-D9CE654FE363}"/>
                  </a:ext>
                </a:extLst>
              </p:cNvPr>
              <p:cNvCxnSpPr>
                <a:cxnSpLocks/>
              </p:cNvCxnSpPr>
              <p:nvPr/>
            </p:nvCxnSpPr>
            <p:spPr bwMode="auto">
              <a:xfrm rot="5400000">
                <a:off x="2813902" y="4540965"/>
                <a:ext cx="5895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7F2ACA4-B6E4-DF53-922A-2DD045634181}"/>
                  </a:ext>
                </a:extLst>
              </p:cNvPr>
              <p:cNvCxnSpPr>
                <a:cxnSpLocks/>
              </p:cNvCxnSpPr>
              <p:nvPr/>
            </p:nvCxnSpPr>
            <p:spPr bwMode="auto">
              <a:xfrm rot="5400000">
                <a:off x="2399059" y="4540965"/>
                <a:ext cx="5895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446E42D-4418-0431-E856-F3534334ADD0}"/>
                  </a:ext>
                </a:extLst>
              </p:cNvPr>
              <p:cNvCxnSpPr>
                <a:cxnSpLocks/>
              </p:cNvCxnSpPr>
              <p:nvPr/>
            </p:nvCxnSpPr>
            <p:spPr bwMode="auto">
              <a:xfrm rot="5400000">
                <a:off x="1984218" y="4540965"/>
                <a:ext cx="589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4732583D-D334-9F6D-D59E-A7D41222AFED}"/>
                </a:ext>
              </a:extLst>
            </p:cNvPr>
            <p:cNvGrpSpPr/>
            <p:nvPr/>
          </p:nvGrpSpPr>
          <p:grpSpPr>
            <a:xfrm>
              <a:off x="4511842" y="4502160"/>
              <a:ext cx="1244526" cy="58953"/>
              <a:chOff x="2013695" y="4511488"/>
              <a:chExt cx="1244526" cy="58953"/>
            </a:xfrm>
          </p:grpSpPr>
          <p:cxnSp>
            <p:nvCxnSpPr>
              <p:cNvPr id="31" name="Straight Connector 30">
                <a:extLst>
                  <a:ext uri="{FF2B5EF4-FFF2-40B4-BE49-F238E27FC236}">
                    <a16:creationId xmlns:a16="http://schemas.microsoft.com/office/drawing/2014/main" id="{F03256AC-06DE-3F44-F730-1F49B592ED90}"/>
                  </a:ext>
                </a:extLst>
              </p:cNvPr>
              <p:cNvCxnSpPr>
                <a:cxnSpLocks/>
              </p:cNvCxnSpPr>
              <p:nvPr/>
            </p:nvCxnSpPr>
            <p:spPr bwMode="auto">
              <a:xfrm rot="5400000">
                <a:off x="3228744" y="4540965"/>
                <a:ext cx="5895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B3F0A47-C4BA-290C-51A1-5D41253AB2C5}"/>
                  </a:ext>
                </a:extLst>
              </p:cNvPr>
              <p:cNvCxnSpPr>
                <a:cxnSpLocks/>
              </p:cNvCxnSpPr>
              <p:nvPr/>
            </p:nvCxnSpPr>
            <p:spPr bwMode="auto">
              <a:xfrm rot="5400000">
                <a:off x="2813902" y="4540965"/>
                <a:ext cx="5895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850C076-E16B-41C8-E307-9626C1DF30AF}"/>
                  </a:ext>
                </a:extLst>
              </p:cNvPr>
              <p:cNvCxnSpPr>
                <a:cxnSpLocks/>
              </p:cNvCxnSpPr>
              <p:nvPr/>
            </p:nvCxnSpPr>
            <p:spPr bwMode="auto">
              <a:xfrm rot="5400000">
                <a:off x="2399059" y="4540965"/>
                <a:ext cx="5895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E8DB0F7-455D-9C76-5EA4-66D078C0CDAD}"/>
                  </a:ext>
                </a:extLst>
              </p:cNvPr>
              <p:cNvCxnSpPr>
                <a:cxnSpLocks/>
              </p:cNvCxnSpPr>
              <p:nvPr/>
            </p:nvCxnSpPr>
            <p:spPr bwMode="auto">
              <a:xfrm rot="5400000">
                <a:off x="1984218" y="4540965"/>
                <a:ext cx="5895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6" name="TextBox 35">
            <a:extLst>
              <a:ext uri="{FF2B5EF4-FFF2-40B4-BE49-F238E27FC236}">
                <a16:creationId xmlns:a16="http://schemas.microsoft.com/office/drawing/2014/main" id="{59869D38-697A-BC51-5C76-8CDE11FB1E81}"/>
              </a:ext>
            </a:extLst>
          </p:cNvPr>
          <p:cNvSpPr txBox="1"/>
          <p:nvPr/>
        </p:nvSpPr>
        <p:spPr bwMode="auto">
          <a:xfrm>
            <a:off x="855775" y="190530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7" name="TextBox 36">
            <a:extLst>
              <a:ext uri="{FF2B5EF4-FFF2-40B4-BE49-F238E27FC236}">
                <a16:creationId xmlns:a16="http://schemas.microsoft.com/office/drawing/2014/main" id="{1EBE6445-BC89-EB81-8C92-2310DE2F29F0}"/>
              </a:ext>
            </a:extLst>
          </p:cNvPr>
          <p:cNvSpPr txBox="1"/>
          <p:nvPr/>
        </p:nvSpPr>
        <p:spPr bwMode="auto">
          <a:xfrm>
            <a:off x="973569" y="24312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8" name="TextBox 37">
            <a:extLst>
              <a:ext uri="{FF2B5EF4-FFF2-40B4-BE49-F238E27FC236}">
                <a16:creationId xmlns:a16="http://schemas.microsoft.com/office/drawing/2014/main" id="{7E0C0557-C3A3-EB3D-D063-52E27658217D}"/>
              </a:ext>
            </a:extLst>
          </p:cNvPr>
          <p:cNvSpPr txBox="1"/>
          <p:nvPr/>
        </p:nvSpPr>
        <p:spPr bwMode="auto">
          <a:xfrm>
            <a:off x="971241" y="299860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9" name="TextBox 38">
            <a:extLst>
              <a:ext uri="{FF2B5EF4-FFF2-40B4-BE49-F238E27FC236}">
                <a16:creationId xmlns:a16="http://schemas.microsoft.com/office/drawing/2014/main" id="{BCC80F18-E486-7473-7F7B-E023AA60AFFE}"/>
              </a:ext>
            </a:extLst>
          </p:cNvPr>
          <p:cNvSpPr txBox="1"/>
          <p:nvPr/>
        </p:nvSpPr>
        <p:spPr bwMode="auto">
          <a:xfrm>
            <a:off x="972015" y="354468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0" name="TextBox 39">
            <a:extLst>
              <a:ext uri="{FF2B5EF4-FFF2-40B4-BE49-F238E27FC236}">
                <a16:creationId xmlns:a16="http://schemas.microsoft.com/office/drawing/2014/main" id="{41D36989-2398-B52B-EFBD-DB9F346003E7}"/>
              </a:ext>
            </a:extLst>
          </p:cNvPr>
          <p:cNvSpPr txBox="1"/>
          <p:nvPr/>
        </p:nvSpPr>
        <p:spPr bwMode="auto">
          <a:xfrm>
            <a:off x="969347" y="40796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1" name="TextBox 40">
            <a:extLst>
              <a:ext uri="{FF2B5EF4-FFF2-40B4-BE49-F238E27FC236}">
                <a16:creationId xmlns:a16="http://schemas.microsoft.com/office/drawing/2014/main" id="{3099A38E-BBDE-E02C-56C3-078DDA5FC745}"/>
              </a:ext>
            </a:extLst>
          </p:cNvPr>
          <p:cNvSpPr txBox="1"/>
          <p:nvPr/>
        </p:nvSpPr>
        <p:spPr bwMode="auto">
          <a:xfrm>
            <a:off x="1087140" y="462573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2" name="TextBox 41">
            <a:extLst>
              <a:ext uri="{FF2B5EF4-FFF2-40B4-BE49-F238E27FC236}">
                <a16:creationId xmlns:a16="http://schemas.microsoft.com/office/drawing/2014/main" id="{AF8D1A81-80E3-8CEA-18F6-A66BEE1F9339}"/>
              </a:ext>
            </a:extLst>
          </p:cNvPr>
          <p:cNvSpPr txBox="1"/>
          <p:nvPr/>
        </p:nvSpPr>
        <p:spPr bwMode="auto">
          <a:xfrm>
            <a:off x="1258709" y="483848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17E82DE8-CF08-1164-4654-6AC2C313887B}"/>
              </a:ext>
            </a:extLst>
          </p:cNvPr>
          <p:cNvSpPr txBox="1"/>
          <p:nvPr/>
        </p:nvSpPr>
        <p:spPr bwMode="auto">
          <a:xfrm>
            <a:off x="1678096" y="483848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44" name="TextBox 43">
            <a:extLst>
              <a:ext uri="{FF2B5EF4-FFF2-40B4-BE49-F238E27FC236}">
                <a16:creationId xmlns:a16="http://schemas.microsoft.com/office/drawing/2014/main" id="{50D1E72F-DA72-9D32-C369-F3948E9CA8A9}"/>
              </a:ext>
            </a:extLst>
          </p:cNvPr>
          <p:cNvSpPr txBox="1"/>
          <p:nvPr/>
        </p:nvSpPr>
        <p:spPr bwMode="auto">
          <a:xfrm>
            <a:off x="2103606" y="483625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45" name="TextBox 44">
            <a:extLst>
              <a:ext uri="{FF2B5EF4-FFF2-40B4-BE49-F238E27FC236}">
                <a16:creationId xmlns:a16="http://schemas.microsoft.com/office/drawing/2014/main" id="{EC4F5167-1DC5-2FF7-DBBE-BD6C35C692F6}"/>
              </a:ext>
            </a:extLst>
          </p:cNvPr>
          <p:cNvSpPr txBox="1"/>
          <p:nvPr/>
        </p:nvSpPr>
        <p:spPr bwMode="auto">
          <a:xfrm>
            <a:off x="2522993" y="483625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46" name="TextBox 45">
            <a:extLst>
              <a:ext uri="{FF2B5EF4-FFF2-40B4-BE49-F238E27FC236}">
                <a16:creationId xmlns:a16="http://schemas.microsoft.com/office/drawing/2014/main" id="{8FF6412C-2360-305C-CCBE-486C0D29674C}"/>
              </a:ext>
            </a:extLst>
          </p:cNvPr>
          <p:cNvSpPr txBox="1"/>
          <p:nvPr/>
        </p:nvSpPr>
        <p:spPr bwMode="auto">
          <a:xfrm>
            <a:off x="2860485" y="48176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7" name="TextBox 46">
            <a:extLst>
              <a:ext uri="{FF2B5EF4-FFF2-40B4-BE49-F238E27FC236}">
                <a16:creationId xmlns:a16="http://schemas.microsoft.com/office/drawing/2014/main" id="{9D37DF83-7A86-4735-3CD2-E2D9FDFFC02B}"/>
              </a:ext>
            </a:extLst>
          </p:cNvPr>
          <p:cNvSpPr txBox="1"/>
          <p:nvPr/>
        </p:nvSpPr>
        <p:spPr bwMode="auto">
          <a:xfrm>
            <a:off x="3279872" y="48176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48" name="TextBox 47">
            <a:extLst>
              <a:ext uri="{FF2B5EF4-FFF2-40B4-BE49-F238E27FC236}">
                <a16:creationId xmlns:a16="http://schemas.microsoft.com/office/drawing/2014/main" id="{A5EF9390-3CE7-DA59-AA77-303BAF0B60A4}"/>
              </a:ext>
            </a:extLst>
          </p:cNvPr>
          <p:cNvSpPr txBox="1"/>
          <p:nvPr/>
        </p:nvSpPr>
        <p:spPr bwMode="auto">
          <a:xfrm>
            <a:off x="3705382" y="48154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49" name="TextBox 48">
            <a:extLst>
              <a:ext uri="{FF2B5EF4-FFF2-40B4-BE49-F238E27FC236}">
                <a16:creationId xmlns:a16="http://schemas.microsoft.com/office/drawing/2014/main" id="{9CCC0F0C-3C8C-EA69-4012-59FFB1672FC8}"/>
              </a:ext>
            </a:extLst>
          </p:cNvPr>
          <p:cNvSpPr txBox="1"/>
          <p:nvPr/>
        </p:nvSpPr>
        <p:spPr bwMode="auto">
          <a:xfrm>
            <a:off x="4124769" y="48154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50" name="TextBox 49">
            <a:extLst>
              <a:ext uri="{FF2B5EF4-FFF2-40B4-BE49-F238E27FC236}">
                <a16:creationId xmlns:a16="http://schemas.microsoft.com/office/drawing/2014/main" id="{356D3415-243D-BFB9-FB3A-9D345FBD7EDB}"/>
              </a:ext>
            </a:extLst>
          </p:cNvPr>
          <p:cNvSpPr txBox="1"/>
          <p:nvPr/>
        </p:nvSpPr>
        <p:spPr bwMode="auto">
          <a:xfrm>
            <a:off x="4531177" y="48154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1" name="TextBox 50">
            <a:extLst>
              <a:ext uri="{FF2B5EF4-FFF2-40B4-BE49-F238E27FC236}">
                <a16:creationId xmlns:a16="http://schemas.microsoft.com/office/drawing/2014/main" id="{36976873-DE71-9803-181A-58B32984A810}"/>
              </a:ext>
            </a:extLst>
          </p:cNvPr>
          <p:cNvSpPr txBox="1"/>
          <p:nvPr/>
        </p:nvSpPr>
        <p:spPr bwMode="auto">
          <a:xfrm>
            <a:off x="4950564" y="48154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52" name="TextBox 51">
            <a:extLst>
              <a:ext uri="{FF2B5EF4-FFF2-40B4-BE49-F238E27FC236}">
                <a16:creationId xmlns:a16="http://schemas.microsoft.com/office/drawing/2014/main" id="{54F2578F-0425-AE55-DF5F-2450ECD28884}"/>
              </a:ext>
            </a:extLst>
          </p:cNvPr>
          <p:cNvSpPr txBox="1"/>
          <p:nvPr/>
        </p:nvSpPr>
        <p:spPr bwMode="auto">
          <a:xfrm>
            <a:off x="1160925" y="5315500"/>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165</a:t>
            </a:r>
          </a:p>
        </p:txBody>
      </p:sp>
      <p:sp>
        <p:nvSpPr>
          <p:cNvPr id="53" name="TextBox 52">
            <a:extLst>
              <a:ext uri="{FF2B5EF4-FFF2-40B4-BE49-F238E27FC236}">
                <a16:creationId xmlns:a16="http://schemas.microsoft.com/office/drawing/2014/main" id="{203C2013-378A-F98F-CD9C-43CB6934508A}"/>
              </a:ext>
            </a:extLst>
          </p:cNvPr>
          <p:cNvSpPr txBox="1"/>
          <p:nvPr/>
        </p:nvSpPr>
        <p:spPr bwMode="auto">
          <a:xfrm>
            <a:off x="1580312" y="5315500"/>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110</a:t>
            </a:r>
          </a:p>
        </p:txBody>
      </p:sp>
      <p:sp>
        <p:nvSpPr>
          <p:cNvPr id="54" name="TextBox 53">
            <a:extLst>
              <a:ext uri="{FF2B5EF4-FFF2-40B4-BE49-F238E27FC236}">
                <a16:creationId xmlns:a16="http://schemas.microsoft.com/office/drawing/2014/main" id="{73865949-AE16-274A-9606-A267C5280F74}"/>
              </a:ext>
            </a:extLst>
          </p:cNvPr>
          <p:cNvSpPr txBox="1"/>
          <p:nvPr/>
        </p:nvSpPr>
        <p:spPr bwMode="auto">
          <a:xfrm>
            <a:off x="2057920" y="531326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98</a:t>
            </a:r>
          </a:p>
        </p:txBody>
      </p:sp>
      <p:sp>
        <p:nvSpPr>
          <p:cNvPr id="55" name="TextBox 54">
            <a:extLst>
              <a:ext uri="{FF2B5EF4-FFF2-40B4-BE49-F238E27FC236}">
                <a16:creationId xmlns:a16="http://schemas.microsoft.com/office/drawing/2014/main" id="{5FE4C645-1E72-08DD-6858-FB3FEB15B6F6}"/>
              </a:ext>
            </a:extLst>
          </p:cNvPr>
          <p:cNvSpPr txBox="1"/>
          <p:nvPr/>
        </p:nvSpPr>
        <p:spPr bwMode="auto">
          <a:xfrm>
            <a:off x="2477307" y="531326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81</a:t>
            </a:r>
          </a:p>
        </p:txBody>
      </p:sp>
      <p:sp>
        <p:nvSpPr>
          <p:cNvPr id="56" name="TextBox 55">
            <a:extLst>
              <a:ext uri="{FF2B5EF4-FFF2-40B4-BE49-F238E27FC236}">
                <a16:creationId xmlns:a16="http://schemas.microsoft.com/office/drawing/2014/main" id="{6DA38084-5E13-6D70-3122-F82335400443}"/>
              </a:ext>
            </a:extLst>
          </p:cNvPr>
          <p:cNvSpPr txBox="1"/>
          <p:nvPr/>
        </p:nvSpPr>
        <p:spPr bwMode="auto">
          <a:xfrm>
            <a:off x="2873309" y="529469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59</a:t>
            </a:r>
          </a:p>
        </p:txBody>
      </p:sp>
      <p:sp>
        <p:nvSpPr>
          <p:cNvPr id="57" name="TextBox 56">
            <a:extLst>
              <a:ext uri="{FF2B5EF4-FFF2-40B4-BE49-F238E27FC236}">
                <a16:creationId xmlns:a16="http://schemas.microsoft.com/office/drawing/2014/main" id="{0CD4EDE4-24C7-3BE3-B47A-1E5270EC9A56}"/>
              </a:ext>
            </a:extLst>
          </p:cNvPr>
          <p:cNvSpPr txBox="1"/>
          <p:nvPr/>
        </p:nvSpPr>
        <p:spPr bwMode="auto">
          <a:xfrm>
            <a:off x="3292696" y="529469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22</a:t>
            </a:r>
          </a:p>
        </p:txBody>
      </p:sp>
      <p:sp>
        <p:nvSpPr>
          <p:cNvPr id="58" name="TextBox 57">
            <a:extLst>
              <a:ext uri="{FF2B5EF4-FFF2-40B4-BE49-F238E27FC236}">
                <a16:creationId xmlns:a16="http://schemas.microsoft.com/office/drawing/2014/main" id="{8B132592-61D5-E49A-6D5C-B547A8EB364D}"/>
              </a:ext>
            </a:extLst>
          </p:cNvPr>
          <p:cNvSpPr txBox="1"/>
          <p:nvPr/>
        </p:nvSpPr>
        <p:spPr bwMode="auto">
          <a:xfrm>
            <a:off x="3718206" y="52924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10</a:t>
            </a:r>
          </a:p>
        </p:txBody>
      </p:sp>
      <p:sp>
        <p:nvSpPr>
          <p:cNvPr id="59" name="TextBox 58">
            <a:extLst>
              <a:ext uri="{FF2B5EF4-FFF2-40B4-BE49-F238E27FC236}">
                <a16:creationId xmlns:a16="http://schemas.microsoft.com/office/drawing/2014/main" id="{FFCF15E2-FC4D-4344-D474-22C0D632B715}"/>
              </a:ext>
            </a:extLst>
          </p:cNvPr>
          <p:cNvSpPr txBox="1"/>
          <p:nvPr/>
        </p:nvSpPr>
        <p:spPr bwMode="auto">
          <a:xfrm>
            <a:off x="4189690" y="529246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2</a:t>
            </a:r>
          </a:p>
        </p:txBody>
      </p:sp>
      <p:sp>
        <p:nvSpPr>
          <p:cNvPr id="60" name="TextBox 59">
            <a:extLst>
              <a:ext uri="{FF2B5EF4-FFF2-40B4-BE49-F238E27FC236}">
                <a16:creationId xmlns:a16="http://schemas.microsoft.com/office/drawing/2014/main" id="{7D17680F-2E2F-4D79-DA9D-0EF89DA46C37}"/>
              </a:ext>
            </a:extLst>
          </p:cNvPr>
          <p:cNvSpPr txBox="1"/>
          <p:nvPr/>
        </p:nvSpPr>
        <p:spPr bwMode="auto">
          <a:xfrm>
            <a:off x="4596098" y="529246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0</a:t>
            </a:r>
          </a:p>
        </p:txBody>
      </p:sp>
      <p:sp>
        <p:nvSpPr>
          <p:cNvPr id="61" name="TextBox 60">
            <a:extLst>
              <a:ext uri="{FF2B5EF4-FFF2-40B4-BE49-F238E27FC236}">
                <a16:creationId xmlns:a16="http://schemas.microsoft.com/office/drawing/2014/main" id="{F01368EA-4520-F899-394A-9299B33E21DF}"/>
              </a:ext>
            </a:extLst>
          </p:cNvPr>
          <p:cNvSpPr txBox="1"/>
          <p:nvPr/>
        </p:nvSpPr>
        <p:spPr bwMode="auto">
          <a:xfrm>
            <a:off x="5015485" y="529246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0</a:t>
            </a:r>
          </a:p>
        </p:txBody>
      </p:sp>
      <p:sp>
        <p:nvSpPr>
          <p:cNvPr id="62" name="TextBox 61">
            <a:extLst>
              <a:ext uri="{FF2B5EF4-FFF2-40B4-BE49-F238E27FC236}">
                <a16:creationId xmlns:a16="http://schemas.microsoft.com/office/drawing/2014/main" id="{E61E77B9-2925-0709-3A33-986CE427FD19}"/>
              </a:ext>
            </a:extLst>
          </p:cNvPr>
          <p:cNvSpPr txBox="1"/>
          <p:nvPr/>
        </p:nvSpPr>
        <p:spPr bwMode="auto">
          <a:xfrm>
            <a:off x="3021301" y="5058578"/>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63" name="TextBox 62">
            <a:extLst>
              <a:ext uri="{FF2B5EF4-FFF2-40B4-BE49-F238E27FC236}">
                <a16:creationId xmlns:a16="http://schemas.microsoft.com/office/drawing/2014/main" id="{812BE64F-63EC-D654-121B-50DA1FDDDD6D}"/>
              </a:ext>
            </a:extLst>
          </p:cNvPr>
          <p:cNvSpPr txBox="1"/>
          <p:nvPr/>
        </p:nvSpPr>
        <p:spPr bwMode="auto">
          <a:xfrm rot="16200000">
            <a:off x="-388472" y="3286666"/>
            <a:ext cx="2322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Percentage of Patients</a:t>
            </a:r>
          </a:p>
        </p:txBody>
      </p:sp>
      <p:sp>
        <p:nvSpPr>
          <p:cNvPr id="64" name="TextBox 63">
            <a:extLst>
              <a:ext uri="{FF2B5EF4-FFF2-40B4-BE49-F238E27FC236}">
                <a16:creationId xmlns:a16="http://schemas.microsoft.com/office/drawing/2014/main" id="{89E563D0-E984-029C-9313-FDEE6E2E9D36}"/>
              </a:ext>
            </a:extLst>
          </p:cNvPr>
          <p:cNvSpPr txBox="1"/>
          <p:nvPr/>
        </p:nvSpPr>
        <p:spPr bwMode="auto">
          <a:xfrm>
            <a:off x="1409921" y="4448985"/>
            <a:ext cx="39340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PFS: 11.3 </a:t>
            </a:r>
            <a:r>
              <a:rPr lang="en-US" b="0" dirty="0" err="1">
                <a:solidFill>
                  <a:schemeClr val="bg1"/>
                </a:solidFill>
                <a:latin typeface="Calibri" panose="020F0502020204030204" pitchFamily="34" charset="0"/>
              </a:rPr>
              <a:t>mo</a:t>
            </a:r>
            <a:r>
              <a:rPr lang="en-US" b="0" dirty="0">
                <a:solidFill>
                  <a:schemeClr val="bg1"/>
                </a:solidFill>
                <a:latin typeface="Calibri" panose="020F0502020204030204" pitchFamily="34" charset="0"/>
              </a:rPr>
              <a:t> (95% CI: 8.8-17.1)</a:t>
            </a:r>
          </a:p>
        </p:txBody>
      </p:sp>
      <p:cxnSp>
        <p:nvCxnSpPr>
          <p:cNvPr id="67" name="Straight Connector 66">
            <a:extLst>
              <a:ext uri="{FF2B5EF4-FFF2-40B4-BE49-F238E27FC236}">
                <a16:creationId xmlns:a16="http://schemas.microsoft.com/office/drawing/2014/main" id="{020C2192-615F-A6FC-CA95-98A00DA14BCD}"/>
              </a:ext>
            </a:extLst>
          </p:cNvPr>
          <p:cNvCxnSpPr/>
          <p:nvPr/>
        </p:nvCxnSpPr>
        <p:spPr bwMode="auto">
          <a:xfrm>
            <a:off x="1407530" y="2033720"/>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26DE9A7A-0EB3-8A38-0BD4-E912C25ED247}"/>
              </a:ext>
            </a:extLst>
          </p:cNvPr>
          <p:cNvCxnSpPr/>
          <p:nvPr/>
        </p:nvCxnSpPr>
        <p:spPr bwMode="auto">
          <a:xfrm>
            <a:off x="1476140" y="2129938"/>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93E5F15-0268-7623-E0CE-8F868B8F43F0}"/>
              </a:ext>
            </a:extLst>
          </p:cNvPr>
          <p:cNvCxnSpPr/>
          <p:nvPr/>
        </p:nvCxnSpPr>
        <p:spPr bwMode="auto">
          <a:xfrm>
            <a:off x="1519249" y="2185333"/>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E954CE1A-88A2-4F81-D299-C002F3F3D412}"/>
              </a:ext>
            </a:extLst>
          </p:cNvPr>
          <p:cNvCxnSpPr/>
          <p:nvPr/>
        </p:nvCxnSpPr>
        <p:spPr bwMode="auto">
          <a:xfrm>
            <a:off x="1531661" y="2233442"/>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6F7A4AD-A98C-8FE4-61F0-74905267B0EE}"/>
              </a:ext>
            </a:extLst>
          </p:cNvPr>
          <p:cNvCxnSpPr/>
          <p:nvPr/>
        </p:nvCxnSpPr>
        <p:spPr bwMode="auto">
          <a:xfrm>
            <a:off x="1560394" y="2431211"/>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67CF7B24-02CA-5969-7B64-0D00AAB72C1F}"/>
              </a:ext>
            </a:extLst>
          </p:cNvPr>
          <p:cNvCxnSpPr/>
          <p:nvPr/>
        </p:nvCxnSpPr>
        <p:spPr bwMode="auto">
          <a:xfrm>
            <a:off x="1602170" y="2584171"/>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CE13CDCB-0E15-5FF0-9199-7C36BA7F2DBD}"/>
              </a:ext>
            </a:extLst>
          </p:cNvPr>
          <p:cNvCxnSpPr/>
          <p:nvPr/>
        </p:nvCxnSpPr>
        <p:spPr bwMode="auto">
          <a:xfrm>
            <a:off x="2214794" y="2983286"/>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F40E393-2986-9A80-62A5-B993C5408D5D}"/>
              </a:ext>
            </a:extLst>
          </p:cNvPr>
          <p:cNvCxnSpPr/>
          <p:nvPr/>
        </p:nvCxnSpPr>
        <p:spPr bwMode="auto">
          <a:xfrm>
            <a:off x="2273963" y="3009537"/>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847B503-1242-4D16-46BE-40A6F92F6DF9}"/>
              </a:ext>
            </a:extLst>
          </p:cNvPr>
          <p:cNvCxnSpPr/>
          <p:nvPr/>
        </p:nvCxnSpPr>
        <p:spPr bwMode="auto">
          <a:xfrm>
            <a:off x="2236652" y="3009537"/>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69FB0F42-FF6B-6E6A-738B-79A43DF30995}"/>
              </a:ext>
            </a:extLst>
          </p:cNvPr>
          <p:cNvCxnSpPr/>
          <p:nvPr/>
        </p:nvCxnSpPr>
        <p:spPr bwMode="auto">
          <a:xfrm>
            <a:off x="2338324" y="3031395"/>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D8BFAEAC-13AC-3151-0057-23923FD2DF63}"/>
              </a:ext>
            </a:extLst>
          </p:cNvPr>
          <p:cNvCxnSpPr/>
          <p:nvPr/>
        </p:nvCxnSpPr>
        <p:spPr bwMode="auto">
          <a:xfrm>
            <a:off x="2508421" y="3138542"/>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592D6C8B-5B07-B9A8-C49F-EE50774E6C49}"/>
              </a:ext>
            </a:extLst>
          </p:cNvPr>
          <p:cNvCxnSpPr/>
          <p:nvPr/>
        </p:nvCxnSpPr>
        <p:spPr bwMode="auto">
          <a:xfrm>
            <a:off x="2632195" y="3205474"/>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D624DE27-AB30-B72A-00DD-13BC26E3A216}"/>
              </a:ext>
            </a:extLst>
          </p:cNvPr>
          <p:cNvCxnSpPr/>
          <p:nvPr/>
        </p:nvCxnSpPr>
        <p:spPr bwMode="auto">
          <a:xfrm>
            <a:off x="2657358" y="3205474"/>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F970B2F6-F016-5E86-B717-34EF6D006F7C}"/>
              </a:ext>
            </a:extLst>
          </p:cNvPr>
          <p:cNvCxnSpPr/>
          <p:nvPr/>
        </p:nvCxnSpPr>
        <p:spPr bwMode="auto">
          <a:xfrm>
            <a:off x="2722057" y="3234741"/>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9AF56E5-4D4F-CCD1-4CDB-62A9FC144447}"/>
              </a:ext>
            </a:extLst>
          </p:cNvPr>
          <p:cNvCxnSpPr/>
          <p:nvPr/>
        </p:nvCxnSpPr>
        <p:spPr bwMode="auto">
          <a:xfrm>
            <a:off x="2859434" y="3334602"/>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538EF80-C3F8-7545-1044-F65D4642F76A}"/>
              </a:ext>
            </a:extLst>
          </p:cNvPr>
          <p:cNvCxnSpPr/>
          <p:nvPr/>
        </p:nvCxnSpPr>
        <p:spPr bwMode="auto">
          <a:xfrm>
            <a:off x="2979497" y="3384795"/>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1D0A7F76-8526-9AE2-A2DD-5638A772B675}"/>
              </a:ext>
            </a:extLst>
          </p:cNvPr>
          <p:cNvCxnSpPr/>
          <p:nvPr/>
        </p:nvCxnSpPr>
        <p:spPr bwMode="auto">
          <a:xfrm>
            <a:off x="2991303" y="3415937"/>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731FB368-A541-41C2-2D4E-E8A838B7925D}"/>
              </a:ext>
            </a:extLst>
          </p:cNvPr>
          <p:cNvCxnSpPr/>
          <p:nvPr/>
        </p:nvCxnSpPr>
        <p:spPr bwMode="auto">
          <a:xfrm>
            <a:off x="3036142" y="3454848"/>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42675A94-A6C7-21DD-BAFC-17C44A0252B3}"/>
              </a:ext>
            </a:extLst>
          </p:cNvPr>
          <p:cNvCxnSpPr/>
          <p:nvPr/>
        </p:nvCxnSpPr>
        <p:spPr bwMode="auto">
          <a:xfrm>
            <a:off x="3088358" y="3454848"/>
            <a:ext cx="0" cy="103504"/>
          </a:xfrm>
          <a:prstGeom prst="line">
            <a:avLst/>
          </a:prstGeom>
          <a:noFill/>
          <a:ln w="7620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D89D176-D189-A4CD-71AD-04B2FC0B1AAF}"/>
              </a:ext>
            </a:extLst>
          </p:cNvPr>
          <p:cNvCxnSpPr/>
          <p:nvPr/>
        </p:nvCxnSpPr>
        <p:spPr bwMode="auto">
          <a:xfrm>
            <a:off x="3146575" y="3467689"/>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C3C4862-9123-2F22-94DB-B925D8C459D8}"/>
              </a:ext>
            </a:extLst>
          </p:cNvPr>
          <p:cNvCxnSpPr/>
          <p:nvPr/>
        </p:nvCxnSpPr>
        <p:spPr bwMode="auto">
          <a:xfrm>
            <a:off x="3175883" y="3481013"/>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97A8162-946A-30B7-FB09-2785982DC4B1}"/>
              </a:ext>
            </a:extLst>
          </p:cNvPr>
          <p:cNvCxnSpPr/>
          <p:nvPr/>
        </p:nvCxnSpPr>
        <p:spPr bwMode="auto">
          <a:xfrm>
            <a:off x="3218992" y="3477144"/>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8EC4473-B355-D3A7-94E0-A0719DB70ECC}"/>
              </a:ext>
            </a:extLst>
          </p:cNvPr>
          <p:cNvCxnSpPr/>
          <p:nvPr/>
        </p:nvCxnSpPr>
        <p:spPr bwMode="auto">
          <a:xfrm>
            <a:off x="3233496" y="3512155"/>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A79A3127-E2E1-C5C6-8659-3880132D31A6}"/>
              </a:ext>
            </a:extLst>
          </p:cNvPr>
          <p:cNvCxnSpPr/>
          <p:nvPr/>
        </p:nvCxnSpPr>
        <p:spPr bwMode="auto">
          <a:xfrm>
            <a:off x="3266365" y="3515798"/>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4508569-AABF-91BC-A8D9-70444F39E75E}"/>
              </a:ext>
            </a:extLst>
          </p:cNvPr>
          <p:cNvCxnSpPr/>
          <p:nvPr/>
        </p:nvCxnSpPr>
        <p:spPr bwMode="auto">
          <a:xfrm>
            <a:off x="3293272" y="3515834"/>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F94126B-D7C4-17B9-A78C-DCC3C9229281}"/>
              </a:ext>
            </a:extLst>
          </p:cNvPr>
          <p:cNvCxnSpPr/>
          <p:nvPr/>
        </p:nvCxnSpPr>
        <p:spPr bwMode="auto">
          <a:xfrm>
            <a:off x="3409644" y="3518432"/>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C02E26A1-D934-EE20-F88C-F2ACC0D1C0D6}"/>
              </a:ext>
            </a:extLst>
          </p:cNvPr>
          <p:cNvCxnSpPr/>
          <p:nvPr/>
        </p:nvCxnSpPr>
        <p:spPr bwMode="auto">
          <a:xfrm>
            <a:off x="3369570" y="3519477"/>
            <a:ext cx="0" cy="103504"/>
          </a:xfrm>
          <a:prstGeom prst="line">
            <a:avLst/>
          </a:prstGeom>
          <a:noFill/>
          <a:ln w="3810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D3120A3B-75F7-481A-67D6-204736A8295E}"/>
              </a:ext>
            </a:extLst>
          </p:cNvPr>
          <p:cNvCxnSpPr/>
          <p:nvPr/>
        </p:nvCxnSpPr>
        <p:spPr bwMode="auto">
          <a:xfrm>
            <a:off x="3430288" y="3551066"/>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10A267B-21C7-016F-9E43-22ED60262057}"/>
              </a:ext>
            </a:extLst>
          </p:cNvPr>
          <p:cNvCxnSpPr/>
          <p:nvPr/>
        </p:nvCxnSpPr>
        <p:spPr bwMode="auto">
          <a:xfrm>
            <a:off x="3478076" y="3551066"/>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7DCDF58A-DBB5-A53C-6938-B495D7B7B260}"/>
              </a:ext>
            </a:extLst>
          </p:cNvPr>
          <p:cNvCxnSpPr/>
          <p:nvPr/>
        </p:nvCxnSpPr>
        <p:spPr bwMode="auto">
          <a:xfrm>
            <a:off x="3527734" y="3550147"/>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72A391DC-53D8-7562-C1DE-C84F974B1698}"/>
              </a:ext>
            </a:extLst>
          </p:cNvPr>
          <p:cNvCxnSpPr/>
          <p:nvPr/>
        </p:nvCxnSpPr>
        <p:spPr bwMode="auto">
          <a:xfrm>
            <a:off x="3567509" y="3550147"/>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6668CF45-7CB7-A896-A6E1-92ECBA656EE8}"/>
              </a:ext>
            </a:extLst>
          </p:cNvPr>
          <p:cNvCxnSpPr/>
          <p:nvPr/>
        </p:nvCxnSpPr>
        <p:spPr bwMode="auto">
          <a:xfrm>
            <a:off x="3592403" y="3551066"/>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66CD0377-2606-7579-5F6F-67AF9C4D3F1B}"/>
              </a:ext>
            </a:extLst>
          </p:cNvPr>
          <p:cNvCxnSpPr/>
          <p:nvPr/>
        </p:nvCxnSpPr>
        <p:spPr bwMode="auto">
          <a:xfrm>
            <a:off x="3684004" y="3624321"/>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8F825EAC-46A1-780B-49DC-C6AD7399224F}"/>
              </a:ext>
            </a:extLst>
          </p:cNvPr>
          <p:cNvCxnSpPr/>
          <p:nvPr/>
        </p:nvCxnSpPr>
        <p:spPr bwMode="auto">
          <a:xfrm>
            <a:off x="3725492" y="3624321"/>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395E64A0-505D-86EE-34B8-2E3D1D0F73DA}"/>
              </a:ext>
            </a:extLst>
          </p:cNvPr>
          <p:cNvCxnSpPr/>
          <p:nvPr/>
        </p:nvCxnSpPr>
        <p:spPr bwMode="auto">
          <a:xfrm>
            <a:off x="3770223" y="3624321"/>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CFFE556E-9DB1-31DB-BFFA-3EF5FF9CE863}"/>
              </a:ext>
            </a:extLst>
          </p:cNvPr>
          <p:cNvCxnSpPr/>
          <p:nvPr/>
        </p:nvCxnSpPr>
        <p:spPr bwMode="auto">
          <a:xfrm>
            <a:off x="3755651" y="3624321"/>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F9D94824-3A70-1FB7-E07C-E9F598E373F5}"/>
              </a:ext>
            </a:extLst>
          </p:cNvPr>
          <p:cNvCxnSpPr/>
          <p:nvPr/>
        </p:nvCxnSpPr>
        <p:spPr bwMode="auto">
          <a:xfrm>
            <a:off x="3958446" y="3725745"/>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67A9A63-2293-FD07-DEFE-31AA72B87671}"/>
              </a:ext>
            </a:extLst>
          </p:cNvPr>
          <p:cNvCxnSpPr/>
          <p:nvPr/>
        </p:nvCxnSpPr>
        <p:spPr bwMode="auto">
          <a:xfrm>
            <a:off x="3976053" y="3724950"/>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F7EBBA97-AD00-A9C9-0984-0C3618E28099}"/>
              </a:ext>
            </a:extLst>
          </p:cNvPr>
          <p:cNvCxnSpPr/>
          <p:nvPr/>
        </p:nvCxnSpPr>
        <p:spPr bwMode="auto">
          <a:xfrm>
            <a:off x="4033735" y="3725745"/>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8A15FB4A-7785-1F94-1A5D-2AF7884630D8}"/>
              </a:ext>
            </a:extLst>
          </p:cNvPr>
          <p:cNvCxnSpPr/>
          <p:nvPr/>
        </p:nvCxnSpPr>
        <p:spPr bwMode="auto">
          <a:xfrm>
            <a:off x="4135015" y="3869551"/>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8E6E7359-D156-38E3-C16E-8D62539EC260}"/>
              </a:ext>
            </a:extLst>
          </p:cNvPr>
          <p:cNvCxnSpPr/>
          <p:nvPr/>
        </p:nvCxnSpPr>
        <p:spPr bwMode="auto">
          <a:xfrm>
            <a:off x="4247459" y="3873194"/>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E7337AC4-2D64-3016-EB41-80345C172E2C}"/>
              </a:ext>
            </a:extLst>
          </p:cNvPr>
          <p:cNvCxnSpPr/>
          <p:nvPr/>
        </p:nvCxnSpPr>
        <p:spPr bwMode="auto">
          <a:xfrm>
            <a:off x="4299162" y="3873194"/>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F23DA40B-BF89-E88E-DE86-BAB381ED2294}"/>
              </a:ext>
            </a:extLst>
          </p:cNvPr>
          <p:cNvCxnSpPr/>
          <p:nvPr/>
        </p:nvCxnSpPr>
        <p:spPr bwMode="auto">
          <a:xfrm>
            <a:off x="4679127" y="3872332"/>
            <a:ext cx="0" cy="103504"/>
          </a:xfrm>
          <a:prstGeom prst="line">
            <a:avLst/>
          </a:prstGeom>
          <a:noFill/>
          <a:ln w="1905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FE055F49-EBD7-5079-D8B6-53B4DFB26476}"/>
              </a:ext>
            </a:extLst>
          </p:cNvPr>
          <p:cNvCxnSpPr/>
          <p:nvPr/>
        </p:nvCxnSpPr>
        <p:spPr bwMode="auto">
          <a:xfrm>
            <a:off x="4744882" y="3873194"/>
            <a:ext cx="0" cy="103504"/>
          </a:xfrm>
          <a:prstGeom prst="line">
            <a:avLst/>
          </a:prstGeom>
          <a:noFill/>
          <a:ln w="19050" cap="flat" cmpd="sng" algn="ctr">
            <a:solidFill>
              <a:schemeClr val="accent1"/>
            </a:solidFill>
            <a:prstDash val="solid"/>
            <a:round/>
            <a:headEnd type="none" w="med" len="med"/>
            <a:tailEnd type="none" w="med" len="med"/>
          </a:ln>
          <a:effectLst/>
        </p:spPr>
      </p:cxnSp>
      <p:sp>
        <p:nvSpPr>
          <p:cNvPr id="113" name="Freeform: Shape 112">
            <a:extLst>
              <a:ext uri="{FF2B5EF4-FFF2-40B4-BE49-F238E27FC236}">
                <a16:creationId xmlns:a16="http://schemas.microsoft.com/office/drawing/2014/main" id="{FF1976B6-DA54-3BEE-B8E8-091F64C110C4}"/>
              </a:ext>
            </a:extLst>
          </p:cNvPr>
          <p:cNvSpPr/>
          <p:nvPr/>
        </p:nvSpPr>
        <p:spPr bwMode="auto">
          <a:xfrm>
            <a:off x="6960167" y="2016772"/>
            <a:ext cx="3745006" cy="2729753"/>
          </a:xfrm>
          <a:custGeom>
            <a:avLst/>
            <a:gdLst>
              <a:gd name="connsiteX0" fmla="*/ 0 w 3745006"/>
              <a:gd name="connsiteY0" fmla="*/ 0 h 2729753"/>
              <a:gd name="connsiteX1" fmla="*/ 0 w 3745006"/>
              <a:gd name="connsiteY1" fmla="*/ 2729753 h 2729753"/>
              <a:gd name="connsiteX2" fmla="*/ 3745006 w 3745006"/>
              <a:gd name="connsiteY2" fmla="*/ 2729753 h 2729753"/>
            </a:gdLst>
            <a:ahLst/>
            <a:cxnLst>
              <a:cxn ang="0">
                <a:pos x="connsiteX0" y="connsiteY0"/>
              </a:cxn>
              <a:cxn ang="0">
                <a:pos x="connsiteX1" y="connsiteY1"/>
              </a:cxn>
              <a:cxn ang="0">
                <a:pos x="connsiteX2" y="connsiteY2"/>
              </a:cxn>
            </a:cxnLst>
            <a:rect l="l" t="t" r="r" b="b"/>
            <a:pathLst>
              <a:path w="3745006" h="2729753">
                <a:moveTo>
                  <a:pt x="0" y="0"/>
                </a:moveTo>
                <a:lnTo>
                  <a:pt x="0" y="2729753"/>
                </a:lnTo>
                <a:lnTo>
                  <a:pt x="3745006" y="2729753"/>
                </a:lnTo>
              </a:path>
            </a:pathLst>
          </a:custGeom>
          <a:noFill/>
          <a:ln w="28575">
            <a:solidFill>
              <a:schemeClr val="bg1"/>
            </a:solidFill>
            <a:miter lim="800000"/>
            <a:headEnd/>
            <a:tailEnd/>
          </a:ln>
        </p:spPr>
        <p:txBody>
          <a:bodyPr rtlCol="0" anchor="ctr"/>
          <a:lstStyle/>
          <a:p>
            <a:pPr algn="ctr"/>
            <a:endParaRPr lang="en-US"/>
          </a:p>
        </p:txBody>
      </p:sp>
      <p:grpSp>
        <p:nvGrpSpPr>
          <p:cNvPr id="114" name="Group 113">
            <a:extLst>
              <a:ext uri="{FF2B5EF4-FFF2-40B4-BE49-F238E27FC236}">
                <a16:creationId xmlns:a16="http://schemas.microsoft.com/office/drawing/2014/main" id="{19B81230-DC15-28FE-77A7-C55F070264D7}"/>
              </a:ext>
            </a:extLst>
          </p:cNvPr>
          <p:cNvGrpSpPr/>
          <p:nvPr/>
        </p:nvGrpSpPr>
        <p:grpSpPr>
          <a:xfrm>
            <a:off x="6882843" y="2016772"/>
            <a:ext cx="87407" cy="2729753"/>
            <a:chOff x="1933011" y="1775012"/>
            <a:chExt cx="87407" cy="2729753"/>
          </a:xfrm>
        </p:grpSpPr>
        <p:cxnSp>
          <p:nvCxnSpPr>
            <p:cNvPr id="115" name="Straight Connector 114">
              <a:extLst>
                <a:ext uri="{FF2B5EF4-FFF2-40B4-BE49-F238E27FC236}">
                  <a16:creationId xmlns:a16="http://schemas.microsoft.com/office/drawing/2014/main" id="{DBFD07FA-1185-4E54-CC49-9A5F30644F9B}"/>
                </a:ext>
              </a:extLst>
            </p:cNvPr>
            <p:cNvCxnSpPr/>
            <p:nvPr/>
          </p:nvCxnSpPr>
          <p:spPr bwMode="auto">
            <a:xfrm>
              <a:off x="1946459" y="1775012"/>
              <a:ext cx="73959"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D0ADE646-D192-E6C6-ADA9-BF3ABC5E2B6A}"/>
                </a:ext>
              </a:extLst>
            </p:cNvPr>
            <p:cNvCxnSpPr/>
            <p:nvPr/>
          </p:nvCxnSpPr>
          <p:spPr bwMode="auto">
            <a:xfrm>
              <a:off x="1936376" y="2320963"/>
              <a:ext cx="73959"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77ADF25-6841-2E43-65E8-281D9FBB88C2}"/>
                </a:ext>
              </a:extLst>
            </p:cNvPr>
            <p:cNvCxnSpPr/>
            <p:nvPr/>
          </p:nvCxnSpPr>
          <p:spPr bwMode="auto">
            <a:xfrm>
              <a:off x="1935255" y="2866914"/>
              <a:ext cx="73959"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2F9087D8-8353-6331-752C-1D769DD41A28}"/>
                </a:ext>
              </a:extLst>
            </p:cNvPr>
            <p:cNvCxnSpPr/>
            <p:nvPr/>
          </p:nvCxnSpPr>
          <p:spPr bwMode="auto">
            <a:xfrm>
              <a:off x="1935255" y="3412865"/>
              <a:ext cx="73959"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1D0F0D5-A775-263B-66D8-BF61E6B6406E}"/>
                </a:ext>
              </a:extLst>
            </p:cNvPr>
            <p:cNvCxnSpPr/>
            <p:nvPr/>
          </p:nvCxnSpPr>
          <p:spPr bwMode="auto">
            <a:xfrm>
              <a:off x="1933011" y="3958816"/>
              <a:ext cx="73959"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516049D7-A190-6FA0-092E-74768E8A599D}"/>
                </a:ext>
              </a:extLst>
            </p:cNvPr>
            <p:cNvCxnSpPr/>
            <p:nvPr/>
          </p:nvCxnSpPr>
          <p:spPr bwMode="auto">
            <a:xfrm>
              <a:off x="1946459" y="4504765"/>
              <a:ext cx="7395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E6310A6F-6232-BA59-D151-5722A64D9ACE}"/>
              </a:ext>
            </a:extLst>
          </p:cNvPr>
          <p:cNvGrpSpPr/>
          <p:nvPr/>
        </p:nvGrpSpPr>
        <p:grpSpPr>
          <a:xfrm>
            <a:off x="6963527" y="4743920"/>
            <a:ext cx="3742673" cy="68281"/>
            <a:chOff x="2013695" y="4502160"/>
            <a:chExt cx="3742673" cy="68281"/>
          </a:xfrm>
        </p:grpSpPr>
        <p:grpSp>
          <p:nvGrpSpPr>
            <p:cNvPr id="122" name="Group 121">
              <a:extLst>
                <a:ext uri="{FF2B5EF4-FFF2-40B4-BE49-F238E27FC236}">
                  <a16:creationId xmlns:a16="http://schemas.microsoft.com/office/drawing/2014/main" id="{4F95DC3C-D930-0A67-95D3-8ACA2B96D670}"/>
                </a:ext>
              </a:extLst>
            </p:cNvPr>
            <p:cNvGrpSpPr/>
            <p:nvPr/>
          </p:nvGrpSpPr>
          <p:grpSpPr>
            <a:xfrm>
              <a:off x="2013695" y="4511488"/>
              <a:ext cx="2074212" cy="58953"/>
              <a:chOff x="2013695" y="4511488"/>
              <a:chExt cx="2074212" cy="58953"/>
            </a:xfrm>
          </p:grpSpPr>
          <p:cxnSp>
            <p:nvCxnSpPr>
              <p:cNvPr id="128" name="Straight Connector 127">
                <a:extLst>
                  <a:ext uri="{FF2B5EF4-FFF2-40B4-BE49-F238E27FC236}">
                    <a16:creationId xmlns:a16="http://schemas.microsoft.com/office/drawing/2014/main" id="{7122953D-A1B2-4921-4A90-056A08B1D761}"/>
                  </a:ext>
                </a:extLst>
              </p:cNvPr>
              <p:cNvCxnSpPr>
                <a:cxnSpLocks/>
              </p:cNvCxnSpPr>
              <p:nvPr/>
            </p:nvCxnSpPr>
            <p:spPr bwMode="auto">
              <a:xfrm rot="5400000">
                <a:off x="4058430" y="4540965"/>
                <a:ext cx="58953"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BF799401-8722-F4B9-09C0-28978455B852}"/>
                  </a:ext>
                </a:extLst>
              </p:cNvPr>
              <p:cNvCxnSpPr>
                <a:cxnSpLocks/>
              </p:cNvCxnSpPr>
              <p:nvPr/>
            </p:nvCxnSpPr>
            <p:spPr bwMode="auto">
              <a:xfrm rot="5400000">
                <a:off x="3643587" y="4540965"/>
                <a:ext cx="58953"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BCC371A4-DA91-F11D-5957-4201612C13D4}"/>
                  </a:ext>
                </a:extLst>
              </p:cNvPr>
              <p:cNvCxnSpPr>
                <a:cxnSpLocks/>
              </p:cNvCxnSpPr>
              <p:nvPr/>
            </p:nvCxnSpPr>
            <p:spPr bwMode="auto">
              <a:xfrm rot="5400000">
                <a:off x="3228744" y="4540965"/>
                <a:ext cx="58953"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66FE0ED-485A-9371-F0EC-A89EC20167E9}"/>
                  </a:ext>
                </a:extLst>
              </p:cNvPr>
              <p:cNvCxnSpPr>
                <a:cxnSpLocks/>
              </p:cNvCxnSpPr>
              <p:nvPr/>
            </p:nvCxnSpPr>
            <p:spPr bwMode="auto">
              <a:xfrm rot="5400000">
                <a:off x="2813902" y="4540965"/>
                <a:ext cx="58953"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43A80A7F-82D5-EE8C-4C91-2F405E7444A6}"/>
                  </a:ext>
                </a:extLst>
              </p:cNvPr>
              <p:cNvCxnSpPr>
                <a:cxnSpLocks/>
              </p:cNvCxnSpPr>
              <p:nvPr/>
            </p:nvCxnSpPr>
            <p:spPr bwMode="auto">
              <a:xfrm rot="5400000">
                <a:off x="2399059" y="4540965"/>
                <a:ext cx="58953"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CE17F8A-7949-0EC9-08B2-8038BC3BF64C}"/>
                  </a:ext>
                </a:extLst>
              </p:cNvPr>
              <p:cNvCxnSpPr>
                <a:cxnSpLocks/>
              </p:cNvCxnSpPr>
              <p:nvPr/>
            </p:nvCxnSpPr>
            <p:spPr bwMode="auto">
              <a:xfrm rot="5400000">
                <a:off x="1984218" y="4540965"/>
                <a:ext cx="589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30066736-F3D9-934B-DFCB-9015723BF23C}"/>
                </a:ext>
              </a:extLst>
            </p:cNvPr>
            <p:cNvGrpSpPr/>
            <p:nvPr/>
          </p:nvGrpSpPr>
          <p:grpSpPr>
            <a:xfrm>
              <a:off x="4511842" y="4502160"/>
              <a:ext cx="1244526" cy="58953"/>
              <a:chOff x="2013695" y="4511488"/>
              <a:chExt cx="1244526" cy="58953"/>
            </a:xfrm>
          </p:grpSpPr>
          <p:cxnSp>
            <p:nvCxnSpPr>
              <p:cNvPr id="124" name="Straight Connector 123">
                <a:extLst>
                  <a:ext uri="{FF2B5EF4-FFF2-40B4-BE49-F238E27FC236}">
                    <a16:creationId xmlns:a16="http://schemas.microsoft.com/office/drawing/2014/main" id="{C6F1D20A-E39B-14C1-D913-D1C0E86FC45D}"/>
                  </a:ext>
                </a:extLst>
              </p:cNvPr>
              <p:cNvCxnSpPr>
                <a:cxnSpLocks/>
              </p:cNvCxnSpPr>
              <p:nvPr/>
            </p:nvCxnSpPr>
            <p:spPr bwMode="auto">
              <a:xfrm rot="5400000">
                <a:off x="3228744" y="4540965"/>
                <a:ext cx="58953"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16EAF21-868A-A377-343E-699E83E442D6}"/>
                  </a:ext>
                </a:extLst>
              </p:cNvPr>
              <p:cNvCxnSpPr>
                <a:cxnSpLocks/>
              </p:cNvCxnSpPr>
              <p:nvPr/>
            </p:nvCxnSpPr>
            <p:spPr bwMode="auto">
              <a:xfrm rot="5400000">
                <a:off x="2813902" y="4540965"/>
                <a:ext cx="58953"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D78294D6-5DFC-2A95-DAA2-6F0C1119F819}"/>
                  </a:ext>
                </a:extLst>
              </p:cNvPr>
              <p:cNvCxnSpPr>
                <a:cxnSpLocks/>
              </p:cNvCxnSpPr>
              <p:nvPr/>
            </p:nvCxnSpPr>
            <p:spPr bwMode="auto">
              <a:xfrm rot="5400000">
                <a:off x="2399059" y="4540965"/>
                <a:ext cx="58953"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F9BA8262-63C3-977D-6C7B-C178663EDE96}"/>
                  </a:ext>
                </a:extLst>
              </p:cNvPr>
              <p:cNvCxnSpPr>
                <a:cxnSpLocks/>
              </p:cNvCxnSpPr>
              <p:nvPr/>
            </p:nvCxnSpPr>
            <p:spPr bwMode="auto">
              <a:xfrm rot="5400000">
                <a:off x="1984218" y="4540965"/>
                <a:ext cx="5895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34" name="TextBox 133">
            <a:extLst>
              <a:ext uri="{FF2B5EF4-FFF2-40B4-BE49-F238E27FC236}">
                <a16:creationId xmlns:a16="http://schemas.microsoft.com/office/drawing/2014/main" id="{1E9BB5A2-437E-93F1-C09C-8869553AAA3B}"/>
              </a:ext>
            </a:extLst>
          </p:cNvPr>
          <p:cNvSpPr txBox="1"/>
          <p:nvPr/>
        </p:nvSpPr>
        <p:spPr bwMode="auto">
          <a:xfrm>
            <a:off x="6405047" y="183210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35" name="TextBox 134">
            <a:extLst>
              <a:ext uri="{FF2B5EF4-FFF2-40B4-BE49-F238E27FC236}">
                <a16:creationId xmlns:a16="http://schemas.microsoft.com/office/drawing/2014/main" id="{4CBAA6A1-A6D9-74B3-D5BF-A7229D8C104C}"/>
              </a:ext>
            </a:extLst>
          </p:cNvPr>
          <p:cNvSpPr txBox="1"/>
          <p:nvPr/>
        </p:nvSpPr>
        <p:spPr bwMode="auto">
          <a:xfrm>
            <a:off x="6522841" y="23580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36" name="TextBox 135">
            <a:extLst>
              <a:ext uri="{FF2B5EF4-FFF2-40B4-BE49-F238E27FC236}">
                <a16:creationId xmlns:a16="http://schemas.microsoft.com/office/drawing/2014/main" id="{903130AD-4695-7956-1137-ED052AEB5289}"/>
              </a:ext>
            </a:extLst>
          </p:cNvPr>
          <p:cNvSpPr txBox="1"/>
          <p:nvPr/>
        </p:nvSpPr>
        <p:spPr bwMode="auto">
          <a:xfrm>
            <a:off x="6520513" y="292540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37" name="TextBox 136">
            <a:extLst>
              <a:ext uri="{FF2B5EF4-FFF2-40B4-BE49-F238E27FC236}">
                <a16:creationId xmlns:a16="http://schemas.microsoft.com/office/drawing/2014/main" id="{1CD49A84-D8A4-4160-E8FC-E7C7DE0FA159}"/>
              </a:ext>
            </a:extLst>
          </p:cNvPr>
          <p:cNvSpPr txBox="1"/>
          <p:nvPr/>
        </p:nvSpPr>
        <p:spPr bwMode="auto">
          <a:xfrm>
            <a:off x="6521287" y="347148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38" name="TextBox 137">
            <a:extLst>
              <a:ext uri="{FF2B5EF4-FFF2-40B4-BE49-F238E27FC236}">
                <a16:creationId xmlns:a16="http://schemas.microsoft.com/office/drawing/2014/main" id="{C10FD019-79B2-2615-F505-5DD31BFE3C57}"/>
              </a:ext>
            </a:extLst>
          </p:cNvPr>
          <p:cNvSpPr txBox="1"/>
          <p:nvPr/>
        </p:nvSpPr>
        <p:spPr bwMode="auto">
          <a:xfrm>
            <a:off x="6518619" y="40064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39" name="TextBox 138">
            <a:extLst>
              <a:ext uri="{FF2B5EF4-FFF2-40B4-BE49-F238E27FC236}">
                <a16:creationId xmlns:a16="http://schemas.microsoft.com/office/drawing/2014/main" id="{06138FA8-D3F4-7283-C1F9-CA1D779FA0DC}"/>
              </a:ext>
            </a:extLst>
          </p:cNvPr>
          <p:cNvSpPr txBox="1"/>
          <p:nvPr/>
        </p:nvSpPr>
        <p:spPr bwMode="auto">
          <a:xfrm>
            <a:off x="6636412" y="455253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40" name="TextBox 139">
            <a:extLst>
              <a:ext uri="{FF2B5EF4-FFF2-40B4-BE49-F238E27FC236}">
                <a16:creationId xmlns:a16="http://schemas.microsoft.com/office/drawing/2014/main" id="{D23A7809-C092-1051-C21E-F13B8466D86E}"/>
              </a:ext>
            </a:extLst>
          </p:cNvPr>
          <p:cNvSpPr txBox="1"/>
          <p:nvPr/>
        </p:nvSpPr>
        <p:spPr bwMode="auto">
          <a:xfrm>
            <a:off x="6807981" y="476528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41" name="TextBox 140">
            <a:extLst>
              <a:ext uri="{FF2B5EF4-FFF2-40B4-BE49-F238E27FC236}">
                <a16:creationId xmlns:a16="http://schemas.microsoft.com/office/drawing/2014/main" id="{8F6A439C-FBA3-67D4-A2FF-5B80630A91E7}"/>
              </a:ext>
            </a:extLst>
          </p:cNvPr>
          <p:cNvSpPr txBox="1"/>
          <p:nvPr/>
        </p:nvSpPr>
        <p:spPr bwMode="auto">
          <a:xfrm>
            <a:off x="7227368" y="476528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42" name="TextBox 141">
            <a:extLst>
              <a:ext uri="{FF2B5EF4-FFF2-40B4-BE49-F238E27FC236}">
                <a16:creationId xmlns:a16="http://schemas.microsoft.com/office/drawing/2014/main" id="{3387622B-4D80-650F-32AD-27AE9C9B18AD}"/>
              </a:ext>
            </a:extLst>
          </p:cNvPr>
          <p:cNvSpPr txBox="1"/>
          <p:nvPr/>
        </p:nvSpPr>
        <p:spPr bwMode="auto">
          <a:xfrm>
            <a:off x="7652878" y="476305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43" name="TextBox 142">
            <a:extLst>
              <a:ext uri="{FF2B5EF4-FFF2-40B4-BE49-F238E27FC236}">
                <a16:creationId xmlns:a16="http://schemas.microsoft.com/office/drawing/2014/main" id="{5FA45B9C-0FBD-667D-5C35-946B08BAB962}"/>
              </a:ext>
            </a:extLst>
          </p:cNvPr>
          <p:cNvSpPr txBox="1"/>
          <p:nvPr/>
        </p:nvSpPr>
        <p:spPr bwMode="auto">
          <a:xfrm>
            <a:off x="8072265" y="476305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44" name="TextBox 143">
            <a:extLst>
              <a:ext uri="{FF2B5EF4-FFF2-40B4-BE49-F238E27FC236}">
                <a16:creationId xmlns:a16="http://schemas.microsoft.com/office/drawing/2014/main" id="{AACCFA13-703D-CECD-F9D8-EAB900145D9B}"/>
              </a:ext>
            </a:extLst>
          </p:cNvPr>
          <p:cNvSpPr txBox="1"/>
          <p:nvPr/>
        </p:nvSpPr>
        <p:spPr bwMode="auto">
          <a:xfrm>
            <a:off x="8409757" y="47444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45" name="TextBox 144">
            <a:extLst>
              <a:ext uri="{FF2B5EF4-FFF2-40B4-BE49-F238E27FC236}">
                <a16:creationId xmlns:a16="http://schemas.microsoft.com/office/drawing/2014/main" id="{85A3D068-2303-7CDD-F97B-067227B36ADF}"/>
              </a:ext>
            </a:extLst>
          </p:cNvPr>
          <p:cNvSpPr txBox="1"/>
          <p:nvPr/>
        </p:nvSpPr>
        <p:spPr bwMode="auto">
          <a:xfrm>
            <a:off x="8829144" y="47444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46" name="TextBox 145">
            <a:extLst>
              <a:ext uri="{FF2B5EF4-FFF2-40B4-BE49-F238E27FC236}">
                <a16:creationId xmlns:a16="http://schemas.microsoft.com/office/drawing/2014/main" id="{C32EBCF7-D18F-0A78-09C3-4459A677D93D}"/>
              </a:ext>
            </a:extLst>
          </p:cNvPr>
          <p:cNvSpPr txBox="1"/>
          <p:nvPr/>
        </p:nvSpPr>
        <p:spPr bwMode="auto">
          <a:xfrm>
            <a:off x="9254654" y="47422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47" name="TextBox 146">
            <a:extLst>
              <a:ext uri="{FF2B5EF4-FFF2-40B4-BE49-F238E27FC236}">
                <a16:creationId xmlns:a16="http://schemas.microsoft.com/office/drawing/2014/main" id="{FE2E3AB6-C07F-1059-79F0-D5E997C1470B}"/>
              </a:ext>
            </a:extLst>
          </p:cNvPr>
          <p:cNvSpPr txBox="1"/>
          <p:nvPr/>
        </p:nvSpPr>
        <p:spPr bwMode="auto">
          <a:xfrm>
            <a:off x="9674041" y="47422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148" name="TextBox 147">
            <a:extLst>
              <a:ext uri="{FF2B5EF4-FFF2-40B4-BE49-F238E27FC236}">
                <a16:creationId xmlns:a16="http://schemas.microsoft.com/office/drawing/2014/main" id="{4FC388B9-9C05-E7C9-F0EA-BA5F2268A924}"/>
              </a:ext>
            </a:extLst>
          </p:cNvPr>
          <p:cNvSpPr txBox="1"/>
          <p:nvPr/>
        </p:nvSpPr>
        <p:spPr bwMode="auto">
          <a:xfrm>
            <a:off x="10080449" y="47422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49" name="TextBox 148">
            <a:extLst>
              <a:ext uri="{FF2B5EF4-FFF2-40B4-BE49-F238E27FC236}">
                <a16:creationId xmlns:a16="http://schemas.microsoft.com/office/drawing/2014/main" id="{9B8C2BA1-A33C-9D36-C1A1-E25E4DE635C9}"/>
              </a:ext>
            </a:extLst>
          </p:cNvPr>
          <p:cNvSpPr txBox="1"/>
          <p:nvPr/>
        </p:nvSpPr>
        <p:spPr bwMode="auto">
          <a:xfrm>
            <a:off x="10499836" y="47422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150" name="TextBox 149">
            <a:extLst>
              <a:ext uri="{FF2B5EF4-FFF2-40B4-BE49-F238E27FC236}">
                <a16:creationId xmlns:a16="http://schemas.microsoft.com/office/drawing/2014/main" id="{57BC2CD0-AA3F-54FE-323B-B09B715C79CE}"/>
              </a:ext>
            </a:extLst>
          </p:cNvPr>
          <p:cNvSpPr txBox="1"/>
          <p:nvPr/>
        </p:nvSpPr>
        <p:spPr bwMode="auto">
          <a:xfrm>
            <a:off x="6710197" y="5242300"/>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165</a:t>
            </a:r>
          </a:p>
        </p:txBody>
      </p:sp>
      <p:sp>
        <p:nvSpPr>
          <p:cNvPr id="151" name="TextBox 150">
            <a:extLst>
              <a:ext uri="{FF2B5EF4-FFF2-40B4-BE49-F238E27FC236}">
                <a16:creationId xmlns:a16="http://schemas.microsoft.com/office/drawing/2014/main" id="{83C21C4D-DD00-C57C-53BB-636F4D547E13}"/>
              </a:ext>
            </a:extLst>
          </p:cNvPr>
          <p:cNvSpPr txBox="1"/>
          <p:nvPr/>
        </p:nvSpPr>
        <p:spPr bwMode="auto">
          <a:xfrm>
            <a:off x="7129584" y="5242300"/>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135</a:t>
            </a:r>
          </a:p>
        </p:txBody>
      </p:sp>
      <p:sp>
        <p:nvSpPr>
          <p:cNvPr id="152" name="TextBox 151">
            <a:extLst>
              <a:ext uri="{FF2B5EF4-FFF2-40B4-BE49-F238E27FC236}">
                <a16:creationId xmlns:a16="http://schemas.microsoft.com/office/drawing/2014/main" id="{7DF40694-90A6-6417-AE7E-9F1FB2DF8070}"/>
              </a:ext>
            </a:extLst>
          </p:cNvPr>
          <p:cNvSpPr txBox="1"/>
          <p:nvPr/>
        </p:nvSpPr>
        <p:spPr bwMode="auto">
          <a:xfrm>
            <a:off x="7555094" y="5240066"/>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124</a:t>
            </a:r>
          </a:p>
        </p:txBody>
      </p:sp>
      <p:sp>
        <p:nvSpPr>
          <p:cNvPr id="153" name="TextBox 152">
            <a:extLst>
              <a:ext uri="{FF2B5EF4-FFF2-40B4-BE49-F238E27FC236}">
                <a16:creationId xmlns:a16="http://schemas.microsoft.com/office/drawing/2014/main" id="{4B82CF62-574C-1452-DE3B-668BDBF79F9F}"/>
              </a:ext>
            </a:extLst>
          </p:cNvPr>
          <p:cNvSpPr txBox="1"/>
          <p:nvPr/>
        </p:nvSpPr>
        <p:spPr bwMode="auto">
          <a:xfrm>
            <a:off x="7974481" y="5240066"/>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114</a:t>
            </a:r>
          </a:p>
        </p:txBody>
      </p:sp>
      <p:sp>
        <p:nvSpPr>
          <p:cNvPr id="154" name="TextBox 153">
            <a:extLst>
              <a:ext uri="{FF2B5EF4-FFF2-40B4-BE49-F238E27FC236}">
                <a16:creationId xmlns:a16="http://schemas.microsoft.com/office/drawing/2014/main" id="{BDED7B49-CF67-B80E-0DDA-8D59A33623E1}"/>
              </a:ext>
            </a:extLst>
          </p:cNvPr>
          <p:cNvSpPr txBox="1"/>
          <p:nvPr/>
        </p:nvSpPr>
        <p:spPr bwMode="auto">
          <a:xfrm>
            <a:off x="8422581" y="522149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91</a:t>
            </a:r>
          </a:p>
        </p:txBody>
      </p:sp>
      <p:sp>
        <p:nvSpPr>
          <p:cNvPr id="155" name="TextBox 154">
            <a:extLst>
              <a:ext uri="{FF2B5EF4-FFF2-40B4-BE49-F238E27FC236}">
                <a16:creationId xmlns:a16="http://schemas.microsoft.com/office/drawing/2014/main" id="{BC4EB543-1218-BDA1-EC50-9455960B99BA}"/>
              </a:ext>
            </a:extLst>
          </p:cNvPr>
          <p:cNvSpPr txBox="1"/>
          <p:nvPr/>
        </p:nvSpPr>
        <p:spPr bwMode="auto">
          <a:xfrm>
            <a:off x="8841968" y="522149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37</a:t>
            </a:r>
          </a:p>
        </p:txBody>
      </p:sp>
      <p:sp>
        <p:nvSpPr>
          <p:cNvPr id="156" name="TextBox 155">
            <a:extLst>
              <a:ext uri="{FF2B5EF4-FFF2-40B4-BE49-F238E27FC236}">
                <a16:creationId xmlns:a16="http://schemas.microsoft.com/office/drawing/2014/main" id="{A58238CF-EF40-4617-5BF6-508847D997FF}"/>
              </a:ext>
            </a:extLst>
          </p:cNvPr>
          <p:cNvSpPr txBox="1"/>
          <p:nvPr/>
        </p:nvSpPr>
        <p:spPr bwMode="auto">
          <a:xfrm>
            <a:off x="9267478" y="52192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14</a:t>
            </a:r>
          </a:p>
        </p:txBody>
      </p:sp>
      <p:sp>
        <p:nvSpPr>
          <p:cNvPr id="157" name="TextBox 156">
            <a:extLst>
              <a:ext uri="{FF2B5EF4-FFF2-40B4-BE49-F238E27FC236}">
                <a16:creationId xmlns:a16="http://schemas.microsoft.com/office/drawing/2014/main" id="{7FA88AC0-4C64-AE9B-E671-581093EC7C66}"/>
              </a:ext>
            </a:extLst>
          </p:cNvPr>
          <p:cNvSpPr txBox="1"/>
          <p:nvPr/>
        </p:nvSpPr>
        <p:spPr bwMode="auto">
          <a:xfrm>
            <a:off x="9738962" y="521926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2</a:t>
            </a:r>
          </a:p>
        </p:txBody>
      </p:sp>
      <p:sp>
        <p:nvSpPr>
          <p:cNvPr id="158" name="TextBox 157">
            <a:extLst>
              <a:ext uri="{FF2B5EF4-FFF2-40B4-BE49-F238E27FC236}">
                <a16:creationId xmlns:a16="http://schemas.microsoft.com/office/drawing/2014/main" id="{598CEDC1-A397-CE15-F380-F2AD196A8F27}"/>
              </a:ext>
            </a:extLst>
          </p:cNvPr>
          <p:cNvSpPr txBox="1"/>
          <p:nvPr/>
        </p:nvSpPr>
        <p:spPr bwMode="auto">
          <a:xfrm>
            <a:off x="10145370" y="521926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a:t>
            </a:r>
          </a:p>
        </p:txBody>
      </p:sp>
      <p:sp>
        <p:nvSpPr>
          <p:cNvPr id="159" name="TextBox 158">
            <a:extLst>
              <a:ext uri="{FF2B5EF4-FFF2-40B4-BE49-F238E27FC236}">
                <a16:creationId xmlns:a16="http://schemas.microsoft.com/office/drawing/2014/main" id="{8DD81BE5-5FC3-8B82-61AE-4FBB92C6283C}"/>
              </a:ext>
            </a:extLst>
          </p:cNvPr>
          <p:cNvSpPr txBox="1"/>
          <p:nvPr/>
        </p:nvSpPr>
        <p:spPr bwMode="auto">
          <a:xfrm>
            <a:off x="10564757" y="521926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0</a:t>
            </a:r>
          </a:p>
        </p:txBody>
      </p:sp>
      <p:sp>
        <p:nvSpPr>
          <p:cNvPr id="160" name="TextBox 159">
            <a:extLst>
              <a:ext uri="{FF2B5EF4-FFF2-40B4-BE49-F238E27FC236}">
                <a16:creationId xmlns:a16="http://schemas.microsoft.com/office/drawing/2014/main" id="{11644CCD-ECB1-9ECD-3329-707A0B56105B}"/>
              </a:ext>
            </a:extLst>
          </p:cNvPr>
          <p:cNvSpPr txBox="1"/>
          <p:nvPr/>
        </p:nvSpPr>
        <p:spPr bwMode="auto">
          <a:xfrm>
            <a:off x="8570573" y="4985378"/>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161" name="TextBox 160">
            <a:extLst>
              <a:ext uri="{FF2B5EF4-FFF2-40B4-BE49-F238E27FC236}">
                <a16:creationId xmlns:a16="http://schemas.microsoft.com/office/drawing/2014/main" id="{A4B66D8B-E2C9-FC31-1D53-8E45DF902F10}"/>
              </a:ext>
            </a:extLst>
          </p:cNvPr>
          <p:cNvSpPr txBox="1"/>
          <p:nvPr/>
        </p:nvSpPr>
        <p:spPr bwMode="auto">
          <a:xfrm rot="16200000">
            <a:off x="5160800" y="3213466"/>
            <a:ext cx="2322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Percentage of Patients</a:t>
            </a:r>
          </a:p>
        </p:txBody>
      </p:sp>
      <p:sp>
        <p:nvSpPr>
          <p:cNvPr id="162" name="TextBox 161">
            <a:extLst>
              <a:ext uri="{FF2B5EF4-FFF2-40B4-BE49-F238E27FC236}">
                <a16:creationId xmlns:a16="http://schemas.microsoft.com/office/drawing/2014/main" id="{41AD68EB-8618-A013-9C4F-ED5E96AAD99D}"/>
              </a:ext>
            </a:extLst>
          </p:cNvPr>
          <p:cNvSpPr txBox="1"/>
          <p:nvPr/>
        </p:nvSpPr>
        <p:spPr bwMode="auto">
          <a:xfrm>
            <a:off x="6959193" y="4375785"/>
            <a:ext cx="37465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OS: 18.3 </a:t>
            </a:r>
            <a:r>
              <a:rPr lang="en-US" b="0" dirty="0" err="1">
                <a:solidFill>
                  <a:schemeClr val="bg1"/>
                </a:solidFill>
                <a:latin typeface="Calibri" panose="020F0502020204030204" pitchFamily="34" charset="0"/>
              </a:rPr>
              <a:t>mo</a:t>
            </a:r>
            <a:r>
              <a:rPr lang="en-US" b="0" dirty="0">
                <a:solidFill>
                  <a:schemeClr val="bg1"/>
                </a:solidFill>
                <a:latin typeface="Calibri" panose="020F0502020204030204" pitchFamily="34" charset="0"/>
              </a:rPr>
              <a:t> (95% CI, 15.5-NE)</a:t>
            </a:r>
          </a:p>
        </p:txBody>
      </p:sp>
      <p:cxnSp>
        <p:nvCxnSpPr>
          <p:cNvPr id="163" name="Straight Connector 162">
            <a:extLst>
              <a:ext uri="{FF2B5EF4-FFF2-40B4-BE49-F238E27FC236}">
                <a16:creationId xmlns:a16="http://schemas.microsoft.com/office/drawing/2014/main" id="{D29D4EDF-3B21-57EC-EB09-9CFCDD181E71}"/>
              </a:ext>
            </a:extLst>
          </p:cNvPr>
          <p:cNvCxnSpPr/>
          <p:nvPr/>
        </p:nvCxnSpPr>
        <p:spPr bwMode="auto">
          <a:xfrm>
            <a:off x="7092836" y="2036525"/>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D41D645E-04CE-9E4D-2F5F-2FCE66D1740A}"/>
              </a:ext>
            </a:extLst>
          </p:cNvPr>
          <p:cNvCxnSpPr/>
          <p:nvPr/>
        </p:nvCxnSpPr>
        <p:spPr bwMode="auto">
          <a:xfrm>
            <a:off x="7152832" y="2127637"/>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1AADD0B-8F5B-504A-E3ED-CB9B267F0415}"/>
              </a:ext>
            </a:extLst>
          </p:cNvPr>
          <p:cNvCxnSpPr/>
          <p:nvPr/>
        </p:nvCxnSpPr>
        <p:spPr bwMode="auto">
          <a:xfrm>
            <a:off x="7184410" y="2201438"/>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257DED40-FD02-AF59-7879-ABC2DEF10D13}"/>
              </a:ext>
            </a:extLst>
          </p:cNvPr>
          <p:cNvCxnSpPr/>
          <p:nvPr/>
        </p:nvCxnSpPr>
        <p:spPr bwMode="auto">
          <a:xfrm>
            <a:off x="7244429" y="2282389"/>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95E70FC1-5217-D1D9-86E1-7861F6BD25AE}"/>
              </a:ext>
            </a:extLst>
          </p:cNvPr>
          <p:cNvCxnSpPr/>
          <p:nvPr/>
        </p:nvCxnSpPr>
        <p:spPr bwMode="auto">
          <a:xfrm>
            <a:off x="7603026" y="2500578"/>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E4BB1DA2-C60C-B71E-8669-2C5B7F40AFB7}"/>
              </a:ext>
            </a:extLst>
          </p:cNvPr>
          <p:cNvCxnSpPr/>
          <p:nvPr/>
        </p:nvCxnSpPr>
        <p:spPr bwMode="auto">
          <a:xfrm>
            <a:off x="7821877" y="2584171"/>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7F37712A-024B-EFEF-DC24-ADBE647CF792}"/>
              </a:ext>
            </a:extLst>
          </p:cNvPr>
          <p:cNvCxnSpPr/>
          <p:nvPr/>
        </p:nvCxnSpPr>
        <p:spPr bwMode="auto">
          <a:xfrm>
            <a:off x="7978820" y="2653897"/>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46DAEFDF-B2EB-57E6-78BA-93304C55C9CA}"/>
              </a:ext>
            </a:extLst>
          </p:cNvPr>
          <p:cNvCxnSpPr/>
          <p:nvPr/>
        </p:nvCxnSpPr>
        <p:spPr bwMode="auto">
          <a:xfrm>
            <a:off x="8083485" y="2654905"/>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69D2E575-EB52-7635-3DC1-963FB47F0352}"/>
              </a:ext>
            </a:extLst>
          </p:cNvPr>
          <p:cNvCxnSpPr/>
          <p:nvPr/>
        </p:nvCxnSpPr>
        <p:spPr bwMode="auto">
          <a:xfrm>
            <a:off x="7919222" y="2653151"/>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46C320E9-C31C-9D7C-1406-08C27F20B09E}"/>
              </a:ext>
            </a:extLst>
          </p:cNvPr>
          <p:cNvCxnSpPr/>
          <p:nvPr/>
        </p:nvCxnSpPr>
        <p:spPr bwMode="auto">
          <a:xfrm>
            <a:off x="8196832" y="2668348"/>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C1363DE9-FCDB-DDAC-F2AA-8E7B675C6063}"/>
              </a:ext>
            </a:extLst>
          </p:cNvPr>
          <p:cNvCxnSpPr/>
          <p:nvPr/>
        </p:nvCxnSpPr>
        <p:spPr bwMode="auto">
          <a:xfrm>
            <a:off x="8239708" y="2668348"/>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F4208E28-A013-B48F-D8EA-80955CB16F16}"/>
              </a:ext>
            </a:extLst>
          </p:cNvPr>
          <p:cNvCxnSpPr/>
          <p:nvPr/>
        </p:nvCxnSpPr>
        <p:spPr bwMode="auto">
          <a:xfrm>
            <a:off x="8460286" y="2852563"/>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6A264BDE-6035-4F76-DCD5-0F5A72D2772D}"/>
              </a:ext>
            </a:extLst>
          </p:cNvPr>
          <p:cNvCxnSpPr/>
          <p:nvPr/>
        </p:nvCxnSpPr>
        <p:spPr bwMode="auto">
          <a:xfrm>
            <a:off x="8625878" y="2974033"/>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6C2EADE6-9088-84FE-46E1-A001E92FC5AC}"/>
              </a:ext>
            </a:extLst>
          </p:cNvPr>
          <p:cNvCxnSpPr/>
          <p:nvPr/>
        </p:nvCxnSpPr>
        <p:spPr bwMode="auto">
          <a:xfrm>
            <a:off x="8653227" y="3009537"/>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D7812729-E626-0F71-6A14-0FE451F004C0}"/>
              </a:ext>
            </a:extLst>
          </p:cNvPr>
          <p:cNvCxnSpPr/>
          <p:nvPr/>
        </p:nvCxnSpPr>
        <p:spPr bwMode="auto">
          <a:xfrm>
            <a:off x="8658773" y="3049956"/>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A401C533-3B97-93D4-8042-B03B32E2AE22}"/>
              </a:ext>
            </a:extLst>
          </p:cNvPr>
          <p:cNvCxnSpPr/>
          <p:nvPr/>
        </p:nvCxnSpPr>
        <p:spPr bwMode="auto">
          <a:xfrm>
            <a:off x="8755132" y="3071927"/>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3294FCFE-F3BE-665E-E2FF-424055D425AE}"/>
              </a:ext>
            </a:extLst>
          </p:cNvPr>
          <p:cNvCxnSpPr/>
          <p:nvPr/>
        </p:nvCxnSpPr>
        <p:spPr bwMode="auto">
          <a:xfrm>
            <a:off x="8725395" y="3056922"/>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55C506A0-363F-F6CC-F13E-32593C5464A4}"/>
              </a:ext>
            </a:extLst>
          </p:cNvPr>
          <p:cNvCxnSpPr/>
          <p:nvPr/>
        </p:nvCxnSpPr>
        <p:spPr bwMode="auto">
          <a:xfrm>
            <a:off x="8781658" y="3092395"/>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BD0DC3F7-2BD0-4FFB-F6D8-F4634A56B02D}"/>
              </a:ext>
            </a:extLst>
          </p:cNvPr>
          <p:cNvCxnSpPr/>
          <p:nvPr/>
        </p:nvCxnSpPr>
        <p:spPr bwMode="auto">
          <a:xfrm>
            <a:off x="8919905" y="3090488"/>
            <a:ext cx="0" cy="103504"/>
          </a:xfrm>
          <a:prstGeom prst="line">
            <a:avLst/>
          </a:prstGeom>
          <a:noFill/>
          <a:ln w="57150"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C444848-D11F-362A-87E5-2325A95537E9}"/>
              </a:ext>
            </a:extLst>
          </p:cNvPr>
          <p:cNvCxnSpPr/>
          <p:nvPr/>
        </p:nvCxnSpPr>
        <p:spPr bwMode="auto">
          <a:xfrm>
            <a:off x="8812030" y="3091745"/>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612A9CEC-9B31-CB37-A725-E0D840DC5DE1}"/>
              </a:ext>
            </a:extLst>
          </p:cNvPr>
          <p:cNvCxnSpPr/>
          <p:nvPr/>
        </p:nvCxnSpPr>
        <p:spPr bwMode="auto">
          <a:xfrm>
            <a:off x="8972043" y="3092400"/>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4680F833-48DC-4BFB-2C93-F013F0A10B81}"/>
              </a:ext>
            </a:extLst>
          </p:cNvPr>
          <p:cNvCxnSpPr/>
          <p:nvPr/>
        </p:nvCxnSpPr>
        <p:spPr bwMode="auto">
          <a:xfrm>
            <a:off x="9037738" y="3090488"/>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F1F273CB-829B-02EC-CF06-7AC8F6216F20}"/>
              </a:ext>
            </a:extLst>
          </p:cNvPr>
          <p:cNvCxnSpPr/>
          <p:nvPr/>
        </p:nvCxnSpPr>
        <p:spPr bwMode="auto">
          <a:xfrm>
            <a:off x="9004051" y="3092400"/>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B9CF40EC-5AF8-5D27-804E-3F873E23B153}"/>
              </a:ext>
            </a:extLst>
          </p:cNvPr>
          <p:cNvCxnSpPr/>
          <p:nvPr/>
        </p:nvCxnSpPr>
        <p:spPr bwMode="auto">
          <a:xfrm>
            <a:off x="9079346" y="3132932"/>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AA4B0051-9041-2FEB-6935-D31148680FCC}"/>
              </a:ext>
            </a:extLst>
          </p:cNvPr>
          <p:cNvCxnSpPr/>
          <p:nvPr/>
        </p:nvCxnSpPr>
        <p:spPr bwMode="auto">
          <a:xfrm>
            <a:off x="9057732" y="3134899"/>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376FB911-5F1E-0BB3-2ED1-3717A4FF7E8B}"/>
              </a:ext>
            </a:extLst>
          </p:cNvPr>
          <p:cNvCxnSpPr/>
          <p:nvPr/>
        </p:nvCxnSpPr>
        <p:spPr bwMode="auto">
          <a:xfrm>
            <a:off x="9130825" y="3132932"/>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23F3E029-CDA9-018D-AE53-CE0BE2C91414}"/>
              </a:ext>
            </a:extLst>
          </p:cNvPr>
          <p:cNvCxnSpPr/>
          <p:nvPr/>
        </p:nvCxnSpPr>
        <p:spPr bwMode="auto">
          <a:xfrm>
            <a:off x="8703143" y="3035038"/>
            <a:ext cx="0" cy="103504"/>
          </a:xfrm>
          <a:prstGeom prst="line">
            <a:avLst/>
          </a:prstGeom>
          <a:noFill/>
          <a:ln w="38100"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8F718031-A023-F935-CC35-962202EBC83A}"/>
              </a:ext>
            </a:extLst>
          </p:cNvPr>
          <p:cNvCxnSpPr/>
          <p:nvPr/>
        </p:nvCxnSpPr>
        <p:spPr bwMode="auto">
          <a:xfrm>
            <a:off x="9156005" y="3134029"/>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BA5A4F96-5585-A759-0DEA-7E74F010489B}"/>
              </a:ext>
            </a:extLst>
          </p:cNvPr>
          <p:cNvCxnSpPr/>
          <p:nvPr/>
        </p:nvCxnSpPr>
        <p:spPr bwMode="auto">
          <a:xfrm>
            <a:off x="9175704" y="3134497"/>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D95C1E6D-A1B8-E6E1-1226-674313804547}"/>
              </a:ext>
            </a:extLst>
          </p:cNvPr>
          <p:cNvCxnSpPr/>
          <p:nvPr/>
        </p:nvCxnSpPr>
        <p:spPr bwMode="auto">
          <a:xfrm>
            <a:off x="9191702" y="3251616"/>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A517B592-B64D-FB06-8DF4-8C468EF23D61}"/>
              </a:ext>
            </a:extLst>
          </p:cNvPr>
          <p:cNvCxnSpPr/>
          <p:nvPr/>
        </p:nvCxnSpPr>
        <p:spPr bwMode="auto">
          <a:xfrm>
            <a:off x="9226609" y="3251616"/>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001A93CD-DF54-42CD-C7E9-0D35E68A254C}"/>
              </a:ext>
            </a:extLst>
          </p:cNvPr>
          <p:cNvCxnSpPr/>
          <p:nvPr/>
        </p:nvCxnSpPr>
        <p:spPr bwMode="auto">
          <a:xfrm>
            <a:off x="9256258" y="3251616"/>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4397696-A61D-F7DB-C46D-A00074D8D8FD}"/>
              </a:ext>
            </a:extLst>
          </p:cNvPr>
          <p:cNvCxnSpPr/>
          <p:nvPr/>
        </p:nvCxnSpPr>
        <p:spPr bwMode="auto">
          <a:xfrm>
            <a:off x="9361998" y="3251616"/>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C55F2E08-1DB4-02A8-0B58-8EBED3EFC9A8}"/>
              </a:ext>
            </a:extLst>
          </p:cNvPr>
          <p:cNvCxnSpPr/>
          <p:nvPr/>
        </p:nvCxnSpPr>
        <p:spPr bwMode="auto">
          <a:xfrm>
            <a:off x="9319338" y="3251616"/>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2EBC90E4-664E-63CC-24D1-E4AB260324CB}"/>
              </a:ext>
            </a:extLst>
          </p:cNvPr>
          <p:cNvCxnSpPr/>
          <p:nvPr/>
        </p:nvCxnSpPr>
        <p:spPr bwMode="auto">
          <a:xfrm>
            <a:off x="9414558" y="3251616"/>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20AC452E-EBB7-28FB-F600-BD059661270D}"/>
              </a:ext>
            </a:extLst>
          </p:cNvPr>
          <p:cNvCxnSpPr/>
          <p:nvPr/>
        </p:nvCxnSpPr>
        <p:spPr bwMode="auto">
          <a:xfrm>
            <a:off x="9385961" y="3251616"/>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B6B6E29C-24E3-29DA-4B45-3568B5C148BF}"/>
              </a:ext>
            </a:extLst>
          </p:cNvPr>
          <p:cNvCxnSpPr/>
          <p:nvPr/>
        </p:nvCxnSpPr>
        <p:spPr bwMode="auto">
          <a:xfrm>
            <a:off x="9517131" y="3355120"/>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25481479-BFE0-36B4-F830-D187C3F3CCE7}"/>
              </a:ext>
            </a:extLst>
          </p:cNvPr>
          <p:cNvCxnSpPr/>
          <p:nvPr/>
        </p:nvCxnSpPr>
        <p:spPr bwMode="auto">
          <a:xfrm>
            <a:off x="9482856" y="3355120"/>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44DDA46-9CEC-B805-540A-18938CBC9B12}"/>
              </a:ext>
            </a:extLst>
          </p:cNvPr>
          <p:cNvCxnSpPr/>
          <p:nvPr/>
        </p:nvCxnSpPr>
        <p:spPr bwMode="auto">
          <a:xfrm>
            <a:off x="9568678" y="3354795"/>
            <a:ext cx="0" cy="103504"/>
          </a:xfrm>
          <a:prstGeom prst="line">
            <a:avLst/>
          </a:prstGeom>
          <a:noFill/>
          <a:ln w="28575"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85EA6C01-76DF-697D-45C7-333615DD01F5}"/>
              </a:ext>
            </a:extLst>
          </p:cNvPr>
          <p:cNvCxnSpPr/>
          <p:nvPr/>
        </p:nvCxnSpPr>
        <p:spPr bwMode="auto">
          <a:xfrm>
            <a:off x="9673358" y="3351344"/>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3CDE72D6-DE7F-4E35-9414-3EEF6EC534A8}"/>
              </a:ext>
            </a:extLst>
          </p:cNvPr>
          <p:cNvCxnSpPr/>
          <p:nvPr/>
        </p:nvCxnSpPr>
        <p:spPr bwMode="auto">
          <a:xfrm>
            <a:off x="9739840" y="3525087"/>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3ABF235F-CECE-AB4F-E691-9653B9957317}"/>
              </a:ext>
            </a:extLst>
          </p:cNvPr>
          <p:cNvCxnSpPr/>
          <p:nvPr/>
        </p:nvCxnSpPr>
        <p:spPr bwMode="auto">
          <a:xfrm>
            <a:off x="9806057" y="3527155"/>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F5BB4B2F-F6F8-95AC-0BFD-43ED6BAD9C5F}"/>
              </a:ext>
            </a:extLst>
          </p:cNvPr>
          <p:cNvCxnSpPr/>
          <p:nvPr/>
        </p:nvCxnSpPr>
        <p:spPr bwMode="auto">
          <a:xfrm>
            <a:off x="9829087" y="3527792"/>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DFED73DA-F230-8C32-CB04-7061F5D9FFFA}"/>
              </a:ext>
            </a:extLst>
          </p:cNvPr>
          <p:cNvCxnSpPr/>
          <p:nvPr/>
        </p:nvCxnSpPr>
        <p:spPr bwMode="auto">
          <a:xfrm>
            <a:off x="10274803" y="3528654"/>
            <a:ext cx="0" cy="103504"/>
          </a:xfrm>
          <a:prstGeom prst="line">
            <a:avLst/>
          </a:prstGeom>
          <a:noFill/>
          <a:ln w="19050"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AC43A510-0FDA-1E5D-DF75-2EAE6BF304D4}"/>
              </a:ext>
            </a:extLst>
          </p:cNvPr>
          <p:cNvCxnSpPr/>
          <p:nvPr/>
        </p:nvCxnSpPr>
        <p:spPr bwMode="auto">
          <a:xfrm>
            <a:off x="9774371" y="3527155"/>
            <a:ext cx="0" cy="103504"/>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7AA25B15-C6D7-4502-66B7-D0FFBA8B0EEF}"/>
              </a:ext>
            </a:extLst>
          </p:cNvPr>
          <p:cNvCxnSpPr/>
          <p:nvPr/>
        </p:nvCxnSpPr>
        <p:spPr bwMode="auto">
          <a:xfrm>
            <a:off x="10337446" y="3530697"/>
            <a:ext cx="0" cy="103504"/>
          </a:xfrm>
          <a:prstGeom prst="line">
            <a:avLst/>
          </a:prstGeom>
          <a:noFill/>
          <a:ln w="19050"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3882863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Safety</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5994005" y="1534381"/>
            <a:ext cx="5962834" cy="4650686"/>
          </a:xfrm>
        </p:spPr>
        <p:txBody>
          <a:bodyPr/>
          <a:lstStyle/>
          <a:p>
            <a:pPr>
              <a:spcBef>
                <a:spcPts val="500"/>
              </a:spcBef>
            </a:pPr>
            <a:r>
              <a:rPr lang="en-US" sz="2000" dirty="0"/>
              <a:t>2 patients (1.2%) discontinued due to AEs </a:t>
            </a:r>
            <a:br>
              <a:rPr lang="en-US" sz="2000" dirty="0"/>
            </a:br>
            <a:r>
              <a:rPr lang="en-US" sz="2000" dirty="0"/>
              <a:t>(grade 3 adenoviral pneumonia; grade 4 PML)</a:t>
            </a:r>
          </a:p>
          <a:p>
            <a:pPr>
              <a:spcBef>
                <a:spcPts val="500"/>
              </a:spcBef>
            </a:pPr>
            <a:r>
              <a:rPr lang="en-US" sz="2000" dirty="0"/>
              <a:t>1 patient had a dose reduction at cycle 21</a:t>
            </a:r>
          </a:p>
          <a:p>
            <a:pPr>
              <a:spcBef>
                <a:spcPts val="500"/>
              </a:spcBef>
            </a:pPr>
            <a:r>
              <a:rPr lang="en-US" sz="2000" dirty="0"/>
              <a:t>Infections: any grade, 126 (76.4%); grade 3/4, 74 (44.8%)</a:t>
            </a:r>
          </a:p>
          <a:p>
            <a:pPr>
              <a:spcBef>
                <a:spcPts val="500"/>
              </a:spcBef>
            </a:pPr>
            <a:r>
              <a:rPr lang="en-US" sz="2000" dirty="0"/>
              <a:t>Hypogammaglobulinemia: 123 (74.5%) </a:t>
            </a:r>
          </a:p>
          <a:p>
            <a:pPr>
              <a:spcBef>
                <a:spcPts val="500"/>
              </a:spcBef>
            </a:pPr>
            <a:r>
              <a:rPr lang="en-US" sz="2000" dirty="0"/>
              <a:t>19 deaths due to AEs</a:t>
            </a:r>
          </a:p>
          <a:p>
            <a:pPr lvl="1">
              <a:spcBef>
                <a:spcPts val="500"/>
              </a:spcBef>
            </a:pPr>
            <a:r>
              <a:rPr lang="en-US" sz="1800" dirty="0"/>
              <a:t> 12 COVID-19 deaths</a:t>
            </a:r>
          </a:p>
          <a:p>
            <a:pPr lvl="1">
              <a:spcBef>
                <a:spcPts val="500"/>
              </a:spcBef>
            </a:pPr>
            <a:r>
              <a:rPr lang="en-US" sz="1800" dirty="0"/>
              <a:t>5 deaths due to teclistamab-related AEs:</a:t>
            </a:r>
          </a:p>
          <a:p>
            <a:pPr lvl="2">
              <a:spcBef>
                <a:spcPts val="500"/>
              </a:spcBef>
            </a:pPr>
            <a:r>
              <a:rPr lang="en-US" sz="1600" dirty="0"/>
              <a:t>COVID-19: n = 2</a:t>
            </a:r>
          </a:p>
          <a:p>
            <a:pPr lvl="2">
              <a:spcBef>
                <a:spcPts val="500"/>
              </a:spcBef>
            </a:pPr>
            <a:r>
              <a:rPr lang="en-US" sz="1600" dirty="0"/>
              <a:t>Pneumonia: n = 1 </a:t>
            </a:r>
          </a:p>
          <a:p>
            <a:pPr lvl="2">
              <a:spcBef>
                <a:spcPts val="500"/>
              </a:spcBef>
            </a:pPr>
            <a:r>
              <a:rPr lang="en-US" sz="1600" dirty="0"/>
              <a:t>Hepatic failure: n = 1</a:t>
            </a:r>
          </a:p>
          <a:p>
            <a:pPr lvl="2">
              <a:spcBef>
                <a:spcPts val="500"/>
              </a:spcBef>
            </a:pPr>
            <a:r>
              <a:rPr lang="en-US" sz="1600" dirty="0"/>
              <a:t>PML: n = 1</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3" name="Group 3">
            <a:extLst>
              <a:ext uri="{FF2B5EF4-FFF2-40B4-BE49-F238E27FC236}">
                <a16:creationId xmlns:a16="http://schemas.microsoft.com/office/drawing/2014/main" id="{197E4ED0-798C-4340-B289-42DF0A853D5D}"/>
              </a:ext>
            </a:extLst>
          </p:cNvPr>
          <p:cNvGraphicFramePr>
            <a:graphicFrameLocks/>
          </p:cNvGraphicFramePr>
          <p:nvPr>
            <p:extLst>
              <p:ext uri="{D42A27DB-BD31-4B8C-83A1-F6EECF244321}">
                <p14:modId xmlns:p14="http://schemas.microsoft.com/office/powerpoint/2010/main" val="1619706602"/>
              </p:ext>
            </p:extLst>
          </p:nvPr>
        </p:nvGraphicFramePr>
        <p:xfrm>
          <a:off x="533787" y="1610054"/>
          <a:ext cx="5252007" cy="4754944"/>
        </p:xfrm>
        <a:graphic>
          <a:graphicData uri="http://schemas.openxmlformats.org/drawingml/2006/table">
            <a:tbl>
              <a:tblPr/>
              <a:tblGrid>
                <a:gridCol w="2691687">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280160">
                  <a:extLst>
                    <a:ext uri="{9D8B030D-6E8A-4147-A177-3AD203B41FA5}">
                      <a16:colId xmlns:a16="http://schemas.microsoft.com/office/drawing/2014/main" val="1764115602"/>
                    </a:ext>
                  </a:extLst>
                </a:gridCol>
              </a:tblGrid>
              <a:tr h="24527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in ≥20% of Patients,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938085897"/>
                  </a:ext>
                </a:extLst>
              </a:tr>
              <a:tr h="24527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AEs in ≥20%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9587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OpenSans"/>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Lymphopenia</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117 (70.9)</a:t>
                      </a:r>
                    </a:p>
                    <a:p>
                      <a:pPr algn="ct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 (52.1)</a:t>
                      </a:r>
                    </a:p>
                    <a:p>
                      <a:pPr algn="ct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 (44.0)</a:t>
                      </a:r>
                    </a:p>
                    <a:p>
                      <a:pPr algn="ct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(34.5)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396" rtl="0" eaLnBrk="1" fontAlgn="auto" latinLnBrk="0" hangingPunct="1">
                        <a:lnSpc>
                          <a:spcPct val="95000"/>
                        </a:lnSpc>
                        <a:spcBef>
                          <a:spcPts val="0"/>
                        </a:spcBef>
                        <a:spcAft>
                          <a:spcPts val="0"/>
                        </a:spcAft>
                        <a:buClr>
                          <a:schemeClr val="accent1"/>
                        </a:buClr>
                        <a:buSzTx/>
                        <a:buFont typeface="Arial" panose="020B0604020202020204" pitchFamily="34" charset="0"/>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106 (64.2)</a:t>
                      </a:r>
                    </a:p>
                    <a:p>
                      <a:pPr marL="0" marR="0" lvl="0" indent="0" algn="ctr" defTabSz="914396" rtl="0" eaLnBrk="1" fontAlgn="auto" latinLnBrk="0" hangingPunct="1">
                        <a:lnSpc>
                          <a:spcPct val="95000"/>
                        </a:lnSpc>
                        <a:spcBef>
                          <a:spcPts val="0"/>
                        </a:spcBef>
                        <a:spcAft>
                          <a:spcPts val="0"/>
                        </a:spcAft>
                        <a:buClr>
                          <a:schemeClr val="accent1"/>
                        </a:buClr>
                        <a:buSzTx/>
                        <a:buFont typeface="Arial" panose="020B0604020202020204" pitchFamily="34" charset="0"/>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 (37.0)</a:t>
                      </a:r>
                    </a:p>
                    <a:p>
                      <a:pPr marL="0" marR="0" lvl="0" indent="0" algn="ctr" defTabSz="914396" rtl="0" eaLnBrk="1" fontAlgn="auto" latinLnBrk="0" hangingPunct="1">
                        <a:lnSpc>
                          <a:spcPct val="95000"/>
                        </a:lnSpc>
                        <a:spcBef>
                          <a:spcPts val="0"/>
                        </a:spcBef>
                        <a:spcAft>
                          <a:spcPts val="0"/>
                        </a:spcAft>
                        <a:buClr>
                          <a:schemeClr val="accent1"/>
                        </a:buClr>
                        <a:buSzTx/>
                        <a:buFont typeface="Arial" panose="020B0604020202020204" pitchFamily="34" charset="0"/>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(21.2)</a:t>
                      </a:r>
                    </a:p>
                    <a:p>
                      <a:pPr marL="0" marR="0" lvl="0" indent="0" algn="ctr" defTabSz="914396" rtl="0" eaLnBrk="1" fontAlgn="auto" latinLnBrk="0" hangingPunct="1">
                        <a:lnSpc>
                          <a:spcPct val="95000"/>
                        </a:lnSpc>
                        <a:spcBef>
                          <a:spcPts val="0"/>
                        </a:spcBef>
                        <a:spcAft>
                          <a:spcPts val="0"/>
                        </a:spcAft>
                        <a:buClr>
                          <a:schemeClr val="accent1"/>
                        </a:buClr>
                        <a:buSzTx/>
                        <a:buFont typeface="Arial" panose="020B0604020202020204" pitchFamily="34" charset="0"/>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 (32.7)</a:t>
                      </a:r>
                      <a:endPar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endParaRP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2903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Nonhematologic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CRS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Pyrexia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Injection site erythema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Headache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Arthralgia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Cough</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endParaRPr>
                    </a:p>
                    <a:p>
                      <a:pPr algn="ct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119 (72.1)</a:t>
                      </a:r>
                    </a:p>
                    <a:p>
                      <a:pPr algn="ct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47 (28.5)</a:t>
                      </a:r>
                    </a:p>
                    <a:p>
                      <a:pPr algn="ct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46 (27.9)</a:t>
                      </a:r>
                    </a:p>
                    <a:p>
                      <a:pPr algn="ct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45 (27.3)</a:t>
                      </a:r>
                    </a:p>
                    <a:p>
                      <a:pPr algn="ct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45 (27.3)</a:t>
                      </a:r>
                    </a:p>
                    <a:p>
                      <a:pPr algn="ct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43 (26.1)</a:t>
                      </a:r>
                    </a:p>
                    <a:p>
                      <a:pPr algn="ct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39 (23.6)</a:t>
                      </a:r>
                    </a:p>
                    <a:p>
                      <a:pPr algn="ct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36 (21.8)</a:t>
                      </a:r>
                    </a:p>
                    <a:p>
                      <a:pPr algn="ct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34 (20.6)</a:t>
                      </a:r>
                    </a:p>
                    <a:p>
                      <a:pPr algn="ct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33 (20.0)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396" rtl="0" eaLnBrk="1" fontAlgn="auto" latinLnBrk="0" hangingPunct="1">
                        <a:lnSpc>
                          <a:spcPct val="100000"/>
                        </a:lnSpc>
                        <a:spcBef>
                          <a:spcPts val="0"/>
                        </a:spcBef>
                        <a:spcAft>
                          <a:spcPts val="0"/>
                        </a:spcAft>
                        <a:buClr>
                          <a:srgbClr val="00A0DF"/>
                        </a:buClr>
                        <a:buSzTx/>
                        <a:buFont typeface="Arial" panose="020B0604020202020204" pitchFamily="34" charset="0"/>
                        <a:buNone/>
                        <a:tabLst/>
                        <a:defRPr/>
                      </a:pPr>
                      <a:endPar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
                          <a:srgbClr val="00A0DF"/>
                        </a:buClr>
                        <a:buSzTx/>
                        <a:buFont typeface="Arial" panose="020B0604020202020204" pitchFamily="34" charset="0"/>
                        <a:buNone/>
                        <a:tabLst/>
                        <a:defRPr/>
                      </a:pP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1 (0.6)</a:t>
                      </a:r>
                    </a:p>
                    <a:p>
                      <a:pPr marL="0" marR="0" lvl="0" indent="0" algn="ctr" defTabSz="914400" rtl="0" eaLnBrk="1" fontAlgn="auto" latinLnBrk="0" hangingPunct="1">
                        <a:lnSpc>
                          <a:spcPct val="100000"/>
                        </a:lnSpc>
                        <a:spcBef>
                          <a:spcPts val="0"/>
                        </a:spcBef>
                        <a:spcAft>
                          <a:spcPts val="0"/>
                        </a:spcAft>
                        <a:buClr>
                          <a:srgbClr val="00A0DF"/>
                        </a:buClr>
                        <a:buSzTx/>
                        <a:buFont typeface="Arial" panose="020B0604020202020204" pitchFamily="34" charset="0"/>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sym typeface="OpenSans"/>
                        </a:rPr>
                        <a:t>6 (3.6)</a:t>
                      </a:r>
                    </a:p>
                    <a:p>
                      <a:pPr marL="0" marR="0" lvl="0" indent="0" algn="ctr" defTabSz="914400" rtl="0" eaLnBrk="1" fontAlgn="auto" latinLnBrk="0" hangingPunct="1">
                        <a:lnSpc>
                          <a:spcPct val="100000"/>
                        </a:lnSpc>
                        <a:spcBef>
                          <a:spcPts val="0"/>
                        </a:spcBef>
                        <a:spcAft>
                          <a:spcPts val="0"/>
                        </a:spcAft>
                        <a:buClr>
                          <a:srgbClr val="00A0DF"/>
                        </a:buClr>
                        <a:buSzTx/>
                        <a:buFont typeface="Arial" panose="020B0604020202020204" pitchFamily="34" charset="0"/>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sym typeface="OpenSans"/>
                        </a:rPr>
                        <a:t>4 (2.4)</a:t>
                      </a:r>
                    </a:p>
                    <a:p>
                      <a:pPr marL="0" marR="0" lvl="0" indent="0" algn="ctr" defTabSz="914400" rtl="0" eaLnBrk="1" fontAlgn="auto" latinLnBrk="0" hangingPunct="1">
                        <a:lnSpc>
                          <a:spcPct val="100000"/>
                        </a:lnSpc>
                        <a:spcBef>
                          <a:spcPts val="0"/>
                        </a:spcBef>
                        <a:spcAft>
                          <a:spcPts val="0"/>
                        </a:spcAft>
                        <a:buClr>
                          <a:srgbClr val="00A0DF"/>
                        </a:buClr>
                        <a:buSzTx/>
                        <a:buFont typeface="Arial" panose="020B0604020202020204" pitchFamily="34" charset="0"/>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sym typeface="OpenSans"/>
                        </a:rPr>
                        <a:t>1 (0.6)</a:t>
                      </a:r>
                    </a:p>
                    <a:p>
                      <a:pPr marL="0" marR="0" lvl="0" indent="0" algn="ctr" defTabSz="914400" rtl="0" eaLnBrk="1" fontAlgn="auto" latinLnBrk="0" hangingPunct="1">
                        <a:lnSpc>
                          <a:spcPct val="100000"/>
                        </a:lnSpc>
                        <a:spcBef>
                          <a:spcPts val="0"/>
                        </a:spcBef>
                        <a:spcAft>
                          <a:spcPts val="0"/>
                        </a:spcAft>
                        <a:buClr>
                          <a:srgbClr val="00A0DF"/>
                        </a:buClr>
                        <a:buSzTx/>
                        <a:buFont typeface="Arial" panose="020B0604020202020204" pitchFamily="34" charset="0"/>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sym typeface="OpenSans"/>
                        </a:rPr>
                        <a:t>1 (0.6)</a:t>
                      </a:r>
                    </a:p>
                    <a:p>
                      <a:pPr marL="0" marR="0" lvl="0" indent="0" algn="ctr" defTabSz="914400" rtl="0" eaLnBrk="1" fontAlgn="auto" latinLnBrk="0" hangingPunct="1">
                        <a:lnSpc>
                          <a:spcPct val="100000"/>
                        </a:lnSpc>
                        <a:spcBef>
                          <a:spcPts val="0"/>
                        </a:spcBef>
                        <a:spcAft>
                          <a:spcPts val="0"/>
                        </a:spcAft>
                        <a:buClr>
                          <a:srgbClr val="00A0DF"/>
                        </a:buClr>
                        <a:buSzTx/>
                        <a:buFont typeface="Arial" panose="020B0604020202020204" pitchFamily="34" charset="0"/>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sym typeface="OpenSans"/>
                        </a:rPr>
                        <a:t>0 (0)</a:t>
                      </a:r>
                    </a:p>
                    <a:p>
                      <a:pPr marL="0" marR="0" lvl="0" indent="0" algn="ctr" defTabSz="914400" rtl="0" eaLnBrk="1" fontAlgn="auto" latinLnBrk="0" hangingPunct="1">
                        <a:lnSpc>
                          <a:spcPct val="100000"/>
                        </a:lnSpc>
                        <a:spcBef>
                          <a:spcPts val="0"/>
                        </a:spcBef>
                        <a:spcAft>
                          <a:spcPts val="0"/>
                        </a:spcAft>
                        <a:buClr>
                          <a:srgbClr val="00A0DF"/>
                        </a:buClr>
                        <a:buSzTx/>
                        <a:buFont typeface="Arial" panose="020B0604020202020204" pitchFamily="34" charset="0"/>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sym typeface="OpenSans"/>
                        </a:rPr>
                        <a:t>1 (0.6)</a:t>
                      </a:r>
                    </a:p>
                    <a:p>
                      <a:pPr marL="0" marR="0" lvl="0" indent="0" algn="ctr" defTabSz="914400" rtl="0" eaLnBrk="1" fontAlgn="auto" latinLnBrk="0" hangingPunct="1">
                        <a:lnSpc>
                          <a:spcPct val="100000"/>
                        </a:lnSpc>
                        <a:spcBef>
                          <a:spcPts val="0"/>
                        </a:spcBef>
                        <a:spcAft>
                          <a:spcPts val="0"/>
                        </a:spcAft>
                        <a:buClr>
                          <a:srgbClr val="00A0DF"/>
                        </a:buClr>
                        <a:buSzTx/>
                        <a:buFont typeface="Arial" panose="020B0604020202020204" pitchFamily="34" charset="0"/>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sym typeface="OpenSans"/>
                        </a:rPr>
                        <a:t>1 (0.6)</a:t>
                      </a:r>
                    </a:p>
                    <a:p>
                      <a:pPr marL="0" marR="0" lvl="0" indent="0" algn="ctr" defTabSz="914400" rtl="0" eaLnBrk="1" fontAlgn="auto" latinLnBrk="0" hangingPunct="1">
                        <a:lnSpc>
                          <a:spcPct val="100000"/>
                        </a:lnSpc>
                        <a:spcBef>
                          <a:spcPts val="0"/>
                        </a:spcBef>
                        <a:spcAft>
                          <a:spcPts val="0"/>
                        </a:spcAft>
                        <a:buClr>
                          <a:srgbClr val="00A0DF"/>
                        </a:buClr>
                        <a:buSzTx/>
                        <a:buFont typeface="Arial" panose="020B0604020202020204" pitchFamily="34" charset="0"/>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sym typeface="OpenSans"/>
                        </a:rPr>
                        <a:t>0 (0)</a:t>
                      </a:r>
                    </a:p>
                    <a:p>
                      <a:pPr marL="0" marR="0" lvl="0" indent="0" algn="ctr" defTabSz="914400" rtl="0" eaLnBrk="1" fontAlgn="auto" latinLnBrk="0" hangingPunct="1">
                        <a:lnSpc>
                          <a:spcPct val="100000"/>
                        </a:lnSpc>
                        <a:spcBef>
                          <a:spcPts val="0"/>
                        </a:spcBef>
                        <a:spcAft>
                          <a:spcPts val="0"/>
                        </a:spcAft>
                        <a:buClr>
                          <a:srgbClr val="00A0DF"/>
                        </a:buClr>
                        <a:buSzTx/>
                        <a:buFont typeface="Arial" panose="020B0604020202020204" pitchFamily="34" charset="0"/>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sym typeface="OpenSans"/>
                        </a:rPr>
                        <a:t>0 (0)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83839546"/>
                  </a:ext>
                </a:extLst>
              </a:tr>
            </a:tbl>
          </a:graphicData>
        </a:graphic>
      </p:graphicFrame>
      <p:sp>
        <p:nvSpPr>
          <p:cNvPr id="12" name="Text Box 15">
            <a:extLst>
              <a:ext uri="{FF2B5EF4-FFF2-40B4-BE49-F238E27FC236}">
                <a16:creationId xmlns:a16="http://schemas.microsoft.com/office/drawing/2014/main" id="{EAA051EC-946B-51E0-2CE5-782D618BE740}"/>
              </a:ext>
            </a:extLst>
          </p:cNvPr>
          <p:cNvSpPr txBox="1">
            <a:spLocks noChangeArrowheads="1"/>
          </p:cNvSpPr>
          <p:nvPr/>
        </p:nvSpPr>
        <p:spPr bwMode="auto">
          <a:xfrm>
            <a:off x="433387" y="6374382"/>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Nooka. ASCO 2022. Abstr 8007. Moreau. NEJM.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924214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CRS</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631466" y="1506535"/>
            <a:ext cx="5119558" cy="4650686"/>
          </a:xfrm>
        </p:spPr>
        <p:txBody>
          <a:bodyPr/>
          <a:lstStyle/>
          <a:p>
            <a:r>
              <a:rPr lang="en-US" sz="2200" dirty="0"/>
              <a:t>All CRS events grade 1 (50.3%) or </a:t>
            </a:r>
            <a:br>
              <a:rPr lang="en-US" sz="2200" dirty="0"/>
            </a:br>
            <a:r>
              <a:rPr lang="en-US" sz="2200" dirty="0"/>
              <a:t>grade 2 (21.2%) except for 1 patient (0.6%) with transient grade 3 CRS </a:t>
            </a:r>
            <a:br>
              <a:rPr lang="en-US" sz="2200" dirty="0"/>
            </a:br>
            <a:r>
              <a:rPr lang="en-US" sz="2200" dirty="0"/>
              <a:t>event (in the context of concurrent pneumonia) that resolved in 2 days</a:t>
            </a:r>
          </a:p>
          <a:p>
            <a:r>
              <a:rPr lang="en-US" sz="2200" dirty="0"/>
              <a:t>Most events occurred during step-up and first full treatment doses</a:t>
            </a:r>
          </a:p>
          <a:p>
            <a:r>
              <a:rPr lang="en-US" sz="2200" dirty="0"/>
              <a:t>All CRS events resolved without the need for treatment discontinuation or dose reduction</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3" name="Group 3">
            <a:extLst>
              <a:ext uri="{FF2B5EF4-FFF2-40B4-BE49-F238E27FC236}">
                <a16:creationId xmlns:a16="http://schemas.microsoft.com/office/drawing/2014/main" id="{197E4ED0-798C-4340-B289-42DF0A853D5D}"/>
              </a:ext>
            </a:extLst>
          </p:cNvPr>
          <p:cNvGraphicFramePr>
            <a:graphicFrameLocks/>
          </p:cNvGraphicFramePr>
          <p:nvPr>
            <p:extLst>
              <p:ext uri="{D42A27DB-BD31-4B8C-83A1-F6EECF244321}">
                <p14:modId xmlns:p14="http://schemas.microsoft.com/office/powerpoint/2010/main" val="1072177788"/>
              </p:ext>
            </p:extLst>
          </p:nvPr>
        </p:nvGraphicFramePr>
        <p:xfrm>
          <a:off x="719138" y="1592329"/>
          <a:ext cx="5573174" cy="3813080"/>
        </p:xfrm>
        <a:graphic>
          <a:graphicData uri="http://schemas.openxmlformats.org/drawingml/2006/table">
            <a:tbl>
              <a:tblPr/>
              <a:tblGrid>
                <a:gridCol w="3197723">
                  <a:extLst>
                    <a:ext uri="{9D8B030D-6E8A-4147-A177-3AD203B41FA5}">
                      <a16:colId xmlns:a16="http://schemas.microsoft.com/office/drawing/2014/main" val="20000"/>
                    </a:ext>
                  </a:extLst>
                </a:gridCol>
                <a:gridCol w="237545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CRS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119 (72.1)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1" indent="-1588" algn="l" defTabSz="914396" rtl="0" eaLnBrk="1" fontAlgn="auto" latinLnBrk="0" hangingPunct="1">
                        <a:lnSpc>
                          <a:spcPct val="95000"/>
                        </a:lnSpc>
                        <a:spcBef>
                          <a:spcPts val="1800"/>
                        </a:spcBef>
                        <a:spcAft>
                          <a:spcPts val="0"/>
                        </a:spcAft>
                        <a:buClr>
                          <a:schemeClr val="accent1"/>
                        </a:buClr>
                        <a:buSzTx/>
                        <a:buFont typeface="Arial" panose="020B0604020202020204" pitchFamily="34" charset="0"/>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OpenSans"/>
                        </a:rPr>
                        <a:t>≥2 CRS events, n (%)</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(33.3)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1" indent="-1588" algn="l" defTabSz="914396" rtl="0" eaLnBrk="1" fontAlgn="auto" latinLnBrk="0" hangingPunct="1">
                        <a:lnSpc>
                          <a:spcPct val="95000"/>
                        </a:lnSpc>
                        <a:spcBef>
                          <a:spcPts val="1800"/>
                        </a:spcBef>
                        <a:spcAft>
                          <a:spcPts val="0"/>
                        </a:spcAft>
                        <a:buClr>
                          <a:schemeClr val="accent1"/>
                        </a:buClr>
                        <a:buSzTx/>
                        <a:buFont typeface="Arial" panose="020B0604020202020204" pitchFamily="34" charset="0"/>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Median time to onset, </a:t>
                      </a:r>
                      <a:b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b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days (range)</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OpenSan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1" indent="-1588" algn="l" defTabSz="914396" rtl="0" eaLnBrk="1" fontAlgn="auto" latinLnBrk="0" hangingPunct="1">
                        <a:lnSpc>
                          <a:spcPct val="95000"/>
                        </a:lnSpc>
                        <a:spcBef>
                          <a:spcPts val="1800"/>
                        </a:spcBef>
                        <a:spcAft>
                          <a:spcPts val="0"/>
                        </a:spcAft>
                        <a:buClr>
                          <a:schemeClr val="accent1"/>
                        </a:buClr>
                        <a:buSzTx/>
                        <a:buFont typeface="Arial" panose="020B0604020202020204" pitchFamily="34" charset="0"/>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Median duration, days (range)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841946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Supportive measures,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Tocilizumab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Low-flow oxygen by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nasal cannula</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Corticosteroids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Single vasopressor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110 (66.7)</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(36.4)</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(12.7)</a:t>
                      </a:r>
                    </a:p>
                    <a:p>
                      <a:pPr algn="ct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(8.5)</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2770555"/>
                  </a:ext>
                </a:extLst>
              </a:tr>
            </a:tbl>
          </a:graphicData>
        </a:graphic>
      </p:graphicFrame>
      <p:sp>
        <p:nvSpPr>
          <p:cNvPr id="2" name="TextBox 1">
            <a:extLst>
              <a:ext uri="{FF2B5EF4-FFF2-40B4-BE49-F238E27FC236}">
                <a16:creationId xmlns:a16="http://schemas.microsoft.com/office/drawing/2014/main" id="{DB0CE3EE-C9EB-5640-A154-78A15E2B66DC}"/>
              </a:ext>
            </a:extLst>
          </p:cNvPr>
          <p:cNvSpPr txBox="1"/>
          <p:nvPr/>
        </p:nvSpPr>
        <p:spPr bwMode="auto">
          <a:xfrm>
            <a:off x="658146" y="5403354"/>
            <a:ext cx="56951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*Patients could receive &gt;1 supportive measure.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≤6 L/min.</a:t>
            </a:r>
          </a:p>
        </p:txBody>
      </p:sp>
      <p:sp>
        <p:nvSpPr>
          <p:cNvPr id="12" name="Text Box 15">
            <a:extLst>
              <a:ext uri="{FF2B5EF4-FFF2-40B4-BE49-F238E27FC236}">
                <a16:creationId xmlns:a16="http://schemas.microsoft.com/office/drawing/2014/main" id="{CD4F825B-B063-8A32-E78F-577CA92CCE2E}"/>
              </a:ext>
            </a:extLst>
          </p:cNvPr>
          <p:cNvSpPr txBox="1">
            <a:spLocks noChangeArrowheads="1"/>
          </p:cNvSpPr>
          <p:nvPr/>
        </p:nvSpPr>
        <p:spPr bwMode="auto">
          <a:xfrm>
            <a:off x="433869" y="6373696"/>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Nooka. ASCO 2022. Abstr 8007. Moreau. NEJM.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913558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Neurotoxicity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815470" y="1501720"/>
            <a:ext cx="4666734" cy="4650686"/>
          </a:xfrm>
        </p:spPr>
        <p:txBody>
          <a:bodyPr/>
          <a:lstStyle/>
          <a:p>
            <a:r>
              <a:rPr lang="en-US" sz="2400" dirty="0"/>
              <a:t>No treatment discontinuations or dose reductions due to neurotoxicity</a:t>
            </a:r>
          </a:p>
          <a:p>
            <a:r>
              <a:rPr lang="en-US" sz="2400" dirty="0"/>
              <a:t>All neurotoxic events were </a:t>
            </a:r>
            <a:br>
              <a:rPr lang="en-US" sz="2400" dirty="0"/>
            </a:br>
            <a:r>
              <a:rPr lang="en-US" sz="2400" dirty="0"/>
              <a:t>grade 1/2 except 1 grade 4 seizure during cycle 7 (in the context of bacterial meningitis) </a:t>
            </a:r>
          </a:p>
          <a:p>
            <a:r>
              <a:rPr lang="en-US" sz="2400" dirty="0"/>
              <a:t>5 patients (3.0%) had total of </a:t>
            </a:r>
            <a:br>
              <a:rPr lang="en-US" sz="2400" dirty="0"/>
            </a:br>
            <a:r>
              <a:rPr lang="en-US" sz="2400" dirty="0"/>
              <a:t>9 ICANS events</a:t>
            </a:r>
          </a:p>
          <a:p>
            <a:pPr lvl="1"/>
            <a:r>
              <a:rPr lang="en-US" sz="2200" dirty="0"/>
              <a:t>7 occurred with CRS</a:t>
            </a:r>
          </a:p>
          <a:p>
            <a:pPr lvl="1"/>
            <a:r>
              <a:rPr lang="en-US" sz="2200" dirty="0"/>
              <a:t>All grade 1/2 and fully resolved</a:t>
            </a:r>
            <a:endParaRPr lang="en-US" sz="2400" dirty="0"/>
          </a:p>
          <a:p>
            <a:endParaRPr lang="en-US" sz="2400" dirty="0"/>
          </a:p>
        </p:txBody>
      </p:sp>
      <p:graphicFrame>
        <p:nvGraphicFramePr>
          <p:cNvPr id="13" name="Group 3">
            <a:extLst>
              <a:ext uri="{FF2B5EF4-FFF2-40B4-BE49-F238E27FC236}">
                <a16:creationId xmlns:a16="http://schemas.microsoft.com/office/drawing/2014/main" id="{197E4ED0-798C-4340-B289-42DF0A853D5D}"/>
              </a:ext>
            </a:extLst>
          </p:cNvPr>
          <p:cNvGraphicFramePr>
            <a:graphicFrameLocks/>
          </p:cNvGraphicFramePr>
          <p:nvPr>
            <p:extLst>
              <p:ext uri="{D42A27DB-BD31-4B8C-83A1-F6EECF244321}">
                <p14:modId xmlns:p14="http://schemas.microsoft.com/office/powerpoint/2010/main" val="1641896517"/>
              </p:ext>
            </p:extLst>
          </p:nvPr>
        </p:nvGraphicFramePr>
        <p:xfrm>
          <a:off x="702363" y="1311770"/>
          <a:ext cx="5852160" cy="4937792"/>
        </p:xfrm>
        <a:graphic>
          <a:graphicData uri="http://schemas.openxmlformats.org/drawingml/2006/table">
            <a:tbl>
              <a:tblPr/>
              <a:tblGrid>
                <a:gridCol w="356616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tblGrid>
              <a:tr h="1828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Neurotoxicity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17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Neurotoxicity,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(14.5)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17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Specific event,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Headache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ICANS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Dysgeusia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Lethargy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Tremor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(8.5)</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(3.0)</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(1.2)</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(1.2)</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1783">
                <a:tc>
                  <a:txBody>
                    <a:bodyPr/>
                    <a:lstStyle/>
                    <a:p>
                      <a:pPr marL="0" marR="0" lvl="1" indent="-1588" algn="l" defTabSz="914396" rtl="0" eaLnBrk="1" fontAlgn="auto" latinLnBrk="0" hangingPunct="1">
                        <a:lnSpc>
                          <a:spcPct val="95000"/>
                        </a:lnSpc>
                        <a:spcBef>
                          <a:spcPts val="1800"/>
                        </a:spcBef>
                        <a:spcAft>
                          <a:spcPts val="0"/>
                        </a:spcAft>
                        <a:buClr>
                          <a:schemeClr val="accent1"/>
                        </a:buClr>
                        <a:buSzTx/>
                        <a:buFont typeface="Arial" panose="020B0604020202020204" pitchFamily="34" charset="0"/>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Median time to onset, days (range)</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OpenSan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(1-13)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91783">
                <a:tc>
                  <a:txBody>
                    <a:bodyPr/>
                    <a:lstStyle/>
                    <a:p>
                      <a:pPr marL="0" marR="0" lvl="1" indent="-1588" algn="l" defTabSz="914396" rtl="0" eaLnBrk="1" fontAlgn="auto" latinLnBrk="0" hangingPunct="1">
                        <a:lnSpc>
                          <a:spcPct val="95000"/>
                        </a:lnSpc>
                        <a:spcBef>
                          <a:spcPts val="1800"/>
                        </a:spcBef>
                        <a:spcAft>
                          <a:spcPts val="0"/>
                        </a:spcAft>
                        <a:buClr>
                          <a:schemeClr val="accent1"/>
                        </a:buClr>
                        <a:buSzTx/>
                        <a:buFont typeface="Arial" panose="020B0604020202020204" pitchFamily="34" charset="0"/>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sym typeface="OpenSans"/>
                        </a:rPr>
                        <a:t>Median duration, days (range)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 (1-291)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841946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Supportive measures,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Tocilizumab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Dexamethasone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Levetiracetam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Gabapentin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(8.5)</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(1.8)</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(1.8)</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(1.2)</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2770555"/>
                  </a:ext>
                </a:extLst>
              </a:tr>
            </a:tbl>
          </a:graphicData>
        </a:graphic>
      </p:graphicFrame>
      <p:sp>
        <p:nvSpPr>
          <p:cNvPr id="12" name="Text Box 15">
            <a:extLst>
              <a:ext uri="{FF2B5EF4-FFF2-40B4-BE49-F238E27FC236}">
                <a16:creationId xmlns:a16="http://schemas.microsoft.com/office/drawing/2014/main" id="{438A339F-1BC7-0446-2DB8-B5F2110877AA}"/>
              </a:ext>
            </a:extLst>
          </p:cNvPr>
          <p:cNvSpPr txBox="1">
            <a:spLocks noChangeArrowheads="1"/>
          </p:cNvSpPr>
          <p:nvPr/>
        </p:nvSpPr>
        <p:spPr bwMode="auto">
          <a:xfrm>
            <a:off x="433387" y="6368649"/>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Nooka. ASCO 2022. Abstr 8007. Moreau. NEJM.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437861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MajesTEC-1: Conclusions</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p:txBody>
          <a:bodyPr/>
          <a:lstStyle/>
          <a:p>
            <a:pPr>
              <a:spcAft>
                <a:spcPts val="400"/>
              </a:spcAft>
            </a:pPr>
            <a:r>
              <a:rPr lang="en-US" sz="2000" dirty="0"/>
              <a:t>In the phase I/II MajesTEC-1 trial, teclistamab achieved deep and durable responses in patients with highly refractory MM after a median follow-up of 14 mo</a:t>
            </a:r>
          </a:p>
          <a:p>
            <a:pPr lvl="1">
              <a:spcAft>
                <a:spcPts val="400"/>
              </a:spcAft>
            </a:pPr>
            <a:r>
              <a:rPr lang="en-US" sz="1800" dirty="0"/>
              <a:t>Response rate remained high (63%); 39.4% of patients with ≥ CR</a:t>
            </a:r>
          </a:p>
          <a:p>
            <a:pPr lvl="1">
              <a:spcAft>
                <a:spcPts val="400"/>
              </a:spcAft>
            </a:pPr>
            <a:r>
              <a:rPr lang="en-US" sz="1800" dirty="0"/>
              <a:t>Median DoR: 18.4 </a:t>
            </a:r>
            <a:r>
              <a:rPr lang="en-US" sz="1800" dirty="0" err="1"/>
              <a:t>mo</a:t>
            </a:r>
            <a:endParaRPr lang="en-US" sz="1800" dirty="0"/>
          </a:p>
          <a:p>
            <a:pPr lvl="1">
              <a:spcAft>
                <a:spcPts val="400"/>
              </a:spcAft>
            </a:pPr>
            <a:r>
              <a:rPr lang="en-US" sz="1800" dirty="0"/>
              <a:t>Median PFS: 11.3 mo</a:t>
            </a:r>
          </a:p>
          <a:p>
            <a:pPr>
              <a:spcAft>
                <a:spcPts val="400"/>
              </a:spcAft>
            </a:pPr>
            <a:r>
              <a:rPr lang="en-US" sz="2000" dirty="0"/>
              <a:t>Teclistamab had a manageable safety profile</a:t>
            </a:r>
          </a:p>
          <a:p>
            <a:pPr lvl="1">
              <a:spcAft>
                <a:spcPts val="400"/>
              </a:spcAft>
            </a:pPr>
            <a:r>
              <a:rPr lang="en-US" sz="1800" dirty="0"/>
              <a:t>CRS was mainly grade 1/2; low rate of neurotoxicity</a:t>
            </a:r>
          </a:p>
          <a:p>
            <a:pPr lvl="1">
              <a:spcAft>
                <a:spcPts val="400"/>
              </a:spcAft>
            </a:pPr>
            <a:r>
              <a:rPr lang="en-US" sz="1800" dirty="0"/>
              <a:t>Cytopenias and infections occurred frequently, consistent with patients who have R/R MM after multiple lines of therapy</a:t>
            </a:r>
          </a:p>
          <a:p>
            <a:pPr>
              <a:spcAft>
                <a:spcPts val="400"/>
              </a:spcAft>
            </a:pPr>
            <a:r>
              <a:rPr lang="en-US" sz="2000" dirty="0"/>
              <a:t>Investigators concluded that teclistamab is a promising new, off-the-shelf, T-cell</a:t>
            </a:r>
            <a:r>
              <a:rPr lang="en-US" sz="2000" dirty="0">
                <a:latin typeface="Arial" panose="020B0604020202020204" pitchFamily="34" charset="0"/>
                <a:cs typeface="Arial" panose="020B0604020202020204" pitchFamily="34" charset="0"/>
              </a:rPr>
              <a:t>–</a:t>
            </a:r>
            <a:r>
              <a:rPr lang="en-US" sz="2000" dirty="0"/>
              <a:t>redirecting, </a:t>
            </a:r>
            <a:br>
              <a:rPr lang="en-US" sz="2000" dirty="0"/>
            </a:br>
            <a:r>
              <a:rPr lang="en-US" sz="2000" dirty="0"/>
              <a:t>BCMA-targeting therapy for patients with R/R MM</a:t>
            </a:r>
          </a:p>
          <a:p>
            <a:pPr lvl="1">
              <a:spcAft>
                <a:spcPts val="400"/>
              </a:spcAft>
            </a:pPr>
            <a:r>
              <a:rPr lang="en-US" sz="1800" dirty="0"/>
              <a:t>Ongoing studies are evaluating teclistamab in earlier-line settings in combination with other agents </a:t>
            </a:r>
            <a:br>
              <a:rPr lang="en-US" sz="1800" dirty="0"/>
            </a:br>
            <a:r>
              <a:rPr lang="en-US" sz="1800" dirty="0"/>
              <a:t>and in patients with prior BCMA exposure</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48804DB8-5B6B-40C6-2DD1-8FE04ACAA10F}"/>
              </a:ext>
            </a:extLst>
          </p:cNvPr>
          <p:cNvSpPr txBox="1">
            <a:spLocks noChangeArrowheads="1"/>
          </p:cNvSpPr>
          <p:nvPr/>
        </p:nvSpPr>
        <p:spPr bwMode="auto">
          <a:xfrm>
            <a:off x="433869" y="6373696"/>
            <a:ext cx="96931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Nooka. ASCO 2022. Abstr 8007. Moreau. NEJM. 2022;[Epub].</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790565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1AC2D07E3B2B43BAE11C6754DC8FB8" ma:contentTypeVersion="1" ma:contentTypeDescription="Create a new document." ma:contentTypeScope="" ma:versionID="0bc484683d30584ff9c5741345aec905">
  <xsd:schema xmlns:xsd="http://www.w3.org/2001/XMLSchema" xmlns:xs="http://www.w3.org/2001/XMLSchema" xmlns:p="http://schemas.microsoft.com/office/2006/metadata/properties" xmlns:ns2="d54cbe69-32bd-412a-b004-9152f949605e" xmlns:ns3="f9b91b33-70ad-4378-8fcb-1d3eba146e72" targetNamespace="http://schemas.microsoft.com/office/2006/metadata/properties" ma:root="true" ma:fieldsID="a9963211615ef084f3e136b0bb58bfc3" ns2:_="" ns3:_="">
    <xsd:import namespace="d54cbe69-32bd-412a-b004-9152f949605e"/>
    <xsd:import namespace="f9b91b33-70ad-4378-8fcb-1d3eba146e7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9b91b33-70ad-4378-8fcb-1d3eba146e7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f9b91b33-70ad-4378-8fcb-1d3eba146e72">Conference Capsule Slides</Document_x0020_Category>
    <_dlc_DocId xmlns="d54cbe69-32bd-412a-b004-9152f949605e">56M7VY3CDVN5-1663039281-2</_dlc_DocId>
    <_dlc_DocIdUrl xmlns="d54cbe69-32bd-412a-b004-9152f949605e">
      <Url>https://intranet.clinicaloptions.com/mews/oncology/ONC_2022_ASCO_CF_(PRP5083)/MM_8007_Nooka/_layouts/15/DocIdRedir.aspx?ID=56M7VY3CDVN5-1663039281-2</Url>
      <Description>56M7VY3CDVN5-1663039281-2</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4FF0A71-BBE1-403C-80B9-07C5E19A0C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9b91b33-70ad-4378-8fcb-1d3eba146e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9B4DBFA-A8D7-44A7-A87D-3D3BEB958E41}">
  <ds:schemaRefs>
    <ds:schemaRef ds:uri="http://purl.org/dc/terms/"/>
    <ds:schemaRef ds:uri="http://schemas.microsoft.com/office/2006/documentManagement/types"/>
    <ds:schemaRef ds:uri="http://purl.org/dc/elements/1.1/"/>
    <ds:schemaRef ds:uri="f9b91b33-70ad-4378-8fcb-1d3eba146e72"/>
    <ds:schemaRef ds:uri="d54cbe69-32bd-412a-b004-9152f949605e"/>
    <ds:schemaRef ds:uri="http://schemas.openxmlformats.org/package/2006/metadata/core-properties"/>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003E7194-32D7-47FB-A1CB-17C088F1D2C2}">
  <ds:schemaRefs>
    <ds:schemaRef ds:uri="http://schemas.microsoft.com/sharepoint/v3/contenttype/forms"/>
  </ds:schemaRefs>
</ds:datastoreItem>
</file>

<file path=customXml/itemProps4.xml><?xml version="1.0" encoding="utf-8"?>
<ds:datastoreItem xmlns:ds="http://schemas.openxmlformats.org/officeDocument/2006/customXml" ds:itemID="{20913C7D-78C2-47D7-B1E9-F98BC2DC7177}">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442</TotalTime>
  <Words>2719</Words>
  <Application>Microsoft Office PowerPoint</Application>
  <PresentationFormat>Widescreen</PresentationFormat>
  <Paragraphs>465</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MajesTEC-1: Update From Phase I/II Trial  of the BCMA x CD3 Bispecific Antibody  Teclistamab in Patients With Relapsed/Refractory  Multiple Myeloma</vt:lpstr>
      <vt:lpstr>About These Slides</vt:lpstr>
      <vt:lpstr>MajesTEC-1: Background</vt:lpstr>
      <vt:lpstr>MajesTEC-1: Study Design</vt:lpstr>
      <vt:lpstr>MajesTEC-1: Baseline Characteristics</vt:lpstr>
      <vt:lpstr>MajesTEC-1: Response</vt:lpstr>
      <vt:lpstr>MajesTEC-1: Response by Subgroup </vt:lpstr>
      <vt:lpstr>MajesTEC-1: Survival Outcomes</vt:lpstr>
      <vt:lpstr>MajesTEC-1: Safety</vt:lpstr>
      <vt:lpstr>MajesTEC-1: CRS</vt:lpstr>
      <vt:lpstr>MajesTEC-1: Neurotoxicity</vt:lpstr>
      <vt:lpstr>MajesTEC-1: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MajesTEC-1: Update From Phase I/II Trial of the BCMA x CD3 Bispecific Antibody Teclistamab in Patients With Relapsed/Refractory Multiple Myeloma</dc:title>
  <dc:creator>Timothy Quill</dc:creator>
  <cp:lastModifiedBy>Natalia Kolenko</cp:lastModifiedBy>
  <cp:revision>16</cp:revision>
  <dcterms:created xsi:type="dcterms:W3CDTF">2022-06-02T23:20:10Z</dcterms:created>
  <dcterms:modified xsi:type="dcterms:W3CDTF">2022-06-07T22:05:11Z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0x010100BA1AC2D07E3B2B43BAE11C6754DC8FB8</vt:lpwstr>
  </property>
  <property fmtid="{D5CDD505-2E9C-101B-9397-08002B2CF9AE}" pid="3" name="_dlc_DocIdItemGuid">
    <vt:lpwstr>6a577941-09ba-44d5-88e6-136278956226</vt:lpwstr>
  </property>
</Properties>
</file>